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Default Extension="xlsx" ContentType="application/vnd.openxmlformats-officedocument.spreadsheetml.sheet"/>
  <Override PartName="/ppt/tags/tag41.xml" ContentType="application/vnd.openxmlformats-officedocument.presentationml.tags+xml"/>
  <Override PartName="/ppt/tags/tag145.xml" ContentType="application/vnd.openxmlformats-officedocument.presentationml.tags+xml"/>
  <Override PartName="/ppt/charts/chart3.xml" ContentType="application/vnd.openxmlformats-officedocument.drawingml.chart+xml"/>
  <Override PartName="/ppt/notesSlides/notesSlide7.xml" ContentType="application/vnd.openxmlformats-officedocument.presentationml.notesSlide+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182.xml" ContentType="application/vnd.openxmlformats-officedocument.presentationml.tags+xml"/>
  <Override PartName="/ppt/charts/chart4.xml" ContentType="application/vnd.openxmlformats-officedocument.drawingml.chart+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charts/chart6.xml" ContentType="application/vnd.openxmlformats-officedocument.drawingml.chart+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7"/>
  </p:notesMasterIdLst>
  <p:handoutMasterIdLst>
    <p:handoutMasterId r:id="rId48"/>
  </p:handoutMasterIdLst>
  <p:sldIdLst>
    <p:sldId id="256" r:id="rId2"/>
    <p:sldId id="259" r:id="rId3"/>
    <p:sldId id="282" r:id="rId4"/>
    <p:sldId id="323" r:id="rId5"/>
    <p:sldId id="286" r:id="rId6"/>
    <p:sldId id="341" r:id="rId7"/>
    <p:sldId id="324" r:id="rId8"/>
    <p:sldId id="342" r:id="rId9"/>
    <p:sldId id="325" r:id="rId10"/>
    <p:sldId id="326" r:id="rId11"/>
    <p:sldId id="330" r:id="rId12"/>
    <p:sldId id="343" r:id="rId13"/>
    <p:sldId id="344" r:id="rId14"/>
    <p:sldId id="319" r:id="rId15"/>
    <p:sldId id="333" r:id="rId16"/>
    <p:sldId id="317" r:id="rId17"/>
    <p:sldId id="318" r:id="rId18"/>
    <p:sldId id="345" r:id="rId19"/>
    <p:sldId id="289" r:id="rId20"/>
    <p:sldId id="351" r:id="rId21"/>
    <p:sldId id="311" r:id="rId22"/>
    <p:sldId id="312" r:id="rId23"/>
    <p:sldId id="307"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8" r:id="rId37"/>
    <p:sldId id="369" r:id="rId38"/>
    <p:sldId id="370" r:id="rId39"/>
    <p:sldId id="371" r:id="rId40"/>
    <p:sldId id="372" r:id="rId41"/>
    <p:sldId id="373" r:id="rId42"/>
    <p:sldId id="374" r:id="rId43"/>
    <p:sldId id="375" r:id="rId44"/>
    <p:sldId id="376" r:id="rId45"/>
    <p:sldId id="378" r:id="rId46"/>
  </p:sldIdLst>
  <p:sldSz cx="9144000" cy="6858000" type="screen4x3"/>
  <p:notesSz cx="7102475" cy="89916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2F8D"/>
    <a:srgbClr val="003295"/>
    <a:srgbClr val="1E4EE6"/>
    <a:srgbClr val="3333CC"/>
    <a:srgbClr val="1E4ED4"/>
    <a:srgbClr val="2455E0"/>
    <a:srgbClr val="3333FF"/>
    <a:srgbClr val="0B5ADB"/>
    <a:srgbClr val="72A7F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353" autoAdjust="0"/>
  </p:normalViewPr>
  <p:slideViewPr>
    <p:cSldViewPr>
      <p:cViewPr>
        <p:scale>
          <a:sx n="64" d="100"/>
          <a:sy n="64" d="100"/>
        </p:scale>
        <p:origin x="-1560"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a.elwassal\Desktop\02011111&#1591;&#1576;&#1610;&#1577;%20&#1603;&#1608;&#1583;%20&#1580;&#1583;&#1610;&#158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elwassal\Desktop\02011111&#1591;&#1576;&#1610;&#1577;%20&#1603;&#1608;&#1583;%20&#1580;&#1583;&#1610;&#158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elwassal\Desktop\02011111&#1591;&#1576;&#1610;&#1577;%20&#1603;&#1608;&#1583;%20&#1580;&#1583;&#1610;&#158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EG"/>
  <c:chart>
    <c:autoTitleDeleted val="1"/>
    <c:plotArea>
      <c:layout>
        <c:manualLayout>
          <c:layoutTarget val="inner"/>
          <c:xMode val="edge"/>
          <c:yMode val="edge"/>
          <c:x val="0.11105344350955942"/>
          <c:y val="0.15022348953487347"/>
          <c:w val="0.84576979428459376"/>
          <c:h val="0.7050226377163179"/>
        </c:manualLayout>
      </c:layout>
      <c:barChart>
        <c:barDir val="col"/>
        <c:grouping val="clustered"/>
        <c:ser>
          <c:idx val="0"/>
          <c:order val="0"/>
          <c:tx>
            <c:strRef>
              <c:f>Sheet1!$B$1</c:f>
              <c:strCache>
                <c:ptCount val="1"/>
                <c:pt idx="0">
                  <c:v>pop2</c:v>
                </c:pt>
              </c:strCache>
            </c:strRef>
          </c:tx>
          <c:spPr>
            <a:ln w="28575">
              <a:noFill/>
            </a:ln>
          </c:spPr>
          <c:dPt>
            <c:idx val="0"/>
            <c:spPr>
              <a:solidFill>
                <a:srgbClr val="FAA100"/>
              </a:solidFill>
              <a:ln w="28575">
                <a:noFill/>
              </a:ln>
            </c:spPr>
          </c:dPt>
          <c:dPt>
            <c:idx val="1"/>
            <c:spPr>
              <a:solidFill>
                <a:srgbClr val="FAA100"/>
              </a:solidFill>
              <a:ln w="28575">
                <a:noFill/>
              </a:ln>
            </c:spPr>
          </c:dPt>
          <c:dPt>
            <c:idx val="2"/>
            <c:spPr>
              <a:solidFill>
                <a:srgbClr val="FAA100"/>
              </a:solidFill>
              <a:ln w="28575">
                <a:noFill/>
              </a:ln>
            </c:spPr>
          </c:dPt>
          <c:dPt>
            <c:idx val="3"/>
            <c:spPr>
              <a:solidFill>
                <a:srgbClr val="FAA100"/>
              </a:solidFill>
              <a:ln w="28575">
                <a:noFill/>
              </a:ln>
            </c:spPr>
          </c:dPt>
          <c:dPt>
            <c:idx val="4"/>
            <c:spPr>
              <a:solidFill>
                <a:srgbClr val="FAA100"/>
              </a:solidFill>
              <a:ln w="28575">
                <a:noFill/>
              </a:ln>
            </c:spPr>
          </c:dPt>
          <c:dPt>
            <c:idx val="5"/>
            <c:spPr>
              <a:solidFill>
                <a:srgbClr val="FAA100"/>
              </a:solidFill>
              <a:ln w="28575">
                <a:noFill/>
              </a:ln>
            </c:spPr>
          </c:dPt>
          <c:dPt>
            <c:idx val="6"/>
            <c:spPr>
              <a:solidFill>
                <a:srgbClr val="FAA100"/>
              </a:solidFill>
              <a:ln w="28575">
                <a:noFill/>
              </a:ln>
            </c:spPr>
          </c:dPt>
          <c:dPt>
            <c:idx val="7"/>
            <c:spPr>
              <a:solidFill>
                <a:schemeClr val="tx2">
                  <a:lumMod val="25000"/>
                  <a:lumOff val="75000"/>
                </a:schemeClr>
              </a:solidFill>
              <a:ln w="28575">
                <a:noFill/>
              </a:ln>
            </c:spPr>
          </c:dPt>
          <c:dPt>
            <c:idx val="8"/>
            <c:spPr>
              <a:solidFill>
                <a:schemeClr val="tx2">
                  <a:lumMod val="25000"/>
                  <a:lumOff val="75000"/>
                </a:schemeClr>
              </a:solidFill>
              <a:ln w="28575">
                <a:noFill/>
              </a:ln>
            </c:spPr>
          </c:dPt>
          <c:dPt>
            <c:idx val="9"/>
            <c:spPr>
              <a:solidFill>
                <a:schemeClr val="tx2">
                  <a:lumMod val="25000"/>
                  <a:lumOff val="75000"/>
                </a:schemeClr>
              </a:solidFill>
              <a:ln w="28575">
                <a:noFill/>
              </a:ln>
            </c:spPr>
          </c:dPt>
          <c:dPt>
            <c:idx val="10"/>
            <c:spPr>
              <a:solidFill>
                <a:schemeClr val="accent4"/>
              </a:solidFill>
              <a:ln w="28575">
                <a:noFill/>
              </a:ln>
            </c:spPr>
          </c:dPt>
          <c:dPt>
            <c:idx val="11"/>
            <c:spPr>
              <a:solidFill>
                <a:schemeClr val="accent3"/>
              </a:solidFill>
              <a:ln w="28575">
                <a:noFill/>
              </a:ln>
            </c:spPr>
          </c:dPt>
          <c:dPt>
            <c:idx val="12"/>
            <c:spPr>
              <a:solidFill>
                <a:schemeClr val="accent3"/>
              </a:solidFill>
              <a:ln w="28575">
                <a:noFill/>
              </a:ln>
            </c:spPr>
          </c:dPt>
          <c:dPt>
            <c:idx val="13"/>
            <c:spPr>
              <a:solidFill>
                <a:schemeClr val="accent3"/>
              </a:solidFill>
              <a:ln w="28575">
                <a:noFill/>
              </a:ln>
            </c:spPr>
          </c:dPt>
          <c:dPt>
            <c:idx val="14"/>
            <c:spPr>
              <a:solidFill>
                <a:schemeClr val="accent3"/>
              </a:solidFill>
              <a:ln w="28575">
                <a:noFill/>
              </a:ln>
            </c:spPr>
          </c:dPt>
          <c:dPt>
            <c:idx val="15"/>
            <c:spPr>
              <a:solidFill>
                <a:schemeClr val="accent3"/>
              </a:solidFill>
              <a:ln w="28575">
                <a:noFill/>
              </a:ln>
            </c:spPr>
          </c:dPt>
          <c:dPt>
            <c:idx val="16"/>
            <c:spPr>
              <a:solidFill>
                <a:schemeClr val="accent3"/>
              </a:solidFill>
              <a:ln w="28575">
                <a:noFill/>
              </a:ln>
            </c:spPr>
          </c:dPt>
          <c:dPt>
            <c:idx val="17"/>
            <c:spPr>
              <a:solidFill>
                <a:schemeClr val="accent3"/>
              </a:solidFill>
              <a:ln w="28575">
                <a:noFill/>
              </a:ln>
            </c:spPr>
          </c:dPt>
          <c:dPt>
            <c:idx val="18"/>
            <c:spPr>
              <a:solidFill>
                <a:schemeClr val="accent5"/>
              </a:solidFill>
              <a:ln w="28575">
                <a:noFill/>
              </a:ln>
            </c:spPr>
          </c:dPt>
          <c:dPt>
            <c:idx val="19"/>
            <c:spPr>
              <a:solidFill>
                <a:srgbClr val="0091C8"/>
              </a:solidFill>
              <a:ln w="28575">
                <a:noFill/>
              </a:ln>
            </c:spPr>
          </c:dPt>
          <c:dPt>
            <c:idx val="20"/>
            <c:spPr>
              <a:solidFill>
                <a:srgbClr val="0091C8"/>
              </a:solidFill>
              <a:ln w="28575">
                <a:noFill/>
              </a:ln>
            </c:spPr>
          </c:dPt>
          <c:dPt>
            <c:idx val="26"/>
            <c:spPr>
              <a:solidFill>
                <a:srgbClr val="860C0E"/>
              </a:solidFill>
              <a:ln w="28575">
                <a:noFill/>
              </a:ln>
            </c:spPr>
          </c:dPt>
          <c:dPt>
            <c:idx val="27"/>
            <c:spPr>
              <a:solidFill>
                <a:srgbClr val="860C0E"/>
              </a:solidFill>
              <a:ln w="28575">
                <a:noFill/>
              </a:ln>
            </c:spPr>
          </c:dPt>
          <c:dPt>
            <c:idx val="28"/>
            <c:spPr>
              <a:solidFill>
                <a:srgbClr val="92D050"/>
              </a:solidFill>
              <a:ln w="28575">
                <a:noFill/>
              </a:ln>
            </c:spPr>
          </c:dPt>
          <c:dPt>
            <c:idx val="29"/>
            <c:spPr>
              <a:solidFill>
                <a:srgbClr val="92D050"/>
              </a:solidFill>
              <a:ln w="28575">
                <a:noFill/>
              </a:ln>
            </c:spPr>
          </c:dPt>
          <c:dPt>
            <c:idx val="30"/>
            <c:spPr>
              <a:solidFill>
                <a:srgbClr val="92D050"/>
              </a:solidFill>
              <a:ln w="28575">
                <a:noFill/>
              </a:ln>
            </c:spPr>
          </c:dPt>
          <c:dPt>
            <c:idx val="31"/>
            <c:spPr>
              <a:solidFill>
                <a:srgbClr val="92D050"/>
              </a:solidFill>
              <a:ln w="28575">
                <a:noFill/>
              </a:ln>
            </c:spPr>
          </c:dPt>
          <c:dPt>
            <c:idx val="32"/>
            <c:spPr>
              <a:solidFill>
                <a:srgbClr val="92D050"/>
              </a:solidFill>
              <a:ln w="28575">
                <a:noFill/>
              </a:ln>
            </c:spPr>
          </c:dPt>
          <c:dPt>
            <c:idx val="33"/>
            <c:spPr>
              <a:solidFill>
                <a:srgbClr val="92D050"/>
              </a:solidFill>
              <a:ln w="28575">
                <a:noFill/>
              </a:ln>
            </c:spPr>
          </c:dPt>
          <c:dPt>
            <c:idx val="34"/>
            <c:spPr>
              <a:solidFill>
                <a:srgbClr val="92D050"/>
              </a:solidFill>
              <a:ln w="28575">
                <a:noFill/>
              </a:ln>
            </c:spPr>
          </c:dPt>
          <c:dPt>
            <c:idx val="35"/>
            <c:spPr>
              <a:solidFill>
                <a:srgbClr val="92D050"/>
              </a:solidFill>
              <a:ln w="28575">
                <a:noFill/>
              </a:ln>
            </c:spPr>
          </c:dPt>
          <c:dPt>
            <c:idx val="36"/>
            <c:spPr>
              <a:solidFill>
                <a:srgbClr val="92D050"/>
              </a:solidFill>
              <a:ln w="28575">
                <a:noFill/>
              </a:ln>
            </c:spPr>
          </c:dPt>
          <c:dPt>
            <c:idx val="37"/>
            <c:spPr>
              <a:solidFill>
                <a:srgbClr val="92D050"/>
              </a:solidFill>
              <a:ln w="28575">
                <a:noFill/>
              </a:ln>
            </c:spPr>
          </c:dPt>
          <c:dPt>
            <c:idx val="38"/>
            <c:spPr>
              <a:solidFill>
                <a:srgbClr val="92D050"/>
              </a:solidFill>
              <a:ln w="28575">
                <a:noFill/>
              </a:ln>
            </c:spPr>
          </c:dPt>
          <c:dPt>
            <c:idx val="39"/>
            <c:spPr>
              <a:solidFill>
                <a:srgbClr val="92D050"/>
              </a:solidFill>
              <a:ln w="28575">
                <a:noFill/>
              </a:ln>
            </c:spPr>
          </c:dPt>
          <c:dPt>
            <c:idx val="40"/>
            <c:spPr>
              <a:solidFill>
                <a:srgbClr val="92D050"/>
              </a:solidFill>
              <a:ln w="28575">
                <a:noFill/>
              </a:ln>
            </c:spPr>
          </c:dPt>
          <c:dPt>
            <c:idx val="41"/>
            <c:spPr>
              <a:solidFill>
                <a:srgbClr val="92D050"/>
              </a:solidFill>
              <a:ln w="28575">
                <a:noFill/>
              </a:ln>
            </c:spPr>
          </c:dPt>
          <c:dPt>
            <c:idx val="42"/>
            <c:spPr>
              <a:solidFill>
                <a:srgbClr val="92D050"/>
              </a:solidFill>
              <a:ln w="28575">
                <a:noFill/>
              </a:ln>
            </c:spPr>
          </c:dPt>
          <c:dPt>
            <c:idx val="43"/>
            <c:spPr>
              <a:solidFill>
                <a:srgbClr val="92D050"/>
              </a:solidFill>
              <a:ln w="28575">
                <a:noFill/>
              </a:ln>
            </c:spPr>
          </c:dPt>
          <c:dPt>
            <c:idx val="44"/>
            <c:spPr>
              <a:solidFill>
                <a:srgbClr val="92D050"/>
              </a:solidFill>
              <a:ln w="28575">
                <a:noFill/>
              </a:ln>
            </c:spPr>
          </c:dPt>
          <c:dPt>
            <c:idx val="45"/>
            <c:spPr>
              <a:solidFill>
                <a:srgbClr val="92D050"/>
              </a:solidFill>
              <a:ln w="28575">
                <a:noFill/>
              </a:ln>
            </c:spPr>
          </c:dPt>
          <c:dPt>
            <c:idx val="46"/>
            <c:spPr>
              <a:solidFill>
                <a:srgbClr val="92D050"/>
              </a:solidFill>
              <a:ln w="28575">
                <a:noFill/>
              </a:ln>
            </c:spPr>
          </c:dPt>
          <c:dPt>
            <c:idx val="47"/>
            <c:spPr>
              <a:solidFill>
                <a:srgbClr val="92D050"/>
              </a:solidFill>
              <a:ln w="28575">
                <a:noFill/>
              </a:ln>
            </c:spPr>
          </c:dPt>
          <c:dPt>
            <c:idx val="48"/>
            <c:spPr>
              <a:solidFill>
                <a:srgbClr val="92D050"/>
              </a:solidFill>
              <a:ln w="28575">
                <a:noFill/>
              </a:ln>
            </c:spPr>
          </c:dPt>
          <c:dPt>
            <c:idx val="49"/>
            <c:spPr>
              <a:solidFill>
                <a:srgbClr val="92D050"/>
              </a:solidFill>
              <a:ln w="28575">
                <a:noFill/>
              </a:ln>
            </c:spPr>
          </c:dPt>
          <c:dPt>
            <c:idx val="50"/>
            <c:spPr>
              <a:solidFill>
                <a:srgbClr val="92D050"/>
              </a:solidFill>
              <a:ln w="28575">
                <a:noFill/>
              </a:ln>
            </c:spPr>
          </c:dPt>
          <c:dPt>
            <c:idx val="51"/>
            <c:spPr>
              <a:solidFill>
                <a:srgbClr val="92D050"/>
              </a:solidFill>
              <a:ln w="28575">
                <a:noFill/>
              </a:ln>
            </c:spPr>
          </c:dPt>
          <c:dPt>
            <c:idx val="52"/>
            <c:spPr>
              <a:solidFill>
                <a:srgbClr val="92D050"/>
              </a:solidFill>
              <a:ln w="28575">
                <a:noFill/>
              </a:ln>
            </c:spPr>
          </c:dPt>
          <c:dPt>
            <c:idx val="53"/>
            <c:spPr>
              <a:solidFill>
                <a:srgbClr val="92D050"/>
              </a:solidFill>
              <a:ln w="28575">
                <a:noFill/>
              </a:ln>
            </c:spPr>
          </c:dPt>
          <c:dPt>
            <c:idx val="54"/>
            <c:spPr>
              <a:solidFill>
                <a:srgbClr val="92D050"/>
              </a:solidFill>
              <a:ln w="28575">
                <a:noFill/>
              </a:ln>
            </c:spPr>
          </c:dPt>
          <c:dPt>
            <c:idx val="55"/>
            <c:spPr>
              <a:solidFill>
                <a:srgbClr val="ED4F44"/>
              </a:solidFill>
              <a:ln w="28575">
                <a:noFill/>
              </a:ln>
            </c:spPr>
          </c:dPt>
          <c:dPt>
            <c:idx val="56"/>
            <c:spPr>
              <a:solidFill>
                <a:srgbClr val="ED4F44"/>
              </a:solidFill>
              <a:ln w="28575">
                <a:noFill/>
              </a:ln>
            </c:spPr>
          </c:dPt>
          <c:dPt>
            <c:idx val="57"/>
            <c:spPr>
              <a:solidFill>
                <a:srgbClr val="ED4F44"/>
              </a:solidFill>
              <a:ln w="28575">
                <a:noFill/>
              </a:ln>
            </c:spPr>
          </c:dPt>
          <c:dPt>
            <c:idx val="58"/>
            <c:spPr>
              <a:solidFill>
                <a:srgbClr val="ED4F44"/>
              </a:solidFill>
              <a:ln w="28575">
                <a:noFill/>
              </a:ln>
            </c:spPr>
          </c:dPt>
          <c:dPt>
            <c:idx val="59"/>
            <c:spPr>
              <a:solidFill>
                <a:srgbClr val="ED4F44"/>
              </a:solidFill>
              <a:ln w="28575">
                <a:noFill/>
              </a:ln>
            </c:spPr>
          </c:dPt>
          <c:dPt>
            <c:idx val="60"/>
            <c:spPr>
              <a:solidFill>
                <a:srgbClr val="ED4F44"/>
              </a:solidFill>
              <a:ln w="28575">
                <a:noFill/>
              </a:ln>
            </c:spPr>
          </c:dPt>
          <c:dPt>
            <c:idx val="61"/>
            <c:spPr>
              <a:solidFill>
                <a:srgbClr val="ED4F44"/>
              </a:solidFill>
              <a:ln w="28575">
                <a:noFill/>
              </a:ln>
            </c:spPr>
          </c:dPt>
          <c:dPt>
            <c:idx val="62"/>
            <c:spPr>
              <a:solidFill>
                <a:srgbClr val="ED4F44"/>
              </a:solidFill>
              <a:ln w="28575">
                <a:noFill/>
              </a:ln>
            </c:spPr>
          </c:dPt>
          <c:dPt>
            <c:idx val="63"/>
            <c:spPr>
              <a:solidFill>
                <a:srgbClr val="ED4F44"/>
              </a:solidFill>
              <a:ln w="28575">
                <a:noFill/>
              </a:ln>
            </c:spPr>
          </c:dPt>
          <c:dPt>
            <c:idx val="64"/>
            <c:spPr>
              <a:solidFill>
                <a:srgbClr val="ED4F44"/>
              </a:solidFill>
              <a:ln w="28575">
                <a:noFill/>
              </a:ln>
            </c:spPr>
          </c:dPt>
          <c:dPt>
            <c:idx val="65"/>
            <c:spPr>
              <a:solidFill>
                <a:srgbClr val="ED4F44"/>
              </a:solidFill>
              <a:ln w="28575">
                <a:noFill/>
              </a:ln>
            </c:spPr>
          </c:dPt>
          <c:dPt>
            <c:idx val="66"/>
            <c:spPr>
              <a:solidFill>
                <a:srgbClr val="ED4F44"/>
              </a:solidFill>
              <a:ln w="28575">
                <a:noFill/>
              </a:ln>
            </c:spPr>
          </c:dPt>
          <c:dPt>
            <c:idx val="67"/>
            <c:spPr>
              <a:solidFill>
                <a:srgbClr val="ED4F44"/>
              </a:solidFill>
              <a:ln w="28575">
                <a:noFill/>
              </a:ln>
            </c:spPr>
          </c:dPt>
          <c:dPt>
            <c:idx val="68"/>
            <c:spPr>
              <a:solidFill>
                <a:srgbClr val="ED4F44"/>
              </a:solidFill>
              <a:ln w="28575">
                <a:noFill/>
              </a:ln>
            </c:spPr>
          </c:dPt>
          <c:dPt>
            <c:idx val="69"/>
            <c:spPr>
              <a:solidFill>
                <a:srgbClr val="ED4F44"/>
              </a:solidFill>
              <a:ln w="28575">
                <a:noFill/>
              </a:ln>
            </c:spPr>
          </c:dPt>
          <c:dPt>
            <c:idx val="70"/>
            <c:spPr>
              <a:solidFill>
                <a:srgbClr val="ED4F44"/>
              </a:solidFill>
              <a:ln w="28575">
                <a:noFill/>
              </a:ln>
            </c:spPr>
          </c:dPt>
          <c:dPt>
            <c:idx val="71"/>
            <c:spPr>
              <a:solidFill>
                <a:srgbClr val="ED4F44"/>
              </a:solidFill>
              <a:ln w="28575">
                <a:noFill/>
              </a:ln>
            </c:spPr>
          </c:dPt>
          <c:dPt>
            <c:idx val="72"/>
            <c:spPr>
              <a:solidFill>
                <a:srgbClr val="ED4F44"/>
              </a:solidFill>
              <a:ln w="28575">
                <a:noFill/>
              </a:ln>
            </c:spPr>
          </c:dPt>
          <c:dPt>
            <c:idx val="73"/>
            <c:spPr>
              <a:solidFill>
                <a:srgbClr val="ED4F44"/>
              </a:solidFill>
              <a:ln w="28575">
                <a:noFill/>
              </a:ln>
            </c:spPr>
          </c:dPt>
          <c:dPt>
            <c:idx val="74"/>
            <c:spPr>
              <a:solidFill>
                <a:srgbClr val="ED4F44"/>
              </a:solidFill>
              <a:ln w="28575">
                <a:noFill/>
              </a:ln>
            </c:spPr>
          </c:dPt>
          <c:dPt>
            <c:idx val="75"/>
            <c:spPr>
              <a:solidFill>
                <a:schemeClr val="bg2"/>
              </a:solidFill>
              <a:ln w="28575">
                <a:noFill/>
              </a:ln>
            </c:spPr>
          </c:dPt>
          <c:dPt>
            <c:idx val="76"/>
            <c:spPr>
              <a:solidFill>
                <a:schemeClr val="bg2"/>
              </a:solidFill>
              <a:ln w="28575">
                <a:noFill/>
              </a:ln>
            </c:spPr>
          </c:dPt>
          <c:dPt>
            <c:idx val="77"/>
            <c:spPr>
              <a:solidFill>
                <a:schemeClr val="bg2"/>
              </a:solidFill>
              <a:ln w="28575">
                <a:noFill/>
              </a:ln>
            </c:spPr>
          </c:dPt>
          <c:dPt>
            <c:idx val="78"/>
            <c:spPr>
              <a:solidFill>
                <a:schemeClr val="bg2"/>
              </a:solidFill>
              <a:ln w="28575">
                <a:noFill/>
              </a:ln>
            </c:spPr>
          </c:dPt>
          <c:dPt>
            <c:idx val="79"/>
            <c:spPr>
              <a:solidFill>
                <a:schemeClr val="bg2"/>
              </a:solidFill>
              <a:ln w="28575">
                <a:noFill/>
              </a:ln>
            </c:spPr>
          </c:dPt>
          <c:dPt>
            <c:idx val="80"/>
            <c:spPr>
              <a:solidFill>
                <a:schemeClr val="bg2"/>
              </a:solidFill>
              <a:ln w="28575">
                <a:noFill/>
              </a:ln>
            </c:spPr>
          </c:dPt>
          <c:dPt>
            <c:idx val="81"/>
            <c:spPr>
              <a:solidFill>
                <a:schemeClr val="bg2"/>
              </a:solidFill>
              <a:ln w="28575">
                <a:noFill/>
              </a:ln>
            </c:spPr>
          </c:dPt>
          <c:dPt>
            <c:idx val="82"/>
            <c:spPr>
              <a:solidFill>
                <a:schemeClr val="bg2"/>
              </a:solidFill>
              <a:ln w="28575">
                <a:noFill/>
              </a:ln>
            </c:spPr>
          </c:dPt>
          <c:dPt>
            <c:idx val="83"/>
            <c:spPr>
              <a:solidFill>
                <a:schemeClr val="bg2"/>
              </a:solidFill>
              <a:ln w="28575">
                <a:noFill/>
              </a:ln>
            </c:spPr>
          </c:dPt>
          <c:dPt>
            <c:idx val="84"/>
            <c:spPr>
              <a:solidFill>
                <a:schemeClr val="bg2"/>
              </a:solidFill>
              <a:ln w="28575">
                <a:noFill/>
              </a:ln>
            </c:spPr>
          </c:dPt>
          <c:dPt>
            <c:idx val="85"/>
            <c:spPr>
              <a:solidFill>
                <a:schemeClr val="bg2"/>
              </a:solidFill>
              <a:ln w="28575">
                <a:noFill/>
              </a:ln>
            </c:spPr>
          </c:dPt>
          <c:dPt>
            <c:idx val="86"/>
            <c:spPr>
              <a:solidFill>
                <a:schemeClr val="bg2"/>
              </a:solidFill>
              <a:ln w="28575">
                <a:noFill/>
              </a:ln>
            </c:spPr>
          </c:dPt>
          <c:dPt>
            <c:idx val="87"/>
            <c:spPr>
              <a:solidFill>
                <a:schemeClr val="bg2"/>
              </a:solidFill>
              <a:ln w="28575">
                <a:noFill/>
              </a:ln>
            </c:spPr>
          </c:dPt>
          <c:dPt>
            <c:idx val="88"/>
            <c:spPr>
              <a:solidFill>
                <a:schemeClr val="bg2"/>
              </a:solidFill>
              <a:ln w="28575">
                <a:noFill/>
              </a:ln>
            </c:spPr>
          </c:dPt>
          <c:dPt>
            <c:idx val="89"/>
            <c:spPr>
              <a:solidFill>
                <a:schemeClr val="bg2"/>
              </a:solidFill>
              <a:ln w="28575">
                <a:noFill/>
              </a:ln>
            </c:spPr>
          </c:dPt>
          <c:dPt>
            <c:idx val="90"/>
            <c:spPr>
              <a:solidFill>
                <a:schemeClr val="bg2"/>
              </a:solidFill>
              <a:ln w="28575">
                <a:noFill/>
              </a:ln>
            </c:spPr>
          </c:dPt>
          <c:dPt>
            <c:idx val="91"/>
            <c:spPr>
              <a:solidFill>
                <a:schemeClr val="bg2"/>
              </a:solidFill>
              <a:ln w="28575">
                <a:noFill/>
              </a:ln>
            </c:spPr>
          </c:dPt>
          <c:dPt>
            <c:idx val="92"/>
            <c:spPr>
              <a:solidFill>
                <a:schemeClr val="bg2"/>
              </a:solidFill>
              <a:ln w="28575">
                <a:noFill/>
              </a:ln>
            </c:spPr>
          </c:dPt>
          <c:dPt>
            <c:idx val="93"/>
            <c:spPr>
              <a:solidFill>
                <a:schemeClr val="bg2"/>
              </a:solidFill>
              <a:ln w="28575">
                <a:noFill/>
              </a:ln>
            </c:spPr>
          </c:dPt>
          <c:dPt>
            <c:idx val="94"/>
            <c:spPr>
              <a:solidFill>
                <a:schemeClr val="bg2"/>
              </a:solidFill>
              <a:ln w="28575">
                <a:noFill/>
              </a:ln>
            </c:spPr>
          </c:dPt>
          <c:dPt>
            <c:idx val="95"/>
            <c:spPr>
              <a:solidFill>
                <a:schemeClr val="bg2"/>
              </a:solidFill>
              <a:ln w="28575">
                <a:noFill/>
              </a:ln>
            </c:spPr>
          </c:dPt>
          <c:dPt>
            <c:idx val="96"/>
            <c:spPr>
              <a:solidFill>
                <a:schemeClr val="bg2"/>
              </a:solidFill>
              <a:ln w="28575">
                <a:noFill/>
              </a:ln>
            </c:spPr>
          </c:dPt>
          <c:dPt>
            <c:idx val="97"/>
            <c:spPr>
              <a:solidFill>
                <a:schemeClr val="bg2"/>
              </a:solidFill>
              <a:ln w="28575">
                <a:noFill/>
              </a:ln>
            </c:spPr>
          </c:dPt>
          <c:dPt>
            <c:idx val="98"/>
            <c:spPr>
              <a:solidFill>
                <a:schemeClr val="bg2"/>
              </a:solidFill>
              <a:ln w="28575">
                <a:noFill/>
              </a:ln>
            </c:spPr>
          </c:dPt>
          <c:dPt>
            <c:idx val="99"/>
            <c:spPr>
              <a:solidFill>
                <a:schemeClr val="bg2"/>
              </a:solidFill>
              <a:ln w="28575">
                <a:noFill/>
              </a:ln>
            </c:spPr>
          </c:dPt>
          <c:dPt>
            <c:idx val="100"/>
            <c:spPr>
              <a:solidFill>
                <a:schemeClr val="bg2"/>
              </a:solidFill>
              <a:ln w="28575">
                <a:noFill/>
              </a:ln>
            </c:spPr>
          </c:dPt>
          <c:cat>
            <c:strRef>
              <c:f>Sheet1!$A$2:$A$102</c:f>
              <c:strCache>
                <c:ptCount val="101"/>
                <c:pt idx="0">
                  <c:v>US</c:v>
                </c:pt>
                <c:pt idx="1">
                  <c:v>US</c:v>
                </c:pt>
                <c:pt idx="2">
                  <c:v>US</c:v>
                </c:pt>
                <c:pt idx="3">
                  <c:v>US</c:v>
                </c:pt>
                <c:pt idx="4">
                  <c:v>US</c:v>
                </c:pt>
                <c:pt idx="5">
                  <c:v>US</c:v>
                </c:pt>
                <c:pt idx="6">
                  <c:v>US</c:v>
                </c:pt>
                <c:pt idx="7">
                  <c:v>Japan</c:v>
                </c:pt>
                <c:pt idx="8">
                  <c:v>Japan</c:v>
                </c:pt>
                <c:pt idx="9">
                  <c:v>Japan</c:v>
                </c:pt>
                <c:pt idx="10">
                  <c:v>Canada</c:v>
                </c:pt>
                <c:pt idx="11">
                  <c:v>EU5</c:v>
                </c:pt>
                <c:pt idx="12">
                  <c:v>EU5</c:v>
                </c:pt>
                <c:pt idx="13">
                  <c:v>EU5</c:v>
                </c:pt>
                <c:pt idx="14">
                  <c:v>EU5</c:v>
                </c:pt>
                <c:pt idx="15">
                  <c:v>EU5</c:v>
                </c:pt>
                <c:pt idx="16">
                  <c:v>EU5</c:v>
                </c:pt>
                <c:pt idx="17">
                  <c:v>EU5</c:v>
                </c:pt>
                <c:pt idx="18">
                  <c:v>South Korea</c:v>
                </c:pt>
                <c:pt idx="19">
                  <c:v>Rest of Europe</c:v>
                </c:pt>
                <c:pt idx="20">
                  <c:v>Rest of Europe</c:v>
                </c:pt>
                <c:pt idx="21">
                  <c:v>Brazil</c:v>
                </c:pt>
                <c:pt idx="22">
                  <c:v>Brazil</c:v>
                </c:pt>
                <c:pt idx="23">
                  <c:v>Brazil</c:v>
                </c:pt>
                <c:pt idx="24">
                  <c:v>Brazil</c:v>
                </c:pt>
                <c:pt idx="25">
                  <c:v>Russia</c:v>
                </c:pt>
                <c:pt idx="26">
                  <c:v>Russia</c:v>
                </c:pt>
                <c:pt idx="27">
                  <c:v>Russia</c:v>
                </c:pt>
                <c:pt idx="28">
                  <c:v>China</c:v>
                </c:pt>
                <c:pt idx="29">
                  <c:v>China</c:v>
                </c:pt>
                <c:pt idx="30">
                  <c:v>China</c:v>
                </c:pt>
                <c:pt idx="31">
                  <c:v>China</c:v>
                </c:pt>
                <c:pt idx="32">
                  <c:v>China</c:v>
                </c:pt>
                <c:pt idx="33">
                  <c:v>China</c:v>
                </c:pt>
                <c:pt idx="34">
                  <c:v>China</c:v>
                </c:pt>
                <c:pt idx="35">
                  <c:v>China</c:v>
                </c:pt>
                <c:pt idx="36">
                  <c:v>China</c:v>
                </c:pt>
                <c:pt idx="37">
                  <c:v>China</c:v>
                </c:pt>
                <c:pt idx="38">
                  <c:v>China</c:v>
                </c:pt>
                <c:pt idx="39">
                  <c:v>China</c:v>
                </c:pt>
                <c:pt idx="40">
                  <c:v>China</c:v>
                </c:pt>
                <c:pt idx="41">
                  <c:v>China</c:v>
                </c:pt>
                <c:pt idx="42">
                  <c:v>China</c:v>
                </c:pt>
                <c:pt idx="43">
                  <c:v>China</c:v>
                </c:pt>
                <c:pt idx="44">
                  <c:v>China</c:v>
                </c:pt>
                <c:pt idx="45">
                  <c:v>China</c:v>
                </c:pt>
                <c:pt idx="46">
                  <c:v>China</c:v>
                </c:pt>
                <c:pt idx="47">
                  <c:v>China</c:v>
                </c:pt>
                <c:pt idx="48">
                  <c:v>China</c:v>
                </c:pt>
                <c:pt idx="49">
                  <c:v>China</c:v>
                </c:pt>
                <c:pt idx="50">
                  <c:v>China</c:v>
                </c:pt>
                <c:pt idx="51">
                  <c:v>China</c:v>
                </c:pt>
                <c:pt idx="52">
                  <c:v>China</c:v>
                </c:pt>
                <c:pt idx="53">
                  <c:v>China</c:v>
                </c:pt>
                <c:pt idx="54">
                  <c:v>China</c:v>
                </c:pt>
                <c:pt idx="55">
                  <c:v>Pharmerging 3</c:v>
                </c:pt>
                <c:pt idx="56">
                  <c:v>Pharmerging 3</c:v>
                </c:pt>
                <c:pt idx="57">
                  <c:v>Pharmerging 3</c:v>
                </c:pt>
                <c:pt idx="58">
                  <c:v>Pharmerging 3</c:v>
                </c:pt>
                <c:pt idx="59">
                  <c:v>Pharmerging 3</c:v>
                </c:pt>
                <c:pt idx="60">
                  <c:v>Pharmerging 3</c:v>
                </c:pt>
                <c:pt idx="61">
                  <c:v>Pharmerging 3</c:v>
                </c:pt>
                <c:pt idx="62">
                  <c:v>Pharmerging 3</c:v>
                </c:pt>
                <c:pt idx="63">
                  <c:v>Pharmerging 3</c:v>
                </c:pt>
                <c:pt idx="64">
                  <c:v>Pharmerging 3</c:v>
                </c:pt>
                <c:pt idx="65">
                  <c:v>Pharmerging 3</c:v>
                </c:pt>
                <c:pt idx="66">
                  <c:v>Pharmerging 3</c:v>
                </c:pt>
                <c:pt idx="67">
                  <c:v>Pharmerging 3</c:v>
                </c:pt>
                <c:pt idx="68">
                  <c:v>Pharmerging 3</c:v>
                </c:pt>
                <c:pt idx="69">
                  <c:v>Pharmerging 3</c:v>
                </c:pt>
                <c:pt idx="70">
                  <c:v>Pharmerging 3</c:v>
                </c:pt>
                <c:pt idx="71">
                  <c:v>Pharmerging 3</c:v>
                </c:pt>
                <c:pt idx="72">
                  <c:v>Pharmerging 3</c:v>
                </c:pt>
                <c:pt idx="73">
                  <c:v>Pharmerging 3</c:v>
                </c:pt>
                <c:pt idx="74">
                  <c:v>Pharmerging 3</c:v>
                </c:pt>
                <c:pt idx="75">
                  <c:v>India</c:v>
                </c:pt>
                <c:pt idx="76">
                  <c:v>India</c:v>
                </c:pt>
                <c:pt idx="77">
                  <c:v>India</c:v>
                </c:pt>
                <c:pt idx="78">
                  <c:v>India</c:v>
                </c:pt>
                <c:pt idx="79">
                  <c:v>India</c:v>
                </c:pt>
                <c:pt idx="80">
                  <c:v>India</c:v>
                </c:pt>
                <c:pt idx="81">
                  <c:v>India</c:v>
                </c:pt>
                <c:pt idx="82">
                  <c:v>India</c:v>
                </c:pt>
                <c:pt idx="83">
                  <c:v>India</c:v>
                </c:pt>
                <c:pt idx="84">
                  <c:v>India</c:v>
                </c:pt>
                <c:pt idx="85">
                  <c:v>India</c:v>
                </c:pt>
                <c:pt idx="86">
                  <c:v>India</c:v>
                </c:pt>
                <c:pt idx="87">
                  <c:v>India</c:v>
                </c:pt>
                <c:pt idx="88">
                  <c:v>India</c:v>
                </c:pt>
                <c:pt idx="89">
                  <c:v>India</c:v>
                </c:pt>
                <c:pt idx="90">
                  <c:v>India</c:v>
                </c:pt>
                <c:pt idx="91">
                  <c:v>India</c:v>
                </c:pt>
                <c:pt idx="92">
                  <c:v>India</c:v>
                </c:pt>
                <c:pt idx="93">
                  <c:v>India</c:v>
                </c:pt>
                <c:pt idx="94">
                  <c:v>India</c:v>
                </c:pt>
                <c:pt idx="95">
                  <c:v>India</c:v>
                </c:pt>
                <c:pt idx="96">
                  <c:v>India</c:v>
                </c:pt>
                <c:pt idx="97">
                  <c:v>India</c:v>
                </c:pt>
                <c:pt idx="98">
                  <c:v>India</c:v>
                </c:pt>
                <c:pt idx="99">
                  <c:v>India</c:v>
                </c:pt>
                <c:pt idx="100">
                  <c:v>India</c:v>
                </c:pt>
              </c:strCache>
            </c:strRef>
          </c:cat>
          <c:val>
            <c:numRef>
              <c:f>Sheet1!$B$2:$B$102</c:f>
              <c:numCache>
                <c:formatCode>_-* #,##0.00_-;\-* #,##0.00_-;_-* "-"??_-;_-@_-</c:formatCode>
                <c:ptCount val="101"/>
                <c:pt idx="0">
                  <c:v>891.58155067741313</c:v>
                </c:pt>
                <c:pt idx="1">
                  <c:v>891.58155067741313</c:v>
                </c:pt>
                <c:pt idx="2">
                  <c:v>891.58155067741313</c:v>
                </c:pt>
                <c:pt idx="3">
                  <c:v>891.58155067741313</c:v>
                </c:pt>
                <c:pt idx="4">
                  <c:v>891.58155067741313</c:v>
                </c:pt>
                <c:pt idx="5">
                  <c:v>891.58155067741313</c:v>
                </c:pt>
                <c:pt idx="6">
                  <c:v>891.58155067741313</c:v>
                </c:pt>
                <c:pt idx="7">
                  <c:v>643.97920779187348</c:v>
                </c:pt>
                <c:pt idx="8">
                  <c:v>643.97920779187348</c:v>
                </c:pt>
                <c:pt idx="9">
                  <c:v>643.97920779187348</c:v>
                </c:pt>
                <c:pt idx="10">
                  <c:v>420.0397511635573</c:v>
                </c:pt>
                <c:pt idx="11">
                  <c:v>374.84101140860037</c:v>
                </c:pt>
                <c:pt idx="12">
                  <c:v>374.84101140860037</c:v>
                </c:pt>
                <c:pt idx="13">
                  <c:v>374.84101140860037</c:v>
                </c:pt>
                <c:pt idx="14">
                  <c:v>374.84101140860037</c:v>
                </c:pt>
                <c:pt idx="15">
                  <c:v>374.84101140860037</c:v>
                </c:pt>
                <c:pt idx="16">
                  <c:v>374.84101140860037</c:v>
                </c:pt>
                <c:pt idx="17">
                  <c:v>374.84101140860037</c:v>
                </c:pt>
                <c:pt idx="18">
                  <c:v>323.28449316175772</c:v>
                </c:pt>
                <c:pt idx="19">
                  <c:v>321.33501256226725</c:v>
                </c:pt>
                <c:pt idx="20">
                  <c:v>321.33501256226725</c:v>
                </c:pt>
                <c:pt idx="21">
                  <c:v>179.8194282267938</c:v>
                </c:pt>
                <c:pt idx="22">
                  <c:v>179.8194282267938</c:v>
                </c:pt>
                <c:pt idx="23">
                  <c:v>179.8194282267938</c:v>
                </c:pt>
                <c:pt idx="24">
                  <c:v>179.8194282267938</c:v>
                </c:pt>
                <c:pt idx="25">
                  <c:v>179.16783262737852</c:v>
                </c:pt>
                <c:pt idx="26">
                  <c:v>179.16783262737852</c:v>
                </c:pt>
                <c:pt idx="27">
                  <c:v>179.16783262737852</c:v>
                </c:pt>
                <c:pt idx="28">
                  <c:v>120.88666031499145</c:v>
                </c:pt>
                <c:pt idx="29">
                  <c:v>120.88666031499145</c:v>
                </c:pt>
                <c:pt idx="30">
                  <c:v>120.88666031499145</c:v>
                </c:pt>
                <c:pt idx="31">
                  <c:v>120.88666031499145</c:v>
                </c:pt>
                <c:pt idx="32">
                  <c:v>120.88666031499145</c:v>
                </c:pt>
                <c:pt idx="33">
                  <c:v>120.88666031499145</c:v>
                </c:pt>
                <c:pt idx="34">
                  <c:v>120.88666031499145</c:v>
                </c:pt>
                <c:pt idx="35">
                  <c:v>120.88666031499145</c:v>
                </c:pt>
                <c:pt idx="36">
                  <c:v>120.88666031499145</c:v>
                </c:pt>
                <c:pt idx="37">
                  <c:v>120.88666031499145</c:v>
                </c:pt>
                <c:pt idx="38">
                  <c:v>120.88666031499145</c:v>
                </c:pt>
                <c:pt idx="39">
                  <c:v>120.88666031499145</c:v>
                </c:pt>
                <c:pt idx="40">
                  <c:v>120.88666031499145</c:v>
                </c:pt>
                <c:pt idx="41">
                  <c:v>120.88666031499145</c:v>
                </c:pt>
                <c:pt idx="42">
                  <c:v>120.88666031499145</c:v>
                </c:pt>
                <c:pt idx="43">
                  <c:v>120.88666031499145</c:v>
                </c:pt>
                <c:pt idx="44">
                  <c:v>120.88666031499145</c:v>
                </c:pt>
                <c:pt idx="45">
                  <c:v>120.88666031499145</c:v>
                </c:pt>
                <c:pt idx="46">
                  <c:v>120.88666031499145</c:v>
                </c:pt>
                <c:pt idx="47">
                  <c:v>120.88666031499145</c:v>
                </c:pt>
                <c:pt idx="48">
                  <c:v>120.88666031499145</c:v>
                </c:pt>
                <c:pt idx="49">
                  <c:v>120.88666031499145</c:v>
                </c:pt>
                <c:pt idx="50">
                  <c:v>120.88666031499145</c:v>
                </c:pt>
                <c:pt idx="51">
                  <c:v>120.88666031499145</c:v>
                </c:pt>
                <c:pt idx="52">
                  <c:v>120.88666031499145</c:v>
                </c:pt>
                <c:pt idx="53">
                  <c:v>120.88666031499145</c:v>
                </c:pt>
                <c:pt idx="54">
                  <c:v>120.88666031499145</c:v>
                </c:pt>
                <c:pt idx="55">
                  <c:v>96.040958337349011</c:v>
                </c:pt>
                <c:pt idx="56">
                  <c:v>96.040958337349011</c:v>
                </c:pt>
                <c:pt idx="57">
                  <c:v>96.040958337349011</c:v>
                </c:pt>
                <c:pt idx="58">
                  <c:v>96.040958337349011</c:v>
                </c:pt>
                <c:pt idx="59">
                  <c:v>96.040958337349011</c:v>
                </c:pt>
                <c:pt idx="60">
                  <c:v>96.040958337349011</c:v>
                </c:pt>
                <c:pt idx="61">
                  <c:v>96.040958337349011</c:v>
                </c:pt>
                <c:pt idx="62">
                  <c:v>96.040958337349011</c:v>
                </c:pt>
                <c:pt idx="63">
                  <c:v>96.040958337349011</c:v>
                </c:pt>
                <c:pt idx="64">
                  <c:v>96.040958337349011</c:v>
                </c:pt>
                <c:pt idx="65">
                  <c:v>96.040958337349011</c:v>
                </c:pt>
                <c:pt idx="66">
                  <c:v>96.040958337349011</c:v>
                </c:pt>
                <c:pt idx="67">
                  <c:v>96.040958337349011</c:v>
                </c:pt>
                <c:pt idx="68">
                  <c:v>96.040958337349011</c:v>
                </c:pt>
                <c:pt idx="69">
                  <c:v>96.040958337349011</c:v>
                </c:pt>
                <c:pt idx="70">
                  <c:v>96.040958337349011</c:v>
                </c:pt>
                <c:pt idx="71">
                  <c:v>96.040958337349011</c:v>
                </c:pt>
                <c:pt idx="72">
                  <c:v>96.040958337349011</c:v>
                </c:pt>
                <c:pt idx="73">
                  <c:v>96.040958337349011</c:v>
                </c:pt>
                <c:pt idx="74">
                  <c:v>96.040958337349011</c:v>
                </c:pt>
                <c:pt idx="75">
                  <c:v>32.502163856862005</c:v>
                </c:pt>
                <c:pt idx="76">
                  <c:v>32.502163856862005</c:v>
                </c:pt>
                <c:pt idx="77">
                  <c:v>32.502163856862005</c:v>
                </c:pt>
                <c:pt idx="78">
                  <c:v>32.502163856862005</c:v>
                </c:pt>
                <c:pt idx="79">
                  <c:v>32.502163856862005</c:v>
                </c:pt>
                <c:pt idx="80">
                  <c:v>32.502163856862005</c:v>
                </c:pt>
                <c:pt idx="81">
                  <c:v>32.502163856862005</c:v>
                </c:pt>
                <c:pt idx="82">
                  <c:v>32.502163856862005</c:v>
                </c:pt>
                <c:pt idx="83">
                  <c:v>32.502163856862005</c:v>
                </c:pt>
                <c:pt idx="84">
                  <c:v>32.502163856862005</c:v>
                </c:pt>
                <c:pt idx="85">
                  <c:v>32.502163856862005</c:v>
                </c:pt>
                <c:pt idx="86">
                  <c:v>32.502163856862005</c:v>
                </c:pt>
                <c:pt idx="87">
                  <c:v>32.502163856862005</c:v>
                </c:pt>
                <c:pt idx="88">
                  <c:v>32.502163856862005</c:v>
                </c:pt>
                <c:pt idx="89">
                  <c:v>32.502163856862005</c:v>
                </c:pt>
                <c:pt idx="90">
                  <c:v>32.502163856862005</c:v>
                </c:pt>
                <c:pt idx="91">
                  <c:v>32.502163856862005</c:v>
                </c:pt>
                <c:pt idx="92">
                  <c:v>32.502163856862005</c:v>
                </c:pt>
                <c:pt idx="93">
                  <c:v>32.502163856862005</c:v>
                </c:pt>
                <c:pt idx="94">
                  <c:v>32.502163856862005</c:v>
                </c:pt>
                <c:pt idx="95">
                  <c:v>32.502163856862005</c:v>
                </c:pt>
                <c:pt idx="96">
                  <c:v>32.502163856862005</c:v>
                </c:pt>
                <c:pt idx="97">
                  <c:v>32.502163856862005</c:v>
                </c:pt>
                <c:pt idx="98">
                  <c:v>32.502163856862005</c:v>
                </c:pt>
                <c:pt idx="99">
                  <c:v>32.502163856862005</c:v>
                </c:pt>
                <c:pt idx="100">
                  <c:v>32.502163856862005</c:v>
                </c:pt>
              </c:numCache>
            </c:numRef>
          </c:val>
        </c:ser>
        <c:gapWidth val="0"/>
        <c:axId val="71627904"/>
        <c:axId val="71629824"/>
      </c:barChart>
      <c:catAx>
        <c:axId val="71627904"/>
        <c:scaling>
          <c:orientation val="minMax"/>
        </c:scaling>
        <c:delete val="1"/>
        <c:axPos val="b"/>
        <c:title>
          <c:tx>
            <c:rich>
              <a:bodyPr/>
              <a:lstStyle/>
              <a:p>
                <a:pPr>
                  <a:defRPr lang="en-GB" b="1">
                    <a:solidFill>
                      <a:srgbClr val="FFFF00"/>
                    </a:solidFill>
                  </a:defRPr>
                </a:pPr>
                <a:r>
                  <a:rPr lang="en-US" b="1" dirty="0" smtClean="0">
                    <a:solidFill>
                      <a:srgbClr val="FFFF00"/>
                    </a:solidFill>
                  </a:rPr>
                  <a:t>POPULATION</a:t>
                </a:r>
                <a:endParaRPr lang="en-US" b="1" dirty="0">
                  <a:solidFill>
                    <a:srgbClr val="FFFF00"/>
                  </a:solidFill>
                </a:endParaRPr>
              </a:p>
            </c:rich>
          </c:tx>
          <c:layout>
            <c:manualLayout>
              <c:xMode val="edge"/>
              <c:yMode val="edge"/>
              <c:x val="0.43634968478736286"/>
              <c:y val="0.87540403936860345"/>
            </c:manualLayout>
          </c:layout>
        </c:title>
        <c:numFmt formatCode="General" sourceLinked="1"/>
        <c:tickLblPos val="none"/>
        <c:crossAx val="71629824"/>
        <c:crosses val="autoZero"/>
        <c:auto val="1"/>
        <c:lblAlgn val="ctr"/>
        <c:lblOffset val="100"/>
      </c:catAx>
      <c:valAx>
        <c:axId val="71629824"/>
        <c:scaling>
          <c:orientation val="minMax"/>
          <c:max val="950"/>
          <c:min val="0"/>
        </c:scaling>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GB" sz="1000" b="1" i="0" u="none" strike="noStrike" kern="1200" baseline="0">
                    <a:solidFill>
                      <a:srgbClr val="FFFF00"/>
                    </a:solidFill>
                    <a:latin typeface="+mn-lt"/>
                    <a:ea typeface="+mn-ea"/>
                    <a:cs typeface="+mn-cs"/>
                  </a:defRPr>
                </a:pPr>
                <a:r>
                  <a:rPr lang="en-US" sz="1000" b="1" i="0" baseline="0" dirty="0" smtClean="0">
                    <a:solidFill>
                      <a:srgbClr val="FFFF00"/>
                    </a:solidFill>
                  </a:rPr>
                  <a:t>ANNUAL PER CAPITA DRUG SPEND US$</a:t>
                </a:r>
              </a:p>
            </c:rich>
          </c:tx>
          <c:layout>
            <c:manualLayout>
              <c:xMode val="edge"/>
              <c:yMode val="edge"/>
              <c:x val="3.8207162021727449E-2"/>
              <c:y val="0.18415946183560244"/>
            </c:manualLayout>
          </c:layout>
        </c:title>
        <c:numFmt formatCode="#,##0" sourceLinked="0"/>
        <c:tickLblPos val="nextTo"/>
        <c:txPr>
          <a:bodyPr/>
          <a:lstStyle/>
          <a:p>
            <a:pPr>
              <a:defRPr lang="en-GB"/>
            </a:pPr>
            <a:endParaRPr lang="ar-EG"/>
          </a:p>
        </c:txPr>
        <c:crossAx val="71627904"/>
        <c:crosses val="autoZero"/>
        <c:crossBetween val="between"/>
      </c:valAx>
    </c:plotArea>
    <c:plotVisOnly val="1"/>
  </c:chart>
  <c:txPr>
    <a:bodyPr/>
    <a:lstStyle/>
    <a:p>
      <a:pPr>
        <a:defRPr sz="1000"/>
      </a:pPr>
      <a:endParaRPr lang="ar-EG"/>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EG"/>
  <c:chart>
    <c:autoTitleDeleted val="1"/>
    <c:plotArea>
      <c:layout>
        <c:manualLayout>
          <c:layoutTarget val="inner"/>
          <c:xMode val="edge"/>
          <c:yMode val="edge"/>
          <c:x val="8.4462015335211443E-2"/>
          <c:y val="0.10951605547820212"/>
          <c:w val="0.88894534208345821"/>
          <c:h val="0.54064100303417473"/>
        </c:manualLayout>
      </c:layout>
      <c:barChart>
        <c:barDir val="col"/>
        <c:grouping val="stacked"/>
        <c:ser>
          <c:idx val="4"/>
          <c:order val="0"/>
          <c:tx>
            <c:strRef>
              <c:f>Sheet1!$A$4</c:f>
              <c:strCache>
                <c:ptCount val="1"/>
                <c:pt idx="0">
                  <c:v>Estimated Net Spending</c:v>
                </c:pt>
              </c:strCache>
            </c:strRef>
          </c:tx>
          <c:spPr>
            <a:solidFill>
              <a:srgbClr val="00528A"/>
            </a:solidFill>
            <a:ln w="19574">
              <a:noFill/>
            </a:ln>
          </c:spPr>
          <c:dLbls>
            <c:dLbl>
              <c:idx val="0"/>
              <c:layout/>
              <c:tx>
                <c:rich>
                  <a:bodyPr/>
                  <a:lstStyle/>
                  <a:p>
                    <a:r>
                      <a:rPr lang="en-US" sz="1100" b="1" dirty="0" smtClean="0">
                        <a:solidFill>
                          <a:srgbClr val="FFFF00"/>
                        </a:solidFill>
                      </a:rPr>
                      <a:t>530-</a:t>
                    </a:r>
                  </a:p>
                  <a:p>
                    <a:r>
                      <a:rPr lang="en-US" sz="1100" b="1" dirty="0" smtClean="0">
                        <a:solidFill>
                          <a:srgbClr val="FFFF00"/>
                        </a:solidFill>
                      </a:rPr>
                      <a:t>540</a:t>
                    </a:r>
                    <a:endParaRPr lang="en-US" sz="1100" b="1" dirty="0">
                      <a:solidFill>
                        <a:srgbClr val="FFFF00"/>
                      </a:solidFill>
                    </a:endParaRPr>
                  </a:p>
                </c:rich>
              </c:tx>
              <c:dLblPos val="ctr"/>
              <c:showVal val="1"/>
            </c:dLbl>
            <c:dLbl>
              <c:idx val="1"/>
              <c:layout/>
              <c:tx>
                <c:rich>
                  <a:bodyPr/>
                  <a:lstStyle/>
                  <a:p>
                    <a:r>
                      <a:rPr lang="en-US" sz="1100" b="1" dirty="0" smtClean="0">
                        <a:solidFill>
                          <a:srgbClr val="FFFF00"/>
                        </a:solidFill>
                      </a:rPr>
                      <a:t>175-</a:t>
                    </a:r>
                  </a:p>
                  <a:p>
                    <a:r>
                      <a:rPr lang="en-US" sz="1100" b="1" dirty="0" smtClean="0">
                        <a:solidFill>
                          <a:srgbClr val="FFFF00"/>
                        </a:solidFill>
                      </a:rPr>
                      <a:t>185</a:t>
                    </a:r>
                    <a:endParaRPr lang="en-US" sz="1100" b="1" dirty="0">
                      <a:solidFill>
                        <a:srgbClr val="FFFF00"/>
                      </a:solidFill>
                    </a:endParaRPr>
                  </a:p>
                </c:rich>
              </c:tx>
              <c:dLblPos val="ctr"/>
              <c:showVal val="1"/>
            </c:dLbl>
            <c:dLbl>
              <c:idx val="2"/>
              <c:layout>
                <c:manualLayout>
                  <c:x val="0"/>
                  <c:y val="6.1777564285757716E-3"/>
                </c:manualLayout>
              </c:layout>
              <c:tx>
                <c:rich>
                  <a:bodyPr/>
                  <a:lstStyle/>
                  <a:p>
                    <a:r>
                      <a:rPr lang="en-US" sz="1100" b="1" dirty="0" smtClean="0">
                        <a:solidFill>
                          <a:srgbClr val="FFFF00"/>
                        </a:solidFill>
                      </a:rPr>
                      <a:t>100-</a:t>
                    </a:r>
                  </a:p>
                  <a:p>
                    <a:r>
                      <a:rPr lang="en-US" sz="1100" b="1" dirty="0" smtClean="0">
                        <a:solidFill>
                          <a:srgbClr val="FFFF00"/>
                        </a:solidFill>
                      </a:rPr>
                      <a:t>110</a:t>
                    </a:r>
                    <a:endParaRPr lang="en-US" sz="1100" b="1" dirty="0">
                      <a:solidFill>
                        <a:srgbClr val="FFFF00"/>
                      </a:solidFill>
                    </a:endParaRPr>
                  </a:p>
                </c:rich>
              </c:tx>
              <c:dLblPos val="ctr"/>
              <c:showVal val="1"/>
            </c:dLbl>
            <c:dLbl>
              <c:idx val="4"/>
              <c:layout/>
              <c:tx>
                <c:rich>
                  <a:bodyPr/>
                  <a:lstStyle/>
                  <a:p>
                    <a:r>
                      <a:rPr lang="en-US" sz="1100" b="1" dirty="0" smtClean="0">
                        <a:solidFill>
                          <a:srgbClr val="FFFF00"/>
                        </a:solidFill>
                      </a:rPr>
                      <a:t>555-</a:t>
                    </a:r>
                    <a:br>
                      <a:rPr lang="en-US" sz="1100" b="1" dirty="0" smtClean="0">
                        <a:solidFill>
                          <a:srgbClr val="FFFF00"/>
                        </a:solidFill>
                      </a:rPr>
                    </a:br>
                    <a:r>
                      <a:rPr lang="en-US" sz="1100" b="1" dirty="0" smtClean="0">
                        <a:solidFill>
                          <a:srgbClr val="FFFF00"/>
                        </a:solidFill>
                      </a:rPr>
                      <a:t>580</a:t>
                    </a:r>
                    <a:endParaRPr lang="en-US" sz="1100" b="1" dirty="0">
                      <a:solidFill>
                        <a:srgbClr val="FFFF00"/>
                      </a:solidFill>
                    </a:endParaRPr>
                  </a:p>
                </c:rich>
              </c:tx>
              <c:dLblPos val="ctr"/>
              <c:showVal val="1"/>
            </c:dLbl>
            <c:dLbl>
              <c:idx val="5"/>
              <c:layout/>
              <c:tx>
                <c:rich>
                  <a:bodyPr/>
                  <a:lstStyle/>
                  <a:p>
                    <a:r>
                      <a:rPr lang="en-US" sz="1100" b="1" dirty="0" smtClean="0">
                        <a:solidFill>
                          <a:srgbClr val="FFFF00"/>
                        </a:solidFill>
                      </a:rPr>
                      <a:t>300-</a:t>
                    </a:r>
                    <a:br>
                      <a:rPr lang="en-US" sz="1100" b="1" dirty="0" smtClean="0">
                        <a:solidFill>
                          <a:srgbClr val="FFFF00"/>
                        </a:solidFill>
                      </a:rPr>
                    </a:br>
                    <a:r>
                      <a:rPr lang="en-US" sz="1100" b="1" dirty="0" smtClean="0">
                        <a:solidFill>
                          <a:srgbClr val="FFFF00"/>
                        </a:solidFill>
                      </a:rPr>
                      <a:t>320</a:t>
                    </a:r>
                    <a:endParaRPr lang="en-US" sz="1100" b="1" dirty="0">
                      <a:solidFill>
                        <a:srgbClr val="FFFF00"/>
                      </a:solidFill>
                    </a:endParaRPr>
                  </a:p>
                </c:rich>
              </c:tx>
              <c:dLblPos val="ctr"/>
              <c:showVal val="1"/>
            </c:dLbl>
            <c:dLbl>
              <c:idx val="6"/>
              <c:layout>
                <c:manualLayout>
                  <c:x val="-2.5304314266034419E-3"/>
                  <c:y val="1.2355512857151538E-2"/>
                </c:manualLayout>
              </c:layout>
              <c:tx>
                <c:rich>
                  <a:bodyPr/>
                  <a:lstStyle/>
                  <a:p>
                    <a:r>
                      <a:rPr lang="en-US" sz="1100" b="1" dirty="0" smtClean="0">
                        <a:solidFill>
                          <a:srgbClr val="FFFF00"/>
                        </a:solidFill>
                      </a:rPr>
                      <a:t>115-</a:t>
                    </a:r>
                    <a:br>
                      <a:rPr lang="en-US" sz="1100" b="1" dirty="0" smtClean="0">
                        <a:solidFill>
                          <a:srgbClr val="FFFF00"/>
                        </a:solidFill>
                      </a:rPr>
                    </a:br>
                    <a:r>
                      <a:rPr lang="en-US" sz="1100" b="1" dirty="0" smtClean="0">
                        <a:solidFill>
                          <a:srgbClr val="FFFF00"/>
                        </a:solidFill>
                      </a:rPr>
                      <a:t>140</a:t>
                    </a:r>
                    <a:endParaRPr lang="en-US" sz="1100" b="1" dirty="0">
                      <a:solidFill>
                        <a:srgbClr val="FFFF00"/>
                      </a:solidFill>
                    </a:endParaRPr>
                  </a:p>
                </c:rich>
              </c:tx>
              <c:dLblPos val="ctr"/>
              <c:showVal val="1"/>
            </c:dLbl>
            <c:txPr>
              <a:bodyPr/>
              <a:lstStyle/>
              <a:p>
                <a:pPr>
                  <a:defRPr lang="en-GB" sz="1100" b="1">
                    <a:solidFill>
                      <a:srgbClr val="FFFF00"/>
                    </a:solidFill>
                  </a:defRPr>
                </a:pPr>
                <a:endParaRPr lang="ar-EG"/>
              </a:p>
            </c:txPr>
            <c:dLblPos val="ctr"/>
            <c:showVal val="1"/>
          </c:dLbls>
          <c:cat>
            <c:strRef>
              <c:f>Sheet1!$B$1:$H$2</c:f>
              <c:strCache>
                <c:ptCount val="7"/>
                <c:pt idx="0">
                  <c:v>Brands</c:v>
                </c:pt>
                <c:pt idx="1">
                  <c:v>Generics          2011</c:v>
                </c:pt>
                <c:pt idx="2">
                  <c:v>Other</c:v>
                </c:pt>
                <c:pt idx="4">
                  <c:v>Brands</c:v>
                </c:pt>
                <c:pt idx="5">
                  <c:v>Generics          2016</c:v>
                </c:pt>
                <c:pt idx="6">
                  <c:v>Other</c:v>
                </c:pt>
              </c:strCache>
            </c:strRef>
          </c:cat>
          <c:val>
            <c:numRef>
              <c:f>Sheet1!$B$4:$H$4</c:f>
              <c:numCache>
                <c:formatCode>#,##0.0,,,</c:formatCode>
                <c:ptCount val="7"/>
                <c:pt idx="0">
                  <c:v>536038740538.93103</c:v>
                </c:pt>
                <c:pt idx="1">
                  <c:v>181587908502.80368</c:v>
                </c:pt>
                <c:pt idx="2">
                  <c:v>103659772316.8054</c:v>
                </c:pt>
                <c:pt idx="4">
                  <c:v>567614868349.43494</c:v>
                </c:pt>
                <c:pt idx="5">
                  <c:v>310383879596.84344</c:v>
                </c:pt>
                <c:pt idx="6">
                  <c:v>126413709136.4512</c:v>
                </c:pt>
              </c:numCache>
            </c:numRef>
          </c:val>
        </c:ser>
        <c:ser>
          <c:idx val="0"/>
          <c:order val="1"/>
          <c:tx>
            <c:strRef>
              <c:f>Sheet1!$A$5</c:f>
              <c:strCache>
                <c:ptCount val="1"/>
                <c:pt idx="0">
                  <c:v>Estimated Net Spending Adjustment</c:v>
                </c:pt>
              </c:strCache>
            </c:strRef>
          </c:tx>
          <c:dLbls>
            <c:dLbl>
              <c:idx val="0"/>
              <c:layout/>
              <c:tx>
                <c:rich>
                  <a:bodyPr/>
                  <a:lstStyle/>
                  <a:p>
                    <a:r>
                      <a:rPr lang="en-US" dirty="0" smtClean="0"/>
                      <a:t>55-65</a:t>
                    </a:r>
                    <a:endParaRPr lang="en-US" dirty="0"/>
                  </a:p>
                </c:rich>
              </c:tx>
              <c:showVal val="1"/>
            </c:dLbl>
            <c:dLbl>
              <c:idx val="1"/>
              <c:layout/>
              <c:tx>
                <c:rich>
                  <a:bodyPr/>
                  <a:lstStyle/>
                  <a:p>
                    <a:r>
                      <a:rPr lang="en-US" dirty="0" smtClean="0"/>
                      <a:t>55-65</a:t>
                    </a:r>
                    <a:endParaRPr lang="en-US" dirty="0"/>
                  </a:p>
                </c:rich>
              </c:tx>
              <c:showVal val="1"/>
            </c:dLbl>
            <c:dLbl>
              <c:idx val="2"/>
              <c:layout>
                <c:manualLayout>
                  <c:x val="-5.5526003900818733E-4"/>
                  <c:y val="-3.9798688429001298E-2"/>
                </c:manualLayout>
              </c:layout>
              <c:tx>
                <c:rich>
                  <a:bodyPr/>
                  <a:lstStyle/>
                  <a:p>
                    <a:pPr>
                      <a:defRPr lang="en-GB" sz="1000">
                        <a:solidFill>
                          <a:srgbClr val="FFFF00"/>
                        </a:solidFill>
                      </a:defRPr>
                    </a:pPr>
                    <a:r>
                      <a:rPr lang="en-US" dirty="0" smtClean="0">
                        <a:solidFill>
                          <a:srgbClr val="FFFF00"/>
                        </a:solidFill>
                      </a:rPr>
                      <a:t>10-20</a:t>
                    </a:r>
                    <a:endParaRPr lang="en-US" dirty="0">
                      <a:solidFill>
                        <a:srgbClr val="FFFF00"/>
                      </a:solidFill>
                    </a:endParaRPr>
                  </a:p>
                </c:rich>
              </c:tx>
              <c:spPr/>
              <c:showVal val="1"/>
            </c:dLbl>
            <c:dLbl>
              <c:idx val="4"/>
              <c:layout/>
              <c:tx>
                <c:rich>
                  <a:bodyPr/>
                  <a:lstStyle/>
                  <a:p>
                    <a:r>
                      <a:rPr lang="en-US" sz="1000" dirty="0" smtClean="0"/>
                      <a:t>6</a:t>
                    </a:r>
                    <a:r>
                      <a:rPr lang="en-US" dirty="0" smtClean="0"/>
                      <a:t>0-65</a:t>
                    </a:r>
                    <a:endParaRPr lang="en-US" dirty="0"/>
                  </a:p>
                </c:rich>
              </c:tx>
              <c:showVal val="1"/>
            </c:dLbl>
            <c:dLbl>
              <c:idx val="5"/>
              <c:layout/>
              <c:tx>
                <c:rich>
                  <a:bodyPr/>
                  <a:lstStyle/>
                  <a:p>
                    <a:r>
                      <a:rPr lang="en-US" sz="1000" dirty="0" smtClean="0"/>
                      <a:t>1</a:t>
                    </a:r>
                    <a:r>
                      <a:rPr lang="en-US" dirty="0" smtClean="0"/>
                      <a:t>00-</a:t>
                    </a:r>
                    <a:br>
                      <a:rPr lang="en-US" dirty="0" smtClean="0"/>
                    </a:br>
                    <a:r>
                      <a:rPr lang="en-US" dirty="0" smtClean="0"/>
                      <a:t>110</a:t>
                    </a:r>
                    <a:endParaRPr lang="en-US" dirty="0"/>
                  </a:p>
                </c:rich>
              </c:tx>
              <c:showVal val="1"/>
            </c:dLbl>
            <c:dLbl>
              <c:idx val="6"/>
              <c:layout>
                <c:manualLayout>
                  <c:x val="1.9752948166397643E-3"/>
                  <c:y val="-3.9798688429001298E-2"/>
                </c:manualLayout>
              </c:layout>
              <c:tx>
                <c:rich>
                  <a:bodyPr/>
                  <a:lstStyle/>
                  <a:p>
                    <a:pPr>
                      <a:defRPr lang="en-GB" sz="1000">
                        <a:solidFill>
                          <a:srgbClr val="FFFF00"/>
                        </a:solidFill>
                      </a:defRPr>
                    </a:pPr>
                    <a:r>
                      <a:rPr lang="en-US" sz="1000" dirty="0" smtClean="0">
                        <a:solidFill>
                          <a:srgbClr val="FFFF00"/>
                        </a:solidFill>
                      </a:rPr>
                      <a:t>1</a:t>
                    </a:r>
                    <a:r>
                      <a:rPr lang="en-US" dirty="0" smtClean="0">
                        <a:solidFill>
                          <a:srgbClr val="FFFF00"/>
                        </a:solidFill>
                      </a:rPr>
                      <a:t>5-20</a:t>
                    </a:r>
                    <a:endParaRPr lang="en-US" dirty="0">
                      <a:solidFill>
                        <a:srgbClr val="FFFF00"/>
                      </a:solidFill>
                    </a:endParaRPr>
                  </a:p>
                </c:rich>
              </c:tx>
              <c:spPr/>
              <c:showVal val="1"/>
            </c:dLbl>
            <c:txPr>
              <a:bodyPr/>
              <a:lstStyle/>
              <a:p>
                <a:pPr>
                  <a:defRPr lang="en-GB" sz="1000">
                    <a:solidFill>
                      <a:schemeClr val="bg1"/>
                    </a:solidFill>
                  </a:defRPr>
                </a:pPr>
                <a:endParaRPr lang="ar-EG"/>
              </a:p>
            </c:txPr>
            <c:showVal val="1"/>
          </c:dLbls>
          <c:cat>
            <c:strRef>
              <c:f>Sheet1!$B$1:$H$2</c:f>
              <c:strCache>
                <c:ptCount val="7"/>
                <c:pt idx="0">
                  <c:v>Brands</c:v>
                </c:pt>
                <c:pt idx="1">
                  <c:v>Generics          2011</c:v>
                </c:pt>
                <c:pt idx="2">
                  <c:v>Other</c:v>
                </c:pt>
                <c:pt idx="4">
                  <c:v>Brands</c:v>
                </c:pt>
                <c:pt idx="5">
                  <c:v>Generics          2016</c:v>
                </c:pt>
                <c:pt idx="6">
                  <c:v>Other</c:v>
                </c:pt>
              </c:strCache>
            </c:strRef>
          </c:cat>
          <c:val>
            <c:numRef>
              <c:f>Sheet1!$B$5:$H$5</c:f>
              <c:numCache>
                <c:formatCode>#,##0.0,,,</c:formatCode>
                <c:ptCount val="7"/>
                <c:pt idx="0">
                  <c:v>59559860059.881218</c:v>
                </c:pt>
                <c:pt idx="1">
                  <c:v>60529302834.267944</c:v>
                </c:pt>
                <c:pt idx="2">
                  <c:v>14135423497.746326</c:v>
                </c:pt>
                <c:pt idx="4">
                  <c:v>63068318705.492737</c:v>
                </c:pt>
                <c:pt idx="5">
                  <c:v>103461293198.94777</c:v>
                </c:pt>
                <c:pt idx="6">
                  <c:v>17238233064.06152</c:v>
                </c:pt>
              </c:numCache>
            </c:numRef>
          </c:val>
        </c:ser>
        <c:dLbls>
          <c:showVal val="1"/>
        </c:dLbls>
        <c:gapWidth val="50"/>
        <c:overlap val="100"/>
        <c:axId val="119265536"/>
        <c:axId val="119271424"/>
      </c:barChart>
      <c:catAx>
        <c:axId val="119265536"/>
        <c:scaling>
          <c:orientation val="minMax"/>
        </c:scaling>
        <c:axPos val="b"/>
        <c:numFmt formatCode="General" sourceLinked="1"/>
        <c:majorTickMark val="none"/>
        <c:tickLblPos val="low"/>
        <c:spPr>
          <a:ln w="9525">
            <a:solidFill>
              <a:schemeClr val="bg2"/>
            </a:solidFill>
            <a:prstDash val="solid"/>
          </a:ln>
        </c:spPr>
        <c:txPr>
          <a:bodyPr rot="0" vert="horz"/>
          <a:lstStyle/>
          <a:p>
            <a:pPr>
              <a:defRPr lang="en-GB" sz="1100" b="1">
                <a:solidFill>
                  <a:srgbClr val="FFFF00"/>
                </a:solidFill>
              </a:defRPr>
            </a:pPr>
            <a:endParaRPr lang="ar-EG"/>
          </a:p>
        </c:txPr>
        <c:crossAx val="119271424"/>
        <c:crosses val="autoZero"/>
        <c:auto val="1"/>
        <c:lblAlgn val="ctr"/>
        <c:lblOffset val="0"/>
        <c:tickLblSkip val="1"/>
        <c:tickMarkSkip val="1"/>
      </c:catAx>
      <c:valAx>
        <c:axId val="119271424"/>
        <c:scaling>
          <c:orientation val="minMax"/>
        </c:scaling>
        <c:delete val="1"/>
        <c:axPos val="l"/>
        <c:title>
          <c:tx>
            <c:rich>
              <a:bodyPr rot="-5400000" vert="horz"/>
              <a:lstStyle/>
              <a:p>
                <a:pPr>
                  <a:defRPr lang="en-GB">
                    <a:solidFill>
                      <a:srgbClr val="FFFF00"/>
                    </a:solidFill>
                  </a:defRPr>
                </a:pPr>
                <a:r>
                  <a:rPr lang="en-US" dirty="0" smtClean="0">
                    <a:solidFill>
                      <a:srgbClr val="FFFF00"/>
                    </a:solidFill>
                  </a:rPr>
                  <a:t>GLOBAL</a:t>
                </a:r>
                <a:r>
                  <a:rPr lang="en-US" baseline="0" dirty="0" smtClean="0">
                    <a:solidFill>
                      <a:srgbClr val="FFFF00"/>
                    </a:solidFill>
                  </a:rPr>
                  <a:t> SPENDING US$BN</a:t>
                </a:r>
                <a:endParaRPr lang="en-US" dirty="0">
                  <a:solidFill>
                    <a:srgbClr val="FFFF00"/>
                  </a:solidFill>
                </a:endParaRPr>
              </a:p>
            </c:rich>
          </c:tx>
          <c:layout>
            <c:manualLayout>
              <c:xMode val="edge"/>
              <c:yMode val="edge"/>
              <c:x val="7.9758401580264423E-3"/>
              <c:y val="0.12844820352546199"/>
            </c:manualLayout>
          </c:layout>
        </c:title>
        <c:numFmt formatCode="#,##0,,," sourceLinked="0"/>
        <c:tickLblPos val="none"/>
        <c:crossAx val="119265536"/>
        <c:crosses val="autoZero"/>
        <c:crossBetween val="between"/>
      </c:valAx>
      <c:spPr>
        <a:noFill/>
        <a:ln w="19574">
          <a:noFill/>
        </a:ln>
      </c:spPr>
    </c:plotArea>
    <c:legend>
      <c:legendPos val="r"/>
      <c:layout>
        <c:manualLayout>
          <c:xMode val="edge"/>
          <c:yMode val="edge"/>
          <c:x val="5.3142740713781327E-2"/>
          <c:y val="0.7585994012687105"/>
          <c:w val="0.92232426798492251"/>
          <c:h val="6.7794995505038133E-2"/>
        </c:manualLayout>
      </c:layout>
      <c:txPr>
        <a:bodyPr/>
        <a:lstStyle/>
        <a:p>
          <a:pPr>
            <a:defRPr lang="en-GB" b="1">
              <a:solidFill>
                <a:schemeClr val="bg1"/>
              </a:solidFill>
            </a:defRPr>
          </a:pPr>
          <a:endParaRPr lang="ar-EG"/>
        </a:p>
      </c:txPr>
    </c:legend>
    <c:plotVisOnly val="1"/>
    <c:dispBlanksAs val="gap"/>
  </c:chart>
  <c:spPr>
    <a:noFill/>
    <a:ln>
      <a:noFill/>
    </a:ln>
  </c:spPr>
  <c:txPr>
    <a:bodyPr/>
    <a:lstStyle/>
    <a:p>
      <a:pPr>
        <a:defRPr sz="1100" b="0" i="0" u="none" strike="noStrike" baseline="0">
          <a:solidFill>
            <a:schemeClr val="tx1"/>
          </a:solidFill>
          <a:latin typeface="Verdana"/>
          <a:ea typeface="Verdana"/>
          <a:cs typeface="Verdana"/>
        </a:defRPr>
      </a:pPr>
      <a:endParaRPr lang="ar-EG"/>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ar-EG"/>
  <c:style val="39"/>
  <c:chart>
    <c:autoTitleDeleted val="1"/>
    <c:plotArea>
      <c:layout>
        <c:manualLayout>
          <c:layoutTarget val="inner"/>
          <c:xMode val="edge"/>
          <c:yMode val="edge"/>
          <c:x val="0.14938409438365352"/>
          <c:y val="2.904040404040404E-2"/>
          <c:w val="0.8506159056163467"/>
          <c:h val="0.80820170205996988"/>
        </c:manualLayout>
      </c:layout>
      <c:lineChart>
        <c:grouping val="standard"/>
        <c:ser>
          <c:idx val="0"/>
          <c:order val="0"/>
          <c:tx>
            <c:strRef>
              <c:f>Sheet1!$B$1</c:f>
              <c:strCache>
                <c:ptCount val="1"/>
                <c:pt idx="0">
                  <c:v>Column1</c:v>
                </c:pt>
              </c:strCache>
            </c:strRef>
          </c:tx>
          <c:spPr>
            <a:ln>
              <a:solidFill>
                <a:schemeClr val="tx1">
                  <a:lumMod val="75000"/>
                </a:schemeClr>
              </a:solidFill>
            </a:ln>
          </c:spPr>
          <c:marker>
            <c:symbol val="none"/>
          </c:marker>
          <c:dLbls>
            <c:dLbl>
              <c:idx val="7"/>
              <c:layout>
                <c:manualLayout>
                  <c:x val="0"/>
                  <c:y val="7.5757575757575924E-3"/>
                </c:manualLayout>
              </c:layout>
              <c:dLblPos val="ctr"/>
              <c:showVal val="1"/>
            </c:dLbl>
            <c:dLbl>
              <c:idx val="8"/>
              <c:layout>
                <c:manualLayout>
                  <c:x val="4.3859649122807015E-3"/>
                  <c:y val="7.5757575757575924E-3"/>
                </c:manualLayout>
              </c:layout>
              <c:dLblPos val="ctr"/>
              <c:showVal val="1"/>
            </c:dLbl>
            <c:dLbl>
              <c:idx val="9"/>
              <c:layout>
                <c:manualLayout>
                  <c:x val="-2.9239766081872232E-3"/>
                  <c:y val="-7.5757575757575924E-3"/>
                </c:manualLayout>
              </c:layout>
              <c:dLblPos val="ctr"/>
              <c:showVal val="1"/>
            </c:dLbl>
            <c:dLbl>
              <c:idx val="10"/>
              <c:layout>
                <c:manualLayout>
                  <c:x val="0"/>
                  <c:y val="-3.2828282828282832E-2"/>
                </c:manualLayout>
              </c:layout>
              <c:dLblPos val="ctr"/>
              <c:showVal val="1"/>
            </c:dLbl>
            <c:numFmt formatCode="#,##0.0" sourceLinked="0"/>
            <c:txPr>
              <a:bodyPr/>
              <a:lstStyle/>
              <a:p>
                <a:pPr>
                  <a:defRPr lang="en-US" sz="2191" b="1">
                    <a:solidFill>
                      <a:srgbClr val="FFFF00"/>
                    </a:solidFill>
                  </a:defRPr>
                </a:pPr>
                <a:endParaRPr lang="ar-EG"/>
              </a:p>
            </c:txPr>
            <c:dLblPos val="ctr"/>
            <c:showVal val="1"/>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#,##0</c:formatCode>
                <c:ptCount val="7"/>
                <c:pt idx="0">
                  <c:v>9319249904</c:v>
                </c:pt>
                <c:pt idx="1">
                  <c:v>10956971600</c:v>
                </c:pt>
                <c:pt idx="2">
                  <c:v>12552632496</c:v>
                </c:pt>
                <c:pt idx="3">
                  <c:v>14918551534</c:v>
                </c:pt>
                <c:pt idx="4" formatCode="_(* #,##0_);_(* \(#,##0\);_(* &quot;-&quot;??_);_(@_)">
                  <c:v>17078754154</c:v>
                </c:pt>
                <c:pt idx="5" formatCode="_(* #,##0_);_(* \(#,##0\);_(* &quot;-&quot;??_);_(@_)">
                  <c:v>18901916320</c:v>
                </c:pt>
                <c:pt idx="6" formatCode="_(* #,##0_);_(* \(#,##0\);_(* &quot;-&quot;??_);_(@_)">
                  <c:v>22359583473</c:v>
                </c:pt>
              </c:numCache>
            </c:numRef>
          </c:val>
        </c:ser>
        <c:dLbls>
          <c:showVal val="1"/>
        </c:dLbls>
        <c:marker val="1"/>
        <c:axId val="121793536"/>
        <c:axId val="121856768"/>
      </c:lineChart>
      <c:catAx>
        <c:axId val="121793536"/>
        <c:scaling>
          <c:orientation val="minMax"/>
        </c:scaling>
        <c:axPos val="b"/>
        <c:numFmt formatCode="General" sourceLinked="1"/>
        <c:tickLblPos val="nextTo"/>
        <c:spPr>
          <a:ln w="12700">
            <a:solidFill>
              <a:schemeClr val="tx1"/>
            </a:solidFill>
          </a:ln>
        </c:spPr>
        <c:txPr>
          <a:bodyPr rot="0" vert="horz"/>
          <a:lstStyle/>
          <a:p>
            <a:pPr>
              <a:defRPr lang="en-US" sz="2000" b="1">
                <a:solidFill>
                  <a:schemeClr val="bg1"/>
                </a:solidFill>
              </a:defRPr>
            </a:pPr>
            <a:endParaRPr lang="ar-EG"/>
          </a:p>
        </c:txPr>
        <c:crossAx val="121856768"/>
        <c:crosses val="autoZero"/>
        <c:auto val="1"/>
        <c:lblAlgn val="ctr"/>
        <c:lblOffset val="100"/>
      </c:catAx>
      <c:valAx>
        <c:axId val="121856768"/>
        <c:scaling>
          <c:orientation val="minMax"/>
        </c:scaling>
        <c:axPos val="l"/>
        <c:numFmt formatCode="#,##0" sourceLinked="1"/>
        <c:tickLblPos val="nextTo"/>
        <c:spPr>
          <a:ln>
            <a:solidFill>
              <a:schemeClr val="tx1"/>
            </a:solidFill>
          </a:ln>
        </c:spPr>
        <c:txPr>
          <a:bodyPr/>
          <a:lstStyle/>
          <a:p>
            <a:pPr>
              <a:defRPr lang="en-US" sz="2000" b="1">
                <a:solidFill>
                  <a:schemeClr val="bg1"/>
                </a:solidFill>
              </a:defRPr>
            </a:pPr>
            <a:endParaRPr lang="ar-EG"/>
          </a:p>
        </c:txPr>
        <c:crossAx val="121793536"/>
        <c:crosses val="autoZero"/>
        <c:crossBetween val="between"/>
        <c:dispUnits>
          <c:builtInUnit val="billions"/>
          <c:dispUnitsLbl>
            <c:layout/>
            <c:txPr>
              <a:bodyPr/>
              <a:lstStyle/>
              <a:p>
                <a:pPr>
                  <a:defRPr lang="en-US" sz="2000">
                    <a:solidFill>
                      <a:srgbClr val="FFFF00"/>
                    </a:solidFill>
                  </a:defRPr>
                </a:pPr>
                <a:endParaRPr lang="ar-EG"/>
              </a:p>
            </c:txPr>
          </c:dispUnitsLbl>
        </c:dispUnits>
      </c:valA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plotVisOnly val="1"/>
    <c:dispBlanksAs val="gap"/>
  </c:chart>
  <c:spPr>
    <a:noFill/>
    <a:ln w="39836" cap="flat" cmpd="sng" algn="ctr">
      <a:solidFill>
        <a:schemeClr val="tx1">
          <a:lumMod val="75000"/>
        </a:schemeClr>
      </a:solidFill>
      <a:prstDash val="solid"/>
    </a:ln>
    <a:effectLst/>
  </c:spPr>
  <c:txPr>
    <a:bodyPr/>
    <a:lstStyle/>
    <a:p>
      <a:pPr>
        <a:defRPr>
          <a:solidFill>
            <a:schemeClr val="lt1"/>
          </a:solidFill>
          <a:latin typeface="+mn-lt"/>
          <a:ea typeface="+mn-ea"/>
          <a:cs typeface="+mn-cs"/>
        </a:defRPr>
      </a:pPr>
      <a:endParaRPr lang="ar-EG"/>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ar-EG"/>
  <c:style val="26"/>
  <c:chart>
    <c:autoTitleDeleted val="1"/>
    <c:plotArea>
      <c:layout>
        <c:manualLayout>
          <c:layoutTarget val="inner"/>
          <c:xMode val="edge"/>
          <c:yMode val="edge"/>
          <c:x val="5.0931409285379294E-2"/>
          <c:y val="0.13710056095380119"/>
          <c:w val="0.54316638678270135"/>
          <c:h val="0.81131181823239862"/>
        </c:manualLayout>
      </c:layout>
      <c:pieChart>
        <c:varyColors val="1"/>
        <c:ser>
          <c:idx val="0"/>
          <c:order val="0"/>
          <c:tx>
            <c:strRef>
              <c:f>Sheet3!$B$1</c:f>
              <c:strCache>
                <c:ptCount val="1"/>
                <c:pt idx="0">
                  <c:v>قيمة الصادرات</c:v>
                </c:pt>
              </c:strCache>
            </c:strRef>
          </c:tx>
          <c:explosion val="25"/>
          <c:dLbls>
            <c:dLbl>
              <c:idx val="14"/>
              <c:layout>
                <c:manualLayout>
                  <c:x val="-3.3760419657663052E-3"/>
                  <c:y val="-5.800019207591183E-3"/>
                </c:manualLayout>
              </c:layout>
              <c:showPercent val="1"/>
            </c:dLbl>
            <c:dLbl>
              <c:idx val="16"/>
              <c:layout>
                <c:manualLayout>
                  <c:x val="1.4297608583435579E-2"/>
                  <c:y val="-6.4763603103125465E-4"/>
                </c:manualLayout>
              </c:layout>
              <c:showPercent val="1"/>
            </c:dLbl>
            <c:dLbl>
              <c:idx val="17"/>
              <c:layout>
                <c:manualLayout>
                  <c:x val="2.3975097998928562E-2"/>
                  <c:y val="9.5003155785968046E-3"/>
                </c:manualLayout>
              </c:layout>
              <c:showPercent val="1"/>
            </c:dLbl>
            <c:dLbl>
              <c:idx val="18"/>
              <c:layout>
                <c:manualLayout>
                  <c:x val="1.6763192217305167E-2"/>
                  <c:y val="-1.1836412277123723E-4"/>
                </c:manualLayout>
              </c:layout>
              <c:showPercent val="1"/>
            </c:dLbl>
            <c:dLbl>
              <c:idx val="19"/>
              <c:layout>
                <c:manualLayout>
                  <c:x val="2.1150860978912792E-2"/>
                  <c:y val="6.7201762278771629E-3"/>
                </c:manualLayout>
              </c:layout>
              <c:showPercent val="1"/>
            </c:dLbl>
            <c:txPr>
              <a:bodyPr/>
              <a:lstStyle/>
              <a:p>
                <a:pPr>
                  <a:defRPr lang="en-US" sz="1600" b="1">
                    <a:solidFill>
                      <a:schemeClr val="bg1"/>
                    </a:solidFill>
                  </a:defRPr>
                </a:pPr>
                <a:endParaRPr lang="ar-EG"/>
              </a:p>
            </c:txPr>
            <c:showPercent val="1"/>
          </c:dLbls>
          <c:cat>
            <c:strRef>
              <c:f>Sheet3!$A$2:$A$21</c:f>
              <c:strCache>
                <c:ptCount val="20"/>
                <c:pt idx="0">
                  <c:v>الشركة المصرية الدولية للصناعات الدوائية / ايبيكو</c:v>
                </c:pt>
                <c:pt idx="1">
                  <c:v>شركة أيلى ليللى ايجيبت</c:v>
                </c:pt>
                <c:pt idx="2">
                  <c:v>الشركة الاسلامية للادوية / فاركو</c:v>
                </c:pt>
                <c:pt idx="3">
                  <c:v>جلاكسو سميث كلاين</c:v>
                </c:pt>
                <c:pt idx="4">
                  <c:v>شركة المهن الطبية للادوية</c:v>
                </c:pt>
                <c:pt idx="5">
                  <c:v>شركة ريفا فارما</c:v>
                </c:pt>
                <c:pt idx="6">
                  <c:v>شركة النيل للادوية والصناعات الكيماوية</c:v>
                </c:pt>
                <c:pt idx="7">
                  <c:v>العربي فارما جروب للادوية</c:v>
                </c:pt>
                <c:pt idx="8">
                  <c:v>شركة النصر للكيماويات الدوائية</c:v>
                </c:pt>
                <c:pt idx="9">
                  <c:v>شركة مصر للمستحضرات الطبية</c:v>
                </c:pt>
                <c:pt idx="10">
                  <c:v>العامرية الحديثة</c:v>
                </c:pt>
                <c:pt idx="11">
                  <c:v>شركة القاهرة للادوية و الصناعات الكيماوية</c:v>
                </c:pt>
                <c:pt idx="12">
                  <c:v>شركة سيجما للصناعات الدوائية</c:v>
                </c:pt>
                <c:pt idx="13">
                  <c:v>شركة تنمية الصناعات الكيماوية / سيد</c:v>
                </c:pt>
                <c:pt idx="14">
                  <c:v>شركة فارما سويد مصر</c:v>
                </c:pt>
                <c:pt idx="15">
                  <c:v>العامرية للصناعات الدوائية</c:v>
                </c:pt>
                <c:pt idx="16">
                  <c:v>شركة ايفا فارما للادوية والمستلزمات الطبية</c:v>
                </c:pt>
                <c:pt idx="17">
                  <c:v>شركة افينتس فارما</c:v>
                </c:pt>
                <c:pt idx="18">
                  <c:v>شركة امون للادوية مدينة العبور</c:v>
                </c:pt>
                <c:pt idx="19">
                  <c:v>الوجة القبلى للصناعات الدوائية</c:v>
                </c:pt>
              </c:strCache>
            </c:strRef>
          </c:cat>
          <c:val>
            <c:numRef>
              <c:f>Sheet3!$B$2:$B$21</c:f>
              <c:numCache>
                <c:formatCode>#,##0.0</c:formatCode>
                <c:ptCount val="20"/>
                <c:pt idx="0">
                  <c:v>329863533.75393379</c:v>
                </c:pt>
                <c:pt idx="1">
                  <c:v>119933669.17625557</c:v>
                </c:pt>
                <c:pt idx="2">
                  <c:v>109493099.22054677</c:v>
                </c:pt>
                <c:pt idx="3">
                  <c:v>91939206.720481977</c:v>
                </c:pt>
                <c:pt idx="4">
                  <c:v>44634377.542084984</c:v>
                </c:pt>
                <c:pt idx="5">
                  <c:v>37320538.689035013</c:v>
                </c:pt>
                <c:pt idx="6">
                  <c:v>33777025.188984983</c:v>
                </c:pt>
                <c:pt idx="7">
                  <c:v>33325408.971160006</c:v>
                </c:pt>
                <c:pt idx="8">
                  <c:v>33161411.678641014</c:v>
                </c:pt>
                <c:pt idx="9">
                  <c:v>33080074.334581021</c:v>
                </c:pt>
                <c:pt idx="10">
                  <c:v>31617867.958213396</c:v>
                </c:pt>
                <c:pt idx="11">
                  <c:v>30560333.234494995</c:v>
                </c:pt>
                <c:pt idx="12">
                  <c:v>28239997.683614992</c:v>
                </c:pt>
                <c:pt idx="13">
                  <c:v>27868750.003990196</c:v>
                </c:pt>
                <c:pt idx="14">
                  <c:v>26635634.644400008</c:v>
                </c:pt>
                <c:pt idx="15">
                  <c:v>25698235.593337007</c:v>
                </c:pt>
                <c:pt idx="16">
                  <c:v>25652221.022213992</c:v>
                </c:pt>
                <c:pt idx="17">
                  <c:v>23912578.469022002</c:v>
                </c:pt>
                <c:pt idx="18">
                  <c:v>23507226.532233</c:v>
                </c:pt>
                <c:pt idx="19">
                  <c:v>22835644.500535998</c:v>
                </c:pt>
              </c:numCache>
            </c:numRef>
          </c:val>
        </c:ser>
        <c:dLbls>
          <c:showPercent val="1"/>
        </c:dLbls>
        <c:firstSliceAng val="0"/>
      </c:pieChart>
    </c:plotArea>
    <c:legend>
      <c:legendPos val="r"/>
      <c:layout>
        <c:manualLayout>
          <c:xMode val="edge"/>
          <c:yMode val="edge"/>
          <c:x val="0.60027825087419528"/>
          <c:y val="7.808913527211879E-2"/>
          <c:w val="0.39972174520421266"/>
          <c:h val="0.87120802365486161"/>
        </c:manualLayout>
      </c:layout>
      <c:txPr>
        <a:bodyPr/>
        <a:lstStyle/>
        <a:p>
          <a:pPr>
            <a:defRPr lang="en-US" sz="1400" b="1">
              <a:solidFill>
                <a:srgbClr val="FFFF00"/>
              </a:solidFill>
            </a:defRPr>
          </a:pPr>
          <a:endParaRPr lang="ar-EG"/>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ar-EG"/>
  <c:style val="26"/>
  <c:chart>
    <c:autoTitleDeleted val="1"/>
    <c:plotArea>
      <c:layout>
        <c:manualLayout>
          <c:layoutTarget val="inner"/>
          <c:xMode val="edge"/>
          <c:yMode val="edge"/>
          <c:x val="3.5138683727646253E-2"/>
          <c:y val="0.11459720228322336"/>
          <c:w val="0.54316638678270091"/>
          <c:h val="0.81131181823239862"/>
        </c:manualLayout>
      </c:layout>
      <c:pieChart>
        <c:varyColors val="1"/>
        <c:dLbls>
          <c:showPercent val="1"/>
        </c:dLbls>
        <c:firstSliceAng val="0"/>
      </c:pieChart>
    </c:plotArea>
    <c:legend>
      <c:legendPos val="r"/>
      <c:layout>
        <c:manualLayout>
          <c:xMode val="edge"/>
          <c:yMode val="edge"/>
          <c:x val="0.60027825479579422"/>
          <c:y val="0.12309586513857312"/>
          <c:w val="0.39972174520421289"/>
          <c:h val="0.87120802365486183"/>
        </c:manualLayout>
      </c:layout>
      <c:txPr>
        <a:bodyPr/>
        <a:lstStyle/>
        <a:p>
          <a:pPr>
            <a:defRPr lang="ar-EG"/>
          </a:pPr>
          <a:endParaRPr lang="ar-EG"/>
        </a:p>
      </c:txPr>
    </c:legend>
    <c:plotVisOnly val="1"/>
  </c:chart>
  <c:txPr>
    <a:bodyPr/>
    <a:lstStyle/>
    <a:p>
      <a:pPr>
        <a:defRPr lang="ar-EG" sz="1400" b="1" kern="1200" dirty="0" smtClean="0">
          <a:solidFill>
            <a:srgbClr val="FFC000"/>
          </a:solidFill>
          <a:latin typeface="+mn-lt"/>
          <a:ea typeface="+mn-ea"/>
          <a:cs typeface="+mn-cs"/>
        </a:defRPr>
      </a:pPr>
      <a:endParaRPr lang="ar-EG"/>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ar-EG"/>
  <c:style val="26"/>
  <c:chart>
    <c:autoTitleDeleted val="1"/>
    <c:plotArea>
      <c:layout>
        <c:manualLayout>
          <c:layoutTarget val="inner"/>
          <c:xMode val="edge"/>
          <c:yMode val="edge"/>
          <c:x val="5.3409425795459757E-2"/>
          <c:y val="3.9707903965083446E-2"/>
          <c:w val="0.57296403739006363"/>
          <c:h val="0.89323383834577064"/>
        </c:manualLayout>
      </c:layout>
      <c:pieChart>
        <c:varyColors val="1"/>
        <c:ser>
          <c:idx val="0"/>
          <c:order val="0"/>
          <c:tx>
            <c:strRef>
              <c:f>Sheet2!$B$1</c:f>
              <c:strCache>
                <c:ptCount val="1"/>
                <c:pt idx="0">
                  <c:v>قيمة الصادرات</c:v>
                </c:pt>
              </c:strCache>
            </c:strRef>
          </c:tx>
          <c:explosion val="25"/>
          <c:dLbls>
            <c:dLbl>
              <c:idx val="12"/>
              <c:layout>
                <c:manualLayout>
                  <c:x val="2.3669245291707002E-3"/>
                  <c:y val="1.5446489140617517E-2"/>
                </c:manualLayout>
              </c:layout>
              <c:showPercent val="1"/>
            </c:dLbl>
            <c:dLbl>
              <c:idx val="13"/>
              <c:layout>
                <c:manualLayout>
                  <c:x val="-7.9004927015702405E-4"/>
                  <c:y val="2.2144992767590212E-2"/>
                </c:manualLayout>
              </c:layout>
              <c:showPercent val="1"/>
            </c:dLbl>
            <c:dLbl>
              <c:idx val="14"/>
              <c:layout>
                <c:manualLayout>
                  <c:x val="-1.173084449970078E-2"/>
                  <c:y val="2.5699282501875677E-3"/>
                </c:manualLayout>
              </c:layout>
              <c:showPercent val="1"/>
            </c:dLbl>
            <c:dLbl>
              <c:idx val="18"/>
              <c:layout>
                <c:manualLayout>
                  <c:x val="1.853824193028503E-2"/>
                  <c:y val="0"/>
                </c:manualLayout>
              </c:layout>
              <c:showPercent val="1"/>
            </c:dLbl>
            <c:dLbl>
              <c:idx val="19"/>
              <c:layout>
                <c:manualLayout>
                  <c:x val="2.9798314684348671E-2"/>
                  <c:y val="5.6979903591797764E-4"/>
                </c:manualLayout>
              </c:layout>
              <c:showPercent val="1"/>
            </c:dLbl>
            <c:txPr>
              <a:bodyPr/>
              <a:lstStyle/>
              <a:p>
                <a:pPr>
                  <a:defRPr lang="en-US" sz="1600" b="1">
                    <a:solidFill>
                      <a:schemeClr val="bg1"/>
                    </a:solidFill>
                  </a:defRPr>
                </a:pPr>
                <a:endParaRPr lang="ar-EG"/>
              </a:p>
            </c:txPr>
            <c:showPercent val="1"/>
          </c:dLbls>
          <c:cat>
            <c:strRef>
              <c:f>Sheet2!$A$2:$A$21</c:f>
              <c:strCache>
                <c:ptCount val="20"/>
                <c:pt idx="0">
                  <c:v>العراق</c:v>
                </c:pt>
                <c:pt idx="1">
                  <c:v>السودان</c:v>
                </c:pt>
                <c:pt idx="2">
                  <c:v>السعودية</c:v>
                </c:pt>
                <c:pt idx="3">
                  <c:v>الجمهورية اليمنية</c:v>
                </c:pt>
                <c:pt idx="4">
                  <c:v>رومانيا</c:v>
                </c:pt>
                <c:pt idx="5">
                  <c:v>تركيا</c:v>
                </c:pt>
                <c:pt idx="6">
                  <c:v>باكستان</c:v>
                </c:pt>
                <c:pt idx="7">
                  <c:v>الهند</c:v>
                </c:pt>
                <c:pt idx="8">
                  <c:v>ليبيا</c:v>
                </c:pt>
                <c:pt idx="9">
                  <c:v>دولة الامارات العربية</c:v>
                </c:pt>
                <c:pt idx="10">
                  <c:v>ارتيريا</c:v>
                </c:pt>
                <c:pt idx="11">
                  <c:v>الأردن</c:v>
                </c:pt>
                <c:pt idx="12">
                  <c:v>الصومال</c:v>
                </c:pt>
                <c:pt idx="13">
                  <c:v>جمهورية اذربيجان</c:v>
                </c:pt>
                <c:pt idx="14">
                  <c:v>كينيا</c:v>
                </c:pt>
                <c:pt idx="15">
                  <c:v>جمهورية كازاخستان</c:v>
                </c:pt>
                <c:pt idx="16">
                  <c:v>اتحاد نيجيريا</c:v>
                </c:pt>
                <c:pt idx="17">
                  <c:v>لبنان</c:v>
                </c:pt>
                <c:pt idx="18">
                  <c:v>بلغاريا</c:v>
                </c:pt>
                <c:pt idx="19">
                  <c:v>بلجيكا</c:v>
                </c:pt>
              </c:strCache>
            </c:strRef>
          </c:cat>
          <c:val>
            <c:numRef>
              <c:f>Sheet2!$B$2:$B$21</c:f>
              <c:numCache>
                <c:formatCode>#,##0.0</c:formatCode>
                <c:ptCount val="20"/>
                <c:pt idx="0">
                  <c:v>176963517.45084026</c:v>
                </c:pt>
                <c:pt idx="1">
                  <c:v>168463767.3194426</c:v>
                </c:pt>
                <c:pt idx="2">
                  <c:v>159326335.40016598</c:v>
                </c:pt>
                <c:pt idx="3">
                  <c:v>156880502.42762491</c:v>
                </c:pt>
                <c:pt idx="4">
                  <c:v>123494910.77625789</c:v>
                </c:pt>
                <c:pt idx="5">
                  <c:v>81219549.292278811</c:v>
                </c:pt>
                <c:pt idx="6">
                  <c:v>53984529.053231612</c:v>
                </c:pt>
                <c:pt idx="7">
                  <c:v>42289630.116544001</c:v>
                </c:pt>
                <c:pt idx="8">
                  <c:v>30045168.797510002</c:v>
                </c:pt>
                <c:pt idx="9">
                  <c:v>28907922.813346401</c:v>
                </c:pt>
                <c:pt idx="10">
                  <c:v>26594942.530005001</c:v>
                </c:pt>
                <c:pt idx="11">
                  <c:v>26523412.568341997</c:v>
                </c:pt>
                <c:pt idx="12">
                  <c:v>24089264.136742029</c:v>
                </c:pt>
                <c:pt idx="13">
                  <c:v>22814251.219774999</c:v>
                </c:pt>
                <c:pt idx="14">
                  <c:v>19876654.071101002</c:v>
                </c:pt>
                <c:pt idx="15">
                  <c:v>18694246.850560009</c:v>
                </c:pt>
                <c:pt idx="16">
                  <c:v>17640378.223334</c:v>
                </c:pt>
                <c:pt idx="17">
                  <c:v>17301868.825145997</c:v>
                </c:pt>
                <c:pt idx="18">
                  <c:v>15754389.741934903</c:v>
                </c:pt>
                <c:pt idx="19">
                  <c:v>14079784.223199001</c:v>
                </c:pt>
              </c:numCache>
            </c:numRef>
          </c:val>
        </c:ser>
        <c:dLbls>
          <c:showPercent val="1"/>
        </c:dLbls>
        <c:firstSliceAng val="0"/>
      </c:pieChart>
    </c:plotArea>
    <c:legend>
      <c:legendPos val="r"/>
      <c:layout>
        <c:manualLayout>
          <c:xMode val="edge"/>
          <c:yMode val="edge"/>
          <c:x val="0.76944916424920562"/>
          <c:y val="3.8943027274978802E-2"/>
          <c:w val="0.20374769126081471"/>
          <c:h val="0.83001264312469525"/>
        </c:manualLayout>
      </c:layout>
      <c:txPr>
        <a:bodyPr/>
        <a:lstStyle/>
        <a:p>
          <a:pPr>
            <a:defRPr lang="en-US" sz="1600" b="1">
              <a:solidFill>
                <a:srgbClr val="FFFF00"/>
              </a:solidFill>
            </a:defRPr>
          </a:pPr>
          <a:endParaRPr lang="ar-EG"/>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8067"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8068"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8069"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8A08DE-B4AD-4A87-A598-18AC17EA51D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4313" y="0"/>
            <a:ext cx="3078162" cy="449263"/>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3078162" cy="449263"/>
          </a:xfrm>
          <a:prstGeom prst="rect">
            <a:avLst/>
          </a:prstGeom>
        </p:spPr>
        <p:txBody>
          <a:bodyPr vert="horz" lIns="91440" tIns="45720" rIns="91440" bIns="45720" rtlCol="1"/>
          <a:lstStyle>
            <a:lvl1pPr algn="l">
              <a:defRPr sz="1200"/>
            </a:lvl1pPr>
          </a:lstStyle>
          <a:p>
            <a:fld id="{88CCE932-123C-4C98-AD34-62586D149220}" type="datetimeFigureOut">
              <a:rPr lang="ar-EG" smtClean="0"/>
              <a:pPr/>
              <a:t>11/06/1434</a:t>
            </a:fld>
            <a:endParaRPr lang="ar-EG"/>
          </a:p>
        </p:txBody>
      </p:sp>
      <p:sp>
        <p:nvSpPr>
          <p:cNvPr id="4" name="Slide Image Placeholder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709613" y="4270375"/>
            <a:ext cx="5683250" cy="40465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4024313" y="8540750"/>
            <a:ext cx="3078162" cy="449263"/>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540750"/>
            <a:ext cx="3078162" cy="449263"/>
          </a:xfrm>
          <a:prstGeom prst="rect">
            <a:avLst/>
          </a:prstGeom>
        </p:spPr>
        <p:txBody>
          <a:bodyPr vert="horz" lIns="91440" tIns="45720" rIns="91440" bIns="45720" rtlCol="1" anchor="b"/>
          <a:lstStyle>
            <a:lvl1pPr algn="l">
              <a:defRPr sz="1200"/>
            </a:lvl1pPr>
          </a:lstStyle>
          <a:p>
            <a:fld id="{9D98013E-0F35-4821-AC5B-881A29B1186A}"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Bef>
                <a:spcPct val="0"/>
              </a:spcBef>
            </a:pPr>
            <a:r>
              <a:rPr lang="en-US" dirty="0" smtClean="0"/>
              <a:t>Feedback from Japan -&gt; per capita spend is expected to increase sharply from 2011-16 Health ministry (Korosho) have not made any official statement regarding future drug spend per capita, but IMS expects that this will increase in the coming years due to the aging of the population and emergence of related treatments, and the ongoing impacts of policies designed to increase use of new medicines.</a:t>
            </a:r>
          </a:p>
          <a:p>
            <a:pPr>
              <a:spcBef>
                <a:spcPct val="0"/>
              </a:spcBef>
            </a:pPr>
            <a:endParaRPr lang="en-US" dirty="0" smtClean="0"/>
          </a:p>
          <a:p>
            <a:pPr>
              <a:spcBef>
                <a:spcPct val="0"/>
              </a:spcBef>
            </a:pPr>
            <a:endParaRPr lang="en-US" dirty="0" smtClean="0"/>
          </a:p>
          <a:p>
            <a:pPr>
              <a:spcBef>
                <a:spcPct val="0"/>
              </a:spcBef>
            </a:pPr>
            <a:r>
              <a:rPr lang="en-US" dirty="0" smtClean="0"/>
              <a:t>Source file:</a:t>
            </a:r>
          </a:p>
          <a:p>
            <a:pPr>
              <a:spcBef>
                <a:spcPct val="0"/>
              </a:spcBef>
            </a:pPr>
            <a:r>
              <a:rPr lang="en-US" dirty="0" smtClean="0"/>
              <a:t>MP Global 2012-2016-May12-IHI-1.xlsx</a:t>
            </a:r>
          </a:p>
          <a:p>
            <a:pPr>
              <a:spcBef>
                <a:spcPct val="0"/>
              </a:spcBef>
            </a:pPr>
            <a:r>
              <a:rPr lang="en-US" dirty="0" smtClean="0"/>
              <a:t>X:\Reports\2012 05 - Global Use of Medicines Outlook to 2016\inputs\forecast-master dataset</a:t>
            </a:r>
          </a:p>
          <a:p>
            <a:pPr>
              <a:spcBef>
                <a:spcPct val="0"/>
              </a:spcBef>
            </a:pPr>
            <a:r>
              <a:rPr lang="en-US" sz="1200" kern="1200" dirty="0" smtClean="0">
                <a:solidFill>
                  <a:schemeClr val="tx1"/>
                </a:solidFill>
                <a:latin typeface="+mn-lt"/>
                <a:ea typeface="+mn-ea"/>
                <a:cs typeface="+mn-cs"/>
              </a:rPr>
              <a:t>drug-spend-per-capita vs population chart.xlsx,</a:t>
            </a:r>
          </a:p>
          <a:p>
            <a:pPr>
              <a:spcBef>
                <a:spcPct val="0"/>
              </a:spcBef>
            </a:pPr>
            <a:r>
              <a:rPr lang="en-US" sz="1200" kern="1200" dirty="0" smtClean="0">
                <a:solidFill>
                  <a:schemeClr val="tx1"/>
                </a:solidFill>
                <a:latin typeface="+mn-lt"/>
                <a:ea typeface="+mn-ea"/>
                <a:cs typeface="+mn-cs"/>
              </a:rPr>
              <a:t>X:\Reports\2012 05 - Global Use of Medicines Outlook to 2016\inputs\Affordability Index</a:t>
            </a:r>
            <a:endParaRPr lang="en-US" dirty="0" smtClean="0"/>
          </a:p>
          <a:p>
            <a:endParaRPr lang="en-US" dirty="0" smtClean="0"/>
          </a:p>
          <a:p>
            <a:pPr>
              <a:spcBef>
                <a:spcPct val="0"/>
              </a:spcBef>
              <a:spcAft>
                <a:spcPct val="0"/>
              </a:spcAft>
              <a:defRPr/>
            </a:pPr>
            <a:r>
              <a:rPr lang="en-US" sz="1200" dirty="0" smtClean="0">
                <a:solidFill>
                  <a:schemeClr val="tx1"/>
                </a:solidFill>
              </a:rPr>
              <a:t>Chart Notes (from report format)</a:t>
            </a:r>
          </a:p>
          <a:p>
            <a:pPr>
              <a:spcBef>
                <a:spcPct val="0"/>
              </a:spcBef>
              <a:spcAft>
                <a:spcPct val="0"/>
              </a:spcAft>
              <a:defRPr/>
            </a:pPr>
            <a:r>
              <a:rPr lang="en-US" sz="1200" dirty="0" smtClean="0">
                <a:solidFill>
                  <a:schemeClr val="tx1"/>
                </a:solidFill>
              </a:rPr>
              <a:t>Real spending in 2005$ at variable exchange rates, adjusted for purchasing power parity.</a:t>
            </a:r>
          </a:p>
          <a:p>
            <a:pPr>
              <a:spcBef>
                <a:spcPct val="0"/>
              </a:spcBef>
              <a:spcAft>
                <a:spcPct val="0"/>
              </a:spcAft>
              <a:defRPr/>
            </a:pPr>
            <a:r>
              <a:rPr lang="en-US" sz="1200" dirty="0" smtClean="0">
                <a:solidFill>
                  <a:schemeClr val="tx1"/>
                </a:solidFill>
              </a:rPr>
              <a:t>*Region average drug spend weighted by population</a:t>
            </a:r>
          </a:p>
          <a:p>
            <a:r>
              <a:rPr lang="en-US" sz="1200" dirty="0" smtClean="0"/>
              <a:t>Pharmerging Tier 2: Brazil, India, Russia.</a:t>
            </a:r>
          </a:p>
          <a:p>
            <a:r>
              <a:rPr lang="en-US" sz="1200" dirty="0" smtClean="0"/>
              <a:t>Pharmerging Tier 3: Argentina, Egypt, Indonesia, Mexico,</a:t>
            </a:r>
          </a:p>
          <a:p>
            <a:r>
              <a:rPr lang="en-US" sz="1200" dirty="0" smtClean="0"/>
              <a:t>Pakistan, Poland, Romania, South Africa, Thailand, Turkey,</a:t>
            </a:r>
          </a:p>
          <a:p>
            <a:r>
              <a:rPr lang="en-US" sz="1200" dirty="0" smtClean="0"/>
              <a:t>Ukraine, Venezuela, Vietnam.</a:t>
            </a:r>
          </a:p>
          <a:p>
            <a:r>
              <a:rPr lang="en-US" sz="1200" dirty="0" smtClean="0"/>
              <a:t>Rest of Europe excludes Russia, Turkey, Poland, Romania,</a:t>
            </a:r>
          </a:p>
          <a:p>
            <a:r>
              <a:rPr lang="en-US" sz="1200" dirty="0" smtClean="0"/>
              <a:t>Ukraine, which are included in </a:t>
            </a:r>
            <a:r>
              <a:rPr lang="en-US" sz="1200" dirty="0" err="1" smtClean="0"/>
              <a:t>pharmerging</a:t>
            </a:r>
            <a:r>
              <a:rPr lang="en-US" sz="1200" dirty="0" smtClean="0"/>
              <a:t>.</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08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altLang="zh-CN" sz="1000" dirty="0" smtClean="0"/>
              <a:t>Saudi Arabia</a:t>
            </a:r>
          </a:p>
          <a:p>
            <a:pPr eaLnBrk="1" hangingPunct="1">
              <a:lnSpc>
                <a:spcPct val="90000"/>
              </a:lnSpc>
            </a:pPr>
            <a:r>
              <a:rPr lang="en-US" altLang="zh-CN" sz="1000" dirty="0" smtClean="0"/>
              <a:t>Pharma sales forecast to increase by $2,21Bn by 2016</a:t>
            </a:r>
            <a:endParaRPr lang="fr-FR" altLang="zh-CN" sz="1000" dirty="0" smtClean="0"/>
          </a:p>
          <a:p>
            <a:pPr eaLnBrk="1" hangingPunct="1">
              <a:lnSpc>
                <a:spcPct val="90000"/>
              </a:lnSpc>
            </a:pPr>
            <a:r>
              <a:rPr lang="en-US" altLang="zh-CN" sz="1000" dirty="0" smtClean="0"/>
              <a:t>Medical insurance plans major driver of private spend</a:t>
            </a:r>
            <a:endParaRPr lang="fr-FR" altLang="zh-CN" sz="1000" dirty="0" smtClean="0"/>
          </a:p>
          <a:p>
            <a:pPr eaLnBrk="1" hangingPunct="1">
              <a:lnSpc>
                <a:spcPct val="90000"/>
              </a:lnSpc>
            </a:pPr>
            <a:r>
              <a:rPr lang="en-US" altLang="zh-CN" sz="1000" dirty="0" smtClean="0"/>
              <a:t>Rise of chronic diseases: diabetes prevalence &gt;20% in adults</a:t>
            </a:r>
            <a:endParaRPr lang="fr-FR" altLang="zh-CN" sz="1000" dirty="0" smtClean="0"/>
          </a:p>
          <a:p>
            <a:pPr eaLnBrk="1" hangingPunct="1">
              <a:lnSpc>
                <a:spcPct val="90000"/>
              </a:lnSpc>
            </a:pPr>
            <a:r>
              <a:rPr lang="en-US" altLang="zh-CN" sz="1000" dirty="0" smtClean="0"/>
              <a:t>New 5 year healthcare plan to build 121 hospitals</a:t>
            </a:r>
            <a:endParaRPr lang="fr-FR" altLang="zh-CN" sz="1000" dirty="0" smtClean="0"/>
          </a:p>
          <a:p>
            <a:pPr eaLnBrk="1" hangingPunct="1">
              <a:lnSpc>
                <a:spcPct val="90000"/>
              </a:lnSpc>
            </a:pPr>
            <a:r>
              <a:rPr lang="en-US" altLang="zh-CN" sz="1000" dirty="0" smtClean="0"/>
              <a:t>Algeria</a:t>
            </a:r>
          </a:p>
          <a:p>
            <a:pPr eaLnBrk="1" hangingPunct="1">
              <a:lnSpc>
                <a:spcPct val="90000"/>
              </a:lnSpc>
            </a:pPr>
            <a:r>
              <a:rPr lang="en-US" altLang="zh-CN" sz="1000" dirty="0" smtClean="0"/>
              <a:t>Pharma sales forecast to increase by $1,29Bn by 2016 </a:t>
            </a:r>
            <a:endParaRPr lang="fr-FR" altLang="zh-CN" sz="1000" dirty="0" smtClean="0"/>
          </a:p>
          <a:p>
            <a:pPr eaLnBrk="1" hangingPunct="1">
              <a:lnSpc>
                <a:spcPct val="90000"/>
              </a:lnSpc>
            </a:pPr>
            <a:r>
              <a:rPr lang="en-US" altLang="zh-CN" sz="1000" dirty="0" smtClean="0"/>
              <a:t>Third largest pharma market in Africa (after South Africa and Egypt)</a:t>
            </a:r>
            <a:endParaRPr lang="fr-FR" altLang="zh-CN" sz="1000" dirty="0" smtClean="0"/>
          </a:p>
          <a:p>
            <a:pPr eaLnBrk="1" hangingPunct="1">
              <a:lnSpc>
                <a:spcPct val="90000"/>
              </a:lnSpc>
            </a:pPr>
            <a:r>
              <a:rPr lang="en-US" altLang="zh-CN" sz="1000" dirty="0" smtClean="0"/>
              <a:t>Sophisticated healthcare system (79% of total healthcare spend is public) with protectionist import policies towards pharmaceuticals</a:t>
            </a:r>
            <a:endParaRPr lang="fr-FR" altLang="zh-CN" sz="1000" dirty="0" smtClean="0"/>
          </a:p>
          <a:p>
            <a:pPr eaLnBrk="1" hangingPunct="1">
              <a:lnSpc>
                <a:spcPct val="90000"/>
              </a:lnSpc>
            </a:pPr>
            <a:r>
              <a:rPr lang="en-US" altLang="zh-CN" sz="1000" dirty="0" smtClean="0"/>
              <a:t>Colombia</a:t>
            </a:r>
          </a:p>
          <a:p>
            <a:pPr eaLnBrk="1" hangingPunct="1">
              <a:lnSpc>
                <a:spcPct val="90000"/>
              </a:lnSpc>
            </a:pPr>
            <a:r>
              <a:rPr lang="en-US" altLang="zh-CN" sz="1000" dirty="0" smtClean="0"/>
              <a:t>Pharma sales forecast to increase by $1,42Bn by 2016</a:t>
            </a:r>
            <a:endParaRPr lang="fr-FR" altLang="zh-CN" sz="1000" dirty="0" smtClean="0"/>
          </a:p>
          <a:p>
            <a:pPr eaLnBrk="1" hangingPunct="1">
              <a:lnSpc>
                <a:spcPct val="90000"/>
              </a:lnSpc>
            </a:pPr>
            <a:r>
              <a:rPr lang="en-US" altLang="zh-CN" sz="1000" dirty="0" smtClean="0"/>
              <a:t>Social health insurance coverage is a government priority with expectation to have 100% access to medicines by 2014 – this will come with some pressure on price with new regulations and growing demand for generics</a:t>
            </a:r>
            <a:endParaRPr lang="fr-FR" altLang="zh-CN" sz="1000" dirty="0" smtClean="0"/>
          </a:p>
          <a:p>
            <a:pPr eaLnBrk="1" hangingPunct="1">
              <a:lnSpc>
                <a:spcPct val="90000"/>
              </a:lnSpc>
            </a:pPr>
            <a:r>
              <a:rPr lang="en-US" altLang="zh-CN" sz="1000" dirty="0" smtClean="0"/>
              <a:t>Nigeria</a:t>
            </a:r>
          </a:p>
          <a:p>
            <a:pPr eaLnBrk="1" hangingPunct="1">
              <a:lnSpc>
                <a:spcPct val="90000"/>
              </a:lnSpc>
            </a:pPr>
            <a:r>
              <a:rPr lang="en-US" altLang="zh-CN" sz="1000" dirty="0" smtClean="0"/>
              <a:t>Pharma sales forecast to increase by $1,49Bn by 2016 </a:t>
            </a:r>
            <a:endParaRPr lang="fr-FR" altLang="zh-CN" sz="1000" dirty="0" smtClean="0"/>
          </a:p>
          <a:p>
            <a:pPr eaLnBrk="1" hangingPunct="1">
              <a:lnSpc>
                <a:spcPct val="90000"/>
              </a:lnSpc>
            </a:pPr>
            <a:r>
              <a:rPr lang="en-US" altLang="zh-CN" sz="1000" dirty="0" smtClean="0"/>
              <a:t>Nigeria’s large population (160mn) and forecast GDP growth underpin a pan-industry opportunity, in spite of a volatile political environment</a:t>
            </a:r>
            <a:endParaRPr lang="fr-FR" altLang="zh-CN" sz="1000" dirty="0" smtClean="0"/>
          </a:p>
          <a:p>
            <a:pPr eaLnBrk="1" hangingPunct="1">
              <a:lnSpc>
                <a:spcPct val="90000"/>
              </a:lnSpc>
            </a:pPr>
            <a:r>
              <a:rPr lang="en-US" altLang="zh-CN" sz="1000" dirty="0" smtClean="0"/>
              <a:t>Wealth is concentrated in a growing middle class that demands modern healthcare and treatments for NCDs.</a:t>
            </a:r>
            <a:endParaRPr lang="fr-FR" altLang="zh-CN" sz="1000" dirty="0" smtClean="0"/>
          </a:p>
          <a:p>
            <a:pPr eaLnBrk="1" hangingPunct="1">
              <a:lnSpc>
                <a:spcPct val="90000"/>
              </a:lnSpc>
            </a:pPr>
            <a:r>
              <a:rPr lang="en-US" altLang="zh-CN" sz="1000" dirty="0" smtClean="0"/>
              <a:t>Low access to care and the poor enforcement of regulations hinder drug-makers</a:t>
            </a:r>
            <a:endParaRPr lang="fr-FR" altLang="zh-CN" sz="1000" dirty="0" smtClean="0"/>
          </a:p>
          <a:p>
            <a:pPr>
              <a:lnSpc>
                <a:spcPct val="90000"/>
              </a:lnSpc>
            </a:pPr>
            <a:endParaRPr lang="fr-FR" altLang="zh-CN" sz="1000" dirty="0" smtClean="0"/>
          </a:p>
        </p:txBody>
      </p:sp>
      <p:sp>
        <p:nvSpPr>
          <p:cNvPr id="80900" name="Espace réservé du numéro de diapositive 3"/>
          <p:cNvSpPr>
            <a:spLocks noGrp="1"/>
          </p:cNvSpPr>
          <p:nvPr>
            <p:ph type="sldNum" sz="quarter" idx="5"/>
          </p:nvPr>
        </p:nvSpPr>
        <p:spPr bwMode="auto">
          <a:noFill/>
          <a:ln>
            <a:miter lim="800000"/>
            <a:headEnd/>
            <a:tailEnd/>
          </a:ln>
        </p:spPr>
        <p:txBody>
          <a:bodyPr/>
          <a:lstStyle/>
          <a:p>
            <a:fld id="{D6307836-D356-4226-B187-BE2F7E73111C}" type="slidenum">
              <a:rPr lang="en-US" altLang="zh-CN" smtClean="0"/>
              <a:pPr/>
              <a:t>7</a:t>
            </a:fld>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Large pharma definition:</a:t>
            </a:r>
          </a:p>
          <a:p>
            <a:r>
              <a:rPr lang="fr-FR" dirty="0" smtClean="0"/>
              <a:t>Abbott Amgen AZ Bayer BMS Boehringer Daiichi GSK J&amp;J Lilly Merck Novartis Novo Pfizer Roche Sanofi Takeda Teva </a:t>
            </a:r>
          </a:p>
        </p:txBody>
      </p:sp>
      <p:sp>
        <p:nvSpPr>
          <p:cNvPr id="76804" name="Espace réservé du numéro de diapositive 3"/>
          <p:cNvSpPr>
            <a:spLocks noGrp="1"/>
          </p:cNvSpPr>
          <p:nvPr>
            <p:ph type="sldNum" sz="quarter" idx="5"/>
          </p:nvPr>
        </p:nvSpPr>
        <p:spPr bwMode="auto">
          <a:noFill/>
          <a:ln>
            <a:miter lim="800000"/>
            <a:headEnd/>
            <a:tailEnd/>
          </a:ln>
        </p:spPr>
        <p:txBody>
          <a:bodyPr/>
          <a:lstStyle/>
          <a:p>
            <a:fld id="{BE738F37-0047-4292-9C0B-223B2F88A1E6}" type="slidenum">
              <a:rPr lang="en-US" altLang="zh-CN" smtClean="0"/>
              <a:pPr/>
              <a:t>9</a:t>
            </a:fld>
            <a:endParaRPr lang="en-US" altLang="zh-CN"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a:lstStyle/>
          <a:p>
            <a:fld id="{4CE3592B-CF46-42B4-A34F-184A921BED04}" type="slidenum">
              <a:rPr lang="en-US" altLang="zh-CN" smtClean="0"/>
              <a:pPr/>
              <a:t>10</a:t>
            </a:fld>
            <a:endParaRPr lang="en-US" altLang="zh-CN" dirty="0"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xfrm>
            <a:off x="713108" y="4270557"/>
            <a:ext cx="5682615" cy="4046011"/>
          </a:xfrm>
          <a:noFill/>
        </p:spPr>
        <p:txBody>
          <a:bodyPr wrap="square" numCol="1" anchor="t" anchorCtr="0" compatLnSpc="1">
            <a:prstTxWarp prst="textNoShape">
              <a:avLst/>
            </a:prstTxWarp>
          </a:bodyPr>
          <a:lstStyle/>
          <a:p>
            <a:pPr eaLnBrk="1" hangingPunct="1">
              <a:spcBef>
                <a:spcPct val="0"/>
              </a:spcBef>
            </a:pPr>
            <a:endParaRPr lang="fr-FR"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4023093" y="8540460"/>
            <a:ext cx="3077739" cy="449580"/>
          </a:xfrm>
          <a:prstGeom prst="rect">
            <a:avLst/>
          </a:prstGeom>
          <a:noFill/>
          <a:ln>
            <a:miter lim="800000"/>
            <a:headEnd/>
            <a:tailEnd/>
          </a:ln>
        </p:spPr>
        <p:txBody>
          <a:bodyPr lIns="93324" tIns="46662" rIns="93324" bIns="46662" anchor="b"/>
          <a:lstStyle/>
          <a:p>
            <a:pPr algn="r">
              <a:defRPr/>
            </a:pPr>
            <a:fld id="{BBE91FFE-9D74-4B66-BFB3-EA638BDA819C}" type="slidenum">
              <a:rPr lang="en-GB" sz="1200">
                <a:latin typeface="Arial" charset="0"/>
              </a:rPr>
              <a:pPr algn="r">
                <a:defRPr/>
              </a:pPr>
              <a:t>11</a:t>
            </a:fld>
            <a:endParaRPr lang="en-GB" sz="1200" dirty="0">
              <a:latin typeface="Arial" charset="0"/>
            </a:endParaRPr>
          </a:p>
        </p:txBody>
      </p:sp>
      <p:sp>
        <p:nvSpPr>
          <p:cNvPr id="98307" name="Rectangle 7"/>
          <p:cNvSpPr txBox="1">
            <a:spLocks noGrp="1" noChangeArrowheads="1"/>
          </p:cNvSpPr>
          <p:nvPr/>
        </p:nvSpPr>
        <p:spPr bwMode="auto">
          <a:xfrm>
            <a:off x="4023093" y="8540460"/>
            <a:ext cx="3077739" cy="449580"/>
          </a:xfrm>
          <a:prstGeom prst="rect">
            <a:avLst/>
          </a:prstGeom>
          <a:noFill/>
          <a:ln w="9525">
            <a:noFill/>
            <a:miter lim="800000"/>
            <a:headEnd/>
            <a:tailEnd/>
          </a:ln>
        </p:spPr>
        <p:txBody>
          <a:bodyPr lIns="93324" tIns="46662" rIns="93324" bIns="46662" anchor="b"/>
          <a:lstStyle/>
          <a:p>
            <a:pPr algn="r" eaLnBrk="0" hangingPunct="0"/>
            <a:fld id="{1F38C50B-B3AC-4EB7-9AA5-5CE9B6118B67}" type="slidenum">
              <a:rPr lang="en-GB" sz="1200">
                <a:solidFill>
                  <a:schemeClr val="tx2"/>
                </a:solidFill>
              </a:rPr>
              <a:pPr algn="r" eaLnBrk="0" hangingPunct="0"/>
              <a:t>11</a:t>
            </a:fld>
            <a:endParaRPr lang="en-GB" sz="1200" dirty="0">
              <a:solidFill>
                <a:schemeClr val="tx2"/>
              </a:solidFill>
            </a:endParaRPr>
          </a:p>
        </p:txBody>
      </p:sp>
      <p:sp>
        <p:nvSpPr>
          <p:cNvPr id="98308" name="Rectangle 2"/>
          <p:cNvSpPr>
            <a:spLocks noGrp="1" noRot="1" noChangeAspect="1" noChangeArrowheads="1" noTextEdit="1"/>
          </p:cNvSpPr>
          <p:nvPr>
            <p:ph type="sldImg"/>
          </p:nvPr>
        </p:nvSpPr>
        <p:spPr bwMode="auto">
          <a:xfrm>
            <a:off x="1304925" y="674688"/>
            <a:ext cx="4495800" cy="3371850"/>
          </a:xfrm>
          <a:noFill/>
          <a:ln w="9525">
            <a:noFill/>
          </a:ln>
        </p:spPr>
      </p:sp>
      <p:sp>
        <p:nvSpPr>
          <p:cNvPr id="98309" name="Rectangle 3"/>
          <p:cNvSpPr>
            <a:spLocks noGrp="1" noChangeArrowheads="1"/>
          </p:cNvSpPr>
          <p:nvPr>
            <p:ph type="body" idx="1"/>
          </p:nvPr>
        </p:nvSpPr>
        <p:spPr bwMode="auto">
          <a:xfrm>
            <a:off x="713537" y="4271011"/>
            <a:ext cx="5680337" cy="4046220"/>
          </a:xfrm>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7B67D8FF-3959-412A-9040-49747EEE861D}" type="slidenum">
              <a:rPr lang="ar-EG" smtClean="0"/>
              <a:pPr/>
              <a:t>14</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8435DD-BDC9-4FAE-9420-E283E3109CA6}" type="slidenum">
              <a:rPr lang="en-US" smtClean="0"/>
              <a:pPr>
                <a:defRPr/>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C8E516FA-237F-4F8E-A3A7-E6978FF723F4}" type="slidenum">
              <a:rPr lang="ar-EG" smtClean="0"/>
              <a:pPr/>
              <a:t>32</a:t>
            </a:fld>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C8E516FA-237F-4F8E-A3A7-E6978FF723F4}" type="slidenum">
              <a:rPr lang="ar-EG" smtClean="0"/>
              <a:pPr/>
              <a:t>44</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47C9B81F-C347-4BEF-BFDF-29C42F48304A}"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A8004-B646-4287-8F95-DC3CD3F49F5F}"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2339-A37F-48C8-8C74-1811559B0D5F}"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613525"/>
            <a:ext cx="2133600" cy="244475"/>
          </a:xfrm>
        </p:spPr>
        <p:txBody>
          <a:bodyPr/>
          <a:lstStyle>
            <a:lvl1pPr>
              <a:defRPr/>
            </a:lvl1pPr>
          </a:lstStyle>
          <a:p>
            <a:endParaRPr lang="en-US" dirty="0"/>
          </a:p>
        </p:txBody>
      </p:sp>
      <p:sp>
        <p:nvSpPr>
          <p:cNvPr id="5" name="Footer Placeholder 4"/>
          <p:cNvSpPr>
            <a:spLocks noGrp="1"/>
          </p:cNvSpPr>
          <p:nvPr>
            <p:ph type="ftr" sz="quarter" idx="11"/>
          </p:nvPr>
        </p:nvSpPr>
        <p:spPr>
          <a:xfrm>
            <a:off x="3124200" y="6613525"/>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613525"/>
            <a:ext cx="2133600" cy="244475"/>
          </a:xfrm>
        </p:spPr>
        <p:txBody>
          <a:bodyPr/>
          <a:lstStyle>
            <a:lvl1pPr>
              <a:defRPr/>
            </a:lvl1pPr>
          </a:lstStyle>
          <a:p>
            <a:fld id="{30014D10-C45C-438B-9034-B9E252C4652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B8945-3A58-4503-A70B-53EAF45CD554}"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C8249-2819-4FD0-8E6C-BDB33727E34C}"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33F46-2D3F-45E1-A700-157C6622A4D3}"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4FCA2-46DE-451B-AA0F-F8B4A3B9D7A0}"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15412-24D8-4C4E-8C40-C82711DBFAF7}"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3FB22-8FDD-406C-A221-CF5E1B67BFE3}"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2D5BA-F148-4010-8FDB-C8156E65132F}"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0CF72-6D51-4EA9-9538-CDA97DA1A873}"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002F8D"/>
            </a:gs>
            <a:gs pos="39999">
              <a:srgbClr val="0A128C"/>
            </a:gs>
            <a:gs pos="70000">
              <a:srgbClr val="181CC7"/>
            </a:gs>
            <a:gs pos="88000">
              <a:srgbClr val="7005D4"/>
            </a:gs>
            <a:gs pos="100000">
              <a:srgbClr val="8C3D9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06713D9-BB3A-4777-ACE2-148D2C9258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slow">
    <p:dissolve/>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tags" Target="../tags/tag77.xml"/><Relationship Id="rId26" Type="http://schemas.openxmlformats.org/officeDocument/2006/relationships/tags" Target="../tags/tag85.xml"/><Relationship Id="rId39" Type="http://schemas.openxmlformats.org/officeDocument/2006/relationships/tags" Target="../tags/tag98.xml"/><Relationship Id="rId3" Type="http://schemas.openxmlformats.org/officeDocument/2006/relationships/tags" Target="../tags/tag62.xml"/><Relationship Id="rId21" Type="http://schemas.openxmlformats.org/officeDocument/2006/relationships/tags" Target="../tags/tag80.xml"/><Relationship Id="rId34" Type="http://schemas.openxmlformats.org/officeDocument/2006/relationships/tags" Target="../tags/tag93.xml"/><Relationship Id="rId42" Type="http://schemas.openxmlformats.org/officeDocument/2006/relationships/tags" Target="../tags/tag101.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tags" Target="../tags/tag84.xml"/><Relationship Id="rId33" Type="http://schemas.openxmlformats.org/officeDocument/2006/relationships/tags" Target="../tags/tag92.xml"/><Relationship Id="rId38" Type="http://schemas.openxmlformats.org/officeDocument/2006/relationships/tags" Target="../tags/tag97.xml"/><Relationship Id="rId46" Type="http://schemas.openxmlformats.org/officeDocument/2006/relationships/oleObject" Target="../embeddings/oleObject7.bin"/><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tags" Target="../tags/tag79.xml"/><Relationship Id="rId29" Type="http://schemas.openxmlformats.org/officeDocument/2006/relationships/tags" Target="../tags/tag88.xml"/><Relationship Id="rId41" Type="http://schemas.openxmlformats.org/officeDocument/2006/relationships/tags" Target="../tags/tag100.xml"/><Relationship Id="rId1" Type="http://schemas.openxmlformats.org/officeDocument/2006/relationships/vmlDrawing" Target="../drawings/vmlDrawing4.v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tags" Target="../tags/tag83.xml"/><Relationship Id="rId32" Type="http://schemas.openxmlformats.org/officeDocument/2006/relationships/tags" Target="../tags/tag91.xml"/><Relationship Id="rId37" Type="http://schemas.openxmlformats.org/officeDocument/2006/relationships/tags" Target="../tags/tag96.xml"/><Relationship Id="rId40" Type="http://schemas.openxmlformats.org/officeDocument/2006/relationships/tags" Target="../tags/tag99.xml"/><Relationship Id="rId45" Type="http://schemas.openxmlformats.org/officeDocument/2006/relationships/oleObject" Target="../embeddings/oleObject6.bin"/><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tags" Target="../tags/tag82.xml"/><Relationship Id="rId28" Type="http://schemas.openxmlformats.org/officeDocument/2006/relationships/tags" Target="../tags/tag87.xml"/><Relationship Id="rId36" Type="http://schemas.openxmlformats.org/officeDocument/2006/relationships/tags" Target="../tags/tag95.xml"/><Relationship Id="rId10" Type="http://schemas.openxmlformats.org/officeDocument/2006/relationships/tags" Target="../tags/tag69.xml"/><Relationship Id="rId19" Type="http://schemas.openxmlformats.org/officeDocument/2006/relationships/tags" Target="../tags/tag78.xml"/><Relationship Id="rId31" Type="http://schemas.openxmlformats.org/officeDocument/2006/relationships/tags" Target="../tags/tag90.xml"/><Relationship Id="rId44" Type="http://schemas.openxmlformats.org/officeDocument/2006/relationships/notesSlide" Target="../notesSlides/notesSlide4.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tags" Target="../tags/tag81.xml"/><Relationship Id="rId27" Type="http://schemas.openxmlformats.org/officeDocument/2006/relationships/tags" Target="../tags/tag86.xml"/><Relationship Id="rId30" Type="http://schemas.openxmlformats.org/officeDocument/2006/relationships/tags" Target="../tags/tag89.xml"/><Relationship Id="rId35" Type="http://schemas.openxmlformats.org/officeDocument/2006/relationships/tags" Target="../tags/tag94.xml"/><Relationship Id="rId43"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tags" Target="../tags/tag113.xml"/><Relationship Id="rId18" Type="http://schemas.openxmlformats.org/officeDocument/2006/relationships/tags" Target="../tags/tag118.xml"/><Relationship Id="rId26" Type="http://schemas.openxmlformats.org/officeDocument/2006/relationships/tags" Target="../tags/tag126.xml"/><Relationship Id="rId39" Type="http://schemas.openxmlformats.org/officeDocument/2006/relationships/tags" Target="../tags/tag139.xml"/><Relationship Id="rId21" Type="http://schemas.openxmlformats.org/officeDocument/2006/relationships/tags" Target="../tags/tag121.xml"/><Relationship Id="rId34" Type="http://schemas.openxmlformats.org/officeDocument/2006/relationships/tags" Target="../tags/tag134.xml"/><Relationship Id="rId42" Type="http://schemas.openxmlformats.org/officeDocument/2006/relationships/tags" Target="../tags/tag142.xml"/><Relationship Id="rId47" Type="http://schemas.openxmlformats.org/officeDocument/2006/relationships/tags" Target="../tags/tag147.xml"/><Relationship Id="rId50" Type="http://schemas.openxmlformats.org/officeDocument/2006/relationships/tags" Target="../tags/tag150.xml"/><Relationship Id="rId55" Type="http://schemas.openxmlformats.org/officeDocument/2006/relationships/tags" Target="../tags/tag155.xml"/><Relationship Id="rId63" Type="http://schemas.openxmlformats.org/officeDocument/2006/relationships/tags" Target="../tags/tag163.xml"/><Relationship Id="rId68" Type="http://schemas.openxmlformats.org/officeDocument/2006/relationships/tags" Target="../tags/tag168.xml"/><Relationship Id="rId76" Type="http://schemas.openxmlformats.org/officeDocument/2006/relationships/tags" Target="../tags/tag176.xml"/><Relationship Id="rId84" Type="http://schemas.openxmlformats.org/officeDocument/2006/relationships/oleObject" Target="../embeddings/oleObject9.bin"/><Relationship Id="rId7" Type="http://schemas.openxmlformats.org/officeDocument/2006/relationships/tags" Target="../tags/tag107.xml"/><Relationship Id="rId71" Type="http://schemas.openxmlformats.org/officeDocument/2006/relationships/tags" Target="../tags/tag171.xml"/><Relationship Id="rId2" Type="http://schemas.openxmlformats.org/officeDocument/2006/relationships/tags" Target="../tags/tag102.xml"/><Relationship Id="rId16" Type="http://schemas.openxmlformats.org/officeDocument/2006/relationships/tags" Target="../tags/tag116.xml"/><Relationship Id="rId29" Type="http://schemas.openxmlformats.org/officeDocument/2006/relationships/tags" Target="../tags/tag129.xml"/><Relationship Id="rId11" Type="http://schemas.openxmlformats.org/officeDocument/2006/relationships/tags" Target="../tags/tag111.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tags" Target="../tags/tag137.xml"/><Relationship Id="rId40" Type="http://schemas.openxmlformats.org/officeDocument/2006/relationships/tags" Target="../tags/tag140.xml"/><Relationship Id="rId45" Type="http://schemas.openxmlformats.org/officeDocument/2006/relationships/tags" Target="../tags/tag145.xml"/><Relationship Id="rId53" Type="http://schemas.openxmlformats.org/officeDocument/2006/relationships/tags" Target="../tags/tag153.xml"/><Relationship Id="rId58" Type="http://schemas.openxmlformats.org/officeDocument/2006/relationships/tags" Target="../tags/tag158.xml"/><Relationship Id="rId66" Type="http://schemas.openxmlformats.org/officeDocument/2006/relationships/tags" Target="../tags/tag166.xml"/><Relationship Id="rId74" Type="http://schemas.openxmlformats.org/officeDocument/2006/relationships/tags" Target="../tags/tag174.xml"/><Relationship Id="rId79" Type="http://schemas.openxmlformats.org/officeDocument/2006/relationships/tags" Target="../tags/tag179.xml"/><Relationship Id="rId5" Type="http://schemas.openxmlformats.org/officeDocument/2006/relationships/tags" Target="../tags/tag105.xml"/><Relationship Id="rId61" Type="http://schemas.openxmlformats.org/officeDocument/2006/relationships/tags" Target="../tags/tag161.xml"/><Relationship Id="rId82" Type="http://schemas.openxmlformats.org/officeDocument/2006/relationships/notesSlide" Target="../notesSlides/notesSlide5.xml"/><Relationship Id="rId19" Type="http://schemas.openxmlformats.org/officeDocument/2006/relationships/tags" Target="../tags/tag119.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43" Type="http://schemas.openxmlformats.org/officeDocument/2006/relationships/tags" Target="../tags/tag143.xml"/><Relationship Id="rId48" Type="http://schemas.openxmlformats.org/officeDocument/2006/relationships/tags" Target="../tags/tag148.xml"/><Relationship Id="rId56" Type="http://schemas.openxmlformats.org/officeDocument/2006/relationships/tags" Target="../tags/tag156.xml"/><Relationship Id="rId64" Type="http://schemas.openxmlformats.org/officeDocument/2006/relationships/tags" Target="../tags/tag164.xml"/><Relationship Id="rId69" Type="http://schemas.openxmlformats.org/officeDocument/2006/relationships/tags" Target="../tags/tag169.xml"/><Relationship Id="rId77" Type="http://schemas.openxmlformats.org/officeDocument/2006/relationships/tags" Target="../tags/tag177.xml"/><Relationship Id="rId8" Type="http://schemas.openxmlformats.org/officeDocument/2006/relationships/tags" Target="../tags/tag108.xml"/><Relationship Id="rId51" Type="http://schemas.openxmlformats.org/officeDocument/2006/relationships/tags" Target="../tags/tag151.xml"/><Relationship Id="rId72" Type="http://schemas.openxmlformats.org/officeDocument/2006/relationships/tags" Target="../tags/tag172.xml"/><Relationship Id="rId80" Type="http://schemas.openxmlformats.org/officeDocument/2006/relationships/tags" Target="../tags/tag180.xml"/><Relationship Id="rId85" Type="http://schemas.openxmlformats.org/officeDocument/2006/relationships/oleObject" Target="../embeddings/oleObject10.bin"/><Relationship Id="rId3" Type="http://schemas.openxmlformats.org/officeDocument/2006/relationships/tags" Target="../tags/tag103.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tags" Target="../tags/tag138.xml"/><Relationship Id="rId46" Type="http://schemas.openxmlformats.org/officeDocument/2006/relationships/tags" Target="../tags/tag146.xml"/><Relationship Id="rId59" Type="http://schemas.openxmlformats.org/officeDocument/2006/relationships/tags" Target="../tags/tag159.xml"/><Relationship Id="rId67" Type="http://schemas.openxmlformats.org/officeDocument/2006/relationships/tags" Target="../tags/tag167.xml"/><Relationship Id="rId20" Type="http://schemas.openxmlformats.org/officeDocument/2006/relationships/tags" Target="../tags/tag120.xml"/><Relationship Id="rId41" Type="http://schemas.openxmlformats.org/officeDocument/2006/relationships/tags" Target="../tags/tag141.xml"/><Relationship Id="rId54" Type="http://schemas.openxmlformats.org/officeDocument/2006/relationships/tags" Target="../tags/tag154.xml"/><Relationship Id="rId62" Type="http://schemas.openxmlformats.org/officeDocument/2006/relationships/tags" Target="../tags/tag162.xml"/><Relationship Id="rId70" Type="http://schemas.openxmlformats.org/officeDocument/2006/relationships/tags" Target="../tags/tag170.xml"/><Relationship Id="rId75" Type="http://schemas.openxmlformats.org/officeDocument/2006/relationships/tags" Target="../tags/tag175.xml"/><Relationship Id="rId83" Type="http://schemas.openxmlformats.org/officeDocument/2006/relationships/oleObject" Target="../embeddings/oleObject8.bin"/><Relationship Id="rId1" Type="http://schemas.openxmlformats.org/officeDocument/2006/relationships/vmlDrawing" Target="../drawings/vmlDrawing5.vml"/><Relationship Id="rId6" Type="http://schemas.openxmlformats.org/officeDocument/2006/relationships/tags" Target="../tags/tag106.xml"/><Relationship Id="rId15" Type="http://schemas.openxmlformats.org/officeDocument/2006/relationships/tags" Target="../tags/tag115.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49" Type="http://schemas.openxmlformats.org/officeDocument/2006/relationships/tags" Target="../tags/tag149.xml"/><Relationship Id="rId57" Type="http://schemas.openxmlformats.org/officeDocument/2006/relationships/tags" Target="../tags/tag157.xml"/><Relationship Id="rId10" Type="http://schemas.openxmlformats.org/officeDocument/2006/relationships/tags" Target="../tags/tag110.xml"/><Relationship Id="rId31" Type="http://schemas.openxmlformats.org/officeDocument/2006/relationships/tags" Target="../tags/tag131.xml"/><Relationship Id="rId44" Type="http://schemas.openxmlformats.org/officeDocument/2006/relationships/tags" Target="../tags/tag144.xml"/><Relationship Id="rId52" Type="http://schemas.openxmlformats.org/officeDocument/2006/relationships/tags" Target="../tags/tag152.xml"/><Relationship Id="rId60" Type="http://schemas.openxmlformats.org/officeDocument/2006/relationships/tags" Target="../tags/tag160.xml"/><Relationship Id="rId65" Type="http://schemas.openxmlformats.org/officeDocument/2006/relationships/tags" Target="../tags/tag165.xml"/><Relationship Id="rId73" Type="http://schemas.openxmlformats.org/officeDocument/2006/relationships/tags" Target="../tags/tag173.xml"/><Relationship Id="rId78" Type="http://schemas.openxmlformats.org/officeDocument/2006/relationships/tags" Target="../tags/tag178.xml"/><Relationship Id="rId8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slideLayout" Target="../slideLayouts/slideLayout6.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chart" Target="../charts/chart1.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oleObject" Target="../embeddings/oleObject1.bin"/><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notesSlide" Target="../notesSlides/notesSlide2.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slideLayout" Target="../slideLayouts/slideLayout2.xml"/><Relationship Id="rId2" Type="http://schemas.openxmlformats.org/officeDocument/2006/relationships/tags" Target="../tags/tag20.xml"/><Relationship Id="rId16"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19" Type="http://schemas.openxmlformats.org/officeDocument/2006/relationships/oleObject" Target="../embeddings/oleObject2.bin"/><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tags" Target="../tags/tag59.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notesSlide" Target="../notesSlides/notesSlide3.xml"/><Relationship Id="rId1" Type="http://schemas.openxmlformats.org/officeDocument/2006/relationships/vmlDrawing" Target="../drawings/vmlDrawing3.v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32" Type="http://schemas.openxmlformats.org/officeDocument/2006/relationships/oleObject" Target="../embeddings/oleObject5.bin"/><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slideLayout" Target="../slideLayouts/slideLayout2.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oleObject" Target="../embeddings/oleObject4.bin"/><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tags" Target="../tags/tag60.xml"/><Relationship Id="rId30"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0034" y="714356"/>
            <a:ext cx="7924800" cy="5286412"/>
          </a:xfrm>
          <a:solidFill>
            <a:srgbClr val="33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buFont typeface="Arial" pitchFamily="34" charset="0"/>
              <a:buChar char="•"/>
            </a:pPr>
            <a:r>
              <a:rPr lang="ar-EG" sz="4000" dirty="0" smtClean="0">
                <a:solidFill>
                  <a:schemeClr val="tx2"/>
                </a:solidFill>
              </a:rPr>
              <a:t> </a:t>
            </a:r>
            <a:r>
              <a:rPr lang="en-US" sz="8000" b="1" dirty="0" smtClean="0">
                <a:solidFill>
                  <a:schemeClr val="bg1"/>
                </a:solidFill>
                <a:latin typeface="Baskerville Old Face" pitchFamily="18" charset="0"/>
              </a:rPr>
              <a:t>TRIPS</a:t>
            </a:r>
            <a:br>
              <a:rPr lang="en-US" sz="8000" b="1" dirty="0" smtClean="0">
                <a:solidFill>
                  <a:schemeClr val="bg1"/>
                </a:solidFill>
                <a:latin typeface="Baskerville Old Face" pitchFamily="18" charset="0"/>
              </a:rPr>
            </a:br>
            <a:r>
              <a:rPr lang="en-US" sz="8000" b="1" dirty="0" smtClean="0">
                <a:solidFill>
                  <a:schemeClr val="bg1"/>
                </a:solidFill>
                <a:latin typeface="Baskerville Old Face" pitchFamily="18" charset="0"/>
              </a:rPr>
              <a:t>&amp; </a:t>
            </a:r>
            <a:r>
              <a:rPr lang="en-US" sz="8900" b="1" dirty="0" smtClean="0">
                <a:solidFill>
                  <a:schemeClr val="bg1"/>
                </a:solidFill>
                <a:latin typeface="Baskerville Old Face" pitchFamily="18" charset="0"/>
              </a:rPr>
              <a:t/>
            </a:r>
            <a:br>
              <a:rPr lang="en-US" sz="8900" b="1" dirty="0" smtClean="0">
                <a:solidFill>
                  <a:schemeClr val="bg1"/>
                </a:solidFill>
                <a:latin typeface="Baskerville Old Face" pitchFamily="18" charset="0"/>
              </a:rPr>
            </a:br>
            <a:r>
              <a:rPr lang="en-US" sz="8900" b="1" dirty="0" smtClean="0">
                <a:solidFill>
                  <a:schemeClr val="bg1"/>
                </a:solidFill>
                <a:latin typeface="Baskerville Old Face" pitchFamily="18" charset="0"/>
              </a:rPr>
              <a:t>pharmaceutical strategies</a:t>
            </a:r>
            <a:endParaRPr lang="en-US" sz="4000" b="1" dirty="0">
              <a:solidFill>
                <a:schemeClr val="bg1"/>
              </a:solidFill>
              <a:latin typeface="Baskerville Old Face" pitchFamily="18" charset="0"/>
            </a:endParaRPr>
          </a:p>
        </p:txBody>
      </p:sp>
      <p:pic>
        <p:nvPicPr>
          <p:cNvPr id="3" name="Picture 6" descr="GL_EA_ltblue"/>
          <p:cNvPicPr>
            <a:picLocks noChangeAspect="1" noChangeArrowheads="1"/>
          </p:cNvPicPr>
          <p:nvPr/>
        </p:nvPicPr>
        <p:blipFill>
          <a:blip r:embed="rId2" cstate="print"/>
          <a:srcRect l="39403" t="12724" r="7001" b="15536"/>
          <a:stretch>
            <a:fillRect/>
          </a:stretch>
        </p:blipFill>
        <p:spPr bwMode="auto">
          <a:xfrm>
            <a:off x="785786" y="1071546"/>
            <a:ext cx="1014412" cy="100010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Rectangle 7" hidden="1"/>
          <p:cNvGraphicFramePr>
            <a:graphicFrameLocks/>
          </p:cNvGraphicFramePr>
          <p:nvPr/>
        </p:nvGraphicFramePr>
        <p:xfrm>
          <a:off x="0" y="0"/>
          <a:ext cx="158750" cy="158750"/>
        </p:xfrm>
        <a:graphic>
          <a:graphicData uri="http://schemas.openxmlformats.org/presentationml/2006/ole">
            <p:oleObj spid="_x0000_s7170" name="think-cell Slide" r:id="rId45" imgW="0" imgH="0" progId="">
              <p:embed/>
            </p:oleObj>
          </a:graphicData>
        </a:graphic>
      </p:graphicFrame>
      <p:sp>
        <p:nvSpPr>
          <p:cNvPr id="7" name="Rectangle 6"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fr-FR" altLang="zh-CN" sz="1400" dirty="0">
                <a:solidFill>
                  <a:srgbClr val="FFFFFF"/>
                </a:solidFill>
                <a:ea typeface="宋体" pitchFamily="2" charset="-122"/>
                <a:sym typeface="Verdana" pitchFamily="34" charset="0"/>
              </a:rPr>
              <a:t>%</a:t>
            </a:r>
          </a:p>
        </p:txBody>
      </p:sp>
      <p:sp>
        <p:nvSpPr>
          <p:cNvPr id="28678" name="Rectangle 4"/>
          <p:cNvSpPr>
            <a:spLocks noGrp="1" noChangeArrowheads="1"/>
          </p:cNvSpPr>
          <p:nvPr>
            <p:ph type="title"/>
            <p:custDataLst>
              <p:tags r:id="rId3"/>
            </p:custDataLst>
          </p:nvPr>
        </p:nvSpPr>
        <p:spPr>
          <a:xfrm>
            <a:off x="571472" y="500042"/>
            <a:ext cx="7543800" cy="563562"/>
          </a:xfrm>
        </p:spPr>
        <p:txBody>
          <a:bodyPr>
            <a:noAutofit/>
          </a:bodyPr>
          <a:lstStyle/>
          <a:p>
            <a:pPr rtl="0" eaLnBrk="1" hangingPunct="1"/>
            <a:r>
              <a:rPr lang="en-US" altLang="zh-CN" sz="2000" b="1" dirty="0" smtClean="0">
                <a:solidFill>
                  <a:srgbClr val="FFFF00"/>
                </a:solidFill>
                <a:ea typeface="宋体" pitchFamily="2" charset="-122"/>
              </a:rPr>
              <a:t>Local players are very present across </a:t>
            </a:r>
            <a:r>
              <a:rPr lang="en-US" altLang="zh-CN" sz="2000" b="1" dirty="0" err="1" smtClean="0">
                <a:solidFill>
                  <a:srgbClr val="FFFF00"/>
                </a:solidFill>
                <a:ea typeface="宋体" pitchFamily="2" charset="-122"/>
              </a:rPr>
              <a:t>pharmerging</a:t>
            </a:r>
            <a:r>
              <a:rPr lang="en-US" altLang="zh-CN" sz="2000" b="1" dirty="0" smtClean="0">
                <a:solidFill>
                  <a:srgbClr val="FFFF00"/>
                </a:solidFill>
                <a:ea typeface="宋体" pitchFamily="2" charset="-122"/>
              </a:rPr>
              <a:t> countries, particularly in China, Indonesia and Egypt</a:t>
            </a:r>
          </a:p>
        </p:txBody>
      </p:sp>
      <p:graphicFrame>
        <p:nvGraphicFramePr>
          <p:cNvPr id="28675" name="Object 4"/>
          <p:cNvGraphicFramePr>
            <a:graphicFrameLocks noChangeAspect="1"/>
          </p:cNvGraphicFramePr>
          <p:nvPr/>
        </p:nvGraphicFramePr>
        <p:xfrm>
          <a:off x="1492250" y="1365250"/>
          <a:ext cx="5513388" cy="4830763"/>
        </p:xfrm>
        <a:graphic>
          <a:graphicData uri="http://schemas.openxmlformats.org/presentationml/2006/ole">
            <p:oleObj spid="_x0000_s7171" name="Graphique" r:id="rId46" imgW="5514892" imgH="4829112" progId="MSGraph.Chart.8">
              <p:embed followColorScheme="full"/>
            </p:oleObj>
          </a:graphicData>
        </a:graphic>
      </p:graphicFrame>
      <p:cxnSp>
        <p:nvCxnSpPr>
          <p:cNvPr id="38" name="Connecteur droit 37"/>
          <p:cNvCxnSpPr/>
          <p:nvPr>
            <p:custDataLst>
              <p:tags r:id="rId4"/>
            </p:custDataLst>
          </p:nvPr>
        </p:nvCxnSpPr>
        <p:spPr bwMode="auto">
          <a:xfrm flipV="1">
            <a:off x="6892925" y="6083300"/>
            <a:ext cx="0" cy="203200"/>
          </a:xfrm>
          <a:prstGeom prst="line">
            <a:avLst/>
          </a:prstGeom>
          <a:ln w="9525">
            <a:solidFill>
              <a:schemeClr val="tx1"/>
            </a:solidFill>
            <a:headEnd type="none"/>
            <a:tailEnd type="triangle" w="med" len="med"/>
          </a:ln>
          <a:effectLst/>
        </p:spPr>
        <p:style>
          <a:lnRef idx="1">
            <a:schemeClr val="accent1"/>
          </a:lnRef>
          <a:fillRef idx="0">
            <a:schemeClr val="accent1"/>
          </a:fillRef>
          <a:effectRef idx="0">
            <a:schemeClr val="accent1"/>
          </a:effectRef>
          <a:fontRef idx="minor">
            <a:schemeClr val="tx1"/>
          </a:fontRef>
        </p:style>
      </p:cxnSp>
      <p:sp>
        <p:nvSpPr>
          <p:cNvPr id="37" name="Rectangle 36"/>
          <p:cNvSpPr/>
          <p:nvPr>
            <p:custDataLst>
              <p:tags r:id="rId5"/>
            </p:custDataLst>
          </p:nvPr>
        </p:nvSpPr>
        <p:spPr bwMode="auto">
          <a:xfrm>
            <a:off x="6665913" y="6337300"/>
            <a:ext cx="454025"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fld id="{3DC13445-5360-408A-A1A8-337399229BA6}" type="datetime'''''''''''''''''1''''0''''''''''''''0''''''''''%'''''''''">
              <a:rPr lang="fr-FR" altLang="zh-CN" sz="1200" b="1">
                <a:solidFill>
                  <a:schemeClr val="bg1"/>
                </a:solidFill>
                <a:ea typeface="宋体" pitchFamily="2" charset="-122"/>
                <a:sym typeface="Verdana" pitchFamily="34" charset="0"/>
              </a:rPr>
              <a:pPr algn="ctr">
                <a:defRPr/>
              </a:pPr>
              <a:t>100%</a:t>
            </a:fld>
            <a:endParaRPr lang="fr-FR" altLang="zh-CN" sz="1200" b="1" dirty="0">
              <a:solidFill>
                <a:schemeClr val="bg1"/>
              </a:solidFill>
              <a:ea typeface="宋体" pitchFamily="2" charset="-122"/>
              <a:sym typeface="Verdana" pitchFamily="34" charset="0"/>
            </a:endParaRPr>
          </a:p>
        </p:txBody>
      </p:sp>
      <p:sp>
        <p:nvSpPr>
          <p:cNvPr id="54" name="Rectangle 53"/>
          <p:cNvSpPr/>
          <p:nvPr>
            <p:custDataLst>
              <p:tags r:id="rId6"/>
            </p:custDataLst>
          </p:nvPr>
        </p:nvSpPr>
        <p:spPr bwMode="auto">
          <a:xfrm>
            <a:off x="1098550" y="5864225"/>
            <a:ext cx="3873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E271C7D9-44CF-4F72-9499-F16F44A27618}" type="datetime'''''''''''''''U''''''''S''''''''''''''''A'''''''''''">
              <a:rPr lang="fr-FR" altLang="zh-CN" sz="1400" b="1">
                <a:solidFill>
                  <a:schemeClr val="bg1"/>
                </a:solidFill>
                <a:ea typeface="宋体" pitchFamily="2" charset="-122"/>
                <a:sym typeface="Verdana" pitchFamily="34" charset="0"/>
              </a:rPr>
              <a:pPr algn="r">
                <a:defRPr/>
              </a:pPr>
              <a:t>USA</a:t>
            </a:fld>
            <a:endParaRPr lang="fr-FR" altLang="zh-CN" sz="1400" b="1" dirty="0">
              <a:solidFill>
                <a:schemeClr val="bg1"/>
              </a:solidFill>
              <a:ea typeface="宋体" pitchFamily="2" charset="-122"/>
              <a:sym typeface="Verdana" pitchFamily="34" charset="0"/>
            </a:endParaRPr>
          </a:p>
        </p:txBody>
      </p:sp>
      <p:sp>
        <p:nvSpPr>
          <p:cNvPr id="53" name="Rectangle 52"/>
          <p:cNvSpPr/>
          <p:nvPr>
            <p:custDataLst>
              <p:tags r:id="rId7"/>
            </p:custDataLst>
          </p:nvPr>
        </p:nvSpPr>
        <p:spPr bwMode="auto">
          <a:xfrm>
            <a:off x="655638" y="5645150"/>
            <a:ext cx="8302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0124F3A8-142E-45FA-AF25-A881194FCB61}" type="datetime'G''''e''r''m''an''y'''''''''''''''''">
              <a:rPr lang="fr-FR" altLang="zh-CN" sz="1400" b="1">
                <a:solidFill>
                  <a:schemeClr val="bg1"/>
                </a:solidFill>
                <a:ea typeface="宋体" pitchFamily="2" charset="-122"/>
                <a:sym typeface="Verdana" pitchFamily="34" charset="0"/>
              </a:rPr>
              <a:pPr algn="r">
                <a:defRPr/>
              </a:pPr>
              <a:t>Germany</a:t>
            </a:fld>
            <a:endParaRPr lang="fr-FR" altLang="zh-CN" sz="1400" b="1" dirty="0">
              <a:solidFill>
                <a:schemeClr val="bg1"/>
              </a:solidFill>
              <a:ea typeface="宋体" pitchFamily="2" charset="-122"/>
              <a:sym typeface="Verdana" pitchFamily="34" charset="0"/>
            </a:endParaRPr>
          </a:p>
        </p:txBody>
      </p:sp>
      <p:sp>
        <p:nvSpPr>
          <p:cNvPr id="299" name="Rectangle 298"/>
          <p:cNvSpPr/>
          <p:nvPr>
            <p:custDataLst>
              <p:tags r:id="rId8"/>
            </p:custDataLst>
          </p:nvPr>
        </p:nvSpPr>
        <p:spPr bwMode="auto">
          <a:xfrm>
            <a:off x="733425" y="5426075"/>
            <a:ext cx="75247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4C5010F5-F74B-46B5-9759-1799FB8B8EE2}" type="datetime'''''''''''''''''V''''i''''''''''''''''e''''''''t''''''n''a''m'">
              <a:rPr lang="fr-FR" altLang="zh-CN" sz="1400" b="1">
                <a:solidFill>
                  <a:schemeClr val="bg1"/>
                </a:solidFill>
                <a:ea typeface="宋体" pitchFamily="2" charset="-122"/>
                <a:sym typeface="Verdana" pitchFamily="34" charset="0"/>
              </a:rPr>
              <a:pPr algn="r">
                <a:defRPr/>
              </a:pPr>
              <a:t>Vietnam</a:t>
            </a:fld>
            <a:endParaRPr lang="fr-FR" altLang="zh-CN" sz="1400" b="1" dirty="0">
              <a:solidFill>
                <a:schemeClr val="bg1"/>
              </a:solidFill>
              <a:ea typeface="宋体" pitchFamily="2" charset="-122"/>
              <a:sym typeface="Verdana" pitchFamily="34" charset="0"/>
            </a:endParaRPr>
          </a:p>
        </p:txBody>
      </p:sp>
      <p:sp>
        <p:nvSpPr>
          <p:cNvPr id="298" name="Rectangle 297"/>
          <p:cNvSpPr/>
          <p:nvPr>
            <p:custDataLst>
              <p:tags r:id="rId9"/>
            </p:custDataLst>
          </p:nvPr>
        </p:nvSpPr>
        <p:spPr bwMode="auto">
          <a:xfrm>
            <a:off x="557213" y="5207000"/>
            <a:ext cx="92868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98D74294-B491-41F1-99B6-947842A5D322}" type="datetime'V''en''''''''''''''''''''''e''''zu''''''''''ela'''''">
              <a:rPr lang="fr-FR" altLang="zh-CN" sz="1400" b="1">
                <a:solidFill>
                  <a:schemeClr val="bg1"/>
                </a:solidFill>
                <a:ea typeface="宋体" pitchFamily="2" charset="-122"/>
                <a:sym typeface="Verdana" pitchFamily="34" charset="0"/>
              </a:rPr>
              <a:pPr algn="r">
                <a:defRPr/>
              </a:pPr>
              <a:t>Venezuela</a:t>
            </a:fld>
            <a:endParaRPr lang="fr-FR" altLang="zh-CN" sz="1400" b="1" dirty="0">
              <a:solidFill>
                <a:schemeClr val="bg1"/>
              </a:solidFill>
              <a:ea typeface="宋体" pitchFamily="2" charset="-122"/>
              <a:sym typeface="Verdana" pitchFamily="34" charset="0"/>
            </a:endParaRPr>
          </a:p>
        </p:txBody>
      </p:sp>
      <p:sp>
        <p:nvSpPr>
          <p:cNvPr id="297" name="Rectangle 296"/>
          <p:cNvSpPr/>
          <p:nvPr>
            <p:custDataLst>
              <p:tags r:id="rId10"/>
            </p:custDataLst>
          </p:nvPr>
        </p:nvSpPr>
        <p:spPr bwMode="auto">
          <a:xfrm>
            <a:off x="858838" y="4987925"/>
            <a:ext cx="6270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84612E5A-3398-4999-BD63-82202502F1A7}" type="datetime'''''''''''''Tur''''''ke''''y'''''''''''''''''''''''''''''''''">
              <a:rPr lang="fr-FR" altLang="zh-CN" sz="1400" b="1">
                <a:solidFill>
                  <a:schemeClr val="bg1"/>
                </a:solidFill>
                <a:ea typeface="宋体" pitchFamily="2" charset="-122"/>
                <a:sym typeface="Verdana" pitchFamily="34" charset="0"/>
              </a:rPr>
              <a:pPr algn="r">
                <a:defRPr/>
              </a:pPr>
              <a:t>Turkey</a:t>
            </a:fld>
            <a:endParaRPr lang="fr-FR" altLang="zh-CN" sz="1400" b="1" dirty="0">
              <a:solidFill>
                <a:schemeClr val="bg1"/>
              </a:solidFill>
              <a:ea typeface="宋体" pitchFamily="2" charset="-122"/>
              <a:sym typeface="Verdana" pitchFamily="34" charset="0"/>
            </a:endParaRPr>
          </a:p>
        </p:txBody>
      </p:sp>
      <p:sp>
        <p:nvSpPr>
          <p:cNvPr id="296" name="Rectangle 295"/>
          <p:cNvSpPr/>
          <p:nvPr>
            <p:custDataLst>
              <p:tags r:id="rId11"/>
            </p:custDataLst>
          </p:nvPr>
        </p:nvSpPr>
        <p:spPr bwMode="auto">
          <a:xfrm>
            <a:off x="715963" y="4764088"/>
            <a:ext cx="7699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71EDCD5F-D044-4295-9845-553318E52386}" type="datetime'''''''''T''h''''''a''il''''''''a''''''''''''''n''''''d'''''">
              <a:rPr lang="fr-FR" altLang="zh-CN" sz="1400" b="1">
                <a:solidFill>
                  <a:schemeClr val="bg1"/>
                </a:solidFill>
                <a:ea typeface="宋体" pitchFamily="2" charset="-122"/>
                <a:sym typeface="Verdana" pitchFamily="34" charset="0"/>
              </a:rPr>
              <a:pPr algn="r">
                <a:defRPr/>
              </a:pPr>
              <a:t>Thailand</a:t>
            </a:fld>
            <a:endParaRPr lang="fr-FR" altLang="zh-CN" sz="1400" b="1" dirty="0">
              <a:solidFill>
                <a:schemeClr val="bg1"/>
              </a:solidFill>
              <a:ea typeface="宋体" pitchFamily="2" charset="-122"/>
              <a:sym typeface="Verdana" pitchFamily="34" charset="0"/>
            </a:endParaRPr>
          </a:p>
        </p:txBody>
      </p:sp>
      <p:sp>
        <p:nvSpPr>
          <p:cNvPr id="295" name="Rectangle 294"/>
          <p:cNvSpPr/>
          <p:nvPr>
            <p:custDataLst>
              <p:tags r:id="rId12"/>
            </p:custDataLst>
          </p:nvPr>
        </p:nvSpPr>
        <p:spPr bwMode="auto">
          <a:xfrm>
            <a:off x="0" y="4572008"/>
            <a:ext cx="1485900" cy="1809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B3269981-2C3E-4037-ACD7-42F5975D4DB5}" type="datetime'S''''a''''''u''''''''d''i'' ''Ara''''b''i''''''''a'''''''">
              <a:rPr lang="fr-FR" altLang="zh-CN" sz="1400" b="1">
                <a:solidFill>
                  <a:srgbClr val="FFFF00"/>
                </a:solidFill>
                <a:ea typeface="宋体" pitchFamily="2" charset="-122"/>
                <a:sym typeface="Verdana" pitchFamily="34" charset="0"/>
              </a:rPr>
              <a:pPr algn="r">
                <a:defRPr/>
              </a:pPr>
              <a:t>Saudi Arabia</a:t>
            </a:fld>
            <a:endParaRPr lang="fr-FR" altLang="zh-CN" sz="1400" b="1" dirty="0">
              <a:solidFill>
                <a:srgbClr val="FFFF00"/>
              </a:solidFill>
              <a:ea typeface="宋体" pitchFamily="2" charset="-122"/>
              <a:sym typeface="Verdana" pitchFamily="34" charset="0"/>
            </a:endParaRPr>
          </a:p>
        </p:txBody>
      </p:sp>
      <p:sp>
        <p:nvSpPr>
          <p:cNvPr id="294" name="Rectangle 293"/>
          <p:cNvSpPr/>
          <p:nvPr>
            <p:custDataLst>
              <p:tags r:id="rId13"/>
            </p:custDataLst>
          </p:nvPr>
        </p:nvSpPr>
        <p:spPr bwMode="auto">
          <a:xfrm>
            <a:off x="715963" y="4321175"/>
            <a:ext cx="76993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1F0B109A-01CB-4492-AB45-26792C786CB0}" type="datetime'''S.'' A''''''''''f''''''''''r''i''''''''c''''''a'''''">
              <a:rPr lang="fr-FR" altLang="zh-CN" sz="1400" b="1">
                <a:solidFill>
                  <a:schemeClr val="bg1"/>
                </a:solidFill>
                <a:ea typeface="宋体" pitchFamily="2" charset="-122"/>
                <a:sym typeface="Verdana" pitchFamily="34" charset="0"/>
              </a:rPr>
              <a:pPr algn="r">
                <a:defRPr/>
              </a:pPr>
              <a:t>S. Africa</a:t>
            </a:fld>
            <a:endParaRPr lang="fr-FR" altLang="zh-CN" sz="1400" b="1" dirty="0">
              <a:solidFill>
                <a:schemeClr val="bg1"/>
              </a:solidFill>
              <a:ea typeface="宋体" pitchFamily="2" charset="-122"/>
              <a:sym typeface="Verdana" pitchFamily="34" charset="0"/>
            </a:endParaRPr>
          </a:p>
        </p:txBody>
      </p:sp>
      <p:sp>
        <p:nvSpPr>
          <p:cNvPr id="293" name="Rectangle 292"/>
          <p:cNvSpPr/>
          <p:nvPr>
            <p:custDataLst>
              <p:tags r:id="rId14"/>
            </p:custDataLst>
          </p:nvPr>
        </p:nvSpPr>
        <p:spPr bwMode="auto">
          <a:xfrm>
            <a:off x="896938" y="4102100"/>
            <a:ext cx="5889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750154A0-7846-4FB3-817C-C95D8FE057A5}" type="datetime'''''''''''''R''''''''''''''''''''u''''s''''si''''''a'''">
              <a:rPr lang="fr-FR" altLang="zh-CN" sz="1400" b="1">
                <a:solidFill>
                  <a:schemeClr val="bg1"/>
                </a:solidFill>
                <a:ea typeface="宋体" pitchFamily="2" charset="-122"/>
                <a:sym typeface="Verdana" pitchFamily="34" charset="0"/>
              </a:rPr>
              <a:pPr algn="r">
                <a:defRPr/>
              </a:pPr>
              <a:t>Russia</a:t>
            </a:fld>
            <a:endParaRPr lang="fr-FR" altLang="zh-CN" sz="1400" b="1" dirty="0">
              <a:solidFill>
                <a:schemeClr val="bg1"/>
              </a:solidFill>
              <a:ea typeface="宋体" pitchFamily="2" charset="-122"/>
              <a:sym typeface="Verdana" pitchFamily="34" charset="0"/>
            </a:endParaRPr>
          </a:p>
        </p:txBody>
      </p:sp>
      <p:sp>
        <p:nvSpPr>
          <p:cNvPr id="292" name="Rectangle 291"/>
          <p:cNvSpPr/>
          <p:nvPr>
            <p:custDataLst>
              <p:tags r:id="rId15"/>
            </p:custDataLst>
          </p:nvPr>
        </p:nvSpPr>
        <p:spPr bwMode="auto">
          <a:xfrm>
            <a:off x="693738" y="3883025"/>
            <a:ext cx="79216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ED4025E6-1AC0-40D1-8324-D43052D2C658}" type="datetime'R''''''''o''m''''an''''i''a'''''''''''''''''''''">
              <a:rPr lang="fr-FR" altLang="zh-CN" sz="1400" b="1">
                <a:solidFill>
                  <a:schemeClr val="bg1"/>
                </a:solidFill>
                <a:ea typeface="宋体" pitchFamily="2" charset="-122"/>
                <a:sym typeface="Verdana" pitchFamily="34" charset="0"/>
              </a:rPr>
              <a:pPr algn="r">
                <a:defRPr/>
              </a:pPr>
              <a:t>Romania</a:t>
            </a:fld>
            <a:endParaRPr lang="fr-FR" altLang="zh-CN" sz="1400" b="1" dirty="0">
              <a:solidFill>
                <a:schemeClr val="bg1"/>
              </a:solidFill>
              <a:ea typeface="宋体" pitchFamily="2" charset="-122"/>
              <a:sym typeface="Verdana" pitchFamily="34" charset="0"/>
            </a:endParaRPr>
          </a:p>
        </p:txBody>
      </p:sp>
      <p:sp>
        <p:nvSpPr>
          <p:cNvPr id="291" name="Rectangle 290"/>
          <p:cNvSpPr/>
          <p:nvPr>
            <p:custDataLst>
              <p:tags r:id="rId16"/>
            </p:custDataLst>
          </p:nvPr>
        </p:nvSpPr>
        <p:spPr bwMode="auto">
          <a:xfrm>
            <a:off x="877888" y="3663950"/>
            <a:ext cx="60801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46D4531B-6CEA-499B-8D20-B9A6BD681AF3}" type="datetime'''P''''''''''o''''''''''''''''l''a''''n''''''d'''''''">
              <a:rPr lang="fr-FR" altLang="zh-CN" sz="1400" b="1">
                <a:solidFill>
                  <a:schemeClr val="bg1"/>
                </a:solidFill>
                <a:ea typeface="宋体" pitchFamily="2" charset="-122"/>
                <a:sym typeface="Verdana" pitchFamily="34" charset="0"/>
              </a:rPr>
              <a:pPr algn="r">
                <a:defRPr/>
              </a:pPr>
              <a:t>Poland</a:t>
            </a:fld>
            <a:endParaRPr lang="fr-FR" altLang="zh-CN" sz="1400" b="1" dirty="0">
              <a:solidFill>
                <a:schemeClr val="bg1"/>
              </a:solidFill>
              <a:ea typeface="宋体" pitchFamily="2" charset="-122"/>
              <a:sym typeface="Verdana" pitchFamily="34" charset="0"/>
            </a:endParaRPr>
          </a:p>
        </p:txBody>
      </p:sp>
      <p:sp>
        <p:nvSpPr>
          <p:cNvPr id="290" name="Rectangle 289"/>
          <p:cNvSpPr/>
          <p:nvPr>
            <p:custDataLst>
              <p:tags r:id="rId17"/>
            </p:custDataLst>
          </p:nvPr>
        </p:nvSpPr>
        <p:spPr bwMode="auto">
          <a:xfrm>
            <a:off x="723900" y="3444875"/>
            <a:ext cx="76200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308156DA-70DE-48B6-B27B-B81C054FB422}" type="datetime'P''''a''''''''''''''''''''k''i''sta''''''''n'''''''''''">
              <a:rPr lang="fr-FR" altLang="zh-CN" sz="1400" b="1">
                <a:solidFill>
                  <a:schemeClr val="bg1"/>
                </a:solidFill>
                <a:ea typeface="宋体" pitchFamily="2" charset="-122"/>
                <a:sym typeface="Verdana" pitchFamily="34" charset="0"/>
              </a:rPr>
              <a:pPr algn="r">
                <a:defRPr/>
              </a:pPr>
              <a:t>Pakistan</a:t>
            </a:fld>
            <a:endParaRPr lang="fr-FR" altLang="zh-CN" sz="1400" b="1" dirty="0">
              <a:solidFill>
                <a:schemeClr val="bg1"/>
              </a:solidFill>
              <a:ea typeface="宋体" pitchFamily="2" charset="-122"/>
              <a:sym typeface="Verdana" pitchFamily="34" charset="0"/>
            </a:endParaRPr>
          </a:p>
        </p:txBody>
      </p:sp>
      <p:sp>
        <p:nvSpPr>
          <p:cNvPr id="289" name="Rectangle 288"/>
          <p:cNvSpPr/>
          <p:nvPr>
            <p:custDataLst>
              <p:tags r:id="rId18"/>
            </p:custDataLst>
          </p:nvPr>
        </p:nvSpPr>
        <p:spPr bwMode="auto">
          <a:xfrm>
            <a:off x="863600" y="3225800"/>
            <a:ext cx="62230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D50A5FBB-AC09-4DFA-862C-2179C0AA7AAC}" type="datetime'''''''M''ex''i''''''''co'''''''''''''''''''''''">
              <a:rPr lang="fr-FR" altLang="zh-CN" sz="1400" b="1">
                <a:solidFill>
                  <a:schemeClr val="bg1"/>
                </a:solidFill>
                <a:ea typeface="宋体" pitchFamily="2" charset="-122"/>
                <a:sym typeface="Verdana" pitchFamily="34" charset="0"/>
              </a:rPr>
              <a:pPr algn="r">
                <a:defRPr/>
              </a:pPr>
              <a:t>Mexico</a:t>
            </a:fld>
            <a:endParaRPr lang="fr-FR" altLang="zh-CN" sz="1400" b="1" dirty="0">
              <a:solidFill>
                <a:schemeClr val="bg1"/>
              </a:solidFill>
              <a:ea typeface="宋体" pitchFamily="2" charset="-122"/>
              <a:sym typeface="Verdana" pitchFamily="34" charset="0"/>
            </a:endParaRPr>
          </a:p>
        </p:txBody>
      </p:sp>
      <p:sp>
        <p:nvSpPr>
          <p:cNvPr id="288" name="Rectangle 287"/>
          <p:cNvSpPr/>
          <p:nvPr>
            <p:custDataLst>
              <p:tags r:id="rId19"/>
            </p:custDataLst>
          </p:nvPr>
        </p:nvSpPr>
        <p:spPr bwMode="auto">
          <a:xfrm>
            <a:off x="600075" y="3006725"/>
            <a:ext cx="8858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003551DF-DB04-4368-9172-2FB8D9190CD2}" type="datetime'In''''''''''''''''d''one''''''''''''''''''''s''''i''a'''''''''">
              <a:rPr lang="fr-FR" altLang="zh-CN" sz="1400" b="1">
                <a:solidFill>
                  <a:schemeClr val="bg1"/>
                </a:solidFill>
                <a:ea typeface="宋体" pitchFamily="2" charset="-122"/>
                <a:sym typeface="Verdana" pitchFamily="34" charset="0"/>
              </a:rPr>
              <a:pPr algn="r">
                <a:defRPr/>
              </a:pPr>
              <a:t>Indonesia</a:t>
            </a:fld>
            <a:endParaRPr lang="fr-FR" altLang="zh-CN" sz="1400" b="1" dirty="0">
              <a:solidFill>
                <a:schemeClr val="bg1"/>
              </a:solidFill>
              <a:ea typeface="宋体" pitchFamily="2" charset="-122"/>
              <a:sym typeface="Verdana" pitchFamily="34" charset="0"/>
            </a:endParaRPr>
          </a:p>
        </p:txBody>
      </p:sp>
      <p:sp>
        <p:nvSpPr>
          <p:cNvPr id="287" name="Rectangle 286"/>
          <p:cNvSpPr/>
          <p:nvPr>
            <p:custDataLst>
              <p:tags r:id="rId20"/>
            </p:custDataLst>
          </p:nvPr>
        </p:nvSpPr>
        <p:spPr bwMode="auto">
          <a:xfrm>
            <a:off x="1019175" y="2787650"/>
            <a:ext cx="4667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5A332015-4669-4952-8DCE-1CEAA80897DE}" type="datetime'''''''''''''''''''''''I''n''d''''''''''''ia'''''''''''''">
              <a:rPr lang="fr-FR" altLang="zh-CN" sz="1400" b="1">
                <a:solidFill>
                  <a:schemeClr val="bg1"/>
                </a:solidFill>
                <a:ea typeface="宋体" pitchFamily="2" charset="-122"/>
                <a:sym typeface="Verdana" pitchFamily="34" charset="0"/>
              </a:rPr>
              <a:pPr algn="r">
                <a:defRPr/>
              </a:pPr>
              <a:t>India</a:t>
            </a:fld>
            <a:endParaRPr lang="fr-FR" altLang="zh-CN" sz="1400" b="1" dirty="0">
              <a:solidFill>
                <a:schemeClr val="bg1"/>
              </a:solidFill>
              <a:ea typeface="宋体" pitchFamily="2" charset="-122"/>
              <a:sym typeface="Verdana" pitchFamily="34" charset="0"/>
            </a:endParaRPr>
          </a:p>
        </p:txBody>
      </p:sp>
      <p:sp>
        <p:nvSpPr>
          <p:cNvPr id="286" name="Rectangle 285"/>
          <p:cNvSpPr/>
          <p:nvPr>
            <p:custDataLst>
              <p:tags r:id="rId21"/>
            </p:custDataLst>
          </p:nvPr>
        </p:nvSpPr>
        <p:spPr bwMode="auto">
          <a:xfrm>
            <a:off x="785787" y="2563813"/>
            <a:ext cx="700114" cy="2222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6022F52C-BCE4-4DB5-8764-9FE861937879}" type="datetime'''''''E''''g''''y''p''''''''''''''''''t'''''''">
              <a:rPr lang="fr-FR" altLang="zh-CN" sz="1400" b="1">
                <a:solidFill>
                  <a:srgbClr val="FFFF00"/>
                </a:solidFill>
                <a:ea typeface="宋体" pitchFamily="2" charset="-122"/>
                <a:sym typeface="Verdana" pitchFamily="34" charset="0"/>
              </a:rPr>
              <a:pPr algn="r">
                <a:defRPr/>
              </a:pPr>
              <a:t>Egypt</a:t>
            </a:fld>
            <a:endParaRPr lang="fr-FR" altLang="zh-CN" sz="1400" b="1" dirty="0">
              <a:solidFill>
                <a:srgbClr val="FFFF00"/>
              </a:solidFill>
              <a:ea typeface="宋体" pitchFamily="2" charset="-122"/>
              <a:sym typeface="Verdana" pitchFamily="34" charset="0"/>
            </a:endParaRPr>
          </a:p>
        </p:txBody>
      </p:sp>
      <p:sp>
        <p:nvSpPr>
          <p:cNvPr id="285" name="Rectangle 284"/>
          <p:cNvSpPr/>
          <p:nvPr>
            <p:custDataLst>
              <p:tags r:id="rId22"/>
            </p:custDataLst>
          </p:nvPr>
        </p:nvSpPr>
        <p:spPr bwMode="auto">
          <a:xfrm>
            <a:off x="644525" y="2339975"/>
            <a:ext cx="84137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B747C732-679D-4163-BE67-D22E66ADFB38}" type="datetime'''''''Col''''''om''''''''''b''''''''''i''''a'''''''''''''''''">
              <a:rPr lang="fr-FR" altLang="zh-CN" sz="1400" b="1">
                <a:solidFill>
                  <a:schemeClr val="bg1"/>
                </a:solidFill>
                <a:ea typeface="宋体" pitchFamily="2" charset="-122"/>
                <a:sym typeface="Verdana" pitchFamily="34" charset="0"/>
              </a:rPr>
              <a:pPr algn="r">
                <a:defRPr/>
              </a:pPr>
              <a:t>Colombia</a:t>
            </a:fld>
            <a:endParaRPr lang="fr-FR" altLang="zh-CN" sz="1400" b="1" dirty="0">
              <a:solidFill>
                <a:schemeClr val="bg1"/>
              </a:solidFill>
              <a:ea typeface="宋体" pitchFamily="2" charset="-122"/>
              <a:sym typeface="Verdana" pitchFamily="34" charset="0"/>
            </a:endParaRPr>
          </a:p>
        </p:txBody>
      </p:sp>
      <p:sp>
        <p:nvSpPr>
          <p:cNvPr id="284" name="Rectangle 283"/>
          <p:cNvSpPr/>
          <p:nvPr>
            <p:custDataLst>
              <p:tags r:id="rId23"/>
            </p:custDataLst>
          </p:nvPr>
        </p:nvSpPr>
        <p:spPr bwMode="auto">
          <a:xfrm>
            <a:off x="968375" y="2120900"/>
            <a:ext cx="5175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DDAF60C8-DEC7-456B-A468-BC487EAC8FB6}" type="datetime'''''''''''''C''''''h''''''i''''na'''''">
              <a:rPr lang="fr-FR" altLang="zh-CN" sz="1400" b="1">
                <a:solidFill>
                  <a:schemeClr val="bg1"/>
                </a:solidFill>
                <a:ea typeface="宋体" pitchFamily="2" charset="-122"/>
                <a:sym typeface="Verdana" pitchFamily="34" charset="0"/>
              </a:rPr>
              <a:pPr algn="r">
                <a:defRPr/>
              </a:pPr>
              <a:t>China</a:t>
            </a:fld>
            <a:endParaRPr lang="fr-FR" altLang="zh-CN" sz="1400" b="1" dirty="0">
              <a:solidFill>
                <a:schemeClr val="bg1"/>
              </a:solidFill>
              <a:ea typeface="宋体" pitchFamily="2" charset="-122"/>
              <a:sym typeface="Verdana" pitchFamily="34" charset="0"/>
            </a:endParaRPr>
          </a:p>
        </p:txBody>
      </p:sp>
      <p:sp>
        <p:nvSpPr>
          <p:cNvPr id="267" name="Rectangle 266"/>
          <p:cNvSpPr/>
          <p:nvPr>
            <p:custDataLst>
              <p:tags r:id="rId24"/>
            </p:custDataLst>
          </p:nvPr>
        </p:nvSpPr>
        <p:spPr bwMode="auto">
          <a:xfrm>
            <a:off x="976313" y="1901825"/>
            <a:ext cx="509587"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AABEE894-CF82-430C-839B-C5A4E26DA3B0}" type="datetime'''''''''B''''''''''''''r''''''a''''''''''zil'''''''''''''''''">
              <a:rPr lang="fr-FR" altLang="zh-CN" sz="1400" b="1">
                <a:solidFill>
                  <a:schemeClr val="bg1"/>
                </a:solidFill>
                <a:ea typeface="宋体" pitchFamily="2" charset="-122"/>
                <a:sym typeface="Verdana" pitchFamily="34" charset="0"/>
              </a:rPr>
              <a:pPr algn="r">
                <a:defRPr/>
              </a:pPr>
              <a:t>Brazil</a:t>
            </a:fld>
            <a:endParaRPr lang="fr-FR" altLang="zh-CN" sz="1400" b="1" dirty="0">
              <a:solidFill>
                <a:schemeClr val="bg1"/>
              </a:solidFill>
              <a:ea typeface="宋体" pitchFamily="2" charset="-122"/>
              <a:sym typeface="Verdana" pitchFamily="34" charset="0"/>
            </a:endParaRPr>
          </a:p>
        </p:txBody>
      </p:sp>
      <p:sp>
        <p:nvSpPr>
          <p:cNvPr id="266" name="Rectangle 265"/>
          <p:cNvSpPr/>
          <p:nvPr>
            <p:custDataLst>
              <p:tags r:id="rId25"/>
            </p:custDataLst>
          </p:nvPr>
        </p:nvSpPr>
        <p:spPr bwMode="auto">
          <a:xfrm>
            <a:off x="606425" y="1682750"/>
            <a:ext cx="87947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EC454BCA-66C0-4E91-B167-DD9617760189}" type="datetime'A''r''''g''''''''e''''n''''''''ti''''''na'''''''''''''">
              <a:rPr lang="fr-FR" altLang="zh-CN" sz="1400" b="1">
                <a:solidFill>
                  <a:schemeClr val="bg1"/>
                </a:solidFill>
                <a:ea typeface="宋体" pitchFamily="2" charset="-122"/>
                <a:sym typeface="Verdana" pitchFamily="34" charset="0"/>
              </a:rPr>
              <a:pPr algn="r">
                <a:defRPr/>
              </a:pPr>
              <a:t>Argentina</a:t>
            </a:fld>
            <a:endParaRPr lang="fr-FR" altLang="zh-CN" sz="1400" b="1" dirty="0">
              <a:solidFill>
                <a:schemeClr val="bg1"/>
              </a:solidFill>
              <a:ea typeface="宋体" pitchFamily="2" charset="-122"/>
              <a:sym typeface="Verdana" pitchFamily="34" charset="0"/>
            </a:endParaRPr>
          </a:p>
        </p:txBody>
      </p:sp>
      <p:sp>
        <p:nvSpPr>
          <p:cNvPr id="265" name="Rectangle 264"/>
          <p:cNvSpPr/>
          <p:nvPr>
            <p:custDataLst>
              <p:tags r:id="rId26"/>
            </p:custDataLst>
          </p:nvPr>
        </p:nvSpPr>
        <p:spPr bwMode="auto">
          <a:xfrm>
            <a:off x="852488" y="1463675"/>
            <a:ext cx="633412"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defRPr/>
            </a:pPr>
            <a:fld id="{2EDA505B-A13F-4615-921E-C6699ECBABD1}" type="datetime'''A''''''''''''l''''''g''''''''''''''''e''r''''''i''''''a'''''">
              <a:rPr lang="fr-FR" altLang="zh-CN" sz="1400" b="1">
                <a:solidFill>
                  <a:schemeClr val="bg1"/>
                </a:solidFill>
                <a:ea typeface="宋体" pitchFamily="2" charset="-122"/>
                <a:sym typeface="Verdana" pitchFamily="34" charset="0"/>
              </a:rPr>
              <a:pPr algn="r">
                <a:defRPr/>
              </a:pPr>
              <a:t>Algeria</a:t>
            </a:fld>
            <a:endParaRPr lang="fr-FR" altLang="zh-CN" sz="1400" b="1" dirty="0">
              <a:solidFill>
                <a:schemeClr val="bg1"/>
              </a:solidFill>
              <a:ea typeface="宋体" pitchFamily="2" charset="-122"/>
              <a:sym typeface="Verdana" pitchFamily="34" charset="0"/>
            </a:endParaRPr>
          </a:p>
        </p:txBody>
      </p:sp>
      <p:sp>
        <p:nvSpPr>
          <p:cNvPr id="529" name="Rectangle 528"/>
          <p:cNvSpPr/>
          <p:nvPr>
            <p:custDataLst>
              <p:tags r:id="rId27"/>
            </p:custDataLst>
          </p:nvPr>
        </p:nvSpPr>
        <p:spPr bwMode="auto">
          <a:xfrm>
            <a:off x="6954838" y="2333625"/>
            <a:ext cx="179387" cy="133350"/>
          </a:xfrm>
          <a:prstGeom prst="rect">
            <a:avLst/>
          </a:prstGeom>
          <a:solidFill>
            <a:srgbClr val="364D6E"/>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b="1" dirty="0">
              <a:solidFill>
                <a:schemeClr val="bg1"/>
              </a:solidFill>
              <a:ea typeface="宋体" pitchFamily="2" charset="-122"/>
            </a:endParaRPr>
          </a:p>
        </p:txBody>
      </p:sp>
      <p:sp>
        <p:nvSpPr>
          <p:cNvPr id="528" name="Rectangle 527"/>
          <p:cNvSpPr/>
          <p:nvPr>
            <p:custDataLst>
              <p:tags r:id="rId28"/>
            </p:custDataLst>
          </p:nvPr>
        </p:nvSpPr>
        <p:spPr bwMode="auto">
          <a:xfrm>
            <a:off x="6954838" y="2130425"/>
            <a:ext cx="179387" cy="133350"/>
          </a:xfrm>
          <a:prstGeom prst="rect">
            <a:avLst/>
          </a:prstGeom>
          <a:solidFill>
            <a:schemeClr val="folHlink"/>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b="1" dirty="0">
              <a:solidFill>
                <a:schemeClr val="bg1"/>
              </a:solidFill>
              <a:ea typeface="宋体" pitchFamily="2" charset="-122"/>
            </a:endParaRPr>
          </a:p>
        </p:txBody>
      </p:sp>
      <p:sp>
        <p:nvSpPr>
          <p:cNvPr id="527" name="Rectangle 526"/>
          <p:cNvSpPr/>
          <p:nvPr>
            <p:custDataLst>
              <p:tags r:id="rId29"/>
            </p:custDataLst>
          </p:nvPr>
        </p:nvSpPr>
        <p:spPr bwMode="auto">
          <a:xfrm>
            <a:off x="6954838" y="1927225"/>
            <a:ext cx="179387" cy="133350"/>
          </a:xfrm>
          <a:prstGeom prst="rect">
            <a:avLst/>
          </a:prstGeom>
          <a:solidFill>
            <a:schemeClr val="hlink"/>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b="1" dirty="0">
              <a:solidFill>
                <a:schemeClr val="bg1"/>
              </a:solidFill>
              <a:ea typeface="宋体" pitchFamily="2" charset="-122"/>
            </a:endParaRPr>
          </a:p>
        </p:txBody>
      </p:sp>
      <p:sp>
        <p:nvSpPr>
          <p:cNvPr id="526" name="Rectangle 525"/>
          <p:cNvSpPr/>
          <p:nvPr>
            <p:custDataLst>
              <p:tags r:id="rId30"/>
            </p:custDataLst>
          </p:nvPr>
        </p:nvSpPr>
        <p:spPr bwMode="auto">
          <a:xfrm>
            <a:off x="6954838" y="1724025"/>
            <a:ext cx="179387" cy="133350"/>
          </a:xfrm>
          <a:prstGeom prst="rect">
            <a:avLst/>
          </a:prstGeom>
          <a:solidFill>
            <a:schemeClr val="accent2"/>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b="1" dirty="0">
              <a:solidFill>
                <a:schemeClr val="bg1"/>
              </a:solidFill>
              <a:ea typeface="宋体" pitchFamily="2" charset="-122"/>
            </a:endParaRPr>
          </a:p>
        </p:txBody>
      </p:sp>
      <p:sp>
        <p:nvSpPr>
          <p:cNvPr id="35" name="Rectangle 34"/>
          <p:cNvSpPr/>
          <p:nvPr>
            <p:custDataLst>
              <p:tags r:id="rId31"/>
            </p:custDataLst>
          </p:nvPr>
        </p:nvSpPr>
        <p:spPr bwMode="auto">
          <a:xfrm>
            <a:off x="6954838" y="1520825"/>
            <a:ext cx="179387" cy="133350"/>
          </a:xfrm>
          <a:prstGeom prst="rect">
            <a:avLst/>
          </a:prstGeom>
          <a:solidFill>
            <a:schemeClr val="accent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b="1" dirty="0">
              <a:solidFill>
                <a:schemeClr val="bg1"/>
              </a:solidFill>
              <a:ea typeface="宋体" pitchFamily="2" charset="-122"/>
            </a:endParaRPr>
          </a:p>
        </p:txBody>
      </p:sp>
      <p:sp>
        <p:nvSpPr>
          <p:cNvPr id="525" name="Rectangle 524"/>
          <p:cNvSpPr/>
          <p:nvPr>
            <p:custDataLst>
              <p:tags r:id="rId32"/>
            </p:custDataLst>
          </p:nvPr>
        </p:nvSpPr>
        <p:spPr bwMode="auto">
          <a:xfrm>
            <a:off x="7185025" y="2330450"/>
            <a:ext cx="12128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B036F956-BC26-4F53-8AAF-55EEAC873BCE}" type="datetime'Top'''' G''l''''''ob''al'''''' ''''Ph''a''''''rm''''''a'''''">
              <a:rPr lang="fr-FR" altLang="zh-CN" sz="1000" b="1">
                <a:solidFill>
                  <a:schemeClr val="bg1"/>
                </a:solidFill>
                <a:ea typeface="宋体" pitchFamily="2" charset="-122"/>
                <a:sym typeface="Verdana" pitchFamily="34" charset="0"/>
              </a:rPr>
              <a:pPr>
                <a:defRPr/>
              </a:pPr>
              <a:t>Top Global Pharma</a:t>
            </a:fld>
            <a:endParaRPr lang="fr-FR" altLang="zh-CN" sz="1000" b="1" dirty="0">
              <a:solidFill>
                <a:schemeClr val="bg1"/>
              </a:solidFill>
              <a:ea typeface="宋体" pitchFamily="2" charset="-122"/>
              <a:sym typeface="Verdana" pitchFamily="34" charset="0"/>
            </a:endParaRPr>
          </a:p>
        </p:txBody>
      </p:sp>
      <p:sp>
        <p:nvSpPr>
          <p:cNvPr id="524" name="Rectangle 523"/>
          <p:cNvSpPr/>
          <p:nvPr>
            <p:custDataLst>
              <p:tags r:id="rId33"/>
            </p:custDataLst>
          </p:nvPr>
        </p:nvSpPr>
        <p:spPr bwMode="auto">
          <a:xfrm>
            <a:off x="7185025" y="2127250"/>
            <a:ext cx="13874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909B0C2F-8E57-488E-8729-E3F1A195A647}" type="datetime'''''''''Mi''''d-''si''ze'''''''''' Mult''ina''''t''iona''l'''">
              <a:rPr lang="fr-FR" altLang="zh-CN" sz="1000" b="1">
                <a:solidFill>
                  <a:schemeClr val="bg1"/>
                </a:solidFill>
                <a:ea typeface="宋体" pitchFamily="2" charset="-122"/>
                <a:sym typeface="Verdana" pitchFamily="34" charset="0"/>
              </a:rPr>
              <a:pPr>
                <a:defRPr/>
              </a:pPr>
              <a:t>Mid-size Multinational</a:t>
            </a:fld>
            <a:endParaRPr lang="fr-FR" altLang="zh-CN" sz="1000" b="1" dirty="0">
              <a:solidFill>
                <a:schemeClr val="bg1"/>
              </a:solidFill>
              <a:ea typeface="宋体" pitchFamily="2" charset="-122"/>
              <a:sym typeface="Verdana" pitchFamily="34" charset="0"/>
            </a:endParaRPr>
          </a:p>
        </p:txBody>
      </p:sp>
      <p:sp>
        <p:nvSpPr>
          <p:cNvPr id="523" name="Rectangle 522"/>
          <p:cNvSpPr/>
          <p:nvPr>
            <p:custDataLst>
              <p:tags r:id="rId34"/>
            </p:custDataLst>
          </p:nvPr>
        </p:nvSpPr>
        <p:spPr bwMode="auto">
          <a:xfrm>
            <a:off x="7185025" y="1924050"/>
            <a:ext cx="19081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FF7680D2-64FA-417E-AA2B-EE023FCFA447}" type="datetime'R''eg''i''o''nal'''' &amp;Sm''a''ll Mult''''''ina''t''''i''onal'''">
              <a:rPr lang="fr-FR" altLang="zh-CN" sz="1000" b="1">
                <a:solidFill>
                  <a:schemeClr val="bg1"/>
                </a:solidFill>
                <a:ea typeface="宋体" pitchFamily="2" charset="-122"/>
                <a:sym typeface="Verdana" pitchFamily="34" charset="0"/>
              </a:rPr>
              <a:pPr>
                <a:defRPr/>
              </a:pPr>
              <a:t>Regional &amp;Small Multinational</a:t>
            </a:fld>
            <a:endParaRPr lang="fr-FR" altLang="zh-CN" sz="1000" b="1" dirty="0">
              <a:solidFill>
                <a:schemeClr val="bg1"/>
              </a:solidFill>
              <a:ea typeface="宋体" pitchFamily="2" charset="-122"/>
              <a:sym typeface="Verdana" pitchFamily="34" charset="0"/>
            </a:endParaRPr>
          </a:p>
        </p:txBody>
      </p:sp>
      <p:sp>
        <p:nvSpPr>
          <p:cNvPr id="522" name="Rectangle 521"/>
          <p:cNvSpPr/>
          <p:nvPr>
            <p:custDataLst>
              <p:tags r:id="rId35"/>
            </p:custDataLst>
          </p:nvPr>
        </p:nvSpPr>
        <p:spPr bwMode="auto">
          <a:xfrm>
            <a:off x="7185025" y="1720850"/>
            <a:ext cx="1054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B8AEF84C-00A9-40C4-8886-BF187281AA36}" type="datetime'''''''L''o''''''cal'''' c''''om''''p''a''''''n''i''''''es'">
              <a:rPr lang="fr-FR" altLang="zh-CN" sz="1000" b="1">
                <a:solidFill>
                  <a:schemeClr val="bg1"/>
                </a:solidFill>
                <a:ea typeface="宋体" pitchFamily="2" charset="-122"/>
                <a:sym typeface="Verdana" pitchFamily="34" charset="0"/>
              </a:rPr>
              <a:pPr>
                <a:defRPr/>
              </a:pPr>
              <a:t>Local companies</a:t>
            </a:fld>
            <a:endParaRPr lang="fr-FR" altLang="zh-CN" sz="1000" b="1" dirty="0">
              <a:solidFill>
                <a:schemeClr val="bg1"/>
              </a:solidFill>
              <a:ea typeface="宋体" pitchFamily="2" charset="-122"/>
              <a:sym typeface="Verdana" pitchFamily="34" charset="0"/>
            </a:endParaRPr>
          </a:p>
        </p:txBody>
      </p:sp>
      <p:sp>
        <p:nvSpPr>
          <p:cNvPr id="34" name="Rectangle 33"/>
          <p:cNvSpPr/>
          <p:nvPr>
            <p:custDataLst>
              <p:tags r:id="rId36"/>
            </p:custDataLst>
          </p:nvPr>
        </p:nvSpPr>
        <p:spPr bwMode="auto">
          <a:xfrm>
            <a:off x="7185025" y="1517650"/>
            <a:ext cx="1084263"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B0038918-84A2-4827-809B-BCCA1853CDC6}" type="datetime'''''S''ma''''''l''l'' ''''co''''''mp''''''''a''''''n''ie''s'">
              <a:rPr lang="fr-FR" altLang="zh-CN" sz="1000" b="1">
                <a:solidFill>
                  <a:schemeClr val="bg1"/>
                </a:solidFill>
                <a:ea typeface="宋体" pitchFamily="2" charset="-122"/>
                <a:sym typeface="Verdana" pitchFamily="34" charset="0"/>
              </a:rPr>
              <a:pPr>
                <a:defRPr/>
              </a:pPr>
              <a:t>Small companies</a:t>
            </a:fld>
            <a:endParaRPr lang="fr-FR" altLang="zh-CN" sz="1000" b="1" dirty="0">
              <a:solidFill>
                <a:schemeClr val="bg1"/>
              </a:solidFill>
              <a:ea typeface="宋体" pitchFamily="2" charset="-122"/>
              <a:sym typeface="Verdana" pitchFamily="34" charset="0"/>
            </a:endParaRPr>
          </a:p>
        </p:txBody>
      </p:sp>
      <p:sp>
        <p:nvSpPr>
          <p:cNvPr id="57" name="ZoneTexte 56"/>
          <p:cNvSpPr txBox="1"/>
          <p:nvPr>
            <p:custDataLst>
              <p:tags r:id="rId37"/>
            </p:custDataLst>
          </p:nvPr>
        </p:nvSpPr>
        <p:spPr>
          <a:xfrm>
            <a:off x="1968500" y="1181100"/>
            <a:ext cx="3749231" cy="307777"/>
          </a:xfrm>
          <a:prstGeom prst="rect">
            <a:avLst/>
          </a:prstGeom>
          <a:noFill/>
        </p:spPr>
        <p:txBody>
          <a:bodyPr wrap="none">
            <a:spAutoFit/>
          </a:bodyPr>
          <a:lstStyle/>
          <a:p>
            <a:pPr>
              <a:defRPr/>
            </a:pPr>
            <a:r>
              <a:rPr lang="fr-FR" sz="1400" b="1" dirty="0">
                <a:solidFill>
                  <a:schemeClr val="bg1"/>
                </a:solidFill>
                <a:latin typeface="+mj-lt"/>
              </a:rPr>
              <a:t>Total market share by type of corporation </a:t>
            </a:r>
          </a:p>
        </p:txBody>
      </p:sp>
      <p:sp>
        <p:nvSpPr>
          <p:cNvPr id="58" name="ZoneTexte 57"/>
          <p:cNvSpPr txBox="1"/>
          <p:nvPr>
            <p:custDataLst>
              <p:tags r:id="rId38"/>
            </p:custDataLst>
          </p:nvPr>
        </p:nvSpPr>
        <p:spPr>
          <a:xfrm>
            <a:off x="6997700" y="2857500"/>
            <a:ext cx="1879600" cy="1569660"/>
          </a:xfrm>
          <a:prstGeom prst="rect">
            <a:avLst/>
          </a:prstGeom>
          <a:noFill/>
        </p:spPr>
        <p:txBody>
          <a:bodyPr>
            <a:spAutoFit/>
          </a:bodyPr>
          <a:lstStyle/>
          <a:p>
            <a:pPr algn="ctr">
              <a:defRPr/>
            </a:pPr>
            <a:r>
              <a:rPr lang="en-US" sz="1600" b="1" i="1" dirty="0">
                <a:solidFill>
                  <a:schemeClr val="bg1"/>
                </a:solidFill>
                <a:latin typeface="+mj-lt"/>
              </a:rPr>
              <a:t>China has the most fragmented market with more than</a:t>
            </a:r>
          </a:p>
          <a:p>
            <a:pPr algn="ctr">
              <a:defRPr/>
            </a:pPr>
            <a:r>
              <a:rPr lang="en-US" sz="1600" b="1" i="1" dirty="0">
                <a:solidFill>
                  <a:schemeClr val="bg1"/>
                </a:solidFill>
                <a:latin typeface="+mj-lt"/>
              </a:rPr>
              <a:t>3,000 small and local companies</a:t>
            </a:r>
          </a:p>
        </p:txBody>
      </p:sp>
      <p:sp>
        <p:nvSpPr>
          <p:cNvPr id="46" name="ZoneTexte 45"/>
          <p:cNvSpPr txBox="1"/>
          <p:nvPr>
            <p:custDataLst>
              <p:tags r:id="rId39"/>
            </p:custDataLst>
          </p:nvPr>
        </p:nvSpPr>
        <p:spPr>
          <a:xfrm>
            <a:off x="214282" y="6627812"/>
            <a:ext cx="8153400" cy="230188"/>
          </a:xfrm>
          <a:prstGeom prst="rect">
            <a:avLst/>
          </a:prstGeom>
          <a:noFill/>
        </p:spPr>
        <p:txBody>
          <a:bodyPr>
            <a:spAutoFit/>
          </a:bodyPr>
          <a:lstStyle/>
          <a:p>
            <a:pPr>
              <a:defRPr/>
            </a:pPr>
            <a:r>
              <a:rPr lang="fr-FR" sz="900" b="1" i="1" dirty="0">
                <a:solidFill>
                  <a:srgbClr val="FFFF00"/>
                </a:solidFill>
                <a:latin typeface="+mj-lt"/>
              </a:rPr>
              <a:t>Source: IMS Midas MAT06’2012, IMS internal analysis on company categorisation, market segmentation &amp; LIC</a:t>
            </a:r>
          </a:p>
        </p:txBody>
      </p:sp>
      <p:grpSp>
        <p:nvGrpSpPr>
          <p:cNvPr id="2" name="Group 4"/>
          <p:cNvGrpSpPr>
            <a:grpSpLocks/>
          </p:cNvGrpSpPr>
          <p:nvPr>
            <p:custDataLst>
              <p:tags r:id="rId40"/>
            </p:custDataLst>
          </p:nvPr>
        </p:nvGrpSpPr>
        <p:grpSpPr bwMode="auto">
          <a:xfrm>
            <a:off x="0" y="0"/>
            <a:ext cx="4495800" cy="325438"/>
            <a:chOff x="-2067" y="0"/>
            <a:chExt cx="4495800" cy="325917"/>
          </a:xfrm>
        </p:grpSpPr>
        <p:sp>
          <p:nvSpPr>
            <p:cNvPr id="47" name="Oval 243"/>
            <p:cNvSpPr>
              <a:spLocks noChangeArrowheads="1"/>
            </p:cNvSpPr>
            <p:nvPr>
              <p:custDataLst>
                <p:tags r:id="rId41"/>
              </p:custDataLst>
            </p:nvPr>
          </p:nvSpPr>
          <p:spPr bwMode="auto">
            <a:xfrm>
              <a:off x="-2067" y="0"/>
              <a:ext cx="4495800" cy="324327"/>
            </a:xfrm>
            <a:prstGeom prst="roundRect">
              <a:avLst>
                <a:gd name="adj" fmla="val 50000"/>
              </a:avLst>
            </a:prstGeom>
            <a:solidFill>
              <a:srgbClr val="2E8D9E"/>
            </a:solidFill>
            <a:ln w="12700">
              <a:noFill/>
              <a:miter lim="800000"/>
              <a:headEnd/>
              <a:tailEnd/>
            </a:ln>
            <a:effectLst/>
          </p:spPr>
          <p:txBody>
            <a:bodyPr wrap="none" anchor="ctr"/>
            <a:lstStyle/>
            <a:p>
              <a:pPr marL="271463" eaLnBrk="0" hangingPunct="0">
                <a:defRPr/>
              </a:pPr>
              <a:r>
                <a:rPr lang="en-US" sz="1400" b="1" dirty="0" smtClean="0">
                  <a:solidFill>
                    <a:schemeClr val="bg1"/>
                  </a:solidFill>
                  <a:latin typeface="+mj-lt"/>
                  <a:cs typeface="Arial" pitchFamily="34" charset="0"/>
                </a:rPr>
                <a:t>Pharmerging markets</a:t>
              </a:r>
              <a:endParaRPr lang="en-US" sz="1400" b="1" dirty="0">
                <a:solidFill>
                  <a:schemeClr val="bg1"/>
                </a:solidFill>
                <a:latin typeface="+mj-lt"/>
                <a:cs typeface="Arial" pitchFamily="34" charset="0"/>
              </a:endParaRPr>
            </a:p>
          </p:txBody>
        </p:sp>
        <p:sp>
          <p:nvSpPr>
            <p:cNvPr id="48" name="Oval 243"/>
            <p:cNvSpPr>
              <a:spLocks noChangeArrowheads="1"/>
            </p:cNvSpPr>
            <p:nvPr>
              <p:custDataLst>
                <p:tags r:id="rId42"/>
              </p:custDataLst>
            </p:nvPr>
          </p:nvSpPr>
          <p:spPr bwMode="auto">
            <a:xfrm>
              <a:off x="12221" y="1590"/>
              <a:ext cx="323850" cy="324327"/>
            </a:xfrm>
            <a:prstGeom prst="ellipse">
              <a:avLst/>
            </a:prstGeom>
            <a:solidFill>
              <a:srgbClr val="2E8D9E"/>
            </a:solidFill>
            <a:ln w="28575">
              <a:solidFill>
                <a:srgbClr val="FFFEFF"/>
              </a:solidFill>
              <a:miter lim="800000"/>
              <a:headEnd/>
              <a:tailEnd/>
            </a:ln>
            <a:effectLst/>
          </p:spPr>
          <p:txBody>
            <a:bodyPr wrap="none" anchor="ctr"/>
            <a:lstStyle/>
            <a:p>
              <a:pPr algn="ctr" eaLnBrk="0" hangingPunct="0">
                <a:defRPr/>
              </a:pPr>
              <a:endParaRPr lang="en-US" sz="1400" b="1" dirty="0">
                <a:solidFill>
                  <a:schemeClr val="bg1"/>
                </a:solidFill>
                <a:latin typeface="+mj-lt"/>
                <a:cs typeface="Arial" pitchFamily="34" charset="0"/>
              </a:endParaRPr>
            </a:p>
          </p:txBody>
        </p:sp>
      </p:gr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Rectangle 2" hidden="1"/>
          <p:cNvGraphicFramePr>
            <a:graphicFrameLocks/>
          </p:cNvGraphicFramePr>
          <p:nvPr/>
        </p:nvGraphicFramePr>
        <p:xfrm>
          <a:off x="0" y="0"/>
          <a:ext cx="158750" cy="158750"/>
        </p:xfrm>
        <a:graphic>
          <a:graphicData uri="http://schemas.openxmlformats.org/presentationml/2006/ole">
            <p:oleObj spid="_x0000_s10242" name="think-cell Slide" r:id="rId83" imgW="0" imgH="0" progId="">
              <p:embed/>
            </p:oleObj>
          </a:graphicData>
        </a:graphic>
      </p:graphicFrame>
      <p:sp>
        <p:nvSpPr>
          <p:cNvPr id="16391" name="Rectangle 3" hidden="1"/>
          <p:cNvSpPr>
            <a:spLocks noChangeArrowheads="1"/>
          </p:cNvSpPr>
          <p:nvPr>
            <p:custDataLst>
              <p:tags r:id="rId2"/>
            </p:custDataLst>
          </p:nvPr>
        </p:nvSpPr>
        <p:spPr bwMode="auto">
          <a:xfrm>
            <a:off x="0" y="0"/>
            <a:ext cx="158750" cy="158750"/>
          </a:xfrm>
          <a:prstGeom prst="rect">
            <a:avLst/>
          </a:prstGeom>
          <a:solidFill>
            <a:schemeClr val="hlink">
              <a:alpha val="30980"/>
            </a:schemeClr>
          </a:solidFill>
          <a:ln w="9525" algn="ctr">
            <a:noFill/>
            <a:miter lim="800000"/>
            <a:headEnd/>
            <a:tailEnd/>
          </a:ln>
        </p:spPr>
        <p:txBody>
          <a:bodyPr vert="horz" wrap="none" lIns="0" tIns="0" rIns="0" bIns="0" anchor="ctr" anchorCtr="0">
            <a:noAutofit/>
          </a:bodyPr>
          <a:lstStyle/>
          <a:p>
            <a:pPr eaLnBrk="0" hangingPunct="0"/>
            <a:endParaRPr lang="en-US" sz="1200" dirty="0">
              <a:solidFill>
                <a:schemeClr val="tx2"/>
              </a:solidFill>
              <a:latin typeface="Verdana"/>
              <a:sym typeface="Verdana"/>
            </a:endParaRPr>
          </a:p>
        </p:txBody>
      </p:sp>
      <p:sp>
        <p:nvSpPr>
          <p:cNvPr id="16392" name="Rectangle 4" hidden="1"/>
          <p:cNvSpPr>
            <a:spLocks noChangeArrowheads="1"/>
          </p:cNvSpPr>
          <p:nvPr>
            <p:custDataLst>
              <p:tags r:id="rId3"/>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eaLnBrk="0" hangingPunct="0"/>
            <a:r>
              <a:rPr lang="en-US" sz="1000" i="0" dirty="0">
                <a:solidFill>
                  <a:schemeClr val="tx2"/>
                </a:solidFill>
                <a:latin typeface="Verdana" pitchFamily="34" charset="0"/>
              </a:rPr>
              <a:t>14</a:t>
            </a:r>
          </a:p>
        </p:txBody>
      </p:sp>
      <p:sp>
        <p:nvSpPr>
          <p:cNvPr id="16393" name="Rectangle 9"/>
          <p:cNvSpPr>
            <a:spLocks noChangeArrowheads="1"/>
          </p:cNvSpPr>
          <p:nvPr>
            <p:custDataLst>
              <p:tags r:id="rId4"/>
            </p:custDataLst>
          </p:nvPr>
        </p:nvSpPr>
        <p:spPr bwMode="auto">
          <a:xfrm>
            <a:off x="1037663" y="1527738"/>
            <a:ext cx="3190875" cy="284162"/>
          </a:xfrm>
          <a:prstGeom prst="rect">
            <a:avLst/>
          </a:prstGeom>
          <a:noFill/>
          <a:ln w="9525">
            <a:noFill/>
            <a:miter lim="800000"/>
            <a:headEnd/>
            <a:tailEnd/>
          </a:ln>
        </p:spPr>
        <p:txBody>
          <a:bodyPr lIns="45720" rIns="45720" anchor="b"/>
          <a:lstStyle/>
          <a:p>
            <a:pPr algn="ctr">
              <a:buFont typeface="Verdana" pitchFamily="34" charset="0"/>
              <a:buNone/>
            </a:pPr>
            <a:r>
              <a:rPr lang="en-US" sz="1050" b="1" i="0" dirty="0">
                <a:solidFill>
                  <a:schemeClr val="bg1"/>
                </a:solidFill>
                <a:latin typeface="Verdana" pitchFamily="34" charset="0"/>
              </a:rPr>
              <a:t>Segment </a:t>
            </a:r>
            <a:r>
              <a:rPr lang="en-US" sz="1050" b="1" dirty="0" smtClean="0">
                <a:solidFill>
                  <a:schemeClr val="bg1"/>
                </a:solidFill>
                <a:latin typeface="Verdana" pitchFamily="34" charset="0"/>
              </a:rPr>
              <a:t>Volume by Country</a:t>
            </a:r>
            <a:endParaRPr lang="en-US" sz="1050" b="1" i="0" dirty="0">
              <a:solidFill>
                <a:schemeClr val="bg1"/>
              </a:solidFill>
              <a:latin typeface="Verdana" pitchFamily="34" charset="0"/>
            </a:endParaRPr>
          </a:p>
        </p:txBody>
      </p:sp>
      <p:sp>
        <p:nvSpPr>
          <p:cNvPr id="16394" name="Rectangle 13"/>
          <p:cNvSpPr>
            <a:spLocks noChangeArrowheads="1"/>
          </p:cNvSpPr>
          <p:nvPr>
            <p:custDataLst>
              <p:tags r:id="rId5"/>
            </p:custDataLst>
          </p:nvPr>
        </p:nvSpPr>
        <p:spPr bwMode="auto">
          <a:xfrm>
            <a:off x="5704813" y="1527738"/>
            <a:ext cx="3281362" cy="273050"/>
          </a:xfrm>
          <a:prstGeom prst="rect">
            <a:avLst/>
          </a:prstGeom>
          <a:noFill/>
          <a:ln w="9525">
            <a:noFill/>
            <a:miter lim="800000"/>
            <a:headEnd/>
            <a:tailEnd/>
          </a:ln>
        </p:spPr>
        <p:txBody>
          <a:bodyPr lIns="45720" rIns="45720" anchor="b"/>
          <a:lstStyle/>
          <a:p>
            <a:pPr algn="ctr">
              <a:buFont typeface="Verdana" pitchFamily="34" charset="0"/>
              <a:buNone/>
            </a:pPr>
            <a:r>
              <a:rPr lang="en-US" sz="1050" b="1" i="0" dirty="0">
                <a:solidFill>
                  <a:schemeClr val="bg1"/>
                </a:solidFill>
                <a:latin typeface="Verdana" pitchFamily="34" charset="0"/>
              </a:rPr>
              <a:t>Segment Value by Country</a:t>
            </a:r>
          </a:p>
        </p:txBody>
      </p:sp>
      <p:sp>
        <p:nvSpPr>
          <p:cNvPr id="16395" name="Text Box 20"/>
          <p:cNvSpPr txBox="1">
            <a:spLocks noChangeArrowheads="1"/>
          </p:cNvSpPr>
          <p:nvPr>
            <p:custDataLst>
              <p:tags r:id="rId6"/>
            </p:custDataLst>
          </p:nvPr>
        </p:nvSpPr>
        <p:spPr bwMode="auto">
          <a:xfrm>
            <a:off x="428596" y="6500834"/>
            <a:ext cx="8026400" cy="161583"/>
          </a:xfrm>
          <a:prstGeom prst="rect">
            <a:avLst/>
          </a:prstGeom>
          <a:noFill/>
          <a:ln w="9525">
            <a:noFill/>
            <a:miter lim="800000"/>
            <a:headEnd/>
            <a:tailEnd/>
          </a:ln>
        </p:spPr>
        <p:txBody>
          <a:bodyPr wrap="square" lIns="0" tIns="0" rIns="0" bIns="0" anchor="b">
            <a:spAutoFit/>
          </a:bodyPr>
          <a:lstStyle/>
          <a:p>
            <a:pPr eaLnBrk="0" hangingPunct="0"/>
            <a:r>
              <a:rPr lang="en-US" sz="1050" b="1" i="1" dirty="0">
                <a:solidFill>
                  <a:srgbClr val="FFFF00"/>
                </a:solidFill>
                <a:latin typeface="Verdana" pitchFamily="34" charset="0"/>
              </a:rPr>
              <a:t>Source: IMS MIDAS June </a:t>
            </a:r>
            <a:r>
              <a:rPr lang="en-US" sz="1050" b="1" i="1" dirty="0" smtClean="0">
                <a:solidFill>
                  <a:srgbClr val="FFFF00"/>
                </a:solidFill>
                <a:latin typeface="Verdana" pitchFamily="34" charset="0"/>
              </a:rPr>
              <a:t>2012, Licensing Data, </a:t>
            </a:r>
            <a:r>
              <a:rPr lang="en-US" sz="1050" b="1" i="1" dirty="0">
                <a:solidFill>
                  <a:srgbClr val="FFFF00"/>
                </a:solidFill>
                <a:latin typeface="Verdana" pitchFamily="34" charset="0"/>
              </a:rPr>
              <a:t>Rx bound</a:t>
            </a:r>
          </a:p>
        </p:txBody>
      </p:sp>
      <p:sp>
        <p:nvSpPr>
          <p:cNvPr id="16397" name="Rectangle 20"/>
          <p:cNvSpPr>
            <a:spLocks noChangeArrowheads="1"/>
          </p:cNvSpPr>
          <p:nvPr>
            <p:custDataLst>
              <p:tags r:id="rId7"/>
            </p:custDataLst>
          </p:nvPr>
        </p:nvSpPr>
        <p:spPr bwMode="gray">
          <a:xfrm>
            <a:off x="428596" y="285728"/>
            <a:ext cx="8226425" cy="914400"/>
          </a:xfrm>
          <a:prstGeom prst="rect">
            <a:avLst/>
          </a:prstGeom>
          <a:noFill/>
          <a:ln w="9525">
            <a:noFill/>
            <a:miter lim="800000"/>
            <a:headEnd/>
            <a:tailEnd/>
          </a:ln>
        </p:spPr>
        <p:txBody>
          <a:bodyPr lIns="0" tIns="0" rIns="0" bIns="0"/>
          <a:lstStyle/>
          <a:p>
            <a:pPr eaLnBrk="0" hangingPunct="0"/>
            <a:r>
              <a:rPr lang="en-US" sz="2800" b="1" i="0" dirty="0" smtClean="0">
                <a:solidFill>
                  <a:schemeClr val="bg1"/>
                </a:solidFill>
                <a:latin typeface="Verdana" pitchFamily="34" charset="0"/>
              </a:rPr>
              <a:t>Local companies benefit from more than half of the MENA market being generic</a:t>
            </a:r>
            <a:r>
              <a:rPr lang="en-US" sz="2800" b="1" i="0" dirty="0">
                <a:solidFill>
                  <a:schemeClr val="bg1"/>
                </a:solidFill>
                <a:latin typeface="Verdana" pitchFamily="34" charset="0"/>
              </a:rPr>
              <a:t/>
            </a:r>
            <a:br>
              <a:rPr lang="en-US" sz="2800" b="1" i="0" dirty="0">
                <a:solidFill>
                  <a:schemeClr val="bg1"/>
                </a:solidFill>
                <a:latin typeface="Verdana" pitchFamily="34" charset="0"/>
              </a:rPr>
            </a:br>
            <a:endParaRPr lang="en-US" sz="2800" b="1" i="0" dirty="0">
              <a:solidFill>
                <a:schemeClr val="bg1"/>
              </a:solidFill>
              <a:latin typeface="Verdana" pitchFamily="34" charset="0"/>
            </a:endParaRPr>
          </a:p>
        </p:txBody>
      </p:sp>
      <p:graphicFrame>
        <p:nvGraphicFramePr>
          <p:cNvPr id="101" name="Object 100"/>
          <p:cNvGraphicFramePr>
            <a:graphicFrameLocks noChangeAspect="1"/>
          </p:cNvGraphicFramePr>
          <p:nvPr/>
        </p:nvGraphicFramePr>
        <p:xfrm>
          <a:off x="4357686" y="1643050"/>
          <a:ext cx="5410200" cy="3962512"/>
        </p:xfrm>
        <a:graphic>
          <a:graphicData uri="http://schemas.openxmlformats.org/presentationml/2006/ole">
            <p:oleObj spid="_x0000_s10243" name="Chart" r:id="rId84" imgW="5410141" imgH="3962355" progId="MSGraph.Chart.8">
              <p:embed followColorScheme="full"/>
            </p:oleObj>
          </a:graphicData>
        </a:graphic>
      </p:graphicFrame>
      <p:cxnSp>
        <p:nvCxnSpPr>
          <p:cNvPr id="107" name="Straight Connector 106"/>
          <p:cNvCxnSpPr/>
          <p:nvPr>
            <p:custDataLst>
              <p:tags r:id="rId8"/>
            </p:custDataLst>
          </p:nvPr>
        </p:nvCxnSpPr>
        <p:spPr bwMode="auto">
          <a:xfrm>
            <a:off x="6256337" y="2003425"/>
            <a:ext cx="0" cy="30162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9"/>
            </p:custDataLst>
          </p:nvPr>
        </p:nvCxnSpPr>
        <p:spPr bwMode="auto">
          <a:xfrm>
            <a:off x="5988050" y="2003425"/>
            <a:ext cx="0" cy="234950"/>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custDataLst>
              <p:tags r:id="rId10"/>
            </p:custDataLst>
          </p:nvPr>
        </p:nvSpPr>
        <p:spPr bwMode="auto">
          <a:xfrm flipV="1">
            <a:off x="4713287" y="2970212"/>
            <a:ext cx="182562" cy="150018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nchorCtr="0">
            <a:noAutofit/>
          </a:bodyPr>
          <a:lstStyle/>
          <a:p>
            <a:pPr algn="ctr"/>
            <a:r>
              <a:rPr lang="en-US" sz="1050" b="1" dirty="0" smtClean="0">
                <a:solidFill>
                  <a:schemeClr val="bg1"/>
                </a:solidFill>
                <a:latin typeface="Verdana"/>
                <a:sym typeface="Verdana"/>
              </a:rPr>
              <a:t>Value Market Share</a:t>
            </a:r>
            <a:endParaRPr lang="en-GB" sz="1050" b="1" dirty="0">
              <a:solidFill>
                <a:schemeClr val="bg1"/>
              </a:solidFill>
              <a:latin typeface="Verdana"/>
              <a:sym typeface="Verdana"/>
            </a:endParaRPr>
          </a:p>
        </p:txBody>
      </p:sp>
      <p:sp>
        <p:nvSpPr>
          <p:cNvPr id="113" name="Rectangle 112"/>
          <p:cNvSpPr/>
          <p:nvPr>
            <p:custDataLst>
              <p:tags r:id="rId11"/>
            </p:custDataLst>
          </p:nvPr>
        </p:nvSpPr>
        <p:spPr bwMode="auto">
          <a:xfrm>
            <a:off x="8493125" y="5537200"/>
            <a:ext cx="50958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746E35E7-709D-490F-BCDC-16B44B2BE983}" type="datetime'''''T''''u''ni''''''''''s''''''''''''''''''i''a'''''''''''">
              <a:rPr lang="en-US" sz="1050" b="1" smtClean="0">
                <a:solidFill>
                  <a:schemeClr val="bg1"/>
                </a:solidFill>
              </a:rPr>
              <a:pPr algn="ctr"/>
              <a:t>Tunisia</a:t>
            </a:fld>
            <a:endParaRPr lang="en-GB" sz="1050" b="1" dirty="0">
              <a:solidFill>
                <a:schemeClr val="bg1"/>
              </a:solidFill>
              <a:latin typeface="Verdana"/>
              <a:sym typeface="Verdana"/>
            </a:endParaRPr>
          </a:p>
        </p:txBody>
      </p:sp>
      <p:sp>
        <p:nvSpPr>
          <p:cNvPr id="123" name="Rectangle 122"/>
          <p:cNvSpPr/>
          <p:nvPr>
            <p:custDataLst>
              <p:tags r:id="rId12"/>
            </p:custDataLst>
          </p:nvPr>
        </p:nvSpPr>
        <p:spPr bwMode="gray">
          <a:xfrm>
            <a:off x="8548687" y="4643437"/>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F71B643D-0884-4FC9-9EDC-61DA83360CC2}" type="datetime'''''''''''''4''''''''''''0''''''''''''%'''''''''''''">
              <a:rPr lang="en-US" sz="1050" b="1" smtClean="0">
                <a:solidFill>
                  <a:schemeClr val="bg1"/>
                </a:solidFill>
              </a:rPr>
              <a:pPr algn="ctr"/>
              <a:t>40%</a:t>
            </a:fld>
            <a:endParaRPr lang="en-GB" sz="1050" b="1" dirty="0">
              <a:solidFill>
                <a:schemeClr val="bg1"/>
              </a:solidFill>
              <a:latin typeface="Verdana"/>
              <a:sym typeface="Verdana"/>
            </a:endParaRPr>
          </a:p>
        </p:txBody>
      </p:sp>
      <p:sp>
        <p:nvSpPr>
          <p:cNvPr id="122" name="Rectangle 121"/>
          <p:cNvSpPr/>
          <p:nvPr>
            <p:custDataLst>
              <p:tags r:id="rId13"/>
            </p:custDataLst>
          </p:nvPr>
        </p:nvSpPr>
        <p:spPr bwMode="gray">
          <a:xfrm>
            <a:off x="8548687" y="3157537"/>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966928FB-E5AD-471B-B31F-DDD672A6638D}" type="datetime'''''''4''''''''8%'''''''''">
              <a:rPr lang="en-US" sz="1050" b="1" smtClean="0">
                <a:solidFill>
                  <a:schemeClr val="bg1"/>
                </a:solidFill>
              </a:rPr>
              <a:pPr algn="ctr"/>
              <a:t>48%</a:t>
            </a:fld>
            <a:endParaRPr lang="en-GB" sz="1050" b="1" dirty="0">
              <a:solidFill>
                <a:schemeClr val="bg1"/>
              </a:solidFill>
              <a:latin typeface="Verdana"/>
              <a:sym typeface="Verdana"/>
            </a:endParaRPr>
          </a:p>
        </p:txBody>
      </p:sp>
      <p:sp>
        <p:nvSpPr>
          <p:cNvPr id="120" name="Rectangle 119"/>
          <p:cNvSpPr/>
          <p:nvPr>
            <p:custDataLst>
              <p:tags r:id="rId14"/>
            </p:custDataLst>
          </p:nvPr>
        </p:nvSpPr>
        <p:spPr bwMode="gray">
          <a:xfrm>
            <a:off x="8596312" y="2319337"/>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FFC66C89-EC57-48ED-B84F-D11B9FFB6AE7}" type="datetime'''''''''''''''''''''2''''''%'">
              <a:rPr lang="en-US" sz="1050" b="1" smtClean="0">
                <a:solidFill>
                  <a:schemeClr val="bg1"/>
                </a:solidFill>
              </a:rPr>
              <a:pPr algn="ctr"/>
              <a:t>2%</a:t>
            </a:fld>
            <a:endParaRPr lang="en-GB" sz="1050" b="1" dirty="0">
              <a:solidFill>
                <a:schemeClr val="bg1"/>
              </a:solidFill>
              <a:latin typeface="Verdana"/>
              <a:sym typeface="Verdana"/>
            </a:endParaRPr>
          </a:p>
        </p:txBody>
      </p:sp>
      <p:sp>
        <p:nvSpPr>
          <p:cNvPr id="119" name="Rectangle 118"/>
          <p:cNvSpPr/>
          <p:nvPr>
            <p:custDataLst>
              <p:tags r:id="rId15"/>
            </p:custDataLst>
          </p:nvPr>
        </p:nvSpPr>
        <p:spPr bwMode="gray">
          <a:xfrm>
            <a:off x="8548687" y="2114550"/>
            <a:ext cx="398462"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2237E64D-0210-4BC9-A81F-0335015587A8}" type="datetime'''''1''''''''0''''''''''%'''''''''''''''''''''''''">
              <a:rPr lang="en-US" sz="1050" b="1" smtClean="0">
                <a:solidFill>
                  <a:schemeClr val="bg1"/>
                </a:solidFill>
              </a:rPr>
              <a:pPr algn="ctr"/>
              <a:t>10%</a:t>
            </a:fld>
            <a:endParaRPr lang="en-GB" sz="1050" b="1" dirty="0">
              <a:solidFill>
                <a:schemeClr val="bg1"/>
              </a:solidFill>
              <a:latin typeface="Verdana"/>
              <a:sym typeface="Verdana"/>
            </a:endParaRPr>
          </a:p>
        </p:txBody>
      </p:sp>
      <p:sp>
        <p:nvSpPr>
          <p:cNvPr id="124" name="Rectangle 123"/>
          <p:cNvSpPr/>
          <p:nvPr>
            <p:custDataLst>
              <p:tags r:id="rId16"/>
            </p:custDataLst>
          </p:nvPr>
        </p:nvSpPr>
        <p:spPr bwMode="auto">
          <a:xfrm>
            <a:off x="7872412" y="5537200"/>
            <a:ext cx="588962"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77E9F26C-E7E1-4ADC-9A92-83EFFFC371CA}" type="datetime'Mo''''''''''r''''''''''o''''''cc''''''''''o'''">
              <a:rPr lang="en-US" sz="1050" b="1" smtClean="0">
                <a:solidFill>
                  <a:schemeClr val="bg1"/>
                </a:solidFill>
              </a:rPr>
              <a:pPr algn="ctr"/>
              <a:t>Morocco</a:t>
            </a:fld>
            <a:endParaRPr lang="en-GB" sz="1050" b="1" dirty="0">
              <a:solidFill>
                <a:schemeClr val="bg1"/>
              </a:solidFill>
              <a:latin typeface="Verdana"/>
              <a:sym typeface="Verdana"/>
            </a:endParaRPr>
          </a:p>
        </p:txBody>
      </p:sp>
      <p:sp>
        <p:nvSpPr>
          <p:cNvPr id="144" name="Rectangle 143"/>
          <p:cNvSpPr/>
          <p:nvPr>
            <p:custDataLst>
              <p:tags r:id="rId17"/>
            </p:custDataLst>
          </p:nvPr>
        </p:nvSpPr>
        <p:spPr bwMode="gray">
          <a:xfrm>
            <a:off x="7967662" y="4676775"/>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B24F5015-EAB0-4EC1-A056-5D61E92B345B}" type="datetime'''''''''''''''''''''''''''''3''8''''''%'''''''''''''''''''">
              <a:rPr lang="en-US" sz="1050" b="1" smtClean="0">
                <a:solidFill>
                  <a:schemeClr val="bg1"/>
                </a:solidFill>
              </a:rPr>
              <a:pPr algn="ctr"/>
              <a:t>38%</a:t>
            </a:fld>
            <a:endParaRPr lang="en-GB" sz="1050" b="1" dirty="0">
              <a:solidFill>
                <a:schemeClr val="bg1"/>
              </a:solidFill>
              <a:latin typeface="Verdana"/>
              <a:sym typeface="Verdana"/>
            </a:endParaRPr>
          </a:p>
        </p:txBody>
      </p:sp>
      <p:sp>
        <p:nvSpPr>
          <p:cNvPr id="159" name="Rectangle 158"/>
          <p:cNvSpPr/>
          <p:nvPr>
            <p:custDataLst>
              <p:tags r:id="rId18"/>
            </p:custDataLst>
          </p:nvPr>
        </p:nvSpPr>
        <p:spPr bwMode="gray">
          <a:xfrm>
            <a:off x="7967662" y="3152775"/>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70AEE750-5FAD-4CCB-8588-2EC8C630ABC0}" type="datetime'''''''''''''''''''''''''''''''''''5''''''''''''''''2''%'''">
              <a:rPr lang="en-US" sz="1050" b="1" smtClean="0">
                <a:solidFill>
                  <a:schemeClr val="bg1"/>
                </a:solidFill>
              </a:rPr>
              <a:pPr algn="ctr"/>
              <a:t>52%</a:t>
            </a:fld>
            <a:endParaRPr lang="en-GB" sz="1050" b="1" dirty="0">
              <a:solidFill>
                <a:schemeClr val="bg1"/>
              </a:solidFill>
              <a:latin typeface="Verdana"/>
              <a:sym typeface="Verdana"/>
            </a:endParaRPr>
          </a:p>
        </p:txBody>
      </p:sp>
      <p:sp>
        <p:nvSpPr>
          <p:cNvPr id="105" name="Rectangle 104"/>
          <p:cNvSpPr/>
          <p:nvPr>
            <p:custDataLst>
              <p:tags r:id="rId19"/>
            </p:custDataLst>
          </p:nvPr>
        </p:nvSpPr>
        <p:spPr bwMode="gray">
          <a:xfrm>
            <a:off x="8015287" y="2243137"/>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8BE326FE-099E-4B03-B484-2A1AAB611C76}" type="datetime'''''''''''''''''2''''''''''''''''''''''''''''''''%'''''">
              <a:rPr lang="en-US" sz="1050" b="1" smtClean="0">
                <a:solidFill>
                  <a:schemeClr val="bg1"/>
                </a:solidFill>
              </a:rPr>
              <a:pPr algn="ctr"/>
              <a:t>2%</a:t>
            </a:fld>
            <a:endParaRPr lang="en-GB" sz="1050" b="1" dirty="0">
              <a:solidFill>
                <a:schemeClr val="bg1"/>
              </a:solidFill>
              <a:latin typeface="Verdana"/>
              <a:sym typeface="Verdana"/>
            </a:endParaRPr>
          </a:p>
        </p:txBody>
      </p:sp>
      <p:sp>
        <p:nvSpPr>
          <p:cNvPr id="143" name="Rectangle 142"/>
          <p:cNvSpPr/>
          <p:nvPr>
            <p:custDataLst>
              <p:tags r:id="rId20"/>
            </p:custDataLst>
          </p:nvPr>
        </p:nvSpPr>
        <p:spPr bwMode="gray">
          <a:xfrm>
            <a:off x="8015287" y="2076450"/>
            <a:ext cx="3016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E87CA765-68DB-4637-83A7-8F67726207F1}" type="datetime'''''''''''''''''''''''''''''''''''8''''''''''''%'''''">
              <a:rPr lang="en-US" sz="1050" b="1" smtClean="0">
                <a:solidFill>
                  <a:schemeClr val="bg1"/>
                </a:solidFill>
              </a:rPr>
              <a:pPr algn="ctr"/>
              <a:t>8%</a:t>
            </a:fld>
            <a:endParaRPr lang="en-GB" sz="1050" b="1" dirty="0">
              <a:solidFill>
                <a:schemeClr val="bg1"/>
              </a:solidFill>
              <a:latin typeface="Verdana"/>
              <a:sym typeface="Verdana"/>
            </a:endParaRPr>
          </a:p>
        </p:txBody>
      </p:sp>
      <p:sp>
        <p:nvSpPr>
          <p:cNvPr id="121" name="Rectangle 120"/>
          <p:cNvSpPr/>
          <p:nvPr>
            <p:custDataLst>
              <p:tags r:id="rId21"/>
            </p:custDataLst>
          </p:nvPr>
        </p:nvSpPr>
        <p:spPr bwMode="auto">
          <a:xfrm>
            <a:off x="7345362" y="5537200"/>
            <a:ext cx="481012"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F0D5103F-D07C-4CA2-836F-E9AC2D8F8BE6}" type="datetime'''''''''''''''''Jo''''''r''''''''d''''''''''''''''''a''''n'">
              <a:rPr lang="en-US" sz="1050" b="1" smtClean="0">
                <a:solidFill>
                  <a:schemeClr val="bg1"/>
                </a:solidFill>
              </a:rPr>
              <a:pPr algn="ctr"/>
              <a:t>Jordan</a:t>
            </a:fld>
            <a:endParaRPr lang="en-GB" sz="1050" b="1" dirty="0">
              <a:solidFill>
                <a:schemeClr val="bg1"/>
              </a:solidFill>
              <a:latin typeface="Verdana"/>
              <a:sym typeface="Verdana"/>
            </a:endParaRPr>
          </a:p>
        </p:txBody>
      </p:sp>
      <p:sp>
        <p:nvSpPr>
          <p:cNvPr id="135" name="Rectangle 134"/>
          <p:cNvSpPr/>
          <p:nvPr>
            <p:custDataLst>
              <p:tags r:id="rId22"/>
            </p:custDataLst>
          </p:nvPr>
        </p:nvSpPr>
        <p:spPr bwMode="gray">
          <a:xfrm>
            <a:off x="7386637" y="4748212"/>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9B5A80AA-22A5-4851-83A4-521A7C286D04}" type="datetime'''''''''''''''3''''''''''''''''''''''''''''4''%'''''''">
              <a:rPr lang="en-US" sz="1050" b="1" smtClean="0">
                <a:solidFill>
                  <a:schemeClr val="bg1"/>
                </a:solidFill>
              </a:rPr>
              <a:pPr algn="ctr"/>
              <a:t>34%</a:t>
            </a:fld>
            <a:endParaRPr lang="en-GB" sz="1050" b="1" dirty="0">
              <a:solidFill>
                <a:schemeClr val="bg1"/>
              </a:solidFill>
              <a:latin typeface="Verdana"/>
              <a:sym typeface="Verdana"/>
            </a:endParaRPr>
          </a:p>
        </p:txBody>
      </p:sp>
      <p:sp>
        <p:nvSpPr>
          <p:cNvPr id="158" name="Rectangle 157"/>
          <p:cNvSpPr/>
          <p:nvPr>
            <p:custDataLst>
              <p:tags r:id="rId23"/>
            </p:custDataLst>
          </p:nvPr>
        </p:nvSpPr>
        <p:spPr bwMode="gray">
          <a:xfrm>
            <a:off x="7386637" y="3224212"/>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AEBAC84D-3ADD-4837-AD32-E31BCD7B4931}" type="datetime'''''''''''''''''''''5''''''6''''''''''''''%'''''''''''''">
              <a:rPr lang="en-US" sz="1050" b="1" smtClean="0">
                <a:solidFill>
                  <a:schemeClr val="bg1"/>
                </a:solidFill>
              </a:rPr>
              <a:pPr algn="ctr"/>
              <a:t>56%</a:t>
            </a:fld>
            <a:endParaRPr lang="en-GB" sz="1050" b="1" dirty="0">
              <a:solidFill>
                <a:schemeClr val="bg1"/>
              </a:solidFill>
              <a:latin typeface="Verdana"/>
              <a:sym typeface="Verdana"/>
            </a:endParaRPr>
          </a:p>
        </p:txBody>
      </p:sp>
      <p:sp>
        <p:nvSpPr>
          <p:cNvPr id="100" name="Rectangle 99"/>
          <p:cNvSpPr/>
          <p:nvPr>
            <p:custDataLst>
              <p:tags r:id="rId24"/>
            </p:custDataLst>
          </p:nvPr>
        </p:nvSpPr>
        <p:spPr bwMode="gray">
          <a:xfrm>
            <a:off x="7434262" y="2247900"/>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D95829AA-7078-437C-B476-027400D01DE9}" type="datetime'''''1''''''''''''''''''''''''''%'''''''''''''''''''''''">
              <a:rPr lang="en-US" sz="1050" b="1" smtClean="0">
                <a:solidFill>
                  <a:schemeClr val="bg1"/>
                </a:solidFill>
              </a:rPr>
              <a:pPr algn="ctr"/>
              <a:t>1%</a:t>
            </a:fld>
            <a:endParaRPr lang="en-GB" sz="1050" b="1" dirty="0">
              <a:solidFill>
                <a:schemeClr val="bg1"/>
              </a:solidFill>
              <a:latin typeface="Verdana"/>
              <a:sym typeface="Verdana"/>
            </a:endParaRPr>
          </a:p>
        </p:txBody>
      </p:sp>
      <p:sp>
        <p:nvSpPr>
          <p:cNvPr id="134" name="Rectangle 133"/>
          <p:cNvSpPr/>
          <p:nvPr>
            <p:custDataLst>
              <p:tags r:id="rId25"/>
            </p:custDataLst>
          </p:nvPr>
        </p:nvSpPr>
        <p:spPr bwMode="gray">
          <a:xfrm>
            <a:off x="7434262" y="2081212"/>
            <a:ext cx="3016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8E32B396-2A59-41E7-9055-22E9757FEB32}" type="datetime'''''''''''''8''''''''''''%'''''''''''">
              <a:rPr lang="en-US" sz="1050" b="1" smtClean="0">
                <a:solidFill>
                  <a:schemeClr val="bg1"/>
                </a:solidFill>
              </a:rPr>
              <a:pPr algn="ctr"/>
              <a:t>8%</a:t>
            </a:fld>
            <a:endParaRPr lang="en-GB" sz="1050" b="1" dirty="0">
              <a:solidFill>
                <a:schemeClr val="bg1"/>
              </a:solidFill>
              <a:latin typeface="Verdana"/>
              <a:sym typeface="Verdana"/>
            </a:endParaRPr>
          </a:p>
        </p:txBody>
      </p:sp>
      <p:sp>
        <p:nvSpPr>
          <p:cNvPr id="104" name="Rectangle 103"/>
          <p:cNvSpPr/>
          <p:nvPr>
            <p:custDataLst>
              <p:tags r:id="rId26"/>
            </p:custDataLst>
          </p:nvPr>
        </p:nvSpPr>
        <p:spPr bwMode="auto">
          <a:xfrm>
            <a:off x="6792912" y="5537200"/>
            <a:ext cx="41433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31A844F6-7C60-4E83-9A3D-331E54CAD465}" type="datetime'E''''''''''''''''''''''''''''''''''''g''y''''''p''''''''''t'''">
              <a:rPr lang="en-US" sz="1050" b="1" smtClean="0">
                <a:solidFill>
                  <a:schemeClr val="bg1"/>
                </a:solidFill>
              </a:rPr>
              <a:pPr algn="ctr"/>
              <a:t>Egypt</a:t>
            </a:fld>
            <a:endParaRPr lang="en-GB" sz="1050" b="1" dirty="0">
              <a:solidFill>
                <a:schemeClr val="bg1"/>
              </a:solidFill>
              <a:latin typeface="Verdana"/>
              <a:sym typeface="Verdana"/>
            </a:endParaRPr>
          </a:p>
        </p:txBody>
      </p:sp>
      <p:sp>
        <p:nvSpPr>
          <p:cNvPr id="132" name="Rectangle 131"/>
          <p:cNvSpPr/>
          <p:nvPr>
            <p:custDataLst>
              <p:tags r:id="rId27"/>
            </p:custDataLst>
          </p:nvPr>
        </p:nvSpPr>
        <p:spPr bwMode="gray">
          <a:xfrm>
            <a:off x="6800850" y="4776787"/>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5FF3725D-C822-46F9-A6FA-9BDEA809D1E0}" type="datetime'''''3''''''''2''''''%'''''''''">
              <a:rPr lang="en-US" sz="1050" b="1" smtClean="0">
                <a:solidFill>
                  <a:schemeClr val="bg1"/>
                </a:solidFill>
              </a:rPr>
              <a:pPr algn="ctr"/>
              <a:t>32%</a:t>
            </a:fld>
            <a:endParaRPr lang="en-GB" sz="1050" b="1" dirty="0">
              <a:solidFill>
                <a:schemeClr val="bg1"/>
              </a:solidFill>
              <a:latin typeface="Verdana"/>
              <a:sym typeface="Verdana"/>
            </a:endParaRPr>
          </a:p>
        </p:txBody>
      </p:sp>
      <p:sp>
        <p:nvSpPr>
          <p:cNvPr id="157" name="Rectangle 156"/>
          <p:cNvSpPr/>
          <p:nvPr>
            <p:custDataLst>
              <p:tags r:id="rId28"/>
            </p:custDataLst>
          </p:nvPr>
        </p:nvSpPr>
        <p:spPr bwMode="gray">
          <a:xfrm>
            <a:off x="6800850" y="3305175"/>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0FFA2659-BBCE-4C23-983B-6C9F50487625}" type="datetime'''''''''''''''5''''''''''''''5%'''''''">
              <a:rPr lang="en-US" sz="1050" b="1" smtClean="0">
                <a:solidFill>
                  <a:schemeClr val="bg1"/>
                </a:solidFill>
              </a:rPr>
              <a:pPr algn="ctr"/>
              <a:t>55%</a:t>
            </a:fld>
            <a:endParaRPr lang="en-GB" sz="1050" b="1" dirty="0">
              <a:solidFill>
                <a:schemeClr val="bg1"/>
              </a:solidFill>
              <a:latin typeface="Verdana"/>
              <a:sym typeface="Verdana"/>
            </a:endParaRPr>
          </a:p>
        </p:txBody>
      </p:sp>
      <p:sp>
        <p:nvSpPr>
          <p:cNvPr id="99" name="Rectangle 98"/>
          <p:cNvSpPr/>
          <p:nvPr>
            <p:custDataLst>
              <p:tags r:id="rId29"/>
            </p:custDataLst>
          </p:nvPr>
        </p:nvSpPr>
        <p:spPr bwMode="gray">
          <a:xfrm>
            <a:off x="6848475" y="2319337"/>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F7B3D6D2-BD7F-42E5-AE4A-23E7081460DB}" type="datetime'''''''3''''''''''%'''''''''''">
              <a:rPr lang="en-US" sz="1050" b="1" smtClean="0">
                <a:solidFill>
                  <a:schemeClr val="bg1"/>
                </a:solidFill>
              </a:rPr>
              <a:pPr algn="ctr"/>
              <a:t>3%</a:t>
            </a:fld>
            <a:endParaRPr lang="en-GB" sz="1050" b="1" dirty="0">
              <a:solidFill>
                <a:schemeClr val="bg1"/>
              </a:solidFill>
              <a:latin typeface="Verdana"/>
              <a:sym typeface="Verdana"/>
            </a:endParaRPr>
          </a:p>
        </p:txBody>
      </p:sp>
      <p:sp>
        <p:nvSpPr>
          <p:cNvPr id="118" name="Rectangle 117"/>
          <p:cNvSpPr/>
          <p:nvPr>
            <p:custDataLst>
              <p:tags r:id="rId30"/>
            </p:custDataLst>
          </p:nvPr>
        </p:nvSpPr>
        <p:spPr bwMode="gray">
          <a:xfrm>
            <a:off x="6800850" y="2100262"/>
            <a:ext cx="398462"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777F9106-A5F8-41B6-9F57-F7C8C7801086}" type="datetime'''''''''''1''''''''''''''''''''''''0''''''''''''''%'''''">
              <a:rPr lang="en-US" sz="1050" b="1" smtClean="0">
                <a:solidFill>
                  <a:schemeClr val="bg1"/>
                </a:solidFill>
              </a:rPr>
              <a:pPr algn="ctr"/>
              <a:t>10%</a:t>
            </a:fld>
            <a:endParaRPr lang="en-GB" sz="1050" b="1" dirty="0">
              <a:solidFill>
                <a:schemeClr val="bg1"/>
              </a:solidFill>
              <a:latin typeface="Verdana"/>
              <a:sym typeface="Verdana"/>
            </a:endParaRPr>
          </a:p>
        </p:txBody>
      </p:sp>
      <p:sp>
        <p:nvSpPr>
          <p:cNvPr id="103" name="Rectangle 102"/>
          <p:cNvSpPr/>
          <p:nvPr>
            <p:custDataLst>
              <p:tags r:id="rId31"/>
            </p:custDataLst>
          </p:nvPr>
        </p:nvSpPr>
        <p:spPr bwMode="auto">
          <a:xfrm>
            <a:off x="6183312" y="5537200"/>
            <a:ext cx="461962" cy="3365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362C4C7B-8F82-4BFE-AD09-C081D606416A}" type="datetime'Sau''''''''''''''di'''' ''''''''''''A''''''rabi''''''''''a'">
              <a:rPr lang="en-US" sz="1050" b="1" smtClean="0">
                <a:solidFill>
                  <a:schemeClr val="bg1"/>
                </a:solidFill>
              </a:rPr>
              <a:pPr algn="ctr"/>
              <a:t>Saudi Arabia</a:t>
            </a:fld>
            <a:endParaRPr lang="en-GB" sz="1050" b="1" dirty="0">
              <a:solidFill>
                <a:schemeClr val="bg1"/>
              </a:solidFill>
              <a:latin typeface="Verdana"/>
              <a:sym typeface="Verdana"/>
            </a:endParaRPr>
          </a:p>
        </p:txBody>
      </p:sp>
      <p:sp>
        <p:nvSpPr>
          <p:cNvPr id="131" name="Rectangle 130"/>
          <p:cNvSpPr/>
          <p:nvPr>
            <p:custDataLst>
              <p:tags r:id="rId32"/>
            </p:custDataLst>
          </p:nvPr>
        </p:nvSpPr>
        <p:spPr bwMode="gray">
          <a:xfrm>
            <a:off x="6215062" y="4605337"/>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3D743971-D10D-47F1-A70A-5AAEE84E6D46}" type="datetime'''''4''''''''''''''''''''''''''''''''''''''2''''%'''''''">
              <a:rPr lang="en-US" sz="1050" b="1" smtClean="0">
                <a:solidFill>
                  <a:schemeClr val="bg1"/>
                </a:solidFill>
              </a:rPr>
              <a:pPr algn="ctr"/>
              <a:t>42%</a:t>
            </a:fld>
            <a:endParaRPr lang="en-GB" sz="1050" b="1" dirty="0">
              <a:solidFill>
                <a:schemeClr val="bg1"/>
              </a:solidFill>
              <a:latin typeface="Verdana"/>
              <a:sym typeface="Verdana"/>
            </a:endParaRPr>
          </a:p>
        </p:txBody>
      </p:sp>
      <p:sp>
        <p:nvSpPr>
          <p:cNvPr id="156" name="Rectangle 155"/>
          <p:cNvSpPr/>
          <p:nvPr>
            <p:custDataLst>
              <p:tags r:id="rId33"/>
            </p:custDataLst>
          </p:nvPr>
        </p:nvSpPr>
        <p:spPr bwMode="gray">
          <a:xfrm>
            <a:off x="6215062" y="3057525"/>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4B480464-D599-45B0-A6EE-D465F39C951D}" type="datetime'4''''9''''''''''''%'''''''''''''''''''''''''''''''''''''''''">
              <a:rPr lang="en-US" sz="1050" b="1" smtClean="0">
                <a:solidFill>
                  <a:schemeClr val="bg1"/>
                </a:solidFill>
              </a:rPr>
              <a:pPr algn="ctr"/>
              <a:t>49%</a:t>
            </a:fld>
            <a:endParaRPr lang="en-GB" sz="1050" b="1" dirty="0">
              <a:solidFill>
                <a:schemeClr val="bg1"/>
              </a:solidFill>
              <a:latin typeface="Verdana"/>
              <a:sym typeface="Verdana"/>
            </a:endParaRPr>
          </a:p>
        </p:txBody>
      </p:sp>
      <p:sp>
        <p:nvSpPr>
          <p:cNvPr id="115" name="Rectangle 114"/>
          <p:cNvSpPr/>
          <p:nvPr>
            <p:custDataLst>
              <p:tags r:id="rId34"/>
            </p:custDataLst>
          </p:nvPr>
        </p:nvSpPr>
        <p:spPr bwMode="gray">
          <a:xfrm>
            <a:off x="6262687" y="2071687"/>
            <a:ext cx="3016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C79F298A-7E8A-40B8-AA42-BC619657E267}" type="datetime'''8''''''''''''''''''''''%'''''''''''''''''''''''''">
              <a:rPr lang="en-US" sz="1050" b="1" smtClean="0">
                <a:solidFill>
                  <a:schemeClr val="bg1"/>
                </a:solidFill>
              </a:rPr>
              <a:pPr algn="ctr"/>
              <a:t>8%</a:t>
            </a:fld>
            <a:endParaRPr lang="en-GB" sz="1050" b="1" dirty="0">
              <a:solidFill>
                <a:schemeClr val="bg1"/>
              </a:solidFill>
              <a:latin typeface="Verdana"/>
              <a:sym typeface="Verdana"/>
            </a:endParaRPr>
          </a:p>
        </p:txBody>
      </p:sp>
      <p:sp>
        <p:nvSpPr>
          <p:cNvPr id="102" name="Rectangle 101"/>
          <p:cNvSpPr/>
          <p:nvPr>
            <p:custDataLst>
              <p:tags r:id="rId35"/>
            </p:custDataLst>
          </p:nvPr>
        </p:nvSpPr>
        <p:spPr bwMode="auto">
          <a:xfrm>
            <a:off x="5683250" y="5537200"/>
            <a:ext cx="298450"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fld id="{C6A84AD5-02C5-487A-9DC7-B09CCBB2A639}" type="datetime'''''''U''''''''''''''AE'''''''''''''''''''''">
              <a:rPr lang="en-US" sz="1050" b="1" smtClean="0">
                <a:solidFill>
                  <a:schemeClr val="bg1"/>
                </a:solidFill>
              </a:rPr>
              <a:pPr algn="ctr"/>
              <a:t>UAE</a:t>
            </a:fld>
            <a:endParaRPr lang="en-GB" sz="1050" b="1" dirty="0">
              <a:solidFill>
                <a:schemeClr val="bg1"/>
              </a:solidFill>
              <a:latin typeface="Verdana"/>
              <a:sym typeface="Verdana"/>
            </a:endParaRPr>
          </a:p>
        </p:txBody>
      </p:sp>
      <p:sp>
        <p:nvSpPr>
          <p:cNvPr id="130" name="Rectangle 129"/>
          <p:cNvSpPr/>
          <p:nvPr>
            <p:custDataLst>
              <p:tags r:id="rId36"/>
            </p:custDataLst>
          </p:nvPr>
        </p:nvSpPr>
        <p:spPr bwMode="gray">
          <a:xfrm>
            <a:off x="5634037" y="4324350"/>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FF8BDF1D-D6CA-48D2-97E4-200D89B25788}" type="datetime'''''''5''''''''''''''''''''''''''''''''''''''''''9%'''''''''''">
              <a:rPr lang="en-US" sz="1050" b="1" smtClean="0">
                <a:solidFill>
                  <a:schemeClr val="bg1"/>
                </a:solidFill>
              </a:rPr>
              <a:pPr algn="ctr"/>
              <a:t>59%</a:t>
            </a:fld>
            <a:endParaRPr lang="en-GB" sz="1050" b="1" dirty="0">
              <a:solidFill>
                <a:schemeClr val="bg1"/>
              </a:solidFill>
              <a:latin typeface="Verdana"/>
              <a:sym typeface="Verdana"/>
            </a:endParaRPr>
          </a:p>
        </p:txBody>
      </p:sp>
      <p:sp>
        <p:nvSpPr>
          <p:cNvPr id="155" name="Rectangle 154"/>
          <p:cNvSpPr/>
          <p:nvPr>
            <p:custDataLst>
              <p:tags r:id="rId37"/>
            </p:custDataLst>
          </p:nvPr>
        </p:nvSpPr>
        <p:spPr bwMode="gray">
          <a:xfrm>
            <a:off x="5634037" y="2747962"/>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C3639086-068A-4563-BBF9-F22ED9045171}" type="datetime'3''''4''''''''''''''''''''''''''%'''''''''''''">
              <a:rPr lang="en-US" sz="1050" b="1" smtClean="0">
                <a:solidFill>
                  <a:schemeClr val="bg1"/>
                </a:solidFill>
              </a:rPr>
              <a:pPr algn="ctr"/>
              <a:t>34%</a:t>
            </a:fld>
            <a:endParaRPr lang="en-GB" sz="1050" b="1" dirty="0">
              <a:solidFill>
                <a:schemeClr val="bg1"/>
              </a:solidFill>
              <a:latin typeface="Verdana"/>
              <a:sym typeface="Verdana"/>
            </a:endParaRPr>
          </a:p>
        </p:txBody>
      </p:sp>
      <p:sp>
        <p:nvSpPr>
          <p:cNvPr id="112" name="Rectangle 111"/>
          <p:cNvSpPr/>
          <p:nvPr>
            <p:custDataLst>
              <p:tags r:id="rId38"/>
            </p:custDataLst>
          </p:nvPr>
        </p:nvSpPr>
        <p:spPr bwMode="gray">
          <a:xfrm>
            <a:off x="5681662" y="2033587"/>
            <a:ext cx="3016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DFD6FB3B-451D-4136-84B4-C5F1F5299B49}" type="datetime'''''''''''''6''''''''''%'''''''''''''''">
              <a:rPr lang="en-US" sz="1050" b="1" smtClean="0">
                <a:solidFill>
                  <a:schemeClr val="bg1"/>
                </a:solidFill>
              </a:rPr>
              <a:pPr algn="ctr"/>
              <a:t>6%</a:t>
            </a:fld>
            <a:endParaRPr lang="en-GB" sz="1050" b="1" dirty="0">
              <a:solidFill>
                <a:schemeClr val="bg1"/>
              </a:solidFill>
              <a:latin typeface="Verdana"/>
              <a:sym typeface="Verdana"/>
            </a:endParaRPr>
          </a:p>
        </p:txBody>
      </p:sp>
      <p:sp>
        <p:nvSpPr>
          <p:cNvPr id="174" name="Rectangle 173"/>
          <p:cNvSpPr/>
          <p:nvPr>
            <p:custDataLst>
              <p:tags r:id="rId39"/>
            </p:custDataLst>
          </p:nvPr>
        </p:nvSpPr>
        <p:spPr bwMode="auto">
          <a:xfrm>
            <a:off x="6196012" y="5988050"/>
            <a:ext cx="214312" cy="160337"/>
          </a:xfrm>
          <a:prstGeom prst="rect">
            <a:avLst/>
          </a:prstGeom>
          <a:solidFill>
            <a:schemeClr val="folHlink"/>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b="1" dirty="0">
              <a:solidFill>
                <a:schemeClr val="bg1"/>
              </a:solidFill>
            </a:endParaRPr>
          </a:p>
        </p:txBody>
      </p:sp>
      <p:sp>
        <p:nvSpPr>
          <p:cNvPr id="173" name="Rectangle 172"/>
          <p:cNvSpPr/>
          <p:nvPr>
            <p:custDataLst>
              <p:tags r:id="rId40"/>
            </p:custDataLst>
          </p:nvPr>
        </p:nvSpPr>
        <p:spPr bwMode="auto">
          <a:xfrm>
            <a:off x="4475162" y="5988050"/>
            <a:ext cx="214312" cy="160337"/>
          </a:xfrm>
          <a:prstGeom prst="rect">
            <a:avLst/>
          </a:prstGeom>
          <a:solidFill>
            <a:schemeClr val="hlink"/>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b="1" dirty="0">
              <a:solidFill>
                <a:schemeClr val="bg1"/>
              </a:solidFill>
            </a:endParaRPr>
          </a:p>
        </p:txBody>
      </p:sp>
      <p:sp>
        <p:nvSpPr>
          <p:cNvPr id="98" name="Rectangle 97"/>
          <p:cNvSpPr/>
          <p:nvPr>
            <p:custDataLst>
              <p:tags r:id="rId41"/>
            </p:custDataLst>
          </p:nvPr>
        </p:nvSpPr>
        <p:spPr bwMode="auto">
          <a:xfrm>
            <a:off x="2555875" y="5988050"/>
            <a:ext cx="214313" cy="160337"/>
          </a:xfrm>
          <a:prstGeom prst="rect">
            <a:avLst/>
          </a:prstGeom>
          <a:solidFill>
            <a:schemeClr val="accent2"/>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solidFill>
                <a:schemeClr val="bg1"/>
              </a:solidFill>
            </a:endParaRPr>
          </a:p>
        </p:txBody>
      </p:sp>
      <p:sp>
        <p:nvSpPr>
          <p:cNvPr id="172" name="Rectangle 171"/>
          <p:cNvSpPr/>
          <p:nvPr>
            <p:custDataLst>
              <p:tags r:id="rId42"/>
            </p:custDataLst>
          </p:nvPr>
        </p:nvSpPr>
        <p:spPr bwMode="auto">
          <a:xfrm>
            <a:off x="1676400" y="5988050"/>
            <a:ext cx="214312" cy="160337"/>
          </a:xfrm>
          <a:prstGeom prst="rect">
            <a:avLst/>
          </a:prstGeom>
          <a:solidFill>
            <a:schemeClr val="accent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050" b="1" dirty="0">
              <a:solidFill>
                <a:schemeClr val="bg1"/>
              </a:solidFill>
            </a:endParaRPr>
          </a:p>
        </p:txBody>
      </p:sp>
      <p:sp>
        <p:nvSpPr>
          <p:cNvPr id="125" name="Rectangle 124"/>
          <p:cNvSpPr/>
          <p:nvPr>
            <p:custDataLst>
              <p:tags r:id="rId43"/>
            </p:custDataLst>
          </p:nvPr>
        </p:nvSpPr>
        <p:spPr bwMode="auto">
          <a:xfrm>
            <a:off x="6461125" y="5983287"/>
            <a:ext cx="11811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54F6D29A-3239-492A-84AC-E05C2F13092D}" type="datetime'O''r''''''''igin''''''al'' Br''''''''''''''a''''n''ds'''">
              <a:rPr lang="en-US" sz="1050" b="1" smtClean="0">
                <a:solidFill>
                  <a:schemeClr val="bg1"/>
                </a:solidFill>
              </a:rPr>
              <a:pPr/>
              <a:t>Original Brands</a:t>
            </a:fld>
            <a:endParaRPr lang="en-GB" sz="1050" b="1" dirty="0">
              <a:solidFill>
                <a:schemeClr val="bg1"/>
              </a:solidFill>
              <a:latin typeface="Verdana"/>
              <a:sym typeface="Verdana"/>
            </a:endParaRPr>
          </a:p>
        </p:txBody>
      </p:sp>
      <p:sp>
        <p:nvSpPr>
          <p:cNvPr id="153" name="Rectangle 152"/>
          <p:cNvSpPr/>
          <p:nvPr>
            <p:custDataLst>
              <p:tags r:id="rId44"/>
            </p:custDataLst>
          </p:nvPr>
        </p:nvSpPr>
        <p:spPr bwMode="auto">
          <a:xfrm>
            <a:off x="4740275" y="5983287"/>
            <a:ext cx="13541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85146DE3-B497-4A08-AF5C-6AE641031B70}" type="datetime'B''ran''''ded ''G''ener''''ic''''''''''''''''''''''''''s'">
              <a:rPr lang="en-US" sz="1050" b="1" smtClean="0">
                <a:solidFill>
                  <a:schemeClr val="bg1"/>
                </a:solidFill>
              </a:rPr>
              <a:pPr/>
              <a:t>Branded Generics</a:t>
            </a:fld>
            <a:endParaRPr lang="en-GB" sz="1050" b="1" dirty="0">
              <a:solidFill>
                <a:schemeClr val="bg1"/>
              </a:solidFill>
              <a:latin typeface="Verdana"/>
              <a:sym typeface="Verdana"/>
            </a:endParaRPr>
          </a:p>
        </p:txBody>
      </p:sp>
      <p:sp>
        <p:nvSpPr>
          <p:cNvPr id="97" name="Rectangle 96"/>
          <p:cNvSpPr/>
          <p:nvPr>
            <p:custDataLst>
              <p:tags r:id="rId45"/>
            </p:custDataLst>
          </p:nvPr>
        </p:nvSpPr>
        <p:spPr bwMode="auto">
          <a:xfrm>
            <a:off x="2820987" y="5983287"/>
            <a:ext cx="15525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1FA9A572-51B3-4334-82C2-CFFAC2E41B6D}" type="datetime'U''nb''ra''nd''ed ''''''''''''Ge''''''''ne''r''''''i''cs'">
              <a:rPr lang="en-US" sz="1050" b="1" smtClean="0">
                <a:solidFill>
                  <a:schemeClr val="bg1"/>
                </a:solidFill>
              </a:rPr>
              <a:pPr/>
              <a:t>Unbranded Generics</a:t>
            </a:fld>
            <a:endParaRPr lang="en-GB" sz="1050" b="1" dirty="0">
              <a:solidFill>
                <a:schemeClr val="bg1"/>
              </a:solidFill>
              <a:latin typeface="Verdana"/>
              <a:sym typeface="Verdana"/>
            </a:endParaRPr>
          </a:p>
        </p:txBody>
      </p:sp>
      <p:sp>
        <p:nvSpPr>
          <p:cNvPr id="106" name="Rectangle 105"/>
          <p:cNvSpPr/>
          <p:nvPr>
            <p:custDataLst>
              <p:tags r:id="rId46"/>
            </p:custDataLst>
          </p:nvPr>
        </p:nvSpPr>
        <p:spPr bwMode="auto">
          <a:xfrm>
            <a:off x="1941512" y="5983287"/>
            <a:ext cx="51276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fld id="{D45FB03B-6EF8-4A98-83C7-830437BA30B7}" type="datetime'''''O''th''''''''''''e''''r''''''''''''''''''''''''s'''''''">
              <a:rPr lang="en-US" sz="1050" b="1" smtClean="0">
                <a:solidFill>
                  <a:schemeClr val="bg1"/>
                </a:solidFill>
              </a:rPr>
              <a:pPr/>
              <a:t>Others</a:t>
            </a:fld>
            <a:endParaRPr lang="en-GB" sz="1050" b="1" dirty="0">
              <a:solidFill>
                <a:schemeClr val="bg1"/>
              </a:solidFill>
              <a:latin typeface="Verdana"/>
              <a:sym typeface="Verdana"/>
            </a:endParaRPr>
          </a:p>
        </p:txBody>
      </p:sp>
      <p:graphicFrame>
        <p:nvGraphicFramePr>
          <p:cNvPr id="201" name="Object 200"/>
          <p:cNvGraphicFramePr>
            <a:graphicFrameLocks noChangeAspect="1"/>
          </p:cNvGraphicFramePr>
          <p:nvPr/>
        </p:nvGraphicFramePr>
        <p:xfrm>
          <a:off x="-203200" y="1804988"/>
          <a:ext cx="5410200" cy="3828882"/>
        </p:xfrm>
        <a:graphic>
          <a:graphicData uri="http://schemas.openxmlformats.org/presentationml/2006/ole">
            <p:oleObj spid="_x0000_s10244" name="Chart" r:id="rId85" imgW="5410155" imgH="3829008" progId="MSGraph.Chart.8">
              <p:embed followColorScheme="full"/>
            </p:oleObj>
          </a:graphicData>
        </a:graphic>
      </p:graphicFrame>
      <p:sp>
        <p:nvSpPr>
          <p:cNvPr id="212" name="Rectangle 211"/>
          <p:cNvSpPr/>
          <p:nvPr>
            <p:custDataLst>
              <p:tags r:id="rId47"/>
            </p:custDataLst>
          </p:nvPr>
        </p:nvSpPr>
        <p:spPr bwMode="auto">
          <a:xfrm flipV="1">
            <a:off x="153987" y="2890837"/>
            <a:ext cx="182562" cy="16478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nchorCtr="0">
            <a:noAutofit/>
          </a:bodyPr>
          <a:lstStyle/>
          <a:p>
            <a:pPr algn="ctr"/>
            <a:r>
              <a:rPr lang="en-US" sz="1050" b="1" dirty="0" smtClean="0">
                <a:solidFill>
                  <a:schemeClr val="bg1"/>
                </a:solidFill>
                <a:latin typeface="Verdana"/>
                <a:sym typeface="Verdana"/>
              </a:rPr>
              <a:t>Volume Market Share</a:t>
            </a:r>
            <a:endParaRPr lang="en-GB" sz="1050" b="1" dirty="0">
              <a:solidFill>
                <a:schemeClr val="bg1"/>
              </a:solidFill>
              <a:latin typeface="Verdana"/>
              <a:sym typeface="Verdana"/>
            </a:endParaRPr>
          </a:p>
        </p:txBody>
      </p:sp>
      <p:sp>
        <p:nvSpPr>
          <p:cNvPr id="89" name="Rectangle 88"/>
          <p:cNvSpPr/>
          <p:nvPr>
            <p:custDataLst>
              <p:tags r:id="rId48"/>
            </p:custDataLst>
          </p:nvPr>
        </p:nvSpPr>
        <p:spPr bwMode="auto">
          <a:xfrm>
            <a:off x="3840162" y="5532437"/>
            <a:ext cx="50958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r"/>
            <a:fld id="{9F19E163-B311-4599-91FF-11127AC51536}" type="datetime'''''T''''''''''u''n''is''i''''''''''a'''''''''''''">
              <a:rPr lang="en-US" sz="1050" b="1" smtClean="0">
                <a:solidFill>
                  <a:schemeClr val="bg1"/>
                </a:solidFill>
              </a:rPr>
              <a:pPr algn="r"/>
              <a:t>Tunisia</a:t>
            </a:fld>
            <a:endParaRPr lang="en-GB" sz="1050" b="1" dirty="0">
              <a:solidFill>
                <a:schemeClr val="bg1"/>
              </a:solidFill>
              <a:latin typeface="Verdana"/>
              <a:sym typeface="Verdana"/>
            </a:endParaRPr>
          </a:p>
        </p:txBody>
      </p:sp>
      <p:sp>
        <p:nvSpPr>
          <p:cNvPr id="111" name="Rectangle 110"/>
          <p:cNvSpPr/>
          <p:nvPr>
            <p:custDataLst>
              <p:tags r:id="rId49"/>
            </p:custDataLst>
          </p:nvPr>
        </p:nvSpPr>
        <p:spPr bwMode="gray">
          <a:xfrm>
            <a:off x="3989387" y="5014912"/>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E8535946-2A39-4BEE-9244-AAD751D0A696}" type="datetime'''''''''''''''''''''1''''''''''''''''''''''''''8''%'''''">
              <a:rPr lang="en-US" sz="1050" b="1" smtClean="0">
                <a:solidFill>
                  <a:schemeClr val="bg1"/>
                </a:solidFill>
              </a:rPr>
              <a:pPr algn="ctr"/>
              <a:t>18%</a:t>
            </a:fld>
            <a:endParaRPr lang="en-GB" sz="1050" b="1" dirty="0">
              <a:solidFill>
                <a:schemeClr val="bg1"/>
              </a:solidFill>
              <a:latin typeface="Verdana"/>
              <a:sym typeface="Verdana"/>
            </a:endParaRPr>
          </a:p>
        </p:txBody>
      </p:sp>
      <p:sp>
        <p:nvSpPr>
          <p:cNvPr id="110" name="Rectangle 109"/>
          <p:cNvSpPr/>
          <p:nvPr>
            <p:custDataLst>
              <p:tags r:id="rId50"/>
            </p:custDataLst>
          </p:nvPr>
        </p:nvSpPr>
        <p:spPr bwMode="gray">
          <a:xfrm>
            <a:off x="3989387" y="3838575"/>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5E5457F9-5BF8-4764-B430-27A6AF4E8C03}" type="datetime'''''''5''''''2''''%'''''''''''''''''''''''''''''''">
              <a:rPr lang="en-US" sz="1050" b="1" smtClean="0">
                <a:solidFill>
                  <a:schemeClr val="bg1"/>
                </a:solidFill>
              </a:rPr>
              <a:pPr algn="ctr"/>
              <a:t>52%</a:t>
            </a:fld>
            <a:endParaRPr lang="en-GB" sz="1050" b="1" dirty="0">
              <a:solidFill>
                <a:schemeClr val="bg1"/>
              </a:solidFill>
              <a:latin typeface="Verdana"/>
              <a:sym typeface="Verdana"/>
            </a:endParaRPr>
          </a:p>
        </p:txBody>
      </p:sp>
      <p:sp>
        <p:nvSpPr>
          <p:cNvPr id="109" name="Rectangle 108"/>
          <p:cNvSpPr/>
          <p:nvPr>
            <p:custDataLst>
              <p:tags r:id="rId51"/>
            </p:custDataLst>
          </p:nvPr>
        </p:nvSpPr>
        <p:spPr bwMode="gray">
          <a:xfrm>
            <a:off x="4037012" y="2928937"/>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517E437F-5F11-464E-8D2C-12A19F293DCE}" type="datetime'''''''''2''''''''''''''''''''%'''''''''''''''''''''''''">
              <a:rPr lang="en-US" sz="1050" b="1" smtClean="0">
                <a:solidFill>
                  <a:schemeClr val="bg1"/>
                </a:solidFill>
              </a:rPr>
              <a:pPr algn="ctr"/>
              <a:t>2%</a:t>
            </a:fld>
            <a:endParaRPr lang="en-GB" sz="1050" b="1" dirty="0">
              <a:solidFill>
                <a:schemeClr val="bg1"/>
              </a:solidFill>
              <a:latin typeface="Verdana"/>
              <a:sym typeface="Verdana"/>
            </a:endParaRPr>
          </a:p>
        </p:txBody>
      </p:sp>
      <p:sp>
        <p:nvSpPr>
          <p:cNvPr id="96" name="Rectangle 95"/>
          <p:cNvSpPr/>
          <p:nvPr>
            <p:custDataLst>
              <p:tags r:id="rId52"/>
            </p:custDataLst>
          </p:nvPr>
        </p:nvSpPr>
        <p:spPr bwMode="gray">
          <a:xfrm>
            <a:off x="3989387" y="2414587"/>
            <a:ext cx="398462"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DC1629BC-D3F6-43DB-892C-16743A8D53B2}" type="datetime'''''''''''''''''''''''''''''2''9''''''%'">
              <a:rPr lang="en-US" sz="1050" b="1" smtClean="0">
                <a:solidFill>
                  <a:schemeClr val="bg1"/>
                </a:solidFill>
              </a:rPr>
              <a:pPr algn="ctr"/>
              <a:t>29%</a:t>
            </a:fld>
            <a:endParaRPr lang="en-GB" sz="1050" b="1" dirty="0">
              <a:solidFill>
                <a:schemeClr val="bg1"/>
              </a:solidFill>
              <a:latin typeface="Verdana"/>
              <a:sym typeface="Verdana"/>
            </a:endParaRPr>
          </a:p>
        </p:txBody>
      </p:sp>
      <p:sp>
        <p:nvSpPr>
          <p:cNvPr id="218" name="Rectangle 217"/>
          <p:cNvSpPr/>
          <p:nvPr>
            <p:custDataLst>
              <p:tags r:id="rId53"/>
            </p:custDataLst>
          </p:nvPr>
        </p:nvSpPr>
        <p:spPr bwMode="auto">
          <a:xfrm>
            <a:off x="3179762" y="5532437"/>
            <a:ext cx="588962"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r"/>
            <a:fld id="{899BCA5D-7BC8-4724-B94B-49393B9334A3}" type="datetime'''''''''''M''''''o''''''''''''''r''o''cco'''''''''">
              <a:rPr lang="en-US" sz="1050" b="1" smtClean="0">
                <a:solidFill>
                  <a:schemeClr val="bg1"/>
                </a:solidFill>
              </a:rPr>
              <a:pPr algn="r"/>
              <a:t>Morocco</a:t>
            </a:fld>
            <a:endParaRPr lang="en-GB" sz="1050" b="1" dirty="0">
              <a:solidFill>
                <a:schemeClr val="bg1"/>
              </a:solidFill>
              <a:latin typeface="Verdana"/>
              <a:sym typeface="Verdana"/>
            </a:endParaRPr>
          </a:p>
        </p:txBody>
      </p:sp>
      <p:sp>
        <p:nvSpPr>
          <p:cNvPr id="233" name="Rectangle 232"/>
          <p:cNvSpPr/>
          <p:nvPr>
            <p:custDataLst>
              <p:tags r:id="rId54"/>
            </p:custDataLst>
          </p:nvPr>
        </p:nvSpPr>
        <p:spPr bwMode="gray">
          <a:xfrm>
            <a:off x="3408362" y="4852987"/>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6594A64F-B50C-48FF-84DF-B05B291EFFC4}" type="datetime'''''''''''''''''''''''2''7''''''''''''''''''%'''">
              <a:rPr lang="en-US" sz="1050" b="1" smtClean="0">
                <a:solidFill>
                  <a:schemeClr val="bg1"/>
                </a:solidFill>
              </a:rPr>
              <a:pPr algn="ctr"/>
              <a:t>27%</a:t>
            </a:fld>
            <a:endParaRPr lang="en-GB" sz="1050" b="1" dirty="0">
              <a:solidFill>
                <a:schemeClr val="bg1"/>
              </a:solidFill>
              <a:latin typeface="Verdana"/>
              <a:sym typeface="Verdana"/>
            </a:endParaRPr>
          </a:p>
        </p:txBody>
      </p:sp>
      <p:sp>
        <p:nvSpPr>
          <p:cNvPr id="223" name="Rectangle 222"/>
          <p:cNvSpPr/>
          <p:nvPr>
            <p:custDataLst>
              <p:tags r:id="rId55"/>
            </p:custDataLst>
          </p:nvPr>
        </p:nvSpPr>
        <p:spPr bwMode="gray">
          <a:xfrm>
            <a:off x="3408362" y="3481387"/>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31F56B76-6F9D-42E4-89C2-97E89156F112}" type="datetime'54''''''''''''''''''''%'''''''''''''''''">
              <a:rPr lang="en-US" sz="1050" b="1" smtClean="0">
                <a:solidFill>
                  <a:schemeClr val="bg1"/>
                </a:solidFill>
              </a:rPr>
              <a:pPr algn="ctr"/>
              <a:t>54%</a:t>
            </a:fld>
            <a:endParaRPr lang="en-GB" sz="1050" b="1" dirty="0">
              <a:solidFill>
                <a:schemeClr val="bg1"/>
              </a:solidFill>
              <a:latin typeface="Verdana"/>
              <a:sym typeface="Verdana"/>
            </a:endParaRPr>
          </a:p>
        </p:txBody>
      </p:sp>
      <p:sp>
        <p:nvSpPr>
          <p:cNvPr id="94" name="Rectangle 93"/>
          <p:cNvSpPr/>
          <p:nvPr>
            <p:custDataLst>
              <p:tags r:id="rId56"/>
            </p:custDataLst>
          </p:nvPr>
        </p:nvSpPr>
        <p:spPr bwMode="gray">
          <a:xfrm>
            <a:off x="3455987" y="2547937"/>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F3A7CE9B-9809-443D-985D-A0FF6589C137}" type="datetime'''''''''2''''''''''''''''''''%'''''''">
              <a:rPr lang="en-US" sz="1050" b="1" smtClean="0">
                <a:solidFill>
                  <a:schemeClr val="bg1"/>
                </a:solidFill>
              </a:rPr>
              <a:pPr algn="ctr"/>
              <a:t>2%</a:t>
            </a:fld>
            <a:endParaRPr lang="en-GB" sz="1050" b="1" dirty="0">
              <a:solidFill>
                <a:schemeClr val="bg1"/>
              </a:solidFill>
              <a:latin typeface="Verdana"/>
              <a:sym typeface="Verdana"/>
            </a:endParaRPr>
          </a:p>
        </p:txBody>
      </p:sp>
      <p:sp>
        <p:nvSpPr>
          <p:cNvPr id="221" name="Rectangle 220"/>
          <p:cNvSpPr/>
          <p:nvPr>
            <p:custDataLst>
              <p:tags r:id="rId57"/>
            </p:custDataLst>
          </p:nvPr>
        </p:nvSpPr>
        <p:spPr bwMode="gray">
          <a:xfrm>
            <a:off x="3408362" y="2228850"/>
            <a:ext cx="398462"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7B50F0CE-D8FB-4F06-95B2-D8E0D787A5E1}" type="datetime'''''1''''''''7''''''''''%'''''''''''''''''''''''''''''''''''">
              <a:rPr lang="en-US" sz="1050" b="1" smtClean="0">
                <a:solidFill>
                  <a:schemeClr val="bg1"/>
                </a:solidFill>
              </a:rPr>
              <a:pPr algn="ctr"/>
              <a:t>17%</a:t>
            </a:fld>
            <a:endParaRPr lang="en-GB" sz="1050" b="1" dirty="0">
              <a:solidFill>
                <a:schemeClr val="bg1"/>
              </a:solidFill>
              <a:latin typeface="Verdana"/>
              <a:sym typeface="Verdana"/>
            </a:endParaRPr>
          </a:p>
        </p:txBody>
      </p:sp>
      <p:sp>
        <p:nvSpPr>
          <p:cNvPr id="232" name="Rectangle 231"/>
          <p:cNvSpPr/>
          <p:nvPr>
            <p:custDataLst>
              <p:tags r:id="rId58"/>
            </p:custDataLst>
          </p:nvPr>
        </p:nvSpPr>
        <p:spPr bwMode="auto">
          <a:xfrm>
            <a:off x="2706687" y="5532437"/>
            <a:ext cx="481012"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r"/>
            <a:fld id="{5DAF148C-6357-4225-9C4C-D11183D35311}" type="datetime'''''''Jo''''''''r''''''''d''''''an'''''''''''''''''''''''''''">
              <a:rPr lang="en-US" sz="1050" b="1" smtClean="0">
                <a:solidFill>
                  <a:schemeClr val="bg1"/>
                </a:solidFill>
              </a:rPr>
              <a:pPr algn="r"/>
              <a:t>Jordan</a:t>
            </a:fld>
            <a:endParaRPr lang="en-GB" sz="1050" b="1" dirty="0">
              <a:solidFill>
                <a:schemeClr val="bg1"/>
              </a:solidFill>
              <a:latin typeface="Verdana"/>
              <a:sym typeface="Verdana"/>
            </a:endParaRPr>
          </a:p>
        </p:txBody>
      </p:sp>
      <p:sp>
        <p:nvSpPr>
          <p:cNvPr id="214" name="Rectangle 213"/>
          <p:cNvSpPr/>
          <p:nvPr>
            <p:custDataLst>
              <p:tags r:id="rId59"/>
            </p:custDataLst>
          </p:nvPr>
        </p:nvSpPr>
        <p:spPr bwMode="gray">
          <a:xfrm>
            <a:off x="2827337" y="5010150"/>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43702FA3-8115-4110-AA44-1EEA7696A548}" type="datetime'''''''1''''''''''''''''''8''''''''''''%'''''''''''">
              <a:rPr lang="en-US" sz="1050" b="1" smtClean="0">
                <a:solidFill>
                  <a:schemeClr val="bg1"/>
                </a:solidFill>
              </a:rPr>
              <a:pPr algn="ctr"/>
              <a:t>18%</a:t>
            </a:fld>
            <a:endParaRPr lang="en-GB" sz="1050" b="1" dirty="0">
              <a:solidFill>
                <a:schemeClr val="bg1"/>
              </a:solidFill>
              <a:latin typeface="Verdana"/>
              <a:sym typeface="Verdana"/>
            </a:endParaRPr>
          </a:p>
        </p:txBody>
      </p:sp>
      <p:sp>
        <p:nvSpPr>
          <p:cNvPr id="238" name="Rectangle 237"/>
          <p:cNvSpPr/>
          <p:nvPr>
            <p:custDataLst>
              <p:tags r:id="rId60"/>
            </p:custDataLst>
          </p:nvPr>
        </p:nvSpPr>
        <p:spPr bwMode="gray">
          <a:xfrm>
            <a:off x="2827337" y="3676650"/>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15483328-F5B2-472A-80F8-FE942D219788}" type="datetime'''61''''''%'''''''''''''''''''''''''''''''''''''''">
              <a:rPr lang="en-US" sz="1050" b="1" smtClean="0">
                <a:solidFill>
                  <a:schemeClr val="bg1"/>
                </a:solidFill>
              </a:rPr>
              <a:pPr algn="ctr"/>
              <a:t>61%</a:t>
            </a:fld>
            <a:endParaRPr lang="en-GB" sz="1050" b="1" dirty="0">
              <a:solidFill>
                <a:schemeClr val="bg1"/>
              </a:solidFill>
              <a:latin typeface="Verdana"/>
              <a:sym typeface="Verdana"/>
            </a:endParaRPr>
          </a:p>
        </p:txBody>
      </p:sp>
      <p:sp>
        <p:nvSpPr>
          <p:cNvPr id="93" name="Rectangle 92"/>
          <p:cNvSpPr/>
          <p:nvPr>
            <p:custDataLst>
              <p:tags r:id="rId61"/>
            </p:custDataLst>
          </p:nvPr>
        </p:nvSpPr>
        <p:spPr bwMode="gray">
          <a:xfrm>
            <a:off x="2874962" y="2595562"/>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27CD6FD3-BD61-4DC0-B1BC-0FB8BEE97742}" type="datetime'''''''''''''''3''''''''''''''''''''''''%'''''''''''''''">
              <a:rPr lang="en-US" sz="1050" b="1" smtClean="0">
                <a:solidFill>
                  <a:schemeClr val="bg1"/>
                </a:solidFill>
              </a:rPr>
              <a:pPr algn="ctr"/>
              <a:t>3%</a:t>
            </a:fld>
            <a:endParaRPr lang="en-GB" sz="1050" b="1" dirty="0">
              <a:solidFill>
                <a:schemeClr val="bg1"/>
              </a:solidFill>
              <a:latin typeface="Verdana"/>
              <a:sym typeface="Verdana"/>
            </a:endParaRPr>
          </a:p>
        </p:txBody>
      </p:sp>
      <p:sp>
        <p:nvSpPr>
          <p:cNvPr id="225" name="Rectangle 224"/>
          <p:cNvSpPr/>
          <p:nvPr>
            <p:custDataLst>
              <p:tags r:id="rId62"/>
            </p:custDataLst>
          </p:nvPr>
        </p:nvSpPr>
        <p:spPr bwMode="gray">
          <a:xfrm>
            <a:off x="2827337" y="2238375"/>
            <a:ext cx="398462"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22F1883A-8BC8-4A96-80A9-228E6216613C}" type="datetime'''1''8''''''''''''''''''''''''''''''''''%'''''''''''">
              <a:rPr lang="en-US" sz="1050" b="1" smtClean="0">
                <a:solidFill>
                  <a:schemeClr val="bg1"/>
                </a:solidFill>
              </a:rPr>
              <a:pPr algn="ctr"/>
              <a:t>18%</a:t>
            </a:fld>
            <a:endParaRPr lang="en-GB" sz="1050" b="1" dirty="0">
              <a:solidFill>
                <a:schemeClr val="bg1"/>
              </a:solidFill>
              <a:latin typeface="Verdana"/>
              <a:sym typeface="Verdana"/>
            </a:endParaRPr>
          </a:p>
        </p:txBody>
      </p:sp>
      <p:sp>
        <p:nvSpPr>
          <p:cNvPr id="222" name="Rectangle 221"/>
          <p:cNvSpPr/>
          <p:nvPr>
            <p:custDataLst>
              <p:tags r:id="rId63"/>
            </p:custDataLst>
          </p:nvPr>
        </p:nvSpPr>
        <p:spPr bwMode="auto">
          <a:xfrm>
            <a:off x="2192337" y="5532437"/>
            <a:ext cx="41433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r"/>
            <a:fld id="{BFE94338-A044-4119-9EAC-ABBF5E471895}" type="datetime'''''''''''''''E''gy''''''p''''t'''''''''''''">
              <a:rPr lang="en-US" sz="1050" b="1" smtClean="0">
                <a:solidFill>
                  <a:schemeClr val="bg1"/>
                </a:solidFill>
              </a:rPr>
              <a:pPr algn="r"/>
              <a:t>Egypt</a:t>
            </a:fld>
            <a:endParaRPr lang="en-GB" sz="1050" b="1" dirty="0">
              <a:solidFill>
                <a:schemeClr val="bg1"/>
              </a:solidFill>
              <a:latin typeface="Verdana"/>
              <a:sym typeface="Verdana"/>
            </a:endParaRPr>
          </a:p>
        </p:txBody>
      </p:sp>
      <p:sp>
        <p:nvSpPr>
          <p:cNvPr id="213" name="Rectangle 212"/>
          <p:cNvSpPr/>
          <p:nvPr>
            <p:custDataLst>
              <p:tags r:id="rId64"/>
            </p:custDataLst>
          </p:nvPr>
        </p:nvSpPr>
        <p:spPr bwMode="gray">
          <a:xfrm>
            <a:off x="2241550" y="4943475"/>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D7694329-270B-4B51-A1AC-DC165F856805}" type="datetime'''''''''2''2''''''''''''''%'''''''''''''''''''''''">
              <a:rPr lang="en-US" sz="1050" b="1" smtClean="0">
                <a:solidFill>
                  <a:schemeClr val="bg1"/>
                </a:solidFill>
              </a:rPr>
              <a:pPr algn="ctr"/>
              <a:t>22%</a:t>
            </a:fld>
            <a:endParaRPr lang="en-GB" sz="1050" b="1" dirty="0">
              <a:solidFill>
                <a:schemeClr val="bg1"/>
              </a:solidFill>
              <a:latin typeface="Verdana"/>
              <a:sym typeface="Verdana"/>
            </a:endParaRPr>
          </a:p>
        </p:txBody>
      </p:sp>
      <p:sp>
        <p:nvSpPr>
          <p:cNvPr id="215" name="Rectangle 214"/>
          <p:cNvSpPr/>
          <p:nvPr>
            <p:custDataLst>
              <p:tags r:id="rId65"/>
            </p:custDataLst>
          </p:nvPr>
        </p:nvSpPr>
        <p:spPr bwMode="gray">
          <a:xfrm>
            <a:off x="2241550" y="3552825"/>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AB93F4DA-EF5A-4E32-B6B5-83A4436E77D8}" type="datetime'''6''''''''''''''''''''0''''''''''''''''''''''%'''">
              <a:rPr lang="en-US" sz="1050" b="1" smtClean="0">
                <a:solidFill>
                  <a:schemeClr val="bg1"/>
                </a:solidFill>
              </a:rPr>
              <a:pPr algn="ctr"/>
              <a:t>60%</a:t>
            </a:fld>
            <a:endParaRPr lang="en-GB" sz="1050" b="1" dirty="0">
              <a:solidFill>
                <a:schemeClr val="bg1"/>
              </a:solidFill>
              <a:latin typeface="Verdana"/>
              <a:sym typeface="Verdana"/>
            </a:endParaRPr>
          </a:p>
        </p:txBody>
      </p:sp>
      <p:sp>
        <p:nvSpPr>
          <p:cNvPr id="92" name="Rectangle 91"/>
          <p:cNvSpPr/>
          <p:nvPr>
            <p:custDataLst>
              <p:tags r:id="rId66"/>
            </p:custDataLst>
          </p:nvPr>
        </p:nvSpPr>
        <p:spPr bwMode="gray">
          <a:xfrm>
            <a:off x="2289175" y="2500312"/>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57CCB213-217D-4280-BA9D-50E81F939FFB}" type="datetime'''''''''''''''''''''''''''2''''''''''''''''%'''''''''''''">
              <a:rPr lang="en-US" sz="1050" b="1" smtClean="0">
                <a:solidFill>
                  <a:schemeClr val="bg1"/>
                </a:solidFill>
              </a:rPr>
              <a:pPr algn="ctr"/>
              <a:t>2%</a:t>
            </a:fld>
            <a:endParaRPr lang="en-GB" sz="1050" b="1" dirty="0">
              <a:solidFill>
                <a:schemeClr val="bg1"/>
              </a:solidFill>
              <a:latin typeface="Verdana"/>
              <a:sym typeface="Verdana"/>
            </a:endParaRPr>
          </a:p>
        </p:txBody>
      </p:sp>
      <p:sp>
        <p:nvSpPr>
          <p:cNvPr id="226" name="Rectangle 225"/>
          <p:cNvSpPr/>
          <p:nvPr>
            <p:custDataLst>
              <p:tags r:id="rId67"/>
            </p:custDataLst>
          </p:nvPr>
        </p:nvSpPr>
        <p:spPr bwMode="gray">
          <a:xfrm>
            <a:off x="2241550" y="2200275"/>
            <a:ext cx="398462"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BEAE3C91-511E-47F2-A892-8262852440C1}" type="datetime'''''''1''''''''''''''''''''''''''6''''''%'''''''">
              <a:rPr lang="en-US" sz="1050" b="1" smtClean="0">
                <a:solidFill>
                  <a:schemeClr val="bg1"/>
                </a:solidFill>
              </a:rPr>
              <a:pPr algn="ctr"/>
              <a:t>16%</a:t>
            </a:fld>
            <a:endParaRPr lang="en-GB" sz="1050" b="1" dirty="0">
              <a:solidFill>
                <a:schemeClr val="bg1"/>
              </a:solidFill>
              <a:latin typeface="Verdana"/>
              <a:sym typeface="Verdana"/>
            </a:endParaRPr>
          </a:p>
        </p:txBody>
      </p:sp>
      <p:sp>
        <p:nvSpPr>
          <p:cNvPr id="224" name="Rectangle 223"/>
          <p:cNvSpPr/>
          <p:nvPr>
            <p:custDataLst>
              <p:tags r:id="rId68"/>
            </p:custDataLst>
          </p:nvPr>
        </p:nvSpPr>
        <p:spPr bwMode="auto">
          <a:xfrm>
            <a:off x="1554162" y="5532437"/>
            <a:ext cx="461962" cy="3365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r"/>
            <a:fld id="{9515349A-9187-4CC8-A85E-414D87DC8BB9}" type="datetime'''Sa''''''''''''u''''d''''''i''''''&#10;A''''rab''''''i''''''a'''">
              <a:rPr lang="en-US" sz="1050" b="1" smtClean="0">
                <a:solidFill>
                  <a:schemeClr val="bg1"/>
                </a:solidFill>
              </a:rPr>
              <a:pPr algn="r"/>
              <a:t>Saudi
Arabia</a:t>
            </a:fld>
            <a:endParaRPr lang="en-GB" sz="1050" b="1" dirty="0">
              <a:solidFill>
                <a:schemeClr val="bg1"/>
              </a:solidFill>
              <a:latin typeface="Verdana"/>
              <a:sym typeface="Verdana"/>
            </a:endParaRPr>
          </a:p>
        </p:txBody>
      </p:sp>
      <p:sp>
        <p:nvSpPr>
          <p:cNvPr id="235" name="Rectangle 234"/>
          <p:cNvSpPr/>
          <p:nvPr>
            <p:custDataLst>
              <p:tags r:id="rId69"/>
            </p:custDataLst>
          </p:nvPr>
        </p:nvSpPr>
        <p:spPr bwMode="gray">
          <a:xfrm>
            <a:off x="1655762" y="4862512"/>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A4AFB1C4-43B0-4769-AB45-A440239FB840}" type="datetime'''''2''7''''''''''''''''''''''''''''''''''''''''''''''''%'''">
              <a:rPr lang="en-US" sz="1050" b="1" smtClean="0">
                <a:solidFill>
                  <a:schemeClr val="bg1"/>
                </a:solidFill>
              </a:rPr>
              <a:pPr algn="ctr"/>
              <a:t>27%</a:t>
            </a:fld>
            <a:endParaRPr lang="en-GB" sz="1050" b="1" dirty="0">
              <a:solidFill>
                <a:schemeClr val="bg1"/>
              </a:solidFill>
              <a:latin typeface="Verdana"/>
              <a:sym typeface="Verdana"/>
            </a:endParaRPr>
          </a:p>
        </p:txBody>
      </p:sp>
      <p:sp>
        <p:nvSpPr>
          <p:cNvPr id="217" name="Rectangle 216"/>
          <p:cNvSpPr/>
          <p:nvPr>
            <p:custDataLst>
              <p:tags r:id="rId70"/>
            </p:custDataLst>
          </p:nvPr>
        </p:nvSpPr>
        <p:spPr bwMode="gray">
          <a:xfrm>
            <a:off x="1655762" y="3381375"/>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0E8633FA-EA64-403F-A112-8685DDA0200D}" type="datetime'''6''''''''''''''''''1%'''''''''''''''''''''''''''''''">
              <a:rPr lang="en-US" sz="1050" b="1" smtClean="0">
                <a:solidFill>
                  <a:schemeClr val="bg1"/>
                </a:solidFill>
              </a:rPr>
              <a:pPr algn="ctr"/>
              <a:t>61%</a:t>
            </a:fld>
            <a:endParaRPr lang="en-GB" sz="1050" b="1" dirty="0">
              <a:solidFill>
                <a:schemeClr val="bg1"/>
              </a:solidFill>
              <a:latin typeface="Verdana"/>
              <a:sym typeface="Verdana"/>
            </a:endParaRPr>
          </a:p>
        </p:txBody>
      </p:sp>
      <p:sp>
        <p:nvSpPr>
          <p:cNvPr id="91" name="Rectangle 90"/>
          <p:cNvSpPr/>
          <p:nvPr>
            <p:custDataLst>
              <p:tags r:id="rId71"/>
            </p:custDataLst>
          </p:nvPr>
        </p:nvSpPr>
        <p:spPr bwMode="gray">
          <a:xfrm>
            <a:off x="1703387" y="2343150"/>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06D68F9A-D69A-44AA-BD1F-FDDDBAF87652}" type="datetime'''''''''''''''''''''''''''''''''''1''''''''''''''''''''%'''''">
              <a:rPr lang="en-US" sz="1050" b="1" smtClean="0">
                <a:solidFill>
                  <a:schemeClr val="bg1"/>
                </a:solidFill>
              </a:rPr>
              <a:pPr algn="ctr"/>
              <a:t>1%</a:t>
            </a:fld>
            <a:endParaRPr lang="en-GB" sz="1050" b="1" dirty="0">
              <a:solidFill>
                <a:schemeClr val="bg1"/>
              </a:solidFill>
              <a:latin typeface="Verdana"/>
              <a:sym typeface="Verdana"/>
            </a:endParaRPr>
          </a:p>
        </p:txBody>
      </p:sp>
      <p:sp>
        <p:nvSpPr>
          <p:cNvPr id="229" name="Rectangle 228"/>
          <p:cNvSpPr/>
          <p:nvPr>
            <p:custDataLst>
              <p:tags r:id="rId72"/>
            </p:custDataLst>
          </p:nvPr>
        </p:nvSpPr>
        <p:spPr bwMode="gray">
          <a:xfrm>
            <a:off x="1655762" y="2133600"/>
            <a:ext cx="398462"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E36AE8F3-D9C3-401D-ABFB-B674BFECB031}" type="datetime'''''''''''''''''''1''''''''''''2''''''''%'''''''''''">
              <a:rPr lang="en-US" sz="1050" b="1" smtClean="0">
                <a:solidFill>
                  <a:schemeClr val="bg1"/>
                </a:solidFill>
              </a:rPr>
              <a:pPr algn="ctr"/>
              <a:t>12%</a:t>
            </a:fld>
            <a:endParaRPr lang="en-GB" sz="1050" b="1" dirty="0">
              <a:solidFill>
                <a:schemeClr val="bg1"/>
              </a:solidFill>
              <a:latin typeface="Verdana"/>
              <a:sym typeface="Verdana"/>
            </a:endParaRPr>
          </a:p>
        </p:txBody>
      </p:sp>
      <p:sp>
        <p:nvSpPr>
          <p:cNvPr id="228" name="Rectangle 227"/>
          <p:cNvSpPr/>
          <p:nvPr>
            <p:custDataLst>
              <p:tags r:id="rId73"/>
            </p:custDataLst>
          </p:nvPr>
        </p:nvSpPr>
        <p:spPr bwMode="auto">
          <a:xfrm>
            <a:off x="1136650" y="5532437"/>
            <a:ext cx="298450"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r"/>
            <a:fld id="{1CE4DB56-E21B-4BC5-866C-56A01484B2F8}" type="datetime'''''''U''A''''''''''''''''''''''''''''''''''''''''''E'''''''">
              <a:rPr lang="en-US" sz="1050" b="1" smtClean="0">
                <a:solidFill>
                  <a:schemeClr val="bg1"/>
                </a:solidFill>
              </a:rPr>
              <a:pPr algn="r"/>
              <a:t>UAE</a:t>
            </a:fld>
            <a:endParaRPr lang="en-GB" sz="1050" b="1" dirty="0">
              <a:solidFill>
                <a:schemeClr val="bg1"/>
              </a:solidFill>
              <a:latin typeface="Verdana"/>
              <a:sym typeface="Verdana"/>
            </a:endParaRPr>
          </a:p>
        </p:txBody>
      </p:sp>
      <p:sp>
        <p:nvSpPr>
          <p:cNvPr id="234" name="Rectangle 233"/>
          <p:cNvSpPr/>
          <p:nvPr>
            <p:custDataLst>
              <p:tags r:id="rId74"/>
            </p:custDataLst>
          </p:nvPr>
        </p:nvSpPr>
        <p:spPr bwMode="gray">
          <a:xfrm>
            <a:off x="1074737" y="4810125"/>
            <a:ext cx="398462" cy="182562"/>
          </a:xfrm>
          <a:prstGeom prst="rect">
            <a:avLst/>
          </a:prstGeom>
          <a:solidFill>
            <a:schemeClr val="fo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C4DF1B07-981F-45DF-9536-FE94FC934321}" type="datetime'''''''''3''''''''''0''''''''''''''''''''''''''''%'''''">
              <a:rPr lang="en-US" sz="1050" b="1" smtClean="0">
                <a:solidFill>
                  <a:schemeClr val="bg1"/>
                </a:solidFill>
              </a:rPr>
              <a:pPr algn="ctr"/>
              <a:t>30%</a:t>
            </a:fld>
            <a:endParaRPr lang="en-GB" sz="1050" b="1" dirty="0">
              <a:solidFill>
                <a:schemeClr val="bg1"/>
              </a:solidFill>
              <a:latin typeface="Verdana"/>
              <a:sym typeface="Verdana"/>
            </a:endParaRPr>
          </a:p>
        </p:txBody>
      </p:sp>
      <p:sp>
        <p:nvSpPr>
          <p:cNvPr id="231" name="Rectangle 230"/>
          <p:cNvSpPr/>
          <p:nvPr>
            <p:custDataLst>
              <p:tags r:id="rId75"/>
            </p:custDataLst>
          </p:nvPr>
        </p:nvSpPr>
        <p:spPr bwMode="gray">
          <a:xfrm>
            <a:off x="1074737" y="3343275"/>
            <a:ext cx="398462" cy="182562"/>
          </a:xfrm>
          <a:prstGeom prst="rect">
            <a:avLst/>
          </a:prstGeom>
          <a:solidFill>
            <a:schemeClr val="hlink"/>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388BA8F2-FA95-4112-ACC5-CB46B4815A44}" type="datetime'''''''5''''''''''''''''''''''7''''%'''''''''''''''">
              <a:rPr lang="en-US" sz="1050" b="1" smtClean="0">
                <a:solidFill>
                  <a:schemeClr val="bg1"/>
                </a:solidFill>
              </a:rPr>
              <a:pPr algn="ctr"/>
              <a:t>57%</a:t>
            </a:fld>
            <a:endParaRPr lang="en-GB" sz="1050" b="1" dirty="0">
              <a:solidFill>
                <a:schemeClr val="bg1"/>
              </a:solidFill>
              <a:latin typeface="Verdana"/>
              <a:sym typeface="Verdana"/>
            </a:endParaRPr>
          </a:p>
        </p:txBody>
      </p:sp>
      <p:sp>
        <p:nvSpPr>
          <p:cNvPr id="90" name="Rectangle 89"/>
          <p:cNvSpPr/>
          <p:nvPr>
            <p:custDataLst>
              <p:tags r:id="rId76"/>
            </p:custDataLst>
          </p:nvPr>
        </p:nvSpPr>
        <p:spPr bwMode="gray">
          <a:xfrm>
            <a:off x="1122362" y="2352675"/>
            <a:ext cx="301625" cy="1825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9AC776DE-BF81-4B85-892E-18E6ABA1B1F6}" type="datetime'2''''''''''''''''''''''%'''''''''''''''''''''''''">
              <a:rPr lang="en-US" sz="1050" b="1" smtClean="0">
                <a:solidFill>
                  <a:schemeClr val="bg1"/>
                </a:solidFill>
              </a:rPr>
              <a:pPr algn="ctr"/>
              <a:t>2%</a:t>
            </a:fld>
            <a:endParaRPr lang="en-GB" sz="1050" b="1" dirty="0">
              <a:solidFill>
                <a:schemeClr val="bg1"/>
              </a:solidFill>
              <a:latin typeface="Verdana"/>
              <a:sym typeface="Verdana"/>
            </a:endParaRPr>
          </a:p>
        </p:txBody>
      </p:sp>
      <p:sp>
        <p:nvSpPr>
          <p:cNvPr id="219" name="Rectangle 218"/>
          <p:cNvSpPr/>
          <p:nvPr>
            <p:custDataLst>
              <p:tags r:id="rId77"/>
            </p:custDataLst>
          </p:nvPr>
        </p:nvSpPr>
        <p:spPr bwMode="gray">
          <a:xfrm>
            <a:off x="1074737" y="2128837"/>
            <a:ext cx="398462" cy="1825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a:fld id="{D4464C09-1BDC-4E79-A9CA-6F311E866AD1}" type="datetime'''''''''''1''''2''''''%'''''''''''''''''''''''''''''''">
              <a:rPr lang="en-US" sz="1050" b="1" smtClean="0">
                <a:solidFill>
                  <a:schemeClr val="bg1"/>
                </a:solidFill>
              </a:rPr>
              <a:pPr algn="ctr"/>
              <a:t>12%</a:t>
            </a:fld>
            <a:endParaRPr lang="en-GB" sz="1050" b="1" dirty="0">
              <a:solidFill>
                <a:schemeClr val="bg1"/>
              </a:solidFill>
              <a:latin typeface="Verdana"/>
              <a:sym typeface="Verdana"/>
            </a:endParaRPr>
          </a:p>
        </p:txBody>
      </p:sp>
      <p:grpSp>
        <p:nvGrpSpPr>
          <p:cNvPr id="3" name="Group 4"/>
          <p:cNvGrpSpPr>
            <a:grpSpLocks/>
          </p:cNvGrpSpPr>
          <p:nvPr>
            <p:custDataLst>
              <p:tags r:id="rId78"/>
            </p:custDataLst>
          </p:nvPr>
        </p:nvGrpSpPr>
        <p:grpSpPr bwMode="auto">
          <a:xfrm>
            <a:off x="0" y="0"/>
            <a:ext cx="4495800" cy="325438"/>
            <a:chOff x="-2067" y="0"/>
            <a:chExt cx="4495800" cy="325917"/>
          </a:xfrm>
        </p:grpSpPr>
        <p:sp>
          <p:nvSpPr>
            <p:cNvPr id="133" name="Oval 243"/>
            <p:cNvSpPr>
              <a:spLocks noChangeArrowheads="1"/>
            </p:cNvSpPr>
            <p:nvPr>
              <p:custDataLst>
                <p:tags r:id="rId79"/>
              </p:custDataLst>
            </p:nvPr>
          </p:nvSpPr>
          <p:spPr bwMode="auto">
            <a:xfrm>
              <a:off x="-2067" y="0"/>
              <a:ext cx="4495800" cy="324327"/>
            </a:xfrm>
            <a:prstGeom prst="roundRect">
              <a:avLst>
                <a:gd name="adj" fmla="val 50000"/>
              </a:avLst>
            </a:prstGeom>
            <a:solidFill>
              <a:srgbClr val="2E8D9E"/>
            </a:solidFill>
            <a:ln w="12700">
              <a:noFill/>
              <a:miter lim="800000"/>
              <a:headEnd/>
              <a:tailEnd/>
            </a:ln>
            <a:effectLst/>
          </p:spPr>
          <p:txBody>
            <a:bodyPr wrap="none" anchor="ctr"/>
            <a:lstStyle/>
            <a:p>
              <a:pPr marL="271463" eaLnBrk="0" hangingPunct="0">
                <a:defRPr/>
              </a:pPr>
              <a:r>
                <a:rPr lang="en-US" sz="1050" b="1" dirty="0" smtClean="0">
                  <a:solidFill>
                    <a:schemeClr val="bg1"/>
                  </a:solidFill>
                  <a:latin typeface="+mj-lt"/>
                  <a:cs typeface="Arial" pitchFamily="34" charset="0"/>
                </a:rPr>
                <a:t> Prospects for MENA Region &amp; Egypt</a:t>
              </a:r>
              <a:endParaRPr lang="en-US" sz="1050" b="1" dirty="0">
                <a:solidFill>
                  <a:schemeClr val="bg1"/>
                </a:solidFill>
                <a:latin typeface="+mj-lt"/>
                <a:cs typeface="Arial" pitchFamily="34" charset="0"/>
              </a:endParaRPr>
            </a:p>
          </p:txBody>
        </p:sp>
        <p:sp>
          <p:nvSpPr>
            <p:cNvPr id="136" name="Oval 243"/>
            <p:cNvSpPr>
              <a:spLocks noChangeArrowheads="1"/>
            </p:cNvSpPr>
            <p:nvPr>
              <p:custDataLst>
                <p:tags r:id="rId80"/>
              </p:custDataLst>
            </p:nvPr>
          </p:nvSpPr>
          <p:spPr bwMode="auto">
            <a:xfrm>
              <a:off x="12221" y="1590"/>
              <a:ext cx="323850" cy="324327"/>
            </a:xfrm>
            <a:prstGeom prst="ellipse">
              <a:avLst/>
            </a:prstGeom>
            <a:solidFill>
              <a:srgbClr val="2E8D9E"/>
            </a:solidFill>
            <a:ln w="28575">
              <a:solidFill>
                <a:srgbClr val="FFFEFF"/>
              </a:solidFill>
              <a:miter lim="800000"/>
              <a:headEnd/>
              <a:tailEnd/>
            </a:ln>
            <a:effectLst/>
          </p:spPr>
          <p:txBody>
            <a:bodyPr wrap="none" anchor="ctr"/>
            <a:lstStyle/>
            <a:p>
              <a:pPr algn="ctr" eaLnBrk="0" hangingPunct="0">
                <a:defRPr/>
              </a:pPr>
              <a:endParaRPr lang="en-US" sz="1050" b="1" dirty="0">
                <a:solidFill>
                  <a:schemeClr val="bg1"/>
                </a:solidFill>
                <a:latin typeface="+mj-lt"/>
                <a:cs typeface="Arial" pitchFamily="34" charset="0"/>
              </a:endParaRPr>
            </a:p>
          </p:txBody>
        </p:sp>
      </p:gr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19088"/>
            <a:ext cx="8286808" cy="563562"/>
          </a:xfrm>
        </p:spPr>
        <p:txBody>
          <a:bodyPr>
            <a:noAutofit/>
          </a:bodyPr>
          <a:lstStyle/>
          <a:p>
            <a:r>
              <a:rPr lang="en-US" sz="3200" b="1" dirty="0" smtClean="0">
                <a:solidFill>
                  <a:schemeClr val="bg1"/>
                </a:solidFill>
              </a:rPr>
              <a:t>MENA region most important markets</a:t>
            </a:r>
            <a:endParaRPr lang="ar-EG" sz="3200" b="1" dirty="0">
              <a:solidFill>
                <a:schemeClr val="bg1"/>
              </a:solidFill>
            </a:endParaRPr>
          </a:p>
        </p:txBody>
      </p:sp>
      <p:sp>
        <p:nvSpPr>
          <p:cNvPr id="18" name="Freeform 2"/>
          <p:cNvSpPr>
            <a:spLocks noEditPoints="1"/>
          </p:cNvSpPr>
          <p:nvPr/>
        </p:nvSpPr>
        <p:spPr bwMode="gray">
          <a:xfrm rot="20241944">
            <a:off x="1263621" y="2568060"/>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pPr>
              <a:defRPr/>
            </a:pPr>
            <a:endParaRPr lang="en-US" dirty="0"/>
          </a:p>
        </p:txBody>
      </p:sp>
      <p:sp>
        <p:nvSpPr>
          <p:cNvPr id="19" name="Oval 3"/>
          <p:cNvSpPr>
            <a:spLocks noChangeArrowheads="1"/>
          </p:cNvSpPr>
          <p:nvPr/>
        </p:nvSpPr>
        <p:spPr bwMode="ltGray">
          <a:xfrm rot="20056323">
            <a:off x="4671992" y="2930516"/>
            <a:ext cx="1295400" cy="304800"/>
          </a:xfrm>
          <a:prstGeom prst="ellipse">
            <a:avLst/>
          </a:prstGeom>
          <a:solidFill>
            <a:srgbClr val="020A53">
              <a:alpha val="70195"/>
            </a:srgbClr>
          </a:solidFill>
          <a:ln w="9525">
            <a:noFill/>
            <a:round/>
            <a:headEnd/>
            <a:tailEnd/>
          </a:ln>
        </p:spPr>
        <p:txBody>
          <a:bodyPr wrap="none" anchor="ctr"/>
          <a:lstStyle/>
          <a:p>
            <a:endParaRPr lang="ar-EG"/>
          </a:p>
        </p:txBody>
      </p:sp>
      <p:sp>
        <p:nvSpPr>
          <p:cNvPr id="20" name="Oval 4"/>
          <p:cNvSpPr>
            <a:spLocks noChangeArrowheads="1"/>
          </p:cNvSpPr>
          <p:nvPr/>
        </p:nvSpPr>
        <p:spPr bwMode="ltGray">
          <a:xfrm rot="20056323">
            <a:off x="7580292" y="3209916"/>
            <a:ext cx="1066800" cy="304800"/>
          </a:xfrm>
          <a:prstGeom prst="ellipse">
            <a:avLst/>
          </a:prstGeom>
          <a:solidFill>
            <a:srgbClr val="020A53">
              <a:alpha val="70195"/>
            </a:srgbClr>
          </a:solidFill>
          <a:ln w="9525">
            <a:noFill/>
            <a:round/>
            <a:headEnd/>
            <a:tailEnd/>
          </a:ln>
        </p:spPr>
        <p:txBody>
          <a:bodyPr wrap="none" anchor="ctr"/>
          <a:lstStyle/>
          <a:p>
            <a:endParaRPr lang="ar-EG"/>
          </a:p>
        </p:txBody>
      </p:sp>
      <p:sp>
        <p:nvSpPr>
          <p:cNvPr id="21" name="Oval 5"/>
          <p:cNvSpPr>
            <a:spLocks noChangeArrowheads="1"/>
          </p:cNvSpPr>
          <p:nvPr/>
        </p:nvSpPr>
        <p:spPr bwMode="ltGray">
          <a:xfrm rot="20056323">
            <a:off x="3079730" y="6003258"/>
            <a:ext cx="1143000" cy="304800"/>
          </a:xfrm>
          <a:prstGeom prst="ellipse">
            <a:avLst/>
          </a:prstGeom>
          <a:solidFill>
            <a:srgbClr val="020A53">
              <a:alpha val="70195"/>
            </a:srgbClr>
          </a:solidFill>
          <a:ln w="9525">
            <a:noFill/>
            <a:round/>
            <a:headEnd/>
            <a:tailEnd/>
          </a:ln>
        </p:spPr>
        <p:txBody>
          <a:bodyPr wrap="none" anchor="ctr"/>
          <a:lstStyle/>
          <a:p>
            <a:endParaRPr lang="ar-EG"/>
          </a:p>
        </p:txBody>
      </p:sp>
      <p:sp>
        <p:nvSpPr>
          <p:cNvPr id="22" name="Oval 6"/>
          <p:cNvSpPr>
            <a:spLocks noChangeArrowheads="1"/>
          </p:cNvSpPr>
          <p:nvPr/>
        </p:nvSpPr>
        <p:spPr bwMode="ltGray">
          <a:xfrm rot="20056323">
            <a:off x="5814992" y="5521316"/>
            <a:ext cx="1295400" cy="304800"/>
          </a:xfrm>
          <a:prstGeom prst="ellipse">
            <a:avLst/>
          </a:prstGeom>
          <a:solidFill>
            <a:srgbClr val="020A53">
              <a:alpha val="70195"/>
            </a:srgbClr>
          </a:solidFill>
          <a:ln w="9525">
            <a:noFill/>
            <a:round/>
            <a:headEnd/>
            <a:tailEnd/>
          </a:ln>
        </p:spPr>
        <p:txBody>
          <a:bodyPr wrap="none" anchor="ctr"/>
          <a:lstStyle/>
          <a:p>
            <a:endParaRPr lang="ar-EG"/>
          </a:p>
        </p:txBody>
      </p:sp>
      <p:sp>
        <p:nvSpPr>
          <p:cNvPr id="23" name="Oval 7"/>
          <p:cNvSpPr>
            <a:spLocks noChangeArrowheads="1"/>
          </p:cNvSpPr>
          <p:nvPr/>
        </p:nvSpPr>
        <p:spPr bwMode="ltGray">
          <a:xfrm rot="20056323">
            <a:off x="2157392" y="4454516"/>
            <a:ext cx="1295400" cy="304800"/>
          </a:xfrm>
          <a:prstGeom prst="ellipse">
            <a:avLst/>
          </a:prstGeom>
          <a:solidFill>
            <a:srgbClr val="020A53">
              <a:alpha val="70195"/>
            </a:srgbClr>
          </a:solidFill>
          <a:ln w="9525">
            <a:noFill/>
            <a:round/>
            <a:headEnd/>
            <a:tailEnd/>
          </a:ln>
        </p:spPr>
        <p:txBody>
          <a:bodyPr wrap="none" anchor="ctr"/>
          <a:lstStyle/>
          <a:p>
            <a:endParaRPr lang="ar-EG"/>
          </a:p>
        </p:txBody>
      </p:sp>
      <p:sp>
        <p:nvSpPr>
          <p:cNvPr id="24" name="Oval 23"/>
          <p:cNvSpPr>
            <a:spLocks noChangeArrowheads="1"/>
          </p:cNvSpPr>
          <p:nvPr/>
        </p:nvSpPr>
        <p:spPr bwMode="gray">
          <a:xfrm>
            <a:off x="4157642" y="2143116"/>
            <a:ext cx="1284288" cy="1274763"/>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defRPr/>
            </a:pPr>
            <a:endParaRPr lang="en-US" dirty="0"/>
          </a:p>
        </p:txBody>
      </p:sp>
      <p:sp>
        <p:nvSpPr>
          <p:cNvPr id="25" name="Oval 24"/>
          <p:cNvSpPr>
            <a:spLocks noChangeArrowheads="1"/>
          </p:cNvSpPr>
          <p:nvPr/>
        </p:nvSpPr>
        <p:spPr bwMode="gray">
          <a:xfrm>
            <a:off x="1500166" y="3571876"/>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dirty="0"/>
          </a:p>
        </p:txBody>
      </p:sp>
      <p:sp>
        <p:nvSpPr>
          <p:cNvPr id="26" name="Oval 25"/>
          <p:cNvSpPr>
            <a:spLocks noChangeArrowheads="1"/>
          </p:cNvSpPr>
          <p:nvPr/>
        </p:nvSpPr>
        <p:spPr bwMode="gray">
          <a:xfrm>
            <a:off x="2525692" y="520315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defRPr/>
            </a:pPr>
            <a:endParaRPr lang="en-US" dirty="0"/>
          </a:p>
        </p:txBody>
      </p:sp>
      <p:sp>
        <p:nvSpPr>
          <p:cNvPr id="27" name="Oval 12"/>
          <p:cNvSpPr>
            <a:spLocks noChangeArrowheads="1"/>
          </p:cNvSpPr>
          <p:nvPr/>
        </p:nvSpPr>
        <p:spPr bwMode="gray">
          <a:xfrm>
            <a:off x="5072066" y="4572008"/>
            <a:ext cx="1284288" cy="1274763"/>
          </a:xfrm>
          <a:prstGeom prst="ellipse">
            <a:avLst/>
          </a:prstGeom>
          <a:gradFill rotWithShape="1">
            <a:gsLst>
              <a:gs pos="0">
                <a:srgbClr val="D476D6"/>
              </a:gs>
              <a:gs pos="100000">
                <a:srgbClr val="5A325B"/>
              </a:gs>
            </a:gsLst>
            <a:path path="shape">
              <a:fillToRect l="50000" t="50000" r="50000" b="50000"/>
            </a:path>
          </a:gradFill>
          <a:ln w="9525">
            <a:noFill/>
            <a:round/>
            <a:headEnd/>
            <a:tailEnd/>
          </a:ln>
        </p:spPr>
        <p:txBody>
          <a:bodyPr wrap="none" anchor="ctr"/>
          <a:lstStyle/>
          <a:p>
            <a:endParaRPr lang="ar-EG"/>
          </a:p>
        </p:txBody>
      </p:sp>
      <p:sp>
        <p:nvSpPr>
          <p:cNvPr id="28" name="Oval 27"/>
          <p:cNvSpPr>
            <a:spLocks noChangeArrowheads="1"/>
          </p:cNvSpPr>
          <p:nvPr/>
        </p:nvSpPr>
        <p:spPr bwMode="gray">
          <a:xfrm>
            <a:off x="7129442" y="2371716"/>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defRPr/>
            </a:pPr>
            <a:endParaRPr lang="en-US" dirty="0"/>
          </a:p>
        </p:txBody>
      </p:sp>
      <p:sp>
        <p:nvSpPr>
          <p:cNvPr id="29" name="Text Box 14"/>
          <p:cNvSpPr txBox="1">
            <a:spLocks noChangeArrowheads="1"/>
          </p:cNvSpPr>
          <p:nvPr/>
        </p:nvSpPr>
        <p:spPr bwMode="white">
          <a:xfrm>
            <a:off x="1662100" y="3824147"/>
            <a:ext cx="912813" cy="830262"/>
          </a:xfrm>
          <a:prstGeom prst="rect">
            <a:avLst/>
          </a:prstGeom>
          <a:noFill/>
          <a:ln w="9525">
            <a:noFill/>
            <a:miter lim="800000"/>
            <a:headEnd/>
            <a:tailEnd/>
          </a:ln>
        </p:spPr>
        <p:txBody>
          <a:bodyPr wrap="none">
            <a:spAutoFit/>
          </a:bodyPr>
          <a:lstStyle/>
          <a:p>
            <a:r>
              <a:rPr lang="en-US" sz="2400" b="1" dirty="0">
                <a:solidFill>
                  <a:schemeClr val="bg1"/>
                </a:solidFill>
                <a:latin typeface="Times New Roman" pitchFamily="18" charset="0"/>
                <a:cs typeface="Times New Roman" pitchFamily="18" charset="0"/>
              </a:rPr>
              <a:t>UAE </a:t>
            </a:r>
          </a:p>
          <a:p>
            <a:r>
              <a:rPr lang="en-US" sz="2400" b="1" dirty="0">
                <a:solidFill>
                  <a:schemeClr val="bg1"/>
                </a:solidFill>
                <a:latin typeface="Times New Roman" pitchFamily="18" charset="0"/>
                <a:cs typeface="Times New Roman" pitchFamily="18" charset="0"/>
              </a:rPr>
              <a:t>1.05</a:t>
            </a:r>
            <a:endParaRPr lang="ar-EG" sz="2400" b="1" dirty="0">
              <a:solidFill>
                <a:schemeClr val="bg1"/>
              </a:solidFill>
              <a:latin typeface="Times New Roman" pitchFamily="18" charset="0"/>
              <a:cs typeface="Times New Roman" pitchFamily="18" charset="0"/>
            </a:endParaRPr>
          </a:p>
        </p:txBody>
      </p:sp>
      <p:sp>
        <p:nvSpPr>
          <p:cNvPr id="30" name="Text Box 15"/>
          <p:cNvSpPr txBox="1">
            <a:spLocks noChangeArrowheads="1"/>
          </p:cNvSpPr>
          <p:nvPr/>
        </p:nvSpPr>
        <p:spPr bwMode="white">
          <a:xfrm>
            <a:off x="4356080" y="2305041"/>
            <a:ext cx="877805" cy="830997"/>
          </a:xfrm>
          <a:prstGeom prst="rect">
            <a:avLst/>
          </a:prstGeom>
          <a:noFill/>
          <a:ln w="9525">
            <a:noFill/>
            <a:miter lim="800000"/>
            <a:headEnd/>
            <a:tailEnd/>
          </a:ln>
        </p:spPr>
        <p:txBody>
          <a:bodyPr wrap="none">
            <a:spAutoFit/>
          </a:bodyPr>
          <a:lstStyle/>
          <a:p>
            <a:r>
              <a:rPr lang="en-US" sz="2400" b="1" dirty="0" smtClean="0">
                <a:solidFill>
                  <a:schemeClr val="bg1"/>
                </a:solidFill>
                <a:latin typeface="Times New Roman" pitchFamily="18" charset="0"/>
                <a:cs typeface="Times New Roman" pitchFamily="18" charset="0"/>
              </a:rPr>
              <a:t>KSA </a:t>
            </a:r>
            <a:endParaRPr lang="en-US" sz="2400" b="1" dirty="0">
              <a:solidFill>
                <a:schemeClr val="bg1"/>
              </a:solidFill>
              <a:latin typeface="Times New Roman" pitchFamily="18" charset="0"/>
              <a:cs typeface="Times New Roman" pitchFamily="18" charset="0"/>
            </a:endParaRPr>
          </a:p>
          <a:p>
            <a:r>
              <a:rPr lang="en-US" sz="2400" b="1" dirty="0" smtClean="0">
                <a:solidFill>
                  <a:schemeClr val="bg1"/>
                </a:solidFill>
                <a:latin typeface="Times New Roman" pitchFamily="18" charset="0"/>
                <a:cs typeface="Times New Roman" pitchFamily="18" charset="0"/>
              </a:rPr>
              <a:t>4.1</a:t>
            </a:r>
            <a:endParaRPr lang="en-US" sz="2400" dirty="0">
              <a:solidFill>
                <a:schemeClr val="bg1"/>
              </a:solidFill>
              <a:latin typeface="Times New Roman" pitchFamily="18" charset="0"/>
              <a:cs typeface="Times New Roman" pitchFamily="18" charset="0"/>
            </a:endParaRPr>
          </a:p>
        </p:txBody>
      </p:sp>
      <p:sp>
        <p:nvSpPr>
          <p:cNvPr id="31" name="Text Box 17"/>
          <p:cNvSpPr txBox="1">
            <a:spLocks noChangeArrowheads="1"/>
          </p:cNvSpPr>
          <p:nvPr/>
        </p:nvSpPr>
        <p:spPr bwMode="white">
          <a:xfrm>
            <a:off x="5148266" y="4857758"/>
            <a:ext cx="1157288" cy="830263"/>
          </a:xfrm>
          <a:prstGeom prst="rect">
            <a:avLst/>
          </a:prstGeom>
          <a:noFill/>
          <a:ln w="9525">
            <a:noFill/>
            <a:miter lim="800000"/>
            <a:headEnd/>
            <a:tailEnd/>
          </a:ln>
        </p:spPr>
        <p:txBody>
          <a:bodyPr wrap="none">
            <a:spAutoFit/>
          </a:bodyPr>
          <a:lstStyle/>
          <a:p>
            <a:r>
              <a:rPr lang="en-US" sz="2400" b="1" dirty="0" smtClean="0">
                <a:solidFill>
                  <a:schemeClr val="bg1"/>
                </a:solidFill>
                <a:latin typeface="Times New Roman" pitchFamily="18" charset="0"/>
                <a:cs typeface="Times New Roman" pitchFamily="18" charset="0"/>
              </a:rPr>
              <a:t>Algeria</a:t>
            </a:r>
            <a:endParaRPr lang="en-US" sz="2400" b="1" dirty="0">
              <a:solidFill>
                <a:schemeClr val="bg1"/>
              </a:solidFill>
              <a:latin typeface="Times New Roman" pitchFamily="18" charset="0"/>
              <a:cs typeface="Times New Roman" pitchFamily="18" charset="0"/>
            </a:endParaRPr>
          </a:p>
          <a:p>
            <a:r>
              <a:rPr lang="en-US" sz="2400" b="1" dirty="0">
                <a:solidFill>
                  <a:schemeClr val="bg1"/>
                </a:solidFill>
                <a:latin typeface="Times New Roman" pitchFamily="18" charset="0"/>
                <a:cs typeface="Times New Roman" pitchFamily="18" charset="0"/>
              </a:rPr>
              <a:t>2.6</a:t>
            </a:r>
            <a:endParaRPr lang="ar-EG" sz="2400" b="1" dirty="0">
              <a:solidFill>
                <a:schemeClr val="bg1"/>
              </a:solidFill>
              <a:latin typeface="Times New Roman" pitchFamily="18" charset="0"/>
              <a:cs typeface="Times New Roman" pitchFamily="18" charset="0"/>
            </a:endParaRPr>
          </a:p>
        </p:txBody>
      </p:sp>
      <p:sp>
        <p:nvSpPr>
          <p:cNvPr id="32" name="Text Box 18"/>
          <p:cNvSpPr txBox="1">
            <a:spLocks noChangeArrowheads="1"/>
          </p:cNvSpPr>
          <p:nvPr/>
        </p:nvSpPr>
        <p:spPr bwMode="white">
          <a:xfrm>
            <a:off x="2500298" y="5500702"/>
            <a:ext cx="1416050" cy="830262"/>
          </a:xfrm>
          <a:prstGeom prst="rect">
            <a:avLst/>
          </a:prstGeom>
          <a:noFill/>
          <a:ln w="9525">
            <a:noFill/>
            <a:miter lim="800000"/>
            <a:headEnd/>
            <a:tailEnd/>
          </a:ln>
        </p:spPr>
        <p:txBody>
          <a:bodyPr wrap="none">
            <a:spAutoFit/>
          </a:bodyPr>
          <a:lstStyle/>
          <a:p>
            <a:r>
              <a:rPr lang="en-US" sz="2400" b="1" dirty="0">
                <a:solidFill>
                  <a:schemeClr val="bg1"/>
                </a:solidFill>
                <a:latin typeface="Times New Roman" pitchFamily="18" charset="0"/>
                <a:cs typeface="Times New Roman" pitchFamily="18" charset="0"/>
              </a:rPr>
              <a:t>Morocco </a:t>
            </a:r>
          </a:p>
          <a:p>
            <a:r>
              <a:rPr lang="en-US" sz="2400" b="1" dirty="0">
                <a:solidFill>
                  <a:schemeClr val="bg1"/>
                </a:solidFill>
                <a:latin typeface="Times New Roman" pitchFamily="18" charset="0"/>
                <a:cs typeface="Times New Roman" pitchFamily="18" charset="0"/>
              </a:rPr>
              <a:t>1.3</a:t>
            </a:r>
            <a:endParaRPr lang="ar-EG" sz="2400" b="1" dirty="0">
              <a:solidFill>
                <a:schemeClr val="bg1"/>
              </a:solidFill>
              <a:latin typeface="Times New Roman" pitchFamily="18" charset="0"/>
              <a:cs typeface="Times New Roman" pitchFamily="18" charset="0"/>
            </a:endParaRPr>
          </a:p>
        </p:txBody>
      </p:sp>
      <p:sp>
        <p:nvSpPr>
          <p:cNvPr id="34" name="Text Box 14"/>
          <p:cNvSpPr txBox="1">
            <a:spLocks noChangeArrowheads="1"/>
          </p:cNvSpPr>
          <p:nvPr/>
        </p:nvSpPr>
        <p:spPr bwMode="white">
          <a:xfrm>
            <a:off x="7256497" y="2562065"/>
            <a:ext cx="1049337" cy="830262"/>
          </a:xfrm>
          <a:prstGeom prst="rect">
            <a:avLst/>
          </a:prstGeom>
          <a:noFill/>
          <a:ln w="9525">
            <a:noFill/>
            <a:miter lim="800000"/>
            <a:headEnd/>
            <a:tailEnd/>
          </a:ln>
        </p:spPr>
        <p:txBody>
          <a:bodyPr wrap="none">
            <a:spAutoFit/>
          </a:bodyPr>
          <a:lstStyle/>
          <a:p>
            <a:r>
              <a:rPr lang="en-US" sz="2400" b="1" dirty="0" smtClean="0">
                <a:solidFill>
                  <a:schemeClr val="bg1"/>
                </a:solidFill>
                <a:latin typeface="Times New Roman" pitchFamily="18" charset="0"/>
                <a:cs typeface="Times New Roman" pitchFamily="18" charset="0"/>
              </a:rPr>
              <a:t>Egypt </a:t>
            </a:r>
            <a:endParaRPr lang="en-US" sz="2400" b="1" dirty="0">
              <a:solidFill>
                <a:schemeClr val="bg1"/>
              </a:solidFill>
              <a:latin typeface="Times New Roman" pitchFamily="18" charset="0"/>
              <a:cs typeface="Times New Roman" pitchFamily="18" charset="0"/>
            </a:endParaRPr>
          </a:p>
          <a:p>
            <a:r>
              <a:rPr lang="en-US" sz="2400" b="1" dirty="0" smtClean="0">
                <a:solidFill>
                  <a:schemeClr val="bg1"/>
                </a:solidFill>
                <a:latin typeface="Times New Roman" pitchFamily="18" charset="0"/>
                <a:cs typeface="Times New Roman" pitchFamily="18" charset="0"/>
              </a:rPr>
              <a:t>3.7</a:t>
            </a:r>
            <a:endParaRPr lang="ar-EG" sz="2400" b="1" dirty="0">
              <a:solidFill>
                <a:schemeClr val="bg1"/>
              </a:solidFill>
              <a:latin typeface="Times New Roman" pitchFamily="18" charset="0"/>
              <a:cs typeface="Times New Roman" pitchFamily="18" charset="0"/>
            </a:endParaRPr>
          </a:p>
        </p:txBody>
      </p:sp>
      <p:sp>
        <p:nvSpPr>
          <p:cNvPr id="36" name="TextBox 35"/>
          <p:cNvSpPr txBox="1"/>
          <p:nvPr/>
        </p:nvSpPr>
        <p:spPr>
          <a:xfrm>
            <a:off x="6286512" y="6030415"/>
            <a:ext cx="3031599" cy="646331"/>
          </a:xfrm>
          <a:prstGeom prst="rect">
            <a:avLst/>
          </a:prstGeom>
          <a:noFill/>
        </p:spPr>
        <p:txBody>
          <a:bodyPr wrap="none" rtlCol="1">
            <a:spAutoFit/>
          </a:bodyPr>
          <a:lstStyle/>
          <a:p>
            <a:pPr algn="l" rtl="0"/>
            <a:r>
              <a:rPr lang="en-US" dirty="0" smtClean="0">
                <a:solidFill>
                  <a:srgbClr val="FFFF00"/>
                </a:solidFill>
              </a:rPr>
              <a:t> </a:t>
            </a:r>
          </a:p>
          <a:p>
            <a:pPr algn="l" rtl="0"/>
            <a:r>
              <a:rPr lang="en-US" b="1" dirty="0" smtClean="0">
                <a:solidFill>
                  <a:srgbClr val="FFFF00"/>
                </a:solidFill>
                <a:latin typeface="+mj-lt"/>
                <a:ea typeface="+mj-ea"/>
                <a:cs typeface="+mj-cs"/>
              </a:rPr>
              <a:t>Source : IMS Prognosis    </a:t>
            </a:r>
            <a:endParaRPr lang="ar-EG" b="1" dirty="0">
              <a:solidFill>
                <a:srgbClr val="FFFF00"/>
              </a:solidFill>
              <a:latin typeface="+mj-lt"/>
              <a:ea typeface="+mj-ea"/>
              <a:cs typeface="+mj-cs"/>
            </a:endParaRPr>
          </a:p>
        </p:txBody>
      </p:sp>
      <p:sp>
        <p:nvSpPr>
          <p:cNvPr id="37" name="Text Box 19"/>
          <p:cNvSpPr txBox="1">
            <a:spLocks noChangeArrowheads="1"/>
          </p:cNvSpPr>
          <p:nvPr/>
        </p:nvSpPr>
        <p:spPr bwMode="auto">
          <a:xfrm>
            <a:off x="2876546" y="3714752"/>
            <a:ext cx="4127522" cy="769441"/>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a:r>
              <a:rPr lang="en-US" sz="2200" dirty="0" smtClean="0">
                <a:solidFill>
                  <a:schemeClr val="bg1"/>
                </a:solidFill>
                <a:latin typeface="Verdana" pitchFamily="34" charset="0"/>
              </a:rPr>
              <a:t>Pharmaceutical  Market Size , 2012</a:t>
            </a:r>
          </a:p>
        </p:txBody>
      </p:sp>
      <p:grpSp>
        <p:nvGrpSpPr>
          <p:cNvPr id="3" name="Group 40"/>
          <p:cNvGrpSpPr/>
          <p:nvPr/>
        </p:nvGrpSpPr>
        <p:grpSpPr>
          <a:xfrm>
            <a:off x="615822" y="2139727"/>
            <a:ext cx="3384674" cy="1575025"/>
            <a:chOff x="615822" y="2139727"/>
            <a:chExt cx="3384674" cy="1575025"/>
          </a:xfrm>
        </p:grpSpPr>
        <p:sp>
          <p:nvSpPr>
            <p:cNvPr id="38" name="Line 20"/>
            <p:cNvSpPr>
              <a:spLocks noChangeShapeType="1"/>
            </p:cNvSpPr>
            <p:nvPr/>
          </p:nvSpPr>
          <p:spPr bwMode="black">
            <a:xfrm>
              <a:off x="2632075" y="2483376"/>
              <a:ext cx="1368421" cy="1231376"/>
            </a:xfrm>
            <a:prstGeom prst="line">
              <a:avLst/>
            </a:prstGeom>
            <a:noFill/>
            <a:ln w="9525">
              <a:solidFill>
                <a:schemeClr val="tx1"/>
              </a:solidFill>
              <a:round/>
              <a:headEnd/>
              <a:tailEnd type="triangle" w="med" len="med"/>
            </a:ln>
            <a:effectLst/>
          </p:spPr>
          <p:txBody>
            <a:bodyPr wrap="none" anchor="ctr"/>
            <a:lstStyle/>
            <a:p>
              <a:endParaRPr lang="en-US" dirty="0"/>
            </a:p>
          </p:txBody>
        </p:sp>
        <p:cxnSp>
          <p:nvCxnSpPr>
            <p:cNvPr id="39" name="AutoShape 21"/>
            <p:cNvCxnSpPr>
              <a:cxnSpLocks noChangeShapeType="1"/>
            </p:cNvCxnSpPr>
            <p:nvPr/>
          </p:nvCxnSpPr>
          <p:spPr bwMode="black">
            <a:xfrm flipH="1">
              <a:off x="615950" y="2483376"/>
              <a:ext cx="2016125" cy="0"/>
            </a:xfrm>
            <a:prstGeom prst="straightConnector1">
              <a:avLst/>
            </a:prstGeom>
            <a:noFill/>
            <a:ln w="9525">
              <a:solidFill>
                <a:schemeClr val="tx1"/>
              </a:solidFill>
              <a:round/>
              <a:headEnd/>
              <a:tailEnd/>
            </a:ln>
            <a:effectLst/>
          </p:spPr>
        </p:cxnSp>
        <p:sp>
          <p:nvSpPr>
            <p:cNvPr id="40" name="Text Box 22"/>
            <p:cNvSpPr txBox="1">
              <a:spLocks noChangeArrowheads="1"/>
            </p:cNvSpPr>
            <p:nvPr/>
          </p:nvSpPr>
          <p:spPr bwMode="auto">
            <a:xfrm>
              <a:off x="615822" y="2139727"/>
              <a:ext cx="1606530" cy="646331"/>
            </a:xfrm>
            <a:prstGeom prst="rect">
              <a:avLst/>
            </a:prstGeom>
            <a:noFill/>
            <a:ln w="9525">
              <a:noFill/>
              <a:miter lim="800000"/>
              <a:headEnd/>
              <a:tailEnd/>
            </a:ln>
            <a:effectLst/>
          </p:spPr>
          <p:txBody>
            <a:bodyPr wrap="none">
              <a:spAutoFit/>
            </a:bodyPr>
            <a:lstStyle/>
            <a:p>
              <a:r>
                <a:rPr lang="en-US" b="1" dirty="0" smtClean="0">
                  <a:solidFill>
                    <a:schemeClr val="bg1"/>
                  </a:solidFill>
                  <a:latin typeface="Verdana" pitchFamily="34" charset="0"/>
                </a:rPr>
                <a:t>USD billion</a:t>
              </a:r>
              <a:endParaRPr lang="ar-EG" b="1" dirty="0" smtClean="0">
                <a:solidFill>
                  <a:schemeClr val="bg1"/>
                </a:solidFill>
                <a:latin typeface="Verdana" pitchFamily="34" charset="0"/>
              </a:endParaRPr>
            </a:p>
            <a:p>
              <a:pPr eaLnBrk="0" hangingPunct="0"/>
              <a:endParaRPr lang="en-US" b="1" dirty="0">
                <a:solidFill>
                  <a:schemeClr val="bg1"/>
                </a:solidFill>
                <a:latin typeface="Verdana" pitchFamily="34" charset="0"/>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ox(in)">
                                      <p:cBhvr>
                                        <p:cTn id="11" dur="500"/>
                                        <p:tgtEl>
                                          <p:spTgt spid="37"/>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edge">
                                      <p:cBhvr>
                                        <p:cTn id="15" dur="2000"/>
                                        <p:tgtEl>
                                          <p:spTgt spid="18"/>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edge">
                                      <p:cBhvr>
                                        <p:cTn id="19" dur="500"/>
                                        <p:tgtEl>
                                          <p:spTgt spid="25"/>
                                        </p:tgtEl>
                                      </p:cBhvr>
                                    </p:animEffect>
                                  </p:childTnLst>
                                </p:cTn>
                              </p:par>
                              <p:par>
                                <p:cTn id="20" presetID="2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edge">
                                      <p:cBhvr>
                                        <p:cTn id="22" dur="500"/>
                                        <p:tgtEl>
                                          <p:spTgt spid="29"/>
                                        </p:tgtEl>
                                      </p:cBhvr>
                                    </p:animEffect>
                                  </p:childTnLst>
                                </p:cTn>
                              </p:par>
                            </p:childTnLst>
                          </p:cTn>
                        </p:par>
                        <p:par>
                          <p:cTn id="23" fill="hold">
                            <p:stCondLst>
                              <p:cond delay="350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3500"/>
                            </p:stCondLst>
                            <p:childTnLst>
                              <p:par>
                                <p:cTn id="27" presetID="2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edge">
                                      <p:cBhvr>
                                        <p:cTn id="29" dur="500"/>
                                        <p:tgtEl>
                                          <p:spTgt spid="26"/>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edge">
                                      <p:cBhvr>
                                        <p:cTn id="32" dur="500"/>
                                        <p:tgtEl>
                                          <p:spTgt spid="32"/>
                                        </p:tgtEl>
                                      </p:cBhvr>
                                    </p:animEffect>
                                  </p:childTnLst>
                                </p:cTn>
                              </p:par>
                            </p:childTnLst>
                          </p:cTn>
                        </p:par>
                        <p:par>
                          <p:cTn id="33" fill="hold">
                            <p:stCondLst>
                              <p:cond delay="4000"/>
                            </p:stCondLst>
                            <p:childTnLst>
                              <p:par>
                                <p:cTn id="34" presetID="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4000"/>
                            </p:stCondLst>
                            <p:childTnLst>
                              <p:par>
                                <p:cTn id="37" presetID="2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edge">
                                      <p:cBhvr>
                                        <p:cTn id="39" dur="500"/>
                                        <p:tgtEl>
                                          <p:spTgt spid="27"/>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edge">
                                      <p:cBhvr>
                                        <p:cTn id="42" dur="500"/>
                                        <p:tgtEl>
                                          <p:spTgt spid="31"/>
                                        </p:tgtEl>
                                      </p:cBhvr>
                                    </p:animEffec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edge">
                                      <p:cBhvr>
                                        <p:cTn id="49" dur="500"/>
                                        <p:tgtEl>
                                          <p:spTgt spid="34"/>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edge">
                                      <p:cBhvr>
                                        <p:cTn id="52" dur="500"/>
                                        <p:tgtEl>
                                          <p:spTgt spid="28"/>
                                        </p:tgtEl>
                                      </p:cBhvr>
                                    </p:animEffect>
                                  </p:child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par>
                          <p:cTn id="56" fill="hold">
                            <p:stCondLst>
                              <p:cond delay="5000"/>
                            </p:stCondLst>
                            <p:childTnLst>
                              <p:par>
                                <p:cTn id="57" presetID="2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edge">
                                      <p:cBhvr>
                                        <p:cTn id="59" dur="500"/>
                                        <p:tgtEl>
                                          <p:spTgt spid="30"/>
                                        </p:tgtEl>
                                      </p:cBhvr>
                                    </p:animEffect>
                                  </p:childTnLst>
                                </p:cTn>
                              </p:par>
                              <p:par>
                                <p:cTn id="60" presetID="2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edge">
                                      <p:cBhvr>
                                        <p:cTn id="62" dur="500"/>
                                        <p:tgtEl>
                                          <p:spTgt spid="24"/>
                                        </p:tgtEl>
                                      </p:cBhvr>
                                    </p:animEffect>
                                  </p:childTnLst>
                                </p:cTn>
                              </p:par>
                            </p:childTnLst>
                          </p:cTn>
                        </p:par>
                        <p:par>
                          <p:cTn id="63" fill="hold">
                            <p:stCondLst>
                              <p:cond delay="5500"/>
                            </p:stCondLst>
                            <p:childTnLst>
                              <p:par>
                                <p:cTn id="64" presetID="1"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par>
                          <p:cTn id="66" fill="hold">
                            <p:stCondLst>
                              <p:cond delay="5500"/>
                            </p:stCondLst>
                            <p:childTnLst>
                              <p:par>
                                <p:cTn id="67" presetID="4" presetClass="entr" presetSubtype="16"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ox(in)">
                                      <p:cBhvr>
                                        <p:cTn id="69" dur="500"/>
                                        <p:tgtEl>
                                          <p:spTgt spid="3"/>
                                        </p:tgtEl>
                                      </p:cBhvr>
                                    </p:animEffect>
                                  </p:childTnLst>
                                </p:cTn>
                              </p:par>
                            </p:childTnLst>
                          </p:cTn>
                        </p:par>
                        <p:par>
                          <p:cTn id="70" fill="hold">
                            <p:stCondLst>
                              <p:cond delay="6000"/>
                            </p:stCondLst>
                            <p:childTnLst>
                              <p:par>
                                <p:cTn id="71" presetID="4" presetClass="entr" presetSubtype="1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ox(in)">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31" grpId="0"/>
      <p:bldP spid="32" grpId="0"/>
      <p:bldP spid="34"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invGray">
          <a:xfrm>
            <a:off x="1714480" y="1714488"/>
            <a:ext cx="5759450" cy="2638425"/>
          </a:xfrm>
          <a:prstGeom prst="upArrow">
            <a:avLst>
              <a:gd name="adj1" fmla="val 56944"/>
              <a:gd name="adj2" fmla="val 50782"/>
            </a:avLst>
          </a:prstGeom>
          <a:gradFill rotWithShape="1">
            <a:gsLst>
              <a:gs pos="0">
                <a:schemeClr val="accent2"/>
              </a:gs>
              <a:gs pos="100000">
                <a:srgbClr val="0F2145"/>
              </a:gs>
            </a:gsLst>
            <a:lin ang="5400000" scaled="1"/>
          </a:gradFill>
          <a:ln w="9525" algn="ctr">
            <a:noFill/>
            <a:miter lim="800000"/>
            <a:headEnd/>
            <a:tailEnd/>
          </a:ln>
        </p:spPr>
        <p:txBody>
          <a:bodyPr wrap="none" anchor="ctr"/>
          <a:lstStyle/>
          <a:p>
            <a:endParaRPr lang="ar-EG"/>
          </a:p>
        </p:txBody>
      </p:sp>
      <p:sp>
        <p:nvSpPr>
          <p:cNvPr id="35" name="Text Box 5"/>
          <p:cNvSpPr txBox="1">
            <a:spLocks noChangeArrowheads="1"/>
          </p:cNvSpPr>
          <p:nvPr/>
        </p:nvSpPr>
        <p:spPr bwMode="gray">
          <a:xfrm>
            <a:off x="3444906" y="3329007"/>
            <a:ext cx="2627313" cy="400050"/>
          </a:xfrm>
          <a:prstGeom prst="rect">
            <a:avLst/>
          </a:prstGeom>
          <a:noFill/>
          <a:ln w="9525" algn="ctr">
            <a:noFill/>
            <a:miter lim="800000"/>
            <a:headEnd/>
            <a:tailEnd/>
          </a:ln>
        </p:spPr>
        <p:txBody>
          <a:bodyPr wrap="none">
            <a:spAutoFit/>
          </a:bodyPr>
          <a:lstStyle/>
          <a:p>
            <a:r>
              <a:rPr lang="en-US" sz="2000" b="1" dirty="0">
                <a:solidFill>
                  <a:srgbClr val="FFFF00"/>
                </a:solidFill>
                <a:latin typeface="Times New Roman" pitchFamily="18" charset="0"/>
                <a:cs typeface="Times New Roman" pitchFamily="18" charset="0"/>
              </a:rPr>
              <a:t>Source</a:t>
            </a:r>
            <a:r>
              <a:rPr lang="en-US" sz="2000" dirty="0">
                <a:solidFill>
                  <a:srgbClr val="FFFF00"/>
                </a:solidFill>
                <a:latin typeface="Times New Roman" pitchFamily="18" charset="0"/>
                <a:cs typeface="Times New Roman" pitchFamily="18" charset="0"/>
              </a:rPr>
              <a:t>: </a:t>
            </a:r>
            <a:r>
              <a:rPr lang="en-US" sz="2000" b="1" dirty="0">
                <a:solidFill>
                  <a:srgbClr val="FFFF00"/>
                </a:solidFill>
                <a:latin typeface="Times New Roman" pitchFamily="18" charset="0"/>
                <a:cs typeface="Times New Roman" pitchFamily="18" charset="0"/>
              </a:rPr>
              <a:t>IMS</a:t>
            </a:r>
            <a:r>
              <a:rPr lang="en-US" sz="2000" dirty="0">
                <a:solidFill>
                  <a:srgbClr val="FFFF00"/>
                </a:solidFill>
                <a:latin typeface="Times New Roman" pitchFamily="18" charset="0"/>
                <a:cs typeface="Times New Roman" pitchFamily="18" charset="0"/>
              </a:rPr>
              <a:t> Prognosis</a:t>
            </a:r>
          </a:p>
        </p:txBody>
      </p:sp>
      <p:sp>
        <p:nvSpPr>
          <p:cNvPr id="41" name="Oval 36"/>
          <p:cNvSpPr>
            <a:spLocks noChangeArrowheads="1"/>
          </p:cNvSpPr>
          <p:nvPr/>
        </p:nvSpPr>
        <p:spPr bwMode="ltGray">
          <a:xfrm>
            <a:off x="2276506" y="5784869"/>
            <a:ext cx="1069975" cy="296863"/>
          </a:xfrm>
          <a:prstGeom prst="ellipse">
            <a:avLst/>
          </a:prstGeom>
          <a:solidFill>
            <a:srgbClr val="0F2145">
              <a:alpha val="70195"/>
            </a:srgbClr>
          </a:solidFill>
          <a:ln w="9525">
            <a:noFill/>
            <a:round/>
            <a:headEnd/>
            <a:tailEnd/>
          </a:ln>
        </p:spPr>
        <p:txBody>
          <a:bodyPr wrap="none" anchor="ctr"/>
          <a:lstStyle/>
          <a:p>
            <a:endParaRPr lang="ar-EG"/>
          </a:p>
        </p:txBody>
      </p:sp>
      <p:sp>
        <p:nvSpPr>
          <p:cNvPr id="42" name="Oval 15"/>
          <p:cNvSpPr>
            <a:spLocks noChangeArrowheads="1"/>
          </p:cNvSpPr>
          <p:nvPr/>
        </p:nvSpPr>
        <p:spPr bwMode="gray">
          <a:xfrm>
            <a:off x="2047906" y="4314844"/>
            <a:ext cx="1544638" cy="1544638"/>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headEnd/>
            <a:tailEnd/>
          </a:ln>
          <a:effectLst/>
        </p:spPr>
        <p:txBody>
          <a:bodyPr wrap="none" anchor="ctr"/>
          <a:lstStyle/>
          <a:p>
            <a:pPr>
              <a:defRPr/>
            </a:pPr>
            <a:endParaRPr lang="en-US" dirty="0"/>
          </a:p>
        </p:txBody>
      </p:sp>
      <p:sp>
        <p:nvSpPr>
          <p:cNvPr id="43" name="Oval 16"/>
          <p:cNvSpPr>
            <a:spLocks noChangeArrowheads="1"/>
          </p:cNvSpPr>
          <p:nvPr/>
        </p:nvSpPr>
        <p:spPr bwMode="gray">
          <a:xfrm>
            <a:off x="2081244" y="4351357"/>
            <a:ext cx="1473200" cy="1474787"/>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headEnd/>
            <a:tailEnd/>
          </a:ln>
          <a:effectLst/>
        </p:spPr>
        <p:txBody>
          <a:bodyPr wrap="none" anchor="ctr"/>
          <a:lstStyle/>
          <a:p>
            <a:pPr>
              <a:defRPr/>
            </a:pPr>
            <a:endParaRPr lang="en-US" dirty="0"/>
          </a:p>
        </p:txBody>
      </p:sp>
      <p:sp>
        <p:nvSpPr>
          <p:cNvPr id="44" name="Oval 17"/>
          <p:cNvSpPr>
            <a:spLocks noChangeArrowheads="1"/>
          </p:cNvSpPr>
          <p:nvPr/>
        </p:nvSpPr>
        <p:spPr bwMode="gray">
          <a:xfrm>
            <a:off x="2138394" y="4405332"/>
            <a:ext cx="1331912" cy="133191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n-US" dirty="0"/>
          </a:p>
        </p:txBody>
      </p:sp>
      <p:pic>
        <p:nvPicPr>
          <p:cNvPr id="45" name="Picture 18" descr="Picture1"/>
          <p:cNvPicPr>
            <a:picLocks noChangeAspect="1" noChangeArrowheads="1"/>
          </p:cNvPicPr>
          <p:nvPr/>
        </p:nvPicPr>
        <p:blipFill>
          <a:blip r:embed="rId2"/>
          <a:srcRect/>
          <a:stretch>
            <a:fillRect/>
          </a:stretch>
        </p:blipFill>
        <p:spPr bwMode="gray">
          <a:xfrm>
            <a:off x="2081244" y="4405332"/>
            <a:ext cx="977900" cy="977900"/>
          </a:xfrm>
          <a:prstGeom prst="rect">
            <a:avLst/>
          </a:prstGeom>
          <a:noFill/>
          <a:ln w="9525">
            <a:noFill/>
            <a:miter lim="800000"/>
            <a:headEnd/>
            <a:tailEnd/>
          </a:ln>
        </p:spPr>
      </p:pic>
      <p:sp>
        <p:nvSpPr>
          <p:cNvPr id="46" name="Text Box 19"/>
          <p:cNvSpPr txBox="1">
            <a:spLocks noChangeArrowheads="1"/>
          </p:cNvSpPr>
          <p:nvPr/>
        </p:nvSpPr>
        <p:spPr bwMode="white">
          <a:xfrm>
            <a:off x="2357422" y="4714884"/>
            <a:ext cx="1049337" cy="830263"/>
          </a:xfrm>
          <a:prstGeom prst="rect">
            <a:avLst/>
          </a:prstGeom>
          <a:noFill/>
          <a:ln w="9525" algn="ctr">
            <a:noFill/>
            <a:miter lim="800000"/>
            <a:headEnd/>
            <a:tailEnd/>
          </a:ln>
        </p:spPr>
        <p:txBody>
          <a:bodyPr wrap="none">
            <a:spAutoFit/>
          </a:bodyPr>
          <a:lstStyle/>
          <a:p>
            <a:r>
              <a:rPr lang="en-US" sz="2400" b="1" dirty="0">
                <a:solidFill>
                  <a:srgbClr val="000000"/>
                </a:solidFill>
                <a:latin typeface="Times New Roman" pitchFamily="18" charset="0"/>
                <a:cs typeface="Times New Roman" pitchFamily="18" charset="0"/>
              </a:rPr>
              <a:t>Egypt </a:t>
            </a:r>
          </a:p>
          <a:p>
            <a:r>
              <a:rPr lang="en-US" sz="2400" b="1" dirty="0" smtClean="0">
                <a:solidFill>
                  <a:srgbClr val="000000"/>
                </a:solidFill>
                <a:latin typeface="Times New Roman" pitchFamily="18" charset="0"/>
                <a:cs typeface="Times New Roman" pitchFamily="18" charset="0"/>
              </a:rPr>
              <a:t>13.8%</a:t>
            </a:r>
            <a:endParaRPr lang="ar-EG" sz="2400" b="1" dirty="0">
              <a:solidFill>
                <a:srgbClr val="000000"/>
              </a:solidFill>
              <a:latin typeface="Times New Roman" pitchFamily="18" charset="0"/>
              <a:cs typeface="Times New Roman" pitchFamily="18" charset="0"/>
            </a:endParaRPr>
          </a:p>
        </p:txBody>
      </p:sp>
      <p:sp>
        <p:nvSpPr>
          <p:cNvPr id="47" name="Oval 37"/>
          <p:cNvSpPr>
            <a:spLocks noChangeArrowheads="1"/>
          </p:cNvSpPr>
          <p:nvPr/>
        </p:nvSpPr>
        <p:spPr bwMode="ltGray">
          <a:xfrm>
            <a:off x="4216431" y="5784869"/>
            <a:ext cx="1069975" cy="296863"/>
          </a:xfrm>
          <a:prstGeom prst="ellipse">
            <a:avLst/>
          </a:prstGeom>
          <a:solidFill>
            <a:srgbClr val="0F2145">
              <a:alpha val="70195"/>
            </a:srgbClr>
          </a:solidFill>
          <a:ln w="9525">
            <a:noFill/>
            <a:round/>
            <a:headEnd/>
            <a:tailEnd/>
          </a:ln>
        </p:spPr>
        <p:txBody>
          <a:bodyPr wrap="none" anchor="ctr"/>
          <a:lstStyle/>
          <a:p>
            <a:endParaRPr lang="ar-EG"/>
          </a:p>
        </p:txBody>
      </p:sp>
      <p:sp>
        <p:nvSpPr>
          <p:cNvPr id="48" name="Oval 22"/>
          <p:cNvSpPr>
            <a:spLocks noChangeArrowheads="1"/>
          </p:cNvSpPr>
          <p:nvPr/>
        </p:nvSpPr>
        <p:spPr bwMode="gray">
          <a:xfrm>
            <a:off x="3929094" y="4314844"/>
            <a:ext cx="1544637" cy="1544638"/>
          </a:xfrm>
          <a:prstGeom prst="ellipse">
            <a:avLst/>
          </a:prstGeom>
          <a:gradFill rotWithShape="1">
            <a:gsLst>
              <a:gs pos="0">
                <a:schemeClr val="accent1"/>
              </a:gs>
              <a:gs pos="100000">
                <a:schemeClr val="accent1">
                  <a:gamma/>
                  <a:shade val="57255"/>
                  <a:invGamma/>
                </a:schemeClr>
              </a:gs>
            </a:gsLst>
            <a:path path="rect">
              <a:fillToRect l="100000" t="100000"/>
            </a:path>
          </a:gradFill>
          <a:ln w="9525" algn="ctr">
            <a:noFill/>
            <a:round/>
            <a:headEnd/>
            <a:tailEnd/>
          </a:ln>
          <a:effectLst/>
        </p:spPr>
        <p:txBody>
          <a:bodyPr wrap="none" anchor="ctr"/>
          <a:lstStyle/>
          <a:p>
            <a:pPr>
              <a:defRPr/>
            </a:pPr>
            <a:endParaRPr lang="en-US" dirty="0"/>
          </a:p>
        </p:txBody>
      </p:sp>
      <p:sp>
        <p:nvSpPr>
          <p:cNvPr id="49" name="Oval 23"/>
          <p:cNvSpPr>
            <a:spLocks noChangeArrowheads="1"/>
          </p:cNvSpPr>
          <p:nvPr/>
        </p:nvSpPr>
        <p:spPr bwMode="gray">
          <a:xfrm>
            <a:off x="3962431" y="4351357"/>
            <a:ext cx="1473200" cy="1474787"/>
          </a:xfrm>
          <a:prstGeom prst="ellipse">
            <a:avLst/>
          </a:prstGeom>
          <a:gradFill rotWithShape="1">
            <a:gsLst>
              <a:gs pos="0">
                <a:schemeClr val="accent1">
                  <a:alpha val="85001"/>
                </a:schemeClr>
              </a:gs>
              <a:gs pos="100000">
                <a:schemeClr val="accent1">
                  <a:gamma/>
                  <a:shade val="63529"/>
                  <a:invGamma/>
                </a:schemeClr>
              </a:gs>
            </a:gsLst>
            <a:lin ang="2700000" scaled="1"/>
          </a:gradFill>
          <a:ln w="9525" algn="ctr">
            <a:noFill/>
            <a:round/>
            <a:headEnd/>
            <a:tailEnd/>
          </a:ln>
          <a:effectLst/>
        </p:spPr>
        <p:txBody>
          <a:bodyPr wrap="none" anchor="ctr"/>
          <a:lstStyle/>
          <a:p>
            <a:pPr>
              <a:defRPr/>
            </a:pPr>
            <a:endParaRPr lang="en-US" dirty="0"/>
          </a:p>
        </p:txBody>
      </p:sp>
      <p:sp>
        <p:nvSpPr>
          <p:cNvPr id="50" name="Oval 24"/>
          <p:cNvSpPr>
            <a:spLocks noChangeArrowheads="1"/>
          </p:cNvSpPr>
          <p:nvPr/>
        </p:nvSpPr>
        <p:spPr bwMode="gray">
          <a:xfrm>
            <a:off x="4019581" y="4405332"/>
            <a:ext cx="1331913" cy="133191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n-US" dirty="0"/>
          </a:p>
        </p:txBody>
      </p:sp>
      <p:pic>
        <p:nvPicPr>
          <p:cNvPr id="51" name="Picture 25" descr="Picture1"/>
          <p:cNvPicPr>
            <a:picLocks noChangeAspect="1" noChangeArrowheads="1"/>
          </p:cNvPicPr>
          <p:nvPr/>
        </p:nvPicPr>
        <p:blipFill>
          <a:blip r:embed="rId2"/>
          <a:srcRect/>
          <a:stretch>
            <a:fillRect/>
          </a:stretch>
        </p:blipFill>
        <p:spPr bwMode="gray">
          <a:xfrm>
            <a:off x="3962431" y="4405332"/>
            <a:ext cx="977900" cy="977900"/>
          </a:xfrm>
          <a:prstGeom prst="rect">
            <a:avLst/>
          </a:prstGeom>
          <a:noFill/>
          <a:ln w="9525">
            <a:noFill/>
            <a:miter lim="800000"/>
            <a:headEnd/>
            <a:tailEnd/>
          </a:ln>
        </p:spPr>
      </p:pic>
      <p:sp>
        <p:nvSpPr>
          <p:cNvPr id="52" name="Text Box 26"/>
          <p:cNvSpPr txBox="1">
            <a:spLocks noChangeArrowheads="1"/>
          </p:cNvSpPr>
          <p:nvPr/>
        </p:nvSpPr>
        <p:spPr bwMode="white">
          <a:xfrm>
            <a:off x="4214844" y="4783157"/>
            <a:ext cx="1157287" cy="830262"/>
          </a:xfrm>
          <a:prstGeom prst="rect">
            <a:avLst/>
          </a:prstGeom>
          <a:noFill/>
          <a:ln w="9525" algn="ctr">
            <a:noFill/>
            <a:miter lim="800000"/>
            <a:headEnd/>
            <a:tailEnd/>
          </a:ln>
        </p:spPr>
        <p:txBody>
          <a:bodyPr wrap="none">
            <a:spAutoFit/>
          </a:bodyPr>
          <a:lstStyle/>
          <a:p>
            <a:r>
              <a:rPr lang="en-US" sz="2400" b="1" dirty="0">
                <a:solidFill>
                  <a:srgbClr val="000000"/>
                </a:solidFill>
                <a:latin typeface="Times New Roman" pitchFamily="18" charset="0"/>
                <a:cs typeface="Times New Roman" pitchFamily="18" charset="0"/>
              </a:rPr>
              <a:t>Algeria</a:t>
            </a:r>
          </a:p>
          <a:p>
            <a:r>
              <a:rPr lang="en-US" sz="2400" b="1" dirty="0">
                <a:solidFill>
                  <a:srgbClr val="000000"/>
                </a:solidFill>
                <a:latin typeface="Times New Roman" pitchFamily="18" charset="0"/>
                <a:cs typeface="Times New Roman" pitchFamily="18" charset="0"/>
              </a:rPr>
              <a:t>8.2%</a:t>
            </a:r>
            <a:endParaRPr lang="ar-EG" sz="2400" b="1" dirty="0">
              <a:solidFill>
                <a:srgbClr val="000000"/>
              </a:solidFill>
              <a:latin typeface="Times New Roman" pitchFamily="18" charset="0"/>
              <a:cs typeface="Times New Roman" pitchFamily="18" charset="0"/>
            </a:endParaRPr>
          </a:p>
        </p:txBody>
      </p:sp>
      <p:sp>
        <p:nvSpPr>
          <p:cNvPr id="53" name="Oval 38"/>
          <p:cNvSpPr>
            <a:spLocks noChangeArrowheads="1"/>
          </p:cNvSpPr>
          <p:nvPr/>
        </p:nvSpPr>
        <p:spPr bwMode="ltGray">
          <a:xfrm>
            <a:off x="5899181" y="5784869"/>
            <a:ext cx="1069975" cy="296863"/>
          </a:xfrm>
          <a:prstGeom prst="ellipse">
            <a:avLst/>
          </a:prstGeom>
          <a:solidFill>
            <a:srgbClr val="0F2145">
              <a:alpha val="70195"/>
            </a:srgbClr>
          </a:solidFill>
          <a:ln w="9525">
            <a:noFill/>
            <a:round/>
            <a:headEnd/>
            <a:tailEnd/>
          </a:ln>
        </p:spPr>
        <p:txBody>
          <a:bodyPr wrap="none" anchor="ctr"/>
          <a:lstStyle/>
          <a:p>
            <a:endParaRPr lang="ar-EG"/>
          </a:p>
        </p:txBody>
      </p:sp>
      <p:sp>
        <p:nvSpPr>
          <p:cNvPr id="54" name="Oval 29"/>
          <p:cNvSpPr>
            <a:spLocks noChangeArrowheads="1"/>
          </p:cNvSpPr>
          <p:nvPr/>
        </p:nvSpPr>
        <p:spPr bwMode="gray">
          <a:xfrm>
            <a:off x="5670581" y="4314844"/>
            <a:ext cx="1544638" cy="1544638"/>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defRPr/>
            </a:pPr>
            <a:endParaRPr lang="en-US" dirty="0"/>
          </a:p>
        </p:txBody>
      </p:sp>
      <p:sp>
        <p:nvSpPr>
          <p:cNvPr id="55" name="Oval 30"/>
          <p:cNvSpPr>
            <a:spLocks noChangeArrowheads="1"/>
          </p:cNvSpPr>
          <p:nvPr/>
        </p:nvSpPr>
        <p:spPr bwMode="gray">
          <a:xfrm>
            <a:off x="5703919" y="4351357"/>
            <a:ext cx="1473200" cy="1474787"/>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defRPr/>
            </a:pPr>
            <a:endParaRPr lang="en-US" dirty="0"/>
          </a:p>
        </p:txBody>
      </p:sp>
      <p:sp>
        <p:nvSpPr>
          <p:cNvPr id="56" name="Oval 31"/>
          <p:cNvSpPr>
            <a:spLocks noChangeArrowheads="1"/>
          </p:cNvSpPr>
          <p:nvPr/>
        </p:nvSpPr>
        <p:spPr bwMode="gray">
          <a:xfrm>
            <a:off x="5761069" y="4405332"/>
            <a:ext cx="1331912" cy="1331912"/>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defRPr/>
            </a:pPr>
            <a:endParaRPr lang="en-US" dirty="0"/>
          </a:p>
        </p:txBody>
      </p:sp>
      <p:pic>
        <p:nvPicPr>
          <p:cNvPr id="57" name="Picture 32" descr="Picture1"/>
          <p:cNvPicPr>
            <a:picLocks noChangeAspect="1" noChangeArrowheads="1"/>
          </p:cNvPicPr>
          <p:nvPr/>
        </p:nvPicPr>
        <p:blipFill>
          <a:blip r:embed="rId2"/>
          <a:srcRect/>
          <a:stretch>
            <a:fillRect/>
          </a:stretch>
        </p:blipFill>
        <p:spPr bwMode="gray">
          <a:xfrm>
            <a:off x="5703919" y="4405332"/>
            <a:ext cx="977900" cy="977900"/>
          </a:xfrm>
          <a:prstGeom prst="rect">
            <a:avLst/>
          </a:prstGeom>
          <a:noFill/>
          <a:ln w="9525">
            <a:noFill/>
            <a:miter lim="800000"/>
            <a:headEnd/>
            <a:tailEnd/>
          </a:ln>
        </p:spPr>
      </p:pic>
      <p:sp>
        <p:nvSpPr>
          <p:cNvPr id="58" name="Text Box 33"/>
          <p:cNvSpPr txBox="1">
            <a:spLocks noChangeArrowheads="1"/>
          </p:cNvSpPr>
          <p:nvPr/>
        </p:nvSpPr>
        <p:spPr bwMode="white">
          <a:xfrm>
            <a:off x="5786469" y="4786332"/>
            <a:ext cx="1339850" cy="830262"/>
          </a:xfrm>
          <a:prstGeom prst="rect">
            <a:avLst/>
          </a:prstGeom>
          <a:noFill/>
          <a:ln w="9525" algn="ctr">
            <a:noFill/>
            <a:miter lim="800000"/>
            <a:headEnd/>
            <a:tailEnd/>
          </a:ln>
        </p:spPr>
        <p:txBody>
          <a:bodyPr wrap="none">
            <a:spAutoFit/>
          </a:bodyPr>
          <a:lstStyle/>
          <a:p>
            <a:r>
              <a:rPr lang="en-US" sz="2400" b="1" dirty="0">
                <a:solidFill>
                  <a:srgbClr val="000000"/>
                </a:solidFill>
                <a:latin typeface="Times New Roman" pitchFamily="18" charset="0"/>
                <a:cs typeface="Times New Roman" pitchFamily="18" charset="0"/>
              </a:rPr>
              <a:t>Morocco</a:t>
            </a:r>
            <a:endParaRPr lang="ar-EG" sz="2400" b="1" dirty="0">
              <a:solidFill>
                <a:srgbClr val="000000"/>
              </a:solidFill>
              <a:latin typeface="Times New Roman" pitchFamily="18" charset="0"/>
              <a:cs typeface="Times New Roman" pitchFamily="18" charset="0"/>
            </a:endParaRPr>
          </a:p>
          <a:p>
            <a:r>
              <a:rPr lang="en-US" sz="2400" b="1" dirty="0">
                <a:solidFill>
                  <a:srgbClr val="000000"/>
                </a:solidFill>
                <a:latin typeface="Times New Roman" pitchFamily="18" charset="0"/>
                <a:cs typeface="Times New Roman" pitchFamily="18" charset="0"/>
              </a:rPr>
              <a:t>7.4%</a:t>
            </a:r>
            <a:endParaRPr lang="en-US" sz="2400" dirty="0">
              <a:solidFill>
                <a:srgbClr val="000000"/>
              </a:solidFill>
              <a:latin typeface="Times New Roman" pitchFamily="18" charset="0"/>
              <a:cs typeface="Times New Roman" pitchFamily="18" charset="0"/>
            </a:endParaRPr>
          </a:p>
        </p:txBody>
      </p:sp>
      <p:sp>
        <p:nvSpPr>
          <p:cNvPr id="59" name="Oval 34"/>
          <p:cNvSpPr>
            <a:spLocks noChangeArrowheads="1"/>
          </p:cNvSpPr>
          <p:nvPr/>
        </p:nvSpPr>
        <p:spPr bwMode="ltGray">
          <a:xfrm>
            <a:off x="7718456" y="5813444"/>
            <a:ext cx="1069975" cy="296863"/>
          </a:xfrm>
          <a:prstGeom prst="ellipse">
            <a:avLst/>
          </a:prstGeom>
          <a:solidFill>
            <a:srgbClr val="0F2145">
              <a:alpha val="70195"/>
            </a:srgbClr>
          </a:solidFill>
          <a:ln w="9525">
            <a:noFill/>
            <a:round/>
            <a:headEnd/>
            <a:tailEnd/>
          </a:ln>
        </p:spPr>
        <p:txBody>
          <a:bodyPr wrap="none" anchor="ctr"/>
          <a:lstStyle/>
          <a:p>
            <a:endParaRPr lang="ar-EG"/>
          </a:p>
        </p:txBody>
      </p:sp>
      <p:sp>
        <p:nvSpPr>
          <p:cNvPr id="60" name="Oval 8"/>
          <p:cNvSpPr>
            <a:spLocks noChangeArrowheads="1"/>
          </p:cNvSpPr>
          <p:nvPr/>
        </p:nvSpPr>
        <p:spPr bwMode="gray">
          <a:xfrm>
            <a:off x="7456519" y="4357707"/>
            <a:ext cx="1544637" cy="1544637"/>
          </a:xfrm>
          <a:prstGeom prst="ellipse">
            <a:avLst/>
          </a:prstGeom>
          <a:gradFill rotWithShape="1">
            <a:gsLst>
              <a:gs pos="0">
                <a:schemeClr val="accent2"/>
              </a:gs>
              <a:gs pos="100000">
                <a:schemeClr val="accent2">
                  <a:gamma/>
                  <a:shade val="57255"/>
                  <a:invGamma/>
                </a:schemeClr>
              </a:gs>
            </a:gsLst>
            <a:path path="rect">
              <a:fillToRect l="100000" t="100000"/>
            </a:path>
          </a:gradFill>
          <a:ln w="9525" algn="ctr">
            <a:noFill/>
            <a:round/>
            <a:headEnd/>
            <a:tailEnd/>
          </a:ln>
          <a:effectLst/>
        </p:spPr>
        <p:txBody>
          <a:bodyPr wrap="none" anchor="ctr"/>
          <a:lstStyle/>
          <a:p>
            <a:pPr>
              <a:defRPr/>
            </a:pPr>
            <a:endParaRPr lang="en-US" dirty="0"/>
          </a:p>
        </p:txBody>
      </p:sp>
      <p:sp>
        <p:nvSpPr>
          <p:cNvPr id="61" name="Oval 9"/>
          <p:cNvSpPr>
            <a:spLocks noChangeArrowheads="1"/>
          </p:cNvSpPr>
          <p:nvPr/>
        </p:nvSpPr>
        <p:spPr bwMode="gray">
          <a:xfrm>
            <a:off x="7489856" y="4394219"/>
            <a:ext cx="1473200" cy="1474788"/>
          </a:xfrm>
          <a:prstGeom prst="ellipse">
            <a:avLst/>
          </a:prstGeom>
          <a:gradFill rotWithShape="1">
            <a:gsLst>
              <a:gs pos="0">
                <a:schemeClr val="accent2">
                  <a:alpha val="85001"/>
                </a:schemeClr>
              </a:gs>
              <a:gs pos="100000">
                <a:schemeClr val="accent2">
                  <a:gamma/>
                  <a:shade val="63529"/>
                  <a:invGamma/>
                </a:schemeClr>
              </a:gs>
            </a:gsLst>
            <a:lin ang="2700000" scaled="1"/>
          </a:gradFill>
          <a:ln w="9525" algn="ctr">
            <a:noFill/>
            <a:round/>
            <a:headEnd/>
            <a:tailEnd/>
          </a:ln>
          <a:effectLst/>
        </p:spPr>
        <p:txBody>
          <a:bodyPr wrap="none" anchor="ctr"/>
          <a:lstStyle/>
          <a:p>
            <a:pPr>
              <a:defRPr/>
            </a:pPr>
            <a:endParaRPr lang="en-US" dirty="0"/>
          </a:p>
        </p:txBody>
      </p:sp>
      <p:sp>
        <p:nvSpPr>
          <p:cNvPr id="62" name="Oval 10"/>
          <p:cNvSpPr>
            <a:spLocks noChangeArrowheads="1"/>
          </p:cNvSpPr>
          <p:nvPr/>
        </p:nvSpPr>
        <p:spPr bwMode="gray">
          <a:xfrm>
            <a:off x="7547006" y="4448194"/>
            <a:ext cx="1382712" cy="1409698"/>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n-US" dirty="0"/>
          </a:p>
        </p:txBody>
      </p:sp>
      <p:pic>
        <p:nvPicPr>
          <p:cNvPr id="63" name="Picture 11" descr="Picture1"/>
          <p:cNvPicPr>
            <a:picLocks noChangeAspect="1" noChangeArrowheads="1"/>
          </p:cNvPicPr>
          <p:nvPr/>
        </p:nvPicPr>
        <p:blipFill>
          <a:blip r:embed="rId2"/>
          <a:srcRect/>
          <a:stretch>
            <a:fillRect/>
          </a:stretch>
        </p:blipFill>
        <p:spPr bwMode="gray">
          <a:xfrm>
            <a:off x="4143372" y="1000108"/>
            <a:ext cx="977900" cy="977900"/>
          </a:xfrm>
          <a:prstGeom prst="rect">
            <a:avLst/>
          </a:prstGeom>
          <a:noFill/>
          <a:ln w="9525">
            <a:noFill/>
            <a:miter lim="800000"/>
            <a:headEnd/>
            <a:tailEnd/>
          </a:ln>
        </p:spPr>
      </p:pic>
      <p:sp>
        <p:nvSpPr>
          <p:cNvPr id="64" name="Text Box 12"/>
          <p:cNvSpPr txBox="1">
            <a:spLocks noChangeArrowheads="1"/>
          </p:cNvSpPr>
          <p:nvPr/>
        </p:nvSpPr>
        <p:spPr bwMode="white">
          <a:xfrm>
            <a:off x="7786719" y="4719657"/>
            <a:ext cx="877887" cy="830262"/>
          </a:xfrm>
          <a:prstGeom prst="rect">
            <a:avLst/>
          </a:prstGeom>
          <a:noFill/>
          <a:ln w="9525" algn="ctr">
            <a:noFill/>
            <a:miter lim="800000"/>
            <a:headEnd/>
            <a:tailEnd/>
          </a:ln>
        </p:spPr>
        <p:txBody>
          <a:bodyPr wrap="none">
            <a:spAutoFit/>
          </a:bodyPr>
          <a:lstStyle/>
          <a:p>
            <a:r>
              <a:rPr lang="en-US" sz="2400" b="1" dirty="0">
                <a:solidFill>
                  <a:schemeClr val="bg1"/>
                </a:solidFill>
                <a:latin typeface="Times New Roman" pitchFamily="18" charset="0"/>
                <a:cs typeface="Times New Roman" pitchFamily="18" charset="0"/>
              </a:rPr>
              <a:t>KSA</a:t>
            </a:r>
          </a:p>
          <a:p>
            <a:r>
              <a:rPr lang="en-US" sz="2400" b="1" dirty="0">
                <a:solidFill>
                  <a:schemeClr val="bg1"/>
                </a:solidFill>
                <a:latin typeface="Times New Roman" pitchFamily="18" charset="0"/>
                <a:cs typeface="Times New Roman" pitchFamily="18" charset="0"/>
              </a:rPr>
              <a:t>6.2%</a:t>
            </a:r>
            <a:endParaRPr lang="ar-EG" sz="2400" b="1" dirty="0">
              <a:solidFill>
                <a:schemeClr val="bg1"/>
              </a:solidFill>
              <a:latin typeface="Times New Roman" pitchFamily="18" charset="0"/>
              <a:cs typeface="Times New Roman" pitchFamily="18" charset="0"/>
            </a:endParaRPr>
          </a:p>
        </p:txBody>
      </p:sp>
      <p:sp>
        <p:nvSpPr>
          <p:cNvPr id="65" name="Oval 34"/>
          <p:cNvSpPr>
            <a:spLocks noChangeArrowheads="1"/>
          </p:cNvSpPr>
          <p:nvPr/>
        </p:nvSpPr>
        <p:spPr bwMode="ltGray">
          <a:xfrm>
            <a:off x="690594" y="5846782"/>
            <a:ext cx="1069975" cy="296862"/>
          </a:xfrm>
          <a:prstGeom prst="ellipse">
            <a:avLst/>
          </a:prstGeom>
          <a:solidFill>
            <a:srgbClr val="0F2145">
              <a:alpha val="70195"/>
            </a:srgbClr>
          </a:solidFill>
          <a:ln w="9525">
            <a:noFill/>
            <a:round/>
            <a:headEnd/>
            <a:tailEnd/>
          </a:ln>
        </p:spPr>
        <p:txBody>
          <a:bodyPr wrap="none" anchor="ctr"/>
          <a:lstStyle/>
          <a:p>
            <a:endParaRPr lang="ar-EG"/>
          </a:p>
        </p:txBody>
      </p:sp>
      <p:sp>
        <p:nvSpPr>
          <p:cNvPr id="66" name="Oval 8"/>
          <p:cNvSpPr>
            <a:spLocks noChangeArrowheads="1"/>
          </p:cNvSpPr>
          <p:nvPr/>
        </p:nvSpPr>
        <p:spPr bwMode="gray">
          <a:xfrm>
            <a:off x="285720" y="4357694"/>
            <a:ext cx="1544638" cy="1544638"/>
          </a:xfrm>
          <a:prstGeom prst="ellipse">
            <a:avLst/>
          </a:prstGeom>
          <a:gradFill rotWithShape="1">
            <a:gsLst>
              <a:gs pos="0">
                <a:schemeClr val="accent2"/>
              </a:gs>
              <a:gs pos="100000">
                <a:schemeClr val="accent2">
                  <a:gamma/>
                  <a:shade val="57255"/>
                  <a:invGamma/>
                </a:schemeClr>
              </a:gs>
            </a:gsLst>
            <a:path path="rect">
              <a:fillToRect l="100000" t="100000"/>
            </a:path>
          </a:gradFill>
          <a:ln w="9525" algn="ctr">
            <a:noFill/>
            <a:round/>
            <a:headEnd/>
            <a:tailEnd/>
          </a:ln>
          <a:effectLst/>
        </p:spPr>
        <p:txBody>
          <a:bodyPr wrap="none" anchor="ctr"/>
          <a:lstStyle/>
          <a:p>
            <a:pPr>
              <a:defRPr/>
            </a:pPr>
            <a:endParaRPr lang="en-US" dirty="0"/>
          </a:p>
        </p:txBody>
      </p:sp>
      <p:sp>
        <p:nvSpPr>
          <p:cNvPr id="67" name="Oval 9"/>
          <p:cNvSpPr>
            <a:spLocks noChangeArrowheads="1"/>
          </p:cNvSpPr>
          <p:nvPr/>
        </p:nvSpPr>
        <p:spPr bwMode="gray">
          <a:xfrm>
            <a:off x="285720" y="4357694"/>
            <a:ext cx="1473200" cy="1474787"/>
          </a:xfrm>
          <a:prstGeom prst="ellipse">
            <a:avLst/>
          </a:prstGeom>
          <a:gradFill rotWithShape="1">
            <a:gsLst>
              <a:gs pos="0">
                <a:schemeClr val="accent2">
                  <a:alpha val="85001"/>
                </a:schemeClr>
              </a:gs>
              <a:gs pos="100000">
                <a:schemeClr val="accent2">
                  <a:gamma/>
                  <a:shade val="63529"/>
                  <a:invGamma/>
                </a:schemeClr>
              </a:gs>
            </a:gsLst>
            <a:lin ang="2700000" scaled="1"/>
          </a:gradFill>
          <a:ln w="9525" algn="ctr">
            <a:noFill/>
            <a:round/>
            <a:headEnd/>
            <a:tailEnd/>
          </a:ln>
          <a:effectLst/>
        </p:spPr>
        <p:txBody>
          <a:bodyPr wrap="none" anchor="ctr"/>
          <a:lstStyle/>
          <a:p>
            <a:pPr>
              <a:defRPr/>
            </a:pPr>
            <a:endParaRPr lang="en-US" dirty="0"/>
          </a:p>
        </p:txBody>
      </p:sp>
      <p:sp>
        <p:nvSpPr>
          <p:cNvPr id="68" name="Oval 10"/>
          <p:cNvSpPr>
            <a:spLocks noChangeArrowheads="1"/>
          </p:cNvSpPr>
          <p:nvPr/>
        </p:nvSpPr>
        <p:spPr bwMode="gray">
          <a:xfrm>
            <a:off x="357158" y="4429132"/>
            <a:ext cx="1500198" cy="1428760"/>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n-US" dirty="0"/>
          </a:p>
        </p:txBody>
      </p:sp>
      <p:pic>
        <p:nvPicPr>
          <p:cNvPr id="69" name="Picture 11" descr="Picture1"/>
          <p:cNvPicPr>
            <a:picLocks noChangeAspect="1" noChangeArrowheads="1"/>
          </p:cNvPicPr>
          <p:nvPr/>
        </p:nvPicPr>
        <p:blipFill>
          <a:blip r:embed="rId2"/>
          <a:srcRect/>
          <a:stretch>
            <a:fillRect/>
          </a:stretch>
        </p:blipFill>
        <p:spPr bwMode="gray">
          <a:xfrm>
            <a:off x="642910" y="428604"/>
            <a:ext cx="977900" cy="977900"/>
          </a:xfrm>
          <a:prstGeom prst="rect">
            <a:avLst/>
          </a:prstGeom>
          <a:noFill/>
          <a:ln w="9525">
            <a:noFill/>
            <a:miter lim="800000"/>
            <a:headEnd/>
            <a:tailEnd/>
          </a:ln>
        </p:spPr>
      </p:pic>
      <p:sp>
        <p:nvSpPr>
          <p:cNvPr id="70" name="Text Box 12"/>
          <p:cNvSpPr txBox="1">
            <a:spLocks noChangeArrowheads="1"/>
          </p:cNvSpPr>
          <p:nvPr/>
        </p:nvSpPr>
        <p:spPr bwMode="white">
          <a:xfrm>
            <a:off x="642910" y="4714884"/>
            <a:ext cx="1030287" cy="830263"/>
          </a:xfrm>
          <a:prstGeom prst="rect">
            <a:avLst/>
          </a:prstGeom>
          <a:noFill/>
          <a:ln w="9525" algn="ctr">
            <a:noFill/>
            <a:miter lim="800000"/>
            <a:headEnd/>
            <a:tailEnd/>
          </a:ln>
        </p:spPr>
        <p:txBody>
          <a:bodyPr wrap="none">
            <a:spAutoFit/>
          </a:bodyPr>
          <a:lstStyle/>
          <a:p>
            <a:r>
              <a:rPr lang="en-US" sz="2400" b="1" dirty="0">
                <a:solidFill>
                  <a:schemeClr val="bg1"/>
                </a:solidFill>
                <a:latin typeface="Times New Roman" pitchFamily="18" charset="0"/>
                <a:cs typeface="Times New Roman" pitchFamily="18" charset="0"/>
              </a:rPr>
              <a:t>UAE </a:t>
            </a:r>
          </a:p>
          <a:p>
            <a:r>
              <a:rPr lang="en-US" sz="2400" b="1" dirty="0">
                <a:solidFill>
                  <a:schemeClr val="bg1"/>
                </a:solidFill>
                <a:latin typeface="Times New Roman" pitchFamily="18" charset="0"/>
                <a:cs typeface="Times New Roman" pitchFamily="18" charset="0"/>
              </a:rPr>
              <a:t>10.9%</a:t>
            </a:r>
            <a:endParaRPr lang="ar-EG" sz="2400" b="1" dirty="0">
              <a:solidFill>
                <a:schemeClr val="bg1"/>
              </a:solidFill>
              <a:latin typeface="Times New Roman" pitchFamily="18" charset="0"/>
              <a:cs typeface="Times New Roman" pitchFamily="18" charset="0"/>
            </a:endParaRPr>
          </a:p>
        </p:txBody>
      </p:sp>
      <p:sp>
        <p:nvSpPr>
          <p:cNvPr id="71" name="AutoShape 4"/>
          <p:cNvSpPr>
            <a:spLocks noChangeArrowheads="1"/>
          </p:cNvSpPr>
          <p:nvPr/>
        </p:nvSpPr>
        <p:spPr bwMode="blackWhite">
          <a:xfrm>
            <a:off x="1714480" y="571480"/>
            <a:ext cx="5791200" cy="574675"/>
          </a:xfrm>
          <a:prstGeom prst="roundRect">
            <a:avLst>
              <a:gd name="adj" fmla="val 50000"/>
            </a:avLst>
          </a:prstGeom>
          <a:solidFill>
            <a:schemeClr val="bg1">
              <a:lumMod val="40000"/>
              <a:lumOff val="6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2000" b="1" dirty="0" smtClean="0"/>
              <a:t>Growth Forecast  CAGR 2012 – 2016 Percent </a:t>
            </a:r>
            <a:endParaRPr lang="en-US" sz="20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ppt_x"/>
                                          </p:val>
                                        </p:tav>
                                        <p:tav tm="100000">
                                          <p:val>
                                            <p:strVal val="#ppt_x"/>
                                          </p:val>
                                        </p:tav>
                                      </p:tavLst>
                                    </p:anim>
                                    <p:anim calcmode="lin" valueType="num">
                                      <p:cBhvr additive="base">
                                        <p:cTn id="16" dur="50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ppt_x"/>
                                          </p:val>
                                        </p:tav>
                                        <p:tav tm="100000">
                                          <p:val>
                                            <p:strVal val="#ppt_x"/>
                                          </p:val>
                                        </p:tav>
                                      </p:tavLst>
                                    </p:anim>
                                    <p:anim calcmode="lin" valueType="num">
                                      <p:cBhvr additive="base">
                                        <p:cTn id="41" dur="500" fill="hold"/>
                                        <p:tgtEl>
                                          <p:spTgt spid="5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ppt_x"/>
                                          </p:val>
                                        </p:tav>
                                        <p:tav tm="100000">
                                          <p:val>
                                            <p:strVal val="#ppt_x"/>
                                          </p:val>
                                        </p:tav>
                                      </p:tavLst>
                                    </p:anim>
                                    <p:anim calcmode="lin" valueType="num">
                                      <p:cBhvr additive="base">
                                        <p:cTn id="45" dur="500" fill="hold"/>
                                        <p:tgtEl>
                                          <p:spTgt spid="5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ppt_x"/>
                                          </p:val>
                                        </p:tav>
                                        <p:tav tm="100000">
                                          <p:val>
                                            <p:strVal val="#ppt_x"/>
                                          </p:val>
                                        </p:tav>
                                      </p:tavLst>
                                    </p:anim>
                                    <p:anim calcmode="lin" valueType="num">
                                      <p:cBhvr additive="base">
                                        <p:cTn id="49" dur="500" fill="hold"/>
                                        <p:tgtEl>
                                          <p:spTgt spid="5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fill="hold"/>
                                        <p:tgtEl>
                                          <p:spTgt spid="58"/>
                                        </p:tgtEl>
                                        <p:attrNameLst>
                                          <p:attrName>ppt_x</p:attrName>
                                        </p:attrNameLst>
                                      </p:cBhvr>
                                      <p:tavLst>
                                        <p:tav tm="0">
                                          <p:val>
                                            <p:strVal val="#ppt_x"/>
                                          </p:val>
                                        </p:tav>
                                        <p:tav tm="100000">
                                          <p:val>
                                            <p:strVal val="#ppt_x"/>
                                          </p:val>
                                        </p:tav>
                                      </p:tavLst>
                                    </p:anim>
                                    <p:anim calcmode="lin" valueType="num">
                                      <p:cBhvr additive="base">
                                        <p:cTn id="53" dur="500" fill="hold"/>
                                        <p:tgtEl>
                                          <p:spTgt spid="58"/>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ppt_x"/>
                                          </p:val>
                                        </p:tav>
                                        <p:tav tm="100000">
                                          <p:val>
                                            <p:strVal val="#ppt_x"/>
                                          </p:val>
                                        </p:tav>
                                      </p:tavLst>
                                    </p:anim>
                                    <p:anim calcmode="lin" valueType="num">
                                      <p:cBhvr additive="base">
                                        <p:cTn id="62" dur="500" fill="hold"/>
                                        <p:tgtEl>
                                          <p:spTgt spid="4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ppt_x"/>
                                          </p:val>
                                        </p:tav>
                                        <p:tav tm="100000">
                                          <p:val>
                                            <p:strVal val="#ppt_x"/>
                                          </p:val>
                                        </p:tav>
                                      </p:tavLst>
                                    </p:anim>
                                    <p:anim calcmode="lin" valueType="num">
                                      <p:cBhvr additive="base">
                                        <p:cTn id="66" dur="500" fill="hold"/>
                                        <p:tgtEl>
                                          <p:spTgt spid="4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ppt_x"/>
                                          </p:val>
                                        </p:tav>
                                        <p:tav tm="100000">
                                          <p:val>
                                            <p:strVal val="#ppt_x"/>
                                          </p:val>
                                        </p:tav>
                                      </p:tavLst>
                                    </p:anim>
                                    <p:anim calcmode="lin" valueType="num">
                                      <p:cBhvr additive="base">
                                        <p:cTn id="74" dur="500" fill="hold"/>
                                        <p:tgtEl>
                                          <p:spTgt spid="5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fill="hold"/>
                                        <p:tgtEl>
                                          <p:spTgt spid="52"/>
                                        </p:tgtEl>
                                        <p:attrNameLst>
                                          <p:attrName>ppt_x</p:attrName>
                                        </p:attrNameLst>
                                      </p:cBhvr>
                                      <p:tavLst>
                                        <p:tav tm="0">
                                          <p:val>
                                            <p:strVal val="#ppt_x"/>
                                          </p:val>
                                        </p:tav>
                                        <p:tav tm="100000">
                                          <p:val>
                                            <p:strVal val="#ppt_x"/>
                                          </p:val>
                                        </p:tav>
                                      </p:tavLst>
                                    </p:anim>
                                    <p:anim calcmode="lin" valueType="num">
                                      <p:cBhvr additive="base">
                                        <p:cTn id="78" dur="500" fill="hold"/>
                                        <p:tgtEl>
                                          <p:spTgt spid="52"/>
                                        </p:tgtEl>
                                        <p:attrNameLst>
                                          <p:attrName>ppt_y</p:attrName>
                                        </p:attrNameLst>
                                      </p:cBhvr>
                                      <p:tavLst>
                                        <p:tav tm="0">
                                          <p:val>
                                            <p:strVal val="1+#ppt_h/2"/>
                                          </p:val>
                                        </p:tav>
                                        <p:tav tm="100000">
                                          <p:val>
                                            <p:strVal val="#ppt_y"/>
                                          </p:val>
                                        </p:tav>
                                      </p:tavLst>
                                    </p:anim>
                                  </p:childTnLst>
                                </p:cTn>
                              </p:par>
                            </p:childTnLst>
                          </p:cTn>
                        </p:par>
                        <p:par>
                          <p:cTn id="79" fill="hold">
                            <p:stCondLst>
                              <p:cond delay="1500"/>
                            </p:stCondLst>
                            <p:childTnLst>
                              <p:par>
                                <p:cTn id="80" presetID="2" presetClass="entr" presetSubtype="4"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500" fill="hold"/>
                                        <p:tgtEl>
                                          <p:spTgt spid="42"/>
                                        </p:tgtEl>
                                        <p:attrNameLst>
                                          <p:attrName>ppt_x</p:attrName>
                                        </p:attrNameLst>
                                      </p:cBhvr>
                                      <p:tavLst>
                                        <p:tav tm="0">
                                          <p:val>
                                            <p:strVal val="#ppt_x"/>
                                          </p:val>
                                        </p:tav>
                                        <p:tav tm="100000">
                                          <p:val>
                                            <p:strVal val="#ppt_x"/>
                                          </p:val>
                                        </p:tav>
                                      </p:tavLst>
                                    </p:anim>
                                    <p:anim calcmode="lin" valueType="num">
                                      <p:cBhvr additive="base">
                                        <p:cTn id="87" dur="500" fill="hold"/>
                                        <p:tgtEl>
                                          <p:spTgt spid="4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additive="base">
                                        <p:cTn id="90" dur="500" fill="hold"/>
                                        <p:tgtEl>
                                          <p:spTgt spid="43"/>
                                        </p:tgtEl>
                                        <p:attrNameLst>
                                          <p:attrName>ppt_x</p:attrName>
                                        </p:attrNameLst>
                                      </p:cBhvr>
                                      <p:tavLst>
                                        <p:tav tm="0">
                                          <p:val>
                                            <p:strVal val="#ppt_x"/>
                                          </p:val>
                                        </p:tav>
                                        <p:tav tm="100000">
                                          <p:val>
                                            <p:strVal val="#ppt_x"/>
                                          </p:val>
                                        </p:tav>
                                      </p:tavLst>
                                    </p:anim>
                                    <p:anim calcmode="lin" valueType="num">
                                      <p:cBhvr additive="base">
                                        <p:cTn id="91" dur="500" fill="hold"/>
                                        <p:tgtEl>
                                          <p:spTgt spid="43"/>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500" fill="hold"/>
                                        <p:tgtEl>
                                          <p:spTgt spid="44"/>
                                        </p:tgtEl>
                                        <p:attrNameLst>
                                          <p:attrName>ppt_x</p:attrName>
                                        </p:attrNameLst>
                                      </p:cBhvr>
                                      <p:tavLst>
                                        <p:tav tm="0">
                                          <p:val>
                                            <p:strVal val="#ppt_x"/>
                                          </p:val>
                                        </p:tav>
                                        <p:tav tm="100000">
                                          <p:val>
                                            <p:strVal val="#ppt_x"/>
                                          </p:val>
                                        </p:tav>
                                      </p:tavLst>
                                    </p:anim>
                                    <p:anim calcmode="lin" valueType="num">
                                      <p:cBhvr additive="base">
                                        <p:cTn id="95" dur="500" fill="hold"/>
                                        <p:tgtEl>
                                          <p:spTgt spid="44"/>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500" fill="hold"/>
                                        <p:tgtEl>
                                          <p:spTgt spid="45"/>
                                        </p:tgtEl>
                                        <p:attrNameLst>
                                          <p:attrName>ppt_x</p:attrName>
                                        </p:attrNameLst>
                                      </p:cBhvr>
                                      <p:tavLst>
                                        <p:tav tm="0">
                                          <p:val>
                                            <p:strVal val="#ppt_x"/>
                                          </p:val>
                                        </p:tav>
                                        <p:tav tm="100000">
                                          <p:val>
                                            <p:strVal val="#ppt_x"/>
                                          </p:val>
                                        </p:tav>
                                      </p:tavLst>
                                    </p:anim>
                                    <p:anim calcmode="lin" valueType="num">
                                      <p:cBhvr additive="base">
                                        <p:cTn id="99" dur="500" fill="hold"/>
                                        <p:tgtEl>
                                          <p:spTgt spid="45"/>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additive="base">
                                        <p:cTn id="102" dur="500" fill="hold"/>
                                        <p:tgtEl>
                                          <p:spTgt spid="46"/>
                                        </p:tgtEl>
                                        <p:attrNameLst>
                                          <p:attrName>ppt_x</p:attrName>
                                        </p:attrNameLst>
                                      </p:cBhvr>
                                      <p:tavLst>
                                        <p:tav tm="0">
                                          <p:val>
                                            <p:strVal val="#ppt_x"/>
                                          </p:val>
                                        </p:tav>
                                        <p:tav tm="100000">
                                          <p:val>
                                            <p:strVal val="#ppt_x"/>
                                          </p:val>
                                        </p:tav>
                                      </p:tavLst>
                                    </p:anim>
                                    <p:anim calcmode="lin" valueType="num">
                                      <p:cBhvr additive="base">
                                        <p:cTn id="103" dur="500" fill="hold"/>
                                        <p:tgtEl>
                                          <p:spTgt spid="46"/>
                                        </p:tgtEl>
                                        <p:attrNameLst>
                                          <p:attrName>ppt_y</p:attrName>
                                        </p:attrNameLst>
                                      </p:cBhvr>
                                      <p:tavLst>
                                        <p:tav tm="0">
                                          <p:val>
                                            <p:strVal val="1+#ppt_h/2"/>
                                          </p:val>
                                        </p:tav>
                                        <p:tav tm="100000">
                                          <p:val>
                                            <p:strVal val="#ppt_y"/>
                                          </p:val>
                                        </p:tav>
                                      </p:tavLst>
                                    </p:anim>
                                  </p:childTnLst>
                                </p:cTn>
                              </p:par>
                            </p:childTnLst>
                          </p:cTn>
                        </p:par>
                        <p:par>
                          <p:cTn id="104" fill="hold">
                            <p:stCondLst>
                              <p:cond delay="2000"/>
                            </p:stCondLst>
                            <p:childTnLst>
                              <p:par>
                                <p:cTn id="105" presetID="2" presetClass="entr" presetSubtype="4" fill="hold" grpId="0" nodeType="after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additive="base">
                                        <p:cTn id="107" dur="500" fill="hold"/>
                                        <p:tgtEl>
                                          <p:spTgt spid="65"/>
                                        </p:tgtEl>
                                        <p:attrNameLst>
                                          <p:attrName>ppt_x</p:attrName>
                                        </p:attrNameLst>
                                      </p:cBhvr>
                                      <p:tavLst>
                                        <p:tav tm="0">
                                          <p:val>
                                            <p:strVal val="#ppt_x"/>
                                          </p:val>
                                        </p:tav>
                                        <p:tav tm="100000">
                                          <p:val>
                                            <p:strVal val="#ppt_x"/>
                                          </p:val>
                                        </p:tav>
                                      </p:tavLst>
                                    </p:anim>
                                    <p:anim calcmode="lin" valueType="num">
                                      <p:cBhvr additive="base">
                                        <p:cTn id="108" dur="500" fill="hold"/>
                                        <p:tgtEl>
                                          <p:spTgt spid="6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 calcmode="lin" valueType="num">
                                      <p:cBhvr additive="base">
                                        <p:cTn id="111" dur="500" fill="hold"/>
                                        <p:tgtEl>
                                          <p:spTgt spid="66"/>
                                        </p:tgtEl>
                                        <p:attrNameLst>
                                          <p:attrName>ppt_x</p:attrName>
                                        </p:attrNameLst>
                                      </p:cBhvr>
                                      <p:tavLst>
                                        <p:tav tm="0">
                                          <p:val>
                                            <p:strVal val="#ppt_x"/>
                                          </p:val>
                                        </p:tav>
                                        <p:tav tm="100000">
                                          <p:val>
                                            <p:strVal val="#ppt_x"/>
                                          </p:val>
                                        </p:tav>
                                      </p:tavLst>
                                    </p:anim>
                                    <p:anim calcmode="lin" valueType="num">
                                      <p:cBhvr additive="base">
                                        <p:cTn id="112" dur="500" fill="hold"/>
                                        <p:tgtEl>
                                          <p:spTgt spid="6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 calcmode="lin" valueType="num">
                                      <p:cBhvr additive="base">
                                        <p:cTn id="115" dur="500" fill="hold"/>
                                        <p:tgtEl>
                                          <p:spTgt spid="67"/>
                                        </p:tgtEl>
                                        <p:attrNameLst>
                                          <p:attrName>ppt_x</p:attrName>
                                        </p:attrNameLst>
                                      </p:cBhvr>
                                      <p:tavLst>
                                        <p:tav tm="0">
                                          <p:val>
                                            <p:strVal val="#ppt_x"/>
                                          </p:val>
                                        </p:tav>
                                        <p:tav tm="100000">
                                          <p:val>
                                            <p:strVal val="#ppt_x"/>
                                          </p:val>
                                        </p:tav>
                                      </p:tavLst>
                                    </p:anim>
                                    <p:anim calcmode="lin" valueType="num">
                                      <p:cBhvr additive="base">
                                        <p:cTn id="116" dur="500" fill="hold"/>
                                        <p:tgtEl>
                                          <p:spTgt spid="6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500" fill="hold"/>
                                        <p:tgtEl>
                                          <p:spTgt spid="68"/>
                                        </p:tgtEl>
                                        <p:attrNameLst>
                                          <p:attrName>ppt_x</p:attrName>
                                        </p:attrNameLst>
                                      </p:cBhvr>
                                      <p:tavLst>
                                        <p:tav tm="0">
                                          <p:val>
                                            <p:strVal val="#ppt_x"/>
                                          </p:val>
                                        </p:tav>
                                        <p:tav tm="100000">
                                          <p:val>
                                            <p:strVal val="#ppt_x"/>
                                          </p:val>
                                        </p:tav>
                                      </p:tavLst>
                                    </p:anim>
                                    <p:anim calcmode="lin" valueType="num">
                                      <p:cBhvr additive="base">
                                        <p:cTn id="120" dur="500" fill="hold"/>
                                        <p:tgtEl>
                                          <p:spTgt spid="68"/>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500" fill="hold"/>
                                        <p:tgtEl>
                                          <p:spTgt spid="69"/>
                                        </p:tgtEl>
                                        <p:attrNameLst>
                                          <p:attrName>ppt_x</p:attrName>
                                        </p:attrNameLst>
                                      </p:cBhvr>
                                      <p:tavLst>
                                        <p:tav tm="0">
                                          <p:val>
                                            <p:strVal val="#ppt_x"/>
                                          </p:val>
                                        </p:tav>
                                        <p:tav tm="100000">
                                          <p:val>
                                            <p:strVal val="#ppt_x"/>
                                          </p:val>
                                        </p:tav>
                                      </p:tavLst>
                                    </p:anim>
                                    <p:anim calcmode="lin" valueType="num">
                                      <p:cBhvr additive="base">
                                        <p:cTn id="124" dur="500" fill="hold"/>
                                        <p:tgtEl>
                                          <p:spTgt spid="6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500" fill="hold"/>
                                        <p:tgtEl>
                                          <p:spTgt spid="70"/>
                                        </p:tgtEl>
                                        <p:attrNameLst>
                                          <p:attrName>ppt_x</p:attrName>
                                        </p:attrNameLst>
                                      </p:cBhvr>
                                      <p:tavLst>
                                        <p:tav tm="0">
                                          <p:val>
                                            <p:strVal val="#ppt_x"/>
                                          </p:val>
                                        </p:tav>
                                        <p:tav tm="100000">
                                          <p:val>
                                            <p:strVal val="#ppt_x"/>
                                          </p:val>
                                        </p:tav>
                                      </p:tavLst>
                                    </p:anim>
                                    <p:anim calcmode="lin" valueType="num">
                                      <p:cBhvr additive="base">
                                        <p:cTn id="128" dur="500" fill="hold"/>
                                        <p:tgtEl>
                                          <p:spTgt spid="70"/>
                                        </p:tgtEl>
                                        <p:attrNameLst>
                                          <p:attrName>ppt_y</p:attrName>
                                        </p:attrNameLst>
                                      </p:cBhvr>
                                      <p:tavLst>
                                        <p:tav tm="0">
                                          <p:val>
                                            <p:strVal val="1+#ppt_h/2"/>
                                          </p:val>
                                        </p:tav>
                                        <p:tav tm="100000">
                                          <p:val>
                                            <p:strVal val="#ppt_y"/>
                                          </p:val>
                                        </p:tav>
                                      </p:tavLst>
                                    </p:anim>
                                  </p:childTnLst>
                                </p:cTn>
                              </p:par>
                            </p:childTnLst>
                          </p:cTn>
                        </p:par>
                        <p:par>
                          <p:cTn id="129" fill="hold">
                            <p:stCondLst>
                              <p:cond delay="2500"/>
                            </p:stCondLst>
                            <p:childTnLst>
                              <p:par>
                                <p:cTn id="130" presetID="42" presetClass="entr" presetSubtype="0" fill="hold" grpId="0" nodeType="after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anim calcmode="lin" valueType="num">
                                      <p:cBhvr>
                                        <p:cTn id="133" dur="500" fill="hold"/>
                                        <p:tgtEl>
                                          <p:spTgt spid="33"/>
                                        </p:tgtEl>
                                        <p:attrNameLst>
                                          <p:attrName>ppt_x</p:attrName>
                                        </p:attrNameLst>
                                      </p:cBhvr>
                                      <p:tavLst>
                                        <p:tav tm="0">
                                          <p:val>
                                            <p:strVal val="#ppt_x"/>
                                          </p:val>
                                        </p:tav>
                                        <p:tav tm="100000">
                                          <p:val>
                                            <p:strVal val="#ppt_x"/>
                                          </p:val>
                                        </p:tav>
                                      </p:tavLst>
                                    </p:anim>
                                    <p:anim calcmode="lin" valueType="num">
                                      <p:cBhvr>
                                        <p:cTn id="134" dur="500" fill="hold"/>
                                        <p:tgtEl>
                                          <p:spTgt spid="3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1000"/>
                                        <p:tgtEl>
                                          <p:spTgt spid="35"/>
                                        </p:tgtEl>
                                      </p:cBhvr>
                                    </p:animEffect>
                                    <p:anim calcmode="lin" valueType="num">
                                      <p:cBhvr>
                                        <p:cTn id="138" dur="1000" fill="hold"/>
                                        <p:tgtEl>
                                          <p:spTgt spid="35"/>
                                        </p:tgtEl>
                                        <p:attrNameLst>
                                          <p:attrName>ppt_x</p:attrName>
                                        </p:attrNameLst>
                                      </p:cBhvr>
                                      <p:tavLst>
                                        <p:tav tm="0">
                                          <p:val>
                                            <p:strVal val="#ppt_x"/>
                                          </p:val>
                                        </p:tav>
                                        <p:tav tm="100000">
                                          <p:val>
                                            <p:strVal val="#ppt_x"/>
                                          </p:val>
                                        </p:tav>
                                      </p:tavLst>
                                    </p:anim>
                                    <p:anim calcmode="lin" valueType="num">
                                      <p:cBhvr>
                                        <p:cTn id="139" dur="1000" fill="hold"/>
                                        <p:tgtEl>
                                          <p:spTgt spid="35"/>
                                        </p:tgtEl>
                                        <p:attrNameLst>
                                          <p:attrName>ppt_y</p:attrName>
                                        </p:attrNameLst>
                                      </p:cBhvr>
                                      <p:tavLst>
                                        <p:tav tm="0">
                                          <p:val>
                                            <p:strVal val="#ppt_y+.1"/>
                                          </p:val>
                                        </p:tav>
                                        <p:tav tm="100000">
                                          <p:val>
                                            <p:strVal val="#ppt_y"/>
                                          </p:val>
                                        </p:tav>
                                      </p:tavLst>
                                    </p:anim>
                                  </p:childTnLst>
                                </p:cTn>
                              </p:par>
                            </p:childTnLst>
                          </p:cTn>
                        </p:par>
                        <p:par>
                          <p:cTn id="140" fill="hold">
                            <p:stCondLst>
                              <p:cond delay="3500"/>
                            </p:stCondLst>
                            <p:childTnLst>
                              <p:par>
                                <p:cTn id="141" presetID="21" presetClass="entr" presetSubtype="4" fill="hold" grpId="0" nodeType="afterEffect">
                                  <p:stCondLst>
                                    <p:cond delay="0"/>
                                  </p:stCondLst>
                                  <p:childTnLst>
                                    <p:set>
                                      <p:cBhvr>
                                        <p:cTn id="142" dur="1" fill="hold">
                                          <p:stCondLst>
                                            <p:cond delay="0"/>
                                          </p:stCondLst>
                                        </p:cTn>
                                        <p:tgtEl>
                                          <p:spTgt spid="71"/>
                                        </p:tgtEl>
                                        <p:attrNameLst>
                                          <p:attrName>style.visibility</p:attrName>
                                        </p:attrNameLst>
                                      </p:cBhvr>
                                      <p:to>
                                        <p:strVal val="visible"/>
                                      </p:to>
                                    </p:set>
                                    <p:animEffect transition="in" filter="wheel(4)">
                                      <p:cBhvr>
                                        <p:cTn id="14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41" grpId="0" animBg="1"/>
      <p:bldP spid="42" grpId="0" animBg="1"/>
      <p:bldP spid="43" grpId="0" animBg="1"/>
      <p:bldP spid="44" grpId="0" animBg="1"/>
      <p:bldP spid="46" grpId="0"/>
      <p:bldP spid="47" grpId="0" animBg="1"/>
      <p:bldP spid="48" grpId="0" animBg="1"/>
      <p:bldP spid="49" grpId="0" animBg="1"/>
      <p:bldP spid="50" grpId="0" animBg="1"/>
      <p:bldP spid="52" grpId="0"/>
      <p:bldP spid="53" grpId="0" animBg="1"/>
      <p:bldP spid="54" grpId="0" animBg="1"/>
      <p:bldP spid="55" grpId="0" animBg="1"/>
      <p:bldP spid="56" grpId="0" animBg="1"/>
      <p:bldP spid="58" grpId="0"/>
      <p:bldP spid="59" grpId="0" animBg="1"/>
      <p:bldP spid="60" grpId="0" animBg="1"/>
      <p:bldP spid="61" grpId="0" animBg="1"/>
      <p:bldP spid="62" grpId="0" animBg="1"/>
      <p:bldP spid="64" grpId="0"/>
      <p:bldP spid="65" grpId="0" animBg="1"/>
      <p:bldP spid="66" grpId="0" animBg="1"/>
      <p:bldP spid="67" grpId="0" animBg="1"/>
      <p:bldP spid="68" grpId="0" animBg="1"/>
      <p:bldP spid="70" grpId="0"/>
      <p:bldP spid="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285720" y="214290"/>
            <a:ext cx="8229600" cy="1000132"/>
          </a:xfrm>
        </p:spPr>
        <p:txBody>
          <a:bodyPr>
            <a:normAutofit fontScale="90000"/>
          </a:bodyPr>
          <a:lstStyle/>
          <a:p>
            <a:pPr algn="ctr" rtl="0"/>
            <a:r>
              <a:rPr lang="en-US" sz="2800" b="1" dirty="0" smtClean="0">
                <a:solidFill>
                  <a:schemeClr val="bg1"/>
                </a:solidFill>
              </a:rPr>
              <a:t>Egypt Pharmaceutical Market </a:t>
            </a:r>
            <a:br>
              <a:rPr lang="en-US" sz="2800" b="1" dirty="0" smtClean="0">
                <a:solidFill>
                  <a:schemeClr val="bg1"/>
                </a:solidFill>
              </a:rPr>
            </a:br>
            <a:r>
              <a:rPr lang="en-US" sz="2800" b="1" dirty="0" smtClean="0">
                <a:solidFill>
                  <a:schemeClr val="bg1"/>
                </a:solidFill>
              </a:rPr>
              <a:t>Growth Value - Private Sector</a:t>
            </a:r>
            <a:r>
              <a:rPr lang="ar-EG" sz="2800" b="1" dirty="0" smtClean="0">
                <a:solidFill>
                  <a:schemeClr val="bg1"/>
                </a:solidFill>
              </a:rPr>
              <a:t>) </a:t>
            </a:r>
            <a:r>
              <a:rPr lang="en-US" sz="2800" b="1" dirty="0" smtClean="0">
                <a:solidFill>
                  <a:schemeClr val="bg1"/>
                </a:solidFill>
              </a:rPr>
              <a:t>IMS ® 2006 : 2012) </a:t>
            </a:r>
            <a:endParaRPr lang="en-US" sz="2800" b="1" dirty="0">
              <a:solidFill>
                <a:schemeClr val="bg1"/>
              </a:solidFill>
            </a:endParaRPr>
          </a:p>
        </p:txBody>
      </p:sp>
      <p:graphicFrame>
        <p:nvGraphicFramePr>
          <p:cNvPr id="9" name="Content Placeholder 3"/>
          <p:cNvGraphicFramePr>
            <a:graphicFrameLocks noGrp="1"/>
          </p:cNvGraphicFramePr>
          <p:nvPr>
            <p:ph idx="1"/>
          </p:nvPr>
        </p:nvGraphicFramePr>
        <p:xfrm>
          <a:off x="785786" y="1571612"/>
          <a:ext cx="7786742" cy="46434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488668"/>
            <a:ext cx="4929222" cy="369332"/>
          </a:xfrm>
          <a:prstGeom prst="rect">
            <a:avLst/>
          </a:prstGeom>
        </p:spPr>
        <p:txBody>
          <a:bodyPr wrap="square">
            <a:spAutoFit/>
          </a:bodyPr>
          <a:lstStyle/>
          <a:p>
            <a:r>
              <a:rPr lang="en-US" b="1" i="1" dirty="0" smtClean="0">
                <a:solidFill>
                  <a:srgbClr val="FFFF00"/>
                </a:solidFill>
                <a:cs typeface="Arial" pitchFamily="34" charset="0"/>
              </a:rPr>
              <a:t>*  Average Growth Rate about 18.3%</a:t>
            </a:r>
            <a:endParaRPr lang="en-US" b="1" i="1" dirty="0">
              <a:solidFill>
                <a:srgbClr val="FFFF00"/>
              </a:solidFill>
              <a:cs typeface="Arial" pitchFamily="34" charset="0"/>
            </a:endParaRPr>
          </a:p>
        </p:txBody>
      </p:sp>
      <p:sp>
        <p:nvSpPr>
          <p:cNvPr id="6" name="Rounded Rectangle 5"/>
          <p:cNvSpPr/>
          <p:nvPr/>
        </p:nvSpPr>
        <p:spPr>
          <a:xfrm>
            <a:off x="6000760" y="1928802"/>
            <a:ext cx="1428760" cy="28575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1" dirty="0" smtClean="0">
                <a:solidFill>
                  <a:schemeClr val="tx1"/>
                </a:solidFill>
              </a:rPr>
              <a:t>Gr. 18.3%</a:t>
            </a:r>
            <a:endParaRPr lang="en-US" sz="1600" b="1" i="1"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ox(in)">
                                      <p:cBhvr>
                                        <p:cTn id="7" dur="500"/>
                                        <p:tgtEl>
                                          <p:spTgt spid="102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Graphic spid="9" grpId="0">
        <p:bldAsOne/>
      </p:bldGraphic>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8604"/>
            <a:ext cx="8229600" cy="490066"/>
          </a:xfrm>
        </p:spPr>
        <p:txBody>
          <a:bodyPr>
            <a:noAutofit/>
          </a:bodyPr>
          <a:lstStyle/>
          <a:p>
            <a:pPr algn="l" rtl="0"/>
            <a:r>
              <a:rPr lang="en-US" sz="2800" b="1" dirty="0" smtClean="0">
                <a:solidFill>
                  <a:schemeClr val="bg1"/>
                </a:solidFill>
              </a:rPr>
              <a:t>Top 20 Corporations – Year 2012 (Value) </a:t>
            </a:r>
            <a:endParaRPr lang="en-US" sz="2800" b="1" dirty="0">
              <a:solidFill>
                <a:schemeClr val="bg1"/>
              </a:solidFill>
            </a:endParaRPr>
          </a:p>
        </p:txBody>
      </p:sp>
      <p:graphicFrame>
        <p:nvGraphicFramePr>
          <p:cNvPr id="4" name="Table 3"/>
          <p:cNvGraphicFramePr>
            <a:graphicFrameLocks noGrp="1"/>
          </p:cNvGraphicFramePr>
          <p:nvPr/>
        </p:nvGraphicFramePr>
        <p:xfrm>
          <a:off x="285720" y="1000108"/>
          <a:ext cx="8215370" cy="5649960"/>
        </p:xfrm>
        <a:graphic>
          <a:graphicData uri="http://schemas.openxmlformats.org/drawingml/2006/table">
            <a:tbl>
              <a:tblPr/>
              <a:tblGrid>
                <a:gridCol w="2896022"/>
                <a:gridCol w="1920712"/>
                <a:gridCol w="1699318"/>
                <a:gridCol w="1699318"/>
              </a:tblGrid>
              <a:tr h="391644">
                <a:tc>
                  <a:txBody>
                    <a:bodyPr/>
                    <a:lstStyle/>
                    <a:p>
                      <a:pPr algn="ctr" fontAlgn="ctr"/>
                      <a:r>
                        <a:rPr lang="en-US" sz="1200" b="1" i="0" u="none" strike="noStrike" dirty="0">
                          <a:solidFill>
                            <a:schemeClr val="tx2"/>
                          </a:solidFill>
                          <a:latin typeface="Calibri"/>
                        </a:rPr>
                        <a:t> </a:t>
                      </a:r>
                    </a:p>
                  </a:txBody>
                  <a:tcPr marL="5445" marR="5445" marT="5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bg1"/>
                          </a:solidFill>
                          <a:latin typeface="Calibri"/>
                        </a:rPr>
                        <a:t> LE Sales </a:t>
                      </a:r>
                      <a:r>
                        <a:rPr lang="en-US" sz="1600" b="1" i="0" u="none" strike="noStrike" dirty="0" smtClean="0">
                          <a:solidFill>
                            <a:schemeClr val="bg1"/>
                          </a:solidFill>
                          <a:latin typeface="Calibri"/>
                        </a:rPr>
                        <a:t>Year 2012 </a:t>
                      </a:r>
                      <a:endParaRPr lang="en-US" sz="1600" b="1" i="0" u="none" strike="noStrike" dirty="0">
                        <a:solidFill>
                          <a:schemeClr val="bg1"/>
                        </a:solidFill>
                        <a:latin typeface="Calibri"/>
                      </a:endParaRPr>
                    </a:p>
                  </a:txBody>
                  <a:tcPr marL="5445" marR="5445" marT="5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chemeClr val="bg1"/>
                          </a:solidFill>
                          <a:latin typeface="Calibri"/>
                        </a:rPr>
                        <a:t>%  Growth on </a:t>
                      </a:r>
                      <a:r>
                        <a:rPr lang="en-US" sz="1600" b="1" i="0" u="none" strike="noStrike" dirty="0">
                          <a:solidFill>
                            <a:schemeClr val="bg1"/>
                          </a:solidFill>
                          <a:latin typeface="Calibri"/>
                        </a:rPr>
                        <a:t>Previous </a:t>
                      </a:r>
                      <a:r>
                        <a:rPr lang="en-US" sz="1600" b="1" i="0" u="none" strike="noStrike" dirty="0" smtClean="0">
                          <a:solidFill>
                            <a:schemeClr val="bg1"/>
                          </a:solidFill>
                          <a:latin typeface="Calibri"/>
                        </a:rPr>
                        <a:t>period</a:t>
                      </a:r>
                      <a:endParaRPr lang="en-US" sz="1600" b="1" i="0" u="none" strike="noStrike" dirty="0">
                        <a:solidFill>
                          <a:schemeClr val="bg1"/>
                        </a:solidFill>
                        <a:latin typeface="Calibri"/>
                      </a:endParaRPr>
                    </a:p>
                  </a:txBody>
                  <a:tcPr marL="5445" marR="5445" marT="5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chemeClr val="bg1"/>
                          </a:solidFill>
                          <a:latin typeface="Calibri"/>
                        </a:rPr>
                        <a:t>% share</a:t>
                      </a:r>
                      <a:endParaRPr lang="en-US" sz="1600" b="1" i="0" u="none" strike="noStrike" dirty="0">
                        <a:solidFill>
                          <a:schemeClr val="bg1"/>
                        </a:solidFill>
                        <a:latin typeface="Calibri"/>
                      </a:endParaRPr>
                    </a:p>
                  </a:txBody>
                  <a:tcPr marL="5445" marR="5445" marT="5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54">
                <a:tc>
                  <a:txBody>
                    <a:bodyPr/>
                    <a:lstStyle/>
                    <a:p>
                      <a:pPr algn="l" fontAlgn="b"/>
                      <a:r>
                        <a:rPr lang="en-US" sz="1200" b="1" i="0" u="none" strike="noStrike" dirty="0">
                          <a:solidFill>
                            <a:srgbClr val="FF0000"/>
                          </a:solidFill>
                          <a:latin typeface="Calibri"/>
                        </a:rPr>
                        <a:t> </a:t>
                      </a:r>
                      <a:r>
                        <a:rPr lang="en-US" sz="1200" b="1" i="0" u="none" strike="noStrike" dirty="0" smtClean="0">
                          <a:solidFill>
                            <a:srgbClr val="FF0000"/>
                          </a:solidFill>
                          <a:latin typeface="Calibri"/>
                        </a:rPr>
                        <a:t>Egypt</a:t>
                      </a:r>
                      <a:r>
                        <a:rPr lang="en-US" sz="1200" b="1" i="0" u="none" strike="noStrike" baseline="0" dirty="0" smtClean="0">
                          <a:solidFill>
                            <a:srgbClr val="FF0000"/>
                          </a:solidFill>
                          <a:latin typeface="Calibri"/>
                        </a:rPr>
                        <a:t> Pharmacy m</a:t>
                      </a:r>
                      <a:r>
                        <a:rPr lang="en-US" sz="1200" b="1" i="0" u="none" strike="noStrike" dirty="0" smtClean="0">
                          <a:solidFill>
                            <a:srgbClr val="FF0000"/>
                          </a:solidFill>
                          <a:latin typeface="Calibri"/>
                        </a:rPr>
                        <a:t>arket</a:t>
                      </a:r>
                      <a:endParaRPr lang="en-US" sz="1200" b="1" i="0" u="none" strike="noStrike" dirty="0">
                        <a:solidFill>
                          <a:srgbClr val="FF0000"/>
                        </a:solidFill>
                        <a:latin typeface="Calibri"/>
                      </a:endParaRPr>
                    </a:p>
                  </a:txBody>
                  <a:tcPr marL="5445" marR="5445" marT="54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1600" b="1" i="0" u="none" strike="noStrike" dirty="0">
                          <a:solidFill>
                            <a:schemeClr val="tx1"/>
                          </a:solidFill>
                          <a:latin typeface="Calibri"/>
                        </a:rPr>
                        <a:t>         22,359,583,473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600" b="1" i="0" u="none" strike="noStrike" dirty="0">
                          <a:solidFill>
                            <a:schemeClr val="tx1"/>
                          </a:solidFill>
                          <a:latin typeface="Calibri"/>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en-US" sz="1600" b="1" i="0" u="none" strike="noStrike" dirty="0">
                          <a:solidFill>
                            <a:schemeClr val="tx1"/>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17313">
                <a:tc>
                  <a:txBody>
                    <a:bodyPr/>
                    <a:lstStyle/>
                    <a:p>
                      <a:pPr algn="l" fontAlgn="b"/>
                      <a:r>
                        <a:rPr lang="en-US" sz="1400" b="1" i="0" u="none" strike="noStrike" dirty="0">
                          <a:solidFill>
                            <a:srgbClr val="FFFF00"/>
                          </a:solidFill>
                          <a:latin typeface="Calibri"/>
                        </a:rPr>
                        <a:t>   GLAXOSMITHKLINE*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2,036,023,287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NOVARTIS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1,923,484,870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PHARCO*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1,332,408,110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SANOFI AVENTIS*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1,236,934,086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EIPICO*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1,110,336,574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AMOUN PHARM.CO.*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925,874,544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PFIZER*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812,088,648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EVA PHARMA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619,160,882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SIGMA*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563,266,955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M.S.D.*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490,422,653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MEDICAL UNION PHA*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471,767,343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SERVIER*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431,822,281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MERCK SERONO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397,493,812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ABBOTT*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372,265,257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MULTIAPEX PHARM.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327,472,099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HIKMA PLC*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322,462,959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ASTRAZENECA*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317,059,063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JOHNSON E JOHNSON*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295,079,100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MARCYRL*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293,372,443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FF00"/>
                          </a:solidFill>
                          <a:latin typeface="Calibri"/>
                        </a:rPr>
                        <a:t>   SEDICO*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chemeClr val="bg1"/>
                          </a:solidFill>
                          <a:latin typeface="Calibri"/>
                        </a:rPr>
                        <a:t>               288,196,956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bg1"/>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3">
                <a:tc>
                  <a:txBody>
                    <a:bodyPr/>
                    <a:lstStyle/>
                    <a:p>
                      <a:pPr algn="l" fontAlgn="b"/>
                      <a:r>
                        <a:rPr lang="en-US" sz="1400" b="1" i="0" u="none" strike="noStrike" dirty="0">
                          <a:solidFill>
                            <a:srgbClr val="FF0000"/>
                          </a:solidFill>
                          <a:latin typeface="Calibri"/>
                        </a:rPr>
                        <a:t>   Total Displayed (20)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400" b="1" i="0" u="none" strike="noStrike" dirty="0">
                          <a:solidFill>
                            <a:schemeClr val="tx1"/>
                          </a:solidFill>
                          <a:latin typeface="Calibri"/>
                        </a:rPr>
                        <a:t>         14,566,991,922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400" b="1" i="0" u="none" strike="noStrike" dirty="0">
                          <a:solidFill>
                            <a:schemeClr val="tx1"/>
                          </a:solidFill>
                          <a:latin typeface="Calibri"/>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400" b="1" i="0" u="none" strike="noStrike" dirty="0">
                          <a:solidFill>
                            <a:schemeClr val="tx1"/>
                          </a:solidFill>
                          <a:latin typeface="Calibri"/>
                        </a:rPr>
                        <a:t>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17313">
                <a:tc>
                  <a:txBody>
                    <a:bodyPr/>
                    <a:lstStyle/>
                    <a:p>
                      <a:pPr algn="l" fontAlgn="b"/>
                      <a:r>
                        <a:rPr lang="en-US" sz="1400" b="1" i="0" u="none" strike="noStrike" dirty="0">
                          <a:solidFill>
                            <a:srgbClr val="FF0000"/>
                          </a:solidFill>
                          <a:latin typeface="Calibri"/>
                        </a:rPr>
                        <a:t>   Total Others (742)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400" b="1" i="0" u="none" strike="noStrike" dirty="0">
                          <a:solidFill>
                            <a:schemeClr val="tx1"/>
                          </a:solidFill>
                          <a:latin typeface="Calibri"/>
                        </a:rPr>
                        <a:t>            7,792,591,551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400" b="1" i="0" u="none" strike="noStrike" dirty="0">
                          <a:solidFill>
                            <a:schemeClr val="tx1"/>
                          </a:solidFill>
                          <a:latin typeface="Calibri"/>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400" b="1" i="0" u="none" strike="noStrike" dirty="0">
                          <a:solidFill>
                            <a:schemeClr val="tx1"/>
                          </a:solidFill>
                          <a:latin typeface="Calibri"/>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grpSp>
        <p:nvGrpSpPr>
          <p:cNvPr id="3" name="Group 4"/>
          <p:cNvGrpSpPr>
            <a:grpSpLocks/>
          </p:cNvGrpSpPr>
          <p:nvPr>
            <p:custDataLst>
              <p:tags r:id="rId1"/>
            </p:custDataLst>
          </p:nvPr>
        </p:nvGrpSpPr>
        <p:grpSpPr bwMode="auto">
          <a:xfrm>
            <a:off x="1" y="0"/>
            <a:ext cx="3207224" cy="354842"/>
            <a:chOff x="-2067" y="0"/>
            <a:chExt cx="4495800" cy="325917"/>
          </a:xfrm>
        </p:grpSpPr>
        <p:sp>
          <p:nvSpPr>
            <p:cNvPr id="16" name="Oval 243"/>
            <p:cNvSpPr>
              <a:spLocks noChangeArrowheads="1"/>
            </p:cNvSpPr>
            <p:nvPr>
              <p:custDataLst>
                <p:tags r:id="rId2"/>
              </p:custDataLst>
            </p:nvPr>
          </p:nvSpPr>
          <p:spPr bwMode="auto">
            <a:xfrm>
              <a:off x="-2067" y="0"/>
              <a:ext cx="4495800" cy="324327"/>
            </a:xfrm>
            <a:prstGeom prst="roundRect">
              <a:avLst>
                <a:gd name="adj" fmla="val 50000"/>
              </a:avLst>
            </a:prstGeom>
            <a:solidFill>
              <a:srgbClr val="2E8D9E"/>
            </a:solidFill>
            <a:ln w="12700">
              <a:noFill/>
              <a:miter lim="800000"/>
              <a:headEnd/>
              <a:tailEnd/>
            </a:ln>
            <a:effectLst/>
          </p:spPr>
          <p:txBody>
            <a:bodyPr wrap="none" anchor="ctr"/>
            <a:lstStyle/>
            <a:p>
              <a:pPr marL="271463" eaLnBrk="0" hangingPunct="0">
                <a:defRPr/>
              </a:pPr>
              <a:r>
                <a:rPr lang="en-US" sz="1400" dirty="0" smtClean="0">
                  <a:solidFill>
                    <a:schemeClr val="bg1"/>
                  </a:solidFill>
                  <a:latin typeface="+mj-lt"/>
                  <a:cs typeface="Arial" pitchFamily="34" charset="0"/>
                </a:rPr>
                <a:t> Prospects  for Egypt</a:t>
              </a:r>
              <a:endParaRPr lang="en-US" sz="1400" dirty="0">
                <a:solidFill>
                  <a:schemeClr val="bg1"/>
                </a:solidFill>
                <a:latin typeface="+mj-lt"/>
                <a:cs typeface="Arial" pitchFamily="34" charset="0"/>
              </a:endParaRPr>
            </a:p>
          </p:txBody>
        </p:sp>
        <p:sp>
          <p:nvSpPr>
            <p:cNvPr id="17" name="Oval 243"/>
            <p:cNvSpPr>
              <a:spLocks noChangeArrowheads="1"/>
            </p:cNvSpPr>
            <p:nvPr>
              <p:custDataLst>
                <p:tags r:id="rId3"/>
              </p:custDataLst>
            </p:nvPr>
          </p:nvSpPr>
          <p:spPr bwMode="auto">
            <a:xfrm>
              <a:off x="12221" y="1590"/>
              <a:ext cx="323850" cy="324327"/>
            </a:xfrm>
            <a:prstGeom prst="ellipse">
              <a:avLst/>
            </a:prstGeom>
            <a:solidFill>
              <a:srgbClr val="2E8D9E"/>
            </a:solidFill>
            <a:ln w="28575">
              <a:solidFill>
                <a:srgbClr val="FFFEFF"/>
              </a:solidFill>
              <a:miter lim="800000"/>
              <a:headEnd/>
              <a:tailEnd/>
            </a:ln>
            <a:effectLst/>
          </p:spPr>
          <p:txBody>
            <a:bodyPr wrap="none" anchor="ctr"/>
            <a:lstStyle/>
            <a:p>
              <a:pPr algn="ctr" eaLnBrk="0" hangingPunct="0">
                <a:defRPr/>
              </a:pPr>
              <a:endParaRPr lang="en-US" sz="1400" dirty="0">
                <a:solidFill>
                  <a:schemeClr val="bg1"/>
                </a:solidFill>
                <a:latin typeface="+mj-lt"/>
                <a:cs typeface="Arial" pitchFamily="34" charset="0"/>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Egypt Market facts.. 2012</a:t>
            </a:r>
            <a:endParaRPr lang="en-US" b="1" dirty="0">
              <a:solidFill>
                <a:srgbClr val="FFFF00"/>
              </a:solidFill>
            </a:endParaRPr>
          </a:p>
        </p:txBody>
      </p:sp>
      <p:sp>
        <p:nvSpPr>
          <p:cNvPr id="8" name="Content Placeholder 7"/>
          <p:cNvSpPr>
            <a:spLocks noGrp="1"/>
          </p:cNvSpPr>
          <p:nvPr>
            <p:ph idx="1"/>
          </p:nvPr>
        </p:nvSpPr>
        <p:spPr>
          <a:xfrm>
            <a:off x="455613" y="1503077"/>
            <a:ext cx="8226425" cy="4387850"/>
          </a:xfrm>
        </p:spPr>
        <p:txBody>
          <a:bodyPr>
            <a:normAutofit/>
          </a:bodyPr>
          <a:lstStyle/>
          <a:p>
            <a:pPr algn="l" rtl="0"/>
            <a:r>
              <a:rPr lang="en-US" sz="1800" b="1" dirty="0" smtClean="0">
                <a:solidFill>
                  <a:schemeClr val="bg1"/>
                </a:solidFill>
              </a:rPr>
              <a:t>Actively selling product trade names (Over 100 units/year) are  4,877</a:t>
            </a:r>
          </a:p>
          <a:p>
            <a:pPr>
              <a:buFont typeface="Arial" pitchFamily="34" charset="0"/>
              <a:buChar char="•"/>
            </a:pPr>
            <a:endParaRPr lang="en-US" sz="2000" b="1" dirty="0" smtClean="0">
              <a:solidFill>
                <a:schemeClr val="bg1"/>
              </a:solidFill>
            </a:endParaRPr>
          </a:p>
          <a:p>
            <a:pPr algn="l" rtl="0"/>
            <a:r>
              <a:rPr lang="en-US" sz="2000" b="1" dirty="0" smtClean="0">
                <a:solidFill>
                  <a:schemeClr val="bg1"/>
                </a:solidFill>
              </a:rPr>
              <a:t>Imported &amp; locally manufactured drugs</a:t>
            </a: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pPr>
              <a:buNone/>
            </a:pPr>
            <a:endParaRPr lang="en-US" sz="2000" b="1" dirty="0" smtClean="0">
              <a:solidFill>
                <a:schemeClr val="bg1"/>
              </a:solidFill>
            </a:endParaRPr>
          </a:p>
          <a:p>
            <a:pPr algn="l" rtl="0"/>
            <a:r>
              <a:rPr lang="en-US" sz="2000" b="1" dirty="0" smtClean="0">
                <a:solidFill>
                  <a:schemeClr val="bg1"/>
                </a:solidFill>
              </a:rPr>
              <a:t>Market structure</a:t>
            </a: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endParaRPr lang="en-US" sz="2000" b="1" dirty="0" smtClean="0">
              <a:solidFill>
                <a:schemeClr val="bg1"/>
              </a:solidFill>
            </a:endParaRPr>
          </a:p>
          <a:p>
            <a:endParaRPr lang="en-US" sz="2000" b="1" dirty="0" smtClean="0">
              <a:solidFill>
                <a:schemeClr val="bg1"/>
              </a:solidFill>
            </a:endParaRPr>
          </a:p>
          <a:p>
            <a:endParaRPr lang="en-US" sz="2000" b="1" dirty="0" smtClean="0">
              <a:solidFill>
                <a:schemeClr val="bg1"/>
              </a:solidFill>
            </a:endParaRPr>
          </a:p>
          <a:p>
            <a:endParaRPr lang="en-US" sz="2000" b="1" dirty="0" smtClean="0">
              <a:solidFill>
                <a:schemeClr val="bg1"/>
              </a:solidFill>
            </a:endParaRPr>
          </a:p>
          <a:p>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endParaRPr lang="en-US" sz="2000" b="1" dirty="0">
              <a:solidFill>
                <a:schemeClr val="bg1"/>
              </a:solidFill>
            </a:endParaRPr>
          </a:p>
        </p:txBody>
      </p:sp>
      <p:sp>
        <p:nvSpPr>
          <p:cNvPr id="17" name="Footer Placeholder 16"/>
          <p:cNvSpPr>
            <a:spLocks noGrp="1"/>
          </p:cNvSpPr>
          <p:nvPr>
            <p:ph type="ftr" sz="quarter" idx="11"/>
          </p:nvPr>
        </p:nvSpPr>
        <p:spPr/>
        <p:txBody>
          <a:bodyPr/>
          <a:lstStyle/>
          <a:p>
            <a:endParaRPr lang="en-GB" dirty="0"/>
          </a:p>
        </p:txBody>
      </p:sp>
      <p:sp>
        <p:nvSpPr>
          <p:cNvPr id="16" name="Slide Number Placeholder 15"/>
          <p:cNvSpPr>
            <a:spLocks noGrp="1"/>
          </p:cNvSpPr>
          <p:nvPr>
            <p:ph type="sldNum" sz="quarter" idx="12"/>
          </p:nvPr>
        </p:nvSpPr>
        <p:spPr/>
        <p:txBody>
          <a:bodyPr/>
          <a:lstStyle/>
          <a:p>
            <a:endParaRPr lang="en-GB" dirty="0"/>
          </a:p>
        </p:txBody>
      </p:sp>
      <p:sp>
        <p:nvSpPr>
          <p:cNvPr id="7" name="TextBox 6"/>
          <p:cNvSpPr txBox="1"/>
          <p:nvPr/>
        </p:nvSpPr>
        <p:spPr>
          <a:xfrm>
            <a:off x="600501" y="3971499"/>
            <a:ext cx="8011236" cy="1569660"/>
          </a:xfrm>
          <a:prstGeom prst="rect">
            <a:avLst/>
          </a:prstGeom>
          <a:noFill/>
        </p:spPr>
        <p:txBody>
          <a:bodyPr wrap="square" rtlCol="0">
            <a:spAutoFit/>
          </a:bodyPr>
          <a:lstStyle/>
          <a:p>
            <a:pPr>
              <a:buFont typeface="Arial" pitchFamily="34" charset="0"/>
              <a:buChar char="•"/>
            </a:pPr>
            <a:endParaRPr lang="en-US" b="1" dirty="0" smtClean="0">
              <a:solidFill>
                <a:srgbClr val="000000"/>
              </a:solidFill>
              <a:latin typeface="Arial"/>
            </a:endParaRPr>
          </a:p>
          <a:p>
            <a:endParaRPr lang="en-US" b="1" dirty="0" smtClean="0">
              <a:solidFill>
                <a:srgbClr val="000000"/>
              </a:solidFill>
              <a:latin typeface="Arial"/>
            </a:endParaRPr>
          </a:p>
          <a:p>
            <a:endParaRPr lang="en-US" dirty="0" smtClean="0"/>
          </a:p>
          <a:p>
            <a:endParaRPr lang="en-US" dirty="0"/>
          </a:p>
        </p:txBody>
      </p:sp>
      <p:graphicFrame>
        <p:nvGraphicFramePr>
          <p:cNvPr id="11" name="Table 10"/>
          <p:cNvGraphicFramePr>
            <a:graphicFrameLocks noGrp="1"/>
          </p:cNvGraphicFramePr>
          <p:nvPr/>
        </p:nvGraphicFramePr>
        <p:xfrm>
          <a:off x="771195" y="2692872"/>
          <a:ext cx="5015251" cy="1058841"/>
        </p:xfrm>
        <a:graphic>
          <a:graphicData uri="http://schemas.openxmlformats.org/drawingml/2006/table">
            <a:tbl>
              <a:tblPr>
                <a:effectLst>
                  <a:outerShdw blurRad="50800" dist="38100" dir="2700000" algn="tl" rotWithShape="0">
                    <a:prstClr val="black">
                      <a:alpha val="40000"/>
                    </a:prstClr>
                  </a:outerShdw>
                </a:effectLst>
              </a:tblPr>
              <a:tblGrid>
                <a:gridCol w="2443483"/>
                <a:gridCol w="1145050"/>
                <a:gridCol w="1426718"/>
              </a:tblGrid>
              <a:tr h="309634">
                <a:tc>
                  <a:txBody>
                    <a:bodyPr/>
                    <a:lstStyle/>
                    <a:p>
                      <a:pPr algn="l" fontAlgn="b"/>
                      <a:r>
                        <a:rPr lang="en-US" sz="1400" b="1" kern="1200" dirty="0" smtClean="0">
                          <a:solidFill>
                            <a:srgbClr val="FFFF00"/>
                          </a:solidFill>
                          <a:latin typeface="+mn-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54843">
                <a:tc>
                  <a:txBody>
                    <a:bodyPr/>
                    <a:lstStyle/>
                    <a:p>
                      <a:pPr algn="l" fontAlgn="b"/>
                      <a:r>
                        <a:rPr lang="en-US" sz="1400" b="1" kern="1200" dirty="0" smtClean="0">
                          <a:solidFill>
                            <a:srgbClr val="FFFF00"/>
                          </a:solidFill>
                          <a:latin typeface="+mn-lt"/>
                          <a:ea typeface="+mn-ea"/>
                          <a:cs typeface="+mn-cs"/>
                        </a:rPr>
                        <a:t> Imported drugs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94364">
                <a:tc>
                  <a:txBody>
                    <a:bodyPr/>
                    <a:lstStyle/>
                    <a:p>
                      <a:pPr algn="l" fontAlgn="b"/>
                      <a:r>
                        <a:rPr lang="en-US" sz="1400" b="1" kern="1200" dirty="0" smtClean="0">
                          <a:solidFill>
                            <a:srgbClr val="FFFF00"/>
                          </a:solidFill>
                          <a:latin typeface="+mn-lt"/>
                          <a:ea typeface="+mn-ea"/>
                          <a:cs typeface="+mn-cs"/>
                        </a:rPr>
                        <a:t> Locally produced drugs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bl>
          </a:graphicData>
        </a:graphic>
      </p:graphicFrame>
      <p:graphicFrame>
        <p:nvGraphicFramePr>
          <p:cNvPr id="12" name="Table 11"/>
          <p:cNvGraphicFramePr>
            <a:graphicFrameLocks noGrp="1"/>
          </p:cNvGraphicFramePr>
          <p:nvPr/>
        </p:nvGraphicFramePr>
        <p:xfrm>
          <a:off x="928662" y="4643446"/>
          <a:ext cx="4742503" cy="1210104"/>
        </p:xfrm>
        <a:graphic>
          <a:graphicData uri="http://schemas.openxmlformats.org/drawingml/2006/table">
            <a:tbl>
              <a:tblPr>
                <a:effectLst>
                  <a:outerShdw blurRad="76200" dir="13500000" sy="23000" kx="1200000" algn="br" rotWithShape="0">
                    <a:prstClr val="black">
                      <a:alpha val="20000"/>
                    </a:prstClr>
                  </a:outerShdw>
                </a:effectLst>
              </a:tblPr>
              <a:tblGrid>
                <a:gridCol w="1985655"/>
                <a:gridCol w="1241946"/>
                <a:gridCol w="1514902"/>
              </a:tblGrid>
              <a:tr h="302526">
                <a:tc>
                  <a:txBody>
                    <a:bodyPr/>
                    <a:lstStyle/>
                    <a:p>
                      <a:pPr algn="l" fontAlgn="b"/>
                      <a:r>
                        <a:rPr lang="en-US" sz="1400" b="1" kern="1200" dirty="0" smtClean="0">
                          <a:solidFill>
                            <a:schemeClr val="tx2"/>
                          </a:solidFill>
                          <a:latin typeface="+mn-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02526">
                <a:tc>
                  <a:txBody>
                    <a:bodyPr/>
                    <a:lstStyle/>
                    <a:p>
                      <a:pPr algn="l" fontAlgn="b"/>
                      <a:r>
                        <a:rPr lang="en-US" sz="1400" b="1" kern="1200" dirty="0" smtClean="0">
                          <a:solidFill>
                            <a:srgbClr val="FFFF00"/>
                          </a:solidFill>
                          <a:latin typeface="+mn-lt"/>
                          <a:ea typeface="+mn-ea"/>
                          <a:cs typeface="+mn-cs"/>
                        </a:rPr>
                        <a:t> Multinational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02526">
                <a:tc>
                  <a:txBody>
                    <a:bodyPr/>
                    <a:lstStyle/>
                    <a:p>
                      <a:pPr algn="l" fontAlgn="b"/>
                      <a:r>
                        <a:rPr lang="en-US" sz="1400" b="1" kern="1200" dirty="0" smtClean="0">
                          <a:solidFill>
                            <a:srgbClr val="FFFF00"/>
                          </a:solidFill>
                          <a:latin typeface="+mn-lt"/>
                          <a:ea typeface="+mn-ea"/>
                          <a:cs typeface="+mn-cs"/>
                        </a:rPr>
                        <a:t> PRIVATE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02526">
                <a:tc>
                  <a:txBody>
                    <a:bodyPr/>
                    <a:lstStyle/>
                    <a:p>
                      <a:pPr algn="l" fontAlgn="b"/>
                      <a:r>
                        <a:rPr lang="en-US" sz="1400" b="1" kern="1200" dirty="0" smtClean="0">
                          <a:solidFill>
                            <a:srgbClr val="FFFF00"/>
                          </a:solidFill>
                          <a:latin typeface="+mn-lt"/>
                          <a:ea typeface="+mn-ea"/>
                          <a:cs typeface="+mn-cs"/>
                        </a:rPr>
                        <a:t> Public state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bl>
          </a:graphicData>
        </a:graphic>
      </p:graphicFrame>
      <p:sp>
        <p:nvSpPr>
          <p:cNvPr id="9" name="Oval 8"/>
          <p:cNvSpPr/>
          <p:nvPr/>
        </p:nvSpPr>
        <p:spPr>
          <a:xfrm>
            <a:off x="6286512" y="3357562"/>
            <a:ext cx="2428892" cy="1714512"/>
          </a:xfrm>
          <a:prstGeom prst="ellipse">
            <a:avLst/>
          </a:prstGeom>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900" b="1" dirty="0" smtClean="0">
                <a:solidFill>
                  <a:schemeClr val="bg1"/>
                </a:solidFill>
              </a:rPr>
              <a:t>38%  value If we consider the imported by MN Co's   </a:t>
            </a:r>
            <a:endParaRPr lang="ar-EG" sz="1900" b="1" dirty="0">
              <a:solidFill>
                <a:schemeClr val="bg1"/>
              </a:solidFill>
            </a:endParaRPr>
          </a:p>
        </p:txBody>
      </p:sp>
      <p:sp>
        <p:nvSpPr>
          <p:cNvPr id="13" name="Lightning Bolt 12"/>
          <p:cNvSpPr/>
          <p:nvPr/>
        </p:nvSpPr>
        <p:spPr>
          <a:xfrm rot="10062750">
            <a:off x="5859994" y="3074661"/>
            <a:ext cx="781599" cy="77531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Egypt Market facts.. 2012</a:t>
            </a:r>
            <a:endParaRPr lang="en-US" sz="4800" b="1" dirty="0">
              <a:solidFill>
                <a:schemeClr val="bg1"/>
              </a:solidFill>
            </a:endParaRPr>
          </a:p>
        </p:txBody>
      </p:sp>
      <p:sp>
        <p:nvSpPr>
          <p:cNvPr id="3" name="Content Placeholder 2"/>
          <p:cNvSpPr>
            <a:spLocks noGrp="1"/>
          </p:cNvSpPr>
          <p:nvPr>
            <p:ph idx="1"/>
          </p:nvPr>
        </p:nvSpPr>
        <p:spPr>
          <a:xfrm>
            <a:off x="455613" y="1434837"/>
            <a:ext cx="8226425" cy="4387850"/>
          </a:xfrm>
        </p:spPr>
        <p:txBody>
          <a:bodyPr>
            <a:normAutofit/>
          </a:bodyPr>
          <a:lstStyle/>
          <a:p>
            <a:pPr algn="l" rtl="0"/>
            <a:r>
              <a:rPr lang="en-US" sz="2000" b="1" dirty="0" smtClean="0">
                <a:solidFill>
                  <a:schemeClr val="bg1"/>
                </a:solidFill>
              </a:rPr>
              <a:t>Packs (</a:t>
            </a:r>
            <a:r>
              <a:rPr lang="en-US" sz="2000" b="1" dirty="0" smtClean="0">
                <a:solidFill>
                  <a:srgbClr val="FFFF00"/>
                </a:solidFill>
              </a:rPr>
              <a:t>presentations</a:t>
            </a:r>
            <a:r>
              <a:rPr lang="en-US" sz="2000" b="1" dirty="0" smtClean="0">
                <a:solidFill>
                  <a:schemeClr val="bg1"/>
                </a:solidFill>
              </a:rPr>
              <a:t>) prices:</a:t>
            </a: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pPr>
              <a:buNone/>
            </a:pPr>
            <a:endParaRPr lang="en-US" sz="1600" b="1" dirty="0" smtClean="0">
              <a:solidFill>
                <a:schemeClr val="bg1"/>
              </a:solidFill>
            </a:endParaRPr>
          </a:p>
          <a:p>
            <a:pPr algn="l" rtl="0">
              <a:buFont typeface="Wingdings" pitchFamily="2" charset="2"/>
              <a:buChar char="ü"/>
            </a:pPr>
            <a:r>
              <a:rPr lang="en-US" sz="1600" b="1" dirty="0" smtClean="0">
                <a:solidFill>
                  <a:schemeClr val="bg1"/>
                </a:solidFill>
              </a:rPr>
              <a:t> No. of packs including all product forms regardless of sales</a:t>
            </a:r>
          </a:p>
          <a:p>
            <a:pPr algn="l" rtl="0">
              <a:buNone/>
            </a:pPr>
            <a:endParaRPr lang="en-US" sz="1600" b="1" dirty="0" smtClean="0">
              <a:solidFill>
                <a:schemeClr val="bg1"/>
              </a:solidFill>
            </a:endParaRPr>
          </a:p>
          <a:p>
            <a:pPr algn="l" rtl="0"/>
            <a:r>
              <a:rPr lang="en-US" sz="2000" b="1" dirty="0" smtClean="0">
                <a:solidFill>
                  <a:schemeClr val="bg1"/>
                </a:solidFill>
              </a:rPr>
              <a:t>Average prices:</a:t>
            </a:r>
          </a:p>
          <a:p>
            <a:pPr>
              <a:buNone/>
            </a:pPr>
            <a:endParaRPr lang="en-US" sz="1600" b="1" dirty="0" smtClean="0">
              <a:solidFill>
                <a:schemeClr val="bg1"/>
              </a:solidFill>
            </a:endParaRPr>
          </a:p>
          <a:p>
            <a:endParaRPr lang="en-US" sz="1600" b="1" dirty="0">
              <a:solidFill>
                <a:schemeClr val="bg1"/>
              </a:solidFill>
            </a:endParaRPr>
          </a:p>
        </p:txBody>
      </p:sp>
      <p:sp>
        <p:nvSpPr>
          <p:cNvPr id="14" name="Footer Placeholder 13"/>
          <p:cNvSpPr>
            <a:spLocks noGrp="1"/>
          </p:cNvSpPr>
          <p:nvPr>
            <p:ph type="ftr" sz="quarter" idx="11"/>
          </p:nvPr>
        </p:nvSpPr>
        <p:spPr/>
        <p:txBody>
          <a:bodyPr/>
          <a:lstStyle/>
          <a:p>
            <a:endParaRPr lang="en-GB" dirty="0">
              <a:solidFill>
                <a:schemeClr val="bg1"/>
              </a:solidFill>
            </a:endParaRPr>
          </a:p>
        </p:txBody>
      </p:sp>
      <p:sp>
        <p:nvSpPr>
          <p:cNvPr id="13" name="Slide Number Placeholder 12"/>
          <p:cNvSpPr>
            <a:spLocks noGrp="1"/>
          </p:cNvSpPr>
          <p:nvPr>
            <p:ph type="sldNum" sz="quarter" idx="12"/>
          </p:nvPr>
        </p:nvSpPr>
        <p:spPr/>
        <p:txBody>
          <a:bodyPr/>
          <a:lstStyle/>
          <a:p>
            <a:endParaRPr lang="en-GB" dirty="0">
              <a:solidFill>
                <a:schemeClr val="bg1"/>
              </a:solidFill>
            </a:endParaRPr>
          </a:p>
        </p:txBody>
      </p:sp>
      <p:graphicFrame>
        <p:nvGraphicFramePr>
          <p:cNvPr id="6" name="Table 5"/>
          <p:cNvGraphicFramePr>
            <a:graphicFrameLocks noGrp="1"/>
          </p:cNvGraphicFramePr>
          <p:nvPr/>
        </p:nvGraphicFramePr>
        <p:xfrm>
          <a:off x="928662" y="1928802"/>
          <a:ext cx="4981432" cy="1391081"/>
        </p:xfrm>
        <a:graphic>
          <a:graphicData uri="http://schemas.openxmlformats.org/drawingml/2006/table">
            <a:tbl>
              <a:tblPr>
                <a:effectLst>
                  <a:outerShdw blurRad="76200" dir="13500000" sy="23000" kx="1200000" algn="br" rotWithShape="0">
                    <a:prstClr val="black">
                      <a:alpha val="20000"/>
                    </a:prstClr>
                  </a:outerShdw>
                </a:effectLst>
              </a:tblPr>
              <a:tblGrid>
                <a:gridCol w="1692322"/>
                <a:gridCol w="1610436"/>
                <a:gridCol w="1678674"/>
              </a:tblGrid>
              <a:tr h="392935">
                <a:tc>
                  <a:txBody>
                    <a:bodyPr/>
                    <a:lstStyle/>
                    <a:p>
                      <a:pPr algn="l" fontAlgn="b"/>
                      <a:r>
                        <a:rPr lang="en-US" sz="1400" b="1" dirty="0" smtClean="0">
                          <a:solidFill>
                            <a:srgbClr val="FFFF00"/>
                          </a:solidFill>
                          <a:latin typeface="+mn-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ctr"/>
                      <a:r>
                        <a:rPr lang="en-US" sz="1400" b="1" dirty="0" smtClean="0">
                          <a:solidFill>
                            <a:srgbClr val="FFFF00"/>
                          </a:solidFill>
                          <a:latin typeface="+mn-lt"/>
                          <a:ea typeface="+mn-ea"/>
                          <a:cs typeface="+mn-cs"/>
                        </a:rPr>
                        <a:t>No. of packs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ctr"/>
                      <a:r>
                        <a:rPr lang="en-US" sz="1400" b="1" dirty="0" smtClean="0">
                          <a:solidFill>
                            <a:srgbClr val="FFFF00"/>
                          </a:solidFill>
                          <a:latin typeface="+mn-lt"/>
                          <a:ea typeface="+mn-ea"/>
                          <a:cs typeface="+mn-cs"/>
                        </a:rPr>
                        <a:t>MKT share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484370">
                <a:tc>
                  <a:txBody>
                    <a:bodyPr/>
                    <a:lstStyle/>
                    <a:p>
                      <a:pPr algn="l" fontAlgn="ctr"/>
                      <a:r>
                        <a:rPr lang="en-US" sz="1400" b="1" dirty="0" smtClean="0">
                          <a:solidFill>
                            <a:srgbClr val="FFFF00"/>
                          </a:solidFill>
                          <a:latin typeface="+mn-lt"/>
                          <a:ea typeface="+mn-ea"/>
                          <a:cs typeface="+mn-cs"/>
                        </a:rPr>
                        <a:t> Public Price </a:t>
                      </a:r>
                    </a:p>
                    <a:p>
                      <a:pPr algn="l" fontAlgn="ctr"/>
                      <a:r>
                        <a:rPr lang="en-US" sz="1800" b="1" dirty="0" smtClean="0">
                          <a:solidFill>
                            <a:srgbClr val="FFFF00"/>
                          </a:solidFill>
                          <a:latin typeface="+mn-lt"/>
                          <a:ea typeface="+mn-ea"/>
                          <a:cs typeface="+mn-cs"/>
                        </a:rPr>
                        <a:t> &lt;</a:t>
                      </a:r>
                      <a:r>
                        <a:rPr lang="en-US" sz="1400" b="1" dirty="0" smtClean="0">
                          <a:solidFill>
                            <a:srgbClr val="FFFF00"/>
                          </a:solidFill>
                          <a:latin typeface="+mn-lt"/>
                          <a:ea typeface="+mn-ea"/>
                          <a:cs typeface="+mn-cs"/>
                        </a:rPr>
                        <a:t> EGP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dirty="0" smtClean="0">
                          <a:solidFill>
                            <a:srgbClr val="FFFF00"/>
                          </a:solidFill>
                          <a:latin typeface="+mn-lt"/>
                          <a:ea typeface="+mn-ea"/>
                          <a:cs typeface="+mn-cs"/>
                        </a:rPr>
                        <a:t>9,739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dirty="0" smtClean="0">
                          <a:solidFill>
                            <a:srgbClr val="FFFF00"/>
                          </a:solidFill>
                          <a:latin typeface="+mn-lt"/>
                          <a:ea typeface="+mn-ea"/>
                          <a:cs typeface="+mn-cs"/>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500941">
                <a:tc>
                  <a:txBody>
                    <a:bodyPr/>
                    <a:lstStyle/>
                    <a:p>
                      <a:pPr marL="0" algn="l" defTabSz="914400" rtl="0" eaLnBrk="1" fontAlgn="ctr" latinLnBrk="0" hangingPunct="1"/>
                      <a:r>
                        <a:rPr lang="en-US" sz="1400" b="1" dirty="0" smtClean="0">
                          <a:solidFill>
                            <a:srgbClr val="FFFF00"/>
                          </a:solidFill>
                          <a:latin typeface="+mn-lt"/>
                          <a:ea typeface="+mn-ea"/>
                          <a:cs typeface="+mn-cs"/>
                        </a:rPr>
                        <a:t> </a:t>
                      </a:r>
                      <a:r>
                        <a:rPr lang="en-US" sz="1400" b="1" kern="1200" dirty="0" smtClean="0">
                          <a:solidFill>
                            <a:srgbClr val="FFFF00"/>
                          </a:solidFill>
                          <a:latin typeface="+mn-lt"/>
                          <a:ea typeface="+mn-ea"/>
                          <a:cs typeface="+mn-cs"/>
                        </a:rPr>
                        <a:t>Public Price </a:t>
                      </a:r>
                    </a:p>
                    <a:p>
                      <a:pPr marL="0" algn="l" defTabSz="914400" rtl="0" eaLnBrk="1" fontAlgn="ctr" latinLnBrk="0" hangingPunct="1"/>
                      <a:r>
                        <a:rPr lang="en-US" sz="1400" b="1" kern="1200" dirty="0" smtClean="0">
                          <a:solidFill>
                            <a:srgbClr val="FFFF00"/>
                          </a:solidFill>
                          <a:latin typeface="+mn-lt"/>
                          <a:ea typeface="+mn-ea"/>
                          <a:cs typeface="+mn-cs"/>
                        </a:rPr>
                        <a:t> EGP 50 –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FF00"/>
                          </a:solidFill>
                          <a:latin typeface="+mn-lt"/>
                          <a:ea typeface="+mn-ea"/>
                          <a:cs typeface="+mn-cs"/>
                        </a:rPr>
                        <a:t>632</a:t>
                      </a:r>
                      <a:r>
                        <a:rPr lang="en-US" sz="1400" b="1" dirty="0" smtClean="0">
                          <a:solidFill>
                            <a:srgbClr val="FFFF00"/>
                          </a:solidFill>
                          <a:latin typeface="+mn-lt"/>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dirty="0" smtClean="0">
                          <a:solidFill>
                            <a:srgbClr val="FFFF00"/>
                          </a:solidFill>
                          <a:latin typeface="+mn-lt"/>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bl>
          </a:graphicData>
        </a:graphic>
      </p:graphicFrame>
      <p:graphicFrame>
        <p:nvGraphicFramePr>
          <p:cNvPr id="7" name="Table 6"/>
          <p:cNvGraphicFramePr>
            <a:graphicFrameLocks noGrp="1"/>
          </p:cNvGraphicFramePr>
          <p:nvPr/>
        </p:nvGraphicFramePr>
        <p:xfrm>
          <a:off x="1428728" y="4643446"/>
          <a:ext cx="3918519" cy="1378427"/>
        </p:xfrm>
        <a:graphic>
          <a:graphicData uri="http://schemas.openxmlformats.org/drawingml/2006/table">
            <a:tbl>
              <a:tblPr>
                <a:effectLst>
                  <a:outerShdw blurRad="76200" dir="18900000" sy="23000" kx="-1200000" algn="bl" rotWithShape="0">
                    <a:prstClr val="black">
                      <a:alpha val="20000"/>
                    </a:prstClr>
                  </a:outerShdw>
                </a:effectLst>
              </a:tblPr>
              <a:tblGrid>
                <a:gridCol w="1584753"/>
                <a:gridCol w="2333766"/>
              </a:tblGrid>
              <a:tr h="381299">
                <a:tc>
                  <a:txBody>
                    <a:bodyPr/>
                    <a:lstStyle/>
                    <a:p>
                      <a:pPr algn="ctr" fontAlgn="b"/>
                      <a:r>
                        <a:rPr lang="en-US" sz="1400" b="1" kern="1200" dirty="0" smtClean="0">
                          <a:solidFill>
                            <a:srgbClr val="FFFF00"/>
                          </a:solidFill>
                          <a:latin typeface="+mn-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Av. Public Price EGP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55683">
                <a:tc>
                  <a:txBody>
                    <a:bodyPr/>
                    <a:lstStyle/>
                    <a:p>
                      <a:pPr algn="l" fontAlgn="b"/>
                      <a:r>
                        <a:rPr lang="en-US" sz="1400" b="1" kern="1200" dirty="0" smtClean="0">
                          <a:solidFill>
                            <a:srgbClr val="FFFF00"/>
                          </a:solidFill>
                          <a:latin typeface="+mn-lt"/>
                          <a:ea typeface="+mn-ea"/>
                          <a:cs typeface="+mn-cs"/>
                        </a:rPr>
                        <a:t> Public state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 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13898">
                <a:tc>
                  <a:txBody>
                    <a:bodyPr/>
                    <a:lstStyle/>
                    <a:p>
                      <a:pPr algn="l" fontAlgn="b"/>
                      <a:r>
                        <a:rPr lang="en-US" sz="1400" b="1" kern="1200" dirty="0" smtClean="0">
                          <a:solidFill>
                            <a:srgbClr val="FFFF00"/>
                          </a:solidFill>
                          <a:latin typeface="+mn-lt"/>
                          <a:ea typeface="+mn-ea"/>
                          <a:cs typeface="+mn-cs"/>
                        </a:rPr>
                        <a:t> Private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27547">
                <a:tc>
                  <a:txBody>
                    <a:bodyPr/>
                    <a:lstStyle/>
                    <a:p>
                      <a:pPr algn="l" fontAlgn="b"/>
                      <a:r>
                        <a:rPr lang="en-US" sz="1400" b="1" kern="1200" dirty="0" smtClean="0">
                          <a:solidFill>
                            <a:srgbClr val="FFFF00"/>
                          </a:solidFill>
                          <a:latin typeface="+mn-lt"/>
                          <a:ea typeface="+mn-ea"/>
                          <a:cs typeface="+mn-cs"/>
                        </a:rPr>
                        <a:t> Multinational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  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bl>
          </a:graphicData>
        </a:graphic>
      </p:graphicFrame>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143000"/>
          </a:xfrm>
        </p:spPr>
        <p:txBody>
          <a:bodyPr>
            <a:noAutofit/>
          </a:bodyPr>
          <a:lstStyle/>
          <a:p>
            <a:r>
              <a:rPr lang="en-US" sz="3600" b="1" dirty="0" smtClean="0">
                <a:solidFill>
                  <a:schemeClr val="bg1"/>
                </a:solidFill>
              </a:rPr>
              <a:t>Pharmaceutical Industry in Egypt</a:t>
            </a:r>
            <a:endParaRPr lang="ar-EG" sz="3600"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lgn="l" rtl="0"/>
            <a:r>
              <a:rPr lang="en-US" sz="3000" b="1" dirty="0" smtClean="0">
                <a:solidFill>
                  <a:schemeClr val="bg1"/>
                </a:solidFill>
                <a:latin typeface="Bookman Old Style" pitchFamily="18" charset="0"/>
              </a:rPr>
              <a:t>No. of pharmaceutical factories in Egypt about </a:t>
            </a:r>
            <a:r>
              <a:rPr lang="en-US" sz="3000" b="1" dirty="0" smtClean="0">
                <a:solidFill>
                  <a:srgbClr val="FFFF00"/>
                </a:solidFill>
                <a:latin typeface="Bookman Old Style" pitchFamily="18" charset="0"/>
              </a:rPr>
              <a:t>124 factories </a:t>
            </a:r>
            <a:r>
              <a:rPr lang="en-US" sz="3000" b="1" dirty="0" smtClean="0">
                <a:solidFill>
                  <a:schemeClr val="bg1"/>
                </a:solidFill>
                <a:latin typeface="Bookman Old Style" pitchFamily="18" charset="0"/>
              </a:rPr>
              <a:t>licensed of MOH.</a:t>
            </a:r>
          </a:p>
          <a:p>
            <a:pPr algn="l" rtl="0">
              <a:buNone/>
            </a:pPr>
            <a:endParaRPr lang="en-US" sz="3000" b="1" dirty="0" smtClean="0">
              <a:solidFill>
                <a:schemeClr val="bg1"/>
              </a:solidFill>
              <a:latin typeface="Bookman Old Style" pitchFamily="18" charset="0"/>
            </a:endParaRPr>
          </a:p>
          <a:p>
            <a:pPr algn="l" rtl="0">
              <a:lnSpc>
                <a:spcPct val="120000"/>
              </a:lnSpc>
              <a:buNone/>
            </a:pPr>
            <a:r>
              <a:rPr lang="en-US" sz="3000" b="1" dirty="0" smtClean="0">
                <a:solidFill>
                  <a:schemeClr val="bg1"/>
                </a:solidFill>
                <a:latin typeface="Bookman Old Style" pitchFamily="18" charset="0"/>
              </a:rPr>
              <a:t>   The private sector </a:t>
            </a:r>
            <a:r>
              <a:rPr lang="en-US" sz="3000" b="1" dirty="0" smtClean="0">
                <a:solidFill>
                  <a:srgbClr val="FFFF00"/>
                </a:solidFill>
                <a:latin typeface="Bookman Old Style" pitchFamily="18" charset="0"/>
              </a:rPr>
              <a:t>106</a:t>
            </a:r>
            <a:r>
              <a:rPr lang="en-US" sz="3000" b="1" dirty="0" smtClean="0">
                <a:solidFill>
                  <a:schemeClr val="bg1"/>
                </a:solidFill>
                <a:latin typeface="Bookman Old Style" pitchFamily="18" charset="0"/>
              </a:rPr>
              <a:t> plants, the public sector </a:t>
            </a:r>
            <a:r>
              <a:rPr lang="en-US" sz="3000" b="1" dirty="0" smtClean="0">
                <a:solidFill>
                  <a:srgbClr val="FFFF00"/>
                </a:solidFill>
                <a:latin typeface="Bookman Old Style" pitchFamily="18" charset="0"/>
              </a:rPr>
              <a:t>10</a:t>
            </a:r>
            <a:r>
              <a:rPr lang="en-US" sz="3000" b="1" dirty="0" smtClean="0">
                <a:solidFill>
                  <a:schemeClr val="bg1"/>
                </a:solidFill>
                <a:latin typeface="Bookman Old Style" pitchFamily="18" charset="0"/>
              </a:rPr>
              <a:t> factories and the multinational sector </a:t>
            </a:r>
            <a:r>
              <a:rPr lang="en-US" sz="3000" b="1" dirty="0" smtClean="0">
                <a:solidFill>
                  <a:srgbClr val="FFFF00"/>
                </a:solidFill>
                <a:latin typeface="Bookman Old Style" pitchFamily="18" charset="0"/>
              </a:rPr>
              <a:t>8</a:t>
            </a:r>
            <a:r>
              <a:rPr lang="en-US" sz="3000" b="1" dirty="0" smtClean="0">
                <a:solidFill>
                  <a:schemeClr val="bg1"/>
                </a:solidFill>
                <a:latin typeface="Bookman Old Style" pitchFamily="18" charset="0"/>
              </a:rPr>
              <a:t> factories</a:t>
            </a:r>
            <a:endParaRPr lang="en-US" sz="3000" dirty="0" smtClean="0">
              <a:solidFill>
                <a:schemeClr val="bg1"/>
              </a:solidFill>
              <a:latin typeface="Bookman Old Style" pitchFamily="18" charset="0"/>
            </a:endParaRPr>
          </a:p>
          <a:p>
            <a:pPr algn="l" rtl="0"/>
            <a:r>
              <a:rPr lang="en-US" sz="2000" dirty="0" smtClean="0"/>
              <a:t/>
            </a:r>
            <a:br>
              <a:rPr lang="en-US" sz="2000" dirty="0" smtClean="0"/>
            </a:br>
            <a:r>
              <a:rPr lang="en-US" b="1" dirty="0" smtClean="0">
                <a:solidFill>
                  <a:schemeClr val="bg1"/>
                </a:solidFill>
                <a:latin typeface="Bookman Old Style" pitchFamily="18" charset="0"/>
              </a:rPr>
              <a:t>No. of pharmaceutical factories </a:t>
            </a:r>
            <a:r>
              <a:rPr lang="en-US" b="1" dirty="0" smtClean="0">
                <a:solidFill>
                  <a:srgbClr val="FFFF00"/>
                </a:solidFill>
                <a:latin typeface="Bookman Old Style" pitchFamily="18" charset="0"/>
              </a:rPr>
              <a:t>under construction about 84</a:t>
            </a:r>
            <a:r>
              <a:rPr lang="en-US" b="1" dirty="0" smtClean="0">
                <a:solidFill>
                  <a:schemeClr val="bg1"/>
                </a:solidFill>
                <a:latin typeface="Bookman Old Style" pitchFamily="18" charset="0"/>
              </a:rPr>
              <a:t> factories arise according to GMP </a:t>
            </a:r>
            <a:r>
              <a:rPr lang="en-US" b="1" dirty="0" smtClean="0">
                <a:solidFill>
                  <a:srgbClr val="FFFF00"/>
                </a:solidFill>
                <a:latin typeface="Bookman Old Style" pitchFamily="18" charset="0"/>
              </a:rPr>
              <a:t>(export</a:t>
            </a:r>
            <a:r>
              <a:rPr lang="en-US" dirty="0" smtClean="0">
                <a:solidFill>
                  <a:srgbClr val="FFFF00"/>
                </a:solidFill>
                <a:latin typeface="Bookman Old Style" pitchFamily="18" charset="0"/>
              </a:rPr>
              <a:t>)</a:t>
            </a:r>
          </a:p>
          <a:p>
            <a:pPr algn="l" rtl="0"/>
            <a:endParaRPr lang="en-US" sz="2000" dirty="0" smtClean="0">
              <a:solidFill>
                <a:schemeClr val="bg1"/>
              </a:solidFill>
            </a:endParaRPr>
          </a:p>
          <a:p>
            <a:pPr algn="l" rtl="0"/>
            <a:endParaRPr lang="en-US" sz="2000" b="1" dirty="0" smtClean="0">
              <a:solidFill>
                <a:schemeClr val="bg1"/>
              </a:solidFill>
            </a:endParaRPr>
          </a:p>
          <a:p>
            <a:pPr algn="l" rtl="0"/>
            <a:endParaRPr lang="ar-EG" sz="2000" b="1" dirty="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57166"/>
            <a:ext cx="7543800" cy="563562"/>
          </a:xfrm>
        </p:spPr>
        <p:txBody>
          <a:bodyPr>
            <a:noAutofit/>
          </a:bodyPr>
          <a:lstStyle/>
          <a:p>
            <a:r>
              <a:rPr lang="en-US" sz="7200" b="1" dirty="0" smtClean="0">
                <a:solidFill>
                  <a:srgbClr val="FFFF00"/>
                </a:solidFill>
              </a:rPr>
              <a:t>EXPORT!!!</a:t>
            </a:r>
            <a:endParaRPr lang="ar-EG" sz="7200" b="1" dirty="0">
              <a:solidFill>
                <a:srgbClr val="FFFF00"/>
              </a:solidFill>
            </a:endParaRPr>
          </a:p>
        </p:txBody>
      </p:sp>
      <p:sp>
        <p:nvSpPr>
          <p:cNvPr id="36" name="Rectangle 3"/>
          <p:cNvSpPr txBox="1">
            <a:spLocks noChangeArrowheads="1"/>
          </p:cNvSpPr>
          <p:nvPr/>
        </p:nvSpPr>
        <p:spPr bwMode="auto">
          <a:xfrm>
            <a:off x="0" y="1428736"/>
            <a:ext cx="8929718" cy="1428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buFont typeface="Wingdings" pitchFamily="2" charset="2"/>
              <a:buChar char="§"/>
              <a:defRPr/>
            </a:pPr>
            <a:r>
              <a:rPr lang="en-US" sz="2400" b="1" dirty="0" smtClean="0">
                <a:solidFill>
                  <a:schemeClr val="bg1"/>
                </a:solidFill>
              </a:rPr>
              <a:t>Volume of export of Egyptian pharmaceutical companies in 2011 is very limited compared to other </a:t>
            </a:r>
            <a:r>
              <a:rPr lang="en-US" sz="2400" b="1" dirty="0" err="1" smtClean="0">
                <a:solidFill>
                  <a:schemeClr val="bg1"/>
                </a:solidFill>
              </a:rPr>
              <a:t>pharmerging</a:t>
            </a:r>
            <a:r>
              <a:rPr lang="en-US" sz="2400" b="1" dirty="0" smtClean="0">
                <a:solidFill>
                  <a:schemeClr val="bg1"/>
                </a:solidFill>
              </a:rPr>
              <a:t> countries</a:t>
            </a:r>
            <a:endParaRPr kumimoji="0" lang="en-US" sz="2400" b="1" i="0" u="none" strike="noStrike" kern="0" cap="none" spc="0" normalizeH="0" baseline="0" noProof="0" dirty="0">
              <a:ln>
                <a:noFill/>
              </a:ln>
              <a:solidFill>
                <a:schemeClr val="bg1"/>
              </a:solidFill>
              <a:effectLst/>
              <a:uLnTx/>
              <a:uFillTx/>
              <a:latin typeface="+mn-lt"/>
              <a:ea typeface="+mn-ea"/>
              <a:cs typeface="+mn-cs"/>
            </a:endParaRPr>
          </a:p>
        </p:txBody>
      </p:sp>
      <p:grpSp>
        <p:nvGrpSpPr>
          <p:cNvPr id="101" name="Group 100"/>
          <p:cNvGrpSpPr/>
          <p:nvPr/>
        </p:nvGrpSpPr>
        <p:grpSpPr>
          <a:xfrm>
            <a:off x="1214414" y="2714620"/>
            <a:ext cx="8710527" cy="3527640"/>
            <a:chOff x="1000100" y="2917928"/>
            <a:chExt cx="8591285" cy="3599633"/>
          </a:xfrm>
        </p:grpSpPr>
        <p:sp>
          <p:nvSpPr>
            <p:cNvPr id="37" name="AutoShape 3"/>
            <p:cNvSpPr>
              <a:spLocks noChangeArrowheads="1"/>
            </p:cNvSpPr>
            <p:nvPr/>
          </p:nvSpPr>
          <p:spPr bwMode="auto">
            <a:xfrm>
              <a:off x="4523103" y="4241061"/>
              <a:ext cx="1676400" cy="2276500"/>
            </a:xfrm>
            <a:prstGeom prst="roundRect">
              <a:avLst>
                <a:gd name="adj" fmla="val 13745"/>
              </a:avLst>
            </a:prstGeom>
            <a:noFill/>
            <a:ln w="38100">
              <a:solidFill>
                <a:schemeClr val="tx1"/>
              </a:solidFill>
              <a:round/>
              <a:headEnd/>
              <a:tailEnd/>
            </a:ln>
            <a:effectLst/>
          </p:spPr>
          <p:txBody>
            <a:bodyPr wrap="none" anchor="ctr"/>
            <a:lstStyle/>
            <a:p>
              <a:endParaRPr lang="en-US" dirty="0"/>
            </a:p>
          </p:txBody>
        </p:sp>
        <p:sp>
          <p:nvSpPr>
            <p:cNvPr id="39" name="AutoShape 5"/>
            <p:cNvSpPr>
              <a:spLocks noChangeArrowheads="1"/>
            </p:cNvSpPr>
            <p:nvPr/>
          </p:nvSpPr>
          <p:spPr bwMode="auto">
            <a:xfrm>
              <a:off x="2819400" y="4224334"/>
              <a:ext cx="1616075" cy="2276500"/>
            </a:xfrm>
            <a:prstGeom prst="roundRect">
              <a:avLst>
                <a:gd name="adj" fmla="val 13745"/>
              </a:avLst>
            </a:prstGeom>
            <a:noFill/>
            <a:ln w="38100">
              <a:solidFill>
                <a:schemeClr val="tx1"/>
              </a:solidFill>
              <a:round/>
              <a:headEnd/>
              <a:tailEnd/>
            </a:ln>
            <a:effectLst/>
          </p:spPr>
          <p:txBody>
            <a:bodyPr wrap="none" anchor="ctr"/>
            <a:lstStyle/>
            <a:p>
              <a:endParaRPr lang="en-US" dirty="0"/>
            </a:p>
          </p:txBody>
        </p:sp>
        <p:sp>
          <p:nvSpPr>
            <p:cNvPr id="40" name="AutoShape 6"/>
            <p:cNvSpPr>
              <a:spLocks noChangeArrowheads="1"/>
            </p:cNvSpPr>
            <p:nvPr/>
          </p:nvSpPr>
          <p:spPr bwMode="auto">
            <a:xfrm>
              <a:off x="1054100" y="4224334"/>
              <a:ext cx="1676400" cy="2276500"/>
            </a:xfrm>
            <a:prstGeom prst="roundRect">
              <a:avLst>
                <a:gd name="adj" fmla="val 13745"/>
              </a:avLst>
            </a:prstGeom>
            <a:noFill/>
            <a:ln w="38100">
              <a:solidFill>
                <a:schemeClr val="tx1"/>
              </a:solidFill>
              <a:round/>
              <a:headEnd/>
              <a:tailEnd/>
            </a:ln>
            <a:effectLst/>
          </p:spPr>
          <p:txBody>
            <a:bodyPr wrap="none" anchor="ctr"/>
            <a:lstStyle/>
            <a:p>
              <a:endParaRPr lang="en-US" dirty="0"/>
            </a:p>
          </p:txBody>
        </p:sp>
        <p:grpSp>
          <p:nvGrpSpPr>
            <p:cNvPr id="72" name="Group 7"/>
            <p:cNvGrpSpPr>
              <a:grpSpLocks/>
            </p:cNvGrpSpPr>
            <p:nvPr/>
          </p:nvGrpSpPr>
          <p:grpSpPr bwMode="auto">
            <a:xfrm>
              <a:off x="1282700" y="2917928"/>
              <a:ext cx="4477871" cy="1001607"/>
              <a:chOff x="624" y="1144"/>
              <a:chExt cx="2997" cy="728"/>
            </a:xfrm>
          </p:grpSpPr>
          <p:sp>
            <p:nvSpPr>
              <p:cNvPr id="73"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en-US" dirty="0"/>
              </a:p>
            </p:txBody>
          </p:sp>
          <p:grpSp>
            <p:nvGrpSpPr>
              <p:cNvPr id="74" name="Group 9"/>
              <p:cNvGrpSpPr>
                <a:grpSpLocks/>
              </p:cNvGrpSpPr>
              <p:nvPr/>
            </p:nvGrpSpPr>
            <p:grpSpPr bwMode="auto">
              <a:xfrm>
                <a:off x="1292" y="1296"/>
                <a:ext cx="623" cy="96"/>
                <a:chOff x="2003" y="3439"/>
                <a:chExt cx="468" cy="244"/>
              </a:xfrm>
            </p:grpSpPr>
            <p:sp>
              <p:nvSpPr>
                <p:cNvPr id="88"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n-US" dirty="0"/>
                </a:p>
              </p:txBody>
            </p:sp>
            <p:sp>
              <p:nvSpPr>
                <p:cNvPr id="89"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n-US" dirty="0"/>
                </a:p>
              </p:txBody>
            </p:sp>
            <p:sp>
              <p:nvSpPr>
                <p:cNvPr id="90"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n-US" dirty="0"/>
                </a:p>
              </p:txBody>
            </p:sp>
            <p:sp>
              <p:nvSpPr>
                <p:cNvPr id="91"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n-US" dirty="0"/>
                </a:p>
              </p:txBody>
            </p:sp>
          </p:grpSp>
          <p:sp>
            <p:nvSpPr>
              <p:cNvPr id="75" name="Rectangle 14"/>
              <p:cNvSpPr>
                <a:spLocks noChangeArrowheads="1"/>
              </p:cNvSpPr>
              <p:nvPr/>
            </p:nvSpPr>
            <p:spPr bwMode="gray">
              <a:xfrm rot="3419336">
                <a:off x="1776" y="1152"/>
                <a:ext cx="672" cy="672"/>
              </a:xfrm>
              <a:prstGeom prst="rect">
                <a:avLst/>
              </a:prstGeom>
              <a:gradFill rotWithShape="1">
                <a:gsLst>
                  <a:gs pos="0">
                    <a:schemeClr val="accent2"/>
                  </a:gs>
                  <a:gs pos="100000">
                    <a:schemeClr val="accent2">
                      <a:gamma/>
                      <a:tint val="72549"/>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en-US" dirty="0"/>
              </a:p>
            </p:txBody>
          </p:sp>
          <p:grpSp>
            <p:nvGrpSpPr>
              <p:cNvPr id="76" name="Group 15"/>
              <p:cNvGrpSpPr>
                <a:grpSpLocks/>
              </p:cNvGrpSpPr>
              <p:nvPr/>
            </p:nvGrpSpPr>
            <p:grpSpPr bwMode="auto">
              <a:xfrm>
                <a:off x="2444" y="1296"/>
                <a:ext cx="623" cy="96"/>
                <a:chOff x="2003" y="3439"/>
                <a:chExt cx="468" cy="244"/>
              </a:xfrm>
            </p:grpSpPr>
            <p:sp>
              <p:nvSpPr>
                <p:cNvPr id="84"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n-US" dirty="0"/>
                </a:p>
              </p:txBody>
            </p:sp>
            <p:sp>
              <p:nvSpPr>
                <p:cNvPr id="85"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n-US" dirty="0"/>
                </a:p>
              </p:txBody>
            </p:sp>
            <p:sp>
              <p:nvSpPr>
                <p:cNvPr id="86"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n-US" dirty="0"/>
                </a:p>
              </p:txBody>
            </p:sp>
            <p:sp>
              <p:nvSpPr>
                <p:cNvPr id="87"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n-US" dirty="0"/>
                </a:p>
              </p:txBody>
            </p:sp>
          </p:grpSp>
          <p:sp>
            <p:nvSpPr>
              <p:cNvPr id="79" name="Rectangle 26"/>
              <p:cNvSpPr>
                <a:spLocks noChangeArrowheads="1"/>
              </p:cNvSpPr>
              <p:nvPr/>
            </p:nvSpPr>
            <p:spPr bwMode="gray">
              <a:xfrm rot="3419336">
                <a:off x="2949" y="1144"/>
                <a:ext cx="672" cy="672"/>
              </a:xfrm>
              <a:prstGeom prst="rect">
                <a:avLst/>
              </a:prstGeom>
              <a:gradFill rotWithShape="1">
                <a:gsLst>
                  <a:gs pos="0">
                    <a:schemeClr val="accent2"/>
                  </a:gs>
                  <a:gs pos="100000">
                    <a:schemeClr val="accent2">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en-US" dirty="0"/>
              </a:p>
            </p:txBody>
          </p:sp>
        </p:grpSp>
        <p:sp>
          <p:nvSpPr>
            <p:cNvPr id="92" name="Rectangle 27"/>
            <p:cNvSpPr>
              <a:spLocks noChangeArrowheads="1"/>
            </p:cNvSpPr>
            <p:nvPr/>
          </p:nvSpPr>
          <p:spPr bwMode="gray">
            <a:xfrm>
              <a:off x="1441451" y="3248022"/>
              <a:ext cx="814561" cy="376869"/>
            </a:xfrm>
            <a:prstGeom prst="rect">
              <a:avLst/>
            </a:prstGeom>
            <a:noFill/>
            <a:ln w="9525">
              <a:noFill/>
              <a:miter lim="800000"/>
              <a:headEnd/>
              <a:tailEnd/>
            </a:ln>
            <a:effectLst/>
          </p:spPr>
          <p:txBody>
            <a:bodyPr wrap="none">
              <a:spAutoFit/>
            </a:bodyPr>
            <a:lstStyle/>
            <a:p>
              <a:pPr lvl="0" rtl="1"/>
              <a:r>
                <a:rPr lang="en-US" b="1" dirty="0" smtClean="0">
                  <a:solidFill>
                    <a:schemeClr val="bg1"/>
                  </a:solidFill>
                </a:rPr>
                <a:t>Egypt</a:t>
              </a:r>
              <a:endParaRPr lang="ar-EG" b="1" dirty="0">
                <a:solidFill>
                  <a:schemeClr val="bg1"/>
                </a:solidFill>
              </a:endParaRPr>
            </a:p>
          </p:txBody>
        </p:sp>
        <p:sp>
          <p:nvSpPr>
            <p:cNvPr id="93" name="Rectangle 28"/>
            <p:cNvSpPr>
              <a:spLocks noChangeArrowheads="1"/>
            </p:cNvSpPr>
            <p:nvPr/>
          </p:nvSpPr>
          <p:spPr bwMode="gray">
            <a:xfrm>
              <a:off x="3071803" y="3248022"/>
              <a:ext cx="941046" cy="376869"/>
            </a:xfrm>
            <a:prstGeom prst="rect">
              <a:avLst/>
            </a:prstGeom>
            <a:noFill/>
            <a:ln w="9525">
              <a:noFill/>
              <a:miter lim="800000"/>
              <a:headEnd/>
              <a:tailEnd/>
            </a:ln>
            <a:effectLst/>
          </p:spPr>
          <p:txBody>
            <a:bodyPr wrap="none">
              <a:spAutoFit/>
            </a:bodyPr>
            <a:lstStyle/>
            <a:p>
              <a:pPr lvl="0" rtl="1"/>
              <a:r>
                <a:rPr lang="en-US" b="1" dirty="0" smtClean="0">
                  <a:solidFill>
                    <a:schemeClr val="bg1"/>
                  </a:solidFill>
                </a:rPr>
                <a:t>Jordan</a:t>
              </a:r>
              <a:endParaRPr lang="ar-EG" b="1" dirty="0" smtClean="0">
                <a:solidFill>
                  <a:schemeClr val="bg1"/>
                </a:solidFill>
              </a:endParaRPr>
            </a:p>
          </p:txBody>
        </p:sp>
        <p:sp>
          <p:nvSpPr>
            <p:cNvPr id="95" name="Rectangle 30"/>
            <p:cNvSpPr>
              <a:spLocks noChangeArrowheads="1"/>
            </p:cNvSpPr>
            <p:nvPr/>
          </p:nvSpPr>
          <p:spPr bwMode="gray">
            <a:xfrm>
              <a:off x="4941053" y="3209512"/>
              <a:ext cx="713374" cy="376869"/>
            </a:xfrm>
            <a:prstGeom prst="rect">
              <a:avLst/>
            </a:prstGeom>
            <a:noFill/>
            <a:ln w="9525">
              <a:noFill/>
              <a:miter lim="800000"/>
              <a:headEnd/>
              <a:tailEnd/>
            </a:ln>
            <a:effectLst/>
          </p:spPr>
          <p:txBody>
            <a:bodyPr wrap="none">
              <a:spAutoFit/>
            </a:bodyPr>
            <a:lstStyle/>
            <a:p>
              <a:pPr lvl="0" rtl="1"/>
              <a:r>
                <a:rPr lang="en-US" b="1" dirty="0" smtClean="0">
                  <a:solidFill>
                    <a:schemeClr val="bg1"/>
                  </a:solidFill>
                </a:rPr>
                <a:t>India</a:t>
              </a:r>
              <a:endParaRPr lang="ar-EG" b="1" dirty="0" smtClean="0">
                <a:solidFill>
                  <a:schemeClr val="bg1"/>
                </a:solidFill>
              </a:endParaRPr>
            </a:p>
          </p:txBody>
        </p:sp>
        <p:sp>
          <p:nvSpPr>
            <p:cNvPr id="96" name="Rectangle 31"/>
            <p:cNvSpPr>
              <a:spLocks noChangeArrowheads="1"/>
            </p:cNvSpPr>
            <p:nvPr/>
          </p:nvSpPr>
          <p:spPr bwMode="auto">
            <a:xfrm>
              <a:off x="1000100" y="4814870"/>
              <a:ext cx="1743691" cy="942173"/>
            </a:xfrm>
            <a:prstGeom prst="rect">
              <a:avLst/>
            </a:prstGeom>
            <a:noFill/>
            <a:ln w="9525">
              <a:noFill/>
              <a:miter lim="800000"/>
              <a:headEnd/>
              <a:tailEnd/>
            </a:ln>
            <a:effectLst/>
          </p:spPr>
          <p:txBody>
            <a:bodyPr wrap="square">
              <a:spAutoFit/>
            </a:bodyPr>
            <a:lstStyle/>
            <a:p>
              <a:pPr lvl="0"/>
              <a:r>
                <a:rPr lang="en-US" dirty="0" smtClean="0">
                  <a:solidFill>
                    <a:schemeClr val="bg1"/>
                  </a:solidFill>
                </a:rPr>
                <a:t>Export </a:t>
              </a:r>
              <a:r>
                <a:rPr lang="en-US" b="1" dirty="0" smtClean="0">
                  <a:solidFill>
                    <a:schemeClr val="bg1"/>
                  </a:solidFill>
                </a:rPr>
                <a:t>0.25</a:t>
              </a:r>
              <a:endParaRPr lang="ar-EG" b="1" dirty="0" smtClean="0">
                <a:solidFill>
                  <a:schemeClr val="bg1"/>
                </a:solidFill>
              </a:endParaRPr>
            </a:p>
            <a:p>
              <a:pPr lvl="0"/>
              <a:r>
                <a:rPr lang="en-US" dirty="0" smtClean="0">
                  <a:solidFill>
                    <a:schemeClr val="bg1"/>
                  </a:solidFill>
                </a:rPr>
                <a:t>Import 0.40</a:t>
              </a:r>
              <a:endParaRPr lang="ar-EG" dirty="0" smtClean="0">
                <a:solidFill>
                  <a:schemeClr val="bg1"/>
                </a:solidFill>
              </a:endParaRPr>
            </a:p>
            <a:p>
              <a:pPr lvl="0"/>
              <a:r>
                <a:rPr lang="en-US" b="1" dirty="0" smtClean="0">
                  <a:solidFill>
                    <a:srgbClr val="FFFF00"/>
                  </a:solidFill>
                  <a:latin typeface="+mj-lt"/>
                  <a:ea typeface="+mj-ea"/>
                  <a:cs typeface="+mj-cs"/>
                </a:rPr>
                <a:t>Balance - 0.15</a:t>
              </a:r>
              <a:endParaRPr lang="ar-EG" b="1" dirty="0" smtClean="0">
                <a:solidFill>
                  <a:srgbClr val="FFFF00"/>
                </a:solidFill>
                <a:latin typeface="+mj-lt"/>
                <a:ea typeface="+mj-ea"/>
                <a:cs typeface="+mj-cs"/>
              </a:endParaRPr>
            </a:p>
          </p:txBody>
        </p:sp>
        <p:sp>
          <p:nvSpPr>
            <p:cNvPr id="97" name="Rectangle 32"/>
            <p:cNvSpPr>
              <a:spLocks noChangeArrowheads="1"/>
            </p:cNvSpPr>
            <p:nvPr/>
          </p:nvSpPr>
          <p:spPr bwMode="auto">
            <a:xfrm>
              <a:off x="2857488" y="4820234"/>
              <a:ext cx="1582484" cy="942173"/>
            </a:xfrm>
            <a:prstGeom prst="rect">
              <a:avLst/>
            </a:prstGeom>
            <a:noFill/>
            <a:ln w="9525">
              <a:noFill/>
              <a:miter lim="800000"/>
              <a:headEnd/>
              <a:tailEnd/>
            </a:ln>
            <a:effectLst/>
          </p:spPr>
          <p:txBody>
            <a:bodyPr wrap="square">
              <a:spAutoFit/>
            </a:bodyPr>
            <a:lstStyle/>
            <a:p>
              <a:pPr lvl="0"/>
              <a:r>
                <a:rPr lang="en-US" dirty="0" smtClean="0">
                  <a:solidFill>
                    <a:schemeClr val="bg1"/>
                  </a:solidFill>
                </a:rPr>
                <a:t>Export  </a:t>
              </a:r>
              <a:r>
                <a:rPr lang="en-US" b="1" dirty="0" smtClean="0">
                  <a:solidFill>
                    <a:schemeClr val="bg1"/>
                  </a:solidFill>
                </a:rPr>
                <a:t>0.64</a:t>
              </a:r>
              <a:endParaRPr lang="ar-EG" b="1" dirty="0" smtClean="0">
                <a:solidFill>
                  <a:schemeClr val="bg1"/>
                </a:solidFill>
              </a:endParaRPr>
            </a:p>
            <a:p>
              <a:pPr lvl="0"/>
              <a:r>
                <a:rPr lang="en-US" dirty="0" smtClean="0">
                  <a:solidFill>
                    <a:schemeClr val="bg1"/>
                  </a:solidFill>
                </a:rPr>
                <a:t>Import  0.32</a:t>
              </a:r>
              <a:endParaRPr lang="ar-EG" dirty="0" smtClean="0">
                <a:solidFill>
                  <a:schemeClr val="bg1"/>
                </a:solidFill>
              </a:endParaRPr>
            </a:p>
            <a:p>
              <a:pPr lvl="0"/>
              <a:r>
                <a:rPr lang="en-US" b="1" dirty="0" smtClean="0">
                  <a:solidFill>
                    <a:srgbClr val="FFFF00"/>
                  </a:solidFill>
                  <a:latin typeface="+mj-lt"/>
                  <a:ea typeface="+mj-ea"/>
                  <a:cs typeface="+mj-cs"/>
                </a:rPr>
                <a:t>Balance 0.32</a:t>
              </a:r>
              <a:endParaRPr lang="ar-EG" b="1" dirty="0" smtClean="0">
                <a:solidFill>
                  <a:srgbClr val="FFFF00"/>
                </a:solidFill>
                <a:latin typeface="+mj-lt"/>
                <a:ea typeface="+mj-ea"/>
                <a:cs typeface="+mj-cs"/>
              </a:endParaRPr>
            </a:p>
          </p:txBody>
        </p:sp>
        <p:sp>
          <p:nvSpPr>
            <p:cNvPr id="99" name="Rectangle 34"/>
            <p:cNvSpPr>
              <a:spLocks noChangeArrowheads="1"/>
            </p:cNvSpPr>
            <p:nvPr/>
          </p:nvSpPr>
          <p:spPr bwMode="auto">
            <a:xfrm>
              <a:off x="4593563" y="4824228"/>
              <a:ext cx="1582484" cy="942174"/>
            </a:xfrm>
            <a:prstGeom prst="rect">
              <a:avLst/>
            </a:prstGeom>
            <a:noFill/>
            <a:ln w="9525">
              <a:noFill/>
              <a:miter lim="800000"/>
              <a:headEnd/>
              <a:tailEnd/>
            </a:ln>
            <a:effectLst/>
          </p:spPr>
          <p:txBody>
            <a:bodyPr wrap="square">
              <a:spAutoFit/>
            </a:bodyPr>
            <a:lstStyle/>
            <a:p>
              <a:pPr lvl="0"/>
              <a:r>
                <a:rPr lang="en-US" dirty="0" smtClean="0">
                  <a:solidFill>
                    <a:schemeClr val="bg1"/>
                  </a:solidFill>
                </a:rPr>
                <a:t>Export 10.32</a:t>
              </a:r>
              <a:endParaRPr lang="ar-EG" dirty="0" smtClean="0">
                <a:solidFill>
                  <a:schemeClr val="bg1"/>
                </a:solidFill>
              </a:endParaRPr>
            </a:p>
            <a:p>
              <a:pPr lvl="0"/>
              <a:r>
                <a:rPr lang="en-US" dirty="0" smtClean="0">
                  <a:solidFill>
                    <a:schemeClr val="bg1"/>
                  </a:solidFill>
                </a:rPr>
                <a:t>Import 0.70</a:t>
              </a:r>
              <a:endParaRPr lang="ar-EG" dirty="0" smtClean="0">
                <a:solidFill>
                  <a:schemeClr val="bg1"/>
                </a:solidFill>
              </a:endParaRPr>
            </a:p>
            <a:p>
              <a:pPr lvl="0"/>
              <a:r>
                <a:rPr lang="en-US" b="1" dirty="0" smtClean="0">
                  <a:solidFill>
                    <a:srgbClr val="FFFF00"/>
                  </a:solidFill>
                  <a:latin typeface="+mj-lt"/>
                  <a:ea typeface="+mj-ea"/>
                  <a:cs typeface="+mj-cs"/>
                </a:rPr>
                <a:t>Balance 9.62</a:t>
              </a:r>
              <a:endParaRPr lang="ar-EG" b="1" dirty="0" smtClean="0">
                <a:solidFill>
                  <a:srgbClr val="FFFF00"/>
                </a:solidFill>
                <a:latin typeface="+mj-lt"/>
                <a:ea typeface="+mj-ea"/>
                <a:cs typeface="+mj-cs"/>
              </a:endParaRPr>
            </a:p>
          </p:txBody>
        </p:sp>
        <p:sp>
          <p:nvSpPr>
            <p:cNvPr id="100" name="TextBox 99"/>
            <p:cNvSpPr txBox="1"/>
            <p:nvPr/>
          </p:nvSpPr>
          <p:spPr>
            <a:xfrm>
              <a:off x="7059665" y="3428199"/>
              <a:ext cx="2531720" cy="408276"/>
            </a:xfrm>
            <a:prstGeom prst="rect">
              <a:avLst/>
            </a:prstGeom>
            <a:noFill/>
          </p:spPr>
          <p:txBody>
            <a:bodyPr wrap="square" rtlCol="1">
              <a:spAutoFit/>
            </a:bodyPr>
            <a:lstStyle/>
            <a:p>
              <a:pPr algn="l" rtl="1"/>
              <a:r>
                <a:rPr lang="ar-EG" sz="2000" b="1" dirty="0" smtClean="0"/>
                <a:t>     </a:t>
              </a:r>
              <a:r>
                <a:rPr lang="en-US" sz="1600" b="1" dirty="0" smtClean="0">
                  <a:solidFill>
                    <a:srgbClr val="FFFF00"/>
                  </a:solidFill>
                </a:rPr>
                <a:t>US$ billion</a:t>
              </a:r>
              <a:endParaRPr lang="ar-EG" sz="2000" b="1" dirty="0" smtClean="0">
                <a:solidFill>
                  <a:srgbClr val="FFFF00"/>
                </a:solidFill>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box(in)">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box(in)">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14282" y="500042"/>
            <a:ext cx="8643966" cy="1143000"/>
          </a:xfrm>
        </p:spPr>
        <p:txBody>
          <a:bodyPr>
            <a:normAutofit fontScale="90000"/>
          </a:bodyPr>
          <a:lstStyle/>
          <a:p>
            <a:pPr algn="l"/>
            <a:r>
              <a:rPr lang="en-US" sz="4800" b="1" dirty="0" smtClean="0">
                <a:solidFill>
                  <a:schemeClr val="bg1"/>
                </a:solidFill>
                <a:latin typeface="Baskerville Old Face" pitchFamily="18" charset="0"/>
              </a:rPr>
              <a:t>Global &amp; local pharmaceutical markets</a:t>
            </a:r>
            <a:endParaRPr lang="en-US" sz="4800" b="1" dirty="0">
              <a:solidFill>
                <a:schemeClr val="bg1"/>
              </a:solidFill>
            </a:endParaRPr>
          </a:p>
        </p:txBody>
      </p:sp>
      <p:sp>
        <p:nvSpPr>
          <p:cNvPr id="66563" name="Rectangle 3"/>
          <p:cNvSpPr>
            <a:spLocks noGrp="1" noChangeArrowheads="1"/>
          </p:cNvSpPr>
          <p:nvPr>
            <p:ph idx="1"/>
          </p:nvPr>
        </p:nvSpPr>
        <p:spPr>
          <a:xfrm>
            <a:off x="0" y="1928802"/>
            <a:ext cx="9144000" cy="4929198"/>
          </a:xfrm>
          <a:solidFill>
            <a:srgbClr val="003295"/>
          </a:solidFill>
        </p:spPr>
        <p:style>
          <a:lnRef idx="0">
            <a:schemeClr val="accent4"/>
          </a:lnRef>
          <a:fillRef idx="3">
            <a:schemeClr val="accent4"/>
          </a:fillRef>
          <a:effectRef idx="3">
            <a:schemeClr val="accent4"/>
          </a:effectRef>
          <a:fontRef idx="minor">
            <a:schemeClr val="lt1"/>
          </a:fontRef>
        </p:style>
        <p:txBody>
          <a:bodyPr>
            <a:noAutofit/>
          </a:bodyPr>
          <a:lstStyle/>
          <a:p>
            <a:pPr algn="just" rtl="0">
              <a:lnSpc>
                <a:spcPct val="90000"/>
              </a:lnSpc>
              <a:buFont typeface="Wingdings" pitchFamily="2" charset="2"/>
              <a:buChar char="§"/>
            </a:pPr>
            <a:r>
              <a:rPr lang="en-US" sz="3600" dirty="0" smtClean="0">
                <a:latin typeface="Baskerville Old Face" pitchFamily="18" charset="0"/>
              </a:rPr>
              <a:t>Pharmaceutical industry is one of the largest industries in the world and lies in second place after the </a:t>
            </a:r>
            <a:r>
              <a:rPr lang="en-US" sz="3600" dirty="0" smtClean="0">
                <a:solidFill>
                  <a:srgbClr val="FFFF00"/>
                </a:solidFill>
                <a:latin typeface="Baskerville Old Face" pitchFamily="18" charset="0"/>
              </a:rPr>
              <a:t>weapons</a:t>
            </a:r>
            <a:r>
              <a:rPr lang="en-US" sz="3600" dirty="0" smtClean="0">
                <a:latin typeface="Baskerville Old Face" pitchFamily="18" charset="0"/>
              </a:rPr>
              <a:t> trade. </a:t>
            </a:r>
          </a:p>
          <a:p>
            <a:pPr algn="just" rtl="0">
              <a:lnSpc>
                <a:spcPct val="90000"/>
              </a:lnSpc>
              <a:buFont typeface="Wingdings" pitchFamily="2" charset="2"/>
              <a:buChar char="§"/>
            </a:pPr>
            <a:r>
              <a:rPr lang="en-US" sz="3600" dirty="0" smtClean="0">
                <a:latin typeface="Baskerville Old Face" pitchFamily="18" charset="0"/>
              </a:rPr>
              <a:t> The estimated volume of Pharmaceutical sales </a:t>
            </a:r>
            <a:r>
              <a:rPr lang="en-US" sz="3600" dirty="0" smtClean="0">
                <a:solidFill>
                  <a:srgbClr val="FFFF00"/>
                </a:solidFill>
                <a:latin typeface="Baskerville Old Face" pitchFamily="18" charset="0"/>
              </a:rPr>
              <a:t>worldwide</a:t>
            </a:r>
            <a:r>
              <a:rPr lang="en-US" sz="3600" dirty="0" smtClean="0">
                <a:latin typeface="Baskerville Old Face" pitchFamily="18" charset="0"/>
              </a:rPr>
              <a:t> in </a:t>
            </a:r>
            <a:r>
              <a:rPr lang="en-US" sz="3600" dirty="0" smtClean="0">
                <a:solidFill>
                  <a:srgbClr val="FFFF00"/>
                </a:solidFill>
                <a:latin typeface="Baskerville Old Face" pitchFamily="18" charset="0"/>
              </a:rPr>
              <a:t>2012</a:t>
            </a:r>
            <a:r>
              <a:rPr lang="en-US" sz="3600" dirty="0" smtClean="0">
                <a:latin typeface="Baskerville Old Face" pitchFamily="18" charset="0"/>
              </a:rPr>
              <a:t> at about </a:t>
            </a:r>
            <a:r>
              <a:rPr lang="en-US" sz="3600" dirty="0" smtClean="0">
                <a:solidFill>
                  <a:srgbClr val="FFFF00"/>
                </a:solidFill>
                <a:latin typeface="Baskerville Old Face" pitchFamily="18" charset="0"/>
              </a:rPr>
              <a:t>1.02 tr. dollars </a:t>
            </a:r>
          </a:p>
          <a:p>
            <a:pPr algn="just" rtl="0">
              <a:lnSpc>
                <a:spcPct val="90000"/>
              </a:lnSpc>
              <a:buFont typeface="Wingdings" pitchFamily="2" charset="2"/>
              <a:buChar char="§"/>
            </a:pPr>
            <a:r>
              <a:rPr lang="en-US" sz="3600" dirty="0" smtClean="0">
                <a:latin typeface="Baskerville Old Face" pitchFamily="18" charset="0"/>
              </a:rPr>
              <a:t>The </a:t>
            </a:r>
            <a:r>
              <a:rPr lang="en-US" sz="3600" dirty="0" smtClean="0">
                <a:solidFill>
                  <a:srgbClr val="FFFF00"/>
                </a:solidFill>
                <a:latin typeface="Baskerville Old Face" pitchFamily="18" charset="0"/>
              </a:rPr>
              <a:t>Middle East </a:t>
            </a:r>
            <a:r>
              <a:rPr lang="en-US" sz="3600" dirty="0" smtClean="0">
                <a:latin typeface="Baskerville Old Face" pitchFamily="18" charset="0"/>
              </a:rPr>
              <a:t>sales is representing </a:t>
            </a:r>
            <a:r>
              <a:rPr lang="en-US" sz="3600" dirty="0" smtClean="0">
                <a:solidFill>
                  <a:srgbClr val="FFFF00"/>
                </a:solidFill>
                <a:latin typeface="Baskerville Old Face" pitchFamily="18" charset="0"/>
              </a:rPr>
              <a:t>3%</a:t>
            </a:r>
            <a:endParaRPr lang="en-US" sz="3600" dirty="0">
              <a:solidFill>
                <a:srgbClr val="FFFF00"/>
              </a:solidFill>
              <a:latin typeface="Baskerville Old Face" pitchFamily="18" charset="0"/>
            </a:endParaRPr>
          </a:p>
          <a:p>
            <a:pPr algn="just" rtl="0">
              <a:lnSpc>
                <a:spcPct val="90000"/>
              </a:lnSpc>
              <a:buNone/>
            </a:pPr>
            <a:endParaRPr lang="en-US" sz="4000" b="1" dirty="0">
              <a:latin typeface="Baskerville Old Face" pitchFamily="18" charset="0"/>
            </a:endParaRPr>
          </a:p>
          <a:p>
            <a:pPr lvl="1" algn="just" rtl="0">
              <a:lnSpc>
                <a:spcPct val="90000"/>
              </a:lnSpc>
              <a:buNone/>
            </a:pPr>
            <a:r>
              <a:rPr lang="en-US" sz="3200" b="1" dirty="0" smtClean="0">
                <a:latin typeface="Baskerville Old Face" pitchFamily="18" charset="0"/>
              </a:rPr>
              <a:t> </a:t>
            </a:r>
            <a:endParaRPr lang="en-US" sz="3200" b="1" dirty="0">
              <a:latin typeface="Baskerville Old Face"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ox(in)">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63">
                                            <p:bg/>
                                          </p:spTgt>
                                        </p:tgtEl>
                                        <p:attrNameLst>
                                          <p:attrName>style.visibility</p:attrName>
                                        </p:attrNameLst>
                                      </p:cBhvr>
                                      <p:to>
                                        <p:strVal val="visible"/>
                                      </p:to>
                                    </p:set>
                                    <p:animEffect transition="in" filter="blinds(horizontal)">
                                      <p:cBhvr>
                                        <p:cTn id="12" dur="500"/>
                                        <p:tgtEl>
                                          <p:spTgt spid="665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Effect transition="in" filter="blinds(horizontal)">
                                      <p:cBhvr>
                                        <p:cTn id="17" dur="500"/>
                                        <p:tgtEl>
                                          <p:spTgt spid="665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563">
                                            <p:txEl>
                                              <p:pRg st="1" end="1"/>
                                            </p:txEl>
                                          </p:spTgt>
                                        </p:tgtEl>
                                        <p:attrNameLst>
                                          <p:attrName>style.visibility</p:attrName>
                                        </p:attrNameLst>
                                      </p:cBhvr>
                                      <p:to>
                                        <p:strVal val="visible"/>
                                      </p:to>
                                    </p:set>
                                    <p:animEffect transition="in" filter="blinds(horizontal)">
                                      <p:cBhvr>
                                        <p:cTn id="22" dur="500"/>
                                        <p:tgtEl>
                                          <p:spTgt spid="665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563">
                                            <p:txEl>
                                              <p:pRg st="2" end="2"/>
                                            </p:txEl>
                                          </p:spTgt>
                                        </p:tgtEl>
                                        <p:attrNameLst>
                                          <p:attrName>style.visibility</p:attrName>
                                        </p:attrNameLst>
                                      </p:cBhvr>
                                      <p:to>
                                        <p:strVal val="visible"/>
                                      </p:to>
                                    </p:set>
                                    <p:animEffect transition="in" filter="blinds(horizontal)">
                                      <p:cBhvr>
                                        <p:cTn id="27" dur="500"/>
                                        <p:tgtEl>
                                          <p:spTgt spid="66563">
                                            <p:txEl>
                                              <p:pRg st="2" end="2"/>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6563">
                                            <p:txEl>
                                              <p:pRg st="4" end="4"/>
                                            </p:txEl>
                                          </p:spTgt>
                                        </p:tgtEl>
                                        <p:attrNameLst>
                                          <p:attrName>style.visibility</p:attrName>
                                        </p:attrNameLst>
                                      </p:cBhvr>
                                      <p:to>
                                        <p:strVal val="visible"/>
                                      </p:to>
                                    </p:set>
                                    <p:animEffect transition="in" filter="blinds(horizontal)">
                                      <p:cBhvr>
                                        <p:cTn id="30"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93670"/>
            <a:ext cx="9144000" cy="563562"/>
          </a:xfrm>
        </p:spPr>
        <p:txBody>
          <a:bodyPr>
            <a:noAutofit/>
          </a:bodyPr>
          <a:lstStyle/>
          <a:p>
            <a:r>
              <a:rPr lang="en-US" b="1" dirty="0" smtClean="0">
                <a:solidFill>
                  <a:schemeClr val="bg1"/>
                </a:solidFill>
              </a:rPr>
              <a:t>Medical sector’s Export Overview</a:t>
            </a:r>
            <a:endParaRPr lang="en-US" b="1" dirty="0">
              <a:solidFill>
                <a:schemeClr val="bg1"/>
              </a:solidFill>
            </a:endParaRPr>
          </a:p>
        </p:txBody>
      </p:sp>
      <p:sp>
        <p:nvSpPr>
          <p:cNvPr id="4" name="TextBox 3"/>
          <p:cNvSpPr txBox="1"/>
          <p:nvPr/>
        </p:nvSpPr>
        <p:spPr>
          <a:xfrm>
            <a:off x="6397998" y="1242940"/>
            <a:ext cx="2531720" cy="400110"/>
          </a:xfrm>
          <a:prstGeom prst="rect">
            <a:avLst/>
          </a:prstGeom>
          <a:noFill/>
        </p:spPr>
        <p:txBody>
          <a:bodyPr wrap="square" rtlCol="1">
            <a:spAutoFit/>
          </a:bodyPr>
          <a:lstStyle/>
          <a:p>
            <a:pPr algn="r" rtl="1"/>
            <a:r>
              <a:rPr lang="en-US" sz="2000" b="1" dirty="0" smtClean="0"/>
              <a:t> </a:t>
            </a:r>
            <a:r>
              <a:rPr lang="en-US" sz="2000" b="1" dirty="0" smtClean="0">
                <a:solidFill>
                  <a:srgbClr val="FFFF00"/>
                </a:solidFill>
              </a:rPr>
              <a:t>Value : Million L.E.</a:t>
            </a:r>
            <a:endParaRPr lang="ar-EG" sz="2000" b="1" dirty="0">
              <a:solidFill>
                <a:srgbClr val="FFFF00"/>
              </a:solidFill>
              <a:latin typeface="+mj-lt"/>
              <a:ea typeface="+mj-ea"/>
              <a:cs typeface="+mj-cs"/>
            </a:endParaRPr>
          </a:p>
        </p:txBody>
      </p:sp>
      <p:graphicFrame>
        <p:nvGraphicFramePr>
          <p:cNvPr id="6" name="Group 3"/>
          <p:cNvGraphicFramePr>
            <a:graphicFrameLocks/>
          </p:cNvGraphicFramePr>
          <p:nvPr/>
        </p:nvGraphicFramePr>
        <p:xfrm>
          <a:off x="285721" y="1785926"/>
          <a:ext cx="8643999" cy="4297680"/>
        </p:xfrm>
        <a:graphic>
          <a:graphicData uri="http://schemas.openxmlformats.org/drawingml/2006/table">
            <a:tbl>
              <a:tblPr/>
              <a:tblGrid>
                <a:gridCol w="2571767"/>
                <a:gridCol w="1000132"/>
                <a:gridCol w="1000132"/>
                <a:gridCol w="1000132"/>
                <a:gridCol w="1000132"/>
                <a:gridCol w="899965"/>
                <a:gridCol w="1171739"/>
              </a:tblGrid>
              <a:tr h="54416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2011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chemeClr val="bg1"/>
                          </a:solidFill>
                          <a:effectLst/>
                          <a:latin typeface="Arial" charset="0"/>
                          <a:ea typeface="+mn-ea"/>
                          <a:cs typeface="+mn-cs"/>
                        </a:rPr>
                        <a:t>GR. Rate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r>
              <a:tr h="690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lang="en-US" sz="2400" i="0" kern="1200" dirty="0" smtClean="0">
                          <a:solidFill>
                            <a:schemeClr val="bg1"/>
                          </a:solidFill>
                          <a:latin typeface="+mn-lt"/>
                          <a:ea typeface="+mn-ea"/>
                          <a:cs typeface="+mn-cs"/>
                        </a:rPr>
                        <a:t>Exports of Medicines  </a:t>
                      </a:r>
                      <a:endParaRPr kumimoji="0" lang="en-US" sz="2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97DB9"/>
                    </a:solidFill>
                  </a:tcPr>
                </a:tc>
                <a:tc>
                  <a:txBody>
                    <a:bodyPr/>
                    <a:lstStyle/>
                    <a:p>
                      <a:pPr marL="0" marR="0" algn="ctr" rtl="1">
                        <a:lnSpc>
                          <a:spcPct val="115000"/>
                        </a:lnSpc>
                        <a:spcBef>
                          <a:spcPts val="0"/>
                        </a:spcBef>
                        <a:spcAft>
                          <a:spcPts val="0"/>
                        </a:spcAf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algn="ctr" rtl="1">
                        <a:lnSpc>
                          <a:spcPct val="115000"/>
                        </a:lnSpc>
                        <a:spcBef>
                          <a:spcPts val="0"/>
                        </a:spcBef>
                        <a:spcAft>
                          <a:spcPts val="0"/>
                        </a:spcAft>
                      </a:pPr>
                      <a:r>
                        <a:rPr kumimoji="0" lang="en-US" sz="2000" b="1" i="0" u="none" strike="noStrike" kern="1200" cap="none" normalizeH="0" baseline="0" dirty="0" smtClean="0">
                          <a:ln>
                            <a:noFill/>
                          </a:ln>
                          <a:solidFill>
                            <a:srgbClr val="FFFF00"/>
                          </a:solidFill>
                          <a:effectLst/>
                          <a:latin typeface="Arial" charset="0"/>
                          <a:ea typeface="+mn-ea"/>
                          <a:cs typeface="+mn-cs"/>
                        </a:rPr>
                        <a:t>876.9</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algn="ctr" rtl="1">
                        <a:lnSpc>
                          <a:spcPct val="115000"/>
                        </a:lnSpc>
                        <a:spcBef>
                          <a:spcPts val="0"/>
                        </a:spcBef>
                        <a:spcAft>
                          <a:spcPts val="0"/>
                        </a:spcAf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algn="ctr" rtl="1">
                        <a:lnSpc>
                          <a:spcPct val="115000"/>
                        </a:lnSpc>
                        <a:spcBef>
                          <a:spcPts val="0"/>
                        </a:spcBef>
                        <a:spcAft>
                          <a:spcPts val="0"/>
                        </a:spcAft>
                      </a:pPr>
                      <a:r>
                        <a:rPr kumimoji="0" lang="en-US" sz="2000" b="1" i="0" u="none" strike="noStrike" kern="1200" cap="none" normalizeH="0" baseline="0" dirty="0" smtClean="0">
                          <a:ln>
                            <a:noFill/>
                          </a:ln>
                          <a:solidFill>
                            <a:srgbClr val="FFFF00"/>
                          </a:solidFill>
                          <a:effectLst/>
                          <a:latin typeface="Arial" charset="0"/>
                          <a:ea typeface="+mn-ea"/>
                          <a:cs typeface="+mn-cs"/>
                        </a:rPr>
                        <a:t>1017.4</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1144.2</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1325.3</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ar-EG" sz="2000" b="1" i="0" u="none" strike="noStrike" kern="1200" cap="none" normalizeH="0" baseline="0" dirty="0" smtClean="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1428</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algn="ctr"/>
                      <a:endParaRPr kumimoji="0" lang="ar-EG" sz="2000" b="1" i="0" u="none" strike="noStrike" kern="1200" cap="none" normalizeH="0" baseline="0" dirty="0" smtClean="0">
                        <a:ln>
                          <a:noFill/>
                        </a:ln>
                        <a:solidFill>
                          <a:srgbClr val="FFFF00"/>
                        </a:solidFill>
                        <a:effectLst/>
                        <a:latin typeface="Arial" charset="0"/>
                        <a:ea typeface="+mn-ea"/>
                        <a:cs typeface="+mn-cs"/>
                      </a:endParaRPr>
                    </a:p>
                    <a:p>
                      <a:pPr algn="ctr"/>
                      <a:r>
                        <a:rPr kumimoji="0" lang="en-US" sz="2000" b="1" i="0" u="none" strike="noStrike" kern="1200" cap="none" normalizeH="0" baseline="0" dirty="0" smtClean="0">
                          <a:ln>
                            <a:noFill/>
                          </a:ln>
                          <a:solidFill>
                            <a:srgbClr val="FFFF00"/>
                          </a:solidFill>
                          <a:effectLst/>
                          <a:latin typeface="Arial" charset="0"/>
                          <a:ea typeface="+mn-ea"/>
                          <a:cs typeface="+mn-cs"/>
                        </a:rPr>
                        <a:t>7.7</a:t>
                      </a:r>
                      <a:endParaRPr kumimoji="0" lang="en-US" sz="2000" b="1" i="0" u="none" strike="noStrike" kern="1200" cap="none" normalizeH="0" baseline="0" dirty="0">
                        <a:ln>
                          <a:noFill/>
                        </a:ln>
                        <a:solidFill>
                          <a:srgbClr val="FFFF00"/>
                        </a:solidFill>
                        <a:effectLst/>
                        <a:latin typeface="Arial"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r>
              <a:tr h="68802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lang="en-US" sz="2400" i="0" kern="1200" dirty="0" smtClean="0">
                          <a:solidFill>
                            <a:schemeClr val="bg1"/>
                          </a:solidFill>
                          <a:latin typeface="+mn-lt"/>
                          <a:ea typeface="+mn-ea"/>
                          <a:cs typeface="+mn-cs"/>
                        </a:rPr>
                        <a:t>Exports of Medical Equipment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97DB9"/>
                    </a:solidFill>
                  </a:tcPr>
                </a:tc>
                <a:tc>
                  <a:txBody>
                    <a:bodyPr/>
                    <a:lstStyle/>
                    <a:p>
                      <a:pPr marL="0" marR="0" algn="ctr" rtl="1">
                        <a:lnSpc>
                          <a:spcPct val="115000"/>
                        </a:lnSpc>
                        <a:spcBef>
                          <a:spcPts val="0"/>
                        </a:spcBef>
                        <a:spcAft>
                          <a:spcPts val="0"/>
                        </a:spcAf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algn="ctr" rtl="1">
                        <a:lnSpc>
                          <a:spcPct val="115000"/>
                        </a:lnSpc>
                        <a:spcBef>
                          <a:spcPts val="0"/>
                        </a:spcBef>
                        <a:spcAft>
                          <a:spcPts val="0"/>
                        </a:spcAft>
                      </a:pPr>
                      <a:r>
                        <a:rPr kumimoji="0" lang="en-US" sz="2000" b="1" i="0" u="none" strike="noStrike" kern="1200" cap="none" normalizeH="0" baseline="0" dirty="0" smtClean="0">
                          <a:ln>
                            <a:noFill/>
                          </a:ln>
                          <a:solidFill>
                            <a:srgbClr val="FFFF00"/>
                          </a:solidFill>
                          <a:effectLst/>
                          <a:latin typeface="Arial" charset="0"/>
                          <a:ea typeface="+mn-ea"/>
                          <a:cs typeface="+mn-cs"/>
                        </a:rPr>
                        <a:t>883.6</a:t>
                      </a:r>
                      <a:endParaRPr kumimoji="0" lang="ar-EG" sz="2000" b="1" i="0" u="none" strike="noStrike" kern="1200" cap="none" normalizeH="0" baseline="0" dirty="0" smtClean="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algn="ctr" rtl="1">
                        <a:lnSpc>
                          <a:spcPct val="115000"/>
                        </a:lnSpc>
                        <a:spcBef>
                          <a:spcPts val="0"/>
                        </a:spcBef>
                        <a:spcAft>
                          <a:spcPts val="0"/>
                        </a:spcAf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algn="ctr" rtl="1">
                        <a:lnSpc>
                          <a:spcPct val="115000"/>
                        </a:lnSpc>
                        <a:spcBef>
                          <a:spcPts val="0"/>
                        </a:spcBef>
                        <a:spcAft>
                          <a:spcPts val="0"/>
                        </a:spcAft>
                      </a:pPr>
                      <a:r>
                        <a:rPr kumimoji="0" lang="en-US" sz="2000" b="1" i="0" u="none" strike="noStrike" kern="1200" cap="none" normalizeH="0" baseline="0" dirty="0" smtClean="0">
                          <a:ln>
                            <a:noFill/>
                          </a:ln>
                          <a:solidFill>
                            <a:srgbClr val="FFFF00"/>
                          </a:solidFill>
                          <a:effectLst/>
                          <a:latin typeface="Arial" charset="0"/>
                          <a:ea typeface="+mn-ea"/>
                          <a:cs typeface="+mn-cs"/>
                        </a:rPr>
                        <a:t>948.2</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1157.2</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1529.2</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ar-EG" sz="2000" b="1" i="0" u="none" strike="noStrike" kern="1200" cap="none" normalizeH="0" baseline="0" dirty="0" smtClean="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1654</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algn="ctr"/>
                      <a:endParaRPr kumimoji="0" lang="ar-EG" sz="2000" b="1" i="0" u="none" strike="noStrike" kern="1200" cap="none" normalizeH="0" baseline="0" dirty="0" smtClean="0">
                        <a:ln>
                          <a:noFill/>
                        </a:ln>
                        <a:solidFill>
                          <a:srgbClr val="FFFF00"/>
                        </a:solidFill>
                        <a:effectLst/>
                        <a:latin typeface="Arial" charset="0"/>
                        <a:ea typeface="+mn-ea"/>
                        <a:cs typeface="+mn-cs"/>
                      </a:endParaRPr>
                    </a:p>
                    <a:p>
                      <a:pPr algn="ctr"/>
                      <a:r>
                        <a:rPr kumimoji="0" lang="en-US" sz="2000" b="1" i="0" u="none" strike="noStrike" kern="1200" cap="none" normalizeH="0" baseline="0" dirty="0" smtClean="0">
                          <a:ln>
                            <a:noFill/>
                          </a:ln>
                          <a:solidFill>
                            <a:srgbClr val="FFFF00"/>
                          </a:solidFill>
                          <a:effectLst/>
                          <a:latin typeface="Arial" charset="0"/>
                          <a:ea typeface="+mn-ea"/>
                          <a:cs typeface="+mn-cs"/>
                        </a:rPr>
                        <a:t>8.2</a:t>
                      </a:r>
                      <a:endParaRPr kumimoji="0" lang="en-US" sz="2000" b="1" i="0" u="none" strike="noStrike" kern="1200" cap="none" normalizeH="0" baseline="0" dirty="0">
                        <a:ln>
                          <a:noFill/>
                        </a:ln>
                        <a:solidFill>
                          <a:srgbClr val="FFFF00"/>
                        </a:solidFill>
                        <a:effectLst/>
                        <a:latin typeface="Arial"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r>
              <a:tr h="690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lang="en-US" sz="2400" i="0" kern="1200" dirty="0" smtClean="0">
                          <a:solidFill>
                            <a:schemeClr val="bg1"/>
                          </a:solidFill>
                          <a:latin typeface="+mn-lt"/>
                          <a:ea typeface="+mn-ea"/>
                          <a:cs typeface="+mn-cs"/>
                        </a:rPr>
                        <a:t>Exports of Cosmetics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97DB9"/>
                    </a:solidFill>
                  </a:tcPr>
                </a:tc>
                <a:tc>
                  <a:txBody>
                    <a:bodyPr/>
                    <a:lstStyle/>
                    <a:p>
                      <a:pPr marL="0" marR="0" algn="ctr" rtl="1">
                        <a:lnSpc>
                          <a:spcPct val="115000"/>
                        </a:lnSpc>
                        <a:spcBef>
                          <a:spcPts val="0"/>
                        </a:spcBef>
                        <a:spcAft>
                          <a:spcPts val="0"/>
                        </a:spcAf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algn="ctr" rtl="1">
                        <a:lnSpc>
                          <a:spcPct val="115000"/>
                        </a:lnSpc>
                        <a:spcBef>
                          <a:spcPts val="0"/>
                        </a:spcBef>
                        <a:spcAft>
                          <a:spcPts val="0"/>
                        </a:spcAft>
                      </a:pPr>
                      <a:r>
                        <a:rPr kumimoji="0" lang="en-US" sz="2000" b="1" i="0" u="none" strike="noStrike" kern="1200" cap="none" normalizeH="0" baseline="0" dirty="0" smtClean="0">
                          <a:ln>
                            <a:noFill/>
                          </a:ln>
                          <a:solidFill>
                            <a:srgbClr val="FFFF00"/>
                          </a:solidFill>
                          <a:effectLst/>
                          <a:latin typeface="Arial" charset="0"/>
                          <a:ea typeface="+mn-ea"/>
                          <a:cs typeface="+mn-cs"/>
                        </a:rPr>
                        <a:t>1075</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algn="ctr" rtl="1">
                        <a:lnSpc>
                          <a:spcPct val="115000"/>
                        </a:lnSpc>
                        <a:spcBef>
                          <a:spcPts val="0"/>
                        </a:spcBef>
                        <a:spcAft>
                          <a:spcPts val="0"/>
                        </a:spcAf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algn="ctr" rtl="1">
                        <a:lnSpc>
                          <a:spcPct val="115000"/>
                        </a:lnSpc>
                        <a:spcBef>
                          <a:spcPts val="0"/>
                        </a:spcBef>
                        <a:spcAft>
                          <a:spcPts val="0"/>
                        </a:spcAft>
                      </a:pPr>
                      <a:r>
                        <a:rPr kumimoji="0" lang="en-US" sz="2000" b="1" i="0" u="none" strike="noStrike" kern="1200" cap="none" normalizeH="0" baseline="0" dirty="0" smtClean="0">
                          <a:ln>
                            <a:noFill/>
                          </a:ln>
                          <a:solidFill>
                            <a:srgbClr val="FFFF00"/>
                          </a:solidFill>
                          <a:effectLst/>
                          <a:latin typeface="Arial" charset="0"/>
                          <a:ea typeface="+mn-ea"/>
                          <a:cs typeface="+mn-cs"/>
                        </a:rPr>
                        <a:t>1150</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1285</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1392</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ar-EG" sz="2000" b="1" i="0" u="none" strike="noStrike" kern="1200" cap="none" normalizeH="0" baseline="0" dirty="0" smtClean="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1529</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algn="ctr"/>
                      <a:endParaRPr kumimoji="0" lang="ar-EG" sz="2000" b="1" i="0" u="none" strike="noStrike" kern="1200" cap="none" normalizeH="0" baseline="0" dirty="0" smtClean="0">
                        <a:ln>
                          <a:noFill/>
                        </a:ln>
                        <a:solidFill>
                          <a:srgbClr val="FFFF00"/>
                        </a:solidFill>
                        <a:effectLst/>
                        <a:latin typeface="Arial" charset="0"/>
                        <a:ea typeface="+mn-ea"/>
                        <a:cs typeface="+mn-cs"/>
                      </a:endParaRPr>
                    </a:p>
                    <a:p>
                      <a:pPr algn="ctr"/>
                      <a:r>
                        <a:rPr kumimoji="0" lang="en-US" sz="2000" b="1" i="0" u="none" strike="noStrike" kern="1200" cap="none" normalizeH="0" baseline="0" dirty="0" smtClean="0">
                          <a:ln>
                            <a:noFill/>
                          </a:ln>
                          <a:solidFill>
                            <a:srgbClr val="FFFF00"/>
                          </a:solidFill>
                          <a:effectLst/>
                          <a:latin typeface="Arial" charset="0"/>
                          <a:ea typeface="+mn-ea"/>
                          <a:cs typeface="+mn-cs"/>
                        </a:rPr>
                        <a:t>15</a:t>
                      </a:r>
                      <a:endParaRPr kumimoji="0" lang="en-US" sz="2000" b="1" i="0" u="none" strike="noStrike" kern="1200" cap="none" normalizeH="0" baseline="0" dirty="0">
                        <a:ln>
                          <a:noFill/>
                        </a:ln>
                        <a:solidFill>
                          <a:srgbClr val="FFFF00"/>
                        </a:solidFill>
                        <a:effectLst/>
                        <a:latin typeface="Arial"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r>
              <a:tr h="68802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lang="en-US" sz="2400" i="0" kern="1200" dirty="0" smtClean="0">
                          <a:solidFill>
                            <a:schemeClr val="bg1"/>
                          </a:solidFill>
                          <a:latin typeface="+mn-lt"/>
                          <a:ea typeface="+mn-ea"/>
                          <a:cs typeface="+mn-cs"/>
                        </a:rPr>
                        <a:t>Total Exports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97DB9"/>
                    </a:solidFill>
                  </a:tcPr>
                </a:tc>
                <a:tc>
                  <a:txBody>
                    <a:bodyPr/>
                    <a:lstStyle/>
                    <a:p>
                      <a:pPr marL="0" marR="0" algn="ctr" rtl="1">
                        <a:lnSpc>
                          <a:spcPct val="115000"/>
                        </a:lnSpc>
                        <a:spcBef>
                          <a:spcPts val="0"/>
                        </a:spcBef>
                        <a:spcAft>
                          <a:spcPts val="0"/>
                        </a:spcAf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algn="ctr" rtl="1">
                        <a:lnSpc>
                          <a:spcPct val="115000"/>
                        </a:lnSpc>
                        <a:spcBef>
                          <a:spcPts val="0"/>
                        </a:spcBef>
                        <a:spcAft>
                          <a:spcPts val="0"/>
                        </a:spcAft>
                      </a:pPr>
                      <a:r>
                        <a:rPr kumimoji="0" lang="en-US" sz="2000" b="1" i="0" u="none" strike="noStrike" kern="1200" cap="none" normalizeH="0" baseline="0" dirty="0" smtClean="0">
                          <a:ln>
                            <a:noFill/>
                          </a:ln>
                          <a:solidFill>
                            <a:srgbClr val="FFFF00"/>
                          </a:solidFill>
                          <a:effectLst/>
                          <a:latin typeface="Arial" charset="0"/>
                          <a:ea typeface="+mn-ea"/>
                          <a:cs typeface="+mn-cs"/>
                        </a:rPr>
                        <a:t>2835.5</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algn="ctr" rtl="1">
                        <a:lnSpc>
                          <a:spcPct val="115000"/>
                        </a:lnSpc>
                        <a:spcBef>
                          <a:spcPts val="0"/>
                        </a:spcBef>
                        <a:spcAft>
                          <a:spcPts val="0"/>
                        </a:spcAf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algn="ctr" rtl="1">
                        <a:lnSpc>
                          <a:spcPct val="115000"/>
                        </a:lnSpc>
                        <a:spcBef>
                          <a:spcPts val="0"/>
                        </a:spcBef>
                        <a:spcAft>
                          <a:spcPts val="0"/>
                        </a:spcAft>
                      </a:pPr>
                      <a:r>
                        <a:rPr kumimoji="0" lang="en-US" sz="2000" b="1" i="0" u="none" strike="noStrike" kern="1200" cap="none" normalizeH="0" baseline="0" dirty="0" smtClean="0">
                          <a:ln>
                            <a:noFill/>
                          </a:ln>
                          <a:solidFill>
                            <a:srgbClr val="FFFF00"/>
                          </a:solidFill>
                          <a:effectLst/>
                          <a:latin typeface="Arial" charset="0"/>
                          <a:ea typeface="+mn-ea"/>
                          <a:cs typeface="+mn-cs"/>
                        </a:rPr>
                        <a:t>3115.6</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3586.4</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000" b="1" i="0" u="none" strike="noStrike" kern="1200" cap="none" normalizeH="0" baseline="0" dirty="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4246.2</a:t>
                      </a:r>
                      <a:endParaRPr kumimoji="0" lang="en-US" sz="2000" b="1" i="0" u="none" strike="noStrike" kern="1200" cap="none" normalizeH="0" baseline="0" dirty="0">
                        <a:ln>
                          <a:noFill/>
                        </a:ln>
                        <a:solidFill>
                          <a:srgbClr val="FFFF00"/>
                        </a:solidFill>
                        <a:effectLst/>
                        <a:latin typeface="Arial"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ar-EG" sz="2000" b="1" i="0" u="none" strike="noStrike" kern="1200" cap="none" normalizeH="0" baseline="0" dirty="0" smtClean="0">
                        <a:ln>
                          <a:noFill/>
                        </a:ln>
                        <a:solidFill>
                          <a:srgbClr val="FFFF00"/>
                        </a:solidFill>
                        <a:effectLst/>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1" i="0" u="none" strike="noStrike" kern="1200" cap="none" normalizeH="0" baseline="0" dirty="0" smtClean="0">
                          <a:ln>
                            <a:noFill/>
                          </a:ln>
                          <a:solidFill>
                            <a:srgbClr val="FFFF00"/>
                          </a:solidFill>
                          <a:effectLst/>
                          <a:latin typeface="Arial" charset="0"/>
                          <a:ea typeface="+mn-ea"/>
                          <a:cs typeface="+mn-cs"/>
                        </a:rPr>
                        <a:t>4611</a:t>
                      </a:r>
                      <a:endParaRPr kumimoji="0" lang="en-US" sz="2000" b="1" i="0" u="none" strike="noStrike" kern="1200" cap="none" normalizeH="0" baseline="0" dirty="0">
                        <a:ln>
                          <a:noFill/>
                        </a:ln>
                        <a:solidFill>
                          <a:srgbClr val="FFFF00"/>
                        </a:solidFill>
                        <a:effectLst/>
                        <a:latin typeface="Arial"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c>
                  <a:txBody>
                    <a:bodyPr/>
                    <a:lstStyle/>
                    <a:p>
                      <a:pPr algn="ctr"/>
                      <a:endParaRPr kumimoji="0" lang="ar-EG" sz="2000" b="1" i="0" u="none" strike="noStrike" kern="1200" cap="none" normalizeH="0" baseline="0" dirty="0" smtClean="0">
                        <a:ln>
                          <a:noFill/>
                        </a:ln>
                        <a:solidFill>
                          <a:srgbClr val="FFFF00"/>
                        </a:solidFill>
                        <a:effectLst/>
                        <a:latin typeface="Arial" charset="0"/>
                        <a:ea typeface="+mn-ea"/>
                        <a:cs typeface="+mn-cs"/>
                      </a:endParaRPr>
                    </a:p>
                    <a:p>
                      <a:pPr algn="ctr"/>
                      <a:r>
                        <a:rPr kumimoji="0" lang="en-US" sz="2000" b="1" i="0" u="none" strike="noStrike" kern="1200" cap="none" normalizeH="0" baseline="0" dirty="0" smtClean="0">
                          <a:ln>
                            <a:noFill/>
                          </a:ln>
                          <a:solidFill>
                            <a:srgbClr val="FFFF00"/>
                          </a:solidFill>
                          <a:effectLst/>
                          <a:latin typeface="Arial" charset="0"/>
                          <a:ea typeface="+mn-ea"/>
                          <a:cs typeface="+mn-cs"/>
                        </a:rPr>
                        <a:t>4.65</a:t>
                      </a:r>
                      <a:endParaRPr kumimoji="0" lang="en-US" sz="2000" b="1" i="0" u="none" strike="noStrike" kern="1200" cap="none" normalizeH="0" baseline="0" dirty="0">
                        <a:ln>
                          <a:noFill/>
                        </a:ln>
                        <a:solidFill>
                          <a:srgbClr val="FFFF00"/>
                        </a:solidFill>
                        <a:effectLst/>
                        <a:latin typeface="Arial"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7000"/>
                      </a:srgbClr>
                    </a:solidFill>
                  </a:tcPr>
                </a:tc>
              </a:tr>
            </a:tbl>
          </a:graphicData>
        </a:graphic>
      </p:graphicFrame>
      <p:sp>
        <p:nvSpPr>
          <p:cNvPr id="5" name="TextBox 4"/>
          <p:cNvSpPr txBox="1"/>
          <p:nvPr/>
        </p:nvSpPr>
        <p:spPr>
          <a:xfrm>
            <a:off x="214282" y="6286520"/>
            <a:ext cx="8358246" cy="400110"/>
          </a:xfrm>
          <a:prstGeom prst="rect">
            <a:avLst/>
          </a:prstGeom>
          <a:noFill/>
        </p:spPr>
        <p:txBody>
          <a:bodyPr wrap="square" rtlCol="1">
            <a:spAutoFit/>
          </a:bodyPr>
          <a:lstStyle/>
          <a:p>
            <a:pPr rtl="1"/>
            <a:r>
              <a:rPr lang="en-US" sz="2000" b="1" dirty="0" smtClean="0">
                <a:solidFill>
                  <a:srgbClr val="FFFF00"/>
                </a:solidFill>
              </a:rPr>
              <a:t>Source : Egyptian Export Council  </a:t>
            </a:r>
            <a:endParaRPr lang="ar-EG" sz="2000" b="1" dirty="0" smtClean="0">
              <a:solidFill>
                <a:srgbClr val="FFFF00"/>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858280" cy="849314"/>
          </a:xfrm>
        </p:spPr>
        <p:txBody>
          <a:bodyPr>
            <a:noAutofit/>
          </a:bodyPr>
          <a:lstStyle/>
          <a:p>
            <a:r>
              <a:rPr lang="en-US" sz="3600" b="1" dirty="0" smtClean="0">
                <a:solidFill>
                  <a:schemeClr val="bg1"/>
                </a:solidFill>
                <a:latin typeface="Bookman Old Style" pitchFamily="18" charset="0"/>
              </a:rPr>
              <a:t>Top 20 exporting companies 2010</a:t>
            </a:r>
            <a:r>
              <a:rPr lang="ar-EG" sz="3600" b="1" dirty="0" smtClean="0">
                <a:solidFill>
                  <a:schemeClr val="bg1"/>
                </a:solidFill>
                <a:latin typeface="Bookman Old Style" pitchFamily="18" charset="0"/>
              </a:rPr>
              <a:t> </a:t>
            </a:r>
            <a:br>
              <a:rPr lang="ar-EG" sz="3600" b="1" dirty="0" smtClean="0">
                <a:solidFill>
                  <a:schemeClr val="bg1"/>
                </a:solidFill>
                <a:latin typeface="Bookman Old Style" pitchFamily="18" charset="0"/>
              </a:rPr>
            </a:br>
            <a:endParaRPr lang="ar-EG" sz="2400" b="1" dirty="0">
              <a:solidFill>
                <a:schemeClr val="bg1"/>
              </a:solidFill>
              <a:latin typeface="Bookman Old Style" pitchFamily="18" charset="0"/>
            </a:endParaRPr>
          </a:p>
        </p:txBody>
      </p:sp>
      <p:graphicFrame>
        <p:nvGraphicFramePr>
          <p:cNvPr id="4" name="Content Placeholder 3"/>
          <p:cNvGraphicFramePr>
            <a:graphicFrameLocks noGrp="1"/>
          </p:cNvGraphicFramePr>
          <p:nvPr>
            <p:ph idx="1"/>
          </p:nvPr>
        </p:nvGraphicFramePr>
        <p:xfrm>
          <a:off x="214282" y="928670"/>
          <a:ext cx="8643998" cy="564360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429396"/>
            <a:ext cx="9429784" cy="4286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EG" sz="1400" b="1" dirty="0" smtClean="0">
                <a:solidFill>
                  <a:schemeClr val="bg1"/>
                </a:solidFill>
              </a:rPr>
              <a:t>      * </a:t>
            </a:r>
            <a:r>
              <a:rPr lang="en-US" sz="1400" b="1" dirty="0" smtClean="0">
                <a:solidFill>
                  <a:schemeClr val="bg1"/>
                </a:solidFill>
              </a:rPr>
              <a:t>  </a:t>
            </a:r>
            <a:r>
              <a:rPr lang="en-US" sz="1200" b="1" dirty="0" smtClean="0">
                <a:solidFill>
                  <a:schemeClr val="bg1"/>
                </a:solidFill>
              </a:rPr>
              <a:t>Represent these companies' exports </a:t>
            </a:r>
            <a:r>
              <a:rPr lang="en-US" sz="1200" b="1" dirty="0" smtClean="0">
                <a:solidFill>
                  <a:srgbClr val="FFFF00"/>
                </a:solidFill>
              </a:rPr>
              <a:t>80% </a:t>
            </a:r>
            <a:r>
              <a:rPr lang="en-US" sz="1200" b="1" dirty="0" smtClean="0">
                <a:solidFill>
                  <a:schemeClr val="bg1"/>
                </a:solidFill>
              </a:rPr>
              <a:t>of its total exports </a:t>
            </a:r>
            <a:r>
              <a:rPr lang="ar-EG" sz="1400" dirty="0" smtClean="0"/>
              <a:t>            </a:t>
            </a:r>
            <a:r>
              <a:rPr lang="ar-EG" sz="1400" b="1" dirty="0" smtClean="0">
                <a:solidFill>
                  <a:schemeClr val="bg1"/>
                </a:solidFill>
              </a:rPr>
              <a:t>المصدر : الهيئة العامة للرقابة على الصادرات والواردات</a:t>
            </a:r>
          </a:p>
          <a:p>
            <a:pPr algn="r" rtl="1">
              <a:buFont typeface="Arial" pitchFamily="34" charset="0"/>
              <a:buChar char="•"/>
            </a:pPr>
            <a:endParaRPr lang="en-US" sz="1400" b="1" dirty="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8043866" cy="563562"/>
          </a:xfrm>
        </p:spPr>
        <p:txBody>
          <a:bodyPr>
            <a:noAutofit/>
          </a:bodyPr>
          <a:lstStyle/>
          <a:p>
            <a:r>
              <a:rPr lang="en-US" sz="2800" b="1" dirty="0" smtClean="0">
                <a:solidFill>
                  <a:schemeClr val="bg1"/>
                </a:solidFill>
              </a:rPr>
              <a:t>Top 20 countries for exports of drugs in 2010 </a:t>
            </a:r>
            <a:r>
              <a:rPr lang="ar-EG" sz="2800" b="1" dirty="0" smtClean="0">
                <a:solidFill>
                  <a:schemeClr val="bg1"/>
                </a:solidFill>
              </a:rPr>
              <a:t/>
            </a:r>
            <a:br>
              <a:rPr lang="ar-EG" sz="2800" b="1" dirty="0" smtClean="0">
                <a:solidFill>
                  <a:schemeClr val="bg1"/>
                </a:solidFill>
              </a:rPr>
            </a:br>
            <a:endParaRPr lang="ar-EG" sz="2800" b="1" dirty="0">
              <a:solidFill>
                <a:schemeClr val="bg1"/>
              </a:solidFill>
            </a:endParaRPr>
          </a:p>
        </p:txBody>
      </p:sp>
      <p:graphicFrame>
        <p:nvGraphicFramePr>
          <p:cNvPr id="4" name="Content Placeholder 3"/>
          <p:cNvGraphicFramePr>
            <a:graphicFrameLocks noGrp="1"/>
          </p:cNvGraphicFramePr>
          <p:nvPr>
            <p:ph idx="1"/>
          </p:nvPr>
        </p:nvGraphicFramePr>
        <p:xfrm>
          <a:off x="0" y="1428736"/>
          <a:ext cx="9144000" cy="54292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500858"/>
            <a:ext cx="9144000" cy="571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r>
              <a:rPr lang="en-US" sz="1400" b="1" dirty="0" smtClean="0">
                <a:solidFill>
                  <a:schemeClr val="bg1"/>
                </a:solidFill>
              </a:rPr>
              <a:t>* </a:t>
            </a:r>
            <a:r>
              <a:rPr lang="en-US" b="1" dirty="0" smtClean="0">
                <a:solidFill>
                  <a:schemeClr val="bg1"/>
                </a:solidFill>
              </a:rPr>
              <a:t>Represents exports to these countries </a:t>
            </a:r>
            <a:r>
              <a:rPr lang="en-US" b="1" dirty="0" smtClean="0">
                <a:solidFill>
                  <a:srgbClr val="FFFF00"/>
                </a:solidFill>
              </a:rPr>
              <a:t>86% of the total exports </a:t>
            </a:r>
            <a:r>
              <a:rPr lang="ar-EG" b="1" dirty="0" smtClean="0">
                <a:solidFill>
                  <a:srgbClr val="FFFF00"/>
                </a:solidFill>
              </a:rPr>
              <a:t>                              </a:t>
            </a:r>
            <a:r>
              <a:rPr lang="ar-EG" sz="1400" b="1" dirty="0" smtClean="0">
                <a:solidFill>
                  <a:schemeClr val="bg1"/>
                </a:solidFill>
              </a:rPr>
              <a:t>المصدر : الهيئة العامة للرقابة على الصادرات والواردات </a:t>
            </a:r>
            <a:endParaRPr lang="en-US" sz="1400" b="1" dirty="0">
              <a:solidFill>
                <a:schemeClr val="bg1"/>
              </a:solidFill>
            </a:endParaRPr>
          </a:p>
        </p:txBody>
      </p:sp>
      <p:graphicFrame>
        <p:nvGraphicFramePr>
          <p:cNvPr id="6" name="Content Placeholder 3"/>
          <p:cNvGraphicFramePr>
            <a:graphicFrameLocks/>
          </p:cNvGraphicFramePr>
          <p:nvPr/>
        </p:nvGraphicFramePr>
        <p:xfrm>
          <a:off x="214282" y="928670"/>
          <a:ext cx="8686800" cy="55721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137250"/>
          <a:ext cx="9144000" cy="5720750"/>
        </p:xfrm>
        <a:graphic>
          <a:graphicData uri="http://schemas.openxmlformats.org/drawingml/2006/table">
            <a:tbl>
              <a:tblPr rtl="1" firstRow="1" bandRow="1">
                <a:tableStyleId>{17292A2E-F333-43FB-9621-5CBBE7FDCDCB}</a:tableStyleId>
              </a:tblPr>
              <a:tblGrid>
                <a:gridCol w="4765430"/>
                <a:gridCol w="4378570"/>
              </a:tblGrid>
              <a:tr h="333286">
                <a:tc gridSpan="2">
                  <a:txBody>
                    <a:bodyPr/>
                    <a:lstStyle/>
                    <a:p>
                      <a:pPr algn="ctr" rtl="0"/>
                      <a:r>
                        <a:rPr lang="en-US" dirty="0" smtClean="0">
                          <a:solidFill>
                            <a:srgbClr val="FFFF00"/>
                          </a:solidFill>
                        </a:rPr>
                        <a:t>Proactive plans to support the clinical research and drug development</a:t>
                      </a:r>
                      <a:endParaRPr lang="ar-EG" dirty="0">
                        <a:solidFill>
                          <a:srgbClr val="FFFF00"/>
                        </a:solidFill>
                      </a:endParaRPr>
                    </a:p>
                  </a:txBody>
                  <a:tcPr/>
                </a:tc>
                <a:tc hMerge="1">
                  <a:txBody>
                    <a:bodyPr/>
                    <a:lstStyle/>
                    <a:p>
                      <a:pPr rtl="1"/>
                      <a:endParaRPr lang="ar-EG" dirty="0"/>
                    </a:p>
                  </a:txBody>
                  <a:tcPr/>
                </a:tc>
              </a:tr>
              <a:tr h="319399">
                <a:tc gridSpan="2">
                  <a:txBody>
                    <a:bodyPr/>
                    <a:lstStyle/>
                    <a:p>
                      <a:pPr algn="l" rtl="0"/>
                      <a:r>
                        <a:rPr lang="en-US" sz="1700" b="1" dirty="0" smtClean="0">
                          <a:solidFill>
                            <a:schemeClr val="bg1"/>
                          </a:solidFill>
                        </a:rPr>
                        <a:t>What is achieved in research works in drug development (possible and impossible)</a:t>
                      </a:r>
                      <a:endParaRPr lang="ar-EG" sz="1700" b="1" dirty="0">
                        <a:solidFill>
                          <a:schemeClr val="bg1"/>
                        </a:solidFill>
                      </a:endParaRPr>
                    </a:p>
                  </a:txBody>
                  <a:tcPr/>
                </a:tc>
                <a:tc hMerge="1">
                  <a:txBody>
                    <a:bodyPr/>
                    <a:lstStyle/>
                    <a:p>
                      <a:pPr rtl="1"/>
                      <a:endParaRPr lang="ar-EG"/>
                    </a:p>
                  </a:txBody>
                  <a:tcPr/>
                </a:tc>
              </a:tr>
              <a:tr h="333286">
                <a:tc gridSpan="2">
                  <a:txBody>
                    <a:bodyPr/>
                    <a:lstStyle/>
                    <a:p>
                      <a:pPr marL="0" lvl="0" indent="0" algn="ctr">
                        <a:spcBef>
                          <a:spcPts val="0"/>
                        </a:spcBef>
                        <a:buNone/>
                        <a:defRPr/>
                      </a:pPr>
                      <a:r>
                        <a:rPr lang="en-US" b="1" dirty="0" smtClean="0">
                          <a:solidFill>
                            <a:schemeClr val="bg1"/>
                          </a:solidFill>
                        </a:rPr>
                        <a:t>Statistical probabilities for success (SPS) that help in decision making</a:t>
                      </a:r>
                      <a:endParaRPr lang="ar-EG" b="1" dirty="0" smtClean="0">
                        <a:solidFill>
                          <a:schemeClr val="bg1"/>
                        </a:solidFill>
                      </a:endParaRPr>
                    </a:p>
                  </a:txBody>
                  <a:tcPr/>
                </a:tc>
                <a:tc hMerge="1">
                  <a:txBody>
                    <a:bodyPr/>
                    <a:lstStyle/>
                    <a:p>
                      <a:pPr rtl="1"/>
                      <a:endParaRPr lang="ar-EG" dirty="0"/>
                    </a:p>
                  </a:txBody>
                  <a:tcPr/>
                </a:tc>
              </a:tr>
              <a:tr h="333286">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rgbClr val="FFFF00"/>
                          </a:solidFill>
                          <a:effectLst/>
                        </a:rPr>
                        <a:t>Achievement </a:t>
                      </a:r>
                      <a:endParaRPr kumimoji="0" lang="ar-SA" sz="1800" b="1" i="0" u="none" strike="noStrike" kern="1200" cap="none" normalizeH="0" baseline="0" dirty="0" smtClean="0">
                        <a:ln>
                          <a:noFill/>
                        </a:ln>
                        <a:solidFill>
                          <a:srgbClr val="FFFF00"/>
                        </a:solidFill>
                        <a:effectLst/>
                        <a:latin typeface="Times New Roman" pitchFamily="18" charset="0"/>
                        <a:ea typeface="SimSun" pitchFamily="2" charset="-122"/>
                        <a:cs typeface="Times New Roman" pitchFamily="18" charset="0"/>
                      </a:endParaRPr>
                    </a:p>
                  </a:txBody>
                  <a:tcPr horzOverflow="overflow">
                    <a:solidFill>
                      <a:schemeClr val="accent4">
                        <a:lumMod val="75000"/>
                      </a:schemeClr>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rgbClr val="FFFF00"/>
                          </a:solidFill>
                          <a:effectLst/>
                        </a:rPr>
                        <a:t>SPS</a:t>
                      </a:r>
                      <a:endParaRPr kumimoji="0" lang="en-US" sz="1800" b="1" i="0" u="none" strike="noStrike" kern="1200" cap="none" normalizeH="0" baseline="0" dirty="0" smtClean="0">
                        <a:ln>
                          <a:noFill/>
                        </a:ln>
                        <a:solidFill>
                          <a:srgbClr val="FFFF00"/>
                        </a:solidFill>
                        <a:effectLst/>
                        <a:latin typeface="Times New Roman" pitchFamily="18" charset="0"/>
                        <a:ea typeface="SimSun" pitchFamily="2" charset="-122"/>
                        <a:cs typeface="Times New Roman" pitchFamily="18" charset="0"/>
                      </a:endParaRPr>
                    </a:p>
                  </a:txBody>
                  <a:tcPr horzOverflow="overflow">
                    <a:solidFill>
                      <a:schemeClr val="accent4">
                        <a:lumMod val="75000"/>
                      </a:schemeClr>
                    </a:solidFill>
                  </a:tcPr>
                </a:tc>
              </a:tr>
              <a:tr h="63879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Innovations &amp; breakthrough</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rPr>
                        <a:t>(NCEs)</a:t>
                      </a:r>
                      <a:endParaRPr kumimoji="0" lang="ar-SA" sz="20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EG" sz="2800" b="1" u="none" strike="noStrike" cap="none" normalizeH="0" baseline="0" dirty="0" smtClean="0">
                          <a:ln>
                            <a:noFill/>
                          </a:ln>
                          <a:solidFill>
                            <a:schemeClr val="bg1"/>
                          </a:solidFill>
                          <a:effectLst/>
                        </a:rPr>
                        <a:t>          </a:t>
                      </a:r>
                      <a:r>
                        <a:rPr kumimoji="0" lang="en-US" sz="2800" b="1" u="none" strike="noStrike" cap="none" normalizeH="0" baseline="0" dirty="0" smtClean="0">
                          <a:ln>
                            <a:noFill/>
                          </a:ln>
                          <a:solidFill>
                            <a:schemeClr val="bg1"/>
                          </a:solidFill>
                          <a:effectLst/>
                        </a:rPr>
                        <a:t>          1:10000</a:t>
                      </a:r>
                      <a:endParaRPr kumimoji="0" lang="ar-EG" sz="28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anchor="ctr" horzOverflow="overflow"/>
                </a:tc>
              </a:tr>
              <a:tr h="63879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Me-Too research work    </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parent        daughters </a:t>
                      </a:r>
                      <a:endParaRPr kumimoji="0" lang="ar-SA"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smtClean="0">
                          <a:ln>
                            <a:noFill/>
                          </a:ln>
                          <a:solidFill>
                            <a:schemeClr val="bg1"/>
                          </a:solidFill>
                          <a:effectLst/>
                        </a:rPr>
                        <a:t>1:1000</a:t>
                      </a:r>
                      <a:endParaRPr kumimoji="0" lang="ar-EG" sz="28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anchor="ctr" horzOverflow="overflow"/>
                </a:tc>
              </a:tr>
              <a:tr h="916537">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defRPr/>
                      </a:pPr>
                      <a:r>
                        <a:rPr kumimoji="0" lang="en-US" sz="2000" b="1" u="none" strike="noStrike" cap="none" normalizeH="0" baseline="0" dirty="0" smtClean="0">
                          <a:ln>
                            <a:noFill/>
                          </a:ln>
                          <a:solidFill>
                            <a:schemeClr val="bg1"/>
                          </a:solidFill>
                          <a:effectLst/>
                        </a:rPr>
                        <a:t>Developmental research works (New drug delivery system, New indications and new</a:t>
                      </a: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000" b="1" u="none" strike="noStrike" cap="none" normalizeH="0" baseline="0" dirty="0" smtClean="0">
                          <a:ln>
                            <a:noFill/>
                          </a:ln>
                          <a:solidFill>
                            <a:schemeClr val="bg1"/>
                          </a:solidFill>
                          <a:effectLst/>
                        </a:rPr>
                        <a:t>combination)</a:t>
                      </a:r>
                      <a:endParaRPr kumimoji="0" lang="ar-SA" sz="20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smtClean="0">
                          <a:ln>
                            <a:noFill/>
                          </a:ln>
                          <a:solidFill>
                            <a:schemeClr val="bg1"/>
                          </a:solidFill>
                          <a:effectLst/>
                        </a:rPr>
                        <a:t>1:100</a:t>
                      </a:r>
                      <a:endParaRPr kumimoji="0" lang="ar-EG" sz="28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anchor="ctr" horzOverflow="overflow"/>
                </a:tc>
              </a:tr>
              <a:tr h="47215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Herbal and natural medicines</a:t>
                      </a:r>
                      <a:endParaRPr kumimoji="0" lang="ar-SA" sz="20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smtClean="0">
                          <a:ln>
                            <a:noFill/>
                          </a:ln>
                          <a:solidFill>
                            <a:schemeClr val="bg1"/>
                          </a:solidFill>
                          <a:effectLst/>
                        </a:rPr>
                        <a:t>1:100</a:t>
                      </a:r>
                      <a:endParaRPr kumimoji="0" lang="ar-EG" sz="28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anchor="ctr" horzOverflow="overflow"/>
                </a:tc>
              </a:tr>
              <a:tr h="47215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(Generic medicines)</a:t>
                      </a:r>
                      <a:r>
                        <a:rPr kumimoji="0" lang="ar-SA" sz="2000" b="1" u="none" strike="noStrike" cap="none" normalizeH="0" baseline="0" dirty="0" smtClean="0">
                          <a:ln>
                            <a:noFill/>
                          </a:ln>
                          <a:solidFill>
                            <a:schemeClr val="bg1"/>
                          </a:solidFill>
                          <a:effectLst/>
                        </a:rPr>
                        <a:t> </a:t>
                      </a:r>
                      <a:r>
                        <a:rPr kumimoji="0" lang="en-US" sz="2000" b="1" u="none" strike="noStrike" cap="none" normalizeH="0" baseline="0" dirty="0" smtClean="0">
                          <a:ln>
                            <a:noFill/>
                          </a:ln>
                          <a:solidFill>
                            <a:schemeClr val="bg1"/>
                          </a:solidFill>
                          <a:effectLst/>
                        </a:rPr>
                        <a:t>Off-Patent</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rPr>
                        <a:t>1:2 (50%)</a:t>
                      </a:r>
                      <a:endParaRPr kumimoji="0" lang="ar-EG" sz="28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anchor="ctr" horzOverflow="overflow"/>
                </a:tc>
              </a:tr>
              <a:tr h="828710">
                <a:tc gridSpan="2">
                  <a:txBody>
                    <a:bodyPr/>
                    <a:lstStyle/>
                    <a:p>
                      <a:pPr algn="ctr" rtl="1"/>
                      <a:endParaRPr kumimoji="0" lang="en-US" sz="2400" b="1" u="none" strike="noStrike" kern="1200" cap="none" normalizeH="0" baseline="0" dirty="0" smtClean="0">
                        <a:ln>
                          <a:noFill/>
                        </a:ln>
                        <a:solidFill>
                          <a:srgbClr val="FFFF00"/>
                        </a:solidFill>
                        <a:effectLst/>
                        <a:latin typeface="+mn-lt"/>
                        <a:ea typeface="+mn-ea"/>
                        <a:cs typeface="+mn-cs"/>
                      </a:endParaRPr>
                    </a:p>
                  </a:txBody>
                  <a:tcPr horzOverflow="overflow"/>
                </a:tc>
                <a:tc hMerge="1">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ar-EG" sz="1800" u="none" strike="noStrike" kern="1200" cap="none" normalizeH="0" baseline="0" dirty="0" smtClean="0">
                        <a:ln>
                          <a:noFill/>
                        </a:ln>
                        <a:solidFill>
                          <a:schemeClr val="tx1"/>
                        </a:solidFill>
                        <a:effectLst/>
                        <a:latin typeface="+mn-lt"/>
                        <a:ea typeface="+mn-ea"/>
                        <a:cs typeface="+mn-cs"/>
                      </a:endParaRPr>
                    </a:p>
                  </a:txBody>
                  <a:tcPr anchor="ctr" horzOverflow="overflow"/>
                </a:tc>
              </a:tr>
            </a:tbl>
          </a:graphicData>
        </a:graphic>
      </p:graphicFrame>
      <p:sp>
        <p:nvSpPr>
          <p:cNvPr id="3" name="Oval 2"/>
          <p:cNvSpPr/>
          <p:nvPr/>
        </p:nvSpPr>
        <p:spPr bwMode="auto">
          <a:xfrm>
            <a:off x="285720" y="214290"/>
            <a:ext cx="8629704" cy="914400"/>
          </a:xfrm>
          <a:prstGeom prst="ellips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r>
              <a:rPr lang="en-US" sz="4000" b="1" dirty="0" smtClean="0">
                <a:solidFill>
                  <a:schemeClr val="bg1"/>
                </a:solidFill>
              </a:rPr>
              <a:t>Scientific Research</a:t>
            </a:r>
            <a:r>
              <a:rPr lang="ar-EG" sz="4000" b="1" dirty="0" smtClean="0">
                <a:solidFill>
                  <a:schemeClr val="bg1"/>
                </a:solidFill>
              </a:rPr>
              <a:t> </a:t>
            </a:r>
            <a:r>
              <a:rPr lang="en-US" sz="4000" b="1" dirty="0" smtClean="0">
                <a:solidFill>
                  <a:schemeClr val="bg1"/>
                </a:solidFill>
              </a:rPr>
              <a:t>In Egypt</a:t>
            </a:r>
            <a:endParaRPr kumimoji="0" lang="ar-EG" sz="4000" b="0" i="0" u="none" strike="noStrike" cap="none" normalizeH="0" baseline="0" dirty="0" smtClean="0">
              <a:ln>
                <a:noFill/>
              </a:ln>
              <a:solidFill>
                <a:schemeClr val="bg1"/>
              </a:solidFill>
              <a:effectLst/>
              <a:latin typeface="Arial" charset="0"/>
            </a:endParaRPr>
          </a:p>
        </p:txBody>
      </p:sp>
      <p:sp>
        <p:nvSpPr>
          <p:cNvPr id="4" name="Right Arrow 3"/>
          <p:cNvSpPr/>
          <p:nvPr/>
        </p:nvSpPr>
        <p:spPr>
          <a:xfrm>
            <a:off x="6357950" y="3786190"/>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0034" y="1571612"/>
            <a:ext cx="7924800" cy="3643338"/>
          </a:xfrm>
          <a:solidFill>
            <a:srgbClr val="33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ar-EG" sz="4000" dirty="0" smtClean="0">
                <a:solidFill>
                  <a:schemeClr val="tx2"/>
                </a:solidFill>
              </a:rPr>
              <a:t> </a:t>
            </a:r>
            <a:r>
              <a:rPr lang="ar-EG" sz="8900" b="1" dirty="0" smtClean="0">
                <a:solidFill>
                  <a:schemeClr val="bg1"/>
                </a:solidFill>
                <a:latin typeface="Baskerville Old Face" pitchFamily="18" charset="0"/>
              </a:rPr>
              <a:t>إتفاقية حماية الملكية الفكرية </a:t>
            </a:r>
            <a:r>
              <a:rPr lang="ar-EG" sz="8900" b="1" dirty="0" smtClean="0">
                <a:solidFill>
                  <a:schemeClr val="bg1"/>
                </a:solidFill>
                <a:latin typeface="Baskerville Old Face" pitchFamily="18" charset="0"/>
              </a:rPr>
              <a:t>وإستراتيجيات الدواء</a:t>
            </a:r>
            <a:r>
              <a:rPr lang="ar-EG" sz="8900" b="1" dirty="0" smtClean="0">
                <a:solidFill>
                  <a:schemeClr val="bg1"/>
                </a:solidFill>
                <a:latin typeface="Baskerville Old Face" pitchFamily="18" charset="0"/>
              </a:rPr>
              <a:t>؟!</a:t>
            </a:r>
            <a:endParaRPr lang="en-US" sz="4000" b="1" dirty="0">
              <a:solidFill>
                <a:schemeClr val="bg1"/>
              </a:solidFill>
              <a:latin typeface="Baskerville Old Face" pitchFamily="18" charset="0"/>
            </a:endParaRPr>
          </a:p>
        </p:txBody>
      </p:sp>
      <p:pic>
        <p:nvPicPr>
          <p:cNvPr id="3" name="Picture 6" descr="GL_EA_ltblue"/>
          <p:cNvPicPr>
            <a:picLocks noChangeAspect="1" noChangeArrowheads="1"/>
          </p:cNvPicPr>
          <p:nvPr/>
        </p:nvPicPr>
        <p:blipFill>
          <a:blip r:embed="rId2" cstate="print"/>
          <a:srcRect l="39403" t="12724" r="7001" b="15536"/>
          <a:stretch>
            <a:fillRect/>
          </a:stretch>
        </p:blipFill>
        <p:spPr bwMode="auto">
          <a:xfrm>
            <a:off x="714348" y="428604"/>
            <a:ext cx="1014412" cy="100010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normAutofit/>
          </a:bodyPr>
          <a:lstStyle/>
          <a:p>
            <a:pPr algn="r"/>
            <a:r>
              <a:rPr lang="ar-EG" sz="8800" b="1" dirty="0" smtClean="0">
                <a:solidFill>
                  <a:schemeClr val="bg1"/>
                </a:solidFill>
              </a:rPr>
              <a:t>أهم النقاط</a:t>
            </a:r>
            <a:endParaRPr lang="ar-EG" sz="8800" b="1" dirty="0">
              <a:solidFill>
                <a:schemeClr val="bg1"/>
              </a:solidFill>
            </a:endParaRPr>
          </a:p>
        </p:txBody>
      </p:sp>
      <p:sp>
        <p:nvSpPr>
          <p:cNvPr id="3" name="Subtitle 2"/>
          <p:cNvSpPr>
            <a:spLocks noGrp="1"/>
          </p:cNvSpPr>
          <p:nvPr>
            <p:ph type="subTitle" idx="1"/>
          </p:nvPr>
        </p:nvSpPr>
        <p:spPr>
          <a:xfrm>
            <a:off x="642910" y="1714488"/>
            <a:ext cx="7643866" cy="4500594"/>
          </a:xfrm>
        </p:spPr>
        <p:txBody>
          <a:bodyPr>
            <a:normAutofit/>
          </a:bodyPr>
          <a:lstStyle/>
          <a:p>
            <a:pPr lvl="1" algn="r"/>
            <a:endParaRPr lang="ar-EG" sz="3600" dirty="0" smtClean="0">
              <a:solidFill>
                <a:srgbClr val="FFFF00"/>
              </a:solidFill>
            </a:endParaRPr>
          </a:p>
          <a:p>
            <a:pPr lvl="1" algn="r">
              <a:buSzPct val="100000"/>
              <a:buBlip>
                <a:blip r:embed="rId2"/>
              </a:buBlip>
            </a:pPr>
            <a:r>
              <a:rPr lang="ar-EG" sz="3600" dirty="0" smtClean="0">
                <a:solidFill>
                  <a:srgbClr val="FFFF00"/>
                </a:solidFill>
              </a:rPr>
              <a:t> </a:t>
            </a:r>
            <a:r>
              <a:rPr lang="ar-EG" sz="3600" b="1" dirty="0" smtClean="0">
                <a:solidFill>
                  <a:srgbClr val="FFFF00"/>
                </a:solidFill>
              </a:rPr>
              <a:t>تعريفات وتاريخ</a:t>
            </a:r>
          </a:p>
          <a:p>
            <a:pPr lvl="1" algn="r">
              <a:buSzPct val="100000"/>
              <a:buBlip>
                <a:blip r:embed="rId2"/>
              </a:buBlip>
            </a:pPr>
            <a:r>
              <a:rPr lang="ar-EG" sz="3600" b="1" dirty="0">
                <a:solidFill>
                  <a:srgbClr val="FFFF00"/>
                </a:solidFill>
              </a:rPr>
              <a:t> </a:t>
            </a:r>
            <a:r>
              <a:rPr lang="ar-EG" sz="3600" b="1" dirty="0" smtClean="0">
                <a:solidFill>
                  <a:srgbClr val="FFFF00"/>
                </a:solidFill>
              </a:rPr>
              <a:t>سوق الدواء في مصر</a:t>
            </a:r>
          </a:p>
          <a:p>
            <a:pPr lvl="1" algn="r">
              <a:buSzPct val="100000"/>
              <a:buBlip>
                <a:blip r:embed="rId2"/>
              </a:buBlip>
            </a:pPr>
            <a:r>
              <a:rPr lang="ar-EG" sz="3600" b="1" dirty="0">
                <a:solidFill>
                  <a:srgbClr val="FFFF00"/>
                </a:solidFill>
              </a:rPr>
              <a:t> </a:t>
            </a:r>
            <a:r>
              <a:rPr lang="ar-EG" sz="3600" b="1" dirty="0" smtClean="0">
                <a:solidFill>
                  <a:srgbClr val="FFFF00"/>
                </a:solidFill>
              </a:rPr>
              <a:t>تحديات صناعة الدواء المصري</a:t>
            </a:r>
          </a:p>
          <a:p>
            <a:pPr lvl="1" algn="r">
              <a:buSzPct val="100000"/>
              <a:buBlip>
                <a:blip r:embed="rId2"/>
              </a:buBlip>
            </a:pPr>
            <a:r>
              <a:rPr lang="ar-EG" sz="3600" b="1" dirty="0">
                <a:solidFill>
                  <a:srgbClr val="FFFF00"/>
                </a:solidFill>
              </a:rPr>
              <a:t> </a:t>
            </a:r>
            <a:r>
              <a:rPr lang="ar-EG" sz="3600" b="1" dirty="0" smtClean="0">
                <a:solidFill>
                  <a:srgbClr val="FFFF00"/>
                </a:solidFill>
              </a:rPr>
              <a:t>متى يمكن الإستفادة من الإتفاقية وتطبيقها؟</a:t>
            </a:r>
            <a:endParaRPr lang="ar-EG" sz="3600" b="1" dirty="0">
              <a:solidFill>
                <a:srgbClr val="FFFF00"/>
              </a:solidFill>
            </a:endParaRPr>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6600" b="1" dirty="0" smtClean="0">
                <a:solidFill>
                  <a:schemeClr val="bg1"/>
                </a:solidFill>
              </a:rPr>
              <a:t>تعريفات وتاريخ</a:t>
            </a:r>
            <a:endParaRPr lang="ar-EG" sz="6600" b="1" dirty="0">
              <a:solidFill>
                <a:schemeClr val="bg1"/>
              </a:solidFill>
            </a:endParaRPr>
          </a:p>
        </p:txBody>
      </p:sp>
      <p:sp>
        <p:nvSpPr>
          <p:cNvPr id="3" name="Content Placeholder 2"/>
          <p:cNvSpPr>
            <a:spLocks noGrp="1"/>
          </p:cNvSpPr>
          <p:nvPr>
            <p:ph idx="1"/>
          </p:nvPr>
        </p:nvSpPr>
        <p:spPr>
          <a:xfrm>
            <a:off x="285720" y="1643050"/>
            <a:ext cx="8572560" cy="4525963"/>
          </a:xfrm>
        </p:spPr>
        <p:txBody>
          <a:bodyPr>
            <a:normAutofit fontScale="85000" lnSpcReduction="20000"/>
          </a:bodyPr>
          <a:lstStyle/>
          <a:p>
            <a:pPr algn="l" rtl="0">
              <a:buFont typeface="Wingdings" pitchFamily="2" charset="2"/>
              <a:buChar char="ü"/>
            </a:pPr>
            <a:r>
              <a:rPr lang="en-US" sz="6100" b="1" dirty="0" smtClean="0">
                <a:solidFill>
                  <a:srgbClr val="FFFF00"/>
                </a:solidFill>
              </a:rPr>
              <a:t>GATT </a:t>
            </a:r>
            <a:r>
              <a:rPr lang="en-US" sz="3500" b="1" dirty="0" smtClean="0">
                <a:solidFill>
                  <a:schemeClr val="bg1"/>
                </a:solidFill>
              </a:rPr>
              <a:t>(1948)</a:t>
            </a:r>
            <a:endParaRPr lang="en-US" sz="6100" b="1" dirty="0" smtClean="0">
              <a:solidFill>
                <a:schemeClr val="bg1"/>
              </a:solidFill>
            </a:endParaRPr>
          </a:p>
          <a:p>
            <a:pPr algn="l" rtl="0">
              <a:buNone/>
            </a:pPr>
            <a:r>
              <a:rPr lang="en-US" sz="4700" b="1" dirty="0" smtClean="0">
                <a:solidFill>
                  <a:srgbClr val="FFFF00"/>
                </a:solidFill>
              </a:rPr>
              <a:t>       </a:t>
            </a:r>
            <a:r>
              <a:rPr lang="en-US" sz="3300" b="1" dirty="0" smtClean="0">
                <a:solidFill>
                  <a:schemeClr val="bg1"/>
                </a:solidFill>
              </a:rPr>
              <a:t>(General Agreement on Tariffs and Trade)</a:t>
            </a:r>
            <a:endParaRPr lang="en-US" sz="4700" b="1" dirty="0" smtClean="0">
              <a:solidFill>
                <a:schemeClr val="bg1"/>
              </a:solidFill>
            </a:endParaRPr>
          </a:p>
          <a:p>
            <a:pPr algn="l" rtl="0">
              <a:buFont typeface="Wingdings" pitchFamily="2" charset="2"/>
              <a:buChar char="ü"/>
            </a:pPr>
            <a:r>
              <a:rPr lang="en-US" sz="6100" b="1" dirty="0" smtClean="0">
                <a:solidFill>
                  <a:srgbClr val="FFFF00"/>
                </a:solidFill>
              </a:rPr>
              <a:t>WTO</a:t>
            </a:r>
            <a:r>
              <a:rPr lang="en-US" sz="6000" b="1" dirty="0" smtClean="0">
                <a:solidFill>
                  <a:schemeClr val="bg1"/>
                </a:solidFill>
              </a:rPr>
              <a:t> </a:t>
            </a:r>
            <a:r>
              <a:rPr lang="en-US" sz="3500" b="1" dirty="0" smtClean="0">
                <a:solidFill>
                  <a:schemeClr val="bg1"/>
                </a:solidFill>
              </a:rPr>
              <a:t>(1995)</a:t>
            </a:r>
            <a:endParaRPr lang="en-US" sz="6000" b="1" dirty="0" smtClean="0">
              <a:solidFill>
                <a:schemeClr val="bg1"/>
              </a:solidFill>
            </a:endParaRPr>
          </a:p>
          <a:p>
            <a:pPr algn="l" rtl="0">
              <a:buNone/>
            </a:pPr>
            <a:r>
              <a:rPr lang="en-US" sz="6000" b="1" dirty="0" smtClean="0">
                <a:solidFill>
                  <a:schemeClr val="bg1"/>
                </a:solidFill>
              </a:rPr>
              <a:t>         </a:t>
            </a:r>
            <a:r>
              <a:rPr lang="en-US" sz="3400" b="1" dirty="0" smtClean="0">
                <a:solidFill>
                  <a:schemeClr val="bg1"/>
                </a:solidFill>
              </a:rPr>
              <a:t>(The World Trade Organization )</a:t>
            </a:r>
          </a:p>
          <a:p>
            <a:pPr algn="l" rtl="0">
              <a:buFont typeface="Wingdings" pitchFamily="2" charset="2"/>
              <a:buChar char="ü"/>
            </a:pPr>
            <a:r>
              <a:rPr lang="en-US" sz="4400" b="1" dirty="0" smtClean="0">
                <a:solidFill>
                  <a:srgbClr val="FFFF00"/>
                </a:solidFill>
              </a:rPr>
              <a:t> </a:t>
            </a:r>
            <a:r>
              <a:rPr lang="en-US" sz="6100" b="1" dirty="0" smtClean="0">
                <a:solidFill>
                  <a:srgbClr val="FFFF00"/>
                </a:solidFill>
              </a:rPr>
              <a:t>TRIPS</a:t>
            </a:r>
            <a:r>
              <a:rPr lang="en-US" sz="4400" dirty="0" smtClean="0">
                <a:solidFill>
                  <a:schemeClr val="bg1"/>
                </a:solidFill>
              </a:rPr>
              <a:t> </a:t>
            </a:r>
            <a:r>
              <a:rPr lang="en-US" sz="3800" b="1" dirty="0" smtClean="0">
                <a:solidFill>
                  <a:schemeClr val="bg1"/>
                </a:solidFill>
              </a:rPr>
              <a:t>(1995)</a:t>
            </a:r>
            <a:endParaRPr lang="en-US" sz="4400" b="1" dirty="0">
              <a:solidFill>
                <a:schemeClr val="bg1"/>
              </a:solidFill>
            </a:endParaRPr>
          </a:p>
          <a:p>
            <a:pPr algn="l" rtl="0">
              <a:buNone/>
            </a:pPr>
            <a:r>
              <a:rPr lang="en-US" sz="2800" b="1" dirty="0" smtClean="0">
                <a:solidFill>
                  <a:schemeClr val="bg1"/>
                </a:solidFill>
              </a:rPr>
              <a:t>(</a:t>
            </a:r>
            <a:r>
              <a:rPr lang="en-US" sz="3300" b="1" dirty="0" smtClean="0">
                <a:solidFill>
                  <a:schemeClr val="bg1"/>
                </a:solidFill>
              </a:rPr>
              <a:t>Trade Related Aspects of Intellectual Property Rights</a:t>
            </a:r>
            <a:r>
              <a:rPr lang="en-US" sz="3300" dirty="0" smtClean="0">
                <a:solidFill>
                  <a:schemeClr val="bg1"/>
                </a:solidFill>
              </a:rPr>
              <a:t> </a:t>
            </a:r>
            <a:r>
              <a:rPr lang="en-US" sz="2800" b="1" dirty="0" smtClean="0">
                <a:solidFill>
                  <a:schemeClr val="bg1"/>
                </a:solidFill>
              </a:rPr>
              <a:t>)</a:t>
            </a:r>
          </a:p>
          <a:p>
            <a:pPr algn="l" rtl="0">
              <a:buFont typeface="Wingdings" pitchFamily="2" charset="2"/>
              <a:buChar char="ü"/>
            </a:pPr>
            <a:endParaRPr lang="ar-EG" b="1" dirty="0">
              <a:solidFill>
                <a:schemeClr val="bg1"/>
              </a:solidFill>
            </a:endParaRPr>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6600" b="1" dirty="0" smtClean="0">
                <a:solidFill>
                  <a:schemeClr val="bg1"/>
                </a:solidFill>
              </a:rPr>
              <a:t>تعريفات وتاريخ</a:t>
            </a:r>
            <a:endParaRPr lang="ar-EG" sz="6600" dirty="0"/>
          </a:p>
        </p:txBody>
      </p:sp>
      <p:sp>
        <p:nvSpPr>
          <p:cNvPr id="3" name="Content Placeholder 2"/>
          <p:cNvSpPr>
            <a:spLocks noGrp="1"/>
          </p:cNvSpPr>
          <p:nvPr>
            <p:ph idx="1"/>
          </p:nvPr>
        </p:nvSpPr>
        <p:spPr>
          <a:xfrm>
            <a:off x="214282" y="1600200"/>
            <a:ext cx="8715436" cy="4525963"/>
          </a:xfrm>
        </p:spPr>
        <p:txBody>
          <a:bodyPr>
            <a:normAutofit fontScale="77500" lnSpcReduction="20000"/>
          </a:bodyPr>
          <a:lstStyle/>
          <a:p>
            <a:pPr algn="r">
              <a:lnSpc>
                <a:spcPct val="160000"/>
              </a:lnSpc>
              <a:buFont typeface="Wingdings" pitchFamily="2" charset="2"/>
              <a:buChar char="q"/>
            </a:pPr>
            <a:r>
              <a:rPr lang="ar-EG" sz="3600" b="1" dirty="0">
                <a:solidFill>
                  <a:schemeClr val="bg1"/>
                </a:solidFill>
              </a:rPr>
              <a:t> </a:t>
            </a:r>
            <a:r>
              <a:rPr lang="ar-EG" sz="3600" b="1" dirty="0" smtClean="0">
                <a:solidFill>
                  <a:schemeClr val="bg1"/>
                </a:solidFill>
              </a:rPr>
              <a:t>وقعت مصر على إتفاقية منظمة التجارة (</a:t>
            </a:r>
            <a:r>
              <a:rPr lang="en-US" sz="3600" b="1" dirty="0" smtClean="0">
                <a:solidFill>
                  <a:schemeClr val="bg1"/>
                </a:solidFill>
              </a:rPr>
              <a:t>WTO</a:t>
            </a:r>
            <a:r>
              <a:rPr lang="ar-EG" sz="3600" b="1" dirty="0" smtClean="0">
                <a:solidFill>
                  <a:schemeClr val="bg1"/>
                </a:solidFill>
              </a:rPr>
              <a:t>)عام </a:t>
            </a:r>
            <a:r>
              <a:rPr lang="ar-EG" sz="3600" b="1" dirty="0" smtClean="0">
                <a:solidFill>
                  <a:srgbClr val="FFFF00"/>
                </a:solidFill>
              </a:rPr>
              <a:t>1995</a:t>
            </a:r>
            <a:r>
              <a:rPr lang="ar-EG" sz="3600" b="1" dirty="0" smtClean="0">
                <a:solidFill>
                  <a:schemeClr val="bg1"/>
                </a:solidFill>
              </a:rPr>
              <a:t>ومنحت فترة إنتقالية للتنفيذ حتى عام </a:t>
            </a:r>
            <a:r>
              <a:rPr lang="ar-EG" sz="3600" b="1" dirty="0" smtClean="0">
                <a:solidFill>
                  <a:srgbClr val="FFFF00"/>
                </a:solidFill>
              </a:rPr>
              <a:t>2005</a:t>
            </a:r>
          </a:p>
          <a:p>
            <a:pPr algn="r">
              <a:lnSpc>
                <a:spcPct val="160000"/>
              </a:lnSpc>
              <a:buFont typeface="Wingdings" pitchFamily="2" charset="2"/>
              <a:buChar char="q"/>
            </a:pPr>
            <a:r>
              <a:rPr lang="ar-EG" sz="3600" b="1" dirty="0">
                <a:solidFill>
                  <a:schemeClr val="bg1"/>
                </a:solidFill>
              </a:rPr>
              <a:t> </a:t>
            </a:r>
            <a:r>
              <a:rPr lang="ar-EG" sz="3600" b="1" dirty="0" smtClean="0">
                <a:solidFill>
                  <a:schemeClr val="bg1"/>
                </a:solidFill>
              </a:rPr>
              <a:t>تحمي إتفاقية حماية الملكية المنتج الجديد وطريقة الصنع </a:t>
            </a:r>
            <a:r>
              <a:rPr lang="ar-EG" sz="3600" b="1" dirty="0" smtClean="0">
                <a:solidFill>
                  <a:srgbClr val="FFFF00"/>
                </a:solidFill>
              </a:rPr>
              <a:t>(</a:t>
            </a:r>
            <a:r>
              <a:rPr lang="en-US" sz="3600" b="1" dirty="0" smtClean="0">
                <a:solidFill>
                  <a:srgbClr val="FFFF00"/>
                </a:solidFill>
              </a:rPr>
              <a:t>2Ps</a:t>
            </a:r>
            <a:r>
              <a:rPr lang="ar-EG" sz="3600" b="1" dirty="0" smtClean="0">
                <a:solidFill>
                  <a:srgbClr val="FFFF00"/>
                </a:solidFill>
              </a:rPr>
              <a:t>) </a:t>
            </a:r>
            <a:r>
              <a:rPr lang="ar-EG" sz="3600" b="1" dirty="0" smtClean="0">
                <a:solidFill>
                  <a:schemeClr val="bg1"/>
                </a:solidFill>
              </a:rPr>
              <a:t>بينما في البداية كانت تحمي الطريقة فقط</a:t>
            </a:r>
          </a:p>
          <a:p>
            <a:pPr algn="r">
              <a:lnSpc>
                <a:spcPct val="160000"/>
              </a:lnSpc>
              <a:buFont typeface="Wingdings" pitchFamily="2" charset="2"/>
              <a:buChar char="q"/>
            </a:pPr>
            <a:r>
              <a:rPr lang="ar-EG" sz="3600" b="1" dirty="0">
                <a:solidFill>
                  <a:schemeClr val="bg1"/>
                </a:solidFill>
              </a:rPr>
              <a:t> </a:t>
            </a:r>
            <a:r>
              <a:rPr lang="ar-EG" sz="3600" b="1" dirty="0" smtClean="0">
                <a:solidFill>
                  <a:schemeClr val="bg1"/>
                </a:solidFill>
              </a:rPr>
              <a:t>شركات الأدوية المنتجة للدواء الجنيس – المثيل </a:t>
            </a:r>
            <a:r>
              <a:rPr lang="ar-EG" sz="3600" b="1" dirty="0" smtClean="0">
                <a:solidFill>
                  <a:srgbClr val="FFFF00"/>
                </a:solidFill>
              </a:rPr>
              <a:t>(</a:t>
            </a:r>
            <a:r>
              <a:rPr lang="en-US" sz="3600" b="1" dirty="0" smtClean="0">
                <a:solidFill>
                  <a:srgbClr val="FFFF00"/>
                </a:solidFill>
              </a:rPr>
              <a:t>Generic </a:t>
            </a:r>
            <a:r>
              <a:rPr lang="en-US" sz="3600" b="1" dirty="0" err="1" smtClean="0">
                <a:solidFill>
                  <a:srgbClr val="FFFF00"/>
                </a:solidFill>
              </a:rPr>
              <a:t>co.s</a:t>
            </a:r>
            <a:r>
              <a:rPr lang="ar-EG" sz="3600" b="1" dirty="0" smtClean="0">
                <a:solidFill>
                  <a:srgbClr val="FFFF00"/>
                </a:solidFill>
              </a:rPr>
              <a:t>) </a:t>
            </a:r>
            <a:r>
              <a:rPr lang="ar-EG" sz="3600" b="1" dirty="0" smtClean="0">
                <a:solidFill>
                  <a:schemeClr val="bg1"/>
                </a:solidFill>
              </a:rPr>
              <a:t>في العالم تمثل أكثر من </a:t>
            </a:r>
            <a:r>
              <a:rPr lang="ar-EG" sz="3600" b="1" dirty="0" smtClean="0">
                <a:solidFill>
                  <a:srgbClr val="FFFF00"/>
                </a:solidFill>
              </a:rPr>
              <a:t>98% </a:t>
            </a:r>
            <a:r>
              <a:rPr lang="ar-EG" sz="3600" b="1" dirty="0" smtClean="0">
                <a:solidFill>
                  <a:schemeClr val="bg1"/>
                </a:solidFill>
              </a:rPr>
              <a:t>من إجمالي عدد الشركات المنتجة للدواء بما في ذلك الولايات المتحدة والإتحاد الأوربي وهي آخذة في الإزدياد </a:t>
            </a:r>
            <a:endParaRPr lang="ar-EG" b="1" dirty="0" smtClean="0">
              <a:solidFill>
                <a:schemeClr val="bg1"/>
              </a:solidFill>
            </a:endParaRPr>
          </a:p>
          <a:p>
            <a:pPr algn="r">
              <a:lnSpc>
                <a:spcPct val="160000"/>
              </a:lnSpc>
              <a:buFont typeface="Wingdings" pitchFamily="2" charset="2"/>
              <a:buChar char="q"/>
            </a:pPr>
            <a:endParaRPr lang="ar-EG" dirty="0"/>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6600" b="1" dirty="0" smtClean="0">
                <a:solidFill>
                  <a:schemeClr val="bg1"/>
                </a:solidFill>
              </a:rPr>
              <a:t>تعريفات وتاريخ</a:t>
            </a:r>
            <a:endParaRPr lang="ar-EG" sz="6600" dirty="0"/>
          </a:p>
        </p:txBody>
      </p:sp>
      <p:sp>
        <p:nvSpPr>
          <p:cNvPr id="3" name="Content Placeholder 2"/>
          <p:cNvSpPr>
            <a:spLocks noGrp="1"/>
          </p:cNvSpPr>
          <p:nvPr>
            <p:ph idx="1"/>
          </p:nvPr>
        </p:nvSpPr>
        <p:spPr>
          <a:xfrm>
            <a:off x="457200" y="1600200"/>
            <a:ext cx="8686800" cy="4525963"/>
          </a:xfrm>
        </p:spPr>
        <p:txBody>
          <a:bodyPr>
            <a:normAutofit lnSpcReduction="10000"/>
          </a:bodyPr>
          <a:lstStyle/>
          <a:p>
            <a:pPr algn="ctr" rtl="0">
              <a:buBlip>
                <a:blip r:embed="rId2"/>
              </a:buBlip>
            </a:pPr>
            <a:r>
              <a:rPr lang="en-US" sz="4000" b="1" dirty="0" smtClean="0">
                <a:solidFill>
                  <a:srgbClr val="FFC000"/>
                </a:solidFill>
              </a:rPr>
              <a:t>TRIPS contains:</a:t>
            </a:r>
          </a:p>
          <a:p>
            <a:pPr algn="l" rtl="0">
              <a:buBlip>
                <a:blip r:embed="rId2"/>
              </a:buBlip>
            </a:pPr>
            <a:r>
              <a:rPr lang="en-US" dirty="0" smtClean="0"/>
              <a:t> </a:t>
            </a:r>
            <a:r>
              <a:rPr lang="en-US" sz="3600" b="1" dirty="0" smtClean="0">
                <a:solidFill>
                  <a:srgbClr val="FFFF00"/>
                </a:solidFill>
              </a:rPr>
              <a:t>EMR</a:t>
            </a:r>
            <a:r>
              <a:rPr lang="en-US" sz="3600" dirty="0" smtClean="0">
                <a:solidFill>
                  <a:srgbClr val="FFFF00"/>
                </a:solidFill>
              </a:rPr>
              <a:t> (</a:t>
            </a:r>
            <a:r>
              <a:rPr lang="en-US" sz="3600" dirty="0">
                <a:solidFill>
                  <a:srgbClr val="FFFF00"/>
                </a:solidFill>
              </a:rPr>
              <a:t>E</a:t>
            </a:r>
            <a:r>
              <a:rPr lang="en-US" sz="3600" dirty="0" smtClean="0">
                <a:solidFill>
                  <a:srgbClr val="FFFF00"/>
                </a:solidFill>
              </a:rPr>
              <a:t>xclusive </a:t>
            </a:r>
            <a:r>
              <a:rPr lang="en-US" sz="3600" dirty="0">
                <a:solidFill>
                  <a:srgbClr val="FFFF00"/>
                </a:solidFill>
              </a:rPr>
              <a:t>M</a:t>
            </a:r>
            <a:r>
              <a:rPr lang="en-US" sz="3600" dirty="0" smtClean="0">
                <a:solidFill>
                  <a:srgbClr val="FFFF00"/>
                </a:solidFill>
              </a:rPr>
              <a:t>arketing </a:t>
            </a:r>
            <a:r>
              <a:rPr lang="en-US" sz="3600" dirty="0">
                <a:solidFill>
                  <a:srgbClr val="FFFF00"/>
                </a:solidFill>
              </a:rPr>
              <a:t>R</a:t>
            </a:r>
            <a:r>
              <a:rPr lang="en-US" sz="3600" dirty="0" smtClean="0">
                <a:solidFill>
                  <a:srgbClr val="FFFF00"/>
                </a:solidFill>
              </a:rPr>
              <a:t>ights)</a:t>
            </a:r>
            <a:endParaRPr lang="en-US" dirty="0" smtClean="0">
              <a:solidFill>
                <a:srgbClr val="FFFF00"/>
              </a:solidFill>
            </a:endParaRPr>
          </a:p>
          <a:p>
            <a:pPr algn="r">
              <a:buNone/>
            </a:pPr>
            <a:r>
              <a:rPr lang="ar-EG" b="1" dirty="0" smtClean="0"/>
              <a:t>   </a:t>
            </a:r>
            <a:r>
              <a:rPr lang="ar-EG" b="1" dirty="0" smtClean="0">
                <a:solidFill>
                  <a:schemeClr val="bg1"/>
                </a:solidFill>
              </a:rPr>
              <a:t>يتيح للمسوق حق إستخدام إسم وشعار المنتج فقط وليس حق النسخ وبراءة الإختراع والعلامة التجارية والأسرار التجارية</a:t>
            </a:r>
            <a:endParaRPr lang="en-US" b="1" dirty="0" smtClean="0">
              <a:solidFill>
                <a:schemeClr val="bg1"/>
              </a:solidFill>
            </a:endParaRPr>
          </a:p>
          <a:p>
            <a:pPr algn="l" rtl="0">
              <a:buBlip>
                <a:blip r:embed="rId2"/>
              </a:buBlip>
            </a:pPr>
            <a:r>
              <a:rPr lang="en-US" b="1" dirty="0"/>
              <a:t> </a:t>
            </a:r>
            <a:r>
              <a:rPr lang="en-US" sz="3600" b="1" dirty="0" smtClean="0">
                <a:solidFill>
                  <a:srgbClr val="FFFF00"/>
                </a:solidFill>
              </a:rPr>
              <a:t>FTA </a:t>
            </a:r>
            <a:r>
              <a:rPr lang="en-US" sz="3600" dirty="0" smtClean="0">
                <a:solidFill>
                  <a:srgbClr val="FFFF00"/>
                </a:solidFill>
              </a:rPr>
              <a:t>(free-trade agreement - Area )</a:t>
            </a:r>
          </a:p>
          <a:p>
            <a:pPr algn="r">
              <a:buNone/>
            </a:pPr>
            <a:r>
              <a:rPr lang="ar-EG" sz="3600" dirty="0">
                <a:solidFill>
                  <a:srgbClr val="FFFF00"/>
                </a:solidFill>
              </a:rPr>
              <a:t> </a:t>
            </a:r>
            <a:r>
              <a:rPr lang="ar-EG" sz="3600" dirty="0" smtClean="0">
                <a:solidFill>
                  <a:srgbClr val="FFFF00"/>
                </a:solidFill>
              </a:rPr>
              <a:t>  </a:t>
            </a:r>
            <a:r>
              <a:rPr lang="ar-EG" b="1" dirty="0" smtClean="0">
                <a:solidFill>
                  <a:schemeClr val="bg1"/>
                </a:solidFill>
              </a:rPr>
              <a:t>إتفاقية إلغاء التعريفة الجمركية ومعوقات التصدير بين بلدين (</a:t>
            </a:r>
            <a:r>
              <a:rPr lang="en-US" b="1" dirty="0" smtClean="0">
                <a:solidFill>
                  <a:srgbClr val="FFFF00"/>
                </a:solidFill>
              </a:rPr>
              <a:t>Bilateral agreement</a:t>
            </a:r>
            <a:r>
              <a:rPr lang="ar-EG" b="1" dirty="0" smtClean="0">
                <a:solidFill>
                  <a:schemeClr val="bg1"/>
                </a:solidFill>
              </a:rPr>
              <a:t>) وفتح الحدود لتحقيق التكامل الإقتصادي!</a:t>
            </a:r>
            <a:endParaRPr lang="ar-EG" b="1" dirty="0">
              <a:solidFill>
                <a:schemeClr val="bg1"/>
              </a:solidFill>
            </a:endParaRPr>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071678"/>
            <a:ext cx="8715436" cy="4525963"/>
          </a:xfrm>
        </p:spPr>
        <p:txBody>
          <a:bodyPr>
            <a:noAutofit/>
          </a:bodyPr>
          <a:lstStyle/>
          <a:p>
            <a:pPr>
              <a:buBlip>
                <a:blip r:embed="rId2"/>
              </a:buBlip>
            </a:pPr>
            <a:r>
              <a:rPr lang="ar-EG" sz="2700" b="1" dirty="0" smtClean="0">
                <a:solidFill>
                  <a:schemeClr val="bg1"/>
                </a:solidFill>
              </a:rPr>
              <a:t> معايير أخرى </a:t>
            </a:r>
            <a:r>
              <a:rPr lang="ar-EG" sz="2700" b="1" dirty="0" smtClean="0">
                <a:solidFill>
                  <a:srgbClr val="FFFF00"/>
                </a:solidFill>
              </a:rPr>
              <a:t>وقيود جديدة </a:t>
            </a:r>
            <a:r>
              <a:rPr lang="ar-EG" sz="2700" b="1" dirty="0" smtClean="0">
                <a:solidFill>
                  <a:schemeClr val="bg1"/>
                </a:solidFill>
              </a:rPr>
              <a:t>تهدف إلى زيادة مستوى الحماية لأصحاب الحقوق أبعد من ذلك الذي يرد في اتفاق تريبس ويمكن أن تكون </a:t>
            </a:r>
            <a:r>
              <a:rPr lang="ar-EG" sz="2800" b="1" dirty="0" smtClean="0">
                <a:solidFill>
                  <a:schemeClr val="bg1"/>
                </a:solidFill>
              </a:rPr>
              <a:t>ثنائية أو</a:t>
            </a:r>
            <a:br>
              <a:rPr lang="ar-EG" sz="2800" b="1" dirty="0" smtClean="0">
                <a:solidFill>
                  <a:schemeClr val="bg1"/>
                </a:solidFill>
              </a:rPr>
            </a:br>
            <a:r>
              <a:rPr lang="ar-EG" sz="2800" b="1" dirty="0" smtClean="0">
                <a:solidFill>
                  <a:schemeClr val="bg1"/>
                </a:solidFill>
              </a:rPr>
              <a:t> متعددة الأطراف و</a:t>
            </a:r>
            <a:r>
              <a:rPr lang="ar-EG" sz="2700" b="1" dirty="0" smtClean="0">
                <a:solidFill>
                  <a:schemeClr val="bg1"/>
                </a:solidFill>
              </a:rPr>
              <a:t>من شأنها أن </a:t>
            </a:r>
            <a:r>
              <a:rPr lang="ar-EG" sz="2700" b="1" u="sng" dirty="0" smtClean="0">
                <a:solidFill>
                  <a:srgbClr val="FFFF00"/>
                </a:solidFill>
              </a:rPr>
              <a:t>تحد من قدرة الدول النامية</a:t>
            </a:r>
            <a:r>
              <a:rPr lang="ar-EG" sz="2700" b="1" u="sng" dirty="0" smtClean="0">
                <a:solidFill>
                  <a:schemeClr val="bg1"/>
                </a:solidFill>
              </a:rPr>
              <a:t> </a:t>
            </a:r>
            <a:r>
              <a:rPr lang="ar-EG" sz="2700" b="1" u="sng" dirty="0" smtClean="0">
                <a:solidFill>
                  <a:srgbClr val="FFFF00"/>
                </a:solidFill>
              </a:rPr>
              <a:t>على</a:t>
            </a:r>
            <a:r>
              <a:rPr lang="ar-EG" sz="2700" b="1" dirty="0" smtClean="0">
                <a:solidFill>
                  <a:schemeClr val="bg1"/>
                </a:solidFill>
              </a:rPr>
              <a:t>:</a:t>
            </a:r>
            <a:br>
              <a:rPr lang="ar-EG" sz="2700" b="1" dirty="0" smtClean="0">
                <a:solidFill>
                  <a:schemeClr val="bg1"/>
                </a:solidFill>
              </a:rPr>
            </a:br>
            <a:r>
              <a:rPr lang="ar-EG" sz="2700" b="1" dirty="0" smtClean="0">
                <a:solidFill>
                  <a:schemeClr val="bg1"/>
                </a:solidFill>
              </a:rPr>
              <a:t>• تشجيع الابتكار التكنولوجي وإلى تيسير نقل ونشر التكنولوجيا.</a:t>
            </a:r>
            <a:br>
              <a:rPr lang="ar-EG" sz="2700" b="1" dirty="0" smtClean="0">
                <a:solidFill>
                  <a:schemeClr val="bg1"/>
                </a:solidFill>
              </a:rPr>
            </a:br>
            <a:r>
              <a:rPr lang="ar-EG" sz="2700" b="1" dirty="0" smtClean="0">
                <a:solidFill>
                  <a:schemeClr val="bg1"/>
                </a:solidFill>
              </a:rPr>
              <a:t>• اتخاذ التدابير اللازمة لحماية الصحة العامة والتغذية وتعزيز المصلحة العامة في القطاعات ذات الأهمية الاجتماعية والاقتصادية.</a:t>
            </a:r>
            <a:br>
              <a:rPr lang="ar-EG" sz="2700" b="1" dirty="0" smtClean="0">
                <a:solidFill>
                  <a:schemeClr val="bg1"/>
                </a:solidFill>
              </a:rPr>
            </a:br>
            <a:r>
              <a:rPr lang="ar-EG" sz="2700" b="1" dirty="0" smtClean="0">
                <a:solidFill>
                  <a:schemeClr val="bg1"/>
                </a:solidFill>
              </a:rPr>
              <a:t>• اتخاذ التدابير المناسبة للحيلولة دون إساءة استعمال حقوق الملكية الفكرية من جانب أصحاب الحق أو لجوء أصحاب الحق إلى ممارسات تسفر عن تقييد غير معقول للتجارة أو تؤثر سلبا على نقل التكنولوجيا.</a:t>
            </a:r>
            <a:br>
              <a:rPr lang="ar-EG" sz="2700" b="1" dirty="0" smtClean="0">
                <a:solidFill>
                  <a:schemeClr val="bg1"/>
                </a:solidFill>
              </a:rPr>
            </a:br>
            <a:r>
              <a:rPr lang="ar-EG" sz="2700" b="1" dirty="0" smtClean="0">
                <a:solidFill>
                  <a:schemeClr val="bg1"/>
                </a:solidFill>
              </a:rPr>
              <a:t/>
            </a:r>
            <a:br>
              <a:rPr lang="ar-EG" sz="2700" b="1" dirty="0" smtClean="0">
                <a:solidFill>
                  <a:schemeClr val="bg1"/>
                </a:solidFill>
              </a:rPr>
            </a:br>
            <a:endParaRPr lang="ar-EG" sz="2700" b="1" dirty="0">
              <a:solidFill>
                <a:schemeClr val="bg1"/>
              </a:solidFill>
            </a:endParaRPr>
          </a:p>
        </p:txBody>
      </p:sp>
      <p:sp>
        <p:nvSpPr>
          <p:cNvPr id="4" name="Explosion 1 3"/>
          <p:cNvSpPr/>
          <p:nvPr/>
        </p:nvSpPr>
        <p:spPr>
          <a:xfrm>
            <a:off x="0" y="0"/>
            <a:ext cx="9144000" cy="192880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4800" b="1" dirty="0" smtClean="0"/>
              <a:t>TRIPS plus </a:t>
            </a:r>
            <a:r>
              <a:rPr lang="en-US" sz="2400" b="1" dirty="0" smtClean="0">
                <a:solidFill>
                  <a:srgbClr val="FFFF00"/>
                </a:solidFill>
              </a:rPr>
              <a:t>(Data exclusivity)</a:t>
            </a:r>
            <a:endParaRPr lang="ar-EG" sz="4800" b="1" dirty="0">
              <a:solidFill>
                <a:srgbClr val="FFFF00"/>
              </a:solidFill>
            </a:endParaRP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28596" y="714356"/>
            <a:ext cx="8215370" cy="563562"/>
          </a:xfrm>
        </p:spPr>
        <p:txBody>
          <a:bodyPr>
            <a:normAutofit fontScale="90000"/>
          </a:bodyPr>
          <a:lstStyle/>
          <a:p>
            <a:r>
              <a:rPr lang="en-US" sz="4000" b="1" dirty="0" smtClean="0">
                <a:solidFill>
                  <a:schemeClr val="bg1"/>
                </a:solidFill>
              </a:rPr>
              <a:t>Global Market Size </a:t>
            </a:r>
            <a:br>
              <a:rPr lang="en-US" sz="4000" b="1" dirty="0" smtClean="0">
                <a:solidFill>
                  <a:schemeClr val="bg1"/>
                </a:solidFill>
              </a:rPr>
            </a:br>
            <a:r>
              <a:rPr lang="en-US" sz="4000" b="1" dirty="0" smtClean="0">
                <a:solidFill>
                  <a:schemeClr val="bg1"/>
                </a:solidFill>
              </a:rPr>
              <a:t>USD billion</a:t>
            </a:r>
            <a:r>
              <a:rPr lang="ar-EG" sz="4000" b="1" dirty="0" smtClean="0">
                <a:solidFill>
                  <a:schemeClr val="bg1"/>
                </a:solidFill>
              </a:rPr>
              <a:t/>
            </a:r>
            <a:br>
              <a:rPr lang="ar-EG" sz="4000" b="1" dirty="0" smtClean="0">
                <a:solidFill>
                  <a:schemeClr val="bg1"/>
                </a:solidFill>
              </a:rPr>
            </a:br>
            <a:endParaRPr lang="en-US" sz="4000" b="1" dirty="0">
              <a:solidFill>
                <a:schemeClr val="bg1"/>
              </a:solidFill>
            </a:endParaRPr>
          </a:p>
        </p:txBody>
      </p:sp>
      <p:cxnSp>
        <p:nvCxnSpPr>
          <p:cNvPr id="19" name="Straight Arrow Connector 18"/>
          <p:cNvCxnSpPr>
            <a:stCxn id="24" idx="0"/>
          </p:cNvCxnSpPr>
          <p:nvPr/>
        </p:nvCxnSpPr>
        <p:spPr>
          <a:xfrm rot="5400000" flipH="1" flipV="1">
            <a:off x="3777456" y="256382"/>
            <a:ext cx="2122487" cy="489585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0" name="Can 19"/>
          <p:cNvSpPr/>
          <p:nvPr/>
        </p:nvSpPr>
        <p:spPr>
          <a:xfrm>
            <a:off x="2000250" y="4322763"/>
            <a:ext cx="914400" cy="12160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EG"/>
          </a:p>
        </p:txBody>
      </p:sp>
      <p:sp>
        <p:nvSpPr>
          <p:cNvPr id="21" name="Can 20"/>
          <p:cNvSpPr/>
          <p:nvPr/>
        </p:nvSpPr>
        <p:spPr>
          <a:xfrm>
            <a:off x="6372225" y="2538413"/>
            <a:ext cx="914400" cy="3000375"/>
          </a:xfrm>
          <a:prstGeom prst="can">
            <a:avLst/>
          </a:prstGeom>
          <a:solidFill>
            <a:schemeClr val="accent4">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defRPr/>
            </a:pPr>
            <a:endParaRPr lang="ar-EG"/>
          </a:p>
        </p:txBody>
      </p:sp>
      <p:sp>
        <p:nvSpPr>
          <p:cNvPr id="22" name="Can 21"/>
          <p:cNvSpPr/>
          <p:nvPr/>
        </p:nvSpPr>
        <p:spPr>
          <a:xfrm>
            <a:off x="4014788" y="3752850"/>
            <a:ext cx="914400" cy="1785938"/>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defRPr/>
            </a:pPr>
            <a:endParaRPr lang="ar-EG"/>
          </a:p>
        </p:txBody>
      </p:sp>
      <p:cxnSp>
        <p:nvCxnSpPr>
          <p:cNvPr id="23" name="Straight Connector 22"/>
          <p:cNvCxnSpPr/>
          <p:nvPr/>
        </p:nvCxnSpPr>
        <p:spPr>
          <a:xfrm>
            <a:off x="1357313" y="5537200"/>
            <a:ext cx="6500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7"/>
          <p:cNvSpPr txBox="1">
            <a:spLocks noChangeArrowheads="1"/>
          </p:cNvSpPr>
          <p:nvPr/>
        </p:nvSpPr>
        <p:spPr bwMode="auto">
          <a:xfrm>
            <a:off x="2028825" y="3765550"/>
            <a:ext cx="722313" cy="522288"/>
          </a:xfrm>
          <a:prstGeom prst="rect">
            <a:avLst/>
          </a:prstGeom>
          <a:noFill/>
          <a:ln w="9525">
            <a:noFill/>
            <a:miter lim="800000"/>
            <a:headEnd/>
            <a:tailEnd/>
          </a:ln>
        </p:spPr>
        <p:txBody>
          <a:bodyPr wrap="none">
            <a:spAutoFit/>
          </a:bodyPr>
          <a:lstStyle/>
          <a:p>
            <a:r>
              <a:rPr lang="en-US" sz="2800" b="1" dirty="0">
                <a:solidFill>
                  <a:schemeClr val="bg1"/>
                </a:solidFill>
                <a:latin typeface="Times New Roman" pitchFamily="18" charset="0"/>
                <a:cs typeface="Times New Roman" pitchFamily="18" charset="0"/>
              </a:rPr>
              <a:t>418</a:t>
            </a:r>
            <a:endParaRPr lang="ar-EG" sz="2800" b="1">
              <a:solidFill>
                <a:schemeClr val="bg1"/>
              </a:solidFill>
              <a:latin typeface="Times New Roman" pitchFamily="18" charset="0"/>
              <a:cs typeface="Times New Roman" pitchFamily="18" charset="0"/>
            </a:endParaRPr>
          </a:p>
        </p:txBody>
      </p:sp>
      <p:sp>
        <p:nvSpPr>
          <p:cNvPr id="25" name="TextBox 8"/>
          <p:cNvSpPr txBox="1">
            <a:spLocks noChangeArrowheads="1"/>
          </p:cNvSpPr>
          <p:nvPr/>
        </p:nvSpPr>
        <p:spPr bwMode="auto">
          <a:xfrm>
            <a:off x="4143375" y="3241675"/>
            <a:ext cx="723900" cy="523875"/>
          </a:xfrm>
          <a:prstGeom prst="rect">
            <a:avLst/>
          </a:prstGeom>
          <a:noFill/>
          <a:ln w="9525">
            <a:noFill/>
            <a:miter lim="800000"/>
            <a:headEnd/>
            <a:tailEnd/>
          </a:ln>
        </p:spPr>
        <p:txBody>
          <a:bodyPr wrap="none">
            <a:spAutoFit/>
          </a:bodyPr>
          <a:lstStyle/>
          <a:p>
            <a:r>
              <a:rPr lang="en-US" sz="2800" b="1" dirty="0">
                <a:solidFill>
                  <a:schemeClr val="bg1"/>
                </a:solidFill>
                <a:latin typeface="Times New Roman" pitchFamily="18" charset="0"/>
                <a:cs typeface="Times New Roman" pitchFamily="18" charset="0"/>
              </a:rPr>
              <a:t>732</a:t>
            </a:r>
            <a:endParaRPr lang="ar-EG" sz="2800" b="1">
              <a:solidFill>
                <a:schemeClr val="bg1"/>
              </a:solidFill>
              <a:latin typeface="Times New Roman" pitchFamily="18" charset="0"/>
              <a:cs typeface="Times New Roman" pitchFamily="18" charset="0"/>
            </a:endParaRPr>
          </a:p>
        </p:txBody>
      </p:sp>
      <p:sp>
        <p:nvSpPr>
          <p:cNvPr id="26" name="TextBox 9"/>
          <p:cNvSpPr txBox="1">
            <a:spLocks noChangeArrowheads="1"/>
          </p:cNvSpPr>
          <p:nvPr/>
        </p:nvSpPr>
        <p:spPr bwMode="auto">
          <a:xfrm>
            <a:off x="6672263" y="2051050"/>
            <a:ext cx="902811" cy="523220"/>
          </a:xfrm>
          <a:prstGeom prst="rect">
            <a:avLst/>
          </a:prstGeom>
          <a:noFill/>
          <a:ln w="9525">
            <a:noFill/>
            <a:miter lim="800000"/>
            <a:headEnd/>
            <a:tailEnd/>
          </a:ln>
        </p:spPr>
        <p:txBody>
          <a:bodyPr wrap="none">
            <a:spAutoFit/>
          </a:bodyPr>
          <a:lstStyle/>
          <a:p>
            <a:r>
              <a:rPr lang="en-US" sz="2800" b="1" dirty="0" smtClean="0">
                <a:solidFill>
                  <a:schemeClr val="bg1"/>
                </a:solidFill>
                <a:latin typeface="Times New Roman" pitchFamily="18" charset="0"/>
                <a:cs typeface="Times New Roman" pitchFamily="18" charset="0"/>
              </a:rPr>
              <a:t>1016</a:t>
            </a:r>
          </a:p>
        </p:txBody>
      </p:sp>
      <p:sp>
        <p:nvSpPr>
          <p:cNvPr id="27" name="Explosion 1 26"/>
          <p:cNvSpPr/>
          <p:nvPr/>
        </p:nvSpPr>
        <p:spPr>
          <a:xfrm rot="20739032">
            <a:off x="2892425" y="2540000"/>
            <a:ext cx="1811338" cy="11271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en-US" sz="2400" b="1" dirty="0">
                <a:solidFill>
                  <a:schemeClr val="tx1"/>
                </a:solidFill>
                <a:latin typeface="Times New Roman" pitchFamily="18" charset="0"/>
                <a:cs typeface="Times New Roman" pitchFamily="18" charset="0"/>
              </a:rPr>
              <a:t>+ 8 %</a:t>
            </a:r>
            <a:endParaRPr lang="ar-EG" sz="2400" b="1" dirty="0">
              <a:solidFill>
                <a:schemeClr val="tx1"/>
              </a:solidFill>
              <a:latin typeface="Times New Roman" pitchFamily="18" charset="0"/>
              <a:cs typeface="Times New Roman" pitchFamily="18" charset="0"/>
            </a:endParaRPr>
          </a:p>
        </p:txBody>
      </p:sp>
      <p:sp>
        <p:nvSpPr>
          <p:cNvPr id="28" name="Explosion 1 27"/>
          <p:cNvSpPr/>
          <p:nvPr/>
        </p:nvSpPr>
        <p:spPr>
          <a:xfrm rot="20739032">
            <a:off x="4902200" y="1571625"/>
            <a:ext cx="1924050" cy="123348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defRPr/>
            </a:pP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7 </a:t>
            </a:r>
            <a:r>
              <a:rPr lang="en-US" sz="2400" b="1" dirty="0">
                <a:solidFill>
                  <a:schemeClr val="tx1"/>
                </a:solidFill>
                <a:latin typeface="Times New Roman" pitchFamily="18" charset="0"/>
                <a:cs typeface="Times New Roman" pitchFamily="18" charset="0"/>
              </a:rPr>
              <a:t>%</a:t>
            </a:r>
            <a:endParaRPr lang="ar-EG" sz="2400" b="1" dirty="0">
              <a:solidFill>
                <a:schemeClr val="tx1"/>
              </a:solidFill>
              <a:latin typeface="Times New Roman" pitchFamily="18" charset="0"/>
              <a:cs typeface="Times New Roman" pitchFamily="18" charset="0"/>
            </a:endParaRPr>
          </a:p>
        </p:txBody>
      </p:sp>
      <p:sp>
        <p:nvSpPr>
          <p:cNvPr id="29" name="TextBox 14"/>
          <p:cNvSpPr txBox="1">
            <a:spLocks noChangeArrowheads="1"/>
          </p:cNvSpPr>
          <p:nvPr/>
        </p:nvSpPr>
        <p:spPr bwMode="auto">
          <a:xfrm>
            <a:off x="2068513" y="5622925"/>
            <a:ext cx="800100" cy="461963"/>
          </a:xfrm>
          <a:prstGeom prst="rect">
            <a:avLst/>
          </a:prstGeom>
          <a:noFill/>
          <a:ln w="9525">
            <a:noFill/>
            <a:miter lim="800000"/>
            <a:headEnd/>
            <a:tailEnd/>
          </a:ln>
        </p:spPr>
        <p:txBody>
          <a:bodyPr wrap="none">
            <a:spAutoFit/>
          </a:bodyPr>
          <a:lstStyle/>
          <a:p>
            <a:r>
              <a:rPr lang="en-US" sz="2400" b="1" dirty="0">
                <a:solidFill>
                  <a:schemeClr val="bg1"/>
                </a:solidFill>
                <a:latin typeface="Times New Roman" pitchFamily="18" charset="0"/>
                <a:cs typeface="Times New Roman" pitchFamily="18" charset="0"/>
              </a:rPr>
              <a:t>2000</a:t>
            </a:r>
            <a:endParaRPr lang="ar-EG" sz="2400" b="1">
              <a:solidFill>
                <a:schemeClr val="bg1"/>
              </a:solidFill>
              <a:latin typeface="Times New Roman" pitchFamily="18" charset="0"/>
              <a:cs typeface="Times New Roman" pitchFamily="18" charset="0"/>
            </a:endParaRPr>
          </a:p>
        </p:txBody>
      </p:sp>
      <p:sp>
        <p:nvSpPr>
          <p:cNvPr id="30" name="TextBox 15"/>
          <p:cNvSpPr txBox="1">
            <a:spLocks noChangeArrowheads="1"/>
          </p:cNvSpPr>
          <p:nvPr/>
        </p:nvSpPr>
        <p:spPr bwMode="auto">
          <a:xfrm>
            <a:off x="6572250" y="5610225"/>
            <a:ext cx="800100" cy="461963"/>
          </a:xfrm>
          <a:prstGeom prst="rect">
            <a:avLst/>
          </a:prstGeom>
          <a:noFill/>
          <a:ln w="9525">
            <a:noFill/>
            <a:miter lim="800000"/>
            <a:headEnd/>
            <a:tailEnd/>
          </a:ln>
        </p:spPr>
        <p:txBody>
          <a:bodyPr wrap="none">
            <a:spAutoFit/>
          </a:bodyPr>
          <a:lstStyle/>
          <a:p>
            <a:r>
              <a:rPr lang="en-US" sz="2400" b="1" dirty="0">
                <a:solidFill>
                  <a:schemeClr val="bg1"/>
                </a:solidFill>
                <a:latin typeface="Times New Roman" pitchFamily="18" charset="0"/>
                <a:cs typeface="Times New Roman" pitchFamily="18" charset="0"/>
              </a:rPr>
              <a:t>2012</a:t>
            </a:r>
            <a:endParaRPr lang="ar-EG" b="1">
              <a:solidFill>
                <a:schemeClr val="bg1"/>
              </a:solidFill>
              <a:latin typeface="Times New Roman" pitchFamily="18" charset="0"/>
              <a:cs typeface="Times New Roman" pitchFamily="18" charset="0"/>
            </a:endParaRPr>
          </a:p>
        </p:txBody>
      </p:sp>
      <p:sp>
        <p:nvSpPr>
          <p:cNvPr id="31" name="TextBox 16"/>
          <p:cNvSpPr txBox="1">
            <a:spLocks noChangeArrowheads="1"/>
          </p:cNvSpPr>
          <p:nvPr/>
        </p:nvSpPr>
        <p:spPr bwMode="auto">
          <a:xfrm>
            <a:off x="4249738" y="5622925"/>
            <a:ext cx="800100" cy="461963"/>
          </a:xfrm>
          <a:prstGeom prst="rect">
            <a:avLst/>
          </a:prstGeom>
          <a:noFill/>
          <a:ln w="9525">
            <a:noFill/>
            <a:miter lim="800000"/>
            <a:headEnd/>
            <a:tailEnd/>
          </a:ln>
        </p:spPr>
        <p:txBody>
          <a:bodyPr wrap="none">
            <a:spAutoFit/>
          </a:bodyPr>
          <a:lstStyle/>
          <a:p>
            <a:r>
              <a:rPr lang="en-US" sz="2400" b="1" dirty="0">
                <a:solidFill>
                  <a:schemeClr val="bg1"/>
                </a:solidFill>
                <a:latin typeface="Times New Roman" pitchFamily="18" charset="0"/>
                <a:cs typeface="Times New Roman" pitchFamily="18" charset="0"/>
              </a:rPr>
              <a:t>2007</a:t>
            </a:r>
            <a:endParaRPr lang="ar-EG" sz="2400" b="1">
              <a:solidFill>
                <a:schemeClr val="bg1"/>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ox(in)">
                                      <p:cBhvr>
                                        <p:cTn id="7" dur="500"/>
                                        <p:tgtEl>
                                          <p:spTgt spid="6656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ox(in)">
                                      <p:cBhvr>
                                        <p:cTn id="11" dur="500"/>
                                        <p:tgtEl>
                                          <p:spTgt spid="2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lide(fromBottom)">
                                      <p:cBhvr>
                                        <p:cTn id="19" dur="500"/>
                                        <p:tgtEl>
                                          <p:spTgt spid="2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lide(fromBottom)">
                                      <p:cBhvr>
                                        <p:cTn id="31" dur="500"/>
                                        <p:tgtEl>
                                          <p:spTgt spid="22"/>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par>
                          <p:cTn id="36" fill="hold">
                            <p:stCondLst>
                              <p:cond delay="4000"/>
                            </p:stCondLst>
                            <p:childTnLst>
                              <p:par>
                                <p:cTn id="37" presetID="6"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500"/>
                                        <p:tgtEl>
                                          <p:spTgt spid="27"/>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childTnLst>
                          </p:cTn>
                        </p:par>
                        <p:par>
                          <p:cTn id="44" fill="hold">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lide(fromBottom)">
                                      <p:cBhvr>
                                        <p:cTn id="47" dur="500"/>
                                        <p:tgtEl>
                                          <p:spTgt spid="21"/>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childTnLst>
                          </p:cTn>
                        </p:par>
                        <p:par>
                          <p:cTn id="52" fill="hold">
                            <p:stCondLst>
                              <p:cond delay="6000"/>
                            </p:stCondLst>
                            <p:childTnLst>
                              <p:par>
                                <p:cTn id="53" presetID="6"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500"/>
                                        <p:tgtEl>
                                          <p:spTgt spid="2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20" grpId="0" animBg="1"/>
      <p:bldP spid="21" grpId="0" animBg="1"/>
      <p:bldP spid="22" grpId="0" animBg="1"/>
      <p:bldP spid="24" grpId="0"/>
      <p:bldP spid="25" grpId="0"/>
      <p:bldP spid="26" grpId="0"/>
      <p:bldP spid="27" grpId="0" animBg="1"/>
      <p:bldP spid="28" grpId="0" animBg="1"/>
      <p:bldP spid="29" grpId="0"/>
      <p:bldP spid="3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chemeClr val="bg1"/>
                </a:solidFill>
              </a:rPr>
              <a:t>سوق الدواء المصري(حقائق وأرقام)</a:t>
            </a:r>
            <a:endParaRPr lang="en-US" b="1" dirty="0">
              <a:solidFill>
                <a:schemeClr val="bg1"/>
              </a:solidFill>
            </a:endParaRPr>
          </a:p>
        </p:txBody>
      </p:sp>
      <p:sp>
        <p:nvSpPr>
          <p:cNvPr id="8" name="Content Placeholder 7"/>
          <p:cNvSpPr>
            <a:spLocks noGrp="1"/>
          </p:cNvSpPr>
          <p:nvPr>
            <p:ph idx="1"/>
          </p:nvPr>
        </p:nvSpPr>
        <p:spPr>
          <a:xfrm>
            <a:off x="455613" y="1503077"/>
            <a:ext cx="8226425" cy="4387850"/>
          </a:xfrm>
        </p:spPr>
        <p:txBody>
          <a:bodyPr>
            <a:normAutofit/>
          </a:bodyPr>
          <a:lstStyle/>
          <a:p>
            <a:pPr algn="l" rtl="0"/>
            <a:r>
              <a:rPr lang="en-US" sz="1800" b="1" dirty="0" smtClean="0">
                <a:solidFill>
                  <a:schemeClr val="bg1"/>
                </a:solidFill>
              </a:rPr>
              <a:t>Actively selling product trade names (</a:t>
            </a:r>
            <a:r>
              <a:rPr lang="en-US" sz="1800" b="1" dirty="0" smtClean="0">
                <a:solidFill>
                  <a:srgbClr val="FFFF00"/>
                </a:solidFill>
              </a:rPr>
              <a:t>Over 100 units/year) are  4,877</a:t>
            </a:r>
            <a:r>
              <a:rPr lang="en-US" sz="1800" b="1" dirty="0" smtClean="0">
                <a:solidFill>
                  <a:schemeClr val="bg1"/>
                </a:solidFill>
              </a:rPr>
              <a:t>)</a:t>
            </a:r>
          </a:p>
          <a:p>
            <a:pPr>
              <a:buFont typeface="Arial" pitchFamily="34" charset="0"/>
              <a:buChar char="•"/>
            </a:pPr>
            <a:endParaRPr lang="en-US" sz="2000" b="1" dirty="0" smtClean="0">
              <a:solidFill>
                <a:schemeClr val="bg1"/>
              </a:solidFill>
            </a:endParaRPr>
          </a:p>
          <a:p>
            <a:pPr algn="l" rtl="0"/>
            <a:r>
              <a:rPr lang="en-US" sz="2000" b="1" dirty="0" smtClean="0">
                <a:solidFill>
                  <a:schemeClr val="bg1"/>
                </a:solidFill>
              </a:rPr>
              <a:t>Imported &amp; locally manufactured drugs</a:t>
            </a: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pPr>
              <a:buNone/>
            </a:pPr>
            <a:endParaRPr lang="en-US" sz="2000" b="1" dirty="0" smtClean="0">
              <a:solidFill>
                <a:schemeClr val="bg1"/>
              </a:solidFill>
            </a:endParaRPr>
          </a:p>
          <a:p>
            <a:pPr algn="l" rtl="0"/>
            <a:r>
              <a:rPr lang="en-US" sz="2000" b="1" dirty="0" smtClean="0">
                <a:solidFill>
                  <a:schemeClr val="bg1"/>
                </a:solidFill>
              </a:rPr>
              <a:t>Market structure</a:t>
            </a: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endParaRPr lang="en-US" sz="2000" b="1" dirty="0" smtClean="0">
              <a:solidFill>
                <a:schemeClr val="bg1"/>
              </a:solidFill>
            </a:endParaRPr>
          </a:p>
          <a:p>
            <a:endParaRPr lang="en-US" sz="2000" b="1" dirty="0" smtClean="0">
              <a:solidFill>
                <a:schemeClr val="bg1"/>
              </a:solidFill>
            </a:endParaRPr>
          </a:p>
          <a:p>
            <a:endParaRPr lang="en-US" sz="2000" b="1" dirty="0" smtClean="0">
              <a:solidFill>
                <a:schemeClr val="bg1"/>
              </a:solidFill>
            </a:endParaRPr>
          </a:p>
          <a:p>
            <a:endParaRPr lang="en-US" sz="2000" b="1" dirty="0" smtClean="0">
              <a:solidFill>
                <a:schemeClr val="bg1"/>
              </a:solidFill>
            </a:endParaRPr>
          </a:p>
          <a:p>
            <a:endParaRPr lang="en-US" sz="2000" b="1" dirty="0" smtClean="0">
              <a:solidFill>
                <a:schemeClr val="bg1"/>
              </a:solidFill>
            </a:endParaRPr>
          </a:p>
          <a:p>
            <a:pPr>
              <a:buFont typeface="Arial" pitchFamily="34" charset="0"/>
              <a:buChar char="•"/>
            </a:pPr>
            <a:endParaRPr lang="en-US" sz="2000" b="1" dirty="0" smtClean="0">
              <a:solidFill>
                <a:schemeClr val="bg1"/>
              </a:solidFill>
            </a:endParaRPr>
          </a:p>
          <a:p>
            <a:endParaRPr lang="en-US" sz="2000" b="1" dirty="0">
              <a:solidFill>
                <a:schemeClr val="bg1"/>
              </a:solidFill>
            </a:endParaRPr>
          </a:p>
        </p:txBody>
      </p:sp>
      <p:sp>
        <p:nvSpPr>
          <p:cNvPr id="17" name="Footer Placeholder 16"/>
          <p:cNvSpPr>
            <a:spLocks noGrp="1"/>
          </p:cNvSpPr>
          <p:nvPr>
            <p:ph type="ftr" sz="quarter" idx="11"/>
          </p:nvPr>
        </p:nvSpPr>
        <p:spPr/>
        <p:txBody>
          <a:bodyPr/>
          <a:lstStyle/>
          <a:p>
            <a:endParaRPr lang="en-GB" dirty="0">
              <a:solidFill>
                <a:schemeClr val="bg2">
                  <a:lumMod val="10000"/>
                </a:schemeClr>
              </a:solidFill>
            </a:endParaRPr>
          </a:p>
        </p:txBody>
      </p:sp>
      <p:sp>
        <p:nvSpPr>
          <p:cNvPr id="16" name="Slide Number Placeholder 15"/>
          <p:cNvSpPr>
            <a:spLocks noGrp="1"/>
          </p:cNvSpPr>
          <p:nvPr>
            <p:ph type="sldNum" sz="quarter" idx="12"/>
          </p:nvPr>
        </p:nvSpPr>
        <p:spPr/>
        <p:txBody>
          <a:bodyPr/>
          <a:lstStyle/>
          <a:p>
            <a:r>
              <a:rPr lang="en-GB" dirty="0" smtClean="0">
                <a:solidFill>
                  <a:schemeClr val="bg1"/>
                </a:solidFill>
              </a:rPr>
              <a:t>Source: IMS </a:t>
            </a:r>
            <a:endParaRPr lang="en-GB" dirty="0">
              <a:solidFill>
                <a:schemeClr val="bg1"/>
              </a:solidFill>
            </a:endParaRPr>
          </a:p>
        </p:txBody>
      </p:sp>
      <p:sp>
        <p:nvSpPr>
          <p:cNvPr id="7" name="TextBox 6"/>
          <p:cNvSpPr txBox="1"/>
          <p:nvPr/>
        </p:nvSpPr>
        <p:spPr>
          <a:xfrm>
            <a:off x="600501" y="3971499"/>
            <a:ext cx="8011236" cy="1569660"/>
          </a:xfrm>
          <a:prstGeom prst="rect">
            <a:avLst/>
          </a:prstGeom>
          <a:noFill/>
        </p:spPr>
        <p:txBody>
          <a:bodyPr wrap="square" rtlCol="0">
            <a:spAutoFit/>
          </a:bodyPr>
          <a:lstStyle/>
          <a:p>
            <a:pPr>
              <a:buFont typeface="Arial" pitchFamily="34" charset="0"/>
              <a:buChar char="•"/>
            </a:pPr>
            <a:endParaRPr lang="en-US" b="1" dirty="0" smtClean="0">
              <a:solidFill>
                <a:srgbClr val="000000"/>
              </a:solidFill>
              <a:latin typeface="Arial"/>
            </a:endParaRPr>
          </a:p>
          <a:p>
            <a:endParaRPr lang="en-US" b="1" dirty="0" smtClean="0">
              <a:solidFill>
                <a:srgbClr val="000000"/>
              </a:solidFill>
              <a:latin typeface="Arial"/>
            </a:endParaRPr>
          </a:p>
          <a:p>
            <a:endParaRPr lang="en-US" dirty="0" smtClean="0"/>
          </a:p>
          <a:p>
            <a:endParaRPr lang="en-US" dirty="0"/>
          </a:p>
        </p:txBody>
      </p:sp>
      <p:graphicFrame>
        <p:nvGraphicFramePr>
          <p:cNvPr id="11" name="Table 10"/>
          <p:cNvGraphicFramePr>
            <a:graphicFrameLocks noGrp="1"/>
          </p:cNvGraphicFramePr>
          <p:nvPr/>
        </p:nvGraphicFramePr>
        <p:xfrm>
          <a:off x="771195" y="2692872"/>
          <a:ext cx="5015251" cy="1058841"/>
        </p:xfrm>
        <a:graphic>
          <a:graphicData uri="http://schemas.openxmlformats.org/drawingml/2006/table">
            <a:tbl>
              <a:tblPr>
                <a:effectLst>
                  <a:outerShdw blurRad="50800" dist="38100" dir="2700000" algn="tl" rotWithShape="0">
                    <a:prstClr val="black">
                      <a:alpha val="40000"/>
                    </a:prstClr>
                  </a:outerShdw>
                </a:effectLst>
              </a:tblPr>
              <a:tblGrid>
                <a:gridCol w="2443483"/>
                <a:gridCol w="1145050"/>
                <a:gridCol w="1426718"/>
              </a:tblGrid>
              <a:tr h="309634">
                <a:tc>
                  <a:txBody>
                    <a:bodyPr/>
                    <a:lstStyle/>
                    <a:p>
                      <a:pPr algn="l" fontAlgn="b"/>
                      <a:r>
                        <a:rPr lang="en-US" sz="1400" b="1" kern="1200" dirty="0" smtClean="0">
                          <a:solidFill>
                            <a:srgbClr val="FFFF00"/>
                          </a:solidFill>
                          <a:latin typeface="+mn-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54843">
                <a:tc>
                  <a:txBody>
                    <a:bodyPr/>
                    <a:lstStyle/>
                    <a:p>
                      <a:pPr algn="l" fontAlgn="b"/>
                      <a:r>
                        <a:rPr lang="en-US" sz="1400" b="1" kern="1200" dirty="0" smtClean="0">
                          <a:solidFill>
                            <a:srgbClr val="FFFF00"/>
                          </a:solidFill>
                          <a:latin typeface="+mn-lt"/>
                          <a:ea typeface="+mn-ea"/>
                          <a:cs typeface="+mn-cs"/>
                        </a:rPr>
                        <a:t> Imported drugs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94364">
                <a:tc>
                  <a:txBody>
                    <a:bodyPr/>
                    <a:lstStyle/>
                    <a:p>
                      <a:pPr algn="l" fontAlgn="b"/>
                      <a:r>
                        <a:rPr lang="en-US" sz="1400" b="1" kern="1200" dirty="0" smtClean="0">
                          <a:solidFill>
                            <a:srgbClr val="FFFF00"/>
                          </a:solidFill>
                          <a:latin typeface="+mn-lt"/>
                          <a:ea typeface="+mn-ea"/>
                          <a:cs typeface="+mn-cs"/>
                        </a:rPr>
                        <a:t> Locally produced drugs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bl>
          </a:graphicData>
        </a:graphic>
      </p:graphicFrame>
      <p:graphicFrame>
        <p:nvGraphicFramePr>
          <p:cNvPr id="12" name="Table 11"/>
          <p:cNvGraphicFramePr>
            <a:graphicFrameLocks noGrp="1"/>
          </p:cNvGraphicFramePr>
          <p:nvPr/>
        </p:nvGraphicFramePr>
        <p:xfrm>
          <a:off x="928662" y="4643446"/>
          <a:ext cx="4742503" cy="1210104"/>
        </p:xfrm>
        <a:graphic>
          <a:graphicData uri="http://schemas.openxmlformats.org/drawingml/2006/table">
            <a:tbl>
              <a:tblPr>
                <a:effectLst>
                  <a:outerShdw blurRad="76200" dir="13500000" sy="23000" kx="1200000" algn="br" rotWithShape="0">
                    <a:prstClr val="black">
                      <a:alpha val="20000"/>
                    </a:prstClr>
                  </a:outerShdw>
                </a:effectLst>
              </a:tblPr>
              <a:tblGrid>
                <a:gridCol w="1985655"/>
                <a:gridCol w="1241946"/>
                <a:gridCol w="1514902"/>
              </a:tblGrid>
              <a:tr h="302526">
                <a:tc>
                  <a:txBody>
                    <a:bodyPr/>
                    <a:lstStyle/>
                    <a:p>
                      <a:pPr algn="l" fontAlgn="b"/>
                      <a:r>
                        <a:rPr lang="en-US" sz="1400" b="1" kern="1200" dirty="0" smtClean="0">
                          <a:solidFill>
                            <a:schemeClr val="tx2"/>
                          </a:solidFill>
                          <a:latin typeface="+mn-lt"/>
                          <a:ea typeface="+mn-ea"/>
                          <a:cs typeface="+mn-c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02526">
                <a:tc>
                  <a:txBody>
                    <a:bodyPr/>
                    <a:lstStyle/>
                    <a:p>
                      <a:pPr algn="l" fontAlgn="b"/>
                      <a:r>
                        <a:rPr lang="en-US" sz="1400" b="1" kern="1200" dirty="0" smtClean="0">
                          <a:solidFill>
                            <a:srgbClr val="FFFF00"/>
                          </a:solidFill>
                          <a:latin typeface="+mn-lt"/>
                          <a:ea typeface="+mn-ea"/>
                          <a:cs typeface="+mn-cs"/>
                        </a:rPr>
                        <a:t> Multinational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02526">
                <a:tc>
                  <a:txBody>
                    <a:bodyPr/>
                    <a:lstStyle/>
                    <a:p>
                      <a:pPr algn="l" fontAlgn="b"/>
                      <a:r>
                        <a:rPr lang="en-US" sz="1400" b="1" kern="1200" dirty="0" smtClean="0">
                          <a:solidFill>
                            <a:srgbClr val="FFFF00"/>
                          </a:solidFill>
                          <a:latin typeface="+mn-lt"/>
                          <a:ea typeface="+mn-ea"/>
                          <a:cs typeface="+mn-cs"/>
                        </a:rPr>
                        <a:t> PRIVATE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r h="302526">
                <a:tc>
                  <a:txBody>
                    <a:bodyPr/>
                    <a:lstStyle/>
                    <a:p>
                      <a:pPr algn="l" fontAlgn="b"/>
                      <a:r>
                        <a:rPr lang="en-US" sz="1400" b="1" kern="1200" dirty="0" smtClean="0">
                          <a:solidFill>
                            <a:srgbClr val="FFFF00"/>
                          </a:solidFill>
                          <a:latin typeface="+mn-lt"/>
                          <a:ea typeface="+mn-ea"/>
                          <a:cs typeface="+mn-cs"/>
                        </a:rPr>
                        <a:t> Public state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c>
                  <a:txBody>
                    <a:bodyPr/>
                    <a:lstStyle/>
                    <a:p>
                      <a:pPr algn="ctr" fontAlgn="b"/>
                      <a:r>
                        <a:rPr lang="en-US" sz="1400" b="1" kern="1200" dirty="0" smtClean="0">
                          <a:solidFill>
                            <a:srgbClr val="FFFF00"/>
                          </a:solidFill>
                          <a:latin typeface="+mn-lt"/>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ADB"/>
                    </a:solidFill>
                  </a:tcPr>
                </a:tc>
              </a:tr>
            </a:tbl>
          </a:graphicData>
        </a:graphic>
      </p:graphicFrame>
      <p:sp>
        <p:nvSpPr>
          <p:cNvPr id="9" name="Oval 8"/>
          <p:cNvSpPr/>
          <p:nvPr/>
        </p:nvSpPr>
        <p:spPr>
          <a:xfrm>
            <a:off x="6286512" y="3357562"/>
            <a:ext cx="2428892" cy="1714512"/>
          </a:xfrm>
          <a:prstGeom prst="ellipse">
            <a:avLst/>
          </a:prstGeom>
          <a:solidFill>
            <a:srgbClr val="FF0000"/>
          </a:soli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900" b="1" dirty="0" smtClean="0">
                <a:solidFill>
                  <a:schemeClr val="bg1"/>
                </a:solidFill>
              </a:rPr>
              <a:t>38%  value If we consider the imported by MN Co's   </a:t>
            </a:r>
            <a:endParaRPr lang="ar-EG" sz="1900" b="1" dirty="0">
              <a:solidFill>
                <a:schemeClr val="bg1"/>
              </a:solidFill>
            </a:endParaRPr>
          </a:p>
        </p:txBody>
      </p:sp>
      <p:sp>
        <p:nvSpPr>
          <p:cNvPr id="13" name="Lightning Bolt 12"/>
          <p:cNvSpPr/>
          <p:nvPr/>
        </p:nvSpPr>
        <p:spPr>
          <a:xfrm rot="9613842">
            <a:off x="5859994" y="3074661"/>
            <a:ext cx="781599" cy="77531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b="1" dirty="0">
              <a:solidFill>
                <a:schemeClr val="bg1"/>
              </a:solidFill>
            </a:endParaRPr>
          </a:p>
        </p:txBody>
      </p:sp>
      <p:sp>
        <p:nvSpPr>
          <p:cNvPr id="3" name="Content Placeholder 2"/>
          <p:cNvSpPr>
            <a:spLocks noGrp="1"/>
          </p:cNvSpPr>
          <p:nvPr>
            <p:ph idx="1"/>
          </p:nvPr>
        </p:nvSpPr>
        <p:spPr/>
        <p:txBody>
          <a:bodyPr>
            <a:normAutofit/>
          </a:bodyPr>
          <a:lstStyle/>
          <a:p>
            <a:pPr>
              <a:buNone/>
            </a:pPr>
            <a:r>
              <a:rPr lang="ar-EG" sz="4000" b="1" dirty="0">
                <a:solidFill>
                  <a:srgbClr val="FFFF00"/>
                </a:solidFill>
              </a:rPr>
              <a:t>تخضع صناعة الدواء لثلاث آليات رئيسية هى:</a:t>
            </a:r>
          </a:p>
          <a:p>
            <a:pPr>
              <a:buNone/>
            </a:pPr>
            <a:r>
              <a:rPr lang="ar-EG" sz="4000" dirty="0">
                <a:solidFill>
                  <a:srgbClr val="FFFF00"/>
                </a:solidFill>
              </a:rPr>
              <a:t>• </a:t>
            </a:r>
            <a:r>
              <a:rPr lang="ar-EG" sz="4000" b="1" dirty="0">
                <a:solidFill>
                  <a:srgbClr val="FFFF00"/>
                </a:solidFill>
              </a:rPr>
              <a:t>تنافسية النفاذ إلى الأسواق.</a:t>
            </a:r>
          </a:p>
          <a:p>
            <a:pPr>
              <a:buNone/>
            </a:pPr>
            <a:r>
              <a:rPr lang="ar-EG" sz="4000" dirty="0">
                <a:solidFill>
                  <a:srgbClr val="FFFF00"/>
                </a:solidFill>
              </a:rPr>
              <a:t>• </a:t>
            </a:r>
            <a:r>
              <a:rPr lang="ar-EG" sz="4000" b="1" dirty="0">
                <a:solidFill>
                  <a:srgbClr val="FFFF00"/>
                </a:solidFill>
              </a:rPr>
              <a:t>الالتزام بالمواصفات المقبولة علميا والسارية عالميا.</a:t>
            </a:r>
          </a:p>
          <a:p>
            <a:pPr>
              <a:buNone/>
            </a:pPr>
            <a:r>
              <a:rPr lang="ar-EG" sz="4000" dirty="0">
                <a:solidFill>
                  <a:srgbClr val="FFFF00"/>
                </a:solidFill>
              </a:rPr>
              <a:t>• </a:t>
            </a:r>
            <a:r>
              <a:rPr lang="ar-EG" sz="4000" b="1" dirty="0">
                <a:solidFill>
                  <a:srgbClr val="FFFF00"/>
                </a:solidFill>
              </a:rPr>
              <a:t>حماية حقوق الملكية الفكرية</a:t>
            </a:r>
            <a:endParaRPr lang="ar-EG" sz="4000" dirty="0">
              <a:solidFill>
                <a:srgbClr val="FFFF00"/>
              </a:solidFill>
            </a:endParaRPr>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a:xfrm>
            <a:off x="285720" y="1600200"/>
            <a:ext cx="8643998" cy="4525963"/>
          </a:xfrm>
        </p:spPr>
        <p:txBody>
          <a:bodyPr>
            <a:noAutofit/>
          </a:bodyPr>
          <a:lstStyle/>
          <a:p>
            <a:pPr>
              <a:buBlip>
                <a:blip r:embed="rId3"/>
              </a:buBlip>
            </a:pPr>
            <a:r>
              <a:rPr lang="ar-EG" b="1" dirty="0" smtClean="0">
                <a:solidFill>
                  <a:schemeClr val="bg1"/>
                </a:solidFill>
              </a:rPr>
              <a:t>تراجع صناعة الدواء </a:t>
            </a:r>
            <a:r>
              <a:rPr lang="ar-EG" b="1" dirty="0" smtClean="0">
                <a:solidFill>
                  <a:srgbClr val="FFFF00"/>
                </a:solidFill>
              </a:rPr>
              <a:t>والمنتجات الصيدلانية، بسبب الحظر الذي تمليه الاتفاقية من حيث تقليد أو تصنيع ابتكار لعقار أو منتج جديد توصل إليه منتج في دولة أخرى.</a:t>
            </a:r>
          </a:p>
          <a:p>
            <a:pPr>
              <a:buBlip>
                <a:blip r:embed="rId3"/>
              </a:buBlip>
            </a:pPr>
            <a:r>
              <a:rPr lang="ar-EG" b="1" dirty="0" smtClean="0">
                <a:solidFill>
                  <a:srgbClr val="FFFF00"/>
                </a:solidFill>
              </a:rPr>
              <a:t>من </a:t>
            </a:r>
            <a:r>
              <a:rPr lang="ar-EG" b="1" dirty="0" smtClean="0">
                <a:solidFill>
                  <a:srgbClr val="FFFF00"/>
                </a:solidFill>
              </a:rPr>
              <a:t>صاحب الابتكار أو المنتج الأصيل. </a:t>
            </a:r>
            <a:r>
              <a:rPr lang="ar-EG" b="1" dirty="0" smtClean="0">
                <a:solidFill>
                  <a:schemeClr val="bg1"/>
                </a:solidFill>
              </a:rPr>
              <a:t>يقتصر التصنيع على التراخيص الممنوحة </a:t>
            </a:r>
            <a:endParaRPr lang="ar-EG" b="1" dirty="0" smtClean="0">
              <a:solidFill>
                <a:srgbClr val="FFFF00"/>
              </a:solidFill>
            </a:endParaRPr>
          </a:p>
          <a:p>
            <a:pPr>
              <a:buBlip>
                <a:blip r:embed="rId3"/>
              </a:buBlip>
            </a:pPr>
            <a:r>
              <a:rPr lang="ar-EG" b="1" dirty="0" smtClean="0">
                <a:solidFill>
                  <a:schemeClr val="bg1"/>
                </a:solidFill>
              </a:rPr>
              <a:t>تضييق فرص البحث والتطوير</a:t>
            </a:r>
            <a:r>
              <a:rPr lang="ar-EG" b="1" dirty="0" smtClean="0">
                <a:solidFill>
                  <a:srgbClr val="FFFF00"/>
                </a:solidFill>
              </a:rPr>
              <a:t> والاجتهاد في استخدام طرق تصنيعية جديدة لمنتجات دوائية تتمتع ببراءات اختراع سارية المفعول(20عام)</a:t>
            </a:r>
            <a:endParaRPr lang="ar-EG" b="1" dirty="0">
              <a:solidFill>
                <a:srgbClr val="FFFF00"/>
              </a:solidFill>
            </a:endParaRPr>
          </a:p>
        </p:txBody>
      </p:sp>
    </p:spTree>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p:txBody>
          <a:bodyPr>
            <a:normAutofit/>
          </a:bodyPr>
          <a:lstStyle/>
          <a:p>
            <a:pPr>
              <a:buBlip>
                <a:blip r:embed="rId2"/>
              </a:buBlip>
            </a:pPr>
            <a:r>
              <a:rPr lang="ar-EG" sz="4000" b="1" dirty="0" smtClean="0">
                <a:solidFill>
                  <a:srgbClr val="FFFF00"/>
                </a:solidFill>
              </a:rPr>
              <a:t> نظرا لأن </a:t>
            </a:r>
            <a:r>
              <a:rPr lang="ar-EG" sz="4000" b="1" dirty="0" smtClean="0">
                <a:solidFill>
                  <a:schemeClr val="bg1"/>
                </a:solidFill>
              </a:rPr>
              <a:t>الخامات الدوائية</a:t>
            </a:r>
            <a:r>
              <a:rPr lang="ar-EG" sz="4000" b="1" dirty="0" smtClean="0">
                <a:solidFill>
                  <a:srgbClr val="FFFF00"/>
                </a:solidFill>
              </a:rPr>
              <a:t> تخضع كذلك للإتفاقية وهي مسجلة ولها براءات اختراع، سوف تحرم الصناعات الدوائية من مصدر هام يتوقف عليه بدرجة كبيرة برامج البحث والتطوير والقدرة على المنافسة في الأسواق العالمية.</a:t>
            </a:r>
            <a:endParaRPr lang="ar-EG" sz="4000" b="1" dirty="0">
              <a:solidFill>
                <a:srgbClr val="FFFF00"/>
              </a:solidFill>
            </a:endParaRPr>
          </a:p>
        </p:txBody>
      </p:sp>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a:xfrm>
            <a:off x="500034" y="2332037"/>
            <a:ext cx="8229600" cy="4525963"/>
          </a:xfrm>
        </p:spPr>
        <p:txBody>
          <a:bodyPr>
            <a:normAutofit/>
          </a:bodyPr>
          <a:lstStyle/>
          <a:p>
            <a:pPr>
              <a:buBlip>
                <a:blip r:embed="rId2"/>
              </a:buBlip>
            </a:pPr>
            <a:r>
              <a:rPr lang="ar-EG" sz="4000" b="1" dirty="0" smtClean="0">
                <a:solidFill>
                  <a:schemeClr val="bg1"/>
                </a:solidFill>
              </a:rPr>
              <a:t>حظرت </a:t>
            </a:r>
            <a:r>
              <a:rPr lang="ar-EG" sz="4000" b="1" dirty="0">
                <a:solidFill>
                  <a:schemeClr val="bg1"/>
                </a:solidFill>
              </a:rPr>
              <a:t>الاتفاقية إنتاج الدواء دون الحصول على ترخيص من الشركة الأم </a:t>
            </a:r>
            <a:r>
              <a:rPr lang="ar-EG" sz="4000" b="1" dirty="0" smtClean="0">
                <a:solidFill>
                  <a:schemeClr val="bg1"/>
                </a:solidFill>
              </a:rPr>
              <a:t>المنتجة</a:t>
            </a:r>
            <a:r>
              <a:rPr lang="ar-EG" sz="4000" b="1" dirty="0" smtClean="0">
                <a:solidFill>
                  <a:srgbClr val="FFFF00"/>
                </a:solidFill>
              </a:rPr>
              <a:t>، وبالتالي </a:t>
            </a:r>
            <a:r>
              <a:rPr lang="ar-EG" sz="4000" b="1" dirty="0">
                <a:solidFill>
                  <a:schemeClr val="bg1"/>
                </a:solidFill>
              </a:rPr>
              <a:t>ارتفعت قيمة التراخيص </a:t>
            </a:r>
            <a:r>
              <a:rPr lang="ar-EG" sz="4000" b="1" dirty="0">
                <a:solidFill>
                  <a:srgbClr val="FFFF00"/>
                </a:solidFill>
              </a:rPr>
              <a:t>بعد تمتع المنتج الدوائي بحماية لفترة </a:t>
            </a:r>
            <a:r>
              <a:rPr lang="ar-EG" sz="4000" b="1" dirty="0" smtClean="0">
                <a:solidFill>
                  <a:srgbClr val="FFFF00"/>
                </a:solidFill>
              </a:rPr>
              <a:t>زمنية طويلة.</a:t>
            </a:r>
            <a:endParaRPr lang="ar-EG" sz="4000" dirty="0">
              <a:solidFill>
                <a:srgbClr val="FFFF00"/>
              </a:solidFill>
            </a:endParaRPr>
          </a:p>
        </p:txBody>
      </p:sp>
    </p:spTree>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p:txBody>
          <a:bodyPr>
            <a:normAutofit/>
          </a:bodyPr>
          <a:lstStyle/>
          <a:p>
            <a:pPr>
              <a:buBlip>
                <a:blip r:embed="rId2"/>
              </a:buBlip>
            </a:pPr>
            <a:r>
              <a:rPr lang="ar-EG" sz="3600" b="1" dirty="0" smtClean="0">
                <a:solidFill>
                  <a:srgbClr val="FFFF00"/>
                </a:solidFill>
              </a:rPr>
              <a:t>ينتج عن سريان اتفاقية </a:t>
            </a:r>
            <a:r>
              <a:rPr lang="ar-EG" sz="3600" b="1" dirty="0" smtClean="0">
                <a:solidFill>
                  <a:schemeClr val="bg1"/>
                </a:solidFill>
              </a:rPr>
              <a:t>التريبس حرمان الشركات المصرية من إنتاج  </a:t>
            </a:r>
            <a:r>
              <a:rPr lang="ar-EG" sz="3600" b="1" dirty="0" smtClean="0">
                <a:solidFill>
                  <a:srgbClr val="FFFF00"/>
                </a:solidFill>
              </a:rPr>
              <a:t>تشكيلة كبيرة من المنتجات الدوائية تبلغ نحو </a:t>
            </a:r>
            <a:r>
              <a:rPr lang="ar-EG" sz="3600" b="1" dirty="0" smtClean="0">
                <a:solidFill>
                  <a:schemeClr val="bg1"/>
                </a:solidFill>
              </a:rPr>
              <a:t>8٥٠ </a:t>
            </a:r>
            <a:r>
              <a:rPr lang="ar-EG" sz="3600" b="1" dirty="0" smtClean="0">
                <a:solidFill>
                  <a:schemeClr val="bg1"/>
                </a:solidFill>
              </a:rPr>
              <a:t>صنفا</a:t>
            </a:r>
            <a:r>
              <a:rPr lang="ar-EG" sz="3600" b="1" dirty="0" smtClean="0">
                <a:solidFill>
                  <a:srgbClr val="FFFF00"/>
                </a:solidFill>
              </a:rPr>
              <a:t>، </a:t>
            </a:r>
            <a:r>
              <a:rPr lang="ar-EG" sz="3600" b="1" dirty="0" smtClean="0">
                <a:solidFill>
                  <a:srgbClr val="FFFF00"/>
                </a:solidFill>
              </a:rPr>
              <a:t>وبهذا ستواجه الصناعات الدوائية بموقف تنافسي غير عادل يتوقع معه زيادة مصاعب المنتجين و إغلاق باب الإستثمار الدوائي .</a:t>
            </a:r>
            <a:endParaRPr lang="ar-EG" sz="3600" b="1" dirty="0">
              <a:solidFill>
                <a:srgbClr val="FFFF00"/>
              </a:solidFill>
            </a:endParaRPr>
          </a:p>
        </p:txBody>
      </p:sp>
    </p:spTree>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a:xfrm>
            <a:off x="428596" y="1714488"/>
            <a:ext cx="8229600" cy="4525963"/>
          </a:xfrm>
        </p:spPr>
        <p:txBody>
          <a:bodyPr>
            <a:normAutofit/>
          </a:bodyPr>
          <a:lstStyle/>
          <a:p>
            <a:pPr>
              <a:buBlip>
                <a:blip r:embed="rId2"/>
              </a:buBlip>
            </a:pPr>
            <a:r>
              <a:rPr lang="ar-EG" b="1" dirty="0">
                <a:solidFill>
                  <a:schemeClr val="bg1"/>
                </a:solidFill>
              </a:rPr>
              <a:t>تمنح الاتفاقية صفة احتكارية مشروعة للشركات متعددة الجنسيات</a:t>
            </a:r>
            <a:r>
              <a:rPr lang="ar-EG" b="1" dirty="0">
                <a:solidFill>
                  <a:srgbClr val="FFFF00"/>
                </a:solidFill>
              </a:rPr>
              <a:t> والدول </a:t>
            </a:r>
            <a:r>
              <a:rPr lang="ar-EG" b="1" dirty="0" smtClean="0">
                <a:solidFill>
                  <a:srgbClr val="FFFF00"/>
                </a:solidFill>
              </a:rPr>
              <a:t>المتقدمة المنتجة </a:t>
            </a:r>
            <a:r>
              <a:rPr lang="ar-EG" b="1" dirty="0">
                <a:solidFill>
                  <a:srgbClr val="FFFF00"/>
                </a:solidFill>
              </a:rPr>
              <a:t>للدواء، في مراحل الإنتاج والاستغلال التجاري والتسويق، وهذا </a:t>
            </a:r>
            <a:r>
              <a:rPr lang="ar-EG" b="1" dirty="0" smtClean="0">
                <a:solidFill>
                  <a:srgbClr val="FFFF00"/>
                </a:solidFill>
              </a:rPr>
              <a:t>يوجب التعامل </a:t>
            </a:r>
            <a:r>
              <a:rPr lang="ar-EG" b="1" dirty="0">
                <a:solidFill>
                  <a:srgbClr val="FFFF00"/>
                </a:solidFill>
              </a:rPr>
              <a:t>مع صاحب البراءة أو الشركة المحتكرة للبراءة </a:t>
            </a:r>
            <a:r>
              <a:rPr lang="ar-EG" b="1" dirty="0">
                <a:solidFill>
                  <a:schemeClr val="bg1"/>
                </a:solidFill>
              </a:rPr>
              <a:t>التي تفرض إتاوات </a:t>
            </a:r>
            <a:r>
              <a:rPr lang="ar-EG" b="1" dirty="0" smtClean="0">
                <a:solidFill>
                  <a:schemeClr val="bg1"/>
                </a:solidFill>
              </a:rPr>
              <a:t>علمية على </a:t>
            </a:r>
            <a:r>
              <a:rPr lang="ar-EG" b="1" dirty="0">
                <a:solidFill>
                  <a:schemeClr val="bg1"/>
                </a:solidFill>
              </a:rPr>
              <a:t>الاستغلال لا تتناسب مع ظروف الدول النامية</a:t>
            </a:r>
            <a:r>
              <a:rPr lang="ar-EG" b="1" dirty="0">
                <a:solidFill>
                  <a:srgbClr val="FFFF00"/>
                </a:solidFill>
              </a:rPr>
              <a:t> والأحوال الاقتصادية </a:t>
            </a:r>
            <a:r>
              <a:rPr lang="ar-EG" b="1" dirty="0" smtClean="0">
                <a:solidFill>
                  <a:srgbClr val="FFFF00"/>
                </a:solidFill>
              </a:rPr>
              <a:t>ومستويات الدخل </a:t>
            </a:r>
            <a:r>
              <a:rPr lang="ar-EG" b="1" dirty="0">
                <a:solidFill>
                  <a:srgbClr val="FFFF00"/>
                </a:solidFill>
              </a:rPr>
              <a:t>السائدة.</a:t>
            </a:r>
            <a:endParaRPr lang="ar-EG" dirty="0">
              <a:solidFill>
                <a:srgbClr val="FFFF00"/>
              </a:solidFill>
            </a:endParaRPr>
          </a:p>
        </p:txBody>
      </p:sp>
    </p:spTree>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a:xfrm>
            <a:off x="428596" y="1714488"/>
            <a:ext cx="8229600" cy="4525963"/>
          </a:xfrm>
        </p:spPr>
        <p:txBody>
          <a:bodyPr>
            <a:normAutofit/>
          </a:bodyPr>
          <a:lstStyle/>
          <a:p>
            <a:r>
              <a:rPr lang="ar-EG" b="1" dirty="0">
                <a:solidFill>
                  <a:schemeClr val="bg1"/>
                </a:solidFill>
              </a:rPr>
              <a:t>لا يتوقع أن تتزايد تدفقات الاستثمار الأجنبي المباشر </a:t>
            </a:r>
            <a:r>
              <a:rPr lang="ar-EG" b="1" dirty="0" smtClean="0">
                <a:solidFill>
                  <a:schemeClr val="bg1"/>
                </a:solidFill>
              </a:rPr>
              <a:t>إلى </a:t>
            </a:r>
            <a:r>
              <a:rPr lang="ar-EG" b="1" dirty="0">
                <a:solidFill>
                  <a:schemeClr val="bg1"/>
                </a:solidFill>
              </a:rPr>
              <a:t>الدول النامية </a:t>
            </a:r>
            <a:r>
              <a:rPr lang="ar-EG" b="1" dirty="0" smtClean="0">
                <a:solidFill>
                  <a:srgbClr val="FFFF00"/>
                </a:solidFill>
              </a:rPr>
              <a:t>وإحداثها لنوع </a:t>
            </a:r>
            <a:r>
              <a:rPr lang="ar-EG" b="1" dirty="0">
                <a:solidFill>
                  <a:srgbClr val="FFFF00"/>
                </a:solidFill>
              </a:rPr>
              <a:t>من </a:t>
            </a:r>
            <a:r>
              <a:rPr lang="ar-EG" b="1" dirty="0" smtClean="0">
                <a:solidFill>
                  <a:srgbClr val="FFFF00"/>
                </a:solidFill>
              </a:rPr>
              <a:t>التوازن، </a:t>
            </a:r>
            <a:r>
              <a:rPr lang="ar-EG" b="1" dirty="0" smtClean="0">
                <a:solidFill>
                  <a:srgbClr val="FFFF00"/>
                </a:solidFill>
              </a:rPr>
              <a:t>فواقع </a:t>
            </a:r>
            <a:r>
              <a:rPr lang="ar-EG" b="1" dirty="0">
                <a:solidFill>
                  <a:srgbClr val="FFFF00"/>
                </a:solidFill>
              </a:rPr>
              <a:t>الأحوال لا يشير إلى ذلك، بل على العكس هناك تراجع في الاستثمار </a:t>
            </a:r>
            <a:r>
              <a:rPr lang="ar-EG" b="1" dirty="0" smtClean="0">
                <a:solidFill>
                  <a:srgbClr val="FFFF00"/>
                </a:solidFill>
              </a:rPr>
              <a:t>الأجنبي المباشر </a:t>
            </a:r>
            <a:r>
              <a:rPr lang="ar-EG" b="1" dirty="0">
                <a:solidFill>
                  <a:srgbClr val="FFFF00"/>
                </a:solidFill>
              </a:rPr>
              <a:t>في العديد من الدول النامية ومن بينها مصر، كما أن بيئة الأعمال </a:t>
            </a:r>
            <a:r>
              <a:rPr lang="ar-EG" b="1" dirty="0" smtClean="0">
                <a:solidFill>
                  <a:srgbClr val="FFFF00"/>
                </a:solidFill>
              </a:rPr>
              <a:t>العالمية أصبحت </a:t>
            </a:r>
            <a:r>
              <a:rPr lang="ar-EG" b="1" dirty="0">
                <a:solidFill>
                  <a:srgbClr val="FFFF00"/>
                </a:solidFill>
              </a:rPr>
              <a:t>غير محابية لبعض مناطق العالم وخاصة الشرق الأوسط.</a:t>
            </a:r>
            <a:endParaRPr lang="ar-EG" dirty="0">
              <a:solidFill>
                <a:srgbClr val="FFFF00"/>
              </a:solidFill>
            </a:endParaRPr>
          </a:p>
        </p:txBody>
      </p:sp>
    </p:spTree>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a:xfrm>
            <a:off x="0" y="1857364"/>
            <a:ext cx="8786842" cy="4525963"/>
          </a:xfrm>
        </p:spPr>
        <p:txBody>
          <a:bodyPr>
            <a:normAutofit fontScale="92500"/>
          </a:bodyPr>
          <a:lstStyle/>
          <a:p>
            <a:r>
              <a:rPr lang="ar-EG" b="1" dirty="0">
                <a:solidFill>
                  <a:srgbClr val="FFFF00"/>
                </a:solidFill>
              </a:rPr>
              <a:t>يخشى من </a:t>
            </a:r>
            <a:r>
              <a:rPr lang="ar-EG" b="1" dirty="0">
                <a:solidFill>
                  <a:schemeClr val="bg1"/>
                </a:solidFill>
              </a:rPr>
              <a:t>تغير أسعار الدواء المتداول بالسوق المصري</a:t>
            </a:r>
            <a:r>
              <a:rPr lang="ar-EG" b="1" dirty="0">
                <a:solidFill>
                  <a:srgbClr val="FFFF00"/>
                </a:solidFill>
              </a:rPr>
              <a:t> وارتفاعها بفعل </a:t>
            </a:r>
            <a:r>
              <a:rPr lang="ar-EG" b="1" dirty="0" smtClean="0">
                <a:solidFill>
                  <a:srgbClr val="FFFF00"/>
                </a:solidFill>
              </a:rPr>
              <a:t>أثر اتفاقية التريبس،وتفسير ذلك كون اتفاقية التريبس تفرض عمليا نوعا من التسييس الدولي لأسعار الدواء.</a:t>
            </a:r>
          </a:p>
          <a:p>
            <a:r>
              <a:rPr lang="ar-EG" b="1" u="sng" dirty="0" smtClean="0">
                <a:solidFill>
                  <a:srgbClr val="FFFF00"/>
                </a:solidFill>
              </a:rPr>
              <a:t>مثال :</a:t>
            </a:r>
          </a:p>
          <a:p>
            <a:pPr>
              <a:buNone/>
            </a:pPr>
            <a:r>
              <a:rPr lang="ar-EG" b="1" dirty="0" smtClean="0">
                <a:solidFill>
                  <a:srgbClr val="FFFF00"/>
                </a:solidFill>
              </a:rPr>
              <a:t>    تشير الدراسات في</a:t>
            </a:r>
            <a:r>
              <a:rPr lang="ar-EG" b="1" u="sng" dirty="0" smtClean="0">
                <a:solidFill>
                  <a:schemeClr val="bg1"/>
                </a:solidFill>
              </a:rPr>
              <a:t> كندا </a:t>
            </a:r>
            <a:r>
              <a:rPr lang="ar-EG" b="1" dirty="0" smtClean="0">
                <a:solidFill>
                  <a:srgbClr val="FFFF00"/>
                </a:solidFill>
              </a:rPr>
              <a:t>أنه قد تم رفع أسعار الدواء هناك نحو خمسة أضعاف خلال عام واحد من تاريخ سريان اتفاقية التريبس، كما سيطرت الشركات متعددة الجنسيات على ما يقرب من ٩٠ % لحجم سوق الدواء، وتلاشت المنافسة السعرية التي كانت قائمة، وتحمل </a:t>
            </a:r>
            <a:r>
              <a:rPr lang="ar-EG" b="1" u="sng" dirty="0" smtClean="0">
                <a:solidFill>
                  <a:srgbClr val="FFFF00"/>
                </a:solidFill>
              </a:rPr>
              <a:t>نظام التأمين الطبي</a:t>
            </a:r>
            <a:r>
              <a:rPr lang="ar-EG" b="1" dirty="0" smtClean="0">
                <a:solidFill>
                  <a:srgbClr val="FFFF00"/>
                </a:solidFill>
              </a:rPr>
              <a:t> تبعات تطبيق الاتفاقية في السوق الكندي.</a:t>
            </a:r>
            <a:endParaRPr lang="ar-EG" dirty="0" smtClean="0">
              <a:solidFill>
                <a:srgbClr val="FFFF00"/>
              </a:solidFill>
            </a:endParaRPr>
          </a:p>
          <a:p>
            <a:endParaRPr lang="ar-EG" b="1" dirty="0" smtClean="0">
              <a:solidFill>
                <a:srgbClr val="FFFF00"/>
              </a:solidFill>
            </a:endParaRPr>
          </a:p>
          <a:p>
            <a:endParaRPr lang="ar-EG" b="1" dirty="0">
              <a:solidFill>
                <a:srgbClr val="FFFF00"/>
              </a:solidFill>
            </a:endParaRPr>
          </a:p>
        </p:txBody>
      </p:sp>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a:xfrm>
            <a:off x="285720" y="1600200"/>
            <a:ext cx="8401080" cy="4525963"/>
          </a:xfrm>
        </p:spPr>
        <p:txBody>
          <a:bodyPr>
            <a:normAutofit/>
          </a:bodyPr>
          <a:lstStyle/>
          <a:p>
            <a:r>
              <a:rPr lang="ar-EG" b="1" dirty="0">
                <a:solidFill>
                  <a:srgbClr val="FFFF00"/>
                </a:solidFill>
              </a:rPr>
              <a:t>تتوقف التأثيرات الرئيسية لتطبيق اتفاقية التريبس في </a:t>
            </a:r>
            <a:r>
              <a:rPr lang="ar-EG" b="1" u="sng" dirty="0">
                <a:solidFill>
                  <a:schemeClr val="bg1"/>
                </a:solidFill>
              </a:rPr>
              <a:t>الأجل القصير </a:t>
            </a:r>
            <a:r>
              <a:rPr lang="ar-EG" b="1" dirty="0">
                <a:solidFill>
                  <a:srgbClr val="FFFF00"/>
                </a:solidFill>
              </a:rPr>
              <a:t>على </a:t>
            </a:r>
            <a:r>
              <a:rPr lang="ar-EG" b="1" dirty="0" smtClean="0">
                <a:solidFill>
                  <a:srgbClr val="FFFF00"/>
                </a:solidFill>
              </a:rPr>
              <a:t>درجة المنافسة </a:t>
            </a:r>
            <a:r>
              <a:rPr lang="ar-EG" b="1" dirty="0">
                <a:solidFill>
                  <a:srgbClr val="FFFF00"/>
                </a:solidFill>
              </a:rPr>
              <a:t>ومرونة الطلب والعرض في السوق المحلي. أما المتغيرات على </a:t>
            </a:r>
            <a:r>
              <a:rPr lang="ar-EG" b="1" u="sng" dirty="0" smtClean="0">
                <a:solidFill>
                  <a:schemeClr val="bg1"/>
                </a:solidFill>
              </a:rPr>
              <a:t>المدى الطويل</a:t>
            </a:r>
            <a:r>
              <a:rPr lang="ar-EG" b="1" dirty="0" smtClean="0">
                <a:solidFill>
                  <a:schemeClr val="bg1"/>
                </a:solidFill>
              </a:rPr>
              <a:t> </a:t>
            </a:r>
            <a:r>
              <a:rPr lang="ar-EG" b="1" dirty="0">
                <a:solidFill>
                  <a:srgbClr val="FFFF00"/>
                </a:solidFill>
              </a:rPr>
              <a:t>فلن تكون في صالح المنتجين المحليين بأسواق الدول النامية، ويستثنى </a:t>
            </a:r>
            <a:r>
              <a:rPr lang="ar-EG" b="1" dirty="0" smtClean="0">
                <a:solidFill>
                  <a:srgbClr val="FFFF00"/>
                </a:solidFill>
              </a:rPr>
              <a:t>من ذلك </a:t>
            </a:r>
            <a:r>
              <a:rPr lang="ar-EG" b="1" dirty="0">
                <a:solidFill>
                  <a:srgbClr val="FFFF00"/>
                </a:solidFill>
              </a:rPr>
              <a:t>فروع الشركات متعددة الجنسيات التي تطبق استراتيجيات تكامل أفقي </a:t>
            </a:r>
            <a:r>
              <a:rPr lang="ar-EG" b="1" dirty="0" smtClean="0">
                <a:solidFill>
                  <a:srgbClr val="FFFF00"/>
                </a:solidFill>
              </a:rPr>
              <a:t>ورأسي وتستحوذ </a:t>
            </a:r>
            <a:r>
              <a:rPr lang="ar-EG" b="1" dirty="0">
                <a:solidFill>
                  <a:srgbClr val="FFFF00"/>
                </a:solidFill>
              </a:rPr>
              <a:t>على البراءات وتمنح تراخيص للغير وتتمتع بمخصصات ضخمة </a:t>
            </a:r>
            <a:r>
              <a:rPr lang="ar-EG" b="1" dirty="0" smtClean="0">
                <a:solidFill>
                  <a:srgbClr val="FFFF00"/>
                </a:solidFill>
              </a:rPr>
              <a:t>للبحث والتطوير </a:t>
            </a:r>
            <a:r>
              <a:rPr lang="ar-EG" b="1" dirty="0">
                <a:solidFill>
                  <a:srgbClr val="FFFF00"/>
                </a:solidFill>
              </a:rPr>
              <a:t>لا تستطيع معها الشركات </a:t>
            </a:r>
            <a:r>
              <a:rPr lang="ar-EG" b="1" dirty="0" smtClean="0">
                <a:solidFill>
                  <a:srgbClr val="FFFF00"/>
                </a:solidFill>
              </a:rPr>
              <a:t>الوطنية مجاراتها </a:t>
            </a:r>
            <a:r>
              <a:rPr lang="ar-EG" b="1" dirty="0">
                <a:solidFill>
                  <a:srgbClr val="FFFF00"/>
                </a:solidFill>
              </a:rPr>
              <a:t>أو منافستها داخل أسواقها.</a:t>
            </a:r>
            <a:endParaRPr lang="ar-EG" dirty="0">
              <a:solidFill>
                <a:srgbClr val="FFFF00"/>
              </a:solidFill>
            </a:endParaRP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nvGraphicFramePr>
        <p:xfrm>
          <a:off x="1588" y="1588"/>
          <a:ext cx="1587" cy="1587"/>
        </p:xfrm>
        <a:graphic>
          <a:graphicData uri="http://schemas.openxmlformats.org/presentationml/2006/ole">
            <p:oleObj spid="_x0000_s4098" name="think-cell Slide" r:id="rId23" imgW="360" imgH="360" progId="">
              <p:embed/>
            </p:oleObj>
          </a:graphicData>
        </a:graphic>
      </p:graphicFrame>
      <p:graphicFrame>
        <p:nvGraphicFramePr>
          <p:cNvPr id="5" name="Chart 4"/>
          <p:cNvGraphicFramePr/>
          <p:nvPr>
            <p:custDataLst>
              <p:tags r:id="rId2"/>
            </p:custDataLst>
          </p:nvPr>
        </p:nvGraphicFramePr>
        <p:xfrm>
          <a:off x="428596" y="2143116"/>
          <a:ext cx="8358246" cy="4143404"/>
        </p:xfrm>
        <a:graphic>
          <a:graphicData uri="http://schemas.openxmlformats.org/drawingml/2006/chart">
            <c:chart xmlns:c="http://schemas.openxmlformats.org/drawingml/2006/chart" xmlns:r="http://schemas.openxmlformats.org/officeDocument/2006/relationships" r:id="rId24"/>
          </a:graphicData>
        </a:graphic>
      </p:graphicFrame>
      <p:sp>
        <p:nvSpPr>
          <p:cNvPr id="22" name="Text Placeholder 2"/>
          <p:cNvSpPr txBox="1">
            <a:spLocks/>
          </p:cNvSpPr>
          <p:nvPr>
            <p:custDataLst>
              <p:tags r:id="rId3"/>
            </p:custDataLst>
          </p:nvPr>
        </p:nvSpPr>
        <p:spPr bwMode="gray">
          <a:xfrm>
            <a:off x="457200" y="1597768"/>
            <a:ext cx="8253663" cy="300882"/>
          </a:xfrm>
          <a:prstGeom prst="rect">
            <a:avLst/>
          </a:prstGeom>
          <a:solidFill>
            <a:schemeClr val="bg2"/>
          </a:solidFill>
          <a:ln w="9525" algn="ctr">
            <a:noFill/>
            <a:miter lim="800000"/>
            <a:headEnd/>
            <a:tailEnd/>
          </a:ln>
        </p:spPr>
        <p:txBody>
          <a:bodyPr anchor="ctr"/>
          <a:lstStyle/>
          <a:p>
            <a:pPr indent="-228600">
              <a:spcBef>
                <a:spcPct val="50000"/>
              </a:spcBef>
              <a:buClr>
                <a:srgbClr val="0E0733"/>
              </a:buClr>
              <a:defRPr/>
            </a:pPr>
            <a:r>
              <a:rPr lang="en-US" sz="1600" b="1" dirty="0" smtClean="0">
                <a:solidFill>
                  <a:schemeClr val="tx2"/>
                </a:solidFill>
                <a:latin typeface="Verdana"/>
              </a:rPr>
              <a:t> 2016  Pharmaceutical Spend Per Capita and Population</a:t>
            </a:r>
            <a:endParaRPr lang="en-US" sz="1600" b="1" dirty="0">
              <a:solidFill>
                <a:schemeClr val="tx2"/>
              </a:solidFill>
              <a:latin typeface="Verdana"/>
            </a:endParaRPr>
          </a:p>
        </p:txBody>
      </p:sp>
      <p:sp>
        <p:nvSpPr>
          <p:cNvPr id="8" name="Line Callout 1 7"/>
          <p:cNvSpPr/>
          <p:nvPr>
            <p:custDataLst>
              <p:tags r:id="rId4"/>
            </p:custDataLst>
          </p:nvPr>
        </p:nvSpPr>
        <p:spPr>
          <a:xfrm>
            <a:off x="1928794" y="2428868"/>
            <a:ext cx="2263985" cy="307777"/>
          </a:xfrm>
          <a:prstGeom prst="borderCallout1">
            <a:avLst>
              <a:gd name="adj1" fmla="val 48750"/>
              <a:gd name="adj2" fmla="val 101"/>
              <a:gd name="adj3" fmla="val 190468"/>
              <a:gd name="adj4" fmla="val -11382"/>
            </a:avLst>
          </a:prstGeom>
          <a:noFill/>
          <a:ln w="3175">
            <a:solidFill>
              <a:srgbClr val="FAA100"/>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U.S. $892  Pop. 326Mn  </a:t>
            </a:r>
            <a:endParaRPr lang="en-US" sz="1400" b="1" dirty="0">
              <a:solidFill>
                <a:schemeClr val="bg1"/>
              </a:solidFill>
            </a:endParaRPr>
          </a:p>
        </p:txBody>
      </p:sp>
      <p:sp>
        <p:nvSpPr>
          <p:cNvPr id="9" name="Line Callout 1 8"/>
          <p:cNvSpPr/>
          <p:nvPr>
            <p:custDataLst>
              <p:tags r:id="rId5"/>
            </p:custDataLst>
          </p:nvPr>
        </p:nvSpPr>
        <p:spPr>
          <a:xfrm>
            <a:off x="2230018" y="2737850"/>
            <a:ext cx="2402753" cy="262522"/>
          </a:xfrm>
          <a:prstGeom prst="borderCallout1">
            <a:avLst>
              <a:gd name="adj1" fmla="val 48750"/>
              <a:gd name="adj2" fmla="val 101"/>
              <a:gd name="adj3" fmla="val 450292"/>
              <a:gd name="adj4" fmla="val -11343"/>
            </a:avLst>
          </a:prstGeom>
          <a:noFill/>
          <a:ln w="31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Japan $644  Pop. 124Mn </a:t>
            </a:r>
            <a:endParaRPr lang="en-US" sz="1400" b="1" dirty="0">
              <a:solidFill>
                <a:schemeClr val="bg1"/>
              </a:solidFill>
            </a:endParaRPr>
          </a:p>
        </p:txBody>
      </p:sp>
      <p:sp>
        <p:nvSpPr>
          <p:cNvPr id="10" name="Line Callout 1 9"/>
          <p:cNvSpPr/>
          <p:nvPr>
            <p:custDataLst>
              <p:tags r:id="rId6"/>
            </p:custDataLst>
          </p:nvPr>
        </p:nvSpPr>
        <p:spPr>
          <a:xfrm>
            <a:off x="2471752" y="2982293"/>
            <a:ext cx="2501270" cy="213834"/>
          </a:xfrm>
          <a:prstGeom prst="borderCallout1">
            <a:avLst>
              <a:gd name="adj1" fmla="val 97757"/>
              <a:gd name="adj2" fmla="val 430"/>
              <a:gd name="adj3" fmla="val 683087"/>
              <a:gd name="adj4" fmla="val -14936"/>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Canada $420  Pop. 36Mn</a:t>
            </a:r>
            <a:endParaRPr lang="en-US" sz="1400" b="1" dirty="0">
              <a:solidFill>
                <a:schemeClr val="bg1"/>
              </a:solidFill>
            </a:endParaRPr>
          </a:p>
        </p:txBody>
      </p:sp>
      <p:sp>
        <p:nvSpPr>
          <p:cNvPr id="11" name="Line Callout 1 10"/>
          <p:cNvSpPr/>
          <p:nvPr>
            <p:custDataLst>
              <p:tags r:id="rId7"/>
            </p:custDataLst>
          </p:nvPr>
        </p:nvSpPr>
        <p:spPr>
          <a:xfrm>
            <a:off x="2772179" y="3226737"/>
            <a:ext cx="2403025" cy="222417"/>
          </a:xfrm>
          <a:prstGeom prst="borderCallout1">
            <a:avLst>
              <a:gd name="adj1" fmla="val 95583"/>
              <a:gd name="adj2" fmla="val -184"/>
              <a:gd name="adj3" fmla="val 582940"/>
              <a:gd name="adj4" fmla="val -15297"/>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EU5 $375  Pop. 320Mn</a:t>
            </a:r>
            <a:endParaRPr lang="en-US" sz="1400" b="1" dirty="0">
              <a:solidFill>
                <a:schemeClr val="bg1"/>
              </a:solidFill>
            </a:endParaRPr>
          </a:p>
        </p:txBody>
      </p:sp>
      <p:sp>
        <p:nvSpPr>
          <p:cNvPr id="12" name="Line Callout 1 11"/>
          <p:cNvSpPr/>
          <p:nvPr>
            <p:custDataLst>
              <p:tags r:id="rId8"/>
            </p:custDataLst>
          </p:nvPr>
        </p:nvSpPr>
        <p:spPr>
          <a:xfrm>
            <a:off x="2950387" y="3479864"/>
            <a:ext cx="2969239" cy="213834"/>
          </a:xfrm>
          <a:prstGeom prst="borderCallout1">
            <a:avLst>
              <a:gd name="adj1" fmla="val 95222"/>
              <a:gd name="adj2" fmla="val 537"/>
              <a:gd name="adj3" fmla="val 575118"/>
              <a:gd name="adj4" fmla="val -10557"/>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South Korea $323  Pop. 50Mn</a:t>
            </a:r>
            <a:endParaRPr lang="en-US" sz="1400" b="1" dirty="0">
              <a:solidFill>
                <a:schemeClr val="bg1"/>
              </a:solidFill>
            </a:endParaRPr>
          </a:p>
        </p:txBody>
      </p:sp>
      <p:sp>
        <p:nvSpPr>
          <p:cNvPr id="13" name="Line Callout 1 12"/>
          <p:cNvSpPr/>
          <p:nvPr>
            <p:custDataLst>
              <p:tags r:id="rId9"/>
            </p:custDataLst>
          </p:nvPr>
        </p:nvSpPr>
        <p:spPr>
          <a:xfrm>
            <a:off x="3413661" y="3724308"/>
            <a:ext cx="3274787" cy="276196"/>
          </a:xfrm>
          <a:prstGeom prst="borderCallout1">
            <a:avLst>
              <a:gd name="adj1" fmla="val 93533"/>
              <a:gd name="adj2" fmla="val 101"/>
              <a:gd name="adj3" fmla="val 452234"/>
              <a:gd name="adj4" fmla="val -18496"/>
            </a:avLst>
          </a:prstGeom>
          <a:noFill/>
          <a:ln w="3175">
            <a:solidFill>
              <a:srgbClr val="0091C8"/>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Rest of Europe  $321  Pop. 105Mn</a:t>
            </a:r>
            <a:endParaRPr lang="en-US" sz="1400" b="1" dirty="0">
              <a:solidFill>
                <a:schemeClr val="bg1"/>
              </a:solidFill>
            </a:endParaRPr>
          </a:p>
        </p:txBody>
      </p:sp>
      <p:sp>
        <p:nvSpPr>
          <p:cNvPr id="14" name="Line Callout 1 13"/>
          <p:cNvSpPr/>
          <p:nvPr>
            <p:custDataLst>
              <p:tags r:id="rId10"/>
            </p:custDataLst>
          </p:nvPr>
        </p:nvSpPr>
        <p:spPr>
          <a:xfrm>
            <a:off x="3770403" y="3968752"/>
            <a:ext cx="2649809" cy="213869"/>
          </a:xfrm>
          <a:prstGeom prst="borderCallout1">
            <a:avLst>
              <a:gd name="adj1" fmla="val 93524"/>
              <a:gd name="adj2" fmla="val 406"/>
              <a:gd name="adj3" fmla="val 551008"/>
              <a:gd name="adj4" fmla="val -30294"/>
            </a:avLst>
          </a:prstGeom>
          <a:noFill/>
          <a:ln w="3175">
            <a:solidFill>
              <a:srgbClr val="C072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Brazil  $180  Pop. 201Mn</a:t>
            </a:r>
            <a:endParaRPr lang="en-US" sz="1400" b="1" dirty="0">
              <a:solidFill>
                <a:schemeClr val="bg1"/>
              </a:solidFill>
            </a:endParaRPr>
          </a:p>
        </p:txBody>
      </p:sp>
      <p:sp>
        <p:nvSpPr>
          <p:cNvPr id="15" name="Line Callout 1 14"/>
          <p:cNvSpPr/>
          <p:nvPr>
            <p:custDataLst>
              <p:tags r:id="rId11"/>
            </p:custDataLst>
          </p:nvPr>
        </p:nvSpPr>
        <p:spPr>
          <a:xfrm>
            <a:off x="3989278" y="4213232"/>
            <a:ext cx="2584355" cy="221487"/>
          </a:xfrm>
          <a:prstGeom prst="borderCallout1">
            <a:avLst>
              <a:gd name="adj1" fmla="val 99428"/>
              <a:gd name="adj2" fmla="val -309"/>
              <a:gd name="adj3" fmla="val 424238"/>
              <a:gd name="adj4" fmla="val -29713"/>
            </a:avLst>
          </a:prstGeom>
          <a:noFill/>
          <a:ln w="3175">
            <a:solidFill>
              <a:srgbClr val="860C0E"/>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Russia  $179  Pop. 140Mn</a:t>
            </a:r>
            <a:endParaRPr lang="en-US" sz="1400" b="1" dirty="0">
              <a:solidFill>
                <a:schemeClr val="bg1"/>
              </a:solidFill>
            </a:endParaRPr>
          </a:p>
        </p:txBody>
      </p:sp>
      <p:sp>
        <p:nvSpPr>
          <p:cNvPr id="17" name="Line Callout 1 16"/>
          <p:cNvSpPr/>
          <p:nvPr>
            <p:custDataLst>
              <p:tags r:id="rId12"/>
            </p:custDataLst>
          </p:nvPr>
        </p:nvSpPr>
        <p:spPr>
          <a:xfrm>
            <a:off x="4405434" y="4465418"/>
            <a:ext cx="2575101" cy="221487"/>
          </a:xfrm>
          <a:prstGeom prst="borderCallout1">
            <a:avLst>
              <a:gd name="adj1" fmla="val 99224"/>
              <a:gd name="adj2" fmla="val 856"/>
              <a:gd name="adj3" fmla="val 391922"/>
              <a:gd name="adj4" fmla="val -23229"/>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China  $121  Pop. 1,349Mn</a:t>
            </a:r>
            <a:endParaRPr lang="en-US" sz="1400" b="1" dirty="0">
              <a:solidFill>
                <a:schemeClr val="bg1"/>
              </a:solidFill>
            </a:endParaRPr>
          </a:p>
        </p:txBody>
      </p:sp>
      <p:sp>
        <p:nvSpPr>
          <p:cNvPr id="18" name="Line Callout 1 17"/>
          <p:cNvSpPr/>
          <p:nvPr>
            <p:custDataLst>
              <p:tags r:id="rId13"/>
            </p:custDataLst>
          </p:nvPr>
        </p:nvSpPr>
        <p:spPr>
          <a:xfrm>
            <a:off x="4692015" y="4717604"/>
            <a:ext cx="3623654" cy="283032"/>
          </a:xfrm>
          <a:prstGeom prst="borderCallout1">
            <a:avLst>
              <a:gd name="adj1" fmla="val 104160"/>
              <a:gd name="adj2" fmla="val 21962"/>
              <a:gd name="adj3" fmla="val 238191"/>
              <a:gd name="adj4" fmla="val 26482"/>
            </a:avLst>
          </a:prstGeom>
          <a:no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Pharmerging Tier 3 </a:t>
            </a:r>
            <a:r>
              <a:rPr lang="en-US" sz="1400" b="1" dirty="0" smtClean="0">
                <a:solidFill>
                  <a:srgbClr val="FFFF00"/>
                </a:solidFill>
              </a:rPr>
              <a:t>$96 </a:t>
            </a:r>
            <a:r>
              <a:rPr lang="en-US" sz="1400" b="1" dirty="0" smtClean="0">
                <a:solidFill>
                  <a:schemeClr val="bg1"/>
                </a:solidFill>
              </a:rPr>
              <a:t>Pop. 1,012Mn</a:t>
            </a:r>
            <a:endParaRPr lang="en-US" sz="1400" b="1" dirty="0">
              <a:solidFill>
                <a:schemeClr val="bg1"/>
              </a:solidFill>
            </a:endParaRPr>
          </a:p>
        </p:txBody>
      </p:sp>
      <p:sp>
        <p:nvSpPr>
          <p:cNvPr id="19" name="Line Callout 1 18"/>
          <p:cNvSpPr/>
          <p:nvPr>
            <p:custDataLst>
              <p:tags r:id="rId14"/>
            </p:custDataLst>
          </p:nvPr>
        </p:nvSpPr>
        <p:spPr>
          <a:xfrm>
            <a:off x="6215074" y="5000636"/>
            <a:ext cx="2709393" cy="214314"/>
          </a:xfrm>
          <a:prstGeom prst="borderCallout1">
            <a:avLst>
              <a:gd name="adj1" fmla="val 100448"/>
              <a:gd name="adj2" fmla="val 28398"/>
              <a:gd name="adj3" fmla="val 275107"/>
              <a:gd name="adj4" fmla="val 51990"/>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en-US" sz="1400" b="1" dirty="0" smtClean="0">
                <a:solidFill>
                  <a:schemeClr val="bg1"/>
                </a:solidFill>
              </a:rPr>
              <a:t>India $33  Pop. 1,292Mn</a:t>
            </a:r>
            <a:endParaRPr lang="en-US" sz="1400" b="1" dirty="0">
              <a:solidFill>
                <a:schemeClr val="bg1"/>
              </a:solidFill>
            </a:endParaRPr>
          </a:p>
        </p:txBody>
      </p:sp>
      <p:sp>
        <p:nvSpPr>
          <p:cNvPr id="2" name="Title 1"/>
          <p:cNvSpPr>
            <a:spLocks noGrp="1"/>
          </p:cNvSpPr>
          <p:nvPr>
            <p:ph type="title"/>
            <p:custDataLst>
              <p:tags r:id="rId15"/>
            </p:custDataLst>
          </p:nvPr>
        </p:nvSpPr>
        <p:spPr>
          <a:xfrm>
            <a:off x="0" y="1142984"/>
            <a:ext cx="9144000" cy="385762"/>
          </a:xfrm>
        </p:spPr>
        <p:txBody>
          <a:bodyPr>
            <a:normAutofit fontScale="90000"/>
          </a:bodyPr>
          <a:lstStyle/>
          <a:p>
            <a:pPr algn="ctr" rtl="0"/>
            <a:r>
              <a:rPr lang="en-US" sz="2400" b="1" dirty="0" smtClean="0"/>
              <a:t>     </a:t>
            </a:r>
            <a:r>
              <a:rPr lang="en-US" sz="2400" b="1" dirty="0" smtClean="0">
                <a:solidFill>
                  <a:srgbClr val="FFFF00"/>
                </a:solidFill>
              </a:rPr>
              <a:t>Significant differences in per capita spending will remain</a:t>
            </a:r>
            <a:endParaRPr lang="en-US" sz="2400" b="1" dirty="0">
              <a:solidFill>
                <a:srgbClr val="FFFF00"/>
              </a:solidFill>
            </a:endParaRPr>
          </a:p>
        </p:txBody>
      </p:sp>
      <p:sp>
        <p:nvSpPr>
          <p:cNvPr id="24" name="Text Box 6"/>
          <p:cNvSpPr txBox="1">
            <a:spLocks noChangeArrowheads="1"/>
          </p:cNvSpPr>
          <p:nvPr>
            <p:custDataLst>
              <p:tags r:id="rId16"/>
            </p:custDataLst>
          </p:nvPr>
        </p:nvSpPr>
        <p:spPr bwMode="auto">
          <a:xfrm>
            <a:off x="0" y="6643711"/>
            <a:ext cx="8189912" cy="138499"/>
          </a:xfrm>
          <a:prstGeom prst="rect">
            <a:avLst/>
          </a:prstGeom>
          <a:noFill/>
          <a:ln w="9525">
            <a:noFill/>
            <a:miter lim="800000"/>
            <a:headEnd/>
            <a:tailEnd/>
          </a:ln>
          <a:effectLst/>
        </p:spPr>
        <p:txBody>
          <a:bodyPr wrap="square" lIns="0" tIns="0" rIns="0" bIns="0" anchor="b">
            <a:spAutoFit/>
          </a:bodyPr>
          <a:lstStyle/>
          <a:p>
            <a:pPr fontAlgn="auto">
              <a:spcBef>
                <a:spcPts val="0"/>
              </a:spcBef>
              <a:spcAft>
                <a:spcPts val="0"/>
              </a:spcAft>
            </a:pPr>
            <a:r>
              <a:rPr lang="en-US" sz="900" b="1" i="1" dirty="0">
                <a:solidFill>
                  <a:schemeClr val="bg1"/>
                </a:solidFill>
                <a:latin typeface="Verdana"/>
              </a:rPr>
              <a:t>Source: </a:t>
            </a:r>
            <a:r>
              <a:rPr lang="en-US" sz="900" b="1" i="1" dirty="0" smtClean="0">
                <a:solidFill>
                  <a:schemeClr val="bg1"/>
                </a:solidFill>
                <a:latin typeface="Verdana"/>
              </a:rPr>
              <a:t>IMS Market Prognosis, (audited and unaudited data) May 2012; Economic Intelligence Unit, Jan 2012</a:t>
            </a:r>
            <a:endParaRPr lang="en-US" sz="900" b="1" i="1" dirty="0">
              <a:solidFill>
                <a:schemeClr val="bg1"/>
              </a:solidFill>
              <a:latin typeface="Verdana"/>
            </a:endParaRPr>
          </a:p>
        </p:txBody>
      </p:sp>
      <p:grpSp>
        <p:nvGrpSpPr>
          <p:cNvPr id="3" name="Group 4"/>
          <p:cNvGrpSpPr>
            <a:grpSpLocks/>
          </p:cNvGrpSpPr>
          <p:nvPr>
            <p:custDataLst>
              <p:tags r:id="rId17"/>
            </p:custDataLst>
          </p:nvPr>
        </p:nvGrpSpPr>
        <p:grpSpPr bwMode="auto">
          <a:xfrm>
            <a:off x="500034" y="357166"/>
            <a:ext cx="4495800" cy="325438"/>
            <a:chOff x="-2067" y="0"/>
            <a:chExt cx="4495800" cy="325917"/>
          </a:xfrm>
        </p:grpSpPr>
        <p:sp>
          <p:nvSpPr>
            <p:cNvPr id="32" name="Oval 243"/>
            <p:cNvSpPr>
              <a:spLocks noChangeArrowheads="1"/>
            </p:cNvSpPr>
            <p:nvPr>
              <p:custDataLst>
                <p:tags r:id="rId19"/>
              </p:custDataLst>
            </p:nvPr>
          </p:nvSpPr>
          <p:spPr bwMode="auto">
            <a:xfrm>
              <a:off x="-2067" y="0"/>
              <a:ext cx="4495800" cy="324327"/>
            </a:xfrm>
            <a:prstGeom prst="roundRect">
              <a:avLst>
                <a:gd name="adj" fmla="val 50000"/>
              </a:avLst>
            </a:prstGeom>
            <a:solidFill>
              <a:srgbClr val="2E8D9E"/>
            </a:solidFill>
            <a:ln w="12700">
              <a:noFill/>
              <a:miter lim="800000"/>
              <a:headEnd/>
              <a:tailEnd/>
            </a:ln>
            <a:effectLst/>
          </p:spPr>
          <p:txBody>
            <a:bodyPr wrap="none" anchor="ctr"/>
            <a:lstStyle/>
            <a:p>
              <a:pPr marL="271463" eaLnBrk="0" hangingPunct="0">
                <a:defRPr/>
              </a:pPr>
              <a:r>
                <a:rPr lang="en-US" sz="1200" dirty="0">
                  <a:solidFill>
                    <a:schemeClr val="tx2"/>
                  </a:solidFill>
                  <a:latin typeface="+mj-lt"/>
                  <a:cs typeface="Arial" pitchFamily="34" charset="0"/>
                </a:rPr>
                <a:t>The </a:t>
              </a:r>
              <a:r>
                <a:rPr lang="en-US" sz="1200" dirty="0" smtClean="0">
                  <a:solidFill>
                    <a:schemeClr val="tx2"/>
                  </a:solidFill>
                  <a:latin typeface="+mj-lt"/>
                  <a:cs typeface="Arial" pitchFamily="34" charset="0"/>
                </a:rPr>
                <a:t>Global &amp; Regional trends to 2016</a:t>
              </a:r>
              <a:endParaRPr lang="en-US" sz="1200" dirty="0">
                <a:solidFill>
                  <a:schemeClr val="tx2"/>
                </a:solidFill>
                <a:latin typeface="+mj-lt"/>
                <a:cs typeface="Arial" pitchFamily="34" charset="0"/>
              </a:endParaRPr>
            </a:p>
          </p:txBody>
        </p:sp>
        <p:sp>
          <p:nvSpPr>
            <p:cNvPr id="35" name="Oval 243"/>
            <p:cNvSpPr>
              <a:spLocks noChangeArrowheads="1"/>
            </p:cNvSpPr>
            <p:nvPr>
              <p:custDataLst>
                <p:tags r:id="rId20"/>
              </p:custDataLst>
            </p:nvPr>
          </p:nvSpPr>
          <p:spPr bwMode="auto">
            <a:xfrm>
              <a:off x="12221" y="1590"/>
              <a:ext cx="323850" cy="324327"/>
            </a:xfrm>
            <a:prstGeom prst="ellipse">
              <a:avLst/>
            </a:prstGeom>
            <a:solidFill>
              <a:srgbClr val="2E8D9E"/>
            </a:solidFill>
            <a:ln w="28575">
              <a:solidFill>
                <a:srgbClr val="FFFEFF"/>
              </a:solidFill>
              <a:miter lim="800000"/>
              <a:headEnd/>
              <a:tailEnd/>
            </a:ln>
            <a:effectLst/>
          </p:spPr>
          <p:txBody>
            <a:bodyPr wrap="none" anchor="ctr"/>
            <a:lstStyle/>
            <a:p>
              <a:pPr algn="ctr" eaLnBrk="0" hangingPunct="0">
                <a:defRPr/>
              </a:pPr>
              <a:endParaRPr lang="en-US" sz="1200" dirty="0">
                <a:solidFill>
                  <a:schemeClr val="tx2"/>
                </a:solidFill>
                <a:latin typeface="+mj-lt"/>
                <a:cs typeface="Arial" pitchFamily="34" charset="0"/>
              </a:endParaRPr>
            </a:p>
          </p:txBody>
        </p:sp>
      </p:grpSp>
      <p:sp>
        <p:nvSpPr>
          <p:cNvPr id="23" name="Rectangle 22"/>
          <p:cNvSpPr/>
          <p:nvPr>
            <p:custDataLst>
              <p:tags r:id="rId18"/>
            </p:custDataLst>
          </p:nvPr>
        </p:nvSpPr>
        <p:spPr>
          <a:xfrm>
            <a:off x="214282" y="6000768"/>
            <a:ext cx="8623300" cy="553998"/>
          </a:xfrm>
          <a:prstGeom prst="rect">
            <a:avLst/>
          </a:prstGeom>
          <a:noFill/>
        </p:spPr>
        <p:txBody>
          <a:bodyPr wrap="square">
            <a:spAutoFit/>
          </a:bodyPr>
          <a:lstStyle/>
          <a:p>
            <a:pPr algn="ctr">
              <a:defRPr/>
            </a:pPr>
            <a:r>
              <a:rPr lang="en-US" sz="1600" b="1" i="1" kern="0" dirty="0">
                <a:solidFill>
                  <a:schemeClr val="bg1"/>
                </a:solidFill>
                <a:latin typeface="Verdana"/>
                <a:ea typeface="+mj-ea"/>
                <a:cs typeface="+mj-cs"/>
              </a:rPr>
              <a:t>The </a:t>
            </a:r>
            <a:r>
              <a:rPr lang="en-US" sz="1600" b="1" i="1" kern="0" dirty="0" err="1">
                <a:solidFill>
                  <a:schemeClr val="bg1"/>
                </a:solidFill>
                <a:latin typeface="Verdana"/>
                <a:ea typeface="+mj-ea"/>
                <a:cs typeface="+mj-cs"/>
              </a:rPr>
              <a:t>pharmerging</a:t>
            </a:r>
            <a:r>
              <a:rPr lang="en-US" sz="1600" b="1" i="1" kern="0" dirty="0">
                <a:solidFill>
                  <a:schemeClr val="bg1"/>
                </a:solidFill>
                <a:latin typeface="Verdana"/>
                <a:ea typeface="+mj-ea"/>
                <a:cs typeface="+mj-cs"/>
              </a:rPr>
              <a:t> definition </a:t>
            </a:r>
            <a:r>
              <a:rPr lang="en-US" sz="1600" b="1" i="1" kern="0" dirty="0" smtClean="0">
                <a:solidFill>
                  <a:schemeClr val="bg1"/>
                </a:solidFill>
                <a:latin typeface="Verdana"/>
                <a:ea typeface="+mj-ea"/>
                <a:cs typeface="+mj-cs"/>
              </a:rPr>
              <a:t>: </a:t>
            </a:r>
          </a:p>
          <a:p>
            <a:pPr algn="ctr">
              <a:defRPr/>
            </a:pPr>
            <a:r>
              <a:rPr lang="en-US" sz="1400" b="1" i="1" kern="0" dirty="0" smtClean="0">
                <a:solidFill>
                  <a:srgbClr val="FFFF00"/>
                </a:solidFill>
                <a:latin typeface="Verdana"/>
                <a:ea typeface="+mj-ea"/>
                <a:cs typeface="+mj-cs"/>
              </a:rPr>
              <a:t>Rank </a:t>
            </a:r>
            <a:r>
              <a:rPr lang="en-US" sz="1400" b="1" i="1" kern="0" dirty="0">
                <a:solidFill>
                  <a:srgbClr val="FFFF00"/>
                </a:solidFill>
                <a:latin typeface="Verdana"/>
                <a:ea typeface="+mj-ea"/>
                <a:cs typeface="+mj-cs"/>
              </a:rPr>
              <a:t>markets on the basis of anticipated added value to the total </a:t>
            </a:r>
            <a:r>
              <a:rPr lang="en-US" sz="1400" b="1" i="1" kern="0" dirty="0" err="1">
                <a:solidFill>
                  <a:srgbClr val="FFFF00"/>
                </a:solidFill>
                <a:latin typeface="Verdana"/>
                <a:ea typeface="+mj-ea"/>
                <a:cs typeface="+mj-cs"/>
              </a:rPr>
              <a:t>pharma</a:t>
            </a:r>
            <a:r>
              <a:rPr lang="en-US" sz="1400" b="1" i="1" kern="0" dirty="0">
                <a:solidFill>
                  <a:srgbClr val="FFFF00"/>
                </a:solidFill>
                <a:latin typeface="Verdana"/>
                <a:ea typeface="+mj-ea"/>
                <a:cs typeface="+mj-cs"/>
              </a:rPr>
              <a:t> </a:t>
            </a:r>
            <a:r>
              <a:rPr lang="en-US" sz="1400" b="1" i="1" kern="0" dirty="0" smtClean="0">
                <a:solidFill>
                  <a:srgbClr val="FFFF00"/>
                </a:solidFill>
                <a:latin typeface="Verdana"/>
                <a:ea typeface="+mj-ea"/>
                <a:cs typeface="+mj-cs"/>
              </a:rPr>
              <a:t>market</a:t>
            </a:r>
            <a:r>
              <a:rPr lang="en-US" sz="1400" b="1" i="1" kern="0" dirty="0" smtClean="0">
                <a:solidFill>
                  <a:schemeClr val="tx2"/>
                </a:solidFill>
                <a:latin typeface="Verdana"/>
                <a:ea typeface="+mj-ea"/>
                <a:cs typeface="+mj-cs"/>
              </a:rPr>
              <a:t> </a:t>
            </a:r>
            <a:endParaRPr lang="en-US" sz="1400" b="1" i="1" kern="0" dirty="0">
              <a:solidFill>
                <a:schemeClr val="tx2"/>
              </a:solidFill>
              <a:latin typeface="Verdana"/>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5400" b="1" dirty="0" smtClean="0">
                <a:solidFill>
                  <a:schemeClr val="bg1"/>
                </a:solidFill>
              </a:rPr>
              <a:t>تحديات صناعة الدواء المصري</a:t>
            </a:r>
            <a:endParaRPr lang="ar-EG" sz="5400" dirty="0"/>
          </a:p>
        </p:txBody>
      </p:sp>
      <p:sp>
        <p:nvSpPr>
          <p:cNvPr id="3" name="Content Placeholder 2"/>
          <p:cNvSpPr>
            <a:spLocks noGrp="1"/>
          </p:cNvSpPr>
          <p:nvPr>
            <p:ph idx="1"/>
          </p:nvPr>
        </p:nvSpPr>
        <p:spPr>
          <a:xfrm>
            <a:off x="428596" y="1785926"/>
            <a:ext cx="8229600" cy="4525963"/>
          </a:xfrm>
        </p:spPr>
        <p:txBody>
          <a:bodyPr>
            <a:normAutofit/>
          </a:bodyPr>
          <a:lstStyle/>
          <a:p>
            <a:r>
              <a:rPr lang="ar-EG" b="1" dirty="0" smtClean="0">
                <a:solidFill>
                  <a:srgbClr val="FFFF00"/>
                </a:solidFill>
              </a:rPr>
              <a:t>الحق </a:t>
            </a:r>
            <a:r>
              <a:rPr lang="ar-EG" b="1" dirty="0" smtClean="0">
                <a:solidFill>
                  <a:srgbClr val="FFFF00"/>
                </a:solidFill>
              </a:rPr>
              <a:t>الجبري في استخدام التراخيص وفقا لقواعد اتفاقية التريبس في مواجهة </a:t>
            </a:r>
            <a:r>
              <a:rPr lang="ar-EG" b="1" u="sng" dirty="0" smtClean="0">
                <a:solidFill>
                  <a:srgbClr val="FFFF00"/>
                </a:solidFill>
              </a:rPr>
              <a:t>تعسف صاحب البراءة</a:t>
            </a:r>
            <a:r>
              <a:rPr lang="ar-EG" b="1" dirty="0" smtClean="0">
                <a:solidFill>
                  <a:srgbClr val="FFFF00"/>
                </a:solidFill>
              </a:rPr>
              <a:t>، و لا تتيح الاستفادة من البراءات التي تتمتع بشيوع الاستخدام والإنتاج لانقضاء فترة زمنية طويلة.</a:t>
            </a:r>
            <a:endParaRPr lang="ar-EG" b="1" dirty="0">
              <a:solidFill>
                <a:srgbClr val="FFFF00"/>
              </a:solidFill>
            </a:endParaRPr>
          </a:p>
        </p:txBody>
      </p:sp>
    </p:spTree>
  </p:cSld>
  <p:clrMapOvr>
    <a:masterClrMapping/>
  </p:clrMapOvr>
  <p:transition spd="slow">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b="1" dirty="0" smtClean="0">
                <a:solidFill>
                  <a:srgbClr val="FFFF00"/>
                </a:solidFill>
              </a:rPr>
              <a:t>متى يمكن الإستفادة من الإتفاقية وتطبيقها؟</a:t>
            </a:r>
            <a:endParaRPr lang="ar-EG" dirty="0"/>
          </a:p>
        </p:txBody>
      </p:sp>
      <p:sp>
        <p:nvSpPr>
          <p:cNvPr id="3" name="Content Placeholder 2"/>
          <p:cNvSpPr>
            <a:spLocks noGrp="1"/>
          </p:cNvSpPr>
          <p:nvPr>
            <p:ph idx="1"/>
          </p:nvPr>
        </p:nvSpPr>
        <p:spPr/>
        <p:txBody>
          <a:bodyPr>
            <a:normAutofit fontScale="92500"/>
          </a:bodyPr>
          <a:lstStyle/>
          <a:p>
            <a:r>
              <a:rPr lang="ar-EG" b="1" dirty="0" smtClean="0">
                <a:solidFill>
                  <a:schemeClr val="bg1"/>
                </a:solidFill>
              </a:rPr>
              <a:t>لا يمكن بأي حال الإندماج ضمن هذه الإتفاقية إلا في حال تساوت الإمكانيات العلمية والبحثية</a:t>
            </a:r>
            <a:r>
              <a:rPr lang="ar-EG" b="1" dirty="0" smtClean="0">
                <a:solidFill>
                  <a:srgbClr val="FFFF00"/>
                </a:solidFill>
              </a:rPr>
              <a:t> للدول الموقعة وكذلك لابد من وجود مؤسسة دولية (علمية - تجارية – قانونية ) محايدة لا تدين بالولاء لأي جهة تقيم وتفصل بين المتخاصمين.</a:t>
            </a:r>
          </a:p>
          <a:p>
            <a:r>
              <a:rPr lang="ar-EG" b="1" dirty="0" smtClean="0">
                <a:solidFill>
                  <a:schemeClr val="bg1"/>
                </a:solidFill>
              </a:rPr>
              <a:t>مصر ليست بحاجة نهائيا للإندماج ضمن هذه الإتفاقية </a:t>
            </a:r>
            <a:r>
              <a:rPr lang="ar-EG" b="1" dirty="0" smtClean="0">
                <a:solidFill>
                  <a:srgbClr val="FFFF00"/>
                </a:solidFill>
              </a:rPr>
              <a:t>حيث أن دول صديقة محايدة مثل الصين والهند ليس لديهم أي غضاضة في نقل المعلومات والتكنولوجيا إلى الدول الأقل تقدما ويتوفر لديهم كافة التكنولوجيا الغربية بجودة وأسعار مناسبة بل وتتفوق بعض الأحيان</a:t>
            </a:r>
            <a:endParaRPr lang="ar-EG" b="1" dirty="0">
              <a:solidFill>
                <a:srgbClr val="FFFF00"/>
              </a:solidFill>
            </a:endParaRPr>
          </a:p>
        </p:txBody>
      </p:sp>
    </p:spTree>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rgbClr val="FFFF00"/>
                </a:solidFill>
              </a:rPr>
              <a:t>متى يمكن الإستفادة من الإتفاقية وتطبيقها؟</a:t>
            </a:r>
            <a:endParaRPr lang="ar-EG" dirty="0"/>
          </a:p>
        </p:txBody>
      </p:sp>
      <p:sp>
        <p:nvSpPr>
          <p:cNvPr id="3" name="Content Placeholder 2"/>
          <p:cNvSpPr>
            <a:spLocks noGrp="1"/>
          </p:cNvSpPr>
          <p:nvPr>
            <p:ph idx="1"/>
          </p:nvPr>
        </p:nvSpPr>
        <p:spPr>
          <a:xfrm>
            <a:off x="285720" y="1643050"/>
            <a:ext cx="8401080" cy="4525963"/>
          </a:xfrm>
        </p:spPr>
        <p:txBody>
          <a:bodyPr/>
          <a:lstStyle/>
          <a:p>
            <a:r>
              <a:rPr lang="ar-EG" b="1" dirty="0" smtClean="0">
                <a:solidFill>
                  <a:srgbClr val="FFFF00"/>
                </a:solidFill>
              </a:rPr>
              <a:t>يمكن تطبيق الإتفاقية فقط في حال </a:t>
            </a:r>
            <a:r>
              <a:rPr lang="ar-EG" b="1" dirty="0" smtClean="0">
                <a:solidFill>
                  <a:schemeClr val="bg1"/>
                </a:solidFill>
              </a:rPr>
              <a:t>وافقت الشركات العالمية الإستثمار داخل مصر وتشغيل الأيدي العاملة المصرية</a:t>
            </a:r>
            <a:r>
              <a:rPr lang="ar-EG" b="1" dirty="0" smtClean="0">
                <a:solidFill>
                  <a:srgbClr val="FFFF00"/>
                </a:solidFill>
              </a:rPr>
              <a:t> وتقديم أحدث التكنولوجيا والإبتكارات تماما كما في بلادها الأم وفي نفس الوقت </a:t>
            </a:r>
            <a:r>
              <a:rPr lang="ar-EG" b="1" dirty="0" smtClean="0">
                <a:solidFill>
                  <a:schemeClr val="bg1"/>
                </a:solidFill>
              </a:rPr>
              <a:t>وبأسعار تتوافق مع الوضع الإقتصادي </a:t>
            </a:r>
            <a:r>
              <a:rPr lang="ar-EG" b="1" dirty="0" smtClean="0">
                <a:solidFill>
                  <a:srgbClr val="FFFF00"/>
                </a:solidFill>
              </a:rPr>
              <a:t>للفرد ويكون ذلك بعقود طويلة الأمد تماثل مدة براءة الإختراع </a:t>
            </a:r>
            <a:r>
              <a:rPr lang="ar-EG" b="1" dirty="0" smtClean="0">
                <a:solidFill>
                  <a:schemeClr val="bg1"/>
                </a:solidFill>
              </a:rPr>
              <a:t>ومقرونة بتعويضات ضخمة في حال  أخلت هذه الشركات بالعقد</a:t>
            </a:r>
            <a:r>
              <a:rPr lang="ar-EG" b="1" dirty="0" smtClean="0">
                <a:solidFill>
                  <a:srgbClr val="FFFF00"/>
                </a:solidFill>
              </a:rPr>
              <a:t> وهنا فقط يمكن إيقاف إنتاج وتسجيل المنتجات الداخلة ضمن نطاق الإتفاقية لأي من المستثمرين الوطنيين </a:t>
            </a:r>
            <a:endParaRPr lang="ar-EG" b="1" dirty="0">
              <a:solidFill>
                <a:srgbClr val="FFFF00"/>
              </a:solidFill>
            </a:endParaRPr>
          </a:p>
        </p:txBody>
      </p:sp>
    </p:spTree>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rgbClr val="FFFF00"/>
                </a:solidFill>
              </a:rPr>
              <a:t>متى يمكن الإستفادة من الإتفاقية وتطبيقها؟</a:t>
            </a:r>
            <a:endParaRPr lang="ar-EG" dirty="0"/>
          </a:p>
        </p:txBody>
      </p:sp>
      <p:sp>
        <p:nvSpPr>
          <p:cNvPr id="3" name="Content Placeholder 2"/>
          <p:cNvSpPr>
            <a:spLocks noGrp="1"/>
          </p:cNvSpPr>
          <p:nvPr>
            <p:ph idx="1"/>
          </p:nvPr>
        </p:nvSpPr>
        <p:spPr/>
        <p:txBody>
          <a:bodyPr>
            <a:normAutofit fontScale="55000" lnSpcReduction="20000"/>
          </a:bodyPr>
          <a:lstStyle/>
          <a:p>
            <a:r>
              <a:rPr lang="ar-EG" sz="4600" b="1" dirty="0" smtClean="0">
                <a:solidFill>
                  <a:srgbClr val="FFFF00"/>
                </a:solidFill>
              </a:rPr>
              <a:t>لابد </a:t>
            </a:r>
            <a:r>
              <a:rPr lang="ar-EG" sz="4600" b="1" dirty="0" smtClean="0">
                <a:solidFill>
                  <a:srgbClr val="FFFF00"/>
                </a:solidFill>
              </a:rPr>
              <a:t>أن تضمن </a:t>
            </a:r>
            <a:r>
              <a:rPr lang="ar-EG" sz="4600" b="1" dirty="0" smtClean="0">
                <a:solidFill>
                  <a:srgbClr val="FFFF00"/>
                </a:solidFill>
              </a:rPr>
              <a:t>الإتفاقية </a:t>
            </a:r>
            <a:r>
              <a:rPr lang="ar-EG" sz="4600" b="1" dirty="0" smtClean="0">
                <a:solidFill>
                  <a:srgbClr val="FFFF00"/>
                </a:solidFill>
              </a:rPr>
              <a:t>أن </a:t>
            </a:r>
            <a:r>
              <a:rPr lang="ar-EG" sz="4600" b="1" dirty="0" smtClean="0">
                <a:solidFill>
                  <a:srgbClr val="FFFF00"/>
                </a:solidFill>
              </a:rPr>
              <a:t>يوقع صاحب الحق على قبوله للقانون المصري للحيلولة دون تعسف صاحب البراءة في استخدام الحقوق المخولة له، أو ممارسته لإجراءات غير تنافسية.</a:t>
            </a:r>
          </a:p>
          <a:p>
            <a:r>
              <a:rPr lang="ar-EG" sz="4600" b="1" dirty="0">
                <a:solidFill>
                  <a:schemeClr val="bg1"/>
                </a:solidFill>
              </a:rPr>
              <a:t>التطوير </a:t>
            </a:r>
            <a:r>
              <a:rPr lang="ar-EG" sz="4600" b="1" dirty="0" smtClean="0">
                <a:solidFill>
                  <a:schemeClr val="bg1"/>
                </a:solidFill>
              </a:rPr>
              <a:t>الهيكلي ويشمل إنشاء </a:t>
            </a:r>
            <a:r>
              <a:rPr lang="ar-EG" sz="4600" b="1" u="sng" dirty="0" smtClean="0">
                <a:solidFill>
                  <a:schemeClr val="bg1"/>
                </a:solidFill>
              </a:rPr>
              <a:t>الهيئة المصرية للدواء </a:t>
            </a:r>
            <a:r>
              <a:rPr lang="ar-EG" sz="4600" b="1" dirty="0" smtClean="0">
                <a:solidFill>
                  <a:schemeClr val="bg1"/>
                </a:solidFill>
              </a:rPr>
              <a:t>والمسئولة عن دعم </a:t>
            </a:r>
            <a:r>
              <a:rPr lang="ar-EG" sz="4600" b="1" dirty="0">
                <a:solidFill>
                  <a:schemeClr val="bg1"/>
                </a:solidFill>
              </a:rPr>
              <a:t>صناعة الدواء </a:t>
            </a:r>
            <a:r>
              <a:rPr lang="ar-EG" sz="4600" b="1" dirty="0" smtClean="0">
                <a:solidFill>
                  <a:schemeClr val="bg1"/>
                </a:solidFill>
              </a:rPr>
              <a:t>وتشرف </a:t>
            </a:r>
            <a:r>
              <a:rPr lang="ar-EG" sz="4600" b="1" dirty="0">
                <a:solidFill>
                  <a:schemeClr val="bg1"/>
                </a:solidFill>
              </a:rPr>
              <a:t>على</a:t>
            </a:r>
            <a:r>
              <a:rPr lang="ar-EG" sz="4600" b="1" dirty="0" smtClean="0">
                <a:solidFill>
                  <a:schemeClr val="bg1"/>
                </a:solidFill>
              </a:rPr>
              <a:t>:</a:t>
            </a:r>
          </a:p>
          <a:p>
            <a:pPr>
              <a:buNone/>
            </a:pPr>
            <a:endParaRPr lang="ar-EG" b="1" dirty="0">
              <a:solidFill>
                <a:schemeClr val="bg1"/>
              </a:solidFill>
            </a:endParaRPr>
          </a:p>
          <a:p>
            <a:pPr>
              <a:buNone/>
            </a:pPr>
            <a:r>
              <a:rPr lang="ar-EG" b="1" dirty="0" smtClean="0">
                <a:solidFill>
                  <a:srgbClr val="FFFF00"/>
                </a:solidFill>
              </a:rPr>
              <a:t>1</a:t>
            </a:r>
            <a:r>
              <a:rPr lang="ar-EG" sz="3600" b="1" dirty="0" smtClean="0">
                <a:solidFill>
                  <a:srgbClr val="FFFF00"/>
                </a:solidFill>
              </a:rPr>
              <a:t>. </a:t>
            </a:r>
            <a:r>
              <a:rPr lang="ar-EG" sz="3600" b="1" dirty="0">
                <a:solidFill>
                  <a:srgbClr val="FFFF00"/>
                </a:solidFill>
              </a:rPr>
              <a:t>إنشاء مركز لمعلومات الدواء يتعلق بكل ما يخص </a:t>
            </a:r>
            <a:r>
              <a:rPr lang="ar-EG" sz="3600" b="1" dirty="0" smtClean="0">
                <a:solidFill>
                  <a:srgbClr val="FFFF00"/>
                </a:solidFill>
              </a:rPr>
              <a:t>الدواء</a:t>
            </a:r>
          </a:p>
          <a:p>
            <a:pPr>
              <a:buNone/>
            </a:pPr>
            <a:r>
              <a:rPr lang="ar-EG" sz="3600" b="1" dirty="0" smtClean="0">
                <a:solidFill>
                  <a:srgbClr val="FFFF00"/>
                </a:solidFill>
              </a:rPr>
              <a:t>٢</a:t>
            </a:r>
            <a:r>
              <a:rPr lang="ar-EG" sz="3600" b="1" dirty="0">
                <a:solidFill>
                  <a:schemeClr val="bg1"/>
                </a:solidFill>
              </a:rPr>
              <a:t>. إنشاء مراكز تدريب قومية للصناعات الدوائية لتوفير الكوادر الفنية.</a:t>
            </a:r>
          </a:p>
          <a:p>
            <a:pPr>
              <a:buNone/>
            </a:pPr>
            <a:r>
              <a:rPr lang="ar-EG" sz="3600" b="1" dirty="0">
                <a:solidFill>
                  <a:srgbClr val="FFFF00"/>
                </a:solidFill>
              </a:rPr>
              <a:t>٣. مراجعة التشريعات الوطنية بما يكفل تنفيذ الالتزامات الدولية.</a:t>
            </a:r>
          </a:p>
          <a:p>
            <a:pPr>
              <a:buNone/>
            </a:pPr>
            <a:r>
              <a:rPr lang="ar-EG" sz="3600" b="1" dirty="0">
                <a:solidFill>
                  <a:srgbClr val="FFFF00"/>
                </a:solidFill>
              </a:rPr>
              <a:t>٤</a:t>
            </a:r>
            <a:r>
              <a:rPr lang="ar-EG" sz="3600" b="1" dirty="0">
                <a:solidFill>
                  <a:schemeClr val="bg1"/>
                </a:solidFill>
              </a:rPr>
              <a:t>. الاتفاق على بحوث تطوير إنتاج الدواء وتحديث وسائل الإنتاج وتطوير</a:t>
            </a:r>
          </a:p>
          <a:p>
            <a:pPr>
              <a:buNone/>
            </a:pPr>
            <a:r>
              <a:rPr lang="ar-EG" sz="3600" b="1" dirty="0">
                <a:solidFill>
                  <a:srgbClr val="FFFF00"/>
                </a:solidFill>
              </a:rPr>
              <a:t>مشروع تصنيع الخامات الدوائية محليا بهدف كسر احتكار حق المعرفة الذي</a:t>
            </a:r>
          </a:p>
          <a:p>
            <a:pPr>
              <a:buNone/>
            </a:pPr>
            <a:r>
              <a:rPr lang="ar-EG" sz="3600" b="1" dirty="0">
                <a:solidFill>
                  <a:srgbClr val="FFFF00"/>
                </a:solidFill>
              </a:rPr>
              <a:t>تنفرد به الشركات العالمية متعددة </a:t>
            </a:r>
            <a:r>
              <a:rPr lang="ar-EG" sz="3600" b="1" dirty="0" smtClean="0">
                <a:solidFill>
                  <a:srgbClr val="FFFF00"/>
                </a:solidFill>
              </a:rPr>
              <a:t>الجنسيات.</a:t>
            </a:r>
          </a:p>
          <a:p>
            <a:pPr>
              <a:buNone/>
            </a:pPr>
            <a:r>
              <a:rPr lang="ar-EG" sz="3600" b="1" dirty="0" smtClean="0">
                <a:solidFill>
                  <a:srgbClr val="FFFF00"/>
                </a:solidFill>
              </a:rPr>
              <a:t>5. </a:t>
            </a:r>
            <a:r>
              <a:rPr lang="ar-EG" sz="3600" b="1" dirty="0" smtClean="0">
                <a:solidFill>
                  <a:schemeClr val="bg1"/>
                </a:solidFill>
              </a:rPr>
              <a:t>تشجيع دمج الشركات الصغيرة في كيانات عملاقة تواجه الشركات الأجنبية.</a:t>
            </a:r>
          </a:p>
          <a:p>
            <a:endParaRPr lang="ar-EG" b="1" dirty="0">
              <a:solidFill>
                <a:srgbClr val="FFFF00"/>
              </a:solidFill>
            </a:endParaRPr>
          </a:p>
        </p:txBody>
      </p:sp>
    </p:spTree>
  </p:cSld>
  <p:clrMapOvr>
    <a:masterClrMapping/>
  </p:clrMapOvr>
  <p:transition spd="slow">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rgbClr val="FFFF00"/>
                </a:solidFill>
              </a:rPr>
              <a:t>متى يمكن الإستفادة من الإتفاقية وتطبيقها؟</a:t>
            </a:r>
            <a:endParaRPr lang="ar-EG" dirty="0"/>
          </a:p>
        </p:txBody>
      </p:sp>
      <p:sp>
        <p:nvSpPr>
          <p:cNvPr id="3" name="Content Placeholder 2"/>
          <p:cNvSpPr>
            <a:spLocks noGrp="1"/>
          </p:cNvSpPr>
          <p:nvPr>
            <p:ph idx="1"/>
          </p:nvPr>
        </p:nvSpPr>
        <p:spPr/>
        <p:txBody>
          <a:bodyPr/>
          <a:lstStyle/>
          <a:p>
            <a:r>
              <a:rPr lang="ar-EG" b="1" dirty="0" smtClean="0">
                <a:solidFill>
                  <a:schemeClr val="bg1"/>
                </a:solidFill>
              </a:rPr>
              <a:t>لابد </a:t>
            </a:r>
            <a:r>
              <a:rPr lang="ar-EG" b="1" dirty="0" smtClean="0">
                <a:solidFill>
                  <a:schemeClr val="bg1"/>
                </a:solidFill>
              </a:rPr>
              <a:t>أن تؤمن الدولة </a:t>
            </a:r>
            <a:r>
              <a:rPr lang="ar-EG" b="1" dirty="0" smtClean="0">
                <a:solidFill>
                  <a:srgbClr val="FFFF00"/>
                </a:solidFill>
              </a:rPr>
              <a:t>الغطاء التأميني الطبي للمواطنين </a:t>
            </a:r>
            <a:r>
              <a:rPr lang="ar-EG" b="1" dirty="0" smtClean="0">
                <a:solidFill>
                  <a:schemeClr val="bg1"/>
                </a:solidFill>
              </a:rPr>
              <a:t>قبل تطبيق الإتفاقية لتفادي حرمان السواد الأعظم من المرضى من حقهم في العلاج لأنه لا شك أن تطبيق الإتفاقية بالرغم من الخطواط الإحترازية المذكورة سابقا سوف يؤدي إلى رفع أسعار الدواء وبالذات الأجيال الحديثة.   </a:t>
            </a:r>
            <a:endParaRPr lang="ar-EG" b="1"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12775" y="152400"/>
            <a:ext cx="6248400" cy="1189038"/>
          </a:xfrm>
          <a:prstGeom prst="rect">
            <a:avLst/>
          </a:prstGeom>
          <a:noFill/>
          <a:ln w="9525">
            <a:noFill/>
            <a:miter lim="800000"/>
            <a:headEnd/>
            <a:tailEnd/>
          </a:ln>
        </p:spPr>
        <p:txBody>
          <a:bodyPr>
            <a:spAutoFit/>
          </a:bodyPr>
          <a:lstStyle/>
          <a:p>
            <a:pPr algn="l" eaLnBrk="0" hangingPunct="0">
              <a:spcBef>
                <a:spcPct val="50000"/>
              </a:spcBef>
            </a:pPr>
            <a:r>
              <a:rPr lang="en-US" sz="7200" dirty="0">
                <a:solidFill>
                  <a:schemeClr val="bg1"/>
                </a:solidFill>
                <a:latin typeface="Tahoma" pitchFamily="34" charset="0"/>
              </a:rPr>
              <a:t>    </a:t>
            </a:r>
            <a:r>
              <a:rPr lang="en-US" sz="7200" b="1" i="1" dirty="0">
                <a:solidFill>
                  <a:schemeClr val="bg1"/>
                </a:solidFill>
                <a:latin typeface="Tahoma" pitchFamily="34" charset="0"/>
              </a:rPr>
              <a:t>Thank You</a:t>
            </a:r>
          </a:p>
        </p:txBody>
      </p:sp>
      <p:sp>
        <p:nvSpPr>
          <p:cNvPr id="5" name="Text Box 6"/>
          <p:cNvSpPr txBox="1">
            <a:spLocks noChangeArrowheads="1"/>
          </p:cNvSpPr>
          <p:nvPr/>
        </p:nvSpPr>
        <p:spPr bwMode="auto">
          <a:xfrm>
            <a:off x="0" y="1551956"/>
            <a:ext cx="9144000" cy="5306068"/>
          </a:xfrm>
          <a:prstGeom prst="rect">
            <a:avLst/>
          </a:prstGeom>
          <a:noFill/>
          <a:ln w="9525">
            <a:noFill/>
            <a:miter lim="800000"/>
            <a:headEnd/>
            <a:tailEnd/>
          </a:ln>
        </p:spPr>
        <p:txBody>
          <a:bodyPr wrap="square">
            <a:spAutoFit/>
          </a:bodyPr>
          <a:lstStyle/>
          <a:p>
            <a:pPr algn="ctr" rtl="0" eaLnBrk="0" hangingPunct="0">
              <a:lnSpc>
                <a:spcPct val="155000"/>
              </a:lnSpc>
            </a:pPr>
            <a:r>
              <a:rPr lang="en-US" sz="2800" b="1" i="1" dirty="0">
                <a:solidFill>
                  <a:schemeClr val="bg1"/>
                </a:solidFill>
                <a:latin typeface="Tahoma" pitchFamily="34" charset="0"/>
              </a:rPr>
              <a:t>Dr. MOHY HAFEZ </a:t>
            </a:r>
          </a:p>
          <a:p>
            <a:pPr algn="ctr" rtl="0" eaLnBrk="0" hangingPunct="0">
              <a:lnSpc>
                <a:spcPct val="155000"/>
              </a:lnSpc>
            </a:pPr>
            <a:r>
              <a:rPr lang="en-US" sz="2800" b="1" i="1" dirty="0">
                <a:solidFill>
                  <a:schemeClr val="bg1"/>
                </a:solidFill>
                <a:latin typeface="Tahoma" pitchFamily="34" charset="0"/>
              </a:rPr>
              <a:t>Chairman &amp; CEO,  DELTA PHARMA Bio</a:t>
            </a:r>
          </a:p>
          <a:p>
            <a:pPr lvl="0"/>
            <a:r>
              <a:rPr lang="en-US" sz="1400" b="1" i="1" dirty="0" smtClean="0">
                <a:solidFill>
                  <a:srgbClr val="FFFF00"/>
                </a:solidFill>
                <a:latin typeface="Arial" pitchFamily="34" charset="0"/>
              </a:rPr>
              <a:t>Founder, Chairman &amp; (CEO) of DELTA PHARMA (1997-2010).  </a:t>
            </a:r>
          </a:p>
          <a:p>
            <a:pPr lvl="0"/>
            <a:r>
              <a:rPr lang="en-US" sz="1400" b="1" i="1" dirty="0" smtClean="0">
                <a:solidFill>
                  <a:schemeClr val="bg1"/>
                </a:solidFill>
                <a:latin typeface="Arial" pitchFamily="34" charset="0"/>
              </a:rPr>
              <a:t>President of Pharmaceutical &amp; Health committee at Investors Association  "TRIA" &amp; Board of Trustees 10th Ramadan City &amp; General union Egyptian investors. </a:t>
            </a:r>
          </a:p>
          <a:p>
            <a:pPr lvl="0"/>
            <a:r>
              <a:rPr lang="en-US" sz="1400" b="1" i="1" dirty="0" smtClean="0">
                <a:solidFill>
                  <a:srgbClr val="FFFF00"/>
                </a:solidFill>
                <a:latin typeface="Arial" pitchFamily="34" charset="0"/>
              </a:rPr>
              <a:t>President of Medical industry &amp; Health committee at General union Egyptian investors.</a:t>
            </a:r>
          </a:p>
          <a:p>
            <a:pPr lvl="0"/>
            <a:r>
              <a:rPr lang="en-US" sz="1400" b="1" i="1" dirty="0" smtClean="0">
                <a:solidFill>
                  <a:schemeClr val="bg1"/>
                </a:solidFill>
                <a:latin typeface="Arial" pitchFamily="34" charset="0"/>
              </a:rPr>
              <a:t>Board Member of industrial chamber of pharmaceuticals, cosmetics, &amp; appliances "PCA".</a:t>
            </a:r>
          </a:p>
          <a:p>
            <a:pPr lvl="0"/>
            <a:r>
              <a:rPr lang="en-US" sz="1400" b="1" i="1" dirty="0" smtClean="0">
                <a:solidFill>
                  <a:srgbClr val="FFFF00"/>
                </a:solidFill>
                <a:latin typeface="Arial" pitchFamily="34" charset="0"/>
              </a:rPr>
              <a:t>Board member of Export Council for Medical Industries.</a:t>
            </a:r>
          </a:p>
          <a:p>
            <a:pPr lvl="0"/>
            <a:r>
              <a:rPr lang="en-US" sz="1400" b="1" i="1" dirty="0" smtClean="0">
                <a:solidFill>
                  <a:schemeClr val="bg1"/>
                </a:solidFill>
                <a:latin typeface="Arial" pitchFamily="34" charset="0"/>
              </a:rPr>
              <a:t>Member of Higher Committee for Health, Sharkia.</a:t>
            </a:r>
          </a:p>
          <a:p>
            <a:pPr lvl="0"/>
            <a:r>
              <a:rPr lang="en-US" sz="1400" b="1" i="1" dirty="0" smtClean="0">
                <a:solidFill>
                  <a:srgbClr val="FFFF00"/>
                </a:solidFill>
                <a:latin typeface="Arial" pitchFamily="34" charset="0"/>
              </a:rPr>
              <a:t>Board Member of IMC Steering Committee &amp; Pharmaceutical Egypt council Ministry of trade and industry.  </a:t>
            </a:r>
          </a:p>
          <a:p>
            <a:pPr lvl="0"/>
            <a:r>
              <a:rPr lang="en-US" sz="1400" b="1" i="1" dirty="0" smtClean="0">
                <a:solidFill>
                  <a:schemeClr val="bg1"/>
                </a:solidFill>
                <a:latin typeface="Arial" pitchFamily="34" charset="0"/>
              </a:rPr>
              <a:t>Vice President of Industrial investors' general syndicate (IIGS) Institutional investors.</a:t>
            </a:r>
          </a:p>
          <a:p>
            <a:pPr lvl="0"/>
            <a:r>
              <a:rPr lang="en-US" sz="1400" b="1" i="1" dirty="0" smtClean="0">
                <a:solidFill>
                  <a:srgbClr val="FFFF00"/>
                </a:solidFill>
                <a:latin typeface="Arial" pitchFamily="34" charset="0"/>
              </a:rPr>
              <a:t>Lecturer of material of good practices for the pharmaceutical industry (cGMP) in faculty of pharmacy (Zagazig, 6 October) University.</a:t>
            </a:r>
          </a:p>
          <a:p>
            <a:pPr lvl="0"/>
            <a:r>
              <a:rPr lang="en-US" sz="1400" b="1" i="1" dirty="0" smtClean="0">
                <a:solidFill>
                  <a:schemeClr val="bg1"/>
                </a:solidFill>
                <a:latin typeface="Arial" pitchFamily="34" charset="0"/>
              </a:rPr>
              <a:t>Founder and Board Member of 10th Ramadan University.</a:t>
            </a:r>
          </a:p>
          <a:p>
            <a:pPr lvl="0"/>
            <a:r>
              <a:rPr lang="en-US" sz="1400" b="1" i="1" dirty="0" smtClean="0">
                <a:solidFill>
                  <a:srgbClr val="FFFF00"/>
                </a:solidFill>
                <a:latin typeface="Arial" pitchFamily="34" charset="0"/>
              </a:rPr>
              <a:t>Faculty of pharmacy council member at (Ain Shams, Zagazig) University.</a:t>
            </a:r>
          </a:p>
          <a:p>
            <a:pPr lvl="0"/>
            <a:r>
              <a:rPr lang="en-US" sz="1400" b="1" i="1" dirty="0" smtClean="0">
                <a:solidFill>
                  <a:schemeClr val="bg1"/>
                </a:solidFill>
                <a:latin typeface="Arial" pitchFamily="34" charset="0"/>
              </a:rPr>
              <a:t>Faculty of pharmacy council member at Modern University for Science &amp; Technology (MTI), Cairo. </a:t>
            </a:r>
          </a:p>
          <a:p>
            <a:pPr lvl="0"/>
            <a:r>
              <a:rPr lang="en-US" sz="1400" b="1" i="1" dirty="0" smtClean="0">
                <a:solidFill>
                  <a:srgbClr val="FFFF00"/>
                </a:solidFill>
                <a:latin typeface="Arial" pitchFamily="34" charset="0"/>
              </a:rPr>
              <a:t>Member of Industrial Liaison Committee for British University in Egypt "BUE". </a:t>
            </a:r>
          </a:p>
          <a:p>
            <a:pPr lvl="0"/>
            <a:r>
              <a:rPr lang="en-US" sz="1400" b="1" i="1" dirty="0" smtClean="0">
                <a:solidFill>
                  <a:schemeClr val="bg1"/>
                </a:solidFill>
                <a:latin typeface="Arial" pitchFamily="34" charset="0"/>
              </a:rPr>
              <a:t>Member of International Academy of Engineering, Moscow – Russia.</a:t>
            </a:r>
          </a:p>
          <a:p>
            <a:r>
              <a:rPr lang="en-US" sz="1400" b="1" i="1" dirty="0" smtClean="0">
                <a:solidFill>
                  <a:srgbClr val="FFFF00"/>
                </a:solidFill>
                <a:latin typeface="Arial" pitchFamily="34" charset="0"/>
              </a:rPr>
              <a:t>Board member of other civil associations.</a:t>
            </a:r>
            <a:br>
              <a:rPr lang="en-US" sz="1400" b="1" i="1" dirty="0" smtClean="0">
                <a:solidFill>
                  <a:srgbClr val="FFFF00"/>
                </a:solidFill>
                <a:latin typeface="Arial" pitchFamily="34" charset="0"/>
              </a:rPr>
            </a:br>
            <a:endParaRPr lang="en-US" sz="1400" b="1" i="1" dirty="0">
              <a:solidFill>
                <a:srgbClr val="FFFF00"/>
              </a:solidFill>
              <a:latin typeface="Arial"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3" presetClass="entr" presetSubtype="3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4*#ppt_w"/>
                                          </p:val>
                                        </p:tav>
                                        <p:tav tm="100000">
                                          <p:val>
                                            <p:strVal val="#ppt_w"/>
                                          </p:val>
                                        </p:tav>
                                      </p:tavLst>
                                    </p:anim>
                                    <p:anim calcmode="lin" valueType="num">
                                      <p:cBhvr>
                                        <p:cTn id="13" dur="10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57224" y="214290"/>
            <a:ext cx="7143800" cy="1000108"/>
          </a:xfrm>
        </p:spPr>
        <p:txBody>
          <a:bodyPr>
            <a:normAutofit fontScale="90000"/>
          </a:bodyPr>
          <a:lstStyle/>
          <a:p>
            <a:r>
              <a:rPr lang="ar-EG" sz="4000" b="1" dirty="0" smtClean="0"/>
              <a:t/>
            </a:r>
            <a:br>
              <a:rPr lang="ar-EG" sz="4000" b="1" dirty="0" smtClean="0"/>
            </a:br>
            <a:r>
              <a:rPr lang="en-US" sz="4000" b="1" dirty="0" smtClean="0">
                <a:solidFill>
                  <a:schemeClr val="bg1"/>
                </a:solidFill>
              </a:rPr>
              <a:t>Exp. Per capita- Egypt 2012</a:t>
            </a:r>
          </a:p>
        </p:txBody>
      </p:sp>
      <p:sp>
        <p:nvSpPr>
          <p:cNvPr id="12" name="TextBox 11"/>
          <p:cNvSpPr txBox="1"/>
          <p:nvPr/>
        </p:nvSpPr>
        <p:spPr>
          <a:xfrm>
            <a:off x="1214414" y="1844980"/>
            <a:ext cx="2097690" cy="461665"/>
          </a:xfrm>
          <a:prstGeom prst="rect">
            <a:avLst/>
          </a:prstGeom>
          <a:noFill/>
        </p:spPr>
        <p:txBody>
          <a:bodyPr wrap="none" rtlCol="1">
            <a:spAutoFit/>
          </a:bodyPr>
          <a:lstStyle/>
          <a:p>
            <a:pPr algn="ctr"/>
            <a:r>
              <a:rPr lang="en-US" sz="2400" b="1" u="sng" dirty="0" smtClean="0">
                <a:solidFill>
                  <a:srgbClr val="FFFF00"/>
                </a:solidFill>
              </a:rPr>
              <a:t>Value: by L.E</a:t>
            </a:r>
            <a:endParaRPr lang="ar-EG" sz="2400" b="1" dirty="0">
              <a:solidFill>
                <a:srgbClr val="FFFF00"/>
              </a:solidFill>
            </a:endParaRPr>
          </a:p>
        </p:txBody>
      </p:sp>
      <p:sp>
        <p:nvSpPr>
          <p:cNvPr id="20" name="Can 19"/>
          <p:cNvSpPr/>
          <p:nvPr/>
        </p:nvSpPr>
        <p:spPr>
          <a:xfrm>
            <a:off x="1428728" y="5059690"/>
            <a:ext cx="914400" cy="6810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EG"/>
          </a:p>
        </p:txBody>
      </p:sp>
      <p:sp>
        <p:nvSpPr>
          <p:cNvPr id="21" name="Can 20"/>
          <p:cNvSpPr/>
          <p:nvPr/>
        </p:nvSpPr>
        <p:spPr>
          <a:xfrm>
            <a:off x="4406906" y="3630930"/>
            <a:ext cx="914400" cy="2109788"/>
          </a:xfrm>
          <a:prstGeom prst="can">
            <a:avLst/>
          </a:prstGeom>
          <a:solidFill>
            <a:schemeClr val="accent4">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defRPr/>
            </a:pPr>
            <a:endParaRPr lang="ar-EG"/>
          </a:p>
        </p:txBody>
      </p:sp>
      <p:sp>
        <p:nvSpPr>
          <p:cNvPr id="22" name="Can 21"/>
          <p:cNvSpPr/>
          <p:nvPr/>
        </p:nvSpPr>
        <p:spPr>
          <a:xfrm>
            <a:off x="2928926" y="4714884"/>
            <a:ext cx="914400" cy="1025834"/>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defRPr/>
            </a:pPr>
            <a:endParaRPr lang="ar-EG"/>
          </a:p>
        </p:txBody>
      </p:sp>
      <p:cxnSp>
        <p:nvCxnSpPr>
          <p:cNvPr id="23" name="Straight Connector 22"/>
          <p:cNvCxnSpPr/>
          <p:nvPr/>
        </p:nvCxnSpPr>
        <p:spPr>
          <a:xfrm flipV="1">
            <a:off x="1357313" y="5702632"/>
            <a:ext cx="7000901" cy="3649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7"/>
          <p:cNvSpPr txBox="1">
            <a:spLocks noChangeArrowheads="1"/>
          </p:cNvSpPr>
          <p:nvPr/>
        </p:nvSpPr>
        <p:spPr bwMode="auto">
          <a:xfrm>
            <a:off x="1457303" y="4465032"/>
            <a:ext cx="813043" cy="523220"/>
          </a:xfrm>
          <a:prstGeom prst="rect">
            <a:avLst/>
          </a:prstGeom>
          <a:noFill/>
          <a:ln w="9525">
            <a:noFill/>
            <a:miter lim="800000"/>
            <a:headEnd/>
            <a:tailEnd/>
          </a:ln>
        </p:spPr>
        <p:txBody>
          <a:bodyPr wrap="none">
            <a:spAutoFit/>
          </a:bodyPr>
          <a:lstStyle/>
          <a:p>
            <a:r>
              <a:rPr lang="en-US" sz="2800" b="1" dirty="0" smtClean="0">
                <a:solidFill>
                  <a:schemeClr val="bg1"/>
                </a:solidFill>
                <a:latin typeface="Times New Roman" pitchFamily="18" charset="0"/>
                <a:cs typeface="Times New Roman" pitchFamily="18" charset="0"/>
              </a:rPr>
              <a:t>0.22</a:t>
            </a:r>
            <a:endParaRPr lang="ar-EG" sz="2800" b="1" dirty="0">
              <a:solidFill>
                <a:schemeClr val="bg1"/>
              </a:solidFill>
              <a:latin typeface="Times New Roman" pitchFamily="18" charset="0"/>
              <a:cs typeface="Times New Roman" pitchFamily="18" charset="0"/>
            </a:endParaRPr>
          </a:p>
        </p:txBody>
      </p:sp>
      <p:sp>
        <p:nvSpPr>
          <p:cNvPr id="25" name="TextBox 8"/>
          <p:cNvSpPr txBox="1">
            <a:spLocks noChangeArrowheads="1"/>
          </p:cNvSpPr>
          <p:nvPr/>
        </p:nvSpPr>
        <p:spPr bwMode="auto">
          <a:xfrm>
            <a:off x="3000364" y="4191664"/>
            <a:ext cx="813043" cy="523220"/>
          </a:xfrm>
          <a:prstGeom prst="rect">
            <a:avLst/>
          </a:prstGeom>
          <a:noFill/>
          <a:ln w="9525">
            <a:noFill/>
            <a:miter lim="800000"/>
            <a:headEnd/>
            <a:tailEnd/>
          </a:ln>
        </p:spPr>
        <p:txBody>
          <a:bodyPr wrap="none">
            <a:spAutoFit/>
          </a:bodyPr>
          <a:lstStyle/>
          <a:p>
            <a:r>
              <a:rPr lang="en-US" sz="2800" b="1" dirty="0" smtClean="0">
                <a:solidFill>
                  <a:schemeClr val="bg1"/>
                </a:solidFill>
                <a:latin typeface="Times New Roman" pitchFamily="18" charset="0"/>
                <a:cs typeface="Times New Roman" pitchFamily="18" charset="0"/>
              </a:rPr>
              <a:t>12.8</a:t>
            </a:r>
            <a:endParaRPr lang="ar-EG" sz="2800" b="1" dirty="0">
              <a:solidFill>
                <a:schemeClr val="bg1"/>
              </a:solidFill>
              <a:latin typeface="Times New Roman" pitchFamily="18" charset="0"/>
              <a:cs typeface="Times New Roman" pitchFamily="18" charset="0"/>
            </a:endParaRPr>
          </a:p>
        </p:txBody>
      </p:sp>
      <p:sp>
        <p:nvSpPr>
          <p:cNvPr id="26" name="TextBox 9"/>
          <p:cNvSpPr txBox="1">
            <a:spLocks noChangeArrowheads="1"/>
          </p:cNvSpPr>
          <p:nvPr/>
        </p:nvSpPr>
        <p:spPr bwMode="auto">
          <a:xfrm>
            <a:off x="4599764" y="3107710"/>
            <a:ext cx="543740" cy="523220"/>
          </a:xfrm>
          <a:prstGeom prst="rect">
            <a:avLst/>
          </a:prstGeom>
          <a:noFill/>
          <a:ln w="9525">
            <a:noFill/>
            <a:miter lim="800000"/>
            <a:headEnd/>
            <a:tailEnd/>
          </a:ln>
        </p:spPr>
        <p:txBody>
          <a:bodyPr wrap="none">
            <a:spAutoFit/>
          </a:bodyPr>
          <a:lstStyle/>
          <a:p>
            <a:r>
              <a:rPr lang="en-US" sz="2800" b="1" dirty="0" smtClean="0">
                <a:solidFill>
                  <a:schemeClr val="bg1"/>
                </a:solidFill>
                <a:latin typeface="Times New Roman" pitchFamily="18" charset="0"/>
                <a:cs typeface="Times New Roman" pitchFamily="18" charset="0"/>
              </a:rPr>
              <a:t>72</a:t>
            </a:r>
            <a:endParaRPr lang="ar-EG" sz="2800" b="1" dirty="0">
              <a:solidFill>
                <a:schemeClr val="bg1"/>
              </a:solidFill>
              <a:latin typeface="Times New Roman" pitchFamily="18" charset="0"/>
              <a:cs typeface="Times New Roman" pitchFamily="18" charset="0"/>
            </a:endParaRPr>
          </a:p>
        </p:txBody>
      </p:sp>
      <p:sp>
        <p:nvSpPr>
          <p:cNvPr id="29" name="TextBox 14"/>
          <p:cNvSpPr txBox="1">
            <a:spLocks noChangeArrowheads="1"/>
          </p:cNvSpPr>
          <p:nvPr/>
        </p:nvSpPr>
        <p:spPr bwMode="auto">
          <a:xfrm>
            <a:off x="1496991" y="5824855"/>
            <a:ext cx="800219" cy="461665"/>
          </a:xfrm>
          <a:prstGeom prst="rect">
            <a:avLst/>
          </a:prstGeom>
          <a:noFill/>
          <a:ln w="9525">
            <a:noFill/>
            <a:miter lim="800000"/>
            <a:headEnd/>
            <a:tailEnd/>
          </a:ln>
        </p:spPr>
        <p:txBody>
          <a:bodyPr wrap="none">
            <a:spAutoFit/>
          </a:bodyPr>
          <a:lstStyle/>
          <a:p>
            <a:r>
              <a:rPr lang="en-US" sz="2400" b="1" dirty="0" smtClean="0">
                <a:solidFill>
                  <a:schemeClr val="bg1"/>
                </a:solidFill>
                <a:latin typeface="Times New Roman" pitchFamily="18" charset="0"/>
                <a:cs typeface="Times New Roman" pitchFamily="18" charset="0"/>
              </a:rPr>
              <a:t>1953</a:t>
            </a:r>
          </a:p>
        </p:txBody>
      </p:sp>
      <p:sp>
        <p:nvSpPr>
          <p:cNvPr id="30" name="TextBox 15"/>
          <p:cNvSpPr txBox="1">
            <a:spLocks noChangeArrowheads="1"/>
          </p:cNvSpPr>
          <p:nvPr/>
        </p:nvSpPr>
        <p:spPr bwMode="auto">
          <a:xfrm>
            <a:off x="4500562" y="5812155"/>
            <a:ext cx="800219" cy="461665"/>
          </a:xfrm>
          <a:prstGeom prst="rect">
            <a:avLst/>
          </a:prstGeom>
          <a:noFill/>
          <a:ln w="9525">
            <a:noFill/>
            <a:miter lim="800000"/>
            <a:headEnd/>
            <a:tailEnd/>
          </a:ln>
        </p:spPr>
        <p:txBody>
          <a:bodyPr wrap="none">
            <a:spAutoFit/>
          </a:bodyPr>
          <a:lstStyle/>
          <a:p>
            <a:r>
              <a:rPr lang="en-US" sz="2400" b="1" dirty="0" smtClean="0">
                <a:solidFill>
                  <a:schemeClr val="bg1"/>
                </a:solidFill>
                <a:latin typeface="Times New Roman" pitchFamily="18" charset="0"/>
                <a:cs typeface="Times New Roman" pitchFamily="18" charset="0"/>
              </a:rPr>
              <a:t>2002</a:t>
            </a:r>
            <a:endParaRPr lang="ar-EG" b="1" dirty="0">
              <a:solidFill>
                <a:schemeClr val="bg1"/>
              </a:solidFill>
              <a:latin typeface="Times New Roman" pitchFamily="18" charset="0"/>
              <a:cs typeface="Times New Roman" pitchFamily="18" charset="0"/>
            </a:endParaRPr>
          </a:p>
        </p:txBody>
      </p:sp>
      <p:sp>
        <p:nvSpPr>
          <p:cNvPr id="31" name="TextBox 16"/>
          <p:cNvSpPr txBox="1">
            <a:spLocks noChangeArrowheads="1"/>
          </p:cNvSpPr>
          <p:nvPr/>
        </p:nvSpPr>
        <p:spPr bwMode="auto">
          <a:xfrm>
            <a:off x="2985963" y="5824855"/>
            <a:ext cx="800219" cy="461665"/>
          </a:xfrm>
          <a:prstGeom prst="rect">
            <a:avLst/>
          </a:prstGeom>
          <a:noFill/>
          <a:ln w="9525">
            <a:noFill/>
            <a:miter lim="800000"/>
            <a:headEnd/>
            <a:tailEnd/>
          </a:ln>
        </p:spPr>
        <p:txBody>
          <a:bodyPr wrap="none">
            <a:spAutoFit/>
          </a:bodyPr>
          <a:lstStyle/>
          <a:p>
            <a:r>
              <a:rPr lang="en-US" sz="2400" b="1" dirty="0" smtClean="0">
                <a:solidFill>
                  <a:schemeClr val="bg1"/>
                </a:solidFill>
                <a:latin typeface="Times New Roman" pitchFamily="18" charset="0"/>
                <a:cs typeface="Times New Roman" pitchFamily="18" charset="0"/>
              </a:rPr>
              <a:t>1984</a:t>
            </a:r>
            <a:endParaRPr lang="ar-EG" sz="2400" b="1" dirty="0">
              <a:solidFill>
                <a:schemeClr val="bg1"/>
              </a:solidFill>
              <a:latin typeface="Times New Roman" pitchFamily="18" charset="0"/>
              <a:cs typeface="Times New Roman" pitchFamily="18" charset="0"/>
            </a:endParaRPr>
          </a:p>
        </p:txBody>
      </p:sp>
      <p:sp>
        <p:nvSpPr>
          <p:cNvPr id="17" name="Can 16"/>
          <p:cNvSpPr/>
          <p:nvPr/>
        </p:nvSpPr>
        <p:spPr>
          <a:xfrm>
            <a:off x="5715008" y="3202302"/>
            <a:ext cx="914400" cy="2511427"/>
          </a:xfrm>
          <a:prstGeom prst="can">
            <a:avLst/>
          </a:prstGeom>
          <a:solidFill>
            <a:schemeClr val="accent1">
              <a:lumMod val="40000"/>
              <a:lumOff val="6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defRPr/>
            </a:pPr>
            <a:endParaRPr lang="ar-EG"/>
          </a:p>
        </p:txBody>
      </p:sp>
      <p:sp>
        <p:nvSpPr>
          <p:cNvPr id="18" name="TextBox 8"/>
          <p:cNvSpPr txBox="1">
            <a:spLocks noChangeArrowheads="1"/>
          </p:cNvSpPr>
          <p:nvPr/>
        </p:nvSpPr>
        <p:spPr bwMode="auto">
          <a:xfrm>
            <a:off x="5843595" y="2606989"/>
            <a:ext cx="723275" cy="523220"/>
          </a:xfrm>
          <a:prstGeom prst="rect">
            <a:avLst/>
          </a:prstGeom>
          <a:noFill/>
          <a:ln w="9525">
            <a:noFill/>
            <a:miter lim="800000"/>
            <a:headEnd/>
            <a:tailEnd/>
          </a:ln>
        </p:spPr>
        <p:txBody>
          <a:bodyPr wrap="none">
            <a:spAutoFit/>
          </a:bodyPr>
          <a:lstStyle/>
          <a:p>
            <a:r>
              <a:rPr lang="en-US" sz="2800" b="1" dirty="0" smtClean="0">
                <a:solidFill>
                  <a:schemeClr val="bg1"/>
                </a:solidFill>
                <a:latin typeface="Times New Roman" pitchFamily="18" charset="0"/>
                <a:cs typeface="Times New Roman" pitchFamily="18" charset="0"/>
              </a:rPr>
              <a:t>150</a:t>
            </a:r>
            <a:endParaRPr lang="ar-EG" sz="2800" b="1" dirty="0">
              <a:solidFill>
                <a:schemeClr val="bg1"/>
              </a:solidFill>
              <a:latin typeface="Times New Roman" pitchFamily="18" charset="0"/>
              <a:cs typeface="Times New Roman" pitchFamily="18" charset="0"/>
            </a:endParaRPr>
          </a:p>
        </p:txBody>
      </p:sp>
      <p:sp>
        <p:nvSpPr>
          <p:cNvPr id="32" name="TextBox 16"/>
          <p:cNvSpPr txBox="1">
            <a:spLocks noChangeArrowheads="1"/>
          </p:cNvSpPr>
          <p:nvPr/>
        </p:nvSpPr>
        <p:spPr bwMode="auto">
          <a:xfrm>
            <a:off x="5843602" y="5797866"/>
            <a:ext cx="800100" cy="461963"/>
          </a:xfrm>
          <a:prstGeom prst="rect">
            <a:avLst/>
          </a:prstGeom>
          <a:noFill/>
          <a:ln w="9525">
            <a:noFill/>
            <a:miter lim="800000"/>
            <a:headEnd/>
            <a:tailEnd/>
          </a:ln>
        </p:spPr>
        <p:txBody>
          <a:bodyPr wrap="none">
            <a:spAutoFit/>
          </a:bodyPr>
          <a:lstStyle/>
          <a:p>
            <a:r>
              <a:rPr lang="en-US" sz="2400" b="1" dirty="0" smtClean="0">
                <a:solidFill>
                  <a:schemeClr val="bg1"/>
                </a:solidFill>
                <a:latin typeface="Times New Roman" pitchFamily="18" charset="0"/>
                <a:cs typeface="Times New Roman" pitchFamily="18" charset="0"/>
              </a:rPr>
              <a:t>2009</a:t>
            </a:r>
            <a:endParaRPr lang="ar-EG" sz="2400" b="1" dirty="0">
              <a:solidFill>
                <a:schemeClr val="bg1"/>
              </a:solidFill>
              <a:latin typeface="Times New Roman" pitchFamily="18" charset="0"/>
              <a:cs typeface="Times New Roman" pitchFamily="18" charset="0"/>
            </a:endParaRPr>
          </a:p>
        </p:txBody>
      </p:sp>
      <p:sp>
        <p:nvSpPr>
          <p:cNvPr id="33" name="Can 32"/>
          <p:cNvSpPr/>
          <p:nvPr/>
        </p:nvSpPr>
        <p:spPr>
          <a:xfrm>
            <a:off x="7086624" y="2500306"/>
            <a:ext cx="914400" cy="3240412"/>
          </a:xfrm>
          <a:prstGeom prst="can">
            <a:avLst/>
          </a:prstGeom>
          <a:solidFill>
            <a:schemeClr val="accent6">
              <a:lumMod val="40000"/>
              <a:lumOff val="6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defRPr/>
            </a:pPr>
            <a:endParaRPr lang="ar-EG"/>
          </a:p>
        </p:txBody>
      </p:sp>
      <p:sp>
        <p:nvSpPr>
          <p:cNvPr id="34" name="TextBox 9"/>
          <p:cNvSpPr txBox="1">
            <a:spLocks noChangeArrowheads="1"/>
          </p:cNvSpPr>
          <p:nvPr/>
        </p:nvSpPr>
        <p:spPr bwMode="auto">
          <a:xfrm>
            <a:off x="7251718" y="1987856"/>
            <a:ext cx="723275" cy="523220"/>
          </a:xfrm>
          <a:prstGeom prst="rect">
            <a:avLst/>
          </a:prstGeom>
          <a:noFill/>
          <a:ln w="9525">
            <a:noFill/>
            <a:miter lim="800000"/>
            <a:headEnd/>
            <a:tailEnd/>
          </a:ln>
        </p:spPr>
        <p:txBody>
          <a:bodyPr wrap="none">
            <a:spAutoFit/>
          </a:bodyPr>
          <a:lstStyle/>
          <a:p>
            <a:r>
              <a:rPr lang="en-US" sz="2800" b="1" dirty="0" smtClean="0">
                <a:solidFill>
                  <a:schemeClr val="bg1"/>
                </a:solidFill>
                <a:latin typeface="Times New Roman" pitchFamily="18" charset="0"/>
                <a:cs typeface="Times New Roman" pitchFamily="18" charset="0"/>
              </a:rPr>
              <a:t>295</a:t>
            </a:r>
            <a:endParaRPr lang="ar-EG" sz="2800" b="1" dirty="0">
              <a:solidFill>
                <a:schemeClr val="bg1"/>
              </a:solidFill>
              <a:latin typeface="Times New Roman" pitchFamily="18" charset="0"/>
              <a:cs typeface="Times New Roman" pitchFamily="18" charset="0"/>
            </a:endParaRPr>
          </a:p>
        </p:txBody>
      </p:sp>
      <p:sp>
        <p:nvSpPr>
          <p:cNvPr id="35" name="TextBox 15"/>
          <p:cNvSpPr txBox="1">
            <a:spLocks noChangeArrowheads="1"/>
          </p:cNvSpPr>
          <p:nvPr/>
        </p:nvSpPr>
        <p:spPr bwMode="auto">
          <a:xfrm>
            <a:off x="7143768" y="5774070"/>
            <a:ext cx="800100" cy="461963"/>
          </a:xfrm>
          <a:prstGeom prst="rect">
            <a:avLst/>
          </a:prstGeom>
          <a:noFill/>
          <a:ln w="9525">
            <a:noFill/>
            <a:miter lim="800000"/>
            <a:headEnd/>
            <a:tailEnd/>
          </a:ln>
        </p:spPr>
        <p:txBody>
          <a:bodyPr wrap="none">
            <a:spAutoFit/>
          </a:bodyPr>
          <a:lstStyle/>
          <a:p>
            <a:r>
              <a:rPr lang="en-US" sz="2400" b="1" dirty="0">
                <a:solidFill>
                  <a:schemeClr val="bg1"/>
                </a:solidFill>
                <a:latin typeface="Times New Roman" pitchFamily="18" charset="0"/>
                <a:cs typeface="Times New Roman" pitchFamily="18" charset="0"/>
              </a:rPr>
              <a:t>2012</a:t>
            </a:r>
            <a:endParaRPr lang="ar-EG" b="1" dirty="0">
              <a:solidFill>
                <a:schemeClr val="bg1"/>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ox(in)">
                                      <p:cBhvr>
                                        <p:cTn id="7" dur="500"/>
                                        <p:tgtEl>
                                          <p:spTgt spid="6656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ox(in)">
                                      <p:cBhvr>
                                        <p:cTn id="11" dur="500"/>
                                        <p:tgtEl>
                                          <p:spTgt spid="2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lide(fromBottom)">
                                      <p:cBhvr>
                                        <p:cTn id="19" dur="500"/>
                                        <p:tgtEl>
                                          <p:spTgt spid="2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lide(fromBottom)">
                                      <p:cBhvr>
                                        <p:cTn id="31" dur="500"/>
                                        <p:tgtEl>
                                          <p:spTgt spid="22"/>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500"/>
                                        <p:tgtEl>
                                          <p:spTgt spid="30"/>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slide(fromBottom)">
                                      <p:cBhvr>
                                        <p:cTn id="43" dur="500"/>
                                        <p:tgtEl>
                                          <p:spTgt spid="21"/>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par>
                          <p:cTn id="48" fill="hold">
                            <p:stCondLst>
                              <p:cond delay="6000"/>
                            </p:stCondLst>
                            <p:childTnLst>
                              <p:par>
                                <p:cTn id="49" presetID="14" presetClass="entr" presetSubtype="1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slide(fromBottom)">
                                      <p:cBhvr>
                                        <p:cTn id="55" dur="500"/>
                                        <p:tgtEl>
                                          <p:spTgt spid="17"/>
                                        </p:tgtEl>
                                      </p:cBhvr>
                                    </p:animEffect>
                                  </p:childTnLst>
                                </p:cTn>
                              </p:par>
                            </p:childTnLst>
                          </p:cTn>
                        </p:par>
                        <p:par>
                          <p:cTn id="56" fill="hold">
                            <p:stCondLst>
                              <p:cond delay="7000"/>
                            </p:stCondLst>
                            <p:childTnLst>
                              <p:par>
                                <p:cTn id="57" presetID="14" presetClass="entr" presetSubtype="1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randombar(horizontal)">
                                      <p:cBhvr>
                                        <p:cTn id="59" dur="500"/>
                                        <p:tgtEl>
                                          <p:spTgt spid="18"/>
                                        </p:tgtEl>
                                      </p:cBhvr>
                                    </p:animEffect>
                                  </p:childTnLst>
                                </p:cTn>
                              </p:par>
                            </p:childTnLst>
                          </p:cTn>
                        </p:par>
                        <p:par>
                          <p:cTn id="60" fill="hold">
                            <p:stCondLst>
                              <p:cond delay="7500"/>
                            </p:stCondLst>
                            <p:childTnLst>
                              <p:par>
                                <p:cTn id="61" presetID="14" presetClass="entr" presetSubtype="1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randombar(horizontal)">
                                      <p:cBhvr>
                                        <p:cTn id="63" dur="500"/>
                                        <p:tgtEl>
                                          <p:spTgt spid="35"/>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slide(fromBottom)">
                                      <p:cBhvr>
                                        <p:cTn id="67" dur="500"/>
                                        <p:tgtEl>
                                          <p:spTgt spid="33"/>
                                        </p:tgtEl>
                                      </p:cBhvr>
                                    </p:animEffect>
                                  </p:childTnLst>
                                </p:cTn>
                              </p:par>
                            </p:childTnLst>
                          </p:cTn>
                        </p:par>
                        <p:par>
                          <p:cTn id="68" fill="hold">
                            <p:stCondLst>
                              <p:cond delay="8500"/>
                            </p:stCondLst>
                            <p:childTnLst>
                              <p:par>
                                <p:cTn id="69" presetID="14" presetClass="entr" presetSubtype="1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randombar(horizontal)">
                                      <p:cBhvr>
                                        <p:cTn id="71" dur="500"/>
                                        <p:tgtEl>
                                          <p:spTgt spid="34"/>
                                        </p:tgtEl>
                                      </p:cBhvr>
                                    </p:animEffect>
                                  </p:childTnLst>
                                </p:cTn>
                              </p:par>
                            </p:childTnLst>
                          </p:cTn>
                        </p:par>
                        <p:par>
                          <p:cTn id="72" fill="hold">
                            <p:stCondLst>
                              <p:cond delay="9000"/>
                            </p:stCondLst>
                            <p:childTnLst>
                              <p:par>
                                <p:cTn id="73" presetID="4"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ox(in)">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12" grpId="0"/>
      <p:bldP spid="20" grpId="0" animBg="1"/>
      <p:bldP spid="21" grpId="0" animBg="1"/>
      <p:bldP spid="22" grpId="0" animBg="1"/>
      <p:bldP spid="24" grpId="0"/>
      <p:bldP spid="25" grpId="0"/>
      <p:bldP spid="26" grpId="0"/>
      <p:bldP spid="29" grpId="0"/>
      <p:bldP spid="30" grpId="0"/>
      <p:bldP spid="31" grpId="0"/>
      <p:bldP spid="17" grpId="0" animBg="1"/>
      <p:bldP spid="18" grpId="0"/>
      <p:bldP spid="32" grpId="0"/>
      <p:bldP spid="33" grpId="0" animBg="1"/>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FFFF00"/>
                </a:solidFill>
              </a:rPr>
              <a:t>#21)</a:t>
            </a:r>
            <a:r>
              <a:rPr lang="ar-EG" sz="4400" b="1" dirty="0" smtClean="0">
                <a:solidFill>
                  <a:srgbClr val="FFFF00"/>
                </a:solidFill>
              </a:rPr>
              <a:t>)</a:t>
            </a:r>
            <a:r>
              <a:rPr lang="en-US" sz="4400" b="1" dirty="0" err="1" smtClean="0">
                <a:solidFill>
                  <a:schemeClr val="bg1"/>
                </a:solidFill>
              </a:rPr>
              <a:t>Pharmerging</a:t>
            </a:r>
            <a:r>
              <a:rPr lang="en-US" sz="4400" b="1" dirty="0" smtClean="0">
                <a:solidFill>
                  <a:schemeClr val="bg1"/>
                </a:solidFill>
              </a:rPr>
              <a:t> markets</a:t>
            </a:r>
            <a:endParaRPr lang="ar-EG" sz="4400" dirty="0">
              <a:solidFill>
                <a:schemeClr val="bg1"/>
              </a:solidFill>
            </a:endParaRPr>
          </a:p>
        </p:txBody>
      </p:sp>
      <p:sp>
        <p:nvSpPr>
          <p:cNvPr id="3" name="Content Placeholder 2"/>
          <p:cNvSpPr>
            <a:spLocks noGrp="1"/>
          </p:cNvSpPr>
          <p:nvPr>
            <p:ph idx="1"/>
          </p:nvPr>
        </p:nvSpPr>
        <p:spPr>
          <a:xfrm>
            <a:off x="214282" y="1371600"/>
            <a:ext cx="8929718" cy="5486400"/>
          </a:xfrm>
        </p:spPr>
        <p:txBody>
          <a:bodyPr/>
          <a:lstStyle/>
          <a:p>
            <a:pPr algn="l" rtl="0"/>
            <a:r>
              <a:rPr lang="en-US" sz="2400" b="1" u="sng" dirty="0" smtClean="0">
                <a:solidFill>
                  <a:srgbClr val="FFFF00"/>
                </a:solidFill>
              </a:rPr>
              <a:t>Tier 1</a:t>
            </a:r>
            <a:r>
              <a:rPr lang="en-US" sz="2400" b="1" u="sng" dirty="0" smtClean="0">
                <a:solidFill>
                  <a:schemeClr val="bg1"/>
                </a:solidFill>
              </a:rPr>
              <a:t>: China </a:t>
            </a:r>
          </a:p>
          <a:p>
            <a:pPr algn="l" rtl="0">
              <a:buNone/>
            </a:pPr>
            <a:r>
              <a:rPr lang="en-US" sz="2000" b="1" dirty="0" smtClean="0">
                <a:solidFill>
                  <a:schemeClr val="bg1"/>
                </a:solidFill>
              </a:rPr>
              <a:t>    Expected to </a:t>
            </a:r>
            <a:r>
              <a:rPr lang="en-US" sz="2000" b="1" dirty="0" smtClean="0">
                <a:solidFill>
                  <a:srgbClr val="FFFF00"/>
                </a:solidFill>
              </a:rPr>
              <a:t>add $40 bn. </a:t>
            </a:r>
            <a:r>
              <a:rPr lang="en-US" sz="2000" b="1" dirty="0" smtClean="0">
                <a:solidFill>
                  <a:schemeClr val="bg1"/>
                </a:solidFill>
              </a:rPr>
              <a:t>&amp; to become the world’s third-largest pharmaceutical market on 2013.</a:t>
            </a:r>
          </a:p>
          <a:p>
            <a:pPr algn="l" rtl="0">
              <a:lnSpc>
                <a:spcPct val="150000"/>
              </a:lnSpc>
            </a:pPr>
            <a:r>
              <a:rPr lang="en-US" sz="2400" b="1" u="sng" dirty="0" smtClean="0">
                <a:solidFill>
                  <a:srgbClr val="FFFF00"/>
                </a:solidFill>
              </a:rPr>
              <a:t>Tier 2</a:t>
            </a:r>
            <a:r>
              <a:rPr lang="en-US" sz="2400" b="1" u="sng" dirty="0" smtClean="0">
                <a:solidFill>
                  <a:schemeClr val="bg1"/>
                </a:solidFill>
              </a:rPr>
              <a:t>: Brazil, Russia and India.   </a:t>
            </a:r>
          </a:p>
          <a:p>
            <a:pPr algn="l" rtl="0">
              <a:buNone/>
            </a:pPr>
            <a:r>
              <a:rPr lang="en-US" sz="2000" b="1" dirty="0" smtClean="0">
                <a:solidFill>
                  <a:schemeClr val="bg1"/>
                </a:solidFill>
              </a:rPr>
              <a:t>    Expected to </a:t>
            </a:r>
            <a:r>
              <a:rPr lang="en-US" sz="2000" b="1" dirty="0" smtClean="0">
                <a:solidFill>
                  <a:srgbClr val="FFFF00"/>
                </a:solidFill>
              </a:rPr>
              <a:t>add $5-15 bn.</a:t>
            </a:r>
            <a:r>
              <a:rPr lang="en-US" sz="2000" b="1" dirty="0" smtClean="0">
                <a:solidFill>
                  <a:schemeClr val="bg1"/>
                </a:solidFill>
              </a:rPr>
              <a:t> on 2013. </a:t>
            </a:r>
          </a:p>
          <a:p>
            <a:pPr algn="l" rtl="0">
              <a:lnSpc>
                <a:spcPct val="150000"/>
              </a:lnSpc>
            </a:pPr>
            <a:r>
              <a:rPr lang="en-US" sz="2400" b="1" u="sng" dirty="0" smtClean="0">
                <a:solidFill>
                  <a:srgbClr val="FFFF00"/>
                </a:solidFill>
              </a:rPr>
              <a:t>Tier 3</a:t>
            </a:r>
            <a:r>
              <a:rPr lang="en-US" sz="2400" b="1" u="sng" dirty="0" smtClean="0">
                <a:solidFill>
                  <a:schemeClr val="bg1"/>
                </a:solidFill>
              </a:rPr>
              <a:t>: Fast Followers(13 countries) </a:t>
            </a:r>
          </a:p>
          <a:p>
            <a:pPr algn="l" rtl="0">
              <a:buNone/>
            </a:pPr>
            <a:r>
              <a:rPr lang="en-US" sz="2000" b="1" dirty="0" smtClean="0">
                <a:solidFill>
                  <a:schemeClr val="bg1"/>
                </a:solidFill>
              </a:rPr>
              <a:t>    Expected to </a:t>
            </a:r>
            <a:r>
              <a:rPr lang="en-US" sz="2000" b="1" dirty="0" smtClean="0">
                <a:solidFill>
                  <a:srgbClr val="FFFF00"/>
                </a:solidFill>
              </a:rPr>
              <a:t>add $1-5 bn. </a:t>
            </a:r>
            <a:r>
              <a:rPr lang="en-US" sz="2000" b="1" dirty="0" smtClean="0">
                <a:solidFill>
                  <a:schemeClr val="bg1"/>
                </a:solidFill>
              </a:rPr>
              <a:t>On 2013 They are: Venezuela, Poland, Argentina, Turkey, Mexico, Vietnam,   South Africa, Thailand, Indonesia, Romania, </a:t>
            </a:r>
            <a:r>
              <a:rPr lang="en-US" sz="2000" b="1" dirty="0" smtClean="0">
                <a:solidFill>
                  <a:srgbClr val="FFFF00"/>
                </a:solidFill>
              </a:rPr>
              <a:t>Egypt</a:t>
            </a:r>
            <a:r>
              <a:rPr lang="en-US" sz="2000" b="1" dirty="0" smtClean="0">
                <a:solidFill>
                  <a:schemeClr val="bg1"/>
                </a:solidFill>
              </a:rPr>
              <a:t>, Pakistan and Ukraine. While each market is unique, they are all complex, dynamic and subject to rapid change</a:t>
            </a:r>
          </a:p>
          <a:p>
            <a:pPr algn="l" rtl="0"/>
            <a:r>
              <a:rPr lang="en-US" sz="2400" u="sng" dirty="0" smtClean="0">
                <a:solidFill>
                  <a:srgbClr val="FFFF00"/>
                </a:solidFill>
              </a:rPr>
              <a:t>4 more new markets </a:t>
            </a:r>
            <a:r>
              <a:rPr lang="en-US" sz="2000" b="1" dirty="0" smtClean="0">
                <a:solidFill>
                  <a:schemeClr val="bg1"/>
                </a:solidFill>
              </a:rPr>
              <a:t>added to Tier 3  which are  </a:t>
            </a:r>
            <a:r>
              <a:rPr lang="fr-FR" altLang="zh-CN" sz="2000" b="1" i="1" dirty="0" err="1" smtClean="0">
                <a:solidFill>
                  <a:srgbClr val="FFFF00"/>
                </a:solidFill>
                <a:latin typeface="Verdana" pitchFamily="34" charset="0"/>
                <a:ea typeface="宋体" pitchFamily="2" charset="-122"/>
              </a:rPr>
              <a:t>Algeria</a:t>
            </a:r>
            <a:r>
              <a:rPr lang="fr-FR" altLang="zh-CN" sz="2000" b="1" i="1" dirty="0" smtClean="0">
                <a:solidFill>
                  <a:srgbClr val="FFFF00"/>
                </a:solidFill>
                <a:latin typeface="Verdana" pitchFamily="34" charset="0"/>
                <a:ea typeface="宋体" pitchFamily="2" charset="-122"/>
              </a:rPr>
              <a:t>, </a:t>
            </a:r>
            <a:r>
              <a:rPr lang="fr-FR" altLang="zh-CN" sz="2000" b="1" i="1" dirty="0" err="1" smtClean="0">
                <a:solidFill>
                  <a:srgbClr val="FFFF00"/>
                </a:solidFill>
                <a:latin typeface="Verdana" pitchFamily="34" charset="0"/>
                <a:ea typeface="宋体" pitchFamily="2" charset="-122"/>
              </a:rPr>
              <a:t>Colombia</a:t>
            </a:r>
            <a:r>
              <a:rPr lang="fr-FR" altLang="zh-CN" sz="2000" b="1" i="1" dirty="0" smtClean="0">
                <a:solidFill>
                  <a:srgbClr val="FFFF00"/>
                </a:solidFill>
                <a:latin typeface="Verdana" pitchFamily="34" charset="0"/>
                <a:ea typeface="宋体" pitchFamily="2" charset="-122"/>
              </a:rPr>
              <a:t>, Nigeria and </a:t>
            </a:r>
            <a:r>
              <a:rPr lang="fr-FR" altLang="zh-CN" sz="2000" b="1" i="1" dirty="0" err="1" smtClean="0">
                <a:solidFill>
                  <a:srgbClr val="FFFF00"/>
                </a:solidFill>
                <a:latin typeface="Verdana" pitchFamily="34" charset="0"/>
                <a:ea typeface="宋体" pitchFamily="2" charset="-122"/>
              </a:rPr>
              <a:t>Saudi</a:t>
            </a:r>
            <a:r>
              <a:rPr lang="fr-FR" altLang="zh-CN" sz="2000" b="1" i="1" dirty="0" smtClean="0">
                <a:solidFill>
                  <a:srgbClr val="FFFF00"/>
                </a:solidFill>
                <a:latin typeface="Verdana" pitchFamily="34" charset="0"/>
                <a:ea typeface="宋体" pitchFamily="2" charset="-122"/>
              </a:rPr>
              <a:t> </a:t>
            </a:r>
            <a:r>
              <a:rPr lang="fr-FR" altLang="zh-CN" sz="2000" b="1" i="1" dirty="0" err="1" smtClean="0">
                <a:solidFill>
                  <a:srgbClr val="FFFF00"/>
                </a:solidFill>
                <a:latin typeface="Verdana" pitchFamily="34" charset="0"/>
                <a:ea typeface="宋体" pitchFamily="2" charset="-122"/>
              </a:rPr>
              <a:t>Arabia</a:t>
            </a:r>
            <a:r>
              <a:rPr lang="fr-FR" altLang="zh-CN" sz="2000" b="1" i="1" dirty="0" smtClean="0">
                <a:solidFill>
                  <a:srgbClr val="FFFF00"/>
                </a:solidFill>
                <a:latin typeface="Verdana" pitchFamily="34" charset="0"/>
                <a:ea typeface="宋体" pitchFamily="2" charset="-122"/>
              </a:rPr>
              <a:t> (#17)</a:t>
            </a:r>
          </a:p>
          <a:p>
            <a:pPr algn="l" rtl="0">
              <a:buNone/>
            </a:pPr>
            <a:endParaRPr lang="ar-EG" sz="2000" dirty="0">
              <a:solidFill>
                <a:schemeClr val="tx2"/>
              </a:solidFill>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Rectangle 1319" hidden="1"/>
          <p:cNvGraphicFramePr>
            <a:graphicFrameLocks/>
          </p:cNvGraphicFramePr>
          <p:nvPr/>
        </p:nvGraphicFramePr>
        <p:xfrm>
          <a:off x="0" y="0"/>
          <a:ext cx="158750" cy="158750"/>
        </p:xfrm>
        <a:graphic>
          <a:graphicData uri="http://schemas.openxmlformats.org/presentationml/2006/ole">
            <p:oleObj spid="_x0000_s5122" name="think-cell Slide" r:id="rId19" imgW="0" imgH="0" progId="">
              <p:embed/>
            </p:oleObj>
          </a:graphicData>
        </a:graphic>
      </p:graphicFrame>
      <p:sp>
        <p:nvSpPr>
          <p:cNvPr id="5123" name="Titre 1"/>
          <p:cNvSpPr>
            <a:spLocks noGrp="1"/>
          </p:cNvSpPr>
          <p:nvPr>
            <p:ph type="title"/>
            <p:custDataLst>
              <p:tags r:id="rId2"/>
            </p:custDataLst>
          </p:nvPr>
        </p:nvSpPr>
        <p:spPr>
          <a:xfrm>
            <a:off x="642910" y="357166"/>
            <a:ext cx="7543800" cy="635000"/>
          </a:xfrm>
        </p:spPr>
        <p:txBody>
          <a:bodyPr>
            <a:normAutofit fontScale="90000"/>
          </a:bodyPr>
          <a:lstStyle/>
          <a:p>
            <a:pPr algn="ctr" rtl="0" eaLnBrk="1" hangingPunct="1"/>
            <a:r>
              <a:rPr lang="en-US" altLang="zh-CN" sz="2400" b="1" dirty="0" smtClean="0">
                <a:solidFill>
                  <a:srgbClr val="FFFF00"/>
                </a:solidFill>
                <a:ea typeface="宋体" pitchFamily="2" charset="-122"/>
              </a:rPr>
              <a:t>IMS increases Pharmerging countries to 21 as healthcare improvement becomes global priority</a:t>
            </a:r>
          </a:p>
        </p:txBody>
      </p:sp>
      <p:sp>
        <p:nvSpPr>
          <p:cNvPr id="5124" name="ZoneTexte 1365"/>
          <p:cNvSpPr txBox="1">
            <a:spLocks noChangeArrowheads="1"/>
          </p:cNvSpPr>
          <p:nvPr>
            <p:custDataLst>
              <p:tags r:id="rId3"/>
            </p:custDataLst>
          </p:nvPr>
        </p:nvSpPr>
        <p:spPr bwMode="auto">
          <a:xfrm>
            <a:off x="4357686" y="6429396"/>
            <a:ext cx="4549775" cy="246063"/>
          </a:xfrm>
          <a:prstGeom prst="rect">
            <a:avLst/>
          </a:prstGeom>
          <a:noFill/>
          <a:ln w="9525">
            <a:noFill/>
            <a:miter lim="800000"/>
            <a:headEnd/>
            <a:tailEnd/>
          </a:ln>
        </p:spPr>
        <p:txBody>
          <a:bodyPr wrap="none">
            <a:spAutoFit/>
          </a:bodyPr>
          <a:lstStyle/>
          <a:p>
            <a:r>
              <a:rPr lang="fr-FR" altLang="zh-CN" sz="1000" i="1" dirty="0">
                <a:solidFill>
                  <a:srgbClr val="FFFF00"/>
                </a:solidFill>
                <a:latin typeface="Verdana" pitchFamily="34" charset="0"/>
                <a:ea typeface="宋体" pitchFamily="2" charset="-122"/>
              </a:rPr>
              <a:t>Source.: IMS Market prognosis 2012-2016 September update, LC</a:t>
            </a:r>
            <a:r>
              <a:rPr lang="fr-FR" altLang="zh-CN" sz="1000" i="1" dirty="0">
                <a:solidFill>
                  <a:srgbClr val="FFFF00"/>
                </a:solidFill>
                <a:ea typeface="宋体" pitchFamily="2" charset="-122"/>
              </a:rPr>
              <a:t> $</a:t>
            </a:r>
            <a:endParaRPr lang="fr-FR" altLang="zh-CN" sz="1000" i="1" dirty="0">
              <a:solidFill>
                <a:srgbClr val="FFFF00"/>
              </a:solidFill>
              <a:latin typeface="Verdana" pitchFamily="34" charset="0"/>
              <a:ea typeface="宋体" pitchFamily="2" charset="-122"/>
            </a:endParaRPr>
          </a:p>
        </p:txBody>
      </p:sp>
      <p:grpSp>
        <p:nvGrpSpPr>
          <p:cNvPr id="2" name="Group 9"/>
          <p:cNvGrpSpPr>
            <a:grpSpLocks/>
          </p:cNvGrpSpPr>
          <p:nvPr>
            <p:custDataLst>
              <p:tags r:id="rId4"/>
            </p:custDataLst>
          </p:nvPr>
        </p:nvGrpSpPr>
        <p:grpSpPr bwMode="auto">
          <a:xfrm>
            <a:off x="449263" y="1193800"/>
            <a:ext cx="8313737" cy="4327525"/>
            <a:chOff x="115" y="616"/>
            <a:chExt cx="5529" cy="3070"/>
          </a:xfrm>
        </p:grpSpPr>
        <p:sp>
          <p:nvSpPr>
            <p:cNvPr id="5141" name="Freeform 10"/>
            <p:cNvSpPr>
              <a:spLocks/>
            </p:cNvSpPr>
            <p:nvPr/>
          </p:nvSpPr>
          <p:spPr bwMode="auto">
            <a:xfrm>
              <a:off x="3302" y="2192"/>
              <a:ext cx="10" cy="22"/>
            </a:xfrm>
            <a:custGeom>
              <a:avLst/>
              <a:gdLst>
                <a:gd name="T0" fmla="*/ 8 w 10"/>
                <a:gd name="T1" fmla="*/ 18 h 22"/>
                <a:gd name="T2" fmla="*/ 10 w 10"/>
                <a:gd name="T3" fmla="*/ 18 h 22"/>
                <a:gd name="T4" fmla="*/ 10 w 10"/>
                <a:gd name="T5" fmla="*/ 14 h 22"/>
                <a:gd name="T6" fmla="*/ 10 w 10"/>
                <a:gd name="T7" fmla="*/ 12 h 22"/>
                <a:gd name="T8" fmla="*/ 10 w 10"/>
                <a:gd name="T9" fmla="*/ 2 h 22"/>
                <a:gd name="T10" fmla="*/ 8 w 10"/>
                <a:gd name="T11" fmla="*/ 2 h 22"/>
                <a:gd name="T12" fmla="*/ 8 w 10"/>
                <a:gd name="T13" fmla="*/ 0 h 22"/>
                <a:gd name="T14" fmla="*/ 6 w 10"/>
                <a:gd name="T15" fmla="*/ 0 h 22"/>
                <a:gd name="T16" fmla="*/ 4 w 10"/>
                <a:gd name="T17" fmla="*/ 0 h 22"/>
                <a:gd name="T18" fmla="*/ 4 w 10"/>
                <a:gd name="T19" fmla="*/ 2 h 22"/>
                <a:gd name="T20" fmla="*/ 4 w 10"/>
                <a:gd name="T21" fmla="*/ 4 h 22"/>
                <a:gd name="T22" fmla="*/ 2 w 10"/>
                <a:gd name="T23" fmla="*/ 6 h 22"/>
                <a:gd name="T24" fmla="*/ 2 w 10"/>
                <a:gd name="T25" fmla="*/ 10 h 22"/>
                <a:gd name="T26" fmla="*/ 2 w 10"/>
                <a:gd name="T27" fmla="*/ 12 h 22"/>
                <a:gd name="T28" fmla="*/ 4 w 10"/>
                <a:gd name="T29" fmla="*/ 12 h 22"/>
                <a:gd name="T30" fmla="*/ 6 w 10"/>
                <a:gd name="T31" fmla="*/ 12 h 22"/>
                <a:gd name="T32" fmla="*/ 6 w 10"/>
                <a:gd name="T33" fmla="*/ 14 h 22"/>
                <a:gd name="T34" fmla="*/ 4 w 10"/>
                <a:gd name="T35" fmla="*/ 14 h 22"/>
                <a:gd name="T36" fmla="*/ 2 w 10"/>
                <a:gd name="T37" fmla="*/ 14 h 22"/>
                <a:gd name="T38" fmla="*/ 2 w 10"/>
                <a:gd name="T39" fmla="*/ 18 h 22"/>
                <a:gd name="T40" fmla="*/ 0 w 10"/>
                <a:gd name="T41" fmla="*/ 18 h 22"/>
                <a:gd name="T42" fmla="*/ 0 w 10"/>
                <a:gd name="T43" fmla="*/ 20 h 22"/>
                <a:gd name="T44" fmla="*/ 2 w 10"/>
                <a:gd name="T45" fmla="*/ 22 h 22"/>
                <a:gd name="T46" fmla="*/ 2 w 10"/>
                <a:gd name="T47" fmla="*/ 20 h 22"/>
                <a:gd name="T48" fmla="*/ 6 w 10"/>
                <a:gd name="T49" fmla="*/ 20 h 22"/>
                <a:gd name="T50" fmla="*/ 6 w 10"/>
                <a:gd name="T51" fmla="*/ 18 h 22"/>
                <a:gd name="T52" fmla="*/ 8 w 10"/>
                <a:gd name="T53" fmla="*/ 18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
                <a:gd name="T82" fmla="*/ 0 h 22"/>
                <a:gd name="T83" fmla="*/ 10 w 10"/>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 h="22">
                  <a:moveTo>
                    <a:pt x="8" y="18"/>
                  </a:moveTo>
                  <a:lnTo>
                    <a:pt x="10" y="18"/>
                  </a:lnTo>
                  <a:lnTo>
                    <a:pt x="10" y="14"/>
                  </a:lnTo>
                  <a:lnTo>
                    <a:pt x="10" y="12"/>
                  </a:lnTo>
                  <a:lnTo>
                    <a:pt x="10" y="2"/>
                  </a:lnTo>
                  <a:lnTo>
                    <a:pt x="8" y="2"/>
                  </a:lnTo>
                  <a:lnTo>
                    <a:pt x="8" y="0"/>
                  </a:lnTo>
                  <a:lnTo>
                    <a:pt x="6" y="0"/>
                  </a:lnTo>
                  <a:lnTo>
                    <a:pt x="4" y="0"/>
                  </a:lnTo>
                  <a:lnTo>
                    <a:pt x="4" y="2"/>
                  </a:lnTo>
                  <a:lnTo>
                    <a:pt x="4" y="4"/>
                  </a:lnTo>
                  <a:lnTo>
                    <a:pt x="2" y="6"/>
                  </a:lnTo>
                  <a:lnTo>
                    <a:pt x="2" y="10"/>
                  </a:lnTo>
                  <a:lnTo>
                    <a:pt x="2" y="12"/>
                  </a:lnTo>
                  <a:lnTo>
                    <a:pt x="4" y="12"/>
                  </a:lnTo>
                  <a:lnTo>
                    <a:pt x="6" y="12"/>
                  </a:lnTo>
                  <a:lnTo>
                    <a:pt x="6" y="14"/>
                  </a:lnTo>
                  <a:lnTo>
                    <a:pt x="4" y="14"/>
                  </a:lnTo>
                  <a:lnTo>
                    <a:pt x="2" y="14"/>
                  </a:lnTo>
                  <a:lnTo>
                    <a:pt x="2" y="18"/>
                  </a:lnTo>
                  <a:lnTo>
                    <a:pt x="0" y="18"/>
                  </a:lnTo>
                  <a:lnTo>
                    <a:pt x="0" y="20"/>
                  </a:lnTo>
                  <a:lnTo>
                    <a:pt x="2" y="22"/>
                  </a:lnTo>
                  <a:lnTo>
                    <a:pt x="2" y="20"/>
                  </a:lnTo>
                  <a:lnTo>
                    <a:pt x="6" y="20"/>
                  </a:lnTo>
                  <a:lnTo>
                    <a:pt x="6" y="18"/>
                  </a:lnTo>
                  <a:lnTo>
                    <a:pt x="8" y="18"/>
                  </a:lnTo>
                  <a:close/>
                </a:path>
              </a:pathLst>
            </a:custGeom>
            <a:solidFill>
              <a:schemeClr val="tx2"/>
            </a:solidFill>
            <a:ln w="3175">
              <a:solidFill>
                <a:schemeClr val="bg1"/>
              </a:solidFill>
              <a:round/>
              <a:headEnd/>
              <a:tailEnd/>
            </a:ln>
          </p:spPr>
          <p:txBody>
            <a:bodyPr/>
            <a:lstStyle/>
            <a:p>
              <a:endParaRPr lang="fr-FR" dirty="0"/>
            </a:p>
          </p:txBody>
        </p:sp>
        <p:sp>
          <p:nvSpPr>
            <p:cNvPr id="5142" name="Freeform 11"/>
            <p:cNvSpPr>
              <a:spLocks/>
            </p:cNvSpPr>
            <p:nvPr/>
          </p:nvSpPr>
          <p:spPr bwMode="auto">
            <a:xfrm>
              <a:off x="3302" y="2192"/>
              <a:ext cx="10" cy="22"/>
            </a:xfrm>
            <a:custGeom>
              <a:avLst/>
              <a:gdLst>
                <a:gd name="T0" fmla="*/ 8 w 10"/>
                <a:gd name="T1" fmla="*/ 18 h 22"/>
                <a:gd name="T2" fmla="*/ 10 w 10"/>
                <a:gd name="T3" fmla="*/ 18 h 22"/>
                <a:gd name="T4" fmla="*/ 10 w 10"/>
                <a:gd name="T5" fmla="*/ 14 h 22"/>
                <a:gd name="T6" fmla="*/ 10 w 10"/>
                <a:gd name="T7" fmla="*/ 12 h 22"/>
                <a:gd name="T8" fmla="*/ 10 w 10"/>
                <a:gd name="T9" fmla="*/ 2 h 22"/>
                <a:gd name="T10" fmla="*/ 8 w 10"/>
                <a:gd name="T11" fmla="*/ 2 h 22"/>
                <a:gd name="T12" fmla="*/ 8 w 10"/>
                <a:gd name="T13" fmla="*/ 0 h 22"/>
                <a:gd name="T14" fmla="*/ 6 w 10"/>
                <a:gd name="T15" fmla="*/ 0 h 22"/>
                <a:gd name="T16" fmla="*/ 4 w 10"/>
                <a:gd name="T17" fmla="*/ 0 h 22"/>
                <a:gd name="T18" fmla="*/ 4 w 10"/>
                <a:gd name="T19" fmla="*/ 2 h 22"/>
                <a:gd name="T20" fmla="*/ 4 w 10"/>
                <a:gd name="T21" fmla="*/ 4 h 22"/>
                <a:gd name="T22" fmla="*/ 2 w 10"/>
                <a:gd name="T23" fmla="*/ 6 h 22"/>
                <a:gd name="T24" fmla="*/ 2 w 10"/>
                <a:gd name="T25" fmla="*/ 10 h 22"/>
                <a:gd name="T26" fmla="*/ 2 w 10"/>
                <a:gd name="T27" fmla="*/ 12 h 22"/>
                <a:gd name="T28" fmla="*/ 4 w 10"/>
                <a:gd name="T29" fmla="*/ 12 h 22"/>
                <a:gd name="T30" fmla="*/ 6 w 10"/>
                <a:gd name="T31" fmla="*/ 12 h 22"/>
                <a:gd name="T32" fmla="*/ 6 w 10"/>
                <a:gd name="T33" fmla="*/ 14 h 22"/>
                <a:gd name="T34" fmla="*/ 4 w 10"/>
                <a:gd name="T35" fmla="*/ 14 h 22"/>
                <a:gd name="T36" fmla="*/ 2 w 10"/>
                <a:gd name="T37" fmla="*/ 14 h 22"/>
                <a:gd name="T38" fmla="*/ 2 w 10"/>
                <a:gd name="T39" fmla="*/ 18 h 22"/>
                <a:gd name="T40" fmla="*/ 0 w 10"/>
                <a:gd name="T41" fmla="*/ 18 h 22"/>
                <a:gd name="T42" fmla="*/ 0 w 10"/>
                <a:gd name="T43" fmla="*/ 20 h 22"/>
                <a:gd name="T44" fmla="*/ 2 w 10"/>
                <a:gd name="T45" fmla="*/ 22 h 22"/>
                <a:gd name="T46" fmla="*/ 2 w 10"/>
                <a:gd name="T47" fmla="*/ 20 h 22"/>
                <a:gd name="T48" fmla="*/ 6 w 10"/>
                <a:gd name="T49" fmla="*/ 20 h 22"/>
                <a:gd name="T50" fmla="*/ 6 w 10"/>
                <a:gd name="T51" fmla="*/ 18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2"/>
                <a:gd name="T80" fmla="*/ 10 w 10"/>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2">
                  <a:moveTo>
                    <a:pt x="8" y="18"/>
                  </a:moveTo>
                  <a:lnTo>
                    <a:pt x="10" y="18"/>
                  </a:lnTo>
                  <a:lnTo>
                    <a:pt x="10" y="14"/>
                  </a:lnTo>
                  <a:lnTo>
                    <a:pt x="10" y="12"/>
                  </a:lnTo>
                  <a:lnTo>
                    <a:pt x="10" y="2"/>
                  </a:lnTo>
                  <a:lnTo>
                    <a:pt x="8" y="2"/>
                  </a:lnTo>
                  <a:lnTo>
                    <a:pt x="8" y="0"/>
                  </a:lnTo>
                  <a:lnTo>
                    <a:pt x="6" y="0"/>
                  </a:lnTo>
                  <a:lnTo>
                    <a:pt x="4" y="0"/>
                  </a:lnTo>
                  <a:lnTo>
                    <a:pt x="4" y="2"/>
                  </a:lnTo>
                  <a:lnTo>
                    <a:pt x="4" y="4"/>
                  </a:lnTo>
                  <a:lnTo>
                    <a:pt x="2" y="6"/>
                  </a:lnTo>
                  <a:lnTo>
                    <a:pt x="2" y="10"/>
                  </a:lnTo>
                  <a:lnTo>
                    <a:pt x="2" y="12"/>
                  </a:lnTo>
                  <a:lnTo>
                    <a:pt x="4" y="12"/>
                  </a:lnTo>
                  <a:lnTo>
                    <a:pt x="6" y="12"/>
                  </a:lnTo>
                  <a:lnTo>
                    <a:pt x="6" y="14"/>
                  </a:lnTo>
                  <a:lnTo>
                    <a:pt x="4" y="14"/>
                  </a:lnTo>
                  <a:lnTo>
                    <a:pt x="2" y="14"/>
                  </a:lnTo>
                  <a:lnTo>
                    <a:pt x="2" y="18"/>
                  </a:lnTo>
                  <a:lnTo>
                    <a:pt x="0" y="18"/>
                  </a:lnTo>
                  <a:lnTo>
                    <a:pt x="0" y="20"/>
                  </a:lnTo>
                  <a:lnTo>
                    <a:pt x="2" y="22"/>
                  </a:lnTo>
                  <a:lnTo>
                    <a:pt x="2" y="20"/>
                  </a:lnTo>
                  <a:lnTo>
                    <a:pt x="6" y="20"/>
                  </a:lnTo>
                  <a:lnTo>
                    <a:pt x="6" y="18"/>
                  </a:lnTo>
                </a:path>
              </a:pathLst>
            </a:custGeom>
            <a:solidFill>
              <a:schemeClr val="tx2"/>
            </a:solidFill>
            <a:ln w="3175">
              <a:solidFill>
                <a:schemeClr val="bg1"/>
              </a:solidFill>
              <a:round/>
              <a:headEnd/>
              <a:tailEnd/>
            </a:ln>
          </p:spPr>
          <p:txBody>
            <a:bodyPr/>
            <a:lstStyle/>
            <a:p>
              <a:endParaRPr lang="fr-FR" dirty="0"/>
            </a:p>
          </p:txBody>
        </p:sp>
        <p:sp>
          <p:nvSpPr>
            <p:cNvPr id="5143" name="Freeform 12"/>
            <p:cNvSpPr>
              <a:spLocks/>
            </p:cNvSpPr>
            <p:nvPr/>
          </p:nvSpPr>
          <p:spPr bwMode="auto">
            <a:xfrm>
              <a:off x="3292" y="2210"/>
              <a:ext cx="4" cy="6"/>
            </a:xfrm>
            <a:custGeom>
              <a:avLst/>
              <a:gdLst>
                <a:gd name="T0" fmla="*/ 0 w 4"/>
                <a:gd name="T1" fmla="*/ 6 h 6"/>
                <a:gd name="T2" fmla="*/ 2 w 4"/>
                <a:gd name="T3" fmla="*/ 6 h 6"/>
                <a:gd name="T4" fmla="*/ 2 w 4"/>
                <a:gd name="T5" fmla="*/ 4 h 6"/>
                <a:gd name="T6" fmla="*/ 4 w 4"/>
                <a:gd name="T7" fmla="*/ 0 h 6"/>
                <a:gd name="T8" fmla="*/ 0 w 4"/>
                <a:gd name="T9" fmla="*/ 4 h 6"/>
                <a:gd name="T10" fmla="*/ 0 w 4"/>
                <a:gd name="T11" fmla="*/ 4 h 6"/>
                <a:gd name="T12" fmla="*/ 0 w 4"/>
                <a:gd name="T13" fmla="*/ 6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6"/>
                  </a:moveTo>
                  <a:lnTo>
                    <a:pt x="2" y="6"/>
                  </a:lnTo>
                  <a:lnTo>
                    <a:pt x="2" y="4"/>
                  </a:lnTo>
                  <a:lnTo>
                    <a:pt x="4" y="0"/>
                  </a:lnTo>
                  <a:lnTo>
                    <a:pt x="0" y="4"/>
                  </a:lnTo>
                  <a:lnTo>
                    <a:pt x="0" y="6"/>
                  </a:lnTo>
                  <a:close/>
                </a:path>
              </a:pathLst>
            </a:custGeom>
            <a:solidFill>
              <a:schemeClr val="tx2"/>
            </a:solidFill>
            <a:ln w="3175">
              <a:solidFill>
                <a:schemeClr val="bg1"/>
              </a:solidFill>
              <a:round/>
              <a:headEnd/>
              <a:tailEnd/>
            </a:ln>
          </p:spPr>
          <p:txBody>
            <a:bodyPr/>
            <a:lstStyle/>
            <a:p>
              <a:endParaRPr lang="fr-FR" dirty="0"/>
            </a:p>
          </p:txBody>
        </p:sp>
        <p:sp>
          <p:nvSpPr>
            <p:cNvPr id="5144" name="Freeform 13"/>
            <p:cNvSpPr>
              <a:spLocks/>
            </p:cNvSpPr>
            <p:nvPr/>
          </p:nvSpPr>
          <p:spPr bwMode="auto">
            <a:xfrm>
              <a:off x="3292" y="2210"/>
              <a:ext cx="4" cy="6"/>
            </a:xfrm>
            <a:custGeom>
              <a:avLst/>
              <a:gdLst>
                <a:gd name="T0" fmla="*/ 0 w 4"/>
                <a:gd name="T1" fmla="*/ 6 h 6"/>
                <a:gd name="T2" fmla="*/ 2 w 4"/>
                <a:gd name="T3" fmla="*/ 6 h 6"/>
                <a:gd name="T4" fmla="*/ 2 w 4"/>
                <a:gd name="T5" fmla="*/ 4 h 6"/>
                <a:gd name="T6" fmla="*/ 4 w 4"/>
                <a:gd name="T7" fmla="*/ 0 h 6"/>
                <a:gd name="T8" fmla="*/ 0 w 4"/>
                <a:gd name="T9" fmla="*/ 4 h 6"/>
                <a:gd name="T10" fmla="*/ 0 w 4"/>
                <a:gd name="T11" fmla="*/ 4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6"/>
                  </a:moveTo>
                  <a:lnTo>
                    <a:pt x="2" y="6"/>
                  </a:lnTo>
                  <a:lnTo>
                    <a:pt x="2" y="4"/>
                  </a:lnTo>
                  <a:lnTo>
                    <a:pt x="4" y="0"/>
                  </a:lnTo>
                  <a:lnTo>
                    <a:pt x="0" y="4"/>
                  </a:lnTo>
                </a:path>
              </a:pathLst>
            </a:custGeom>
            <a:solidFill>
              <a:schemeClr val="tx2"/>
            </a:solidFill>
            <a:ln w="3175">
              <a:solidFill>
                <a:schemeClr val="bg1"/>
              </a:solidFill>
              <a:round/>
              <a:headEnd/>
              <a:tailEnd/>
            </a:ln>
          </p:spPr>
          <p:txBody>
            <a:bodyPr/>
            <a:lstStyle/>
            <a:p>
              <a:endParaRPr lang="fr-FR" dirty="0"/>
            </a:p>
          </p:txBody>
        </p:sp>
        <p:sp>
          <p:nvSpPr>
            <p:cNvPr id="5145" name="Freeform 14"/>
            <p:cNvSpPr>
              <a:spLocks/>
            </p:cNvSpPr>
            <p:nvPr/>
          </p:nvSpPr>
          <p:spPr bwMode="auto">
            <a:xfrm>
              <a:off x="1558" y="2588"/>
              <a:ext cx="2" cy="6"/>
            </a:xfrm>
            <a:custGeom>
              <a:avLst/>
              <a:gdLst>
                <a:gd name="T0" fmla="*/ 0 w 2"/>
                <a:gd name="T1" fmla="*/ 0 h 6"/>
                <a:gd name="T2" fmla="*/ 0 w 2"/>
                <a:gd name="T3" fmla="*/ 2 h 6"/>
                <a:gd name="T4" fmla="*/ 0 w 2"/>
                <a:gd name="T5" fmla="*/ 4 h 6"/>
                <a:gd name="T6" fmla="*/ 2 w 2"/>
                <a:gd name="T7" fmla="*/ 6 h 6"/>
                <a:gd name="T8" fmla="*/ 2 w 2"/>
                <a:gd name="T9" fmla="*/ 0 h 6"/>
                <a:gd name="T10" fmla="*/ 2 w 2"/>
                <a:gd name="T11" fmla="*/ 0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0" y="2"/>
                  </a:lnTo>
                  <a:lnTo>
                    <a:pt x="0" y="4"/>
                  </a:lnTo>
                  <a:lnTo>
                    <a:pt x="2" y="6"/>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146" name="Freeform 15"/>
            <p:cNvSpPr>
              <a:spLocks/>
            </p:cNvSpPr>
            <p:nvPr/>
          </p:nvSpPr>
          <p:spPr bwMode="auto">
            <a:xfrm>
              <a:off x="1558" y="2588"/>
              <a:ext cx="2" cy="6"/>
            </a:xfrm>
            <a:custGeom>
              <a:avLst/>
              <a:gdLst>
                <a:gd name="T0" fmla="*/ 0 w 2"/>
                <a:gd name="T1" fmla="*/ 0 h 6"/>
                <a:gd name="T2" fmla="*/ 2 w 2"/>
                <a:gd name="T3" fmla="*/ 0 h 6"/>
                <a:gd name="T4" fmla="*/ 2 w 2"/>
                <a:gd name="T5" fmla="*/ 0 h 6"/>
                <a:gd name="T6" fmla="*/ 0 w 2"/>
                <a:gd name="T7" fmla="*/ 2 h 6"/>
                <a:gd name="T8" fmla="*/ 0 w 2"/>
                <a:gd name="T9" fmla="*/ 4 h 6"/>
                <a:gd name="T10" fmla="*/ 2 w 2"/>
                <a:gd name="T11" fmla="*/ 6 h 6"/>
                <a:gd name="T12" fmla="*/ 2 w 2"/>
                <a:gd name="T13" fmla="*/ 0 h 6"/>
                <a:gd name="T14" fmla="*/ 2 w 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0"/>
                  </a:moveTo>
                  <a:lnTo>
                    <a:pt x="2" y="0"/>
                  </a:lnTo>
                  <a:lnTo>
                    <a:pt x="0" y="2"/>
                  </a:lnTo>
                  <a:lnTo>
                    <a:pt x="0" y="4"/>
                  </a:lnTo>
                  <a:lnTo>
                    <a:pt x="2" y="6"/>
                  </a:lnTo>
                  <a:lnTo>
                    <a:pt x="2" y="0"/>
                  </a:lnTo>
                </a:path>
              </a:pathLst>
            </a:custGeom>
            <a:solidFill>
              <a:schemeClr val="tx2"/>
            </a:solidFill>
            <a:ln w="3175">
              <a:solidFill>
                <a:schemeClr val="bg1"/>
              </a:solidFill>
              <a:round/>
              <a:headEnd/>
              <a:tailEnd/>
            </a:ln>
          </p:spPr>
          <p:txBody>
            <a:bodyPr/>
            <a:lstStyle/>
            <a:p>
              <a:endParaRPr lang="fr-FR" dirty="0"/>
            </a:p>
          </p:txBody>
        </p:sp>
        <p:sp>
          <p:nvSpPr>
            <p:cNvPr id="5147" name="Freeform 16"/>
            <p:cNvSpPr>
              <a:spLocks/>
            </p:cNvSpPr>
            <p:nvPr/>
          </p:nvSpPr>
          <p:spPr bwMode="auto">
            <a:xfrm>
              <a:off x="1610" y="2423"/>
              <a:ext cx="30" cy="12"/>
            </a:xfrm>
            <a:custGeom>
              <a:avLst/>
              <a:gdLst>
                <a:gd name="T0" fmla="*/ 18 w 30"/>
                <a:gd name="T1" fmla="*/ 2 h 12"/>
                <a:gd name="T2" fmla="*/ 20 w 30"/>
                <a:gd name="T3" fmla="*/ 2 h 12"/>
                <a:gd name="T4" fmla="*/ 22 w 30"/>
                <a:gd name="T5" fmla="*/ 2 h 12"/>
                <a:gd name="T6" fmla="*/ 24 w 30"/>
                <a:gd name="T7" fmla="*/ 4 h 12"/>
                <a:gd name="T8" fmla="*/ 28 w 30"/>
                <a:gd name="T9" fmla="*/ 4 h 12"/>
                <a:gd name="T10" fmla="*/ 30 w 30"/>
                <a:gd name="T11" fmla="*/ 10 h 12"/>
                <a:gd name="T12" fmla="*/ 28 w 30"/>
                <a:gd name="T13" fmla="*/ 10 h 12"/>
                <a:gd name="T14" fmla="*/ 24 w 30"/>
                <a:gd name="T15" fmla="*/ 10 h 12"/>
                <a:gd name="T16" fmla="*/ 22 w 30"/>
                <a:gd name="T17" fmla="*/ 10 h 12"/>
                <a:gd name="T18" fmla="*/ 18 w 30"/>
                <a:gd name="T19" fmla="*/ 10 h 12"/>
                <a:gd name="T20" fmla="*/ 18 w 30"/>
                <a:gd name="T21" fmla="*/ 12 h 12"/>
                <a:gd name="T22" fmla="*/ 14 w 30"/>
                <a:gd name="T23" fmla="*/ 12 h 12"/>
                <a:gd name="T24" fmla="*/ 14 w 30"/>
                <a:gd name="T25" fmla="*/ 10 h 12"/>
                <a:gd name="T26" fmla="*/ 10 w 30"/>
                <a:gd name="T27" fmla="*/ 10 h 12"/>
                <a:gd name="T28" fmla="*/ 4 w 30"/>
                <a:gd name="T29" fmla="*/ 6 h 12"/>
                <a:gd name="T30" fmla="*/ 2 w 30"/>
                <a:gd name="T31" fmla="*/ 6 h 12"/>
                <a:gd name="T32" fmla="*/ 0 w 30"/>
                <a:gd name="T33" fmla="*/ 4 h 12"/>
                <a:gd name="T34" fmla="*/ 0 w 30"/>
                <a:gd name="T35" fmla="*/ 2 h 12"/>
                <a:gd name="T36" fmla="*/ 6 w 30"/>
                <a:gd name="T37" fmla="*/ 0 h 12"/>
                <a:gd name="T38" fmla="*/ 16 w 30"/>
                <a:gd name="T39" fmla="*/ 2 h 12"/>
                <a:gd name="T40" fmla="*/ 18 w 30"/>
                <a:gd name="T41" fmla="*/ 2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12"/>
                <a:gd name="T65" fmla="*/ 30 w 30"/>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12">
                  <a:moveTo>
                    <a:pt x="18" y="2"/>
                  </a:moveTo>
                  <a:lnTo>
                    <a:pt x="20" y="2"/>
                  </a:lnTo>
                  <a:lnTo>
                    <a:pt x="22" y="2"/>
                  </a:lnTo>
                  <a:lnTo>
                    <a:pt x="24" y="4"/>
                  </a:lnTo>
                  <a:lnTo>
                    <a:pt x="28" y="4"/>
                  </a:lnTo>
                  <a:lnTo>
                    <a:pt x="30" y="10"/>
                  </a:lnTo>
                  <a:lnTo>
                    <a:pt x="28" y="10"/>
                  </a:lnTo>
                  <a:lnTo>
                    <a:pt x="24" y="10"/>
                  </a:lnTo>
                  <a:lnTo>
                    <a:pt x="22" y="10"/>
                  </a:lnTo>
                  <a:lnTo>
                    <a:pt x="18" y="10"/>
                  </a:lnTo>
                  <a:lnTo>
                    <a:pt x="18" y="12"/>
                  </a:lnTo>
                  <a:lnTo>
                    <a:pt x="14" y="12"/>
                  </a:lnTo>
                  <a:lnTo>
                    <a:pt x="14" y="10"/>
                  </a:lnTo>
                  <a:lnTo>
                    <a:pt x="10" y="10"/>
                  </a:lnTo>
                  <a:lnTo>
                    <a:pt x="4" y="6"/>
                  </a:lnTo>
                  <a:lnTo>
                    <a:pt x="2" y="6"/>
                  </a:lnTo>
                  <a:lnTo>
                    <a:pt x="0" y="4"/>
                  </a:lnTo>
                  <a:lnTo>
                    <a:pt x="0" y="2"/>
                  </a:lnTo>
                  <a:lnTo>
                    <a:pt x="6" y="0"/>
                  </a:lnTo>
                  <a:lnTo>
                    <a:pt x="16" y="2"/>
                  </a:lnTo>
                  <a:lnTo>
                    <a:pt x="18" y="2"/>
                  </a:lnTo>
                  <a:close/>
                </a:path>
              </a:pathLst>
            </a:custGeom>
            <a:solidFill>
              <a:schemeClr val="tx2"/>
            </a:solidFill>
            <a:ln w="3175">
              <a:solidFill>
                <a:schemeClr val="bg1"/>
              </a:solidFill>
              <a:round/>
              <a:headEnd/>
              <a:tailEnd/>
            </a:ln>
          </p:spPr>
          <p:txBody>
            <a:bodyPr/>
            <a:lstStyle/>
            <a:p>
              <a:endParaRPr lang="fr-FR" dirty="0"/>
            </a:p>
          </p:txBody>
        </p:sp>
        <p:sp>
          <p:nvSpPr>
            <p:cNvPr id="5148" name="Freeform 17"/>
            <p:cNvSpPr>
              <a:spLocks/>
            </p:cNvSpPr>
            <p:nvPr/>
          </p:nvSpPr>
          <p:spPr bwMode="auto">
            <a:xfrm>
              <a:off x="1610" y="2423"/>
              <a:ext cx="30" cy="12"/>
            </a:xfrm>
            <a:custGeom>
              <a:avLst/>
              <a:gdLst>
                <a:gd name="T0" fmla="*/ 18 w 30"/>
                <a:gd name="T1" fmla="*/ 2 h 12"/>
                <a:gd name="T2" fmla="*/ 20 w 30"/>
                <a:gd name="T3" fmla="*/ 2 h 12"/>
                <a:gd name="T4" fmla="*/ 22 w 30"/>
                <a:gd name="T5" fmla="*/ 2 h 12"/>
                <a:gd name="T6" fmla="*/ 24 w 30"/>
                <a:gd name="T7" fmla="*/ 4 h 12"/>
                <a:gd name="T8" fmla="*/ 28 w 30"/>
                <a:gd name="T9" fmla="*/ 4 h 12"/>
                <a:gd name="T10" fmla="*/ 30 w 30"/>
                <a:gd name="T11" fmla="*/ 10 h 12"/>
                <a:gd name="T12" fmla="*/ 28 w 30"/>
                <a:gd name="T13" fmla="*/ 10 h 12"/>
                <a:gd name="T14" fmla="*/ 24 w 30"/>
                <a:gd name="T15" fmla="*/ 10 h 12"/>
                <a:gd name="T16" fmla="*/ 22 w 30"/>
                <a:gd name="T17" fmla="*/ 10 h 12"/>
                <a:gd name="T18" fmla="*/ 18 w 30"/>
                <a:gd name="T19" fmla="*/ 10 h 12"/>
                <a:gd name="T20" fmla="*/ 18 w 30"/>
                <a:gd name="T21" fmla="*/ 12 h 12"/>
                <a:gd name="T22" fmla="*/ 14 w 30"/>
                <a:gd name="T23" fmla="*/ 12 h 12"/>
                <a:gd name="T24" fmla="*/ 14 w 30"/>
                <a:gd name="T25" fmla="*/ 10 h 12"/>
                <a:gd name="T26" fmla="*/ 10 w 30"/>
                <a:gd name="T27" fmla="*/ 10 h 12"/>
                <a:gd name="T28" fmla="*/ 4 w 30"/>
                <a:gd name="T29" fmla="*/ 6 h 12"/>
                <a:gd name="T30" fmla="*/ 2 w 30"/>
                <a:gd name="T31" fmla="*/ 6 h 12"/>
                <a:gd name="T32" fmla="*/ 0 w 30"/>
                <a:gd name="T33" fmla="*/ 4 h 12"/>
                <a:gd name="T34" fmla="*/ 0 w 30"/>
                <a:gd name="T35" fmla="*/ 2 h 12"/>
                <a:gd name="T36" fmla="*/ 6 w 30"/>
                <a:gd name="T37" fmla="*/ 0 h 12"/>
                <a:gd name="T38" fmla="*/ 16 w 30"/>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12"/>
                <a:gd name="T62" fmla="*/ 30 w 30"/>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12">
                  <a:moveTo>
                    <a:pt x="18" y="2"/>
                  </a:moveTo>
                  <a:lnTo>
                    <a:pt x="20" y="2"/>
                  </a:lnTo>
                  <a:lnTo>
                    <a:pt x="22" y="2"/>
                  </a:lnTo>
                  <a:lnTo>
                    <a:pt x="24" y="4"/>
                  </a:lnTo>
                  <a:lnTo>
                    <a:pt x="28" y="4"/>
                  </a:lnTo>
                  <a:lnTo>
                    <a:pt x="30" y="10"/>
                  </a:lnTo>
                  <a:lnTo>
                    <a:pt x="28" y="10"/>
                  </a:lnTo>
                  <a:lnTo>
                    <a:pt x="24" y="10"/>
                  </a:lnTo>
                  <a:lnTo>
                    <a:pt x="22" y="10"/>
                  </a:lnTo>
                  <a:lnTo>
                    <a:pt x="18" y="10"/>
                  </a:lnTo>
                  <a:lnTo>
                    <a:pt x="18" y="12"/>
                  </a:lnTo>
                  <a:lnTo>
                    <a:pt x="14" y="12"/>
                  </a:lnTo>
                  <a:lnTo>
                    <a:pt x="14" y="10"/>
                  </a:lnTo>
                  <a:lnTo>
                    <a:pt x="10" y="10"/>
                  </a:lnTo>
                  <a:lnTo>
                    <a:pt x="4" y="6"/>
                  </a:lnTo>
                  <a:lnTo>
                    <a:pt x="2" y="6"/>
                  </a:lnTo>
                  <a:lnTo>
                    <a:pt x="0" y="4"/>
                  </a:lnTo>
                  <a:lnTo>
                    <a:pt x="0" y="2"/>
                  </a:lnTo>
                  <a:lnTo>
                    <a:pt x="6" y="0"/>
                  </a:lnTo>
                  <a:lnTo>
                    <a:pt x="16" y="2"/>
                  </a:lnTo>
                </a:path>
              </a:pathLst>
            </a:custGeom>
            <a:solidFill>
              <a:schemeClr val="tx2"/>
            </a:solidFill>
            <a:ln w="3175">
              <a:solidFill>
                <a:schemeClr val="bg1"/>
              </a:solidFill>
              <a:round/>
              <a:headEnd/>
              <a:tailEnd/>
            </a:ln>
          </p:spPr>
          <p:txBody>
            <a:bodyPr/>
            <a:lstStyle/>
            <a:p>
              <a:endParaRPr lang="fr-FR" dirty="0"/>
            </a:p>
          </p:txBody>
        </p:sp>
        <p:sp>
          <p:nvSpPr>
            <p:cNvPr id="5149" name="Freeform 18"/>
            <p:cNvSpPr>
              <a:spLocks/>
            </p:cNvSpPr>
            <p:nvPr/>
          </p:nvSpPr>
          <p:spPr bwMode="auto">
            <a:xfrm>
              <a:off x="1412" y="2702"/>
              <a:ext cx="10" cy="18"/>
            </a:xfrm>
            <a:custGeom>
              <a:avLst/>
              <a:gdLst>
                <a:gd name="T0" fmla="*/ 4 w 10"/>
                <a:gd name="T1" fmla="*/ 0 h 18"/>
                <a:gd name="T2" fmla="*/ 4 w 10"/>
                <a:gd name="T3" fmla="*/ 6 h 18"/>
                <a:gd name="T4" fmla="*/ 8 w 10"/>
                <a:gd name="T5" fmla="*/ 8 h 18"/>
                <a:gd name="T6" fmla="*/ 10 w 10"/>
                <a:gd name="T7" fmla="*/ 14 h 18"/>
                <a:gd name="T8" fmla="*/ 10 w 10"/>
                <a:gd name="T9" fmla="*/ 16 h 18"/>
                <a:gd name="T10" fmla="*/ 8 w 10"/>
                <a:gd name="T11" fmla="*/ 18 h 18"/>
                <a:gd name="T12" fmla="*/ 4 w 10"/>
                <a:gd name="T13" fmla="*/ 18 h 18"/>
                <a:gd name="T14" fmla="*/ 2 w 10"/>
                <a:gd name="T15" fmla="*/ 16 h 18"/>
                <a:gd name="T16" fmla="*/ 2 w 10"/>
                <a:gd name="T17" fmla="*/ 14 h 18"/>
                <a:gd name="T18" fmla="*/ 2 w 10"/>
                <a:gd name="T19" fmla="*/ 12 h 18"/>
                <a:gd name="T20" fmla="*/ 4 w 10"/>
                <a:gd name="T21" fmla="*/ 12 h 18"/>
                <a:gd name="T22" fmla="*/ 6 w 10"/>
                <a:gd name="T23" fmla="*/ 10 h 18"/>
                <a:gd name="T24" fmla="*/ 6 w 10"/>
                <a:gd name="T25" fmla="*/ 8 h 18"/>
                <a:gd name="T26" fmla="*/ 2 w 10"/>
                <a:gd name="T27" fmla="*/ 4 h 18"/>
                <a:gd name="T28" fmla="*/ 0 w 10"/>
                <a:gd name="T29" fmla="*/ 2 h 18"/>
                <a:gd name="T30" fmla="*/ 0 w 10"/>
                <a:gd name="T31" fmla="*/ 0 h 18"/>
                <a:gd name="T32" fmla="*/ 2 w 10"/>
                <a:gd name="T33" fmla="*/ 0 h 18"/>
                <a:gd name="T34" fmla="*/ 4 w 10"/>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8"/>
                <a:gd name="T56" fmla="*/ 10 w 10"/>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8">
                  <a:moveTo>
                    <a:pt x="4" y="0"/>
                  </a:moveTo>
                  <a:lnTo>
                    <a:pt x="4" y="6"/>
                  </a:lnTo>
                  <a:lnTo>
                    <a:pt x="8" y="8"/>
                  </a:lnTo>
                  <a:lnTo>
                    <a:pt x="10" y="14"/>
                  </a:lnTo>
                  <a:lnTo>
                    <a:pt x="10" y="16"/>
                  </a:lnTo>
                  <a:lnTo>
                    <a:pt x="8" y="18"/>
                  </a:lnTo>
                  <a:lnTo>
                    <a:pt x="4" y="18"/>
                  </a:lnTo>
                  <a:lnTo>
                    <a:pt x="2" y="16"/>
                  </a:lnTo>
                  <a:lnTo>
                    <a:pt x="2" y="14"/>
                  </a:lnTo>
                  <a:lnTo>
                    <a:pt x="2" y="12"/>
                  </a:lnTo>
                  <a:lnTo>
                    <a:pt x="4" y="12"/>
                  </a:lnTo>
                  <a:lnTo>
                    <a:pt x="6" y="10"/>
                  </a:lnTo>
                  <a:lnTo>
                    <a:pt x="6" y="8"/>
                  </a:lnTo>
                  <a:lnTo>
                    <a:pt x="2" y="4"/>
                  </a:lnTo>
                  <a:lnTo>
                    <a:pt x="0" y="2"/>
                  </a:lnTo>
                  <a:lnTo>
                    <a:pt x="0" y="0"/>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150" name="Freeform 19"/>
            <p:cNvSpPr>
              <a:spLocks/>
            </p:cNvSpPr>
            <p:nvPr/>
          </p:nvSpPr>
          <p:spPr bwMode="auto">
            <a:xfrm>
              <a:off x="1412" y="2702"/>
              <a:ext cx="10" cy="18"/>
            </a:xfrm>
            <a:custGeom>
              <a:avLst/>
              <a:gdLst>
                <a:gd name="T0" fmla="*/ 4 w 10"/>
                <a:gd name="T1" fmla="*/ 0 h 18"/>
                <a:gd name="T2" fmla="*/ 4 w 10"/>
                <a:gd name="T3" fmla="*/ 6 h 18"/>
                <a:gd name="T4" fmla="*/ 8 w 10"/>
                <a:gd name="T5" fmla="*/ 8 h 18"/>
                <a:gd name="T6" fmla="*/ 10 w 10"/>
                <a:gd name="T7" fmla="*/ 14 h 18"/>
                <a:gd name="T8" fmla="*/ 10 w 10"/>
                <a:gd name="T9" fmla="*/ 16 h 18"/>
                <a:gd name="T10" fmla="*/ 8 w 10"/>
                <a:gd name="T11" fmla="*/ 18 h 18"/>
                <a:gd name="T12" fmla="*/ 4 w 10"/>
                <a:gd name="T13" fmla="*/ 18 h 18"/>
                <a:gd name="T14" fmla="*/ 2 w 10"/>
                <a:gd name="T15" fmla="*/ 16 h 18"/>
                <a:gd name="T16" fmla="*/ 2 w 10"/>
                <a:gd name="T17" fmla="*/ 14 h 18"/>
                <a:gd name="T18" fmla="*/ 2 w 10"/>
                <a:gd name="T19" fmla="*/ 12 h 18"/>
                <a:gd name="T20" fmla="*/ 4 w 10"/>
                <a:gd name="T21" fmla="*/ 12 h 18"/>
                <a:gd name="T22" fmla="*/ 6 w 10"/>
                <a:gd name="T23" fmla="*/ 10 h 18"/>
                <a:gd name="T24" fmla="*/ 6 w 10"/>
                <a:gd name="T25" fmla="*/ 8 h 18"/>
                <a:gd name="T26" fmla="*/ 2 w 10"/>
                <a:gd name="T27" fmla="*/ 4 h 18"/>
                <a:gd name="T28" fmla="*/ 0 w 10"/>
                <a:gd name="T29" fmla="*/ 2 h 18"/>
                <a:gd name="T30" fmla="*/ 0 w 10"/>
                <a:gd name="T31" fmla="*/ 0 h 18"/>
                <a:gd name="T32" fmla="*/ 2 w 1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4" y="0"/>
                  </a:moveTo>
                  <a:lnTo>
                    <a:pt x="4" y="6"/>
                  </a:lnTo>
                  <a:lnTo>
                    <a:pt x="8" y="8"/>
                  </a:lnTo>
                  <a:lnTo>
                    <a:pt x="10" y="14"/>
                  </a:lnTo>
                  <a:lnTo>
                    <a:pt x="10" y="16"/>
                  </a:lnTo>
                  <a:lnTo>
                    <a:pt x="8" y="18"/>
                  </a:lnTo>
                  <a:lnTo>
                    <a:pt x="4" y="18"/>
                  </a:lnTo>
                  <a:lnTo>
                    <a:pt x="2" y="16"/>
                  </a:lnTo>
                  <a:lnTo>
                    <a:pt x="2" y="14"/>
                  </a:lnTo>
                  <a:lnTo>
                    <a:pt x="2" y="12"/>
                  </a:lnTo>
                  <a:lnTo>
                    <a:pt x="4" y="12"/>
                  </a:lnTo>
                  <a:lnTo>
                    <a:pt x="6" y="10"/>
                  </a:lnTo>
                  <a:lnTo>
                    <a:pt x="6" y="8"/>
                  </a:lnTo>
                  <a:lnTo>
                    <a:pt x="2" y="4"/>
                  </a:lnTo>
                  <a:lnTo>
                    <a:pt x="0" y="2"/>
                  </a:lnTo>
                  <a:lnTo>
                    <a:pt x="0" y="0"/>
                  </a:lnTo>
                  <a:lnTo>
                    <a:pt x="2" y="0"/>
                  </a:lnTo>
                </a:path>
              </a:pathLst>
            </a:custGeom>
            <a:solidFill>
              <a:schemeClr val="tx2"/>
            </a:solidFill>
            <a:ln w="3175">
              <a:solidFill>
                <a:schemeClr val="bg1"/>
              </a:solidFill>
              <a:round/>
              <a:headEnd/>
              <a:tailEnd/>
            </a:ln>
          </p:spPr>
          <p:txBody>
            <a:bodyPr/>
            <a:lstStyle/>
            <a:p>
              <a:endParaRPr lang="fr-FR" dirty="0"/>
            </a:p>
          </p:txBody>
        </p:sp>
        <p:sp>
          <p:nvSpPr>
            <p:cNvPr id="5151" name="Freeform 20"/>
            <p:cNvSpPr>
              <a:spLocks/>
            </p:cNvSpPr>
            <p:nvPr/>
          </p:nvSpPr>
          <p:spPr bwMode="auto">
            <a:xfrm>
              <a:off x="1422" y="2706"/>
              <a:ext cx="4" cy="4"/>
            </a:xfrm>
            <a:custGeom>
              <a:avLst/>
              <a:gdLst>
                <a:gd name="T0" fmla="*/ 2 w 4"/>
                <a:gd name="T1" fmla="*/ 0 h 4"/>
                <a:gd name="T2" fmla="*/ 0 w 4"/>
                <a:gd name="T3" fmla="*/ 2 h 4"/>
                <a:gd name="T4" fmla="*/ 2 w 4"/>
                <a:gd name="T5" fmla="*/ 4 h 4"/>
                <a:gd name="T6" fmla="*/ 4 w 4"/>
                <a:gd name="T7" fmla="*/ 4 h 4"/>
                <a:gd name="T8" fmla="*/ 4 w 4"/>
                <a:gd name="T9" fmla="*/ 2 h 4"/>
                <a:gd name="T10" fmla="*/ 4 w 4"/>
                <a:gd name="T11" fmla="*/ 0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0" y="2"/>
                  </a:lnTo>
                  <a:lnTo>
                    <a:pt x="2" y="4"/>
                  </a:lnTo>
                  <a:lnTo>
                    <a:pt x="4" y="4"/>
                  </a:lnTo>
                  <a:lnTo>
                    <a:pt x="4" y="2"/>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152" name="Freeform 21"/>
            <p:cNvSpPr>
              <a:spLocks/>
            </p:cNvSpPr>
            <p:nvPr/>
          </p:nvSpPr>
          <p:spPr bwMode="auto">
            <a:xfrm>
              <a:off x="1422" y="2706"/>
              <a:ext cx="4" cy="4"/>
            </a:xfrm>
            <a:custGeom>
              <a:avLst/>
              <a:gdLst>
                <a:gd name="T0" fmla="*/ 2 w 4"/>
                <a:gd name="T1" fmla="*/ 0 h 4"/>
                <a:gd name="T2" fmla="*/ 0 w 4"/>
                <a:gd name="T3" fmla="*/ 2 h 4"/>
                <a:gd name="T4" fmla="*/ 2 w 4"/>
                <a:gd name="T5" fmla="*/ 4 h 4"/>
                <a:gd name="T6" fmla="*/ 4 w 4"/>
                <a:gd name="T7" fmla="*/ 4 h 4"/>
                <a:gd name="T8" fmla="*/ 4 w 4"/>
                <a:gd name="T9" fmla="*/ 2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0" y="2"/>
                  </a:lnTo>
                  <a:lnTo>
                    <a:pt x="2" y="4"/>
                  </a:lnTo>
                  <a:lnTo>
                    <a:pt x="4" y="4"/>
                  </a:lnTo>
                  <a:lnTo>
                    <a:pt x="4" y="2"/>
                  </a:lnTo>
                  <a:lnTo>
                    <a:pt x="4" y="0"/>
                  </a:lnTo>
                </a:path>
              </a:pathLst>
            </a:custGeom>
            <a:solidFill>
              <a:schemeClr val="tx2"/>
            </a:solidFill>
            <a:ln w="3175">
              <a:solidFill>
                <a:schemeClr val="bg1"/>
              </a:solidFill>
              <a:round/>
              <a:headEnd/>
              <a:tailEnd/>
            </a:ln>
          </p:spPr>
          <p:txBody>
            <a:bodyPr/>
            <a:lstStyle/>
            <a:p>
              <a:endParaRPr lang="fr-FR" dirty="0"/>
            </a:p>
          </p:txBody>
        </p:sp>
        <p:sp>
          <p:nvSpPr>
            <p:cNvPr id="5153" name="Freeform 22"/>
            <p:cNvSpPr>
              <a:spLocks/>
            </p:cNvSpPr>
            <p:nvPr/>
          </p:nvSpPr>
          <p:spPr bwMode="auto">
            <a:xfrm>
              <a:off x="1428" y="2710"/>
              <a:ext cx="4" cy="4"/>
            </a:xfrm>
            <a:custGeom>
              <a:avLst/>
              <a:gdLst>
                <a:gd name="T0" fmla="*/ 4 w 4"/>
                <a:gd name="T1" fmla="*/ 2 h 4"/>
                <a:gd name="T2" fmla="*/ 4 w 4"/>
                <a:gd name="T3" fmla="*/ 4 h 4"/>
                <a:gd name="T4" fmla="*/ 2 w 4"/>
                <a:gd name="T5" fmla="*/ 4 h 4"/>
                <a:gd name="T6" fmla="*/ 0 w 4"/>
                <a:gd name="T7" fmla="*/ 4 h 4"/>
                <a:gd name="T8" fmla="*/ 0 w 4"/>
                <a:gd name="T9" fmla="*/ 2 h 4"/>
                <a:gd name="T10" fmla="*/ 2 w 4"/>
                <a:gd name="T11" fmla="*/ 2 h 4"/>
                <a:gd name="T12" fmla="*/ 4 w 4"/>
                <a:gd name="T13" fmla="*/ 0 h 4"/>
                <a:gd name="T14" fmla="*/ 4 w 4"/>
                <a:gd name="T15" fmla="*/ 0 h 4"/>
                <a:gd name="T16" fmla="*/ 4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2"/>
                  </a:moveTo>
                  <a:lnTo>
                    <a:pt x="4" y="4"/>
                  </a:lnTo>
                  <a:lnTo>
                    <a:pt x="2" y="4"/>
                  </a:lnTo>
                  <a:lnTo>
                    <a:pt x="0" y="4"/>
                  </a:lnTo>
                  <a:lnTo>
                    <a:pt x="0" y="2"/>
                  </a:lnTo>
                  <a:lnTo>
                    <a:pt x="2" y="2"/>
                  </a:lnTo>
                  <a:lnTo>
                    <a:pt x="4" y="0"/>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154" name="Freeform 23"/>
            <p:cNvSpPr>
              <a:spLocks/>
            </p:cNvSpPr>
            <p:nvPr/>
          </p:nvSpPr>
          <p:spPr bwMode="auto">
            <a:xfrm>
              <a:off x="1428" y="2710"/>
              <a:ext cx="4" cy="4"/>
            </a:xfrm>
            <a:custGeom>
              <a:avLst/>
              <a:gdLst>
                <a:gd name="T0" fmla="*/ 4 w 4"/>
                <a:gd name="T1" fmla="*/ 2 h 4"/>
                <a:gd name="T2" fmla="*/ 4 w 4"/>
                <a:gd name="T3" fmla="*/ 4 h 4"/>
                <a:gd name="T4" fmla="*/ 2 w 4"/>
                <a:gd name="T5" fmla="*/ 4 h 4"/>
                <a:gd name="T6" fmla="*/ 0 w 4"/>
                <a:gd name="T7" fmla="*/ 4 h 4"/>
                <a:gd name="T8" fmla="*/ 0 w 4"/>
                <a:gd name="T9" fmla="*/ 2 h 4"/>
                <a:gd name="T10" fmla="*/ 2 w 4"/>
                <a:gd name="T11" fmla="*/ 2 h 4"/>
                <a:gd name="T12" fmla="*/ 4 w 4"/>
                <a:gd name="T13" fmla="*/ 0 h 4"/>
                <a:gd name="T14" fmla="*/ 4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4"/>
                  </a:lnTo>
                  <a:lnTo>
                    <a:pt x="2" y="4"/>
                  </a:lnTo>
                  <a:lnTo>
                    <a:pt x="0" y="4"/>
                  </a:lnTo>
                  <a:lnTo>
                    <a:pt x="0" y="2"/>
                  </a:lnTo>
                  <a:lnTo>
                    <a:pt x="2" y="2"/>
                  </a:lnTo>
                  <a:lnTo>
                    <a:pt x="4" y="0"/>
                  </a:lnTo>
                </a:path>
              </a:pathLst>
            </a:custGeom>
            <a:solidFill>
              <a:schemeClr val="tx2"/>
            </a:solidFill>
            <a:ln w="3175">
              <a:solidFill>
                <a:schemeClr val="bg1"/>
              </a:solidFill>
              <a:round/>
              <a:headEnd/>
              <a:tailEnd/>
            </a:ln>
          </p:spPr>
          <p:txBody>
            <a:bodyPr/>
            <a:lstStyle/>
            <a:p>
              <a:endParaRPr lang="fr-FR" dirty="0"/>
            </a:p>
          </p:txBody>
        </p:sp>
        <p:sp>
          <p:nvSpPr>
            <p:cNvPr id="5155" name="Freeform 24"/>
            <p:cNvSpPr>
              <a:spLocks/>
            </p:cNvSpPr>
            <p:nvPr/>
          </p:nvSpPr>
          <p:spPr bwMode="auto">
            <a:xfrm>
              <a:off x="1442" y="2714"/>
              <a:ext cx="4" cy="4"/>
            </a:xfrm>
            <a:custGeom>
              <a:avLst/>
              <a:gdLst>
                <a:gd name="T0" fmla="*/ 4 w 4"/>
                <a:gd name="T1" fmla="*/ 0 h 4"/>
                <a:gd name="T2" fmla="*/ 4 w 4"/>
                <a:gd name="T3" fmla="*/ 2 h 4"/>
                <a:gd name="T4" fmla="*/ 2 w 4"/>
                <a:gd name="T5" fmla="*/ 4 h 4"/>
                <a:gd name="T6" fmla="*/ 0 w 4"/>
                <a:gd name="T7" fmla="*/ 4 h 4"/>
                <a:gd name="T8" fmla="*/ 0 w 4"/>
                <a:gd name="T9" fmla="*/ 2 h 4"/>
                <a:gd name="T10" fmla="*/ 2 w 4"/>
                <a:gd name="T11" fmla="*/ 0 h 4"/>
                <a:gd name="T12" fmla="*/ 2 w 4"/>
                <a:gd name="T13" fmla="*/ 0 h 4"/>
                <a:gd name="T14" fmla="*/ 4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4" y="2"/>
                  </a:lnTo>
                  <a:lnTo>
                    <a:pt x="2" y="4"/>
                  </a:lnTo>
                  <a:lnTo>
                    <a:pt x="0" y="4"/>
                  </a:lnTo>
                  <a:lnTo>
                    <a:pt x="0"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156" name="Freeform 25"/>
            <p:cNvSpPr>
              <a:spLocks/>
            </p:cNvSpPr>
            <p:nvPr/>
          </p:nvSpPr>
          <p:spPr bwMode="auto">
            <a:xfrm>
              <a:off x="1442" y="2714"/>
              <a:ext cx="4" cy="4"/>
            </a:xfrm>
            <a:custGeom>
              <a:avLst/>
              <a:gdLst>
                <a:gd name="T0" fmla="*/ 4 w 4"/>
                <a:gd name="T1" fmla="*/ 0 h 4"/>
                <a:gd name="T2" fmla="*/ 4 w 4"/>
                <a:gd name="T3" fmla="*/ 2 h 4"/>
                <a:gd name="T4" fmla="*/ 2 w 4"/>
                <a:gd name="T5" fmla="*/ 4 h 4"/>
                <a:gd name="T6" fmla="*/ 0 w 4"/>
                <a:gd name="T7" fmla="*/ 4 h 4"/>
                <a:gd name="T8" fmla="*/ 0 w 4"/>
                <a:gd name="T9" fmla="*/ 2 h 4"/>
                <a:gd name="T10" fmla="*/ 2 w 4"/>
                <a:gd name="T11" fmla="*/ 0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0"/>
                  </a:moveTo>
                  <a:lnTo>
                    <a:pt x="4" y="2"/>
                  </a:lnTo>
                  <a:lnTo>
                    <a:pt x="2" y="4"/>
                  </a:lnTo>
                  <a:lnTo>
                    <a:pt x="0" y="4"/>
                  </a:lnTo>
                  <a:lnTo>
                    <a:pt x="0" y="2"/>
                  </a:lnTo>
                  <a:lnTo>
                    <a:pt x="2" y="0"/>
                  </a:lnTo>
                </a:path>
              </a:pathLst>
            </a:custGeom>
            <a:solidFill>
              <a:schemeClr val="tx2"/>
            </a:solidFill>
            <a:ln w="3175">
              <a:solidFill>
                <a:schemeClr val="bg1"/>
              </a:solidFill>
              <a:round/>
              <a:headEnd/>
              <a:tailEnd/>
            </a:ln>
          </p:spPr>
          <p:txBody>
            <a:bodyPr/>
            <a:lstStyle/>
            <a:p>
              <a:endParaRPr lang="fr-FR" dirty="0"/>
            </a:p>
          </p:txBody>
        </p:sp>
        <p:sp>
          <p:nvSpPr>
            <p:cNvPr id="5157" name="Freeform 26"/>
            <p:cNvSpPr>
              <a:spLocks/>
            </p:cNvSpPr>
            <p:nvPr/>
          </p:nvSpPr>
          <p:spPr bwMode="auto">
            <a:xfrm>
              <a:off x="1410" y="2708"/>
              <a:ext cx="4" cy="2"/>
            </a:xfrm>
            <a:custGeom>
              <a:avLst/>
              <a:gdLst>
                <a:gd name="T0" fmla="*/ 4 w 4"/>
                <a:gd name="T1" fmla="*/ 0 h 2"/>
                <a:gd name="T2" fmla="*/ 4 w 4"/>
                <a:gd name="T3" fmla="*/ 2 h 2"/>
                <a:gd name="T4" fmla="*/ 2 w 4"/>
                <a:gd name="T5" fmla="*/ 2 h 2"/>
                <a:gd name="T6" fmla="*/ 0 w 4"/>
                <a:gd name="T7" fmla="*/ 2 h 2"/>
                <a:gd name="T8" fmla="*/ 2 w 4"/>
                <a:gd name="T9" fmla="*/ 0 h 2"/>
                <a:gd name="T10" fmla="*/ 2 w 4"/>
                <a:gd name="T11" fmla="*/ 0 h 2"/>
                <a:gd name="T12" fmla="*/ 4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4" y="2"/>
                  </a:lnTo>
                  <a:lnTo>
                    <a:pt x="2" y="2"/>
                  </a:lnTo>
                  <a:lnTo>
                    <a:pt x="0"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158" name="Freeform 27"/>
            <p:cNvSpPr>
              <a:spLocks/>
            </p:cNvSpPr>
            <p:nvPr/>
          </p:nvSpPr>
          <p:spPr bwMode="auto">
            <a:xfrm>
              <a:off x="1410" y="2708"/>
              <a:ext cx="4" cy="2"/>
            </a:xfrm>
            <a:custGeom>
              <a:avLst/>
              <a:gdLst>
                <a:gd name="T0" fmla="*/ 4 w 4"/>
                <a:gd name="T1" fmla="*/ 0 h 2"/>
                <a:gd name="T2" fmla="*/ 4 w 4"/>
                <a:gd name="T3" fmla="*/ 2 h 2"/>
                <a:gd name="T4" fmla="*/ 2 w 4"/>
                <a:gd name="T5" fmla="*/ 2 h 2"/>
                <a:gd name="T6" fmla="*/ 0 w 4"/>
                <a:gd name="T7" fmla="*/ 2 h 2"/>
                <a:gd name="T8" fmla="*/ 2 w 4"/>
                <a:gd name="T9" fmla="*/ 0 h 2"/>
                <a:gd name="T10" fmla="*/ 2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0"/>
                  </a:moveTo>
                  <a:lnTo>
                    <a:pt x="4" y="2"/>
                  </a:lnTo>
                  <a:lnTo>
                    <a:pt x="2" y="2"/>
                  </a:lnTo>
                  <a:lnTo>
                    <a:pt x="0" y="2"/>
                  </a:lnTo>
                  <a:lnTo>
                    <a:pt x="2" y="0"/>
                  </a:lnTo>
                </a:path>
              </a:pathLst>
            </a:custGeom>
            <a:solidFill>
              <a:schemeClr val="tx2"/>
            </a:solidFill>
            <a:ln w="3175">
              <a:solidFill>
                <a:schemeClr val="bg1"/>
              </a:solidFill>
              <a:round/>
              <a:headEnd/>
              <a:tailEnd/>
            </a:ln>
          </p:spPr>
          <p:txBody>
            <a:bodyPr/>
            <a:lstStyle/>
            <a:p>
              <a:endParaRPr lang="fr-FR" dirty="0"/>
            </a:p>
          </p:txBody>
        </p:sp>
        <p:sp>
          <p:nvSpPr>
            <p:cNvPr id="5159" name="Freeform 28"/>
            <p:cNvSpPr>
              <a:spLocks/>
            </p:cNvSpPr>
            <p:nvPr/>
          </p:nvSpPr>
          <p:spPr bwMode="auto">
            <a:xfrm>
              <a:off x="3076" y="1568"/>
              <a:ext cx="6" cy="14"/>
            </a:xfrm>
            <a:custGeom>
              <a:avLst/>
              <a:gdLst>
                <a:gd name="T0" fmla="*/ 4 w 6"/>
                <a:gd name="T1" fmla="*/ 2 h 14"/>
                <a:gd name="T2" fmla="*/ 2 w 6"/>
                <a:gd name="T3" fmla="*/ 2 h 14"/>
                <a:gd name="T4" fmla="*/ 2 w 6"/>
                <a:gd name="T5" fmla="*/ 0 h 14"/>
                <a:gd name="T6" fmla="*/ 0 w 6"/>
                <a:gd name="T7" fmla="*/ 2 h 14"/>
                <a:gd name="T8" fmla="*/ 2 w 6"/>
                <a:gd name="T9" fmla="*/ 4 h 14"/>
                <a:gd name="T10" fmla="*/ 0 w 6"/>
                <a:gd name="T11" fmla="*/ 6 h 14"/>
                <a:gd name="T12" fmla="*/ 0 w 6"/>
                <a:gd name="T13" fmla="*/ 4 h 14"/>
                <a:gd name="T14" fmla="*/ 0 w 6"/>
                <a:gd name="T15" fmla="*/ 10 h 14"/>
                <a:gd name="T16" fmla="*/ 2 w 6"/>
                <a:gd name="T17" fmla="*/ 10 h 14"/>
                <a:gd name="T18" fmla="*/ 4 w 6"/>
                <a:gd name="T19" fmla="*/ 14 h 14"/>
                <a:gd name="T20" fmla="*/ 6 w 6"/>
                <a:gd name="T21" fmla="*/ 12 h 14"/>
                <a:gd name="T22" fmla="*/ 4 w 6"/>
                <a:gd name="T23" fmla="*/ 10 h 14"/>
                <a:gd name="T24" fmla="*/ 4 w 6"/>
                <a:gd name="T25" fmla="*/ 8 h 14"/>
                <a:gd name="T26" fmla="*/ 6 w 6"/>
                <a:gd name="T27" fmla="*/ 6 h 14"/>
                <a:gd name="T28" fmla="*/ 6 w 6"/>
                <a:gd name="T29" fmla="*/ 4 h 14"/>
                <a:gd name="T30" fmla="*/ 6 w 6"/>
                <a:gd name="T31" fmla="*/ 2 h 14"/>
                <a:gd name="T32" fmla="*/ 4 w 6"/>
                <a:gd name="T33" fmla="*/ 2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4"/>
                <a:gd name="T53" fmla="*/ 6 w 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4">
                  <a:moveTo>
                    <a:pt x="4" y="2"/>
                  </a:moveTo>
                  <a:lnTo>
                    <a:pt x="2" y="2"/>
                  </a:lnTo>
                  <a:lnTo>
                    <a:pt x="2" y="0"/>
                  </a:lnTo>
                  <a:lnTo>
                    <a:pt x="0" y="2"/>
                  </a:lnTo>
                  <a:lnTo>
                    <a:pt x="2" y="4"/>
                  </a:lnTo>
                  <a:lnTo>
                    <a:pt x="0" y="6"/>
                  </a:lnTo>
                  <a:lnTo>
                    <a:pt x="0" y="4"/>
                  </a:lnTo>
                  <a:lnTo>
                    <a:pt x="0" y="10"/>
                  </a:lnTo>
                  <a:lnTo>
                    <a:pt x="2" y="10"/>
                  </a:lnTo>
                  <a:lnTo>
                    <a:pt x="4" y="14"/>
                  </a:lnTo>
                  <a:lnTo>
                    <a:pt x="6" y="12"/>
                  </a:lnTo>
                  <a:lnTo>
                    <a:pt x="4" y="10"/>
                  </a:lnTo>
                  <a:lnTo>
                    <a:pt x="4" y="8"/>
                  </a:lnTo>
                  <a:lnTo>
                    <a:pt x="6" y="6"/>
                  </a:lnTo>
                  <a:lnTo>
                    <a:pt x="6" y="4"/>
                  </a:lnTo>
                  <a:lnTo>
                    <a:pt x="6"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160" name="Freeform 29"/>
            <p:cNvSpPr>
              <a:spLocks/>
            </p:cNvSpPr>
            <p:nvPr/>
          </p:nvSpPr>
          <p:spPr bwMode="auto">
            <a:xfrm>
              <a:off x="3076" y="1568"/>
              <a:ext cx="6" cy="14"/>
            </a:xfrm>
            <a:custGeom>
              <a:avLst/>
              <a:gdLst>
                <a:gd name="T0" fmla="*/ 4 w 6"/>
                <a:gd name="T1" fmla="*/ 2 h 14"/>
                <a:gd name="T2" fmla="*/ 2 w 6"/>
                <a:gd name="T3" fmla="*/ 2 h 14"/>
                <a:gd name="T4" fmla="*/ 2 w 6"/>
                <a:gd name="T5" fmla="*/ 0 h 14"/>
                <a:gd name="T6" fmla="*/ 0 w 6"/>
                <a:gd name="T7" fmla="*/ 2 h 14"/>
                <a:gd name="T8" fmla="*/ 2 w 6"/>
                <a:gd name="T9" fmla="*/ 4 h 14"/>
                <a:gd name="T10" fmla="*/ 0 w 6"/>
                <a:gd name="T11" fmla="*/ 6 h 14"/>
                <a:gd name="T12" fmla="*/ 0 w 6"/>
                <a:gd name="T13" fmla="*/ 4 h 14"/>
                <a:gd name="T14" fmla="*/ 0 w 6"/>
                <a:gd name="T15" fmla="*/ 10 h 14"/>
                <a:gd name="T16" fmla="*/ 2 w 6"/>
                <a:gd name="T17" fmla="*/ 10 h 14"/>
                <a:gd name="T18" fmla="*/ 4 w 6"/>
                <a:gd name="T19" fmla="*/ 14 h 14"/>
                <a:gd name="T20" fmla="*/ 6 w 6"/>
                <a:gd name="T21" fmla="*/ 12 h 14"/>
                <a:gd name="T22" fmla="*/ 4 w 6"/>
                <a:gd name="T23" fmla="*/ 10 h 14"/>
                <a:gd name="T24" fmla="*/ 4 w 6"/>
                <a:gd name="T25" fmla="*/ 8 h 14"/>
                <a:gd name="T26" fmla="*/ 6 w 6"/>
                <a:gd name="T27" fmla="*/ 6 h 14"/>
                <a:gd name="T28" fmla="*/ 6 w 6"/>
                <a:gd name="T29" fmla="*/ 4 h 14"/>
                <a:gd name="T30" fmla="*/ 6 w 6"/>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4"/>
                <a:gd name="T50" fmla="*/ 6 w 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4">
                  <a:moveTo>
                    <a:pt x="4" y="2"/>
                  </a:moveTo>
                  <a:lnTo>
                    <a:pt x="2" y="2"/>
                  </a:lnTo>
                  <a:lnTo>
                    <a:pt x="2" y="0"/>
                  </a:lnTo>
                  <a:lnTo>
                    <a:pt x="0" y="2"/>
                  </a:lnTo>
                  <a:lnTo>
                    <a:pt x="2" y="4"/>
                  </a:lnTo>
                  <a:lnTo>
                    <a:pt x="0" y="6"/>
                  </a:lnTo>
                  <a:lnTo>
                    <a:pt x="0" y="4"/>
                  </a:lnTo>
                  <a:lnTo>
                    <a:pt x="0" y="10"/>
                  </a:lnTo>
                  <a:lnTo>
                    <a:pt x="2" y="10"/>
                  </a:lnTo>
                  <a:lnTo>
                    <a:pt x="4" y="14"/>
                  </a:lnTo>
                  <a:lnTo>
                    <a:pt x="6" y="12"/>
                  </a:lnTo>
                  <a:lnTo>
                    <a:pt x="4" y="10"/>
                  </a:lnTo>
                  <a:lnTo>
                    <a:pt x="4" y="8"/>
                  </a:lnTo>
                  <a:lnTo>
                    <a:pt x="6" y="6"/>
                  </a:lnTo>
                  <a:lnTo>
                    <a:pt x="6" y="4"/>
                  </a:lnTo>
                  <a:lnTo>
                    <a:pt x="6" y="2"/>
                  </a:lnTo>
                </a:path>
              </a:pathLst>
            </a:custGeom>
            <a:solidFill>
              <a:schemeClr val="tx2"/>
            </a:solidFill>
            <a:ln w="3175">
              <a:solidFill>
                <a:schemeClr val="bg1"/>
              </a:solidFill>
              <a:round/>
              <a:headEnd/>
              <a:tailEnd/>
            </a:ln>
          </p:spPr>
          <p:txBody>
            <a:bodyPr/>
            <a:lstStyle/>
            <a:p>
              <a:endParaRPr lang="fr-FR" dirty="0"/>
            </a:p>
          </p:txBody>
        </p:sp>
        <p:sp>
          <p:nvSpPr>
            <p:cNvPr id="5161" name="Freeform 30"/>
            <p:cNvSpPr>
              <a:spLocks/>
            </p:cNvSpPr>
            <p:nvPr/>
          </p:nvSpPr>
          <p:spPr bwMode="auto">
            <a:xfrm>
              <a:off x="3104" y="1574"/>
              <a:ext cx="4" cy="4"/>
            </a:xfrm>
            <a:custGeom>
              <a:avLst/>
              <a:gdLst>
                <a:gd name="T0" fmla="*/ 4 w 4"/>
                <a:gd name="T1" fmla="*/ 2 h 4"/>
                <a:gd name="T2" fmla="*/ 2 w 4"/>
                <a:gd name="T3" fmla="*/ 0 h 4"/>
                <a:gd name="T4" fmla="*/ 0 w 4"/>
                <a:gd name="T5" fmla="*/ 2 h 4"/>
                <a:gd name="T6" fmla="*/ 2 w 4"/>
                <a:gd name="T7" fmla="*/ 4 h 4"/>
                <a:gd name="T8" fmla="*/ 4 w 4"/>
                <a:gd name="T9" fmla="*/ 4 h 4"/>
                <a:gd name="T10" fmla="*/ 4 w 4"/>
                <a:gd name="T11" fmla="*/ 4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2"/>
                  </a:moveTo>
                  <a:lnTo>
                    <a:pt x="2" y="0"/>
                  </a:lnTo>
                  <a:lnTo>
                    <a:pt x="0" y="2"/>
                  </a:lnTo>
                  <a:lnTo>
                    <a:pt x="2" y="4"/>
                  </a:lnTo>
                  <a:lnTo>
                    <a:pt x="4" y="4"/>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162" name="Freeform 31"/>
            <p:cNvSpPr>
              <a:spLocks/>
            </p:cNvSpPr>
            <p:nvPr/>
          </p:nvSpPr>
          <p:spPr bwMode="auto">
            <a:xfrm>
              <a:off x="3104" y="1574"/>
              <a:ext cx="4" cy="4"/>
            </a:xfrm>
            <a:custGeom>
              <a:avLst/>
              <a:gdLst>
                <a:gd name="T0" fmla="*/ 4 w 4"/>
                <a:gd name="T1" fmla="*/ 2 h 4"/>
                <a:gd name="T2" fmla="*/ 2 w 4"/>
                <a:gd name="T3" fmla="*/ 0 h 4"/>
                <a:gd name="T4" fmla="*/ 0 w 4"/>
                <a:gd name="T5" fmla="*/ 2 h 4"/>
                <a:gd name="T6" fmla="*/ 2 w 4"/>
                <a:gd name="T7" fmla="*/ 4 h 4"/>
                <a:gd name="T8" fmla="*/ 4 w 4"/>
                <a:gd name="T9" fmla="*/ 4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2"/>
                  </a:moveTo>
                  <a:lnTo>
                    <a:pt x="2" y="0"/>
                  </a:lnTo>
                  <a:lnTo>
                    <a:pt x="0" y="2"/>
                  </a:lnTo>
                  <a:lnTo>
                    <a:pt x="2" y="4"/>
                  </a:lnTo>
                  <a:lnTo>
                    <a:pt x="4" y="4"/>
                  </a:lnTo>
                </a:path>
              </a:pathLst>
            </a:custGeom>
            <a:solidFill>
              <a:schemeClr val="tx2"/>
            </a:solidFill>
            <a:ln w="3175">
              <a:solidFill>
                <a:schemeClr val="bg1"/>
              </a:solidFill>
              <a:round/>
              <a:headEnd/>
              <a:tailEnd/>
            </a:ln>
          </p:spPr>
          <p:txBody>
            <a:bodyPr/>
            <a:lstStyle/>
            <a:p>
              <a:endParaRPr lang="fr-FR" dirty="0"/>
            </a:p>
          </p:txBody>
        </p:sp>
        <p:sp>
          <p:nvSpPr>
            <p:cNvPr id="5163" name="Freeform 32"/>
            <p:cNvSpPr>
              <a:spLocks/>
            </p:cNvSpPr>
            <p:nvPr/>
          </p:nvSpPr>
          <p:spPr bwMode="auto">
            <a:xfrm>
              <a:off x="3114" y="1572"/>
              <a:ext cx="8" cy="8"/>
            </a:xfrm>
            <a:custGeom>
              <a:avLst/>
              <a:gdLst>
                <a:gd name="T0" fmla="*/ 6 w 8"/>
                <a:gd name="T1" fmla="*/ 8 h 8"/>
                <a:gd name="T2" fmla="*/ 8 w 8"/>
                <a:gd name="T3" fmla="*/ 0 h 8"/>
                <a:gd name="T4" fmla="*/ 6 w 8"/>
                <a:gd name="T5" fmla="*/ 2 h 8"/>
                <a:gd name="T6" fmla="*/ 2 w 8"/>
                <a:gd name="T7" fmla="*/ 4 h 8"/>
                <a:gd name="T8" fmla="*/ 2 w 8"/>
                <a:gd name="T9" fmla="*/ 6 h 8"/>
                <a:gd name="T10" fmla="*/ 0 w 8"/>
                <a:gd name="T11" fmla="*/ 8 h 8"/>
                <a:gd name="T12" fmla="*/ 4 w 8"/>
                <a:gd name="T13" fmla="*/ 8 h 8"/>
                <a:gd name="T14" fmla="*/ 4 w 8"/>
                <a:gd name="T15" fmla="*/ 8 h 8"/>
                <a:gd name="T16" fmla="*/ 6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6" y="8"/>
                  </a:moveTo>
                  <a:lnTo>
                    <a:pt x="8" y="0"/>
                  </a:lnTo>
                  <a:lnTo>
                    <a:pt x="6" y="2"/>
                  </a:lnTo>
                  <a:lnTo>
                    <a:pt x="2" y="4"/>
                  </a:lnTo>
                  <a:lnTo>
                    <a:pt x="2" y="6"/>
                  </a:lnTo>
                  <a:lnTo>
                    <a:pt x="0" y="8"/>
                  </a:lnTo>
                  <a:lnTo>
                    <a:pt x="4" y="8"/>
                  </a:lnTo>
                  <a:lnTo>
                    <a:pt x="6" y="8"/>
                  </a:lnTo>
                  <a:close/>
                </a:path>
              </a:pathLst>
            </a:custGeom>
            <a:solidFill>
              <a:schemeClr val="tx2"/>
            </a:solidFill>
            <a:ln w="3175">
              <a:solidFill>
                <a:schemeClr val="bg1"/>
              </a:solidFill>
              <a:round/>
              <a:headEnd/>
              <a:tailEnd/>
            </a:ln>
          </p:spPr>
          <p:txBody>
            <a:bodyPr/>
            <a:lstStyle/>
            <a:p>
              <a:endParaRPr lang="fr-FR" dirty="0"/>
            </a:p>
          </p:txBody>
        </p:sp>
        <p:sp>
          <p:nvSpPr>
            <p:cNvPr id="5164" name="Freeform 33"/>
            <p:cNvSpPr>
              <a:spLocks/>
            </p:cNvSpPr>
            <p:nvPr/>
          </p:nvSpPr>
          <p:spPr bwMode="auto">
            <a:xfrm>
              <a:off x="3114" y="1572"/>
              <a:ext cx="8" cy="8"/>
            </a:xfrm>
            <a:custGeom>
              <a:avLst/>
              <a:gdLst>
                <a:gd name="T0" fmla="*/ 6 w 8"/>
                <a:gd name="T1" fmla="*/ 8 h 8"/>
                <a:gd name="T2" fmla="*/ 8 w 8"/>
                <a:gd name="T3" fmla="*/ 0 h 8"/>
                <a:gd name="T4" fmla="*/ 6 w 8"/>
                <a:gd name="T5" fmla="*/ 2 h 8"/>
                <a:gd name="T6" fmla="*/ 2 w 8"/>
                <a:gd name="T7" fmla="*/ 4 h 8"/>
                <a:gd name="T8" fmla="*/ 2 w 8"/>
                <a:gd name="T9" fmla="*/ 6 h 8"/>
                <a:gd name="T10" fmla="*/ 0 w 8"/>
                <a:gd name="T11" fmla="*/ 8 h 8"/>
                <a:gd name="T12" fmla="*/ 4 w 8"/>
                <a:gd name="T13" fmla="*/ 8 h 8"/>
                <a:gd name="T14" fmla="*/ 4 w 8"/>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6" y="8"/>
                  </a:moveTo>
                  <a:lnTo>
                    <a:pt x="8" y="0"/>
                  </a:lnTo>
                  <a:lnTo>
                    <a:pt x="6" y="2"/>
                  </a:lnTo>
                  <a:lnTo>
                    <a:pt x="2" y="4"/>
                  </a:lnTo>
                  <a:lnTo>
                    <a:pt x="2" y="6"/>
                  </a:lnTo>
                  <a:lnTo>
                    <a:pt x="0" y="8"/>
                  </a:lnTo>
                  <a:lnTo>
                    <a:pt x="4" y="8"/>
                  </a:lnTo>
                </a:path>
              </a:pathLst>
            </a:custGeom>
            <a:solidFill>
              <a:schemeClr val="tx2"/>
            </a:solidFill>
            <a:ln w="3175">
              <a:solidFill>
                <a:schemeClr val="bg1"/>
              </a:solidFill>
              <a:round/>
              <a:headEnd/>
              <a:tailEnd/>
            </a:ln>
          </p:spPr>
          <p:txBody>
            <a:bodyPr/>
            <a:lstStyle/>
            <a:p>
              <a:endParaRPr lang="fr-FR" dirty="0"/>
            </a:p>
          </p:txBody>
        </p:sp>
        <p:sp>
          <p:nvSpPr>
            <p:cNvPr id="5165" name="Freeform 34"/>
            <p:cNvSpPr>
              <a:spLocks/>
            </p:cNvSpPr>
            <p:nvPr/>
          </p:nvSpPr>
          <p:spPr bwMode="auto">
            <a:xfrm>
              <a:off x="2968" y="2086"/>
              <a:ext cx="48" cy="30"/>
            </a:xfrm>
            <a:custGeom>
              <a:avLst/>
              <a:gdLst>
                <a:gd name="T0" fmla="*/ 48 w 48"/>
                <a:gd name="T1" fmla="*/ 0 h 30"/>
                <a:gd name="T2" fmla="*/ 46 w 48"/>
                <a:gd name="T3" fmla="*/ 0 h 30"/>
                <a:gd name="T4" fmla="*/ 46 w 48"/>
                <a:gd name="T5" fmla="*/ 4 h 30"/>
                <a:gd name="T6" fmla="*/ 40 w 48"/>
                <a:gd name="T7" fmla="*/ 16 h 30"/>
                <a:gd name="T8" fmla="*/ 40 w 48"/>
                <a:gd name="T9" fmla="*/ 18 h 30"/>
                <a:gd name="T10" fmla="*/ 40 w 48"/>
                <a:gd name="T11" fmla="*/ 20 h 30"/>
                <a:gd name="T12" fmla="*/ 42 w 48"/>
                <a:gd name="T13" fmla="*/ 24 h 30"/>
                <a:gd name="T14" fmla="*/ 40 w 48"/>
                <a:gd name="T15" fmla="*/ 30 h 30"/>
                <a:gd name="T16" fmla="*/ 32 w 48"/>
                <a:gd name="T17" fmla="*/ 30 h 30"/>
                <a:gd name="T18" fmla="*/ 28 w 48"/>
                <a:gd name="T19" fmla="*/ 24 h 30"/>
                <a:gd name="T20" fmla="*/ 20 w 48"/>
                <a:gd name="T21" fmla="*/ 22 h 30"/>
                <a:gd name="T22" fmla="*/ 10 w 48"/>
                <a:gd name="T23" fmla="*/ 16 h 30"/>
                <a:gd name="T24" fmla="*/ 2 w 48"/>
                <a:gd name="T25" fmla="*/ 14 h 30"/>
                <a:gd name="T26" fmla="*/ 2 w 48"/>
                <a:gd name="T27" fmla="*/ 12 h 30"/>
                <a:gd name="T28" fmla="*/ 0 w 48"/>
                <a:gd name="T29" fmla="*/ 8 h 30"/>
                <a:gd name="T30" fmla="*/ 2 w 48"/>
                <a:gd name="T31" fmla="*/ 6 h 30"/>
                <a:gd name="T32" fmla="*/ 2 w 48"/>
                <a:gd name="T33" fmla="*/ 4 h 30"/>
                <a:gd name="T34" fmla="*/ 4 w 48"/>
                <a:gd name="T35" fmla="*/ 2 h 30"/>
                <a:gd name="T36" fmla="*/ 6 w 48"/>
                <a:gd name="T37" fmla="*/ 4 h 30"/>
                <a:gd name="T38" fmla="*/ 8 w 48"/>
                <a:gd name="T39" fmla="*/ 4 h 30"/>
                <a:gd name="T40" fmla="*/ 12 w 48"/>
                <a:gd name="T41" fmla="*/ 2 h 30"/>
                <a:gd name="T42" fmla="*/ 18 w 48"/>
                <a:gd name="T43" fmla="*/ 4 h 30"/>
                <a:gd name="T44" fmla="*/ 18 w 48"/>
                <a:gd name="T45" fmla="*/ 6 h 30"/>
                <a:gd name="T46" fmla="*/ 34 w 48"/>
                <a:gd name="T47" fmla="*/ 4 h 30"/>
                <a:gd name="T48" fmla="*/ 36 w 48"/>
                <a:gd name="T49" fmla="*/ 2 h 30"/>
                <a:gd name="T50" fmla="*/ 40 w 48"/>
                <a:gd name="T51" fmla="*/ 2 h 30"/>
                <a:gd name="T52" fmla="*/ 42 w 48"/>
                <a:gd name="T53" fmla="*/ 2 h 30"/>
                <a:gd name="T54" fmla="*/ 46 w 48"/>
                <a:gd name="T55" fmla="*/ 2 h 30"/>
                <a:gd name="T56" fmla="*/ 46 w 48"/>
                <a:gd name="T57" fmla="*/ 0 h 30"/>
                <a:gd name="T58" fmla="*/ 48 w 48"/>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30"/>
                <a:gd name="T92" fmla="*/ 48 w 48"/>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30">
                  <a:moveTo>
                    <a:pt x="48" y="0"/>
                  </a:moveTo>
                  <a:lnTo>
                    <a:pt x="46" y="0"/>
                  </a:lnTo>
                  <a:lnTo>
                    <a:pt x="46" y="4"/>
                  </a:lnTo>
                  <a:lnTo>
                    <a:pt x="40" y="16"/>
                  </a:lnTo>
                  <a:lnTo>
                    <a:pt x="40" y="18"/>
                  </a:lnTo>
                  <a:lnTo>
                    <a:pt x="40" y="20"/>
                  </a:lnTo>
                  <a:lnTo>
                    <a:pt x="42" y="24"/>
                  </a:lnTo>
                  <a:lnTo>
                    <a:pt x="40" y="30"/>
                  </a:lnTo>
                  <a:lnTo>
                    <a:pt x="32" y="30"/>
                  </a:lnTo>
                  <a:lnTo>
                    <a:pt x="28" y="24"/>
                  </a:lnTo>
                  <a:lnTo>
                    <a:pt x="20" y="22"/>
                  </a:lnTo>
                  <a:lnTo>
                    <a:pt x="10" y="16"/>
                  </a:lnTo>
                  <a:lnTo>
                    <a:pt x="2" y="14"/>
                  </a:lnTo>
                  <a:lnTo>
                    <a:pt x="2" y="12"/>
                  </a:lnTo>
                  <a:lnTo>
                    <a:pt x="0" y="8"/>
                  </a:lnTo>
                  <a:lnTo>
                    <a:pt x="2" y="6"/>
                  </a:lnTo>
                  <a:lnTo>
                    <a:pt x="2" y="4"/>
                  </a:lnTo>
                  <a:lnTo>
                    <a:pt x="4" y="2"/>
                  </a:lnTo>
                  <a:lnTo>
                    <a:pt x="6" y="4"/>
                  </a:lnTo>
                  <a:lnTo>
                    <a:pt x="8" y="4"/>
                  </a:lnTo>
                  <a:lnTo>
                    <a:pt x="12" y="2"/>
                  </a:lnTo>
                  <a:lnTo>
                    <a:pt x="18" y="4"/>
                  </a:lnTo>
                  <a:lnTo>
                    <a:pt x="18" y="6"/>
                  </a:lnTo>
                  <a:lnTo>
                    <a:pt x="34" y="4"/>
                  </a:lnTo>
                  <a:lnTo>
                    <a:pt x="36" y="2"/>
                  </a:lnTo>
                  <a:lnTo>
                    <a:pt x="40" y="2"/>
                  </a:lnTo>
                  <a:lnTo>
                    <a:pt x="42" y="2"/>
                  </a:lnTo>
                  <a:lnTo>
                    <a:pt x="46" y="2"/>
                  </a:lnTo>
                  <a:lnTo>
                    <a:pt x="46" y="0"/>
                  </a:lnTo>
                  <a:lnTo>
                    <a:pt x="48" y="0"/>
                  </a:lnTo>
                  <a:close/>
                </a:path>
              </a:pathLst>
            </a:custGeom>
            <a:solidFill>
              <a:schemeClr val="tx2"/>
            </a:solidFill>
            <a:ln w="3175">
              <a:solidFill>
                <a:schemeClr val="bg1"/>
              </a:solidFill>
              <a:round/>
              <a:headEnd/>
              <a:tailEnd/>
            </a:ln>
          </p:spPr>
          <p:txBody>
            <a:bodyPr/>
            <a:lstStyle/>
            <a:p>
              <a:endParaRPr lang="fr-FR" dirty="0"/>
            </a:p>
          </p:txBody>
        </p:sp>
        <p:sp>
          <p:nvSpPr>
            <p:cNvPr id="5166" name="Freeform 35"/>
            <p:cNvSpPr>
              <a:spLocks/>
            </p:cNvSpPr>
            <p:nvPr/>
          </p:nvSpPr>
          <p:spPr bwMode="auto">
            <a:xfrm>
              <a:off x="2968" y="2086"/>
              <a:ext cx="48" cy="30"/>
            </a:xfrm>
            <a:custGeom>
              <a:avLst/>
              <a:gdLst>
                <a:gd name="T0" fmla="*/ 48 w 48"/>
                <a:gd name="T1" fmla="*/ 0 h 30"/>
                <a:gd name="T2" fmla="*/ 46 w 48"/>
                <a:gd name="T3" fmla="*/ 0 h 30"/>
                <a:gd name="T4" fmla="*/ 46 w 48"/>
                <a:gd name="T5" fmla="*/ 4 h 30"/>
                <a:gd name="T6" fmla="*/ 40 w 48"/>
                <a:gd name="T7" fmla="*/ 16 h 30"/>
                <a:gd name="T8" fmla="*/ 40 w 48"/>
                <a:gd name="T9" fmla="*/ 18 h 30"/>
                <a:gd name="T10" fmla="*/ 40 w 48"/>
                <a:gd name="T11" fmla="*/ 20 h 30"/>
                <a:gd name="T12" fmla="*/ 42 w 48"/>
                <a:gd name="T13" fmla="*/ 24 h 30"/>
                <a:gd name="T14" fmla="*/ 40 w 48"/>
                <a:gd name="T15" fmla="*/ 30 h 30"/>
                <a:gd name="T16" fmla="*/ 32 w 48"/>
                <a:gd name="T17" fmla="*/ 30 h 30"/>
                <a:gd name="T18" fmla="*/ 28 w 48"/>
                <a:gd name="T19" fmla="*/ 24 h 30"/>
                <a:gd name="T20" fmla="*/ 20 w 48"/>
                <a:gd name="T21" fmla="*/ 22 h 30"/>
                <a:gd name="T22" fmla="*/ 10 w 48"/>
                <a:gd name="T23" fmla="*/ 16 h 30"/>
                <a:gd name="T24" fmla="*/ 2 w 48"/>
                <a:gd name="T25" fmla="*/ 14 h 30"/>
                <a:gd name="T26" fmla="*/ 2 w 48"/>
                <a:gd name="T27" fmla="*/ 12 h 30"/>
                <a:gd name="T28" fmla="*/ 0 w 48"/>
                <a:gd name="T29" fmla="*/ 8 h 30"/>
                <a:gd name="T30" fmla="*/ 2 w 48"/>
                <a:gd name="T31" fmla="*/ 6 h 30"/>
                <a:gd name="T32" fmla="*/ 2 w 48"/>
                <a:gd name="T33" fmla="*/ 4 h 30"/>
                <a:gd name="T34" fmla="*/ 4 w 48"/>
                <a:gd name="T35" fmla="*/ 2 h 30"/>
                <a:gd name="T36" fmla="*/ 6 w 48"/>
                <a:gd name="T37" fmla="*/ 4 h 30"/>
                <a:gd name="T38" fmla="*/ 8 w 48"/>
                <a:gd name="T39" fmla="*/ 4 h 30"/>
                <a:gd name="T40" fmla="*/ 12 w 48"/>
                <a:gd name="T41" fmla="*/ 2 h 30"/>
                <a:gd name="T42" fmla="*/ 18 w 48"/>
                <a:gd name="T43" fmla="*/ 4 h 30"/>
                <a:gd name="T44" fmla="*/ 18 w 48"/>
                <a:gd name="T45" fmla="*/ 6 h 30"/>
                <a:gd name="T46" fmla="*/ 34 w 48"/>
                <a:gd name="T47" fmla="*/ 4 h 30"/>
                <a:gd name="T48" fmla="*/ 36 w 48"/>
                <a:gd name="T49" fmla="*/ 2 h 30"/>
                <a:gd name="T50" fmla="*/ 40 w 48"/>
                <a:gd name="T51" fmla="*/ 2 h 30"/>
                <a:gd name="T52" fmla="*/ 42 w 48"/>
                <a:gd name="T53" fmla="*/ 2 h 30"/>
                <a:gd name="T54" fmla="*/ 46 w 48"/>
                <a:gd name="T55" fmla="*/ 2 h 30"/>
                <a:gd name="T56" fmla="*/ 46 w 48"/>
                <a:gd name="T57" fmla="*/ 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30"/>
                <a:gd name="T89" fmla="*/ 48 w 4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30">
                  <a:moveTo>
                    <a:pt x="48" y="0"/>
                  </a:moveTo>
                  <a:lnTo>
                    <a:pt x="46" y="0"/>
                  </a:lnTo>
                  <a:lnTo>
                    <a:pt x="46" y="4"/>
                  </a:lnTo>
                  <a:lnTo>
                    <a:pt x="40" y="16"/>
                  </a:lnTo>
                  <a:lnTo>
                    <a:pt x="40" y="18"/>
                  </a:lnTo>
                  <a:lnTo>
                    <a:pt x="40" y="20"/>
                  </a:lnTo>
                  <a:lnTo>
                    <a:pt x="42" y="24"/>
                  </a:lnTo>
                  <a:lnTo>
                    <a:pt x="40" y="30"/>
                  </a:lnTo>
                  <a:lnTo>
                    <a:pt x="32" y="30"/>
                  </a:lnTo>
                  <a:lnTo>
                    <a:pt x="28" y="24"/>
                  </a:lnTo>
                  <a:lnTo>
                    <a:pt x="20" y="22"/>
                  </a:lnTo>
                  <a:lnTo>
                    <a:pt x="10" y="16"/>
                  </a:lnTo>
                  <a:lnTo>
                    <a:pt x="2" y="14"/>
                  </a:lnTo>
                  <a:lnTo>
                    <a:pt x="2" y="12"/>
                  </a:lnTo>
                  <a:lnTo>
                    <a:pt x="0" y="8"/>
                  </a:lnTo>
                  <a:lnTo>
                    <a:pt x="2" y="6"/>
                  </a:lnTo>
                  <a:lnTo>
                    <a:pt x="2" y="4"/>
                  </a:lnTo>
                  <a:lnTo>
                    <a:pt x="4" y="2"/>
                  </a:lnTo>
                  <a:lnTo>
                    <a:pt x="6" y="4"/>
                  </a:lnTo>
                  <a:lnTo>
                    <a:pt x="8" y="4"/>
                  </a:lnTo>
                  <a:lnTo>
                    <a:pt x="12" y="2"/>
                  </a:lnTo>
                  <a:lnTo>
                    <a:pt x="18" y="4"/>
                  </a:lnTo>
                  <a:lnTo>
                    <a:pt x="18" y="6"/>
                  </a:lnTo>
                  <a:lnTo>
                    <a:pt x="34" y="4"/>
                  </a:lnTo>
                  <a:lnTo>
                    <a:pt x="36" y="2"/>
                  </a:lnTo>
                  <a:lnTo>
                    <a:pt x="40" y="2"/>
                  </a:lnTo>
                  <a:lnTo>
                    <a:pt x="42" y="2"/>
                  </a:lnTo>
                  <a:lnTo>
                    <a:pt x="46" y="2"/>
                  </a:lnTo>
                  <a:lnTo>
                    <a:pt x="46" y="0"/>
                  </a:lnTo>
                </a:path>
              </a:pathLst>
            </a:custGeom>
            <a:solidFill>
              <a:schemeClr val="tx2"/>
            </a:solidFill>
            <a:ln w="3175">
              <a:solidFill>
                <a:schemeClr val="bg1"/>
              </a:solidFill>
              <a:round/>
              <a:headEnd/>
              <a:tailEnd/>
            </a:ln>
          </p:spPr>
          <p:txBody>
            <a:bodyPr/>
            <a:lstStyle/>
            <a:p>
              <a:endParaRPr lang="fr-FR" dirty="0"/>
            </a:p>
          </p:txBody>
        </p:sp>
        <p:sp>
          <p:nvSpPr>
            <p:cNvPr id="5167" name="Freeform 36"/>
            <p:cNvSpPr>
              <a:spLocks/>
            </p:cNvSpPr>
            <p:nvPr/>
          </p:nvSpPr>
          <p:spPr bwMode="auto">
            <a:xfrm>
              <a:off x="2904" y="2029"/>
              <a:ext cx="22" cy="47"/>
            </a:xfrm>
            <a:custGeom>
              <a:avLst/>
              <a:gdLst>
                <a:gd name="T0" fmla="*/ 14 w 22"/>
                <a:gd name="T1" fmla="*/ 0 h 47"/>
                <a:gd name="T2" fmla="*/ 18 w 22"/>
                <a:gd name="T3" fmla="*/ 2 h 47"/>
                <a:gd name="T4" fmla="*/ 20 w 22"/>
                <a:gd name="T5" fmla="*/ 3 h 47"/>
                <a:gd name="T6" fmla="*/ 22 w 22"/>
                <a:gd name="T7" fmla="*/ 11 h 47"/>
                <a:gd name="T8" fmla="*/ 22 w 22"/>
                <a:gd name="T9" fmla="*/ 37 h 47"/>
                <a:gd name="T10" fmla="*/ 22 w 22"/>
                <a:gd name="T11" fmla="*/ 39 h 47"/>
                <a:gd name="T12" fmla="*/ 20 w 22"/>
                <a:gd name="T13" fmla="*/ 41 h 47"/>
                <a:gd name="T14" fmla="*/ 16 w 22"/>
                <a:gd name="T15" fmla="*/ 39 h 47"/>
                <a:gd name="T16" fmla="*/ 14 w 22"/>
                <a:gd name="T17" fmla="*/ 41 h 47"/>
                <a:gd name="T18" fmla="*/ 14 w 22"/>
                <a:gd name="T19" fmla="*/ 43 h 47"/>
                <a:gd name="T20" fmla="*/ 12 w 22"/>
                <a:gd name="T21" fmla="*/ 45 h 47"/>
                <a:gd name="T22" fmla="*/ 8 w 22"/>
                <a:gd name="T23" fmla="*/ 47 h 47"/>
                <a:gd name="T24" fmla="*/ 4 w 22"/>
                <a:gd name="T25" fmla="*/ 41 h 47"/>
                <a:gd name="T26" fmla="*/ 4 w 22"/>
                <a:gd name="T27" fmla="*/ 39 h 47"/>
                <a:gd name="T28" fmla="*/ 4 w 22"/>
                <a:gd name="T29" fmla="*/ 37 h 47"/>
                <a:gd name="T30" fmla="*/ 4 w 22"/>
                <a:gd name="T31" fmla="*/ 35 h 47"/>
                <a:gd name="T32" fmla="*/ 4 w 22"/>
                <a:gd name="T33" fmla="*/ 29 h 47"/>
                <a:gd name="T34" fmla="*/ 6 w 22"/>
                <a:gd name="T35" fmla="*/ 27 h 47"/>
                <a:gd name="T36" fmla="*/ 4 w 22"/>
                <a:gd name="T37" fmla="*/ 25 h 47"/>
                <a:gd name="T38" fmla="*/ 4 w 22"/>
                <a:gd name="T39" fmla="*/ 19 h 47"/>
                <a:gd name="T40" fmla="*/ 4 w 22"/>
                <a:gd name="T41" fmla="*/ 13 h 47"/>
                <a:gd name="T42" fmla="*/ 2 w 22"/>
                <a:gd name="T43" fmla="*/ 13 h 47"/>
                <a:gd name="T44" fmla="*/ 0 w 22"/>
                <a:gd name="T45" fmla="*/ 11 h 47"/>
                <a:gd name="T46" fmla="*/ 0 w 22"/>
                <a:gd name="T47" fmla="*/ 7 h 47"/>
                <a:gd name="T48" fmla="*/ 0 w 22"/>
                <a:gd name="T49" fmla="*/ 5 h 47"/>
                <a:gd name="T50" fmla="*/ 4 w 22"/>
                <a:gd name="T51" fmla="*/ 9 h 47"/>
                <a:gd name="T52" fmla="*/ 6 w 22"/>
                <a:gd name="T53" fmla="*/ 7 h 47"/>
                <a:gd name="T54" fmla="*/ 12 w 22"/>
                <a:gd name="T55" fmla="*/ 3 h 47"/>
                <a:gd name="T56" fmla="*/ 12 w 22"/>
                <a:gd name="T57" fmla="*/ 2 h 47"/>
                <a:gd name="T58" fmla="*/ 12 w 22"/>
                <a:gd name="T59" fmla="*/ 0 h 47"/>
                <a:gd name="T60" fmla="*/ 14 w 22"/>
                <a:gd name="T61" fmla="*/ 0 h 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47"/>
                <a:gd name="T95" fmla="*/ 22 w 22"/>
                <a:gd name="T96" fmla="*/ 47 h 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47">
                  <a:moveTo>
                    <a:pt x="14" y="0"/>
                  </a:moveTo>
                  <a:lnTo>
                    <a:pt x="18" y="2"/>
                  </a:lnTo>
                  <a:lnTo>
                    <a:pt x="20" y="3"/>
                  </a:lnTo>
                  <a:lnTo>
                    <a:pt x="22" y="11"/>
                  </a:lnTo>
                  <a:lnTo>
                    <a:pt x="22" y="37"/>
                  </a:lnTo>
                  <a:lnTo>
                    <a:pt x="22" y="39"/>
                  </a:lnTo>
                  <a:lnTo>
                    <a:pt x="20" y="41"/>
                  </a:lnTo>
                  <a:lnTo>
                    <a:pt x="16" y="39"/>
                  </a:lnTo>
                  <a:lnTo>
                    <a:pt x="14" y="41"/>
                  </a:lnTo>
                  <a:lnTo>
                    <a:pt x="14" y="43"/>
                  </a:lnTo>
                  <a:lnTo>
                    <a:pt x="12" y="45"/>
                  </a:lnTo>
                  <a:lnTo>
                    <a:pt x="8" y="47"/>
                  </a:lnTo>
                  <a:lnTo>
                    <a:pt x="4" y="41"/>
                  </a:lnTo>
                  <a:lnTo>
                    <a:pt x="4" y="39"/>
                  </a:lnTo>
                  <a:lnTo>
                    <a:pt x="4" y="37"/>
                  </a:lnTo>
                  <a:lnTo>
                    <a:pt x="4" y="35"/>
                  </a:lnTo>
                  <a:lnTo>
                    <a:pt x="4" y="29"/>
                  </a:lnTo>
                  <a:lnTo>
                    <a:pt x="6" y="27"/>
                  </a:lnTo>
                  <a:lnTo>
                    <a:pt x="4" y="25"/>
                  </a:lnTo>
                  <a:lnTo>
                    <a:pt x="4" y="19"/>
                  </a:lnTo>
                  <a:lnTo>
                    <a:pt x="4" y="13"/>
                  </a:lnTo>
                  <a:lnTo>
                    <a:pt x="2" y="13"/>
                  </a:lnTo>
                  <a:lnTo>
                    <a:pt x="0" y="11"/>
                  </a:lnTo>
                  <a:lnTo>
                    <a:pt x="0" y="7"/>
                  </a:lnTo>
                  <a:lnTo>
                    <a:pt x="0" y="5"/>
                  </a:lnTo>
                  <a:lnTo>
                    <a:pt x="4" y="9"/>
                  </a:lnTo>
                  <a:lnTo>
                    <a:pt x="6" y="7"/>
                  </a:lnTo>
                  <a:lnTo>
                    <a:pt x="12" y="3"/>
                  </a:lnTo>
                  <a:lnTo>
                    <a:pt x="12" y="2"/>
                  </a:lnTo>
                  <a:lnTo>
                    <a:pt x="12" y="0"/>
                  </a:lnTo>
                  <a:lnTo>
                    <a:pt x="14" y="0"/>
                  </a:lnTo>
                  <a:close/>
                </a:path>
              </a:pathLst>
            </a:custGeom>
            <a:solidFill>
              <a:schemeClr val="tx2"/>
            </a:solidFill>
            <a:ln w="3175">
              <a:solidFill>
                <a:schemeClr val="bg1"/>
              </a:solidFill>
              <a:round/>
              <a:headEnd/>
              <a:tailEnd/>
            </a:ln>
          </p:spPr>
          <p:txBody>
            <a:bodyPr/>
            <a:lstStyle/>
            <a:p>
              <a:endParaRPr lang="fr-FR" dirty="0"/>
            </a:p>
          </p:txBody>
        </p:sp>
        <p:sp>
          <p:nvSpPr>
            <p:cNvPr id="5168" name="Freeform 37"/>
            <p:cNvSpPr>
              <a:spLocks/>
            </p:cNvSpPr>
            <p:nvPr/>
          </p:nvSpPr>
          <p:spPr bwMode="auto">
            <a:xfrm>
              <a:off x="2904" y="2029"/>
              <a:ext cx="22" cy="47"/>
            </a:xfrm>
            <a:custGeom>
              <a:avLst/>
              <a:gdLst>
                <a:gd name="T0" fmla="*/ 14 w 22"/>
                <a:gd name="T1" fmla="*/ 0 h 47"/>
                <a:gd name="T2" fmla="*/ 18 w 22"/>
                <a:gd name="T3" fmla="*/ 2 h 47"/>
                <a:gd name="T4" fmla="*/ 20 w 22"/>
                <a:gd name="T5" fmla="*/ 3 h 47"/>
                <a:gd name="T6" fmla="*/ 22 w 22"/>
                <a:gd name="T7" fmla="*/ 11 h 47"/>
                <a:gd name="T8" fmla="*/ 22 w 22"/>
                <a:gd name="T9" fmla="*/ 37 h 47"/>
                <a:gd name="T10" fmla="*/ 22 w 22"/>
                <a:gd name="T11" fmla="*/ 39 h 47"/>
                <a:gd name="T12" fmla="*/ 20 w 22"/>
                <a:gd name="T13" fmla="*/ 41 h 47"/>
                <a:gd name="T14" fmla="*/ 16 w 22"/>
                <a:gd name="T15" fmla="*/ 39 h 47"/>
                <a:gd name="T16" fmla="*/ 14 w 22"/>
                <a:gd name="T17" fmla="*/ 41 h 47"/>
                <a:gd name="T18" fmla="*/ 14 w 22"/>
                <a:gd name="T19" fmla="*/ 43 h 47"/>
                <a:gd name="T20" fmla="*/ 12 w 22"/>
                <a:gd name="T21" fmla="*/ 45 h 47"/>
                <a:gd name="T22" fmla="*/ 8 w 22"/>
                <a:gd name="T23" fmla="*/ 47 h 47"/>
                <a:gd name="T24" fmla="*/ 4 w 22"/>
                <a:gd name="T25" fmla="*/ 41 h 47"/>
                <a:gd name="T26" fmla="*/ 4 w 22"/>
                <a:gd name="T27" fmla="*/ 39 h 47"/>
                <a:gd name="T28" fmla="*/ 4 w 22"/>
                <a:gd name="T29" fmla="*/ 37 h 47"/>
                <a:gd name="T30" fmla="*/ 4 w 22"/>
                <a:gd name="T31" fmla="*/ 35 h 47"/>
                <a:gd name="T32" fmla="*/ 4 w 22"/>
                <a:gd name="T33" fmla="*/ 29 h 47"/>
                <a:gd name="T34" fmla="*/ 6 w 22"/>
                <a:gd name="T35" fmla="*/ 27 h 47"/>
                <a:gd name="T36" fmla="*/ 4 w 22"/>
                <a:gd name="T37" fmla="*/ 25 h 47"/>
                <a:gd name="T38" fmla="*/ 4 w 22"/>
                <a:gd name="T39" fmla="*/ 19 h 47"/>
                <a:gd name="T40" fmla="*/ 4 w 22"/>
                <a:gd name="T41" fmla="*/ 13 h 47"/>
                <a:gd name="T42" fmla="*/ 2 w 22"/>
                <a:gd name="T43" fmla="*/ 13 h 47"/>
                <a:gd name="T44" fmla="*/ 0 w 22"/>
                <a:gd name="T45" fmla="*/ 11 h 47"/>
                <a:gd name="T46" fmla="*/ 0 w 22"/>
                <a:gd name="T47" fmla="*/ 7 h 47"/>
                <a:gd name="T48" fmla="*/ 0 w 22"/>
                <a:gd name="T49" fmla="*/ 5 h 47"/>
                <a:gd name="T50" fmla="*/ 4 w 22"/>
                <a:gd name="T51" fmla="*/ 9 h 47"/>
                <a:gd name="T52" fmla="*/ 6 w 22"/>
                <a:gd name="T53" fmla="*/ 7 h 47"/>
                <a:gd name="T54" fmla="*/ 12 w 22"/>
                <a:gd name="T55" fmla="*/ 3 h 47"/>
                <a:gd name="T56" fmla="*/ 12 w 22"/>
                <a:gd name="T57" fmla="*/ 2 h 47"/>
                <a:gd name="T58" fmla="*/ 12 w 22"/>
                <a:gd name="T59" fmla="*/ 0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
                <a:gd name="T91" fmla="*/ 0 h 47"/>
                <a:gd name="T92" fmla="*/ 22 w 22"/>
                <a:gd name="T93" fmla="*/ 47 h 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 h="47">
                  <a:moveTo>
                    <a:pt x="14" y="0"/>
                  </a:moveTo>
                  <a:lnTo>
                    <a:pt x="18" y="2"/>
                  </a:lnTo>
                  <a:lnTo>
                    <a:pt x="20" y="3"/>
                  </a:lnTo>
                  <a:lnTo>
                    <a:pt x="22" y="11"/>
                  </a:lnTo>
                  <a:lnTo>
                    <a:pt x="22" y="37"/>
                  </a:lnTo>
                  <a:lnTo>
                    <a:pt x="22" y="39"/>
                  </a:lnTo>
                  <a:lnTo>
                    <a:pt x="20" y="41"/>
                  </a:lnTo>
                  <a:lnTo>
                    <a:pt x="16" y="39"/>
                  </a:lnTo>
                  <a:lnTo>
                    <a:pt x="14" y="41"/>
                  </a:lnTo>
                  <a:lnTo>
                    <a:pt x="14" y="43"/>
                  </a:lnTo>
                  <a:lnTo>
                    <a:pt x="12" y="45"/>
                  </a:lnTo>
                  <a:lnTo>
                    <a:pt x="8" y="47"/>
                  </a:lnTo>
                  <a:lnTo>
                    <a:pt x="4" y="41"/>
                  </a:lnTo>
                  <a:lnTo>
                    <a:pt x="4" y="39"/>
                  </a:lnTo>
                  <a:lnTo>
                    <a:pt x="4" y="37"/>
                  </a:lnTo>
                  <a:lnTo>
                    <a:pt x="4" y="35"/>
                  </a:lnTo>
                  <a:lnTo>
                    <a:pt x="4" y="29"/>
                  </a:lnTo>
                  <a:lnTo>
                    <a:pt x="6" y="27"/>
                  </a:lnTo>
                  <a:lnTo>
                    <a:pt x="4" y="25"/>
                  </a:lnTo>
                  <a:lnTo>
                    <a:pt x="4" y="19"/>
                  </a:lnTo>
                  <a:lnTo>
                    <a:pt x="4" y="13"/>
                  </a:lnTo>
                  <a:lnTo>
                    <a:pt x="2" y="13"/>
                  </a:lnTo>
                  <a:lnTo>
                    <a:pt x="0" y="11"/>
                  </a:lnTo>
                  <a:lnTo>
                    <a:pt x="0" y="7"/>
                  </a:lnTo>
                  <a:lnTo>
                    <a:pt x="0" y="5"/>
                  </a:lnTo>
                  <a:lnTo>
                    <a:pt x="4" y="9"/>
                  </a:lnTo>
                  <a:lnTo>
                    <a:pt x="6" y="7"/>
                  </a:lnTo>
                  <a:lnTo>
                    <a:pt x="12" y="3"/>
                  </a:lnTo>
                  <a:lnTo>
                    <a:pt x="12" y="2"/>
                  </a:lnTo>
                  <a:lnTo>
                    <a:pt x="12" y="0"/>
                  </a:lnTo>
                </a:path>
              </a:pathLst>
            </a:custGeom>
            <a:solidFill>
              <a:schemeClr val="tx2"/>
            </a:solidFill>
            <a:ln w="3175">
              <a:solidFill>
                <a:schemeClr val="bg1"/>
              </a:solidFill>
              <a:round/>
              <a:headEnd/>
              <a:tailEnd/>
            </a:ln>
          </p:spPr>
          <p:txBody>
            <a:bodyPr/>
            <a:lstStyle/>
            <a:p>
              <a:endParaRPr lang="fr-FR" dirty="0"/>
            </a:p>
          </p:txBody>
        </p:sp>
        <p:sp>
          <p:nvSpPr>
            <p:cNvPr id="5169" name="Freeform 38"/>
            <p:cNvSpPr>
              <a:spLocks/>
            </p:cNvSpPr>
            <p:nvPr/>
          </p:nvSpPr>
          <p:spPr bwMode="auto">
            <a:xfrm>
              <a:off x="3148" y="2038"/>
              <a:ext cx="6" cy="4"/>
            </a:xfrm>
            <a:custGeom>
              <a:avLst/>
              <a:gdLst>
                <a:gd name="T0" fmla="*/ 4 w 6"/>
                <a:gd name="T1" fmla="*/ 4 h 4"/>
                <a:gd name="T2" fmla="*/ 6 w 6"/>
                <a:gd name="T3" fmla="*/ 4 h 4"/>
                <a:gd name="T4" fmla="*/ 4 w 6"/>
                <a:gd name="T5" fmla="*/ 2 h 4"/>
                <a:gd name="T6" fmla="*/ 4 w 6"/>
                <a:gd name="T7" fmla="*/ 0 h 4"/>
                <a:gd name="T8" fmla="*/ 0 w 6"/>
                <a:gd name="T9" fmla="*/ 2 h 4"/>
                <a:gd name="T10" fmla="*/ 0 w 6"/>
                <a:gd name="T11" fmla="*/ 4 h 4"/>
                <a:gd name="T12" fmla="*/ 2 w 6"/>
                <a:gd name="T13" fmla="*/ 4 h 4"/>
                <a:gd name="T14" fmla="*/ 2 w 6"/>
                <a:gd name="T15" fmla="*/ 4 h 4"/>
                <a:gd name="T16" fmla="*/ 4 w 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4"/>
                  </a:moveTo>
                  <a:lnTo>
                    <a:pt x="6" y="4"/>
                  </a:lnTo>
                  <a:lnTo>
                    <a:pt x="4" y="2"/>
                  </a:lnTo>
                  <a:lnTo>
                    <a:pt x="4" y="0"/>
                  </a:lnTo>
                  <a:lnTo>
                    <a:pt x="0" y="2"/>
                  </a:lnTo>
                  <a:lnTo>
                    <a:pt x="0" y="4"/>
                  </a:lnTo>
                  <a:lnTo>
                    <a:pt x="2" y="4"/>
                  </a:lnTo>
                  <a:lnTo>
                    <a:pt x="4" y="4"/>
                  </a:lnTo>
                  <a:close/>
                </a:path>
              </a:pathLst>
            </a:custGeom>
            <a:solidFill>
              <a:schemeClr val="tx2"/>
            </a:solidFill>
            <a:ln w="3175">
              <a:solidFill>
                <a:schemeClr val="bg1"/>
              </a:solidFill>
              <a:round/>
              <a:headEnd/>
              <a:tailEnd/>
            </a:ln>
          </p:spPr>
          <p:txBody>
            <a:bodyPr/>
            <a:lstStyle/>
            <a:p>
              <a:endParaRPr lang="fr-FR" dirty="0"/>
            </a:p>
          </p:txBody>
        </p:sp>
        <p:sp>
          <p:nvSpPr>
            <p:cNvPr id="5170" name="Freeform 39"/>
            <p:cNvSpPr>
              <a:spLocks/>
            </p:cNvSpPr>
            <p:nvPr/>
          </p:nvSpPr>
          <p:spPr bwMode="auto">
            <a:xfrm>
              <a:off x="3148" y="2038"/>
              <a:ext cx="6" cy="4"/>
            </a:xfrm>
            <a:custGeom>
              <a:avLst/>
              <a:gdLst>
                <a:gd name="T0" fmla="*/ 4 w 6"/>
                <a:gd name="T1" fmla="*/ 4 h 4"/>
                <a:gd name="T2" fmla="*/ 6 w 6"/>
                <a:gd name="T3" fmla="*/ 4 h 4"/>
                <a:gd name="T4" fmla="*/ 4 w 6"/>
                <a:gd name="T5" fmla="*/ 2 h 4"/>
                <a:gd name="T6" fmla="*/ 4 w 6"/>
                <a:gd name="T7" fmla="*/ 0 h 4"/>
                <a:gd name="T8" fmla="*/ 0 w 6"/>
                <a:gd name="T9" fmla="*/ 2 h 4"/>
                <a:gd name="T10" fmla="*/ 0 w 6"/>
                <a:gd name="T11" fmla="*/ 4 h 4"/>
                <a:gd name="T12" fmla="*/ 2 w 6"/>
                <a:gd name="T13" fmla="*/ 4 h 4"/>
                <a:gd name="T14" fmla="*/ 2 w 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4" y="4"/>
                  </a:moveTo>
                  <a:lnTo>
                    <a:pt x="6" y="4"/>
                  </a:lnTo>
                  <a:lnTo>
                    <a:pt x="4" y="2"/>
                  </a:lnTo>
                  <a:lnTo>
                    <a:pt x="4" y="0"/>
                  </a:lnTo>
                  <a:lnTo>
                    <a:pt x="0" y="2"/>
                  </a:lnTo>
                  <a:lnTo>
                    <a:pt x="0" y="4"/>
                  </a:lnTo>
                  <a:lnTo>
                    <a:pt x="2" y="4"/>
                  </a:lnTo>
                </a:path>
              </a:pathLst>
            </a:custGeom>
            <a:solidFill>
              <a:schemeClr val="tx2"/>
            </a:solidFill>
            <a:ln w="3175">
              <a:solidFill>
                <a:schemeClr val="bg1"/>
              </a:solidFill>
              <a:round/>
              <a:headEnd/>
              <a:tailEnd/>
            </a:ln>
          </p:spPr>
          <p:txBody>
            <a:bodyPr/>
            <a:lstStyle/>
            <a:p>
              <a:endParaRPr lang="fr-FR" dirty="0"/>
            </a:p>
          </p:txBody>
        </p:sp>
        <p:sp>
          <p:nvSpPr>
            <p:cNvPr id="5171" name="Freeform 40"/>
            <p:cNvSpPr>
              <a:spLocks/>
            </p:cNvSpPr>
            <p:nvPr/>
          </p:nvSpPr>
          <p:spPr bwMode="auto">
            <a:xfrm>
              <a:off x="3156" y="2054"/>
              <a:ext cx="6" cy="4"/>
            </a:xfrm>
            <a:custGeom>
              <a:avLst/>
              <a:gdLst>
                <a:gd name="T0" fmla="*/ 6 w 6"/>
                <a:gd name="T1" fmla="*/ 2 h 4"/>
                <a:gd name="T2" fmla="*/ 4 w 6"/>
                <a:gd name="T3" fmla="*/ 2 h 4"/>
                <a:gd name="T4" fmla="*/ 4 w 6"/>
                <a:gd name="T5" fmla="*/ 0 h 4"/>
                <a:gd name="T6" fmla="*/ 2 w 6"/>
                <a:gd name="T7" fmla="*/ 0 h 4"/>
                <a:gd name="T8" fmla="*/ 0 w 6"/>
                <a:gd name="T9" fmla="*/ 4 h 4"/>
                <a:gd name="T10" fmla="*/ 2 w 6"/>
                <a:gd name="T11" fmla="*/ 4 h 4"/>
                <a:gd name="T12" fmla="*/ 2 w 6"/>
                <a:gd name="T13" fmla="*/ 2 h 4"/>
                <a:gd name="T14" fmla="*/ 4 w 6"/>
                <a:gd name="T15" fmla="*/ 4 h 4"/>
                <a:gd name="T16" fmla="*/ 4 w 6"/>
                <a:gd name="T17" fmla="*/ 2 h 4"/>
                <a:gd name="T18" fmla="*/ 6 w 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2"/>
                  </a:moveTo>
                  <a:lnTo>
                    <a:pt x="4" y="2"/>
                  </a:lnTo>
                  <a:lnTo>
                    <a:pt x="4" y="0"/>
                  </a:lnTo>
                  <a:lnTo>
                    <a:pt x="2" y="0"/>
                  </a:lnTo>
                  <a:lnTo>
                    <a:pt x="0" y="4"/>
                  </a:lnTo>
                  <a:lnTo>
                    <a:pt x="2" y="4"/>
                  </a:lnTo>
                  <a:lnTo>
                    <a:pt x="2" y="2"/>
                  </a:lnTo>
                  <a:lnTo>
                    <a:pt x="4" y="4"/>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172" name="Freeform 41"/>
            <p:cNvSpPr>
              <a:spLocks/>
            </p:cNvSpPr>
            <p:nvPr/>
          </p:nvSpPr>
          <p:spPr bwMode="auto">
            <a:xfrm>
              <a:off x="3156" y="2054"/>
              <a:ext cx="6" cy="4"/>
            </a:xfrm>
            <a:custGeom>
              <a:avLst/>
              <a:gdLst>
                <a:gd name="T0" fmla="*/ 6 w 6"/>
                <a:gd name="T1" fmla="*/ 2 h 4"/>
                <a:gd name="T2" fmla="*/ 4 w 6"/>
                <a:gd name="T3" fmla="*/ 2 h 4"/>
                <a:gd name="T4" fmla="*/ 4 w 6"/>
                <a:gd name="T5" fmla="*/ 0 h 4"/>
                <a:gd name="T6" fmla="*/ 2 w 6"/>
                <a:gd name="T7" fmla="*/ 0 h 4"/>
                <a:gd name="T8" fmla="*/ 0 w 6"/>
                <a:gd name="T9" fmla="*/ 4 h 4"/>
                <a:gd name="T10" fmla="*/ 2 w 6"/>
                <a:gd name="T11" fmla="*/ 4 h 4"/>
                <a:gd name="T12" fmla="*/ 2 w 6"/>
                <a:gd name="T13" fmla="*/ 2 h 4"/>
                <a:gd name="T14" fmla="*/ 4 w 6"/>
                <a:gd name="T15" fmla="*/ 4 h 4"/>
                <a:gd name="T16" fmla="*/ 4 w 6"/>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6" y="2"/>
                  </a:moveTo>
                  <a:lnTo>
                    <a:pt x="4" y="2"/>
                  </a:lnTo>
                  <a:lnTo>
                    <a:pt x="4" y="0"/>
                  </a:lnTo>
                  <a:lnTo>
                    <a:pt x="2" y="0"/>
                  </a:lnTo>
                  <a:lnTo>
                    <a:pt x="0" y="4"/>
                  </a:lnTo>
                  <a:lnTo>
                    <a:pt x="2" y="4"/>
                  </a:lnTo>
                  <a:lnTo>
                    <a:pt x="2" y="2"/>
                  </a:lnTo>
                  <a:lnTo>
                    <a:pt x="4" y="4"/>
                  </a:lnTo>
                  <a:lnTo>
                    <a:pt x="4" y="2"/>
                  </a:lnTo>
                </a:path>
              </a:pathLst>
            </a:custGeom>
            <a:solidFill>
              <a:schemeClr val="tx2"/>
            </a:solidFill>
            <a:ln w="3175">
              <a:solidFill>
                <a:schemeClr val="bg1"/>
              </a:solidFill>
              <a:round/>
              <a:headEnd/>
              <a:tailEnd/>
            </a:ln>
          </p:spPr>
          <p:txBody>
            <a:bodyPr/>
            <a:lstStyle/>
            <a:p>
              <a:endParaRPr lang="fr-FR" dirty="0"/>
            </a:p>
          </p:txBody>
        </p:sp>
        <p:sp>
          <p:nvSpPr>
            <p:cNvPr id="5173" name="Freeform 42"/>
            <p:cNvSpPr>
              <a:spLocks/>
            </p:cNvSpPr>
            <p:nvPr/>
          </p:nvSpPr>
          <p:spPr bwMode="auto">
            <a:xfrm>
              <a:off x="3170" y="2064"/>
              <a:ext cx="10" cy="10"/>
            </a:xfrm>
            <a:custGeom>
              <a:avLst/>
              <a:gdLst>
                <a:gd name="T0" fmla="*/ 10 w 10"/>
                <a:gd name="T1" fmla="*/ 8 h 10"/>
                <a:gd name="T2" fmla="*/ 6 w 10"/>
                <a:gd name="T3" fmla="*/ 0 h 10"/>
                <a:gd name="T4" fmla="*/ 0 w 10"/>
                <a:gd name="T5" fmla="*/ 4 h 10"/>
                <a:gd name="T6" fmla="*/ 0 w 10"/>
                <a:gd name="T7" fmla="*/ 6 h 10"/>
                <a:gd name="T8" fmla="*/ 4 w 10"/>
                <a:gd name="T9" fmla="*/ 6 h 10"/>
                <a:gd name="T10" fmla="*/ 4 w 10"/>
                <a:gd name="T11" fmla="*/ 8 h 10"/>
                <a:gd name="T12" fmla="*/ 6 w 10"/>
                <a:gd name="T13" fmla="*/ 10 h 10"/>
                <a:gd name="T14" fmla="*/ 8 w 10"/>
                <a:gd name="T15" fmla="*/ 8 h 10"/>
                <a:gd name="T16" fmla="*/ 8 w 10"/>
                <a:gd name="T17" fmla="*/ 6 h 10"/>
                <a:gd name="T18" fmla="*/ 8 w 10"/>
                <a:gd name="T19" fmla="*/ 8 h 10"/>
                <a:gd name="T20" fmla="*/ 10 w 10"/>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8"/>
                  </a:moveTo>
                  <a:lnTo>
                    <a:pt x="6" y="0"/>
                  </a:lnTo>
                  <a:lnTo>
                    <a:pt x="0" y="4"/>
                  </a:lnTo>
                  <a:lnTo>
                    <a:pt x="0" y="6"/>
                  </a:lnTo>
                  <a:lnTo>
                    <a:pt x="4" y="6"/>
                  </a:lnTo>
                  <a:lnTo>
                    <a:pt x="4" y="8"/>
                  </a:lnTo>
                  <a:lnTo>
                    <a:pt x="6" y="10"/>
                  </a:lnTo>
                  <a:lnTo>
                    <a:pt x="8" y="8"/>
                  </a:lnTo>
                  <a:lnTo>
                    <a:pt x="8" y="6"/>
                  </a:lnTo>
                  <a:lnTo>
                    <a:pt x="8" y="8"/>
                  </a:lnTo>
                  <a:lnTo>
                    <a:pt x="10" y="8"/>
                  </a:lnTo>
                  <a:close/>
                </a:path>
              </a:pathLst>
            </a:custGeom>
            <a:solidFill>
              <a:schemeClr val="tx2"/>
            </a:solidFill>
            <a:ln w="3175">
              <a:solidFill>
                <a:schemeClr val="bg1"/>
              </a:solidFill>
              <a:round/>
              <a:headEnd/>
              <a:tailEnd/>
            </a:ln>
          </p:spPr>
          <p:txBody>
            <a:bodyPr/>
            <a:lstStyle/>
            <a:p>
              <a:endParaRPr lang="fr-FR" dirty="0"/>
            </a:p>
          </p:txBody>
        </p:sp>
        <p:sp>
          <p:nvSpPr>
            <p:cNvPr id="5174" name="Freeform 43"/>
            <p:cNvSpPr>
              <a:spLocks/>
            </p:cNvSpPr>
            <p:nvPr/>
          </p:nvSpPr>
          <p:spPr bwMode="auto">
            <a:xfrm>
              <a:off x="3170" y="2064"/>
              <a:ext cx="10" cy="10"/>
            </a:xfrm>
            <a:custGeom>
              <a:avLst/>
              <a:gdLst>
                <a:gd name="T0" fmla="*/ 10 w 10"/>
                <a:gd name="T1" fmla="*/ 8 h 10"/>
                <a:gd name="T2" fmla="*/ 6 w 10"/>
                <a:gd name="T3" fmla="*/ 0 h 10"/>
                <a:gd name="T4" fmla="*/ 0 w 10"/>
                <a:gd name="T5" fmla="*/ 4 h 10"/>
                <a:gd name="T6" fmla="*/ 0 w 10"/>
                <a:gd name="T7" fmla="*/ 6 h 10"/>
                <a:gd name="T8" fmla="*/ 4 w 10"/>
                <a:gd name="T9" fmla="*/ 6 h 10"/>
                <a:gd name="T10" fmla="*/ 4 w 10"/>
                <a:gd name="T11" fmla="*/ 8 h 10"/>
                <a:gd name="T12" fmla="*/ 6 w 10"/>
                <a:gd name="T13" fmla="*/ 10 h 10"/>
                <a:gd name="T14" fmla="*/ 8 w 10"/>
                <a:gd name="T15" fmla="*/ 8 h 10"/>
                <a:gd name="T16" fmla="*/ 8 w 10"/>
                <a:gd name="T17" fmla="*/ 6 h 10"/>
                <a:gd name="T18" fmla="*/ 8 w 10"/>
                <a:gd name="T19" fmla="*/ 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10" y="8"/>
                  </a:moveTo>
                  <a:lnTo>
                    <a:pt x="6" y="0"/>
                  </a:lnTo>
                  <a:lnTo>
                    <a:pt x="0" y="4"/>
                  </a:lnTo>
                  <a:lnTo>
                    <a:pt x="0" y="6"/>
                  </a:lnTo>
                  <a:lnTo>
                    <a:pt x="4" y="6"/>
                  </a:lnTo>
                  <a:lnTo>
                    <a:pt x="4" y="8"/>
                  </a:lnTo>
                  <a:lnTo>
                    <a:pt x="6" y="10"/>
                  </a:lnTo>
                  <a:lnTo>
                    <a:pt x="8" y="8"/>
                  </a:lnTo>
                  <a:lnTo>
                    <a:pt x="8" y="6"/>
                  </a:lnTo>
                  <a:lnTo>
                    <a:pt x="8" y="8"/>
                  </a:lnTo>
                </a:path>
              </a:pathLst>
            </a:custGeom>
            <a:solidFill>
              <a:schemeClr val="tx2"/>
            </a:solidFill>
            <a:ln w="3175">
              <a:solidFill>
                <a:schemeClr val="bg1"/>
              </a:solidFill>
              <a:round/>
              <a:headEnd/>
              <a:tailEnd/>
            </a:ln>
          </p:spPr>
          <p:txBody>
            <a:bodyPr/>
            <a:lstStyle/>
            <a:p>
              <a:endParaRPr lang="fr-FR" dirty="0"/>
            </a:p>
          </p:txBody>
        </p:sp>
        <p:sp>
          <p:nvSpPr>
            <p:cNvPr id="5175" name="Freeform 44"/>
            <p:cNvSpPr>
              <a:spLocks/>
            </p:cNvSpPr>
            <p:nvPr/>
          </p:nvSpPr>
          <p:spPr bwMode="auto">
            <a:xfrm>
              <a:off x="3170" y="2080"/>
              <a:ext cx="4" cy="8"/>
            </a:xfrm>
            <a:custGeom>
              <a:avLst/>
              <a:gdLst>
                <a:gd name="T0" fmla="*/ 0 w 4"/>
                <a:gd name="T1" fmla="*/ 8 h 8"/>
                <a:gd name="T2" fmla="*/ 2 w 4"/>
                <a:gd name="T3" fmla="*/ 6 h 8"/>
                <a:gd name="T4" fmla="*/ 4 w 4"/>
                <a:gd name="T5" fmla="*/ 2 h 8"/>
                <a:gd name="T6" fmla="*/ 2 w 4"/>
                <a:gd name="T7" fmla="*/ 0 h 8"/>
                <a:gd name="T8" fmla="*/ 0 w 4"/>
                <a:gd name="T9" fmla="*/ 0 h 8"/>
                <a:gd name="T10" fmla="*/ 0 w 4"/>
                <a:gd name="T11" fmla="*/ 2 h 8"/>
                <a:gd name="T12" fmla="*/ 0 w 4"/>
                <a:gd name="T13" fmla="*/ 4 h 8"/>
                <a:gd name="T14" fmla="*/ 0 w 4"/>
                <a:gd name="T15" fmla="*/ 6 h 8"/>
                <a:gd name="T16" fmla="*/ 0 w 4"/>
                <a:gd name="T17" fmla="*/ 6 h 8"/>
                <a:gd name="T18" fmla="*/ 0 w 4"/>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2" y="6"/>
                  </a:lnTo>
                  <a:lnTo>
                    <a:pt x="4" y="2"/>
                  </a:lnTo>
                  <a:lnTo>
                    <a:pt x="2" y="0"/>
                  </a:lnTo>
                  <a:lnTo>
                    <a:pt x="0" y="0"/>
                  </a:lnTo>
                  <a:lnTo>
                    <a:pt x="0" y="2"/>
                  </a:lnTo>
                  <a:lnTo>
                    <a:pt x="0" y="4"/>
                  </a:lnTo>
                  <a:lnTo>
                    <a:pt x="0" y="6"/>
                  </a:lnTo>
                  <a:lnTo>
                    <a:pt x="0" y="8"/>
                  </a:lnTo>
                  <a:close/>
                </a:path>
              </a:pathLst>
            </a:custGeom>
            <a:solidFill>
              <a:schemeClr val="tx2"/>
            </a:solidFill>
            <a:ln w="3175">
              <a:solidFill>
                <a:schemeClr val="bg1"/>
              </a:solidFill>
              <a:round/>
              <a:headEnd/>
              <a:tailEnd/>
            </a:ln>
          </p:spPr>
          <p:txBody>
            <a:bodyPr/>
            <a:lstStyle/>
            <a:p>
              <a:endParaRPr lang="fr-FR" dirty="0"/>
            </a:p>
          </p:txBody>
        </p:sp>
        <p:sp>
          <p:nvSpPr>
            <p:cNvPr id="5176" name="Freeform 45"/>
            <p:cNvSpPr>
              <a:spLocks/>
            </p:cNvSpPr>
            <p:nvPr/>
          </p:nvSpPr>
          <p:spPr bwMode="auto">
            <a:xfrm>
              <a:off x="3170" y="2080"/>
              <a:ext cx="4" cy="8"/>
            </a:xfrm>
            <a:custGeom>
              <a:avLst/>
              <a:gdLst>
                <a:gd name="T0" fmla="*/ 0 w 4"/>
                <a:gd name="T1" fmla="*/ 8 h 8"/>
                <a:gd name="T2" fmla="*/ 2 w 4"/>
                <a:gd name="T3" fmla="*/ 6 h 8"/>
                <a:gd name="T4" fmla="*/ 4 w 4"/>
                <a:gd name="T5" fmla="*/ 2 h 8"/>
                <a:gd name="T6" fmla="*/ 2 w 4"/>
                <a:gd name="T7" fmla="*/ 0 h 8"/>
                <a:gd name="T8" fmla="*/ 0 w 4"/>
                <a:gd name="T9" fmla="*/ 0 h 8"/>
                <a:gd name="T10" fmla="*/ 0 w 4"/>
                <a:gd name="T11" fmla="*/ 2 h 8"/>
                <a:gd name="T12" fmla="*/ 0 w 4"/>
                <a:gd name="T13" fmla="*/ 4 h 8"/>
                <a:gd name="T14" fmla="*/ 0 w 4"/>
                <a:gd name="T15" fmla="*/ 6 h 8"/>
                <a:gd name="T16" fmla="*/ 0 w 4"/>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0" y="8"/>
                  </a:moveTo>
                  <a:lnTo>
                    <a:pt x="2" y="6"/>
                  </a:lnTo>
                  <a:lnTo>
                    <a:pt x="4" y="2"/>
                  </a:lnTo>
                  <a:lnTo>
                    <a:pt x="2" y="0"/>
                  </a:lnTo>
                  <a:lnTo>
                    <a:pt x="0" y="0"/>
                  </a:lnTo>
                  <a:lnTo>
                    <a:pt x="0" y="2"/>
                  </a:lnTo>
                  <a:lnTo>
                    <a:pt x="0" y="4"/>
                  </a:lnTo>
                  <a:lnTo>
                    <a:pt x="0" y="6"/>
                  </a:lnTo>
                </a:path>
              </a:pathLst>
            </a:custGeom>
            <a:solidFill>
              <a:schemeClr val="tx2"/>
            </a:solidFill>
            <a:ln w="3175">
              <a:solidFill>
                <a:schemeClr val="bg1"/>
              </a:solidFill>
              <a:round/>
              <a:headEnd/>
              <a:tailEnd/>
            </a:ln>
          </p:spPr>
          <p:txBody>
            <a:bodyPr/>
            <a:lstStyle/>
            <a:p>
              <a:endParaRPr lang="fr-FR" dirty="0"/>
            </a:p>
          </p:txBody>
        </p:sp>
        <p:sp>
          <p:nvSpPr>
            <p:cNvPr id="5177" name="Freeform 46"/>
            <p:cNvSpPr>
              <a:spLocks/>
            </p:cNvSpPr>
            <p:nvPr/>
          </p:nvSpPr>
          <p:spPr bwMode="auto">
            <a:xfrm>
              <a:off x="3134" y="2136"/>
              <a:ext cx="42" cy="14"/>
            </a:xfrm>
            <a:custGeom>
              <a:avLst/>
              <a:gdLst>
                <a:gd name="T0" fmla="*/ 24 w 42"/>
                <a:gd name="T1" fmla="*/ 6 h 14"/>
                <a:gd name="T2" fmla="*/ 20 w 42"/>
                <a:gd name="T3" fmla="*/ 4 h 14"/>
                <a:gd name="T4" fmla="*/ 12 w 42"/>
                <a:gd name="T5" fmla="*/ 6 h 14"/>
                <a:gd name="T6" fmla="*/ 10 w 42"/>
                <a:gd name="T7" fmla="*/ 4 h 14"/>
                <a:gd name="T8" fmla="*/ 10 w 42"/>
                <a:gd name="T9" fmla="*/ 2 h 14"/>
                <a:gd name="T10" fmla="*/ 8 w 42"/>
                <a:gd name="T11" fmla="*/ 2 h 14"/>
                <a:gd name="T12" fmla="*/ 4 w 42"/>
                <a:gd name="T13" fmla="*/ 0 h 14"/>
                <a:gd name="T14" fmla="*/ 2 w 42"/>
                <a:gd name="T15" fmla="*/ 2 h 14"/>
                <a:gd name="T16" fmla="*/ 0 w 42"/>
                <a:gd name="T17" fmla="*/ 8 h 14"/>
                <a:gd name="T18" fmla="*/ 10 w 42"/>
                <a:gd name="T19" fmla="*/ 8 h 14"/>
                <a:gd name="T20" fmla="*/ 14 w 42"/>
                <a:gd name="T21" fmla="*/ 10 h 14"/>
                <a:gd name="T22" fmla="*/ 16 w 42"/>
                <a:gd name="T23" fmla="*/ 10 h 14"/>
                <a:gd name="T24" fmla="*/ 18 w 42"/>
                <a:gd name="T25" fmla="*/ 12 h 14"/>
                <a:gd name="T26" fmla="*/ 20 w 42"/>
                <a:gd name="T27" fmla="*/ 14 h 14"/>
                <a:gd name="T28" fmla="*/ 36 w 42"/>
                <a:gd name="T29" fmla="*/ 12 h 14"/>
                <a:gd name="T30" fmla="*/ 40 w 42"/>
                <a:gd name="T31" fmla="*/ 12 h 14"/>
                <a:gd name="T32" fmla="*/ 42 w 42"/>
                <a:gd name="T33" fmla="*/ 8 h 14"/>
                <a:gd name="T34" fmla="*/ 36 w 42"/>
                <a:gd name="T35" fmla="*/ 10 h 14"/>
                <a:gd name="T36" fmla="*/ 34 w 42"/>
                <a:gd name="T37" fmla="*/ 8 h 14"/>
                <a:gd name="T38" fmla="*/ 32 w 42"/>
                <a:gd name="T39" fmla="*/ 6 h 14"/>
                <a:gd name="T40" fmla="*/ 26 w 42"/>
                <a:gd name="T41" fmla="*/ 6 h 14"/>
                <a:gd name="T42" fmla="*/ 24 w 42"/>
                <a:gd name="T43" fmla="*/ 6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14"/>
                <a:gd name="T68" fmla="*/ 42 w 42"/>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14">
                  <a:moveTo>
                    <a:pt x="24" y="6"/>
                  </a:moveTo>
                  <a:lnTo>
                    <a:pt x="20" y="4"/>
                  </a:lnTo>
                  <a:lnTo>
                    <a:pt x="12" y="6"/>
                  </a:lnTo>
                  <a:lnTo>
                    <a:pt x="10" y="4"/>
                  </a:lnTo>
                  <a:lnTo>
                    <a:pt x="10" y="2"/>
                  </a:lnTo>
                  <a:lnTo>
                    <a:pt x="8" y="2"/>
                  </a:lnTo>
                  <a:lnTo>
                    <a:pt x="4" y="0"/>
                  </a:lnTo>
                  <a:lnTo>
                    <a:pt x="2" y="2"/>
                  </a:lnTo>
                  <a:lnTo>
                    <a:pt x="0" y="8"/>
                  </a:lnTo>
                  <a:lnTo>
                    <a:pt x="10" y="8"/>
                  </a:lnTo>
                  <a:lnTo>
                    <a:pt x="14" y="10"/>
                  </a:lnTo>
                  <a:lnTo>
                    <a:pt x="16" y="10"/>
                  </a:lnTo>
                  <a:lnTo>
                    <a:pt x="18" y="12"/>
                  </a:lnTo>
                  <a:lnTo>
                    <a:pt x="20" y="14"/>
                  </a:lnTo>
                  <a:lnTo>
                    <a:pt x="36" y="12"/>
                  </a:lnTo>
                  <a:lnTo>
                    <a:pt x="40" y="12"/>
                  </a:lnTo>
                  <a:lnTo>
                    <a:pt x="42" y="8"/>
                  </a:lnTo>
                  <a:lnTo>
                    <a:pt x="36" y="10"/>
                  </a:lnTo>
                  <a:lnTo>
                    <a:pt x="34" y="8"/>
                  </a:lnTo>
                  <a:lnTo>
                    <a:pt x="32" y="6"/>
                  </a:lnTo>
                  <a:lnTo>
                    <a:pt x="26" y="6"/>
                  </a:lnTo>
                  <a:lnTo>
                    <a:pt x="24" y="6"/>
                  </a:lnTo>
                  <a:close/>
                </a:path>
              </a:pathLst>
            </a:custGeom>
            <a:solidFill>
              <a:schemeClr val="tx2"/>
            </a:solidFill>
            <a:ln w="3175">
              <a:solidFill>
                <a:schemeClr val="bg1"/>
              </a:solidFill>
              <a:round/>
              <a:headEnd/>
              <a:tailEnd/>
            </a:ln>
          </p:spPr>
          <p:txBody>
            <a:bodyPr/>
            <a:lstStyle/>
            <a:p>
              <a:endParaRPr lang="fr-FR" dirty="0"/>
            </a:p>
          </p:txBody>
        </p:sp>
        <p:sp>
          <p:nvSpPr>
            <p:cNvPr id="5178" name="Freeform 47"/>
            <p:cNvSpPr>
              <a:spLocks/>
            </p:cNvSpPr>
            <p:nvPr/>
          </p:nvSpPr>
          <p:spPr bwMode="auto">
            <a:xfrm>
              <a:off x="3134" y="2136"/>
              <a:ext cx="42" cy="14"/>
            </a:xfrm>
            <a:custGeom>
              <a:avLst/>
              <a:gdLst>
                <a:gd name="T0" fmla="*/ 24 w 42"/>
                <a:gd name="T1" fmla="*/ 6 h 14"/>
                <a:gd name="T2" fmla="*/ 20 w 42"/>
                <a:gd name="T3" fmla="*/ 4 h 14"/>
                <a:gd name="T4" fmla="*/ 12 w 42"/>
                <a:gd name="T5" fmla="*/ 6 h 14"/>
                <a:gd name="T6" fmla="*/ 10 w 42"/>
                <a:gd name="T7" fmla="*/ 4 h 14"/>
                <a:gd name="T8" fmla="*/ 10 w 42"/>
                <a:gd name="T9" fmla="*/ 2 h 14"/>
                <a:gd name="T10" fmla="*/ 8 w 42"/>
                <a:gd name="T11" fmla="*/ 2 h 14"/>
                <a:gd name="T12" fmla="*/ 4 w 42"/>
                <a:gd name="T13" fmla="*/ 0 h 14"/>
                <a:gd name="T14" fmla="*/ 2 w 42"/>
                <a:gd name="T15" fmla="*/ 2 h 14"/>
                <a:gd name="T16" fmla="*/ 0 w 42"/>
                <a:gd name="T17" fmla="*/ 8 h 14"/>
                <a:gd name="T18" fmla="*/ 10 w 42"/>
                <a:gd name="T19" fmla="*/ 8 h 14"/>
                <a:gd name="T20" fmla="*/ 14 w 42"/>
                <a:gd name="T21" fmla="*/ 10 h 14"/>
                <a:gd name="T22" fmla="*/ 16 w 42"/>
                <a:gd name="T23" fmla="*/ 10 h 14"/>
                <a:gd name="T24" fmla="*/ 18 w 42"/>
                <a:gd name="T25" fmla="*/ 12 h 14"/>
                <a:gd name="T26" fmla="*/ 20 w 42"/>
                <a:gd name="T27" fmla="*/ 14 h 14"/>
                <a:gd name="T28" fmla="*/ 36 w 42"/>
                <a:gd name="T29" fmla="*/ 12 h 14"/>
                <a:gd name="T30" fmla="*/ 40 w 42"/>
                <a:gd name="T31" fmla="*/ 12 h 14"/>
                <a:gd name="T32" fmla="*/ 42 w 42"/>
                <a:gd name="T33" fmla="*/ 8 h 14"/>
                <a:gd name="T34" fmla="*/ 36 w 42"/>
                <a:gd name="T35" fmla="*/ 10 h 14"/>
                <a:gd name="T36" fmla="*/ 34 w 42"/>
                <a:gd name="T37" fmla="*/ 8 h 14"/>
                <a:gd name="T38" fmla="*/ 32 w 42"/>
                <a:gd name="T39" fmla="*/ 6 h 14"/>
                <a:gd name="T40" fmla="*/ 26 w 42"/>
                <a:gd name="T41" fmla="*/ 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4"/>
                <a:gd name="T65" fmla="*/ 42 w 42"/>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4">
                  <a:moveTo>
                    <a:pt x="24" y="6"/>
                  </a:moveTo>
                  <a:lnTo>
                    <a:pt x="20" y="4"/>
                  </a:lnTo>
                  <a:lnTo>
                    <a:pt x="12" y="6"/>
                  </a:lnTo>
                  <a:lnTo>
                    <a:pt x="10" y="4"/>
                  </a:lnTo>
                  <a:lnTo>
                    <a:pt x="10" y="2"/>
                  </a:lnTo>
                  <a:lnTo>
                    <a:pt x="8" y="2"/>
                  </a:lnTo>
                  <a:lnTo>
                    <a:pt x="4" y="0"/>
                  </a:lnTo>
                  <a:lnTo>
                    <a:pt x="2" y="2"/>
                  </a:lnTo>
                  <a:lnTo>
                    <a:pt x="0" y="8"/>
                  </a:lnTo>
                  <a:lnTo>
                    <a:pt x="10" y="8"/>
                  </a:lnTo>
                  <a:lnTo>
                    <a:pt x="14" y="10"/>
                  </a:lnTo>
                  <a:lnTo>
                    <a:pt x="16" y="10"/>
                  </a:lnTo>
                  <a:lnTo>
                    <a:pt x="18" y="12"/>
                  </a:lnTo>
                  <a:lnTo>
                    <a:pt x="20" y="14"/>
                  </a:lnTo>
                  <a:lnTo>
                    <a:pt x="36" y="12"/>
                  </a:lnTo>
                  <a:lnTo>
                    <a:pt x="40" y="12"/>
                  </a:lnTo>
                  <a:lnTo>
                    <a:pt x="42" y="8"/>
                  </a:lnTo>
                  <a:lnTo>
                    <a:pt x="36" y="10"/>
                  </a:lnTo>
                  <a:lnTo>
                    <a:pt x="34" y="8"/>
                  </a:lnTo>
                  <a:lnTo>
                    <a:pt x="32" y="6"/>
                  </a:lnTo>
                  <a:lnTo>
                    <a:pt x="26" y="6"/>
                  </a:lnTo>
                </a:path>
              </a:pathLst>
            </a:custGeom>
            <a:solidFill>
              <a:schemeClr val="tx2"/>
            </a:solidFill>
            <a:ln w="3175">
              <a:solidFill>
                <a:schemeClr val="bg1"/>
              </a:solidFill>
              <a:round/>
              <a:headEnd/>
              <a:tailEnd/>
            </a:ln>
          </p:spPr>
          <p:txBody>
            <a:bodyPr/>
            <a:lstStyle/>
            <a:p>
              <a:endParaRPr lang="fr-FR" dirty="0"/>
            </a:p>
          </p:txBody>
        </p:sp>
        <p:sp>
          <p:nvSpPr>
            <p:cNvPr id="5179" name="Freeform 48"/>
            <p:cNvSpPr>
              <a:spLocks/>
            </p:cNvSpPr>
            <p:nvPr/>
          </p:nvSpPr>
          <p:spPr bwMode="auto">
            <a:xfrm>
              <a:off x="3152" y="2092"/>
              <a:ext cx="4" cy="6"/>
            </a:xfrm>
            <a:custGeom>
              <a:avLst/>
              <a:gdLst>
                <a:gd name="T0" fmla="*/ 4 w 4"/>
                <a:gd name="T1" fmla="*/ 6 h 6"/>
                <a:gd name="T2" fmla="*/ 4 w 4"/>
                <a:gd name="T3" fmla="*/ 4 h 6"/>
                <a:gd name="T4" fmla="*/ 4 w 4"/>
                <a:gd name="T5" fmla="*/ 2 h 6"/>
                <a:gd name="T6" fmla="*/ 2 w 4"/>
                <a:gd name="T7" fmla="*/ 2 h 6"/>
                <a:gd name="T8" fmla="*/ 0 w 4"/>
                <a:gd name="T9" fmla="*/ 0 h 6"/>
                <a:gd name="T10" fmla="*/ 0 w 4"/>
                <a:gd name="T11" fmla="*/ 2 h 6"/>
                <a:gd name="T12" fmla="*/ 0 w 4"/>
                <a:gd name="T13" fmla="*/ 4 h 6"/>
                <a:gd name="T14" fmla="*/ 2 w 4"/>
                <a:gd name="T15" fmla="*/ 6 h 6"/>
                <a:gd name="T16" fmla="*/ 2 w 4"/>
                <a:gd name="T17" fmla="*/ 6 h 6"/>
                <a:gd name="T18" fmla="*/ 4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6"/>
                  </a:moveTo>
                  <a:lnTo>
                    <a:pt x="4" y="4"/>
                  </a:lnTo>
                  <a:lnTo>
                    <a:pt x="4" y="2"/>
                  </a:lnTo>
                  <a:lnTo>
                    <a:pt x="2" y="2"/>
                  </a:lnTo>
                  <a:lnTo>
                    <a:pt x="0" y="0"/>
                  </a:lnTo>
                  <a:lnTo>
                    <a:pt x="0" y="2"/>
                  </a:lnTo>
                  <a:lnTo>
                    <a:pt x="0" y="4"/>
                  </a:lnTo>
                  <a:lnTo>
                    <a:pt x="2" y="6"/>
                  </a:lnTo>
                  <a:lnTo>
                    <a:pt x="4" y="6"/>
                  </a:lnTo>
                  <a:close/>
                </a:path>
              </a:pathLst>
            </a:custGeom>
            <a:solidFill>
              <a:schemeClr val="tx2"/>
            </a:solidFill>
            <a:ln w="3175">
              <a:solidFill>
                <a:schemeClr val="bg1"/>
              </a:solidFill>
              <a:round/>
              <a:headEnd/>
              <a:tailEnd/>
            </a:ln>
          </p:spPr>
          <p:txBody>
            <a:bodyPr/>
            <a:lstStyle/>
            <a:p>
              <a:endParaRPr lang="fr-FR" dirty="0"/>
            </a:p>
          </p:txBody>
        </p:sp>
        <p:sp>
          <p:nvSpPr>
            <p:cNvPr id="5180" name="Freeform 49"/>
            <p:cNvSpPr>
              <a:spLocks/>
            </p:cNvSpPr>
            <p:nvPr/>
          </p:nvSpPr>
          <p:spPr bwMode="auto">
            <a:xfrm>
              <a:off x="3152" y="2092"/>
              <a:ext cx="4" cy="6"/>
            </a:xfrm>
            <a:custGeom>
              <a:avLst/>
              <a:gdLst>
                <a:gd name="T0" fmla="*/ 4 w 4"/>
                <a:gd name="T1" fmla="*/ 6 h 6"/>
                <a:gd name="T2" fmla="*/ 4 w 4"/>
                <a:gd name="T3" fmla="*/ 4 h 6"/>
                <a:gd name="T4" fmla="*/ 4 w 4"/>
                <a:gd name="T5" fmla="*/ 2 h 6"/>
                <a:gd name="T6" fmla="*/ 2 w 4"/>
                <a:gd name="T7" fmla="*/ 2 h 6"/>
                <a:gd name="T8" fmla="*/ 0 w 4"/>
                <a:gd name="T9" fmla="*/ 0 h 6"/>
                <a:gd name="T10" fmla="*/ 0 w 4"/>
                <a:gd name="T11" fmla="*/ 2 h 6"/>
                <a:gd name="T12" fmla="*/ 0 w 4"/>
                <a:gd name="T13" fmla="*/ 4 h 6"/>
                <a:gd name="T14" fmla="*/ 2 w 4"/>
                <a:gd name="T15" fmla="*/ 6 h 6"/>
                <a:gd name="T16" fmla="*/ 2 w 4"/>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6"/>
                  </a:moveTo>
                  <a:lnTo>
                    <a:pt x="4" y="4"/>
                  </a:lnTo>
                  <a:lnTo>
                    <a:pt x="4" y="2"/>
                  </a:lnTo>
                  <a:lnTo>
                    <a:pt x="2" y="2"/>
                  </a:lnTo>
                  <a:lnTo>
                    <a:pt x="0" y="0"/>
                  </a:lnTo>
                  <a:lnTo>
                    <a:pt x="0" y="2"/>
                  </a:lnTo>
                  <a:lnTo>
                    <a:pt x="0" y="4"/>
                  </a:lnTo>
                  <a:lnTo>
                    <a:pt x="2" y="6"/>
                  </a:lnTo>
                </a:path>
              </a:pathLst>
            </a:custGeom>
            <a:solidFill>
              <a:schemeClr val="tx2"/>
            </a:solidFill>
            <a:ln w="3175">
              <a:solidFill>
                <a:schemeClr val="bg1"/>
              </a:solidFill>
              <a:round/>
              <a:headEnd/>
              <a:tailEnd/>
            </a:ln>
          </p:spPr>
          <p:txBody>
            <a:bodyPr/>
            <a:lstStyle/>
            <a:p>
              <a:endParaRPr lang="fr-FR" dirty="0"/>
            </a:p>
          </p:txBody>
        </p:sp>
        <p:sp>
          <p:nvSpPr>
            <p:cNvPr id="5181" name="Freeform 50"/>
            <p:cNvSpPr>
              <a:spLocks/>
            </p:cNvSpPr>
            <p:nvPr/>
          </p:nvSpPr>
          <p:spPr bwMode="auto">
            <a:xfrm>
              <a:off x="3098" y="2086"/>
              <a:ext cx="36" cy="36"/>
            </a:xfrm>
            <a:custGeom>
              <a:avLst/>
              <a:gdLst>
                <a:gd name="T0" fmla="*/ 14 w 36"/>
                <a:gd name="T1" fmla="*/ 0 h 36"/>
                <a:gd name="T2" fmla="*/ 10 w 36"/>
                <a:gd name="T3" fmla="*/ 0 h 36"/>
                <a:gd name="T4" fmla="*/ 6 w 36"/>
                <a:gd name="T5" fmla="*/ 4 h 36"/>
                <a:gd name="T6" fmla="*/ 4 w 36"/>
                <a:gd name="T7" fmla="*/ 2 h 36"/>
                <a:gd name="T8" fmla="*/ 0 w 36"/>
                <a:gd name="T9" fmla="*/ 8 h 36"/>
                <a:gd name="T10" fmla="*/ 0 w 36"/>
                <a:gd name="T11" fmla="*/ 10 h 36"/>
                <a:gd name="T12" fmla="*/ 2 w 36"/>
                <a:gd name="T13" fmla="*/ 14 h 36"/>
                <a:gd name="T14" fmla="*/ 6 w 36"/>
                <a:gd name="T15" fmla="*/ 16 h 36"/>
                <a:gd name="T16" fmla="*/ 8 w 36"/>
                <a:gd name="T17" fmla="*/ 20 h 36"/>
                <a:gd name="T18" fmla="*/ 6 w 36"/>
                <a:gd name="T19" fmla="*/ 24 h 36"/>
                <a:gd name="T20" fmla="*/ 8 w 36"/>
                <a:gd name="T21" fmla="*/ 28 h 36"/>
                <a:gd name="T22" fmla="*/ 8 w 36"/>
                <a:gd name="T23" fmla="*/ 30 h 36"/>
                <a:gd name="T24" fmla="*/ 10 w 36"/>
                <a:gd name="T25" fmla="*/ 30 h 36"/>
                <a:gd name="T26" fmla="*/ 12 w 36"/>
                <a:gd name="T27" fmla="*/ 28 h 36"/>
                <a:gd name="T28" fmla="*/ 14 w 36"/>
                <a:gd name="T29" fmla="*/ 24 h 36"/>
                <a:gd name="T30" fmla="*/ 14 w 36"/>
                <a:gd name="T31" fmla="*/ 26 h 36"/>
                <a:gd name="T32" fmla="*/ 16 w 36"/>
                <a:gd name="T33" fmla="*/ 28 h 36"/>
                <a:gd name="T34" fmla="*/ 18 w 36"/>
                <a:gd name="T35" fmla="*/ 36 h 36"/>
                <a:gd name="T36" fmla="*/ 20 w 36"/>
                <a:gd name="T37" fmla="*/ 36 h 36"/>
                <a:gd name="T38" fmla="*/ 20 w 36"/>
                <a:gd name="T39" fmla="*/ 30 h 36"/>
                <a:gd name="T40" fmla="*/ 24 w 36"/>
                <a:gd name="T41" fmla="*/ 30 h 36"/>
                <a:gd name="T42" fmla="*/ 24 w 36"/>
                <a:gd name="T43" fmla="*/ 32 h 36"/>
                <a:gd name="T44" fmla="*/ 28 w 36"/>
                <a:gd name="T45" fmla="*/ 34 h 36"/>
                <a:gd name="T46" fmla="*/ 30 w 36"/>
                <a:gd name="T47" fmla="*/ 36 h 36"/>
                <a:gd name="T48" fmla="*/ 26 w 36"/>
                <a:gd name="T49" fmla="*/ 22 h 36"/>
                <a:gd name="T50" fmla="*/ 24 w 36"/>
                <a:gd name="T51" fmla="*/ 18 h 36"/>
                <a:gd name="T52" fmla="*/ 24 w 36"/>
                <a:gd name="T53" fmla="*/ 16 h 36"/>
                <a:gd name="T54" fmla="*/ 30 w 36"/>
                <a:gd name="T55" fmla="*/ 18 h 36"/>
                <a:gd name="T56" fmla="*/ 30 w 36"/>
                <a:gd name="T57" fmla="*/ 20 h 36"/>
                <a:gd name="T58" fmla="*/ 32 w 36"/>
                <a:gd name="T59" fmla="*/ 18 h 36"/>
                <a:gd name="T60" fmla="*/ 36 w 36"/>
                <a:gd name="T61" fmla="*/ 18 h 36"/>
                <a:gd name="T62" fmla="*/ 34 w 36"/>
                <a:gd name="T63" fmla="*/ 16 h 36"/>
                <a:gd name="T64" fmla="*/ 32 w 36"/>
                <a:gd name="T65" fmla="*/ 14 h 36"/>
                <a:gd name="T66" fmla="*/ 30 w 36"/>
                <a:gd name="T67" fmla="*/ 10 h 36"/>
                <a:gd name="T68" fmla="*/ 30 w 36"/>
                <a:gd name="T69" fmla="*/ 8 h 36"/>
                <a:gd name="T70" fmla="*/ 16 w 36"/>
                <a:gd name="T71" fmla="*/ 2 h 36"/>
                <a:gd name="T72" fmla="*/ 16 w 36"/>
                <a:gd name="T73" fmla="*/ 0 h 36"/>
                <a:gd name="T74" fmla="*/ 14 w 36"/>
                <a:gd name="T75" fmla="*/ 0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36"/>
                <a:gd name="T116" fmla="*/ 36 w 36"/>
                <a:gd name="T117" fmla="*/ 36 h 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36">
                  <a:moveTo>
                    <a:pt x="14" y="0"/>
                  </a:moveTo>
                  <a:lnTo>
                    <a:pt x="10" y="0"/>
                  </a:lnTo>
                  <a:lnTo>
                    <a:pt x="6" y="4"/>
                  </a:lnTo>
                  <a:lnTo>
                    <a:pt x="4" y="2"/>
                  </a:lnTo>
                  <a:lnTo>
                    <a:pt x="0" y="8"/>
                  </a:lnTo>
                  <a:lnTo>
                    <a:pt x="0" y="10"/>
                  </a:lnTo>
                  <a:lnTo>
                    <a:pt x="2" y="14"/>
                  </a:lnTo>
                  <a:lnTo>
                    <a:pt x="6" y="16"/>
                  </a:lnTo>
                  <a:lnTo>
                    <a:pt x="8" y="20"/>
                  </a:lnTo>
                  <a:lnTo>
                    <a:pt x="6" y="24"/>
                  </a:lnTo>
                  <a:lnTo>
                    <a:pt x="8" y="28"/>
                  </a:lnTo>
                  <a:lnTo>
                    <a:pt x="8" y="30"/>
                  </a:lnTo>
                  <a:lnTo>
                    <a:pt x="10" y="30"/>
                  </a:lnTo>
                  <a:lnTo>
                    <a:pt x="12" y="28"/>
                  </a:lnTo>
                  <a:lnTo>
                    <a:pt x="14" y="24"/>
                  </a:lnTo>
                  <a:lnTo>
                    <a:pt x="14" y="26"/>
                  </a:lnTo>
                  <a:lnTo>
                    <a:pt x="16" y="28"/>
                  </a:lnTo>
                  <a:lnTo>
                    <a:pt x="18" y="36"/>
                  </a:lnTo>
                  <a:lnTo>
                    <a:pt x="20" y="36"/>
                  </a:lnTo>
                  <a:lnTo>
                    <a:pt x="20" y="30"/>
                  </a:lnTo>
                  <a:lnTo>
                    <a:pt x="24" y="30"/>
                  </a:lnTo>
                  <a:lnTo>
                    <a:pt x="24" y="32"/>
                  </a:lnTo>
                  <a:lnTo>
                    <a:pt x="28" y="34"/>
                  </a:lnTo>
                  <a:lnTo>
                    <a:pt x="30" y="36"/>
                  </a:lnTo>
                  <a:lnTo>
                    <a:pt x="26" y="22"/>
                  </a:lnTo>
                  <a:lnTo>
                    <a:pt x="24" y="18"/>
                  </a:lnTo>
                  <a:lnTo>
                    <a:pt x="24" y="16"/>
                  </a:lnTo>
                  <a:lnTo>
                    <a:pt x="30" y="18"/>
                  </a:lnTo>
                  <a:lnTo>
                    <a:pt x="30" y="20"/>
                  </a:lnTo>
                  <a:lnTo>
                    <a:pt x="32" y="18"/>
                  </a:lnTo>
                  <a:lnTo>
                    <a:pt x="36" y="18"/>
                  </a:lnTo>
                  <a:lnTo>
                    <a:pt x="34" y="16"/>
                  </a:lnTo>
                  <a:lnTo>
                    <a:pt x="32" y="14"/>
                  </a:lnTo>
                  <a:lnTo>
                    <a:pt x="30" y="10"/>
                  </a:lnTo>
                  <a:lnTo>
                    <a:pt x="30" y="8"/>
                  </a:lnTo>
                  <a:lnTo>
                    <a:pt x="16" y="2"/>
                  </a:lnTo>
                  <a:lnTo>
                    <a:pt x="16" y="0"/>
                  </a:lnTo>
                  <a:lnTo>
                    <a:pt x="14" y="0"/>
                  </a:lnTo>
                  <a:close/>
                </a:path>
              </a:pathLst>
            </a:custGeom>
            <a:solidFill>
              <a:schemeClr val="tx2"/>
            </a:solidFill>
            <a:ln w="3175">
              <a:solidFill>
                <a:schemeClr val="bg1"/>
              </a:solidFill>
              <a:round/>
              <a:headEnd/>
              <a:tailEnd/>
            </a:ln>
          </p:spPr>
          <p:txBody>
            <a:bodyPr/>
            <a:lstStyle/>
            <a:p>
              <a:endParaRPr lang="fr-FR" dirty="0"/>
            </a:p>
          </p:txBody>
        </p:sp>
        <p:sp>
          <p:nvSpPr>
            <p:cNvPr id="5182" name="Freeform 51"/>
            <p:cNvSpPr>
              <a:spLocks/>
            </p:cNvSpPr>
            <p:nvPr/>
          </p:nvSpPr>
          <p:spPr bwMode="auto">
            <a:xfrm>
              <a:off x="3098" y="2086"/>
              <a:ext cx="36" cy="36"/>
            </a:xfrm>
            <a:custGeom>
              <a:avLst/>
              <a:gdLst>
                <a:gd name="T0" fmla="*/ 14 w 36"/>
                <a:gd name="T1" fmla="*/ 0 h 36"/>
                <a:gd name="T2" fmla="*/ 10 w 36"/>
                <a:gd name="T3" fmla="*/ 0 h 36"/>
                <a:gd name="T4" fmla="*/ 6 w 36"/>
                <a:gd name="T5" fmla="*/ 4 h 36"/>
                <a:gd name="T6" fmla="*/ 4 w 36"/>
                <a:gd name="T7" fmla="*/ 2 h 36"/>
                <a:gd name="T8" fmla="*/ 0 w 36"/>
                <a:gd name="T9" fmla="*/ 8 h 36"/>
                <a:gd name="T10" fmla="*/ 0 w 36"/>
                <a:gd name="T11" fmla="*/ 10 h 36"/>
                <a:gd name="T12" fmla="*/ 2 w 36"/>
                <a:gd name="T13" fmla="*/ 14 h 36"/>
                <a:gd name="T14" fmla="*/ 6 w 36"/>
                <a:gd name="T15" fmla="*/ 16 h 36"/>
                <a:gd name="T16" fmla="*/ 8 w 36"/>
                <a:gd name="T17" fmla="*/ 20 h 36"/>
                <a:gd name="T18" fmla="*/ 6 w 36"/>
                <a:gd name="T19" fmla="*/ 24 h 36"/>
                <a:gd name="T20" fmla="*/ 8 w 36"/>
                <a:gd name="T21" fmla="*/ 28 h 36"/>
                <a:gd name="T22" fmla="*/ 8 w 36"/>
                <a:gd name="T23" fmla="*/ 30 h 36"/>
                <a:gd name="T24" fmla="*/ 10 w 36"/>
                <a:gd name="T25" fmla="*/ 30 h 36"/>
                <a:gd name="T26" fmla="*/ 12 w 36"/>
                <a:gd name="T27" fmla="*/ 28 h 36"/>
                <a:gd name="T28" fmla="*/ 14 w 36"/>
                <a:gd name="T29" fmla="*/ 24 h 36"/>
                <a:gd name="T30" fmla="*/ 14 w 36"/>
                <a:gd name="T31" fmla="*/ 26 h 36"/>
                <a:gd name="T32" fmla="*/ 16 w 36"/>
                <a:gd name="T33" fmla="*/ 28 h 36"/>
                <a:gd name="T34" fmla="*/ 18 w 36"/>
                <a:gd name="T35" fmla="*/ 36 h 36"/>
                <a:gd name="T36" fmla="*/ 20 w 36"/>
                <a:gd name="T37" fmla="*/ 36 h 36"/>
                <a:gd name="T38" fmla="*/ 20 w 36"/>
                <a:gd name="T39" fmla="*/ 30 h 36"/>
                <a:gd name="T40" fmla="*/ 24 w 36"/>
                <a:gd name="T41" fmla="*/ 30 h 36"/>
                <a:gd name="T42" fmla="*/ 24 w 36"/>
                <a:gd name="T43" fmla="*/ 32 h 36"/>
                <a:gd name="T44" fmla="*/ 28 w 36"/>
                <a:gd name="T45" fmla="*/ 34 h 36"/>
                <a:gd name="T46" fmla="*/ 30 w 36"/>
                <a:gd name="T47" fmla="*/ 36 h 36"/>
                <a:gd name="T48" fmla="*/ 26 w 36"/>
                <a:gd name="T49" fmla="*/ 22 h 36"/>
                <a:gd name="T50" fmla="*/ 24 w 36"/>
                <a:gd name="T51" fmla="*/ 18 h 36"/>
                <a:gd name="T52" fmla="*/ 24 w 36"/>
                <a:gd name="T53" fmla="*/ 16 h 36"/>
                <a:gd name="T54" fmla="*/ 30 w 36"/>
                <a:gd name="T55" fmla="*/ 18 h 36"/>
                <a:gd name="T56" fmla="*/ 30 w 36"/>
                <a:gd name="T57" fmla="*/ 20 h 36"/>
                <a:gd name="T58" fmla="*/ 32 w 36"/>
                <a:gd name="T59" fmla="*/ 18 h 36"/>
                <a:gd name="T60" fmla="*/ 36 w 36"/>
                <a:gd name="T61" fmla="*/ 18 h 36"/>
                <a:gd name="T62" fmla="*/ 34 w 36"/>
                <a:gd name="T63" fmla="*/ 16 h 36"/>
                <a:gd name="T64" fmla="*/ 32 w 36"/>
                <a:gd name="T65" fmla="*/ 14 h 36"/>
                <a:gd name="T66" fmla="*/ 30 w 36"/>
                <a:gd name="T67" fmla="*/ 10 h 36"/>
                <a:gd name="T68" fmla="*/ 30 w 36"/>
                <a:gd name="T69" fmla="*/ 8 h 36"/>
                <a:gd name="T70" fmla="*/ 16 w 36"/>
                <a:gd name="T71" fmla="*/ 2 h 36"/>
                <a:gd name="T72" fmla="*/ 16 w 36"/>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6"/>
                <a:gd name="T113" fmla="*/ 36 w 3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6">
                  <a:moveTo>
                    <a:pt x="14" y="0"/>
                  </a:moveTo>
                  <a:lnTo>
                    <a:pt x="10" y="0"/>
                  </a:lnTo>
                  <a:lnTo>
                    <a:pt x="6" y="4"/>
                  </a:lnTo>
                  <a:lnTo>
                    <a:pt x="4" y="2"/>
                  </a:lnTo>
                  <a:lnTo>
                    <a:pt x="0" y="8"/>
                  </a:lnTo>
                  <a:lnTo>
                    <a:pt x="0" y="10"/>
                  </a:lnTo>
                  <a:lnTo>
                    <a:pt x="2" y="14"/>
                  </a:lnTo>
                  <a:lnTo>
                    <a:pt x="6" y="16"/>
                  </a:lnTo>
                  <a:lnTo>
                    <a:pt x="8" y="20"/>
                  </a:lnTo>
                  <a:lnTo>
                    <a:pt x="6" y="24"/>
                  </a:lnTo>
                  <a:lnTo>
                    <a:pt x="8" y="28"/>
                  </a:lnTo>
                  <a:lnTo>
                    <a:pt x="8" y="30"/>
                  </a:lnTo>
                  <a:lnTo>
                    <a:pt x="10" y="30"/>
                  </a:lnTo>
                  <a:lnTo>
                    <a:pt x="12" y="28"/>
                  </a:lnTo>
                  <a:lnTo>
                    <a:pt x="14" y="24"/>
                  </a:lnTo>
                  <a:lnTo>
                    <a:pt x="14" y="26"/>
                  </a:lnTo>
                  <a:lnTo>
                    <a:pt x="16" y="28"/>
                  </a:lnTo>
                  <a:lnTo>
                    <a:pt x="18" y="36"/>
                  </a:lnTo>
                  <a:lnTo>
                    <a:pt x="20" y="36"/>
                  </a:lnTo>
                  <a:lnTo>
                    <a:pt x="20" y="30"/>
                  </a:lnTo>
                  <a:lnTo>
                    <a:pt x="24" y="30"/>
                  </a:lnTo>
                  <a:lnTo>
                    <a:pt x="24" y="32"/>
                  </a:lnTo>
                  <a:lnTo>
                    <a:pt x="28" y="34"/>
                  </a:lnTo>
                  <a:lnTo>
                    <a:pt x="30" y="36"/>
                  </a:lnTo>
                  <a:lnTo>
                    <a:pt x="26" y="22"/>
                  </a:lnTo>
                  <a:lnTo>
                    <a:pt x="24" y="18"/>
                  </a:lnTo>
                  <a:lnTo>
                    <a:pt x="24" y="16"/>
                  </a:lnTo>
                  <a:lnTo>
                    <a:pt x="30" y="18"/>
                  </a:lnTo>
                  <a:lnTo>
                    <a:pt x="30" y="20"/>
                  </a:lnTo>
                  <a:lnTo>
                    <a:pt x="32" y="18"/>
                  </a:lnTo>
                  <a:lnTo>
                    <a:pt x="36" y="18"/>
                  </a:lnTo>
                  <a:lnTo>
                    <a:pt x="34" y="16"/>
                  </a:lnTo>
                  <a:lnTo>
                    <a:pt x="32" y="14"/>
                  </a:lnTo>
                  <a:lnTo>
                    <a:pt x="30" y="10"/>
                  </a:lnTo>
                  <a:lnTo>
                    <a:pt x="30" y="8"/>
                  </a:lnTo>
                  <a:lnTo>
                    <a:pt x="16" y="2"/>
                  </a:lnTo>
                  <a:lnTo>
                    <a:pt x="16" y="0"/>
                  </a:lnTo>
                </a:path>
              </a:pathLst>
            </a:custGeom>
            <a:solidFill>
              <a:schemeClr val="tx2"/>
            </a:solidFill>
            <a:ln w="3175">
              <a:solidFill>
                <a:schemeClr val="bg1"/>
              </a:solidFill>
              <a:round/>
              <a:headEnd/>
              <a:tailEnd/>
            </a:ln>
          </p:spPr>
          <p:txBody>
            <a:bodyPr/>
            <a:lstStyle/>
            <a:p>
              <a:endParaRPr lang="fr-FR" dirty="0"/>
            </a:p>
          </p:txBody>
        </p:sp>
        <p:sp>
          <p:nvSpPr>
            <p:cNvPr id="5183" name="Freeform 52"/>
            <p:cNvSpPr>
              <a:spLocks/>
            </p:cNvSpPr>
            <p:nvPr/>
          </p:nvSpPr>
          <p:spPr bwMode="auto">
            <a:xfrm>
              <a:off x="3086" y="2084"/>
              <a:ext cx="6" cy="8"/>
            </a:xfrm>
            <a:custGeom>
              <a:avLst/>
              <a:gdLst>
                <a:gd name="T0" fmla="*/ 6 w 6"/>
                <a:gd name="T1" fmla="*/ 8 h 8"/>
                <a:gd name="T2" fmla="*/ 6 w 6"/>
                <a:gd name="T3" fmla="*/ 4 h 8"/>
                <a:gd name="T4" fmla="*/ 4 w 6"/>
                <a:gd name="T5" fmla="*/ 4 h 8"/>
                <a:gd name="T6" fmla="*/ 4 w 6"/>
                <a:gd name="T7" fmla="*/ 0 h 8"/>
                <a:gd name="T8" fmla="*/ 0 w 6"/>
                <a:gd name="T9" fmla="*/ 4 h 8"/>
                <a:gd name="T10" fmla="*/ 2 w 6"/>
                <a:gd name="T11" fmla="*/ 6 h 8"/>
                <a:gd name="T12" fmla="*/ 4 w 6"/>
                <a:gd name="T13" fmla="*/ 6 h 8"/>
                <a:gd name="T14" fmla="*/ 4 w 6"/>
                <a:gd name="T15" fmla="*/ 8 h 8"/>
                <a:gd name="T16" fmla="*/ 6 w 6"/>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8"/>
                  </a:moveTo>
                  <a:lnTo>
                    <a:pt x="6" y="4"/>
                  </a:lnTo>
                  <a:lnTo>
                    <a:pt x="4" y="4"/>
                  </a:lnTo>
                  <a:lnTo>
                    <a:pt x="4" y="0"/>
                  </a:lnTo>
                  <a:lnTo>
                    <a:pt x="0" y="4"/>
                  </a:lnTo>
                  <a:lnTo>
                    <a:pt x="2" y="6"/>
                  </a:lnTo>
                  <a:lnTo>
                    <a:pt x="4" y="6"/>
                  </a:lnTo>
                  <a:lnTo>
                    <a:pt x="4" y="8"/>
                  </a:lnTo>
                  <a:lnTo>
                    <a:pt x="6" y="8"/>
                  </a:lnTo>
                  <a:close/>
                </a:path>
              </a:pathLst>
            </a:custGeom>
            <a:solidFill>
              <a:schemeClr val="tx2"/>
            </a:solidFill>
            <a:ln w="3175">
              <a:solidFill>
                <a:schemeClr val="bg1"/>
              </a:solidFill>
              <a:round/>
              <a:headEnd/>
              <a:tailEnd/>
            </a:ln>
          </p:spPr>
          <p:txBody>
            <a:bodyPr/>
            <a:lstStyle/>
            <a:p>
              <a:endParaRPr lang="fr-FR" dirty="0"/>
            </a:p>
          </p:txBody>
        </p:sp>
        <p:sp>
          <p:nvSpPr>
            <p:cNvPr id="5184" name="Freeform 53"/>
            <p:cNvSpPr>
              <a:spLocks/>
            </p:cNvSpPr>
            <p:nvPr/>
          </p:nvSpPr>
          <p:spPr bwMode="auto">
            <a:xfrm>
              <a:off x="3086" y="2084"/>
              <a:ext cx="6" cy="8"/>
            </a:xfrm>
            <a:custGeom>
              <a:avLst/>
              <a:gdLst>
                <a:gd name="T0" fmla="*/ 6 w 6"/>
                <a:gd name="T1" fmla="*/ 8 h 8"/>
                <a:gd name="T2" fmla="*/ 6 w 6"/>
                <a:gd name="T3" fmla="*/ 4 h 8"/>
                <a:gd name="T4" fmla="*/ 4 w 6"/>
                <a:gd name="T5" fmla="*/ 4 h 8"/>
                <a:gd name="T6" fmla="*/ 4 w 6"/>
                <a:gd name="T7" fmla="*/ 0 h 8"/>
                <a:gd name="T8" fmla="*/ 0 w 6"/>
                <a:gd name="T9" fmla="*/ 4 h 8"/>
                <a:gd name="T10" fmla="*/ 2 w 6"/>
                <a:gd name="T11" fmla="*/ 6 h 8"/>
                <a:gd name="T12" fmla="*/ 4 w 6"/>
                <a:gd name="T13" fmla="*/ 6 h 8"/>
                <a:gd name="T14" fmla="*/ 4 w 6"/>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8"/>
                  </a:moveTo>
                  <a:lnTo>
                    <a:pt x="6" y="4"/>
                  </a:lnTo>
                  <a:lnTo>
                    <a:pt x="4" y="4"/>
                  </a:lnTo>
                  <a:lnTo>
                    <a:pt x="4" y="0"/>
                  </a:lnTo>
                  <a:lnTo>
                    <a:pt x="0" y="4"/>
                  </a:lnTo>
                  <a:lnTo>
                    <a:pt x="2" y="6"/>
                  </a:lnTo>
                  <a:lnTo>
                    <a:pt x="4" y="6"/>
                  </a:lnTo>
                  <a:lnTo>
                    <a:pt x="4" y="8"/>
                  </a:lnTo>
                </a:path>
              </a:pathLst>
            </a:custGeom>
            <a:solidFill>
              <a:schemeClr val="tx2"/>
            </a:solidFill>
            <a:ln w="3175">
              <a:solidFill>
                <a:schemeClr val="bg1"/>
              </a:solidFill>
              <a:round/>
              <a:headEnd/>
              <a:tailEnd/>
            </a:ln>
          </p:spPr>
          <p:txBody>
            <a:bodyPr/>
            <a:lstStyle/>
            <a:p>
              <a:endParaRPr lang="fr-FR" dirty="0"/>
            </a:p>
          </p:txBody>
        </p:sp>
        <p:sp>
          <p:nvSpPr>
            <p:cNvPr id="5185" name="Freeform 54"/>
            <p:cNvSpPr>
              <a:spLocks/>
            </p:cNvSpPr>
            <p:nvPr/>
          </p:nvSpPr>
          <p:spPr bwMode="auto">
            <a:xfrm>
              <a:off x="3126" y="2072"/>
              <a:ext cx="24" cy="22"/>
            </a:xfrm>
            <a:custGeom>
              <a:avLst/>
              <a:gdLst>
                <a:gd name="T0" fmla="*/ 24 w 24"/>
                <a:gd name="T1" fmla="*/ 18 h 22"/>
                <a:gd name="T2" fmla="*/ 20 w 24"/>
                <a:gd name="T3" fmla="*/ 16 h 22"/>
                <a:gd name="T4" fmla="*/ 18 w 24"/>
                <a:gd name="T5" fmla="*/ 12 h 22"/>
                <a:gd name="T6" fmla="*/ 18 w 24"/>
                <a:gd name="T7" fmla="*/ 10 h 22"/>
                <a:gd name="T8" fmla="*/ 16 w 24"/>
                <a:gd name="T9" fmla="*/ 8 h 22"/>
                <a:gd name="T10" fmla="*/ 12 w 24"/>
                <a:gd name="T11" fmla="*/ 8 h 22"/>
                <a:gd name="T12" fmla="*/ 10 w 24"/>
                <a:gd name="T13" fmla="*/ 6 h 22"/>
                <a:gd name="T14" fmla="*/ 6 w 24"/>
                <a:gd name="T15" fmla="*/ 2 h 22"/>
                <a:gd name="T16" fmla="*/ 4 w 24"/>
                <a:gd name="T17" fmla="*/ 0 h 22"/>
                <a:gd name="T18" fmla="*/ 0 w 24"/>
                <a:gd name="T19" fmla="*/ 4 h 22"/>
                <a:gd name="T20" fmla="*/ 2 w 24"/>
                <a:gd name="T21" fmla="*/ 4 h 22"/>
                <a:gd name="T22" fmla="*/ 8 w 24"/>
                <a:gd name="T23" fmla="*/ 10 h 22"/>
                <a:gd name="T24" fmla="*/ 8 w 24"/>
                <a:gd name="T25" fmla="*/ 12 h 22"/>
                <a:gd name="T26" fmla="*/ 10 w 24"/>
                <a:gd name="T27" fmla="*/ 12 h 22"/>
                <a:gd name="T28" fmla="*/ 14 w 24"/>
                <a:gd name="T29" fmla="*/ 14 h 22"/>
                <a:gd name="T30" fmla="*/ 18 w 24"/>
                <a:gd name="T31" fmla="*/ 16 h 22"/>
                <a:gd name="T32" fmla="*/ 18 w 24"/>
                <a:gd name="T33" fmla="*/ 18 h 22"/>
                <a:gd name="T34" fmla="*/ 18 w 24"/>
                <a:gd name="T35" fmla="*/ 20 h 22"/>
                <a:gd name="T36" fmla="*/ 20 w 24"/>
                <a:gd name="T37" fmla="*/ 20 h 22"/>
                <a:gd name="T38" fmla="*/ 24 w 24"/>
                <a:gd name="T39" fmla="*/ 22 h 22"/>
                <a:gd name="T40" fmla="*/ 24 w 24"/>
                <a:gd name="T41" fmla="*/ 20 h 22"/>
                <a:gd name="T42" fmla="*/ 24 w 24"/>
                <a:gd name="T43" fmla="*/ 18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2"/>
                <a:gd name="T68" fmla="*/ 24 w 24"/>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2">
                  <a:moveTo>
                    <a:pt x="24" y="18"/>
                  </a:moveTo>
                  <a:lnTo>
                    <a:pt x="20" y="16"/>
                  </a:lnTo>
                  <a:lnTo>
                    <a:pt x="18" y="12"/>
                  </a:lnTo>
                  <a:lnTo>
                    <a:pt x="18" y="10"/>
                  </a:lnTo>
                  <a:lnTo>
                    <a:pt x="16" y="8"/>
                  </a:lnTo>
                  <a:lnTo>
                    <a:pt x="12" y="8"/>
                  </a:lnTo>
                  <a:lnTo>
                    <a:pt x="10" y="6"/>
                  </a:lnTo>
                  <a:lnTo>
                    <a:pt x="6" y="2"/>
                  </a:lnTo>
                  <a:lnTo>
                    <a:pt x="4" y="0"/>
                  </a:lnTo>
                  <a:lnTo>
                    <a:pt x="0" y="4"/>
                  </a:lnTo>
                  <a:lnTo>
                    <a:pt x="2" y="4"/>
                  </a:lnTo>
                  <a:lnTo>
                    <a:pt x="8" y="10"/>
                  </a:lnTo>
                  <a:lnTo>
                    <a:pt x="8" y="12"/>
                  </a:lnTo>
                  <a:lnTo>
                    <a:pt x="10" y="12"/>
                  </a:lnTo>
                  <a:lnTo>
                    <a:pt x="14" y="14"/>
                  </a:lnTo>
                  <a:lnTo>
                    <a:pt x="18" y="16"/>
                  </a:lnTo>
                  <a:lnTo>
                    <a:pt x="18" y="18"/>
                  </a:lnTo>
                  <a:lnTo>
                    <a:pt x="18" y="20"/>
                  </a:lnTo>
                  <a:lnTo>
                    <a:pt x="20" y="20"/>
                  </a:lnTo>
                  <a:lnTo>
                    <a:pt x="24" y="22"/>
                  </a:lnTo>
                  <a:lnTo>
                    <a:pt x="24" y="20"/>
                  </a:lnTo>
                  <a:lnTo>
                    <a:pt x="24" y="18"/>
                  </a:lnTo>
                  <a:close/>
                </a:path>
              </a:pathLst>
            </a:custGeom>
            <a:solidFill>
              <a:schemeClr val="tx2"/>
            </a:solidFill>
            <a:ln w="3175">
              <a:solidFill>
                <a:schemeClr val="bg1"/>
              </a:solidFill>
              <a:round/>
              <a:headEnd/>
              <a:tailEnd/>
            </a:ln>
          </p:spPr>
          <p:txBody>
            <a:bodyPr/>
            <a:lstStyle/>
            <a:p>
              <a:endParaRPr lang="fr-FR" dirty="0"/>
            </a:p>
          </p:txBody>
        </p:sp>
        <p:sp>
          <p:nvSpPr>
            <p:cNvPr id="5186" name="Freeform 55"/>
            <p:cNvSpPr>
              <a:spLocks/>
            </p:cNvSpPr>
            <p:nvPr/>
          </p:nvSpPr>
          <p:spPr bwMode="auto">
            <a:xfrm>
              <a:off x="3126" y="2072"/>
              <a:ext cx="24" cy="22"/>
            </a:xfrm>
            <a:custGeom>
              <a:avLst/>
              <a:gdLst>
                <a:gd name="T0" fmla="*/ 24 w 24"/>
                <a:gd name="T1" fmla="*/ 18 h 22"/>
                <a:gd name="T2" fmla="*/ 24 w 24"/>
                <a:gd name="T3" fmla="*/ 20 h 22"/>
                <a:gd name="T4" fmla="*/ 24 w 24"/>
                <a:gd name="T5" fmla="*/ 20 h 22"/>
                <a:gd name="T6" fmla="*/ 20 w 24"/>
                <a:gd name="T7" fmla="*/ 16 h 22"/>
                <a:gd name="T8" fmla="*/ 18 w 24"/>
                <a:gd name="T9" fmla="*/ 12 h 22"/>
                <a:gd name="T10" fmla="*/ 18 w 24"/>
                <a:gd name="T11" fmla="*/ 10 h 22"/>
                <a:gd name="T12" fmla="*/ 16 w 24"/>
                <a:gd name="T13" fmla="*/ 8 h 22"/>
                <a:gd name="T14" fmla="*/ 12 w 24"/>
                <a:gd name="T15" fmla="*/ 8 h 22"/>
                <a:gd name="T16" fmla="*/ 10 w 24"/>
                <a:gd name="T17" fmla="*/ 6 h 22"/>
                <a:gd name="T18" fmla="*/ 6 w 24"/>
                <a:gd name="T19" fmla="*/ 2 h 22"/>
                <a:gd name="T20" fmla="*/ 4 w 24"/>
                <a:gd name="T21" fmla="*/ 0 h 22"/>
                <a:gd name="T22" fmla="*/ 0 w 24"/>
                <a:gd name="T23" fmla="*/ 4 h 22"/>
                <a:gd name="T24" fmla="*/ 2 w 24"/>
                <a:gd name="T25" fmla="*/ 4 h 22"/>
                <a:gd name="T26" fmla="*/ 8 w 24"/>
                <a:gd name="T27" fmla="*/ 10 h 22"/>
                <a:gd name="T28" fmla="*/ 8 w 24"/>
                <a:gd name="T29" fmla="*/ 12 h 22"/>
                <a:gd name="T30" fmla="*/ 10 w 24"/>
                <a:gd name="T31" fmla="*/ 12 h 22"/>
                <a:gd name="T32" fmla="*/ 14 w 24"/>
                <a:gd name="T33" fmla="*/ 14 h 22"/>
                <a:gd name="T34" fmla="*/ 18 w 24"/>
                <a:gd name="T35" fmla="*/ 16 h 22"/>
                <a:gd name="T36" fmla="*/ 18 w 24"/>
                <a:gd name="T37" fmla="*/ 18 h 22"/>
                <a:gd name="T38" fmla="*/ 18 w 24"/>
                <a:gd name="T39" fmla="*/ 20 h 22"/>
                <a:gd name="T40" fmla="*/ 20 w 24"/>
                <a:gd name="T41" fmla="*/ 20 h 22"/>
                <a:gd name="T42" fmla="*/ 24 w 24"/>
                <a:gd name="T43" fmla="*/ 22 h 22"/>
                <a:gd name="T44" fmla="*/ 24 w 24"/>
                <a:gd name="T45" fmla="*/ 2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22"/>
                <a:gd name="T71" fmla="*/ 24 w 24"/>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22">
                  <a:moveTo>
                    <a:pt x="24" y="18"/>
                  </a:moveTo>
                  <a:lnTo>
                    <a:pt x="24" y="20"/>
                  </a:lnTo>
                  <a:lnTo>
                    <a:pt x="20" y="16"/>
                  </a:lnTo>
                  <a:lnTo>
                    <a:pt x="18" y="12"/>
                  </a:lnTo>
                  <a:lnTo>
                    <a:pt x="18" y="10"/>
                  </a:lnTo>
                  <a:lnTo>
                    <a:pt x="16" y="8"/>
                  </a:lnTo>
                  <a:lnTo>
                    <a:pt x="12" y="8"/>
                  </a:lnTo>
                  <a:lnTo>
                    <a:pt x="10" y="6"/>
                  </a:lnTo>
                  <a:lnTo>
                    <a:pt x="6" y="2"/>
                  </a:lnTo>
                  <a:lnTo>
                    <a:pt x="4" y="0"/>
                  </a:lnTo>
                  <a:lnTo>
                    <a:pt x="0" y="4"/>
                  </a:lnTo>
                  <a:lnTo>
                    <a:pt x="2" y="4"/>
                  </a:lnTo>
                  <a:lnTo>
                    <a:pt x="8" y="10"/>
                  </a:lnTo>
                  <a:lnTo>
                    <a:pt x="8" y="12"/>
                  </a:lnTo>
                  <a:lnTo>
                    <a:pt x="10" y="12"/>
                  </a:lnTo>
                  <a:lnTo>
                    <a:pt x="14" y="14"/>
                  </a:lnTo>
                  <a:lnTo>
                    <a:pt x="18" y="16"/>
                  </a:lnTo>
                  <a:lnTo>
                    <a:pt x="18" y="18"/>
                  </a:lnTo>
                  <a:lnTo>
                    <a:pt x="18" y="20"/>
                  </a:lnTo>
                  <a:lnTo>
                    <a:pt x="20" y="20"/>
                  </a:lnTo>
                  <a:lnTo>
                    <a:pt x="24" y="22"/>
                  </a:lnTo>
                  <a:lnTo>
                    <a:pt x="24" y="20"/>
                  </a:lnTo>
                </a:path>
              </a:pathLst>
            </a:custGeom>
            <a:solidFill>
              <a:schemeClr val="tx2"/>
            </a:solidFill>
            <a:ln w="3175">
              <a:solidFill>
                <a:schemeClr val="bg1"/>
              </a:solidFill>
              <a:round/>
              <a:headEnd/>
              <a:tailEnd/>
            </a:ln>
          </p:spPr>
          <p:txBody>
            <a:bodyPr/>
            <a:lstStyle/>
            <a:p>
              <a:endParaRPr lang="fr-FR" dirty="0"/>
            </a:p>
          </p:txBody>
        </p:sp>
        <p:sp>
          <p:nvSpPr>
            <p:cNvPr id="5187" name="Freeform 56"/>
            <p:cNvSpPr>
              <a:spLocks/>
            </p:cNvSpPr>
            <p:nvPr/>
          </p:nvSpPr>
          <p:spPr bwMode="auto">
            <a:xfrm>
              <a:off x="3076" y="2058"/>
              <a:ext cx="6" cy="8"/>
            </a:xfrm>
            <a:custGeom>
              <a:avLst/>
              <a:gdLst>
                <a:gd name="T0" fmla="*/ 6 w 6"/>
                <a:gd name="T1" fmla="*/ 8 h 8"/>
                <a:gd name="T2" fmla="*/ 6 w 6"/>
                <a:gd name="T3" fmla="*/ 6 h 8"/>
                <a:gd name="T4" fmla="*/ 4 w 6"/>
                <a:gd name="T5" fmla="*/ 2 h 8"/>
                <a:gd name="T6" fmla="*/ 2 w 6"/>
                <a:gd name="T7" fmla="*/ 0 h 8"/>
                <a:gd name="T8" fmla="*/ 0 w 6"/>
                <a:gd name="T9" fmla="*/ 0 h 8"/>
                <a:gd name="T10" fmla="*/ 2 w 6"/>
                <a:gd name="T11" fmla="*/ 6 h 8"/>
                <a:gd name="T12" fmla="*/ 4 w 6"/>
                <a:gd name="T13" fmla="*/ 8 h 8"/>
                <a:gd name="T14" fmla="*/ 4 w 6"/>
                <a:gd name="T15" fmla="*/ 8 h 8"/>
                <a:gd name="T16" fmla="*/ 6 w 6"/>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8"/>
                  </a:moveTo>
                  <a:lnTo>
                    <a:pt x="6" y="6"/>
                  </a:lnTo>
                  <a:lnTo>
                    <a:pt x="4" y="2"/>
                  </a:lnTo>
                  <a:lnTo>
                    <a:pt x="2" y="0"/>
                  </a:lnTo>
                  <a:lnTo>
                    <a:pt x="0" y="0"/>
                  </a:lnTo>
                  <a:lnTo>
                    <a:pt x="2" y="6"/>
                  </a:lnTo>
                  <a:lnTo>
                    <a:pt x="4" y="8"/>
                  </a:lnTo>
                  <a:lnTo>
                    <a:pt x="6" y="8"/>
                  </a:lnTo>
                  <a:close/>
                </a:path>
              </a:pathLst>
            </a:custGeom>
            <a:solidFill>
              <a:schemeClr val="tx2"/>
            </a:solidFill>
            <a:ln w="3175">
              <a:solidFill>
                <a:schemeClr val="bg1"/>
              </a:solidFill>
              <a:round/>
              <a:headEnd/>
              <a:tailEnd/>
            </a:ln>
          </p:spPr>
          <p:txBody>
            <a:bodyPr/>
            <a:lstStyle/>
            <a:p>
              <a:endParaRPr lang="fr-FR" dirty="0"/>
            </a:p>
          </p:txBody>
        </p:sp>
        <p:sp>
          <p:nvSpPr>
            <p:cNvPr id="5188" name="Freeform 57"/>
            <p:cNvSpPr>
              <a:spLocks/>
            </p:cNvSpPr>
            <p:nvPr/>
          </p:nvSpPr>
          <p:spPr bwMode="auto">
            <a:xfrm>
              <a:off x="3076" y="2058"/>
              <a:ext cx="6" cy="8"/>
            </a:xfrm>
            <a:custGeom>
              <a:avLst/>
              <a:gdLst>
                <a:gd name="T0" fmla="*/ 6 w 6"/>
                <a:gd name="T1" fmla="*/ 8 h 8"/>
                <a:gd name="T2" fmla="*/ 6 w 6"/>
                <a:gd name="T3" fmla="*/ 6 h 8"/>
                <a:gd name="T4" fmla="*/ 4 w 6"/>
                <a:gd name="T5" fmla="*/ 2 h 8"/>
                <a:gd name="T6" fmla="*/ 2 w 6"/>
                <a:gd name="T7" fmla="*/ 0 h 8"/>
                <a:gd name="T8" fmla="*/ 0 w 6"/>
                <a:gd name="T9" fmla="*/ 0 h 8"/>
                <a:gd name="T10" fmla="*/ 2 w 6"/>
                <a:gd name="T11" fmla="*/ 6 h 8"/>
                <a:gd name="T12" fmla="*/ 4 w 6"/>
                <a:gd name="T13" fmla="*/ 8 h 8"/>
                <a:gd name="T14" fmla="*/ 4 w 6"/>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8"/>
                  </a:moveTo>
                  <a:lnTo>
                    <a:pt x="6" y="6"/>
                  </a:lnTo>
                  <a:lnTo>
                    <a:pt x="4" y="2"/>
                  </a:lnTo>
                  <a:lnTo>
                    <a:pt x="2" y="0"/>
                  </a:lnTo>
                  <a:lnTo>
                    <a:pt x="0" y="0"/>
                  </a:lnTo>
                  <a:lnTo>
                    <a:pt x="2" y="6"/>
                  </a:lnTo>
                  <a:lnTo>
                    <a:pt x="4" y="8"/>
                  </a:lnTo>
                </a:path>
              </a:pathLst>
            </a:custGeom>
            <a:solidFill>
              <a:schemeClr val="tx2"/>
            </a:solidFill>
            <a:ln w="3175">
              <a:solidFill>
                <a:schemeClr val="bg1"/>
              </a:solidFill>
              <a:round/>
              <a:headEnd/>
              <a:tailEnd/>
            </a:ln>
          </p:spPr>
          <p:txBody>
            <a:bodyPr/>
            <a:lstStyle/>
            <a:p>
              <a:endParaRPr lang="fr-FR" dirty="0"/>
            </a:p>
          </p:txBody>
        </p:sp>
        <p:sp>
          <p:nvSpPr>
            <p:cNvPr id="5189" name="Freeform 58"/>
            <p:cNvSpPr>
              <a:spLocks/>
            </p:cNvSpPr>
            <p:nvPr/>
          </p:nvSpPr>
          <p:spPr bwMode="auto">
            <a:xfrm>
              <a:off x="3610" y="2288"/>
              <a:ext cx="12" cy="7"/>
            </a:xfrm>
            <a:custGeom>
              <a:avLst/>
              <a:gdLst>
                <a:gd name="T0" fmla="*/ 12 w 12"/>
                <a:gd name="T1" fmla="*/ 0 h 7"/>
                <a:gd name="T2" fmla="*/ 6 w 12"/>
                <a:gd name="T3" fmla="*/ 0 h 7"/>
                <a:gd name="T4" fmla="*/ 6 w 12"/>
                <a:gd name="T5" fmla="*/ 3 h 7"/>
                <a:gd name="T6" fmla="*/ 0 w 12"/>
                <a:gd name="T7" fmla="*/ 5 h 7"/>
                <a:gd name="T8" fmla="*/ 0 w 12"/>
                <a:gd name="T9" fmla="*/ 7 h 7"/>
                <a:gd name="T10" fmla="*/ 6 w 12"/>
                <a:gd name="T11" fmla="*/ 5 h 7"/>
                <a:gd name="T12" fmla="*/ 10 w 12"/>
                <a:gd name="T13" fmla="*/ 0 h 7"/>
                <a:gd name="T14" fmla="*/ 12 w 12"/>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7"/>
                <a:gd name="T26" fmla="*/ 12 w 12"/>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7">
                  <a:moveTo>
                    <a:pt x="12" y="0"/>
                  </a:moveTo>
                  <a:lnTo>
                    <a:pt x="6" y="0"/>
                  </a:lnTo>
                  <a:lnTo>
                    <a:pt x="6" y="3"/>
                  </a:lnTo>
                  <a:lnTo>
                    <a:pt x="0" y="5"/>
                  </a:lnTo>
                  <a:lnTo>
                    <a:pt x="0" y="7"/>
                  </a:lnTo>
                  <a:lnTo>
                    <a:pt x="6" y="5"/>
                  </a:lnTo>
                  <a:lnTo>
                    <a:pt x="10" y="0"/>
                  </a:lnTo>
                  <a:lnTo>
                    <a:pt x="12" y="0"/>
                  </a:lnTo>
                  <a:close/>
                </a:path>
              </a:pathLst>
            </a:custGeom>
            <a:solidFill>
              <a:schemeClr val="tx2"/>
            </a:solidFill>
            <a:ln w="3175">
              <a:solidFill>
                <a:schemeClr val="bg1"/>
              </a:solidFill>
              <a:round/>
              <a:headEnd/>
              <a:tailEnd/>
            </a:ln>
          </p:spPr>
          <p:txBody>
            <a:bodyPr/>
            <a:lstStyle/>
            <a:p>
              <a:endParaRPr lang="fr-FR" dirty="0"/>
            </a:p>
          </p:txBody>
        </p:sp>
        <p:sp>
          <p:nvSpPr>
            <p:cNvPr id="5190" name="Freeform 59"/>
            <p:cNvSpPr>
              <a:spLocks/>
            </p:cNvSpPr>
            <p:nvPr/>
          </p:nvSpPr>
          <p:spPr bwMode="auto">
            <a:xfrm>
              <a:off x="3610" y="2288"/>
              <a:ext cx="12" cy="7"/>
            </a:xfrm>
            <a:custGeom>
              <a:avLst/>
              <a:gdLst>
                <a:gd name="T0" fmla="*/ 12 w 12"/>
                <a:gd name="T1" fmla="*/ 0 h 7"/>
                <a:gd name="T2" fmla="*/ 6 w 12"/>
                <a:gd name="T3" fmla="*/ 0 h 7"/>
                <a:gd name="T4" fmla="*/ 6 w 12"/>
                <a:gd name="T5" fmla="*/ 3 h 7"/>
                <a:gd name="T6" fmla="*/ 0 w 12"/>
                <a:gd name="T7" fmla="*/ 5 h 7"/>
                <a:gd name="T8" fmla="*/ 0 w 12"/>
                <a:gd name="T9" fmla="*/ 7 h 7"/>
                <a:gd name="T10" fmla="*/ 6 w 12"/>
                <a:gd name="T11" fmla="*/ 5 h 7"/>
                <a:gd name="T12" fmla="*/ 10 w 12"/>
                <a:gd name="T13" fmla="*/ 0 h 7"/>
                <a:gd name="T14" fmla="*/ 0 60000 65536"/>
                <a:gd name="T15" fmla="*/ 0 60000 65536"/>
                <a:gd name="T16" fmla="*/ 0 60000 65536"/>
                <a:gd name="T17" fmla="*/ 0 60000 65536"/>
                <a:gd name="T18" fmla="*/ 0 60000 65536"/>
                <a:gd name="T19" fmla="*/ 0 60000 65536"/>
                <a:gd name="T20" fmla="*/ 0 60000 65536"/>
                <a:gd name="T21" fmla="*/ 0 w 12"/>
                <a:gd name="T22" fmla="*/ 0 h 7"/>
                <a:gd name="T23" fmla="*/ 12 w 1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7">
                  <a:moveTo>
                    <a:pt x="12" y="0"/>
                  </a:moveTo>
                  <a:lnTo>
                    <a:pt x="6" y="0"/>
                  </a:lnTo>
                  <a:lnTo>
                    <a:pt x="6" y="3"/>
                  </a:lnTo>
                  <a:lnTo>
                    <a:pt x="0" y="5"/>
                  </a:lnTo>
                  <a:lnTo>
                    <a:pt x="0" y="7"/>
                  </a:lnTo>
                  <a:lnTo>
                    <a:pt x="6" y="5"/>
                  </a:lnTo>
                  <a:lnTo>
                    <a:pt x="10" y="0"/>
                  </a:lnTo>
                </a:path>
              </a:pathLst>
            </a:custGeom>
            <a:solidFill>
              <a:schemeClr val="tx2"/>
            </a:solidFill>
            <a:ln w="3175">
              <a:solidFill>
                <a:schemeClr val="bg1"/>
              </a:solidFill>
              <a:round/>
              <a:headEnd/>
              <a:tailEnd/>
            </a:ln>
          </p:spPr>
          <p:txBody>
            <a:bodyPr/>
            <a:lstStyle/>
            <a:p>
              <a:endParaRPr lang="fr-FR" dirty="0"/>
            </a:p>
          </p:txBody>
        </p:sp>
        <p:sp>
          <p:nvSpPr>
            <p:cNvPr id="5191" name="Freeform 60"/>
            <p:cNvSpPr>
              <a:spLocks/>
            </p:cNvSpPr>
            <p:nvPr/>
          </p:nvSpPr>
          <p:spPr bwMode="auto">
            <a:xfrm>
              <a:off x="3658" y="2389"/>
              <a:ext cx="6" cy="8"/>
            </a:xfrm>
            <a:custGeom>
              <a:avLst/>
              <a:gdLst>
                <a:gd name="T0" fmla="*/ 2 w 6"/>
                <a:gd name="T1" fmla="*/ 8 h 8"/>
                <a:gd name="T2" fmla="*/ 2 w 6"/>
                <a:gd name="T3" fmla="*/ 6 h 8"/>
                <a:gd name="T4" fmla="*/ 4 w 6"/>
                <a:gd name="T5" fmla="*/ 6 h 8"/>
                <a:gd name="T6" fmla="*/ 4 w 6"/>
                <a:gd name="T7" fmla="*/ 4 h 8"/>
                <a:gd name="T8" fmla="*/ 6 w 6"/>
                <a:gd name="T9" fmla="*/ 2 h 8"/>
                <a:gd name="T10" fmla="*/ 4 w 6"/>
                <a:gd name="T11" fmla="*/ 2 h 8"/>
                <a:gd name="T12" fmla="*/ 6 w 6"/>
                <a:gd name="T13" fmla="*/ 0 h 8"/>
                <a:gd name="T14" fmla="*/ 4 w 6"/>
                <a:gd name="T15" fmla="*/ 0 h 8"/>
                <a:gd name="T16" fmla="*/ 2 w 6"/>
                <a:gd name="T17" fmla="*/ 4 h 8"/>
                <a:gd name="T18" fmla="*/ 2 w 6"/>
                <a:gd name="T19" fmla="*/ 6 h 8"/>
                <a:gd name="T20" fmla="*/ 0 w 6"/>
                <a:gd name="T21" fmla="*/ 6 h 8"/>
                <a:gd name="T22" fmla="*/ 0 w 6"/>
                <a:gd name="T23" fmla="*/ 8 h 8"/>
                <a:gd name="T24" fmla="*/ 2 w 6"/>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8"/>
                <a:gd name="T41" fmla="*/ 6 w 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8">
                  <a:moveTo>
                    <a:pt x="2" y="8"/>
                  </a:moveTo>
                  <a:lnTo>
                    <a:pt x="2" y="6"/>
                  </a:lnTo>
                  <a:lnTo>
                    <a:pt x="4" y="6"/>
                  </a:lnTo>
                  <a:lnTo>
                    <a:pt x="4" y="4"/>
                  </a:lnTo>
                  <a:lnTo>
                    <a:pt x="6" y="2"/>
                  </a:lnTo>
                  <a:lnTo>
                    <a:pt x="4" y="2"/>
                  </a:lnTo>
                  <a:lnTo>
                    <a:pt x="6" y="0"/>
                  </a:lnTo>
                  <a:lnTo>
                    <a:pt x="4" y="0"/>
                  </a:lnTo>
                  <a:lnTo>
                    <a:pt x="2" y="4"/>
                  </a:lnTo>
                  <a:lnTo>
                    <a:pt x="2" y="6"/>
                  </a:lnTo>
                  <a:lnTo>
                    <a:pt x="0" y="6"/>
                  </a:lnTo>
                  <a:lnTo>
                    <a:pt x="0" y="8"/>
                  </a:lnTo>
                  <a:lnTo>
                    <a:pt x="2" y="8"/>
                  </a:lnTo>
                  <a:close/>
                </a:path>
              </a:pathLst>
            </a:custGeom>
            <a:solidFill>
              <a:schemeClr val="tx2"/>
            </a:solidFill>
            <a:ln w="3175">
              <a:solidFill>
                <a:schemeClr val="bg1"/>
              </a:solidFill>
              <a:round/>
              <a:headEnd/>
              <a:tailEnd/>
            </a:ln>
          </p:spPr>
          <p:txBody>
            <a:bodyPr/>
            <a:lstStyle/>
            <a:p>
              <a:endParaRPr lang="fr-FR" dirty="0"/>
            </a:p>
          </p:txBody>
        </p:sp>
        <p:sp>
          <p:nvSpPr>
            <p:cNvPr id="5192" name="Freeform 61"/>
            <p:cNvSpPr>
              <a:spLocks/>
            </p:cNvSpPr>
            <p:nvPr/>
          </p:nvSpPr>
          <p:spPr bwMode="auto">
            <a:xfrm>
              <a:off x="3658" y="2389"/>
              <a:ext cx="6" cy="8"/>
            </a:xfrm>
            <a:custGeom>
              <a:avLst/>
              <a:gdLst>
                <a:gd name="T0" fmla="*/ 2 w 6"/>
                <a:gd name="T1" fmla="*/ 8 h 8"/>
                <a:gd name="T2" fmla="*/ 2 w 6"/>
                <a:gd name="T3" fmla="*/ 6 h 8"/>
                <a:gd name="T4" fmla="*/ 4 w 6"/>
                <a:gd name="T5" fmla="*/ 6 h 8"/>
                <a:gd name="T6" fmla="*/ 4 w 6"/>
                <a:gd name="T7" fmla="*/ 4 h 8"/>
                <a:gd name="T8" fmla="*/ 6 w 6"/>
                <a:gd name="T9" fmla="*/ 2 h 8"/>
                <a:gd name="T10" fmla="*/ 4 w 6"/>
                <a:gd name="T11" fmla="*/ 2 h 8"/>
                <a:gd name="T12" fmla="*/ 6 w 6"/>
                <a:gd name="T13" fmla="*/ 0 h 8"/>
                <a:gd name="T14" fmla="*/ 4 w 6"/>
                <a:gd name="T15" fmla="*/ 0 h 8"/>
                <a:gd name="T16" fmla="*/ 2 w 6"/>
                <a:gd name="T17" fmla="*/ 4 h 8"/>
                <a:gd name="T18" fmla="*/ 2 w 6"/>
                <a:gd name="T19" fmla="*/ 6 h 8"/>
                <a:gd name="T20" fmla="*/ 0 w 6"/>
                <a:gd name="T21" fmla="*/ 6 h 8"/>
                <a:gd name="T22" fmla="*/ 0 w 6"/>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2" y="8"/>
                  </a:moveTo>
                  <a:lnTo>
                    <a:pt x="2" y="6"/>
                  </a:lnTo>
                  <a:lnTo>
                    <a:pt x="4" y="6"/>
                  </a:lnTo>
                  <a:lnTo>
                    <a:pt x="4" y="4"/>
                  </a:lnTo>
                  <a:lnTo>
                    <a:pt x="6" y="2"/>
                  </a:lnTo>
                  <a:lnTo>
                    <a:pt x="4" y="2"/>
                  </a:lnTo>
                  <a:lnTo>
                    <a:pt x="6" y="0"/>
                  </a:lnTo>
                  <a:lnTo>
                    <a:pt x="4" y="0"/>
                  </a:lnTo>
                  <a:lnTo>
                    <a:pt x="2" y="4"/>
                  </a:lnTo>
                  <a:lnTo>
                    <a:pt x="2" y="6"/>
                  </a:lnTo>
                  <a:lnTo>
                    <a:pt x="0" y="6"/>
                  </a:lnTo>
                  <a:lnTo>
                    <a:pt x="0" y="8"/>
                  </a:lnTo>
                </a:path>
              </a:pathLst>
            </a:custGeom>
            <a:solidFill>
              <a:schemeClr val="tx2"/>
            </a:solidFill>
            <a:ln w="3175">
              <a:solidFill>
                <a:schemeClr val="bg1"/>
              </a:solidFill>
              <a:round/>
              <a:headEnd/>
              <a:tailEnd/>
            </a:ln>
          </p:spPr>
          <p:txBody>
            <a:bodyPr/>
            <a:lstStyle/>
            <a:p>
              <a:endParaRPr lang="fr-FR" dirty="0"/>
            </a:p>
          </p:txBody>
        </p:sp>
        <p:sp>
          <p:nvSpPr>
            <p:cNvPr id="5193" name="Freeform 62"/>
            <p:cNvSpPr>
              <a:spLocks/>
            </p:cNvSpPr>
            <p:nvPr/>
          </p:nvSpPr>
          <p:spPr bwMode="auto">
            <a:xfrm>
              <a:off x="4167" y="2501"/>
              <a:ext cx="6" cy="30"/>
            </a:xfrm>
            <a:custGeom>
              <a:avLst/>
              <a:gdLst>
                <a:gd name="T0" fmla="*/ 6 w 6"/>
                <a:gd name="T1" fmla="*/ 0 h 30"/>
                <a:gd name="T2" fmla="*/ 0 w 6"/>
                <a:gd name="T3" fmla="*/ 24 h 30"/>
                <a:gd name="T4" fmla="*/ 0 w 6"/>
                <a:gd name="T5" fmla="*/ 28 h 30"/>
                <a:gd name="T6" fmla="*/ 2 w 6"/>
                <a:gd name="T7" fmla="*/ 30 h 30"/>
                <a:gd name="T8" fmla="*/ 2 w 6"/>
                <a:gd name="T9" fmla="*/ 28 h 30"/>
                <a:gd name="T10" fmla="*/ 6 w 6"/>
                <a:gd name="T11" fmla="*/ 12 h 30"/>
                <a:gd name="T12" fmla="*/ 6 w 6"/>
                <a:gd name="T13" fmla="*/ 10 h 30"/>
                <a:gd name="T14" fmla="*/ 6 w 6"/>
                <a:gd name="T15" fmla="*/ 8 h 30"/>
                <a:gd name="T16" fmla="*/ 6 w 6"/>
                <a:gd name="T17" fmla="*/ 6 h 30"/>
                <a:gd name="T18" fmla="*/ 6 w 6"/>
                <a:gd name="T19" fmla="*/ 2 h 30"/>
                <a:gd name="T20" fmla="*/ 6 w 6"/>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30"/>
                <a:gd name="T35" fmla="*/ 6 w 6"/>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30">
                  <a:moveTo>
                    <a:pt x="6" y="0"/>
                  </a:moveTo>
                  <a:lnTo>
                    <a:pt x="0" y="24"/>
                  </a:lnTo>
                  <a:lnTo>
                    <a:pt x="0" y="28"/>
                  </a:lnTo>
                  <a:lnTo>
                    <a:pt x="2" y="30"/>
                  </a:lnTo>
                  <a:lnTo>
                    <a:pt x="2" y="28"/>
                  </a:lnTo>
                  <a:lnTo>
                    <a:pt x="6" y="12"/>
                  </a:lnTo>
                  <a:lnTo>
                    <a:pt x="6" y="10"/>
                  </a:lnTo>
                  <a:lnTo>
                    <a:pt x="6" y="8"/>
                  </a:lnTo>
                  <a:lnTo>
                    <a:pt x="6" y="6"/>
                  </a:lnTo>
                  <a:lnTo>
                    <a:pt x="6" y="2"/>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194" name="Freeform 63"/>
            <p:cNvSpPr>
              <a:spLocks/>
            </p:cNvSpPr>
            <p:nvPr/>
          </p:nvSpPr>
          <p:spPr bwMode="auto">
            <a:xfrm>
              <a:off x="4167" y="2501"/>
              <a:ext cx="6" cy="30"/>
            </a:xfrm>
            <a:custGeom>
              <a:avLst/>
              <a:gdLst>
                <a:gd name="T0" fmla="*/ 6 w 6"/>
                <a:gd name="T1" fmla="*/ 0 h 30"/>
                <a:gd name="T2" fmla="*/ 0 w 6"/>
                <a:gd name="T3" fmla="*/ 24 h 30"/>
                <a:gd name="T4" fmla="*/ 0 w 6"/>
                <a:gd name="T5" fmla="*/ 28 h 30"/>
                <a:gd name="T6" fmla="*/ 2 w 6"/>
                <a:gd name="T7" fmla="*/ 30 h 30"/>
                <a:gd name="T8" fmla="*/ 2 w 6"/>
                <a:gd name="T9" fmla="*/ 28 h 30"/>
                <a:gd name="T10" fmla="*/ 6 w 6"/>
                <a:gd name="T11" fmla="*/ 12 h 30"/>
                <a:gd name="T12" fmla="*/ 6 w 6"/>
                <a:gd name="T13" fmla="*/ 10 h 30"/>
                <a:gd name="T14" fmla="*/ 6 w 6"/>
                <a:gd name="T15" fmla="*/ 8 h 30"/>
                <a:gd name="T16" fmla="*/ 6 w 6"/>
                <a:gd name="T17" fmla="*/ 6 h 30"/>
                <a:gd name="T18" fmla="*/ 6 w 6"/>
                <a:gd name="T19" fmla="*/ 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0"/>
                <a:gd name="T32" fmla="*/ 6 w 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0">
                  <a:moveTo>
                    <a:pt x="6" y="0"/>
                  </a:moveTo>
                  <a:lnTo>
                    <a:pt x="0" y="24"/>
                  </a:lnTo>
                  <a:lnTo>
                    <a:pt x="0" y="28"/>
                  </a:lnTo>
                  <a:lnTo>
                    <a:pt x="2" y="30"/>
                  </a:lnTo>
                  <a:lnTo>
                    <a:pt x="2" y="28"/>
                  </a:lnTo>
                  <a:lnTo>
                    <a:pt x="6" y="12"/>
                  </a:lnTo>
                  <a:lnTo>
                    <a:pt x="6" y="10"/>
                  </a:lnTo>
                  <a:lnTo>
                    <a:pt x="6" y="8"/>
                  </a:lnTo>
                  <a:lnTo>
                    <a:pt x="6" y="6"/>
                  </a:lnTo>
                  <a:lnTo>
                    <a:pt x="6" y="2"/>
                  </a:lnTo>
                </a:path>
              </a:pathLst>
            </a:custGeom>
            <a:solidFill>
              <a:schemeClr val="tx2"/>
            </a:solidFill>
            <a:ln w="3175">
              <a:solidFill>
                <a:schemeClr val="bg1"/>
              </a:solidFill>
              <a:round/>
              <a:headEnd/>
              <a:tailEnd/>
            </a:ln>
          </p:spPr>
          <p:txBody>
            <a:bodyPr/>
            <a:lstStyle/>
            <a:p>
              <a:endParaRPr lang="fr-FR" dirty="0"/>
            </a:p>
          </p:txBody>
        </p:sp>
        <p:sp>
          <p:nvSpPr>
            <p:cNvPr id="5195" name="Freeform 64"/>
            <p:cNvSpPr>
              <a:spLocks/>
            </p:cNvSpPr>
            <p:nvPr/>
          </p:nvSpPr>
          <p:spPr bwMode="auto">
            <a:xfrm>
              <a:off x="4183" y="2594"/>
              <a:ext cx="4" cy="8"/>
            </a:xfrm>
            <a:custGeom>
              <a:avLst/>
              <a:gdLst>
                <a:gd name="T0" fmla="*/ 4 w 4"/>
                <a:gd name="T1" fmla="*/ 0 h 8"/>
                <a:gd name="T2" fmla="*/ 2 w 4"/>
                <a:gd name="T3" fmla="*/ 0 h 8"/>
                <a:gd name="T4" fmla="*/ 0 w 4"/>
                <a:gd name="T5" fmla="*/ 2 h 8"/>
                <a:gd name="T6" fmla="*/ 0 w 4"/>
                <a:gd name="T7" fmla="*/ 4 h 8"/>
                <a:gd name="T8" fmla="*/ 2 w 4"/>
                <a:gd name="T9" fmla="*/ 8 h 8"/>
                <a:gd name="T10" fmla="*/ 4 w 4"/>
                <a:gd name="T11" fmla="*/ 6 h 8"/>
                <a:gd name="T12" fmla="*/ 4 w 4"/>
                <a:gd name="T13" fmla="*/ 2 h 8"/>
                <a:gd name="T14" fmla="*/ 4 w 4"/>
                <a:gd name="T15" fmla="*/ 2 h 8"/>
                <a:gd name="T16" fmla="*/ 4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4" y="0"/>
                  </a:moveTo>
                  <a:lnTo>
                    <a:pt x="2" y="0"/>
                  </a:lnTo>
                  <a:lnTo>
                    <a:pt x="0" y="2"/>
                  </a:lnTo>
                  <a:lnTo>
                    <a:pt x="0" y="4"/>
                  </a:lnTo>
                  <a:lnTo>
                    <a:pt x="2" y="8"/>
                  </a:lnTo>
                  <a:lnTo>
                    <a:pt x="4" y="6"/>
                  </a:lnTo>
                  <a:lnTo>
                    <a:pt x="4" y="2"/>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196" name="Freeform 65"/>
            <p:cNvSpPr>
              <a:spLocks/>
            </p:cNvSpPr>
            <p:nvPr/>
          </p:nvSpPr>
          <p:spPr bwMode="auto">
            <a:xfrm>
              <a:off x="4183" y="2594"/>
              <a:ext cx="4" cy="8"/>
            </a:xfrm>
            <a:custGeom>
              <a:avLst/>
              <a:gdLst>
                <a:gd name="T0" fmla="*/ 4 w 4"/>
                <a:gd name="T1" fmla="*/ 0 h 8"/>
                <a:gd name="T2" fmla="*/ 2 w 4"/>
                <a:gd name="T3" fmla="*/ 0 h 8"/>
                <a:gd name="T4" fmla="*/ 0 w 4"/>
                <a:gd name="T5" fmla="*/ 2 h 8"/>
                <a:gd name="T6" fmla="*/ 0 w 4"/>
                <a:gd name="T7" fmla="*/ 4 h 8"/>
                <a:gd name="T8" fmla="*/ 2 w 4"/>
                <a:gd name="T9" fmla="*/ 8 h 8"/>
                <a:gd name="T10" fmla="*/ 4 w 4"/>
                <a:gd name="T11" fmla="*/ 6 h 8"/>
                <a:gd name="T12" fmla="*/ 4 w 4"/>
                <a:gd name="T13" fmla="*/ 2 h 8"/>
                <a:gd name="T14" fmla="*/ 4 w 4"/>
                <a:gd name="T15" fmla="*/ 2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4" y="0"/>
                  </a:moveTo>
                  <a:lnTo>
                    <a:pt x="2" y="0"/>
                  </a:lnTo>
                  <a:lnTo>
                    <a:pt x="0" y="2"/>
                  </a:lnTo>
                  <a:lnTo>
                    <a:pt x="0" y="4"/>
                  </a:lnTo>
                  <a:lnTo>
                    <a:pt x="2" y="8"/>
                  </a:lnTo>
                  <a:lnTo>
                    <a:pt x="4" y="6"/>
                  </a:lnTo>
                  <a:lnTo>
                    <a:pt x="4" y="2"/>
                  </a:lnTo>
                </a:path>
              </a:pathLst>
            </a:custGeom>
            <a:solidFill>
              <a:schemeClr val="tx2"/>
            </a:solidFill>
            <a:ln w="3175">
              <a:solidFill>
                <a:schemeClr val="bg1"/>
              </a:solidFill>
              <a:round/>
              <a:headEnd/>
              <a:tailEnd/>
            </a:ln>
          </p:spPr>
          <p:txBody>
            <a:bodyPr/>
            <a:lstStyle/>
            <a:p>
              <a:endParaRPr lang="fr-FR" dirty="0"/>
            </a:p>
          </p:txBody>
        </p:sp>
        <p:sp>
          <p:nvSpPr>
            <p:cNvPr id="5197" name="Freeform 66"/>
            <p:cNvSpPr>
              <a:spLocks/>
            </p:cNvSpPr>
            <p:nvPr/>
          </p:nvSpPr>
          <p:spPr bwMode="auto">
            <a:xfrm>
              <a:off x="4337" y="2547"/>
              <a:ext cx="2" cy="5"/>
            </a:xfrm>
            <a:custGeom>
              <a:avLst/>
              <a:gdLst>
                <a:gd name="T0" fmla="*/ 2 w 2"/>
                <a:gd name="T1" fmla="*/ 0 h 5"/>
                <a:gd name="T2" fmla="*/ 2 w 2"/>
                <a:gd name="T3" fmla="*/ 1 h 5"/>
                <a:gd name="T4" fmla="*/ 2 w 2"/>
                <a:gd name="T5" fmla="*/ 3 h 5"/>
                <a:gd name="T6" fmla="*/ 2 w 2"/>
                <a:gd name="T7" fmla="*/ 5 h 5"/>
                <a:gd name="T8" fmla="*/ 0 w 2"/>
                <a:gd name="T9" fmla="*/ 1 h 5"/>
                <a:gd name="T10" fmla="*/ 0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1"/>
                  </a:lnTo>
                  <a:lnTo>
                    <a:pt x="2" y="3"/>
                  </a:lnTo>
                  <a:lnTo>
                    <a:pt x="2" y="5"/>
                  </a:lnTo>
                  <a:lnTo>
                    <a:pt x="0" y="1"/>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198" name="Freeform 67"/>
            <p:cNvSpPr>
              <a:spLocks/>
            </p:cNvSpPr>
            <p:nvPr/>
          </p:nvSpPr>
          <p:spPr bwMode="auto">
            <a:xfrm>
              <a:off x="4337" y="2547"/>
              <a:ext cx="2" cy="5"/>
            </a:xfrm>
            <a:custGeom>
              <a:avLst/>
              <a:gdLst>
                <a:gd name="T0" fmla="*/ 2 w 2"/>
                <a:gd name="T1" fmla="*/ 0 h 5"/>
                <a:gd name="T2" fmla="*/ 2 w 2"/>
                <a:gd name="T3" fmla="*/ 1 h 5"/>
                <a:gd name="T4" fmla="*/ 2 w 2"/>
                <a:gd name="T5" fmla="*/ 3 h 5"/>
                <a:gd name="T6" fmla="*/ 2 w 2"/>
                <a:gd name="T7" fmla="*/ 5 h 5"/>
                <a:gd name="T8" fmla="*/ 0 w 2"/>
                <a:gd name="T9" fmla="*/ 1 h 5"/>
                <a:gd name="T10" fmla="*/ 0 w 2"/>
                <a:gd name="T11" fmla="*/ 0 h 5"/>
                <a:gd name="T12" fmla="*/ 0 60000 65536"/>
                <a:gd name="T13" fmla="*/ 0 60000 65536"/>
                <a:gd name="T14" fmla="*/ 0 60000 65536"/>
                <a:gd name="T15" fmla="*/ 0 60000 65536"/>
                <a:gd name="T16" fmla="*/ 0 60000 65536"/>
                <a:gd name="T17" fmla="*/ 0 60000 65536"/>
                <a:gd name="T18" fmla="*/ 0 w 2"/>
                <a:gd name="T19" fmla="*/ 0 h 5"/>
                <a:gd name="T20" fmla="*/ 2 w 2"/>
                <a:gd name="T21" fmla="*/ 5 h 5"/>
              </a:gdLst>
              <a:ahLst/>
              <a:cxnLst>
                <a:cxn ang="T12">
                  <a:pos x="T0" y="T1"/>
                </a:cxn>
                <a:cxn ang="T13">
                  <a:pos x="T2" y="T3"/>
                </a:cxn>
                <a:cxn ang="T14">
                  <a:pos x="T4" y="T5"/>
                </a:cxn>
                <a:cxn ang="T15">
                  <a:pos x="T6" y="T7"/>
                </a:cxn>
                <a:cxn ang="T16">
                  <a:pos x="T8" y="T9"/>
                </a:cxn>
                <a:cxn ang="T17">
                  <a:pos x="T10" y="T11"/>
                </a:cxn>
              </a:cxnLst>
              <a:rect l="T18" t="T19" r="T20" b="T21"/>
              <a:pathLst>
                <a:path w="2" h="5">
                  <a:moveTo>
                    <a:pt x="2" y="0"/>
                  </a:moveTo>
                  <a:lnTo>
                    <a:pt x="2" y="1"/>
                  </a:lnTo>
                  <a:lnTo>
                    <a:pt x="2" y="3"/>
                  </a:lnTo>
                  <a:lnTo>
                    <a:pt x="2" y="5"/>
                  </a:lnTo>
                  <a:lnTo>
                    <a:pt x="0" y="1"/>
                  </a:lnTo>
                  <a:lnTo>
                    <a:pt x="0" y="0"/>
                  </a:lnTo>
                </a:path>
              </a:pathLst>
            </a:custGeom>
            <a:solidFill>
              <a:schemeClr val="tx2"/>
            </a:solidFill>
            <a:ln w="3175">
              <a:solidFill>
                <a:schemeClr val="bg1"/>
              </a:solidFill>
              <a:round/>
              <a:headEnd/>
              <a:tailEnd/>
            </a:ln>
          </p:spPr>
          <p:txBody>
            <a:bodyPr/>
            <a:lstStyle/>
            <a:p>
              <a:endParaRPr lang="fr-FR" dirty="0"/>
            </a:p>
          </p:txBody>
        </p:sp>
        <p:sp>
          <p:nvSpPr>
            <p:cNvPr id="5199" name="Freeform 68"/>
            <p:cNvSpPr>
              <a:spLocks/>
            </p:cNvSpPr>
            <p:nvPr/>
          </p:nvSpPr>
          <p:spPr bwMode="auto">
            <a:xfrm>
              <a:off x="4715" y="2160"/>
              <a:ext cx="2" cy="4"/>
            </a:xfrm>
            <a:custGeom>
              <a:avLst/>
              <a:gdLst>
                <a:gd name="T0" fmla="*/ 2 w 2"/>
                <a:gd name="T1" fmla="*/ 0 h 4"/>
                <a:gd name="T2" fmla="*/ 0 w 2"/>
                <a:gd name="T3" fmla="*/ 4 h 4"/>
                <a:gd name="T4" fmla="*/ 2 w 2"/>
                <a:gd name="T5" fmla="*/ 4 h 4"/>
                <a:gd name="T6" fmla="*/ 2 w 2"/>
                <a:gd name="T7" fmla="*/ 2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0" y="4"/>
                  </a:lnTo>
                  <a:lnTo>
                    <a:pt x="2"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200" name="Freeform 69"/>
            <p:cNvSpPr>
              <a:spLocks/>
            </p:cNvSpPr>
            <p:nvPr/>
          </p:nvSpPr>
          <p:spPr bwMode="auto">
            <a:xfrm>
              <a:off x="4715" y="2160"/>
              <a:ext cx="2" cy="4"/>
            </a:xfrm>
            <a:custGeom>
              <a:avLst/>
              <a:gdLst>
                <a:gd name="T0" fmla="*/ 2 w 2"/>
                <a:gd name="T1" fmla="*/ 0 h 4"/>
                <a:gd name="T2" fmla="*/ 0 w 2"/>
                <a:gd name="T3" fmla="*/ 4 h 4"/>
                <a:gd name="T4" fmla="*/ 2 w 2"/>
                <a:gd name="T5" fmla="*/ 4 h 4"/>
                <a:gd name="T6" fmla="*/ 2 w 2"/>
                <a:gd name="T7" fmla="*/ 2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0"/>
                  </a:moveTo>
                  <a:lnTo>
                    <a:pt x="0" y="4"/>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201" name="Freeform 70"/>
            <p:cNvSpPr>
              <a:spLocks/>
            </p:cNvSpPr>
            <p:nvPr/>
          </p:nvSpPr>
          <p:spPr bwMode="auto">
            <a:xfrm>
              <a:off x="4719" y="2154"/>
              <a:ext cx="2" cy="6"/>
            </a:xfrm>
            <a:custGeom>
              <a:avLst/>
              <a:gdLst>
                <a:gd name="T0" fmla="*/ 0 w 2"/>
                <a:gd name="T1" fmla="*/ 0 h 6"/>
                <a:gd name="T2" fmla="*/ 2 w 2"/>
                <a:gd name="T3" fmla="*/ 2 h 6"/>
                <a:gd name="T4" fmla="*/ 2 w 2"/>
                <a:gd name="T5" fmla="*/ 4 h 6"/>
                <a:gd name="T6" fmla="*/ 0 w 2"/>
                <a:gd name="T7" fmla="*/ 6 h 6"/>
                <a:gd name="T8" fmla="*/ 0 w 2"/>
                <a:gd name="T9" fmla="*/ 2 h 6"/>
                <a:gd name="T10" fmla="*/ 0 w 2"/>
                <a:gd name="T11" fmla="*/ 2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2" y="2"/>
                  </a:lnTo>
                  <a:lnTo>
                    <a:pt x="2" y="4"/>
                  </a:lnTo>
                  <a:lnTo>
                    <a:pt x="0" y="6"/>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02" name="Freeform 71"/>
            <p:cNvSpPr>
              <a:spLocks/>
            </p:cNvSpPr>
            <p:nvPr/>
          </p:nvSpPr>
          <p:spPr bwMode="auto">
            <a:xfrm>
              <a:off x="4719" y="2154"/>
              <a:ext cx="2" cy="6"/>
            </a:xfrm>
            <a:custGeom>
              <a:avLst/>
              <a:gdLst>
                <a:gd name="T0" fmla="*/ 0 w 2"/>
                <a:gd name="T1" fmla="*/ 0 h 6"/>
                <a:gd name="T2" fmla="*/ 2 w 2"/>
                <a:gd name="T3" fmla="*/ 2 h 6"/>
                <a:gd name="T4" fmla="*/ 2 w 2"/>
                <a:gd name="T5" fmla="*/ 4 h 6"/>
                <a:gd name="T6" fmla="*/ 0 w 2"/>
                <a:gd name="T7" fmla="*/ 6 h 6"/>
                <a:gd name="T8" fmla="*/ 0 w 2"/>
                <a:gd name="T9" fmla="*/ 2 h 6"/>
                <a:gd name="T10" fmla="*/ 0 w 2"/>
                <a:gd name="T11" fmla="*/ 2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0"/>
                  </a:moveTo>
                  <a:lnTo>
                    <a:pt x="2" y="2"/>
                  </a:lnTo>
                  <a:lnTo>
                    <a:pt x="2" y="4"/>
                  </a:lnTo>
                  <a:lnTo>
                    <a:pt x="0" y="6"/>
                  </a:lnTo>
                  <a:lnTo>
                    <a:pt x="0" y="2"/>
                  </a:lnTo>
                </a:path>
              </a:pathLst>
            </a:custGeom>
            <a:solidFill>
              <a:schemeClr val="tx2"/>
            </a:solidFill>
            <a:ln w="3175">
              <a:solidFill>
                <a:schemeClr val="bg1"/>
              </a:solidFill>
              <a:round/>
              <a:headEnd/>
              <a:tailEnd/>
            </a:ln>
          </p:spPr>
          <p:txBody>
            <a:bodyPr/>
            <a:lstStyle/>
            <a:p>
              <a:endParaRPr lang="fr-FR" dirty="0"/>
            </a:p>
          </p:txBody>
        </p:sp>
        <p:sp>
          <p:nvSpPr>
            <p:cNvPr id="5203" name="Freeform 72"/>
            <p:cNvSpPr>
              <a:spLocks/>
            </p:cNvSpPr>
            <p:nvPr/>
          </p:nvSpPr>
          <p:spPr bwMode="auto">
            <a:xfrm>
              <a:off x="4741" y="2102"/>
              <a:ext cx="2" cy="1"/>
            </a:xfrm>
            <a:custGeom>
              <a:avLst/>
              <a:gdLst>
                <a:gd name="T0" fmla="*/ 0 w 2"/>
                <a:gd name="T1" fmla="*/ 0 h 1"/>
                <a:gd name="T2" fmla="*/ 2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solidFill>
              <a:schemeClr val="tx2"/>
            </a:solidFill>
            <a:ln w="3175">
              <a:solidFill>
                <a:schemeClr val="bg1"/>
              </a:solidFill>
              <a:round/>
              <a:headEnd/>
              <a:tailEnd/>
            </a:ln>
          </p:spPr>
          <p:txBody>
            <a:bodyPr/>
            <a:lstStyle/>
            <a:p>
              <a:endParaRPr lang="fr-FR" dirty="0"/>
            </a:p>
          </p:txBody>
        </p:sp>
        <p:sp>
          <p:nvSpPr>
            <p:cNvPr id="5204" name="Freeform 73"/>
            <p:cNvSpPr>
              <a:spLocks/>
            </p:cNvSpPr>
            <p:nvPr/>
          </p:nvSpPr>
          <p:spPr bwMode="auto">
            <a:xfrm>
              <a:off x="4671" y="2176"/>
              <a:ext cx="10" cy="6"/>
            </a:xfrm>
            <a:custGeom>
              <a:avLst/>
              <a:gdLst>
                <a:gd name="T0" fmla="*/ 2 w 10"/>
                <a:gd name="T1" fmla="*/ 2 h 6"/>
                <a:gd name="T2" fmla="*/ 0 w 10"/>
                <a:gd name="T3" fmla="*/ 4 h 6"/>
                <a:gd name="T4" fmla="*/ 0 w 10"/>
                <a:gd name="T5" fmla="*/ 6 h 6"/>
                <a:gd name="T6" fmla="*/ 8 w 10"/>
                <a:gd name="T7" fmla="*/ 4 h 6"/>
                <a:gd name="T8" fmla="*/ 10 w 10"/>
                <a:gd name="T9" fmla="*/ 2 h 6"/>
                <a:gd name="T10" fmla="*/ 10 w 10"/>
                <a:gd name="T11" fmla="*/ 0 h 6"/>
                <a:gd name="T12" fmla="*/ 6 w 10"/>
                <a:gd name="T13" fmla="*/ 0 h 6"/>
                <a:gd name="T14" fmla="*/ 4 w 10"/>
                <a:gd name="T15" fmla="*/ 2 h 6"/>
                <a:gd name="T16" fmla="*/ 2 w 10"/>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2" y="2"/>
                  </a:moveTo>
                  <a:lnTo>
                    <a:pt x="0" y="4"/>
                  </a:lnTo>
                  <a:lnTo>
                    <a:pt x="0" y="6"/>
                  </a:lnTo>
                  <a:lnTo>
                    <a:pt x="8" y="4"/>
                  </a:lnTo>
                  <a:lnTo>
                    <a:pt x="10" y="2"/>
                  </a:lnTo>
                  <a:lnTo>
                    <a:pt x="10" y="0"/>
                  </a:lnTo>
                  <a:lnTo>
                    <a:pt x="6" y="0"/>
                  </a:lnTo>
                  <a:lnTo>
                    <a:pt x="4"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205" name="Freeform 74"/>
            <p:cNvSpPr>
              <a:spLocks/>
            </p:cNvSpPr>
            <p:nvPr/>
          </p:nvSpPr>
          <p:spPr bwMode="auto">
            <a:xfrm>
              <a:off x="4671" y="2176"/>
              <a:ext cx="10" cy="6"/>
            </a:xfrm>
            <a:custGeom>
              <a:avLst/>
              <a:gdLst>
                <a:gd name="T0" fmla="*/ 2 w 10"/>
                <a:gd name="T1" fmla="*/ 2 h 6"/>
                <a:gd name="T2" fmla="*/ 0 w 10"/>
                <a:gd name="T3" fmla="*/ 4 h 6"/>
                <a:gd name="T4" fmla="*/ 0 w 10"/>
                <a:gd name="T5" fmla="*/ 6 h 6"/>
                <a:gd name="T6" fmla="*/ 8 w 10"/>
                <a:gd name="T7" fmla="*/ 4 h 6"/>
                <a:gd name="T8" fmla="*/ 10 w 10"/>
                <a:gd name="T9" fmla="*/ 2 h 6"/>
                <a:gd name="T10" fmla="*/ 10 w 10"/>
                <a:gd name="T11" fmla="*/ 0 h 6"/>
                <a:gd name="T12" fmla="*/ 6 w 10"/>
                <a:gd name="T13" fmla="*/ 0 h 6"/>
                <a:gd name="T14" fmla="*/ 4 w 10"/>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2" y="2"/>
                  </a:moveTo>
                  <a:lnTo>
                    <a:pt x="0" y="4"/>
                  </a:lnTo>
                  <a:lnTo>
                    <a:pt x="0" y="6"/>
                  </a:lnTo>
                  <a:lnTo>
                    <a:pt x="8" y="4"/>
                  </a:lnTo>
                  <a:lnTo>
                    <a:pt x="10" y="2"/>
                  </a:lnTo>
                  <a:lnTo>
                    <a:pt x="10" y="0"/>
                  </a:lnTo>
                  <a:lnTo>
                    <a:pt x="6" y="0"/>
                  </a:lnTo>
                  <a:lnTo>
                    <a:pt x="4" y="2"/>
                  </a:lnTo>
                </a:path>
              </a:pathLst>
            </a:custGeom>
            <a:solidFill>
              <a:schemeClr val="tx2"/>
            </a:solidFill>
            <a:ln w="3175">
              <a:solidFill>
                <a:schemeClr val="bg1"/>
              </a:solidFill>
              <a:round/>
              <a:headEnd/>
              <a:tailEnd/>
            </a:ln>
          </p:spPr>
          <p:txBody>
            <a:bodyPr/>
            <a:lstStyle/>
            <a:p>
              <a:endParaRPr lang="fr-FR" dirty="0"/>
            </a:p>
          </p:txBody>
        </p:sp>
        <p:sp>
          <p:nvSpPr>
            <p:cNvPr id="5206" name="Freeform 75"/>
            <p:cNvSpPr>
              <a:spLocks/>
            </p:cNvSpPr>
            <p:nvPr/>
          </p:nvSpPr>
          <p:spPr bwMode="auto">
            <a:xfrm>
              <a:off x="5085" y="2329"/>
              <a:ext cx="2" cy="2"/>
            </a:xfrm>
            <a:custGeom>
              <a:avLst/>
              <a:gdLst>
                <a:gd name="T0" fmla="*/ 2 w 2"/>
                <a:gd name="T1" fmla="*/ 2 h 2"/>
                <a:gd name="T2" fmla="*/ 0 w 2"/>
                <a:gd name="T3" fmla="*/ 2 h 2"/>
                <a:gd name="T4" fmla="*/ 2 w 2"/>
                <a:gd name="T5" fmla="*/ 0 h 2"/>
                <a:gd name="T6" fmla="*/ 0 w 2"/>
                <a:gd name="T7" fmla="*/ 2 h 2"/>
                <a:gd name="T8" fmla="*/ 0 w 2"/>
                <a:gd name="T9" fmla="*/ 0 h 2"/>
                <a:gd name="T10" fmla="*/ 2 w 2"/>
                <a:gd name="T11" fmla="*/ 0 h 2"/>
                <a:gd name="T12" fmla="*/ 2 w 2"/>
                <a:gd name="T13" fmla="*/ 0 h 2"/>
                <a:gd name="T14" fmla="*/ 2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2"/>
                  </a:moveTo>
                  <a:lnTo>
                    <a:pt x="0" y="2"/>
                  </a:lnTo>
                  <a:lnTo>
                    <a:pt x="2" y="0"/>
                  </a:lnTo>
                  <a:lnTo>
                    <a:pt x="0" y="2"/>
                  </a:lnTo>
                  <a:lnTo>
                    <a:pt x="0" y="0"/>
                  </a:lnTo>
                  <a:lnTo>
                    <a:pt x="2" y="0"/>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207" name="Freeform 76"/>
            <p:cNvSpPr>
              <a:spLocks/>
            </p:cNvSpPr>
            <p:nvPr/>
          </p:nvSpPr>
          <p:spPr bwMode="auto">
            <a:xfrm>
              <a:off x="5085" y="2329"/>
              <a:ext cx="2" cy="2"/>
            </a:xfrm>
            <a:custGeom>
              <a:avLst/>
              <a:gdLst>
                <a:gd name="T0" fmla="*/ 2 w 2"/>
                <a:gd name="T1" fmla="*/ 2 h 2"/>
                <a:gd name="T2" fmla="*/ 0 w 2"/>
                <a:gd name="T3" fmla="*/ 2 h 2"/>
                <a:gd name="T4" fmla="*/ 2 w 2"/>
                <a:gd name="T5" fmla="*/ 0 h 2"/>
                <a:gd name="T6" fmla="*/ 0 w 2"/>
                <a:gd name="T7" fmla="*/ 2 h 2"/>
                <a:gd name="T8" fmla="*/ 0 w 2"/>
                <a:gd name="T9" fmla="*/ 0 h 2"/>
                <a:gd name="T10" fmla="*/ 2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0" y="2"/>
                  </a:lnTo>
                  <a:lnTo>
                    <a:pt x="2" y="0"/>
                  </a:lnTo>
                  <a:lnTo>
                    <a:pt x="0" y="2"/>
                  </a:lnTo>
                  <a:lnTo>
                    <a:pt x="0" y="0"/>
                  </a:lnTo>
                  <a:lnTo>
                    <a:pt x="2" y="0"/>
                  </a:lnTo>
                </a:path>
              </a:pathLst>
            </a:custGeom>
            <a:solidFill>
              <a:schemeClr val="tx2"/>
            </a:solidFill>
            <a:ln w="3175">
              <a:solidFill>
                <a:schemeClr val="bg1"/>
              </a:solidFill>
              <a:round/>
              <a:headEnd/>
              <a:tailEnd/>
            </a:ln>
          </p:spPr>
          <p:txBody>
            <a:bodyPr/>
            <a:lstStyle/>
            <a:p>
              <a:endParaRPr lang="fr-FR" dirty="0"/>
            </a:p>
          </p:txBody>
        </p:sp>
        <p:sp>
          <p:nvSpPr>
            <p:cNvPr id="5208" name="Freeform 77"/>
            <p:cNvSpPr>
              <a:spLocks/>
            </p:cNvSpPr>
            <p:nvPr/>
          </p:nvSpPr>
          <p:spPr bwMode="auto">
            <a:xfrm>
              <a:off x="4727" y="2873"/>
              <a:ext cx="8" cy="6"/>
            </a:xfrm>
            <a:custGeom>
              <a:avLst/>
              <a:gdLst>
                <a:gd name="T0" fmla="*/ 2 w 8"/>
                <a:gd name="T1" fmla="*/ 6 h 6"/>
                <a:gd name="T2" fmla="*/ 0 w 8"/>
                <a:gd name="T3" fmla="*/ 6 h 6"/>
                <a:gd name="T4" fmla="*/ 0 w 8"/>
                <a:gd name="T5" fmla="*/ 4 h 6"/>
                <a:gd name="T6" fmla="*/ 2 w 8"/>
                <a:gd name="T7" fmla="*/ 2 h 6"/>
                <a:gd name="T8" fmla="*/ 2 w 8"/>
                <a:gd name="T9" fmla="*/ 0 h 6"/>
                <a:gd name="T10" fmla="*/ 4 w 8"/>
                <a:gd name="T11" fmla="*/ 0 h 6"/>
                <a:gd name="T12" fmla="*/ 6 w 8"/>
                <a:gd name="T13" fmla="*/ 4 h 6"/>
                <a:gd name="T14" fmla="*/ 8 w 8"/>
                <a:gd name="T15" fmla="*/ 6 h 6"/>
                <a:gd name="T16" fmla="*/ 4 w 8"/>
                <a:gd name="T17" fmla="*/ 6 h 6"/>
                <a:gd name="T18" fmla="*/ 2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2" y="6"/>
                  </a:moveTo>
                  <a:lnTo>
                    <a:pt x="0" y="6"/>
                  </a:lnTo>
                  <a:lnTo>
                    <a:pt x="0" y="4"/>
                  </a:lnTo>
                  <a:lnTo>
                    <a:pt x="2" y="2"/>
                  </a:lnTo>
                  <a:lnTo>
                    <a:pt x="2" y="0"/>
                  </a:lnTo>
                  <a:lnTo>
                    <a:pt x="4" y="0"/>
                  </a:lnTo>
                  <a:lnTo>
                    <a:pt x="6" y="4"/>
                  </a:lnTo>
                  <a:lnTo>
                    <a:pt x="8" y="6"/>
                  </a:lnTo>
                  <a:lnTo>
                    <a:pt x="4" y="6"/>
                  </a:lnTo>
                  <a:lnTo>
                    <a:pt x="2" y="6"/>
                  </a:lnTo>
                  <a:close/>
                </a:path>
              </a:pathLst>
            </a:custGeom>
            <a:solidFill>
              <a:schemeClr val="tx2"/>
            </a:solidFill>
            <a:ln w="3175">
              <a:solidFill>
                <a:schemeClr val="bg1"/>
              </a:solidFill>
              <a:round/>
              <a:headEnd/>
              <a:tailEnd/>
            </a:ln>
          </p:spPr>
          <p:txBody>
            <a:bodyPr/>
            <a:lstStyle/>
            <a:p>
              <a:endParaRPr lang="fr-FR" dirty="0"/>
            </a:p>
          </p:txBody>
        </p:sp>
        <p:sp>
          <p:nvSpPr>
            <p:cNvPr id="5209" name="Freeform 78"/>
            <p:cNvSpPr>
              <a:spLocks/>
            </p:cNvSpPr>
            <p:nvPr/>
          </p:nvSpPr>
          <p:spPr bwMode="auto">
            <a:xfrm>
              <a:off x="4727" y="2873"/>
              <a:ext cx="8" cy="6"/>
            </a:xfrm>
            <a:custGeom>
              <a:avLst/>
              <a:gdLst>
                <a:gd name="T0" fmla="*/ 2 w 8"/>
                <a:gd name="T1" fmla="*/ 6 h 6"/>
                <a:gd name="T2" fmla="*/ 0 w 8"/>
                <a:gd name="T3" fmla="*/ 6 h 6"/>
                <a:gd name="T4" fmla="*/ 0 w 8"/>
                <a:gd name="T5" fmla="*/ 4 h 6"/>
                <a:gd name="T6" fmla="*/ 2 w 8"/>
                <a:gd name="T7" fmla="*/ 2 h 6"/>
                <a:gd name="T8" fmla="*/ 2 w 8"/>
                <a:gd name="T9" fmla="*/ 0 h 6"/>
                <a:gd name="T10" fmla="*/ 4 w 8"/>
                <a:gd name="T11" fmla="*/ 0 h 6"/>
                <a:gd name="T12" fmla="*/ 6 w 8"/>
                <a:gd name="T13" fmla="*/ 4 h 6"/>
                <a:gd name="T14" fmla="*/ 8 w 8"/>
                <a:gd name="T15" fmla="*/ 6 h 6"/>
                <a:gd name="T16" fmla="*/ 4 w 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2" y="6"/>
                  </a:moveTo>
                  <a:lnTo>
                    <a:pt x="0" y="6"/>
                  </a:lnTo>
                  <a:lnTo>
                    <a:pt x="0" y="4"/>
                  </a:lnTo>
                  <a:lnTo>
                    <a:pt x="2" y="2"/>
                  </a:lnTo>
                  <a:lnTo>
                    <a:pt x="2" y="0"/>
                  </a:lnTo>
                  <a:lnTo>
                    <a:pt x="4" y="0"/>
                  </a:lnTo>
                  <a:lnTo>
                    <a:pt x="6" y="4"/>
                  </a:lnTo>
                  <a:lnTo>
                    <a:pt x="8" y="6"/>
                  </a:lnTo>
                  <a:lnTo>
                    <a:pt x="4" y="6"/>
                  </a:lnTo>
                </a:path>
              </a:pathLst>
            </a:custGeom>
            <a:solidFill>
              <a:schemeClr val="tx2"/>
            </a:solidFill>
            <a:ln w="3175">
              <a:solidFill>
                <a:schemeClr val="bg1"/>
              </a:solidFill>
              <a:round/>
              <a:headEnd/>
              <a:tailEnd/>
            </a:ln>
          </p:spPr>
          <p:txBody>
            <a:bodyPr/>
            <a:lstStyle/>
            <a:p>
              <a:endParaRPr lang="fr-FR" dirty="0"/>
            </a:p>
          </p:txBody>
        </p:sp>
        <p:sp>
          <p:nvSpPr>
            <p:cNvPr id="5210" name="Freeform 79"/>
            <p:cNvSpPr>
              <a:spLocks/>
            </p:cNvSpPr>
            <p:nvPr/>
          </p:nvSpPr>
          <p:spPr bwMode="auto">
            <a:xfrm>
              <a:off x="4731" y="2871"/>
              <a:ext cx="18" cy="10"/>
            </a:xfrm>
            <a:custGeom>
              <a:avLst/>
              <a:gdLst>
                <a:gd name="T0" fmla="*/ 0 w 18"/>
                <a:gd name="T1" fmla="*/ 0 h 10"/>
                <a:gd name="T2" fmla="*/ 2 w 18"/>
                <a:gd name="T3" fmla="*/ 0 h 10"/>
                <a:gd name="T4" fmla="*/ 2 w 18"/>
                <a:gd name="T5" fmla="*/ 2 h 10"/>
                <a:gd name="T6" fmla="*/ 4 w 18"/>
                <a:gd name="T7" fmla="*/ 2 h 10"/>
                <a:gd name="T8" fmla="*/ 6 w 18"/>
                <a:gd name="T9" fmla="*/ 4 h 10"/>
                <a:gd name="T10" fmla="*/ 10 w 18"/>
                <a:gd name="T11" fmla="*/ 2 h 10"/>
                <a:gd name="T12" fmla="*/ 12 w 18"/>
                <a:gd name="T13" fmla="*/ 2 h 10"/>
                <a:gd name="T14" fmla="*/ 14 w 18"/>
                <a:gd name="T15" fmla="*/ 0 h 10"/>
                <a:gd name="T16" fmla="*/ 16 w 18"/>
                <a:gd name="T17" fmla="*/ 0 h 10"/>
                <a:gd name="T18" fmla="*/ 18 w 18"/>
                <a:gd name="T19" fmla="*/ 2 h 10"/>
                <a:gd name="T20" fmla="*/ 18 w 18"/>
                <a:gd name="T21" fmla="*/ 4 h 10"/>
                <a:gd name="T22" fmla="*/ 16 w 18"/>
                <a:gd name="T23" fmla="*/ 8 h 10"/>
                <a:gd name="T24" fmla="*/ 12 w 18"/>
                <a:gd name="T25" fmla="*/ 10 h 10"/>
                <a:gd name="T26" fmla="*/ 10 w 18"/>
                <a:gd name="T27" fmla="*/ 10 h 10"/>
                <a:gd name="T28" fmla="*/ 4 w 18"/>
                <a:gd name="T29" fmla="*/ 6 h 10"/>
                <a:gd name="T30" fmla="*/ 2 w 18"/>
                <a:gd name="T31" fmla="*/ 0 h 10"/>
                <a:gd name="T32" fmla="*/ 0 w 18"/>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0"/>
                <a:gd name="T53" fmla="*/ 18 w 18"/>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0">
                  <a:moveTo>
                    <a:pt x="0" y="0"/>
                  </a:moveTo>
                  <a:lnTo>
                    <a:pt x="2" y="0"/>
                  </a:lnTo>
                  <a:lnTo>
                    <a:pt x="2" y="2"/>
                  </a:lnTo>
                  <a:lnTo>
                    <a:pt x="4" y="2"/>
                  </a:lnTo>
                  <a:lnTo>
                    <a:pt x="6" y="4"/>
                  </a:lnTo>
                  <a:lnTo>
                    <a:pt x="10" y="2"/>
                  </a:lnTo>
                  <a:lnTo>
                    <a:pt x="12" y="2"/>
                  </a:lnTo>
                  <a:lnTo>
                    <a:pt x="14" y="0"/>
                  </a:lnTo>
                  <a:lnTo>
                    <a:pt x="16" y="0"/>
                  </a:lnTo>
                  <a:lnTo>
                    <a:pt x="18" y="2"/>
                  </a:lnTo>
                  <a:lnTo>
                    <a:pt x="18" y="4"/>
                  </a:lnTo>
                  <a:lnTo>
                    <a:pt x="16" y="8"/>
                  </a:lnTo>
                  <a:lnTo>
                    <a:pt x="12" y="10"/>
                  </a:lnTo>
                  <a:lnTo>
                    <a:pt x="10" y="10"/>
                  </a:lnTo>
                  <a:lnTo>
                    <a:pt x="4" y="6"/>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11" name="Freeform 80"/>
            <p:cNvSpPr>
              <a:spLocks/>
            </p:cNvSpPr>
            <p:nvPr/>
          </p:nvSpPr>
          <p:spPr bwMode="auto">
            <a:xfrm>
              <a:off x="4731" y="2871"/>
              <a:ext cx="18" cy="10"/>
            </a:xfrm>
            <a:custGeom>
              <a:avLst/>
              <a:gdLst>
                <a:gd name="T0" fmla="*/ 0 w 18"/>
                <a:gd name="T1" fmla="*/ 0 h 10"/>
                <a:gd name="T2" fmla="*/ 2 w 18"/>
                <a:gd name="T3" fmla="*/ 0 h 10"/>
                <a:gd name="T4" fmla="*/ 2 w 18"/>
                <a:gd name="T5" fmla="*/ 2 h 10"/>
                <a:gd name="T6" fmla="*/ 4 w 18"/>
                <a:gd name="T7" fmla="*/ 2 h 10"/>
                <a:gd name="T8" fmla="*/ 6 w 18"/>
                <a:gd name="T9" fmla="*/ 4 h 10"/>
                <a:gd name="T10" fmla="*/ 10 w 18"/>
                <a:gd name="T11" fmla="*/ 2 h 10"/>
                <a:gd name="T12" fmla="*/ 12 w 18"/>
                <a:gd name="T13" fmla="*/ 2 h 10"/>
                <a:gd name="T14" fmla="*/ 14 w 18"/>
                <a:gd name="T15" fmla="*/ 0 h 10"/>
                <a:gd name="T16" fmla="*/ 16 w 18"/>
                <a:gd name="T17" fmla="*/ 0 h 10"/>
                <a:gd name="T18" fmla="*/ 18 w 18"/>
                <a:gd name="T19" fmla="*/ 2 h 10"/>
                <a:gd name="T20" fmla="*/ 18 w 18"/>
                <a:gd name="T21" fmla="*/ 4 h 10"/>
                <a:gd name="T22" fmla="*/ 16 w 18"/>
                <a:gd name="T23" fmla="*/ 8 h 10"/>
                <a:gd name="T24" fmla="*/ 12 w 18"/>
                <a:gd name="T25" fmla="*/ 10 h 10"/>
                <a:gd name="T26" fmla="*/ 10 w 18"/>
                <a:gd name="T27" fmla="*/ 10 h 10"/>
                <a:gd name="T28" fmla="*/ 4 w 18"/>
                <a:gd name="T29" fmla="*/ 6 h 10"/>
                <a:gd name="T30" fmla="*/ 2 w 18"/>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0"/>
                <a:gd name="T50" fmla="*/ 18 w 18"/>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0">
                  <a:moveTo>
                    <a:pt x="0" y="0"/>
                  </a:moveTo>
                  <a:lnTo>
                    <a:pt x="2" y="0"/>
                  </a:lnTo>
                  <a:lnTo>
                    <a:pt x="2" y="2"/>
                  </a:lnTo>
                  <a:lnTo>
                    <a:pt x="4" y="2"/>
                  </a:lnTo>
                  <a:lnTo>
                    <a:pt x="6" y="4"/>
                  </a:lnTo>
                  <a:lnTo>
                    <a:pt x="10" y="2"/>
                  </a:lnTo>
                  <a:lnTo>
                    <a:pt x="12" y="2"/>
                  </a:lnTo>
                  <a:lnTo>
                    <a:pt x="14" y="0"/>
                  </a:lnTo>
                  <a:lnTo>
                    <a:pt x="16" y="0"/>
                  </a:lnTo>
                  <a:lnTo>
                    <a:pt x="18" y="2"/>
                  </a:lnTo>
                  <a:lnTo>
                    <a:pt x="18" y="4"/>
                  </a:lnTo>
                  <a:lnTo>
                    <a:pt x="16" y="8"/>
                  </a:lnTo>
                  <a:lnTo>
                    <a:pt x="12" y="10"/>
                  </a:lnTo>
                  <a:lnTo>
                    <a:pt x="10" y="10"/>
                  </a:lnTo>
                  <a:lnTo>
                    <a:pt x="4" y="6"/>
                  </a:lnTo>
                  <a:lnTo>
                    <a:pt x="2" y="0"/>
                  </a:lnTo>
                </a:path>
              </a:pathLst>
            </a:custGeom>
            <a:solidFill>
              <a:schemeClr val="tx2"/>
            </a:solidFill>
            <a:ln w="3175">
              <a:solidFill>
                <a:schemeClr val="bg1"/>
              </a:solidFill>
              <a:round/>
              <a:headEnd/>
              <a:tailEnd/>
            </a:ln>
          </p:spPr>
          <p:txBody>
            <a:bodyPr/>
            <a:lstStyle/>
            <a:p>
              <a:endParaRPr lang="fr-FR" dirty="0"/>
            </a:p>
          </p:txBody>
        </p:sp>
        <p:sp>
          <p:nvSpPr>
            <p:cNvPr id="5212" name="Freeform 81"/>
            <p:cNvSpPr>
              <a:spLocks/>
            </p:cNvSpPr>
            <p:nvPr/>
          </p:nvSpPr>
          <p:spPr bwMode="auto">
            <a:xfrm>
              <a:off x="4823" y="2869"/>
              <a:ext cx="4" cy="6"/>
            </a:xfrm>
            <a:custGeom>
              <a:avLst/>
              <a:gdLst>
                <a:gd name="T0" fmla="*/ 2 w 4"/>
                <a:gd name="T1" fmla="*/ 6 h 6"/>
                <a:gd name="T2" fmla="*/ 0 w 4"/>
                <a:gd name="T3" fmla="*/ 6 h 6"/>
                <a:gd name="T4" fmla="*/ 0 w 4"/>
                <a:gd name="T5" fmla="*/ 2 h 6"/>
                <a:gd name="T6" fmla="*/ 2 w 4"/>
                <a:gd name="T7" fmla="*/ 0 h 6"/>
                <a:gd name="T8" fmla="*/ 4 w 4"/>
                <a:gd name="T9" fmla="*/ 0 h 6"/>
                <a:gd name="T10" fmla="*/ 4 w 4"/>
                <a:gd name="T11" fmla="*/ 2 h 6"/>
                <a:gd name="T12" fmla="*/ 4 w 4"/>
                <a:gd name="T13" fmla="*/ 6 h 6"/>
                <a:gd name="T14" fmla="*/ 2 w 4"/>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6"/>
                  </a:moveTo>
                  <a:lnTo>
                    <a:pt x="0" y="6"/>
                  </a:lnTo>
                  <a:lnTo>
                    <a:pt x="0" y="2"/>
                  </a:lnTo>
                  <a:lnTo>
                    <a:pt x="2" y="0"/>
                  </a:lnTo>
                  <a:lnTo>
                    <a:pt x="4" y="0"/>
                  </a:lnTo>
                  <a:lnTo>
                    <a:pt x="4" y="2"/>
                  </a:lnTo>
                  <a:lnTo>
                    <a:pt x="4" y="6"/>
                  </a:lnTo>
                  <a:lnTo>
                    <a:pt x="2" y="6"/>
                  </a:lnTo>
                  <a:close/>
                </a:path>
              </a:pathLst>
            </a:custGeom>
            <a:solidFill>
              <a:schemeClr val="tx2"/>
            </a:solidFill>
            <a:ln w="3175">
              <a:solidFill>
                <a:schemeClr val="bg1"/>
              </a:solidFill>
              <a:round/>
              <a:headEnd/>
              <a:tailEnd/>
            </a:ln>
          </p:spPr>
          <p:txBody>
            <a:bodyPr/>
            <a:lstStyle/>
            <a:p>
              <a:endParaRPr lang="fr-FR" dirty="0"/>
            </a:p>
          </p:txBody>
        </p:sp>
        <p:sp>
          <p:nvSpPr>
            <p:cNvPr id="5213" name="Freeform 82"/>
            <p:cNvSpPr>
              <a:spLocks/>
            </p:cNvSpPr>
            <p:nvPr/>
          </p:nvSpPr>
          <p:spPr bwMode="auto">
            <a:xfrm>
              <a:off x="4823" y="2869"/>
              <a:ext cx="4" cy="6"/>
            </a:xfrm>
            <a:custGeom>
              <a:avLst/>
              <a:gdLst>
                <a:gd name="T0" fmla="*/ 2 w 4"/>
                <a:gd name="T1" fmla="*/ 6 h 6"/>
                <a:gd name="T2" fmla="*/ 0 w 4"/>
                <a:gd name="T3" fmla="*/ 6 h 6"/>
                <a:gd name="T4" fmla="*/ 0 w 4"/>
                <a:gd name="T5" fmla="*/ 2 h 6"/>
                <a:gd name="T6" fmla="*/ 2 w 4"/>
                <a:gd name="T7" fmla="*/ 0 h 6"/>
                <a:gd name="T8" fmla="*/ 4 w 4"/>
                <a:gd name="T9" fmla="*/ 0 h 6"/>
                <a:gd name="T10" fmla="*/ 4 w 4"/>
                <a:gd name="T11" fmla="*/ 2 h 6"/>
                <a:gd name="T12" fmla="*/ 4 w 4"/>
                <a:gd name="T13" fmla="*/ 6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2" y="6"/>
                  </a:moveTo>
                  <a:lnTo>
                    <a:pt x="0" y="6"/>
                  </a:lnTo>
                  <a:lnTo>
                    <a:pt x="0" y="2"/>
                  </a:lnTo>
                  <a:lnTo>
                    <a:pt x="2" y="0"/>
                  </a:lnTo>
                  <a:lnTo>
                    <a:pt x="4" y="0"/>
                  </a:lnTo>
                  <a:lnTo>
                    <a:pt x="4" y="2"/>
                  </a:lnTo>
                  <a:lnTo>
                    <a:pt x="4" y="6"/>
                  </a:lnTo>
                </a:path>
              </a:pathLst>
            </a:custGeom>
            <a:solidFill>
              <a:schemeClr val="tx2"/>
            </a:solidFill>
            <a:ln w="3175">
              <a:solidFill>
                <a:schemeClr val="bg1"/>
              </a:solidFill>
              <a:round/>
              <a:headEnd/>
              <a:tailEnd/>
            </a:ln>
          </p:spPr>
          <p:txBody>
            <a:bodyPr/>
            <a:lstStyle/>
            <a:p>
              <a:endParaRPr lang="fr-FR" dirty="0"/>
            </a:p>
          </p:txBody>
        </p:sp>
        <p:sp>
          <p:nvSpPr>
            <p:cNvPr id="5214" name="Freeform 83"/>
            <p:cNvSpPr>
              <a:spLocks/>
            </p:cNvSpPr>
            <p:nvPr/>
          </p:nvSpPr>
          <p:spPr bwMode="auto">
            <a:xfrm>
              <a:off x="4823" y="2909"/>
              <a:ext cx="8" cy="8"/>
            </a:xfrm>
            <a:custGeom>
              <a:avLst/>
              <a:gdLst>
                <a:gd name="T0" fmla="*/ 0 w 8"/>
                <a:gd name="T1" fmla="*/ 0 h 8"/>
                <a:gd name="T2" fmla="*/ 2 w 8"/>
                <a:gd name="T3" fmla="*/ 0 h 8"/>
                <a:gd name="T4" fmla="*/ 2 w 8"/>
                <a:gd name="T5" fmla="*/ 2 h 8"/>
                <a:gd name="T6" fmla="*/ 4 w 8"/>
                <a:gd name="T7" fmla="*/ 0 h 8"/>
                <a:gd name="T8" fmla="*/ 4 w 8"/>
                <a:gd name="T9" fmla="*/ 2 h 8"/>
                <a:gd name="T10" fmla="*/ 6 w 8"/>
                <a:gd name="T11" fmla="*/ 0 h 8"/>
                <a:gd name="T12" fmla="*/ 6 w 8"/>
                <a:gd name="T13" fmla="*/ 6 h 8"/>
                <a:gd name="T14" fmla="*/ 8 w 8"/>
                <a:gd name="T15" fmla="*/ 8 h 8"/>
                <a:gd name="T16" fmla="*/ 6 w 8"/>
                <a:gd name="T17" fmla="*/ 8 h 8"/>
                <a:gd name="T18" fmla="*/ 2 w 8"/>
                <a:gd name="T19" fmla="*/ 8 h 8"/>
                <a:gd name="T20" fmla="*/ 0 w 8"/>
                <a:gd name="T21" fmla="*/ 6 h 8"/>
                <a:gd name="T22" fmla="*/ 0 w 8"/>
                <a:gd name="T23" fmla="*/ 2 h 8"/>
                <a:gd name="T24" fmla="*/ 0 w 8"/>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8"/>
                <a:gd name="T41" fmla="*/ 8 w 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8">
                  <a:moveTo>
                    <a:pt x="0" y="0"/>
                  </a:moveTo>
                  <a:lnTo>
                    <a:pt x="2" y="0"/>
                  </a:lnTo>
                  <a:lnTo>
                    <a:pt x="2" y="2"/>
                  </a:lnTo>
                  <a:lnTo>
                    <a:pt x="4" y="0"/>
                  </a:lnTo>
                  <a:lnTo>
                    <a:pt x="4" y="2"/>
                  </a:lnTo>
                  <a:lnTo>
                    <a:pt x="6" y="0"/>
                  </a:lnTo>
                  <a:lnTo>
                    <a:pt x="6" y="6"/>
                  </a:lnTo>
                  <a:lnTo>
                    <a:pt x="8" y="8"/>
                  </a:lnTo>
                  <a:lnTo>
                    <a:pt x="6" y="8"/>
                  </a:lnTo>
                  <a:lnTo>
                    <a:pt x="2" y="8"/>
                  </a:lnTo>
                  <a:lnTo>
                    <a:pt x="0" y="6"/>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15" name="Freeform 84"/>
            <p:cNvSpPr>
              <a:spLocks/>
            </p:cNvSpPr>
            <p:nvPr/>
          </p:nvSpPr>
          <p:spPr bwMode="auto">
            <a:xfrm>
              <a:off x="4823" y="2909"/>
              <a:ext cx="8" cy="8"/>
            </a:xfrm>
            <a:custGeom>
              <a:avLst/>
              <a:gdLst>
                <a:gd name="T0" fmla="*/ 0 w 8"/>
                <a:gd name="T1" fmla="*/ 0 h 8"/>
                <a:gd name="T2" fmla="*/ 2 w 8"/>
                <a:gd name="T3" fmla="*/ 0 h 8"/>
                <a:gd name="T4" fmla="*/ 2 w 8"/>
                <a:gd name="T5" fmla="*/ 2 h 8"/>
                <a:gd name="T6" fmla="*/ 4 w 8"/>
                <a:gd name="T7" fmla="*/ 0 h 8"/>
                <a:gd name="T8" fmla="*/ 4 w 8"/>
                <a:gd name="T9" fmla="*/ 2 h 8"/>
                <a:gd name="T10" fmla="*/ 6 w 8"/>
                <a:gd name="T11" fmla="*/ 0 h 8"/>
                <a:gd name="T12" fmla="*/ 6 w 8"/>
                <a:gd name="T13" fmla="*/ 6 h 8"/>
                <a:gd name="T14" fmla="*/ 8 w 8"/>
                <a:gd name="T15" fmla="*/ 8 h 8"/>
                <a:gd name="T16" fmla="*/ 6 w 8"/>
                <a:gd name="T17" fmla="*/ 8 h 8"/>
                <a:gd name="T18" fmla="*/ 2 w 8"/>
                <a:gd name="T19" fmla="*/ 8 h 8"/>
                <a:gd name="T20" fmla="*/ 0 w 8"/>
                <a:gd name="T21" fmla="*/ 6 h 8"/>
                <a:gd name="T22" fmla="*/ 0 w 8"/>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0" y="0"/>
                  </a:moveTo>
                  <a:lnTo>
                    <a:pt x="2" y="0"/>
                  </a:lnTo>
                  <a:lnTo>
                    <a:pt x="2" y="2"/>
                  </a:lnTo>
                  <a:lnTo>
                    <a:pt x="4" y="0"/>
                  </a:lnTo>
                  <a:lnTo>
                    <a:pt x="4" y="2"/>
                  </a:lnTo>
                  <a:lnTo>
                    <a:pt x="6" y="0"/>
                  </a:lnTo>
                  <a:lnTo>
                    <a:pt x="6" y="6"/>
                  </a:lnTo>
                  <a:lnTo>
                    <a:pt x="8" y="8"/>
                  </a:lnTo>
                  <a:lnTo>
                    <a:pt x="6" y="8"/>
                  </a:lnTo>
                  <a:lnTo>
                    <a:pt x="2" y="8"/>
                  </a:lnTo>
                  <a:lnTo>
                    <a:pt x="0" y="6"/>
                  </a:lnTo>
                  <a:lnTo>
                    <a:pt x="0" y="2"/>
                  </a:lnTo>
                </a:path>
              </a:pathLst>
            </a:custGeom>
            <a:solidFill>
              <a:schemeClr val="tx2"/>
            </a:solidFill>
            <a:ln w="3175">
              <a:solidFill>
                <a:schemeClr val="bg1"/>
              </a:solidFill>
              <a:round/>
              <a:headEnd/>
              <a:tailEnd/>
            </a:ln>
          </p:spPr>
          <p:txBody>
            <a:bodyPr/>
            <a:lstStyle/>
            <a:p>
              <a:endParaRPr lang="fr-FR" dirty="0"/>
            </a:p>
          </p:txBody>
        </p:sp>
        <p:sp>
          <p:nvSpPr>
            <p:cNvPr id="5216" name="Freeform 85"/>
            <p:cNvSpPr>
              <a:spLocks/>
            </p:cNvSpPr>
            <p:nvPr/>
          </p:nvSpPr>
          <p:spPr bwMode="auto">
            <a:xfrm>
              <a:off x="4865" y="2949"/>
              <a:ext cx="10" cy="6"/>
            </a:xfrm>
            <a:custGeom>
              <a:avLst/>
              <a:gdLst>
                <a:gd name="T0" fmla="*/ 6 w 10"/>
                <a:gd name="T1" fmla="*/ 2 h 6"/>
                <a:gd name="T2" fmla="*/ 8 w 10"/>
                <a:gd name="T3" fmla="*/ 2 h 6"/>
                <a:gd name="T4" fmla="*/ 10 w 10"/>
                <a:gd name="T5" fmla="*/ 4 h 6"/>
                <a:gd name="T6" fmla="*/ 8 w 10"/>
                <a:gd name="T7" fmla="*/ 4 h 6"/>
                <a:gd name="T8" fmla="*/ 6 w 10"/>
                <a:gd name="T9" fmla="*/ 4 h 6"/>
                <a:gd name="T10" fmla="*/ 4 w 10"/>
                <a:gd name="T11" fmla="*/ 6 h 6"/>
                <a:gd name="T12" fmla="*/ 2 w 10"/>
                <a:gd name="T13" fmla="*/ 6 h 6"/>
                <a:gd name="T14" fmla="*/ 0 w 10"/>
                <a:gd name="T15" fmla="*/ 4 h 6"/>
                <a:gd name="T16" fmla="*/ 2 w 10"/>
                <a:gd name="T17" fmla="*/ 2 h 6"/>
                <a:gd name="T18" fmla="*/ 4 w 10"/>
                <a:gd name="T19" fmla="*/ 2 h 6"/>
                <a:gd name="T20" fmla="*/ 4 w 10"/>
                <a:gd name="T21" fmla="*/ 0 h 6"/>
                <a:gd name="T22" fmla="*/ 4 w 10"/>
                <a:gd name="T23" fmla="*/ 2 h 6"/>
                <a:gd name="T24" fmla="*/ 6 w 10"/>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6"/>
                <a:gd name="T41" fmla="*/ 10 w 10"/>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6">
                  <a:moveTo>
                    <a:pt x="6" y="2"/>
                  </a:moveTo>
                  <a:lnTo>
                    <a:pt x="8" y="2"/>
                  </a:lnTo>
                  <a:lnTo>
                    <a:pt x="10" y="4"/>
                  </a:lnTo>
                  <a:lnTo>
                    <a:pt x="8" y="4"/>
                  </a:lnTo>
                  <a:lnTo>
                    <a:pt x="6" y="4"/>
                  </a:lnTo>
                  <a:lnTo>
                    <a:pt x="4" y="6"/>
                  </a:lnTo>
                  <a:lnTo>
                    <a:pt x="2" y="6"/>
                  </a:lnTo>
                  <a:lnTo>
                    <a:pt x="0" y="4"/>
                  </a:lnTo>
                  <a:lnTo>
                    <a:pt x="2" y="2"/>
                  </a:lnTo>
                  <a:lnTo>
                    <a:pt x="4" y="2"/>
                  </a:lnTo>
                  <a:lnTo>
                    <a:pt x="4" y="0"/>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217" name="Freeform 86"/>
            <p:cNvSpPr>
              <a:spLocks/>
            </p:cNvSpPr>
            <p:nvPr/>
          </p:nvSpPr>
          <p:spPr bwMode="auto">
            <a:xfrm>
              <a:off x="4865" y="2949"/>
              <a:ext cx="10" cy="6"/>
            </a:xfrm>
            <a:custGeom>
              <a:avLst/>
              <a:gdLst>
                <a:gd name="T0" fmla="*/ 6 w 10"/>
                <a:gd name="T1" fmla="*/ 2 h 6"/>
                <a:gd name="T2" fmla="*/ 8 w 10"/>
                <a:gd name="T3" fmla="*/ 2 h 6"/>
                <a:gd name="T4" fmla="*/ 10 w 10"/>
                <a:gd name="T5" fmla="*/ 4 h 6"/>
                <a:gd name="T6" fmla="*/ 8 w 10"/>
                <a:gd name="T7" fmla="*/ 4 h 6"/>
                <a:gd name="T8" fmla="*/ 6 w 10"/>
                <a:gd name="T9" fmla="*/ 4 h 6"/>
                <a:gd name="T10" fmla="*/ 4 w 10"/>
                <a:gd name="T11" fmla="*/ 6 h 6"/>
                <a:gd name="T12" fmla="*/ 2 w 10"/>
                <a:gd name="T13" fmla="*/ 6 h 6"/>
                <a:gd name="T14" fmla="*/ 0 w 10"/>
                <a:gd name="T15" fmla="*/ 4 h 6"/>
                <a:gd name="T16" fmla="*/ 2 w 10"/>
                <a:gd name="T17" fmla="*/ 2 h 6"/>
                <a:gd name="T18" fmla="*/ 4 w 10"/>
                <a:gd name="T19" fmla="*/ 2 h 6"/>
                <a:gd name="T20" fmla="*/ 4 w 10"/>
                <a:gd name="T21" fmla="*/ 0 h 6"/>
                <a:gd name="T22" fmla="*/ 4 w 10"/>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6"/>
                <a:gd name="T38" fmla="*/ 10 w 1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6">
                  <a:moveTo>
                    <a:pt x="6" y="2"/>
                  </a:moveTo>
                  <a:lnTo>
                    <a:pt x="8" y="2"/>
                  </a:lnTo>
                  <a:lnTo>
                    <a:pt x="10" y="4"/>
                  </a:lnTo>
                  <a:lnTo>
                    <a:pt x="8" y="4"/>
                  </a:lnTo>
                  <a:lnTo>
                    <a:pt x="6" y="4"/>
                  </a:lnTo>
                  <a:lnTo>
                    <a:pt x="4" y="6"/>
                  </a:lnTo>
                  <a:lnTo>
                    <a:pt x="2" y="6"/>
                  </a:lnTo>
                  <a:lnTo>
                    <a:pt x="0" y="4"/>
                  </a:lnTo>
                  <a:lnTo>
                    <a:pt x="2" y="2"/>
                  </a:lnTo>
                  <a:lnTo>
                    <a:pt x="4" y="2"/>
                  </a:lnTo>
                  <a:lnTo>
                    <a:pt x="4" y="0"/>
                  </a:lnTo>
                  <a:lnTo>
                    <a:pt x="4" y="2"/>
                  </a:lnTo>
                </a:path>
              </a:pathLst>
            </a:custGeom>
            <a:solidFill>
              <a:schemeClr val="tx2"/>
            </a:solidFill>
            <a:ln w="3175">
              <a:solidFill>
                <a:schemeClr val="bg1"/>
              </a:solidFill>
              <a:round/>
              <a:headEnd/>
              <a:tailEnd/>
            </a:ln>
          </p:spPr>
          <p:txBody>
            <a:bodyPr/>
            <a:lstStyle/>
            <a:p>
              <a:endParaRPr lang="fr-FR" dirty="0"/>
            </a:p>
          </p:txBody>
        </p:sp>
        <p:sp>
          <p:nvSpPr>
            <p:cNvPr id="5218" name="Freeform 87"/>
            <p:cNvSpPr>
              <a:spLocks/>
            </p:cNvSpPr>
            <p:nvPr/>
          </p:nvSpPr>
          <p:spPr bwMode="auto">
            <a:xfrm>
              <a:off x="5071" y="3082"/>
              <a:ext cx="6" cy="14"/>
            </a:xfrm>
            <a:custGeom>
              <a:avLst/>
              <a:gdLst>
                <a:gd name="T0" fmla="*/ 2 w 6"/>
                <a:gd name="T1" fmla="*/ 0 h 14"/>
                <a:gd name="T2" fmla="*/ 4 w 6"/>
                <a:gd name="T3" fmla="*/ 0 h 14"/>
                <a:gd name="T4" fmla="*/ 6 w 6"/>
                <a:gd name="T5" fmla="*/ 4 h 14"/>
                <a:gd name="T6" fmla="*/ 6 w 6"/>
                <a:gd name="T7" fmla="*/ 8 h 14"/>
                <a:gd name="T8" fmla="*/ 2 w 6"/>
                <a:gd name="T9" fmla="*/ 14 h 14"/>
                <a:gd name="T10" fmla="*/ 0 w 6"/>
                <a:gd name="T11" fmla="*/ 8 h 14"/>
                <a:gd name="T12" fmla="*/ 4 w 6"/>
                <a:gd name="T13" fmla="*/ 2 h 14"/>
                <a:gd name="T14" fmla="*/ 4 w 6"/>
                <a:gd name="T15" fmla="*/ 0 h 14"/>
                <a:gd name="T16" fmla="*/ 2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2" y="0"/>
                  </a:moveTo>
                  <a:lnTo>
                    <a:pt x="4" y="0"/>
                  </a:lnTo>
                  <a:lnTo>
                    <a:pt x="6" y="4"/>
                  </a:lnTo>
                  <a:lnTo>
                    <a:pt x="6" y="8"/>
                  </a:lnTo>
                  <a:lnTo>
                    <a:pt x="2" y="14"/>
                  </a:lnTo>
                  <a:lnTo>
                    <a:pt x="0" y="8"/>
                  </a:lnTo>
                  <a:lnTo>
                    <a:pt x="4" y="2"/>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219" name="Freeform 88"/>
            <p:cNvSpPr>
              <a:spLocks/>
            </p:cNvSpPr>
            <p:nvPr/>
          </p:nvSpPr>
          <p:spPr bwMode="auto">
            <a:xfrm>
              <a:off x="5071" y="3082"/>
              <a:ext cx="6" cy="14"/>
            </a:xfrm>
            <a:custGeom>
              <a:avLst/>
              <a:gdLst>
                <a:gd name="T0" fmla="*/ 2 w 6"/>
                <a:gd name="T1" fmla="*/ 0 h 14"/>
                <a:gd name="T2" fmla="*/ 4 w 6"/>
                <a:gd name="T3" fmla="*/ 0 h 14"/>
                <a:gd name="T4" fmla="*/ 6 w 6"/>
                <a:gd name="T5" fmla="*/ 4 h 14"/>
                <a:gd name="T6" fmla="*/ 6 w 6"/>
                <a:gd name="T7" fmla="*/ 8 h 14"/>
                <a:gd name="T8" fmla="*/ 2 w 6"/>
                <a:gd name="T9" fmla="*/ 14 h 14"/>
                <a:gd name="T10" fmla="*/ 0 w 6"/>
                <a:gd name="T11" fmla="*/ 8 h 14"/>
                <a:gd name="T12" fmla="*/ 4 w 6"/>
                <a:gd name="T13" fmla="*/ 2 h 14"/>
                <a:gd name="T14" fmla="*/ 4 w 6"/>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4"/>
                <a:gd name="T26" fmla="*/ 6 w 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4">
                  <a:moveTo>
                    <a:pt x="2" y="0"/>
                  </a:moveTo>
                  <a:lnTo>
                    <a:pt x="4" y="0"/>
                  </a:lnTo>
                  <a:lnTo>
                    <a:pt x="6" y="4"/>
                  </a:lnTo>
                  <a:lnTo>
                    <a:pt x="6" y="8"/>
                  </a:lnTo>
                  <a:lnTo>
                    <a:pt x="2" y="14"/>
                  </a:lnTo>
                  <a:lnTo>
                    <a:pt x="0" y="8"/>
                  </a:lnTo>
                  <a:lnTo>
                    <a:pt x="4" y="2"/>
                  </a:lnTo>
                  <a:lnTo>
                    <a:pt x="4" y="0"/>
                  </a:lnTo>
                </a:path>
              </a:pathLst>
            </a:custGeom>
            <a:solidFill>
              <a:schemeClr val="tx2"/>
            </a:solidFill>
            <a:ln w="3175">
              <a:solidFill>
                <a:schemeClr val="bg1"/>
              </a:solidFill>
              <a:round/>
              <a:headEnd/>
              <a:tailEnd/>
            </a:ln>
          </p:spPr>
          <p:txBody>
            <a:bodyPr/>
            <a:lstStyle/>
            <a:p>
              <a:endParaRPr lang="fr-FR" dirty="0"/>
            </a:p>
          </p:txBody>
        </p:sp>
        <p:sp>
          <p:nvSpPr>
            <p:cNvPr id="5220" name="Freeform 89"/>
            <p:cNvSpPr>
              <a:spLocks/>
            </p:cNvSpPr>
            <p:nvPr/>
          </p:nvSpPr>
          <p:spPr bwMode="auto">
            <a:xfrm>
              <a:off x="5079" y="3124"/>
              <a:ext cx="2" cy="6"/>
            </a:xfrm>
            <a:custGeom>
              <a:avLst/>
              <a:gdLst>
                <a:gd name="T0" fmla="*/ 0 w 2"/>
                <a:gd name="T1" fmla="*/ 0 h 6"/>
                <a:gd name="T2" fmla="*/ 2 w 2"/>
                <a:gd name="T3" fmla="*/ 2 h 6"/>
                <a:gd name="T4" fmla="*/ 0 w 2"/>
                <a:gd name="T5" fmla="*/ 6 h 6"/>
                <a:gd name="T6" fmla="*/ 0 w 2"/>
                <a:gd name="T7" fmla="*/ 4 h 6"/>
                <a:gd name="T8" fmla="*/ 0 w 2"/>
                <a:gd name="T9" fmla="*/ 2 h 6"/>
                <a:gd name="T10" fmla="*/ 0 w 2"/>
                <a:gd name="T11" fmla="*/ 2 h 6"/>
                <a:gd name="T12" fmla="*/ 0 w 2"/>
                <a:gd name="T13" fmla="*/ 2 h 6"/>
                <a:gd name="T14" fmla="*/ 0 w 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0"/>
                  </a:moveTo>
                  <a:lnTo>
                    <a:pt x="2" y="2"/>
                  </a:lnTo>
                  <a:lnTo>
                    <a:pt x="0" y="6"/>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21" name="Freeform 90"/>
            <p:cNvSpPr>
              <a:spLocks/>
            </p:cNvSpPr>
            <p:nvPr/>
          </p:nvSpPr>
          <p:spPr bwMode="auto">
            <a:xfrm>
              <a:off x="5079" y="3124"/>
              <a:ext cx="2" cy="6"/>
            </a:xfrm>
            <a:custGeom>
              <a:avLst/>
              <a:gdLst>
                <a:gd name="T0" fmla="*/ 0 w 2"/>
                <a:gd name="T1" fmla="*/ 0 h 6"/>
                <a:gd name="T2" fmla="*/ 2 w 2"/>
                <a:gd name="T3" fmla="*/ 2 h 6"/>
                <a:gd name="T4" fmla="*/ 0 w 2"/>
                <a:gd name="T5" fmla="*/ 6 h 6"/>
                <a:gd name="T6" fmla="*/ 0 w 2"/>
                <a:gd name="T7" fmla="*/ 4 h 6"/>
                <a:gd name="T8" fmla="*/ 0 w 2"/>
                <a:gd name="T9" fmla="*/ 2 h 6"/>
                <a:gd name="T10" fmla="*/ 0 w 2"/>
                <a:gd name="T11" fmla="*/ 2 h 6"/>
                <a:gd name="T12" fmla="*/ 0 w 2"/>
                <a:gd name="T13" fmla="*/ 2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2" y="2"/>
                  </a:lnTo>
                  <a:lnTo>
                    <a:pt x="0"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222" name="Freeform 91"/>
            <p:cNvSpPr>
              <a:spLocks/>
            </p:cNvSpPr>
            <p:nvPr/>
          </p:nvSpPr>
          <p:spPr bwMode="auto">
            <a:xfrm>
              <a:off x="4825" y="3270"/>
              <a:ext cx="24" cy="8"/>
            </a:xfrm>
            <a:custGeom>
              <a:avLst/>
              <a:gdLst>
                <a:gd name="T0" fmla="*/ 0 w 24"/>
                <a:gd name="T1" fmla="*/ 4 h 8"/>
                <a:gd name="T2" fmla="*/ 2 w 24"/>
                <a:gd name="T3" fmla="*/ 2 h 8"/>
                <a:gd name="T4" fmla="*/ 12 w 24"/>
                <a:gd name="T5" fmla="*/ 0 h 8"/>
                <a:gd name="T6" fmla="*/ 16 w 24"/>
                <a:gd name="T7" fmla="*/ 0 h 8"/>
                <a:gd name="T8" fmla="*/ 16 w 24"/>
                <a:gd name="T9" fmla="*/ 2 h 8"/>
                <a:gd name="T10" fmla="*/ 22 w 24"/>
                <a:gd name="T11" fmla="*/ 2 h 8"/>
                <a:gd name="T12" fmla="*/ 24 w 24"/>
                <a:gd name="T13" fmla="*/ 4 h 8"/>
                <a:gd name="T14" fmla="*/ 18 w 24"/>
                <a:gd name="T15" fmla="*/ 4 h 8"/>
                <a:gd name="T16" fmla="*/ 16 w 24"/>
                <a:gd name="T17" fmla="*/ 6 h 8"/>
                <a:gd name="T18" fmla="*/ 14 w 24"/>
                <a:gd name="T19" fmla="*/ 8 h 8"/>
                <a:gd name="T20" fmla="*/ 12 w 24"/>
                <a:gd name="T21" fmla="*/ 8 h 8"/>
                <a:gd name="T22" fmla="*/ 2 w 24"/>
                <a:gd name="T23" fmla="*/ 6 h 8"/>
                <a:gd name="T24" fmla="*/ 2 w 24"/>
                <a:gd name="T25" fmla="*/ 4 h 8"/>
                <a:gd name="T26" fmla="*/ 0 w 24"/>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8"/>
                <a:gd name="T44" fmla="*/ 24 w 2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8">
                  <a:moveTo>
                    <a:pt x="0" y="4"/>
                  </a:moveTo>
                  <a:lnTo>
                    <a:pt x="2" y="2"/>
                  </a:lnTo>
                  <a:lnTo>
                    <a:pt x="12" y="0"/>
                  </a:lnTo>
                  <a:lnTo>
                    <a:pt x="16" y="0"/>
                  </a:lnTo>
                  <a:lnTo>
                    <a:pt x="16" y="2"/>
                  </a:lnTo>
                  <a:lnTo>
                    <a:pt x="22" y="2"/>
                  </a:lnTo>
                  <a:lnTo>
                    <a:pt x="24" y="4"/>
                  </a:lnTo>
                  <a:lnTo>
                    <a:pt x="18" y="4"/>
                  </a:lnTo>
                  <a:lnTo>
                    <a:pt x="16" y="6"/>
                  </a:lnTo>
                  <a:lnTo>
                    <a:pt x="14" y="8"/>
                  </a:lnTo>
                  <a:lnTo>
                    <a:pt x="12" y="8"/>
                  </a:lnTo>
                  <a:lnTo>
                    <a:pt x="2" y="6"/>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223" name="Freeform 92"/>
            <p:cNvSpPr>
              <a:spLocks/>
            </p:cNvSpPr>
            <p:nvPr/>
          </p:nvSpPr>
          <p:spPr bwMode="auto">
            <a:xfrm>
              <a:off x="4825" y="3270"/>
              <a:ext cx="24" cy="8"/>
            </a:xfrm>
            <a:custGeom>
              <a:avLst/>
              <a:gdLst>
                <a:gd name="T0" fmla="*/ 0 w 24"/>
                <a:gd name="T1" fmla="*/ 4 h 8"/>
                <a:gd name="T2" fmla="*/ 2 w 24"/>
                <a:gd name="T3" fmla="*/ 2 h 8"/>
                <a:gd name="T4" fmla="*/ 12 w 24"/>
                <a:gd name="T5" fmla="*/ 0 h 8"/>
                <a:gd name="T6" fmla="*/ 16 w 24"/>
                <a:gd name="T7" fmla="*/ 0 h 8"/>
                <a:gd name="T8" fmla="*/ 16 w 24"/>
                <a:gd name="T9" fmla="*/ 2 h 8"/>
                <a:gd name="T10" fmla="*/ 22 w 24"/>
                <a:gd name="T11" fmla="*/ 2 h 8"/>
                <a:gd name="T12" fmla="*/ 24 w 24"/>
                <a:gd name="T13" fmla="*/ 4 h 8"/>
                <a:gd name="T14" fmla="*/ 18 w 24"/>
                <a:gd name="T15" fmla="*/ 4 h 8"/>
                <a:gd name="T16" fmla="*/ 16 w 24"/>
                <a:gd name="T17" fmla="*/ 6 h 8"/>
                <a:gd name="T18" fmla="*/ 14 w 24"/>
                <a:gd name="T19" fmla="*/ 8 h 8"/>
                <a:gd name="T20" fmla="*/ 12 w 24"/>
                <a:gd name="T21" fmla="*/ 8 h 8"/>
                <a:gd name="T22" fmla="*/ 2 w 24"/>
                <a:gd name="T23" fmla="*/ 6 h 8"/>
                <a:gd name="T24" fmla="*/ 2 w 24"/>
                <a:gd name="T25" fmla="*/ 4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8"/>
                <a:gd name="T41" fmla="*/ 24 w 2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8">
                  <a:moveTo>
                    <a:pt x="0" y="4"/>
                  </a:moveTo>
                  <a:lnTo>
                    <a:pt x="2" y="2"/>
                  </a:lnTo>
                  <a:lnTo>
                    <a:pt x="12" y="0"/>
                  </a:lnTo>
                  <a:lnTo>
                    <a:pt x="16" y="0"/>
                  </a:lnTo>
                  <a:lnTo>
                    <a:pt x="16" y="2"/>
                  </a:lnTo>
                  <a:lnTo>
                    <a:pt x="22" y="2"/>
                  </a:lnTo>
                  <a:lnTo>
                    <a:pt x="24" y="4"/>
                  </a:lnTo>
                  <a:lnTo>
                    <a:pt x="18" y="4"/>
                  </a:lnTo>
                  <a:lnTo>
                    <a:pt x="16" y="6"/>
                  </a:lnTo>
                  <a:lnTo>
                    <a:pt x="14" y="8"/>
                  </a:lnTo>
                  <a:lnTo>
                    <a:pt x="12" y="8"/>
                  </a:lnTo>
                  <a:lnTo>
                    <a:pt x="2" y="6"/>
                  </a:lnTo>
                  <a:lnTo>
                    <a:pt x="2" y="4"/>
                  </a:lnTo>
                </a:path>
              </a:pathLst>
            </a:custGeom>
            <a:solidFill>
              <a:schemeClr val="tx2"/>
            </a:solidFill>
            <a:ln w="3175">
              <a:solidFill>
                <a:schemeClr val="bg1"/>
              </a:solidFill>
              <a:round/>
              <a:headEnd/>
              <a:tailEnd/>
            </a:ln>
          </p:spPr>
          <p:txBody>
            <a:bodyPr/>
            <a:lstStyle/>
            <a:p>
              <a:endParaRPr lang="fr-FR" dirty="0"/>
            </a:p>
          </p:txBody>
        </p:sp>
        <p:sp>
          <p:nvSpPr>
            <p:cNvPr id="5224" name="Freeform 93"/>
            <p:cNvSpPr>
              <a:spLocks/>
            </p:cNvSpPr>
            <p:nvPr/>
          </p:nvSpPr>
          <p:spPr bwMode="auto">
            <a:xfrm>
              <a:off x="4995" y="3347"/>
              <a:ext cx="8" cy="10"/>
            </a:xfrm>
            <a:custGeom>
              <a:avLst/>
              <a:gdLst>
                <a:gd name="T0" fmla="*/ 0 w 8"/>
                <a:gd name="T1" fmla="*/ 0 h 10"/>
                <a:gd name="T2" fmla="*/ 2 w 8"/>
                <a:gd name="T3" fmla="*/ 0 h 10"/>
                <a:gd name="T4" fmla="*/ 6 w 8"/>
                <a:gd name="T5" fmla="*/ 4 h 10"/>
                <a:gd name="T6" fmla="*/ 8 w 8"/>
                <a:gd name="T7" fmla="*/ 6 h 10"/>
                <a:gd name="T8" fmla="*/ 8 w 8"/>
                <a:gd name="T9" fmla="*/ 8 h 10"/>
                <a:gd name="T10" fmla="*/ 4 w 8"/>
                <a:gd name="T11" fmla="*/ 10 h 10"/>
                <a:gd name="T12" fmla="*/ 4 w 8"/>
                <a:gd name="T13" fmla="*/ 6 h 10"/>
                <a:gd name="T14" fmla="*/ 2 w 8"/>
                <a:gd name="T15" fmla="*/ 4 h 10"/>
                <a:gd name="T16" fmla="*/ 0 w 8"/>
                <a:gd name="T17" fmla="*/ 2 h 10"/>
                <a:gd name="T18" fmla="*/ 0 w 8"/>
                <a:gd name="T19" fmla="*/ 2 h 10"/>
                <a:gd name="T20" fmla="*/ 0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0" y="0"/>
                  </a:moveTo>
                  <a:lnTo>
                    <a:pt x="2" y="0"/>
                  </a:lnTo>
                  <a:lnTo>
                    <a:pt x="6" y="4"/>
                  </a:lnTo>
                  <a:lnTo>
                    <a:pt x="8" y="6"/>
                  </a:lnTo>
                  <a:lnTo>
                    <a:pt x="8" y="8"/>
                  </a:lnTo>
                  <a:lnTo>
                    <a:pt x="4" y="10"/>
                  </a:lnTo>
                  <a:lnTo>
                    <a:pt x="4" y="6"/>
                  </a:lnTo>
                  <a:lnTo>
                    <a:pt x="2"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25" name="Freeform 94"/>
            <p:cNvSpPr>
              <a:spLocks/>
            </p:cNvSpPr>
            <p:nvPr/>
          </p:nvSpPr>
          <p:spPr bwMode="auto">
            <a:xfrm>
              <a:off x="4995" y="3347"/>
              <a:ext cx="8" cy="10"/>
            </a:xfrm>
            <a:custGeom>
              <a:avLst/>
              <a:gdLst>
                <a:gd name="T0" fmla="*/ 0 w 8"/>
                <a:gd name="T1" fmla="*/ 0 h 10"/>
                <a:gd name="T2" fmla="*/ 2 w 8"/>
                <a:gd name="T3" fmla="*/ 0 h 10"/>
                <a:gd name="T4" fmla="*/ 6 w 8"/>
                <a:gd name="T5" fmla="*/ 4 h 10"/>
                <a:gd name="T6" fmla="*/ 8 w 8"/>
                <a:gd name="T7" fmla="*/ 6 h 10"/>
                <a:gd name="T8" fmla="*/ 8 w 8"/>
                <a:gd name="T9" fmla="*/ 8 h 10"/>
                <a:gd name="T10" fmla="*/ 4 w 8"/>
                <a:gd name="T11" fmla="*/ 10 h 10"/>
                <a:gd name="T12" fmla="*/ 4 w 8"/>
                <a:gd name="T13" fmla="*/ 6 h 10"/>
                <a:gd name="T14" fmla="*/ 2 w 8"/>
                <a:gd name="T15" fmla="*/ 4 h 10"/>
                <a:gd name="T16" fmla="*/ 0 w 8"/>
                <a:gd name="T17" fmla="*/ 2 h 10"/>
                <a:gd name="T18" fmla="*/ 0 w 8"/>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0" y="0"/>
                  </a:moveTo>
                  <a:lnTo>
                    <a:pt x="2" y="0"/>
                  </a:lnTo>
                  <a:lnTo>
                    <a:pt x="6" y="4"/>
                  </a:lnTo>
                  <a:lnTo>
                    <a:pt x="8" y="6"/>
                  </a:lnTo>
                  <a:lnTo>
                    <a:pt x="8" y="8"/>
                  </a:lnTo>
                  <a:lnTo>
                    <a:pt x="4" y="10"/>
                  </a:lnTo>
                  <a:lnTo>
                    <a:pt x="4" y="6"/>
                  </a:lnTo>
                  <a:lnTo>
                    <a:pt x="2" y="4"/>
                  </a:lnTo>
                  <a:lnTo>
                    <a:pt x="0" y="2"/>
                  </a:lnTo>
                </a:path>
              </a:pathLst>
            </a:custGeom>
            <a:solidFill>
              <a:schemeClr val="tx2"/>
            </a:solidFill>
            <a:ln w="3175">
              <a:solidFill>
                <a:schemeClr val="bg1"/>
              </a:solidFill>
              <a:round/>
              <a:headEnd/>
              <a:tailEnd/>
            </a:ln>
          </p:spPr>
          <p:txBody>
            <a:bodyPr/>
            <a:lstStyle/>
            <a:p>
              <a:endParaRPr lang="fr-FR" dirty="0"/>
            </a:p>
          </p:txBody>
        </p:sp>
        <p:sp>
          <p:nvSpPr>
            <p:cNvPr id="5226" name="Freeform 95"/>
            <p:cNvSpPr>
              <a:spLocks/>
            </p:cNvSpPr>
            <p:nvPr/>
          </p:nvSpPr>
          <p:spPr bwMode="auto">
            <a:xfrm>
              <a:off x="4999" y="3357"/>
              <a:ext cx="6" cy="4"/>
            </a:xfrm>
            <a:custGeom>
              <a:avLst/>
              <a:gdLst>
                <a:gd name="T0" fmla="*/ 0 w 6"/>
                <a:gd name="T1" fmla="*/ 2 h 4"/>
                <a:gd name="T2" fmla="*/ 4 w 6"/>
                <a:gd name="T3" fmla="*/ 0 h 4"/>
                <a:gd name="T4" fmla="*/ 6 w 6"/>
                <a:gd name="T5" fmla="*/ 2 h 4"/>
                <a:gd name="T6" fmla="*/ 6 w 6"/>
                <a:gd name="T7" fmla="*/ 4 h 4"/>
                <a:gd name="T8" fmla="*/ 4 w 6"/>
                <a:gd name="T9" fmla="*/ 4 h 4"/>
                <a:gd name="T10" fmla="*/ 2 w 6"/>
                <a:gd name="T11" fmla="*/ 2 h 4"/>
                <a:gd name="T12" fmla="*/ 0 w 6"/>
                <a:gd name="T13" fmla="*/ 2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2"/>
                  </a:moveTo>
                  <a:lnTo>
                    <a:pt x="4" y="0"/>
                  </a:lnTo>
                  <a:lnTo>
                    <a:pt x="6" y="2"/>
                  </a:lnTo>
                  <a:lnTo>
                    <a:pt x="6" y="4"/>
                  </a:lnTo>
                  <a:lnTo>
                    <a:pt x="4"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227" name="Freeform 96"/>
            <p:cNvSpPr>
              <a:spLocks/>
            </p:cNvSpPr>
            <p:nvPr/>
          </p:nvSpPr>
          <p:spPr bwMode="auto">
            <a:xfrm>
              <a:off x="4999" y="3357"/>
              <a:ext cx="6" cy="4"/>
            </a:xfrm>
            <a:custGeom>
              <a:avLst/>
              <a:gdLst>
                <a:gd name="T0" fmla="*/ 0 w 6"/>
                <a:gd name="T1" fmla="*/ 2 h 4"/>
                <a:gd name="T2" fmla="*/ 4 w 6"/>
                <a:gd name="T3" fmla="*/ 0 h 4"/>
                <a:gd name="T4" fmla="*/ 6 w 6"/>
                <a:gd name="T5" fmla="*/ 2 h 4"/>
                <a:gd name="T6" fmla="*/ 6 w 6"/>
                <a:gd name="T7" fmla="*/ 4 h 4"/>
                <a:gd name="T8" fmla="*/ 4 w 6"/>
                <a:gd name="T9" fmla="*/ 4 h 4"/>
                <a:gd name="T10" fmla="*/ 2 w 6"/>
                <a:gd name="T11" fmla="*/ 2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2"/>
                  </a:moveTo>
                  <a:lnTo>
                    <a:pt x="4" y="0"/>
                  </a:lnTo>
                  <a:lnTo>
                    <a:pt x="6" y="2"/>
                  </a:lnTo>
                  <a:lnTo>
                    <a:pt x="6" y="4"/>
                  </a:lnTo>
                  <a:lnTo>
                    <a:pt x="4" y="4"/>
                  </a:lnTo>
                  <a:lnTo>
                    <a:pt x="2" y="2"/>
                  </a:lnTo>
                </a:path>
              </a:pathLst>
            </a:custGeom>
            <a:solidFill>
              <a:schemeClr val="tx2"/>
            </a:solidFill>
            <a:ln w="3175">
              <a:solidFill>
                <a:schemeClr val="bg1"/>
              </a:solidFill>
              <a:round/>
              <a:headEnd/>
              <a:tailEnd/>
            </a:ln>
          </p:spPr>
          <p:txBody>
            <a:bodyPr/>
            <a:lstStyle/>
            <a:p>
              <a:endParaRPr lang="fr-FR" dirty="0"/>
            </a:p>
          </p:txBody>
        </p:sp>
        <p:sp>
          <p:nvSpPr>
            <p:cNvPr id="5228" name="Freeform 97"/>
            <p:cNvSpPr>
              <a:spLocks/>
            </p:cNvSpPr>
            <p:nvPr/>
          </p:nvSpPr>
          <p:spPr bwMode="auto">
            <a:xfrm>
              <a:off x="4949" y="3365"/>
              <a:ext cx="54" cy="58"/>
            </a:xfrm>
            <a:custGeom>
              <a:avLst/>
              <a:gdLst>
                <a:gd name="T0" fmla="*/ 0 w 54"/>
                <a:gd name="T1" fmla="*/ 0 h 58"/>
                <a:gd name="T2" fmla="*/ 2 w 54"/>
                <a:gd name="T3" fmla="*/ 0 h 58"/>
                <a:gd name="T4" fmla="*/ 6 w 54"/>
                <a:gd name="T5" fmla="*/ 2 h 58"/>
                <a:gd name="T6" fmla="*/ 8 w 54"/>
                <a:gd name="T7" fmla="*/ 2 h 58"/>
                <a:gd name="T8" fmla="*/ 18 w 54"/>
                <a:gd name="T9" fmla="*/ 8 h 58"/>
                <a:gd name="T10" fmla="*/ 28 w 54"/>
                <a:gd name="T11" fmla="*/ 10 h 58"/>
                <a:gd name="T12" fmla="*/ 34 w 54"/>
                <a:gd name="T13" fmla="*/ 6 h 58"/>
                <a:gd name="T14" fmla="*/ 40 w 54"/>
                <a:gd name="T15" fmla="*/ 6 h 58"/>
                <a:gd name="T16" fmla="*/ 44 w 54"/>
                <a:gd name="T17" fmla="*/ 2 h 58"/>
                <a:gd name="T18" fmla="*/ 46 w 54"/>
                <a:gd name="T19" fmla="*/ 4 h 58"/>
                <a:gd name="T20" fmla="*/ 48 w 54"/>
                <a:gd name="T21" fmla="*/ 2 h 58"/>
                <a:gd name="T22" fmla="*/ 50 w 54"/>
                <a:gd name="T23" fmla="*/ 2 h 58"/>
                <a:gd name="T24" fmla="*/ 52 w 54"/>
                <a:gd name="T25" fmla="*/ 6 h 58"/>
                <a:gd name="T26" fmla="*/ 54 w 54"/>
                <a:gd name="T27" fmla="*/ 28 h 58"/>
                <a:gd name="T28" fmla="*/ 54 w 54"/>
                <a:gd name="T29" fmla="*/ 30 h 58"/>
                <a:gd name="T30" fmla="*/ 54 w 54"/>
                <a:gd name="T31" fmla="*/ 32 h 58"/>
                <a:gd name="T32" fmla="*/ 54 w 54"/>
                <a:gd name="T33" fmla="*/ 28 h 58"/>
                <a:gd name="T34" fmla="*/ 52 w 54"/>
                <a:gd name="T35" fmla="*/ 26 h 58"/>
                <a:gd name="T36" fmla="*/ 50 w 54"/>
                <a:gd name="T37" fmla="*/ 32 h 58"/>
                <a:gd name="T38" fmla="*/ 50 w 54"/>
                <a:gd name="T39" fmla="*/ 36 h 58"/>
                <a:gd name="T40" fmla="*/ 48 w 54"/>
                <a:gd name="T41" fmla="*/ 36 h 58"/>
                <a:gd name="T42" fmla="*/ 48 w 54"/>
                <a:gd name="T43" fmla="*/ 42 h 58"/>
                <a:gd name="T44" fmla="*/ 46 w 54"/>
                <a:gd name="T45" fmla="*/ 42 h 58"/>
                <a:gd name="T46" fmla="*/ 42 w 54"/>
                <a:gd name="T47" fmla="*/ 42 h 58"/>
                <a:gd name="T48" fmla="*/ 42 w 54"/>
                <a:gd name="T49" fmla="*/ 46 h 58"/>
                <a:gd name="T50" fmla="*/ 40 w 54"/>
                <a:gd name="T51" fmla="*/ 48 h 58"/>
                <a:gd name="T52" fmla="*/ 38 w 54"/>
                <a:gd name="T53" fmla="*/ 52 h 58"/>
                <a:gd name="T54" fmla="*/ 38 w 54"/>
                <a:gd name="T55" fmla="*/ 50 h 58"/>
                <a:gd name="T56" fmla="*/ 36 w 54"/>
                <a:gd name="T57" fmla="*/ 50 h 58"/>
                <a:gd name="T58" fmla="*/ 34 w 54"/>
                <a:gd name="T59" fmla="*/ 50 h 58"/>
                <a:gd name="T60" fmla="*/ 34 w 54"/>
                <a:gd name="T61" fmla="*/ 56 h 58"/>
                <a:gd name="T62" fmla="*/ 32 w 54"/>
                <a:gd name="T63" fmla="*/ 58 h 58"/>
                <a:gd name="T64" fmla="*/ 30 w 54"/>
                <a:gd name="T65" fmla="*/ 58 h 58"/>
                <a:gd name="T66" fmla="*/ 28 w 54"/>
                <a:gd name="T67" fmla="*/ 58 h 58"/>
                <a:gd name="T68" fmla="*/ 26 w 54"/>
                <a:gd name="T69" fmla="*/ 56 h 58"/>
                <a:gd name="T70" fmla="*/ 26 w 54"/>
                <a:gd name="T71" fmla="*/ 58 h 58"/>
                <a:gd name="T72" fmla="*/ 22 w 54"/>
                <a:gd name="T73" fmla="*/ 56 h 58"/>
                <a:gd name="T74" fmla="*/ 20 w 54"/>
                <a:gd name="T75" fmla="*/ 56 h 58"/>
                <a:gd name="T76" fmla="*/ 18 w 54"/>
                <a:gd name="T77" fmla="*/ 54 h 58"/>
                <a:gd name="T78" fmla="*/ 20 w 54"/>
                <a:gd name="T79" fmla="*/ 54 h 58"/>
                <a:gd name="T80" fmla="*/ 22 w 54"/>
                <a:gd name="T81" fmla="*/ 52 h 58"/>
                <a:gd name="T82" fmla="*/ 20 w 54"/>
                <a:gd name="T83" fmla="*/ 52 h 58"/>
                <a:gd name="T84" fmla="*/ 16 w 54"/>
                <a:gd name="T85" fmla="*/ 50 h 58"/>
                <a:gd name="T86" fmla="*/ 10 w 54"/>
                <a:gd name="T87" fmla="*/ 40 h 58"/>
                <a:gd name="T88" fmla="*/ 6 w 54"/>
                <a:gd name="T89" fmla="*/ 28 h 58"/>
                <a:gd name="T90" fmla="*/ 10 w 54"/>
                <a:gd name="T91" fmla="*/ 34 h 58"/>
                <a:gd name="T92" fmla="*/ 12 w 54"/>
                <a:gd name="T93" fmla="*/ 32 h 58"/>
                <a:gd name="T94" fmla="*/ 10 w 54"/>
                <a:gd name="T95" fmla="*/ 30 h 58"/>
                <a:gd name="T96" fmla="*/ 0 w 54"/>
                <a:gd name="T97" fmla="*/ 10 h 58"/>
                <a:gd name="T98" fmla="*/ 0 w 54"/>
                <a:gd name="T99" fmla="*/ 2 h 58"/>
                <a:gd name="T100" fmla="*/ 0 w 54"/>
                <a:gd name="T101" fmla="*/ 0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58"/>
                <a:gd name="T155" fmla="*/ 54 w 54"/>
                <a:gd name="T156" fmla="*/ 58 h 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58">
                  <a:moveTo>
                    <a:pt x="0" y="0"/>
                  </a:moveTo>
                  <a:lnTo>
                    <a:pt x="2" y="0"/>
                  </a:lnTo>
                  <a:lnTo>
                    <a:pt x="6" y="2"/>
                  </a:lnTo>
                  <a:lnTo>
                    <a:pt x="8" y="2"/>
                  </a:lnTo>
                  <a:lnTo>
                    <a:pt x="18" y="8"/>
                  </a:lnTo>
                  <a:lnTo>
                    <a:pt x="28" y="10"/>
                  </a:lnTo>
                  <a:lnTo>
                    <a:pt x="34" y="6"/>
                  </a:lnTo>
                  <a:lnTo>
                    <a:pt x="40" y="6"/>
                  </a:lnTo>
                  <a:lnTo>
                    <a:pt x="44" y="2"/>
                  </a:lnTo>
                  <a:lnTo>
                    <a:pt x="46" y="4"/>
                  </a:lnTo>
                  <a:lnTo>
                    <a:pt x="48" y="2"/>
                  </a:lnTo>
                  <a:lnTo>
                    <a:pt x="50" y="2"/>
                  </a:lnTo>
                  <a:lnTo>
                    <a:pt x="52" y="6"/>
                  </a:lnTo>
                  <a:lnTo>
                    <a:pt x="54" y="28"/>
                  </a:lnTo>
                  <a:lnTo>
                    <a:pt x="54" y="30"/>
                  </a:lnTo>
                  <a:lnTo>
                    <a:pt x="54" y="32"/>
                  </a:lnTo>
                  <a:lnTo>
                    <a:pt x="54" y="28"/>
                  </a:lnTo>
                  <a:lnTo>
                    <a:pt x="52" y="26"/>
                  </a:lnTo>
                  <a:lnTo>
                    <a:pt x="50" y="32"/>
                  </a:lnTo>
                  <a:lnTo>
                    <a:pt x="50" y="36"/>
                  </a:lnTo>
                  <a:lnTo>
                    <a:pt x="48" y="36"/>
                  </a:lnTo>
                  <a:lnTo>
                    <a:pt x="48" y="42"/>
                  </a:lnTo>
                  <a:lnTo>
                    <a:pt x="46" y="42"/>
                  </a:lnTo>
                  <a:lnTo>
                    <a:pt x="42" y="42"/>
                  </a:lnTo>
                  <a:lnTo>
                    <a:pt x="42" y="46"/>
                  </a:lnTo>
                  <a:lnTo>
                    <a:pt x="40" y="48"/>
                  </a:lnTo>
                  <a:lnTo>
                    <a:pt x="38" y="52"/>
                  </a:lnTo>
                  <a:lnTo>
                    <a:pt x="38" y="50"/>
                  </a:lnTo>
                  <a:lnTo>
                    <a:pt x="36" y="50"/>
                  </a:lnTo>
                  <a:lnTo>
                    <a:pt x="34" y="50"/>
                  </a:lnTo>
                  <a:lnTo>
                    <a:pt x="34" y="56"/>
                  </a:lnTo>
                  <a:lnTo>
                    <a:pt x="32" y="58"/>
                  </a:lnTo>
                  <a:lnTo>
                    <a:pt x="30" y="58"/>
                  </a:lnTo>
                  <a:lnTo>
                    <a:pt x="28" y="58"/>
                  </a:lnTo>
                  <a:lnTo>
                    <a:pt x="26" y="56"/>
                  </a:lnTo>
                  <a:lnTo>
                    <a:pt x="26" y="58"/>
                  </a:lnTo>
                  <a:lnTo>
                    <a:pt x="22" y="56"/>
                  </a:lnTo>
                  <a:lnTo>
                    <a:pt x="20" y="56"/>
                  </a:lnTo>
                  <a:lnTo>
                    <a:pt x="18" y="54"/>
                  </a:lnTo>
                  <a:lnTo>
                    <a:pt x="20" y="54"/>
                  </a:lnTo>
                  <a:lnTo>
                    <a:pt x="22" y="52"/>
                  </a:lnTo>
                  <a:lnTo>
                    <a:pt x="20" y="52"/>
                  </a:lnTo>
                  <a:lnTo>
                    <a:pt x="16" y="50"/>
                  </a:lnTo>
                  <a:lnTo>
                    <a:pt x="10" y="40"/>
                  </a:lnTo>
                  <a:lnTo>
                    <a:pt x="6" y="28"/>
                  </a:lnTo>
                  <a:lnTo>
                    <a:pt x="10" y="34"/>
                  </a:lnTo>
                  <a:lnTo>
                    <a:pt x="12" y="32"/>
                  </a:lnTo>
                  <a:lnTo>
                    <a:pt x="10" y="30"/>
                  </a:lnTo>
                  <a:lnTo>
                    <a:pt x="0" y="10"/>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29" name="Freeform 98"/>
            <p:cNvSpPr>
              <a:spLocks/>
            </p:cNvSpPr>
            <p:nvPr/>
          </p:nvSpPr>
          <p:spPr bwMode="auto">
            <a:xfrm>
              <a:off x="4949" y="3365"/>
              <a:ext cx="54" cy="58"/>
            </a:xfrm>
            <a:custGeom>
              <a:avLst/>
              <a:gdLst>
                <a:gd name="T0" fmla="*/ 0 w 54"/>
                <a:gd name="T1" fmla="*/ 0 h 58"/>
                <a:gd name="T2" fmla="*/ 2 w 54"/>
                <a:gd name="T3" fmla="*/ 0 h 58"/>
                <a:gd name="T4" fmla="*/ 6 w 54"/>
                <a:gd name="T5" fmla="*/ 2 h 58"/>
                <a:gd name="T6" fmla="*/ 8 w 54"/>
                <a:gd name="T7" fmla="*/ 2 h 58"/>
                <a:gd name="T8" fmla="*/ 18 w 54"/>
                <a:gd name="T9" fmla="*/ 8 h 58"/>
                <a:gd name="T10" fmla="*/ 28 w 54"/>
                <a:gd name="T11" fmla="*/ 10 h 58"/>
                <a:gd name="T12" fmla="*/ 34 w 54"/>
                <a:gd name="T13" fmla="*/ 6 h 58"/>
                <a:gd name="T14" fmla="*/ 40 w 54"/>
                <a:gd name="T15" fmla="*/ 6 h 58"/>
                <a:gd name="T16" fmla="*/ 44 w 54"/>
                <a:gd name="T17" fmla="*/ 2 h 58"/>
                <a:gd name="T18" fmla="*/ 46 w 54"/>
                <a:gd name="T19" fmla="*/ 4 h 58"/>
                <a:gd name="T20" fmla="*/ 48 w 54"/>
                <a:gd name="T21" fmla="*/ 2 h 58"/>
                <a:gd name="T22" fmla="*/ 50 w 54"/>
                <a:gd name="T23" fmla="*/ 2 h 58"/>
                <a:gd name="T24" fmla="*/ 52 w 54"/>
                <a:gd name="T25" fmla="*/ 6 h 58"/>
                <a:gd name="T26" fmla="*/ 54 w 54"/>
                <a:gd name="T27" fmla="*/ 28 h 58"/>
                <a:gd name="T28" fmla="*/ 54 w 54"/>
                <a:gd name="T29" fmla="*/ 30 h 58"/>
                <a:gd name="T30" fmla="*/ 54 w 54"/>
                <a:gd name="T31" fmla="*/ 32 h 58"/>
                <a:gd name="T32" fmla="*/ 54 w 54"/>
                <a:gd name="T33" fmla="*/ 28 h 58"/>
                <a:gd name="T34" fmla="*/ 52 w 54"/>
                <a:gd name="T35" fmla="*/ 26 h 58"/>
                <a:gd name="T36" fmla="*/ 50 w 54"/>
                <a:gd name="T37" fmla="*/ 32 h 58"/>
                <a:gd name="T38" fmla="*/ 50 w 54"/>
                <a:gd name="T39" fmla="*/ 36 h 58"/>
                <a:gd name="T40" fmla="*/ 48 w 54"/>
                <a:gd name="T41" fmla="*/ 36 h 58"/>
                <a:gd name="T42" fmla="*/ 48 w 54"/>
                <a:gd name="T43" fmla="*/ 42 h 58"/>
                <a:gd name="T44" fmla="*/ 46 w 54"/>
                <a:gd name="T45" fmla="*/ 42 h 58"/>
                <a:gd name="T46" fmla="*/ 42 w 54"/>
                <a:gd name="T47" fmla="*/ 42 h 58"/>
                <a:gd name="T48" fmla="*/ 42 w 54"/>
                <a:gd name="T49" fmla="*/ 46 h 58"/>
                <a:gd name="T50" fmla="*/ 40 w 54"/>
                <a:gd name="T51" fmla="*/ 48 h 58"/>
                <a:gd name="T52" fmla="*/ 38 w 54"/>
                <a:gd name="T53" fmla="*/ 52 h 58"/>
                <a:gd name="T54" fmla="*/ 38 w 54"/>
                <a:gd name="T55" fmla="*/ 50 h 58"/>
                <a:gd name="T56" fmla="*/ 36 w 54"/>
                <a:gd name="T57" fmla="*/ 50 h 58"/>
                <a:gd name="T58" fmla="*/ 34 w 54"/>
                <a:gd name="T59" fmla="*/ 50 h 58"/>
                <a:gd name="T60" fmla="*/ 34 w 54"/>
                <a:gd name="T61" fmla="*/ 56 h 58"/>
                <a:gd name="T62" fmla="*/ 32 w 54"/>
                <a:gd name="T63" fmla="*/ 58 h 58"/>
                <a:gd name="T64" fmla="*/ 30 w 54"/>
                <a:gd name="T65" fmla="*/ 58 h 58"/>
                <a:gd name="T66" fmla="*/ 28 w 54"/>
                <a:gd name="T67" fmla="*/ 58 h 58"/>
                <a:gd name="T68" fmla="*/ 26 w 54"/>
                <a:gd name="T69" fmla="*/ 56 h 58"/>
                <a:gd name="T70" fmla="*/ 26 w 54"/>
                <a:gd name="T71" fmla="*/ 58 h 58"/>
                <a:gd name="T72" fmla="*/ 22 w 54"/>
                <a:gd name="T73" fmla="*/ 56 h 58"/>
                <a:gd name="T74" fmla="*/ 20 w 54"/>
                <a:gd name="T75" fmla="*/ 56 h 58"/>
                <a:gd name="T76" fmla="*/ 18 w 54"/>
                <a:gd name="T77" fmla="*/ 54 h 58"/>
                <a:gd name="T78" fmla="*/ 20 w 54"/>
                <a:gd name="T79" fmla="*/ 54 h 58"/>
                <a:gd name="T80" fmla="*/ 22 w 54"/>
                <a:gd name="T81" fmla="*/ 52 h 58"/>
                <a:gd name="T82" fmla="*/ 20 w 54"/>
                <a:gd name="T83" fmla="*/ 52 h 58"/>
                <a:gd name="T84" fmla="*/ 16 w 54"/>
                <a:gd name="T85" fmla="*/ 50 h 58"/>
                <a:gd name="T86" fmla="*/ 10 w 54"/>
                <a:gd name="T87" fmla="*/ 40 h 58"/>
                <a:gd name="T88" fmla="*/ 6 w 54"/>
                <a:gd name="T89" fmla="*/ 28 h 58"/>
                <a:gd name="T90" fmla="*/ 10 w 54"/>
                <a:gd name="T91" fmla="*/ 34 h 58"/>
                <a:gd name="T92" fmla="*/ 12 w 54"/>
                <a:gd name="T93" fmla="*/ 32 h 58"/>
                <a:gd name="T94" fmla="*/ 10 w 54"/>
                <a:gd name="T95" fmla="*/ 30 h 58"/>
                <a:gd name="T96" fmla="*/ 0 w 54"/>
                <a:gd name="T97" fmla="*/ 10 h 58"/>
                <a:gd name="T98" fmla="*/ 0 w 54"/>
                <a:gd name="T99" fmla="*/ 2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
                <a:gd name="T151" fmla="*/ 0 h 58"/>
                <a:gd name="T152" fmla="*/ 54 w 54"/>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 h="58">
                  <a:moveTo>
                    <a:pt x="0" y="0"/>
                  </a:moveTo>
                  <a:lnTo>
                    <a:pt x="2" y="0"/>
                  </a:lnTo>
                  <a:lnTo>
                    <a:pt x="6" y="2"/>
                  </a:lnTo>
                  <a:lnTo>
                    <a:pt x="8" y="2"/>
                  </a:lnTo>
                  <a:lnTo>
                    <a:pt x="18" y="8"/>
                  </a:lnTo>
                  <a:lnTo>
                    <a:pt x="28" y="10"/>
                  </a:lnTo>
                  <a:lnTo>
                    <a:pt x="34" y="6"/>
                  </a:lnTo>
                  <a:lnTo>
                    <a:pt x="40" y="6"/>
                  </a:lnTo>
                  <a:lnTo>
                    <a:pt x="44" y="2"/>
                  </a:lnTo>
                  <a:lnTo>
                    <a:pt x="46" y="4"/>
                  </a:lnTo>
                  <a:lnTo>
                    <a:pt x="48" y="2"/>
                  </a:lnTo>
                  <a:lnTo>
                    <a:pt x="50" y="2"/>
                  </a:lnTo>
                  <a:lnTo>
                    <a:pt x="52" y="6"/>
                  </a:lnTo>
                  <a:lnTo>
                    <a:pt x="54" y="28"/>
                  </a:lnTo>
                  <a:lnTo>
                    <a:pt x="54" y="30"/>
                  </a:lnTo>
                  <a:lnTo>
                    <a:pt x="54" y="32"/>
                  </a:lnTo>
                  <a:lnTo>
                    <a:pt x="54" y="28"/>
                  </a:lnTo>
                  <a:lnTo>
                    <a:pt x="52" y="26"/>
                  </a:lnTo>
                  <a:lnTo>
                    <a:pt x="50" y="32"/>
                  </a:lnTo>
                  <a:lnTo>
                    <a:pt x="50" y="36"/>
                  </a:lnTo>
                  <a:lnTo>
                    <a:pt x="48" y="36"/>
                  </a:lnTo>
                  <a:lnTo>
                    <a:pt x="48" y="42"/>
                  </a:lnTo>
                  <a:lnTo>
                    <a:pt x="46" y="42"/>
                  </a:lnTo>
                  <a:lnTo>
                    <a:pt x="42" y="42"/>
                  </a:lnTo>
                  <a:lnTo>
                    <a:pt x="42" y="46"/>
                  </a:lnTo>
                  <a:lnTo>
                    <a:pt x="40" y="48"/>
                  </a:lnTo>
                  <a:lnTo>
                    <a:pt x="38" y="52"/>
                  </a:lnTo>
                  <a:lnTo>
                    <a:pt x="38" y="50"/>
                  </a:lnTo>
                  <a:lnTo>
                    <a:pt x="36" y="50"/>
                  </a:lnTo>
                  <a:lnTo>
                    <a:pt x="34" y="50"/>
                  </a:lnTo>
                  <a:lnTo>
                    <a:pt x="34" y="56"/>
                  </a:lnTo>
                  <a:lnTo>
                    <a:pt x="32" y="58"/>
                  </a:lnTo>
                  <a:lnTo>
                    <a:pt x="30" y="58"/>
                  </a:lnTo>
                  <a:lnTo>
                    <a:pt x="28" y="58"/>
                  </a:lnTo>
                  <a:lnTo>
                    <a:pt x="26" y="56"/>
                  </a:lnTo>
                  <a:lnTo>
                    <a:pt x="26" y="58"/>
                  </a:lnTo>
                  <a:lnTo>
                    <a:pt x="22" y="56"/>
                  </a:lnTo>
                  <a:lnTo>
                    <a:pt x="20" y="56"/>
                  </a:lnTo>
                  <a:lnTo>
                    <a:pt x="18" y="54"/>
                  </a:lnTo>
                  <a:lnTo>
                    <a:pt x="20" y="54"/>
                  </a:lnTo>
                  <a:lnTo>
                    <a:pt x="22" y="52"/>
                  </a:lnTo>
                  <a:lnTo>
                    <a:pt x="20" y="52"/>
                  </a:lnTo>
                  <a:lnTo>
                    <a:pt x="16" y="50"/>
                  </a:lnTo>
                  <a:lnTo>
                    <a:pt x="10" y="40"/>
                  </a:lnTo>
                  <a:lnTo>
                    <a:pt x="6" y="28"/>
                  </a:lnTo>
                  <a:lnTo>
                    <a:pt x="10" y="34"/>
                  </a:lnTo>
                  <a:lnTo>
                    <a:pt x="12" y="32"/>
                  </a:lnTo>
                  <a:lnTo>
                    <a:pt x="10" y="30"/>
                  </a:lnTo>
                  <a:lnTo>
                    <a:pt x="0" y="10"/>
                  </a:lnTo>
                  <a:lnTo>
                    <a:pt x="0" y="2"/>
                  </a:lnTo>
                </a:path>
              </a:pathLst>
            </a:custGeom>
            <a:solidFill>
              <a:schemeClr val="tx2"/>
            </a:solidFill>
            <a:ln w="3175">
              <a:solidFill>
                <a:schemeClr val="bg1"/>
              </a:solidFill>
              <a:round/>
              <a:headEnd/>
              <a:tailEnd/>
            </a:ln>
          </p:spPr>
          <p:txBody>
            <a:bodyPr/>
            <a:lstStyle/>
            <a:p>
              <a:endParaRPr lang="fr-FR" dirty="0"/>
            </a:p>
          </p:txBody>
        </p:sp>
        <p:sp>
          <p:nvSpPr>
            <p:cNvPr id="5230" name="Freeform 99"/>
            <p:cNvSpPr>
              <a:spLocks/>
            </p:cNvSpPr>
            <p:nvPr/>
          </p:nvSpPr>
          <p:spPr bwMode="auto">
            <a:xfrm>
              <a:off x="4475" y="2863"/>
              <a:ext cx="606" cy="472"/>
            </a:xfrm>
            <a:custGeom>
              <a:avLst/>
              <a:gdLst>
                <a:gd name="T0" fmla="*/ 26 w 606"/>
                <a:gd name="T1" fmla="*/ 170 h 472"/>
                <a:gd name="T2" fmla="*/ 68 w 606"/>
                <a:gd name="T3" fmla="*/ 152 h 472"/>
                <a:gd name="T4" fmla="*/ 128 w 606"/>
                <a:gd name="T5" fmla="*/ 122 h 472"/>
                <a:gd name="T6" fmla="*/ 140 w 606"/>
                <a:gd name="T7" fmla="*/ 94 h 472"/>
                <a:gd name="T8" fmla="*/ 158 w 606"/>
                <a:gd name="T9" fmla="*/ 94 h 472"/>
                <a:gd name="T10" fmla="*/ 170 w 606"/>
                <a:gd name="T11" fmla="*/ 86 h 472"/>
                <a:gd name="T12" fmla="*/ 176 w 606"/>
                <a:gd name="T13" fmla="*/ 66 h 472"/>
                <a:gd name="T14" fmla="*/ 192 w 606"/>
                <a:gd name="T15" fmla="*/ 52 h 472"/>
                <a:gd name="T16" fmla="*/ 202 w 606"/>
                <a:gd name="T17" fmla="*/ 48 h 472"/>
                <a:gd name="T18" fmla="*/ 224 w 606"/>
                <a:gd name="T19" fmla="*/ 68 h 472"/>
                <a:gd name="T20" fmla="*/ 248 w 606"/>
                <a:gd name="T21" fmla="*/ 62 h 472"/>
                <a:gd name="T22" fmla="*/ 254 w 606"/>
                <a:gd name="T23" fmla="*/ 38 h 472"/>
                <a:gd name="T24" fmla="*/ 264 w 606"/>
                <a:gd name="T25" fmla="*/ 26 h 472"/>
                <a:gd name="T26" fmla="*/ 284 w 606"/>
                <a:gd name="T27" fmla="*/ 12 h 472"/>
                <a:gd name="T28" fmla="*/ 288 w 606"/>
                <a:gd name="T29" fmla="*/ 8 h 472"/>
                <a:gd name="T30" fmla="*/ 308 w 606"/>
                <a:gd name="T31" fmla="*/ 16 h 472"/>
                <a:gd name="T32" fmla="*/ 328 w 606"/>
                <a:gd name="T33" fmla="*/ 22 h 472"/>
                <a:gd name="T34" fmla="*/ 344 w 606"/>
                <a:gd name="T35" fmla="*/ 28 h 472"/>
                <a:gd name="T36" fmla="*/ 352 w 606"/>
                <a:gd name="T37" fmla="*/ 32 h 472"/>
                <a:gd name="T38" fmla="*/ 340 w 606"/>
                <a:gd name="T39" fmla="*/ 46 h 472"/>
                <a:gd name="T40" fmla="*/ 346 w 606"/>
                <a:gd name="T41" fmla="*/ 72 h 472"/>
                <a:gd name="T42" fmla="*/ 388 w 606"/>
                <a:gd name="T43" fmla="*/ 96 h 472"/>
                <a:gd name="T44" fmla="*/ 428 w 606"/>
                <a:gd name="T45" fmla="*/ 28 h 472"/>
                <a:gd name="T46" fmla="*/ 442 w 606"/>
                <a:gd name="T47" fmla="*/ 0 h 472"/>
                <a:gd name="T48" fmla="*/ 452 w 606"/>
                <a:gd name="T49" fmla="*/ 28 h 472"/>
                <a:gd name="T50" fmla="*/ 470 w 606"/>
                <a:gd name="T51" fmla="*/ 54 h 472"/>
                <a:gd name="T52" fmla="*/ 482 w 606"/>
                <a:gd name="T53" fmla="*/ 80 h 472"/>
                <a:gd name="T54" fmla="*/ 496 w 606"/>
                <a:gd name="T55" fmla="*/ 122 h 472"/>
                <a:gd name="T56" fmla="*/ 518 w 606"/>
                <a:gd name="T57" fmla="*/ 140 h 472"/>
                <a:gd name="T58" fmla="*/ 536 w 606"/>
                <a:gd name="T59" fmla="*/ 156 h 472"/>
                <a:gd name="T60" fmla="*/ 550 w 606"/>
                <a:gd name="T61" fmla="*/ 182 h 472"/>
                <a:gd name="T62" fmla="*/ 574 w 606"/>
                <a:gd name="T63" fmla="*/ 207 h 472"/>
                <a:gd name="T64" fmla="*/ 594 w 606"/>
                <a:gd name="T65" fmla="*/ 227 h 472"/>
                <a:gd name="T66" fmla="*/ 606 w 606"/>
                <a:gd name="T67" fmla="*/ 279 h 472"/>
                <a:gd name="T68" fmla="*/ 584 w 606"/>
                <a:gd name="T69" fmla="*/ 355 h 472"/>
                <a:gd name="T70" fmla="*/ 570 w 606"/>
                <a:gd name="T71" fmla="*/ 381 h 472"/>
                <a:gd name="T72" fmla="*/ 556 w 606"/>
                <a:gd name="T73" fmla="*/ 421 h 472"/>
                <a:gd name="T74" fmla="*/ 510 w 606"/>
                <a:gd name="T75" fmla="*/ 460 h 472"/>
                <a:gd name="T76" fmla="*/ 500 w 606"/>
                <a:gd name="T77" fmla="*/ 464 h 472"/>
                <a:gd name="T78" fmla="*/ 486 w 606"/>
                <a:gd name="T79" fmla="*/ 457 h 472"/>
                <a:gd name="T80" fmla="*/ 472 w 606"/>
                <a:gd name="T81" fmla="*/ 451 h 472"/>
                <a:gd name="T82" fmla="*/ 424 w 606"/>
                <a:gd name="T83" fmla="*/ 458 h 472"/>
                <a:gd name="T84" fmla="*/ 400 w 606"/>
                <a:gd name="T85" fmla="*/ 429 h 472"/>
                <a:gd name="T86" fmla="*/ 380 w 606"/>
                <a:gd name="T87" fmla="*/ 395 h 472"/>
                <a:gd name="T88" fmla="*/ 358 w 606"/>
                <a:gd name="T89" fmla="*/ 401 h 472"/>
                <a:gd name="T90" fmla="*/ 370 w 606"/>
                <a:gd name="T91" fmla="*/ 361 h 472"/>
                <a:gd name="T92" fmla="*/ 362 w 606"/>
                <a:gd name="T93" fmla="*/ 371 h 472"/>
                <a:gd name="T94" fmla="*/ 340 w 606"/>
                <a:gd name="T95" fmla="*/ 391 h 472"/>
                <a:gd name="T96" fmla="*/ 334 w 606"/>
                <a:gd name="T97" fmla="*/ 389 h 472"/>
                <a:gd name="T98" fmla="*/ 316 w 606"/>
                <a:gd name="T99" fmla="*/ 361 h 472"/>
                <a:gd name="T100" fmla="*/ 292 w 606"/>
                <a:gd name="T101" fmla="*/ 341 h 472"/>
                <a:gd name="T102" fmla="*/ 198 w 606"/>
                <a:gd name="T103" fmla="*/ 347 h 472"/>
                <a:gd name="T104" fmla="*/ 150 w 606"/>
                <a:gd name="T105" fmla="*/ 375 h 472"/>
                <a:gd name="T106" fmla="*/ 98 w 606"/>
                <a:gd name="T107" fmla="*/ 379 h 472"/>
                <a:gd name="T108" fmla="*/ 72 w 606"/>
                <a:gd name="T109" fmla="*/ 397 h 472"/>
                <a:gd name="T110" fmla="*/ 30 w 606"/>
                <a:gd name="T111" fmla="*/ 381 h 472"/>
                <a:gd name="T112" fmla="*/ 38 w 606"/>
                <a:gd name="T113" fmla="*/ 335 h 472"/>
                <a:gd name="T114" fmla="*/ 4 w 606"/>
                <a:gd name="T115" fmla="*/ 247 h 472"/>
                <a:gd name="T116" fmla="*/ 8 w 606"/>
                <a:gd name="T117" fmla="*/ 249 h 472"/>
                <a:gd name="T118" fmla="*/ 14 w 606"/>
                <a:gd name="T119" fmla="*/ 243 h 472"/>
                <a:gd name="T120" fmla="*/ 8 w 606"/>
                <a:gd name="T121" fmla="*/ 190 h 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6"/>
                <a:gd name="T184" fmla="*/ 0 h 472"/>
                <a:gd name="T185" fmla="*/ 606 w 606"/>
                <a:gd name="T186" fmla="*/ 472 h 4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6" h="472">
                  <a:moveTo>
                    <a:pt x="12" y="172"/>
                  </a:moveTo>
                  <a:lnTo>
                    <a:pt x="14" y="172"/>
                  </a:lnTo>
                  <a:lnTo>
                    <a:pt x="14" y="176"/>
                  </a:lnTo>
                  <a:lnTo>
                    <a:pt x="12" y="178"/>
                  </a:lnTo>
                  <a:lnTo>
                    <a:pt x="14" y="180"/>
                  </a:lnTo>
                  <a:lnTo>
                    <a:pt x="12" y="182"/>
                  </a:lnTo>
                  <a:lnTo>
                    <a:pt x="14" y="184"/>
                  </a:lnTo>
                  <a:lnTo>
                    <a:pt x="16" y="182"/>
                  </a:lnTo>
                  <a:lnTo>
                    <a:pt x="20" y="174"/>
                  </a:lnTo>
                  <a:lnTo>
                    <a:pt x="26" y="170"/>
                  </a:lnTo>
                  <a:lnTo>
                    <a:pt x="28" y="168"/>
                  </a:lnTo>
                  <a:lnTo>
                    <a:pt x="34" y="168"/>
                  </a:lnTo>
                  <a:lnTo>
                    <a:pt x="36" y="164"/>
                  </a:lnTo>
                  <a:lnTo>
                    <a:pt x="38" y="162"/>
                  </a:lnTo>
                  <a:lnTo>
                    <a:pt x="40" y="160"/>
                  </a:lnTo>
                  <a:lnTo>
                    <a:pt x="54" y="152"/>
                  </a:lnTo>
                  <a:lnTo>
                    <a:pt x="58" y="152"/>
                  </a:lnTo>
                  <a:lnTo>
                    <a:pt x="60" y="154"/>
                  </a:lnTo>
                  <a:lnTo>
                    <a:pt x="64" y="154"/>
                  </a:lnTo>
                  <a:lnTo>
                    <a:pt x="68" y="152"/>
                  </a:lnTo>
                  <a:lnTo>
                    <a:pt x="74" y="148"/>
                  </a:lnTo>
                  <a:lnTo>
                    <a:pt x="82" y="148"/>
                  </a:lnTo>
                  <a:lnTo>
                    <a:pt x="88" y="142"/>
                  </a:lnTo>
                  <a:lnTo>
                    <a:pt x="92" y="142"/>
                  </a:lnTo>
                  <a:lnTo>
                    <a:pt x="94" y="144"/>
                  </a:lnTo>
                  <a:lnTo>
                    <a:pt x="116" y="138"/>
                  </a:lnTo>
                  <a:lnTo>
                    <a:pt x="124" y="130"/>
                  </a:lnTo>
                  <a:lnTo>
                    <a:pt x="126" y="128"/>
                  </a:lnTo>
                  <a:lnTo>
                    <a:pt x="126" y="126"/>
                  </a:lnTo>
                  <a:lnTo>
                    <a:pt x="128" y="122"/>
                  </a:lnTo>
                  <a:lnTo>
                    <a:pt x="128" y="120"/>
                  </a:lnTo>
                  <a:lnTo>
                    <a:pt x="130" y="120"/>
                  </a:lnTo>
                  <a:lnTo>
                    <a:pt x="136" y="114"/>
                  </a:lnTo>
                  <a:lnTo>
                    <a:pt x="136" y="112"/>
                  </a:lnTo>
                  <a:lnTo>
                    <a:pt x="134" y="104"/>
                  </a:lnTo>
                  <a:lnTo>
                    <a:pt x="134" y="100"/>
                  </a:lnTo>
                  <a:lnTo>
                    <a:pt x="136" y="96"/>
                  </a:lnTo>
                  <a:lnTo>
                    <a:pt x="138" y="96"/>
                  </a:lnTo>
                  <a:lnTo>
                    <a:pt x="140" y="96"/>
                  </a:lnTo>
                  <a:lnTo>
                    <a:pt x="140" y="94"/>
                  </a:lnTo>
                  <a:lnTo>
                    <a:pt x="142" y="92"/>
                  </a:lnTo>
                  <a:lnTo>
                    <a:pt x="144" y="92"/>
                  </a:lnTo>
                  <a:lnTo>
                    <a:pt x="144" y="90"/>
                  </a:lnTo>
                  <a:lnTo>
                    <a:pt x="144" y="88"/>
                  </a:lnTo>
                  <a:lnTo>
                    <a:pt x="152" y="104"/>
                  </a:lnTo>
                  <a:lnTo>
                    <a:pt x="154" y="104"/>
                  </a:lnTo>
                  <a:lnTo>
                    <a:pt x="156" y="102"/>
                  </a:lnTo>
                  <a:lnTo>
                    <a:pt x="156" y="98"/>
                  </a:lnTo>
                  <a:lnTo>
                    <a:pt x="158" y="98"/>
                  </a:lnTo>
                  <a:lnTo>
                    <a:pt x="158" y="94"/>
                  </a:lnTo>
                  <a:lnTo>
                    <a:pt x="156" y="90"/>
                  </a:lnTo>
                  <a:lnTo>
                    <a:pt x="154" y="90"/>
                  </a:lnTo>
                  <a:lnTo>
                    <a:pt x="154" y="88"/>
                  </a:lnTo>
                  <a:lnTo>
                    <a:pt x="154" y="84"/>
                  </a:lnTo>
                  <a:lnTo>
                    <a:pt x="156" y="82"/>
                  </a:lnTo>
                  <a:lnTo>
                    <a:pt x="158" y="84"/>
                  </a:lnTo>
                  <a:lnTo>
                    <a:pt x="160" y="84"/>
                  </a:lnTo>
                  <a:lnTo>
                    <a:pt x="164" y="88"/>
                  </a:lnTo>
                  <a:lnTo>
                    <a:pt x="168" y="88"/>
                  </a:lnTo>
                  <a:lnTo>
                    <a:pt x="170" y="86"/>
                  </a:lnTo>
                  <a:lnTo>
                    <a:pt x="166" y="86"/>
                  </a:lnTo>
                  <a:lnTo>
                    <a:pt x="168" y="82"/>
                  </a:lnTo>
                  <a:lnTo>
                    <a:pt x="170" y="80"/>
                  </a:lnTo>
                  <a:lnTo>
                    <a:pt x="172" y="78"/>
                  </a:lnTo>
                  <a:lnTo>
                    <a:pt x="170" y="74"/>
                  </a:lnTo>
                  <a:lnTo>
                    <a:pt x="172" y="72"/>
                  </a:lnTo>
                  <a:lnTo>
                    <a:pt x="174" y="72"/>
                  </a:lnTo>
                  <a:lnTo>
                    <a:pt x="176" y="72"/>
                  </a:lnTo>
                  <a:lnTo>
                    <a:pt x="176" y="68"/>
                  </a:lnTo>
                  <a:lnTo>
                    <a:pt x="176" y="66"/>
                  </a:lnTo>
                  <a:lnTo>
                    <a:pt x="182" y="68"/>
                  </a:lnTo>
                  <a:lnTo>
                    <a:pt x="182" y="66"/>
                  </a:lnTo>
                  <a:lnTo>
                    <a:pt x="180" y="64"/>
                  </a:lnTo>
                  <a:lnTo>
                    <a:pt x="180" y="60"/>
                  </a:lnTo>
                  <a:lnTo>
                    <a:pt x="186" y="58"/>
                  </a:lnTo>
                  <a:lnTo>
                    <a:pt x="188" y="58"/>
                  </a:lnTo>
                  <a:lnTo>
                    <a:pt x="188" y="60"/>
                  </a:lnTo>
                  <a:lnTo>
                    <a:pt x="192" y="58"/>
                  </a:lnTo>
                  <a:lnTo>
                    <a:pt x="192" y="54"/>
                  </a:lnTo>
                  <a:lnTo>
                    <a:pt x="192" y="52"/>
                  </a:lnTo>
                  <a:lnTo>
                    <a:pt x="192" y="50"/>
                  </a:lnTo>
                  <a:lnTo>
                    <a:pt x="194" y="52"/>
                  </a:lnTo>
                  <a:lnTo>
                    <a:pt x="194" y="54"/>
                  </a:lnTo>
                  <a:lnTo>
                    <a:pt x="196" y="52"/>
                  </a:lnTo>
                  <a:lnTo>
                    <a:pt x="196" y="50"/>
                  </a:lnTo>
                  <a:lnTo>
                    <a:pt x="198" y="52"/>
                  </a:lnTo>
                  <a:lnTo>
                    <a:pt x="200" y="52"/>
                  </a:lnTo>
                  <a:lnTo>
                    <a:pt x="202" y="50"/>
                  </a:lnTo>
                  <a:lnTo>
                    <a:pt x="204" y="50"/>
                  </a:lnTo>
                  <a:lnTo>
                    <a:pt x="202" y="48"/>
                  </a:lnTo>
                  <a:lnTo>
                    <a:pt x="204" y="48"/>
                  </a:lnTo>
                  <a:lnTo>
                    <a:pt x="206" y="48"/>
                  </a:lnTo>
                  <a:lnTo>
                    <a:pt x="208" y="48"/>
                  </a:lnTo>
                  <a:lnTo>
                    <a:pt x="210" y="48"/>
                  </a:lnTo>
                  <a:lnTo>
                    <a:pt x="216" y="52"/>
                  </a:lnTo>
                  <a:lnTo>
                    <a:pt x="220" y="58"/>
                  </a:lnTo>
                  <a:lnTo>
                    <a:pt x="224" y="62"/>
                  </a:lnTo>
                  <a:lnTo>
                    <a:pt x="222" y="68"/>
                  </a:lnTo>
                  <a:lnTo>
                    <a:pt x="224" y="70"/>
                  </a:lnTo>
                  <a:lnTo>
                    <a:pt x="224" y="68"/>
                  </a:lnTo>
                  <a:lnTo>
                    <a:pt x="224" y="66"/>
                  </a:lnTo>
                  <a:lnTo>
                    <a:pt x="226" y="64"/>
                  </a:lnTo>
                  <a:lnTo>
                    <a:pt x="228" y="64"/>
                  </a:lnTo>
                  <a:lnTo>
                    <a:pt x="230" y="62"/>
                  </a:lnTo>
                  <a:lnTo>
                    <a:pt x="232" y="64"/>
                  </a:lnTo>
                  <a:lnTo>
                    <a:pt x="238" y="62"/>
                  </a:lnTo>
                  <a:lnTo>
                    <a:pt x="246" y="68"/>
                  </a:lnTo>
                  <a:lnTo>
                    <a:pt x="246" y="64"/>
                  </a:lnTo>
                  <a:lnTo>
                    <a:pt x="248" y="64"/>
                  </a:lnTo>
                  <a:lnTo>
                    <a:pt x="248" y="62"/>
                  </a:lnTo>
                  <a:lnTo>
                    <a:pt x="242" y="56"/>
                  </a:lnTo>
                  <a:lnTo>
                    <a:pt x="244" y="52"/>
                  </a:lnTo>
                  <a:lnTo>
                    <a:pt x="246" y="52"/>
                  </a:lnTo>
                  <a:lnTo>
                    <a:pt x="248" y="46"/>
                  </a:lnTo>
                  <a:lnTo>
                    <a:pt x="248" y="44"/>
                  </a:lnTo>
                  <a:lnTo>
                    <a:pt x="250" y="42"/>
                  </a:lnTo>
                  <a:lnTo>
                    <a:pt x="254" y="44"/>
                  </a:lnTo>
                  <a:lnTo>
                    <a:pt x="256" y="42"/>
                  </a:lnTo>
                  <a:lnTo>
                    <a:pt x="256" y="38"/>
                  </a:lnTo>
                  <a:lnTo>
                    <a:pt x="254" y="38"/>
                  </a:lnTo>
                  <a:lnTo>
                    <a:pt x="254" y="36"/>
                  </a:lnTo>
                  <a:lnTo>
                    <a:pt x="254" y="34"/>
                  </a:lnTo>
                  <a:lnTo>
                    <a:pt x="256" y="32"/>
                  </a:lnTo>
                  <a:lnTo>
                    <a:pt x="260" y="30"/>
                  </a:lnTo>
                  <a:lnTo>
                    <a:pt x="260" y="28"/>
                  </a:lnTo>
                  <a:lnTo>
                    <a:pt x="262" y="28"/>
                  </a:lnTo>
                  <a:lnTo>
                    <a:pt x="264" y="28"/>
                  </a:lnTo>
                  <a:lnTo>
                    <a:pt x="266" y="30"/>
                  </a:lnTo>
                  <a:lnTo>
                    <a:pt x="266" y="28"/>
                  </a:lnTo>
                  <a:lnTo>
                    <a:pt x="264" y="26"/>
                  </a:lnTo>
                  <a:lnTo>
                    <a:pt x="266" y="26"/>
                  </a:lnTo>
                  <a:lnTo>
                    <a:pt x="268" y="24"/>
                  </a:lnTo>
                  <a:lnTo>
                    <a:pt x="270" y="24"/>
                  </a:lnTo>
                  <a:lnTo>
                    <a:pt x="272" y="24"/>
                  </a:lnTo>
                  <a:lnTo>
                    <a:pt x="282" y="24"/>
                  </a:lnTo>
                  <a:lnTo>
                    <a:pt x="290" y="22"/>
                  </a:lnTo>
                  <a:lnTo>
                    <a:pt x="290" y="14"/>
                  </a:lnTo>
                  <a:lnTo>
                    <a:pt x="288" y="12"/>
                  </a:lnTo>
                  <a:lnTo>
                    <a:pt x="286" y="12"/>
                  </a:lnTo>
                  <a:lnTo>
                    <a:pt x="284" y="12"/>
                  </a:lnTo>
                  <a:lnTo>
                    <a:pt x="280" y="10"/>
                  </a:lnTo>
                  <a:lnTo>
                    <a:pt x="278" y="8"/>
                  </a:lnTo>
                  <a:lnTo>
                    <a:pt x="280" y="8"/>
                  </a:lnTo>
                  <a:lnTo>
                    <a:pt x="282" y="6"/>
                  </a:lnTo>
                  <a:lnTo>
                    <a:pt x="282" y="8"/>
                  </a:lnTo>
                  <a:lnTo>
                    <a:pt x="282" y="12"/>
                  </a:lnTo>
                  <a:lnTo>
                    <a:pt x="284" y="10"/>
                  </a:lnTo>
                  <a:lnTo>
                    <a:pt x="284" y="8"/>
                  </a:lnTo>
                  <a:lnTo>
                    <a:pt x="286" y="8"/>
                  </a:lnTo>
                  <a:lnTo>
                    <a:pt x="288" y="8"/>
                  </a:lnTo>
                  <a:lnTo>
                    <a:pt x="290" y="12"/>
                  </a:lnTo>
                  <a:lnTo>
                    <a:pt x="292" y="12"/>
                  </a:lnTo>
                  <a:lnTo>
                    <a:pt x="294" y="10"/>
                  </a:lnTo>
                  <a:lnTo>
                    <a:pt x="294" y="12"/>
                  </a:lnTo>
                  <a:lnTo>
                    <a:pt x="296" y="14"/>
                  </a:lnTo>
                  <a:lnTo>
                    <a:pt x="298" y="16"/>
                  </a:lnTo>
                  <a:lnTo>
                    <a:pt x="302" y="16"/>
                  </a:lnTo>
                  <a:lnTo>
                    <a:pt x="304" y="16"/>
                  </a:lnTo>
                  <a:lnTo>
                    <a:pt x="304" y="18"/>
                  </a:lnTo>
                  <a:lnTo>
                    <a:pt x="308" y="16"/>
                  </a:lnTo>
                  <a:lnTo>
                    <a:pt x="308" y="18"/>
                  </a:lnTo>
                  <a:lnTo>
                    <a:pt x="310" y="18"/>
                  </a:lnTo>
                  <a:lnTo>
                    <a:pt x="312" y="18"/>
                  </a:lnTo>
                  <a:lnTo>
                    <a:pt x="314" y="20"/>
                  </a:lnTo>
                  <a:lnTo>
                    <a:pt x="316" y="20"/>
                  </a:lnTo>
                  <a:lnTo>
                    <a:pt x="318" y="20"/>
                  </a:lnTo>
                  <a:lnTo>
                    <a:pt x="322" y="20"/>
                  </a:lnTo>
                  <a:lnTo>
                    <a:pt x="324" y="22"/>
                  </a:lnTo>
                  <a:lnTo>
                    <a:pt x="326" y="22"/>
                  </a:lnTo>
                  <a:lnTo>
                    <a:pt x="328" y="22"/>
                  </a:lnTo>
                  <a:lnTo>
                    <a:pt x="330" y="24"/>
                  </a:lnTo>
                  <a:lnTo>
                    <a:pt x="332" y="22"/>
                  </a:lnTo>
                  <a:lnTo>
                    <a:pt x="334" y="20"/>
                  </a:lnTo>
                  <a:lnTo>
                    <a:pt x="338" y="20"/>
                  </a:lnTo>
                  <a:lnTo>
                    <a:pt x="340" y="20"/>
                  </a:lnTo>
                  <a:lnTo>
                    <a:pt x="338" y="22"/>
                  </a:lnTo>
                  <a:lnTo>
                    <a:pt x="340" y="24"/>
                  </a:lnTo>
                  <a:lnTo>
                    <a:pt x="342" y="22"/>
                  </a:lnTo>
                  <a:lnTo>
                    <a:pt x="342" y="28"/>
                  </a:lnTo>
                  <a:lnTo>
                    <a:pt x="344" y="28"/>
                  </a:lnTo>
                  <a:lnTo>
                    <a:pt x="346" y="24"/>
                  </a:lnTo>
                  <a:lnTo>
                    <a:pt x="346" y="22"/>
                  </a:lnTo>
                  <a:lnTo>
                    <a:pt x="348" y="18"/>
                  </a:lnTo>
                  <a:lnTo>
                    <a:pt x="348" y="20"/>
                  </a:lnTo>
                  <a:lnTo>
                    <a:pt x="350" y="20"/>
                  </a:lnTo>
                  <a:lnTo>
                    <a:pt x="350" y="24"/>
                  </a:lnTo>
                  <a:lnTo>
                    <a:pt x="352" y="24"/>
                  </a:lnTo>
                  <a:lnTo>
                    <a:pt x="354" y="24"/>
                  </a:lnTo>
                  <a:lnTo>
                    <a:pt x="356" y="24"/>
                  </a:lnTo>
                  <a:lnTo>
                    <a:pt x="352" y="32"/>
                  </a:lnTo>
                  <a:lnTo>
                    <a:pt x="350" y="32"/>
                  </a:lnTo>
                  <a:lnTo>
                    <a:pt x="350" y="34"/>
                  </a:lnTo>
                  <a:lnTo>
                    <a:pt x="348" y="38"/>
                  </a:lnTo>
                  <a:lnTo>
                    <a:pt x="346" y="38"/>
                  </a:lnTo>
                  <a:lnTo>
                    <a:pt x="344" y="36"/>
                  </a:lnTo>
                  <a:lnTo>
                    <a:pt x="344" y="38"/>
                  </a:lnTo>
                  <a:lnTo>
                    <a:pt x="344" y="42"/>
                  </a:lnTo>
                  <a:lnTo>
                    <a:pt x="342" y="40"/>
                  </a:lnTo>
                  <a:lnTo>
                    <a:pt x="342" y="38"/>
                  </a:lnTo>
                  <a:lnTo>
                    <a:pt x="340" y="46"/>
                  </a:lnTo>
                  <a:lnTo>
                    <a:pt x="342" y="46"/>
                  </a:lnTo>
                  <a:lnTo>
                    <a:pt x="340" y="50"/>
                  </a:lnTo>
                  <a:lnTo>
                    <a:pt x="340" y="52"/>
                  </a:lnTo>
                  <a:lnTo>
                    <a:pt x="336" y="62"/>
                  </a:lnTo>
                  <a:lnTo>
                    <a:pt x="336" y="66"/>
                  </a:lnTo>
                  <a:lnTo>
                    <a:pt x="338" y="66"/>
                  </a:lnTo>
                  <a:lnTo>
                    <a:pt x="338" y="68"/>
                  </a:lnTo>
                  <a:lnTo>
                    <a:pt x="340" y="68"/>
                  </a:lnTo>
                  <a:lnTo>
                    <a:pt x="342" y="70"/>
                  </a:lnTo>
                  <a:lnTo>
                    <a:pt x="346" y="72"/>
                  </a:lnTo>
                  <a:lnTo>
                    <a:pt x="348" y="76"/>
                  </a:lnTo>
                  <a:lnTo>
                    <a:pt x="348" y="80"/>
                  </a:lnTo>
                  <a:lnTo>
                    <a:pt x="352" y="78"/>
                  </a:lnTo>
                  <a:lnTo>
                    <a:pt x="358" y="80"/>
                  </a:lnTo>
                  <a:lnTo>
                    <a:pt x="360" y="80"/>
                  </a:lnTo>
                  <a:lnTo>
                    <a:pt x="362" y="82"/>
                  </a:lnTo>
                  <a:lnTo>
                    <a:pt x="370" y="86"/>
                  </a:lnTo>
                  <a:lnTo>
                    <a:pt x="374" y="90"/>
                  </a:lnTo>
                  <a:lnTo>
                    <a:pt x="386" y="94"/>
                  </a:lnTo>
                  <a:lnTo>
                    <a:pt x="388" y="96"/>
                  </a:lnTo>
                  <a:lnTo>
                    <a:pt x="390" y="100"/>
                  </a:lnTo>
                  <a:lnTo>
                    <a:pt x="404" y="108"/>
                  </a:lnTo>
                  <a:lnTo>
                    <a:pt x="414" y="104"/>
                  </a:lnTo>
                  <a:lnTo>
                    <a:pt x="416" y="102"/>
                  </a:lnTo>
                  <a:lnTo>
                    <a:pt x="426" y="66"/>
                  </a:lnTo>
                  <a:lnTo>
                    <a:pt x="424" y="44"/>
                  </a:lnTo>
                  <a:lnTo>
                    <a:pt x="426" y="40"/>
                  </a:lnTo>
                  <a:lnTo>
                    <a:pt x="426" y="34"/>
                  </a:lnTo>
                  <a:lnTo>
                    <a:pt x="428" y="32"/>
                  </a:lnTo>
                  <a:lnTo>
                    <a:pt x="428" y="28"/>
                  </a:lnTo>
                  <a:lnTo>
                    <a:pt x="426" y="28"/>
                  </a:lnTo>
                  <a:lnTo>
                    <a:pt x="428" y="20"/>
                  </a:lnTo>
                  <a:lnTo>
                    <a:pt x="430" y="20"/>
                  </a:lnTo>
                  <a:lnTo>
                    <a:pt x="432" y="12"/>
                  </a:lnTo>
                  <a:lnTo>
                    <a:pt x="436" y="8"/>
                  </a:lnTo>
                  <a:lnTo>
                    <a:pt x="436" y="4"/>
                  </a:lnTo>
                  <a:lnTo>
                    <a:pt x="436" y="2"/>
                  </a:lnTo>
                  <a:lnTo>
                    <a:pt x="438" y="2"/>
                  </a:lnTo>
                  <a:lnTo>
                    <a:pt x="440" y="0"/>
                  </a:lnTo>
                  <a:lnTo>
                    <a:pt x="442" y="0"/>
                  </a:lnTo>
                  <a:lnTo>
                    <a:pt x="444" y="0"/>
                  </a:lnTo>
                  <a:lnTo>
                    <a:pt x="444" y="2"/>
                  </a:lnTo>
                  <a:lnTo>
                    <a:pt x="444" y="4"/>
                  </a:lnTo>
                  <a:lnTo>
                    <a:pt x="444" y="18"/>
                  </a:lnTo>
                  <a:lnTo>
                    <a:pt x="448" y="18"/>
                  </a:lnTo>
                  <a:lnTo>
                    <a:pt x="448" y="20"/>
                  </a:lnTo>
                  <a:lnTo>
                    <a:pt x="448" y="24"/>
                  </a:lnTo>
                  <a:lnTo>
                    <a:pt x="450" y="26"/>
                  </a:lnTo>
                  <a:lnTo>
                    <a:pt x="450" y="28"/>
                  </a:lnTo>
                  <a:lnTo>
                    <a:pt x="452" y="28"/>
                  </a:lnTo>
                  <a:lnTo>
                    <a:pt x="452" y="32"/>
                  </a:lnTo>
                  <a:lnTo>
                    <a:pt x="454" y="34"/>
                  </a:lnTo>
                  <a:lnTo>
                    <a:pt x="456" y="40"/>
                  </a:lnTo>
                  <a:lnTo>
                    <a:pt x="456" y="46"/>
                  </a:lnTo>
                  <a:lnTo>
                    <a:pt x="458" y="54"/>
                  </a:lnTo>
                  <a:lnTo>
                    <a:pt x="460" y="56"/>
                  </a:lnTo>
                  <a:lnTo>
                    <a:pt x="462" y="58"/>
                  </a:lnTo>
                  <a:lnTo>
                    <a:pt x="466" y="54"/>
                  </a:lnTo>
                  <a:lnTo>
                    <a:pt x="468" y="54"/>
                  </a:lnTo>
                  <a:lnTo>
                    <a:pt x="470" y="54"/>
                  </a:lnTo>
                  <a:lnTo>
                    <a:pt x="472" y="58"/>
                  </a:lnTo>
                  <a:lnTo>
                    <a:pt x="476" y="60"/>
                  </a:lnTo>
                  <a:lnTo>
                    <a:pt x="478" y="62"/>
                  </a:lnTo>
                  <a:lnTo>
                    <a:pt x="480" y="64"/>
                  </a:lnTo>
                  <a:lnTo>
                    <a:pt x="482" y="66"/>
                  </a:lnTo>
                  <a:lnTo>
                    <a:pt x="482" y="68"/>
                  </a:lnTo>
                  <a:lnTo>
                    <a:pt x="482" y="70"/>
                  </a:lnTo>
                  <a:lnTo>
                    <a:pt x="482" y="76"/>
                  </a:lnTo>
                  <a:lnTo>
                    <a:pt x="482" y="78"/>
                  </a:lnTo>
                  <a:lnTo>
                    <a:pt x="482" y="80"/>
                  </a:lnTo>
                  <a:lnTo>
                    <a:pt x="484" y="82"/>
                  </a:lnTo>
                  <a:lnTo>
                    <a:pt x="484" y="90"/>
                  </a:lnTo>
                  <a:lnTo>
                    <a:pt x="488" y="94"/>
                  </a:lnTo>
                  <a:lnTo>
                    <a:pt x="490" y="94"/>
                  </a:lnTo>
                  <a:lnTo>
                    <a:pt x="494" y="112"/>
                  </a:lnTo>
                  <a:lnTo>
                    <a:pt x="494" y="116"/>
                  </a:lnTo>
                  <a:lnTo>
                    <a:pt x="494" y="118"/>
                  </a:lnTo>
                  <a:lnTo>
                    <a:pt x="496" y="120"/>
                  </a:lnTo>
                  <a:lnTo>
                    <a:pt x="498" y="120"/>
                  </a:lnTo>
                  <a:lnTo>
                    <a:pt x="496" y="122"/>
                  </a:lnTo>
                  <a:lnTo>
                    <a:pt x="498" y="122"/>
                  </a:lnTo>
                  <a:lnTo>
                    <a:pt x="498" y="124"/>
                  </a:lnTo>
                  <a:lnTo>
                    <a:pt x="498" y="126"/>
                  </a:lnTo>
                  <a:lnTo>
                    <a:pt x="498" y="128"/>
                  </a:lnTo>
                  <a:lnTo>
                    <a:pt x="502" y="130"/>
                  </a:lnTo>
                  <a:lnTo>
                    <a:pt x="504" y="130"/>
                  </a:lnTo>
                  <a:lnTo>
                    <a:pt x="512" y="134"/>
                  </a:lnTo>
                  <a:lnTo>
                    <a:pt x="514" y="132"/>
                  </a:lnTo>
                  <a:lnTo>
                    <a:pt x="516" y="138"/>
                  </a:lnTo>
                  <a:lnTo>
                    <a:pt x="518" y="140"/>
                  </a:lnTo>
                  <a:lnTo>
                    <a:pt x="520" y="140"/>
                  </a:lnTo>
                  <a:lnTo>
                    <a:pt x="522" y="140"/>
                  </a:lnTo>
                  <a:lnTo>
                    <a:pt x="524" y="142"/>
                  </a:lnTo>
                  <a:lnTo>
                    <a:pt x="528" y="146"/>
                  </a:lnTo>
                  <a:lnTo>
                    <a:pt x="530" y="144"/>
                  </a:lnTo>
                  <a:lnTo>
                    <a:pt x="536" y="148"/>
                  </a:lnTo>
                  <a:lnTo>
                    <a:pt x="536" y="152"/>
                  </a:lnTo>
                  <a:lnTo>
                    <a:pt x="534" y="150"/>
                  </a:lnTo>
                  <a:lnTo>
                    <a:pt x="534" y="154"/>
                  </a:lnTo>
                  <a:lnTo>
                    <a:pt x="536" y="156"/>
                  </a:lnTo>
                  <a:lnTo>
                    <a:pt x="538" y="156"/>
                  </a:lnTo>
                  <a:lnTo>
                    <a:pt x="542" y="166"/>
                  </a:lnTo>
                  <a:lnTo>
                    <a:pt x="544" y="166"/>
                  </a:lnTo>
                  <a:lnTo>
                    <a:pt x="544" y="176"/>
                  </a:lnTo>
                  <a:lnTo>
                    <a:pt x="546" y="178"/>
                  </a:lnTo>
                  <a:lnTo>
                    <a:pt x="546" y="180"/>
                  </a:lnTo>
                  <a:lnTo>
                    <a:pt x="548" y="180"/>
                  </a:lnTo>
                  <a:lnTo>
                    <a:pt x="548" y="182"/>
                  </a:lnTo>
                  <a:lnTo>
                    <a:pt x="548" y="184"/>
                  </a:lnTo>
                  <a:lnTo>
                    <a:pt x="550" y="182"/>
                  </a:lnTo>
                  <a:lnTo>
                    <a:pt x="552" y="182"/>
                  </a:lnTo>
                  <a:lnTo>
                    <a:pt x="552" y="178"/>
                  </a:lnTo>
                  <a:lnTo>
                    <a:pt x="552" y="176"/>
                  </a:lnTo>
                  <a:lnTo>
                    <a:pt x="554" y="180"/>
                  </a:lnTo>
                  <a:lnTo>
                    <a:pt x="560" y="184"/>
                  </a:lnTo>
                  <a:lnTo>
                    <a:pt x="562" y="180"/>
                  </a:lnTo>
                  <a:lnTo>
                    <a:pt x="562" y="182"/>
                  </a:lnTo>
                  <a:lnTo>
                    <a:pt x="564" y="184"/>
                  </a:lnTo>
                  <a:lnTo>
                    <a:pt x="566" y="200"/>
                  </a:lnTo>
                  <a:lnTo>
                    <a:pt x="574" y="207"/>
                  </a:lnTo>
                  <a:lnTo>
                    <a:pt x="576" y="207"/>
                  </a:lnTo>
                  <a:lnTo>
                    <a:pt x="578" y="207"/>
                  </a:lnTo>
                  <a:lnTo>
                    <a:pt x="582" y="213"/>
                  </a:lnTo>
                  <a:lnTo>
                    <a:pt x="582" y="215"/>
                  </a:lnTo>
                  <a:lnTo>
                    <a:pt x="584" y="217"/>
                  </a:lnTo>
                  <a:lnTo>
                    <a:pt x="588" y="217"/>
                  </a:lnTo>
                  <a:lnTo>
                    <a:pt x="588" y="219"/>
                  </a:lnTo>
                  <a:lnTo>
                    <a:pt x="592" y="223"/>
                  </a:lnTo>
                  <a:lnTo>
                    <a:pt x="590" y="225"/>
                  </a:lnTo>
                  <a:lnTo>
                    <a:pt x="594" y="227"/>
                  </a:lnTo>
                  <a:lnTo>
                    <a:pt x="596" y="233"/>
                  </a:lnTo>
                  <a:lnTo>
                    <a:pt x="598" y="237"/>
                  </a:lnTo>
                  <a:lnTo>
                    <a:pt x="598" y="241"/>
                  </a:lnTo>
                  <a:lnTo>
                    <a:pt x="598" y="245"/>
                  </a:lnTo>
                  <a:lnTo>
                    <a:pt x="600" y="257"/>
                  </a:lnTo>
                  <a:lnTo>
                    <a:pt x="598" y="259"/>
                  </a:lnTo>
                  <a:lnTo>
                    <a:pt x="600" y="259"/>
                  </a:lnTo>
                  <a:lnTo>
                    <a:pt x="600" y="261"/>
                  </a:lnTo>
                  <a:lnTo>
                    <a:pt x="600" y="263"/>
                  </a:lnTo>
                  <a:lnTo>
                    <a:pt x="606" y="279"/>
                  </a:lnTo>
                  <a:lnTo>
                    <a:pt x="600" y="311"/>
                  </a:lnTo>
                  <a:lnTo>
                    <a:pt x="598" y="317"/>
                  </a:lnTo>
                  <a:lnTo>
                    <a:pt x="598" y="327"/>
                  </a:lnTo>
                  <a:lnTo>
                    <a:pt x="598" y="329"/>
                  </a:lnTo>
                  <a:lnTo>
                    <a:pt x="598" y="331"/>
                  </a:lnTo>
                  <a:lnTo>
                    <a:pt x="590" y="345"/>
                  </a:lnTo>
                  <a:lnTo>
                    <a:pt x="590" y="347"/>
                  </a:lnTo>
                  <a:lnTo>
                    <a:pt x="590" y="349"/>
                  </a:lnTo>
                  <a:lnTo>
                    <a:pt x="586" y="355"/>
                  </a:lnTo>
                  <a:lnTo>
                    <a:pt x="584" y="355"/>
                  </a:lnTo>
                  <a:lnTo>
                    <a:pt x="580" y="357"/>
                  </a:lnTo>
                  <a:lnTo>
                    <a:pt x="574" y="369"/>
                  </a:lnTo>
                  <a:lnTo>
                    <a:pt x="572" y="369"/>
                  </a:lnTo>
                  <a:lnTo>
                    <a:pt x="572" y="371"/>
                  </a:lnTo>
                  <a:lnTo>
                    <a:pt x="570" y="371"/>
                  </a:lnTo>
                  <a:lnTo>
                    <a:pt x="572" y="371"/>
                  </a:lnTo>
                  <a:lnTo>
                    <a:pt x="572" y="375"/>
                  </a:lnTo>
                  <a:lnTo>
                    <a:pt x="572" y="379"/>
                  </a:lnTo>
                  <a:lnTo>
                    <a:pt x="570" y="379"/>
                  </a:lnTo>
                  <a:lnTo>
                    <a:pt x="570" y="381"/>
                  </a:lnTo>
                  <a:lnTo>
                    <a:pt x="568" y="385"/>
                  </a:lnTo>
                  <a:lnTo>
                    <a:pt x="564" y="399"/>
                  </a:lnTo>
                  <a:lnTo>
                    <a:pt x="562" y="397"/>
                  </a:lnTo>
                  <a:lnTo>
                    <a:pt x="560" y="403"/>
                  </a:lnTo>
                  <a:lnTo>
                    <a:pt x="558" y="405"/>
                  </a:lnTo>
                  <a:lnTo>
                    <a:pt x="558" y="407"/>
                  </a:lnTo>
                  <a:lnTo>
                    <a:pt x="556" y="409"/>
                  </a:lnTo>
                  <a:lnTo>
                    <a:pt x="556" y="411"/>
                  </a:lnTo>
                  <a:lnTo>
                    <a:pt x="554" y="419"/>
                  </a:lnTo>
                  <a:lnTo>
                    <a:pt x="556" y="421"/>
                  </a:lnTo>
                  <a:lnTo>
                    <a:pt x="552" y="431"/>
                  </a:lnTo>
                  <a:lnTo>
                    <a:pt x="554" y="439"/>
                  </a:lnTo>
                  <a:lnTo>
                    <a:pt x="552" y="443"/>
                  </a:lnTo>
                  <a:lnTo>
                    <a:pt x="550" y="443"/>
                  </a:lnTo>
                  <a:lnTo>
                    <a:pt x="548" y="443"/>
                  </a:lnTo>
                  <a:lnTo>
                    <a:pt x="548" y="445"/>
                  </a:lnTo>
                  <a:lnTo>
                    <a:pt x="528" y="447"/>
                  </a:lnTo>
                  <a:lnTo>
                    <a:pt x="512" y="457"/>
                  </a:lnTo>
                  <a:lnTo>
                    <a:pt x="510" y="458"/>
                  </a:lnTo>
                  <a:lnTo>
                    <a:pt x="510" y="460"/>
                  </a:lnTo>
                  <a:lnTo>
                    <a:pt x="506" y="462"/>
                  </a:lnTo>
                  <a:lnTo>
                    <a:pt x="504" y="464"/>
                  </a:lnTo>
                  <a:lnTo>
                    <a:pt x="504" y="462"/>
                  </a:lnTo>
                  <a:lnTo>
                    <a:pt x="500" y="464"/>
                  </a:lnTo>
                  <a:lnTo>
                    <a:pt x="498" y="464"/>
                  </a:lnTo>
                  <a:lnTo>
                    <a:pt x="496" y="464"/>
                  </a:lnTo>
                  <a:lnTo>
                    <a:pt x="496" y="466"/>
                  </a:lnTo>
                  <a:lnTo>
                    <a:pt x="498" y="468"/>
                  </a:lnTo>
                  <a:lnTo>
                    <a:pt x="498" y="466"/>
                  </a:lnTo>
                  <a:lnTo>
                    <a:pt x="500" y="464"/>
                  </a:lnTo>
                  <a:lnTo>
                    <a:pt x="502" y="464"/>
                  </a:lnTo>
                  <a:lnTo>
                    <a:pt x="500" y="470"/>
                  </a:lnTo>
                  <a:lnTo>
                    <a:pt x="500" y="472"/>
                  </a:lnTo>
                  <a:lnTo>
                    <a:pt x="496" y="466"/>
                  </a:lnTo>
                  <a:lnTo>
                    <a:pt x="494" y="466"/>
                  </a:lnTo>
                  <a:lnTo>
                    <a:pt x="492" y="466"/>
                  </a:lnTo>
                  <a:lnTo>
                    <a:pt x="490" y="464"/>
                  </a:lnTo>
                  <a:lnTo>
                    <a:pt x="488" y="464"/>
                  </a:lnTo>
                  <a:lnTo>
                    <a:pt x="486" y="460"/>
                  </a:lnTo>
                  <a:lnTo>
                    <a:pt x="486" y="457"/>
                  </a:lnTo>
                  <a:lnTo>
                    <a:pt x="484" y="455"/>
                  </a:lnTo>
                  <a:lnTo>
                    <a:pt x="480" y="458"/>
                  </a:lnTo>
                  <a:lnTo>
                    <a:pt x="478" y="458"/>
                  </a:lnTo>
                  <a:lnTo>
                    <a:pt x="476" y="457"/>
                  </a:lnTo>
                  <a:lnTo>
                    <a:pt x="474" y="457"/>
                  </a:lnTo>
                  <a:lnTo>
                    <a:pt x="478" y="457"/>
                  </a:lnTo>
                  <a:lnTo>
                    <a:pt x="478" y="453"/>
                  </a:lnTo>
                  <a:lnTo>
                    <a:pt x="478" y="449"/>
                  </a:lnTo>
                  <a:lnTo>
                    <a:pt x="476" y="449"/>
                  </a:lnTo>
                  <a:lnTo>
                    <a:pt x="472" y="451"/>
                  </a:lnTo>
                  <a:lnTo>
                    <a:pt x="468" y="453"/>
                  </a:lnTo>
                  <a:lnTo>
                    <a:pt x="472" y="455"/>
                  </a:lnTo>
                  <a:lnTo>
                    <a:pt x="468" y="457"/>
                  </a:lnTo>
                  <a:lnTo>
                    <a:pt x="464" y="458"/>
                  </a:lnTo>
                  <a:lnTo>
                    <a:pt x="462" y="462"/>
                  </a:lnTo>
                  <a:lnTo>
                    <a:pt x="454" y="466"/>
                  </a:lnTo>
                  <a:lnTo>
                    <a:pt x="452" y="464"/>
                  </a:lnTo>
                  <a:lnTo>
                    <a:pt x="430" y="455"/>
                  </a:lnTo>
                  <a:lnTo>
                    <a:pt x="428" y="457"/>
                  </a:lnTo>
                  <a:lnTo>
                    <a:pt x="424" y="458"/>
                  </a:lnTo>
                  <a:lnTo>
                    <a:pt x="422" y="455"/>
                  </a:lnTo>
                  <a:lnTo>
                    <a:pt x="418" y="451"/>
                  </a:lnTo>
                  <a:lnTo>
                    <a:pt x="412" y="451"/>
                  </a:lnTo>
                  <a:lnTo>
                    <a:pt x="408" y="449"/>
                  </a:lnTo>
                  <a:lnTo>
                    <a:pt x="406" y="447"/>
                  </a:lnTo>
                  <a:lnTo>
                    <a:pt x="404" y="443"/>
                  </a:lnTo>
                  <a:lnTo>
                    <a:pt x="402" y="441"/>
                  </a:lnTo>
                  <a:lnTo>
                    <a:pt x="398" y="433"/>
                  </a:lnTo>
                  <a:lnTo>
                    <a:pt x="398" y="431"/>
                  </a:lnTo>
                  <a:lnTo>
                    <a:pt x="400" y="429"/>
                  </a:lnTo>
                  <a:lnTo>
                    <a:pt x="400" y="425"/>
                  </a:lnTo>
                  <a:lnTo>
                    <a:pt x="398" y="417"/>
                  </a:lnTo>
                  <a:lnTo>
                    <a:pt x="390" y="409"/>
                  </a:lnTo>
                  <a:lnTo>
                    <a:pt x="392" y="403"/>
                  </a:lnTo>
                  <a:lnTo>
                    <a:pt x="388" y="403"/>
                  </a:lnTo>
                  <a:lnTo>
                    <a:pt x="380" y="407"/>
                  </a:lnTo>
                  <a:lnTo>
                    <a:pt x="376" y="407"/>
                  </a:lnTo>
                  <a:lnTo>
                    <a:pt x="374" y="407"/>
                  </a:lnTo>
                  <a:lnTo>
                    <a:pt x="380" y="399"/>
                  </a:lnTo>
                  <a:lnTo>
                    <a:pt x="380" y="395"/>
                  </a:lnTo>
                  <a:lnTo>
                    <a:pt x="380" y="391"/>
                  </a:lnTo>
                  <a:lnTo>
                    <a:pt x="378" y="387"/>
                  </a:lnTo>
                  <a:lnTo>
                    <a:pt x="374" y="381"/>
                  </a:lnTo>
                  <a:lnTo>
                    <a:pt x="370" y="387"/>
                  </a:lnTo>
                  <a:lnTo>
                    <a:pt x="370" y="397"/>
                  </a:lnTo>
                  <a:lnTo>
                    <a:pt x="368" y="399"/>
                  </a:lnTo>
                  <a:lnTo>
                    <a:pt x="366" y="397"/>
                  </a:lnTo>
                  <a:lnTo>
                    <a:pt x="364" y="399"/>
                  </a:lnTo>
                  <a:lnTo>
                    <a:pt x="360" y="399"/>
                  </a:lnTo>
                  <a:lnTo>
                    <a:pt x="358" y="401"/>
                  </a:lnTo>
                  <a:lnTo>
                    <a:pt x="356" y="399"/>
                  </a:lnTo>
                  <a:lnTo>
                    <a:pt x="356" y="395"/>
                  </a:lnTo>
                  <a:lnTo>
                    <a:pt x="360" y="395"/>
                  </a:lnTo>
                  <a:lnTo>
                    <a:pt x="364" y="393"/>
                  </a:lnTo>
                  <a:lnTo>
                    <a:pt x="364" y="385"/>
                  </a:lnTo>
                  <a:lnTo>
                    <a:pt x="364" y="381"/>
                  </a:lnTo>
                  <a:lnTo>
                    <a:pt x="368" y="373"/>
                  </a:lnTo>
                  <a:lnTo>
                    <a:pt x="370" y="371"/>
                  </a:lnTo>
                  <a:lnTo>
                    <a:pt x="370" y="369"/>
                  </a:lnTo>
                  <a:lnTo>
                    <a:pt x="370" y="361"/>
                  </a:lnTo>
                  <a:lnTo>
                    <a:pt x="372" y="363"/>
                  </a:lnTo>
                  <a:lnTo>
                    <a:pt x="372" y="359"/>
                  </a:lnTo>
                  <a:lnTo>
                    <a:pt x="372" y="355"/>
                  </a:lnTo>
                  <a:lnTo>
                    <a:pt x="370" y="355"/>
                  </a:lnTo>
                  <a:lnTo>
                    <a:pt x="370" y="351"/>
                  </a:lnTo>
                  <a:lnTo>
                    <a:pt x="368" y="353"/>
                  </a:lnTo>
                  <a:lnTo>
                    <a:pt x="368" y="359"/>
                  </a:lnTo>
                  <a:lnTo>
                    <a:pt x="366" y="359"/>
                  </a:lnTo>
                  <a:lnTo>
                    <a:pt x="362" y="369"/>
                  </a:lnTo>
                  <a:lnTo>
                    <a:pt x="362" y="371"/>
                  </a:lnTo>
                  <a:lnTo>
                    <a:pt x="360" y="373"/>
                  </a:lnTo>
                  <a:lnTo>
                    <a:pt x="358" y="373"/>
                  </a:lnTo>
                  <a:lnTo>
                    <a:pt x="356" y="373"/>
                  </a:lnTo>
                  <a:lnTo>
                    <a:pt x="356" y="375"/>
                  </a:lnTo>
                  <a:lnTo>
                    <a:pt x="352" y="375"/>
                  </a:lnTo>
                  <a:lnTo>
                    <a:pt x="350" y="377"/>
                  </a:lnTo>
                  <a:lnTo>
                    <a:pt x="348" y="379"/>
                  </a:lnTo>
                  <a:lnTo>
                    <a:pt x="346" y="383"/>
                  </a:lnTo>
                  <a:lnTo>
                    <a:pt x="342" y="387"/>
                  </a:lnTo>
                  <a:lnTo>
                    <a:pt x="340" y="391"/>
                  </a:lnTo>
                  <a:lnTo>
                    <a:pt x="342" y="391"/>
                  </a:lnTo>
                  <a:lnTo>
                    <a:pt x="342" y="395"/>
                  </a:lnTo>
                  <a:lnTo>
                    <a:pt x="340" y="395"/>
                  </a:lnTo>
                  <a:lnTo>
                    <a:pt x="338" y="395"/>
                  </a:lnTo>
                  <a:lnTo>
                    <a:pt x="336" y="391"/>
                  </a:lnTo>
                  <a:lnTo>
                    <a:pt x="334" y="391"/>
                  </a:lnTo>
                  <a:lnTo>
                    <a:pt x="332" y="389"/>
                  </a:lnTo>
                  <a:lnTo>
                    <a:pt x="330" y="389"/>
                  </a:lnTo>
                  <a:lnTo>
                    <a:pt x="330" y="385"/>
                  </a:lnTo>
                  <a:lnTo>
                    <a:pt x="334" y="389"/>
                  </a:lnTo>
                  <a:lnTo>
                    <a:pt x="334" y="387"/>
                  </a:lnTo>
                  <a:lnTo>
                    <a:pt x="334" y="383"/>
                  </a:lnTo>
                  <a:lnTo>
                    <a:pt x="332" y="381"/>
                  </a:lnTo>
                  <a:lnTo>
                    <a:pt x="332" y="377"/>
                  </a:lnTo>
                  <a:lnTo>
                    <a:pt x="330" y="373"/>
                  </a:lnTo>
                  <a:lnTo>
                    <a:pt x="326" y="371"/>
                  </a:lnTo>
                  <a:lnTo>
                    <a:pt x="326" y="367"/>
                  </a:lnTo>
                  <a:lnTo>
                    <a:pt x="324" y="363"/>
                  </a:lnTo>
                  <a:lnTo>
                    <a:pt x="322" y="363"/>
                  </a:lnTo>
                  <a:lnTo>
                    <a:pt x="316" y="361"/>
                  </a:lnTo>
                  <a:lnTo>
                    <a:pt x="314" y="357"/>
                  </a:lnTo>
                  <a:lnTo>
                    <a:pt x="314" y="355"/>
                  </a:lnTo>
                  <a:lnTo>
                    <a:pt x="316" y="355"/>
                  </a:lnTo>
                  <a:lnTo>
                    <a:pt x="316" y="351"/>
                  </a:lnTo>
                  <a:lnTo>
                    <a:pt x="310" y="349"/>
                  </a:lnTo>
                  <a:lnTo>
                    <a:pt x="304" y="345"/>
                  </a:lnTo>
                  <a:lnTo>
                    <a:pt x="302" y="343"/>
                  </a:lnTo>
                  <a:lnTo>
                    <a:pt x="304" y="345"/>
                  </a:lnTo>
                  <a:lnTo>
                    <a:pt x="300" y="345"/>
                  </a:lnTo>
                  <a:lnTo>
                    <a:pt x="292" y="341"/>
                  </a:lnTo>
                  <a:lnTo>
                    <a:pt x="290" y="341"/>
                  </a:lnTo>
                  <a:lnTo>
                    <a:pt x="288" y="343"/>
                  </a:lnTo>
                  <a:lnTo>
                    <a:pt x="286" y="341"/>
                  </a:lnTo>
                  <a:lnTo>
                    <a:pt x="278" y="335"/>
                  </a:lnTo>
                  <a:lnTo>
                    <a:pt x="272" y="333"/>
                  </a:lnTo>
                  <a:lnTo>
                    <a:pt x="240" y="335"/>
                  </a:lnTo>
                  <a:lnTo>
                    <a:pt x="224" y="343"/>
                  </a:lnTo>
                  <a:lnTo>
                    <a:pt x="218" y="343"/>
                  </a:lnTo>
                  <a:lnTo>
                    <a:pt x="212" y="345"/>
                  </a:lnTo>
                  <a:lnTo>
                    <a:pt x="198" y="347"/>
                  </a:lnTo>
                  <a:lnTo>
                    <a:pt x="194" y="345"/>
                  </a:lnTo>
                  <a:lnTo>
                    <a:pt x="190" y="347"/>
                  </a:lnTo>
                  <a:lnTo>
                    <a:pt x="180" y="353"/>
                  </a:lnTo>
                  <a:lnTo>
                    <a:pt x="176" y="355"/>
                  </a:lnTo>
                  <a:lnTo>
                    <a:pt x="172" y="357"/>
                  </a:lnTo>
                  <a:lnTo>
                    <a:pt x="168" y="357"/>
                  </a:lnTo>
                  <a:lnTo>
                    <a:pt x="164" y="359"/>
                  </a:lnTo>
                  <a:lnTo>
                    <a:pt x="158" y="373"/>
                  </a:lnTo>
                  <a:lnTo>
                    <a:pt x="152" y="375"/>
                  </a:lnTo>
                  <a:lnTo>
                    <a:pt x="150" y="375"/>
                  </a:lnTo>
                  <a:lnTo>
                    <a:pt x="148" y="373"/>
                  </a:lnTo>
                  <a:lnTo>
                    <a:pt x="136" y="375"/>
                  </a:lnTo>
                  <a:lnTo>
                    <a:pt x="134" y="375"/>
                  </a:lnTo>
                  <a:lnTo>
                    <a:pt x="132" y="373"/>
                  </a:lnTo>
                  <a:lnTo>
                    <a:pt x="126" y="375"/>
                  </a:lnTo>
                  <a:lnTo>
                    <a:pt x="118" y="373"/>
                  </a:lnTo>
                  <a:lnTo>
                    <a:pt x="114" y="375"/>
                  </a:lnTo>
                  <a:lnTo>
                    <a:pt x="102" y="375"/>
                  </a:lnTo>
                  <a:lnTo>
                    <a:pt x="100" y="377"/>
                  </a:lnTo>
                  <a:lnTo>
                    <a:pt x="98" y="379"/>
                  </a:lnTo>
                  <a:lnTo>
                    <a:pt x="96" y="381"/>
                  </a:lnTo>
                  <a:lnTo>
                    <a:pt x="96" y="383"/>
                  </a:lnTo>
                  <a:lnTo>
                    <a:pt x="94" y="385"/>
                  </a:lnTo>
                  <a:lnTo>
                    <a:pt x="86" y="385"/>
                  </a:lnTo>
                  <a:lnTo>
                    <a:pt x="80" y="391"/>
                  </a:lnTo>
                  <a:lnTo>
                    <a:pt x="78" y="393"/>
                  </a:lnTo>
                  <a:lnTo>
                    <a:pt x="76" y="395"/>
                  </a:lnTo>
                  <a:lnTo>
                    <a:pt x="74" y="395"/>
                  </a:lnTo>
                  <a:lnTo>
                    <a:pt x="72" y="393"/>
                  </a:lnTo>
                  <a:lnTo>
                    <a:pt x="72" y="397"/>
                  </a:lnTo>
                  <a:lnTo>
                    <a:pt x="70" y="395"/>
                  </a:lnTo>
                  <a:lnTo>
                    <a:pt x="66" y="397"/>
                  </a:lnTo>
                  <a:lnTo>
                    <a:pt x="66" y="395"/>
                  </a:lnTo>
                  <a:lnTo>
                    <a:pt x="52" y="395"/>
                  </a:lnTo>
                  <a:lnTo>
                    <a:pt x="50" y="393"/>
                  </a:lnTo>
                  <a:lnTo>
                    <a:pt x="48" y="391"/>
                  </a:lnTo>
                  <a:lnTo>
                    <a:pt x="48" y="393"/>
                  </a:lnTo>
                  <a:lnTo>
                    <a:pt x="44" y="391"/>
                  </a:lnTo>
                  <a:lnTo>
                    <a:pt x="36" y="383"/>
                  </a:lnTo>
                  <a:lnTo>
                    <a:pt x="30" y="381"/>
                  </a:lnTo>
                  <a:lnTo>
                    <a:pt x="30" y="369"/>
                  </a:lnTo>
                  <a:lnTo>
                    <a:pt x="32" y="371"/>
                  </a:lnTo>
                  <a:lnTo>
                    <a:pt x="34" y="369"/>
                  </a:lnTo>
                  <a:lnTo>
                    <a:pt x="38" y="361"/>
                  </a:lnTo>
                  <a:lnTo>
                    <a:pt x="38" y="359"/>
                  </a:lnTo>
                  <a:lnTo>
                    <a:pt x="38" y="355"/>
                  </a:lnTo>
                  <a:lnTo>
                    <a:pt x="38" y="351"/>
                  </a:lnTo>
                  <a:lnTo>
                    <a:pt x="38" y="353"/>
                  </a:lnTo>
                  <a:lnTo>
                    <a:pt x="38" y="349"/>
                  </a:lnTo>
                  <a:lnTo>
                    <a:pt x="38" y="335"/>
                  </a:lnTo>
                  <a:lnTo>
                    <a:pt x="30" y="317"/>
                  </a:lnTo>
                  <a:lnTo>
                    <a:pt x="26" y="297"/>
                  </a:lnTo>
                  <a:lnTo>
                    <a:pt x="22" y="287"/>
                  </a:lnTo>
                  <a:lnTo>
                    <a:pt x="20" y="283"/>
                  </a:lnTo>
                  <a:lnTo>
                    <a:pt x="14" y="273"/>
                  </a:lnTo>
                  <a:lnTo>
                    <a:pt x="14" y="267"/>
                  </a:lnTo>
                  <a:lnTo>
                    <a:pt x="12" y="257"/>
                  </a:lnTo>
                  <a:lnTo>
                    <a:pt x="8" y="255"/>
                  </a:lnTo>
                  <a:lnTo>
                    <a:pt x="4" y="249"/>
                  </a:lnTo>
                  <a:lnTo>
                    <a:pt x="4" y="247"/>
                  </a:lnTo>
                  <a:lnTo>
                    <a:pt x="2" y="245"/>
                  </a:lnTo>
                  <a:lnTo>
                    <a:pt x="0" y="243"/>
                  </a:lnTo>
                  <a:lnTo>
                    <a:pt x="0" y="241"/>
                  </a:lnTo>
                  <a:lnTo>
                    <a:pt x="2" y="243"/>
                  </a:lnTo>
                  <a:lnTo>
                    <a:pt x="4" y="243"/>
                  </a:lnTo>
                  <a:lnTo>
                    <a:pt x="4" y="245"/>
                  </a:lnTo>
                  <a:lnTo>
                    <a:pt x="4" y="249"/>
                  </a:lnTo>
                  <a:lnTo>
                    <a:pt x="6" y="247"/>
                  </a:lnTo>
                  <a:lnTo>
                    <a:pt x="6" y="249"/>
                  </a:lnTo>
                  <a:lnTo>
                    <a:pt x="8" y="249"/>
                  </a:lnTo>
                  <a:lnTo>
                    <a:pt x="10" y="249"/>
                  </a:lnTo>
                  <a:lnTo>
                    <a:pt x="10" y="245"/>
                  </a:lnTo>
                  <a:lnTo>
                    <a:pt x="8" y="243"/>
                  </a:lnTo>
                  <a:lnTo>
                    <a:pt x="4" y="235"/>
                  </a:lnTo>
                  <a:lnTo>
                    <a:pt x="4" y="233"/>
                  </a:lnTo>
                  <a:lnTo>
                    <a:pt x="8" y="243"/>
                  </a:lnTo>
                  <a:lnTo>
                    <a:pt x="10" y="241"/>
                  </a:lnTo>
                  <a:lnTo>
                    <a:pt x="10" y="245"/>
                  </a:lnTo>
                  <a:lnTo>
                    <a:pt x="12" y="245"/>
                  </a:lnTo>
                  <a:lnTo>
                    <a:pt x="14" y="243"/>
                  </a:lnTo>
                  <a:lnTo>
                    <a:pt x="14" y="241"/>
                  </a:lnTo>
                  <a:lnTo>
                    <a:pt x="14" y="235"/>
                  </a:lnTo>
                  <a:lnTo>
                    <a:pt x="12" y="233"/>
                  </a:lnTo>
                  <a:lnTo>
                    <a:pt x="10" y="231"/>
                  </a:lnTo>
                  <a:lnTo>
                    <a:pt x="10" y="229"/>
                  </a:lnTo>
                  <a:lnTo>
                    <a:pt x="2" y="213"/>
                  </a:lnTo>
                  <a:lnTo>
                    <a:pt x="2" y="205"/>
                  </a:lnTo>
                  <a:lnTo>
                    <a:pt x="4" y="203"/>
                  </a:lnTo>
                  <a:lnTo>
                    <a:pt x="8" y="200"/>
                  </a:lnTo>
                  <a:lnTo>
                    <a:pt x="8" y="190"/>
                  </a:lnTo>
                  <a:lnTo>
                    <a:pt x="6" y="186"/>
                  </a:lnTo>
                  <a:lnTo>
                    <a:pt x="10" y="174"/>
                  </a:lnTo>
                  <a:lnTo>
                    <a:pt x="10" y="172"/>
                  </a:lnTo>
                  <a:lnTo>
                    <a:pt x="12" y="172"/>
                  </a:lnTo>
                  <a:close/>
                </a:path>
              </a:pathLst>
            </a:custGeom>
            <a:solidFill>
              <a:schemeClr val="tx2"/>
            </a:solidFill>
            <a:ln w="3175">
              <a:solidFill>
                <a:schemeClr val="bg1"/>
              </a:solidFill>
              <a:round/>
              <a:headEnd/>
              <a:tailEnd/>
            </a:ln>
          </p:spPr>
          <p:txBody>
            <a:bodyPr/>
            <a:lstStyle/>
            <a:p>
              <a:endParaRPr lang="fr-FR" dirty="0"/>
            </a:p>
          </p:txBody>
        </p:sp>
        <p:sp>
          <p:nvSpPr>
            <p:cNvPr id="5231" name="Freeform 100"/>
            <p:cNvSpPr>
              <a:spLocks/>
            </p:cNvSpPr>
            <p:nvPr/>
          </p:nvSpPr>
          <p:spPr bwMode="auto">
            <a:xfrm>
              <a:off x="4475" y="2863"/>
              <a:ext cx="606" cy="472"/>
            </a:xfrm>
            <a:custGeom>
              <a:avLst/>
              <a:gdLst>
                <a:gd name="T0" fmla="*/ 26 w 606"/>
                <a:gd name="T1" fmla="*/ 170 h 472"/>
                <a:gd name="T2" fmla="*/ 68 w 606"/>
                <a:gd name="T3" fmla="*/ 152 h 472"/>
                <a:gd name="T4" fmla="*/ 128 w 606"/>
                <a:gd name="T5" fmla="*/ 122 h 472"/>
                <a:gd name="T6" fmla="*/ 140 w 606"/>
                <a:gd name="T7" fmla="*/ 94 h 472"/>
                <a:gd name="T8" fmla="*/ 158 w 606"/>
                <a:gd name="T9" fmla="*/ 94 h 472"/>
                <a:gd name="T10" fmla="*/ 170 w 606"/>
                <a:gd name="T11" fmla="*/ 86 h 472"/>
                <a:gd name="T12" fmla="*/ 176 w 606"/>
                <a:gd name="T13" fmla="*/ 66 h 472"/>
                <a:gd name="T14" fmla="*/ 192 w 606"/>
                <a:gd name="T15" fmla="*/ 52 h 472"/>
                <a:gd name="T16" fmla="*/ 202 w 606"/>
                <a:gd name="T17" fmla="*/ 48 h 472"/>
                <a:gd name="T18" fmla="*/ 224 w 606"/>
                <a:gd name="T19" fmla="*/ 68 h 472"/>
                <a:gd name="T20" fmla="*/ 248 w 606"/>
                <a:gd name="T21" fmla="*/ 62 h 472"/>
                <a:gd name="T22" fmla="*/ 254 w 606"/>
                <a:gd name="T23" fmla="*/ 38 h 472"/>
                <a:gd name="T24" fmla="*/ 264 w 606"/>
                <a:gd name="T25" fmla="*/ 26 h 472"/>
                <a:gd name="T26" fmla="*/ 284 w 606"/>
                <a:gd name="T27" fmla="*/ 12 h 472"/>
                <a:gd name="T28" fmla="*/ 288 w 606"/>
                <a:gd name="T29" fmla="*/ 8 h 472"/>
                <a:gd name="T30" fmla="*/ 308 w 606"/>
                <a:gd name="T31" fmla="*/ 16 h 472"/>
                <a:gd name="T32" fmla="*/ 328 w 606"/>
                <a:gd name="T33" fmla="*/ 22 h 472"/>
                <a:gd name="T34" fmla="*/ 344 w 606"/>
                <a:gd name="T35" fmla="*/ 28 h 472"/>
                <a:gd name="T36" fmla="*/ 352 w 606"/>
                <a:gd name="T37" fmla="*/ 32 h 472"/>
                <a:gd name="T38" fmla="*/ 340 w 606"/>
                <a:gd name="T39" fmla="*/ 46 h 472"/>
                <a:gd name="T40" fmla="*/ 346 w 606"/>
                <a:gd name="T41" fmla="*/ 72 h 472"/>
                <a:gd name="T42" fmla="*/ 388 w 606"/>
                <a:gd name="T43" fmla="*/ 96 h 472"/>
                <a:gd name="T44" fmla="*/ 428 w 606"/>
                <a:gd name="T45" fmla="*/ 28 h 472"/>
                <a:gd name="T46" fmla="*/ 442 w 606"/>
                <a:gd name="T47" fmla="*/ 0 h 472"/>
                <a:gd name="T48" fmla="*/ 452 w 606"/>
                <a:gd name="T49" fmla="*/ 28 h 472"/>
                <a:gd name="T50" fmla="*/ 470 w 606"/>
                <a:gd name="T51" fmla="*/ 54 h 472"/>
                <a:gd name="T52" fmla="*/ 482 w 606"/>
                <a:gd name="T53" fmla="*/ 80 h 472"/>
                <a:gd name="T54" fmla="*/ 496 w 606"/>
                <a:gd name="T55" fmla="*/ 122 h 472"/>
                <a:gd name="T56" fmla="*/ 518 w 606"/>
                <a:gd name="T57" fmla="*/ 140 h 472"/>
                <a:gd name="T58" fmla="*/ 536 w 606"/>
                <a:gd name="T59" fmla="*/ 156 h 472"/>
                <a:gd name="T60" fmla="*/ 550 w 606"/>
                <a:gd name="T61" fmla="*/ 182 h 472"/>
                <a:gd name="T62" fmla="*/ 574 w 606"/>
                <a:gd name="T63" fmla="*/ 207 h 472"/>
                <a:gd name="T64" fmla="*/ 594 w 606"/>
                <a:gd name="T65" fmla="*/ 227 h 472"/>
                <a:gd name="T66" fmla="*/ 606 w 606"/>
                <a:gd name="T67" fmla="*/ 279 h 472"/>
                <a:gd name="T68" fmla="*/ 584 w 606"/>
                <a:gd name="T69" fmla="*/ 355 h 472"/>
                <a:gd name="T70" fmla="*/ 570 w 606"/>
                <a:gd name="T71" fmla="*/ 381 h 472"/>
                <a:gd name="T72" fmla="*/ 556 w 606"/>
                <a:gd name="T73" fmla="*/ 421 h 472"/>
                <a:gd name="T74" fmla="*/ 510 w 606"/>
                <a:gd name="T75" fmla="*/ 460 h 472"/>
                <a:gd name="T76" fmla="*/ 500 w 606"/>
                <a:gd name="T77" fmla="*/ 464 h 472"/>
                <a:gd name="T78" fmla="*/ 486 w 606"/>
                <a:gd name="T79" fmla="*/ 457 h 472"/>
                <a:gd name="T80" fmla="*/ 472 w 606"/>
                <a:gd name="T81" fmla="*/ 451 h 472"/>
                <a:gd name="T82" fmla="*/ 424 w 606"/>
                <a:gd name="T83" fmla="*/ 458 h 472"/>
                <a:gd name="T84" fmla="*/ 400 w 606"/>
                <a:gd name="T85" fmla="*/ 429 h 472"/>
                <a:gd name="T86" fmla="*/ 380 w 606"/>
                <a:gd name="T87" fmla="*/ 395 h 472"/>
                <a:gd name="T88" fmla="*/ 358 w 606"/>
                <a:gd name="T89" fmla="*/ 401 h 472"/>
                <a:gd name="T90" fmla="*/ 370 w 606"/>
                <a:gd name="T91" fmla="*/ 361 h 472"/>
                <a:gd name="T92" fmla="*/ 362 w 606"/>
                <a:gd name="T93" fmla="*/ 371 h 472"/>
                <a:gd name="T94" fmla="*/ 340 w 606"/>
                <a:gd name="T95" fmla="*/ 391 h 472"/>
                <a:gd name="T96" fmla="*/ 334 w 606"/>
                <a:gd name="T97" fmla="*/ 389 h 472"/>
                <a:gd name="T98" fmla="*/ 316 w 606"/>
                <a:gd name="T99" fmla="*/ 361 h 472"/>
                <a:gd name="T100" fmla="*/ 292 w 606"/>
                <a:gd name="T101" fmla="*/ 341 h 472"/>
                <a:gd name="T102" fmla="*/ 198 w 606"/>
                <a:gd name="T103" fmla="*/ 347 h 472"/>
                <a:gd name="T104" fmla="*/ 150 w 606"/>
                <a:gd name="T105" fmla="*/ 375 h 472"/>
                <a:gd name="T106" fmla="*/ 98 w 606"/>
                <a:gd name="T107" fmla="*/ 379 h 472"/>
                <a:gd name="T108" fmla="*/ 72 w 606"/>
                <a:gd name="T109" fmla="*/ 397 h 472"/>
                <a:gd name="T110" fmla="*/ 30 w 606"/>
                <a:gd name="T111" fmla="*/ 381 h 472"/>
                <a:gd name="T112" fmla="*/ 38 w 606"/>
                <a:gd name="T113" fmla="*/ 335 h 472"/>
                <a:gd name="T114" fmla="*/ 4 w 606"/>
                <a:gd name="T115" fmla="*/ 247 h 472"/>
                <a:gd name="T116" fmla="*/ 8 w 606"/>
                <a:gd name="T117" fmla="*/ 249 h 472"/>
                <a:gd name="T118" fmla="*/ 14 w 606"/>
                <a:gd name="T119" fmla="*/ 243 h 472"/>
                <a:gd name="T120" fmla="*/ 8 w 606"/>
                <a:gd name="T121" fmla="*/ 190 h 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6"/>
                <a:gd name="T184" fmla="*/ 0 h 472"/>
                <a:gd name="T185" fmla="*/ 606 w 606"/>
                <a:gd name="T186" fmla="*/ 472 h 4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6" h="472">
                  <a:moveTo>
                    <a:pt x="12" y="172"/>
                  </a:moveTo>
                  <a:lnTo>
                    <a:pt x="14" y="172"/>
                  </a:lnTo>
                  <a:lnTo>
                    <a:pt x="14" y="176"/>
                  </a:lnTo>
                  <a:lnTo>
                    <a:pt x="12" y="178"/>
                  </a:lnTo>
                  <a:lnTo>
                    <a:pt x="14" y="180"/>
                  </a:lnTo>
                  <a:lnTo>
                    <a:pt x="12" y="182"/>
                  </a:lnTo>
                  <a:lnTo>
                    <a:pt x="14" y="184"/>
                  </a:lnTo>
                  <a:lnTo>
                    <a:pt x="16" y="182"/>
                  </a:lnTo>
                  <a:lnTo>
                    <a:pt x="20" y="174"/>
                  </a:lnTo>
                  <a:lnTo>
                    <a:pt x="26" y="170"/>
                  </a:lnTo>
                  <a:lnTo>
                    <a:pt x="28" y="168"/>
                  </a:lnTo>
                  <a:lnTo>
                    <a:pt x="34" y="168"/>
                  </a:lnTo>
                  <a:lnTo>
                    <a:pt x="36" y="164"/>
                  </a:lnTo>
                  <a:lnTo>
                    <a:pt x="38" y="162"/>
                  </a:lnTo>
                  <a:lnTo>
                    <a:pt x="40" y="160"/>
                  </a:lnTo>
                  <a:lnTo>
                    <a:pt x="54" y="152"/>
                  </a:lnTo>
                  <a:lnTo>
                    <a:pt x="58" y="152"/>
                  </a:lnTo>
                  <a:lnTo>
                    <a:pt x="60" y="154"/>
                  </a:lnTo>
                  <a:lnTo>
                    <a:pt x="64" y="154"/>
                  </a:lnTo>
                  <a:lnTo>
                    <a:pt x="68" y="152"/>
                  </a:lnTo>
                  <a:lnTo>
                    <a:pt x="74" y="148"/>
                  </a:lnTo>
                  <a:lnTo>
                    <a:pt x="82" y="148"/>
                  </a:lnTo>
                  <a:lnTo>
                    <a:pt x="88" y="142"/>
                  </a:lnTo>
                  <a:lnTo>
                    <a:pt x="92" y="142"/>
                  </a:lnTo>
                  <a:lnTo>
                    <a:pt x="94" y="144"/>
                  </a:lnTo>
                  <a:lnTo>
                    <a:pt x="116" y="138"/>
                  </a:lnTo>
                  <a:lnTo>
                    <a:pt x="124" y="130"/>
                  </a:lnTo>
                  <a:lnTo>
                    <a:pt x="126" y="128"/>
                  </a:lnTo>
                  <a:lnTo>
                    <a:pt x="126" y="126"/>
                  </a:lnTo>
                  <a:lnTo>
                    <a:pt x="128" y="122"/>
                  </a:lnTo>
                  <a:lnTo>
                    <a:pt x="128" y="120"/>
                  </a:lnTo>
                  <a:lnTo>
                    <a:pt x="130" y="120"/>
                  </a:lnTo>
                  <a:lnTo>
                    <a:pt x="136" y="114"/>
                  </a:lnTo>
                  <a:lnTo>
                    <a:pt x="136" y="112"/>
                  </a:lnTo>
                  <a:lnTo>
                    <a:pt x="134" y="104"/>
                  </a:lnTo>
                  <a:lnTo>
                    <a:pt x="134" y="100"/>
                  </a:lnTo>
                  <a:lnTo>
                    <a:pt x="136" y="96"/>
                  </a:lnTo>
                  <a:lnTo>
                    <a:pt x="138" y="96"/>
                  </a:lnTo>
                  <a:lnTo>
                    <a:pt x="140" y="96"/>
                  </a:lnTo>
                  <a:lnTo>
                    <a:pt x="140" y="94"/>
                  </a:lnTo>
                  <a:lnTo>
                    <a:pt x="142" y="92"/>
                  </a:lnTo>
                  <a:lnTo>
                    <a:pt x="144" y="92"/>
                  </a:lnTo>
                  <a:lnTo>
                    <a:pt x="144" y="90"/>
                  </a:lnTo>
                  <a:lnTo>
                    <a:pt x="144" y="88"/>
                  </a:lnTo>
                  <a:lnTo>
                    <a:pt x="152" y="104"/>
                  </a:lnTo>
                  <a:lnTo>
                    <a:pt x="154" y="104"/>
                  </a:lnTo>
                  <a:lnTo>
                    <a:pt x="156" y="102"/>
                  </a:lnTo>
                  <a:lnTo>
                    <a:pt x="156" y="98"/>
                  </a:lnTo>
                  <a:lnTo>
                    <a:pt x="158" y="98"/>
                  </a:lnTo>
                  <a:lnTo>
                    <a:pt x="158" y="94"/>
                  </a:lnTo>
                  <a:lnTo>
                    <a:pt x="156" y="90"/>
                  </a:lnTo>
                  <a:lnTo>
                    <a:pt x="154" y="90"/>
                  </a:lnTo>
                  <a:lnTo>
                    <a:pt x="154" y="88"/>
                  </a:lnTo>
                  <a:lnTo>
                    <a:pt x="154" y="84"/>
                  </a:lnTo>
                  <a:lnTo>
                    <a:pt x="156" y="82"/>
                  </a:lnTo>
                  <a:lnTo>
                    <a:pt x="158" y="84"/>
                  </a:lnTo>
                  <a:lnTo>
                    <a:pt x="160" y="84"/>
                  </a:lnTo>
                  <a:lnTo>
                    <a:pt x="164" y="88"/>
                  </a:lnTo>
                  <a:lnTo>
                    <a:pt x="168" y="88"/>
                  </a:lnTo>
                  <a:lnTo>
                    <a:pt x="170" y="86"/>
                  </a:lnTo>
                  <a:lnTo>
                    <a:pt x="166" y="86"/>
                  </a:lnTo>
                  <a:lnTo>
                    <a:pt x="168" y="82"/>
                  </a:lnTo>
                  <a:lnTo>
                    <a:pt x="170" y="80"/>
                  </a:lnTo>
                  <a:lnTo>
                    <a:pt x="172" y="78"/>
                  </a:lnTo>
                  <a:lnTo>
                    <a:pt x="170" y="74"/>
                  </a:lnTo>
                  <a:lnTo>
                    <a:pt x="172" y="72"/>
                  </a:lnTo>
                  <a:lnTo>
                    <a:pt x="174" y="72"/>
                  </a:lnTo>
                  <a:lnTo>
                    <a:pt x="176" y="72"/>
                  </a:lnTo>
                  <a:lnTo>
                    <a:pt x="176" y="68"/>
                  </a:lnTo>
                  <a:lnTo>
                    <a:pt x="176" y="66"/>
                  </a:lnTo>
                  <a:lnTo>
                    <a:pt x="182" y="68"/>
                  </a:lnTo>
                  <a:lnTo>
                    <a:pt x="182" y="66"/>
                  </a:lnTo>
                  <a:lnTo>
                    <a:pt x="180" y="64"/>
                  </a:lnTo>
                  <a:lnTo>
                    <a:pt x="180" y="60"/>
                  </a:lnTo>
                  <a:lnTo>
                    <a:pt x="186" y="58"/>
                  </a:lnTo>
                  <a:lnTo>
                    <a:pt x="188" y="58"/>
                  </a:lnTo>
                  <a:lnTo>
                    <a:pt x="188" y="60"/>
                  </a:lnTo>
                  <a:lnTo>
                    <a:pt x="192" y="58"/>
                  </a:lnTo>
                  <a:lnTo>
                    <a:pt x="192" y="54"/>
                  </a:lnTo>
                  <a:lnTo>
                    <a:pt x="192" y="52"/>
                  </a:lnTo>
                  <a:lnTo>
                    <a:pt x="192" y="50"/>
                  </a:lnTo>
                  <a:lnTo>
                    <a:pt x="194" y="52"/>
                  </a:lnTo>
                  <a:lnTo>
                    <a:pt x="194" y="54"/>
                  </a:lnTo>
                  <a:lnTo>
                    <a:pt x="196" y="52"/>
                  </a:lnTo>
                  <a:lnTo>
                    <a:pt x="196" y="50"/>
                  </a:lnTo>
                  <a:lnTo>
                    <a:pt x="198" y="52"/>
                  </a:lnTo>
                  <a:lnTo>
                    <a:pt x="200" y="52"/>
                  </a:lnTo>
                  <a:lnTo>
                    <a:pt x="202" y="50"/>
                  </a:lnTo>
                  <a:lnTo>
                    <a:pt x="204" y="50"/>
                  </a:lnTo>
                  <a:lnTo>
                    <a:pt x="202" y="48"/>
                  </a:lnTo>
                  <a:lnTo>
                    <a:pt x="204" y="48"/>
                  </a:lnTo>
                  <a:lnTo>
                    <a:pt x="206" y="48"/>
                  </a:lnTo>
                  <a:lnTo>
                    <a:pt x="208" y="48"/>
                  </a:lnTo>
                  <a:lnTo>
                    <a:pt x="210" y="48"/>
                  </a:lnTo>
                  <a:lnTo>
                    <a:pt x="216" y="52"/>
                  </a:lnTo>
                  <a:lnTo>
                    <a:pt x="220" y="58"/>
                  </a:lnTo>
                  <a:lnTo>
                    <a:pt x="224" y="62"/>
                  </a:lnTo>
                  <a:lnTo>
                    <a:pt x="222" y="68"/>
                  </a:lnTo>
                  <a:lnTo>
                    <a:pt x="224" y="70"/>
                  </a:lnTo>
                  <a:lnTo>
                    <a:pt x="224" y="68"/>
                  </a:lnTo>
                  <a:lnTo>
                    <a:pt x="224" y="66"/>
                  </a:lnTo>
                  <a:lnTo>
                    <a:pt x="226" y="64"/>
                  </a:lnTo>
                  <a:lnTo>
                    <a:pt x="228" y="64"/>
                  </a:lnTo>
                  <a:lnTo>
                    <a:pt x="230" y="62"/>
                  </a:lnTo>
                  <a:lnTo>
                    <a:pt x="232" y="64"/>
                  </a:lnTo>
                  <a:lnTo>
                    <a:pt x="238" y="62"/>
                  </a:lnTo>
                  <a:lnTo>
                    <a:pt x="246" y="68"/>
                  </a:lnTo>
                  <a:lnTo>
                    <a:pt x="246" y="64"/>
                  </a:lnTo>
                  <a:lnTo>
                    <a:pt x="248" y="64"/>
                  </a:lnTo>
                  <a:lnTo>
                    <a:pt x="248" y="62"/>
                  </a:lnTo>
                  <a:lnTo>
                    <a:pt x="242" y="56"/>
                  </a:lnTo>
                  <a:lnTo>
                    <a:pt x="244" y="52"/>
                  </a:lnTo>
                  <a:lnTo>
                    <a:pt x="246" y="52"/>
                  </a:lnTo>
                  <a:lnTo>
                    <a:pt x="248" y="46"/>
                  </a:lnTo>
                  <a:lnTo>
                    <a:pt x="248" y="44"/>
                  </a:lnTo>
                  <a:lnTo>
                    <a:pt x="250" y="42"/>
                  </a:lnTo>
                  <a:lnTo>
                    <a:pt x="254" y="44"/>
                  </a:lnTo>
                  <a:lnTo>
                    <a:pt x="256" y="42"/>
                  </a:lnTo>
                  <a:lnTo>
                    <a:pt x="256" y="38"/>
                  </a:lnTo>
                  <a:lnTo>
                    <a:pt x="254" y="38"/>
                  </a:lnTo>
                  <a:lnTo>
                    <a:pt x="254" y="36"/>
                  </a:lnTo>
                  <a:lnTo>
                    <a:pt x="254" y="34"/>
                  </a:lnTo>
                  <a:lnTo>
                    <a:pt x="256" y="32"/>
                  </a:lnTo>
                  <a:lnTo>
                    <a:pt x="260" y="30"/>
                  </a:lnTo>
                  <a:lnTo>
                    <a:pt x="260" y="28"/>
                  </a:lnTo>
                  <a:lnTo>
                    <a:pt x="262" y="28"/>
                  </a:lnTo>
                  <a:lnTo>
                    <a:pt x="264" y="28"/>
                  </a:lnTo>
                  <a:lnTo>
                    <a:pt x="266" y="30"/>
                  </a:lnTo>
                  <a:lnTo>
                    <a:pt x="266" y="28"/>
                  </a:lnTo>
                  <a:lnTo>
                    <a:pt x="264" y="26"/>
                  </a:lnTo>
                  <a:lnTo>
                    <a:pt x="266" y="26"/>
                  </a:lnTo>
                  <a:lnTo>
                    <a:pt x="268" y="24"/>
                  </a:lnTo>
                  <a:lnTo>
                    <a:pt x="270" y="24"/>
                  </a:lnTo>
                  <a:lnTo>
                    <a:pt x="272" y="24"/>
                  </a:lnTo>
                  <a:lnTo>
                    <a:pt x="282" y="24"/>
                  </a:lnTo>
                  <a:lnTo>
                    <a:pt x="290" y="22"/>
                  </a:lnTo>
                  <a:lnTo>
                    <a:pt x="290" y="14"/>
                  </a:lnTo>
                  <a:lnTo>
                    <a:pt x="288" y="12"/>
                  </a:lnTo>
                  <a:lnTo>
                    <a:pt x="286" y="12"/>
                  </a:lnTo>
                  <a:lnTo>
                    <a:pt x="284" y="12"/>
                  </a:lnTo>
                  <a:lnTo>
                    <a:pt x="280" y="10"/>
                  </a:lnTo>
                  <a:lnTo>
                    <a:pt x="278" y="8"/>
                  </a:lnTo>
                  <a:lnTo>
                    <a:pt x="280" y="8"/>
                  </a:lnTo>
                  <a:lnTo>
                    <a:pt x="282" y="6"/>
                  </a:lnTo>
                  <a:lnTo>
                    <a:pt x="282" y="8"/>
                  </a:lnTo>
                  <a:lnTo>
                    <a:pt x="282" y="12"/>
                  </a:lnTo>
                  <a:lnTo>
                    <a:pt x="284" y="10"/>
                  </a:lnTo>
                  <a:lnTo>
                    <a:pt x="284" y="8"/>
                  </a:lnTo>
                  <a:lnTo>
                    <a:pt x="286" y="8"/>
                  </a:lnTo>
                  <a:lnTo>
                    <a:pt x="288" y="8"/>
                  </a:lnTo>
                  <a:lnTo>
                    <a:pt x="290" y="12"/>
                  </a:lnTo>
                  <a:lnTo>
                    <a:pt x="292" y="12"/>
                  </a:lnTo>
                  <a:lnTo>
                    <a:pt x="294" y="10"/>
                  </a:lnTo>
                  <a:lnTo>
                    <a:pt x="294" y="12"/>
                  </a:lnTo>
                  <a:lnTo>
                    <a:pt x="296" y="14"/>
                  </a:lnTo>
                  <a:lnTo>
                    <a:pt x="298" y="16"/>
                  </a:lnTo>
                  <a:lnTo>
                    <a:pt x="302" y="16"/>
                  </a:lnTo>
                  <a:lnTo>
                    <a:pt x="304" y="16"/>
                  </a:lnTo>
                  <a:lnTo>
                    <a:pt x="304" y="18"/>
                  </a:lnTo>
                  <a:lnTo>
                    <a:pt x="308" y="16"/>
                  </a:lnTo>
                  <a:lnTo>
                    <a:pt x="308" y="18"/>
                  </a:lnTo>
                  <a:lnTo>
                    <a:pt x="310" y="18"/>
                  </a:lnTo>
                  <a:lnTo>
                    <a:pt x="312" y="18"/>
                  </a:lnTo>
                  <a:lnTo>
                    <a:pt x="314" y="20"/>
                  </a:lnTo>
                  <a:lnTo>
                    <a:pt x="316" y="20"/>
                  </a:lnTo>
                  <a:lnTo>
                    <a:pt x="318" y="20"/>
                  </a:lnTo>
                  <a:lnTo>
                    <a:pt x="322" y="20"/>
                  </a:lnTo>
                  <a:lnTo>
                    <a:pt x="324" y="22"/>
                  </a:lnTo>
                  <a:lnTo>
                    <a:pt x="326" y="22"/>
                  </a:lnTo>
                  <a:lnTo>
                    <a:pt x="328" y="22"/>
                  </a:lnTo>
                  <a:lnTo>
                    <a:pt x="330" y="24"/>
                  </a:lnTo>
                  <a:lnTo>
                    <a:pt x="332" y="22"/>
                  </a:lnTo>
                  <a:lnTo>
                    <a:pt x="334" y="20"/>
                  </a:lnTo>
                  <a:lnTo>
                    <a:pt x="338" y="20"/>
                  </a:lnTo>
                  <a:lnTo>
                    <a:pt x="340" y="20"/>
                  </a:lnTo>
                  <a:lnTo>
                    <a:pt x="338" y="22"/>
                  </a:lnTo>
                  <a:lnTo>
                    <a:pt x="340" y="24"/>
                  </a:lnTo>
                  <a:lnTo>
                    <a:pt x="342" y="22"/>
                  </a:lnTo>
                  <a:lnTo>
                    <a:pt x="342" y="28"/>
                  </a:lnTo>
                  <a:lnTo>
                    <a:pt x="344" y="28"/>
                  </a:lnTo>
                  <a:lnTo>
                    <a:pt x="346" y="24"/>
                  </a:lnTo>
                  <a:lnTo>
                    <a:pt x="346" y="22"/>
                  </a:lnTo>
                  <a:lnTo>
                    <a:pt x="348" y="18"/>
                  </a:lnTo>
                  <a:lnTo>
                    <a:pt x="348" y="20"/>
                  </a:lnTo>
                  <a:lnTo>
                    <a:pt x="350" y="20"/>
                  </a:lnTo>
                  <a:lnTo>
                    <a:pt x="350" y="24"/>
                  </a:lnTo>
                  <a:lnTo>
                    <a:pt x="352" y="24"/>
                  </a:lnTo>
                  <a:lnTo>
                    <a:pt x="354" y="24"/>
                  </a:lnTo>
                  <a:lnTo>
                    <a:pt x="356" y="24"/>
                  </a:lnTo>
                  <a:lnTo>
                    <a:pt x="352" y="32"/>
                  </a:lnTo>
                  <a:lnTo>
                    <a:pt x="350" y="32"/>
                  </a:lnTo>
                  <a:lnTo>
                    <a:pt x="350" y="34"/>
                  </a:lnTo>
                  <a:lnTo>
                    <a:pt x="348" y="38"/>
                  </a:lnTo>
                  <a:lnTo>
                    <a:pt x="346" y="38"/>
                  </a:lnTo>
                  <a:lnTo>
                    <a:pt x="344" y="36"/>
                  </a:lnTo>
                  <a:lnTo>
                    <a:pt x="344" y="38"/>
                  </a:lnTo>
                  <a:lnTo>
                    <a:pt x="344" y="42"/>
                  </a:lnTo>
                  <a:lnTo>
                    <a:pt x="342" y="40"/>
                  </a:lnTo>
                  <a:lnTo>
                    <a:pt x="342" y="38"/>
                  </a:lnTo>
                  <a:lnTo>
                    <a:pt x="340" y="46"/>
                  </a:lnTo>
                  <a:lnTo>
                    <a:pt x="342" y="46"/>
                  </a:lnTo>
                  <a:lnTo>
                    <a:pt x="340" y="50"/>
                  </a:lnTo>
                  <a:lnTo>
                    <a:pt x="340" y="52"/>
                  </a:lnTo>
                  <a:lnTo>
                    <a:pt x="336" y="62"/>
                  </a:lnTo>
                  <a:lnTo>
                    <a:pt x="336" y="66"/>
                  </a:lnTo>
                  <a:lnTo>
                    <a:pt x="338" y="66"/>
                  </a:lnTo>
                  <a:lnTo>
                    <a:pt x="338" y="68"/>
                  </a:lnTo>
                  <a:lnTo>
                    <a:pt x="340" y="68"/>
                  </a:lnTo>
                  <a:lnTo>
                    <a:pt x="342" y="70"/>
                  </a:lnTo>
                  <a:lnTo>
                    <a:pt x="346" y="72"/>
                  </a:lnTo>
                  <a:lnTo>
                    <a:pt x="348" y="76"/>
                  </a:lnTo>
                  <a:lnTo>
                    <a:pt x="348" y="80"/>
                  </a:lnTo>
                  <a:lnTo>
                    <a:pt x="352" y="78"/>
                  </a:lnTo>
                  <a:lnTo>
                    <a:pt x="358" y="80"/>
                  </a:lnTo>
                  <a:lnTo>
                    <a:pt x="360" y="80"/>
                  </a:lnTo>
                  <a:lnTo>
                    <a:pt x="362" y="82"/>
                  </a:lnTo>
                  <a:lnTo>
                    <a:pt x="370" y="86"/>
                  </a:lnTo>
                  <a:lnTo>
                    <a:pt x="374" y="90"/>
                  </a:lnTo>
                  <a:lnTo>
                    <a:pt x="386" y="94"/>
                  </a:lnTo>
                  <a:lnTo>
                    <a:pt x="388" y="96"/>
                  </a:lnTo>
                  <a:lnTo>
                    <a:pt x="390" y="100"/>
                  </a:lnTo>
                  <a:lnTo>
                    <a:pt x="404" y="108"/>
                  </a:lnTo>
                  <a:lnTo>
                    <a:pt x="414" y="104"/>
                  </a:lnTo>
                  <a:lnTo>
                    <a:pt x="416" y="102"/>
                  </a:lnTo>
                  <a:lnTo>
                    <a:pt x="426" y="66"/>
                  </a:lnTo>
                  <a:lnTo>
                    <a:pt x="424" y="44"/>
                  </a:lnTo>
                  <a:lnTo>
                    <a:pt x="426" y="40"/>
                  </a:lnTo>
                  <a:lnTo>
                    <a:pt x="426" y="34"/>
                  </a:lnTo>
                  <a:lnTo>
                    <a:pt x="428" y="32"/>
                  </a:lnTo>
                  <a:lnTo>
                    <a:pt x="428" y="28"/>
                  </a:lnTo>
                  <a:lnTo>
                    <a:pt x="426" y="28"/>
                  </a:lnTo>
                  <a:lnTo>
                    <a:pt x="428" y="20"/>
                  </a:lnTo>
                  <a:lnTo>
                    <a:pt x="430" y="20"/>
                  </a:lnTo>
                  <a:lnTo>
                    <a:pt x="432" y="12"/>
                  </a:lnTo>
                  <a:lnTo>
                    <a:pt x="436" y="8"/>
                  </a:lnTo>
                  <a:lnTo>
                    <a:pt x="436" y="4"/>
                  </a:lnTo>
                  <a:lnTo>
                    <a:pt x="436" y="2"/>
                  </a:lnTo>
                  <a:lnTo>
                    <a:pt x="438" y="2"/>
                  </a:lnTo>
                  <a:lnTo>
                    <a:pt x="440" y="0"/>
                  </a:lnTo>
                  <a:lnTo>
                    <a:pt x="442" y="0"/>
                  </a:lnTo>
                  <a:lnTo>
                    <a:pt x="444" y="0"/>
                  </a:lnTo>
                  <a:lnTo>
                    <a:pt x="444" y="2"/>
                  </a:lnTo>
                  <a:lnTo>
                    <a:pt x="444" y="4"/>
                  </a:lnTo>
                  <a:lnTo>
                    <a:pt x="444" y="18"/>
                  </a:lnTo>
                  <a:lnTo>
                    <a:pt x="448" y="18"/>
                  </a:lnTo>
                  <a:lnTo>
                    <a:pt x="448" y="20"/>
                  </a:lnTo>
                  <a:lnTo>
                    <a:pt x="448" y="24"/>
                  </a:lnTo>
                  <a:lnTo>
                    <a:pt x="450" y="26"/>
                  </a:lnTo>
                  <a:lnTo>
                    <a:pt x="450" y="28"/>
                  </a:lnTo>
                  <a:lnTo>
                    <a:pt x="452" y="28"/>
                  </a:lnTo>
                  <a:lnTo>
                    <a:pt x="452" y="32"/>
                  </a:lnTo>
                  <a:lnTo>
                    <a:pt x="454" y="34"/>
                  </a:lnTo>
                  <a:lnTo>
                    <a:pt x="456" y="40"/>
                  </a:lnTo>
                  <a:lnTo>
                    <a:pt x="456" y="46"/>
                  </a:lnTo>
                  <a:lnTo>
                    <a:pt x="458" y="54"/>
                  </a:lnTo>
                  <a:lnTo>
                    <a:pt x="460" y="56"/>
                  </a:lnTo>
                  <a:lnTo>
                    <a:pt x="462" y="58"/>
                  </a:lnTo>
                  <a:lnTo>
                    <a:pt x="466" y="54"/>
                  </a:lnTo>
                  <a:lnTo>
                    <a:pt x="468" y="54"/>
                  </a:lnTo>
                  <a:lnTo>
                    <a:pt x="470" y="54"/>
                  </a:lnTo>
                  <a:lnTo>
                    <a:pt x="472" y="58"/>
                  </a:lnTo>
                  <a:lnTo>
                    <a:pt x="476" y="60"/>
                  </a:lnTo>
                  <a:lnTo>
                    <a:pt x="478" y="62"/>
                  </a:lnTo>
                  <a:lnTo>
                    <a:pt x="480" y="64"/>
                  </a:lnTo>
                  <a:lnTo>
                    <a:pt x="482" y="66"/>
                  </a:lnTo>
                  <a:lnTo>
                    <a:pt x="482" y="68"/>
                  </a:lnTo>
                  <a:lnTo>
                    <a:pt x="482" y="70"/>
                  </a:lnTo>
                  <a:lnTo>
                    <a:pt x="482" y="76"/>
                  </a:lnTo>
                  <a:lnTo>
                    <a:pt x="482" y="78"/>
                  </a:lnTo>
                  <a:lnTo>
                    <a:pt x="482" y="80"/>
                  </a:lnTo>
                  <a:lnTo>
                    <a:pt x="484" y="82"/>
                  </a:lnTo>
                  <a:lnTo>
                    <a:pt x="484" y="90"/>
                  </a:lnTo>
                  <a:lnTo>
                    <a:pt x="488" y="94"/>
                  </a:lnTo>
                  <a:lnTo>
                    <a:pt x="490" y="94"/>
                  </a:lnTo>
                  <a:lnTo>
                    <a:pt x="494" y="112"/>
                  </a:lnTo>
                  <a:lnTo>
                    <a:pt x="494" y="116"/>
                  </a:lnTo>
                  <a:lnTo>
                    <a:pt x="494" y="118"/>
                  </a:lnTo>
                  <a:lnTo>
                    <a:pt x="496" y="120"/>
                  </a:lnTo>
                  <a:lnTo>
                    <a:pt x="498" y="120"/>
                  </a:lnTo>
                  <a:lnTo>
                    <a:pt x="496" y="122"/>
                  </a:lnTo>
                  <a:lnTo>
                    <a:pt x="498" y="122"/>
                  </a:lnTo>
                  <a:lnTo>
                    <a:pt x="498" y="124"/>
                  </a:lnTo>
                  <a:lnTo>
                    <a:pt x="498" y="126"/>
                  </a:lnTo>
                  <a:lnTo>
                    <a:pt x="498" y="128"/>
                  </a:lnTo>
                  <a:lnTo>
                    <a:pt x="502" y="130"/>
                  </a:lnTo>
                  <a:lnTo>
                    <a:pt x="504" y="130"/>
                  </a:lnTo>
                  <a:lnTo>
                    <a:pt x="512" y="134"/>
                  </a:lnTo>
                  <a:lnTo>
                    <a:pt x="514" y="132"/>
                  </a:lnTo>
                  <a:lnTo>
                    <a:pt x="516" y="138"/>
                  </a:lnTo>
                  <a:lnTo>
                    <a:pt x="518" y="140"/>
                  </a:lnTo>
                  <a:lnTo>
                    <a:pt x="520" y="140"/>
                  </a:lnTo>
                  <a:lnTo>
                    <a:pt x="522" y="140"/>
                  </a:lnTo>
                  <a:lnTo>
                    <a:pt x="524" y="142"/>
                  </a:lnTo>
                  <a:lnTo>
                    <a:pt x="528" y="146"/>
                  </a:lnTo>
                  <a:lnTo>
                    <a:pt x="530" y="144"/>
                  </a:lnTo>
                  <a:lnTo>
                    <a:pt x="536" y="148"/>
                  </a:lnTo>
                  <a:lnTo>
                    <a:pt x="536" y="152"/>
                  </a:lnTo>
                  <a:lnTo>
                    <a:pt x="534" y="150"/>
                  </a:lnTo>
                  <a:lnTo>
                    <a:pt x="534" y="154"/>
                  </a:lnTo>
                  <a:lnTo>
                    <a:pt x="536" y="156"/>
                  </a:lnTo>
                  <a:lnTo>
                    <a:pt x="538" y="156"/>
                  </a:lnTo>
                  <a:lnTo>
                    <a:pt x="542" y="166"/>
                  </a:lnTo>
                  <a:lnTo>
                    <a:pt x="544" y="166"/>
                  </a:lnTo>
                  <a:lnTo>
                    <a:pt x="544" y="176"/>
                  </a:lnTo>
                  <a:lnTo>
                    <a:pt x="546" y="178"/>
                  </a:lnTo>
                  <a:lnTo>
                    <a:pt x="546" y="180"/>
                  </a:lnTo>
                  <a:lnTo>
                    <a:pt x="548" y="180"/>
                  </a:lnTo>
                  <a:lnTo>
                    <a:pt x="548" y="182"/>
                  </a:lnTo>
                  <a:lnTo>
                    <a:pt x="548" y="184"/>
                  </a:lnTo>
                  <a:lnTo>
                    <a:pt x="550" y="182"/>
                  </a:lnTo>
                  <a:lnTo>
                    <a:pt x="552" y="182"/>
                  </a:lnTo>
                  <a:lnTo>
                    <a:pt x="552" y="178"/>
                  </a:lnTo>
                  <a:lnTo>
                    <a:pt x="552" y="176"/>
                  </a:lnTo>
                  <a:lnTo>
                    <a:pt x="554" y="180"/>
                  </a:lnTo>
                  <a:lnTo>
                    <a:pt x="560" y="184"/>
                  </a:lnTo>
                  <a:lnTo>
                    <a:pt x="562" y="180"/>
                  </a:lnTo>
                  <a:lnTo>
                    <a:pt x="562" y="182"/>
                  </a:lnTo>
                  <a:lnTo>
                    <a:pt x="564" y="184"/>
                  </a:lnTo>
                  <a:lnTo>
                    <a:pt x="566" y="200"/>
                  </a:lnTo>
                  <a:lnTo>
                    <a:pt x="574" y="207"/>
                  </a:lnTo>
                  <a:lnTo>
                    <a:pt x="576" y="207"/>
                  </a:lnTo>
                  <a:lnTo>
                    <a:pt x="578" y="207"/>
                  </a:lnTo>
                  <a:lnTo>
                    <a:pt x="582" y="213"/>
                  </a:lnTo>
                  <a:lnTo>
                    <a:pt x="582" y="215"/>
                  </a:lnTo>
                  <a:lnTo>
                    <a:pt x="584" y="217"/>
                  </a:lnTo>
                  <a:lnTo>
                    <a:pt x="588" y="217"/>
                  </a:lnTo>
                  <a:lnTo>
                    <a:pt x="588" y="219"/>
                  </a:lnTo>
                  <a:lnTo>
                    <a:pt x="592" y="223"/>
                  </a:lnTo>
                  <a:lnTo>
                    <a:pt x="590" y="225"/>
                  </a:lnTo>
                  <a:lnTo>
                    <a:pt x="594" y="227"/>
                  </a:lnTo>
                  <a:lnTo>
                    <a:pt x="596" y="233"/>
                  </a:lnTo>
                  <a:lnTo>
                    <a:pt x="598" y="237"/>
                  </a:lnTo>
                  <a:lnTo>
                    <a:pt x="598" y="241"/>
                  </a:lnTo>
                  <a:lnTo>
                    <a:pt x="598" y="245"/>
                  </a:lnTo>
                  <a:lnTo>
                    <a:pt x="600" y="257"/>
                  </a:lnTo>
                  <a:lnTo>
                    <a:pt x="598" y="259"/>
                  </a:lnTo>
                  <a:lnTo>
                    <a:pt x="600" y="259"/>
                  </a:lnTo>
                  <a:lnTo>
                    <a:pt x="600" y="261"/>
                  </a:lnTo>
                  <a:lnTo>
                    <a:pt x="600" y="263"/>
                  </a:lnTo>
                  <a:lnTo>
                    <a:pt x="606" y="279"/>
                  </a:lnTo>
                  <a:lnTo>
                    <a:pt x="600" y="311"/>
                  </a:lnTo>
                  <a:lnTo>
                    <a:pt x="598" y="317"/>
                  </a:lnTo>
                  <a:lnTo>
                    <a:pt x="598" y="327"/>
                  </a:lnTo>
                  <a:lnTo>
                    <a:pt x="598" y="329"/>
                  </a:lnTo>
                  <a:lnTo>
                    <a:pt x="598" y="331"/>
                  </a:lnTo>
                  <a:lnTo>
                    <a:pt x="590" y="345"/>
                  </a:lnTo>
                  <a:lnTo>
                    <a:pt x="590" y="347"/>
                  </a:lnTo>
                  <a:lnTo>
                    <a:pt x="590" y="349"/>
                  </a:lnTo>
                  <a:lnTo>
                    <a:pt x="586" y="355"/>
                  </a:lnTo>
                  <a:lnTo>
                    <a:pt x="584" y="355"/>
                  </a:lnTo>
                  <a:lnTo>
                    <a:pt x="580" y="357"/>
                  </a:lnTo>
                  <a:lnTo>
                    <a:pt x="574" y="369"/>
                  </a:lnTo>
                  <a:lnTo>
                    <a:pt x="572" y="369"/>
                  </a:lnTo>
                  <a:lnTo>
                    <a:pt x="572" y="371"/>
                  </a:lnTo>
                  <a:lnTo>
                    <a:pt x="570" y="371"/>
                  </a:lnTo>
                  <a:lnTo>
                    <a:pt x="572" y="371"/>
                  </a:lnTo>
                  <a:lnTo>
                    <a:pt x="572" y="375"/>
                  </a:lnTo>
                  <a:lnTo>
                    <a:pt x="572" y="379"/>
                  </a:lnTo>
                  <a:lnTo>
                    <a:pt x="570" y="379"/>
                  </a:lnTo>
                  <a:lnTo>
                    <a:pt x="570" y="381"/>
                  </a:lnTo>
                  <a:lnTo>
                    <a:pt x="568" y="385"/>
                  </a:lnTo>
                  <a:lnTo>
                    <a:pt x="564" y="399"/>
                  </a:lnTo>
                  <a:lnTo>
                    <a:pt x="562" y="397"/>
                  </a:lnTo>
                  <a:lnTo>
                    <a:pt x="560" y="403"/>
                  </a:lnTo>
                  <a:lnTo>
                    <a:pt x="558" y="405"/>
                  </a:lnTo>
                  <a:lnTo>
                    <a:pt x="558" y="407"/>
                  </a:lnTo>
                  <a:lnTo>
                    <a:pt x="556" y="409"/>
                  </a:lnTo>
                  <a:lnTo>
                    <a:pt x="556" y="411"/>
                  </a:lnTo>
                  <a:lnTo>
                    <a:pt x="554" y="419"/>
                  </a:lnTo>
                  <a:lnTo>
                    <a:pt x="556" y="421"/>
                  </a:lnTo>
                  <a:lnTo>
                    <a:pt x="552" y="431"/>
                  </a:lnTo>
                  <a:lnTo>
                    <a:pt x="554" y="439"/>
                  </a:lnTo>
                  <a:lnTo>
                    <a:pt x="552" y="443"/>
                  </a:lnTo>
                  <a:lnTo>
                    <a:pt x="550" y="443"/>
                  </a:lnTo>
                  <a:lnTo>
                    <a:pt x="548" y="443"/>
                  </a:lnTo>
                  <a:lnTo>
                    <a:pt x="548" y="445"/>
                  </a:lnTo>
                  <a:lnTo>
                    <a:pt x="528" y="447"/>
                  </a:lnTo>
                  <a:lnTo>
                    <a:pt x="512" y="457"/>
                  </a:lnTo>
                  <a:lnTo>
                    <a:pt x="510" y="458"/>
                  </a:lnTo>
                  <a:lnTo>
                    <a:pt x="510" y="460"/>
                  </a:lnTo>
                  <a:lnTo>
                    <a:pt x="506" y="462"/>
                  </a:lnTo>
                  <a:lnTo>
                    <a:pt x="504" y="464"/>
                  </a:lnTo>
                  <a:lnTo>
                    <a:pt x="504" y="462"/>
                  </a:lnTo>
                  <a:lnTo>
                    <a:pt x="500" y="464"/>
                  </a:lnTo>
                  <a:lnTo>
                    <a:pt x="498" y="464"/>
                  </a:lnTo>
                  <a:lnTo>
                    <a:pt x="496" y="464"/>
                  </a:lnTo>
                  <a:lnTo>
                    <a:pt x="496" y="466"/>
                  </a:lnTo>
                  <a:lnTo>
                    <a:pt x="498" y="468"/>
                  </a:lnTo>
                  <a:lnTo>
                    <a:pt x="498" y="466"/>
                  </a:lnTo>
                  <a:lnTo>
                    <a:pt x="500" y="464"/>
                  </a:lnTo>
                  <a:lnTo>
                    <a:pt x="502" y="464"/>
                  </a:lnTo>
                  <a:lnTo>
                    <a:pt x="500" y="470"/>
                  </a:lnTo>
                  <a:lnTo>
                    <a:pt x="500" y="472"/>
                  </a:lnTo>
                  <a:lnTo>
                    <a:pt x="496" y="466"/>
                  </a:lnTo>
                  <a:lnTo>
                    <a:pt x="494" y="466"/>
                  </a:lnTo>
                  <a:lnTo>
                    <a:pt x="492" y="466"/>
                  </a:lnTo>
                  <a:lnTo>
                    <a:pt x="490" y="464"/>
                  </a:lnTo>
                  <a:lnTo>
                    <a:pt x="488" y="464"/>
                  </a:lnTo>
                  <a:lnTo>
                    <a:pt x="486" y="460"/>
                  </a:lnTo>
                  <a:lnTo>
                    <a:pt x="486" y="457"/>
                  </a:lnTo>
                  <a:lnTo>
                    <a:pt x="484" y="455"/>
                  </a:lnTo>
                  <a:lnTo>
                    <a:pt x="480" y="458"/>
                  </a:lnTo>
                  <a:lnTo>
                    <a:pt x="478" y="458"/>
                  </a:lnTo>
                  <a:lnTo>
                    <a:pt x="476" y="457"/>
                  </a:lnTo>
                  <a:lnTo>
                    <a:pt x="474" y="457"/>
                  </a:lnTo>
                  <a:lnTo>
                    <a:pt x="478" y="457"/>
                  </a:lnTo>
                  <a:lnTo>
                    <a:pt x="478" y="453"/>
                  </a:lnTo>
                  <a:lnTo>
                    <a:pt x="478" y="449"/>
                  </a:lnTo>
                  <a:lnTo>
                    <a:pt x="476" y="449"/>
                  </a:lnTo>
                  <a:lnTo>
                    <a:pt x="472" y="451"/>
                  </a:lnTo>
                  <a:lnTo>
                    <a:pt x="468" y="453"/>
                  </a:lnTo>
                  <a:lnTo>
                    <a:pt x="472" y="455"/>
                  </a:lnTo>
                  <a:lnTo>
                    <a:pt x="468" y="457"/>
                  </a:lnTo>
                  <a:lnTo>
                    <a:pt x="464" y="458"/>
                  </a:lnTo>
                  <a:lnTo>
                    <a:pt x="462" y="462"/>
                  </a:lnTo>
                  <a:lnTo>
                    <a:pt x="454" y="466"/>
                  </a:lnTo>
                  <a:lnTo>
                    <a:pt x="452" y="464"/>
                  </a:lnTo>
                  <a:lnTo>
                    <a:pt x="430" y="455"/>
                  </a:lnTo>
                  <a:lnTo>
                    <a:pt x="428" y="457"/>
                  </a:lnTo>
                  <a:lnTo>
                    <a:pt x="424" y="458"/>
                  </a:lnTo>
                  <a:lnTo>
                    <a:pt x="422" y="455"/>
                  </a:lnTo>
                  <a:lnTo>
                    <a:pt x="418" y="451"/>
                  </a:lnTo>
                  <a:lnTo>
                    <a:pt x="412" y="451"/>
                  </a:lnTo>
                  <a:lnTo>
                    <a:pt x="408" y="449"/>
                  </a:lnTo>
                  <a:lnTo>
                    <a:pt x="406" y="447"/>
                  </a:lnTo>
                  <a:lnTo>
                    <a:pt x="404" y="443"/>
                  </a:lnTo>
                  <a:lnTo>
                    <a:pt x="402" y="441"/>
                  </a:lnTo>
                  <a:lnTo>
                    <a:pt x="398" y="433"/>
                  </a:lnTo>
                  <a:lnTo>
                    <a:pt x="398" y="431"/>
                  </a:lnTo>
                  <a:lnTo>
                    <a:pt x="400" y="429"/>
                  </a:lnTo>
                  <a:lnTo>
                    <a:pt x="400" y="425"/>
                  </a:lnTo>
                  <a:lnTo>
                    <a:pt x="398" y="417"/>
                  </a:lnTo>
                  <a:lnTo>
                    <a:pt x="390" y="409"/>
                  </a:lnTo>
                  <a:lnTo>
                    <a:pt x="392" y="403"/>
                  </a:lnTo>
                  <a:lnTo>
                    <a:pt x="388" y="403"/>
                  </a:lnTo>
                  <a:lnTo>
                    <a:pt x="380" y="407"/>
                  </a:lnTo>
                  <a:lnTo>
                    <a:pt x="376" y="407"/>
                  </a:lnTo>
                  <a:lnTo>
                    <a:pt x="374" y="407"/>
                  </a:lnTo>
                  <a:lnTo>
                    <a:pt x="380" y="399"/>
                  </a:lnTo>
                  <a:lnTo>
                    <a:pt x="380" y="395"/>
                  </a:lnTo>
                  <a:lnTo>
                    <a:pt x="380" y="391"/>
                  </a:lnTo>
                  <a:lnTo>
                    <a:pt x="378" y="387"/>
                  </a:lnTo>
                  <a:lnTo>
                    <a:pt x="374" y="381"/>
                  </a:lnTo>
                  <a:lnTo>
                    <a:pt x="370" y="387"/>
                  </a:lnTo>
                  <a:lnTo>
                    <a:pt x="370" y="397"/>
                  </a:lnTo>
                  <a:lnTo>
                    <a:pt x="368" y="399"/>
                  </a:lnTo>
                  <a:lnTo>
                    <a:pt x="366" y="397"/>
                  </a:lnTo>
                  <a:lnTo>
                    <a:pt x="364" y="399"/>
                  </a:lnTo>
                  <a:lnTo>
                    <a:pt x="360" y="399"/>
                  </a:lnTo>
                  <a:lnTo>
                    <a:pt x="358" y="401"/>
                  </a:lnTo>
                  <a:lnTo>
                    <a:pt x="356" y="399"/>
                  </a:lnTo>
                  <a:lnTo>
                    <a:pt x="356" y="395"/>
                  </a:lnTo>
                  <a:lnTo>
                    <a:pt x="360" y="395"/>
                  </a:lnTo>
                  <a:lnTo>
                    <a:pt x="364" y="393"/>
                  </a:lnTo>
                  <a:lnTo>
                    <a:pt x="364" y="385"/>
                  </a:lnTo>
                  <a:lnTo>
                    <a:pt x="364" y="381"/>
                  </a:lnTo>
                  <a:lnTo>
                    <a:pt x="368" y="373"/>
                  </a:lnTo>
                  <a:lnTo>
                    <a:pt x="370" y="371"/>
                  </a:lnTo>
                  <a:lnTo>
                    <a:pt x="370" y="369"/>
                  </a:lnTo>
                  <a:lnTo>
                    <a:pt x="370" y="361"/>
                  </a:lnTo>
                  <a:lnTo>
                    <a:pt x="372" y="363"/>
                  </a:lnTo>
                  <a:lnTo>
                    <a:pt x="372" y="359"/>
                  </a:lnTo>
                  <a:lnTo>
                    <a:pt x="372" y="355"/>
                  </a:lnTo>
                  <a:lnTo>
                    <a:pt x="370" y="355"/>
                  </a:lnTo>
                  <a:lnTo>
                    <a:pt x="370" y="351"/>
                  </a:lnTo>
                  <a:lnTo>
                    <a:pt x="368" y="353"/>
                  </a:lnTo>
                  <a:lnTo>
                    <a:pt x="368" y="359"/>
                  </a:lnTo>
                  <a:lnTo>
                    <a:pt x="366" y="359"/>
                  </a:lnTo>
                  <a:lnTo>
                    <a:pt x="362" y="369"/>
                  </a:lnTo>
                  <a:lnTo>
                    <a:pt x="362" y="371"/>
                  </a:lnTo>
                  <a:lnTo>
                    <a:pt x="360" y="373"/>
                  </a:lnTo>
                  <a:lnTo>
                    <a:pt x="358" y="373"/>
                  </a:lnTo>
                  <a:lnTo>
                    <a:pt x="356" y="373"/>
                  </a:lnTo>
                  <a:lnTo>
                    <a:pt x="356" y="375"/>
                  </a:lnTo>
                  <a:lnTo>
                    <a:pt x="352" y="375"/>
                  </a:lnTo>
                  <a:lnTo>
                    <a:pt x="350" y="377"/>
                  </a:lnTo>
                  <a:lnTo>
                    <a:pt x="348" y="379"/>
                  </a:lnTo>
                  <a:lnTo>
                    <a:pt x="346" y="383"/>
                  </a:lnTo>
                  <a:lnTo>
                    <a:pt x="342" y="387"/>
                  </a:lnTo>
                  <a:lnTo>
                    <a:pt x="340" y="391"/>
                  </a:lnTo>
                  <a:lnTo>
                    <a:pt x="342" y="391"/>
                  </a:lnTo>
                  <a:lnTo>
                    <a:pt x="342" y="395"/>
                  </a:lnTo>
                  <a:lnTo>
                    <a:pt x="340" y="395"/>
                  </a:lnTo>
                  <a:lnTo>
                    <a:pt x="338" y="395"/>
                  </a:lnTo>
                  <a:lnTo>
                    <a:pt x="336" y="391"/>
                  </a:lnTo>
                  <a:lnTo>
                    <a:pt x="334" y="391"/>
                  </a:lnTo>
                  <a:lnTo>
                    <a:pt x="332" y="389"/>
                  </a:lnTo>
                  <a:lnTo>
                    <a:pt x="330" y="389"/>
                  </a:lnTo>
                  <a:lnTo>
                    <a:pt x="330" y="385"/>
                  </a:lnTo>
                  <a:lnTo>
                    <a:pt x="334" y="389"/>
                  </a:lnTo>
                  <a:lnTo>
                    <a:pt x="334" y="387"/>
                  </a:lnTo>
                  <a:lnTo>
                    <a:pt x="334" y="383"/>
                  </a:lnTo>
                  <a:lnTo>
                    <a:pt x="332" y="381"/>
                  </a:lnTo>
                  <a:lnTo>
                    <a:pt x="332" y="377"/>
                  </a:lnTo>
                  <a:lnTo>
                    <a:pt x="330" y="373"/>
                  </a:lnTo>
                  <a:lnTo>
                    <a:pt x="326" y="371"/>
                  </a:lnTo>
                  <a:lnTo>
                    <a:pt x="326" y="367"/>
                  </a:lnTo>
                  <a:lnTo>
                    <a:pt x="324" y="363"/>
                  </a:lnTo>
                  <a:lnTo>
                    <a:pt x="322" y="363"/>
                  </a:lnTo>
                  <a:lnTo>
                    <a:pt x="316" y="361"/>
                  </a:lnTo>
                  <a:lnTo>
                    <a:pt x="314" y="357"/>
                  </a:lnTo>
                  <a:lnTo>
                    <a:pt x="314" y="355"/>
                  </a:lnTo>
                  <a:lnTo>
                    <a:pt x="316" y="355"/>
                  </a:lnTo>
                  <a:lnTo>
                    <a:pt x="316" y="351"/>
                  </a:lnTo>
                  <a:lnTo>
                    <a:pt x="310" y="349"/>
                  </a:lnTo>
                  <a:lnTo>
                    <a:pt x="304" y="345"/>
                  </a:lnTo>
                  <a:lnTo>
                    <a:pt x="302" y="343"/>
                  </a:lnTo>
                  <a:lnTo>
                    <a:pt x="304" y="345"/>
                  </a:lnTo>
                  <a:lnTo>
                    <a:pt x="300" y="345"/>
                  </a:lnTo>
                  <a:lnTo>
                    <a:pt x="292" y="341"/>
                  </a:lnTo>
                  <a:lnTo>
                    <a:pt x="290" y="341"/>
                  </a:lnTo>
                  <a:lnTo>
                    <a:pt x="288" y="343"/>
                  </a:lnTo>
                  <a:lnTo>
                    <a:pt x="286" y="341"/>
                  </a:lnTo>
                  <a:lnTo>
                    <a:pt x="278" y="335"/>
                  </a:lnTo>
                  <a:lnTo>
                    <a:pt x="272" y="333"/>
                  </a:lnTo>
                  <a:lnTo>
                    <a:pt x="240" y="335"/>
                  </a:lnTo>
                  <a:lnTo>
                    <a:pt x="224" y="343"/>
                  </a:lnTo>
                  <a:lnTo>
                    <a:pt x="218" y="343"/>
                  </a:lnTo>
                  <a:lnTo>
                    <a:pt x="212" y="345"/>
                  </a:lnTo>
                  <a:lnTo>
                    <a:pt x="198" y="347"/>
                  </a:lnTo>
                  <a:lnTo>
                    <a:pt x="194" y="345"/>
                  </a:lnTo>
                  <a:lnTo>
                    <a:pt x="190" y="347"/>
                  </a:lnTo>
                  <a:lnTo>
                    <a:pt x="180" y="353"/>
                  </a:lnTo>
                  <a:lnTo>
                    <a:pt x="176" y="355"/>
                  </a:lnTo>
                  <a:lnTo>
                    <a:pt x="172" y="357"/>
                  </a:lnTo>
                  <a:lnTo>
                    <a:pt x="168" y="357"/>
                  </a:lnTo>
                  <a:lnTo>
                    <a:pt x="164" y="359"/>
                  </a:lnTo>
                  <a:lnTo>
                    <a:pt x="158" y="373"/>
                  </a:lnTo>
                  <a:lnTo>
                    <a:pt x="152" y="375"/>
                  </a:lnTo>
                  <a:lnTo>
                    <a:pt x="150" y="375"/>
                  </a:lnTo>
                  <a:lnTo>
                    <a:pt x="148" y="373"/>
                  </a:lnTo>
                  <a:lnTo>
                    <a:pt x="136" y="375"/>
                  </a:lnTo>
                  <a:lnTo>
                    <a:pt x="134" y="375"/>
                  </a:lnTo>
                  <a:lnTo>
                    <a:pt x="132" y="373"/>
                  </a:lnTo>
                  <a:lnTo>
                    <a:pt x="126" y="375"/>
                  </a:lnTo>
                  <a:lnTo>
                    <a:pt x="118" y="373"/>
                  </a:lnTo>
                  <a:lnTo>
                    <a:pt x="114" y="375"/>
                  </a:lnTo>
                  <a:lnTo>
                    <a:pt x="102" y="375"/>
                  </a:lnTo>
                  <a:lnTo>
                    <a:pt x="100" y="377"/>
                  </a:lnTo>
                  <a:lnTo>
                    <a:pt x="98" y="379"/>
                  </a:lnTo>
                  <a:lnTo>
                    <a:pt x="96" y="381"/>
                  </a:lnTo>
                  <a:lnTo>
                    <a:pt x="96" y="383"/>
                  </a:lnTo>
                  <a:lnTo>
                    <a:pt x="94" y="385"/>
                  </a:lnTo>
                  <a:lnTo>
                    <a:pt x="86" y="385"/>
                  </a:lnTo>
                  <a:lnTo>
                    <a:pt x="80" y="391"/>
                  </a:lnTo>
                  <a:lnTo>
                    <a:pt x="78" y="393"/>
                  </a:lnTo>
                  <a:lnTo>
                    <a:pt x="76" y="395"/>
                  </a:lnTo>
                  <a:lnTo>
                    <a:pt x="74" y="395"/>
                  </a:lnTo>
                  <a:lnTo>
                    <a:pt x="72" y="393"/>
                  </a:lnTo>
                  <a:lnTo>
                    <a:pt x="72" y="397"/>
                  </a:lnTo>
                  <a:lnTo>
                    <a:pt x="70" y="395"/>
                  </a:lnTo>
                  <a:lnTo>
                    <a:pt x="66" y="397"/>
                  </a:lnTo>
                  <a:lnTo>
                    <a:pt x="66" y="395"/>
                  </a:lnTo>
                  <a:lnTo>
                    <a:pt x="52" y="395"/>
                  </a:lnTo>
                  <a:lnTo>
                    <a:pt x="50" y="393"/>
                  </a:lnTo>
                  <a:lnTo>
                    <a:pt x="48" y="391"/>
                  </a:lnTo>
                  <a:lnTo>
                    <a:pt x="48" y="393"/>
                  </a:lnTo>
                  <a:lnTo>
                    <a:pt x="44" y="391"/>
                  </a:lnTo>
                  <a:lnTo>
                    <a:pt x="36" y="383"/>
                  </a:lnTo>
                  <a:lnTo>
                    <a:pt x="30" y="381"/>
                  </a:lnTo>
                  <a:lnTo>
                    <a:pt x="30" y="369"/>
                  </a:lnTo>
                  <a:lnTo>
                    <a:pt x="32" y="371"/>
                  </a:lnTo>
                  <a:lnTo>
                    <a:pt x="34" y="369"/>
                  </a:lnTo>
                  <a:lnTo>
                    <a:pt x="38" y="361"/>
                  </a:lnTo>
                  <a:lnTo>
                    <a:pt x="38" y="359"/>
                  </a:lnTo>
                  <a:lnTo>
                    <a:pt x="38" y="355"/>
                  </a:lnTo>
                  <a:lnTo>
                    <a:pt x="38" y="351"/>
                  </a:lnTo>
                  <a:lnTo>
                    <a:pt x="38" y="353"/>
                  </a:lnTo>
                  <a:lnTo>
                    <a:pt x="38" y="349"/>
                  </a:lnTo>
                  <a:lnTo>
                    <a:pt x="38" y="335"/>
                  </a:lnTo>
                  <a:lnTo>
                    <a:pt x="30" y="317"/>
                  </a:lnTo>
                  <a:lnTo>
                    <a:pt x="26" y="297"/>
                  </a:lnTo>
                  <a:lnTo>
                    <a:pt x="22" y="287"/>
                  </a:lnTo>
                  <a:lnTo>
                    <a:pt x="20" y="283"/>
                  </a:lnTo>
                  <a:lnTo>
                    <a:pt x="14" y="273"/>
                  </a:lnTo>
                  <a:lnTo>
                    <a:pt x="14" y="267"/>
                  </a:lnTo>
                  <a:lnTo>
                    <a:pt x="12" y="257"/>
                  </a:lnTo>
                  <a:lnTo>
                    <a:pt x="8" y="255"/>
                  </a:lnTo>
                  <a:lnTo>
                    <a:pt x="4" y="249"/>
                  </a:lnTo>
                  <a:lnTo>
                    <a:pt x="4" y="247"/>
                  </a:lnTo>
                  <a:lnTo>
                    <a:pt x="2" y="245"/>
                  </a:lnTo>
                  <a:lnTo>
                    <a:pt x="0" y="243"/>
                  </a:lnTo>
                  <a:lnTo>
                    <a:pt x="0" y="241"/>
                  </a:lnTo>
                  <a:lnTo>
                    <a:pt x="2" y="243"/>
                  </a:lnTo>
                  <a:lnTo>
                    <a:pt x="4" y="243"/>
                  </a:lnTo>
                  <a:lnTo>
                    <a:pt x="4" y="245"/>
                  </a:lnTo>
                  <a:lnTo>
                    <a:pt x="4" y="249"/>
                  </a:lnTo>
                  <a:lnTo>
                    <a:pt x="6" y="247"/>
                  </a:lnTo>
                  <a:lnTo>
                    <a:pt x="6" y="249"/>
                  </a:lnTo>
                  <a:lnTo>
                    <a:pt x="8" y="249"/>
                  </a:lnTo>
                  <a:lnTo>
                    <a:pt x="10" y="249"/>
                  </a:lnTo>
                  <a:lnTo>
                    <a:pt x="10" y="245"/>
                  </a:lnTo>
                  <a:lnTo>
                    <a:pt x="8" y="243"/>
                  </a:lnTo>
                  <a:lnTo>
                    <a:pt x="4" y="235"/>
                  </a:lnTo>
                  <a:lnTo>
                    <a:pt x="4" y="233"/>
                  </a:lnTo>
                  <a:lnTo>
                    <a:pt x="8" y="243"/>
                  </a:lnTo>
                  <a:lnTo>
                    <a:pt x="10" y="241"/>
                  </a:lnTo>
                  <a:lnTo>
                    <a:pt x="10" y="245"/>
                  </a:lnTo>
                  <a:lnTo>
                    <a:pt x="12" y="245"/>
                  </a:lnTo>
                  <a:lnTo>
                    <a:pt x="14" y="243"/>
                  </a:lnTo>
                  <a:lnTo>
                    <a:pt x="14" y="241"/>
                  </a:lnTo>
                  <a:lnTo>
                    <a:pt x="14" y="235"/>
                  </a:lnTo>
                  <a:lnTo>
                    <a:pt x="12" y="233"/>
                  </a:lnTo>
                  <a:lnTo>
                    <a:pt x="10" y="231"/>
                  </a:lnTo>
                  <a:lnTo>
                    <a:pt x="10" y="229"/>
                  </a:lnTo>
                  <a:lnTo>
                    <a:pt x="2" y="213"/>
                  </a:lnTo>
                  <a:lnTo>
                    <a:pt x="2" y="205"/>
                  </a:lnTo>
                  <a:lnTo>
                    <a:pt x="4" y="203"/>
                  </a:lnTo>
                  <a:lnTo>
                    <a:pt x="8" y="200"/>
                  </a:lnTo>
                  <a:lnTo>
                    <a:pt x="8" y="190"/>
                  </a:lnTo>
                  <a:lnTo>
                    <a:pt x="6" y="186"/>
                  </a:lnTo>
                  <a:lnTo>
                    <a:pt x="10" y="174"/>
                  </a:lnTo>
                  <a:lnTo>
                    <a:pt x="10" y="172"/>
                  </a:lnTo>
                </a:path>
              </a:pathLst>
            </a:custGeom>
            <a:solidFill>
              <a:schemeClr val="tx2"/>
            </a:solidFill>
            <a:ln w="3175">
              <a:solidFill>
                <a:schemeClr val="bg1"/>
              </a:solidFill>
              <a:round/>
              <a:headEnd/>
              <a:tailEnd/>
            </a:ln>
          </p:spPr>
          <p:txBody>
            <a:bodyPr/>
            <a:lstStyle/>
            <a:p>
              <a:endParaRPr lang="fr-FR" dirty="0"/>
            </a:p>
          </p:txBody>
        </p:sp>
        <p:sp>
          <p:nvSpPr>
            <p:cNvPr id="5232" name="Freeform 101"/>
            <p:cNvSpPr>
              <a:spLocks/>
            </p:cNvSpPr>
            <p:nvPr/>
          </p:nvSpPr>
          <p:spPr bwMode="auto">
            <a:xfrm>
              <a:off x="2541" y="2537"/>
              <a:ext cx="4" cy="4"/>
            </a:xfrm>
            <a:custGeom>
              <a:avLst/>
              <a:gdLst>
                <a:gd name="T0" fmla="*/ 4 w 4"/>
                <a:gd name="T1" fmla="*/ 0 h 4"/>
                <a:gd name="T2" fmla="*/ 2 w 4"/>
                <a:gd name="T3" fmla="*/ 0 h 4"/>
                <a:gd name="T4" fmla="*/ 0 w 4"/>
                <a:gd name="T5" fmla="*/ 2 h 4"/>
                <a:gd name="T6" fmla="*/ 0 w 4"/>
                <a:gd name="T7" fmla="*/ 4 h 4"/>
                <a:gd name="T8" fmla="*/ 2 w 4"/>
                <a:gd name="T9" fmla="*/ 2 h 4"/>
                <a:gd name="T10" fmla="*/ 2 w 4"/>
                <a:gd name="T11" fmla="*/ 0 h 4"/>
                <a:gd name="T12" fmla="*/ 4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0"/>
                  </a:moveTo>
                  <a:lnTo>
                    <a:pt x="2" y="0"/>
                  </a:lnTo>
                  <a:lnTo>
                    <a:pt x="0" y="2"/>
                  </a:lnTo>
                  <a:lnTo>
                    <a:pt x="0" y="4"/>
                  </a:lnTo>
                  <a:lnTo>
                    <a:pt x="2"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233" name="Freeform 102"/>
            <p:cNvSpPr>
              <a:spLocks/>
            </p:cNvSpPr>
            <p:nvPr/>
          </p:nvSpPr>
          <p:spPr bwMode="auto">
            <a:xfrm>
              <a:off x="2541" y="2537"/>
              <a:ext cx="4" cy="4"/>
            </a:xfrm>
            <a:custGeom>
              <a:avLst/>
              <a:gdLst>
                <a:gd name="T0" fmla="*/ 4 w 4"/>
                <a:gd name="T1" fmla="*/ 0 h 4"/>
                <a:gd name="T2" fmla="*/ 2 w 4"/>
                <a:gd name="T3" fmla="*/ 0 h 4"/>
                <a:gd name="T4" fmla="*/ 0 w 4"/>
                <a:gd name="T5" fmla="*/ 2 h 4"/>
                <a:gd name="T6" fmla="*/ 0 w 4"/>
                <a:gd name="T7" fmla="*/ 4 h 4"/>
                <a:gd name="T8" fmla="*/ 2 w 4"/>
                <a:gd name="T9" fmla="*/ 2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2" y="0"/>
                  </a:lnTo>
                  <a:lnTo>
                    <a:pt x="0" y="2"/>
                  </a:lnTo>
                  <a:lnTo>
                    <a:pt x="0"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234" name="Freeform 103"/>
            <p:cNvSpPr>
              <a:spLocks/>
            </p:cNvSpPr>
            <p:nvPr/>
          </p:nvSpPr>
          <p:spPr bwMode="auto">
            <a:xfrm>
              <a:off x="2908" y="2646"/>
              <a:ext cx="6" cy="8"/>
            </a:xfrm>
            <a:custGeom>
              <a:avLst/>
              <a:gdLst>
                <a:gd name="T0" fmla="*/ 6 w 6"/>
                <a:gd name="T1" fmla="*/ 2 h 8"/>
                <a:gd name="T2" fmla="*/ 6 w 6"/>
                <a:gd name="T3" fmla="*/ 4 h 8"/>
                <a:gd name="T4" fmla="*/ 6 w 6"/>
                <a:gd name="T5" fmla="*/ 8 h 8"/>
                <a:gd name="T6" fmla="*/ 4 w 6"/>
                <a:gd name="T7" fmla="*/ 8 h 8"/>
                <a:gd name="T8" fmla="*/ 2 w 6"/>
                <a:gd name="T9" fmla="*/ 8 h 8"/>
                <a:gd name="T10" fmla="*/ 0 w 6"/>
                <a:gd name="T11" fmla="*/ 8 h 8"/>
                <a:gd name="T12" fmla="*/ 0 w 6"/>
                <a:gd name="T13" fmla="*/ 6 h 8"/>
                <a:gd name="T14" fmla="*/ 2 w 6"/>
                <a:gd name="T15" fmla="*/ 0 h 8"/>
                <a:gd name="T16" fmla="*/ 4 w 6"/>
                <a:gd name="T17" fmla="*/ 0 h 8"/>
                <a:gd name="T18" fmla="*/ 4 w 6"/>
                <a:gd name="T19" fmla="*/ 2 h 8"/>
                <a:gd name="T20" fmla="*/ 6 w 6"/>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6" y="2"/>
                  </a:moveTo>
                  <a:lnTo>
                    <a:pt x="6" y="4"/>
                  </a:lnTo>
                  <a:lnTo>
                    <a:pt x="6" y="8"/>
                  </a:lnTo>
                  <a:lnTo>
                    <a:pt x="4" y="8"/>
                  </a:lnTo>
                  <a:lnTo>
                    <a:pt x="2" y="8"/>
                  </a:lnTo>
                  <a:lnTo>
                    <a:pt x="0" y="8"/>
                  </a:lnTo>
                  <a:lnTo>
                    <a:pt x="0" y="6"/>
                  </a:lnTo>
                  <a:lnTo>
                    <a:pt x="2" y="0"/>
                  </a:lnTo>
                  <a:lnTo>
                    <a:pt x="4" y="0"/>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235" name="Freeform 104"/>
            <p:cNvSpPr>
              <a:spLocks/>
            </p:cNvSpPr>
            <p:nvPr/>
          </p:nvSpPr>
          <p:spPr bwMode="auto">
            <a:xfrm>
              <a:off x="2908" y="2646"/>
              <a:ext cx="6" cy="8"/>
            </a:xfrm>
            <a:custGeom>
              <a:avLst/>
              <a:gdLst>
                <a:gd name="T0" fmla="*/ 6 w 6"/>
                <a:gd name="T1" fmla="*/ 2 h 8"/>
                <a:gd name="T2" fmla="*/ 6 w 6"/>
                <a:gd name="T3" fmla="*/ 4 h 8"/>
                <a:gd name="T4" fmla="*/ 6 w 6"/>
                <a:gd name="T5" fmla="*/ 8 h 8"/>
                <a:gd name="T6" fmla="*/ 4 w 6"/>
                <a:gd name="T7" fmla="*/ 8 h 8"/>
                <a:gd name="T8" fmla="*/ 2 w 6"/>
                <a:gd name="T9" fmla="*/ 8 h 8"/>
                <a:gd name="T10" fmla="*/ 0 w 6"/>
                <a:gd name="T11" fmla="*/ 8 h 8"/>
                <a:gd name="T12" fmla="*/ 0 w 6"/>
                <a:gd name="T13" fmla="*/ 6 h 8"/>
                <a:gd name="T14" fmla="*/ 2 w 6"/>
                <a:gd name="T15" fmla="*/ 0 h 8"/>
                <a:gd name="T16" fmla="*/ 4 w 6"/>
                <a:gd name="T17" fmla="*/ 0 h 8"/>
                <a:gd name="T18" fmla="*/ 4 w 6"/>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2"/>
                  </a:moveTo>
                  <a:lnTo>
                    <a:pt x="6" y="4"/>
                  </a:lnTo>
                  <a:lnTo>
                    <a:pt x="6" y="8"/>
                  </a:lnTo>
                  <a:lnTo>
                    <a:pt x="4" y="8"/>
                  </a:lnTo>
                  <a:lnTo>
                    <a:pt x="2" y="8"/>
                  </a:lnTo>
                  <a:lnTo>
                    <a:pt x="0" y="8"/>
                  </a:lnTo>
                  <a:lnTo>
                    <a:pt x="0" y="6"/>
                  </a:lnTo>
                  <a:lnTo>
                    <a:pt x="2" y="0"/>
                  </a:lnTo>
                  <a:lnTo>
                    <a:pt x="4" y="0"/>
                  </a:lnTo>
                  <a:lnTo>
                    <a:pt x="4" y="2"/>
                  </a:lnTo>
                </a:path>
              </a:pathLst>
            </a:custGeom>
            <a:solidFill>
              <a:schemeClr val="tx2"/>
            </a:solidFill>
            <a:ln w="3175">
              <a:solidFill>
                <a:schemeClr val="bg1"/>
              </a:solidFill>
              <a:round/>
              <a:headEnd/>
              <a:tailEnd/>
            </a:ln>
          </p:spPr>
          <p:txBody>
            <a:bodyPr/>
            <a:lstStyle/>
            <a:p>
              <a:endParaRPr lang="fr-FR" dirty="0"/>
            </a:p>
          </p:txBody>
        </p:sp>
        <p:sp>
          <p:nvSpPr>
            <p:cNvPr id="5236" name="Freeform 105"/>
            <p:cNvSpPr>
              <a:spLocks/>
            </p:cNvSpPr>
            <p:nvPr/>
          </p:nvSpPr>
          <p:spPr bwMode="auto">
            <a:xfrm>
              <a:off x="3380" y="2461"/>
              <a:ext cx="2" cy="2"/>
            </a:xfrm>
            <a:custGeom>
              <a:avLst/>
              <a:gdLst>
                <a:gd name="T0" fmla="*/ 0 w 2"/>
                <a:gd name="T1" fmla="*/ 0 h 2"/>
                <a:gd name="T2" fmla="*/ 0 w 2"/>
                <a:gd name="T3" fmla="*/ 2 h 2"/>
                <a:gd name="T4" fmla="*/ 2 w 2"/>
                <a:gd name="T5" fmla="*/ 2 h 2"/>
                <a:gd name="T6" fmla="*/ 2 w 2"/>
                <a:gd name="T7" fmla="*/ 0 h 2"/>
                <a:gd name="T8" fmla="*/ 2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2"/>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37" name="Freeform 106"/>
            <p:cNvSpPr>
              <a:spLocks/>
            </p:cNvSpPr>
            <p:nvPr/>
          </p:nvSpPr>
          <p:spPr bwMode="auto">
            <a:xfrm>
              <a:off x="3380" y="2461"/>
              <a:ext cx="2" cy="2"/>
            </a:xfrm>
            <a:custGeom>
              <a:avLst/>
              <a:gdLst>
                <a:gd name="T0" fmla="*/ 0 w 2"/>
                <a:gd name="T1" fmla="*/ 0 h 2"/>
                <a:gd name="T2" fmla="*/ 0 w 2"/>
                <a:gd name="T3" fmla="*/ 2 h 2"/>
                <a:gd name="T4" fmla="*/ 2 w 2"/>
                <a:gd name="T5" fmla="*/ 2 h 2"/>
                <a:gd name="T6" fmla="*/ 2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0" y="2"/>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238" name="Freeform 107"/>
            <p:cNvSpPr>
              <a:spLocks/>
            </p:cNvSpPr>
            <p:nvPr/>
          </p:nvSpPr>
          <p:spPr bwMode="auto">
            <a:xfrm>
              <a:off x="3378" y="2465"/>
              <a:ext cx="8" cy="4"/>
            </a:xfrm>
            <a:custGeom>
              <a:avLst/>
              <a:gdLst>
                <a:gd name="T0" fmla="*/ 6 w 8"/>
                <a:gd name="T1" fmla="*/ 2 h 4"/>
                <a:gd name="T2" fmla="*/ 6 w 8"/>
                <a:gd name="T3" fmla="*/ 4 h 4"/>
                <a:gd name="T4" fmla="*/ 4 w 8"/>
                <a:gd name="T5" fmla="*/ 4 h 4"/>
                <a:gd name="T6" fmla="*/ 4 w 8"/>
                <a:gd name="T7" fmla="*/ 2 h 4"/>
                <a:gd name="T8" fmla="*/ 2 w 8"/>
                <a:gd name="T9" fmla="*/ 0 h 4"/>
                <a:gd name="T10" fmla="*/ 0 w 8"/>
                <a:gd name="T11" fmla="*/ 2 h 4"/>
                <a:gd name="T12" fmla="*/ 2 w 8"/>
                <a:gd name="T13" fmla="*/ 2 h 4"/>
                <a:gd name="T14" fmla="*/ 2 w 8"/>
                <a:gd name="T15" fmla="*/ 4 h 4"/>
                <a:gd name="T16" fmla="*/ 8 w 8"/>
                <a:gd name="T17" fmla="*/ 4 h 4"/>
                <a:gd name="T18" fmla="*/ 6 w 8"/>
                <a:gd name="T19" fmla="*/ 4 h 4"/>
                <a:gd name="T20" fmla="*/ 6 w 8"/>
                <a:gd name="T21" fmla="*/ 4 h 4"/>
                <a:gd name="T22" fmla="*/ 6 w 8"/>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4"/>
                <a:gd name="T38" fmla="*/ 8 w 8"/>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4">
                  <a:moveTo>
                    <a:pt x="6" y="2"/>
                  </a:moveTo>
                  <a:lnTo>
                    <a:pt x="6" y="4"/>
                  </a:lnTo>
                  <a:lnTo>
                    <a:pt x="4" y="4"/>
                  </a:lnTo>
                  <a:lnTo>
                    <a:pt x="4" y="2"/>
                  </a:lnTo>
                  <a:lnTo>
                    <a:pt x="2" y="0"/>
                  </a:lnTo>
                  <a:lnTo>
                    <a:pt x="0" y="2"/>
                  </a:lnTo>
                  <a:lnTo>
                    <a:pt x="2" y="2"/>
                  </a:lnTo>
                  <a:lnTo>
                    <a:pt x="2" y="4"/>
                  </a:lnTo>
                  <a:lnTo>
                    <a:pt x="8" y="4"/>
                  </a:lnTo>
                  <a:lnTo>
                    <a:pt x="6" y="4"/>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239" name="Freeform 108"/>
            <p:cNvSpPr>
              <a:spLocks/>
            </p:cNvSpPr>
            <p:nvPr/>
          </p:nvSpPr>
          <p:spPr bwMode="auto">
            <a:xfrm>
              <a:off x="3378" y="2465"/>
              <a:ext cx="8" cy="4"/>
            </a:xfrm>
            <a:custGeom>
              <a:avLst/>
              <a:gdLst>
                <a:gd name="T0" fmla="*/ 6 w 8"/>
                <a:gd name="T1" fmla="*/ 2 h 4"/>
                <a:gd name="T2" fmla="*/ 6 w 8"/>
                <a:gd name="T3" fmla="*/ 4 h 4"/>
                <a:gd name="T4" fmla="*/ 4 w 8"/>
                <a:gd name="T5" fmla="*/ 4 h 4"/>
                <a:gd name="T6" fmla="*/ 4 w 8"/>
                <a:gd name="T7" fmla="*/ 2 h 4"/>
                <a:gd name="T8" fmla="*/ 2 w 8"/>
                <a:gd name="T9" fmla="*/ 0 h 4"/>
                <a:gd name="T10" fmla="*/ 0 w 8"/>
                <a:gd name="T11" fmla="*/ 2 h 4"/>
                <a:gd name="T12" fmla="*/ 2 w 8"/>
                <a:gd name="T13" fmla="*/ 2 h 4"/>
                <a:gd name="T14" fmla="*/ 2 w 8"/>
                <a:gd name="T15" fmla="*/ 4 h 4"/>
                <a:gd name="T16" fmla="*/ 8 w 8"/>
                <a:gd name="T17" fmla="*/ 4 h 4"/>
                <a:gd name="T18" fmla="*/ 6 w 8"/>
                <a:gd name="T19" fmla="*/ 4 h 4"/>
                <a:gd name="T20" fmla="*/ 6 w 8"/>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4"/>
                <a:gd name="T35" fmla="*/ 8 w 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4">
                  <a:moveTo>
                    <a:pt x="6" y="2"/>
                  </a:moveTo>
                  <a:lnTo>
                    <a:pt x="6" y="4"/>
                  </a:lnTo>
                  <a:lnTo>
                    <a:pt x="4" y="4"/>
                  </a:lnTo>
                  <a:lnTo>
                    <a:pt x="4" y="2"/>
                  </a:lnTo>
                  <a:lnTo>
                    <a:pt x="2" y="0"/>
                  </a:lnTo>
                  <a:lnTo>
                    <a:pt x="0" y="2"/>
                  </a:lnTo>
                  <a:lnTo>
                    <a:pt x="2" y="2"/>
                  </a:lnTo>
                  <a:lnTo>
                    <a:pt x="2" y="4"/>
                  </a:lnTo>
                  <a:lnTo>
                    <a:pt x="8" y="4"/>
                  </a:lnTo>
                  <a:lnTo>
                    <a:pt x="6" y="4"/>
                  </a:lnTo>
                </a:path>
              </a:pathLst>
            </a:custGeom>
            <a:solidFill>
              <a:schemeClr val="tx2"/>
            </a:solidFill>
            <a:ln w="3175">
              <a:solidFill>
                <a:schemeClr val="bg1"/>
              </a:solidFill>
              <a:round/>
              <a:headEnd/>
              <a:tailEnd/>
            </a:ln>
          </p:spPr>
          <p:txBody>
            <a:bodyPr/>
            <a:lstStyle/>
            <a:p>
              <a:endParaRPr lang="fr-FR" dirty="0"/>
            </a:p>
          </p:txBody>
        </p:sp>
        <p:sp>
          <p:nvSpPr>
            <p:cNvPr id="5240" name="Freeform 109"/>
            <p:cNvSpPr>
              <a:spLocks/>
            </p:cNvSpPr>
            <p:nvPr/>
          </p:nvSpPr>
          <p:spPr bwMode="auto">
            <a:xfrm>
              <a:off x="2982" y="2345"/>
              <a:ext cx="160" cy="247"/>
            </a:xfrm>
            <a:custGeom>
              <a:avLst/>
              <a:gdLst>
                <a:gd name="T0" fmla="*/ 26 w 160"/>
                <a:gd name="T1" fmla="*/ 34 h 247"/>
                <a:gd name="T2" fmla="*/ 30 w 160"/>
                <a:gd name="T3" fmla="*/ 44 h 247"/>
                <a:gd name="T4" fmla="*/ 36 w 160"/>
                <a:gd name="T5" fmla="*/ 54 h 247"/>
                <a:gd name="T6" fmla="*/ 4 w 160"/>
                <a:gd name="T7" fmla="*/ 132 h 247"/>
                <a:gd name="T8" fmla="*/ 2 w 160"/>
                <a:gd name="T9" fmla="*/ 136 h 247"/>
                <a:gd name="T10" fmla="*/ 0 w 160"/>
                <a:gd name="T11" fmla="*/ 138 h 247"/>
                <a:gd name="T12" fmla="*/ 0 w 160"/>
                <a:gd name="T13" fmla="*/ 142 h 247"/>
                <a:gd name="T14" fmla="*/ 6 w 160"/>
                <a:gd name="T15" fmla="*/ 146 h 247"/>
                <a:gd name="T16" fmla="*/ 10 w 160"/>
                <a:gd name="T17" fmla="*/ 148 h 247"/>
                <a:gd name="T18" fmla="*/ 14 w 160"/>
                <a:gd name="T19" fmla="*/ 156 h 247"/>
                <a:gd name="T20" fmla="*/ 22 w 160"/>
                <a:gd name="T21" fmla="*/ 156 h 247"/>
                <a:gd name="T22" fmla="*/ 26 w 160"/>
                <a:gd name="T23" fmla="*/ 160 h 247"/>
                <a:gd name="T24" fmla="*/ 24 w 160"/>
                <a:gd name="T25" fmla="*/ 164 h 247"/>
                <a:gd name="T26" fmla="*/ 18 w 160"/>
                <a:gd name="T27" fmla="*/ 166 h 247"/>
                <a:gd name="T28" fmla="*/ 20 w 160"/>
                <a:gd name="T29" fmla="*/ 176 h 247"/>
                <a:gd name="T30" fmla="*/ 22 w 160"/>
                <a:gd name="T31" fmla="*/ 194 h 247"/>
                <a:gd name="T32" fmla="*/ 28 w 160"/>
                <a:gd name="T33" fmla="*/ 209 h 247"/>
                <a:gd name="T34" fmla="*/ 12 w 160"/>
                <a:gd name="T35" fmla="*/ 209 h 247"/>
                <a:gd name="T36" fmla="*/ 10 w 160"/>
                <a:gd name="T37" fmla="*/ 215 h 247"/>
                <a:gd name="T38" fmla="*/ 14 w 160"/>
                <a:gd name="T39" fmla="*/ 223 h 247"/>
                <a:gd name="T40" fmla="*/ 22 w 160"/>
                <a:gd name="T41" fmla="*/ 225 h 247"/>
                <a:gd name="T42" fmla="*/ 28 w 160"/>
                <a:gd name="T43" fmla="*/ 247 h 247"/>
                <a:gd name="T44" fmla="*/ 36 w 160"/>
                <a:gd name="T45" fmla="*/ 245 h 247"/>
                <a:gd name="T46" fmla="*/ 42 w 160"/>
                <a:gd name="T47" fmla="*/ 243 h 247"/>
                <a:gd name="T48" fmla="*/ 46 w 160"/>
                <a:gd name="T49" fmla="*/ 241 h 247"/>
                <a:gd name="T50" fmla="*/ 50 w 160"/>
                <a:gd name="T51" fmla="*/ 243 h 247"/>
                <a:gd name="T52" fmla="*/ 54 w 160"/>
                <a:gd name="T53" fmla="*/ 245 h 247"/>
                <a:gd name="T54" fmla="*/ 58 w 160"/>
                <a:gd name="T55" fmla="*/ 243 h 247"/>
                <a:gd name="T56" fmla="*/ 66 w 160"/>
                <a:gd name="T57" fmla="*/ 239 h 247"/>
                <a:gd name="T58" fmla="*/ 72 w 160"/>
                <a:gd name="T59" fmla="*/ 237 h 247"/>
                <a:gd name="T60" fmla="*/ 80 w 160"/>
                <a:gd name="T61" fmla="*/ 237 h 247"/>
                <a:gd name="T62" fmla="*/ 82 w 160"/>
                <a:gd name="T63" fmla="*/ 235 h 247"/>
                <a:gd name="T64" fmla="*/ 84 w 160"/>
                <a:gd name="T65" fmla="*/ 231 h 247"/>
                <a:gd name="T66" fmla="*/ 84 w 160"/>
                <a:gd name="T67" fmla="*/ 227 h 247"/>
                <a:gd name="T68" fmla="*/ 102 w 160"/>
                <a:gd name="T69" fmla="*/ 221 h 247"/>
                <a:gd name="T70" fmla="*/ 106 w 160"/>
                <a:gd name="T71" fmla="*/ 221 h 247"/>
                <a:gd name="T72" fmla="*/ 114 w 160"/>
                <a:gd name="T73" fmla="*/ 217 h 247"/>
                <a:gd name="T74" fmla="*/ 116 w 160"/>
                <a:gd name="T75" fmla="*/ 213 h 247"/>
                <a:gd name="T76" fmla="*/ 120 w 160"/>
                <a:gd name="T77" fmla="*/ 207 h 247"/>
                <a:gd name="T78" fmla="*/ 124 w 160"/>
                <a:gd name="T79" fmla="*/ 205 h 247"/>
                <a:gd name="T80" fmla="*/ 126 w 160"/>
                <a:gd name="T81" fmla="*/ 200 h 247"/>
                <a:gd name="T82" fmla="*/ 128 w 160"/>
                <a:gd name="T83" fmla="*/ 196 h 247"/>
                <a:gd name="T84" fmla="*/ 142 w 160"/>
                <a:gd name="T85" fmla="*/ 188 h 247"/>
                <a:gd name="T86" fmla="*/ 138 w 160"/>
                <a:gd name="T87" fmla="*/ 186 h 247"/>
                <a:gd name="T88" fmla="*/ 134 w 160"/>
                <a:gd name="T89" fmla="*/ 172 h 247"/>
                <a:gd name="T90" fmla="*/ 128 w 160"/>
                <a:gd name="T91" fmla="*/ 168 h 247"/>
                <a:gd name="T92" fmla="*/ 130 w 160"/>
                <a:gd name="T93" fmla="*/ 158 h 247"/>
                <a:gd name="T94" fmla="*/ 132 w 160"/>
                <a:gd name="T95" fmla="*/ 150 h 247"/>
                <a:gd name="T96" fmla="*/ 134 w 160"/>
                <a:gd name="T97" fmla="*/ 146 h 247"/>
                <a:gd name="T98" fmla="*/ 142 w 160"/>
                <a:gd name="T99" fmla="*/ 128 h 247"/>
                <a:gd name="T100" fmla="*/ 160 w 160"/>
                <a:gd name="T101" fmla="*/ 122 h 247"/>
                <a:gd name="T102" fmla="*/ 158 w 160"/>
                <a:gd name="T103" fmla="*/ 62 h 247"/>
                <a:gd name="T104" fmla="*/ 24 w 160"/>
                <a:gd name="T105" fmla="*/ 6 h 247"/>
                <a:gd name="T106" fmla="*/ 24 w 160"/>
                <a:gd name="T107" fmla="*/ 30 h 2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247"/>
                <a:gd name="T164" fmla="*/ 160 w 160"/>
                <a:gd name="T165" fmla="*/ 247 h 2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247">
                  <a:moveTo>
                    <a:pt x="24" y="30"/>
                  </a:moveTo>
                  <a:lnTo>
                    <a:pt x="26" y="34"/>
                  </a:lnTo>
                  <a:lnTo>
                    <a:pt x="28" y="40"/>
                  </a:lnTo>
                  <a:lnTo>
                    <a:pt x="30" y="44"/>
                  </a:lnTo>
                  <a:lnTo>
                    <a:pt x="40" y="48"/>
                  </a:lnTo>
                  <a:lnTo>
                    <a:pt x="36" y="54"/>
                  </a:lnTo>
                  <a:lnTo>
                    <a:pt x="30" y="104"/>
                  </a:lnTo>
                  <a:lnTo>
                    <a:pt x="4" y="132"/>
                  </a:lnTo>
                  <a:lnTo>
                    <a:pt x="4" y="134"/>
                  </a:lnTo>
                  <a:lnTo>
                    <a:pt x="2" y="136"/>
                  </a:lnTo>
                  <a:lnTo>
                    <a:pt x="2" y="138"/>
                  </a:lnTo>
                  <a:lnTo>
                    <a:pt x="0" y="138"/>
                  </a:lnTo>
                  <a:lnTo>
                    <a:pt x="0" y="140"/>
                  </a:lnTo>
                  <a:lnTo>
                    <a:pt x="0" y="142"/>
                  </a:lnTo>
                  <a:lnTo>
                    <a:pt x="4" y="144"/>
                  </a:lnTo>
                  <a:lnTo>
                    <a:pt x="6" y="146"/>
                  </a:lnTo>
                  <a:lnTo>
                    <a:pt x="8" y="146"/>
                  </a:lnTo>
                  <a:lnTo>
                    <a:pt x="10" y="148"/>
                  </a:lnTo>
                  <a:lnTo>
                    <a:pt x="10" y="154"/>
                  </a:lnTo>
                  <a:lnTo>
                    <a:pt x="14" y="156"/>
                  </a:lnTo>
                  <a:lnTo>
                    <a:pt x="18" y="156"/>
                  </a:lnTo>
                  <a:lnTo>
                    <a:pt x="22" y="156"/>
                  </a:lnTo>
                  <a:lnTo>
                    <a:pt x="24" y="156"/>
                  </a:lnTo>
                  <a:lnTo>
                    <a:pt x="26" y="160"/>
                  </a:lnTo>
                  <a:lnTo>
                    <a:pt x="26" y="162"/>
                  </a:lnTo>
                  <a:lnTo>
                    <a:pt x="24" y="164"/>
                  </a:lnTo>
                  <a:lnTo>
                    <a:pt x="22" y="166"/>
                  </a:lnTo>
                  <a:lnTo>
                    <a:pt x="18" y="166"/>
                  </a:lnTo>
                  <a:lnTo>
                    <a:pt x="18" y="168"/>
                  </a:lnTo>
                  <a:lnTo>
                    <a:pt x="20" y="176"/>
                  </a:lnTo>
                  <a:lnTo>
                    <a:pt x="22" y="180"/>
                  </a:lnTo>
                  <a:lnTo>
                    <a:pt x="22" y="194"/>
                  </a:lnTo>
                  <a:lnTo>
                    <a:pt x="28" y="203"/>
                  </a:lnTo>
                  <a:lnTo>
                    <a:pt x="28" y="209"/>
                  </a:lnTo>
                  <a:lnTo>
                    <a:pt x="18" y="207"/>
                  </a:lnTo>
                  <a:lnTo>
                    <a:pt x="12" y="209"/>
                  </a:lnTo>
                  <a:lnTo>
                    <a:pt x="10" y="211"/>
                  </a:lnTo>
                  <a:lnTo>
                    <a:pt x="10" y="215"/>
                  </a:lnTo>
                  <a:lnTo>
                    <a:pt x="10" y="219"/>
                  </a:lnTo>
                  <a:lnTo>
                    <a:pt x="14" y="223"/>
                  </a:lnTo>
                  <a:lnTo>
                    <a:pt x="16" y="223"/>
                  </a:lnTo>
                  <a:lnTo>
                    <a:pt x="22" y="225"/>
                  </a:lnTo>
                  <a:lnTo>
                    <a:pt x="22" y="227"/>
                  </a:lnTo>
                  <a:lnTo>
                    <a:pt x="28" y="247"/>
                  </a:lnTo>
                  <a:lnTo>
                    <a:pt x="30" y="247"/>
                  </a:lnTo>
                  <a:lnTo>
                    <a:pt x="36" y="245"/>
                  </a:lnTo>
                  <a:lnTo>
                    <a:pt x="38" y="247"/>
                  </a:lnTo>
                  <a:lnTo>
                    <a:pt x="42" y="243"/>
                  </a:lnTo>
                  <a:lnTo>
                    <a:pt x="46" y="243"/>
                  </a:lnTo>
                  <a:lnTo>
                    <a:pt x="46" y="241"/>
                  </a:lnTo>
                  <a:lnTo>
                    <a:pt x="48" y="241"/>
                  </a:lnTo>
                  <a:lnTo>
                    <a:pt x="50" y="243"/>
                  </a:lnTo>
                  <a:lnTo>
                    <a:pt x="52" y="245"/>
                  </a:lnTo>
                  <a:lnTo>
                    <a:pt x="54" y="245"/>
                  </a:lnTo>
                  <a:lnTo>
                    <a:pt x="54" y="243"/>
                  </a:lnTo>
                  <a:lnTo>
                    <a:pt x="58" y="243"/>
                  </a:lnTo>
                  <a:lnTo>
                    <a:pt x="60" y="241"/>
                  </a:lnTo>
                  <a:lnTo>
                    <a:pt x="66" y="239"/>
                  </a:lnTo>
                  <a:lnTo>
                    <a:pt x="70" y="239"/>
                  </a:lnTo>
                  <a:lnTo>
                    <a:pt x="72" y="237"/>
                  </a:lnTo>
                  <a:lnTo>
                    <a:pt x="78" y="237"/>
                  </a:lnTo>
                  <a:lnTo>
                    <a:pt x="80" y="237"/>
                  </a:lnTo>
                  <a:lnTo>
                    <a:pt x="80" y="235"/>
                  </a:lnTo>
                  <a:lnTo>
                    <a:pt x="82" y="235"/>
                  </a:lnTo>
                  <a:lnTo>
                    <a:pt x="82" y="233"/>
                  </a:lnTo>
                  <a:lnTo>
                    <a:pt x="84" y="231"/>
                  </a:lnTo>
                  <a:lnTo>
                    <a:pt x="86" y="229"/>
                  </a:lnTo>
                  <a:lnTo>
                    <a:pt x="84" y="227"/>
                  </a:lnTo>
                  <a:lnTo>
                    <a:pt x="84" y="225"/>
                  </a:lnTo>
                  <a:lnTo>
                    <a:pt x="102" y="221"/>
                  </a:lnTo>
                  <a:lnTo>
                    <a:pt x="104" y="221"/>
                  </a:lnTo>
                  <a:lnTo>
                    <a:pt x="106" y="221"/>
                  </a:lnTo>
                  <a:lnTo>
                    <a:pt x="108" y="219"/>
                  </a:lnTo>
                  <a:lnTo>
                    <a:pt x="114" y="217"/>
                  </a:lnTo>
                  <a:lnTo>
                    <a:pt x="114" y="215"/>
                  </a:lnTo>
                  <a:lnTo>
                    <a:pt x="116" y="213"/>
                  </a:lnTo>
                  <a:lnTo>
                    <a:pt x="120" y="209"/>
                  </a:lnTo>
                  <a:lnTo>
                    <a:pt x="120" y="207"/>
                  </a:lnTo>
                  <a:lnTo>
                    <a:pt x="122" y="207"/>
                  </a:lnTo>
                  <a:lnTo>
                    <a:pt x="124" y="205"/>
                  </a:lnTo>
                  <a:lnTo>
                    <a:pt x="126" y="203"/>
                  </a:lnTo>
                  <a:lnTo>
                    <a:pt x="126" y="200"/>
                  </a:lnTo>
                  <a:lnTo>
                    <a:pt x="126" y="198"/>
                  </a:lnTo>
                  <a:lnTo>
                    <a:pt x="128" y="196"/>
                  </a:lnTo>
                  <a:lnTo>
                    <a:pt x="142" y="192"/>
                  </a:lnTo>
                  <a:lnTo>
                    <a:pt x="142" y="188"/>
                  </a:lnTo>
                  <a:lnTo>
                    <a:pt x="140" y="186"/>
                  </a:lnTo>
                  <a:lnTo>
                    <a:pt x="138" y="186"/>
                  </a:lnTo>
                  <a:lnTo>
                    <a:pt x="138" y="184"/>
                  </a:lnTo>
                  <a:lnTo>
                    <a:pt x="134" y="172"/>
                  </a:lnTo>
                  <a:lnTo>
                    <a:pt x="134" y="166"/>
                  </a:lnTo>
                  <a:lnTo>
                    <a:pt x="128" y="168"/>
                  </a:lnTo>
                  <a:lnTo>
                    <a:pt x="128" y="162"/>
                  </a:lnTo>
                  <a:lnTo>
                    <a:pt x="130" y="158"/>
                  </a:lnTo>
                  <a:lnTo>
                    <a:pt x="130" y="150"/>
                  </a:lnTo>
                  <a:lnTo>
                    <a:pt x="132" y="150"/>
                  </a:lnTo>
                  <a:lnTo>
                    <a:pt x="134" y="148"/>
                  </a:lnTo>
                  <a:lnTo>
                    <a:pt x="134" y="146"/>
                  </a:lnTo>
                  <a:lnTo>
                    <a:pt x="134" y="140"/>
                  </a:lnTo>
                  <a:lnTo>
                    <a:pt x="142" y="128"/>
                  </a:lnTo>
                  <a:lnTo>
                    <a:pt x="144" y="122"/>
                  </a:lnTo>
                  <a:lnTo>
                    <a:pt x="160" y="122"/>
                  </a:lnTo>
                  <a:lnTo>
                    <a:pt x="160" y="62"/>
                  </a:lnTo>
                  <a:lnTo>
                    <a:pt x="158" y="62"/>
                  </a:lnTo>
                  <a:lnTo>
                    <a:pt x="40" y="0"/>
                  </a:lnTo>
                  <a:lnTo>
                    <a:pt x="24" y="6"/>
                  </a:lnTo>
                  <a:lnTo>
                    <a:pt x="24" y="28"/>
                  </a:lnTo>
                  <a:lnTo>
                    <a:pt x="24" y="30"/>
                  </a:lnTo>
                  <a:close/>
                </a:path>
              </a:pathLst>
            </a:custGeom>
            <a:solidFill>
              <a:schemeClr val="tx2"/>
            </a:solidFill>
            <a:ln w="3175">
              <a:solidFill>
                <a:schemeClr val="bg1"/>
              </a:solidFill>
              <a:round/>
              <a:headEnd/>
              <a:tailEnd/>
            </a:ln>
          </p:spPr>
          <p:txBody>
            <a:bodyPr/>
            <a:lstStyle/>
            <a:p>
              <a:endParaRPr lang="fr-FR" dirty="0"/>
            </a:p>
          </p:txBody>
        </p:sp>
        <p:sp>
          <p:nvSpPr>
            <p:cNvPr id="5241" name="Freeform 110"/>
            <p:cNvSpPr>
              <a:spLocks/>
            </p:cNvSpPr>
            <p:nvPr/>
          </p:nvSpPr>
          <p:spPr bwMode="auto">
            <a:xfrm>
              <a:off x="2982" y="2345"/>
              <a:ext cx="160" cy="247"/>
            </a:xfrm>
            <a:custGeom>
              <a:avLst/>
              <a:gdLst>
                <a:gd name="T0" fmla="*/ 26 w 160"/>
                <a:gd name="T1" fmla="*/ 34 h 247"/>
                <a:gd name="T2" fmla="*/ 30 w 160"/>
                <a:gd name="T3" fmla="*/ 44 h 247"/>
                <a:gd name="T4" fmla="*/ 36 w 160"/>
                <a:gd name="T5" fmla="*/ 54 h 247"/>
                <a:gd name="T6" fmla="*/ 4 w 160"/>
                <a:gd name="T7" fmla="*/ 132 h 247"/>
                <a:gd name="T8" fmla="*/ 2 w 160"/>
                <a:gd name="T9" fmla="*/ 136 h 247"/>
                <a:gd name="T10" fmla="*/ 0 w 160"/>
                <a:gd name="T11" fmla="*/ 138 h 247"/>
                <a:gd name="T12" fmla="*/ 0 w 160"/>
                <a:gd name="T13" fmla="*/ 142 h 247"/>
                <a:gd name="T14" fmla="*/ 6 w 160"/>
                <a:gd name="T15" fmla="*/ 146 h 247"/>
                <a:gd name="T16" fmla="*/ 10 w 160"/>
                <a:gd name="T17" fmla="*/ 148 h 247"/>
                <a:gd name="T18" fmla="*/ 14 w 160"/>
                <a:gd name="T19" fmla="*/ 156 h 247"/>
                <a:gd name="T20" fmla="*/ 22 w 160"/>
                <a:gd name="T21" fmla="*/ 156 h 247"/>
                <a:gd name="T22" fmla="*/ 26 w 160"/>
                <a:gd name="T23" fmla="*/ 160 h 247"/>
                <a:gd name="T24" fmla="*/ 24 w 160"/>
                <a:gd name="T25" fmla="*/ 164 h 247"/>
                <a:gd name="T26" fmla="*/ 18 w 160"/>
                <a:gd name="T27" fmla="*/ 166 h 247"/>
                <a:gd name="T28" fmla="*/ 20 w 160"/>
                <a:gd name="T29" fmla="*/ 176 h 247"/>
                <a:gd name="T30" fmla="*/ 22 w 160"/>
                <a:gd name="T31" fmla="*/ 194 h 247"/>
                <a:gd name="T32" fmla="*/ 28 w 160"/>
                <a:gd name="T33" fmla="*/ 209 h 247"/>
                <a:gd name="T34" fmla="*/ 12 w 160"/>
                <a:gd name="T35" fmla="*/ 209 h 247"/>
                <a:gd name="T36" fmla="*/ 10 w 160"/>
                <a:gd name="T37" fmla="*/ 215 h 247"/>
                <a:gd name="T38" fmla="*/ 14 w 160"/>
                <a:gd name="T39" fmla="*/ 223 h 247"/>
                <a:gd name="T40" fmla="*/ 22 w 160"/>
                <a:gd name="T41" fmla="*/ 225 h 247"/>
                <a:gd name="T42" fmla="*/ 28 w 160"/>
                <a:gd name="T43" fmla="*/ 247 h 247"/>
                <a:gd name="T44" fmla="*/ 36 w 160"/>
                <a:gd name="T45" fmla="*/ 245 h 247"/>
                <a:gd name="T46" fmla="*/ 42 w 160"/>
                <a:gd name="T47" fmla="*/ 243 h 247"/>
                <a:gd name="T48" fmla="*/ 46 w 160"/>
                <a:gd name="T49" fmla="*/ 241 h 247"/>
                <a:gd name="T50" fmla="*/ 50 w 160"/>
                <a:gd name="T51" fmla="*/ 243 h 247"/>
                <a:gd name="T52" fmla="*/ 54 w 160"/>
                <a:gd name="T53" fmla="*/ 245 h 247"/>
                <a:gd name="T54" fmla="*/ 58 w 160"/>
                <a:gd name="T55" fmla="*/ 243 h 247"/>
                <a:gd name="T56" fmla="*/ 66 w 160"/>
                <a:gd name="T57" fmla="*/ 239 h 247"/>
                <a:gd name="T58" fmla="*/ 72 w 160"/>
                <a:gd name="T59" fmla="*/ 237 h 247"/>
                <a:gd name="T60" fmla="*/ 80 w 160"/>
                <a:gd name="T61" fmla="*/ 237 h 247"/>
                <a:gd name="T62" fmla="*/ 82 w 160"/>
                <a:gd name="T63" fmla="*/ 235 h 247"/>
                <a:gd name="T64" fmla="*/ 84 w 160"/>
                <a:gd name="T65" fmla="*/ 231 h 247"/>
                <a:gd name="T66" fmla="*/ 84 w 160"/>
                <a:gd name="T67" fmla="*/ 227 h 247"/>
                <a:gd name="T68" fmla="*/ 102 w 160"/>
                <a:gd name="T69" fmla="*/ 221 h 247"/>
                <a:gd name="T70" fmla="*/ 106 w 160"/>
                <a:gd name="T71" fmla="*/ 221 h 247"/>
                <a:gd name="T72" fmla="*/ 114 w 160"/>
                <a:gd name="T73" fmla="*/ 217 h 247"/>
                <a:gd name="T74" fmla="*/ 116 w 160"/>
                <a:gd name="T75" fmla="*/ 213 h 247"/>
                <a:gd name="T76" fmla="*/ 120 w 160"/>
                <a:gd name="T77" fmla="*/ 207 h 247"/>
                <a:gd name="T78" fmla="*/ 124 w 160"/>
                <a:gd name="T79" fmla="*/ 205 h 247"/>
                <a:gd name="T80" fmla="*/ 126 w 160"/>
                <a:gd name="T81" fmla="*/ 200 h 247"/>
                <a:gd name="T82" fmla="*/ 128 w 160"/>
                <a:gd name="T83" fmla="*/ 196 h 247"/>
                <a:gd name="T84" fmla="*/ 142 w 160"/>
                <a:gd name="T85" fmla="*/ 188 h 247"/>
                <a:gd name="T86" fmla="*/ 138 w 160"/>
                <a:gd name="T87" fmla="*/ 186 h 247"/>
                <a:gd name="T88" fmla="*/ 134 w 160"/>
                <a:gd name="T89" fmla="*/ 172 h 247"/>
                <a:gd name="T90" fmla="*/ 128 w 160"/>
                <a:gd name="T91" fmla="*/ 168 h 247"/>
                <a:gd name="T92" fmla="*/ 130 w 160"/>
                <a:gd name="T93" fmla="*/ 158 h 247"/>
                <a:gd name="T94" fmla="*/ 132 w 160"/>
                <a:gd name="T95" fmla="*/ 150 h 247"/>
                <a:gd name="T96" fmla="*/ 134 w 160"/>
                <a:gd name="T97" fmla="*/ 146 h 247"/>
                <a:gd name="T98" fmla="*/ 142 w 160"/>
                <a:gd name="T99" fmla="*/ 128 h 247"/>
                <a:gd name="T100" fmla="*/ 160 w 160"/>
                <a:gd name="T101" fmla="*/ 122 h 247"/>
                <a:gd name="T102" fmla="*/ 158 w 160"/>
                <a:gd name="T103" fmla="*/ 62 h 247"/>
                <a:gd name="T104" fmla="*/ 24 w 160"/>
                <a:gd name="T105" fmla="*/ 6 h 2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0"/>
                <a:gd name="T160" fmla="*/ 0 h 247"/>
                <a:gd name="T161" fmla="*/ 160 w 160"/>
                <a:gd name="T162" fmla="*/ 247 h 2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0" h="247">
                  <a:moveTo>
                    <a:pt x="24" y="30"/>
                  </a:moveTo>
                  <a:lnTo>
                    <a:pt x="26" y="34"/>
                  </a:lnTo>
                  <a:lnTo>
                    <a:pt x="28" y="40"/>
                  </a:lnTo>
                  <a:lnTo>
                    <a:pt x="30" y="44"/>
                  </a:lnTo>
                  <a:lnTo>
                    <a:pt x="40" y="48"/>
                  </a:lnTo>
                  <a:lnTo>
                    <a:pt x="36" y="54"/>
                  </a:lnTo>
                  <a:lnTo>
                    <a:pt x="30" y="104"/>
                  </a:lnTo>
                  <a:lnTo>
                    <a:pt x="4" y="132"/>
                  </a:lnTo>
                  <a:lnTo>
                    <a:pt x="4" y="134"/>
                  </a:lnTo>
                  <a:lnTo>
                    <a:pt x="2" y="136"/>
                  </a:lnTo>
                  <a:lnTo>
                    <a:pt x="2" y="138"/>
                  </a:lnTo>
                  <a:lnTo>
                    <a:pt x="0" y="138"/>
                  </a:lnTo>
                  <a:lnTo>
                    <a:pt x="0" y="140"/>
                  </a:lnTo>
                  <a:lnTo>
                    <a:pt x="0" y="142"/>
                  </a:lnTo>
                  <a:lnTo>
                    <a:pt x="4" y="144"/>
                  </a:lnTo>
                  <a:lnTo>
                    <a:pt x="6" y="146"/>
                  </a:lnTo>
                  <a:lnTo>
                    <a:pt x="8" y="146"/>
                  </a:lnTo>
                  <a:lnTo>
                    <a:pt x="10" y="148"/>
                  </a:lnTo>
                  <a:lnTo>
                    <a:pt x="10" y="154"/>
                  </a:lnTo>
                  <a:lnTo>
                    <a:pt x="14" y="156"/>
                  </a:lnTo>
                  <a:lnTo>
                    <a:pt x="18" y="156"/>
                  </a:lnTo>
                  <a:lnTo>
                    <a:pt x="22" y="156"/>
                  </a:lnTo>
                  <a:lnTo>
                    <a:pt x="24" y="156"/>
                  </a:lnTo>
                  <a:lnTo>
                    <a:pt x="26" y="160"/>
                  </a:lnTo>
                  <a:lnTo>
                    <a:pt x="26" y="162"/>
                  </a:lnTo>
                  <a:lnTo>
                    <a:pt x="24" y="164"/>
                  </a:lnTo>
                  <a:lnTo>
                    <a:pt x="22" y="166"/>
                  </a:lnTo>
                  <a:lnTo>
                    <a:pt x="18" y="166"/>
                  </a:lnTo>
                  <a:lnTo>
                    <a:pt x="18" y="168"/>
                  </a:lnTo>
                  <a:lnTo>
                    <a:pt x="20" y="176"/>
                  </a:lnTo>
                  <a:lnTo>
                    <a:pt x="22" y="180"/>
                  </a:lnTo>
                  <a:lnTo>
                    <a:pt x="22" y="194"/>
                  </a:lnTo>
                  <a:lnTo>
                    <a:pt x="28" y="203"/>
                  </a:lnTo>
                  <a:lnTo>
                    <a:pt x="28" y="209"/>
                  </a:lnTo>
                  <a:lnTo>
                    <a:pt x="18" y="207"/>
                  </a:lnTo>
                  <a:lnTo>
                    <a:pt x="12" y="209"/>
                  </a:lnTo>
                  <a:lnTo>
                    <a:pt x="10" y="211"/>
                  </a:lnTo>
                  <a:lnTo>
                    <a:pt x="10" y="215"/>
                  </a:lnTo>
                  <a:lnTo>
                    <a:pt x="10" y="219"/>
                  </a:lnTo>
                  <a:lnTo>
                    <a:pt x="14" y="223"/>
                  </a:lnTo>
                  <a:lnTo>
                    <a:pt x="16" y="223"/>
                  </a:lnTo>
                  <a:lnTo>
                    <a:pt x="22" y="225"/>
                  </a:lnTo>
                  <a:lnTo>
                    <a:pt x="22" y="227"/>
                  </a:lnTo>
                  <a:lnTo>
                    <a:pt x="28" y="247"/>
                  </a:lnTo>
                  <a:lnTo>
                    <a:pt x="30" y="247"/>
                  </a:lnTo>
                  <a:lnTo>
                    <a:pt x="36" y="245"/>
                  </a:lnTo>
                  <a:lnTo>
                    <a:pt x="38" y="247"/>
                  </a:lnTo>
                  <a:lnTo>
                    <a:pt x="42" y="243"/>
                  </a:lnTo>
                  <a:lnTo>
                    <a:pt x="46" y="243"/>
                  </a:lnTo>
                  <a:lnTo>
                    <a:pt x="46" y="241"/>
                  </a:lnTo>
                  <a:lnTo>
                    <a:pt x="48" y="241"/>
                  </a:lnTo>
                  <a:lnTo>
                    <a:pt x="50" y="243"/>
                  </a:lnTo>
                  <a:lnTo>
                    <a:pt x="52" y="245"/>
                  </a:lnTo>
                  <a:lnTo>
                    <a:pt x="54" y="245"/>
                  </a:lnTo>
                  <a:lnTo>
                    <a:pt x="54" y="243"/>
                  </a:lnTo>
                  <a:lnTo>
                    <a:pt x="58" y="243"/>
                  </a:lnTo>
                  <a:lnTo>
                    <a:pt x="60" y="241"/>
                  </a:lnTo>
                  <a:lnTo>
                    <a:pt x="66" y="239"/>
                  </a:lnTo>
                  <a:lnTo>
                    <a:pt x="70" y="239"/>
                  </a:lnTo>
                  <a:lnTo>
                    <a:pt x="72" y="237"/>
                  </a:lnTo>
                  <a:lnTo>
                    <a:pt x="78" y="237"/>
                  </a:lnTo>
                  <a:lnTo>
                    <a:pt x="80" y="237"/>
                  </a:lnTo>
                  <a:lnTo>
                    <a:pt x="80" y="235"/>
                  </a:lnTo>
                  <a:lnTo>
                    <a:pt x="82" y="235"/>
                  </a:lnTo>
                  <a:lnTo>
                    <a:pt x="82" y="233"/>
                  </a:lnTo>
                  <a:lnTo>
                    <a:pt x="84" y="231"/>
                  </a:lnTo>
                  <a:lnTo>
                    <a:pt x="86" y="229"/>
                  </a:lnTo>
                  <a:lnTo>
                    <a:pt x="84" y="227"/>
                  </a:lnTo>
                  <a:lnTo>
                    <a:pt x="84" y="225"/>
                  </a:lnTo>
                  <a:lnTo>
                    <a:pt x="102" y="221"/>
                  </a:lnTo>
                  <a:lnTo>
                    <a:pt x="104" y="221"/>
                  </a:lnTo>
                  <a:lnTo>
                    <a:pt x="106" y="221"/>
                  </a:lnTo>
                  <a:lnTo>
                    <a:pt x="108" y="219"/>
                  </a:lnTo>
                  <a:lnTo>
                    <a:pt x="114" y="217"/>
                  </a:lnTo>
                  <a:lnTo>
                    <a:pt x="114" y="215"/>
                  </a:lnTo>
                  <a:lnTo>
                    <a:pt x="116" y="213"/>
                  </a:lnTo>
                  <a:lnTo>
                    <a:pt x="120" y="209"/>
                  </a:lnTo>
                  <a:lnTo>
                    <a:pt x="120" y="207"/>
                  </a:lnTo>
                  <a:lnTo>
                    <a:pt x="122" y="207"/>
                  </a:lnTo>
                  <a:lnTo>
                    <a:pt x="124" y="205"/>
                  </a:lnTo>
                  <a:lnTo>
                    <a:pt x="126" y="203"/>
                  </a:lnTo>
                  <a:lnTo>
                    <a:pt x="126" y="200"/>
                  </a:lnTo>
                  <a:lnTo>
                    <a:pt x="126" y="198"/>
                  </a:lnTo>
                  <a:lnTo>
                    <a:pt x="128" y="196"/>
                  </a:lnTo>
                  <a:lnTo>
                    <a:pt x="142" y="192"/>
                  </a:lnTo>
                  <a:lnTo>
                    <a:pt x="142" y="188"/>
                  </a:lnTo>
                  <a:lnTo>
                    <a:pt x="140" y="186"/>
                  </a:lnTo>
                  <a:lnTo>
                    <a:pt x="138" y="186"/>
                  </a:lnTo>
                  <a:lnTo>
                    <a:pt x="138" y="184"/>
                  </a:lnTo>
                  <a:lnTo>
                    <a:pt x="134" y="172"/>
                  </a:lnTo>
                  <a:lnTo>
                    <a:pt x="134" y="166"/>
                  </a:lnTo>
                  <a:lnTo>
                    <a:pt x="128" y="168"/>
                  </a:lnTo>
                  <a:lnTo>
                    <a:pt x="128" y="162"/>
                  </a:lnTo>
                  <a:lnTo>
                    <a:pt x="130" y="158"/>
                  </a:lnTo>
                  <a:lnTo>
                    <a:pt x="130" y="150"/>
                  </a:lnTo>
                  <a:lnTo>
                    <a:pt x="132" y="150"/>
                  </a:lnTo>
                  <a:lnTo>
                    <a:pt x="134" y="148"/>
                  </a:lnTo>
                  <a:lnTo>
                    <a:pt x="134" y="146"/>
                  </a:lnTo>
                  <a:lnTo>
                    <a:pt x="134" y="140"/>
                  </a:lnTo>
                  <a:lnTo>
                    <a:pt x="142" y="128"/>
                  </a:lnTo>
                  <a:lnTo>
                    <a:pt x="144" y="122"/>
                  </a:lnTo>
                  <a:lnTo>
                    <a:pt x="160" y="122"/>
                  </a:lnTo>
                  <a:lnTo>
                    <a:pt x="160" y="62"/>
                  </a:lnTo>
                  <a:lnTo>
                    <a:pt x="158" y="62"/>
                  </a:lnTo>
                  <a:lnTo>
                    <a:pt x="40" y="0"/>
                  </a:lnTo>
                  <a:lnTo>
                    <a:pt x="24" y="6"/>
                  </a:lnTo>
                  <a:lnTo>
                    <a:pt x="24" y="28"/>
                  </a:lnTo>
                </a:path>
              </a:pathLst>
            </a:custGeom>
            <a:solidFill>
              <a:schemeClr val="tx2"/>
            </a:solidFill>
            <a:ln w="3175">
              <a:solidFill>
                <a:schemeClr val="bg1"/>
              </a:solidFill>
              <a:round/>
              <a:headEnd/>
              <a:tailEnd/>
            </a:ln>
          </p:spPr>
          <p:txBody>
            <a:bodyPr/>
            <a:lstStyle/>
            <a:p>
              <a:endParaRPr lang="fr-FR" dirty="0"/>
            </a:p>
          </p:txBody>
        </p:sp>
        <p:sp>
          <p:nvSpPr>
            <p:cNvPr id="5242" name="Freeform 111"/>
            <p:cNvSpPr>
              <a:spLocks/>
            </p:cNvSpPr>
            <p:nvPr/>
          </p:nvSpPr>
          <p:spPr bwMode="auto">
            <a:xfrm>
              <a:off x="1472" y="2477"/>
              <a:ext cx="64" cy="66"/>
            </a:xfrm>
            <a:custGeom>
              <a:avLst/>
              <a:gdLst>
                <a:gd name="T0" fmla="*/ 64 w 64"/>
                <a:gd name="T1" fmla="*/ 2 h 66"/>
                <a:gd name="T2" fmla="*/ 60 w 64"/>
                <a:gd name="T3" fmla="*/ 0 h 66"/>
                <a:gd name="T4" fmla="*/ 56 w 64"/>
                <a:gd name="T5" fmla="*/ 2 h 66"/>
                <a:gd name="T6" fmla="*/ 56 w 64"/>
                <a:gd name="T7" fmla="*/ 4 h 66"/>
                <a:gd name="T8" fmla="*/ 54 w 64"/>
                <a:gd name="T9" fmla="*/ 6 h 66"/>
                <a:gd name="T10" fmla="*/ 52 w 64"/>
                <a:gd name="T11" fmla="*/ 6 h 66"/>
                <a:gd name="T12" fmla="*/ 48 w 64"/>
                <a:gd name="T13" fmla="*/ 6 h 66"/>
                <a:gd name="T14" fmla="*/ 44 w 64"/>
                <a:gd name="T15" fmla="*/ 6 h 66"/>
                <a:gd name="T16" fmla="*/ 42 w 64"/>
                <a:gd name="T17" fmla="*/ 4 h 66"/>
                <a:gd name="T18" fmla="*/ 40 w 64"/>
                <a:gd name="T19" fmla="*/ 4 h 66"/>
                <a:gd name="T20" fmla="*/ 40 w 64"/>
                <a:gd name="T21" fmla="*/ 6 h 66"/>
                <a:gd name="T22" fmla="*/ 38 w 64"/>
                <a:gd name="T23" fmla="*/ 6 h 66"/>
                <a:gd name="T24" fmla="*/ 38 w 64"/>
                <a:gd name="T25" fmla="*/ 8 h 66"/>
                <a:gd name="T26" fmla="*/ 36 w 64"/>
                <a:gd name="T27" fmla="*/ 12 h 66"/>
                <a:gd name="T28" fmla="*/ 34 w 64"/>
                <a:gd name="T29" fmla="*/ 12 h 66"/>
                <a:gd name="T30" fmla="*/ 32 w 64"/>
                <a:gd name="T31" fmla="*/ 14 h 66"/>
                <a:gd name="T32" fmla="*/ 30 w 64"/>
                <a:gd name="T33" fmla="*/ 16 h 66"/>
                <a:gd name="T34" fmla="*/ 28 w 64"/>
                <a:gd name="T35" fmla="*/ 18 h 66"/>
                <a:gd name="T36" fmla="*/ 26 w 64"/>
                <a:gd name="T37" fmla="*/ 18 h 66"/>
                <a:gd name="T38" fmla="*/ 24 w 64"/>
                <a:gd name="T39" fmla="*/ 18 h 66"/>
                <a:gd name="T40" fmla="*/ 22 w 64"/>
                <a:gd name="T41" fmla="*/ 16 h 66"/>
                <a:gd name="T42" fmla="*/ 18 w 64"/>
                <a:gd name="T43" fmla="*/ 20 h 66"/>
                <a:gd name="T44" fmla="*/ 12 w 64"/>
                <a:gd name="T45" fmla="*/ 20 h 66"/>
                <a:gd name="T46" fmla="*/ 12 w 64"/>
                <a:gd name="T47" fmla="*/ 22 h 66"/>
                <a:gd name="T48" fmla="*/ 12 w 64"/>
                <a:gd name="T49" fmla="*/ 26 h 66"/>
                <a:gd name="T50" fmla="*/ 10 w 64"/>
                <a:gd name="T51" fmla="*/ 28 h 66"/>
                <a:gd name="T52" fmla="*/ 8 w 64"/>
                <a:gd name="T53" fmla="*/ 30 h 66"/>
                <a:gd name="T54" fmla="*/ 8 w 64"/>
                <a:gd name="T55" fmla="*/ 32 h 66"/>
                <a:gd name="T56" fmla="*/ 0 w 64"/>
                <a:gd name="T57" fmla="*/ 32 h 66"/>
                <a:gd name="T58" fmla="*/ 0 w 64"/>
                <a:gd name="T59" fmla="*/ 34 h 66"/>
                <a:gd name="T60" fmla="*/ 26 w 64"/>
                <a:gd name="T61" fmla="*/ 58 h 66"/>
                <a:gd name="T62" fmla="*/ 26 w 64"/>
                <a:gd name="T63" fmla="*/ 60 h 66"/>
                <a:gd name="T64" fmla="*/ 26 w 64"/>
                <a:gd name="T65" fmla="*/ 62 h 66"/>
                <a:gd name="T66" fmla="*/ 28 w 64"/>
                <a:gd name="T67" fmla="*/ 60 h 66"/>
                <a:gd name="T68" fmla="*/ 30 w 64"/>
                <a:gd name="T69" fmla="*/ 60 h 66"/>
                <a:gd name="T70" fmla="*/ 38 w 64"/>
                <a:gd name="T71" fmla="*/ 62 h 66"/>
                <a:gd name="T72" fmla="*/ 44 w 64"/>
                <a:gd name="T73" fmla="*/ 62 h 66"/>
                <a:gd name="T74" fmla="*/ 52 w 64"/>
                <a:gd name="T75" fmla="*/ 66 h 66"/>
                <a:gd name="T76" fmla="*/ 58 w 64"/>
                <a:gd name="T77" fmla="*/ 64 h 66"/>
                <a:gd name="T78" fmla="*/ 58 w 64"/>
                <a:gd name="T79" fmla="*/ 62 h 66"/>
                <a:gd name="T80" fmla="*/ 56 w 64"/>
                <a:gd name="T81" fmla="*/ 58 h 66"/>
                <a:gd name="T82" fmla="*/ 56 w 64"/>
                <a:gd name="T83" fmla="*/ 56 h 66"/>
                <a:gd name="T84" fmla="*/ 56 w 64"/>
                <a:gd name="T85" fmla="*/ 52 h 66"/>
                <a:gd name="T86" fmla="*/ 62 w 64"/>
                <a:gd name="T87" fmla="*/ 2 h 66"/>
                <a:gd name="T88" fmla="*/ 64 w 64"/>
                <a:gd name="T89" fmla="*/ 2 h 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66"/>
                <a:gd name="T137" fmla="*/ 64 w 64"/>
                <a:gd name="T138" fmla="*/ 66 h 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66">
                  <a:moveTo>
                    <a:pt x="64" y="2"/>
                  </a:moveTo>
                  <a:lnTo>
                    <a:pt x="60" y="0"/>
                  </a:lnTo>
                  <a:lnTo>
                    <a:pt x="56" y="2"/>
                  </a:lnTo>
                  <a:lnTo>
                    <a:pt x="56" y="4"/>
                  </a:lnTo>
                  <a:lnTo>
                    <a:pt x="54" y="6"/>
                  </a:lnTo>
                  <a:lnTo>
                    <a:pt x="52" y="6"/>
                  </a:lnTo>
                  <a:lnTo>
                    <a:pt x="48" y="6"/>
                  </a:lnTo>
                  <a:lnTo>
                    <a:pt x="44" y="6"/>
                  </a:lnTo>
                  <a:lnTo>
                    <a:pt x="42" y="4"/>
                  </a:lnTo>
                  <a:lnTo>
                    <a:pt x="40" y="4"/>
                  </a:lnTo>
                  <a:lnTo>
                    <a:pt x="40" y="6"/>
                  </a:lnTo>
                  <a:lnTo>
                    <a:pt x="38" y="6"/>
                  </a:lnTo>
                  <a:lnTo>
                    <a:pt x="38" y="8"/>
                  </a:lnTo>
                  <a:lnTo>
                    <a:pt x="36" y="12"/>
                  </a:lnTo>
                  <a:lnTo>
                    <a:pt x="34" y="12"/>
                  </a:lnTo>
                  <a:lnTo>
                    <a:pt x="32" y="14"/>
                  </a:lnTo>
                  <a:lnTo>
                    <a:pt x="30" y="16"/>
                  </a:lnTo>
                  <a:lnTo>
                    <a:pt x="28" y="18"/>
                  </a:lnTo>
                  <a:lnTo>
                    <a:pt x="26" y="18"/>
                  </a:lnTo>
                  <a:lnTo>
                    <a:pt x="24" y="18"/>
                  </a:lnTo>
                  <a:lnTo>
                    <a:pt x="22" y="16"/>
                  </a:lnTo>
                  <a:lnTo>
                    <a:pt x="18" y="20"/>
                  </a:lnTo>
                  <a:lnTo>
                    <a:pt x="12" y="20"/>
                  </a:lnTo>
                  <a:lnTo>
                    <a:pt x="12" y="22"/>
                  </a:lnTo>
                  <a:lnTo>
                    <a:pt x="12" y="26"/>
                  </a:lnTo>
                  <a:lnTo>
                    <a:pt x="10" y="28"/>
                  </a:lnTo>
                  <a:lnTo>
                    <a:pt x="8" y="30"/>
                  </a:lnTo>
                  <a:lnTo>
                    <a:pt x="8" y="32"/>
                  </a:lnTo>
                  <a:lnTo>
                    <a:pt x="0" y="32"/>
                  </a:lnTo>
                  <a:lnTo>
                    <a:pt x="0" y="34"/>
                  </a:lnTo>
                  <a:lnTo>
                    <a:pt x="26" y="58"/>
                  </a:lnTo>
                  <a:lnTo>
                    <a:pt x="26" y="60"/>
                  </a:lnTo>
                  <a:lnTo>
                    <a:pt x="26" y="62"/>
                  </a:lnTo>
                  <a:lnTo>
                    <a:pt x="28" y="60"/>
                  </a:lnTo>
                  <a:lnTo>
                    <a:pt x="30" y="60"/>
                  </a:lnTo>
                  <a:lnTo>
                    <a:pt x="38" y="62"/>
                  </a:lnTo>
                  <a:lnTo>
                    <a:pt x="44" y="62"/>
                  </a:lnTo>
                  <a:lnTo>
                    <a:pt x="52" y="66"/>
                  </a:lnTo>
                  <a:lnTo>
                    <a:pt x="58" y="64"/>
                  </a:lnTo>
                  <a:lnTo>
                    <a:pt x="58" y="62"/>
                  </a:lnTo>
                  <a:lnTo>
                    <a:pt x="56" y="58"/>
                  </a:lnTo>
                  <a:lnTo>
                    <a:pt x="56" y="56"/>
                  </a:lnTo>
                  <a:lnTo>
                    <a:pt x="56" y="52"/>
                  </a:lnTo>
                  <a:lnTo>
                    <a:pt x="62" y="2"/>
                  </a:lnTo>
                  <a:lnTo>
                    <a:pt x="64" y="2"/>
                  </a:lnTo>
                  <a:close/>
                </a:path>
              </a:pathLst>
            </a:custGeom>
            <a:solidFill>
              <a:schemeClr val="tx2"/>
            </a:solidFill>
            <a:ln w="3175">
              <a:solidFill>
                <a:schemeClr val="bg1"/>
              </a:solidFill>
              <a:round/>
              <a:headEnd/>
              <a:tailEnd/>
            </a:ln>
          </p:spPr>
          <p:txBody>
            <a:bodyPr/>
            <a:lstStyle/>
            <a:p>
              <a:endParaRPr lang="fr-FR" dirty="0"/>
            </a:p>
          </p:txBody>
        </p:sp>
        <p:sp>
          <p:nvSpPr>
            <p:cNvPr id="5243" name="Freeform 112"/>
            <p:cNvSpPr>
              <a:spLocks/>
            </p:cNvSpPr>
            <p:nvPr/>
          </p:nvSpPr>
          <p:spPr bwMode="auto">
            <a:xfrm>
              <a:off x="1472" y="2477"/>
              <a:ext cx="64" cy="66"/>
            </a:xfrm>
            <a:custGeom>
              <a:avLst/>
              <a:gdLst>
                <a:gd name="T0" fmla="*/ 64 w 64"/>
                <a:gd name="T1" fmla="*/ 2 h 66"/>
                <a:gd name="T2" fmla="*/ 60 w 64"/>
                <a:gd name="T3" fmla="*/ 0 h 66"/>
                <a:gd name="T4" fmla="*/ 56 w 64"/>
                <a:gd name="T5" fmla="*/ 2 h 66"/>
                <a:gd name="T6" fmla="*/ 56 w 64"/>
                <a:gd name="T7" fmla="*/ 4 h 66"/>
                <a:gd name="T8" fmla="*/ 54 w 64"/>
                <a:gd name="T9" fmla="*/ 6 h 66"/>
                <a:gd name="T10" fmla="*/ 52 w 64"/>
                <a:gd name="T11" fmla="*/ 6 h 66"/>
                <a:gd name="T12" fmla="*/ 48 w 64"/>
                <a:gd name="T13" fmla="*/ 6 h 66"/>
                <a:gd name="T14" fmla="*/ 44 w 64"/>
                <a:gd name="T15" fmla="*/ 6 h 66"/>
                <a:gd name="T16" fmla="*/ 42 w 64"/>
                <a:gd name="T17" fmla="*/ 4 h 66"/>
                <a:gd name="T18" fmla="*/ 40 w 64"/>
                <a:gd name="T19" fmla="*/ 4 h 66"/>
                <a:gd name="T20" fmla="*/ 40 w 64"/>
                <a:gd name="T21" fmla="*/ 6 h 66"/>
                <a:gd name="T22" fmla="*/ 38 w 64"/>
                <a:gd name="T23" fmla="*/ 6 h 66"/>
                <a:gd name="T24" fmla="*/ 38 w 64"/>
                <a:gd name="T25" fmla="*/ 8 h 66"/>
                <a:gd name="T26" fmla="*/ 36 w 64"/>
                <a:gd name="T27" fmla="*/ 12 h 66"/>
                <a:gd name="T28" fmla="*/ 34 w 64"/>
                <a:gd name="T29" fmla="*/ 12 h 66"/>
                <a:gd name="T30" fmla="*/ 32 w 64"/>
                <a:gd name="T31" fmla="*/ 14 h 66"/>
                <a:gd name="T32" fmla="*/ 30 w 64"/>
                <a:gd name="T33" fmla="*/ 16 h 66"/>
                <a:gd name="T34" fmla="*/ 28 w 64"/>
                <a:gd name="T35" fmla="*/ 18 h 66"/>
                <a:gd name="T36" fmla="*/ 26 w 64"/>
                <a:gd name="T37" fmla="*/ 18 h 66"/>
                <a:gd name="T38" fmla="*/ 24 w 64"/>
                <a:gd name="T39" fmla="*/ 18 h 66"/>
                <a:gd name="T40" fmla="*/ 22 w 64"/>
                <a:gd name="T41" fmla="*/ 16 h 66"/>
                <a:gd name="T42" fmla="*/ 18 w 64"/>
                <a:gd name="T43" fmla="*/ 20 h 66"/>
                <a:gd name="T44" fmla="*/ 12 w 64"/>
                <a:gd name="T45" fmla="*/ 20 h 66"/>
                <a:gd name="T46" fmla="*/ 12 w 64"/>
                <a:gd name="T47" fmla="*/ 22 h 66"/>
                <a:gd name="T48" fmla="*/ 12 w 64"/>
                <a:gd name="T49" fmla="*/ 26 h 66"/>
                <a:gd name="T50" fmla="*/ 10 w 64"/>
                <a:gd name="T51" fmla="*/ 28 h 66"/>
                <a:gd name="T52" fmla="*/ 8 w 64"/>
                <a:gd name="T53" fmla="*/ 30 h 66"/>
                <a:gd name="T54" fmla="*/ 8 w 64"/>
                <a:gd name="T55" fmla="*/ 32 h 66"/>
                <a:gd name="T56" fmla="*/ 0 w 64"/>
                <a:gd name="T57" fmla="*/ 32 h 66"/>
                <a:gd name="T58" fmla="*/ 0 w 64"/>
                <a:gd name="T59" fmla="*/ 34 h 66"/>
                <a:gd name="T60" fmla="*/ 26 w 64"/>
                <a:gd name="T61" fmla="*/ 58 h 66"/>
                <a:gd name="T62" fmla="*/ 26 w 64"/>
                <a:gd name="T63" fmla="*/ 60 h 66"/>
                <a:gd name="T64" fmla="*/ 26 w 64"/>
                <a:gd name="T65" fmla="*/ 62 h 66"/>
                <a:gd name="T66" fmla="*/ 28 w 64"/>
                <a:gd name="T67" fmla="*/ 60 h 66"/>
                <a:gd name="T68" fmla="*/ 30 w 64"/>
                <a:gd name="T69" fmla="*/ 60 h 66"/>
                <a:gd name="T70" fmla="*/ 38 w 64"/>
                <a:gd name="T71" fmla="*/ 62 h 66"/>
                <a:gd name="T72" fmla="*/ 44 w 64"/>
                <a:gd name="T73" fmla="*/ 62 h 66"/>
                <a:gd name="T74" fmla="*/ 52 w 64"/>
                <a:gd name="T75" fmla="*/ 66 h 66"/>
                <a:gd name="T76" fmla="*/ 58 w 64"/>
                <a:gd name="T77" fmla="*/ 64 h 66"/>
                <a:gd name="T78" fmla="*/ 58 w 64"/>
                <a:gd name="T79" fmla="*/ 62 h 66"/>
                <a:gd name="T80" fmla="*/ 56 w 64"/>
                <a:gd name="T81" fmla="*/ 58 h 66"/>
                <a:gd name="T82" fmla="*/ 56 w 64"/>
                <a:gd name="T83" fmla="*/ 56 h 66"/>
                <a:gd name="T84" fmla="*/ 56 w 64"/>
                <a:gd name="T85" fmla="*/ 52 h 66"/>
                <a:gd name="T86" fmla="*/ 62 w 64"/>
                <a:gd name="T87" fmla="*/ 2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66"/>
                <a:gd name="T134" fmla="*/ 64 w 64"/>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66">
                  <a:moveTo>
                    <a:pt x="64" y="2"/>
                  </a:moveTo>
                  <a:lnTo>
                    <a:pt x="60" y="0"/>
                  </a:lnTo>
                  <a:lnTo>
                    <a:pt x="56" y="2"/>
                  </a:lnTo>
                  <a:lnTo>
                    <a:pt x="56" y="4"/>
                  </a:lnTo>
                  <a:lnTo>
                    <a:pt x="54" y="6"/>
                  </a:lnTo>
                  <a:lnTo>
                    <a:pt x="52" y="6"/>
                  </a:lnTo>
                  <a:lnTo>
                    <a:pt x="48" y="6"/>
                  </a:lnTo>
                  <a:lnTo>
                    <a:pt x="44" y="6"/>
                  </a:lnTo>
                  <a:lnTo>
                    <a:pt x="42" y="4"/>
                  </a:lnTo>
                  <a:lnTo>
                    <a:pt x="40" y="4"/>
                  </a:lnTo>
                  <a:lnTo>
                    <a:pt x="40" y="6"/>
                  </a:lnTo>
                  <a:lnTo>
                    <a:pt x="38" y="6"/>
                  </a:lnTo>
                  <a:lnTo>
                    <a:pt x="38" y="8"/>
                  </a:lnTo>
                  <a:lnTo>
                    <a:pt x="36" y="12"/>
                  </a:lnTo>
                  <a:lnTo>
                    <a:pt x="34" y="12"/>
                  </a:lnTo>
                  <a:lnTo>
                    <a:pt x="32" y="14"/>
                  </a:lnTo>
                  <a:lnTo>
                    <a:pt x="30" y="16"/>
                  </a:lnTo>
                  <a:lnTo>
                    <a:pt x="28" y="18"/>
                  </a:lnTo>
                  <a:lnTo>
                    <a:pt x="26" y="18"/>
                  </a:lnTo>
                  <a:lnTo>
                    <a:pt x="24" y="18"/>
                  </a:lnTo>
                  <a:lnTo>
                    <a:pt x="22" y="16"/>
                  </a:lnTo>
                  <a:lnTo>
                    <a:pt x="18" y="20"/>
                  </a:lnTo>
                  <a:lnTo>
                    <a:pt x="12" y="20"/>
                  </a:lnTo>
                  <a:lnTo>
                    <a:pt x="12" y="22"/>
                  </a:lnTo>
                  <a:lnTo>
                    <a:pt x="12" y="26"/>
                  </a:lnTo>
                  <a:lnTo>
                    <a:pt x="10" y="28"/>
                  </a:lnTo>
                  <a:lnTo>
                    <a:pt x="8" y="30"/>
                  </a:lnTo>
                  <a:lnTo>
                    <a:pt x="8" y="32"/>
                  </a:lnTo>
                  <a:lnTo>
                    <a:pt x="0" y="32"/>
                  </a:lnTo>
                  <a:lnTo>
                    <a:pt x="0" y="34"/>
                  </a:lnTo>
                  <a:lnTo>
                    <a:pt x="26" y="58"/>
                  </a:lnTo>
                  <a:lnTo>
                    <a:pt x="26" y="60"/>
                  </a:lnTo>
                  <a:lnTo>
                    <a:pt x="26" y="62"/>
                  </a:lnTo>
                  <a:lnTo>
                    <a:pt x="28" y="60"/>
                  </a:lnTo>
                  <a:lnTo>
                    <a:pt x="30" y="60"/>
                  </a:lnTo>
                  <a:lnTo>
                    <a:pt x="38" y="62"/>
                  </a:lnTo>
                  <a:lnTo>
                    <a:pt x="44" y="62"/>
                  </a:lnTo>
                  <a:lnTo>
                    <a:pt x="52" y="66"/>
                  </a:lnTo>
                  <a:lnTo>
                    <a:pt x="58" y="64"/>
                  </a:lnTo>
                  <a:lnTo>
                    <a:pt x="58" y="62"/>
                  </a:lnTo>
                  <a:lnTo>
                    <a:pt x="56" y="58"/>
                  </a:lnTo>
                  <a:lnTo>
                    <a:pt x="56" y="56"/>
                  </a:lnTo>
                  <a:lnTo>
                    <a:pt x="56" y="52"/>
                  </a:lnTo>
                  <a:lnTo>
                    <a:pt x="62" y="2"/>
                  </a:lnTo>
                </a:path>
              </a:pathLst>
            </a:custGeom>
            <a:solidFill>
              <a:schemeClr val="tx2"/>
            </a:solidFill>
            <a:ln w="3175">
              <a:solidFill>
                <a:schemeClr val="bg1"/>
              </a:solidFill>
              <a:round/>
              <a:headEnd/>
              <a:tailEnd/>
            </a:ln>
          </p:spPr>
          <p:txBody>
            <a:bodyPr/>
            <a:lstStyle/>
            <a:p>
              <a:endParaRPr lang="fr-FR" dirty="0"/>
            </a:p>
          </p:txBody>
        </p:sp>
        <p:sp>
          <p:nvSpPr>
            <p:cNvPr id="5244" name="Freeform 113"/>
            <p:cNvSpPr>
              <a:spLocks/>
            </p:cNvSpPr>
            <p:nvPr/>
          </p:nvSpPr>
          <p:spPr bwMode="auto">
            <a:xfrm>
              <a:off x="1540" y="2560"/>
              <a:ext cx="86" cy="36"/>
            </a:xfrm>
            <a:custGeom>
              <a:avLst/>
              <a:gdLst>
                <a:gd name="T0" fmla="*/ 4 w 86"/>
                <a:gd name="T1" fmla="*/ 0 h 36"/>
                <a:gd name="T2" fmla="*/ 2 w 86"/>
                <a:gd name="T3" fmla="*/ 6 h 36"/>
                <a:gd name="T4" fmla="*/ 4 w 86"/>
                <a:gd name="T5" fmla="*/ 8 h 36"/>
                <a:gd name="T6" fmla="*/ 2 w 86"/>
                <a:gd name="T7" fmla="*/ 12 h 36"/>
                <a:gd name="T8" fmla="*/ 0 w 86"/>
                <a:gd name="T9" fmla="*/ 18 h 36"/>
                <a:gd name="T10" fmla="*/ 2 w 86"/>
                <a:gd name="T11" fmla="*/ 20 h 36"/>
                <a:gd name="T12" fmla="*/ 12 w 86"/>
                <a:gd name="T13" fmla="*/ 20 h 36"/>
                <a:gd name="T14" fmla="*/ 18 w 86"/>
                <a:gd name="T15" fmla="*/ 22 h 36"/>
                <a:gd name="T16" fmla="*/ 26 w 86"/>
                <a:gd name="T17" fmla="*/ 30 h 36"/>
                <a:gd name="T18" fmla="*/ 30 w 86"/>
                <a:gd name="T19" fmla="*/ 28 h 36"/>
                <a:gd name="T20" fmla="*/ 38 w 86"/>
                <a:gd name="T21" fmla="*/ 36 h 36"/>
                <a:gd name="T22" fmla="*/ 44 w 86"/>
                <a:gd name="T23" fmla="*/ 30 h 36"/>
                <a:gd name="T24" fmla="*/ 38 w 86"/>
                <a:gd name="T25" fmla="*/ 22 h 36"/>
                <a:gd name="T26" fmla="*/ 44 w 86"/>
                <a:gd name="T27" fmla="*/ 18 h 36"/>
                <a:gd name="T28" fmla="*/ 52 w 86"/>
                <a:gd name="T29" fmla="*/ 10 h 36"/>
                <a:gd name="T30" fmla="*/ 66 w 86"/>
                <a:gd name="T31" fmla="*/ 14 h 36"/>
                <a:gd name="T32" fmla="*/ 72 w 86"/>
                <a:gd name="T33" fmla="*/ 16 h 36"/>
                <a:gd name="T34" fmla="*/ 70 w 86"/>
                <a:gd name="T35" fmla="*/ 20 h 36"/>
                <a:gd name="T36" fmla="*/ 70 w 86"/>
                <a:gd name="T37" fmla="*/ 28 h 36"/>
                <a:gd name="T38" fmla="*/ 76 w 86"/>
                <a:gd name="T39" fmla="*/ 34 h 36"/>
                <a:gd name="T40" fmla="*/ 78 w 86"/>
                <a:gd name="T41" fmla="*/ 32 h 36"/>
                <a:gd name="T42" fmla="*/ 80 w 86"/>
                <a:gd name="T43" fmla="*/ 28 h 36"/>
                <a:gd name="T44" fmla="*/ 86 w 86"/>
                <a:gd name="T45" fmla="*/ 24 h 36"/>
                <a:gd name="T46" fmla="*/ 86 w 86"/>
                <a:gd name="T47" fmla="*/ 20 h 36"/>
                <a:gd name="T48" fmla="*/ 84 w 86"/>
                <a:gd name="T49" fmla="*/ 14 h 36"/>
                <a:gd name="T50" fmla="*/ 60 w 86"/>
                <a:gd name="T51" fmla="*/ 2 h 36"/>
                <a:gd name="T52" fmla="*/ 50 w 86"/>
                <a:gd name="T53" fmla="*/ 0 h 36"/>
                <a:gd name="T54" fmla="*/ 48 w 86"/>
                <a:gd name="T55" fmla="*/ 6 h 36"/>
                <a:gd name="T56" fmla="*/ 44 w 86"/>
                <a:gd name="T57" fmla="*/ 6 h 36"/>
                <a:gd name="T58" fmla="*/ 42 w 86"/>
                <a:gd name="T59" fmla="*/ 4 h 36"/>
                <a:gd name="T60" fmla="*/ 32 w 86"/>
                <a:gd name="T61" fmla="*/ 8 h 36"/>
                <a:gd name="T62" fmla="*/ 28 w 86"/>
                <a:gd name="T63" fmla="*/ 12 h 36"/>
                <a:gd name="T64" fmla="*/ 20 w 86"/>
                <a:gd name="T65" fmla="*/ 8 h 36"/>
                <a:gd name="T66" fmla="*/ 12 w 86"/>
                <a:gd name="T67" fmla="*/ 8 h 36"/>
                <a:gd name="T68" fmla="*/ 10 w 86"/>
                <a:gd name="T69" fmla="*/ 4 h 36"/>
                <a:gd name="T70" fmla="*/ 8 w 86"/>
                <a:gd name="T71" fmla="*/ 0 h 36"/>
                <a:gd name="T72" fmla="*/ 6 w 86"/>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36"/>
                <a:gd name="T113" fmla="*/ 86 w 8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36">
                  <a:moveTo>
                    <a:pt x="6" y="0"/>
                  </a:moveTo>
                  <a:lnTo>
                    <a:pt x="4" y="0"/>
                  </a:lnTo>
                  <a:lnTo>
                    <a:pt x="2" y="2"/>
                  </a:lnTo>
                  <a:lnTo>
                    <a:pt x="2" y="6"/>
                  </a:lnTo>
                  <a:lnTo>
                    <a:pt x="4" y="6"/>
                  </a:lnTo>
                  <a:lnTo>
                    <a:pt x="4" y="8"/>
                  </a:lnTo>
                  <a:lnTo>
                    <a:pt x="4" y="10"/>
                  </a:lnTo>
                  <a:lnTo>
                    <a:pt x="2" y="12"/>
                  </a:lnTo>
                  <a:lnTo>
                    <a:pt x="2" y="14"/>
                  </a:lnTo>
                  <a:lnTo>
                    <a:pt x="0" y="18"/>
                  </a:lnTo>
                  <a:lnTo>
                    <a:pt x="2" y="22"/>
                  </a:lnTo>
                  <a:lnTo>
                    <a:pt x="2" y="20"/>
                  </a:lnTo>
                  <a:lnTo>
                    <a:pt x="4" y="18"/>
                  </a:lnTo>
                  <a:lnTo>
                    <a:pt x="12" y="20"/>
                  </a:lnTo>
                  <a:lnTo>
                    <a:pt x="16" y="22"/>
                  </a:lnTo>
                  <a:lnTo>
                    <a:pt x="18" y="22"/>
                  </a:lnTo>
                  <a:lnTo>
                    <a:pt x="20" y="22"/>
                  </a:lnTo>
                  <a:lnTo>
                    <a:pt x="26" y="30"/>
                  </a:lnTo>
                  <a:lnTo>
                    <a:pt x="28" y="28"/>
                  </a:lnTo>
                  <a:lnTo>
                    <a:pt x="30" y="28"/>
                  </a:lnTo>
                  <a:lnTo>
                    <a:pt x="32" y="36"/>
                  </a:lnTo>
                  <a:lnTo>
                    <a:pt x="38" y="36"/>
                  </a:lnTo>
                  <a:lnTo>
                    <a:pt x="44" y="32"/>
                  </a:lnTo>
                  <a:lnTo>
                    <a:pt x="44" y="30"/>
                  </a:lnTo>
                  <a:lnTo>
                    <a:pt x="38" y="24"/>
                  </a:lnTo>
                  <a:lnTo>
                    <a:pt x="38" y="22"/>
                  </a:lnTo>
                  <a:lnTo>
                    <a:pt x="42" y="18"/>
                  </a:lnTo>
                  <a:lnTo>
                    <a:pt x="44" y="18"/>
                  </a:lnTo>
                  <a:lnTo>
                    <a:pt x="48" y="14"/>
                  </a:lnTo>
                  <a:lnTo>
                    <a:pt x="52" y="10"/>
                  </a:lnTo>
                  <a:lnTo>
                    <a:pt x="56" y="8"/>
                  </a:lnTo>
                  <a:lnTo>
                    <a:pt x="66" y="14"/>
                  </a:lnTo>
                  <a:lnTo>
                    <a:pt x="68" y="18"/>
                  </a:lnTo>
                  <a:lnTo>
                    <a:pt x="72" y="16"/>
                  </a:lnTo>
                  <a:lnTo>
                    <a:pt x="74" y="18"/>
                  </a:lnTo>
                  <a:lnTo>
                    <a:pt x="70" y="20"/>
                  </a:lnTo>
                  <a:lnTo>
                    <a:pt x="70" y="24"/>
                  </a:lnTo>
                  <a:lnTo>
                    <a:pt x="70" y="28"/>
                  </a:lnTo>
                  <a:lnTo>
                    <a:pt x="74" y="32"/>
                  </a:lnTo>
                  <a:lnTo>
                    <a:pt x="76" y="34"/>
                  </a:lnTo>
                  <a:lnTo>
                    <a:pt x="78" y="34"/>
                  </a:lnTo>
                  <a:lnTo>
                    <a:pt x="78" y="32"/>
                  </a:lnTo>
                  <a:lnTo>
                    <a:pt x="80" y="32"/>
                  </a:lnTo>
                  <a:lnTo>
                    <a:pt x="80" y="28"/>
                  </a:lnTo>
                  <a:lnTo>
                    <a:pt x="82" y="30"/>
                  </a:lnTo>
                  <a:lnTo>
                    <a:pt x="86" y="24"/>
                  </a:lnTo>
                  <a:lnTo>
                    <a:pt x="86" y="22"/>
                  </a:lnTo>
                  <a:lnTo>
                    <a:pt x="86" y="20"/>
                  </a:lnTo>
                  <a:lnTo>
                    <a:pt x="84" y="18"/>
                  </a:lnTo>
                  <a:lnTo>
                    <a:pt x="84" y="14"/>
                  </a:lnTo>
                  <a:lnTo>
                    <a:pt x="72" y="4"/>
                  </a:lnTo>
                  <a:lnTo>
                    <a:pt x="60" y="2"/>
                  </a:lnTo>
                  <a:lnTo>
                    <a:pt x="56" y="0"/>
                  </a:lnTo>
                  <a:lnTo>
                    <a:pt x="50" y="0"/>
                  </a:lnTo>
                  <a:lnTo>
                    <a:pt x="48" y="2"/>
                  </a:lnTo>
                  <a:lnTo>
                    <a:pt x="48" y="6"/>
                  </a:lnTo>
                  <a:lnTo>
                    <a:pt x="46" y="8"/>
                  </a:lnTo>
                  <a:lnTo>
                    <a:pt x="44" y="6"/>
                  </a:lnTo>
                  <a:lnTo>
                    <a:pt x="44" y="4"/>
                  </a:lnTo>
                  <a:lnTo>
                    <a:pt x="42" y="4"/>
                  </a:lnTo>
                  <a:lnTo>
                    <a:pt x="38" y="8"/>
                  </a:lnTo>
                  <a:lnTo>
                    <a:pt x="32" y="8"/>
                  </a:lnTo>
                  <a:lnTo>
                    <a:pt x="30" y="10"/>
                  </a:lnTo>
                  <a:lnTo>
                    <a:pt x="28" y="12"/>
                  </a:lnTo>
                  <a:lnTo>
                    <a:pt x="26" y="12"/>
                  </a:lnTo>
                  <a:lnTo>
                    <a:pt x="20" y="8"/>
                  </a:lnTo>
                  <a:lnTo>
                    <a:pt x="14" y="8"/>
                  </a:lnTo>
                  <a:lnTo>
                    <a:pt x="12" y="8"/>
                  </a:lnTo>
                  <a:lnTo>
                    <a:pt x="12" y="6"/>
                  </a:lnTo>
                  <a:lnTo>
                    <a:pt x="10" y="4"/>
                  </a:lnTo>
                  <a:lnTo>
                    <a:pt x="10" y="2"/>
                  </a:lnTo>
                  <a:lnTo>
                    <a:pt x="8" y="0"/>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245" name="Freeform 114"/>
            <p:cNvSpPr>
              <a:spLocks/>
            </p:cNvSpPr>
            <p:nvPr/>
          </p:nvSpPr>
          <p:spPr bwMode="auto">
            <a:xfrm>
              <a:off x="1540" y="2560"/>
              <a:ext cx="86" cy="36"/>
            </a:xfrm>
            <a:custGeom>
              <a:avLst/>
              <a:gdLst>
                <a:gd name="T0" fmla="*/ 4 w 86"/>
                <a:gd name="T1" fmla="*/ 0 h 36"/>
                <a:gd name="T2" fmla="*/ 2 w 86"/>
                <a:gd name="T3" fmla="*/ 6 h 36"/>
                <a:gd name="T4" fmla="*/ 4 w 86"/>
                <a:gd name="T5" fmla="*/ 8 h 36"/>
                <a:gd name="T6" fmla="*/ 2 w 86"/>
                <a:gd name="T7" fmla="*/ 12 h 36"/>
                <a:gd name="T8" fmla="*/ 0 w 86"/>
                <a:gd name="T9" fmla="*/ 18 h 36"/>
                <a:gd name="T10" fmla="*/ 2 w 86"/>
                <a:gd name="T11" fmla="*/ 20 h 36"/>
                <a:gd name="T12" fmla="*/ 12 w 86"/>
                <a:gd name="T13" fmla="*/ 20 h 36"/>
                <a:gd name="T14" fmla="*/ 18 w 86"/>
                <a:gd name="T15" fmla="*/ 22 h 36"/>
                <a:gd name="T16" fmla="*/ 26 w 86"/>
                <a:gd name="T17" fmla="*/ 30 h 36"/>
                <a:gd name="T18" fmla="*/ 30 w 86"/>
                <a:gd name="T19" fmla="*/ 28 h 36"/>
                <a:gd name="T20" fmla="*/ 38 w 86"/>
                <a:gd name="T21" fmla="*/ 36 h 36"/>
                <a:gd name="T22" fmla="*/ 44 w 86"/>
                <a:gd name="T23" fmla="*/ 30 h 36"/>
                <a:gd name="T24" fmla="*/ 38 w 86"/>
                <a:gd name="T25" fmla="*/ 22 h 36"/>
                <a:gd name="T26" fmla="*/ 44 w 86"/>
                <a:gd name="T27" fmla="*/ 18 h 36"/>
                <a:gd name="T28" fmla="*/ 52 w 86"/>
                <a:gd name="T29" fmla="*/ 10 h 36"/>
                <a:gd name="T30" fmla="*/ 66 w 86"/>
                <a:gd name="T31" fmla="*/ 14 h 36"/>
                <a:gd name="T32" fmla="*/ 72 w 86"/>
                <a:gd name="T33" fmla="*/ 16 h 36"/>
                <a:gd name="T34" fmla="*/ 70 w 86"/>
                <a:gd name="T35" fmla="*/ 20 h 36"/>
                <a:gd name="T36" fmla="*/ 70 w 86"/>
                <a:gd name="T37" fmla="*/ 28 h 36"/>
                <a:gd name="T38" fmla="*/ 76 w 86"/>
                <a:gd name="T39" fmla="*/ 34 h 36"/>
                <a:gd name="T40" fmla="*/ 78 w 86"/>
                <a:gd name="T41" fmla="*/ 32 h 36"/>
                <a:gd name="T42" fmla="*/ 80 w 86"/>
                <a:gd name="T43" fmla="*/ 28 h 36"/>
                <a:gd name="T44" fmla="*/ 86 w 86"/>
                <a:gd name="T45" fmla="*/ 24 h 36"/>
                <a:gd name="T46" fmla="*/ 86 w 86"/>
                <a:gd name="T47" fmla="*/ 20 h 36"/>
                <a:gd name="T48" fmla="*/ 84 w 86"/>
                <a:gd name="T49" fmla="*/ 14 h 36"/>
                <a:gd name="T50" fmla="*/ 60 w 86"/>
                <a:gd name="T51" fmla="*/ 2 h 36"/>
                <a:gd name="T52" fmla="*/ 50 w 86"/>
                <a:gd name="T53" fmla="*/ 0 h 36"/>
                <a:gd name="T54" fmla="*/ 48 w 86"/>
                <a:gd name="T55" fmla="*/ 6 h 36"/>
                <a:gd name="T56" fmla="*/ 44 w 86"/>
                <a:gd name="T57" fmla="*/ 6 h 36"/>
                <a:gd name="T58" fmla="*/ 42 w 86"/>
                <a:gd name="T59" fmla="*/ 4 h 36"/>
                <a:gd name="T60" fmla="*/ 32 w 86"/>
                <a:gd name="T61" fmla="*/ 8 h 36"/>
                <a:gd name="T62" fmla="*/ 28 w 86"/>
                <a:gd name="T63" fmla="*/ 12 h 36"/>
                <a:gd name="T64" fmla="*/ 20 w 86"/>
                <a:gd name="T65" fmla="*/ 8 h 36"/>
                <a:gd name="T66" fmla="*/ 12 w 86"/>
                <a:gd name="T67" fmla="*/ 8 h 36"/>
                <a:gd name="T68" fmla="*/ 10 w 86"/>
                <a:gd name="T69" fmla="*/ 4 h 36"/>
                <a:gd name="T70" fmla="*/ 8 w 86"/>
                <a:gd name="T71" fmla="*/ 0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36"/>
                <a:gd name="T110" fmla="*/ 86 w 86"/>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36">
                  <a:moveTo>
                    <a:pt x="6" y="0"/>
                  </a:moveTo>
                  <a:lnTo>
                    <a:pt x="4" y="0"/>
                  </a:lnTo>
                  <a:lnTo>
                    <a:pt x="2" y="2"/>
                  </a:lnTo>
                  <a:lnTo>
                    <a:pt x="2" y="6"/>
                  </a:lnTo>
                  <a:lnTo>
                    <a:pt x="4" y="6"/>
                  </a:lnTo>
                  <a:lnTo>
                    <a:pt x="4" y="8"/>
                  </a:lnTo>
                  <a:lnTo>
                    <a:pt x="4" y="10"/>
                  </a:lnTo>
                  <a:lnTo>
                    <a:pt x="2" y="12"/>
                  </a:lnTo>
                  <a:lnTo>
                    <a:pt x="2" y="14"/>
                  </a:lnTo>
                  <a:lnTo>
                    <a:pt x="0" y="18"/>
                  </a:lnTo>
                  <a:lnTo>
                    <a:pt x="2" y="22"/>
                  </a:lnTo>
                  <a:lnTo>
                    <a:pt x="2" y="20"/>
                  </a:lnTo>
                  <a:lnTo>
                    <a:pt x="4" y="18"/>
                  </a:lnTo>
                  <a:lnTo>
                    <a:pt x="12" y="20"/>
                  </a:lnTo>
                  <a:lnTo>
                    <a:pt x="16" y="22"/>
                  </a:lnTo>
                  <a:lnTo>
                    <a:pt x="18" y="22"/>
                  </a:lnTo>
                  <a:lnTo>
                    <a:pt x="20" y="22"/>
                  </a:lnTo>
                  <a:lnTo>
                    <a:pt x="26" y="30"/>
                  </a:lnTo>
                  <a:lnTo>
                    <a:pt x="28" y="28"/>
                  </a:lnTo>
                  <a:lnTo>
                    <a:pt x="30" y="28"/>
                  </a:lnTo>
                  <a:lnTo>
                    <a:pt x="32" y="36"/>
                  </a:lnTo>
                  <a:lnTo>
                    <a:pt x="38" y="36"/>
                  </a:lnTo>
                  <a:lnTo>
                    <a:pt x="44" y="32"/>
                  </a:lnTo>
                  <a:lnTo>
                    <a:pt x="44" y="30"/>
                  </a:lnTo>
                  <a:lnTo>
                    <a:pt x="38" y="24"/>
                  </a:lnTo>
                  <a:lnTo>
                    <a:pt x="38" y="22"/>
                  </a:lnTo>
                  <a:lnTo>
                    <a:pt x="42" y="18"/>
                  </a:lnTo>
                  <a:lnTo>
                    <a:pt x="44" y="18"/>
                  </a:lnTo>
                  <a:lnTo>
                    <a:pt x="48" y="14"/>
                  </a:lnTo>
                  <a:lnTo>
                    <a:pt x="52" y="10"/>
                  </a:lnTo>
                  <a:lnTo>
                    <a:pt x="56" y="8"/>
                  </a:lnTo>
                  <a:lnTo>
                    <a:pt x="66" y="14"/>
                  </a:lnTo>
                  <a:lnTo>
                    <a:pt x="68" y="18"/>
                  </a:lnTo>
                  <a:lnTo>
                    <a:pt x="72" y="16"/>
                  </a:lnTo>
                  <a:lnTo>
                    <a:pt x="74" y="18"/>
                  </a:lnTo>
                  <a:lnTo>
                    <a:pt x="70" y="20"/>
                  </a:lnTo>
                  <a:lnTo>
                    <a:pt x="70" y="24"/>
                  </a:lnTo>
                  <a:lnTo>
                    <a:pt x="70" y="28"/>
                  </a:lnTo>
                  <a:lnTo>
                    <a:pt x="74" y="32"/>
                  </a:lnTo>
                  <a:lnTo>
                    <a:pt x="76" y="34"/>
                  </a:lnTo>
                  <a:lnTo>
                    <a:pt x="78" y="34"/>
                  </a:lnTo>
                  <a:lnTo>
                    <a:pt x="78" y="32"/>
                  </a:lnTo>
                  <a:lnTo>
                    <a:pt x="80" y="32"/>
                  </a:lnTo>
                  <a:lnTo>
                    <a:pt x="80" y="28"/>
                  </a:lnTo>
                  <a:lnTo>
                    <a:pt x="82" y="30"/>
                  </a:lnTo>
                  <a:lnTo>
                    <a:pt x="86" y="24"/>
                  </a:lnTo>
                  <a:lnTo>
                    <a:pt x="86" y="22"/>
                  </a:lnTo>
                  <a:lnTo>
                    <a:pt x="86" y="20"/>
                  </a:lnTo>
                  <a:lnTo>
                    <a:pt x="84" y="18"/>
                  </a:lnTo>
                  <a:lnTo>
                    <a:pt x="84" y="14"/>
                  </a:lnTo>
                  <a:lnTo>
                    <a:pt x="72" y="4"/>
                  </a:lnTo>
                  <a:lnTo>
                    <a:pt x="60" y="2"/>
                  </a:lnTo>
                  <a:lnTo>
                    <a:pt x="56" y="0"/>
                  </a:lnTo>
                  <a:lnTo>
                    <a:pt x="50" y="0"/>
                  </a:lnTo>
                  <a:lnTo>
                    <a:pt x="48" y="2"/>
                  </a:lnTo>
                  <a:lnTo>
                    <a:pt x="48" y="6"/>
                  </a:lnTo>
                  <a:lnTo>
                    <a:pt x="46" y="8"/>
                  </a:lnTo>
                  <a:lnTo>
                    <a:pt x="44" y="6"/>
                  </a:lnTo>
                  <a:lnTo>
                    <a:pt x="44" y="4"/>
                  </a:lnTo>
                  <a:lnTo>
                    <a:pt x="42" y="4"/>
                  </a:lnTo>
                  <a:lnTo>
                    <a:pt x="38" y="8"/>
                  </a:lnTo>
                  <a:lnTo>
                    <a:pt x="32" y="8"/>
                  </a:lnTo>
                  <a:lnTo>
                    <a:pt x="30" y="10"/>
                  </a:lnTo>
                  <a:lnTo>
                    <a:pt x="28" y="12"/>
                  </a:lnTo>
                  <a:lnTo>
                    <a:pt x="26" y="12"/>
                  </a:lnTo>
                  <a:lnTo>
                    <a:pt x="20" y="8"/>
                  </a:lnTo>
                  <a:lnTo>
                    <a:pt x="14" y="8"/>
                  </a:lnTo>
                  <a:lnTo>
                    <a:pt x="12" y="8"/>
                  </a:lnTo>
                  <a:lnTo>
                    <a:pt x="12" y="6"/>
                  </a:lnTo>
                  <a:lnTo>
                    <a:pt x="10" y="4"/>
                  </a:lnTo>
                  <a:lnTo>
                    <a:pt x="10" y="2"/>
                  </a:lnTo>
                  <a:lnTo>
                    <a:pt x="8" y="0"/>
                  </a:lnTo>
                </a:path>
              </a:pathLst>
            </a:custGeom>
            <a:solidFill>
              <a:schemeClr val="tx2"/>
            </a:solidFill>
            <a:ln w="3175">
              <a:solidFill>
                <a:schemeClr val="bg1"/>
              </a:solidFill>
              <a:round/>
              <a:headEnd/>
              <a:tailEnd/>
            </a:ln>
          </p:spPr>
          <p:txBody>
            <a:bodyPr/>
            <a:lstStyle/>
            <a:p>
              <a:endParaRPr lang="fr-FR" dirty="0"/>
            </a:p>
          </p:txBody>
        </p:sp>
        <p:sp>
          <p:nvSpPr>
            <p:cNvPr id="5246" name="Freeform 115"/>
            <p:cNvSpPr>
              <a:spLocks/>
            </p:cNvSpPr>
            <p:nvPr/>
          </p:nvSpPr>
          <p:spPr bwMode="auto">
            <a:xfrm>
              <a:off x="1402" y="2433"/>
              <a:ext cx="58" cy="64"/>
            </a:xfrm>
            <a:custGeom>
              <a:avLst/>
              <a:gdLst>
                <a:gd name="T0" fmla="*/ 46 w 58"/>
                <a:gd name="T1" fmla="*/ 0 h 64"/>
                <a:gd name="T2" fmla="*/ 20 w 58"/>
                <a:gd name="T3" fmla="*/ 0 h 64"/>
                <a:gd name="T4" fmla="*/ 20 w 58"/>
                <a:gd name="T5" fmla="*/ 8 h 64"/>
                <a:gd name="T6" fmla="*/ 10 w 58"/>
                <a:gd name="T7" fmla="*/ 8 h 64"/>
                <a:gd name="T8" fmla="*/ 22 w 58"/>
                <a:gd name="T9" fmla="*/ 18 h 64"/>
                <a:gd name="T10" fmla="*/ 22 w 58"/>
                <a:gd name="T11" fmla="*/ 20 h 64"/>
                <a:gd name="T12" fmla="*/ 26 w 58"/>
                <a:gd name="T13" fmla="*/ 22 h 64"/>
                <a:gd name="T14" fmla="*/ 26 w 58"/>
                <a:gd name="T15" fmla="*/ 24 h 64"/>
                <a:gd name="T16" fmla="*/ 26 w 58"/>
                <a:gd name="T17" fmla="*/ 28 h 64"/>
                <a:gd name="T18" fmla="*/ 10 w 58"/>
                <a:gd name="T19" fmla="*/ 28 h 64"/>
                <a:gd name="T20" fmla="*/ 4 w 58"/>
                <a:gd name="T21" fmla="*/ 38 h 64"/>
                <a:gd name="T22" fmla="*/ 4 w 58"/>
                <a:gd name="T23" fmla="*/ 40 h 64"/>
                <a:gd name="T24" fmla="*/ 2 w 58"/>
                <a:gd name="T25" fmla="*/ 44 h 64"/>
                <a:gd name="T26" fmla="*/ 2 w 58"/>
                <a:gd name="T27" fmla="*/ 46 h 64"/>
                <a:gd name="T28" fmla="*/ 2 w 58"/>
                <a:gd name="T29" fmla="*/ 48 h 64"/>
                <a:gd name="T30" fmla="*/ 0 w 58"/>
                <a:gd name="T31" fmla="*/ 52 h 64"/>
                <a:gd name="T32" fmla="*/ 2 w 58"/>
                <a:gd name="T33" fmla="*/ 54 h 64"/>
                <a:gd name="T34" fmla="*/ 4 w 58"/>
                <a:gd name="T35" fmla="*/ 56 h 64"/>
                <a:gd name="T36" fmla="*/ 12 w 58"/>
                <a:gd name="T37" fmla="*/ 62 h 64"/>
                <a:gd name="T38" fmla="*/ 30 w 58"/>
                <a:gd name="T39" fmla="*/ 64 h 64"/>
                <a:gd name="T40" fmla="*/ 32 w 58"/>
                <a:gd name="T41" fmla="*/ 64 h 64"/>
                <a:gd name="T42" fmla="*/ 34 w 58"/>
                <a:gd name="T43" fmla="*/ 62 h 64"/>
                <a:gd name="T44" fmla="*/ 36 w 58"/>
                <a:gd name="T45" fmla="*/ 60 h 64"/>
                <a:gd name="T46" fmla="*/ 38 w 58"/>
                <a:gd name="T47" fmla="*/ 58 h 64"/>
                <a:gd name="T48" fmla="*/ 40 w 58"/>
                <a:gd name="T49" fmla="*/ 58 h 64"/>
                <a:gd name="T50" fmla="*/ 40 w 58"/>
                <a:gd name="T51" fmla="*/ 56 h 64"/>
                <a:gd name="T52" fmla="*/ 40 w 58"/>
                <a:gd name="T53" fmla="*/ 54 h 64"/>
                <a:gd name="T54" fmla="*/ 42 w 58"/>
                <a:gd name="T55" fmla="*/ 54 h 64"/>
                <a:gd name="T56" fmla="*/ 42 w 58"/>
                <a:gd name="T57" fmla="*/ 52 h 64"/>
                <a:gd name="T58" fmla="*/ 46 w 58"/>
                <a:gd name="T59" fmla="*/ 50 h 64"/>
                <a:gd name="T60" fmla="*/ 44 w 58"/>
                <a:gd name="T61" fmla="*/ 48 h 64"/>
                <a:gd name="T62" fmla="*/ 44 w 58"/>
                <a:gd name="T63" fmla="*/ 46 h 64"/>
                <a:gd name="T64" fmla="*/ 48 w 58"/>
                <a:gd name="T65" fmla="*/ 44 h 64"/>
                <a:gd name="T66" fmla="*/ 56 w 58"/>
                <a:gd name="T67" fmla="*/ 36 h 64"/>
                <a:gd name="T68" fmla="*/ 58 w 58"/>
                <a:gd name="T69" fmla="*/ 34 h 64"/>
                <a:gd name="T70" fmla="*/ 58 w 58"/>
                <a:gd name="T71" fmla="*/ 32 h 64"/>
                <a:gd name="T72" fmla="*/ 56 w 58"/>
                <a:gd name="T73" fmla="*/ 32 h 64"/>
                <a:gd name="T74" fmla="*/ 54 w 58"/>
                <a:gd name="T75" fmla="*/ 34 h 64"/>
                <a:gd name="T76" fmla="*/ 52 w 58"/>
                <a:gd name="T77" fmla="*/ 34 h 64"/>
                <a:gd name="T78" fmla="*/ 50 w 58"/>
                <a:gd name="T79" fmla="*/ 32 h 64"/>
                <a:gd name="T80" fmla="*/ 50 w 58"/>
                <a:gd name="T81" fmla="*/ 30 h 64"/>
                <a:gd name="T82" fmla="*/ 46 w 58"/>
                <a:gd name="T83" fmla="*/ 30 h 64"/>
                <a:gd name="T84" fmla="*/ 44 w 58"/>
                <a:gd name="T85" fmla="*/ 30 h 64"/>
                <a:gd name="T86" fmla="*/ 44 w 58"/>
                <a:gd name="T87" fmla="*/ 0 h 64"/>
                <a:gd name="T88" fmla="*/ 46 w 58"/>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64"/>
                <a:gd name="T137" fmla="*/ 58 w 5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64">
                  <a:moveTo>
                    <a:pt x="46" y="0"/>
                  </a:moveTo>
                  <a:lnTo>
                    <a:pt x="20" y="0"/>
                  </a:lnTo>
                  <a:lnTo>
                    <a:pt x="20" y="8"/>
                  </a:lnTo>
                  <a:lnTo>
                    <a:pt x="10" y="8"/>
                  </a:lnTo>
                  <a:lnTo>
                    <a:pt x="22" y="18"/>
                  </a:lnTo>
                  <a:lnTo>
                    <a:pt x="22" y="20"/>
                  </a:lnTo>
                  <a:lnTo>
                    <a:pt x="26" y="22"/>
                  </a:lnTo>
                  <a:lnTo>
                    <a:pt x="26" y="24"/>
                  </a:lnTo>
                  <a:lnTo>
                    <a:pt x="26" y="28"/>
                  </a:lnTo>
                  <a:lnTo>
                    <a:pt x="10" y="28"/>
                  </a:lnTo>
                  <a:lnTo>
                    <a:pt x="4" y="38"/>
                  </a:lnTo>
                  <a:lnTo>
                    <a:pt x="4" y="40"/>
                  </a:lnTo>
                  <a:lnTo>
                    <a:pt x="2" y="44"/>
                  </a:lnTo>
                  <a:lnTo>
                    <a:pt x="2" y="46"/>
                  </a:lnTo>
                  <a:lnTo>
                    <a:pt x="2" y="48"/>
                  </a:lnTo>
                  <a:lnTo>
                    <a:pt x="0" y="52"/>
                  </a:lnTo>
                  <a:lnTo>
                    <a:pt x="2" y="54"/>
                  </a:lnTo>
                  <a:lnTo>
                    <a:pt x="4" y="56"/>
                  </a:lnTo>
                  <a:lnTo>
                    <a:pt x="12" y="62"/>
                  </a:lnTo>
                  <a:lnTo>
                    <a:pt x="30" y="64"/>
                  </a:lnTo>
                  <a:lnTo>
                    <a:pt x="32" y="64"/>
                  </a:lnTo>
                  <a:lnTo>
                    <a:pt x="34" y="62"/>
                  </a:lnTo>
                  <a:lnTo>
                    <a:pt x="36" y="60"/>
                  </a:lnTo>
                  <a:lnTo>
                    <a:pt x="38" y="58"/>
                  </a:lnTo>
                  <a:lnTo>
                    <a:pt x="40" y="58"/>
                  </a:lnTo>
                  <a:lnTo>
                    <a:pt x="40" y="56"/>
                  </a:lnTo>
                  <a:lnTo>
                    <a:pt x="40" y="54"/>
                  </a:lnTo>
                  <a:lnTo>
                    <a:pt x="42" y="54"/>
                  </a:lnTo>
                  <a:lnTo>
                    <a:pt x="42" y="52"/>
                  </a:lnTo>
                  <a:lnTo>
                    <a:pt x="46" y="50"/>
                  </a:lnTo>
                  <a:lnTo>
                    <a:pt x="44" y="48"/>
                  </a:lnTo>
                  <a:lnTo>
                    <a:pt x="44" y="46"/>
                  </a:lnTo>
                  <a:lnTo>
                    <a:pt x="48" y="44"/>
                  </a:lnTo>
                  <a:lnTo>
                    <a:pt x="56" y="36"/>
                  </a:lnTo>
                  <a:lnTo>
                    <a:pt x="58" y="34"/>
                  </a:lnTo>
                  <a:lnTo>
                    <a:pt x="58" y="32"/>
                  </a:lnTo>
                  <a:lnTo>
                    <a:pt x="56" y="32"/>
                  </a:lnTo>
                  <a:lnTo>
                    <a:pt x="54" y="34"/>
                  </a:lnTo>
                  <a:lnTo>
                    <a:pt x="52" y="34"/>
                  </a:lnTo>
                  <a:lnTo>
                    <a:pt x="50" y="32"/>
                  </a:lnTo>
                  <a:lnTo>
                    <a:pt x="50" y="30"/>
                  </a:lnTo>
                  <a:lnTo>
                    <a:pt x="46" y="30"/>
                  </a:lnTo>
                  <a:lnTo>
                    <a:pt x="44" y="30"/>
                  </a:lnTo>
                  <a:lnTo>
                    <a:pt x="44" y="0"/>
                  </a:lnTo>
                  <a:lnTo>
                    <a:pt x="46" y="0"/>
                  </a:lnTo>
                  <a:close/>
                </a:path>
              </a:pathLst>
            </a:custGeom>
            <a:solidFill>
              <a:schemeClr val="tx2"/>
            </a:solidFill>
            <a:ln w="3175">
              <a:solidFill>
                <a:schemeClr val="bg1"/>
              </a:solidFill>
              <a:round/>
              <a:headEnd/>
              <a:tailEnd/>
            </a:ln>
          </p:spPr>
          <p:txBody>
            <a:bodyPr/>
            <a:lstStyle/>
            <a:p>
              <a:endParaRPr lang="fr-FR" dirty="0"/>
            </a:p>
          </p:txBody>
        </p:sp>
        <p:sp>
          <p:nvSpPr>
            <p:cNvPr id="5247" name="Freeform 116"/>
            <p:cNvSpPr>
              <a:spLocks/>
            </p:cNvSpPr>
            <p:nvPr/>
          </p:nvSpPr>
          <p:spPr bwMode="auto">
            <a:xfrm>
              <a:off x="1402" y="2433"/>
              <a:ext cx="58" cy="64"/>
            </a:xfrm>
            <a:custGeom>
              <a:avLst/>
              <a:gdLst>
                <a:gd name="T0" fmla="*/ 46 w 58"/>
                <a:gd name="T1" fmla="*/ 0 h 64"/>
                <a:gd name="T2" fmla="*/ 20 w 58"/>
                <a:gd name="T3" fmla="*/ 0 h 64"/>
                <a:gd name="T4" fmla="*/ 20 w 58"/>
                <a:gd name="T5" fmla="*/ 8 h 64"/>
                <a:gd name="T6" fmla="*/ 10 w 58"/>
                <a:gd name="T7" fmla="*/ 8 h 64"/>
                <a:gd name="T8" fmla="*/ 22 w 58"/>
                <a:gd name="T9" fmla="*/ 18 h 64"/>
                <a:gd name="T10" fmla="*/ 22 w 58"/>
                <a:gd name="T11" fmla="*/ 20 h 64"/>
                <a:gd name="T12" fmla="*/ 26 w 58"/>
                <a:gd name="T13" fmla="*/ 22 h 64"/>
                <a:gd name="T14" fmla="*/ 26 w 58"/>
                <a:gd name="T15" fmla="*/ 24 h 64"/>
                <a:gd name="T16" fmla="*/ 26 w 58"/>
                <a:gd name="T17" fmla="*/ 28 h 64"/>
                <a:gd name="T18" fmla="*/ 10 w 58"/>
                <a:gd name="T19" fmla="*/ 28 h 64"/>
                <a:gd name="T20" fmla="*/ 4 w 58"/>
                <a:gd name="T21" fmla="*/ 38 h 64"/>
                <a:gd name="T22" fmla="*/ 4 w 58"/>
                <a:gd name="T23" fmla="*/ 40 h 64"/>
                <a:gd name="T24" fmla="*/ 2 w 58"/>
                <a:gd name="T25" fmla="*/ 44 h 64"/>
                <a:gd name="T26" fmla="*/ 2 w 58"/>
                <a:gd name="T27" fmla="*/ 46 h 64"/>
                <a:gd name="T28" fmla="*/ 2 w 58"/>
                <a:gd name="T29" fmla="*/ 48 h 64"/>
                <a:gd name="T30" fmla="*/ 0 w 58"/>
                <a:gd name="T31" fmla="*/ 52 h 64"/>
                <a:gd name="T32" fmla="*/ 2 w 58"/>
                <a:gd name="T33" fmla="*/ 54 h 64"/>
                <a:gd name="T34" fmla="*/ 4 w 58"/>
                <a:gd name="T35" fmla="*/ 56 h 64"/>
                <a:gd name="T36" fmla="*/ 12 w 58"/>
                <a:gd name="T37" fmla="*/ 62 h 64"/>
                <a:gd name="T38" fmla="*/ 30 w 58"/>
                <a:gd name="T39" fmla="*/ 64 h 64"/>
                <a:gd name="T40" fmla="*/ 32 w 58"/>
                <a:gd name="T41" fmla="*/ 64 h 64"/>
                <a:gd name="T42" fmla="*/ 34 w 58"/>
                <a:gd name="T43" fmla="*/ 62 h 64"/>
                <a:gd name="T44" fmla="*/ 36 w 58"/>
                <a:gd name="T45" fmla="*/ 60 h 64"/>
                <a:gd name="T46" fmla="*/ 38 w 58"/>
                <a:gd name="T47" fmla="*/ 58 h 64"/>
                <a:gd name="T48" fmla="*/ 40 w 58"/>
                <a:gd name="T49" fmla="*/ 58 h 64"/>
                <a:gd name="T50" fmla="*/ 40 w 58"/>
                <a:gd name="T51" fmla="*/ 56 h 64"/>
                <a:gd name="T52" fmla="*/ 40 w 58"/>
                <a:gd name="T53" fmla="*/ 54 h 64"/>
                <a:gd name="T54" fmla="*/ 42 w 58"/>
                <a:gd name="T55" fmla="*/ 54 h 64"/>
                <a:gd name="T56" fmla="*/ 42 w 58"/>
                <a:gd name="T57" fmla="*/ 52 h 64"/>
                <a:gd name="T58" fmla="*/ 46 w 58"/>
                <a:gd name="T59" fmla="*/ 50 h 64"/>
                <a:gd name="T60" fmla="*/ 44 w 58"/>
                <a:gd name="T61" fmla="*/ 48 h 64"/>
                <a:gd name="T62" fmla="*/ 44 w 58"/>
                <a:gd name="T63" fmla="*/ 46 h 64"/>
                <a:gd name="T64" fmla="*/ 48 w 58"/>
                <a:gd name="T65" fmla="*/ 44 h 64"/>
                <a:gd name="T66" fmla="*/ 56 w 58"/>
                <a:gd name="T67" fmla="*/ 36 h 64"/>
                <a:gd name="T68" fmla="*/ 58 w 58"/>
                <a:gd name="T69" fmla="*/ 34 h 64"/>
                <a:gd name="T70" fmla="*/ 58 w 58"/>
                <a:gd name="T71" fmla="*/ 32 h 64"/>
                <a:gd name="T72" fmla="*/ 56 w 58"/>
                <a:gd name="T73" fmla="*/ 32 h 64"/>
                <a:gd name="T74" fmla="*/ 54 w 58"/>
                <a:gd name="T75" fmla="*/ 34 h 64"/>
                <a:gd name="T76" fmla="*/ 52 w 58"/>
                <a:gd name="T77" fmla="*/ 34 h 64"/>
                <a:gd name="T78" fmla="*/ 50 w 58"/>
                <a:gd name="T79" fmla="*/ 32 h 64"/>
                <a:gd name="T80" fmla="*/ 50 w 58"/>
                <a:gd name="T81" fmla="*/ 30 h 64"/>
                <a:gd name="T82" fmla="*/ 46 w 58"/>
                <a:gd name="T83" fmla="*/ 30 h 64"/>
                <a:gd name="T84" fmla="*/ 44 w 58"/>
                <a:gd name="T85" fmla="*/ 30 h 64"/>
                <a:gd name="T86" fmla="*/ 44 w 58"/>
                <a:gd name="T87" fmla="*/ 0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64"/>
                <a:gd name="T134" fmla="*/ 58 w 58"/>
                <a:gd name="T135" fmla="*/ 64 h 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64">
                  <a:moveTo>
                    <a:pt x="46" y="0"/>
                  </a:moveTo>
                  <a:lnTo>
                    <a:pt x="20" y="0"/>
                  </a:lnTo>
                  <a:lnTo>
                    <a:pt x="20" y="8"/>
                  </a:lnTo>
                  <a:lnTo>
                    <a:pt x="10" y="8"/>
                  </a:lnTo>
                  <a:lnTo>
                    <a:pt x="22" y="18"/>
                  </a:lnTo>
                  <a:lnTo>
                    <a:pt x="22" y="20"/>
                  </a:lnTo>
                  <a:lnTo>
                    <a:pt x="26" y="22"/>
                  </a:lnTo>
                  <a:lnTo>
                    <a:pt x="26" y="24"/>
                  </a:lnTo>
                  <a:lnTo>
                    <a:pt x="26" y="28"/>
                  </a:lnTo>
                  <a:lnTo>
                    <a:pt x="10" y="28"/>
                  </a:lnTo>
                  <a:lnTo>
                    <a:pt x="4" y="38"/>
                  </a:lnTo>
                  <a:lnTo>
                    <a:pt x="4" y="40"/>
                  </a:lnTo>
                  <a:lnTo>
                    <a:pt x="2" y="44"/>
                  </a:lnTo>
                  <a:lnTo>
                    <a:pt x="2" y="46"/>
                  </a:lnTo>
                  <a:lnTo>
                    <a:pt x="2" y="48"/>
                  </a:lnTo>
                  <a:lnTo>
                    <a:pt x="0" y="52"/>
                  </a:lnTo>
                  <a:lnTo>
                    <a:pt x="2" y="54"/>
                  </a:lnTo>
                  <a:lnTo>
                    <a:pt x="4" y="56"/>
                  </a:lnTo>
                  <a:lnTo>
                    <a:pt x="12" y="62"/>
                  </a:lnTo>
                  <a:lnTo>
                    <a:pt x="30" y="64"/>
                  </a:lnTo>
                  <a:lnTo>
                    <a:pt x="32" y="64"/>
                  </a:lnTo>
                  <a:lnTo>
                    <a:pt x="34" y="62"/>
                  </a:lnTo>
                  <a:lnTo>
                    <a:pt x="36" y="60"/>
                  </a:lnTo>
                  <a:lnTo>
                    <a:pt x="38" y="58"/>
                  </a:lnTo>
                  <a:lnTo>
                    <a:pt x="40" y="58"/>
                  </a:lnTo>
                  <a:lnTo>
                    <a:pt x="40" y="56"/>
                  </a:lnTo>
                  <a:lnTo>
                    <a:pt x="40" y="54"/>
                  </a:lnTo>
                  <a:lnTo>
                    <a:pt x="42" y="54"/>
                  </a:lnTo>
                  <a:lnTo>
                    <a:pt x="42" y="52"/>
                  </a:lnTo>
                  <a:lnTo>
                    <a:pt x="46" y="50"/>
                  </a:lnTo>
                  <a:lnTo>
                    <a:pt x="44" y="48"/>
                  </a:lnTo>
                  <a:lnTo>
                    <a:pt x="44" y="46"/>
                  </a:lnTo>
                  <a:lnTo>
                    <a:pt x="48" y="44"/>
                  </a:lnTo>
                  <a:lnTo>
                    <a:pt x="56" y="36"/>
                  </a:lnTo>
                  <a:lnTo>
                    <a:pt x="58" y="34"/>
                  </a:lnTo>
                  <a:lnTo>
                    <a:pt x="58" y="32"/>
                  </a:lnTo>
                  <a:lnTo>
                    <a:pt x="56" y="32"/>
                  </a:lnTo>
                  <a:lnTo>
                    <a:pt x="54" y="34"/>
                  </a:lnTo>
                  <a:lnTo>
                    <a:pt x="52" y="34"/>
                  </a:lnTo>
                  <a:lnTo>
                    <a:pt x="50" y="32"/>
                  </a:lnTo>
                  <a:lnTo>
                    <a:pt x="50" y="30"/>
                  </a:lnTo>
                  <a:lnTo>
                    <a:pt x="46" y="30"/>
                  </a:lnTo>
                  <a:lnTo>
                    <a:pt x="44" y="30"/>
                  </a:lnTo>
                  <a:lnTo>
                    <a:pt x="44" y="0"/>
                  </a:lnTo>
                </a:path>
              </a:pathLst>
            </a:custGeom>
            <a:solidFill>
              <a:schemeClr val="tx2"/>
            </a:solidFill>
            <a:ln w="3175">
              <a:solidFill>
                <a:schemeClr val="bg1"/>
              </a:solidFill>
              <a:round/>
              <a:headEnd/>
              <a:tailEnd/>
            </a:ln>
          </p:spPr>
          <p:txBody>
            <a:bodyPr/>
            <a:lstStyle/>
            <a:p>
              <a:endParaRPr lang="fr-FR" dirty="0"/>
            </a:p>
          </p:txBody>
        </p:sp>
        <p:sp>
          <p:nvSpPr>
            <p:cNvPr id="5248" name="Freeform 117"/>
            <p:cNvSpPr>
              <a:spLocks/>
            </p:cNvSpPr>
            <p:nvPr/>
          </p:nvSpPr>
          <p:spPr bwMode="auto">
            <a:xfrm>
              <a:off x="1708" y="2401"/>
              <a:ext cx="50" cy="36"/>
            </a:xfrm>
            <a:custGeom>
              <a:avLst/>
              <a:gdLst>
                <a:gd name="T0" fmla="*/ 0 w 50"/>
                <a:gd name="T1" fmla="*/ 2 h 36"/>
                <a:gd name="T2" fmla="*/ 2 w 50"/>
                <a:gd name="T3" fmla="*/ 0 h 36"/>
                <a:gd name="T4" fmla="*/ 16 w 50"/>
                <a:gd name="T5" fmla="*/ 0 h 36"/>
                <a:gd name="T6" fmla="*/ 24 w 50"/>
                <a:gd name="T7" fmla="*/ 4 h 36"/>
                <a:gd name="T8" fmla="*/ 28 w 50"/>
                <a:gd name="T9" fmla="*/ 4 h 36"/>
                <a:gd name="T10" fmla="*/ 28 w 50"/>
                <a:gd name="T11" fmla="*/ 6 h 36"/>
                <a:gd name="T12" fmla="*/ 30 w 50"/>
                <a:gd name="T13" fmla="*/ 8 h 36"/>
                <a:gd name="T14" fmla="*/ 30 w 50"/>
                <a:gd name="T15" fmla="*/ 10 h 36"/>
                <a:gd name="T16" fmla="*/ 38 w 50"/>
                <a:gd name="T17" fmla="*/ 10 h 36"/>
                <a:gd name="T18" fmla="*/ 38 w 50"/>
                <a:gd name="T19" fmla="*/ 12 h 36"/>
                <a:gd name="T20" fmla="*/ 36 w 50"/>
                <a:gd name="T21" fmla="*/ 12 h 36"/>
                <a:gd name="T22" fmla="*/ 34 w 50"/>
                <a:gd name="T23" fmla="*/ 12 h 36"/>
                <a:gd name="T24" fmla="*/ 34 w 50"/>
                <a:gd name="T25" fmla="*/ 14 h 36"/>
                <a:gd name="T26" fmla="*/ 38 w 50"/>
                <a:gd name="T27" fmla="*/ 14 h 36"/>
                <a:gd name="T28" fmla="*/ 44 w 50"/>
                <a:gd name="T29" fmla="*/ 14 h 36"/>
                <a:gd name="T30" fmla="*/ 48 w 50"/>
                <a:gd name="T31" fmla="*/ 18 h 36"/>
                <a:gd name="T32" fmla="*/ 50 w 50"/>
                <a:gd name="T33" fmla="*/ 20 h 36"/>
                <a:gd name="T34" fmla="*/ 50 w 50"/>
                <a:gd name="T35" fmla="*/ 22 h 36"/>
                <a:gd name="T36" fmla="*/ 50 w 50"/>
                <a:gd name="T37" fmla="*/ 24 h 36"/>
                <a:gd name="T38" fmla="*/ 48 w 50"/>
                <a:gd name="T39" fmla="*/ 26 h 36"/>
                <a:gd name="T40" fmla="*/ 46 w 50"/>
                <a:gd name="T41" fmla="*/ 26 h 36"/>
                <a:gd name="T42" fmla="*/ 44 w 50"/>
                <a:gd name="T43" fmla="*/ 26 h 36"/>
                <a:gd name="T44" fmla="*/ 40 w 50"/>
                <a:gd name="T45" fmla="*/ 24 h 36"/>
                <a:gd name="T46" fmla="*/ 28 w 50"/>
                <a:gd name="T47" fmla="*/ 24 h 36"/>
                <a:gd name="T48" fmla="*/ 26 w 50"/>
                <a:gd name="T49" fmla="*/ 26 h 36"/>
                <a:gd name="T50" fmla="*/ 24 w 50"/>
                <a:gd name="T51" fmla="*/ 26 h 36"/>
                <a:gd name="T52" fmla="*/ 18 w 50"/>
                <a:gd name="T53" fmla="*/ 28 h 36"/>
                <a:gd name="T54" fmla="*/ 16 w 50"/>
                <a:gd name="T55" fmla="*/ 26 h 36"/>
                <a:gd name="T56" fmla="*/ 16 w 50"/>
                <a:gd name="T57" fmla="*/ 24 h 36"/>
                <a:gd name="T58" fmla="*/ 14 w 50"/>
                <a:gd name="T59" fmla="*/ 24 h 36"/>
                <a:gd name="T60" fmla="*/ 12 w 50"/>
                <a:gd name="T61" fmla="*/ 26 h 36"/>
                <a:gd name="T62" fmla="*/ 8 w 50"/>
                <a:gd name="T63" fmla="*/ 32 h 36"/>
                <a:gd name="T64" fmla="*/ 8 w 50"/>
                <a:gd name="T65" fmla="*/ 34 h 36"/>
                <a:gd name="T66" fmla="*/ 4 w 50"/>
                <a:gd name="T67" fmla="*/ 36 h 36"/>
                <a:gd name="T68" fmla="*/ 2 w 50"/>
                <a:gd name="T69" fmla="*/ 34 h 36"/>
                <a:gd name="T70" fmla="*/ 2 w 50"/>
                <a:gd name="T71" fmla="*/ 32 h 36"/>
                <a:gd name="T72" fmla="*/ 0 w 50"/>
                <a:gd name="T73" fmla="*/ 30 h 36"/>
                <a:gd name="T74" fmla="*/ 2 w 50"/>
                <a:gd name="T75" fmla="*/ 26 h 36"/>
                <a:gd name="T76" fmla="*/ 0 w 50"/>
                <a:gd name="T77" fmla="*/ 24 h 36"/>
                <a:gd name="T78" fmla="*/ 0 w 50"/>
                <a:gd name="T79" fmla="*/ 22 h 36"/>
                <a:gd name="T80" fmla="*/ 0 w 50"/>
                <a:gd name="T81" fmla="*/ 20 h 36"/>
                <a:gd name="T82" fmla="*/ 2 w 50"/>
                <a:gd name="T83" fmla="*/ 18 h 36"/>
                <a:gd name="T84" fmla="*/ 2 w 50"/>
                <a:gd name="T85" fmla="*/ 14 h 36"/>
                <a:gd name="T86" fmla="*/ 2 w 50"/>
                <a:gd name="T87" fmla="*/ 12 h 36"/>
                <a:gd name="T88" fmla="*/ 2 w 50"/>
                <a:gd name="T89" fmla="*/ 10 h 36"/>
                <a:gd name="T90" fmla="*/ 2 w 50"/>
                <a:gd name="T91" fmla="*/ 6 h 36"/>
                <a:gd name="T92" fmla="*/ 2 w 50"/>
                <a:gd name="T93" fmla="*/ 4 h 36"/>
                <a:gd name="T94" fmla="*/ 2 w 50"/>
                <a:gd name="T95" fmla="*/ 2 h 36"/>
                <a:gd name="T96" fmla="*/ 0 w 50"/>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36"/>
                <a:gd name="T149" fmla="*/ 50 w 50"/>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36">
                  <a:moveTo>
                    <a:pt x="0" y="2"/>
                  </a:moveTo>
                  <a:lnTo>
                    <a:pt x="2" y="0"/>
                  </a:lnTo>
                  <a:lnTo>
                    <a:pt x="16" y="0"/>
                  </a:lnTo>
                  <a:lnTo>
                    <a:pt x="24" y="4"/>
                  </a:lnTo>
                  <a:lnTo>
                    <a:pt x="28" y="4"/>
                  </a:lnTo>
                  <a:lnTo>
                    <a:pt x="28" y="6"/>
                  </a:lnTo>
                  <a:lnTo>
                    <a:pt x="30" y="8"/>
                  </a:lnTo>
                  <a:lnTo>
                    <a:pt x="30" y="10"/>
                  </a:lnTo>
                  <a:lnTo>
                    <a:pt x="38" y="10"/>
                  </a:lnTo>
                  <a:lnTo>
                    <a:pt x="38" y="12"/>
                  </a:lnTo>
                  <a:lnTo>
                    <a:pt x="36" y="12"/>
                  </a:lnTo>
                  <a:lnTo>
                    <a:pt x="34" y="12"/>
                  </a:lnTo>
                  <a:lnTo>
                    <a:pt x="34" y="14"/>
                  </a:lnTo>
                  <a:lnTo>
                    <a:pt x="38" y="14"/>
                  </a:lnTo>
                  <a:lnTo>
                    <a:pt x="44" y="14"/>
                  </a:lnTo>
                  <a:lnTo>
                    <a:pt x="48" y="18"/>
                  </a:lnTo>
                  <a:lnTo>
                    <a:pt x="50" y="20"/>
                  </a:lnTo>
                  <a:lnTo>
                    <a:pt x="50" y="22"/>
                  </a:lnTo>
                  <a:lnTo>
                    <a:pt x="50" y="24"/>
                  </a:lnTo>
                  <a:lnTo>
                    <a:pt x="48" y="26"/>
                  </a:lnTo>
                  <a:lnTo>
                    <a:pt x="46" y="26"/>
                  </a:lnTo>
                  <a:lnTo>
                    <a:pt x="44" y="26"/>
                  </a:lnTo>
                  <a:lnTo>
                    <a:pt x="40" y="24"/>
                  </a:lnTo>
                  <a:lnTo>
                    <a:pt x="28" y="24"/>
                  </a:lnTo>
                  <a:lnTo>
                    <a:pt x="26" y="26"/>
                  </a:lnTo>
                  <a:lnTo>
                    <a:pt x="24" y="26"/>
                  </a:lnTo>
                  <a:lnTo>
                    <a:pt x="18" y="28"/>
                  </a:lnTo>
                  <a:lnTo>
                    <a:pt x="16" y="26"/>
                  </a:lnTo>
                  <a:lnTo>
                    <a:pt x="16" y="24"/>
                  </a:lnTo>
                  <a:lnTo>
                    <a:pt x="14" y="24"/>
                  </a:lnTo>
                  <a:lnTo>
                    <a:pt x="12" y="26"/>
                  </a:lnTo>
                  <a:lnTo>
                    <a:pt x="8" y="32"/>
                  </a:lnTo>
                  <a:lnTo>
                    <a:pt x="8" y="34"/>
                  </a:lnTo>
                  <a:lnTo>
                    <a:pt x="4" y="36"/>
                  </a:lnTo>
                  <a:lnTo>
                    <a:pt x="2" y="34"/>
                  </a:lnTo>
                  <a:lnTo>
                    <a:pt x="2" y="32"/>
                  </a:lnTo>
                  <a:lnTo>
                    <a:pt x="0" y="30"/>
                  </a:lnTo>
                  <a:lnTo>
                    <a:pt x="2" y="26"/>
                  </a:lnTo>
                  <a:lnTo>
                    <a:pt x="0" y="24"/>
                  </a:lnTo>
                  <a:lnTo>
                    <a:pt x="0" y="22"/>
                  </a:lnTo>
                  <a:lnTo>
                    <a:pt x="0" y="20"/>
                  </a:lnTo>
                  <a:lnTo>
                    <a:pt x="2" y="18"/>
                  </a:lnTo>
                  <a:lnTo>
                    <a:pt x="2" y="14"/>
                  </a:lnTo>
                  <a:lnTo>
                    <a:pt x="2" y="12"/>
                  </a:lnTo>
                  <a:lnTo>
                    <a:pt x="2" y="10"/>
                  </a:lnTo>
                  <a:lnTo>
                    <a:pt x="2" y="6"/>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249" name="Freeform 118"/>
            <p:cNvSpPr>
              <a:spLocks/>
            </p:cNvSpPr>
            <p:nvPr/>
          </p:nvSpPr>
          <p:spPr bwMode="auto">
            <a:xfrm>
              <a:off x="1708" y="2401"/>
              <a:ext cx="50" cy="36"/>
            </a:xfrm>
            <a:custGeom>
              <a:avLst/>
              <a:gdLst>
                <a:gd name="T0" fmla="*/ 0 w 50"/>
                <a:gd name="T1" fmla="*/ 2 h 36"/>
                <a:gd name="T2" fmla="*/ 2 w 50"/>
                <a:gd name="T3" fmla="*/ 0 h 36"/>
                <a:gd name="T4" fmla="*/ 16 w 50"/>
                <a:gd name="T5" fmla="*/ 0 h 36"/>
                <a:gd name="T6" fmla="*/ 24 w 50"/>
                <a:gd name="T7" fmla="*/ 4 h 36"/>
                <a:gd name="T8" fmla="*/ 28 w 50"/>
                <a:gd name="T9" fmla="*/ 4 h 36"/>
                <a:gd name="T10" fmla="*/ 28 w 50"/>
                <a:gd name="T11" fmla="*/ 6 h 36"/>
                <a:gd name="T12" fmla="*/ 30 w 50"/>
                <a:gd name="T13" fmla="*/ 8 h 36"/>
                <a:gd name="T14" fmla="*/ 30 w 50"/>
                <a:gd name="T15" fmla="*/ 10 h 36"/>
                <a:gd name="T16" fmla="*/ 38 w 50"/>
                <a:gd name="T17" fmla="*/ 10 h 36"/>
                <a:gd name="T18" fmla="*/ 38 w 50"/>
                <a:gd name="T19" fmla="*/ 12 h 36"/>
                <a:gd name="T20" fmla="*/ 36 w 50"/>
                <a:gd name="T21" fmla="*/ 12 h 36"/>
                <a:gd name="T22" fmla="*/ 34 w 50"/>
                <a:gd name="T23" fmla="*/ 12 h 36"/>
                <a:gd name="T24" fmla="*/ 34 w 50"/>
                <a:gd name="T25" fmla="*/ 14 h 36"/>
                <a:gd name="T26" fmla="*/ 38 w 50"/>
                <a:gd name="T27" fmla="*/ 14 h 36"/>
                <a:gd name="T28" fmla="*/ 44 w 50"/>
                <a:gd name="T29" fmla="*/ 14 h 36"/>
                <a:gd name="T30" fmla="*/ 48 w 50"/>
                <a:gd name="T31" fmla="*/ 18 h 36"/>
                <a:gd name="T32" fmla="*/ 50 w 50"/>
                <a:gd name="T33" fmla="*/ 20 h 36"/>
                <a:gd name="T34" fmla="*/ 50 w 50"/>
                <a:gd name="T35" fmla="*/ 22 h 36"/>
                <a:gd name="T36" fmla="*/ 50 w 50"/>
                <a:gd name="T37" fmla="*/ 24 h 36"/>
                <a:gd name="T38" fmla="*/ 48 w 50"/>
                <a:gd name="T39" fmla="*/ 26 h 36"/>
                <a:gd name="T40" fmla="*/ 46 w 50"/>
                <a:gd name="T41" fmla="*/ 26 h 36"/>
                <a:gd name="T42" fmla="*/ 44 w 50"/>
                <a:gd name="T43" fmla="*/ 26 h 36"/>
                <a:gd name="T44" fmla="*/ 40 w 50"/>
                <a:gd name="T45" fmla="*/ 24 h 36"/>
                <a:gd name="T46" fmla="*/ 28 w 50"/>
                <a:gd name="T47" fmla="*/ 24 h 36"/>
                <a:gd name="T48" fmla="*/ 26 w 50"/>
                <a:gd name="T49" fmla="*/ 26 h 36"/>
                <a:gd name="T50" fmla="*/ 24 w 50"/>
                <a:gd name="T51" fmla="*/ 26 h 36"/>
                <a:gd name="T52" fmla="*/ 18 w 50"/>
                <a:gd name="T53" fmla="*/ 28 h 36"/>
                <a:gd name="T54" fmla="*/ 16 w 50"/>
                <a:gd name="T55" fmla="*/ 26 h 36"/>
                <a:gd name="T56" fmla="*/ 16 w 50"/>
                <a:gd name="T57" fmla="*/ 24 h 36"/>
                <a:gd name="T58" fmla="*/ 14 w 50"/>
                <a:gd name="T59" fmla="*/ 24 h 36"/>
                <a:gd name="T60" fmla="*/ 12 w 50"/>
                <a:gd name="T61" fmla="*/ 26 h 36"/>
                <a:gd name="T62" fmla="*/ 8 w 50"/>
                <a:gd name="T63" fmla="*/ 32 h 36"/>
                <a:gd name="T64" fmla="*/ 8 w 50"/>
                <a:gd name="T65" fmla="*/ 34 h 36"/>
                <a:gd name="T66" fmla="*/ 4 w 50"/>
                <a:gd name="T67" fmla="*/ 36 h 36"/>
                <a:gd name="T68" fmla="*/ 2 w 50"/>
                <a:gd name="T69" fmla="*/ 34 h 36"/>
                <a:gd name="T70" fmla="*/ 2 w 50"/>
                <a:gd name="T71" fmla="*/ 32 h 36"/>
                <a:gd name="T72" fmla="*/ 0 w 50"/>
                <a:gd name="T73" fmla="*/ 30 h 36"/>
                <a:gd name="T74" fmla="*/ 2 w 50"/>
                <a:gd name="T75" fmla="*/ 26 h 36"/>
                <a:gd name="T76" fmla="*/ 0 w 50"/>
                <a:gd name="T77" fmla="*/ 24 h 36"/>
                <a:gd name="T78" fmla="*/ 0 w 50"/>
                <a:gd name="T79" fmla="*/ 22 h 36"/>
                <a:gd name="T80" fmla="*/ 0 w 50"/>
                <a:gd name="T81" fmla="*/ 20 h 36"/>
                <a:gd name="T82" fmla="*/ 2 w 50"/>
                <a:gd name="T83" fmla="*/ 18 h 36"/>
                <a:gd name="T84" fmla="*/ 2 w 50"/>
                <a:gd name="T85" fmla="*/ 14 h 36"/>
                <a:gd name="T86" fmla="*/ 2 w 50"/>
                <a:gd name="T87" fmla="*/ 12 h 36"/>
                <a:gd name="T88" fmla="*/ 2 w 50"/>
                <a:gd name="T89" fmla="*/ 10 h 36"/>
                <a:gd name="T90" fmla="*/ 2 w 50"/>
                <a:gd name="T91" fmla="*/ 6 h 36"/>
                <a:gd name="T92" fmla="*/ 2 w 50"/>
                <a:gd name="T93" fmla="*/ 4 h 36"/>
                <a:gd name="T94" fmla="*/ 2 w 50"/>
                <a:gd name="T95" fmla="*/ 2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
                <a:gd name="T145" fmla="*/ 0 h 36"/>
                <a:gd name="T146" fmla="*/ 50 w 50"/>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 h="36">
                  <a:moveTo>
                    <a:pt x="0" y="2"/>
                  </a:moveTo>
                  <a:lnTo>
                    <a:pt x="2" y="0"/>
                  </a:lnTo>
                  <a:lnTo>
                    <a:pt x="16" y="0"/>
                  </a:lnTo>
                  <a:lnTo>
                    <a:pt x="24" y="4"/>
                  </a:lnTo>
                  <a:lnTo>
                    <a:pt x="28" y="4"/>
                  </a:lnTo>
                  <a:lnTo>
                    <a:pt x="28" y="6"/>
                  </a:lnTo>
                  <a:lnTo>
                    <a:pt x="30" y="8"/>
                  </a:lnTo>
                  <a:lnTo>
                    <a:pt x="30" y="10"/>
                  </a:lnTo>
                  <a:lnTo>
                    <a:pt x="38" y="10"/>
                  </a:lnTo>
                  <a:lnTo>
                    <a:pt x="38" y="12"/>
                  </a:lnTo>
                  <a:lnTo>
                    <a:pt x="36" y="12"/>
                  </a:lnTo>
                  <a:lnTo>
                    <a:pt x="34" y="12"/>
                  </a:lnTo>
                  <a:lnTo>
                    <a:pt x="34" y="14"/>
                  </a:lnTo>
                  <a:lnTo>
                    <a:pt x="38" y="14"/>
                  </a:lnTo>
                  <a:lnTo>
                    <a:pt x="44" y="14"/>
                  </a:lnTo>
                  <a:lnTo>
                    <a:pt x="48" y="18"/>
                  </a:lnTo>
                  <a:lnTo>
                    <a:pt x="50" y="20"/>
                  </a:lnTo>
                  <a:lnTo>
                    <a:pt x="50" y="22"/>
                  </a:lnTo>
                  <a:lnTo>
                    <a:pt x="50" y="24"/>
                  </a:lnTo>
                  <a:lnTo>
                    <a:pt x="48" y="26"/>
                  </a:lnTo>
                  <a:lnTo>
                    <a:pt x="46" y="26"/>
                  </a:lnTo>
                  <a:lnTo>
                    <a:pt x="44" y="26"/>
                  </a:lnTo>
                  <a:lnTo>
                    <a:pt x="40" y="24"/>
                  </a:lnTo>
                  <a:lnTo>
                    <a:pt x="28" y="24"/>
                  </a:lnTo>
                  <a:lnTo>
                    <a:pt x="26" y="26"/>
                  </a:lnTo>
                  <a:lnTo>
                    <a:pt x="24" y="26"/>
                  </a:lnTo>
                  <a:lnTo>
                    <a:pt x="18" y="28"/>
                  </a:lnTo>
                  <a:lnTo>
                    <a:pt x="16" y="26"/>
                  </a:lnTo>
                  <a:lnTo>
                    <a:pt x="16" y="24"/>
                  </a:lnTo>
                  <a:lnTo>
                    <a:pt x="14" y="24"/>
                  </a:lnTo>
                  <a:lnTo>
                    <a:pt x="12" y="26"/>
                  </a:lnTo>
                  <a:lnTo>
                    <a:pt x="8" y="32"/>
                  </a:lnTo>
                  <a:lnTo>
                    <a:pt x="8" y="34"/>
                  </a:lnTo>
                  <a:lnTo>
                    <a:pt x="4" y="36"/>
                  </a:lnTo>
                  <a:lnTo>
                    <a:pt x="2" y="34"/>
                  </a:lnTo>
                  <a:lnTo>
                    <a:pt x="2" y="32"/>
                  </a:lnTo>
                  <a:lnTo>
                    <a:pt x="0" y="30"/>
                  </a:lnTo>
                  <a:lnTo>
                    <a:pt x="2" y="26"/>
                  </a:lnTo>
                  <a:lnTo>
                    <a:pt x="0" y="24"/>
                  </a:lnTo>
                  <a:lnTo>
                    <a:pt x="0" y="22"/>
                  </a:lnTo>
                  <a:lnTo>
                    <a:pt x="0" y="20"/>
                  </a:lnTo>
                  <a:lnTo>
                    <a:pt x="2" y="18"/>
                  </a:lnTo>
                  <a:lnTo>
                    <a:pt x="2" y="14"/>
                  </a:lnTo>
                  <a:lnTo>
                    <a:pt x="2" y="12"/>
                  </a:lnTo>
                  <a:lnTo>
                    <a:pt x="2" y="10"/>
                  </a:lnTo>
                  <a:lnTo>
                    <a:pt x="2" y="6"/>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250" name="Freeform 119"/>
            <p:cNvSpPr>
              <a:spLocks/>
            </p:cNvSpPr>
            <p:nvPr/>
          </p:nvSpPr>
          <p:spPr bwMode="auto">
            <a:xfrm>
              <a:off x="1686" y="2521"/>
              <a:ext cx="201" cy="171"/>
            </a:xfrm>
            <a:custGeom>
              <a:avLst/>
              <a:gdLst>
                <a:gd name="T0" fmla="*/ 22 w 201"/>
                <a:gd name="T1" fmla="*/ 10 h 171"/>
                <a:gd name="T2" fmla="*/ 26 w 201"/>
                <a:gd name="T3" fmla="*/ 20 h 171"/>
                <a:gd name="T4" fmla="*/ 24 w 201"/>
                <a:gd name="T5" fmla="*/ 26 h 171"/>
                <a:gd name="T6" fmla="*/ 20 w 201"/>
                <a:gd name="T7" fmla="*/ 37 h 171"/>
                <a:gd name="T8" fmla="*/ 26 w 201"/>
                <a:gd name="T9" fmla="*/ 47 h 171"/>
                <a:gd name="T10" fmla="*/ 34 w 201"/>
                <a:gd name="T11" fmla="*/ 43 h 171"/>
                <a:gd name="T12" fmla="*/ 28 w 201"/>
                <a:gd name="T13" fmla="*/ 22 h 171"/>
                <a:gd name="T14" fmla="*/ 30 w 201"/>
                <a:gd name="T15" fmla="*/ 18 h 171"/>
                <a:gd name="T16" fmla="*/ 52 w 201"/>
                <a:gd name="T17" fmla="*/ 12 h 171"/>
                <a:gd name="T18" fmla="*/ 46 w 201"/>
                <a:gd name="T19" fmla="*/ 8 h 171"/>
                <a:gd name="T20" fmla="*/ 48 w 201"/>
                <a:gd name="T21" fmla="*/ 0 h 171"/>
                <a:gd name="T22" fmla="*/ 52 w 201"/>
                <a:gd name="T23" fmla="*/ 2 h 171"/>
                <a:gd name="T24" fmla="*/ 74 w 201"/>
                <a:gd name="T25" fmla="*/ 16 h 171"/>
                <a:gd name="T26" fmla="*/ 107 w 201"/>
                <a:gd name="T27" fmla="*/ 24 h 171"/>
                <a:gd name="T28" fmla="*/ 109 w 201"/>
                <a:gd name="T29" fmla="*/ 27 h 171"/>
                <a:gd name="T30" fmla="*/ 129 w 201"/>
                <a:gd name="T31" fmla="*/ 29 h 171"/>
                <a:gd name="T32" fmla="*/ 141 w 201"/>
                <a:gd name="T33" fmla="*/ 24 h 171"/>
                <a:gd name="T34" fmla="*/ 137 w 201"/>
                <a:gd name="T35" fmla="*/ 24 h 171"/>
                <a:gd name="T36" fmla="*/ 163 w 201"/>
                <a:gd name="T37" fmla="*/ 26 h 171"/>
                <a:gd name="T38" fmla="*/ 153 w 201"/>
                <a:gd name="T39" fmla="*/ 27 h 171"/>
                <a:gd name="T40" fmla="*/ 159 w 201"/>
                <a:gd name="T41" fmla="*/ 31 h 171"/>
                <a:gd name="T42" fmla="*/ 167 w 201"/>
                <a:gd name="T43" fmla="*/ 35 h 171"/>
                <a:gd name="T44" fmla="*/ 181 w 201"/>
                <a:gd name="T45" fmla="*/ 41 h 171"/>
                <a:gd name="T46" fmla="*/ 187 w 201"/>
                <a:gd name="T47" fmla="*/ 51 h 171"/>
                <a:gd name="T48" fmla="*/ 183 w 201"/>
                <a:gd name="T49" fmla="*/ 55 h 171"/>
                <a:gd name="T50" fmla="*/ 193 w 201"/>
                <a:gd name="T51" fmla="*/ 55 h 171"/>
                <a:gd name="T52" fmla="*/ 201 w 201"/>
                <a:gd name="T53" fmla="*/ 57 h 171"/>
                <a:gd name="T54" fmla="*/ 199 w 201"/>
                <a:gd name="T55" fmla="*/ 61 h 171"/>
                <a:gd name="T56" fmla="*/ 191 w 201"/>
                <a:gd name="T57" fmla="*/ 67 h 171"/>
                <a:gd name="T58" fmla="*/ 185 w 201"/>
                <a:gd name="T59" fmla="*/ 69 h 171"/>
                <a:gd name="T60" fmla="*/ 191 w 201"/>
                <a:gd name="T61" fmla="*/ 77 h 171"/>
                <a:gd name="T62" fmla="*/ 181 w 201"/>
                <a:gd name="T63" fmla="*/ 83 h 171"/>
                <a:gd name="T64" fmla="*/ 179 w 201"/>
                <a:gd name="T65" fmla="*/ 93 h 171"/>
                <a:gd name="T66" fmla="*/ 189 w 201"/>
                <a:gd name="T67" fmla="*/ 109 h 171"/>
                <a:gd name="T68" fmla="*/ 175 w 201"/>
                <a:gd name="T69" fmla="*/ 117 h 171"/>
                <a:gd name="T70" fmla="*/ 155 w 201"/>
                <a:gd name="T71" fmla="*/ 123 h 171"/>
                <a:gd name="T72" fmla="*/ 127 w 201"/>
                <a:gd name="T73" fmla="*/ 119 h 171"/>
                <a:gd name="T74" fmla="*/ 133 w 201"/>
                <a:gd name="T75" fmla="*/ 127 h 171"/>
                <a:gd name="T76" fmla="*/ 135 w 201"/>
                <a:gd name="T77" fmla="*/ 147 h 171"/>
                <a:gd name="T78" fmla="*/ 147 w 201"/>
                <a:gd name="T79" fmla="*/ 147 h 171"/>
                <a:gd name="T80" fmla="*/ 143 w 201"/>
                <a:gd name="T81" fmla="*/ 151 h 171"/>
                <a:gd name="T82" fmla="*/ 137 w 201"/>
                <a:gd name="T83" fmla="*/ 153 h 171"/>
                <a:gd name="T84" fmla="*/ 133 w 201"/>
                <a:gd name="T85" fmla="*/ 161 h 171"/>
                <a:gd name="T86" fmla="*/ 127 w 201"/>
                <a:gd name="T87" fmla="*/ 163 h 171"/>
                <a:gd name="T88" fmla="*/ 103 w 201"/>
                <a:gd name="T89" fmla="*/ 171 h 171"/>
                <a:gd name="T90" fmla="*/ 82 w 201"/>
                <a:gd name="T91" fmla="*/ 141 h 171"/>
                <a:gd name="T92" fmla="*/ 87 w 201"/>
                <a:gd name="T93" fmla="*/ 133 h 171"/>
                <a:gd name="T94" fmla="*/ 87 w 201"/>
                <a:gd name="T95" fmla="*/ 129 h 171"/>
                <a:gd name="T96" fmla="*/ 84 w 201"/>
                <a:gd name="T97" fmla="*/ 123 h 171"/>
                <a:gd name="T98" fmla="*/ 80 w 201"/>
                <a:gd name="T99" fmla="*/ 113 h 171"/>
                <a:gd name="T100" fmla="*/ 82 w 201"/>
                <a:gd name="T101" fmla="*/ 105 h 171"/>
                <a:gd name="T102" fmla="*/ 84 w 201"/>
                <a:gd name="T103" fmla="*/ 97 h 171"/>
                <a:gd name="T104" fmla="*/ 86 w 201"/>
                <a:gd name="T105" fmla="*/ 89 h 171"/>
                <a:gd name="T106" fmla="*/ 70 w 201"/>
                <a:gd name="T107" fmla="*/ 91 h 171"/>
                <a:gd name="T108" fmla="*/ 58 w 201"/>
                <a:gd name="T109" fmla="*/ 91 h 171"/>
                <a:gd name="T110" fmla="*/ 40 w 201"/>
                <a:gd name="T111" fmla="*/ 75 h 171"/>
                <a:gd name="T112" fmla="*/ 18 w 201"/>
                <a:gd name="T113" fmla="*/ 73 h 171"/>
                <a:gd name="T114" fmla="*/ 12 w 201"/>
                <a:gd name="T115" fmla="*/ 57 h 171"/>
                <a:gd name="T116" fmla="*/ 8 w 201"/>
                <a:gd name="T117" fmla="*/ 53 h 171"/>
                <a:gd name="T118" fmla="*/ 6 w 201"/>
                <a:gd name="T119" fmla="*/ 26 h 171"/>
                <a:gd name="T120" fmla="*/ 26 w 201"/>
                <a:gd name="T121" fmla="*/ 6 h 1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171"/>
                <a:gd name="T185" fmla="*/ 201 w 201"/>
                <a:gd name="T186" fmla="*/ 171 h 1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171">
                  <a:moveTo>
                    <a:pt x="28" y="6"/>
                  </a:moveTo>
                  <a:lnTo>
                    <a:pt x="26" y="8"/>
                  </a:lnTo>
                  <a:lnTo>
                    <a:pt x="22" y="10"/>
                  </a:lnTo>
                  <a:lnTo>
                    <a:pt x="22" y="16"/>
                  </a:lnTo>
                  <a:lnTo>
                    <a:pt x="24" y="18"/>
                  </a:lnTo>
                  <a:lnTo>
                    <a:pt x="26" y="20"/>
                  </a:lnTo>
                  <a:lnTo>
                    <a:pt x="24" y="20"/>
                  </a:lnTo>
                  <a:lnTo>
                    <a:pt x="26" y="22"/>
                  </a:lnTo>
                  <a:lnTo>
                    <a:pt x="24" y="26"/>
                  </a:lnTo>
                  <a:lnTo>
                    <a:pt x="20" y="29"/>
                  </a:lnTo>
                  <a:lnTo>
                    <a:pt x="20" y="31"/>
                  </a:lnTo>
                  <a:lnTo>
                    <a:pt x="20" y="37"/>
                  </a:lnTo>
                  <a:lnTo>
                    <a:pt x="20" y="39"/>
                  </a:lnTo>
                  <a:lnTo>
                    <a:pt x="22" y="41"/>
                  </a:lnTo>
                  <a:lnTo>
                    <a:pt x="26" y="47"/>
                  </a:lnTo>
                  <a:lnTo>
                    <a:pt x="28" y="47"/>
                  </a:lnTo>
                  <a:lnTo>
                    <a:pt x="30" y="47"/>
                  </a:lnTo>
                  <a:lnTo>
                    <a:pt x="34" y="43"/>
                  </a:lnTo>
                  <a:lnTo>
                    <a:pt x="34" y="35"/>
                  </a:lnTo>
                  <a:lnTo>
                    <a:pt x="28" y="27"/>
                  </a:lnTo>
                  <a:lnTo>
                    <a:pt x="28" y="22"/>
                  </a:lnTo>
                  <a:lnTo>
                    <a:pt x="28" y="20"/>
                  </a:lnTo>
                  <a:lnTo>
                    <a:pt x="30" y="20"/>
                  </a:lnTo>
                  <a:lnTo>
                    <a:pt x="30" y="18"/>
                  </a:lnTo>
                  <a:lnTo>
                    <a:pt x="32" y="18"/>
                  </a:lnTo>
                  <a:lnTo>
                    <a:pt x="38" y="14"/>
                  </a:lnTo>
                  <a:lnTo>
                    <a:pt x="52" y="12"/>
                  </a:lnTo>
                  <a:lnTo>
                    <a:pt x="52" y="10"/>
                  </a:lnTo>
                  <a:lnTo>
                    <a:pt x="52" y="8"/>
                  </a:lnTo>
                  <a:lnTo>
                    <a:pt x="46" y="8"/>
                  </a:lnTo>
                  <a:lnTo>
                    <a:pt x="44" y="8"/>
                  </a:lnTo>
                  <a:lnTo>
                    <a:pt x="46" y="2"/>
                  </a:lnTo>
                  <a:lnTo>
                    <a:pt x="48" y="0"/>
                  </a:lnTo>
                  <a:lnTo>
                    <a:pt x="50" y="0"/>
                  </a:lnTo>
                  <a:lnTo>
                    <a:pt x="52" y="0"/>
                  </a:lnTo>
                  <a:lnTo>
                    <a:pt x="52" y="2"/>
                  </a:lnTo>
                  <a:lnTo>
                    <a:pt x="54" y="8"/>
                  </a:lnTo>
                  <a:lnTo>
                    <a:pt x="56" y="12"/>
                  </a:lnTo>
                  <a:lnTo>
                    <a:pt x="74" y="16"/>
                  </a:lnTo>
                  <a:lnTo>
                    <a:pt x="76" y="24"/>
                  </a:lnTo>
                  <a:lnTo>
                    <a:pt x="78" y="26"/>
                  </a:lnTo>
                  <a:lnTo>
                    <a:pt x="107" y="24"/>
                  </a:lnTo>
                  <a:lnTo>
                    <a:pt x="107" y="26"/>
                  </a:lnTo>
                  <a:lnTo>
                    <a:pt x="109" y="26"/>
                  </a:lnTo>
                  <a:lnTo>
                    <a:pt x="109" y="27"/>
                  </a:lnTo>
                  <a:lnTo>
                    <a:pt x="111" y="29"/>
                  </a:lnTo>
                  <a:lnTo>
                    <a:pt x="117" y="31"/>
                  </a:lnTo>
                  <a:lnTo>
                    <a:pt x="129" y="29"/>
                  </a:lnTo>
                  <a:lnTo>
                    <a:pt x="133" y="27"/>
                  </a:lnTo>
                  <a:lnTo>
                    <a:pt x="141" y="26"/>
                  </a:lnTo>
                  <a:lnTo>
                    <a:pt x="141" y="24"/>
                  </a:lnTo>
                  <a:lnTo>
                    <a:pt x="137" y="24"/>
                  </a:lnTo>
                  <a:lnTo>
                    <a:pt x="135" y="24"/>
                  </a:lnTo>
                  <a:lnTo>
                    <a:pt x="137" y="24"/>
                  </a:lnTo>
                  <a:lnTo>
                    <a:pt x="167" y="24"/>
                  </a:lnTo>
                  <a:lnTo>
                    <a:pt x="163" y="24"/>
                  </a:lnTo>
                  <a:lnTo>
                    <a:pt x="163" y="26"/>
                  </a:lnTo>
                  <a:lnTo>
                    <a:pt x="159" y="26"/>
                  </a:lnTo>
                  <a:lnTo>
                    <a:pt x="155" y="26"/>
                  </a:lnTo>
                  <a:lnTo>
                    <a:pt x="153" y="27"/>
                  </a:lnTo>
                  <a:lnTo>
                    <a:pt x="157" y="29"/>
                  </a:lnTo>
                  <a:lnTo>
                    <a:pt x="159" y="29"/>
                  </a:lnTo>
                  <a:lnTo>
                    <a:pt x="159" y="31"/>
                  </a:lnTo>
                  <a:lnTo>
                    <a:pt x="161" y="33"/>
                  </a:lnTo>
                  <a:lnTo>
                    <a:pt x="163" y="35"/>
                  </a:lnTo>
                  <a:lnTo>
                    <a:pt x="167" y="35"/>
                  </a:lnTo>
                  <a:lnTo>
                    <a:pt x="173" y="37"/>
                  </a:lnTo>
                  <a:lnTo>
                    <a:pt x="179" y="41"/>
                  </a:lnTo>
                  <a:lnTo>
                    <a:pt x="181" y="41"/>
                  </a:lnTo>
                  <a:lnTo>
                    <a:pt x="183" y="43"/>
                  </a:lnTo>
                  <a:lnTo>
                    <a:pt x="187" y="47"/>
                  </a:lnTo>
                  <a:lnTo>
                    <a:pt x="187" y="51"/>
                  </a:lnTo>
                  <a:lnTo>
                    <a:pt x="187" y="53"/>
                  </a:lnTo>
                  <a:lnTo>
                    <a:pt x="185" y="53"/>
                  </a:lnTo>
                  <a:lnTo>
                    <a:pt x="183" y="55"/>
                  </a:lnTo>
                  <a:lnTo>
                    <a:pt x="189" y="57"/>
                  </a:lnTo>
                  <a:lnTo>
                    <a:pt x="191" y="57"/>
                  </a:lnTo>
                  <a:lnTo>
                    <a:pt x="193" y="55"/>
                  </a:lnTo>
                  <a:lnTo>
                    <a:pt x="195" y="53"/>
                  </a:lnTo>
                  <a:lnTo>
                    <a:pt x="199" y="57"/>
                  </a:lnTo>
                  <a:lnTo>
                    <a:pt x="201" y="57"/>
                  </a:lnTo>
                  <a:lnTo>
                    <a:pt x="201" y="59"/>
                  </a:lnTo>
                  <a:lnTo>
                    <a:pt x="201" y="61"/>
                  </a:lnTo>
                  <a:lnTo>
                    <a:pt x="199" y="61"/>
                  </a:lnTo>
                  <a:lnTo>
                    <a:pt x="197" y="63"/>
                  </a:lnTo>
                  <a:lnTo>
                    <a:pt x="191" y="65"/>
                  </a:lnTo>
                  <a:lnTo>
                    <a:pt x="191" y="67"/>
                  </a:lnTo>
                  <a:lnTo>
                    <a:pt x="187" y="67"/>
                  </a:lnTo>
                  <a:lnTo>
                    <a:pt x="187" y="69"/>
                  </a:lnTo>
                  <a:lnTo>
                    <a:pt x="185" y="69"/>
                  </a:lnTo>
                  <a:lnTo>
                    <a:pt x="187" y="75"/>
                  </a:lnTo>
                  <a:lnTo>
                    <a:pt x="189" y="75"/>
                  </a:lnTo>
                  <a:lnTo>
                    <a:pt x="191" y="77"/>
                  </a:lnTo>
                  <a:lnTo>
                    <a:pt x="191" y="79"/>
                  </a:lnTo>
                  <a:lnTo>
                    <a:pt x="183" y="83"/>
                  </a:lnTo>
                  <a:lnTo>
                    <a:pt x="181" y="83"/>
                  </a:lnTo>
                  <a:lnTo>
                    <a:pt x="181" y="87"/>
                  </a:lnTo>
                  <a:lnTo>
                    <a:pt x="179" y="91"/>
                  </a:lnTo>
                  <a:lnTo>
                    <a:pt x="179" y="93"/>
                  </a:lnTo>
                  <a:lnTo>
                    <a:pt x="187" y="105"/>
                  </a:lnTo>
                  <a:lnTo>
                    <a:pt x="189" y="105"/>
                  </a:lnTo>
                  <a:lnTo>
                    <a:pt x="189" y="109"/>
                  </a:lnTo>
                  <a:lnTo>
                    <a:pt x="183" y="115"/>
                  </a:lnTo>
                  <a:lnTo>
                    <a:pt x="179" y="115"/>
                  </a:lnTo>
                  <a:lnTo>
                    <a:pt x="175" y="117"/>
                  </a:lnTo>
                  <a:lnTo>
                    <a:pt x="173" y="119"/>
                  </a:lnTo>
                  <a:lnTo>
                    <a:pt x="171" y="119"/>
                  </a:lnTo>
                  <a:lnTo>
                    <a:pt x="155" y="123"/>
                  </a:lnTo>
                  <a:lnTo>
                    <a:pt x="153" y="125"/>
                  </a:lnTo>
                  <a:lnTo>
                    <a:pt x="147" y="125"/>
                  </a:lnTo>
                  <a:lnTo>
                    <a:pt x="127" y="119"/>
                  </a:lnTo>
                  <a:lnTo>
                    <a:pt x="127" y="121"/>
                  </a:lnTo>
                  <a:lnTo>
                    <a:pt x="127" y="123"/>
                  </a:lnTo>
                  <a:lnTo>
                    <a:pt x="133" y="127"/>
                  </a:lnTo>
                  <a:lnTo>
                    <a:pt x="135" y="127"/>
                  </a:lnTo>
                  <a:lnTo>
                    <a:pt x="133" y="137"/>
                  </a:lnTo>
                  <a:lnTo>
                    <a:pt x="135" y="147"/>
                  </a:lnTo>
                  <a:lnTo>
                    <a:pt x="139" y="147"/>
                  </a:lnTo>
                  <a:lnTo>
                    <a:pt x="141" y="147"/>
                  </a:lnTo>
                  <a:lnTo>
                    <a:pt x="147" y="147"/>
                  </a:lnTo>
                  <a:lnTo>
                    <a:pt x="147" y="149"/>
                  </a:lnTo>
                  <a:lnTo>
                    <a:pt x="147" y="151"/>
                  </a:lnTo>
                  <a:lnTo>
                    <a:pt x="143" y="151"/>
                  </a:lnTo>
                  <a:lnTo>
                    <a:pt x="141" y="153"/>
                  </a:lnTo>
                  <a:lnTo>
                    <a:pt x="139" y="153"/>
                  </a:lnTo>
                  <a:lnTo>
                    <a:pt x="137" y="153"/>
                  </a:lnTo>
                  <a:lnTo>
                    <a:pt x="137" y="155"/>
                  </a:lnTo>
                  <a:lnTo>
                    <a:pt x="135" y="159"/>
                  </a:lnTo>
                  <a:lnTo>
                    <a:pt x="133" y="161"/>
                  </a:lnTo>
                  <a:lnTo>
                    <a:pt x="131" y="161"/>
                  </a:lnTo>
                  <a:lnTo>
                    <a:pt x="129" y="163"/>
                  </a:lnTo>
                  <a:lnTo>
                    <a:pt x="127" y="163"/>
                  </a:lnTo>
                  <a:lnTo>
                    <a:pt x="117" y="167"/>
                  </a:lnTo>
                  <a:lnTo>
                    <a:pt x="113" y="171"/>
                  </a:lnTo>
                  <a:lnTo>
                    <a:pt x="103" y="171"/>
                  </a:lnTo>
                  <a:lnTo>
                    <a:pt x="97" y="167"/>
                  </a:lnTo>
                  <a:lnTo>
                    <a:pt x="87" y="145"/>
                  </a:lnTo>
                  <a:lnTo>
                    <a:pt x="82" y="141"/>
                  </a:lnTo>
                  <a:lnTo>
                    <a:pt x="82" y="139"/>
                  </a:lnTo>
                  <a:lnTo>
                    <a:pt x="87" y="135"/>
                  </a:lnTo>
                  <a:lnTo>
                    <a:pt x="87" y="133"/>
                  </a:lnTo>
                  <a:lnTo>
                    <a:pt x="89" y="133"/>
                  </a:lnTo>
                  <a:lnTo>
                    <a:pt x="89" y="131"/>
                  </a:lnTo>
                  <a:lnTo>
                    <a:pt x="87" y="129"/>
                  </a:lnTo>
                  <a:lnTo>
                    <a:pt x="87" y="127"/>
                  </a:lnTo>
                  <a:lnTo>
                    <a:pt x="86" y="125"/>
                  </a:lnTo>
                  <a:lnTo>
                    <a:pt x="84" y="123"/>
                  </a:lnTo>
                  <a:lnTo>
                    <a:pt x="82" y="123"/>
                  </a:lnTo>
                  <a:lnTo>
                    <a:pt x="82" y="115"/>
                  </a:lnTo>
                  <a:lnTo>
                    <a:pt x="80" y="113"/>
                  </a:lnTo>
                  <a:lnTo>
                    <a:pt x="80" y="111"/>
                  </a:lnTo>
                  <a:lnTo>
                    <a:pt x="82" y="109"/>
                  </a:lnTo>
                  <a:lnTo>
                    <a:pt x="82" y="105"/>
                  </a:lnTo>
                  <a:lnTo>
                    <a:pt x="82" y="103"/>
                  </a:lnTo>
                  <a:lnTo>
                    <a:pt x="84" y="101"/>
                  </a:lnTo>
                  <a:lnTo>
                    <a:pt x="84" y="97"/>
                  </a:lnTo>
                  <a:lnTo>
                    <a:pt x="86" y="95"/>
                  </a:lnTo>
                  <a:lnTo>
                    <a:pt x="87" y="93"/>
                  </a:lnTo>
                  <a:lnTo>
                    <a:pt x="86" y="89"/>
                  </a:lnTo>
                  <a:lnTo>
                    <a:pt x="84" y="89"/>
                  </a:lnTo>
                  <a:lnTo>
                    <a:pt x="74" y="93"/>
                  </a:lnTo>
                  <a:lnTo>
                    <a:pt x="70" y="91"/>
                  </a:lnTo>
                  <a:lnTo>
                    <a:pt x="66" y="91"/>
                  </a:lnTo>
                  <a:lnTo>
                    <a:pt x="62" y="91"/>
                  </a:lnTo>
                  <a:lnTo>
                    <a:pt x="58" y="91"/>
                  </a:lnTo>
                  <a:lnTo>
                    <a:pt x="50" y="79"/>
                  </a:lnTo>
                  <a:lnTo>
                    <a:pt x="48" y="79"/>
                  </a:lnTo>
                  <a:lnTo>
                    <a:pt x="40" y="75"/>
                  </a:lnTo>
                  <a:lnTo>
                    <a:pt x="28" y="77"/>
                  </a:lnTo>
                  <a:lnTo>
                    <a:pt x="20" y="75"/>
                  </a:lnTo>
                  <a:lnTo>
                    <a:pt x="18" y="73"/>
                  </a:lnTo>
                  <a:lnTo>
                    <a:pt x="14" y="71"/>
                  </a:lnTo>
                  <a:lnTo>
                    <a:pt x="12" y="59"/>
                  </a:lnTo>
                  <a:lnTo>
                    <a:pt x="12" y="57"/>
                  </a:lnTo>
                  <a:lnTo>
                    <a:pt x="10" y="57"/>
                  </a:lnTo>
                  <a:lnTo>
                    <a:pt x="10" y="55"/>
                  </a:lnTo>
                  <a:lnTo>
                    <a:pt x="8" y="53"/>
                  </a:lnTo>
                  <a:lnTo>
                    <a:pt x="6" y="45"/>
                  </a:lnTo>
                  <a:lnTo>
                    <a:pt x="0" y="45"/>
                  </a:lnTo>
                  <a:lnTo>
                    <a:pt x="6" y="26"/>
                  </a:lnTo>
                  <a:lnTo>
                    <a:pt x="20" y="8"/>
                  </a:lnTo>
                  <a:lnTo>
                    <a:pt x="24" y="6"/>
                  </a:lnTo>
                  <a:lnTo>
                    <a:pt x="26" y="6"/>
                  </a:lnTo>
                  <a:lnTo>
                    <a:pt x="28" y="6"/>
                  </a:lnTo>
                  <a:close/>
                </a:path>
              </a:pathLst>
            </a:custGeom>
            <a:solidFill>
              <a:schemeClr val="tx2"/>
            </a:solidFill>
            <a:ln w="3175">
              <a:solidFill>
                <a:schemeClr val="bg1"/>
              </a:solidFill>
              <a:round/>
              <a:headEnd/>
              <a:tailEnd/>
            </a:ln>
          </p:spPr>
          <p:txBody>
            <a:bodyPr/>
            <a:lstStyle/>
            <a:p>
              <a:endParaRPr lang="fr-FR" dirty="0"/>
            </a:p>
          </p:txBody>
        </p:sp>
        <p:sp>
          <p:nvSpPr>
            <p:cNvPr id="5251" name="Freeform 120"/>
            <p:cNvSpPr>
              <a:spLocks/>
            </p:cNvSpPr>
            <p:nvPr/>
          </p:nvSpPr>
          <p:spPr bwMode="auto">
            <a:xfrm>
              <a:off x="1686" y="2521"/>
              <a:ext cx="201" cy="171"/>
            </a:xfrm>
            <a:custGeom>
              <a:avLst/>
              <a:gdLst>
                <a:gd name="T0" fmla="*/ 22 w 201"/>
                <a:gd name="T1" fmla="*/ 10 h 171"/>
                <a:gd name="T2" fmla="*/ 26 w 201"/>
                <a:gd name="T3" fmla="*/ 20 h 171"/>
                <a:gd name="T4" fmla="*/ 24 w 201"/>
                <a:gd name="T5" fmla="*/ 26 h 171"/>
                <a:gd name="T6" fmla="*/ 20 w 201"/>
                <a:gd name="T7" fmla="*/ 37 h 171"/>
                <a:gd name="T8" fmla="*/ 26 w 201"/>
                <a:gd name="T9" fmla="*/ 47 h 171"/>
                <a:gd name="T10" fmla="*/ 34 w 201"/>
                <a:gd name="T11" fmla="*/ 43 h 171"/>
                <a:gd name="T12" fmla="*/ 28 w 201"/>
                <a:gd name="T13" fmla="*/ 22 h 171"/>
                <a:gd name="T14" fmla="*/ 30 w 201"/>
                <a:gd name="T15" fmla="*/ 18 h 171"/>
                <a:gd name="T16" fmla="*/ 52 w 201"/>
                <a:gd name="T17" fmla="*/ 12 h 171"/>
                <a:gd name="T18" fmla="*/ 46 w 201"/>
                <a:gd name="T19" fmla="*/ 8 h 171"/>
                <a:gd name="T20" fmla="*/ 48 w 201"/>
                <a:gd name="T21" fmla="*/ 0 h 171"/>
                <a:gd name="T22" fmla="*/ 52 w 201"/>
                <a:gd name="T23" fmla="*/ 2 h 171"/>
                <a:gd name="T24" fmla="*/ 74 w 201"/>
                <a:gd name="T25" fmla="*/ 16 h 171"/>
                <a:gd name="T26" fmla="*/ 107 w 201"/>
                <a:gd name="T27" fmla="*/ 24 h 171"/>
                <a:gd name="T28" fmla="*/ 109 w 201"/>
                <a:gd name="T29" fmla="*/ 27 h 171"/>
                <a:gd name="T30" fmla="*/ 129 w 201"/>
                <a:gd name="T31" fmla="*/ 29 h 171"/>
                <a:gd name="T32" fmla="*/ 141 w 201"/>
                <a:gd name="T33" fmla="*/ 24 h 171"/>
                <a:gd name="T34" fmla="*/ 137 w 201"/>
                <a:gd name="T35" fmla="*/ 24 h 171"/>
                <a:gd name="T36" fmla="*/ 163 w 201"/>
                <a:gd name="T37" fmla="*/ 26 h 171"/>
                <a:gd name="T38" fmla="*/ 153 w 201"/>
                <a:gd name="T39" fmla="*/ 27 h 171"/>
                <a:gd name="T40" fmla="*/ 159 w 201"/>
                <a:gd name="T41" fmla="*/ 31 h 171"/>
                <a:gd name="T42" fmla="*/ 167 w 201"/>
                <a:gd name="T43" fmla="*/ 35 h 171"/>
                <a:gd name="T44" fmla="*/ 181 w 201"/>
                <a:gd name="T45" fmla="*/ 41 h 171"/>
                <a:gd name="T46" fmla="*/ 187 w 201"/>
                <a:gd name="T47" fmla="*/ 51 h 171"/>
                <a:gd name="T48" fmla="*/ 183 w 201"/>
                <a:gd name="T49" fmla="*/ 55 h 171"/>
                <a:gd name="T50" fmla="*/ 193 w 201"/>
                <a:gd name="T51" fmla="*/ 55 h 171"/>
                <a:gd name="T52" fmla="*/ 201 w 201"/>
                <a:gd name="T53" fmla="*/ 57 h 171"/>
                <a:gd name="T54" fmla="*/ 199 w 201"/>
                <a:gd name="T55" fmla="*/ 61 h 171"/>
                <a:gd name="T56" fmla="*/ 191 w 201"/>
                <a:gd name="T57" fmla="*/ 67 h 171"/>
                <a:gd name="T58" fmla="*/ 185 w 201"/>
                <a:gd name="T59" fmla="*/ 69 h 171"/>
                <a:gd name="T60" fmla="*/ 191 w 201"/>
                <a:gd name="T61" fmla="*/ 77 h 171"/>
                <a:gd name="T62" fmla="*/ 181 w 201"/>
                <a:gd name="T63" fmla="*/ 83 h 171"/>
                <a:gd name="T64" fmla="*/ 179 w 201"/>
                <a:gd name="T65" fmla="*/ 93 h 171"/>
                <a:gd name="T66" fmla="*/ 189 w 201"/>
                <a:gd name="T67" fmla="*/ 109 h 171"/>
                <a:gd name="T68" fmla="*/ 175 w 201"/>
                <a:gd name="T69" fmla="*/ 117 h 171"/>
                <a:gd name="T70" fmla="*/ 155 w 201"/>
                <a:gd name="T71" fmla="*/ 123 h 171"/>
                <a:gd name="T72" fmla="*/ 127 w 201"/>
                <a:gd name="T73" fmla="*/ 119 h 171"/>
                <a:gd name="T74" fmla="*/ 133 w 201"/>
                <a:gd name="T75" fmla="*/ 127 h 171"/>
                <a:gd name="T76" fmla="*/ 135 w 201"/>
                <a:gd name="T77" fmla="*/ 147 h 171"/>
                <a:gd name="T78" fmla="*/ 147 w 201"/>
                <a:gd name="T79" fmla="*/ 147 h 171"/>
                <a:gd name="T80" fmla="*/ 143 w 201"/>
                <a:gd name="T81" fmla="*/ 151 h 171"/>
                <a:gd name="T82" fmla="*/ 137 w 201"/>
                <a:gd name="T83" fmla="*/ 153 h 171"/>
                <a:gd name="T84" fmla="*/ 133 w 201"/>
                <a:gd name="T85" fmla="*/ 161 h 171"/>
                <a:gd name="T86" fmla="*/ 127 w 201"/>
                <a:gd name="T87" fmla="*/ 163 h 171"/>
                <a:gd name="T88" fmla="*/ 103 w 201"/>
                <a:gd name="T89" fmla="*/ 171 h 171"/>
                <a:gd name="T90" fmla="*/ 82 w 201"/>
                <a:gd name="T91" fmla="*/ 141 h 171"/>
                <a:gd name="T92" fmla="*/ 87 w 201"/>
                <a:gd name="T93" fmla="*/ 133 h 171"/>
                <a:gd name="T94" fmla="*/ 87 w 201"/>
                <a:gd name="T95" fmla="*/ 129 h 171"/>
                <a:gd name="T96" fmla="*/ 84 w 201"/>
                <a:gd name="T97" fmla="*/ 123 h 171"/>
                <a:gd name="T98" fmla="*/ 80 w 201"/>
                <a:gd name="T99" fmla="*/ 113 h 171"/>
                <a:gd name="T100" fmla="*/ 82 w 201"/>
                <a:gd name="T101" fmla="*/ 105 h 171"/>
                <a:gd name="T102" fmla="*/ 84 w 201"/>
                <a:gd name="T103" fmla="*/ 97 h 171"/>
                <a:gd name="T104" fmla="*/ 86 w 201"/>
                <a:gd name="T105" fmla="*/ 89 h 171"/>
                <a:gd name="T106" fmla="*/ 70 w 201"/>
                <a:gd name="T107" fmla="*/ 91 h 171"/>
                <a:gd name="T108" fmla="*/ 58 w 201"/>
                <a:gd name="T109" fmla="*/ 91 h 171"/>
                <a:gd name="T110" fmla="*/ 40 w 201"/>
                <a:gd name="T111" fmla="*/ 75 h 171"/>
                <a:gd name="T112" fmla="*/ 18 w 201"/>
                <a:gd name="T113" fmla="*/ 73 h 171"/>
                <a:gd name="T114" fmla="*/ 12 w 201"/>
                <a:gd name="T115" fmla="*/ 57 h 171"/>
                <a:gd name="T116" fmla="*/ 8 w 201"/>
                <a:gd name="T117" fmla="*/ 53 h 171"/>
                <a:gd name="T118" fmla="*/ 6 w 201"/>
                <a:gd name="T119" fmla="*/ 26 h 171"/>
                <a:gd name="T120" fmla="*/ 26 w 201"/>
                <a:gd name="T121" fmla="*/ 6 h 1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171"/>
                <a:gd name="T185" fmla="*/ 201 w 201"/>
                <a:gd name="T186" fmla="*/ 171 h 1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171">
                  <a:moveTo>
                    <a:pt x="28" y="6"/>
                  </a:moveTo>
                  <a:lnTo>
                    <a:pt x="26" y="8"/>
                  </a:lnTo>
                  <a:lnTo>
                    <a:pt x="22" y="10"/>
                  </a:lnTo>
                  <a:lnTo>
                    <a:pt x="22" y="16"/>
                  </a:lnTo>
                  <a:lnTo>
                    <a:pt x="24" y="18"/>
                  </a:lnTo>
                  <a:lnTo>
                    <a:pt x="26" y="20"/>
                  </a:lnTo>
                  <a:lnTo>
                    <a:pt x="24" y="20"/>
                  </a:lnTo>
                  <a:lnTo>
                    <a:pt x="26" y="22"/>
                  </a:lnTo>
                  <a:lnTo>
                    <a:pt x="24" y="26"/>
                  </a:lnTo>
                  <a:lnTo>
                    <a:pt x="20" y="29"/>
                  </a:lnTo>
                  <a:lnTo>
                    <a:pt x="20" y="31"/>
                  </a:lnTo>
                  <a:lnTo>
                    <a:pt x="20" y="37"/>
                  </a:lnTo>
                  <a:lnTo>
                    <a:pt x="20" y="39"/>
                  </a:lnTo>
                  <a:lnTo>
                    <a:pt x="22" y="41"/>
                  </a:lnTo>
                  <a:lnTo>
                    <a:pt x="26" y="47"/>
                  </a:lnTo>
                  <a:lnTo>
                    <a:pt x="28" y="47"/>
                  </a:lnTo>
                  <a:lnTo>
                    <a:pt x="30" y="47"/>
                  </a:lnTo>
                  <a:lnTo>
                    <a:pt x="34" y="43"/>
                  </a:lnTo>
                  <a:lnTo>
                    <a:pt x="34" y="35"/>
                  </a:lnTo>
                  <a:lnTo>
                    <a:pt x="28" y="27"/>
                  </a:lnTo>
                  <a:lnTo>
                    <a:pt x="28" y="22"/>
                  </a:lnTo>
                  <a:lnTo>
                    <a:pt x="28" y="20"/>
                  </a:lnTo>
                  <a:lnTo>
                    <a:pt x="30" y="20"/>
                  </a:lnTo>
                  <a:lnTo>
                    <a:pt x="30" y="18"/>
                  </a:lnTo>
                  <a:lnTo>
                    <a:pt x="32" y="18"/>
                  </a:lnTo>
                  <a:lnTo>
                    <a:pt x="38" y="14"/>
                  </a:lnTo>
                  <a:lnTo>
                    <a:pt x="52" y="12"/>
                  </a:lnTo>
                  <a:lnTo>
                    <a:pt x="52" y="10"/>
                  </a:lnTo>
                  <a:lnTo>
                    <a:pt x="52" y="8"/>
                  </a:lnTo>
                  <a:lnTo>
                    <a:pt x="46" y="8"/>
                  </a:lnTo>
                  <a:lnTo>
                    <a:pt x="44" y="8"/>
                  </a:lnTo>
                  <a:lnTo>
                    <a:pt x="46" y="2"/>
                  </a:lnTo>
                  <a:lnTo>
                    <a:pt x="48" y="0"/>
                  </a:lnTo>
                  <a:lnTo>
                    <a:pt x="50" y="0"/>
                  </a:lnTo>
                  <a:lnTo>
                    <a:pt x="52" y="0"/>
                  </a:lnTo>
                  <a:lnTo>
                    <a:pt x="52" y="2"/>
                  </a:lnTo>
                  <a:lnTo>
                    <a:pt x="54" y="8"/>
                  </a:lnTo>
                  <a:lnTo>
                    <a:pt x="56" y="12"/>
                  </a:lnTo>
                  <a:lnTo>
                    <a:pt x="74" y="16"/>
                  </a:lnTo>
                  <a:lnTo>
                    <a:pt x="76" y="24"/>
                  </a:lnTo>
                  <a:lnTo>
                    <a:pt x="78" y="26"/>
                  </a:lnTo>
                  <a:lnTo>
                    <a:pt x="107" y="24"/>
                  </a:lnTo>
                  <a:lnTo>
                    <a:pt x="107" y="26"/>
                  </a:lnTo>
                  <a:lnTo>
                    <a:pt x="109" y="26"/>
                  </a:lnTo>
                  <a:lnTo>
                    <a:pt x="109" y="27"/>
                  </a:lnTo>
                  <a:lnTo>
                    <a:pt x="111" y="29"/>
                  </a:lnTo>
                  <a:lnTo>
                    <a:pt x="117" y="31"/>
                  </a:lnTo>
                  <a:lnTo>
                    <a:pt x="129" y="29"/>
                  </a:lnTo>
                  <a:lnTo>
                    <a:pt x="133" y="27"/>
                  </a:lnTo>
                  <a:lnTo>
                    <a:pt x="141" y="26"/>
                  </a:lnTo>
                  <a:lnTo>
                    <a:pt x="141" y="24"/>
                  </a:lnTo>
                  <a:lnTo>
                    <a:pt x="137" y="24"/>
                  </a:lnTo>
                  <a:lnTo>
                    <a:pt x="135" y="24"/>
                  </a:lnTo>
                  <a:lnTo>
                    <a:pt x="137" y="24"/>
                  </a:lnTo>
                  <a:lnTo>
                    <a:pt x="167" y="24"/>
                  </a:lnTo>
                  <a:lnTo>
                    <a:pt x="163" y="24"/>
                  </a:lnTo>
                  <a:lnTo>
                    <a:pt x="163" y="26"/>
                  </a:lnTo>
                  <a:lnTo>
                    <a:pt x="159" y="26"/>
                  </a:lnTo>
                  <a:lnTo>
                    <a:pt x="155" y="26"/>
                  </a:lnTo>
                  <a:lnTo>
                    <a:pt x="153" y="27"/>
                  </a:lnTo>
                  <a:lnTo>
                    <a:pt x="157" y="29"/>
                  </a:lnTo>
                  <a:lnTo>
                    <a:pt x="159" y="29"/>
                  </a:lnTo>
                  <a:lnTo>
                    <a:pt x="159" y="31"/>
                  </a:lnTo>
                  <a:lnTo>
                    <a:pt x="161" y="33"/>
                  </a:lnTo>
                  <a:lnTo>
                    <a:pt x="163" y="35"/>
                  </a:lnTo>
                  <a:lnTo>
                    <a:pt x="167" y="35"/>
                  </a:lnTo>
                  <a:lnTo>
                    <a:pt x="173" y="37"/>
                  </a:lnTo>
                  <a:lnTo>
                    <a:pt x="179" y="41"/>
                  </a:lnTo>
                  <a:lnTo>
                    <a:pt x="181" y="41"/>
                  </a:lnTo>
                  <a:lnTo>
                    <a:pt x="183" y="43"/>
                  </a:lnTo>
                  <a:lnTo>
                    <a:pt x="187" y="47"/>
                  </a:lnTo>
                  <a:lnTo>
                    <a:pt x="187" y="51"/>
                  </a:lnTo>
                  <a:lnTo>
                    <a:pt x="187" y="53"/>
                  </a:lnTo>
                  <a:lnTo>
                    <a:pt x="185" y="53"/>
                  </a:lnTo>
                  <a:lnTo>
                    <a:pt x="183" y="55"/>
                  </a:lnTo>
                  <a:lnTo>
                    <a:pt x="189" y="57"/>
                  </a:lnTo>
                  <a:lnTo>
                    <a:pt x="191" y="57"/>
                  </a:lnTo>
                  <a:lnTo>
                    <a:pt x="193" y="55"/>
                  </a:lnTo>
                  <a:lnTo>
                    <a:pt x="195" y="53"/>
                  </a:lnTo>
                  <a:lnTo>
                    <a:pt x="199" y="57"/>
                  </a:lnTo>
                  <a:lnTo>
                    <a:pt x="201" y="57"/>
                  </a:lnTo>
                  <a:lnTo>
                    <a:pt x="201" y="59"/>
                  </a:lnTo>
                  <a:lnTo>
                    <a:pt x="201" y="61"/>
                  </a:lnTo>
                  <a:lnTo>
                    <a:pt x="199" y="61"/>
                  </a:lnTo>
                  <a:lnTo>
                    <a:pt x="197" y="63"/>
                  </a:lnTo>
                  <a:lnTo>
                    <a:pt x="191" y="65"/>
                  </a:lnTo>
                  <a:lnTo>
                    <a:pt x="191" y="67"/>
                  </a:lnTo>
                  <a:lnTo>
                    <a:pt x="187" y="67"/>
                  </a:lnTo>
                  <a:lnTo>
                    <a:pt x="187" y="69"/>
                  </a:lnTo>
                  <a:lnTo>
                    <a:pt x="185" y="69"/>
                  </a:lnTo>
                  <a:lnTo>
                    <a:pt x="187" y="75"/>
                  </a:lnTo>
                  <a:lnTo>
                    <a:pt x="189" y="75"/>
                  </a:lnTo>
                  <a:lnTo>
                    <a:pt x="191" y="77"/>
                  </a:lnTo>
                  <a:lnTo>
                    <a:pt x="191" y="79"/>
                  </a:lnTo>
                  <a:lnTo>
                    <a:pt x="183" y="83"/>
                  </a:lnTo>
                  <a:lnTo>
                    <a:pt x="181" y="83"/>
                  </a:lnTo>
                  <a:lnTo>
                    <a:pt x="181" y="87"/>
                  </a:lnTo>
                  <a:lnTo>
                    <a:pt x="179" y="91"/>
                  </a:lnTo>
                  <a:lnTo>
                    <a:pt x="179" y="93"/>
                  </a:lnTo>
                  <a:lnTo>
                    <a:pt x="187" y="105"/>
                  </a:lnTo>
                  <a:lnTo>
                    <a:pt x="189" y="105"/>
                  </a:lnTo>
                  <a:lnTo>
                    <a:pt x="189" y="109"/>
                  </a:lnTo>
                  <a:lnTo>
                    <a:pt x="183" y="115"/>
                  </a:lnTo>
                  <a:lnTo>
                    <a:pt x="179" y="115"/>
                  </a:lnTo>
                  <a:lnTo>
                    <a:pt x="175" y="117"/>
                  </a:lnTo>
                  <a:lnTo>
                    <a:pt x="173" y="119"/>
                  </a:lnTo>
                  <a:lnTo>
                    <a:pt x="171" y="119"/>
                  </a:lnTo>
                  <a:lnTo>
                    <a:pt x="155" y="123"/>
                  </a:lnTo>
                  <a:lnTo>
                    <a:pt x="153" y="125"/>
                  </a:lnTo>
                  <a:lnTo>
                    <a:pt x="147" y="125"/>
                  </a:lnTo>
                  <a:lnTo>
                    <a:pt x="127" y="119"/>
                  </a:lnTo>
                  <a:lnTo>
                    <a:pt x="127" y="121"/>
                  </a:lnTo>
                  <a:lnTo>
                    <a:pt x="127" y="123"/>
                  </a:lnTo>
                  <a:lnTo>
                    <a:pt x="133" y="127"/>
                  </a:lnTo>
                  <a:lnTo>
                    <a:pt x="135" y="127"/>
                  </a:lnTo>
                  <a:lnTo>
                    <a:pt x="133" y="137"/>
                  </a:lnTo>
                  <a:lnTo>
                    <a:pt x="135" y="147"/>
                  </a:lnTo>
                  <a:lnTo>
                    <a:pt x="139" y="147"/>
                  </a:lnTo>
                  <a:lnTo>
                    <a:pt x="141" y="147"/>
                  </a:lnTo>
                  <a:lnTo>
                    <a:pt x="147" y="147"/>
                  </a:lnTo>
                  <a:lnTo>
                    <a:pt x="147" y="149"/>
                  </a:lnTo>
                  <a:lnTo>
                    <a:pt x="147" y="151"/>
                  </a:lnTo>
                  <a:lnTo>
                    <a:pt x="143" y="151"/>
                  </a:lnTo>
                  <a:lnTo>
                    <a:pt x="141" y="153"/>
                  </a:lnTo>
                  <a:lnTo>
                    <a:pt x="139" y="153"/>
                  </a:lnTo>
                  <a:lnTo>
                    <a:pt x="137" y="153"/>
                  </a:lnTo>
                  <a:lnTo>
                    <a:pt x="137" y="155"/>
                  </a:lnTo>
                  <a:lnTo>
                    <a:pt x="135" y="159"/>
                  </a:lnTo>
                  <a:lnTo>
                    <a:pt x="133" y="161"/>
                  </a:lnTo>
                  <a:lnTo>
                    <a:pt x="131" y="161"/>
                  </a:lnTo>
                  <a:lnTo>
                    <a:pt x="129" y="163"/>
                  </a:lnTo>
                  <a:lnTo>
                    <a:pt x="127" y="163"/>
                  </a:lnTo>
                  <a:lnTo>
                    <a:pt x="117" y="167"/>
                  </a:lnTo>
                  <a:lnTo>
                    <a:pt x="113" y="171"/>
                  </a:lnTo>
                  <a:lnTo>
                    <a:pt x="103" y="171"/>
                  </a:lnTo>
                  <a:lnTo>
                    <a:pt x="97" y="167"/>
                  </a:lnTo>
                  <a:lnTo>
                    <a:pt x="87" y="145"/>
                  </a:lnTo>
                  <a:lnTo>
                    <a:pt x="82" y="141"/>
                  </a:lnTo>
                  <a:lnTo>
                    <a:pt x="82" y="139"/>
                  </a:lnTo>
                  <a:lnTo>
                    <a:pt x="87" y="135"/>
                  </a:lnTo>
                  <a:lnTo>
                    <a:pt x="87" y="133"/>
                  </a:lnTo>
                  <a:lnTo>
                    <a:pt x="89" y="133"/>
                  </a:lnTo>
                  <a:lnTo>
                    <a:pt x="89" y="131"/>
                  </a:lnTo>
                  <a:lnTo>
                    <a:pt x="87" y="129"/>
                  </a:lnTo>
                  <a:lnTo>
                    <a:pt x="87" y="127"/>
                  </a:lnTo>
                  <a:lnTo>
                    <a:pt x="86" y="125"/>
                  </a:lnTo>
                  <a:lnTo>
                    <a:pt x="84" y="123"/>
                  </a:lnTo>
                  <a:lnTo>
                    <a:pt x="82" y="123"/>
                  </a:lnTo>
                  <a:lnTo>
                    <a:pt x="82" y="115"/>
                  </a:lnTo>
                  <a:lnTo>
                    <a:pt x="80" y="113"/>
                  </a:lnTo>
                  <a:lnTo>
                    <a:pt x="80" y="111"/>
                  </a:lnTo>
                  <a:lnTo>
                    <a:pt x="82" y="109"/>
                  </a:lnTo>
                  <a:lnTo>
                    <a:pt x="82" y="105"/>
                  </a:lnTo>
                  <a:lnTo>
                    <a:pt x="82" y="103"/>
                  </a:lnTo>
                  <a:lnTo>
                    <a:pt x="84" y="101"/>
                  </a:lnTo>
                  <a:lnTo>
                    <a:pt x="84" y="97"/>
                  </a:lnTo>
                  <a:lnTo>
                    <a:pt x="86" y="95"/>
                  </a:lnTo>
                  <a:lnTo>
                    <a:pt x="87" y="93"/>
                  </a:lnTo>
                  <a:lnTo>
                    <a:pt x="86" y="89"/>
                  </a:lnTo>
                  <a:lnTo>
                    <a:pt x="84" y="89"/>
                  </a:lnTo>
                  <a:lnTo>
                    <a:pt x="74" y="93"/>
                  </a:lnTo>
                  <a:lnTo>
                    <a:pt x="70" y="91"/>
                  </a:lnTo>
                  <a:lnTo>
                    <a:pt x="66" y="91"/>
                  </a:lnTo>
                  <a:lnTo>
                    <a:pt x="62" y="91"/>
                  </a:lnTo>
                  <a:lnTo>
                    <a:pt x="58" y="91"/>
                  </a:lnTo>
                  <a:lnTo>
                    <a:pt x="50" y="79"/>
                  </a:lnTo>
                  <a:lnTo>
                    <a:pt x="48" y="79"/>
                  </a:lnTo>
                  <a:lnTo>
                    <a:pt x="40" y="75"/>
                  </a:lnTo>
                  <a:lnTo>
                    <a:pt x="28" y="77"/>
                  </a:lnTo>
                  <a:lnTo>
                    <a:pt x="20" y="75"/>
                  </a:lnTo>
                  <a:lnTo>
                    <a:pt x="18" y="73"/>
                  </a:lnTo>
                  <a:lnTo>
                    <a:pt x="14" y="71"/>
                  </a:lnTo>
                  <a:lnTo>
                    <a:pt x="12" y="59"/>
                  </a:lnTo>
                  <a:lnTo>
                    <a:pt x="12" y="57"/>
                  </a:lnTo>
                  <a:lnTo>
                    <a:pt x="10" y="57"/>
                  </a:lnTo>
                  <a:lnTo>
                    <a:pt x="10" y="55"/>
                  </a:lnTo>
                  <a:lnTo>
                    <a:pt x="8" y="53"/>
                  </a:lnTo>
                  <a:lnTo>
                    <a:pt x="6" y="45"/>
                  </a:lnTo>
                  <a:lnTo>
                    <a:pt x="0" y="45"/>
                  </a:lnTo>
                  <a:lnTo>
                    <a:pt x="6" y="26"/>
                  </a:lnTo>
                  <a:lnTo>
                    <a:pt x="20" y="8"/>
                  </a:lnTo>
                  <a:lnTo>
                    <a:pt x="24" y="6"/>
                  </a:lnTo>
                  <a:lnTo>
                    <a:pt x="26" y="6"/>
                  </a:lnTo>
                </a:path>
              </a:pathLst>
            </a:custGeom>
            <a:solidFill>
              <a:schemeClr val="accent1"/>
            </a:solidFill>
            <a:ln w="3175">
              <a:solidFill>
                <a:schemeClr val="bg1"/>
              </a:solidFill>
              <a:round/>
              <a:headEnd/>
              <a:tailEnd/>
            </a:ln>
          </p:spPr>
          <p:txBody>
            <a:bodyPr/>
            <a:lstStyle/>
            <a:p>
              <a:endParaRPr lang="fr-FR" dirty="0"/>
            </a:p>
          </p:txBody>
        </p:sp>
        <p:sp>
          <p:nvSpPr>
            <p:cNvPr id="5252" name="Freeform 121"/>
            <p:cNvSpPr>
              <a:spLocks/>
            </p:cNvSpPr>
            <p:nvPr/>
          </p:nvSpPr>
          <p:spPr bwMode="auto">
            <a:xfrm>
              <a:off x="1572" y="2684"/>
              <a:ext cx="86" cy="94"/>
            </a:xfrm>
            <a:custGeom>
              <a:avLst/>
              <a:gdLst>
                <a:gd name="T0" fmla="*/ 52 w 86"/>
                <a:gd name="T1" fmla="*/ 12 h 94"/>
                <a:gd name="T2" fmla="*/ 70 w 86"/>
                <a:gd name="T3" fmla="*/ 16 h 94"/>
                <a:gd name="T4" fmla="*/ 72 w 86"/>
                <a:gd name="T5" fmla="*/ 14 h 94"/>
                <a:gd name="T6" fmla="*/ 84 w 86"/>
                <a:gd name="T7" fmla="*/ 20 h 94"/>
                <a:gd name="T8" fmla="*/ 80 w 86"/>
                <a:gd name="T9" fmla="*/ 22 h 94"/>
                <a:gd name="T10" fmla="*/ 82 w 86"/>
                <a:gd name="T11" fmla="*/ 28 h 94"/>
                <a:gd name="T12" fmla="*/ 86 w 86"/>
                <a:gd name="T13" fmla="*/ 34 h 94"/>
                <a:gd name="T14" fmla="*/ 76 w 86"/>
                <a:gd name="T15" fmla="*/ 44 h 94"/>
                <a:gd name="T16" fmla="*/ 42 w 86"/>
                <a:gd name="T17" fmla="*/ 66 h 94"/>
                <a:gd name="T18" fmla="*/ 40 w 86"/>
                <a:gd name="T19" fmla="*/ 70 h 94"/>
                <a:gd name="T20" fmla="*/ 38 w 86"/>
                <a:gd name="T21" fmla="*/ 72 h 94"/>
                <a:gd name="T22" fmla="*/ 34 w 86"/>
                <a:gd name="T23" fmla="*/ 78 h 94"/>
                <a:gd name="T24" fmla="*/ 28 w 86"/>
                <a:gd name="T25" fmla="*/ 90 h 94"/>
                <a:gd name="T26" fmla="*/ 24 w 86"/>
                <a:gd name="T27" fmla="*/ 94 h 94"/>
                <a:gd name="T28" fmla="*/ 18 w 86"/>
                <a:gd name="T29" fmla="*/ 88 h 94"/>
                <a:gd name="T30" fmla="*/ 14 w 86"/>
                <a:gd name="T31" fmla="*/ 86 h 94"/>
                <a:gd name="T32" fmla="*/ 10 w 86"/>
                <a:gd name="T33" fmla="*/ 86 h 94"/>
                <a:gd name="T34" fmla="*/ 6 w 86"/>
                <a:gd name="T35" fmla="*/ 88 h 94"/>
                <a:gd name="T36" fmla="*/ 6 w 86"/>
                <a:gd name="T37" fmla="*/ 82 h 94"/>
                <a:gd name="T38" fmla="*/ 4 w 86"/>
                <a:gd name="T39" fmla="*/ 80 h 94"/>
                <a:gd name="T40" fmla="*/ 8 w 86"/>
                <a:gd name="T41" fmla="*/ 78 h 94"/>
                <a:gd name="T42" fmla="*/ 10 w 86"/>
                <a:gd name="T43" fmla="*/ 76 h 94"/>
                <a:gd name="T44" fmla="*/ 8 w 86"/>
                <a:gd name="T45" fmla="*/ 72 h 94"/>
                <a:gd name="T46" fmla="*/ 12 w 86"/>
                <a:gd name="T47" fmla="*/ 68 h 94"/>
                <a:gd name="T48" fmla="*/ 16 w 86"/>
                <a:gd name="T49" fmla="*/ 58 h 94"/>
                <a:gd name="T50" fmla="*/ 14 w 86"/>
                <a:gd name="T51" fmla="*/ 56 h 94"/>
                <a:gd name="T52" fmla="*/ 8 w 86"/>
                <a:gd name="T53" fmla="*/ 58 h 94"/>
                <a:gd name="T54" fmla="*/ 4 w 86"/>
                <a:gd name="T55" fmla="*/ 56 h 94"/>
                <a:gd name="T56" fmla="*/ 0 w 86"/>
                <a:gd name="T57" fmla="*/ 36 h 94"/>
                <a:gd name="T58" fmla="*/ 4 w 86"/>
                <a:gd name="T59" fmla="*/ 32 h 94"/>
                <a:gd name="T60" fmla="*/ 8 w 86"/>
                <a:gd name="T61" fmla="*/ 24 h 94"/>
                <a:gd name="T62" fmla="*/ 12 w 86"/>
                <a:gd name="T63" fmla="*/ 8 h 94"/>
                <a:gd name="T64" fmla="*/ 18 w 86"/>
                <a:gd name="T65" fmla="*/ 8 h 94"/>
                <a:gd name="T66" fmla="*/ 28 w 86"/>
                <a:gd name="T67" fmla="*/ 2 h 94"/>
                <a:gd name="T68" fmla="*/ 30 w 86"/>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94"/>
                <a:gd name="T107" fmla="*/ 86 w 86"/>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94">
                  <a:moveTo>
                    <a:pt x="30" y="0"/>
                  </a:moveTo>
                  <a:lnTo>
                    <a:pt x="52" y="12"/>
                  </a:lnTo>
                  <a:lnTo>
                    <a:pt x="54" y="16"/>
                  </a:lnTo>
                  <a:lnTo>
                    <a:pt x="70" y="16"/>
                  </a:lnTo>
                  <a:lnTo>
                    <a:pt x="70" y="14"/>
                  </a:lnTo>
                  <a:lnTo>
                    <a:pt x="72" y="14"/>
                  </a:lnTo>
                  <a:lnTo>
                    <a:pt x="82" y="20"/>
                  </a:lnTo>
                  <a:lnTo>
                    <a:pt x="84" y="20"/>
                  </a:lnTo>
                  <a:lnTo>
                    <a:pt x="82" y="22"/>
                  </a:lnTo>
                  <a:lnTo>
                    <a:pt x="80" y="22"/>
                  </a:lnTo>
                  <a:lnTo>
                    <a:pt x="80" y="24"/>
                  </a:lnTo>
                  <a:lnTo>
                    <a:pt x="82" y="28"/>
                  </a:lnTo>
                  <a:lnTo>
                    <a:pt x="84" y="30"/>
                  </a:lnTo>
                  <a:lnTo>
                    <a:pt x="86" y="34"/>
                  </a:lnTo>
                  <a:lnTo>
                    <a:pt x="82" y="34"/>
                  </a:lnTo>
                  <a:lnTo>
                    <a:pt x="76" y="44"/>
                  </a:lnTo>
                  <a:lnTo>
                    <a:pt x="64" y="58"/>
                  </a:lnTo>
                  <a:lnTo>
                    <a:pt x="42" y="66"/>
                  </a:lnTo>
                  <a:lnTo>
                    <a:pt x="42" y="68"/>
                  </a:lnTo>
                  <a:lnTo>
                    <a:pt x="40" y="70"/>
                  </a:lnTo>
                  <a:lnTo>
                    <a:pt x="40" y="72"/>
                  </a:lnTo>
                  <a:lnTo>
                    <a:pt x="38" y="72"/>
                  </a:lnTo>
                  <a:lnTo>
                    <a:pt x="36" y="72"/>
                  </a:lnTo>
                  <a:lnTo>
                    <a:pt x="34" y="78"/>
                  </a:lnTo>
                  <a:lnTo>
                    <a:pt x="32" y="90"/>
                  </a:lnTo>
                  <a:lnTo>
                    <a:pt x="28" y="90"/>
                  </a:lnTo>
                  <a:lnTo>
                    <a:pt x="26" y="92"/>
                  </a:lnTo>
                  <a:lnTo>
                    <a:pt x="24" y="94"/>
                  </a:lnTo>
                  <a:lnTo>
                    <a:pt x="22" y="94"/>
                  </a:lnTo>
                  <a:lnTo>
                    <a:pt x="18" y="88"/>
                  </a:lnTo>
                  <a:lnTo>
                    <a:pt x="14" y="88"/>
                  </a:lnTo>
                  <a:lnTo>
                    <a:pt x="14" y="86"/>
                  </a:lnTo>
                  <a:lnTo>
                    <a:pt x="12" y="86"/>
                  </a:lnTo>
                  <a:lnTo>
                    <a:pt x="10" y="86"/>
                  </a:lnTo>
                  <a:lnTo>
                    <a:pt x="8" y="86"/>
                  </a:lnTo>
                  <a:lnTo>
                    <a:pt x="6" y="88"/>
                  </a:lnTo>
                  <a:lnTo>
                    <a:pt x="6" y="86"/>
                  </a:lnTo>
                  <a:lnTo>
                    <a:pt x="6" y="82"/>
                  </a:lnTo>
                  <a:lnTo>
                    <a:pt x="4" y="82"/>
                  </a:lnTo>
                  <a:lnTo>
                    <a:pt x="4" y="80"/>
                  </a:lnTo>
                  <a:lnTo>
                    <a:pt x="6" y="80"/>
                  </a:lnTo>
                  <a:lnTo>
                    <a:pt x="8" y="78"/>
                  </a:lnTo>
                  <a:lnTo>
                    <a:pt x="10" y="78"/>
                  </a:lnTo>
                  <a:lnTo>
                    <a:pt x="10" y="76"/>
                  </a:lnTo>
                  <a:lnTo>
                    <a:pt x="8" y="74"/>
                  </a:lnTo>
                  <a:lnTo>
                    <a:pt x="8" y="72"/>
                  </a:lnTo>
                  <a:lnTo>
                    <a:pt x="8" y="70"/>
                  </a:lnTo>
                  <a:lnTo>
                    <a:pt x="12" y="68"/>
                  </a:lnTo>
                  <a:lnTo>
                    <a:pt x="14" y="66"/>
                  </a:lnTo>
                  <a:lnTo>
                    <a:pt x="16" y="58"/>
                  </a:lnTo>
                  <a:lnTo>
                    <a:pt x="16" y="56"/>
                  </a:lnTo>
                  <a:lnTo>
                    <a:pt x="14" y="56"/>
                  </a:lnTo>
                  <a:lnTo>
                    <a:pt x="14" y="52"/>
                  </a:lnTo>
                  <a:lnTo>
                    <a:pt x="8" y="58"/>
                  </a:lnTo>
                  <a:lnTo>
                    <a:pt x="6" y="56"/>
                  </a:lnTo>
                  <a:lnTo>
                    <a:pt x="4" y="56"/>
                  </a:lnTo>
                  <a:lnTo>
                    <a:pt x="0" y="54"/>
                  </a:lnTo>
                  <a:lnTo>
                    <a:pt x="0" y="36"/>
                  </a:lnTo>
                  <a:lnTo>
                    <a:pt x="2" y="34"/>
                  </a:lnTo>
                  <a:lnTo>
                    <a:pt x="4" y="32"/>
                  </a:lnTo>
                  <a:lnTo>
                    <a:pt x="8" y="30"/>
                  </a:lnTo>
                  <a:lnTo>
                    <a:pt x="8" y="24"/>
                  </a:lnTo>
                  <a:lnTo>
                    <a:pt x="12" y="18"/>
                  </a:lnTo>
                  <a:lnTo>
                    <a:pt x="12" y="8"/>
                  </a:lnTo>
                  <a:lnTo>
                    <a:pt x="14" y="8"/>
                  </a:lnTo>
                  <a:lnTo>
                    <a:pt x="18" y="8"/>
                  </a:lnTo>
                  <a:lnTo>
                    <a:pt x="24" y="2"/>
                  </a:lnTo>
                  <a:lnTo>
                    <a:pt x="28" y="2"/>
                  </a:lnTo>
                  <a:lnTo>
                    <a:pt x="28" y="0"/>
                  </a:lnTo>
                  <a:lnTo>
                    <a:pt x="30" y="0"/>
                  </a:lnTo>
                  <a:close/>
                </a:path>
              </a:pathLst>
            </a:custGeom>
            <a:solidFill>
              <a:schemeClr val="tx2"/>
            </a:solidFill>
            <a:ln w="3175">
              <a:solidFill>
                <a:schemeClr val="bg1"/>
              </a:solidFill>
              <a:round/>
              <a:headEnd/>
              <a:tailEnd/>
            </a:ln>
          </p:spPr>
          <p:txBody>
            <a:bodyPr/>
            <a:lstStyle/>
            <a:p>
              <a:endParaRPr lang="fr-FR" dirty="0"/>
            </a:p>
          </p:txBody>
        </p:sp>
        <p:sp>
          <p:nvSpPr>
            <p:cNvPr id="5253" name="Freeform 122"/>
            <p:cNvSpPr>
              <a:spLocks/>
            </p:cNvSpPr>
            <p:nvPr/>
          </p:nvSpPr>
          <p:spPr bwMode="auto">
            <a:xfrm>
              <a:off x="1572" y="2684"/>
              <a:ext cx="86" cy="94"/>
            </a:xfrm>
            <a:custGeom>
              <a:avLst/>
              <a:gdLst>
                <a:gd name="T0" fmla="*/ 52 w 86"/>
                <a:gd name="T1" fmla="*/ 12 h 94"/>
                <a:gd name="T2" fmla="*/ 70 w 86"/>
                <a:gd name="T3" fmla="*/ 16 h 94"/>
                <a:gd name="T4" fmla="*/ 72 w 86"/>
                <a:gd name="T5" fmla="*/ 14 h 94"/>
                <a:gd name="T6" fmla="*/ 84 w 86"/>
                <a:gd name="T7" fmla="*/ 20 h 94"/>
                <a:gd name="T8" fmla="*/ 80 w 86"/>
                <a:gd name="T9" fmla="*/ 22 h 94"/>
                <a:gd name="T10" fmla="*/ 82 w 86"/>
                <a:gd name="T11" fmla="*/ 28 h 94"/>
                <a:gd name="T12" fmla="*/ 86 w 86"/>
                <a:gd name="T13" fmla="*/ 34 h 94"/>
                <a:gd name="T14" fmla="*/ 76 w 86"/>
                <a:gd name="T15" fmla="*/ 44 h 94"/>
                <a:gd name="T16" fmla="*/ 42 w 86"/>
                <a:gd name="T17" fmla="*/ 66 h 94"/>
                <a:gd name="T18" fmla="*/ 40 w 86"/>
                <a:gd name="T19" fmla="*/ 70 h 94"/>
                <a:gd name="T20" fmla="*/ 38 w 86"/>
                <a:gd name="T21" fmla="*/ 72 h 94"/>
                <a:gd name="T22" fmla="*/ 34 w 86"/>
                <a:gd name="T23" fmla="*/ 78 h 94"/>
                <a:gd name="T24" fmla="*/ 28 w 86"/>
                <a:gd name="T25" fmla="*/ 90 h 94"/>
                <a:gd name="T26" fmla="*/ 24 w 86"/>
                <a:gd name="T27" fmla="*/ 94 h 94"/>
                <a:gd name="T28" fmla="*/ 18 w 86"/>
                <a:gd name="T29" fmla="*/ 88 h 94"/>
                <a:gd name="T30" fmla="*/ 14 w 86"/>
                <a:gd name="T31" fmla="*/ 86 h 94"/>
                <a:gd name="T32" fmla="*/ 10 w 86"/>
                <a:gd name="T33" fmla="*/ 86 h 94"/>
                <a:gd name="T34" fmla="*/ 6 w 86"/>
                <a:gd name="T35" fmla="*/ 88 h 94"/>
                <a:gd name="T36" fmla="*/ 6 w 86"/>
                <a:gd name="T37" fmla="*/ 82 h 94"/>
                <a:gd name="T38" fmla="*/ 4 w 86"/>
                <a:gd name="T39" fmla="*/ 80 h 94"/>
                <a:gd name="T40" fmla="*/ 8 w 86"/>
                <a:gd name="T41" fmla="*/ 78 h 94"/>
                <a:gd name="T42" fmla="*/ 10 w 86"/>
                <a:gd name="T43" fmla="*/ 76 h 94"/>
                <a:gd name="T44" fmla="*/ 8 w 86"/>
                <a:gd name="T45" fmla="*/ 72 h 94"/>
                <a:gd name="T46" fmla="*/ 12 w 86"/>
                <a:gd name="T47" fmla="*/ 68 h 94"/>
                <a:gd name="T48" fmla="*/ 16 w 86"/>
                <a:gd name="T49" fmla="*/ 58 h 94"/>
                <a:gd name="T50" fmla="*/ 14 w 86"/>
                <a:gd name="T51" fmla="*/ 56 h 94"/>
                <a:gd name="T52" fmla="*/ 8 w 86"/>
                <a:gd name="T53" fmla="*/ 58 h 94"/>
                <a:gd name="T54" fmla="*/ 4 w 86"/>
                <a:gd name="T55" fmla="*/ 56 h 94"/>
                <a:gd name="T56" fmla="*/ 0 w 86"/>
                <a:gd name="T57" fmla="*/ 36 h 94"/>
                <a:gd name="T58" fmla="*/ 4 w 86"/>
                <a:gd name="T59" fmla="*/ 32 h 94"/>
                <a:gd name="T60" fmla="*/ 8 w 86"/>
                <a:gd name="T61" fmla="*/ 24 h 94"/>
                <a:gd name="T62" fmla="*/ 12 w 86"/>
                <a:gd name="T63" fmla="*/ 8 h 94"/>
                <a:gd name="T64" fmla="*/ 18 w 86"/>
                <a:gd name="T65" fmla="*/ 8 h 94"/>
                <a:gd name="T66" fmla="*/ 28 w 86"/>
                <a:gd name="T67" fmla="*/ 2 h 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4"/>
                <a:gd name="T104" fmla="*/ 86 w 86"/>
                <a:gd name="T105" fmla="*/ 94 h 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4">
                  <a:moveTo>
                    <a:pt x="30" y="0"/>
                  </a:moveTo>
                  <a:lnTo>
                    <a:pt x="52" y="12"/>
                  </a:lnTo>
                  <a:lnTo>
                    <a:pt x="54" y="16"/>
                  </a:lnTo>
                  <a:lnTo>
                    <a:pt x="70" y="16"/>
                  </a:lnTo>
                  <a:lnTo>
                    <a:pt x="70" y="14"/>
                  </a:lnTo>
                  <a:lnTo>
                    <a:pt x="72" y="14"/>
                  </a:lnTo>
                  <a:lnTo>
                    <a:pt x="82" y="20"/>
                  </a:lnTo>
                  <a:lnTo>
                    <a:pt x="84" y="20"/>
                  </a:lnTo>
                  <a:lnTo>
                    <a:pt x="82" y="22"/>
                  </a:lnTo>
                  <a:lnTo>
                    <a:pt x="80" y="22"/>
                  </a:lnTo>
                  <a:lnTo>
                    <a:pt x="80" y="24"/>
                  </a:lnTo>
                  <a:lnTo>
                    <a:pt x="82" y="28"/>
                  </a:lnTo>
                  <a:lnTo>
                    <a:pt x="84" y="30"/>
                  </a:lnTo>
                  <a:lnTo>
                    <a:pt x="86" y="34"/>
                  </a:lnTo>
                  <a:lnTo>
                    <a:pt x="82" y="34"/>
                  </a:lnTo>
                  <a:lnTo>
                    <a:pt x="76" y="44"/>
                  </a:lnTo>
                  <a:lnTo>
                    <a:pt x="64" y="58"/>
                  </a:lnTo>
                  <a:lnTo>
                    <a:pt x="42" y="66"/>
                  </a:lnTo>
                  <a:lnTo>
                    <a:pt x="42" y="68"/>
                  </a:lnTo>
                  <a:lnTo>
                    <a:pt x="40" y="70"/>
                  </a:lnTo>
                  <a:lnTo>
                    <a:pt x="40" y="72"/>
                  </a:lnTo>
                  <a:lnTo>
                    <a:pt x="38" y="72"/>
                  </a:lnTo>
                  <a:lnTo>
                    <a:pt x="36" y="72"/>
                  </a:lnTo>
                  <a:lnTo>
                    <a:pt x="34" y="78"/>
                  </a:lnTo>
                  <a:lnTo>
                    <a:pt x="32" y="90"/>
                  </a:lnTo>
                  <a:lnTo>
                    <a:pt x="28" y="90"/>
                  </a:lnTo>
                  <a:lnTo>
                    <a:pt x="26" y="92"/>
                  </a:lnTo>
                  <a:lnTo>
                    <a:pt x="24" y="94"/>
                  </a:lnTo>
                  <a:lnTo>
                    <a:pt x="22" y="94"/>
                  </a:lnTo>
                  <a:lnTo>
                    <a:pt x="18" y="88"/>
                  </a:lnTo>
                  <a:lnTo>
                    <a:pt x="14" y="88"/>
                  </a:lnTo>
                  <a:lnTo>
                    <a:pt x="14" y="86"/>
                  </a:lnTo>
                  <a:lnTo>
                    <a:pt x="12" y="86"/>
                  </a:lnTo>
                  <a:lnTo>
                    <a:pt x="10" y="86"/>
                  </a:lnTo>
                  <a:lnTo>
                    <a:pt x="8" y="86"/>
                  </a:lnTo>
                  <a:lnTo>
                    <a:pt x="6" y="88"/>
                  </a:lnTo>
                  <a:lnTo>
                    <a:pt x="6" y="86"/>
                  </a:lnTo>
                  <a:lnTo>
                    <a:pt x="6" y="82"/>
                  </a:lnTo>
                  <a:lnTo>
                    <a:pt x="4" y="82"/>
                  </a:lnTo>
                  <a:lnTo>
                    <a:pt x="4" y="80"/>
                  </a:lnTo>
                  <a:lnTo>
                    <a:pt x="6" y="80"/>
                  </a:lnTo>
                  <a:lnTo>
                    <a:pt x="8" y="78"/>
                  </a:lnTo>
                  <a:lnTo>
                    <a:pt x="10" y="78"/>
                  </a:lnTo>
                  <a:lnTo>
                    <a:pt x="10" y="76"/>
                  </a:lnTo>
                  <a:lnTo>
                    <a:pt x="8" y="74"/>
                  </a:lnTo>
                  <a:lnTo>
                    <a:pt x="8" y="72"/>
                  </a:lnTo>
                  <a:lnTo>
                    <a:pt x="8" y="70"/>
                  </a:lnTo>
                  <a:lnTo>
                    <a:pt x="12" y="68"/>
                  </a:lnTo>
                  <a:lnTo>
                    <a:pt x="14" y="66"/>
                  </a:lnTo>
                  <a:lnTo>
                    <a:pt x="16" y="58"/>
                  </a:lnTo>
                  <a:lnTo>
                    <a:pt x="16" y="56"/>
                  </a:lnTo>
                  <a:lnTo>
                    <a:pt x="14" y="56"/>
                  </a:lnTo>
                  <a:lnTo>
                    <a:pt x="14" y="52"/>
                  </a:lnTo>
                  <a:lnTo>
                    <a:pt x="8" y="58"/>
                  </a:lnTo>
                  <a:lnTo>
                    <a:pt x="6" y="56"/>
                  </a:lnTo>
                  <a:lnTo>
                    <a:pt x="4" y="56"/>
                  </a:lnTo>
                  <a:lnTo>
                    <a:pt x="0" y="54"/>
                  </a:lnTo>
                  <a:lnTo>
                    <a:pt x="0" y="36"/>
                  </a:lnTo>
                  <a:lnTo>
                    <a:pt x="2" y="34"/>
                  </a:lnTo>
                  <a:lnTo>
                    <a:pt x="4" y="32"/>
                  </a:lnTo>
                  <a:lnTo>
                    <a:pt x="8" y="30"/>
                  </a:lnTo>
                  <a:lnTo>
                    <a:pt x="8" y="24"/>
                  </a:lnTo>
                  <a:lnTo>
                    <a:pt x="12" y="18"/>
                  </a:lnTo>
                  <a:lnTo>
                    <a:pt x="12" y="8"/>
                  </a:lnTo>
                  <a:lnTo>
                    <a:pt x="14" y="8"/>
                  </a:lnTo>
                  <a:lnTo>
                    <a:pt x="18" y="8"/>
                  </a:lnTo>
                  <a:lnTo>
                    <a:pt x="24" y="2"/>
                  </a:lnTo>
                  <a:lnTo>
                    <a:pt x="28" y="2"/>
                  </a:lnTo>
                  <a:lnTo>
                    <a:pt x="28" y="0"/>
                  </a:lnTo>
                </a:path>
              </a:pathLst>
            </a:custGeom>
            <a:solidFill>
              <a:schemeClr val="tx2"/>
            </a:solidFill>
            <a:ln w="3175">
              <a:solidFill>
                <a:schemeClr val="bg1"/>
              </a:solidFill>
              <a:round/>
              <a:headEnd/>
              <a:tailEnd/>
            </a:ln>
          </p:spPr>
          <p:txBody>
            <a:bodyPr/>
            <a:lstStyle/>
            <a:p>
              <a:endParaRPr lang="fr-FR" dirty="0"/>
            </a:p>
          </p:txBody>
        </p:sp>
        <p:sp>
          <p:nvSpPr>
            <p:cNvPr id="5254" name="Freeform 123"/>
            <p:cNvSpPr>
              <a:spLocks/>
            </p:cNvSpPr>
            <p:nvPr/>
          </p:nvSpPr>
          <p:spPr bwMode="auto">
            <a:xfrm>
              <a:off x="1843" y="2995"/>
              <a:ext cx="126" cy="133"/>
            </a:xfrm>
            <a:custGeom>
              <a:avLst/>
              <a:gdLst>
                <a:gd name="T0" fmla="*/ 0 w 126"/>
                <a:gd name="T1" fmla="*/ 48 h 133"/>
                <a:gd name="T2" fmla="*/ 6 w 126"/>
                <a:gd name="T3" fmla="*/ 34 h 133"/>
                <a:gd name="T4" fmla="*/ 6 w 126"/>
                <a:gd name="T5" fmla="*/ 22 h 133"/>
                <a:gd name="T6" fmla="*/ 12 w 126"/>
                <a:gd name="T7" fmla="*/ 12 h 133"/>
                <a:gd name="T8" fmla="*/ 12 w 126"/>
                <a:gd name="T9" fmla="*/ 8 h 133"/>
                <a:gd name="T10" fmla="*/ 42 w 126"/>
                <a:gd name="T11" fmla="*/ 0 h 133"/>
                <a:gd name="T12" fmla="*/ 58 w 126"/>
                <a:gd name="T13" fmla="*/ 0 h 133"/>
                <a:gd name="T14" fmla="*/ 70 w 126"/>
                <a:gd name="T15" fmla="*/ 12 h 133"/>
                <a:gd name="T16" fmla="*/ 68 w 126"/>
                <a:gd name="T17" fmla="*/ 14 h 133"/>
                <a:gd name="T18" fmla="*/ 72 w 126"/>
                <a:gd name="T19" fmla="*/ 18 h 133"/>
                <a:gd name="T20" fmla="*/ 72 w 126"/>
                <a:gd name="T21" fmla="*/ 42 h 133"/>
                <a:gd name="T22" fmla="*/ 72 w 126"/>
                <a:gd name="T23" fmla="*/ 44 h 133"/>
                <a:gd name="T24" fmla="*/ 80 w 126"/>
                <a:gd name="T25" fmla="*/ 46 h 133"/>
                <a:gd name="T26" fmla="*/ 92 w 126"/>
                <a:gd name="T27" fmla="*/ 46 h 133"/>
                <a:gd name="T28" fmla="*/ 94 w 126"/>
                <a:gd name="T29" fmla="*/ 46 h 133"/>
                <a:gd name="T30" fmla="*/ 96 w 126"/>
                <a:gd name="T31" fmla="*/ 46 h 133"/>
                <a:gd name="T32" fmla="*/ 98 w 126"/>
                <a:gd name="T33" fmla="*/ 46 h 133"/>
                <a:gd name="T34" fmla="*/ 104 w 126"/>
                <a:gd name="T35" fmla="*/ 48 h 133"/>
                <a:gd name="T36" fmla="*/ 104 w 126"/>
                <a:gd name="T37" fmla="*/ 50 h 133"/>
                <a:gd name="T38" fmla="*/ 108 w 126"/>
                <a:gd name="T39" fmla="*/ 69 h 133"/>
                <a:gd name="T40" fmla="*/ 108 w 126"/>
                <a:gd name="T41" fmla="*/ 71 h 133"/>
                <a:gd name="T42" fmla="*/ 112 w 126"/>
                <a:gd name="T43" fmla="*/ 73 h 133"/>
                <a:gd name="T44" fmla="*/ 116 w 126"/>
                <a:gd name="T45" fmla="*/ 73 h 133"/>
                <a:gd name="T46" fmla="*/ 122 w 126"/>
                <a:gd name="T47" fmla="*/ 71 h 133"/>
                <a:gd name="T48" fmla="*/ 124 w 126"/>
                <a:gd name="T49" fmla="*/ 73 h 133"/>
                <a:gd name="T50" fmla="*/ 126 w 126"/>
                <a:gd name="T51" fmla="*/ 75 h 133"/>
                <a:gd name="T52" fmla="*/ 122 w 126"/>
                <a:gd name="T53" fmla="*/ 113 h 133"/>
                <a:gd name="T54" fmla="*/ 118 w 126"/>
                <a:gd name="T55" fmla="*/ 117 h 133"/>
                <a:gd name="T56" fmla="*/ 106 w 126"/>
                <a:gd name="T57" fmla="*/ 127 h 133"/>
                <a:gd name="T58" fmla="*/ 106 w 126"/>
                <a:gd name="T59" fmla="*/ 129 h 133"/>
                <a:gd name="T60" fmla="*/ 104 w 126"/>
                <a:gd name="T61" fmla="*/ 129 h 133"/>
                <a:gd name="T62" fmla="*/ 100 w 126"/>
                <a:gd name="T63" fmla="*/ 129 h 133"/>
                <a:gd name="T64" fmla="*/ 98 w 126"/>
                <a:gd name="T65" fmla="*/ 131 h 133"/>
                <a:gd name="T66" fmla="*/ 96 w 126"/>
                <a:gd name="T67" fmla="*/ 131 h 133"/>
                <a:gd name="T68" fmla="*/ 92 w 126"/>
                <a:gd name="T69" fmla="*/ 133 h 133"/>
                <a:gd name="T70" fmla="*/ 90 w 126"/>
                <a:gd name="T71" fmla="*/ 131 h 133"/>
                <a:gd name="T72" fmla="*/ 88 w 126"/>
                <a:gd name="T73" fmla="*/ 131 h 133"/>
                <a:gd name="T74" fmla="*/ 80 w 126"/>
                <a:gd name="T75" fmla="*/ 127 h 133"/>
                <a:gd name="T76" fmla="*/ 64 w 126"/>
                <a:gd name="T77" fmla="*/ 127 h 133"/>
                <a:gd name="T78" fmla="*/ 64 w 126"/>
                <a:gd name="T79" fmla="*/ 125 h 133"/>
                <a:gd name="T80" fmla="*/ 64 w 126"/>
                <a:gd name="T81" fmla="*/ 121 h 133"/>
                <a:gd name="T82" fmla="*/ 74 w 126"/>
                <a:gd name="T83" fmla="*/ 103 h 133"/>
                <a:gd name="T84" fmla="*/ 74 w 126"/>
                <a:gd name="T85" fmla="*/ 99 h 133"/>
                <a:gd name="T86" fmla="*/ 74 w 126"/>
                <a:gd name="T87" fmla="*/ 97 h 133"/>
                <a:gd name="T88" fmla="*/ 72 w 126"/>
                <a:gd name="T89" fmla="*/ 95 h 133"/>
                <a:gd name="T90" fmla="*/ 72 w 126"/>
                <a:gd name="T91" fmla="*/ 93 h 133"/>
                <a:gd name="T92" fmla="*/ 68 w 126"/>
                <a:gd name="T93" fmla="*/ 91 h 133"/>
                <a:gd name="T94" fmla="*/ 66 w 126"/>
                <a:gd name="T95" fmla="*/ 91 h 133"/>
                <a:gd name="T96" fmla="*/ 62 w 126"/>
                <a:gd name="T97" fmla="*/ 87 h 133"/>
                <a:gd name="T98" fmla="*/ 46 w 126"/>
                <a:gd name="T99" fmla="*/ 77 h 133"/>
                <a:gd name="T100" fmla="*/ 30 w 126"/>
                <a:gd name="T101" fmla="*/ 75 h 133"/>
                <a:gd name="T102" fmla="*/ 28 w 126"/>
                <a:gd name="T103" fmla="*/ 73 h 133"/>
                <a:gd name="T104" fmla="*/ 24 w 126"/>
                <a:gd name="T105" fmla="*/ 69 h 133"/>
                <a:gd name="T106" fmla="*/ 14 w 126"/>
                <a:gd name="T107" fmla="*/ 62 h 133"/>
                <a:gd name="T108" fmla="*/ 4 w 126"/>
                <a:gd name="T109" fmla="*/ 50 h 133"/>
                <a:gd name="T110" fmla="*/ 2 w 126"/>
                <a:gd name="T111" fmla="*/ 48 h 133"/>
                <a:gd name="T112" fmla="*/ 0 w 126"/>
                <a:gd name="T113" fmla="*/ 48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3"/>
                <a:gd name="T173" fmla="*/ 126 w 126"/>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3">
                  <a:moveTo>
                    <a:pt x="0" y="48"/>
                  </a:moveTo>
                  <a:lnTo>
                    <a:pt x="6" y="34"/>
                  </a:lnTo>
                  <a:lnTo>
                    <a:pt x="6" y="22"/>
                  </a:lnTo>
                  <a:lnTo>
                    <a:pt x="12" y="12"/>
                  </a:lnTo>
                  <a:lnTo>
                    <a:pt x="12" y="8"/>
                  </a:lnTo>
                  <a:lnTo>
                    <a:pt x="42" y="0"/>
                  </a:lnTo>
                  <a:lnTo>
                    <a:pt x="58" y="0"/>
                  </a:lnTo>
                  <a:lnTo>
                    <a:pt x="70" y="12"/>
                  </a:lnTo>
                  <a:lnTo>
                    <a:pt x="68" y="14"/>
                  </a:lnTo>
                  <a:lnTo>
                    <a:pt x="72" y="18"/>
                  </a:lnTo>
                  <a:lnTo>
                    <a:pt x="72" y="42"/>
                  </a:lnTo>
                  <a:lnTo>
                    <a:pt x="72" y="44"/>
                  </a:lnTo>
                  <a:lnTo>
                    <a:pt x="80" y="46"/>
                  </a:lnTo>
                  <a:lnTo>
                    <a:pt x="92" y="46"/>
                  </a:lnTo>
                  <a:lnTo>
                    <a:pt x="94" y="46"/>
                  </a:lnTo>
                  <a:lnTo>
                    <a:pt x="96" y="46"/>
                  </a:lnTo>
                  <a:lnTo>
                    <a:pt x="98" y="46"/>
                  </a:lnTo>
                  <a:lnTo>
                    <a:pt x="104" y="48"/>
                  </a:lnTo>
                  <a:lnTo>
                    <a:pt x="104" y="50"/>
                  </a:lnTo>
                  <a:lnTo>
                    <a:pt x="108" y="69"/>
                  </a:lnTo>
                  <a:lnTo>
                    <a:pt x="108" y="71"/>
                  </a:lnTo>
                  <a:lnTo>
                    <a:pt x="112" y="73"/>
                  </a:lnTo>
                  <a:lnTo>
                    <a:pt x="116" y="73"/>
                  </a:lnTo>
                  <a:lnTo>
                    <a:pt x="122" y="71"/>
                  </a:lnTo>
                  <a:lnTo>
                    <a:pt x="124" y="73"/>
                  </a:lnTo>
                  <a:lnTo>
                    <a:pt x="126" y="75"/>
                  </a:lnTo>
                  <a:lnTo>
                    <a:pt x="122" y="113"/>
                  </a:lnTo>
                  <a:lnTo>
                    <a:pt x="118" y="117"/>
                  </a:lnTo>
                  <a:lnTo>
                    <a:pt x="106" y="127"/>
                  </a:lnTo>
                  <a:lnTo>
                    <a:pt x="106" y="129"/>
                  </a:lnTo>
                  <a:lnTo>
                    <a:pt x="104" y="129"/>
                  </a:lnTo>
                  <a:lnTo>
                    <a:pt x="100" y="129"/>
                  </a:lnTo>
                  <a:lnTo>
                    <a:pt x="98" y="131"/>
                  </a:lnTo>
                  <a:lnTo>
                    <a:pt x="96" y="131"/>
                  </a:lnTo>
                  <a:lnTo>
                    <a:pt x="92" y="133"/>
                  </a:lnTo>
                  <a:lnTo>
                    <a:pt x="90" y="131"/>
                  </a:lnTo>
                  <a:lnTo>
                    <a:pt x="88" y="131"/>
                  </a:lnTo>
                  <a:lnTo>
                    <a:pt x="80" y="127"/>
                  </a:lnTo>
                  <a:lnTo>
                    <a:pt x="64" y="127"/>
                  </a:lnTo>
                  <a:lnTo>
                    <a:pt x="64" y="125"/>
                  </a:lnTo>
                  <a:lnTo>
                    <a:pt x="64" y="121"/>
                  </a:lnTo>
                  <a:lnTo>
                    <a:pt x="74" y="103"/>
                  </a:lnTo>
                  <a:lnTo>
                    <a:pt x="74" y="99"/>
                  </a:lnTo>
                  <a:lnTo>
                    <a:pt x="74" y="97"/>
                  </a:lnTo>
                  <a:lnTo>
                    <a:pt x="72" y="95"/>
                  </a:lnTo>
                  <a:lnTo>
                    <a:pt x="72" y="93"/>
                  </a:lnTo>
                  <a:lnTo>
                    <a:pt x="68" y="91"/>
                  </a:lnTo>
                  <a:lnTo>
                    <a:pt x="66" y="91"/>
                  </a:lnTo>
                  <a:lnTo>
                    <a:pt x="62" y="87"/>
                  </a:lnTo>
                  <a:lnTo>
                    <a:pt x="46" y="77"/>
                  </a:lnTo>
                  <a:lnTo>
                    <a:pt x="30" y="75"/>
                  </a:lnTo>
                  <a:lnTo>
                    <a:pt x="28" y="73"/>
                  </a:lnTo>
                  <a:lnTo>
                    <a:pt x="24" y="69"/>
                  </a:lnTo>
                  <a:lnTo>
                    <a:pt x="14" y="62"/>
                  </a:lnTo>
                  <a:lnTo>
                    <a:pt x="4" y="50"/>
                  </a:lnTo>
                  <a:lnTo>
                    <a:pt x="2" y="48"/>
                  </a:lnTo>
                  <a:lnTo>
                    <a:pt x="0" y="48"/>
                  </a:lnTo>
                  <a:close/>
                </a:path>
              </a:pathLst>
            </a:custGeom>
            <a:solidFill>
              <a:schemeClr val="tx2"/>
            </a:solidFill>
            <a:ln w="3175">
              <a:solidFill>
                <a:schemeClr val="bg1"/>
              </a:solidFill>
              <a:round/>
              <a:headEnd/>
              <a:tailEnd/>
            </a:ln>
          </p:spPr>
          <p:txBody>
            <a:bodyPr/>
            <a:lstStyle/>
            <a:p>
              <a:endParaRPr lang="fr-FR" dirty="0"/>
            </a:p>
          </p:txBody>
        </p:sp>
        <p:sp>
          <p:nvSpPr>
            <p:cNvPr id="5255" name="Freeform 124"/>
            <p:cNvSpPr>
              <a:spLocks/>
            </p:cNvSpPr>
            <p:nvPr/>
          </p:nvSpPr>
          <p:spPr bwMode="auto">
            <a:xfrm>
              <a:off x="1843" y="2995"/>
              <a:ext cx="126" cy="133"/>
            </a:xfrm>
            <a:custGeom>
              <a:avLst/>
              <a:gdLst>
                <a:gd name="T0" fmla="*/ 0 w 126"/>
                <a:gd name="T1" fmla="*/ 48 h 133"/>
                <a:gd name="T2" fmla="*/ 6 w 126"/>
                <a:gd name="T3" fmla="*/ 34 h 133"/>
                <a:gd name="T4" fmla="*/ 6 w 126"/>
                <a:gd name="T5" fmla="*/ 22 h 133"/>
                <a:gd name="T6" fmla="*/ 12 w 126"/>
                <a:gd name="T7" fmla="*/ 12 h 133"/>
                <a:gd name="T8" fmla="*/ 12 w 126"/>
                <a:gd name="T9" fmla="*/ 8 h 133"/>
                <a:gd name="T10" fmla="*/ 42 w 126"/>
                <a:gd name="T11" fmla="*/ 0 h 133"/>
                <a:gd name="T12" fmla="*/ 58 w 126"/>
                <a:gd name="T13" fmla="*/ 0 h 133"/>
                <a:gd name="T14" fmla="*/ 70 w 126"/>
                <a:gd name="T15" fmla="*/ 12 h 133"/>
                <a:gd name="T16" fmla="*/ 68 w 126"/>
                <a:gd name="T17" fmla="*/ 14 h 133"/>
                <a:gd name="T18" fmla="*/ 72 w 126"/>
                <a:gd name="T19" fmla="*/ 18 h 133"/>
                <a:gd name="T20" fmla="*/ 72 w 126"/>
                <a:gd name="T21" fmla="*/ 42 h 133"/>
                <a:gd name="T22" fmla="*/ 72 w 126"/>
                <a:gd name="T23" fmla="*/ 44 h 133"/>
                <a:gd name="T24" fmla="*/ 80 w 126"/>
                <a:gd name="T25" fmla="*/ 46 h 133"/>
                <a:gd name="T26" fmla="*/ 92 w 126"/>
                <a:gd name="T27" fmla="*/ 46 h 133"/>
                <a:gd name="T28" fmla="*/ 94 w 126"/>
                <a:gd name="T29" fmla="*/ 46 h 133"/>
                <a:gd name="T30" fmla="*/ 96 w 126"/>
                <a:gd name="T31" fmla="*/ 46 h 133"/>
                <a:gd name="T32" fmla="*/ 98 w 126"/>
                <a:gd name="T33" fmla="*/ 46 h 133"/>
                <a:gd name="T34" fmla="*/ 104 w 126"/>
                <a:gd name="T35" fmla="*/ 48 h 133"/>
                <a:gd name="T36" fmla="*/ 104 w 126"/>
                <a:gd name="T37" fmla="*/ 50 h 133"/>
                <a:gd name="T38" fmla="*/ 108 w 126"/>
                <a:gd name="T39" fmla="*/ 69 h 133"/>
                <a:gd name="T40" fmla="*/ 108 w 126"/>
                <a:gd name="T41" fmla="*/ 71 h 133"/>
                <a:gd name="T42" fmla="*/ 112 w 126"/>
                <a:gd name="T43" fmla="*/ 73 h 133"/>
                <a:gd name="T44" fmla="*/ 116 w 126"/>
                <a:gd name="T45" fmla="*/ 73 h 133"/>
                <a:gd name="T46" fmla="*/ 122 w 126"/>
                <a:gd name="T47" fmla="*/ 71 h 133"/>
                <a:gd name="T48" fmla="*/ 124 w 126"/>
                <a:gd name="T49" fmla="*/ 73 h 133"/>
                <a:gd name="T50" fmla="*/ 126 w 126"/>
                <a:gd name="T51" fmla="*/ 75 h 133"/>
                <a:gd name="T52" fmla="*/ 122 w 126"/>
                <a:gd name="T53" fmla="*/ 113 h 133"/>
                <a:gd name="T54" fmla="*/ 118 w 126"/>
                <a:gd name="T55" fmla="*/ 117 h 133"/>
                <a:gd name="T56" fmla="*/ 106 w 126"/>
                <a:gd name="T57" fmla="*/ 127 h 133"/>
                <a:gd name="T58" fmla="*/ 106 w 126"/>
                <a:gd name="T59" fmla="*/ 129 h 133"/>
                <a:gd name="T60" fmla="*/ 104 w 126"/>
                <a:gd name="T61" fmla="*/ 129 h 133"/>
                <a:gd name="T62" fmla="*/ 100 w 126"/>
                <a:gd name="T63" fmla="*/ 129 h 133"/>
                <a:gd name="T64" fmla="*/ 98 w 126"/>
                <a:gd name="T65" fmla="*/ 131 h 133"/>
                <a:gd name="T66" fmla="*/ 96 w 126"/>
                <a:gd name="T67" fmla="*/ 131 h 133"/>
                <a:gd name="T68" fmla="*/ 92 w 126"/>
                <a:gd name="T69" fmla="*/ 133 h 133"/>
                <a:gd name="T70" fmla="*/ 90 w 126"/>
                <a:gd name="T71" fmla="*/ 131 h 133"/>
                <a:gd name="T72" fmla="*/ 88 w 126"/>
                <a:gd name="T73" fmla="*/ 131 h 133"/>
                <a:gd name="T74" fmla="*/ 80 w 126"/>
                <a:gd name="T75" fmla="*/ 127 h 133"/>
                <a:gd name="T76" fmla="*/ 64 w 126"/>
                <a:gd name="T77" fmla="*/ 127 h 133"/>
                <a:gd name="T78" fmla="*/ 64 w 126"/>
                <a:gd name="T79" fmla="*/ 125 h 133"/>
                <a:gd name="T80" fmla="*/ 64 w 126"/>
                <a:gd name="T81" fmla="*/ 121 h 133"/>
                <a:gd name="T82" fmla="*/ 74 w 126"/>
                <a:gd name="T83" fmla="*/ 103 h 133"/>
                <a:gd name="T84" fmla="*/ 74 w 126"/>
                <a:gd name="T85" fmla="*/ 99 h 133"/>
                <a:gd name="T86" fmla="*/ 74 w 126"/>
                <a:gd name="T87" fmla="*/ 97 h 133"/>
                <a:gd name="T88" fmla="*/ 72 w 126"/>
                <a:gd name="T89" fmla="*/ 95 h 133"/>
                <a:gd name="T90" fmla="*/ 72 w 126"/>
                <a:gd name="T91" fmla="*/ 93 h 133"/>
                <a:gd name="T92" fmla="*/ 68 w 126"/>
                <a:gd name="T93" fmla="*/ 91 h 133"/>
                <a:gd name="T94" fmla="*/ 66 w 126"/>
                <a:gd name="T95" fmla="*/ 91 h 133"/>
                <a:gd name="T96" fmla="*/ 62 w 126"/>
                <a:gd name="T97" fmla="*/ 87 h 133"/>
                <a:gd name="T98" fmla="*/ 46 w 126"/>
                <a:gd name="T99" fmla="*/ 77 h 133"/>
                <a:gd name="T100" fmla="*/ 30 w 126"/>
                <a:gd name="T101" fmla="*/ 75 h 133"/>
                <a:gd name="T102" fmla="*/ 28 w 126"/>
                <a:gd name="T103" fmla="*/ 73 h 133"/>
                <a:gd name="T104" fmla="*/ 24 w 126"/>
                <a:gd name="T105" fmla="*/ 69 h 133"/>
                <a:gd name="T106" fmla="*/ 14 w 126"/>
                <a:gd name="T107" fmla="*/ 62 h 133"/>
                <a:gd name="T108" fmla="*/ 4 w 126"/>
                <a:gd name="T109" fmla="*/ 50 h 133"/>
                <a:gd name="T110" fmla="*/ 2 w 126"/>
                <a:gd name="T111" fmla="*/ 48 h 1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
                <a:gd name="T169" fmla="*/ 0 h 133"/>
                <a:gd name="T170" fmla="*/ 126 w 126"/>
                <a:gd name="T171" fmla="*/ 133 h 1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 h="133">
                  <a:moveTo>
                    <a:pt x="0" y="48"/>
                  </a:moveTo>
                  <a:lnTo>
                    <a:pt x="6" y="34"/>
                  </a:lnTo>
                  <a:lnTo>
                    <a:pt x="6" y="22"/>
                  </a:lnTo>
                  <a:lnTo>
                    <a:pt x="12" y="12"/>
                  </a:lnTo>
                  <a:lnTo>
                    <a:pt x="12" y="8"/>
                  </a:lnTo>
                  <a:lnTo>
                    <a:pt x="42" y="0"/>
                  </a:lnTo>
                  <a:lnTo>
                    <a:pt x="58" y="0"/>
                  </a:lnTo>
                  <a:lnTo>
                    <a:pt x="70" y="12"/>
                  </a:lnTo>
                  <a:lnTo>
                    <a:pt x="68" y="14"/>
                  </a:lnTo>
                  <a:lnTo>
                    <a:pt x="72" y="18"/>
                  </a:lnTo>
                  <a:lnTo>
                    <a:pt x="72" y="42"/>
                  </a:lnTo>
                  <a:lnTo>
                    <a:pt x="72" y="44"/>
                  </a:lnTo>
                  <a:lnTo>
                    <a:pt x="80" y="46"/>
                  </a:lnTo>
                  <a:lnTo>
                    <a:pt x="92" y="46"/>
                  </a:lnTo>
                  <a:lnTo>
                    <a:pt x="94" y="46"/>
                  </a:lnTo>
                  <a:lnTo>
                    <a:pt x="96" y="46"/>
                  </a:lnTo>
                  <a:lnTo>
                    <a:pt x="98" y="46"/>
                  </a:lnTo>
                  <a:lnTo>
                    <a:pt x="104" y="48"/>
                  </a:lnTo>
                  <a:lnTo>
                    <a:pt x="104" y="50"/>
                  </a:lnTo>
                  <a:lnTo>
                    <a:pt x="108" y="69"/>
                  </a:lnTo>
                  <a:lnTo>
                    <a:pt x="108" y="71"/>
                  </a:lnTo>
                  <a:lnTo>
                    <a:pt x="112" y="73"/>
                  </a:lnTo>
                  <a:lnTo>
                    <a:pt x="116" y="73"/>
                  </a:lnTo>
                  <a:lnTo>
                    <a:pt x="122" y="71"/>
                  </a:lnTo>
                  <a:lnTo>
                    <a:pt x="124" y="73"/>
                  </a:lnTo>
                  <a:lnTo>
                    <a:pt x="126" y="75"/>
                  </a:lnTo>
                  <a:lnTo>
                    <a:pt x="122" y="113"/>
                  </a:lnTo>
                  <a:lnTo>
                    <a:pt x="118" y="117"/>
                  </a:lnTo>
                  <a:lnTo>
                    <a:pt x="106" y="127"/>
                  </a:lnTo>
                  <a:lnTo>
                    <a:pt x="106" y="129"/>
                  </a:lnTo>
                  <a:lnTo>
                    <a:pt x="104" y="129"/>
                  </a:lnTo>
                  <a:lnTo>
                    <a:pt x="100" y="129"/>
                  </a:lnTo>
                  <a:lnTo>
                    <a:pt x="98" y="131"/>
                  </a:lnTo>
                  <a:lnTo>
                    <a:pt x="96" y="131"/>
                  </a:lnTo>
                  <a:lnTo>
                    <a:pt x="92" y="133"/>
                  </a:lnTo>
                  <a:lnTo>
                    <a:pt x="90" y="131"/>
                  </a:lnTo>
                  <a:lnTo>
                    <a:pt x="88" y="131"/>
                  </a:lnTo>
                  <a:lnTo>
                    <a:pt x="80" y="127"/>
                  </a:lnTo>
                  <a:lnTo>
                    <a:pt x="64" y="127"/>
                  </a:lnTo>
                  <a:lnTo>
                    <a:pt x="64" y="125"/>
                  </a:lnTo>
                  <a:lnTo>
                    <a:pt x="64" y="121"/>
                  </a:lnTo>
                  <a:lnTo>
                    <a:pt x="74" y="103"/>
                  </a:lnTo>
                  <a:lnTo>
                    <a:pt x="74" y="99"/>
                  </a:lnTo>
                  <a:lnTo>
                    <a:pt x="74" y="97"/>
                  </a:lnTo>
                  <a:lnTo>
                    <a:pt x="72" y="95"/>
                  </a:lnTo>
                  <a:lnTo>
                    <a:pt x="72" y="93"/>
                  </a:lnTo>
                  <a:lnTo>
                    <a:pt x="68" y="91"/>
                  </a:lnTo>
                  <a:lnTo>
                    <a:pt x="66" y="91"/>
                  </a:lnTo>
                  <a:lnTo>
                    <a:pt x="62" y="87"/>
                  </a:lnTo>
                  <a:lnTo>
                    <a:pt x="46" y="77"/>
                  </a:lnTo>
                  <a:lnTo>
                    <a:pt x="30" y="75"/>
                  </a:lnTo>
                  <a:lnTo>
                    <a:pt x="28" y="73"/>
                  </a:lnTo>
                  <a:lnTo>
                    <a:pt x="24" y="69"/>
                  </a:lnTo>
                  <a:lnTo>
                    <a:pt x="14" y="62"/>
                  </a:lnTo>
                  <a:lnTo>
                    <a:pt x="4" y="50"/>
                  </a:lnTo>
                  <a:lnTo>
                    <a:pt x="2" y="48"/>
                  </a:lnTo>
                </a:path>
              </a:pathLst>
            </a:custGeom>
            <a:solidFill>
              <a:schemeClr val="tx2"/>
            </a:solidFill>
            <a:ln w="3175">
              <a:solidFill>
                <a:schemeClr val="bg1"/>
              </a:solidFill>
              <a:round/>
              <a:headEnd/>
              <a:tailEnd/>
            </a:ln>
          </p:spPr>
          <p:txBody>
            <a:bodyPr/>
            <a:lstStyle/>
            <a:p>
              <a:endParaRPr lang="fr-FR" dirty="0"/>
            </a:p>
          </p:txBody>
        </p:sp>
        <p:sp>
          <p:nvSpPr>
            <p:cNvPr id="5256" name="Freeform 125"/>
            <p:cNvSpPr>
              <a:spLocks/>
            </p:cNvSpPr>
            <p:nvPr/>
          </p:nvSpPr>
          <p:spPr bwMode="auto">
            <a:xfrm>
              <a:off x="1652" y="2967"/>
              <a:ext cx="125" cy="689"/>
            </a:xfrm>
            <a:custGeom>
              <a:avLst/>
              <a:gdLst>
                <a:gd name="T0" fmla="*/ 104 w 125"/>
                <a:gd name="T1" fmla="*/ 28 h 689"/>
                <a:gd name="T2" fmla="*/ 100 w 125"/>
                <a:gd name="T3" fmla="*/ 42 h 689"/>
                <a:gd name="T4" fmla="*/ 114 w 125"/>
                <a:gd name="T5" fmla="*/ 84 h 689"/>
                <a:gd name="T6" fmla="*/ 125 w 125"/>
                <a:gd name="T7" fmla="*/ 88 h 689"/>
                <a:gd name="T8" fmla="*/ 104 w 125"/>
                <a:gd name="T9" fmla="*/ 151 h 689"/>
                <a:gd name="T10" fmla="*/ 80 w 125"/>
                <a:gd name="T11" fmla="*/ 213 h 689"/>
                <a:gd name="T12" fmla="*/ 82 w 125"/>
                <a:gd name="T13" fmla="*/ 261 h 689"/>
                <a:gd name="T14" fmla="*/ 72 w 125"/>
                <a:gd name="T15" fmla="*/ 313 h 689"/>
                <a:gd name="T16" fmla="*/ 68 w 125"/>
                <a:gd name="T17" fmla="*/ 354 h 689"/>
                <a:gd name="T18" fmla="*/ 58 w 125"/>
                <a:gd name="T19" fmla="*/ 418 h 689"/>
                <a:gd name="T20" fmla="*/ 56 w 125"/>
                <a:gd name="T21" fmla="*/ 460 h 689"/>
                <a:gd name="T22" fmla="*/ 64 w 125"/>
                <a:gd name="T23" fmla="*/ 480 h 689"/>
                <a:gd name="T24" fmla="*/ 58 w 125"/>
                <a:gd name="T25" fmla="*/ 494 h 689"/>
                <a:gd name="T26" fmla="*/ 48 w 125"/>
                <a:gd name="T27" fmla="*/ 560 h 689"/>
                <a:gd name="T28" fmla="*/ 36 w 125"/>
                <a:gd name="T29" fmla="*/ 615 h 689"/>
                <a:gd name="T30" fmla="*/ 48 w 125"/>
                <a:gd name="T31" fmla="*/ 639 h 689"/>
                <a:gd name="T32" fmla="*/ 106 w 125"/>
                <a:gd name="T33" fmla="*/ 653 h 689"/>
                <a:gd name="T34" fmla="*/ 78 w 125"/>
                <a:gd name="T35" fmla="*/ 659 h 689"/>
                <a:gd name="T36" fmla="*/ 64 w 125"/>
                <a:gd name="T37" fmla="*/ 689 h 689"/>
                <a:gd name="T38" fmla="*/ 52 w 125"/>
                <a:gd name="T39" fmla="*/ 675 h 689"/>
                <a:gd name="T40" fmla="*/ 64 w 125"/>
                <a:gd name="T41" fmla="*/ 669 h 689"/>
                <a:gd name="T42" fmla="*/ 46 w 125"/>
                <a:gd name="T43" fmla="*/ 657 h 689"/>
                <a:gd name="T44" fmla="*/ 46 w 125"/>
                <a:gd name="T45" fmla="*/ 643 h 689"/>
                <a:gd name="T46" fmla="*/ 42 w 125"/>
                <a:gd name="T47" fmla="*/ 639 h 689"/>
                <a:gd name="T48" fmla="*/ 32 w 125"/>
                <a:gd name="T49" fmla="*/ 633 h 689"/>
                <a:gd name="T50" fmla="*/ 22 w 125"/>
                <a:gd name="T51" fmla="*/ 621 h 689"/>
                <a:gd name="T52" fmla="*/ 26 w 125"/>
                <a:gd name="T53" fmla="*/ 613 h 689"/>
                <a:gd name="T54" fmla="*/ 20 w 125"/>
                <a:gd name="T55" fmla="*/ 606 h 689"/>
                <a:gd name="T56" fmla="*/ 20 w 125"/>
                <a:gd name="T57" fmla="*/ 590 h 689"/>
                <a:gd name="T58" fmla="*/ 22 w 125"/>
                <a:gd name="T59" fmla="*/ 580 h 689"/>
                <a:gd name="T60" fmla="*/ 26 w 125"/>
                <a:gd name="T61" fmla="*/ 564 h 689"/>
                <a:gd name="T62" fmla="*/ 16 w 125"/>
                <a:gd name="T63" fmla="*/ 550 h 689"/>
                <a:gd name="T64" fmla="*/ 34 w 125"/>
                <a:gd name="T65" fmla="*/ 556 h 689"/>
                <a:gd name="T66" fmla="*/ 18 w 125"/>
                <a:gd name="T67" fmla="*/ 540 h 689"/>
                <a:gd name="T68" fmla="*/ 22 w 125"/>
                <a:gd name="T69" fmla="*/ 526 h 689"/>
                <a:gd name="T70" fmla="*/ 2 w 125"/>
                <a:gd name="T71" fmla="*/ 522 h 689"/>
                <a:gd name="T72" fmla="*/ 6 w 125"/>
                <a:gd name="T73" fmla="*/ 516 h 689"/>
                <a:gd name="T74" fmla="*/ 8 w 125"/>
                <a:gd name="T75" fmla="*/ 508 h 689"/>
                <a:gd name="T76" fmla="*/ 20 w 125"/>
                <a:gd name="T77" fmla="*/ 508 h 689"/>
                <a:gd name="T78" fmla="*/ 26 w 125"/>
                <a:gd name="T79" fmla="*/ 512 h 689"/>
                <a:gd name="T80" fmla="*/ 32 w 125"/>
                <a:gd name="T81" fmla="*/ 506 h 689"/>
                <a:gd name="T82" fmla="*/ 32 w 125"/>
                <a:gd name="T83" fmla="*/ 500 h 689"/>
                <a:gd name="T84" fmla="*/ 40 w 125"/>
                <a:gd name="T85" fmla="*/ 496 h 689"/>
                <a:gd name="T86" fmla="*/ 38 w 125"/>
                <a:gd name="T87" fmla="*/ 486 h 689"/>
                <a:gd name="T88" fmla="*/ 36 w 125"/>
                <a:gd name="T89" fmla="*/ 470 h 689"/>
                <a:gd name="T90" fmla="*/ 38 w 125"/>
                <a:gd name="T91" fmla="*/ 456 h 689"/>
                <a:gd name="T92" fmla="*/ 44 w 125"/>
                <a:gd name="T93" fmla="*/ 436 h 689"/>
                <a:gd name="T94" fmla="*/ 46 w 125"/>
                <a:gd name="T95" fmla="*/ 424 h 689"/>
                <a:gd name="T96" fmla="*/ 46 w 125"/>
                <a:gd name="T97" fmla="*/ 418 h 689"/>
                <a:gd name="T98" fmla="*/ 36 w 125"/>
                <a:gd name="T99" fmla="*/ 420 h 689"/>
                <a:gd name="T100" fmla="*/ 26 w 125"/>
                <a:gd name="T101" fmla="*/ 398 h 689"/>
                <a:gd name="T102" fmla="*/ 32 w 125"/>
                <a:gd name="T103" fmla="*/ 362 h 689"/>
                <a:gd name="T104" fmla="*/ 34 w 125"/>
                <a:gd name="T105" fmla="*/ 333 h 689"/>
                <a:gd name="T106" fmla="*/ 54 w 125"/>
                <a:gd name="T107" fmla="*/ 279 h 689"/>
                <a:gd name="T108" fmla="*/ 62 w 125"/>
                <a:gd name="T109" fmla="*/ 201 h 689"/>
                <a:gd name="T110" fmla="*/ 70 w 125"/>
                <a:gd name="T111" fmla="*/ 153 h 689"/>
                <a:gd name="T112" fmla="*/ 74 w 125"/>
                <a:gd name="T113" fmla="*/ 88 h 689"/>
                <a:gd name="T114" fmla="*/ 82 w 125"/>
                <a:gd name="T115" fmla="*/ 8 h 689"/>
                <a:gd name="T116" fmla="*/ 88 w 125"/>
                <a:gd name="T117" fmla="*/ 0 h 6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5"/>
                <a:gd name="T178" fmla="*/ 0 h 689"/>
                <a:gd name="T179" fmla="*/ 125 w 125"/>
                <a:gd name="T180" fmla="*/ 689 h 6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5" h="689">
                  <a:moveTo>
                    <a:pt x="88" y="0"/>
                  </a:moveTo>
                  <a:lnTo>
                    <a:pt x="90" y="0"/>
                  </a:lnTo>
                  <a:lnTo>
                    <a:pt x="92" y="4"/>
                  </a:lnTo>
                  <a:lnTo>
                    <a:pt x="94" y="6"/>
                  </a:lnTo>
                  <a:lnTo>
                    <a:pt x="96" y="8"/>
                  </a:lnTo>
                  <a:lnTo>
                    <a:pt x="98" y="22"/>
                  </a:lnTo>
                  <a:lnTo>
                    <a:pt x="104" y="28"/>
                  </a:lnTo>
                  <a:lnTo>
                    <a:pt x="104" y="30"/>
                  </a:lnTo>
                  <a:lnTo>
                    <a:pt x="104" y="32"/>
                  </a:lnTo>
                  <a:lnTo>
                    <a:pt x="104" y="34"/>
                  </a:lnTo>
                  <a:lnTo>
                    <a:pt x="104" y="36"/>
                  </a:lnTo>
                  <a:lnTo>
                    <a:pt x="102" y="38"/>
                  </a:lnTo>
                  <a:lnTo>
                    <a:pt x="100" y="38"/>
                  </a:lnTo>
                  <a:lnTo>
                    <a:pt x="100" y="42"/>
                  </a:lnTo>
                  <a:lnTo>
                    <a:pt x="102" y="44"/>
                  </a:lnTo>
                  <a:lnTo>
                    <a:pt x="104" y="46"/>
                  </a:lnTo>
                  <a:lnTo>
                    <a:pt x="104" y="50"/>
                  </a:lnTo>
                  <a:lnTo>
                    <a:pt x="108" y="52"/>
                  </a:lnTo>
                  <a:lnTo>
                    <a:pt x="108" y="60"/>
                  </a:lnTo>
                  <a:lnTo>
                    <a:pt x="110" y="62"/>
                  </a:lnTo>
                  <a:lnTo>
                    <a:pt x="114" y="84"/>
                  </a:lnTo>
                  <a:lnTo>
                    <a:pt x="116" y="86"/>
                  </a:lnTo>
                  <a:lnTo>
                    <a:pt x="120" y="86"/>
                  </a:lnTo>
                  <a:lnTo>
                    <a:pt x="121" y="84"/>
                  </a:lnTo>
                  <a:lnTo>
                    <a:pt x="123" y="84"/>
                  </a:lnTo>
                  <a:lnTo>
                    <a:pt x="123" y="86"/>
                  </a:lnTo>
                  <a:lnTo>
                    <a:pt x="125" y="86"/>
                  </a:lnTo>
                  <a:lnTo>
                    <a:pt x="125" y="88"/>
                  </a:lnTo>
                  <a:lnTo>
                    <a:pt x="123" y="103"/>
                  </a:lnTo>
                  <a:lnTo>
                    <a:pt x="106" y="111"/>
                  </a:lnTo>
                  <a:lnTo>
                    <a:pt x="106" y="121"/>
                  </a:lnTo>
                  <a:lnTo>
                    <a:pt x="104" y="121"/>
                  </a:lnTo>
                  <a:lnTo>
                    <a:pt x="104" y="123"/>
                  </a:lnTo>
                  <a:lnTo>
                    <a:pt x="108" y="149"/>
                  </a:lnTo>
                  <a:lnTo>
                    <a:pt x="104" y="151"/>
                  </a:lnTo>
                  <a:lnTo>
                    <a:pt x="98" y="157"/>
                  </a:lnTo>
                  <a:lnTo>
                    <a:pt x="96" y="163"/>
                  </a:lnTo>
                  <a:lnTo>
                    <a:pt x="90" y="171"/>
                  </a:lnTo>
                  <a:lnTo>
                    <a:pt x="82" y="207"/>
                  </a:lnTo>
                  <a:lnTo>
                    <a:pt x="82" y="209"/>
                  </a:lnTo>
                  <a:lnTo>
                    <a:pt x="82" y="211"/>
                  </a:lnTo>
                  <a:lnTo>
                    <a:pt x="80" y="213"/>
                  </a:lnTo>
                  <a:lnTo>
                    <a:pt x="76" y="221"/>
                  </a:lnTo>
                  <a:lnTo>
                    <a:pt x="74" y="233"/>
                  </a:lnTo>
                  <a:lnTo>
                    <a:pt x="78" y="235"/>
                  </a:lnTo>
                  <a:lnTo>
                    <a:pt x="78" y="243"/>
                  </a:lnTo>
                  <a:lnTo>
                    <a:pt x="80" y="253"/>
                  </a:lnTo>
                  <a:lnTo>
                    <a:pt x="80" y="259"/>
                  </a:lnTo>
                  <a:lnTo>
                    <a:pt x="82" y="261"/>
                  </a:lnTo>
                  <a:lnTo>
                    <a:pt x="84" y="277"/>
                  </a:lnTo>
                  <a:lnTo>
                    <a:pt x="80" y="285"/>
                  </a:lnTo>
                  <a:lnTo>
                    <a:pt x="78" y="293"/>
                  </a:lnTo>
                  <a:lnTo>
                    <a:pt x="74" y="297"/>
                  </a:lnTo>
                  <a:lnTo>
                    <a:pt x="76" y="311"/>
                  </a:lnTo>
                  <a:lnTo>
                    <a:pt x="74" y="313"/>
                  </a:lnTo>
                  <a:lnTo>
                    <a:pt x="72" y="313"/>
                  </a:lnTo>
                  <a:lnTo>
                    <a:pt x="72" y="315"/>
                  </a:lnTo>
                  <a:lnTo>
                    <a:pt x="72" y="317"/>
                  </a:lnTo>
                  <a:lnTo>
                    <a:pt x="70" y="317"/>
                  </a:lnTo>
                  <a:lnTo>
                    <a:pt x="68" y="317"/>
                  </a:lnTo>
                  <a:lnTo>
                    <a:pt x="68" y="319"/>
                  </a:lnTo>
                  <a:lnTo>
                    <a:pt x="66" y="351"/>
                  </a:lnTo>
                  <a:lnTo>
                    <a:pt x="68" y="354"/>
                  </a:lnTo>
                  <a:lnTo>
                    <a:pt x="68" y="358"/>
                  </a:lnTo>
                  <a:lnTo>
                    <a:pt x="66" y="360"/>
                  </a:lnTo>
                  <a:lnTo>
                    <a:pt x="62" y="364"/>
                  </a:lnTo>
                  <a:lnTo>
                    <a:pt x="54" y="410"/>
                  </a:lnTo>
                  <a:lnTo>
                    <a:pt x="54" y="414"/>
                  </a:lnTo>
                  <a:lnTo>
                    <a:pt x="56" y="418"/>
                  </a:lnTo>
                  <a:lnTo>
                    <a:pt x="58" y="418"/>
                  </a:lnTo>
                  <a:lnTo>
                    <a:pt x="56" y="424"/>
                  </a:lnTo>
                  <a:lnTo>
                    <a:pt x="54" y="428"/>
                  </a:lnTo>
                  <a:lnTo>
                    <a:pt x="52" y="444"/>
                  </a:lnTo>
                  <a:lnTo>
                    <a:pt x="52" y="446"/>
                  </a:lnTo>
                  <a:lnTo>
                    <a:pt x="54" y="448"/>
                  </a:lnTo>
                  <a:lnTo>
                    <a:pt x="54" y="456"/>
                  </a:lnTo>
                  <a:lnTo>
                    <a:pt x="56" y="460"/>
                  </a:lnTo>
                  <a:lnTo>
                    <a:pt x="56" y="464"/>
                  </a:lnTo>
                  <a:lnTo>
                    <a:pt x="54" y="472"/>
                  </a:lnTo>
                  <a:lnTo>
                    <a:pt x="54" y="474"/>
                  </a:lnTo>
                  <a:lnTo>
                    <a:pt x="56" y="474"/>
                  </a:lnTo>
                  <a:lnTo>
                    <a:pt x="60" y="474"/>
                  </a:lnTo>
                  <a:lnTo>
                    <a:pt x="62" y="476"/>
                  </a:lnTo>
                  <a:lnTo>
                    <a:pt x="64" y="480"/>
                  </a:lnTo>
                  <a:lnTo>
                    <a:pt x="62" y="482"/>
                  </a:lnTo>
                  <a:lnTo>
                    <a:pt x="54" y="482"/>
                  </a:lnTo>
                  <a:lnTo>
                    <a:pt x="54" y="484"/>
                  </a:lnTo>
                  <a:lnTo>
                    <a:pt x="58" y="486"/>
                  </a:lnTo>
                  <a:lnTo>
                    <a:pt x="62" y="490"/>
                  </a:lnTo>
                  <a:lnTo>
                    <a:pt x="62" y="492"/>
                  </a:lnTo>
                  <a:lnTo>
                    <a:pt x="58" y="494"/>
                  </a:lnTo>
                  <a:lnTo>
                    <a:pt x="58" y="522"/>
                  </a:lnTo>
                  <a:lnTo>
                    <a:pt x="46" y="546"/>
                  </a:lnTo>
                  <a:lnTo>
                    <a:pt x="46" y="550"/>
                  </a:lnTo>
                  <a:lnTo>
                    <a:pt x="46" y="552"/>
                  </a:lnTo>
                  <a:lnTo>
                    <a:pt x="48" y="554"/>
                  </a:lnTo>
                  <a:lnTo>
                    <a:pt x="48" y="556"/>
                  </a:lnTo>
                  <a:lnTo>
                    <a:pt x="48" y="560"/>
                  </a:lnTo>
                  <a:lnTo>
                    <a:pt x="46" y="560"/>
                  </a:lnTo>
                  <a:lnTo>
                    <a:pt x="44" y="572"/>
                  </a:lnTo>
                  <a:lnTo>
                    <a:pt x="38" y="582"/>
                  </a:lnTo>
                  <a:lnTo>
                    <a:pt x="36" y="584"/>
                  </a:lnTo>
                  <a:lnTo>
                    <a:pt x="32" y="610"/>
                  </a:lnTo>
                  <a:lnTo>
                    <a:pt x="34" y="615"/>
                  </a:lnTo>
                  <a:lnTo>
                    <a:pt x="36" y="615"/>
                  </a:lnTo>
                  <a:lnTo>
                    <a:pt x="36" y="613"/>
                  </a:lnTo>
                  <a:lnTo>
                    <a:pt x="40" y="612"/>
                  </a:lnTo>
                  <a:lnTo>
                    <a:pt x="44" y="613"/>
                  </a:lnTo>
                  <a:lnTo>
                    <a:pt x="46" y="612"/>
                  </a:lnTo>
                  <a:lnTo>
                    <a:pt x="48" y="612"/>
                  </a:lnTo>
                  <a:lnTo>
                    <a:pt x="48" y="613"/>
                  </a:lnTo>
                  <a:lnTo>
                    <a:pt x="48" y="639"/>
                  </a:lnTo>
                  <a:lnTo>
                    <a:pt x="52" y="643"/>
                  </a:lnTo>
                  <a:lnTo>
                    <a:pt x="56" y="645"/>
                  </a:lnTo>
                  <a:lnTo>
                    <a:pt x="70" y="645"/>
                  </a:lnTo>
                  <a:lnTo>
                    <a:pt x="72" y="645"/>
                  </a:lnTo>
                  <a:lnTo>
                    <a:pt x="86" y="645"/>
                  </a:lnTo>
                  <a:lnTo>
                    <a:pt x="108" y="651"/>
                  </a:lnTo>
                  <a:lnTo>
                    <a:pt x="106" y="653"/>
                  </a:lnTo>
                  <a:lnTo>
                    <a:pt x="100" y="651"/>
                  </a:lnTo>
                  <a:lnTo>
                    <a:pt x="96" y="649"/>
                  </a:lnTo>
                  <a:lnTo>
                    <a:pt x="94" y="649"/>
                  </a:lnTo>
                  <a:lnTo>
                    <a:pt x="90" y="651"/>
                  </a:lnTo>
                  <a:lnTo>
                    <a:pt x="90" y="655"/>
                  </a:lnTo>
                  <a:lnTo>
                    <a:pt x="84" y="655"/>
                  </a:lnTo>
                  <a:lnTo>
                    <a:pt x="78" y="659"/>
                  </a:lnTo>
                  <a:lnTo>
                    <a:pt x="76" y="661"/>
                  </a:lnTo>
                  <a:lnTo>
                    <a:pt x="74" y="659"/>
                  </a:lnTo>
                  <a:lnTo>
                    <a:pt x="70" y="661"/>
                  </a:lnTo>
                  <a:lnTo>
                    <a:pt x="68" y="687"/>
                  </a:lnTo>
                  <a:lnTo>
                    <a:pt x="66" y="687"/>
                  </a:lnTo>
                  <a:lnTo>
                    <a:pt x="66" y="689"/>
                  </a:lnTo>
                  <a:lnTo>
                    <a:pt x="64" y="689"/>
                  </a:lnTo>
                  <a:lnTo>
                    <a:pt x="60" y="687"/>
                  </a:lnTo>
                  <a:lnTo>
                    <a:pt x="58" y="687"/>
                  </a:lnTo>
                  <a:lnTo>
                    <a:pt x="52" y="685"/>
                  </a:lnTo>
                  <a:lnTo>
                    <a:pt x="50" y="681"/>
                  </a:lnTo>
                  <a:lnTo>
                    <a:pt x="48" y="679"/>
                  </a:lnTo>
                  <a:lnTo>
                    <a:pt x="48" y="677"/>
                  </a:lnTo>
                  <a:lnTo>
                    <a:pt x="52" y="675"/>
                  </a:lnTo>
                  <a:lnTo>
                    <a:pt x="52" y="677"/>
                  </a:lnTo>
                  <a:lnTo>
                    <a:pt x="52" y="679"/>
                  </a:lnTo>
                  <a:lnTo>
                    <a:pt x="54" y="677"/>
                  </a:lnTo>
                  <a:lnTo>
                    <a:pt x="54" y="675"/>
                  </a:lnTo>
                  <a:lnTo>
                    <a:pt x="56" y="675"/>
                  </a:lnTo>
                  <a:lnTo>
                    <a:pt x="60" y="673"/>
                  </a:lnTo>
                  <a:lnTo>
                    <a:pt x="64" y="669"/>
                  </a:lnTo>
                  <a:lnTo>
                    <a:pt x="66" y="665"/>
                  </a:lnTo>
                  <a:lnTo>
                    <a:pt x="64" y="663"/>
                  </a:lnTo>
                  <a:lnTo>
                    <a:pt x="60" y="657"/>
                  </a:lnTo>
                  <a:lnTo>
                    <a:pt x="52" y="657"/>
                  </a:lnTo>
                  <a:lnTo>
                    <a:pt x="48" y="657"/>
                  </a:lnTo>
                  <a:lnTo>
                    <a:pt x="46" y="659"/>
                  </a:lnTo>
                  <a:lnTo>
                    <a:pt x="46" y="657"/>
                  </a:lnTo>
                  <a:lnTo>
                    <a:pt x="42" y="657"/>
                  </a:lnTo>
                  <a:lnTo>
                    <a:pt x="42" y="655"/>
                  </a:lnTo>
                  <a:lnTo>
                    <a:pt x="46" y="653"/>
                  </a:lnTo>
                  <a:lnTo>
                    <a:pt x="46" y="649"/>
                  </a:lnTo>
                  <a:lnTo>
                    <a:pt x="46" y="647"/>
                  </a:lnTo>
                  <a:lnTo>
                    <a:pt x="44" y="643"/>
                  </a:lnTo>
                  <a:lnTo>
                    <a:pt x="46" y="643"/>
                  </a:lnTo>
                  <a:lnTo>
                    <a:pt x="46" y="639"/>
                  </a:lnTo>
                  <a:lnTo>
                    <a:pt x="40" y="631"/>
                  </a:lnTo>
                  <a:lnTo>
                    <a:pt x="36" y="631"/>
                  </a:lnTo>
                  <a:lnTo>
                    <a:pt x="36" y="629"/>
                  </a:lnTo>
                  <a:lnTo>
                    <a:pt x="44" y="637"/>
                  </a:lnTo>
                  <a:lnTo>
                    <a:pt x="44" y="639"/>
                  </a:lnTo>
                  <a:lnTo>
                    <a:pt x="42" y="639"/>
                  </a:lnTo>
                  <a:lnTo>
                    <a:pt x="40" y="637"/>
                  </a:lnTo>
                  <a:lnTo>
                    <a:pt x="38" y="635"/>
                  </a:lnTo>
                  <a:lnTo>
                    <a:pt x="36" y="637"/>
                  </a:lnTo>
                  <a:lnTo>
                    <a:pt x="38" y="639"/>
                  </a:lnTo>
                  <a:lnTo>
                    <a:pt x="38" y="643"/>
                  </a:lnTo>
                  <a:lnTo>
                    <a:pt x="36" y="643"/>
                  </a:lnTo>
                  <a:lnTo>
                    <a:pt x="32" y="633"/>
                  </a:lnTo>
                  <a:lnTo>
                    <a:pt x="34" y="637"/>
                  </a:lnTo>
                  <a:lnTo>
                    <a:pt x="34" y="645"/>
                  </a:lnTo>
                  <a:lnTo>
                    <a:pt x="32" y="645"/>
                  </a:lnTo>
                  <a:lnTo>
                    <a:pt x="30" y="641"/>
                  </a:lnTo>
                  <a:lnTo>
                    <a:pt x="30" y="635"/>
                  </a:lnTo>
                  <a:lnTo>
                    <a:pt x="28" y="629"/>
                  </a:lnTo>
                  <a:lnTo>
                    <a:pt x="22" y="621"/>
                  </a:lnTo>
                  <a:lnTo>
                    <a:pt x="22" y="619"/>
                  </a:lnTo>
                  <a:lnTo>
                    <a:pt x="22" y="617"/>
                  </a:lnTo>
                  <a:lnTo>
                    <a:pt x="24" y="617"/>
                  </a:lnTo>
                  <a:lnTo>
                    <a:pt x="28" y="615"/>
                  </a:lnTo>
                  <a:lnTo>
                    <a:pt x="28" y="613"/>
                  </a:lnTo>
                  <a:lnTo>
                    <a:pt x="26" y="612"/>
                  </a:lnTo>
                  <a:lnTo>
                    <a:pt x="26" y="613"/>
                  </a:lnTo>
                  <a:lnTo>
                    <a:pt x="24" y="613"/>
                  </a:lnTo>
                  <a:lnTo>
                    <a:pt x="22" y="613"/>
                  </a:lnTo>
                  <a:lnTo>
                    <a:pt x="22" y="610"/>
                  </a:lnTo>
                  <a:lnTo>
                    <a:pt x="22" y="608"/>
                  </a:lnTo>
                  <a:lnTo>
                    <a:pt x="26" y="610"/>
                  </a:lnTo>
                  <a:lnTo>
                    <a:pt x="24" y="606"/>
                  </a:lnTo>
                  <a:lnTo>
                    <a:pt x="20" y="606"/>
                  </a:lnTo>
                  <a:lnTo>
                    <a:pt x="18" y="606"/>
                  </a:lnTo>
                  <a:lnTo>
                    <a:pt x="16" y="604"/>
                  </a:lnTo>
                  <a:lnTo>
                    <a:pt x="14" y="600"/>
                  </a:lnTo>
                  <a:lnTo>
                    <a:pt x="18" y="596"/>
                  </a:lnTo>
                  <a:lnTo>
                    <a:pt x="18" y="592"/>
                  </a:lnTo>
                  <a:lnTo>
                    <a:pt x="20" y="592"/>
                  </a:lnTo>
                  <a:lnTo>
                    <a:pt x="20" y="590"/>
                  </a:lnTo>
                  <a:lnTo>
                    <a:pt x="24" y="586"/>
                  </a:lnTo>
                  <a:lnTo>
                    <a:pt x="26" y="588"/>
                  </a:lnTo>
                  <a:lnTo>
                    <a:pt x="26" y="586"/>
                  </a:lnTo>
                  <a:lnTo>
                    <a:pt x="24" y="586"/>
                  </a:lnTo>
                  <a:lnTo>
                    <a:pt x="24" y="584"/>
                  </a:lnTo>
                  <a:lnTo>
                    <a:pt x="26" y="576"/>
                  </a:lnTo>
                  <a:lnTo>
                    <a:pt x="22" y="580"/>
                  </a:lnTo>
                  <a:lnTo>
                    <a:pt x="20" y="584"/>
                  </a:lnTo>
                  <a:lnTo>
                    <a:pt x="18" y="568"/>
                  </a:lnTo>
                  <a:lnTo>
                    <a:pt x="20" y="568"/>
                  </a:lnTo>
                  <a:lnTo>
                    <a:pt x="18" y="566"/>
                  </a:lnTo>
                  <a:lnTo>
                    <a:pt x="20" y="562"/>
                  </a:lnTo>
                  <a:lnTo>
                    <a:pt x="24" y="562"/>
                  </a:lnTo>
                  <a:lnTo>
                    <a:pt x="26" y="564"/>
                  </a:lnTo>
                  <a:lnTo>
                    <a:pt x="26" y="560"/>
                  </a:lnTo>
                  <a:lnTo>
                    <a:pt x="24" y="560"/>
                  </a:lnTo>
                  <a:lnTo>
                    <a:pt x="18" y="562"/>
                  </a:lnTo>
                  <a:lnTo>
                    <a:pt x="18" y="560"/>
                  </a:lnTo>
                  <a:lnTo>
                    <a:pt x="18" y="558"/>
                  </a:lnTo>
                  <a:lnTo>
                    <a:pt x="16" y="556"/>
                  </a:lnTo>
                  <a:lnTo>
                    <a:pt x="16" y="550"/>
                  </a:lnTo>
                  <a:lnTo>
                    <a:pt x="18" y="550"/>
                  </a:lnTo>
                  <a:lnTo>
                    <a:pt x="20" y="556"/>
                  </a:lnTo>
                  <a:lnTo>
                    <a:pt x="20" y="552"/>
                  </a:lnTo>
                  <a:lnTo>
                    <a:pt x="22" y="552"/>
                  </a:lnTo>
                  <a:lnTo>
                    <a:pt x="26" y="552"/>
                  </a:lnTo>
                  <a:lnTo>
                    <a:pt x="32" y="556"/>
                  </a:lnTo>
                  <a:lnTo>
                    <a:pt x="34" y="556"/>
                  </a:lnTo>
                  <a:lnTo>
                    <a:pt x="30" y="554"/>
                  </a:lnTo>
                  <a:lnTo>
                    <a:pt x="26" y="544"/>
                  </a:lnTo>
                  <a:lnTo>
                    <a:pt x="26" y="546"/>
                  </a:lnTo>
                  <a:lnTo>
                    <a:pt x="22" y="546"/>
                  </a:lnTo>
                  <a:lnTo>
                    <a:pt x="20" y="544"/>
                  </a:lnTo>
                  <a:lnTo>
                    <a:pt x="22" y="542"/>
                  </a:lnTo>
                  <a:lnTo>
                    <a:pt x="18" y="540"/>
                  </a:lnTo>
                  <a:lnTo>
                    <a:pt x="16" y="538"/>
                  </a:lnTo>
                  <a:lnTo>
                    <a:pt x="18" y="536"/>
                  </a:lnTo>
                  <a:lnTo>
                    <a:pt x="22" y="534"/>
                  </a:lnTo>
                  <a:lnTo>
                    <a:pt x="20" y="532"/>
                  </a:lnTo>
                  <a:lnTo>
                    <a:pt x="24" y="528"/>
                  </a:lnTo>
                  <a:lnTo>
                    <a:pt x="22" y="528"/>
                  </a:lnTo>
                  <a:lnTo>
                    <a:pt x="22" y="526"/>
                  </a:lnTo>
                  <a:lnTo>
                    <a:pt x="18" y="522"/>
                  </a:lnTo>
                  <a:lnTo>
                    <a:pt x="16" y="524"/>
                  </a:lnTo>
                  <a:lnTo>
                    <a:pt x="14" y="524"/>
                  </a:lnTo>
                  <a:lnTo>
                    <a:pt x="12" y="526"/>
                  </a:lnTo>
                  <a:lnTo>
                    <a:pt x="8" y="524"/>
                  </a:lnTo>
                  <a:lnTo>
                    <a:pt x="6" y="520"/>
                  </a:lnTo>
                  <a:lnTo>
                    <a:pt x="2" y="522"/>
                  </a:lnTo>
                  <a:lnTo>
                    <a:pt x="4" y="524"/>
                  </a:lnTo>
                  <a:lnTo>
                    <a:pt x="4" y="526"/>
                  </a:lnTo>
                  <a:lnTo>
                    <a:pt x="4" y="528"/>
                  </a:lnTo>
                  <a:lnTo>
                    <a:pt x="0" y="528"/>
                  </a:lnTo>
                  <a:lnTo>
                    <a:pt x="0" y="526"/>
                  </a:lnTo>
                  <a:lnTo>
                    <a:pt x="0" y="520"/>
                  </a:lnTo>
                  <a:lnTo>
                    <a:pt x="6" y="516"/>
                  </a:lnTo>
                  <a:lnTo>
                    <a:pt x="8" y="514"/>
                  </a:lnTo>
                  <a:lnTo>
                    <a:pt x="10" y="514"/>
                  </a:lnTo>
                  <a:lnTo>
                    <a:pt x="12" y="512"/>
                  </a:lnTo>
                  <a:lnTo>
                    <a:pt x="12" y="510"/>
                  </a:lnTo>
                  <a:lnTo>
                    <a:pt x="10" y="510"/>
                  </a:lnTo>
                  <a:lnTo>
                    <a:pt x="8" y="510"/>
                  </a:lnTo>
                  <a:lnTo>
                    <a:pt x="8" y="508"/>
                  </a:lnTo>
                  <a:lnTo>
                    <a:pt x="8" y="506"/>
                  </a:lnTo>
                  <a:lnTo>
                    <a:pt x="12" y="504"/>
                  </a:lnTo>
                  <a:lnTo>
                    <a:pt x="14" y="506"/>
                  </a:lnTo>
                  <a:lnTo>
                    <a:pt x="16" y="506"/>
                  </a:lnTo>
                  <a:lnTo>
                    <a:pt x="18" y="504"/>
                  </a:lnTo>
                  <a:lnTo>
                    <a:pt x="22" y="506"/>
                  </a:lnTo>
                  <a:lnTo>
                    <a:pt x="20" y="508"/>
                  </a:lnTo>
                  <a:lnTo>
                    <a:pt x="20" y="510"/>
                  </a:lnTo>
                  <a:lnTo>
                    <a:pt x="22" y="510"/>
                  </a:lnTo>
                  <a:lnTo>
                    <a:pt x="20" y="514"/>
                  </a:lnTo>
                  <a:lnTo>
                    <a:pt x="22" y="516"/>
                  </a:lnTo>
                  <a:lnTo>
                    <a:pt x="24" y="518"/>
                  </a:lnTo>
                  <a:lnTo>
                    <a:pt x="24" y="514"/>
                  </a:lnTo>
                  <a:lnTo>
                    <a:pt x="26" y="512"/>
                  </a:lnTo>
                  <a:lnTo>
                    <a:pt x="26" y="518"/>
                  </a:lnTo>
                  <a:lnTo>
                    <a:pt x="28" y="516"/>
                  </a:lnTo>
                  <a:lnTo>
                    <a:pt x="30" y="514"/>
                  </a:lnTo>
                  <a:lnTo>
                    <a:pt x="32" y="512"/>
                  </a:lnTo>
                  <a:lnTo>
                    <a:pt x="34" y="506"/>
                  </a:lnTo>
                  <a:lnTo>
                    <a:pt x="34" y="504"/>
                  </a:lnTo>
                  <a:lnTo>
                    <a:pt x="32" y="506"/>
                  </a:lnTo>
                  <a:lnTo>
                    <a:pt x="30" y="512"/>
                  </a:lnTo>
                  <a:lnTo>
                    <a:pt x="30" y="506"/>
                  </a:lnTo>
                  <a:lnTo>
                    <a:pt x="30" y="504"/>
                  </a:lnTo>
                  <a:lnTo>
                    <a:pt x="32" y="504"/>
                  </a:lnTo>
                  <a:lnTo>
                    <a:pt x="34" y="502"/>
                  </a:lnTo>
                  <a:lnTo>
                    <a:pt x="32" y="502"/>
                  </a:lnTo>
                  <a:lnTo>
                    <a:pt x="32" y="500"/>
                  </a:lnTo>
                  <a:lnTo>
                    <a:pt x="34" y="500"/>
                  </a:lnTo>
                  <a:lnTo>
                    <a:pt x="36" y="498"/>
                  </a:lnTo>
                  <a:lnTo>
                    <a:pt x="34" y="498"/>
                  </a:lnTo>
                  <a:lnTo>
                    <a:pt x="30" y="500"/>
                  </a:lnTo>
                  <a:lnTo>
                    <a:pt x="30" y="496"/>
                  </a:lnTo>
                  <a:lnTo>
                    <a:pt x="34" y="494"/>
                  </a:lnTo>
                  <a:lnTo>
                    <a:pt x="40" y="496"/>
                  </a:lnTo>
                  <a:lnTo>
                    <a:pt x="40" y="494"/>
                  </a:lnTo>
                  <a:lnTo>
                    <a:pt x="38" y="494"/>
                  </a:lnTo>
                  <a:lnTo>
                    <a:pt x="36" y="492"/>
                  </a:lnTo>
                  <a:lnTo>
                    <a:pt x="32" y="492"/>
                  </a:lnTo>
                  <a:lnTo>
                    <a:pt x="34" y="488"/>
                  </a:lnTo>
                  <a:lnTo>
                    <a:pt x="34" y="486"/>
                  </a:lnTo>
                  <a:lnTo>
                    <a:pt x="38" y="486"/>
                  </a:lnTo>
                  <a:lnTo>
                    <a:pt x="40" y="486"/>
                  </a:lnTo>
                  <a:lnTo>
                    <a:pt x="42" y="482"/>
                  </a:lnTo>
                  <a:lnTo>
                    <a:pt x="42" y="476"/>
                  </a:lnTo>
                  <a:lnTo>
                    <a:pt x="42" y="474"/>
                  </a:lnTo>
                  <a:lnTo>
                    <a:pt x="40" y="474"/>
                  </a:lnTo>
                  <a:lnTo>
                    <a:pt x="38" y="470"/>
                  </a:lnTo>
                  <a:lnTo>
                    <a:pt x="36" y="470"/>
                  </a:lnTo>
                  <a:lnTo>
                    <a:pt x="34" y="468"/>
                  </a:lnTo>
                  <a:lnTo>
                    <a:pt x="36" y="468"/>
                  </a:lnTo>
                  <a:lnTo>
                    <a:pt x="36" y="466"/>
                  </a:lnTo>
                  <a:lnTo>
                    <a:pt x="38" y="462"/>
                  </a:lnTo>
                  <a:lnTo>
                    <a:pt x="40" y="460"/>
                  </a:lnTo>
                  <a:lnTo>
                    <a:pt x="40" y="458"/>
                  </a:lnTo>
                  <a:lnTo>
                    <a:pt x="38" y="456"/>
                  </a:lnTo>
                  <a:lnTo>
                    <a:pt x="38" y="454"/>
                  </a:lnTo>
                  <a:lnTo>
                    <a:pt x="38" y="452"/>
                  </a:lnTo>
                  <a:lnTo>
                    <a:pt x="38" y="450"/>
                  </a:lnTo>
                  <a:lnTo>
                    <a:pt x="40" y="450"/>
                  </a:lnTo>
                  <a:lnTo>
                    <a:pt x="42" y="444"/>
                  </a:lnTo>
                  <a:lnTo>
                    <a:pt x="40" y="438"/>
                  </a:lnTo>
                  <a:lnTo>
                    <a:pt x="44" y="436"/>
                  </a:lnTo>
                  <a:lnTo>
                    <a:pt x="46" y="436"/>
                  </a:lnTo>
                  <a:lnTo>
                    <a:pt x="44" y="434"/>
                  </a:lnTo>
                  <a:lnTo>
                    <a:pt x="42" y="432"/>
                  </a:lnTo>
                  <a:lnTo>
                    <a:pt x="44" y="430"/>
                  </a:lnTo>
                  <a:lnTo>
                    <a:pt x="46" y="430"/>
                  </a:lnTo>
                  <a:lnTo>
                    <a:pt x="46" y="434"/>
                  </a:lnTo>
                  <a:lnTo>
                    <a:pt x="46" y="424"/>
                  </a:lnTo>
                  <a:lnTo>
                    <a:pt x="44" y="424"/>
                  </a:lnTo>
                  <a:lnTo>
                    <a:pt x="42" y="424"/>
                  </a:lnTo>
                  <a:lnTo>
                    <a:pt x="42" y="422"/>
                  </a:lnTo>
                  <a:lnTo>
                    <a:pt x="46" y="420"/>
                  </a:lnTo>
                  <a:lnTo>
                    <a:pt x="48" y="418"/>
                  </a:lnTo>
                  <a:lnTo>
                    <a:pt x="48" y="416"/>
                  </a:lnTo>
                  <a:lnTo>
                    <a:pt x="46" y="418"/>
                  </a:lnTo>
                  <a:lnTo>
                    <a:pt x="44" y="418"/>
                  </a:lnTo>
                  <a:lnTo>
                    <a:pt x="42" y="418"/>
                  </a:lnTo>
                  <a:lnTo>
                    <a:pt x="40" y="414"/>
                  </a:lnTo>
                  <a:lnTo>
                    <a:pt x="38" y="414"/>
                  </a:lnTo>
                  <a:lnTo>
                    <a:pt x="36" y="416"/>
                  </a:lnTo>
                  <a:lnTo>
                    <a:pt x="36" y="418"/>
                  </a:lnTo>
                  <a:lnTo>
                    <a:pt x="36" y="420"/>
                  </a:lnTo>
                  <a:lnTo>
                    <a:pt x="32" y="420"/>
                  </a:lnTo>
                  <a:lnTo>
                    <a:pt x="28" y="418"/>
                  </a:lnTo>
                  <a:lnTo>
                    <a:pt x="28" y="416"/>
                  </a:lnTo>
                  <a:lnTo>
                    <a:pt x="28" y="414"/>
                  </a:lnTo>
                  <a:lnTo>
                    <a:pt x="26" y="414"/>
                  </a:lnTo>
                  <a:lnTo>
                    <a:pt x="26" y="412"/>
                  </a:lnTo>
                  <a:lnTo>
                    <a:pt x="26" y="398"/>
                  </a:lnTo>
                  <a:lnTo>
                    <a:pt x="28" y="396"/>
                  </a:lnTo>
                  <a:lnTo>
                    <a:pt x="28" y="382"/>
                  </a:lnTo>
                  <a:lnTo>
                    <a:pt x="30" y="382"/>
                  </a:lnTo>
                  <a:lnTo>
                    <a:pt x="30" y="380"/>
                  </a:lnTo>
                  <a:lnTo>
                    <a:pt x="32" y="378"/>
                  </a:lnTo>
                  <a:lnTo>
                    <a:pt x="34" y="376"/>
                  </a:lnTo>
                  <a:lnTo>
                    <a:pt x="32" y="362"/>
                  </a:lnTo>
                  <a:lnTo>
                    <a:pt x="30" y="358"/>
                  </a:lnTo>
                  <a:lnTo>
                    <a:pt x="30" y="356"/>
                  </a:lnTo>
                  <a:lnTo>
                    <a:pt x="30" y="351"/>
                  </a:lnTo>
                  <a:lnTo>
                    <a:pt x="28" y="343"/>
                  </a:lnTo>
                  <a:lnTo>
                    <a:pt x="28" y="335"/>
                  </a:lnTo>
                  <a:lnTo>
                    <a:pt x="30" y="331"/>
                  </a:lnTo>
                  <a:lnTo>
                    <a:pt x="34" y="333"/>
                  </a:lnTo>
                  <a:lnTo>
                    <a:pt x="36" y="331"/>
                  </a:lnTo>
                  <a:lnTo>
                    <a:pt x="34" y="323"/>
                  </a:lnTo>
                  <a:lnTo>
                    <a:pt x="36" y="321"/>
                  </a:lnTo>
                  <a:lnTo>
                    <a:pt x="38" y="323"/>
                  </a:lnTo>
                  <a:lnTo>
                    <a:pt x="38" y="321"/>
                  </a:lnTo>
                  <a:lnTo>
                    <a:pt x="52" y="283"/>
                  </a:lnTo>
                  <a:lnTo>
                    <a:pt x="54" y="279"/>
                  </a:lnTo>
                  <a:lnTo>
                    <a:pt x="56" y="271"/>
                  </a:lnTo>
                  <a:lnTo>
                    <a:pt x="58" y="269"/>
                  </a:lnTo>
                  <a:lnTo>
                    <a:pt x="58" y="259"/>
                  </a:lnTo>
                  <a:lnTo>
                    <a:pt x="60" y="253"/>
                  </a:lnTo>
                  <a:lnTo>
                    <a:pt x="58" y="207"/>
                  </a:lnTo>
                  <a:lnTo>
                    <a:pt x="60" y="207"/>
                  </a:lnTo>
                  <a:lnTo>
                    <a:pt x="62" y="201"/>
                  </a:lnTo>
                  <a:lnTo>
                    <a:pt x="58" y="189"/>
                  </a:lnTo>
                  <a:lnTo>
                    <a:pt x="60" y="187"/>
                  </a:lnTo>
                  <a:lnTo>
                    <a:pt x="62" y="181"/>
                  </a:lnTo>
                  <a:lnTo>
                    <a:pt x="66" y="165"/>
                  </a:lnTo>
                  <a:lnTo>
                    <a:pt x="68" y="161"/>
                  </a:lnTo>
                  <a:lnTo>
                    <a:pt x="68" y="155"/>
                  </a:lnTo>
                  <a:lnTo>
                    <a:pt x="70" y="153"/>
                  </a:lnTo>
                  <a:lnTo>
                    <a:pt x="72" y="139"/>
                  </a:lnTo>
                  <a:lnTo>
                    <a:pt x="72" y="131"/>
                  </a:lnTo>
                  <a:lnTo>
                    <a:pt x="72" y="127"/>
                  </a:lnTo>
                  <a:lnTo>
                    <a:pt x="74" y="125"/>
                  </a:lnTo>
                  <a:lnTo>
                    <a:pt x="76" y="96"/>
                  </a:lnTo>
                  <a:lnTo>
                    <a:pt x="74" y="94"/>
                  </a:lnTo>
                  <a:lnTo>
                    <a:pt x="74" y="88"/>
                  </a:lnTo>
                  <a:lnTo>
                    <a:pt x="76" y="88"/>
                  </a:lnTo>
                  <a:lnTo>
                    <a:pt x="78" y="88"/>
                  </a:lnTo>
                  <a:lnTo>
                    <a:pt x="78" y="86"/>
                  </a:lnTo>
                  <a:lnTo>
                    <a:pt x="80" y="62"/>
                  </a:lnTo>
                  <a:lnTo>
                    <a:pt x="74" y="10"/>
                  </a:lnTo>
                  <a:lnTo>
                    <a:pt x="78" y="8"/>
                  </a:lnTo>
                  <a:lnTo>
                    <a:pt x="82" y="8"/>
                  </a:lnTo>
                  <a:lnTo>
                    <a:pt x="84" y="8"/>
                  </a:lnTo>
                  <a:lnTo>
                    <a:pt x="86" y="8"/>
                  </a:lnTo>
                  <a:lnTo>
                    <a:pt x="86" y="4"/>
                  </a:lnTo>
                  <a:lnTo>
                    <a:pt x="86" y="2"/>
                  </a:lnTo>
                  <a:lnTo>
                    <a:pt x="88" y="2"/>
                  </a:lnTo>
                  <a:lnTo>
                    <a:pt x="88" y="0"/>
                  </a:lnTo>
                  <a:close/>
                </a:path>
              </a:pathLst>
            </a:custGeom>
            <a:solidFill>
              <a:schemeClr val="tx2"/>
            </a:solidFill>
            <a:ln w="3175">
              <a:solidFill>
                <a:schemeClr val="bg1"/>
              </a:solidFill>
              <a:round/>
              <a:headEnd/>
              <a:tailEnd/>
            </a:ln>
          </p:spPr>
          <p:txBody>
            <a:bodyPr/>
            <a:lstStyle/>
            <a:p>
              <a:endParaRPr lang="fr-FR" dirty="0"/>
            </a:p>
          </p:txBody>
        </p:sp>
        <p:sp>
          <p:nvSpPr>
            <p:cNvPr id="5257" name="Freeform 126"/>
            <p:cNvSpPr>
              <a:spLocks/>
            </p:cNvSpPr>
            <p:nvPr/>
          </p:nvSpPr>
          <p:spPr bwMode="auto">
            <a:xfrm>
              <a:off x="1652" y="2967"/>
              <a:ext cx="125" cy="689"/>
            </a:xfrm>
            <a:custGeom>
              <a:avLst/>
              <a:gdLst>
                <a:gd name="T0" fmla="*/ 104 w 125"/>
                <a:gd name="T1" fmla="*/ 28 h 689"/>
                <a:gd name="T2" fmla="*/ 100 w 125"/>
                <a:gd name="T3" fmla="*/ 42 h 689"/>
                <a:gd name="T4" fmla="*/ 114 w 125"/>
                <a:gd name="T5" fmla="*/ 84 h 689"/>
                <a:gd name="T6" fmla="*/ 125 w 125"/>
                <a:gd name="T7" fmla="*/ 88 h 689"/>
                <a:gd name="T8" fmla="*/ 104 w 125"/>
                <a:gd name="T9" fmla="*/ 151 h 689"/>
                <a:gd name="T10" fmla="*/ 80 w 125"/>
                <a:gd name="T11" fmla="*/ 213 h 689"/>
                <a:gd name="T12" fmla="*/ 82 w 125"/>
                <a:gd name="T13" fmla="*/ 261 h 689"/>
                <a:gd name="T14" fmla="*/ 72 w 125"/>
                <a:gd name="T15" fmla="*/ 313 h 689"/>
                <a:gd name="T16" fmla="*/ 68 w 125"/>
                <a:gd name="T17" fmla="*/ 354 h 689"/>
                <a:gd name="T18" fmla="*/ 58 w 125"/>
                <a:gd name="T19" fmla="*/ 418 h 689"/>
                <a:gd name="T20" fmla="*/ 56 w 125"/>
                <a:gd name="T21" fmla="*/ 460 h 689"/>
                <a:gd name="T22" fmla="*/ 64 w 125"/>
                <a:gd name="T23" fmla="*/ 480 h 689"/>
                <a:gd name="T24" fmla="*/ 58 w 125"/>
                <a:gd name="T25" fmla="*/ 494 h 689"/>
                <a:gd name="T26" fmla="*/ 48 w 125"/>
                <a:gd name="T27" fmla="*/ 560 h 689"/>
                <a:gd name="T28" fmla="*/ 36 w 125"/>
                <a:gd name="T29" fmla="*/ 615 h 689"/>
                <a:gd name="T30" fmla="*/ 48 w 125"/>
                <a:gd name="T31" fmla="*/ 639 h 689"/>
                <a:gd name="T32" fmla="*/ 106 w 125"/>
                <a:gd name="T33" fmla="*/ 653 h 689"/>
                <a:gd name="T34" fmla="*/ 78 w 125"/>
                <a:gd name="T35" fmla="*/ 659 h 689"/>
                <a:gd name="T36" fmla="*/ 64 w 125"/>
                <a:gd name="T37" fmla="*/ 689 h 689"/>
                <a:gd name="T38" fmla="*/ 52 w 125"/>
                <a:gd name="T39" fmla="*/ 675 h 689"/>
                <a:gd name="T40" fmla="*/ 64 w 125"/>
                <a:gd name="T41" fmla="*/ 669 h 689"/>
                <a:gd name="T42" fmla="*/ 46 w 125"/>
                <a:gd name="T43" fmla="*/ 657 h 689"/>
                <a:gd name="T44" fmla="*/ 46 w 125"/>
                <a:gd name="T45" fmla="*/ 643 h 689"/>
                <a:gd name="T46" fmla="*/ 42 w 125"/>
                <a:gd name="T47" fmla="*/ 639 h 689"/>
                <a:gd name="T48" fmla="*/ 32 w 125"/>
                <a:gd name="T49" fmla="*/ 633 h 689"/>
                <a:gd name="T50" fmla="*/ 22 w 125"/>
                <a:gd name="T51" fmla="*/ 621 h 689"/>
                <a:gd name="T52" fmla="*/ 26 w 125"/>
                <a:gd name="T53" fmla="*/ 613 h 689"/>
                <a:gd name="T54" fmla="*/ 20 w 125"/>
                <a:gd name="T55" fmla="*/ 606 h 689"/>
                <a:gd name="T56" fmla="*/ 20 w 125"/>
                <a:gd name="T57" fmla="*/ 590 h 689"/>
                <a:gd name="T58" fmla="*/ 22 w 125"/>
                <a:gd name="T59" fmla="*/ 580 h 689"/>
                <a:gd name="T60" fmla="*/ 26 w 125"/>
                <a:gd name="T61" fmla="*/ 564 h 689"/>
                <a:gd name="T62" fmla="*/ 16 w 125"/>
                <a:gd name="T63" fmla="*/ 550 h 689"/>
                <a:gd name="T64" fmla="*/ 34 w 125"/>
                <a:gd name="T65" fmla="*/ 556 h 689"/>
                <a:gd name="T66" fmla="*/ 18 w 125"/>
                <a:gd name="T67" fmla="*/ 540 h 689"/>
                <a:gd name="T68" fmla="*/ 22 w 125"/>
                <a:gd name="T69" fmla="*/ 526 h 689"/>
                <a:gd name="T70" fmla="*/ 2 w 125"/>
                <a:gd name="T71" fmla="*/ 522 h 689"/>
                <a:gd name="T72" fmla="*/ 6 w 125"/>
                <a:gd name="T73" fmla="*/ 516 h 689"/>
                <a:gd name="T74" fmla="*/ 8 w 125"/>
                <a:gd name="T75" fmla="*/ 508 h 689"/>
                <a:gd name="T76" fmla="*/ 20 w 125"/>
                <a:gd name="T77" fmla="*/ 508 h 689"/>
                <a:gd name="T78" fmla="*/ 26 w 125"/>
                <a:gd name="T79" fmla="*/ 512 h 689"/>
                <a:gd name="T80" fmla="*/ 32 w 125"/>
                <a:gd name="T81" fmla="*/ 506 h 689"/>
                <a:gd name="T82" fmla="*/ 32 w 125"/>
                <a:gd name="T83" fmla="*/ 500 h 689"/>
                <a:gd name="T84" fmla="*/ 40 w 125"/>
                <a:gd name="T85" fmla="*/ 496 h 689"/>
                <a:gd name="T86" fmla="*/ 38 w 125"/>
                <a:gd name="T87" fmla="*/ 486 h 689"/>
                <a:gd name="T88" fmla="*/ 36 w 125"/>
                <a:gd name="T89" fmla="*/ 470 h 689"/>
                <a:gd name="T90" fmla="*/ 38 w 125"/>
                <a:gd name="T91" fmla="*/ 456 h 689"/>
                <a:gd name="T92" fmla="*/ 44 w 125"/>
                <a:gd name="T93" fmla="*/ 436 h 689"/>
                <a:gd name="T94" fmla="*/ 46 w 125"/>
                <a:gd name="T95" fmla="*/ 424 h 689"/>
                <a:gd name="T96" fmla="*/ 46 w 125"/>
                <a:gd name="T97" fmla="*/ 418 h 689"/>
                <a:gd name="T98" fmla="*/ 36 w 125"/>
                <a:gd name="T99" fmla="*/ 420 h 689"/>
                <a:gd name="T100" fmla="*/ 26 w 125"/>
                <a:gd name="T101" fmla="*/ 398 h 689"/>
                <a:gd name="T102" fmla="*/ 32 w 125"/>
                <a:gd name="T103" fmla="*/ 362 h 689"/>
                <a:gd name="T104" fmla="*/ 34 w 125"/>
                <a:gd name="T105" fmla="*/ 333 h 689"/>
                <a:gd name="T106" fmla="*/ 54 w 125"/>
                <a:gd name="T107" fmla="*/ 279 h 689"/>
                <a:gd name="T108" fmla="*/ 62 w 125"/>
                <a:gd name="T109" fmla="*/ 201 h 689"/>
                <a:gd name="T110" fmla="*/ 70 w 125"/>
                <a:gd name="T111" fmla="*/ 153 h 689"/>
                <a:gd name="T112" fmla="*/ 74 w 125"/>
                <a:gd name="T113" fmla="*/ 88 h 689"/>
                <a:gd name="T114" fmla="*/ 82 w 125"/>
                <a:gd name="T115" fmla="*/ 8 h 6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
                <a:gd name="T175" fmla="*/ 0 h 689"/>
                <a:gd name="T176" fmla="*/ 125 w 125"/>
                <a:gd name="T177" fmla="*/ 689 h 6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 h="689">
                  <a:moveTo>
                    <a:pt x="88" y="0"/>
                  </a:moveTo>
                  <a:lnTo>
                    <a:pt x="90" y="0"/>
                  </a:lnTo>
                  <a:lnTo>
                    <a:pt x="92" y="4"/>
                  </a:lnTo>
                  <a:lnTo>
                    <a:pt x="94" y="6"/>
                  </a:lnTo>
                  <a:lnTo>
                    <a:pt x="96" y="8"/>
                  </a:lnTo>
                  <a:lnTo>
                    <a:pt x="98" y="22"/>
                  </a:lnTo>
                  <a:lnTo>
                    <a:pt x="104" y="28"/>
                  </a:lnTo>
                  <a:lnTo>
                    <a:pt x="104" y="30"/>
                  </a:lnTo>
                  <a:lnTo>
                    <a:pt x="104" y="32"/>
                  </a:lnTo>
                  <a:lnTo>
                    <a:pt x="104" y="34"/>
                  </a:lnTo>
                  <a:lnTo>
                    <a:pt x="104" y="36"/>
                  </a:lnTo>
                  <a:lnTo>
                    <a:pt x="102" y="38"/>
                  </a:lnTo>
                  <a:lnTo>
                    <a:pt x="100" y="38"/>
                  </a:lnTo>
                  <a:lnTo>
                    <a:pt x="100" y="42"/>
                  </a:lnTo>
                  <a:lnTo>
                    <a:pt x="102" y="44"/>
                  </a:lnTo>
                  <a:lnTo>
                    <a:pt x="104" y="46"/>
                  </a:lnTo>
                  <a:lnTo>
                    <a:pt x="104" y="50"/>
                  </a:lnTo>
                  <a:lnTo>
                    <a:pt x="108" y="52"/>
                  </a:lnTo>
                  <a:lnTo>
                    <a:pt x="108" y="60"/>
                  </a:lnTo>
                  <a:lnTo>
                    <a:pt x="110" y="62"/>
                  </a:lnTo>
                  <a:lnTo>
                    <a:pt x="114" y="84"/>
                  </a:lnTo>
                  <a:lnTo>
                    <a:pt x="116" y="86"/>
                  </a:lnTo>
                  <a:lnTo>
                    <a:pt x="120" y="86"/>
                  </a:lnTo>
                  <a:lnTo>
                    <a:pt x="121" y="84"/>
                  </a:lnTo>
                  <a:lnTo>
                    <a:pt x="123" y="84"/>
                  </a:lnTo>
                  <a:lnTo>
                    <a:pt x="123" y="86"/>
                  </a:lnTo>
                  <a:lnTo>
                    <a:pt x="125" y="86"/>
                  </a:lnTo>
                  <a:lnTo>
                    <a:pt x="125" y="88"/>
                  </a:lnTo>
                  <a:lnTo>
                    <a:pt x="123" y="103"/>
                  </a:lnTo>
                  <a:lnTo>
                    <a:pt x="106" y="111"/>
                  </a:lnTo>
                  <a:lnTo>
                    <a:pt x="106" y="121"/>
                  </a:lnTo>
                  <a:lnTo>
                    <a:pt x="104" y="121"/>
                  </a:lnTo>
                  <a:lnTo>
                    <a:pt x="104" y="123"/>
                  </a:lnTo>
                  <a:lnTo>
                    <a:pt x="108" y="149"/>
                  </a:lnTo>
                  <a:lnTo>
                    <a:pt x="104" y="151"/>
                  </a:lnTo>
                  <a:lnTo>
                    <a:pt x="98" y="157"/>
                  </a:lnTo>
                  <a:lnTo>
                    <a:pt x="96" y="163"/>
                  </a:lnTo>
                  <a:lnTo>
                    <a:pt x="90" y="171"/>
                  </a:lnTo>
                  <a:lnTo>
                    <a:pt x="82" y="207"/>
                  </a:lnTo>
                  <a:lnTo>
                    <a:pt x="82" y="209"/>
                  </a:lnTo>
                  <a:lnTo>
                    <a:pt x="82" y="211"/>
                  </a:lnTo>
                  <a:lnTo>
                    <a:pt x="80" y="213"/>
                  </a:lnTo>
                  <a:lnTo>
                    <a:pt x="76" y="221"/>
                  </a:lnTo>
                  <a:lnTo>
                    <a:pt x="74" y="233"/>
                  </a:lnTo>
                  <a:lnTo>
                    <a:pt x="78" y="235"/>
                  </a:lnTo>
                  <a:lnTo>
                    <a:pt x="78" y="243"/>
                  </a:lnTo>
                  <a:lnTo>
                    <a:pt x="80" y="253"/>
                  </a:lnTo>
                  <a:lnTo>
                    <a:pt x="80" y="259"/>
                  </a:lnTo>
                  <a:lnTo>
                    <a:pt x="82" y="261"/>
                  </a:lnTo>
                  <a:lnTo>
                    <a:pt x="84" y="277"/>
                  </a:lnTo>
                  <a:lnTo>
                    <a:pt x="80" y="285"/>
                  </a:lnTo>
                  <a:lnTo>
                    <a:pt x="78" y="293"/>
                  </a:lnTo>
                  <a:lnTo>
                    <a:pt x="74" y="297"/>
                  </a:lnTo>
                  <a:lnTo>
                    <a:pt x="76" y="311"/>
                  </a:lnTo>
                  <a:lnTo>
                    <a:pt x="74" y="313"/>
                  </a:lnTo>
                  <a:lnTo>
                    <a:pt x="72" y="313"/>
                  </a:lnTo>
                  <a:lnTo>
                    <a:pt x="72" y="315"/>
                  </a:lnTo>
                  <a:lnTo>
                    <a:pt x="72" y="317"/>
                  </a:lnTo>
                  <a:lnTo>
                    <a:pt x="70" y="317"/>
                  </a:lnTo>
                  <a:lnTo>
                    <a:pt x="68" y="317"/>
                  </a:lnTo>
                  <a:lnTo>
                    <a:pt x="68" y="319"/>
                  </a:lnTo>
                  <a:lnTo>
                    <a:pt x="66" y="351"/>
                  </a:lnTo>
                  <a:lnTo>
                    <a:pt x="68" y="354"/>
                  </a:lnTo>
                  <a:lnTo>
                    <a:pt x="68" y="358"/>
                  </a:lnTo>
                  <a:lnTo>
                    <a:pt x="66" y="360"/>
                  </a:lnTo>
                  <a:lnTo>
                    <a:pt x="62" y="364"/>
                  </a:lnTo>
                  <a:lnTo>
                    <a:pt x="54" y="410"/>
                  </a:lnTo>
                  <a:lnTo>
                    <a:pt x="54" y="414"/>
                  </a:lnTo>
                  <a:lnTo>
                    <a:pt x="56" y="418"/>
                  </a:lnTo>
                  <a:lnTo>
                    <a:pt x="58" y="418"/>
                  </a:lnTo>
                  <a:lnTo>
                    <a:pt x="56" y="424"/>
                  </a:lnTo>
                  <a:lnTo>
                    <a:pt x="54" y="428"/>
                  </a:lnTo>
                  <a:lnTo>
                    <a:pt x="52" y="444"/>
                  </a:lnTo>
                  <a:lnTo>
                    <a:pt x="52" y="446"/>
                  </a:lnTo>
                  <a:lnTo>
                    <a:pt x="54" y="448"/>
                  </a:lnTo>
                  <a:lnTo>
                    <a:pt x="54" y="456"/>
                  </a:lnTo>
                  <a:lnTo>
                    <a:pt x="56" y="460"/>
                  </a:lnTo>
                  <a:lnTo>
                    <a:pt x="56" y="464"/>
                  </a:lnTo>
                  <a:lnTo>
                    <a:pt x="54" y="472"/>
                  </a:lnTo>
                  <a:lnTo>
                    <a:pt x="54" y="474"/>
                  </a:lnTo>
                  <a:lnTo>
                    <a:pt x="56" y="474"/>
                  </a:lnTo>
                  <a:lnTo>
                    <a:pt x="60" y="474"/>
                  </a:lnTo>
                  <a:lnTo>
                    <a:pt x="62" y="476"/>
                  </a:lnTo>
                  <a:lnTo>
                    <a:pt x="64" y="480"/>
                  </a:lnTo>
                  <a:lnTo>
                    <a:pt x="62" y="482"/>
                  </a:lnTo>
                  <a:lnTo>
                    <a:pt x="54" y="482"/>
                  </a:lnTo>
                  <a:lnTo>
                    <a:pt x="54" y="484"/>
                  </a:lnTo>
                  <a:lnTo>
                    <a:pt x="58" y="486"/>
                  </a:lnTo>
                  <a:lnTo>
                    <a:pt x="62" y="490"/>
                  </a:lnTo>
                  <a:lnTo>
                    <a:pt x="62" y="492"/>
                  </a:lnTo>
                  <a:lnTo>
                    <a:pt x="58" y="494"/>
                  </a:lnTo>
                  <a:lnTo>
                    <a:pt x="58" y="522"/>
                  </a:lnTo>
                  <a:lnTo>
                    <a:pt x="46" y="546"/>
                  </a:lnTo>
                  <a:lnTo>
                    <a:pt x="46" y="550"/>
                  </a:lnTo>
                  <a:lnTo>
                    <a:pt x="46" y="552"/>
                  </a:lnTo>
                  <a:lnTo>
                    <a:pt x="48" y="554"/>
                  </a:lnTo>
                  <a:lnTo>
                    <a:pt x="48" y="556"/>
                  </a:lnTo>
                  <a:lnTo>
                    <a:pt x="48" y="560"/>
                  </a:lnTo>
                  <a:lnTo>
                    <a:pt x="46" y="560"/>
                  </a:lnTo>
                  <a:lnTo>
                    <a:pt x="44" y="572"/>
                  </a:lnTo>
                  <a:lnTo>
                    <a:pt x="38" y="582"/>
                  </a:lnTo>
                  <a:lnTo>
                    <a:pt x="36" y="584"/>
                  </a:lnTo>
                  <a:lnTo>
                    <a:pt x="32" y="610"/>
                  </a:lnTo>
                  <a:lnTo>
                    <a:pt x="34" y="615"/>
                  </a:lnTo>
                  <a:lnTo>
                    <a:pt x="36" y="615"/>
                  </a:lnTo>
                  <a:lnTo>
                    <a:pt x="36" y="613"/>
                  </a:lnTo>
                  <a:lnTo>
                    <a:pt x="40" y="612"/>
                  </a:lnTo>
                  <a:lnTo>
                    <a:pt x="44" y="613"/>
                  </a:lnTo>
                  <a:lnTo>
                    <a:pt x="46" y="612"/>
                  </a:lnTo>
                  <a:lnTo>
                    <a:pt x="48" y="612"/>
                  </a:lnTo>
                  <a:lnTo>
                    <a:pt x="48" y="613"/>
                  </a:lnTo>
                  <a:lnTo>
                    <a:pt x="48" y="639"/>
                  </a:lnTo>
                  <a:lnTo>
                    <a:pt x="52" y="643"/>
                  </a:lnTo>
                  <a:lnTo>
                    <a:pt x="56" y="645"/>
                  </a:lnTo>
                  <a:lnTo>
                    <a:pt x="70" y="645"/>
                  </a:lnTo>
                  <a:lnTo>
                    <a:pt x="72" y="645"/>
                  </a:lnTo>
                  <a:lnTo>
                    <a:pt x="86" y="645"/>
                  </a:lnTo>
                  <a:lnTo>
                    <a:pt x="108" y="651"/>
                  </a:lnTo>
                  <a:lnTo>
                    <a:pt x="106" y="653"/>
                  </a:lnTo>
                  <a:lnTo>
                    <a:pt x="100" y="651"/>
                  </a:lnTo>
                  <a:lnTo>
                    <a:pt x="96" y="649"/>
                  </a:lnTo>
                  <a:lnTo>
                    <a:pt x="94" y="649"/>
                  </a:lnTo>
                  <a:lnTo>
                    <a:pt x="90" y="651"/>
                  </a:lnTo>
                  <a:lnTo>
                    <a:pt x="90" y="655"/>
                  </a:lnTo>
                  <a:lnTo>
                    <a:pt x="84" y="655"/>
                  </a:lnTo>
                  <a:lnTo>
                    <a:pt x="78" y="659"/>
                  </a:lnTo>
                  <a:lnTo>
                    <a:pt x="76" y="661"/>
                  </a:lnTo>
                  <a:lnTo>
                    <a:pt x="74" y="659"/>
                  </a:lnTo>
                  <a:lnTo>
                    <a:pt x="70" y="661"/>
                  </a:lnTo>
                  <a:lnTo>
                    <a:pt x="68" y="687"/>
                  </a:lnTo>
                  <a:lnTo>
                    <a:pt x="66" y="687"/>
                  </a:lnTo>
                  <a:lnTo>
                    <a:pt x="66" y="689"/>
                  </a:lnTo>
                  <a:lnTo>
                    <a:pt x="64" y="689"/>
                  </a:lnTo>
                  <a:lnTo>
                    <a:pt x="60" y="687"/>
                  </a:lnTo>
                  <a:lnTo>
                    <a:pt x="58" y="687"/>
                  </a:lnTo>
                  <a:lnTo>
                    <a:pt x="52" y="685"/>
                  </a:lnTo>
                  <a:lnTo>
                    <a:pt x="50" y="681"/>
                  </a:lnTo>
                  <a:lnTo>
                    <a:pt x="48" y="679"/>
                  </a:lnTo>
                  <a:lnTo>
                    <a:pt x="48" y="677"/>
                  </a:lnTo>
                  <a:lnTo>
                    <a:pt x="52" y="675"/>
                  </a:lnTo>
                  <a:lnTo>
                    <a:pt x="52" y="677"/>
                  </a:lnTo>
                  <a:lnTo>
                    <a:pt x="52" y="679"/>
                  </a:lnTo>
                  <a:lnTo>
                    <a:pt x="54" y="677"/>
                  </a:lnTo>
                  <a:lnTo>
                    <a:pt x="54" y="675"/>
                  </a:lnTo>
                  <a:lnTo>
                    <a:pt x="56" y="675"/>
                  </a:lnTo>
                  <a:lnTo>
                    <a:pt x="60" y="673"/>
                  </a:lnTo>
                  <a:lnTo>
                    <a:pt x="64" y="669"/>
                  </a:lnTo>
                  <a:lnTo>
                    <a:pt x="66" y="665"/>
                  </a:lnTo>
                  <a:lnTo>
                    <a:pt x="64" y="663"/>
                  </a:lnTo>
                  <a:lnTo>
                    <a:pt x="60" y="657"/>
                  </a:lnTo>
                  <a:lnTo>
                    <a:pt x="52" y="657"/>
                  </a:lnTo>
                  <a:lnTo>
                    <a:pt x="48" y="657"/>
                  </a:lnTo>
                  <a:lnTo>
                    <a:pt x="46" y="659"/>
                  </a:lnTo>
                  <a:lnTo>
                    <a:pt x="46" y="657"/>
                  </a:lnTo>
                  <a:lnTo>
                    <a:pt x="42" y="657"/>
                  </a:lnTo>
                  <a:lnTo>
                    <a:pt x="42" y="655"/>
                  </a:lnTo>
                  <a:lnTo>
                    <a:pt x="46" y="653"/>
                  </a:lnTo>
                  <a:lnTo>
                    <a:pt x="46" y="649"/>
                  </a:lnTo>
                  <a:lnTo>
                    <a:pt x="46" y="647"/>
                  </a:lnTo>
                  <a:lnTo>
                    <a:pt x="44" y="643"/>
                  </a:lnTo>
                  <a:lnTo>
                    <a:pt x="46" y="643"/>
                  </a:lnTo>
                  <a:lnTo>
                    <a:pt x="46" y="639"/>
                  </a:lnTo>
                  <a:lnTo>
                    <a:pt x="40" y="631"/>
                  </a:lnTo>
                  <a:lnTo>
                    <a:pt x="36" y="631"/>
                  </a:lnTo>
                  <a:lnTo>
                    <a:pt x="36" y="629"/>
                  </a:lnTo>
                  <a:lnTo>
                    <a:pt x="44" y="637"/>
                  </a:lnTo>
                  <a:lnTo>
                    <a:pt x="44" y="639"/>
                  </a:lnTo>
                  <a:lnTo>
                    <a:pt x="42" y="639"/>
                  </a:lnTo>
                  <a:lnTo>
                    <a:pt x="40" y="637"/>
                  </a:lnTo>
                  <a:lnTo>
                    <a:pt x="38" y="635"/>
                  </a:lnTo>
                  <a:lnTo>
                    <a:pt x="36" y="637"/>
                  </a:lnTo>
                  <a:lnTo>
                    <a:pt x="38" y="639"/>
                  </a:lnTo>
                  <a:lnTo>
                    <a:pt x="38" y="643"/>
                  </a:lnTo>
                  <a:lnTo>
                    <a:pt x="36" y="643"/>
                  </a:lnTo>
                  <a:lnTo>
                    <a:pt x="32" y="633"/>
                  </a:lnTo>
                  <a:lnTo>
                    <a:pt x="34" y="637"/>
                  </a:lnTo>
                  <a:lnTo>
                    <a:pt x="34" y="645"/>
                  </a:lnTo>
                  <a:lnTo>
                    <a:pt x="32" y="645"/>
                  </a:lnTo>
                  <a:lnTo>
                    <a:pt x="30" y="641"/>
                  </a:lnTo>
                  <a:lnTo>
                    <a:pt x="30" y="635"/>
                  </a:lnTo>
                  <a:lnTo>
                    <a:pt x="28" y="629"/>
                  </a:lnTo>
                  <a:lnTo>
                    <a:pt x="22" y="621"/>
                  </a:lnTo>
                  <a:lnTo>
                    <a:pt x="22" y="619"/>
                  </a:lnTo>
                  <a:lnTo>
                    <a:pt x="22" y="617"/>
                  </a:lnTo>
                  <a:lnTo>
                    <a:pt x="24" y="617"/>
                  </a:lnTo>
                  <a:lnTo>
                    <a:pt x="28" y="615"/>
                  </a:lnTo>
                  <a:lnTo>
                    <a:pt x="28" y="613"/>
                  </a:lnTo>
                  <a:lnTo>
                    <a:pt x="26" y="612"/>
                  </a:lnTo>
                  <a:lnTo>
                    <a:pt x="26" y="613"/>
                  </a:lnTo>
                  <a:lnTo>
                    <a:pt x="24" y="613"/>
                  </a:lnTo>
                  <a:lnTo>
                    <a:pt x="22" y="613"/>
                  </a:lnTo>
                  <a:lnTo>
                    <a:pt x="22" y="610"/>
                  </a:lnTo>
                  <a:lnTo>
                    <a:pt x="22" y="608"/>
                  </a:lnTo>
                  <a:lnTo>
                    <a:pt x="26" y="610"/>
                  </a:lnTo>
                  <a:lnTo>
                    <a:pt x="24" y="606"/>
                  </a:lnTo>
                  <a:lnTo>
                    <a:pt x="20" y="606"/>
                  </a:lnTo>
                  <a:lnTo>
                    <a:pt x="18" y="606"/>
                  </a:lnTo>
                  <a:lnTo>
                    <a:pt x="16" y="604"/>
                  </a:lnTo>
                  <a:lnTo>
                    <a:pt x="14" y="600"/>
                  </a:lnTo>
                  <a:lnTo>
                    <a:pt x="18" y="596"/>
                  </a:lnTo>
                  <a:lnTo>
                    <a:pt x="18" y="592"/>
                  </a:lnTo>
                  <a:lnTo>
                    <a:pt x="20" y="592"/>
                  </a:lnTo>
                  <a:lnTo>
                    <a:pt x="20" y="590"/>
                  </a:lnTo>
                  <a:lnTo>
                    <a:pt x="24" y="586"/>
                  </a:lnTo>
                  <a:lnTo>
                    <a:pt x="26" y="588"/>
                  </a:lnTo>
                  <a:lnTo>
                    <a:pt x="26" y="586"/>
                  </a:lnTo>
                  <a:lnTo>
                    <a:pt x="24" y="586"/>
                  </a:lnTo>
                  <a:lnTo>
                    <a:pt x="24" y="584"/>
                  </a:lnTo>
                  <a:lnTo>
                    <a:pt x="26" y="576"/>
                  </a:lnTo>
                  <a:lnTo>
                    <a:pt x="22" y="580"/>
                  </a:lnTo>
                  <a:lnTo>
                    <a:pt x="20" y="584"/>
                  </a:lnTo>
                  <a:lnTo>
                    <a:pt x="18" y="568"/>
                  </a:lnTo>
                  <a:lnTo>
                    <a:pt x="20" y="568"/>
                  </a:lnTo>
                  <a:lnTo>
                    <a:pt x="18" y="566"/>
                  </a:lnTo>
                  <a:lnTo>
                    <a:pt x="20" y="562"/>
                  </a:lnTo>
                  <a:lnTo>
                    <a:pt x="24" y="562"/>
                  </a:lnTo>
                  <a:lnTo>
                    <a:pt x="26" y="564"/>
                  </a:lnTo>
                  <a:lnTo>
                    <a:pt x="26" y="560"/>
                  </a:lnTo>
                  <a:lnTo>
                    <a:pt x="24" y="560"/>
                  </a:lnTo>
                  <a:lnTo>
                    <a:pt x="18" y="562"/>
                  </a:lnTo>
                  <a:lnTo>
                    <a:pt x="18" y="560"/>
                  </a:lnTo>
                  <a:lnTo>
                    <a:pt x="18" y="558"/>
                  </a:lnTo>
                  <a:lnTo>
                    <a:pt x="16" y="556"/>
                  </a:lnTo>
                  <a:lnTo>
                    <a:pt x="16" y="550"/>
                  </a:lnTo>
                  <a:lnTo>
                    <a:pt x="18" y="550"/>
                  </a:lnTo>
                  <a:lnTo>
                    <a:pt x="20" y="556"/>
                  </a:lnTo>
                  <a:lnTo>
                    <a:pt x="20" y="552"/>
                  </a:lnTo>
                  <a:lnTo>
                    <a:pt x="22" y="552"/>
                  </a:lnTo>
                  <a:lnTo>
                    <a:pt x="26" y="552"/>
                  </a:lnTo>
                  <a:lnTo>
                    <a:pt x="32" y="556"/>
                  </a:lnTo>
                  <a:lnTo>
                    <a:pt x="34" y="556"/>
                  </a:lnTo>
                  <a:lnTo>
                    <a:pt x="30" y="554"/>
                  </a:lnTo>
                  <a:lnTo>
                    <a:pt x="26" y="544"/>
                  </a:lnTo>
                  <a:lnTo>
                    <a:pt x="26" y="546"/>
                  </a:lnTo>
                  <a:lnTo>
                    <a:pt x="22" y="546"/>
                  </a:lnTo>
                  <a:lnTo>
                    <a:pt x="20" y="544"/>
                  </a:lnTo>
                  <a:lnTo>
                    <a:pt x="22" y="542"/>
                  </a:lnTo>
                  <a:lnTo>
                    <a:pt x="18" y="540"/>
                  </a:lnTo>
                  <a:lnTo>
                    <a:pt x="16" y="538"/>
                  </a:lnTo>
                  <a:lnTo>
                    <a:pt x="18" y="536"/>
                  </a:lnTo>
                  <a:lnTo>
                    <a:pt x="22" y="534"/>
                  </a:lnTo>
                  <a:lnTo>
                    <a:pt x="20" y="532"/>
                  </a:lnTo>
                  <a:lnTo>
                    <a:pt x="24" y="528"/>
                  </a:lnTo>
                  <a:lnTo>
                    <a:pt x="22" y="528"/>
                  </a:lnTo>
                  <a:lnTo>
                    <a:pt x="22" y="526"/>
                  </a:lnTo>
                  <a:lnTo>
                    <a:pt x="18" y="522"/>
                  </a:lnTo>
                  <a:lnTo>
                    <a:pt x="16" y="524"/>
                  </a:lnTo>
                  <a:lnTo>
                    <a:pt x="14" y="524"/>
                  </a:lnTo>
                  <a:lnTo>
                    <a:pt x="12" y="526"/>
                  </a:lnTo>
                  <a:lnTo>
                    <a:pt x="8" y="524"/>
                  </a:lnTo>
                  <a:lnTo>
                    <a:pt x="6" y="520"/>
                  </a:lnTo>
                  <a:lnTo>
                    <a:pt x="2" y="522"/>
                  </a:lnTo>
                  <a:lnTo>
                    <a:pt x="4" y="524"/>
                  </a:lnTo>
                  <a:lnTo>
                    <a:pt x="4" y="526"/>
                  </a:lnTo>
                  <a:lnTo>
                    <a:pt x="4" y="528"/>
                  </a:lnTo>
                  <a:lnTo>
                    <a:pt x="0" y="528"/>
                  </a:lnTo>
                  <a:lnTo>
                    <a:pt x="0" y="526"/>
                  </a:lnTo>
                  <a:lnTo>
                    <a:pt x="0" y="520"/>
                  </a:lnTo>
                  <a:lnTo>
                    <a:pt x="6" y="516"/>
                  </a:lnTo>
                  <a:lnTo>
                    <a:pt x="8" y="514"/>
                  </a:lnTo>
                  <a:lnTo>
                    <a:pt x="10" y="514"/>
                  </a:lnTo>
                  <a:lnTo>
                    <a:pt x="12" y="512"/>
                  </a:lnTo>
                  <a:lnTo>
                    <a:pt x="12" y="510"/>
                  </a:lnTo>
                  <a:lnTo>
                    <a:pt x="10" y="510"/>
                  </a:lnTo>
                  <a:lnTo>
                    <a:pt x="8" y="510"/>
                  </a:lnTo>
                  <a:lnTo>
                    <a:pt x="8" y="508"/>
                  </a:lnTo>
                  <a:lnTo>
                    <a:pt x="8" y="506"/>
                  </a:lnTo>
                  <a:lnTo>
                    <a:pt x="12" y="504"/>
                  </a:lnTo>
                  <a:lnTo>
                    <a:pt x="14" y="506"/>
                  </a:lnTo>
                  <a:lnTo>
                    <a:pt x="16" y="506"/>
                  </a:lnTo>
                  <a:lnTo>
                    <a:pt x="18" y="504"/>
                  </a:lnTo>
                  <a:lnTo>
                    <a:pt x="22" y="506"/>
                  </a:lnTo>
                  <a:lnTo>
                    <a:pt x="20" y="508"/>
                  </a:lnTo>
                  <a:lnTo>
                    <a:pt x="20" y="510"/>
                  </a:lnTo>
                  <a:lnTo>
                    <a:pt x="22" y="510"/>
                  </a:lnTo>
                  <a:lnTo>
                    <a:pt x="20" y="514"/>
                  </a:lnTo>
                  <a:lnTo>
                    <a:pt x="22" y="516"/>
                  </a:lnTo>
                  <a:lnTo>
                    <a:pt x="24" y="518"/>
                  </a:lnTo>
                  <a:lnTo>
                    <a:pt x="24" y="514"/>
                  </a:lnTo>
                  <a:lnTo>
                    <a:pt x="26" y="512"/>
                  </a:lnTo>
                  <a:lnTo>
                    <a:pt x="26" y="518"/>
                  </a:lnTo>
                  <a:lnTo>
                    <a:pt x="28" y="516"/>
                  </a:lnTo>
                  <a:lnTo>
                    <a:pt x="30" y="514"/>
                  </a:lnTo>
                  <a:lnTo>
                    <a:pt x="32" y="512"/>
                  </a:lnTo>
                  <a:lnTo>
                    <a:pt x="34" y="506"/>
                  </a:lnTo>
                  <a:lnTo>
                    <a:pt x="34" y="504"/>
                  </a:lnTo>
                  <a:lnTo>
                    <a:pt x="32" y="506"/>
                  </a:lnTo>
                  <a:lnTo>
                    <a:pt x="30" y="512"/>
                  </a:lnTo>
                  <a:lnTo>
                    <a:pt x="30" y="506"/>
                  </a:lnTo>
                  <a:lnTo>
                    <a:pt x="30" y="504"/>
                  </a:lnTo>
                  <a:lnTo>
                    <a:pt x="32" y="504"/>
                  </a:lnTo>
                  <a:lnTo>
                    <a:pt x="34" y="502"/>
                  </a:lnTo>
                  <a:lnTo>
                    <a:pt x="32" y="502"/>
                  </a:lnTo>
                  <a:lnTo>
                    <a:pt x="32" y="500"/>
                  </a:lnTo>
                  <a:lnTo>
                    <a:pt x="34" y="500"/>
                  </a:lnTo>
                  <a:lnTo>
                    <a:pt x="36" y="498"/>
                  </a:lnTo>
                  <a:lnTo>
                    <a:pt x="34" y="498"/>
                  </a:lnTo>
                  <a:lnTo>
                    <a:pt x="30" y="500"/>
                  </a:lnTo>
                  <a:lnTo>
                    <a:pt x="30" y="496"/>
                  </a:lnTo>
                  <a:lnTo>
                    <a:pt x="34" y="494"/>
                  </a:lnTo>
                  <a:lnTo>
                    <a:pt x="40" y="496"/>
                  </a:lnTo>
                  <a:lnTo>
                    <a:pt x="40" y="494"/>
                  </a:lnTo>
                  <a:lnTo>
                    <a:pt x="38" y="494"/>
                  </a:lnTo>
                  <a:lnTo>
                    <a:pt x="36" y="492"/>
                  </a:lnTo>
                  <a:lnTo>
                    <a:pt x="32" y="492"/>
                  </a:lnTo>
                  <a:lnTo>
                    <a:pt x="34" y="488"/>
                  </a:lnTo>
                  <a:lnTo>
                    <a:pt x="34" y="486"/>
                  </a:lnTo>
                  <a:lnTo>
                    <a:pt x="38" y="486"/>
                  </a:lnTo>
                  <a:lnTo>
                    <a:pt x="40" y="486"/>
                  </a:lnTo>
                  <a:lnTo>
                    <a:pt x="42" y="482"/>
                  </a:lnTo>
                  <a:lnTo>
                    <a:pt x="42" y="476"/>
                  </a:lnTo>
                  <a:lnTo>
                    <a:pt x="42" y="474"/>
                  </a:lnTo>
                  <a:lnTo>
                    <a:pt x="40" y="474"/>
                  </a:lnTo>
                  <a:lnTo>
                    <a:pt x="38" y="470"/>
                  </a:lnTo>
                  <a:lnTo>
                    <a:pt x="36" y="470"/>
                  </a:lnTo>
                  <a:lnTo>
                    <a:pt x="34" y="468"/>
                  </a:lnTo>
                  <a:lnTo>
                    <a:pt x="36" y="468"/>
                  </a:lnTo>
                  <a:lnTo>
                    <a:pt x="36" y="466"/>
                  </a:lnTo>
                  <a:lnTo>
                    <a:pt x="38" y="462"/>
                  </a:lnTo>
                  <a:lnTo>
                    <a:pt x="40" y="460"/>
                  </a:lnTo>
                  <a:lnTo>
                    <a:pt x="40" y="458"/>
                  </a:lnTo>
                  <a:lnTo>
                    <a:pt x="38" y="456"/>
                  </a:lnTo>
                  <a:lnTo>
                    <a:pt x="38" y="454"/>
                  </a:lnTo>
                  <a:lnTo>
                    <a:pt x="38" y="452"/>
                  </a:lnTo>
                  <a:lnTo>
                    <a:pt x="38" y="450"/>
                  </a:lnTo>
                  <a:lnTo>
                    <a:pt x="40" y="450"/>
                  </a:lnTo>
                  <a:lnTo>
                    <a:pt x="42" y="444"/>
                  </a:lnTo>
                  <a:lnTo>
                    <a:pt x="40" y="438"/>
                  </a:lnTo>
                  <a:lnTo>
                    <a:pt x="44" y="436"/>
                  </a:lnTo>
                  <a:lnTo>
                    <a:pt x="46" y="436"/>
                  </a:lnTo>
                  <a:lnTo>
                    <a:pt x="44" y="434"/>
                  </a:lnTo>
                  <a:lnTo>
                    <a:pt x="42" y="432"/>
                  </a:lnTo>
                  <a:lnTo>
                    <a:pt x="44" y="430"/>
                  </a:lnTo>
                  <a:lnTo>
                    <a:pt x="46" y="430"/>
                  </a:lnTo>
                  <a:lnTo>
                    <a:pt x="46" y="434"/>
                  </a:lnTo>
                  <a:lnTo>
                    <a:pt x="46" y="424"/>
                  </a:lnTo>
                  <a:lnTo>
                    <a:pt x="44" y="424"/>
                  </a:lnTo>
                  <a:lnTo>
                    <a:pt x="42" y="424"/>
                  </a:lnTo>
                  <a:lnTo>
                    <a:pt x="42" y="422"/>
                  </a:lnTo>
                  <a:lnTo>
                    <a:pt x="46" y="420"/>
                  </a:lnTo>
                  <a:lnTo>
                    <a:pt x="48" y="418"/>
                  </a:lnTo>
                  <a:lnTo>
                    <a:pt x="48" y="416"/>
                  </a:lnTo>
                  <a:lnTo>
                    <a:pt x="46" y="418"/>
                  </a:lnTo>
                  <a:lnTo>
                    <a:pt x="44" y="418"/>
                  </a:lnTo>
                  <a:lnTo>
                    <a:pt x="42" y="418"/>
                  </a:lnTo>
                  <a:lnTo>
                    <a:pt x="40" y="414"/>
                  </a:lnTo>
                  <a:lnTo>
                    <a:pt x="38" y="414"/>
                  </a:lnTo>
                  <a:lnTo>
                    <a:pt x="36" y="416"/>
                  </a:lnTo>
                  <a:lnTo>
                    <a:pt x="36" y="418"/>
                  </a:lnTo>
                  <a:lnTo>
                    <a:pt x="36" y="420"/>
                  </a:lnTo>
                  <a:lnTo>
                    <a:pt x="32" y="420"/>
                  </a:lnTo>
                  <a:lnTo>
                    <a:pt x="28" y="418"/>
                  </a:lnTo>
                  <a:lnTo>
                    <a:pt x="28" y="416"/>
                  </a:lnTo>
                  <a:lnTo>
                    <a:pt x="28" y="414"/>
                  </a:lnTo>
                  <a:lnTo>
                    <a:pt x="26" y="414"/>
                  </a:lnTo>
                  <a:lnTo>
                    <a:pt x="26" y="412"/>
                  </a:lnTo>
                  <a:lnTo>
                    <a:pt x="26" y="398"/>
                  </a:lnTo>
                  <a:lnTo>
                    <a:pt x="28" y="396"/>
                  </a:lnTo>
                  <a:lnTo>
                    <a:pt x="28" y="382"/>
                  </a:lnTo>
                  <a:lnTo>
                    <a:pt x="30" y="382"/>
                  </a:lnTo>
                  <a:lnTo>
                    <a:pt x="30" y="380"/>
                  </a:lnTo>
                  <a:lnTo>
                    <a:pt x="32" y="378"/>
                  </a:lnTo>
                  <a:lnTo>
                    <a:pt x="34" y="376"/>
                  </a:lnTo>
                  <a:lnTo>
                    <a:pt x="32" y="362"/>
                  </a:lnTo>
                  <a:lnTo>
                    <a:pt x="30" y="358"/>
                  </a:lnTo>
                  <a:lnTo>
                    <a:pt x="30" y="356"/>
                  </a:lnTo>
                  <a:lnTo>
                    <a:pt x="30" y="351"/>
                  </a:lnTo>
                  <a:lnTo>
                    <a:pt x="28" y="343"/>
                  </a:lnTo>
                  <a:lnTo>
                    <a:pt x="28" y="335"/>
                  </a:lnTo>
                  <a:lnTo>
                    <a:pt x="30" y="331"/>
                  </a:lnTo>
                  <a:lnTo>
                    <a:pt x="34" y="333"/>
                  </a:lnTo>
                  <a:lnTo>
                    <a:pt x="36" y="331"/>
                  </a:lnTo>
                  <a:lnTo>
                    <a:pt x="34" y="323"/>
                  </a:lnTo>
                  <a:lnTo>
                    <a:pt x="36" y="321"/>
                  </a:lnTo>
                  <a:lnTo>
                    <a:pt x="38" y="323"/>
                  </a:lnTo>
                  <a:lnTo>
                    <a:pt x="38" y="321"/>
                  </a:lnTo>
                  <a:lnTo>
                    <a:pt x="52" y="283"/>
                  </a:lnTo>
                  <a:lnTo>
                    <a:pt x="54" y="279"/>
                  </a:lnTo>
                  <a:lnTo>
                    <a:pt x="56" y="271"/>
                  </a:lnTo>
                  <a:lnTo>
                    <a:pt x="58" y="269"/>
                  </a:lnTo>
                  <a:lnTo>
                    <a:pt x="58" y="259"/>
                  </a:lnTo>
                  <a:lnTo>
                    <a:pt x="60" y="253"/>
                  </a:lnTo>
                  <a:lnTo>
                    <a:pt x="58" y="207"/>
                  </a:lnTo>
                  <a:lnTo>
                    <a:pt x="60" y="207"/>
                  </a:lnTo>
                  <a:lnTo>
                    <a:pt x="62" y="201"/>
                  </a:lnTo>
                  <a:lnTo>
                    <a:pt x="58" y="189"/>
                  </a:lnTo>
                  <a:lnTo>
                    <a:pt x="60" y="187"/>
                  </a:lnTo>
                  <a:lnTo>
                    <a:pt x="62" y="181"/>
                  </a:lnTo>
                  <a:lnTo>
                    <a:pt x="66" y="165"/>
                  </a:lnTo>
                  <a:lnTo>
                    <a:pt x="68" y="161"/>
                  </a:lnTo>
                  <a:lnTo>
                    <a:pt x="68" y="155"/>
                  </a:lnTo>
                  <a:lnTo>
                    <a:pt x="70" y="153"/>
                  </a:lnTo>
                  <a:lnTo>
                    <a:pt x="72" y="139"/>
                  </a:lnTo>
                  <a:lnTo>
                    <a:pt x="72" y="131"/>
                  </a:lnTo>
                  <a:lnTo>
                    <a:pt x="72" y="127"/>
                  </a:lnTo>
                  <a:lnTo>
                    <a:pt x="74" y="125"/>
                  </a:lnTo>
                  <a:lnTo>
                    <a:pt x="76" y="96"/>
                  </a:lnTo>
                  <a:lnTo>
                    <a:pt x="74" y="94"/>
                  </a:lnTo>
                  <a:lnTo>
                    <a:pt x="74" y="88"/>
                  </a:lnTo>
                  <a:lnTo>
                    <a:pt x="76" y="88"/>
                  </a:lnTo>
                  <a:lnTo>
                    <a:pt x="78" y="88"/>
                  </a:lnTo>
                  <a:lnTo>
                    <a:pt x="78" y="86"/>
                  </a:lnTo>
                  <a:lnTo>
                    <a:pt x="80" y="62"/>
                  </a:lnTo>
                  <a:lnTo>
                    <a:pt x="74" y="10"/>
                  </a:lnTo>
                  <a:lnTo>
                    <a:pt x="78" y="8"/>
                  </a:lnTo>
                  <a:lnTo>
                    <a:pt x="82" y="8"/>
                  </a:lnTo>
                  <a:lnTo>
                    <a:pt x="84" y="8"/>
                  </a:lnTo>
                  <a:lnTo>
                    <a:pt x="86" y="8"/>
                  </a:lnTo>
                  <a:lnTo>
                    <a:pt x="86" y="4"/>
                  </a:lnTo>
                  <a:lnTo>
                    <a:pt x="86" y="2"/>
                  </a:lnTo>
                  <a:lnTo>
                    <a:pt x="88" y="2"/>
                  </a:lnTo>
                </a:path>
              </a:pathLst>
            </a:custGeom>
            <a:solidFill>
              <a:schemeClr val="tx2"/>
            </a:solidFill>
            <a:ln w="3175">
              <a:solidFill>
                <a:schemeClr val="bg1"/>
              </a:solidFill>
              <a:round/>
              <a:headEnd/>
              <a:tailEnd/>
            </a:ln>
          </p:spPr>
          <p:txBody>
            <a:bodyPr/>
            <a:lstStyle/>
            <a:p>
              <a:endParaRPr lang="fr-FR" dirty="0"/>
            </a:p>
          </p:txBody>
        </p:sp>
        <p:sp>
          <p:nvSpPr>
            <p:cNvPr id="5258" name="Freeform 127"/>
            <p:cNvSpPr>
              <a:spLocks/>
            </p:cNvSpPr>
            <p:nvPr/>
          </p:nvSpPr>
          <p:spPr bwMode="auto">
            <a:xfrm>
              <a:off x="3090" y="1222"/>
              <a:ext cx="162" cy="364"/>
            </a:xfrm>
            <a:custGeom>
              <a:avLst/>
              <a:gdLst>
                <a:gd name="T0" fmla="*/ 20 w 162"/>
                <a:gd name="T1" fmla="*/ 65 h 364"/>
                <a:gd name="T2" fmla="*/ 44 w 162"/>
                <a:gd name="T3" fmla="*/ 89 h 364"/>
                <a:gd name="T4" fmla="*/ 44 w 162"/>
                <a:gd name="T5" fmla="*/ 109 h 364"/>
                <a:gd name="T6" fmla="*/ 44 w 162"/>
                <a:gd name="T7" fmla="*/ 123 h 364"/>
                <a:gd name="T8" fmla="*/ 48 w 162"/>
                <a:gd name="T9" fmla="*/ 145 h 364"/>
                <a:gd name="T10" fmla="*/ 54 w 162"/>
                <a:gd name="T11" fmla="*/ 167 h 364"/>
                <a:gd name="T12" fmla="*/ 60 w 162"/>
                <a:gd name="T13" fmla="*/ 169 h 364"/>
                <a:gd name="T14" fmla="*/ 70 w 162"/>
                <a:gd name="T15" fmla="*/ 183 h 364"/>
                <a:gd name="T16" fmla="*/ 74 w 162"/>
                <a:gd name="T17" fmla="*/ 199 h 364"/>
                <a:gd name="T18" fmla="*/ 72 w 162"/>
                <a:gd name="T19" fmla="*/ 205 h 364"/>
                <a:gd name="T20" fmla="*/ 60 w 162"/>
                <a:gd name="T21" fmla="*/ 205 h 364"/>
                <a:gd name="T22" fmla="*/ 30 w 162"/>
                <a:gd name="T23" fmla="*/ 251 h 364"/>
                <a:gd name="T24" fmla="*/ 24 w 162"/>
                <a:gd name="T25" fmla="*/ 259 h 364"/>
                <a:gd name="T26" fmla="*/ 14 w 162"/>
                <a:gd name="T27" fmla="*/ 263 h 364"/>
                <a:gd name="T28" fmla="*/ 12 w 162"/>
                <a:gd name="T29" fmla="*/ 267 h 364"/>
                <a:gd name="T30" fmla="*/ 8 w 162"/>
                <a:gd name="T31" fmla="*/ 271 h 364"/>
                <a:gd name="T32" fmla="*/ 8 w 162"/>
                <a:gd name="T33" fmla="*/ 287 h 364"/>
                <a:gd name="T34" fmla="*/ 10 w 162"/>
                <a:gd name="T35" fmla="*/ 298 h 364"/>
                <a:gd name="T36" fmla="*/ 14 w 162"/>
                <a:gd name="T37" fmla="*/ 310 h 364"/>
                <a:gd name="T38" fmla="*/ 14 w 162"/>
                <a:gd name="T39" fmla="*/ 312 h 364"/>
                <a:gd name="T40" fmla="*/ 12 w 162"/>
                <a:gd name="T41" fmla="*/ 316 h 364"/>
                <a:gd name="T42" fmla="*/ 10 w 162"/>
                <a:gd name="T43" fmla="*/ 326 h 364"/>
                <a:gd name="T44" fmla="*/ 10 w 162"/>
                <a:gd name="T45" fmla="*/ 332 h 364"/>
                <a:gd name="T46" fmla="*/ 12 w 162"/>
                <a:gd name="T47" fmla="*/ 336 h 364"/>
                <a:gd name="T48" fmla="*/ 10 w 162"/>
                <a:gd name="T49" fmla="*/ 340 h 364"/>
                <a:gd name="T50" fmla="*/ 26 w 162"/>
                <a:gd name="T51" fmla="*/ 346 h 364"/>
                <a:gd name="T52" fmla="*/ 28 w 162"/>
                <a:gd name="T53" fmla="*/ 350 h 364"/>
                <a:gd name="T54" fmla="*/ 32 w 162"/>
                <a:gd name="T55" fmla="*/ 354 h 364"/>
                <a:gd name="T56" fmla="*/ 36 w 162"/>
                <a:gd name="T57" fmla="*/ 362 h 364"/>
                <a:gd name="T58" fmla="*/ 40 w 162"/>
                <a:gd name="T59" fmla="*/ 358 h 364"/>
                <a:gd name="T60" fmla="*/ 50 w 162"/>
                <a:gd name="T61" fmla="*/ 358 h 364"/>
                <a:gd name="T62" fmla="*/ 54 w 162"/>
                <a:gd name="T63" fmla="*/ 358 h 364"/>
                <a:gd name="T64" fmla="*/ 62 w 162"/>
                <a:gd name="T65" fmla="*/ 352 h 364"/>
                <a:gd name="T66" fmla="*/ 70 w 162"/>
                <a:gd name="T67" fmla="*/ 350 h 364"/>
                <a:gd name="T68" fmla="*/ 80 w 162"/>
                <a:gd name="T69" fmla="*/ 348 h 364"/>
                <a:gd name="T70" fmla="*/ 82 w 162"/>
                <a:gd name="T71" fmla="*/ 346 h 364"/>
                <a:gd name="T72" fmla="*/ 96 w 162"/>
                <a:gd name="T73" fmla="*/ 342 h 364"/>
                <a:gd name="T74" fmla="*/ 104 w 162"/>
                <a:gd name="T75" fmla="*/ 342 h 364"/>
                <a:gd name="T76" fmla="*/ 162 w 162"/>
                <a:gd name="T77" fmla="*/ 275 h 364"/>
                <a:gd name="T78" fmla="*/ 158 w 162"/>
                <a:gd name="T79" fmla="*/ 261 h 364"/>
                <a:gd name="T80" fmla="*/ 146 w 162"/>
                <a:gd name="T81" fmla="*/ 247 h 364"/>
                <a:gd name="T82" fmla="*/ 150 w 162"/>
                <a:gd name="T83" fmla="*/ 223 h 364"/>
                <a:gd name="T84" fmla="*/ 144 w 162"/>
                <a:gd name="T85" fmla="*/ 209 h 364"/>
                <a:gd name="T86" fmla="*/ 138 w 162"/>
                <a:gd name="T87" fmla="*/ 199 h 364"/>
                <a:gd name="T88" fmla="*/ 138 w 162"/>
                <a:gd name="T89" fmla="*/ 187 h 364"/>
                <a:gd name="T90" fmla="*/ 130 w 162"/>
                <a:gd name="T91" fmla="*/ 133 h 364"/>
                <a:gd name="T92" fmla="*/ 140 w 162"/>
                <a:gd name="T93" fmla="*/ 95 h 364"/>
                <a:gd name="T94" fmla="*/ 124 w 162"/>
                <a:gd name="T95" fmla="*/ 79 h 364"/>
                <a:gd name="T96" fmla="*/ 118 w 162"/>
                <a:gd name="T97" fmla="*/ 63 h 364"/>
                <a:gd name="T98" fmla="*/ 118 w 162"/>
                <a:gd name="T99" fmla="*/ 49 h 364"/>
                <a:gd name="T100" fmla="*/ 124 w 162"/>
                <a:gd name="T101" fmla="*/ 37 h 364"/>
                <a:gd name="T102" fmla="*/ 128 w 162"/>
                <a:gd name="T103" fmla="*/ 16 h 364"/>
                <a:gd name="T104" fmla="*/ 116 w 162"/>
                <a:gd name="T105" fmla="*/ 8 h 364"/>
                <a:gd name="T106" fmla="*/ 88 w 162"/>
                <a:gd name="T107" fmla="*/ 6 h 364"/>
                <a:gd name="T108" fmla="*/ 78 w 162"/>
                <a:gd name="T109" fmla="*/ 22 h 364"/>
                <a:gd name="T110" fmla="*/ 68 w 162"/>
                <a:gd name="T111" fmla="*/ 53 h 364"/>
                <a:gd name="T112" fmla="*/ 54 w 162"/>
                <a:gd name="T113" fmla="*/ 51 h 364"/>
                <a:gd name="T114" fmla="*/ 42 w 162"/>
                <a:gd name="T115" fmla="*/ 57 h 364"/>
                <a:gd name="T116" fmla="*/ 28 w 162"/>
                <a:gd name="T117" fmla="*/ 55 h 364"/>
                <a:gd name="T118" fmla="*/ 14 w 162"/>
                <a:gd name="T119" fmla="*/ 34 h 364"/>
                <a:gd name="T120" fmla="*/ 8 w 162"/>
                <a:gd name="T121" fmla="*/ 39 h 364"/>
                <a:gd name="T122" fmla="*/ 0 w 162"/>
                <a:gd name="T123" fmla="*/ 39 h 3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
                <a:gd name="T187" fmla="*/ 0 h 364"/>
                <a:gd name="T188" fmla="*/ 162 w 162"/>
                <a:gd name="T189" fmla="*/ 364 h 3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 h="364">
                  <a:moveTo>
                    <a:pt x="0" y="41"/>
                  </a:moveTo>
                  <a:lnTo>
                    <a:pt x="2" y="43"/>
                  </a:lnTo>
                  <a:lnTo>
                    <a:pt x="20" y="65"/>
                  </a:lnTo>
                  <a:lnTo>
                    <a:pt x="30" y="67"/>
                  </a:lnTo>
                  <a:lnTo>
                    <a:pt x="36" y="71"/>
                  </a:lnTo>
                  <a:lnTo>
                    <a:pt x="44" y="89"/>
                  </a:lnTo>
                  <a:lnTo>
                    <a:pt x="44" y="97"/>
                  </a:lnTo>
                  <a:lnTo>
                    <a:pt x="44" y="107"/>
                  </a:lnTo>
                  <a:lnTo>
                    <a:pt x="44" y="109"/>
                  </a:lnTo>
                  <a:lnTo>
                    <a:pt x="46" y="113"/>
                  </a:lnTo>
                  <a:lnTo>
                    <a:pt x="44" y="119"/>
                  </a:lnTo>
                  <a:lnTo>
                    <a:pt x="44" y="123"/>
                  </a:lnTo>
                  <a:lnTo>
                    <a:pt x="50" y="135"/>
                  </a:lnTo>
                  <a:lnTo>
                    <a:pt x="50" y="141"/>
                  </a:lnTo>
                  <a:lnTo>
                    <a:pt x="48" y="145"/>
                  </a:lnTo>
                  <a:lnTo>
                    <a:pt x="46" y="149"/>
                  </a:lnTo>
                  <a:lnTo>
                    <a:pt x="52" y="165"/>
                  </a:lnTo>
                  <a:lnTo>
                    <a:pt x="54" y="167"/>
                  </a:lnTo>
                  <a:lnTo>
                    <a:pt x="56" y="169"/>
                  </a:lnTo>
                  <a:lnTo>
                    <a:pt x="58" y="169"/>
                  </a:lnTo>
                  <a:lnTo>
                    <a:pt x="60" y="169"/>
                  </a:lnTo>
                  <a:lnTo>
                    <a:pt x="60" y="173"/>
                  </a:lnTo>
                  <a:lnTo>
                    <a:pt x="66" y="177"/>
                  </a:lnTo>
                  <a:lnTo>
                    <a:pt x="70" y="183"/>
                  </a:lnTo>
                  <a:lnTo>
                    <a:pt x="72" y="187"/>
                  </a:lnTo>
                  <a:lnTo>
                    <a:pt x="70" y="195"/>
                  </a:lnTo>
                  <a:lnTo>
                    <a:pt x="74" y="199"/>
                  </a:lnTo>
                  <a:lnTo>
                    <a:pt x="72" y="199"/>
                  </a:lnTo>
                  <a:lnTo>
                    <a:pt x="70" y="201"/>
                  </a:lnTo>
                  <a:lnTo>
                    <a:pt x="72" y="205"/>
                  </a:lnTo>
                  <a:lnTo>
                    <a:pt x="68" y="203"/>
                  </a:lnTo>
                  <a:lnTo>
                    <a:pt x="66" y="203"/>
                  </a:lnTo>
                  <a:lnTo>
                    <a:pt x="60" y="205"/>
                  </a:lnTo>
                  <a:lnTo>
                    <a:pt x="58" y="215"/>
                  </a:lnTo>
                  <a:lnTo>
                    <a:pt x="32" y="249"/>
                  </a:lnTo>
                  <a:lnTo>
                    <a:pt x="30" y="251"/>
                  </a:lnTo>
                  <a:lnTo>
                    <a:pt x="28" y="255"/>
                  </a:lnTo>
                  <a:lnTo>
                    <a:pt x="26" y="255"/>
                  </a:lnTo>
                  <a:lnTo>
                    <a:pt x="24" y="259"/>
                  </a:lnTo>
                  <a:lnTo>
                    <a:pt x="18" y="259"/>
                  </a:lnTo>
                  <a:lnTo>
                    <a:pt x="16" y="259"/>
                  </a:lnTo>
                  <a:lnTo>
                    <a:pt x="14" y="263"/>
                  </a:lnTo>
                  <a:lnTo>
                    <a:pt x="16" y="265"/>
                  </a:lnTo>
                  <a:lnTo>
                    <a:pt x="12" y="265"/>
                  </a:lnTo>
                  <a:lnTo>
                    <a:pt x="12" y="267"/>
                  </a:lnTo>
                  <a:lnTo>
                    <a:pt x="10" y="269"/>
                  </a:lnTo>
                  <a:lnTo>
                    <a:pt x="8" y="269"/>
                  </a:lnTo>
                  <a:lnTo>
                    <a:pt x="8" y="271"/>
                  </a:lnTo>
                  <a:lnTo>
                    <a:pt x="6" y="277"/>
                  </a:lnTo>
                  <a:lnTo>
                    <a:pt x="6" y="285"/>
                  </a:lnTo>
                  <a:lnTo>
                    <a:pt x="8" y="287"/>
                  </a:lnTo>
                  <a:lnTo>
                    <a:pt x="8" y="291"/>
                  </a:lnTo>
                  <a:lnTo>
                    <a:pt x="8" y="296"/>
                  </a:lnTo>
                  <a:lnTo>
                    <a:pt x="10" y="298"/>
                  </a:lnTo>
                  <a:lnTo>
                    <a:pt x="12" y="302"/>
                  </a:lnTo>
                  <a:lnTo>
                    <a:pt x="12" y="308"/>
                  </a:lnTo>
                  <a:lnTo>
                    <a:pt x="14" y="310"/>
                  </a:lnTo>
                  <a:lnTo>
                    <a:pt x="16" y="312"/>
                  </a:lnTo>
                  <a:lnTo>
                    <a:pt x="16" y="314"/>
                  </a:lnTo>
                  <a:lnTo>
                    <a:pt x="14" y="312"/>
                  </a:lnTo>
                  <a:lnTo>
                    <a:pt x="12" y="312"/>
                  </a:lnTo>
                  <a:lnTo>
                    <a:pt x="12" y="314"/>
                  </a:lnTo>
                  <a:lnTo>
                    <a:pt x="12" y="316"/>
                  </a:lnTo>
                  <a:lnTo>
                    <a:pt x="12" y="318"/>
                  </a:lnTo>
                  <a:lnTo>
                    <a:pt x="12" y="322"/>
                  </a:lnTo>
                  <a:lnTo>
                    <a:pt x="10" y="326"/>
                  </a:lnTo>
                  <a:lnTo>
                    <a:pt x="8" y="330"/>
                  </a:lnTo>
                  <a:lnTo>
                    <a:pt x="10" y="330"/>
                  </a:lnTo>
                  <a:lnTo>
                    <a:pt x="10" y="332"/>
                  </a:lnTo>
                  <a:lnTo>
                    <a:pt x="10" y="334"/>
                  </a:lnTo>
                  <a:lnTo>
                    <a:pt x="10" y="336"/>
                  </a:lnTo>
                  <a:lnTo>
                    <a:pt x="12" y="336"/>
                  </a:lnTo>
                  <a:lnTo>
                    <a:pt x="12" y="338"/>
                  </a:lnTo>
                  <a:lnTo>
                    <a:pt x="10" y="338"/>
                  </a:lnTo>
                  <a:lnTo>
                    <a:pt x="10" y="340"/>
                  </a:lnTo>
                  <a:lnTo>
                    <a:pt x="14" y="340"/>
                  </a:lnTo>
                  <a:lnTo>
                    <a:pt x="18" y="344"/>
                  </a:lnTo>
                  <a:lnTo>
                    <a:pt x="26" y="346"/>
                  </a:lnTo>
                  <a:lnTo>
                    <a:pt x="28" y="348"/>
                  </a:lnTo>
                  <a:lnTo>
                    <a:pt x="26" y="350"/>
                  </a:lnTo>
                  <a:lnTo>
                    <a:pt x="28" y="350"/>
                  </a:lnTo>
                  <a:lnTo>
                    <a:pt x="32" y="348"/>
                  </a:lnTo>
                  <a:lnTo>
                    <a:pt x="34" y="350"/>
                  </a:lnTo>
                  <a:lnTo>
                    <a:pt x="32" y="354"/>
                  </a:lnTo>
                  <a:lnTo>
                    <a:pt x="36" y="358"/>
                  </a:lnTo>
                  <a:lnTo>
                    <a:pt x="38" y="360"/>
                  </a:lnTo>
                  <a:lnTo>
                    <a:pt x="36" y="362"/>
                  </a:lnTo>
                  <a:lnTo>
                    <a:pt x="34" y="364"/>
                  </a:lnTo>
                  <a:lnTo>
                    <a:pt x="38" y="362"/>
                  </a:lnTo>
                  <a:lnTo>
                    <a:pt x="40" y="358"/>
                  </a:lnTo>
                  <a:lnTo>
                    <a:pt x="42" y="358"/>
                  </a:lnTo>
                  <a:lnTo>
                    <a:pt x="42" y="360"/>
                  </a:lnTo>
                  <a:lnTo>
                    <a:pt x="50" y="358"/>
                  </a:lnTo>
                  <a:lnTo>
                    <a:pt x="52" y="358"/>
                  </a:lnTo>
                  <a:lnTo>
                    <a:pt x="54" y="356"/>
                  </a:lnTo>
                  <a:lnTo>
                    <a:pt x="54" y="358"/>
                  </a:lnTo>
                  <a:lnTo>
                    <a:pt x="56" y="358"/>
                  </a:lnTo>
                  <a:lnTo>
                    <a:pt x="60" y="354"/>
                  </a:lnTo>
                  <a:lnTo>
                    <a:pt x="62" y="352"/>
                  </a:lnTo>
                  <a:lnTo>
                    <a:pt x="64" y="354"/>
                  </a:lnTo>
                  <a:lnTo>
                    <a:pt x="68" y="352"/>
                  </a:lnTo>
                  <a:lnTo>
                    <a:pt x="70" y="350"/>
                  </a:lnTo>
                  <a:lnTo>
                    <a:pt x="72" y="346"/>
                  </a:lnTo>
                  <a:lnTo>
                    <a:pt x="74" y="350"/>
                  </a:lnTo>
                  <a:lnTo>
                    <a:pt x="80" y="348"/>
                  </a:lnTo>
                  <a:lnTo>
                    <a:pt x="78" y="344"/>
                  </a:lnTo>
                  <a:lnTo>
                    <a:pt x="80" y="346"/>
                  </a:lnTo>
                  <a:lnTo>
                    <a:pt x="82" y="346"/>
                  </a:lnTo>
                  <a:lnTo>
                    <a:pt x="84" y="344"/>
                  </a:lnTo>
                  <a:lnTo>
                    <a:pt x="90" y="344"/>
                  </a:lnTo>
                  <a:lnTo>
                    <a:pt x="96" y="342"/>
                  </a:lnTo>
                  <a:lnTo>
                    <a:pt x="98" y="344"/>
                  </a:lnTo>
                  <a:lnTo>
                    <a:pt x="102" y="344"/>
                  </a:lnTo>
                  <a:lnTo>
                    <a:pt x="104" y="342"/>
                  </a:lnTo>
                  <a:lnTo>
                    <a:pt x="106" y="342"/>
                  </a:lnTo>
                  <a:lnTo>
                    <a:pt x="154" y="291"/>
                  </a:lnTo>
                  <a:lnTo>
                    <a:pt x="162" y="275"/>
                  </a:lnTo>
                  <a:lnTo>
                    <a:pt x="162" y="265"/>
                  </a:lnTo>
                  <a:lnTo>
                    <a:pt x="160" y="267"/>
                  </a:lnTo>
                  <a:lnTo>
                    <a:pt x="158" y="261"/>
                  </a:lnTo>
                  <a:lnTo>
                    <a:pt x="156" y="257"/>
                  </a:lnTo>
                  <a:lnTo>
                    <a:pt x="148" y="251"/>
                  </a:lnTo>
                  <a:lnTo>
                    <a:pt x="146" y="247"/>
                  </a:lnTo>
                  <a:lnTo>
                    <a:pt x="144" y="243"/>
                  </a:lnTo>
                  <a:lnTo>
                    <a:pt x="150" y="229"/>
                  </a:lnTo>
                  <a:lnTo>
                    <a:pt x="150" y="223"/>
                  </a:lnTo>
                  <a:lnTo>
                    <a:pt x="146" y="219"/>
                  </a:lnTo>
                  <a:lnTo>
                    <a:pt x="144" y="215"/>
                  </a:lnTo>
                  <a:lnTo>
                    <a:pt x="144" y="209"/>
                  </a:lnTo>
                  <a:lnTo>
                    <a:pt x="142" y="205"/>
                  </a:lnTo>
                  <a:lnTo>
                    <a:pt x="138" y="203"/>
                  </a:lnTo>
                  <a:lnTo>
                    <a:pt x="138" y="199"/>
                  </a:lnTo>
                  <a:lnTo>
                    <a:pt x="138" y="195"/>
                  </a:lnTo>
                  <a:lnTo>
                    <a:pt x="138" y="191"/>
                  </a:lnTo>
                  <a:lnTo>
                    <a:pt x="138" y="187"/>
                  </a:lnTo>
                  <a:lnTo>
                    <a:pt x="140" y="177"/>
                  </a:lnTo>
                  <a:lnTo>
                    <a:pt x="144" y="173"/>
                  </a:lnTo>
                  <a:lnTo>
                    <a:pt x="130" y="133"/>
                  </a:lnTo>
                  <a:lnTo>
                    <a:pt x="130" y="127"/>
                  </a:lnTo>
                  <a:lnTo>
                    <a:pt x="140" y="101"/>
                  </a:lnTo>
                  <a:lnTo>
                    <a:pt x="140" y="95"/>
                  </a:lnTo>
                  <a:lnTo>
                    <a:pt x="132" y="81"/>
                  </a:lnTo>
                  <a:lnTo>
                    <a:pt x="128" y="79"/>
                  </a:lnTo>
                  <a:lnTo>
                    <a:pt x="124" y="79"/>
                  </a:lnTo>
                  <a:lnTo>
                    <a:pt x="122" y="77"/>
                  </a:lnTo>
                  <a:lnTo>
                    <a:pt x="120" y="75"/>
                  </a:lnTo>
                  <a:lnTo>
                    <a:pt x="118" y="63"/>
                  </a:lnTo>
                  <a:lnTo>
                    <a:pt x="122" y="53"/>
                  </a:lnTo>
                  <a:lnTo>
                    <a:pt x="122" y="51"/>
                  </a:lnTo>
                  <a:lnTo>
                    <a:pt x="118" y="49"/>
                  </a:lnTo>
                  <a:lnTo>
                    <a:pt x="128" y="43"/>
                  </a:lnTo>
                  <a:lnTo>
                    <a:pt x="124" y="41"/>
                  </a:lnTo>
                  <a:lnTo>
                    <a:pt x="124" y="37"/>
                  </a:lnTo>
                  <a:lnTo>
                    <a:pt x="126" y="34"/>
                  </a:lnTo>
                  <a:lnTo>
                    <a:pt x="130" y="28"/>
                  </a:lnTo>
                  <a:lnTo>
                    <a:pt x="128" y="16"/>
                  </a:lnTo>
                  <a:lnTo>
                    <a:pt x="124" y="12"/>
                  </a:lnTo>
                  <a:lnTo>
                    <a:pt x="118" y="10"/>
                  </a:lnTo>
                  <a:lnTo>
                    <a:pt x="116" y="8"/>
                  </a:lnTo>
                  <a:lnTo>
                    <a:pt x="114" y="2"/>
                  </a:lnTo>
                  <a:lnTo>
                    <a:pt x="112" y="0"/>
                  </a:lnTo>
                  <a:lnTo>
                    <a:pt x="88" y="6"/>
                  </a:lnTo>
                  <a:lnTo>
                    <a:pt x="84" y="8"/>
                  </a:lnTo>
                  <a:lnTo>
                    <a:pt x="82" y="12"/>
                  </a:lnTo>
                  <a:lnTo>
                    <a:pt x="78" y="22"/>
                  </a:lnTo>
                  <a:lnTo>
                    <a:pt x="76" y="45"/>
                  </a:lnTo>
                  <a:lnTo>
                    <a:pt x="70" y="51"/>
                  </a:lnTo>
                  <a:lnTo>
                    <a:pt x="68" y="53"/>
                  </a:lnTo>
                  <a:lnTo>
                    <a:pt x="60" y="59"/>
                  </a:lnTo>
                  <a:lnTo>
                    <a:pt x="58" y="57"/>
                  </a:lnTo>
                  <a:lnTo>
                    <a:pt x="54" y="51"/>
                  </a:lnTo>
                  <a:lnTo>
                    <a:pt x="52" y="51"/>
                  </a:lnTo>
                  <a:lnTo>
                    <a:pt x="46" y="55"/>
                  </a:lnTo>
                  <a:lnTo>
                    <a:pt x="42" y="57"/>
                  </a:lnTo>
                  <a:lnTo>
                    <a:pt x="40" y="59"/>
                  </a:lnTo>
                  <a:lnTo>
                    <a:pt x="34" y="55"/>
                  </a:lnTo>
                  <a:lnTo>
                    <a:pt x="28" y="55"/>
                  </a:lnTo>
                  <a:lnTo>
                    <a:pt x="26" y="53"/>
                  </a:lnTo>
                  <a:lnTo>
                    <a:pt x="26" y="47"/>
                  </a:lnTo>
                  <a:lnTo>
                    <a:pt x="14" y="34"/>
                  </a:lnTo>
                  <a:lnTo>
                    <a:pt x="10" y="32"/>
                  </a:lnTo>
                  <a:lnTo>
                    <a:pt x="6" y="34"/>
                  </a:lnTo>
                  <a:lnTo>
                    <a:pt x="8" y="39"/>
                  </a:lnTo>
                  <a:lnTo>
                    <a:pt x="6" y="41"/>
                  </a:lnTo>
                  <a:lnTo>
                    <a:pt x="2" y="39"/>
                  </a:lnTo>
                  <a:lnTo>
                    <a:pt x="0" y="39"/>
                  </a:lnTo>
                  <a:lnTo>
                    <a:pt x="0" y="41"/>
                  </a:lnTo>
                  <a:close/>
                </a:path>
              </a:pathLst>
            </a:custGeom>
            <a:solidFill>
              <a:schemeClr val="tx2"/>
            </a:solidFill>
            <a:ln w="3175">
              <a:solidFill>
                <a:schemeClr val="bg1"/>
              </a:solidFill>
              <a:round/>
              <a:headEnd/>
              <a:tailEnd/>
            </a:ln>
          </p:spPr>
          <p:txBody>
            <a:bodyPr/>
            <a:lstStyle/>
            <a:p>
              <a:endParaRPr lang="fr-FR" dirty="0"/>
            </a:p>
          </p:txBody>
        </p:sp>
        <p:sp>
          <p:nvSpPr>
            <p:cNvPr id="5259" name="Freeform 128"/>
            <p:cNvSpPr>
              <a:spLocks/>
            </p:cNvSpPr>
            <p:nvPr/>
          </p:nvSpPr>
          <p:spPr bwMode="auto">
            <a:xfrm>
              <a:off x="3090" y="1222"/>
              <a:ext cx="162" cy="364"/>
            </a:xfrm>
            <a:custGeom>
              <a:avLst/>
              <a:gdLst>
                <a:gd name="T0" fmla="*/ 20 w 162"/>
                <a:gd name="T1" fmla="*/ 65 h 364"/>
                <a:gd name="T2" fmla="*/ 44 w 162"/>
                <a:gd name="T3" fmla="*/ 89 h 364"/>
                <a:gd name="T4" fmla="*/ 44 w 162"/>
                <a:gd name="T5" fmla="*/ 109 h 364"/>
                <a:gd name="T6" fmla="*/ 44 w 162"/>
                <a:gd name="T7" fmla="*/ 123 h 364"/>
                <a:gd name="T8" fmla="*/ 48 w 162"/>
                <a:gd name="T9" fmla="*/ 145 h 364"/>
                <a:gd name="T10" fmla="*/ 54 w 162"/>
                <a:gd name="T11" fmla="*/ 167 h 364"/>
                <a:gd name="T12" fmla="*/ 60 w 162"/>
                <a:gd name="T13" fmla="*/ 169 h 364"/>
                <a:gd name="T14" fmla="*/ 70 w 162"/>
                <a:gd name="T15" fmla="*/ 183 h 364"/>
                <a:gd name="T16" fmla="*/ 74 w 162"/>
                <a:gd name="T17" fmla="*/ 199 h 364"/>
                <a:gd name="T18" fmla="*/ 72 w 162"/>
                <a:gd name="T19" fmla="*/ 205 h 364"/>
                <a:gd name="T20" fmla="*/ 60 w 162"/>
                <a:gd name="T21" fmla="*/ 205 h 364"/>
                <a:gd name="T22" fmla="*/ 30 w 162"/>
                <a:gd name="T23" fmla="*/ 251 h 364"/>
                <a:gd name="T24" fmla="*/ 24 w 162"/>
                <a:gd name="T25" fmla="*/ 259 h 364"/>
                <a:gd name="T26" fmla="*/ 14 w 162"/>
                <a:gd name="T27" fmla="*/ 263 h 364"/>
                <a:gd name="T28" fmla="*/ 12 w 162"/>
                <a:gd name="T29" fmla="*/ 267 h 364"/>
                <a:gd name="T30" fmla="*/ 8 w 162"/>
                <a:gd name="T31" fmla="*/ 271 h 364"/>
                <a:gd name="T32" fmla="*/ 8 w 162"/>
                <a:gd name="T33" fmla="*/ 287 h 364"/>
                <a:gd name="T34" fmla="*/ 10 w 162"/>
                <a:gd name="T35" fmla="*/ 298 h 364"/>
                <a:gd name="T36" fmla="*/ 14 w 162"/>
                <a:gd name="T37" fmla="*/ 310 h 364"/>
                <a:gd name="T38" fmla="*/ 14 w 162"/>
                <a:gd name="T39" fmla="*/ 312 h 364"/>
                <a:gd name="T40" fmla="*/ 12 w 162"/>
                <a:gd name="T41" fmla="*/ 316 h 364"/>
                <a:gd name="T42" fmla="*/ 10 w 162"/>
                <a:gd name="T43" fmla="*/ 326 h 364"/>
                <a:gd name="T44" fmla="*/ 10 w 162"/>
                <a:gd name="T45" fmla="*/ 332 h 364"/>
                <a:gd name="T46" fmla="*/ 12 w 162"/>
                <a:gd name="T47" fmla="*/ 336 h 364"/>
                <a:gd name="T48" fmla="*/ 10 w 162"/>
                <a:gd name="T49" fmla="*/ 340 h 364"/>
                <a:gd name="T50" fmla="*/ 26 w 162"/>
                <a:gd name="T51" fmla="*/ 346 h 364"/>
                <a:gd name="T52" fmla="*/ 28 w 162"/>
                <a:gd name="T53" fmla="*/ 350 h 364"/>
                <a:gd name="T54" fmla="*/ 32 w 162"/>
                <a:gd name="T55" fmla="*/ 354 h 364"/>
                <a:gd name="T56" fmla="*/ 36 w 162"/>
                <a:gd name="T57" fmla="*/ 362 h 364"/>
                <a:gd name="T58" fmla="*/ 40 w 162"/>
                <a:gd name="T59" fmla="*/ 358 h 364"/>
                <a:gd name="T60" fmla="*/ 50 w 162"/>
                <a:gd name="T61" fmla="*/ 358 h 364"/>
                <a:gd name="T62" fmla="*/ 54 w 162"/>
                <a:gd name="T63" fmla="*/ 358 h 364"/>
                <a:gd name="T64" fmla="*/ 62 w 162"/>
                <a:gd name="T65" fmla="*/ 352 h 364"/>
                <a:gd name="T66" fmla="*/ 70 w 162"/>
                <a:gd name="T67" fmla="*/ 350 h 364"/>
                <a:gd name="T68" fmla="*/ 80 w 162"/>
                <a:gd name="T69" fmla="*/ 348 h 364"/>
                <a:gd name="T70" fmla="*/ 82 w 162"/>
                <a:gd name="T71" fmla="*/ 346 h 364"/>
                <a:gd name="T72" fmla="*/ 96 w 162"/>
                <a:gd name="T73" fmla="*/ 342 h 364"/>
                <a:gd name="T74" fmla="*/ 104 w 162"/>
                <a:gd name="T75" fmla="*/ 342 h 364"/>
                <a:gd name="T76" fmla="*/ 162 w 162"/>
                <a:gd name="T77" fmla="*/ 275 h 364"/>
                <a:gd name="T78" fmla="*/ 158 w 162"/>
                <a:gd name="T79" fmla="*/ 261 h 364"/>
                <a:gd name="T80" fmla="*/ 146 w 162"/>
                <a:gd name="T81" fmla="*/ 247 h 364"/>
                <a:gd name="T82" fmla="*/ 150 w 162"/>
                <a:gd name="T83" fmla="*/ 223 h 364"/>
                <a:gd name="T84" fmla="*/ 144 w 162"/>
                <a:gd name="T85" fmla="*/ 209 h 364"/>
                <a:gd name="T86" fmla="*/ 138 w 162"/>
                <a:gd name="T87" fmla="*/ 199 h 364"/>
                <a:gd name="T88" fmla="*/ 138 w 162"/>
                <a:gd name="T89" fmla="*/ 187 h 364"/>
                <a:gd name="T90" fmla="*/ 130 w 162"/>
                <a:gd name="T91" fmla="*/ 133 h 364"/>
                <a:gd name="T92" fmla="*/ 140 w 162"/>
                <a:gd name="T93" fmla="*/ 95 h 364"/>
                <a:gd name="T94" fmla="*/ 124 w 162"/>
                <a:gd name="T95" fmla="*/ 79 h 364"/>
                <a:gd name="T96" fmla="*/ 118 w 162"/>
                <a:gd name="T97" fmla="*/ 63 h 364"/>
                <a:gd name="T98" fmla="*/ 118 w 162"/>
                <a:gd name="T99" fmla="*/ 49 h 364"/>
                <a:gd name="T100" fmla="*/ 124 w 162"/>
                <a:gd name="T101" fmla="*/ 37 h 364"/>
                <a:gd name="T102" fmla="*/ 128 w 162"/>
                <a:gd name="T103" fmla="*/ 16 h 364"/>
                <a:gd name="T104" fmla="*/ 116 w 162"/>
                <a:gd name="T105" fmla="*/ 8 h 364"/>
                <a:gd name="T106" fmla="*/ 88 w 162"/>
                <a:gd name="T107" fmla="*/ 6 h 364"/>
                <a:gd name="T108" fmla="*/ 78 w 162"/>
                <a:gd name="T109" fmla="*/ 22 h 364"/>
                <a:gd name="T110" fmla="*/ 68 w 162"/>
                <a:gd name="T111" fmla="*/ 53 h 364"/>
                <a:gd name="T112" fmla="*/ 54 w 162"/>
                <a:gd name="T113" fmla="*/ 51 h 364"/>
                <a:gd name="T114" fmla="*/ 42 w 162"/>
                <a:gd name="T115" fmla="*/ 57 h 364"/>
                <a:gd name="T116" fmla="*/ 28 w 162"/>
                <a:gd name="T117" fmla="*/ 55 h 364"/>
                <a:gd name="T118" fmla="*/ 14 w 162"/>
                <a:gd name="T119" fmla="*/ 34 h 364"/>
                <a:gd name="T120" fmla="*/ 8 w 162"/>
                <a:gd name="T121" fmla="*/ 39 h 364"/>
                <a:gd name="T122" fmla="*/ 0 w 162"/>
                <a:gd name="T123" fmla="*/ 39 h 3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
                <a:gd name="T187" fmla="*/ 0 h 364"/>
                <a:gd name="T188" fmla="*/ 162 w 162"/>
                <a:gd name="T189" fmla="*/ 364 h 3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 h="364">
                  <a:moveTo>
                    <a:pt x="0" y="41"/>
                  </a:moveTo>
                  <a:lnTo>
                    <a:pt x="2" y="43"/>
                  </a:lnTo>
                  <a:lnTo>
                    <a:pt x="20" y="65"/>
                  </a:lnTo>
                  <a:lnTo>
                    <a:pt x="30" y="67"/>
                  </a:lnTo>
                  <a:lnTo>
                    <a:pt x="36" y="71"/>
                  </a:lnTo>
                  <a:lnTo>
                    <a:pt x="44" y="89"/>
                  </a:lnTo>
                  <a:lnTo>
                    <a:pt x="44" y="97"/>
                  </a:lnTo>
                  <a:lnTo>
                    <a:pt x="44" y="107"/>
                  </a:lnTo>
                  <a:lnTo>
                    <a:pt x="44" y="109"/>
                  </a:lnTo>
                  <a:lnTo>
                    <a:pt x="46" y="113"/>
                  </a:lnTo>
                  <a:lnTo>
                    <a:pt x="44" y="119"/>
                  </a:lnTo>
                  <a:lnTo>
                    <a:pt x="44" y="123"/>
                  </a:lnTo>
                  <a:lnTo>
                    <a:pt x="50" y="135"/>
                  </a:lnTo>
                  <a:lnTo>
                    <a:pt x="50" y="141"/>
                  </a:lnTo>
                  <a:lnTo>
                    <a:pt x="48" y="145"/>
                  </a:lnTo>
                  <a:lnTo>
                    <a:pt x="46" y="149"/>
                  </a:lnTo>
                  <a:lnTo>
                    <a:pt x="52" y="165"/>
                  </a:lnTo>
                  <a:lnTo>
                    <a:pt x="54" y="167"/>
                  </a:lnTo>
                  <a:lnTo>
                    <a:pt x="56" y="169"/>
                  </a:lnTo>
                  <a:lnTo>
                    <a:pt x="58" y="169"/>
                  </a:lnTo>
                  <a:lnTo>
                    <a:pt x="60" y="169"/>
                  </a:lnTo>
                  <a:lnTo>
                    <a:pt x="60" y="173"/>
                  </a:lnTo>
                  <a:lnTo>
                    <a:pt x="66" y="177"/>
                  </a:lnTo>
                  <a:lnTo>
                    <a:pt x="70" y="183"/>
                  </a:lnTo>
                  <a:lnTo>
                    <a:pt x="72" y="187"/>
                  </a:lnTo>
                  <a:lnTo>
                    <a:pt x="70" y="195"/>
                  </a:lnTo>
                  <a:lnTo>
                    <a:pt x="74" y="199"/>
                  </a:lnTo>
                  <a:lnTo>
                    <a:pt x="72" y="199"/>
                  </a:lnTo>
                  <a:lnTo>
                    <a:pt x="70" y="201"/>
                  </a:lnTo>
                  <a:lnTo>
                    <a:pt x="72" y="205"/>
                  </a:lnTo>
                  <a:lnTo>
                    <a:pt x="68" y="203"/>
                  </a:lnTo>
                  <a:lnTo>
                    <a:pt x="66" y="203"/>
                  </a:lnTo>
                  <a:lnTo>
                    <a:pt x="60" y="205"/>
                  </a:lnTo>
                  <a:lnTo>
                    <a:pt x="58" y="215"/>
                  </a:lnTo>
                  <a:lnTo>
                    <a:pt x="32" y="249"/>
                  </a:lnTo>
                  <a:lnTo>
                    <a:pt x="30" y="251"/>
                  </a:lnTo>
                  <a:lnTo>
                    <a:pt x="28" y="255"/>
                  </a:lnTo>
                  <a:lnTo>
                    <a:pt x="26" y="255"/>
                  </a:lnTo>
                  <a:lnTo>
                    <a:pt x="24" y="259"/>
                  </a:lnTo>
                  <a:lnTo>
                    <a:pt x="18" y="259"/>
                  </a:lnTo>
                  <a:lnTo>
                    <a:pt x="16" y="259"/>
                  </a:lnTo>
                  <a:lnTo>
                    <a:pt x="14" y="263"/>
                  </a:lnTo>
                  <a:lnTo>
                    <a:pt x="16" y="265"/>
                  </a:lnTo>
                  <a:lnTo>
                    <a:pt x="12" y="265"/>
                  </a:lnTo>
                  <a:lnTo>
                    <a:pt x="12" y="267"/>
                  </a:lnTo>
                  <a:lnTo>
                    <a:pt x="10" y="269"/>
                  </a:lnTo>
                  <a:lnTo>
                    <a:pt x="8" y="269"/>
                  </a:lnTo>
                  <a:lnTo>
                    <a:pt x="8" y="271"/>
                  </a:lnTo>
                  <a:lnTo>
                    <a:pt x="6" y="277"/>
                  </a:lnTo>
                  <a:lnTo>
                    <a:pt x="6" y="285"/>
                  </a:lnTo>
                  <a:lnTo>
                    <a:pt x="8" y="287"/>
                  </a:lnTo>
                  <a:lnTo>
                    <a:pt x="8" y="291"/>
                  </a:lnTo>
                  <a:lnTo>
                    <a:pt x="8" y="296"/>
                  </a:lnTo>
                  <a:lnTo>
                    <a:pt x="10" y="298"/>
                  </a:lnTo>
                  <a:lnTo>
                    <a:pt x="12" y="302"/>
                  </a:lnTo>
                  <a:lnTo>
                    <a:pt x="12" y="308"/>
                  </a:lnTo>
                  <a:lnTo>
                    <a:pt x="14" y="310"/>
                  </a:lnTo>
                  <a:lnTo>
                    <a:pt x="16" y="312"/>
                  </a:lnTo>
                  <a:lnTo>
                    <a:pt x="16" y="314"/>
                  </a:lnTo>
                  <a:lnTo>
                    <a:pt x="14" y="312"/>
                  </a:lnTo>
                  <a:lnTo>
                    <a:pt x="12" y="312"/>
                  </a:lnTo>
                  <a:lnTo>
                    <a:pt x="12" y="314"/>
                  </a:lnTo>
                  <a:lnTo>
                    <a:pt x="12" y="316"/>
                  </a:lnTo>
                  <a:lnTo>
                    <a:pt x="12" y="318"/>
                  </a:lnTo>
                  <a:lnTo>
                    <a:pt x="12" y="322"/>
                  </a:lnTo>
                  <a:lnTo>
                    <a:pt x="10" y="326"/>
                  </a:lnTo>
                  <a:lnTo>
                    <a:pt x="8" y="330"/>
                  </a:lnTo>
                  <a:lnTo>
                    <a:pt x="10" y="330"/>
                  </a:lnTo>
                  <a:lnTo>
                    <a:pt x="10" y="332"/>
                  </a:lnTo>
                  <a:lnTo>
                    <a:pt x="10" y="334"/>
                  </a:lnTo>
                  <a:lnTo>
                    <a:pt x="10" y="336"/>
                  </a:lnTo>
                  <a:lnTo>
                    <a:pt x="12" y="336"/>
                  </a:lnTo>
                  <a:lnTo>
                    <a:pt x="12" y="338"/>
                  </a:lnTo>
                  <a:lnTo>
                    <a:pt x="10" y="338"/>
                  </a:lnTo>
                  <a:lnTo>
                    <a:pt x="10" y="340"/>
                  </a:lnTo>
                  <a:lnTo>
                    <a:pt x="14" y="340"/>
                  </a:lnTo>
                  <a:lnTo>
                    <a:pt x="18" y="344"/>
                  </a:lnTo>
                  <a:lnTo>
                    <a:pt x="26" y="346"/>
                  </a:lnTo>
                  <a:lnTo>
                    <a:pt x="28" y="348"/>
                  </a:lnTo>
                  <a:lnTo>
                    <a:pt x="26" y="350"/>
                  </a:lnTo>
                  <a:lnTo>
                    <a:pt x="28" y="350"/>
                  </a:lnTo>
                  <a:lnTo>
                    <a:pt x="32" y="348"/>
                  </a:lnTo>
                  <a:lnTo>
                    <a:pt x="34" y="350"/>
                  </a:lnTo>
                  <a:lnTo>
                    <a:pt x="32" y="354"/>
                  </a:lnTo>
                  <a:lnTo>
                    <a:pt x="36" y="358"/>
                  </a:lnTo>
                  <a:lnTo>
                    <a:pt x="38" y="360"/>
                  </a:lnTo>
                  <a:lnTo>
                    <a:pt x="36" y="362"/>
                  </a:lnTo>
                  <a:lnTo>
                    <a:pt x="34" y="364"/>
                  </a:lnTo>
                  <a:lnTo>
                    <a:pt x="38" y="362"/>
                  </a:lnTo>
                  <a:lnTo>
                    <a:pt x="40" y="358"/>
                  </a:lnTo>
                  <a:lnTo>
                    <a:pt x="42" y="358"/>
                  </a:lnTo>
                  <a:lnTo>
                    <a:pt x="42" y="360"/>
                  </a:lnTo>
                  <a:lnTo>
                    <a:pt x="50" y="358"/>
                  </a:lnTo>
                  <a:lnTo>
                    <a:pt x="52" y="358"/>
                  </a:lnTo>
                  <a:lnTo>
                    <a:pt x="54" y="356"/>
                  </a:lnTo>
                  <a:lnTo>
                    <a:pt x="54" y="358"/>
                  </a:lnTo>
                  <a:lnTo>
                    <a:pt x="56" y="358"/>
                  </a:lnTo>
                  <a:lnTo>
                    <a:pt x="60" y="354"/>
                  </a:lnTo>
                  <a:lnTo>
                    <a:pt x="62" y="352"/>
                  </a:lnTo>
                  <a:lnTo>
                    <a:pt x="64" y="354"/>
                  </a:lnTo>
                  <a:lnTo>
                    <a:pt x="68" y="352"/>
                  </a:lnTo>
                  <a:lnTo>
                    <a:pt x="70" y="350"/>
                  </a:lnTo>
                  <a:lnTo>
                    <a:pt x="72" y="346"/>
                  </a:lnTo>
                  <a:lnTo>
                    <a:pt x="74" y="350"/>
                  </a:lnTo>
                  <a:lnTo>
                    <a:pt x="80" y="348"/>
                  </a:lnTo>
                  <a:lnTo>
                    <a:pt x="78" y="344"/>
                  </a:lnTo>
                  <a:lnTo>
                    <a:pt x="80" y="346"/>
                  </a:lnTo>
                  <a:lnTo>
                    <a:pt x="82" y="346"/>
                  </a:lnTo>
                  <a:lnTo>
                    <a:pt x="84" y="344"/>
                  </a:lnTo>
                  <a:lnTo>
                    <a:pt x="90" y="344"/>
                  </a:lnTo>
                  <a:lnTo>
                    <a:pt x="96" y="342"/>
                  </a:lnTo>
                  <a:lnTo>
                    <a:pt x="98" y="344"/>
                  </a:lnTo>
                  <a:lnTo>
                    <a:pt x="102" y="344"/>
                  </a:lnTo>
                  <a:lnTo>
                    <a:pt x="104" y="342"/>
                  </a:lnTo>
                  <a:lnTo>
                    <a:pt x="106" y="342"/>
                  </a:lnTo>
                  <a:lnTo>
                    <a:pt x="154" y="291"/>
                  </a:lnTo>
                  <a:lnTo>
                    <a:pt x="162" y="275"/>
                  </a:lnTo>
                  <a:lnTo>
                    <a:pt x="162" y="265"/>
                  </a:lnTo>
                  <a:lnTo>
                    <a:pt x="160" y="267"/>
                  </a:lnTo>
                  <a:lnTo>
                    <a:pt x="158" y="261"/>
                  </a:lnTo>
                  <a:lnTo>
                    <a:pt x="156" y="257"/>
                  </a:lnTo>
                  <a:lnTo>
                    <a:pt x="148" y="251"/>
                  </a:lnTo>
                  <a:lnTo>
                    <a:pt x="146" y="247"/>
                  </a:lnTo>
                  <a:lnTo>
                    <a:pt x="144" y="243"/>
                  </a:lnTo>
                  <a:lnTo>
                    <a:pt x="150" y="229"/>
                  </a:lnTo>
                  <a:lnTo>
                    <a:pt x="150" y="223"/>
                  </a:lnTo>
                  <a:lnTo>
                    <a:pt x="146" y="219"/>
                  </a:lnTo>
                  <a:lnTo>
                    <a:pt x="144" y="215"/>
                  </a:lnTo>
                  <a:lnTo>
                    <a:pt x="144" y="209"/>
                  </a:lnTo>
                  <a:lnTo>
                    <a:pt x="142" y="205"/>
                  </a:lnTo>
                  <a:lnTo>
                    <a:pt x="138" y="203"/>
                  </a:lnTo>
                  <a:lnTo>
                    <a:pt x="138" y="199"/>
                  </a:lnTo>
                  <a:lnTo>
                    <a:pt x="138" y="195"/>
                  </a:lnTo>
                  <a:lnTo>
                    <a:pt x="138" y="191"/>
                  </a:lnTo>
                  <a:lnTo>
                    <a:pt x="138" y="187"/>
                  </a:lnTo>
                  <a:lnTo>
                    <a:pt x="140" y="177"/>
                  </a:lnTo>
                  <a:lnTo>
                    <a:pt x="144" y="173"/>
                  </a:lnTo>
                  <a:lnTo>
                    <a:pt x="130" y="133"/>
                  </a:lnTo>
                  <a:lnTo>
                    <a:pt x="130" y="127"/>
                  </a:lnTo>
                  <a:lnTo>
                    <a:pt x="140" y="101"/>
                  </a:lnTo>
                  <a:lnTo>
                    <a:pt x="140" y="95"/>
                  </a:lnTo>
                  <a:lnTo>
                    <a:pt x="132" y="81"/>
                  </a:lnTo>
                  <a:lnTo>
                    <a:pt x="128" y="79"/>
                  </a:lnTo>
                  <a:lnTo>
                    <a:pt x="124" y="79"/>
                  </a:lnTo>
                  <a:lnTo>
                    <a:pt x="122" y="77"/>
                  </a:lnTo>
                  <a:lnTo>
                    <a:pt x="120" y="75"/>
                  </a:lnTo>
                  <a:lnTo>
                    <a:pt x="118" y="63"/>
                  </a:lnTo>
                  <a:lnTo>
                    <a:pt x="122" y="53"/>
                  </a:lnTo>
                  <a:lnTo>
                    <a:pt x="122" y="51"/>
                  </a:lnTo>
                  <a:lnTo>
                    <a:pt x="118" y="49"/>
                  </a:lnTo>
                  <a:lnTo>
                    <a:pt x="128" y="43"/>
                  </a:lnTo>
                  <a:lnTo>
                    <a:pt x="124" y="41"/>
                  </a:lnTo>
                  <a:lnTo>
                    <a:pt x="124" y="37"/>
                  </a:lnTo>
                  <a:lnTo>
                    <a:pt x="126" y="34"/>
                  </a:lnTo>
                  <a:lnTo>
                    <a:pt x="130" y="28"/>
                  </a:lnTo>
                  <a:lnTo>
                    <a:pt x="128" y="16"/>
                  </a:lnTo>
                  <a:lnTo>
                    <a:pt x="124" y="12"/>
                  </a:lnTo>
                  <a:lnTo>
                    <a:pt x="118" y="10"/>
                  </a:lnTo>
                  <a:lnTo>
                    <a:pt x="116" y="8"/>
                  </a:lnTo>
                  <a:lnTo>
                    <a:pt x="114" y="2"/>
                  </a:lnTo>
                  <a:lnTo>
                    <a:pt x="112" y="0"/>
                  </a:lnTo>
                  <a:lnTo>
                    <a:pt x="88" y="6"/>
                  </a:lnTo>
                  <a:lnTo>
                    <a:pt x="84" y="8"/>
                  </a:lnTo>
                  <a:lnTo>
                    <a:pt x="82" y="12"/>
                  </a:lnTo>
                  <a:lnTo>
                    <a:pt x="78" y="22"/>
                  </a:lnTo>
                  <a:lnTo>
                    <a:pt x="76" y="45"/>
                  </a:lnTo>
                  <a:lnTo>
                    <a:pt x="70" y="51"/>
                  </a:lnTo>
                  <a:lnTo>
                    <a:pt x="68" y="53"/>
                  </a:lnTo>
                  <a:lnTo>
                    <a:pt x="60" y="59"/>
                  </a:lnTo>
                  <a:lnTo>
                    <a:pt x="58" y="57"/>
                  </a:lnTo>
                  <a:lnTo>
                    <a:pt x="54" y="51"/>
                  </a:lnTo>
                  <a:lnTo>
                    <a:pt x="52" y="51"/>
                  </a:lnTo>
                  <a:lnTo>
                    <a:pt x="46" y="55"/>
                  </a:lnTo>
                  <a:lnTo>
                    <a:pt x="42" y="57"/>
                  </a:lnTo>
                  <a:lnTo>
                    <a:pt x="40" y="59"/>
                  </a:lnTo>
                  <a:lnTo>
                    <a:pt x="34" y="55"/>
                  </a:lnTo>
                  <a:lnTo>
                    <a:pt x="28" y="55"/>
                  </a:lnTo>
                  <a:lnTo>
                    <a:pt x="26" y="53"/>
                  </a:lnTo>
                  <a:lnTo>
                    <a:pt x="26" y="47"/>
                  </a:lnTo>
                  <a:lnTo>
                    <a:pt x="14" y="34"/>
                  </a:lnTo>
                  <a:lnTo>
                    <a:pt x="10" y="32"/>
                  </a:lnTo>
                  <a:lnTo>
                    <a:pt x="6" y="34"/>
                  </a:lnTo>
                  <a:lnTo>
                    <a:pt x="8" y="39"/>
                  </a:lnTo>
                  <a:lnTo>
                    <a:pt x="6" y="41"/>
                  </a:lnTo>
                  <a:lnTo>
                    <a:pt x="2" y="39"/>
                  </a:lnTo>
                  <a:lnTo>
                    <a:pt x="0" y="39"/>
                  </a:lnTo>
                </a:path>
              </a:pathLst>
            </a:custGeom>
            <a:solidFill>
              <a:schemeClr val="tx2"/>
            </a:solidFill>
            <a:ln w="3175">
              <a:solidFill>
                <a:schemeClr val="bg1"/>
              </a:solidFill>
              <a:round/>
              <a:headEnd/>
              <a:tailEnd/>
            </a:ln>
          </p:spPr>
          <p:txBody>
            <a:bodyPr/>
            <a:lstStyle/>
            <a:p>
              <a:endParaRPr lang="fr-FR" dirty="0"/>
            </a:p>
          </p:txBody>
        </p:sp>
        <p:sp>
          <p:nvSpPr>
            <p:cNvPr id="5260" name="Freeform 129"/>
            <p:cNvSpPr>
              <a:spLocks/>
            </p:cNvSpPr>
            <p:nvPr/>
          </p:nvSpPr>
          <p:spPr bwMode="auto">
            <a:xfrm>
              <a:off x="2882" y="1909"/>
              <a:ext cx="176" cy="185"/>
            </a:xfrm>
            <a:custGeom>
              <a:avLst/>
              <a:gdLst>
                <a:gd name="T0" fmla="*/ 54 w 176"/>
                <a:gd name="T1" fmla="*/ 10 h 185"/>
                <a:gd name="T2" fmla="*/ 50 w 176"/>
                <a:gd name="T3" fmla="*/ 14 h 185"/>
                <a:gd name="T4" fmla="*/ 42 w 176"/>
                <a:gd name="T5" fmla="*/ 16 h 185"/>
                <a:gd name="T6" fmla="*/ 38 w 176"/>
                <a:gd name="T7" fmla="*/ 16 h 185"/>
                <a:gd name="T8" fmla="*/ 32 w 176"/>
                <a:gd name="T9" fmla="*/ 24 h 185"/>
                <a:gd name="T10" fmla="*/ 26 w 176"/>
                <a:gd name="T11" fmla="*/ 14 h 185"/>
                <a:gd name="T12" fmla="*/ 20 w 176"/>
                <a:gd name="T13" fmla="*/ 20 h 185"/>
                <a:gd name="T14" fmla="*/ 2 w 176"/>
                <a:gd name="T15" fmla="*/ 28 h 185"/>
                <a:gd name="T16" fmla="*/ 0 w 176"/>
                <a:gd name="T17" fmla="*/ 42 h 185"/>
                <a:gd name="T18" fmla="*/ 0 w 176"/>
                <a:gd name="T19" fmla="*/ 48 h 185"/>
                <a:gd name="T20" fmla="*/ 2 w 176"/>
                <a:gd name="T21" fmla="*/ 52 h 185"/>
                <a:gd name="T22" fmla="*/ 12 w 176"/>
                <a:gd name="T23" fmla="*/ 62 h 185"/>
                <a:gd name="T24" fmla="*/ 12 w 176"/>
                <a:gd name="T25" fmla="*/ 68 h 185"/>
                <a:gd name="T26" fmla="*/ 22 w 176"/>
                <a:gd name="T27" fmla="*/ 64 h 185"/>
                <a:gd name="T28" fmla="*/ 26 w 176"/>
                <a:gd name="T29" fmla="*/ 58 h 185"/>
                <a:gd name="T30" fmla="*/ 52 w 176"/>
                <a:gd name="T31" fmla="*/ 66 h 185"/>
                <a:gd name="T32" fmla="*/ 66 w 176"/>
                <a:gd name="T33" fmla="*/ 94 h 185"/>
                <a:gd name="T34" fmla="*/ 70 w 176"/>
                <a:gd name="T35" fmla="*/ 98 h 185"/>
                <a:gd name="T36" fmla="*/ 80 w 176"/>
                <a:gd name="T37" fmla="*/ 106 h 185"/>
                <a:gd name="T38" fmla="*/ 110 w 176"/>
                <a:gd name="T39" fmla="*/ 125 h 185"/>
                <a:gd name="T40" fmla="*/ 116 w 176"/>
                <a:gd name="T41" fmla="*/ 131 h 185"/>
                <a:gd name="T42" fmla="*/ 122 w 176"/>
                <a:gd name="T43" fmla="*/ 131 h 185"/>
                <a:gd name="T44" fmla="*/ 124 w 176"/>
                <a:gd name="T45" fmla="*/ 139 h 185"/>
                <a:gd name="T46" fmla="*/ 130 w 176"/>
                <a:gd name="T47" fmla="*/ 145 h 185"/>
                <a:gd name="T48" fmla="*/ 142 w 176"/>
                <a:gd name="T49" fmla="*/ 167 h 185"/>
                <a:gd name="T50" fmla="*/ 134 w 176"/>
                <a:gd name="T51" fmla="*/ 179 h 185"/>
                <a:gd name="T52" fmla="*/ 136 w 176"/>
                <a:gd name="T53" fmla="*/ 185 h 185"/>
                <a:gd name="T54" fmla="*/ 144 w 176"/>
                <a:gd name="T55" fmla="*/ 177 h 185"/>
                <a:gd name="T56" fmla="*/ 148 w 176"/>
                <a:gd name="T57" fmla="*/ 167 h 185"/>
                <a:gd name="T58" fmla="*/ 156 w 176"/>
                <a:gd name="T59" fmla="*/ 163 h 185"/>
                <a:gd name="T60" fmla="*/ 152 w 176"/>
                <a:gd name="T61" fmla="*/ 153 h 185"/>
                <a:gd name="T62" fmla="*/ 148 w 176"/>
                <a:gd name="T63" fmla="*/ 141 h 185"/>
                <a:gd name="T64" fmla="*/ 162 w 176"/>
                <a:gd name="T65" fmla="*/ 137 h 185"/>
                <a:gd name="T66" fmla="*/ 174 w 176"/>
                <a:gd name="T67" fmla="*/ 147 h 185"/>
                <a:gd name="T68" fmla="*/ 158 w 176"/>
                <a:gd name="T69" fmla="*/ 127 h 185"/>
                <a:gd name="T70" fmla="*/ 138 w 176"/>
                <a:gd name="T71" fmla="*/ 118 h 185"/>
                <a:gd name="T72" fmla="*/ 140 w 176"/>
                <a:gd name="T73" fmla="*/ 112 h 185"/>
                <a:gd name="T74" fmla="*/ 140 w 176"/>
                <a:gd name="T75" fmla="*/ 106 h 185"/>
                <a:gd name="T76" fmla="*/ 138 w 176"/>
                <a:gd name="T77" fmla="*/ 106 h 185"/>
                <a:gd name="T78" fmla="*/ 128 w 176"/>
                <a:gd name="T79" fmla="*/ 110 h 185"/>
                <a:gd name="T80" fmla="*/ 110 w 176"/>
                <a:gd name="T81" fmla="*/ 94 h 185"/>
                <a:gd name="T82" fmla="*/ 100 w 176"/>
                <a:gd name="T83" fmla="*/ 72 h 185"/>
                <a:gd name="T84" fmla="*/ 84 w 176"/>
                <a:gd name="T85" fmla="*/ 58 h 185"/>
                <a:gd name="T86" fmla="*/ 86 w 176"/>
                <a:gd name="T87" fmla="*/ 44 h 185"/>
                <a:gd name="T88" fmla="*/ 82 w 176"/>
                <a:gd name="T89" fmla="*/ 38 h 185"/>
                <a:gd name="T90" fmla="*/ 88 w 176"/>
                <a:gd name="T91" fmla="*/ 34 h 185"/>
                <a:gd name="T92" fmla="*/ 102 w 176"/>
                <a:gd name="T93" fmla="*/ 28 h 185"/>
                <a:gd name="T94" fmla="*/ 104 w 176"/>
                <a:gd name="T95" fmla="*/ 32 h 185"/>
                <a:gd name="T96" fmla="*/ 108 w 176"/>
                <a:gd name="T97" fmla="*/ 32 h 185"/>
                <a:gd name="T98" fmla="*/ 106 w 176"/>
                <a:gd name="T99" fmla="*/ 28 h 185"/>
                <a:gd name="T100" fmla="*/ 102 w 176"/>
                <a:gd name="T101" fmla="*/ 24 h 185"/>
                <a:gd name="T102" fmla="*/ 100 w 176"/>
                <a:gd name="T103" fmla="*/ 18 h 185"/>
                <a:gd name="T104" fmla="*/ 104 w 176"/>
                <a:gd name="T105" fmla="*/ 12 h 185"/>
                <a:gd name="T106" fmla="*/ 82 w 176"/>
                <a:gd name="T107" fmla="*/ 6 h 185"/>
                <a:gd name="T108" fmla="*/ 80 w 176"/>
                <a:gd name="T109" fmla="*/ 0 h 185"/>
                <a:gd name="T110" fmla="*/ 58 w 176"/>
                <a:gd name="T111" fmla="*/ 4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6"/>
                <a:gd name="T169" fmla="*/ 0 h 185"/>
                <a:gd name="T170" fmla="*/ 176 w 176"/>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6" h="185">
                  <a:moveTo>
                    <a:pt x="56" y="4"/>
                  </a:moveTo>
                  <a:lnTo>
                    <a:pt x="54" y="8"/>
                  </a:lnTo>
                  <a:lnTo>
                    <a:pt x="54" y="10"/>
                  </a:lnTo>
                  <a:lnTo>
                    <a:pt x="50" y="10"/>
                  </a:lnTo>
                  <a:lnTo>
                    <a:pt x="50" y="12"/>
                  </a:lnTo>
                  <a:lnTo>
                    <a:pt x="50" y="14"/>
                  </a:lnTo>
                  <a:lnTo>
                    <a:pt x="52" y="16"/>
                  </a:lnTo>
                  <a:lnTo>
                    <a:pt x="50" y="16"/>
                  </a:lnTo>
                  <a:lnTo>
                    <a:pt x="42" y="16"/>
                  </a:lnTo>
                  <a:lnTo>
                    <a:pt x="40" y="14"/>
                  </a:lnTo>
                  <a:lnTo>
                    <a:pt x="38" y="12"/>
                  </a:lnTo>
                  <a:lnTo>
                    <a:pt x="38" y="16"/>
                  </a:lnTo>
                  <a:lnTo>
                    <a:pt x="34" y="22"/>
                  </a:lnTo>
                  <a:lnTo>
                    <a:pt x="34" y="24"/>
                  </a:lnTo>
                  <a:lnTo>
                    <a:pt x="32" y="24"/>
                  </a:lnTo>
                  <a:lnTo>
                    <a:pt x="30" y="22"/>
                  </a:lnTo>
                  <a:lnTo>
                    <a:pt x="26" y="20"/>
                  </a:lnTo>
                  <a:lnTo>
                    <a:pt x="26" y="14"/>
                  </a:lnTo>
                  <a:lnTo>
                    <a:pt x="22" y="16"/>
                  </a:lnTo>
                  <a:lnTo>
                    <a:pt x="20" y="18"/>
                  </a:lnTo>
                  <a:lnTo>
                    <a:pt x="20" y="20"/>
                  </a:lnTo>
                  <a:lnTo>
                    <a:pt x="16" y="24"/>
                  </a:lnTo>
                  <a:lnTo>
                    <a:pt x="2" y="26"/>
                  </a:lnTo>
                  <a:lnTo>
                    <a:pt x="2" y="28"/>
                  </a:lnTo>
                  <a:lnTo>
                    <a:pt x="6" y="38"/>
                  </a:lnTo>
                  <a:lnTo>
                    <a:pt x="2" y="40"/>
                  </a:lnTo>
                  <a:lnTo>
                    <a:pt x="0" y="42"/>
                  </a:lnTo>
                  <a:lnTo>
                    <a:pt x="0" y="44"/>
                  </a:lnTo>
                  <a:lnTo>
                    <a:pt x="0" y="46"/>
                  </a:lnTo>
                  <a:lnTo>
                    <a:pt x="0" y="48"/>
                  </a:lnTo>
                  <a:lnTo>
                    <a:pt x="4" y="48"/>
                  </a:lnTo>
                  <a:lnTo>
                    <a:pt x="4" y="50"/>
                  </a:lnTo>
                  <a:lnTo>
                    <a:pt x="2" y="52"/>
                  </a:lnTo>
                  <a:lnTo>
                    <a:pt x="4" y="58"/>
                  </a:lnTo>
                  <a:lnTo>
                    <a:pt x="6" y="60"/>
                  </a:lnTo>
                  <a:lnTo>
                    <a:pt x="12" y="62"/>
                  </a:lnTo>
                  <a:lnTo>
                    <a:pt x="12" y="64"/>
                  </a:lnTo>
                  <a:lnTo>
                    <a:pt x="12" y="66"/>
                  </a:lnTo>
                  <a:lnTo>
                    <a:pt x="12" y="68"/>
                  </a:lnTo>
                  <a:lnTo>
                    <a:pt x="18" y="68"/>
                  </a:lnTo>
                  <a:lnTo>
                    <a:pt x="22" y="66"/>
                  </a:lnTo>
                  <a:lnTo>
                    <a:pt x="22" y="64"/>
                  </a:lnTo>
                  <a:lnTo>
                    <a:pt x="24" y="62"/>
                  </a:lnTo>
                  <a:lnTo>
                    <a:pt x="26" y="60"/>
                  </a:lnTo>
                  <a:lnTo>
                    <a:pt x="26" y="58"/>
                  </a:lnTo>
                  <a:lnTo>
                    <a:pt x="32" y="56"/>
                  </a:lnTo>
                  <a:lnTo>
                    <a:pt x="36" y="58"/>
                  </a:lnTo>
                  <a:lnTo>
                    <a:pt x="52" y="66"/>
                  </a:lnTo>
                  <a:lnTo>
                    <a:pt x="58" y="82"/>
                  </a:lnTo>
                  <a:lnTo>
                    <a:pt x="58" y="84"/>
                  </a:lnTo>
                  <a:lnTo>
                    <a:pt x="66" y="94"/>
                  </a:lnTo>
                  <a:lnTo>
                    <a:pt x="66" y="98"/>
                  </a:lnTo>
                  <a:lnTo>
                    <a:pt x="68" y="98"/>
                  </a:lnTo>
                  <a:lnTo>
                    <a:pt x="70" y="98"/>
                  </a:lnTo>
                  <a:lnTo>
                    <a:pt x="74" y="100"/>
                  </a:lnTo>
                  <a:lnTo>
                    <a:pt x="78" y="104"/>
                  </a:lnTo>
                  <a:lnTo>
                    <a:pt x="80" y="106"/>
                  </a:lnTo>
                  <a:lnTo>
                    <a:pt x="96" y="120"/>
                  </a:lnTo>
                  <a:lnTo>
                    <a:pt x="106" y="122"/>
                  </a:lnTo>
                  <a:lnTo>
                    <a:pt x="110" y="125"/>
                  </a:lnTo>
                  <a:lnTo>
                    <a:pt x="110" y="127"/>
                  </a:lnTo>
                  <a:lnTo>
                    <a:pt x="116" y="129"/>
                  </a:lnTo>
                  <a:lnTo>
                    <a:pt x="116" y="131"/>
                  </a:lnTo>
                  <a:lnTo>
                    <a:pt x="116" y="133"/>
                  </a:lnTo>
                  <a:lnTo>
                    <a:pt x="120" y="131"/>
                  </a:lnTo>
                  <a:lnTo>
                    <a:pt x="122" y="131"/>
                  </a:lnTo>
                  <a:lnTo>
                    <a:pt x="122" y="133"/>
                  </a:lnTo>
                  <a:lnTo>
                    <a:pt x="124" y="137"/>
                  </a:lnTo>
                  <a:lnTo>
                    <a:pt x="124" y="139"/>
                  </a:lnTo>
                  <a:lnTo>
                    <a:pt x="124" y="141"/>
                  </a:lnTo>
                  <a:lnTo>
                    <a:pt x="128" y="141"/>
                  </a:lnTo>
                  <a:lnTo>
                    <a:pt x="130" y="145"/>
                  </a:lnTo>
                  <a:lnTo>
                    <a:pt x="132" y="143"/>
                  </a:lnTo>
                  <a:lnTo>
                    <a:pt x="134" y="143"/>
                  </a:lnTo>
                  <a:lnTo>
                    <a:pt x="142" y="167"/>
                  </a:lnTo>
                  <a:lnTo>
                    <a:pt x="136" y="171"/>
                  </a:lnTo>
                  <a:lnTo>
                    <a:pt x="138" y="173"/>
                  </a:lnTo>
                  <a:lnTo>
                    <a:pt x="134" y="179"/>
                  </a:lnTo>
                  <a:lnTo>
                    <a:pt x="136" y="185"/>
                  </a:lnTo>
                  <a:lnTo>
                    <a:pt x="136" y="183"/>
                  </a:lnTo>
                  <a:lnTo>
                    <a:pt x="136" y="185"/>
                  </a:lnTo>
                  <a:lnTo>
                    <a:pt x="140" y="185"/>
                  </a:lnTo>
                  <a:lnTo>
                    <a:pt x="140" y="183"/>
                  </a:lnTo>
                  <a:lnTo>
                    <a:pt x="144" y="177"/>
                  </a:lnTo>
                  <a:lnTo>
                    <a:pt x="146" y="177"/>
                  </a:lnTo>
                  <a:lnTo>
                    <a:pt x="148" y="175"/>
                  </a:lnTo>
                  <a:lnTo>
                    <a:pt x="148" y="167"/>
                  </a:lnTo>
                  <a:lnTo>
                    <a:pt x="154" y="165"/>
                  </a:lnTo>
                  <a:lnTo>
                    <a:pt x="156" y="165"/>
                  </a:lnTo>
                  <a:lnTo>
                    <a:pt x="156" y="163"/>
                  </a:lnTo>
                  <a:lnTo>
                    <a:pt x="156" y="155"/>
                  </a:lnTo>
                  <a:lnTo>
                    <a:pt x="154" y="155"/>
                  </a:lnTo>
                  <a:lnTo>
                    <a:pt x="152" y="153"/>
                  </a:lnTo>
                  <a:lnTo>
                    <a:pt x="150" y="151"/>
                  </a:lnTo>
                  <a:lnTo>
                    <a:pt x="148" y="149"/>
                  </a:lnTo>
                  <a:lnTo>
                    <a:pt x="148" y="141"/>
                  </a:lnTo>
                  <a:lnTo>
                    <a:pt x="154" y="135"/>
                  </a:lnTo>
                  <a:lnTo>
                    <a:pt x="156" y="135"/>
                  </a:lnTo>
                  <a:lnTo>
                    <a:pt x="162" y="137"/>
                  </a:lnTo>
                  <a:lnTo>
                    <a:pt x="168" y="141"/>
                  </a:lnTo>
                  <a:lnTo>
                    <a:pt x="172" y="145"/>
                  </a:lnTo>
                  <a:lnTo>
                    <a:pt x="174" y="147"/>
                  </a:lnTo>
                  <a:lnTo>
                    <a:pt x="176" y="143"/>
                  </a:lnTo>
                  <a:lnTo>
                    <a:pt x="168" y="131"/>
                  </a:lnTo>
                  <a:lnTo>
                    <a:pt x="158" y="127"/>
                  </a:lnTo>
                  <a:lnTo>
                    <a:pt x="156" y="123"/>
                  </a:lnTo>
                  <a:lnTo>
                    <a:pt x="140" y="118"/>
                  </a:lnTo>
                  <a:lnTo>
                    <a:pt x="138" y="118"/>
                  </a:lnTo>
                  <a:lnTo>
                    <a:pt x="138" y="116"/>
                  </a:lnTo>
                  <a:lnTo>
                    <a:pt x="138" y="114"/>
                  </a:lnTo>
                  <a:lnTo>
                    <a:pt x="140" y="112"/>
                  </a:lnTo>
                  <a:lnTo>
                    <a:pt x="142" y="112"/>
                  </a:lnTo>
                  <a:lnTo>
                    <a:pt x="142" y="108"/>
                  </a:lnTo>
                  <a:lnTo>
                    <a:pt x="140" y="106"/>
                  </a:lnTo>
                  <a:lnTo>
                    <a:pt x="136" y="106"/>
                  </a:lnTo>
                  <a:lnTo>
                    <a:pt x="136" y="108"/>
                  </a:lnTo>
                  <a:lnTo>
                    <a:pt x="138" y="106"/>
                  </a:lnTo>
                  <a:lnTo>
                    <a:pt x="136" y="108"/>
                  </a:lnTo>
                  <a:lnTo>
                    <a:pt x="128" y="108"/>
                  </a:lnTo>
                  <a:lnTo>
                    <a:pt x="128" y="110"/>
                  </a:lnTo>
                  <a:lnTo>
                    <a:pt x="120" y="104"/>
                  </a:lnTo>
                  <a:lnTo>
                    <a:pt x="118" y="102"/>
                  </a:lnTo>
                  <a:lnTo>
                    <a:pt x="110" y="94"/>
                  </a:lnTo>
                  <a:lnTo>
                    <a:pt x="102" y="74"/>
                  </a:lnTo>
                  <a:lnTo>
                    <a:pt x="102" y="72"/>
                  </a:lnTo>
                  <a:lnTo>
                    <a:pt x="100" y="72"/>
                  </a:lnTo>
                  <a:lnTo>
                    <a:pt x="98" y="72"/>
                  </a:lnTo>
                  <a:lnTo>
                    <a:pt x="88" y="64"/>
                  </a:lnTo>
                  <a:lnTo>
                    <a:pt x="84" y="58"/>
                  </a:lnTo>
                  <a:lnTo>
                    <a:pt x="84" y="48"/>
                  </a:lnTo>
                  <a:lnTo>
                    <a:pt x="86" y="46"/>
                  </a:lnTo>
                  <a:lnTo>
                    <a:pt x="86" y="44"/>
                  </a:lnTo>
                  <a:lnTo>
                    <a:pt x="86" y="42"/>
                  </a:lnTo>
                  <a:lnTo>
                    <a:pt x="84" y="42"/>
                  </a:lnTo>
                  <a:lnTo>
                    <a:pt x="82" y="38"/>
                  </a:lnTo>
                  <a:lnTo>
                    <a:pt x="84" y="36"/>
                  </a:lnTo>
                  <a:lnTo>
                    <a:pt x="86" y="34"/>
                  </a:lnTo>
                  <a:lnTo>
                    <a:pt x="88" y="34"/>
                  </a:lnTo>
                  <a:lnTo>
                    <a:pt x="98" y="30"/>
                  </a:lnTo>
                  <a:lnTo>
                    <a:pt x="100" y="30"/>
                  </a:lnTo>
                  <a:lnTo>
                    <a:pt x="102" y="28"/>
                  </a:lnTo>
                  <a:lnTo>
                    <a:pt x="104" y="28"/>
                  </a:lnTo>
                  <a:lnTo>
                    <a:pt x="104" y="30"/>
                  </a:lnTo>
                  <a:lnTo>
                    <a:pt x="104" y="32"/>
                  </a:lnTo>
                  <a:lnTo>
                    <a:pt x="106" y="34"/>
                  </a:lnTo>
                  <a:lnTo>
                    <a:pt x="106" y="32"/>
                  </a:lnTo>
                  <a:lnTo>
                    <a:pt x="108" y="32"/>
                  </a:lnTo>
                  <a:lnTo>
                    <a:pt x="108" y="30"/>
                  </a:lnTo>
                  <a:lnTo>
                    <a:pt x="106" y="30"/>
                  </a:lnTo>
                  <a:lnTo>
                    <a:pt x="106" y="28"/>
                  </a:lnTo>
                  <a:lnTo>
                    <a:pt x="104" y="26"/>
                  </a:lnTo>
                  <a:lnTo>
                    <a:pt x="102" y="26"/>
                  </a:lnTo>
                  <a:lnTo>
                    <a:pt x="102" y="24"/>
                  </a:lnTo>
                  <a:lnTo>
                    <a:pt x="102" y="22"/>
                  </a:lnTo>
                  <a:lnTo>
                    <a:pt x="102" y="18"/>
                  </a:lnTo>
                  <a:lnTo>
                    <a:pt x="100" y="18"/>
                  </a:lnTo>
                  <a:lnTo>
                    <a:pt x="100" y="16"/>
                  </a:lnTo>
                  <a:lnTo>
                    <a:pt x="102" y="14"/>
                  </a:lnTo>
                  <a:lnTo>
                    <a:pt x="104" y="12"/>
                  </a:lnTo>
                  <a:lnTo>
                    <a:pt x="90" y="10"/>
                  </a:lnTo>
                  <a:lnTo>
                    <a:pt x="86" y="8"/>
                  </a:lnTo>
                  <a:lnTo>
                    <a:pt x="82" y="6"/>
                  </a:lnTo>
                  <a:lnTo>
                    <a:pt x="82" y="2"/>
                  </a:lnTo>
                  <a:lnTo>
                    <a:pt x="82" y="0"/>
                  </a:lnTo>
                  <a:lnTo>
                    <a:pt x="80" y="0"/>
                  </a:lnTo>
                  <a:lnTo>
                    <a:pt x="78" y="0"/>
                  </a:lnTo>
                  <a:lnTo>
                    <a:pt x="58" y="6"/>
                  </a:lnTo>
                  <a:lnTo>
                    <a:pt x="58" y="4"/>
                  </a:lnTo>
                  <a:lnTo>
                    <a:pt x="56" y="4"/>
                  </a:lnTo>
                  <a:close/>
                </a:path>
              </a:pathLst>
            </a:custGeom>
            <a:solidFill>
              <a:schemeClr val="tx2"/>
            </a:solidFill>
            <a:ln w="3175">
              <a:solidFill>
                <a:schemeClr val="bg1"/>
              </a:solidFill>
              <a:round/>
              <a:headEnd/>
              <a:tailEnd/>
            </a:ln>
          </p:spPr>
          <p:txBody>
            <a:bodyPr/>
            <a:lstStyle/>
            <a:p>
              <a:endParaRPr lang="fr-FR" dirty="0"/>
            </a:p>
          </p:txBody>
        </p:sp>
        <p:sp>
          <p:nvSpPr>
            <p:cNvPr id="5261" name="Freeform 130"/>
            <p:cNvSpPr>
              <a:spLocks/>
            </p:cNvSpPr>
            <p:nvPr/>
          </p:nvSpPr>
          <p:spPr bwMode="auto">
            <a:xfrm>
              <a:off x="2882" y="1909"/>
              <a:ext cx="176" cy="185"/>
            </a:xfrm>
            <a:custGeom>
              <a:avLst/>
              <a:gdLst>
                <a:gd name="T0" fmla="*/ 54 w 176"/>
                <a:gd name="T1" fmla="*/ 10 h 185"/>
                <a:gd name="T2" fmla="*/ 50 w 176"/>
                <a:gd name="T3" fmla="*/ 14 h 185"/>
                <a:gd name="T4" fmla="*/ 42 w 176"/>
                <a:gd name="T5" fmla="*/ 16 h 185"/>
                <a:gd name="T6" fmla="*/ 38 w 176"/>
                <a:gd name="T7" fmla="*/ 16 h 185"/>
                <a:gd name="T8" fmla="*/ 32 w 176"/>
                <a:gd name="T9" fmla="*/ 24 h 185"/>
                <a:gd name="T10" fmla="*/ 26 w 176"/>
                <a:gd name="T11" fmla="*/ 14 h 185"/>
                <a:gd name="T12" fmla="*/ 20 w 176"/>
                <a:gd name="T13" fmla="*/ 20 h 185"/>
                <a:gd name="T14" fmla="*/ 2 w 176"/>
                <a:gd name="T15" fmla="*/ 28 h 185"/>
                <a:gd name="T16" fmla="*/ 0 w 176"/>
                <a:gd name="T17" fmla="*/ 42 h 185"/>
                <a:gd name="T18" fmla="*/ 0 w 176"/>
                <a:gd name="T19" fmla="*/ 48 h 185"/>
                <a:gd name="T20" fmla="*/ 2 w 176"/>
                <a:gd name="T21" fmla="*/ 52 h 185"/>
                <a:gd name="T22" fmla="*/ 12 w 176"/>
                <a:gd name="T23" fmla="*/ 62 h 185"/>
                <a:gd name="T24" fmla="*/ 12 w 176"/>
                <a:gd name="T25" fmla="*/ 68 h 185"/>
                <a:gd name="T26" fmla="*/ 22 w 176"/>
                <a:gd name="T27" fmla="*/ 64 h 185"/>
                <a:gd name="T28" fmla="*/ 26 w 176"/>
                <a:gd name="T29" fmla="*/ 58 h 185"/>
                <a:gd name="T30" fmla="*/ 52 w 176"/>
                <a:gd name="T31" fmla="*/ 66 h 185"/>
                <a:gd name="T32" fmla="*/ 66 w 176"/>
                <a:gd name="T33" fmla="*/ 94 h 185"/>
                <a:gd name="T34" fmla="*/ 70 w 176"/>
                <a:gd name="T35" fmla="*/ 98 h 185"/>
                <a:gd name="T36" fmla="*/ 80 w 176"/>
                <a:gd name="T37" fmla="*/ 106 h 185"/>
                <a:gd name="T38" fmla="*/ 110 w 176"/>
                <a:gd name="T39" fmla="*/ 125 h 185"/>
                <a:gd name="T40" fmla="*/ 116 w 176"/>
                <a:gd name="T41" fmla="*/ 131 h 185"/>
                <a:gd name="T42" fmla="*/ 122 w 176"/>
                <a:gd name="T43" fmla="*/ 131 h 185"/>
                <a:gd name="T44" fmla="*/ 124 w 176"/>
                <a:gd name="T45" fmla="*/ 139 h 185"/>
                <a:gd name="T46" fmla="*/ 130 w 176"/>
                <a:gd name="T47" fmla="*/ 145 h 185"/>
                <a:gd name="T48" fmla="*/ 142 w 176"/>
                <a:gd name="T49" fmla="*/ 167 h 185"/>
                <a:gd name="T50" fmla="*/ 134 w 176"/>
                <a:gd name="T51" fmla="*/ 179 h 185"/>
                <a:gd name="T52" fmla="*/ 136 w 176"/>
                <a:gd name="T53" fmla="*/ 185 h 185"/>
                <a:gd name="T54" fmla="*/ 144 w 176"/>
                <a:gd name="T55" fmla="*/ 177 h 185"/>
                <a:gd name="T56" fmla="*/ 148 w 176"/>
                <a:gd name="T57" fmla="*/ 167 h 185"/>
                <a:gd name="T58" fmla="*/ 156 w 176"/>
                <a:gd name="T59" fmla="*/ 163 h 185"/>
                <a:gd name="T60" fmla="*/ 152 w 176"/>
                <a:gd name="T61" fmla="*/ 153 h 185"/>
                <a:gd name="T62" fmla="*/ 148 w 176"/>
                <a:gd name="T63" fmla="*/ 141 h 185"/>
                <a:gd name="T64" fmla="*/ 162 w 176"/>
                <a:gd name="T65" fmla="*/ 137 h 185"/>
                <a:gd name="T66" fmla="*/ 174 w 176"/>
                <a:gd name="T67" fmla="*/ 147 h 185"/>
                <a:gd name="T68" fmla="*/ 158 w 176"/>
                <a:gd name="T69" fmla="*/ 127 h 185"/>
                <a:gd name="T70" fmla="*/ 138 w 176"/>
                <a:gd name="T71" fmla="*/ 118 h 185"/>
                <a:gd name="T72" fmla="*/ 140 w 176"/>
                <a:gd name="T73" fmla="*/ 112 h 185"/>
                <a:gd name="T74" fmla="*/ 140 w 176"/>
                <a:gd name="T75" fmla="*/ 106 h 185"/>
                <a:gd name="T76" fmla="*/ 138 w 176"/>
                <a:gd name="T77" fmla="*/ 106 h 185"/>
                <a:gd name="T78" fmla="*/ 128 w 176"/>
                <a:gd name="T79" fmla="*/ 110 h 185"/>
                <a:gd name="T80" fmla="*/ 110 w 176"/>
                <a:gd name="T81" fmla="*/ 94 h 185"/>
                <a:gd name="T82" fmla="*/ 100 w 176"/>
                <a:gd name="T83" fmla="*/ 72 h 185"/>
                <a:gd name="T84" fmla="*/ 84 w 176"/>
                <a:gd name="T85" fmla="*/ 58 h 185"/>
                <a:gd name="T86" fmla="*/ 86 w 176"/>
                <a:gd name="T87" fmla="*/ 44 h 185"/>
                <a:gd name="T88" fmla="*/ 82 w 176"/>
                <a:gd name="T89" fmla="*/ 38 h 185"/>
                <a:gd name="T90" fmla="*/ 88 w 176"/>
                <a:gd name="T91" fmla="*/ 34 h 185"/>
                <a:gd name="T92" fmla="*/ 102 w 176"/>
                <a:gd name="T93" fmla="*/ 28 h 185"/>
                <a:gd name="T94" fmla="*/ 104 w 176"/>
                <a:gd name="T95" fmla="*/ 32 h 185"/>
                <a:gd name="T96" fmla="*/ 108 w 176"/>
                <a:gd name="T97" fmla="*/ 32 h 185"/>
                <a:gd name="T98" fmla="*/ 106 w 176"/>
                <a:gd name="T99" fmla="*/ 28 h 185"/>
                <a:gd name="T100" fmla="*/ 102 w 176"/>
                <a:gd name="T101" fmla="*/ 24 h 185"/>
                <a:gd name="T102" fmla="*/ 100 w 176"/>
                <a:gd name="T103" fmla="*/ 18 h 185"/>
                <a:gd name="T104" fmla="*/ 104 w 176"/>
                <a:gd name="T105" fmla="*/ 12 h 185"/>
                <a:gd name="T106" fmla="*/ 82 w 176"/>
                <a:gd name="T107" fmla="*/ 6 h 185"/>
                <a:gd name="T108" fmla="*/ 80 w 176"/>
                <a:gd name="T109" fmla="*/ 0 h 185"/>
                <a:gd name="T110" fmla="*/ 58 w 176"/>
                <a:gd name="T111" fmla="*/ 4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6"/>
                <a:gd name="T169" fmla="*/ 0 h 185"/>
                <a:gd name="T170" fmla="*/ 176 w 176"/>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6" h="185">
                  <a:moveTo>
                    <a:pt x="56" y="4"/>
                  </a:moveTo>
                  <a:lnTo>
                    <a:pt x="54" y="8"/>
                  </a:lnTo>
                  <a:lnTo>
                    <a:pt x="54" y="10"/>
                  </a:lnTo>
                  <a:lnTo>
                    <a:pt x="50" y="10"/>
                  </a:lnTo>
                  <a:lnTo>
                    <a:pt x="50" y="12"/>
                  </a:lnTo>
                  <a:lnTo>
                    <a:pt x="50" y="14"/>
                  </a:lnTo>
                  <a:lnTo>
                    <a:pt x="52" y="16"/>
                  </a:lnTo>
                  <a:lnTo>
                    <a:pt x="50" y="16"/>
                  </a:lnTo>
                  <a:lnTo>
                    <a:pt x="42" y="16"/>
                  </a:lnTo>
                  <a:lnTo>
                    <a:pt x="40" y="14"/>
                  </a:lnTo>
                  <a:lnTo>
                    <a:pt x="38" y="12"/>
                  </a:lnTo>
                  <a:lnTo>
                    <a:pt x="38" y="16"/>
                  </a:lnTo>
                  <a:lnTo>
                    <a:pt x="34" y="22"/>
                  </a:lnTo>
                  <a:lnTo>
                    <a:pt x="34" y="24"/>
                  </a:lnTo>
                  <a:lnTo>
                    <a:pt x="32" y="24"/>
                  </a:lnTo>
                  <a:lnTo>
                    <a:pt x="30" y="22"/>
                  </a:lnTo>
                  <a:lnTo>
                    <a:pt x="26" y="20"/>
                  </a:lnTo>
                  <a:lnTo>
                    <a:pt x="26" y="14"/>
                  </a:lnTo>
                  <a:lnTo>
                    <a:pt x="22" y="16"/>
                  </a:lnTo>
                  <a:lnTo>
                    <a:pt x="20" y="18"/>
                  </a:lnTo>
                  <a:lnTo>
                    <a:pt x="20" y="20"/>
                  </a:lnTo>
                  <a:lnTo>
                    <a:pt x="16" y="24"/>
                  </a:lnTo>
                  <a:lnTo>
                    <a:pt x="2" y="26"/>
                  </a:lnTo>
                  <a:lnTo>
                    <a:pt x="2" y="28"/>
                  </a:lnTo>
                  <a:lnTo>
                    <a:pt x="6" y="38"/>
                  </a:lnTo>
                  <a:lnTo>
                    <a:pt x="2" y="40"/>
                  </a:lnTo>
                  <a:lnTo>
                    <a:pt x="0" y="42"/>
                  </a:lnTo>
                  <a:lnTo>
                    <a:pt x="0" y="44"/>
                  </a:lnTo>
                  <a:lnTo>
                    <a:pt x="0" y="46"/>
                  </a:lnTo>
                  <a:lnTo>
                    <a:pt x="0" y="48"/>
                  </a:lnTo>
                  <a:lnTo>
                    <a:pt x="4" y="48"/>
                  </a:lnTo>
                  <a:lnTo>
                    <a:pt x="4" y="50"/>
                  </a:lnTo>
                  <a:lnTo>
                    <a:pt x="2" y="52"/>
                  </a:lnTo>
                  <a:lnTo>
                    <a:pt x="4" y="58"/>
                  </a:lnTo>
                  <a:lnTo>
                    <a:pt x="6" y="60"/>
                  </a:lnTo>
                  <a:lnTo>
                    <a:pt x="12" y="62"/>
                  </a:lnTo>
                  <a:lnTo>
                    <a:pt x="12" y="64"/>
                  </a:lnTo>
                  <a:lnTo>
                    <a:pt x="12" y="66"/>
                  </a:lnTo>
                  <a:lnTo>
                    <a:pt x="12" y="68"/>
                  </a:lnTo>
                  <a:lnTo>
                    <a:pt x="18" y="68"/>
                  </a:lnTo>
                  <a:lnTo>
                    <a:pt x="22" y="66"/>
                  </a:lnTo>
                  <a:lnTo>
                    <a:pt x="22" y="64"/>
                  </a:lnTo>
                  <a:lnTo>
                    <a:pt x="24" y="62"/>
                  </a:lnTo>
                  <a:lnTo>
                    <a:pt x="26" y="60"/>
                  </a:lnTo>
                  <a:lnTo>
                    <a:pt x="26" y="58"/>
                  </a:lnTo>
                  <a:lnTo>
                    <a:pt x="32" y="56"/>
                  </a:lnTo>
                  <a:lnTo>
                    <a:pt x="36" y="58"/>
                  </a:lnTo>
                  <a:lnTo>
                    <a:pt x="52" y="66"/>
                  </a:lnTo>
                  <a:lnTo>
                    <a:pt x="58" y="82"/>
                  </a:lnTo>
                  <a:lnTo>
                    <a:pt x="58" y="84"/>
                  </a:lnTo>
                  <a:lnTo>
                    <a:pt x="66" y="94"/>
                  </a:lnTo>
                  <a:lnTo>
                    <a:pt x="66" y="98"/>
                  </a:lnTo>
                  <a:lnTo>
                    <a:pt x="68" y="98"/>
                  </a:lnTo>
                  <a:lnTo>
                    <a:pt x="70" y="98"/>
                  </a:lnTo>
                  <a:lnTo>
                    <a:pt x="74" y="100"/>
                  </a:lnTo>
                  <a:lnTo>
                    <a:pt x="78" y="104"/>
                  </a:lnTo>
                  <a:lnTo>
                    <a:pt x="80" y="106"/>
                  </a:lnTo>
                  <a:lnTo>
                    <a:pt x="96" y="120"/>
                  </a:lnTo>
                  <a:lnTo>
                    <a:pt x="106" y="122"/>
                  </a:lnTo>
                  <a:lnTo>
                    <a:pt x="110" y="125"/>
                  </a:lnTo>
                  <a:lnTo>
                    <a:pt x="110" y="127"/>
                  </a:lnTo>
                  <a:lnTo>
                    <a:pt x="116" y="129"/>
                  </a:lnTo>
                  <a:lnTo>
                    <a:pt x="116" y="131"/>
                  </a:lnTo>
                  <a:lnTo>
                    <a:pt x="116" y="133"/>
                  </a:lnTo>
                  <a:lnTo>
                    <a:pt x="120" y="131"/>
                  </a:lnTo>
                  <a:lnTo>
                    <a:pt x="122" y="131"/>
                  </a:lnTo>
                  <a:lnTo>
                    <a:pt x="122" y="133"/>
                  </a:lnTo>
                  <a:lnTo>
                    <a:pt x="124" y="137"/>
                  </a:lnTo>
                  <a:lnTo>
                    <a:pt x="124" y="139"/>
                  </a:lnTo>
                  <a:lnTo>
                    <a:pt x="124" y="141"/>
                  </a:lnTo>
                  <a:lnTo>
                    <a:pt x="128" y="141"/>
                  </a:lnTo>
                  <a:lnTo>
                    <a:pt x="130" y="145"/>
                  </a:lnTo>
                  <a:lnTo>
                    <a:pt x="132" y="143"/>
                  </a:lnTo>
                  <a:lnTo>
                    <a:pt x="134" y="143"/>
                  </a:lnTo>
                  <a:lnTo>
                    <a:pt x="142" y="167"/>
                  </a:lnTo>
                  <a:lnTo>
                    <a:pt x="136" y="171"/>
                  </a:lnTo>
                  <a:lnTo>
                    <a:pt x="138" y="173"/>
                  </a:lnTo>
                  <a:lnTo>
                    <a:pt x="134" y="179"/>
                  </a:lnTo>
                  <a:lnTo>
                    <a:pt x="136" y="185"/>
                  </a:lnTo>
                  <a:lnTo>
                    <a:pt x="136" y="183"/>
                  </a:lnTo>
                  <a:lnTo>
                    <a:pt x="136" y="185"/>
                  </a:lnTo>
                  <a:lnTo>
                    <a:pt x="140" y="185"/>
                  </a:lnTo>
                  <a:lnTo>
                    <a:pt x="140" y="183"/>
                  </a:lnTo>
                  <a:lnTo>
                    <a:pt x="144" y="177"/>
                  </a:lnTo>
                  <a:lnTo>
                    <a:pt x="146" y="177"/>
                  </a:lnTo>
                  <a:lnTo>
                    <a:pt x="148" y="175"/>
                  </a:lnTo>
                  <a:lnTo>
                    <a:pt x="148" y="167"/>
                  </a:lnTo>
                  <a:lnTo>
                    <a:pt x="154" y="165"/>
                  </a:lnTo>
                  <a:lnTo>
                    <a:pt x="156" y="165"/>
                  </a:lnTo>
                  <a:lnTo>
                    <a:pt x="156" y="163"/>
                  </a:lnTo>
                  <a:lnTo>
                    <a:pt x="156" y="155"/>
                  </a:lnTo>
                  <a:lnTo>
                    <a:pt x="154" y="155"/>
                  </a:lnTo>
                  <a:lnTo>
                    <a:pt x="152" y="153"/>
                  </a:lnTo>
                  <a:lnTo>
                    <a:pt x="150" y="151"/>
                  </a:lnTo>
                  <a:lnTo>
                    <a:pt x="148" y="149"/>
                  </a:lnTo>
                  <a:lnTo>
                    <a:pt x="148" y="141"/>
                  </a:lnTo>
                  <a:lnTo>
                    <a:pt x="154" y="135"/>
                  </a:lnTo>
                  <a:lnTo>
                    <a:pt x="156" y="135"/>
                  </a:lnTo>
                  <a:lnTo>
                    <a:pt x="162" y="137"/>
                  </a:lnTo>
                  <a:lnTo>
                    <a:pt x="168" y="141"/>
                  </a:lnTo>
                  <a:lnTo>
                    <a:pt x="172" y="145"/>
                  </a:lnTo>
                  <a:lnTo>
                    <a:pt x="174" y="147"/>
                  </a:lnTo>
                  <a:lnTo>
                    <a:pt x="176" y="143"/>
                  </a:lnTo>
                  <a:lnTo>
                    <a:pt x="168" y="131"/>
                  </a:lnTo>
                  <a:lnTo>
                    <a:pt x="158" y="127"/>
                  </a:lnTo>
                  <a:lnTo>
                    <a:pt x="156" y="123"/>
                  </a:lnTo>
                  <a:lnTo>
                    <a:pt x="140" y="118"/>
                  </a:lnTo>
                  <a:lnTo>
                    <a:pt x="138" y="118"/>
                  </a:lnTo>
                  <a:lnTo>
                    <a:pt x="138" y="116"/>
                  </a:lnTo>
                  <a:lnTo>
                    <a:pt x="138" y="114"/>
                  </a:lnTo>
                  <a:lnTo>
                    <a:pt x="140" y="112"/>
                  </a:lnTo>
                  <a:lnTo>
                    <a:pt x="142" y="112"/>
                  </a:lnTo>
                  <a:lnTo>
                    <a:pt x="142" y="108"/>
                  </a:lnTo>
                  <a:lnTo>
                    <a:pt x="140" y="106"/>
                  </a:lnTo>
                  <a:lnTo>
                    <a:pt x="136" y="106"/>
                  </a:lnTo>
                  <a:lnTo>
                    <a:pt x="136" y="108"/>
                  </a:lnTo>
                  <a:lnTo>
                    <a:pt x="138" y="106"/>
                  </a:lnTo>
                  <a:lnTo>
                    <a:pt x="136" y="108"/>
                  </a:lnTo>
                  <a:lnTo>
                    <a:pt x="128" y="108"/>
                  </a:lnTo>
                  <a:lnTo>
                    <a:pt x="128" y="110"/>
                  </a:lnTo>
                  <a:lnTo>
                    <a:pt x="120" y="104"/>
                  </a:lnTo>
                  <a:lnTo>
                    <a:pt x="118" y="102"/>
                  </a:lnTo>
                  <a:lnTo>
                    <a:pt x="110" y="94"/>
                  </a:lnTo>
                  <a:lnTo>
                    <a:pt x="102" y="74"/>
                  </a:lnTo>
                  <a:lnTo>
                    <a:pt x="102" y="72"/>
                  </a:lnTo>
                  <a:lnTo>
                    <a:pt x="100" y="72"/>
                  </a:lnTo>
                  <a:lnTo>
                    <a:pt x="98" y="72"/>
                  </a:lnTo>
                  <a:lnTo>
                    <a:pt x="88" y="64"/>
                  </a:lnTo>
                  <a:lnTo>
                    <a:pt x="84" y="58"/>
                  </a:lnTo>
                  <a:lnTo>
                    <a:pt x="84" y="48"/>
                  </a:lnTo>
                  <a:lnTo>
                    <a:pt x="86" y="46"/>
                  </a:lnTo>
                  <a:lnTo>
                    <a:pt x="86" y="44"/>
                  </a:lnTo>
                  <a:lnTo>
                    <a:pt x="86" y="42"/>
                  </a:lnTo>
                  <a:lnTo>
                    <a:pt x="84" y="42"/>
                  </a:lnTo>
                  <a:lnTo>
                    <a:pt x="82" y="38"/>
                  </a:lnTo>
                  <a:lnTo>
                    <a:pt x="84" y="36"/>
                  </a:lnTo>
                  <a:lnTo>
                    <a:pt x="86" y="34"/>
                  </a:lnTo>
                  <a:lnTo>
                    <a:pt x="88" y="34"/>
                  </a:lnTo>
                  <a:lnTo>
                    <a:pt x="98" y="30"/>
                  </a:lnTo>
                  <a:lnTo>
                    <a:pt x="100" y="30"/>
                  </a:lnTo>
                  <a:lnTo>
                    <a:pt x="102" y="28"/>
                  </a:lnTo>
                  <a:lnTo>
                    <a:pt x="104" y="28"/>
                  </a:lnTo>
                  <a:lnTo>
                    <a:pt x="104" y="30"/>
                  </a:lnTo>
                  <a:lnTo>
                    <a:pt x="104" y="32"/>
                  </a:lnTo>
                  <a:lnTo>
                    <a:pt x="106" y="34"/>
                  </a:lnTo>
                  <a:lnTo>
                    <a:pt x="106" y="32"/>
                  </a:lnTo>
                  <a:lnTo>
                    <a:pt x="108" y="32"/>
                  </a:lnTo>
                  <a:lnTo>
                    <a:pt x="108" y="30"/>
                  </a:lnTo>
                  <a:lnTo>
                    <a:pt x="106" y="30"/>
                  </a:lnTo>
                  <a:lnTo>
                    <a:pt x="106" y="28"/>
                  </a:lnTo>
                  <a:lnTo>
                    <a:pt x="104" y="26"/>
                  </a:lnTo>
                  <a:lnTo>
                    <a:pt x="102" y="26"/>
                  </a:lnTo>
                  <a:lnTo>
                    <a:pt x="102" y="24"/>
                  </a:lnTo>
                  <a:lnTo>
                    <a:pt x="102" y="22"/>
                  </a:lnTo>
                  <a:lnTo>
                    <a:pt x="102" y="18"/>
                  </a:lnTo>
                  <a:lnTo>
                    <a:pt x="100" y="18"/>
                  </a:lnTo>
                  <a:lnTo>
                    <a:pt x="100" y="16"/>
                  </a:lnTo>
                  <a:lnTo>
                    <a:pt x="102" y="14"/>
                  </a:lnTo>
                  <a:lnTo>
                    <a:pt x="104" y="12"/>
                  </a:lnTo>
                  <a:lnTo>
                    <a:pt x="90" y="10"/>
                  </a:lnTo>
                  <a:lnTo>
                    <a:pt x="86" y="8"/>
                  </a:lnTo>
                  <a:lnTo>
                    <a:pt x="82" y="6"/>
                  </a:lnTo>
                  <a:lnTo>
                    <a:pt x="82" y="2"/>
                  </a:lnTo>
                  <a:lnTo>
                    <a:pt x="82" y="0"/>
                  </a:lnTo>
                  <a:lnTo>
                    <a:pt x="80" y="0"/>
                  </a:lnTo>
                  <a:lnTo>
                    <a:pt x="78" y="0"/>
                  </a:lnTo>
                  <a:lnTo>
                    <a:pt x="58" y="6"/>
                  </a:lnTo>
                  <a:lnTo>
                    <a:pt x="58" y="4"/>
                  </a:lnTo>
                </a:path>
              </a:pathLst>
            </a:custGeom>
            <a:solidFill>
              <a:schemeClr val="tx2"/>
            </a:solidFill>
            <a:ln w="3175">
              <a:solidFill>
                <a:schemeClr val="bg1"/>
              </a:solidFill>
              <a:round/>
              <a:headEnd/>
              <a:tailEnd/>
            </a:ln>
          </p:spPr>
          <p:txBody>
            <a:bodyPr/>
            <a:lstStyle/>
            <a:p>
              <a:endParaRPr lang="fr-FR" dirty="0"/>
            </a:p>
          </p:txBody>
        </p:sp>
        <p:sp>
          <p:nvSpPr>
            <p:cNvPr id="5262" name="Freeform 131"/>
            <p:cNvSpPr>
              <a:spLocks/>
            </p:cNvSpPr>
            <p:nvPr/>
          </p:nvSpPr>
          <p:spPr bwMode="auto">
            <a:xfrm>
              <a:off x="3016" y="1945"/>
              <a:ext cx="60" cy="60"/>
            </a:xfrm>
            <a:custGeom>
              <a:avLst/>
              <a:gdLst>
                <a:gd name="T0" fmla="*/ 42 w 60"/>
                <a:gd name="T1" fmla="*/ 58 h 60"/>
                <a:gd name="T2" fmla="*/ 40 w 60"/>
                <a:gd name="T3" fmla="*/ 56 h 60"/>
                <a:gd name="T4" fmla="*/ 36 w 60"/>
                <a:gd name="T5" fmla="*/ 54 h 60"/>
                <a:gd name="T6" fmla="*/ 32 w 60"/>
                <a:gd name="T7" fmla="*/ 52 h 60"/>
                <a:gd name="T8" fmla="*/ 30 w 60"/>
                <a:gd name="T9" fmla="*/ 50 h 60"/>
                <a:gd name="T10" fmla="*/ 28 w 60"/>
                <a:gd name="T11" fmla="*/ 50 h 60"/>
                <a:gd name="T12" fmla="*/ 24 w 60"/>
                <a:gd name="T13" fmla="*/ 42 h 60"/>
                <a:gd name="T14" fmla="*/ 22 w 60"/>
                <a:gd name="T15" fmla="*/ 38 h 60"/>
                <a:gd name="T16" fmla="*/ 16 w 60"/>
                <a:gd name="T17" fmla="*/ 32 h 60"/>
                <a:gd name="T18" fmla="*/ 12 w 60"/>
                <a:gd name="T19" fmla="*/ 26 h 60"/>
                <a:gd name="T20" fmla="*/ 8 w 60"/>
                <a:gd name="T21" fmla="*/ 22 h 60"/>
                <a:gd name="T22" fmla="*/ 6 w 60"/>
                <a:gd name="T23" fmla="*/ 18 h 60"/>
                <a:gd name="T24" fmla="*/ 4 w 60"/>
                <a:gd name="T25" fmla="*/ 12 h 60"/>
                <a:gd name="T26" fmla="*/ 0 w 60"/>
                <a:gd name="T27" fmla="*/ 10 h 60"/>
                <a:gd name="T28" fmla="*/ 2 w 60"/>
                <a:gd name="T29" fmla="*/ 2 h 60"/>
                <a:gd name="T30" fmla="*/ 6 w 60"/>
                <a:gd name="T31" fmla="*/ 2 h 60"/>
                <a:gd name="T32" fmla="*/ 12 w 60"/>
                <a:gd name="T33" fmla="*/ 2 h 60"/>
                <a:gd name="T34" fmla="*/ 18 w 60"/>
                <a:gd name="T35" fmla="*/ 0 h 60"/>
                <a:gd name="T36" fmla="*/ 22 w 60"/>
                <a:gd name="T37" fmla="*/ 4 h 60"/>
                <a:gd name="T38" fmla="*/ 24 w 60"/>
                <a:gd name="T39" fmla="*/ 2 h 60"/>
                <a:gd name="T40" fmla="*/ 30 w 60"/>
                <a:gd name="T41" fmla="*/ 4 h 60"/>
                <a:gd name="T42" fmla="*/ 34 w 60"/>
                <a:gd name="T43" fmla="*/ 6 h 60"/>
                <a:gd name="T44" fmla="*/ 38 w 60"/>
                <a:gd name="T45" fmla="*/ 4 h 60"/>
                <a:gd name="T46" fmla="*/ 42 w 60"/>
                <a:gd name="T47" fmla="*/ 6 h 60"/>
                <a:gd name="T48" fmla="*/ 44 w 60"/>
                <a:gd name="T49" fmla="*/ 4 h 60"/>
                <a:gd name="T50" fmla="*/ 46 w 60"/>
                <a:gd name="T51" fmla="*/ 6 h 60"/>
                <a:gd name="T52" fmla="*/ 48 w 60"/>
                <a:gd name="T53" fmla="*/ 10 h 60"/>
                <a:gd name="T54" fmla="*/ 52 w 60"/>
                <a:gd name="T55" fmla="*/ 8 h 60"/>
                <a:gd name="T56" fmla="*/ 56 w 60"/>
                <a:gd name="T57" fmla="*/ 10 h 60"/>
                <a:gd name="T58" fmla="*/ 52 w 60"/>
                <a:gd name="T59" fmla="*/ 16 h 60"/>
                <a:gd name="T60" fmla="*/ 52 w 60"/>
                <a:gd name="T61" fmla="*/ 20 h 60"/>
                <a:gd name="T62" fmla="*/ 54 w 60"/>
                <a:gd name="T63" fmla="*/ 22 h 60"/>
                <a:gd name="T64" fmla="*/ 58 w 60"/>
                <a:gd name="T65" fmla="*/ 24 h 60"/>
                <a:gd name="T66" fmla="*/ 60 w 60"/>
                <a:gd name="T67" fmla="*/ 26 h 60"/>
                <a:gd name="T68" fmla="*/ 58 w 60"/>
                <a:gd name="T69" fmla="*/ 28 h 60"/>
                <a:gd name="T70" fmla="*/ 54 w 60"/>
                <a:gd name="T71" fmla="*/ 28 h 60"/>
                <a:gd name="T72" fmla="*/ 58 w 60"/>
                <a:gd name="T73" fmla="*/ 34 h 60"/>
                <a:gd name="T74" fmla="*/ 56 w 60"/>
                <a:gd name="T75" fmla="*/ 36 h 60"/>
                <a:gd name="T76" fmla="*/ 54 w 60"/>
                <a:gd name="T77" fmla="*/ 38 h 60"/>
                <a:gd name="T78" fmla="*/ 50 w 60"/>
                <a:gd name="T79" fmla="*/ 38 h 60"/>
                <a:gd name="T80" fmla="*/ 52 w 60"/>
                <a:gd name="T81" fmla="*/ 42 h 60"/>
                <a:gd name="T82" fmla="*/ 50 w 60"/>
                <a:gd name="T83" fmla="*/ 44 h 60"/>
                <a:gd name="T84" fmla="*/ 48 w 60"/>
                <a:gd name="T85" fmla="*/ 42 h 60"/>
                <a:gd name="T86" fmla="*/ 44 w 60"/>
                <a:gd name="T87" fmla="*/ 46 h 60"/>
                <a:gd name="T88" fmla="*/ 42 w 60"/>
                <a:gd name="T89" fmla="*/ 48 h 60"/>
                <a:gd name="T90" fmla="*/ 42 w 60"/>
                <a:gd name="T91" fmla="*/ 54 h 60"/>
                <a:gd name="T92" fmla="*/ 44 w 60"/>
                <a:gd name="T93" fmla="*/ 56 h 60"/>
                <a:gd name="T94" fmla="*/ 42 w 60"/>
                <a:gd name="T95" fmla="*/ 58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
                <a:gd name="T145" fmla="*/ 0 h 60"/>
                <a:gd name="T146" fmla="*/ 60 w 60"/>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 h="60">
                  <a:moveTo>
                    <a:pt x="42" y="60"/>
                  </a:moveTo>
                  <a:lnTo>
                    <a:pt x="42" y="58"/>
                  </a:lnTo>
                  <a:lnTo>
                    <a:pt x="40" y="58"/>
                  </a:lnTo>
                  <a:lnTo>
                    <a:pt x="40" y="56"/>
                  </a:lnTo>
                  <a:lnTo>
                    <a:pt x="38" y="56"/>
                  </a:lnTo>
                  <a:lnTo>
                    <a:pt x="36" y="54"/>
                  </a:lnTo>
                  <a:lnTo>
                    <a:pt x="34" y="54"/>
                  </a:lnTo>
                  <a:lnTo>
                    <a:pt x="32" y="52"/>
                  </a:lnTo>
                  <a:lnTo>
                    <a:pt x="32" y="50"/>
                  </a:lnTo>
                  <a:lnTo>
                    <a:pt x="30" y="50"/>
                  </a:lnTo>
                  <a:lnTo>
                    <a:pt x="28" y="52"/>
                  </a:lnTo>
                  <a:lnTo>
                    <a:pt x="28" y="50"/>
                  </a:lnTo>
                  <a:lnTo>
                    <a:pt x="30" y="48"/>
                  </a:lnTo>
                  <a:lnTo>
                    <a:pt x="24" y="42"/>
                  </a:lnTo>
                  <a:lnTo>
                    <a:pt x="24" y="40"/>
                  </a:lnTo>
                  <a:lnTo>
                    <a:pt x="22" y="38"/>
                  </a:lnTo>
                  <a:lnTo>
                    <a:pt x="20" y="38"/>
                  </a:lnTo>
                  <a:lnTo>
                    <a:pt x="16" y="32"/>
                  </a:lnTo>
                  <a:lnTo>
                    <a:pt x="16" y="30"/>
                  </a:lnTo>
                  <a:lnTo>
                    <a:pt x="12" y="26"/>
                  </a:lnTo>
                  <a:lnTo>
                    <a:pt x="10" y="26"/>
                  </a:lnTo>
                  <a:lnTo>
                    <a:pt x="8" y="22"/>
                  </a:lnTo>
                  <a:lnTo>
                    <a:pt x="8" y="20"/>
                  </a:lnTo>
                  <a:lnTo>
                    <a:pt x="6" y="18"/>
                  </a:lnTo>
                  <a:lnTo>
                    <a:pt x="6" y="16"/>
                  </a:lnTo>
                  <a:lnTo>
                    <a:pt x="4" y="12"/>
                  </a:lnTo>
                  <a:lnTo>
                    <a:pt x="2" y="12"/>
                  </a:lnTo>
                  <a:lnTo>
                    <a:pt x="0" y="10"/>
                  </a:lnTo>
                  <a:lnTo>
                    <a:pt x="2" y="8"/>
                  </a:lnTo>
                  <a:lnTo>
                    <a:pt x="2" y="2"/>
                  </a:lnTo>
                  <a:lnTo>
                    <a:pt x="4" y="0"/>
                  </a:lnTo>
                  <a:lnTo>
                    <a:pt x="6" y="2"/>
                  </a:lnTo>
                  <a:lnTo>
                    <a:pt x="10" y="6"/>
                  </a:lnTo>
                  <a:lnTo>
                    <a:pt x="12" y="2"/>
                  </a:lnTo>
                  <a:lnTo>
                    <a:pt x="18" y="2"/>
                  </a:lnTo>
                  <a:lnTo>
                    <a:pt x="18" y="0"/>
                  </a:lnTo>
                  <a:lnTo>
                    <a:pt x="20" y="0"/>
                  </a:lnTo>
                  <a:lnTo>
                    <a:pt x="22" y="4"/>
                  </a:lnTo>
                  <a:lnTo>
                    <a:pt x="24" y="4"/>
                  </a:lnTo>
                  <a:lnTo>
                    <a:pt x="24" y="2"/>
                  </a:lnTo>
                  <a:lnTo>
                    <a:pt x="26" y="4"/>
                  </a:lnTo>
                  <a:lnTo>
                    <a:pt x="30" y="4"/>
                  </a:lnTo>
                  <a:lnTo>
                    <a:pt x="32" y="6"/>
                  </a:lnTo>
                  <a:lnTo>
                    <a:pt x="34" y="6"/>
                  </a:lnTo>
                  <a:lnTo>
                    <a:pt x="36" y="4"/>
                  </a:lnTo>
                  <a:lnTo>
                    <a:pt x="38" y="4"/>
                  </a:lnTo>
                  <a:lnTo>
                    <a:pt x="42" y="4"/>
                  </a:lnTo>
                  <a:lnTo>
                    <a:pt x="42" y="6"/>
                  </a:lnTo>
                  <a:lnTo>
                    <a:pt x="44" y="6"/>
                  </a:lnTo>
                  <a:lnTo>
                    <a:pt x="44" y="4"/>
                  </a:lnTo>
                  <a:lnTo>
                    <a:pt x="46" y="4"/>
                  </a:lnTo>
                  <a:lnTo>
                    <a:pt x="46" y="6"/>
                  </a:lnTo>
                  <a:lnTo>
                    <a:pt x="46" y="8"/>
                  </a:lnTo>
                  <a:lnTo>
                    <a:pt x="48" y="10"/>
                  </a:lnTo>
                  <a:lnTo>
                    <a:pt x="50" y="10"/>
                  </a:lnTo>
                  <a:lnTo>
                    <a:pt x="52" y="8"/>
                  </a:lnTo>
                  <a:lnTo>
                    <a:pt x="56" y="8"/>
                  </a:lnTo>
                  <a:lnTo>
                    <a:pt x="56" y="10"/>
                  </a:lnTo>
                  <a:lnTo>
                    <a:pt x="56" y="12"/>
                  </a:lnTo>
                  <a:lnTo>
                    <a:pt x="52" y="16"/>
                  </a:lnTo>
                  <a:lnTo>
                    <a:pt x="52" y="18"/>
                  </a:lnTo>
                  <a:lnTo>
                    <a:pt x="52" y="20"/>
                  </a:lnTo>
                  <a:lnTo>
                    <a:pt x="52" y="22"/>
                  </a:lnTo>
                  <a:lnTo>
                    <a:pt x="54" y="22"/>
                  </a:lnTo>
                  <a:lnTo>
                    <a:pt x="56" y="24"/>
                  </a:lnTo>
                  <a:lnTo>
                    <a:pt x="58" y="24"/>
                  </a:lnTo>
                  <a:lnTo>
                    <a:pt x="58" y="26"/>
                  </a:lnTo>
                  <a:lnTo>
                    <a:pt x="60" y="26"/>
                  </a:lnTo>
                  <a:lnTo>
                    <a:pt x="60" y="28"/>
                  </a:lnTo>
                  <a:lnTo>
                    <a:pt x="58" y="28"/>
                  </a:lnTo>
                  <a:lnTo>
                    <a:pt x="56" y="28"/>
                  </a:lnTo>
                  <a:lnTo>
                    <a:pt x="54" y="28"/>
                  </a:lnTo>
                  <a:lnTo>
                    <a:pt x="58" y="32"/>
                  </a:lnTo>
                  <a:lnTo>
                    <a:pt x="58" y="34"/>
                  </a:lnTo>
                  <a:lnTo>
                    <a:pt x="58" y="36"/>
                  </a:lnTo>
                  <a:lnTo>
                    <a:pt x="56" y="36"/>
                  </a:lnTo>
                  <a:lnTo>
                    <a:pt x="54" y="36"/>
                  </a:lnTo>
                  <a:lnTo>
                    <a:pt x="54" y="38"/>
                  </a:lnTo>
                  <a:lnTo>
                    <a:pt x="52" y="38"/>
                  </a:lnTo>
                  <a:lnTo>
                    <a:pt x="50" y="38"/>
                  </a:lnTo>
                  <a:lnTo>
                    <a:pt x="50" y="40"/>
                  </a:lnTo>
                  <a:lnTo>
                    <a:pt x="52" y="42"/>
                  </a:lnTo>
                  <a:lnTo>
                    <a:pt x="52" y="44"/>
                  </a:lnTo>
                  <a:lnTo>
                    <a:pt x="50" y="44"/>
                  </a:lnTo>
                  <a:lnTo>
                    <a:pt x="50" y="42"/>
                  </a:lnTo>
                  <a:lnTo>
                    <a:pt x="48" y="42"/>
                  </a:lnTo>
                  <a:lnTo>
                    <a:pt x="46" y="44"/>
                  </a:lnTo>
                  <a:lnTo>
                    <a:pt x="44" y="46"/>
                  </a:lnTo>
                  <a:lnTo>
                    <a:pt x="44" y="48"/>
                  </a:lnTo>
                  <a:lnTo>
                    <a:pt x="42" y="48"/>
                  </a:lnTo>
                  <a:lnTo>
                    <a:pt x="42" y="52"/>
                  </a:lnTo>
                  <a:lnTo>
                    <a:pt x="42" y="54"/>
                  </a:lnTo>
                  <a:lnTo>
                    <a:pt x="44" y="54"/>
                  </a:lnTo>
                  <a:lnTo>
                    <a:pt x="44" y="56"/>
                  </a:lnTo>
                  <a:lnTo>
                    <a:pt x="42" y="58"/>
                  </a:lnTo>
                  <a:lnTo>
                    <a:pt x="42" y="60"/>
                  </a:lnTo>
                  <a:close/>
                </a:path>
              </a:pathLst>
            </a:custGeom>
            <a:solidFill>
              <a:schemeClr val="tx2"/>
            </a:solidFill>
            <a:ln w="3175">
              <a:solidFill>
                <a:schemeClr val="bg1"/>
              </a:solidFill>
              <a:round/>
              <a:headEnd/>
              <a:tailEnd/>
            </a:ln>
          </p:spPr>
          <p:txBody>
            <a:bodyPr/>
            <a:lstStyle/>
            <a:p>
              <a:endParaRPr lang="fr-FR" dirty="0"/>
            </a:p>
          </p:txBody>
        </p:sp>
        <p:sp>
          <p:nvSpPr>
            <p:cNvPr id="5263" name="Freeform 132"/>
            <p:cNvSpPr>
              <a:spLocks/>
            </p:cNvSpPr>
            <p:nvPr/>
          </p:nvSpPr>
          <p:spPr bwMode="auto">
            <a:xfrm>
              <a:off x="3016" y="1945"/>
              <a:ext cx="60" cy="60"/>
            </a:xfrm>
            <a:custGeom>
              <a:avLst/>
              <a:gdLst>
                <a:gd name="T0" fmla="*/ 42 w 60"/>
                <a:gd name="T1" fmla="*/ 58 h 60"/>
                <a:gd name="T2" fmla="*/ 40 w 60"/>
                <a:gd name="T3" fmla="*/ 56 h 60"/>
                <a:gd name="T4" fmla="*/ 36 w 60"/>
                <a:gd name="T5" fmla="*/ 54 h 60"/>
                <a:gd name="T6" fmla="*/ 32 w 60"/>
                <a:gd name="T7" fmla="*/ 52 h 60"/>
                <a:gd name="T8" fmla="*/ 30 w 60"/>
                <a:gd name="T9" fmla="*/ 50 h 60"/>
                <a:gd name="T10" fmla="*/ 28 w 60"/>
                <a:gd name="T11" fmla="*/ 50 h 60"/>
                <a:gd name="T12" fmla="*/ 24 w 60"/>
                <a:gd name="T13" fmla="*/ 42 h 60"/>
                <a:gd name="T14" fmla="*/ 22 w 60"/>
                <a:gd name="T15" fmla="*/ 38 h 60"/>
                <a:gd name="T16" fmla="*/ 16 w 60"/>
                <a:gd name="T17" fmla="*/ 32 h 60"/>
                <a:gd name="T18" fmla="*/ 12 w 60"/>
                <a:gd name="T19" fmla="*/ 26 h 60"/>
                <a:gd name="T20" fmla="*/ 8 w 60"/>
                <a:gd name="T21" fmla="*/ 22 h 60"/>
                <a:gd name="T22" fmla="*/ 6 w 60"/>
                <a:gd name="T23" fmla="*/ 18 h 60"/>
                <a:gd name="T24" fmla="*/ 4 w 60"/>
                <a:gd name="T25" fmla="*/ 12 h 60"/>
                <a:gd name="T26" fmla="*/ 0 w 60"/>
                <a:gd name="T27" fmla="*/ 10 h 60"/>
                <a:gd name="T28" fmla="*/ 2 w 60"/>
                <a:gd name="T29" fmla="*/ 2 h 60"/>
                <a:gd name="T30" fmla="*/ 6 w 60"/>
                <a:gd name="T31" fmla="*/ 2 h 60"/>
                <a:gd name="T32" fmla="*/ 12 w 60"/>
                <a:gd name="T33" fmla="*/ 2 h 60"/>
                <a:gd name="T34" fmla="*/ 18 w 60"/>
                <a:gd name="T35" fmla="*/ 0 h 60"/>
                <a:gd name="T36" fmla="*/ 22 w 60"/>
                <a:gd name="T37" fmla="*/ 4 h 60"/>
                <a:gd name="T38" fmla="*/ 24 w 60"/>
                <a:gd name="T39" fmla="*/ 2 h 60"/>
                <a:gd name="T40" fmla="*/ 30 w 60"/>
                <a:gd name="T41" fmla="*/ 4 h 60"/>
                <a:gd name="T42" fmla="*/ 34 w 60"/>
                <a:gd name="T43" fmla="*/ 6 h 60"/>
                <a:gd name="T44" fmla="*/ 38 w 60"/>
                <a:gd name="T45" fmla="*/ 4 h 60"/>
                <a:gd name="T46" fmla="*/ 42 w 60"/>
                <a:gd name="T47" fmla="*/ 6 h 60"/>
                <a:gd name="T48" fmla="*/ 44 w 60"/>
                <a:gd name="T49" fmla="*/ 4 h 60"/>
                <a:gd name="T50" fmla="*/ 46 w 60"/>
                <a:gd name="T51" fmla="*/ 6 h 60"/>
                <a:gd name="T52" fmla="*/ 48 w 60"/>
                <a:gd name="T53" fmla="*/ 10 h 60"/>
                <a:gd name="T54" fmla="*/ 52 w 60"/>
                <a:gd name="T55" fmla="*/ 8 h 60"/>
                <a:gd name="T56" fmla="*/ 56 w 60"/>
                <a:gd name="T57" fmla="*/ 10 h 60"/>
                <a:gd name="T58" fmla="*/ 52 w 60"/>
                <a:gd name="T59" fmla="*/ 16 h 60"/>
                <a:gd name="T60" fmla="*/ 52 w 60"/>
                <a:gd name="T61" fmla="*/ 20 h 60"/>
                <a:gd name="T62" fmla="*/ 54 w 60"/>
                <a:gd name="T63" fmla="*/ 22 h 60"/>
                <a:gd name="T64" fmla="*/ 58 w 60"/>
                <a:gd name="T65" fmla="*/ 24 h 60"/>
                <a:gd name="T66" fmla="*/ 60 w 60"/>
                <a:gd name="T67" fmla="*/ 26 h 60"/>
                <a:gd name="T68" fmla="*/ 58 w 60"/>
                <a:gd name="T69" fmla="*/ 28 h 60"/>
                <a:gd name="T70" fmla="*/ 54 w 60"/>
                <a:gd name="T71" fmla="*/ 28 h 60"/>
                <a:gd name="T72" fmla="*/ 58 w 60"/>
                <a:gd name="T73" fmla="*/ 34 h 60"/>
                <a:gd name="T74" fmla="*/ 56 w 60"/>
                <a:gd name="T75" fmla="*/ 36 h 60"/>
                <a:gd name="T76" fmla="*/ 54 w 60"/>
                <a:gd name="T77" fmla="*/ 38 h 60"/>
                <a:gd name="T78" fmla="*/ 50 w 60"/>
                <a:gd name="T79" fmla="*/ 38 h 60"/>
                <a:gd name="T80" fmla="*/ 52 w 60"/>
                <a:gd name="T81" fmla="*/ 42 h 60"/>
                <a:gd name="T82" fmla="*/ 50 w 60"/>
                <a:gd name="T83" fmla="*/ 44 h 60"/>
                <a:gd name="T84" fmla="*/ 48 w 60"/>
                <a:gd name="T85" fmla="*/ 42 h 60"/>
                <a:gd name="T86" fmla="*/ 44 w 60"/>
                <a:gd name="T87" fmla="*/ 46 h 60"/>
                <a:gd name="T88" fmla="*/ 42 w 60"/>
                <a:gd name="T89" fmla="*/ 48 h 60"/>
                <a:gd name="T90" fmla="*/ 42 w 60"/>
                <a:gd name="T91" fmla="*/ 54 h 60"/>
                <a:gd name="T92" fmla="*/ 44 w 60"/>
                <a:gd name="T93" fmla="*/ 56 h 60"/>
                <a:gd name="T94" fmla="*/ 42 w 60"/>
                <a:gd name="T95" fmla="*/ 58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
                <a:gd name="T145" fmla="*/ 0 h 60"/>
                <a:gd name="T146" fmla="*/ 60 w 60"/>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 h="60">
                  <a:moveTo>
                    <a:pt x="42" y="60"/>
                  </a:moveTo>
                  <a:lnTo>
                    <a:pt x="42" y="58"/>
                  </a:lnTo>
                  <a:lnTo>
                    <a:pt x="40" y="58"/>
                  </a:lnTo>
                  <a:lnTo>
                    <a:pt x="40" y="56"/>
                  </a:lnTo>
                  <a:lnTo>
                    <a:pt x="38" y="56"/>
                  </a:lnTo>
                  <a:lnTo>
                    <a:pt x="36" y="54"/>
                  </a:lnTo>
                  <a:lnTo>
                    <a:pt x="34" y="54"/>
                  </a:lnTo>
                  <a:lnTo>
                    <a:pt x="32" y="52"/>
                  </a:lnTo>
                  <a:lnTo>
                    <a:pt x="32" y="50"/>
                  </a:lnTo>
                  <a:lnTo>
                    <a:pt x="30" y="50"/>
                  </a:lnTo>
                  <a:lnTo>
                    <a:pt x="28" y="52"/>
                  </a:lnTo>
                  <a:lnTo>
                    <a:pt x="28" y="50"/>
                  </a:lnTo>
                  <a:lnTo>
                    <a:pt x="30" y="48"/>
                  </a:lnTo>
                  <a:lnTo>
                    <a:pt x="24" y="42"/>
                  </a:lnTo>
                  <a:lnTo>
                    <a:pt x="24" y="40"/>
                  </a:lnTo>
                  <a:lnTo>
                    <a:pt x="22" y="38"/>
                  </a:lnTo>
                  <a:lnTo>
                    <a:pt x="20" y="38"/>
                  </a:lnTo>
                  <a:lnTo>
                    <a:pt x="16" y="32"/>
                  </a:lnTo>
                  <a:lnTo>
                    <a:pt x="16" y="30"/>
                  </a:lnTo>
                  <a:lnTo>
                    <a:pt x="12" y="26"/>
                  </a:lnTo>
                  <a:lnTo>
                    <a:pt x="10" y="26"/>
                  </a:lnTo>
                  <a:lnTo>
                    <a:pt x="8" y="22"/>
                  </a:lnTo>
                  <a:lnTo>
                    <a:pt x="8" y="20"/>
                  </a:lnTo>
                  <a:lnTo>
                    <a:pt x="6" y="18"/>
                  </a:lnTo>
                  <a:lnTo>
                    <a:pt x="6" y="16"/>
                  </a:lnTo>
                  <a:lnTo>
                    <a:pt x="4" y="12"/>
                  </a:lnTo>
                  <a:lnTo>
                    <a:pt x="2" y="12"/>
                  </a:lnTo>
                  <a:lnTo>
                    <a:pt x="0" y="10"/>
                  </a:lnTo>
                  <a:lnTo>
                    <a:pt x="2" y="8"/>
                  </a:lnTo>
                  <a:lnTo>
                    <a:pt x="2" y="2"/>
                  </a:lnTo>
                  <a:lnTo>
                    <a:pt x="4" y="0"/>
                  </a:lnTo>
                  <a:lnTo>
                    <a:pt x="6" y="2"/>
                  </a:lnTo>
                  <a:lnTo>
                    <a:pt x="10" y="6"/>
                  </a:lnTo>
                  <a:lnTo>
                    <a:pt x="12" y="2"/>
                  </a:lnTo>
                  <a:lnTo>
                    <a:pt x="18" y="2"/>
                  </a:lnTo>
                  <a:lnTo>
                    <a:pt x="18" y="0"/>
                  </a:lnTo>
                  <a:lnTo>
                    <a:pt x="20" y="0"/>
                  </a:lnTo>
                  <a:lnTo>
                    <a:pt x="22" y="4"/>
                  </a:lnTo>
                  <a:lnTo>
                    <a:pt x="24" y="4"/>
                  </a:lnTo>
                  <a:lnTo>
                    <a:pt x="24" y="2"/>
                  </a:lnTo>
                  <a:lnTo>
                    <a:pt x="26" y="4"/>
                  </a:lnTo>
                  <a:lnTo>
                    <a:pt x="30" y="4"/>
                  </a:lnTo>
                  <a:lnTo>
                    <a:pt x="32" y="6"/>
                  </a:lnTo>
                  <a:lnTo>
                    <a:pt x="34" y="6"/>
                  </a:lnTo>
                  <a:lnTo>
                    <a:pt x="36" y="4"/>
                  </a:lnTo>
                  <a:lnTo>
                    <a:pt x="38" y="4"/>
                  </a:lnTo>
                  <a:lnTo>
                    <a:pt x="42" y="4"/>
                  </a:lnTo>
                  <a:lnTo>
                    <a:pt x="42" y="6"/>
                  </a:lnTo>
                  <a:lnTo>
                    <a:pt x="44" y="6"/>
                  </a:lnTo>
                  <a:lnTo>
                    <a:pt x="44" y="4"/>
                  </a:lnTo>
                  <a:lnTo>
                    <a:pt x="46" y="4"/>
                  </a:lnTo>
                  <a:lnTo>
                    <a:pt x="46" y="6"/>
                  </a:lnTo>
                  <a:lnTo>
                    <a:pt x="46" y="8"/>
                  </a:lnTo>
                  <a:lnTo>
                    <a:pt x="48" y="10"/>
                  </a:lnTo>
                  <a:lnTo>
                    <a:pt x="50" y="10"/>
                  </a:lnTo>
                  <a:lnTo>
                    <a:pt x="52" y="8"/>
                  </a:lnTo>
                  <a:lnTo>
                    <a:pt x="56" y="8"/>
                  </a:lnTo>
                  <a:lnTo>
                    <a:pt x="56" y="10"/>
                  </a:lnTo>
                  <a:lnTo>
                    <a:pt x="56" y="12"/>
                  </a:lnTo>
                  <a:lnTo>
                    <a:pt x="52" y="16"/>
                  </a:lnTo>
                  <a:lnTo>
                    <a:pt x="52" y="18"/>
                  </a:lnTo>
                  <a:lnTo>
                    <a:pt x="52" y="20"/>
                  </a:lnTo>
                  <a:lnTo>
                    <a:pt x="52" y="22"/>
                  </a:lnTo>
                  <a:lnTo>
                    <a:pt x="54" y="22"/>
                  </a:lnTo>
                  <a:lnTo>
                    <a:pt x="56" y="24"/>
                  </a:lnTo>
                  <a:lnTo>
                    <a:pt x="58" y="24"/>
                  </a:lnTo>
                  <a:lnTo>
                    <a:pt x="58" y="26"/>
                  </a:lnTo>
                  <a:lnTo>
                    <a:pt x="60" y="26"/>
                  </a:lnTo>
                  <a:lnTo>
                    <a:pt x="60" y="28"/>
                  </a:lnTo>
                  <a:lnTo>
                    <a:pt x="58" y="28"/>
                  </a:lnTo>
                  <a:lnTo>
                    <a:pt x="56" y="28"/>
                  </a:lnTo>
                  <a:lnTo>
                    <a:pt x="54" y="28"/>
                  </a:lnTo>
                  <a:lnTo>
                    <a:pt x="58" y="32"/>
                  </a:lnTo>
                  <a:lnTo>
                    <a:pt x="58" y="34"/>
                  </a:lnTo>
                  <a:lnTo>
                    <a:pt x="58" y="36"/>
                  </a:lnTo>
                  <a:lnTo>
                    <a:pt x="56" y="36"/>
                  </a:lnTo>
                  <a:lnTo>
                    <a:pt x="54" y="36"/>
                  </a:lnTo>
                  <a:lnTo>
                    <a:pt x="54" y="38"/>
                  </a:lnTo>
                  <a:lnTo>
                    <a:pt x="52" y="38"/>
                  </a:lnTo>
                  <a:lnTo>
                    <a:pt x="50" y="38"/>
                  </a:lnTo>
                  <a:lnTo>
                    <a:pt x="50" y="40"/>
                  </a:lnTo>
                  <a:lnTo>
                    <a:pt x="52" y="42"/>
                  </a:lnTo>
                  <a:lnTo>
                    <a:pt x="52" y="44"/>
                  </a:lnTo>
                  <a:lnTo>
                    <a:pt x="50" y="44"/>
                  </a:lnTo>
                  <a:lnTo>
                    <a:pt x="50" y="42"/>
                  </a:lnTo>
                  <a:lnTo>
                    <a:pt x="48" y="42"/>
                  </a:lnTo>
                  <a:lnTo>
                    <a:pt x="46" y="44"/>
                  </a:lnTo>
                  <a:lnTo>
                    <a:pt x="44" y="46"/>
                  </a:lnTo>
                  <a:lnTo>
                    <a:pt x="44" y="48"/>
                  </a:lnTo>
                  <a:lnTo>
                    <a:pt x="42" y="48"/>
                  </a:lnTo>
                  <a:lnTo>
                    <a:pt x="42" y="52"/>
                  </a:lnTo>
                  <a:lnTo>
                    <a:pt x="42" y="54"/>
                  </a:lnTo>
                  <a:lnTo>
                    <a:pt x="44" y="54"/>
                  </a:lnTo>
                  <a:lnTo>
                    <a:pt x="44" y="56"/>
                  </a:lnTo>
                  <a:lnTo>
                    <a:pt x="42" y="58"/>
                  </a:lnTo>
                </a:path>
              </a:pathLst>
            </a:custGeom>
            <a:solidFill>
              <a:schemeClr val="tx2"/>
            </a:solidFill>
            <a:ln w="3175">
              <a:solidFill>
                <a:schemeClr val="bg1"/>
              </a:solidFill>
              <a:round/>
              <a:headEnd/>
              <a:tailEnd/>
            </a:ln>
          </p:spPr>
          <p:txBody>
            <a:bodyPr/>
            <a:lstStyle/>
            <a:p>
              <a:endParaRPr lang="fr-FR" dirty="0"/>
            </a:p>
          </p:txBody>
        </p:sp>
        <p:sp>
          <p:nvSpPr>
            <p:cNvPr id="5264" name="Freeform 133"/>
            <p:cNvSpPr>
              <a:spLocks/>
            </p:cNvSpPr>
            <p:nvPr/>
          </p:nvSpPr>
          <p:spPr bwMode="auto">
            <a:xfrm>
              <a:off x="3084" y="2019"/>
              <a:ext cx="96" cy="79"/>
            </a:xfrm>
            <a:custGeom>
              <a:avLst/>
              <a:gdLst>
                <a:gd name="T0" fmla="*/ 86 w 96"/>
                <a:gd name="T1" fmla="*/ 19 h 79"/>
                <a:gd name="T2" fmla="*/ 68 w 96"/>
                <a:gd name="T3" fmla="*/ 17 h 79"/>
                <a:gd name="T4" fmla="*/ 64 w 96"/>
                <a:gd name="T5" fmla="*/ 17 h 79"/>
                <a:gd name="T6" fmla="*/ 56 w 96"/>
                <a:gd name="T7" fmla="*/ 21 h 79"/>
                <a:gd name="T8" fmla="*/ 54 w 96"/>
                <a:gd name="T9" fmla="*/ 25 h 79"/>
                <a:gd name="T10" fmla="*/ 60 w 96"/>
                <a:gd name="T11" fmla="*/ 29 h 79"/>
                <a:gd name="T12" fmla="*/ 58 w 96"/>
                <a:gd name="T13" fmla="*/ 29 h 79"/>
                <a:gd name="T14" fmla="*/ 54 w 96"/>
                <a:gd name="T15" fmla="*/ 31 h 79"/>
                <a:gd name="T16" fmla="*/ 56 w 96"/>
                <a:gd name="T17" fmla="*/ 35 h 79"/>
                <a:gd name="T18" fmla="*/ 50 w 96"/>
                <a:gd name="T19" fmla="*/ 29 h 79"/>
                <a:gd name="T20" fmla="*/ 50 w 96"/>
                <a:gd name="T21" fmla="*/ 33 h 79"/>
                <a:gd name="T22" fmla="*/ 50 w 96"/>
                <a:gd name="T23" fmla="*/ 37 h 79"/>
                <a:gd name="T24" fmla="*/ 46 w 96"/>
                <a:gd name="T25" fmla="*/ 29 h 79"/>
                <a:gd name="T26" fmla="*/ 40 w 96"/>
                <a:gd name="T27" fmla="*/ 23 h 79"/>
                <a:gd name="T28" fmla="*/ 36 w 96"/>
                <a:gd name="T29" fmla="*/ 35 h 79"/>
                <a:gd name="T30" fmla="*/ 40 w 96"/>
                <a:gd name="T31" fmla="*/ 41 h 79"/>
                <a:gd name="T32" fmla="*/ 46 w 96"/>
                <a:gd name="T33" fmla="*/ 51 h 79"/>
                <a:gd name="T34" fmla="*/ 44 w 96"/>
                <a:gd name="T35" fmla="*/ 49 h 79"/>
                <a:gd name="T36" fmla="*/ 40 w 96"/>
                <a:gd name="T37" fmla="*/ 51 h 79"/>
                <a:gd name="T38" fmla="*/ 40 w 96"/>
                <a:gd name="T39" fmla="*/ 55 h 79"/>
                <a:gd name="T40" fmla="*/ 36 w 96"/>
                <a:gd name="T41" fmla="*/ 57 h 79"/>
                <a:gd name="T42" fmla="*/ 46 w 96"/>
                <a:gd name="T43" fmla="*/ 61 h 79"/>
                <a:gd name="T44" fmla="*/ 50 w 96"/>
                <a:gd name="T45" fmla="*/ 63 h 79"/>
                <a:gd name="T46" fmla="*/ 56 w 96"/>
                <a:gd name="T47" fmla="*/ 67 h 79"/>
                <a:gd name="T48" fmla="*/ 58 w 96"/>
                <a:gd name="T49" fmla="*/ 79 h 79"/>
                <a:gd name="T50" fmla="*/ 52 w 96"/>
                <a:gd name="T51" fmla="*/ 73 h 79"/>
                <a:gd name="T52" fmla="*/ 40 w 96"/>
                <a:gd name="T53" fmla="*/ 73 h 79"/>
                <a:gd name="T54" fmla="*/ 44 w 96"/>
                <a:gd name="T55" fmla="*/ 69 h 79"/>
                <a:gd name="T56" fmla="*/ 38 w 96"/>
                <a:gd name="T57" fmla="*/ 65 h 79"/>
                <a:gd name="T58" fmla="*/ 34 w 96"/>
                <a:gd name="T59" fmla="*/ 67 h 79"/>
                <a:gd name="T60" fmla="*/ 26 w 96"/>
                <a:gd name="T61" fmla="*/ 67 h 79"/>
                <a:gd name="T62" fmla="*/ 18 w 96"/>
                <a:gd name="T63" fmla="*/ 65 h 79"/>
                <a:gd name="T64" fmla="*/ 16 w 96"/>
                <a:gd name="T65" fmla="*/ 67 h 79"/>
                <a:gd name="T66" fmla="*/ 8 w 96"/>
                <a:gd name="T67" fmla="*/ 57 h 79"/>
                <a:gd name="T68" fmla="*/ 14 w 96"/>
                <a:gd name="T69" fmla="*/ 57 h 79"/>
                <a:gd name="T70" fmla="*/ 8 w 96"/>
                <a:gd name="T71" fmla="*/ 53 h 79"/>
                <a:gd name="T72" fmla="*/ 4 w 96"/>
                <a:gd name="T73" fmla="*/ 47 h 79"/>
                <a:gd name="T74" fmla="*/ 0 w 96"/>
                <a:gd name="T75" fmla="*/ 41 h 79"/>
                <a:gd name="T76" fmla="*/ 4 w 96"/>
                <a:gd name="T77" fmla="*/ 37 h 79"/>
                <a:gd name="T78" fmla="*/ 6 w 96"/>
                <a:gd name="T79" fmla="*/ 33 h 79"/>
                <a:gd name="T80" fmla="*/ 12 w 96"/>
                <a:gd name="T81" fmla="*/ 25 h 79"/>
                <a:gd name="T82" fmla="*/ 22 w 96"/>
                <a:gd name="T83" fmla="*/ 17 h 79"/>
                <a:gd name="T84" fmla="*/ 30 w 96"/>
                <a:gd name="T85" fmla="*/ 12 h 79"/>
                <a:gd name="T86" fmla="*/ 40 w 96"/>
                <a:gd name="T87" fmla="*/ 8 h 79"/>
                <a:gd name="T88" fmla="*/ 70 w 96"/>
                <a:gd name="T89" fmla="*/ 8 h 79"/>
                <a:gd name="T90" fmla="*/ 84 w 96"/>
                <a:gd name="T91" fmla="*/ 10 h 79"/>
                <a:gd name="T92" fmla="*/ 90 w 96"/>
                <a:gd name="T93" fmla="*/ 0 h 79"/>
                <a:gd name="T94" fmla="*/ 94 w 96"/>
                <a:gd name="T95" fmla="*/ 2 h 79"/>
                <a:gd name="T96" fmla="*/ 96 w 96"/>
                <a:gd name="T97" fmla="*/ 8 h 79"/>
                <a:gd name="T98" fmla="*/ 90 w 96"/>
                <a:gd name="T99" fmla="*/ 17 h 79"/>
                <a:gd name="T100" fmla="*/ 88 w 96"/>
                <a:gd name="T101" fmla="*/ 21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
                <a:gd name="T154" fmla="*/ 0 h 79"/>
                <a:gd name="T155" fmla="*/ 96 w 96"/>
                <a:gd name="T156" fmla="*/ 79 h 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 h="79">
                  <a:moveTo>
                    <a:pt x="88" y="21"/>
                  </a:moveTo>
                  <a:lnTo>
                    <a:pt x="86" y="19"/>
                  </a:lnTo>
                  <a:lnTo>
                    <a:pt x="72" y="15"/>
                  </a:lnTo>
                  <a:lnTo>
                    <a:pt x="68" y="17"/>
                  </a:lnTo>
                  <a:lnTo>
                    <a:pt x="66" y="17"/>
                  </a:lnTo>
                  <a:lnTo>
                    <a:pt x="64" y="17"/>
                  </a:lnTo>
                  <a:lnTo>
                    <a:pt x="60" y="19"/>
                  </a:lnTo>
                  <a:lnTo>
                    <a:pt x="56" y="21"/>
                  </a:lnTo>
                  <a:lnTo>
                    <a:pt x="52" y="23"/>
                  </a:lnTo>
                  <a:lnTo>
                    <a:pt x="54" y="25"/>
                  </a:lnTo>
                  <a:lnTo>
                    <a:pt x="58" y="27"/>
                  </a:lnTo>
                  <a:lnTo>
                    <a:pt x="60" y="29"/>
                  </a:lnTo>
                  <a:lnTo>
                    <a:pt x="62" y="31"/>
                  </a:lnTo>
                  <a:lnTo>
                    <a:pt x="58" y="29"/>
                  </a:lnTo>
                  <a:lnTo>
                    <a:pt x="54" y="27"/>
                  </a:lnTo>
                  <a:lnTo>
                    <a:pt x="54" y="31"/>
                  </a:lnTo>
                  <a:lnTo>
                    <a:pt x="56" y="33"/>
                  </a:lnTo>
                  <a:lnTo>
                    <a:pt x="56" y="35"/>
                  </a:lnTo>
                  <a:lnTo>
                    <a:pt x="52" y="31"/>
                  </a:lnTo>
                  <a:lnTo>
                    <a:pt x="50" y="29"/>
                  </a:lnTo>
                  <a:lnTo>
                    <a:pt x="48" y="31"/>
                  </a:lnTo>
                  <a:lnTo>
                    <a:pt x="50" y="33"/>
                  </a:lnTo>
                  <a:lnTo>
                    <a:pt x="52" y="35"/>
                  </a:lnTo>
                  <a:lnTo>
                    <a:pt x="50" y="37"/>
                  </a:lnTo>
                  <a:lnTo>
                    <a:pt x="48" y="33"/>
                  </a:lnTo>
                  <a:lnTo>
                    <a:pt x="46" y="29"/>
                  </a:lnTo>
                  <a:lnTo>
                    <a:pt x="40" y="25"/>
                  </a:lnTo>
                  <a:lnTo>
                    <a:pt x="40" y="23"/>
                  </a:lnTo>
                  <a:lnTo>
                    <a:pt x="36" y="25"/>
                  </a:lnTo>
                  <a:lnTo>
                    <a:pt x="36" y="35"/>
                  </a:lnTo>
                  <a:lnTo>
                    <a:pt x="38" y="37"/>
                  </a:lnTo>
                  <a:lnTo>
                    <a:pt x="40" y="41"/>
                  </a:lnTo>
                  <a:lnTo>
                    <a:pt x="44" y="47"/>
                  </a:lnTo>
                  <a:lnTo>
                    <a:pt x="46" y="51"/>
                  </a:lnTo>
                  <a:lnTo>
                    <a:pt x="44" y="51"/>
                  </a:lnTo>
                  <a:lnTo>
                    <a:pt x="44" y="49"/>
                  </a:lnTo>
                  <a:lnTo>
                    <a:pt x="40" y="47"/>
                  </a:lnTo>
                  <a:lnTo>
                    <a:pt x="40" y="51"/>
                  </a:lnTo>
                  <a:lnTo>
                    <a:pt x="42" y="53"/>
                  </a:lnTo>
                  <a:lnTo>
                    <a:pt x="40" y="55"/>
                  </a:lnTo>
                  <a:lnTo>
                    <a:pt x="36" y="55"/>
                  </a:lnTo>
                  <a:lnTo>
                    <a:pt x="36" y="57"/>
                  </a:lnTo>
                  <a:lnTo>
                    <a:pt x="44" y="61"/>
                  </a:lnTo>
                  <a:lnTo>
                    <a:pt x="46" y="61"/>
                  </a:lnTo>
                  <a:lnTo>
                    <a:pt x="48" y="63"/>
                  </a:lnTo>
                  <a:lnTo>
                    <a:pt x="50" y="63"/>
                  </a:lnTo>
                  <a:lnTo>
                    <a:pt x="54" y="67"/>
                  </a:lnTo>
                  <a:lnTo>
                    <a:pt x="56" y="67"/>
                  </a:lnTo>
                  <a:lnTo>
                    <a:pt x="58" y="69"/>
                  </a:lnTo>
                  <a:lnTo>
                    <a:pt x="58" y="79"/>
                  </a:lnTo>
                  <a:lnTo>
                    <a:pt x="54" y="77"/>
                  </a:lnTo>
                  <a:lnTo>
                    <a:pt x="52" y="73"/>
                  </a:lnTo>
                  <a:lnTo>
                    <a:pt x="44" y="75"/>
                  </a:lnTo>
                  <a:lnTo>
                    <a:pt x="40" y="73"/>
                  </a:lnTo>
                  <a:lnTo>
                    <a:pt x="44" y="73"/>
                  </a:lnTo>
                  <a:lnTo>
                    <a:pt x="44" y="69"/>
                  </a:lnTo>
                  <a:lnTo>
                    <a:pt x="42" y="69"/>
                  </a:lnTo>
                  <a:lnTo>
                    <a:pt x="38" y="65"/>
                  </a:lnTo>
                  <a:lnTo>
                    <a:pt x="36" y="67"/>
                  </a:lnTo>
                  <a:lnTo>
                    <a:pt x="34" y="67"/>
                  </a:lnTo>
                  <a:lnTo>
                    <a:pt x="30" y="67"/>
                  </a:lnTo>
                  <a:lnTo>
                    <a:pt x="26" y="67"/>
                  </a:lnTo>
                  <a:lnTo>
                    <a:pt x="22" y="67"/>
                  </a:lnTo>
                  <a:lnTo>
                    <a:pt x="18" y="65"/>
                  </a:lnTo>
                  <a:lnTo>
                    <a:pt x="16" y="65"/>
                  </a:lnTo>
                  <a:lnTo>
                    <a:pt x="16" y="67"/>
                  </a:lnTo>
                  <a:lnTo>
                    <a:pt x="14" y="67"/>
                  </a:lnTo>
                  <a:lnTo>
                    <a:pt x="8" y="57"/>
                  </a:lnTo>
                  <a:lnTo>
                    <a:pt x="12" y="57"/>
                  </a:lnTo>
                  <a:lnTo>
                    <a:pt x="14" y="57"/>
                  </a:lnTo>
                  <a:lnTo>
                    <a:pt x="12" y="53"/>
                  </a:lnTo>
                  <a:lnTo>
                    <a:pt x="8" y="53"/>
                  </a:lnTo>
                  <a:lnTo>
                    <a:pt x="8" y="55"/>
                  </a:lnTo>
                  <a:lnTo>
                    <a:pt x="4" y="47"/>
                  </a:lnTo>
                  <a:lnTo>
                    <a:pt x="2" y="45"/>
                  </a:lnTo>
                  <a:lnTo>
                    <a:pt x="0" y="41"/>
                  </a:lnTo>
                  <a:lnTo>
                    <a:pt x="2" y="39"/>
                  </a:lnTo>
                  <a:lnTo>
                    <a:pt x="4" y="37"/>
                  </a:lnTo>
                  <a:lnTo>
                    <a:pt x="4" y="35"/>
                  </a:lnTo>
                  <a:lnTo>
                    <a:pt x="6" y="33"/>
                  </a:lnTo>
                  <a:lnTo>
                    <a:pt x="10" y="27"/>
                  </a:lnTo>
                  <a:lnTo>
                    <a:pt x="12" y="25"/>
                  </a:lnTo>
                  <a:lnTo>
                    <a:pt x="12" y="17"/>
                  </a:lnTo>
                  <a:lnTo>
                    <a:pt x="22" y="17"/>
                  </a:lnTo>
                  <a:lnTo>
                    <a:pt x="24" y="13"/>
                  </a:lnTo>
                  <a:lnTo>
                    <a:pt x="30" y="12"/>
                  </a:lnTo>
                  <a:lnTo>
                    <a:pt x="36" y="12"/>
                  </a:lnTo>
                  <a:lnTo>
                    <a:pt x="40" y="8"/>
                  </a:lnTo>
                  <a:lnTo>
                    <a:pt x="68" y="4"/>
                  </a:lnTo>
                  <a:lnTo>
                    <a:pt x="70" y="8"/>
                  </a:lnTo>
                  <a:lnTo>
                    <a:pt x="80" y="10"/>
                  </a:lnTo>
                  <a:lnTo>
                    <a:pt x="84" y="10"/>
                  </a:lnTo>
                  <a:lnTo>
                    <a:pt x="88" y="6"/>
                  </a:lnTo>
                  <a:lnTo>
                    <a:pt x="90" y="0"/>
                  </a:lnTo>
                  <a:lnTo>
                    <a:pt x="92" y="0"/>
                  </a:lnTo>
                  <a:lnTo>
                    <a:pt x="94" y="2"/>
                  </a:lnTo>
                  <a:lnTo>
                    <a:pt x="96" y="4"/>
                  </a:lnTo>
                  <a:lnTo>
                    <a:pt x="96" y="8"/>
                  </a:lnTo>
                  <a:lnTo>
                    <a:pt x="92" y="10"/>
                  </a:lnTo>
                  <a:lnTo>
                    <a:pt x="90" y="17"/>
                  </a:lnTo>
                  <a:lnTo>
                    <a:pt x="90" y="21"/>
                  </a:lnTo>
                  <a:lnTo>
                    <a:pt x="88" y="21"/>
                  </a:lnTo>
                  <a:close/>
                </a:path>
              </a:pathLst>
            </a:custGeom>
            <a:solidFill>
              <a:schemeClr val="tx2"/>
            </a:solidFill>
            <a:ln w="3175">
              <a:solidFill>
                <a:schemeClr val="bg1"/>
              </a:solidFill>
              <a:round/>
              <a:headEnd/>
              <a:tailEnd/>
            </a:ln>
          </p:spPr>
          <p:txBody>
            <a:bodyPr/>
            <a:lstStyle/>
            <a:p>
              <a:endParaRPr lang="fr-FR" dirty="0"/>
            </a:p>
          </p:txBody>
        </p:sp>
        <p:grpSp>
          <p:nvGrpSpPr>
            <p:cNvPr id="3" name="Group 134"/>
            <p:cNvGrpSpPr>
              <a:grpSpLocks/>
            </p:cNvGrpSpPr>
            <p:nvPr/>
          </p:nvGrpSpPr>
          <p:grpSpPr bwMode="auto">
            <a:xfrm>
              <a:off x="1012" y="676"/>
              <a:ext cx="4500" cy="2942"/>
              <a:chOff x="1012" y="676"/>
              <a:chExt cx="4500" cy="2942"/>
            </a:xfrm>
          </p:grpSpPr>
          <p:sp>
            <p:nvSpPr>
              <p:cNvPr id="60525" name="Freeform 135"/>
              <p:cNvSpPr>
                <a:spLocks/>
              </p:cNvSpPr>
              <p:nvPr/>
            </p:nvSpPr>
            <p:spPr bwMode="auto">
              <a:xfrm>
                <a:off x="3084" y="2019"/>
                <a:ext cx="96" cy="79"/>
              </a:xfrm>
              <a:custGeom>
                <a:avLst/>
                <a:gdLst>
                  <a:gd name="T0" fmla="*/ 86 w 96"/>
                  <a:gd name="T1" fmla="*/ 19 h 79"/>
                  <a:gd name="T2" fmla="*/ 68 w 96"/>
                  <a:gd name="T3" fmla="*/ 17 h 79"/>
                  <a:gd name="T4" fmla="*/ 64 w 96"/>
                  <a:gd name="T5" fmla="*/ 17 h 79"/>
                  <a:gd name="T6" fmla="*/ 56 w 96"/>
                  <a:gd name="T7" fmla="*/ 21 h 79"/>
                  <a:gd name="T8" fmla="*/ 54 w 96"/>
                  <a:gd name="T9" fmla="*/ 25 h 79"/>
                  <a:gd name="T10" fmla="*/ 60 w 96"/>
                  <a:gd name="T11" fmla="*/ 29 h 79"/>
                  <a:gd name="T12" fmla="*/ 58 w 96"/>
                  <a:gd name="T13" fmla="*/ 29 h 79"/>
                  <a:gd name="T14" fmla="*/ 54 w 96"/>
                  <a:gd name="T15" fmla="*/ 31 h 79"/>
                  <a:gd name="T16" fmla="*/ 56 w 96"/>
                  <a:gd name="T17" fmla="*/ 35 h 79"/>
                  <a:gd name="T18" fmla="*/ 50 w 96"/>
                  <a:gd name="T19" fmla="*/ 29 h 79"/>
                  <a:gd name="T20" fmla="*/ 50 w 96"/>
                  <a:gd name="T21" fmla="*/ 33 h 79"/>
                  <a:gd name="T22" fmla="*/ 50 w 96"/>
                  <a:gd name="T23" fmla="*/ 37 h 79"/>
                  <a:gd name="T24" fmla="*/ 46 w 96"/>
                  <a:gd name="T25" fmla="*/ 29 h 79"/>
                  <a:gd name="T26" fmla="*/ 40 w 96"/>
                  <a:gd name="T27" fmla="*/ 23 h 79"/>
                  <a:gd name="T28" fmla="*/ 36 w 96"/>
                  <a:gd name="T29" fmla="*/ 35 h 79"/>
                  <a:gd name="T30" fmla="*/ 40 w 96"/>
                  <a:gd name="T31" fmla="*/ 41 h 79"/>
                  <a:gd name="T32" fmla="*/ 46 w 96"/>
                  <a:gd name="T33" fmla="*/ 51 h 79"/>
                  <a:gd name="T34" fmla="*/ 44 w 96"/>
                  <a:gd name="T35" fmla="*/ 49 h 79"/>
                  <a:gd name="T36" fmla="*/ 40 w 96"/>
                  <a:gd name="T37" fmla="*/ 51 h 79"/>
                  <a:gd name="T38" fmla="*/ 40 w 96"/>
                  <a:gd name="T39" fmla="*/ 55 h 79"/>
                  <a:gd name="T40" fmla="*/ 36 w 96"/>
                  <a:gd name="T41" fmla="*/ 57 h 79"/>
                  <a:gd name="T42" fmla="*/ 46 w 96"/>
                  <a:gd name="T43" fmla="*/ 61 h 79"/>
                  <a:gd name="T44" fmla="*/ 50 w 96"/>
                  <a:gd name="T45" fmla="*/ 63 h 79"/>
                  <a:gd name="T46" fmla="*/ 56 w 96"/>
                  <a:gd name="T47" fmla="*/ 67 h 79"/>
                  <a:gd name="T48" fmla="*/ 58 w 96"/>
                  <a:gd name="T49" fmla="*/ 79 h 79"/>
                  <a:gd name="T50" fmla="*/ 52 w 96"/>
                  <a:gd name="T51" fmla="*/ 73 h 79"/>
                  <a:gd name="T52" fmla="*/ 40 w 96"/>
                  <a:gd name="T53" fmla="*/ 73 h 79"/>
                  <a:gd name="T54" fmla="*/ 44 w 96"/>
                  <a:gd name="T55" fmla="*/ 69 h 79"/>
                  <a:gd name="T56" fmla="*/ 38 w 96"/>
                  <a:gd name="T57" fmla="*/ 65 h 79"/>
                  <a:gd name="T58" fmla="*/ 34 w 96"/>
                  <a:gd name="T59" fmla="*/ 67 h 79"/>
                  <a:gd name="T60" fmla="*/ 26 w 96"/>
                  <a:gd name="T61" fmla="*/ 67 h 79"/>
                  <a:gd name="T62" fmla="*/ 18 w 96"/>
                  <a:gd name="T63" fmla="*/ 65 h 79"/>
                  <a:gd name="T64" fmla="*/ 16 w 96"/>
                  <a:gd name="T65" fmla="*/ 67 h 79"/>
                  <a:gd name="T66" fmla="*/ 8 w 96"/>
                  <a:gd name="T67" fmla="*/ 57 h 79"/>
                  <a:gd name="T68" fmla="*/ 14 w 96"/>
                  <a:gd name="T69" fmla="*/ 57 h 79"/>
                  <a:gd name="T70" fmla="*/ 8 w 96"/>
                  <a:gd name="T71" fmla="*/ 53 h 79"/>
                  <a:gd name="T72" fmla="*/ 4 w 96"/>
                  <a:gd name="T73" fmla="*/ 47 h 79"/>
                  <a:gd name="T74" fmla="*/ 0 w 96"/>
                  <a:gd name="T75" fmla="*/ 41 h 79"/>
                  <a:gd name="T76" fmla="*/ 4 w 96"/>
                  <a:gd name="T77" fmla="*/ 37 h 79"/>
                  <a:gd name="T78" fmla="*/ 6 w 96"/>
                  <a:gd name="T79" fmla="*/ 33 h 79"/>
                  <a:gd name="T80" fmla="*/ 12 w 96"/>
                  <a:gd name="T81" fmla="*/ 25 h 79"/>
                  <a:gd name="T82" fmla="*/ 22 w 96"/>
                  <a:gd name="T83" fmla="*/ 17 h 79"/>
                  <a:gd name="T84" fmla="*/ 30 w 96"/>
                  <a:gd name="T85" fmla="*/ 12 h 79"/>
                  <a:gd name="T86" fmla="*/ 40 w 96"/>
                  <a:gd name="T87" fmla="*/ 8 h 79"/>
                  <a:gd name="T88" fmla="*/ 70 w 96"/>
                  <a:gd name="T89" fmla="*/ 8 h 79"/>
                  <a:gd name="T90" fmla="*/ 84 w 96"/>
                  <a:gd name="T91" fmla="*/ 10 h 79"/>
                  <a:gd name="T92" fmla="*/ 90 w 96"/>
                  <a:gd name="T93" fmla="*/ 0 h 79"/>
                  <a:gd name="T94" fmla="*/ 94 w 96"/>
                  <a:gd name="T95" fmla="*/ 2 h 79"/>
                  <a:gd name="T96" fmla="*/ 96 w 96"/>
                  <a:gd name="T97" fmla="*/ 8 h 79"/>
                  <a:gd name="T98" fmla="*/ 90 w 96"/>
                  <a:gd name="T99" fmla="*/ 17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79"/>
                  <a:gd name="T152" fmla="*/ 96 w 96"/>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79">
                    <a:moveTo>
                      <a:pt x="88" y="21"/>
                    </a:moveTo>
                    <a:lnTo>
                      <a:pt x="86" y="19"/>
                    </a:lnTo>
                    <a:lnTo>
                      <a:pt x="72" y="15"/>
                    </a:lnTo>
                    <a:lnTo>
                      <a:pt x="68" y="17"/>
                    </a:lnTo>
                    <a:lnTo>
                      <a:pt x="66" y="17"/>
                    </a:lnTo>
                    <a:lnTo>
                      <a:pt x="64" y="17"/>
                    </a:lnTo>
                    <a:lnTo>
                      <a:pt x="60" y="19"/>
                    </a:lnTo>
                    <a:lnTo>
                      <a:pt x="56" y="21"/>
                    </a:lnTo>
                    <a:lnTo>
                      <a:pt x="52" y="23"/>
                    </a:lnTo>
                    <a:lnTo>
                      <a:pt x="54" y="25"/>
                    </a:lnTo>
                    <a:lnTo>
                      <a:pt x="58" y="27"/>
                    </a:lnTo>
                    <a:lnTo>
                      <a:pt x="60" y="29"/>
                    </a:lnTo>
                    <a:lnTo>
                      <a:pt x="62" y="31"/>
                    </a:lnTo>
                    <a:lnTo>
                      <a:pt x="58" y="29"/>
                    </a:lnTo>
                    <a:lnTo>
                      <a:pt x="54" y="27"/>
                    </a:lnTo>
                    <a:lnTo>
                      <a:pt x="54" y="31"/>
                    </a:lnTo>
                    <a:lnTo>
                      <a:pt x="56" y="33"/>
                    </a:lnTo>
                    <a:lnTo>
                      <a:pt x="56" y="35"/>
                    </a:lnTo>
                    <a:lnTo>
                      <a:pt x="52" y="31"/>
                    </a:lnTo>
                    <a:lnTo>
                      <a:pt x="50" y="29"/>
                    </a:lnTo>
                    <a:lnTo>
                      <a:pt x="48" y="31"/>
                    </a:lnTo>
                    <a:lnTo>
                      <a:pt x="50" y="33"/>
                    </a:lnTo>
                    <a:lnTo>
                      <a:pt x="52" y="35"/>
                    </a:lnTo>
                    <a:lnTo>
                      <a:pt x="50" y="37"/>
                    </a:lnTo>
                    <a:lnTo>
                      <a:pt x="48" y="33"/>
                    </a:lnTo>
                    <a:lnTo>
                      <a:pt x="46" y="29"/>
                    </a:lnTo>
                    <a:lnTo>
                      <a:pt x="40" y="25"/>
                    </a:lnTo>
                    <a:lnTo>
                      <a:pt x="40" y="23"/>
                    </a:lnTo>
                    <a:lnTo>
                      <a:pt x="36" y="25"/>
                    </a:lnTo>
                    <a:lnTo>
                      <a:pt x="36" y="35"/>
                    </a:lnTo>
                    <a:lnTo>
                      <a:pt x="38" y="37"/>
                    </a:lnTo>
                    <a:lnTo>
                      <a:pt x="40" y="41"/>
                    </a:lnTo>
                    <a:lnTo>
                      <a:pt x="44" y="47"/>
                    </a:lnTo>
                    <a:lnTo>
                      <a:pt x="46" y="51"/>
                    </a:lnTo>
                    <a:lnTo>
                      <a:pt x="44" y="51"/>
                    </a:lnTo>
                    <a:lnTo>
                      <a:pt x="44" y="49"/>
                    </a:lnTo>
                    <a:lnTo>
                      <a:pt x="40" y="47"/>
                    </a:lnTo>
                    <a:lnTo>
                      <a:pt x="40" y="51"/>
                    </a:lnTo>
                    <a:lnTo>
                      <a:pt x="42" y="53"/>
                    </a:lnTo>
                    <a:lnTo>
                      <a:pt x="40" y="55"/>
                    </a:lnTo>
                    <a:lnTo>
                      <a:pt x="36" y="55"/>
                    </a:lnTo>
                    <a:lnTo>
                      <a:pt x="36" y="57"/>
                    </a:lnTo>
                    <a:lnTo>
                      <a:pt x="44" y="61"/>
                    </a:lnTo>
                    <a:lnTo>
                      <a:pt x="46" y="61"/>
                    </a:lnTo>
                    <a:lnTo>
                      <a:pt x="48" y="63"/>
                    </a:lnTo>
                    <a:lnTo>
                      <a:pt x="50" y="63"/>
                    </a:lnTo>
                    <a:lnTo>
                      <a:pt x="54" y="67"/>
                    </a:lnTo>
                    <a:lnTo>
                      <a:pt x="56" y="67"/>
                    </a:lnTo>
                    <a:lnTo>
                      <a:pt x="58" y="69"/>
                    </a:lnTo>
                    <a:lnTo>
                      <a:pt x="58" y="79"/>
                    </a:lnTo>
                    <a:lnTo>
                      <a:pt x="54" y="77"/>
                    </a:lnTo>
                    <a:lnTo>
                      <a:pt x="52" y="73"/>
                    </a:lnTo>
                    <a:lnTo>
                      <a:pt x="44" y="75"/>
                    </a:lnTo>
                    <a:lnTo>
                      <a:pt x="40" y="73"/>
                    </a:lnTo>
                    <a:lnTo>
                      <a:pt x="44" y="73"/>
                    </a:lnTo>
                    <a:lnTo>
                      <a:pt x="44" y="69"/>
                    </a:lnTo>
                    <a:lnTo>
                      <a:pt x="42" y="69"/>
                    </a:lnTo>
                    <a:lnTo>
                      <a:pt x="38" y="65"/>
                    </a:lnTo>
                    <a:lnTo>
                      <a:pt x="36" y="67"/>
                    </a:lnTo>
                    <a:lnTo>
                      <a:pt x="34" y="67"/>
                    </a:lnTo>
                    <a:lnTo>
                      <a:pt x="30" y="67"/>
                    </a:lnTo>
                    <a:lnTo>
                      <a:pt x="26" y="67"/>
                    </a:lnTo>
                    <a:lnTo>
                      <a:pt x="22" y="67"/>
                    </a:lnTo>
                    <a:lnTo>
                      <a:pt x="18" y="65"/>
                    </a:lnTo>
                    <a:lnTo>
                      <a:pt x="16" y="65"/>
                    </a:lnTo>
                    <a:lnTo>
                      <a:pt x="16" y="67"/>
                    </a:lnTo>
                    <a:lnTo>
                      <a:pt x="14" y="67"/>
                    </a:lnTo>
                    <a:lnTo>
                      <a:pt x="8" y="57"/>
                    </a:lnTo>
                    <a:lnTo>
                      <a:pt x="12" y="57"/>
                    </a:lnTo>
                    <a:lnTo>
                      <a:pt x="14" y="57"/>
                    </a:lnTo>
                    <a:lnTo>
                      <a:pt x="12" y="53"/>
                    </a:lnTo>
                    <a:lnTo>
                      <a:pt x="8" y="53"/>
                    </a:lnTo>
                    <a:lnTo>
                      <a:pt x="8" y="55"/>
                    </a:lnTo>
                    <a:lnTo>
                      <a:pt x="4" y="47"/>
                    </a:lnTo>
                    <a:lnTo>
                      <a:pt x="2" y="45"/>
                    </a:lnTo>
                    <a:lnTo>
                      <a:pt x="0" y="41"/>
                    </a:lnTo>
                    <a:lnTo>
                      <a:pt x="2" y="39"/>
                    </a:lnTo>
                    <a:lnTo>
                      <a:pt x="4" y="37"/>
                    </a:lnTo>
                    <a:lnTo>
                      <a:pt x="4" y="35"/>
                    </a:lnTo>
                    <a:lnTo>
                      <a:pt x="6" y="33"/>
                    </a:lnTo>
                    <a:lnTo>
                      <a:pt x="10" y="27"/>
                    </a:lnTo>
                    <a:lnTo>
                      <a:pt x="12" y="25"/>
                    </a:lnTo>
                    <a:lnTo>
                      <a:pt x="12" y="17"/>
                    </a:lnTo>
                    <a:lnTo>
                      <a:pt x="22" y="17"/>
                    </a:lnTo>
                    <a:lnTo>
                      <a:pt x="24" y="13"/>
                    </a:lnTo>
                    <a:lnTo>
                      <a:pt x="30" y="12"/>
                    </a:lnTo>
                    <a:lnTo>
                      <a:pt x="36" y="12"/>
                    </a:lnTo>
                    <a:lnTo>
                      <a:pt x="40" y="8"/>
                    </a:lnTo>
                    <a:lnTo>
                      <a:pt x="68" y="4"/>
                    </a:lnTo>
                    <a:lnTo>
                      <a:pt x="70" y="8"/>
                    </a:lnTo>
                    <a:lnTo>
                      <a:pt x="80" y="10"/>
                    </a:lnTo>
                    <a:lnTo>
                      <a:pt x="84" y="10"/>
                    </a:lnTo>
                    <a:lnTo>
                      <a:pt x="88" y="6"/>
                    </a:lnTo>
                    <a:lnTo>
                      <a:pt x="90" y="0"/>
                    </a:lnTo>
                    <a:lnTo>
                      <a:pt x="92" y="0"/>
                    </a:lnTo>
                    <a:lnTo>
                      <a:pt x="94" y="2"/>
                    </a:lnTo>
                    <a:lnTo>
                      <a:pt x="96" y="4"/>
                    </a:lnTo>
                    <a:lnTo>
                      <a:pt x="96" y="8"/>
                    </a:lnTo>
                    <a:lnTo>
                      <a:pt x="92" y="10"/>
                    </a:lnTo>
                    <a:lnTo>
                      <a:pt x="90" y="17"/>
                    </a:lnTo>
                    <a:lnTo>
                      <a:pt x="90" y="21"/>
                    </a:lnTo>
                  </a:path>
                </a:pathLst>
              </a:custGeom>
              <a:solidFill>
                <a:schemeClr val="tx2"/>
              </a:solidFill>
              <a:ln w="3175">
                <a:solidFill>
                  <a:schemeClr val="bg1"/>
                </a:solidFill>
                <a:round/>
                <a:headEnd/>
                <a:tailEnd/>
              </a:ln>
            </p:spPr>
            <p:txBody>
              <a:bodyPr/>
              <a:lstStyle/>
              <a:p>
                <a:endParaRPr lang="fr-FR" dirty="0"/>
              </a:p>
            </p:txBody>
          </p:sp>
          <p:sp>
            <p:nvSpPr>
              <p:cNvPr id="60526" name="Freeform 136"/>
              <p:cNvSpPr>
                <a:spLocks/>
              </p:cNvSpPr>
              <p:nvPr/>
            </p:nvSpPr>
            <p:spPr bwMode="auto">
              <a:xfrm>
                <a:off x="3306" y="2152"/>
                <a:ext cx="26" cy="32"/>
              </a:xfrm>
              <a:custGeom>
                <a:avLst/>
                <a:gdLst>
                  <a:gd name="T0" fmla="*/ 8 w 26"/>
                  <a:gd name="T1" fmla="*/ 28 h 32"/>
                  <a:gd name="T2" fmla="*/ 10 w 26"/>
                  <a:gd name="T3" fmla="*/ 26 h 32"/>
                  <a:gd name="T4" fmla="*/ 12 w 26"/>
                  <a:gd name="T5" fmla="*/ 26 h 32"/>
                  <a:gd name="T6" fmla="*/ 12 w 26"/>
                  <a:gd name="T7" fmla="*/ 24 h 32"/>
                  <a:gd name="T8" fmla="*/ 14 w 26"/>
                  <a:gd name="T9" fmla="*/ 22 h 32"/>
                  <a:gd name="T10" fmla="*/ 16 w 26"/>
                  <a:gd name="T11" fmla="*/ 22 h 32"/>
                  <a:gd name="T12" fmla="*/ 16 w 26"/>
                  <a:gd name="T13" fmla="*/ 20 h 32"/>
                  <a:gd name="T14" fmla="*/ 14 w 26"/>
                  <a:gd name="T15" fmla="*/ 20 h 32"/>
                  <a:gd name="T16" fmla="*/ 14 w 26"/>
                  <a:gd name="T17" fmla="*/ 18 h 32"/>
                  <a:gd name="T18" fmla="*/ 16 w 26"/>
                  <a:gd name="T19" fmla="*/ 18 h 32"/>
                  <a:gd name="T20" fmla="*/ 16 w 26"/>
                  <a:gd name="T21" fmla="*/ 16 h 32"/>
                  <a:gd name="T22" fmla="*/ 20 w 26"/>
                  <a:gd name="T23" fmla="*/ 16 h 32"/>
                  <a:gd name="T24" fmla="*/ 22 w 26"/>
                  <a:gd name="T25" fmla="*/ 16 h 32"/>
                  <a:gd name="T26" fmla="*/ 20 w 26"/>
                  <a:gd name="T27" fmla="*/ 16 h 32"/>
                  <a:gd name="T28" fmla="*/ 20 w 26"/>
                  <a:gd name="T29" fmla="*/ 14 h 32"/>
                  <a:gd name="T30" fmla="*/ 20 w 26"/>
                  <a:gd name="T31" fmla="*/ 12 h 32"/>
                  <a:gd name="T32" fmla="*/ 22 w 26"/>
                  <a:gd name="T33" fmla="*/ 12 h 32"/>
                  <a:gd name="T34" fmla="*/ 24 w 26"/>
                  <a:gd name="T35" fmla="*/ 12 h 32"/>
                  <a:gd name="T36" fmla="*/ 24 w 26"/>
                  <a:gd name="T37" fmla="*/ 10 h 32"/>
                  <a:gd name="T38" fmla="*/ 26 w 26"/>
                  <a:gd name="T39" fmla="*/ 10 h 32"/>
                  <a:gd name="T40" fmla="*/ 24 w 26"/>
                  <a:gd name="T41" fmla="*/ 8 h 32"/>
                  <a:gd name="T42" fmla="*/ 24 w 26"/>
                  <a:gd name="T43" fmla="*/ 6 h 32"/>
                  <a:gd name="T44" fmla="*/ 22 w 26"/>
                  <a:gd name="T45" fmla="*/ 6 h 32"/>
                  <a:gd name="T46" fmla="*/ 22 w 26"/>
                  <a:gd name="T47" fmla="*/ 4 h 32"/>
                  <a:gd name="T48" fmla="*/ 20 w 26"/>
                  <a:gd name="T49" fmla="*/ 4 h 32"/>
                  <a:gd name="T50" fmla="*/ 22 w 26"/>
                  <a:gd name="T51" fmla="*/ 2 h 32"/>
                  <a:gd name="T52" fmla="*/ 22 w 26"/>
                  <a:gd name="T53" fmla="*/ 0 h 32"/>
                  <a:gd name="T54" fmla="*/ 20 w 26"/>
                  <a:gd name="T55" fmla="*/ 0 h 32"/>
                  <a:gd name="T56" fmla="*/ 14 w 26"/>
                  <a:gd name="T57" fmla="*/ 0 h 32"/>
                  <a:gd name="T58" fmla="*/ 16 w 26"/>
                  <a:gd name="T59" fmla="*/ 4 h 32"/>
                  <a:gd name="T60" fmla="*/ 10 w 26"/>
                  <a:gd name="T61" fmla="*/ 8 h 32"/>
                  <a:gd name="T62" fmla="*/ 8 w 26"/>
                  <a:gd name="T63" fmla="*/ 14 h 32"/>
                  <a:gd name="T64" fmla="*/ 6 w 26"/>
                  <a:gd name="T65" fmla="*/ 14 h 32"/>
                  <a:gd name="T66" fmla="*/ 6 w 26"/>
                  <a:gd name="T67" fmla="*/ 16 h 32"/>
                  <a:gd name="T68" fmla="*/ 0 w 26"/>
                  <a:gd name="T69" fmla="*/ 30 h 32"/>
                  <a:gd name="T70" fmla="*/ 4 w 26"/>
                  <a:gd name="T71" fmla="*/ 30 h 32"/>
                  <a:gd name="T72" fmla="*/ 4 w 26"/>
                  <a:gd name="T73" fmla="*/ 32 h 32"/>
                  <a:gd name="T74" fmla="*/ 6 w 26"/>
                  <a:gd name="T75" fmla="*/ 30 h 32"/>
                  <a:gd name="T76" fmla="*/ 6 w 26"/>
                  <a:gd name="T77" fmla="*/ 28 h 32"/>
                  <a:gd name="T78" fmla="*/ 8 w 26"/>
                  <a:gd name="T79" fmla="*/ 26 h 32"/>
                  <a:gd name="T80" fmla="*/ 8 w 26"/>
                  <a:gd name="T81" fmla="*/ 26 h 32"/>
                  <a:gd name="T82" fmla="*/ 8 w 26"/>
                  <a:gd name="T83" fmla="*/ 28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32"/>
                  <a:gd name="T128" fmla="*/ 26 w 26"/>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32">
                    <a:moveTo>
                      <a:pt x="8" y="28"/>
                    </a:moveTo>
                    <a:lnTo>
                      <a:pt x="10" y="26"/>
                    </a:lnTo>
                    <a:lnTo>
                      <a:pt x="12" y="26"/>
                    </a:lnTo>
                    <a:lnTo>
                      <a:pt x="12" y="24"/>
                    </a:lnTo>
                    <a:lnTo>
                      <a:pt x="14" y="22"/>
                    </a:lnTo>
                    <a:lnTo>
                      <a:pt x="16" y="22"/>
                    </a:lnTo>
                    <a:lnTo>
                      <a:pt x="16" y="20"/>
                    </a:lnTo>
                    <a:lnTo>
                      <a:pt x="14" y="20"/>
                    </a:lnTo>
                    <a:lnTo>
                      <a:pt x="14" y="18"/>
                    </a:lnTo>
                    <a:lnTo>
                      <a:pt x="16" y="18"/>
                    </a:lnTo>
                    <a:lnTo>
                      <a:pt x="16" y="16"/>
                    </a:lnTo>
                    <a:lnTo>
                      <a:pt x="20" y="16"/>
                    </a:lnTo>
                    <a:lnTo>
                      <a:pt x="22" y="16"/>
                    </a:lnTo>
                    <a:lnTo>
                      <a:pt x="20" y="16"/>
                    </a:lnTo>
                    <a:lnTo>
                      <a:pt x="20" y="14"/>
                    </a:lnTo>
                    <a:lnTo>
                      <a:pt x="20" y="12"/>
                    </a:lnTo>
                    <a:lnTo>
                      <a:pt x="22" y="12"/>
                    </a:lnTo>
                    <a:lnTo>
                      <a:pt x="24" y="12"/>
                    </a:lnTo>
                    <a:lnTo>
                      <a:pt x="24" y="10"/>
                    </a:lnTo>
                    <a:lnTo>
                      <a:pt x="26" y="10"/>
                    </a:lnTo>
                    <a:lnTo>
                      <a:pt x="24" y="8"/>
                    </a:lnTo>
                    <a:lnTo>
                      <a:pt x="24" y="6"/>
                    </a:lnTo>
                    <a:lnTo>
                      <a:pt x="22" y="6"/>
                    </a:lnTo>
                    <a:lnTo>
                      <a:pt x="22" y="4"/>
                    </a:lnTo>
                    <a:lnTo>
                      <a:pt x="20" y="4"/>
                    </a:lnTo>
                    <a:lnTo>
                      <a:pt x="22" y="2"/>
                    </a:lnTo>
                    <a:lnTo>
                      <a:pt x="22" y="0"/>
                    </a:lnTo>
                    <a:lnTo>
                      <a:pt x="20" y="0"/>
                    </a:lnTo>
                    <a:lnTo>
                      <a:pt x="14" y="0"/>
                    </a:lnTo>
                    <a:lnTo>
                      <a:pt x="16" y="4"/>
                    </a:lnTo>
                    <a:lnTo>
                      <a:pt x="10" y="8"/>
                    </a:lnTo>
                    <a:lnTo>
                      <a:pt x="8" y="14"/>
                    </a:lnTo>
                    <a:lnTo>
                      <a:pt x="6" y="14"/>
                    </a:lnTo>
                    <a:lnTo>
                      <a:pt x="6" y="16"/>
                    </a:lnTo>
                    <a:lnTo>
                      <a:pt x="0" y="30"/>
                    </a:lnTo>
                    <a:lnTo>
                      <a:pt x="4" y="30"/>
                    </a:lnTo>
                    <a:lnTo>
                      <a:pt x="4" y="32"/>
                    </a:lnTo>
                    <a:lnTo>
                      <a:pt x="6" y="30"/>
                    </a:lnTo>
                    <a:lnTo>
                      <a:pt x="6" y="28"/>
                    </a:lnTo>
                    <a:lnTo>
                      <a:pt x="8" y="26"/>
                    </a:lnTo>
                    <a:lnTo>
                      <a:pt x="8" y="28"/>
                    </a:lnTo>
                    <a:close/>
                  </a:path>
                </a:pathLst>
              </a:custGeom>
              <a:solidFill>
                <a:schemeClr val="tx2"/>
              </a:solidFill>
              <a:ln w="3175">
                <a:solidFill>
                  <a:schemeClr val="bg1"/>
                </a:solidFill>
                <a:round/>
                <a:headEnd/>
                <a:tailEnd/>
              </a:ln>
            </p:spPr>
            <p:txBody>
              <a:bodyPr/>
              <a:lstStyle/>
              <a:p>
                <a:endParaRPr lang="fr-FR" dirty="0"/>
              </a:p>
            </p:txBody>
          </p:sp>
          <p:sp>
            <p:nvSpPr>
              <p:cNvPr id="60527" name="Freeform 137"/>
              <p:cNvSpPr>
                <a:spLocks/>
              </p:cNvSpPr>
              <p:nvPr/>
            </p:nvSpPr>
            <p:spPr bwMode="auto">
              <a:xfrm>
                <a:off x="3306" y="2152"/>
                <a:ext cx="26" cy="32"/>
              </a:xfrm>
              <a:custGeom>
                <a:avLst/>
                <a:gdLst>
                  <a:gd name="T0" fmla="*/ 8 w 26"/>
                  <a:gd name="T1" fmla="*/ 28 h 32"/>
                  <a:gd name="T2" fmla="*/ 10 w 26"/>
                  <a:gd name="T3" fmla="*/ 26 h 32"/>
                  <a:gd name="T4" fmla="*/ 12 w 26"/>
                  <a:gd name="T5" fmla="*/ 26 h 32"/>
                  <a:gd name="T6" fmla="*/ 12 w 26"/>
                  <a:gd name="T7" fmla="*/ 24 h 32"/>
                  <a:gd name="T8" fmla="*/ 14 w 26"/>
                  <a:gd name="T9" fmla="*/ 22 h 32"/>
                  <a:gd name="T10" fmla="*/ 16 w 26"/>
                  <a:gd name="T11" fmla="*/ 22 h 32"/>
                  <a:gd name="T12" fmla="*/ 16 w 26"/>
                  <a:gd name="T13" fmla="*/ 20 h 32"/>
                  <a:gd name="T14" fmla="*/ 14 w 26"/>
                  <a:gd name="T15" fmla="*/ 20 h 32"/>
                  <a:gd name="T16" fmla="*/ 14 w 26"/>
                  <a:gd name="T17" fmla="*/ 18 h 32"/>
                  <a:gd name="T18" fmla="*/ 16 w 26"/>
                  <a:gd name="T19" fmla="*/ 18 h 32"/>
                  <a:gd name="T20" fmla="*/ 16 w 26"/>
                  <a:gd name="T21" fmla="*/ 16 h 32"/>
                  <a:gd name="T22" fmla="*/ 20 w 26"/>
                  <a:gd name="T23" fmla="*/ 16 h 32"/>
                  <a:gd name="T24" fmla="*/ 22 w 26"/>
                  <a:gd name="T25" fmla="*/ 16 h 32"/>
                  <a:gd name="T26" fmla="*/ 20 w 26"/>
                  <a:gd name="T27" fmla="*/ 16 h 32"/>
                  <a:gd name="T28" fmla="*/ 20 w 26"/>
                  <a:gd name="T29" fmla="*/ 14 h 32"/>
                  <a:gd name="T30" fmla="*/ 20 w 26"/>
                  <a:gd name="T31" fmla="*/ 12 h 32"/>
                  <a:gd name="T32" fmla="*/ 22 w 26"/>
                  <a:gd name="T33" fmla="*/ 12 h 32"/>
                  <a:gd name="T34" fmla="*/ 24 w 26"/>
                  <a:gd name="T35" fmla="*/ 12 h 32"/>
                  <a:gd name="T36" fmla="*/ 24 w 26"/>
                  <a:gd name="T37" fmla="*/ 10 h 32"/>
                  <a:gd name="T38" fmla="*/ 26 w 26"/>
                  <a:gd name="T39" fmla="*/ 10 h 32"/>
                  <a:gd name="T40" fmla="*/ 24 w 26"/>
                  <a:gd name="T41" fmla="*/ 8 h 32"/>
                  <a:gd name="T42" fmla="*/ 24 w 26"/>
                  <a:gd name="T43" fmla="*/ 6 h 32"/>
                  <a:gd name="T44" fmla="*/ 22 w 26"/>
                  <a:gd name="T45" fmla="*/ 6 h 32"/>
                  <a:gd name="T46" fmla="*/ 22 w 26"/>
                  <a:gd name="T47" fmla="*/ 4 h 32"/>
                  <a:gd name="T48" fmla="*/ 20 w 26"/>
                  <a:gd name="T49" fmla="*/ 4 h 32"/>
                  <a:gd name="T50" fmla="*/ 22 w 26"/>
                  <a:gd name="T51" fmla="*/ 2 h 32"/>
                  <a:gd name="T52" fmla="*/ 22 w 26"/>
                  <a:gd name="T53" fmla="*/ 0 h 32"/>
                  <a:gd name="T54" fmla="*/ 20 w 26"/>
                  <a:gd name="T55" fmla="*/ 0 h 32"/>
                  <a:gd name="T56" fmla="*/ 14 w 26"/>
                  <a:gd name="T57" fmla="*/ 0 h 32"/>
                  <a:gd name="T58" fmla="*/ 16 w 26"/>
                  <a:gd name="T59" fmla="*/ 4 h 32"/>
                  <a:gd name="T60" fmla="*/ 10 w 26"/>
                  <a:gd name="T61" fmla="*/ 8 h 32"/>
                  <a:gd name="T62" fmla="*/ 8 w 26"/>
                  <a:gd name="T63" fmla="*/ 14 h 32"/>
                  <a:gd name="T64" fmla="*/ 6 w 26"/>
                  <a:gd name="T65" fmla="*/ 14 h 32"/>
                  <a:gd name="T66" fmla="*/ 6 w 26"/>
                  <a:gd name="T67" fmla="*/ 16 h 32"/>
                  <a:gd name="T68" fmla="*/ 0 w 26"/>
                  <a:gd name="T69" fmla="*/ 30 h 32"/>
                  <a:gd name="T70" fmla="*/ 4 w 26"/>
                  <a:gd name="T71" fmla="*/ 30 h 32"/>
                  <a:gd name="T72" fmla="*/ 4 w 26"/>
                  <a:gd name="T73" fmla="*/ 32 h 32"/>
                  <a:gd name="T74" fmla="*/ 6 w 26"/>
                  <a:gd name="T75" fmla="*/ 30 h 32"/>
                  <a:gd name="T76" fmla="*/ 6 w 26"/>
                  <a:gd name="T77" fmla="*/ 28 h 32"/>
                  <a:gd name="T78" fmla="*/ 8 w 26"/>
                  <a:gd name="T79" fmla="*/ 26 h 32"/>
                  <a:gd name="T80" fmla="*/ 8 w 26"/>
                  <a:gd name="T81" fmla="*/ 26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32"/>
                  <a:gd name="T125" fmla="*/ 26 w 26"/>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32">
                    <a:moveTo>
                      <a:pt x="8" y="28"/>
                    </a:moveTo>
                    <a:lnTo>
                      <a:pt x="10" y="26"/>
                    </a:lnTo>
                    <a:lnTo>
                      <a:pt x="12" y="26"/>
                    </a:lnTo>
                    <a:lnTo>
                      <a:pt x="12" y="24"/>
                    </a:lnTo>
                    <a:lnTo>
                      <a:pt x="14" y="22"/>
                    </a:lnTo>
                    <a:lnTo>
                      <a:pt x="16" y="22"/>
                    </a:lnTo>
                    <a:lnTo>
                      <a:pt x="16" y="20"/>
                    </a:lnTo>
                    <a:lnTo>
                      <a:pt x="14" y="20"/>
                    </a:lnTo>
                    <a:lnTo>
                      <a:pt x="14" y="18"/>
                    </a:lnTo>
                    <a:lnTo>
                      <a:pt x="16" y="18"/>
                    </a:lnTo>
                    <a:lnTo>
                      <a:pt x="16" y="16"/>
                    </a:lnTo>
                    <a:lnTo>
                      <a:pt x="20" y="16"/>
                    </a:lnTo>
                    <a:lnTo>
                      <a:pt x="22" y="16"/>
                    </a:lnTo>
                    <a:lnTo>
                      <a:pt x="20" y="16"/>
                    </a:lnTo>
                    <a:lnTo>
                      <a:pt x="20" y="14"/>
                    </a:lnTo>
                    <a:lnTo>
                      <a:pt x="20" y="12"/>
                    </a:lnTo>
                    <a:lnTo>
                      <a:pt x="22" y="12"/>
                    </a:lnTo>
                    <a:lnTo>
                      <a:pt x="24" y="12"/>
                    </a:lnTo>
                    <a:lnTo>
                      <a:pt x="24" y="10"/>
                    </a:lnTo>
                    <a:lnTo>
                      <a:pt x="26" y="10"/>
                    </a:lnTo>
                    <a:lnTo>
                      <a:pt x="24" y="8"/>
                    </a:lnTo>
                    <a:lnTo>
                      <a:pt x="24" y="6"/>
                    </a:lnTo>
                    <a:lnTo>
                      <a:pt x="22" y="6"/>
                    </a:lnTo>
                    <a:lnTo>
                      <a:pt x="22" y="4"/>
                    </a:lnTo>
                    <a:lnTo>
                      <a:pt x="20" y="4"/>
                    </a:lnTo>
                    <a:lnTo>
                      <a:pt x="22" y="2"/>
                    </a:lnTo>
                    <a:lnTo>
                      <a:pt x="22" y="0"/>
                    </a:lnTo>
                    <a:lnTo>
                      <a:pt x="20" y="0"/>
                    </a:lnTo>
                    <a:lnTo>
                      <a:pt x="14" y="0"/>
                    </a:lnTo>
                    <a:lnTo>
                      <a:pt x="16" y="4"/>
                    </a:lnTo>
                    <a:lnTo>
                      <a:pt x="10" y="8"/>
                    </a:lnTo>
                    <a:lnTo>
                      <a:pt x="8" y="14"/>
                    </a:lnTo>
                    <a:lnTo>
                      <a:pt x="6" y="14"/>
                    </a:lnTo>
                    <a:lnTo>
                      <a:pt x="6" y="16"/>
                    </a:lnTo>
                    <a:lnTo>
                      <a:pt x="0" y="30"/>
                    </a:lnTo>
                    <a:lnTo>
                      <a:pt x="4" y="30"/>
                    </a:lnTo>
                    <a:lnTo>
                      <a:pt x="4" y="32"/>
                    </a:lnTo>
                    <a:lnTo>
                      <a:pt x="6" y="30"/>
                    </a:lnTo>
                    <a:lnTo>
                      <a:pt x="6" y="28"/>
                    </a:lnTo>
                    <a:lnTo>
                      <a:pt x="8" y="26"/>
                    </a:lnTo>
                  </a:path>
                </a:pathLst>
              </a:custGeom>
              <a:solidFill>
                <a:schemeClr val="tx2"/>
              </a:solidFill>
              <a:ln w="3175">
                <a:solidFill>
                  <a:schemeClr val="bg1"/>
                </a:solidFill>
                <a:round/>
                <a:headEnd/>
                <a:tailEnd/>
              </a:ln>
            </p:spPr>
            <p:txBody>
              <a:bodyPr/>
              <a:lstStyle/>
              <a:p>
                <a:endParaRPr lang="fr-FR" dirty="0"/>
              </a:p>
            </p:txBody>
          </p:sp>
          <p:sp>
            <p:nvSpPr>
              <p:cNvPr id="60528" name="Freeform 138"/>
              <p:cNvSpPr>
                <a:spLocks/>
              </p:cNvSpPr>
              <p:nvPr/>
            </p:nvSpPr>
            <p:spPr bwMode="auto">
              <a:xfrm>
                <a:off x="3620" y="2297"/>
                <a:ext cx="6" cy="12"/>
              </a:xfrm>
              <a:custGeom>
                <a:avLst/>
                <a:gdLst>
                  <a:gd name="T0" fmla="*/ 0 w 6"/>
                  <a:gd name="T1" fmla="*/ 4 h 12"/>
                  <a:gd name="T2" fmla="*/ 2 w 6"/>
                  <a:gd name="T3" fmla="*/ 6 h 12"/>
                  <a:gd name="T4" fmla="*/ 2 w 6"/>
                  <a:gd name="T5" fmla="*/ 8 h 12"/>
                  <a:gd name="T6" fmla="*/ 2 w 6"/>
                  <a:gd name="T7" fmla="*/ 10 h 12"/>
                  <a:gd name="T8" fmla="*/ 2 w 6"/>
                  <a:gd name="T9" fmla="*/ 12 h 12"/>
                  <a:gd name="T10" fmla="*/ 4 w 6"/>
                  <a:gd name="T11" fmla="*/ 12 h 12"/>
                  <a:gd name="T12" fmla="*/ 4 w 6"/>
                  <a:gd name="T13" fmla="*/ 10 h 12"/>
                  <a:gd name="T14" fmla="*/ 6 w 6"/>
                  <a:gd name="T15" fmla="*/ 8 h 12"/>
                  <a:gd name="T16" fmla="*/ 6 w 6"/>
                  <a:gd name="T17" fmla="*/ 6 h 12"/>
                  <a:gd name="T18" fmla="*/ 6 w 6"/>
                  <a:gd name="T19" fmla="*/ 4 h 12"/>
                  <a:gd name="T20" fmla="*/ 6 w 6"/>
                  <a:gd name="T21" fmla="*/ 2 h 12"/>
                  <a:gd name="T22" fmla="*/ 6 w 6"/>
                  <a:gd name="T23" fmla="*/ 0 h 12"/>
                  <a:gd name="T24" fmla="*/ 4 w 6"/>
                  <a:gd name="T25" fmla="*/ 2 h 12"/>
                  <a:gd name="T26" fmla="*/ 2 w 6"/>
                  <a:gd name="T27" fmla="*/ 2 h 12"/>
                  <a:gd name="T28" fmla="*/ 2 w 6"/>
                  <a:gd name="T29" fmla="*/ 4 h 12"/>
                  <a:gd name="T30" fmla="*/ 0 w 6"/>
                  <a:gd name="T31" fmla="*/ 4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2"/>
                  <a:gd name="T50" fmla="*/ 6 w 6"/>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2">
                    <a:moveTo>
                      <a:pt x="0" y="4"/>
                    </a:moveTo>
                    <a:lnTo>
                      <a:pt x="2" y="6"/>
                    </a:lnTo>
                    <a:lnTo>
                      <a:pt x="2" y="8"/>
                    </a:lnTo>
                    <a:lnTo>
                      <a:pt x="2" y="10"/>
                    </a:lnTo>
                    <a:lnTo>
                      <a:pt x="2" y="12"/>
                    </a:lnTo>
                    <a:lnTo>
                      <a:pt x="4" y="12"/>
                    </a:lnTo>
                    <a:lnTo>
                      <a:pt x="4" y="10"/>
                    </a:lnTo>
                    <a:lnTo>
                      <a:pt x="6" y="8"/>
                    </a:lnTo>
                    <a:lnTo>
                      <a:pt x="6" y="6"/>
                    </a:lnTo>
                    <a:lnTo>
                      <a:pt x="6" y="4"/>
                    </a:lnTo>
                    <a:lnTo>
                      <a:pt x="6" y="2"/>
                    </a:lnTo>
                    <a:lnTo>
                      <a:pt x="6" y="0"/>
                    </a:lnTo>
                    <a:lnTo>
                      <a:pt x="4" y="2"/>
                    </a:lnTo>
                    <a:lnTo>
                      <a:pt x="2" y="2"/>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60529" name="Freeform 139"/>
              <p:cNvSpPr>
                <a:spLocks/>
              </p:cNvSpPr>
              <p:nvPr/>
            </p:nvSpPr>
            <p:spPr bwMode="auto">
              <a:xfrm>
                <a:off x="3620" y="2297"/>
                <a:ext cx="6" cy="12"/>
              </a:xfrm>
              <a:custGeom>
                <a:avLst/>
                <a:gdLst>
                  <a:gd name="T0" fmla="*/ 0 w 6"/>
                  <a:gd name="T1" fmla="*/ 4 h 12"/>
                  <a:gd name="T2" fmla="*/ 2 w 6"/>
                  <a:gd name="T3" fmla="*/ 6 h 12"/>
                  <a:gd name="T4" fmla="*/ 2 w 6"/>
                  <a:gd name="T5" fmla="*/ 8 h 12"/>
                  <a:gd name="T6" fmla="*/ 2 w 6"/>
                  <a:gd name="T7" fmla="*/ 10 h 12"/>
                  <a:gd name="T8" fmla="*/ 2 w 6"/>
                  <a:gd name="T9" fmla="*/ 12 h 12"/>
                  <a:gd name="T10" fmla="*/ 4 w 6"/>
                  <a:gd name="T11" fmla="*/ 12 h 12"/>
                  <a:gd name="T12" fmla="*/ 4 w 6"/>
                  <a:gd name="T13" fmla="*/ 10 h 12"/>
                  <a:gd name="T14" fmla="*/ 6 w 6"/>
                  <a:gd name="T15" fmla="*/ 8 h 12"/>
                  <a:gd name="T16" fmla="*/ 6 w 6"/>
                  <a:gd name="T17" fmla="*/ 6 h 12"/>
                  <a:gd name="T18" fmla="*/ 6 w 6"/>
                  <a:gd name="T19" fmla="*/ 4 h 12"/>
                  <a:gd name="T20" fmla="*/ 6 w 6"/>
                  <a:gd name="T21" fmla="*/ 2 h 12"/>
                  <a:gd name="T22" fmla="*/ 6 w 6"/>
                  <a:gd name="T23" fmla="*/ 0 h 12"/>
                  <a:gd name="T24" fmla="*/ 4 w 6"/>
                  <a:gd name="T25" fmla="*/ 2 h 12"/>
                  <a:gd name="T26" fmla="*/ 2 w 6"/>
                  <a:gd name="T27" fmla="*/ 2 h 12"/>
                  <a:gd name="T28" fmla="*/ 2 w 6"/>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2"/>
                  <a:gd name="T47" fmla="*/ 6 w 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2">
                    <a:moveTo>
                      <a:pt x="0" y="4"/>
                    </a:moveTo>
                    <a:lnTo>
                      <a:pt x="2" y="6"/>
                    </a:lnTo>
                    <a:lnTo>
                      <a:pt x="2" y="8"/>
                    </a:lnTo>
                    <a:lnTo>
                      <a:pt x="2" y="10"/>
                    </a:lnTo>
                    <a:lnTo>
                      <a:pt x="2" y="12"/>
                    </a:lnTo>
                    <a:lnTo>
                      <a:pt x="4" y="12"/>
                    </a:lnTo>
                    <a:lnTo>
                      <a:pt x="4" y="10"/>
                    </a:lnTo>
                    <a:lnTo>
                      <a:pt x="6" y="8"/>
                    </a:lnTo>
                    <a:lnTo>
                      <a:pt x="6" y="6"/>
                    </a:lnTo>
                    <a:lnTo>
                      <a:pt x="6" y="4"/>
                    </a:lnTo>
                    <a:lnTo>
                      <a:pt x="6" y="2"/>
                    </a:lnTo>
                    <a:lnTo>
                      <a:pt x="6" y="0"/>
                    </a:lnTo>
                    <a:lnTo>
                      <a:pt x="4" y="2"/>
                    </a:lnTo>
                    <a:lnTo>
                      <a:pt x="2" y="2"/>
                    </a:lnTo>
                    <a:lnTo>
                      <a:pt x="2" y="4"/>
                    </a:lnTo>
                  </a:path>
                </a:pathLst>
              </a:custGeom>
              <a:solidFill>
                <a:schemeClr val="tx2"/>
              </a:solidFill>
              <a:ln w="3175">
                <a:solidFill>
                  <a:schemeClr val="bg1"/>
                </a:solidFill>
                <a:round/>
                <a:headEnd/>
                <a:tailEnd/>
              </a:ln>
            </p:spPr>
            <p:txBody>
              <a:bodyPr/>
              <a:lstStyle/>
              <a:p>
                <a:endParaRPr lang="fr-FR" dirty="0"/>
              </a:p>
            </p:txBody>
          </p:sp>
          <p:sp>
            <p:nvSpPr>
              <p:cNvPr id="60530" name="Freeform 140"/>
              <p:cNvSpPr>
                <a:spLocks/>
              </p:cNvSpPr>
              <p:nvPr/>
            </p:nvSpPr>
            <p:spPr bwMode="auto">
              <a:xfrm>
                <a:off x="3802" y="2130"/>
                <a:ext cx="437" cy="452"/>
              </a:xfrm>
              <a:custGeom>
                <a:avLst/>
                <a:gdLst>
                  <a:gd name="T0" fmla="*/ 114 w 437"/>
                  <a:gd name="T1" fmla="*/ 401 h 452"/>
                  <a:gd name="T2" fmla="*/ 156 w 437"/>
                  <a:gd name="T3" fmla="*/ 436 h 452"/>
                  <a:gd name="T4" fmla="*/ 182 w 437"/>
                  <a:gd name="T5" fmla="*/ 373 h 452"/>
                  <a:gd name="T6" fmla="*/ 182 w 437"/>
                  <a:gd name="T7" fmla="*/ 337 h 452"/>
                  <a:gd name="T8" fmla="*/ 211 w 437"/>
                  <a:gd name="T9" fmla="*/ 317 h 452"/>
                  <a:gd name="T10" fmla="*/ 281 w 437"/>
                  <a:gd name="T11" fmla="*/ 249 h 452"/>
                  <a:gd name="T12" fmla="*/ 305 w 437"/>
                  <a:gd name="T13" fmla="*/ 245 h 452"/>
                  <a:gd name="T14" fmla="*/ 307 w 437"/>
                  <a:gd name="T15" fmla="*/ 229 h 452"/>
                  <a:gd name="T16" fmla="*/ 295 w 437"/>
                  <a:gd name="T17" fmla="*/ 195 h 452"/>
                  <a:gd name="T18" fmla="*/ 305 w 437"/>
                  <a:gd name="T19" fmla="*/ 181 h 452"/>
                  <a:gd name="T20" fmla="*/ 309 w 437"/>
                  <a:gd name="T21" fmla="*/ 165 h 452"/>
                  <a:gd name="T22" fmla="*/ 323 w 437"/>
                  <a:gd name="T23" fmla="*/ 183 h 452"/>
                  <a:gd name="T24" fmla="*/ 343 w 437"/>
                  <a:gd name="T25" fmla="*/ 205 h 452"/>
                  <a:gd name="T26" fmla="*/ 365 w 437"/>
                  <a:gd name="T27" fmla="*/ 239 h 452"/>
                  <a:gd name="T28" fmla="*/ 375 w 437"/>
                  <a:gd name="T29" fmla="*/ 225 h 452"/>
                  <a:gd name="T30" fmla="*/ 399 w 437"/>
                  <a:gd name="T31" fmla="*/ 183 h 452"/>
                  <a:gd name="T32" fmla="*/ 427 w 437"/>
                  <a:gd name="T33" fmla="*/ 152 h 452"/>
                  <a:gd name="T34" fmla="*/ 433 w 437"/>
                  <a:gd name="T35" fmla="*/ 134 h 452"/>
                  <a:gd name="T36" fmla="*/ 413 w 437"/>
                  <a:gd name="T37" fmla="*/ 116 h 452"/>
                  <a:gd name="T38" fmla="*/ 379 w 437"/>
                  <a:gd name="T39" fmla="*/ 130 h 452"/>
                  <a:gd name="T40" fmla="*/ 359 w 437"/>
                  <a:gd name="T41" fmla="*/ 156 h 452"/>
                  <a:gd name="T42" fmla="*/ 309 w 437"/>
                  <a:gd name="T43" fmla="*/ 159 h 452"/>
                  <a:gd name="T44" fmla="*/ 309 w 437"/>
                  <a:gd name="T45" fmla="*/ 140 h 452"/>
                  <a:gd name="T46" fmla="*/ 297 w 437"/>
                  <a:gd name="T47" fmla="*/ 159 h 452"/>
                  <a:gd name="T48" fmla="*/ 281 w 437"/>
                  <a:gd name="T49" fmla="*/ 165 h 452"/>
                  <a:gd name="T50" fmla="*/ 231 w 437"/>
                  <a:gd name="T51" fmla="*/ 152 h 452"/>
                  <a:gd name="T52" fmla="*/ 199 w 437"/>
                  <a:gd name="T53" fmla="*/ 140 h 452"/>
                  <a:gd name="T54" fmla="*/ 178 w 437"/>
                  <a:gd name="T55" fmla="*/ 126 h 452"/>
                  <a:gd name="T56" fmla="*/ 184 w 437"/>
                  <a:gd name="T57" fmla="*/ 110 h 452"/>
                  <a:gd name="T58" fmla="*/ 187 w 437"/>
                  <a:gd name="T59" fmla="*/ 100 h 452"/>
                  <a:gd name="T60" fmla="*/ 172 w 437"/>
                  <a:gd name="T61" fmla="*/ 90 h 452"/>
                  <a:gd name="T62" fmla="*/ 158 w 437"/>
                  <a:gd name="T63" fmla="*/ 80 h 452"/>
                  <a:gd name="T64" fmla="*/ 158 w 437"/>
                  <a:gd name="T65" fmla="*/ 60 h 452"/>
                  <a:gd name="T66" fmla="*/ 168 w 437"/>
                  <a:gd name="T67" fmla="*/ 62 h 452"/>
                  <a:gd name="T68" fmla="*/ 162 w 437"/>
                  <a:gd name="T69" fmla="*/ 48 h 452"/>
                  <a:gd name="T70" fmla="*/ 168 w 437"/>
                  <a:gd name="T71" fmla="*/ 36 h 452"/>
                  <a:gd name="T72" fmla="*/ 178 w 437"/>
                  <a:gd name="T73" fmla="*/ 22 h 452"/>
                  <a:gd name="T74" fmla="*/ 178 w 437"/>
                  <a:gd name="T75" fmla="*/ 6 h 452"/>
                  <a:gd name="T76" fmla="*/ 162 w 437"/>
                  <a:gd name="T77" fmla="*/ 2 h 452"/>
                  <a:gd name="T78" fmla="*/ 134 w 437"/>
                  <a:gd name="T79" fmla="*/ 16 h 452"/>
                  <a:gd name="T80" fmla="*/ 118 w 437"/>
                  <a:gd name="T81" fmla="*/ 24 h 452"/>
                  <a:gd name="T82" fmla="*/ 90 w 437"/>
                  <a:gd name="T83" fmla="*/ 22 h 452"/>
                  <a:gd name="T84" fmla="*/ 86 w 437"/>
                  <a:gd name="T85" fmla="*/ 32 h 452"/>
                  <a:gd name="T86" fmla="*/ 90 w 437"/>
                  <a:gd name="T87" fmla="*/ 44 h 452"/>
                  <a:gd name="T88" fmla="*/ 94 w 437"/>
                  <a:gd name="T89" fmla="*/ 56 h 452"/>
                  <a:gd name="T90" fmla="*/ 108 w 437"/>
                  <a:gd name="T91" fmla="*/ 68 h 452"/>
                  <a:gd name="T92" fmla="*/ 96 w 437"/>
                  <a:gd name="T93" fmla="*/ 78 h 452"/>
                  <a:gd name="T94" fmla="*/ 98 w 437"/>
                  <a:gd name="T95" fmla="*/ 90 h 452"/>
                  <a:gd name="T96" fmla="*/ 84 w 437"/>
                  <a:gd name="T97" fmla="*/ 106 h 452"/>
                  <a:gd name="T98" fmla="*/ 44 w 437"/>
                  <a:gd name="T99" fmla="*/ 144 h 452"/>
                  <a:gd name="T100" fmla="*/ 26 w 437"/>
                  <a:gd name="T101" fmla="*/ 163 h 452"/>
                  <a:gd name="T102" fmla="*/ 38 w 437"/>
                  <a:gd name="T103" fmla="*/ 179 h 452"/>
                  <a:gd name="T104" fmla="*/ 44 w 437"/>
                  <a:gd name="T105" fmla="*/ 199 h 452"/>
                  <a:gd name="T106" fmla="*/ 30 w 437"/>
                  <a:gd name="T107" fmla="*/ 201 h 452"/>
                  <a:gd name="T108" fmla="*/ 10 w 437"/>
                  <a:gd name="T109" fmla="*/ 199 h 452"/>
                  <a:gd name="T110" fmla="*/ 0 w 437"/>
                  <a:gd name="T111" fmla="*/ 213 h 452"/>
                  <a:gd name="T112" fmla="*/ 32 w 437"/>
                  <a:gd name="T113" fmla="*/ 227 h 452"/>
                  <a:gd name="T114" fmla="*/ 50 w 437"/>
                  <a:gd name="T115" fmla="*/ 255 h 452"/>
                  <a:gd name="T116" fmla="*/ 64 w 437"/>
                  <a:gd name="T117" fmla="*/ 239 h 452"/>
                  <a:gd name="T118" fmla="*/ 66 w 437"/>
                  <a:gd name="T119" fmla="*/ 271 h 452"/>
                  <a:gd name="T120" fmla="*/ 70 w 437"/>
                  <a:gd name="T121" fmla="*/ 297 h 4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7"/>
                  <a:gd name="T184" fmla="*/ 0 h 452"/>
                  <a:gd name="T185" fmla="*/ 437 w 437"/>
                  <a:gd name="T186" fmla="*/ 452 h 4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7" h="452">
                    <a:moveTo>
                      <a:pt x="82" y="337"/>
                    </a:moveTo>
                    <a:lnTo>
                      <a:pt x="84" y="341"/>
                    </a:lnTo>
                    <a:lnTo>
                      <a:pt x="86" y="341"/>
                    </a:lnTo>
                    <a:lnTo>
                      <a:pt x="86" y="343"/>
                    </a:lnTo>
                    <a:lnTo>
                      <a:pt x="88" y="349"/>
                    </a:lnTo>
                    <a:lnTo>
                      <a:pt x="90" y="353"/>
                    </a:lnTo>
                    <a:lnTo>
                      <a:pt x="92" y="353"/>
                    </a:lnTo>
                    <a:lnTo>
                      <a:pt x="104" y="389"/>
                    </a:lnTo>
                    <a:lnTo>
                      <a:pt x="114" y="401"/>
                    </a:lnTo>
                    <a:lnTo>
                      <a:pt x="126" y="436"/>
                    </a:lnTo>
                    <a:lnTo>
                      <a:pt x="138" y="452"/>
                    </a:lnTo>
                    <a:lnTo>
                      <a:pt x="142" y="452"/>
                    </a:lnTo>
                    <a:lnTo>
                      <a:pt x="144" y="450"/>
                    </a:lnTo>
                    <a:lnTo>
                      <a:pt x="146" y="448"/>
                    </a:lnTo>
                    <a:lnTo>
                      <a:pt x="148" y="446"/>
                    </a:lnTo>
                    <a:lnTo>
                      <a:pt x="148" y="444"/>
                    </a:lnTo>
                    <a:lnTo>
                      <a:pt x="150" y="438"/>
                    </a:lnTo>
                    <a:lnTo>
                      <a:pt x="156" y="436"/>
                    </a:lnTo>
                    <a:lnTo>
                      <a:pt x="162" y="434"/>
                    </a:lnTo>
                    <a:lnTo>
                      <a:pt x="162" y="430"/>
                    </a:lnTo>
                    <a:lnTo>
                      <a:pt x="168" y="420"/>
                    </a:lnTo>
                    <a:lnTo>
                      <a:pt x="170" y="418"/>
                    </a:lnTo>
                    <a:lnTo>
                      <a:pt x="172" y="420"/>
                    </a:lnTo>
                    <a:lnTo>
                      <a:pt x="174" y="420"/>
                    </a:lnTo>
                    <a:lnTo>
                      <a:pt x="174" y="397"/>
                    </a:lnTo>
                    <a:lnTo>
                      <a:pt x="182" y="377"/>
                    </a:lnTo>
                    <a:lnTo>
                      <a:pt x="182" y="373"/>
                    </a:lnTo>
                    <a:lnTo>
                      <a:pt x="180" y="371"/>
                    </a:lnTo>
                    <a:lnTo>
                      <a:pt x="178" y="369"/>
                    </a:lnTo>
                    <a:lnTo>
                      <a:pt x="180" y="369"/>
                    </a:lnTo>
                    <a:lnTo>
                      <a:pt x="178" y="361"/>
                    </a:lnTo>
                    <a:lnTo>
                      <a:pt x="180" y="357"/>
                    </a:lnTo>
                    <a:lnTo>
                      <a:pt x="180" y="355"/>
                    </a:lnTo>
                    <a:lnTo>
                      <a:pt x="178" y="353"/>
                    </a:lnTo>
                    <a:lnTo>
                      <a:pt x="178" y="343"/>
                    </a:lnTo>
                    <a:lnTo>
                      <a:pt x="182" y="337"/>
                    </a:lnTo>
                    <a:lnTo>
                      <a:pt x="184" y="335"/>
                    </a:lnTo>
                    <a:lnTo>
                      <a:pt x="187" y="335"/>
                    </a:lnTo>
                    <a:lnTo>
                      <a:pt x="189" y="337"/>
                    </a:lnTo>
                    <a:lnTo>
                      <a:pt x="191" y="337"/>
                    </a:lnTo>
                    <a:lnTo>
                      <a:pt x="195" y="329"/>
                    </a:lnTo>
                    <a:lnTo>
                      <a:pt x="209" y="325"/>
                    </a:lnTo>
                    <a:lnTo>
                      <a:pt x="209" y="323"/>
                    </a:lnTo>
                    <a:lnTo>
                      <a:pt x="209" y="319"/>
                    </a:lnTo>
                    <a:lnTo>
                      <a:pt x="211" y="317"/>
                    </a:lnTo>
                    <a:lnTo>
                      <a:pt x="237" y="297"/>
                    </a:lnTo>
                    <a:lnTo>
                      <a:pt x="239" y="297"/>
                    </a:lnTo>
                    <a:lnTo>
                      <a:pt x="251" y="281"/>
                    </a:lnTo>
                    <a:lnTo>
                      <a:pt x="271" y="271"/>
                    </a:lnTo>
                    <a:lnTo>
                      <a:pt x="277" y="265"/>
                    </a:lnTo>
                    <a:lnTo>
                      <a:pt x="279" y="263"/>
                    </a:lnTo>
                    <a:lnTo>
                      <a:pt x="281" y="259"/>
                    </a:lnTo>
                    <a:lnTo>
                      <a:pt x="279" y="253"/>
                    </a:lnTo>
                    <a:lnTo>
                      <a:pt x="281" y="249"/>
                    </a:lnTo>
                    <a:lnTo>
                      <a:pt x="295" y="241"/>
                    </a:lnTo>
                    <a:lnTo>
                      <a:pt x="297" y="239"/>
                    </a:lnTo>
                    <a:lnTo>
                      <a:pt x="297" y="237"/>
                    </a:lnTo>
                    <a:lnTo>
                      <a:pt x="299" y="237"/>
                    </a:lnTo>
                    <a:lnTo>
                      <a:pt x="297" y="243"/>
                    </a:lnTo>
                    <a:lnTo>
                      <a:pt x="299" y="243"/>
                    </a:lnTo>
                    <a:lnTo>
                      <a:pt x="301" y="245"/>
                    </a:lnTo>
                    <a:lnTo>
                      <a:pt x="303" y="245"/>
                    </a:lnTo>
                    <a:lnTo>
                      <a:pt x="305" y="245"/>
                    </a:lnTo>
                    <a:lnTo>
                      <a:pt x="305" y="243"/>
                    </a:lnTo>
                    <a:lnTo>
                      <a:pt x="307" y="241"/>
                    </a:lnTo>
                    <a:lnTo>
                      <a:pt x="307" y="243"/>
                    </a:lnTo>
                    <a:lnTo>
                      <a:pt x="307" y="245"/>
                    </a:lnTo>
                    <a:lnTo>
                      <a:pt x="311" y="245"/>
                    </a:lnTo>
                    <a:lnTo>
                      <a:pt x="309" y="241"/>
                    </a:lnTo>
                    <a:lnTo>
                      <a:pt x="309" y="239"/>
                    </a:lnTo>
                    <a:lnTo>
                      <a:pt x="307" y="231"/>
                    </a:lnTo>
                    <a:lnTo>
                      <a:pt x="307" y="229"/>
                    </a:lnTo>
                    <a:lnTo>
                      <a:pt x="305" y="227"/>
                    </a:lnTo>
                    <a:lnTo>
                      <a:pt x="305" y="223"/>
                    </a:lnTo>
                    <a:lnTo>
                      <a:pt x="307" y="219"/>
                    </a:lnTo>
                    <a:lnTo>
                      <a:pt x="305" y="217"/>
                    </a:lnTo>
                    <a:lnTo>
                      <a:pt x="305" y="213"/>
                    </a:lnTo>
                    <a:lnTo>
                      <a:pt x="303" y="211"/>
                    </a:lnTo>
                    <a:lnTo>
                      <a:pt x="303" y="201"/>
                    </a:lnTo>
                    <a:lnTo>
                      <a:pt x="301" y="197"/>
                    </a:lnTo>
                    <a:lnTo>
                      <a:pt x="295" y="195"/>
                    </a:lnTo>
                    <a:lnTo>
                      <a:pt x="295" y="193"/>
                    </a:lnTo>
                    <a:lnTo>
                      <a:pt x="295" y="191"/>
                    </a:lnTo>
                    <a:lnTo>
                      <a:pt x="295" y="189"/>
                    </a:lnTo>
                    <a:lnTo>
                      <a:pt x="297" y="189"/>
                    </a:lnTo>
                    <a:lnTo>
                      <a:pt x="299" y="187"/>
                    </a:lnTo>
                    <a:lnTo>
                      <a:pt x="301" y="185"/>
                    </a:lnTo>
                    <a:lnTo>
                      <a:pt x="305" y="185"/>
                    </a:lnTo>
                    <a:lnTo>
                      <a:pt x="305" y="183"/>
                    </a:lnTo>
                    <a:lnTo>
                      <a:pt x="305" y="181"/>
                    </a:lnTo>
                    <a:lnTo>
                      <a:pt x="301" y="181"/>
                    </a:lnTo>
                    <a:lnTo>
                      <a:pt x="299" y="179"/>
                    </a:lnTo>
                    <a:lnTo>
                      <a:pt x="299" y="177"/>
                    </a:lnTo>
                    <a:lnTo>
                      <a:pt x="297" y="175"/>
                    </a:lnTo>
                    <a:lnTo>
                      <a:pt x="301" y="169"/>
                    </a:lnTo>
                    <a:lnTo>
                      <a:pt x="301" y="165"/>
                    </a:lnTo>
                    <a:lnTo>
                      <a:pt x="303" y="165"/>
                    </a:lnTo>
                    <a:lnTo>
                      <a:pt x="307" y="171"/>
                    </a:lnTo>
                    <a:lnTo>
                      <a:pt x="309" y="165"/>
                    </a:lnTo>
                    <a:lnTo>
                      <a:pt x="311" y="167"/>
                    </a:lnTo>
                    <a:lnTo>
                      <a:pt x="311" y="171"/>
                    </a:lnTo>
                    <a:lnTo>
                      <a:pt x="313" y="173"/>
                    </a:lnTo>
                    <a:lnTo>
                      <a:pt x="315" y="171"/>
                    </a:lnTo>
                    <a:lnTo>
                      <a:pt x="317" y="173"/>
                    </a:lnTo>
                    <a:lnTo>
                      <a:pt x="319" y="169"/>
                    </a:lnTo>
                    <a:lnTo>
                      <a:pt x="319" y="171"/>
                    </a:lnTo>
                    <a:lnTo>
                      <a:pt x="321" y="181"/>
                    </a:lnTo>
                    <a:lnTo>
                      <a:pt x="323" y="183"/>
                    </a:lnTo>
                    <a:lnTo>
                      <a:pt x="327" y="185"/>
                    </a:lnTo>
                    <a:lnTo>
                      <a:pt x="339" y="185"/>
                    </a:lnTo>
                    <a:lnTo>
                      <a:pt x="349" y="185"/>
                    </a:lnTo>
                    <a:lnTo>
                      <a:pt x="361" y="187"/>
                    </a:lnTo>
                    <a:lnTo>
                      <a:pt x="359" y="189"/>
                    </a:lnTo>
                    <a:lnTo>
                      <a:pt x="357" y="191"/>
                    </a:lnTo>
                    <a:lnTo>
                      <a:pt x="357" y="195"/>
                    </a:lnTo>
                    <a:lnTo>
                      <a:pt x="349" y="201"/>
                    </a:lnTo>
                    <a:lnTo>
                      <a:pt x="343" y="205"/>
                    </a:lnTo>
                    <a:lnTo>
                      <a:pt x="343" y="207"/>
                    </a:lnTo>
                    <a:lnTo>
                      <a:pt x="345" y="217"/>
                    </a:lnTo>
                    <a:lnTo>
                      <a:pt x="347" y="217"/>
                    </a:lnTo>
                    <a:lnTo>
                      <a:pt x="349" y="221"/>
                    </a:lnTo>
                    <a:lnTo>
                      <a:pt x="351" y="221"/>
                    </a:lnTo>
                    <a:lnTo>
                      <a:pt x="353" y="213"/>
                    </a:lnTo>
                    <a:lnTo>
                      <a:pt x="357" y="209"/>
                    </a:lnTo>
                    <a:lnTo>
                      <a:pt x="359" y="209"/>
                    </a:lnTo>
                    <a:lnTo>
                      <a:pt x="365" y="239"/>
                    </a:lnTo>
                    <a:lnTo>
                      <a:pt x="367" y="239"/>
                    </a:lnTo>
                    <a:lnTo>
                      <a:pt x="367" y="237"/>
                    </a:lnTo>
                    <a:lnTo>
                      <a:pt x="371" y="239"/>
                    </a:lnTo>
                    <a:lnTo>
                      <a:pt x="371" y="237"/>
                    </a:lnTo>
                    <a:lnTo>
                      <a:pt x="373" y="237"/>
                    </a:lnTo>
                    <a:lnTo>
                      <a:pt x="373" y="235"/>
                    </a:lnTo>
                    <a:lnTo>
                      <a:pt x="371" y="231"/>
                    </a:lnTo>
                    <a:lnTo>
                      <a:pt x="373" y="223"/>
                    </a:lnTo>
                    <a:lnTo>
                      <a:pt x="375" y="225"/>
                    </a:lnTo>
                    <a:lnTo>
                      <a:pt x="377" y="223"/>
                    </a:lnTo>
                    <a:lnTo>
                      <a:pt x="377" y="211"/>
                    </a:lnTo>
                    <a:lnTo>
                      <a:pt x="379" y="209"/>
                    </a:lnTo>
                    <a:lnTo>
                      <a:pt x="383" y="207"/>
                    </a:lnTo>
                    <a:lnTo>
                      <a:pt x="389" y="209"/>
                    </a:lnTo>
                    <a:lnTo>
                      <a:pt x="389" y="207"/>
                    </a:lnTo>
                    <a:lnTo>
                      <a:pt x="397" y="189"/>
                    </a:lnTo>
                    <a:lnTo>
                      <a:pt x="397" y="185"/>
                    </a:lnTo>
                    <a:lnTo>
                      <a:pt x="399" y="183"/>
                    </a:lnTo>
                    <a:lnTo>
                      <a:pt x="403" y="181"/>
                    </a:lnTo>
                    <a:lnTo>
                      <a:pt x="405" y="177"/>
                    </a:lnTo>
                    <a:lnTo>
                      <a:pt x="403" y="169"/>
                    </a:lnTo>
                    <a:lnTo>
                      <a:pt x="405" y="165"/>
                    </a:lnTo>
                    <a:lnTo>
                      <a:pt x="409" y="161"/>
                    </a:lnTo>
                    <a:lnTo>
                      <a:pt x="413" y="161"/>
                    </a:lnTo>
                    <a:lnTo>
                      <a:pt x="419" y="154"/>
                    </a:lnTo>
                    <a:lnTo>
                      <a:pt x="423" y="154"/>
                    </a:lnTo>
                    <a:lnTo>
                      <a:pt x="427" y="152"/>
                    </a:lnTo>
                    <a:lnTo>
                      <a:pt x="431" y="154"/>
                    </a:lnTo>
                    <a:lnTo>
                      <a:pt x="433" y="152"/>
                    </a:lnTo>
                    <a:lnTo>
                      <a:pt x="431" y="148"/>
                    </a:lnTo>
                    <a:lnTo>
                      <a:pt x="433" y="146"/>
                    </a:lnTo>
                    <a:lnTo>
                      <a:pt x="435" y="144"/>
                    </a:lnTo>
                    <a:lnTo>
                      <a:pt x="437" y="142"/>
                    </a:lnTo>
                    <a:lnTo>
                      <a:pt x="437" y="138"/>
                    </a:lnTo>
                    <a:lnTo>
                      <a:pt x="437" y="136"/>
                    </a:lnTo>
                    <a:lnTo>
                      <a:pt x="433" y="134"/>
                    </a:lnTo>
                    <a:lnTo>
                      <a:pt x="429" y="134"/>
                    </a:lnTo>
                    <a:lnTo>
                      <a:pt x="427" y="132"/>
                    </a:lnTo>
                    <a:lnTo>
                      <a:pt x="421" y="132"/>
                    </a:lnTo>
                    <a:lnTo>
                      <a:pt x="423" y="124"/>
                    </a:lnTo>
                    <a:lnTo>
                      <a:pt x="419" y="124"/>
                    </a:lnTo>
                    <a:lnTo>
                      <a:pt x="419" y="120"/>
                    </a:lnTo>
                    <a:lnTo>
                      <a:pt x="419" y="118"/>
                    </a:lnTo>
                    <a:lnTo>
                      <a:pt x="417" y="116"/>
                    </a:lnTo>
                    <a:lnTo>
                      <a:pt x="413" y="116"/>
                    </a:lnTo>
                    <a:lnTo>
                      <a:pt x="409" y="118"/>
                    </a:lnTo>
                    <a:lnTo>
                      <a:pt x="405" y="120"/>
                    </a:lnTo>
                    <a:lnTo>
                      <a:pt x="399" y="120"/>
                    </a:lnTo>
                    <a:lnTo>
                      <a:pt x="397" y="118"/>
                    </a:lnTo>
                    <a:lnTo>
                      <a:pt x="395" y="118"/>
                    </a:lnTo>
                    <a:lnTo>
                      <a:pt x="389" y="122"/>
                    </a:lnTo>
                    <a:lnTo>
                      <a:pt x="389" y="124"/>
                    </a:lnTo>
                    <a:lnTo>
                      <a:pt x="383" y="130"/>
                    </a:lnTo>
                    <a:lnTo>
                      <a:pt x="379" y="130"/>
                    </a:lnTo>
                    <a:lnTo>
                      <a:pt x="373" y="136"/>
                    </a:lnTo>
                    <a:lnTo>
                      <a:pt x="353" y="144"/>
                    </a:lnTo>
                    <a:lnTo>
                      <a:pt x="353" y="146"/>
                    </a:lnTo>
                    <a:lnTo>
                      <a:pt x="351" y="146"/>
                    </a:lnTo>
                    <a:lnTo>
                      <a:pt x="351" y="148"/>
                    </a:lnTo>
                    <a:lnTo>
                      <a:pt x="353" y="148"/>
                    </a:lnTo>
                    <a:lnTo>
                      <a:pt x="357" y="150"/>
                    </a:lnTo>
                    <a:lnTo>
                      <a:pt x="359" y="152"/>
                    </a:lnTo>
                    <a:lnTo>
                      <a:pt x="359" y="156"/>
                    </a:lnTo>
                    <a:lnTo>
                      <a:pt x="359" y="158"/>
                    </a:lnTo>
                    <a:lnTo>
                      <a:pt x="357" y="158"/>
                    </a:lnTo>
                    <a:lnTo>
                      <a:pt x="339" y="161"/>
                    </a:lnTo>
                    <a:lnTo>
                      <a:pt x="333" y="159"/>
                    </a:lnTo>
                    <a:lnTo>
                      <a:pt x="327" y="161"/>
                    </a:lnTo>
                    <a:lnTo>
                      <a:pt x="315" y="161"/>
                    </a:lnTo>
                    <a:lnTo>
                      <a:pt x="313" y="159"/>
                    </a:lnTo>
                    <a:lnTo>
                      <a:pt x="311" y="159"/>
                    </a:lnTo>
                    <a:lnTo>
                      <a:pt x="309" y="159"/>
                    </a:lnTo>
                    <a:lnTo>
                      <a:pt x="309" y="158"/>
                    </a:lnTo>
                    <a:lnTo>
                      <a:pt x="307" y="156"/>
                    </a:lnTo>
                    <a:lnTo>
                      <a:pt x="309" y="156"/>
                    </a:lnTo>
                    <a:lnTo>
                      <a:pt x="311" y="152"/>
                    </a:lnTo>
                    <a:lnTo>
                      <a:pt x="309" y="152"/>
                    </a:lnTo>
                    <a:lnTo>
                      <a:pt x="307" y="150"/>
                    </a:lnTo>
                    <a:lnTo>
                      <a:pt x="307" y="148"/>
                    </a:lnTo>
                    <a:lnTo>
                      <a:pt x="309" y="146"/>
                    </a:lnTo>
                    <a:lnTo>
                      <a:pt x="309" y="140"/>
                    </a:lnTo>
                    <a:lnTo>
                      <a:pt x="307" y="140"/>
                    </a:lnTo>
                    <a:lnTo>
                      <a:pt x="305" y="140"/>
                    </a:lnTo>
                    <a:lnTo>
                      <a:pt x="303" y="142"/>
                    </a:lnTo>
                    <a:lnTo>
                      <a:pt x="301" y="142"/>
                    </a:lnTo>
                    <a:lnTo>
                      <a:pt x="299" y="142"/>
                    </a:lnTo>
                    <a:lnTo>
                      <a:pt x="295" y="148"/>
                    </a:lnTo>
                    <a:lnTo>
                      <a:pt x="295" y="156"/>
                    </a:lnTo>
                    <a:lnTo>
                      <a:pt x="295" y="158"/>
                    </a:lnTo>
                    <a:lnTo>
                      <a:pt x="297" y="159"/>
                    </a:lnTo>
                    <a:lnTo>
                      <a:pt x="299" y="161"/>
                    </a:lnTo>
                    <a:lnTo>
                      <a:pt x="299" y="163"/>
                    </a:lnTo>
                    <a:lnTo>
                      <a:pt x="297" y="165"/>
                    </a:lnTo>
                    <a:lnTo>
                      <a:pt x="297" y="167"/>
                    </a:lnTo>
                    <a:lnTo>
                      <a:pt x="293" y="167"/>
                    </a:lnTo>
                    <a:lnTo>
                      <a:pt x="291" y="167"/>
                    </a:lnTo>
                    <a:lnTo>
                      <a:pt x="287" y="167"/>
                    </a:lnTo>
                    <a:lnTo>
                      <a:pt x="283" y="167"/>
                    </a:lnTo>
                    <a:lnTo>
                      <a:pt x="281" y="165"/>
                    </a:lnTo>
                    <a:lnTo>
                      <a:pt x="265" y="163"/>
                    </a:lnTo>
                    <a:lnTo>
                      <a:pt x="263" y="161"/>
                    </a:lnTo>
                    <a:lnTo>
                      <a:pt x="251" y="161"/>
                    </a:lnTo>
                    <a:lnTo>
                      <a:pt x="245" y="158"/>
                    </a:lnTo>
                    <a:lnTo>
                      <a:pt x="243" y="154"/>
                    </a:lnTo>
                    <a:lnTo>
                      <a:pt x="241" y="152"/>
                    </a:lnTo>
                    <a:lnTo>
                      <a:pt x="235" y="152"/>
                    </a:lnTo>
                    <a:lnTo>
                      <a:pt x="233" y="152"/>
                    </a:lnTo>
                    <a:lnTo>
                      <a:pt x="231" y="152"/>
                    </a:lnTo>
                    <a:lnTo>
                      <a:pt x="227" y="152"/>
                    </a:lnTo>
                    <a:lnTo>
                      <a:pt x="225" y="152"/>
                    </a:lnTo>
                    <a:lnTo>
                      <a:pt x="219" y="152"/>
                    </a:lnTo>
                    <a:lnTo>
                      <a:pt x="215" y="148"/>
                    </a:lnTo>
                    <a:lnTo>
                      <a:pt x="211" y="148"/>
                    </a:lnTo>
                    <a:lnTo>
                      <a:pt x="209" y="144"/>
                    </a:lnTo>
                    <a:lnTo>
                      <a:pt x="207" y="144"/>
                    </a:lnTo>
                    <a:lnTo>
                      <a:pt x="203" y="144"/>
                    </a:lnTo>
                    <a:lnTo>
                      <a:pt x="199" y="140"/>
                    </a:lnTo>
                    <a:lnTo>
                      <a:pt x="195" y="136"/>
                    </a:lnTo>
                    <a:lnTo>
                      <a:pt x="191" y="134"/>
                    </a:lnTo>
                    <a:lnTo>
                      <a:pt x="187" y="132"/>
                    </a:lnTo>
                    <a:lnTo>
                      <a:pt x="185" y="132"/>
                    </a:lnTo>
                    <a:lnTo>
                      <a:pt x="184" y="132"/>
                    </a:lnTo>
                    <a:lnTo>
                      <a:pt x="184" y="130"/>
                    </a:lnTo>
                    <a:lnTo>
                      <a:pt x="182" y="128"/>
                    </a:lnTo>
                    <a:lnTo>
                      <a:pt x="180" y="128"/>
                    </a:lnTo>
                    <a:lnTo>
                      <a:pt x="178" y="126"/>
                    </a:lnTo>
                    <a:lnTo>
                      <a:pt x="180" y="126"/>
                    </a:lnTo>
                    <a:lnTo>
                      <a:pt x="180" y="124"/>
                    </a:lnTo>
                    <a:lnTo>
                      <a:pt x="182" y="122"/>
                    </a:lnTo>
                    <a:lnTo>
                      <a:pt x="182" y="120"/>
                    </a:lnTo>
                    <a:lnTo>
                      <a:pt x="182" y="118"/>
                    </a:lnTo>
                    <a:lnTo>
                      <a:pt x="182" y="116"/>
                    </a:lnTo>
                    <a:lnTo>
                      <a:pt x="184" y="114"/>
                    </a:lnTo>
                    <a:lnTo>
                      <a:pt x="184" y="112"/>
                    </a:lnTo>
                    <a:lnTo>
                      <a:pt x="184" y="110"/>
                    </a:lnTo>
                    <a:lnTo>
                      <a:pt x="185" y="110"/>
                    </a:lnTo>
                    <a:lnTo>
                      <a:pt x="185" y="108"/>
                    </a:lnTo>
                    <a:lnTo>
                      <a:pt x="189" y="106"/>
                    </a:lnTo>
                    <a:lnTo>
                      <a:pt x="189" y="104"/>
                    </a:lnTo>
                    <a:lnTo>
                      <a:pt x="191" y="102"/>
                    </a:lnTo>
                    <a:lnTo>
                      <a:pt x="191" y="104"/>
                    </a:lnTo>
                    <a:lnTo>
                      <a:pt x="193" y="102"/>
                    </a:lnTo>
                    <a:lnTo>
                      <a:pt x="191" y="102"/>
                    </a:lnTo>
                    <a:lnTo>
                      <a:pt x="187" y="100"/>
                    </a:lnTo>
                    <a:lnTo>
                      <a:pt x="185" y="98"/>
                    </a:lnTo>
                    <a:lnTo>
                      <a:pt x="182" y="96"/>
                    </a:lnTo>
                    <a:lnTo>
                      <a:pt x="178" y="94"/>
                    </a:lnTo>
                    <a:lnTo>
                      <a:pt x="178" y="92"/>
                    </a:lnTo>
                    <a:lnTo>
                      <a:pt x="176" y="92"/>
                    </a:lnTo>
                    <a:lnTo>
                      <a:pt x="176" y="90"/>
                    </a:lnTo>
                    <a:lnTo>
                      <a:pt x="174" y="90"/>
                    </a:lnTo>
                    <a:lnTo>
                      <a:pt x="172" y="92"/>
                    </a:lnTo>
                    <a:lnTo>
                      <a:pt x="172" y="90"/>
                    </a:lnTo>
                    <a:lnTo>
                      <a:pt x="170" y="88"/>
                    </a:lnTo>
                    <a:lnTo>
                      <a:pt x="166" y="90"/>
                    </a:lnTo>
                    <a:lnTo>
                      <a:pt x="164" y="90"/>
                    </a:lnTo>
                    <a:lnTo>
                      <a:pt x="162" y="90"/>
                    </a:lnTo>
                    <a:lnTo>
                      <a:pt x="162" y="86"/>
                    </a:lnTo>
                    <a:lnTo>
                      <a:pt x="160" y="86"/>
                    </a:lnTo>
                    <a:lnTo>
                      <a:pt x="160" y="84"/>
                    </a:lnTo>
                    <a:lnTo>
                      <a:pt x="158" y="82"/>
                    </a:lnTo>
                    <a:lnTo>
                      <a:pt x="158" y="80"/>
                    </a:lnTo>
                    <a:lnTo>
                      <a:pt x="160" y="78"/>
                    </a:lnTo>
                    <a:lnTo>
                      <a:pt x="158" y="76"/>
                    </a:lnTo>
                    <a:lnTo>
                      <a:pt x="158" y="74"/>
                    </a:lnTo>
                    <a:lnTo>
                      <a:pt x="160" y="72"/>
                    </a:lnTo>
                    <a:lnTo>
                      <a:pt x="156" y="68"/>
                    </a:lnTo>
                    <a:lnTo>
                      <a:pt x="156" y="64"/>
                    </a:lnTo>
                    <a:lnTo>
                      <a:pt x="154" y="62"/>
                    </a:lnTo>
                    <a:lnTo>
                      <a:pt x="158" y="62"/>
                    </a:lnTo>
                    <a:lnTo>
                      <a:pt x="158" y="60"/>
                    </a:lnTo>
                    <a:lnTo>
                      <a:pt x="160" y="60"/>
                    </a:lnTo>
                    <a:lnTo>
                      <a:pt x="160" y="62"/>
                    </a:lnTo>
                    <a:lnTo>
                      <a:pt x="160" y="64"/>
                    </a:lnTo>
                    <a:lnTo>
                      <a:pt x="162" y="66"/>
                    </a:lnTo>
                    <a:lnTo>
                      <a:pt x="164" y="66"/>
                    </a:lnTo>
                    <a:lnTo>
                      <a:pt x="164" y="64"/>
                    </a:lnTo>
                    <a:lnTo>
                      <a:pt x="166" y="64"/>
                    </a:lnTo>
                    <a:lnTo>
                      <a:pt x="166" y="62"/>
                    </a:lnTo>
                    <a:lnTo>
                      <a:pt x="168" y="62"/>
                    </a:lnTo>
                    <a:lnTo>
                      <a:pt x="170" y="62"/>
                    </a:lnTo>
                    <a:lnTo>
                      <a:pt x="172" y="60"/>
                    </a:lnTo>
                    <a:lnTo>
                      <a:pt x="172" y="58"/>
                    </a:lnTo>
                    <a:lnTo>
                      <a:pt x="170" y="54"/>
                    </a:lnTo>
                    <a:lnTo>
                      <a:pt x="168" y="54"/>
                    </a:lnTo>
                    <a:lnTo>
                      <a:pt x="170" y="52"/>
                    </a:lnTo>
                    <a:lnTo>
                      <a:pt x="166" y="50"/>
                    </a:lnTo>
                    <a:lnTo>
                      <a:pt x="164" y="50"/>
                    </a:lnTo>
                    <a:lnTo>
                      <a:pt x="162" y="48"/>
                    </a:lnTo>
                    <a:lnTo>
                      <a:pt x="162" y="44"/>
                    </a:lnTo>
                    <a:lnTo>
                      <a:pt x="164" y="44"/>
                    </a:lnTo>
                    <a:lnTo>
                      <a:pt x="164" y="42"/>
                    </a:lnTo>
                    <a:lnTo>
                      <a:pt x="164" y="40"/>
                    </a:lnTo>
                    <a:lnTo>
                      <a:pt x="162" y="38"/>
                    </a:lnTo>
                    <a:lnTo>
                      <a:pt x="162" y="36"/>
                    </a:lnTo>
                    <a:lnTo>
                      <a:pt x="164" y="36"/>
                    </a:lnTo>
                    <a:lnTo>
                      <a:pt x="166" y="36"/>
                    </a:lnTo>
                    <a:lnTo>
                      <a:pt x="168" y="36"/>
                    </a:lnTo>
                    <a:lnTo>
                      <a:pt x="170" y="36"/>
                    </a:lnTo>
                    <a:lnTo>
                      <a:pt x="172" y="32"/>
                    </a:lnTo>
                    <a:lnTo>
                      <a:pt x="172" y="28"/>
                    </a:lnTo>
                    <a:lnTo>
                      <a:pt x="174" y="28"/>
                    </a:lnTo>
                    <a:lnTo>
                      <a:pt x="176" y="28"/>
                    </a:lnTo>
                    <a:lnTo>
                      <a:pt x="174" y="28"/>
                    </a:lnTo>
                    <a:lnTo>
                      <a:pt x="174" y="26"/>
                    </a:lnTo>
                    <a:lnTo>
                      <a:pt x="176" y="26"/>
                    </a:lnTo>
                    <a:lnTo>
                      <a:pt x="178" y="22"/>
                    </a:lnTo>
                    <a:lnTo>
                      <a:pt x="180" y="20"/>
                    </a:lnTo>
                    <a:lnTo>
                      <a:pt x="182" y="14"/>
                    </a:lnTo>
                    <a:lnTo>
                      <a:pt x="182" y="12"/>
                    </a:lnTo>
                    <a:lnTo>
                      <a:pt x="184" y="10"/>
                    </a:lnTo>
                    <a:lnTo>
                      <a:pt x="184" y="8"/>
                    </a:lnTo>
                    <a:lnTo>
                      <a:pt x="182" y="8"/>
                    </a:lnTo>
                    <a:lnTo>
                      <a:pt x="180" y="10"/>
                    </a:lnTo>
                    <a:lnTo>
                      <a:pt x="178" y="10"/>
                    </a:lnTo>
                    <a:lnTo>
                      <a:pt x="178" y="6"/>
                    </a:lnTo>
                    <a:lnTo>
                      <a:pt x="176" y="8"/>
                    </a:lnTo>
                    <a:lnTo>
                      <a:pt x="174" y="6"/>
                    </a:lnTo>
                    <a:lnTo>
                      <a:pt x="172" y="6"/>
                    </a:lnTo>
                    <a:lnTo>
                      <a:pt x="172" y="2"/>
                    </a:lnTo>
                    <a:lnTo>
                      <a:pt x="170" y="2"/>
                    </a:lnTo>
                    <a:lnTo>
                      <a:pt x="168" y="0"/>
                    </a:lnTo>
                    <a:lnTo>
                      <a:pt x="166" y="0"/>
                    </a:lnTo>
                    <a:lnTo>
                      <a:pt x="164" y="0"/>
                    </a:lnTo>
                    <a:lnTo>
                      <a:pt x="162" y="2"/>
                    </a:lnTo>
                    <a:lnTo>
                      <a:pt x="158" y="2"/>
                    </a:lnTo>
                    <a:lnTo>
                      <a:pt x="152" y="6"/>
                    </a:lnTo>
                    <a:lnTo>
                      <a:pt x="150" y="8"/>
                    </a:lnTo>
                    <a:lnTo>
                      <a:pt x="148" y="8"/>
                    </a:lnTo>
                    <a:lnTo>
                      <a:pt x="148" y="10"/>
                    </a:lnTo>
                    <a:lnTo>
                      <a:pt x="146" y="8"/>
                    </a:lnTo>
                    <a:lnTo>
                      <a:pt x="144" y="10"/>
                    </a:lnTo>
                    <a:lnTo>
                      <a:pt x="142" y="10"/>
                    </a:lnTo>
                    <a:lnTo>
                      <a:pt x="134" y="16"/>
                    </a:lnTo>
                    <a:lnTo>
                      <a:pt x="132" y="18"/>
                    </a:lnTo>
                    <a:lnTo>
                      <a:pt x="132" y="20"/>
                    </a:lnTo>
                    <a:lnTo>
                      <a:pt x="132" y="22"/>
                    </a:lnTo>
                    <a:lnTo>
                      <a:pt x="130" y="22"/>
                    </a:lnTo>
                    <a:lnTo>
                      <a:pt x="128" y="22"/>
                    </a:lnTo>
                    <a:lnTo>
                      <a:pt x="124" y="22"/>
                    </a:lnTo>
                    <a:lnTo>
                      <a:pt x="122" y="24"/>
                    </a:lnTo>
                    <a:lnTo>
                      <a:pt x="120" y="24"/>
                    </a:lnTo>
                    <a:lnTo>
                      <a:pt x="118" y="24"/>
                    </a:lnTo>
                    <a:lnTo>
                      <a:pt x="116" y="24"/>
                    </a:lnTo>
                    <a:lnTo>
                      <a:pt x="116" y="26"/>
                    </a:lnTo>
                    <a:lnTo>
                      <a:pt x="114" y="26"/>
                    </a:lnTo>
                    <a:lnTo>
                      <a:pt x="112" y="26"/>
                    </a:lnTo>
                    <a:lnTo>
                      <a:pt x="110" y="26"/>
                    </a:lnTo>
                    <a:lnTo>
                      <a:pt x="106" y="26"/>
                    </a:lnTo>
                    <a:lnTo>
                      <a:pt x="104" y="26"/>
                    </a:lnTo>
                    <a:lnTo>
                      <a:pt x="92" y="20"/>
                    </a:lnTo>
                    <a:lnTo>
                      <a:pt x="90" y="22"/>
                    </a:lnTo>
                    <a:lnTo>
                      <a:pt x="88" y="22"/>
                    </a:lnTo>
                    <a:lnTo>
                      <a:pt x="86" y="22"/>
                    </a:lnTo>
                    <a:lnTo>
                      <a:pt x="86" y="24"/>
                    </a:lnTo>
                    <a:lnTo>
                      <a:pt x="84" y="28"/>
                    </a:lnTo>
                    <a:lnTo>
                      <a:pt x="84" y="30"/>
                    </a:lnTo>
                    <a:lnTo>
                      <a:pt x="86" y="30"/>
                    </a:lnTo>
                    <a:lnTo>
                      <a:pt x="88" y="30"/>
                    </a:lnTo>
                    <a:lnTo>
                      <a:pt x="88" y="32"/>
                    </a:lnTo>
                    <a:lnTo>
                      <a:pt x="86" y="32"/>
                    </a:lnTo>
                    <a:lnTo>
                      <a:pt x="86" y="34"/>
                    </a:lnTo>
                    <a:lnTo>
                      <a:pt x="88" y="34"/>
                    </a:lnTo>
                    <a:lnTo>
                      <a:pt x="90" y="34"/>
                    </a:lnTo>
                    <a:lnTo>
                      <a:pt x="90" y="36"/>
                    </a:lnTo>
                    <a:lnTo>
                      <a:pt x="92" y="36"/>
                    </a:lnTo>
                    <a:lnTo>
                      <a:pt x="90" y="38"/>
                    </a:lnTo>
                    <a:lnTo>
                      <a:pt x="88" y="38"/>
                    </a:lnTo>
                    <a:lnTo>
                      <a:pt x="88" y="40"/>
                    </a:lnTo>
                    <a:lnTo>
                      <a:pt x="90" y="44"/>
                    </a:lnTo>
                    <a:lnTo>
                      <a:pt x="92" y="46"/>
                    </a:lnTo>
                    <a:lnTo>
                      <a:pt x="90" y="46"/>
                    </a:lnTo>
                    <a:lnTo>
                      <a:pt x="88" y="48"/>
                    </a:lnTo>
                    <a:lnTo>
                      <a:pt x="86" y="50"/>
                    </a:lnTo>
                    <a:lnTo>
                      <a:pt x="90" y="50"/>
                    </a:lnTo>
                    <a:lnTo>
                      <a:pt x="90" y="52"/>
                    </a:lnTo>
                    <a:lnTo>
                      <a:pt x="92" y="54"/>
                    </a:lnTo>
                    <a:lnTo>
                      <a:pt x="92" y="56"/>
                    </a:lnTo>
                    <a:lnTo>
                      <a:pt x="94" y="56"/>
                    </a:lnTo>
                    <a:lnTo>
                      <a:pt x="96" y="58"/>
                    </a:lnTo>
                    <a:lnTo>
                      <a:pt x="98" y="58"/>
                    </a:lnTo>
                    <a:lnTo>
                      <a:pt x="98" y="60"/>
                    </a:lnTo>
                    <a:lnTo>
                      <a:pt x="98" y="62"/>
                    </a:lnTo>
                    <a:lnTo>
                      <a:pt x="100" y="64"/>
                    </a:lnTo>
                    <a:lnTo>
                      <a:pt x="104" y="64"/>
                    </a:lnTo>
                    <a:lnTo>
                      <a:pt x="106" y="64"/>
                    </a:lnTo>
                    <a:lnTo>
                      <a:pt x="108" y="66"/>
                    </a:lnTo>
                    <a:lnTo>
                      <a:pt x="108" y="68"/>
                    </a:lnTo>
                    <a:lnTo>
                      <a:pt x="108" y="70"/>
                    </a:lnTo>
                    <a:lnTo>
                      <a:pt x="106" y="70"/>
                    </a:lnTo>
                    <a:lnTo>
                      <a:pt x="104" y="72"/>
                    </a:lnTo>
                    <a:lnTo>
                      <a:pt x="102" y="70"/>
                    </a:lnTo>
                    <a:lnTo>
                      <a:pt x="102" y="72"/>
                    </a:lnTo>
                    <a:lnTo>
                      <a:pt x="100" y="72"/>
                    </a:lnTo>
                    <a:lnTo>
                      <a:pt x="98" y="74"/>
                    </a:lnTo>
                    <a:lnTo>
                      <a:pt x="96" y="76"/>
                    </a:lnTo>
                    <a:lnTo>
                      <a:pt x="96" y="78"/>
                    </a:lnTo>
                    <a:lnTo>
                      <a:pt x="98" y="80"/>
                    </a:lnTo>
                    <a:lnTo>
                      <a:pt x="98" y="82"/>
                    </a:lnTo>
                    <a:lnTo>
                      <a:pt x="98" y="84"/>
                    </a:lnTo>
                    <a:lnTo>
                      <a:pt x="96" y="84"/>
                    </a:lnTo>
                    <a:lnTo>
                      <a:pt x="96" y="86"/>
                    </a:lnTo>
                    <a:lnTo>
                      <a:pt x="98" y="86"/>
                    </a:lnTo>
                    <a:lnTo>
                      <a:pt x="100" y="88"/>
                    </a:lnTo>
                    <a:lnTo>
                      <a:pt x="100" y="90"/>
                    </a:lnTo>
                    <a:lnTo>
                      <a:pt x="98" y="90"/>
                    </a:lnTo>
                    <a:lnTo>
                      <a:pt x="98" y="88"/>
                    </a:lnTo>
                    <a:lnTo>
                      <a:pt x="96" y="90"/>
                    </a:lnTo>
                    <a:lnTo>
                      <a:pt x="92" y="92"/>
                    </a:lnTo>
                    <a:lnTo>
                      <a:pt x="90" y="96"/>
                    </a:lnTo>
                    <a:lnTo>
                      <a:pt x="88" y="98"/>
                    </a:lnTo>
                    <a:lnTo>
                      <a:pt x="86" y="100"/>
                    </a:lnTo>
                    <a:lnTo>
                      <a:pt x="86" y="102"/>
                    </a:lnTo>
                    <a:lnTo>
                      <a:pt x="86" y="104"/>
                    </a:lnTo>
                    <a:lnTo>
                      <a:pt x="84" y="106"/>
                    </a:lnTo>
                    <a:lnTo>
                      <a:pt x="82" y="108"/>
                    </a:lnTo>
                    <a:lnTo>
                      <a:pt x="80" y="108"/>
                    </a:lnTo>
                    <a:lnTo>
                      <a:pt x="78" y="108"/>
                    </a:lnTo>
                    <a:lnTo>
                      <a:pt x="68" y="124"/>
                    </a:lnTo>
                    <a:lnTo>
                      <a:pt x="66" y="126"/>
                    </a:lnTo>
                    <a:lnTo>
                      <a:pt x="54" y="142"/>
                    </a:lnTo>
                    <a:lnTo>
                      <a:pt x="52" y="142"/>
                    </a:lnTo>
                    <a:lnTo>
                      <a:pt x="46" y="142"/>
                    </a:lnTo>
                    <a:lnTo>
                      <a:pt x="44" y="144"/>
                    </a:lnTo>
                    <a:lnTo>
                      <a:pt x="42" y="146"/>
                    </a:lnTo>
                    <a:lnTo>
                      <a:pt x="40" y="146"/>
                    </a:lnTo>
                    <a:lnTo>
                      <a:pt x="36" y="140"/>
                    </a:lnTo>
                    <a:lnTo>
                      <a:pt x="22" y="154"/>
                    </a:lnTo>
                    <a:lnTo>
                      <a:pt x="20" y="159"/>
                    </a:lnTo>
                    <a:lnTo>
                      <a:pt x="20" y="161"/>
                    </a:lnTo>
                    <a:lnTo>
                      <a:pt x="22" y="163"/>
                    </a:lnTo>
                    <a:lnTo>
                      <a:pt x="24" y="163"/>
                    </a:lnTo>
                    <a:lnTo>
                      <a:pt x="26" y="163"/>
                    </a:lnTo>
                    <a:lnTo>
                      <a:pt x="30" y="163"/>
                    </a:lnTo>
                    <a:lnTo>
                      <a:pt x="32" y="165"/>
                    </a:lnTo>
                    <a:lnTo>
                      <a:pt x="32" y="167"/>
                    </a:lnTo>
                    <a:lnTo>
                      <a:pt x="30" y="173"/>
                    </a:lnTo>
                    <a:lnTo>
                      <a:pt x="30" y="175"/>
                    </a:lnTo>
                    <a:lnTo>
                      <a:pt x="32" y="179"/>
                    </a:lnTo>
                    <a:lnTo>
                      <a:pt x="34" y="179"/>
                    </a:lnTo>
                    <a:lnTo>
                      <a:pt x="36" y="177"/>
                    </a:lnTo>
                    <a:lnTo>
                      <a:pt x="38" y="179"/>
                    </a:lnTo>
                    <a:lnTo>
                      <a:pt x="38" y="185"/>
                    </a:lnTo>
                    <a:lnTo>
                      <a:pt x="40" y="187"/>
                    </a:lnTo>
                    <a:lnTo>
                      <a:pt x="40" y="189"/>
                    </a:lnTo>
                    <a:lnTo>
                      <a:pt x="42" y="191"/>
                    </a:lnTo>
                    <a:lnTo>
                      <a:pt x="44" y="191"/>
                    </a:lnTo>
                    <a:lnTo>
                      <a:pt x="44" y="193"/>
                    </a:lnTo>
                    <a:lnTo>
                      <a:pt x="44" y="195"/>
                    </a:lnTo>
                    <a:lnTo>
                      <a:pt x="42" y="195"/>
                    </a:lnTo>
                    <a:lnTo>
                      <a:pt x="44" y="199"/>
                    </a:lnTo>
                    <a:lnTo>
                      <a:pt x="42" y="199"/>
                    </a:lnTo>
                    <a:lnTo>
                      <a:pt x="44" y="199"/>
                    </a:lnTo>
                    <a:lnTo>
                      <a:pt x="42" y="201"/>
                    </a:lnTo>
                    <a:lnTo>
                      <a:pt x="40" y="203"/>
                    </a:lnTo>
                    <a:lnTo>
                      <a:pt x="38" y="201"/>
                    </a:lnTo>
                    <a:lnTo>
                      <a:pt x="36" y="201"/>
                    </a:lnTo>
                    <a:lnTo>
                      <a:pt x="38" y="199"/>
                    </a:lnTo>
                    <a:lnTo>
                      <a:pt x="36" y="199"/>
                    </a:lnTo>
                    <a:lnTo>
                      <a:pt x="30" y="201"/>
                    </a:lnTo>
                    <a:lnTo>
                      <a:pt x="30" y="203"/>
                    </a:lnTo>
                    <a:lnTo>
                      <a:pt x="28" y="203"/>
                    </a:lnTo>
                    <a:lnTo>
                      <a:pt x="24" y="203"/>
                    </a:lnTo>
                    <a:lnTo>
                      <a:pt x="22" y="201"/>
                    </a:lnTo>
                    <a:lnTo>
                      <a:pt x="20" y="201"/>
                    </a:lnTo>
                    <a:lnTo>
                      <a:pt x="14" y="201"/>
                    </a:lnTo>
                    <a:lnTo>
                      <a:pt x="12" y="201"/>
                    </a:lnTo>
                    <a:lnTo>
                      <a:pt x="10" y="201"/>
                    </a:lnTo>
                    <a:lnTo>
                      <a:pt x="10" y="199"/>
                    </a:lnTo>
                    <a:lnTo>
                      <a:pt x="10" y="201"/>
                    </a:lnTo>
                    <a:lnTo>
                      <a:pt x="10" y="205"/>
                    </a:lnTo>
                    <a:lnTo>
                      <a:pt x="4" y="205"/>
                    </a:lnTo>
                    <a:lnTo>
                      <a:pt x="4" y="207"/>
                    </a:lnTo>
                    <a:lnTo>
                      <a:pt x="2" y="205"/>
                    </a:lnTo>
                    <a:lnTo>
                      <a:pt x="2" y="207"/>
                    </a:lnTo>
                    <a:lnTo>
                      <a:pt x="0" y="207"/>
                    </a:lnTo>
                    <a:lnTo>
                      <a:pt x="0" y="209"/>
                    </a:lnTo>
                    <a:lnTo>
                      <a:pt x="0" y="213"/>
                    </a:lnTo>
                    <a:lnTo>
                      <a:pt x="2" y="213"/>
                    </a:lnTo>
                    <a:lnTo>
                      <a:pt x="10" y="223"/>
                    </a:lnTo>
                    <a:lnTo>
                      <a:pt x="12" y="225"/>
                    </a:lnTo>
                    <a:lnTo>
                      <a:pt x="24" y="225"/>
                    </a:lnTo>
                    <a:lnTo>
                      <a:pt x="30" y="223"/>
                    </a:lnTo>
                    <a:lnTo>
                      <a:pt x="32" y="221"/>
                    </a:lnTo>
                    <a:lnTo>
                      <a:pt x="32" y="219"/>
                    </a:lnTo>
                    <a:lnTo>
                      <a:pt x="34" y="221"/>
                    </a:lnTo>
                    <a:lnTo>
                      <a:pt x="32" y="227"/>
                    </a:lnTo>
                    <a:lnTo>
                      <a:pt x="26" y="231"/>
                    </a:lnTo>
                    <a:lnTo>
                      <a:pt x="16" y="233"/>
                    </a:lnTo>
                    <a:lnTo>
                      <a:pt x="14" y="231"/>
                    </a:lnTo>
                    <a:lnTo>
                      <a:pt x="12" y="233"/>
                    </a:lnTo>
                    <a:lnTo>
                      <a:pt x="12" y="237"/>
                    </a:lnTo>
                    <a:lnTo>
                      <a:pt x="34" y="257"/>
                    </a:lnTo>
                    <a:lnTo>
                      <a:pt x="42" y="257"/>
                    </a:lnTo>
                    <a:lnTo>
                      <a:pt x="46" y="257"/>
                    </a:lnTo>
                    <a:lnTo>
                      <a:pt x="50" y="255"/>
                    </a:lnTo>
                    <a:lnTo>
                      <a:pt x="56" y="251"/>
                    </a:lnTo>
                    <a:lnTo>
                      <a:pt x="58" y="247"/>
                    </a:lnTo>
                    <a:lnTo>
                      <a:pt x="60" y="231"/>
                    </a:lnTo>
                    <a:lnTo>
                      <a:pt x="60" y="233"/>
                    </a:lnTo>
                    <a:lnTo>
                      <a:pt x="62" y="233"/>
                    </a:lnTo>
                    <a:lnTo>
                      <a:pt x="70" y="233"/>
                    </a:lnTo>
                    <a:lnTo>
                      <a:pt x="68" y="235"/>
                    </a:lnTo>
                    <a:lnTo>
                      <a:pt x="66" y="235"/>
                    </a:lnTo>
                    <a:lnTo>
                      <a:pt x="64" y="239"/>
                    </a:lnTo>
                    <a:lnTo>
                      <a:pt x="66" y="239"/>
                    </a:lnTo>
                    <a:lnTo>
                      <a:pt x="64" y="243"/>
                    </a:lnTo>
                    <a:lnTo>
                      <a:pt x="66" y="243"/>
                    </a:lnTo>
                    <a:lnTo>
                      <a:pt x="66" y="245"/>
                    </a:lnTo>
                    <a:lnTo>
                      <a:pt x="66" y="247"/>
                    </a:lnTo>
                    <a:lnTo>
                      <a:pt x="66" y="251"/>
                    </a:lnTo>
                    <a:lnTo>
                      <a:pt x="68" y="253"/>
                    </a:lnTo>
                    <a:lnTo>
                      <a:pt x="68" y="265"/>
                    </a:lnTo>
                    <a:lnTo>
                      <a:pt x="66" y="271"/>
                    </a:lnTo>
                    <a:lnTo>
                      <a:pt x="68" y="279"/>
                    </a:lnTo>
                    <a:lnTo>
                      <a:pt x="68" y="281"/>
                    </a:lnTo>
                    <a:lnTo>
                      <a:pt x="68" y="285"/>
                    </a:lnTo>
                    <a:lnTo>
                      <a:pt x="70" y="285"/>
                    </a:lnTo>
                    <a:lnTo>
                      <a:pt x="70" y="283"/>
                    </a:lnTo>
                    <a:lnTo>
                      <a:pt x="70" y="285"/>
                    </a:lnTo>
                    <a:lnTo>
                      <a:pt x="70" y="287"/>
                    </a:lnTo>
                    <a:lnTo>
                      <a:pt x="70" y="295"/>
                    </a:lnTo>
                    <a:lnTo>
                      <a:pt x="70" y="297"/>
                    </a:lnTo>
                    <a:lnTo>
                      <a:pt x="70" y="299"/>
                    </a:lnTo>
                    <a:lnTo>
                      <a:pt x="72" y="303"/>
                    </a:lnTo>
                    <a:lnTo>
                      <a:pt x="78" y="331"/>
                    </a:lnTo>
                    <a:lnTo>
                      <a:pt x="80" y="331"/>
                    </a:lnTo>
                    <a:lnTo>
                      <a:pt x="80" y="333"/>
                    </a:lnTo>
                    <a:lnTo>
                      <a:pt x="80" y="337"/>
                    </a:lnTo>
                    <a:lnTo>
                      <a:pt x="82" y="337"/>
                    </a:lnTo>
                    <a:close/>
                  </a:path>
                </a:pathLst>
              </a:custGeom>
              <a:solidFill>
                <a:schemeClr val="tx2"/>
              </a:solidFill>
              <a:ln w="3175">
                <a:solidFill>
                  <a:schemeClr val="bg1"/>
                </a:solidFill>
                <a:round/>
                <a:headEnd/>
                <a:tailEnd/>
              </a:ln>
            </p:spPr>
            <p:txBody>
              <a:bodyPr/>
              <a:lstStyle/>
              <a:p>
                <a:endParaRPr lang="fr-FR" dirty="0"/>
              </a:p>
            </p:txBody>
          </p:sp>
          <p:sp>
            <p:nvSpPr>
              <p:cNvPr id="60531" name="Freeform 141"/>
              <p:cNvSpPr>
                <a:spLocks/>
              </p:cNvSpPr>
              <p:nvPr/>
            </p:nvSpPr>
            <p:spPr bwMode="auto">
              <a:xfrm>
                <a:off x="3802" y="2130"/>
                <a:ext cx="437" cy="452"/>
              </a:xfrm>
              <a:custGeom>
                <a:avLst/>
                <a:gdLst>
                  <a:gd name="T0" fmla="*/ 114 w 437"/>
                  <a:gd name="T1" fmla="*/ 401 h 452"/>
                  <a:gd name="T2" fmla="*/ 156 w 437"/>
                  <a:gd name="T3" fmla="*/ 436 h 452"/>
                  <a:gd name="T4" fmla="*/ 182 w 437"/>
                  <a:gd name="T5" fmla="*/ 373 h 452"/>
                  <a:gd name="T6" fmla="*/ 182 w 437"/>
                  <a:gd name="T7" fmla="*/ 337 h 452"/>
                  <a:gd name="T8" fmla="*/ 211 w 437"/>
                  <a:gd name="T9" fmla="*/ 317 h 452"/>
                  <a:gd name="T10" fmla="*/ 281 w 437"/>
                  <a:gd name="T11" fmla="*/ 249 h 452"/>
                  <a:gd name="T12" fmla="*/ 305 w 437"/>
                  <a:gd name="T13" fmla="*/ 245 h 452"/>
                  <a:gd name="T14" fmla="*/ 307 w 437"/>
                  <a:gd name="T15" fmla="*/ 229 h 452"/>
                  <a:gd name="T16" fmla="*/ 295 w 437"/>
                  <a:gd name="T17" fmla="*/ 195 h 452"/>
                  <a:gd name="T18" fmla="*/ 305 w 437"/>
                  <a:gd name="T19" fmla="*/ 181 h 452"/>
                  <a:gd name="T20" fmla="*/ 309 w 437"/>
                  <a:gd name="T21" fmla="*/ 165 h 452"/>
                  <a:gd name="T22" fmla="*/ 323 w 437"/>
                  <a:gd name="T23" fmla="*/ 183 h 452"/>
                  <a:gd name="T24" fmla="*/ 343 w 437"/>
                  <a:gd name="T25" fmla="*/ 205 h 452"/>
                  <a:gd name="T26" fmla="*/ 365 w 437"/>
                  <a:gd name="T27" fmla="*/ 239 h 452"/>
                  <a:gd name="T28" fmla="*/ 375 w 437"/>
                  <a:gd name="T29" fmla="*/ 225 h 452"/>
                  <a:gd name="T30" fmla="*/ 399 w 437"/>
                  <a:gd name="T31" fmla="*/ 183 h 452"/>
                  <a:gd name="T32" fmla="*/ 427 w 437"/>
                  <a:gd name="T33" fmla="*/ 152 h 452"/>
                  <a:gd name="T34" fmla="*/ 433 w 437"/>
                  <a:gd name="T35" fmla="*/ 134 h 452"/>
                  <a:gd name="T36" fmla="*/ 413 w 437"/>
                  <a:gd name="T37" fmla="*/ 116 h 452"/>
                  <a:gd name="T38" fmla="*/ 379 w 437"/>
                  <a:gd name="T39" fmla="*/ 130 h 452"/>
                  <a:gd name="T40" fmla="*/ 359 w 437"/>
                  <a:gd name="T41" fmla="*/ 156 h 452"/>
                  <a:gd name="T42" fmla="*/ 309 w 437"/>
                  <a:gd name="T43" fmla="*/ 159 h 452"/>
                  <a:gd name="T44" fmla="*/ 309 w 437"/>
                  <a:gd name="T45" fmla="*/ 140 h 452"/>
                  <a:gd name="T46" fmla="*/ 297 w 437"/>
                  <a:gd name="T47" fmla="*/ 159 h 452"/>
                  <a:gd name="T48" fmla="*/ 281 w 437"/>
                  <a:gd name="T49" fmla="*/ 165 h 452"/>
                  <a:gd name="T50" fmla="*/ 231 w 437"/>
                  <a:gd name="T51" fmla="*/ 152 h 452"/>
                  <a:gd name="T52" fmla="*/ 199 w 437"/>
                  <a:gd name="T53" fmla="*/ 140 h 452"/>
                  <a:gd name="T54" fmla="*/ 178 w 437"/>
                  <a:gd name="T55" fmla="*/ 126 h 452"/>
                  <a:gd name="T56" fmla="*/ 184 w 437"/>
                  <a:gd name="T57" fmla="*/ 110 h 452"/>
                  <a:gd name="T58" fmla="*/ 187 w 437"/>
                  <a:gd name="T59" fmla="*/ 100 h 452"/>
                  <a:gd name="T60" fmla="*/ 172 w 437"/>
                  <a:gd name="T61" fmla="*/ 90 h 452"/>
                  <a:gd name="T62" fmla="*/ 158 w 437"/>
                  <a:gd name="T63" fmla="*/ 80 h 452"/>
                  <a:gd name="T64" fmla="*/ 158 w 437"/>
                  <a:gd name="T65" fmla="*/ 60 h 452"/>
                  <a:gd name="T66" fmla="*/ 168 w 437"/>
                  <a:gd name="T67" fmla="*/ 62 h 452"/>
                  <a:gd name="T68" fmla="*/ 162 w 437"/>
                  <a:gd name="T69" fmla="*/ 48 h 452"/>
                  <a:gd name="T70" fmla="*/ 168 w 437"/>
                  <a:gd name="T71" fmla="*/ 36 h 452"/>
                  <a:gd name="T72" fmla="*/ 178 w 437"/>
                  <a:gd name="T73" fmla="*/ 22 h 452"/>
                  <a:gd name="T74" fmla="*/ 178 w 437"/>
                  <a:gd name="T75" fmla="*/ 6 h 452"/>
                  <a:gd name="T76" fmla="*/ 162 w 437"/>
                  <a:gd name="T77" fmla="*/ 2 h 452"/>
                  <a:gd name="T78" fmla="*/ 134 w 437"/>
                  <a:gd name="T79" fmla="*/ 16 h 452"/>
                  <a:gd name="T80" fmla="*/ 118 w 437"/>
                  <a:gd name="T81" fmla="*/ 24 h 452"/>
                  <a:gd name="T82" fmla="*/ 90 w 437"/>
                  <a:gd name="T83" fmla="*/ 22 h 452"/>
                  <a:gd name="T84" fmla="*/ 86 w 437"/>
                  <a:gd name="T85" fmla="*/ 32 h 452"/>
                  <a:gd name="T86" fmla="*/ 90 w 437"/>
                  <a:gd name="T87" fmla="*/ 44 h 452"/>
                  <a:gd name="T88" fmla="*/ 94 w 437"/>
                  <a:gd name="T89" fmla="*/ 56 h 452"/>
                  <a:gd name="T90" fmla="*/ 108 w 437"/>
                  <a:gd name="T91" fmla="*/ 68 h 452"/>
                  <a:gd name="T92" fmla="*/ 96 w 437"/>
                  <a:gd name="T93" fmla="*/ 78 h 452"/>
                  <a:gd name="T94" fmla="*/ 98 w 437"/>
                  <a:gd name="T95" fmla="*/ 90 h 452"/>
                  <a:gd name="T96" fmla="*/ 84 w 437"/>
                  <a:gd name="T97" fmla="*/ 106 h 452"/>
                  <a:gd name="T98" fmla="*/ 44 w 437"/>
                  <a:gd name="T99" fmla="*/ 144 h 452"/>
                  <a:gd name="T100" fmla="*/ 26 w 437"/>
                  <a:gd name="T101" fmla="*/ 163 h 452"/>
                  <a:gd name="T102" fmla="*/ 38 w 437"/>
                  <a:gd name="T103" fmla="*/ 179 h 452"/>
                  <a:gd name="T104" fmla="*/ 44 w 437"/>
                  <a:gd name="T105" fmla="*/ 199 h 452"/>
                  <a:gd name="T106" fmla="*/ 30 w 437"/>
                  <a:gd name="T107" fmla="*/ 201 h 452"/>
                  <a:gd name="T108" fmla="*/ 10 w 437"/>
                  <a:gd name="T109" fmla="*/ 199 h 452"/>
                  <a:gd name="T110" fmla="*/ 0 w 437"/>
                  <a:gd name="T111" fmla="*/ 213 h 452"/>
                  <a:gd name="T112" fmla="*/ 32 w 437"/>
                  <a:gd name="T113" fmla="*/ 227 h 452"/>
                  <a:gd name="T114" fmla="*/ 50 w 437"/>
                  <a:gd name="T115" fmla="*/ 255 h 452"/>
                  <a:gd name="T116" fmla="*/ 64 w 437"/>
                  <a:gd name="T117" fmla="*/ 239 h 452"/>
                  <a:gd name="T118" fmla="*/ 66 w 437"/>
                  <a:gd name="T119" fmla="*/ 271 h 452"/>
                  <a:gd name="T120" fmla="*/ 70 w 437"/>
                  <a:gd name="T121" fmla="*/ 297 h 4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7"/>
                  <a:gd name="T184" fmla="*/ 0 h 452"/>
                  <a:gd name="T185" fmla="*/ 437 w 437"/>
                  <a:gd name="T186" fmla="*/ 452 h 4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7" h="452">
                    <a:moveTo>
                      <a:pt x="82" y="337"/>
                    </a:moveTo>
                    <a:lnTo>
                      <a:pt x="84" y="341"/>
                    </a:lnTo>
                    <a:lnTo>
                      <a:pt x="86" y="341"/>
                    </a:lnTo>
                    <a:lnTo>
                      <a:pt x="86" y="343"/>
                    </a:lnTo>
                    <a:lnTo>
                      <a:pt x="88" y="349"/>
                    </a:lnTo>
                    <a:lnTo>
                      <a:pt x="90" y="353"/>
                    </a:lnTo>
                    <a:lnTo>
                      <a:pt x="92" y="353"/>
                    </a:lnTo>
                    <a:lnTo>
                      <a:pt x="104" y="389"/>
                    </a:lnTo>
                    <a:lnTo>
                      <a:pt x="114" y="401"/>
                    </a:lnTo>
                    <a:lnTo>
                      <a:pt x="126" y="436"/>
                    </a:lnTo>
                    <a:lnTo>
                      <a:pt x="138" y="452"/>
                    </a:lnTo>
                    <a:lnTo>
                      <a:pt x="142" y="452"/>
                    </a:lnTo>
                    <a:lnTo>
                      <a:pt x="144" y="450"/>
                    </a:lnTo>
                    <a:lnTo>
                      <a:pt x="146" y="448"/>
                    </a:lnTo>
                    <a:lnTo>
                      <a:pt x="148" y="446"/>
                    </a:lnTo>
                    <a:lnTo>
                      <a:pt x="148" y="444"/>
                    </a:lnTo>
                    <a:lnTo>
                      <a:pt x="150" y="438"/>
                    </a:lnTo>
                    <a:lnTo>
                      <a:pt x="156" y="436"/>
                    </a:lnTo>
                    <a:lnTo>
                      <a:pt x="162" y="434"/>
                    </a:lnTo>
                    <a:lnTo>
                      <a:pt x="162" y="430"/>
                    </a:lnTo>
                    <a:lnTo>
                      <a:pt x="168" y="420"/>
                    </a:lnTo>
                    <a:lnTo>
                      <a:pt x="170" y="418"/>
                    </a:lnTo>
                    <a:lnTo>
                      <a:pt x="172" y="420"/>
                    </a:lnTo>
                    <a:lnTo>
                      <a:pt x="174" y="420"/>
                    </a:lnTo>
                    <a:lnTo>
                      <a:pt x="174" y="397"/>
                    </a:lnTo>
                    <a:lnTo>
                      <a:pt x="182" y="377"/>
                    </a:lnTo>
                    <a:lnTo>
                      <a:pt x="182" y="373"/>
                    </a:lnTo>
                    <a:lnTo>
                      <a:pt x="180" y="371"/>
                    </a:lnTo>
                    <a:lnTo>
                      <a:pt x="178" y="369"/>
                    </a:lnTo>
                    <a:lnTo>
                      <a:pt x="180" y="369"/>
                    </a:lnTo>
                    <a:lnTo>
                      <a:pt x="178" y="361"/>
                    </a:lnTo>
                    <a:lnTo>
                      <a:pt x="180" y="357"/>
                    </a:lnTo>
                    <a:lnTo>
                      <a:pt x="180" y="355"/>
                    </a:lnTo>
                    <a:lnTo>
                      <a:pt x="178" y="353"/>
                    </a:lnTo>
                    <a:lnTo>
                      <a:pt x="178" y="343"/>
                    </a:lnTo>
                    <a:lnTo>
                      <a:pt x="182" y="337"/>
                    </a:lnTo>
                    <a:lnTo>
                      <a:pt x="184" y="335"/>
                    </a:lnTo>
                    <a:lnTo>
                      <a:pt x="187" y="335"/>
                    </a:lnTo>
                    <a:lnTo>
                      <a:pt x="189" y="337"/>
                    </a:lnTo>
                    <a:lnTo>
                      <a:pt x="191" y="337"/>
                    </a:lnTo>
                    <a:lnTo>
                      <a:pt x="195" y="329"/>
                    </a:lnTo>
                    <a:lnTo>
                      <a:pt x="209" y="325"/>
                    </a:lnTo>
                    <a:lnTo>
                      <a:pt x="209" y="323"/>
                    </a:lnTo>
                    <a:lnTo>
                      <a:pt x="209" y="319"/>
                    </a:lnTo>
                    <a:lnTo>
                      <a:pt x="211" y="317"/>
                    </a:lnTo>
                    <a:lnTo>
                      <a:pt x="237" y="297"/>
                    </a:lnTo>
                    <a:lnTo>
                      <a:pt x="239" y="297"/>
                    </a:lnTo>
                    <a:lnTo>
                      <a:pt x="251" y="281"/>
                    </a:lnTo>
                    <a:lnTo>
                      <a:pt x="271" y="271"/>
                    </a:lnTo>
                    <a:lnTo>
                      <a:pt x="277" y="265"/>
                    </a:lnTo>
                    <a:lnTo>
                      <a:pt x="279" y="263"/>
                    </a:lnTo>
                    <a:lnTo>
                      <a:pt x="281" y="259"/>
                    </a:lnTo>
                    <a:lnTo>
                      <a:pt x="279" y="253"/>
                    </a:lnTo>
                    <a:lnTo>
                      <a:pt x="281" y="249"/>
                    </a:lnTo>
                    <a:lnTo>
                      <a:pt x="295" y="241"/>
                    </a:lnTo>
                    <a:lnTo>
                      <a:pt x="297" y="239"/>
                    </a:lnTo>
                    <a:lnTo>
                      <a:pt x="297" y="237"/>
                    </a:lnTo>
                    <a:lnTo>
                      <a:pt x="299" y="237"/>
                    </a:lnTo>
                    <a:lnTo>
                      <a:pt x="297" y="243"/>
                    </a:lnTo>
                    <a:lnTo>
                      <a:pt x="299" y="243"/>
                    </a:lnTo>
                    <a:lnTo>
                      <a:pt x="301" y="245"/>
                    </a:lnTo>
                    <a:lnTo>
                      <a:pt x="303" y="245"/>
                    </a:lnTo>
                    <a:lnTo>
                      <a:pt x="305" y="245"/>
                    </a:lnTo>
                    <a:lnTo>
                      <a:pt x="305" y="243"/>
                    </a:lnTo>
                    <a:lnTo>
                      <a:pt x="307" y="241"/>
                    </a:lnTo>
                    <a:lnTo>
                      <a:pt x="307" y="243"/>
                    </a:lnTo>
                    <a:lnTo>
                      <a:pt x="307" y="245"/>
                    </a:lnTo>
                    <a:lnTo>
                      <a:pt x="311" y="245"/>
                    </a:lnTo>
                    <a:lnTo>
                      <a:pt x="309" y="241"/>
                    </a:lnTo>
                    <a:lnTo>
                      <a:pt x="309" y="239"/>
                    </a:lnTo>
                    <a:lnTo>
                      <a:pt x="307" y="231"/>
                    </a:lnTo>
                    <a:lnTo>
                      <a:pt x="307" y="229"/>
                    </a:lnTo>
                    <a:lnTo>
                      <a:pt x="305" y="227"/>
                    </a:lnTo>
                    <a:lnTo>
                      <a:pt x="305" y="223"/>
                    </a:lnTo>
                    <a:lnTo>
                      <a:pt x="307" y="219"/>
                    </a:lnTo>
                    <a:lnTo>
                      <a:pt x="305" y="217"/>
                    </a:lnTo>
                    <a:lnTo>
                      <a:pt x="305" y="213"/>
                    </a:lnTo>
                    <a:lnTo>
                      <a:pt x="303" y="211"/>
                    </a:lnTo>
                    <a:lnTo>
                      <a:pt x="303" y="201"/>
                    </a:lnTo>
                    <a:lnTo>
                      <a:pt x="301" y="197"/>
                    </a:lnTo>
                    <a:lnTo>
                      <a:pt x="295" y="195"/>
                    </a:lnTo>
                    <a:lnTo>
                      <a:pt x="295" y="193"/>
                    </a:lnTo>
                    <a:lnTo>
                      <a:pt x="295" y="191"/>
                    </a:lnTo>
                    <a:lnTo>
                      <a:pt x="295" y="189"/>
                    </a:lnTo>
                    <a:lnTo>
                      <a:pt x="297" y="189"/>
                    </a:lnTo>
                    <a:lnTo>
                      <a:pt x="299" y="187"/>
                    </a:lnTo>
                    <a:lnTo>
                      <a:pt x="301" y="185"/>
                    </a:lnTo>
                    <a:lnTo>
                      <a:pt x="305" y="185"/>
                    </a:lnTo>
                    <a:lnTo>
                      <a:pt x="305" y="183"/>
                    </a:lnTo>
                    <a:lnTo>
                      <a:pt x="305" y="181"/>
                    </a:lnTo>
                    <a:lnTo>
                      <a:pt x="301" y="181"/>
                    </a:lnTo>
                    <a:lnTo>
                      <a:pt x="299" y="179"/>
                    </a:lnTo>
                    <a:lnTo>
                      <a:pt x="299" y="177"/>
                    </a:lnTo>
                    <a:lnTo>
                      <a:pt x="297" y="175"/>
                    </a:lnTo>
                    <a:lnTo>
                      <a:pt x="301" y="169"/>
                    </a:lnTo>
                    <a:lnTo>
                      <a:pt x="301" y="165"/>
                    </a:lnTo>
                    <a:lnTo>
                      <a:pt x="303" y="165"/>
                    </a:lnTo>
                    <a:lnTo>
                      <a:pt x="307" y="171"/>
                    </a:lnTo>
                    <a:lnTo>
                      <a:pt x="309" y="165"/>
                    </a:lnTo>
                    <a:lnTo>
                      <a:pt x="311" y="167"/>
                    </a:lnTo>
                    <a:lnTo>
                      <a:pt x="311" y="171"/>
                    </a:lnTo>
                    <a:lnTo>
                      <a:pt x="313" y="173"/>
                    </a:lnTo>
                    <a:lnTo>
                      <a:pt x="315" y="171"/>
                    </a:lnTo>
                    <a:lnTo>
                      <a:pt x="317" y="173"/>
                    </a:lnTo>
                    <a:lnTo>
                      <a:pt x="319" y="169"/>
                    </a:lnTo>
                    <a:lnTo>
                      <a:pt x="319" y="171"/>
                    </a:lnTo>
                    <a:lnTo>
                      <a:pt x="321" y="181"/>
                    </a:lnTo>
                    <a:lnTo>
                      <a:pt x="323" y="183"/>
                    </a:lnTo>
                    <a:lnTo>
                      <a:pt x="327" y="185"/>
                    </a:lnTo>
                    <a:lnTo>
                      <a:pt x="339" y="185"/>
                    </a:lnTo>
                    <a:lnTo>
                      <a:pt x="349" y="185"/>
                    </a:lnTo>
                    <a:lnTo>
                      <a:pt x="361" y="187"/>
                    </a:lnTo>
                    <a:lnTo>
                      <a:pt x="359" y="189"/>
                    </a:lnTo>
                    <a:lnTo>
                      <a:pt x="357" y="191"/>
                    </a:lnTo>
                    <a:lnTo>
                      <a:pt x="357" y="195"/>
                    </a:lnTo>
                    <a:lnTo>
                      <a:pt x="349" y="201"/>
                    </a:lnTo>
                    <a:lnTo>
                      <a:pt x="343" y="205"/>
                    </a:lnTo>
                    <a:lnTo>
                      <a:pt x="343" y="207"/>
                    </a:lnTo>
                    <a:lnTo>
                      <a:pt x="345" y="217"/>
                    </a:lnTo>
                    <a:lnTo>
                      <a:pt x="347" y="217"/>
                    </a:lnTo>
                    <a:lnTo>
                      <a:pt x="349" y="221"/>
                    </a:lnTo>
                    <a:lnTo>
                      <a:pt x="351" y="221"/>
                    </a:lnTo>
                    <a:lnTo>
                      <a:pt x="353" y="213"/>
                    </a:lnTo>
                    <a:lnTo>
                      <a:pt x="357" y="209"/>
                    </a:lnTo>
                    <a:lnTo>
                      <a:pt x="359" y="209"/>
                    </a:lnTo>
                    <a:lnTo>
                      <a:pt x="365" y="239"/>
                    </a:lnTo>
                    <a:lnTo>
                      <a:pt x="367" y="239"/>
                    </a:lnTo>
                    <a:lnTo>
                      <a:pt x="367" y="237"/>
                    </a:lnTo>
                    <a:lnTo>
                      <a:pt x="371" y="239"/>
                    </a:lnTo>
                    <a:lnTo>
                      <a:pt x="371" y="237"/>
                    </a:lnTo>
                    <a:lnTo>
                      <a:pt x="373" y="237"/>
                    </a:lnTo>
                    <a:lnTo>
                      <a:pt x="373" y="235"/>
                    </a:lnTo>
                    <a:lnTo>
                      <a:pt x="371" y="231"/>
                    </a:lnTo>
                    <a:lnTo>
                      <a:pt x="373" y="223"/>
                    </a:lnTo>
                    <a:lnTo>
                      <a:pt x="375" y="225"/>
                    </a:lnTo>
                    <a:lnTo>
                      <a:pt x="377" y="223"/>
                    </a:lnTo>
                    <a:lnTo>
                      <a:pt x="377" y="211"/>
                    </a:lnTo>
                    <a:lnTo>
                      <a:pt x="379" y="209"/>
                    </a:lnTo>
                    <a:lnTo>
                      <a:pt x="383" y="207"/>
                    </a:lnTo>
                    <a:lnTo>
                      <a:pt x="389" y="209"/>
                    </a:lnTo>
                    <a:lnTo>
                      <a:pt x="389" y="207"/>
                    </a:lnTo>
                    <a:lnTo>
                      <a:pt x="397" y="189"/>
                    </a:lnTo>
                    <a:lnTo>
                      <a:pt x="397" y="185"/>
                    </a:lnTo>
                    <a:lnTo>
                      <a:pt x="399" y="183"/>
                    </a:lnTo>
                    <a:lnTo>
                      <a:pt x="403" y="181"/>
                    </a:lnTo>
                    <a:lnTo>
                      <a:pt x="405" y="177"/>
                    </a:lnTo>
                    <a:lnTo>
                      <a:pt x="403" y="169"/>
                    </a:lnTo>
                    <a:lnTo>
                      <a:pt x="405" y="165"/>
                    </a:lnTo>
                    <a:lnTo>
                      <a:pt x="409" y="161"/>
                    </a:lnTo>
                    <a:lnTo>
                      <a:pt x="413" y="161"/>
                    </a:lnTo>
                    <a:lnTo>
                      <a:pt x="419" y="154"/>
                    </a:lnTo>
                    <a:lnTo>
                      <a:pt x="423" y="154"/>
                    </a:lnTo>
                    <a:lnTo>
                      <a:pt x="427" y="152"/>
                    </a:lnTo>
                    <a:lnTo>
                      <a:pt x="431" y="154"/>
                    </a:lnTo>
                    <a:lnTo>
                      <a:pt x="433" y="152"/>
                    </a:lnTo>
                    <a:lnTo>
                      <a:pt x="431" y="148"/>
                    </a:lnTo>
                    <a:lnTo>
                      <a:pt x="433" y="146"/>
                    </a:lnTo>
                    <a:lnTo>
                      <a:pt x="435" y="144"/>
                    </a:lnTo>
                    <a:lnTo>
                      <a:pt x="437" y="142"/>
                    </a:lnTo>
                    <a:lnTo>
                      <a:pt x="437" y="138"/>
                    </a:lnTo>
                    <a:lnTo>
                      <a:pt x="437" y="136"/>
                    </a:lnTo>
                    <a:lnTo>
                      <a:pt x="433" y="134"/>
                    </a:lnTo>
                    <a:lnTo>
                      <a:pt x="429" y="134"/>
                    </a:lnTo>
                    <a:lnTo>
                      <a:pt x="427" y="132"/>
                    </a:lnTo>
                    <a:lnTo>
                      <a:pt x="421" y="132"/>
                    </a:lnTo>
                    <a:lnTo>
                      <a:pt x="423" y="124"/>
                    </a:lnTo>
                    <a:lnTo>
                      <a:pt x="419" y="124"/>
                    </a:lnTo>
                    <a:lnTo>
                      <a:pt x="419" y="120"/>
                    </a:lnTo>
                    <a:lnTo>
                      <a:pt x="419" y="118"/>
                    </a:lnTo>
                    <a:lnTo>
                      <a:pt x="417" y="116"/>
                    </a:lnTo>
                    <a:lnTo>
                      <a:pt x="413" y="116"/>
                    </a:lnTo>
                    <a:lnTo>
                      <a:pt x="409" y="118"/>
                    </a:lnTo>
                    <a:lnTo>
                      <a:pt x="405" y="120"/>
                    </a:lnTo>
                    <a:lnTo>
                      <a:pt x="399" y="120"/>
                    </a:lnTo>
                    <a:lnTo>
                      <a:pt x="397" y="118"/>
                    </a:lnTo>
                    <a:lnTo>
                      <a:pt x="395" y="118"/>
                    </a:lnTo>
                    <a:lnTo>
                      <a:pt x="389" y="122"/>
                    </a:lnTo>
                    <a:lnTo>
                      <a:pt x="389" y="124"/>
                    </a:lnTo>
                    <a:lnTo>
                      <a:pt x="383" y="130"/>
                    </a:lnTo>
                    <a:lnTo>
                      <a:pt x="379" y="130"/>
                    </a:lnTo>
                    <a:lnTo>
                      <a:pt x="373" y="136"/>
                    </a:lnTo>
                    <a:lnTo>
                      <a:pt x="353" y="144"/>
                    </a:lnTo>
                    <a:lnTo>
                      <a:pt x="353" y="146"/>
                    </a:lnTo>
                    <a:lnTo>
                      <a:pt x="351" y="146"/>
                    </a:lnTo>
                    <a:lnTo>
                      <a:pt x="351" y="148"/>
                    </a:lnTo>
                    <a:lnTo>
                      <a:pt x="353" y="148"/>
                    </a:lnTo>
                    <a:lnTo>
                      <a:pt x="357" y="150"/>
                    </a:lnTo>
                    <a:lnTo>
                      <a:pt x="359" y="152"/>
                    </a:lnTo>
                    <a:lnTo>
                      <a:pt x="359" y="156"/>
                    </a:lnTo>
                    <a:lnTo>
                      <a:pt x="359" y="158"/>
                    </a:lnTo>
                    <a:lnTo>
                      <a:pt x="357" y="158"/>
                    </a:lnTo>
                    <a:lnTo>
                      <a:pt x="339" y="161"/>
                    </a:lnTo>
                    <a:lnTo>
                      <a:pt x="333" y="159"/>
                    </a:lnTo>
                    <a:lnTo>
                      <a:pt x="327" y="161"/>
                    </a:lnTo>
                    <a:lnTo>
                      <a:pt x="315" y="161"/>
                    </a:lnTo>
                    <a:lnTo>
                      <a:pt x="313" y="159"/>
                    </a:lnTo>
                    <a:lnTo>
                      <a:pt x="311" y="159"/>
                    </a:lnTo>
                    <a:lnTo>
                      <a:pt x="309" y="159"/>
                    </a:lnTo>
                    <a:lnTo>
                      <a:pt x="309" y="158"/>
                    </a:lnTo>
                    <a:lnTo>
                      <a:pt x="307" y="156"/>
                    </a:lnTo>
                    <a:lnTo>
                      <a:pt x="309" y="156"/>
                    </a:lnTo>
                    <a:lnTo>
                      <a:pt x="311" y="152"/>
                    </a:lnTo>
                    <a:lnTo>
                      <a:pt x="309" y="152"/>
                    </a:lnTo>
                    <a:lnTo>
                      <a:pt x="307" y="150"/>
                    </a:lnTo>
                    <a:lnTo>
                      <a:pt x="307" y="148"/>
                    </a:lnTo>
                    <a:lnTo>
                      <a:pt x="309" y="146"/>
                    </a:lnTo>
                    <a:lnTo>
                      <a:pt x="309" y="140"/>
                    </a:lnTo>
                    <a:lnTo>
                      <a:pt x="307" y="140"/>
                    </a:lnTo>
                    <a:lnTo>
                      <a:pt x="305" y="140"/>
                    </a:lnTo>
                    <a:lnTo>
                      <a:pt x="303" y="142"/>
                    </a:lnTo>
                    <a:lnTo>
                      <a:pt x="301" y="142"/>
                    </a:lnTo>
                    <a:lnTo>
                      <a:pt x="299" y="142"/>
                    </a:lnTo>
                    <a:lnTo>
                      <a:pt x="295" y="148"/>
                    </a:lnTo>
                    <a:lnTo>
                      <a:pt x="295" y="156"/>
                    </a:lnTo>
                    <a:lnTo>
                      <a:pt x="295" y="158"/>
                    </a:lnTo>
                    <a:lnTo>
                      <a:pt x="297" y="159"/>
                    </a:lnTo>
                    <a:lnTo>
                      <a:pt x="299" y="161"/>
                    </a:lnTo>
                    <a:lnTo>
                      <a:pt x="299" y="163"/>
                    </a:lnTo>
                    <a:lnTo>
                      <a:pt x="297" y="165"/>
                    </a:lnTo>
                    <a:lnTo>
                      <a:pt x="297" y="167"/>
                    </a:lnTo>
                    <a:lnTo>
                      <a:pt x="293" y="167"/>
                    </a:lnTo>
                    <a:lnTo>
                      <a:pt x="291" y="167"/>
                    </a:lnTo>
                    <a:lnTo>
                      <a:pt x="287" y="167"/>
                    </a:lnTo>
                    <a:lnTo>
                      <a:pt x="283" y="167"/>
                    </a:lnTo>
                    <a:lnTo>
                      <a:pt x="281" y="165"/>
                    </a:lnTo>
                    <a:lnTo>
                      <a:pt x="265" y="163"/>
                    </a:lnTo>
                    <a:lnTo>
                      <a:pt x="263" y="161"/>
                    </a:lnTo>
                    <a:lnTo>
                      <a:pt x="251" y="161"/>
                    </a:lnTo>
                    <a:lnTo>
                      <a:pt x="245" y="158"/>
                    </a:lnTo>
                    <a:lnTo>
                      <a:pt x="243" y="154"/>
                    </a:lnTo>
                    <a:lnTo>
                      <a:pt x="241" y="152"/>
                    </a:lnTo>
                    <a:lnTo>
                      <a:pt x="235" y="152"/>
                    </a:lnTo>
                    <a:lnTo>
                      <a:pt x="233" y="152"/>
                    </a:lnTo>
                    <a:lnTo>
                      <a:pt x="231" y="152"/>
                    </a:lnTo>
                    <a:lnTo>
                      <a:pt x="227" y="152"/>
                    </a:lnTo>
                    <a:lnTo>
                      <a:pt x="225" y="152"/>
                    </a:lnTo>
                    <a:lnTo>
                      <a:pt x="219" y="152"/>
                    </a:lnTo>
                    <a:lnTo>
                      <a:pt x="215" y="148"/>
                    </a:lnTo>
                    <a:lnTo>
                      <a:pt x="211" y="148"/>
                    </a:lnTo>
                    <a:lnTo>
                      <a:pt x="209" y="144"/>
                    </a:lnTo>
                    <a:lnTo>
                      <a:pt x="207" y="144"/>
                    </a:lnTo>
                    <a:lnTo>
                      <a:pt x="203" y="144"/>
                    </a:lnTo>
                    <a:lnTo>
                      <a:pt x="199" y="140"/>
                    </a:lnTo>
                    <a:lnTo>
                      <a:pt x="195" y="136"/>
                    </a:lnTo>
                    <a:lnTo>
                      <a:pt x="191" y="134"/>
                    </a:lnTo>
                    <a:lnTo>
                      <a:pt x="187" y="132"/>
                    </a:lnTo>
                    <a:lnTo>
                      <a:pt x="185" y="132"/>
                    </a:lnTo>
                    <a:lnTo>
                      <a:pt x="184" y="132"/>
                    </a:lnTo>
                    <a:lnTo>
                      <a:pt x="184" y="130"/>
                    </a:lnTo>
                    <a:lnTo>
                      <a:pt x="182" y="128"/>
                    </a:lnTo>
                    <a:lnTo>
                      <a:pt x="180" y="128"/>
                    </a:lnTo>
                    <a:lnTo>
                      <a:pt x="178" y="126"/>
                    </a:lnTo>
                    <a:lnTo>
                      <a:pt x="180" y="126"/>
                    </a:lnTo>
                    <a:lnTo>
                      <a:pt x="180" y="124"/>
                    </a:lnTo>
                    <a:lnTo>
                      <a:pt x="182" y="122"/>
                    </a:lnTo>
                    <a:lnTo>
                      <a:pt x="182" y="120"/>
                    </a:lnTo>
                    <a:lnTo>
                      <a:pt x="182" y="118"/>
                    </a:lnTo>
                    <a:lnTo>
                      <a:pt x="182" y="116"/>
                    </a:lnTo>
                    <a:lnTo>
                      <a:pt x="184" y="114"/>
                    </a:lnTo>
                    <a:lnTo>
                      <a:pt x="184" y="112"/>
                    </a:lnTo>
                    <a:lnTo>
                      <a:pt x="184" y="110"/>
                    </a:lnTo>
                    <a:lnTo>
                      <a:pt x="185" y="110"/>
                    </a:lnTo>
                    <a:lnTo>
                      <a:pt x="185" y="108"/>
                    </a:lnTo>
                    <a:lnTo>
                      <a:pt x="189" y="106"/>
                    </a:lnTo>
                    <a:lnTo>
                      <a:pt x="189" y="104"/>
                    </a:lnTo>
                    <a:lnTo>
                      <a:pt x="191" y="102"/>
                    </a:lnTo>
                    <a:lnTo>
                      <a:pt x="191" y="104"/>
                    </a:lnTo>
                    <a:lnTo>
                      <a:pt x="193" y="102"/>
                    </a:lnTo>
                    <a:lnTo>
                      <a:pt x="191" y="102"/>
                    </a:lnTo>
                    <a:lnTo>
                      <a:pt x="187" y="100"/>
                    </a:lnTo>
                    <a:lnTo>
                      <a:pt x="185" y="98"/>
                    </a:lnTo>
                    <a:lnTo>
                      <a:pt x="182" y="96"/>
                    </a:lnTo>
                    <a:lnTo>
                      <a:pt x="178" y="94"/>
                    </a:lnTo>
                    <a:lnTo>
                      <a:pt x="178" y="92"/>
                    </a:lnTo>
                    <a:lnTo>
                      <a:pt x="176" y="92"/>
                    </a:lnTo>
                    <a:lnTo>
                      <a:pt x="176" y="90"/>
                    </a:lnTo>
                    <a:lnTo>
                      <a:pt x="174" y="90"/>
                    </a:lnTo>
                    <a:lnTo>
                      <a:pt x="172" y="92"/>
                    </a:lnTo>
                    <a:lnTo>
                      <a:pt x="172" y="90"/>
                    </a:lnTo>
                    <a:lnTo>
                      <a:pt x="170" y="88"/>
                    </a:lnTo>
                    <a:lnTo>
                      <a:pt x="166" y="90"/>
                    </a:lnTo>
                    <a:lnTo>
                      <a:pt x="164" y="90"/>
                    </a:lnTo>
                    <a:lnTo>
                      <a:pt x="162" y="90"/>
                    </a:lnTo>
                    <a:lnTo>
                      <a:pt x="162" y="86"/>
                    </a:lnTo>
                    <a:lnTo>
                      <a:pt x="160" y="86"/>
                    </a:lnTo>
                    <a:lnTo>
                      <a:pt x="160" y="84"/>
                    </a:lnTo>
                    <a:lnTo>
                      <a:pt x="158" y="82"/>
                    </a:lnTo>
                    <a:lnTo>
                      <a:pt x="158" y="80"/>
                    </a:lnTo>
                    <a:lnTo>
                      <a:pt x="160" y="78"/>
                    </a:lnTo>
                    <a:lnTo>
                      <a:pt x="158" y="76"/>
                    </a:lnTo>
                    <a:lnTo>
                      <a:pt x="158" y="74"/>
                    </a:lnTo>
                    <a:lnTo>
                      <a:pt x="160" y="72"/>
                    </a:lnTo>
                    <a:lnTo>
                      <a:pt x="156" y="68"/>
                    </a:lnTo>
                    <a:lnTo>
                      <a:pt x="156" y="64"/>
                    </a:lnTo>
                    <a:lnTo>
                      <a:pt x="154" y="62"/>
                    </a:lnTo>
                    <a:lnTo>
                      <a:pt x="158" y="62"/>
                    </a:lnTo>
                    <a:lnTo>
                      <a:pt x="158" y="60"/>
                    </a:lnTo>
                    <a:lnTo>
                      <a:pt x="160" y="60"/>
                    </a:lnTo>
                    <a:lnTo>
                      <a:pt x="160" y="62"/>
                    </a:lnTo>
                    <a:lnTo>
                      <a:pt x="160" y="64"/>
                    </a:lnTo>
                    <a:lnTo>
                      <a:pt x="162" y="66"/>
                    </a:lnTo>
                    <a:lnTo>
                      <a:pt x="164" y="66"/>
                    </a:lnTo>
                    <a:lnTo>
                      <a:pt x="164" y="64"/>
                    </a:lnTo>
                    <a:lnTo>
                      <a:pt x="166" y="64"/>
                    </a:lnTo>
                    <a:lnTo>
                      <a:pt x="166" y="62"/>
                    </a:lnTo>
                    <a:lnTo>
                      <a:pt x="168" y="62"/>
                    </a:lnTo>
                    <a:lnTo>
                      <a:pt x="170" y="62"/>
                    </a:lnTo>
                    <a:lnTo>
                      <a:pt x="172" y="60"/>
                    </a:lnTo>
                    <a:lnTo>
                      <a:pt x="172" y="58"/>
                    </a:lnTo>
                    <a:lnTo>
                      <a:pt x="170" y="54"/>
                    </a:lnTo>
                    <a:lnTo>
                      <a:pt x="168" y="54"/>
                    </a:lnTo>
                    <a:lnTo>
                      <a:pt x="170" y="52"/>
                    </a:lnTo>
                    <a:lnTo>
                      <a:pt x="166" y="50"/>
                    </a:lnTo>
                    <a:lnTo>
                      <a:pt x="164" y="50"/>
                    </a:lnTo>
                    <a:lnTo>
                      <a:pt x="162" y="48"/>
                    </a:lnTo>
                    <a:lnTo>
                      <a:pt x="162" y="44"/>
                    </a:lnTo>
                    <a:lnTo>
                      <a:pt x="164" y="44"/>
                    </a:lnTo>
                    <a:lnTo>
                      <a:pt x="164" y="42"/>
                    </a:lnTo>
                    <a:lnTo>
                      <a:pt x="164" y="40"/>
                    </a:lnTo>
                    <a:lnTo>
                      <a:pt x="162" y="38"/>
                    </a:lnTo>
                    <a:lnTo>
                      <a:pt x="162" y="36"/>
                    </a:lnTo>
                    <a:lnTo>
                      <a:pt x="164" y="36"/>
                    </a:lnTo>
                    <a:lnTo>
                      <a:pt x="166" y="36"/>
                    </a:lnTo>
                    <a:lnTo>
                      <a:pt x="168" y="36"/>
                    </a:lnTo>
                    <a:lnTo>
                      <a:pt x="170" y="36"/>
                    </a:lnTo>
                    <a:lnTo>
                      <a:pt x="172" y="32"/>
                    </a:lnTo>
                    <a:lnTo>
                      <a:pt x="172" y="28"/>
                    </a:lnTo>
                    <a:lnTo>
                      <a:pt x="174" y="28"/>
                    </a:lnTo>
                    <a:lnTo>
                      <a:pt x="176" y="28"/>
                    </a:lnTo>
                    <a:lnTo>
                      <a:pt x="174" y="28"/>
                    </a:lnTo>
                    <a:lnTo>
                      <a:pt x="174" y="26"/>
                    </a:lnTo>
                    <a:lnTo>
                      <a:pt x="176" y="26"/>
                    </a:lnTo>
                    <a:lnTo>
                      <a:pt x="178" y="22"/>
                    </a:lnTo>
                    <a:lnTo>
                      <a:pt x="180" y="20"/>
                    </a:lnTo>
                    <a:lnTo>
                      <a:pt x="182" y="14"/>
                    </a:lnTo>
                    <a:lnTo>
                      <a:pt x="182" y="12"/>
                    </a:lnTo>
                    <a:lnTo>
                      <a:pt x="184" y="10"/>
                    </a:lnTo>
                    <a:lnTo>
                      <a:pt x="184" y="8"/>
                    </a:lnTo>
                    <a:lnTo>
                      <a:pt x="182" y="8"/>
                    </a:lnTo>
                    <a:lnTo>
                      <a:pt x="180" y="10"/>
                    </a:lnTo>
                    <a:lnTo>
                      <a:pt x="178" y="10"/>
                    </a:lnTo>
                    <a:lnTo>
                      <a:pt x="178" y="6"/>
                    </a:lnTo>
                    <a:lnTo>
                      <a:pt x="176" y="8"/>
                    </a:lnTo>
                    <a:lnTo>
                      <a:pt x="174" y="6"/>
                    </a:lnTo>
                    <a:lnTo>
                      <a:pt x="172" y="6"/>
                    </a:lnTo>
                    <a:lnTo>
                      <a:pt x="172" y="2"/>
                    </a:lnTo>
                    <a:lnTo>
                      <a:pt x="170" y="2"/>
                    </a:lnTo>
                    <a:lnTo>
                      <a:pt x="168" y="0"/>
                    </a:lnTo>
                    <a:lnTo>
                      <a:pt x="166" y="0"/>
                    </a:lnTo>
                    <a:lnTo>
                      <a:pt x="164" y="0"/>
                    </a:lnTo>
                    <a:lnTo>
                      <a:pt x="162" y="2"/>
                    </a:lnTo>
                    <a:lnTo>
                      <a:pt x="158" y="2"/>
                    </a:lnTo>
                    <a:lnTo>
                      <a:pt x="152" y="6"/>
                    </a:lnTo>
                    <a:lnTo>
                      <a:pt x="150" y="8"/>
                    </a:lnTo>
                    <a:lnTo>
                      <a:pt x="148" y="8"/>
                    </a:lnTo>
                    <a:lnTo>
                      <a:pt x="148" y="10"/>
                    </a:lnTo>
                    <a:lnTo>
                      <a:pt x="146" y="8"/>
                    </a:lnTo>
                    <a:lnTo>
                      <a:pt x="144" y="10"/>
                    </a:lnTo>
                    <a:lnTo>
                      <a:pt x="142" y="10"/>
                    </a:lnTo>
                    <a:lnTo>
                      <a:pt x="134" y="16"/>
                    </a:lnTo>
                    <a:lnTo>
                      <a:pt x="132" y="18"/>
                    </a:lnTo>
                    <a:lnTo>
                      <a:pt x="132" y="20"/>
                    </a:lnTo>
                    <a:lnTo>
                      <a:pt x="132" y="22"/>
                    </a:lnTo>
                    <a:lnTo>
                      <a:pt x="130" y="22"/>
                    </a:lnTo>
                    <a:lnTo>
                      <a:pt x="128" y="22"/>
                    </a:lnTo>
                    <a:lnTo>
                      <a:pt x="124" y="22"/>
                    </a:lnTo>
                    <a:lnTo>
                      <a:pt x="122" y="24"/>
                    </a:lnTo>
                    <a:lnTo>
                      <a:pt x="120" y="24"/>
                    </a:lnTo>
                    <a:lnTo>
                      <a:pt x="118" y="24"/>
                    </a:lnTo>
                    <a:lnTo>
                      <a:pt x="116" y="24"/>
                    </a:lnTo>
                    <a:lnTo>
                      <a:pt x="116" y="26"/>
                    </a:lnTo>
                    <a:lnTo>
                      <a:pt x="114" y="26"/>
                    </a:lnTo>
                    <a:lnTo>
                      <a:pt x="112" y="26"/>
                    </a:lnTo>
                    <a:lnTo>
                      <a:pt x="110" y="26"/>
                    </a:lnTo>
                    <a:lnTo>
                      <a:pt x="106" y="26"/>
                    </a:lnTo>
                    <a:lnTo>
                      <a:pt x="104" y="26"/>
                    </a:lnTo>
                    <a:lnTo>
                      <a:pt x="92" y="20"/>
                    </a:lnTo>
                    <a:lnTo>
                      <a:pt x="90" y="22"/>
                    </a:lnTo>
                    <a:lnTo>
                      <a:pt x="88" y="22"/>
                    </a:lnTo>
                    <a:lnTo>
                      <a:pt x="86" y="22"/>
                    </a:lnTo>
                    <a:lnTo>
                      <a:pt x="86" y="24"/>
                    </a:lnTo>
                    <a:lnTo>
                      <a:pt x="84" y="28"/>
                    </a:lnTo>
                    <a:lnTo>
                      <a:pt x="84" y="30"/>
                    </a:lnTo>
                    <a:lnTo>
                      <a:pt x="86" y="30"/>
                    </a:lnTo>
                    <a:lnTo>
                      <a:pt x="88" y="30"/>
                    </a:lnTo>
                    <a:lnTo>
                      <a:pt x="88" y="32"/>
                    </a:lnTo>
                    <a:lnTo>
                      <a:pt x="86" y="32"/>
                    </a:lnTo>
                    <a:lnTo>
                      <a:pt x="86" y="34"/>
                    </a:lnTo>
                    <a:lnTo>
                      <a:pt x="88" y="34"/>
                    </a:lnTo>
                    <a:lnTo>
                      <a:pt x="90" y="34"/>
                    </a:lnTo>
                    <a:lnTo>
                      <a:pt x="90" y="36"/>
                    </a:lnTo>
                    <a:lnTo>
                      <a:pt x="92" y="36"/>
                    </a:lnTo>
                    <a:lnTo>
                      <a:pt x="90" y="38"/>
                    </a:lnTo>
                    <a:lnTo>
                      <a:pt x="88" y="38"/>
                    </a:lnTo>
                    <a:lnTo>
                      <a:pt x="88" y="40"/>
                    </a:lnTo>
                    <a:lnTo>
                      <a:pt x="90" y="44"/>
                    </a:lnTo>
                    <a:lnTo>
                      <a:pt x="92" y="46"/>
                    </a:lnTo>
                    <a:lnTo>
                      <a:pt x="90" y="46"/>
                    </a:lnTo>
                    <a:lnTo>
                      <a:pt x="88" y="48"/>
                    </a:lnTo>
                    <a:lnTo>
                      <a:pt x="86" y="50"/>
                    </a:lnTo>
                    <a:lnTo>
                      <a:pt x="90" y="50"/>
                    </a:lnTo>
                    <a:lnTo>
                      <a:pt x="90" y="52"/>
                    </a:lnTo>
                    <a:lnTo>
                      <a:pt x="92" y="54"/>
                    </a:lnTo>
                    <a:lnTo>
                      <a:pt x="92" y="56"/>
                    </a:lnTo>
                    <a:lnTo>
                      <a:pt x="94" y="56"/>
                    </a:lnTo>
                    <a:lnTo>
                      <a:pt x="96" y="58"/>
                    </a:lnTo>
                    <a:lnTo>
                      <a:pt x="98" y="58"/>
                    </a:lnTo>
                    <a:lnTo>
                      <a:pt x="98" y="60"/>
                    </a:lnTo>
                    <a:lnTo>
                      <a:pt x="98" y="62"/>
                    </a:lnTo>
                    <a:lnTo>
                      <a:pt x="100" y="64"/>
                    </a:lnTo>
                    <a:lnTo>
                      <a:pt x="104" y="64"/>
                    </a:lnTo>
                    <a:lnTo>
                      <a:pt x="106" y="64"/>
                    </a:lnTo>
                    <a:lnTo>
                      <a:pt x="108" y="66"/>
                    </a:lnTo>
                    <a:lnTo>
                      <a:pt x="108" y="68"/>
                    </a:lnTo>
                    <a:lnTo>
                      <a:pt x="108" y="70"/>
                    </a:lnTo>
                    <a:lnTo>
                      <a:pt x="106" y="70"/>
                    </a:lnTo>
                    <a:lnTo>
                      <a:pt x="104" y="72"/>
                    </a:lnTo>
                    <a:lnTo>
                      <a:pt x="102" y="70"/>
                    </a:lnTo>
                    <a:lnTo>
                      <a:pt x="102" y="72"/>
                    </a:lnTo>
                    <a:lnTo>
                      <a:pt x="100" y="72"/>
                    </a:lnTo>
                    <a:lnTo>
                      <a:pt x="98" y="74"/>
                    </a:lnTo>
                    <a:lnTo>
                      <a:pt x="96" y="76"/>
                    </a:lnTo>
                    <a:lnTo>
                      <a:pt x="96" y="78"/>
                    </a:lnTo>
                    <a:lnTo>
                      <a:pt x="98" y="80"/>
                    </a:lnTo>
                    <a:lnTo>
                      <a:pt x="98" y="82"/>
                    </a:lnTo>
                    <a:lnTo>
                      <a:pt x="98" y="84"/>
                    </a:lnTo>
                    <a:lnTo>
                      <a:pt x="96" y="84"/>
                    </a:lnTo>
                    <a:lnTo>
                      <a:pt x="96" y="86"/>
                    </a:lnTo>
                    <a:lnTo>
                      <a:pt x="98" y="86"/>
                    </a:lnTo>
                    <a:lnTo>
                      <a:pt x="100" y="88"/>
                    </a:lnTo>
                    <a:lnTo>
                      <a:pt x="100" y="90"/>
                    </a:lnTo>
                    <a:lnTo>
                      <a:pt x="98" y="90"/>
                    </a:lnTo>
                    <a:lnTo>
                      <a:pt x="98" y="88"/>
                    </a:lnTo>
                    <a:lnTo>
                      <a:pt x="96" y="90"/>
                    </a:lnTo>
                    <a:lnTo>
                      <a:pt x="92" y="92"/>
                    </a:lnTo>
                    <a:lnTo>
                      <a:pt x="90" y="96"/>
                    </a:lnTo>
                    <a:lnTo>
                      <a:pt x="88" y="98"/>
                    </a:lnTo>
                    <a:lnTo>
                      <a:pt x="86" y="100"/>
                    </a:lnTo>
                    <a:lnTo>
                      <a:pt x="86" y="102"/>
                    </a:lnTo>
                    <a:lnTo>
                      <a:pt x="86" y="104"/>
                    </a:lnTo>
                    <a:lnTo>
                      <a:pt x="84" y="106"/>
                    </a:lnTo>
                    <a:lnTo>
                      <a:pt x="82" y="108"/>
                    </a:lnTo>
                    <a:lnTo>
                      <a:pt x="80" y="108"/>
                    </a:lnTo>
                    <a:lnTo>
                      <a:pt x="78" y="108"/>
                    </a:lnTo>
                    <a:lnTo>
                      <a:pt x="68" y="124"/>
                    </a:lnTo>
                    <a:lnTo>
                      <a:pt x="66" y="126"/>
                    </a:lnTo>
                    <a:lnTo>
                      <a:pt x="54" y="142"/>
                    </a:lnTo>
                    <a:lnTo>
                      <a:pt x="52" y="142"/>
                    </a:lnTo>
                    <a:lnTo>
                      <a:pt x="46" y="142"/>
                    </a:lnTo>
                    <a:lnTo>
                      <a:pt x="44" y="144"/>
                    </a:lnTo>
                    <a:lnTo>
                      <a:pt x="42" y="146"/>
                    </a:lnTo>
                    <a:lnTo>
                      <a:pt x="40" y="146"/>
                    </a:lnTo>
                    <a:lnTo>
                      <a:pt x="36" y="140"/>
                    </a:lnTo>
                    <a:lnTo>
                      <a:pt x="22" y="154"/>
                    </a:lnTo>
                    <a:lnTo>
                      <a:pt x="20" y="159"/>
                    </a:lnTo>
                    <a:lnTo>
                      <a:pt x="20" y="161"/>
                    </a:lnTo>
                    <a:lnTo>
                      <a:pt x="22" y="163"/>
                    </a:lnTo>
                    <a:lnTo>
                      <a:pt x="24" y="163"/>
                    </a:lnTo>
                    <a:lnTo>
                      <a:pt x="26" y="163"/>
                    </a:lnTo>
                    <a:lnTo>
                      <a:pt x="30" y="163"/>
                    </a:lnTo>
                    <a:lnTo>
                      <a:pt x="32" y="165"/>
                    </a:lnTo>
                    <a:lnTo>
                      <a:pt x="32" y="167"/>
                    </a:lnTo>
                    <a:lnTo>
                      <a:pt x="30" y="173"/>
                    </a:lnTo>
                    <a:lnTo>
                      <a:pt x="30" y="175"/>
                    </a:lnTo>
                    <a:lnTo>
                      <a:pt x="32" y="179"/>
                    </a:lnTo>
                    <a:lnTo>
                      <a:pt x="34" y="179"/>
                    </a:lnTo>
                    <a:lnTo>
                      <a:pt x="36" y="177"/>
                    </a:lnTo>
                    <a:lnTo>
                      <a:pt x="38" y="179"/>
                    </a:lnTo>
                    <a:lnTo>
                      <a:pt x="38" y="185"/>
                    </a:lnTo>
                    <a:lnTo>
                      <a:pt x="40" y="187"/>
                    </a:lnTo>
                    <a:lnTo>
                      <a:pt x="40" y="189"/>
                    </a:lnTo>
                    <a:lnTo>
                      <a:pt x="42" y="191"/>
                    </a:lnTo>
                    <a:lnTo>
                      <a:pt x="44" y="191"/>
                    </a:lnTo>
                    <a:lnTo>
                      <a:pt x="44" y="193"/>
                    </a:lnTo>
                    <a:lnTo>
                      <a:pt x="44" y="195"/>
                    </a:lnTo>
                    <a:lnTo>
                      <a:pt x="42" y="195"/>
                    </a:lnTo>
                    <a:lnTo>
                      <a:pt x="44" y="199"/>
                    </a:lnTo>
                    <a:lnTo>
                      <a:pt x="42" y="199"/>
                    </a:lnTo>
                    <a:lnTo>
                      <a:pt x="44" y="199"/>
                    </a:lnTo>
                    <a:lnTo>
                      <a:pt x="42" y="201"/>
                    </a:lnTo>
                    <a:lnTo>
                      <a:pt x="40" y="203"/>
                    </a:lnTo>
                    <a:lnTo>
                      <a:pt x="38" y="201"/>
                    </a:lnTo>
                    <a:lnTo>
                      <a:pt x="36" y="201"/>
                    </a:lnTo>
                    <a:lnTo>
                      <a:pt x="38" y="199"/>
                    </a:lnTo>
                    <a:lnTo>
                      <a:pt x="36" y="199"/>
                    </a:lnTo>
                    <a:lnTo>
                      <a:pt x="30" y="201"/>
                    </a:lnTo>
                    <a:lnTo>
                      <a:pt x="30" y="203"/>
                    </a:lnTo>
                    <a:lnTo>
                      <a:pt x="28" y="203"/>
                    </a:lnTo>
                    <a:lnTo>
                      <a:pt x="24" y="203"/>
                    </a:lnTo>
                    <a:lnTo>
                      <a:pt x="22" y="201"/>
                    </a:lnTo>
                    <a:lnTo>
                      <a:pt x="20" y="201"/>
                    </a:lnTo>
                    <a:lnTo>
                      <a:pt x="14" y="201"/>
                    </a:lnTo>
                    <a:lnTo>
                      <a:pt x="12" y="201"/>
                    </a:lnTo>
                    <a:lnTo>
                      <a:pt x="10" y="201"/>
                    </a:lnTo>
                    <a:lnTo>
                      <a:pt x="10" y="199"/>
                    </a:lnTo>
                    <a:lnTo>
                      <a:pt x="10" y="201"/>
                    </a:lnTo>
                    <a:lnTo>
                      <a:pt x="10" y="205"/>
                    </a:lnTo>
                    <a:lnTo>
                      <a:pt x="4" y="205"/>
                    </a:lnTo>
                    <a:lnTo>
                      <a:pt x="4" y="207"/>
                    </a:lnTo>
                    <a:lnTo>
                      <a:pt x="2" y="205"/>
                    </a:lnTo>
                    <a:lnTo>
                      <a:pt x="2" y="207"/>
                    </a:lnTo>
                    <a:lnTo>
                      <a:pt x="0" y="207"/>
                    </a:lnTo>
                    <a:lnTo>
                      <a:pt x="0" y="209"/>
                    </a:lnTo>
                    <a:lnTo>
                      <a:pt x="0" y="213"/>
                    </a:lnTo>
                    <a:lnTo>
                      <a:pt x="2" y="213"/>
                    </a:lnTo>
                    <a:lnTo>
                      <a:pt x="10" y="223"/>
                    </a:lnTo>
                    <a:lnTo>
                      <a:pt x="12" y="225"/>
                    </a:lnTo>
                    <a:lnTo>
                      <a:pt x="24" y="225"/>
                    </a:lnTo>
                    <a:lnTo>
                      <a:pt x="30" y="223"/>
                    </a:lnTo>
                    <a:lnTo>
                      <a:pt x="32" y="221"/>
                    </a:lnTo>
                    <a:lnTo>
                      <a:pt x="32" y="219"/>
                    </a:lnTo>
                    <a:lnTo>
                      <a:pt x="34" y="221"/>
                    </a:lnTo>
                    <a:lnTo>
                      <a:pt x="32" y="227"/>
                    </a:lnTo>
                    <a:lnTo>
                      <a:pt x="26" y="231"/>
                    </a:lnTo>
                    <a:lnTo>
                      <a:pt x="16" y="233"/>
                    </a:lnTo>
                    <a:lnTo>
                      <a:pt x="14" y="231"/>
                    </a:lnTo>
                    <a:lnTo>
                      <a:pt x="12" y="233"/>
                    </a:lnTo>
                    <a:lnTo>
                      <a:pt x="12" y="237"/>
                    </a:lnTo>
                    <a:lnTo>
                      <a:pt x="34" y="257"/>
                    </a:lnTo>
                    <a:lnTo>
                      <a:pt x="42" y="257"/>
                    </a:lnTo>
                    <a:lnTo>
                      <a:pt x="46" y="257"/>
                    </a:lnTo>
                    <a:lnTo>
                      <a:pt x="50" y="255"/>
                    </a:lnTo>
                    <a:lnTo>
                      <a:pt x="56" y="251"/>
                    </a:lnTo>
                    <a:lnTo>
                      <a:pt x="58" y="247"/>
                    </a:lnTo>
                    <a:lnTo>
                      <a:pt x="60" y="231"/>
                    </a:lnTo>
                    <a:lnTo>
                      <a:pt x="60" y="233"/>
                    </a:lnTo>
                    <a:lnTo>
                      <a:pt x="62" y="233"/>
                    </a:lnTo>
                    <a:lnTo>
                      <a:pt x="70" y="233"/>
                    </a:lnTo>
                    <a:lnTo>
                      <a:pt x="68" y="235"/>
                    </a:lnTo>
                    <a:lnTo>
                      <a:pt x="66" y="235"/>
                    </a:lnTo>
                    <a:lnTo>
                      <a:pt x="64" y="239"/>
                    </a:lnTo>
                    <a:lnTo>
                      <a:pt x="66" y="239"/>
                    </a:lnTo>
                    <a:lnTo>
                      <a:pt x="64" y="243"/>
                    </a:lnTo>
                    <a:lnTo>
                      <a:pt x="66" y="243"/>
                    </a:lnTo>
                    <a:lnTo>
                      <a:pt x="66" y="245"/>
                    </a:lnTo>
                    <a:lnTo>
                      <a:pt x="66" y="247"/>
                    </a:lnTo>
                    <a:lnTo>
                      <a:pt x="66" y="251"/>
                    </a:lnTo>
                    <a:lnTo>
                      <a:pt x="68" y="253"/>
                    </a:lnTo>
                    <a:lnTo>
                      <a:pt x="68" y="265"/>
                    </a:lnTo>
                    <a:lnTo>
                      <a:pt x="66" y="271"/>
                    </a:lnTo>
                    <a:lnTo>
                      <a:pt x="68" y="279"/>
                    </a:lnTo>
                    <a:lnTo>
                      <a:pt x="68" y="281"/>
                    </a:lnTo>
                    <a:lnTo>
                      <a:pt x="68" y="285"/>
                    </a:lnTo>
                    <a:lnTo>
                      <a:pt x="70" y="285"/>
                    </a:lnTo>
                    <a:lnTo>
                      <a:pt x="70" y="283"/>
                    </a:lnTo>
                    <a:lnTo>
                      <a:pt x="70" y="285"/>
                    </a:lnTo>
                    <a:lnTo>
                      <a:pt x="70" y="287"/>
                    </a:lnTo>
                    <a:lnTo>
                      <a:pt x="70" y="295"/>
                    </a:lnTo>
                    <a:lnTo>
                      <a:pt x="70" y="297"/>
                    </a:lnTo>
                    <a:lnTo>
                      <a:pt x="70" y="299"/>
                    </a:lnTo>
                    <a:lnTo>
                      <a:pt x="72" y="303"/>
                    </a:lnTo>
                    <a:lnTo>
                      <a:pt x="78" y="331"/>
                    </a:lnTo>
                    <a:lnTo>
                      <a:pt x="80" y="331"/>
                    </a:lnTo>
                    <a:lnTo>
                      <a:pt x="80" y="333"/>
                    </a:lnTo>
                    <a:lnTo>
                      <a:pt x="80" y="337"/>
                    </a:lnTo>
                  </a:path>
                </a:pathLst>
              </a:custGeom>
              <a:solidFill>
                <a:schemeClr val="accent2"/>
              </a:solidFill>
              <a:ln w="3175">
                <a:solidFill>
                  <a:schemeClr val="bg1"/>
                </a:solidFill>
                <a:round/>
                <a:headEnd/>
                <a:tailEnd/>
              </a:ln>
            </p:spPr>
            <p:txBody>
              <a:bodyPr/>
              <a:lstStyle/>
              <a:p>
                <a:endParaRPr lang="fr-FR" dirty="0"/>
              </a:p>
            </p:txBody>
          </p:sp>
          <p:sp>
            <p:nvSpPr>
              <p:cNvPr id="60532" name="Freeform 142"/>
              <p:cNvSpPr>
                <a:spLocks/>
              </p:cNvSpPr>
              <p:nvPr/>
            </p:nvSpPr>
            <p:spPr bwMode="auto">
              <a:xfrm>
                <a:off x="4311" y="2349"/>
                <a:ext cx="108" cy="225"/>
              </a:xfrm>
              <a:custGeom>
                <a:avLst/>
                <a:gdLst>
                  <a:gd name="T0" fmla="*/ 66 w 108"/>
                  <a:gd name="T1" fmla="*/ 209 h 225"/>
                  <a:gd name="T2" fmla="*/ 66 w 108"/>
                  <a:gd name="T3" fmla="*/ 203 h 225"/>
                  <a:gd name="T4" fmla="*/ 70 w 108"/>
                  <a:gd name="T5" fmla="*/ 199 h 225"/>
                  <a:gd name="T6" fmla="*/ 76 w 108"/>
                  <a:gd name="T7" fmla="*/ 199 h 225"/>
                  <a:gd name="T8" fmla="*/ 98 w 108"/>
                  <a:gd name="T9" fmla="*/ 188 h 225"/>
                  <a:gd name="T10" fmla="*/ 104 w 108"/>
                  <a:gd name="T11" fmla="*/ 182 h 225"/>
                  <a:gd name="T12" fmla="*/ 104 w 108"/>
                  <a:gd name="T13" fmla="*/ 176 h 225"/>
                  <a:gd name="T14" fmla="*/ 106 w 108"/>
                  <a:gd name="T15" fmla="*/ 168 h 225"/>
                  <a:gd name="T16" fmla="*/ 108 w 108"/>
                  <a:gd name="T17" fmla="*/ 164 h 225"/>
                  <a:gd name="T18" fmla="*/ 100 w 108"/>
                  <a:gd name="T19" fmla="*/ 124 h 225"/>
                  <a:gd name="T20" fmla="*/ 90 w 108"/>
                  <a:gd name="T21" fmla="*/ 112 h 225"/>
                  <a:gd name="T22" fmla="*/ 64 w 108"/>
                  <a:gd name="T23" fmla="*/ 88 h 225"/>
                  <a:gd name="T24" fmla="*/ 52 w 108"/>
                  <a:gd name="T25" fmla="*/ 70 h 225"/>
                  <a:gd name="T26" fmla="*/ 66 w 108"/>
                  <a:gd name="T27" fmla="*/ 42 h 225"/>
                  <a:gd name="T28" fmla="*/ 78 w 108"/>
                  <a:gd name="T29" fmla="*/ 32 h 225"/>
                  <a:gd name="T30" fmla="*/ 86 w 108"/>
                  <a:gd name="T31" fmla="*/ 28 h 225"/>
                  <a:gd name="T32" fmla="*/ 76 w 108"/>
                  <a:gd name="T33" fmla="*/ 24 h 225"/>
                  <a:gd name="T34" fmla="*/ 66 w 108"/>
                  <a:gd name="T35" fmla="*/ 14 h 225"/>
                  <a:gd name="T36" fmla="*/ 58 w 108"/>
                  <a:gd name="T37" fmla="*/ 6 h 225"/>
                  <a:gd name="T38" fmla="*/ 38 w 108"/>
                  <a:gd name="T39" fmla="*/ 4 h 225"/>
                  <a:gd name="T40" fmla="*/ 28 w 108"/>
                  <a:gd name="T41" fmla="*/ 8 h 225"/>
                  <a:gd name="T42" fmla="*/ 20 w 108"/>
                  <a:gd name="T43" fmla="*/ 10 h 225"/>
                  <a:gd name="T44" fmla="*/ 14 w 108"/>
                  <a:gd name="T45" fmla="*/ 12 h 225"/>
                  <a:gd name="T46" fmla="*/ 6 w 108"/>
                  <a:gd name="T47" fmla="*/ 8 h 225"/>
                  <a:gd name="T48" fmla="*/ 0 w 108"/>
                  <a:gd name="T49" fmla="*/ 12 h 225"/>
                  <a:gd name="T50" fmla="*/ 12 w 108"/>
                  <a:gd name="T51" fmla="*/ 32 h 225"/>
                  <a:gd name="T52" fmla="*/ 26 w 108"/>
                  <a:gd name="T53" fmla="*/ 36 h 225"/>
                  <a:gd name="T54" fmla="*/ 34 w 108"/>
                  <a:gd name="T55" fmla="*/ 44 h 225"/>
                  <a:gd name="T56" fmla="*/ 40 w 108"/>
                  <a:gd name="T57" fmla="*/ 50 h 225"/>
                  <a:gd name="T58" fmla="*/ 30 w 108"/>
                  <a:gd name="T59" fmla="*/ 56 h 225"/>
                  <a:gd name="T60" fmla="*/ 26 w 108"/>
                  <a:gd name="T61" fmla="*/ 60 h 225"/>
                  <a:gd name="T62" fmla="*/ 44 w 108"/>
                  <a:gd name="T63" fmla="*/ 76 h 225"/>
                  <a:gd name="T64" fmla="*/ 56 w 108"/>
                  <a:gd name="T65" fmla="*/ 90 h 225"/>
                  <a:gd name="T66" fmla="*/ 64 w 108"/>
                  <a:gd name="T67" fmla="*/ 100 h 225"/>
                  <a:gd name="T68" fmla="*/ 68 w 108"/>
                  <a:gd name="T69" fmla="*/ 106 h 225"/>
                  <a:gd name="T70" fmla="*/ 80 w 108"/>
                  <a:gd name="T71" fmla="*/ 148 h 225"/>
                  <a:gd name="T72" fmla="*/ 78 w 108"/>
                  <a:gd name="T73" fmla="*/ 172 h 225"/>
                  <a:gd name="T74" fmla="*/ 70 w 108"/>
                  <a:gd name="T75" fmla="*/ 174 h 225"/>
                  <a:gd name="T76" fmla="*/ 56 w 108"/>
                  <a:gd name="T77" fmla="*/ 180 h 225"/>
                  <a:gd name="T78" fmla="*/ 52 w 108"/>
                  <a:gd name="T79" fmla="*/ 190 h 225"/>
                  <a:gd name="T80" fmla="*/ 44 w 108"/>
                  <a:gd name="T81" fmla="*/ 192 h 225"/>
                  <a:gd name="T82" fmla="*/ 40 w 108"/>
                  <a:gd name="T83" fmla="*/ 196 h 225"/>
                  <a:gd name="T84" fmla="*/ 42 w 108"/>
                  <a:gd name="T85" fmla="*/ 203 h 225"/>
                  <a:gd name="T86" fmla="*/ 40 w 108"/>
                  <a:gd name="T87" fmla="*/ 217 h 225"/>
                  <a:gd name="T88" fmla="*/ 42 w 108"/>
                  <a:gd name="T89" fmla="*/ 225 h 225"/>
                  <a:gd name="T90" fmla="*/ 58 w 108"/>
                  <a:gd name="T91" fmla="*/ 215 h 225"/>
                  <a:gd name="T92" fmla="*/ 60 w 108"/>
                  <a:gd name="T93" fmla="*/ 209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225"/>
                  <a:gd name="T143" fmla="*/ 108 w 108"/>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225">
                    <a:moveTo>
                      <a:pt x="62" y="209"/>
                    </a:moveTo>
                    <a:lnTo>
                      <a:pt x="64" y="211"/>
                    </a:lnTo>
                    <a:lnTo>
                      <a:pt x="66" y="209"/>
                    </a:lnTo>
                    <a:lnTo>
                      <a:pt x="64" y="205"/>
                    </a:lnTo>
                    <a:lnTo>
                      <a:pt x="66" y="205"/>
                    </a:lnTo>
                    <a:lnTo>
                      <a:pt x="66" y="203"/>
                    </a:lnTo>
                    <a:lnTo>
                      <a:pt x="68" y="203"/>
                    </a:lnTo>
                    <a:lnTo>
                      <a:pt x="68" y="201"/>
                    </a:lnTo>
                    <a:lnTo>
                      <a:pt x="70" y="199"/>
                    </a:lnTo>
                    <a:lnTo>
                      <a:pt x="74" y="198"/>
                    </a:lnTo>
                    <a:lnTo>
                      <a:pt x="74" y="199"/>
                    </a:lnTo>
                    <a:lnTo>
                      <a:pt x="76" y="199"/>
                    </a:lnTo>
                    <a:lnTo>
                      <a:pt x="88" y="194"/>
                    </a:lnTo>
                    <a:lnTo>
                      <a:pt x="90" y="192"/>
                    </a:lnTo>
                    <a:lnTo>
                      <a:pt x="98" y="188"/>
                    </a:lnTo>
                    <a:lnTo>
                      <a:pt x="100" y="186"/>
                    </a:lnTo>
                    <a:lnTo>
                      <a:pt x="102" y="186"/>
                    </a:lnTo>
                    <a:lnTo>
                      <a:pt x="104" y="182"/>
                    </a:lnTo>
                    <a:lnTo>
                      <a:pt x="104" y="180"/>
                    </a:lnTo>
                    <a:lnTo>
                      <a:pt x="104" y="178"/>
                    </a:lnTo>
                    <a:lnTo>
                      <a:pt x="104" y="176"/>
                    </a:lnTo>
                    <a:lnTo>
                      <a:pt x="106" y="176"/>
                    </a:lnTo>
                    <a:lnTo>
                      <a:pt x="104" y="168"/>
                    </a:lnTo>
                    <a:lnTo>
                      <a:pt x="106" y="168"/>
                    </a:lnTo>
                    <a:lnTo>
                      <a:pt x="106" y="166"/>
                    </a:lnTo>
                    <a:lnTo>
                      <a:pt x="106" y="164"/>
                    </a:lnTo>
                    <a:lnTo>
                      <a:pt x="108" y="164"/>
                    </a:lnTo>
                    <a:lnTo>
                      <a:pt x="108" y="166"/>
                    </a:lnTo>
                    <a:lnTo>
                      <a:pt x="106" y="160"/>
                    </a:lnTo>
                    <a:lnTo>
                      <a:pt x="100" y="124"/>
                    </a:lnTo>
                    <a:lnTo>
                      <a:pt x="92" y="116"/>
                    </a:lnTo>
                    <a:lnTo>
                      <a:pt x="92" y="112"/>
                    </a:lnTo>
                    <a:lnTo>
                      <a:pt x="90" y="112"/>
                    </a:lnTo>
                    <a:lnTo>
                      <a:pt x="88" y="110"/>
                    </a:lnTo>
                    <a:lnTo>
                      <a:pt x="82" y="108"/>
                    </a:lnTo>
                    <a:lnTo>
                      <a:pt x="64" y="88"/>
                    </a:lnTo>
                    <a:lnTo>
                      <a:pt x="62" y="80"/>
                    </a:lnTo>
                    <a:lnTo>
                      <a:pt x="54" y="74"/>
                    </a:lnTo>
                    <a:lnTo>
                      <a:pt x="52" y="70"/>
                    </a:lnTo>
                    <a:lnTo>
                      <a:pt x="56" y="54"/>
                    </a:lnTo>
                    <a:lnTo>
                      <a:pt x="66" y="46"/>
                    </a:lnTo>
                    <a:lnTo>
                      <a:pt x="66" y="42"/>
                    </a:lnTo>
                    <a:lnTo>
                      <a:pt x="70" y="38"/>
                    </a:lnTo>
                    <a:lnTo>
                      <a:pt x="78" y="34"/>
                    </a:lnTo>
                    <a:lnTo>
                      <a:pt x="78" y="32"/>
                    </a:lnTo>
                    <a:lnTo>
                      <a:pt x="84" y="28"/>
                    </a:lnTo>
                    <a:lnTo>
                      <a:pt x="86" y="30"/>
                    </a:lnTo>
                    <a:lnTo>
                      <a:pt x="86" y="28"/>
                    </a:lnTo>
                    <a:lnTo>
                      <a:pt x="84" y="26"/>
                    </a:lnTo>
                    <a:lnTo>
                      <a:pt x="76" y="26"/>
                    </a:lnTo>
                    <a:lnTo>
                      <a:pt x="76" y="24"/>
                    </a:lnTo>
                    <a:lnTo>
                      <a:pt x="70" y="20"/>
                    </a:lnTo>
                    <a:lnTo>
                      <a:pt x="66" y="18"/>
                    </a:lnTo>
                    <a:lnTo>
                      <a:pt x="66" y="14"/>
                    </a:lnTo>
                    <a:lnTo>
                      <a:pt x="68" y="10"/>
                    </a:lnTo>
                    <a:lnTo>
                      <a:pt x="66" y="6"/>
                    </a:lnTo>
                    <a:lnTo>
                      <a:pt x="58" y="6"/>
                    </a:lnTo>
                    <a:lnTo>
                      <a:pt x="46" y="0"/>
                    </a:lnTo>
                    <a:lnTo>
                      <a:pt x="44" y="0"/>
                    </a:lnTo>
                    <a:lnTo>
                      <a:pt x="38" y="4"/>
                    </a:lnTo>
                    <a:lnTo>
                      <a:pt x="32" y="8"/>
                    </a:lnTo>
                    <a:lnTo>
                      <a:pt x="30" y="6"/>
                    </a:lnTo>
                    <a:lnTo>
                      <a:pt x="28" y="8"/>
                    </a:lnTo>
                    <a:lnTo>
                      <a:pt x="26" y="10"/>
                    </a:lnTo>
                    <a:lnTo>
                      <a:pt x="24" y="8"/>
                    </a:lnTo>
                    <a:lnTo>
                      <a:pt x="20" y="10"/>
                    </a:lnTo>
                    <a:lnTo>
                      <a:pt x="18" y="8"/>
                    </a:lnTo>
                    <a:lnTo>
                      <a:pt x="16" y="8"/>
                    </a:lnTo>
                    <a:lnTo>
                      <a:pt x="14" y="12"/>
                    </a:lnTo>
                    <a:lnTo>
                      <a:pt x="12" y="10"/>
                    </a:lnTo>
                    <a:lnTo>
                      <a:pt x="10" y="8"/>
                    </a:lnTo>
                    <a:lnTo>
                      <a:pt x="6" y="8"/>
                    </a:lnTo>
                    <a:lnTo>
                      <a:pt x="4" y="8"/>
                    </a:lnTo>
                    <a:lnTo>
                      <a:pt x="2" y="12"/>
                    </a:lnTo>
                    <a:lnTo>
                      <a:pt x="0" y="12"/>
                    </a:lnTo>
                    <a:lnTo>
                      <a:pt x="12" y="26"/>
                    </a:lnTo>
                    <a:lnTo>
                      <a:pt x="10" y="30"/>
                    </a:lnTo>
                    <a:lnTo>
                      <a:pt x="12" y="32"/>
                    </a:lnTo>
                    <a:lnTo>
                      <a:pt x="16" y="36"/>
                    </a:lnTo>
                    <a:lnTo>
                      <a:pt x="20" y="38"/>
                    </a:lnTo>
                    <a:lnTo>
                      <a:pt x="26" y="36"/>
                    </a:lnTo>
                    <a:lnTo>
                      <a:pt x="30" y="36"/>
                    </a:lnTo>
                    <a:lnTo>
                      <a:pt x="34" y="42"/>
                    </a:lnTo>
                    <a:lnTo>
                      <a:pt x="34" y="44"/>
                    </a:lnTo>
                    <a:lnTo>
                      <a:pt x="36" y="46"/>
                    </a:lnTo>
                    <a:lnTo>
                      <a:pt x="38" y="48"/>
                    </a:lnTo>
                    <a:lnTo>
                      <a:pt x="40" y="50"/>
                    </a:lnTo>
                    <a:lnTo>
                      <a:pt x="40" y="52"/>
                    </a:lnTo>
                    <a:lnTo>
                      <a:pt x="36" y="56"/>
                    </a:lnTo>
                    <a:lnTo>
                      <a:pt x="30" y="56"/>
                    </a:lnTo>
                    <a:lnTo>
                      <a:pt x="28" y="56"/>
                    </a:lnTo>
                    <a:lnTo>
                      <a:pt x="28" y="58"/>
                    </a:lnTo>
                    <a:lnTo>
                      <a:pt x="26" y="60"/>
                    </a:lnTo>
                    <a:lnTo>
                      <a:pt x="26" y="62"/>
                    </a:lnTo>
                    <a:lnTo>
                      <a:pt x="44" y="72"/>
                    </a:lnTo>
                    <a:lnTo>
                      <a:pt x="44" y="76"/>
                    </a:lnTo>
                    <a:lnTo>
                      <a:pt x="50" y="82"/>
                    </a:lnTo>
                    <a:lnTo>
                      <a:pt x="52" y="84"/>
                    </a:lnTo>
                    <a:lnTo>
                      <a:pt x="56" y="90"/>
                    </a:lnTo>
                    <a:lnTo>
                      <a:pt x="58" y="90"/>
                    </a:lnTo>
                    <a:lnTo>
                      <a:pt x="62" y="94"/>
                    </a:lnTo>
                    <a:lnTo>
                      <a:pt x="64" y="100"/>
                    </a:lnTo>
                    <a:lnTo>
                      <a:pt x="64" y="102"/>
                    </a:lnTo>
                    <a:lnTo>
                      <a:pt x="66" y="106"/>
                    </a:lnTo>
                    <a:lnTo>
                      <a:pt x="68" y="106"/>
                    </a:lnTo>
                    <a:lnTo>
                      <a:pt x="74" y="110"/>
                    </a:lnTo>
                    <a:lnTo>
                      <a:pt x="78" y="122"/>
                    </a:lnTo>
                    <a:lnTo>
                      <a:pt x="80" y="148"/>
                    </a:lnTo>
                    <a:lnTo>
                      <a:pt x="82" y="152"/>
                    </a:lnTo>
                    <a:lnTo>
                      <a:pt x="80" y="168"/>
                    </a:lnTo>
                    <a:lnTo>
                      <a:pt x="78" y="172"/>
                    </a:lnTo>
                    <a:lnTo>
                      <a:pt x="76" y="170"/>
                    </a:lnTo>
                    <a:lnTo>
                      <a:pt x="72" y="174"/>
                    </a:lnTo>
                    <a:lnTo>
                      <a:pt x="70" y="174"/>
                    </a:lnTo>
                    <a:lnTo>
                      <a:pt x="64" y="176"/>
                    </a:lnTo>
                    <a:lnTo>
                      <a:pt x="64" y="178"/>
                    </a:lnTo>
                    <a:lnTo>
                      <a:pt x="56" y="180"/>
                    </a:lnTo>
                    <a:lnTo>
                      <a:pt x="56" y="184"/>
                    </a:lnTo>
                    <a:lnTo>
                      <a:pt x="56" y="188"/>
                    </a:lnTo>
                    <a:lnTo>
                      <a:pt x="52" y="190"/>
                    </a:lnTo>
                    <a:lnTo>
                      <a:pt x="50" y="192"/>
                    </a:lnTo>
                    <a:lnTo>
                      <a:pt x="46" y="194"/>
                    </a:lnTo>
                    <a:lnTo>
                      <a:pt x="44" y="192"/>
                    </a:lnTo>
                    <a:lnTo>
                      <a:pt x="42" y="192"/>
                    </a:lnTo>
                    <a:lnTo>
                      <a:pt x="42" y="196"/>
                    </a:lnTo>
                    <a:lnTo>
                      <a:pt x="40" y="196"/>
                    </a:lnTo>
                    <a:lnTo>
                      <a:pt x="34" y="198"/>
                    </a:lnTo>
                    <a:lnTo>
                      <a:pt x="36" y="201"/>
                    </a:lnTo>
                    <a:lnTo>
                      <a:pt x="42" y="203"/>
                    </a:lnTo>
                    <a:lnTo>
                      <a:pt x="44" y="205"/>
                    </a:lnTo>
                    <a:lnTo>
                      <a:pt x="40" y="209"/>
                    </a:lnTo>
                    <a:lnTo>
                      <a:pt x="40" y="217"/>
                    </a:lnTo>
                    <a:lnTo>
                      <a:pt x="42" y="223"/>
                    </a:lnTo>
                    <a:lnTo>
                      <a:pt x="40" y="225"/>
                    </a:lnTo>
                    <a:lnTo>
                      <a:pt x="42" y="225"/>
                    </a:lnTo>
                    <a:lnTo>
                      <a:pt x="44" y="225"/>
                    </a:lnTo>
                    <a:lnTo>
                      <a:pt x="52" y="217"/>
                    </a:lnTo>
                    <a:lnTo>
                      <a:pt x="58" y="215"/>
                    </a:lnTo>
                    <a:lnTo>
                      <a:pt x="60" y="213"/>
                    </a:lnTo>
                    <a:lnTo>
                      <a:pt x="60" y="211"/>
                    </a:lnTo>
                    <a:lnTo>
                      <a:pt x="60" y="209"/>
                    </a:lnTo>
                    <a:lnTo>
                      <a:pt x="62" y="209"/>
                    </a:lnTo>
                    <a:close/>
                  </a:path>
                </a:pathLst>
              </a:custGeom>
              <a:solidFill>
                <a:schemeClr val="tx2"/>
              </a:solidFill>
              <a:ln w="3175">
                <a:solidFill>
                  <a:schemeClr val="bg1"/>
                </a:solidFill>
                <a:round/>
                <a:headEnd/>
                <a:tailEnd/>
              </a:ln>
            </p:spPr>
            <p:txBody>
              <a:bodyPr/>
              <a:lstStyle/>
              <a:p>
                <a:endParaRPr lang="fr-FR" dirty="0"/>
              </a:p>
            </p:txBody>
          </p:sp>
          <p:sp>
            <p:nvSpPr>
              <p:cNvPr id="60533" name="Freeform 143"/>
              <p:cNvSpPr>
                <a:spLocks/>
              </p:cNvSpPr>
              <p:nvPr/>
            </p:nvSpPr>
            <p:spPr bwMode="auto">
              <a:xfrm>
                <a:off x="4311" y="2349"/>
                <a:ext cx="108" cy="225"/>
              </a:xfrm>
              <a:custGeom>
                <a:avLst/>
                <a:gdLst>
                  <a:gd name="T0" fmla="*/ 66 w 108"/>
                  <a:gd name="T1" fmla="*/ 209 h 225"/>
                  <a:gd name="T2" fmla="*/ 66 w 108"/>
                  <a:gd name="T3" fmla="*/ 203 h 225"/>
                  <a:gd name="T4" fmla="*/ 70 w 108"/>
                  <a:gd name="T5" fmla="*/ 199 h 225"/>
                  <a:gd name="T6" fmla="*/ 76 w 108"/>
                  <a:gd name="T7" fmla="*/ 199 h 225"/>
                  <a:gd name="T8" fmla="*/ 98 w 108"/>
                  <a:gd name="T9" fmla="*/ 188 h 225"/>
                  <a:gd name="T10" fmla="*/ 104 w 108"/>
                  <a:gd name="T11" fmla="*/ 182 h 225"/>
                  <a:gd name="T12" fmla="*/ 104 w 108"/>
                  <a:gd name="T13" fmla="*/ 176 h 225"/>
                  <a:gd name="T14" fmla="*/ 106 w 108"/>
                  <a:gd name="T15" fmla="*/ 168 h 225"/>
                  <a:gd name="T16" fmla="*/ 108 w 108"/>
                  <a:gd name="T17" fmla="*/ 164 h 225"/>
                  <a:gd name="T18" fmla="*/ 100 w 108"/>
                  <a:gd name="T19" fmla="*/ 124 h 225"/>
                  <a:gd name="T20" fmla="*/ 90 w 108"/>
                  <a:gd name="T21" fmla="*/ 112 h 225"/>
                  <a:gd name="T22" fmla="*/ 64 w 108"/>
                  <a:gd name="T23" fmla="*/ 88 h 225"/>
                  <a:gd name="T24" fmla="*/ 52 w 108"/>
                  <a:gd name="T25" fmla="*/ 70 h 225"/>
                  <a:gd name="T26" fmla="*/ 66 w 108"/>
                  <a:gd name="T27" fmla="*/ 42 h 225"/>
                  <a:gd name="T28" fmla="*/ 78 w 108"/>
                  <a:gd name="T29" fmla="*/ 32 h 225"/>
                  <a:gd name="T30" fmla="*/ 86 w 108"/>
                  <a:gd name="T31" fmla="*/ 28 h 225"/>
                  <a:gd name="T32" fmla="*/ 76 w 108"/>
                  <a:gd name="T33" fmla="*/ 24 h 225"/>
                  <a:gd name="T34" fmla="*/ 66 w 108"/>
                  <a:gd name="T35" fmla="*/ 14 h 225"/>
                  <a:gd name="T36" fmla="*/ 58 w 108"/>
                  <a:gd name="T37" fmla="*/ 6 h 225"/>
                  <a:gd name="T38" fmla="*/ 38 w 108"/>
                  <a:gd name="T39" fmla="*/ 4 h 225"/>
                  <a:gd name="T40" fmla="*/ 28 w 108"/>
                  <a:gd name="T41" fmla="*/ 8 h 225"/>
                  <a:gd name="T42" fmla="*/ 20 w 108"/>
                  <a:gd name="T43" fmla="*/ 10 h 225"/>
                  <a:gd name="T44" fmla="*/ 14 w 108"/>
                  <a:gd name="T45" fmla="*/ 12 h 225"/>
                  <a:gd name="T46" fmla="*/ 6 w 108"/>
                  <a:gd name="T47" fmla="*/ 8 h 225"/>
                  <a:gd name="T48" fmla="*/ 0 w 108"/>
                  <a:gd name="T49" fmla="*/ 12 h 225"/>
                  <a:gd name="T50" fmla="*/ 12 w 108"/>
                  <a:gd name="T51" fmla="*/ 32 h 225"/>
                  <a:gd name="T52" fmla="*/ 26 w 108"/>
                  <a:gd name="T53" fmla="*/ 36 h 225"/>
                  <a:gd name="T54" fmla="*/ 34 w 108"/>
                  <a:gd name="T55" fmla="*/ 44 h 225"/>
                  <a:gd name="T56" fmla="*/ 40 w 108"/>
                  <a:gd name="T57" fmla="*/ 50 h 225"/>
                  <a:gd name="T58" fmla="*/ 30 w 108"/>
                  <a:gd name="T59" fmla="*/ 56 h 225"/>
                  <a:gd name="T60" fmla="*/ 26 w 108"/>
                  <a:gd name="T61" fmla="*/ 60 h 225"/>
                  <a:gd name="T62" fmla="*/ 44 w 108"/>
                  <a:gd name="T63" fmla="*/ 76 h 225"/>
                  <a:gd name="T64" fmla="*/ 56 w 108"/>
                  <a:gd name="T65" fmla="*/ 90 h 225"/>
                  <a:gd name="T66" fmla="*/ 64 w 108"/>
                  <a:gd name="T67" fmla="*/ 100 h 225"/>
                  <a:gd name="T68" fmla="*/ 68 w 108"/>
                  <a:gd name="T69" fmla="*/ 106 h 225"/>
                  <a:gd name="T70" fmla="*/ 80 w 108"/>
                  <a:gd name="T71" fmla="*/ 148 h 225"/>
                  <a:gd name="T72" fmla="*/ 78 w 108"/>
                  <a:gd name="T73" fmla="*/ 172 h 225"/>
                  <a:gd name="T74" fmla="*/ 70 w 108"/>
                  <a:gd name="T75" fmla="*/ 174 h 225"/>
                  <a:gd name="T76" fmla="*/ 56 w 108"/>
                  <a:gd name="T77" fmla="*/ 180 h 225"/>
                  <a:gd name="T78" fmla="*/ 52 w 108"/>
                  <a:gd name="T79" fmla="*/ 190 h 225"/>
                  <a:gd name="T80" fmla="*/ 44 w 108"/>
                  <a:gd name="T81" fmla="*/ 192 h 225"/>
                  <a:gd name="T82" fmla="*/ 40 w 108"/>
                  <a:gd name="T83" fmla="*/ 196 h 225"/>
                  <a:gd name="T84" fmla="*/ 42 w 108"/>
                  <a:gd name="T85" fmla="*/ 203 h 225"/>
                  <a:gd name="T86" fmla="*/ 40 w 108"/>
                  <a:gd name="T87" fmla="*/ 217 h 225"/>
                  <a:gd name="T88" fmla="*/ 42 w 108"/>
                  <a:gd name="T89" fmla="*/ 225 h 225"/>
                  <a:gd name="T90" fmla="*/ 58 w 108"/>
                  <a:gd name="T91" fmla="*/ 215 h 225"/>
                  <a:gd name="T92" fmla="*/ 60 w 108"/>
                  <a:gd name="T93" fmla="*/ 209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225"/>
                  <a:gd name="T143" fmla="*/ 108 w 108"/>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225">
                    <a:moveTo>
                      <a:pt x="62" y="209"/>
                    </a:moveTo>
                    <a:lnTo>
                      <a:pt x="64" y="211"/>
                    </a:lnTo>
                    <a:lnTo>
                      <a:pt x="66" y="209"/>
                    </a:lnTo>
                    <a:lnTo>
                      <a:pt x="64" y="205"/>
                    </a:lnTo>
                    <a:lnTo>
                      <a:pt x="66" y="205"/>
                    </a:lnTo>
                    <a:lnTo>
                      <a:pt x="66" y="203"/>
                    </a:lnTo>
                    <a:lnTo>
                      <a:pt x="68" y="203"/>
                    </a:lnTo>
                    <a:lnTo>
                      <a:pt x="68" y="201"/>
                    </a:lnTo>
                    <a:lnTo>
                      <a:pt x="70" y="199"/>
                    </a:lnTo>
                    <a:lnTo>
                      <a:pt x="74" y="198"/>
                    </a:lnTo>
                    <a:lnTo>
                      <a:pt x="74" y="199"/>
                    </a:lnTo>
                    <a:lnTo>
                      <a:pt x="76" y="199"/>
                    </a:lnTo>
                    <a:lnTo>
                      <a:pt x="88" y="194"/>
                    </a:lnTo>
                    <a:lnTo>
                      <a:pt x="90" y="192"/>
                    </a:lnTo>
                    <a:lnTo>
                      <a:pt x="98" y="188"/>
                    </a:lnTo>
                    <a:lnTo>
                      <a:pt x="100" y="186"/>
                    </a:lnTo>
                    <a:lnTo>
                      <a:pt x="102" y="186"/>
                    </a:lnTo>
                    <a:lnTo>
                      <a:pt x="104" y="182"/>
                    </a:lnTo>
                    <a:lnTo>
                      <a:pt x="104" y="180"/>
                    </a:lnTo>
                    <a:lnTo>
                      <a:pt x="104" y="178"/>
                    </a:lnTo>
                    <a:lnTo>
                      <a:pt x="104" y="176"/>
                    </a:lnTo>
                    <a:lnTo>
                      <a:pt x="106" y="176"/>
                    </a:lnTo>
                    <a:lnTo>
                      <a:pt x="104" y="168"/>
                    </a:lnTo>
                    <a:lnTo>
                      <a:pt x="106" y="168"/>
                    </a:lnTo>
                    <a:lnTo>
                      <a:pt x="106" y="166"/>
                    </a:lnTo>
                    <a:lnTo>
                      <a:pt x="106" y="164"/>
                    </a:lnTo>
                    <a:lnTo>
                      <a:pt x="108" y="164"/>
                    </a:lnTo>
                    <a:lnTo>
                      <a:pt x="108" y="166"/>
                    </a:lnTo>
                    <a:lnTo>
                      <a:pt x="106" y="160"/>
                    </a:lnTo>
                    <a:lnTo>
                      <a:pt x="100" y="124"/>
                    </a:lnTo>
                    <a:lnTo>
                      <a:pt x="92" y="116"/>
                    </a:lnTo>
                    <a:lnTo>
                      <a:pt x="92" y="112"/>
                    </a:lnTo>
                    <a:lnTo>
                      <a:pt x="90" y="112"/>
                    </a:lnTo>
                    <a:lnTo>
                      <a:pt x="88" y="110"/>
                    </a:lnTo>
                    <a:lnTo>
                      <a:pt x="82" y="108"/>
                    </a:lnTo>
                    <a:lnTo>
                      <a:pt x="64" y="88"/>
                    </a:lnTo>
                    <a:lnTo>
                      <a:pt x="62" y="80"/>
                    </a:lnTo>
                    <a:lnTo>
                      <a:pt x="54" y="74"/>
                    </a:lnTo>
                    <a:lnTo>
                      <a:pt x="52" y="70"/>
                    </a:lnTo>
                    <a:lnTo>
                      <a:pt x="56" y="54"/>
                    </a:lnTo>
                    <a:lnTo>
                      <a:pt x="66" y="46"/>
                    </a:lnTo>
                    <a:lnTo>
                      <a:pt x="66" y="42"/>
                    </a:lnTo>
                    <a:lnTo>
                      <a:pt x="70" y="38"/>
                    </a:lnTo>
                    <a:lnTo>
                      <a:pt x="78" y="34"/>
                    </a:lnTo>
                    <a:lnTo>
                      <a:pt x="78" y="32"/>
                    </a:lnTo>
                    <a:lnTo>
                      <a:pt x="84" y="28"/>
                    </a:lnTo>
                    <a:lnTo>
                      <a:pt x="86" y="30"/>
                    </a:lnTo>
                    <a:lnTo>
                      <a:pt x="86" y="28"/>
                    </a:lnTo>
                    <a:lnTo>
                      <a:pt x="84" y="26"/>
                    </a:lnTo>
                    <a:lnTo>
                      <a:pt x="76" y="26"/>
                    </a:lnTo>
                    <a:lnTo>
                      <a:pt x="76" y="24"/>
                    </a:lnTo>
                    <a:lnTo>
                      <a:pt x="70" y="20"/>
                    </a:lnTo>
                    <a:lnTo>
                      <a:pt x="66" y="18"/>
                    </a:lnTo>
                    <a:lnTo>
                      <a:pt x="66" y="14"/>
                    </a:lnTo>
                    <a:lnTo>
                      <a:pt x="68" y="10"/>
                    </a:lnTo>
                    <a:lnTo>
                      <a:pt x="66" y="6"/>
                    </a:lnTo>
                    <a:lnTo>
                      <a:pt x="58" y="6"/>
                    </a:lnTo>
                    <a:lnTo>
                      <a:pt x="46" y="0"/>
                    </a:lnTo>
                    <a:lnTo>
                      <a:pt x="44" y="0"/>
                    </a:lnTo>
                    <a:lnTo>
                      <a:pt x="38" y="4"/>
                    </a:lnTo>
                    <a:lnTo>
                      <a:pt x="32" y="8"/>
                    </a:lnTo>
                    <a:lnTo>
                      <a:pt x="30" y="6"/>
                    </a:lnTo>
                    <a:lnTo>
                      <a:pt x="28" y="8"/>
                    </a:lnTo>
                    <a:lnTo>
                      <a:pt x="26" y="10"/>
                    </a:lnTo>
                    <a:lnTo>
                      <a:pt x="24" y="8"/>
                    </a:lnTo>
                    <a:lnTo>
                      <a:pt x="20" y="10"/>
                    </a:lnTo>
                    <a:lnTo>
                      <a:pt x="18" y="8"/>
                    </a:lnTo>
                    <a:lnTo>
                      <a:pt x="16" y="8"/>
                    </a:lnTo>
                    <a:lnTo>
                      <a:pt x="14" y="12"/>
                    </a:lnTo>
                    <a:lnTo>
                      <a:pt x="12" y="10"/>
                    </a:lnTo>
                    <a:lnTo>
                      <a:pt x="10" y="8"/>
                    </a:lnTo>
                    <a:lnTo>
                      <a:pt x="6" y="8"/>
                    </a:lnTo>
                    <a:lnTo>
                      <a:pt x="4" y="8"/>
                    </a:lnTo>
                    <a:lnTo>
                      <a:pt x="2" y="12"/>
                    </a:lnTo>
                    <a:lnTo>
                      <a:pt x="0" y="12"/>
                    </a:lnTo>
                    <a:lnTo>
                      <a:pt x="12" y="26"/>
                    </a:lnTo>
                    <a:lnTo>
                      <a:pt x="10" y="30"/>
                    </a:lnTo>
                    <a:lnTo>
                      <a:pt x="12" y="32"/>
                    </a:lnTo>
                    <a:lnTo>
                      <a:pt x="16" y="36"/>
                    </a:lnTo>
                    <a:lnTo>
                      <a:pt x="20" y="38"/>
                    </a:lnTo>
                    <a:lnTo>
                      <a:pt x="26" y="36"/>
                    </a:lnTo>
                    <a:lnTo>
                      <a:pt x="30" y="36"/>
                    </a:lnTo>
                    <a:lnTo>
                      <a:pt x="34" y="42"/>
                    </a:lnTo>
                    <a:lnTo>
                      <a:pt x="34" y="44"/>
                    </a:lnTo>
                    <a:lnTo>
                      <a:pt x="36" y="46"/>
                    </a:lnTo>
                    <a:lnTo>
                      <a:pt x="38" y="48"/>
                    </a:lnTo>
                    <a:lnTo>
                      <a:pt x="40" y="50"/>
                    </a:lnTo>
                    <a:lnTo>
                      <a:pt x="40" y="52"/>
                    </a:lnTo>
                    <a:lnTo>
                      <a:pt x="36" y="56"/>
                    </a:lnTo>
                    <a:lnTo>
                      <a:pt x="30" y="56"/>
                    </a:lnTo>
                    <a:lnTo>
                      <a:pt x="28" y="56"/>
                    </a:lnTo>
                    <a:lnTo>
                      <a:pt x="28" y="58"/>
                    </a:lnTo>
                    <a:lnTo>
                      <a:pt x="26" y="60"/>
                    </a:lnTo>
                    <a:lnTo>
                      <a:pt x="26" y="62"/>
                    </a:lnTo>
                    <a:lnTo>
                      <a:pt x="44" y="72"/>
                    </a:lnTo>
                    <a:lnTo>
                      <a:pt x="44" y="76"/>
                    </a:lnTo>
                    <a:lnTo>
                      <a:pt x="50" y="82"/>
                    </a:lnTo>
                    <a:lnTo>
                      <a:pt x="52" y="84"/>
                    </a:lnTo>
                    <a:lnTo>
                      <a:pt x="56" y="90"/>
                    </a:lnTo>
                    <a:lnTo>
                      <a:pt x="58" y="90"/>
                    </a:lnTo>
                    <a:lnTo>
                      <a:pt x="62" y="94"/>
                    </a:lnTo>
                    <a:lnTo>
                      <a:pt x="64" y="100"/>
                    </a:lnTo>
                    <a:lnTo>
                      <a:pt x="64" y="102"/>
                    </a:lnTo>
                    <a:lnTo>
                      <a:pt x="66" y="106"/>
                    </a:lnTo>
                    <a:lnTo>
                      <a:pt x="68" y="106"/>
                    </a:lnTo>
                    <a:lnTo>
                      <a:pt x="74" y="110"/>
                    </a:lnTo>
                    <a:lnTo>
                      <a:pt x="78" y="122"/>
                    </a:lnTo>
                    <a:lnTo>
                      <a:pt x="80" y="148"/>
                    </a:lnTo>
                    <a:lnTo>
                      <a:pt x="82" y="152"/>
                    </a:lnTo>
                    <a:lnTo>
                      <a:pt x="80" y="168"/>
                    </a:lnTo>
                    <a:lnTo>
                      <a:pt x="78" y="172"/>
                    </a:lnTo>
                    <a:lnTo>
                      <a:pt x="76" y="170"/>
                    </a:lnTo>
                    <a:lnTo>
                      <a:pt x="72" y="174"/>
                    </a:lnTo>
                    <a:lnTo>
                      <a:pt x="70" y="174"/>
                    </a:lnTo>
                    <a:lnTo>
                      <a:pt x="64" y="176"/>
                    </a:lnTo>
                    <a:lnTo>
                      <a:pt x="64" y="178"/>
                    </a:lnTo>
                    <a:lnTo>
                      <a:pt x="56" y="180"/>
                    </a:lnTo>
                    <a:lnTo>
                      <a:pt x="56" y="184"/>
                    </a:lnTo>
                    <a:lnTo>
                      <a:pt x="56" y="188"/>
                    </a:lnTo>
                    <a:lnTo>
                      <a:pt x="52" y="190"/>
                    </a:lnTo>
                    <a:lnTo>
                      <a:pt x="50" y="192"/>
                    </a:lnTo>
                    <a:lnTo>
                      <a:pt x="46" y="194"/>
                    </a:lnTo>
                    <a:lnTo>
                      <a:pt x="44" y="192"/>
                    </a:lnTo>
                    <a:lnTo>
                      <a:pt x="42" y="192"/>
                    </a:lnTo>
                    <a:lnTo>
                      <a:pt x="42" y="196"/>
                    </a:lnTo>
                    <a:lnTo>
                      <a:pt x="40" y="196"/>
                    </a:lnTo>
                    <a:lnTo>
                      <a:pt x="34" y="198"/>
                    </a:lnTo>
                    <a:lnTo>
                      <a:pt x="36" y="201"/>
                    </a:lnTo>
                    <a:lnTo>
                      <a:pt x="42" y="203"/>
                    </a:lnTo>
                    <a:lnTo>
                      <a:pt x="44" y="205"/>
                    </a:lnTo>
                    <a:lnTo>
                      <a:pt x="40" y="209"/>
                    </a:lnTo>
                    <a:lnTo>
                      <a:pt x="40" y="217"/>
                    </a:lnTo>
                    <a:lnTo>
                      <a:pt x="42" y="223"/>
                    </a:lnTo>
                    <a:lnTo>
                      <a:pt x="40" y="225"/>
                    </a:lnTo>
                    <a:lnTo>
                      <a:pt x="42" y="225"/>
                    </a:lnTo>
                    <a:lnTo>
                      <a:pt x="44" y="225"/>
                    </a:lnTo>
                    <a:lnTo>
                      <a:pt x="52" y="217"/>
                    </a:lnTo>
                    <a:lnTo>
                      <a:pt x="58" y="215"/>
                    </a:lnTo>
                    <a:lnTo>
                      <a:pt x="60" y="213"/>
                    </a:lnTo>
                    <a:lnTo>
                      <a:pt x="60" y="211"/>
                    </a:lnTo>
                    <a:lnTo>
                      <a:pt x="60" y="209"/>
                    </a:lnTo>
                  </a:path>
                </a:pathLst>
              </a:custGeom>
              <a:solidFill>
                <a:schemeClr val="accent1"/>
              </a:solidFill>
              <a:ln w="3175">
                <a:solidFill>
                  <a:schemeClr val="bg1"/>
                </a:solidFill>
                <a:round/>
                <a:headEnd/>
                <a:tailEnd/>
              </a:ln>
            </p:spPr>
            <p:txBody>
              <a:bodyPr/>
              <a:lstStyle/>
              <a:p>
                <a:endParaRPr lang="fr-FR" dirty="0"/>
              </a:p>
            </p:txBody>
          </p:sp>
          <p:sp>
            <p:nvSpPr>
              <p:cNvPr id="60534" name="Freeform 144"/>
              <p:cNvSpPr>
                <a:spLocks/>
              </p:cNvSpPr>
              <p:nvPr/>
            </p:nvSpPr>
            <p:spPr bwMode="auto">
              <a:xfrm>
                <a:off x="4669" y="2082"/>
                <a:ext cx="54" cy="78"/>
              </a:xfrm>
              <a:custGeom>
                <a:avLst/>
                <a:gdLst>
                  <a:gd name="T0" fmla="*/ 50 w 54"/>
                  <a:gd name="T1" fmla="*/ 26 h 78"/>
                  <a:gd name="T2" fmla="*/ 54 w 54"/>
                  <a:gd name="T3" fmla="*/ 48 h 78"/>
                  <a:gd name="T4" fmla="*/ 46 w 54"/>
                  <a:gd name="T5" fmla="*/ 62 h 78"/>
                  <a:gd name="T6" fmla="*/ 38 w 54"/>
                  <a:gd name="T7" fmla="*/ 64 h 78"/>
                  <a:gd name="T8" fmla="*/ 34 w 54"/>
                  <a:gd name="T9" fmla="*/ 68 h 78"/>
                  <a:gd name="T10" fmla="*/ 28 w 54"/>
                  <a:gd name="T11" fmla="*/ 66 h 78"/>
                  <a:gd name="T12" fmla="*/ 26 w 54"/>
                  <a:gd name="T13" fmla="*/ 70 h 78"/>
                  <a:gd name="T14" fmla="*/ 22 w 54"/>
                  <a:gd name="T15" fmla="*/ 72 h 78"/>
                  <a:gd name="T16" fmla="*/ 20 w 54"/>
                  <a:gd name="T17" fmla="*/ 70 h 78"/>
                  <a:gd name="T18" fmla="*/ 20 w 54"/>
                  <a:gd name="T19" fmla="*/ 76 h 78"/>
                  <a:gd name="T20" fmla="*/ 16 w 54"/>
                  <a:gd name="T21" fmla="*/ 74 h 78"/>
                  <a:gd name="T22" fmla="*/ 20 w 54"/>
                  <a:gd name="T23" fmla="*/ 70 h 78"/>
                  <a:gd name="T24" fmla="*/ 12 w 54"/>
                  <a:gd name="T25" fmla="*/ 76 h 78"/>
                  <a:gd name="T26" fmla="*/ 8 w 54"/>
                  <a:gd name="T27" fmla="*/ 78 h 78"/>
                  <a:gd name="T28" fmla="*/ 4 w 54"/>
                  <a:gd name="T29" fmla="*/ 76 h 78"/>
                  <a:gd name="T30" fmla="*/ 2 w 54"/>
                  <a:gd name="T31" fmla="*/ 78 h 78"/>
                  <a:gd name="T32" fmla="*/ 6 w 54"/>
                  <a:gd name="T33" fmla="*/ 74 h 78"/>
                  <a:gd name="T34" fmla="*/ 8 w 54"/>
                  <a:gd name="T35" fmla="*/ 70 h 78"/>
                  <a:gd name="T36" fmla="*/ 4 w 54"/>
                  <a:gd name="T37" fmla="*/ 70 h 78"/>
                  <a:gd name="T38" fmla="*/ 6 w 54"/>
                  <a:gd name="T39" fmla="*/ 64 h 78"/>
                  <a:gd name="T40" fmla="*/ 8 w 54"/>
                  <a:gd name="T41" fmla="*/ 56 h 78"/>
                  <a:gd name="T42" fmla="*/ 10 w 54"/>
                  <a:gd name="T43" fmla="*/ 52 h 78"/>
                  <a:gd name="T44" fmla="*/ 10 w 54"/>
                  <a:gd name="T45" fmla="*/ 48 h 78"/>
                  <a:gd name="T46" fmla="*/ 6 w 54"/>
                  <a:gd name="T47" fmla="*/ 36 h 78"/>
                  <a:gd name="T48" fmla="*/ 6 w 54"/>
                  <a:gd name="T49" fmla="*/ 38 h 78"/>
                  <a:gd name="T50" fmla="*/ 2 w 54"/>
                  <a:gd name="T51" fmla="*/ 36 h 78"/>
                  <a:gd name="T52" fmla="*/ 2 w 54"/>
                  <a:gd name="T53" fmla="*/ 34 h 78"/>
                  <a:gd name="T54" fmla="*/ 10 w 54"/>
                  <a:gd name="T55" fmla="*/ 30 h 78"/>
                  <a:gd name="T56" fmla="*/ 12 w 54"/>
                  <a:gd name="T57" fmla="*/ 30 h 78"/>
                  <a:gd name="T58" fmla="*/ 10 w 54"/>
                  <a:gd name="T59" fmla="*/ 26 h 78"/>
                  <a:gd name="T60" fmla="*/ 12 w 54"/>
                  <a:gd name="T61" fmla="*/ 24 h 78"/>
                  <a:gd name="T62" fmla="*/ 10 w 54"/>
                  <a:gd name="T63" fmla="*/ 24 h 78"/>
                  <a:gd name="T64" fmla="*/ 8 w 54"/>
                  <a:gd name="T65" fmla="*/ 20 h 78"/>
                  <a:gd name="T66" fmla="*/ 6 w 54"/>
                  <a:gd name="T67" fmla="*/ 16 h 78"/>
                  <a:gd name="T68" fmla="*/ 18 w 54"/>
                  <a:gd name="T69" fmla="*/ 6 h 78"/>
                  <a:gd name="T70" fmla="*/ 30 w 54"/>
                  <a:gd name="T71" fmla="*/ 6 h 78"/>
                  <a:gd name="T72" fmla="*/ 36 w 54"/>
                  <a:gd name="T73" fmla="*/ 0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78"/>
                  <a:gd name="T113" fmla="*/ 54 w 54"/>
                  <a:gd name="T114" fmla="*/ 78 h 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78">
                    <a:moveTo>
                      <a:pt x="36" y="0"/>
                    </a:moveTo>
                    <a:lnTo>
                      <a:pt x="50" y="26"/>
                    </a:lnTo>
                    <a:lnTo>
                      <a:pt x="52" y="48"/>
                    </a:lnTo>
                    <a:lnTo>
                      <a:pt x="54" y="48"/>
                    </a:lnTo>
                    <a:lnTo>
                      <a:pt x="48" y="60"/>
                    </a:lnTo>
                    <a:lnTo>
                      <a:pt x="46" y="62"/>
                    </a:lnTo>
                    <a:lnTo>
                      <a:pt x="40" y="64"/>
                    </a:lnTo>
                    <a:lnTo>
                      <a:pt x="38" y="64"/>
                    </a:lnTo>
                    <a:lnTo>
                      <a:pt x="34" y="70"/>
                    </a:lnTo>
                    <a:lnTo>
                      <a:pt x="34" y="68"/>
                    </a:lnTo>
                    <a:lnTo>
                      <a:pt x="32" y="68"/>
                    </a:lnTo>
                    <a:lnTo>
                      <a:pt x="28" y="66"/>
                    </a:lnTo>
                    <a:lnTo>
                      <a:pt x="24" y="68"/>
                    </a:lnTo>
                    <a:lnTo>
                      <a:pt x="26" y="70"/>
                    </a:lnTo>
                    <a:lnTo>
                      <a:pt x="24" y="72"/>
                    </a:lnTo>
                    <a:lnTo>
                      <a:pt x="22" y="72"/>
                    </a:lnTo>
                    <a:lnTo>
                      <a:pt x="22" y="70"/>
                    </a:lnTo>
                    <a:lnTo>
                      <a:pt x="20" y="70"/>
                    </a:lnTo>
                    <a:lnTo>
                      <a:pt x="20" y="74"/>
                    </a:lnTo>
                    <a:lnTo>
                      <a:pt x="20" y="76"/>
                    </a:lnTo>
                    <a:lnTo>
                      <a:pt x="18" y="76"/>
                    </a:lnTo>
                    <a:lnTo>
                      <a:pt x="16" y="74"/>
                    </a:lnTo>
                    <a:lnTo>
                      <a:pt x="18" y="72"/>
                    </a:lnTo>
                    <a:lnTo>
                      <a:pt x="20" y="70"/>
                    </a:lnTo>
                    <a:lnTo>
                      <a:pt x="16" y="72"/>
                    </a:lnTo>
                    <a:lnTo>
                      <a:pt x="12" y="76"/>
                    </a:lnTo>
                    <a:lnTo>
                      <a:pt x="10" y="74"/>
                    </a:lnTo>
                    <a:lnTo>
                      <a:pt x="8" y="78"/>
                    </a:lnTo>
                    <a:lnTo>
                      <a:pt x="6" y="76"/>
                    </a:lnTo>
                    <a:lnTo>
                      <a:pt x="4" y="76"/>
                    </a:lnTo>
                    <a:lnTo>
                      <a:pt x="4" y="78"/>
                    </a:lnTo>
                    <a:lnTo>
                      <a:pt x="2" y="78"/>
                    </a:lnTo>
                    <a:lnTo>
                      <a:pt x="4" y="72"/>
                    </a:lnTo>
                    <a:lnTo>
                      <a:pt x="6" y="74"/>
                    </a:lnTo>
                    <a:lnTo>
                      <a:pt x="6" y="72"/>
                    </a:lnTo>
                    <a:lnTo>
                      <a:pt x="8" y="70"/>
                    </a:lnTo>
                    <a:lnTo>
                      <a:pt x="6" y="68"/>
                    </a:lnTo>
                    <a:lnTo>
                      <a:pt x="4" y="70"/>
                    </a:lnTo>
                    <a:lnTo>
                      <a:pt x="4" y="68"/>
                    </a:lnTo>
                    <a:lnTo>
                      <a:pt x="6" y="64"/>
                    </a:lnTo>
                    <a:lnTo>
                      <a:pt x="6" y="62"/>
                    </a:lnTo>
                    <a:lnTo>
                      <a:pt x="8" y="56"/>
                    </a:lnTo>
                    <a:lnTo>
                      <a:pt x="10" y="54"/>
                    </a:lnTo>
                    <a:lnTo>
                      <a:pt x="10" y="52"/>
                    </a:lnTo>
                    <a:lnTo>
                      <a:pt x="10" y="50"/>
                    </a:lnTo>
                    <a:lnTo>
                      <a:pt x="10" y="48"/>
                    </a:lnTo>
                    <a:lnTo>
                      <a:pt x="8" y="46"/>
                    </a:lnTo>
                    <a:lnTo>
                      <a:pt x="6" y="36"/>
                    </a:lnTo>
                    <a:lnTo>
                      <a:pt x="4" y="36"/>
                    </a:lnTo>
                    <a:lnTo>
                      <a:pt x="6" y="38"/>
                    </a:lnTo>
                    <a:lnTo>
                      <a:pt x="4" y="40"/>
                    </a:lnTo>
                    <a:lnTo>
                      <a:pt x="2" y="36"/>
                    </a:lnTo>
                    <a:lnTo>
                      <a:pt x="0" y="36"/>
                    </a:lnTo>
                    <a:lnTo>
                      <a:pt x="2" y="34"/>
                    </a:lnTo>
                    <a:lnTo>
                      <a:pt x="4" y="32"/>
                    </a:lnTo>
                    <a:lnTo>
                      <a:pt x="10" y="30"/>
                    </a:lnTo>
                    <a:lnTo>
                      <a:pt x="12" y="32"/>
                    </a:lnTo>
                    <a:lnTo>
                      <a:pt x="12" y="30"/>
                    </a:lnTo>
                    <a:lnTo>
                      <a:pt x="12" y="28"/>
                    </a:lnTo>
                    <a:lnTo>
                      <a:pt x="10" y="26"/>
                    </a:lnTo>
                    <a:lnTo>
                      <a:pt x="10" y="24"/>
                    </a:lnTo>
                    <a:lnTo>
                      <a:pt x="12" y="24"/>
                    </a:lnTo>
                    <a:lnTo>
                      <a:pt x="10" y="22"/>
                    </a:lnTo>
                    <a:lnTo>
                      <a:pt x="10" y="24"/>
                    </a:lnTo>
                    <a:lnTo>
                      <a:pt x="8" y="22"/>
                    </a:lnTo>
                    <a:lnTo>
                      <a:pt x="8" y="20"/>
                    </a:lnTo>
                    <a:lnTo>
                      <a:pt x="6" y="18"/>
                    </a:lnTo>
                    <a:lnTo>
                      <a:pt x="6" y="16"/>
                    </a:lnTo>
                    <a:lnTo>
                      <a:pt x="8" y="16"/>
                    </a:lnTo>
                    <a:lnTo>
                      <a:pt x="18" y="6"/>
                    </a:lnTo>
                    <a:lnTo>
                      <a:pt x="26" y="6"/>
                    </a:lnTo>
                    <a:lnTo>
                      <a:pt x="30" y="6"/>
                    </a:lnTo>
                    <a:lnTo>
                      <a:pt x="34" y="0"/>
                    </a:lnTo>
                    <a:lnTo>
                      <a:pt x="36" y="0"/>
                    </a:lnTo>
                    <a:close/>
                  </a:path>
                </a:pathLst>
              </a:custGeom>
              <a:solidFill>
                <a:schemeClr val="tx2"/>
              </a:solidFill>
              <a:ln w="3175">
                <a:solidFill>
                  <a:schemeClr val="bg1"/>
                </a:solidFill>
                <a:round/>
                <a:headEnd/>
                <a:tailEnd/>
              </a:ln>
            </p:spPr>
            <p:txBody>
              <a:bodyPr/>
              <a:lstStyle/>
              <a:p>
                <a:endParaRPr lang="fr-FR" dirty="0"/>
              </a:p>
            </p:txBody>
          </p:sp>
          <p:sp>
            <p:nvSpPr>
              <p:cNvPr id="60535" name="Freeform 145"/>
              <p:cNvSpPr>
                <a:spLocks/>
              </p:cNvSpPr>
              <p:nvPr/>
            </p:nvSpPr>
            <p:spPr bwMode="auto">
              <a:xfrm>
                <a:off x="4669" y="2082"/>
                <a:ext cx="54" cy="78"/>
              </a:xfrm>
              <a:custGeom>
                <a:avLst/>
                <a:gdLst>
                  <a:gd name="T0" fmla="*/ 50 w 54"/>
                  <a:gd name="T1" fmla="*/ 26 h 78"/>
                  <a:gd name="T2" fmla="*/ 54 w 54"/>
                  <a:gd name="T3" fmla="*/ 48 h 78"/>
                  <a:gd name="T4" fmla="*/ 46 w 54"/>
                  <a:gd name="T5" fmla="*/ 62 h 78"/>
                  <a:gd name="T6" fmla="*/ 38 w 54"/>
                  <a:gd name="T7" fmla="*/ 64 h 78"/>
                  <a:gd name="T8" fmla="*/ 34 w 54"/>
                  <a:gd name="T9" fmla="*/ 68 h 78"/>
                  <a:gd name="T10" fmla="*/ 28 w 54"/>
                  <a:gd name="T11" fmla="*/ 66 h 78"/>
                  <a:gd name="T12" fmla="*/ 26 w 54"/>
                  <a:gd name="T13" fmla="*/ 70 h 78"/>
                  <a:gd name="T14" fmla="*/ 22 w 54"/>
                  <a:gd name="T15" fmla="*/ 72 h 78"/>
                  <a:gd name="T16" fmla="*/ 20 w 54"/>
                  <a:gd name="T17" fmla="*/ 70 h 78"/>
                  <a:gd name="T18" fmla="*/ 20 w 54"/>
                  <a:gd name="T19" fmla="*/ 76 h 78"/>
                  <a:gd name="T20" fmla="*/ 16 w 54"/>
                  <a:gd name="T21" fmla="*/ 74 h 78"/>
                  <a:gd name="T22" fmla="*/ 20 w 54"/>
                  <a:gd name="T23" fmla="*/ 70 h 78"/>
                  <a:gd name="T24" fmla="*/ 12 w 54"/>
                  <a:gd name="T25" fmla="*/ 76 h 78"/>
                  <a:gd name="T26" fmla="*/ 8 w 54"/>
                  <a:gd name="T27" fmla="*/ 78 h 78"/>
                  <a:gd name="T28" fmla="*/ 4 w 54"/>
                  <a:gd name="T29" fmla="*/ 76 h 78"/>
                  <a:gd name="T30" fmla="*/ 2 w 54"/>
                  <a:gd name="T31" fmla="*/ 78 h 78"/>
                  <a:gd name="T32" fmla="*/ 6 w 54"/>
                  <a:gd name="T33" fmla="*/ 74 h 78"/>
                  <a:gd name="T34" fmla="*/ 8 w 54"/>
                  <a:gd name="T35" fmla="*/ 70 h 78"/>
                  <a:gd name="T36" fmla="*/ 4 w 54"/>
                  <a:gd name="T37" fmla="*/ 70 h 78"/>
                  <a:gd name="T38" fmla="*/ 6 w 54"/>
                  <a:gd name="T39" fmla="*/ 64 h 78"/>
                  <a:gd name="T40" fmla="*/ 8 w 54"/>
                  <a:gd name="T41" fmla="*/ 56 h 78"/>
                  <a:gd name="T42" fmla="*/ 10 w 54"/>
                  <a:gd name="T43" fmla="*/ 52 h 78"/>
                  <a:gd name="T44" fmla="*/ 10 w 54"/>
                  <a:gd name="T45" fmla="*/ 48 h 78"/>
                  <a:gd name="T46" fmla="*/ 6 w 54"/>
                  <a:gd name="T47" fmla="*/ 36 h 78"/>
                  <a:gd name="T48" fmla="*/ 6 w 54"/>
                  <a:gd name="T49" fmla="*/ 38 h 78"/>
                  <a:gd name="T50" fmla="*/ 2 w 54"/>
                  <a:gd name="T51" fmla="*/ 36 h 78"/>
                  <a:gd name="T52" fmla="*/ 2 w 54"/>
                  <a:gd name="T53" fmla="*/ 34 h 78"/>
                  <a:gd name="T54" fmla="*/ 10 w 54"/>
                  <a:gd name="T55" fmla="*/ 30 h 78"/>
                  <a:gd name="T56" fmla="*/ 12 w 54"/>
                  <a:gd name="T57" fmla="*/ 30 h 78"/>
                  <a:gd name="T58" fmla="*/ 10 w 54"/>
                  <a:gd name="T59" fmla="*/ 26 h 78"/>
                  <a:gd name="T60" fmla="*/ 12 w 54"/>
                  <a:gd name="T61" fmla="*/ 24 h 78"/>
                  <a:gd name="T62" fmla="*/ 10 w 54"/>
                  <a:gd name="T63" fmla="*/ 24 h 78"/>
                  <a:gd name="T64" fmla="*/ 8 w 54"/>
                  <a:gd name="T65" fmla="*/ 20 h 78"/>
                  <a:gd name="T66" fmla="*/ 6 w 54"/>
                  <a:gd name="T67" fmla="*/ 16 h 78"/>
                  <a:gd name="T68" fmla="*/ 18 w 54"/>
                  <a:gd name="T69" fmla="*/ 6 h 78"/>
                  <a:gd name="T70" fmla="*/ 30 w 54"/>
                  <a:gd name="T71" fmla="*/ 6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
                  <a:gd name="T109" fmla="*/ 0 h 78"/>
                  <a:gd name="T110" fmla="*/ 54 w 54"/>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 h="78">
                    <a:moveTo>
                      <a:pt x="36" y="0"/>
                    </a:moveTo>
                    <a:lnTo>
                      <a:pt x="50" y="26"/>
                    </a:lnTo>
                    <a:lnTo>
                      <a:pt x="52" y="48"/>
                    </a:lnTo>
                    <a:lnTo>
                      <a:pt x="54" y="48"/>
                    </a:lnTo>
                    <a:lnTo>
                      <a:pt x="48" y="60"/>
                    </a:lnTo>
                    <a:lnTo>
                      <a:pt x="46" y="62"/>
                    </a:lnTo>
                    <a:lnTo>
                      <a:pt x="40" y="64"/>
                    </a:lnTo>
                    <a:lnTo>
                      <a:pt x="38" y="64"/>
                    </a:lnTo>
                    <a:lnTo>
                      <a:pt x="34" y="70"/>
                    </a:lnTo>
                    <a:lnTo>
                      <a:pt x="34" y="68"/>
                    </a:lnTo>
                    <a:lnTo>
                      <a:pt x="32" y="68"/>
                    </a:lnTo>
                    <a:lnTo>
                      <a:pt x="28" y="66"/>
                    </a:lnTo>
                    <a:lnTo>
                      <a:pt x="24" y="68"/>
                    </a:lnTo>
                    <a:lnTo>
                      <a:pt x="26" y="70"/>
                    </a:lnTo>
                    <a:lnTo>
                      <a:pt x="24" y="72"/>
                    </a:lnTo>
                    <a:lnTo>
                      <a:pt x="22" y="72"/>
                    </a:lnTo>
                    <a:lnTo>
                      <a:pt x="22" y="70"/>
                    </a:lnTo>
                    <a:lnTo>
                      <a:pt x="20" y="70"/>
                    </a:lnTo>
                    <a:lnTo>
                      <a:pt x="20" y="74"/>
                    </a:lnTo>
                    <a:lnTo>
                      <a:pt x="20" y="76"/>
                    </a:lnTo>
                    <a:lnTo>
                      <a:pt x="18" y="76"/>
                    </a:lnTo>
                    <a:lnTo>
                      <a:pt x="16" y="74"/>
                    </a:lnTo>
                    <a:lnTo>
                      <a:pt x="18" y="72"/>
                    </a:lnTo>
                    <a:lnTo>
                      <a:pt x="20" y="70"/>
                    </a:lnTo>
                    <a:lnTo>
                      <a:pt x="16" y="72"/>
                    </a:lnTo>
                    <a:lnTo>
                      <a:pt x="12" y="76"/>
                    </a:lnTo>
                    <a:lnTo>
                      <a:pt x="10" y="74"/>
                    </a:lnTo>
                    <a:lnTo>
                      <a:pt x="8" y="78"/>
                    </a:lnTo>
                    <a:lnTo>
                      <a:pt x="6" y="76"/>
                    </a:lnTo>
                    <a:lnTo>
                      <a:pt x="4" y="76"/>
                    </a:lnTo>
                    <a:lnTo>
                      <a:pt x="4" y="78"/>
                    </a:lnTo>
                    <a:lnTo>
                      <a:pt x="2" y="78"/>
                    </a:lnTo>
                    <a:lnTo>
                      <a:pt x="4" y="72"/>
                    </a:lnTo>
                    <a:lnTo>
                      <a:pt x="6" y="74"/>
                    </a:lnTo>
                    <a:lnTo>
                      <a:pt x="6" y="72"/>
                    </a:lnTo>
                    <a:lnTo>
                      <a:pt x="8" y="70"/>
                    </a:lnTo>
                    <a:lnTo>
                      <a:pt x="6" y="68"/>
                    </a:lnTo>
                    <a:lnTo>
                      <a:pt x="4" y="70"/>
                    </a:lnTo>
                    <a:lnTo>
                      <a:pt x="4" y="68"/>
                    </a:lnTo>
                    <a:lnTo>
                      <a:pt x="6" y="64"/>
                    </a:lnTo>
                    <a:lnTo>
                      <a:pt x="6" y="62"/>
                    </a:lnTo>
                    <a:lnTo>
                      <a:pt x="8" y="56"/>
                    </a:lnTo>
                    <a:lnTo>
                      <a:pt x="10" y="54"/>
                    </a:lnTo>
                    <a:lnTo>
                      <a:pt x="10" y="52"/>
                    </a:lnTo>
                    <a:lnTo>
                      <a:pt x="10" y="50"/>
                    </a:lnTo>
                    <a:lnTo>
                      <a:pt x="10" y="48"/>
                    </a:lnTo>
                    <a:lnTo>
                      <a:pt x="8" y="46"/>
                    </a:lnTo>
                    <a:lnTo>
                      <a:pt x="6" y="36"/>
                    </a:lnTo>
                    <a:lnTo>
                      <a:pt x="4" y="36"/>
                    </a:lnTo>
                    <a:lnTo>
                      <a:pt x="6" y="38"/>
                    </a:lnTo>
                    <a:lnTo>
                      <a:pt x="4" y="40"/>
                    </a:lnTo>
                    <a:lnTo>
                      <a:pt x="2" y="36"/>
                    </a:lnTo>
                    <a:lnTo>
                      <a:pt x="0" y="36"/>
                    </a:lnTo>
                    <a:lnTo>
                      <a:pt x="2" y="34"/>
                    </a:lnTo>
                    <a:lnTo>
                      <a:pt x="4" y="32"/>
                    </a:lnTo>
                    <a:lnTo>
                      <a:pt x="10" y="30"/>
                    </a:lnTo>
                    <a:lnTo>
                      <a:pt x="12" y="32"/>
                    </a:lnTo>
                    <a:lnTo>
                      <a:pt x="12" y="30"/>
                    </a:lnTo>
                    <a:lnTo>
                      <a:pt x="12" y="28"/>
                    </a:lnTo>
                    <a:lnTo>
                      <a:pt x="10" y="26"/>
                    </a:lnTo>
                    <a:lnTo>
                      <a:pt x="10" y="24"/>
                    </a:lnTo>
                    <a:lnTo>
                      <a:pt x="12" y="24"/>
                    </a:lnTo>
                    <a:lnTo>
                      <a:pt x="10" y="22"/>
                    </a:lnTo>
                    <a:lnTo>
                      <a:pt x="10" y="24"/>
                    </a:lnTo>
                    <a:lnTo>
                      <a:pt x="8" y="22"/>
                    </a:lnTo>
                    <a:lnTo>
                      <a:pt x="8" y="20"/>
                    </a:lnTo>
                    <a:lnTo>
                      <a:pt x="6" y="18"/>
                    </a:lnTo>
                    <a:lnTo>
                      <a:pt x="6" y="16"/>
                    </a:lnTo>
                    <a:lnTo>
                      <a:pt x="8" y="16"/>
                    </a:lnTo>
                    <a:lnTo>
                      <a:pt x="18" y="6"/>
                    </a:lnTo>
                    <a:lnTo>
                      <a:pt x="26" y="6"/>
                    </a:lnTo>
                    <a:lnTo>
                      <a:pt x="30" y="6"/>
                    </a:lnTo>
                    <a:lnTo>
                      <a:pt x="34" y="0"/>
                    </a:lnTo>
                  </a:path>
                </a:pathLst>
              </a:custGeom>
              <a:solidFill>
                <a:schemeClr val="tx2"/>
              </a:solidFill>
              <a:ln w="3175">
                <a:solidFill>
                  <a:schemeClr val="bg1"/>
                </a:solidFill>
                <a:round/>
                <a:headEnd/>
                <a:tailEnd/>
              </a:ln>
            </p:spPr>
            <p:txBody>
              <a:bodyPr/>
              <a:lstStyle/>
              <a:p>
                <a:endParaRPr lang="fr-FR" dirty="0"/>
              </a:p>
            </p:txBody>
          </p:sp>
          <p:sp>
            <p:nvSpPr>
              <p:cNvPr id="60536" name="Freeform 146"/>
              <p:cNvSpPr>
                <a:spLocks/>
              </p:cNvSpPr>
              <p:nvPr/>
            </p:nvSpPr>
            <p:spPr bwMode="auto">
              <a:xfrm>
                <a:off x="4423" y="2600"/>
                <a:ext cx="144" cy="90"/>
              </a:xfrm>
              <a:custGeom>
                <a:avLst/>
                <a:gdLst>
                  <a:gd name="T0" fmla="*/ 66 w 144"/>
                  <a:gd name="T1" fmla="*/ 36 h 90"/>
                  <a:gd name="T2" fmla="*/ 76 w 144"/>
                  <a:gd name="T3" fmla="*/ 42 h 90"/>
                  <a:gd name="T4" fmla="*/ 76 w 144"/>
                  <a:gd name="T5" fmla="*/ 34 h 90"/>
                  <a:gd name="T6" fmla="*/ 80 w 144"/>
                  <a:gd name="T7" fmla="*/ 32 h 90"/>
                  <a:gd name="T8" fmla="*/ 82 w 144"/>
                  <a:gd name="T9" fmla="*/ 36 h 90"/>
                  <a:gd name="T10" fmla="*/ 86 w 144"/>
                  <a:gd name="T11" fmla="*/ 38 h 90"/>
                  <a:gd name="T12" fmla="*/ 86 w 144"/>
                  <a:gd name="T13" fmla="*/ 32 h 90"/>
                  <a:gd name="T14" fmla="*/ 84 w 144"/>
                  <a:gd name="T15" fmla="*/ 30 h 90"/>
                  <a:gd name="T16" fmla="*/ 86 w 144"/>
                  <a:gd name="T17" fmla="*/ 28 h 90"/>
                  <a:gd name="T18" fmla="*/ 88 w 144"/>
                  <a:gd name="T19" fmla="*/ 24 h 90"/>
                  <a:gd name="T20" fmla="*/ 88 w 144"/>
                  <a:gd name="T21" fmla="*/ 22 h 90"/>
                  <a:gd name="T22" fmla="*/ 96 w 144"/>
                  <a:gd name="T23" fmla="*/ 14 h 90"/>
                  <a:gd name="T24" fmla="*/ 104 w 144"/>
                  <a:gd name="T25" fmla="*/ 2 h 90"/>
                  <a:gd name="T26" fmla="*/ 108 w 144"/>
                  <a:gd name="T27" fmla="*/ 0 h 90"/>
                  <a:gd name="T28" fmla="*/ 106 w 144"/>
                  <a:gd name="T29" fmla="*/ 4 h 90"/>
                  <a:gd name="T30" fmla="*/ 110 w 144"/>
                  <a:gd name="T31" fmla="*/ 2 h 90"/>
                  <a:gd name="T32" fmla="*/ 112 w 144"/>
                  <a:gd name="T33" fmla="*/ 0 h 90"/>
                  <a:gd name="T34" fmla="*/ 114 w 144"/>
                  <a:gd name="T35" fmla="*/ 4 h 90"/>
                  <a:gd name="T36" fmla="*/ 118 w 144"/>
                  <a:gd name="T37" fmla="*/ 4 h 90"/>
                  <a:gd name="T38" fmla="*/ 120 w 144"/>
                  <a:gd name="T39" fmla="*/ 10 h 90"/>
                  <a:gd name="T40" fmla="*/ 120 w 144"/>
                  <a:gd name="T41" fmla="*/ 14 h 90"/>
                  <a:gd name="T42" fmla="*/ 122 w 144"/>
                  <a:gd name="T43" fmla="*/ 14 h 90"/>
                  <a:gd name="T44" fmla="*/ 126 w 144"/>
                  <a:gd name="T45" fmla="*/ 14 h 90"/>
                  <a:gd name="T46" fmla="*/ 126 w 144"/>
                  <a:gd name="T47" fmla="*/ 18 h 90"/>
                  <a:gd name="T48" fmla="*/ 130 w 144"/>
                  <a:gd name="T49" fmla="*/ 18 h 90"/>
                  <a:gd name="T50" fmla="*/ 142 w 144"/>
                  <a:gd name="T51" fmla="*/ 22 h 90"/>
                  <a:gd name="T52" fmla="*/ 144 w 144"/>
                  <a:gd name="T53" fmla="*/ 26 h 90"/>
                  <a:gd name="T54" fmla="*/ 130 w 144"/>
                  <a:gd name="T55" fmla="*/ 30 h 90"/>
                  <a:gd name="T56" fmla="*/ 128 w 144"/>
                  <a:gd name="T57" fmla="*/ 32 h 90"/>
                  <a:gd name="T58" fmla="*/ 130 w 144"/>
                  <a:gd name="T59" fmla="*/ 36 h 90"/>
                  <a:gd name="T60" fmla="*/ 134 w 144"/>
                  <a:gd name="T61" fmla="*/ 36 h 90"/>
                  <a:gd name="T62" fmla="*/ 126 w 144"/>
                  <a:gd name="T63" fmla="*/ 40 h 90"/>
                  <a:gd name="T64" fmla="*/ 120 w 144"/>
                  <a:gd name="T65" fmla="*/ 38 h 90"/>
                  <a:gd name="T66" fmla="*/ 114 w 144"/>
                  <a:gd name="T67" fmla="*/ 40 h 90"/>
                  <a:gd name="T68" fmla="*/ 92 w 144"/>
                  <a:gd name="T69" fmla="*/ 38 h 90"/>
                  <a:gd name="T70" fmla="*/ 88 w 144"/>
                  <a:gd name="T71" fmla="*/ 54 h 90"/>
                  <a:gd name="T72" fmla="*/ 74 w 144"/>
                  <a:gd name="T73" fmla="*/ 80 h 90"/>
                  <a:gd name="T74" fmla="*/ 58 w 144"/>
                  <a:gd name="T75" fmla="*/ 84 h 90"/>
                  <a:gd name="T76" fmla="*/ 50 w 144"/>
                  <a:gd name="T77" fmla="*/ 82 h 90"/>
                  <a:gd name="T78" fmla="*/ 48 w 144"/>
                  <a:gd name="T79" fmla="*/ 80 h 90"/>
                  <a:gd name="T80" fmla="*/ 38 w 144"/>
                  <a:gd name="T81" fmla="*/ 80 h 90"/>
                  <a:gd name="T82" fmla="*/ 30 w 144"/>
                  <a:gd name="T83" fmla="*/ 88 h 90"/>
                  <a:gd name="T84" fmla="*/ 22 w 144"/>
                  <a:gd name="T85" fmla="*/ 90 h 90"/>
                  <a:gd name="T86" fmla="*/ 18 w 144"/>
                  <a:gd name="T87" fmla="*/ 88 h 90"/>
                  <a:gd name="T88" fmla="*/ 10 w 144"/>
                  <a:gd name="T89" fmla="*/ 88 h 90"/>
                  <a:gd name="T90" fmla="*/ 0 w 144"/>
                  <a:gd name="T91" fmla="*/ 72 h 90"/>
                  <a:gd name="T92" fmla="*/ 2 w 144"/>
                  <a:gd name="T93" fmla="*/ 74 h 90"/>
                  <a:gd name="T94" fmla="*/ 8 w 144"/>
                  <a:gd name="T95" fmla="*/ 76 h 90"/>
                  <a:gd name="T96" fmla="*/ 16 w 144"/>
                  <a:gd name="T97" fmla="*/ 78 h 90"/>
                  <a:gd name="T98" fmla="*/ 24 w 144"/>
                  <a:gd name="T99" fmla="*/ 72 h 90"/>
                  <a:gd name="T100" fmla="*/ 26 w 144"/>
                  <a:gd name="T101" fmla="*/ 68 h 90"/>
                  <a:gd name="T102" fmla="*/ 28 w 144"/>
                  <a:gd name="T103" fmla="*/ 64 h 90"/>
                  <a:gd name="T104" fmla="*/ 32 w 144"/>
                  <a:gd name="T105" fmla="*/ 60 h 90"/>
                  <a:gd name="T106" fmla="*/ 36 w 144"/>
                  <a:gd name="T107" fmla="*/ 58 h 90"/>
                  <a:gd name="T108" fmla="*/ 48 w 144"/>
                  <a:gd name="T109" fmla="*/ 58 h 90"/>
                  <a:gd name="T110" fmla="*/ 64 w 144"/>
                  <a:gd name="T111" fmla="*/ 36 h 90"/>
                  <a:gd name="T112" fmla="*/ 66 w 144"/>
                  <a:gd name="T113" fmla="*/ 34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90"/>
                  <a:gd name="T173" fmla="*/ 144 w 144"/>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90">
                    <a:moveTo>
                      <a:pt x="66" y="34"/>
                    </a:moveTo>
                    <a:lnTo>
                      <a:pt x="66" y="36"/>
                    </a:lnTo>
                    <a:lnTo>
                      <a:pt x="74" y="42"/>
                    </a:lnTo>
                    <a:lnTo>
                      <a:pt x="76" y="42"/>
                    </a:lnTo>
                    <a:lnTo>
                      <a:pt x="76" y="40"/>
                    </a:lnTo>
                    <a:lnTo>
                      <a:pt x="76" y="34"/>
                    </a:lnTo>
                    <a:lnTo>
                      <a:pt x="78" y="32"/>
                    </a:lnTo>
                    <a:lnTo>
                      <a:pt x="80" y="32"/>
                    </a:lnTo>
                    <a:lnTo>
                      <a:pt x="82" y="32"/>
                    </a:lnTo>
                    <a:lnTo>
                      <a:pt x="82" y="36"/>
                    </a:lnTo>
                    <a:lnTo>
                      <a:pt x="84" y="38"/>
                    </a:lnTo>
                    <a:lnTo>
                      <a:pt x="86" y="38"/>
                    </a:lnTo>
                    <a:lnTo>
                      <a:pt x="86" y="36"/>
                    </a:lnTo>
                    <a:lnTo>
                      <a:pt x="86" y="32"/>
                    </a:lnTo>
                    <a:lnTo>
                      <a:pt x="86" y="30"/>
                    </a:lnTo>
                    <a:lnTo>
                      <a:pt x="84" y="30"/>
                    </a:lnTo>
                    <a:lnTo>
                      <a:pt x="86" y="30"/>
                    </a:lnTo>
                    <a:lnTo>
                      <a:pt x="86" y="28"/>
                    </a:lnTo>
                    <a:lnTo>
                      <a:pt x="88" y="26"/>
                    </a:lnTo>
                    <a:lnTo>
                      <a:pt x="88" y="24"/>
                    </a:lnTo>
                    <a:lnTo>
                      <a:pt x="86" y="24"/>
                    </a:lnTo>
                    <a:lnTo>
                      <a:pt x="88" y="22"/>
                    </a:lnTo>
                    <a:lnTo>
                      <a:pt x="92" y="22"/>
                    </a:lnTo>
                    <a:lnTo>
                      <a:pt x="96" y="14"/>
                    </a:lnTo>
                    <a:lnTo>
                      <a:pt x="96" y="12"/>
                    </a:lnTo>
                    <a:lnTo>
                      <a:pt x="104" y="2"/>
                    </a:lnTo>
                    <a:lnTo>
                      <a:pt x="106" y="0"/>
                    </a:lnTo>
                    <a:lnTo>
                      <a:pt x="108" y="0"/>
                    </a:lnTo>
                    <a:lnTo>
                      <a:pt x="108" y="4"/>
                    </a:lnTo>
                    <a:lnTo>
                      <a:pt x="106" y="4"/>
                    </a:lnTo>
                    <a:lnTo>
                      <a:pt x="106" y="6"/>
                    </a:lnTo>
                    <a:lnTo>
                      <a:pt x="110" y="2"/>
                    </a:lnTo>
                    <a:lnTo>
                      <a:pt x="110" y="0"/>
                    </a:lnTo>
                    <a:lnTo>
                      <a:pt x="112" y="0"/>
                    </a:lnTo>
                    <a:lnTo>
                      <a:pt x="114" y="0"/>
                    </a:lnTo>
                    <a:lnTo>
                      <a:pt x="114" y="4"/>
                    </a:lnTo>
                    <a:lnTo>
                      <a:pt x="116" y="6"/>
                    </a:lnTo>
                    <a:lnTo>
                      <a:pt x="118" y="4"/>
                    </a:lnTo>
                    <a:lnTo>
                      <a:pt x="120" y="6"/>
                    </a:lnTo>
                    <a:lnTo>
                      <a:pt x="120" y="10"/>
                    </a:lnTo>
                    <a:lnTo>
                      <a:pt x="120" y="12"/>
                    </a:lnTo>
                    <a:lnTo>
                      <a:pt x="120" y="14"/>
                    </a:lnTo>
                    <a:lnTo>
                      <a:pt x="120" y="16"/>
                    </a:lnTo>
                    <a:lnTo>
                      <a:pt x="122" y="14"/>
                    </a:lnTo>
                    <a:lnTo>
                      <a:pt x="124" y="14"/>
                    </a:lnTo>
                    <a:lnTo>
                      <a:pt x="126" y="14"/>
                    </a:lnTo>
                    <a:lnTo>
                      <a:pt x="126" y="16"/>
                    </a:lnTo>
                    <a:lnTo>
                      <a:pt x="126" y="18"/>
                    </a:lnTo>
                    <a:lnTo>
                      <a:pt x="128" y="18"/>
                    </a:lnTo>
                    <a:lnTo>
                      <a:pt x="130" y="18"/>
                    </a:lnTo>
                    <a:lnTo>
                      <a:pt x="136" y="22"/>
                    </a:lnTo>
                    <a:lnTo>
                      <a:pt x="142" y="22"/>
                    </a:lnTo>
                    <a:lnTo>
                      <a:pt x="144" y="24"/>
                    </a:lnTo>
                    <a:lnTo>
                      <a:pt x="144" y="26"/>
                    </a:lnTo>
                    <a:lnTo>
                      <a:pt x="134" y="30"/>
                    </a:lnTo>
                    <a:lnTo>
                      <a:pt x="130" y="30"/>
                    </a:lnTo>
                    <a:lnTo>
                      <a:pt x="128" y="30"/>
                    </a:lnTo>
                    <a:lnTo>
                      <a:pt x="128" y="32"/>
                    </a:lnTo>
                    <a:lnTo>
                      <a:pt x="130" y="34"/>
                    </a:lnTo>
                    <a:lnTo>
                      <a:pt x="130" y="36"/>
                    </a:lnTo>
                    <a:lnTo>
                      <a:pt x="132" y="36"/>
                    </a:lnTo>
                    <a:lnTo>
                      <a:pt x="134" y="36"/>
                    </a:lnTo>
                    <a:lnTo>
                      <a:pt x="134" y="38"/>
                    </a:lnTo>
                    <a:lnTo>
                      <a:pt x="126" y="40"/>
                    </a:lnTo>
                    <a:lnTo>
                      <a:pt x="122" y="40"/>
                    </a:lnTo>
                    <a:lnTo>
                      <a:pt x="120" y="38"/>
                    </a:lnTo>
                    <a:lnTo>
                      <a:pt x="120" y="40"/>
                    </a:lnTo>
                    <a:lnTo>
                      <a:pt x="114" y="40"/>
                    </a:lnTo>
                    <a:lnTo>
                      <a:pt x="112" y="38"/>
                    </a:lnTo>
                    <a:lnTo>
                      <a:pt x="92" y="38"/>
                    </a:lnTo>
                    <a:lnTo>
                      <a:pt x="90" y="40"/>
                    </a:lnTo>
                    <a:lnTo>
                      <a:pt x="88" y="54"/>
                    </a:lnTo>
                    <a:lnTo>
                      <a:pt x="80" y="62"/>
                    </a:lnTo>
                    <a:lnTo>
                      <a:pt x="74" y="80"/>
                    </a:lnTo>
                    <a:lnTo>
                      <a:pt x="72" y="80"/>
                    </a:lnTo>
                    <a:lnTo>
                      <a:pt x="58" y="84"/>
                    </a:lnTo>
                    <a:lnTo>
                      <a:pt x="56" y="84"/>
                    </a:lnTo>
                    <a:lnTo>
                      <a:pt x="50" y="82"/>
                    </a:lnTo>
                    <a:lnTo>
                      <a:pt x="50" y="80"/>
                    </a:lnTo>
                    <a:lnTo>
                      <a:pt x="48" y="80"/>
                    </a:lnTo>
                    <a:lnTo>
                      <a:pt x="40" y="80"/>
                    </a:lnTo>
                    <a:lnTo>
                      <a:pt x="38" y="80"/>
                    </a:lnTo>
                    <a:lnTo>
                      <a:pt x="32" y="88"/>
                    </a:lnTo>
                    <a:lnTo>
                      <a:pt x="30" y="88"/>
                    </a:lnTo>
                    <a:lnTo>
                      <a:pt x="26" y="88"/>
                    </a:lnTo>
                    <a:lnTo>
                      <a:pt x="22" y="90"/>
                    </a:lnTo>
                    <a:lnTo>
                      <a:pt x="20" y="88"/>
                    </a:lnTo>
                    <a:lnTo>
                      <a:pt x="18" y="88"/>
                    </a:lnTo>
                    <a:lnTo>
                      <a:pt x="14" y="90"/>
                    </a:lnTo>
                    <a:lnTo>
                      <a:pt x="10" y="88"/>
                    </a:lnTo>
                    <a:lnTo>
                      <a:pt x="0" y="74"/>
                    </a:lnTo>
                    <a:lnTo>
                      <a:pt x="0" y="72"/>
                    </a:lnTo>
                    <a:lnTo>
                      <a:pt x="2" y="72"/>
                    </a:lnTo>
                    <a:lnTo>
                      <a:pt x="2" y="74"/>
                    </a:lnTo>
                    <a:lnTo>
                      <a:pt x="2" y="76"/>
                    </a:lnTo>
                    <a:lnTo>
                      <a:pt x="8" y="76"/>
                    </a:lnTo>
                    <a:lnTo>
                      <a:pt x="12" y="76"/>
                    </a:lnTo>
                    <a:lnTo>
                      <a:pt x="16" y="78"/>
                    </a:lnTo>
                    <a:lnTo>
                      <a:pt x="22" y="80"/>
                    </a:lnTo>
                    <a:lnTo>
                      <a:pt x="24" y="72"/>
                    </a:lnTo>
                    <a:lnTo>
                      <a:pt x="24" y="68"/>
                    </a:lnTo>
                    <a:lnTo>
                      <a:pt x="26" y="68"/>
                    </a:lnTo>
                    <a:lnTo>
                      <a:pt x="28" y="68"/>
                    </a:lnTo>
                    <a:lnTo>
                      <a:pt x="28" y="64"/>
                    </a:lnTo>
                    <a:lnTo>
                      <a:pt x="30" y="60"/>
                    </a:lnTo>
                    <a:lnTo>
                      <a:pt x="32" y="60"/>
                    </a:lnTo>
                    <a:lnTo>
                      <a:pt x="36" y="60"/>
                    </a:lnTo>
                    <a:lnTo>
                      <a:pt x="36" y="58"/>
                    </a:lnTo>
                    <a:lnTo>
                      <a:pt x="46" y="58"/>
                    </a:lnTo>
                    <a:lnTo>
                      <a:pt x="48" y="58"/>
                    </a:lnTo>
                    <a:lnTo>
                      <a:pt x="64" y="38"/>
                    </a:lnTo>
                    <a:lnTo>
                      <a:pt x="64" y="36"/>
                    </a:lnTo>
                    <a:lnTo>
                      <a:pt x="64" y="34"/>
                    </a:lnTo>
                    <a:lnTo>
                      <a:pt x="66" y="34"/>
                    </a:lnTo>
                    <a:close/>
                  </a:path>
                </a:pathLst>
              </a:custGeom>
              <a:solidFill>
                <a:schemeClr val="tx2"/>
              </a:solidFill>
              <a:ln w="3175">
                <a:solidFill>
                  <a:schemeClr val="bg1"/>
                </a:solidFill>
                <a:round/>
                <a:headEnd/>
                <a:tailEnd/>
              </a:ln>
            </p:spPr>
            <p:txBody>
              <a:bodyPr/>
              <a:lstStyle/>
              <a:p>
                <a:endParaRPr lang="fr-FR" dirty="0"/>
              </a:p>
            </p:txBody>
          </p:sp>
          <p:sp>
            <p:nvSpPr>
              <p:cNvPr id="60537" name="Freeform 147"/>
              <p:cNvSpPr>
                <a:spLocks/>
              </p:cNvSpPr>
              <p:nvPr/>
            </p:nvSpPr>
            <p:spPr bwMode="auto">
              <a:xfrm>
                <a:off x="4423" y="2600"/>
                <a:ext cx="144" cy="90"/>
              </a:xfrm>
              <a:custGeom>
                <a:avLst/>
                <a:gdLst>
                  <a:gd name="T0" fmla="*/ 66 w 144"/>
                  <a:gd name="T1" fmla="*/ 36 h 90"/>
                  <a:gd name="T2" fmla="*/ 76 w 144"/>
                  <a:gd name="T3" fmla="*/ 42 h 90"/>
                  <a:gd name="T4" fmla="*/ 76 w 144"/>
                  <a:gd name="T5" fmla="*/ 34 h 90"/>
                  <a:gd name="T6" fmla="*/ 80 w 144"/>
                  <a:gd name="T7" fmla="*/ 32 h 90"/>
                  <a:gd name="T8" fmla="*/ 82 w 144"/>
                  <a:gd name="T9" fmla="*/ 36 h 90"/>
                  <a:gd name="T10" fmla="*/ 86 w 144"/>
                  <a:gd name="T11" fmla="*/ 38 h 90"/>
                  <a:gd name="T12" fmla="*/ 86 w 144"/>
                  <a:gd name="T13" fmla="*/ 32 h 90"/>
                  <a:gd name="T14" fmla="*/ 84 w 144"/>
                  <a:gd name="T15" fmla="*/ 30 h 90"/>
                  <a:gd name="T16" fmla="*/ 86 w 144"/>
                  <a:gd name="T17" fmla="*/ 28 h 90"/>
                  <a:gd name="T18" fmla="*/ 88 w 144"/>
                  <a:gd name="T19" fmla="*/ 24 h 90"/>
                  <a:gd name="T20" fmla="*/ 88 w 144"/>
                  <a:gd name="T21" fmla="*/ 22 h 90"/>
                  <a:gd name="T22" fmla="*/ 96 w 144"/>
                  <a:gd name="T23" fmla="*/ 14 h 90"/>
                  <a:gd name="T24" fmla="*/ 104 w 144"/>
                  <a:gd name="T25" fmla="*/ 2 h 90"/>
                  <a:gd name="T26" fmla="*/ 108 w 144"/>
                  <a:gd name="T27" fmla="*/ 0 h 90"/>
                  <a:gd name="T28" fmla="*/ 106 w 144"/>
                  <a:gd name="T29" fmla="*/ 4 h 90"/>
                  <a:gd name="T30" fmla="*/ 110 w 144"/>
                  <a:gd name="T31" fmla="*/ 2 h 90"/>
                  <a:gd name="T32" fmla="*/ 112 w 144"/>
                  <a:gd name="T33" fmla="*/ 0 h 90"/>
                  <a:gd name="T34" fmla="*/ 114 w 144"/>
                  <a:gd name="T35" fmla="*/ 4 h 90"/>
                  <a:gd name="T36" fmla="*/ 118 w 144"/>
                  <a:gd name="T37" fmla="*/ 4 h 90"/>
                  <a:gd name="T38" fmla="*/ 120 w 144"/>
                  <a:gd name="T39" fmla="*/ 10 h 90"/>
                  <a:gd name="T40" fmla="*/ 120 w 144"/>
                  <a:gd name="T41" fmla="*/ 14 h 90"/>
                  <a:gd name="T42" fmla="*/ 122 w 144"/>
                  <a:gd name="T43" fmla="*/ 14 h 90"/>
                  <a:gd name="T44" fmla="*/ 126 w 144"/>
                  <a:gd name="T45" fmla="*/ 14 h 90"/>
                  <a:gd name="T46" fmla="*/ 126 w 144"/>
                  <a:gd name="T47" fmla="*/ 18 h 90"/>
                  <a:gd name="T48" fmla="*/ 130 w 144"/>
                  <a:gd name="T49" fmla="*/ 18 h 90"/>
                  <a:gd name="T50" fmla="*/ 142 w 144"/>
                  <a:gd name="T51" fmla="*/ 22 h 90"/>
                  <a:gd name="T52" fmla="*/ 144 w 144"/>
                  <a:gd name="T53" fmla="*/ 26 h 90"/>
                  <a:gd name="T54" fmla="*/ 130 w 144"/>
                  <a:gd name="T55" fmla="*/ 30 h 90"/>
                  <a:gd name="T56" fmla="*/ 128 w 144"/>
                  <a:gd name="T57" fmla="*/ 32 h 90"/>
                  <a:gd name="T58" fmla="*/ 130 w 144"/>
                  <a:gd name="T59" fmla="*/ 36 h 90"/>
                  <a:gd name="T60" fmla="*/ 134 w 144"/>
                  <a:gd name="T61" fmla="*/ 36 h 90"/>
                  <a:gd name="T62" fmla="*/ 126 w 144"/>
                  <a:gd name="T63" fmla="*/ 40 h 90"/>
                  <a:gd name="T64" fmla="*/ 120 w 144"/>
                  <a:gd name="T65" fmla="*/ 38 h 90"/>
                  <a:gd name="T66" fmla="*/ 114 w 144"/>
                  <a:gd name="T67" fmla="*/ 40 h 90"/>
                  <a:gd name="T68" fmla="*/ 92 w 144"/>
                  <a:gd name="T69" fmla="*/ 38 h 90"/>
                  <a:gd name="T70" fmla="*/ 88 w 144"/>
                  <a:gd name="T71" fmla="*/ 54 h 90"/>
                  <a:gd name="T72" fmla="*/ 74 w 144"/>
                  <a:gd name="T73" fmla="*/ 80 h 90"/>
                  <a:gd name="T74" fmla="*/ 58 w 144"/>
                  <a:gd name="T75" fmla="*/ 84 h 90"/>
                  <a:gd name="T76" fmla="*/ 50 w 144"/>
                  <a:gd name="T77" fmla="*/ 82 h 90"/>
                  <a:gd name="T78" fmla="*/ 48 w 144"/>
                  <a:gd name="T79" fmla="*/ 80 h 90"/>
                  <a:gd name="T80" fmla="*/ 38 w 144"/>
                  <a:gd name="T81" fmla="*/ 80 h 90"/>
                  <a:gd name="T82" fmla="*/ 30 w 144"/>
                  <a:gd name="T83" fmla="*/ 88 h 90"/>
                  <a:gd name="T84" fmla="*/ 22 w 144"/>
                  <a:gd name="T85" fmla="*/ 90 h 90"/>
                  <a:gd name="T86" fmla="*/ 18 w 144"/>
                  <a:gd name="T87" fmla="*/ 88 h 90"/>
                  <a:gd name="T88" fmla="*/ 10 w 144"/>
                  <a:gd name="T89" fmla="*/ 88 h 90"/>
                  <a:gd name="T90" fmla="*/ 0 w 144"/>
                  <a:gd name="T91" fmla="*/ 72 h 90"/>
                  <a:gd name="T92" fmla="*/ 2 w 144"/>
                  <a:gd name="T93" fmla="*/ 74 h 90"/>
                  <a:gd name="T94" fmla="*/ 8 w 144"/>
                  <a:gd name="T95" fmla="*/ 76 h 90"/>
                  <a:gd name="T96" fmla="*/ 16 w 144"/>
                  <a:gd name="T97" fmla="*/ 78 h 90"/>
                  <a:gd name="T98" fmla="*/ 24 w 144"/>
                  <a:gd name="T99" fmla="*/ 72 h 90"/>
                  <a:gd name="T100" fmla="*/ 26 w 144"/>
                  <a:gd name="T101" fmla="*/ 68 h 90"/>
                  <a:gd name="T102" fmla="*/ 28 w 144"/>
                  <a:gd name="T103" fmla="*/ 64 h 90"/>
                  <a:gd name="T104" fmla="*/ 32 w 144"/>
                  <a:gd name="T105" fmla="*/ 60 h 90"/>
                  <a:gd name="T106" fmla="*/ 36 w 144"/>
                  <a:gd name="T107" fmla="*/ 58 h 90"/>
                  <a:gd name="T108" fmla="*/ 48 w 144"/>
                  <a:gd name="T109" fmla="*/ 58 h 90"/>
                  <a:gd name="T110" fmla="*/ 64 w 144"/>
                  <a:gd name="T111" fmla="*/ 36 h 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
                  <a:gd name="T169" fmla="*/ 0 h 90"/>
                  <a:gd name="T170" fmla="*/ 144 w 144"/>
                  <a:gd name="T171" fmla="*/ 90 h 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 h="90">
                    <a:moveTo>
                      <a:pt x="66" y="34"/>
                    </a:moveTo>
                    <a:lnTo>
                      <a:pt x="66" y="36"/>
                    </a:lnTo>
                    <a:lnTo>
                      <a:pt x="74" y="42"/>
                    </a:lnTo>
                    <a:lnTo>
                      <a:pt x="76" y="42"/>
                    </a:lnTo>
                    <a:lnTo>
                      <a:pt x="76" y="40"/>
                    </a:lnTo>
                    <a:lnTo>
                      <a:pt x="76" y="34"/>
                    </a:lnTo>
                    <a:lnTo>
                      <a:pt x="78" y="32"/>
                    </a:lnTo>
                    <a:lnTo>
                      <a:pt x="80" y="32"/>
                    </a:lnTo>
                    <a:lnTo>
                      <a:pt x="82" y="32"/>
                    </a:lnTo>
                    <a:lnTo>
                      <a:pt x="82" y="36"/>
                    </a:lnTo>
                    <a:lnTo>
                      <a:pt x="84" y="38"/>
                    </a:lnTo>
                    <a:lnTo>
                      <a:pt x="86" y="38"/>
                    </a:lnTo>
                    <a:lnTo>
                      <a:pt x="86" y="36"/>
                    </a:lnTo>
                    <a:lnTo>
                      <a:pt x="86" y="32"/>
                    </a:lnTo>
                    <a:lnTo>
                      <a:pt x="86" y="30"/>
                    </a:lnTo>
                    <a:lnTo>
                      <a:pt x="84" y="30"/>
                    </a:lnTo>
                    <a:lnTo>
                      <a:pt x="86" y="30"/>
                    </a:lnTo>
                    <a:lnTo>
                      <a:pt x="86" y="28"/>
                    </a:lnTo>
                    <a:lnTo>
                      <a:pt x="88" y="26"/>
                    </a:lnTo>
                    <a:lnTo>
                      <a:pt x="88" y="24"/>
                    </a:lnTo>
                    <a:lnTo>
                      <a:pt x="86" y="24"/>
                    </a:lnTo>
                    <a:lnTo>
                      <a:pt x="88" y="22"/>
                    </a:lnTo>
                    <a:lnTo>
                      <a:pt x="92" y="22"/>
                    </a:lnTo>
                    <a:lnTo>
                      <a:pt x="96" y="14"/>
                    </a:lnTo>
                    <a:lnTo>
                      <a:pt x="96" y="12"/>
                    </a:lnTo>
                    <a:lnTo>
                      <a:pt x="104" y="2"/>
                    </a:lnTo>
                    <a:lnTo>
                      <a:pt x="106" y="0"/>
                    </a:lnTo>
                    <a:lnTo>
                      <a:pt x="108" y="0"/>
                    </a:lnTo>
                    <a:lnTo>
                      <a:pt x="108" y="4"/>
                    </a:lnTo>
                    <a:lnTo>
                      <a:pt x="106" y="4"/>
                    </a:lnTo>
                    <a:lnTo>
                      <a:pt x="106" y="6"/>
                    </a:lnTo>
                    <a:lnTo>
                      <a:pt x="110" y="2"/>
                    </a:lnTo>
                    <a:lnTo>
                      <a:pt x="110" y="0"/>
                    </a:lnTo>
                    <a:lnTo>
                      <a:pt x="112" y="0"/>
                    </a:lnTo>
                    <a:lnTo>
                      <a:pt x="114" y="0"/>
                    </a:lnTo>
                    <a:lnTo>
                      <a:pt x="114" y="4"/>
                    </a:lnTo>
                    <a:lnTo>
                      <a:pt x="116" y="6"/>
                    </a:lnTo>
                    <a:lnTo>
                      <a:pt x="118" y="4"/>
                    </a:lnTo>
                    <a:lnTo>
                      <a:pt x="120" y="6"/>
                    </a:lnTo>
                    <a:lnTo>
                      <a:pt x="120" y="10"/>
                    </a:lnTo>
                    <a:lnTo>
                      <a:pt x="120" y="12"/>
                    </a:lnTo>
                    <a:lnTo>
                      <a:pt x="120" y="14"/>
                    </a:lnTo>
                    <a:lnTo>
                      <a:pt x="120" y="16"/>
                    </a:lnTo>
                    <a:lnTo>
                      <a:pt x="122" y="14"/>
                    </a:lnTo>
                    <a:lnTo>
                      <a:pt x="124" y="14"/>
                    </a:lnTo>
                    <a:lnTo>
                      <a:pt x="126" y="14"/>
                    </a:lnTo>
                    <a:lnTo>
                      <a:pt x="126" y="16"/>
                    </a:lnTo>
                    <a:lnTo>
                      <a:pt x="126" y="18"/>
                    </a:lnTo>
                    <a:lnTo>
                      <a:pt x="128" y="18"/>
                    </a:lnTo>
                    <a:lnTo>
                      <a:pt x="130" y="18"/>
                    </a:lnTo>
                    <a:lnTo>
                      <a:pt x="136" y="22"/>
                    </a:lnTo>
                    <a:lnTo>
                      <a:pt x="142" y="22"/>
                    </a:lnTo>
                    <a:lnTo>
                      <a:pt x="144" y="24"/>
                    </a:lnTo>
                    <a:lnTo>
                      <a:pt x="144" y="26"/>
                    </a:lnTo>
                    <a:lnTo>
                      <a:pt x="134" y="30"/>
                    </a:lnTo>
                    <a:lnTo>
                      <a:pt x="130" y="30"/>
                    </a:lnTo>
                    <a:lnTo>
                      <a:pt x="128" y="30"/>
                    </a:lnTo>
                    <a:lnTo>
                      <a:pt x="128" y="32"/>
                    </a:lnTo>
                    <a:lnTo>
                      <a:pt x="130" y="34"/>
                    </a:lnTo>
                    <a:lnTo>
                      <a:pt x="130" y="36"/>
                    </a:lnTo>
                    <a:lnTo>
                      <a:pt x="132" y="36"/>
                    </a:lnTo>
                    <a:lnTo>
                      <a:pt x="134" y="36"/>
                    </a:lnTo>
                    <a:lnTo>
                      <a:pt x="134" y="38"/>
                    </a:lnTo>
                    <a:lnTo>
                      <a:pt x="126" y="40"/>
                    </a:lnTo>
                    <a:lnTo>
                      <a:pt x="122" y="40"/>
                    </a:lnTo>
                    <a:lnTo>
                      <a:pt x="120" y="38"/>
                    </a:lnTo>
                    <a:lnTo>
                      <a:pt x="120" y="40"/>
                    </a:lnTo>
                    <a:lnTo>
                      <a:pt x="114" y="40"/>
                    </a:lnTo>
                    <a:lnTo>
                      <a:pt x="112" y="38"/>
                    </a:lnTo>
                    <a:lnTo>
                      <a:pt x="92" y="38"/>
                    </a:lnTo>
                    <a:lnTo>
                      <a:pt x="90" y="40"/>
                    </a:lnTo>
                    <a:lnTo>
                      <a:pt x="88" y="54"/>
                    </a:lnTo>
                    <a:lnTo>
                      <a:pt x="80" y="62"/>
                    </a:lnTo>
                    <a:lnTo>
                      <a:pt x="74" y="80"/>
                    </a:lnTo>
                    <a:lnTo>
                      <a:pt x="72" y="80"/>
                    </a:lnTo>
                    <a:lnTo>
                      <a:pt x="58" y="84"/>
                    </a:lnTo>
                    <a:lnTo>
                      <a:pt x="56" y="84"/>
                    </a:lnTo>
                    <a:lnTo>
                      <a:pt x="50" y="82"/>
                    </a:lnTo>
                    <a:lnTo>
                      <a:pt x="50" y="80"/>
                    </a:lnTo>
                    <a:lnTo>
                      <a:pt x="48" y="80"/>
                    </a:lnTo>
                    <a:lnTo>
                      <a:pt x="40" y="80"/>
                    </a:lnTo>
                    <a:lnTo>
                      <a:pt x="38" y="80"/>
                    </a:lnTo>
                    <a:lnTo>
                      <a:pt x="32" y="88"/>
                    </a:lnTo>
                    <a:lnTo>
                      <a:pt x="30" y="88"/>
                    </a:lnTo>
                    <a:lnTo>
                      <a:pt x="26" y="88"/>
                    </a:lnTo>
                    <a:lnTo>
                      <a:pt x="22" y="90"/>
                    </a:lnTo>
                    <a:lnTo>
                      <a:pt x="20" y="88"/>
                    </a:lnTo>
                    <a:lnTo>
                      <a:pt x="18" y="88"/>
                    </a:lnTo>
                    <a:lnTo>
                      <a:pt x="14" y="90"/>
                    </a:lnTo>
                    <a:lnTo>
                      <a:pt x="10" y="88"/>
                    </a:lnTo>
                    <a:lnTo>
                      <a:pt x="0" y="74"/>
                    </a:lnTo>
                    <a:lnTo>
                      <a:pt x="0" y="72"/>
                    </a:lnTo>
                    <a:lnTo>
                      <a:pt x="2" y="72"/>
                    </a:lnTo>
                    <a:lnTo>
                      <a:pt x="2" y="74"/>
                    </a:lnTo>
                    <a:lnTo>
                      <a:pt x="2" y="76"/>
                    </a:lnTo>
                    <a:lnTo>
                      <a:pt x="8" y="76"/>
                    </a:lnTo>
                    <a:lnTo>
                      <a:pt x="12" y="76"/>
                    </a:lnTo>
                    <a:lnTo>
                      <a:pt x="16" y="78"/>
                    </a:lnTo>
                    <a:lnTo>
                      <a:pt x="22" y="80"/>
                    </a:lnTo>
                    <a:lnTo>
                      <a:pt x="24" y="72"/>
                    </a:lnTo>
                    <a:lnTo>
                      <a:pt x="24" y="68"/>
                    </a:lnTo>
                    <a:lnTo>
                      <a:pt x="26" y="68"/>
                    </a:lnTo>
                    <a:lnTo>
                      <a:pt x="28" y="68"/>
                    </a:lnTo>
                    <a:lnTo>
                      <a:pt x="28" y="64"/>
                    </a:lnTo>
                    <a:lnTo>
                      <a:pt x="30" y="60"/>
                    </a:lnTo>
                    <a:lnTo>
                      <a:pt x="32" y="60"/>
                    </a:lnTo>
                    <a:lnTo>
                      <a:pt x="36" y="60"/>
                    </a:lnTo>
                    <a:lnTo>
                      <a:pt x="36" y="58"/>
                    </a:lnTo>
                    <a:lnTo>
                      <a:pt x="46" y="58"/>
                    </a:lnTo>
                    <a:lnTo>
                      <a:pt x="48" y="58"/>
                    </a:lnTo>
                    <a:lnTo>
                      <a:pt x="64" y="38"/>
                    </a:lnTo>
                    <a:lnTo>
                      <a:pt x="64" y="36"/>
                    </a:lnTo>
                    <a:lnTo>
                      <a:pt x="64" y="34"/>
                    </a:lnTo>
                  </a:path>
                </a:pathLst>
              </a:custGeom>
              <a:solidFill>
                <a:schemeClr val="tx2"/>
              </a:solidFill>
              <a:ln w="3175">
                <a:solidFill>
                  <a:schemeClr val="bg1"/>
                </a:solidFill>
                <a:round/>
                <a:headEnd/>
                <a:tailEnd/>
              </a:ln>
            </p:spPr>
            <p:txBody>
              <a:bodyPr/>
              <a:lstStyle/>
              <a:p>
                <a:endParaRPr lang="fr-FR" dirty="0"/>
              </a:p>
            </p:txBody>
          </p:sp>
          <p:sp>
            <p:nvSpPr>
              <p:cNvPr id="60538" name="Freeform 148"/>
              <p:cNvSpPr>
                <a:spLocks/>
              </p:cNvSpPr>
              <p:nvPr/>
            </p:nvSpPr>
            <p:spPr bwMode="auto">
              <a:xfrm>
                <a:off x="2531" y="2495"/>
                <a:ext cx="46" cy="12"/>
              </a:xfrm>
              <a:custGeom>
                <a:avLst/>
                <a:gdLst>
                  <a:gd name="T0" fmla="*/ 0 w 46"/>
                  <a:gd name="T1" fmla="*/ 12 h 12"/>
                  <a:gd name="T2" fmla="*/ 2 w 46"/>
                  <a:gd name="T3" fmla="*/ 10 h 12"/>
                  <a:gd name="T4" fmla="*/ 14 w 46"/>
                  <a:gd name="T5" fmla="*/ 10 h 12"/>
                  <a:gd name="T6" fmla="*/ 16 w 46"/>
                  <a:gd name="T7" fmla="*/ 10 h 12"/>
                  <a:gd name="T8" fmla="*/ 16 w 46"/>
                  <a:gd name="T9" fmla="*/ 8 h 12"/>
                  <a:gd name="T10" fmla="*/ 18 w 46"/>
                  <a:gd name="T11" fmla="*/ 8 h 12"/>
                  <a:gd name="T12" fmla="*/ 22 w 46"/>
                  <a:gd name="T13" fmla="*/ 8 h 12"/>
                  <a:gd name="T14" fmla="*/ 24 w 46"/>
                  <a:gd name="T15" fmla="*/ 6 h 12"/>
                  <a:gd name="T16" fmla="*/ 26 w 46"/>
                  <a:gd name="T17" fmla="*/ 4 h 12"/>
                  <a:gd name="T18" fmla="*/ 28 w 46"/>
                  <a:gd name="T19" fmla="*/ 6 h 12"/>
                  <a:gd name="T20" fmla="*/ 30 w 46"/>
                  <a:gd name="T21" fmla="*/ 6 h 12"/>
                  <a:gd name="T22" fmla="*/ 32 w 46"/>
                  <a:gd name="T23" fmla="*/ 8 h 12"/>
                  <a:gd name="T24" fmla="*/ 34 w 46"/>
                  <a:gd name="T25" fmla="*/ 8 h 12"/>
                  <a:gd name="T26" fmla="*/ 36 w 46"/>
                  <a:gd name="T27" fmla="*/ 10 h 12"/>
                  <a:gd name="T28" fmla="*/ 38 w 46"/>
                  <a:gd name="T29" fmla="*/ 10 h 12"/>
                  <a:gd name="T30" fmla="*/ 40 w 46"/>
                  <a:gd name="T31" fmla="*/ 10 h 12"/>
                  <a:gd name="T32" fmla="*/ 42 w 46"/>
                  <a:gd name="T33" fmla="*/ 8 h 12"/>
                  <a:gd name="T34" fmla="*/ 44 w 46"/>
                  <a:gd name="T35" fmla="*/ 8 h 12"/>
                  <a:gd name="T36" fmla="*/ 46 w 46"/>
                  <a:gd name="T37" fmla="*/ 8 h 12"/>
                  <a:gd name="T38" fmla="*/ 46 w 46"/>
                  <a:gd name="T39" fmla="*/ 6 h 12"/>
                  <a:gd name="T40" fmla="*/ 46 w 46"/>
                  <a:gd name="T41" fmla="*/ 4 h 12"/>
                  <a:gd name="T42" fmla="*/ 44 w 46"/>
                  <a:gd name="T43" fmla="*/ 4 h 12"/>
                  <a:gd name="T44" fmla="*/ 42 w 46"/>
                  <a:gd name="T45" fmla="*/ 4 h 12"/>
                  <a:gd name="T46" fmla="*/ 38 w 46"/>
                  <a:gd name="T47" fmla="*/ 6 h 12"/>
                  <a:gd name="T48" fmla="*/ 36 w 46"/>
                  <a:gd name="T49" fmla="*/ 6 h 12"/>
                  <a:gd name="T50" fmla="*/ 36 w 46"/>
                  <a:gd name="T51" fmla="*/ 4 h 12"/>
                  <a:gd name="T52" fmla="*/ 34 w 46"/>
                  <a:gd name="T53" fmla="*/ 4 h 12"/>
                  <a:gd name="T54" fmla="*/ 30 w 46"/>
                  <a:gd name="T55" fmla="*/ 4 h 12"/>
                  <a:gd name="T56" fmla="*/ 28 w 46"/>
                  <a:gd name="T57" fmla="*/ 2 h 12"/>
                  <a:gd name="T58" fmla="*/ 28 w 46"/>
                  <a:gd name="T59" fmla="*/ 0 h 12"/>
                  <a:gd name="T60" fmla="*/ 26 w 46"/>
                  <a:gd name="T61" fmla="*/ 0 h 12"/>
                  <a:gd name="T62" fmla="*/ 24 w 46"/>
                  <a:gd name="T63" fmla="*/ 2 h 12"/>
                  <a:gd name="T64" fmla="*/ 22 w 46"/>
                  <a:gd name="T65" fmla="*/ 2 h 12"/>
                  <a:gd name="T66" fmla="*/ 20 w 46"/>
                  <a:gd name="T67" fmla="*/ 2 h 12"/>
                  <a:gd name="T68" fmla="*/ 20 w 46"/>
                  <a:gd name="T69" fmla="*/ 4 h 12"/>
                  <a:gd name="T70" fmla="*/ 4 w 46"/>
                  <a:gd name="T71" fmla="*/ 4 h 12"/>
                  <a:gd name="T72" fmla="*/ 4 w 46"/>
                  <a:gd name="T73" fmla="*/ 6 h 12"/>
                  <a:gd name="T74" fmla="*/ 2 w 46"/>
                  <a:gd name="T75" fmla="*/ 6 h 12"/>
                  <a:gd name="T76" fmla="*/ 0 w 46"/>
                  <a:gd name="T77" fmla="*/ 8 h 12"/>
                  <a:gd name="T78" fmla="*/ 0 w 46"/>
                  <a:gd name="T79" fmla="*/ 10 h 12"/>
                  <a:gd name="T80" fmla="*/ 0 w 46"/>
                  <a:gd name="T81" fmla="*/ 12 h 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12"/>
                  <a:gd name="T125" fmla="*/ 46 w 46"/>
                  <a:gd name="T126" fmla="*/ 12 h 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12">
                    <a:moveTo>
                      <a:pt x="0" y="12"/>
                    </a:moveTo>
                    <a:lnTo>
                      <a:pt x="2" y="10"/>
                    </a:lnTo>
                    <a:lnTo>
                      <a:pt x="14" y="10"/>
                    </a:lnTo>
                    <a:lnTo>
                      <a:pt x="16" y="10"/>
                    </a:lnTo>
                    <a:lnTo>
                      <a:pt x="16" y="8"/>
                    </a:lnTo>
                    <a:lnTo>
                      <a:pt x="18" y="8"/>
                    </a:lnTo>
                    <a:lnTo>
                      <a:pt x="22" y="8"/>
                    </a:lnTo>
                    <a:lnTo>
                      <a:pt x="24" y="6"/>
                    </a:lnTo>
                    <a:lnTo>
                      <a:pt x="26" y="4"/>
                    </a:lnTo>
                    <a:lnTo>
                      <a:pt x="28" y="6"/>
                    </a:lnTo>
                    <a:lnTo>
                      <a:pt x="30" y="6"/>
                    </a:lnTo>
                    <a:lnTo>
                      <a:pt x="32" y="8"/>
                    </a:lnTo>
                    <a:lnTo>
                      <a:pt x="34" y="8"/>
                    </a:lnTo>
                    <a:lnTo>
                      <a:pt x="36" y="10"/>
                    </a:lnTo>
                    <a:lnTo>
                      <a:pt x="38" y="10"/>
                    </a:lnTo>
                    <a:lnTo>
                      <a:pt x="40" y="10"/>
                    </a:lnTo>
                    <a:lnTo>
                      <a:pt x="42" y="8"/>
                    </a:lnTo>
                    <a:lnTo>
                      <a:pt x="44" y="8"/>
                    </a:lnTo>
                    <a:lnTo>
                      <a:pt x="46" y="8"/>
                    </a:lnTo>
                    <a:lnTo>
                      <a:pt x="46" y="6"/>
                    </a:lnTo>
                    <a:lnTo>
                      <a:pt x="46" y="4"/>
                    </a:lnTo>
                    <a:lnTo>
                      <a:pt x="44" y="4"/>
                    </a:lnTo>
                    <a:lnTo>
                      <a:pt x="42" y="4"/>
                    </a:lnTo>
                    <a:lnTo>
                      <a:pt x="38" y="6"/>
                    </a:lnTo>
                    <a:lnTo>
                      <a:pt x="36" y="6"/>
                    </a:lnTo>
                    <a:lnTo>
                      <a:pt x="36" y="4"/>
                    </a:lnTo>
                    <a:lnTo>
                      <a:pt x="34" y="4"/>
                    </a:lnTo>
                    <a:lnTo>
                      <a:pt x="30" y="4"/>
                    </a:lnTo>
                    <a:lnTo>
                      <a:pt x="28" y="2"/>
                    </a:lnTo>
                    <a:lnTo>
                      <a:pt x="28" y="0"/>
                    </a:lnTo>
                    <a:lnTo>
                      <a:pt x="26" y="0"/>
                    </a:lnTo>
                    <a:lnTo>
                      <a:pt x="24" y="2"/>
                    </a:lnTo>
                    <a:lnTo>
                      <a:pt x="22" y="2"/>
                    </a:lnTo>
                    <a:lnTo>
                      <a:pt x="20" y="2"/>
                    </a:lnTo>
                    <a:lnTo>
                      <a:pt x="20" y="4"/>
                    </a:lnTo>
                    <a:lnTo>
                      <a:pt x="4" y="4"/>
                    </a:lnTo>
                    <a:lnTo>
                      <a:pt x="4" y="6"/>
                    </a:lnTo>
                    <a:lnTo>
                      <a:pt x="2" y="6"/>
                    </a:lnTo>
                    <a:lnTo>
                      <a:pt x="0" y="8"/>
                    </a:lnTo>
                    <a:lnTo>
                      <a:pt x="0" y="10"/>
                    </a:lnTo>
                    <a:lnTo>
                      <a:pt x="0" y="12"/>
                    </a:lnTo>
                    <a:close/>
                  </a:path>
                </a:pathLst>
              </a:custGeom>
              <a:solidFill>
                <a:schemeClr val="tx2"/>
              </a:solidFill>
              <a:ln w="3175">
                <a:solidFill>
                  <a:schemeClr val="bg1"/>
                </a:solidFill>
                <a:round/>
                <a:headEnd/>
                <a:tailEnd/>
              </a:ln>
            </p:spPr>
            <p:txBody>
              <a:bodyPr/>
              <a:lstStyle/>
              <a:p>
                <a:endParaRPr lang="fr-FR" dirty="0"/>
              </a:p>
            </p:txBody>
          </p:sp>
          <p:sp>
            <p:nvSpPr>
              <p:cNvPr id="60539" name="Freeform 149"/>
              <p:cNvSpPr>
                <a:spLocks/>
              </p:cNvSpPr>
              <p:nvPr/>
            </p:nvSpPr>
            <p:spPr bwMode="auto">
              <a:xfrm>
                <a:off x="2531" y="2495"/>
                <a:ext cx="46" cy="12"/>
              </a:xfrm>
              <a:custGeom>
                <a:avLst/>
                <a:gdLst>
                  <a:gd name="T0" fmla="*/ 0 w 46"/>
                  <a:gd name="T1" fmla="*/ 12 h 12"/>
                  <a:gd name="T2" fmla="*/ 2 w 46"/>
                  <a:gd name="T3" fmla="*/ 10 h 12"/>
                  <a:gd name="T4" fmla="*/ 14 w 46"/>
                  <a:gd name="T5" fmla="*/ 10 h 12"/>
                  <a:gd name="T6" fmla="*/ 16 w 46"/>
                  <a:gd name="T7" fmla="*/ 10 h 12"/>
                  <a:gd name="T8" fmla="*/ 16 w 46"/>
                  <a:gd name="T9" fmla="*/ 8 h 12"/>
                  <a:gd name="T10" fmla="*/ 18 w 46"/>
                  <a:gd name="T11" fmla="*/ 8 h 12"/>
                  <a:gd name="T12" fmla="*/ 22 w 46"/>
                  <a:gd name="T13" fmla="*/ 8 h 12"/>
                  <a:gd name="T14" fmla="*/ 24 w 46"/>
                  <a:gd name="T15" fmla="*/ 6 h 12"/>
                  <a:gd name="T16" fmla="*/ 26 w 46"/>
                  <a:gd name="T17" fmla="*/ 4 h 12"/>
                  <a:gd name="T18" fmla="*/ 28 w 46"/>
                  <a:gd name="T19" fmla="*/ 6 h 12"/>
                  <a:gd name="T20" fmla="*/ 30 w 46"/>
                  <a:gd name="T21" fmla="*/ 6 h 12"/>
                  <a:gd name="T22" fmla="*/ 32 w 46"/>
                  <a:gd name="T23" fmla="*/ 8 h 12"/>
                  <a:gd name="T24" fmla="*/ 34 w 46"/>
                  <a:gd name="T25" fmla="*/ 8 h 12"/>
                  <a:gd name="T26" fmla="*/ 36 w 46"/>
                  <a:gd name="T27" fmla="*/ 10 h 12"/>
                  <a:gd name="T28" fmla="*/ 38 w 46"/>
                  <a:gd name="T29" fmla="*/ 10 h 12"/>
                  <a:gd name="T30" fmla="*/ 40 w 46"/>
                  <a:gd name="T31" fmla="*/ 10 h 12"/>
                  <a:gd name="T32" fmla="*/ 42 w 46"/>
                  <a:gd name="T33" fmla="*/ 8 h 12"/>
                  <a:gd name="T34" fmla="*/ 44 w 46"/>
                  <a:gd name="T35" fmla="*/ 8 h 12"/>
                  <a:gd name="T36" fmla="*/ 46 w 46"/>
                  <a:gd name="T37" fmla="*/ 8 h 12"/>
                  <a:gd name="T38" fmla="*/ 46 w 46"/>
                  <a:gd name="T39" fmla="*/ 6 h 12"/>
                  <a:gd name="T40" fmla="*/ 46 w 46"/>
                  <a:gd name="T41" fmla="*/ 4 h 12"/>
                  <a:gd name="T42" fmla="*/ 44 w 46"/>
                  <a:gd name="T43" fmla="*/ 4 h 12"/>
                  <a:gd name="T44" fmla="*/ 42 w 46"/>
                  <a:gd name="T45" fmla="*/ 4 h 12"/>
                  <a:gd name="T46" fmla="*/ 38 w 46"/>
                  <a:gd name="T47" fmla="*/ 6 h 12"/>
                  <a:gd name="T48" fmla="*/ 36 w 46"/>
                  <a:gd name="T49" fmla="*/ 6 h 12"/>
                  <a:gd name="T50" fmla="*/ 36 w 46"/>
                  <a:gd name="T51" fmla="*/ 4 h 12"/>
                  <a:gd name="T52" fmla="*/ 34 w 46"/>
                  <a:gd name="T53" fmla="*/ 4 h 12"/>
                  <a:gd name="T54" fmla="*/ 30 w 46"/>
                  <a:gd name="T55" fmla="*/ 4 h 12"/>
                  <a:gd name="T56" fmla="*/ 28 w 46"/>
                  <a:gd name="T57" fmla="*/ 2 h 12"/>
                  <a:gd name="T58" fmla="*/ 28 w 46"/>
                  <a:gd name="T59" fmla="*/ 0 h 12"/>
                  <a:gd name="T60" fmla="*/ 26 w 46"/>
                  <a:gd name="T61" fmla="*/ 0 h 12"/>
                  <a:gd name="T62" fmla="*/ 24 w 46"/>
                  <a:gd name="T63" fmla="*/ 2 h 12"/>
                  <a:gd name="T64" fmla="*/ 22 w 46"/>
                  <a:gd name="T65" fmla="*/ 2 h 12"/>
                  <a:gd name="T66" fmla="*/ 20 w 46"/>
                  <a:gd name="T67" fmla="*/ 2 h 12"/>
                  <a:gd name="T68" fmla="*/ 20 w 46"/>
                  <a:gd name="T69" fmla="*/ 4 h 12"/>
                  <a:gd name="T70" fmla="*/ 4 w 46"/>
                  <a:gd name="T71" fmla="*/ 4 h 12"/>
                  <a:gd name="T72" fmla="*/ 4 w 46"/>
                  <a:gd name="T73" fmla="*/ 6 h 12"/>
                  <a:gd name="T74" fmla="*/ 2 w 46"/>
                  <a:gd name="T75" fmla="*/ 6 h 12"/>
                  <a:gd name="T76" fmla="*/ 0 w 46"/>
                  <a:gd name="T77" fmla="*/ 8 h 12"/>
                  <a:gd name="T78" fmla="*/ 0 w 46"/>
                  <a:gd name="T79" fmla="*/ 10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
                  <a:gd name="T121" fmla="*/ 0 h 12"/>
                  <a:gd name="T122" fmla="*/ 46 w 46"/>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 h="12">
                    <a:moveTo>
                      <a:pt x="0" y="12"/>
                    </a:moveTo>
                    <a:lnTo>
                      <a:pt x="2" y="10"/>
                    </a:lnTo>
                    <a:lnTo>
                      <a:pt x="14" y="10"/>
                    </a:lnTo>
                    <a:lnTo>
                      <a:pt x="16" y="10"/>
                    </a:lnTo>
                    <a:lnTo>
                      <a:pt x="16" y="8"/>
                    </a:lnTo>
                    <a:lnTo>
                      <a:pt x="18" y="8"/>
                    </a:lnTo>
                    <a:lnTo>
                      <a:pt x="22" y="8"/>
                    </a:lnTo>
                    <a:lnTo>
                      <a:pt x="24" y="6"/>
                    </a:lnTo>
                    <a:lnTo>
                      <a:pt x="26" y="4"/>
                    </a:lnTo>
                    <a:lnTo>
                      <a:pt x="28" y="6"/>
                    </a:lnTo>
                    <a:lnTo>
                      <a:pt x="30" y="6"/>
                    </a:lnTo>
                    <a:lnTo>
                      <a:pt x="32" y="8"/>
                    </a:lnTo>
                    <a:lnTo>
                      <a:pt x="34" y="8"/>
                    </a:lnTo>
                    <a:lnTo>
                      <a:pt x="36" y="10"/>
                    </a:lnTo>
                    <a:lnTo>
                      <a:pt x="38" y="10"/>
                    </a:lnTo>
                    <a:lnTo>
                      <a:pt x="40" y="10"/>
                    </a:lnTo>
                    <a:lnTo>
                      <a:pt x="42" y="8"/>
                    </a:lnTo>
                    <a:lnTo>
                      <a:pt x="44" y="8"/>
                    </a:lnTo>
                    <a:lnTo>
                      <a:pt x="46" y="8"/>
                    </a:lnTo>
                    <a:lnTo>
                      <a:pt x="46" y="6"/>
                    </a:lnTo>
                    <a:lnTo>
                      <a:pt x="46" y="4"/>
                    </a:lnTo>
                    <a:lnTo>
                      <a:pt x="44" y="4"/>
                    </a:lnTo>
                    <a:lnTo>
                      <a:pt x="42" y="4"/>
                    </a:lnTo>
                    <a:lnTo>
                      <a:pt x="38" y="6"/>
                    </a:lnTo>
                    <a:lnTo>
                      <a:pt x="36" y="6"/>
                    </a:lnTo>
                    <a:lnTo>
                      <a:pt x="36" y="4"/>
                    </a:lnTo>
                    <a:lnTo>
                      <a:pt x="34" y="4"/>
                    </a:lnTo>
                    <a:lnTo>
                      <a:pt x="30" y="4"/>
                    </a:lnTo>
                    <a:lnTo>
                      <a:pt x="28" y="2"/>
                    </a:lnTo>
                    <a:lnTo>
                      <a:pt x="28" y="0"/>
                    </a:lnTo>
                    <a:lnTo>
                      <a:pt x="26" y="0"/>
                    </a:lnTo>
                    <a:lnTo>
                      <a:pt x="24" y="2"/>
                    </a:lnTo>
                    <a:lnTo>
                      <a:pt x="22" y="2"/>
                    </a:lnTo>
                    <a:lnTo>
                      <a:pt x="20" y="2"/>
                    </a:lnTo>
                    <a:lnTo>
                      <a:pt x="20" y="4"/>
                    </a:lnTo>
                    <a:lnTo>
                      <a:pt x="4" y="4"/>
                    </a:lnTo>
                    <a:lnTo>
                      <a:pt x="4" y="6"/>
                    </a:lnTo>
                    <a:lnTo>
                      <a:pt x="2" y="6"/>
                    </a:lnTo>
                    <a:lnTo>
                      <a:pt x="0" y="8"/>
                    </a:lnTo>
                    <a:lnTo>
                      <a:pt x="0" y="10"/>
                    </a:lnTo>
                  </a:path>
                </a:pathLst>
              </a:custGeom>
              <a:solidFill>
                <a:schemeClr val="tx2"/>
              </a:solidFill>
              <a:ln w="3175">
                <a:solidFill>
                  <a:schemeClr val="bg1"/>
                </a:solidFill>
                <a:round/>
                <a:headEnd/>
                <a:tailEnd/>
              </a:ln>
            </p:spPr>
            <p:txBody>
              <a:bodyPr/>
              <a:lstStyle/>
              <a:p>
                <a:endParaRPr lang="fr-FR" dirty="0"/>
              </a:p>
            </p:txBody>
          </p:sp>
          <p:sp>
            <p:nvSpPr>
              <p:cNvPr id="60540" name="Freeform 150"/>
              <p:cNvSpPr>
                <a:spLocks/>
              </p:cNvSpPr>
              <p:nvPr/>
            </p:nvSpPr>
            <p:spPr bwMode="auto">
              <a:xfrm>
                <a:off x="2531" y="2513"/>
                <a:ext cx="48" cy="26"/>
              </a:xfrm>
              <a:custGeom>
                <a:avLst/>
                <a:gdLst>
                  <a:gd name="T0" fmla="*/ 46 w 48"/>
                  <a:gd name="T1" fmla="*/ 0 h 26"/>
                  <a:gd name="T2" fmla="*/ 48 w 48"/>
                  <a:gd name="T3" fmla="*/ 2 h 26"/>
                  <a:gd name="T4" fmla="*/ 48 w 48"/>
                  <a:gd name="T5" fmla="*/ 4 h 26"/>
                  <a:gd name="T6" fmla="*/ 48 w 48"/>
                  <a:gd name="T7" fmla="*/ 6 h 26"/>
                  <a:gd name="T8" fmla="*/ 46 w 48"/>
                  <a:gd name="T9" fmla="*/ 6 h 26"/>
                  <a:gd name="T10" fmla="*/ 44 w 48"/>
                  <a:gd name="T11" fmla="*/ 6 h 26"/>
                  <a:gd name="T12" fmla="*/ 44 w 48"/>
                  <a:gd name="T13" fmla="*/ 8 h 26"/>
                  <a:gd name="T14" fmla="*/ 46 w 48"/>
                  <a:gd name="T15" fmla="*/ 10 h 26"/>
                  <a:gd name="T16" fmla="*/ 46 w 48"/>
                  <a:gd name="T17" fmla="*/ 16 h 26"/>
                  <a:gd name="T18" fmla="*/ 44 w 48"/>
                  <a:gd name="T19" fmla="*/ 16 h 26"/>
                  <a:gd name="T20" fmla="*/ 38 w 48"/>
                  <a:gd name="T21" fmla="*/ 16 h 26"/>
                  <a:gd name="T22" fmla="*/ 34 w 48"/>
                  <a:gd name="T23" fmla="*/ 18 h 26"/>
                  <a:gd name="T24" fmla="*/ 32 w 48"/>
                  <a:gd name="T25" fmla="*/ 20 h 26"/>
                  <a:gd name="T26" fmla="*/ 30 w 48"/>
                  <a:gd name="T27" fmla="*/ 26 h 26"/>
                  <a:gd name="T28" fmla="*/ 28 w 48"/>
                  <a:gd name="T29" fmla="*/ 26 h 26"/>
                  <a:gd name="T30" fmla="*/ 26 w 48"/>
                  <a:gd name="T31" fmla="*/ 26 h 26"/>
                  <a:gd name="T32" fmla="*/ 26 w 48"/>
                  <a:gd name="T33" fmla="*/ 24 h 26"/>
                  <a:gd name="T34" fmla="*/ 24 w 48"/>
                  <a:gd name="T35" fmla="*/ 26 h 26"/>
                  <a:gd name="T36" fmla="*/ 22 w 48"/>
                  <a:gd name="T37" fmla="*/ 24 h 26"/>
                  <a:gd name="T38" fmla="*/ 22 w 48"/>
                  <a:gd name="T39" fmla="*/ 22 h 26"/>
                  <a:gd name="T40" fmla="*/ 22 w 48"/>
                  <a:gd name="T41" fmla="*/ 18 h 26"/>
                  <a:gd name="T42" fmla="*/ 20 w 48"/>
                  <a:gd name="T43" fmla="*/ 16 h 26"/>
                  <a:gd name="T44" fmla="*/ 22 w 48"/>
                  <a:gd name="T45" fmla="*/ 14 h 26"/>
                  <a:gd name="T46" fmla="*/ 28 w 48"/>
                  <a:gd name="T47" fmla="*/ 14 h 26"/>
                  <a:gd name="T48" fmla="*/ 30 w 48"/>
                  <a:gd name="T49" fmla="*/ 12 h 26"/>
                  <a:gd name="T50" fmla="*/ 20 w 48"/>
                  <a:gd name="T51" fmla="*/ 14 h 26"/>
                  <a:gd name="T52" fmla="*/ 16 w 48"/>
                  <a:gd name="T53" fmla="*/ 16 h 26"/>
                  <a:gd name="T54" fmla="*/ 14 w 48"/>
                  <a:gd name="T55" fmla="*/ 16 h 26"/>
                  <a:gd name="T56" fmla="*/ 14 w 48"/>
                  <a:gd name="T57" fmla="*/ 14 h 26"/>
                  <a:gd name="T58" fmla="*/ 12 w 48"/>
                  <a:gd name="T59" fmla="*/ 14 h 26"/>
                  <a:gd name="T60" fmla="*/ 10 w 48"/>
                  <a:gd name="T61" fmla="*/ 12 h 26"/>
                  <a:gd name="T62" fmla="*/ 8 w 48"/>
                  <a:gd name="T63" fmla="*/ 12 h 26"/>
                  <a:gd name="T64" fmla="*/ 8 w 48"/>
                  <a:gd name="T65" fmla="*/ 8 h 26"/>
                  <a:gd name="T66" fmla="*/ 2 w 48"/>
                  <a:gd name="T67" fmla="*/ 8 h 26"/>
                  <a:gd name="T68" fmla="*/ 0 w 48"/>
                  <a:gd name="T69" fmla="*/ 6 h 26"/>
                  <a:gd name="T70" fmla="*/ 2 w 48"/>
                  <a:gd name="T71" fmla="*/ 4 h 26"/>
                  <a:gd name="T72" fmla="*/ 2 w 48"/>
                  <a:gd name="T73" fmla="*/ 6 h 26"/>
                  <a:gd name="T74" fmla="*/ 4 w 48"/>
                  <a:gd name="T75" fmla="*/ 6 h 26"/>
                  <a:gd name="T76" fmla="*/ 8 w 48"/>
                  <a:gd name="T77" fmla="*/ 4 h 26"/>
                  <a:gd name="T78" fmla="*/ 16 w 48"/>
                  <a:gd name="T79" fmla="*/ 4 h 26"/>
                  <a:gd name="T80" fmla="*/ 26 w 48"/>
                  <a:gd name="T81" fmla="*/ 0 h 26"/>
                  <a:gd name="T82" fmla="*/ 44 w 48"/>
                  <a:gd name="T83" fmla="*/ 0 h 26"/>
                  <a:gd name="T84" fmla="*/ 46 w 48"/>
                  <a:gd name="T85" fmla="*/ 0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26"/>
                  <a:gd name="T131" fmla="*/ 48 w 48"/>
                  <a:gd name="T132" fmla="*/ 26 h 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26">
                    <a:moveTo>
                      <a:pt x="46" y="0"/>
                    </a:moveTo>
                    <a:lnTo>
                      <a:pt x="48" y="2"/>
                    </a:lnTo>
                    <a:lnTo>
                      <a:pt x="48" y="4"/>
                    </a:lnTo>
                    <a:lnTo>
                      <a:pt x="48" y="6"/>
                    </a:lnTo>
                    <a:lnTo>
                      <a:pt x="46" y="6"/>
                    </a:lnTo>
                    <a:lnTo>
                      <a:pt x="44" y="6"/>
                    </a:lnTo>
                    <a:lnTo>
                      <a:pt x="44" y="8"/>
                    </a:lnTo>
                    <a:lnTo>
                      <a:pt x="46" y="10"/>
                    </a:lnTo>
                    <a:lnTo>
                      <a:pt x="46" y="16"/>
                    </a:lnTo>
                    <a:lnTo>
                      <a:pt x="44" y="16"/>
                    </a:lnTo>
                    <a:lnTo>
                      <a:pt x="38" y="16"/>
                    </a:lnTo>
                    <a:lnTo>
                      <a:pt x="34" y="18"/>
                    </a:lnTo>
                    <a:lnTo>
                      <a:pt x="32" y="20"/>
                    </a:lnTo>
                    <a:lnTo>
                      <a:pt x="30" y="26"/>
                    </a:lnTo>
                    <a:lnTo>
                      <a:pt x="28" y="26"/>
                    </a:lnTo>
                    <a:lnTo>
                      <a:pt x="26" y="26"/>
                    </a:lnTo>
                    <a:lnTo>
                      <a:pt x="26" y="24"/>
                    </a:lnTo>
                    <a:lnTo>
                      <a:pt x="24" y="26"/>
                    </a:lnTo>
                    <a:lnTo>
                      <a:pt x="22" y="24"/>
                    </a:lnTo>
                    <a:lnTo>
                      <a:pt x="22" y="22"/>
                    </a:lnTo>
                    <a:lnTo>
                      <a:pt x="22" y="18"/>
                    </a:lnTo>
                    <a:lnTo>
                      <a:pt x="20" y="16"/>
                    </a:lnTo>
                    <a:lnTo>
                      <a:pt x="22" y="14"/>
                    </a:lnTo>
                    <a:lnTo>
                      <a:pt x="28" y="14"/>
                    </a:lnTo>
                    <a:lnTo>
                      <a:pt x="30" y="12"/>
                    </a:lnTo>
                    <a:lnTo>
                      <a:pt x="20" y="14"/>
                    </a:lnTo>
                    <a:lnTo>
                      <a:pt x="16" y="16"/>
                    </a:lnTo>
                    <a:lnTo>
                      <a:pt x="14" y="16"/>
                    </a:lnTo>
                    <a:lnTo>
                      <a:pt x="14" y="14"/>
                    </a:lnTo>
                    <a:lnTo>
                      <a:pt x="12" y="14"/>
                    </a:lnTo>
                    <a:lnTo>
                      <a:pt x="10" y="12"/>
                    </a:lnTo>
                    <a:lnTo>
                      <a:pt x="8" y="12"/>
                    </a:lnTo>
                    <a:lnTo>
                      <a:pt x="8" y="8"/>
                    </a:lnTo>
                    <a:lnTo>
                      <a:pt x="2" y="8"/>
                    </a:lnTo>
                    <a:lnTo>
                      <a:pt x="0" y="6"/>
                    </a:lnTo>
                    <a:lnTo>
                      <a:pt x="2" y="4"/>
                    </a:lnTo>
                    <a:lnTo>
                      <a:pt x="2" y="6"/>
                    </a:lnTo>
                    <a:lnTo>
                      <a:pt x="4" y="6"/>
                    </a:lnTo>
                    <a:lnTo>
                      <a:pt x="8" y="4"/>
                    </a:lnTo>
                    <a:lnTo>
                      <a:pt x="16" y="4"/>
                    </a:lnTo>
                    <a:lnTo>
                      <a:pt x="26" y="0"/>
                    </a:lnTo>
                    <a:lnTo>
                      <a:pt x="44" y="0"/>
                    </a:lnTo>
                    <a:lnTo>
                      <a:pt x="46" y="0"/>
                    </a:lnTo>
                    <a:close/>
                  </a:path>
                </a:pathLst>
              </a:custGeom>
              <a:solidFill>
                <a:schemeClr val="tx2"/>
              </a:solidFill>
              <a:ln w="3175">
                <a:solidFill>
                  <a:schemeClr val="bg1"/>
                </a:solidFill>
                <a:round/>
                <a:headEnd/>
                <a:tailEnd/>
              </a:ln>
            </p:spPr>
            <p:txBody>
              <a:bodyPr/>
              <a:lstStyle/>
              <a:p>
                <a:endParaRPr lang="fr-FR" dirty="0"/>
              </a:p>
            </p:txBody>
          </p:sp>
          <p:sp>
            <p:nvSpPr>
              <p:cNvPr id="60541" name="Freeform 151"/>
              <p:cNvSpPr>
                <a:spLocks/>
              </p:cNvSpPr>
              <p:nvPr/>
            </p:nvSpPr>
            <p:spPr bwMode="auto">
              <a:xfrm>
                <a:off x="2531" y="2513"/>
                <a:ext cx="48" cy="26"/>
              </a:xfrm>
              <a:custGeom>
                <a:avLst/>
                <a:gdLst>
                  <a:gd name="T0" fmla="*/ 46 w 48"/>
                  <a:gd name="T1" fmla="*/ 0 h 26"/>
                  <a:gd name="T2" fmla="*/ 48 w 48"/>
                  <a:gd name="T3" fmla="*/ 2 h 26"/>
                  <a:gd name="T4" fmla="*/ 48 w 48"/>
                  <a:gd name="T5" fmla="*/ 4 h 26"/>
                  <a:gd name="T6" fmla="*/ 48 w 48"/>
                  <a:gd name="T7" fmla="*/ 6 h 26"/>
                  <a:gd name="T8" fmla="*/ 46 w 48"/>
                  <a:gd name="T9" fmla="*/ 6 h 26"/>
                  <a:gd name="T10" fmla="*/ 44 w 48"/>
                  <a:gd name="T11" fmla="*/ 6 h 26"/>
                  <a:gd name="T12" fmla="*/ 44 w 48"/>
                  <a:gd name="T13" fmla="*/ 8 h 26"/>
                  <a:gd name="T14" fmla="*/ 46 w 48"/>
                  <a:gd name="T15" fmla="*/ 10 h 26"/>
                  <a:gd name="T16" fmla="*/ 46 w 48"/>
                  <a:gd name="T17" fmla="*/ 16 h 26"/>
                  <a:gd name="T18" fmla="*/ 44 w 48"/>
                  <a:gd name="T19" fmla="*/ 16 h 26"/>
                  <a:gd name="T20" fmla="*/ 38 w 48"/>
                  <a:gd name="T21" fmla="*/ 16 h 26"/>
                  <a:gd name="T22" fmla="*/ 34 w 48"/>
                  <a:gd name="T23" fmla="*/ 18 h 26"/>
                  <a:gd name="T24" fmla="*/ 32 w 48"/>
                  <a:gd name="T25" fmla="*/ 20 h 26"/>
                  <a:gd name="T26" fmla="*/ 30 w 48"/>
                  <a:gd name="T27" fmla="*/ 26 h 26"/>
                  <a:gd name="T28" fmla="*/ 28 w 48"/>
                  <a:gd name="T29" fmla="*/ 26 h 26"/>
                  <a:gd name="T30" fmla="*/ 26 w 48"/>
                  <a:gd name="T31" fmla="*/ 26 h 26"/>
                  <a:gd name="T32" fmla="*/ 26 w 48"/>
                  <a:gd name="T33" fmla="*/ 24 h 26"/>
                  <a:gd name="T34" fmla="*/ 24 w 48"/>
                  <a:gd name="T35" fmla="*/ 26 h 26"/>
                  <a:gd name="T36" fmla="*/ 22 w 48"/>
                  <a:gd name="T37" fmla="*/ 24 h 26"/>
                  <a:gd name="T38" fmla="*/ 22 w 48"/>
                  <a:gd name="T39" fmla="*/ 22 h 26"/>
                  <a:gd name="T40" fmla="*/ 22 w 48"/>
                  <a:gd name="T41" fmla="*/ 18 h 26"/>
                  <a:gd name="T42" fmla="*/ 20 w 48"/>
                  <a:gd name="T43" fmla="*/ 16 h 26"/>
                  <a:gd name="T44" fmla="*/ 22 w 48"/>
                  <a:gd name="T45" fmla="*/ 14 h 26"/>
                  <a:gd name="T46" fmla="*/ 28 w 48"/>
                  <a:gd name="T47" fmla="*/ 14 h 26"/>
                  <a:gd name="T48" fmla="*/ 30 w 48"/>
                  <a:gd name="T49" fmla="*/ 12 h 26"/>
                  <a:gd name="T50" fmla="*/ 20 w 48"/>
                  <a:gd name="T51" fmla="*/ 14 h 26"/>
                  <a:gd name="T52" fmla="*/ 16 w 48"/>
                  <a:gd name="T53" fmla="*/ 16 h 26"/>
                  <a:gd name="T54" fmla="*/ 14 w 48"/>
                  <a:gd name="T55" fmla="*/ 16 h 26"/>
                  <a:gd name="T56" fmla="*/ 14 w 48"/>
                  <a:gd name="T57" fmla="*/ 14 h 26"/>
                  <a:gd name="T58" fmla="*/ 12 w 48"/>
                  <a:gd name="T59" fmla="*/ 14 h 26"/>
                  <a:gd name="T60" fmla="*/ 10 w 48"/>
                  <a:gd name="T61" fmla="*/ 12 h 26"/>
                  <a:gd name="T62" fmla="*/ 8 w 48"/>
                  <a:gd name="T63" fmla="*/ 12 h 26"/>
                  <a:gd name="T64" fmla="*/ 8 w 48"/>
                  <a:gd name="T65" fmla="*/ 8 h 26"/>
                  <a:gd name="T66" fmla="*/ 2 w 48"/>
                  <a:gd name="T67" fmla="*/ 8 h 26"/>
                  <a:gd name="T68" fmla="*/ 0 w 48"/>
                  <a:gd name="T69" fmla="*/ 6 h 26"/>
                  <a:gd name="T70" fmla="*/ 2 w 48"/>
                  <a:gd name="T71" fmla="*/ 4 h 26"/>
                  <a:gd name="T72" fmla="*/ 2 w 48"/>
                  <a:gd name="T73" fmla="*/ 6 h 26"/>
                  <a:gd name="T74" fmla="*/ 4 w 48"/>
                  <a:gd name="T75" fmla="*/ 6 h 26"/>
                  <a:gd name="T76" fmla="*/ 8 w 48"/>
                  <a:gd name="T77" fmla="*/ 4 h 26"/>
                  <a:gd name="T78" fmla="*/ 16 w 48"/>
                  <a:gd name="T79" fmla="*/ 4 h 26"/>
                  <a:gd name="T80" fmla="*/ 26 w 48"/>
                  <a:gd name="T81" fmla="*/ 0 h 26"/>
                  <a:gd name="T82" fmla="*/ 44 w 48"/>
                  <a:gd name="T83" fmla="*/ 0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26"/>
                  <a:gd name="T128" fmla="*/ 48 w 48"/>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26">
                    <a:moveTo>
                      <a:pt x="46" y="0"/>
                    </a:moveTo>
                    <a:lnTo>
                      <a:pt x="48" y="2"/>
                    </a:lnTo>
                    <a:lnTo>
                      <a:pt x="48" y="4"/>
                    </a:lnTo>
                    <a:lnTo>
                      <a:pt x="48" y="6"/>
                    </a:lnTo>
                    <a:lnTo>
                      <a:pt x="46" y="6"/>
                    </a:lnTo>
                    <a:lnTo>
                      <a:pt x="44" y="6"/>
                    </a:lnTo>
                    <a:lnTo>
                      <a:pt x="44" y="8"/>
                    </a:lnTo>
                    <a:lnTo>
                      <a:pt x="46" y="10"/>
                    </a:lnTo>
                    <a:lnTo>
                      <a:pt x="46" y="16"/>
                    </a:lnTo>
                    <a:lnTo>
                      <a:pt x="44" y="16"/>
                    </a:lnTo>
                    <a:lnTo>
                      <a:pt x="38" y="16"/>
                    </a:lnTo>
                    <a:lnTo>
                      <a:pt x="34" y="18"/>
                    </a:lnTo>
                    <a:lnTo>
                      <a:pt x="32" y="20"/>
                    </a:lnTo>
                    <a:lnTo>
                      <a:pt x="30" y="26"/>
                    </a:lnTo>
                    <a:lnTo>
                      <a:pt x="28" y="26"/>
                    </a:lnTo>
                    <a:lnTo>
                      <a:pt x="26" y="26"/>
                    </a:lnTo>
                    <a:lnTo>
                      <a:pt x="26" y="24"/>
                    </a:lnTo>
                    <a:lnTo>
                      <a:pt x="24" y="26"/>
                    </a:lnTo>
                    <a:lnTo>
                      <a:pt x="22" y="24"/>
                    </a:lnTo>
                    <a:lnTo>
                      <a:pt x="22" y="22"/>
                    </a:lnTo>
                    <a:lnTo>
                      <a:pt x="22" y="18"/>
                    </a:lnTo>
                    <a:lnTo>
                      <a:pt x="20" y="16"/>
                    </a:lnTo>
                    <a:lnTo>
                      <a:pt x="22" y="14"/>
                    </a:lnTo>
                    <a:lnTo>
                      <a:pt x="28" y="14"/>
                    </a:lnTo>
                    <a:lnTo>
                      <a:pt x="30" y="12"/>
                    </a:lnTo>
                    <a:lnTo>
                      <a:pt x="20" y="14"/>
                    </a:lnTo>
                    <a:lnTo>
                      <a:pt x="16" y="16"/>
                    </a:lnTo>
                    <a:lnTo>
                      <a:pt x="14" y="16"/>
                    </a:lnTo>
                    <a:lnTo>
                      <a:pt x="14" y="14"/>
                    </a:lnTo>
                    <a:lnTo>
                      <a:pt x="12" y="14"/>
                    </a:lnTo>
                    <a:lnTo>
                      <a:pt x="10" y="12"/>
                    </a:lnTo>
                    <a:lnTo>
                      <a:pt x="8" y="12"/>
                    </a:lnTo>
                    <a:lnTo>
                      <a:pt x="8" y="8"/>
                    </a:lnTo>
                    <a:lnTo>
                      <a:pt x="2" y="8"/>
                    </a:lnTo>
                    <a:lnTo>
                      <a:pt x="0" y="6"/>
                    </a:lnTo>
                    <a:lnTo>
                      <a:pt x="2" y="4"/>
                    </a:lnTo>
                    <a:lnTo>
                      <a:pt x="2" y="6"/>
                    </a:lnTo>
                    <a:lnTo>
                      <a:pt x="4" y="6"/>
                    </a:lnTo>
                    <a:lnTo>
                      <a:pt x="8" y="4"/>
                    </a:lnTo>
                    <a:lnTo>
                      <a:pt x="16" y="4"/>
                    </a:lnTo>
                    <a:lnTo>
                      <a:pt x="26" y="0"/>
                    </a:lnTo>
                    <a:lnTo>
                      <a:pt x="44" y="0"/>
                    </a:lnTo>
                  </a:path>
                </a:pathLst>
              </a:custGeom>
              <a:solidFill>
                <a:schemeClr val="tx2"/>
              </a:solidFill>
              <a:ln w="3175">
                <a:solidFill>
                  <a:schemeClr val="bg1"/>
                </a:solidFill>
                <a:round/>
                <a:headEnd/>
                <a:tailEnd/>
              </a:ln>
            </p:spPr>
            <p:txBody>
              <a:bodyPr/>
              <a:lstStyle/>
              <a:p>
                <a:endParaRPr lang="fr-FR" dirty="0"/>
              </a:p>
            </p:txBody>
          </p:sp>
          <p:sp>
            <p:nvSpPr>
              <p:cNvPr id="60542" name="Freeform 152"/>
              <p:cNvSpPr>
                <a:spLocks/>
              </p:cNvSpPr>
              <p:nvPr/>
            </p:nvSpPr>
            <p:spPr bwMode="auto">
              <a:xfrm>
                <a:off x="2611" y="2574"/>
                <a:ext cx="62" cy="64"/>
              </a:xfrm>
              <a:custGeom>
                <a:avLst/>
                <a:gdLst>
                  <a:gd name="T0" fmla="*/ 2 w 62"/>
                  <a:gd name="T1" fmla="*/ 24 h 64"/>
                  <a:gd name="T2" fmla="*/ 2 w 62"/>
                  <a:gd name="T3" fmla="*/ 20 h 64"/>
                  <a:gd name="T4" fmla="*/ 8 w 62"/>
                  <a:gd name="T5" fmla="*/ 16 h 64"/>
                  <a:gd name="T6" fmla="*/ 10 w 62"/>
                  <a:gd name="T7" fmla="*/ 14 h 64"/>
                  <a:gd name="T8" fmla="*/ 12 w 62"/>
                  <a:gd name="T9" fmla="*/ 12 h 64"/>
                  <a:gd name="T10" fmla="*/ 14 w 62"/>
                  <a:gd name="T11" fmla="*/ 8 h 64"/>
                  <a:gd name="T12" fmla="*/ 18 w 62"/>
                  <a:gd name="T13" fmla="*/ 6 h 64"/>
                  <a:gd name="T14" fmla="*/ 20 w 62"/>
                  <a:gd name="T15" fmla="*/ 2 h 64"/>
                  <a:gd name="T16" fmla="*/ 22 w 62"/>
                  <a:gd name="T17" fmla="*/ 2 h 64"/>
                  <a:gd name="T18" fmla="*/ 26 w 62"/>
                  <a:gd name="T19" fmla="*/ 2 h 64"/>
                  <a:gd name="T20" fmla="*/ 30 w 62"/>
                  <a:gd name="T21" fmla="*/ 4 h 64"/>
                  <a:gd name="T22" fmla="*/ 30 w 62"/>
                  <a:gd name="T23" fmla="*/ 8 h 64"/>
                  <a:gd name="T24" fmla="*/ 32 w 62"/>
                  <a:gd name="T25" fmla="*/ 12 h 64"/>
                  <a:gd name="T26" fmla="*/ 30 w 62"/>
                  <a:gd name="T27" fmla="*/ 18 h 64"/>
                  <a:gd name="T28" fmla="*/ 30 w 62"/>
                  <a:gd name="T29" fmla="*/ 18 h 64"/>
                  <a:gd name="T30" fmla="*/ 36 w 62"/>
                  <a:gd name="T31" fmla="*/ 22 h 64"/>
                  <a:gd name="T32" fmla="*/ 40 w 62"/>
                  <a:gd name="T33" fmla="*/ 20 h 64"/>
                  <a:gd name="T34" fmla="*/ 42 w 62"/>
                  <a:gd name="T35" fmla="*/ 18 h 64"/>
                  <a:gd name="T36" fmla="*/ 42 w 62"/>
                  <a:gd name="T37" fmla="*/ 14 h 64"/>
                  <a:gd name="T38" fmla="*/ 46 w 62"/>
                  <a:gd name="T39" fmla="*/ 18 h 64"/>
                  <a:gd name="T40" fmla="*/ 46 w 62"/>
                  <a:gd name="T41" fmla="*/ 22 h 64"/>
                  <a:gd name="T42" fmla="*/ 46 w 62"/>
                  <a:gd name="T43" fmla="*/ 28 h 64"/>
                  <a:gd name="T44" fmla="*/ 44 w 62"/>
                  <a:gd name="T45" fmla="*/ 32 h 64"/>
                  <a:gd name="T46" fmla="*/ 46 w 62"/>
                  <a:gd name="T47" fmla="*/ 34 h 64"/>
                  <a:gd name="T48" fmla="*/ 50 w 62"/>
                  <a:gd name="T49" fmla="*/ 34 h 64"/>
                  <a:gd name="T50" fmla="*/ 54 w 62"/>
                  <a:gd name="T51" fmla="*/ 36 h 64"/>
                  <a:gd name="T52" fmla="*/ 56 w 62"/>
                  <a:gd name="T53" fmla="*/ 40 h 64"/>
                  <a:gd name="T54" fmla="*/ 58 w 62"/>
                  <a:gd name="T55" fmla="*/ 42 h 64"/>
                  <a:gd name="T56" fmla="*/ 62 w 62"/>
                  <a:gd name="T57" fmla="*/ 44 h 64"/>
                  <a:gd name="T58" fmla="*/ 60 w 62"/>
                  <a:gd name="T59" fmla="*/ 48 h 64"/>
                  <a:gd name="T60" fmla="*/ 60 w 62"/>
                  <a:gd name="T61" fmla="*/ 50 h 64"/>
                  <a:gd name="T62" fmla="*/ 58 w 62"/>
                  <a:gd name="T63" fmla="*/ 54 h 64"/>
                  <a:gd name="T64" fmla="*/ 58 w 62"/>
                  <a:gd name="T65" fmla="*/ 56 h 64"/>
                  <a:gd name="T66" fmla="*/ 52 w 62"/>
                  <a:gd name="T67" fmla="*/ 62 h 64"/>
                  <a:gd name="T68" fmla="*/ 38 w 62"/>
                  <a:gd name="T69" fmla="*/ 56 h 64"/>
                  <a:gd name="T70" fmla="*/ 32 w 62"/>
                  <a:gd name="T71" fmla="*/ 52 h 64"/>
                  <a:gd name="T72" fmla="*/ 10 w 62"/>
                  <a:gd name="T73" fmla="*/ 34 h 64"/>
                  <a:gd name="T74" fmla="*/ 4 w 62"/>
                  <a:gd name="T75" fmla="*/ 30 h 64"/>
                  <a:gd name="T76" fmla="*/ 0 w 62"/>
                  <a:gd name="T77" fmla="*/ 26 h 64"/>
                  <a:gd name="T78" fmla="*/ 0 w 62"/>
                  <a:gd name="T79" fmla="*/ 24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
                  <a:gd name="T121" fmla="*/ 0 h 64"/>
                  <a:gd name="T122" fmla="*/ 62 w 62"/>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 h="64">
                    <a:moveTo>
                      <a:pt x="0" y="24"/>
                    </a:moveTo>
                    <a:lnTo>
                      <a:pt x="2" y="24"/>
                    </a:lnTo>
                    <a:lnTo>
                      <a:pt x="2" y="22"/>
                    </a:lnTo>
                    <a:lnTo>
                      <a:pt x="2" y="20"/>
                    </a:lnTo>
                    <a:lnTo>
                      <a:pt x="4" y="20"/>
                    </a:lnTo>
                    <a:lnTo>
                      <a:pt x="8" y="16"/>
                    </a:lnTo>
                    <a:lnTo>
                      <a:pt x="10" y="16"/>
                    </a:lnTo>
                    <a:lnTo>
                      <a:pt x="10" y="14"/>
                    </a:lnTo>
                    <a:lnTo>
                      <a:pt x="12" y="14"/>
                    </a:lnTo>
                    <a:lnTo>
                      <a:pt x="12" y="12"/>
                    </a:lnTo>
                    <a:lnTo>
                      <a:pt x="14" y="12"/>
                    </a:lnTo>
                    <a:lnTo>
                      <a:pt x="14" y="8"/>
                    </a:lnTo>
                    <a:lnTo>
                      <a:pt x="16" y="6"/>
                    </a:lnTo>
                    <a:lnTo>
                      <a:pt x="18" y="6"/>
                    </a:lnTo>
                    <a:lnTo>
                      <a:pt x="18" y="4"/>
                    </a:lnTo>
                    <a:lnTo>
                      <a:pt x="20" y="2"/>
                    </a:lnTo>
                    <a:lnTo>
                      <a:pt x="20" y="0"/>
                    </a:lnTo>
                    <a:lnTo>
                      <a:pt x="22" y="2"/>
                    </a:lnTo>
                    <a:lnTo>
                      <a:pt x="24" y="2"/>
                    </a:lnTo>
                    <a:lnTo>
                      <a:pt x="26" y="2"/>
                    </a:lnTo>
                    <a:lnTo>
                      <a:pt x="28" y="2"/>
                    </a:lnTo>
                    <a:lnTo>
                      <a:pt x="30" y="4"/>
                    </a:lnTo>
                    <a:lnTo>
                      <a:pt x="30" y="6"/>
                    </a:lnTo>
                    <a:lnTo>
                      <a:pt x="30" y="8"/>
                    </a:lnTo>
                    <a:lnTo>
                      <a:pt x="30" y="12"/>
                    </a:lnTo>
                    <a:lnTo>
                      <a:pt x="32" y="12"/>
                    </a:lnTo>
                    <a:lnTo>
                      <a:pt x="32" y="16"/>
                    </a:lnTo>
                    <a:lnTo>
                      <a:pt x="30" y="18"/>
                    </a:lnTo>
                    <a:lnTo>
                      <a:pt x="30" y="20"/>
                    </a:lnTo>
                    <a:lnTo>
                      <a:pt x="30" y="18"/>
                    </a:lnTo>
                    <a:lnTo>
                      <a:pt x="32" y="18"/>
                    </a:lnTo>
                    <a:lnTo>
                      <a:pt x="36" y="22"/>
                    </a:lnTo>
                    <a:lnTo>
                      <a:pt x="38" y="20"/>
                    </a:lnTo>
                    <a:lnTo>
                      <a:pt x="40" y="20"/>
                    </a:lnTo>
                    <a:lnTo>
                      <a:pt x="40" y="18"/>
                    </a:lnTo>
                    <a:lnTo>
                      <a:pt x="42" y="18"/>
                    </a:lnTo>
                    <a:lnTo>
                      <a:pt x="42" y="16"/>
                    </a:lnTo>
                    <a:lnTo>
                      <a:pt x="42" y="14"/>
                    </a:lnTo>
                    <a:lnTo>
                      <a:pt x="44" y="14"/>
                    </a:lnTo>
                    <a:lnTo>
                      <a:pt x="46" y="18"/>
                    </a:lnTo>
                    <a:lnTo>
                      <a:pt x="46" y="20"/>
                    </a:lnTo>
                    <a:lnTo>
                      <a:pt x="46" y="22"/>
                    </a:lnTo>
                    <a:lnTo>
                      <a:pt x="48" y="22"/>
                    </a:lnTo>
                    <a:lnTo>
                      <a:pt x="46" y="28"/>
                    </a:lnTo>
                    <a:lnTo>
                      <a:pt x="44" y="30"/>
                    </a:lnTo>
                    <a:lnTo>
                      <a:pt x="44" y="32"/>
                    </a:lnTo>
                    <a:lnTo>
                      <a:pt x="46" y="32"/>
                    </a:lnTo>
                    <a:lnTo>
                      <a:pt x="46" y="34"/>
                    </a:lnTo>
                    <a:lnTo>
                      <a:pt x="48" y="34"/>
                    </a:lnTo>
                    <a:lnTo>
                      <a:pt x="50" y="34"/>
                    </a:lnTo>
                    <a:lnTo>
                      <a:pt x="52" y="34"/>
                    </a:lnTo>
                    <a:lnTo>
                      <a:pt x="54" y="36"/>
                    </a:lnTo>
                    <a:lnTo>
                      <a:pt x="54" y="38"/>
                    </a:lnTo>
                    <a:lnTo>
                      <a:pt x="56" y="40"/>
                    </a:lnTo>
                    <a:lnTo>
                      <a:pt x="58" y="40"/>
                    </a:lnTo>
                    <a:lnTo>
                      <a:pt x="58" y="42"/>
                    </a:lnTo>
                    <a:lnTo>
                      <a:pt x="60" y="42"/>
                    </a:lnTo>
                    <a:lnTo>
                      <a:pt x="62" y="44"/>
                    </a:lnTo>
                    <a:lnTo>
                      <a:pt x="62" y="46"/>
                    </a:lnTo>
                    <a:lnTo>
                      <a:pt x="60" y="48"/>
                    </a:lnTo>
                    <a:lnTo>
                      <a:pt x="62" y="50"/>
                    </a:lnTo>
                    <a:lnTo>
                      <a:pt x="60" y="50"/>
                    </a:lnTo>
                    <a:lnTo>
                      <a:pt x="60" y="52"/>
                    </a:lnTo>
                    <a:lnTo>
                      <a:pt x="58" y="54"/>
                    </a:lnTo>
                    <a:lnTo>
                      <a:pt x="60" y="54"/>
                    </a:lnTo>
                    <a:lnTo>
                      <a:pt x="58" y="56"/>
                    </a:lnTo>
                    <a:lnTo>
                      <a:pt x="58" y="64"/>
                    </a:lnTo>
                    <a:lnTo>
                      <a:pt x="52" y="62"/>
                    </a:lnTo>
                    <a:lnTo>
                      <a:pt x="52" y="60"/>
                    </a:lnTo>
                    <a:lnTo>
                      <a:pt x="38" y="56"/>
                    </a:lnTo>
                    <a:lnTo>
                      <a:pt x="36" y="54"/>
                    </a:lnTo>
                    <a:lnTo>
                      <a:pt x="32" y="52"/>
                    </a:lnTo>
                    <a:lnTo>
                      <a:pt x="16" y="36"/>
                    </a:lnTo>
                    <a:lnTo>
                      <a:pt x="10" y="34"/>
                    </a:lnTo>
                    <a:lnTo>
                      <a:pt x="8" y="30"/>
                    </a:lnTo>
                    <a:lnTo>
                      <a:pt x="4" y="30"/>
                    </a:lnTo>
                    <a:lnTo>
                      <a:pt x="4" y="28"/>
                    </a:lnTo>
                    <a:lnTo>
                      <a:pt x="0" y="26"/>
                    </a:lnTo>
                    <a:lnTo>
                      <a:pt x="0" y="24"/>
                    </a:lnTo>
                    <a:close/>
                  </a:path>
                </a:pathLst>
              </a:custGeom>
              <a:solidFill>
                <a:schemeClr val="tx2"/>
              </a:solidFill>
              <a:ln w="3175">
                <a:solidFill>
                  <a:schemeClr val="bg1"/>
                </a:solidFill>
                <a:round/>
                <a:headEnd/>
                <a:tailEnd/>
              </a:ln>
            </p:spPr>
            <p:txBody>
              <a:bodyPr/>
              <a:lstStyle/>
              <a:p>
                <a:endParaRPr lang="fr-FR" dirty="0"/>
              </a:p>
            </p:txBody>
          </p:sp>
          <p:sp>
            <p:nvSpPr>
              <p:cNvPr id="60543" name="Freeform 153"/>
              <p:cNvSpPr>
                <a:spLocks/>
              </p:cNvSpPr>
              <p:nvPr/>
            </p:nvSpPr>
            <p:spPr bwMode="auto">
              <a:xfrm>
                <a:off x="2611" y="2574"/>
                <a:ext cx="62" cy="64"/>
              </a:xfrm>
              <a:custGeom>
                <a:avLst/>
                <a:gdLst>
                  <a:gd name="T0" fmla="*/ 2 w 62"/>
                  <a:gd name="T1" fmla="*/ 24 h 64"/>
                  <a:gd name="T2" fmla="*/ 2 w 62"/>
                  <a:gd name="T3" fmla="*/ 20 h 64"/>
                  <a:gd name="T4" fmla="*/ 8 w 62"/>
                  <a:gd name="T5" fmla="*/ 16 h 64"/>
                  <a:gd name="T6" fmla="*/ 10 w 62"/>
                  <a:gd name="T7" fmla="*/ 14 h 64"/>
                  <a:gd name="T8" fmla="*/ 12 w 62"/>
                  <a:gd name="T9" fmla="*/ 12 h 64"/>
                  <a:gd name="T10" fmla="*/ 14 w 62"/>
                  <a:gd name="T11" fmla="*/ 8 h 64"/>
                  <a:gd name="T12" fmla="*/ 18 w 62"/>
                  <a:gd name="T13" fmla="*/ 6 h 64"/>
                  <a:gd name="T14" fmla="*/ 20 w 62"/>
                  <a:gd name="T15" fmla="*/ 2 h 64"/>
                  <a:gd name="T16" fmla="*/ 22 w 62"/>
                  <a:gd name="T17" fmla="*/ 2 h 64"/>
                  <a:gd name="T18" fmla="*/ 26 w 62"/>
                  <a:gd name="T19" fmla="*/ 2 h 64"/>
                  <a:gd name="T20" fmla="*/ 30 w 62"/>
                  <a:gd name="T21" fmla="*/ 4 h 64"/>
                  <a:gd name="T22" fmla="*/ 30 w 62"/>
                  <a:gd name="T23" fmla="*/ 8 h 64"/>
                  <a:gd name="T24" fmla="*/ 32 w 62"/>
                  <a:gd name="T25" fmla="*/ 12 h 64"/>
                  <a:gd name="T26" fmla="*/ 30 w 62"/>
                  <a:gd name="T27" fmla="*/ 18 h 64"/>
                  <a:gd name="T28" fmla="*/ 30 w 62"/>
                  <a:gd name="T29" fmla="*/ 18 h 64"/>
                  <a:gd name="T30" fmla="*/ 36 w 62"/>
                  <a:gd name="T31" fmla="*/ 22 h 64"/>
                  <a:gd name="T32" fmla="*/ 40 w 62"/>
                  <a:gd name="T33" fmla="*/ 20 h 64"/>
                  <a:gd name="T34" fmla="*/ 42 w 62"/>
                  <a:gd name="T35" fmla="*/ 18 h 64"/>
                  <a:gd name="T36" fmla="*/ 42 w 62"/>
                  <a:gd name="T37" fmla="*/ 14 h 64"/>
                  <a:gd name="T38" fmla="*/ 46 w 62"/>
                  <a:gd name="T39" fmla="*/ 18 h 64"/>
                  <a:gd name="T40" fmla="*/ 46 w 62"/>
                  <a:gd name="T41" fmla="*/ 22 h 64"/>
                  <a:gd name="T42" fmla="*/ 46 w 62"/>
                  <a:gd name="T43" fmla="*/ 28 h 64"/>
                  <a:gd name="T44" fmla="*/ 44 w 62"/>
                  <a:gd name="T45" fmla="*/ 32 h 64"/>
                  <a:gd name="T46" fmla="*/ 46 w 62"/>
                  <a:gd name="T47" fmla="*/ 34 h 64"/>
                  <a:gd name="T48" fmla="*/ 50 w 62"/>
                  <a:gd name="T49" fmla="*/ 34 h 64"/>
                  <a:gd name="T50" fmla="*/ 54 w 62"/>
                  <a:gd name="T51" fmla="*/ 36 h 64"/>
                  <a:gd name="T52" fmla="*/ 56 w 62"/>
                  <a:gd name="T53" fmla="*/ 40 h 64"/>
                  <a:gd name="T54" fmla="*/ 58 w 62"/>
                  <a:gd name="T55" fmla="*/ 42 h 64"/>
                  <a:gd name="T56" fmla="*/ 62 w 62"/>
                  <a:gd name="T57" fmla="*/ 44 h 64"/>
                  <a:gd name="T58" fmla="*/ 60 w 62"/>
                  <a:gd name="T59" fmla="*/ 48 h 64"/>
                  <a:gd name="T60" fmla="*/ 60 w 62"/>
                  <a:gd name="T61" fmla="*/ 50 h 64"/>
                  <a:gd name="T62" fmla="*/ 58 w 62"/>
                  <a:gd name="T63" fmla="*/ 54 h 64"/>
                  <a:gd name="T64" fmla="*/ 58 w 62"/>
                  <a:gd name="T65" fmla="*/ 56 h 64"/>
                  <a:gd name="T66" fmla="*/ 52 w 62"/>
                  <a:gd name="T67" fmla="*/ 62 h 64"/>
                  <a:gd name="T68" fmla="*/ 38 w 62"/>
                  <a:gd name="T69" fmla="*/ 56 h 64"/>
                  <a:gd name="T70" fmla="*/ 32 w 62"/>
                  <a:gd name="T71" fmla="*/ 52 h 64"/>
                  <a:gd name="T72" fmla="*/ 10 w 62"/>
                  <a:gd name="T73" fmla="*/ 34 h 64"/>
                  <a:gd name="T74" fmla="*/ 4 w 62"/>
                  <a:gd name="T75" fmla="*/ 30 h 64"/>
                  <a:gd name="T76" fmla="*/ 0 w 62"/>
                  <a:gd name="T77" fmla="*/ 26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
                  <a:gd name="T118" fmla="*/ 0 h 64"/>
                  <a:gd name="T119" fmla="*/ 62 w 6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 h="64">
                    <a:moveTo>
                      <a:pt x="0" y="24"/>
                    </a:moveTo>
                    <a:lnTo>
                      <a:pt x="2" y="24"/>
                    </a:lnTo>
                    <a:lnTo>
                      <a:pt x="2" y="22"/>
                    </a:lnTo>
                    <a:lnTo>
                      <a:pt x="2" y="20"/>
                    </a:lnTo>
                    <a:lnTo>
                      <a:pt x="4" y="20"/>
                    </a:lnTo>
                    <a:lnTo>
                      <a:pt x="8" y="16"/>
                    </a:lnTo>
                    <a:lnTo>
                      <a:pt x="10" y="16"/>
                    </a:lnTo>
                    <a:lnTo>
                      <a:pt x="10" y="14"/>
                    </a:lnTo>
                    <a:lnTo>
                      <a:pt x="12" y="14"/>
                    </a:lnTo>
                    <a:lnTo>
                      <a:pt x="12" y="12"/>
                    </a:lnTo>
                    <a:lnTo>
                      <a:pt x="14" y="12"/>
                    </a:lnTo>
                    <a:lnTo>
                      <a:pt x="14" y="8"/>
                    </a:lnTo>
                    <a:lnTo>
                      <a:pt x="16" y="6"/>
                    </a:lnTo>
                    <a:lnTo>
                      <a:pt x="18" y="6"/>
                    </a:lnTo>
                    <a:lnTo>
                      <a:pt x="18" y="4"/>
                    </a:lnTo>
                    <a:lnTo>
                      <a:pt x="20" y="2"/>
                    </a:lnTo>
                    <a:lnTo>
                      <a:pt x="20" y="0"/>
                    </a:lnTo>
                    <a:lnTo>
                      <a:pt x="22" y="2"/>
                    </a:lnTo>
                    <a:lnTo>
                      <a:pt x="24" y="2"/>
                    </a:lnTo>
                    <a:lnTo>
                      <a:pt x="26" y="2"/>
                    </a:lnTo>
                    <a:lnTo>
                      <a:pt x="28" y="2"/>
                    </a:lnTo>
                    <a:lnTo>
                      <a:pt x="30" y="4"/>
                    </a:lnTo>
                    <a:lnTo>
                      <a:pt x="30" y="6"/>
                    </a:lnTo>
                    <a:lnTo>
                      <a:pt x="30" y="8"/>
                    </a:lnTo>
                    <a:lnTo>
                      <a:pt x="30" y="12"/>
                    </a:lnTo>
                    <a:lnTo>
                      <a:pt x="32" y="12"/>
                    </a:lnTo>
                    <a:lnTo>
                      <a:pt x="32" y="16"/>
                    </a:lnTo>
                    <a:lnTo>
                      <a:pt x="30" y="18"/>
                    </a:lnTo>
                    <a:lnTo>
                      <a:pt x="30" y="20"/>
                    </a:lnTo>
                    <a:lnTo>
                      <a:pt x="30" y="18"/>
                    </a:lnTo>
                    <a:lnTo>
                      <a:pt x="32" y="18"/>
                    </a:lnTo>
                    <a:lnTo>
                      <a:pt x="36" y="22"/>
                    </a:lnTo>
                    <a:lnTo>
                      <a:pt x="38" y="20"/>
                    </a:lnTo>
                    <a:lnTo>
                      <a:pt x="40" y="20"/>
                    </a:lnTo>
                    <a:lnTo>
                      <a:pt x="40" y="18"/>
                    </a:lnTo>
                    <a:lnTo>
                      <a:pt x="42" y="18"/>
                    </a:lnTo>
                    <a:lnTo>
                      <a:pt x="42" y="16"/>
                    </a:lnTo>
                    <a:lnTo>
                      <a:pt x="42" y="14"/>
                    </a:lnTo>
                    <a:lnTo>
                      <a:pt x="44" y="14"/>
                    </a:lnTo>
                    <a:lnTo>
                      <a:pt x="46" y="18"/>
                    </a:lnTo>
                    <a:lnTo>
                      <a:pt x="46" y="20"/>
                    </a:lnTo>
                    <a:lnTo>
                      <a:pt x="46" y="22"/>
                    </a:lnTo>
                    <a:lnTo>
                      <a:pt x="48" y="22"/>
                    </a:lnTo>
                    <a:lnTo>
                      <a:pt x="46" y="28"/>
                    </a:lnTo>
                    <a:lnTo>
                      <a:pt x="44" y="30"/>
                    </a:lnTo>
                    <a:lnTo>
                      <a:pt x="44" y="32"/>
                    </a:lnTo>
                    <a:lnTo>
                      <a:pt x="46" y="32"/>
                    </a:lnTo>
                    <a:lnTo>
                      <a:pt x="46" y="34"/>
                    </a:lnTo>
                    <a:lnTo>
                      <a:pt x="48" y="34"/>
                    </a:lnTo>
                    <a:lnTo>
                      <a:pt x="50" y="34"/>
                    </a:lnTo>
                    <a:lnTo>
                      <a:pt x="52" y="34"/>
                    </a:lnTo>
                    <a:lnTo>
                      <a:pt x="54" y="36"/>
                    </a:lnTo>
                    <a:lnTo>
                      <a:pt x="54" y="38"/>
                    </a:lnTo>
                    <a:lnTo>
                      <a:pt x="56" y="40"/>
                    </a:lnTo>
                    <a:lnTo>
                      <a:pt x="58" y="40"/>
                    </a:lnTo>
                    <a:lnTo>
                      <a:pt x="58" y="42"/>
                    </a:lnTo>
                    <a:lnTo>
                      <a:pt x="60" y="42"/>
                    </a:lnTo>
                    <a:lnTo>
                      <a:pt x="62" y="44"/>
                    </a:lnTo>
                    <a:lnTo>
                      <a:pt x="62" y="46"/>
                    </a:lnTo>
                    <a:lnTo>
                      <a:pt x="60" y="48"/>
                    </a:lnTo>
                    <a:lnTo>
                      <a:pt x="62" y="50"/>
                    </a:lnTo>
                    <a:lnTo>
                      <a:pt x="60" y="50"/>
                    </a:lnTo>
                    <a:lnTo>
                      <a:pt x="60" y="52"/>
                    </a:lnTo>
                    <a:lnTo>
                      <a:pt x="58" y="54"/>
                    </a:lnTo>
                    <a:lnTo>
                      <a:pt x="60" y="54"/>
                    </a:lnTo>
                    <a:lnTo>
                      <a:pt x="58" y="56"/>
                    </a:lnTo>
                    <a:lnTo>
                      <a:pt x="58" y="64"/>
                    </a:lnTo>
                    <a:lnTo>
                      <a:pt x="52" y="62"/>
                    </a:lnTo>
                    <a:lnTo>
                      <a:pt x="52" y="60"/>
                    </a:lnTo>
                    <a:lnTo>
                      <a:pt x="38" y="56"/>
                    </a:lnTo>
                    <a:lnTo>
                      <a:pt x="36" y="54"/>
                    </a:lnTo>
                    <a:lnTo>
                      <a:pt x="32" y="52"/>
                    </a:lnTo>
                    <a:lnTo>
                      <a:pt x="16" y="36"/>
                    </a:lnTo>
                    <a:lnTo>
                      <a:pt x="10" y="34"/>
                    </a:lnTo>
                    <a:lnTo>
                      <a:pt x="8" y="30"/>
                    </a:lnTo>
                    <a:lnTo>
                      <a:pt x="4" y="30"/>
                    </a:lnTo>
                    <a:lnTo>
                      <a:pt x="4" y="28"/>
                    </a:lnTo>
                    <a:lnTo>
                      <a:pt x="0" y="26"/>
                    </a:lnTo>
                  </a:path>
                </a:pathLst>
              </a:custGeom>
              <a:solidFill>
                <a:schemeClr val="tx2"/>
              </a:solidFill>
              <a:ln w="3175">
                <a:solidFill>
                  <a:schemeClr val="bg1"/>
                </a:solidFill>
                <a:round/>
                <a:headEnd/>
                <a:tailEnd/>
              </a:ln>
            </p:spPr>
            <p:txBody>
              <a:bodyPr/>
              <a:lstStyle/>
              <a:p>
                <a:endParaRPr lang="fr-FR" dirty="0"/>
              </a:p>
            </p:txBody>
          </p:sp>
          <p:sp>
            <p:nvSpPr>
              <p:cNvPr id="60544" name="Freeform 154"/>
              <p:cNvSpPr>
                <a:spLocks/>
              </p:cNvSpPr>
              <p:nvPr/>
            </p:nvSpPr>
            <p:spPr bwMode="auto">
              <a:xfrm>
                <a:off x="2735" y="2537"/>
                <a:ext cx="66" cy="97"/>
              </a:xfrm>
              <a:custGeom>
                <a:avLst/>
                <a:gdLst>
                  <a:gd name="T0" fmla="*/ 66 w 66"/>
                  <a:gd name="T1" fmla="*/ 75 h 97"/>
                  <a:gd name="T2" fmla="*/ 60 w 66"/>
                  <a:gd name="T3" fmla="*/ 67 h 97"/>
                  <a:gd name="T4" fmla="*/ 54 w 66"/>
                  <a:gd name="T5" fmla="*/ 25 h 97"/>
                  <a:gd name="T6" fmla="*/ 54 w 66"/>
                  <a:gd name="T7" fmla="*/ 23 h 97"/>
                  <a:gd name="T8" fmla="*/ 52 w 66"/>
                  <a:gd name="T9" fmla="*/ 13 h 97"/>
                  <a:gd name="T10" fmla="*/ 48 w 66"/>
                  <a:gd name="T11" fmla="*/ 8 h 97"/>
                  <a:gd name="T12" fmla="*/ 46 w 66"/>
                  <a:gd name="T13" fmla="*/ 8 h 97"/>
                  <a:gd name="T14" fmla="*/ 46 w 66"/>
                  <a:gd name="T15" fmla="*/ 6 h 97"/>
                  <a:gd name="T16" fmla="*/ 46 w 66"/>
                  <a:gd name="T17" fmla="*/ 4 h 97"/>
                  <a:gd name="T18" fmla="*/ 46 w 66"/>
                  <a:gd name="T19" fmla="*/ 2 h 97"/>
                  <a:gd name="T20" fmla="*/ 48 w 66"/>
                  <a:gd name="T21" fmla="*/ 2 h 97"/>
                  <a:gd name="T22" fmla="*/ 44 w 66"/>
                  <a:gd name="T23" fmla="*/ 0 h 97"/>
                  <a:gd name="T24" fmla="*/ 40 w 66"/>
                  <a:gd name="T25" fmla="*/ 0 h 97"/>
                  <a:gd name="T26" fmla="*/ 36 w 66"/>
                  <a:gd name="T27" fmla="*/ 2 h 97"/>
                  <a:gd name="T28" fmla="*/ 36 w 66"/>
                  <a:gd name="T29" fmla="*/ 4 h 97"/>
                  <a:gd name="T30" fmla="*/ 6 w 66"/>
                  <a:gd name="T31" fmla="*/ 2 h 97"/>
                  <a:gd name="T32" fmla="*/ 4 w 66"/>
                  <a:gd name="T33" fmla="*/ 4 h 97"/>
                  <a:gd name="T34" fmla="*/ 4 w 66"/>
                  <a:gd name="T35" fmla="*/ 6 h 97"/>
                  <a:gd name="T36" fmla="*/ 4 w 66"/>
                  <a:gd name="T37" fmla="*/ 8 h 97"/>
                  <a:gd name="T38" fmla="*/ 6 w 66"/>
                  <a:gd name="T39" fmla="*/ 10 h 97"/>
                  <a:gd name="T40" fmla="*/ 6 w 66"/>
                  <a:gd name="T41" fmla="*/ 11 h 97"/>
                  <a:gd name="T42" fmla="*/ 6 w 66"/>
                  <a:gd name="T43" fmla="*/ 15 h 97"/>
                  <a:gd name="T44" fmla="*/ 8 w 66"/>
                  <a:gd name="T45" fmla="*/ 17 h 97"/>
                  <a:gd name="T46" fmla="*/ 8 w 66"/>
                  <a:gd name="T47" fmla="*/ 21 h 97"/>
                  <a:gd name="T48" fmla="*/ 8 w 66"/>
                  <a:gd name="T49" fmla="*/ 23 h 97"/>
                  <a:gd name="T50" fmla="*/ 8 w 66"/>
                  <a:gd name="T51" fmla="*/ 25 h 97"/>
                  <a:gd name="T52" fmla="*/ 8 w 66"/>
                  <a:gd name="T53" fmla="*/ 27 h 97"/>
                  <a:gd name="T54" fmla="*/ 8 w 66"/>
                  <a:gd name="T55" fmla="*/ 29 h 97"/>
                  <a:gd name="T56" fmla="*/ 6 w 66"/>
                  <a:gd name="T57" fmla="*/ 29 h 97"/>
                  <a:gd name="T58" fmla="*/ 8 w 66"/>
                  <a:gd name="T59" fmla="*/ 29 h 97"/>
                  <a:gd name="T60" fmla="*/ 8 w 66"/>
                  <a:gd name="T61" fmla="*/ 31 h 97"/>
                  <a:gd name="T62" fmla="*/ 12 w 66"/>
                  <a:gd name="T63" fmla="*/ 43 h 97"/>
                  <a:gd name="T64" fmla="*/ 10 w 66"/>
                  <a:gd name="T65" fmla="*/ 43 h 97"/>
                  <a:gd name="T66" fmla="*/ 10 w 66"/>
                  <a:gd name="T67" fmla="*/ 45 h 97"/>
                  <a:gd name="T68" fmla="*/ 8 w 66"/>
                  <a:gd name="T69" fmla="*/ 45 h 97"/>
                  <a:gd name="T70" fmla="*/ 8 w 66"/>
                  <a:gd name="T71" fmla="*/ 47 h 97"/>
                  <a:gd name="T72" fmla="*/ 4 w 66"/>
                  <a:gd name="T73" fmla="*/ 53 h 97"/>
                  <a:gd name="T74" fmla="*/ 4 w 66"/>
                  <a:gd name="T75" fmla="*/ 57 h 97"/>
                  <a:gd name="T76" fmla="*/ 4 w 66"/>
                  <a:gd name="T77" fmla="*/ 59 h 97"/>
                  <a:gd name="T78" fmla="*/ 2 w 66"/>
                  <a:gd name="T79" fmla="*/ 61 h 97"/>
                  <a:gd name="T80" fmla="*/ 0 w 66"/>
                  <a:gd name="T81" fmla="*/ 63 h 97"/>
                  <a:gd name="T82" fmla="*/ 0 w 66"/>
                  <a:gd name="T83" fmla="*/ 69 h 97"/>
                  <a:gd name="T84" fmla="*/ 4 w 66"/>
                  <a:gd name="T85" fmla="*/ 79 h 97"/>
                  <a:gd name="T86" fmla="*/ 4 w 66"/>
                  <a:gd name="T87" fmla="*/ 81 h 97"/>
                  <a:gd name="T88" fmla="*/ 6 w 66"/>
                  <a:gd name="T89" fmla="*/ 81 h 97"/>
                  <a:gd name="T90" fmla="*/ 8 w 66"/>
                  <a:gd name="T91" fmla="*/ 81 h 97"/>
                  <a:gd name="T92" fmla="*/ 8 w 66"/>
                  <a:gd name="T93" fmla="*/ 89 h 97"/>
                  <a:gd name="T94" fmla="*/ 6 w 66"/>
                  <a:gd name="T95" fmla="*/ 89 h 97"/>
                  <a:gd name="T96" fmla="*/ 4 w 66"/>
                  <a:gd name="T97" fmla="*/ 89 h 97"/>
                  <a:gd name="T98" fmla="*/ 2 w 66"/>
                  <a:gd name="T99" fmla="*/ 89 h 97"/>
                  <a:gd name="T100" fmla="*/ 2 w 66"/>
                  <a:gd name="T101" fmla="*/ 91 h 97"/>
                  <a:gd name="T102" fmla="*/ 18 w 66"/>
                  <a:gd name="T103" fmla="*/ 97 h 97"/>
                  <a:gd name="T104" fmla="*/ 26 w 66"/>
                  <a:gd name="T105" fmla="*/ 91 h 97"/>
                  <a:gd name="T106" fmla="*/ 38 w 66"/>
                  <a:gd name="T107" fmla="*/ 89 h 97"/>
                  <a:gd name="T108" fmla="*/ 52 w 66"/>
                  <a:gd name="T109" fmla="*/ 81 h 97"/>
                  <a:gd name="T110" fmla="*/ 60 w 66"/>
                  <a:gd name="T111" fmla="*/ 79 h 97"/>
                  <a:gd name="T112" fmla="*/ 60 w 66"/>
                  <a:gd name="T113" fmla="*/ 81 h 97"/>
                  <a:gd name="T114" fmla="*/ 62 w 66"/>
                  <a:gd name="T115" fmla="*/ 81 h 97"/>
                  <a:gd name="T116" fmla="*/ 66 w 66"/>
                  <a:gd name="T117" fmla="*/ 77 h 97"/>
                  <a:gd name="T118" fmla="*/ 66 w 66"/>
                  <a:gd name="T119" fmla="*/ 77 h 97"/>
                  <a:gd name="T120" fmla="*/ 66 w 66"/>
                  <a:gd name="T121" fmla="*/ 75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
                  <a:gd name="T184" fmla="*/ 0 h 97"/>
                  <a:gd name="T185" fmla="*/ 66 w 66"/>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 h="97">
                    <a:moveTo>
                      <a:pt x="66" y="75"/>
                    </a:moveTo>
                    <a:lnTo>
                      <a:pt x="60" y="67"/>
                    </a:lnTo>
                    <a:lnTo>
                      <a:pt x="54" y="25"/>
                    </a:lnTo>
                    <a:lnTo>
                      <a:pt x="54" y="23"/>
                    </a:lnTo>
                    <a:lnTo>
                      <a:pt x="52" y="13"/>
                    </a:lnTo>
                    <a:lnTo>
                      <a:pt x="48" y="8"/>
                    </a:lnTo>
                    <a:lnTo>
                      <a:pt x="46" y="8"/>
                    </a:lnTo>
                    <a:lnTo>
                      <a:pt x="46" y="6"/>
                    </a:lnTo>
                    <a:lnTo>
                      <a:pt x="46" y="4"/>
                    </a:lnTo>
                    <a:lnTo>
                      <a:pt x="46" y="2"/>
                    </a:lnTo>
                    <a:lnTo>
                      <a:pt x="48" y="2"/>
                    </a:lnTo>
                    <a:lnTo>
                      <a:pt x="44" y="0"/>
                    </a:lnTo>
                    <a:lnTo>
                      <a:pt x="40" y="0"/>
                    </a:lnTo>
                    <a:lnTo>
                      <a:pt x="36" y="2"/>
                    </a:lnTo>
                    <a:lnTo>
                      <a:pt x="36" y="4"/>
                    </a:lnTo>
                    <a:lnTo>
                      <a:pt x="6" y="2"/>
                    </a:lnTo>
                    <a:lnTo>
                      <a:pt x="4" y="4"/>
                    </a:lnTo>
                    <a:lnTo>
                      <a:pt x="4" y="6"/>
                    </a:lnTo>
                    <a:lnTo>
                      <a:pt x="4" y="8"/>
                    </a:lnTo>
                    <a:lnTo>
                      <a:pt x="6" y="10"/>
                    </a:lnTo>
                    <a:lnTo>
                      <a:pt x="6" y="11"/>
                    </a:lnTo>
                    <a:lnTo>
                      <a:pt x="6" y="15"/>
                    </a:lnTo>
                    <a:lnTo>
                      <a:pt x="8" y="17"/>
                    </a:lnTo>
                    <a:lnTo>
                      <a:pt x="8" y="21"/>
                    </a:lnTo>
                    <a:lnTo>
                      <a:pt x="8" y="23"/>
                    </a:lnTo>
                    <a:lnTo>
                      <a:pt x="8" y="25"/>
                    </a:lnTo>
                    <a:lnTo>
                      <a:pt x="8" y="27"/>
                    </a:lnTo>
                    <a:lnTo>
                      <a:pt x="8" y="29"/>
                    </a:lnTo>
                    <a:lnTo>
                      <a:pt x="6" y="29"/>
                    </a:lnTo>
                    <a:lnTo>
                      <a:pt x="8" y="29"/>
                    </a:lnTo>
                    <a:lnTo>
                      <a:pt x="8" y="31"/>
                    </a:lnTo>
                    <a:lnTo>
                      <a:pt x="12" y="43"/>
                    </a:lnTo>
                    <a:lnTo>
                      <a:pt x="10" y="43"/>
                    </a:lnTo>
                    <a:lnTo>
                      <a:pt x="10" y="45"/>
                    </a:lnTo>
                    <a:lnTo>
                      <a:pt x="8" y="45"/>
                    </a:lnTo>
                    <a:lnTo>
                      <a:pt x="8" y="47"/>
                    </a:lnTo>
                    <a:lnTo>
                      <a:pt x="4" y="53"/>
                    </a:lnTo>
                    <a:lnTo>
                      <a:pt x="4" y="57"/>
                    </a:lnTo>
                    <a:lnTo>
                      <a:pt x="4" y="59"/>
                    </a:lnTo>
                    <a:lnTo>
                      <a:pt x="2" y="61"/>
                    </a:lnTo>
                    <a:lnTo>
                      <a:pt x="0" y="63"/>
                    </a:lnTo>
                    <a:lnTo>
                      <a:pt x="0" y="69"/>
                    </a:lnTo>
                    <a:lnTo>
                      <a:pt x="4" y="79"/>
                    </a:lnTo>
                    <a:lnTo>
                      <a:pt x="4" y="81"/>
                    </a:lnTo>
                    <a:lnTo>
                      <a:pt x="6" y="81"/>
                    </a:lnTo>
                    <a:lnTo>
                      <a:pt x="8" y="81"/>
                    </a:lnTo>
                    <a:lnTo>
                      <a:pt x="8" y="89"/>
                    </a:lnTo>
                    <a:lnTo>
                      <a:pt x="6" y="89"/>
                    </a:lnTo>
                    <a:lnTo>
                      <a:pt x="4" y="89"/>
                    </a:lnTo>
                    <a:lnTo>
                      <a:pt x="2" y="89"/>
                    </a:lnTo>
                    <a:lnTo>
                      <a:pt x="2" y="91"/>
                    </a:lnTo>
                    <a:lnTo>
                      <a:pt x="18" y="97"/>
                    </a:lnTo>
                    <a:lnTo>
                      <a:pt x="26" y="91"/>
                    </a:lnTo>
                    <a:lnTo>
                      <a:pt x="38" y="89"/>
                    </a:lnTo>
                    <a:lnTo>
                      <a:pt x="52" y="81"/>
                    </a:lnTo>
                    <a:lnTo>
                      <a:pt x="60" y="79"/>
                    </a:lnTo>
                    <a:lnTo>
                      <a:pt x="60" y="81"/>
                    </a:lnTo>
                    <a:lnTo>
                      <a:pt x="62" y="81"/>
                    </a:lnTo>
                    <a:lnTo>
                      <a:pt x="66" y="77"/>
                    </a:lnTo>
                    <a:lnTo>
                      <a:pt x="66" y="75"/>
                    </a:lnTo>
                    <a:close/>
                  </a:path>
                </a:pathLst>
              </a:custGeom>
              <a:solidFill>
                <a:schemeClr val="tx2"/>
              </a:solidFill>
              <a:ln w="3175">
                <a:solidFill>
                  <a:schemeClr val="bg1"/>
                </a:solidFill>
                <a:round/>
                <a:headEnd/>
                <a:tailEnd/>
              </a:ln>
            </p:spPr>
            <p:txBody>
              <a:bodyPr/>
              <a:lstStyle/>
              <a:p>
                <a:endParaRPr lang="fr-FR" dirty="0"/>
              </a:p>
            </p:txBody>
          </p:sp>
          <p:sp>
            <p:nvSpPr>
              <p:cNvPr id="60545" name="Freeform 155"/>
              <p:cNvSpPr>
                <a:spLocks/>
              </p:cNvSpPr>
              <p:nvPr/>
            </p:nvSpPr>
            <p:spPr bwMode="auto">
              <a:xfrm>
                <a:off x="2735" y="2537"/>
                <a:ext cx="66" cy="97"/>
              </a:xfrm>
              <a:custGeom>
                <a:avLst/>
                <a:gdLst>
                  <a:gd name="T0" fmla="*/ 66 w 66"/>
                  <a:gd name="T1" fmla="*/ 75 h 97"/>
                  <a:gd name="T2" fmla="*/ 60 w 66"/>
                  <a:gd name="T3" fmla="*/ 67 h 97"/>
                  <a:gd name="T4" fmla="*/ 54 w 66"/>
                  <a:gd name="T5" fmla="*/ 25 h 97"/>
                  <a:gd name="T6" fmla="*/ 54 w 66"/>
                  <a:gd name="T7" fmla="*/ 23 h 97"/>
                  <a:gd name="T8" fmla="*/ 52 w 66"/>
                  <a:gd name="T9" fmla="*/ 13 h 97"/>
                  <a:gd name="T10" fmla="*/ 48 w 66"/>
                  <a:gd name="T11" fmla="*/ 8 h 97"/>
                  <a:gd name="T12" fmla="*/ 46 w 66"/>
                  <a:gd name="T13" fmla="*/ 8 h 97"/>
                  <a:gd name="T14" fmla="*/ 46 w 66"/>
                  <a:gd name="T15" fmla="*/ 6 h 97"/>
                  <a:gd name="T16" fmla="*/ 46 w 66"/>
                  <a:gd name="T17" fmla="*/ 4 h 97"/>
                  <a:gd name="T18" fmla="*/ 46 w 66"/>
                  <a:gd name="T19" fmla="*/ 2 h 97"/>
                  <a:gd name="T20" fmla="*/ 48 w 66"/>
                  <a:gd name="T21" fmla="*/ 2 h 97"/>
                  <a:gd name="T22" fmla="*/ 44 w 66"/>
                  <a:gd name="T23" fmla="*/ 0 h 97"/>
                  <a:gd name="T24" fmla="*/ 40 w 66"/>
                  <a:gd name="T25" fmla="*/ 0 h 97"/>
                  <a:gd name="T26" fmla="*/ 36 w 66"/>
                  <a:gd name="T27" fmla="*/ 2 h 97"/>
                  <a:gd name="T28" fmla="*/ 36 w 66"/>
                  <a:gd name="T29" fmla="*/ 4 h 97"/>
                  <a:gd name="T30" fmla="*/ 6 w 66"/>
                  <a:gd name="T31" fmla="*/ 2 h 97"/>
                  <a:gd name="T32" fmla="*/ 4 w 66"/>
                  <a:gd name="T33" fmla="*/ 4 h 97"/>
                  <a:gd name="T34" fmla="*/ 4 w 66"/>
                  <a:gd name="T35" fmla="*/ 6 h 97"/>
                  <a:gd name="T36" fmla="*/ 4 w 66"/>
                  <a:gd name="T37" fmla="*/ 8 h 97"/>
                  <a:gd name="T38" fmla="*/ 6 w 66"/>
                  <a:gd name="T39" fmla="*/ 10 h 97"/>
                  <a:gd name="T40" fmla="*/ 6 w 66"/>
                  <a:gd name="T41" fmla="*/ 11 h 97"/>
                  <a:gd name="T42" fmla="*/ 6 w 66"/>
                  <a:gd name="T43" fmla="*/ 15 h 97"/>
                  <a:gd name="T44" fmla="*/ 8 w 66"/>
                  <a:gd name="T45" fmla="*/ 17 h 97"/>
                  <a:gd name="T46" fmla="*/ 8 w 66"/>
                  <a:gd name="T47" fmla="*/ 21 h 97"/>
                  <a:gd name="T48" fmla="*/ 8 w 66"/>
                  <a:gd name="T49" fmla="*/ 23 h 97"/>
                  <a:gd name="T50" fmla="*/ 8 w 66"/>
                  <a:gd name="T51" fmla="*/ 25 h 97"/>
                  <a:gd name="T52" fmla="*/ 8 w 66"/>
                  <a:gd name="T53" fmla="*/ 27 h 97"/>
                  <a:gd name="T54" fmla="*/ 8 w 66"/>
                  <a:gd name="T55" fmla="*/ 29 h 97"/>
                  <a:gd name="T56" fmla="*/ 6 w 66"/>
                  <a:gd name="T57" fmla="*/ 29 h 97"/>
                  <a:gd name="T58" fmla="*/ 8 w 66"/>
                  <a:gd name="T59" fmla="*/ 29 h 97"/>
                  <a:gd name="T60" fmla="*/ 8 w 66"/>
                  <a:gd name="T61" fmla="*/ 31 h 97"/>
                  <a:gd name="T62" fmla="*/ 12 w 66"/>
                  <a:gd name="T63" fmla="*/ 43 h 97"/>
                  <a:gd name="T64" fmla="*/ 10 w 66"/>
                  <a:gd name="T65" fmla="*/ 43 h 97"/>
                  <a:gd name="T66" fmla="*/ 10 w 66"/>
                  <a:gd name="T67" fmla="*/ 45 h 97"/>
                  <a:gd name="T68" fmla="*/ 8 w 66"/>
                  <a:gd name="T69" fmla="*/ 45 h 97"/>
                  <a:gd name="T70" fmla="*/ 8 w 66"/>
                  <a:gd name="T71" fmla="*/ 47 h 97"/>
                  <a:gd name="T72" fmla="*/ 4 w 66"/>
                  <a:gd name="T73" fmla="*/ 53 h 97"/>
                  <a:gd name="T74" fmla="*/ 4 w 66"/>
                  <a:gd name="T75" fmla="*/ 57 h 97"/>
                  <a:gd name="T76" fmla="*/ 4 w 66"/>
                  <a:gd name="T77" fmla="*/ 59 h 97"/>
                  <a:gd name="T78" fmla="*/ 2 w 66"/>
                  <a:gd name="T79" fmla="*/ 61 h 97"/>
                  <a:gd name="T80" fmla="*/ 0 w 66"/>
                  <a:gd name="T81" fmla="*/ 63 h 97"/>
                  <a:gd name="T82" fmla="*/ 0 w 66"/>
                  <a:gd name="T83" fmla="*/ 69 h 97"/>
                  <a:gd name="T84" fmla="*/ 4 w 66"/>
                  <a:gd name="T85" fmla="*/ 79 h 97"/>
                  <a:gd name="T86" fmla="*/ 4 w 66"/>
                  <a:gd name="T87" fmla="*/ 81 h 97"/>
                  <a:gd name="T88" fmla="*/ 6 w 66"/>
                  <a:gd name="T89" fmla="*/ 81 h 97"/>
                  <a:gd name="T90" fmla="*/ 8 w 66"/>
                  <a:gd name="T91" fmla="*/ 81 h 97"/>
                  <a:gd name="T92" fmla="*/ 8 w 66"/>
                  <a:gd name="T93" fmla="*/ 89 h 97"/>
                  <a:gd name="T94" fmla="*/ 6 w 66"/>
                  <a:gd name="T95" fmla="*/ 89 h 97"/>
                  <a:gd name="T96" fmla="*/ 4 w 66"/>
                  <a:gd name="T97" fmla="*/ 89 h 97"/>
                  <a:gd name="T98" fmla="*/ 2 w 66"/>
                  <a:gd name="T99" fmla="*/ 89 h 97"/>
                  <a:gd name="T100" fmla="*/ 2 w 66"/>
                  <a:gd name="T101" fmla="*/ 91 h 97"/>
                  <a:gd name="T102" fmla="*/ 18 w 66"/>
                  <a:gd name="T103" fmla="*/ 97 h 97"/>
                  <a:gd name="T104" fmla="*/ 26 w 66"/>
                  <a:gd name="T105" fmla="*/ 91 h 97"/>
                  <a:gd name="T106" fmla="*/ 38 w 66"/>
                  <a:gd name="T107" fmla="*/ 89 h 97"/>
                  <a:gd name="T108" fmla="*/ 52 w 66"/>
                  <a:gd name="T109" fmla="*/ 81 h 97"/>
                  <a:gd name="T110" fmla="*/ 60 w 66"/>
                  <a:gd name="T111" fmla="*/ 79 h 97"/>
                  <a:gd name="T112" fmla="*/ 60 w 66"/>
                  <a:gd name="T113" fmla="*/ 81 h 97"/>
                  <a:gd name="T114" fmla="*/ 62 w 66"/>
                  <a:gd name="T115" fmla="*/ 81 h 97"/>
                  <a:gd name="T116" fmla="*/ 66 w 66"/>
                  <a:gd name="T117" fmla="*/ 77 h 97"/>
                  <a:gd name="T118" fmla="*/ 66 w 66"/>
                  <a:gd name="T119" fmla="*/ 77 h 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97"/>
                  <a:gd name="T182" fmla="*/ 66 w 66"/>
                  <a:gd name="T183" fmla="*/ 97 h 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97">
                    <a:moveTo>
                      <a:pt x="66" y="75"/>
                    </a:moveTo>
                    <a:lnTo>
                      <a:pt x="60" y="67"/>
                    </a:lnTo>
                    <a:lnTo>
                      <a:pt x="54" y="25"/>
                    </a:lnTo>
                    <a:lnTo>
                      <a:pt x="54" y="23"/>
                    </a:lnTo>
                    <a:lnTo>
                      <a:pt x="52" y="13"/>
                    </a:lnTo>
                    <a:lnTo>
                      <a:pt x="48" y="8"/>
                    </a:lnTo>
                    <a:lnTo>
                      <a:pt x="46" y="8"/>
                    </a:lnTo>
                    <a:lnTo>
                      <a:pt x="46" y="6"/>
                    </a:lnTo>
                    <a:lnTo>
                      <a:pt x="46" y="4"/>
                    </a:lnTo>
                    <a:lnTo>
                      <a:pt x="46" y="2"/>
                    </a:lnTo>
                    <a:lnTo>
                      <a:pt x="48" y="2"/>
                    </a:lnTo>
                    <a:lnTo>
                      <a:pt x="44" y="0"/>
                    </a:lnTo>
                    <a:lnTo>
                      <a:pt x="40" y="0"/>
                    </a:lnTo>
                    <a:lnTo>
                      <a:pt x="36" y="2"/>
                    </a:lnTo>
                    <a:lnTo>
                      <a:pt x="36" y="4"/>
                    </a:lnTo>
                    <a:lnTo>
                      <a:pt x="6" y="2"/>
                    </a:lnTo>
                    <a:lnTo>
                      <a:pt x="4" y="4"/>
                    </a:lnTo>
                    <a:lnTo>
                      <a:pt x="4" y="6"/>
                    </a:lnTo>
                    <a:lnTo>
                      <a:pt x="4" y="8"/>
                    </a:lnTo>
                    <a:lnTo>
                      <a:pt x="6" y="10"/>
                    </a:lnTo>
                    <a:lnTo>
                      <a:pt x="6" y="11"/>
                    </a:lnTo>
                    <a:lnTo>
                      <a:pt x="6" y="15"/>
                    </a:lnTo>
                    <a:lnTo>
                      <a:pt x="8" y="17"/>
                    </a:lnTo>
                    <a:lnTo>
                      <a:pt x="8" y="21"/>
                    </a:lnTo>
                    <a:lnTo>
                      <a:pt x="8" y="23"/>
                    </a:lnTo>
                    <a:lnTo>
                      <a:pt x="8" y="25"/>
                    </a:lnTo>
                    <a:lnTo>
                      <a:pt x="8" y="27"/>
                    </a:lnTo>
                    <a:lnTo>
                      <a:pt x="8" y="29"/>
                    </a:lnTo>
                    <a:lnTo>
                      <a:pt x="6" y="29"/>
                    </a:lnTo>
                    <a:lnTo>
                      <a:pt x="8" y="29"/>
                    </a:lnTo>
                    <a:lnTo>
                      <a:pt x="8" y="31"/>
                    </a:lnTo>
                    <a:lnTo>
                      <a:pt x="12" y="43"/>
                    </a:lnTo>
                    <a:lnTo>
                      <a:pt x="10" y="43"/>
                    </a:lnTo>
                    <a:lnTo>
                      <a:pt x="10" y="45"/>
                    </a:lnTo>
                    <a:lnTo>
                      <a:pt x="8" y="45"/>
                    </a:lnTo>
                    <a:lnTo>
                      <a:pt x="8" y="47"/>
                    </a:lnTo>
                    <a:lnTo>
                      <a:pt x="4" y="53"/>
                    </a:lnTo>
                    <a:lnTo>
                      <a:pt x="4" y="57"/>
                    </a:lnTo>
                    <a:lnTo>
                      <a:pt x="4" y="59"/>
                    </a:lnTo>
                    <a:lnTo>
                      <a:pt x="2" y="61"/>
                    </a:lnTo>
                    <a:lnTo>
                      <a:pt x="0" y="63"/>
                    </a:lnTo>
                    <a:lnTo>
                      <a:pt x="0" y="69"/>
                    </a:lnTo>
                    <a:lnTo>
                      <a:pt x="4" y="79"/>
                    </a:lnTo>
                    <a:lnTo>
                      <a:pt x="4" y="81"/>
                    </a:lnTo>
                    <a:lnTo>
                      <a:pt x="6" y="81"/>
                    </a:lnTo>
                    <a:lnTo>
                      <a:pt x="8" y="81"/>
                    </a:lnTo>
                    <a:lnTo>
                      <a:pt x="8" y="89"/>
                    </a:lnTo>
                    <a:lnTo>
                      <a:pt x="6" y="89"/>
                    </a:lnTo>
                    <a:lnTo>
                      <a:pt x="4" y="89"/>
                    </a:lnTo>
                    <a:lnTo>
                      <a:pt x="2" y="89"/>
                    </a:lnTo>
                    <a:lnTo>
                      <a:pt x="2" y="91"/>
                    </a:lnTo>
                    <a:lnTo>
                      <a:pt x="18" y="97"/>
                    </a:lnTo>
                    <a:lnTo>
                      <a:pt x="26" y="91"/>
                    </a:lnTo>
                    <a:lnTo>
                      <a:pt x="38" y="89"/>
                    </a:lnTo>
                    <a:lnTo>
                      <a:pt x="52" y="81"/>
                    </a:lnTo>
                    <a:lnTo>
                      <a:pt x="60" y="79"/>
                    </a:lnTo>
                    <a:lnTo>
                      <a:pt x="60" y="81"/>
                    </a:lnTo>
                    <a:lnTo>
                      <a:pt x="62" y="81"/>
                    </a:lnTo>
                    <a:lnTo>
                      <a:pt x="66" y="77"/>
                    </a:lnTo>
                  </a:path>
                </a:pathLst>
              </a:custGeom>
              <a:solidFill>
                <a:schemeClr val="tx2"/>
              </a:solidFill>
              <a:ln w="3175">
                <a:solidFill>
                  <a:schemeClr val="bg1"/>
                </a:solidFill>
                <a:round/>
                <a:headEnd/>
                <a:tailEnd/>
              </a:ln>
            </p:spPr>
            <p:txBody>
              <a:bodyPr/>
              <a:lstStyle/>
              <a:p>
                <a:endParaRPr lang="fr-FR" dirty="0"/>
              </a:p>
            </p:txBody>
          </p:sp>
          <p:sp>
            <p:nvSpPr>
              <p:cNvPr id="60546" name="Freeform 156"/>
              <p:cNvSpPr>
                <a:spLocks/>
              </p:cNvSpPr>
              <p:nvPr/>
            </p:nvSpPr>
            <p:spPr bwMode="auto">
              <a:xfrm>
                <a:off x="2823" y="2497"/>
                <a:ext cx="175" cy="143"/>
              </a:xfrm>
              <a:custGeom>
                <a:avLst/>
                <a:gdLst>
                  <a:gd name="T0" fmla="*/ 14 w 175"/>
                  <a:gd name="T1" fmla="*/ 20 h 143"/>
                  <a:gd name="T2" fmla="*/ 16 w 175"/>
                  <a:gd name="T3" fmla="*/ 18 h 143"/>
                  <a:gd name="T4" fmla="*/ 18 w 175"/>
                  <a:gd name="T5" fmla="*/ 14 h 143"/>
                  <a:gd name="T6" fmla="*/ 26 w 175"/>
                  <a:gd name="T7" fmla="*/ 2 h 143"/>
                  <a:gd name="T8" fmla="*/ 54 w 175"/>
                  <a:gd name="T9" fmla="*/ 4 h 143"/>
                  <a:gd name="T10" fmla="*/ 63 w 175"/>
                  <a:gd name="T11" fmla="*/ 12 h 143"/>
                  <a:gd name="T12" fmla="*/ 67 w 175"/>
                  <a:gd name="T13" fmla="*/ 10 h 143"/>
                  <a:gd name="T14" fmla="*/ 77 w 175"/>
                  <a:gd name="T15" fmla="*/ 6 h 143"/>
                  <a:gd name="T16" fmla="*/ 97 w 175"/>
                  <a:gd name="T17" fmla="*/ 14 h 143"/>
                  <a:gd name="T18" fmla="*/ 113 w 175"/>
                  <a:gd name="T19" fmla="*/ 6 h 143"/>
                  <a:gd name="T20" fmla="*/ 141 w 175"/>
                  <a:gd name="T21" fmla="*/ 8 h 143"/>
                  <a:gd name="T22" fmla="*/ 145 w 175"/>
                  <a:gd name="T23" fmla="*/ 8 h 143"/>
                  <a:gd name="T24" fmla="*/ 147 w 175"/>
                  <a:gd name="T25" fmla="*/ 4 h 143"/>
                  <a:gd name="T26" fmla="*/ 151 w 175"/>
                  <a:gd name="T27" fmla="*/ 4 h 143"/>
                  <a:gd name="T28" fmla="*/ 155 w 175"/>
                  <a:gd name="T29" fmla="*/ 0 h 143"/>
                  <a:gd name="T30" fmla="*/ 163 w 175"/>
                  <a:gd name="T31" fmla="*/ 8 h 143"/>
                  <a:gd name="T32" fmla="*/ 169 w 175"/>
                  <a:gd name="T33" fmla="*/ 18 h 143"/>
                  <a:gd name="T34" fmla="*/ 173 w 175"/>
                  <a:gd name="T35" fmla="*/ 20 h 143"/>
                  <a:gd name="T36" fmla="*/ 175 w 175"/>
                  <a:gd name="T37" fmla="*/ 24 h 143"/>
                  <a:gd name="T38" fmla="*/ 169 w 175"/>
                  <a:gd name="T39" fmla="*/ 36 h 143"/>
                  <a:gd name="T40" fmla="*/ 159 w 175"/>
                  <a:gd name="T41" fmla="*/ 42 h 143"/>
                  <a:gd name="T42" fmla="*/ 145 w 175"/>
                  <a:gd name="T43" fmla="*/ 77 h 143"/>
                  <a:gd name="T44" fmla="*/ 129 w 175"/>
                  <a:gd name="T45" fmla="*/ 109 h 143"/>
                  <a:gd name="T46" fmla="*/ 123 w 175"/>
                  <a:gd name="T47" fmla="*/ 109 h 143"/>
                  <a:gd name="T48" fmla="*/ 119 w 175"/>
                  <a:gd name="T49" fmla="*/ 107 h 143"/>
                  <a:gd name="T50" fmla="*/ 117 w 175"/>
                  <a:gd name="T51" fmla="*/ 103 h 143"/>
                  <a:gd name="T52" fmla="*/ 101 w 175"/>
                  <a:gd name="T53" fmla="*/ 109 h 143"/>
                  <a:gd name="T54" fmla="*/ 93 w 175"/>
                  <a:gd name="T55" fmla="*/ 115 h 143"/>
                  <a:gd name="T56" fmla="*/ 89 w 175"/>
                  <a:gd name="T57" fmla="*/ 127 h 143"/>
                  <a:gd name="T58" fmla="*/ 85 w 175"/>
                  <a:gd name="T59" fmla="*/ 133 h 143"/>
                  <a:gd name="T60" fmla="*/ 83 w 175"/>
                  <a:gd name="T61" fmla="*/ 135 h 143"/>
                  <a:gd name="T62" fmla="*/ 81 w 175"/>
                  <a:gd name="T63" fmla="*/ 137 h 143"/>
                  <a:gd name="T64" fmla="*/ 71 w 175"/>
                  <a:gd name="T65" fmla="*/ 139 h 143"/>
                  <a:gd name="T66" fmla="*/ 63 w 175"/>
                  <a:gd name="T67" fmla="*/ 139 h 143"/>
                  <a:gd name="T68" fmla="*/ 59 w 175"/>
                  <a:gd name="T69" fmla="*/ 141 h 143"/>
                  <a:gd name="T70" fmla="*/ 52 w 175"/>
                  <a:gd name="T71" fmla="*/ 143 h 143"/>
                  <a:gd name="T72" fmla="*/ 50 w 175"/>
                  <a:gd name="T73" fmla="*/ 141 h 143"/>
                  <a:gd name="T74" fmla="*/ 44 w 175"/>
                  <a:gd name="T75" fmla="*/ 137 h 143"/>
                  <a:gd name="T76" fmla="*/ 40 w 175"/>
                  <a:gd name="T77" fmla="*/ 127 h 143"/>
                  <a:gd name="T78" fmla="*/ 40 w 175"/>
                  <a:gd name="T79" fmla="*/ 125 h 143"/>
                  <a:gd name="T80" fmla="*/ 38 w 175"/>
                  <a:gd name="T81" fmla="*/ 123 h 143"/>
                  <a:gd name="T82" fmla="*/ 36 w 175"/>
                  <a:gd name="T83" fmla="*/ 119 h 143"/>
                  <a:gd name="T84" fmla="*/ 34 w 175"/>
                  <a:gd name="T85" fmla="*/ 117 h 143"/>
                  <a:gd name="T86" fmla="*/ 24 w 175"/>
                  <a:gd name="T87" fmla="*/ 111 h 143"/>
                  <a:gd name="T88" fmla="*/ 0 w 175"/>
                  <a:gd name="T89" fmla="*/ 111 h 143"/>
                  <a:gd name="T90" fmla="*/ 6 w 175"/>
                  <a:gd name="T91" fmla="*/ 69 h 143"/>
                  <a:gd name="T92" fmla="*/ 14 w 175"/>
                  <a:gd name="T93" fmla="*/ 57 h 143"/>
                  <a:gd name="T94" fmla="*/ 14 w 175"/>
                  <a:gd name="T95" fmla="*/ 53 h 143"/>
                  <a:gd name="T96" fmla="*/ 14 w 175"/>
                  <a:gd name="T97" fmla="*/ 51 h 143"/>
                  <a:gd name="T98" fmla="*/ 16 w 175"/>
                  <a:gd name="T99" fmla="*/ 50 h 143"/>
                  <a:gd name="T100" fmla="*/ 12 w 175"/>
                  <a:gd name="T101" fmla="*/ 36 h 143"/>
                  <a:gd name="T102" fmla="*/ 12 w 175"/>
                  <a:gd name="T103" fmla="*/ 32 h 1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43"/>
                  <a:gd name="T158" fmla="*/ 175 w 175"/>
                  <a:gd name="T159" fmla="*/ 143 h 1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43">
                    <a:moveTo>
                      <a:pt x="14" y="32"/>
                    </a:moveTo>
                    <a:lnTo>
                      <a:pt x="14" y="20"/>
                    </a:lnTo>
                    <a:lnTo>
                      <a:pt x="14" y="18"/>
                    </a:lnTo>
                    <a:lnTo>
                      <a:pt x="16" y="18"/>
                    </a:lnTo>
                    <a:lnTo>
                      <a:pt x="16" y="16"/>
                    </a:lnTo>
                    <a:lnTo>
                      <a:pt x="18" y="14"/>
                    </a:lnTo>
                    <a:lnTo>
                      <a:pt x="22" y="4"/>
                    </a:lnTo>
                    <a:lnTo>
                      <a:pt x="26" y="2"/>
                    </a:lnTo>
                    <a:lnTo>
                      <a:pt x="44" y="0"/>
                    </a:lnTo>
                    <a:lnTo>
                      <a:pt x="54" y="4"/>
                    </a:lnTo>
                    <a:lnTo>
                      <a:pt x="61" y="12"/>
                    </a:lnTo>
                    <a:lnTo>
                      <a:pt x="63" y="12"/>
                    </a:lnTo>
                    <a:lnTo>
                      <a:pt x="65" y="12"/>
                    </a:lnTo>
                    <a:lnTo>
                      <a:pt x="67" y="10"/>
                    </a:lnTo>
                    <a:lnTo>
                      <a:pt x="73" y="6"/>
                    </a:lnTo>
                    <a:lnTo>
                      <a:pt x="77" y="6"/>
                    </a:lnTo>
                    <a:lnTo>
                      <a:pt x="89" y="14"/>
                    </a:lnTo>
                    <a:lnTo>
                      <a:pt x="97" y="14"/>
                    </a:lnTo>
                    <a:lnTo>
                      <a:pt x="101" y="14"/>
                    </a:lnTo>
                    <a:lnTo>
                      <a:pt x="113" y="6"/>
                    </a:lnTo>
                    <a:lnTo>
                      <a:pt x="133" y="6"/>
                    </a:lnTo>
                    <a:lnTo>
                      <a:pt x="141" y="8"/>
                    </a:lnTo>
                    <a:lnTo>
                      <a:pt x="143" y="8"/>
                    </a:lnTo>
                    <a:lnTo>
                      <a:pt x="145" y="8"/>
                    </a:lnTo>
                    <a:lnTo>
                      <a:pt x="147" y="6"/>
                    </a:lnTo>
                    <a:lnTo>
                      <a:pt x="147" y="4"/>
                    </a:lnTo>
                    <a:lnTo>
                      <a:pt x="149" y="4"/>
                    </a:lnTo>
                    <a:lnTo>
                      <a:pt x="151" y="4"/>
                    </a:lnTo>
                    <a:lnTo>
                      <a:pt x="153" y="4"/>
                    </a:lnTo>
                    <a:lnTo>
                      <a:pt x="155" y="0"/>
                    </a:lnTo>
                    <a:lnTo>
                      <a:pt x="159" y="8"/>
                    </a:lnTo>
                    <a:lnTo>
                      <a:pt x="163" y="8"/>
                    </a:lnTo>
                    <a:lnTo>
                      <a:pt x="167" y="16"/>
                    </a:lnTo>
                    <a:lnTo>
                      <a:pt x="169" y="18"/>
                    </a:lnTo>
                    <a:lnTo>
                      <a:pt x="169" y="20"/>
                    </a:lnTo>
                    <a:lnTo>
                      <a:pt x="173" y="20"/>
                    </a:lnTo>
                    <a:lnTo>
                      <a:pt x="173" y="22"/>
                    </a:lnTo>
                    <a:lnTo>
                      <a:pt x="175" y="24"/>
                    </a:lnTo>
                    <a:lnTo>
                      <a:pt x="175" y="32"/>
                    </a:lnTo>
                    <a:lnTo>
                      <a:pt x="169" y="36"/>
                    </a:lnTo>
                    <a:lnTo>
                      <a:pt x="163" y="38"/>
                    </a:lnTo>
                    <a:lnTo>
                      <a:pt x="159" y="42"/>
                    </a:lnTo>
                    <a:lnTo>
                      <a:pt x="149" y="75"/>
                    </a:lnTo>
                    <a:lnTo>
                      <a:pt x="145" y="77"/>
                    </a:lnTo>
                    <a:lnTo>
                      <a:pt x="143" y="79"/>
                    </a:lnTo>
                    <a:lnTo>
                      <a:pt x="129" y="109"/>
                    </a:lnTo>
                    <a:lnTo>
                      <a:pt x="127" y="109"/>
                    </a:lnTo>
                    <a:lnTo>
                      <a:pt x="123" y="109"/>
                    </a:lnTo>
                    <a:lnTo>
                      <a:pt x="121" y="107"/>
                    </a:lnTo>
                    <a:lnTo>
                      <a:pt x="119" y="107"/>
                    </a:lnTo>
                    <a:lnTo>
                      <a:pt x="119" y="105"/>
                    </a:lnTo>
                    <a:lnTo>
                      <a:pt x="117" y="103"/>
                    </a:lnTo>
                    <a:lnTo>
                      <a:pt x="101" y="103"/>
                    </a:lnTo>
                    <a:lnTo>
                      <a:pt x="101" y="109"/>
                    </a:lnTo>
                    <a:lnTo>
                      <a:pt x="97" y="109"/>
                    </a:lnTo>
                    <a:lnTo>
                      <a:pt x="93" y="115"/>
                    </a:lnTo>
                    <a:lnTo>
                      <a:pt x="89" y="123"/>
                    </a:lnTo>
                    <a:lnTo>
                      <a:pt x="89" y="127"/>
                    </a:lnTo>
                    <a:lnTo>
                      <a:pt x="87" y="133"/>
                    </a:lnTo>
                    <a:lnTo>
                      <a:pt x="85" y="133"/>
                    </a:lnTo>
                    <a:lnTo>
                      <a:pt x="85" y="135"/>
                    </a:lnTo>
                    <a:lnTo>
                      <a:pt x="83" y="135"/>
                    </a:lnTo>
                    <a:lnTo>
                      <a:pt x="83" y="133"/>
                    </a:lnTo>
                    <a:lnTo>
                      <a:pt x="81" y="137"/>
                    </a:lnTo>
                    <a:lnTo>
                      <a:pt x="81" y="139"/>
                    </a:lnTo>
                    <a:lnTo>
                      <a:pt x="71" y="139"/>
                    </a:lnTo>
                    <a:lnTo>
                      <a:pt x="65" y="137"/>
                    </a:lnTo>
                    <a:lnTo>
                      <a:pt x="63" y="139"/>
                    </a:lnTo>
                    <a:lnTo>
                      <a:pt x="61" y="141"/>
                    </a:lnTo>
                    <a:lnTo>
                      <a:pt x="59" y="141"/>
                    </a:lnTo>
                    <a:lnTo>
                      <a:pt x="57" y="141"/>
                    </a:lnTo>
                    <a:lnTo>
                      <a:pt x="52" y="143"/>
                    </a:lnTo>
                    <a:lnTo>
                      <a:pt x="52" y="141"/>
                    </a:lnTo>
                    <a:lnTo>
                      <a:pt x="50" y="141"/>
                    </a:lnTo>
                    <a:lnTo>
                      <a:pt x="46" y="141"/>
                    </a:lnTo>
                    <a:lnTo>
                      <a:pt x="44" y="137"/>
                    </a:lnTo>
                    <a:lnTo>
                      <a:pt x="42" y="135"/>
                    </a:lnTo>
                    <a:lnTo>
                      <a:pt x="40" y="127"/>
                    </a:lnTo>
                    <a:lnTo>
                      <a:pt x="42" y="125"/>
                    </a:lnTo>
                    <a:lnTo>
                      <a:pt x="40" y="125"/>
                    </a:lnTo>
                    <a:lnTo>
                      <a:pt x="38" y="125"/>
                    </a:lnTo>
                    <a:lnTo>
                      <a:pt x="38" y="123"/>
                    </a:lnTo>
                    <a:lnTo>
                      <a:pt x="36" y="121"/>
                    </a:lnTo>
                    <a:lnTo>
                      <a:pt x="36" y="119"/>
                    </a:lnTo>
                    <a:lnTo>
                      <a:pt x="34" y="119"/>
                    </a:lnTo>
                    <a:lnTo>
                      <a:pt x="34" y="117"/>
                    </a:lnTo>
                    <a:lnTo>
                      <a:pt x="32" y="115"/>
                    </a:lnTo>
                    <a:lnTo>
                      <a:pt x="24" y="111"/>
                    </a:lnTo>
                    <a:lnTo>
                      <a:pt x="2" y="111"/>
                    </a:lnTo>
                    <a:lnTo>
                      <a:pt x="0" y="111"/>
                    </a:lnTo>
                    <a:lnTo>
                      <a:pt x="2" y="79"/>
                    </a:lnTo>
                    <a:lnTo>
                      <a:pt x="6" y="69"/>
                    </a:lnTo>
                    <a:lnTo>
                      <a:pt x="8" y="63"/>
                    </a:lnTo>
                    <a:lnTo>
                      <a:pt x="14" y="57"/>
                    </a:lnTo>
                    <a:lnTo>
                      <a:pt x="14" y="55"/>
                    </a:lnTo>
                    <a:lnTo>
                      <a:pt x="14" y="53"/>
                    </a:lnTo>
                    <a:lnTo>
                      <a:pt x="12" y="51"/>
                    </a:lnTo>
                    <a:lnTo>
                      <a:pt x="14" y="51"/>
                    </a:lnTo>
                    <a:lnTo>
                      <a:pt x="14" y="50"/>
                    </a:lnTo>
                    <a:lnTo>
                      <a:pt x="16" y="50"/>
                    </a:lnTo>
                    <a:lnTo>
                      <a:pt x="14" y="40"/>
                    </a:lnTo>
                    <a:lnTo>
                      <a:pt x="12" y="36"/>
                    </a:lnTo>
                    <a:lnTo>
                      <a:pt x="12" y="32"/>
                    </a:lnTo>
                    <a:lnTo>
                      <a:pt x="14" y="32"/>
                    </a:lnTo>
                    <a:close/>
                  </a:path>
                </a:pathLst>
              </a:custGeom>
              <a:solidFill>
                <a:schemeClr val="tx2"/>
              </a:solidFill>
              <a:ln w="3175">
                <a:solidFill>
                  <a:schemeClr val="bg1"/>
                </a:solidFill>
                <a:round/>
                <a:headEnd/>
                <a:tailEnd/>
              </a:ln>
            </p:spPr>
            <p:txBody>
              <a:bodyPr/>
              <a:lstStyle/>
              <a:p>
                <a:endParaRPr lang="fr-FR" dirty="0"/>
              </a:p>
            </p:txBody>
          </p:sp>
          <p:sp>
            <p:nvSpPr>
              <p:cNvPr id="60547" name="Freeform 157"/>
              <p:cNvSpPr>
                <a:spLocks/>
              </p:cNvSpPr>
              <p:nvPr/>
            </p:nvSpPr>
            <p:spPr bwMode="auto">
              <a:xfrm>
                <a:off x="2823" y="2497"/>
                <a:ext cx="175" cy="143"/>
              </a:xfrm>
              <a:custGeom>
                <a:avLst/>
                <a:gdLst>
                  <a:gd name="T0" fmla="*/ 14 w 175"/>
                  <a:gd name="T1" fmla="*/ 20 h 143"/>
                  <a:gd name="T2" fmla="*/ 16 w 175"/>
                  <a:gd name="T3" fmla="*/ 18 h 143"/>
                  <a:gd name="T4" fmla="*/ 18 w 175"/>
                  <a:gd name="T5" fmla="*/ 14 h 143"/>
                  <a:gd name="T6" fmla="*/ 26 w 175"/>
                  <a:gd name="T7" fmla="*/ 2 h 143"/>
                  <a:gd name="T8" fmla="*/ 54 w 175"/>
                  <a:gd name="T9" fmla="*/ 4 h 143"/>
                  <a:gd name="T10" fmla="*/ 63 w 175"/>
                  <a:gd name="T11" fmla="*/ 12 h 143"/>
                  <a:gd name="T12" fmla="*/ 67 w 175"/>
                  <a:gd name="T13" fmla="*/ 10 h 143"/>
                  <a:gd name="T14" fmla="*/ 77 w 175"/>
                  <a:gd name="T15" fmla="*/ 6 h 143"/>
                  <a:gd name="T16" fmla="*/ 97 w 175"/>
                  <a:gd name="T17" fmla="*/ 14 h 143"/>
                  <a:gd name="T18" fmla="*/ 113 w 175"/>
                  <a:gd name="T19" fmla="*/ 6 h 143"/>
                  <a:gd name="T20" fmla="*/ 141 w 175"/>
                  <a:gd name="T21" fmla="*/ 8 h 143"/>
                  <a:gd name="T22" fmla="*/ 145 w 175"/>
                  <a:gd name="T23" fmla="*/ 8 h 143"/>
                  <a:gd name="T24" fmla="*/ 147 w 175"/>
                  <a:gd name="T25" fmla="*/ 4 h 143"/>
                  <a:gd name="T26" fmla="*/ 151 w 175"/>
                  <a:gd name="T27" fmla="*/ 4 h 143"/>
                  <a:gd name="T28" fmla="*/ 155 w 175"/>
                  <a:gd name="T29" fmla="*/ 0 h 143"/>
                  <a:gd name="T30" fmla="*/ 163 w 175"/>
                  <a:gd name="T31" fmla="*/ 8 h 143"/>
                  <a:gd name="T32" fmla="*/ 169 w 175"/>
                  <a:gd name="T33" fmla="*/ 18 h 143"/>
                  <a:gd name="T34" fmla="*/ 173 w 175"/>
                  <a:gd name="T35" fmla="*/ 20 h 143"/>
                  <a:gd name="T36" fmla="*/ 175 w 175"/>
                  <a:gd name="T37" fmla="*/ 24 h 143"/>
                  <a:gd name="T38" fmla="*/ 169 w 175"/>
                  <a:gd name="T39" fmla="*/ 36 h 143"/>
                  <a:gd name="T40" fmla="*/ 159 w 175"/>
                  <a:gd name="T41" fmla="*/ 42 h 143"/>
                  <a:gd name="T42" fmla="*/ 145 w 175"/>
                  <a:gd name="T43" fmla="*/ 77 h 143"/>
                  <a:gd name="T44" fmla="*/ 129 w 175"/>
                  <a:gd name="T45" fmla="*/ 109 h 143"/>
                  <a:gd name="T46" fmla="*/ 123 w 175"/>
                  <a:gd name="T47" fmla="*/ 109 h 143"/>
                  <a:gd name="T48" fmla="*/ 119 w 175"/>
                  <a:gd name="T49" fmla="*/ 107 h 143"/>
                  <a:gd name="T50" fmla="*/ 117 w 175"/>
                  <a:gd name="T51" fmla="*/ 103 h 143"/>
                  <a:gd name="T52" fmla="*/ 101 w 175"/>
                  <a:gd name="T53" fmla="*/ 109 h 143"/>
                  <a:gd name="T54" fmla="*/ 93 w 175"/>
                  <a:gd name="T55" fmla="*/ 115 h 143"/>
                  <a:gd name="T56" fmla="*/ 89 w 175"/>
                  <a:gd name="T57" fmla="*/ 127 h 143"/>
                  <a:gd name="T58" fmla="*/ 85 w 175"/>
                  <a:gd name="T59" fmla="*/ 133 h 143"/>
                  <a:gd name="T60" fmla="*/ 83 w 175"/>
                  <a:gd name="T61" fmla="*/ 135 h 143"/>
                  <a:gd name="T62" fmla="*/ 81 w 175"/>
                  <a:gd name="T63" fmla="*/ 137 h 143"/>
                  <a:gd name="T64" fmla="*/ 71 w 175"/>
                  <a:gd name="T65" fmla="*/ 139 h 143"/>
                  <a:gd name="T66" fmla="*/ 63 w 175"/>
                  <a:gd name="T67" fmla="*/ 139 h 143"/>
                  <a:gd name="T68" fmla="*/ 59 w 175"/>
                  <a:gd name="T69" fmla="*/ 141 h 143"/>
                  <a:gd name="T70" fmla="*/ 52 w 175"/>
                  <a:gd name="T71" fmla="*/ 143 h 143"/>
                  <a:gd name="T72" fmla="*/ 50 w 175"/>
                  <a:gd name="T73" fmla="*/ 141 h 143"/>
                  <a:gd name="T74" fmla="*/ 44 w 175"/>
                  <a:gd name="T75" fmla="*/ 137 h 143"/>
                  <a:gd name="T76" fmla="*/ 40 w 175"/>
                  <a:gd name="T77" fmla="*/ 127 h 143"/>
                  <a:gd name="T78" fmla="*/ 40 w 175"/>
                  <a:gd name="T79" fmla="*/ 125 h 143"/>
                  <a:gd name="T80" fmla="*/ 38 w 175"/>
                  <a:gd name="T81" fmla="*/ 123 h 143"/>
                  <a:gd name="T82" fmla="*/ 36 w 175"/>
                  <a:gd name="T83" fmla="*/ 119 h 143"/>
                  <a:gd name="T84" fmla="*/ 34 w 175"/>
                  <a:gd name="T85" fmla="*/ 117 h 143"/>
                  <a:gd name="T86" fmla="*/ 24 w 175"/>
                  <a:gd name="T87" fmla="*/ 111 h 143"/>
                  <a:gd name="T88" fmla="*/ 0 w 175"/>
                  <a:gd name="T89" fmla="*/ 111 h 143"/>
                  <a:gd name="T90" fmla="*/ 6 w 175"/>
                  <a:gd name="T91" fmla="*/ 69 h 143"/>
                  <a:gd name="T92" fmla="*/ 14 w 175"/>
                  <a:gd name="T93" fmla="*/ 57 h 143"/>
                  <a:gd name="T94" fmla="*/ 14 w 175"/>
                  <a:gd name="T95" fmla="*/ 53 h 143"/>
                  <a:gd name="T96" fmla="*/ 14 w 175"/>
                  <a:gd name="T97" fmla="*/ 51 h 143"/>
                  <a:gd name="T98" fmla="*/ 16 w 175"/>
                  <a:gd name="T99" fmla="*/ 50 h 143"/>
                  <a:gd name="T100" fmla="*/ 12 w 175"/>
                  <a:gd name="T101" fmla="*/ 36 h 143"/>
                  <a:gd name="T102" fmla="*/ 12 w 175"/>
                  <a:gd name="T103" fmla="*/ 32 h 1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43"/>
                  <a:gd name="T158" fmla="*/ 175 w 175"/>
                  <a:gd name="T159" fmla="*/ 143 h 1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43">
                    <a:moveTo>
                      <a:pt x="14" y="32"/>
                    </a:moveTo>
                    <a:lnTo>
                      <a:pt x="14" y="20"/>
                    </a:lnTo>
                    <a:lnTo>
                      <a:pt x="14" y="18"/>
                    </a:lnTo>
                    <a:lnTo>
                      <a:pt x="16" y="18"/>
                    </a:lnTo>
                    <a:lnTo>
                      <a:pt x="16" y="16"/>
                    </a:lnTo>
                    <a:lnTo>
                      <a:pt x="18" y="14"/>
                    </a:lnTo>
                    <a:lnTo>
                      <a:pt x="22" y="4"/>
                    </a:lnTo>
                    <a:lnTo>
                      <a:pt x="26" y="2"/>
                    </a:lnTo>
                    <a:lnTo>
                      <a:pt x="44" y="0"/>
                    </a:lnTo>
                    <a:lnTo>
                      <a:pt x="54" y="4"/>
                    </a:lnTo>
                    <a:lnTo>
                      <a:pt x="61" y="12"/>
                    </a:lnTo>
                    <a:lnTo>
                      <a:pt x="63" y="12"/>
                    </a:lnTo>
                    <a:lnTo>
                      <a:pt x="65" y="12"/>
                    </a:lnTo>
                    <a:lnTo>
                      <a:pt x="67" y="10"/>
                    </a:lnTo>
                    <a:lnTo>
                      <a:pt x="73" y="6"/>
                    </a:lnTo>
                    <a:lnTo>
                      <a:pt x="77" y="6"/>
                    </a:lnTo>
                    <a:lnTo>
                      <a:pt x="89" y="14"/>
                    </a:lnTo>
                    <a:lnTo>
                      <a:pt x="97" y="14"/>
                    </a:lnTo>
                    <a:lnTo>
                      <a:pt x="101" y="14"/>
                    </a:lnTo>
                    <a:lnTo>
                      <a:pt x="113" y="6"/>
                    </a:lnTo>
                    <a:lnTo>
                      <a:pt x="133" y="6"/>
                    </a:lnTo>
                    <a:lnTo>
                      <a:pt x="141" y="8"/>
                    </a:lnTo>
                    <a:lnTo>
                      <a:pt x="143" y="8"/>
                    </a:lnTo>
                    <a:lnTo>
                      <a:pt x="145" y="8"/>
                    </a:lnTo>
                    <a:lnTo>
                      <a:pt x="147" y="6"/>
                    </a:lnTo>
                    <a:lnTo>
                      <a:pt x="147" y="4"/>
                    </a:lnTo>
                    <a:lnTo>
                      <a:pt x="149" y="4"/>
                    </a:lnTo>
                    <a:lnTo>
                      <a:pt x="151" y="4"/>
                    </a:lnTo>
                    <a:lnTo>
                      <a:pt x="153" y="4"/>
                    </a:lnTo>
                    <a:lnTo>
                      <a:pt x="155" y="0"/>
                    </a:lnTo>
                    <a:lnTo>
                      <a:pt x="159" y="8"/>
                    </a:lnTo>
                    <a:lnTo>
                      <a:pt x="163" y="8"/>
                    </a:lnTo>
                    <a:lnTo>
                      <a:pt x="167" y="16"/>
                    </a:lnTo>
                    <a:lnTo>
                      <a:pt x="169" y="18"/>
                    </a:lnTo>
                    <a:lnTo>
                      <a:pt x="169" y="20"/>
                    </a:lnTo>
                    <a:lnTo>
                      <a:pt x="173" y="20"/>
                    </a:lnTo>
                    <a:lnTo>
                      <a:pt x="173" y="22"/>
                    </a:lnTo>
                    <a:lnTo>
                      <a:pt x="175" y="24"/>
                    </a:lnTo>
                    <a:lnTo>
                      <a:pt x="175" y="32"/>
                    </a:lnTo>
                    <a:lnTo>
                      <a:pt x="169" y="36"/>
                    </a:lnTo>
                    <a:lnTo>
                      <a:pt x="163" y="38"/>
                    </a:lnTo>
                    <a:lnTo>
                      <a:pt x="159" y="42"/>
                    </a:lnTo>
                    <a:lnTo>
                      <a:pt x="149" y="75"/>
                    </a:lnTo>
                    <a:lnTo>
                      <a:pt x="145" y="77"/>
                    </a:lnTo>
                    <a:lnTo>
                      <a:pt x="143" y="79"/>
                    </a:lnTo>
                    <a:lnTo>
                      <a:pt x="129" y="109"/>
                    </a:lnTo>
                    <a:lnTo>
                      <a:pt x="127" y="109"/>
                    </a:lnTo>
                    <a:lnTo>
                      <a:pt x="123" y="109"/>
                    </a:lnTo>
                    <a:lnTo>
                      <a:pt x="121" y="107"/>
                    </a:lnTo>
                    <a:lnTo>
                      <a:pt x="119" y="107"/>
                    </a:lnTo>
                    <a:lnTo>
                      <a:pt x="119" y="105"/>
                    </a:lnTo>
                    <a:lnTo>
                      <a:pt x="117" y="103"/>
                    </a:lnTo>
                    <a:lnTo>
                      <a:pt x="101" y="103"/>
                    </a:lnTo>
                    <a:lnTo>
                      <a:pt x="101" y="109"/>
                    </a:lnTo>
                    <a:lnTo>
                      <a:pt x="97" y="109"/>
                    </a:lnTo>
                    <a:lnTo>
                      <a:pt x="93" y="115"/>
                    </a:lnTo>
                    <a:lnTo>
                      <a:pt x="89" y="123"/>
                    </a:lnTo>
                    <a:lnTo>
                      <a:pt x="89" y="127"/>
                    </a:lnTo>
                    <a:lnTo>
                      <a:pt x="87" y="133"/>
                    </a:lnTo>
                    <a:lnTo>
                      <a:pt x="85" y="133"/>
                    </a:lnTo>
                    <a:lnTo>
                      <a:pt x="85" y="135"/>
                    </a:lnTo>
                    <a:lnTo>
                      <a:pt x="83" y="135"/>
                    </a:lnTo>
                    <a:lnTo>
                      <a:pt x="83" y="133"/>
                    </a:lnTo>
                    <a:lnTo>
                      <a:pt x="81" y="137"/>
                    </a:lnTo>
                    <a:lnTo>
                      <a:pt x="81" y="139"/>
                    </a:lnTo>
                    <a:lnTo>
                      <a:pt x="71" y="139"/>
                    </a:lnTo>
                    <a:lnTo>
                      <a:pt x="65" y="137"/>
                    </a:lnTo>
                    <a:lnTo>
                      <a:pt x="63" y="139"/>
                    </a:lnTo>
                    <a:lnTo>
                      <a:pt x="61" y="141"/>
                    </a:lnTo>
                    <a:lnTo>
                      <a:pt x="59" y="141"/>
                    </a:lnTo>
                    <a:lnTo>
                      <a:pt x="57" y="141"/>
                    </a:lnTo>
                    <a:lnTo>
                      <a:pt x="52" y="143"/>
                    </a:lnTo>
                    <a:lnTo>
                      <a:pt x="52" y="141"/>
                    </a:lnTo>
                    <a:lnTo>
                      <a:pt x="50" y="141"/>
                    </a:lnTo>
                    <a:lnTo>
                      <a:pt x="46" y="141"/>
                    </a:lnTo>
                    <a:lnTo>
                      <a:pt x="44" y="137"/>
                    </a:lnTo>
                    <a:lnTo>
                      <a:pt x="42" y="135"/>
                    </a:lnTo>
                    <a:lnTo>
                      <a:pt x="40" y="127"/>
                    </a:lnTo>
                    <a:lnTo>
                      <a:pt x="42" y="125"/>
                    </a:lnTo>
                    <a:lnTo>
                      <a:pt x="40" y="125"/>
                    </a:lnTo>
                    <a:lnTo>
                      <a:pt x="38" y="125"/>
                    </a:lnTo>
                    <a:lnTo>
                      <a:pt x="38" y="123"/>
                    </a:lnTo>
                    <a:lnTo>
                      <a:pt x="36" y="121"/>
                    </a:lnTo>
                    <a:lnTo>
                      <a:pt x="36" y="119"/>
                    </a:lnTo>
                    <a:lnTo>
                      <a:pt x="34" y="119"/>
                    </a:lnTo>
                    <a:lnTo>
                      <a:pt x="34" y="117"/>
                    </a:lnTo>
                    <a:lnTo>
                      <a:pt x="32" y="115"/>
                    </a:lnTo>
                    <a:lnTo>
                      <a:pt x="24" y="111"/>
                    </a:lnTo>
                    <a:lnTo>
                      <a:pt x="2" y="111"/>
                    </a:lnTo>
                    <a:lnTo>
                      <a:pt x="0" y="111"/>
                    </a:lnTo>
                    <a:lnTo>
                      <a:pt x="2" y="79"/>
                    </a:lnTo>
                    <a:lnTo>
                      <a:pt x="6" y="69"/>
                    </a:lnTo>
                    <a:lnTo>
                      <a:pt x="8" y="63"/>
                    </a:lnTo>
                    <a:lnTo>
                      <a:pt x="14" y="57"/>
                    </a:lnTo>
                    <a:lnTo>
                      <a:pt x="14" y="55"/>
                    </a:lnTo>
                    <a:lnTo>
                      <a:pt x="14" y="53"/>
                    </a:lnTo>
                    <a:lnTo>
                      <a:pt x="12" y="51"/>
                    </a:lnTo>
                    <a:lnTo>
                      <a:pt x="14" y="51"/>
                    </a:lnTo>
                    <a:lnTo>
                      <a:pt x="14" y="50"/>
                    </a:lnTo>
                    <a:lnTo>
                      <a:pt x="16" y="50"/>
                    </a:lnTo>
                    <a:lnTo>
                      <a:pt x="14" y="40"/>
                    </a:lnTo>
                    <a:lnTo>
                      <a:pt x="12" y="36"/>
                    </a:lnTo>
                    <a:lnTo>
                      <a:pt x="12" y="32"/>
                    </a:lnTo>
                  </a:path>
                </a:pathLst>
              </a:custGeom>
              <a:solidFill>
                <a:srgbClr val="00B0F0"/>
              </a:solidFill>
              <a:ln w="3175">
                <a:solidFill>
                  <a:schemeClr val="bg1"/>
                </a:solidFill>
                <a:round/>
                <a:headEnd/>
                <a:tailEnd/>
              </a:ln>
            </p:spPr>
            <p:txBody>
              <a:bodyPr/>
              <a:lstStyle/>
              <a:p>
                <a:endParaRPr lang="fr-FR" dirty="0"/>
              </a:p>
            </p:txBody>
          </p:sp>
          <p:sp>
            <p:nvSpPr>
              <p:cNvPr id="60548" name="Freeform 158"/>
              <p:cNvSpPr>
                <a:spLocks/>
              </p:cNvSpPr>
              <p:nvPr/>
            </p:nvSpPr>
            <p:spPr bwMode="auto">
              <a:xfrm>
                <a:off x="2948" y="2648"/>
                <a:ext cx="114" cy="130"/>
              </a:xfrm>
              <a:custGeom>
                <a:avLst/>
                <a:gdLst>
                  <a:gd name="T0" fmla="*/ 110 w 114"/>
                  <a:gd name="T1" fmla="*/ 2 h 130"/>
                  <a:gd name="T2" fmla="*/ 94 w 114"/>
                  <a:gd name="T3" fmla="*/ 0 h 130"/>
                  <a:gd name="T4" fmla="*/ 76 w 114"/>
                  <a:gd name="T5" fmla="*/ 8 h 130"/>
                  <a:gd name="T6" fmla="*/ 74 w 114"/>
                  <a:gd name="T7" fmla="*/ 16 h 130"/>
                  <a:gd name="T8" fmla="*/ 74 w 114"/>
                  <a:gd name="T9" fmla="*/ 30 h 130"/>
                  <a:gd name="T10" fmla="*/ 66 w 114"/>
                  <a:gd name="T11" fmla="*/ 26 h 130"/>
                  <a:gd name="T12" fmla="*/ 56 w 114"/>
                  <a:gd name="T13" fmla="*/ 24 h 130"/>
                  <a:gd name="T14" fmla="*/ 32 w 114"/>
                  <a:gd name="T15" fmla="*/ 22 h 130"/>
                  <a:gd name="T16" fmla="*/ 30 w 114"/>
                  <a:gd name="T17" fmla="*/ 36 h 130"/>
                  <a:gd name="T18" fmla="*/ 36 w 114"/>
                  <a:gd name="T19" fmla="*/ 32 h 130"/>
                  <a:gd name="T20" fmla="*/ 48 w 114"/>
                  <a:gd name="T21" fmla="*/ 36 h 130"/>
                  <a:gd name="T22" fmla="*/ 42 w 114"/>
                  <a:gd name="T23" fmla="*/ 50 h 130"/>
                  <a:gd name="T24" fmla="*/ 46 w 114"/>
                  <a:gd name="T25" fmla="*/ 66 h 130"/>
                  <a:gd name="T26" fmla="*/ 40 w 114"/>
                  <a:gd name="T27" fmla="*/ 92 h 130"/>
                  <a:gd name="T28" fmla="*/ 28 w 114"/>
                  <a:gd name="T29" fmla="*/ 88 h 130"/>
                  <a:gd name="T30" fmla="*/ 22 w 114"/>
                  <a:gd name="T31" fmla="*/ 84 h 130"/>
                  <a:gd name="T32" fmla="*/ 8 w 114"/>
                  <a:gd name="T33" fmla="*/ 92 h 130"/>
                  <a:gd name="T34" fmla="*/ 6 w 114"/>
                  <a:gd name="T35" fmla="*/ 98 h 130"/>
                  <a:gd name="T36" fmla="*/ 8 w 114"/>
                  <a:gd name="T37" fmla="*/ 108 h 130"/>
                  <a:gd name="T38" fmla="*/ 2 w 114"/>
                  <a:gd name="T39" fmla="*/ 108 h 130"/>
                  <a:gd name="T40" fmla="*/ 0 w 114"/>
                  <a:gd name="T41" fmla="*/ 114 h 130"/>
                  <a:gd name="T42" fmla="*/ 8 w 114"/>
                  <a:gd name="T43" fmla="*/ 122 h 130"/>
                  <a:gd name="T44" fmla="*/ 20 w 114"/>
                  <a:gd name="T45" fmla="*/ 126 h 130"/>
                  <a:gd name="T46" fmla="*/ 24 w 114"/>
                  <a:gd name="T47" fmla="*/ 120 h 130"/>
                  <a:gd name="T48" fmla="*/ 28 w 114"/>
                  <a:gd name="T49" fmla="*/ 124 h 130"/>
                  <a:gd name="T50" fmla="*/ 36 w 114"/>
                  <a:gd name="T51" fmla="*/ 126 h 130"/>
                  <a:gd name="T52" fmla="*/ 40 w 114"/>
                  <a:gd name="T53" fmla="*/ 122 h 130"/>
                  <a:gd name="T54" fmla="*/ 48 w 114"/>
                  <a:gd name="T55" fmla="*/ 122 h 130"/>
                  <a:gd name="T56" fmla="*/ 50 w 114"/>
                  <a:gd name="T57" fmla="*/ 126 h 130"/>
                  <a:gd name="T58" fmla="*/ 66 w 114"/>
                  <a:gd name="T59" fmla="*/ 118 h 130"/>
                  <a:gd name="T60" fmla="*/ 78 w 114"/>
                  <a:gd name="T61" fmla="*/ 86 h 130"/>
                  <a:gd name="T62" fmla="*/ 98 w 114"/>
                  <a:gd name="T63" fmla="*/ 66 h 130"/>
                  <a:gd name="T64" fmla="*/ 114 w 114"/>
                  <a:gd name="T65" fmla="*/ 4 h 130"/>
                  <a:gd name="T66" fmla="*/ 112 w 114"/>
                  <a:gd name="T67" fmla="*/ 0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130"/>
                  <a:gd name="T104" fmla="*/ 114 w 114"/>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130">
                    <a:moveTo>
                      <a:pt x="112" y="0"/>
                    </a:moveTo>
                    <a:lnTo>
                      <a:pt x="110" y="2"/>
                    </a:lnTo>
                    <a:lnTo>
                      <a:pt x="102" y="4"/>
                    </a:lnTo>
                    <a:lnTo>
                      <a:pt x="94" y="0"/>
                    </a:lnTo>
                    <a:lnTo>
                      <a:pt x="88" y="0"/>
                    </a:lnTo>
                    <a:lnTo>
                      <a:pt x="76" y="8"/>
                    </a:lnTo>
                    <a:lnTo>
                      <a:pt x="74" y="12"/>
                    </a:lnTo>
                    <a:lnTo>
                      <a:pt x="74" y="16"/>
                    </a:lnTo>
                    <a:lnTo>
                      <a:pt x="74" y="28"/>
                    </a:lnTo>
                    <a:lnTo>
                      <a:pt x="74" y="30"/>
                    </a:lnTo>
                    <a:lnTo>
                      <a:pt x="72" y="30"/>
                    </a:lnTo>
                    <a:lnTo>
                      <a:pt x="66" y="26"/>
                    </a:lnTo>
                    <a:lnTo>
                      <a:pt x="64" y="26"/>
                    </a:lnTo>
                    <a:lnTo>
                      <a:pt x="56" y="24"/>
                    </a:lnTo>
                    <a:lnTo>
                      <a:pt x="52" y="22"/>
                    </a:lnTo>
                    <a:lnTo>
                      <a:pt x="32" y="22"/>
                    </a:lnTo>
                    <a:lnTo>
                      <a:pt x="30" y="26"/>
                    </a:lnTo>
                    <a:lnTo>
                      <a:pt x="30" y="36"/>
                    </a:lnTo>
                    <a:lnTo>
                      <a:pt x="32" y="38"/>
                    </a:lnTo>
                    <a:lnTo>
                      <a:pt x="36" y="32"/>
                    </a:lnTo>
                    <a:lnTo>
                      <a:pt x="44" y="34"/>
                    </a:lnTo>
                    <a:lnTo>
                      <a:pt x="48" y="36"/>
                    </a:lnTo>
                    <a:lnTo>
                      <a:pt x="48" y="42"/>
                    </a:lnTo>
                    <a:lnTo>
                      <a:pt x="42" y="50"/>
                    </a:lnTo>
                    <a:lnTo>
                      <a:pt x="42" y="56"/>
                    </a:lnTo>
                    <a:lnTo>
                      <a:pt x="46" y="66"/>
                    </a:lnTo>
                    <a:lnTo>
                      <a:pt x="44" y="90"/>
                    </a:lnTo>
                    <a:lnTo>
                      <a:pt x="40" y="92"/>
                    </a:lnTo>
                    <a:lnTo>
                      <a:pt x="34" y="86"/>
                    </a:lnTo>
                    <a:lnTo>
                      <a:pt x="28" y="88"/>
                    </a:lnTo>
                    <a:lnTo>
                      <a:pt x="24" y="84"/>
                    </a:lnTo>
                    <a:lnTo>
                      <a:pt x="22" y="84"/>
                    </a:lnTo>
                    <a:lnTo>
                      <a:pt x="18" y="88"/>
                    </a:lnTo>
                    <a:lnTo>
                      <a:pt x="8" y="92"/>
                    </a:lnTo>
                    <a:lnTo>
                      <a:pt x="6" y="96"/>
                    </a:lnTo>
                    <a:lnTo>
                      <a:pt x="6" y="98"/>
                    </a:lnTo>
                    <a:lnTo>
                      <a:pt x="8" y="106"/>
                    </a:lnTo>
                    <a:lnTo>
                      <a:pt x="8" y="108"/>
                    </a:lnTo>
                    <a:lnTo>
                      <a:pt x="4" y="108"/>
                    </a:lnTo>
                    <a:lnTo>
                      <a:pt x="2" y="108"/>
                    </a:lnTo>
                    <a:lnTo>
                      <a:pt x="0" y="110"/>
                    </a:lnTo>
                    <a:lnTo>
                      <a:pt x="0" y="114"/>
                    </a:lnTo>
                    <a:lnTo>
                      <a:pt x="2" y="116"/>
                    </a:lnTo>
                    <a:lnTo>
                      <a:pt x="8" y="122"/>
                    </a:lnTo>
                    <a:lnTo>
                      <a:pt x="12" y="130"/>
                    </a:lnTo>
                    <a:lnTo>
                      <a:pt x="20" y="126"/>
                    </a:lnTo>
                    <a:lnTo>
                      <a:pt x="22" y="122"/>
                    </a:lnTo>
                    <a:lnTo>
                      <a:pt x="24" y="120"/>
                    </a:lnTo>
                    <a:lnTo>
                      <a:pt x="26" y="122"/>
                    </a:lnTo>
                    <a:lnTo>
                      <a:pt x="28" y="124"/>
                    </a:lnTo>
                    <a:lnTo>
                      <a:pt x="32" y="128"/>
                    </a:lnTo>
                    <a:lnTo>
                      <a:pt x="36" y="126"/>
                    </a:lnTo>
                    <a:lnTo>
                      <a:pt x="38" y="124"/>
                    </a:lnTo>
                    <a:lnTo>
                      <a:pt x="40" y="122"/>
                    </a:lnTo>
                    <a:lnTo>
                      <a:pt x="48" y="120"/>
                    </a:lnTo>
                    <a:lnTo>
                      <a:pt x="48" y="122"/>
                    </a:lnTo>
                    <a:lnTo>
                      <a:pt x="48" y="126"/>
                    </a:lnTo>
                    <a:lnTo>
                      <a:pt x="50" y="126"/>
                    </a:lnTo>
                    <a:lnTo>
                      <a:pt x="56" y="124"/>
                    </a:lnTo>
                    <a:lnTo>
                      <a:pt x="66" y="118"/>
                    </a:lnTo>
                    <a:lnTo>
                      <a:pt x="74" y="108"/>
                    </a:lnTo>
                    <a:lnTo>
                      <a:pt x="78" y="86"/>
                    </a:lnTo>
                    <a:lnTo>
                      <a:pt x="90" y="72"/>
                    </a:lnTo>
                    <a:lnTo>
                      <a:pt x="98" y="66"/>
                    </a:lnTo>
                    <a:lnTo>
                      <a:pt x="104" y="26"/>
                    </a:lnTo>
                    <a:lnTo>
                      <a:pt x="114" y="4"/>
                    </a:lnTo>
                    <a:lnTo>
                      <a:pt x="114" y="0"/>
                    </a:lnTo>
                    <a:lnTo>
                      <a:pt x="112" y="0"/>
                    </a:lnTo>
                    <a:close/>
                  </a:path>
                </a:pathLst>
              </a:custGeom>
              <a:solidFill>
                <a:schemeClr val="tx2"/>
              </a:solidFill>
              <a:ln w="3175">
                <a:solidFill>
                  <a:schemeClr val="bg1"/>
                </a:solidFill>
                <a:round/>
                <a:headEnd/>
                <a:tailEnd/>
              </a:ln>
            </p:spPr>
            <p:txBody>
              <a:bodyPr/>
              <a:lstStyle/>
              <a:p>
                <a:endParaRPr lang="fr-FR" dirty="0"/>
              </a:p>
            </p:txBody>
          </p:sp>
          <p:sp>
            <p:nvSpPr>
              <p:cNvPr id="60549" name="Freeform 159"/>
              <p:cNvSpPr>
                <a:spLocks/>
              </p:cNvSpPr>
              <p:nvPr/>
            </p:nvSpPr>
            <p:spPr bwMode="auto">
              <a:xfrm>
                <a:off x="2948" y="2648"/>
                <a:ext cx="114" cy="130"/>
              </a:xfrm>
              <a:custGeom>
                <a:avLst/>
                <a:gdLst>
                  <a:gd name="T0" fmla="*/ 110 w 114"/>
                  <a:gd name="T1" fmla="*/ 2 h 130"/>
                  <a:gd name="T2" fmla="*/ 94 w 114"/>
                  <a:gd name="T3" fmla="*/ 0 h 130"/>
                  <a:gd name="T4" fmla="*/ 76 w 114"/>
                  <a:gd name="T5" fmla="*/ 8 h 130"/>
                  <a:gd name="T6" fmla="*/ 74 w 114"/>
                  <a:gd name="T7" fmla="*/ 16 h 130"/>
                  <a:gd name="T8" fmla="*/ 74 w 114"/>
                  <a:gd name="T9" fmla="*/ 30 h 130"/>
                  <a:gd name="T10" fmla="*/ 66 w 114"/>
                  <a:gd name="T11" fmla="*/ 26 h 130"/>
                  <a:gd name="T12" fmla="*/ 56 w 114"/>
                  <a:gd name="T13" fmla="*/ 24 h 130"/>
                  <a:gd name="T14" fmla="*/ 32 w 114"/>
                  <a:gd name="T15" fmla="*/ 22 h 130"/>
                  <a:gd name="T16" fmla="*/ 30 w 114"/>
                  <a:gd name="T17" fmla="*/ 36 h 130"/>
                  <a:gd name="T18" fmla="*/ 36 w 114"/>
                  <a:gd name="T19" fmla="*/ 32 h 130"/>
                  <a:gd name="T20" fmla="*/ 48 w 114"/>
                  <a:gd name="T21" fmla="*/ 36 h 130"/>
                  <a:gd name="T22" fmla="*/ 42 w 114"/>
                  <a:gd name="T23" fmla="*/ 50 h 130"/>
                  <a:gd name="T24" fmla="*/ 46 w 114"/>
                  <a:gd name="T25" fmla="*/ 66 h 130"/>
                  <a:gd name="T26" fmla="*/ 40 w 114"/>
                  <a:gd name="T27" fmla="*/ 92 h 130"/>
                  <a:gd name="T28" fmla="*/ 28 w 114"/>
                  <a:gd name="T29" fmla="*/ 88 h 130"/>
                  <a:gd name="T30" fmla="*/ 22 w 114"/>
                  <a:gd name="T31" fmla="*/ 84 h 130"/>
                  <a:gd name="T32" fmla="*/ 8 w 114"/>
                  <a:gd name="T33" fmla="*/ 92 h 130"/>
                  <a:gd name="T34" fmla="*/ 6 w 114"/>
                  <a:gd name="T35" fmla="*/ 98 h 130"/>
                  <a:gd name="T36" fmla="*/ 8 w 114"/>
                  <a:gd name="T37" fmla="*/ 108 h 130"/>
                  <a:gd name="T38" fmla="*/ 2 w 114"/>
                  <a:gd name="T39" fmla="*/ 108 h 130"/>
                  <a:gd name="T40" fmla="*/ 0 w 114"/>
                  <a:gd name="T41" fmla="*/ 114 h 130"/>
                  <a:gd name="T42" fmla="*/ 8 w 114"/>
                  <a:gd name="T43" fmla="*/ 122 h 130"/>
                  <a:gd name="T44" fmla="*/ 20 w 114"/>
                  <a:gd name="T45" fmla="*/ 126 h 130"/>
                  <a:gd name="T46" fmla="*/ 24 w 114"/>
                  <a:gd name="T47" fmla="*/ 120 h 130"/>
                  <a:gd name="T48" fmla="*/ 28 w 114"/>
                  <a:gd name="T49" fmla="*/ 124 h 130"/>
                  <a:gd name="T50" fmla="*/ 36 w 114"/>
                  <a:gd name="T51" fmla="*/ 126 h 130"/>
                  <a:gd name="T52" fmla="*/ 40 w 114"/>
                  <a:gd name="T53" fmla="*/ 122 h 130"/>
                  <a:gd name="T54" fmla="*/ 48 w 114"/>
                  <a:gd name="T55" fmla="*/ 122 h 130"/>
                  <a:gd name="T56" fmla="*/ 50 w 114"/>
                  <a:gd name="T57" fmla="*/ 126 h 130"/>
                  <a:gd name="T58" fmla="*/ 66 w 114"/>
                  <a:gd name="T59" fmla="*/ 118 h 130"/>
                  <a:gd name="T60" fmla="*/ 78 w 114"/>
                  <a:gd name="T61" fmla="*/ 86 h 130"/>
                  <a:gd name="T62" fmla="*/ 98 w 114"/>
                  <a:gd name="T63" fmla="*/ 66 h 130"/>
                  <a:gd name="T64" fmla="*/ 114 w 114"/>
                  <a:gd name="T65" fmla="*/ 4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30"/>
                  <a:gd name="T101" fmla="*/ 114 w 114"/>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30">
                    <a:moveTo>
                      <a:pt x="112" y="0"/>
                    </a:moveTo>
                    <a:lnTo>
                      <a:pt x="110" y="2"/>
                    </a:lnTo>
                    <a:lnTo>
                      <a:pt x="102" y="4"/>
                    </a:lnTo>
                    <a:lnTo>
                      <a:pt x="94" y="0"/>
                    </a:lnTo>
                    <a:lnTo>
                      <a:pt x="88" y="0"/>
                    </a:lnTo>
                    <a:lnTo>
                      <a:pt x="76" y="8"/>
                    </a:lnTo>
                    <a:lnTo>
                      <a:pt x="74" y="12"/>
                    </a:lnTo>
                    <a:lnTo>
                      <a:pt x="74" y="16"/>
                    </a:lnTo>
                    <a:lnTo>
                      <a:pt x="74" y="28"/>
                    </a:lnTo>
                    <a:lnTo>
                      <a:pt x="74" y="30"/>
                    </a:lnTo>
                    <a:lnTo>
                      <a:pt x="72" y="30"/>
                    </a:lnTo>
                    <a:lnTo>
                      <a:pt x="66" y="26"/>
                    </a:lnTo>
                    <a:lnTo>
                      <a:pt x="64" y="26"/>
                    </a:lnTo>
                    <a:lnTo>
                      <a:pt x="56" y="24"/>
                    </a:lnTo>
                    <a:lnTo>
                      <a:pt x="52" y="22"/>
                    </a:lnTo>
                    <a:lnTo>
                      <a:pt x="32" y="22"/>
                    </a:lnTo>
                    <a:lnTo>
                      <a:pt x="30" y="26"/>
                    </a:lnTo>
                    <a:lnTo>
                      <a:pt x="30" y="36"/>
                    </a:lnTo>
                    <a:lnTo>
                      <a:pt x="32" y="38"/>
                    </a:lnTo>
                    <a:lnTo>
                      <a:pt x="36" y="32"/>
                    </a:lnTo>
                    <a:lnTo>
                      <a:pt x="44" y="34"/>
                    </a:lnTo>
                    <a:lnTo>
                      <a:pt x="48" y="36"/>
                    </a:lnTo>
                    <a:lnTo>
                      <a:pt x="48" y="42"/>
                    </a:lnTo>
                    <a:lnTo>
                      <a:pt x="42" y="50"/>
                    </a:lnTo>
                    <a:lnTo>
                      <a:pt x="42" y="56"/>
                    </a:lnTo>
                    <a:lnTo>
                      <a:pt x="46" y="66"/>
                    </a:lnTo>
                    <a:lnTo>
                      <a:pt x="44" y="90"/>
                    </a:lnTo>
                    <a:lnTo>
                      <a:pt x="40" y="92"/>
                    </a:lnTo>
                    <a:lnTo>
                      <a:pt x="34" y="86"/>
                    </a:lnTo>
                    <a:lnTo>
                      <a:pt x="28" y="88"/>
                    </a:lnTo>
                    <a:lnTo>
                      <a:pt x="24" y="84"/>
                    </a:lnTo>
                    <a:lnTo>
                      <a:pt x="22" y="84"/>
                    </a:lnTo>
                    <a:lnTo>
                      <a:pt x="18" y="88"/>
                    </a:lnTo>
                    <a:lnTo>
                      <a:pt x="8" y="92"/>
                    </a:lnTo>
                    <a:lnTo>
                      <a:pt x="6" y="96"/>
                    </a:lnTo>
                    <a:lnTo>
                      <a:pt x="6" y="98"/>
                    </a:lnTo>
                    <a:lnTo>
                      <a:pt x="8" y="106"/>
                    </a:lnTo>
                    <a:lnTo>
                      <a:pt x="8" y="108"/>
                    </a:lnTo>
                    <a:lnTo>
                      <a:pt x="4" y="108"/>
                    </a:lnTo>
                    <a:lnTo>
                      <a:pt x="2" y="108"/>
                    </a:lnTo>
                    <a:lnTo>
                      <a:pt x="0" y="110"/>
                    </a:lnTo>
                    <a:lnTo>
                      <a:pt x="0" y="114"/>
                    </a:lnTo>
                    <a:lnTo>
                      <a:pt x="2" y="116"/>
                    </a:lnTo>
                    <a:lnTo>
                      <a:pt x="8" y="122"/>
                    </a:lnTo>
                    <a:lnTo>
                      <a:pt x="12" y="130"/>
                    </a:lnTo>
                    <a:lnTo>
                      <a:pt x="20" y="126"/>
                    </a:lnTo>
                    <a:lnTo>
                      <a:pt x="22" y="122"/>
                    </a:lnTo>
                    <a:lnTo>
                      <a:pt x="24" y="120"/>
                    </a:lnTo>
                    <a:lnTo>
                      <a:pt x="26" y="122"/>
                    </a:lnTo>
                    <a:lnTo>
                      <a:pt x="28" y="124"/>
                    </a:lnTo>
                    <a:lnTo>
                      <a:pt x="32" y="128"/>
                    </a:lnTo>
                    <a:lnTo>
                      <a:pt x="36" y="126"/>
                    </a:lnTo>
                    <a:lnTo>
                      <a:pt x="38" y="124"/>
                    </a:lnTo>
                    <a:lnTo>
                      <a:pt x="40" y="122"/>
                    </a:lnTo>
                    <a:lnTo>
                      <a:pt x="48" y="120"/>
                    </a:lnTo>
                    <a:lnTo>
                      <a:pt x="48" y="122"/>
                    </a:lnTo>
                    <a:lnTo>
                      <a:pt x="48" y="126"/>
                    </a:lnTo>
                    <a:lnTo>
                      <a:pt x="50" y="126"/>
                    </a:lnTo>
                    <a:lnTo>
                      <a:pt x="56" y="124"/>
                    </a:lnTo>
                    <a:lnTo>
                      <a:pt x="66" y="118"/>
                    </a:lnTo>
                    <a:lnTo>
                      <a:pt x="74" y="108"/>
                    </a:lnTo>
                    <a:lnTo>
                      <a:pt x="78" y="86"/>
                    </a:lnTo>
                    <a:lnTo>
                      <a:pt x="90" y="72"/>
                    </a:lnTo>
                    <a:lnTo>
                      <a:pt x="98" y="66"/>
                    </a:lnTo>
                    <a:lnTo>
                      <a:pt x="104" y="26"/>
                    </a:lnTo>
                    <a:lnTo>
                      <a:pt x="114" y="4"/>
                    </a:lnTo>
                    <a:lnTo>
                      <a:pt x="114" y="0"/>
                    </a:lnTo>
                  </a:path>
                </a:pathLst>
              </a:custGeom>
              <a:solidFill>
                <a:schemeClr val="tx2"/>
              </a:solidFill>
              <a:ln w="3175">
                <a:solidFill>
                  <a:schemeClr val="bg1"/>
                </a:solidFill>
                <a:round/>
                <a:headEnd/>
                <a:tailEnd/>
              </a:ln>
            </p:spPr>
            <p:txBody>
              <a:bodyPr/>
              <a:lstStyle/>
              <a:p>
                <a:endParaRPr lang="fr-FR" dirty="0"/>
              </a:p>
            </p:txBody>
          </p:sp>
          <p:sp>
            <p:nvSpPr>
              <p:cNvPr id="60550" name="Freeform 160"/>
              <p:cNvSpPr>
                <a:spLocks/>
              </p:cNvSpPr>
              <p:nvPr/>
            </p:nvSpPr>
            <p:spPr bwMode="auto">
              <a:xfrm>
                <a:off x="2922" y="2670"/>
                <a:ext cx="28" cy="18"/>
              </a:xfrm>
              <a:custGeom>
                <a:avLst/>
                <a:gdLst>
                  <a:gd name="T0" fmla="*/ 28 w 28"/>
                  <a:gd name="T1" fmla="*/ 0 h 18"/>
                  <a:gd name="T2" fmla="*/ 4 w 28"/>
                  <a:gd name="T3" fmla="*/ 0 h 18"/>
                  <a:gd name="T4" fmla="*/ 4 w 28"/>
                  <a:gd name="T5" fmla="*/ 4 h 18"/>
                  <a:gd name="T6" fmla="*/ 2 w 28"/>
                  <a:gd name="T7" fmla="*/ 8 h 18"/>
                  <a:gd name="T8" fmla="*/ 2 w 28"/>
                  <a:gd name="T9" fmla="*/ 10 h 18"/>
                  <a:gd name="T10" fmla="*/ 0 w 28"/>
                  <a:gd name="T11" fmla="*/ 14 h 18"/>
                  <a:gd name="T12" fmla="*/ 2 w 28"/>
                  <a:gd name="T13" fmla="*/ 18 h 18"/>
                  <a:gd name="T14" fmla="*/ 4 w 28"/>
                  <a:gd name="T15" fmla="*/ 18 h 18"/>
                  <a:gd name="T16" fmla="*/ 2 w 28"/>
                  <a:gd name="T17" fmla="*/ 18 h 18"/>
                  <a:gd name="T18" fmla="*/ 28 w 28"/>
                  <a:gd name="T19" fmla="*/ 16 h 18"/>
                  <a:gd name="T20" fmla="*/ 26 w 28"/>
                  <a:gd name="T21" fmla="*/ 4 h 18"/>
                  <a:gd name="T22" fmla="*/ 26 w 28"/>
                  <a:gd name="T23" fmla="*/ 0 h 18"/>
                  <a:gd name="T24" fmla="*/ 28 w 2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8"/>
                  <a:gd name="T41" fmla="*/ 28 w 2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8">
                    <a:moveTo>
                      <a:pt x="28" y="0"/>
                    </a:moveTo>
                    <a:lnTo>
                      <a:pt x="4" y="0"/>
                    </a:lnTo>
                    <a:lnTo>
                      <a:pt x="4" y="4"/>
                    </a:lnTo>
                    <a:lnTo>
                      <a:pt x="2" y="8"/>
                    </a:lnTo>
                    <a:lnTo>
                      <a:pt x="2" y="10"/>
                    </a:lnTo>
                    <a:lnTo>
                      <a:pt x="0" y="14"/>
                    </a:lnTo>
                    <a:lnTo>
                      <a:pt x="2" y="18"/>
                    </a:lnTo>
                    <a:lnTo>
                      <a:pt x="4" y="18"/>
                    </a:lnTo>
                    <a:lnTo>
                      <a:pt x="2" y="18"/>
                    </a:lnTo>
                    <a:lnTo>
                      <a:pt x="28" y="16"/>
                    </a:lnTo>
                    <a:lnTo>
                      <a:pt x="26" y="4"/>
                    </a:lnTo>
                    <a:lnTo>
                      <a:pt x="26" y="0"/>
                    </a:lnTo>
                    <a:lnTo>
                      <a:pt x="28" y="0"/>
                    </a:lnTo>
                    <a:close/>
                  </a:path>
                </a:pathLst>
              </a:custGeom>
              <a:solidFill>
                <a:schemeClr val="tx2"/>
              </a:solidFill>
              <a:ln w="3175">
                <a:solidFill>
                  <a:schemeClr val="bg1"/>
                </a:solidFill>
                <a:round/>
                <a:headEnd/>
                <a:tailEnd/>
              </a:ln>
            </p:spPr>
            <p:txBody>
              <a:bodyPr/>
              <a:lstStyle/>
              <a:p>
                <a:endParaRPr lang="fr-FR" dirty="0"/>
              </a:p>
            </p:txBody>
          </p:sp>
          <p:sp>
            <p:nvSpPr>
              <p:cNvPr id="60551" name="Freeform 161"/>
              <p:cNvSpPr>
                <a:spLocks/>
              </p:cNvSpPr>
              <p:nvPr/>
            </p:nvSpPr>
            <p:spPr bwMode="auto">
              <a:xfrm>
                <a:off x="2922" y="2670"/>
                <a:ext cx="28" cy="18"/>
              </a:xfrm>
              <a:custGeom>
                <a:avLst/>
                <a:gdLst>
                  <a:gd name="T0" fmla="*/ 28 w 28"/>
                  <a:gd name="T1" fmla="*/ 0 h 18"/>
                  <a:gd name="T2" fmla="*/ 4 w 28"/>
                  <a:gd name="T3" fmla="*/ 0 h 18"/>
                  <a:gd name="T4" fmla="*/ 4 w 28"/>
                  <a:gd name="T5" fmla="*/ 4 h 18"/>
                  <a:gd name="T6" fmla="*/ 2 w 28"/>
                  <a:gd name="T7" fmla="*/ 8 h 18"/>
                  <a:gd name="T8" fmla="*/ 2 w 28"/>
                  <a:gd name="T9" fmla="*/ 10 h 18"/>
                  <a:gd name="T10" fmla="*/ 0 w 28"/>
                  <a:gd name="T11" fmla="*/ 14 h 18"/>
                  <a:gd name="T12" fmla="*/ 2 w 28"/>
                  <a:gd name="T13" fmla="*/ 18 h 18"/>
                  <a:gd name="T14" fmla="*/ 4 w 28"/>
                  <a:gd name="T15" fmla="*/ 18 h 18"/>
                  <a:gd name="T16" fmla="*/ 2 w 28"/>
                  <a:gd name="T17" fmla="*/ 18 h 18"/>
                  <a:gd name="T18" fmla="*/ 28 w 28"/>
                  <a:gd name="T19" fmla="*/ 16 h 18"/>
                  <a:gd name="T20" fmla="*/ 26 w 28"/>
                  <a:gd name="T21" fmla="*/ 4 h 18"/>
                  <a:gd name="T22" fmla="*/ 26 w 28"/>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8"/>
                  <a:gd name="T38" fmla="*/ 28 w 28"/>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8">
                    <a:moveTo>
                      <a:pt x="28" y="0"/>
                    </a:moveTo>
                    <a:lnTo>
                      <a:pt x="4" y="0"/>
                    </a:lnTo>
                    <a:lnTo>
                      <a:pt x="4" y="4"/>
                    </a:lnTo>
                    <a:lnTo>
                      <a:pt x="2" y="8"/>
                    </a:lnTo>
                    <a:lnTo>
                      <a:pt x="2" y="10"/>
                    </a:lnTo>
                    <a:lnTo>
                      <a:pt x="0" y="14"/>
                    </a:lnTo>
                    <a:lnTo>
                      <a:pt x="2" y="18"/>
                    </a:lnTo>
                    <a:lnTo>
                      <a:pt x="4" y="18"/>
                    </a:lnTo>
                    <a:lnTo>
                      <a:pt x="2" y="18"/>
                    </a:lnTo>
                    <a:lnTo>
                      <a:pt x="28" y="16"/>
                    </a:lnTo>
                    <a:lnTo>
                      <a:pt x="26" y="4"/>
                    </a:lnTo>
                    <a:lnTo>
                      <a:pt x="26" y="0"/>
                    </a:lnTo>
                  </a:path>
                </a:pathLst>
              </a:custGeom>
              <a:solidFill>
                <a:schemeClr val="tx2"/>
              </a:solidFill>
              <a:ln w="3175">
                <a:solidFill>
                  <a:schemeClr val="bg1"/>
                </a:solidFill>
                <a:round/>
                <a:headEnd/>
                <a:tailEnd/>
              </a:ln>
            </p:spPr>
            <p:txBody>
              <a:bodyPr/>
              <a:lstStyle/>
              <a:p>
                <a:endParaRPr lang="fr-FR" dirty="0"/>
              </a:p>
            </p:txBody>
          </p:sp>
          <p:sp>
            <p:nvSpPr>
              <p:cNvPr id="60552" name="Freeform 162"/>
              <p:cNvSpPr>
                <a:spLocks/>
              </p:cNvSpPr>
              <p:nvPr/>
            </p:nvSpPr>
            <p:spPr bwMode="auto">
              <a:xfrm>
                <a:off x="3328" y="2431"/>
                <a:ext cx="98" cy="88"/>
              </a:xfrm>
              <a:custGeom>
                <a:avLst/>
                <a:gdLst>
                  <a:gd name="T0" fmla="*/ 28 w 98"/>
                  <a:gd name="T1" fmla="*/ 6 h 88"/>
                  <a:gd name="T2" fmla="*/ 14 w 98"/>
                  <a:gd name="T3" fmla="*/ 12 h 88"/>
                  <a:gd name="T4" fmla="*/ 8 w 98"/>
                  <a:gd name="T5" fmla="*/ 14 h 88"/>
                  <a:gd name="T6" fmla="*/ 0 w 98"/>
                  <a:gd name="T7" fmla="*/ 58 h 88"/>
                  <a:gd name="T8" fmla="*/ 4 w 98"/>
                  <a:gd name="T9" fmla="*/ 58 h 88"/>
                  <a:gd name="T10" fmla="*/ 8 w 98"/>
                  <a:gd name="T11" fmla="*/ 60 h 88"/>
                  <a:gd name="T12" fmla="*/ 8 w 98"/>
                  <a:gd name="T13" fmla="*/ 56 h 88"/>
                  <a:gd name="T14" fmla="*/ 12 w 98"/>
                  <a:gd name="T15" fmla="*/ 58 h 88"/>
                  <a:gd name="T16" fmla="*/ 20 w 98"/>
                  <a:gd name="T17" fmla="*/ 50 h 88"/>
                  <a:gd name="T18" fmla="*/ 24 w 98"/>
                  <a:gd name="T19" fmla="*/ 52 h 88"/>
                  <a:gd name="T20" fmla="*/ 26 w 98"/>
                  <a:gd name="T21" fmla="*/ 54 h 88"/>
                  <a:gd name="T22" fmla="*/ 30 w 98"/>
                  <a:gd name="T23" fmla="*/ 56 h 88"/>
                  <a:gd name="T24" fmla="*/ 36 w 98"/>
                  <a:gd name="T25" fmla="*/ 56 h 88"/>
                  <a:gd name="T26" fmla="*/ 38 w 98"/>
                  <a:gd name="T27" fmla="*/ 54 h 88"/>
                  <a:gd name="T28" fmla="*/ 40 w 98"/>
                  <a:gd name="T29" fmla="*/ 56 h 88"/>
                  <a:gd name="T30" fmla="*/ 44 w 98"/>
                  <a:gd name="T31" fmla="*/ 56 h 88"/>
                  <a:gd name="T32" fmla="*/ 46 w 98"/>
                  <a:gd name="T33" fmla="*/ 54 h 88"/>
                  <a:gd name="T34" fmla="*/ 50 w 98"/>
                  <a:gd name="T35" fmla="*/ 56 h 88"/>
                  <a:gd name="T36" fmla="*/ 54 w 98"/>
                  <a:gd name="T37" fmla="*/ 56 h 88"/>
                  <a:gd name="T38" fmla="*/ 62 w 98"/>
                  <a:gd name="T39" fmla="*/ 60 h 88"/>
                  <a:gd name="T40" fmla="*/ 78 w 98"/>
                  <a:gd name="T41" fmla="*/ 76 h 88"/>
                  <a:gd name="T42" fmla="*/ 86 w 98"/>
                  <a:gd name="T43" fmla="*/ 84 h 88"/>
                  <a:gd name="T44" fmla="*/ 90 w 98"/>
                  <a:gd name="T45" fmla="*/ 86 h 88"/>
                  <a:gd name="T46" fmla="*/ 96 w 98"/>
                  <a:gd name="T47" fmla="*/ 80 h 88"/>
                  <a:gd name="T48" fmla="*/ 94 w 98"/>
                  <a:gd name="T49" fmla="*/ 78 h 88"/>
                  <a:gd name="T50" fmla="*/ 90 w 98"/>
                  <a:gd name="T51" fmla="*/ 76 h 88"/>
                  <a:gd name="T52" fmla="*/ 88 w 98"/>
                  <a:gd name="T53" fmla="*/ 72 h 88"/>
                  <a:gd name="T54" fmla="*/ 84 w 98"/>
                  <a:gd name="T55" fmla="*/ 70 h 88"/>
                  <a:gd name="T56" fmla="*/ 82 w 98"/>
                  <a:gd name="T57" fmla="*/ 66 h 88"/>
                  <a:gd name="T58" fmla="*/ 80 w 98"/>
                  <a:gd name="T59" fmla="*/ 64 h 88"/>
                  <a:gd name="T60" fmla="*/ 78 w 98"/>
                  <a:gd name="T61" fmla="*/ 62 h 88"/>
                  <a:gd name="T62" fmla="*/ 70 w 98"/>
                  <a:gd name="T63" fmla="*/ 54 h 88"/>
                  <a:gd name="T64" fmla="*/ 66 w 98"/>
                  <a:gd name="T65" fmla="*/ 52 h 88"/>
                  <a:gd name="T66" fmla="*/ 64 w 98"/>
                  <a:gd name="T67" fmla="*/ 50 h 88"/>
                  <a:gd name="T68" fmla="*/ 60 w 98"/>
                  <a:gd name="T69" fmla="*/ 48 h 88"/>
                  <a:gd name="T70" fmla="*/ 56 w 98"/>
                  <a:gd name="T71" fmla="*/ 48 h 88"/>
                  <a:gd name="T72" fmla="*/ 52 w 98"/>
                  <a:gd name="T73" fmla="*/ 44 h 88"/>
                  <a:gd name="T74" fmla="*/ 52 w 98"/>
                  <a:gd name="T75" fmla="*/ 42 h 88"/>
                  <a:gd name="T76" fmla="*/ 50 w 98"/>
                  <a:gd name="T77" fmla="*/ 40 h 88"/>
                  <a:gd name="T78" fmla="*/ 50 w 98"/>
                  <a:gd name="T79" fmla="*/ 44 h 88"/>
                  <a:gd name="T80" fmla="*/ 48 w 98"/>
                  <a:gd name="T81" fmla="*/ 44 h 88"/>
                  <a:gd name="T82" fmla="*/ 46 w 98"/>
                  <a:gd name="T83" fmla="*/ 38 h 88"/>
                  <a:gd name="T84" fmla="*/ 44 w 98"/>
                  <a:gd name="T85" fmla="*/ 36 h 88"/>
                  <a:gd name="T86" fmla="*/ 40 w 98"/>
                  <a:gd name="T87" fmla="*/ 32 h 88"/>
                  <a:gd name="T88" fmla="*/ 32 w 98"/>
                  <a:gd name="T89" fmla="*/ 0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88"/>
                  <a:gd name="T137" fmla="*/ 98 w 98"/>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88">
                    <a:moveTo>
                      <a:pt x="30" y="0"/>
                    </a:moveTo>
                    <a:lnTo>
                      <a:pt x="28" y="6"/>
                    </a:lnTo>
                    <a:lnTo>
                      <a:pt x="16" y="10"/>
                    </a:lnTo>
                    <a:lnTo>
                      <a:pt x="14" y="12"/>
                    </a:lnTo>
                    <a:lnTo>
                      <a:pt x="12" y="14"/>
                    </a:lnTo>
                    <a:lnTo>
                      <a:pt x="8" y="14"/>
                    </a:lnTo>
                    <a:lnTo>
                      <a:pt x="0" y="54"/>
                    </a:lnTo>
                    <a:lnTo>
                      <a:pt x="0" y="58"/>
                    </a:lnTo>
                    <a:lnTo>
                      <a:pt x="2" y="58"/>
                    </a:lnTo>
                    <a:lnTo>
                      <a:pt x="4" y="58"/>
                    </a:lnTo>
                    <a:lnTo>
                      <a:pt x="6" y="60"/>
                    </a:lnTo>
                    <a:lnTo>
                      <a:pt x="8" y="60"/>
                    </a:lnTo>
                    <a:lnTo>
                      <a:pt x="8" y="58"/>
                    </a:lnTo>
                    <a:lnTo>
                      <a:pt x="8" y="56"/>
                    </a:lnTo>
                    <a:lnTo>
                      <a:pt x="12" y="56"/>
                    </a:lnTo>
                    <a:lnTo>
                      <a:pt x="12" y="58"/>
                    </a:lnTo>
                    <a:lnTo>
                      <a:pt x="14" y="62"/>
                    </a:lnTo>
                    <a:lnTo>
                      <a:pt x="20" y="50"/>
                    </a:lnTo>
                    <a:lnTo>
                      <a:pt x="22" y="52"/>
                    </a:lnTo>
                    <a:lnTo>
                      <a:pt x="24" y="52"/>
                    </a:lnTo>
                    <a:lnTo>
                      <a:pt x="26" y="52"/>
                    </a:lnTo>
                    <a:lnTo>
                      <a:pt x="26" y="54"/>
                    </a:lnTo>
                    <a:lnTo>
                      <a:pt x="28" y="56"/>
                    </a:lnTo>
                    <a:lnTo>
                      <a:pt x="30" y="56"/>
                    </a:lnTo>
                    <a:lnTo>
                      <a:pt x="32" y="56"/>
                    </a:lnTo>
                    <a:lnTo>
                      <a:pt x="36" y="56"/>
                    </a:lnTo>
                    <a:lnTo>
                      <a:pt x="36" y="54"/>
                    </a:lnTo>
                    <a:lnTo>
                      <a:pt x="38" y="54"/>
                    </a:lnTo>
                    <a:lnTo>
                      <a:pt x="40" y="54"/>
                    </a:lnTo>
                    <a:lnTo>
                      <a:pt x="40" y="56"/>
                    </a:lnTo>
                    <a:lnTo>
                      <a:pt x="42" y="56"/>
                    </a:lnTo>
                    <a:lnTo>
                      <a:pt x="44" y="56"/>
                    </a:lnTo>
                    <a:lnTo>
                      <a:pt x="44" y="54"/>
                    </a:lnTo>
                    <a:lnTo>
                      <a:pt x="46" y="54"/>
                    </a:lnTo>
                    <a:lnTo>
                      <a:pt x="46" y="56"/>
                    </a:lnTo>
                    <a:lnTo>
                      <a:pt x="50" y="56"/>
                    </a:lnTo>
                    <a:lnTo>
                      <a:pt x="52" y="56"/>
                    </a:lnTo>
                    <a:lnTo>
                      <a:pt x="54" y="56"/>
                    </a:lnTo>
                    <a:lnTo>
                      <a:pt x="60" y="60"/>
                    </a:lnTo>
                    <a:lnTo>
                      <a:pt x="62" y="60"/>
                    </a:lnTo>
                    <a:lnTo>
                      <a:pt x="70" y="70"/>
                    </a:lnTo>
                    <a:lnTo>
                      <a:pt x="78" y="76"/>
                    </a:lnTo>
                    <a:lnTo>
                      <a:pt x="82" y="82"/>
                    </a:lnTo>
                    <a:lnTo>
                      <a:pt x="86" y="84"/>
                    </a:lnTo>
                    <a:lnTo>
                      <a:pt x="88" y="88"/>
                    </a:lnTo>
                    <a:lnTo>
                      <a:pt x="90" y="86"/>
                    </a:lnTo>
                    <a:lnTo>
                      <a:pt x="98" y="82"/>
                    </a:lnTo>
                    <a:lnTo>
                      <a:pt x="96" y="80"/>
                    </a:lnTo>
                    <a:lnTo>
                      <a:pt x="94" y="80"/>
                    </a:lnTo>
                    <a:lnTo>
                      <a:pt x="94" y="78"/>
                    </a:lnTo>
                    <a:lnTo>
                      <a:pt x="92" y="76"/>
                    </a:lnTo>
                    <a:lnTo>
                      <a:pt x="90" y="76"/>
                    </a:lnTo>
                    <a:lnTo>
                      <a:pt x="88" y="76"/>
                    </a:lnTo>
                    <a:lnTo>
                      <a:pt x="88" y="72"/>
                    </a:lnTo>
                    <a:lnTo>
                      <a:pt x="86" y="70"/>
                    </a:lnTo>
                    <a:lnTo>
                      <a:pt x="84" y="70"/>
                    </a:lnTo>
                    <a:lnTo>
                      <a:pt x="84" y="68"/>
                    </a:lnTo>
                    <a:lnTo>
                      <a:pt x="82" y="66"/>
                    </a:lnTo>
                    <a:lnTo>
                      <a:pt x="80" y="66"/>
                    </a:lnTo>
                    <a:lnTo>
                      <a:pt x="80" y="64"/>
                    </a:lnTo>
                    <a:lnTo>
                      <a:pt x="78" y="64"/>
                    </a:lnTo>
                    <a:lnTo>
                      <a:pt x="78" y="62"/>
                    </a:lnTo>
                    <a:lnTo>
                      <a:pt x="72" y="54"/>
                    </a:lnTo>
                    <a:lnTo>
                      <a:pt x="70" y="54"/>
                    </a:lnTo>
                    <a:lnTo>
                      <a:pt x="66" y="54"/>
                    </a:lnTo>
                    <a:lnTo>
                      <a:pt x="66" y="52"/>
                    </a:lnTo>
                    <a:lnTo>
                      <a:pt x="64" y="52"/>
                    </a:lnTo>
                    <a:lnTo>
                      <a:pt x="64" y="50"/>
                    </a:lnTo>
                    <a:lnTo>
                      <a:pt x="62" y="48"/>
                    </a:lnTo>
                    <a:lnTo>
                      <a:pt x="60" y="48"/>
                    </a:lnTo>
                    <a:lnTo>
                      <a:pt x="58" y="48"/>
                    </a:lnTo>
                    <a:lnTo>
                      <a:pt x="56" y="48"/>
                    </a:lnTo>
                    <a:lnTo>
                      <a:pt x="54" y="46"/>
                    </a:lnTo>
                    <a:lnTo>
                      <a:pt x="52" y="44"/>
                    </a:lnTo>
                    <a:lnTo>
                      <a:pt x="54" y="42"/>
                    </a:lnTo>
                    <a:lnTo>
                      <a:pt x="52" y="42"/>
                    </a:lnTo>
                    <a:lnTo>
                      <a:pt x="52" y="40"/>
                    </a:lnTo>
                    <a:lnTo>
                      <a:pt x="50" y="40"/>
                    </a:lnTo>
                    <a:lnTo>
                      <a:pt x="50" y="42"/>
                    </a:lnTo>
                    <a:lnTo>
                      <a:pt x="50" y="44"/>
                    </a:lnTo>
                    <a:lnTo>
                      <a:pt x="50" y="46"/>
                    </a:lnTo>
                    <a:lnTo>
                      <a:pt x="48" y="44"/>
                    </a:lnTo>
                    <a:lnTo>
                      <a:pt x="48" y="42"/>
                    </a:lnTo>
                    <a:lnTo>
                      <a:pt x="46" y="38"/>
                    </a:lnTo>
                    <a:lnTo>
                      <a:pt x="44" y="38"/>
                    </a:lnTo>
                    <a:lnTo>
                      <a:pt x="44" y="36"/>
                    </a:lnTo>
                    <a:lnTo>
                      <a:pt x="44" y="34"/>
                    </a:lnTo>
                    <a:lnTo>
                      <a:pt x="40" y="32"/>
                    </a:lnTo>
                    <a:lnTo>
                      <a:pt x="36" y="8"/>
                    </a:lnTo>
                    <a:lnTo>
                      <a:pt x="32" y="0"/>
                    </a:lnTo>
                    <a:lnTo>
                      <a:pt x="30" y="0"/>
                    </a:lnTo>
                    <a:close/>
                  </a:path>
                </a:pathLst>
              </a:custGeom>
              <a:solidFill>
                <a:schemeClr val="tx2"/>
              </a:solidFill>
              <a:ln w="3175">
                <a:solidFill>
                  <a:schemeClr val="bg1"/>
                </a:solidFill>
                <a:round/>
                <a:headEnd/>
                <a:tailEnd/>
              </a:ln>
            </p:spPr>
            <p:txBody>
              <a:bodyPr/>
              <a:lstStyle/>
              <a:p>
                <a:endParaRPr lang="fr-FR" dirty="0"/>
              </a:p>
            </p:txBody>
          </p:sp>
          <p:sp>
            <p:nvSpPr>
              <p:cNvPr id="60553" name="Freeform 163"/>
              <p:cNvSpPr>
                <a:spLocks/>
              </p:cNvSpPr>
              <p:nvPr/>
            </p:nvSpPr>
            <p:spPr bwMode="auto">
              <a:xfrm>
                <a:off x="3328" y="2431"/>
                <a:ext cx="98" cy="88"/>
              </a:xfrm>
              <a:custGeom>
                <a:avLst/>
                <a:gdLst>
                  <a:gd name="T0" fmla="*/ 28 w 98"/>
                  <a:gd name="T1" fmla="*/ 6 h 88"/>
                  <a:gd name="T2" fmla="*/ 14 w 98"/>
                  <a:gd name="T3" fmla="*/ 12 h 88"/>
                  <a:gd name="T4" fmla="*/ 8 w 98"/>
                  <a:gd name="T5" fmla="*/ 14 h 88"/>
                  <a:gd name="T6" fmla="*/ 0 w 98"/>
                  <a:gd name="T7" fmla="*/ 58 h 88"/>
                  <a:gd name="T8" fmla="*/ 4 w 98"/>
                  <a:gd name="T9" fmla="*/ 58 h 88"/>
                  <a:gd name="T10" fmla="*/ 8 w 98"/>
                  <a:gd name="T11" fmla="*/ 60 h 88"/>
                  <a:gd name="T12" fmla="*/ 8 w 98"/>
                  <a:gd name="T13" fmla="*/ 56 h 88"/>
                  <a:gd name="T14" fmla="*/ 12 w 98"/>
                  <a:gd name="T15" fmla="*/ 58 h 88"/>
                  <a:gd name="T16" fmla="*/ 20 w 98"/>
                  <a:gd name="T17" fmla="*/ 50 h 88"/>
                  <a:gd name="T18" fmla="*/ 24 w 98"/>
                  <a:gd name="T19" fmla="*/ 52 h 88"/>
                  <a:gd name="T20" fmla="*/ 26 w 98"/>
                  <a:gd name="T21" fmla="*/ 54 h 88"/>
                  <a:gd name="T22" fmla="*/ 30 w 98"/>
                  <a:gd name="T23" fmla="*/ 56 h 88"/>
                  <a:gd name="T24" fmla="*/ 36 w 98"/>
                  <a:gd name="T25" fmla="*/ 56 h 88"/>
                  <a:gd name="T26" fmla="*/ 38 w 98"/>
                  <a:gd name="T27" fmla="*/ 54 h 88"/>
                  <a:gd name="T28" fmla="*/ 40 w 98"/>
                  <a:gd name="T29" fmla="*/ 56 h 88"/>
                  <a:gd name="T30" fmla="*/ 44 w 98"/>
                  <a:gd name="T31" fmla="*/ 56 h 88"/>
                  <a:gd name="T32" fmla="*/ 46 w 98"/>
                  <a:gd name="T33" fmla="*/ 54 h 88"/>
                  <a:gd name="T34" fmla="*/ 50 w 98"/>
                  <a:gd name="T35" fmla="*/ 56 h 88"/>
                  <a:gd name="T36" fmla="*/ 54 w 98"/>
                  <a:gd name="T37" fmla="*/ 56 h 88"/>
                  <a:gd name="T38" fmla="*/ 62 w 98"/>
                  <a:gd name="T39" fmla="*/ 60 h 88"/>
                  <a:gd name="T40" fmla="*/ 78 w 98"/>
                  <a:gd name="T41" fmla="*/ 76 h 88"/>
                  <a:gd name="T42" fmla="*/ 86 w 98"/>
                  <a:gd name="T43" fmla="*/ 84 h 88"/>
                  <a:gd name="T44" fmla="*/ 90 w 98"/>
                  <a:gd name="T45" fmla="*/ 86 h 88"/>
                  <a:gd name="T46" fmla="*/ 96 w 98"/>
                  <a:gd name="T47" fmla="*/ 80 h 88"/>
                  <a:gd name="T48" fmla="*/ 94 w 98"/>
                  <a:gd name="T49" fmla="*/ 78 h 88"/>
                  <a:gd name="T50" fmla="*/ 90 w 98"/>
                  <a:gd name="T51" fmla="*/ 76 h 88"/>
                  <a:gd name="T52" fmla="*/ 88 w 98"/>
                  <a:gd name="T53" fmla="*/ 72 h 88"/>
                  <a:gd name="T54" fmla="*/ 84 w 98"/>
                  <a:gd name="T55" fmla="*/ 70 h 88"/>
                  <a:gd name="T56" fmla="*/ 82 w 98"/>
                  <a:gd name="T57" fmla="*/ 66 h 88"/>
                  <a:gd name="T58" fmla="*/ 80 w 98"/>
                  <a:gd name="T59" fmla="*/ 64 h 88"/>
                  <a:gd name="T60" fmla="*/ 78 w 98"/>
                  <a:gd name="T61" fmla="*/ 62 h 88"/>
                  <a:gd name="T62" fmla="*/ 70 w 98"/>
                  <a:gd name="T63" fmla="*/ 54 h 88"/>
                  <a:gd name="T64" fmla="*/ 66 w 98"/>
                  <a:gd name="T65" fmla="*/ 52 h 88"/>
                  <a:gd name="T66" fmla="*/ 64 w 98"/>
                  <a:gd name="T67" fmla="*/ 50 h 88"/>
                  <a:gd name="T68" fmla="*/ 60 w 98"/>
                  <a:gd name="T69" fmla="*/ 48 h 88"/>
                  <a:gd name="T70" fmla="*/ 56 w 98"/>
                  <a:gd name="T71" fmla="*/ 48 h 88"/>
                  <a:gd name="T72" fmla="*/ 52 w 98"/>
                  <a:gd name="T73" fmla="*/ 44 h 88"/>
                  <a:gd name="T74" fmla="*/ 52 w 98"/>
                  <a:gd name="T75" fmla="*/ 42 h 88"/>
                  <a:gd name="T76" fmla="*/ 50 w 98"/>
                  <a:gd name="T77" fmla="*/ 40 h 88"/>
                  <a:gd name="T78" fmla="*/ 50 w 98"/>
                  <a:gd name="T79" fmla="*/ 44 h 88"/>
                  <a:gd name="T80" fmla="*/ 48 w 98"/>
                  <a:gd name="T81" fmla="*/ 44 h 88"/>
                  <a:gd name="T82" fmla="*/ 46 w 98"/>
                  <a:gd name="T83" fmla="*/ 38 h 88"/>
                  <a:gd name="T84" fmla="*/ 44 w 98"/>
                  <a:gd name="T85" fmla="*/ 36 h 88"/>
                  <a:gd name="T86" fmla="*/ 40 w 98"/>
                  <a:gd name="T87" fmla="*/ 32 h 88"/>
                  <a:gd name="T88" fmla="*/ 32 w 98"/>
                  <a:gd name="T89" fmla="*/ 0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88"/>
                  <a:gd name="T137" fmla="*/ 98 w 98"/>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88">
                    <a:moveTo>
                      <a:pt x="30" y="0"/>
                    </a:moveTo>
                    <a:lnTo>
                      <a:pt x="28" y="6"/>
                    </a:lnTo>
                    <a:lnTo>
                      <a:pt x="16" y="10"/>
                    </a:lnTo>
                    <a:lnTo>
                      <a:pt x="14" y="12"/>
                    </a:lnTo>
                    <a:lnTo>
                      <a:pt x="12" y="14"/>
                    </a:lnTo>
                    <a:lnTo>
                      <a:pt x="8" y="14"/>
                    </a:lnTo>
                    <a:lnTo>
                      <a:pt x="0" y="54"/>
                    </a:lnTo>
                    <a:lnTo>
                      <a:pt x="0" y="58"/>
                    </a:lnTo>
                    <a:lnTo>
                      <a:pt x="2" y="58"/>
                    </a:lnTo>
                    <a:lnTo>
                      <a:pt x="4" y="58"/>
                    </a:lnTo>
                    <a:lnTo>
                      <a:pt x="6" y="60"/>
                    </a:lnTo>
                    <a:lnTo>
                      <a:pt x="8" y="60"/>
                    </a:lnTo>
                    <a:lnTo>
                      <a:pt x="8" y="58"/>
                    </a:lnTo>
                    <a:lnTo>
                      <a:pt x="8" y="56"/>
                    </a:lnTo>
                    <a:lnTo>
                      <a:pt x="12" y="56"/>
                    </a:lnTo>
                    <a:lnTo>
                      <a:pt x="12" y="58"/>
                    </a:lnTo>
                    <a:lnTo>
                      <a:pt x="14" y="62"/>
                    </a:lnTo>
                    <a:lnTo>
                      <a:pt x="20" y="50"/>
                    </a:lnTo>
                    <a:lnTo>
                      <a:pt x="22" y="52"/>
                    </a:lnTo>
                    <a:lnTo>
                      <a:pt x="24" y="52"/>
                    </a:lnTo>
                    <a:lnTo>
                      <a:pt x="26" y="52"/>
                    </a:lnTo>
                    <a:lnTo>
                      <a:pt x="26" y="54"/>
                    </a:lnTo>
                    <a:lnTo>
                      <a:pt x="28" y="56"/>
                    </a:lnTo>
                    <a:lnTo>
                      <a:pt x="30" y="56"/>
                    </a:lnTo>
                    <a:lnTo>
                      <a:pt x="32" y="56"/>
                    </a:lnTo>
                    <a:lnTo>
                      <a:pt x="36" y="56"/>
                    </a:lnTo>
                    <a:lnTo>
                      <a:pt x="36" y="54"/>
                    </a:lnTo>
                    <a:lnTo>
                      <a:pt x="38" y="54"/>
                    </a:lnTo>
                    <a:lnTo>
                      <a:pt x="40" y="54"/>
                    </a:lnTo>
                    <a:lnTo>
                      <a:pt x="40" y="56"/>
                    </a:lnTo>
                    <a:lnTo>
                      <a:pt x="42" y="56"/>
                    </a:lnTo>
                    <a:lnTo>
                      <a:pt x="44" y="56"/>
                    </a:lnTo>
                    <a:lnTo>
                      <a:pt x="44" y="54"/>
                    </a:lnTo>
                    <a:lnTo>
                      <a:pt x="46" y="54"/>
                    </a:lnTo>
                    <a:lnTo>
                      <a:pt x="46" y="56"/>
                    </a:lnTo>
                    <a:lnTo>
                      <a:pt x="50" y="56"/>
                    </a:lnTo>
                    <a:lnTo>
                      <a:pt x="52" y="56"/>
                    </a:lnTo>
                    <a:lnTo>
                      <a:pt x="54" y="56"/>
                    </a:lnTo>
                    <a:lnTo>
                      <a:pt x="60" y="60"/>
                    </a:lnTo>
                    <a:lnTo>
                      <a:pt x="62" y="60"/>
                    </a:lnTo>
                    <a:lnTo>
                      <a:pt x="70" y="70"/>
                    </a:lnTo>
                    <a:lnTo>
                      <a:pt x="78" y="76"/>
                    </a:lnTo>
                    <a:lnTo>
                      <a:pt x="82" y="82"/>
                    </a:lnTo>
                    <a:lnTo>
                      <a:pt x="86" y="84"/>
                    </a:lnTo>
                    <a:lnTo>
                      <a:pt x="88" y="88"/>
                    </a:lnTo>
                    <a:lnTo>
                      <a:pt x="90" y="86"/>
                    </a:lnTo>
                    <a:lnTo>
                      <a:pt x="98" y="82"/>
                    </a:lnTo>
                    <a:lnTo>
                      <a:pt x="96" y="80"/>
                    </a:lnTo>
                    <a:lnTo>
                      <a:pt x="94" y="80"/>
                    </a:lnTo>
                    <a:lnTo>
                      <a:pt x="94" y="78"/>
                    </a:lnTo>
                    <a:lnTo>
                      <a:pt x="92" y="76"/>
                    </a:lnTo>
                    <a:lnTo>
                      <a:pt x="90" y="76"/>
                    </a:lnTo>
                    <a:lnTo>
                      <a:pt x="88" y="76"/>
                    </a:lnTo>
                    <a:lnTo>
                      <a:pt x="88" y="72"/>
                    </a:lnTo>
                    <a:lnTo>
                      <a:pt x="86" y="70"/>
                    </a:lnTo>
                    <a:lnTo>
                      <a:pt x="84" y="70"/>
                    </a:lnTo>
                    <a:lnTo>
                      <a:pt x="84" y="68"/>
                    </a:lnTo>
                    <a:lnTo>
                      <a:pt x="82" y="66"/>
                    </a:lnTo>
                    <a:lnTo>
                      <a:pt x="80" y="66"/>
                    </a:lnTo>
                    <a:lnTo>
                      <a:pt x="80" y="64"/>
                    </a:lnTo>
                    <a:lnTo>
                      <a:pt x="78" y="64"/>
                    </a:lnTo>
                    <a:lnTo>
                      <a:pt x="78" y="62"/>
                    </a:lnTo>
                    <a:lnTo>
                      <a:pt x="72" y="54"/>
                    </a:lnTo>
                    <a:lnTo>
                      <a:pt x="70" y="54"/>
                    </a:lnTo>
                    <a:lnTo>
                      <a:pt x="66" y="54"/>
                    </a:lnTo>
                    <a:lnTo>
                      <a:pt x="66" y="52"/>
                    </a:lnTo>
                    <a:lnTo>
                      <a:pt x="64" y="52"/>
                    </a:lnTo>
                    <a:lnTo>
                      <a:pt x="64" y="50"/>
                    </a:lnTo>
                    <a:lnTo>
                      <a:pt x="62" y="48"/>
                    </a:lnTo>
                    <a:lnTo>
                      <a:pt x="60" y="48"/>
                    </a:lnTo>
                    <a:lnTo>
                      <a:pt x="58" y="48"/>
                    </a:lnTo>
                    <a:lnTo>
                      <a:pt x="56" y="48"/>
                    </a:lnTo>
                    <a:lnTo>
                      <a:pt x="54" y="46"/>
                    </a:lnTo>
                    <a:lnTo>
                      <a:pt x="52" y="44"/>
                    </a:lnTo>
                    <a:lnTo>
                      <a:pt x="54" y="42"/>
                    </a:lnTo>
                    <a:lnTo>
                      <a:pt x="52" y="42"/>
                    </a:lnTo>
                    <a:lnTo>
                      <a:pt x="52" y="40"/>
                    </a:lnTo>
                    <a:lnTo>
                      <a:pt x="50" y="40"/>
                    </a:lnTo>
                    <a:lnTo>
                      <a:pt x="50" y="42"/>
                    </a:lnTo>
                    <a:lnTo>
                      <a:pt x="50" y="44"/>
                    </a:lnTo>
                    <a:lnTo>
                      <a:pt x="50" y="46"/>
                    </a:lnTo>
                    <a:lnTo>
                      <a:pt x="48" y="44"/>
                    </a:lnTo>
                    <a:lnTo>
                      <a:pt x="48" y="42"/>
                    </a:lnTo>
                    <a:lnTo>
                      <a:pt x="46" y="38"/>
                    </a:lnTo>
                    <a:lnTo>
                      <a:pt x="44" y="38"/>
                    </a:lnTo>
                    <a:lnTo>
                      <a:pt x="44" y="36"/>
                    </a:lnTo>
                    <a:lnTo>
                      <a:pt x="44" y="34"/>
                    </a:lnTo>
                    <a:lnTo>
                      <a:pt x="40" y="32"/>
                    </a:lnTo>
                    <a:lnTo>
                      <a:pt x="36" y="8"/>
                    </a:lnTo>
                    <a:lnTo>
                      <a:pt x="32" y="0"/>
                    </a:lnTo>
                  </a:path>
                </a:pathLst>
              </a:custGeom>
              <a:solidFill>
                <a:schemeClr val="tx2"/>
              </a:solidFill>
              <a:ln w="3175">
                <a:solidFill>
                  <a:schemeClr val="bg1"/>
                </a:solidFill>
                <a:round/>
                <a:headEnd/>
                <a:tailEnd/>
              </a:ln>
            </p:spPr>
            <p:txBody>
              <a:bodyPr/>
              <a:lstStyle/>
              <a:p>
                <a:endParaRPr lang="fr-FR" dirty="0"/>
              </a:p>
            </p:txBody>
          </p:sp>
          <p:sp>
            <p:nvSpPr>
              <p:cNvPr id="60554" name="Freeform 164"/>
              <p:cNvSpPr>
                <a:spLocks/>
              </p:cNvSpPr>
              <p:nvPr/>
            </p:nvSpPr>
            <p:spPr bwMode="auto">
              <a:xfrm>
                <a:off x="3218" y="2738"/>
                <a:ext cx="26" cy="30"/>
              </a:xfrm>
              <a:custGeom>
                <a:avLst/>
                <a:gdLst>
                  <a:gd name="T0" fmla="*/ 24 w 26"/>
                  <a:gd name="T1" fmla="*/ 0 h 30"/>
                  <a:gd name="T2" fmla="*/ 22 w 26"/>
                  <a:gd name="T3" fmla="*/ 0 h 30"/>
                  <a:gd name="T4" fmla="*/ 20 w 26"/>
                  <a:gd name="T5" fmla="*/ 0 h 30"/>
                  <a:gd name="T6" fmla="*/ 16 w 26"/>
                  <a:gd name="T7" fmla="*/ 0 h 30"/>
                  <a:gd name="T8" fmla="*/ 14 w 26"/>
                  <a:gd name="T9" fmla="*/ 0 h 30"/>
                  <a:gd name="T10" fmla="*/ 12 w 26"/>
                  <a:gd name="T11" fmla="*/ 2 h 30"/>
                  <a:gd name="T12" fmla="*/ 12 w 26"/>
                  <a:gd name="T13" fmla="*/ 4 h 30"/>
                  <a:gd name="T14" fmla="*/ 10 w 26"/>
                  <a:gd name="T15" fmla="*/ 6 h 30"/>
                  <a:gd name="T16" fmla="*/ 8 w 26"/>
                  <a:gd name="T17" fmla="*/ 6 h 30"/>
                  <a:gd name="T18" fmla="*/ 6 w 26"/>
                  <a:gd name="T19" fmla="*/ 6 h 30"/>
                  <a:gd name="T20" fmla="*/ 4 w 26"/>
                  <a:gd name="T21" fmla="*/ 2 h 30"/>
                  <a:gd name="T22" fmla="*/ 2 w 26"/>
                  <a:gd name="T23" fmla="*/ 2 h 30"/>
                  <a:gd name="T24" fmla="*/ 0 w 26"/>
                  <a:gd name="T25" fmla="*/ 2 h 30"/>
                  <a:gd name="T26" fmla="*/ 0 w 26"/>
                  <a:gd name="T27" fmla="*/ 6 h 30"/>
                  <a:gd name="T28" fmla="*/ 0 w 26"/>
                  <a:gd name="T29" fmla="*/ 4 h 30"/>
                  <a:gd name="T30" fmla="*/ 2 w 26"/>
                  <a:gd name="T31" fmla="*/ 8 h 30"/>
                  <a:gd name="T32" fmla="*/ 4 w 26"/>
                  <a:gd name="T33" fmla="*/ 14 h 30"/>
                  <a:gd name="T34" fmla="*/ 4 w 26"/>
                  <a:gd name="T35" fmla="*/ 16 h 30"/>
                  <a:gd name="T36" fmla="*/ 6 w 26"/>
                  <a:gd name="T37" fmla="*/ 26 h 30"/>
                  <a:gd name="T38" fmla="*/ 8 w 26"/>
                  <a:gd name="T39" fmla="*/ 30 h 30"/>
                  <a:gd name="T40" fmla="*/ 10 w 26"/>
                  <a:gd name="T41" fmla="*/ 30 h 30"/>
                  <a:gd name="T42" fmla="*/ 16 w 26"/>
                  <a:gd name="T43" fmla="*/ 28 h 30"/>
                  <a:gd name="T44" fmla="*/ 26 w 26"/>
                  <a:gd name="T45" fmla="*/ 12 h 30"/>
                  <a:gd name="T46" fmla="*/ 26 w 26"/>
                  <a:gd name="T47" fmla="*/ 10 h 30"/>
                  <a:gd name="T48" fmla="*/ 26 w 26"/>
                  <a:gd name="T49" fmla="*/ 8 h 30"/>
                  <a:gd name="T50" fmla="*/ 24 w 26"/>
                  <a:gd name="T51" fmla="*/ 8 h 30"/>
                  <a:gd name="T52" fmla="*/ 22 w 26"/>
                  <a:gd name="T53" fmla="*/ 8 h 30"/>
                  <a:gd name="T54" fmla="*/ 22 w 26"/>
                  <a:gd name="T55" fmla="*/ 6 h 30"/>
                  <a:gd name="T56" fmla="*/ 22 w 26"/>
                  <a:gd name="T57" fmla="*/ 4 h 30"/>
                  <a:gd name="T58" fmla="*/ 22 w 26"/>
                  <a:gd name="T59" fmla="*/ 2 h 30"/>
                  <a:gd name="T60" fmla="*/ 22 w 26"/>
                  <a:gd name="T61" fmla="*/ 0 h 30"/>
                  <a:gd name="T62" fmla="*/ 24 w 2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30"/>
                  <a:gd name="T98" fmla="*/ 26 w 2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30">
                    <a:moveTo>
                      <a:pt x="24" y="0"/>
                    </a:moveTo>
                    <a:lnTo>
                      <a:pt x="22" y="0"/>
                    </a:lnTo>
                    <a:lnTo>
                      <a:pt x="20" y="0"/>
                    </a:lnTo>
                    <a:lnTo>
                      <a:pt x="16" y="0"/>
                    </a:lnTo>
                    <a:lnTo>
                      <a:pt x="14" y="0"/>
                    </a:lnTo>
                    <a:lnTo>
                      <a:pt x="12" y="2"/>
                    </a:lnTo>
                    <a:lnTo>
                      <a:pt x="12" y="4"/>
                    </a:lnTo>
                    <a:lnTo>
                      <a:pt x="10" y="6"/>
                    </a:lnTo>
                    <a:lnTo>
                      <a:pt x="8" y="6"/>
                    </a:lnTo>
                    <a:lnTo>
                      <a:pt x="6" y="6"/>
                    </a:lnTo>
                    <a:lnTo>
                      <a:pt x="4" y="2"/>
                    </a:lnTo>
                    <a:lnTo>
                      <a:pt x="2" y="2"/>
                    </a:lnTo>
                    <a:lnTo>
                      <a:pt x="0" y="2"/>
                    </a:lnTo>
                    <a:lnTo>
                      <a:pt x="0" y="6"/>
                    </a:lnTo>
                    <a:lnTo>
                      <a:pt x="0" y="4"/>
                    </a:lnTo>
                    <a:lnTo>
                      <a:pt x="2" y="8"/>
                    </a:lnTo>
                    <a:lnTo>
                      <a:pt x="4" y="14"/>
                    </a:lnTo>
                    <a:lnTo>
                      <a:pt x="4" y="16"/>
                    </a:lnTo>
                    <a:lnTo>
                      <a:pt x="6" y="26"/>
                    </a:lnTo>
                    <a:lnTo>
                      <a:pt x="8" y="30"/>
                    </a:lnTo>
                    <a:lnTo>
                      <a:pt x="10" y="30"/>
                    </a:lnTo>
                    <a:lnTo>
                      <a:pt x="16" y="28"/>
                    </a:lnTo>
                    <a:lnTo>
                      <a:pt x="26" y="12"/>
                    </a:lnTo>
                    <a:lnTo>
                      <a:pt x="26" y="10"/>
                    </a:lnTo>
                    <a:lnTo>
                      <a:pt x="26" y="8"/>
                    </a:lnTo>
                    <a:lnTo>
                      <a:pt x="24" y="8"/>
                    </a:lnTo>
                    <a:lnTo>
                      <a:pt x="22" y="8"/>
                    </a:lnTo>
                    <a:lnTo>
                      <a:pt x="22" y="6"/>
                    </a:lnTo>
                    <a:lnTo>
                      <a:pt x="22" y="4"/>
                    </a:lnTo>
                    <a:lnTo>
                      <a:pt x="22" y="2"/>
                    </a:lnTo>
                    <a:lnTo>
                      <a:pt x="22" y="0"/>
                    </a:lnTo>
                    <a:lnTo>
                      <a:pt x="24" y="0"/>
                    </a:lnTo>
                    <a:close/>
                  </a:path>
                </a:pathLst>
              </a:custGeom>
              <a:solidFill>
                <a:schemeClr val="tx2"/>
              </a:solidFill>
              <a:ln w="3175">
                <a:solidFill>
                  <a:schemeClr val="bg1"/>
                </a:solidFill>
                <a:round/>
                <a:headEnd/>
                <a:tailEnd/>
              </a:ln>
            </p:spPr>
            <p:txBody>
              <a:bodyPr/>
              <a:lstStyle/>
              <a:p>
                <a:endParaRPr lang="fr-FR" dirty="0"/>
              </a:p>
            </p:txBody>
          </p:sp>
          <p:sp>
            <p:nvSpPr>
              <p:cNvPr id="60555" name="Freeform 165"/>
              <p:cNvSpPr>
                <a:spLocks/>
              </p:cNvSpPr>
              <p:nvPr/>
            </p:nvSpPr>
            <p:spPr bwMode="auto">
              <a:xfrm>
                <a:off x="3218" y="2738"/>
                <a:ext cx="26" cy="30"/>
              </a:xfrm>
              <a:custGeom>
                <a:avLst/>
                <a:gdLst>
                  <a:gd name="T0" fmla="*/ 24 w 26"/>
                  <a:gd name="T1" fmla="*/ 0 h 30"/>
                  <a:gd name="T2" fmla="*/ 22 w 26"/>
                  <a:gd name="T3" fmla="*/ 0 h 30"/>
                  <a:gd name="T4" fmla="*/ 20 w 26"/>
                  <a:gd name="T5" fmla="*/ 0 h 30"/>
                  <a:gd name="T6" fmla="*/ 16 w 26"/>
                  <a:gd name="T7" fmla="*/ 0 h 30"/>
                  <a:gd name="T8" fmla="*/ 14 w 26"/>
                  <a:gd name="T9" fmla="*/ 0 h 30"/>
                  <a:gd name="T10" fmla="*/ 12 w 26"/>
                  <a:gd name="T11" fmla="*/ 2 h 30"/>
                  <a:gd name="T12" fmla="*/ 12 w 26"/>
                  <a:gd name="T13" fmla="*/ 4 h 30"/>
                  <a:gd name="T14" fmla="*/ 10 w 26"/>
                  <a:gd name="T15" fmla="*/ 6 h 30"/>
                  <a:gd name="T16" fmla="*/ 8 w 26"/>
                  <a:gd name="T17" fmla="*/ 6 h 30"/>
                  <a:gd name="T18" fmla="*/ 6 w 26"/>
                  <a:gd name="T19" fmla="*/ 6 h 30"/>
                  <a:gd name="T20" fmla="*/ 4 w 26"/>
                  <a:gd name="T21" fmla="*/ 2 h 30"/>
                  <a:gd name="T22" fmla="*/ 2 w 26"/>
                  <a:gd name="T23" fmla="*/ 2 h 30"/>
                  <a:gd name="T24" fmla="*/ 0 w 26"/>
                  <a:gd name="T25" fmla="*/ 2 h 30"/>
                  <a:gd name="T26" fmla="*/ 0 w 26"/>
                  <a:gd name="T27" fmla="*/ 6 h 30"/>
                  <a:gd name="T28" fmla="*/ 0 w 26"/>
                  <a:gd name="T29" fmla="*/ 4 h 30"/>
                  <a:gd name="T30" fmla="*/ 2 w 26"/>
                  <a:gd name="T31" fmla="*/ 8 h 30"/>
                  <a:gd name="T32" fmla="*/ 4 w 26"/>
                  <a:gd name="T33" fmla="*/ 14 h 30"/>
                  <a:gd name="T34" fmla="*/ 4 w 26"/>
                  <a:gd name="T35" fmla="*/ 16 h 30"/>
                  <a:gd name="T36" fmla="*/ 6 w 26"/>
                  <a:gd name="T37" fmla="*/ 26 h 30"/>
                  <a:gd name="T38" fmla="*/ 8 w 26"/>
                  <a:gd name="T39" fmla="*/ 30 h 30"/>
                  <a:gd name="T40" fmla="*/ 10 w 26"/>
                  <a:gd name="T41" fmla="*/ 30 h 30"/>
                  <a:gd name="T42" fmla="*/ 16 w 26"/>
                  <a:gd name="T43" fmla="*/ 28 h 30"/>
                  <a:gd name="T44" fmla="*/ 26 w 26"/>
                  <a:gd name="T45" fmla="*/ 12 h 30"/>
                  <a:gd name="T46" fmla="*/ 26 w 26"/>
                  <a:gd name="T47" fmla="*/ 10 h 30"/>
                  <a:gd name="T48" fmla="*/ 26 w 26"/>
                  <a:gd name="T49" fmla="*/ 8 h 30"/>
                  <a:gd name="T50" fmla="*/ 24 w 26"/>
                  <a:gd name="T51" fmla="*/ 8 h 30"/>
                  <a:gd name="T52" fmla="*/ 22 w 26"/>
                  <a:gd name="T53" fmla="*/ 8 h 30"/>
                  <a:gd name="T54" fmla="*/ 22 w 26"/>
                  <a:gd name="T55" fmla="*/ 6 h 30"/>
                  <a:gd name="T56" fmla="*/ 22 w 26"/>
                  <a:gd name="T57" fmla="*/ 4 h 30"/>
                  <a:gd name="T58" fmla="*/ 22 w 26"/>
                  <a:gd name="T59" fmla="*/ 2 h 30"/>
                  <a:gd name="T60" fmla="*/ 22 w 26"/>
                  <a:gd name="T61" fmla="*/ 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30"/>
                  <a:gd name="T95" fmla="*/ 26 w 26"/>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30">
                    <a:moveTo>
                      <a:pt x="24" y="0"/>
                    </a:moveTo>
                    <a:lnTo>
                      <a:pt x="22" y="0"/>
                    </a:lnTo>
                    <a:lnTo>
                      <a:pt x="20" y="0"/>
                    </a:lnTo>
                    <a:lnTo>
                      <a:pt x="16" y="0"/>
                    </a:lnTo>
                    <a:lnTo>
                      <a:pt x="14" y="0"/>
                    </a:lnTo>
                    <a:lnTo>
                      <a:pt x="12" y="2"/>
                    </a:lnTo>
                    <a:lnTo>
                      <a:pt x="12" y="4"/>
                    </a:lnTo>
                    <a:lnTo>
                      <a:pt x="10" y="6"/>
                    </a:lnTo>
                    <a:lnTo>
                      <a:pt x="8" y="6"/>
                    </a:lnTo>
                    <a:lnTo>
                      <a:pt x="6" y="6"/>
                    </a:lnTo>
                    <a:lnTo>
                      <a:pt x="4" y="2"/>
                    </a:lnTo>
                    <a:lnTo>
                      <a:pt x="2" y="2"/>
                    </a:lnTo>
                    <a:lnTo>
                      <a:pt x="0" y="2"/>
                    </a:lnTo>
                    <a:lnTo>
                      <a:pt x="0" y="6"/>
                    </a:lnTo>
                    <a:lnTo>
                      <a:pt x="0" y="4"/>
                    </a:lnTo>
                    <a:lnTo>
                      <a:pt x="2" y="8"/>
                    </a:lnTo>
                    <a:lnTo>
                      <a:pt x="4" y="14"/>
                    </a:lnTo>
                    <a:lnTo>
                      <a:pt x="4" y="16"/>
                    </a:lnTo>
                    <a:lnTo>
                      <a:pt x="6" y="26"/>
                    </a:lnTo>
                    <a:lnTo>
                      <a:pt x="8" y="30"/>
                    </a:lnTo>
                    <a:lnTo>
                      <a:pt x="10" y="30"/>
                    </a:lnTo>
                    <a:lnTo>
                      <a:pt x="16" y="28"/>
                    </a:lnTo>
                    <a:lnTo>
                      <a:pt x="26" y="12"/>
                    </a:lnTo>
                    <a:lnTo>
                      <a:pt x="26" y="10"/>
                    </a:lnTo>
                    <a:lnTo>
                      <a:pt x="26" y="8"/>
                    </a:lnTo>
                    <a:lnTo>
                      <a:pt x="24" y="8"/>
                    </a:lnTo>
                    <a:lnTo>
                      <a:pt x="22" y="8"/>
                    </a:lnTo>
                    <a:lnTo>
                      <a:pt x="22" y="6"/>
                    </a:lnTo>
                    <a:lnTo>
                      <a:pt x="22" y="4"/>
                    </a:lnTo>
                    <a:lnTo>
                      <a:pt x="22" y="2"/>
                    </a:lnTo>
                    <a:lnTo>
                      <a:pt x="22" y="0"/>
                    </a:lnTo>
                  </a:path>
                </a:pathLst>
              </a:custGeom>
              <a:solidFill>
                <a:schemeClr val="tx2"/>
              </a:solidFill>
              <a:ln w="3175">
                <a:solidFill>
                  <a:schemeClr val="bg1"/>
                </a:solidFill>
                <a:round/>
                <a:headEnd/>
                <a:tailEnd/>
              </a:ln>
            </p:spPr>
            <p:txBody>
              <a:bodyPr/>
              <a:lstStyle/>
              <a:p>
                <a:endParaRPr lang="fr-FR" dirty="0"/>
              </a:p>
            </p:txBody>
          </p:sp>
          <p:sp>
            <p:nvSpPr>
              <p:cNvPr id="60556" name="Freeform 166"/>
              <p:cNvSpPr>
                <a:spLocks/>
              </p:cNvSpPr>
              <p:nvPr/>
            </p:nvSpPr>
            <p:spPr bwMode="auto">
              <a:xfrm>
                <a:off x="3272" y="2843"/>
                <a:ext cx="48" cy="118"/>
              </a:xfrm>
              <a:custGeom>
                <a:avLst/>
                <a:gdLst>
                  <a:gd name="T0" fmla="*/ 16 w 48"/>
                  <a:gd name="T1" fmla="*/ 2 h 118"/>
                  <a:gd name="T2" fmla="*/ 12 w 48"/>
                  <a:gd name="T3" fmla="*/ 4 h 118"/>
                  <a:gd name="T4" fmla="*/ 8 w 48"/>
                  <a:gd name="T5" fmla="*/ 2 h 118"/>
                  <a:gd name="T6" fmla="*/ 4 w 48"/>
                  <a:gd name="T7" fmla="*/ 2 h 118"/>
                  <a:gd name="T8" fmla="*/ 8 w 48"/>
                  <a:gd name="T9" fmla="*/ 4 h 118"/>
                  <a:gd name="T10" fmla="*/ 10 w 48"/>
                  <a:gd name="T11" fmla="*/ 10 h 118"/>
                  <a:gd name="T12" fmla="*/ 12 w 48"/>
                  <a:gd name="T13" fmla="*/ 16 h 118"/>
                  <a:gd name="T14" fmla="*/ 14 w 48"/>
                  <a:gd name="T15" fmla="*/ 20 h 118"/>
                  <a:gd name="T16" fmla="*/ 10 w 48"/>
                  <a:gd name="T17" fmla="*/ 22 h 118"/>
                  <a:gd name="T18" fmla="*/ 8 w 48"/>
                  <a:gd name="T19" fmla="*/ 32 h 118"/>
                  <a:gd name="T20" fmla="*/ 10 w 48"/>
                  <a:gd name="T21" fmla="*/ 44 h 118"/>
                  <a:gd name="T22" fmla="*/ 10 w 48"/>
                  <a:gd name="T23" fmla="*/ 48 h 118"/>
                  <a:gd name="T24" fmla="*/ 6 w 48"/>
                  <a:gd name="T25" fmla="*/ 48 h 118"/>
                  <a:gd name="T26" fmla="*/ 4 w 48"/>
                  <a:gd name="T27" fmla="*/ 50 h 118"/>
                  <a:gd name="T28" fmla="*/ 0 w 48"/>
                  <a:gd name="T29" fmla="*/ 64 h 118"/>
                  <a:gd name="T30" fmla="*/ 2 w 48"/>
                  <a:gd name="T31" fmla="*/ 68 h 118"/>
                  <a:gd name="T32" fmla="*/ 6 w 48"/>
                  <a:gd name="T33" fmla="*/ 68 h 118"/>
                  <a:gd name="T34" fmla="*/ 8 w 48"/>
                  <a:gd name="T35" fmla="*/ 72 h 118"/>
                  <a:gd name="T36" fmla="*/ 14 w 48"/>
                  <a:gd name="T37" fmla="*/ 78 h 118"/>
                  <a:gd name="T38" fmla="*/ 26 w 48"/>
                  <a:gd name="T39" fmla="*/ 76 h 118"/>
                  <a:gd name="T40" fmla="*/ 28 w 48"/>
                  <a:gd name="T41" fmla="*/ 90 h 118"/>
                  <a:gd name="T42" fmla="*/ 26 w 48"/>
                  <a:gd name="T43" fmla="*/ 94 h 118"/>
                  <a:gd name="T44" fmla="*/ 24 w 48"/>
                  <a:gd name="T45" fmla="*/ 100 h 118"/>
                  <a:gd name="T46" fmla="*/ 26 w 48"/>
                  <a:gd name="T47" fmla="*/ 106 h 118"/>
                  <a:gd name="T48" fmla="*/ 32 w 48"/>
                  <a:gd name="T49" fmla="*/ 112 h 118"/>
                  <a:gd name="T50" fmla="*/ 36 w 48"/>
                  <a:gd name="T51" fmla="*/ 114 h 118"/>
                  <a:gd name="T52" fmla="*/ 36 w 48"/>
                  <a:gd name="T53" fmla="*/ 118 h 118"/>
                  <a:gd name="T54" fmla="*/ 38 w 48"/>
                  <a:gd name="T55" fmla="*/ 116 h 118"/>
                  <a:gd name="T56" fmla="*/ 38 w 48"/>
                  <a:gd name="T57" fmla="*/ 110 h 118"/>
                  <a:gd name="T58" fmla="*/ 38 w 48"/>
                  <a:gd name="T59" fmla="*/ 106 h 118"/>
                  <a:gd name="T60" fmla="*/ 46 w 48"/>
                  <a:gd name="T61" fmla="*/ 102 h 118"/>
                  <a:gd name="T62" fmla="*/ 46 w 48"/>
                  <a:gd name="T63" fmla="*/ 94 h 118"/>
                  <a:gd name="T64" fmla="*/ 46 w 48"/>
                  <a:gd name="T65" fmla="*/ 88 h 118"/>
                  <a:gd name="T66" fmla="*/ 48 w 48"/>
                  <a:gd name="T67" fmla="*/ 80 h 118"/>
                  <a:gd name="T68" fmla="*/ 32 w 48"/>
                  <a:gd name="T69" fmla="*/ 64 h 118"/>
                  <a:gd name="T70" fmla="*/ 34 w 48"/>
                  <a:gd name="T71" fmla="*/ 66 h 118"/>
                  <a:gd name="T72" fmla="*/ 38 w 48"/>
                  <a:gd name="T73" fmla="*/ 74 h 118"/>
                  <a:gd name="T74" fmla="*/ 36 w 48"/>
                  <a:gd name="T75" fmla="*/ 76 h 118"/>
                  <a:gd name="T76" fmla="*/ 34 w 48"/>
                  <a:gd name="T77" fmla="*/ 72 h 118"/>
                  <a:gd name="T78" fmla="*/ 30 w 48"/>
                  <a:gd name="T79" fmla="*/ 74 h 118"/>
                  <a:gd name="T80" fmla="*/ 26 w 48"/>
                  <a:gd name="T81" fmla="*/ 72 h 118"/>
                  <a:gd name="T82" fmla="*/ 28 w 48"/>
                  <a:gd name="T83" fmla="*/ 66 h 118"/>
                  <a:gd name="T84" fmla="*/ 24 w 48"/>
                  <a:gd name="T85" fmla="*/ 60 h 118"/>
                  <a:gd name="T86" fmla="*/ 18 w 48"/>
                  <a:gd name="T87" fmla="*/ 44 h 118"/>
                  <a:gd name="T88" fmla="*/ 22 w 48"/>
                  <a:gd name="T89" fmla="*/ 34 h 118"/>
                  <a:gd name="T90" fmla="*/ 22 w 48"/>
                  <a:gd name="T91" fmla="*/ 16 h 118"/>
                  <a:gd name="T92" fmla="*/ 20 w 48"/>
                  <a:gd name="T93" fmla="*/ 12 h 118"/>
                  <a:gd name="T94" fmla="*/ 18 w 48"/>
                  <a:gd name="T95" fmla="*/ 6 h 118"/>
                  <a:gd name="T96" fmla="*/ 20 w 48"/>
                  <a:gd name="T97" fmla="*/ 4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18"/>
                  <a:gd name="T149" fmla="*/ 48 w 48"/>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18">
                    <a:moveTo>
                      <a:pt x="18" y="4"/>
                    </a:moveTo>
                    <a:lnTo>
                      <a:pt x="16" y="2"/>
                    </a:lnTo>
                    <a:lnTo>
                      <a:pt x="14" y="2"/>
                    </a:lnTo>
                    <a:lnTo>
                      <a:pt x="12" y="4"/>
                    </a:lnTo>
                    <a:lnTo>
                      <a:pt x="10" y="2"/>
                    </a:lnTo>
                    <a:lnTo>
                      <a:pt x="8" y="2"/>
                    </a:lnTo>
                    <a:lnTo>
                      <a:pt x="4" y="0"/>
                    </a:lnTo>
                    <a:lnTo>
                      <a:pt x="4" y="2"/>
                    </a:lnTo>
                    <a:lnTo>
                      <a:pt x="4" y="4"/>
                    </a:lnTo>
                    <a:lnTo>
                      <a:pt x="8" y="4"/>
                    </a:lnTo>
                    <a:lnTo>
                      <a:pt x="10" y="8"/>
                    </a:lnTo>
                    <a:lnTo>
                      <a:pt x="10" y="10"/>
                    </a:lnTo>
                    <a:lnTo>
                      <a:pt x="12" y="12"/>
                    </a:lnTo>
                    <a:lnTo>
                      <a:pt x="12" y="16"/>
                    </a:lnTo>
                    <a:lnTo>
                      <a:pt x="14" y="18"/>
                    </a:lnTo>
                    <a:lnTo>
                      <a:pt x="14" y="20"/>
                    </a:lnTo>
                    <a:lnTo>
                      <a:pt x="12" y="22"/>
                    </a:lnTo>
                    <a:lnTo>
                      <a:pt x="10" y="22"/>
                    </a:lnTo>
                    <a:lnTo>
                      <a:pt x="10" y="28"/>
                    </a:lnTo>
                    <a:lnTo>
                      <a:pt x="8" y="32"/>
                    </a:lnTo>
                    <a:lnTo>
                      <a:pt x="8" y="42"/>
                    </a:lnTo>
                    <a:lnTo>
                      <a:pt x="10" y="44"/>
                    </a:lnTo>
                    <a:lnTo>
                      <a:pt x="12" y="46"/>
                    </a:lnTo>
                    <a:lnTo>
                      <a:pt x="10" y="48"/>
                    </a:lnTo>
                    <a:lnTo>
                      <a:pt x="8" y="48"/>
                    </a:lnTo>
                    <a:lnTo>
                      <a:pt x="6" y="48"/>
                    </a:lnTo>
                    <a:lnTo>
                      <a:pt x="6" y="50"/>
                    </a:lnTo>
                    <a:lnTo>
                      <a:pt x="4" y="50"/>
                    </a:lnTo>
                    <a:lnTo>
                      <a:pt x="2" y="62"/>
                    </a:lnTo>
                    <a:lnTo>
                      <a:pt x="0" y="64"/>
                    </a:lnTo>
                    <a:lnTo>
                      <a:pt x="0" y="66"/>
                    </a:lnTo>
                    <a:lnTo>
                      <a:pt x="2" y="68"/>
                    </a:lnTo>
                    <a:lnTo>
                      <a:pt x="4" y="70"/>
                    </a:lnTo>
                    <a:lnTo>
                      <a:pt x="6" y="68"/>
                    </a:lnTo>
                    <a:lnTo>
                      <a:pt x="6" y="70"/>
                    </a:lnTo>
                    <a:lnTo>
                      <a:pt x="8" y="72"/>
                    </a:lnTo>
                    <a:lnTo>
                      <a:pt x="10" y="76"/>
                    </a:lnTo>
                    <a:lnTo>
                      <a:pt x="14" y="78"/>
                    </a:lnTo>
                    <a:lnTo>
                      <a:pt x="24" y="76"/>
                    </a:lnTo>
                    <a:lnTo>
                      <a:pt x="26" y="76"/>
                    </a:lnTo>
                    <a:lnTo>
                      <a:pt x="26" y="78"/>
                    </a:lnTo>
                    <a:lnTo>
                      <a:pt x="28" y="90"/>
                    </a:lnTo>
                    <a:lnTo>
                      <a:pt x="26" y="92"/>
                    </a:lnTo>
                    <a:lnTo>
                      <a:pt x="26" y="94"/>
                    </a:lnTo>
                    <a:lnTo>
                      <a:pt x="24" y="96"/>
                    </a:lnTo>
                    <a:lnTo>
                      <a:pt x="24" y="100"/>
                    </a:lnTo>
                    <a:lnTo>
                      <a:pt x="26" y="104"/>
                    </a:lnTo>
                    <a:lnTo>
                      <a:pt x="26" y="106"/>
                    </a:lnTo>
                    <a:lnTo>
                      <a:pt x="28" y="106"/>
                    </a:lnTo>
                    <a:lnTo>
                      <a:pt x="32" y="112"/>
                    </a:lnTo>
                    <a:lnTo>
                      <a:pt x="36" y="112"/>
                    </a:lnTo>
                    <a:lnTo>
                      <a:pt x="36" y="114"/>
                    </a:lnTo>
                    <a:lnTo>
                      <a:pt x="36" y="116"/>
                    </a:lnTo>
                    <a:lnTo>
                      <a:pt x="36" y="118"/>
                    </a:lnTo>
                    <a:lnTo>
                      <a:pt x="38" y="118"/>
                    </a:lnTo>
                    <a:lnTo>
                      <a:pt x="38" y="116"/>
                    </a:lnTo>
                    <a:lnTo>
                      <a:pt x="38" y="112"/>
                    </a:lnTo>
                    <a:lnTo>
                      <a:pt x="38" y="110"/>
                    </a:lnTo>
                    <a:lnTo>
                      <a:pt x="38" y="108"/>
                    </a:lnTo>
                    <a:lnTo>
                      <a:pt x="38" y="106"/>
                    </a:lnTo>
                    <a:lnTo>
                      <a:pt x="38" y="104"/>
                    </a:lnTo>
                    <a:lnTo>
                      <a:pt x="46" y="102"/>
                    </a:lnTo>
                    <a:lnTo>
                      <a:pt x="46" y="100"/>
                    </a:lnTo>
                    <a:lnTo>
                      <a:pt x="46" y="94"/>
                    </a:lnTo>
                    <a:lnTo>
                      <a:pt x="48" y="92"/>
                    </a:lnTo>
                    <a:lnTo>
                      <a:pt x="46" y="88"/>
                    </a:lnTo>
                    <a:lnTo>
                      <a:pt x="48" y="84"/>
                    </a:lnTo>
                    <a:lnTo>
                      <a:pt x="48" y="80"/>
                    </a:lnTo>
                    <a:lnTo>
                      <a:pt x="32" y="62"/>
                    </a:lnTo>
                    <a:lnTo>
                      <a:pt x="32" y="64"/>
                    </a:lnTo>
                    <a:lnTo>
                      <a:pt x="32" y="66"/>
                    </a:lnTo>
                    <a:lnTo>
                      <a:pt x="34" y="66"/>
                    </a:lnTo>
                    <a:lnTo>
                      <a:pt x="34" y="68"/>
                    </a:lnTo>
                    <a:lnTo>
                      <a:pt x="38" y="74"/>
                    </a:lnTo>
                    <a:lnTo>
                      <a:pt x="38" y="76"/>
                    </a:lnTo>
                    <a:lnTo>
                      <a:pt x="36" y="76"/>
                    </a:lnTo>
                    <a:lnTo>
                      <a:pt x="34" y="74"/>
                    </a:lnTo>
                    <a:lnTo>
                      <a:pt x="34" y="72"/>
                    </a:lnTo>
                    <a:lnTo>
                      <a:pt x="32" y="70"/>
                    </a:lnTo>
                    <a:lnTo>
                      <a:pt x="30" y="74"/>
                    </a:lnTo>
                    <a:lnTo>
                      <a:pt x="28" y="74"/>
                    </a:lnTo>
                    <a:lnTo>
                      <a:pt x="26" y="72"/>
                    </a:lnTo>
                    <a:lnTo>
                      <a:pt x="26" y="70"/>
                    </a:lnTo>
                    <a:lnTo>
                      <a:pt x="28" y="66"/>
                    </a:lnTo>
                    <a:lnTo>
                      <a:pt x="26" y="64"/>
                    </a:lnTo>
                    <a:lnTo>
                      <a:pt x="24" y="60"/>
                    </a:lnTo>
                    <a:lnTo>
                      <a:pt x="24" y="56"/>
                    </a:lnTo>
                    <a:lnTo>
                      <a:pt x="18" y="44"/>
                    </a:lnTo>
                    <a:lnTo>
                      <a:pt x="18" y="42"/>
                    </a:lnTo>
                    <a:lnTo>
                      <a:pt x="22" y="34"/>
                    </a:lnTo>
                    <a:lnTo>
                      <a:pt x="22" y="18"/>
                    </a:lnTo>
                    <a:lnTo>
                      <a:pt x="22" y="16"/>
                    </a:lnTo>
                    <a:lnTo>
                      <a:pt x="22" y="14"/>
                    </a:lnTo>
                    <a:lnTo>
                      <a:pt x="20" y="12"/>
                    </a:lnTo>
                    <a:lnTo>
                      <a:pt x="18" y="8"/>
                    </a:lnTo>
                    <a:lnTo>
                      <a:pt x="18" y="6"/>
                    </a:lnTo>
                    <a:lnTo>
                      <a:pt x="20" y="2"/>
                    </a:lnTo>
                    <a:lnTo>
                      <a:pt x="20" y="4"/>
                    </a:lnTo>
                    <a:lnTo>
                      <a:pt x="18" y="4"/>
                    </a:lnTo>
                    <a:close/>
                  </a:path>
                </a:pathLst>
              </a:custGeom>
              <a:solidFill>
                <a:schemeClr val="tx2"/>
              </a:solidFill>
              <a:ln w="3175">
                <a:solidFill>
                  <a:schemeClr val="bg1"/>
                </a:solidFill>
                <a:round/>
                <a:headEnd/>
                <a:tailEnd/>
              </a:ln>
            </p:spPr>
            <p:txBody>
              <a:bodyPr/>
              <a:lstStyle/>
              <a:p>
                <a:endParaRPr lang="fr-FR" dirty="0"/>
              </a:p>
            </p:txBody>
          </p:sp>
          <p:sp>
            <p:nvSpPr>
              <p:cNvPr id="60557" name="Freeform 167"/>
              <p:cNvSpPr>
                <a:spLocks/>
              </p:cNvSpPr>
              <p:nvPr/>
            </p:nvSpPr>
            <p:spPr bwMode="auto">
              <a:xfrm>
                <a:off x="3272" y="2843"/>
                <a:ext cx="48" cy="118"/>
              </a:xfrm>
              <a:custGeom>
                <a:avLst/>
                <a:gdLst>
                  <a:gd name="T0" fmla="*/ 16 w 48"/>
                  <a:gd name="T1" fmla="*/ 2 h 118"/>
                  <a:gd name="T2" fmla="*/ 12 w 48"/>
                  <a:gd name="T3" fmla="*/ 4 h 118"/>
                  <a:gd name="T4" fmla="*/ 8 w 48"/>
                  <a:gd name="T5" fmla="*/ 2 h 118"/>
                  <a:gd name="T6" fmla="*/ 4 w 48"/>
                  <a:gd name="T7" fmla="*/ 2 h 118"/>
                  <a:gd name="T8" fmla="*/ 8 w 48"/>
                  <a:gd name="T9" fmla="*/ 4 h 118"/>
                  <a:gd name="T10" fmla="*/ 10 w 48"/>
                  <a:gd name="T11" fmla="*/ 10 h 118"/>
                  <a:gd name="T12" fmla="*/ 12 w 48"/>
                  <a:gd name="T13" fmla="*/ 16 h 118"/>
                  <a:gd name="T14" fmla="*/ 14 w 48"/>
                  <a:gd name="T15" fmla="*/ 20 h 118"/>
                  <a:gd name="T16" fmla="*/ 10 w 48"/>
                  <a:gd name="T17" fmla="*/ 22 h 118"/>
                  <a:gd name="T18" fmla="*/ 8 w 48"/>
                  <a:gd name="T19" fmla="*/ 32 h 118"/>
                  <a:gd name="T20" fmla="*/ 10 w 48"/>
                  <a:gd name="T21" fmla="*/ 44 h 118"/>
                  <a:gd name="T22" fmla="*/ 10 w 48"/>
                  <a:gd name="T23" fmla="*/ 48 h 118"/>
                  <a:gd name="T24" fmla="*/ 6 w 48"/>
                  <a:gd name="T25" fmla="*/ 48 h 118"/>
                  <a:gd name="T26" fmla="*/ 4 w 48"/>
                  <a:gd name="T27" fmla="*/ 50 h 118"/>
                  <a:gd name="T28" fmla="*/ 0 w 48"/>
                  <a:gd name="T29" fmla="*/ 64 h 118"/>
                  <a:gd name="T30" fmla="*/ 2 w 48"/>
                  <a:gd name="T31" fmla="*/ 68 h 118"/>
                  <a:gd name="T32" fmla="*/ 6 w 48"/>
                  <a:gd name="T33" fmla="*/ 68 h 118"/>
                  <a:gd name="T34" fmla="*/ 8 w 48"/>
                  <a:gd name="T35" fmla="*/ 72 h 118"/>
                  <a:gd name="T36" fmla="*/ 14 w 48"/>
                  <a:gd name="T37" fmla="*/ 78 h 118"/>
                  <a:gd name="T38" fmla="*/ 26 w 48"/>
                  <a:gd name="T39" fmla="*/ 76 h 118"/>
                  <a:gd name="T40" fmla="*/ 28 w 48"/>
                  <a:gd name="T41" fmla="*/ 90 h 118"/>
                  <a:gd name="T42" fmla="*/ 26 w 48"/>
                  <a:gd name="T43" fmla="*/ 94 h 118"/>
                  <a:gd name="T44" fmla="*/ 24 w 48"/>
                  <a:gd name="T45" fmla="*/ 100 h 118"/>
                  <a:gd name="T46" fmla="*/ 26 w 48"/>
                  <a:gd name="T47" fmla="*/ 106 h 118"/>
                  <a:gd name="T48" fmla="*/ 32 w 48"/>
                  <a:gd name="T49" fmla="*/ 112 h 118"/>
                  <a:gd name="T50" fmla="*/ 36 w 48"/>
                  <a:gd name="T51" fmla="*/ 114 h 118"/>
                  <a:gd name="T52" fmla="*/ 36 w 48"/>
                  <a:gd name="T53" fmla="*/ 118 h 118"/>
                  <a:gd name="T54" fmla="*/ 38 w 48"/>
                  <a:gd name="T55" fmla="*/ 116 h 118"/>
                  <a:gd name="T56" fmla="*/ 38 w 48"/>
                  <a:gd name="T57" fmla="*/ 110 h 118"/>
                  <a:gd name="T58" fmla="*/ 38 w 48"/>
                  <a:gd name="T59" fmla="*/ 106 h 118"/>
                  <a:gd name="T60" fmla="*/ 46 w 48"/>
                  <a:gd name="T61" fmla="*/ 102 h 118"/>
                  <a:gd name="T62" fmla="*/ 46 w 48"/>
                  <a:gd name="T63" fmla="*/ 94 h 118"/>
                  <a:gd name="T64" fmla="*/ 46 w 48"/>
                  <a:gd name="T65" fmla="*/ 88 h 118"/>
                  <a:gd name="T66" fmla="*/ 48 w 48"/>
                  <a:gd name="T67" fmla="*/ 80 h 118"/>
                  <a:gd name="T68" fmla="*/ 32 w 48"/>
                  <a:gd name="T69" fmla="*/ 64 h 118"/>
                  <a:gd name="T70" fmla="*/ 34 w 48"/>
                  <a:gd name="T71" fmla="*/ 66 h 118"/>
                  <a:gd name="T72" fmla="*/ 38 w 48"/>
                  <a:gd name="T73" fmla="*/ 74 h 118"/>
                  <a:gd name="T74" fmla="*/ 36 w 48"/>
                  <a:gd name="T75" fmla="*/ 76 h 118"/>
                  <a:gd name="T76" fmla="*/ 34 w 48"/>
                  <a:gd name="T77" fmla="*/ 72 h 118"/>
                  <a:gd name="T78" fmla="*/ 30 w 48"/>
                  <a:gd name="T79" fmla="*/ 74 h 118"/>
                  <a:gd name="T80" fmla="*/ 26 w 48"/>
                  <a:gd name="T81" fmla="*/ 72 h 118"/>
                  <a:gd name="T82" fmla="*/ 28 w 48"/>
                  <a:gd name="T83" fmla="*/ 66 h 118"/>
                  <a:gd name="T84" fmla="*/ 24 w 48"/>
                  <a:gd name="T85" fmla="*/ 60 h 118"/>
                  <a:gd name="T86" fmla="*/ 18 w 48"/>
                  <a:gd name="T87" fmla="*/ 44 h 118"/>
                  <a:gd name="T88" fmla="*/ 22 w 48"/>
                  <a:gd name="T89" fmla="*/ 34 h 118"/>
                  <a:gd name="T90" fmla="*/ 22 w 48"/>
                  <a:gd name="T91" fmla="*/ 16 h 118"/>
                  <a:gd name="T92" fmla="*/ 20 w 48"/>
                  <a:gd name="T93" fmla="*/ 12 h 118"/>
                  <a:gd name="T94" fmla="*/ 18 w 48"/>
                  <a:gd name="T95" fmla="*/ 6 h 118"/>
                  <a:gd name="T96" fmla="*/ 20 w 48"/>
                  <a:gd name="T97" fmla="*/ 4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18"/>
                  <a:gd name="T149" fmla="*/ 48 w 48"/>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18">
                    <a:moveTo>
                      <a:pt x="18" y="4"/>
                    </a:moveTo>
                    <a:lnTo>
                      <a:pt x="16" y="2"/>
                    </a:lnTo>
                    <a:lnTo>
                      <a:pt x="14" y="2"/>
                    </a:lnTo>
                    <a:lnTo>
                      <a:pt x="12" y="4"/>
                    </a:lnTo>
                    <a:lnTo>
                      <a:pt x="10" y="2"/>
                    </a:lnTo>
                    <a:lnTo>
                      <a:pt x="8" y="2"/>
                    </a:lnTo>
                    <a:lnTo>
                      <a:pt x="4" y="0"/>
                    </a:lnTo>
                    <a:lnTo>
                      <a:pt x="4" y="2"/>
                    </a:lnTo>
                    <a:lnTo>
                      <a:pt x="4" y="4"/>
                    </a:lnTo>
                    <a:lnTo>
                      <a:pt x="8" y="4"/>
                    </a:lnTo>
                    <a:lnTo>
                      <a:pt x="10" y="8"/>
                    </a:lnTo>
                    <a:lnTo>
                      <a:pt x="10" y="10"/>
                    </a:lnTo>
                    <a:lnTo>
                      <a:pt x="12" y="12"/>
                    </a:lnTo>
                    <a:lnTo>
                      <a:pt x="12" y="16"/>
                    </a:lnTo>
                    <a:lnTo>
                      <a:pt x="14" y="18"/>
                    </a:lnTo>
                    <a:lnTo>
                      <a:pt x="14" y="20"/>
                    </a:lnTo>
                    <a:lnTo>
                      <a:pt x="12" y="22"/>
                    </a:lnTo>
                    <a:lnTo>
                      <a:pt x="10" y="22"/>
                    </a:lnTo>
                    <a:lnTo>
                      <a:pt x="10" y="28"/>
                    </a:lnTo>
                    <a:lnTo>
                      <a:pt x="8" y="32"/>
                    </a:lnTo>
                    <a:lnTo>
                      <a:pt x="8" y="42"/>
                    </a:lnTo>
                    <a:lnTo>
                      <a:pt x="10" y="44"/>
                    </a:lnTo>
                    <a:lnTo>
                      <a:pt x="12" y="46"/>
                    </a:lnTo>
                    <a:lnTo>
                      <a:pt x="10" y="48"/>
                    </a:lnTo>
                    <a:lnTo>
                      <a:pt x="8" y="48"/>
                    </a:lnTo>
                    <a:lnTo>
                      <a:pt x="6" y="48"/>
                    </a:lnTo>
                    <a:lnTo>
                      <a:pt x="6" y="50"/>
                    </a:lnTo>
                    <a:lnTo>
                      <a:pt x="4" y="50"/>
                    </a:lnTo>
                    <a:lnTo>
                      <a:pt x="2" y="62"/>
                    </a:lnTo>
                    <a:lnTo>
                      <a:pt x="0" y="64"/>
                    </a:lnTo>
                    <a:lnTo>
                      <a:pt x="0" y="66"/>
                    </a:lnTo>
                    <a:lnTo>
                      <a:pt x="2" y="68"/>
                    </a:lnTo>
                    <a:lnTo>
                      <a:pt x="4" y="70"/>
                    </a:lnTo>
                    <a:lnTo>
                      <a:pt x="6" y="68"/>
                    </a:lnTo>
                    <a:lnTo>
                      <a:pt x="6" y="70"/>
                    </a:lnTo>
                    <a:lnTo>
                      <a:pt x="8" y="72"/>
                    </a:lnTo>
                    <a:lnTo>
                      <a:pt x="10" y="76"/>
                    </a:lnTo>
                    <a:lnTo>
                      <a:pt x="14" y="78"/>
                    </a:lnTo>
                    <a:lnTo>
                      <a:pt x="24" y="76"/>
                    </a:lnTo>
                    <a:lnTo>
                      <a:pt x="26" y="76"/>
                    </a:lnTo>
                    <a:lnTo>
                      <a:pt x="26" y="78"/>
                    </a:lnTo>
                    <a:lnTo>
                      <a:pt x="28" y="90"/>
                    </a:lnTo>
                    <a:lnTo>
                      <a:pt x="26" y="92"/>
                    </a:lnTo>
                    <a:lnTo>
                      <a:pt x="26" y="94"/>
                    </a:lnTo>
                    <a:lnTo>
                      <a:pt x="24" y="96"/>
                    </a:lnTo>
                    <a:lnTo>
                      <a:pt x="24" y="100"/>
                    </a:lnTo>
                    <a:lnTo>
                      <a:pt x="26" y="104"/>
                    </a:lnTo>
                    <a:lnTo>
                      <a:pt x="26" y="106"/>
                    </a:lnTo>
                    <a:lnTo>
                      <a:pt x="28" y="106"/>
                    </a:lnTo>
                    <a:lnTo>
                      <a:pt x="32" y="112"/>
                    </a:lnTo>
                    <a:lnTo>
                      <a:pt x="36" y="112"/>
                    </a:lnTo>
                    <a:lnTo>
                      <a:pt x="36" y="114"/>
                    </a:lnTo>
                    <a:lnTo>
                      <a:pt x="36" y="116"/>
                    </a:lnTo>
                    <a:lnTo>
                      <a:pt x="36" y="118"/>
                    </a:lnTo>
                    <a:lnTo>
                      <a:pt x="38" y="118"/>
                    </a:lnTo>
                    <a:lnTo>
                      <a:pt x="38" y="116"/>
                    </a:lnTo>
                    <a:lnTo>
                      <a:pt x="38" y="112"/>
                    </a:lnTo>
                    <a:lnTo>
                      <a:pt x="38" y="110"/>
                    </a:lnTo>
                    <a:lnTo>
                      <a:pt x="38" y="108"/>
                    </a:lnTo>
                    <a:lnTo>
                      <a:pt x="38" y="106"/>
                    </a:lnTo>
                    <a:lnTo>
                      <a:pt x="38" y="104"/>
                    </a:lnTo>
                    <a:lnTo>
                      <a:pt x="46" y="102"/>
                    </a:lnTo>
                    <a:lnTo>
                      <a:pt x="46" y="100"/>
                    </a:lnTo>
                    <a:lnTo>
                      <a:pt x="46" y="94"/>
                    </a:lnTo>
                    <a:lnTo>
                      <a:pt x="48" y="92"/>
                    </a:lnTo>
                    <a:lnTo>
                      <a:pt x="46" y="88"/>
                    </a:lnTo>
                    <a:lnTo>
                      <a:pt x="48" y="84"/>
                    </a:lnTo>
                    <a:lnTo>
                      <a:pt x="48" y="80"/>
                    </a:lnTo>
                    <a:lnTo>
                      <a:pt x="32" y="62"/>
                    </a:lnTo>
                    <a:lnTo>
                      <a:pt x="32" y="64"/>
                    </a:lnTo>
                    <a:lnTo>
                      <a:pt x="32" y="66"/>
                    </a:lnTo>
                    <a:lnTo>
                      <a:pt x="34" y="66"/>
                    </a:lnTo>
                    <a:lnTo>
                      <a:pt x="34" y="68"/>
                    </a:lnTo>
                    <a:lnTo>
                      <a:pt x="38" y="74"/>
                    </a:lnTo>
                    <a:lnTo>
                      <a:pt x="38" y="76"/>
                    </a:lnTo>
                    <a:lnTo>
                      <a:pt x="36" y="76"/>
                    </a:lnTo>
                    <a:lnTo>
                      <a:pt x="34" y="74"/>
                    </a:lnTo>
                    <a:lnTo>
                      <a:pt x="34" y="72"/>
                    </a:lnTo>
                    <a:lnTo>
                      <a:pt x="32" y="70"/>
                    </a:lnTo>
                    <a:lnTo>
                      <a:pt x="30" y="74"/>
                    </a:lnTo>
                    <a:lnTo>
                      <a:pt x="28" y="74"/>
                    </a:lnTo>
                    <a:lnTo>
                      <a:pt x="26" y="72"/>
                    </a:lnTo>
                    <a:lnTo>
                      <a:pt x="26" y="70"/>
                    </a:lnTo>
                    <a:lnTo>
                      <a:pt x="28" y="66"/>
                    </a:lnTo>
                    <a:lnTo>
                      <a:pt x="26" y="64"/>
                    </a:lnTo>
                    <a:lnTo>
                      <a:pt x="24" y="60"/>
                    </a:lnTo>
                    <a:lnTo>
                      <a:pt x="24" y="56"/>
                    </a:lnTo>
                    <a:lnTo>
                      <a:pt x="18" y="44"/>
                    </a:lnTo>
                    <a:lnTo>
                      <a:pt x="18" y="42"/>
                    </a:lnTo>
                    <a:lnTo>
                      <a:pt x="22" y="34"/>
                    </a:lnTo>
                    <a:lnTo>
                      <a:pt x="22" y="18"/>
                    </a:lnTo>
                    <a:lnTo>
                      <a:pt x="22" y="16"/>
                    </a:lnTo>
                    <a:lnTo>
                      <a:pt x="22" y="14"/>
                    </a:lnTo>
                    <a:lnTo>
                      <a:pt x="20" y="12"/>
                    </a:lnTo>
                    <a:lnTo>
                      <a:pt x="18" y="8"/>
                    </a:lnTo>
                    <a:lnTo>
                      <a:pt x="18" y="6"/>
                    </a:lnTo>
                    <a:lnTo>
                      <a:pt x="20" y="2"/>
                    </a:lnTo>
                    <a:lnTo>
                      <a:pt x="20" y="4"/>
                    </a:lnTo>
                  </a:path>
                </a:pathLst>
              </a:custGeom>
              <a:solidFill>
                <a:schemeClr val="tx2"/>
              </a:solidFill>
              <a:ln w="3175">
                <a:solidFill>
                  <a:schemeClr val="bg1"/>
                </a:solidFill>
                <a:round/>
                <a:headEnd/>
                <a:tailEnd/>
              </a:ln>
            </p:spPr>
            <p:txBody>
              <a:bodyPr/>
              <a:lstStyle/>
              <a:p>
                <a:endParaRPr lang="fr-FR" dirty="0"/>
              </a:p>
            </p:txBody>
          </p:sp>
          <p:sp>
            <p:nvSpPr>
              <p:cNvPr id="60558" name="Freeform 168"/>
              <p:cNvSpPr>
                <a:spLocks/>
              </p:cNvSpPr>
              <p:nvPr/>
            </p:nvSpPr>
            <p:spPr bwMode="auto">
              <a:xfrm>
                <a:off x="3380" y="1983"/>
                <a:ext cx="100" cy="48"/>
              </a:xfrm>
              <a:custGeom>
                <a:avLst/>
                <a:gdLst>
                  <a:gd name="T0" fmla="*/ 24 w 100"/>
                  <a:gd name="T1" fmla="*/ 42 h 48"/>
                  <a:gd name="T2" fmla="*/ 30 w 100"/>
                  <a:gd name="T3" fmla="*/ 40 h 48"/>
                  <a:gd name="T4" fmla="*/ 38 w 100"/>
                  <a:gd name="T5" fmla="*/ 42 h 48"/>
                  <a:gd name="T6" fmla="*/ 40 w 100"/>
                  <a:gd name="T7" fmla="*/ 40 h 48"/>
                  <a:gd name="T8" fmla="*/ 48 w 100"/>
                  <a:gd name="T9" fmla="*/ 46 h 48"/>
                  <a:gd name="T10" fmla="*/ 52 w 100"/>
                  <a:gd name="T11" fmla="*/ 48 h 48"/>
                  <a:gd name="T12" fmla="*/ 60 w 100"/>
                  <a:gd name="T13" fmla="*/ 48 h 48"/>
                  <a:gd name="T14" fmla="*/ 66 w 100"/>
                  <a:gd name="T15" fmla="*/ 46 h 48"/>
                  <a:gd name="T16" fmla="*/ 80 w 100"/>
                  <a:gd name="T17" fmla="*/ 42 h 48"/>
                  <a:gd name="T18" fmla="*/ 86 w 100"/>
                  <a:gd name="T19" fmla="*/ 44 h 48"/>
                  <a:gd name="T20" fmla="*/ 92 w 100"/>
                  <a:gd name="T21" fmla="*/ 46 h 48"/>
                  <a:gd name="T22" fmla="*/ 100 w 100"/>
                  <a:gd name="T23" fmla="*/ 46 h 48"/>
                  <a:gd name="T24" fmla="*/ 96 w 100"/>
                  <a:gd name="T25" fmla="*/ 42 h 48"/>
                  <a:gd name="T26" fmla="*/ 94 w 100"/>
                  <a:gd name="T27" fmla="*/ 38 h 48"/>
                  <a:gd name="T28" fmla="*/ 96 w 100"/>
                  <a:gd name="T29" fmla="*/ 34 h 48"/>
                  <a:gd name="T30" fmla="*/ 90 w 100"/>
                  <a:gd name="T31" fmla="*/ 30 h 48"/>
                  <a:gd name="T32" fmla="*/ 86 w 100"/>
                  <a:gd name="T33" fmla="*/ 22 h 48"/>
                  <a:gd name="T34" fmla="*/ 84 w 100"/>
                  <a:gd name="T35" fmla="*/ 20 h 48"/>
                  <a:gd name="T36" fmla="*/ 80 w 100"/>
                  <a:gd name="T37" fmla="*/ 18 h 48"/>
                  <a:gd name="T38" fmla="*/ 74 w 100"/>
                  <a:gd name="T39" fmla="*/ 16 h 48"/>
                  <a:gd name="T40" fmla="*/ 70 w 100"/>
                  <a:gd name="T41" fmla="*/ 16 h 48"/>
                  <a:gd name="T42" fmla="*/ 60 w 100"/>
                  <a:gd name="T43" fmla="*/ 18 h 48"/>
                  <a:gd name="T44" fmla="*/ 58 w 100"/>
                  <a:gd name="T45" fmla="*/ 16 h 48"/>
                  <a:gd name="T46" fmla="*/ 40 w 100"/>
                  <a:gd name="T47" fmla="*/ 8 h 48"/>
                  <a:gd name="T48" fmla="*/ 26 w 100"/>
                  <a:gd name="T49" fmla="*/ 6 h 48"/>
                  <a:gd name="T50" fmla="*/ 14 w 100"/>
                  <a:gd name="T51" fmla="*/ 2 h 48"/>
                  <a:gd name="T52" fmla="*/ 8 w 100"/>
                  <a:gd name="T53" fmla="*/ 0 h 48"/>
                  <a:gd name="T54" fmla="*/ 0 w 100"/>
                  <a:gd name="T55" fmla="*/ 0 h 48"/>
                  <a:gd name="T56" fmla="*/ 14 w 100"/>
                  <a:gd name="T57" fmla="*/ 10 h 48"/>
                  <a:gd name="T58" fmla="*/ 22 w 100"/>
                  <a:gd name="T59" fmla="*/ 18 h 48"/>
                  <a:gd name="T60" fmla="*/ 26 w 100"/>
                  <a:gd name="T61" fmla="*/ 30 h 48"/>
                  <a:gd name="T62" fmla="*/ 24 w 100"/>
                  <a:gd name="T63" fmla="*/ 38 h 48"/>
                  <a:gd name="T64" fmla="*/ 24 w 100"/>
                  <a:gd name="T65" fmla="*/ 4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48"/>
                  <a:gd name="T101" fmla="*/ 100 w 100"/>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48">
                    <a:moveTo>
                      <a:pt x="24" y="40"/>
                    </a:moveTo>
                    <a:lnTo>
                      <a:pt x="24" y="42"/>
                    </a:lnTo>
                    <a:lnTo>
                      <a:pt x="28" y="42"/>
                    </a:lnTo>
                    <a:lnTo>
                      <a:pt x="30" y="40"/>
                    </a:lnTo>
                    <a:lnTo>
                      <a:pt x="36" y="42"/>
                    </a:lnTo>
                    <a:lnTo>
                      <a:pt x="38" y="42"/>
                    </a:lnTo>
                    <a:lnTo>
                      <a:pt x="38" y="40"/>
                    </a:lnTo>
                    <a:lnTo>
                      <a:pt x="40" y="40"/>
                    </a:lnTo>
                    <a:lnTo>
                      <a:pt x="42" y="40"/>
                    </a:lnTo>
                    <a:lnTo>
                      <a:pt x="48" y="46"/>
                    </a:lnTo>
                    <a:lnTo>
                      <a:pt x="50" y="46"/>
                    </a:lnTo>
                    <a:lnTo>
                      <a:pt x="52" y="48"/>
                    </a:lnTo>
                    <a:lnTo>
                      <a:pt x="58" y="48"/>
                    </a:lnTo>
                    <a:lnTo>
                      <a:pt x="60" y="48"/>
                    </a:lnTo>
                    <a:lnTo>
                      <a:pt x="64" y="46"/>
                    </a:lnTo>
                    <a:lnTo>
                      <a:pt x="66" y="46"/>
                    </a:lnTo>
                    <a:lnTo>
                      <a:pt x="70" y="46"/>
                    </a:lnTo>
                    <a:lnTo>
                      <a:pt x="80" y="42"/>
                    </a:lnTo>
                    <a:lnTo>
                      <a:pt x="84" y="42"/>
                    </a:lnTo>
                    <a:lnTo>
                      <a:pt x="86" y="44"/>
                    </a:lnTo>
                    <a:lnTo>
                      <a:pt x="90" y="46"/>
                    </a:lnTo>
                    <a:lnTo>
                      <a:pt x="92" y="46"/>
                    </a:lnTo>
                    <a:lnTo>
                      <a:pt x="98" y="48"/>
                    </a:lnTo>
                    <a:lnTo>
                      <a:pt x="100" y="46"/>
                    </a:lnTo>
                    <a:lnTo>
                      <a:pt x="98" y="44"/>
                    </a:lnTo>
                    <a:lnTo>
                      <a:pt x="96" y="42"/>
                    </a:lnTo>
                    <a:lnTo>
                      <a:pt x="94" y="40"/>
                    </a:lnTo>
                    <a:lnTo>
                      <a:pt x="94" y="38"/>
                    </a:lnTo>
                    <a:lnTo>
                      <a:pt x="94" y="36"/>
                    </a:lnTo>
                    <a:lnTo>
                      <a:pt x="96" y="34"/>
                    </a:lnTo>
                    <a:lnTo>
                      <a:pt x="94" y="30"/>
                    </a:lnTo>
                    <a:lnTo>
                      <a:pt x="90" y="30"/>
                    </a:lnTo>
                    <a:lnTo>
                      <a:pt x="86" y="26"/>
                    </a:lnTo>
                    <a:lnTo>
                      <a:pt x="86" y="22"/>
                    </a:lnTo>
                    <a:lnTo>
                      <a:pt x="86" y="20"/>
                    </a:lnTo>
                    <a:lnTo>
                      <a:pt x="84" y="20"/>
                    </a:lnTo>
                    <a:lnTo>
                      <a:pt x="82" y="20"/>
                    </a:lnTo>
                    <a:lnTo>
                      <a:pt x="80" y="18"/>
                    </a:lnTo>
                    <a:lnTo>
                      <a:pt x="78" y="16"/>
                    </a:lnTo>
                    <a:lnTo>
                      <a:pt x="74" y="16"/>
                    </a:lnTo>
                    <a:lnTo>
                      <a:pt x="72" y="16"/>
                    </a:lnTo>
                    <a:lnTo>
                      <a:pt x="70" y="16"/>
                    </a:lnTo>
                    <a:lnTo>
                      <a:pt x="68" y="16"/>
                    </a:lnTo>
                    <a:lnTo>
                      <a:pt x="60" y="18"/>
                    </a:lnTo>
                    <a:lnTo>
                      <a:pt x="58" y="18"/>
                    </a:lnTo>
                    <a:lnTo>
                      <a:pt x="58" y="16"/>
                    </a:lnTo>
                    <a:lnTo>
                      <a:pt x="44" y="8"/>
                    </a:lnTo>
                    <a:lnTo>
                      <a:pt x="40" y="8"/>
                    </a:lnTo>
                    <a:lnTo>
                      <a:pt x="36" y="6"/>
                    </a:lnTo>
                    <a:lnTo>
                      <a:pt x="26" y="6"/>
                    </a:lnTo>
                    <a:lnTo>
                      <a:pt x="16" y="2"/>
                    </a:lnTo>
                    <a:lnTo>
                      <a:pt x="14" y="2"/>
                    </a:lnTo>
                    <a:lnTo>
                      <a:pt x="10" y="0"/>
                    </a:lnTo>
                    <a:lnTo>
                      <a:pt x="8" y="0"/>
                    </a:lnTo>
                    <a:lnTo>
                      <a:pt x="6" y="0"/>
                    </a:lnTo>
                    <a:lnTo>
                      <a:pt x="0" y="0"/>
                    </a:lnTo>
                    <a:lnTo>
                      <a:pt x="6" y="6"/>
                    </a:lnTo>
                    <a:lnTo>
                      <a:pt x="14" y="10"/>
                    </a:lnTo>
                    <a:lnTo>
                      <a:pt x="20" y="14"/>
                    </a:lnTo>
                    <a:lnTo>
                      <a:pt x="22" y="18"/>
                    </a:lnTo>
                    <a:lnTo>
                      <a:pt x="24" y="28"/>
                    </a:lnTo>
                    <a:lnTo>
                      <a:pt x="26" y="30"/>
                    </a:lnTo>
                    <a:lnTo>
                      <a:pt x="26" y="38"/>
                    </a:lnTo>
                    <a:lnTo>
                      <a:pt x="24" y="38"/>
                    </a:lnTo>
                    <a:lnTo>
                      <a:pt x="24" y="40"/>
                    </a:lnTo>
                    <a:close/>
                  </a:path>
                </a:pathLst>
              </a:custGeom>
              <a:solidFill>
                <a:schemeClr val="tx2"/>
              </a:solidFill>
              <a:ln w="3175">
                <a:solidFill>
                  <a:schemeClr val="bg1"/>
                </a:solidFill>
                <a:round/>
                <a:headEnd/>
                <a:tailEnd/>
              </a:ln>
            </p:spPr>
            <p:txBody>
              <a:bodyPr/>
              <a:lstStyle/>
              <a:p>
                <a:endParaRPr lang="fr-FR" dirty="0"/>
              </a:p>
            </p:txBody>
          </p:sp>
          <p:sp>
            <p:nvSpPr>
              <p:cNvPr id="60559" name="Freeform 169"/>
              <p:cNvSpPr>
                <a:spLocks/>
              </p:cNvSpPr>
              <p:nvPr/>
            </p:nvSpPr>
            <p:spPr bwMode="auto">
              <a:xfrm>
                <a:off x="3380" y="1983"/>
                <a:ext cx="100" cy="48"/>
              </a:xfrm>
              <a:custGeom>
                <a:avLst/>
                <a:gdLst>
                  <a:gd name="T0" fmla="*/ 24 w 100"/>
                  <a:gd name="T1" fmla="*/ 42 h 48"/>
                  <a:gd name="T2" fmla="*/ 30 w 100"/>
                  <a:gd name="T3" fmla="*/ 40 h 48"/>
                  <a:gd name="T4" fmla="*/ 38 w 100"/>
                  <a:gd name="T5" fmla="*/ 42 h 48"/>
                  <a:gd name="T6" fmla="*/ 40 w 100"/>
                  <a:gd name="T7" fmla="*/ 40 h 48"/>
                  <a:gd name="T8" fmla="*/ 48 w 100"/>
                  <a:gd name="T9" fmla="*/ 46 h 48"/>
                  <a:gd name="T10" fmla="*/ 52 w 100"/>
                  <a:gd name="T11" fmla="*/ 48 h 48"/>
                  <a:gd name="T12" fmla="*/ 60 w 100"/>
                  <a:gd name="T13" fmla="*/ 48 h 48"/>
                  <a:gd name="T14" fmla="*/ 66 w 100"/>
                  <a:gd name="T15" fmla="*/ 46 h 48"/>
                  <a:gd name="T16" fmla="*/ 80 w 100"/>
                  <a:gd name="T17" fmla="*/ 42 h 48"/>
                  <a:gd name="T18" fmla="*/ 86 w 100"/>
                  <a:gd name="T19" fmla="*/ 44 h 48"/>
                  <a:gd name="T20" fmla="*/ 92 w 100"/>
                  <a:gd name="T21" fmla="*/ 46 h 48"/>
                  <a:gd name="T22" fmla="*/ 100 w 100"/>
                  <a:gd name="T23" fmla="*/ 46 h 48"/>
                  <a:gd name="T24" fmla="*/ 96 w 100"/>
                  <a:gd name="T25" fmla="*/ 42 h 48"/>
                  <a:gd name="T26" fmla="*/ 94 w 100"/>
                  <a:gd name="T27" fmla="*/ 38 h 48"/>
                  <a:gd name="T28" fmla="*/ 96 w 100"/>
                  <a:gd name="T29" fmla="*/ 34 h 48"/>
                  <a:gd name="T30" fmla="*/ 90 w 100"/>
                  <a:gd name="T31" fmla="*/ 30 h 48"/>
                  <a:gd name="T32" fmla="*/ 86 w 100"/>
                  <a:gd name="T33" fmla="*/ 22 h 48"/>
                  <a:gd name="T34" fmla="*/ 84 w 100"/>
                  <a:gd name="T35" fmla="*/ 20 h 48"/>
                  <a:gd name="T36" fmla="*/ 80 w 100"/>
                  <a:gd name="T37" fmla="*/ 18 h 48"/>
                  <a:gd name="T38" fmla="*/ 74 w 100"/>
                  <a:gd name="T39" fmla="*/ 16 h 48"/>
                  <a:gd name="T40" fmla="*/ 70 w 100"/>
                  <a:gd name="T41" fmla="*/ 16 h 48"/>
                  <a:gd name="T42" fmla="*/ 60 w 100"/>
                  <a:gd name="T43" fmla="*/ 18 h 48"/>
                  <a:gd name="T44" fmla="*/ 58 w 100"/>
                  <a:gd name="T45" fmla="*/ 16 h 48"/>
                  <a:gd name="T46" fmla="*/ 40 w 100"/>
                  <a:gd name="T47" fmla="*/ 8 h 48"/>
                  <a:gd name="T48" fmla="*/ 26 w 100"/>
                  <a:gd name="T49" fmla="*/ 6 h 48"/>
                  <a:gd name="T50" fmla="*/ 14 w 100"/>
                  <a:gd name="T51" fmla="*/ 2 h 48"/>
                  <a:gd name="T52" fmla="*/ 8 w 100"/>
                  <a:gd name="T53" fmla="*/ 0 h 48"/>
                  <a:gd name="T54" fmla="*/ 0 w 100"/>
                  <a:gd name="T55" fmla="*/ 0 h 48"/>
                  <a:gd name="T56" fmla="*/ 14 w 100"/>
                  <a:gd name="T57" fmla="*/ 10 h 48"/>
                  <a:gd name="T58" fmla="*/ 22 w 100"/>
                  <a:gd name="T59" fmla="*/ 18 h 48"/>
                  <a:gd name="T60" fmla="*/ 26 w 100"/>
                  <a:gd name="T61" fmla="*/ 30 h 48"/>
                  <a:gd name="T62" fmla="*/ 24 w 100"/>
                  <a:gd name="T63" fmla="*/ 38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48"/>
                  <a:gd name="T98" fmla="*/ 100 w 100"/>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48">
                    <a:moveTo>
                      <a:pt x="24" y="40"/>
                    </a:moveTo>
                    <a:lnTo>
                      <a:pt x="24" y="42"/>
                    </a:lnTo>
                    <a:lnTo>
                      <a:pt x="28" y="42"/>
                    </a:lnTo>
                    <a:lnTo>
                      <a:pt x="30" y="40"/>
                    </a:lnTo>
                    <a:lnTo>
                      <a:pt x="36" y="42"/>
                    </a:lnTo>
                    <a:lnTo>
                      <a:pt x="38" y="42"/>
                    </a:lnTo>
                    <a:lnTo>
                      <a:pt x="38" y="40"/>
                    </a:lnTo>
                    <a:lnTo>
                      <a:pt x="40" y="40"/>
                    </a:lnTo>
                    <a:lnTo>
                      <a:pt x="42" y="40"/>
                    </a:lnTo>
                    <a:lnTo>
                      <a:pt x="48" y="46"/>
                    </a:lnTo>
                    <a:lnTo>
                      <a:pt x="50" y="46"/>
                    </a:lnTo>
                    <a:lnTo>
                      <a:pt x="52" y="48"/>
                    </a:lnTo>
                    <a:lnTo>
                      <a:pt x="58" y="48"/>
                    </a:lnTo>
                    <a:lnTo>
                      <a:pt x="60" y="48"/>
                    </a:lnTo>
                    <a:lnTo>
                      <a:pt x="64" y="46"/>
                    </a:lnTo>
                    <a:lnTo>
                      <a:pt x="66" y="46"/>
                    </a:lnTo>
                    <a:lnTo>
                      <a:pt x="70" y="46"/>
                    </a:lnTo>
                    <a:lnTo>
                      <a:pt x="80" y="42"/>
                    </a:lnTo>
                    <a:lnTo>
                      <a:pt x="84" y="42"/>
                    </a:lnTo>
                    <a:lnTo>
                      <a:pt x="86" y="44"/>
                    </a:lnTo>
                    <a:lnTo>
                      <a:pt x="90" y="46"/>
                    </a:lnTo>
                    <a:lnTo>
                      <a:pt x="92" y="46"/>
                    </a:lnTo>
                    <a:lnTo>
                      <a:pt x="98" y="48"/>
                    </a:lnTo>
                    <a:lnTo>
                      <a:pt x="100" y="46"/>
                    </a:lnTo>
                    <a:lnTo>
                      <a:pt x="98" y="44"/>
                    </a:lnTo>
                    <a:lnTo>
                      <a:pt x="96" y="42"/>
                    </a:lnTo>
                    <a:lnTo>
                      <a:pt x="94" y="40"/>
                    </a:lnTo>
                    <a:lnTo>
                      <a:pt x="94" y="38"/>
                    </a:lnTo>
                    <a:lnTo>
                      <a:pt x="94" y="36"/>
                    </a:lnTo>
                    <a:lnTo>
                      <a:pt x="96" y="34"/>
                    </a:lnTo>
                    <a:lnTo>
                      <a:pt x="94" y="30"/>
                    </a:lnTo>
                    <a:lnTo>
                      <a:pt x="90" y="30"/>
                    </a:lnTo>
                    <a:lnTo>
                      <a:pt x="86" y="26"/>
                    </a:lnTo>
                    <a:lnTo>
                      <a:pt x="86" y="22"/>
                    </a:lnTo>
                    <a:lnTo>
                      <a:pt x="86" y="20"/>
                    </a:lnTo>
                    <a:lnTo>
                      <a:pt x="84" y="20"/>
                    </a:lnTo>
                    <a:lnTo>
                      <a:pt x="82" y="20"/>
                    </a:lnTo>
                    <a:lnTo>
                      <a:pt x="80" y="18"/>
                    </a:lnTo>
                    <a:lnTo>
                      <a:pt x="78" y="16"/>
                    </a:lnTo>
                    <a:lnTo>
                      <a:pt x="74" y="16"/>
                    </a:lnTo>
                    <a:lnTo>
                      <a:pt x="72" y="16"/>
                    </a:lnTo>
                    <a:lnTo>
                      <a:pt x="70" y="16"/>
                    </a:lnTo>
                    <a:lnTo>
                      <a:pt x="68" y="16"/>
                    </a:lnTo>
                    <a:lnTo>
                      <a:pt x="60" y="18"/>
                    </a:lnTo>
                    <a:lnTo>
                      <a:pt x="58" y="18"/>
                    </a:lnTo>
                    <a:lnTo>
                      <a:pt x="58" y="16"/>
                    </a:lnTo>
                    <a:lnTo>
                      <a:pt x="44" y="8"/>
                    </a:lnTo>
                    <a:lnTo>
                      <a:pt x="40" y="8"/>
                    </a:lnTo>
                    <a:lnTo>
                      <a:pt x="36" y="6"/>
                    </a:lnTo>
                    <a:lnTo>
                      <a:pt x="26" y="6"/>
                    </a:lnTo>
                    <a:lnTo>
                      <a:pt x="16" y="2"/>
                    </a:lnTo>
                    <a:lnTo>
                      <a:pt x="14" y="2"/>
                    </a:lnTo>
                    <a:lnTo>
                      <a:pt x="10" y="0"/>
                    </a:lnTo>
                    <a:lnTo>
                      <a:pt x="8" y="0"/>
                    </a:lnTo>
                    <a:lnTo>
                      <a:pt x="6" y="0"/>
                    </a:lnTo>
                    <a:lnTo>
                      <a:pt x="0" y="0"/>
                    </a:lnTo>
                    <a:lnTo>
                      <a:pt x="6" y="6"/>
                    </a:lnTo>
                    <a:lnTo>
                      <a:pt x="14" y="10"/>
                    </a:lnTo>
                    <a:lnTo>
                      <a:pt x="20" y="14"/>
                    </a:lnTo>
                    <a:lnTo>
                      <a:pt x="22" y="18"/>
                    </a:lnTo>
                    <a:lnTo>
                      <a:pt x="24" y="28"/>
                    </a:lnTo>
                    <a:lnTo>
                      <a:pt x="26" y="30"/>
                    </a:lnTo>
                    <a:lnTo>
                      <a:pt x="26" y="38"/>
                    </a:lnTo>
                    <a:lnTo>
                      <a:pt x="24" y="38"/>
                    </a:lnTo>
                  </a:path>
                </a:pathLst>
              </a:custGeom>
              <a:solidFill>
                <a:schemeClr val="tx2"/>
              </a:solidFill>
              <a:ln w="3175">
                <a:solidFill>
                  <a:schemeClr val="bg1"/>
                </a:solidFill>
                <a:round/>
                <a:headEnd/>
                <a:tailEnd/>
              </a:ln>
            </p:spPr>
            <p:txBody>
              <a:bodyPr/>
              <a:lstStyle/>
              <a:p>
                <a:endParaRPr lang="fr-FR" dirty="0"/>
              </a:p>
            </p:txBody>
          </p:sp>
          <p:sp>
            <p:nvSpPr>
              <p:cNvPr id="60560" name="Freeform 170"/>
              <p:cNvSpPr>
                <a:spLocks/>
              </p:cNvSpPr>
              <p:nvPr/>
            </p:nvSpPr>
            <p:spPr bwMode="auto">
              <a:xfrm>
                <a:off x="3844" y="2050"/>
                <a:ext cx="4" cy="6"/>
              </a:xfrm>
              <a:custGeom>
                <a:avLst/>
                <a:gdLst>
                  <a:gd name="T0" fmla="*/ 4 w 4"/>
                  <a:gd name="T1" fmla="*/ 4 h 6"/>
                  <a:gd name="T2" fmla="*/ 4 w 4"/>
                  <a:gd name="T3" fmla="*/ 2 h 6"/>
                  <a:gd name="T4" fmla="*/ 2 w 4"/>
                  <a:gd name="T5" fmla="*/ 0 h 6"/>
                  <a:gd name="T6" fmla="*/ 0 w 4"/>
                  <a:gd name="T7" fmla="*/ 2 h 6"/>
                  <a:gd name="T8" fmla="*/ 2 w 4"/>
                  <a:gd name="T9" fmla="*/ 6 h 6"/>
                  <a:gd name="T10" fmla="*/ 4 w 4"/>
                  <a:gd name="T11" fmla="*/ 6 h 6"/>
                  <a:gd name="T12" fmla="*/ 4 w 4"/>
                  <a:gd name="T13" fmla="*/ 6 h 6"/>
                  <a:gd name="T14" fmla="*/ 4 w 4"/>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4"/>
                    </a:moveTo>
                    <a:lnTo>
                      <a:pt x="4" y="2"/>
                    </a:lnTo>
                    <a:lnTo>
                      <a:pt x="2" y="0"/>
                    </a:lnTo>
                    <a:lnTo>
                      <a:pt x="0" y="2"/>
                    </a:lnTo>
                    <a:lnTo>
                      <a:pt x="2" y="6"/>
                    </a:lnTo>
                    <a:lnTo>
                      <a:pt x="4" y="6"/>
                    </a:lnTo>
                    <a:lnTo>
                      <a:pt x="4" y="4"/>
                    </a:lnTo>
                    <a:close/>
                  </a:path>
                </a:pathLst>
              </a:custGeom>
              <a:solidFill>
                <a:schemeClr val="tx2"/>
              </a:solidFill>
              <a:ln w="3175">
                <a:solidFill>
                  <a:schemeClr val="bg1"/>
                </a:solidFill>
                <a:round/>
                <a:headEnd/>
                <a:tailEnd/>
              </a:ln>
            </p:spPr>
            <p:txBody>
              <a:bodyPr/>
              <a:lstStyle/>
              <a:p>
                <a:endParaRPr lang="fr-FR" dirty="0"/>
              </a:p>
            </p:txBody>
          </p:sp>
          <p:sp>
            <p:nvSpPr>
              <p:cNvPr id="60561" name="Freeform 171"/>
              <p:cNvSpPr>
                <a:spLocks/>
              </p:cNvSpPr>
              <p:nvPr/>
            </p:nvSpPr>
            <p:spPr bwMode="auto">
              <a:xfrm>
                <a:off x="3844" y="2050"/>
                <a:ext cx="4" cy="6"/>
              </a:xfrm>
              <a:custGeom>
                <a:avLst/>
                <a:gdLst>
                  <a:gd name="T0" fmla="*/ 4 w 4"/>
                  <a:gd name="T1" fmla="*/ 4 h 6"/>
                  <a:gd name="T2" fmla="*/ 4 w 4"/>
                  <a:gd name="T3" fmla="*/ 2 h 6"/>
                  <a:gd name="T4" fmla="*/ 2 w 4"/>
                  <a:gd name="T5" fmla="*/ 0 h 6"/>
                  <a:gd name="T6" fmla="*/ 0 w 4"/>
                  <a:gd name="T7" fmla="*/ 2 h 6"/>
                  <a:gd name="T8" fmla="*/ 2 w 4"/>
                  <a:gd name="T9" fmla="*/ 6 h 6"/>
                  <a:gd name="T10" fmla="*/ 4 w 4"/>
                  <a:gd name="T11" fmla="*/ 6 h 6"/>
                  <a:gd name="T12" fmla="*/ 4 w 4"/>
                  <a:gd name="T13" fmla="*/ 6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4"/>
                    </a:moveTo>
                    <a:lnTo>
                      <a:pt x="4" y="2"/>
                    </a:lnTo>
                    <a:lnTo>
                      <a:pt x="2" y="0"/>
                    </a:lnTo>
                    <a:lnTo>
                      <a:pt x="0" y="2"/>
                    </a:lnTo>
                    <a:lnTo>
                      <a:pt x="2" y="6"/>
                    </a:lnTo>
                    <a:lnTo>
                      <a:pt x="4" y="6"/>
                    </a:lnTo>
                  </a:path>
                </a:pathLst>
              </a:custGeom>
              <a:solidFill>
                <a:schemeClr val="tx2"/>
              </a:solidFill>
              <a:ln w="3175">
                <a:solidFill>
                  <a:schemeClr val="bg1"/>
                </a:solidFill>
                <a:round/>
                <a:headEnd/>
                <a:tailEnd/>
              </a:ln>
            </p:spPr>
            <p:txBody>
              <a:bodyPr/>
              <a:lstStyle/>
              <a:p>
                <a:endParaRPr lang="fr-FR" dirty="0"/>
              </a:p>
            </p:txBody>
          </p:sp>
          <p:sp>
            <p:nvSpPr>
              <p:cNvPr id="60562" name="Freeform 172"/>
              <p:cNvSpPr>
                <a:spLocks/>
              </p:cNvSpPr>
              <p:nvPr/>
            </p:nvSpPr>
            <p:spPr bwMode="auto">
              <a:xfrm>
                <a:off x="3854" y="2054"/>
                <a:ext cx="4" cy="2"/>
              </a:xfrm>
              <a:custGeom>
                <a:avLst/>
                <a:gdLst>
                  <a:gd name="T0" fmla="*/ 4 w 4"/>
                  <a:gd name="T1" fmla="*/ 0 h 2"/>
                  <a:gd name="T2" fmla="*/ 2 w 4"/>
                  <a:gd name="T3" fmla="*/ 0 h 2"/>
                  <a:gd name="T4" fmla="*/ 0 w 4"/>
                  <a:gd name="T5" fmla="*/ 0 h 2"/>
                  <a:gd name="T6" fmla="*/ 2 w 4"/>
                  <a:gd name="T7" fmla="*/ 2 h 2"/>
                  <a:gd name="T8" fmla="*/ 2 w 4"/>
                  <a:gd name="T9" fmla="*/ 0 h 2"/>
                  <a:gd name="T10" fmla="*/ 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0"/>
                    </a:moveTo>
                    <a:lnTo>
                      <a:pt x="2" y="0"/>
                    </a:lnTo>
                    <a:lnTo>
                      <a:pt x="0" y="0"/>
                    </a:lnTo>
                    <a:lnTo>
                      <a:pt x="2"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0563" name="Freeform 173"/>
              <p:cNvSpPr>
                <a:spLocks/>
              </p:cNvSpPr>
              <p:nvPr/>
            </p:nvSpPr>
            <p:spPr bwMode="auto">
              <a:xfrm>
                <a:off x="3854" y="2054"/>
                <a:ext cx="4" cy="2"/>
              </a:xfrm>
              <a:custGeom>
                <a:avLst/>
                <a:gdLst>
                  <a:gd name="T0" fmla="*/ 4 w 4"/>
                  <a:gd name="T1" fmla="*/ 0 h 2"/>
                  <a:gd name="T2" fmla="*/ 2 w 4"/>
                  <a:gd name="T3" fmla="*/ 0 h 2"/>
                  <a:gd name="T4" fmla="*/ 0 w 4"/>
                  <a:gd name="T5" fmla="*/ 0 h 2"/>
                  <a:gd name="T6" fmla="*/ 2 w 4"/>
                  <a:gd name="T7" fmla="*/ 2 h 2"/>
                  <a:gd name="T8" fmla="*/ 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0"/>
                    </a:moveTo>
                    <a:lnTo>
                      <a:pt x="2" y="0"/>
                    </a:lnTo>
                    <a:lnTo>
                      <a:pt x="0" y="0"/>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564" name="Freeform 174"/>
              <p:cNvSpPr>
                <a:spLocks/>
              </p:cNvSpPr>
              <p:nvPr/>
            </p:nvSpPr>
            <p:spPr bwMode="auto">
              <a:xfrm>
                <a:off x="3444" y="2056"/>
                <a:ext cx="286" cy="261"/>
              </a:xfrm>
              <a:custGeom>
                <a:avLst/>
                <a:gdLst>
                  <a:gd name="T0" fmla="*/ 246 w 286"/>
                  <a:gd name="T1" fmla="*/ 259 h 261"/>
                  <a:gd name="T2" fmla="*/ 224 w 286"/>
                  <a:gd name="T3" fmla="*/ 255 h 261"/>
                  <a:gd name="T4" fmla="*/ 220 w 286"/>
                  <a:gd name="T5" fmla="*/ 255 h 261"/>
                  <a:gd name="T6" fmla="*/ 184 w 286"/>
                  <a:gd name="T7" fmla="*/ 230 h 261"/>
                  <a:gd name="T8" fmla="*/ 168 w 286"/>
                  <a:gd name="T9" fmla="*/ 235 h 261"/>
                  <a:gd name="T10" fmla="*/ 158 w 286"/>
                  <a:gd name="T11" fmla="*/ 239 h 261"/>
                  <a:gd name="T12" fmla="*/ 150 w 286"/>
                  <a:gd name="T13" fmla="*/ 237 h 261"/>
                  <a:gd name="T14" fmla="*/ 138 w 286"/>
                  <a:gd name="T15" fmla="*/ 233 h 261"/>
                  <a:gd name="T16" fmla="*/ 126 w 286"/>
                  <a:gd name="T17" fmla="*/ 224 h 261"/>
                  <a:gd name="T18" fmla="*/ 110 w 286"/>
                  <a:gd name="T19" fmla="*/ 218 h 261"/>
                  <a:gd name="T20" fmla="*/ 100 w 286"/>
                  <a:gd name="T21" fmla="*/ 200 h 261"/>
                  <a:gd name="T22" fmla="*/ 90 w 286"/>
                  <a:gd name="T23" fmla="*/ 188 h 261"/>
                  <a:gd name="T24" fmla="*/ 86 w 286"/>
                  <a:gd name="T25" fmla="*/ 178 h 261"/>
                  <a:gd name="T26" fmla="*/ 80 w 286"/>
                  <a:gd name="T27" fmla="*/ 182 h 261"/>
                  <a:gd name="T28" fmla="*/ 74 w 286"/>
                  <a:gd name="T29" fmla="*/ 178 h 261"/>
                  <a:gd name="T30" fmla="*/ 70 w 286"/>
                  <a:gd name="T31" fmla="*/ 170 h 261"/>
                  <a:gd name="T32" fmla="*/ 68 w 286"/>
                  <a:gd name="T33" fmla="*/ 176 h 261"/>
                  <a:gd name="T34" fmla="*/ 56 w 286"/>
                  <a:gd name="T35" fmla="*/ 172 h 261"/>
                  <a:gd name="T36" fmla="*/ 50 w 286"/>
                  <a:gd name="T37" fmla="*/ 162 h 261"/>
                  <a:gd name="T38" fmla="*/ 38 w 286"/>
                  <a:gd name="T39" fmla="*/ 134 h 261"/>
                  <a:gd name="T40" fmla="*/ 24 w 286"/>
                  <a:gd name="T41" fmla="*/ 120 h 261"/>
                  <a:gd name="T42" fmla="*/ 20 w 286"/>
                  <a:gd name="T43" fmla="*/ 116 h 261"/>
                  <a:gd name="T44" fmla="*/ 18 w 286"/>
                  <a:gd name="T45" fmla="*/ 108 h 261"/>
                  <a:gd name="T46" fmla="*/ 24 w 286"/>
                  <a:gd name="T47" fmla="*/ 98 h 261"/>
                  <a:gd name="T48" fmla="*/ 28 w 286"/>
                  <a:gd name="T49" fmla="*/ 82 h 261"/>
                  <a:gd name="T50" fmla="*/ 20 w 286"/>
                  <a:gd name="T51" fmla="*/ 74 h 261"/>
                  <a:gd name="T52" fmla="*/ 12 w 286"/>
                  <a:gd name="T53" fmla="*/ 62 h 261"/>
                  <a:gd name="T54" fmla="*/ 6 w 286"/>
                  <a:gd name="T55" fmla="*/ 40 h 261"/>
                  <a:gd name="T56" fmla="*/ 0 w 286"/>
                  <a:gd name="T57" fmla="*/ 10 h 261"/>
                  <a:gd name="T58" fmla="*/ 18 w 286"/>
                  <a:gd name="T59" fmla="*/ 16 h 261"/>
                  <a:gd name="T60" fmla="*/ 48 w 286"/>
                  <a:gd name="T61" fmla="*/ 6 h 261"/>
                  <a:gd name="T62" fmla="*/ 60 w 286"/>
                  <a:gd name="T63" fmla="*/ 10 h 261"/>
                  <a:gd name="T64" fmla="*/ 56 w 286"/>
                  <a:gd name="T65" fmla="*/ 20 h 261"/>
                  <a:gd name="T66" fmla="*/ 62 w 286"/>
                  <a:gd name="T67" fmla="*/ 24 h 261"/>
                  <a:gd name="T68" fmla="*/ 70 w 286"/>
                  <a:gd name="T69" fmla="*/ 26 h 261"/>
                  <a:gd name="T70" fmla="*/ 82 w 286"/>
                  <a:gd name="T71" fmla="*/ 46 h 261"/>
                  <a:gd name="T72" fmla="*/ 92 w 286"/>
                  <a:gd name="T73" fmla="*/ 52 h 261"/>
                  <a:gd name="T74" fmla="*/ 142 w 286"/>
                  <a:gd name="T75" fmla="*/ 56 h 261"/>
                  <a:gd name="T76" fmla="*/ 142 w 286"/>
                  <a:gd name="T77" fmla="*/ 58 h 261"/>
                  <a:gd name="T78" fmla="*/ 146 w 286"/>
                  <a:gd name="T79" fmla="*/ 46 h 261"/>
                  <a:gd name="T80" fmla="*/ 174 w 286"/>
                  <a:gd name="T81" fmla="*/ 32 h 261"/>
                  <a:gd name="T82" fmla="*/ 182 w 286"/>
                  <a:gd name="T83" fmla="*/ 32 h 261"/>
                  <a:gd name="T84" fmla="*/ 198 w 286"/>
                  <a:gd name="T85" fmla="*/ 36 h 261"/>
                  <a:gd name="T86" fmla="*/ 222 w 286"/>
                  <a:gd name="T87" fmla="*/ 42 h 261"/>
                  <a:gd name="T88" fmla="*/ 230 w 286"/>
                  <a:gd name="T89" fmla="*/ 50 h 261"/>
                  <a:gd name="T90" fmla="*/ 254 w 286"/>
                  <a:gd name="T91" fmla="*/ 72 h 261"/>
                  <a:gd name="T92" fmla="*/ 250 w 286"/>
                  <a:gd name="T93" fmla="*/ 100 h 261"/>
                  <a:gd name="T94" fmla="*/ 244 w 286"/>
                  <a:gd name="T95" fmla="*/ 114 h 261"/>
                  <a:gd name="T96" fmla="*/ 244 w 286"/>
                  <a:gd name="T97" fmla="*/ 128 h 261"/>
                  <a:gd name="T98" fmla="*/ 250 w 286"/>
                  <a:gd name="T99" fmla="*/ 152 h 261"/>
                  <a:gd name="T100" fmla="*/ 262 w 286"/>
                  <a:gd name="T101" fmla="*/ 160 h 261"/>
                  <a:gd name="T102" fmla="*/ 256 w 286"/>
                  <a:gd name="T103" fmla="*/ 190 h 261"/>
                  <a:gd name="T104" fmla="*/ 276 w 286"/>
                  <a:gd name="T105" fmla="*/ 210 h 261"/>
                  <a:gd name="T106" fmla="*/ 284 w 286"/>
                  <a:gd name="T107" fmla="*/ 228 h 261"/>
                  <a:gd name="T108" fmla="*/ 286 w 286"/>
                  <a:gd name="T109" fmla="*/ 233 h 261"/>
                  <a:gd name="T110" fmla="*/ 264 w 286"/>
                  <a:gd name="T111" fmla="*/ 245 h 2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6"/>
                  <a:gd name="T169" fmla="*/ 0 h 261"/>
                  <a:gd name="T170" fmla="*/ 286 w 286"/>
                  <a:gd name="T171" fmla="*/ 261 h 2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6" h="261">
                    <a:moveTo>
                      <a:pt x="260" y="261"/>
                    </a:moveTo>
                    <a:lnTo>
                      <a:pt x="258" y="261"/>
                    </a:lnTo>
                    <a:lnTo>
                      <a:pt x="246" y="259"/>
                    </a:lnTo>
                    <a:lnTo>
                      <a:pt x="244" y="257"/>
                    </a:lnTo>
                    <a:lnTo>
                      <a:pt x="242" y="259"/>
                    </a:lnTo>
                    <a:lnTo>
                      <a:pt x="224" y="255"/>
                    </a:lnTo>
                    <a:lnTo>
                      <a:pt x="224" y="257"/>
                    </a:lnTo>
                    <a:lnTo>
                      <a:pt x="222" y="257"/>
                    </a:lnTo>
                    <a:lnTo>
                      <a:pt x="220" y="255"/>
                    </a:lnTo>
                    <a:lnTo>
                      <a:pt x="198" y="251"/>
                    </a:lnTo>
                    <a:lnTo>
                      <a:pt x="190" y="232"/>
                    </a:lnTo>
                    <a:lnTo>
                      <a:pt x="184" y="230"/>
                    </a:lnTo>
                    <a:lnTo>
                      <a:pt x="180" y="230"/>
                    </a:lnTo>
                    <a:lnTo>
                      <a:pt x="170" y="233"/>
                    </a:lnTo>
                    <a:lnTo>
                      <a:pt x="168" y="235"/>
                    </a:lnTo>
                    <a:lnTo>
                      <a:pt x="166" y="235"/>
                    </a:lnTo>
                    <a:lnTo>
                      <a:pt x="164" y="235"/>
                    </a:lnTo>
                    <a:lnTo>
                      <a:pt x="158" y="239"/>
                    </a:lnTo>
                    <a:lnTo>
                      <a:pt x="156" y="239"/>
                    </a:lnTo>
                    <a:lnTo>
                      <a:pt x="152" y="237"/>
                    </a:lnTo>
                    <a:lnTo>
                      <a:pt x="150" y="237"/>
                    </a:lnTo>
                    <a:lnTo>
                      <a:pt x="146" y="235"/>
                    </a:lnTo>
                    <a:lnTo>
                      <a:pt x="140" y="235"/>
                    </a:lnTo>
                    <a:lnTo>
                      <a:pt x="138" y="233"/>
                    </a:lnTo>
                    <a:lnTo>
                      <a:pt x="128" y="230"/>
                    </a:lnTo>
                    <a:lnTo>
                      <a:pt x="126" y="226"/>
                    </a:lnTo>
                    <a:lnTo>
                      <a:pt x="126" y="224"/>
                    </a:lnTo>
                    <a:lnTo>
                      <a:pt x="122" y="222"/>
                    </a:lnTo>
                    <a:lnTo>
                      <a:pt x="116" y="218"/>
                    </a:lnTo>
                    <a:lnTo>
                      <a:pt x="110" y="218"/>
                    </a:lnTo>
                    <a:lnTo>
                      <a:pt x="108" y="218"/>
                    </a:lnTo>
                    <a:lnTo>
                      <a:pt x="106" y="214"/>
                    </a:lnTo>
                    <a:lnTo>
                      <a:pt x="100" y="200"/>
                    </a:lnTo>
                    <a:lnTo>
                      <a:pt x="96" y="194"/>
                    </a:lnTo>
                    <a:lnTo>
                      <a:pt x="92" y="188"/>
                    </a:lnTo>
                    <a:lnTo>
                      <a:pt x="90" y="188"/>
                    </a:lnTo>
                    <a:lnTo>
                      <a:pt x="88" y="182"/>
                    </a:lnTo>
                    <a:lnTo>
                      <a:pt x="88" y="180"/>
                    </a:lnTo>
                    <a:lnTo>
                      <a:pt x="86" y="178"/>
                    </a:lnTo>
                    <a:lnTo>
                      <a:pt x="84" y="178"/>
                    </a:lnTo>
                    <a:lnTo>
                      <a:pt x="82" y="180"/>
                    </a:lnTo>
                    <a:lnTo>
                      <a:pt x="80" y="182"/>
                    </a:lnTo>
                    <a:lnTo>
                      <a:pt x="78" y="180"/>
                    </a:lnTo>
                    <a:lnTo>
                      <a:pt x="76" y="178"/>
                    </a:lnTo>
                    <a:lnTo>
                      <a:pt x="74" y="178"/>
                    </a:lnTo>
                    <a:lnTo>
                      <a:pt x="74" y="176"/>
                    </a:lnTo>
                    <a:lnTo>
                      <a:pt x="72" y="172"/>
                    </a:lnTo>
                    <a:lnTo>
                      <a:pt x="70" y="170"/>
                    </a:lnTo>
                    <a:lnTo>
                      <a:pt x="68" y="172"/>
                    </a:lnTo>
                    <a:lnTo>
                      <a:pt x="68" y="174"/>
                    </a:lnTo>
                    <a:lnTo>
                      <a:pt x="68" y="176"/>
                    </a:lnTo>
                    <a:lnTo>
                      <a:pt x="66" y="176"/>
                    </a:lnTo>
                    <a:lnTo>
                      <a:pt x="66" y="180"/>
                    </a:lnTo>
                    <a:lnTo>
                      <a:pt x="56" y="172"/>
                    </a:lnTo>
                    <a:lnTo>
                      <a:pt x="56" y="170"/>
                    </a:lnTo>
                    <a:lnTo>
                      <a:pt x="54" y="164"/>
                    </a:lnTo>
                    <a:lnTo>
                      <a:pt x="50" y="162"/>
                    </a:lnTo>
                    <a:lnTo>
                      <a:pt x="52" y="150"/>
                    </a:lnTo>
                    <a:lnTo>
                      <a:pt x="44" y="136"/>
                    </a:lnTo>
                    <a:lnTo>
                      <a:pt x="38" y="134"/>
                    </a:lnTo>
                    <a:lnTo>
                      <a:pt x="26" y="126"/>
                    </a:lnTo>
                    <a:lnTo>
                      <a:pt x="26" y="122"/>
                    </a:lnTo>
                    <a:lnTo>
                      <a:pt x="24" y="120"/>
                    </a:lnTo>
                    <a:lnTo>
                      <a:pt x="22" y="118"/>
                    </a:lnTo>
                    <a:lnTo>
                      <a:pt x="22" y="116"/>
                    </a:lnTo>
                    <a:lnTo>
                      <a:pt x="20" y="116"/>
                    </a:lnTo>
                    <a:lnTo>
                      <a:pt x="18" y="114"/>
                    </a:lnTo>
                    <a:lnTo>
                      <a:pt x="18" y="110"/>
                    </a:lnTo>
                    <a:lnTo>
                      <a:pt x="18" y="108"/>
                    </a:lnTo>
                    <a:lnTo>
                      <a:pt x="20" y="100"/>
                    </a:lnTo>
                    <a:lnTo>
                      <a:pt x="20" y="98"/>
                    </a:lnTo>
                    <a:lnTo>
                      <a:pt x="24" y="98"/>
                    </a:lnTo>
                    <a:lnTo>
                      <a:pt x="24" y="96"/>
                    </a:lnTo>
                    <a:lnTo>
                      <a:pt x="30" y="86"/>
                    </a:lnTo>
                    <a:lnTo>
                      <a:pt x="28" y="82"/>
                    </a:lnTo>
                    <a:lnTo>
                      <a:pt x="30" y="78"/>
                    </a:lnTo>
                    <a:lnTo>
                      <a:pt x="32" y="76"/>
                    </a:lnTo>
                    <a:lnTo>
                      <a:pt x="20" y="74"/>
                    </a:lnTo>
                    <a:lnTo>
                      <a:pt x="18" y="72"/>
                    </a:lnTo>
                    <a:lnTo>
                      <a:pt x="16" y="66"/>
                    </a:lnTo>
                    <a:lnTo>
                      <a:pt x="12" y="62"/>
                    </a:lnTo>
                    <a:lnTo>
                      <a:pt x="10" y="58"/>
                    </a:lnTo>
                    <a:lnTo>
                      <a:pt x="8" y="44"/>
                    </a:lnTo>
                    <a:lnTo>
                      <a:pt x="6" y="40"/>
                    </a:lnTo>
                    <a:lnTo>
                      <a:pt x="2" y="38"/>
                    </a:lnTo>
                    <a:lnTo>
                      <a:pt x="2" y="16"/>
                    </a:lnTo>
                    <a:lnTo>
                      <a:pt x="0" y="10"/>
                    </a:lnTo>
                    <a:lnTo>
                      <a:pt x="4" y="6"/>
                    </a:lnTo>
                    <a:lnTo>
                      <a:pt x="6" y="0"/>
                    </a:lnTo>
                    <a:lnTo>
                      <a:pt x="18" y="16"/>
                    </a:lnTo>
                    <a:lnTo>
                      <a:pt x="38" y="18"/>
                    </a:lnTo>
                    <a:lnTo>
                      <a:pt x="42" y="10"/>
                    </a:lnTo>
                    <a:lnTo>
                      <a:pt x="48" y="6"/>
                    </a:lnTo>
                    <a:lnTo>
                      <a:pt x="54" y="4"/>
                    </a:lnTo>
                    <a:lnTo>
                      <a:pt x="60" y="6"/>
                    </a:lnTo>
                    <a:lnTo>
                      <a:pt x="60" y="10"/>
                    </a:lnTo>
                    <a:lnTo>
                      <a:pt x="62" y="16"/>
                    </a:lnTo>
                    <a:lnTo>
                      <a:pt x="58" y="18"/>
                    </a:lnTo>
                    <a:lnTo>
                      <a:pt x="56" y="20"/>
                    </a:lnTo>
                    <a:lnTo>
                      <a:pt x="60" y="20"/>
                    </a:lnTo>
                    <a:lnTo>
                      <a:pt x="60" y="22"/>
                    </a:lnTo>
                    <a:lnTo>
                      <a:pt x="62" y="24"/>
                    </a:lnTo>
                    <a:lnTo>
                      <a:pt x="64" y="26"/>
                    </a:lnTo>
                    <a:lnTo>
                      <a:pt x="68" y="26"/>
                    </a:lnTo>
                    <a:lnTo>
                      <a:pt x="70" y="26"/>
                    </a:lnTo>
                    <a:lnTo>
                      <a:pt x="74" y="42"/>
                    </a:lnTo>
                    <a:lnTo>
                      <a:pt x="76" y="46"/>
                    </a:lnTo>
                    <a:lnTo>
                      <a:pt x="82" y="46"/>
                    </a:lnTo>
                    <a:lnTo>
                      <a:pt x="90" y="46"/>
                    </a:lnTo>
                    <a:lnTo>
                      <a:pt x="92" y="48"/>
                    </a:lnTo>
                    <a:lnTo>
                      <a:pt x="92" y="52"/>
                    </a:lnTo>
                    <a:lnTo>
                      <a:pt x="102" y="58"/>
                    </a:lnTo>
                    <a:lnTo>
                      <a:pt x="114" y="62"/>
                    </a:lnTo>
                    <a:lnTo>
                      <a:pt x="142" y="56"/>
                    </a:lnTo>
                    <a:lnTo>
                      <a:pt x="140" y="56"/>
                    </a:lnTo>
                    <a:lnTo>
                      <a:pt x="136" y="58"/>
                    </a:lnTo>
                    <a:lnTo>
                      <a:pt x="142" y="58"/>
                    </a:lnTo>
                    <a:lnTo>
                      <a:pt x="148" y="56"/>
                    </a:lnTo>
                    <a:lnTo>
                      <a:pt x="148" y="52"/>
                    </a:lnTo>
                    <a:lnTo>
                      <a:pt x="146" y="46"/>
                    </a:lnTo>
                    <a:lnTo>
                      <a:pt x="154" y="44"/>
                    </a:lnTo>
                    <a:lnTo>
                      <a:pt x="168" y="34"/>
                    </a:lnTo>
                    <a:lnTo>
                      <a:pt x="174" y="32"/>
                    </a:lnTo>
                    <a:lnTo>
                      <a:pt x="178" y="34"/>
                    </a:lnTo>
                    <a:lnTo>
                      <a:pt x="180" y="34"/>
                    </a:lnTo>
                    <a:lnTo>
                      <a:pt x="182" y="32"/>
                    </a:lnTo>
                    <a:lnTo>
                      <a:pt x="182" y="30"/>
                    </a:lnTo>
                    <a:lnTo>
                      <a:pt x="192" y="30"/>
                    </a:lnTo>
                    <a:lnTo>
                      <a:pt x="198" y="36"/>
                    </a:lnTo>
                    <a:lnTo>
                      <a:pt x="216" y="42"/>
                    </a:lnTo>
                    <a:lnTo>
                      <a:pt x="220" y="42"/>
                    </a:lnTo>
                    <a:lnTo>
                      <a:pt x="222" y="42"/>
                    </a:lnTo>
                    <a:lnTo>
                      <a:pt x="226" y="44"/>
                    </a:lnTo>
                    <a:lnTo>
                      <a:pt x="228" y="46"/>
                    </a:lnTo>
                    <a:lnTo>
                      <a:pt x="230" y="50"/>
                    </a:lnTo>
                    <a:lnTo>
                      <a:pt x="246" y="62"/>
                    </a:lnTo>
                    <a:lnTo>
                      <a:pt x="254" y="62"/>
                    </a:lnTo>
                    <a:lnTo>
                      <a:pt x="254" y="72"/>
                    </a:lnTo>
                    <a:lnTo>
                      <a:pt x="256" y="76"/>
                    </a:lnTo>
                    <a:lnTo>
                      <a:pt x="254" y="94"/>
                    </a:lnTo>
                    <a:lnTo>
                      <a:pt x="250" y="100"/>
                    </a:lnTo>
                    <a:lnTo>
                      <a:pt x="250" y="104"/>
                    </a:lnTo>
                    <a:lnTo>
                      <a:pt x="244" y="106"/>
                    </a:lnTo>
                    <a:lnTo>
                      <a:pt x="244" y="114"/>
                    </a:lnTo>
                    <a:lnTo>
                      <a:pt x="248" y="116"/>
                    </a:lnTo>
                    <a:lnTo>
                      <a:pt x="248" y="118"/>
                    </a:lnTo>
                    <a:lnTo>
                      <a:pt x="244" y="128"/>
                    </a:lnTo>
                    <a:lnTo>
                      <a:pt x="248" y="136"/>
                    </a:lnTo>
                    <a:lnTo>
                      <a:pt x="248" y="150"/>
                    </a:lnTo>
                    <a:lnTo>
                      <a:pt x="250" y="152"/>
                    </a:lnTo>
                    <a:lnTo>
                      <a:pt x="258" y="154"/>
                    </a:lnTo>
                    <a:lnTo>
                      <a:pt x="260" y="156"/>
                    </a:lnTo>
                    <a:lnTo>
                      <a:pt x="262" y="160"/>
                    </a:lnTo>
                    <a:lnTo>
                      <a:pt x="262" y="164"/>
                    </a:lnTo>
                    <a:lnTo>
                      <a:pt x="250" y="184"/>
                    </a:lnTo>
                    <a:lnTo>
                      <a:pt x="256" y="190"/>
                    </a:lnTo>
                    <a:lnTo>
                      <a:pt x="260" y="202"/>
                    </a:lnTo>
                    <a:lnTo>
                      <a:pt x="268" y="208"/>
                    </a:lnTo>
                    <a:lnTo>
                      <a:pt x="276" y="210"/>
                    </a:lnTo>
                    <a:lnTo>
                      <a:pt x="278" y="212"/>
                    </a:lnTo>
                    <a:lnTo>
                      <a:pt x="278" y="226"/>
                    </a:lnTo>
                    <a:lnTo>
                      <a:pt x="284" y="228"/>
                    </a:lnTo>
                    <a:lnTo>
                      <a:pt x="286" y="228"/>
                    </a:lnTo>
                    <a:lnTo>
                      <a:pt x="286" y="232"/>
                    </a:lnTo>
                    <a:lnTo>
                      <a:pt x="286" y="233"/>
                    </a:lnTo>
                    <a:lnTo>
                      <a:pt x="282" y="235"/>
                    </a:lnTo>
                    <a:lnTo>
                      <a:pt x="270" y="239"/>
                    </a:lnTo>
                    <a:lnTo>
                      <a:pt x="264" y="245"/>
                    </a:lnTo>
                    <a:lnTo>
                      <a:pt x="262" y="261"/>
                    </a:lnTo>
                    <a:lnTo>
                      <a:pt x="260" y="261"/>
                    </a:lnTo>
                    <a:close/>
                  </a:path>
                </a:pathLst>
              </a:custGeom>
              <a:solidFill>
                <a:schemeClr val="tx2"/>
              </a:solidFill>
              <a:ln w="3175">
                <a:solidFill>
                  <a:schemeClr val="bg1"/>
                </a:solidFill>
                <a:round/>
                <a:headEnd/>
                <a:tailEnd/>
              </a:ln>
            </p:spPr>
            <p:txBody>
              <a:bodyPr/>
              <a:lstStyle/>
              <a:p>
                <a:endParaRPr lang="fr-FR" dirty="0"/>
              </a:p>
            </p:txBody>
          </p:sp>
          <p:sp>
            <p:nvSpPr>
              <p:cNvPr id="60565" name="Freeform 175"/>
              <p:cNvSpPr>
                <a:spLocks/>
              </p:cNvSpPr>
              <p:nvPr/>
            </p:nvSpPr>
            <p:spPr bwMode="auto">
              <a:xfrm>
                <a:off x="3444" y="2056"/>
                <a:ext cx="286" cy="261"/>
              </a:xfrm>
              <a:custGeom>
                <a:avLst/>
                <a:gdLst>
                  <a:gd name="T0" fmla="*/ 246 w 286"/>
                  <a:gd name="T1" fmla="*/ 259 h 261"/>
                  <a:gd name="T2" fmla="*/ 224 w 286"/>
                  <a:gd name="T3" fmla="*/ 255 h 261"/>
                  <a:gd name="T4" fmla="*/ 220 w 286"/>
                  <a:gd name="T5" fmla="*/ 255 h 261"/>
                  <a:gd name="T6" fmla="*/ 184 w 286"/>
                  <a:gd name="T7" fmla="*/ 230 h 261"/>
                  <a:gd name="T8" fmla="*/ 168 w 286"/>
                  <a:gd name="T9" fmla="*/ 235 h 261"/>
                  <a:gd name="T10" fmla="*/ 158 w 286"/>
                  <a:gd name="T11" fmla="*/ 239 h 261"/>
                  <a:gd name="T12" fmla="*/ 150 w 286"/>
                  <a:gd name="T13" fmla="*/ 237 h 261"/>
                  <a:gd name="T14" fmla="*/ 138 w 286"/>
                  <a:gd name="T15" fmla="*/ 233 h 261"/>
                  <a:gd name="T16" fmla="*/ 126 w 286"/>
                  <a:gd name="T17" fmla="*/ 224 h 261"/>
                  <a:gd name="T18" fmla="*/ 110 w 286"/>
                  <a:gd name="T19" fmla="*/ 218 h 261"/>
                  <a:gd name="T20" fmla="*/ 100 w 286"/>
                  <a:gd name="T21" fmla="*/ 200 h 261"/>
                  <a:gd name="T22" fmla="*/ 90 w 286"/>
                  <a:gd name="T23" fmla="*/ 188 h 261"/>
                  <a:gd name="T24" fmla="*/ 86 w 286"/>
                  <a:gd name="T25" fmla="*/ 178 h 261"/>
                  <a:gd name="T26" fmla="*/ 80 w 286"/>
                  <a:gd name="T27" fmla="*/ 182 h 261"/>
                  <a:gd name="T28" fmla="*/ 74 w 286"/>
                  <a:gd name="T29" fmla="*/ 178 h 261"/>
                  <a:gd name="T30" fmla="*/ 70 w 286"/>
                  <a:gd name="T31" fmla="*/ 170 h 261"/>
                  <a:gd name="T32" fmla="*/ 68 w 286"/>
                  <a:gd name="T33" fmla="*/ 176 h 261"/>
                  <a:gd name="T34" fmla="*/ 56 w 286"/>
                  <a:gd name="T35" fmla="*/ 172 h 261"/>
                  <a:gd name="T36" fmla="*/ 50 w 286"/>
                  <a:gd name="T37" fmla="*/ 162 h 261"/>
                  <a:gd name="T38" fmla="*/ 38 w 286"/>
                  <a:gd name="T39" fmla="*/ 134 h 261"/>
                  <a:gd name="T40" fmla="*/ 24 w 286"/>
                  <a:gd name="T41" fmla="*/ 120 h 261"/>
                  <a:gd name="T42" fmla="*/ 20 w 286"/>
                  <a:gd name="T43" fmla="*/ 116 h 261"/>
                  <a:gd name="T44" fmla="*/ 18 w 286"/>
                  <a:gd name="T45" fmla="*/ 108 h 261"/>
                  <a:gd name="T46" fmla="*/ 24 w 286"/>
                  <a:gd name="T47" fmla="*/ 98 h 261"/>
                  <a:gd name="T48" fmla="*/ 28 w 286"/>
                  <a:gd name="T49" fmla="*/ 82 h 261"/>
                  <a:gd name="T50" fmla="*/ 20 w 286"/>
                  <a:gd name="T51" fmla="*/ 74 h 261"/>
                  <a:gd name="T52" fmla="*/ 12 w 286"/>
                  <a:gd name="T53" fmla="*/ 62 h 261"/>
                  <a:gd name="T54" fmla="*/ 6 w 286"/>
                  <a:gd name="T55" fmla="*/ 40 h 261"/>
                  <a:gd name="T56" fmla="*/ 0 w 286"/>
                  <a:gd name="T57" fmla="*/ 10 h 261"/>
                  <a:gd name="T58" fmla="*/ 18 w 286"/>
                  <a:gd name="T59" fmla="*/ 16 h 261"/>
                  <a:gd name="T60" fmla="*/ 48 w 286"/>
                  <a:gd name="T61" fmla="*/ 6 h 261"/>
                  <a:gd name="T62" fmla="*/ 60 w 286"/>
                  <a:gd name="T63" fmla="*/ 10 h 261"/>
                  <a:gd name="T64" fmla="*/ 56 w 286"/>
                  <a:gd name="T65" fmla="*/ 20 h 261"/>
                  <a:gd name="T66" fmla="*/ 62 w 286"/>
                  <a:gd name="T67" fmla="*/ 24 h 261"/>
                  <a:gd name="T68" fmla="*/ 70 w 286"/>
                  <a:gd name="T69" fmla="*/ 26 h 261"/>
                  <a:gd name="T70" fmla="*/ 82 w 286"/>
                  <a:gd name="T71" fmla="*/ 46 h 261"/>
                  <a:gd name="T72" fmla="*/ 92 w 286"/>
                  <a:gd name="T73" fmla="*/ 52 h 261"/>
                  <a:gd name="T74" fmla="*/ 142 w 286"/>
                  <a:gd name="T75" fmla="*/ 56 h 261"/>
                  <a:gd name="T76" fmla="*/ 142 w 286"/>
                  <a:gd name="T77" fmla="*/ 58 h 261"/>
                  <a:gd name="T78" fmla="*/ 146 w 286"/>
                  <a:gd name="T79" fmla="*/ 46 h 261"/>
                  <a:gd name="T80" fmla="*/ 174 w 286"/>
                  <a:gd name="T81" fmla="*/ 32 h 261"/>
                  <a:gd name="T82" fmla="*/ 182 w 286"/>
                  <a:gd name="T83" fmla="*/ 32 h 261"/>
                  <a:gd name="T84" fmla="*/ 198 w 286"/>
                  <a:gd name="T85" fmla="*/ 36 h 261"/>
                  <a:gd name="T86" fmla="*/ 222 w 286"/>
                  <a:gd name="T87" fmla="*/ 42 h 261"/>
                  <a:gd name="T88" fmla="*/ 230 w 286"/>
                  <a:gd name="T89" fmla="*/ 50 h 261"/>
                  <a:gd name="T90" fmla="*/ 254 w 286"/>
                  <a:gd name="T91" fmla="*/ 72 h 261"/>
                  <a:gd name="T92" fmla="*/ 250 w 286"/>
                  <a:gd name="T93" fmla="*/ 100 h 261"/>
                  <a:gd name="T94" fmla="*/ 244 w 286"/>
                  <a:gd name="T95" fmla="*/ 114 h 261"/>
                  <a:gd name="T96" fmla="*/ 244 w 286"/>
                  <a:gd name="T97" fmla="*/ 128 h 261"/>
                  <a:gd name="T98" fmla="*/ 250 w 286"/>
                  <a:gd name="T99" fmla="*/ 152 h 261"/>
                  <a:gd name="T100" fmla="*/ 262 w 286"/>
                  <a:gd name="T101" fmla="*/ 160 h 261"/>
                  <a:gd name="T102" fmla="*/ 256 w 286"/>
                  <a:gd name="T103" fmla="*/ 190 h 261"/>
                  <a:gd name="T104" fmla="*/ 276 w 286"/>
                  <a:gd name="T105" fmla="*/ 210 h 261"/>
                  <a:gd name="T106" fmla="*/ 284 w 286"/>
                  <a:gd name="T107" fmla="*/ 228 h 261"/>
                  <a:gd name="T108" fmla="*/ 286 w 286"/>
                  <a:gd name="T109" fmla="*/ 233 h 261"/>
                  <a:gd name="T110" fmla="*/ 264 w 286"/>
                  <a:gd name="T111" fmla="*/ 245 h 2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6"/>
                  <a:gd name="T169" fmla="*/ 0 h 261"/>
                  <a:gd name="T170" fmla="*/ 286 w 286"/>
                  <a:gd name="T171" fmla="*/ 261 h 2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6" h="261">
                    <a:moveTo>
                      <a:pt x="260" y="261"/>
                    </a:moveTo>
                    <a:lnTo>
                      <a:pt x="258" y="261"/>
                    </a:lnTo>
                    <a:lnTo>
                      <a:pt x="246" y="259"/>
                    </a:lnTo>
                    <a:lnTo>
                      <a:pt x="244" y="257"/>
                    </a:lnTo>
                    <a:lnTo>
                      <a:pt x="242" y="259"/>
                    </a:lnTo>
                    <a:lnTo>
                      <a:pt x="224" y="255"/>
                    </a:lnTo>
                    <a:lnTo>
                      <a:pt x="224" y="257"/>
                    </a:lnTo>
                    <a:lnTo>
                      <a:pt x="222" y="257"/>
                    </a:lnTo>
                    <a:lnTo>
                      <a:pt x="220" y="255"/>
                    </a:lnTo>
                    <a:lnTo>
                      <a:pt x="198" y="251"/>
                    </a:lnTo>
                    <a:lnTo>
                      <a:pt x="190" y="232"/>
                    </a:lnTo>
                    <a:lnTo>
                      <a:pt x="184" y="230"/>
                    </a:lnTo>
                    <a:lnTo>
                      <a:pt x="180" y="230"/>
                    </a:lnTo>
                    <a:lnTo>
                      <a:pt x="170" y="233"/>
                    </a:lnTo>
                    <a:lnTo>
                      <a:pt x="168" y="235"/>
                    </a:lnTo>
                    <a:lnTo>
                      <a:pt x="166" y="235"/>
                    </a:lnTo>
                    <a:lnTo>
                      <a:pt x="164" y="235"/>
                    </a:lnTo>
                    <a:lnTo>
                      <a:pt x="158" y="239"/>
                    </a:lnTo>
                    <a:lnTo>
                      <a:pt x="156" y="239"/>
                    </a:lnTo>
                    <a:lnTo>
                      <a:pt x="152" y="237"/>
                    </a:lnTo>
                    <a:lnTo>
                      <a:pt x="150" y="237"/>
                    </a:lnTo>
                    <a:lnTo>
                      <a:pt x="146" y="235"/>
                    </a:lnTo>
                    <a:lnTo>
                      <a:pt x="140" y="235"/>
                    </a:lnTo>
                    <a:lnTo>
                      <a:pt x="138" y="233"/>
                    </a:lnTo>
                    <a:lnTo>
                      <a:pt x="128" y="230"/>
                    </a:lnTo>
                    <a:lnTo>
                      <a:pt x="126" y="226"/>
                    </a:lnTo>
                    <a:lnTo>
                      <a:pt x="126" y="224"/>
                    </a:lnTo>
                    <a:lnTo>
                      <a:pt x="122" y="222"/>
                    </a:lnTo>
                    <a:lnTo>
                      <a:pt x="116" y="218"/>
                    </a:lnTo>
                    <a:lnTo>
                      <a:pt x="110" y="218"/>
                    </a:lnTo>
                    <a:lnTo>
                      <a:pt x="108" y="218"/>
                    </a:lnTo>
                    <a:lnTo>
                      <a:pt x="106" y="214"/>
                    </a:lnTo>
                    <a:lnTo>
                      <a:pt x="100" y="200"/>
                    </a:lnTo>
                    <a:lnTo>
                      <a:pt x="96" y="194"/>
                    </a:lnTo>
                    <a:lnTo>
                      <a:pt x="92" y="188"/>
                    </a:lnTo>
                    <a:lnTo>
                      <a:pt x="90" y="188"/>
                    </a:lnTo>
                    <a:lnTo>
                      <a:pt x="88" y="182"/>
                    </a:lnTo>
                    <a:lnTo>
                      <a:pt x="88" y="180"/>
                    </a:lnTo>
                    <a:lnTo>
                      <a:pt x="86" y="178"/>
                    </a:lnTo>
                    <a:lnTo>
                      <a:pt x="84" y="178"/>
                    </a:lnTo>
                    <a:lnTo>
                      <a:pt x="82" y="180"/>
                    </a:lnTo>
                    <a:lnTo>
                      <a:pt x="80" y="182"/>
                    </a:lnTo>
                    <a:lnTo>
                      <a:pt x="78" y="180"/>
                    </a:lnTo>
                    <a:lnTo>
                      <a:pt x="76" y="178"/>
                    </a:lnTo>
                    <a:lnTo>
                      <a:pt x="74" y="178"/>
                    </a:lnTo>
                    <a:lnTo>
                      <a:pt x="74" y="176"/>
                    </a:lnTo>
                    <a:lnTo>
                      <a:pt x="72" y="172"/>
                    </a:lnTo>
                    <a:lnTo>
                      <a:pt x="70" y="170"/>
                    </a:lnTo>
                    <a:lnTo>
                      <a:pt x="68" y="172"/>
                    </a:lnTo>
                    <a:lnTo>
                      <a:pt x="68" y="174"/>
                    </a:lnTo>
                    <a:lnTo>
                      <a:pt x="68" y="176"/>
                    </a:lnTo>
                    <a:lnTo>
                      <a:pt x="66" y="176"/>
                    </a:lnTo>
                    <a:lnTo>
                      <a:pt x="66" y="180"/>
                    </a:lnTo>
                    <a:lnTo>
                      <a:pt x="56" y="172"/>
                    </a:lnTo>
                    <a:lnTo>
                      <a:pt x="56" y="170"/>
                    </a:lnTo>
                    <a:lnTo>
                      <a:pt x="54" y="164"/>
                    </a:lnTo>
                    <a:lnTo>
                      <a:pt x="50" y="162"/>
                    </a:lnTo>
                    <a:lnTo>
                      <a:pt x="52" y="150"/>
                    </a:lnTo>
                    <a:lnTo>
                      <a:pt x="44" y="136"/>
                    </a:lnTo>
                    <a:lnTo>
                      <a:pt x="38" y="134"/>
                    </a:lnTo>
                    <a:lnTo>
                      <a:pt x="26" y="126"/>
                    </a:lnTo>
                    <a:lnTo>
                      <a:pt x="26" y="122"/>
                    </a:lnTo>
                    <a:lnTo>
                      <a:pt x="24" y="120"/>
                    </a:lnTo>
                    <a:lnTo>
                      <a:pt x="22" y="118"/>
                    </a:lnTo>
                    <a:lnTo>
                      <a:pt x="22" y="116"/>
                    </a:lnTo>
                    <a:lnTo>
                      <a:pt x="20" y="116"/>
                    </a:lnTo>
                    <a:lnTo>
                      <a:pt x="18" y="114"/>
                    </a:lnTo>
                    <a:lnTo>
                      <a:pt x="18" y="110"/>
                    </a:lnTo>
                    <a:lnTo>
                      <a:pt x="18" y="108"/>
                    </a:lnTo>
                    <a:lnTo>
                      <a:pt x="20" y="100"/>
                    </a:lnTo>
                    <a:lnTo>
                      <a:pt x="20" y="98"/>
                    </a:lnTo>
                    <a:lnTo>
                      <a:pt x="24" y="98"/>
                    </a:lnTo>
                    <a:lnTo>
                      <a:pt x="24" y="96"/>
                    </a:lnTo>
                    <a:lnTo>
                      <a:pt x="30" y="86"/>
                    </a:lnTo>
                    <a:lnTo>
                      <a:pt x="28" y="82"/>
                    </a:lnTo>
                    <a:lnTo>
                      <a:pt x="30" y="78"/>
                    </a:lnTo>
                    <a:lnTo>
                      <a:pt x="32" y="76"/>
                    </a:lnTo>
                    <a:lnTo>
                      <a:pt x="20" y="74"/>
                    </a:lnTo>
                    <a:lnTo>
                      <a:pt x="18" y="72"/>
                    </a:lnTo>
                    <a:lnTo>
                      <a:pt x="16" y="66"/>
                    </a:lnTo>
                    <a:lnTo>
                      <a:pt x="12" y="62"/>
                    </a:lnTo>
                    <a:lnTo>
                      <a:pt x="10" y="58"/>
                    </a:lnTo>
                    <a:lnTo>
                      <a:pt x="8" y="44"/>
                    </a:lnTo>
                    <a:lnTo>
                      <a:pt x="6" y="40"/>
                    </a:lnTo>
                    <a:lnTo>
                      <a:pt x="2" y="38"/>
                    </a:lnTo>
                    <a:lnTo>
                      <a:pt x="2" y="16"/>
                    </a:lnTo>
                    <a:lnTo>
                      <a:pt x="0" y="10"/>
                    </a:lnTo>
                    <a:lnTo>
                      <a:pt x="4" y="6"/>
                    </a:lnTo>
                    <a:lnTo>
                      <a:pt x="6" y="0"/>
                    </a:lnTo>
                    <a:lnTo>
                      <a:pt x="18" y="16"/>
                    </a:lnTo>
                    <a:lnTo>
                      <a:pt x="38" y="18"/>
                    </a:lnTo>
                    <a:lnTo>
                      <a:pt x="42" y="10"/>
                    </a:lnTo>
                    <a:lnTo>
                      <a:pt x="48" y="6"/>
                    </a:lnTo>
                    <a:lnTo>
                      <a:pt x="54" y="4"/>
                    </a:lnTo>
                    <a:lnTo>
                      <a:pt x="60" y="6"/>
                    </a:lnTo>
                    <a:lnTo>
                      <a:pt x="60" y="10"/>
                    </a:lnTo>
                    <a:lnTo>
                      <a:pt x="62" y="16"/>
                    </a:lnTo>
                    <a:lnTo>
                      <a:pt x="58" y="18"/>
                    </a:lnTo>
                    <a:lnTo>
                      <a:pt x="56" y="20"/>
                    </a:lnTo>
                    <a:lnTo>
                      <a:pt x="60" y="20"/>
                    </a:lnTo>
                    <a:lnTo>
                      <a:pt x="60" y="22"/>
                    </a:lnTo>
                    <a:lnTo>
                      <a:pt x="62" y="24"/>
                    </a:lnTo>
                    <a:lnTo>
                      <a:pt x="64" y="26"/>
                    </a:lnTo>
                    <a:lnTo>
                      <a:pt x="68" y="26"/>
                    </a:lnTo>
                    <a:lnTo>
                      <a:pt x="70" y="26"/>
                    </a:lnTo>
                    <a:lnTo>
                      <a:pt x="74" y="42"/>
                    </a:lnTo>
                    <a:lnTo>
                      <a:pt x="76" y="46"/>
                    </a:lnTo>
                    <a:lnTo>
                      <a:pt x="82" y="46"/>
                    </a:lnTo>
                    <a:lnTo>
                      <a:pt x="90" y="46"/>
                    </a:lnTo>
                    <a:lnTo>
                      <a:pt x="92" y="48"/>
                    </a:lnTo>
                    <a:lnTo>
                      <a:pt x="92" y="52"/>
                    </a:lnTo>
                    <a:lnTo>
                      <a:pt x="102" y="58"/>
                    </a:lnTo>
                    <a:lnTo>
                      <a:pt x="114" y="62"/>
                    </a:lnTo>
                    <a:lnTo>
                      <a:pt x="142" y="56"/>
                    </a:lnTo>
                    <a:lnTo>
                      <a:pt x="140" y="56"/>
                    </a:lnTo>
                    <a:lnTo>
                      <a:pt x="136" y="58"/>
                    </a:lnTo>
                    <a:lnTo>
                      <a:pt x="142" y="58"/>
                    </a:lnTo>
                    <a:lnTo>
                      <a:pt x="148" y="56"/>
                    </a:lnTo>
                    <a:lnTo>
                      <a:pt x="148" y="52"/>
                    </a:lnTo>
                    <a:lnTo>
                      <a:pt x="146" y="46"/>
                    </a:lnTo>
                    <a:lnTo>
                      <a:pt x="154" y="44"/>
                    </a:lnTo>
                    <a:lnTo>
                      <a:pt x="168" y="34"/>
                    </a:lnTo>
                    <a:lnTo>
                      <a:pt x="174" y="32"/>
                    </a:lnTo>
                    <a:lnTo>
                      <a:pt x="178" y="34"/>
                    </a:lnTo>
                    <a:lnTo>
                      <a:pt x="180" y="34"/>
                    </a:lnTo>
                    <a:lnTo>
                      <a:pt x="182" y="32"/>
                    </a:lnTo>
                    <a:lnTo>
                      <a:pt x="182" y="30"/>
                    </a:lnTo>
                    <a:lnTo>
                      <a:pt x="192" y="30"/>
                    </a:lnTo>
                    <a:lnTo>
                      <a:pt x="198" y="36"/>
                    </a:lnTo>
                    <a:lnTo>
                      <a:pt x="216" y="42"/>
                    </a:lnTo>
                    <a:lnTo>
                      <a:pt x="220" y="42"/>
                    </a:lnTo>
                    <a:lnTo>
                      <a:pt x="222" y="42"/>
                    </a:lnTo>
                    <a:lnTo>
                      <a:pt x="226" y="44"/>
                    </a:lnTo>
                    <a:lnTo>
                      <a:pt x="228" y="46"/>
                    </a:lnTo>
                    <a:lnTo>
                      <a:pt x="230" y="50"/>
                    </a:lnTo>
                    <a:lnTo>
                      <a:pt x="246" y="62"/>
                    </a:lnTo>
                    <a:lnTo>
                      <a:pt x="254" y="62"/>
                    </a:lnTo>
                    <a:lnTo>
                      <a:pt x="254" y="72"/>
                    </a:lnTo>
                    <a:lnTo>
                      <a:pt x="256" y="76"/>
                    </a:lnTo>
                    <a:lnTo>
                      <a:pt x="254" y="94"/>
                    </a:lnTo>
                    <a:lnTo>
                      <a:pt x="250" y="100"/>
                    </a:lnTo>
                    <a:lnTo>
                      <a:pt x="250" y="104"/>
                    </a:lnTo>
                    <a:lnTo>
                      <a:pt x="244" y="106"/>
                    </a:lnTo>
                    <a:lnTo>
                      <a:pt x="244" y="114"/>
                    </a:lnTo>
                    <a:lnTo>
                      <a:pt x="248" y="116"/>
                    </a:lnTo>
                    <a:lnTo>
                      <a:pt x="248" y="118"/>
                    </a:lnTo>
                    <a:lnTo>
                      <a:pt x="244" y="128"/>
                    </a:lnTo>
                    <a:lnTo>
                      <a:pt x="248" y="136"/>
                    </a:lnTo>
                    <a:lnTo>
                      <a:pt x="248" y="150"/>
                    </a:lnTo>
                    <a:lnTo>
                      <a:pt x="250" y="152"/>
                    </a:lnTo>
                    <a:lnTo>
                      <a:pt x="258" y="154"/>
                    </a:lnTo>
                    <a:lnTo>
                      <a:pt x="260" y="156"/>
                    </a:lnTo>
                    <a:lnTo>
                      <a:pt x="262" y="160"/>
                    </a:lnTo>
                    <a:lnTo>
                      <a:pt x="262" y="164"/>
                    </a:lnTo>
                    <a:lnTo>
                      <a:pt x="250" y="184"/>
                    </a:lnTo>
                    <a:lnTo>
                      <a:pt x="256" y="190"/>
                    </a:lnTo>
                    <a:lnTo>
                      <a:pt x="260" y="202"/>
                    </a:lnTo>
                    <a:lnTo>
                      <a:pt x="268" y="208"/>
                    </a:lnTo>
                    <a:lnTo>
                      <a:pt x="276" y="210"/>
                    </a:lnTo>
                    <a:lnTo>
                      <a:pt x="278" y="212"/>
                    </a:lnTo>
                    <a:lnTo>
                      <a:pt x="278" y="226"/>
                    </a:lnTo>
                    <a:lnTo>
                      <a:pt x="284" y="228"/>
                    </a:lnTo>
                    <a:lnTo>
                      <a:pt x="286" y="228"/>
                    </a:lnTo>
                    <a:lnTo>
                      <a:pt x="286" y="232"/>
                    </a:lnTo>
                    <a:lnTo>
                      <a:pt x="286" y="233"/>
                    </a:lnTo>
                    <a:lnTo>
                      <a:pt x="282" y="235"/>
                    </a:lnTo>
                    <a:lnTo>
                      <a:pt x="270" y="239"/>
                    </a:lnTo>
                    <a:lnTo>
                      <a:pt x="264" y="245"/>
                    </a:lnTo>
                    <a:lnTo>
                      <a:pt x="262" y="261"/>
                    </a:lnTo>
                  </a:path>
                </a:pathLst>
              </a:custGeom>
              <a:solidFill>
                <a:schemeClr val="tx2"/>
              </a:solidFill>
              <a:ln w="3175">
                <a:solidFill>
                  <a:schemeClr val="bg1"/>
                </a:solidFill>
                <a:round/>
                <a:headEnd/>
                <a:tailEnd/>
              </a:ln>
            </p:spPr>
            <p:txBody>
              <a:bodyPr/>
              <a:lstStyle/>
              <a:p>
                <a:endParaRPr lang="fr-FR" dirty="0"/>
              </a:p>
            </p:txBody>
          </p:sp>
          <p:sp>
            <p:nvSpPr>
              <p:cNvPr id="60566" name="Freeform 176"/>
              <p:cNvSpPr>
                <a:spLocks/>
              </p:cNvSpPr>
              <p:nvPr/>
            </p:nvSpPr>
            <p:spPr bwMode="auto">
              <a:xfrm>
                <a:off x="3150" y="2208"/>
                <a:ext cx="166" cy="165"/>
              </a:xfrm>
              <a:custGeom>
                <a:avLst/>
                <a:gdLst>
                  <a:gd name="T0" fmla="*/ 6 w 166"/>
                  <a:gd name="T1" fmla="*/ 44 h 165"/>
                  <a:gd name="T2" fmla="*/ 2 w 166"/>
                  <a:gd name="T3" fmla="*/ 36 h 165"/>
                  <a:gd name="T4" fmla="*/ 0 w 166"/>
                  <a:gd name="T5" fmla="*/ 28 h 165"/>
                  <a:gd name="T6" fmla="*/ 0 w 166"/>
                  <a:gd name="T7" fmla="*/ 24 h 165"/>
                  <a:gd name="T8" fmla="*/ 4 w 166"/>
                  <a:gd name="T9" fmla="*/ 22 h 165"/>
                  <a:gd name="T10" fmla="*/ 2 w 166"/>
                  <a:gd name="T11" fmla="*/ 6 h 165"/>
                  <a:gd name="T12" fmla="*/ 4 w 166"/>
                  <a:gd name="T13" fmla="*/ 0 h 165"/>
                  <a:gd name="T14" fmla="*/ 8 w 166"/>
                  <a:gd name="T15" fmla="*/ 2 h 165"/>
                  <a:gd name="T16" fmla="*/ 18 w 166"/>
                  <a:gd name="T17" fmla="*/ 0 h 165"/>
                  <a:gd name="T18" fmla="*/ 42 w 166"/>
                  <a:gd name="T19" fmla="*/ 8 h 165"/>
                  <a:gd name="T20" fmla="*/ 50 w 166"/>
                  <a:gd name="T21" fmla="*/ 10 h 165"/>
                  <a:gd name="T22" fmla="*/ 64 w 166"/>
                  <a:gd name="T23" fmla="*/ 14 h 165"/>
                  <a:gd name="T24" fmla="*/ 92 w 166"/>
                  <a:gd name="T25" fmla="*/ 2 h 165"/>
                  <a:gd name="T26" fmla="*/ 88 w 166"/>
                  <a:gd name="T27" fmla="*/ 6 h 165"/>
                  <a:gd name="T28" fmla="*/ 96 w 166"/>
                  <a:gd name="T29" fmla="*/ 2 h 165"/>
                  <a:gd name="T30" fmla="*/ 106 w 166"/>
                  <a:gd name="T31" fmla="*/ 2 h 165"/>
                  <a:gd name="T32" fmla="*/ 110 w 166"/>
                  <a:gd name="T33" fmla="*/ 2 h 165"/>
                  <a:gd name="T34" fmla="*/ 112 w 166"/>
                  <a:gd name="T35" fmla="*/ 4 h 165"/>
                  <a:gd name="T36" fmla="*/ 114 w 166"/>
                  <a:gd name="T37" fmla="*/ 6 h 165"/>
                  <a:gd name="T38" fmla="*/ 118 w 166"/>
                  <a:gd name="T39" fmla="*/ 10 h 165"/>
                  <a:gd name="T40" fmla="*/ 126 w 166"/>
                  <a:gd name="T41" fmla="*/ 10 h 165"/>
                  <a:gd name="T42" fmla="*/ 134 w 166"/>
                  <a:gd name="T43" fmla="*/ 10 h 165"/>
                  <a:gd name="T44" fmla="*/ 152 w 166"/>
                  <a:gd name="T45" fmla="*/ 40 h 165"/>
                  <a:gd name="T46" fmla="*/ 146 w 166"/>
                  <a:gd name="T47" fmla="*/ 62 h 165"/>
                  <a:gd name="T48" fmla="*/ 144 w 166"/>
                  <a:gd name="T49" fmla="*/ 66 h 165"/>
                  <a:gd name="T50" fmla="*/ 130 w 166"/>
                  <a:gd name="T51" fmla="*/ 52 h 165"/>
                  <a:gd name="T52" fmla="*/ 122 w 166"/>
                  <a:gd name="T53" fmla="*/ 36 h 165"/>
                  <a:gd name="T54" fmla="*/ 120 w 166"/>
                  <a:gd name="T55" fmla="*/ 30 h 165"/>
                  <a:gd name="T56" fmla="*/ 118 w 166"/>
                  <a:gd name="T57" fmla="*/ 28 h 165"/>
                  <a:gd name="T58" fmla="*/ 116 w 166"/>
                  <a:gd name="T59" fmla="*/ 32 h 165"/>
                  <a:gd name="T60" fmla="*/ 120 w 166"/>
                  <a:gd name="T61" fmla="*/ 40 h 165"/>
                  <a:gd name="T62" fmla="*/ 120 w 166"/>
                  <a:gd name="T63" fmla="*/ 46 h 165"/>
                  <a:gd name="T64" fmla="*/ 132 w 166"/>
                  <a:gd name="T65" fmla="*/ 62 h 165"/>
                  <a:gd name="T66" fmla="*/ 134 w 166"/>
                  <a:gd name="T67" fmla="*/ 70 h 165"/>
                  <a:gd name="T68" fmla="*/ 164 w 166"/>
                  <a:gd name="T69" fmla="*/ 127 h 165"/>
                  <a:gd name="T70" fmla="*/ 166 w 166"/>
                  <a:gd name="T71" fmla="*/ 129 h 165"/>
                  <a:gd name="T72" fmla="*/ 162 w 166"/>
                  <a:gd name="T73" fmla="*/ 129 h 165"/>
                  <a:gd name="T74" fmla="*/ 164 w 166"/>
                  <a:gd name="T75" fmla="*/ 139 h 165"/>
                  <a:gd name="T76" fmla="*/ 158 w 166"/>
                  <a:gd name="T77" fmla="*/ 147 h 165"/>
                  <a:gd name="T78" fmla="*/ 152 w 166"/>
                  <a:gd name="T79" fmla="*/ 155 h 165"/>
                  <a:gd name="T80" fmla="*/ 140 w 166"/>
                  <a:gd name="T81" fmla="*/ 163 h 165"/>
                  <a:gd name="T82" fmla="*/ 128 w 166"/>
                  <a:gd name="T83" fmla="*/ 161 h 165"/>
                  <a:gd name="T84" fmla="*/ 104 w 166"/>
                  <a:gd name="T85" fmla="*/ 157 h 165"/>
                  <a:gd name="T86" fmla="*/ 100 w 166"/>
                  <a:gd name="T87" fmla="*/ 161 h 165"/>
                  <a:gd name="T88" fmla="*/ 6 w 166"/>
                  <a:gd name="T89" fmla="*/ 151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65"/>
                  <a:gd name="T137" fmla="*/ 166 w 166"/>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65">
                    <a:moveTo>
                      <a:pt x="6" y="149"/>
                    </a:moveTo>
                    <a:lnTo>
                      <a:pt x="6" y="44"/>
                    </a:lnTo>
                    <a:lnTo>
                      <a:pt x="2" y="40"/>
                    </a:lnTo>
                    <a:lnTo>
                      <a:pt x="2" y="36"/>
                    </a:lnTo>
                    <a:lnTo>
                      <a:pt x="0" y="32"/>
                    </a:lnTo>
                    <a:lnTo>
                      <a:pt x="0" y="28"/>
                    </a:lnTo>
                    <a:lnTo>
                      <a:pt x="0" y="26"/>
                    </a:lnTo>
                    <a:lnTo>
                      <a:pt x="0" y="24"/>
                    </a:lnTo>
                    <a:lnTo>
                      <a:pt x="2" y="24"/>
                    </a:lnTo>
                    <a:lnTo>
                      <a:pt x="4" y="22"/>
                    </a:lnTo>
                    <a:lnTo>
                      <a:pt x="2" y="8"/>
                    </a:lnTo>
                    <a:lnTo>
                      <a:pt x="2" y="6"/>
                    </a:lnTo>
                    <a:lnTo>
                      <a:pt x="4" y="2"/>
                    </a:lnTo>
                    <a:lnTo>
                      <a:pt x="4" y="0"/>
                    </a:lnTo>
                    <a:lnTo>
                      <a:pt x="6" y="0"/>
                    </a:lnTo>
                    <a:lnTo>
                      <a:pt x="8" y="2"/>
                    </a:lnTo>
                    <a:lnTo>
                      <a:pt x="10" y="2"/>
                    </a:lnTo>
                    <a:lnTo>
                      <a:pt x="18" y="0"/>
                    </a:lnTo>
                    <a:lnTo>
                      <a:pt x="34" y="4"/>
                    </a:lnTo>
                    <a:lnTo>
                      <a:pt x="42" y="8"/>
                    </a:lnTo>
                    <a:lnTo>
                      <a:pt x="48" y="8"/>
                    </a:lnTo>
                    <a:lnTo>
                      <a:pt x="50" y="10"/>
                    </a:lnTo>
                    <a:lnTo>
                      <a:pt x="58" y="10"/>
                    </a:lnTo>
                    <a:lnTo>
                      <a:pt x="64" y="14"/>
                    </a:lnTo>
                    <a:lnTo>
                      <a:pt x="84" y="4"/>
                    </a:lnTo>
                    <a:lnTo>
                      <a:pt x="92" y="2"/>
                    </a:lnTo>
                    <a:lnTo>
                      <a:pt x="88" y="4"/>
                    </a:lnTo>
                    <a:lnTo>
                      <a:pt x="88" y="6"/>
                    </a:lnTo>
                    <a:lnTo>
                      <a:pt x="94" y="4"/>
                    </a:lnTo>
                    <a:lnTo>
                      <a:pt x="96" y="2"/>
                    </a:lnTo>
                    <a:lnTo>
                      <a:pt x="98" y="2"/>
                    </a:lnTo>
                    <a:lnTo>
                      <a:pt x="106" y="2"/>
                    </a:lnTo>
                    <a:lnTo>
                      <a:pt x="108" y="2"/>
                    </a:lnTo>
                    <a:lnTo>
                      <a:pt x="110" y="2"/>
                    </a:lnTo>
                    <a:lnTo>
                      <a:pt x="110" y="4"/>
                    </a:lnTo>
                    <a:lnTo>
                      <a:pt x="112" y="4"/>
                    </a:lnTo>
                    <a:lnTo>
                      <a:pt x="112" y="6"/>
                    </a:lnTo>
                    <a:lnTo>
                      <a:pt x="114" y="6"/>
                    </a:lnTo>
                    <a:lnTo>
                      <a:pt x="116" y="8"/>
                    </a:lnTo>
                    <a:lnTo>
                      <a:pt x="118" y="10"/>
                    </a:lnTo>
                    <a:lnTo>
                      <a:pt x="124" y="10"/>
                    </a:lnTo>
                    <a:lnTo>
                      <a:pt x="126" y="10"/>
                    </a:lnTo>
                    <a:lnTo>
                      <a:pt x="128" y="12"/>
                    </a:lnTo>
                    <a:lnTo>
                      <a:pt x="134" y="10"/>
                    </a:lnTo>
                    <a:lnTo>
                      <a:pt x="142" y="6"/>
                    </a:lnTo>
                    <a:lnTo>
                      <a:pt x="152" y="40"/>
                    </a:lnTo>
                    <a:lnTo>
                      <a:pt x="146" y="60"/>
                    </a:lnTo>
                    <a:lnTo>
                      <a:pt x="146" y="62"/>
                    </a:lnTo>
                    <a:lnTo>
                      <a:pt x="146" y="64"/>
                    </a:lnTo>
                    <a:lnTo>
                      <a:pt x="144" y="66"/>
                    </a:lnTo>
                    <a:lnTo>
                      <a:pt x="142" y="66"/>
                    </a:lnTo>
                    <a:lnTo>
                      <a:pt x="130" y="52"/>
                    </a:lnTo>
                    <a:lnTo>
                      <a:pt x="128" y="48"/>
                    </a:lnTo>
                    <a:lnTo>
                      <a:pt x="122" y="36"/>
                    </a:lnTo>
                    <a:lnTo>
                      <a:pt x="120" y="32"/>
                    </a:lnTo>
                    <a:lnTo>
                      <a:pt x="120" y="30"/>
                    </a:lnTo>
                    <a:lnTo>
                      <a:pt x="120" y="28"/>
                    </a:lnTo>
                    <a:lnTo>
                      <a:pt x="118" y="28"/>
                    </a:lnTo>
                    <a:lnTo>
                      <a:pt x="118" y="30"/>
                    </a:lnTo>
                    <a:lnTo>
                      <a:pt x="116" y="32"/>
                    </a:lnTo>
                    <a:lnTo>
                      <a:pt x="116" y="36"/>
                    </a:lnTo>
                    <a:lnTo>
                      <a:pt x="120" y="40"/>
                    </a:lnTo>
                    <a:lnTo>
                      <a:pt x="120" y="42"/>
                    </a:lnTo>
                    <a:lnTo>
                      <a:pt x="120" y="46"/>
                    </a:lnTo>
                    <a:lnTo>
                      <a:pt x="124" y="56"/>
                    </a:lnTo>
                    <a:lnTo>
                      <a:pt x="132" y="62"/>
                    </a:lnTo>
                    <a:lnTo>
                      <a:pt x="132" y="64"/>
                    </a:lnTo>
                    <a:lnTo>
                      <a:pt x="134" y="70"/>
                    </a:lnTo>
                    <a:lnTo>
                      <a:pt x="158" y="121"/>
                    </a:lnTo>
                    <a:lnTo>
                      <a:pt x="164" y="127"/>
                    </a:lnTo>
                    <a:lnTo>
                      <a:pt x="166" y="127"/>
                    </a:lnTo>
                    <a:lnTo>
                      <a:pt x="166" y="129"/>
                    </a:lnTo>
                    <a:lnTo>
                      <a:pt x="164" y="129"/>
                    </a:lnTo>
                    <a:lnTo>
                      <a:pt x="162" y="129"/>
                    </a:lnTo>
                    <a:lnTo>
                      <a:pt x="162" y="133"/>
                    </a:lnTo>
                    <a:lnTo>
                      <a:pt x="164" y="139"/>
                    </a:lnTo>
                    <a:lnTo>
                      <a:pt x="164" y="143"/>
                    </a:lnTo>
                    <a:lnTo>
                      <a:pt x="158" y="147"/>
                    </a:lnTo>
                    <a:lnTo>
                      <a:pt x="154" y="147"/>
                    </a:lnTo>
                    <a:lnTo>
                      <a:pt x="152" y="155"/>
                    </a:lnTo>
                    <a:lnTo>
                      <a:pt x="144" y="157"/>
                    </a:lnTo>
                    <a:lnTo>
                      <a:pt x="140" y="163"/>
                    </a:lnTo>
                    <a:lnTo>
                      <a:pt x="134" y="165"/>
                    </a:lnTo>
                    <a:lnTo>
                      <a:pt x="128" y="161"/>
                    </a:lnTo>
                    <a:lnTo>
                      <a:pt x="102" y="161"/>
                    </a:lnTo>
                    <a:lnTo>
                      <a:pt x="104" y="157"/>
                    </a:lnTo>
                    <a:lnTo>
                      <a:pt x="102" y="157"/>
                    </a:lnTo>
                    <a:lnTo>
                      <a:pt x="100" y="161"/>
                    </a:lnTo>
                    <a:lnTo>
                      <a:pt x="6" y="161"/>
                    </a:lnTo>
                    <a:lnTo>
                      <a:pt x="6" y="151"/>
                    </a:lnTo>
                    <a:lnTo>
                      <a:pt x="6" y="149"/>
                    </a:lnTo>
                    <a:close/>
                  </a:path>
                </a:pathLst>
              </a:custGeom>
              <a:solidFill>
                <a:schemeClr val="tx2"/>
              </a:solidFill>
              <a:ln w="3175">
                <a:solidFill>
                  <a:schemeClr val="bg1"/>
                </a:solidFill>
                <a:round/>
                <a:headEnd/>
                <a:tailEnd/>
              </a:ln>
            </p:spPr>
            <p:txBody>
              <a:bodyPr/>
              <a:lstStyle/>
              <a:p>
                <a:endParaRPr lang="fr-FR" dirty="0"/>
              </a:p>
            </p:txBody>
          </p:sp>
          <p:sp>
            <p:nvSpPr>
              <p:cNvPr id="60567" name="Freeform 177"/>
              <p:cNvSpPr>
                <a:spLocks/>
              </p:cNvSpPr>
              <p:nvPr/>
            </p:nvSpPr>
            <p:spPr bwMode="auto">
              <a:xfrm>
                <a:off x="3150" y="2208"/>
                <a:ext cx="166" cy="165"/>
              </a:xfrm>
              <a:custGeom>
                <a:avLst/>
                <a:gdLst>
                  <a:gd name="T0" fmla="*/ 6 w 166"/>
                  <a:gd name="T1" fmla="*/ 44 h 165"/>
                  <a:gd name="T2" fmla="*/ 2 w 166"/>
                  <a:gd name="T3" fmla="*/ 36 h 165"/>
                  <a:gd name="T4" fmla="*/ 0 w 166"/>
                  <a:gd name="T5" fmla="*/ 28 h 165"/>
                  <a:gd name="T6" fmla="*/ 0 w 166"/>
                  <a:gd name="T7" fmla="*/ 24 h 165"/>
                  <a:gd name="T8" fmla="*/ 4 w 166"/>
                  <a:gd name="T9" fmla="*/ 22 h 165"/>
                  <a:gd name="T10" fmla="*/ 2 w 166"/>
                  <a:gd name="T11" fmla="*/ 6 h 165"/>
                  <a:gd name="T12" fmla="*/ 4 w 166"/>
                  <a:gd name="T13" fmla="*/ 0 h 165"/>
                  <a:gd name="T14" fmla="*/ 8 w 166"/>
                  <a:gd name="T15" fmla="*/ 2 h 165"/>
                  <a:gd name="T16" fmla="*/ 18 w 166"/>
                  <a:gd name="T17" fmla="*/ 0 h 165"/>
                  <a:gd name="T18" fmla="*/ 42 w 166"/>
                  <a:gd name="T19" fmla="*/ 8 h 165"/>
                  <a:gd name="T20" fmla="*/ 50 w 166"/>
                  <a:gd name="T21" fmla="*/ 10 h 165"/>
                  <a:gd name="T22" fmla="*/ 64 w 166"/>
                  <a:gd name="T23" fmla="*/ 14 h 165"/>
                  <a:gd name="T24" fmla="*/ 92 w 166"/>
                  <a:gd name="T25" fmla="*/ 2 h 165"/>
                  <a:gd name="T26" fmla="*/ 88 w 166"/>
                  <a:gd name="T27" fmla="*/ 6 h 165"/>
                  <a:gd name="T28" fmla="*/ 96 w 166"/>
                  <a:gd name="T29" fmla="*/ 2 h 165"/>
                  <a:gd name="T30" fmla="*/ 106 w 166"/>
                  <a:gd name="T31" fmla="*/ 2 h 165"/>
                  <a:gd name="T32" fmla="*/ 110 w 166"/>
                  <a:gd name="T33" fmla="*/ 2 h 165"/>
                  <a:gd name="T34" fmla="*/ 112 w 166"/>
                  <a:gd name="T35" fmla="*/ 4 h 165"/>
                  <a:gd name="T36" fmla="*/ 114 w 166"/>
                  <a:gd name="T37" fmla="*/ 6 h 165"/>
                  <a:gd name="T38" fmla="*/ 118 w 166"/>
                  <a:gd name="T39" fmla="*/ 10 h 165"/>
                  <a:gd name="T40" fmla="*/ 126 w 166"/>
                  <a:gd name="T41" fmla="*/ 10 h 165"/>
                  <a:gd name="T42" fmla="*/ 134 w 166"/>
                  <a:gd name="T43" fmla="*/ 10 h 165"/>
                  <a:gd name="T44" fmla="*/ 152 w 166"/>
                  <a:gd name="T45" fmla="*/ 40 h 165"/>
                  <a:gd name="T46" fmla="*/ 146 w 166"/>
                  <a:gd name="T47" fmla="*/ 62 h 165"/>
                  <a:gd name="T48" fmla="*/ 144 w 166"/>
                  <a:gd name="T49" fmla="*/ 66 h 165"/>
                  <a:gd name="T50" fmla="*/ 130 w 166"/>
                  <a:gd name="T51" fmla="*/ 52 h 165"/>
                  <a:gd name="T52" fmla="*/ 122 w 166"/>
                  <a:gd name="T53" fmla="*/ 36 h 165"/>
                  <a:gd name="T54" fmla="*/ 120 w 166"/>
                  <a:gd name="T55" fmla="*/ 30 h 165"/>
                  <a:gd name="T56" fmla="*/ 118 w 166"/>
                  <a:gd name="T57" fmla="*/ 28 h 165"/>
                  <a:gd name="T58" fmla="*/ 116 w 166"/>
                  <a:gd name="T59" fmla="*/ 32 h 165"/>
                  <a:gd name="T60" fmla="*/ 120 w 166"/>
                  <a:gd name="T61" fmla="*/ 40 h 165"/>
                  <a:gd name="T62" fmla="*/ 120 w 166"/>
                  <a:gd name="T63" fmla="*/ 46 h 165"/>
                  <a:gd name="T64" fmla="*/ 132 w 166"/>
                  <a:gd name="T65" fmla="*/ 62 h 165"/>
                  <a:gd name="T66" fmla="*/ 134 w 166"/>
                  <a:gd name="T67" fmla="*/ 70 h 165"/>
                  <a:gd name="T68" fmla="*/ 164 w 166"/>
                  <a:gd name="T69" fmla="*/ 127 h 165"/>
                  <a:gd name="T70" fmla="*/ 166 w 166"/>
                  <a:gd name="T71" fmla="*/ 129 h 165"/>
                  <a:gd name="T72" fmla="*/ 162 w 166"/>
                  <a:gd name="T73" fmla="*/ 129 h 165"/>
                  <a:gd name="T74" fmla="*/ 164 w 166"/>
                  <a:gd name="T75" fmla="*/ 139 h 165"/>
                  <a:gd name="T76" fmla="*/ 158 w 166"/>
                  <a:gd name="T77" fmla="*/ 147 h 165"/>
                  <a:gd name="T78" fmla="*/ 152 w 166"/>
                  <a:gd name="T79" fmla="*/ 155 h 165"/>
                  <a:gd name="T80" fmla="*/ 140 w 166"/>
                  <a:gd name="T81" fmla="*/ 163 h 165"/>
                  <a:gd name="T82" fmla="*/ 128 w 166"/>
                  <a:gd name="T83" fmla="*/ 161 h 165"/>
                  <a:gd name="T84" fmla="*/ 104 w 166"/>
                  <a:gd name="T85" fmla="*/ 157 h 165"/>
                  <a:gd name="T86" fmla="*/ 100 w 166"/>
                  <a:gd name="T87" fmla="*/ 161 h 165"/>
                  <a:gd name="T88" fmla="*/ 6 w 166"/>
                  <a:gd name="T89" fmla="*/ 151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65"/>
                  <a:gd name="T137" fmla="*/ 166 w 166"/>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65">
                    <a:moveTo>
                      <a:pt x="6" y="149"/>
                    </a:moveTo>
                    <a:lnTo>
                      <a:pt x="6" y="44"/>
                    </a:lnTo>
                    <a:lnTo>
                      <a:pt x="2" y="40"/>
                    </a:lnTo>
                    <a:lnTo>
                      <a:pt x="2" y="36"/>
                    </a:lnTo>
                    <a:lnTo>
                      <a:pt x="0" y="32"/>
                    </a:lnTo>
                    <a:lnTo>
                      <a:pt x="0" y="28"/>
                    </a:lnTo>
                    <a:lnTo>
                      <a:pt x="0" y="26"/>
                    </a:lnTo>
                    <a:lnTo>
                      <a:pt x="0" y="24"/>
                    </a:lnTo>
                    <a:lnTo>
                      <a:pt x="2" y="24"/>
                    </a:lnTo>
                    <a:lnTo>
                      <a:pt x="4" y="22"/>
                    </a:lnTo>
                    <a:lnTo>
                      <a:pt x="2" y="8"/>
                    </a:lnTo>
                    <a:lnTo>
                      <a:pt x="2" y="6"/>
                    </a:lnTo>
                    <a:lnTo>
                      <a:pt x="4" y="2"/>
                    </a:lnTo>
                    <a:lnTo>
                      <a:pt x="4" y="0"/>
                    </a:lnTo>
                    <a:lnTo>
                      <a:pt x="6" y="0"/>
                    </a:lnTo>
                    <a:lnTo>
                      <a:pt x="8" y="2"/>
                    </a:lnTo>
                    <a:lnTo>
                      <a:pt x="10" y="2"/>
                    </a:lnTo>
                    <a:lnTo>
                      <a:pt x="18" y="0"/>
                    </a:lnTo>
                    <a:lnTo>
                      <a:pt x="34" y="4"/>
                    </a:lnTo>
                    <a:lnTo>
                      <a:pt x="42" y="8"/>
                    </a:lnTo>
                    <a:lnTo>
                      <a:pt x="48" y="8"/>
                    </a:lnTo>
                    <a:lnTo>
                      <a:pt x="50" y="10"/>
                    </a:lnTo>
                    <a:lnTo>
                      <a:pt x="58" y="10"/>
                    </a:lnTo>
                    <a:lnTo>
                      <a:pt x="64" y="14"/>
                    </a:lnTo>
                    <a:lnTo>
                      <a:pt x="84" y="4"/>
                    </a:lnTo>
                    <a:lnTo>
                      <a:pt x="92" y="2"/>
                    </a:lnTo>
                    <a:lnTo>
                      <a:pt x="88" y="4"/>
                    </a:lnTo>
                    <a:lnTo>
                      <a:pt x="88" y="6"/>
                    </a:lnTo>
                    <a:lnTo>
                      <a:pt x="94" y="4"/>
                    </a:lnTo>
                    <a:lnTo>
                      <a:pt x="96" y="2"/>
                    </a:lnTo>
                    <a:lnTo>
                      <a:pt x="98" y="2"/>
                    </a:lnTo>
                    <a:lnTo>
                      <a:pt x="106" y="2"/>
                    </a:lnTo>
                    <a:lnTo>
                      <a:pt x="108" y="2"/>
                    </a:lnTo>
                    <a:lnTo>
                      <a:pt x="110" y="2"/>
                    </a:lnTo>
                    <a:lnTo>
                      <a:pt x="110" y="4"/>
                    </a:lnTo>
                    <a:lnTo>
                      <a:pt x="112" y="4"/>
                    </a:lnTo>
                    <a:lnTo>
                      <a:pt x="112" y="6"/>
                    </a:lnTo>
                    <a:lnTo>
                      <a:pt x="114" y="6"/>
                    </a:lnTo>
                    <a:lnTo>
                      <a:pt x="116" y="8"/>
                    </a:lnTo>
                    <a:lnTo>
                      <a:pt x="118" y="10"/>
                    </a:lnTo>
                    <a:lnTo>
                      <a:pt x="124" y="10"/>
                    </a:lnTo>
                    <a:lnTo>
                      <a:pt x="126" y="10"/>
                    </a:lnTo>
                    <a:lnTo>
                      <a:pt x="128" y="12"/>
                    </a:lnTo>
                    <a:lnTo>
                      <a:pt x="134" y="10"/>
                    </a:lnTo>
                    <a:lnTo>
                      <a:pt x="142" y="6"/>
                    </a:lnTo>
                    <a:lnTo>
                      <a:pt x="152" y="40"/>
                    </a:lnTo>
                    <a:lnTo>
                      <a:pt x="146" y="60"/>
                    </a:lnTo>
                    <a:lnTo>
                      <a:pt x="146" y="62"/>
                    </a:lnTo>
                    <a:lnTo>
                      <a:pt x="146" y="64"/>
                    </a:lnTo>
                    <a:lnTo>
                      <a:pt x="144" y="66"/>
                    </a:lnTo>
                    <a:lnTo>
                      <a:pt x="142" y="66"/>
                    </a:lnTo>
                    <a:lnTo>
                      <a:pt x="130" y="52"/>
                    </a:lnTo>
                    <a:lnTo>
                      <a:pt x="128" y="48"/>
                    </a:lnTo>
                    <a:lnTo>
                      <a:pt x="122" y="36"/>
                    </a:lnTo>
                    <a:lnTo>
                      <a:pt x="120" y="32"/>
                    </a:lnTo>
                    <a:lnTo>
                      <a:pt x="120" y="30"/>
                    </a:lnTo>
                    <a:lnTo>
                      <a:pt x="120" y="28"/>
                    </a:lnTo>
                    <a:lnTo>
                      <a:pt x="118" y="28"/>
                    </a:lnTo>
                    <a:lnTo>
                      <a:pt x="118" y="30"/>
                    </a:lnTo>
                    <a:lnTo>
                      <a:pt x="116" y="32"/>
                    </a:lnTo>
                    <a:lnTo>
                      <a:pt x="116" y="36"/>
                    </a:lnTo>
                    <a:lnTo>
                      <a:pt x="120" y="40"/>
                    </a:lnTo>
                    <a:lnTo>
                      <a:pt x="120" y="42"/>
                    </a:lnTo>
                    <a:lnTo>
                      <a:pt x="120" y="46"/>
                    </a:lnTo>
                    <a:lnTo>
                      <a:pt x="124" y="56"/>
                    </a:lnTo>
                    <a:lnTo>
                      <a:pt x="132" y="62"/>
                    </a:lnTo>
                    <a:lnTo>
                      <a:pt x="132" y="64"/>
                    </a:lnTo>
                    <a:lnTo>
                      <a:pt x="134" y="70"/>
                    </a:lnTo>
                    <a:lnTo>
                      <a:pt x="158" y="121"/>
                    </a:lnTo>
                    <a:lnTo>
                      <a:pt x="164" y="127"/>
                    </a:lnTo>
                    <a:lnTo>
                      <a:pt x="166" y="127"/>
                    </a:lnTo>
                    <a:lnTo>
                      <a:pt x="166" y="129"/>
                    </a:lnTo>
                    <a:lnTo>
                      <a:pt x="164" y="129"/>
                    </a:lnTo>
                    <a:lnTo>
                      <a:pt x="162" y="129"/>
                    </a:lnTo>
                    <a:lnTo>
                      <a:pt x="162" y="133"/>
                    </a:lnTo>
                    <a:lnTo>
                      <a:pt x="164" y="139"/>
                    </a:lnTo>
                    <a:lnTo>
                      <a:pt x="164" y="143"/>
                    </a:lnTo>
                    <a:lnTo>
                      <a:pt x="158" y="147"/>
                    </a:lnTo>
                    <a:lnTo>
                      <a:pt x="154" y="147"/>
                    </a:lnTo>
                    <a:lnTo>
                      <a:pt x="152" y="155"/>
                    </a:lnTo>
                    <a:lnTo>
                      <a:pt x="144" y="157"/>
                    </a:lnTo>
                    <a:lnTo>
                      <a:pt x="140" y="163"/>
                    </a:lnTo>
                    <a:lnTo>
                      <a:pt x="134" y="165"/>
                    </a:lnTo>
                    <a:lnTo>
                      <a:pt x="128" y="161"/>
                    </a:lnTo>
                    <a:lnTo>
                      <a:pt x="102" y="161"/>
                    </a:lnTo>
                    <a:lnTo>
                      <a:pt x="104" y="157"/>
                    </a:lnTo>
                    <a:lnTo>
                      <a:pt x="102" y="157"/>
                    </a:lnTo>
                    <a:lnTo>
                      <a:pt x="100" y="161"/>
                    </a:lnTo>
                    <a:lnTo>
                      <a:pt x="6" y="161"/>
                    </a:lnTo>
                    <a:lnTo>
                      <a:pt x="6" y="151"/>
                    </a:lnTo>
                  </a:path>
                </a:pathLst>
              </a:custGeom>
              <a:solidFill>
                <a:schemeClr val="accent1"/>
              </a:solidFill>
              <a:ln w="3175">
                <a:solidFill>
                  <a:schemeClr val="bg1"/>
                </a:solidFill>
                <a:round/>
                <a:headEnd/>
                <a:tailEnd/>
              </a:ln>
            </p:spPr>
            <p:txBody>
              <a:bodyPr/>
              <a:lstStyle/>
              <a:p>
                <a:endParaRPr lang="fr-FR" dirty="0"/>
              </a:p>
            </p:txBody>
          </p:sp>
          <p:sp>
            <p:nvSpPr>
              <p:cNvPr id="60568" name="Freeform 178"/>
              <p:cNvSpPr>
                <a:spLocks/>
              </p:cNvSpPr>
              <p:nvPr/>
            </p:nvSpPr>
            <p:spPr bwMode="auto">
              <a:xfrm>
                <a:off x="2655" y="2108"/>
                <a:ext cx="301" cy="309"/>
              </a:xfrm>
              <a:custGeom>
                <a:avLst/>
                <a:gdLst>
                  <a:gd name="T0" fmla="*/ 0 w 301"/>
                  <a:gd name="T1" fmla="*/ 148 h 309"/>
                  <a:gd name="T2" fmla="*/ 18 w 301"/>
                  <a:gd name="T3" fmla="*/ 138 h 309"/>
                  <a:gd name="T4" fmla="*/ 22 w 301"/>
                  <a:gd name="T5" fmla="*/ 134 h 309"/>
                  <a:gd name="T6" fmla="*/ 28 w 301"/>
                  <a:gd name="T7" fmla="*/ 134 h 309"/>
                  <a:gd name="T8" fmla="*/ 30 w 301"/>
                  <a:gd name="T9" fmla="*/ 130 h 309"/>
                  <a:gd name="T10" fmla="*/ 44 w 301"/>
                  <a:gd name="T11" fmla="*/ 130 h 309"/>
                  <a:gd name="T12" fmla="*/ 52 w 301"/>
                  <a:gd name="T13" fmla="*/ 122 h 309"/>
                  <a:gd name="T14" fmla="*/ 60 w 301"/>
                  <a:gd name="T15" fmla="*/ 116 h 309"/>
                  <a:gd name="T16" fmla="*/ 74 w 301"/>
                  <a:gd name="T17" fmla="*/ 110 h 309"/>
                  <a:gd name="T18" fmla="*/ 70 w 301"/>
                  <a:gd name="T19" fmla="*/ 108 h 309"/>
                  <a:gd name="T20" fmla="*/ 70 w 301"/>
                  <a:gd name="T21" fmla="*/ 102 h 309"/>
                  <a:gd name="T22" fmla="*/ 74 w 301"/>
                  <a:gd name="T23" fmla="*/ 98 h 309"/>
                  <a:gd name="T24" fmla="*/ 84 w 301"/>
                  <a:gd name="T25" fmla="*/ 94 h 309"/>
                  <a:gd name="T26" fmla="*/ 86 w 301"/>
                  <a:gd name="T27" fmla="*/ 90 h 309"/>
                  <a:gd name="T28" fmla="*/ 90 w 301"/>
                  <a:gd name="T29" fmla="*/ 90 h 309"/>
                  <a:gd name="T30" fmla="*/ 108 w 301"/>
                  <a:gd name="T31" fmla="*/ 90 h 309"/>
                  <a:gd name="T32" fmla="*/ 110 w 301"/>
                  <a:gd name="T33" fmla="*/ 88 h 309"/>
                  <a:gd name="T34" fmla="*/ 114 w 301"/>
                  <a:gd name="T35" fmla="*/ 84 h 309"/>
                  <a:gd name="T36" fmla="*/ 106 w 301"/>
                  <a:gd name="T37" fmla="*/ 74 h 309"/>
                  <a:gd name="T38" fmla="*/ 106 w 301"/>
                  <a:gd name="T39" fmla="*/ 64 h 309"/>
                  <a:gd name="T40" fmla="*/ 104 w 301"/>
                  <a:gd name="T41" fmla="*/ 52 h 309"/>
                  <a:gd name="T42" fmla="*/ 104 w 301"/>
                  <a:gd name="T43" fmla="*/ 46 h 309"/>
                  <a:gd name="T44" fmla="*/ 100 w 301"/>
                  <a:gd name="T45" fmla="*/ 42 h 309"/>
                  <a:gd name="T46" fmla="*/ 100 w 301"/>
                  <a:gd name="T47" fmla="*/ 38 h 309"/>
                  <a:gd name="T48" fmla="*/ 116 w 301"/>
                  <a:gd name="T49" fmla="*/ 26 h 309"/>
                  <a:gd name="T50" fmla="*/ 126 w 301"/>
                  <a:gd name="T51" fmla="*/ 24 h 309"/>
                  <a:gd name="T52" fmla="*/ 138 w 301"/>
                  <a:gd name="T53" fmla="*/ 16 h 309"/>
                  <a:gd name="T54" fmla="*/ 168 w 301"/>
                  <a:gd name="T55" fmla="*/ 10 h 309"/>
                  <a:gd name="T56" fmla="*/ 180 w 301"/>
                  <a:gd name="T57" fmla="*/ 6 h 309"/>
                  <a:gd name="T58" fmla="*/ 188 w 301"/>
                  <a:gd name="T59" fmla="*/ 4 h 309"/>
                  <a:gd name="T60" fmla="*/ 208 w 301"/>
                  <a:gd name="T61" fmla="*/ 8 h 309"/>
                  <a:gd name="T62" fmla="*/ 227 w 301"/>
                  <a:gd name="T63" fmla="*/ 4 h 309"/>
                  <a:gd name="T64" fmla="*/ 235 w 301"/>
                  <a:gd name="T65" fmla="*/ 4 h 309"/>
                  <a:gd name="T66" fmla="*/ 245 w 301"/>
                  <a:gd name="T67" fmla="*/ 6 h 309"/>
                  <a:gd name="T68" fmla="*/ 253 w 301"/>
                  <a:gd name="T69" fmla="*/ 4 h 309"/>
                  <a:gd name="T70" fmla="*/ 251 w 301"/>
                  <a:gd name="T71" fmla="*/ 10 h 309"/>
                  <a:gd name="T72" fmla="*/ 253 w 301"/>
                  <a:gd name="T73" fmla="*/ 14 h 309"/>
                  <a:gd name="T74" fmla="*/ 251 w 301"/>
                  <a:gd name="T75" fmla="*/ 48 h 309"/>
                  <a:gd name="T76" fmla="*/ 241 w 301"/>
                  <a:gd name="T77" fmla="*/ 54 h 309"/>
                  <a:gd name="T78" fmla="*/ 241 w 301"/>
                  <a:gd name="T79" fmla="*/ 70 h 309"/>
                  <a:gd name="T80" fmla="*/ 249 w 301"/>
                  <a:gd name="T81" fmla="*/ 80 h 309"/>
                  <a:gd name="T82" fmla="*/ 267 w 301"/>
                  <a:gd name="T83" fmla="*/ 122 h 309"/>
                  <a:gd name="T84" fmla="*/ 263 w 301"/>
                  <a:gd name="T85" fmla="*/ 130 h 309"/>
                  <a:gd name="T86" fmla="*/ 265 w 301"/>
                  <a:gd name="T87" fmla="*/ 189 h 309"/>
                  <a:gd name="T88" fmla="*/ 275 w 301"/>
                  <a:gd name="T89" fmla="*/ 205 h 309"/>
                  <a:gd name="T90" fmla="*/ 287 w 301"/>
                  <a:gd name="T91" fmla="*/ 219 h 309"/>
                  <a:gd name="T92" fmla="*/ 212 w 301"/>
                  <a:gd name="T93" fmla="*/ 299 h 309"/>
                  <a:gd name="T94" fmla="*/ 174 w 301"/>
                  <a:gd name="T95" fmla="*/ 305 h 309"/>
                  <a:gd name="T96" fmla="*/ 176 w 301"/>
                  <a:gd name="T97" fmla="*/ 299 h 309"/>
                  <a:gd name="T98" fmla="*/ 174 w 301"/>
                  <a:gd name="T99" fmla="*/ 293 h 309"/>
                  <a:gd name="T100" fmla="*/ 168 w 301"/>
                  <a:gd name="T101" fmla="*/ 291 h 309"/>
                  <a:gd name="T102" fmla="*/ 162 w 301"/>
                  <a:gd name="T103" fmla="*/ 289 h 309"/>
                  <a:gd name="T104" fmla="*/ 156 w 301"/>
                  <a:gd name="T105" fmla="*/ 287 h 309"/>
                  <a:gd name="T106" fmla="*/ 152 w 301"/>
                  <a:gd name="T107" fmla="*/ 281 h 309"/>
                  <a:gd name="T108" fmla="*/ 144 w 301"/>
                  <a:gd name="T109" fmla="*/ 279 h 309"/>
                  <a:gd name="T110" fmla="*/ 144 w 301"/>
                  <a:gd name="T111" fmla="*/ 273 h 3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1"/>
                  <a:gd name="T169" fmla="*/ 0 h 309"/>
                  <a:gd name="T170" fmla="*/ 301 w 301"/>
                  <a:gd name="T171" fmla="*/ 309 h 3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1" h="309">
                    <a:moveTo>
                      <a:pt x="54" y="211"/>
                    </a:moveTo>
                    <a:lnTo>
                      <a:pt x="0" y="176"/>
                    </a:lnTo>
                    <a:lnTo>
                      <a:pt x="0" y="148"/>
                    </a:lnTo>
                    <a:lnTo>
                      <a:pt x="12" y="138"/>
                    </a:lnTo>
                    <a:lnTo>
                      <a:pt x="16" y="138"/>
                    </a:lnTo>
                    <a:lnTo>
                      <a:pt x="18" y="138"/>
                    </a:lnTo>
                    <a:lnTo>
                      <a:pt x="20" y="136"/>
                    </a:lnTo>
                    <a:lnTo>
                      <a:pt x="20" y="134"/>
                    </a:lnTo>
                    <a:lnTo>
                      <a:pt x="22" y="134"/>
                    </a:lnTo>
                    <a:lnTo>
                      <a:pt x="24" y="134"/>
                    </a:lnTo>
                    <a:lnTo>
                      <a:pt x="26" y="134"/>
                    </a:lnTo>
                    <a:lnTo>
                      <a:pt x="28" y="134"/>
                    </a:lnTo>
                    <a:lnTo>
                      <a:pt x="30" y="134"/>
                    </a:lnTo>
                    <a:lnTo>
                      <a:pt x="30" y="132"/>
                    </a:lnTo>
                    <a:lnTo>
                      <a:pt x="30" y="130"/>
                    </a:lnTo>
                    <a:lnTo>
                      <a:pt x="34" y="130"/>
                    </a:lnTo>
                    <a:lnTo>
                      <a:pt x="36" y="130"/>
                    </a:lnTo>
                    <a:lnTo>
                      <a:pt x="44" y="130"/>
                    </a:lnTo>
                    <a:lnTo>
                      <a:pt x="48" y="128"/>
                    </a:lnTo>
                    <a:lnTo>
                      <a:pt x="52" y="124"/>
                    </a:lnTo>
                    <a:lnTo>
                      <a:pt x="52" y="122"/>
                    </a:lnTo>
                    <a:lnTo>
                      <a:pt x="54" y="120"/>
                    </a:lnTo>
                    <a:lnTo>
                      <a:pt x="56" y="118"/>
                    </a:lnTo>
                    <a:lnTo>
                      <a:pt x="60" y="116"/>
                    </a:lnTo>
                    <a:lnTo>
                      <a:pt x="62" y="116"/>
                    </a:lnTo>
                    <a:lnTo>
                      <a:pt x="68" y="112"/>
                    </a:lnTo>
                    <a:lnTo>
                      <a:pt x="74" y="110"/>
                    </a:lnTo>
                    <a:lnTo>
                      <a:pt x="74" y="108"/>
                    </a:lnTo>
                    <a:lnTo>
                      <a:pt x="72" y="108"/>
                    </a:lnTo>
                    <a:lnTo>
                      <a:pt x="70" y="108"/>
                    </a:lnTo>
                    <a:lnTo>
                      <a:pt x="72" y="104"/>
                    </a:lnTo>
                    <a:lnTo>
                      <a:pt x="72" y="102"/>
                    </a:lnTo>
                    <a:lnTo>
                      <a:pt x="70" y="102"/>
                    </a:lnTo>
                    <a:lnTo>
                      <a:pt x="70" y="100"/>
                    </a:lnTo>
                    <a:lnTo>
                      <a:pt x="72" y="98"/>
                    </a:lnTo>
                    <a:lnTo>
                      <a:pt x="74" y="98"/>
                    </a:lnTo>
                    <a:lnTo>
                      <a:pt x="76" y="98"/>
                    </a:lnTo>
                    <a:lnTo>
                      <a:pt x="84" y="96"/>
                    </a:lnTo>
                    <a:lnTo>
                      <a:pt x="84" y="94"/>
                    </a:lnTo>
                    <a:lnTo>
                      <a:pt x="84" y="92"/>
                    </a:lnTo>
                    <a:lnTo>
                      <a:pt x="84" y="90"/>
                    </a:lnTo>
                    <a:lnTo>
                      <a:pt x="86" y="90"/>
                    </a:lnTo>
                    <a:lnTo>
                      <a:pt x="88" y="92"/>
                    </a:lnTo>
                    <a:lnTo>
                      <a:pt x="88" y="90"/>
                    </a:lnTo>
                    <a:lnTo>
                      <a:pt x="90" y="90"/>
                    </a:lnTo>
                    <a:lnTo>
                      <a:pt x="100" y="90"/>
                    </a:lnTo>
                    <a:lnTo>
                      <a:pt x="102" y="88"/>
                    </a:lnTo>
                    <a:lnTo>
                      <a:pt x="108" y="90"/>
                    </a:lnTo>
                    <a:lnTo>
                      <a:pt x="110" y="90"/>
                    </a:lnTo>
                    <a:lnTo>
                      <a:pt x="112" y="90"/>
                    </a:lnTo>
                    <a:lnTo>
                      <a:pt x="110" y="88"/>
                    </a:lnTo>
                    <a:lnTo>
                      <a:pt x="110" y="86"/>
                    </a:lnTo>
                    <a:lnTo>
                      <a:pt x="112" y="84"/>
                    </a:lnTo>
                    <a:lnTo>
                      <a:pt x="114" y="84"/>
                    </a:lnTo>
                    <a:lnTo>
                      <a:pt x="108" y="80"/>
                    </a:lnTo>
                    <a:lnTo>
                      <a:pt x="106" y="76"/>
                    </a:lnTo>
                    <a:lnTo>
                      <a:pt x="106" y="74"/>
                    </a:lnTo>
                    <a:lnTo>
                      <a:pt x="106" y="70"/>
                    </a:lnTo>
                    <a:lnTo>
                      <a:pt x="106" y="68"/>
                    </a:lnTo>
                    <a:lnTo>
                      <a:pt x="106" y="64"/>
                    </a:lnTo>
                    <a:lnTo>
                      <a:pt x="104" y="62"/>
                    </a:lnTo>
                    <a:lnTo>
                      <a:pt x="104" y="56"/>
                    </a:lnTo>
                    <a:lnTo>
                      <a:pt x="104" y="52"/>
                    </a:lnTo>
                    <a:lnTo>
                      <a:pt x="104" y="50"/>
                    </a:lnTo>
                    <a:lnTo>
                      <a:pt x="102" y="48"/>
                    </a:lnTo>
                    <a:lnTo>
                      <a:pt x="104" y="46"/>
                    </a:lnTo>
                    <a:lnTo>
                      <a:pt x="104" y="44"/>
                    </a:lnTo>
                    <a:lnTo>
                      <a:pt x="102" y="44"/>
                    </a:lnTo>
                    <a:lnTo>
                      <a:pt x="100" y="42"/>
                    </a:lnTo>
                    <a:lnTo>
                      <a:pt x="98" y="40"/>
                    </a:lnTo>
                    <a:lnTo>
                      <a:pt x="98" y="38"/>
                    </a:lnTo>
                    <a:lnTo>
                      <a:pt x="100" y="38"/>
                    </a:lnTo>
                    <a:lnTo>
                      <a:pt x="108" y="34"/>
                    </a:lnTo>
                    <a:lnTo>
                      <a:pt x="114" y="28"/>
                    </a:lnTo>
                    <a:lnTo>
                      <a:pt x="116" y="26"/>
                    </a:lnTo>
                    <a:lnTo>
                      <a:pt x="120" y="26"/>
                    </a:lnTo>
                    <a:lnTo>
                      <a:pt x="124" y="24"/>
                    </a:lnTo>
                    <a:lnTo>
                      <a:pt x="126" y="24"/>
                    </a:lnTo>
                    <a:lnTo>
                      <a:pt x="130" y="24"/>
                    </a:lnTo>
                    <a:lnTo>
                      <a:pt x="134" y="18"/>
                    </a:lnTo>
                    <a:lnTo>
                      <a:pt x="138" y="16"/>
                    </a:lnTo>
                    <a:lnTo>
                      <a:pt x="140" y="14"/>
                    </a:lnTo>
                    <a:lnTo>
                      <a:pt x="150" y="10"/>
                    </a:lnTo>
                    <a:lnTo>
                      <a:pt x="168" y="10"/>
                    </a:lnTo>
                    <a:lnTo>
                      <a:pt x="174" y="6"/>
                    </a:lnTo>
                    <a:lnTo>
                      <a:pt x="176" y="6"/>
                    </a:lnTo>
                    <a:lnTo>
                      <a:pt x="180" y="6"/>
                    </a:lnTo>
                    <a:lnTo>
                      <a:pt x="180" y="8"/>
                    </a:lnTo>
                    <a:lnTo>
                      <a:pt x="184" y="6"/>
                    </a:lnTo>
                    <a:lnTo>
                      <a:pt x="188" y="4"/>
                    </a:lnTo>
                    <a:lnTo>
                      <a:pt x="202" y="6"/>
                    </a:lnTo>
                    <a:lnTo>
                      <a:pt x="204" y="8"/>
                    </a:lnTo>
                    <a:lnTo>
                      <a:pt x="208" y="8"/>
                    </a:lnTo>
                    <a:lnTo>
                      <a:pt x="220" y="4"/>
                    </a:lnTo>
                    <a:lnTo>
                      <a:pt x="224" y="0"/>
                    </a:lnTo>
                    <a:lnTo>
                      <a:pt x="227" y="4"/>
                    </a:lnTo>
                    <a:lnTo>
                      <a:pt x="229" y="4"/>
                    </a:lnTo>
                    <a:lnTo>
                      <a:pt x="231" y="4"/>
                    </a:lnTo>
                    <a:lnTo>
                      <a:pt x="235" y="4"/>
                    </a:lnTo>
                    <a:lnTo>
                      <a:pt x="237" y="2"/>
                    </a:lnTo>
                    <a:lnTo>
                      <a:pt x="241" y="4"/>
                    </a:lnTo>
                    <a:lnTo>
                      <a:pt x="245" y="6"/>
                    </a:lnTo>
                    <a:lnTo>
                      <a:pt x="247" y="4"/>
                    </a:lnTo>
                    <a:lnTo>
                      <a:pt x="249" y="4"/>
                    </a:lnTo>
                    <a:lnTo>
                      <a:pt x="253" y="4"/>
                    </a:lnTo>
                    <a:lnTo>
                      <a:pt x="257" y="4"/>
                    </a:lnTo>
                    <a:lnTo>
                      <a:pt x="257" y="6"/>
                    </a:lnTo>
                    <a:lnTo>
                      <a:pt x="251" y="10"/>
                    </a:lnTo>
                    <a:lnTo>
                      <a:pt x="251" y="12"/>
                    </a:lnTo>
                    <a:lnTo>
                      <a:pt x="253" y="12"/>
                    </a:lnTo>
                    <a:lnTo>
                      <a:pt x="253" y="14"/>
                    </a:lnTo>
                    <a:lnTo>
                      <a:pt x="251" y="34"/>
                    </a:lnTo>
                    <a:lnTo>
                      <a:pt x="253" y="36"/>
                    </a:lnTo>
                    <a:lnTo>
                      <a:pt x="251" y="48"/>
                    </a:lnTo>
                    <a:lnTo>
                      <a:pt x="245" y="50"/>
                    </a:lnTo>
                    <a:lnTo>
                      <a:pt x="245" y="54"/>
                    </a:lnTo>
                    <a:lnTo>
                      <a:pt x="241" y="54"/>
                    </a:lnTo>
                    <a:lnTo>
                      <a:pt x="241" y="56"/>
                    </a:lnTo>
                    <a:lnTo>
                      <a:pt x="237" y="58"/>
                    </a:lnTo>
                    <a:lnTo>
                      <a:pt x="241" y="70"/>
                    </a:lnTo>
                    <a:lnTo>
                      <a:pt x="245" y="72"/>
                    </a:lnTo>
                    <a:lnTo>
                      <a:pt x="247" y="74"/>
                    </a:lnTo>
                    <a:lnTo>
                      <a:pt x="249" y="80"/>
                    </a:lnTo>
                    <a:lnTo>
                      <a:pt x="249" y="86"/>
                    </a:lnTo>
                    <a:lnTo>
                      <a:pt x="261" y="92"/>
                    </a:lnTo>
                    <a:lnTo>
                      <a:pt x="267" y="122"/>
                    </a:lnTo>
                    <a:lnTo>
                      <a:pt x="267" y="124"/>
                    </a:lnTo>
                    <a:lnTo>
                      <a:pt x="265" y="126"/>
                    </a:lnTo>
                    <a:lnTo>
                      <a:pt x="263" y="130"/>
                    </a:lnTo>
                    <a:lnTo>
                      <a:pt x="269" y="140"/>
                    </a:lnTo>
                    <a:lnTo>
                      <a:pt x="271" y="187"/>
                    </a:lnTo>
                    <a:lnTo>
                      <a:pt x="265" y="189"/>
                    </a:lnTo>
                    <a:lnTo>
                      <a:pt x="265" y="191"/>
                    </a:lnTo>
                    <a:lnTo>
                      <a:pt x="267" y="195"/>
                    </a:lnTo>
                    <a:lnTo>
                      <a:pt x="275" y="205"/>
                    </a:lnTo>
                    <a:lnTo>
                      <a:pt x="275" y="215"/>
                    </a:lnTo>
                    <a:lnTo>
                      <a:pt x="279" y="219"/>
                    </a:lnTo>
                    <a:lnTo>
                      <a:pt x="287" y="219"/>
                    </a:lnTo>
                    <a:lnTo>
                      <a:pt x="295" y="223"/>
                    </a:lnTo>
                    <a:lnTo>
                      <a:pt x="301" y="235"/>
                    </a:lnTo>
                    <a:lnTo>
                      <a:pt x="212" y="299"/>
                    </a:lnTo>
                    <a:lnTo>
                      <a:pt x="180" y="309"/>
                    </a:lnTo>
                    <a:lnTo>
                      <a:pt x="176" y="307"/>
                    </a:lnTo>
                    <a:lnTo>
                      <a:pt x="174" y="305"/>
                    </a:lnTo>
                    <a:lnTo>
                      <a:pt x="176" y="303"/>
                    </a:lnTo>
                    <a:lnTo>
                      <a:pt x="176" y="301"/>
                    </a:lnTo>
                    <a:lnTo>
                      <a:pt x="176" y="299"/>
                    </a:lnTo>
                    <a:lnTo>
                      <a:pt x="176" y="297"/>
                    </a:lnTo>
                    <a:lnTo>
                      <a:pt x="176" y="295"/>
                    </a:lnTo>
                    <a:lnTo>
                      <a:pt x="174" y="293"/>
                    </a:lnTo>
                    <a:lnTo>
                      <a:pt x="172" y="293"/>
                    </a:lnTo>
                    <a:lnTo>
                      <a:pt x="170" y="291"/>
                    </a:lnTo>
                    <a:lnTo>
                      <a:pt x="168" y="291"/>
                    </a:lnTo>
                    <a:lnTo>
                      <a:pt x="166" y="291"/>
                    </a:lnTo>
                    <a:lnTo>
                      <a:pt x="164" y="291"/>
                    </a:lnTo>
                    <a:lnTo>
                      <a:pt x="162" y="289"/>
                    </a:lnTo>
                    <a:lnTo>
                      <a:pt x="162" y="287"/>
                    </a:lnTo>
                    <a:lnTo>
                      <a:pt x="158" y="287"/>
                    </a:lnTo>
                    <a:lnTo>
                      <a:pt x="156" y="287"/>
                    </a:lnTo>
                    <a:lnTo>
                      <a:pt x="152" y="285"/>
                    </a:lnTo>
                    <a:lnTo>
                      <a:pt x="152" y="283"/>
                    </a:lnTo>
                    <a:lnTo>
                      <a:pt x="152" y="281"/>
                    </a:lnTo>
                    <a:lnTo>
                      <a:pt x="148" y="279"/>
                    </a:lnTo>
                    <a:lnTo>
                      <a:pt x="146" y="279"/>
                    </a:lnTo>
                    <a:lnTo>
                      <a:pt x="144" y="279"/>
                    </a:lnTo>
                    <a:lnTo>
                      <a:pt x="144" y="277"/>
                    </a:lnTo>
                    <a:lnTo>
                      <a:pt x="144" y="275"/>
                    </a:lnTo>
                    <a:lnTo>
                      <a:pt x="144" y="273"/>
                    </a:lnTo>
                    <a:lnTo>
                      <a:pt x="56" y="211"/>
                    </a:lnTo>
                    <a:lnTo>
                      <a:pt x="54" y="211"/>
                    </a:lnTo>
                    <a:close/>
                  </a:path>
                </a:pathLst>
              </a:custGeom>
              <a:solidFill>
                <a:schemeClr val="tx2"/>
              </a:solidFill>
              <a:ln w="3175">
                <a:solidFill>
                  <a:schemeClr val="bg1"/>
                </a:solidFill>
                <a:round/>
                <a:headEnd/>
                <a:tailEnd/>
              </a:ln>
            </p:spPr>
            <p:txBody>
              <a:bodyPr/>
              <a:lstStyle/>
              <a:p>
                <a:endParaRPr lang="fr-FR" dirty="0"/>
              </a:p>
            </p:txBody>
          </p:sp>
          <p:sp>
            <p:nvSpPr>
              <p:cNvPr id="60569" name="Freeform 179"/>
              <p:cNvSpPr>
                <a:spLocks/>
              </p:cNvSpPr>
              <p:nvPr/>
            </p:nvSpPr>
            <p:spPr bwMode="auto">
              <a:xfrm>
                <a:off x="2655" y="2108"/>
                <a:ext cx="301" cy="309"/>
              </a:xfrm>
              <a:custGeom>
                <a:avLst/>
                <a:gdLst>
                  <a:gd name="T0" fmla="*/ 0 w 301"/>
                  <a:gd name="T1" fmla="*/ 148 h 309"/>
                  <a:gd name="T2" fmla="*/ 18 w 301"/>
                  <a:gd name="T3" fmla="*/ 138 h 309"/>
                  <a:gd name="T4" fmla="*/ 22 w 301"/>
                  <a:gd name="T5" fmla="*/ 134 h 309"/>
                  <a:gd name="T6" fmla="*/ 28 w 301"/>
                  <a:gd name="T7" fmla="*/ 134 h 309"/>
                  <a:gd name="T8" fmla="*/ 30 w 301"/>
                  <a:gd name="T9" fmla="*/ 130 h 309"/>
                  <a:gd name="T10" fmla="*/ 44 w 301"/>
                  <a:gd name="T11" fmla="*/ 130 h 309"/>
                  <a:gd name="T12" fmla="*/ 52 w 301"/>
                  <a:gd name="T13" fmla="*/ 122 h 309"/>
                  <a:gd name="T14" fmla="*/ 60 w 301"/>
                  <a:gd name="T15" fmla="*/ 116 h 309"/>
                  <a:gd name="T16" fmla="*/ 74 w 301"/>
                  <a:gd name="T17" fmla="*/ 110 h 309"/>
                  <a:gd name="T18" fmla="*/ 70 w 301"/>
                  <a:gd name="T19" fmla="*/ 108 h 309"/>
                  <a:gd name="T20" fmla="*/ 70 w 301"/>
                  <a:gd name="T21" fmla="*/ 102 h 309"/>
                  <a:gd name="T22" fmla="*/ 74 w 301"/>
                  <a:gd name="T23" fmla="*/ 98 h 309"/>
                  <a:gd name="T24" fmla="*/ 84 w 301"/>
                  <a:gd name="T25" fmla="*/ 94 h 309"/>
                  <a:gd name="T26" fmla="*/ 86 w 301"/>
                  <a:gd name="T27" fmla="*/ 90 h 309"/>
                  <a:gd name="T28" fmla="*/ 90 w 301"/>
                  <a:gd name="T29" fmla="*/ 90 h 309"/>
                  <a:gd name="T30" fmla="*/ 108 w 301"/>
                  <a:gd name="T31" fmla="*/ 90 h 309"/>
                  <a:gd name="T32" fmla="*/ 110 w 301"/>
                  <a:gd name="T33" fmla="*/ 88 h 309"/>
                  <a:gd name="T34" fmla="*/ 114 w 301"/>
                  <a:gd name="T35" fmla="*/ 84 h 309"/>
                  <a:gd name="T36" fmla="*/ 106 w 301"/>
                  <a:gd name="T37" fmla="*/ 74 h 309"/>
                  <a:gd name="T38" fmla="*/ 106 w 301"/>
                  <a:gd name="T39" fmla="*/ 64 h 309"/>
                  <a:gd name="T40" fmla="*/ 104 w 301"/>
                  <a:gd name="T41" fmla="*/ 52 h 309"/>
                  <a:gd name="T42" fmla="*/ 104 w 301"/>
                  <a:gd name="T43" fmla="*/ 46 h 309"/>
                  <a:gd name="T44" fmla="*/ 100 w 301"/>
                  <a:gd name="T45" fmla="*/ 42 h 309"/>
                  <a:gd name="T46" fmla="*/ 100 w 301"/>
                  <a:gd name="T47" fmla="*/ 38 h 309"/>
                  <a:gd name="T48" fmla="*/ 116 w 301"/>
                  <a:gd name="T49" fmla="*/ 26 h 309"/>
                  <a:gd name="T50" fmla="*/ 126 w 301"/>
                  <a:gd name="T51" fmla="*/ 24 h 309"/>
                  <a:gd name="T52" fmla="*/ 138 w 301"/>
                  <a:gd name="T53" fmla="*/ 16 h 309"/>
                  <a:gd name="T54" fmla="*/ 168 w 301"/>
                  <a:gd name="T55" fmla="*/ 10 h 309"/>
                  <a:gd name="T56" fmla="*/ 180 w 301"/>
                  <a:gd name="T57" fmla="*/ 6 h 309"/>
                  <a:gd name="T58" fmla="*/ 188 w 301"/>
                  <a:gd name="T59" fmla="*/ 4 h 309"/>
                  <a:gd name="T60" fmla="*/ 208 w 301"/>
                  <a:gd name="T61" fmla="*/ 8 h 309"/>
                  <a:gd name="T62" fmla="*/ 227 w 301"/>
                  <a:gd name="T63" fmla="*/ 4 h 309"/>
                  <a:gd name="T64" fmla="*/ 235 w 301"/>
                  <a:gd name="T65" fmla="*/ 4 h 309"/>
                  <a:gd name="T66" fmla="*/ 245 w 301"/>
                  <a:gd name="T67" fmla="*/ 6 h 309"/>
                  <a:gd name="T68" fmla="*/ 253 w 301"/>
                  <a:gd name="T69" fmla="*/ 4 h 309"/>
                  <a:gd name="T70" fmla="*/ 251 w 301"/>
                  <a:gd name="T71" fmla="*/ 10 h 309"/>
                  <a:gd name="T72" fmla="*/ 253 w 301"/>
                  <a:gd name="T73" fmla="*/ 14 h 309"/>
                  <a:gd name="T74" fmla="*/ 251 w 301"/>
                  <a:gd name="T75" fmla="*/ 48 h 309"/>
                  <a:gd name="T76" fmla="*/ 241 w 301"/>
                  <a:gd name="T77" fmla="*/ 54 h 309"/>
                  <a:gd name="T78" fmla="*/ 241 w 301"/>
                  <a:gd name="T79" fmla="*/ 70 h 309"/>
                  <a:gd name="T80" fmla="*/ 249 w 301"/>
                  <a:gd name="T81" fmla="*/ 80 h 309"/>
                  <a:gd name="T82" fmla="*/ 267 w 301"/>
                  <a:gd name="T83" fmla="*/ 122 h 309"/>
                  <a:gd name="T84" fmla="*/ 263 w 301"/>
                  <a:gd name="T85" fmla="*/ 130 h 309"/>
                  <a:gd name="T86" fmla="*/ 265 w 301"/>
                  <a:gd name="T87" fmla="*/ 189 h 309"/>
                  <a:gd name="T88" fmla="*/ 275 w 301"/>
                  <a:gd name="T89" fmla="*/ 205 h 309"/>
                  <a:gd name="T90" fmla="*/ 287 w 301"/>
                  <a:gd name="T91" fmla="*/ 219 h 309"/>
                  <a:gd name="T92" fmla="*/ 212 w 301"/>
                  <a:gd name="T93" fmla="*/ 299 h 309"/>
                  <a:gd name="T94" fmla="*/ 174 w 301"/>
                  <a:gd name="T95" fmla="*/ 305 h 309"/>
                  <a:gd name="T96" fmla="*/ 176 w 301"/>
                  <a:gd name="T97" fmla="*/ 299 h 309"/>
                  <a:gd name="T98" fmla="*/ 174 w 301"/>
                  <a:gd name="T99" fmla="*/ 293 h 309"/>
                  <a:gd name="T100" fmla="*/ 168 w 301"/>
                  <a:gd name="T101" fmla="*/ 291 h 309"/>
                  <a:gd name="T102" fmla="*/ 162 w 301"/>
                  <a:gd name="T103" fmla="*/ 289 h 309"/>
                  <a:gd name="T104" fmla="*/ 156 w 301"/>
                  <a:gd name="T105" fmla="*/ 287 h 309"/>
                  <a:gd name="T106" fmla="*/ 152 w 301"/>
                  <a:gd name="T107" fmla="*/ 281 h 309"/>
                  <a:gd name="T108" fmla="*/ 144 w 301"/>
                  <a:gd name="T109" fmla="*/ 279 h 309"/>
                  <a:gd name="T110" fmla="*/ 144 w 301"/>
                  <a:gd name="T111" fmla="*/ 273 h 3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1"/>
                  <a:gd name="T169" fmla="*/ 0 h 309"/>
                  <a:gd name="T170" fmla="*/ 301 w 301"/>
                  <a:gd name="T171" fmla="*/ 309 h 3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1" h="309">
                    <a:moveTo>
                      <a:pt x="54" y="211"/>
                    </a:moveTo>
                    <a:lnTo>
                      <a:pt x="0" y="176"/>
                    </a:lnTo>
                    <a:lnTo>
                      <a:pt x="0" y="148"/>
                    </a:lnTo>
                    <a:lnTo>
                      <a:pt x="12" y="138"/>
                    </a:lnTo>
                    <a:lnTo>
                      <a:pt x="16" y="138"/>
                    </a:lnTo>
                    <a:lnTo>
                      <a:pt x="18" y="138"/>
                    </a:lnTo>
                    <a:lnTo>
                      <a:pt x="20" y="136"/>
                    </a:lnTo>
                    <a:lnTo>
                      <a:pt x="20" y="134"/>
                    </a:lnTo>
                    <a:lnTo>
                      <a:pt x="22" y="134"/>
                    </a:lnTo>
                    <a:lnTo>
                      <a:pt x="24" y="134"/>
                    </a:lnTo>
                    <a:lnTo>
                      <a:pt x="26" y="134"/>
                    </a:lnTo>
                    <a:lnTo>
                      <a:pt x="28" y="134"/>
                    </a:lnTo>
                    <a:lnTo>
                      <a:pt x="30" y="134"/>
                    </a:lnTo>
                    <a:lnTo>
                      <a:pt x="30" y="132"/>
                    </a:lnTo>
                    <a:lnTo>
                      <a:pt x="30" y="130"/>
                    </a:lnTo>
                    <a:lnTo>
                      <a:pt x="34" y="130"/>
                    </a:lnTo>
                    <a:lnTo>
                      <a:pt x="36" y="130"/>
                    </a:lnTo>
                    <a:lnTo>
                      <a:pt x="44" y="130"/>
                    </a:lnTo>
                    <a:lnTo>
                      <a:pt x="48" y="128"/>
                    </a:lnTo>
                    <a:lnTo>
                      <a:pt x="52" y="124"/>
                    </a:lnTo>
                    <a:lnTo>
                      <a:pt x="52" y="122"/>
                    </a:lnTo>
                    <a:lnTo>
                      <a:pt x="54" y="120"/>
                    </a:lnTo>
                    <a:lnTo>
                      <a:pt x="56" y="118"/>
                    </a:lnTo>
                    <a:lnTo>
                      <a:pt x="60" y="116"/>
                    </a:lnTo>
                    <a:lnTo>
                      <a:pt x="62" y="116"/>
                    </a:lnTo>
                    <a:lnTo>
                      <a:pt x="68" y="112"/>
                    </a:lnTo>
                    <a:lnTo>
                      <a:pt x="74" y="110"/>
                    </a:lnTo>
                    <a:lnTo>
                      <a:pt x="74" y="108"/>
                    </a:lnTo>
                    <a:lnTo>
                      <a:pt x="72" y="108"/>
                    </a:lnTo>
                    <a:lnTo>
                      <a:pt x="70" y="108"/>
                    </a:lnTo>
                    <a:lnTo>
                      <a:pt x="72" y="104"/>
                    </a:lnTo>
                    <a:lnTo>
                      <a:pt x="72" y="102"/>
                    </a:lnTo>
                    <a:lnTo>
                      <a:pt x="70" y="102"/>
                    </a:lnTo>
                    <a:lnTo>
                      <a:pt x="70" y="100"/>
                    </a:lnTo>
                    <a:lnTo>
                      <a:pt x="72" y="98"/>
                    </a:lnTo>
                    <a:lnTo>
                      <a:pt x="74" y="98"/>
                    </a:lnTo>
                    <a:lnTo>
                      <a:pt x="76" y="98"/>
                    </a:lnTo>
                    <a:lnTo>
                      <a:pt x="84" y="96"/>
                    </a:lnTo>
                    <a:lnTo>
                      <a:pt x="84" y="94"/>
                    </a:lnTo>
                    <a:lnTo>
                      <a:pt x="84" y="92"/>
                    </a:lnTo>
                    <a:lnTo>
                      <a:pt x="84" y="90"/>
                    </a:lnTo>
                    <a:lnTo>
                      <a:pt x="86" y="90"/>
                    </a:lnTo>
                    <a:lnTo>
                      <a:pt x="88" y="92"/>
                    </a:lnTo>
                    <a:lnTo>
                      <a:pt x="88" y="90"/>
                    </a:lnTo>
                    <a:lnTo>
                      <a:pt x="90" y="90"/>
                    </a:lnTo>
                    <a:lnTo>
                      <a:pt x="100" y="90"/>
                    </a:lnTo>
                    <a:lnTo>
                      <a:pt x="102" y="88"/>
                    </a:lnTo>
                    <a:lnTo>
                      <a:pt x="108" y="90"/>
                    </a:lnTo>
                    <a:lnTo>
                      <a:pt x="110" y="90"/>
                    </a:lnTo>
                    <a:lnTo>
                      <a:pt x="112" y="90"/>
                    </a:lnTo>
                    <a:lnTo>
                      <a:pt x="110" y="88"/>
                    </a:lnTo>
                    <a:lnTo>
                      <a:pt x="110" y="86"/>
                    </a:lnTo>
                    <a:lnTo>
                      <a:pt x="112" y="84"/>
                    </a:lnTo>
                    <a:lnTo>
                      <a:pt x="114" y="84"/>
                    </a:lnTo>
                    <a:lnTo>
                      <a:pt x="108" y="80"/>
                    </a:lnTo>
                    <a:lnTo>
                      <a:pt x="106" y="76"/>
                    </a:lnTo>
                    <a:lnTo>
                      <a:pt x="106" y="74"/>
                    </a:lnTo>
                    <a:lnTo>
                      <a:pt x="106" y="70"/>
                    </a:lnTo>
                    <a:lnTo>
                      <a:pt x="106" y="68"/>
                    </a:lnTo>
                    <a:lnTo>
                      <a:pt x="106" y="64"/>
                    </a:lnTo>
                    <a:lnTo>
                      <a:pt x="104" y="62"/>
                    </a:lnTo>
                    <a:lnTo>
                      <a:pt x="104" y="56"/>
                    </a:lnTo>
                    <a:lnTo>
                      <a:pt x="104" y="52"/>
                    </a:lnTo>
                    <a:lnTo>
                      <a:pt x="104" y="50"/>
                    </a:lnTo>
                    <a:lnTo>
                      <a:pt x="102" y="48"/>
                    </a:lnTo>
                    <a:lnTo>
                      <a:pt x="104" y="46"/>
                    </a:lnTo>
                    <a:lnTo>
                      <a:pt x="104" y="44"/>
                    </a:lnTo>
                    <a:lnTo>
                      <a:pt x="102" y="44"/>
                    </a:lnTo>
                    <a:lnTo>
                      <a:pt x="100" y="42"/>
                    </a:lnTo>
                    <a:lnTo>
                      <a:pt x="98" y="40"/>
                    </a:lnTo>
                    <a:lnTo>
                      <a:pt x="98" y="38"/>
                    </a:lnTo>
                    <a:lnTo>
                      <a:pt x="100" y="38"/>
                    </a:lnTo>
                    <a:lnTo>
                      <a:pt x="108" y="34"/>
                    </a:lnTo>
                    <a:lnTo>
                      <a:pt x="114" y="28"/>
                    </a:lnTo>
                    <a:lnTo>
                      <a:pt x="116" y="26"/>
                    </a:lnTo>
                    <a:lnTo>
                      <a:pt x="120" y="26"/>
                    </a:lnTo>
                    <a:lnTo>
                      <a:pt x="124" y="24"/>
                    </a:lnTo>
                    <a:lnTo>
                      <a:pt x="126" y="24"/>
                    </a:lnTo>
                    <a:lnTo>
                      <a:pt x="130" y="24"/>
                    </a:lnTo>
                    <a:lnTo>
                      <a:pt x="134" y="18"/>
                    </a:lnTo>
                    <a:lnTo>
                      <a:pt x="138" y="16"/>
                    </a:lnTo>
                    <a:lnTo>
                      <a:pt x="140" y="14"/>
                    </a:lnTo>
                    <a:lnTo>
                      <a:pt x="150" y="10"/>
                    </a:lnTo>
                    <a:lnTo>
                      <a:pt x="168" y="10"/>
                    </a:lnTo>
                    <a:lnTo>
                      <a:pt x="174" y="6"/>
                    </a:lnTo>
                    <a:lnTo>
                      <a:pt x="176" y="6"/>
                    </a:lnTo>
                    <a:lnTo>
                      <a:pt x="180" y="6"/>
                    </a:lnTo>
                    <a:lnTo>
                      <a:pt x="180" y="8"/>
                    </a:lnTo>
                    <a:lnTo>
                      <a:pt x="184" y="6"/>
                    </a:lnTo>
                    <a:lnTo>
                      <a:pt x="188" y="4"/>
                    </a:lnTo>
                    <a:lnTo>
                      <a:pt x="202" y="6"/>
                    </a:lnTo>
                    <a:lnTo>
                      <a:pt x="204" y="8"/>
                    </a:lnTo>
                    <a:lnTo>
                      <a:pt x="208" y="8"/>
                    </a:lnTo>
                    <a:lnTo>
                      <a:pt x="220" y="4"/>
                    </a:lnTo>
                    <a:lnTo>
                      <a:pt x="224" y="0"/>
                    </a:lnTo>
                    <a:lnTo>
                      <a:pt x="227" y="4"/>
                    </a:lnTo>
                    <a:lnTo>
                      <a:pt x="229" y="4"/>
                    </a:lnTo>
                    <a:lnTo>
                      <a:pt x="231" y="4"/>
                    </a:lnTo>
                    <a:lnTo>
                      <a:pt x="235" y="4"/>
                    </a:lnTo>
                    <a:lnTo>
                      <a:pt x="237" y="2"/>
                    </a:lnTo>
                    <a:lnTo>
                      <a:pt x="241" y="4"/>
                    </a:lnTo>
                    <a:lnTo>
                      <a:pt x="245" y="6"/>
                    </a:lnTo>
                    <a:lnTo>
                      <a:pt x="247" y="4"/>
                    </a:lnTo>
                    <a:lnTo>
                      <a:pt x="249" y="4"/>
                    </a:lnTo>
                    <a:lnTo>
                      <a:pt x="253" y="4"/>
                    </a:lnTo>
                    <a:lnTo>
                      <a:pt x="257" y="4"/>
                    </a:lnTo>
                    <a:lnTo>
                      <a:pt x="257" y="6"/>
                    </a:lnTo>
                    <a:lnTo>
                      <a:pt x="251" y="10"/>
                    </a:lnTo>
                    <a:lnTo>
                      <a:pt x="251" y="12"/>
                    </a:lnTo>
                    <a:lnTo>
                      <a:pt x="253" y="12"/>
                    </a:lnTo>
                    <a:lnTo>
                      <a:pt x="253" y="14"/>
                    </a:lnTo>
                    <a:lnTo>
                      <a:pt x="251" y="34"/>
                    </a:lnTo>
                    <a:lnTo>
                      <a:pt x="253" y="36"/>
                    </a:lnTo>
                    <a:lnTo>
                      <a:pt x="251" y="48"/>
                    </a:lnTo>
                    <a:lnTo>
                      <a:pt x="245" y="50"/>
                    </a:lnTo>
                    <a:lnTo>
                      <a:pt x="245" y="54"/>
                    </a:lnTo>
                    <a:lnTo>
                      <a:pt x="241" y="54"/>
                    </a:lnTo>
                    <a:lnTo>
                      <a:pt x="241" y="56"/>
                    </a:lnTo>
                    <a:lnTo>
                      <a:pt x="237" y="58"/>
                    </a:lnTo>
                    <a:lnTo>
                      <a:pt x="241" y="70"/>
                    </a:lnTo>
                    <a:lnTo>
                      <a:pt x="245" y="72"/>
                    </a:lnTo>
                    <a:lnTo>
                      <a:pt x="247" y="74"/>
                    </a:lnTo>
                    <a:lnTo>
                      <a:pt x="249" y="80"/>
                    </a:lnTo>
                    <a:lnTo>
                      <a:pt x="249" y="86"/>
                    </a:lnTo>
                    <a:lnTo>
                      <a:pt x="261" y="92"/>
                    </a:lnTo>
                    <a:lnTo>
                      <a:pt x="267" y="122"/>
                    </a:lnTo>
                    <a:lnTo>
                      <a:pt x="267" y="124"/>
                    </a:lnTo>
                    <a:lnTo>
                      <a:pt x="265" y="126"/>
                    </a:lnTo>
                    <a:lnTo>
                      <a:pt x="263" y="130"/>
                    </a:lnTo>
                    <a:lnTo>
                      <a:pt x="269" y="140"/>
                    </a:lnTo>
                    <a:lnTo>
                      <a:pt x="271" y="187"/>
                    </a:lnTo>
                    <a:lnTo>
                      <a:pt x="265" y="189"/>
                    </a:lnTo>
                    <a:lnTo>
                      <a:pt x="265" y="191"/>
                    </a:lnTo>
                    <a:lnTo>
                      <a:pt x="267" y="195"/>
                    </a:lnTo>
                    <a:lnTo>
                      <a:pt x="275" y="205"/>
                    </a:lnTo>
                    <a:lnTo>
                      <a:pt x="275" y="215"/>
                    </a:lnTo>
                    <a:lnTo>
                      <a:pt x="279" y="219"/>
                    </a:lnTo>
                    <a:lnTo>
                      <a:pt x="287" y="219"/>
                    </a:lnTo>
                    <a:lnTo>
                      <a:pt x="295" y="223"/>
                    </a:lnTo>
                    <a:lnTo>
                      <a:pt x="301" y="235"/>
                    </a:lnTo>
                    <a:lnTo>
                      <a:pt x="212" y="299"/>
                    </a:lnTo>
                    <a:lnTo>
                      <a:pt x="180" y="309"/>
                    </a:lnTo>
                    <a:lnTo>
                      <a:pt x="176" y="307"/>
                    </a:lnTo>
                    <a:lnTo>
                      <a:pt x="174" y="305"/>
                    </a:lnTo>
                    <a:lnTo>
                      <a:pt x="176" y="303"/>
                    </a:lnTo>
                    <a:lnTo>
                      <a:pt x="176" y="301"/>
                    </a:lnTo>
                    <a:lnTo>
                      <a:pt x="176" y="299"/>
                    </a:lnTo>
                    <a:lnTo>
                      <a:pt x="176" y="297"/>
                    </a:lnTo>
                    <a:lnTo>
                      <a:pt x="176" y="295"/>
                    </a:lnTo>
                    <a:lnTo>
                      <a:pt x="174" y="293"/>
                    </a:lnTo>
                    <a:lnTo>
                      <a:pt x="172" y="293"/>
                    </a:lnTo>
                    <a:lnTo>
                      <a:pt x="170" y="291"/>
                    </a:lnTo>
                    <a:lnTo>
                      <a:pt x="168" y="291"/>
                    </a:lnTo>
                    <a:lnTo>
                      <a:pt x="166" y="291"/>
                    </a:lnTo>
                    <a:lnTo>
                      <a:pt x="164" y="291"/>
                    </a:lnTo>
                    <a:lnTo>
                      <a:pt x="162" y="289"/>
                    </a:lnTo>
                    <a:lnTo>
                      <a:pt x="162" y="287"/>
                    </a:lnTo>
                    <a:lnTo>
                      <a:pt x="158" y="287"/>
                    </a:lnTo>
                    <a:lnTo>
                      <a:pt x="156" y="287"/>
                    </a:lnTo>
                    <a:lnTo>
                      <a:pt x="152" y="285"/>
                    </a:lnTo>
                    <a:lnTo>
                      <a:pt x="152" y="283"/>
                    </a:lnTo>
                    <a:lnTo>
                      <a:pt x="152" y="281"/>
                    </a:lnTo>
                    <a:lnTo>
                      <a:pt x="148" y="279"/>
                    </a:lnTo>
                    <a:lnTo>
                      <a:pt x="146" y="279"/>
                    </a:lnTo>
                    <a:lnTo>
                      <a:pt x="144" y="279"/>
                    </a:lnTo>
                    <a:lnTo>
                      <a:pt x="144" y="277"/>
                    </a:lnTo>
                    <a:lnTo>
                      <a:pt x="144" y="275"/>
                    </a:lnTo>
                    <a:lnTo>
                      <a:pt x="144" y="273"/>
                    </a:lnTo>
                    <a:lnTo>
                      <a:pt x="56" y="211"/>
                    </a:lnTo>
                  </a:path>
                </a:pathLst>
              </a:custGeom>
              <a:solidFill>
                <a:srgbClr val="00B0F0"/>
              </a:solidFill>
              <a:ln w="3175">
                <a:solidFill>
                  <a:schemeClr val="bg1"/>
                </a:solidFill>
                <a:round/>
                <a:headEnd/>
                <a:tailEnd/>
              </a:ln>
            </p:spPr>
            <p:txBody>
              <a:bodyPr/>
              <a:lstStyle/>
              <a:p>
                <a:endParaRPr lang="fr-FR" dirty="0"/>
              </a:p>
            </p:txBody>
          </p:sp>
          <p:sp>
            <p:nvSpPr>
              <p:cNvPr id="60570" name="Freeform 180"/>
              <p:cNvSpPr>
                <a:spLocks/>
              </p:cNvSpPr>
              <p:nvPr/>
            </p:nvSpPr>
            <p:spPr bwMode="auto">
              <a:xfrm>
                <a:off x="3022" y="1875"/>
                <a:ext cx="100" cy="62"/>
              </a:xfrm>
              <a:custGeom>
                <a:avLst/>
                <a:gdLst>
                  <a:gd name="T0" fmla="*/ 16 w 100"/>
                  <a:gd name="T1" fmla="*/ 12 h 62"/>
                  <a:gd name="T2" fmla="*/ 26 w 100"/>
                  <a:gd name="T3" fmla="*/ 18 h 62"/>
                  <a:gd name="T4" fmla="*/ 36 w 100"/>
                  <a:gd name="T5" fmla="*/ 18 h 62"/>
                  <a:gd name="T6" fmla="*/ 40 w 100"/>
                  <a:gd name="T7" fmla="*/ 12 h 62"/>
                  <a:gd name="T8" fmla="*/ 52 w 100"/>
                  <a:gd name="T9" fmla="*/ 8 h 62"/>
                  <a:gd name="T10" fmla="*/ 58 w 100"/>
                  <a:gd name="T11" fmla="*/ 10 h 62"/>
                  <a:gd name="T12" fmla="*/ 64 w 100"/>
                  <a:gd name="T13" fmla="*/ 6 h 62"/>
                  <a:gd name="T14" fmla="*/ 66 w 100"/>
                  <a:gd name="T15" fmla="*/ 4 h 62"/>
                  <a:gd name="T16" fmla="*/ 70 w 100"/>
                  <a:gd name="T17" fmla="*/ 0 h 62"/>
                  <a:gd name="T18" fmla="*/ 74 w 100"/>
                  <a:gd name="T19" fmla="*/ 2 h 62"/>
                  <a:gd name="T20" fmla="*/ 78 w 100"/>
                  <a:gd name="T21" fmla="*/ 0 h 62"/>
                  <a:gd name="T22" fmla="*/ 82 w 100"/>
                  <a:gd name="T23" fmla="*/ 2 h 62"/>
                  <a:gd name="T24" fmla="*/ 86 w 100"/>
                  <a:gd name="T25" fmla="*/ 4 h 62"/>
                  <a:gd name="T26" fmla="*/ 90 w 100"/>
                  <a:gd name="T27" fmla="*/ 4 h 62"/>
                  <a:gd name="T28" fmla="*/ 100 w 100"/>
                  <a:gd name="T29" fmla="*/ 10 h 62"/>
                  <a:gd name="T30" fmla="*/ 100 w 100"/>
                  <a:gd name="T31" fmla="*/ 14 h 62"/>
                  <a:gd name="T32" fmla="*/ 98 w 100"/>
                  <a:gd name="T33" fmla="*/ 18 h 62"/>
                  <a:gd name="T34" fmla="*/ 96 w 100"/>
                  <a:gd name="T35" fmla="*/ 18 h 62"/>
                  <a:gd name="T36" fmla="*/ 92 w 100"/>
                  <a:gd name="T37" fmla="*/ 20 h 62"/>
                  <a:gd name="T38" fmla="*/ 88 w 100"/>
                  <a:gd name="T39" fmla="*/ 22 h 62"/>
                  <a:gd name="T40" fmla="*/ 88 w 100"/>
                  <a:gd name="T41" fmla="*/ 24 h 62"/>
                  <a:gd name="T42" fmla="*/ 86 w 100"/>
                  <a:gd name="T43" fmla="*/ 28 h 62"/>
                  <a:gd name="T44" fmla="*/ 86 w 100"/>
                  <a:gd name="T45" fmla="*/ 30 h 62"/>
                  <a:gd name="T46" fmla="*/ 76 w 100"/>
                  <a:gd name="T47" fmla="*/ 50 h 62"/>
                  <a:gd name="T48" fmla="*/ 62 w 100"/>
                  <a:gd name="T49" fmla="*/ 54 h 62"/>
                  <a:gd name="T50" fmla="*/ 60 w 100"/>
                  <a:gd name="T51" fmla="*/ 52 h 62"/>
                  <a:gd name="T52" fmla="*/ 56 w 100"/>
                  <a:gd name="T53" fmla="*/ 54 h 62"/>
                  <a:gd name="T54" fmla="*/ 54 w 100"/>
                  <a:gd name="T55" fmla="*/ 54 h 62"/>
                  <a:gd name="T56" fmla="*/ 50 w 100"/>
                  <a:gd name="T57" fmla="*/ 56 h 62"/>
                  <a:gd name="T58" fmla="*/ 46 w 100"/>
                  <a:gd name="T59" fmla="*/ 56 h 62"/>
                  <a:gd name="T60" fmla="*/ 44 w 100"/>
                  <a:gd name="T61" fmla="*/ 58 h 62"/>
                  <a:gd name="T62" fmla="*/ 40 w 100"/>
                  <a:gd name="T63" fmla="*/ 58 h 62"/>
                  <a:gd name="T64" fmla="*/ 36 w 100"/>
                  <a:gd name="T65" fmla="*/ 60 h 62"/>
                  <a:gd name="T66" fmla="*/ 28 w 100"/>
                  <a:gd name="T67" fmla="*/ 62 h 62"/>
                  <a:gd name="T68" fmla="*/ 24 w 100"/>
                  <a:gd name="T69" fmla="*/ 58 h 62"/>
                  <a:gd name="T70" fmla="*/ 20 w 100"/>
                  <a:gd name="T71" fmla="*/ 58 h 62"/>
                  <a:gd name="T72" fmla="*/ 18 w 100"/>
                  <a:gd name="T73" fmla="*/ 54 h 62"/>
                  <a:gd name="T74" fmla="*/ 14 w 100"/>
                  <a:gd name="T75" fmla="*/ 52 h 62"/>
                  <a:gd name="T76" fmla="*/ 10 w 100"/>
                  <a:gd name="T77" fmla="*/ 48 h 62"/>
                  <a:gd name="T78" fmla="*/ 8 w 100"/>
                  <a:gd name="T79" fmla="*/ 46 h 62"/>
                  <a:gd name="T80" fmla="*/ 4 w 100"/>
                  <a:gd name="T81" fmla="*/ 40 h 62"/>
                  <a:gd name="T82" fmla="*/ 2 w 100"/>
                  <a:gd name="T83" fmla="*/ 38 h 62"/>
                  <a:gd name="T84" fmla="*/ 0 w 100"/>
                  <a:gd name="T85" fmla="*/ 38 h 62"/>
                  <a:gd name="T86" fmla="*/ 2 w 100"/>
                  <a:gd name="T87" fmla="*/ 34 h 62"/>
                  <a:gd name="T88" fmla="*/ 6 w 100"/>
                  <a:gd name="T89" fmla="*/ 34 h 62"/>
                  <a:gd name="T90" fmla="*/ 6 w 100"/>
                  <a:gd name="T91" fmla="*/ 28 h 62"/>
                  <a:gd name="T92" fmla="*/ 8 w 100"/>
                  <a:gd name="T93" fmla="*/ 24 h 62"/>
                  <a:gd name="T94" fmla="*/ 6 w 100"/>
                  <a:gd name="T95" fmla="*/ 22 h 62"/>
                  <a:gd name="T96" fmla="*/ 8 w 100"/>
                  <a:gd name="T97" fmla="*/ 20 h 62"/>
                  <a:gd name="T98" fmla="*/ 14 w 100"/>
                  <a:gd name="T99" fmla="*/ 18 h 62"/>
                  <a:gd name="T100" fmla="*/ 16 w 100"/>
                  <a:gd name="T101" fmla="*/ 16 h 62"/>
                  <a:gd name="T102" fmla="*/ 16 w 100"/>
                  <a:gd name="T103" fmla="*/ 14 h 62"/>
                  <a:gd name="T104" fmla="*/ 16 w 100"/>
                  <a:gd name="T105" fmla="*/ 12 h 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62"/>
                  <a:gd name="T161" fmla="*/ 100 w 100"/>
                  <a:gd name="T162" fmla="*/ 62 h 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62">
                    <a:moveTo>
                      <a:pt x="16" y="12"/>
                    </a:moveTo>
                    <a:lnTo>
                      <a:pt x="26" y="18"/>
                    </a:lnTo>
                    <a:lnTo>
                      <a:pt x="36" y="18"/>
                    </a:lnTo>
                    <a:lnTo>
                      <a:pt x="40" y="12"/>
                    </a:lnTo>
                    <a:lnTo>
                      <a:pt x="52" y="8"/>
                    </a:lnTo>
                    <a:lnTo>
                      <a:pt x="58" y="10"/>
                    </a:lnTo>
                    <a:lnTo>
                      <a:pt x="64" y="6"/>
                    </a:lnTo>
                    <a:lnTo>
                      <a:pt x="66" y="4"/>
                    </a:lnTo>
                    <a:lnTo>
                      <a:pt x="70" y="0"/>
                    </a:lnTo>
                    <a:lnTo>
                      <a:pt x="74" y="2"/>
                    </a:lnTo>
                    <a:lnTo>
                      <a:pt x="78" y="0"/>
                    </a:lnTo>
                    <a:lnTo>
                      <a:pt x="82" y="2"/>
                    </a:lnTo>
                    <a:lnTo>
                      <a:pt x="86" y="4"/>
                    </a:lnTo>
                    <a:lnTo>
                      <a:pt x="90" y="4"/>
                    </a:lnTo>
                    <a:lnTo>
                      <a:pt x="100" y="10"/>
                    </a:lnTo>
                    <a:lnTo>
                      <a:pt x="100" y="14"/>
                    </a:lnTo>
                    <a:lnTo>
                      <a:pt x="98" y="18"/>
                    </a:lnTo>
                    <a:lnTo>
                      <a:pt x="96" y="18"/>
                    </a:lnTo>
                    <a:lnTo>
                      <a:pt x="92" y="20"/>
                    </a:lnTo>
                    <a:lnTo>
                      <a:pt x="88" y="22"/>
                    </a:lnTo>
                    <a:lnTo>
                      <a:pt x="88" y="24"/>
                    </a:lnTo>
                    <a:lnTo>
                      <a:pt x="86" y="28"/>
                    </a:lnTo>
                    <a:lnTo>
                      <a:pt x="86" y="30"/>
                    </a:lnTo>
                    <a:lnTo>
                      <a:pt x="76" y="50"/>
                    </a:lnTo>
                    <a:lnTo>
                      <a:pt x="62" y="54"/>
                    </a:lnTo>
                    <a:lnTo>
                      <a:pt x="60" y="52"/>
                    </a:lnTo>
                    <a:lnTo>
                      <a:pt x="56" y="54"/>
                    </a:lnTo>
                    <a:lnTo>
                      <a:pt x="54" y="54"/>
                    </a:lnTo>
                    <a:lnTo>
                      <a:pt x="50" y="56"/>
                    </a:lnTo>
                    <a:lnTo>
                      <a:pt x="46" y="56"/>
                    </a:lnTo>
                    <a:lnTo>
                      <a:pt x="44" y="58"/>
                    </a:lnTo>
                    <a:lnTo>
                      <a:pt x="40" y="58"/>
                    </a:lnTo>
                    <a:lnTo>
                      <a:pt x="36" y="60"/>
                    </a:lnTo>
                    <a:lnTo>
                      <a:pt x="28" y="62"/>
                    </a:lnTo>
                    <a:lnTo>
                      <a:pt x="24" y="58"/>
                    </a:lnTo>
                    <a:lnTo>
                      <a:pt x="20" y="58"/>
                    </a:lnTo>
                    <a:lnTo>
                      <a:pt x="18" y="54"/>
                    </a:lnTo>
                    <a:lnTo>
                      <a:pt x="14" y="52"/>
                    </a:lnTo>
                    <a:lnTo>
                      <a:pt x="10" y="48"/>
                    </a:lnTo>
                    <a:lnTo>
                      <a:pt x="8" y="46"/>
                    </a:lnTo>
                    <a:lnTo>
                      <a:pt x="4" y="40"/>
                    </a:lnTo>
                    <a:lnTo>
                      <a:pt x="2" y="38"/>
                    </a:lnTo>
                    <a:lnTo>
                      <a:pt x="0" y="38"/>
                    </a:lnTo>
                    <a:lnTo>
                      <a:pt x="2" y="34"/>
                    </a:lnTo>
                    <a:lnTo>
                      <a:pt x="6" y="34"/>
                    </a:lnTo>
                    <a:lnTo>
                      <a:pt x="6" y="28"/>
                    </a:lnTo>
                    <a:lnTo>
                      <a:pt x="8" y="24"/>
                    </a:lnTo>
                    <a:lnTo>
                      <a:pt x="6" y="22"/>
                    </a:lnTo>
                    <a:lnTo>
                      <a:pt x="8" y="20"/>
                    </a:lnTo>
                    <a:lnTo>
                      <a:pt x="14" y="18"/>
                    </a:lnTo>
                    <a:lnTo>
                      <a:pt x="16" y="16"/>
                    </a:lnTo>
                    <a:lnTo>
                      <a:pt x="16" y="14"/>
                    </a:lnTo>
                    <a:lnTo>
                      <a:pt x="16" y="12"/>
                    </a:lnTo>
                    <a:close/>
                  </a:path>
                </a:pathLst>
              </a:custGeom>
              <a:solidFill>
                <a:schemeClr val="tx2"/>
              </a:solidFill>
              <a:ln w="3175">
                <a:solidFill>
                  <a:schemeClr val="bg1"/>
                </a:solidFill>
                <a:round/>
                <a:headEnd/>
                <a:tailEnd/>
              </a:ln>
            </p:spPr>
            <p:txBody>
              <a:bodyPr/>
              <a:lstStyle/>
              <a:p>
                <a:endParaRPr lang="fr-FR" dirty="0"/>
              </a:p>
            </p:txBody>
          </p:sp>
          <p:sp>
            <p:nvSpPr>
              <p:cNvPr id="60571" name="Freeform 181"/>
              <p:cNvSpPr>
                <a:spLocks/>
              </p:cNvSpPr>
              <p:nvPr/>
            </p:nvSpPr>
            <p:spPr bwMode="auto">
              <a:xfrm>
                <a:off x="3022" y="1875"/>
                <a:ext cx="100" cy="62"/>
              </a:xfrm>
              <a:custGeom>
                <a:avLst/>
                <a:gdLst>
                  <a:gd name="T0" fmla="*/ 16 w 100"/>
                  <a:gd name="T1" fmla="*/ 12 h 62"/>
                  <a:gd name="T2" fmla="*/ 26 w 100"/>
                  <a:gd name="T3" fmla="*/ 18 h 62"/>
                  <a:gd name="T4" fmla="*/ 36 w 100"/>
                  <a:gd name="T5" fmla="*/ 18 h 62"/>
                  <a:gd name="T6" fmla="*/ 40 w 100"/>
                  <a:gd name="T7" fmla="*/ 12 h 62"/>
                  <a:gd name="T8" fmla="*/ 52 w 100"/>
                  <a:gd name="T9" fmla="*/ 8 h 62"/>
                  <a:gd name="T10" fmla="*/ 58 w 100"/>
                  <a:gd name="T11" fmla="*/ 10 h 62"/>
                  <a:gd name="T12" fmla="*/ 64 w 100"/>
                  <a:gd name="T13" fmla="*/ 6 h 62"/>
                  <a:gd name="T14" fmla="*/ 66 w 100"/>
                  <a:gd name="T15" fmla="*/ 4 h 62"/>
                  <a:gd name="T16" fmla="*/ 70 w 100"/>
                  <a:gd name="T17" fmla="*/ 0 h 62"/>
                  <a:gd name="T18" fmla="*/ 74 w 100"/>
                  <a:gd name="T19" fmla="*/ 2 h 62"/>
                  <a:gd name="T20" fmla="*/ 78 w 100"/>
                  <a:gd name="T21" fmla="*/ 0 h 62"/>
                  <a:gd name="T22" fmla="*/ 82 w 100"/>
                  <a:gd name="T23" fmla="*/ 2 h 62"/>
                  <a:gd name="T24" fmla="*/ 86 w 100"/>
                  <a:gd name="T25" fmla="*/ 4 h 62"/>
                  <a:gd name="T26" fmla="*/ 90 w 100"/>
                  <a:gd name="T27" fmla="*/ 4 h 62"/>
                  <a:gd name="T28" fmla="*/ 100 w 100"/>
                  <a:gd name="T29" fmla="*/ 10 h 62"/>
                  <a:gd name="T30" fmla="*/ 100 w 100"/>
                  <a:gd name="T31" fmla="*/ 14 h 62"/>
                  <a:gd name="T32" fmla="*/ 98 w 100"/>
                  <a:gd name="T33" fmla="*/ 18 h 62"/>
                  <a:gd name="T34" fmla="*/ 96 w 100"/>
                  <a:gd name="T35" fmla="*/ 18 h 62"/>
                  <a:gd name="T36" fmla="*/ 92 w 100"/>
                  <a:gd name="T37" fmla="*/ 20 h 62"/>
                  <a:gd name="T38" fmla="*/ 88 w 100"/>
                  <a:gd name="T39" fmla="*/ 22 h 62"/>
                  <a:gd name="T40" fmla="*/ 88 w 100"/>
                  <a:gd name="T41" fmla="*/ 24 h 62"/>
                  <a:gd name="T42" fmla="*/ 86 w 100"/>
                  <a:gd name="T43" fmla="*/ 28 h 62"/>
                  <a:gd name="T44" fmla="*/ 86 w 100"/>
                  <a:gd name="T45" fmla="*/ 30 h 62"/>
                  <a:gd name="T46" fmla="*/ 76 w 100"/>
                  <a:gd name="T47" fmla="*/ 50 h 62"/>
                  <a:gd name="T48" fmla="*/ 62 w 100"/>
                  <a:gd name="T49" fmla="*/ 54 h 62"/>
                  <a:gd name="T50" fmla="*/ 60 w 100"/>
                  <a:gd name="T51" fmla="*/ 52 h 62"/>
                  <a:gd name="T52" fmla="*/ 56 w 100"/>
                  <a:gd name="T53" fmla="*/ 54 h 62"/>
                  <a:gd name="T54" fmla="*/ 54 w 100"/>
                  <a:gd name="T55" fmla="*/ 54 h 62"/>
                  <a:gd name="T56" fmla="*/ 50 w 100"/>
                  <a:gd name="T57" fmla="*/ 56 h 62"/>
                  <a:gd name="T58" fmla="*/ 46 w 100"/>
                  <a:gd name="T59" fmla="*/ 56 h 62"/>
                  <a:gd name="T60" fmla="*/ 44 w 100"/>
                  <a:gd name="T61" fmla="*/ 58 h 62"/>
                  <a:gd name="T62" fmla="*/ 40 w 100"/>
                  <a:gd name="T63" fmla="*/ 58 h 62"/>
                  <a:gd name="T64" fmla="*/ 36 w 100"/>
                  <a:gd name="T65" fmla="*/ 60 h 62"/>
                  <a:gd name="T66" fmla="*/ 28 w 100"/>
                  <a:gd name="T67" fmla="*/ 62 h 62"/>
                  <a:gd name="T68" fmla="*/ 24 w 100"/>
                  <a:gd name="T69" fmla="*/ 58 h 62"/>
                  <a:gd name="T70" fmla="*/ 20 w 100"/>
                  <a:gd name="T71" fmla="*/ 58 h 62"/>
                  <a:gd name="T72" fmla="*/ 18 w 100"/>
                  <a:gd name="T73" fmla="*/ 54 h 62"/>
                  <a:gd name="T74" fmla="*/ 14 w 100"/>
                  <a:gd name="T75" fmla="*/ 52 h 62"/>
                  <a:gd name="T76" fmla="*/ 10 w 100"/>
                  <a:gd name="T77" fmla="*/ 48 h 62"/>
                  <a:gd name="T78" fmla="*/ 8 w 100"/>
                  <a:gd name="T79" fmla="*/ 46 h 62"/>
                  <a:gd name="T80" fmla="*/ 4 w 100"/>
                  <a:gd name="T81" fmla="*/ 40 h 62"/>
                  <a:gd name="T82" fmla="*/ 2 w 100"/>
                  <a:gd name="T83" fmla="*/ 38 h 62"/>
                  <a:gd name="T84" fmla="*/ 0 w 100"/>
                  <a:gd name="T85" fmla="*/ 38 h 62"/>
                  <a:gd name="T86" fmla="*/ 2 w 100"/>
                  <a:gd name="T87" fmla="*/ 34 h 62"/>
                  <a:gd name="T88" fmla="*/ 6 w 100"/>
                  <a:gd name="T89" fmla="*/ 34 h 62"/>
                  <a:gd name="T90" fmla="*/ 6 w 100"/>
                  <a:gd name="T91" fmla="*/ 28 h 62"/>
                  <a:gd name="T92" fmla="*/ 8 w 100"/>
                  <a:gd name="T93" fmla="*/ 24 h 62"/>
                  <a:gd name="T94" fmla="*/ 6 w 100"/>
                  <a:gd name="T95" fmla="*/ 22 h 62"/>
                  <a:gd name="T96" fmla="*/ 8 w 100"/>
                  <a:gd name="T97" fmla="*/ 20 h 62"/>
                  <a:gd name="T98" fmla="*/ 14 w 100"/>
                  <a:gd name="T99" fmla="*/ 18 h 62"/>
                  <a:gd name="T100" fmla="*/ 16 w 100"/>
                  <a:gd name="T101" fmla="*/ 16 h 62"/>
                  <a:gd name="T102" fmla="*/ 16 w 100"/>
                  <a:gd name="T103" fmla="*/ 14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
                  <a:gd name="T157" fmla="*/ 0 h 62"/>
                  <a:gd name="T158" fmla="*/ 100 w 100"/>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 h="62">
                    <a:moveTo>
                      <a:pt x="16" y="12"/>
                    </a:moveTo>
                    <a:lnTo>
                      <a:pt x="26" y="18"/>
                    </a:lnTo>
                    <a:lnTo>
                      <a:pt x="36" y="18"/>
                    </a:lnTo>
                    <a:lnTo>
                      <a:pt x="40" y="12"/>
                    </a:lnTo>
                    <a:lnTo>
                      <a:pt x="52" y="8"/>
                    </a:lnTo>
                    <a:lnTo>
                      <a:pt x="58" y="10"/>
                    </a:lnTo>
                    <a:lnTo>
                      <a:pt x="64" y="6"/>
                    </a:lnTo>
                    <a:lnTo>
                      <a:pt x="66" y="4"/>
                    </a:lnTo>
                    <a:lnTo>
                      <a:pt x="70" y="0"/>
                    </a:lnTo>
                    <a:lnTo>
                      <a:pt x="74" y="2"/>
                    </a:lnTo>
                    <a:lnTo>
                      <a:pt x="78" y="0"/>
                    </a:lnTo>
                    <a:lnTo>
                      <a:pt x="82" y="2"/>
                    </a:lnTo>
                    <a:lnTo>
                      <a:pt x="86" y="4"/>
                    </a:lnTo>
                    <a:lnTo>
                      <a:pt x="90" y="4"/>
                    </a:lnTo>
                    <a:lnTo>
                      <a:pt x="100" y="10"/>
                    </a:lnTo>
                    <a:lnTo>
                      <a:pt x="100" y="14"/>
                    </a:lnTo>
                    <a:lnTo>
                      <a:pt x="98" y="18"/>
                    </a:lnTo>
                    <a:lnTo>
                      <a:pt x="96" y="18"/>
                    </a:lnTo>
                    <a:lnTo>
                      <a:pt x="92" y="20"/>
                    </a:lnTo>
                    <a:lnTo>
                      <a:pt x="88" y="22"/>
                    </a:lnTo>
                    <a:lnTo>
                      <a:pt x="88" y="24"/>
                    </a:lnTo>
                    <a:lnTo>
                      <a:pt x="86" y="28"/>
                    </a:lnTo>
                    <a:lnTo>
                      <a:pt x="86" y="30"/>
                    </a:lnTo>
                    <a:lnTo>
                      <a:pt x="76" y="50"/>
                    </a:lnTo>
                    <a:lnTo>
                      <a:pt x="62" y="54"/>
                    </a:lnTo>
                    <a:lnTo>
                      <a:pt x="60" y="52"/>
                    </a:lnTo>
                    <a:lnTo>
                      <a:pt x="56" y="54"/>
                    </a:lnTo>
                    <a:lnTo>
                      <a:pt x="54" y="54"/>
                    </a:lnTo>
                    <a:lnTo>
                      <a:pt x="50" y="56"/>
                    </a:lnTo>
                    <a:lnTo>
                      <a:pt x="46" y="56"/>
                    </a:lnTo>
                    <a:lnTo>
                      <a:pt x="44" y="58"/>
                    </a:lnTo>
                    <a:lnTo>
                      <a:pt x="40" y="58"/>
                    </a:lnTo>
                    <a:lnTo>
                      <a:pt x="36" y="60"/>
                    </a:lnTo>
                    <a:lnTo>
                      <a:pt x="28" y="62"/>
                    </a:lnTo>
                    <a:lnTo>
                      <a:pt x="24" y="58"/>
                    </a:lnTo>
                    <a:lnTo>
                      <a:pt x="20" y="58"/>
                    </a:lnTo>
                    <a:lnTo>
                      <a:pt x="18" y="54"/>
                    </a:lnTo>
                    <a:lnTo>
                      <a:pt x="14" y="52"/>
                    </a:lnTo>
                    <a:lnTo>
                      <a:pt x="10" y="48"/>
                    </a:lnTo>
                    <a:lnTo>
                      <a:pt x="8" y="46"/>
                    </a:lnTo>
                    <a:lnTo>
                      <a:pt x="4" y="40"/>
                    </a:lnTo>
                    <a:lnTo>
                      <a:pt x="2" y="38"/>
                    </a:lnTo>
                    <a:lnTo>
                      <a:pt x="0" y="38"/>
                    </a:lnTo>
                    <a:lnTo>
                      <a:pt x="2" y="34"/>
                    </a:lnTo>
                    <a:lnTo>
                      <a:pt x="6" y="34"/>
                    </a:lnTo>
                    <a:lnTo>
                      <a:pt x="6" y="28"/>
                    </a:lnTo>
                    <a:lnTo>
                      <a:pt x="8" y="24"/>
                    </a:lnTo>
                    <a:lnTo>
                      <a:pt x="6" y="22"/>
                    </a:lnTo>
                    <a:lnTo>
                      <a:pt x="8" y="20"/>
                    </a:lnTo>
                    <a:lnTo>
                      <a:pt x="14" y="18"/>
                    </a:lnTo>
                    <a:lnTo>
                      <a:pt x="16" y="16"/>
                    </a:lnTo>
                    <a:lnTo>
                      <a:pt x="16" y="14"/>
                    </a:lnTo>
                  </a:path>
                </a:pathLst>
              </a:custGeom>
              <a:solidFill>
                <a:schemeClr val="tx2"/>
              </a:solidFill>
              <a:ln w="3175">
                <a:solidFill>
                  <a:schemeClr val="bg1"/>
                </a:solidFill>
                <a:round/>
                <a:headEnd/>
                <a:tailEnd/>
              </a:ln>
            </p:spPr>
            <p:txBody>
              <a:bodyPr/>
              <a:lstStyle/>
              <a:p>
                <a:endParaRPr lang="fr-FR" dirty="0"/>
              </a:p>
            </p:txBody>
          </p:sp>
          <p:sp>
            <p:nvSpPr>
              <p:cNvPr id="60572" name="Freeform 182"/>
              <p:cNvSpPr>
                <a:spLocks/>
              </p:cNvSpPr>
              <p:nvPr/>
            </p:nvSpPr>
            <p:spPr bwMode="auto">
              <a:xfrm>
                <a:off x="2415" y="1365"/>
                <a:ext cx="164" cy="112"/>
              </a:xfrm>
              <a:custGeom>
                <a:avLst/>
                <a:gdLst>
                  <a:gd name="T0" fmla="*/ 60 w 164"/>
                  <a:gd name="T1" fmla="*/ 100 h 112"/>
                  <a:gd name="T2" fmla="*/ 40 w 164"/>
                  <a:gd name="T3" fmla="*/ 96 h 112"/>
                  <a:gd name="T4" fmla="*/ 28 w 164"/>
                  <a:gd name="T5" fmla="*/ 92 h 112"/>
                  <a:gd name="T6" fmla="*/ 40 w 164"/>
                  <a:gd name="T7" fmla="*/ 84 h 112"/>
                  <a:gd name="T8" fmla="*/ 38 w 164"/>
                  <a:gd name="T9" fmla="*/ 72 h 112"/>
                  <a:gd name="T10" fmla="*/ 34 w 164"/>
                  <a:gd name="T11" fmla="*/ 72 h 112"/>
                  <a:gd name="T12" fmla="*/ 26 w 164"/>
                  <a:gd name="T13" fmla="*/ 62 h 112"/>
                  <a:gd name="T14" fmla="*/ 14 w 164"/>
                  <a:gd name="T15" fmla="*/ 64 h 112"/>
                  <a:gd name="T16" fmla="*/ 18 w 164"/>
                  <a:gd name="T17" fmla="*/ 58 h 112"/>
                  <a:gd name="T18" fmla="*/ 28 w 164"/>
                  <a:gd name="T19" fmla="*/ 56 h 112"/>
                  <a:gd name="T20" fmla="*/ 42 w 164"/>
                  <a:gd name="T21" fmla="*/ 48 h 112"/>
                  <a:gd name="T22" fmla="*/ 30 w 164"/>
                  <a:gd name="T23" fmla="*/ 50 h 112"/>
                  <a:gd name="T24" fmla="*/ 40 w 164"/>
                  <a:gd name="T25" fmla="*/ 40 h 112"/>
                  <a:gd name="T26" fmla="*/ 34 w 164"/>
                  <a:gd name="T27" fmla="*/ 38 h 112"/>
                  <a:gd name="T28" fmla="*/ 24 w 164"/>
                  <a:gd name="T29" fmla="*/ 34 h 112"/>
                  <a:gd name="T30" fmla="*/ 12 w 164"/>
                  <a:gd name="T31" fmla="*/ 40 h 112"/>
                  <a:gd name="T32" fmla="*/ 4 w 164"/>
                  <a:gd name="T33" fmla="*/ 34 h 112"/>
                  <a:gd name="T34" fmla="*/ 10 w 164"/>
                  <a:gd name="T35" fmla="*/ 34 h 112"/>
                  <a:gd name="T36" fmla="*/ 12 w 164"/>
                  <a:gd name="T37" fmla="*/ 28 h 112"/>
                  <a:gd name="T38" fmla="*/ 18 w 164"/>
                  <a:gd name="T39" fmla="*/ 28 h 112"/>
                  <a:gd name="T40" fmla="*/ 14 w 164"/>
                  <a:gd name="T41" fmla="*/ 22 h 112"/>
                  <a:gd name="T42" fmla="*/ 12 w 164"/>
                  <a:gd name="T43" fmla="*/ 16 h 112"/>
                  <a:gd name="T44" fmla="*/ 20 w 164"/>
                  <a:gd name="T45" fmla="*/ 16 h 112"/>
                  <a:gd name="T46" fmla="*/ 28 w 164"/>
                  <a:gd name="T47" fmla="*/ 22 h 112"/>
                  <a:gd name="T48" fmla="*/ 32 w 164"/>
                  <a:gd name="T49" fmla="*/ 22 h 112"/>
                  <a:gd name="T50" fmla="*/ 26 w 164"/>
                  <a:gd name="T51" fmla="*/ 8 h 112"/>
                  <a:gd name="T52" fmla="*/ 28 w 164"/>
                  <a:gd name="T53" fmla="*/ 6 h 112"/>
                  <a:gd name="T54" fmla="*/ 22 w 164"/>
                  <a:gd name="T55" fmla="*/ 4 h 112"/>
                  <a:gd name="T56" fmla="*/ 28 w 164"/>
                  <a:gd name="T57" fmla="*/ 2 h 112"/>
                  <a:gd name="T58" fmla="*/ 38 w 164"/>
                  <a:gd name="T59" fmla="*/ 10 h 112"/>
                  <a:gd name="T60" fmla="*/ 44 w 164"/>
                  <a:gd name="T61" fmla="*/ 20 h 112"/>
                  <a:gd name="T62" fmla="*/ 46 w 164"/>
                  <a:gd name="T63" fmla="*/ 30 h 112"/>
                  <a:gd name="T64" fmla="*/ 46 w 164"/>
                  <a:gd name="T65" fmla="*/ 36 h 112"/>
                  <a:gd name="T66" fmla="*/ 50 w 164"/>
                  <a:gd name="T67" fmla="*/ 40 h 112"/>
                  <a:gd name="T68" fmla="*/ 56 w 164"/>
                  <a:gd name="T69" fmla="*/ 40 h 112"/>
                  <a:gd name="T70" fmla="*/ 60 w 164"/>
                  <a:gd name="T71" fmla="*/ 36 h 112"/>
                  <a:gd name="T72" fmla="*/ 64 w 164"/>
                  <a:gd name="T73" fmla="*/ 14 h 112"/>
                  <a:gd name="T74" fmla="*/ 76 w 164"/>
                  <a:gd name="T75" fmla="*/ 28 h 112"/>
                  <a:gd name="T76" fmla="*/ 82 w 164"/>
                  <a:gd name="T77" fmla="*/ 18 h 112"/>
                  <a:gd name="T78" fmla="*/ 88 w 164"/>
                  <a:gd name="T79" fmla="*/ 14 h 112"/>
                  <a:gd name="T80" fmla="*/ 92 w 164"/>
                  <a:gd name="T81" fmla="*/ 22 h 112"/>
                  <a:gd name="T82" fmla="*/ 94 w 164"/>
                  <a:gd name="T83" fmla="*/ 12 h 112"/>
                  <a:gd name="T84" fmla="*/ 104 w 164"/>
                  <a:gd name="T85" fmla="*/ 18 h 112"/>
                  <a:gd name="T86" fmla="*/ 108 w 164"/>
                  <a:gd name="T87" fmla="*/ 12 h 112"/>
                  <a:gd name="T88" fmla="*/ 118 w 164"/>
                  <a:gd name="T89" fmla="*/ 14 h 112"/>
                  <a:gd name="T90" fmla="*/ 122 w 164"/>
                  <a:gd name="T91" fmla="*/ 2 h 112"/>
                  <a:gd name="T92" fmla="*/ 132 w 164"/>
                  <a:gd name="T93" fmla="*/ 4 h 112"/>
                  <a:gd name="T94" fmla="*/ 138 w 164"/>
                  <a:gd name="T95" fmla="*/ 12 h 112"/>
                  <a:gd name="T96" fmla="*/ 144 w 164"/>
                  <a:gd name="T97" fmla="*/ 4 h 112"/>
                  <a:gd name="T98" fmla="*/ 140 w 164"/>
                  <a:gd name="T99" fmla="*/ 16 h 112"/>
                  <a:gd name="T100" fmla="*/ 148 w 164"/>
                  <a:gd name="T101" fmla="*/ 22 h 112"/>
                  <a:gd name="T102" fmla="*/ 152 w 164"/>
                  <a:gd name="T103" fmla="*/ 30 h 112"/>
                  <a:gd name="T104" fmla="*/ 160 w 164"/>
                  <a:gd name="T105" fmla="*/ 32 h 112"/>
                  <a:gd name="T106" fmla="*/ 162 w 164"/>
                  <a:gd name="T107" fmla="*/ 48 h 112"/>
                  <a:gd name="T108" fmla="*/ 164 w 164"/>
                  <a:gd name="T109" fmla="*/ 54 h 112"/>
                  <a:gd name="T110" fmla="*/ 158 w 164"/>
                  <a:gd name="T111" fmla="*/ 62 h 112"/>
                  <a:gd name="T112" fmla="*/ 150 w 164"/>
                  <a:gd name="T113" fmla="*/ 68 h 112"/>
                  <a:gd name="T114" fmla="*/ 146 w 164"/>
                  <a:gd name="T115" fmla="*/ 78 h 112"/>
                  <a:gd name="T116" fmla="*/ 138 w 164"/>
                  <a:gd name="T117" fmla="*/ 74 h 112"/>
                  <a:gd name="T118" fmla="*/ 112 w 164"/>
                  <a:gd name="T119" fmla="*/ 94 h 112"/>
                  <a:gd name="T120" fmla="*/ 110 w 164"/>
                  <a:gd name="T121" fmla="*/ 98 h 112"/>
                  <a:gd name="T122" fmla="*/ 88 w 164"/>
                  <a:gd name="T123" fmla="*/ 112 h 112"/>
                  <a:gd name="T124" fmla="*/ 76 w 164"/>
                  <a:gd name="T125" fmla="*/ 108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4"/>
                  <a:gd name="T190" fmla="*/ 0 h 112"/>
                  <a:gd name="T191" fmla="*/ 164 w 164"/>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4" h="112">
                    <a:moveTo>
                      <a:pt x="68" y="106"/>
                    </a:moveTo>
                    <a:lnTo>
                      <a:pt x="66" y="104"/>
                    </a:lnTo>
                    <a:lnTo>
                      <a:pt x="62" y="104"/>
                    </a:lnTo>
                    <a:lnTo>
                      <a:pt x="60" y="100"/>
                    </a:lnTo>
                    <a:lnTo>
                      <a:pt x="50" y="94"/>
                    </a:lnTo>
                    <a:lnTo>
                      <a:pt x="46" y="96"/>
                    </a:lnTo>
                    <a:lnTo>
                      <a:pt x="42" y="94"/>
                    </a:lnTo>
                    <a:lnTo>
                      <a:pt x="40" y="96"/>
                    </a:lnTo>
                    <a:lnTo>
                      <a:pt x="32" y="96"/>
                    </a:lnTo>
                    <a:lnTo>
                      <a:pt x="30" y="96"/>
                    </a:lnTo>
                    <a:lnTo>
                      <a:pt x="28" y="96"/>
                    </a:lnTo>
                    <a:lnTo>
                      <a:pt x="28" y="92"/>
                    </a:lnTo>
                    <a:lnTo>
                      <a:pt x="26" y="88"/>
                    </a:lnTo>
                    <a:lnTo>
                      <a:pt x="30" y="90"/>
                    </a:lnTo>
                    <a:lnTo>
                      <a:pt x="32" y="88"/>
                    </a:lnTo>
                    <a:lnTo>
                      <a:pt x="40" y="84"/>
                    </a:lnTo>
                    <a:lnTo>
                      <a:pt x="40" y="78"/>
                    </a:lnTo>
                    <a:lnTo>
                      <a:pt x="36" y="80"/>
                    </a:lnTo>
                    <a:lnTo>
                      <a:pt x="38" y="76"/>
                    </a:lnTo>
                    <a:lnTo>
                      <a:pt x="38" y="72"/>
                    </a:lnTo>
                    <a:lnTo>
                      <a:pt x="40" y="70"/>
                    </a:lnTo>
                    <a:lnTo>
                      <a:pt x="38" y="70"/>
                    </a:lnTo>
                    <a:lnTo>
                      <a:pt x="36" y="74"/>
                    </a:lnTo>
                    <a:lnTo>
                      <a:pt x="34" y="72"/>
                    </a:lnTo>
                    <a:lnTo>
                      <a:pt x="34" y="70"/>
                    </a:lnTo>
                    <a:lnTo>
                      <a:pt x="32" y="62"/>
                    </a:lnTo>
                    <a:lnTo>
                      <a:pt x="30" y="62"/>
                    </a:lnTo>
                    <a:lnTo>
                      <a:pt x="26" y="62"/>
                    </a:lnTo>
                    <a:lnTo>
                      <a:pt x="24" y="62"/>
                    </a:lnTo>
                    <a:lnTo>
                      <a:pt x="22" y="60"/>
                    </a:lnTo>
                    <a:lnTo>
                      <a:pt x="16" y="62"/>
                    </a:lnTo>
                    <a:lnTo>
                      <a:pt x="14" y="64"/>
                    </a:lnTo>
                    <a:lnTo>
                      <a:pt x="10" y="64"/>
                    </a:lnTo>
                    <a:lnTo>
                      <a:pt x="8" y="62"/>
                    </a:lnTo>
                    <a:lnTo>
                      <a:pt x="10" y="60"/>
                    </a:lnTo>
                    <a:lnTo>
                      <a:pt x="18" y="58"/>
                    </a:lnTo>
                    <a:lnTo>
                      <a:pt x="20" y="56"/>
                    </a:lnTo>
                    <a:lnTo>
                      <a:pt x="24" y="56"/>
                    </a:lnTo>
                    <a:lnTo>
                      <a:pt x="26" y="54"/>
                    </a:lnTo>
                    <a:lnTo>
                      <a:pt x="28" y="56"/>
                    </a:lnTo>
                    <a:lnTo>
                      <a:pt x="30" y="52"/>
                    </a:lnTo>
                    <a:lnTo>
                      <a:pt x="34" y="54"/>
                    </a:lnTo>
                    <a:lnTo>
                      <a:pt x="40" y="54"/>
                    </a:lnTo>
                    <a:lnTo>
                      <a:pt x="42" y="48"/>
                    </a:lnTo>
                    <a:lnTo>
                      <a:pt x="40" y="48"/>
                    </a:lnTo>
                    <a:lnTo>
                      <a:pt x="38" y="52"/>
                    </a:lnTo>
                    <a:lnTo>
                      <a:pt x="36" y="50"/>
                    </a:lnTo>
                    <a:lnTo>
                      <a:pt x="30" y="50"/>
                    </a:lnTo>
                    <a:lnTo>
                      <a:pt x="30" y="48"/>
                    </a:lnTo>
                    <a:lnTo>
                      <a:pt x="32" y="44"/>
                    </a:lnTo>
                    <a:lnTo>
                      <a:pt x="34" y="44"/>
                    </a:lnTo>
                    <a:lnTo>
                      <a:pt x="40" y="40"/>
                    </a:lnTo>
                    <a:lnTo>
                      <a:pt x="40" y="38"/>
                    </a:lnTo>
                    <a:lnTo>
                      <a:pt x="38" y="36"/>
                    </a:lnTo>
                    <a:lnTo>
                      <a:pt x="36" y="38"/>
                    </a:lnTo>
                    <a:lnTo>
                      <a:pt x="34" y="38"/>
                    </a:lnTo>
                    <a:lnTo>
                      <a:pt x="34" y="36"/>
                    </a:lnTo>
                    <a:lnTo>
                      <a:pt x="32" y="36"/>
                    </a:lnTo>
                    <a:lnTo>
                      <a:pt x="32" y="34"/>
                    </a:lnTo>
                    <a:lnTo>
                      <a:pt x="24" y="34"/>
                    </a:lnTo>
                    <a:lnTo>
                      <a:pt x="22" y="34"/>
                    </a:lnTo>
                    <a:lnTo>
                      <a:pt x="20" y="38"/>
                    </a:lnTo>
                    <a:lnTo>
                      <a:pt x="18" y="38"/>
                    </a:lnTo>
                    <a:lnTo>
                      <a:pt x="12" y="40"/>
                    </a:lnTo>
                    <a:lnTo>
                      <a:pt x="6" y="36"/>
                    </a:lnTo>
                    <a:lnTo>
                      <a:pt x="0" y="38"/>
                    </a:lnTo>
                    <a:lnTo>
                      <a:pt x="2" y="32"/>
                    </a:lnTo>
                    <a:lnTo>
                      <a:pt x="4" y="34"/>
                    </a:lnTo>
                    <a:lnTo>
                      <a:pt x="10" y="36"/>
                    </a:lnTo>
                    <a:lnTo>
                      <a:pt x="12" y="34"/>
                    </a:lnTo>
                    <a:lnTo>
                      <a:pt x="8" y="34"/>
                    </a:lnTo>
                    <a:lnTo>
                      <a:pt x="10" y="34"/>
                    </a:lnTo>
                    <a:lnTo>
                      <a:pt x="10" y="32"/>
                    </a:lnTo>
                    <a:lnTo>
                      <a:pt x="6" y="30"/>
                    </a:lnTo>
                    <a:lnTo>
                      <a:pt x="6" y="26"/>
                    </a:lnTo>
                    <a:lnTo>
                      <a:pt x="12" y="28"/>
                    </a:lnTo>
                    <a:lnTo>
                      <a:pt x="14" y="32"/>
                    </a:lnTo>
                    <a:lnTo>
                      <a:pt x="20" y="32"/>
                    </a:lnTo>
                    <a:lnTo>
                      <a:pt x="16" y="30"/>
                    </a:lnTo>
                    <a:lnTo>
                      <a:pt x="18" y="28"/>
                    </a:lnTo>
                    <a:lnTo>
                      <a:pt x="18" y="26"/>
                    </a:lnTo>
                    <a:lnTo>
                      <a:pt x="14" y="28"/>
                    </a:lnTo>
                    <a:lnTo>
                      <a:pt x="12" y="24"/>
                    </a:lnTo>
                    <a:lnTo>
                      <a:pt x="14" y="22"/>
                    </a:lnTo>
                    <a:lnTo>
                      <a:pt x="10" y="18"/>
                    </a:lnTo>
                    <a:lnTo>
                      <a:pt x="14" y="20"/>
                    </a:lnTo>
                    <a:lnTo>
                      <a:pt x="14" y="18"/>
                    </a:lnTo>
                    <a:lnTo>
                      <a:pt x="12" y="16"/>
                    </a:lnTo>
                    <a:lnTo>
                      <a:pt x="16" y="16"/>
                    </a:lnTo>
                    <a:lnTo>
                      <a:pt x="14" y="14"/>
                    </a:lnTo>
                    <a:lnTo>
                      <a:pt x="16" y="12"/>
                    </a:lnTo>
                    <a:lnTo>
                      <a:pt x="20" y="16"/>
                    </a:lnTo>
                    <a:lnTo>
                      <a:pt x="22" y="20"/>
                    </a:lnTo>
                    <a:lnTo>
                      <a:pt x="24" y="20"/>
                    </a:lnTo>
                    <a:lnTo>
                      <a:pt x="26" y="18"/>
                    </a:lnTo>
                    <a:lnTo>
                      <a:pt x="28" y="22"/>
                    </a:lnTo>
                    <a:lnTo>
                      <a:pt x="28" y="24"/>
                    </a:lnTo>
                    <a:lnTo>
                      <a:pt x="30" y="22"/>
                    </a:lnTo>
                    <a:lnTo>
                      <a:pt x="30" y="24"/>
                    </a:lnTo>
                    <a:lnTo>
                      <a:pt x="32" y="22"/>
                    </a:lnTo>
                    <a:lnTo>
                      <a:pt x="30" y="18"/>
                    </a:lnTo>
                    <a:lnTo>
                      <a:pt x="30" y="16"/>
                    </a:lnTo>
                    <a:lnTo>
                      <a:pt x="24" y="12"/>
                    </a:lnTo>
                    <a:lnTo>
                      <a:pt x="26" y="8"/>
                    </a:lnTo>
                    <a:lnTo>
                      <a:pt x="28" y="10"/>
                    </a:lnTo>
                    <a:lnTo>
                      <a:pt x="30" y="10"/>
                    </a:lnTo>
                    <a:lnTo>
                      <a:pt x="28" y="8"/>
                    </a:lnTo>
                    <a:lnTo>
                      <a:pt x="28" y="6"/>
                    </a:lnTo>
                    <a:lnTo>
                      <a:pt x="26" y="6"/>
                    </a:lnTo>
                    <a:lnTo>
                      <a:pt x="22" y="8"/>
                    </a:lnTo>
                    <a:lnTo>
                      <a:pt x="20" y="6"/>
                    </a:lnTo>
                    <a:lnTo>
                      <a:pt x="22" y="4"/>
                    </a:lnTo>
                    <a:lnTo>
                      <a:pt x="22" y="2"/>
                    </a:lnTo>
                    <a:lnTo>
                      <a:pt x="24" y="2"/>
                    </a:lnTo>
                    <a:lnTo>
                      <a:pt x="26" y="4"/>
                    </a:lnTo>
                    <a:lnTo>
                      <a:pt x="28" y="2"/>
                    </a:lnTo>
                    <a:lnTo>
                      <a:pt x="30" y="4"/>
                    </a:lnTo>
                    <a:lnTo>
                      <a:pt x="32" y="4"/>
                    </a:lnTo>
                    <a:lnTo>
                      <a:pt x="34" y="8"/>
                    </a:lnTo>
                    <a:lnTo>
                      <a:pt x="38" y="10"/>
                    </a:lnTo>
                    <a:lnTo>
                      <a:pt x="42" y="16"/>
                    </a:lnTo>
                    <a:lnTo>
                      <a:pt x="46" y="16"/>
                    </a:lnTo>
                    <a:lnTo>
                      <a:pt x="48" y="18"/>
                    </a:lnTo>
                    <a:lnTo>
                      <a:pt x="44" y="20"/>
                    </a:lnTo>
                    <a:lnTo>
                      <a:pt x="48" y="22"/>
                    </a:lnTo>
                    <a:lnTo>
                      <a:pt x="48" y="26"/>
                    </a:lnTo>
                    <a:lnTo>
                      <a:pt x="46" y="28"/>
                    </a:lnTo>
                    <a:lnTo>
                      <a:pt x="46" y="30"/>
                    </a:lnTo>
                    <a:lnTo>
                      <a:pt x="42" y="28"/>
                    </a:lnTo>
                    <a:lnTo>
                      <a:pt x="42" y="32"/>
                    </a:lnTo>
                    <a:lnTo>
                      <a:pt x="46" y="34"/>
                    </a:lnTo>
                    <a:lnTo>
                      <a:pt x="46" y="36"/>
                    </a:lnTo>
                    <a:lnTo>
                      <a:pt x="48" y="34"/>
                    </a:lnTo>
                    <a:lnTo>
                      <a:pt x="48" y="38"/>
                    </a:lnTo>
                    <a:lnTo>
                      <a:pt x="46" y="40"/>
                    </a:lnTo>
                    <a:lnTo>
                      <a:pt x="50" y="40"/>
                    </a:lnTo>
                    <a:lnTo>
                      <a:pt x="50" y="48"/>
                    </a:lnTo>
                    <a:lnTo>
                      <a:pt x="52" y="44"/>
                    </a:lnTo>
                    <a:lnTo>
                      <a:pt x="52" y="40"/>
                    </a:lnTo>
                    <a:lnTo>
                      <a:pt x="56" y="40"/>
                    </a:lnTo>
                    <a:lnTo>
                      <a:pt x="54" y="34"/>
                    </a:lnTo>
                    <a:lnTo>
                      <a:pt x="56" y="32"/>
                    </a:lnTo>
                    <a:lnTo>
                      <a:pt x="58" y="32"/>
                    </a:lnTo>
                    <a:lnTo>
                      <a:pt x="60" y="36"/>
                    </a:lnTo>
                    <a:lnTo>
                      <a:pt x="62" y="34"/>
                    </a:lnTo>
                    <a:lnTo>
                      <a:pt x="64" y="26"/>
                    </a:lnTo>
                    <a:lnTo>
                      <a:pt x="62" y="16"/>
                    </a:lnTo>
                    <a:lnTo>
                      <a:pt x="64" y="14"/>
                    </a:lnTo>
                    <a:lnTo>
                      <a:pt x="66" y="16"/>
                    </a:lnTo>
                    <a:lnTo>
                      <a:pt x="72" y="26"/>
                    </a:lnTo>
                    <a:lnTo>
                      <a:pt x="74" y="28"/>
                    </a:lnTo>
                    <a:lnTo>
                      <a:pt x="76" y="28"/>
                    </a:lnTo>
                    <a:lnTo>
                      <a:pt x="78" y="20"/>
                    </a:lnTo>
                    <a:lnTo>
                      <a:pt x="76" y="18"/>
                    </a:lnTo>
                    <a:lnTo>
                      <a:pt x="80" y="16"/>
                    </a:lnTo>
                    <a:lnTo>
                      <a:pt x="82" y="18"/>
                    </a:lnTo>
                    <a:lnTo>
                      <a:pt x="82" y="14"/>
                    </a:lnTo>
                    <a:lnTo>
                      <a:pt x="86" y="12"/>
                    </a:lnTo>
                    <a:lnTo>
                      <a:pt x="86" y="14"/>
                    </a:lnTo>
                    <a:lnTo>
                      <a:pt x="88" y="14"/>
                    </a:lnTo>
                    <a:lnTo>
                      <a:pt x="88" y="16"/>
                    </a:lnTo>
                    <a:lnTo>
                      <a:pt x="90" y="16"/>
                    </a:lnTo>
                    <a:lnTo>
                      <a:pt x="90" y="20"/>
                    </a:lnTo>
                    <a:lnTo>
                      <a:pt x="92" y="22"/>
                    </a:lnTo>
                    <a:lnTo>
                      <a:pt x="96" y="32"/>
                    </a:lnTo>
                    <a:lnTo>
                      <a:pt x="96" y="24"/>
                    </a:lnTo>
                    <a:lnTo>
                      <a:pt x="94" y="16"/>
                    </a:lnTo>
                    <a:lnTo>
                      <a:pt x="94" y="12"/>
                    </a:lnTo>
                    <a:lnTo>
                      <a:pt x="96" y="12"/>
                    </a:lnTo>
                    <a:lnTo>
                      <a:pt x="98" y="12"/>
                    </a:lnTo>
                    <a:lnTo>
                      <a:pt x="100" y="16"/>
                    </a:lnTo>
                    <a:lnTo>
                      <a:pt x="104" y="18"/>
                    </a:lnTo>
                    <a:lnTo>
                      <a:pt x="106" y="18"/>
                    </a:lnTo>
                    <a:lnTo>
                      <a:pt x="108" y="18"/>
                    </a:lnTo>
                    <a:lnTo>
                      <a:pt x="108" y="14"/>
                    </a:lnTo>
                    <a:lnTo>
                      <a:pt x="108" y="12"/>
                    </a:lnTo>
                    <a:lnTo>
                      <a:pt x="112" y="12"/>
                    </a:lnTo>
                    <a:lnTo>
                      <a:pt x="112" y="14"/>
                    </a:lnTo>
                    <a:lnTo>
                      <a:pt x="116" y="14"/>
                    </a:lnTo>
                    <a:lnTo>
                      <a:pt x="118" y="14"/>
                    </a:lnTo>
                    <a:lnTo>
                      <a:pt x="120" y="12"/>
                    </a:lnTo>
                    <a:lnTo>
                      <a:pt x="120" y="4"/>
                    </a:lnTo>
                    <a:lnTo>
                      <a:pt x="120" y="2"/>
                    </a:lnTo>
                    <a:lnTo>
                      <a:pt x="122" y="2"/>
                    </a:lnTo>
                    <a:lnTo>
                      <a:pt x="124" y="0"/>
                    </a:lnTo>
                    <a:lnTo>
                      <a:pt x="126" y="0"/>
                    </a:lnTo>
                    <a:lnTo>
                      <a:pt x="128" y="2"/>
                    </a:lnTo>
                    <a:lnTo>
                      <a:pt x="132" y="4"/>
                    </a:lnTo>
                    <a:lnTo>
                      <a:pt x="132" y="8"/>
                    </a:lnTo>
                    <a:lnTo>
                      <a:pt x="130" y="10"/>
                    </a:lnTo>
                    <a:lnTo>
                      <a:pt x="136" y="12"/>
                    </a:lnTo>
                    <a:lnTo>
                      <a:pt x="138" y="12"/>
                    </a:lnTo>
                    <a:lnTo>
                      <a:pt x="138" y="10"/>
                    </a:lnTo>
                    <a:lnTo>
                      <a:pt x="142" y="10"/>
                    </a:lnTo>
                    <a:lnTo>
                      <a:pt x="142" y="6"/>
                    </a:lnTo>
                    <a:lnTo>
                      <a:pt x="144" y="4"/>
                    </a:lnTo>
                    <a:lnTo>
                      <a:pt x="148" y="4"/>
                    </a:lnTo>
                    <a:lnTo>
                      <a:pt x="150" y="6"/>
                    </a:lnTo>
                    <a:lnTo>
                      <a:pt x="146" y="8"/>
                    </a:lnTo>
                    <a:lnTo>
                      <a:pt x="140" y="16"/>
                    </a:lnTo>
                    <a:lnTo>
                      <a:pt x="142" y="18"/>
                    </a:lnTo>
                    <a:lnTo>
                      <a:pt x="142" y="20"/>
                    </a:lnTo>
                    <a:lnTo>
                      <a:pt x="146" y="16"/>
                    </a:lnTo>
                    <a:lnTo>
                      <a:pt x="148" y="22"/>
                    </a:lnTo>
                    <a:lnTo>
                      <a:pt x="146" y="26"/>
                    </a:lnTo>
                    <a:lnTo>
                      <a:pt x="146" y="30"/>
                    </a:lnTo>
                    <a:lnTo>
                      <a:pt x="152" y="28"/>
                    </a:lnTo>
                    <a:lnTo>
                      <a:pt x="152" y="30"/>
                    </a:lnTo>
                    <a:lnTo>
                      <a:pt x="152" y="34"/>
                    </a:lnTo>
                    <a:lnTo>
                      <a:pt x="158" y="34"/>
                    </a:lnTo>
                    <a:lnTo>
                      <a:pt x="158" y="30"/>
                    </a:lnTo>
                    <a:lnTo>
                      <a:pt x="160" y="32"/>
                    </a:lnTo>
                    <a:lnTo>
                      <a:pt x="162" y="40"/>
                    </a:lnTo>
                    <a:lnTo>
                      <a:pt x="162" y="42"/>
                    </a:lnTo>
                    <a:lnTo>
                      <a:pt x="160" y="44"/>
                    </a:lnTo>
                    <a:lnTo>
                      <a:pt x="162" y="48"/>
                    </a:lnTo>
                    <a:lnTo>
                      <a:pt x="164" y="48"/>
                    </a:lnTo>
                    <a:lnTo>
                      <a:pt x="164" y="46"/>
                    </a:lnTo>
                    <a:lnTo>
                      <a:pt x="164" y="50"/>
                    </a:lnTo>
                    <a:lnTo>
                      <a:pt x="164" y="54"/>
                    </a:lnTo>
                    <a:lnTo>
                      <a:pt x="162" y="56"/>
                    </a:lnTo>
                    <a:lnTo>
                      <a:pt x="162" y="58"/>
                    </a:lnTo>
                    <a:lnTo>
                      <a:pt x="160" y="60"/>
                    </a:lnTo>
                    <a:lnTo>
                      <a:pt x="158" y="62"/>
                    </a:lnTo>
                    <a:lnTo>
                      <a:pt x="152" y="64"/>
                    </a:lnTo>
                    <a:lnTo>
                      <a:pt x="152" y="66"/>
                    </a:lnTo>
                    <a:lnTo>
                      <a:pt x="150" y="66"/>
                    </a:lnTo>
                    <a:lnTo>
                      <a:pt x="150" y="68"/>
                    </a:lnTo>
                    <a:lnTo>
                      <a:pt x="152" y="68"/>
                    </a:lnTo>
                    <a:lnTo>
                      <a:pt x="154" y="66"/>
                    </a:lnTo>
                    <a:lnTo>
                      <a:pt x="148" y="76"/>
                    </a:lnTo>
                    <a:lnTo>
                      <a:pt x="146" y="78"/>
                    </a:lnTo>
                    <a:lnTo>
                      <a:pt x="144" y="82"/>
                    </a:lnTo>
                    <a:lnTo>
                      <a:pt x="140" y="78"/>
                    </a:lnTo>
                    <a:lnTo>
                      <a:pt x="140" y="76"/>
                    </a:lnTo>
                    <a:lnTo>
                      <a:pt x="138" y="74"/>
                    </a:lnTo>
                    <a:lnTo>
                      <a:pt x="136" y="78"/>
                    </a:lnTo>
                    <a:lnTo>
                      <a:pt x="120" y="94"/>
                    </a:lnTo>
                    <a:lnTo>
                      <a:pt x="116" y="94"/>
                    </a:lnTo>
                    <a:lnTo>
                      <a:pt x="112" y="94"/>
                    </a:lnTo>
                    <a:lnTo>
                      <a:pt x="112" y="92"/>
                    </a:lnTo>
                    <a:lnTo>
                      <a:pt x="110" y="94"/>
                    </a:lnTo>
                    <a:lnTo>
                      <a:pt x="110" y="96"/>
                    </a:lnTo>
                    <a:lnTo>
                      <a:pt x="110" y="98"/>
                    </a:lnTo>
                    <a:lnTo>
                      <a:pt x="106" y="98"/>
                    </a:lnTo>
                    <a:lnTo>
                      <a:pt x="98" y="108"/>
                    </a:lnTo>
                    <a:lnTo>
                      <a:pt x="90" y="110"/>
                    </a:lnTo>
                    <a:lnTo>
                      <a:pt x="88" y="112"/>
                    </a:lnTo>
                    <a:lnTo>
                      <a:pt x="84" y="110"/>
                    </a:lnTo>
                    <a:lnTo>
                      <a:pt x="82" y="110"/>
                    </a:lnTo>
                    <a:lnTo>
                      <a:pt x="80" y="108"/>
                    </a:lnTo>
                    <a:lnTo>
                      <a:pt x="76" y="108"/>
                    </a:lnTo>
                    <a:lnTo>
                      <a:pt x="72" y="106"/>
                    </a:lnTo>
                    <a:lnTo>
                      <a:pt x="70" y="106"/>
                    </a:lnTo>
                    <a:lnTo>
                      <a:pt x="68" y="106"/>
                    </a:lnTo>
                    <a:close/>
                  </a:path>
                </a:pathLst>
              </a:custGeom>
              <a:solidFill>
                <a:schemeClr val="tx2"/>
              </a:solidFill>
              <a:ln w="3175">
                <a:solidFill>
                  <a:schemeClr val="bg1"/>
                </a:solidFill>
                <a:round/>
                <a:headEnd/>
                <a:tailEnd/>
              </a:ln>
            </p:spPr>
            <p:txBody>
              <a:bodyPr/>
              <a:lstStyle/>
              <a:p>
                <a:endParaRPr lang="fr-FR" dirty="0"/>
              </a:p>
            </p:txBody>
          </p:sp>
          <p:sp>
            <p:nvSpPr>
              <p:cNvPr id="60573" name="Freeform 183"/>
              <p:cNvSpPr>
                <a:spLocks/>
              </p:cNvSpPr>
              <p:nvPr/>
            </p:nvSpPr>
            <p:spPr bwMode="auto">
              <a:xfrm>
                <a:off x="2415" y="1365"/>
                <a:ext cx="164" cy="112"/>
              </a:xfrm>
              <a:custGeom>
                <a:avLst/>
                <a:gdLst>
                  <a:gd name="T0" fmla="*/ 60 w 164"/>
                  <a:gd name="T1" fmla="*/ 100 h 112"/>
                  <a:gd name="T2" fmla="*/ 40 w 164"/>
                  <a:gd name="T3" fmla="*/ 96 h 112"/>
                  <a:gd name="T4" fmla="*/ 28 w 164"/>
                  <a:gd name="T5" fmla="*/ 92 h 112"/>
                  <a:gd name="T6" fmla="*/ 40 w 164"/>
                  <a:gd name="T7" fmla="*/ 84 h 112"/>
                  <a:gd name="T8" fmla="*/ 38 w 164"/>
                  <a:gd name="T9" fmla="*/ 72 h 112"/>
                  <a:gd name="T10" fmla="*/ 34 w 164"/>
                  <a:gd name="T11" fmla="*/ 72 h 112"/>
                  <a:gd name="T12" fmla="*/ 26 w 164"/>
                  <a:gd name="T13" fmla="*/ 62 h 112"/>
                  <a:gd name="T14" fmla="*/ 14 w 164"/>
                  <a:gd name="T15" fmla="*/ 64 h 112"/>
                  <a:gd name="T16" fmla="*/ 18 w 164"/>
                  <a:gd name="T17" fmla="*/ 58 h 112"/>
                  <a:gd name="T18" fmla="*/ 28 w 164"/>
                  <a:gd name="T19" fmla="*/ 56 h 112"/>
                  <a:gd name="T20" fmla="*/ 42 w 164"/>
                  <a:gd name="T21" fmla="*/ 48 h 112"/>
                  <a:gd name="T22" fmla="*/ 30 w 164"/>
                  <a:gd name="T23" fmla="*/ 50 h 112"/>
                  <a:gd name="T24" fmla="*/ 40 w 164"/>
                  <a:gd name="T25" fmla="*/ 40 h 112"/>
                  <a:gd name="T26" fmla="*/ 34 w 164"/>
                  <a:gd name="T27" fmla="*/ 38 h 112"/>
                  <a:gd name="T28" fmla="*/ 24 w 164"/>
                  <a:gd name="T29" fmla="*/ 34 h 112"/>
                  <a:gd name="T30" fmla="*/ 12 w 164"/>
                  <a:gd name="T31" fmla="*/ 40 h 112"/>
                  <a:gd name="T32" fmla="*/ 4 w 164"/>
                  <a:gd name="T33" fmla="*/ 34 h 112"/>
                  <a:gd name="T34" fmla="*/ 10 w 164"/>
                  <a:gd name="T35" fmla="*/ 34 h 112"/>
                  <a:gd name="T36" fmla="*/ 12 w 164"/>
                  <a:gd name="T37" fmla="*/ 28 h 112"/>
                  <a:gd name="T38" fmla="*/ 18 w 164"/>
                  <a:gd name="T39" fmla="*/ 28 h 112"/>
                  <a:gd name="T40" fmla="*/ 14 w 164"/>
                  <a:gd name="T41" fmla="*/ 22 h 112"/>
                  <a:gd name="T42" fmla="*/ 12 w 164"/>
                  <a:gd name="T43" fmla="*/ 16 h 112"/>
                  <a:gd name="T44" fmla="*/ 20 w 164"/>
                  <a:gd name="T45" fmla="*/ 16 h 112"/>
                  <a:gd name="T46" fmla="*/ 28 w 164"/>
                  <a:gd name="T47" fmla="*/ 22 h 112"/>
                  <a:gd name="T48" fmla="*/ 32 w 164"/>
                  <a:gd name="T49" fmla="*/ 22 h 112"/>
                  <a:gd name="T50" fmla="*/ 26 w 164"/>
                  <a:gd name="T51" fmla="*/ 8 h 112"/>
                  <a:gd name="T52" fmla="*/ 28 w 164"/>
                  <a:gd name="T53" fmla="*/ 6 h 112"/>
                  <a:gd name="T54" fmla="*/ 22 w 164"/>
                  <a:gd name="T55" fmla="*/ 4 h 112"/>
                  <a:gd name="T56" fmla="*/ 28 w 164"/>
                  <a:gd name="T57" fmla="*/ 2 h 112"/>
                  <a:gd name="T58" fmla="*/ 38 w 164"/>
                  <a:gd name="T59" fmla="*/ 10 h 112"/>
                  <a:gd name="T60" fmla="*/ 44 w 164"/>
                  <a:gd name="T61" fmla="*/ 20 h 112"/>
                  <a:gd name="T62" fmla="*/ 46 w 164"/>
                  <a:gd name="T63" fmla="*/ 30 h 112"/>
                  <a:gd name="T64" fmla="*/ 46 w 164"/>
                  <a:gd name="T65" fmla="*/ 36 h 112"/>
                  <a:gd name="T66" fmla="*/ 50 w 164"/>
                  <a:gd name="T67" fmla="*/ 40 h 112"/>
                  <a:gd name="T68" fmla="*/ 56 w 164"/>
                  <a:gd name="T69" fmla="*/ 40 h 112"/>
                  <a:gd name="T70" fmla="*/ 60 w 164"/>
                  <a:gd name="T71" fmla="*/ 36 h 112"/>
                  <a:gd name="T72" fmla="*/ 64 w 164"/>
                  <a:gd name="T73" fmla="*/ 14 h 112"/>
                  <a:gd name="T74" fmla="*/ 76 w 164"/>
                  <a:gd name="T75" fmla="*/ 28 h 112"/>
                  <a:gd name="T76" fmla="*/ 82 w 164"/>
                  <a:gd name="T77" fmla="*/ 18 h 112"/>
                  <a:gd name="T78" fmla="*/ 88 w 164"/>
                  <a:gd name="T79" fmla="*/ 14 h 112"/>
                  <a:gd name="T80" fmla="*/ 92 w 164"/>
                  <a:gd name="T81" fmla="*/ 22 h 112"/>
                  <a:gd name="T82" fmla="*/ 94 w 164"/>
                  <a:gd name="T83" fmla="*/ 12 h 112"/>
                  <a:gd name="T84" fmla="*/ 104 w 164"/>
                  <a:gd name="T85" fmla="*/ 18 h 112"/>
                  <a:gd name="T86" fmla="*/ 108 w 164"/>
                  <a:gd name="T87" fmla="*/ 12 h 112"/>
                  <a:gd name="T88" fmla="*/ 118 w 164"/>
                  <a:gd name="T89" fmla="*/ 14 h 112"/>
                  <a:gd name="T90" fmla="*/ 122 w 164"/>
                  <a:gd name="T91" fmla="*/ 2 h 112"/>
                  <a:gd name="T92" fmla="*/ 132 w 164"/>
                  <a:gd name="T93" fmla="*/ 4 h 112"/>
                  <a:gd name="T94" fmla="*/ 138 w 164"/>
                  <a:gd name="T95" fmla="*/ 12 h 112"/>
                  <a:gd name="T96" fmla="*/ 144 w 164"/>
                  <a:gd name="T97" fmla="*/ 4 h 112"/>
                  <a:gd name="T98" fmla="*/ 140 w 164"/>
                  <a:gd name="T99" fmla="*/ 16 h 112"/>
                  <a:gd name="T100" fmla="*/ 148 w 164"/>
                  <a:gd name="T101" fmla="*/ 22 h 112"/>
                  <a:gd name="T102" fmla="*/ 152 w 164"/>
                  <a:gd name="T103" fmla="*/ 30 h 112"/>
                  <a:gd name="T104" fmla="*/ 160 w 164"/>
                  <a:gd name="T105" fmla="*/ 32 h 112"/>
                  <a:gd name="T106" fmla="*/ 162 w 164"/>
                  <a:gd name="T107" fmla="*/ 48 h 112"/>
                  <a:gd name="T108" fmla="*/ 164 w 164"/>
                  <a:gd name="T109" fmla="*/ 54 h 112"/>
                  <a:gd name="T110" fmla="*/ 158 w 164"/>
                  <a:gd name="T111" fmla="*/ 62 h 112"/>
                  <a:gd name="T112" fmla="*/ 150 w 164"/>
                  <a:gd name="T113" fmla="*/ 68 h 112"/>
                  <a:gd name="T114" fmla="*/ 146 w 164"/>
                  <a:gd name="T115" fmla="*/ 78 h 112"/>
                  <a:gd name="T116" fmla="*/ 138 w 164"/>
                  <a:gd name="T117" fmla="*/ 74 h 112"/>
                  <a:gd name="T118" fmla="*/ 112 w 164"/>
                  <a:gd name="T119" fmla="*/ 94 h 112"/>
                  <a:gd name="T120" fmla="*/ 110 w 164"/>
                  <a:gd name="T121" fmla="*/ 98 h 112"/>
                  <a:gd name="T122" fmla="*/ 88 w 164"/>
                  <a:gd name="T123" fmla="*/ 112 h 112"/>
                  <a:gd name="T124" fmla="*/ 76 w 164"/>
                  <a:gd name="T125" fmla="*/ 108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4"/>
                  <a:gd name="T190" fmla="*/ 0 h 112"/>
                  <a:gd name="T191" fmla="*/ 164 w 164"/>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4" h="112">
                    <a:moveTo>
                      <a:pt x="68" y="106"/>
                    </a:moveTo>
                    <a:lnTo>
                      <a:pt x="66" y="104"/>
                    </a:lnTo>
                    <a:lnTo>
                      <a:pt x="62" y="104"/>
                    </a:lnTo>
                    <a:lnTo>
                      <a:pt x="60" y="100"/>
                    </a:lnTo>
                    <a:lnTo>
                      <a:pt x="50" y="94"/>
                    </a:lnTo>
                    <a:lnTo>
                      <a:pt x="46" y="96"/>
                    </a:lnTo>
                    <a:lnTo>
                      <a:pt x="42" y="94"/>
                    </a:lnTo>
                    <a:lnTo>
                      <a:pt x="40" y="96"/>
                    </a:lnTo>
                    <a:lnTo>
                      <a:pt x="32" y="96"/>
                    </a:lnTo>
                    <a:lnTo>
                      <a:pt x="30" y="96"/>
                    </a:lnTo>
                    <a:lnTo>
                      <a:pt x="28" y="96"/>
                    </a:lnTo>
                    <a:lnTo>
                      <a:pt x="28" y="92"/>
                    </a:lnTo>
                    <a:lnTo>
                      <a:pt x="26" y="88"/>
                    </a:lnTo>
                    <a:lnTo>
                      <a:pt x="30" y="90"/>
                    </a:lnTo>
                    <a:lnTo>
                      <a:pt x="32" y="88"/>
                    </a:lnTo>
                    <a:lnTo>
                      <a:pt x="40" y="84"/>
                    </a:lnTo>
                    <a:lnTo>
                      <a:pt x="40" y="78"/>
                    </a:lnTo>
                    <a:lnTo>
                      <a:pt x="36" y="80"/>
                    </a:lnTo>
                    <a:lnTo>
                      <a:pt x="38" y="76"/>
                    </a:lnTo>
                    <a:lnTo>
                      <a:pt x="38" y="72"/>
                    </a:lnTo>
                    <a:lnTo>
                      <a:pt x="40" y="70"/>
                    </a:lnTo>
                    <a:lnTo>
                      <a:pt x="38" y="70"/>
                    </a:lnTo>
                    <a:lnTo>
                      <a:pt x="36" y="74"/>
                    </a:lnTo>
                    <a:lnTo>
                      <a:pt x="34" y="72"/>
                    </a:lnTo>
                    <a:lnTo>
                      <a:pt x="34" y="70"/>
                    </a:lnTo>
                    <a:lnTo>
                      <a:pt x="32" y="62"/>
                    </a:lnTo>
                    <a:lnTo>
                      <a:pt x="30" y="62"/>
                    </a:lnTo>
                    <a:lnTo>
                      <a:pt x="26" y="62"/>
                    </a:lnTo>
                    <a:lnTo>
                      <a:pt x="24" y="62"/>
                    </a:lnTo>
                    <a:lnTo>
                      <a:pt x="22" y="60"/>
                    </a:lnTo>
                    <a:lnTo>
                      <a:pt x="16" y="62"/>
                    </a:lnTo>
                    <a:lnTo>
                      <a:pt x="14" y="64"/>
                    </a:lnTo>
                    <a:lnTo>
                      <a:pt x="10" y="64"/>
                    </a:lnTo>
                    <a:lnTo>
                      <a:pt x="8" y="62"/>
                    </a:lnTo>
                    <a:lnTo>
                      <a:pt x="10" y="60"/>
                    </a:lnTo>
                    <a:lnTo>
                      <a:pt x="18" y="58"/>
                    </a:lnTo>
                    <a:lnTo>
                      <a:pt x="20" y="56"/>
                    </a:lnTo>
                    <a:lnTo>
                      <a:pt x="24" y="56"/>
                    </a:lnTo>
                    <a:lnTo>
                      <a:pt x="26" y="54"/>
                    </a:lnTo>
                    <a:lnTo>
                      <a:pt x="28" y="56"/>
                    </a:lnTo>
                    <a:lnTo>
                      <a:pt x="30" y="52"/>
                    </a:lnTo>
                    <a:lnTo>
                      <a:pt x="34" y="54"/>
                    </a:lnTo>
                    <a:lnTo>
                      <a:pt x="40" y="54"/>
                    </a:lnTo>
                    <a:lnTo>
                      <a:pt x="42" y="48"/>
                    </a:lnTo>
                    <a:lnTo>
                      <a:pt x="40" y="48"/>
                    </a:lnTo>
                    <a:lnTo>
                      <a:pt x="38" y="52"/>
                    </a:lnTo>
                    <a:lnTo>
                      <a:pt x="36" y="50"/>
                    </a:lnTo>
                    <a:lnTo>
                      <a:pt x="30" y="50"/>
                    </a:lnTo>
                    <a:lnTo>
                      <a:pt x="30" y="48"/>
                    </a:lnTo>
                    <a:lnTo>
                      <a:pt x="32" y="44"/>
                    </a:lnTo>
                    <a:lnTo>
                      <a:pt x="34" y="44"/>
                    </a:lnTo>
                    <a:lnTo>
                      <a:pt x="40" y="40"/>
                    </a:lnTo>
                    <a:lnTo>
                      <a:pt x="40" y="38"/>
                    </a:lnTo>
                    <a:lnTo>
                      <a:pt x="38" y="36"/>
                    </a:lnTo>
                    <a:lnTo>
                      <a:pt x="36" y="38"/>
                    </a:lnTo>
                    <a:lnTo>
                      <a:pt x="34" y="38"/>
                    </a:lnTo>
                    <a:lnTo>
                      <a:pt x="34" y="36"/>
                    </a:lnTo>
                    <a:lnTo>
                      <a:pt x="32" y="36"/>
                    </a:lnTo>
                    <a:lnTo>
                      <a:pt x="32" y="34"/>
                    </a:lnTo>
                    <a:lnTo>
                      <a:pt x="24" y="34"/>
                    </a:lnTo>
                    <a:lnTo>
                      <a:pt x="22" y="34"/>
                    </a:lnTo>
                    <a:lnTo>
                      <a:pt x="20" y="38"/>
                    </a:lnTo>
                    <a:lnTo>
                      <a:pt x="18" y="38"/>
                    </a:lnTo>
                    <a:lnTo>
                      <a:pt x="12" y="40"/>
                    </a:lnTo>
                    <a:lnTo>
                      <a:pt x="6" y="36"/>
                    </a:lnTo>
                    <a:lnTo>
                      <a:pt x="0" y="38"/>
                    </a:lnTo>
                    <a:lnTo>
                      <a:pt x="2" y="32"/>
                    </a:lnTo>
                    <a:lnTo>
                      <a:pt x="4" y="34"/>
                    </a:lnTo>
                    <a:lnTo>
                      <a:pt x="10" y="36"/>
                    </a:lnTo>
                    <a:lnTo>
                      <a:pt x="12" y="34"/>
                    </a:lnTo>
                    <a:lnTo>
                      <a:pt x="8" y="34"/>
                    </a:lnTo>
                    <a:lnTo>
                      <a:pt x="10" y="34"/>
                    </a:lnTo>
                    <a:lnTo>
                      <a:pt x="10" y="32"/>
                    </a:lnTo>
                    <a:lnTo>
                      <a:pt x="6" y="30"/>
                    </a:lnTo>
                    <a:lnTo>
                      <a:pt x="6" y="26"/>
                    </a:lnTo>
                    <a:lnTo>
                      <a:pt x="12" y="28"/>
                    </a:lnTo>
                    <a:lnTo>
                      <a:pt x="14" y="32"/>
                    </a:lnTo>
                    <a:lnTo>
                      <a:pt x="20" y="32"/>
                    </a:lnTo>
                    <a:lnTo>
                      <a:pt x="16" y="30"/>
                    </a:lnTo>
                    <a:lnTo>
                      <a:pt x="18" y="28"/>
                    </a:lnTo>
                    <a:lnTo>
                      <a:pt x="18" y="26"/>
                    </a:lnTo>
                    <a:lnTo>
                      <a:pt x="14" y="28"/>
                    </a:lnTo>
                    <a:lnTo>
                      <a:pt x="12" y="24"/>
                    </a:lnTo>
                    <a:lnTo>
                      <a:pt x="14" y="22"/>
                    </a:lnTo>
                    <a:lnTo>
                      <a:pt x="10" y="18"/>
                    </a:lnTo>
                    <a:lnTo>
                      <a:pt x="14" y="20"/>
                    </a:lnTo>
                    <a:lnTo>
                      <a:pt x="14" y="18"/>
                    </a:lnTo>
                    <a:lnTo>
                      <a:pt x="12" y="16"/>
                    </a:lnTo>
                    <a:lnTo>
                      <a:pt x="16" y="16"/>
                    </a:lnTo>
                    <a:lnTo>
                      <a:pt x="14" y="14"/>
                    </a:lnTo>
                    <a:lnTo>
                      <a:pt x="16" y="12"/>
                    </a:lnTo>
                    <a:lnTo>
                      <a:pt x="20" y="16"/>
                    </a:lnTo>
                    <a:lnTo>
                      <a:pt x="22" y="20"/>
                    </a:lnTo>
                    <a:lnTo>
                      <a:pt x="24" y="20"/>
                    </a:lnTo>
                    <a:lnTo>
                      <a:pt x="26" y="18"/>
                    </a:lnTo>
                    <a:lnTo>
                      <a:pt x="28" y="22"/>
                    </a:lnTo>
                    <a:lnTo>
                      <a:pt x="28" y="24"/>
                    </a:lnTo>
                    <a:lnTo>
                      <a:pt x="30" y="22"/>
                    </a:lnTo>
                    <a:lnTo>
                      <a:pt x="30" y="24"/>
                    </a:lnTo>
                    <a:lnTo>
                      <a:pt x="32" y="22"/>
                    </a:lnTo>
                    <a:lnTo>
                      <a:pt x="30" y="18"/>
                    </a:lnTo>
                    <a:lnTo>
                      <a:pt x="30" y="16"/>
                    </a:lnTo>
                    <a:lnTo>
                      <a:pt x="24" y="12"/>
                    </a:lnTo>
                    <a:lnTo>
                      <a:pt x="26" y="8"/>
                    </a:lnTo>
                    <a:lnTo>
                      <a:pt x="28" y="10"/>
                    </a:lnTo>
                    <a:lnTo>
                      <a:pt x="30" y="10"/>
                    </a:lnTo>
                    <a:lnTo>
                      <a:pt x="28" y="8"/>
                    </a:lnTo>
                    <a:lnTo>
                      <a:pt x="28" y="6"/>
                    </a:lnTo>
                    <a:lnTo>
                      <a:pt x="26" y="6"/>
                    </a:lnTo>
                    <a:lnTo>
                      <a:pt x="22" y="8"/>
                    </a:lnTo>
                    <a:lnTo>
                      <a:pt x="20" y="6"/>
                    </a:lnTo>
                    <a:lnTo>
                      <a:pt x="22" y="4"/>
                    </a:lnTo>
                    <a:lnTo>
                      <a:pt x="22" y="2"/>
                    </a:lnTo>
                    <a:lnTo>
                      <a:pt x="24" y="2"/>
                    </a:lnTo>
                    <a:lnTo>
                      <a:pt x="26" y="4"/>
                    </a:lnTo>
                    <a:lnTo>
                      <a:pt x="28" y="2"/>
                    </a:lnTo>
                    <a:lnTo>
                      <a:pt x="30" y="4"/>
                    </a:lnTo>
                    <a:lnTo>
                      <a:pt x="32" y="4"/>
                    </a:lnTo>
                    <a:lnTo>
                      <a:pt x="34" y="8"/>
                    </a:lnTo>
                    <a:lnTo>
                      <a:pt x="38" y="10"/>
                    </a:lnTo>
                    <a:lnTo>
                      <a:pt x="42" y="16"/>
                    </a:lnTo>
                    <a:lnTo>
                      <a:pt x="46" y="16"/>
                    </a:lnTo>
                    <a:lnTo>
                      <a:pt x="48" y="18"/>
                    </a:lnTo>
                    <a:lnTo>
                      <a:pt x="44" y="20"/>
                    </a:lnTo>
                    <a:lnTo>
                      <a:pt x="48" y="22"/>
                    </a:lnTo>
                    <a:lnTo>
                      <a:pt x="48" y="26"/>
                    </a:lnTo>
                    <a:lnTo>
                      <a:pt x="46" y="28"/>
                    </a:lnTo>
                    <a:lnTo>
                      <a:pt x="46" y="30"/>
                    </a:lnTo>
                    <a:lnTo>
                      <a:pt x="42" y="28"/>
                    </a:lnTo>
                    <a:lnTo>
                      <a:pt x="42" y="32"/>
                    </a:lnTo>
                    <a:lnTo>
                      <a:pt x="46" y="34"/>
                    </a:lnTo>
                    <a:lnTo>
                      <a:pt x="46" y="36"/>
                    </a:lnTo>
                    <a:lnTo>
                      <a:pt x="48" y="34"/>
                    </a:lnTo>
                    <a:lnTo>
                      <a:pt x="48" y="38"/>
                    </a:lnTo>
                    <a:lnTo>
                      <a:pt x="46" y="40"/>
                    </a:lnTo>
                    <a:lnTo>
                      <a:pt x="50" y="40"/>
                    </a:lnTo>
                    <a:lnTo>
                      <a:pt x="50" y="48"/>
                    </a:lnTo>
                    <a:lnTo>
                      <a:pt x="52" y="44"/>
                    </a:lnTo>
                    <a:lnTo>
                      <a:pt x="52" y="40"/>
                    </a:lnTo>
                    <a:lnTo>
                      <a:pt x="56" y="40"/>
                    </a:lnTo>
                    <a:lnTo>
                      <a:pt x="54" y="34"/>
                    </a:lnTo>
                    <a:lnTo>
                      <a:pt x="56" y="32"/>
                    </a:lnTo>
                    <a:lnTo>
                      <a:pt x="58" y="32"/>
                    </a:lnTo>
                    <a:lnTo>
                      <a:pt x="60" y="36"/>
                    </a:lnTo>
                    <a:lnTo>
                      <a:pt x="62" y="34"/>
                    </a:lnTo>
                    <a:lnTo>
                      <a:pt x="64" y="26"/>
                    </a:lnTo>
                    <a:lnTo>
                      <a:pt x="62" y="16"/>
                    </a:lnTo>
                    <a:lnTo>
                      <a:pt x="64" y="14"/>
                    </a:lnTo>
                    <a:lnTo>
                      <a:pt x="66" y="16"/>
                    </a:lnTo>
                    <a:lnTo>
                      <a:pt x="72" y="26"/>
                    </a:lnTo>
                    <a:lnTo>
                      <a:pt x="74" y="28"/>
                    </a:lnTo>
                    <a:lnTo>
                      <a:pt x="76" y="28"/>
                    </a:lnTo>
                    <a:lnTo>
                      <a:pt x="78" y="20"/>
                    </a:lnTo>
                    <a:lnTo>
                      <a:pt x="76" y="18"/>
                    </a:lnTo>
                    <a:lnTo>
                      <a:pt x="80" y="16"/>
                    </a:lnTo>
                    <a:lnTo>
                      <a:pt x="82" y="18"/>
                    </a:lnTo>
                    <a:lnTo>
                      <a:pt x="82" y="14"/>
                    </a:lnTo>
                    <a:lnTo>
                      <a:pt x="86" y="12"/>
                    </a:lnTo>
                    <a:lnTo>
                      <a:pt x="86" y="14"/>
                    </a:lnTo>
                    <a:lnTo>
                      <a:pt x="88" y="14"/>
                    </a:lnTo>
                    <a:lnTo>
                      <a:pt x="88" y="16"/>
                    </a:lnTo>
                    <a:lnTo>
                      <a:pt x="90" y="16"/>
                    </a:lnTo>
                    <a:lnTo>
                      <a:pt x="90" y="20"/>
                    </a:lnTo>
                    <a:lnTo>
                      <a:pt x="92" y="22"/>
                    </a:lnTo>
                    <a:lnTo>
                      <a:pt x="96" y="32"/>
                    </a:lnTo>
                    <a:lnTo>
                      <a:pt x="96" y="24"/>
                    </a:lnTo>
                    <a:lnTo>
                      <a:pt x="94" y="16"/>
                    </a:lnTo>
                    <a:lnTo>
                      <a:pt x="94" y="12"/>
                    </a:lnTo>
                    <a:lnTo>
                      <a:pt x="96" y="12"/>
                    </a:lnTo>
                    <a:lnTo>
                      <a:pt x="98" y="12"/>
                    </a:lnTo>
                    <a:lnTo>
                      <a:pt x="100" y="16"/>
                    </a:lnTo>
                    <a:lnTo>
                      <a:pt x="104" y="18"/>
                    </a:lnTo>
                    <a:lnTo>
                      <a:pt x="106" y="18"/>
                    </a:lnTo>
                    <a:lnTo>
                      <a:pt x="108" y="18"/>
                    </a:lnTo>
                    <a:lnTo>
                      <a:pt x="108" y="14"/>
                    </a:lnTo>
                    <a:lnTo>
                      <a:pt x="108" y="12"/>
                    </a:lnTo>
                    <a:lnTo>
                      <a:pt x="112" y="12"/>
                    </a:lnTo>
                    <a:lnTo>
                      <a:pt x="112" y="14"/>
                    </a:lnTo>
                    <a:lnTo>
                      <a:pt x="116" y="14"/>
                    </a:lnTo>
                    <a:lnTo>
                      <a:pt x="118" y="14"/>
                    </a:lnTo>
                    <a:lnTo>
                      <a:pt x="120" y="12"/>
                    </a:lnTo>
                    <a:lnTo>
                      <a:pt x="120" y="4"/>
                    </a:lnTo>
                    <a:lnTo>
                      <a:pt x="120" y="2"/>
                    </a:lnTo>
                    <a:lnTo>
                      <a:pt x="122" y="2"/>
                    </a:lnTo>
                    <a:lnTo>
                      <a:pt x="124" y="0"/>
                    </a:lnTo>
                    <a:lnTo>
                      <a:pt x="126" y="0"/>
                    </a:lnTo>
                    <a:lnTo>
                      <a:pt x="128" y="2"/>
                    </a:lnTo>
                    <a:lnTo>
                      <a:pt x="132" y="4"/>
                    </a:lnTo>
                    <a:lnTo>
                      <a:pt x="132" y="8"/>
                    </a:lnTo>
                    <a:lnTo>
                      <a:pt x="130" y="10"/>
                    </a:lnTo>
                    <a:lnTo>
                      <a:pt x="136" y="12"/>
                    </a:lnTo>
                    <a:lnTo>
                      <a:pt x="138" y="12"/>
                    </a:lnTo>
                    <a:lnTo>
                      <a:pt x="138" y="10"/>
                    </a:lnTo>
                    <a:lnTo>
                      <a:pt x="142" y="10"/>
                    </a:lnTo>
                    <a:lnTo>
                      <a:pt x="142" y="6"/>
                    </a:lnTo>
                    <a:lnTo>
                      <a:pt x="144" y="4"/>
                    </a:lnTo>
                    <a:lnTo>
                      <a:pt x="148" y="4"/>
                    </a:lnTo>
                    <a:lnTo>
                      <a:pt x="150" y="6"/>
                    </a:lnTo>
                    <a:lnTo>
                      <a:pt x="146" y="8"/>
                    </a:lnTo>
                    <a:lnTo>
                      <a:pt x="140" y="16"/>
                    </a:lnTo>
                    <a:lnTo>
                      <a:pt x="142" y="18"/>
                    </a:lnTo>
                    <a:lnTo>
                      <a:pt x="142" y="20"/>
                    </a:lnTo>
                    <a:lnTo>
                      <a:pt x="146" y="16"/>
                    </a:lnTo>
                    <a:lnTo>
                      <a:pt x="148" y="22"/>
                    </a:lnTo>
                    <a:lnTo>
                      <a:pt x="146" y="26"/>
                    </a:lnTo>
                    <a:lnTo>
                      <a:pt x="146" y="30"/>
                    </a:lnTo>
                    <a:lnTo>
                      <a:pt x="152" y="28"/>
                    </a:lnTo>
                    <a:lnTo>
                      <a:pt x="152" y="30"/>
                    </a:lnTo>
                    <a:lnTo>
                      <a:pt x="152" y="34"/>
                    </a:lnTo>
                    <a:lnTo>
                      <a:pt x="158" y="34"/>
                    </a:lnTo>
                    <a:lnTo>
                      <a:pt x="158" y="30"/>
                    </a:lnTo>
                    <a:lnTo>
                      <a:pt x="160" y="32"/>
                    </a:lnTo>
                    <a:lnTo>
                      <a:pt x="162" y="40"/>
                    </a:lnTo>
                    <a:lnTo>
                      <a:pt x="162" y="42"/>
                    </a:lnTo>
                    <a:lnTo>
                      <a:pt x="160" y="44"/>
                    </a:lnTo>
                    <a:lnTo>
                      <a:pt x="162" y="48"/>
                    </a:lnTo>
                    <a:lnTo>
                      <a:pt x="164" y="48"/>
                    </a:lnTo>
                    <a:lnTo>
                      <a:pt x="164" y="46"/>
                    </a:lnTo>
                    <a:lnTo>
                      <a:pt x="164" y="50"/>
                    </a:lnTo>
                    <a:lnTo>
                      <a:pt x="164" y="54"/>
                    </a:lnTo>
                    <a:lnTo>
                      <a:pt x="162" y="56"/>
                    </a:lnTo>
                    <a:lnTo>
                      <a:pt x="162" y="58"/>
                    </a:lnTo>
                    <a:lnTo>
                      <a:pt x="160" y="60"/>
                    </a:lnTo>
                    <a:lnTo>
                      <a:pt x="158" y="62"/>
                    </a:lnTo>
                    <a:lnTo>
                      <a:pt x="152" y="64"/>
                    </a:lnTo>
                    <a:lnTo>
                      <a:pt x="152" y="66"/>
                    </a:lnTo>
                    <a:lnTo>
                      <a:pt x="150" y="66"/>
                    </a:lnTo>
                    <a:lnTo>
                      <a:pt x="150" y="68"/>
                    </a:lnTo>
                    <a:lnTo>
                      <a:pt x="152" y="68"/>
                    </a:lnTo>
                    <a:lnTo>
                      <a:pt x="154" y="66"/>
                    </a:lnTo>
                    <a:lnTo>
                      <a:pt x="148" y="76"/>
                    </a:lnTo>
                    <a:lnTo>
                      <a:pt x="146" y="78"/>
                    </a:lnTo>
                    <a:lnTo>
                      <a:pt x="144" y="82"/>
                    </a:lnTo>
                    <a:lnTo>
                      <a:pt x="140" y="78"/>
                    </a:lnTo>
                    <a:lnTo>
                      <a:pt x="140" y="76"/>
                    </a:lnTo>
                    <a:lnTo>
                      <a:pt x="138" y="74"/>
                    </a:lnTo>
                    <a:lnTo>
                      <a:pt x="136" y="78"/>
                    </a:lnTo>
                    <a:lnTo>
                      <a:pt x="120" y="94"/>
                    </a:lnTo>
                    <a:lnTo>
                      <a:pt x="116" y="94"/>
                    </a:lnTo>
                    <a:lnTo>
                      <a:pt x="112" y="94"/>
                    </a:lnTo>
                    <a:lnTo>
                      <a:pt x="112" y="92"/>
                    </a:lnTo>
                    <a:lnTo>
                      <a:pt x="110" y="94"/>
                    </a:lnTo>
                    <a:lnTo>
                      <a:pt x="110" y="96"/>
                    </a:lnTo>
                    <a:lnTo>
                      <a:pt x="110" y="98"/>
                    </a:lnTo>
                    <a:lnTo>
                      <a:pt x="106" y="98"/>
                    </a:lnTo>
                    <a:lnTo>
                      <a:pt x="98" y="108"/>
                    </a:lnTo>
                    <a:lnTo>
                      <a:pt x="90" y="110"/>
                    </a:lnTo>
                    <a:lnTo>
                      <a:pt x="88" y="112"/>
                    </a:lnTo>
                    <a:lnTo>
                      <a:pt x="84" y="110"/>
                    </a:lnTo>
                    <a:lnTo>
                      <a:pt x="82" y="110"/>
                    </a:lnTo>
                    <a:lnTo>
                      <a:pt x="80" y="108"/>
                    </a:lnTo>
                    <a:lnTo>
                      <a:pt x="76" y="108"/>
                    </a:lnTo>
                    <a:lnTo>
                      <a:pt x="72" y="106"/>
                    </a:lnTo>
                    <a:lnTo>
                      <a:pt x="70" y="106"/>
                    </a:lnTo>
                  </a:path>
                </a:pathLst>
              </a:custGeom>
              <a:solidFill>
                <a:schemeClr val="tx2"/>
              </a:solidFill>
              <a:ln w="3175">
                <a:solidFill>
                  <a:schemeClr val="bg1"/>
                </a:solidFill>
                <a:round/>
                <a:headEnd/>
                <a:tailEnd/>
              </a:ln>
            </p:spPr>
            <p:txBody>
              <a:bodyPr/>
              <a:lstStyle/>
              <a:p>
                <a:endParaRPr lang="fr-FR" dirty="0"/>
              </a:p>
            </p:txBody>
          </p:sp>
          <p:sp>
            <p:nvSpPr>
              <p:cNvPr id="60574" name="Freeform 184"/>
              <p:cNvSpPr>
                <a:spLocks/>
              </p:cNvSpPr>
              <p:nvPr/>
            </p:nvSpPr>
            <p:spPr bwMode="auto">
              <a:xfrm>
                <a:off x="3344" y="3493"/>
                <a:ext cx="4" cy="4"/>
              </a:xfrm>
              <a:custGeom>
                <a:avLst/>
                <a:gdLst>
                  <a:gd name="T0" fmla="*/ 0 w 4"/>
                  <a:gd name="T1" fmla="*/ 0 h 4"/>
                  <a:gd name="T2" fmla="*/ 2 w 4"/>
                  <a:gd name="T3" fmla="*/ 0 h 4"/>
                  <a:gd name="T4" fmla="*/ 4 w 4"/>
                  <a:gd name="T5" fmla="*/ 0 h 4"/>
                  <a:gd name="T6" fmla="*/ 4 w 4"/>
                  <a:gd name="T7" fmla="*/ 2 h 4"/>
                  <a:gd name="T8" fmla="*/ 4 w 4"/>
                  <a:gd name="T9" fmla="*/ 4 h 4"/>
                  <a:gd name="T10" fmla="*/ 2 w 4"/>
                  <a:gd name="T11" fmla="*/ 4 h 4"/>
                  <a:gd name="T12" fmla="*/ 0 w 4"/>
                  <a:gd name="T13" fmla="*/ 2 h 4"/>
                  <a:gd name="T14" fmla="*/ 0 w 4"/>
                  <a:gd name="T15" fmla="*/ 2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lnTo>
                      <a:pt x="2" y="0"/>
                    </a:lnTo>
                    <a:lnTo>
                      <a:pt x="4" y="0"/>
                    </a:lnTo>
                    <a:lnTo>
                      <a:pt x="4" y="2"/>
                    </a:lnTo>
                    <a:lnTo>
                      <a:pt x="4" y="4"/>
                    </a:lnTo>
                    <a:lnTo>
                      <a:pt x="2"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575" name="Freeform 185"/>
              <p:cNvSpPr>
                <a:spLocks/>
              </p:cNvSpPr>
              <p:nvPr/>
            </p:nvSpPr>
            <p:spPr bwMode="auto">
              <a:xfrm>
                <a:off x="3344" y="3493"/>
                <a:ext cx="4" cy="4"/>
              </a:xfrm>
              <a:custGeom>
                <a:avLst/>
                <a:gdLst>
                  <a:gd name="T0" fmla="*/ 0 w 4"/>
                  <a:gd name="T1" fmla="*/ 0 h 4"/>
                  <a:gd name="T2" fmla="*/ 2 w 4"/>
                  <a:gd name="T3" fmla="*/ 0 h 4"/>
                  <a:gd name="T4" fmla="*/ 4 w 4"/>
                  <a:gd name="T5" fmla="*/ 0 h 4"/>
                  <a:gd name="T6" fmla="*/ 4 w 4"/>
                  <a:gd name="T7" fmla="*/ 2 h 4"/>
                  <a:gd name="T8" fmla="*/ 4 w 4"/>
                  <a:gd name="T9" fmla="*/ 4 h 4"/>
                  <a:gd name="T10" fmla="*/ 2 w 4"/>
                  <a:gd name="T11" fmla="*/ 4 h 4"/>
                  <a:gd name="T12" fmla="*/ 0 w 4"/>
                  <a:gd name="T13" fmla="*/ 2 h 4"/>
                  <a:gd name="T14" fmla="*/ 0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2" y="0"/>
                    </a:lnTo>
                    <a:lnTo>
                      <a:pt x="4" y="0"/>
                    </a:lnTo>
                    <a:lnTo>
                      <a:pt x="4" y="2"/>
                    </a:lnTo>
                    <a:lnTo>
                      <a:pt x="4" y="4"/>
                    </a:lnTo>
                    <a:lnTo>
                      <a:pt x="2" y="4"/>
                    </a:lnTo>
                    <a:lnTo>
                      <a:pt x="0" y="2"/>
                    </a:lnTo>
                  </a:path>
                </a:pathLst>
              </a:custGeom>
              <a:solidFill>
                <a:schemeClr val="tx2"/>
              </a:solidFill>
              <a:ln w="3175">
                <a:solidFill>
                  <a:schemeClr val="bg1"/>
                </a:solidFill>
                <a:round/>
                <a:headEnd/>
                <a:tailEnd/>
              </a:ln>
            </p:spPr>
            <p:txBody>
              <a:bodyPr/>
              <a:lstStyle/>
              <a:p>
                <a:endParaRPr lang="fr-FR" dirty="0"/>
              </a:p>
            </p:txBody>
          </p:sp>
          <p:sp>
            <p:nvSpPr>
              <p:cNvPr id="60576" name="Freeform 186"/>
              <p:cNvSpPr>
                <a:spLocks/>
              </p:cNvSpPr>
              <p:nvPr/>
            </p:nvSpPr>
            <p:spPr bwMode="auto">
              <a:xfrm>
                <a:off x="3790" y="2032"/>
                <a:ext cx="114" cy="86"/>
              </a:xfrm>
              <a:custGeom>
                <a:avLst/>
                <a:gdLst>
                  <a:gd name="T0" fmla="*/ 12 w 114"/>
                  <a:gd name="T1" fmla="*/ 78 h 86"/>
                  <a:gd name="T2" fmla="*/ 20 w 114"/>
                  <a:gd name="T3" fmla="*/ 74 h 86"/>
                  <a:gd name="T4" fmla="*/ 26 w 114"/>
                  <a:gd name="T5" fmla="*/ 74 h 86"/>
                  <a:gd name="T6" fmla="*/ 32 w 114"/>
                  <a:gd name="T7" fmla="*/ 74 h 86"/>
                  <a:gd name="T8" fmla="*/ 34 w 114"/>
                  <a:gd name="T9" fmla="*/ 68 h 86"/>
                  <a:gd name="T10" fmla="*/ 40 w 114"/>
                  <a:gd name="T11" fmla="*/ 68 h 86"/>
                  <a:gd name="T12" fmla="*/ 44 w 114"/>
                  <a:gd name="T13" fmla="*/ 64 h 86"/>
                  <a:gd name="T14" fmla="*/ 50 w 114"/>
                  <a:gd name="T15" fmla="*/ 54 h 86"/>
                  <a:gd name="T16" fmla="*/ 54 w 114"/>
                  <a:gd name="T17" fmla="*/ 52 h 86"/>
                  <a:gd name="T18" fmla="*/ 60 w 114"/>
                  <a:gd name="T19" fmla="*/ 56 h 86"/>
                  <a:gd name="T20" fmla="*/ 60 w 114"/>
                  <a:gd name="T21" fmla="*/ 60 h 86"/>
                  <a:gd name="T22" fmla="*/ 64 w 114"/>
                  <a:gd name="T23" fmla="*/ 62 h 86"/>
                  <a:gd name="T24" fmla="*/ 62 w 114"/>
                  <a:gd name="T25" fmla="*/ 68 h 86"/>
                  <a:gd name="T26" fmla="*/ 62 w 114"/>
                  <a:gd name="T27" fmla="*/ 76 h 86"/>
                  <a:gd name="T28" fmla="*/ 66 w 114"/>
                  <a:gd name="T29" fmla="*/ 84 h 86"/>
                  <a:gd name="T30" fmla="*/ 80 w 114"/>
                  <a:gd name="T31" fmla="*/ 78 h 86"/>
                  <a:gd name="T32" fmla="*/ 84 w 114"/>
                  <a:gd name="T33" fmla="*/ 74 h 86"/>
                  <a:gd name="T34" fmla="*/ 90 w 114"/>
                  <a:gd name="T35" fmla="*/ 72 h 86"/>
                  <a:gd name="T36" fmla="*/ 96 w 114"/>
                  <a:gd name="T37" fmla="*/ 70 h 86"/>
                  <a:gd name="T38" fmla="*/ 100 w 114"/>
                  <a:gd name="T39" fmla="*/ 72 h 86"/>
                  <a:gd name="T40" fmla="*/ 108 w 114"/>
                  <a:gd name="T41" fmla="*/ 72 h 86"/>
                  <a:gd name="T42" fmla="*/ 112 w 114"/>
                  <a:gd name="T43" fmla="*/ 74 h 86"/>
                  <a:gd name="T44" fmla="*/ 112 w 114"/>
                  <a:gd name="T45" fmla="*/ 58 h 86"/>
                  <a:gd name="T46" fmla="*/ 104 w 114"/>
                  <a:gd name="T47" fmla="*/ 50 h 86"/>
                  <a:gd name="T48" fmla="*/ 94 w 114"/>
                  <a:gd name="T49" fmla="*/ 38 h 86"/>
                  <a:gd name="T50" fmla="*/ 92 w 114"/>
                  <a:gd name="T51" fmla="*/ 32 h 86"/>
                  <a:gd name="T52" fmla="*/ 82 w 114"/>
                  <a:gd name="T53" fmla="*/ 32 h 86"/>
                  <a:gd name="T54" fmla="*/ 72 w 114"/>
                  <a:gd name="T55" fmla="*/ 34 h 86"/>
                  <a:gd name="T56" fmla="*/ 64 w 114"/>
                  <a:gd name="T57" fmla="*/ 30 h 86"/>
                  <a:gd name="T58" fmla="*/ 52 w 114"/>
                  <a:gd name="T59" fmla="*/ 32 h 86"/>
                  <a:gd name="T60" fmla="*/ 38 w 114"/>
                  <a:gd name="T61" fmla="*/ 30 h 86"/>
                  <a:gd name="T62" fmla="*/ 30 w 114"/>
                  <a:gd name="T63" fmla="*/ 30 h 86"/>
                  <a:gd name="T64" fmla="*/ 36 w 114"/>
                  <a:gd name="T65" fmla="*/ 18 h 86"/>
                  <a:gd name="T66" fmla="*/ 50 w 114"/>
                  <a:gd name="T67" fmla="*/ 20 h 86"/>
                  <a:gd name="T68" fmla="*/ 54 w 114"/>
                  <a:gd name="T69" fmla="*/ 16 h 86"/>
                  <a:gd name="T70" fmla="*/ 46 w 114"/>
                  <a:gd name="T71" fmla="*/ 10 h 86"/>
                  <a:gd name="T72" fmla="*/ 52 w 114"/>
                  <a:gd name="T73" fmla="*/ 6 h 86"/>
                  <a:gd name="T74" fmla="*/ 50 w 114"/>
                  <a:gd name="T75" fmla="*/ 0 h 86"/>
                  <a:gd name="T76" fmla="*/ 44 w 114"/>
                  <a:gd name="T77" fmla="*/ 4 h 86"/>
                  <a:gd name="T78" fmla="*/ 32 w 114"/>
                  <a:gd name="T79" fmla="*/ 6 h 86"/>
                  <a:gd name="T80" fmla="*/ 28 w 114"/>
                  <a:gd name="T81" fmla="*/ 10 h 86"/>
                  <a:gd name="T82" fmla="*/ 30 w 114"/>
                  <a:gd name="T83" fmla="*/ 18 h 86"/>
                  <a:gd name="T84" fmla="*/ 22 w 114"/>
                  <a:gd name="T85" fmla="*/ 20 h 86"/>
                  <a:gd name="T86" fmla="*/ 16 w 114"/>
                  <a:gd name="T87" fmla="*/ 30 h 86"/>
                  <a:gd name="T88" fmla="*/ 4 w 114"/>
                  <a:gd name="T89" fmla="*/ 28 h 86"/>
                  <a:gd name="T90" fmla="*/ 0 w 114"/>
                  <a:gd name="T91" fmla="*/ 34 h 86"/>
                  <a:gd name="T92" fmla="*/ 8 w 114"/>
                  <a:gd name="T93" fmla="*/ 40 h 86"/>
                  <a:gd name="T94" fmla="*/ 12 w 114"/>
                  <a:gd name="T95" fmla="*/ 42 h 86"/>
                  <a:gd name="T96" fmla="*/ 14 w 114"/>
                  <a:gd name="T97" fmla="*/ 52 h 86"/>
                  <a:gd name="T98" fmla="*/ 14 w 114"/>
                  <a:gd name="T99" fmla="*/ 58 h 86"/>
                  <a:gd name="T100" fmla="*/ 6 w 114"/>
                  <a:gd name="T101" fmla="*/ 70 h 86"/>
                  <a:gd name="T102" fmla="*/ 6 w 114"/>
                  <a:gd name="T103" fmla="*/ 7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
                  <a:gd name="T157" fmla="*/ 0 h 86"/>
                  <a:gd name="T158" fmla="*/ 114 w 11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 h="86">
                    <a:moveTo>
                      <a:pt x="6" y="74"/>
                    </a:moveTo>
                    <a:lnTo>
                      <a:pt x="10" y="80"/>
                    </a:lnTo>
                    <a:lnTo>
                      <a:pt x="12" y="78"/>
                    </a:lnTo>
                    <a:lnTo>
                      <a:pt x="14" y="78"/>
                    </a:lnTo>
                    <a:lnTo>
                      <a:pt x="16" y="76"/>
                    </a:lnTo>
                    <a:lnTo>
                      <a:pt x="20" y="74"/>
                    </a:lnTo>
                    <a:lnTo>
                      <a:pt x="22" y="74"/>
                    </a:lnTo>
                    <a:lnTo>
                      <a:pt x="24" y="74"/>
                    </a:lnTo>
                    <a:lnTo>
                      <a:pt x="26" y="74"/>
                    </a:lnTo>
                    <a:lnTo>
                      <a:pt x="30" y="76"/>
                    </a:lnTo>
                    <a:lnTo>
                      <a:pt x="32" y="76"/>
                    </a:lnTo>
                    <a:lnTo>
                      <a:pt x="32" y="74"/>
                    </a:lnTo>
                    <a:lnTo>
                      <a:pt x="30" y="72"/>
                    </a:lnTo>
                    <a:lnTo>
                      <a:pt x="30" y="70"/>
                    </a:lnTo>
                    <a:lnTo>
                      <a:pt x="34" y="68"/>
                    </a:lnTo>
                    <a:lnTo>
                      <a:pt x="36" y="68"/>
                    </a:lnTo>
                    <a:lnTo>
                      <a:pt x="38" y="68"/>
                    </a:lnTo>
                    <a:lnTo>
                      <a:pt x="40" y="68"/>
                    </a:lnTo>
                    <a:lnTo>
                      <a:pt x="42" y="68"/>
                    </a:lnTo>
                    <a:lnTo>
                      <a:pt x="44" y="66"/>
                    </a:lnTo>
                    <a:lnTo>
                      <a:pt x="44" y="64"/>
                    </a:lnTo>
                    <a:lnTo>
                      <a:pt x="44" y="62"/>
                    </a:lnTo>
                    <a:lnTo>
                      <a:pt x="48" y="54"/>
                    </a:lnTo>
                    <a:lnTo>
                      <a:pt x="50" y="54"/>
                    </a:lnTo>
                    <a:lnTo>
                      <a:pt x="50" y="52"/>
                    </a:lnTo>
                    <a:lnTo>
                      <a:pt x="52" y="52"/>
                    </a:lnTo>
                    <a:lnTo>
                      <a:pt x="54" y="52"/>
                    </a:lnTo>
                    <a:lnTo>
                      <a:pt x="56" y="52"/>
                    </a:lnTo>
                    <a:lnTo>
                      <a:pt x="60" y="54"/>
                    </a:lnTo>
                    <a:lnTo>
                      <a:pt x="60" y="56"/>
                    </a:lnTo>
                    <a:lnTo>
                      <a:pt x="58" y="58"/>
                    </a:lnTo>
                    <a:lnTo>
                      <a:pt x="58" y="60"/>
                    </a:lnTo>
                    <a:lnTo>
                      <a:pt x="60" y="60"/>
                    </a:lnTo>
                    <a:lnTo>
                      <a:pt x="60" y="62"/>
                    </a:lnTo>
                    <a:lnTo>
                      <a:pt x="62" y="62"/>
                    </a:lnTo>
                    <a:lnTo>
                      <a:pt x="64" y="62"/>
                    </a:lnTo>
                    <a:lnTo>
                      <a:pt x="62" y="64"/>
                    </a:lnTo>
                    <a:lnTo>
                      <a:pt x="62" y="66"/>
                    </a:lnTo>
                    <a:lnTo>
                      <a:pt x="62" y="68"/>
                    </a:lnTo>
                    <a:lnTo>
                      <a:pt x="62" y="70"/>
                    </a:lnTo>
                    <a:lnTo>
                      <a:pt x="62" y="74"/>
                    </a:lnTo>
                    <a:lnTo>
                      <a:pt x="62" y="76"/>
                    </a:lnTo>
                    <a:lnTo>
                      <a:pt x="62" y="78"/>
                    </a:lnTo>
                    <a:lnTo>
                      <a:pt x="64" y="84"/>
                    </a:lnTo>
                    <a:lnTo>
                      <a:pt x="66" y="84"/>
                    </a:lnTo>
                    <a:lnTo>
                      <a:pt x="66" y="86"/>
                    </a:lnTo>
                    <a:lnTo>
                      <a:pt x="74" y="80"/>
                    </a:lnTo>
                    <a:lnTo>
                      <a:pt x="80" y="78"/>
                    </a:lnTo>
                    <a:lnTo>
                      <a:pt x="82" y="78"/>
                    </a:lnTo>
                    <a:lnTo>
                      <a:pt x="82" y="76"/>
                    </a:lnTo>
                    <a:lnTo>
                      <a:pt x="84" y="74"/>
                    </a:lnTo>
                    <a:lnTo>
                      <a:pt x="86" y="74"/>
                    </a:lnTo>
                    <a:lnTo>
                      <a:pt x="88" y="72"/>
                    </a:lnTo>
                    <a:lnTo>
                      <a:pt x="90" y="72"/>
                    </a:lnTo>
                    <a:lnTo>
                      <a:pt x="92" y="70"/>
                    </a:lnTo>
                    <a:lnTo>
                      <a:pt x="94" y="70"/>
                    </a:lnTo>
                    <a:lnTo>
                      <a:pt x="96" y="70"/>
                    </a:lnTo>
                    <a:lnTo>
                      <a:pt x="96" y="74"/>
                    </a:lnTo>
                    <a:lnTo>
                      <a:pt x="98" y="74"/>
                    </a:lnTo>
                    <a:lnTo>
                      <a:pt x="100" y="72"/>
                    </a:lnTo>
                    <a:lnTo>
                      <a:pt x="100" y="74"/>
                    </a:lnTo>
                    <a:lnTo>
                      <a:pt x="104" y="72"/>
                    </a:lnTo>
                    <a:lnTo>
                      <a:pt x="108" y="72"/>
                    </a:lnTo>
                    <a:lnTo>
                      <a:pt x="110" y="72"/>
                    </a:lnTo>
                    <a:lnTo>
                      <a:pt x="112" y="72"/>
                    </a:lnTo>
                    <a:lnTo>
                      <a:pt x="112" y="74"/>
                    </a:lnTo>
                    <a:lnTo>
                      <a:pt x="114" y="74"/>
                    </a:lnTo>
                    <a:lnTo>
                      <a:pt x="114" y="64"/>
                    </a:lnTo>
                    <a:lnTo>
                      <a:pt x="112" y="58"/>
                    </a:lnTo>
                    <a:lnTo>
                      <a:pt x="112" y="52"/>
                    </a:lnTo>
                    <a:lnTo>
                      <a:pt x="110" y="50"/>
                    </a:lnTo>
                    <a:lnTo>
                      <a:pt x="104" y="50"/>
                    </a:lnTo>
                    <a:lnTo>
                      <a:pt x="100" y="50"/>
                    </a:lnTo>
                    <a:lnTo>
                      <a:pt x="96" y="50"/>
                    </a:lnTo>
                    <a:lnTo>
                      <a:pt x="94" y="38"/>
                    </a:lnTo>
                    <a:lnTo>
                      <a:pt x="98" y="30"/>
                    </a:lnTo>
                    <a:lnTo>
                      <a:pt x="92" y="28"/>
                    </a:lnTo>
                    <a:lnTo>
                      <a:pt x="92" y="32"/>
                    </a:lnTo>
                    <a:lnTo>
                      <a:pt x="90" y="32"/>
                    </a:lnTo>
                    <a:lnTo>
                      <a:pt x="86" y="34"/>
                    </a:lnTo>
                    <a:lnTo>
                      <a:pt x="82" y="32"/>
                    </a:lnTo>
                    <a:lnTo>
                      <a:pt x="78" y="34"/>
                    </a:lnTo>
                    <a:lnTo>
                      <a:pt x="74" y="36"/>
                    </a:lnTo>
                    <a:lnTo>
                      <a:pt x="72" y="34"/>
                    </a:lnTo>
                    <a:lnTo>
                      <a:pt x="68" y="34"/>
                    </a:lnTo>
                    <a:lnTo>
                      <a:pt x="66" y="30"/>
                    </a:lnTo>
                    <a:lnTo>
                      <a:pt x="64" y="30"/>
                    </a:lnTo>
                    <a:lnTo>
                      <a:pt x="62" y="28"/>
                    </a:lnTo>
                    <a:lnTo>
                      <a:pt x="54" y="32"/>
                    </a:lnTo>
                    <a:lnTo>
                      <a:pt x="52" y="32"/>
                    </a:lnTo>
                    <a:lnTo>
                      <a:pt x="50" y="30"/>
                    </a:lnTo>
                    <a:lnTo>
                      <a:pt x="46" y="28"/>
                    </a:lnTo>
                    <a:lnTo>
                      <a:pt x="38" y="30"/>
                    </a:lnTo>
                    <a:lnTo>
                      <a:pt x="34" y="28"/>
                    </a:lnTo>
                    <a:lnTo>
                      <a:pt x="32" y="30"/>
                    </a:lnTo>
                    <a:lnTo>
                      <a:pt x="30" y="30"/>
                    </a:lnTo>
                    <a:lnTo>
                      <a:pt x="30" y="28"/>
                    </a:lnTo>
                    <a:lnTo>
                      <a:pt x="30" y="22"/>
                    </a:lnTo>
                    <a:lnTo>
                      <a:pt x="36" y="18"/>
                    </a:lnTo>
                    <a:lnTo>
                      <a:pt x="44" y="18"/>
                    </a:lnTo>
                    <a:lnTo>
                      <a:pt x="48" y="22"/>
                    </a:lnTo>
                    <a:lnTo>
                      <a:pt x="50" y="20"/>
                    </a:lnTo>
                    <a:lnTo>
                      <a:pt x="52" y="18"/>
                    </a:lnTo>
                    <a:lnTo>
                      <a:pt x="54" y="18"/>
                    </a:lnTo>
                    <a:lnTo>
                      <a:pt x="54" y="16"/>
                    </a:lnTo>
                    <a:lnTo>
                      <a:pt x="52" y="16"/>
                    </a:lnTo>
                    <a:lnTo>
                      <a:pt x="48" y="16"/>
                    </a:lnTo>
                    <a:lnTo>
                      <a:pt x="46" y="10"/>
                    </a:lnTo>
                    <a:lnTo>
                      <a:pt x="48" y="8"/>
                    </a:lnTo>
                    <a:lnTo>
                      <a:pt x="50" y="8"/>
                    </a:lnTo>
                    <a:lnTo>
                      <a:pt x="52" y="6"/>
                    </a:lnTo>
                    <a:lnTo>
                      <a:pt x="50" y="4"/>
                    </a:lnTo>
                    <a:lnTo>
                      <a:pt x="50" y="2"/>
                    </a:lnTo>
                    <a:lnTo>
                      <a:pt x="50" y="0"/>
                    </a:lnTo>
                    <a:lnTo>
                      <a:pt x="48" y="0"/>
                    </a:lnTo>
                    <a:lnTo>
                      <a:pt x="46" y="2"/>
                    </a:lnTo>
                    <a:lnTo>
                      <a:pt x="44" y="4"/>
                    </a:lnTo>
                    <a:lnTo>
                      <a:pt x="36" y="8"/>
                    </a:lnTo>
                    <a:lnTo>
                      <a:pt x="34" y="8"/>
                    </a:lnTo>
                    <a:lnTo>
                      <a:pt x="32" y="6"/>
                    </a:lnTo>
                    <a:lnTo>
                      <a:pt x="30" y="8"/>
                    </a:lnTo>
                    <a:lnTo>
                      <a:pt x="30" y="10"/>
                    </a:lnTo>
                    <a:lnTo>
                      <a:pt x="28" y="10"/>
                    </a:lnTo>
                    <a:lnTo>
                      <a:pt x="30" y="12"/>
                    </a:lnTo>
                    <a:lnTo>
                      <a:pt x="30" y="16"/>
                    </a:lnTo>
                    <a:lnTo>
                      <a:pt x="30" y="18"/>
                    </a:lnTo>
                    <a:lnTo>
                      <a:pt x="28" y="18"/>
                    </a:lnTo>
                    <a:lnTo>
                      <a:pt x="24" y="20"/>
                    </a:lnTo>
                    <a:lnTo>
                      <a:pt x="22" y="20"/>
                    </a:lnTo>
                    <a:lnTo>
                      <a:pt x="22" y="22"/>
                    </a:lnTo>
                    <a:lnTo>
                      <a:pt x="18" y="28"/>
                    </a:lnTo>
                    <a:lnTo>
                      <a:pt x="16" y="30"/>
                    </a:lnTo>
                    <a:lnTo>
                      <a:pt x="10" y="30"/>
                    </a:lnTo>
                    <a:lnTo>
                      <a:pt x="8" y="28"/>
                    </a:lnTo>
                    <a:lnTo>
                      <a:pt x="4" y="28"/>
                    </a:lnTo>
                    <a:lnTo>
                      <a:pt x="2" y="30"/>
                    </a:lnTo>
                    <a:lnTo>
                      <a:pt x="2" y="32"/>
                    </a:lnTo>
                    <a:lnTo>
                      <a:pt x="0" y="34"/>
                    </a:lnTo>
                    <a:lnTo>
                      <a:pt x="4" y="38"/>
                    </a:lnTo>
                    <a:lnTo>
                      <a:pt x="6" y="40"/>
                    </a:lnTo>
                    <a:lnTo>
                      <a:pt x="8" y="40"/>
                    </a:lnTo>
                    <a:lnTo>
                      <a:pt x="10" y="40"/>
                    </a:lnTo>
                    <a:lnTo>
                      <a:pt x="12" y="40"/>
                    </a:lnTo>
                    <a:lnTo>
                      <a:pt x="12" y="42"/>
                    </a:lnTo>
                    <a:lnTo>
                      <a:pt x="10" y="46"/>
                    </a:lnTo>
                    <a:lnTo>
                      <a:pt x="12" y="52"/>
                    </a:lnTo>
                    <a:lnTo>
                      <a:pt x="14" y="52"/>
                    </a:lnTo>
                    <a:lnTo>
                      <a:pt x="16" y="54"/>
                    </a:lnTo>
                    <a:lnTo>
                      <a:pt x="16" y="56"/>
                    </a:lnTo>
                    <a:lnTo>
                      <a:pt x="14" y="58"/>
                    </a:lnTo>
                    <a:lnTo>
                      <a:pt x="14" y="60"/>
                    </a:lnTo>
                    <a:lnTo>
                      <a:pt x="12" y="60"/>
                    </a:lnTo>
                    <a:lnTo>
                      <a:pt x="6" y="70"/>
                    </a:lnTo>
                    <a:lnTo>
                      <a:pt x="8" y="72"/>
                    </a:lnTo>
                    <a:lnTo>
                      <a:pt x="8" y="74"/>
                    </a:lnTo>
                    <a:lnTo>
                      <a:pt x="6" y="74"/>
                    </a:lnTo>
                    <a:close/>
                  </a:path>
                </a:pathLst>
              </a:custGeom>
              <a:solidFill>
                <a:schemeClr val="tx2"/>
              </a:solidFill>
              <a:ln w="3175">
                <a:solidFill>
                  <a:schemeClr val="bg1"/>
                </a:solidFill>
                <a:round/>
                <a:headEnd/>
                <a:tailEnd/>
              </a:ln>
            </p:spPr>
            <p:txBody>
              <a:bodyPr/>
              <a:lstStyle/>
              <a:p>
                <a:endParaRPr lang="fr-FR" dirty="0"/>
              </a:p>
            </p:txBody>
          </p:sp>
          <p:sp>
            <p:nvSpPr>
              <p:cNvPr id="60577" name="Freeform 187"/>
              <p:cNvSpPr>
                <a:spLocks/>
              </p:cNvSpPr>
              <p:nvPr/>
            </p:nvSpPr>
            <p:spPr bwMode="auto">
              <a:xfrm>
                <a:off x="3790" y="2032"/>
                <a:ext cx="114" cy="86"/>
              </a:xfrm>
              <a:custGeom>
                <a:avLst/>
                <a:gdLst>
                  <a:gd name="T0" fmla="*/ 12 w 114"/>
                  <a:gd name="T1" fmla="*/ 78 h 86"/>
                  <a:gd name="T2" fmla="*/ 20 w 114"/>
                  <a:gd name="T3" fmla="*/ 74 h 86"/>
                  <a:gd name="T4" fmla="*/ 26 w 114"/>
                  <a:gd name="T5" fmla="*/ 74 h 86"/>
                  <a:gd name="T6" fmla="*/ 32 w 114"/>
                  <a:gd name="T7" fmla="*/ 74 h 86"/>
                  <a:gd name="T8" fmla="*/ 34 w 114"/>
                  <a:gd name="T9" fmla="*/ 68 h 86"/>
                  <a:gd name="T10" fmla="*/ 40 w 114"/>
                  <a:gd name="T11" fmla="*/ 68 h 86"/>
                  <a:gd name="T12" fmla="*/ 44 w 114"/>
                  <a:gd name="T13" fmla="*/ 64 h 86"/>
                  <a:gd name="T14" fmla="*/ 50 w 114"/>
                  <a:gd name="T15" fmla="*/ 54 h 86"/>
                  <a:gd name="T16" fmla="*/ 54 w 114"/>
                  <a:gd name="T17" fmla="*/ 52 h 86"/>
                  <a:gd name="T18" fmla="*/ 60 w 114"/>
                  <a:gd name="T19" fmla="*/ 56 h 86"/>
                  <a:gd name="T20" fmla="*/ 60 w 114"/>
                  <a:gd name="T21" fmla="*/ 60 h 86"/>
                  <a:gd name="T22" fmla="*/ 64 w 114"/>
                  <a:gd name="T23" fmla="*/ 62 h 86"/>
                  <a:gd name="T24" fmla="*/ 62 w 114"/>
                  <a:gd name="T25" fmla="*/ 68 h 86"/>
                  <a:gd name="T26" fmla="*/ 62 w 114"/>
                  <a:gd name="T27" fmla="*/ 76 h 86"/>
                  <a:gd name="T28" fmla="*/ 66 w 114"/>
                  <a:gd name="T29" fmla="*/ 84 h 86"/>
                  <a:gd name="T30" fmla="*/ 80 w 114"/>
                  <a:gd name="T31" fmla="*/ 78 h 86"/>
                  <a:gd name="T32" fmla="*/ 84 w 114"/>
                  <a:gd name="T33" fmla="*/ 74 h 86"/>
                  <a:gd name="T34" fmla="*/ 90 w 114"/>
                  <a:gd name="T35" fmla="*/ 72 h 86"/>
                  <a:gd name="T36" fmla="*/ 96 w 114"/>
                  <a:gd name="T37" fmla="*/ 70 h 86"/>
                  <a:gd name="T38" fmla="*/ 100 w 114"/>
                  <a:gd name="T39" fmla="*/ 72 h 86"/>
                  <a:gd name="T40" fmla="*/ 108 w 114"/>
                  <a:gd name="T41" fmla="*/ 72 h 86"/>
                  <a:gd name="T42" fmla="*/ 112 w 114"/>
                  <a:gd name="T43" fmla="*/ 74 h 86"/>
                  <a:gd name="T44" fmla="*/ 112 w 114"/>
                  <a:gd name="T45" fmla="*/ 58 h 86"/>
                  <a:gd name="T46" fmla="*/ 104 w 114"/>
                  <a:gd name="T47" fmla="*/ 50 h 86"/>
                  <a:gd name="T48" fmla="*/ 94 w 114"/>
                  <a:gd name="T49" fmla="*/ 38 h 86"/>
                  <a:gd name="T50" fmla="*/ 92 w 114"/>
                  <a:gd name="T51" fmla="*/ 32 h 86"/>
                  <a:gd name="T52" fmla="*/ 82 w 114"/>
                  <a:gd name="T53" fmla="*/ 32 h 86"/>
                  <a:gd name="T54" fmla="*/ 72 w 114"/>
                  <a:gd name="T55" fmla="*/ 34 h 86"/>
                  <a:gd name="T56" fmla="*/ 64 w 114"/>
                  <a:gd name="T57" fmla="*/ 30 h 86"/>
                  <a:gd name="T58" fmla="*/ 52 w 114"/>
                  <a:gd name="T59" fmla="*/ 32 h 86"/>
                  <a:gd name="T60" fmla="*/ 38 w 114"/>
                  <a:gd name="T61" fmla="*/ 30 h 86"/>
                  <a:gd name="T62" fmla="*/ 30 w 114"/>
                  <a:gd name="T63" fmla="*/ 30 h 86"/>
                  <a:gd name="T64" fmla="*/ 36 w 114"/>
                  <a:gd name="T65" fmla="*/ 18 h 86"/>
                  <a:gd name="T66" fmla="*/ 50 w 114"/>
                  <a:gd name="T67" fmla="*/ 20 h 86"/>
                  <a:gd name="T68" fmla="*/ 54 w 114"/>
                  <a:gd name="T69" fmla="*/ 16 h 86"/>
                  <a:gd name="T70" fmla="*/ 46 w 114"/>
                  <a:gd name="T71" fmla="*/ 10 h 86"/>
                  <a:gd name="T72" fmla="*/ 52 w 114"/>
                  <a:gd name="T73" fmla="*/ 6 h 86"/>
                  <a:gd name="T74" fmla="*/ 50 w 114"/>
                  <a:gd name="T75" fmla="*/ 0 h 86"/>
                  <a:gd name="T76" fmla="*/ 44 w 114"/>
                  <a:gd name="T77" fmla="*/ 4 h 86"/>
                  <a:gd name="T78" fmla="*/ 32 w 114"/>
                  <a:gd name="T79" fmla="*/ 6 h 86"/>
                  <a:gd name="T80" fmla="*/ 28 w 114"/>
                  <a:gd name="T81" fmla="*/ 10 h 86"/>
                  <a:gd name="T82" fmla="*/ 30 w 114"/>
                  <a:gd name="T83" fmla="*/ 18 h 86"/>
                  <a:gd name="T84" fmla="*/ 22 w 114"/>
                  <a:gd name="T85" fmla="*/ 20 h 86"/>
                  <a:gd name="T86" fmla="*/ 16 w 114"/>
                  <a:gd name="T87" fmla="*/ 30 h 86"/>
                  <a:gd name="T88" fmla="*/ 4 w 114"/>
                  <a:gd name="T89" fmla="*/ 28 h 86"/>
                  <a:gd name="T90" fmla="*/ 0 w 114"/>
                  <a:gd name="T91" fmla="*/ 34 h 86"/>
                  <a:gd name="T92" fmla="*/ 8 w 114"/>
                  <a:gd name="T93" fmla="*/ 40 h 86"/>
                  <a:gd name="T94" fmla="*/ 12 w 114"/>
                  <a:gd name="T95" fmla="*/ 42 h 86"/>
                  <a:gd name="T96" fmla="*/ 14 w 114"/>
                  <a:gd name="T97" fmla="*/ 52 h 86"/>
                  <a:gd name="T98" fmla="*/ 14 w 114"/>
                  <a:gd name="T99" fmla="*/ 58 h 86"/>
                  <a:gd name="T100" fmla="*/ 6 w 114"/>
                  <a:gd name="T101" fmla="*/ 70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
                  <a:gd name="T154" fmla="*/ 0 h 86"/>
                  <a:gd name="T155" fmla="*/ 114 w 114"/>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 h="86">
                    <a:moveTo>
                      <a:pt x="6" y="74"/>
                    </a:moveTo>
                    <a:lnTo>
                      <a:pt x="10" y="80"/>
                    </a:lnTo>
                    <a:lnTo>
                      <a:pt x="12" y="78"/>
                    </a:lnTo>
                    <a:lnTo>
                      <a:pt x="14" y="78"/>
                    </a:lnTo>
                    <a:lnTo>
                      <a:pt x="16" y="76"/>
                    </a:lnTo>
                    <a:lnTo>
                      <a:pt x="20" y="74"/>
                    </a:lnTo>
                    <a:lnTo>
                      <a:pt x="22" y="74"/>
                    </a:lnTo>
                    <a:lnTo>
                      <a:pt x="24" y="74"/>
                    </a:lnTo>
                    <a:lnTo>
                      <a:pt x="26" y="74"/>
                    </a:lnTo>
                    <a:lnTo>
                      <a:pt x="30" y="76"/>
                    </a:lnTo>
                    <a:lnTo>
                      <a:pt x="32" y="76"/>
                    </a:lnTo>
                    <a:lnTo>
                      <a:pt x="32" y="74"/>
                    </a:lnTo>
                    <a:lnTo>
                      <a:pt x="30" y="72"/>
                    </a:lnTo>
                    <a:lnTo>
                      <a:pt x="30" y="70"/>
                    </a:lnTo>
                    <a:lnTo>
                      <a:pt x="34" y="68"/>
                    </a:lnTo>
                    <a:lnTo>
                      <a:pt x="36" y="68"/>
                    </a:lnTo>
                    <a:lnTo>
                      <a:pt x="38" y="68"/>
                    </a:lnTo>
                    <a:lnTo>
                      <a:pt x="40" y="68"/>
                    </a:lnTo>
                    <a:lnTo>
                      <a:pt x="42" y="68"/>
                    </a:lnTo>
                    <a:lnTo>
                      <a:pt x="44" y="66"/>
                    </a:lnTo>
                    <a:lnTo>
                      <a:pt x="44" y="64"/>
                    </a:lnTo>
                    <a:lnTo>
                      <a:pt x="44" y="62"/>
                    </a:lnTo>
                    <a:lnTo>
                      <a:pt x="48" y="54"/>
                    </a:lnTo>
                    <a:lnTo>
                      <a:pt x="50" y="54"/>
                    </a:lnTo>
                    <a:lnTo>
                      <a:pt x="50" y="52"/>
                    </a:lnTo>
                    <a:lnTo>
                      <a:pt x="52" y="52"/>
                    </a:lnTo>
                    <a:lnTo>
                      <a:pt x="54" y="52"/>
                    </a:lnTo>
                    <a:lnTo>
                      <a:pt x="56" y="52"/>
                    </a:lnTo>
                    <a:lnTo>
                      <a:pt x="60" y="54"/>
                    </a:lnTo>
                    <a:lnTo>
                      <a:pt x="60" y="56"/>
                    </a:lnTo>
                    <a:lnTo>
                      <a:pt x="58" y="58"/>
                    </a:lnTo>
                    <a:lnTo>
                      <a:pt x="58" y="60"/>
                    </a:lnTo>
                    <a:lnTo>
                      <a:pt x="60" y="60"/>
                    </a:lnTo>
                    <a:lnTo>
                      <a:pt x="60" y="62"/>
                    </a:lnTo>
                    <a:lnTo>
                      <a:pt x="62" y="62"/>
                    </a:lnTo>
                    <a:lnTo>
                      <a:pt x="64" y="62"/>
                    </a:lnTo>
                    <a:lnTo>
                      <a:pt x="62" y="64"/>
                    </a:lnTo>
                    <a:lnTo>
                      <a:pt x="62" y="66"/>
                    </a:lnTo>
                    <a:lnTo>
                      <a:pt x="62" y="68"/>
                    </a:lnTo>
                    <a:lnTo>
                      <a:pt x="62" y="70"/>
                    </a:lnTo>
                    <a:lnTo>
                      <a:pt x="62" y="74"/>
                    </a:lnTo>
                    <a:lnTo>
                      <a:pt x="62" y="76"/>
                    </a:lnTo>
                    <a:lnTo>
                      <a:pt x="62" y="78"/>
                    </a:lnTo>
                    <a:lnTo>
                      <a:pt x="64" y="84"/>
                    </a:lnTo>
                    <a:lnTo>
                      <a:pt x="66" y="84"/>
                    </a:lnTo>
                    <a:lnTo>
                      <a:pt x="66" y="86"/>
                    </a:lnTo>
                    <a:lnTo>
                      <a:pt x="74" y="80"/>
                    </a:lnTo>
                    <a:lnTo>
                      <a:pt x="80" y="78"/>
                    </a:lnTo>
                    <a:lnTo>
                      <a:pt x="82" y="78"/>
                    </a:lnTo>
                    <a:lnTo>
                      <a:pt x="82" y="76"/>
                    </a:lnTo>
                    <a:lnTo>
                      <a:pt x="84" y="74"/>
                    </a:lnTo>
                    <a:lnTo>
                      <a:pt x="86" y="74"/>
                    </a:lnTo>
                    <a:lnTo>
                      <a:pt x="88" y="72"/>
                    </a:lnTo>
                    <a:lnTo>
                      <a:pt x="90" y="72"/>
                    </a:lnTo>
                    <a:lnTo>
                      <a:pt x="92" y="70"/>
                    </a:lnTo>
                    <a:lnTo>
                      <a:pt x="94" y="70"/>
                    </a:lnTo>
                    <a:lnTo>
                      <a:pt x="96" y="70"/>
                    </a:lnTo>
                    <a:lnTo>
                      <a:pt x="96" y="74"/>
                    </a:lnTo>
                    <a:lnTo>
                      <a:pt x="98" y="74"/>
                    </a:lnTo>
                    <a:lnTo>
                      <a:pt x="100" y="72"/>
                    </a:lnTo>
                    <a:lnTo>
                      <a:pt x="100" y="74"/>
                    </a:lnTo>
                    <a:lnTo>
                      <a:pt x="104" y="72"/>
                    </a:lnTo>
                    <a:lnTo>
                      <a:pt x="108" y="72"/>
                    </a:lnTo>
                    <a:lnTo>
                      <a:pt x="110" y="72"/>
                    </a:lnTo>
                    <a:lnTo>
                      <a:pt x="112" y="72"/>
                    </a:lnTo>
                    <a:lnTo>
                      <a:pt x="112" y="74"/>
                    </a:lnTo>
                    <a:lnTo>
                      <a:pt x="114" y="74"/>
                    </a:lnTo>
                    <a:lnTo>
                      <a:pt x="114" y="64"/>
                    </a:lnTo>
                    <a:lnTo>
                      <a:pt x="112" y="58"/>
                    </a:lnTo>
                    <a:lnTo>
                      <a:pt x="112" y="52"/>
                    </a:lnTo>
                    <a:lnTo>
                      <a:pt x="110" y="50"/>
                    </a:lnTo>
                    <a:lnTo>
                      <a:pt x="104" y="50"/>
                    </a:lnTo>
                    <a:lnTo>
                      <a:pt x="100" y="50"/>
                    </a:lnTo>
                    <a:lnTo>
                      <a:pt x="96" y="50"/>
                    </a:lnTo>
                    <a:lnTo>
                      <a:pt x="94" y="38"/>
                    </a:lnTo>
                    <a:lnTo>
                      <a:pt x="98" y="30"/>
                    </a:lnTo>
                    <a:lnTo>
                      <a:pt x="92" y="28"/>
                    </a:lnTo>
                    <a:lnTo>
                      <a:pt x="92" y="32"/>
                    </a:lnTo>
                    <a:lnTo>
                      <a:pt x="90" y="32"/>
                    </a:lnTo>
                    <a:lnTo>
                      <a:pt x="86" y="34"/>
                    </a:lnTo>
                    <a:lnTo>
                      <a:pt x="82" y="32"/>
                    </a:lnTo>
                    <a:lnTo>
                      <a:pt x="78" y="34"/>
                    </a:lnTo>
                    <a:lnTo>
                      <a:pt x="74" y="36"/>
                    </a:lnTo>
                    <a:lnTo>
                      <a:pt x="72" y="34"/>
                    </a:lnTo>
                    <a:lnTo>
                      <a:pt x="68" y="34"/>
                    </a:lnTo>
                    <a:lnTo>
                      <a:pt x="66" y="30"/>
                    </a:lnTo>
                    <a:lnTo>
                      <a:pt x="64" y="30"/>
                    </a:lnTo>
                    <a:lnTo>
                      <a:pt x="62" y="28"/>
                    </a:lnTo>
                    <a:lnTo>
                      <a:pt x="54" y="32"/>
                    </a:lnTo>
                    <a:lnTo>
                      <a:pt x="52" y="32"/>
                    </a:lnTo>
                    <a:lnTo>
                      <a:pt x="50" y="30"/>
                    </a:lnTo>
                    <a:lnTo>
                      <a:pt x="46" y="28"/>
                    </a:lnTo>
                    <a:lnTo>
                      <a:pt x="38" y="30"/>
                    </a:lnTo>
                    <a:lnTo>
                      <a:pt x="34" y="28"/>
                    </a:lnTo>
                    <a:lnTo>
                      <a:pt x="32" y="30"/>
                    </a:lnTo>
                    <a:lnTo>
                      <a:pt x="30" y="30"/>
                    </a:lnTo>
                    <a:lnTo>
                      <a:pt x="30" y="28"/>
                    </a:lnTo>
                    <a:lnTo>
                      <a:pt x="30" y="22"/>
                    </a:lnTo>
                    <a:lnTo>
                      <a:pt x="36" y="18"/>
                    </a:lnTo>
                    <a:lnTo>
                      <a:pt x="44" y="18"/>
                    </a:lnTo>
                    <a:lnTo>
                      <a:pt x="48" y="22"/>
                    </a:lnTo>
                    <a:lnTo>
                      <a:pt x="50" y="20"/>
                    </a:lnTo>
                    <a:lnTo>
                      <a:pt x="52" y="18"/>
                    </a:lnTo>
                    <a:lnTo>
                      <a:pt x="54" y="18"/>
                    </a:lnTo>
                    <a:lnTo>
                      <a:pt x="54" y="16"/>
                    </a:lnTo>
                    <a:lnTo>
                      <a:pt x="52" y="16"/>
                    </a:lnTo>
                    <a:lnTo>
                      <a:pt x="48" y="16"/>
                    </a:lnTo>
                    <a:lnTo>
                      <a:pt x="46" y="10"/>
                    </a:lnTo>
                    <a:lnTo>
                      <a:pt x="48" y="8"/>
                    </a:lnTo>
                    <a:lnTo>
                      <a:pt x="50" y="8"/>
                    </a:lnTo>
                    <a:lnTo>
                      <a:pt x="52" y="6"/>
                    </a:lnTo>
                    <a:lnTo>
                      <a:pt x="50" y="4"/>
                    </a:lnTo>
                    <a:lnTo>
                      <a:pt x="50" y="2"/>
                    </a:lnTo>
                    <a:lnTo>
                      <a:pt x="50" y="0"/>
                    </a:lnTo>
                    <a:lnTo>
                      <a:pt x="48" y="0"/>
                    </a:lnTo>
                    <a:lnTo>
                      <a:pt x="46" y="2"/>
                    </a:lnTo>
                    <a:lnTo>
                      <a:pt x="44" y="4"/>
                    </a:lnTo>
                    <a:lnTo>
                      <a:pt x="36" y="8"/>
                    </a:lnTo>
                    <a:lnTo>
                      <a:pt x="34" y="8"/>
                    </a:lnTo>
                    <a:lnTo>
                      <a:pt x="32" y="6"/>
                    </a:lnTo>
                    <a:lnTo>
                      <a:pt x="30" y="8"/>
                    </a:lnTo>
                    <a:lnTo>
                      <a:pt x="30" y="10"/>
                    </a:lnTo>
                    <a:lnTo>
                      <a:pt x="28" y="10"/>
                    </a:lnTo>
                    <a:lnTo>
                      <a:pt x="30" y="12"/>
                    </a:lnTo>
                    <a:lnTo>
                      <a:pt x="30" y="16"/>
                    </a:lnTo>
                    <a:lnTo>
                      <a:pt x="30" y="18"/>
                    </a:lnTo>
                    <a:lnTo>
                      <a:pt x="28" y="18"/>
                    </a:lnTo>
                    <a:lnTo>
                      <a:pt x="24" y="20"/>
                    </a:lnTo>
                    <a:lnTo>
                      <a:pt x="22" y="20"/>
                    </a:lnTo>
                    <a:lnTo>
                      <a:pt x="22" y="22"/>
                    </a:lnTo>
                    <a:lnTo>
                      <a:pt x="18" y="28"/>
                    </a:lnTo>
                    <a:lnTo>
                      <a:pt x="16" y="30"/>
                    </a:lnTo>
                    <a:lnTo>
                      <a:pt x="10" y="30"/>
                    </a:lnTo>
                    <a:lnTo>
                      <a:pt x="8" y="28"/>
                    </a:lnTo>
                    <a:lnTo>
                      <a:pt x="4" y="28"/>
                    </a:lnTo>
                    <a:lnTo>
                      <a:pt x="2" y="30"/>
                    </a:lnTo>
                    <a:lnTo>
                      <a:pt x="2" y="32"/>
                    </a:lnTo>
                    <a:lnTo>
                      <a:pt x="0" y="34"/>
                    </a:lnTo>
                    <a:lnTo>
                      <a:pt x="4" y="38"/>
                    </a:lnTo>
                    <a:lnTo>
                      <a:pt x="6" y="40"/>
                    </a:lnTo>
                    <a:lnTo>
                      <a:pt x="8" y="40"/>
                    </a:lnTo>
                    <a:lnTo>
                      <a:pt x="10" y="40"/>
                    </a:lnTo>
                    <a:lnTo>
                      <a:pt x="12" y="40"/>
                    </a:lnTo>
                    <a:lnTo>
                      <a:pt x="12" y="42"/>
                    </a:lnTo>
                    <a:lnTo>
                      <a:pt x="10" y="46"/>
                    </a:lnTo>
                    <a:lnTo>
                      <a:pt x="12" y="52"/>
                    </a:lnTo>
                    <a:lnTo>
                      <a:pt x="14" y="52"/>
                    </a:lnTo>
                    <a:lnTo>
                      <a:pt x="16" y="54"/>
                    </a:lnTo>
                    <a:lnTo>
                      <a:pt x="16" y="56"/>
                    </a:lnTo>
                    <a:lnTo>
                      <a:pt x="14" y="58"/>
                    </a:lnTo>
                    <a:lnTo>
                      <a:pt x="14" y="60"/>
                    </a:lnTo>
                    <a:lnTo>
                      <a:pt x="12" y="60"/>
                    </a:lnTo>
                    <a:lnTo>
                      <a:pt x="6" y="70"/>
                    </a:lnTo>
                    <a:lnTo>
                      <a:pt x="8" y="72"/>
                    </a:lnTo>
                    <a:lnTo>
                      <a:pt x="8" y="74"/>
                    </a:lnTo>
                  </a:path>
                </a:pathLst>
              </a:custGeom>
              <a:solidFill>
                <a:schemeClr val="tx2"/>
              </a:solidFill>
              <a:ln w="3175">
                <a:solidFill>
                  <a:schemeClr val="bg1"/>
                </a:solidFill>
                <a:round/>
                <a:headEnd/>
                <a:tailEnd/>
              </a:ln>
            </p:spPr>
            <p:txBody>
              <a:bodyPr/>
              <a:lstStyle/>
              <a:p>
                <a:endParaRPr lang="fr-FR" dirty="0"/>
              </a:p>
            </p:txBody>
          </p:sp>
          <p:sp>
            <p:nvSpPr>
              <p:cNvPr id="60578" name="Freeform 188"/>
              <p:cNvSpPr>
                <a:spLocks/>
              </p:cNvSpPr>
              <p:nvPr/>
            </p:nvSpPr>
            <p:spPr bwMode="auto">
              <a:xfrm>
                <a:off x="4095" y="1791"/>
                <a:ext cx="474" cy="232"/>
              </a:xfrm>
              <a:custGeom>
                <a:avLst/>
                <a:gdLst>
                  <a:gd name="T0" fmla="*/ 4 w 474"/>
                  <a:gd name="T1" fmla="*/ 70 h 232"/>
                  <a:gd name="T2" fmla="*/ 18 w 474"/>
                  <a:gd name="T3" fmla="*/ 60 h 232"/>
                  <a:gd name="T4" fmla="*/ 68 w 474"/>
                  <a:gd name="T5" fmla="*/ 36 h 232"/>
                  <a:gd name="T6" fmla="*/ 82 w 474"/>
                  <a:gd name="T7" fmla="*/ 42 h 232"/>
                  <a:gd name="T8" fmla="*/ 96 w 474"/>
                  <a:gd name="T9" fmla="*/ 42 h 232"/>
                  <a:gd name="T10" fmla="*/ 112 w 474"/>
                  <a:gd name="T11" fmla="*/ 52 h 232"/>
                  <a:gd name="T12" fmla="*/ 128 w 474"/>
                  <a:gd name="T13" fmla="*/ 52 h 232"/>
                  <a:gd name="T14" fmla="*/ 154 w 474"/>
                  <a:gd name="T15" fmla="*/ 50 h 232"/>
                  <a:gd name="T16" fmla="*/ 152 w 474"/>
                  <a:gd name="T17" fmla="*/ 40 h 232"/>
                  <a:gd name="T18" fmla="*/ 156 w 474"/>
                  <a:gd name="T19" fmla="*/ 32 h 232"/>
                  <a:gd name="T20" fmla="*/ 152 w 474"/>
                  <a:gd name="T21" fmla="*/ 22 h 232"/>
                  <a:gd name="T22" fmla="*/ 168 w 474"/>
                  <a:gd name="T23" fmla="*/ 0 h 232"/>
                  <a:gd name="T24" fmla="*/ 176 w 474"/>
                  <a:gd name="T25" fmla="*/ 2 h 232"/>
                  <a:gd name="T26" fmla="*/ 192 w 474"/>
                  <a:gd name="T27" fmla="*/ 8 h 232"/>
                  <a:gd name="T28" fmla="*/ 212 w 474"/>
                  <a:gd name="T29" fmla="*/ 16 h 232"/>
                  <a:gd name="T30" fmla="*/ 216 w 474"/>
                  <a:gd name="T31" fmla="*/ 34 h 232"/>
                  <a:gd name="T32" fmla="*/ 228 w 474"/>
                  <a:gd name="T33" fmla="*/ 42 h 232"/>
                  <a:gd name="T34" fmla="*/ 244 w 474"/>
                  <a:gd name="T35" fmla="*/ 44 h 232"/>
                  <a:gd name="T36" fmla="*/ 280 w 474"/>
                  <a:gd name="T37" fmla="*/ 44 h 232"/>
                  <a:gd name="T38" fmla="*/ 284 w 474"/>
                  <a:gd name="T39" fmla="*/ 46 h 232"/>
                  <a:gd name="T40" fmla="*/ 302 w 474"/>
                  <a:gd name="T41" fmla="*/ 56 h 232"/>
                  <a:gd name="T42" fmla="*/ 314 w 474"/>
                  <a:gd name="T43" fmla="*/ 66 h 232"/>
                  <a:gd name="T44" fmla="*/ 346 w 474"/>
                  <a:gd name="T45" fmla="*/ 70 h 232"/>
                  <a:gd name="T46" fmla="*/ 394 w 474"/>
                  <a:gd name="T47" fmla="*/ 50 h 232"/>
                  <a:gd name="T48" fmla="*/ 408 w 474"/>
                  <a:gd name="T49" fmla="*/ 50 h 232"/>
                  <a:gd name="T50" fmla="*/ 418 w 474"/>
                  <a:gd name="T51" fmla="*/ 54 h 232"/>
                  <a:gd name="T52" fmla="*/ 426 w 474"/>
                  <a:gd name="T53" fmla="*/ 52 h 232"/>
                  <a:gd name="T54" fmla="*/ 428 w 474"/>
                  <a:gd name="T55" fmla="*/ 54 h 232"/>
                  <a:gd name="T56" fmla="*/ 418 w 474"/>
                  <a:gd name="T57" fmla="*/ 70 h 232"/>
                  <a:gd name="T58" fmla="*/ 416 w 474"/>
                  <a:gd name="T59" fmla="*/ 90 h 232"/>
                  <a:gd name="T60" fmla="*/ 418 w 474"/>
                  <a:gd name="T61" fmla="*/ 104 h 232"/>
                  <a:gd name="T62" fmla="*/ 444 w 474"/>
                  <a:gd name="T63" fmla="*/ 104 h 232"/>
                  <a:gd name="T64" fmla="*/ 462 w 474"/>
                  <a:gd name="T65" fmla="*/ 104 h 232"/>
                  <a:gd name="T66" fmla="*/ 472 w 474"/>
                  <a:gd name="T67" fmla="*/ 114 h 232"/>
                  <a:gd name="T68" fmla="*/ 474 w 474"/>
                  <a:gd name="T69" fmla="*/ 122 h 232"/>
                  <a:gd name="T70" fmla="*/ 472 w 474"/>
                  <a:gd name="T71" fmla="*/ 128 h 232"/>
                  <a:gd name="T72" fmla="*/ 436 w 474"/>
                  <a:gd name="T73" fmla="*/ 128 h 232"/>
                  <a:gd name="T74" fmla="*/ 410 w 474"/>
                  <a:gd name="T75" fmla="*/ 152 h 232"/>
                  <a:gd name="T76" fmla="*/ 394 w 474"/>
                  <a:gd name="T77" fmla="*/ 162 h 232"/>
                  <a:gd name="T78" fmla="*/ 376 w 474"/>
                  <a:gd name="T79" fmla="*/ 166 h 232"/>
                  <a:gd name="T80" fmla="*/ 368 w 474"/>
                  <a:gd name="T81" fmla="*/ 162 h 232"/>
                  <a:gd name="T82" fmla="*/ 356 w 474"/>
                  <a:gd name="T83" fmla="*/ 172 h 232"/>
                  <a:gd name="T84" fmla="*/ 362 w 474"/>
                  <a:gd name="T85" fmla="*/ 186 h 232"/>
                  <a:gd name="T86" fmla="*/ 346 w 474"/>
                  <a:gd name="T87" fmla="*/ 202 h 232"/>
                  <a:gd name="T88" fmla="*/ 326 w 474"/>
                  <a:gd name="T89" fmla="*/ 216 h 232"/>
                  <a:gd name="T90" fmla="*/ 310 w 474"/>
                  <a:gd name="T91" fmla="*/ 214 h 232"/>
                  <a:gd name="T92" fmla="*/ 298 w 474"/>
                  <a:gd name="T93" fmla="*/ 216 h 232"/>
                  <a:gd name="T94" fmla="*/ 278 w 474"/>
                  <a:gd name="T95" fmla="*/ 224 h 232"/>
                  <a:gd name="T96" fmla="*/ 258 w 474"/>
                  <a:gd name="T97" fmla="*/ 232 h 232"/>
                  <a:gd name="T98" fmla="*/ 252 w 474"/>
                  <a:gd name="T99" fmla="*/ 232 h 232"/>
                  <a:gd name="T100" fmla="*/ 214 w 474"/>
                  <a:gd name="T101" fmla="*/ 218 h 232"/>
                  <a:gd name="T102" fmla="*/ 190 w 474"/>
                  <a:gd name="T103" fmla="*/ 206 h 232"/>
                  <a:gd name="T104" fmla="*/ 136 w 474"/>
                  <a:gd name="T105" fmla="*/ 208 h 232"/>
                  <a:gd name="T106" fmla="*/ 110 w 474"/>
                  <a:gd name="T107" fmla="*/ 176 h 232"/>
                  <a:gd name="T108" fmla="*/ 70 w 474"/>
                  <a:gd name="T109" fmla="*/ 164 h 232"/>
                  <a:gd name="T110" fmla="*/ 44 w 474"/>
                  <a:gd name="T111" fmla="*/ 156 h 232"/>
                  <a:gd name="T112" fmla="*/ 46 w 474"/>
                  <a:gd name="T113" fmla="*/ 146 h 232"/>
                  <a:gd name="T114" fmla="*/ 34 w 474"/>
                  <a:gd name="T115" fmla="*/ 102 h 232"/>
                  <a:gd name="T116" fmla="*/ 26 w 474"/>
                  <a:gd name="T117" fmla="*/ 100 h 232"/>
                  <a:gd name="T118" fmla="*/ 20 w 474"/>
                  <a:gd name="T119" fmla="*/ 102 h 232"/>
                  <a:gd name="T120" fmla="*/ 14 w 474"/>
                  <a:gd name="T121" fmla="*/ 92 h 232"/>
                  <a:gd name="T122" fmla="*/ 2 w 474"/>
                  <a:gd name="T123" fmla="*/ 76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32"/>
                  <a:gd name="T188" fmla="*/ 474 w 474"/>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32">
                    <a:moveTo>
                      <a:pt x="0" y="76"/>
                    </a:moveTo>
                    <a:lnTo>
                      <a:pt x="4" y="70"/>
                    </a:lnTo>
                    <a:lnTo>
                      <a:pt x="8" y="64"/>
                    </a:lnTo>
                    <a:lnTo>
                      <a:pt x="18" y="60"/>
                    </a:lnTo>
                    <a:lnTo>
                      <a:pt x="44" y="44"/>
                    </a:lnTo>
                    <a:lnTo>
                      <a:pt x="68" y="36"/>
                    </a:lnTo>
                    <a:lnTo>
                      <a:pt x="78" y="40"/>
                    </a:lnTo>
                    <a:lnTo>
                      <a:pt x="82" y="42"/>
                    </a:lnTo>
                    <a:lnTo>
                      <a:pt x="92" y="40"/>
                    </a:lnTo>
                    <a:lnTo>
                      <a:pt x="96" y="42"/>
                    </a:lnTo>
                    <a:lnTo>
                      <a:pt x="106" y="52"/>
                    </a:lnTo>
                    <a:lnTo>
                      <a:pt x="112" y="52"/>
                    </a:lnTo>
                    <a:lnTo>
                      <a:pt x="124" y="50"/>
                    </a:lnTo>
                    <a:lnTo>
                      <a:pt x="128" y="52"/>
                    </a:lnTo>
                    <a:lnTo>
                      <a:pt x="150" y="52"/>
                    </a:lnTo>
                    <a:lnTo>
                      <a:pt x="154" y="50"/>
                    </a:lnTo>
                    <a:lnTo>
                      <a:pt x="152" y="44"/>
                    </a:lnTo>
                    <a:lnTo>
                      <a:pt x="152" y="40"/>
                    </a:lnTo>
                    <a:lnTo>
                      <a:pt x="156" y="36"/>
                    </a:lnTo>
                    <a:lnTo>
                      <a:pt x="156" y="32"/>
                    </a:lnTo>
                    <a:lnTo>
                      <a:pt x="152" y="28"/>
                    </a:lnTo>
                    <a:lnTo>
                      <a:pt x="152" y="22"/>
                    </a:lnTo>
                    <a:lnTo>
                      <a:pt x="152" y="18"/>
                    </a:lnTo>
                    <a:lnTo>
                      <a:pt x="168" y="0"/>
                    </a:lnTo>
                    <a:lnTo>
                      <a:pt x="172" y="0"/>
                    </a:lnTo>
                    <a:lnTo>
                      <a:pt x="176" y="2"/>
                    </a:lnTo>
                    <a:lnTo>
                      <a:pt x="182" y="6"/>
                    </a:lnTo>
                    <a:lnTo>
                      <a:pt x="192" y="8"/>
                    </a:lnTo>
                    <a:lnTo>
                      <a:pt x="194" y="12"/>
                    </a:lnTo>
                    <a:lnTo>
                      <a:pt x="212" y="16"/>
                    </a:lnTo>
                    <a:lnTo>
                      <a:pt x="214" y="20"/>
                    </a:lnTo>
                    <a:lnTo>
                      <a:pt x="216" y="34"/>
                    </a:lnTo>
                    <a:lnTo>
                      <a:pt x="218" y="34"/>
                    </a:lnTo>
                    <a:lnTo>
                      <a:pt x="228" y="42"/>
                    </a:lnTo>
                    <a:lnTo>
                      <a:pt x="236" y="46"/>
                    </a:lnTo>
                    <a:lnTo>
                      <a:pt x="244" y="44"/>
                    </a:lnTo>
                    <a:lnTo>
                      <a:pt x="260" y="36"/>
                    </a:lnTo>
                    <a:lnTo>
                      <a:pt x="280" y="44"/>
                    </a:lnTo>
                    <a:lnTo>
                      <a:pt x="282" y="46"/>
                    </a:lnTo>
                    <a:lnTo>
                      <a:pt x="284" y="46"/>
                    </a:lnTo>
                    <a:lnTo>
                      <a:pt x="292" y="52"/>
                    </a:lnTo>
                    <a:lnTo>
                      <a:pt x="302" y="56"/>
                    </a:lnTo>
                    <a:lnTo>
                      <a:pt x="306" y="60"/>
                    </a:lnTo>
                    <a:lnTo>
                      <a:pt x="314" y="66"/>
                    </a:lnTo>
                    <a:lnTo>
                      <a:pt x="340" y="68"/>
                    </a:lnTo>
                    <a:lnTo>
                      <a:pt x="346" y="70"/>
                    </a:lnTo>
                    <a:lnTo>
                      <a:pt x="378" y="62"/>
                    </a:lnTo>
                    <a:lnTo>
                      <a:pt x="394" y="50"/>
                    </a:lnTo>
                    <a:lnTo>
                      <a:pt x="402" y="48"/>
                    </a:lnTo>
                    <a:lnTo>
                      <a:pt x="408" y="50"/>
                    </a:lnTo>
                    <a:lnTo>
                      <a:pt x="412" y="54"/>
                    </a:lnTo>
                    <a:lnTo>
                      <a:pt x="418" y="54"/>
                    </a:lnTo>
                    <a:lnTo>
                      <a:pt x="424" y="54"/>
                    </a:lnTo>
                    <a:lnTo>
                      <a:pt x="426" y="52"/>
                    </a:lnTo>
                    <a:lnTo>
                      <a:pt x="428" y="52"/>
                    </a:lnTo>
                    <a:lnTo>
                      <a:pt x="428" y="54"/>
                    </a:lnTo>
                    <a:lnTo>
                      <a:pt x="426" y="56"/>
                    </a:lnTo>
                    <a:lnTo>
                      <a:pt x="418" y="70"/>
                    </a:lnTo>
                    <a:lnTo>
                      <a:pt x="418" y="84"/>
                    </a:lnTo>
                    <a:lnTo>
                      <a:pt x="416" y="90"/>
                    </a:lnTo>
                    <a:lnTo>
                      <a:pt x="416" y="100"/>
                    </a:lnTo>
                    <a:lnTo>
                      <a:pt x="418" y="104"/>
                    </a:lnTo>
                    <a:lnTo>
                      <a:pt x="430" y="108"/>
                    </a:lnTo>
                    <a:lnTo>
                      <a:pt x="444" y="104"/>
                    </a:lnTo>
                    <a:lnTo>
                      <a:pt x="456" y="96"/>
                    </a:lnTo>
                    <a:lnTo>
                      <a:pt x="462" y="104"/>
                    </a:lnTo>
                    <a:lnTo>
                      <a:pt x="470" y="110"/>
                    </a:lnTo>
                    <a:lnTo>
                      <a:pt x="472" y="114"/>
                    </a:lnTo>
                    <a:lnTo>
                      <a:pt x="470" y="120"/>
                    </a:lnTo>
                    <a:lnTo>
                      <a:pt x="474" y="122"/>
                    </a:lnTo>
                    <a:lnTo>
                      <a:pt x="474" y="126"/>
                    </a:lnTo>
                    <a:lnTo>
                      <a:pt x="472" y="128"/>
                    </a:lnTo>
                    <a:lnTo>
                      <a:pt x="462" y="126"/>
                    </a:lnTo>
                    <a:lnTo>
                      <a:pt x="436" y="128"/>
                    </a:lnTo>
                    <a:lnTo>
                      <a:pt x="418" y="148"/>
                    </a:lnTo>
                    <a:lnTo>
                      <a:pt x="410" y="152"/>
                    </a:lnTo>
                    <a:lnTo>
                      <a:pt x="404" y="152"/>
                    </a:lnTo>
                    <a:lnTo>
                      <a:pt x="394" y="162"/>
                    </a:lnTo>
                    <a:lnTo>
                      <a:pt x="386" y="168"/>
                    </a:lnTo>
                    <a:lnTo>
                      <a:pt x="376" y="166"/>
                    </a:lnTo>
                    <a:lnTo>
                      <a:pt x="372" y="162"/>
                    </a:lnTo>
                    <a:lnTo>
                      <a:pt x="368" y="162"/>
                    </a:lnTo>
                    <a:lnTo>
                      <a:pt x="362" y="162"/>
                    </a:lnTo>
                    <a:lnTo>
                      <a:pt x="356" y="172"/>
                    </a:lnTo>
                    <a:lnTo>
                      <a:pt x="356" y="176"/>
                    </a:lnTo>
                    <a:lnTo>
                      <a:pt x="362" y="186"/>
                    </a:lnTo>
                    <a:lnTo>
                      <a:pt x="362" y="188"/>
                    </a:lnTo>
                    <a:lnTo>
                      <a:pt x="346" y="202"/>
                    </a:lnTo>
                    <a:lnTo>
                      <a:pt x="344" y="206"/>
                    </a:lnTo>
                    <a:lnTo>
                      <a:pt x="326" y="216"/>
                    </a:lnTo>
                    <a:lnTo>
                      <a:pt x="318" y="216"/>
                    </a:lnTo>
                    <a:lnTo>
                      <a:pt x="310" y="214"/>
                    </a:lnTo>
                    <a:lnTo>
                      <a:pt x="306" y="216"/>
                    </a:lnTo>
                    <a:lnTo>
                      <a:pt x="298" y="216"/>
                    </a:lnTo>
                    <a:lnTo>
                      <a:pt x="280" y="220"/>
                    </a:lnTo>
                    <a:lnTo>
                      <a:pt x="278" y="224"/>
                    </a:lnTo>
                    <a:lnTo>
                      <a:pt x="264" y="228"/>
                    </a:lnTo>
                    <a:lnTo>
                      <a:pt x="258" y="232"/>
                    </a:lnTo>
                    <a:lnTo>
                      <a:pt x="256" y="232"/>
                    </a:lnTo>
                    <a:lnTo>
                      <a:pt x="252" y="232"/>
                    </a:lnTo>
                    <a:lnTo>
                      <a:pt x="250" y="228"/>
                    </a:lnTo>
                    <a:lnTo>
                      <a:pt x="214" y="218"/>
                    </a:lnTo>
                    <a:lnTo>
                      <a:pt x="206" y="212"/>
                    </a:lnTo>
                    <a:lnTo>
                      <a:pt x="190" y="206"/>
                    </a:lnTo>
                    <a:lnTo>
                      <a:pt x="140" y="210"/>
                    </a:lnTo>
                    <a:lnTo>
                      <a:pt x="136" y="208"/>
                    </a:lnTo>
                    <a:lnTo>
                      <a:pt x="112" y="176"/>
                    </a:lnTo>
                    <a:lnTo>
                      <a:pt x="110" y="176"/>
                    </a:lnTo>
                    <a:lnTo>
                      <a:pt x="78" y="162"/>
                    </a:lnTo>
                    <a:lnTo>
                      <a:pt x="70" y="164"/>
                    </a:lnTo>
                    <a:lnTo>
                      <a:pt x="46" y="158"/>
                    </a:lnTo>
                    <a:lnTo>
                      <a:pt x="44" y="156"/>
                    </a:lnTo>
                    <a:lnTo>
                      <a:pt x="44" y="152"/>
                    </a:lnTo>
                    <a:lnTo>
                      <a:pt x="46" y="146"/>
                    </a:lnTo>
                    <a:lnTo>
                      <a:pt x="42" y="118"/>
                    </a:lnTo>
                    <a:lnTo>
                      <a:pt x="34" y="102"/>
                    </a:lnTo>
                    <a:lnTo>
                      <a:pt x="30" y="102"/>
                    </a:lnTo>
                    <a:lnTo>
                      <a:pt x="26" y="100"/>
                    </a:lnTo>
                    <a:lnTo>
                      <a:pt x="22" y="98"/>
                    </a:lnTo>
                    <a:lnTo>
                      <a:pt x="20" y="102"/>
                    </a:lnTo>
                    <a:lnTo>
                      <a:pt x="16" y="98"/>
                    </a:lnTo>
                    <a:lnTo>
                      <a:pt x="14" y="92"/>
                    </a:lnTo>
                    <a:lnTo>
                      <a:pt x="4" y="86"/>
                    </a:lnTo>
                    <a:lnTo>
                      <a:pt x="2" y="76"/>
                    </a:lnTo>
                    <a:lnTo>
                      <a:pt x="0" y="76"/>
                    </a:lnTo>
                    <a:close/>
                  </a:path>
                </a:pathLst>
              </a:custGeom>
              <a:solidFill>
                <a:schemeClr val="tx2"/>
              </a:solidFill>
              <a:ln w="3175">
                <a:solidFill>
                  <a:schemeClr val="bg1"/>
                </a:solidFill>
                <a:round/>
                <a:headEnd/>
                <a:tailEnd/>
              </a:ln>
            </p:spPr>
            <p:txBody>
              <a:bodyPr/>
              <a:lstStyle/>
              <a:p>
                <a:endParaRPr lang="fr-FR" dirty="0"/>
              </a:p>
            </p:txBody>
          </p:sp>
          <p:sp>
            <p:nvSpPr>
              <p:cNvPr id="60579" name="Freeform 189"/>
              <p:cNvSpPr>
                <a:spLocks/>
              </p:cNvSpPr>
              <p:nvPr/>
            </p:nvSpPr>
            <p:spPr bwMode="auto">
              <a:xfrm>
                <a:off x="4095" y="1791"/>
                <a:ext cx="474" cy="232"/>
              </a:xfrm>
              <a:custGeom>
                <a:avLst/>
                <a:gdLst>
                  <a:gd name="T0" fmla="*/ 4 w 474"/>
                  <a:gd name="T1" fmla="*/ 70 h 232"/>
                  <a:gd name="T2" fmla="*/ 18 w 474"/>
                  <a:gd name="T3" fmla="*/ 60 h 232"/>
                  <a:gd name="T4" fmla="*/ 68 w 474"/>
                  <a:gd name="T5" fmla="*/ 36 h 232"/>
                  <a:gd name="T6" fmla="*/ 82 w 474"/>
                  <a:gd name="T7" fmla="*/ 42 h 232"/>
                  <a:gd name="T8" fmla="*/ 96 w 474"/>
                  <a:gd name="T9" fmla="*/ 42 h 232"/>
                  <a:gd name="T10" fmla="*/ 112 w 474"/>
                  <a:gd name="T11" fmla="*/ 52 h 232"/>
                  <a:gd name="T12" fmla="*/ 128 w 474"/>
                  <a:gd name="T13" fmla="*/ 52 h 232"/>
                  <a:gd name="T14" fmla="*/ 154 w 474"/>
                  <a:gd name="T15" fmla="*/ 50 h 232"/>
                  <a:gd name="T16" fmla="*/ 152 w 474"/>
                  <a:gd name="T17" fmla="*/ 40 h 232"/>
                  <a:gd name="T18" fmla="*/ 156 w 474"/>
                  <a:gd name="T19" fmla="*/ 32 h 232"/>
                  <a:gd name="T20" fmla="*/ 152 w 474"/>
                  <a:gd name="T21" fmla="*/ 22 h 232"/>
                  <a:gd name="T22" fmla="*/ 168 w 474"/>
                  <a:gd name="T23" fmla="*/ 0 h 232"/>
                  <a:gd name="T24" fmla="*/ 176 w 474"/>
                  <a:gd name="T25" fmla="*/ 2 h 232"/>
                  <a:gd name="T26" fmla="*/ 192 w 474"/>
                  <a:gd name="T27" fmla="*/ 8 h 232"/>
                  <a:gd name="T28" fmla="*/ 212 w 474"/>
                  <a:gd name="T29" fmla="*/ 16 h 232"/>
                  <a:gd name="T30" fmla="*/ 216 w 474"/>
                  <a:gd name="T31" fmla="*/ 34 h 232"/>
                  <a:gd name="T32" fmla="*/ 228 w 474"/>
                  <a:gd name="T33" fmla="*/ 42 h 232"/>
                  <a:gd name="T34" fmla="*/ 244 w 474"/>
                  <a:gd name="T35" fmla="*/ 44 h 232"/>
                  <a:gd name="T36" fmla="*/ 280 w 474"/>
                  <a:gd name="T37" fmla="*/ 44 h 232"/>
                  <a:gd name="T38" fmla="*/ 284 w 474"/>
                  <a:gd name="T39" fmla="*/ 46 h 232"/>
                  <a:gd name="T40" fmla="*/ 302 w 474"/>
                  <a:gd name="T41" fmla="*/ 56 h 232"/>
                  <a:gd name="T42" fmla="*/ 314 w 474"/>
                  <a:gd name="T43" fmla="*/ 66 h 232"/>
                  <a:gd name="T44" fmla="*/ 346 w 474"/>
                  <a:gd name="T45" fmla="*/ 70 h 232"/>
                  <a:gd name="T46" fmla="*/ 394 w 474"/>
                  <a:gd name="T47" fmla="*/ 50 h 232"/>
                  <a:gd name="T48" fmla="*/ 408 w 474"/>
                  <a:gd name="T49" fmla="*/ 50 h 232"/>
                  <a:gd name="T50" fmla="*/ 418 w 474"/>
                  <a:gd name="T51" fmla="*/ 54 h 232"/>
                  <a:gd name="T52" fmla="*/ 426 w 474"/>
                  <a:gd name="T53" fmla="*/ 52 h 232"/>
                  <a:gd name="T54" fmla="*/ 428 w 474"/>
                  <a:gd name="T55" fmla="*/ 54 h 232"/>
                  <a:gd name="T56" fmla="*/ 418 w 474"/>
                  <a:gd name="T57" fmla="*/ 70 h 232"/>
                  <a:gd name="T58" fmla="*/ 416 w 474"/>
                  <a:gd name="T59" fmla="*/ 90 h 232"/>
                  <a:gd name="T60" fmla="*/ 418 w 474"/>
                  <a:gd name="T61" fmla="*/ 104 h 232"/>
                  <a:gd name="T62" fmla="*/ 444 w 474"/>
                  <a:gd name="T63" fmla="*/ 104 h 232"/>
                  <a:gd name="T64" fmla="*/ 462 w 474"/>
                  <a:gd name="T65" fmla="*/ 104 h 232"/>
                  <a:gd name="T66" fmla="*/ 472 w 474"/>
                  <a:gd name="T67" fmla="*/ 114 h 232"/>
                  <a:gd name="T68" fmla="*/ 474 w 474"/>
                  <a:gd name="T69" fmla="*/ 122 h 232"/>
                  <a:gd name="T70" fmla="*/ 472 w 474"/>
                  <a:gd name="T71" fmla="*/ 128 h 232"/>
                  <a:gd name="T72" fmla="*/ 436 w 474"/>
                  <a:gd name="T73" fmla="*/ 128 h 232"/>
                  <a:gd name="T74" fmla="*/ 410 w 474"/>
                  <a:gd name="T75" fmla="*/ 152 h 232"/>
                  <a:gd name="T76" fmla="*/ 394 w 474"/>
                  <a:gd name="T77" fmla="*/ 162 h 232"/>
                  <a:gd name="T78" fmla="*/ 376 w 474"/>
                  <a:gd name="T79" fmla="*/ 166 h 232"/>
                  <a:gd name="T80" fmla="*/ 368 w 474"/>
                  <a:gd name="T81" fmla="*/ 162 h 232"/>
                  <a:gd name="T82" fmla="*/ 356 w 474"/>
                  <a:gd name="T83" fmla="*/ 172 h 232"/>
                  <a:gd name="T84" fmla="*/ 362 w 474"/>
                  <a:gd name="T85" fmla="*/ 186 h 232"/>
                  <a:gd name="T86" fmla="*/ 346 w 474"/>
                  <a:gd name="T87" fmla="*/ 202 h 232"/>
                  <a:gd name="T88" fmla="*/ 326 w 474"/>
                  <a:gd name="T89" fmla="*/ 216 h 232"/>
                  <a:gd name="T90" fmla="*/ 310 w 474"/>
                  <a:gd name="T91" fmla="*/ 214 h 232"/>
                  <a:gd name="T92" fmla="*/ 298 w 474"/>
                  <a:gd name="T93" fmla="*/ 216 h 232"/>
                  <a:gd name="T94" fmla="*/ 278 w 474"/>
                  <a:gd name="T95" fmla="*/ 224 h 232"/>
                  <a:gd name="T96" fmla="*/ 258 w 474"/>
                  <a:gd name="T97" fmla="*/ 232 h 232"/>
                  <a:gd name="T98" fmla="*/ 252 w 474"/>
                  <a:gd name="T99" fmla="*/ 232 h 232"/>
                  <a:gd name="T100" fmla="*/ 214 w 474"/>
                  <a:gd name="T101" fmla="*/ 218 h 232"/>
                  <a:gd name="T102" fmla="*/ 190 w 474"/>
                  <a:gd name="T103" fmla="*/ 206 h 232"/>
                  <a:gd name="T104" fmla="*/ 136 w 474"/>
                  <a:gd name="T105" fmla="*/ 208 h 232"/>
                  <a:gd name="T106" fmla="*/ 110 w 474"/>
                  <a:gd name="T107" fmla="*/ 176 h 232"/>
                  <a:gd name="T108" fmla="*/ 70 w 474"/>
                  <a:gd name="T109" fmla="*/ 164 h 232"/>
                  <a:gd name="T110" fmla="*/ 44 w 474"/>
                  <a:gd name="T111" fmla="*/ 156 h 232"/>
                  <a:gd name="T112" fmla="*/ 46 w 474"/>
                  <a:gd name="T113" fmla="*/ 146 h 232"/>
                  <a:gd name="T114" fmla="*/ 34 w 474"/>
                  <a:gd name="T115" fmla="*/ 102 h 232"/>
                  <a:gd name="T116" fmla="*/ 26 w 474"/>
                  <a:gd name="T117" fmla="*/ 100 h 232"/>
                  <a:gd name="T118" fmla="*/ 20 w 474"/>
                  <a:gd name="T119" fmla="*/ 102 h 232"/>
                  <a:gd name="T120" fmla="*/ 14 w 474"/>
                  <a:gd name="T121" fmla="*/ 92 h 232"/>
                  <a:gd name="T122" fmla="*/ 2 w 474"/>
                  <a:gd name="T123" fmla="*/ 76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32"/>
                  <a:gd name="T188" fmla="*/ 474 w 474"/>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32">
                    <a:moveTo>
                      <a:pt x="0" y="76"/>
                    </a:moveTo>
                    <a:lnTo>
                      <a:pt x="4" y="70"/>
                    </a:lnTo>
                    <a:lnTo>
                      <a:pt x="8" y="64"/>
                    </a:lnTo>
                    <a:lnTo>
                      <a:pt x="18" y="60"/>
                    </a:lnTo>
                    <a:lnTo>
                      <a:pt x="44" y="44"/>
                    </a:lnTo>
                    <a:lnTo>
                      <a:pt x="68" y="36"/>
                    </a:lnTo>
                    <a:lnTo>
                      <a:pt x="78" y="40"/>
                    </a:lnTo>
                    <a:lnTo>
                      <a:pt x="82" y="42"/>
                    </a:lnTo>
                    <a:lnTo>
                      <a:pt x="92" y="40"/>
                    </a:lnTo>
                    <a:lnTo>
                      <a:pt x="96" y="42"/>
                    </a:lnTo>
                    <a:lnTo>
                      <a:pt x="106" y="52"/>
                    </a:lnTo>
                    <a:lnTo>
                      <a:pt x="112" y="52"/>
                    </a:lnTo>
                    <a:lnTo>
                      <a:pt x="124" y="50"/>
                    </a:lnTo>
                    <a:lnTo>
                      <a:pt x="128" y="52"/>
                    </a:lnTo>
                    <a:lnTo>
                      <a:pt x="150" y="52"/>
                    </a:lnTo>
                    <a:lnTo>
                      <a:pt x="154" y="50"/>
                    </a:lnTo>
                    <a:lnTo>
                      <a:pt x="152" y="44"/>
                    </a:lnTo>
                    <a:lnTo>
                      <a:pt x="152" y="40"/>
                    </a:lnTo>
                    <a:lnTo>
                      <a:pt x="156" y="36"/>
                    </a:lnTo>
                    <a:lnTo>
                      <a:pt x="156" y="32"/>
                    </a:lnTo>
                    <a:lnTo>
                      <a:pt x="152" y="28"/>
                    </a:lnTo>
                    <a:lnTo>
                      <a:pt x="152" y="22"/>
                    </a:lnTo>
                    <a:lnTo>
                      <a:pt x="152" y="18"/>
                    </a:lnTo>
                    <a:lnTo>
                      <a:pt x="168" y="0"/>
                    </a:lnTo>
                    <a:lnTo>
                      <a:pt x="172" y="0"/>
                    </a:lnTo>
                    <a:lnTo>
                      <a:pt x="176" y="2"/>
                    </a:lnTo>
                    <a:lnTo>
                      <a:pt x="182" y="6"/>
                    </a:lnTo>
                    <a:lnTo>
                      <a:pt x="192" y="8"/>
                    </a:lnTo>
                    <a:lnTo>
                      <a:pt x="194" y="12"/>
                    </a:lnTo>
                    <a:lnTo>
                      <a:pt x="212" y="16"/>
                    </a:lnTo>
                    <a:lnTo>
                      <a:pt x="214" y="20"/>
                    </a:lnTo>
                    <a:lnTo>
                      <a:pt x="216" y="34"/>
                    </a:lnTo>
                    <a:lnTo>
                      <a:pt x="218" y="34"/>
                    </a:lnTo>
                    <a:lnTo>
                      <a:pt x="228" y="42"/>
                    </a:lnTo>
                    <a:lnTo>
                      <a:pt x="236" y="46"/>
                    </a:lnTo>
                    <a:lnTo>
                      <a:pt x="244" y="44"/>
                    </a:lnTo>
                    <a:lnTo>
                      <a:pt x="260" y="36"/>
                    </a:lnTo>
                    <a:lnTo>
                      <a:pt x="280" y="44"/>
                    </a:lnTo>
                    <a:lnTo>
                      <a:pt x="282" y="46"/>
                    </a:lnTo>
                    <a:lnTo>
                      <a:pt x="284" y="46"/>
                    </a:lnTo>
                    <a:lnTo>
                      <a:pt x="292" y="52"/>
                    </a:lnTo>
                    <a:lnTo>
                      <a:pt x="302" y="56"/>
                    </a:lnTo>
                    <a:lnTo>
                      <a:pt x="306" y="60"/>
                    </a:lnTo>
                    <a:lnTo>
                      <a:pt x="314" y="66"/>
                    </a:lnTo>
                    <a:lnTo>
                      <a:pt x="340" y="68"/>
                    </a:lnTo>
                    <a:lnTo>
                      <a:pt x="346" y="70"/>
                    </a:lnTo>
                    <a:lnTo>
                      <a:pt x="378" y="62"/>
                    </a:lnTo>
                    <a:lnTo>
                      <a:pt x="394" y="50"/>
                    </a:lnTo>
                    <a:lnTo>
                      <a:pt x="402" y="48"/>
                    </a:lnTo>
                    <a:lnTo>
                      <a:pt x="408" y="50"/>
                    </a:lnTo>
                    <a:lnTo>
                      <a:pt x="412" y="54"/>
                    </a:lnTo>
                    <a:lnTo>
                      <a:pt x="418" y="54"/>
                    </a:lnTo>
                    <a:lnTo>
                      <a:pt x="424" y="54"/>
                    </a:lnTo>
                    <a:lnTo>
                      <a:pt x="426" y="52"/>
                    </a:lnTo>
                    <a:lnTo>
                      <a:pt x="428" y="52"/>
                    </a:lnTo>
                    <a:lnTo>
                      <a:pt x="428" y="54"/>
                    </a:lnTo>
                    <a:lnTo>
                      <a:pt x="426" y="56"/>
                    </a:lnTo>
                    <a:lnTo>
                      <a:pt x="418" y="70"/>
                    </a:lnTo>
                    <a:lnTo>
                      <a:pt x="418" y="84"/>
                    </a:lnTo>
                    <a:lnTo>
                      <a:pt x="416" y="90"/>
                    </a:lnTo>
                    <a:lnTo>
                      <a:pt x="416" y="100"/>
                    </a:lnTo>
                    <a:lnTo>
                      <a:pt x="418" y="104"/>
                    </a:lnTo>
                    <a:lnTo>
                      <a:pt x="430" y="108"/>
                    </a:lnTo>
                    <a:lnTo>
                      <a:pt x="444" y="104"/>
                    </a:lnTo>
                    <a:lnTo>
                      <a:pt x="456" y="96"/>
                    </a:lnTo>
                    <a:lnTo>
                      <a:pt x="462" y="104"/>
                    </a:lnTo>
                    <a:lnTo>
                      <a:pt x="470" y="110"/>
                    </a:lnTo>
                    <a:lnTo>
                      <a:pt x="472" y="114"/>
                    </a:lnTo>
                    <a:lnTo>
                      <a:pt x="470" y="120"/>
                    </a:lnTo>
                    <a:lnTo>
                      <a:pt x="474" y="122"/>
                    </a:lnTo>
                    <a:lnTo>
                      <a:pt x="474" y="126"/>
                    </a:lnTo>
                    <a:lnTo>
                      <a:pt x="472" y="128"/>
                    </a:lnTo>
                    <a:lnTo>
                      <a:pt x="462" y="126"/>
                    </a:lnTo>
                    <a:lnTo>
                      <a:pt x="436" y="128"/>
                    </a:lnTo>
                    <a:lnTo>
                      <a:pt x="418" y="148"/>
                    </a:lnTo>
                    <a:lnTo>
                      <a:pt x="410" y="152"/>
                    </a:lnTo>
                    <a:lnTo>
                      <a:pt x="404" y="152"/>
                    </a:lnTo>
                    <a:lnTo>
                      <a:pt x="394" y="162"/>
                    </a:lnTo>
                    <a:lnTo>
                      <a:pt x="386" y="168"/>
                    </a:lnTo>
                    <a:lnTo>
                      <a:pt x="376" y="166"/>
                    </a:lnTo>
                    <a:lnTo>
                      <a:pt x="372" y="162"/>
                    </a:lnTo>
                    <a:lnTo>
                      <a:pt x="368" y="162"/>
                    </a:lnTo>
                    <a:lnTo>
                      <a:pt x="362" y="162"/>
                    </a:lnTo>
                    <a:lnTo>
                      <a:pt x="356" y="172"/>
                    </a:lnTo>
                    <a:lnTo>
                      <a:pt x="356" y="176"/>
                    </a:lnTo>
                    <a:lnTo>
                      <a:pt x="362" y="186"/>
                    </a:lnTo>
                    <a:lnTo>
                      <a:pt x="362" y="188"/>
                    </a:lnTo>
                    <a:lnTo>
                      <a:pt x="346" y="202"/>
                    </a:lnTo>
                    <a:lnTo>
                      <a:pt x="344" y="206"/>
                    </a:lnTo>
                    <a:lnTo>
                      <a:pt x="326" y="216"/>
                    </a:lnTo>
                    <a:lnTo>
                      <a:pt x="318" y="216"/>
                    </a:lnTo>
                    <a:lnTo>
                      <a:pt x="310" y="214"/>
                    </a:lnTo>
                    <a:lnTo>
                      <a:pt x="306" y="216"/>
                    </a:lnTo>
                    <a:lnTo>
                      <a:pt x="298" y="216"/>
                    </a:lnTo>
                    <a:lnTo>
                      <a:pt x="280" y="220"/>
                    </a:lnTo>
                    <a:lnTo>
                      <a:pt x="278" y="224"/>
                    </a:lnTo>
                    <a:lnTo>
                      <a:pt x="264" y="228"/>
                    </a:lnTo>
                    <a:lnTo>
                      <a:pt x="258" y="232"/>
                    </a:lnTo>
                    <a:lnTo>
                      <a:pt x="256" y="232"/>
                    </a:lnTo>
                    <a:lnTo>
                      <a:pt x="252" y="232"/>
                    </a:lnTo>
                    <a:lnTo>
                      <a:pt x="250" y="228"/>
                    </a:lnTo>
                    <a:lnTo>
                      <a:pt x="214" y="218"/>
                    </a:lnTo>
                    <a:lnTo>
                      <a:pt x="206" y="212"/>
                    </a:lnTo>
                    <a:lnTo>
                      <a:pt x="190" y="206"/>
                    </a:lnTo>
                    <a:lnTo>
                      <a:pt x="140" y="210"/>
                    </a:lnTo>
                    <a:lnTo>
                      <a:pt x="136" y="208"/>
                    </a:lnTo>
                    <a:lnTo>
                      <a:pt x="112" y="176"/>
                    </a:lnTo>
                    <a:lnTo>
                      <a:pt x="110" y="176"/>
                    </a:lnTo>
                    <a:lnTo>
                      <a:pt x="78" y="162"/>
                    </a:lnTo>
                    <a:lnTo>
                      <a:pt x="70" y="164"/>
                    </a:lnTo>
                    <a:lnTo>
                      <a:pt x="46" y="158"/>
                    </a:lnTo>
                    <a:lnTo>
                      <a:pt x="44" y="156"/>
                    </a:lnTo>
                    <a:lnTo>
                      <a:pt x="44" y="152"/>
                    </a:lnTo>
                    <a:lnTo>
                      <a:pt x="46" y="146"/>
                    </a:lnTo>
                    <a:lnTo>
                      <a:pt x="42" y="118"/>
                    </a:lnTo>
                    <a:lnTo>
                      <a:pt x="34" y="102"/>
                    </a:lnTo>
                    <a:lnTo>
                      <a:pt x="30" y="102"/>
                    </a:lnTo>
                    <a:lnTo>
                      <a:pt x="26" y="100"/>
                    </a:lnTo>
                    <a:lnTo>
                      <a:pt x="22" y="98"/>
                    </a:lnTo>
                    <a:lnTo>
                      <a:pt x="20" y="102"/>
                    </a:lnTo>
                    <a:lnTo>
                      <a:pt x="16" y="98"/>
                    </a:lnTo>
                    <a:lnTo>
                      <a:pt x="14" y="92"/>
                    </a:lnTo>
                    <a:lnTo>
                      <a:pt x="4" y="86"/>
                    </a:lnTo>
                    <a:lnTo>
                      <a:pt x="2" y="76"/>
                    </a:lnTo>
                  </a:path>
                </a:pathLst>
              </a:custGeom>
              <a:solidFill>
                <a:schemeClr val="tx2"/>
              </a:solidFill>
              <a:ln w="3175">
                <a:solidFill>
                  <a:schemeClr val="bg1"/>
                </a:solidFill>
                <a:round/>
                <a:headEnd/>
                <a:tailEnd/>
              </a:ln>
            </p:spPr>
            <p:txBody>
              <a:bodyPr/>
              <a:lstStyle/>
              <a:p>
                <a:endParaRPr lang="fr-FR" dirty="0"/>
              </a:p>
            </p:txBody>
          </p:sp>
          <p:sp>
            <p:nvSpPr>
              <p:cNvPr id="60580" name="Freeform 190"/>
              <p:cNvSpPr>
                <a:spLocks/>
              </p:cNvSpPr>
              <p:nvPr/>
            </p:nvSpPr>
            <p:spPr bwMode="auto">
              <a:xfrm>
                <a:off x="4281" y="2602"/>
                <a:ext cx="62" cy="80"/>
              </a:xfrm>
              <a:custGeom>
                <a:avLst/>
                <a:gdLst>
                  <a:gd name="T0" fmla="*/ 2 w 62"/>
                  <a:gd name="T1" fmla="*/ 4 h 80"/>
                  <a:gd name="T2" fmla="*/ 2 w 62"/>
                  <a:gd name="T3" fmla="*/ 6 h 80"/>
                  <a:gd name="T4" fmla="*/ 6 w 62"/>
                  <a:gd name="T5" fmla="*/ 28 h 80"/>
                  <a:gd name="T6" fmla="*/ 8 w 62"/>
                  <a:gd name="T7" fmla="*/ 30 h 80"/>
                  <a:gd name="T8" fmla="*/ 8 w 62"/>
                  <a:gd name="T9" fmla="*/ 36 h 80"/>
                  <a:gd name="T10" fmla="*/ 10 w 62"/>
                  <a:gd name="T11" fmla="*/ 40 h 80"/>
                  <a:gd name="T12" fmla="*/ 10 w 62"/>
                  <a:gd name="T13" fmla="*/ 42 h 80"/>
                  <a:gd name="T14" fmla="*/ 18 w 62"/>
                  <a:gd name="T15" fmla="*/ 54 h 80"/>
                  <a:gd name="T16" fmla="*/ 20 w 62"/>
                  <a:gd name="T17" fmla="*/ 58 h 80"/>
                  <a:gd name="T18" fmla="*/ 48 w 62"/>
                  <a:gd name="T19" fmla="*/ 80 h 80"/>
                  <a:gd name="T20" fmla="*/ 50 w 62"/>
                  <a:gd name="T21" fmla="*/ 78 h 80"/>
                  <a:gd name="T22" fmla="*/ 50 w 62"/>
                  <a:gd name="T23" fmla="*/ 80 h 80"/>
                  <a:gd name="T24" fmla="*/ 52 w 62"/>
                  <a:gd name="T25" fmla="*/ 80 h 80"/>
                  <a:gd name="T26" fmla="*/ 52 w 62"/>
                  <a:gd name="T27" fmla="*/ 78 h 80"/>
                  <a:gd name="T28" fmla="*/ 54 w 62"/>
                  <a:gd name="T29" fmla="*/ 76 h 80"/>
                  <a:gd name="T30" fmla="*/ 58 w 62"/>
                  <a:gd name="T31" fmla="*/ 78 h 80"/>
                  <a:gd name="T32" fmla="*/ 60 w 62"/>
                  <a:gd name="T33" fmla="*/ 80 h 80"/>
                  <a:gd name="T34" fmla="*/ 62 w 62"/>
                  <a:gd name="T35" fmla="*/ 78 h 80"/>
                  <a:gd name="T36" fmla="*/ 62 w 62"/>
                  <a:gd name="T37" fmla="*/ 74 h 80"/>
                  <a:gd name="T38" fmla="*/ 56 w 62"/>
                  <a:gd name="T39" fmla="*/ 62 h 80"/>
                  <a:gd name="T40" fmla="*/ 52 w 62"/>
                  <a:gd name="T41" fmla="*/ 58 h 80"/>
                  <a:gd name="T42" fmla="*/ 50 w 62"/>
                  <a:gd name="T43" fmla="*/ 26 h 80"/>
                  <a:gd name="T44" fmla="*/ 44 w 62"/>
                  <a:gd name="T45" fmla="*/ 18 h 80"/>
                  <a:gd name="T46" fmla="*/ 34 w 62"/>
                  <a:gd name="T47" fmla="*/ 8 h 80"/>
                  <a:gd name="T48" fmla="*/ 30 w 62"/>
                  <a:gd name="T49" fmla="*/ 8 h 80"/>
                  <a:gd name="T50" fmla="*/ 28 w 62"/>
                  <a:gd name="T51" fmla="*/ 12 h 80"/>
                  <a:gd name="T52" fmla="*/ 26 w 62"/>
                  <a:gd name="T53" fmla="*/ 12 h 80"/>
                  <a:gd name="T54" fmla="*/ 22 w 62"/>
                  <a:gd name="T55" fmla="*/ 12 h 80"/>
                  <a:gd name="T56" fmla="*/ 16 w 62"/>
                  <a:gd name="T57" fmla="*/ 16 h 80"/>
                  <a:gd name="T58" fmla="*/ 16 w 62"/>
                  <a:gd name="T59" fmla="*/ 14 h 80"/>
                  <a:gd name="T60" fmla="*/ 16 w 62"/>
                  <a:gd name="T61" fmla="*/ 8 h 80"/>
                  <a:gd name="T62" fmla="*/ 14 w 62"/>
                  <a:gd name="T63" fmla="*/ 4 h 80"/>
                  <a:gd name="T64" fmla="*/ 6 w 62"/>
                  <a:gd name="T65" fmla="*/ 4 h 80"/>
                  <a:gd name="T66" fmla="*/ 4 w 62"/>
                  <a:gd name="T67" fmla="*/ 0 h 80"/>
                  <a:gd name="T68" fmla="*/ 0 w 62"/>
                  <a:gd name="T69" fmla="*/ 0 h 80"/>
                  <a:gd name="T70" fmla="*/ 0 w 62"/>
                  <a:gd name="T71" fmla="*/ 4 h 80"/>
                  <a:gd name="T72" fmla="*/ 2 w 62"/>
                  <a:gd name="T73" fmla="*/ 4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80"/>
                  <a:gd name="T113" fmla="*/ 62 w 6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80">
                    <a:moveTo>
                      <a:pt x="2" y="4"/>
                    </a:moveTo>
                    <a:lnTo>
                      <a:pt x="2" y="6"/>
                    </a:lnTo>
                    <a:lnTo>
                      <a:pt x="6" y="28"/>
                    </a:lnTo>
                    <a:lnTo>
                      <a:pt x="8" y="30"/>
                    </a:lnTo>
                    <a:lnTo>
                      <a:pt x="8" y="36"/>
                    </a:lnTo>
                    <a:lnTo>
                      <a:pt x="10" y="40"/>
                    </a:lnTo>
                    <a:lnTo>
                      <a:pt x="10" y="42"/>
                    </a:lnTo>
                    <a:lnTo>
                      <a:pt x="18" y="54"/>
                    </a:lnTo>
                    <a:lnTo>
                      <a:pt x="20" y="58"/>
                    </a:lnTo>
                    <a:lnTo>
                      <a:pt x="48" y="80"/>
                    </a:lnTo>
                    <a:lnTo>
                      <a:pt x="50" y="78"/>
                    </a:lnTo>
                    <a:lnTo>
                      <a:pt x="50" y="80"/>
                    </a:lnTo>
                    <a:lnTo>
                      <a:pt x="52" y="80"/>
                    </a:lnTo>
                    <a:lnTo>
                      <a:pt x="52" y="78"/>
                    </a:lnTo>
                    <a:lnTo>
                      <a:pt x="54" y="76"/>
                    </a:lnTo>
                    <a:lnTo>
                      <a:pt x="58" y="78"/>
                    </a:lnTo>
                    <a:lnTo>
                      <a:pt x="60" y="80"/>
                    </a:lnTo>
                    <a:lnTo>
                      <a:pt x="62" y="78"/>
                    </a:lnTo>
                    <a:lnTo>
                      <a:pt x="62" y="74"/>
                    </a:lnTo>
                    <a:lnTo>
                      <a:pt x="56" y="62"/>
                    </a:lnTo>
                    <a:lnTo>
                      <a:pt x="52" y="58"/>
                    </a:lnTo>
                    <a:lnTo>
                      <a:pt x="50" y="26"/>
                    </a:lnTo>
                    <a:lnTo>
                      <a:pt x="44" y="18"/>
                    </a:lnTo>
                    <a:lnTo>
                      <a:pt x="34" y="8"/>
                    </a:lnTo>
                    <a:lnTo>
                      <a:pt x="30" y="8"/>
                    </a:lnTo>
                    <a:lnTo>
                      <a:pt x="28" y="12"/>
                    </a:lnTo>
                    <a:lnTo>
                      <a:pt x="26" y="12"/>
                    </a:lnTo>
                    <a:lnTo>
                      <a:pt x="22" y="12"/>
                    </a:lnTo>
                    <a:lnTo>
                      <a:pt x="16" y="16"/>
                    </a:lnTo>
                    <a:lnTo>
                      <a:pt x="16" y="14"/>
                    </a:lnTo>
                    <a:lnTo>
                      <a:pt x="16" y="8"/>
                    </a:lnTo>
                    <a:lnTo>
                      <a:pt x="14" y="4"/>
                    </a:lnTo>
                    <a:lnTo>
                      <a:pt x="6" y="4"/>
                    </a:lnTo>
                    <a:lnTo>
                      <a:pt x="4" y="0"/>
                    </a:lnTo>
                    <a:lnTo>
                      <a:pt x="0" y="0"/>
                    </a:lnTo>
                    <a:lnTo>
                      <a:pt x="0"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60581" name="Freeform 191"/>
              <p:cNvSpPr>
                <a:spLocks/>
              </p:cNvSpPr>
              <p:nvPr/>
            </p:nvSpPr>
            <p:spPr bwMode="auto">
              <a:xfrm>
                <a:off x="4281" y="2602"/>
                <a:ext cx="62" cy="80"/>
              </a:xfrm>
              <a:custGeom>
                <a:avLst/>
                <a:gdLst>
                  <a:gd name="T0" fmla="*/ 2 w 62"/>
                  <a:gd name="T1" fmla="*/ 4 h 80"/>
                  <a:gd name="T2" fmla="*/ 2 w 62"/>
                  <a:gd name="T3" fmla="*/ 6 h 80"/>
                  <a:gd name="T4" fmla="*/ 6 w 62"/>
                  <a:gd name="T5" fmla="*/ 28 h 80"/>
                  <a:gd name="T6" fmla="*/ 8 w 62"/>
                  <a:gd name="T7" fmla="*/ 30 h 80"/>
                  <a:gd name="T8" fmla="*/ 8 w 62"/>
                  <a:gd name="T9" fmla="*/ 36 h 80"/>
                  <a:gd name="T10" fmla="*/ 10 w 62"/>
                  <a:gd name="T11" fmla="*/ 40 h 80"/>
                  <a:gd name="T12" fmla="*/ 10 w 62"/>
                  <a:gd name="T13" fmla="*/ 42 h 80"/>
                  <a:gd name="T14" fmla="*/ 18 w 62"/>
                  <a:gd name="T15" fmla="*/ 54 h 80"/>
                  <a:gd name="T16" fmla="*/ 20 w 62"/>
                  <a:gd name="T17" fmla="*/ 58 h 80"/>
                  <a:gd name="T18" fmla="*/ 48 w 62"/>
                  <a:gd name="T19" fmla="*/ 80 h 80"/>
                  <a:gd name="T20" fmla="*/ 50 w 62"/>
                  <a:gd name="T21" fmla="*/ 78 h 80"/>
                  <a:gd name="T22" fmla="*/ 50 w 62"/>
                  <a:gd name="T23" fmla="*/ 80 h 80"/>
                  <a:gd name="T24" fmla="*/ 52 w 62"/>
                  <a:gd name="T25" fmla="*/ 80 h 80"/>
                  <a:gd name="T26" fmla="*/ 52 w 62"/>
                  <a:gd name="T27" fmla="*/ 78 h 80"/>
                  <a:gd name="T28" fmla="*/ 54 w 62"/>
                  <a:gd name="T29" fmla="*/ 76 h 80"/>
                  <a:gd name="T30" fmla="*/ 58 w 62"/>
                  <a:gd name="T31" fmla="*/ 78 h 80"/>
                  <a:gd name="T32" fmla="*/ 60 w 62"/>
                  <a:gd name="T33" fmla="*/ 80 h 80"/>
                  <a:gd name="T34" fmla="*/ 62 w 62"/>
                  <a:gd name="T35" fmla="*/ 78 h 80"/>
                  <a:gd name="T36" fmla="*/ 62 w 62"/>
                  <a:gd name="T37" fmla="*/ 74 h 80"/>
                  <a:gd name="T38" fmla="*/ 56 w 62"/>
                  <a:gd name="T39" fmla="*/ 62 h 80"/>
                  <a:gd name="T40" fmla="*/ 52 w 62"/>
                  <a:gd name="T41" fmla="*/ 58 h 80"/>
                  <a:gd name="T42" fmla="*/ 50 w 62"/>
                  <a:gd name="T43" fmla="*/ 26 h 80"/>
                  <a:gd name="T44" fmla="*/ 44 w 62"/>
                  <a:gd name="T45" fmla="*/ 18 h 80"/>
                  <a:gd name="T46" fmla="*/ 34 w 62"/>
                  <a:gd name="T47" fmla="*/ 8 h 80"/>
                  <a:gd name="T48" fmla="*/ 30 w 62"/>
                  <a:gd name="T49" fmla="*/ 8 h 80"/>
                  <a:gd name="T50" fmla="*/ 28 w 62"/>
                  <a:gd name="T51" fmla="*/ 12 h 80"/>
                  <a:gd name="T52" fmla="*/ 26 w 62"/>
                  <a:gd name="T53" fmla="*/ 12 h 80"/>
                  <a:gd name="T54" fmla="*/ 22 w 62"/>
                  <a:gd name="T55" fmla="*/ 12 h 80"/>
                  <a:gd name="T56" fmla="*/ 16 w 62"/>
                  <a:gd name="T57" fmla="*/ 16 h 80"/>
                  <a:gd name="T58" fmla="*/ 16 w 62"/>
                  <a:gd name="T59" fmla="*/ 14 h 80"/>
                  <a:gd name="T60" fmla="*/ 16 w 62"/>
                  <a:gd name="T61" fmla="*/ 8 h 80"/>
                  <a:gd name="T62" fmla="*/ 14 w 62"/>
                  <a:gd name="T63" fmla="*/ 4 h 80"/>
                  <a:gd name="T64" fmla="*/ 6 w 62"/>
                  <a:gd name="T65" fmla="*/ 4 h 80"/>
                  <a:gd name="T66" fmla="*/ 4 w 62"/>
                  <a:gd name="T67" fmla="*/ 0 h 80"/>
                  <a:gd name="T68" fmla="*/ 0 w 62"/>
                  <a:gd name="T69" fmla="*/ 0 h 80"/>
                  <a:gd name="T70" fmla="*/ 0 w 62"/>
                  <a:gd name="T71" fmla="*/ 4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80"/>
                  <a:gd name="T110" fmla="*/ 62 w 62"/>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80">
                    <a:moveTo>
                      <a:pt x="2" y="4"/>
                    </a:moveTo>
                    <a:lnTo>
                      <a:pt x="2" y="6"/>
                    </a:lnTo>
                    <a:lnTo>
                      <a:pt x="6" y="28"/>
                    </a:lnTo>
                    <a:lnTo>
                      <a:pt x="8" y="30"/>
                    </a:lnTo>
                    <a:lnTo>
                      <a:pt x="8" y="36"/>
                    </a:lnTo>
                    <a:lnTo>
                      <a:pt x="10" y="40"/>
                    </a:lnTo>
                    <a:lnTo>
                      <a:pt x="10" y="42"/>
                    </a:lnTo>
                    <a:lnTo>
                      <a:pt x="18" y="54"/>
                    </a:lnTo>
                    <a:lnTo>
                      <a:pt x="20" y="58"/>
                    </a:lnTo>
                    <a:lnTo>
                      <a:pt x="48" y="80"/>
                    </a:lnTo>
                    <a:lnTo>
                      <a:pt x="50" y="78"/>
                    </a:lnTo>
                    <a:lnTo>
                      <a:pt x="50" y="80"/>
                    </a:lnTo>
                    <a:lnTo>
                      <a:pt x="52" y="80"/>
                    </a:lnTo>
                    <a:lnTo>
                      <a:pt x="52" y="78"/>
                    </a:lnTo>
                    <a:lnTo>
                      <a:pt x="54" y="76"/>
                    </a:lnTo>
                    <a:lnTo>
                      <a:pt x="58" y="78"/>
                    </a:lnTo>
                    <a:lnTo>
                      <a:pt x="60" y="80"/>
                    </a:lnTo>
                    <a:lnTo>
                      <a:pt x="62" y="78"/>
                    </a:lnTo>
                    <a:lnTo>
                      <a:pt x="62" y="74"/>
                    </a:lnTo>
                    <a:lnTo>
                      <a:pt x="56" y="62"/>
                    </a:lnTo>
                    <a:lnTo>
                      <a:pt x="52" y="58"/>
                    </a:lnTo>
                    <a:lnTo>
                      <a:pt x="50" y="26"/>
                    </a:lnTo>
                    <a:lnTo>
                      <a:pt x="44" y="18"/>
                    </a:lnTo>
                    <a:lnTo>
                      <a:pt x="34" y="8"/>
                    </a:lnTo>
                    <a:lnTo>
                      <a:pt x="30" y="8"/>
                    </a:lnTo>
                    <a:lnTo>
                      <a:pt x="28" y="12"/>
                    </a:lnTo>
                    <a:lnTo>
                      <a:pt x="26" y="12"/>
                    </a:lnTo>
                    <a:lnTo>
                      <a:pt x="22" y="12"/>
                    </a:lnTo>
                    <a:lnTo>
                      <a:pt x="16" y="16"/>
                    </a:lnTo>
                    <a:lnTo>
                      <a:pt x="16" y="14"/>
                    </a:lnTo>
                    <a:lnTo>
                      <a:pt x="16" y="8"/>
                    </a:lnTo>
                    <a:lnTo>
                      <a:pt x="14" y="4"/>
                    </a:lnTo>
                    <a:lnTo>
                      <a:pt x="6" y="4"/>
                    </a:lnTo>
                    <a:lnTo>
                      <a:pt x="4" y="0"/>
                    </a:lnTo>
                    <a:lnTo>
                      <a:pt x="0" y="0"/>
                    </a:lnTo>
                    <a:lnTo>
                      <a:pt x="0" y="4"/>
                    </a:lnTo>
                  </a:path>
                </a:pathLst>
              </a:custGeom>
              <a:solidFill>
                <a:schemeClr val="tx2"/>
              </a:solidFill>
              <a:ln w="3175">
                <a:solidFill>
                  <a:schemeClr val="bg1"/>
                </a:solidFill>
                <a:round/>
                <a:headEnd/>
                <a:tailEnd/>
              </a:ln>
            </p:spPr>
            <p:txBody>
              <a:bodyPr/>
              <a:lstStyle/>
              <a:p>
                <a:endParaRPr lang="fr-FR" dirty="0"/>
              </a:p>
            </p:txBody>
          </p:sp>
          <p:sp>
            <p:nvSpPr>
              <p:cNvPr id="60582" name="Freeform 192"/>
              <p:cNvSpPr>
                <a:spLocks/>
              </p:cNvSpPr>
              <p:nvPr/>
            </p:nvSpPr>
            <p:spPr bwMode="auto">
              <a:xfrm>
                <a:off x="2992" y="1724"/>
                <a:ext cx="150" cy="139"/>
              </a:xfrm>
              <a:custGeom>
                <a:avLst/>
                <a:gdLst>
                  <a:gd name="T0" fmla="*/ 146 w 150"/>
                  <a:gd name="T1" fmla="*/ 93 h 139"/>
                  <a:gd name="T2" fmla="*/ 148 w 150"/>
                  <a:gd name="T3" fmla="*/ 101 h 139"/>
                  <a:gd name="T4" fmla="*/ 148 w 150"/>
                  <a:gd name="T5" fmla="*/ 107 h 139"/>
                  <a:gd name="T6" fmla="*/ 128 w 150"/>
                  <a:gd name="T7" fmla="*/ 131 h 139"/>
                  <a:gd name="T8" fmla="*/ 130 w 150"/>
                  <a:gd name="T9" fmla="*/ 139 h 139"/>
                  <a:gd name="T10" fmla="*/ 122 w 150"/>
                  <a:gd name="T11" fmla="*/ 137 h 139"/>
                  <a:gd name="T12" fmla="*/ 108 w 150"/>
                  <a:gd name="T13" fmla="*/ 131 h 139"/>
                  <a:gd name="T14" fmla="*/ 100 w 150"/>
                  <a:gd name="T15" fmla="*/ 133 h 139"/>
                  <a:gd name="T16" fmla="*/ 92 w 150"/>
                  <a:gd name="T17" fmla="*/ 135 h 139"/>
                  <a:gd name="T18" fmla="*/ 86 w 150"/>
                  <a:gd name="T19" fmla="*/ 135 h 139"/>
                  <a:gd name="T20" fmla="*/ 74 w 150"/>
                  <a:gd name="T21" fmla="*/ 131 h 139"/>
                  <a:gd name="T22" fmla="*/ 60 w 150"/>
                  <a:gd name="T23" fmla="*/ 119 h 139"/>
                  <a:gd name="T24" fmla="*/ 58 w 150"/>
                  <a:gd name="T25" fmla="*/ 119 h 139"/>
                  <a:gd name="T26" fmla="*/ 54 w 150"/>
                  <a:gd name="T27" fmla="*/ 113 h 139"/>
                  <a:gd name="T28" fmla="*/ 42 w 150"/>
                  <a:gd name="T29" fmla="*/ 111 h 139"/>
                  <a:gd name="T30" fmla="*/ 40 w 150"/>
                  <a:gd name="T31" fmla="*/ 115 h 139"/>
                  <a:gd name="T32" fmla="*/ 32 w 150"/>
                  <a:gd name="T33" fmla="*/ 109 h 139"/>
                  <a:gd name="T34" fmla="*/ 30 w 150"/>
                  <a:gd name="T35" fmla="*/ 103 h 139"/>
                  <a:gd name="T36" fmla="*/ 20 w 150"/>
                  <a:gd name="T37" fmla="*/ 99 h 139"/>
                  <a:gd name="T38" fmla="*/ 16 w 150"/>
                  <a:gd name="T39" fmla="*/ 95 h 139"/>
                  <a:gd name="T40" fmla="*/ 10 w 150"/>
                  <a:gd name="T41" fmla="*/ 99 h 139"/>
                  <a:gd name="T42" fmla="*/ 8 w 150"/>
                  <a:gd name="T43" fmla="*/ 79 h 139"/>
                  <a:gd name="T44" fmla="*/ 0 w 150"/>
                  <a:gd name="T45" fmla="*/ 51 h 139"/>
                  <a:gd name="T46" fmla="*/ 4 w 150"/>
                  <a:gd name="T47" fmla="*/ 44 h 139"/>
                  <a:gd name="T48" fmla="*/ 0 w 150"/>
                  <a:gd name="T49" fmla="*/ 28 h 139"/>
                  <a:gd name="T50" fmla="*/ 6 w 150"/>
                  <a:gd name="T51" fmla="*/ 26 h 139"/>
                  <a:gd name="T52" fmla="*/ 4 w 150"/>
                  <a:gd name="T53" fmla="*/ 24 h 139"/>
                  <a:gd name="T54" fmla="*/ 10 w 150"/>
                  <a:gd name="T55" fmla="*/ 20 h 139"/>
                  <a:gd name="T56" fmla="*/ 38 w 150"/>
                  <a:gd name="T57" fmla="*/ 8 h 139"/>
                  <a:gd name="T58" fmla="*/ 62 w 150"/>
                  <a:gd name="T59" fmla="*/ 0 h 139"/>
                  <a:gd name="T60" fmla="*/ 70 w 150"/>
                  <a:gd name="T61" fmla="*/ 4 h 139"/>
                  <a:gd name="T62" fmla="*/ 64 w 150"/>
                  <a:gd name="T63" fmla="*/ 4 h 139"/>
                  <a:gd name="T64" fmla="*/ 70 w 150"/>
                  <a:gd name="T65" fmla="*/ 14 h 139"/>
                  <a:gd name="T66" fmla="*/ 74 w 150"/>
                  <a:gd name="T67" fmla="*/ 14 h 139"/>
                  <a:gd name="T68" fmla="*/ 82 w 150"/>
                  <a:gd name="T69" fmla="*/ 10 h 139"/>
                  <a:gd name="T70" fmla="*/ 130 w 150"/>
                  <a:gd name="T71" fmla="*/ 12 h 139"/>
                  <a:gd name="T72" fmla="*/ 146 w 150"/>
                  <a:gd name="T73" fmla="*/ 53 h 139"/>
                  <a:gd name="T74" fmla="*/ 138 w 150"/>
                  <a:gd name="T75" fmla="*/ 59 h 139"/>
                  <a:gd name="T76" fmla="*/ 138 w 150"/>
                  <a:gd name="T77" fmla="*/ 67 h 139"/>
                  <a:gd name="T78" fmla="*/ 142 w 150"/>
                  <a:gd name="T79" fmla="*/ 81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
                  <a:gd name="T121" fmla="*/ 0 h 139"/>
                  <a:gd name="T122" fmla="*/ 150 w 150"/>
                  <a:gd name="T123" fmla="*/ 139 h 1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 h="139">
                    <a:moveTo>
                      <a:pt x="140" y="81"/>
                    </a:moveTo>
                    <a:lnTo>
                      <a:pt x="146" y="93"/>
                    </a:lnTo>
                    <a:lnTo>
                      <a:pt x="148" y="97"/>
                    </a:lnTo>
                    <a:lnTo>
                      <a:pt x="148" y="101"/>
                    </a:lnTo>
                    <a:lnTo>
                      <a:pt x="150" y="105"/>
                    </a:lnTo>
                    <a:lnTo>
                      <a:pt x="148" y="107"/>
                    </a:lnTo>
                    <a:lnTo>
                      <a:pt x="138" y="115"/>
                    </a:lnTo>
                    <a:lnTo>
                      <a:pt x="128" y="131"/>
                    </a:lnTo>
                    <a:lnTo>
                      <a:pt x="128" y="135"/>
                    </a:lnTo>
                    <a:lnTo>
                      <a:pt x="130" y="139"/>
                    </a:lnTo>
                    <a:lnTo>
                      <a:pt x="126" y="139"/>
                    </a:lnTo>
                    <a:lnTo>
                      <a:pt x="122" y="137"/>
                    </a:lnTo>
                    <a:lnTo>
                      <a:pt x="114" y="131"/>
                    </a:lnTo>
                    <a:lnTo>
                      <a:pt x="108" y="131"/>
                    </a:lnTo>
                    <a:lnTo>
                      <a:pt x="102" y="135"/>
                    </a:lnTo>
                    <a:lnTo>
                      <a:pt x="100" y="133"/>
                    </a:lnTo>
                    <a:lnTo>
                      <a:pt x="94" y="133"/>
                    </a:lnTo>
                    <a:lnTo>
                      <a:pt x="92" y="135"/>
                    </a:lnTo>
                    <a:lnTo>
                      <a:pt x="90" y="137"/>
                    </a:lnTo>
                    <a:lnTo>
                      <a:pt x="86" y="135"/>
                    </a:lnTo>
                    <a:lnTo>
                      <a:pt x="80" y="129"/>
                    </a:lnTo>
                    <a:lnTo>
                      <a:pt x="74" y="131"/>
                    </a:lnTo>
                    <a:lnTo>
                      <a:pt x="66" y="127"/>
                    </a:lnTo>
                    <a:lnTo>
                      <a:pt x="60" y="119"/>
                    </a:lnTo>
                    <a:lnTo>
                      <a:pt x="58" y="117"/>
                    </a:lnTo>
                    <a:lnTo>
                      <a:pt x="58" y="119"/>
                    </a:lnTo>
                    <a:lnTo>
                      <a:pt x="54" y="117"/>
                    </a:lnTo>
                    <a:lnTo>
                      <a:pt x="54" y="113"/>
                    </a:lnTo>
                    <a:lnTo>
                      <a:pt x="42" y="109"/>
                    </a:lnTo>
                    <a:lnTo>
                      <a:pt x="42" y="111"/>
                    </a:lnTo>
                    <a:lnTo>
                      <a:pt x="42" y="113"/>
                    </a:lnTo>
                    <a:lnTo>
                      <a:pt x="40" y="115"/>
                    </a:lnTo>
                    <a:lnTo>
                      <a:pt x="38" y="113"/>
                    </a:lnTo>
                    <a:lnTo>
                      <a:pt x="32" y="109"/>
                    </a:lnTo>
                    <a:lnTo>
                      <a:pt x="34" y="105"/>
                    </a:lnTo>
                    <a:lnTo>
                      <a:pt x="30" y="103"/>
                    </a:lnTo>
                    <a:lnTo>
                      <a:pt x="28" y="101"/>
                    </a:lnTo>
                    <a:lnTo>
                      <a:pt x="20" y="99"/>
                    </a:lnTo>
                    <a:lnTo>
                      <a:pt x="18" y="97"/>
                    </a:lnTo>
                    <a:lnTo>
                      <a:pt x="16" y="95"/>
                    </a:lnTo>
                    <a:lnTo>
                      <a:pt x="12" y="99"/>
                    </a:lnTo>
                    <a:lnTo>
                      <a:pt x="10" y="99"/>
                    </a:lnTo>
                    <a:lnTo>
                      <a:pt x="12" y="85"/>
                    </a:lnTo>
                    <a:lnTo>
                      <a:pt x="8" y="79"/>
                    </a:lnTo>
                    <a:lnTo>
                      <a:pt x="4" y="55"/>
                    </a:lnTo>
                    <a:lnTo>
                      <a:pt x="0" y="51"/>
                    </a:lnTo>
                    <a:lnTo>
                      <a:pt x="0" y="49"/>
                    </a:lnTo>
                    <a:lnTo>
                      <a:pt x="4" y="44"/>
                    </a:lnTo>
                    <a:lnTo>
                      <a:pt x="4" y="36"/>
                    </a:lnTo>
                    <a:lnTo>
                      <a:pt x="0" y="28"/>
                    </a:lnTo>
                    <a:lnTo>
                      <a:pt x="6" y="30"/>
                    </a:lnTo>
                    <a:lnTo>
                      <a:pt x="6" y="26"/>
                    </a:lnTo>
                    <a:lnTo>
                      <a:pt x="2" y="26"/>
                    </a:lnTo>
                    <a:lnTo>
                      <a:pt x="4" y="24"/>
                    </a:lnTo>
                    <a:lnTo>
                      <a:pt x="8" y="24"/>
                    </a:lnTo>
                    <a:lnTo>
                      <a:pt x="10" y="20"/>
                    </a:lnTo>
                    <a:lnTo>
                      <a:pt x="28" y="16"/>
                    </a:lnTo>
                    <a:lnTo>
                      <a:pt x="38" y="8"/>
                    </a:lnTo>
                    <a:lnTo>
                      <a:pt x="48" y="2"/>
                    </a:lnTo>
                    <a:lnTo>
                      <a:pt x="62" y="0"/>
                    </a:lnTo>
                    <a:lnTo>
                      <a:pt x="68" y="2"/>
                    </a:lnTo>
                    <a:lnTo>
                      <a:pt x="70" y="4"/>
                    </a:lnTo>
                    <a:lnTo>
                      <a:pt x="70" y="6"/>
                    </a:lnTo>
                    <a:lnTo>
                      <a:pt x="64" y="4"/>
                    </a:lnTo>
                    <a:lnTo>
                      <a:pt x="68" y="14"/>
                    </a:lnTo>
                    <a:lnTo>
                      <a:pt x="70" y="14"/>
                    </a:lnTo>
                    <a:lnTo>
                      <a:pt x="72" y="12"/>
                    </a:lnTo>
                    <a:lnTo>
                      <a:pt x="74" y="14"/>
                    </a:lnTo>
                    <a:lnTo>
                      <a:pt x="80" y="12"/>
                    </a:lnTo>
                    <a:lnTo>
                      <a:pt x="82" y="10"/>
                    </a:lnTo>
                    <a:lnTo>
                      <a:pt x="104" y="14"/>
                    </a:lnTo>
                    <a:lnTo>
                      <a:pt x="130" y="12"/>
                    </a:lnTo>
                    <a:lnTo>
                      <a:pt x="140" y="18"/>
                    </a:lnTo>
                    <a:lnTo>
                      <a:pt x="146" y="53"/>
                    </a:lnTo>
                    <a:lnTo>
                      <a:pt x="144" y="57"/>
                    </a:lnTo>
                    <a:lnTo>
                      <a:pt x="138" y="59"/>
                    </a:lnTo>
                    <a:lnTo>
                      <a:pt x="136" y="63"/>
                    </a:lnTo>
                    <a:lnTo>
                      <a:pt x="138" y="67"/>
                    </a:lnTo>
                    <a:lnTo>
                      <a:pt x="142" y="69"/>
                    </a:lnTo>
                    <a:lnTo>
                      <a:pt x="142" y="81"/>
                    </a:lnTo>
                    <a:lnTo>
                      <a:pt x="140" y="81"/>
                    </a:lnTo>
                    <a:close/>
                  </a:path>
                </a:pathLst>
              </a:custGeom>
              <a:solidFill>
                <a:schemeClr val="tx2"/>
              </a:solidFill>
              <a:ln w="3175">
                <a:solidFill>
                  <a:schemeClr val="bg1"/>
                </a:solidFill>
                <a:round/>
                <a:headEnd/>
                <a:tailEnd/>
              </a:ln>
            </p:spPr>
            <p:txBody>
              <a:bodyPr/>
              <a:lstStyle/>
              <a:p>
                <a:endParaRPr lang="fr-FR" dirty="0"/>
              </a:p>
            </p:txBody>
          </p:sp>
          <p:sp>
            <p:nvSpPr>
              <p:cNvPr id="60583" name="Freeform 193"/>
              <p:cNvSpPr>
                <a:spLocks/>
              </p:cNvSpPr>
              <p:nvPr/>
            </p:nvSpPr>
            <p:spPr bwMode="auto">
              <a:xfrm>
                <a:off x="2992" y="1724"/>
                <a:ext cx="150" cy="139"/>
              </a:xfrm>
              <a:custGeom>
                <a:avLst/>
                <a:gdLst>
                  <a:gd name="T0" fmla="*/ 146 w 150"/>
                  <a:gd name="T1" fmla="*/ 93 h 139"/>
                  <a:gd name="T2" fmla="*/ 148 w 150"/>
                  <a:gd name="T3" fmla="*/ 101 h 139"/>
                  <a:gd name="T4" fmla="*/ 148 w 150"/>
                  <a:gd name="T5" fmla="*/ 107 h 139"/>
                  <a:gd name="T6" fmla="*/ 128 w 150"/>
                  <a:gd name="T7" fmla="*/ 131 h 139"/>
                  <a:gd name="T8" fmla="*/ 130 w 150"/>
                  <a:gd name="T9" fmla="*/ 139 h 139"/>
                  <a:gd name="T10" fmla="*/ 122 w 150"/>
                  <a:gd name="T11" fmla="*/ 137 h 139"/>
                  <a:gd name="T12" fmla="*/ 108 w 150"/>
                  <a:gd name="T13" fmla="*/ 131 h 139"/>
                  <a:gd name="T14" fmla="*/ 100 w 150"/>
                  <a:gd name="T15" fmla="*/ 133 h 139"/>
                  <a:gd name="T16" fmla="*/ 92 w 150"/>
                  <a:gd name="T17" fmla="*/ 135 h 139"/>
                  <a:gd name="T18" fmla="*/ 86 w 150"/>
                  <a:gd name="T19" fmla="*/ 135 h 139"/>
                  <a:gd name="T20" fmla="*/ 74 w 150"/>
                  <a:gd name="T21" fmla="*/ 131 h 139"/>
                  <a:gd name="T22" fmla="*/ 60 w 150"/>
                  <a:gd name="T23" fmla="*/ 119 h 139"/>
                  <a:gd name="T24" fmla="*/ 58 w 150"/>
                  <a:gd name="T25" fmla="*/ 119 h 139"/>
                  <a:gd name="T26" fmla="*/ 54 w 150"/>
                  <a:gd name="T27" fmla="*/ 113 h 139"/>
                  <a:gd name="T28" fmla="*/ 42 w 150"/>
                  <a:gd name="T29" fmla="*/ 111 h 139"/>
                  <a:gd name="T30" fmla="*/ 40 w 150"/>
                  <a:gd name="T31" fmla="*/ 115 h 139"/>
                  <a:gd name="T32" fmla="*/ 32 w 150"/>
                  <a:gd name="T33" fmla="*/ 109 h 139"/>
                  <a:gd name="T34" fmla="*/ 30 w 150"/>
                  <a:gd name="T35" fmla="*/ 103 h 139"/>
                  <a:gd name="T36" fmla="*/ 20 w 150"/>
                  <a:gd name="T37" fmla="*/ 99 h 139"/>
                  <a:gd name="T38" fmla="*/ 16 w 150"/>
                  <a:gd name="T39" fmla="*/ 95 h 139"/>
                  <a:gd name="T40" fmla="*/ 10 w 150"/>
                  <a:gd name="T41" fmla="*/ 99 h 139"/>
                  <a:gd name="T42" fmla="*/ 8 w 150"/>
                  <a:gd name="T43" fmla="*/ 79 h 139"/>
                  <a:gd name="T44" fmla="*/ 0 w 150"/>
                  <a:gd name="T45" fmla="*/ 51 h 139"/>
                  <a:gd name="T46" fmla="*/ 4 w 150"/>
                  <a:gd name="T47" fmla="*/ 44 h 139"/>
                  <a:gd name="T48" fmla="*/ 0 w 150"/>
                  <a:gd name="T49" fmla="*/ 28 h 139"/>
                  <a:gd name="T50" fmla="*/ 6 w 150"/>
                  <a:gd name="T51" fmla="*/ 26 h 139"/>
                  <a:gd name="T52" fmla="*/ 4 w 150"/>
                  <a:gd name="T53" fmla="*/ 24 h 139"/>
                  <a:gd name="T54" fmla="*/ 10 w 150"/>
                  <a:gd name="T55" fmla="*/ 20 h 139"/>
                  <a:gd name="T56" fmla="*/ 38 w 150"/>
                  <a:gd name="T57" fmla="*/ 8 h 139"/>
                  <a:gd name="T58" fmla="*/ 62 w 150"/>
                  <a:gd name="T59" fmla="*/ 0 h 139"/>
                  <a:gd name="T60" fmla="*/ 70 w 150"/>
                  <a:gd name="T61" fmla="*/ 4 h 139"/>
                  <a:gd name="T62" fmla="*/ 64 w 150"/>
                  <a:gd name="T63" fmla="*/ 4 h 139"/>
                  <a:gd name="T64" fmla="*/ 70 w 150"/>
                  <a:gd name="T65" fmla="*/ 14 h 139"/>
                  <a:gd name="T66" fmla="*/ 74 w 150"/>
                  <a:gd name="T67" fmla="*/ 14 h 139"/>
                  <a:gd name="T68" fmla="*/ 82 w 150"/>
                  <a:gd name="T69" fmla="*/ 10 h 139"/>
                  <a:gd name="T70" fmla="*/ 130 w 150"/>
                  <a:gd name="T71" fmla="*/ 12 h 139"/>
                  <a:gd name="T72" fmla="*/ 146 w 150"/>
                  <a:gd name="T73" fmla="*/ 53 h 139"/>
                  <a:gd name="T74" fmla="*/ 138 w 150"/>
                  <a:gd name="T75" fmla="*/ 59 h 139"/>
                  <a:gd name="T76" fmla="*/ 138 w 150"/>
                  <a:gd name="T77" fmla="*/ 67 h 139"/>
                  <a:gd name="T78" fmla="*/ 142 w 150"/>
                  <a:gd name="T79" fmla="*/ 81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
                  <a:gd name="T121" fmla="*/ 0 h 139"/>
                  <a:gd name="T122" fmla="*/ 150 w 150"/>
                  <a:gd name="T123" fmla="*/ 139 h 1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 h="139">
                    <a:moveTo>
                      <a:pt x="140" y="81"/>
                    </a:moveTo>
                    <a:lnTo>
                      <a:pt x="146" y="93"/>
                    </a:lnTo>
                    <a:lnTo>
                      <a:pt x="148" y="97"/>
                    </a:lnTo>
                    <a:lnTo>
                      <a:pt x="148" y="101"/>
                    </a:lnTo>
                    <a:lnTo>
                      <a:pt x="150" y="105"/>
                    </a:lnTo>
                    <a:lnTo>
                      <a:pt x="148" y="107"/>
                    </a:lnTo>
                    <a:lnTo>
                      <a:pt x="138" y="115"/>
                    </a:lnTo>
                    <a:lnTo>
                      <a:pt x="128" y="131"/>
                    </a:lnTo>
                    <a:lnTo>
                      <a:pt x="128" y="135"/>
                    </a:lnTo>
                    <a:lnTo>
                      <a:pt x="130" y="139"/>
                    </a:lnTo>
                    <a:lnTo>
                      <a:pt x="126" y="139"/>
                    </a:lnTo>
                    <a:lnTo>
                      <a:pt x="122" y="137"/>
                    </a:lnTo>
                    <a:lnTo>
                      <a:pt x="114" y="131"/>
                    </a:lnTo>
                    <a:lnTo>
                      <a:pt x="108" y="131"/>
                    </a:lnTo>
                    <a:lnTo>
                      <a:pt x="102" y="135"/>
                    </a:lnTo>
                    <a:lnTo>
                      <a:pt x="100" y="133"/>
                    </a:lnTo>
                    <a:lnTo>
                      <a:pt x="94" y="133"/>
                    </a:lnTo>
                    <a:lnTo>
                      <a:pt x="92" y="135"/>
                    </a:lnTo>
                    <a:lnTo>
                      <a:pt x="90" y="137"/>
                    </a:lnTo>
                    <a:lnTo>
                      <a:pt x="86" y="135"/>
                    </a:lnTo>
                    <a:lnTo>
                      <a:pt x="80" y="129"/>
                    </a:lnTo>
                    <a:lnTo>
                      <a:pt x="74" y="131"/>
                    </a:lnTo>
                    <a:lnTo>
                      <a:pt x="66" y="127"/>
                    </a:lnTo>
                    <a:lnTo>
                      <a:pt x="60" y="119"/>
                    </a:lnTo>
                    <a:lnTo>
                      <a:pt x="58" y="117"/>
                    </a:lnTo>
                    <a:lnTo>
                      <a:pt x="58" y="119"/>
                    </a:lnTo>
                    <a:lnTo>
                      <a:pt x="54" y="117"/>
                    </a:lnTo>
                    <a:lnTo>
                      <a:pt x="54" y="113"/>
                    </a:lnTo>
                    <a:lnTo>
                      <a:pt x="42" y="109"/>
                    </a:lnTo>
                    <a:lnTo>
                      <a:pt x="42" y="111"/>
                    </a:lnTo>
                    <a:lnTo>
                      <a:pt x="42" y="113"/>
                    </a:lnTo>
                    <a:lnTo>
                      <a:pt x="40" y="115"/>
                    </a:lnTo>
                    <a:lnTo>
                      <a:pt x="38" y="113"/>
                    </a:lnTo>
                    <a:lnTo>
                      <a:pt x="32" y="109"/>
                    </a:lnTo>
                    <a:lnTo>
                      <a:pt x="34" y="105"/>
                    </a:lnTo>
                    <a:lnTo>
                      <a:pt x="30" y="103"/>
                    </a:lnTo>
                    <a:lnTo>
                      <a:pt x="28" y="101"/>
                    </a:lnTo>
                    <a:lnTo>
                      <a:pt x="20" y="99"/>
                    </a:lnTo>
                    <a:lnTo>
                      <a:pt x="18" y="97"/>
                    </a:lnTo>
                    <a:lnTo>
                      <a:pt x="16" y="95"/>
                    </a:lnTo>
                    <a:lnTo>
                      <a:pt x="12" y="99"/>
                    </a:lnTo>
                    <a:lnTo>
                      <a:pt x="10" y="99"/>
                    </a:lnTo>
                    <a:lnTo>
                      <a:pt x="12" y="85"/>
                    </a:lnTo>
                    <a:lnTo>
                      <a:pt x="8" y="79"/>
                    </a:lnTo>
                    <a:lnTo>
                      <a:pt x="4" y="55"/>
                    </a:lnTo>
                    <a:lnTo>
                      <a:pt x="0" y="51"/>
                    </a:lnTo>
                    <a:lnTo>
                      <a:pt x="0" y="49"/>
                    </a:lnTo>
                    <a:lnTo>
                      <a:pt x="4" y="44"/>
                    </a:lnTo>
                    <a:lnTo>
                      <a:pt x="4" y="36"/>
                    </a:lnTo>
                    <a:lnTo>
                      <a:pt x="0" y="28"/>
                    </a:lnTo>
                    <a:lnTo>
                      <a:pt x="6" y="30"/>
                    </a:lnTo>
                    <a:lnTo>
                      <a:pt x="6" y="26"/>
                    </a:lnTo>
                    <a:lnTo>
                      <a:pt x="2" y="26"/>
                    </a:lnTo>
                    <a:lnTo>
                      <a:pt x="4" y="24"/>
                    </a:lnTo>
                    <a:lnTo>
                      <a:pt x="8" y="24"/>
                    </a:lnTo>
                    <a:lnTo>
                      <a:pt x="10" y="20"/>
                    </a:lnTo>
                    <a:lnTo>
                      <a:pt x="28" y="16"/>
                    </a:lnTo>
                    <a:lnTo>
                      <a:pt x="38" y="8"/>
                    </a:lnTo>
                    <a:lnTo>
                      <a:pt x="48" y="2"/>
                    </a:lnTo>
                    <a:lnTo>
                      <a:pt x="62" y="0"/>
                    </a:lnTo>
                    <a:lnTo>
                      <a:pt x="68" y="2"/>
                    </a:lnTo>
                    <a:lnTo>
                      <a:pt x="70" y="4"/>
                    </a:lnTo>
                    <a:lnTo>
                      <a:pt x="70" y="6"/>
                    </a:lnTo>
                    <a:lnTo>
                      <a:pt x="64" y="4"/>
                    </a:lnTo>
                    <a:lnTo>
                      <a:pt x="68" y="14"/>
                    </a:lnTo>
                    <a:lnTo>
                      <a:pt x="70" y="14"/>
                    </a:lnTo>
                    <a:lnTo>
                      <a:pt x="72" y="12"/>
                    </a:lnTo>
                    <a:lnTo>
                      <a:pt x="74" y="14"/>
                    </a:lnTo>
                    <a:lnTo>
                      <a:pt x="80" y="12"/>
                    </a:lnTo>
                    <a:lnTo>
                      <a:pt x="82" y="10"/>
                    </a:lnTo>
                    <a:lnTo>
                      <a:pt x="104" y="14"/>
                    </a:lnTo>
                    <a:lnTo>
                      <a:pt x="130" y="12"/>
                    </a:lnTo>
                    <a:lnTo>
                      <a:pt x="140" y="18"/>
                    </a:lnTo>
                    <a:lnTo>
                      <a:pt x="146" y="53"/>
                    </a:lnTo>
                    <a:lnTo>
                      <a:pt x="144" y="57"/>
                    </a:lnTo>
                    <a:lnTo>
                      <a:pt x="138" y="59"/>
                    </a:lnTo>
                    <a:lnTo>
                      <a:pt x="136" y="63"/>
                    </a:lnTo>
                    <a:lnTo>
                      <a:pt x="138" y="67"/>
                    </a:lnTo>
                    <a:lnTo>
                      <a:pt x="142" y="69"/>
                    </a:lnTo>
                    <a:lnTo>
                      <a:pt x="142" y="81"/>
                    </a:lnTo>
                  </a:path>
                </a:pathLst>
              </a:custGeom>
              <a:solidFill>
                <a:schemeClr val="accent1"/>
              </a:solidFill>
              <a:ln w="3175">
                <a:solidFill>
                  <a:schemeClr val="bg1"/>
                </a:solidFill>
                <a:round/>
                <a:headEnd/>
                <a:tailEnd/>
              </a:ln>
            </p:spPr>
            <p:txBody>
              <a:bodyPr/>
              <a:lstStyle/>
              <a:p>
                <a:endParaRPr lang="fr-FR" dirty="0"/>
              </a:p>
            </p:txBody>
          </p:sp>
          <p:sp>
            <p:nvSpPr>
              <p:cNvPr id="60584" name="Freeform 194"/>
              <p:cNvSpPr>
                <a:spLocks/>
              </p:cNvSpPr>
              <p:nvPr/>
            </p:nvSpPr>
            <p:spPr bwMode="auto">
              <a:xfrm>
                <a:off x="3094" y="1638"/>
                <a:ext cx="112" cy="64"/>
              </a:xfrm>
              <a:custGeom>
                <a:avLst/>
                <a:gdLst>
                  <a:gd name="T0" fmla="*/ 0 w 112"/>
                  <a:gd name="T1" fmla="*/ 50 h 64"/>
                  <a:gd name="T2" fmla="*/ 10 w 112"/>
                  <a:gd name="T3" fmla="*/ 16 h 64"/>
                  <a:gd name="T4" fmla="*/ 24 w 112"/>
                  <a:gd name="T5" fmla="*/ 8 h 64"/>
                  <a:gd name="T6" fmla="*/ 34 w 112"/>
                  <a:gd name="T7" fmla="*/ 22 h 64"/>
                  <a:gd name="T8" fmla="*/ 36 w 112"/>
                  <a:gd name="T9" fmla="*/ 24 h 64"/>
                  <a:gd name="T10" fmla="*/ 42 w 112"/>
                  <a:gd name="T11" fmla="*/ 30 h 64"/>
                  <a:gd name="T12" fmla="*/ 48 w 112"/>
                  <a:gd name="T13" fmla="*/ 30 h 64"/>
                  <a:gd name="T14" fmla="*/ 52 w 112"/>
                  <a:gd name="T15" fmla="*/ 22 h 64"/>
                  <a:gd name="T16" fmla="*/ 54 w 112"/>
                  <a:gd name="T17" fmla="*/ 4 h 64"/>
                  <a:gd name="T18" fmla="*/ 60 w 112"/>
                  <a:gd name="T19" fmla="*/ 0 h 64"/>
                  <a:gd name="T20" fmla="*/ 70 w 112"/>
                  <a:gd name="T21" fmla="*/ 0 h 64"/>
                  <a:gd name="T22" fmla="*/ 78 w 112"/>
                  <a:gd name="T23" fmla="*/ 4 h 64"/>
                  <a:gd name="T24" fmla="*/ 86 w 112"/>
                  <a:gd name="T25" fmla="*/ 12 h 64"/>
                  <a:gd name="T26" fmla="*/ 90 w 112"/>
                  <a:gd name="T27" fmla="*/ 12 h 64"/>
                  <a:gd name="T28" fmla="*/ 98 w 112"/>
                  <a:gd name="T29" fmla="*/ 12 h 64"/>
                  <a:gd name="T30" fmla="*/ 102 w 112"/>
                  <a:gd name="T31" fmla="*/ 16 h 64"/>
                  <a:gd name="T32" fmla="*/ 104 w 112"/>
                  <a:gd name="T33" fmla="*/ 20 h 64"/>
                  <a:gd name="T34" fmla="*/ 102 w 112"/>
                  <a:gd name="T35" fmla="*/ 30 h 64"/>
                  <a:gd name="T36" fmla="*/ 106 w 112"/>
                  <a:gd name="T37" fmla="*/ 32 h 64"/>
                  <a:gd name="T38" fmla="*/ 112 w 112"/>
                  <a:gd name="T39" fmla="*/ 44 h 64"/>
                  <a:gd name="T40" fmla="*/ 108 w 112"/>
                  <a:gd name="T41" fmla="*/ 52 h 64"/>
                  <a:gd name="T42" fmla="*/ 104 w 112"/>
                  <a:gd name="T43" fmla="*/ 58 h 64"/>
                  <a:gd name="T44" fmla="*/ 98 w 112"/>
                  <a:gd name="T45" fmla="*/ 62 h 64"/>
                  <a:gd name="T46" fmla="*/ 92 w 112"/>
                  <a:gd name="T47" fmla="*/ 62 h 64"/>
                  <a:gd name="T48" fmla="*/ 90 w 112"/>
                  <a:gd name="T49" fmla="*/ 64 h 64"/>
                  <a:gd name="T50" fmla="*/ 86 w 112"/>
                  <a:gd name="T51" fmla="*/ 64 h 64"/>
                  <a:gd name="T52" fmla="*/ 78 w 112"/>
                  <a:gd name="T53" fmla="*/ 56 h 64"/>
                  <a:gd name="T54" fmla="*/ 68 w 112"/>
                  <a:gd name="T55" fmla="*/ 52 h 64"/>
                  <a:gd name="T56" fmla="*/ 62 w 112"/>
                  <a:gd name="T57" fmla="*/ 44 h 64"/>
                  <a:gd name="T58" fmla="*/ 58 w 112"/>
                  <a:gd name="T59" fmla="*/ 44 h 64"/>
                  <a:gd name="T60" fmla="*/ 52 w 112"/>
                  <a:gd name="T61" fmla="*/ 48 h 64"/>
                  <a:gd name="T62" fmla="*/ 36 w 112"/>
                  <a:gd name="T63" fmla="*/ 44 h 64"/>
                  <a:gd name="T64" fmla="*/ 32 w 112"/>
                  <a:gd name="T65" fmla="*/ 44 h 64"/>
                  <a:gd name="T66" fmla="*/ 28 w 112"/>
                  <a:gd name="T67" fmla="*/ 46 h 64"/>
                  <a:gd name="T68" fmla="*/ 20 w 112"/>
                  <a:gd name="T69" fmla="*/ 44 h 64"/>
                  <a:gd name="T70" fmla="*/ 6 w 112"/>
                  <a:gd name="T71" fmla="*/ 52 h 64"/>
                  <a:gd name="T72" fmla="*/ 4 w 112"/>
                  <a:gd name="T73" fmla="*/ 5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64"/>
                  <a:gd name="T113" fmla="*/ 112 w 112"/>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64">
                    <a:moveTo>
                      <a:pt x="2" y="52"/>
                    </a:moveTo>
                    <a:lnTo>
                      <a:pt x="0" y="50"/>
                    </a:lnTo>
                    <a:lnTo>
                      <a:pt x="2" y="36"/>
                    </a:lnTo>
                    <a:lnTo>
                      <a:pt x="10" y="16"/>
                    </a:lnTo>
                    <a:lnTo>
                      <a:pt x="14" y="12"/>
                    </a:lnTo>
                    <a:lnTo>
                      <a:pt x="24" y="8"/>
                    </a:lnTo>
                    <a:lnTo>
                      <a:pt x="32" y="18"/>
                    </a:lnTo>
                    <a:lnTo>
                      <a:pt x="34" y="22"/>
                    </a:lnTo>
                    <a:lnTo>
                      <a:pt x="34" y="20"/>
                    </a:lnTo>
                    <a:lnTo>
                      <a:pt x="36" y="24"/>
                    </a:lnTo>
                    <a:lnTo>
                      <a:pt x="36" y="26"/>
                    </a:lnTo>
                    <a:lnTo>
                      <a:pt x="42" y="30"/>
                    </a:lnTo>
                    <a:lnTo>
                      <a:pt x="48" y="28"/>
                    </a:lnTo>
                    <a:lnTo>
                      <a:pt x="48" y="30"/>
                    </a:lnTo>
                    <a:lnTo>
                      <a:pt x="48" y="26"/>
                    </a:lnTo>
                    <a:lnTo>
                      <a:pt x="52" y="22"/>
                    </a:lnTo>
                    <a:lnTo>
                      <a:pt x="52" y="6"/>
                    </a:lnTo>
                    <a:lnTo>
                      <a:pt x="54" y="4"/>
                    </a:lnTo>
                    <a:lnTo>
                      <a:pt x="56" y="4"/>
                    </a:lnTo>
                    <a:lnTo>
                      <a:pt x="60" y="0"/>
                    </a:lnTo>
                    <a:lnTo>
                      <a:pt x="66" y="0"/>
                    </a:lnTo>
                    <a:lnTo>
                      <a:pt x="70" y="0"/>
                    </a:lnTo>
                    <a:lnTo>
                      <a:pt x="74" y="4"/>
                    </a:lnTo>
                    <a:lnTo>
                      <a:pt x="78" y="4"/>
                    </a:lnTo>
                    <a:lnTo>
                      <a:pt x="80" y="8"/>
                    </a:lnTo>
                    <a:lnTo>
                      <a:pt x="86" y="12"/>
                    </a:lnTo>
                    <a:lnTo>
                      <a:pt x="88" y="12"/>
                    </a:lnTo>
                    <a:lnTo>
                      <a:pt x="90" y="12"/>
                    </a:lnTo>
                    <a:lnTo>
                      <a:pt x="94" y="12"/>
                    </a:lnTo>
                    <a:lnTo>
                      <a:pt x="98" y="12"/>
                    </a:lnTo>
                    <a:lnTo>
                      <a:pt x="100" y="14"/>
                    </a:lnTo>
                    <a:lnTo>
                      <a:pt x="102" y="16"/>
                    </a:lnTo>
                    <a:lnTo>
                      <a:pt x="104" y="18"/>
                    </a:lnTo>
                    <a:lnTo>
                      <a:pt x="104" y="20"/>
                    </a:lnTo>
                    <a:lnTo>
                      <a:pt x="104" y="22"/>
                    </a:lnTo>
                    <a:lnTo>
                      <a:pt x="102" y="30"/>
                    </a:lnTo>
                    <a:lnTo>
                      <a:pt x="104" y="30"/>
                    </a:lnTo>
                    <a:lnTo>
                      <a:pt x="106" y="32"/>
                    </a:lnTo>
                    <a:lnTo>
                      <a:pt x="106" y="34"/>
                    </a:lnTo>
                    <a:lnTo>
                      <a:pt x="112" y="44"/>
                    </a:lnTo>
                    <a:lnTo>
                      <a:pt x="112" y="52"/>
                    </a:lnTo>
                    <a:lnTo>
                      <a:pt x="108" y="52"/>
                    </a:lnTo>
                    <a:lnTo>
                      <a:pt x="104" y="56"/>
                    </a:lnTo>
                    <a:lnTo>
                      <a:pt x="104" y="58"/>
                    </a:lnTo>
                    <a:lnTo>
                      <a:pt x="100" y="62"/>
                    </a:lnTo>
                    <a:lnTo>
                      <a:pt x="98" y="62"/>
                    </a:lnTo>
                    <a:lnTo>
                      <a:pt x="94" y="60"/>
                    </a:lnTo>
                    <a:lnTo>
                      <a:pt x="92" y="62"/>
                    </a:lnTo>
                    <a:lnTo>
                      <a:pt x="92" y="64"/>
                    </a:lnTo>
                    <a:lnTo>
                      <a:pt x="90" y="64"/>
                    </a:lnTo>
                    <a:lnTo>
                      <a:pt x="88" y="64"/>
                    </a:lnTo>
                    <a:lnTo>
                      <a:pt x="86" y="64"/>
                    </a:lnTo>
                    <a:lnTo>
                      <a:pt x="84" y="62"/>
                    </a:lnTo>
                    <a:lnTo>
                      <a:pt x="78" y="56"/>
                    </a:lnTo>
                    <a:lnTo>
                      <a:pt x="72" y="52"/>
                    </a:lnTo>
                    <a:lnTo>
                      <a:pt x="68" y="52"/>
                    </a:lnTo>
                    <a:lnTo>
                      <a:pt x="64" y="50"/>
                    </a:lnTo>
                    <a:lnTo>
                      <a:pt x="62" y="44"/>
                    </a:lnTo>
                    <a:lnTo>
                      <a:pt x="60" y="42"/>
                    </a:lnTo>
                    <a:lnTo>
                      <a:pt x="58" y="44"/>
                    </a:lnTo>
                    <a:lnTo>
                      <a:pt x="56" y="46"/>
                    </a:lnTo>
                    <a:lnTo>
                      <a:pt x="52" y="48"/>
                    </a:lnTo>
                    <a:lnTo>
                      <a:pt x="42" y="44"/>
                    </a:lnTo>
                    <a:lnTo>
                      <a:pt x="36" y="44"/>
                    </a:lnTo>
                    <a:lnTo>
                      <a:pt x="34" y="44"/>
                    </a:lnTo>
                    <a:lnTo>
                      <a:pt x="32" y="44"/>
                    </a:lnTo>
                    <a:lnTo>
                      <a:pt x="30" y="46"/>
                    </a:lnTo>
                    <a:lnTo>
                      <a:pt x="28" y="46"/>
                    </a:lnTo>
                    <a:lnTo>
                      <a:pt x="26" y="44"/>
                    </a:lnTo>
                    <a:lnTo>
                      <a:pt x="20" y="44"/>
                    </a:lnTo>
                    <a:lnTo>
                      <a:pt x="8" y="48"/>
                    </a:lnTo>
                    <a:lnTo>
                      <a:pt x="6" y="52"/>
                    </a:lnTo>
                    <a:lnTo>
                      <a:pt x="4" y="54"/>
                    </a:lnTo>
                    <a:lnTo>
                      <a:pt x="4" y="52"/>
                    </a:lnTo>
                    <a:lnTo>
                      <a:pt x="2" y="52"/>
                    </a:lnTo>
                    <a:close/>
                  </a:path>
                </a:pathLst>
              </a:custGeom>
              <a:solidFill>
                <a:schemeClr val="tx2"/>
              </a:solidFill>
              <a:ln w="3175">
                <a:solidFill>
                  <a:schemeClr val="bg1"/>
                </a:solidFill>
                <a:round/>
                <a:headEnd/>
                <a:tailEnd/>
              </a:ln>
            </p:spPr>
            <p:txBody>
              <a:bodyPr/>
              <a:lstStyle/>
              <a:p>
                <a:endParaRPr lang="fr-FR" dirty="0"/>
              </a:p>
            </p:txBody>
          </p:sp>
          <p:sp>
            <p:nvSpPr>
              <p:cNvPr id="60585" name="Freeform 195"/>
              <p:cNvSpPr>
                <a:spLocks/>
              </p:cNvSpPr>
              <p:nvPr/>
            </p:nvSpPr>
            <p:spPr bwMode="auto">
              <a:xfrm>
                <a:off x="3094" y="1638"/>
                <a:ext cx="112" cy="64"/>
              </a:xfrm>
              <a:custGeom>
                <a:avLst/>
                <a:gdLst>
                  <a:gd name="T0" fmla="*/ 0 w 112"/>
                  <a:gd name="T1" fmla="*/ 50 h 64"/>
                  <a:gd name="T2" fmla="*/ 10 w 112"/>
                  <a:gd name="T3" fmla="*/ 16 h 64"/>
                  <a:gd name="T4" fmla="*/ 24 w 112"/>
                  <a:gd name="T5" fmla="*/ 8 h 64"/>
                  <a:gd name="T6" fmla="*/ 34 w 112"/>
                  <a:gd name="T7" fmla="*/ 22 h 64"/>
                  <a:gd name="T8" fmla="*/ 36 w 112"/>
                  <a:gd name="T9" fmla="*/ 24 h 64"/>
                  <a:gd name="T10" fmla="*/ 42 w 112"/>
                  <a:gd name="T11" fmla="*/ 30 h 64"/>
                  <a:gd name="T12" fmla="*/ 48 w 112"/>
                  <a:gd name="T13" fmla="*/ 30 h 64"/>
                  <a:gd name="T14" fmla="*/ 52 w 112"/>
                  <a:gd name="T15" fmla="*/ 22 h 64"/>
                  <a:gd name="T16" fmla="*/ 54 w 112"/>
                  <a:gd name="T17" fmla="*/ 4 h 64"/>
                  <a:gd name="T18" fmla="*/ 60 w 112"/>
                  <a:gd name="T19" fmla="*/ 0 h 64"/>
                  <a:gd name="T20" fmla="*/ 70 w 112"/>
                  <a:gd name="T21" fmla="*/ 0 h 64"/>
                  <a:gd name="T22" fmla="*/ 78 w 112"/>
                  <a:gd name="T23" fmla="*/ 4 h 64"/>
                  <a:gd name="T24" fmla="*/ 86 w 112"/>
                  <a:gd name="T25" fmla="*/ 12 h 64"/>
                  <a:gd name="T26" fmla="*/ 90 w 112"/>
                  <a:gd name="T27" fmla="*/ 12 h 64"/>
                  <a:gd name="T28" fmla="*/ 98 w 112"/>
                  <a:gd name="T29" fmla="*/ 12 h 64"/>
                  <a:gd name="T30" fmla="*/ 102 w 112"/>
                  <a:gd name="T31" fmla="*/ 16 h 64"/>
                  <a:gd name="T32" fmla="*/ 104 w 112"/>
                  <a:gd name="T33" fmla="*/ 20 h 64"/>
                  <a:gd name="T34" fmla="*/ 102 w 112"/>
                  <a:gd name="T35" fmla="*/ 30 h 64"/>
                  <a:gd name="T36" fmla="*/ 106 w 112"/>
                  <a:gd name="T37" fmla="*/ 32 h 64"/>
                  <a:gd name="T38" fmla="*/ 112 w 112"/>
                  <a:gd name="T39" fmla="*/ 44 h 64"/>
                  <a:gd name="T40" fmla="*/ 108 w 112"/>
                  <a:gd name="T41" fmla="*/ 52 h 64"/>
                  <a:gd name="T42" fmla="*/ 104 w 112"/>
                  <a:gd name="T43" fmla="*/ 58 h 64"/>
                  <a:gd name="T44" fmla="*/ 98 w 112"/>
                  <a:gd name="T45" fmla="*/ 62 h 64"/>
                  <a:gd name="T46" fmla="*/ 92 w 112"/>
                  <a:gd name="T47" fmla="*/ 62 h 64"/>
                  <a:gd name="T48" fmla="*/ 90 w 112"/>
                  <a:gd name="T49" fmla="*/ 64 h 64"/>
                  <a:gd name="T50" fmla="*/ 86 w 112"/>
                  <a:gd name="T51" fmla="*/ 64 h 64"/>
                  <a:gd name="T52" fmla="*/ 78 w 112"/>
                  <a:gd name="T53" fmla="*/ 56 h 64"/>
                  <a:gd name="T54" fmla="*/ 68 w 112"/>
                  <a:gd name="T55" fmla="*/ 52 h 64"/>
                  <a:gd name="T56" fmla="*/ 62 w 112"/>
                  <a:gd name="T57" fmla="*/ 44 h 64"/>
                  <a:gd name="T58" fmla="*/ 58 w 112"/>
                  <a:gd name="T59" fmla="*/ 44 h 64"/>
                  <a:gd name="T60" fmla="*/ 52 w 112"/>
                  <a:gd name="T61" fmla="*/ 48 h 64"/>
                  <a:gd name="T62" fmla="*/ 36 w 112"/>
                  <a:gd name="T63" fmla="*/ 44 h 64"/>
                  <a:gd name="T64" fmla="*/ 32 w 112"/>
                  <a:gd name="T65" fmla="*/ 44 h 64"/>
                  <a:gd name="T66" fmla="*/ 28 w 112"/>
                  <a:gd name="T67" fmla="*/ 46 h 64"/>
                  <a:gd name="T68" fmla="*/ 20 w 112"/>
                  <a:gd name="T69" fmla="*/ 44 h 64"/>
                  <a:gd name="T70" fmla="*/ 6 w 112"/>
                  <a:gd name="T71" fmla="*/ 52 h 64"/>
                  <a:gd name="T72" fmla="*/ 4 w 112"/>
                  <a:gd name="T73" fmla="*/ 5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64"/>
                  <a:gd name="T113" fmla="*/ 112 w 112"/>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64">
                    <a:moveTo>
                      <a:pt x="2" y="52"/>
                    </a:moveTo>
                    <a:lnTo>
                      <a:pt x="0" y="50"/>
                    </a:lnTo>
                    <a:lnTo>
                      <a:pt x="2" y="36"/>
                    </a:lnTo>
                    <a:lnTo>
                      <a:pt x="10" y="16"/>
                    </a:lnTo>
                    <a:lnTo>
                      <a:pt x="14" y="12"/>
                    </a:lnTo>
                    <a:lnTo>
                      <a:pt x="24" y="8"/>
                    </a:lnTo>
                    <a:lnTo>
                      <a:pt x="32" y="18"/>
                    </a:lnTo>
                    <a:lnTo>
                      <a:pt x="34" y="22"/>
                    </a:lnTo>
                    <a:lnTo>
                      <a:pt x="34" y="20"/>
                    </a:lnTo>
                    <a:lnTo>
                      <a:pt x="36" y="24"/>
                    </a:lnTo>
                    <a:lnTo>
                      <a:pt x="36" y="26"/>
                    </a:lnTo>
                    <a:lnTo>
                      <a:pt x="42" y="30"/>
                    </a:lnTo>
                    <a:lnTo>
                      <a:pt x="48" y="28"/>
                    </a:lnTo>
                    <a:lnTo>
                      <a:pt x="48" y="30"/>
                    </a:lnTo>
                    <a:lnTo>
                      <a:pt x="48" y="26"/>
                    </a:lnTo>
                    <a:lnTo>
                      <a:pt x="52" y="22"/>
                    </a:lnTo>
                    <a:lnTo>
                      <a:pt x="52" y="6"/>
                    </a:lnTo>
                    <a:lnTo>
                      <a:pt x="54" y="4"/>
                    </a:lnTo>
                    <a:lnTo>
                      <a:pt x="56" y="4"/>
                    </a:lnTo>
                    <a:lnTo>
                      <a:pt x="60" y="0"/>
                    </a:lnTo>
                    <a:lnTo>
                      <a:pt x="66" y="0"/>
                    </a:lnTo>
                    <a:lnTo>
                      <a:pt x="70" y="0"/>
                    </a:lnTo>
                    <a:lnTo>
                      <a:pt x="74" y="4"/>
                    </a:lnTo>
                    <a:lnTo>
                      <a:pt x="78" y="4"/>
                    </a:lnTo>
                    <a:lnTo>
                      <a:pt x="80" y="8"/>
                    </a:lnTo>
                    <a:lnTo>
                      <a:pt x="86" y="12"/>
                    </a:lnTo>
                    <a:lnTo>
                      <a:pt x="88" y="12"/>
                    </a:lnTo>
                    <a:lnTo>
                      <a:pt x="90" y="12"/>
                    </a:lnTo>
                    <a:lnTo>
                      <a:pt x="94" y="12"/>
                    </a:lnTo>
                    <a:lnTo>
                      <a:pt x="98" y="12"/>
                    </a:lnTo>
                    <a:lnTo>
                      <a:pt x="100" y="14"/>
                    </a:lnTo>
                    <a:lnTo>
                      <a:pt x="102" y="16"/>
                    </a:lnTo>
                    <a:lnTo>
                      <a:pt x="104" y="18"/>
                    </a:lnTo>
                    <a:lnTo>
                      <a:pt x="104" y="20"/>
                    </a:lnTo>
                    <a:lnTo>
                      <a:pt x="104" y="22"/>
                    </a:lnTo>
                    <a:lnTo>
                      <a:pt x="102" y="30"/>
                    </a:lnTo>
                    <a:lnTo>
                      <a:pt x="104" y="30"/>
                    </a:lnTo>
                    <a:lnTo>
                      <a:pt x="106" y="32"/>
                    </a:lnTo>
                    <a:lnTo>
                      <a:pt x="106" y="34"/>
                    </a:lnTo>
                    <a:lnTo>
                      <a:pt x="112" y="44"/>
                    </a:lnTo>
                    <a:lnTo>
                      <a:pt x="112" y="52"/>
                    </a:lnTo>
                    <a:lnTo>
                      <a:pt x="108" y="52"/>
                    </a:lnTo>
                    <a:lnTo>
                      <a:pt x="104" y="56"/>
                    </a:lnTo>
                    <a:lnTo>
                      <a:pt x="104" y="58"/>
                    </a:lnTo>
                    <a:lnTo>
                      <a:pt x="100" y="62"/>
                    </a:lnTo>
                    <a:lnTo>
                      <a:pt x="98" y="62"/>
                    </a:lnTo>
                    <a:lnTo>
                      <a:pt x="94" y="60"/>
                    </a:lnTo>
                    <a:lnTo>
                      <a:pt x="92" y="62"/>
                    </a:lnTo>
                    <a:lnTo>
                      <a:pt x="92" y="64"/>
                    </a:lnTo>
                    <a:lnTo>
                      <a:pt x="90" y="64"/>
                    </a:lnTo>
                    <a:lnTo>
                      <a:pt x="88" y="64"/>
                    </a:lnTo>
                    <a:lnTo>
                      <a:pt x="86" y="64"/>
                    </a:lnTo>
                    <a:lnTo>
                      <a:pt x="84" y="62"/>
                    </a:lnTo>
                    <a:lnTo>
                      <a:pt x="78" y="56"/>
                    </a:lnTo>
                    <a:lnTo>
                      <a:pt x="72" y="52"/>
                    </a:lnTo>
                    <a:lnTo>
                      <a:pt x="68" y="52"/>
                    </a:lnTo>
                    <a:lnTo>
                      <a:pt x="64" y="50"/>
                    </a:lnTo>
                    <a:lnTo>
                      <a:pt x="62" y="44"/>
                    </a:lnTo>
                    <a:lnTo>
                      <a:pt x="60" y="42"/>
                    </a:lnTo>
                    <a:lnTo>
                      <a:pt x="58" y="44"/>
                    </a:lnTo>
                    <a:lnTo>
                      <a:pt x="56" y="46"/>
                    </a:lnTo>
                    <a:lnTo>
                      <a:pt x="52" y="48"/>
                    </a:lnTo>
                    <a:lnTo>
                      <a:pt x="42" y="44"/>
                    </a:lnTo>
                    <a:lnTo>
                      <a:pt x="36" y="44"/>
                    </a:lnTo>
                    <a:lnTo>
                      <a:pt x="34" y="44"/>
                    </a:lnTo>
                    <a:lnTo>
                      <a:pt x="32" y="44"/>
                    </a:lnTo>
                    <a:lnTo>
                      <a:pt x="30" y="46"/>
                    </a:lnTo>
                    <a:lnTo>
                      <a:pt x="28" y="46"/>
                    </a:lnTo>
                    <a:lnTo>
                      <a:pt x="26" y="44"/>
                    </a:lnTo>
                    <a:lnTo>
                      <a:pt x="20" y="44"/>
                    </a:lnTo>
                    <a:lnTo>
                      <a:pt x="8" y="48"/>
                    </a:lnTo>
                    <a:lnTo>
                      <a:pt x="6" y="52"/>
                    </a:lnTo>
                    <a:lnTo>
                      <a:pt x="4" y="54"/>
                    </a:lnTo>
                    <a:lnTo>
                      <a:pt x="4" y="52"/>
                    </a:lnTo>
                  </a:path>
                </a:pathLst>
              </a:custGeom>
              <a:solidFill>
                <a:schemeClr val="tx2"/>
              </a:solidFill>
              <a:ln w="3175">
                <a:solidFill>
                  <a:schemeClr val="bg1"/>
                </a:solidFill>
                <a:round/>
                <a:headEnd/>
                <a:tailEnd/>
              </a:ln>
            </p:spPr>
            <p:txBody>
              <a:bodyPr/>
              <a:lstStyle/>
              <a:p>
                <a:endParaRPr lang="fr-FR" dirty="0"/>
              </a:p>
            </p:txBody>
          </p:sp>
          <p:sp>
            <p:nvSpPr>
              <p:cNvPr id="60586" name="Freeform 196"/>
              <p:cNvSpPr>
                <a:spLocks/>
              </p:cNvSpPr>
              <p:nvPr/>
            </p:nvSpPr>
            <p:spPr bwMode="auto">
              <a:xfrm>
                <a:off x="2671" y="1516"/>
                <a:ext cx="6" cy="2"/>
              </a:xfrm>
              <a:custGeom>
                <a:avLst/>
                <a:gdLst>
                  <a:gd name="T0" fmla="*/ 6 w 6"/>
                  <a:gd name="T1" fmla="*/ 2 h 2"/>
                  <a:gd name="T2" fmla="*/ 4 w 6"/>
                  <a:gd name="T3" fmla="*/ 2 h 2"/>
                  <a:gd name="T4" fmla="*/ 0 w 6"/>
                  <a:gd name="T5" fmla="*/ 0 h 2"/>
                  <a:gd name="T6" fmla="*/ 0 w 6"/>
                  <a:gd name="T7" fmla="*/ 2 h 2"/>
                  <a:gd name="T8" fmla="*/ 4 w 6"/>
                  <a:gd name="T9" fmla="*/ 2 h 2"/>
                  <a:gd name="T10" fmla="*/ 4 w 6"/>
                  <a:gd name="T11" fmla="*/ 2 h 2"/>
                  <a:gd name="T12" fmla="*/ 6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2"/>
                    </a:moveTo>
                    <a:lnTo>
                      <a:pt x="4" y="2"/>
                    </a:lnTo>
                    <a:lnTo>
                      <a:pt x="0" y="0"/>
                    </a:lnTo>
                    <a:lnTo>
                      <a:pt x="0" y="2"/>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60587" name="Freeform 197"/>
              <p:cNvSpPr>
                <a:spLocks/>
              </p:cNvSpPr>
              <p:nvPr/>
            </p:nvSpPr>
            <p:spPr bwMode="auto">
              <a:xfrm>
                <a:off x="2671" y="1516"/>
                <a:ext cx="6" cy="2"/>
              </a:xfrm>
              <a:custGeom>
                <a:avLst/>
                <a:gdLst>
                  <a:gd name="T0" fmla="*/ 6 w 6"/>
                  <a:gd name="T1" fmla="*/ 2 h 2"/>
                  <a:gd name="T2" fmla="*/ 4 w 6"/>
                  <a:gd name="T3" fmla="*/ 2 h 2"/>
                  <a:gd name="T4" fmla="*/ 0 w 6"/>
                  <a:gd name="T5" fmla="*/ 0 h 2"/>
                  <a:gd name="T6" fmla="*/ 0 w 6"/>
                  <a:gd name="T7" fmla="*/ 2 h 2"/>
                  <a:gd name="T8" fmla="*/ 4 w 6"/>
                  <a:gd name="T9" fmla="*/ 2 h 2"/>
                  <a:gd name="T10" fmla="*/ 4 w 6"/>
                  <a:gd name="T11" fmla="*/ 2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6" y="2"/>
                    </a:moveTo>
                    <a:lnTo>
                      <a:pt x="4" y="2"/>
                    </a:lnTo>
                    <a:lnTo>
                      <a:pt x="0" y="0"/>
                    </a:lnTo>
                    <a:lnTo>
                      <a:pt x="0" y="2"/>
                    </a:lnTo>
                    <a:lnTo>
                      <a:pt x="4" y="2"/>
                    </a:lnTo>
                  </a:path>
                </a:pathLst>
              </a:custGeom>
              <a:solidFill>
                <a:schemeClr val="tx2"/>
              </a:solidFill>
              <a:ln w="3175">
                <a:solidFill>
                  <a:schemeClr val="bg1"/>
                </a:solidFill>
                <a:round/>
                <a:headEnd/>
                <a:tailEnd/>
              </a:ln>
            </p:spPr>
            <p:txBody>
              <a:bodyPr/>
              <a:lstStyle/>
              <a:p>
                <a:endParaRPr lang="fr-FR" dirty="0"/>
              </a:p>
            </p:txBody>
          </p:sp>
          <p:sp>
            <p:nvSpPr>
              <p:cNvPr id="60588" name="Freeform 198"/>
              <p:cNvSpPr>
                <a:spLocks/>
              </p:cNvSpPr>
              <p:nvPr/>
            </p:nvSpPr>
            <p:spPr bwMode="auto">
              <a:xfrm>
                <a:off x="2673" y="1513"/>
                <a:ext cx="8" cy="9"/>
              </a:xfrm>
              <a:custGeom>
                <a:avLst/>
                <a:gdLst>
                  <a:gd name="T0" fmla="*/ 8 w 8"/>
                  <a:gd name="T1" fmla="*/ 9 h 9"/>
                  <a:gd name="T2" fmla="*/ 8 w 8"/>
                  <a:gd name="T3" fmla="*/ 5 h 9"/>
                  <a:gd name="T4" fmla="*/ 4 w 8"/>
                  <a:gd name="T5" fmla="*/ 0 h 9"/>
                  <a:gd name="T6" fmla="*/ 2 w 8"/>
                  <a:gd name="T7" fmla="*/ 0 h 9"/>
                  <a:gd name="T8" fmla="*/ 0 w 8"/>
                  <a:gd name="T9" fmla="*/ 2 h 9"/>
                  <a:gd name="T10" fmla="*/ 2 w 8"/>
                  <a:gd name="T11" fmla="*/ 3 h 9"/>
                  <a:gd name="T12" fmla="*/ 4 w 8"/>
                  <a:gd name="T13" fmla="*/ 3 h 9"/>
                  <a:gd name="T14" fmla="*/ 6 w 8"/>
                  <a:gd name="T15" fmla="*/ 5 h 9"/>
                  <a:gd name="T16" fmla="*/ 6 w 8"/>
                  <a:gd name="T17" fmla="*/ 7 h 9"/>
                  <a:gd name="T18" fmla="*/ 6 w 8"/>
                  <a:gd name="T19" fmla="*/ 9 h 9"/>
                  <a:gd name="T20" fmla="*/ 6 w 8"/>
                  <a:gd name="T21" fmla="*/ 9 h 9"/>
                  <a:gd name="T22" fmla="*/ 8 w 8"/>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9"/>
                  <a:gd name="T38" fmla="*/ 8 w 8"/>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9">
                    <a:moveTo>
                      <a:pt x="8" y="9"/>
                    </a:moveTo>
                    <a:lnTo>
                      <a:pt x="8" y="5"/>
                    </a:lnTo>
                    <a:lnTo>
                      <a:pt x="4" y="0"/>
                    </a:lnTo>
                    <a:lnTo>
                      <a:pt x="2" y="0"/>
                    </a:lnTo>
                    <a:lnTo>
                      <a:pt x="0" y="2"/>
                    </a:lnTo>
                    <a:lnTo>
                      <a:pt x="2" y="3"/>
                    </a:lnTo>
                    <a:lnTo>
                      <a:pt x="4" y="3"/>
                    </a:lnTo>
                    <a:lnTo>
                      <a:pt x="6" y="5"/>
                    </a:lnTo>
                    <a:lnTo>
                      <a:pt x="6" y="7"/>
                    </a:lnTo>
                    <a:lnTo>
                      <a:pt x="6" y="9"/>
                    </a:lnTo>
                    <a:lnTo>
                      <a:pt x="8" y="9"/>
                    </a:lnTo>
                    <a:close/>
                  </a:path>
                </a:pathLst>
              </a:custGeom>
              <a:solidFill>
                <a:schemeClr val="tx2"/>
              </a:solidFill>
              <a:ln w="3175">
                <a:solidFill>
                  <a:schemeClr val="bg1"/>
                </a:solidFill>
                <a:round/>
                <a:headEnd/>
                <a:tailEnd/>
              </a:ln>
            </p:spPr>
            <p:txBody>
              <a:bodyPr/>
              <a:lstStyle/>
              <a:p>
                <a:endParaRPr lang="fr-FR" dirty="0"/>
              </a:p>
            </p:txBody>
          </p:sp>
          <p:sp>
            <p:nvSpPr>
              <p:cNvPr id="60589" name="Freeform 199"/>
              <p:cNvSpPr>
                <a:spLocks/>
              </p:cNvSpPr>
              <p:nvPr/>
            </p:nvSpPr>
            <p:spPr bwMode="auto">
              <a:xfrm>
                <a:off x="2673" y="1513"/>
                <a:ext cx="8" cy="9"/>
              </a:xfrm>
              <a:custGeom>
                <a:avLst/>
                <a:gdLst>
                  <a:gd name="T0" fmla="*/ 8 w 8"/>
                  <a:gd name="T1" fmla="*/ 9 h 9"/>
                  <a:gd name="T2" fmla="*/ 8 w 8"/>
                  <a:gd name="T3" fmla="*/ 5 h 9"/>
                  <a:gd name="T4" fmla="*/ 4 w 8"/>
                  <a:gd name="T5" fmla="*/ 0 h 9"/>
                  <a:gd name="T6" fmla="*/ 2 w 8"/>
                  <a:gd name="T7" fmla="*/ 0 h 9"/>
                  <a:gd name="T8" fmla="*/ 0 w 8"/>
                  <a:gd name="T9" fmla="*/ 2 h 9"/>
                  <a:gd name="T10" fmla="*/ 2 w 8"/>
                  <a:gd name="T11" fmla="*/ 3 h 9"/>
                  <a:gd name="T12" fmla="*/ 4 w 8"/>
                  <a:gd name="T13" fmla="*/ 3 h 9"/>
                  <a:gd name="T14" fmla="*/ 6 w 8"/>
                  <a:gd name="T15" fmla="*/ 5 h 9"/>
                  <a:gd name="T16" fmla="*/ 6 w 8"/>
                  <a:gd name="T17" fmla="*/ 7 h 9"/>
                  <a:gd name="T18" fmla="*/ 6 w 8"/>
                  <a:gd name="T19" fmla="*/ 9 h 9"/>
                  <a:gd name="T20" fmla="*/ 6 w 8"/>
                  <a:gd name="T21" fmla="*/ 9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9"/>
                  <a:gd name="T35" fmla="*/ 8 w 8"/>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9">
                    <a:moveTo>
                      <a:pt x="8" y="9"/>
                    </a:moveTo>
                    <a:lnTo>
                      <a:pt x="8" y="5"/>
                    </a:lnTo>
                    <a:lnTo>
                      <a:pt x="4" y="0"/>
                    </a:lnTo>
                    <a:lnTo>
                      <a:pt x="2" y="0"/>
                    </a:lnTo>
                    <a:lnTo>
                      <a:pt x="0" y="2"/>
                    </a:lnTo>
                    <a:lnTo>
                      <a:pt x="2" y="3"/>
                    </a:lnTo>
                    <a:lnTo>
                      <a:pt x="4" y="3"/>
                    </a:lnTo>
                    <a:lnTo>
                      <a:pt x="6" y="5"/>
                    </a:lnTo>
                    <a:lnTo>
                      <a:pt x="6" y="7"/>
                    </a:lnTo>
                    <a:lnTo>
                      <a:pt x="6" y="9"/>
                    </a:lnTo>
                  </a:path>
                </a:pathLst>
              </a:custGeom>
              <a:solidFill>
                <a:schemeClr val="tx2"/>
              </a:solidFill>
              <a:ln w="3175">
                <a:solidFill>
                  <a:schemeClr val="bg1"/>
                </a:solidFill>
                <a:round/>
                <a:headEnd/>
                <a:tailEnd/>
              </a:ln>
            </p:spPr>
            <p:txBody>
              <a:bodyPr/>
              <a:lstStyle/>
              <a:p>
                <a:endParaRPr lang="fr-FR" dirty="0"/>
              </a:p>
            </p:txBody>
          </p:sp>
          <p:sp>
            <p:nvSpPr>
              <p:cNvPr id="60590" name="Freeform 200"/>
              <p:cNvSpPr>
                <a:spLocks/>
              </p:cNvSpPr>
              <p:nvPr/>
            </p:nvSpPr>
            <p:spPr bwMode="auto">
              <a:xfrm>
                <a:off x="2677" y="1511"/>
                <a:ext cx="6" cy="7"/>
              </a:xfrm>
              <a:custGeom>
                <a:avLst/>
                <a:gdLst>
                  <a:gd name="T0" fmla="*/ 6 w 6"/>
                  <a:gd name="T1" fmla="*/ 7 h 7"/>
                  <a:gd name="T2" fmla="*/ 6 w 6"/>
                  <a:gd name="T3" fmla="*/ 5 h 7"/>
                  <a:gd name="T4" fmla="*/ 4 w 6"/>
                  <a:gd name="T5" fmla="*/ 2 h 7"/>
                  <a:gd name="T6" fmla="*/ 2 w 6"/>
                  <a:gd name="T7" fmla="*/ 0 h 7"/>
                  <a:gd name="T8" fmla="*/ 0 w 6"/>
                  <a:gd name="T9" fmla="*/ 0 h 7"/>
                  <a:gd name="T10" fmla="*/ 2 w 6"/>
                  <a:gd name="T11" fmla="*/ 2 h 7"/>
                  <a:gd name="T12" fmla="*/ 2 w 6"/>
                  <a:gd name="T13" fmla="*/ 4 h 7"/>
                  <a:gd name="T14" fmla="*/ 4 w 6"/>
                  <a:gd name="T15" fmla="*/ 7 h 7"/>
                  <a:gd name="T16" fmla="*/ 4 w 6"/>
                  <a:gd name="T17" fmla="*/ 7 h 7"/>
                  <a:gd name="T18" fmla="*/ 6 w 6"/>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6" y="7"/>
                    </a:moveTo>
                    <a:lnTo>
                      <a:pt x="6" y="5"/>
                    </a:lnTo>
                    <a:lnTo>
                      <a:pt x="4" y="2"/>
                    </a:lnTo>
                    <a:lnTo>
                      <a:pt x="2" y="0"/>
                    </a:lnTo>
                    <a:lnTo>
                      <a:pt x="0" y="0"/>
                    </a:lnTo>
                    <a:lnTo>
                      <a:pt x="2" y="2"/>
                    </a:lnTo>
                    <a:lnTo>
                      <a:pt x="2" y="4"/>
                    </a:lnTo>
                    <a:lnTo>
                      <a:pt x="4" y="7"/>
                    </a:lnTo>
                    <a:lnTo>
                      <a:pt x="6" y="7"/>
                    </a:lnTo>
                    <a:close/>
                  </a:path>
                </a:pathLst>
              </a:custGeom>
              <a:solidFill>
                <a:schemeClr val="tx2"/>
              </a:solidFill>
              <a:ln w="3175">
                <a:solidFill>
                  <a:schemeClr val="bg1"/>
                </a:solidFill>
                <a:round/>
                <a:headEnd/>
                <a:tailEnd/>
              </a:ln>
            </p:spPr>
            <p:txBody>
              <a:bodyPr/>
              <a:lstStyle/>
              <a:p>
                <a:endParaRPr lang="fr-FR" dirty="0"/>
              </a:p>
            </p:txBody>
          </p:sp>
          <p:sp>
            <p:nvSpPr>
              <p:cNvPr id="60591" name="Freeform 201"/>
              <p:cNvSpPr>
                <a:spLocks/>
              </p:cNvSpPr>
              <p:nvPr/>
            </p:nvSpPr>
            <p:spPr bwMode="auto">
              <a:xfrm>
                <a:off x="2677" y="1511"/>
                <a:ext cx="6" cy="7"/>
              </a:xfrm>
              <a:custGeom>
                <a:avLst/>
                <a:gdLst>
                  <a:gd name="T0" fmla="*/ 6 w 6"/>
                  <a:gd name="T1" fmla="*/ 7 h 7"/>
                  <a:gd name="T2" fmla="*/ 6 w 6"/>
                  <a:gd name="T3" fmla="*/ 5 h 7"/>
                  <a:gd name="T4" fmla="*/ 4 w 6"/>
                  <a:gd name="T5" fmla="*/ 2 h 7"/>
                  <a:gd name="T6" fmla="*/ 2 w 6"/>
                  <a:gd name="T7" fmla="*/ 0 h 7"/>
                  <a:gd name="T8" fmla="*/ 0 w 6"/>
                  <a:gd name="T9" fmla="*/ 0 h 7"/>
                  <a:gd name="T10" fmla="*/ 2 w 6"/>
                  <a:gd name="T11" fmla="*/ 2 h 7"/>
                  <a:gd name="T12" fmla="*/ 2 w 6"/>
                  <a:gd name="T13" fmla="*/ 4 h 7"/>
                  <a:gd name="T14" fmla="*/ 4 w 6"/>
                  <a:gd name="T15" fmla="*/ 7 h 7"/>
                  <a:gd name="T16" fmla="*/ 4 w 6"/>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7"/>
                    </a:moveTo>
                    <a:lnTo>
                      <a:pt x="6" y="5"/>
                    </a:lnTo>
                    <a:lnTo>
                      <a:pt x="4" y="2"/>
                    </a:lnTo>
                    <a:lnTo>
                      <a:pt x="2" y="0"/>
                    </a:lnTo>
                    <a:lnTo>
                      <a:pt x="0" y="0"/>
                    </a:lnTo>
                    <a:lnTo>
                      <a:pt x="2" y="2"/>
                    </a:lnTo>
                    <a:lnTo>
                      <a:pt x="2" y="4"/>
                    </a:lnTo>
                    <a:lnTo>
                      <a:pt x="4" y="7"/>
                    </a:lnTo>
                  </a:path>
                </a:pathLst>
              </a:custGeom>
              <a:solidFill>
                <a:schemeClr val="tx2"/>
              </a:solidFill>
              <a:ln w="3175">
                <a:solidFill>
                  <a:schemeClr val="bg1"/>
                </a:solidFill>
                <a:round/>
                <a:headEnd/>
                <a:tailEnd/>
              </a:ln>
            </p:spPr>
            <p:txBody>
              <a:bodyPr/>
              <a:lstStyle/>
              <a:p>
                <a:endParaRPr lang="fr-FR" dirty="0"/>
              </a:p>
            </p:txBody>
          </p:sp>
          <p:sp>
            <p:nvSpPr>
              <p:cNvPr id="60592" name="Freeform 202"/>
              <p:cNvSpPr>
                <a:spLocks/>
              </p:cNvSpPr>
              <p:nvPr/>
            </p:nvSpPr>
            <p:spPr bwMode="auto">
              <a:xfrm>
                <a:off x="2683" y="1511"/>
                <a:ext cx="4" cy="4"/>
              </a:xfrm>
              <a:custGeom>
                <a:avLst/>
                <a:gdLst>
                  <a:gd name="T0" fmla="*/ 2 w 4"/>
                  <a:gd name="T1" fmla="*/ 2 h 4"/>
                  <a:gd name="T2" fmla="*/ 4 w 4"/>
                  <a:gd name="T3" fmla="*/ 2 h 4"/>
                  <a:gd name="T4" fmla="*/ 0 w 4"/>
                  <a:gd name="T5" fmla="*/ 0 h 4"/>
                  <a:gd name="T6" fmla="*/ 0 w 4"/>
                  <a:gd name="T7" fmla="*/ 2 h 4"/>
                  <a:gd name="T8" fmla="*/ 0 w 4"/>
                  <a:gd name="T9" fmla="*/ 4 h 4"/>
                  <a:gd name="T10" fmla="*/ 2 w 4"/>
                  <a:gd name="T11" fmla="*/ 4 h 4"/>
                  <a:gd name="T12" fmla="*/ 2 w 4"/>
                  <a:gd name="T13" fmla="*/ 4 h 4"/>
                  <a:gd name="T14" fmla="*/ 2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2"/>
                    </a:moveTo>
                    <a:lnTo>
                      <a:pt x="4" y="2"/>
                    </a:lnTo>
                    <a:lnTo>
                      <a:pt x="0" y="0"/>
                    </a:lnTo>
                    <a:lnTo>
                      <a:pt x="0" y="2"/>
                    </a:lnTo>
                    <a:lnTo>
                      <a:pt x="0" y="4"/>
                    </a:lnTo>
                    <a:lnTo>
                      <a:pt x="2" y="4"/>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0593" name="Freeform 203"/>
              <p:cNvSpPr>
                <a:spLocks/>
              </p:cNvSpPr>
              <p:nvPr/>
            </p:nvSpPr>
            <p:spPr bwMode="auto">
              <a:xfrm>
                <a:off x="2683" y="1511"/>
                <a:ext cx="4" cy="4"/>
              </a:xfrm>
              <a:custGeom>
                <a:avLst/>
                <a:gdLst>
                  <a:gd name="T0" fmla="*/ 2 w 4"/>
                  <a:gd name="T1" fmla="*/ 2 h 4"/>
                  <a:gd name="T2" fmla="*/ 4 w 4"/>
                  <a:gd name="T3" fmla="*/ 2 h 4"/>
                  <a:gd name="T4" fmla="*/ 0 w 4"/>
                  <a:gd name="T5" fmla="*/ 0 h 4"/>
                  <a:gd name="T6" fmla="*/ 0 w 4"/>
                  <a:gd name="T7" fmla="*/ 2 h 4"/>
                  <a:gd name="T8" fmla="*/ 0 w 4"/>
                  <a:gd name="T9" fmla="*/ 4 h 4"/>
                  <a:gd name="T10" fmla="*/ 2 w 4"/>
                  <a:gd name="T11" fmla="*/ 4 h 4"/>
                  <a:gd name="T12" fmla="*/ 2 w 4"/>
                  <a:gd name="T13" fmla="*/ 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2"/>
                    </a:moveTo>
                    <a:lnTo>
                      <a:pt x="4" y="2"/>
                    </a:lnTo>
                    <a:lnTo>
                      <a:pt x="0" y="0"/>
                    </a:lnTo>
                    <a:lnTo>
                      <a:pt x="0" y="2"/>
                    </a:lnTo>
                    <a:lnTo>
                      <a:pt x="0" y="4"/>
                    </a:lnTo>
                    <a:lnTo>
                      <a:pt x="2" y="4"/>
                    </a:lnTo>
                  </a:path>
                </a:pathLst>
              </a:custGeom>
              <a:solidFill>
                <a:schemeClr val="tx2"/>
              </a:solidFill>
              <a:ln w="3175">
                <a:solidFill>
                  <a:schemeClr val="bg1"/>
                </a:solidFill>
                <a:round/>
                <a:headEnd/>
                <a:tailEnd/>
              </a:ln>
            </p:spPr>
            <p:txBody>
              <a:bodyPr/>
              <a:lstStyle/>
              <a:p>
                <a:endParaRPr lang="fr-FR" dirty="0"/>
              </a:p>
            </p:txBody>
          </p:sp>
          <p:sp>
            <p:nvSpPr>
              <p:cNvPr id="60594" name="Freeform 204"/>
              <p:cNvSpPr>
                <a:spLocks/>
              </p:cNvSpPr>
              <p:nvPr/>
            </p:nvSpPr>
            <p:spPr bwMode="auto">
              <a:xfrm>
                <a:off x="2681" y="1524"/>
                <a:ext cx="2" cy="4"/>
              </a:xfrm>
              <a:custGeom>
                <a:avLst/>
                <a:gdLst>
                  <a:gd name="T0" fmla="*/ 2 w 2"/>
                  <a:gd name="T1" fmla="*/ 4 h 4"/>
                  <a:gd name="T2" fmla="*/ 2 w 2"/>
                  <a:gd name="T3" fmla="*/ 2 h 4"/>
                  <a:gd name="T4" fmla="*/ 2 w 2"/>
                  <a:gd name="T5" fmla="*/ 0 h 4"/>
                  <a:gd name="T6" fmla="*/ 0 w 2"/>
                  <a:gd name="T7" fmla="*/ 0 h 4"/>
                  <a:gd name="T8" fmla="*/ 0 w 2"/>
                  <a:gd name="T9" fmla="*/ 2 h 4"/>
                  <a:gd name="T10" fmla="*/ 0 w 2"/>
                  <a:gd name="T11" fmla="*/ 4 h 4"/>
                  <a:gd name="T12" fmla="*/ 2 w 2"/>
                  <a:gd name="T13" fmla="*/ 4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4"/>
                    </a:moveTo>
                    <a:lnTo>
                      <a:pt x="2" y="2"/>
                    </a:lnTo>
                    <a:lnTo>
                      <a:pt x="2" y="0"/>
                    </a:lnTo>
                    <a:lnTo>
                      <a:pt x="0" y="0"/>
                    </a:lnTo>
                    <a:lnTo>
                      <a:pt x="0" y="2"/>
                    </a:lnTo>
                    <a:lnTo>
                      <a:pt x="0"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60595" name="Freeform 205"/>
              <p:cNvSpPr>
                <a:spLocks/>
              </p:cNvSpPr>
              <p:nvPr/>
            </p:nvSpPr>
            <p:spPr bwMode="auto">
              <a:xfrm>
                <a:off x="2681" y="1524"/>
                <a:ext cx="2" cy="4"/>
              </a:xfrm>
              <a:custGeom>
                <a:avLst/>
                <a:gdLst>
                  <a:gd name="T0" fmla="*/ 2 w 2"/>
                  <a:gd name="T1" fmla="*/ 4 h 4"/>
                  <a:gd name="T2" fmla="*/ 2 w 2"/>
                  <a:gd name="T3" fmla="*/ 2 h 4"/>
                  <a:gd name="T4" fmla="*/ 2 w 2"/>
                  <a:gd name="T5" fmla="*/ 0 h 4"/>
                  <a:gd name="T6" fmla="*/ 0 w 2"/>
                  <a:gd name="T7" fmla="*/ 0 h 4"/>
                  <a:gd name="T8" fmla="*/ 0 w 2"/>
                  <a:gd name="T9" fmla="*/ 2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4"/>
                    </a:moveTo>
                    <a:lnTo>
                      <a:pt x="2" y="2"/>
                    </a:lnTo>
                    <a:lnTo>
                      <a:pt x="2" y="0"/>
                    </a:lnTo>
                    <a:lnTo>
                      <a:pt x="0" y="0"/>
                    </a:lnTo>
                    <a:lnTo>
                      <a:pt x="0" y="2"/>
                    </a:lnTo>
                    <a:lnTo>
                      <a:pt x="0" y="4"/>
                    </a:lnTo>
                  </a:path>
                </a:pathLst>
              </a:custGeom>
              <a:solidFill>
                <a:schemeClr val="tx2"/>
              </a:solidFill>
              <a:ln w="3175">
                <a:solidFill>
                  <a:schemeClr val="bg1"/>
                </a:solidFill>
                <a:round/>
                <a:headEnd/>
                <a:tailEnd/>
              </a:ln>
            </p:spPr>
            <p:txBody>
              <a:bodyPr/>
              <a:lstStyle/>
              <a:p>
                <a:endParaRPr lang="fr-FR" dirty="0"/>
              </a:p>
            </p:txBody>
          </p:sp>
          <p:sp>
            <p:nvSpPr>
              <p:cNvPr id="60596" name="Freeform 206"/>
              <p:cNvSpPr>
                <a:spLocks/>
              </p:cNvSpPr>
              <p:nvPr/>
            </p:nvSpPr>
            <p:spPr bwMode="auto">
              <a:xfrm>
                <a:off x="2679" y="1532"/>
                <a:ext cx="2" cy="8"/>
              </a:xfrm>
              <a:custGeom>
                <a:avLst/>
                <a:gdLst>
                  <a:gd name="T0" fmla="*/ 0 w 2"/>
                  <a:gd name="T1" fmla="*/ 0 h 8"/>
                  <a:gd name="T2" fmla="*/ 0 w 2"/>
                  <a:gd name="T3" fmla="*/ 6 h 8"/>
                  <a:gd name="T4" fmla="*/ 2 w 2"/>
                  <a:gd name="T5" fmla="*/ 8 h 8"/>
                  <a:gd name="T6" fmla="*/ 2 w 2"/>
                  <a:gd name="T7" fmla="*/ 6 h 8"/>
                  <a:gd name="T8" fmla="*/ 2 w 2"/>
                  <a:gd name="T9" fmla="*/ 4 h 8"/>
                  <a:gd name="T10" fmla="*/ 2 w 2"/>
                  <a:gd name="T11" fmla="*/ 0 h 8"/>
                  <a:gd name="T12" fmla="*/ 0 w 2"/>
                  <a:gd name="T13" fmla="*/ 0 h 8"/>
                  <a:gd name="T14" fmla="*/ 0 60000 65536"/>
                  <a:gd name="T15" fmla="*/ 0 60000 65536"/>
                  <a:gd name="T16" fmla="*/ 0 60000 65536"/>
                  <a:gd name="T17" fmla="*/ 0 60000 65536"/>
                  <a:gd name="T18" fmla="*/ 0 60000 65536"/>
                  <a:gd name="T19" fmla="*/ 0 60000 65536"/>
                  <a:gd name="T20" fmla="*/ 0 60000 65536"/>
                  <a:gd name="T21" fmla="*/ 0 w 2"/>
                  <a:gd name="T22" fmla="*/ 0 h 8"/>
                  <a:gd name="T23" fmla="*/ 2 w 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
                    <a:moveTo>
                      <a:pt x="0" y="0"/>
                    </a:moveTo>
                    <a:lnTo>
                      <a:pt x="0" y="6"/>
                    </a:lnTo>
                    <a:lnTo>
                      <a:pt x="2" y="8"/>
                    </a:lnTo>
                    <a:lnTo>
                      <a:pt x="2" y="6"/>
                    </a:lnTo>
                    <a:lnTo>
                      <a:pt x="2"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597" name="Freeform 207"/>
              <p:cNvSpPr>
                <a:spLocks/>
              </p:cNvSpPr>
              <p:nvPr/>
            </p:nvSpPr>
            <p:spPr bwMode="auto">
              <a:xfrm>
                <a:off x="2679" y="1532"/>
                <a:ext cx="2" cy="8"/>
              </a:xfrm>
              <a:custGeom>
                <a:avLst/>
                <a:gdLst>
                  <a:gd name="T0" fmla="*/ 0 w 2"/>
                  <a:gd name="T1" fmla="*/ 0 h 8"/>
                  <a:gd name="T2" fmla="*/ 0 w 2"/>
                  <a:gd name="T3" fmla="*/ 6 h 8"/>
                  <a:gd name="T4" fmla="*/ 2 w 2"/>
                  <a:gd name="T5" fmla="*/ 8 h 8"/>
                  <a:gd name="T6" fmla="*/ 2 w 2"/>
                  <a:gd name="T7" fmla="*/ 6 h 8"/>
                  <a:gd name="T8" fmla="*/ 2 w 2"/>
                  <a:gd name="T9" fmla="*/ 4 h 8"/>
                  <a:gd name="T10" fmla="*/ 2 w 2"/>
                  <a:gd name="T11" fmla="*/ 0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0"/>
                    </a:moveTo>
                    <a:lnTo>
                      <a:pt x="0" y="6"/>
                    </a:lnTo>
                    <a:lnTo>
                      <a:pt x="2" y="8"/>
                    </a:lnTo>
                    <a:lnTo>
                      <a:pt x="2" y="6"/>
                    </a:lnTo>
                    <a:lnTo>
                      <a:pt x="2" y="4"/>
                    </a:lnTo>
                    <a:lnTo>
                      <a:pt x="2" y="0"/>
                    </a:lnTo>
                  </a:path>
                </a:pathLst>
              </a:custGeom>
              <a:solidFill>
                <a:schemeClr val="tx2"/>
              </a:solidFill>
              <a:ln w="3175">
                <a:solidFill>
                  <a:schemeClr val="bg1"/>
                </a:solidFill>
                <a:round/>
                <a:headEnd/>
                <a:tailEnd/>
              </a:ln>
            </p:spPr>
            <p:txBody>
              <a:bodyPr/>
              <a:lstStyle/>
              <a:p>
                <a:endParaRPr lang="fr-FR" dirty="0"/>
              </a:p>
            </p:txBody>
          </p:sp>
          <p:sp>
            <p:nvSpPr>
              <p:cNvPr id="60598" name="Freeform 208"/>
              <p:cNvSpPr>
                <a:spLocks/>
              </p:cNvSpPr>
              <p:nvPr/>
            </p:nvSpPr>
            <p:spPr bwMode="auto">
              <a:xfrm>
                <a:off x="3000" y="1714"/>
                <a:ext cx="6" cy="6"/>
              </a:xfrm>
              <a:custGeom>
                <a:avLst/>
                <a:gdLst>
                  <a:gd name="T0" fmla="*/ 6 w 6"/>
                  <a:gd name="T1" fmla="*/ 6 h 6"/>
                  <a:gd name="T2" fmla="*/ 6 w 6"/>
                  <a:gd name="T3" fmla="*/ 2 h 6"/>
                  <a:gd name="T4" fmla="*/ 2 w 6"/>
                  <a:gd name="T5" fmla="*/ 0 h 6"/>
                  <a:gd name="T6" fmla="*/ 0 w 6"/>
                  <a:gd name="T7" fmla="*/ 0 h 6"/>
                  <a:gd name="T8" fmla="*/ 0 w 6"/>
                  <a:gd name="T9" fmla="*/ 4 h 6"/>
                  <a:gd name="T10" fmla="*/ 2 w 6"/>
                  <a:gd name="T11" fmla="*/ 6 h 6"/>
                  <a:gd name="T12" fmla="*/ 4 w 6"/>
                  <a:gd name="T13" fmla="*/ 6 h 6"/>
                  <a:gd name="T14" fmla="*/ 4 w 6"/>
                  <a:gd name="T15" fmla="*/ 6 h 6"/>
                  <a:gd name="T16" fmla="*/ 6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6"/>
                    </a:moveTo>
                    <a:lnTo>
                      <a:pt x="6" y="2"/>
                    </a:lnTo>
                    <a:lnTo>
                      <a:pt x="2" y="0"/>
                    </a:lnTo>
                    <a:lnTo>
                      <a:pt x="0" y="0"/>
                    </a:lnTo>
                    <a:lnTo>
                      <a:pt x="0" y="4"/>
                    </a:lnTo>
                    <a:lnTo>
                      <a:pt x="2" y="6"/>
                    </a:lnTo>
                    <a:lnTo>
                      <a:pt x="4" y="6"/>
                    </a:lnTo>
                    <a:lnTo>
                      <a:pt x="6" y="6"/>
                    </a:lnTo>
                    <a:close/>
                  </a:path>
                </a:pathLst>
              </a:custGeom>
              <a:solidFill>
                <a:schemeClr val="tx2"/>
              </a:solidFill>
              <a:ln w="3175">
                <a:solidFill>
                  <a:schemeClr val="bg1"/>
                </a:solidFill>
                <a:round/>
                <a:headEnd/>
                <a:tailEnd/>
              </a:ln>
            </p:spPr>
            <p:txBody>
              <a:bodyPr/>
              <a:lstStyle/>
              <a:p>
                <a:endParaRPr lang="fr-FR" dirty="0"/>
              </a:p>
            </p:txBody>
          </p:sp>
          <p:sp>
            <p:nvSpPr>
              <p:cNvPr id="60599" name="Freeform 209"/>
              <p:cNvSpPr>
                <a:spLocks/>
              </p:cNvSpPr>
              <p:nvPr/>
            </p:nvSpPr>
            <p:spPr bwMode="auto">
              <a:xfrm>
                <a:off x="3000" y="1714"/>
                <a:ext cx="6" cy="6"/>
              </a:xfrm>
              <a:custGeom>
                <a:avLst/>
                <a:gdLst>
                  <a:gd name="T0" fmla="*/ 6 w 6"/>
                  <a:gd name="T1" fmla="*/ 6 h 6"/>
                  <a:gd name="T2" fmla="*/ 6 w 6"/>
                  <a:gd name="T3" fmla="*/ 2 h 6"/>
                  <a:gd name="T4" fmla="*/ 2 w 6"/>
                  <a:gd name="T5" fmla="*/ 0 h 6"/>
                  <a:gd name="T6" fmla="*/ 0 w 6"/>
                  <a:gd name="T7" fmla="*/ 0 h 6"/>
                  <a:gd name="T8" fmla="*/ 0 w 6"/>
                  <a:gd name="T9" fmla="*/ 4 h 6"/>
                  <a:gd name="T10" fmla="*/ 2 w 6"/>
                  <a:gd name="T11" fmla="*/ 6 h 6"/>
                  <a:gd name="T12" fmla="*/ 4 w 6"/>
                  <a:gd name="T13" fmla="*/ 6 h 6"/>
                  <a:gd name="T14" fmla="*/ 4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2"/>
                    </a:lnTo>
                    <a:lnTo>
                      <a:pt x="2" y="0"/>
                    </a:lnTo>
                    <a:lnTo>
                      <a:pt x="0" y="0"/>
                    </a:lnTo>
                    <a:lnTo>
                      <a:pt x="0" y="4"/>
                    </a:lnTo>
                    <a:lnTo>
                      <a:pt x="2" y="6"/>
                    </a:lnTo>
                    <a:lnTo>
                      <a:pt x="4" y="6"/>
                    </a:lnTo>
                  </a:path>
                </a:pathLst>
              </a:custGeom>
              <a:solidFill>
                <a:schemeClr val="tx2"/>
              </a:solidFill>
              <a:ln w="3175">
                <a:solidFill>
                  <a:schemeClr val="bg1"/>
                </a:solidFill>
                <a:round/>
                <a:headEnd/>
                <a:tailEnd/>
              </a:ln>
            </p:spPr>
            <p:txBody>
              <a:bodyPr/>
              <a:lstStyle/>
              <a:p>
                <a:endParaRPr lang="fr-FR" dirty="0"/>
              </a:p>
            </p:txBody>
          </p:sp>
          <p:sp>
            <p:nvSpPr>
              <p:cNvPr id="60600" name="Freeform 210"/>
              <p:cNvSpPr>
                <a:spLocks/>
              </p:cNvSpPr>
              <p:nvPr/>
            </p:nvSpPr>
            <p:spPr bwMode="auto">
              <a:xfrm>
                <a:off x="2958" y="1722"/>
                <a:ext cx="6" cy="10"/>
              </a:xfrm>
              <a:custGeom>
                <a:avLst/>
                <a:gdLst>
                  <a:gd name="T0" fmla="*/ 0 w 6"/>
                  <a:gd name="T1" fmla="*/ 0 h 10"/>
                  <a:gd name="T2" fmla="*/ 2 w 6"/>
                  <a:gd name="T3" fmla="*/ 0 h 10"/>
                  <a:gd name="T4" fmla="*/ 4 w 6"/>
                  <a:gd name="T5" fmla="*/ 2 h 10"/>
                  <a:gd name="T6" fmla="*/ 6 w 6"/>
                  <a:gd name="T7" fmla="*/ 2 h 10"/>
                  <a:gd name="T8" fmla="*/ 6 w 6"/>
                  <a:gd name="T9" fmla="*/ 4 h 10"/>
                  <a:gd name="T10" fmla="*/ 4 w 6"/>
                  <a:gd name="T11" fmla="*/ 6 h 10"/>
                  <a:gd name="T12" fmla="*/ 4 w 6"/>
                  <a:gd name="T13" fmla="*/ 10 h 10"/>
                  <a:gd name="T14" fmla="*/ 2 w 6"/>
                  <a:gd name="T15" fmla="*/ 8 h 10"/>
                  <a:gd name="T16" fmla="*/ 2 w 6"/>
                  <a:gd name="T17" fmla="*/ 6 h 10"/>
                  <a:gd name="T18" fmla="*/ 2 w 6"/>
                  <a:gd name="T19" fmla="*/ 4 h 10"/>
                  <a:gd name="T20" fmla="*/ 2 w 6"/>
                  <a:gd name="T21" fmla="*/ 2 h 10"/>
                  <a:gd name="T22" fmla="*/ 0 w 6"/>
                  <a:gd name="T23" fmla="*/ 2 h 10"/>
                  <a:gd name="T24" fmla="*/ 0 w 6"/>
                  <a:gd name="T25" fmla="*/ 2 h 10"/>
                  <a:gd name="T26" fmla="*/ 0 w 6"/>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0"/>
                  <a:gd name="T44" fmla="*/ 6 w 6"/>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0">
                    <a:moveTo>
                      <a:pt x="0" y="0"/>
                    </a:moveTo>
                    <a:lnTo>
                      <a:pt x="2" y="0"/>
                    </a:lnTo>
                    <a:lnTo>
                      <a:pt x="4" y="2"/>
                    </a:lnTo>
                    <a:lnTo>
                      <a:pt x="6" y="2"/>
                    </a:lnTo>
                    <a:lnTo>
                      <a:pt x="6" y="4"/>
                    </a:lnTo>
                    <a:lnTo>
                      <a:pt x="4" y="6"/>
                    </a:lnTo>
                    <a:lnTo>
                      <a:pt x="4" y="10"/>
                    </a:lnTo>
                    <a:lnTo>
                      <a:pt x="2" y="8"/>
                    </a:lnTo>
                    <a:lnTo>
                      <a:pt x="2" y="6"/>
                    </a:lnTo>
                    <a:lnTo>
                      <a:pt x="2" y="4"/>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601" name="Freeform 211"/>
              <p:cNvSpPr>
                <a:spLocks/>
              </p:cNvSpPr>
              <p:nvPr/>
            </p:nvSpPr>
            <p:spPr bwMode="auto">
              <a:xfrm>
                <a:off x="2958" y="1722"/>
                <a:ext cx="6" cy="10"/>
              </a:xfrm>
              <a:custGeom>
                <a:avLst/>
                <a:gdLst>
                  <a:gd name="T0" fmla="*/ 0 w 6"/>
                  <a:gd name="T1" fmla="*/ 0 h 10"/>
                  <a:gd name="T2" fmla="*/ 2 w 6"/>
                  <a:gd name="T3" fmla="*/ 0 h 10"/>
                  <a:gd name="T4" fmla="*/ 4 w 6"/>
                  <a:gd name="T5" fmla="*/ 2 h 10"/>
                  <a:gd name="T6" fmla="*/ 6 w 6"/>
                  <a:gd name="T7" fmla="*/ 2 h 10"/>
                  <a:gd name="T8" fmla="*/ 6 w 6"/>
                  <a:gd name="T9" fmla="*/ 4 h 10"/>
                  <a:gd name="T10" fmla="*/ 4 w 6"/>
                  <a:gd name="T11" fmla="*/ 6 h 10"/>
                  <a:gd name="T12" fmla="*/ 4 w 6"/>
                  <a:gd name="T13" fmla="*/ 10 h 10"/>
                  <a:gd name="T14" fmla="*/ 2 w 6"/>
                  <a:gd name="T15" fmla="*/ 8 h 10"/>
                  <a:gd name="T16" fmla="*/ 2 w 6"/>
                  <a:gd name="T17" fmla="*/ 6 h 10"/>
                  <a:gd name="T18" fmla="*/ 2 w 6"/>
                  <a:gd name="T19" fmla="*/ 4 h 10"/>
                  <a:gd name="T20" fmla="*/ 2 w 6"/>
                  <a:gd name="T21" fmla="*/ 2 h 10"/>
                  <a:gd name="T22" fmla="*/ 0 w 6"/>
                  <a:gd name="T23" fmla="*/ 2 h 10"/>
                  <a:gd name="T24" fmla="*/ 0 w 6"/>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0"/>
                  <a:gd name="T41" fmla="*/ 6 w 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0">
                    <a:moveTo>
                      <a:pt x="0" y="0"/>
                    </a:moveTo>
                    <a:lnTo>
                      <a:pt x="2" y="0"/>
                    </a:lnTo>
                    <a:lnTo>
                      <a:pt x="4" y="2"/>
                    </a:lnTo>
                    <a:lnTo>
                      <a:pt x="6" y="2"/>
                    </a:lnTo>
                    <a:lnTo>
                      <a:pt x="6" y="4"/>
                    </a:lnTo>
                    <a:lnTo>
                      <a:pt x="4" y="6"/>
                    </a:lnTo>
                    <a:lnTo>
                      <a:pt x="4" y="10"/>
                    </a:lnTo>
                    <a:lnTo>
                      <a:pt x="2" y="8"/>
                    </a:lnTo>
                    <a:lnTo>
                      <a:pt x="2" y="6"/>
                    </a:lnTo>
                    <a:lnTo>
                      <a:pt x="2" y="4"/>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60602" name="Freeform 212"/>
              <p:cNvSpPr>
                <a:spLocks/>
              </p:cNvSpPr>
              <p:nvPr/>
            </p:nvSpPr>
            <p:spPr bwMode="auto">
              <a:xfrm>
                <a:off x="2946" y="1722"/>
                <a:ext cx="12" cy="8"/>
              </a:xfrm>
              <a:custGeom>
                <a:avLst/>
                <a:gdLst>
                  <a:gd name="T0" fmla="*/ 4 w 12"/>
                  <a:gd name="T1" fmla="*/ 0 h 8"/>
                  <a:gd name="T2" fmla="*/ 6 w 12"/>
                  <a:gd name="T3" fmla="*/ 0 h 8"/>
                  <a:gd name="T4" fmla="*/ 6 w 12"/>
                  <a:gd name="T5" fmla="*/ 2 h 8"/>
                  <a:gd name="T6" fmla="*/ 8 w 12"/>
                  <a:gd name="T7" fmla="*/ 2 h 8"/>
                  <a:gd name="T8" fmla="*/ 10 w 12"/>
                  <a:gd name="T9" fmla="*/ 2 h 8"/>
                  <a:gd name="T10" fmla="*/ 12 w 12"/>
                  <a:gd name="T11" fmla="*/ 4 h 8"/>
                  <a:gd name="T12" fmla="*/ 12 w 12"/>
                  <a:gd name="T13" fmla="*/ 8 h 8"/>
                  <a:gd name="T14" fmla="*/ 10 w 12"/>
                  <a:gd name="T15" fmla="*/ 8 h 8"/>
                  <a:gd name="T16" fmla="*/ 8 w 12"/>
                  <a:gd name="T17" fmla="*/ 8 h 8"/>
                  <a:gd name="T18" fmla="*/ 4 w 12"/>
                  <a:gd name="T19" fmla="*/ 6 h 8"/>
                  <a:gd name="T20" fmla="*/ 2 w 12"/>
                  <a:gd name="T21" fmla="*/ 4 h 8"/>
                  <a:gd name="T22" fmla="*/ 0 w 12"/>
                  <a:gd name="T23" fmla="*/ 4 h 8"/>
                  <a:gd name="T24" fmla="*/ 2 w 12"/>
                  <a:gd name="T25" fmla="*/ 4 h 8"/>
                  <a:gd name="T26" fmla="*/ 2 w 12"/>
                  <a:gd name="T27" fmla="*/ 2 h 8"/>
                  <a:gd name="T28" fmla="*/ 2 w 12"/>
                  <a:gd name="T29" fmla="*/ 0 h 8"/>
                  <a:gd name="T30" fmla="*/ 2 w 12"/>
                  <a:gd name="T31" fmla="*/ 0 h 8"/>
                  <a:gd name="T32" fmla="*/ 4 w 12"/>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4" y="0"/>
                    </a:moveTo>
                    <a:lnTo>
                      <a:pt x="6" y="0"/>
                    </a:lnTo>
                    <a:lnTo>
                      <a:pt x="6" y="2"/>
                    </a:lnTo>
                    <a:lnTo>
                      <a:pt x="8" y="2"/>
                    </a:lnTo>
                    <a:lnTo>
                      <a:pt x="10" y="2"/>
                    </a:lnTo>
                    <a:lnTo>
                      <a:pt x="12" y="4"/>
                    </a:lnTo>
                    <a:lnTo>
                      <a:pt x="12" y="8"/>
                    </a:lnTo>
                    <a:lnTo>
                      <a:pt x="10" y="8"/>
                    </a:lnTo>
                    <a:lnTo>
                      <a:pt x="8" y="8"/>
                    </a:lnTo>
                    <a:lnTo>
                      <a:pt x="4" y="6"/>
                    </a:lnTo>
                    <a:lnTo>
                      <a:pt x="2" y="4"/>
                    </a:lnTo>
                    <a:lnTo>
                      <a:pt x="0" y="4"/>
                    </a:lnTo>
                    <a:lnTo>
                      <a:pt x="2" y="4"/>
                    </a:lnTo>
                    <a:lnTo>
                      <a:pt x="2"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0603" name="Freeform 213"/>
              <p:cNvSpPr>
                <a:spLocks/>
              </p:cNvSpPr>
              <p:nvPr/>
            </p:nvSpPr>
            <p:spPr bwMode="auto">
              <a:xfrm>
                <a:off x="2946" y="1722"/>
                <a:ext cx="12" cy="8"/>
              </a:xfrm>
              <a:custGeom>
                <a:avLst/>
                <a:gdLst>
                  <a:gd name="T0" fmla="*/ 4 w 12"/>
                  <a:gd name="T1" fmla="*/ 0 h 8"/>
                  <a:gd name="T2" fmla="*/ 6 w 12"/>
                  <a:gd name="T3" fmla="*/ 0 h 8"/>
                  <a:gd name="T4" fmla="*/ 6 w 12"/>
                  <a:gd name="T5" fmla="*/ 2 h 8"/>
                  <a:gd name="T6" fmla="*/ 8 w 12"/>
                  <a:gd name="T7" fmla="*/ 2 h 8"/>
                  <a:gd name="T8" fmla="*/ 10 w 12"/>
                  <a:gd name="T9" fmla="*/ 2 h 8"/>
                  <a:gd name="T10" fmla="*/ 12 w 12"/>
                  <a:gd name="T11" fmla="*/ 4 h 8"/>
                  <a:gd name="T12" fmla="*/ 12 w 12"/>
                  <a:gd name="T13" fmla="*/ 8 h 8"/>
                  <a:gd name="T14" fmla="*/ 10 w 12"/>
                  <a:gd name="T15" fmla="*/ 8 h 8"/>
                  <a:gd name="T16" fmla="*/ 8 w 12"/>
                  <a:gd name="T17" fmla="*/ 8 h 8"/>
                  <a:gd name="T18" fmla="*/ 4 w 12"/>
                  <a:gd name="T19" fmla="*/ 6 h 8"/>
                  <a:gd name="T20" fmla="*/ 2 w 12"/>
                  <a:gd name="T21" fmla="*/ 4 h 8"/>
                  <a:gd name="T22" fmla="*/ 0 w 12"/>
                  <a:gd name="T23" fmla="*/ 4 h 8"/>
                  <a:gd name="T24" fmla="*/ 2 w 12"/>
                  <a:gd name="T25" fmla="*/ 4 h 8"/>
                  <a:gd name="T26" fmla="*/ 2 w 12"/>
                  <a:gd name="T27" fmla="*/ 2 h 8"/>
                  <a:gd name="T28" fmla="*/ 2 w 12"/>
                  <a:gd name="T29" fmla="*/ 0 h 8"/>
                  <a:gd name="T30" fmla="*/ 2 w 1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8"/>
                  <a:gd name="T50" fmla="*/ 12 w 1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8">
                    <a:moveTo>
                      <a:pt x="4" y="0"/>
                    </a:moveTo>
                    <a:lnTo>
                      <a:pt x="6" y="0"/>
                    </a:lnTo>
                    <a:lnTo>
                      <a:pt x="6" y="2"/>
                    </a:lnTo>
                    <a:lnTo>
                      <a:pt x="8" y="2"/>
                    </a:lnTo>
                    <a:lnTo>
                      <a:pt x="10" y="2"/>
                    </a:lnTo>
                    <a:lnTo>
                      <a:pt x="12" y="4"/>
                    </a:lnTo>
                    <a:lnTo>
                      <a:pt x="12" y="8"/>
                    </a:lnTo>
                    <a:lnTo>
                      <a:pt x="10" y="8"/>
                    </a:lnTo>
                    <a:lnTo>
                      <a:pt x="8" y="8"/>
                    </a:lnTo>
                    <a:lnTo>
                      <a:pt x="4" y="6"/>
                    </a:lnTo>
                    <a:lnTo>
                      <a:pt x="2" y="4"/>
                    </a:lnTo>
                    <a:lnTo>
                      <a:pt x="0" y="4"/>
                    </a:lnTo>
                    <a:lnTo>
                      <a:pt x="2"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604" name="Freeform 214"/>
              <p:cNvSpPr>
                <a:spLocks/>
              </p:cNvSpPr>
              <p:nvPr/>
            </p:nvSpPr>
            <p:spPr bwMode="auto">
              <a:xfrm>
                <a:off x="2928" y="1704"/>
                <a:ext cx="16" cy="16"/>
              </a:xfrm>
              <a:custGeom>
                <a:avLst/>
                <a:gdLst>
                  <a:gd name="T0" fmla="*/ 4 w 16"/>
                  <a:gd name="T1" fmla="*/ 2 h 16"/>
                  <a:gd name="T2" fmla="*/ 6 w 16"/>
                  <a:gd name="T3" fmla="*/ 2 h 16"/>
                  <a:gd name="T4" fmla="*/ 8 w 16"/>
                  <a:gd name="T5" fmla="*/ 2 h 16"/>
                  <a:gd name="T6" fmla="*/ 12 w 16"/>
                  <a:gd name="T7" fmla="*/ 2 h 16"/>
                  <a:gd name="T8" fmla="*/ 12 w 16"/>
                  <a:gd name="T9" fmla="*/ 0 h 16"/>
                  <a:gd name="T10" fmla="*/ 14 w 16"/>
                  <a:gd name="T11" fmla="*/ 4 h 16"/>
                  <a:gd name="T12" fmla="*/ 14 w 16"/>
                  <a:gd name="T13" fmla="*/ 6 h 16"/>
                  <a:gd name="T14" fmla="*/ 14 w 16"/>
                  <a:gd name="T15" fmla="*/ 8 h 16"/>
                  <a:gd name="T16" fmla="*/ 16 w 16"/>
                  <a:gd name="T17" fmla="*/ 8 h 16"/>
                  <a:gd name="T18" fmla="*/ 16 w 16"/>
                  <a:gd name="T19" fmla="*/ 10 h 16"/>
                  <a:gd name="T20" fmla="*/ 16 w 16"/>
                  <a:gd name="T21" fmla="*/ 14 h 16"/>
                  <a:gd name="T22" fmla="*/ 14 w 16"/>
                  <a:gd name="T23" fmla="*/ 14 h 16"/>
                  <a:gd name="T24" fmla="*/ 12 w 16"/>
                  <a:gd name="T25" fmla="*/ 16 h 16"/>
                  <a:gd name="T26" fmla="*/ 10 w 16"/>
                  <a:gd name="T27" fmla="*/ 16 h 16"/>
                  <a:gd name="T28" fmla="*/ 8 w 16"/>
                  <a:gd name="T29" fmla="*/ 14 h 16"/>
                  <a:gd name="T30" fmla="*/ 6 w 16"/>
                  <a:gd name="T31" fmla="*/ 14 h 16"/>
                  <a:gd name="T32" fmla="*/ 6 w 16"/>
                  <a:gd name="T33" fmla="*/ 12 h 16"/>
                  <a:gd name="T34" fmla="*/ 2 w 16"/>
                  <a:gd name="T35" fmla="*/ 12 h 16"/>
                  <a:gd name="T36" fmla="*/ 2 w 16"/>
                  <a:gd name="T37" fmla="*/ 10 h 16"/>
                  <a:gd name="T38" fmla="*/ 0 w 16"/>
                  <a:gd name="T39" fmla="*/ 8 h 16"/>
                  <a:gd name="T40" fmla="*/ 0 w 16"/>
                  <a:gd name="T41" fmla="*/ 6 h 16"/>
                  <a:gd name="T42" fmla="*/ 0 w 16"/>
                  <a:gd name="T43" fmla="*/ 4 h 16"/>
                  <a:gd name="T44" fmla="*/ 2 w 16"/>
                  <a:gd name="T45" fmla="*/ 4 h 16"/>
                  <a:gd name="T46" fmla="*/ 2 w 16"/>
                  <a:gd name="T47" fmla="*/ 2 h 16"/>
                  <a:gd name="T48" fmla="*/ 4 w 16"/>
                  <a:gd name="T49" fmla="*/ 2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16"/>
                  <a:gd name="T77" fmla="*/ 16 w 16"/>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16">
                    <a:moveTo>
                      <a:pt x="4" y="2"/>
                    </a:moveTo>
                    <a:lnTo>
                      <a:pt x="6" y="2"/>
                    </a:lnTo>
                    <a:lnTo>
                      <a:pt x="8" y="2"/>
                    </a:lnTo>
                    <a:lnTo>
                      <a:pt x="12" y="2"/>
                    </a:lnTo>
                    <a:lnTo>
                      <a:pt x="12" y="0"/>
                    </a:lnTo>
                    <a:lnTo>
                      <a:pt x="14" y="4"/>
                    </a:lnTo>
                    <a:lnTo>
                      <a:pt x="14" y="6"/>
                    </a:lnTo>
                    <a:lnTo>
                      <a:pt x="14" y="8"/>
                    </a:lnTo>
                    <a:lnTo>
                      <a:pt x="16" y="8"/>
                    </a:lnTo>
                    <a:lnTo>
                      <a:pt x="16" y="10"/>
                    </a:lnTo>
                    <a:lnTo>
                      <a:pt x="16" y="14"/>
                    </a:lnTo>
                    <a:lnTo>
                      <a:pt x="14" y="14"/>
                    </a:lnTo>
                    <a:lnTo>
                      <a:pt x="12" y="16"/>
                    </a:lnTo>
                    <a:lnTo>
                      <a:pt x="10" y="16"/>
                    </a:lnTo>
                    <a:lnTo>
                      <a:pt x="8" y="14"/>
                    </a:lnTo>
                    <a:lnTo>
                      <a:pt x="6" y="14"/>
                    </a:lnTo>
                    <a:lnTo>
                      <a:pt x="6" y="12"/>
                    </a:lnTo>
                    <a:lnTo>
                      <a:pt x="2" y="12"/>
                    </a:lnTo>
                    <a:lnTo>
                      <a:pt x="2" y="10"/>
                    </a:lnTo>
                    <a:lnTo>
                      <a:pt x="0" y="8"/>
                    </a:lnTo>
                    <a:lnTo>
                      <a:pt x="0" y="6"/>
                    </a:lnTo>
                    <a:lnTo>
                      <a:pt x="0" y="4"/>
                    </a:lnTo>
                    <a:lnTo>
                      <a:pt x="2" y="4"/>
                    </a:lnTo>
                    <a:lnTo>
                      <a:pt x="2"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60605" name="Freeform 215"/>
              <p:cNvSpPr>
                <a:spLocks/>
              </p:cNvSpPr>
              <p:nvPr/>
            </p:nvSpPr>
            <p:spPr bwMode="auto">
              <a:xfrm>
                <a:off x="2928" y="1704"/>
                <a:ext cx="16" cy="16"/>
              </a:xfrm>
              <a:custGeom>
                <a:avLst/>
                <a:gdLst>
                  <a:gd name="T0" fmla="*/ 4 w 16"/>
                  <a:gd name="T1" fmla="*/ 2 h 16"/>
                  <a:gd name="T2" fmla="*/ 6 w 16"/>
                  <a:gd name="T3" fmla="*/ 2 h 16"/>
                  <a:gd name="T4" fmla="*/ 8 w 16"/>
                  <a:gd name="T5" fmla="*/ 2 h 16"/>
                  <a:gd name="T6" fmla="*/ 12 w 16"/>
                  <a:gd name="T7" fmla="*/ 2 h 16"/>
                  <a:gd name="T8" fmla="*/ 12 w 16"/>
                  <a:gd name="T9" fmla="*/ 0 h 16"/>
                  <a:gd name="T10" fmla="*/ 14 w 16"/>
                  <a:gd name="T11" fmla="*/ 4 h 16"/>
                  <a:gd name="T12" fmla="*/ 14 w 16"/>
                  <a:gd name="T13" fmla="*/ 6 h 16"/>
                  <a:gd name="T14" fmla="*/ 14 w 16"/>
                  <a:gd name="T15" fmla="*/ 8 h 16"/>
                  <a:gd name="T16" fmla="*/ 16 w 16"/>
                  <a:gd name="T17" fmla="*/ 8 h 16"/>
                  <a:gd name="T18" fmla="*/ 16 w 16"/>
                  <a:gd name="T19" fmla="*/ 10 h 16"/>
                  <a:gd name="T20" fmla="*/ 16 w 16"/>
                  <a:gd name="T21" fmla="*/ 14 h 16"/>
                  <a:gd name="T22" fmla="*/ 14 w 16"/>
                  <a:gd name="T23" fmla="*/ 14 h 16"/>
                  <a:gd name="T24" fmla="*/ 12 w 16"/>
                  <a:gd name="T25" fmla="*/ 16 h 16"/>
                  <a:gd name="T26" fmla="*/ 10 w 16"/>
                  <a:gd name="T27" fmla="*/ 16 h 16"/>
                  <a:gd name="T28" fmla="*/ 8 w 16"/>
                  <a:gd name="T29" fmla="*/ 14 h 16"/>
                  <a:gd name="T30" fmla="*/ 6 w 16"/>
                  <a:gd name="T31" fmla="*/ 14 h 16"/>
                  <a:gd name="T32" fmla="*/ 6 w 16"/>
                  <a:gd name="T33" fmla="*/ 12 h 16"/>
                  <a:gd name="T34" fmla="*/ 2 w 16"/>
                  <a:gd name="T35" fmla="*/ 12 h 16"/>
                  <a:gd name="T36" fmla="*/ 2 w 16"/>
                  <a:gd name="T37" fmla="*/ 10 h 16"/>
                  <a:gd name="T38" fmla="*/ 0 w 16"/>
                  <a:gd name="T39" fmla="*/ 8 h 16"/>
                  <a:gd name="T40" fmla="*/ 0 w 16"/>
                  <a:gd name="T41" fmla="*/ 6 h 16"/>
                  <a:gd name="T42" fmla="*/ 0 w 16"/>
                  <a:gd name="T43" fmla="*/ 4 h 16"/>
                  <a:gd name="T44" fmla="*/ 2 w 16"/>
                  <a:gd name="T45" fmla="*/ 4 h 16"/>
                  <a:gd name="T46" fmla="*/ 2 w 16"/>
                  <a:gd name="T47" fmla="*/ 2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6"/>
                  <a:gd name="T74" fmla="*/ 16 w 16"/>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6">
                    <a:moveTo>
                      <a:pt x="4" y="2"/>
                    </a:moveTo>
                    <a:lnTo>
                      <a:pt x="6" y="2"/>
                    </a:lnTo>
                    <a:lnTo>
                      <a:pt x="8" y="2"/>
                    </a:lnTo>
                    <a:lnTo>
                      <a:pt x="12" y="2"/>
                    </a:lnTo>
                    <a:lnTo>
                      <a:pt x="12" y="0"/>
                    </a:lnTo>
                    <a:lnTo>
                      <a:pt x="14" y="4"/>
                    </a:lnTo>
                    <a:lnTo>
                      <a:pt x="14" y="6"/>
                    </a:lnTo>
                    <a:lnTo>
                      <a:pt x="14" y="8"/>
                    </a:lnTo>
                    <a:lnTo>
                      <a:pt x="16" y="8"/>
                    </a:lnTo>
                    <a:lnTo>
                      <a:pt x="16" y="10"/>
                    </a:lnTo>
                    <a:lnTo>
                      <a:pt x="16" y="14"/>
                    </a:lnTo>
                    <a:lnTo>
                      <a:pt x="14" y="14"/>
                    </a:lnTo>
                    <a:lnTo>
                      <a:pt x="12" y="16"/>
                    </a:lnTo>
                    <a:lnTo>
                      <a:pt x="10" y="16"/>
                    </a:lnTo>
                    <a:lnTo>
                      <a:pt x="8" y="14"/>
                    </a:lnTo>
                    <a:lnTo>
                      <a:pt x="6" y="14"/>
                    </a:lnTo>
                    <a:lnTo>
                      <a:pt x="6" y="12"/>
                    </a:lnTo>
                    <a:lnTo>
                      <a:pt x="2" y="12"/>
                    </a:lnTo>
                    <a:lnTo>
                      <a:pt x="2" y="10"/>
                    </a:lnTo>
                    <a:lnTo>
                      <a:pt x="0" y="8"/>
                    </a:lnTo>
                    <a:lnTo>
                      <a:pt x="0" y="6"/>
                    </a:lnTo>
                    <a:lnTo>
                      <a:pt x="0" y="4"/>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60606" name="Freeform 216"/>
              <p:cNvSpPr>
                <a:spLocks/>
              </p:cNvSpPr>
              <p:nvPr/>
            </p:nvSpPr>
            <p:spPr bwMode="auto">
              <a:xfrm>
                <a:off x="2942" y="1716"/>
                <a:ext cx="4" cy="12"/>
              </a:xfrm>
              <a:custGeom>
                <a:avLst/>
                <a:gdLst>
                  <a:gd name="T0" fmla="*/ 2 w 4"/>
                  <a:gd name="T1" fmla="*/ 4 h 12"/>
                  <a:gd name="T2" fmla="*/ 2 w 4"/>
                  <a:gd name="T3" fmla="*/ 2 h 12"/>
                  <a:gd name="T4" fmla="*/ 4 w 4"/>
                  <a:gd name="T5" fmla="*/ 0 h 12"/>
                  <a:gd name="T6" fmla="*/ 4 w 4"/>
                  <a:gd name="T7" fmla="*/ 4 h 12"/>
                  <a:gd name="T8" fmla="*/ 2 w 4"/>
                  <a:gd name="T9" fmla="*/ 6 h 12"/>
                  <a:gd name="T10" fmla="*/ 2 w 4"/>
                  <a:gd name="T11" fmla="*/ 8 h 12"/>
                  <a:gd name="T12" fmla="*/ 2 w 4"/>
                  <a:gd name="T13" fmla="*/ 10 h 12"/>
                  <a:gd name="T14" fmla="*/ 2 w 4"/>
                  <a:gd name="T15" fmla="*/ 12 h 12"/>
                  <a:gd name="T16" fmla="*/ 0 w 4"/>
                  <a:gd name="T17" fmla="*/ 12 h 12"/>
                  <a:gd name="T18" fmla="*/ 0 w 4"/>
                  <a:gd name="T19" fmla="*/ 10 h 12"/>
                  <a:gd name="T20" fmla="*/ 0 w 4"/>
                  <a:gd name="T21" fmla="*/ 8 h 12"/>
                  <a:gd name="T22" fmla="*/ 0 w 4"/>
                  <a:gd name="T23" fmla="*/ 6 h 12"/>
                  <a:gd name="T24" fmla="*/ 0 w 4"/>
                  <a:gd name="T25" fmla="*/ 4 h 12"/>
                  <a:gd name="T26" fmla="*/ 2 w 4"/>
                  <a:gd name="T27" fmla="*/ 4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12"/>
                  <a:gd name="T44" fmla="*/ 4 w 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12">
                    <a:moveTo>
                      <a:pt x="2" y="4"/>
                    </a:moveTo>
                    <a:lnTo>
                      <a:pt x="2" y="2"/>
                    </a:lnTo>
                    <a:lnTo>
                      <a:pt x="4" y="0"/>
                    </a:lnTo>
                    <a:lnTo>
                      <a:pt x="4" y="4"/>
                    </a:lnTo>
                    <a:lnTo>
                      <a:pt x="2" y="6"/>
                    </a:lnTo>
                    <a:lnTo>
                      <a:pt x="2" y="8"/>
                    </a:lnTo>
                    <a:lnTo>
                      <a:pt x="2" y="10"/>
                    </a:lnTo>
                    <a:lnTo>
                      <a:pt x="2" y="12"/>
                    </a:lnTo>
                    <a:lnTo>
                      <a:pt x="0" y="12"/>
                    </a:lnTo>
                    <a:lnTo>
                      <a:pt x="0" y="10"/>
                    </a:lnTo>
                    <a:lnTo>
                      <a:pt x="0" y="8"/>
                    </a:lnTo>
                    <a:lnTo>
                      <a:pt x="0" y="6"/>
                    </a:lnTo>
                    <a:lnTo>
                      <a:pt x="0"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60607" name="Freeform 217"/>
              <p:cNvSpPr>
                <a:spLocks/>
              </p:cNvSpPr>
              <p:nvPr/>
            </p:nvSpPr>
            <p:spPr bwMode="auto">
              <a:xfrm>
                <a:off x="2942" y="1716"/>
                <a:ext cx="4" cy="12"/>
              </a:xfrm>
              <a:custGeom>
                <a:avLst/>
                <a:gdLst>
                  <a:gd name="T0" fmla="*/ 2 w 4"/>
                  <a:gd name="T1" fmla="*/ 4 h 12"/>
                  <a:gd name="T2" fmla="*/ 2 w 4"/>
                  <a:gd name="T3" fmla="*/ 2 h 12"/>
                  <a:gd name="T4" fmla="*/ 4 w 4"/>
                  <a:gd name="T5" fmla="*/ 0 h 12"/>
                  <a:gd name="T6" fmla="*/ 4 w 4"/>
                  <a:gd name="T7" fmla="*/ 4 h 12"/>
                  <a:gd name="T8" fmla="*/ 2 w 4"/>
                  <a:gd name="T9" fmla="*/ 6 h 12"/>
                  <a:gd name="T10" fmla="*/ 2 w 4"/>
                  <a:gd name="T11" fmla="*/ 8 h 12"/>
                  <a:gd name="T12" fmla="*/ 2 w 4"/>
                  <a:gd name="T13" fmla="*/ 10 h 12"/>
                  <a:gd name="T14" fmla="*/ 2 w 4"/>
                  <a:gd name="T15" fmla="*/ 12 h 12"/>
                  <a:gd name="T16" fmla="*/ 0 w 4"/>
                  <a:gd name="T17" fmla="*/ 12 h 12"/>
                  <a:gd name="T18" fmla="*/ 0 w 4"/>
                  <a:gd name="T19" fmla="*/ 10 h 12"/>
                  <a:gd name="T20" fmla="*/ 0 w 4"/>
                  <a:gd name="T21" fmla="*/ 8 h 12"/>
                  <a:gd name="T22" fmla="*/ 0 w 4"/>
                  <a:gd name="T23" fmla="*/ 6 h 12"/>
                  <a:gd name="T24" fmla="*/ 0 w 4"/>
                  <a:gd name="T25" fmla="*/ 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12"/>
                  <a:gd name="T41" fmla="*/ 4 w 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12">
                    <a:moveTo>
                      <a:pt x="2" y="4"/>
                    </a:moveTo>
                    <a:lnTo>
                      <a:pt x="2" y="2"/>
                    </a:lnTo>
                    <a:lnTo>
                      <a:pt x="4" y="0"/>
                    </a:lnTo>
                    <a:lnTo>
                      <a:pt x="4" y="4"/>
                    </a:lnTo>
                    <a:lnTo>
                      <a:pt x="2" y="6"/>
                    </a:lnTo>
                    <a:lnTo>
                      <a:pt x="2" y="8"/>
                    </a:lnTo>
                    <a:lnTo>
                      <a:pt x="2" y="10"/>
                    </a:lnTo>
                    <a:lnTo>
                      <a:pt x="2" y="12"/>
                    </a:lnTo>
                    <a:lnTo>
                      <a:pt x="0" y="12"/>
                    </a:lnTo>
                    <a:lnTo>
                      <a:pt x="0" y="10"/>
                    </a:lnTo>
                    <a:lnTo>
                      <a:pt x="0" y="8"/>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60608" name="Freeform 218"/>
              <p:cNvSpPr>
                <a:spLocks/>
              </p:cNvSpPr>
              <p:nvPr/>
            </p:nvSpPr>
            <p:spPr bwMode="auto">
              <a:xfrm>
                <a:off x="2946" y="1690"/>
                <a:ext cx="26" cy="32"/>
              </a:xfrm>
              <a:custGeom>
                <a:avLst/>
                <a:gdLst>
                  <a:gd name="T0" fmla="*/ 6 w 26"/>
                  <a:gd name="T1" fmla="*/ 4 h 32"/>
                  <a:gd name="T2" fmla="*/ 12 w 26"/>
                  <a:gd name="T3" fmla="*/ 6 h 32"/>
                  <a:gd name="T4" fmla="*/ 12 w 26"/>
                  <a:gd name="T5" fmla="*/ 10 h 32"/>
                  <a:gd name="T6" fmla="*/ 12 w 26"/>
                  <a:gd name="T7" fmla="*/ 14 h 32"/>
                  <a:gd name="T8" fmla="*/ 14 w 26"/>
                  <a:gd name="T9" fmla="*/ 12 h 32"/>
                  <a:gd name="T10" fmla="*/ 14 w 26"/>
                  <a:gd name="T11" fmla="*/ 10 h 32"/>
                  <a:gd name="T12" fmla="*/ 14 w 26"/>
                  <a:gd name="T13" fmla="*/ 8 h 32"/>
                  <a:gd name="T14" fmla="*/ 14 w 26"/>
                  <a:gd name="T15" fmla="*/ 6 h 32"/>
                  <a:gd name="T16" fmla="*/ 16 w 26"/>
                  <a:gd name="T17" fmla="*/ 10 h 32"/>
                  <a:gd name="T18" fmla="*/ 16 w 26"/>
                  <a:gd name="T19" fmla="*/ 12 h 32"/>
                  <a:gd name="T20" fmla="*/ 16 w 26"/>
                  <a:gd name="T21" fmla="*/ 6 h 32"/>
                  <a:gd name="T22" fmla="*/ 14 w 26"/>
                  <a:gd name="T23" fmla="*/ 6 h 32"/>
                  <a:gd name="T24" fmla="*/ 14 w 26"/>
                  <a:gd name="T25" fmla="*/ 4 h 32"/>
                  <a:gd name="T26" fmla="*/ 16 w 26"/>
                  <a:gd name="T27" fmla="*/ 2 h 32"/>
                  <a:gd name="T28" fmla="*/ 20 w 26"/>
                  <a:gd name="T29" fmla="*/ 2 h 32"/>
                  <a:gd name="T30" fmla="*/ 20 w 26"/>
                  <a:gd name="T31" fmla="*/ 0 h 32"/>
                  <a:gd name="T32" fmla="*/ 22 w 26"/>
                  <a:gd name="T33" fmla="*/ 0 h 32"/>
                  <a:gd name="T34" fmla="*/ 22 w 26"/>
                  <a:gd name="T35" fmla="*/ 2 h 32"/>
                  <a:gd name="T36" fmla="*/ 24 w 26"/>
                  <a:gd name="T37" fmla="*/ 6 h 32"/>
                  <a:gd name="T38" fmla="*/ 24 w 26"/>
                  <a:gd name="T39" fmla="*/ 8 h 32"/>
                  <a:gd name="T40" fmla="*/ 26 w 26"/>
                  <a:gd name="T41" fmla="*/ 10 h 32"/>
                  <a:gd name="T42" fmla="*/ 26 w 26"/>
                  <a:gd name="T43" fmla="*/ 14 h 32"/>
                  <a:gd name="T44" fmla="*/ 24 w 26"/>
                  <a:gd name="T45" fmla="*/ 14 h 32"/>
                  <a:gd name="T46" fmla="*/ 22 w 26"/>
                  <a:gd name="T47" fmla="*/ 14 h 32"/>
                  <a:gd name="T48" fmla="*/ 20 w 26"/>
                  <a:gd name="T49" fmla="*/ 18 h 32"/>
                  <a:gd name="T50" fmla="*/ 20 w 26"/>
                  <a:gd name="T51" fmla="*/ 20 h 32"/>
                  <a:gd name="T52" fmla="*/ 22 w 26"/>
                  <a:gd name="T53" fmla="*/ 20 h 32"/>
                  <a:gd name="T54" fmla="*/ 22 w 26"/>
                  <a:gd name="T55" fmla="*/ 22 h 32"/>
                  <a:gd name="T56" fmla="*/ 22 w 26"/>
                  <a:gd name="T57" fmla="*/ 24 h 32"/>
                  <a:gd name="T58" fmla="*/ 18 w 26"/>
                  <a:gd name="T59" fmla="*/ 26 h 32"/>
                  <a:gd name="T60" fmla="*/ 18 w 26"/>
                  <a:gd name="T61" fmla="*/ 28 h 32"/>
                  <a:gd name="T62" fmla="*/ 18 w 26"/>
                  <a:gd name="T63" fmla="*/ 30 h 32"/>
                  <a:gd name="T64" fmla="*/ 16 w 26"/>
                  <a:gd name="T65" fmla="*/ 32 h 32"/>
                  <a:gd name="T66" fmla="*/ 16 w 26"/>
                  <a:gd name="T67" fmla="*/ 30 h 32"/>
                  <a:gd name="T68" fmla="*/ 12 w 26"/>
                  <a:gd name="T69" fmla="*/ 30 h 32"/>
                  <a:gd name="T70" fmla="*/ 10 w 26"/>
                  <a:gd name="T71" fmla="*/ 28 h 32"/>
                  <a:gd name="T72" fmla="*/ 12 w 26"/>
                  <a:gd name="T73" fmla="*/ 28 h 32"/>
                  <a:gd name="T74" fmla="*/ 12 w 26"/>
                  <a:gd name="T75" fmla="*/ 26 h 32"/>
                  <a:gd name="T76" fmla="*/ 8 w 26"/>
                  <a:gd name="T77" fmla="*/ 26 h 32"/>
                  <a:gd name="T78" fmla="*/ 6 w 26"/>
                  <a:gd name="T79" fmla="*/ 26 h 32"/>
                  <a:gd name="T80" fmla="*/ 4 w 26"/>
                  <a:gd name="T81" fmla="*/ 24 h 32"/>
                  <a:gd name="T82" fmla="*/ 4 w 26"/>
                  <a:gd name="T83" fmla="*/ 22 h 32"/>
                  <a:gd name="T84" fmla="*/ 2 w 26"/>
                  <a:gd name="T85" fmla="*/ 22 h 32"/>
                  <a:gd name="T86" fmla="*/ 4 w 26"/>
                  <a:gd name="T87" fmla="*/ 22 h 32"/>
                  <a:gd name="T88" fmla="*/ 4 w 26"/>
                  <a:gd name="T89" fmla="*/ 16 h 32"/>
                  <a:gd name="T90" fmla="*/ 2 w 26"/>
                  <a:gd name="T91" fmla="*/ 14 h 32"/>
                  <a:gd name="T92" fmla="*/ 0 w 26"/>
                  <a:gd name="T93" fmla="*/ 14 h 32"/>
                  <a:gd name="T94" fmla="*/ 2 w 26"/>
                  <a:gd name="T95" fmla="*/ 12 h 32"/>
                  <a:gd name="T96" fmla="*/ 0 w 26"/>
                  <a:gd name="T97" fmla="*/ 12 h 32"/>
                  <a:gd name="T98" fmla="*/ 4 w 26"/>
                  <a:gd name="T99" fmla="*/ 12 h 32"/>
                  <a:gd name="T100" fmla="*/ 6 w 26"/>
                  <a:gd name="T101" fmla="*/ 10 h 32"/>
                  <a:gd name="T102" fmla="*/ 6 w 26"/>
                  <a:gd name="T103" fmla="*/ 8 h 32"/>
                  <a:gd name="T104" fmla="*/ 8 w 26"/>
                  <a:gd name="T105" fmla="*/ 8 h 32"/>
                  <a:gd name="T106" fmla="*/ 8 w 26"/>
                  <a:gd name="T107" fmla="*/ 6 h 32"/>
                  <a:gd name="T108" fmla="*/ 8 w 26"/>
                  <a:gd name="T109" fmla="*/ 4 h 32"/>
                  <a:gd name="T110" fmla="*/ 6 w 26"/>
                  <a:gd name="T111" fmla="*/ 4 h 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
                  <a:gd name="T169" fmla="*/ 0 h 32"/>
                  <a:gd name="T170" fmla="*/ 26 w 26"/>
                  <a:gd name="T171" fmla="*/ 32 h 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 h="32">
                    <a:moveTo>
                      <a:pt x="6" y="4"/>
                    </a:moveTo>
                    <a:lnTo>
                      <a:pt x="12" y="6"/>
                    </a:lnTo>
                    <a:lnTo>
                      <a:pt x="12" y="10"/>
                    </a:lnTo>
                    <a:lnTo>
                      <a:pt x="12" y="14"/>
                    </a:lnTo>
                    <a:lnTo>
                      <a:pt x="14" y="12"/>
                    </a:lnTo>
                    <a:lnTo>
                      <a:pt x="14" y="10"/>
                    </a:lnTo>
                    <a:lnTo>
                      <a:pt x="14" y="8"/>
                    </a:lnTo>
                    <a:lnTo>
                      <a:pt x="14" y="6"/>
                    </a:lnTo>
                    <a:lnTo>
                      <a:pt x="16" y="10"/>
                    </a:lnTo>
                    <a:lnTo>
                      <a:pt x="16" y="12"/>
                    </a:lnTo>
                    <a:lnTo>
                      <a:pt x="16" y="6"/>
                    </a:lnTo>
                    <a:lnTo>
                      <a:pt x="14" y="6"/>
                    </a:lnTo>
                    <a:lnTo>
                      <a:pt x="14" y="4"/>
                    </a:lnTo>
                    <a:lnTo>
                      <a:pt x="16" y="2"/>
                    </a:lnTo>
                    <a:lnTo>
                      <a:pt x="20" y="2"/>
                    </a:lnTo>
                    <a:lnTo>
                      <a:pt x="20" y="0"/>
                    </a:lnTo>
                    <a:lnTo>
                      <a:pt x="22" y="0"/>
                    </a:lnTo>
                    <a:lnTo>
                      <a:pt x="22" y="2"/>
                    </a:lnTo>
                    <a:lnTo>
                      <a:pt x="24" y="6"/>
                    </a:lnTo>
                    <a:lnTo>
                      <a:pt x="24" y="8"/>
                    </a:lnTo>
                    <a:lnTo>
                      <a:pt x="26" y="10"/>
                    </a:lnTo>
                    <a:lnTo>
                      <a:pt x="26" y="14"/>
                    </a:lnTo>
                    <a:lnTo>
                      <a:pt x="24" y="14"/>
                    </a:lnTo>
                    <a:lnTo>
                      <a:pt x="22" y="14"/>
                    </a:lnTo>
                    <a:lnTo>
                      <a:pt x="20" y="18"/>
                    </a:lnTo>
                    <a:lnTo>
                      <a:pt x="20" y="20"/>
                    </a:lnTo>
                    <a:lnTo>
                      <a:pt x="22" y="20"/>
                    </a:lnTo>
                    <a:lnTo>
                      <a:pt x="22" y="22"/>
                    </a:lnTo>
                    <a:lnTo>
                      <a:pt x="22" y="24"/>
                    </a:lnTo>
                    <a:lnTo>
                      <a:pt x="18" y="26"/>
                    </a:lnTo>
                    <a:lnTo>
                      <a:pt x="18" y="28"/>
                    </a:lnTo>
                    <a:lnTo>
                      <a:pt x="18" y="30"/>
                    </a:lnTo>
                    <a:lnTo>
                      <a:pt x="16" y="32"/>
                    </a:lnTo>
                    <a:lnTo>
                      <a:pt x="16" y="30"/>
                    </a:lnTo>
                    <a:lnTo>
                      <a:pt x="12" y="30"/>
                    </a:lnTo>
                    <a:lnTo>
                      <a:pt x="10" y="28"/>
                    </a:lnTo>
                    <a:lnTo>
                      <a:pt x="12" y="28"/>
                    </a:lnTo>
                    <a:lnTo>
                      <a:pt x="12" y="26"/>
                    </a:lnTo>
                    <a:lnTo>
                      <a:pt x="8" y="26"/>
                    </a:lnTo>
                    <a:lnTo>
                      <a:pt x="6" y="26"/>
                    </a:lnTo>
                    <a:lnTo>
                      <a:pt x="4" y="24"/>
                    </a:lnTo>
                    <a:lnTo>
                      <a:pt x="4" y="22"/>
                    </a:lnTo>
                    <a:lnTo>
                      <a:pt x="2" y="22"/>
                    </a:lnTo>
                    <a:lnTo>
                      <a:pt x="4" y="22"/>
                    </a:lnTo>
                    <a:lnTo>
                      <a:pt x="4" y="16"/>
                    </a:lnTo>
                    <a:lnTo>
                      <a:pt x="2" y="14"/>
                    </a:lnTo>
                    <a:lnTo>
                      <a:pt x="0" y="14"/>
                    </a:lnTo>
                    <a:lnTo>
                      <a:pt x="2" y="12"/>
                    </a:lnTo>
                    <a:lnTo>
                      <a:pt x="0" y="12"/>
                    </a:lnTo>
                    <a:lnTo>
                      <a:pt x="4" y="12"/>
                    </a:lnTo>
                    <a:lnTo>
                      <a:pt x="6" y="10"/>
                    </a:lnTo>
                    <a:lnTo>
                      <a:pt x="6" y="8"/>
                    </a:lnTo>
                    <a:lnTo>
                      <a:pt x="8" y="8"/>
                    </a:lnTo>
                    <a:lnTo>
                      <a:pt x="8" y="6"/>
                    </a:lnTo>
                    <a:lnTo>
                      <a:pt x="8" y="4"/>
                    </a:lnTo>
                    <a:lnTo>
                      <a:pt x="6" y="4"/>
                    </a:lnTo>
                    <a:close/>
                  </a:path>
                </a:pathLst>
              </a:custGeom>
              <a:solidFill>
                <a:schemeClr val="tx2"/>
              </a:solidFill>
              <a:ln w="3175">
                <a:solidFill>
                  <a:schemeClr val="bg1"/>
                </a:solidFill>
                <a:round/>
                <a:headEnd/>
                <a:tailEnd/>
              </a:ln>
            </p:spPr>
            <p:txBody>
              <a:bodyPr/>
              <a:lstStyle/>
              <a:p>
                <a:endParaRPr lang="fr-FR" dirty="0"/>
              </a:p>
            </p:txBody>
          </p:sp>
          <p:sp>
            <p:nvSpPr>
              <p:cNvPr id="60609" name="Freeform 219"/>
              <p:cNvSpPr>
                <a:spLocks/>
              </p:cNvSpPr>
              <p:nvPr/>
            </p:nvSpPr>
            <p:spPr bwMode="auto">
              <a:xfrm>
                <a:off x="2946" y="1690"/>
                <a:ext cx="26" cy="32"/>
              </a:xfrm>
              <a:custGeom>
                <a:avLst/>
                <a:gdLst>
                  <a:gd name="T0" fmla="*/ 6 w 26"/>
                  <a:gd name="T1" fmla="*/ 4 h 32"/>
                  <a:gd name="T2" fmla="*/ 12 w 26"/>
                  <a:gd name="T3" fmla="*/ 6 h 32"/>
                  <a:gd name="T4" fmla="*/ 12 w 26"/>
                  <a:gd name="T5" fmla="*/ 10 h 32"/>
                  <a:gd name="T6" fmla="*/ 12 w 26"/>
                  <a:gd name="T7" fmla="*/ 14 h 32"/>
                  <a:gd name="T8" fmla="*/ 14 w 26"/>
                  <a:gd name="T9" fmla="*/ 12 h 32"/>
                  <a:gd name="T10" fmla="*/ 14 w 26"/>
                  <a:gd name="T11" fmla="*/ 10 h 32"/>
                  <a:gd name="T12" fmla="*/ 14 w 26"/>
                  <a:gd name="T13" fmla="*/ 8 h 32"/>
                  <a:gd name="T14" fmla="*/ 14 w 26"/>
                  <a:gd name="T15" fmla="*/ 6 h 32"/>
                  <a:gd name="T16" fmla="*/ 16 w 26"/>
                  <a:gd name="T17" fmla="*/ 10 h 32"/>
                  <a:gd name="T18" fmla="*/ 16 w 26"/>
                  <a:gd name="T19" fmla="*/ 12 h 32"/>
                  <a:gd name="T20" fmla="*/ 16 w 26"/>
                  <a:gd name="T21" fmla="*/ 6 h 32"/>
                  <a:gd name="T22" fmla="*/ 14 w 26"/>
                  <a:gd name="T23" fmla="*/ 6 h 32"/>
                  <a:gd name="T24" fmla="*/ 14 w 26"/>
                  <a:gd name="T25" fmla="*/ 4 h 32"/>
                  <a:gd name="T26" fmla="*/ 16 w 26"/>
                  <a:gd name="T27" fmla="*/ 2 h 32"/>
                  <a:gd name="T28" fmla="*/ 20 w 26"/>
                  <a:gd name="T29" fmla="*/ 2 h 32"/>
                  <a:gd name="T30" fmla="*/ 20 w 26"/>
                  <a:gd name="T31" fmla="*/ 0 h 32"/>
                  <a:gd name="T32" fmla="*/ 22 w 26"/>
                  <a:gd name="T33" fmla="*/ 0 h 32"/>
                  <a:gd name="T34" fmla="*/ 22 w 26"/>
                  <a:gd name="T35" fmla="*/ 2 h 32"/>
                  <a:gd name="T36" fmla="*/ 24 w 26"/>
                  <a:gd name="T37" fmla="*/ 6 h 32"/>
                  <a:gd name="T38" fmla="*/ 24 w 26"/>
                  <a:gd name="T39" fmla="*/ 8 h 32"/>
                  <a:gd name="T40" fmla="*/ 26 w 26"/>
                  <a:gd name="T41" fmla="*/ 10 h 32"/>
                  <a:gd name="T42" fmla="*/ 26 w 26"/>
                  <a:gd name="T43" fmla="*/ 14 h 32"/>
                  <a:gd name="T44" fmla="*/ 24 w 26"/>
                  <a:gd name="T45" fmla="*/ 14 h 32"/>
                  <a:gd name="T46" fmla="*/ 22 w 26"/>
                  <a:gd name="T47" fmla="*/ 14 h 32"/>
                  <a:gd name="T48" fmla="*/ 20 w 26"/>
                  <a:gd name="T49" fmla="*/ 18 h 32"/>
                  <a:gd name="T50" fmla="*/ 20 w 26"/>
                  <a:gd name="T51" fmla="*/ 20 h 32"/>
                  <a:gd name="T52" fmla="*/ 22 w 26"/>
                  <a:gd name="T53" fmla="*/ 20 h 32"/>
                  <a:gd name="T54" fmla="*/ 22 w 26"/>
                  <a:gd name="T55" fmla="*/ 22 h 32"/>
                  <a:gd name="T56" fmla="*/ 22 w 26"/>
                  <a:gd name="T57" fmla="*/ 24 h 32"/>
                  <a:gd name="T58" fmla="*/ 18 w 26"/>
                  <a:gd name="T59" fmla="*/ 26 h 32"/>
                  <a:gd name="T60" fmla="*/ 18 w 26"/>
                  <a:gd name="T61" fmla="*/ 28 h 32"/>
                  <a:gd name="T62" fmla="*/ 18 w 26"/>
                  <a:gd name="T63" fmla="*/ 30 h 32"/>
                  <a:gd name="T64" fmla="*/ 16 w 26"/>
                  <a:gd name="T65" fmla="*/ 32 h 32"/>
                  <a:gd name="T66" fmla="*/ 16 w 26"/>
                  <a:gd name="T67" fmla="*/ 30 h 32"/>
                  <a:gd name="T68" fmla="*/ 12 w 26"/>
                  <a:gd name="T69" fmla="*/ 30 h 32"/>
                  <a:gd name="T70" fmla="*/ 10 w 26"/>
                  <a:gd name="T71" fmla="*/ 28 h 32"/>
                  <a:gd name="T72" fmla="*/ 12 w 26"/>
                  <a:gd name="T73" fmla="*/ 28 h 32"/>
                  <a:gd name="T74" fmla="*/ 12 w 26"/>
                  <a:gd name="T75" fmla="*/ 26 h 32"/>
                  <a:gd name="T76" fmla="*/ 8 w 26"/>
                  <a:gd name="T77" fmla="*/ 26 h 32"/>
                  <a:gd name="T78" fmla="*/ 6 w 26"/>
                  <a:gd name="T79" fmla="*/ 26 h 32"/>
                  <a:gd name="T80" fmla="*/ 4 w 26"/>
                  <a:gd name="T81" fmla="*/ 24 h 32"/>
                  <a:gd name="T82" fmla="*/ 4 w 26"/>
                  <a:gd name="T83" fmla="*/ 22 h 32"/>
                  <a:gd name="T84" fmla="*/ 2 w 26"/>
                  <a:gd name="T85" fmla="*/ 22 h 32"/>
                  <a:gd name="T86" fmla="*/ 4 w 26"/>
                  <a:gd name="T87" fmla="*/ 22 h 32"/>
                  <a:gd name="T88" fmla="*/ 4 w 26"/>
                  <a:gd name="T89" fmla="*/ 16 h 32"/>
                  <a:gd name="T90" fmla="*/ 2 w 26"/>
                  <a:gd name="T91" fmla="*/ 14 h 32"/>
                  <a:gd name="T92" fmla="*/ 0 w 26"/>
                  <a:gd name="T93" fmla="*/ 14 h 32"/>
                  <a:gd name="T94" fmla="*/ 2 w 26"/>
                  <a:gd name="T95" fmla="*/ 12 h 32"/>
                  <a:gd name="T96" fmla="*/ 0 w 26"/>
                  <a:gd name="T97" fmla="*/ 12 h 32"/>
                  <a:gd name="T98" fmla="*/ 4 w 26"/>
                  <a:gd name="T99" fmla="*/ 12 h 32"/>
                  <a:gd name="T100" fmla="*/ 6 w 26"/>
                  <a:gd name="T101" fmla="*/ 10 h 32"/>
                  <a:gd name="T102" fmla="*/ 6 w 26"/>
                  <a:gd name="T103" fmla="*/ 8 h 32"/>
                  <a:gd name="T104" fmla="*/ 8 w 26"/>
                  <a:gd name="T105" fmla="*/ 8 h 32"/>
                  <a:gd name="T106" fmla="*/ 8 w 26"/>
                  <a:gd name="T107" fmla="*/ 6 h 32"/>
                  <a:gd name="T108" fmla="*/ 8 w 26"/>
                  <a:gd name="T109" fmla="*/ 4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
                  <a:gd name="T166" fmla="*/ 0 h 32"/>
                  <a:gd name="T167" fmla="*/ 26 w 26"/>
                  <a:gd name="T168" fmla="*/ 32 h 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 h="32">
                    <a:moveTo>
                      <a:pt x="6" y="4"/>
                    </a:moveTo>
                    <a:lnTo>
                      <a:pt x="12" y="6"/>
                    </a:lnTo>
                    <a:lnTo>
                      <a:pt x="12" y="10"/>
                    </a:lnTo>
                    <a:lnTo>
                      <a:pt x="12" y="14"/>
                    </a:lnTo>
                    <a:lnTo>
                      <a:pt x="14" y="12"/>
                    </a:lnTo>
                    <a:lnTo>
                      <a:pt x="14" y="10"/>
                    </a:lnTo>
                    <a:lnTo>
                      <a:pt x="14" y="8"/>
                    </a:lnTo>
                    <a:lnTo>
                      <a:pt x="14" y="6"/>
                    </a:lnTo>
                    <a:lnTo>
                      <a:pt x="16" y="10"/>
                    </a:lnTo>
                    <a:lnTo>
                      <a:pt x="16" y="12"/>
                    </a:lnTo>
                    <a:lnTo>
                      <a:pt x="16" y="6"/>
                    </a:lnTo>
                    <a:lnTo>
                      <a:pt x="14" y="6"/>
                    </a:lnTo>
                    <a:lnTo>
                      <a:pt x="14" y="4"/>
                    </a:lnTo>
                    <a:lnTo>
                      <a:pt x="16" y="2"/>
                    </a:lnTo>
                    <a:lnTo>
                      <a:pt x="20" y="2"/>
                    </a:lnTo>
                    <a:lnTo>
                      <a:pt x="20" y="0"/>
                    </a:lnTo>
                    <a:lnTo>
                      <a:pt x="22" y="0"/>
                    </a:lnTo>
                    <a:lnTo>
                      <a:pt x="22" y="2"/>
                    </a:lnTo>
                    <a:lnTo>
                      <a:pt x="24" y="6"/>
                    </a:lnTo>
                    <a:lnTo>
                      <a:pt x="24" y="8"/>
                    </a:lnTo>
                    <a:lnTo>
                      <a:pt x="26" y="10"/>
                    </a:lnTo>
                    <a:lnTo>
                      <a:pt x="26" y="14"/>
                    </a:lnTo>
                    <a:lnTo>
                      <a:pt x="24" y="14"/>
                    </a:lnTo>
                    <a:lnTo>
                      <a:pt x="22" y="14"/>
                    </a:lnTo>
                    <a:lnTo>
                      <a:pt x="20" y="18"/>
                    </a:lnTo>
                    <a:lnTo>
                      <a:pt x="20" y="20"/>
                    </a:lnTo>
                    <a:lnTo>
                      <a:pt x="22" y="20"/>
                    </a:lnTo>
                    <a:lnTo>
                      <a:pt x="22" y="22"/>
                    </a:lnTo>
                    <a:lnTo>
                      <a:pt x="22" y="24"/>
                    </a:lnTo>
                    <a:lnTo>
                      <a:pt x="18" y="26"/>
                    </a:lnTo>
                    <a:lnTo>
                      <a:pt x="18" y="28"/>
                    </a:lnTo>
                    <a:lnTo>
                      <a:pt x="18" y="30"/>
                    </a:lnTo>
                    <a:lnTo>
                      <a:pt x="16" y="32"/>
                    </a:lnTo>
                    <a:lnTo>
                      <a:pt x="16" y="30"/>
                    </a:lnTo>
                    <a:lnTo>
                      <a:pt x="12" y="30"/>
                    </a:lnTo>
                    <a:lnTo>
                      <a:pt x="10" y="28"/>
                    </a:lnTo>
                    <a:lnTo>
                      <a:pt x="12" y="28"/>
                    </a:lnTo>
                    <a:lnTo>
                      <a:pt x="12" y="26"/>
                    </a:lnTo>
                    <a:lnTo>
                      <a:pt x="8" y="26"/>
                    </a:lnTo>
                    <a:lnTo>
                      <a:pt x="6" y="26"/>
                    </a:lnTo>
                    <a:lnTo>
                      <a:pt x="4" y="24"/>
                    </a:lnTo>
                    <a:lnTo>
                      <a:pt x="4" y="22"/>
                    </a:lnTo>
                    <a:lnTo>
                      <a:pt x="2" y="22"/>
                    </a:lnTo>
                    <a:lnTo>
                      <a:pt x="4" y="22"/>
                    </a:lnTo>
                    <a:lnTo>
                      <a:pt x="4" y="16"/>
                    </a:lnTo>
                    <a:lnTo>
                      <a:pt x="2" y="14"/>
                    </a:lnTo>
                    <a:lnTo>
                      <a:pt x="0" y="14"/>
                    </a:lnTo>
                    <a:lnTo>
                      <a:pt x="2" y="12"/>
                    </a:lnTo>
                    <a:lnTo>
                      <a:pt x="0" y="12"/>
                    </a:lnTo>
                    <a:lnTo>
                      <a:pt x="4" y="12"/>
                    </a:lnTo>
                    <a:lnTo>
                      <a:pt x="6" y="10"/>
                    </a:lnTo>
                    <a:lnTo>
                      <a:pt x="6" y="8"/>
                    </a:lnTo>
                    <a:lnTo>
                      <a:pt x="8" y="8"/>
                    </a:lnTo>
                    <a:lnTo>
                      <a:pt x="8" y="6"/>
                    </a:lnTo>
                    <a:lnTo>
                      <a:pt x="8" y="4"/>
                    </a:lnTo>
                  </a:path>
                </a:pathLst>
              </a:custGeom>
              <a:solidFill>
                <a:schemeClr val="tx2"/>
              </a:solidFill>
              <a:ln w="3175">
                <a:solidFill>
                  <a:schemeClr val="bg1"/>
                </a:solidFill>
                <a:round/>
                <a:headEnd/>
                <a:tailEnd/>
              </a:ln>
            </p:spPr>
            <p:txBody>
              <a:bodyPr/>
              <a:lstStyle/>
              <a:p>
                <a:endParaRPr lang="fr-FR" dirty="0"/>
              </a:p>
            </p:txBody>
          </p:sp>
          <p:sp>
            <p:nvSpPr>
              <p:cNvPr id="60610" name="Freeform 220"/>
              <p:cNvSpPr>
                <a:spLocks/>
              </p:cNvSpPr>
              <p:nvPr/>
            </p:nvSpPr>
            <p:spPr bwMode="auto">
              <a:xfrm>
                <a:off x="2902" y="1648"/>
                <a:ext cx="42" cy="76"/>
              </a:xfrm>
              <a:custGeom>
                <a:avLst/>
                <a:gdLst>
                  <a:gd name="T0" fmla="*/ 12 w 42"/>
                  <a:gd name="T1" fmla="*/ 76 h 76"/>
                  <a:gd name="T2" fmla="*/ 22 w 42"/>
                  <a:gd name="T3" fmla="*/ 76 h 76"/>
                  <a:gd name="T4" fmla="*/ 22 w 42"/>
                  <a:gd name="T5" fmla="*/ 76 h 76"/>
                  <a:gd name="T6" fmla="*/ 24 w 42"/>
                  <a:gd name="T7" fmla="*/ 74 h 76"/>
                  <a:gd name="T8" fmla="*/ 20 w 42"/>
                  <a:gd name="T9" fmla="*/ 72 h 76"/>
                  <a:gd name="T10" fmla="*/ 22 w 42"/>
                  <a:gd name="T11" fmla="*/ 66 h 76"/>
                  <a:gd name="T12" fmla="*/ 22 w 42"/>
                  <a:gd name="T13" fmla="*/ 60 h 76"/>
                  <a:gd name="T14" fmla="*/ 22 w 42"/>
                  <a:gd name="T15" fmla="*/ 54 h 76"/>
                  <a:gd name="T16" fmla="*/ 28 w 42"/>
                  <a:gd name="T17" fmla="*/ 54 h 76"/>
                  <a:gd name="T18" fmla="*/ 26 w 42"/>
                  <a:gd name="T19" fmla="*/ 50 h 76"/>
                  <a:gd name="T20" fmla="*/ 32 w 42"/>
                  <a:gd name="T21" fmla="*/ 50 h 76"/>
                  <a:gd name="T22" fmla="*/ 32 w 42"/>
                  <a:gd name="T23" fmla="*/ 44 h 76"/>
                  <a:gd name="T24" fmla="*/ 34 w 42"/>
                  <a:gd name="T25" fmla="*/ 42 h 76"/>
                  <a:gd name="T26" fmla="*/ 38 w 42"/>
                  <a:gd name="T27" fmla="*/ 42 h 76"/>
                  <a:gd name="T28" fmla="*/ 42 w 42"/>
                  <a:gd name="T29" fmla="*/ 36 h 76"/>
                  <a:gd name="T30" fmla="*/ 40 w 42"/>
                  <a:gd name="T31" fmla="*/ 32 h 76"/>
                  <a:gd name="T32" fmla="*/ 36 w 42"/>
                  <a:gd name="T33" fmla="*/ 34 h 76"/>
                  <a:gd name="T34" fmla="*/ 32 w 42"/>
                  <a:gd name="T35" fmla="*/ 32 h 76"/>
                  <a:gd name="T36" fmla="*/ 30 w 42"/>
                  <a:gd name="T37" fmla="*/ 32 h 76"/>
                  <a:gd name="T38" fmla="*/ 32 w 42"/>
                  <a:gd name="T39" fmla="*/ 28 h 76"/>
                  <a:gd name="T40" fmla="*/ 30 w 42"/>
                  <a:gd name="T41" fmla="*/ 28 h 76"/>
                  <a:gd name="T42" fmla="*/ 32 w 42"/>
                  <a:gd name="T43" fmla="*/ 26 h 76"/>
                  <a:gd name="T44" fmla="*/ 32 w 42"/>
                  <a:gd name="T45" fmla="*/ 22 h 76"/>
                  <a:gd name="T46" fmla="*/ 36 w 42"/>
                  <a:gd name="T47" fmla="*/ 10 h 76"/>
                  <a:gd name="T48" fmla="*/ 36 w 42"/>
                  <a:gd name="T49" fmla="*/ 0 h 76"/>
                  <a:gd name="T50" fmla="*/ 28 w 42"/>
                  <a:gd name="T51" fmla="*/ 4 h 76"/>
                  <a:gd name="T52" fmla="*/ 22 w 42"/>
                  <a:gd name="T53" fmla="*/ 12 h 76"/>
                  <a:gd name="T54" fmla="*/ 8 w 42"/>
                  <a:gd name="T55" fmla="*/ 16 h 76"/>
                  <a:gd name="T56" fmla="*/ 0 w 42"/>
                  <a:gd name="T57" fmla="*/ 36 h 76"/>
                  <a:gd name="T58" fmla="*/ 2 w 42"/>
                  <a:gd name="T59" fmla="*/ 50 h 76"/>
                  <a:gd name="T60" fmla="*/ 2 w 42"/>
                  <a:gd name="T61" fmla="*/ 58 h 76"/>
                  <a:gd name="T62" fmla="*/ 6 w 42"/>
                  <a:gd name="T63" fmla="*/ 60 h 76"/>
                  <a:gd name="T64" fmla="*/ 8 w 42"/>
                  <a:gd name="T65" fmla="*/ 76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76"/>
                  <a:gd name="T101" fmla="*/ 42 w 42"/>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76">
                    <a:moveTo>
                      <a:pt x="10" y="76"/>
                    </a:moveTo>
                    <a:lnTo>
                      <a:pt x="12" y="76"/>
                    </a:lnTo>
                    <a:lnTo>
                      <a:pt x="18" y="76"/>
                    </a:lnTo>
                    <a:lnTo>
                      <a:pt x="22" y="76"/>
                    </a:lnTo>
                    <a:lnTo>
                      <a:pt x="22" y="74"/>
                    </a:lnTo>
                    <a:lnTo>
                      <a:pt x="22" y="76"/>
                    </a:lnTo>
                    <a:lnTo>
                      <a:pt x="24" y="76"/>
                    </a:lnTo>
                    <a:lnTo>
                      <a:pt x="24" y="74"/>
                    </a:lnTo>
                    <a:lnTo>
                      <a:pt x="22" y="72"/>
                    </a:lnTo>
                    <a:lnTo>
                      <a:pt x="20" y="72"/>
                    </a:lnTo>
                    <a:lnTo>
                      <a:pt x="20" y="68"/>
                    </a:lnTo>
                    <a:lnTo>
                      <a:pt x="22" y="66"/>
                    </a:lnTo>
                    <a:lnTo>
                      <a:pt x="22" y="64"/>
                    </a:lnTo>
                    <a:lnTo>
                      <a:pt x="22" y="60"/>
                    </a:lnTo>
                    <a:lnTo>
                      <a:pt x="24" y="56"/>
                    </a:lnTo>
                    <a:lnTo>
                      <a:pt x="22" y="54"/>
                    </a:lnTo>
                    <a:lnTo>
                      <a:pt x="24" y="54"/>
                    </a:lnTo>
                    <a:lnTo>
                      <a:pt x="28" y="54"/>
                    </a:lnTo>
                    <a:lnTo>
                      <a:pt x="28" y="52"/>
                    </a:lnTo>
                    <a:lnTo>
                      <a:pt x="26" y="50"/>
                    </a:lnTo>
                    <a:lnTo>
                      <a:pt x="28" y="48"/>
                    </a:lnTo>
                    <a:lnTo>
                      <a:pt x="32" y="50"/>
                    </a:lnTo>
                    <a:lnTo>
                      <a:pt x="32" y="48"/>
                    </a:lnTo>
                    <a:lnTo>
                      <a:pt x="32" y="44"/>
                    </a:lnTo>
                    <a:lnTo>
                      <a:pt x="34" y="40"/>
                    </a:lnTo>
                    <a:lnTo>
                      <a:pt x="34" y="42"/>
                    </a:lnTo>
                    <a:lnTo>
                      <a:pt x="36" y="44"/>
                    </a:lnTo>
                    <a:lnTo>
                      <a:pt x="38" y="42"/>
                    </a:lnTo>
                    <a:lnTo>
                      <a:pt x="42" y="38"/>
                    </a:lnTo>
                    <a:lnTo>
                      <a:pt x="42" y="36"/>
                    </a:lnTo>
                    <a:lnTo>
                      <a:pt x="42" y="34"/>
                    </a:lnTo>
                    <a:lnTo>
                      <a:pt x="40" y="32"/>
                    </a:lnTo>
                    <a:lnTo>
                      <a:pt x="38" y="34"/>
                    </a:lnTo>
                    <a:lnTo>
                      <a:pt x="36" y="34"/>
                    </a:lnTo>
                    <a:lnTo>
                      <a:pt x="34" y="32"/>
                    </a:lnTo>
                    <a:lnTo>
                      <a:pt x="32" y="32"/>
                    </a:lnTo>
                    <a:lnTo>
                      <a:pt x="32" y="34"/>
                    </a:lnTo>
                    <a:lnTo>
                      <a:pt x="30" y="32"/>
                    </a:lnTo>
                    <a:lnTo>
                      <a:pt x="32" y="30"/>
                    </a:lnTo>
                    <a:lnTo>
                      <a:pt x="32" y="28"/>
                    </a:lnTo>
                    <a:lnTo>
                      <a:pt x="30" y="30"/>
                    </a:lnTo>
                    <a:lnTo>
                      <a:pt x="30" y="28"/>
                    </a:lnTo>
                    <a:lnTo>
                      <a:pt x="32" y="28"/>
                    </a:lnTo>
                    <a:lnTo>
                      <a:pt x="32" y="26"/>
                    </a:lnTo>
                    <a:lnTo>
                      <a:pt x="32" y="24"/>
                    </a:lnTo>
                    <a:lnTo>
                      <a:pt x="32" y="22"/>
                    </a:lnTo>
                    <a:lnTo>
                      <a:pt x="36" y="12"/>
                    </a:lnTo>
                    <a:lnTo>
                      <a:pt x="36" y="10"/>
                    </a:lnTo>
                    <a:lnTo>
                      <a:pt x="34" y="4"/>
                    </a:lnTo>
                    <a:lnTo>
                      <a:pt x="36" y="0"/>
                    </a:lnTo>
                    <a:lnTo>
                      <a:pt x="34" y="0"/>
                    </a:lnTo>
                    <a:lnTo>
                      <a:pt x="28" y="4"/>
                    </a:lnTo>
                    <a:lnTo>
                      <a:pt x="24" y="8"/>
                    </a:lnTo>
                    <a:lnTo>
                      <a:pt x="22" y="12"/>
                    </a:lnTo>
                    <a:lnTo>
                      <a:pt x="20" y="14"/>
                    </a:lnTo>
                    <a:lnTo>
                      <a:pt x="8" y="16"/>
                    </a:lnTo>
                    <a:lnTo>
                      <a:pt x="6" y="20"/>
                    </a:lnTo>
                    <a:lnTo>
                      <a:pt x="0" y="36"/>
                    </a:lnTo>
                    <a:lnTo>
                      <a:pt x="0" y="48"/>
                    </a:lnTo>
                    <a:lnTo>
                      <a:pt x="2" y="50"/>
                    </a:lnTo>
                    <a:lnTo>
                      <a:pt x="0" y="58"/>
                    </a:lnTo>
                    <a:lnTo>
                      <a:pt x="2" y="58"/>
                    </a:lnTo>
                    <a:lnTo>
                      <a:pt x="4" y="58"/>
                    </a:lnTo>
                    <a:lnTo>
                      <a:pt x="6" y="60"/>
                    </a:lnTo>
                    <a:lnTo>
                      <a:pt x="8" y="64"/>
                    </a:lnTo>
                    <a:lnTo>
                      <a:pt x="8" y="76"/>
                    </a:lnTo>
                    <a:lnTo>
                      <a:pt x="10" y="76"/>
                    </a:lnTo>
                    <a:close/>
                  </a:path>
                </a:pathLst>
              </a:custGeom>
              <a:solidFill>
                <a:schemeClr val="tx2"/>
              </a:solidFill>
              <a:ln w="3175">
                <a:solidFill>
                  <a:schemeClr val="bg1"/>
                </a:solidFill>
                <a:round/>
                <a:headEnd/>
                <a:tailEnd/>
              </a:ln>
            </p:spPr>
            <p:txBody>
              <a:bodyPr/>
              <a:lstStyle/>
              <a:p>
                <a:endParaRPr lang="fr-FR" dirty="0"/>
              </a:p>
            </p:txBody>
          </p:sp>
          <p:sp>
            <p:nvSpPr>
              <p:cNvPr id="60611" name="Freeform 221"/>
              <p:cNvSpPr>
                <a:spLocks/>
              </p:cNvSpPr>
              <p:nvPr/>
            </p:nvSpPr>
            <p:spPr bwMode="auto">
              <a:xfrm>
                <a:off x="2902" y="1648"/>
                <a:ext cx="42" cy="76"/>
              </a:xfrm>
              <a:custGeom>
                <a:avLst/>
                <a:gdLst>
                  <a:gd name="T0" fmla="*/ 12 w 42"/>
                  <a:gd name="T1" fmla="*/ 76 h 76"/>
                  <a:gd name="T2" fmla="*/ 22 w 42"/>
                  <a:gd name="T3" fmla="*/ 76 h 76"/>
                  <a:gd name="T4" fmla="*/ 22 w 42"/>
                  <a:gd name="T5" fmla="*/ 76 h 76"/>
                  <a:gd name="T6" fmla="*/ 24 w 42"/>
                  <a:gd name="T7" fmla="*/ 74 h 76"/>
                  <a:gd name="T8" fmla="*/ 20 w 42"/>
                  <a:gd name="T9" fmla="*/ 72 h 76"/>
                  <a:gd name="T10" fmla="*/ 22 w 42"/>
                  <a:gd name="T11" fmla="*/ 66 h 76"/>
                  <a:gd name="T12" fmla="*/ 22 w 42"/>
                  <a:gd name="T13" fmla="*/ 60 h 76"/>
                  <a:gd name="T14" fmla="*/ 22 w 42"/>
                  <a:gd name="T15" fmla="*/ 54 h 76"/>
                  <a:gd name="T16" fmla="*/ 28 w 42"/>
                  <a:gd name="T17" fmla="*/ 54 h 76"/>
                  <a:gd name="T18" fmla="*/ 26 w 42"/>
                  <a:gd name="T19" fmla="*/ 50 h 76"/>
                  <a:gd name="T20" fmla="*/ 32 w 42"/>
                  <a:gd name="T21" fmla="*/ 50 h 76"/>
                  <a:gd name="T22" fmla="*/ 32 w 42"/>
                  <a:gd name="T23" fmla="*/ 44 h 76"/>
                  <a:gd name="T24" fmla="*/ 34 w 42"/>
                  <a:gd name="T25" fmla="*/ 42 h 76"/>
                  <a:gd name="T26" fmla="*/ 38 w 42"/>
                  <a:gd name="T27" fmla="*/ 42 h 76"/>
                  <a:gd name="T28" fmla="*/ 42 w 42"/>
                  <a:gd name="T29" fmla="*/ 36 h 76"/>
                  <a:gd name="T30" fmla="*/ 40 w 42"/>
                  <a:gd name="T31" fmla="*/ 32 h 76"/>
                  <a:gd name="T32" fmla="*/ 36 w 42"/>
                  <a:gd name="T33" fmla="*/ 34 h 76"/>
                  <a:gd name="T34" fmla="*/ 32 w 42"/>
                  <a:gd name="T35" fmla="*/ 32 h 76"/>
                  <a:gd name="T36" fmla="*/ 30 w 42"/>
                  <a:gd name="T37" fmla="*/ 32 h 76"/>
                  <a:gd name="T38" fmla="*/ 32 w 42"/>
                  <a:gd name="T39" fmla="*/ 28 h 76"/>
                  <a:gd name="T40" fmla="*/ 30 w 42"/>
                  <a:gd name="T41" fmla="*/ 28 h 76"/>
                  <a:gd name="T42" fmla="*/ 32 w 42"/>
                  <a:gd name="T43" fmla="*/ 26 h 76"/>
                  <a:gd name="T44" fmla="*/ 32 w 42"/>
                  <a:gd name="T45" fmla="*/ 22 h 76"/>
                  <a:gd name="T46" fmla="*/ 36 w 42"/>
                  <a:gd name="T47" fmla="*/ 10 h 76"/>
                  <a:gd name="T48" fmla="*/ 36 w 42"/>
                  <a:gd name="T49" fmla="*/ 0 h 76"/>
                  <a:gd name="T50" fmla="*/ 28 w 42"/>
                  <a:gd name="T51" fmla="*/ 4 h 76"/>
                  <a:gd name="T52" fmla="*/ 22 w 42"/>
                  <a:gd name="T53" fmla="*/ 12 h 76"/>
                  <a:gd name="T54" fmla="*/ 8 w 42"/>
                  <a:gd name="T55" fmla="*/ 16 h 76"/>
                  <a:gd name="T56" fmla="*/ 0 w 42"/>
                  <a:gd name="T57" fmla="*/ 36 h 76"/>
                  <a:gd name="T58" fmla="*/ 2 w 42"/>
                  <a:gd name="T59" fmla="*/ 50 h 76"/>
                  <a:gd name="T60" fmla="*/ 2 w 42"/>
                  <a:gd name="T61" fmla="*/ 58 h 76"/>
                  <a:gd name="T62" fmla="*/ 6 w 42"/>
                  <a:gd name="T63" fmla="*/ 60 h 76"/>
                  <a:gd name="T64" fmla="*/ 8 w 42"/>
                  <a:gd name="T65" fmla="*/ 76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76"/>
                  <a:gd name="T101" fmla="*/ 42 w 42"/>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76">
                    <a:moveTo>
                      <a:pt x="10" y="76"/>
                    </a:moveTo>
                    <a:lnTo>
                      <a:pt x="12" y="76"/>
                    </a:lnTo>
                    <a:lnTo>
                      <a:pt x="18" y="76"/>
                    </a:lnTo>
                    <a:lnTo>
                      <a:pt x="22" y="76"/>
                    </a:lnTo>
                    <a:lnTo>
                      <a:pt x="22" y="74"/>
                    </a:lnTo>
                    <a:lnTo>
                      <a:pt x="22" y="76"/>
                    </a:lnTo>
                    <a:lnTo>
                      <a:pt x="24" y="76"/>
                    </a:lnTo>
                    <a:lnTo>
                      <a:pt x="24" y="74"/>
                    </a:lnTo>
                    <a:lnTo>
                      <a:pt x="22" y="72"/>
                    </a:lnTo>
                    <a:lnTo>
                      <a:pt x="20" y="72"/>
                    </a:lnTo>
                    <a:lnTo>
                      <a:pt x="20" y="68"/>
                    </a:lnTo>
                    <a:lnTo>
                      <a:pt x="22" y="66"/>
                    </a:lnTo>
                    <a:lnTo>
                      <a:pt x="22" y="64"/>
                    </a:lnTo>
                    <a:lnTo>
                      <a:pt x="22" y="60"/>
                    </a:lnTo>
                    <a:lnTo>
                      <a:pt x="24" y="56"/>
                    </a:lnTo>
                    <a:lnTo>
                      <a:pt x="22" y="54"/>
                    </a:lnTo>
                    <a:lnTo>
                      <a:pt x="24" y="54"/>
                    </a:lnTo>
                    <a:lnTo>
                      <a:pt x="28" y="54"/>
                    </a:lnTo>
                    <a:lnTo>
                      <a:pt x="28" y="52"/>
                    </a:lnTo>
                    <a:lnTo>
                      <a:pt x="26" y="50"/>
                    </a:lnTo>
                    <a:lnTo>
                      <a:pt x="28" y="48"/>
                    </a:lnTo>
                    <a:lnTo>
                      <a:pt x="32" y="50"/>
                    </a:lnTo>
                    <a:lnTo>
                      <a:pt x="32" y="48"/>
                    </a:lnTo>
                    <a:lnTo>
                      <a:pt x="32" y="44"/>
                    </a:lnTo>
                    <a:lnTo>
                      <a:pt x="34" y="40"/>
                    </a:lnTo>
                    <a:lnTo>
                      <a:pt x="34" y="42"/>
                    </a:lnTo>
                    <a:lnTo>
                      <a:pt x="36" y="44"/>
                    </a:lnTo>
                    <a:lnTo>
                      <a:pt x="38" y="42"/>
                    </a:lnTo>
                    <a:lnTo>
                      <a:pt x="42" y="38"/>
                    </a:lnTo>
                    <a:lnTo>
                      <a:pt x="42" y="36"/>
                    </a:lnTo>
                    <a:lnTo>
                      <a:pt x="42" y="34"/>
                    </a:lnTo>
                    <a:lnTo>
                      <a:pt x="40" y="32"/>
                    </a:lnTo>
                    <a:lnTo>
                      <a:pt x="38" y="34"/>
                    </a:lnTo>
                    <a:lnTo>
                      <a:pt x="36" y="34"/>
                    </a:lnTo>
                    <a:lnTo>
                      <a:pt x="34" y="32"/>
                    </a:lnTo>
                    <a:lnTo>
                      <a:pt x="32" y="32"/>
                    </a:lnTo>
                    <a:lnTo>
                      <a:pt x="32" y="34"/>
                    </a:lnTo>
                    <a:lnTo>
                      <a:pt x="30" y="32"/>
                    </a:lnTo>
                    <a:lnTo>
                      <a:pt x="32" y="30"/>
                    </a:lnTo>
                    <a:lnTo>
                      <a:pt x="32" y="28"/>
                    </a:lnTo>
                    <a:lnTo>
                      <a:pt x="30" y="30"/>
                    </a:lnTo>
                    <a:lnTo>
                      <a:pt x="30" y="28"/>
                    </a:lnTo>
                    <a:lnTo>
                      <a:pt x="32" y="28"/>
                    </a:lnTo>
                    <a:lnTo>
                      <a:pt x="32" y="26"/>
                    </a:lnTo>
                    <a:lnTo>
                      <a:pt x="32" y="24"/>
                    </a:lnTo>
                    <a:lnTo>
                      <a:pt x="32" y="22"/>
                    </a:lnTo>
                    <a:lnTo>
                      <a:pt x="36" y="12"/>
                    </a:lnTo>
                    <a:lnTo>
                      <a:pt x="36" y="10"/>
                    </a:lnTo>
                    <a:lnTo>
                      <a:pt x="34" y="4"/>
                    </a:lnTo>
                    <a:lnTo>
                      <a:pt x="36" y="0"/>
                    </a:lnTo>
                    <a:lnTo>
                      <a:pt x="34" y="0"/>
                    </a:lnTo>
                    <a:lnTo>
                      <a:pt x="28" y="4"/>
                    </a:lnTo>
                    <a:lnTo>
                      <a:pt x="24" y="8"/>
                    </a:lnTo>
                    <a:lnTo>
                      <a:pt x="22" y="12"/>
                    </a:lnTo>
                    <a:lnTo>
                      <a:pt x="20" y="14"/>
                    </a:lnTo>
                    <a:lnTo>
                      <a:pt x="8" y="16"/>
                    </a:lnTo>
                    <a:lnTo>
                      <a:pt x="6" y="20"/>
                    </a:lnTo>
                    <a:lnTo>
                      <a:pt x="0" y="36"/>
                    </a:lnTo>
                    <a:lnTo>
                      <a:pt x="0" y="48"/>
                    </a:lnTo>
                    <a:lnTo>
                      <a:pt x="2" y="50"/>
                    </a:lnTo>
                    <a:lnTo>
                      <a:pt x="0" y="58"/>
                    </a:lnTo>
                    <a:lnTo>
                      <a:pt x="2" y="58"/>
                    </a:lnTo>
                    <a:lnTo>
                      <a:pt x="4" y="58"/>
                    </a:lnTo>
                    <a:lnTo>
                      <a:pt x="6" y="60"/>
                    </a:lnTo>
                    <a:lnTo>
                      <a:pt x="8" y="64"/>
                    </a:lnTo>
                    <a:lnTo>
                      <a:pt x="8" y="76"/>
                    </a:lnTo>
                  </a:path>
                </a:pathLst>
              </a:custGeom>
              <a:solidFill>
                <a:schemeClr val="tx2"/>
              </a:solidFill>
              <a:ln w="3175">
                <a:solidFill>
                  <a:schemeClr val="bg1"/>
                </a:solidFill>
                <a:round/>
                <a:headEnd/>
                <a:tailEnd/>
              </a:ln>
            </p:spPr>
            <p:txBody>
              <a:bodyPr/>
              <a:lstStyle/>
              <a:p>
                <a:endParaRPr lang="fr-FR" dirty="0"/>
              </a:p>
            </p:txBody>
          </p:sp>
          <p:sp>
            <p:nvSpPr>
              <p:cNvPr id="60612" name="Freeform 222"/>
              <p:cNvSpPr>
                <a:spLocks/>
              </p:cNvSpPr>
              <p:nvPr/>
            </p:nvSpPr>
            <p:spPr bwMode="auto">
              <a:xfrm>
                <a:off x="2867" y="1839"/>
                <a:ext cx="10" cy="14"/>
              </a:xfrm>
              <a:custGeom>
                <a:avLst/>
                <a:gdLst>
                  <a:gd name="T0" fmla="*/ 6 w 10"/>
                  <a:gd name="T1" fmla="*/ 14 h 14"/>
                  <a:gd name="T2" fmla="*/ 8 w 10"/>
                  <a:gd name="T3" fmla="*/ 14 h 14"/>
                  <a:gd name="T4" fmla="*/ 10 w 10"/>
                  <a:gd name="T5" fmla="*/ 12 h 14"/>
                  <a:gd name="T6" fmla="*/ 10 w 10"/>
                  <a:gd name="T7" fmla="*/ 10 h 14"/>
                  <a:gd name="T8" fmla="*/ 8 w 10"/>
                  <a:gd name="T9" fmla="*/ 6 h 14"/>
                  <a:gd name="T10" fmla="*/ 8 w 10"/>
                  <a:gd name="T11" fmla="*/ 4 h 14"/>
                  <a:gd name="T12" fmla="*/ 8 w 10"/>
                  <a:gd name="T13" fmla="*/ 2 h 14"/>
                  <a:gd name="T14" fmla="*/ 6 w 10"/>
                  <a:gd name="T15" fmla="*/ 0 h 14"/>
                  <a:gd name="T16" fmla="*/ 4 w 10"/>
                  <a:gd name="T17" fmla="*/ 0 h 14"/>
                  <a:gd name="T18" fmla="*/ 2 w 10"/>
                  <a:gd name="T19" fmla="*/ 2 h 14"/>
                  <a:gd name="T20" fmla="*/ 0 w 10"/>
                  <a:gd name="T21" fmla="*/ 6 h 14"/>
                  <a:gd name="T22" fmla="*/ 2 w 10"/>
                  <a:gd name="T23" fmla="*/ 8 h 14"/>
                  <a:gd name="T24" fmla="*/ 2 w 10"/>
                  <a:gd name="T25" fmla="*/ 14 h 14"/>
                  <a:gd name="T26" fmla="*/ 4 w 10"/>
                  <a:gd name="T27" fmla="*/ 14 h 14"/>
                  <a:gd name="T28" fmla="*/ 6 w 10"/>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6" y="14"/>
                    </a:moveTo>
                    <a:lnTo>
                      <a:pt x="8" y="14"/>
                    </a:lnTo>
                    <a:lnTo>
                      <a:pt x="10" y="12"/>
                    </a:lnTo>
                    <a:lnTo>
                      <a:pt x="10" y="10"/>
                    </a:lnTo>
                    <a:lnTo>
                      <a:pt x="8" y="6"/>
                    </a:lnTo>
                    <a:lnTo>
                      <a:pt x="8" y="4"/>
                    </a:lnTo>
                    <a:lnTo>
                      <a:pt x="8" y="2"/>
                    </a:lnTo>
                    <a:lnTo>
                      <a:pt x="6" y="0"/>
                    </a:lnTo>
                    <a:lnTo>
                      <a:pt x="4" y="0"/>
                    </a:lnTo>
                    <a:lnTo>
                      <a:pt x="2" y="2"/>
                    </a:lnTo>
                    <a:lnTo>
                      <a:pt x="0" y="6"/>
                    </a:lnTo>
                    <a:lnTo>
                      <a:pt x="2" y="8"/>
                    </a:lnTo>
                    <a:lnTo>
                      <a:pt x="2" y="14"/>
                    </a:lnTo>
                    <a:lnTo>
                      <a:pt x="4" y="14"/>
                    </a:lnTo>
                    <a:lnTo>
                      <a:pt x="6" y="14"/>
                    </a:lnTo>
                    <a:close/>
                  </a:path>
                </a:pathLst>
              </a:custGeom>
              <a:solidFill>
                <a:schemeClr val="tx2"/>
              </a:solidFill>
              <a:ln w="3175">
                <a:solidFill>
                  <a:schemeClr val="bg1"/>
                </a:solidFill>
                <a:round/>
                <a:headEnd/>
                <a:tailEnd/>
              </a:ln>
            </p:spPr>
            <p:txBody>
              <a:bodyPr/>
              <a:lstStyle/>
              <a:p>
                <a:endParaRPr lang="fr-FR" dirty="0"/>
              </a:p>
            </p:txBody>
          </p:sp>
          <p:sp>
            <p:nvSpPr>
              <p:cNvPr id="60613" name="Freeform 223"/>
              <p:cNvSpPr>
                <a:spLocks/>
              </p:cNvSpPr>
              <p:nvPr/>
            </p:nvSpPr>
            <p:spPr bwMode="auto">
              <a:xfrm>
                <a:off x="2867" y="1839"/>
                <a:ext cx="10" cy="14"/>
              </a:xfrm>
              <a:custGeom>
                <a:avLst/>
                <a:gdLst>
                  <a:gd name="T0" fmla="*/ 6 w 10"/>
                  <a:gd name="T1" fmla="*/ 14 h 14"/>
                  <a:gd name="T2" fmla="*/ 8 w 10"/>
                  <a:gd name="T3" fmla="*/ 14 h 14"/>
                  <a:gd name="T4" fmla="*/ 10 w 10"/>
                  <a:gd name="T5" fmla="*/ 12 h 14"/>
                  <a:gd name="T6" fmla="*/ 10 w 10"/>
                  <a:gd name="T7" fmla="*/ 10 h 14"/>
                  <a:gd name="T8" fmla="*/ 8 w 10"/>
                  <a:gd name="T9" fmla="*/ 6 h 14"/>
                  <a:gd name="T10" fmla="*/ 8 w 10"/>
                  <a:gd name="T11" fmla="*/ 4 h 14"/>
                  <a:gd name="T12" fmla="*/ 8 w 10"/>
                  <a:gd name="T13" fmla="*/ 2 h 14"/>
                  <a:gd name="T14" fmla="*/ 6 w 10"/>
                  <a:gd name="T15" fmla="*/ 0 h 14"/>
                  <a:gd name="T16" fmla="*/ 4 w 10"/>
                  <a:gd name="T17" fmla="*/ 0 h 14"/>
                  <a:gd name="T18" fmla="*/ 2 w 10"/>
                  <a:gd name="T19" fmla="*/ 2 h 14"/>
                  <a:gd name="T20" fmla="*/ 0 w 10"/>
                  <a:gd name="T21" fmla="*/ 6 h 14"/>
                  <a:gd name="T22" fmla="*/ 2 w 10"/>
                  <a:gd name="T23" fmla="*/ 8 h 14"/>
                  <a:gd name="T24" fmla="*/ 2 w 10"/>
                  <a:gd name="T25" fmla="*/ 14 h 14"/>
                  <a:gd name="T26" fmla="*/ 4 w 10"/>
                  <a:gd name="T27" fmla="*/ 1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6" y="14"/>
                    </a:moveTo>
                    <a:lnTo>
                      <a:pt x="8" y="14"/>
                    </a:lnTo>
                    <a:lnTo>
                      <a:pt x="10" y="12"/>
                    </a:lnTo>
                    <a:lnTo>
                      <a:pt x="10" y="10"/>
                    </a:lnTo>
                    <a:lnTo>
                      <a:pt x="8" y="6"/>
                    </a:lnTo>
                    <a:lnTo>
                      <a:pt x="8" y="4"/>
                    </a:lnTo>
                    <a:lnTo>
                      <a:pt x="8" y="2"/>
                    </a:lnTo>
                    <a:lnTo>
                      <a:pt x="6" y="0"/>
                    </a:lnTo>
                    <a:lnTo>
                      <a:pt x="4" y="0"/>
                    </a:lnTo>
                    <a:lnTo>
                      <a:pt x="2" y="2"/>
                    </a:lnTo>
                    <a:lnTo>
                      <a:pt x="0" y="6"/>
                    </a:lnTo>
                    <a:lnTo>
                      <a:pt x="2" y="8"/>
                    </a:lnTo>
                    <a:lnTo>
                      <a:pt x="2" y="14"/>
                    </a:lnTo>
                    <a:lnTo>
                      <a:pt x="4" y="14"/>
                    </a:lnTo>
                  </a:path>
                </a:pathLst>
              </a:custGeom>
              <a:solidFill>
                <a:schemeClr val="tx2"/>
              </a:solidFill>
              <a:ln w="3175">
                <a:solidFill>
                  <a:schemeClr val="bg1"/>
                </a:solidFill>
                <a:round/>
                <a:headEnd/>
                <a:tailEnd/>
              </a:ln>
            </p:spPr>
            <p:txBody>
              <a:bodyPr/>
              <a:lstStyle/>
              <a:p>
                <a:endParaRPr lang="fr-FR" dirty="0"/>
              </a:p>
            </p:txBody>
          </p:sp>
          <p:sp>
            <p:nvSpPr>
              <p:cNvPr id="60614" name="Freeform 224"/>
              <p:cNvSpPr>
                <a:spLocks/>
              </p:cNvSpPr>
              <p:nvPr/>
            </p:nvSpPr>
            <p:spPr bwMode="auto">
              <a:xfrm>
                <a:off x="1855" y="2445"/>
                <a:ext cx="4" cy="2"/>
              </a:xfrm>
              <a:custGeom>
                <a:avLst/>
                <a:gdLst>
                  <a:gd name="T0" fmla="*/ 2 w 4"/>
                  <a:gd name="T1" fmla="*/ 0 h 2"/>
                  <a:gd name="T2" fmla="*/ 0 w 4"/>
                  <a:gd name="T3" fmla="*/ 2 h 2"/>
                  <a:gd name="T4" fmla="*/ 2 w 4"/>
                  <a:gd name="T5" fmla="*/ 2 h 2"/>
                  <a:gd name="T6" fmla="*/ 4 w 4"/>
                  <a:gd name="T7" fmla="*/ 2 h 2"/>
                  <a:gd name="T8" fmla="*/ 4 w 4"/>
                  <a:gd name="T9" fmla="*/ 0 h 2"/>
                  <a:gd name="T10" fmla="*/ 4 w 4"/>
                  <a:gd name="T11" fmla="*/ 0 h 2"/>
                  <a:gd name="T12" fmla="*/ 2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0"/>
                    </a:moveTo>
                    <a:lnTo>
                      <a:pt x="0" y="2"/>
                    </a:lnTo>
                    <a:lnTo>
                      <a:pt x="2" y="2"/>
                    </a:lnTo>
                    <a:lnTo>
                      <a:pt x="4" y="2"/>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615" name="Freeform 225"/>
              <p:cNvSpPr>
                <a:spLocks/>
              </p:cNvSpPr>
              <p:nvPr/>
            </p:nvSpPr>
            <p:spPr bwMode="auto">
              <a:xfrm>
                <a:off x="1855" y="2445"/>
                <a:ext cx="4" cy="2"/>
              </a:xfrm>
              <a:custGeom>
                <a:avLst/>
                <a:gdLst>
                  <a:gd name="T0" fmla="*/ 2 w 4"/>
                  <a:gd name="T1" fmla="*/ 0 h 2"/>
                  <a:gd name="T2" fmla="*/ 0 w 4"/>
                  <a:gd name="T3" fmla="*/ 2 h 2"/>
                  <a:gd name="T4" fmla="*/ 2 w 4"/>
                  <a:gd name="T5" fmla="*/ 2 h 2"/>
                  <a:gd name="T6" fmla="*/ 4 w 4"/>
                  <a:gd name="T7" fmla="*/ 2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0"/>
                    </a:moveTo>
                    <a:lnTo>
                      <a:pt x="0" y="2"/>
                    </a:lnTo>
                    <a:lnTo>
                      <a:pt x="2" y="2"/>
                    </a:lnTo>
                    <a:lnTo>
                      <a:pt x="4" y="2"/>
                    </a:lnTo>
                    <a:lnTo>
                      <a:pt x="4" y="0"/>
                    </a:lnTo>
                  </a:path>
                </a:pathLst>
              </a:custGeom>
              <a:solidFill>
                <a:schemeClr val="tx2"/>
              </a:solidFill>
              <a:ln w="3175">
                <a:solidFill>
                  <a:schemeClr val="bg1"/>
                </a:solidFill>
                <a:round/>
                <a:headEnd/>
                <a:tailEnd/>
              </a:ln>
            </p:spPr>
            <p:txBody>
              <a:bodyPr/>
              <a:lstStyle/>
              <a:p>
                <a:endParaRPr lang="fr-FR" dirty="0"/>
              </a:p>
            </p:txBody>
          </p:sp>
          <p:sp>
            <p:nvSpPr>
              <p:cNvPr id="60616" name="Freeform 226"/>
              <p:cNvSpPr>
                <a:spLocks/>
              </p:cNvSpPr>
              <p:nvPr/>
            </p:nvSpPr>
            <p:spPr bwMode="auto">
              <a:xfrm>
                <a:off x="1865" y="2479"/>
                <a:ext cx="6" cy="8"/>
              </a:xfrm>
              <a:custGeom>
                <a:avLst/>
                <a:gdLst>
                  <a:gd name="T0" fmla="*/ 0 w 6"/>
                  <a:gd name="T1" fmla="*/ 0 h 8"/>
                  <a:gd name="T2" fmla="*/ 2 w 6"/>
                  <a:gd name="T3" fmla="*/ 2 h 8"/>
                  <a:gd name="T4" fmla="*/ 4 w 6"/>
                  <a:gd name="T5" fmla="*/ 2 h 8"/>
                  <a:gd name="T6" fmla="*/ 6 w 6"/>
                  <a:gd name="T7" fmla="*/ 8 h 8"/>
                  <a:gd name="T8" fmla="*/ 4 w 6"/>
                  <a:gd name="T9" fmla="*/ 8 h 8"/>
                  <a:gd name="T10" fmla="*/ 0 w 6"/>
                  <a:gd name="T11" fmla="*/ 2 h 8"/>
                  <a:gd name="T12" fmla="*/ 0 w 6"/>
                  <a:gd name="T13" fmla="*/ 2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0"/>
                    </a:moveTo>
                    <a:lnTo>
                      <a:pt x="2" y="2"/>
                    </a:lnTo>
                    <a:lnTo>
                      <a:pt x="4" y="2"/>
                    </a:lnTo>
                    <a:lnTo>
                      <a:pt x="6" y="8"/>
                    </a:lnTo>
                    <a:lnTo>
                      <a:pt x="4" y="8"/>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617" name="Freeform 227"/>
              <p:cNvSpPr>
                <a:spLocks/>
              </p:cNvSpPr>
              <p:nvPr/>
            </p:nvSpPr>
            <p:spPr bwMode="auto">
              <a:xfrm>
                <a:off x="1865" y="2479"/>
                <a:ext cx="6" cy="8"/>
              </a:xfrm>
              <a:custGeom>
                <a:avLst/>
                <a:gdLst>
                  <a:gd name="T0" fmla="*/ 0 w 6"/>
                  <a:gd name="T1" fmla="*/ 0 h 8"/>
                  <a:gd name="T2" fmla="*/ 2 w 6"/>
                  <a:gd name="T3" fmla="*/ 2 h 8"/>
                  <a:gd name="T4" fmla="*/ 4 w 6"/>
                  <a:gd name="T5" fmla="*/ 2 h 8"/>
                  <a:gd name="T6" fmla="*/ 6 w 6"/>
                  <a:gd name="T7" fmla="*/ 8 h 8"/>
                  <a:gd name="T8" fmla="*/ 4 w 6"/>
                  <a:gd name="T9" fmla="*/ 8 h 8"/>
                  <a:gd name="T10" fmla="*/ 0 w 6"/>
                  <a:gd name="T11" fmla="*/ 2 h 8"/>
                  <a:gd name="T12" fmla="*/ 0 w 6"/>
                  <a:gd name="T13" fmla="*/ 2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0" y="0"/>
                    </a:moveTo>
                    <a:lnTo>
                      <a:pt x="2" y="2"/>
                    </a:lnTo>
                    <a:lnTo>
                      <a:pt x="4" y="2"/>
                    </a:lnTo>
                    <a:lnTo>
                      <a:pt x="6" y="8"/>
                    </a:lnTo>
                    <a:lnTo>
                      <a:pt x="4" y="8"/>
                    </a:lnTo>
                    <a:lnTo>
                      <a:pt x="0" y="2"/>
                    </a:lnTo>
                  </a:path>
                </a:pathLst>
              </a:custGeom>
              <a:solidFill>
                <a:schemeClr val="tx2"/>
              </a:solidFill>
              <a:ln w="3175">
                <a:solidFill>
                  <a:schemeClr val="bg1"/>
                </a:solidFill>
                <a:round/>
                <a:headEnd/>
                <a:tailEnd/>
              </a:ln>
            </p:spPr>
            <p:txBody>
              <a:bodyPr/>
              <a:lstStyle/>
              <a:p>
                <a:endParaRPr lang="fr-FR" dirty="0"/>
              </a:p>
            </p:txBody>
          </p:sp>
          <p:sp>
            <p:nvSpPr>
              <p:cNvPr id="60618" name="Freeform 228"/>
              <p:cNvSpPr>
                <a:spLocks/>
              </p:cNvSpPr>
              <p:nvPr/>
            </p:nvSpPr>
            <p:spPr bwMode="auto">
              <a:xfrm>
                <a:off x="1819" y="2537"/>
                <a:ext cx="8" cy="4"/>
              </a:xfrm>
              <a:custGeom>
                <a:avLst/>
                <a:gdLst>
                  <a:gd name="T0" fmla="*/ 6 w 8"/>
                  <a:gd name="T1" fmla="*/ 0 h 4"/>
                  <a:gd name="T2" fmla="*/ 8 w 8"/>
                  <a:gd name="T3" fmla="*/ 0 h 4"/>
                  <a:gd name="T4" fmla="*/ 8 w 8"/>
                  <a:gd name="T5" fmla="*/ 2 h 4"/>
                  <a:gd name="T6" fmla="*/ 4 w 8"/>
                  <a:gd name="T7" fmla="*/ 4 h 4"/>
                  <a:gd name="T8" fmla="*/ 2 w 8"/>
                  <a:gd name="T9" fmla="*/ 4 h 4"/>
                  <a:gd name="T10" fmla="*/ 0 w 8"/>
                  <a:gd name="T11" fmla="*/ 4 h 4"/>
                  <a:gd name="T12" fmla="*/ 0 w 8"/>
                  <a:gd name="T13" fmla="*/ 2 h 4"/>
                  <a:gd name="T14" fmla="*/ 0 w 8"/>
                  <a:gd name="T15" fmla="*/ 0 h 4"/>
                  <a:gd name="T16" fmla="*/ 2 w 8"/>
                  <a:gd name="T17" fmla="*/ 0 h 4"/>
                  <a:gd name="T18" fmla="*/ 4 w 8"/>
                  <a:gd name="T19" fmla="*/ 2 h 4"/>
                  <a:gd name="T20" fmla="*/ 4 w 8"/>
                  <a:gd name="T21" fmla="*/ 0 h 4"/>
                  <a:gd name="T22" fmla="*/ 6 w 8"/>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4"/>
                  <a:gd name="T38" fmla="*/ 8 w 8"/>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4">
                    <a:moveTo>
                      <a:pt x="6" y="0"/>
                    </a:moveTo>
                    <a:lnTo>
                      <a:pt x="8" y="0"/>
                    </a:lnTo>
                    <a:lnTo>
                      <a:pt x="8" y="2"/>
                    </a:lnTo>
                    <a:lnTo>
                      <a:pt x="4" y="4"/>
                    </a:lnTo>
                    <a:lnTo>
                      <a:pt x="2" y="4"/>
                    </a:lnTo>
                    <a:lnTo>
                      <a:pt x="0" y="4"/>
                    </a:lnTo>
                    <a:lnTo>
                      <a:pt x="0" y="2"/>
                    </a:lnTo>
                    <a:lnTo>
                      <a:pt x="0" y="0"/>
                    </a:lnTo>
                    <a:lnTo>
                      <a:pt x="2" y="0"/>
                    </a:lnTo>
                    <a:lnTo>
                      <a:pt x="4" y="2"/>
                    </a:lnTo>
                    <a:lnTo>
                      <a:pt x="4" y="0"/>
                    </a:lnTo>
                    <a:lnTo>
                      <a:pt x="6" y="0"/>
                    </a:lnTo>
                    <a:close/>
                  </a:path>
                </a:pathLst>
              </a:custGeom>
              <a:solidFill>
                <a:schemeClr val="tx2"/>
              </a:solidFill>
              <a:ln w="3175">
                <a:solidFill>
                  <a:schemeClr val="bg1"/>
                </a:solidFill>
                <a:round/>
                <a:headEnd/>
                <a:tailEnd/>
              </a:ln>
            </p:spPr>
            <p:txBody>
              <a:bodyPr/>
              <a:lstStyle/>
              <a:p>
                <a:endParaRPr lang="fr-FR" dirty="0"/>
              </a:p>
            </p:txBody>
          </p:sp>
          <p:sp>
            <p:nvSpPr>
              <p:cNvPr id="60619" name="Freeform 229"/>
              <p:cNvSpPr>
                <a:spLocks/>
              </p:cNvSpPr>
              <p:nvPr/>
            </p:nvSpPr>
            <p:spPr bwMode="auto">
              <a:xfrm>
                <a:off x="1819" y="2537"/>
                <a:ext cx="8" cy="4"/>
              </a:xfrm>
              <a:custGeom>
                <a:avLst/>
                <a:gdLst>
                  <a:gd name="T0" fmla="*/ 6 w 8"/>
                  <a:gd name="T1" fmla="*/ 0 h 4"/>
                  <a:gd name="T2" fmla="*/ 8 w 8"/>
                  <a:gd name="T3" fmla="*/ 0 h 4"/>
                  <a:gd name="T4" fmla="*/ 8 w 8"/>
                  <a:gd name="T5" fmla="*/ 2 h 4"/>
                  <a:gd name="T6" fmla="*/ 4 w 8"/>
                  <a:gd name="T7" fmla="*/ 4 h 4"/>
                  <a:gd name="T8" fmla="*/ 2 w 8"/>
                  <a:gd name="T9" fmla="*/ 4 h 4"/>
                  <a:gd name="T10" fmla="*/ 0 w 8"/>
                  <a:gd name="T11" fmla="*/ 4 h 4"/>
                  <a:gd name="T12" fmla="*/ 0 w 8"/>
                  <a:gd name="T13" fmla="*/ 2 h 4"/>
                  <a:gd name="T14" fmla="*/ 0 w 8"/>
                  <a:gd name="T15" fmla="*/ 0 h 4"/>
                  <a:gd name="T16" fmla="*/ 2 w 8"/>
                  <a:gd name="T17" fmla="*/ 0 h 4"/>
                  <a:gd name="T18" fmla="*/ 4 w 8"/>
                  <a:gd name="T19" fmla="*/ 2 h 4"/>
                  <a:gd name="T20" fmla="*/ 4 w 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4"/>
                  <a:gd name="T35" fmla="*/ 8 w 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4">
                    <a:moveTo>
                      <a:pt x="6" y="0"/>
                    </a:moveTo>
                    <a:lnTo>
                      <a:pt x="8" y="0"/>
                    </a:lnTo>
                    <a:lnTo>
                      <a:pt x="8" y="2"/>
                    </a:lnTo>
                    <a:lnTo>
                      <a:pt x="4" y="4"/>
                    </a:lnTo>
                    <a:lnTo>
                      <a:pt x="2" y="4"/>
                    </a:lnTo>
                    <a:lnTo>
                      <a:pt x="0" y="4"/>
                    </a:lnTo>
                    <a:lnTo>
                      <a:pt x="0" y="2"/>
                    </a:lnTo>
                    <a:lnTo>
                      <a:pt x="0" y="0"/>
                    </a:lnTo>
                    <a:lnTo>
                      <a:pt x="2" y="0"/>
                    </a:lnTo>
                    <a:lnTo>
                      <a:pt x="4" y="2"/>
                    </a:lnTo>
                    <a:lnTo>
                      <a:pt x="4" y="0"/>
                    </a:lnTo>
                  </a:path>
                </a:pathLst>
              </a:custGeom>
              <a:solidFill>
                <a:schemeClr val="tx2"/>
              </a:solidFill>
              <a:ln w="3175">
                <a:solidFill>
                  <a:schemeClr val="bg1"/>
                </a:solidFill>
                <a:round/>
                <a:headEnd/>
                <a:tailEnd/>
              </a:ln>
            </p:spPr>
            <p:txBody>
              <a:bodyPr/>
              <a:lstStyle/>
              <a:p>
                <a:endParaRPr lang="fr-FR" dirty="0"/>
              </a:p>
            </p:txBody>
          </p:sp>
          <p:sp>
            <p:nvSpPr>
              <p:cNvPr id="60620" name="Freeform 230"/>
              <p:cNvSpPr>
                <a:spLocks/>
              </p:cNvSpPr>
              <p:nvPr/>
            </p:nvSpPr>
            <p:spPr bwMode="auto">
              <a:xfrm>
                <a:off x="3228" y="2642"/>
                <a:ext cx="78" cy="82"/>
              </a:xfrm>
              <a:custGeom>
                <a:avLst/>
                <a:gdLst>
                  <a:gd name="T0" fmla="*/ 62 w 78"/>
                  <a:gd name="T1" fmla="*/ 0 h 82"/>
                  <a:gd name="T2" fmla="*/ 56 w 78"/>
                  <a:gd name="T3" fmla="*/ 4 h 82"/>
                  <a:gd name="T4" fmla="*/ 34 w 78"/>
                  <a:gd name="T5" fmla="*/ 8 h 82"/>
                  <a:gd name="T6" fmla="*/ 32 w 78"/>
                  <a:gd name="T7" fmla="*/ 6 h 82"/>
                  <a:gd name="T8" fmla="*/ 28 w 78"/>
                  <a:gd name="T9" fmla="*/ 6 h 82"/>
                  <a:gd name="T10" fmla="*/ 26 w 78"/>
                  <a:gd name="T11" fmla="*/ 6 h 82"/>
                  <a:gd name="T12" fmla="*/ 22 w 78"/>
                  <a:gd name="T13" fmla="*/ 6 h 82"/>
                  <a:gd name="T14" fmla="*/ 20 w 78"/>
                  <a:gd name="T15" fmla="*/ 6 h 82"/>
                  <a:gd name="T16" fmla="*/ 18 w 78"/>
                  <a:gd name="T17" fmla="*/ 6 h 82"/>
                  <a:gd name="T18" fmla="*/ 16 w 78"/>
                  <a:gd name="T19" fmla="*/ 22 h 82"/>
                  <a:gd name="T20" fmla="*/ 16 w 78"/>
                  <a:gd name="T21" fmla="*/ 24 h 82"/>
                  <a:gd name="T22" fmla="*/ 20 w 78"/>
                  <a:gd name="T23" fmla="*/ 26 h 82"/>
                  <a:gd name="T24" fmla="*/ 22 w 78"/>
                  <a:gd name="T25" fmla="*/ 26 h 82"/>
                  <a:gd name="T26" fmla="*/ 22 w 78"/>
                  <a:gd name="T27" fmla="*/ 28 h 82"/>
                  <a:gd name="T28" fmla="*/ 22 w 78"/>
                  <a:gd name="T29" fmla="*/ 30 h 82"/>
                  <a:gd name="T30" fmla="*/ 22 w 78"/>
                  <a:gd name="T31" fmla="*/ 32 h 82"/>
                  <a:gd name="T32" fmla="*/ 18 w 78"/>
                  <a:gd name="T33" fmla="*/ 36 h 82"/>
                  <a:gd name="T34" fmla="*/ 14 w 78"/>
                  <a:gd name="T35" fmla="*/ 38 h 82"/>
                  <a:gd name="T36" fmla="*/ 4 w 78"/>
                  <a:gd name="T37" fmla="*/ 52 h 82"/>
                  <a:gd name="T38" fmla="*/ 0 w 78"/>
                  <a:gd name="T39" fmla="*/ 80 h 82"/>
                  <a:gd name="T40" fmla="*/ 2 w 78"/>
                  <a:gd name="T41" fmla="*/ 82 h 82"/>
                  <a:gd name="T42" fmla="*/ 4 w 78"/>
                  <a:gd name="T43" fmla="*/ 82 h 82"/>
                  <a:gd name="T44" fmla="*/ 6 w 78"/>
                  <a:gd name="T45" fmla="*/ 78 h 82"/>
                  <a:gd name="T46" fmla="*/ 10 w 78"/>
                  <a:gd name="T47" fmla="*/ 76 h 82"/>
                  <a:gd name="T48" fmla="*/ 16 w 78"/>
                  <a:gd name="T49" fmla="*/ 76 h 82"/>
                  <a:gd name="T50" fmla="*/ 18 w 78"/>
                  <a:gd name="T51" fmla="*/ 76 h 82"/>
                  <a:gd name="T52" fmla="*/ 30 w 78"/>
                  <a:gd name="T53" fmla="*/ 76 h 82"/>
                  <a:gd name="T54" fmla="*/ 30 w 78"/>
                  <a:gd name="T55" fmla="*/ 74 h 82"/>
                  <a:gd name="T56" fmla="*/ 32 w 78"/>
                  <a:gd name="T57" fmla="*/ 66 h 82"/>
                  <a:gd name="T58" fmla="*/ 32 w 78"/>
                  <a:gd name="T59" fmla="*/ 64 h 82"/>
                  <a:gd name="T60" fmla="*/ 38 w 78"/>
                  <a:gd name="T61" fmla="*/ 62 h 82"/>
                  <a:gd name="T62" fmla="*/ 40 w 78"/>
                  <a:gd name="T63" fmla="*/ 60 h 82"/>
                  <a:gd name="T64" fmla="*/ 42 w 78"/>
                  <a:gd name="T65" fmla="*/ 60 h 82"/>
                  <a:gd name="T66" fmla="*/ 42 w 78"/>
                  <a:gd name="T67" fmla="*/ 58 h 82"/>
                  <a:gd name="T68" fmla="*/ 44 w 78"/>
                  <a:gd name="T69" fmla="*/ 58 h 82"/>
                  <a:gd name="T70" fmla="*/ 46 w 78"/>
                  <a:gd name="T71" fmla="*/ 60 h 82"/>
                  <a:gd name="T72" fmla="*/ 50 w 78"/>
                  <a:gd name="T73" fmla="*/ 60 h 82"/>
                  <a:gd name="T74" fmla="*/ 52 w 78"/>
                  <a:gd name="T75" fmla="*/ 56 h 82"/>
                  <a:gd name="T76" fmla="*/ 58 w 78"/>
                  <a:gd name="T77" fmla="*/ 58 h 82"/>
                  <a:gd name="T78" fmla="*/ 60 w 78"/>
                  <a:gd name="T79" fmla="*/ 58 h 82"/>
                  <a:gd name="T80" fmla="*/ 62 w 78"/>
                  <a:gd name="T81" fmla="*/ 58 h 82"/>
                  <a:gd name="T82" fmla="*/ 78 w 78"/>
                  <a:gd name="T83" fmla="*/ 38 h 82"/>
                  <a:gd name="T84" fmla="*/ 78 w 78"/>
                  <a:gd name="T85" fmla="*/ 22 h 82"/>
                  <a:gd name="T86" fmla="*/ 78 w 78"/>
                  <a:gd name="T87" fmla="*/ 20 h 82"/>
                  <a:gd name="T88" fmla="*/ 76 w 78"/>
                  <a:gd name="T89" fmla="*/ 18 h 82"/>
                  <a:gd name="T90" fmla="*/ 72 w 78"/>
                  <a:gd name="T91" fmla="*/ 16 h 82"/>
                  <a:gd name="T92" fmla="*/ 70 w 78"/>
                  <a:gd name="T93" fmla="*/ 14 h 82"/>
                  <a:gd name="T94" fmla="*/ 68 w 78"/>
                  <a:gd name="T95" fmla="*/ 6 h 82"/>
                  <a:gd name="T96" fmla="*/ 68 w 78"/>
                  <a:gd name="T97" fmla="*/ 4 h 82"/>
                  <a:gd name="T98" fmla="*/ 68 w 78"/>
                  <a:gd name="T99" fmla="*/ 2 h 82"/>
                  <a:gd name="T100" fmla="*/ 64 w 78"/>
                  <a:gd name="T101" fmla="*/ 2 h 82"/>
                  <a:gd name="T102" fmla="*/ 64 w 78"/>
                  <a:gd name="T103" fmla="*/ 0 h 82"/>
                  <a:gd name="T104" fmla="*/ 64 w 78"/>
                  <a:gd name="T105" fmla="*/ 0 h 82"/>
                  <a:gd name="T106" fmla="*/ 62 w 78"/>
                  <a:gd name="T107" fmla="*/ 0 h 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
                  <a:gd name="T163" fmla="*/ 0 h 82"/>
                  <a:gd name="T164" fmla="*/ 78 w 78"/>
                  <a:gd name="T165" fmla="*/ 82 h 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 h="82">
                    <a:moveTo>
                      <a:pt x="62" y="0"/>
                    </a:moveTo>
                    <a:lnTo>
                      <a:pt x="56" y="4"/>
                    </a:lnTo>
                    <a:lnTo>
                      <a:pt x="34" y="8"/>
                    </a:lnTo>
                    <a:lnTo>
                      <a:pt x="32" y="6"/>
                    </a:lnTo>
                    <a:lnTo>
                      <a:pt x="28" y="6"/>
                    </a:lnTo>
                    <a:lnTo>
                      <a:pt x="26" y="6"/>
                    </a:lnTo>
                    <a:lnTo>
                      <a:pt x="22" y="6"/>
                    </a:lnTo>
                    <a:lnTo>
                      <a:pt x="20" y="6"/>
                    </a:lnTo>
                    <a:lnTo>
                      <a:pt x="18" y="6"/>
                    </a:lnTo>
                    <a:lnTo>
                      <a:pt x="16" y="22"/>
                    </a:lnTo>
                    <a:lnTo>
                      <a:pt x="16" y="24"/>
                    </a:lnTo>
                    <a:lnTo>
                      <a:pt x="20" y="26"/>
                    </a:lnTo>
                    <a:lnTo>
                      <a:pt x="22" y="26"/>
                    </a:lnTo>
                    <a:lnTo>
                      <a:pt x="22" y="28"/>
                    </a:lnTo>
                    <a:lnTo>
                      <a:pt x="22" y="30"/>
                    </a:lnTo>
                    <a:lnTo>
                      <a:pt x="22" y="32"/>
                    </a:lnTo>
                    <a:lnTo>
                      <a:pt x="18" y="36"/>
                    </a:lnTo>
                    <a:lnTo>
                      <a:pt x="14" y="38"/>
                    </a:lnTo>
                    <a:lnTo>
                      <a:pt x="4" y="52"/>
                    </a:lnTo>
                    <a:lnTo>
                      <a:pt x="0" y="80"/>
                    </a:lnTo>
                    <a:lnTo>
                      <a:pt x="2" y="82"/>
                    </a:lnTo>
                    <a:lnTo>
                      <a:pt x="4" y="82"/>
                    </a:lnTo>
                    <a:lnTo>
                      <a:pt x="6" y="78"/>
                    </a:lnTo>
                    <a:lnTo>
                      <a:pt x="10" y="76"/>
                    </a:lnTo>
                    <a:lnTo>
                      <a:pt x="16" y="76"/>
                    </a:lnTo>
                    <a:lnTo>
                      <a:pt x="18" y="76"/>
                    </a:lnTo>
                    <a:lnTo>
                      <a:pt x="30" y="76"/>
                    </a:lnTo>
                    <a:lnTo>
                      <a:pt x="30" y="74"/>
                    </a:lnTo>
                    <a:lnTo>
                      <a:pt x="32" y="66"/>
                    </a:lnTo>
                    <a:lnTo>
                      <a:pt x="32" y="64"/>
                    </a:lnTo>
                    <a:lnTo>
                      <a:pt x="38" y="62"/>
                    </a:lnTo>
                    <a:lnTo>
                      <a:pt x="40" y="60"/>
                    </a:lnTo>
                    <a:lnTo>
                      <a:pt x="42" y="60"/>
                    </a:lnTo>
                    <a:lnTo>
                      <a:pt x="42" y="58"/>
                    </a:lnTo>
                    <a:lnTo>
                      <a:pt x="44" y="58"/>
                    </a:lnTo>
                    <a:lnTo>
                      <a:pt x="46" y="60"/>
                    </a:lnTo>
                    <a:lnTo>
                      <a:pt x="50" y="60"/>
                    </a:lnTo>
                    <a:lnTo>
                      <a:pt x="52" y="56"/>
                    </a:lnTo>
                    <a:lnTo>
                      <a:pt x="58" y="58"/>
                    </a:lnTo>
                    <a:lnTo>
                      <a:pt x="60" y="58"/>
                    </a:lnTo>
                    <a:lnTo>
                      <a:pt x="62" y="58"/>
                    </a:lnTo>
                    <a:lnTo>
                      <a:pt x="78" y="38"/>
                    </a:lnTo>
                    <a:lnTo>
                      <a:pt x="78" y="22"/>
                    </a:lnTo>
                    <a:lnTo>
                      <a:pt x="78" y="20"/>
                    </a:lnTo>
                    <a:lnTo>
                      <a:pt x="76" y="18"/>
                    </a:lnTo>
                    <a:lnTo>
                      <a:pt x="72" y="16"/>
                    </a:lnTo>
                    <a:lnTo>
                      <a:pt x="70" y="14"/>
                    </a:lnTo>
                    <a:lnTo>
                      <a:pt x="68" y="6"/>
                    </a:lnTo>
                    <a:lnTo>
                      <a:pt x="68" y="4"/>
                    </a:lnTo>
                    <a:lnTo>
                      <a:pt x="68" y="2"/>
                    </a:lnTo>
                    <a:lnTo>
                      <a:pt x="64" y="2"/>
                    </a:lnTo>
                    <a:lnTo>
                      <a:pt x="64" y="0"/>
                    </a:lnTo>
                    <a:lnTo>
                      <a:pt x="62" y="0"/>
                    </a:lnTo>
                    <a:close/>
                  </a:path>
                </a:pathLst>
              </a:custGeom>
              <a:solidFill>
                <a:schemeClr val="tx2"/>
              </a:solidFill>
              <a:ln w="3175">
                <a:solidFill>
                  <a:schemeClr val="bg1"/>
                </a:solidFill>
                <a:round/>
                <a:headEnd/>
                <a:tailEnd/>
              </a:ln>
            </p:spPr>
            <p:txBody>
              <a:bodyPr/>
              <a:lstStyle/>
              <a:p>
                <a:endParaRPr lang="fr-FR" dirty="0"/>
              </a:p>
            </p:txBody>
          </p:sp>
          <p:sp>
            <p:nvSpPr>
              <p:cNvPr id="60621" name="Freeform 231"/>
              <p:cNvSpPr>
                <a:spLocks/>
              </p:cNvSpPr>
              <p:nvPr/>
            </p:nvSpPr>
            <p:spPr bwMode="auto">
              <a:xfrm>
                <a:off x="3228" y="2642"/>
                <a:ext cx="78" cy="82"/>
              </a:xfrm>
              <a:custGeom>
                <a:avLst/>
                <a:gdLst>
                  <a:gd name="T0" fmla="*/ 62 w 78"/>
                  <a:gd name="T1" fmla="*/ 0 h 82"/>
                  <a:gd name="T2" fmla="*/ 56 w 78"/>
                  <a:gd name="T3" fmla="*/ 4 h 82"/>
                  <a:gd name="T4" fmla="*/ 34 w 78"/>
                  <a:gd name="T5" fmla="*/ 8 h 82"/>
                  <a:gd name="T6" fmla="*/ 32 w 78"/>
                  <a:gd name="T7" fmla="*/ 6 h 82"/>
                  <a:gd name="T8" fmla="*/ 28 w 78"/>
                  <a:gd name="T9" fmla="*/ 6 h 82"/>
                  <a:gd name="T10" fmla="*/ 26 w 78"/>
                  <a:gd name="T11" fmla="*/ 6 h 82"/>
                  <a:gd name="T12" fmla="*/ 22 w 78"/>
                  <a:gd name="T13" fmla="*/ 6 h 82"/>
                  <a:gd name="T14" fmla="*/ 20 w 78"/>
                  <a:gd name="T15" fmla="*/ 6 h 82"/>
                  <a:gd name="T16" fmla="*/ 18 w 78"/>
                  <a:gd name="T17" fmla="*/ 6 h 82"/>
                  <a:gd name="T18" fmla="*/ 16 w 78"/>
                  <a:gd name="T19" fmla="*/ 22 h 82"/>
                  <a:gd name="T20" fmla="*/ 16 w 78"/>
                  <a:gd name="T21" fmla="*/ 24 h 82"/>
                  <a:gd name="T22" fmla="*/ 20 w 78"/>
                  <a:gd name="T23" fmla="*/ 26 h 82"/>
                  <a:gd name="T24" fmla="*/ 22 w 78"/>
                  <a:gd name="T25" fmla="*/ 26 h 82"/>
                  <a:gd name="T26" fmla="*/ 22 w 78"/>
                  <a:gd name="T27" fmla="*/ 28 h 82"/>
                  <a:gd name="T28" fmla="*/ 22 w 78"/>
                  <a:gd name="T29" fmla="*/ 30 h 82"/>
                  <a:gd name="T30" fmla="*/ 22 w 78"/>
                  <a:gd name="T31" fmla="*/ 32 h 82"/>
                  <a:gd name="T32" fmla="*/ 18 w 78"/>
                  <a:gd name="T33" fmla="*/ 36 h 82"/>
                  <a:gd name="T34" fmla="*/ 14 w 78"/>
                  <a:gd name="T35" fmla="*/ 38 h 82"/>
                  <a:gd name="T36" fmla="*/ 4 w 78"/>
                  <a:gd name="T37" fmla="*/ 52 h 82"/>
                  <a:gd name="T38" fmla="*/ 0 w 78"/>
                  <a:gd name="T39" fmla="*/ 80 h 82"/>
                  <a:gd name="T40" fmla="*/ 2 w 78"/>
                  <a:gd name="T41" fmla="*/ 82 h 82"/>
                  <a:gd name="T42" fmla="*/ 4 w 78"/>
                  <a:gd name="T43" fmla="*/ 82 h 82"/>
                  <a:gd name="T44" fmla="*/ 6 w 78"/>
                  <a:gd name="T45" fmla="*/ 78 h 82"/>
                  <a:gd name="T46" fmla="*/ 10 w 78"/>
                  <a:gd name="T47" fmla="*/ 76 h 82"/>
                  <a:gd name="T48" fmla="*/ 16 w 78"/>
                  <a:gd name="T49" fmla="*/ 76 h 82"/>
                  <a:gd name="T50" fmla="*/ 18 w 78"/>
                  <a:gd name="T51" fmla="*/ 76 h 82"/>
                  <a:gd name="T52" fmla="*/ 30 w 78"/>
                  <a:gd name="T53" fmla="*/ 76 h 82"/>
                  <a:gd name="T54" fmla="*/ 30 w 78"/>
                  <a:gd name="T55" fmla="*/ 74 h 82"/>
                  <a:gd name="T56" fmla="*/ 32 w 78"/>
                  <a:gd name="T57" fmla="*/ 66 h 82"/>
                  <a:gd name="T58" fmla="*/ 32 w 78"/>
                  <a:gd name="T59" fmla="*/ 64 h 82"/>
                  <a:gd name="T60" fmla="*/ 38 w 78"/>
                  <a:gd name="T61" fmla="*/ 62 h 82"/>
                  <a:gd name="T62" fmla="*/ 40 w 78"/>
                  <a:gd name="T63" fmla="*/ 60 h 82"/>
                  <a:gd name="T64" fmla="*/ 42 w 78"/>
                  <a:gd name="T65" fmla="*/ 60 h 82"/>
                  <a:gd name="T66" fmla="*/ 42 w 78"/>
                  <a:gd name="T67" fmla="*/ 58 h 82"/>
                  <a:gd name="T68" fmla="*/ 44 w 78"/>
                  <a:gd name="T69" fmla="*/ 58 h 82"/>
                  <a:gd name="T70" fmla="*/ 46 w 78"/>
                  <a:gd name="T71" fmla="*/ 60 h 82"/>
                  <a:gd name="T72" fmla="*/ 50 w 78"/>
                  <a:gd name="T73" fmla="*/ 60 h 82"/>
                  <a:gd name="T74" fmla="*/ 52 w 78"/>
                  <a:gd name="T75" fmla="*/ 56 h 82"/>
                  <a:gd name="T76" fmla="*/ 58 w 78"/>
                  <a:gd name="T77" fmla="*/ 58 h 82"/>
                  <a:gd name="T78" fmla="*/ 60 w 78"/>
                  <a:gd name="T79" fmla="*/ 58 h 82"/>
                  <a:gd name="T80" fmla="*/ 62 w 78"/>
                  <a:gd name="T81" fmla="*/ 58 h 82"/>
                  <a:gd name="T82" fmla="*/ 78 w 78"/>
                  <a:gd name="T83" fmla="*/ 38 h 82"/>
                  <a:gd name="T84" fmla="*/ 78 w 78"/>
                  <a:gd name="T85" fmla="*/ 22 h 82"/>
                  <a:gd name="T86" fmla="*/ 78 w 78"/>
                  <a:gd name="T87" fmla="*/ 20 h 82"/>
                  <a:gd name="T88" fmla="*/ 76 w 78"/>
                  <a:gd name="T89" fmla="*/ 18 h 82"/>
                  <a:gd name="T90" fmla="*/ 72 w 78"/>
                  <a:gd name="T91" fmla="*/ 16 h 82"/>
                  <a:gd name="T92" fmla="*/ 70 w 78"/>
                  <a:gd name="T93" fmla="*/ 14 h 82"/>
                  <a:gd name="T94" fmla="*/ 68 w 78"/>
                  <a:gd name="T95" fmla="*/ 6 h 82"/>
                  <a:gd name="T96" fmla="*/ 68 w 78"/>
                  <a:gd name="T97" fmla="*/ 4 h 82"/>
                  <a:gd name="T98" fmla="*/ 68 w 78"/>
                  <a:gd name="T99" fmla="*/ 2 h 82"/>
                  <a:gd name="T100" fmla="*/ 64 w 78"/>
                  <a:gd name="T101" fmla="*/ 2 h 82"/>
                  <a:gd name="T102" fmla="*/ 64 w 78"/>
                  <a:gd name="T103" fmla="*/ 0 h 82"/>
                  <a:gd name="T104" fmla="*/ 64 w 78"/>
                  <a:gd name="T105" fmla="*/ 0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82"/>
                  <a:gd name="T161" fmla="*/ 78 w 78"/>
                  <a:gd name="T162" fmla="*/ 82 h 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82">
                    <a:moveTo>
                      <a:pt x="62" y="0"/>
                    </a:moveTo>
                    <a:lnTo>
                      <a:pt x="56" y="4"/>
                    </a:lnTo>
                    <a:lnTo>
                      <a:pt x="34" y="8"/>
                    </a:lnTo>
                    <a:lnTo>
                      <a:pt x="32" y="6"/>
                    </a:lnTo>
                    <a:lnTo>
                      <a:pt x="28" y="6"/>
                    </a:lnTo>
                    <a:lnTo>
                      <a:pt x="26" y="6"/>
                    </a:lnTo>
                    <a:lnTo>
                      <a:pt x="22" y="6"/>
                    </a:lnTo>
                    <a:lnTo>
                      <a:pt x="20" y="6"/>
                    </a:lnTo>
                    <a:lnTo>
                      <a:pt x="18" y="6"/>
                    </a:lnTo>
                    <a:lnTo>
                      <a:pt x="16" y="22"/>
                    </a:lnTo>
                    <a:lnTo>
                      <a:pt x="16" y="24"/>
                    </a:lnTo>
                    <a:lnTo>
                      <a:pt x="20" y="26"/>
                    </a:lnTo>
                    <a:lnTo>
                      <a:pt x="22" y="26"/>
                    </a:lnTo>
                    <a:lnTo>
                      <a:pt x="22" y="28"/>
                    </a:lnTo>
                    <a:lnTo>
                      <a:pt x="22" y="30"/>
                    </a:lnTo>
                    <a:lnTo>
                      <a:pt x="22" y="32"/>
                    </a:lnTo>
                    <a:lnTo>
                      <a:pt x="18" y="36"/>
                    </a:lnTo>
                    <a:lnTo>
                      <a:pt x="14" y="38"/>
                    </a:lnTo>
                    <a:lnTo>
                      <a:pt x="4" y="52"/>
                    </a:lnTo>
                    <a:lnTo>
                      <a:pt x="0" y="80"/>
                    </a:lnTo>
                    <a:lnTo>
                      <a:pt x="2" y="82"/>
                    </a:lnTo>
                    <a:lnTo>
                      <a:pt x="4" y="82"/>
                    </a:lnTo>
                    <a:lnTo>
                      <a:pt x="6" y="78"/>
                    </a:lnTo>
                    <a:lnTo>
                      <a:pt x="10" y="76"/>
                    </a:lnTo>
                    <a:lnTo>
                      <a:pt x="16" y="76"/>
                    </a:lnTo>
                    <a:lnTo>
                      <a:pt x="18" y="76"/>
                    </a:lnTo>
                    <a:lnTo>
                      <a:pt x="30" y="76"/>
                    </a:lnTo>
                    <a:lnTo>
                      <a:pt x="30" y="74"/>
                    </a:lnTo>
                    <a:lnTo>
                      <a:pt x="32" y="66"/>
                    </a:lnTo>
                    <a:lnTo>
                      <a:pt x="32" y="64"/>
                    </a:lnTo>
                    <a:lnTo>
                      <a:pt x="38" y="62"/>
                    </a:lnTo>
                    <a:lnTo>
                      <a:pt x="40" y="60"/>
                    </a:lnTo>
                    <a:lnTo>
                      <a:pt x="42" y="60"/>
                    </a:lnTo>
                    <a:lnTo>
                      <a:pt x="42" y="58"/>
                    </a:lnTo>
                    <a:lnTo>
                      <a:pt x="44" y="58"/>
                    </a:lnTo>
                    <a:lnTo>
                      <a:pt x="46" y="60"/>
                    </a:lnTo>
                    <a:lnTo>
                      <a:pt x="50" y="60"/>
                    </a:lnTo>
                    <a:lnTo>
                      <a:pt x="52" y="56"/>
                    </a:lnTo>
                    <a:lnTo>
                      <a:pt x="58" y="58"/>
                    </a:lnTo>
                    <a:lnTo>
                      <a:pt x="60" y="58"/>
                    </a:lnTo>
                    <a:lnTo>
                      <a:pt x="62" y="58"/>
                    </a:lnTo>
                    <a:lnTo>
                      <a:pt x="78" y="38"/>
                    </a:lnTo>
                    <a:lnTo>
                      <a:pt x="78" y="22"/>
                    </a:lnTo>
                    <a:lnTo>
                      <a:pt x="78" y="20"/>
                    </a:lnTo>
                    <a:lnTo>
                      <a:pt x="76" y="18"/>
                    </a:lnTo>
                    <a:lnTo>
                      <a:pt x="72" y="16"/>
                    </a:lnTo>
                    <a:lnTo>
                      <a:pt x="70" y="14"/>
                    </a:lnTo>
                    <a:lnTo>
                      <a:pt x="68" y="6"/>
                    </a:lnTo>
                    <a:lnTo>
                      <a:pt x="68" y="4"/>
                    </a:lnTo>
                    <a:lnTo>
                      <a:pt x="68" y="2"/>
                    </a:lnTo>
                    <a:lnTo>
                      <a:pt x="64" y="2"/>
                    </a:lnTo>
                    <a:lnTo>
                      <a:pt x="64" y="0"/>
                    </a:lnTo>
                  </a:path>
                </a:pathLst>
              </a:custGeom>
              <a:solidFill>
                <a:schemeClr val="tx2"/>
              </a:solidFill>
              <a:ln w="3175">
                <a:solidFill>
                  <a:schemeClr val="bg1"/>
                </a:solidFill>
                <a:round/>
                <a:headEnd/>
                <a:tailEnd/>
              </a:ln>
            </p:spPr>
            <p:txBody>
              <a:bodyPr/>
              <a:lstStyle/>
              <a:p>
                <a:endParaRPr lang="fr-FR" dirty="0"/>
              </a:p>
            </p:txBody>
          </p:sp>
          <p:sp>
            <p:nvSpPr>
              <p:cNvPr id="60622" name="Freeform 232"/>
              <p:cNvSpPr>
                <a:spLocks/>
              </p:cNvSpPr>
              <p:nvPr/>
            </p:nvSpPr>
            <p:spPr bwMode="auto">
              <a:xfrm>
                <a:off x="3560" y="2321"/>
                <a:ext cx="116" cy="132"/>
              </a:xfrm>
              <a:custGeom>
                <a:avLst/>
                <a:gdLst>
                  <a:gd name="T0" fmla="*/ 56 w 116"/>
                  <a:gd name="T1" fmla="*/ 0 h 132"/>
                  <a:gd name="T2" fmla="*/ 56 w 116"/>
                  <a:gd name="T3" fmla="*/ 10 h 132"/>
                  <a:gd name="T4" fmla="*/ 58 w 116"/>
                  <a:gd name="T5" fmla="*/ 14 h 132"/>
                  <a:gd name="T6" fmla="*/ 48 w 116"/>
                  <a:gd name="T7" fmla="*/ 36 h 132"/>
                  <a:gd name="T8" fmla="*/ 46 w 116"/>
                  <a:gd name="T9" fmla="*/ 80 h 132"/>
                  <a:gd name="T10" fmla="*/ 16 w 116"/>
                  <a:gd name="T11" fmla="*/ 132 h 132"/>
                  <a:gd name="T12" fmla="*/ 42 w 116"/>
                  <a:gd name="T13" fmla="*/ 126 h 132"/>
                  <a:gd name="T14" fmla="*/ 44 w 116"/>
                  <a:gd name="T15" fmla="*/ 128 h 132"/>
                  <a:gd name="T16" fmla="*/ 50 w 116"/>
                  <a:gd name="T17" fmla="*/ 122 h 132"/>
                  <a:gd name="T18" fmla="*/ 54 w 116"/>
                  <a:gd name="T19" fmla="*/ 114 h 132"/>
                  <a:gd name="T20" fmla="*/ 64 w 116"/>
                  <a:gd name="T21" fmla="*/ 112 h 132"/>
                  <a:gd name="T22" fmla="*/ 68 w 116"/>
                  <a:gd name="T23" fmla="*/ 108 h 132"/>
                  <a:gd name="T24" fmla="*/ 72 w 116"/>
                  <a:gd name="T25" fmla="*/ 100 h 132"/>
                  <a:gd name="T26" fmla="*/ 76 w 116"/>
                  <a:gd name="T27" fmla="*/ 96 h 132"/>
                  <a:gd name="T28" fmla="*/ 80 w 116"/>
                  <a:gd name="T29" fmla="*/ 96 h 132"/>
                  <a:gd name="T30" fmla="*/ 86 w 116"/>
                  <a:gd name="T31" fmla="*/ 94 h 132"/>
                  <a:gd name="T32" fmla="*/ 86 w 116"/>
                  <a:gd name="T33" fmla="*/ 90 h 132"/>
                  <a:gd name="T34" fmla="*/ 86 w 116"/>
                  <a:gd name="T35" fmla="*/ 80 h 132"/>
                  <a:gd name="T36" fmla="*/ 92 w 116"/>
                  <a:gd name="T37" fmla="*/ 70 h 132"/>
                  <a:gd name="T38" fmla="*/ 94 w 116"/>
                  <a:gd name="T39" fmla="*/ 72 h 132"/>
                  <a:gd name="T40" fmla="*/ 98 w 116"/>
                  <a:gd name="T41" fmla="*/ 72 h 132"/>
                  <a:gd name="T42" fmla="*/ 108 w 116"/>
                  <a:gd name="T43" fmla="*/ 56 h 132"/>
                  <a:gd name="T44" fmla="*/ 116 w 116"/>
                  <a:gd name="T45" fmla="*/ 40 h 132"/>
                  <a:gd name="T46" fmla="*/ 114 w 116"/>
                  <a:gd name="T47" fmla="*/ 38 h 132"/>
                  <a:gd name="T48" fmla="*/ 108 w 116"/>
                  <a:gd name="T49" fmla="*/ 34 h 132"/>
                  <a:gd name="T50" fmla="*/ 104 w 116"/>
                  <a:gd name="T51" fmla="*/ 28 h 132"/>
                  <a:gd name="T52" fmla="*/ 98 w 116"/>
                  <a:gd name="T53" fmla="*/ 20 h 132"/>
                  <a:gd name="T54" fmla="*/ 90 w 116"/>
                  <a:gd name="T55" fmla="*/ 18 h 132"/>
                  <a:gd name="T56" fmla="*/ 78 w 116"/>
                  <a:gd name="T57" fmla="*/ 14 h 132"/>
                  <a:gd name="T58" fmla="*/ 72 w 116"/>
                  <a:gd name="T59" fmla="*/ 12 h 132"/>
                  <a:gd name="T60" fmla="*/ 66 w 116"/>
                  <a:gd name="T61" fmla="*/ 4 h 132"/>
                  <a:gd name="T62" fmla="*/ 64 w 116"/>
                  <a:gd name="T63" fmla="*/ 0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132"/>
                  <a:gd name="T98" fmla="*/ 116 w 116"/>
                  <a:gd name="T99" fmla="*/ 132 h 1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132">
                    <a:moveTo>
                      <a:pt x="64" y="0"/>
                    </a:moveTo>
                    <a:lnTo>
                      <a:pt x="56" y="0"/>
                    </a:lnTo>
                    <a:lnTo>
                      <a:pt x="58" y="10"/>
                    </a:lnTo>
                    <a:lnTo>
                      <a:pt x="56" y="10"/>
                    </a:lnTo>
                    <a:lnTo>
                      <a:pt x="58" y="12"/>
                    </a:lnTo>
                    <a:lnTo>
                      <a:pt x="58" y="14"/>
                    </a:lnTo>
                    <a:lnTo>
                      <a:pt x="54" y="14"/>
                    </a:lnTo>
                    <a:lnTo>
                      <a:pt x="48" y="36"/>
                    </a:lnTo>
                    <a:lnTo>
                      <a:pt x="56" y="48"/>
                    </a:lnTo>
                    <a:lnTo>
                      <a:pt x="46" y="80"/>
                    </a:lnTo>
                    <a:lnTo>
                      <a:pt x="0" y="94"/>
                    </a:lnTo>
                    <a:lnTo>
                      <a:pt x="16" y="132"/>
                    </a:lnTo>
                    <a:lnTo>
                      <a:pt x="32" y="126"/>
                    </a:lnTo>
                    <a:lnTo>
                      <a:pt x="42" y="126"/>
                    </a:lnTo>
                    <a:lnTo>
                      <a:pt x="42" y="128"/>
                    </a:lnTo>
                    <a:lnTo>
                      <a:pt x="44" y="128"/>
                    </a:lnTo>
                    <a:lnTo>
                      <a:pt x="48" y="126"/>
                    </a:lnTo>
                    <a:lnTo>
                      <a:pt x="50" y="122"/>
                    </a:lnTo>
                    <a:lnTo>
                      <a:pt x="50" y="118"/>
                    </a:lnTo>
                    <a:lnTo>
                      <a:pt x="54" y="114"/>
                    </a:lnTo>
                    <a:lnTo>
                      <a:pt x="62" y="112"/>
                    </a:lnTo>
                    <a:lnTo>
                      <a:pt x="64" y="112"/>
                    </a:lnTo>
                    <a:lnTo>
                      <a:pt x="66" y="112"/>
                    </a:lnTo>
                    <a:lnTo>
                      <a:pt x="68" y="108"/>
                    </a:lnTo>
                    <a:lnTo>
                      <a:pt x="70" y="102"/>
                    </a:lnTo>
                    <a:lnTo>
                      <a:pt x="72" y="100"/>
                    </a:lnTo>
                    <a:lnTo>
                      <a:pt x="74" y="98"/>
                    </a:lnTo>
                    <a:lnTo>
                      <a:pt x="76" y="96"/>
                    </a:lnTo>
                    <a:lnTo>
                      <a:pt x="78" y="96"/>
                    </a:lnTo>
                    <a:lnTo>
                      <a:pt x="80" y="96"/>
                    </a:lnTo>
                    <a:lnTo>
                      <a:pt x="84" y="96"/>
                    </a:lnTo>
                    <a:lnTo>
                      <a:pt x="86" y="94"/>
                    </a:lnTo>
                    <a:lnTo>
                      <a:pt x="88" y="92"/>
                    </a:lnTo>
                    <a:lnTo>
                      <a:pt x="86" y="90"/>
                    </a:lnTo>
                    <a:lnTo>
                      <a:pt x="86" y="84"/>
                    </a:lnTo>
                    <a:lnTo>
                      <a:pt x="86" y="80"/>
                    </a:lnTo>
                    <a:lnTo>
                      <a:pt x="86" y="78"/>
                    </a:lnTo>
                    <a:lnTo>
                      <a:pt x="92" y="70"/>
                    </a:lnTo>
                    <a:lnTo>
                      <a:pt x="94" y="70"/>
                    </a:lnTo>
                    <a:lnTo>
                      <a:pt x="94" y="72"/>
                    </a:lnTo>
                    <a:lnTo>
                      <a:pt x="96" y="72"/>
                    </a:lnTo>
                    <a:lnTo>
                      <a:pt x="98" y="72"/>
                    </a:lnTo>
                    <a:lnTo>
                      <a:pt x="104" y="60"/>
                    </a:lnTo>
                    <a:lnTo>
                      <a:pt x="108" y="56"/>
                    </a:lnTo>
                    <a:lnTo>
                      <a:pt x="114" y="46"/>
                    </a:lnTo>
                    <a:lnTo>
                      <a:pt x="116" y="40"/>
                    </a:lnTo>
                    <a:lnTo>
                      <a:pt x="116" y="38"/>
                    </a:lnTo>
                    <a:lnTo>
                      <a:pt x="114" y="38"/>
                    </a:lnTo>
                    <a:lnTo>
                      <a:pt x="110" y="36"/>
                    </a:lnTo>
                    <a:lnTo>
                      <a:pt x="108" y="34"/>
                    </a:lnTo>
                    <a:lnTo>
                      <a:pt x="108" y="30"/>
                    </a:lnTo>
                    <a:lnTo>
                      <a:pt x="104" y="28"/>
                    </a:lnTo>
                    <a:lnTo>
                      <a:pt x="100" y="22"/>
                    </a:lnTo>
                    <a:lnTo>
                      <a:pt x="98" y="20"/>
                    </a:lnTo>
                    <a:lnTo>
                      <a:pt x="96" y="20"/>
                    </a:lnTo>
                    <a:lnTo>
                      <a:pt x="90" y="18"/>
                    </a:lnTo>
                    <a:lnTo>
                      <a:pt x="86" y="18"/>
                    </a:lnTo>
                    <a:lnTo>
                      <a:pt x="78" y="14"/>
                    </a:lnTo>
                    <a:lnTo>
                      <a:pt x="76" y="12"/>
                    </a:lnTo>
                    <a:lnTo>
                      <a:pt x="72" y="12"/>
                    </a:lnTo>
                    <a:lnTo>
                      <a:pt x="68" y="6"/>
                    </a:lnTo>
                    <a:lnTo>
                      <a:pt x="66" y="4"/>
                    </a:lnTo>
                    <a:lnTo>
                      <a:pt x="66" y="0"/>
                    </a:lnTo>
                    <a:lnTo>
                      <a:pt x="64" y="0"/>
                    </a:lnTo>
                    <a:close/>
                  </a:path>
                </a:pathLst>
              </a:custGeom>
              <a:solidFill>
                <a:schemeClr val="tx2"/>
              </a:solidFill>
              <a:ln w="3175">
                <a:solidFill>
                  <a:schemeClr val="bg1"/>
                </a:solidFill>
                <a:round/>
                <a:headEnd/>
                <a:tailEnd/>
              </a:ln>
            </p:spPr>
            <p:txBody>
              <a:bodyPr/>
              <a:lstStyle/>
              <a:p>
                <a:endParaRPr lang="fr-FR" dirty="0"/>
              </a:p>
            </p:txBody>
          </p:sp>
          <p:sp>
            <p:nvSpPr>
              <p:cNvPr id="60623" name="Freeform 233"/>
              <p:cNvSpPr>
                <a:spLocks/>
              </p:cNvSpPr>
              <p:nvPr/>
            </p:nvSpPr>
            <p:spPr bwMode="auto">
              <a:xfrm>
                <a:off x="3560" y="2321"/>
                <a:ext cx="116" cy="132"/>
              </a:xfrm>
              <a:custGeom>
                <a:avLst/>
                <a:gdLst>
                  <a:gd name="T0" fmla="*/ 64 w 116"/>
                  <a:gd name="T1" fmla="*/ 0 h 132"/>
                  <a:gd name="T2" fmla="*/ 56 w 116"/>
                  <a:gd name="T3" fmla="*/ 0 h 132"/>
                  <a:gd name="T4" fmla="*/ 58 w 116"/>
                  <a:gd name="T5" fmla="*/ 10 h 132"/>
                  <a:gd name="T6" fmla="*/ 56 w 116"/>
                  <a:gd name="T7" fmla="*/ 10 h 132"/>
                  <a:gd name="T8" fmla="*/ 58 w 116"/>
                  <a:gd name="T9" fmla="*/ 12 h 132"/>
                  <a:gd name="T10" fmla="*/ 58 w 116"/>
                  <a:gd name="T11" fmla="*/ 14 h 132"/>
                  <a:gd name="T12" fmla="*/ 54 w 116"/>
                  <a:gd name="T13" fmla="*/ 14 h 132"/>
                  <a:gd name="T14" fmla="*/ 48 w 116"/>
                  <a:gd name="T15" fmla="*/ 36 h 132"/>
                  <a:gd name="T16" fmla="*/ 56 w 116"/>
                  <a:gd name="T17" fmla="*/ 48 h 132"/>
                  <a:gd name="T18" fmla="*/ 46 w 116"/>
                  <a:gd name="T19" fmla="*/ 80 h 132"/>
                  <a:gd name="T20" fmla="*/ 0 w 116"/>
                  <a:gd name="T21" fmla="*/ 94 h 132"/>
                  <a:gd name="T22" fmla="*/ 16 w 116"/>
                  <a:gd name="T23" fmla="*/ 132 h 132"/>
                  <a:gd name="T24" fmla="*/ 32 w 116"/>
                  <a:gd name="T25" fmla="*/ 126 h 132"/>
                  <a:gd name="T26" fmla="*/ 42 w 116"/>
                  <a:gd name="T27" fmla="*/ 126 h 132"/>
                  <a:gd name="T28" fmla="*/ 42 w 116"/>
                  <a:gd name="T29" fmla="*/ 128 h 132"/>
                  <a:gd name="T30" fmla="*/ 44 w 116"/>
                  <a:gd name="T31" fmla="*/ 128 h 132"/>
                  <a:gd name="T32" fmla="*/ 48 w 116"/>
                  <a:gd name="T33" fmla="*/ 126 h 132"/>
                  <a:gd name="T34" fmla="*/ 50 w 116"/>
                  <a:gd name="T35" fmla="*/ 122 h 132"/>
                  <a:gd name="T36" fmla="*/ 50 w 116"/>
                  <a:gd name="T37" fmla="*/ 118 h 132"/>
                  <a:gd name="T38" fmla="*/ 54 w 116"/>
                  <a:gd name="T39" fmla="*/ 114 h 132"/>
                  <a:gd name="T40" fmla="*/ 62 w 116"/>
                  <a:gd name="T41" fmla="*/ 112 h 132"/>
                  <a:gd name="T42" fmla="*/ 64 w 116"/>
                  <a:gd name="T43" fmla="*/ 112 h 132"/>
                  <a:gd name="T44" fmla="*/ 66 w 116"/>
                  <a:gd name="T45" fmla="*/ 112 h 132"/>
                  <a:gd name="T46" fmla="*/ 68 w 116"/>
                  <a:gd name="T47" fmla="*/ 108 h 132"/>
                  <a:gd name="T48" fmla="*/ 70 w 116"/>
                  <a:gd name="T49" fmla="*/ 102 h 132"/>
                  <a:gd name="T50" fmla="*/ 72 w 116"/>
                  <a:gd name="T51" fmla="*/ 100 h 132"/>
                  <a:gd name="T52" fmla="*/ 74 w 116"/>
                  <a:gd name="T53" fmla="*/ 98 h 132"/>
                  <a:gd name="T54" fmla="*/ 76 w 116"/>
                  <a:gd name="T55" fmla="*/ 96 h 132"/>
                  <a:gd name="T56" fmla="*/ 78 w 116"/>
                  <a:gd name="T57" fmla="*/ 96 h 132"/>
                  <a:gd name="T58" fmla="*/ 80 w 116"/>
                  <a:gd name="T59" fmla="*/ 96 h 132"/>
                  <a:gd name="T60" fmla="*/ 84 w 116"/>
                  <a:gd name="T61" fmla="*/ 96 h 132"/>
                  <a:gd name="T62" fmla="*/ 86 w 116"/>
                  <a:gd name="T63" fmla="*/ 94 h 132"/>
                  <a:gd name="T64" fmla="*/ 88 w 116"/>
                  <a:gd name="T65" fmla="*/ 92 h 132"/>
                  <a:gd name="T66" fmla="*/ 86 w 116"/>
                  <a:gd name="T67" fmla="*/ 90 h 132"/>
                  <a:gd name="T68" fmla="*/ 86 w 116"/>
                  <a:gd name="T69" fmla="*/ 84 h 132"/>
                  <a:gd name="T70" fmla="*/ 86 w 116"/>
                  <a:gd name="T71" fmla="*/ 80 h 132"/>
                  <a:gd name="T72" fmla="*/ 86 w 116"/>
                  <a:gd name="T73" fmla="*/ 78 h 132"/>
                  <a:gd name="T74" fmla="*/ 92 w 116"/>
                  <a:gd name="T75" fmla="*/ 70 h 132"/>
                  <a:gd name="T76" fmla="*/ 94 w 116"/>
                  <a:gd name="T77" fmla="*/ 70 h 132"/>
                  <a:gd name="T78" fmla="*/ 94 w 116"/>
                  <a:gd name="T79" fmla="*/ 72 h 132"/>
                  <a:gd name="T80" fmla="*/ 96 w 116"/>
                  <a:gd name="T81" fmla="*/ 72 h 132"/>
                  <a:gd name="T82" fmla="*/ 98 w 116"/>
                  <a:gd name="T83" fmla="*/ 72 h 132"/>
                  <a:gd name="T84" fmla="*/ 104 w 116"/>
                  <a:gd name="T85" fmla="*/ 60 h 132"/>
                  <a:gd name="T86" fmla="*/ 108 w 116"/>
                  <a:gd name="T87" fmla="*/ 56 h 132"/>
                  <a:gd name="T88" fmla="*/ 114 w 116"/>
                  <a:gd name="T89" fmla="*/ 46 h 132"/>
                  <a:gd name="T90" fmla="*/ 116 w 116"/>
                  <a:gd name="T91" fmla="*/ 40 h 132"/>
                  <a:gd name="T92" fmla="*/ 116 w 116"/>
                  <a:gd name="T93" fmla="*/ 38 h 132"/>
                  <a:gd name="T94" fmla="*/ 114 w 116"/>
                  <a:gd name="T95" fmla="*/ 38 h 132"/>
                  <a:gd name="T96" fmla="*/ 110 w 116"/>
                  <a:gd name="T97" fmla="*/ 36 h 132"/>
                  <a:gd name="T98" fmla="*/ 108 w 116"/>
                  <a:gd name="T99" fmla="*/ 34 h 132"/>
                  <a:gd name="T100" fmla="*/ 108 w 116"/>
                  <a:gd name="T101" fmla="*/ 30 h 132"/>
                  <a:gd name="T102" fmla="*/ 104 w 116"/>
                  <a:gd name="T103" fmla="*/ 28 h 132"/>
                  <a:gd name="T104" fmla="*/ 100 w 116"/>
                  <a:gd name="T105" fmla="*/ 22 h 132"/>
                  <a:gd name="T106" fmla="*/ 98 w 116"/>
                  <a:gd name="T107" fmla="*/ 20 h 132"/>
                  <a:gd name="T108" fmla="*/ 96 w 116"/>
                  <a:gd name="T109" fmla="*/ 20 h 132"/>
                  <a:gd name="T110" fmla="*/ 90 w 116"/>
                  <a:gd name="T111" fmla="*/ 18 h 132"/>
                  <a:gd name="T112" fmla="*/ 86 w 116"/>
                  <a:gd name="T113" fmla="*/ 18 h 132"/>
                  <a:gd name="T114" fmla="*/ 78 w 116"/>
                  <a:gd name="T115" fmla="*/ 14 h 132"/>
                  <a:gd name="T116" fmla="*/ 76 w 116"/>
                  <a:gd name="T117" fmla="*/ 12 h 132"/>
                  <a:gd name="T118" fmla="*/ 72 w 116"/>
                  <a:gd name="T119" fmla="*/ 12 h 132"/>
                  <a:gd name="T120" fmla="*/ 68 w 116"/>
                  <a:gd name="T121" fmla="*/ 6 h 132"/>
                  <a:gd name="T122" fmla="*/ 66 w 116"/>
                  <a:gd name="T123" fmla="*/ 4 h 132"/>
                  <a:gd name="T124" fmla="*/ 66 w 116"/>
                  <a:gd name="T125" fmla="*/ 0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
                  <a:gd name="T190" fmla="*/ 0 h 132"/>
                  <a:gd name="T191" fmla="*/ 116 w 116"/>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 h="132">
                    <a:moveTo>
                      <a:pt x="64" y="0"/>
                    </a:moveTo>
                    <a:lnTo>
                      <a:pt x="56" y="0"/>
                    </a:lnTo>
                    <a:lnTo>
                      <a:pt x="58" y="10"/>
                    </a:lnTo>
                    <a:lnTo>
                      <a:pt x="56" y="10"/>
                    </a:lnTo>
                    <a:lnTo>
                      <a:pt x="58" y="12"/>
                    </a:lnTo>
                    <a:lnTo>
                      <a:pt x="58" y="14"/>
                    </a:lnTo>
                    <a:lnTo>
                      <a:pt x="54" y="14"/>
                    </a:lnTo>
                    <a:lnTo>
                      <a:pt x="48" y="36"/>
                    </a:lnTo>
                    <a:lnTo>
                      <a:pt x="56" y="48"/>
                    </a:lnTo>
                    <a:lnTo>
                      <a:pt x="46" y="80"/>
                    </a:lnTo>
                    <a:lnTo>
                      <a:pt x="0" y="94"/>
                    </a:lnTo>
                    <a:lnTo>
                      <a:pt x="16" y="132"/>
                    </a:lnTo>
                    <a:lnTo>
                      <a:pt x="32" y="126"/>
                    </a:lnTo>
                    <a:lnTo>
                      <a:pt x="42" y="126"/>
                    </a:lnTo>
                    <a:lnTo>
                      <a:pt x="42" y="128"/>
                    </a:lnTo>
                    <a:lnTo>
                      <a:pt x="44" y="128"/>
                    </a:lnTo>
                    <a:lnTo>
                      <a:pt x="48" y="126"/>
                    </a:lnTo>
                    <a:lnTo>
                      <a:pt x="50" y="122"/>
                    </a:lnTo>
                    <a:lnTo>
                      <a:pt x="50" y="118"/>
                    </a:lnTo>
                    <a:lnTo>
                      <a:pt x="54" y="114"/>
                    </a:lnTo>
                    <a:lnTo>
                      <a:pt x="62" y="112"/>
                    </a:lnTo>
                    <a:lnTo>
                      <a:pt x="64" y="112"/>
                    </a:lnTo>
                    <a:lnTo>
                      <a:pt x="66" y="112"/>
                    </a:lnTo>
                    <a:lnTo>
                      <a:pt x="68" y="108"/>
                    </a:lnTo>
                    <a:lnTo>
                      <a:pt x="70" y="102"/>
                    </a:lnTo>
                    <a:lnTo>
                      <a:pt x="72" y="100"/>
                    </a:lnTo>
                    <a:lnTo>
                      <a:pt x="74" y="98"/>
                    </a:lnTo>
                    <a:lnTo>
                      <a:pt x="76" y="96"/>
                    </a:lnTo>
                    <a:lnTo>
                      <a:pt x="78" y="96"/>
                    </a:lnTo>
                    <a:lnTo>
                      <a:pt x="80" y="96"/>
                    </a:lnTo>
                    <a:lnTo>
                      <a:pt x="84" y="96"/>
                    </a:lnTo>
                    <a:lnTo>
                      <a:pt x="86" y="94"/>
                    </a:lnTo>
                    <a:lnTo>
                      <a:pt x="88" y="92"/>
                    </a:lnTo>
                    <a:lnTo>
                      <a:pt x="86" y="90"/>
                    </a:lnTo>
                    <a:lnTo>
                      <a:pt x="86" y="84"/>
                    </a:lnTo>
                    <a:lnTo>
                      <a:pt x="86" y="80"/>
                    </a:lnTo>
                    <a:lnTo>
                      <a:pt x="86" y="78"/>
                    </a:lnTo>
                    <a:lnTo>
                      <a:pt x="92" y="70"/>
                    </a:lnTo>
                    <a:lnTo>
                      <a:pt x="94" y="70"/>
                    </a:lnTo>
                    <a:lnTo>
                      <a:pt x="94" y="72"/>
                    </a:lnTo>
                    <a:lnTo>
                      <a:pt x="96" y="72"/>
                    </a:lnTo>
                    <a:lnTo>
                      <a:pt x="98" y="72"/>
                    </a:lnTo>
                    <a:lnTo>
                      <a:pt x="104" y="60"/>
                    </a:lnTo>
                    <a:lnTo>
                      <a:pt x="108" y="56"/>
                    </a:lnTo>
                    <a:lnTo>
                      <a:pt x="114" y="46"/>
                    </a:lnTo>
                    <a:lnTo>
                      <a:pt x="116" y="40"/>
                    </a:lnTo>
                    <a:lnTo>
                      <a:pt x="116" y="38"/>
                    </a:lnTo>
                    <a:lnTo>
                      <a:pt x="114" y="38"/>
                    </a:lnTo>
                    <a:lnTo>
                      <a:pt x="110" y="36"/>
                    </a:lnTo>
                    <a:lnTo>
                      <a:pt x="108" y="34"/>
                    </a:lnTo>
                    <a:lnTo>
                      <a:pt x="108" y="30"/>
                    </a:lnTo>
                    <a:lnTo>
                      <a:pt x="104" y="28"/>
                    </a:lnTo>
                    <a:lnTo>
                      <a:pt x="100" y="22"/>
                    </a:lnTo>
                    <a:lnTo>
                      <a:pt x="98" y="20"/>
                    </a:lnTo>
                    <a:lnTo>
                      <a:pt x="96" y="20"/>
                    </a:lnTo>
                    <a:lnTo>
                      <a:pt x="90" y="18"/>
                    </a:lnTo>
                    <a:lnTo>
                      <a:pt x="86" y="18"/>
                    </a:lnTo>
                    <a:lnTo>
                      <a:pt x="78" y="14"/>
                    </a:lnTo>
                    <a:lnTo>
                      <a:pt x="76" y="12"/>
                    </a:lnTo>
                    <a:lnTo>
                      <a:pt x="72" y="12"/>
                    </a:lnTo>
                    <a:lnTo>
                      <a:pt x="68" y="6"/>
                    </a:lnTo>
                    <a:lnTo>
                      <a:pt x="66" y="4"/>
                    </a:lnTo>
                    <a:lnTo>
                      <a:pt x="66" y="0"/>
                    </a:lnTo>
                  </a:path>
                </a:pathLst>
              </a:custGeom>
              <a:solidFill>
                <a:schemeClr val="tx2"/>
              </a:solidFill>
              <a:ln w="3175">
                <a:solidFill>
                  <a:schemeClr val="bg1"/>
                </a:solidFill>
                <a:round/>
                <a:headEnd/>
                <a:tailEnd/>
              </a:ln>
            </p:spPr>
            <p:txBody>
              <a:bodyPr/>
              <a:lstStyle/>
              <a:p>
                <a:endParaRPr lang="fr-FR" dirty="0"/>
              </a:p>
            </p:txBody>
          </p:sp>
          <p:sp>
            <p:nvSpPr>
              <p:cNvPr id="60624" name="Freeform 234"/>
              <p:cNvSpPr>
                <a:spLocks/>
              </p:cNvSpPr>
              <p:nvPr/>
            </p:nvSpPr>
            <p:spPr bwMode="auto">
              <a:xfrm>
                <a:off x="2956" y="2957"/>
                <a:ext cx="200" cy="197"/>
              </a:xfrm>
              <a:custGeom>
                <a:avLst/>
                <a:gdLst>
                  <a:gd name="T0" fmla="*/ 94 w 200"/>
                  <a:gd name="T1" fmla="*/ 6 h 197"/>
                  <a:gd name="T2" fmla="*/ 34 w 200"/>
                  <a:gd name="T3" fmla="*/ 8 h 197"/>
                  <a:gd name="T4" fmla="*/ 30 w 200"/>
                  <a:gd name="T5" fmla="*/ 4 h 197"/>
                  <a:gd name="T6" fmla="*/ 26 w 200"/>
                  <a:gd name="T7" fmla="*/ 2 h 197"/>
                  <a:gd name="T8" fmla="*/ 24 w 200"/>
                  <a:gd name="T9" fmla="*/ 0 h 197"/>
                  <a:gd name="T10" fmla="*/ 16 w 200"/>
                  <a:gd name="T11" fmla="*/ 0 h 197"/>
                  <a:gd name="T12" fmla="*/ 14 w 200"/>
                  <a:gd name="T13" fmla="*/ 0 h 197"/>
                  <a:gd name="T14" fmla="*/ 10 w 200"/>
                  <a:gd name="T15" fmla="*/ 4 h 197"/>
                  <a:gd name="T16" fmla="*/ 8 w 200"/>
                  <a:gd name="T17" fmla="*/ 4 h 197"/>
                  <a:gd name="T18" fmla="*/ 6 w 200"/>
                  <a:gd name="T19" fmla="*/ 2 h 197"/>
                  <a:gd name="T20" fmla="*/ 0 w 200"/>
                  <a:gd name="T21" fmla="*/ 6 h 197"/>
                  <a:gd name="T22" fmla="*/ 0 w 200"/>
                  <a:gd name="T23" fmla="*/ 14 h 197"/>
                  <a:gd name="T24" fmla="*/ 0 w 200"/>
                  <a:gd name="T25" fmla="*/ 18 h 197"/>
                  <a:gd name="T26" fmla="*/ 0 w 200"/>
                  <a:gd name="T27" fmla="*/ 20 h 197"/>
                  <a:gd name="T28" fmla="*/ 4 w 200"/>
                  <a:gd name="T29" fmla="*/ 28 h 197"/>
                  <a:gd name="T30" fmla="*/ 8 w 200"/>
                  <a:gd name="T31" fmla="*/ 30 h 197"/>
                  <a:gd name="T32" fmla="*/ 32 w 200"/>
                  <a:gd name="T33" fmla="*/ 74 h 197"/>
                  <a:gd name="T34" fmla="*/ 32 w 200"/>
                  <a:gd name="T35" fmla="*/ 76 h 197"/>
                  <a:gd name="T36" fmla="*/ 40 w 200"/>
                  <a:gd name="T37" fmla="*/ 90 h 197"/>
                  <a:gd name="T38" fmla="*/ 42 w 200"/>
                  <a:gd name="T39" fmla="*/ 117 h 197"/>
                  <a:gd name="T40" fmla="*/ 46 w 200"/>
                  <a:gd name="T41" fmla="*/ 129 h 197"/>
                  <a:gd name="T42" fmla="*/ 46 w 200"/>
                  <a:gd name="T43" fmla="*/ 141 h 197"/>
                  <a:gd name="T44" fmla="*/ 50 w 200"/>
                  <a:gd name="T45" fmla="*/ 147 h 197"/>
                  <a:gd name="T46" fmla="*/ 48 w 200"/>
                  <a:gd name="T47" fmla="*/ 151 h 197"/>
                  <a:gd name="T48" fmla="*/ 52 w 200"/>
                  <a:gd name="T49" fmla="*/ 169 h 197"/>
                  <a:gd name="T50" fmla="*/ 70 w 200"/>
                  <a:gd name="T51" fmla="*/ 189 h 197"/>
                  <a:gd name="T52" fmla="*/ 72 w 200"/>
                  <a:gd name="T53" fmla="*/ 191 h 197"/>
                  <a:gd name="T54" fmla="*/ 74 w 200"/>
                  <a:gd name="T55" fmla="*/ 189 h 197"/>
                  <a:gd name="T56" fmla="*/ 78 w 200"/>
                  <a:gd name="T57" fmla="*/ 183 h 197"/>
                  <a:gd name="T58" fmla="*/ 80 w 200"/>
                  <a:gd name="T59" fmla="*/ 183 h 197"/>
                  <a:gd name="T60" fmla="*/ 88 w 200"/>
                  <a:gd name="T61" fmla="*/ 189 h 197"/>
                  <a:gd name="T62" fmla="*/ 88 w 200"/>
                  <a:gd name="T63" fmla="*/ 193 h 197"/>
                  <a:gd name="T64" fmla="*/ 90 w 200"/>
                  <a:gd name="T65" fmla="*/ 195 h 197"/>
                  <a:gd name="T66" fmla="*/ 96 w 200"/>
                  <a:gd name="T67" fmla="*/ 197 h 197"/>
                  <a:gd name="T68" fmla="*/ 100 w 200"/>
                  <a:gd name="T69" fmla="*/ 195 h 197"/>
                  <a:gd name="T70" fmla="*/ 110 w 200"/>
                  <a:gd name="T71" fmla="*/ 195 h 197"/>
                  <a:gd name="T72" fmla="*/ 118 w 200"/>
                  <a:gd name="T73" fmla="*/ 189 h 197"/>
                  <a:gd name="T74" fmla="*/ 122 w 200"/>
                  <a:gd name="T75" fmla="*/ 187 h 197"/>
                  <a:gd name="T76" fmla="*/ 122 w 200"/>
                  <a:gd name="T77" fmla="*/ 80 h 197"/>
                  <a:gd name="T78" fmla="*/ 138 w 200"/>
                  <a:gd name="T79" fmla="*/ 80 h 197"/>
                  <a:gd name="T80" fmla="*/ 138 w 200"/>
                  <a:gd name="T81" fmla="*/ 24 h 197"/>
                  <a:gd name="T82" fmla="*/ 140 w 200"/>
                  <a:gd name="T83" fmla="*/ 24 h 197"/>
                  <a:gd name="T84" fmla="*/ 172 w 200"/>
                  <a:gd name="T85" fmla="*/ 18 h 197"/>
                  <a:gd name="T86" fmla="*/ 176 w 200"/>
                  <a:gd name="T87" fmla="*/ 20 h 197"/>
                  <a:gd name="T88" fmla="*/ 178 w 200"/>
                  <a:gd name="T89" fmla="*/ 24 h 197"/>
                  <a:gd name="T90" fmla="*/ 178 w 200"/>
                  <a:gd name="T91" fmla="*/ 28 h 197"/>
                  <a:gd name="T92" fmla="*/ 182 w 200"/>
                  <a:gd name="T93" fmla="*/ 22 h 197"/>
                  <a:gd name="T94" fmla="*/ 186 w 200"/>
                  <a:gd name="T95" fmla="*/ 18 h 197"/>
                  <a:gd name="T96" fmla="*/ 194 w 200"/>
                  <a:gd name="T97" fmla="*/ 16 h 197"/>
                  <a:gd name="T98" fmla="*/ 196 w 200"/>
                  <a:gd name="T99" fmla="*/ 16 h 197"/>
                  <a:gd name="T100" fmla="*/ 198 w 200"/>
                  <a:gd name="T101" fmla="*/ 14 h 197"/>
                  <a:gd name="T102" fmla="*/ 200 w 200"/>
                  <a:gd name="T103" fmla="*/ 14 h 197"/>
                  <a:gd name="T104" fmla="*/ 198 w 200"/>
                  <a:gd name="T105" fmla="*/ 10 h 197"/>
                  <a:gd name="T106" fmla="*/ 188 w 200"/>
                  <a:gd name="T107" fmla="*/ 8 h 197"/>
                  <a:gd name="T108" fmla="*/ 186 w 200"/>
                  <a:gd name="T109" fmla="*/ 8 h 197"/>
                  <a:gd name="T110" fmla="*/ 174 w 200"/>
                  <a:gd name="T111" fmla="*/ 10 h 197"/>
                  <a:gd name="T112" fmla="*/ 172 w 200"/>
                  <a:gd name="T113" fmla="*/ 12 h 197"/>
                  <a:gd name="T114" fmla="*/ 146 w 200"/>
                  <a:gd name="T115" fmla="*/ 18 h 197"/>
                  <a:gd name="T116" fmla="*/ 106 w 200"/>
                  <a:gd name="T117" fmla="*/ 12 h 197"/>
                  <a:gd name="T118" fmla="*/ 104 w 200"/>
                  <a:gd name="T119" fmla="*/ 10 h 197"/>
                  <a:gd name="T120" fmla="*/ 100 w 200"/>
                  <a:gd name="T121" fmla="*/ 6 h 197"/>
                  <a:gd name="T122" fmla="*/ 96 w 200"/>
                  <a:gd name="T123" fmla="*/ 6 h 197"/>
                  <a:gd name="T124" fmla="*/ 94 w 200"/>
                  <a:gd name="T125" fmla="*/ 6 h 1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
                  <a:gd name="T190" fmla="*/ 0 h 197"/>
                  <a:gd name="T191" fmla="*/ 200 w 200"/>
                  <a:gd name="T192" fmla="*/ 197 h 1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 h="197">
                    <a:moveTo>
                      <a:pt x="94" y="6"/>
                    </a:moveTo>
                    <a:lnTo>
                      <a:pt x="34" y="8"/>
                    </a:lnTo>
                    <a:lnTo>
                      <a:pt x="30" y="4"/>
                    </a:lnTo>
                    <a:lnTo>
                      <a:pt x="26" y="2"/>
                    </a:lnTo>
                    <a:lnTo>
                      <a:pt x="24" y="0"/>
                    </a:lnTo>
                    <a:lnTo>
                      <a:pt x="16" y="0"/>
                    </a:lnTo>
                    <a:lnTo>
                      <a:pt x="14" y="0"/>
                    </a:lnTo>
                    <a:lnTo>
                      <a:pt x="10" y="4"/>
                    </a:lnTo>
                    <a:lnTo>
                      <a:pt x="8" y="4"/>
                    </a:lnTo>
                    <a:lnTo>
                      <a:pt x="6" y="2"/>
                    </a:lnTo>
                    <a:lnTo>
                      <a:pt x="0" y="6"/>
                    </a:lnTo>
                    <a:lnTo>
                      <a:pt x="0" y="14"/>
                    </a:lnTo>
                    <a:lnTo>
                      <a:pt x="0" y="18"/>
                    </a:lnTo>
                    <a:lnTo>
                      <a:pt x="0" y="20"/>
                    </a:lnTo>
                    <a:lnTo>
                      <a:pt x="4" y="28"/>
                    </a:lnTo>
                    <a:lnTo>
                      <a:pt x="8" y="30"/>
                    </a:lnTo>
                    <a:lnTo>
                      <a:pt x="32" y="74"/>
                    </a:lnTo>
                    <a:lnTo>
                      <a:pt x="32" y="76"/>
                    </a:lnTo>
                    <a:lnTo>
                      <a:pt x="40" y="90"/>
                    </a:lnTo>
                    <a:lnTo>
                      <a:pt x="42" y="117"/>
                    </a:lnTo>
                    <a:lnTo>
                      <a:pt x="46" y="129"/>
                    </a:lnTo>
                    <a:lnTo>
                      <a:pt x="46" y="141"/>
                    </a:lnTo>
                    <a:lnTo>
                      <a:pt x="50" y="147"/>
                    </a:lnTo>
                    <a:lnTo>
                      <a:pt x="48" y="151"/>
                    </a:lnTo>
                    <a:lnTo>
                      <a:pt x="52" y="169"/>
                    </a:lnTo>
                    <a:lnTo>
                      <a:pt x="70" y="189"/>
                    </a:lnTo>
                    <a:lnTo>
                      <a:pt x="72" y="191"/>
                    </a:lnTo>
                    <a:lnTo>
                      <a:pt x="74" y="189"/>
                    </a:lnTo>
                    <a:lnTo>
                      <a:pt x="78" y="183"/>
                    </a:lnTo>
                    <a:lnTo>
                      <a:pt x="80" y="183"/>
                    </a:lnTo>
                    <a:lnTo>
                      <a:pt x="88" y="189"/>
                    </a:lnTo>
                    <a:lnTo>
                      <a:pt x="88" y="193"/>
                    </a:lnTo>
                    <a:lnTo>
                      <a:pt x="90" y="195"/>
                    </a:lnTo>
                    <a:lnTo>
                      <a:pt x="96" y="197"/>
                    </a:lnTo>
                    <a:lnTo>
                      <a:pt x="100" y="195"/>
                    </a:lnTo>
                    <a:lnTo>
                      <a:pt x="110" y="195"/>
                    </a:lnTo>
                    <a:lnTo>
                      <a:pt x="118" y="189"/>
                    </a:lnTo>
                    <a:lnTo>
                      <a:pt x="122" y="187"/>
                    </a:lnTo>
                    <a:lnTo>
                      <a:pt x="122" y="80"/>
                    </a:lnTo>
                    <a:lnTo>
                      <a:pt x="138" y="80"/>
                    </a:lnTo>
                    <a:lnTo>
                      <a:pt x="138" y="24"/>
                    </a:lnTo>
                    <a:lnTo>
                      <a:pt x="140" y="24"/>
                    </a:lnTo>
                    <a:lnTo>
                      <a:pt x="172" y="18"/>
                    </a:lnTo>
                    <a:lnTo>
                      <a:pt x="176" y="20"/>
                    </a:lnTo>
                    <a:lnTo>
                      <a:pt x="178" y="24"/>
                    </a:lnTo>
                    <a:lnTo>
                      <a:pt x="178" y="28"/>
                    </a:lnTo>
                    <a:lnTo>
                      <a:pt x="182" y="22"/>
                    </a:lnTo>
                    <a:lnTo>
                      <a:pt x="186" y="18"/>
                    </a:lnTo>
                    <a:lnTo>
                      <a:pt x="194" y="16"/>
                    </a:lnTo>
                    <a:lnTo>
                      <a:pt x="196" y="16"/>
                    </a:lnTo>
                    <a:lnTo>
                      <a:pt x="198" y="14"/>
                    </a:lnTo>
                    <a:lnTo>
                      <a:pt x="200" y="14"/>
                    </a:lnTo>
                    <a:lnTo>
                      <a:pt x="198" y="10"/>
                    </a:lnTo>
                    <a:lnTo>
                      <a:pt x="188" y="8"/>
                    </a:lnTo>
                    <a:lnTo>
                      <a:pt x="186" y="8"/>
                    </a:lnTo>
                    <a:lnTo>
                      <a:pt x="174" y="10"/>
                    </a:lnTo>
                    <a:lnTo>
                      <a:pt x="172" y="12"/>
                    </a:lnTo>
                    <a:lnTo>
                      <a:pt x="146" y="18"/>
                    </a:lnTo>
                    <a:lnTo>
                      <a:pt x="106" y="12"/>
                    </a:lnTo>
                    <a:lnTo>
                      <a:pt x="104" y="10"/>
                    </a:lnTo>
                    <a:lnTo>
                      <a:pt x="100" y="6"/>
                    </a:lnTo>
                    <a:lnTo>
                      <a:pt x="96" y="6"/>
                    </a:lnTo>
                    <a:lnTo>
                      <a:pt x="94" y="6"/>
                    </a:lnTo>
                    <a:close/>
                  </a:path>
                </a:pathLst>
              </a:custGeom>
              <a:solidFill>
                <a:schemeClr val="tx2"/>
              </a:solidFill>
              <a:ln w="3175">
                <a:solidFill>
                  <a:schemeClr val="bg1"/>
                </a:solidFill>
                <a:round/>
                <a:headEnd/>
                <a:tailEnd/>
              </a:ln>
            </p:spPr>
            <p:txBody>
              <a:bodyPr/>
              <a:lstStyle/>
              <a:p>
                <a:endParaRPr lang="fr-FR" dirty="0"/>
              </a:p>
            </p:txBody>
          </p:sp>
          <p:sp>
            <p:nvSpPr>
              <p:cNvPr id="60625" name="Freeform 235"/>
              <p:cNvSpPr>
                <a:spLocks/>
              </p:cNvSpPr>
              <p:nvPr/>
            </p:nvSpPr>
            <p:spPr bwMode="auto">
              <a:xfrm>
                <a:off x="2956" y="2957"/>
                <a:ext cx="200" cy="197"/>
              </a:xfrm>
              <a:custGeom>
                <a:avLst/>
                <a:gdLst>
                  <a:gd name="T0" fmla="*/ 94 w 200"/>
                  <a:gd name="T1" fmla="*/ 6 h 197"/>
                  <a:gd name="T2" fmla="*/ 34 w 200"/>
                  <a:gd name="T3" fmla="*/ 8 h 197"/>
                  <a:gd name="T4" fmla="*/ 30 w 200"/>
                  <a:gd name="T5" fmla="*/ 4 h 197"/>
                  <a:gd name="T6" fmla="*/ 26 w 200"/>
                  <a:gd name="T7" fmla="*/ 2 h 197"/>
                  <a:gd name="T8" fmla="*/ 24 w 200"/>
                  <a:gd name="T9" fmla="*/ 0 h 197"/>
                  <a:gd name="T10" fmla="*/ 16 w 200"/>
                  <a:gd name="T11" fmla="*/ 0 h 197"/>
                  <a:gd name="T12" fmla="*/ 14 w 200"/>
                  <a:gd name="T13" fmla="*/ 0 h 197"/>
                  <a:gd name="T14" fmla="*/ 10 w 200"/>
                  <a:gd name="T15" fmla="*/ 4 h 197"/>
                  <a:gd name="T16" fmla="*/ 8 w 200"/>
                  <a:gd name="T17" fmla="*/ 4 h 197"/>
                  <a:gd name="T18" fmla="*/ 6 w 200"/>
                  <a:gd name="T19" fmla="*/ 2 h 197"/>
                  <a:gd name="T20" fmla="*/ 0 w 200"/>
                  <a:gd name="T21" fmla="*/ 6 h 197"/>
                  <a:gd name="T22" fmla="*/ 0 w 200"/>
                  <a:gd name="T23" fmla="*/ 14 h 197"/>
                  <a:gd name="T24" fmla="*/ 0 w 200"/>
                  <a:gd name="T25" fmla="*/ 18 h 197"/>
                  <a:gd name="T26" fmla="*/ 0 w 200"/>
                  <a:gd name="T27" fmla="*/ 20 h 197"/>
                  <a:gd name="T28" fmla="*/ 4 w 200"/>
                  <a:gd name="T29" fmla="*/ 28 h 197"/>
                  <a:gd name="T30" fmla="*/ 8 w 200"/>
                  <a:gd name="T31" fmla="*/ 30 h 197"/>
                  <a:gd name="T32" fmla="*/ 32 w 200"/>
                  <a:gd name="T33" fmla="*/ 74 h 197"/>
                  <a:gd name="T34" fmla="*/ 32 w 200"/>
                  <a:gd name="T35" fmla="*/ 76 h 197"/>
                  <a:gd name="T36" fmla="*/ 40 w 200"/>
                  <a:gd name="T37" fmla="*/ 90 h 197"/>
                  <a:gd name="T38" fmla="*/ 42 w 200"/>
                  <a:gd name="T39" fmla="*/ 117 h 197"/>
                  <a:gd name="T40" fmla="*/ 46 w 200"/>
                  <a:gd name="T41" fmla="*/ 129 h 197"/>
                  <a:gd name="T42" fmla="*/ 46 w 200"/>
                  <a:gd name="T43" fmla="*/ 141 h 197"/>
                  <a:gd name="T44" fmla="*/ 50 w 200"/>
                  <a:gd name="T45" fmla="*/ 147 h 197"/>
                  <a:gd name="T46" fmla="*/ 48 w 200"/>
                  <a:gd name="T47" fmla="*/ 151 h 197"/>
                  <a:gd name="T48" fmla="*/ 52 w 200"/>
                  <a:gd name="T49" fmla="*/ 169 h 197"/>
                  <a:gd name="T50" fmla="*/ 70 w 200"/>
                  <a:gd name="T51" fmla="*/ 189 h 197"/>
                  <a:gd name="T52" fmla="*/ 72 w 200"/>
                  <a:gd name="T53" fmla="*/ 191 h 197"/>
                  <a:gd name="T54" fmla="*/ 74 w 200"/>
                  <a:gd name="T55" fmla="*/ 189 h 197"/>
                  <a:gd name="T56" fmla="*/ 78 w 200"/>
                  <a:gd name="T57" fmla="*/ 183 h 197"/>
                  <a:gd name="T58" fmla="*/ 80 w 200"/>
                  <a:gd name="T59" fmla="*/ 183 h 197"/>
                  <a:gd name="T60" fmla="*/ 88 w 200"/>
                  <a:gd name="T61" fmla="*/ 189 h 197"/>
                  <a:gd name="T62" fmla="*/ 88 w 200"/>
                  <a:gd name="T63" fmla="*/ 193 h 197"/>
                  <a:gd name="T64" fmla="*/ 90 w 200"/>
                  <a:gd name="T65" fmla="*/ 195 h 197"/>
                  <a:gd name="T66" fmla="*/ 96 w 200"/>
                  <a:gd name="T67" fmla="*/ 197 h 197"/>
                  <a:gd name="T68" fmla="*/ 100 w 200"/>
                  <a:gd name="T69" fmla="*/ 195 h 197"/>
                  <a:gd name="T70" fmla="*/ 110 w 200"/>
                  <a:gd name="T71" fmla="*/ 195 h 197"/>
                  <a:gd name="T72" fmla="*/ 118 w 200"/>
                  <a:gd name="T73" fmla="*/ 189 h 197"/>
                  <a:gd name="T74" fmla="*/ 122 w 200"/>
                  <a:gd name="T75" fmla="*/ 187 h 197"/>
                  <a:gd name="T76" fmla="*/ 122 w 200"/>
                  <a:gd name="T77" fmla="*/ 80 h 197"/>
                  <a:gd name="T78" fmla="*/ 138 w 200"/>
                  <a:gd name="T79" fmla="*/ 80 h 197"/>
                  <a:gd name="T80" fmla="*/ 138 w 200"/>
                  <a:gd name="T81" fmla="*/ 24 h 197"/>
                  <a:gd name="T82" fmla="*/ 140 w 200"/>
                  <a:gd name="T83" fmla="*/ 24 h 197"/>
                  <a:gd name="T84" fmla="*/ 172 w 200"/>
                  <a:gd name="T85" fmla="*/ 18 h 197"/>
                  <a:gd name="T86" fmla="*/ 176 w 200"/>
                  <a:gd name="T87" fmla="*/ 20 h 197"/>
                  <a:gd name="T88" fmla="*/ 178 w 200"/>
                  <a:gd name="T89" fmla="*/ 24 h 197"/>
                  <a:gd name="T90" fmla="*/ 178 w 200"/>
                  <a:gd name="T91" fmla="*/ 28 h 197"/>
                  <a:gd name="T92" fmla="*/ 182 w 200"/>
                  <a:gd name="T93" fmla="*/ 22 h 197"/>
                  <a:gd name="T94" fmla="*/ 186 w 200"/>
                  <a:gd name="T95" fmla="*/ 18 h 197"/>
                  <a:gd name="T96" fmla="*/ 194 w 200"/>
                  <a:gd name="T97" fmla="*/ 16 h 197"/>
                  <a:gd name="T98" fmla="*/ 196 w 200"/>
                  <a:gd name="T99" fmla="*/ 16 h 197"/>
                  <a:gd name="T100" fmla="*/ 198 w 200"/>
                  <a:gd name="T101" fmla="*/ 14 h 197"/>
                  <a:gd name="T102" fmla="*/ 200 w 200"/>
                  <a:gd name="T103" fmla="*/ 14 h 197"/>
                  <a:gd name="T104" fmla="*/ 198 w 200"/>
                  <a:gd name="T105" fmla="*/ 10 h 197"/>
                  <a:gd name="T106" fmla="*/ 188 w 200"/>
                  <a:gd name="T107" fmla="*/ 8 h 197"/>
                  <a:gd name="T108" fmla="*/ 186 w 200"/>
                  <a:gd name="T109" fmla="*/ 8 h 197"/>
                  <a:gd name="T110" fmla="*/ 174 w 200"/>
                  <a:gd name="T111" fmla="*/ 10 h 197"/>
                  <a:gd name="T112" fmla="*/ 172 w 200"/>
                  <a:gd name="T113" fmla="*/ 12 h 197"/>
                  <a:gd name="T114" fmla="*/ 146 w 200"/>
                  <a:gd name="T115" fmla="*/ 18 h 197"/>
                  <a:gd name="T116" fmla="*/ 106 w 200"/>
                  <a:gd name="T117" fmla="*/ 12 h 197"/>
                  <a:gd name="T118" fmla="*/ 104 w 200"/>
                  <a:gd name="T119" fmla="*/ 10 h 197"/>
                  <a:gd name="T120" fmla="*/ 100 w 200"/>
                  <a:gd name="T121" fmla="*/ 6 h 197"/>
                  <a:gd name="T122" fmla="*/ 96 w 200"/>
                  <a:gd name="T123" fmla="*/ 6 h 1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97"/>
                  <a:gd name="T188" fmla="*/ 200 w 200"/>
                  <a:gd name="T189" fmla="*/ 197 h 1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97">
                    <a:moveTo>
                      <a:pt x="94" y="6"/>
                    </a:moveTo>
                    <a:lnTo>
                      <a:pt x="34" y="8"/>
                    </a:lnTo>
                    <a:lnTo>
                      <a:pt x="30" y="4"/>
                    </a:lnTo>
                    <a:lnTo>
                      <a:pt x="26" y="2"/>
                    </a:lnTo>
                    <a:lnTo>
                      <a:pt x="24" y="0"/>
                    </a:lnTo>
                    <a:lnTo>
                      <a:pt x="16" y="0"/>
                    </a:lnTo>
                    <a:lnTo>
                      <a:pt x="14" y="0"/>
                    </a:lnTo>
                    <a:lnTo>
                      <a:pt x="10" y="4"/>
                    </a:lnTo>
                    <a:lnTo>
                      <a:pt x="8" y="4"/>
                    </a:lnTo>
                    <a:lnTo>
                      <a:pt x="6" y="2"/>
                    </a:lnTo>
                    <a:lnTo>
                      <a:pt x="0" y="6"/>
                    </a:lnTo>
                    <a:lnTo>
                      <a:pt x="0" y="14"/>
                    </a:lnTo>
                    <a:lnTo>
                      <a:pt x="0" y="18"/>
                    </a:lnTo>
                    <a:lnTo>
                      <a:pt x="0" y="20"/>
                    </a:lnTo>
                    <a:lnTo>
                      <a:pt x="4" y="28"/>
                    </a:lnTo>
                    <a:lnTo>
                      <a:pt x="8" y="30"/>
                    </a:lnTo>
                    <a:lnTo>
                      <a:pt x="32" y="74"/>
                    </a:lnTo>
                    <a:lnTo>
                      <a:pt x="32" y="76"/>
                    </a:lnTo>
                    <a:lnTo>
                      <a:pt x="40" y="90"/>
                    </a:lnTo>
                    <a:lnTo>
                      <a:pt x="42" y="117"/>
                    </a:lnTo>
                    <a:lnTo>
                      <a:pt x="46" y="129"/>
                    </a:lnTo>
                    <a:lnTo>
                      <a:pt x="46" y="141"/>
                    </a:lnTo>
                    <a:lnTo>
                      <a:pt x="50" y="147"/>
                    </a:lnTo>
                    <a:lnTo>
                      <a:pt x="48" y="151"/>
                    </a:lnTo>
                    <a:lnTo>
                      <a:pt x="52" y="169"/>
                    </a:lnTo>
                    <a:lnTo>
                      <a:pt x="70" y="189"/>
                    </a:lnTo>
                    <a:lnTo>
                      <a:pt x="72" y="191"/>
                    </a:lnTo>
                    <a:lnTo>
                      <a:pt x="74" y="189"/>
                    </a:lnTo>
                    <a:lnTo>
                      <a:pt x="78" y="183"/>
                    </a:lnTo>
                    <a:lnTo>
                      <a:pt x="80" y="183"/>
                    </a:lnTo>
                    <a:lnTo>
                      <a:pt x="88" y="189"/>
                    </a:lnTo>
                    <a:lnTo>
                      <a:pt x="88" y="193"/>
                    </a:lnTo>
                    <a:lnTo>
                      <a:pt x="90" y="195"/>
                    </a:lnTo>
                    <a:lnTo>
                      <a:pt x="96" y="197"/>
                    </a:lnTo>
                    <a:lnTo>
                      <a:pt x="100" y="195"/>
                    </a:lnTo>
                    <a:lnTo>
                      <a:pt x="110" y="195"/>
                    </a:lnTo>
                    <a:lnTo>
                      <a:pt x="118" y="189"/>
                    </a:lnTo>
                    <a:lnTo>
                      <a:pt x="122" y="187"/>
                    </a:lnTo>
                    <a:lnTo>
                      <a:pt x="122" y="80"/>
                    </a:lnTo>
                    <a:lnTo>
                      <a:pt x="138" y="80"/>
                    </a:lnTo>
                    <a:lnTo>
                      <a:pt x="138" y="24"/>
                    </a:lnTo>
                    <a:lnTo>
                      <a:pt x="140" y="24"/>
                    </a:lnTo>
                    <a:lnTo>
                      <a:pt x="172" y="18"/>
                    </a:lnTo>
                    <a:lnTo>
                      <a:pt x="176" y="20"/>
                    </a:lnTo>
                    <a:lnTo>
                      <a:pt x="178" y="24"/>
                    </a:lnTo>
                    <a:lnTo>
                      <a:pt x="178" y="28"/>
                    </a:lnTo>
                    <a:lnTo>
                      <a:pt x="182" y="22"/>
                    </a:lnTo>
                    <a:lnTo>
                      <a:pt x="186" y="18"/>
                    </a:lnTo>
                    <a:lnTo>
                      <a:pt x="194" y="16"/>
                    </a:lnTo>
                    <a:lnTo>
                      <a:pt x="196" y="16"/>
                    </a:lnTo>
                    <a:lnTo>
                      <a:pt x="198" y="14"/>
                    </a:lnTo>
                    <a:lnTo>
                      <a:pt x="200" y="14"/>
                    </a:lnTo>
                    <a:lnTo>
                      <a:pt x="198" y="10"/>
                    </a:lnTo>
                    <a:lnTo>
                      <a:pt x="188" y="8"/>
                    </a:lnTo>
                    <a:lnTo>
                      <a:pt x="186" y="8"/>
                    </a:lnTo>
                    <a:lnTo>
                      <a:pt x="174" y="10"/>
                    </a:lnTo>
                    <a:lnTo>
                      <a:pt x="172" y="12"/>
                    </a:lnTo>
                    <a:lnTo>
                      <a:pt x="146" y="18"/>
                    </a:lnTo>
                    <a:lnTo>
                      <a:pt x="106" y="12"/>
                    </a:lnTo>
                    <a:lnTo>
                      <a:pt x="104" y="10"/>
                    </a:lnTo>
                    <a:lnTo>
                      <a:pt x="100" y="6"/>
                    </a:lnTo>
                    <a:lnTo>
                      <a:pt x="96" y="6"/>
                    </a:lnTo>
                  </a:path>
                </a:pathLst>
              </a:custGeom>
              <a:solidFill>
                <a:schemeClr val="tx2"/>
              </a:solidFill>
              <a:ln w="3175">
                <a:solidFill>
                  <a:schemeClr val="bg1"/>
                </a:solidFill>
                <a:round/>
                <a:headEnd/>
                <a:tailEnd/>
              </a:ln>
            </p:spPr>
            <p:txBody>
              <a:bodyPr/>
              <a:lstStyle/>
              <a:p>
                <a:endParaRPr lang="fr-FR" dirty="0"/>
              </a:p>
            </p:txBody>
          </p:sp>
          <p:sp>
            <p:nvSpPr>
              <p:cNvPr id="60626" name="Freeform 236"/>
              <p:cNvSpPr>
                <a:spLocks/>
              </p:cNvSpPr>
              <p:nvPr/>
            </p:nvSpPr>
            <p:spPr bwMode="auto">
              <a:xfrm>
                <a:off x="3244" y="3096"/>
                <a:ext cx="18" cy="26"/>
              </a:xfrm>
              <a:custGeom>
                <a:avLst/>
                <a:gdLst>
                  <a:gd name="T0" fmla="*/ 18 w 18"/>
                  <a:gd name="T1" fmla="*/ 18 h 26"/>
                  <a:gd name="T2" fmla="*/ 16 w 18"/>
                  <a:gd name="T3" fmla="*/ 2 h 26"/>
                  <a:gd name="T4" fmla="*/ 14 w 18"/>
                  <a:gd name="T5" fmla="*/ 6 h 26"/>
                  <a:gd name="T6" fmla="*/ 8 w 18"/>
                  <a:gd name="T7" fmla="*/ 0 h 26"/>
                  <a:gd name="T8" fmla="*/ 4 w 18"/>
                  <a:gd name="T9" fmla="*/ 4 h 26"/>
                  <a:gd name="T10" fmla="*/ 0 w 18"/>
                  <a:gd name="T11" fmla="*/ 16 h 26"/>
                  <a:gd name="T12" fmla="*/ 2 w 18"/>
                  <a:gd name="T13" fmla="*/ 24 h 26"/>
                  <a:gd name="T14" fmla="*/ 12 w 18"/>
                  <a:gd name="T15" fmla="*/ 26 h 26"/>
                  <a:gd name="T16" fmla="*/ 14 w 18"/>
                  <a:gd name="T17" fmla="*/ 24 h 26"/>
                  <a:gd name="T18" fmla="*/ 16 w 18"/>
                  <a:gd name="T19" fmla="*/ 20 h 26"/>
                  <a:gd name="T20" fmla="*/ 16 w 18"/>
                  <a:gd name="T21" fmla="*/ 18 h 26"/>
                  <a:gd name="T22" fmla="*/ 18 w 18"/>
                  <a:gd name="T23" fmla="*/ 18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6"/>
                  <a:gd name="T38" fmla="*/ 18 w 18"/>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6">
                    <a:moveTo>
                      <a:pt x="18" y="18"/>
                    </a:moveTo>
                    <a:lnTo>
                      <a:pt x="16" y="2"/>
                    </a:lnTo>
                    <a:lnTo>
                      <a:pt x="14" y="6"/>
                    </a:lnTo>
                    <a:lnTo>
                      <a:pt x="8" y="0"/>
                    </a:lnTo>
                    <a:lnTo>
                      <a:pt x="4" y="4"/>
                    </a:lnTo>
                    <a:lnTo>
                      <a:pt x="0" y="16"/>
                    </a:lnTo>
                    <a:lnTo>
                      <a:pt x="2" y="24"/>
                    </a:lnTo>
                    <a:lnTo>
                      <a:pt x="12" y="26"/>
                    </a:lnTo>
                    <a:lnTo>
                      <a:pt x="14" y="24"/>
                    </a:lnTo>
                    <a:lnTo>
                      <a:pt x="16" y="20"/>
                    </a:lnTo>
                    <a:lnTo>
                      <a:pt x="16" y="18"/>
                    </a:lnTo>
                    <a:lnTo>
                      <a:pt x="18" y="18"/>
                    </a:lnTo>
                    <a:close/>
                  </a:path>
                </a:pathLst>
              </a:custGeom>
              <a:solidFill>
                <a:schemeClr val="tx2"/>
              </a:solidFill>
              <a:ln w="3175">
                <a:solidFill>
                  <a:schemeClr val="bg1"/>
                </a:solidFill>
                <a:round/>
                <a:headEnd/>
                <a:tailEnd/>
              </a:ln>
            </p:spPr>
            <p:txBody>
              <a:bodyPr/>
              <a:lstStyle/>
              <a:p>
                <a:endParaRPr lang="fr-FR" dirty="0"/>
              </a:p>
            </p:txBody>
          </p:sp>
          <p:sp>
            <p:nvSpPr>
              <p:cNvPr id="60627" name="Freeform 237"/>
              <p:cNvSpPr>
                <a:spLocks/>
              </p:cNvSpPr>
              <p:nvPr/>
            </p:nvSpPr>
            <p:spPr bwMode="auto">
              <a:xfrm>
                <a:off x="3244" y="3096"/>
                <a:ext cx="18" cy="26"/>
              </a:xfrm>
              <a:custGeom>
                <a:avLst/>
                <a:gdLst>
                  <a:gd name="T0" fmla="*/ 18 w 18"/>
                  <a:gd name="T1" fmla="*/ 18 h 26"/>
                  <a:gd name="T2" fmla="*/ 16 w 18"/>
                  <a:gd name="T3" fmla="*/ 2 h 26"/>
                  <a:gd name="T4" fmla="*/ 14 w 18"/>
                  <a:gd name="T5" fmla="*/ 6 h 26"/>
                  <a:gd name="T6" fmla="*/ 8 w 18"/>
                  <a:gd name="T7" fmla="*/ 0 h 26"/>
                  <a:gd name="T8" fmla="*/ 4 w 18"/>
                  <a:gd name="T9" fmla="*/ 4 h 26"/>
                  <a:gd name="T10" fmla="*/ 0 w 18"/>
                  <a:gd name="T11" fmla="*/ 16 h 26"/>
                  <a:gd name="T12" fmla="*/ 2 w 18"/>
                  <a:gd name="T13" fmla="*/ 24 h 26"/>
                  <a:gd name="T14" fmla="*/ 12 w 18"/>
                  <a:gd name="T15" fmla="*/ 26 h 26"/>
                  <a:gd name="T16" fmla="*/ 14 w 18"/>
                  <a:gd name="T17" fmla="*/ 24 h 26"/>
                  <a:gd name="T18" fmla="*/ 16 w 18"/>
                  <a:gd name="T19" fmla="*/ 20 h 26"/>
                  <a:gd name="T20" fmla="*/ 16 w 18"/>
                  <a:gd name="T21" fmla="*/ 18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6"/>
                  <a:gd name="T35" fmla="*/ 18 w 18"/>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6">
                    <a:moveTo>
                      <a:pt x="18" y="18"/>
                    </a:moveTo>
                    <a:lnTo>
                      <a:pt x="16" y="2"/>
                    </a:lnTo>
                    <a:lnTo>
                      <a:pt x="14" y="6"/>
                    </a:lnTo>
                    <a:lnTo>
                      <a:pt x="8" y="0"/>
                    </a:lnTo>
                    <a:lnTo>
                      <a:pt x="4" y="4"/>
                    </a:lnTo>
                    <a:lnTo>
                      <a:pt x="0" y="16"/>
                    </a:lnTo>
                    <a:lnTo>
                      <a:pt x="2" y="24"/>
                    </a:lnTo>
                    <a:lnTo>
                      <a:pt x="12" y="26"/>
                    </a:lnTo>
                    <a:lnTo>
                      <a:pt x="14" y="24"/>
                    </a:lnTo>
                    <a:lnTo>
                      <a:pt x="16" y="20"/>
                    </a:lnTo>
                    <a:lnTo>
                      <a:pt x="16" y="18"/>
                    </a:lnTo>
                  </a:path>
                </a:pathLst>
              </a:custGeom>
              <a:solidFill>
                <a:schemeClr val="tx2"/>
              </a:solidFill>
              <a:ln w="3175">
                <a:solidFill>
                  <a:schemeClr val="bg1"/>
                </a:solidFill>
                <a:round/>
                <a:headEnd/>
                <a:tailEnd/>
              </a:ln>
            </p:spPr>
            <p:txBody>
              <a:bodyPr/>
              <a:lstStyle/>
              <a:p>
                <a:endParaRPr lang="fr-FR" dirty="0"/>
              </a:p>
            </p:txBody>
          </p:sp>
          <p:sp>
            <p:nvSpPr>
              <p:cNvPr id="60628" name="Freeform 238"/>
              <p:cNvSpPr>
                <a:spLocks/>
              </p:cNvSpPr>
              <p:nvPr/>
            </p:nvSpPr>
            <p:spPr bwMode="auto">
              <a:xfrm>
                <a:off x="5452" y="1154"/>
                <a:ext cx="60" cy="34"/>
              </a:xfrm>
              <a:custGeom>
                <a:avLst/>
                <a:gdLst>
                  <a:gd name="T0" fmla="*/ 60 w 60"/>
                  <a:gd name="T1" fmla="*/ 14 h 34"/>
                  <a:gd name="T2" fmla="*/ 52 w 60"/>
                  <a:gd name="T3" fmla="*/ 8 h 34"/>
                  <a:gd name="T4" fmla="*/ 52 w 60"/>
                  <a:gd name="T5" fmla="*/ 6 h 34"/>
                  <a:gd name="T6" fmla="*/ 38 w 60"/>
                  <a:gd name="T7" fmla="*/ 0 h 34"/>
                  <a:gd name="T8" fmla="*/ 36 w 60"/>
                  <a:gd name="T9" fmla="*/ 0 h 34"/>
                  <a:gd name="T10" fmla="*/ 32 w 60"/>
                  <a:gd name="T11" fmla="*/ 2 h 34"/>
                  <a:gd name="T12" fmla="*/ 28 w 60"/>
                  <a:gd name="T13" fmla="*/ 0 h 34"/>
                  <a:gd name="T14" fmla="*/ 26 w 60"/>
                  <a:gd name="T15" fmla="*/ 2 h 34"/>
                  <a:gd name="T16" fmla="*/ 24 w 60"/>
                  <a:gd name="T17" fmla="*/ 2 h 34"/>
                  <a:gd name="T18" fmla="*/ 24 w 60"/>
                  <a:gd name="T19" fmla="*/ 0 h 34"/>
                  <a:gd name="T20" fmla="*/ 24 w 60"/>
                  <a:gd name="T21" fmla="*/ 2 h 34"/>
                  <a:gd name="T22" fmla="*/ 20 w 60"/>
                  <a:gd name="T23" fmla="*/ 2 h 34"/>
                  <a:gd name="T24" fmla="*/ 18 w 60"/>
                  <a:gd name="T25" fmla="*/ 6 h 34"/>
                  <a:gd name="T26" fmla="*/ 16 w 60"/>
                  <a:gd name="T27" fmla="*/ 6 h 34"/>
                  <a:gd name="T28" fmla="*/ 12 w 60"/>
                  <a:gd name="T29" fmla="*/ 8 h 34"/>
                  <a:gd name="T30" fmla="*/ 10 w 60"/>
                  <a:gd name="T31" fmla="*/ 12 h 34"/>
                  <a:gd name="T32" fmla="*/ 6 w 60"/>
                  <a:gd name="T33" fmla="*/ 16 h 34"/>
                  <a:gd name="T34" fmla="*/ 4 w 60"/>
                  <a:gd name="T35" fmla="*/ 20 h 34"/>
                  <a:gd name="T36" fmla="*/ 2 w 60"/>
                  <a:gd name="T37" fmla="*/ 22 h 34"/>
                  <a:gd name="T38" fmla="*/ 0 w 60"/>
                  <a:gd name="T39" fmla="*/ 24 h 34"/>
                  <a:gd name="T40" fmla="*/ 4 w 60"/>
                  <a:gd name="T41" fmla="*/ 32 h 34"/>
                  <a:gd name="T42" fmla="*/ 6 w 60"/>
                  <a:gd name="T43" fmla="*/ 34 h 34"/>
                  <a:gd name="T44" fmla="*/ 10 w 60"/>
                  <a:gd name="T45" fmla="*/ 32 h 34"/>
                  <a:gd name="T46" fmla="*/ 12 w 60"/>
                  <a:gd name="T47" fmla="*/ 34 h 34"/>
                  <a:gd name="T48" fmla="*/ 18 w 60"/>
                  <a:gd name="T49" fmla="*/ 32 h 34"/>
                  <a:gd name="T50" fmla="*/ 18 w 60"/>
                  <a:gd name="T51" fmla="*/ 30 h 34"/>
                  <a:gd name="T52" fmla="*/ 20 w 60"/>
                  <a:gd name="T53" fmla="*/ 28 h 34"/>
                  <a:gd name="T54" fmla="*/ 22 w 60"/>
                  <a:gd name="T55" fmla="*/ 26 h 34"/>
                  <a:gd name="T56" fmla="*/ 24 w 60"/>
                  <a:gd name="T57" fmla="*/ 28 h 34"/>
                  <a:gd name="T58" fmla="*/ 30 w 60"/>
                  <a:gd name="T59" fmla="*/ 28 h 34"/>
                  <a:gd name="T60" fmla="*/ 32 w 60"/>
                  <a:gd name="T61" fmla="*/ 30 h 34"/>
                  <a:gd name="T62" fmla="*/ 38 w 60"/>
                  <a:gd name="T63" fmla="*/ 30 h 34"/>
                  <a:gd name="T64" fmla="*/ 60 w 60"/>
                  <a:gd name="T65" fmla="*/ 20 h 34"/>
                  <a:gd name="T66" fmla="*/ 60 w 60"/>
                  <a:gd name="T67" fmla="*/ 18 h 34"/>
                  <a:gd name="T68" fmla="*/ 60 w 60"/>
                  <a:gd name="T69" fmla="*/ 14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
                  <a:gd name="T106" fmla="*/ 0 h 34"/>
                  <a:gd name="T107" fmla="*/ 60 w 6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 h="34">
                    <a:moveTo>
                      <a:pt x="60" y="14"/>
                    </a:moveTo>
                    <a:lnTo>
                      <a:pt x="52" y="8"/>
                    </a:lnTo>
                    <a:lnTo>
                      <a:pt x="52" y="6"/>
                    </a:lnTo>
                    <a:lnTo>
                      <a:pt x="38" y="0"/>
                    </a:lnTo>
                    <a:lnTo>
                      <a:pt x="36" y="0"/>
                    </a:lnTo>
                    <a:lnTo>
                      <a:pt x="32" y="2"/>
                    </a:lnTo>
                    <a:lnTo>
                      <a:pt x="28" y="0"/>
                    </a:lnTo>
                    <a:lnTo>
                      <a:pt x="26" y="2"/>
                    </a:lnTo>
                    <a:lnTo>
                      <a:pt x="24" y="2"/>
                    </a:lnTo>
                    <a:lnTo>
                      <a:pt x="24" y="0"/>
                    </a:lnTo>
                    <a:lnTo>
                      <a:pt x="24" y="2"/>
                    </a:lnTo>
                    <a:lnTo>
                      <a:pt x="20" y="2"/>
                    </a:lnTo>
                    <a:lnTo>
                      <a:pt x="18" y="6"/>
                    </a:lnTo>
                    <a:lnTo>
                      <a:pt x="16" y="6"/>
                    </a:lnTo>
                    <a:lnTo>
                      <a:pt x="12" y="8"/>
                    </a:lnTo>
                    <a:lnTo>
                      <a:pt x="10" y="12"/>
                    </a:lnTo>
                    <a:lnTo>
                      <a:pt x="6" y="16"/>
                    </a:lnTo>
                    <a:lnTo>
                      <a:pt x="4" y="20"/>
                    </a:lnTo>
                    <a:lnTo>
                      <a:pt x="2" y="22"/>
                    </a:lnTo>
                    <a:lnTo>
                      <a:pt x="0" y="24"/>
                    </a:lnTo>
                    <a:lnTo>
                      <a:pt x="4" y="32"/>
                    </a:lnTo>
                    <a:lnTo>
                      <a:pt x="6" y="34"/>
                    </a:lnTo>
                    <a:lnTo>
                      <a:pt x="10" y="32"/>
                    </a:lnTo>
                    <a:lnTo>
                      <a:pt x="12" y="34"/>
                    </a:lnTo>
                    <a:lnTo>
                      <a:pt x="18" y="32"/>
                    </a:lnTo>
                    <a:lnTo>
                      <a:pt x="18" y="30"/>
                    </a:lnTo>
                    <a:lnTo>
                      <a:pt x="20" y="28"/>
                    </a:lnTo>
                    <a:lnTo>
                      <a:pt x="22" y="26"/>
                    </a:lnTo>
                    <a:lnTo>
                      <a:pt x="24" y="28"/>
                    </a:lnTo>
                    <a:lnTo>
                      <a:pt x="30" y="28"/>
                    </a:lnTo>
                    <a:lnTo>
                      <a:pt x="32" y="30"/>
                    </a:lnTo>
                    <a:lnTo>
                      <a:pt x="38" y="30"/>
                    </a:lnTo>
                    <a:lnTo>
                      <a:pt x="60" y="20"/>
                    </a:lnTo>
                    <a:lnTo>
                      <a:pt x="60" y="18"/>
                    </a:lnTo>
                    <a:lnTo>
                      <a:pt x="60" y="14"/>
                    </a:lnTo>
                    <a:close/>
                  </a:path>
                </a:pathLst>
              </a:custGeom>
              <a:solidFill>
                <a:schemeClr val="tx2"/>
              </a:solidFill>
              <a:ln w="3175">
                <a:solidFill>
                  <a:schemeClr val="bg1"/>
                </a:solidFill>
                <a:round/>
                <a:headEnd/>
                <a:tailEnd/>
              </a:ln>
            </p:spPr>
            <p:txBody>
              <a:bodyPr/>
              <a:lstStyle/>
              <a:p>
                <a:endParaRPr lang="fr-FR" dirty="0"/>
              </a:p>
            </p:txBody>
          </p:sp>
          <p:sp>
            <p:nvSpPr>
              <p:cNvPr id="60629" name="Freeform 239"/>
              <p:cNvSpPr>
                <a:spLocks/>
              </p:cNvSpPr>
              <p:nvPr/>
            </p:nvSpPr>
            <p:spPr bwMode="auto">
              <a:xfrm>
                <a:off x="2475" y="676"/>
                <a:ext cx="16" cy="22"/>
              </a:xfrm>
              <a:custGeom>
                <a:avLst/>
                <a:gdLst>
                  <a:gd name="T0" fmla="*/ 12 w 16"/>
                  <a:gd name="T1" fmla="*/ 6 h 22"/>
                  <a:gd name="T2" fmla="*/ 0 w 16"/>
                  <a:gd name="T3" fmla="*/ 0 h 22"/>
                  <a:gd name="T4" fmla="*/ 16 w 16"/>
                  <a:gd name="T5" fmla="*/ 12 h 22"/>
                  <a:gd name="T6" fmla="*/ 16 w 16"/>
                  <a:gd name="T7" fmla="*/ 14 h 22"/>
                  <a:gd name="T8" fmla="*/ 14 w 16"/>
                  <a:gd name="T9" fmla="*/ 14 h 22"/>
                  <a:gd name="T10" fmla="*/ 14 w 16"/>
                  <a:gd name="T11" fmla="*/ 18 h 22"/>
                  <a:gd name="T12" fmla="*/ 14 w 16"/>
                  <a:gd name="T13" fmla="*/ 20 h 22"/>
                  <a:gd name="T14" fmla="*/ 12 w 16"/>
                  <a:gd name="T15" fmla="*/ 18 h 22"/>
                  <a:gd name="T16" fmla="*/ 10 w 16"/>
                  <a:gd name="T17" fmla="*/ 22 h 22"/>
                  <a:gd name="T18" fmla="*/ 8 w 16"/>
                  <a:gd name="T19" fmla="*/ 22 h 22"/>
                  <a:gd name="T20" fmla="*/ 8 w 16"/>
                  <a:gd name="T21" fmla="*/ 12 h 22"/>
                  <a:gd name="T22" fmla="*/ 10 w 16"/>
                  <a:gd name="T23" fmla="*/ 6 h 22"/>
                  <a:gd name="T24" fmla="*/ 12 w 16"/>
                  <a:gd name="T25" fmla="*/ 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2"/>
                  <a:gd name="T41" fmla="*/ 16 w 1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2">
                    <a:moveTo>
                      <a:pt x="12" y="6"/>
                    </a:moveTo>
                    <a:lnTo>
                      <a:pt x="0" y="0"/>
                    </a:lnTo>
                    <a:lnTo>
                      <a:pt x="16" y="12"/>
                    </a:lnTo>
                    <a:lnTo>
                      <a:pt x="16" y="14"/>
                    </a:lnTo>
                    <a:lnTo>
                      <a:pt x="14" y="14"/>
                    </a:lnTo>
                    <a:lnTo>
                      <a:pt x="14" y="18"/>
                    </a:lnTo>
                    <a:lnTo>
                      <a:pt x="14" y="20"/>
                    </a:lnTo>
                    <a:lnTo>
                      <a:pt x="12" y="18"/>
                    </a:lnTo>
                    <a:lnTo>
                      <a:pt x="10" y="22"/>
                    </a:lnTo>
                    <a:lnTo>
                      <a:pt x="8" y="22"/>
                    </a:lnTo>
                    <a:lnTo>
                      <a:pt x="8" y="12"/>
                    </a:lnTo>
                    <a:lnTo>
                      <a:pt x="10" y="6"/>
                    </a:lnTo>
                    <a:lnTo>
                      <a:pt x="12" y="6"/>
                    </a:lnTo>
                    <a:close/>
                  </a:path>
                </a:pathLst>
              </a:custGeom>
              <a:solidFill>
                <a:schemeClr val="tx2"/>
              </a:solidFill>
              <a:ln w="3175">
                <a:solidFill>
                  <a:schemeClr val="bg1"/>
                </a:solidFill>
                <a:round/>
                <a:headEnd/>
                <a:tailEnd/>
              </a:ln>
            </p:spPr>
            <p:txBody>
              <a:bodyPr/>
              <a:lstStyle/>
              <a:p>
                <a:endParaRPr lang="fr-FR" dirty="0"/>
              </a:p>
            </p:txBody>
          </p:sp>
          <p:sp>
            <p:nvSpPr>
              <p:cNvPr id="60630" name="Freeform 240"/>
              <p:cNvSpPr>
                <a:spLocks/>
              </p:cNvSpPr>
              <p:nvPr/>
            </p:nvSpPr>
            <p:spPr bwMode="auto">
              <a:xfrm>
                <a:off x="2475" y="676"/>
                <a:ext cx="16" cy="22"/>
              </a:xfrm>
              <a:custGeom>
                <a:avLst/>
                <a:gdLst>
                  <a:gd name="T0" fmla="*/ 12 w 16"/>
                  <a:gd name="T1" fmla="*/ 6 h 22"/>
                  <a:gd name="T2" fmla="*/ 0 w 16"/>
                  <a:gd name="T3" fmla="*/ 0 h 22"/>
                  <a:gd name="T4" fmla="*/ 16 w 16"/>
                  <a:gd name="T5" fmla="*/ 12 h 22"/>
                  <a:gd name="T6" fmla="*/ 16 w 16"/>
                  <a:gd name="T7" fmla="*/ 14 h 22"/>
                  <a:gd name="T8" fmla="*/ 14 w 16"/>
                  <a:gd name="T9" fmla="*/ 14 h 22"/>
                  <a:gd name="T10" fmla="*/ 14 w 16"/>
                  <a:gd name="T11" fmla="*/ 18 h 22"/>
                  <a:gd name="T12" fmla="*/ 14 w 16"/>
                  <a:gd name="T13" fmla="*/ 20 h 22"/>
                  <a:gd name="T14" fmla="*/ 12 w 16"/>
                  <a:gd name="T15" fmla="*/ 18 h 22"/>
                  <a:gd name="T16" fmla="*/ 10 w 16"/>
                  <a:gd name="T17" fmla="*/ 22 h 22"/>
                  <a:gd name="T18" fmla="*/ 8 w 16"/>
                  <a:gd name="T19" fmla="*/ 22 h 22"/>
                  <a:gd name="T20" fmla="*/ 8 w 16"/>
                  <a:gd name="T21" fmla="*/ 12 h 22"/>
                  <a:gd name="T22" fmla="*/ 10 w 16"/>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2"/>
                  <a:gd name="T38" fmla="*/ 16 w 16"/>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2">
                    <a:moveTo>
                      <a:pt x="12" y="6"/>
                    </a:moveTo>
                    <a:lnTo>
                      <a:pt x="0" y="0"/>
                    </a:lnTo>
                    <a:lnTo>
                      <a:pt x="16" y="12"/>
                    </a:lnTo>
                    <a:lnTo>
                      <a:pt x="16" y="14"/>
                    </a:lnTo>
                    <a:lnTo>
                      <a:pt x="14" y="14"/>
                    </a:lnTo>
                    <a:lnTo>
                      <a:pt x="14" y="18"/>
                    </a:lnTo>
                    <a:lnTo>
                      <a:pt x="14" y="20"/>
                    </a:lnTo>
                    <a:lnTo>
                      <a:pt x="12" y="18"/>
                    </a:lnTo>
                    <a:lnTo>
                      <a:pt x="10" y="22"/>
                    </a:lnTo>
                    <a:lnTo>
                      <a:pt x="8" y="22"/>
                    </a:lnTo>
                    <a:lnTo>
                      <a:pt x="8" y="12"/>
                    </a:lnTo>
                    <a:lnTo>
                      <a:pt x="10" y="6"/>
                    </a:lnTo>
                  </a:path>
                </a:pathLst>
              </a:custGeom>
              <a:solidFill>
                <a:schemeClr val="tx2"/>
              </a:solidFill>
              <a:ln w="3175">
                <a:solidFill>
                  <a:schemeClr val="bg1"/>
                </a:solidFill>
                <a:round/>
                <a:headEnd/>
                <a:tailEnd/>
              </a:ln>
            </p:spPr>
            <p:txBody>
              <a:bodyPr/>
              <a:lstStyle/>
              <a:p>
                <a:endParaRPr lang="fr-FR" dirty="0"/>
              </a:p>
            </p:txBody>
          </p:sp>
          <p:sp>
            <p:nvSpPr>
              <p:cNvPr id="60631" name="Freeform 241"/>
              <p:cNvSpPr>
                <a:spLocks/>
              </p:cNvSpPr>
              <p:nvPr/>
            </p:nvSpPr>
            <p:spPr bwMode="auto">
              <a:xfrm>
                <a:off x="2511" y="789"/>
                <a:ext cx="8" cy="18"/>
              </a:xfrm>
              <a:custGeom>
                <a:avLst/>
                <a:gdLst>
                  <a:gd name="T0" fmla="*/ 6 w 8"/>
                  <a:gd name="T1" fmla="*/ 0 h 18"/>
                  <a:gd name="T2" fmla="*/ 8 w 8"/>
                  <a:gd name="T3" fmla="*/ 0 h 18"/>
                  <a:gd name="T4" fmla="*/ 8 w 8"/>
                  <a:gd name="T5" fmla="*/ 4 h 18"/>
                  <a:gd name="T6" fmla="*/ 8 w 8"/>
                  <a:gd name="T7" fmla="*/ 14 h 18"/>
                  <a:gd name="T8" fmla="*/ 6 w 8"/>
                  <a:gd name="T9" fmla="*/ 16 h 18"/>
                  <a:gd name="T10" fmla="*/ 0 w 8"/>
                  <a:gd name="T11" fmla="*/ 18 h 18"/>
                  <a:gd name="T12" fmla="*/ 0 w 8"/>
                  <a:gd name="T13" fmla="*/ 12 h 18"/>
                  <a:gd name="T14" fmla="*/ 4 w 8"/>
                  <a:gd name="T15" fmla="*/ 2 h 18"/>
                  <a:gd name="T16" fmla="*/ 4 w 8"/>
                  <a:gd name="T17" fmla="*/ 0 h 18"/>
                  <a:gd name="T18" fmla="*/ 6 w 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8"/>
                  <a:gd name="T32" fmla="*/ 8 w 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8">
                    <a:moveTo>
                      <a:pt x="6" y="0"/>
                    </a:moveTo>
                    <a:lnTo>
                      <a:pt x="8" y="0"/>
                    </a:lnTo>
                    <a:lnTo>
                      <a:pt x="8" y="4"/>
                    </a:lnTo>
                    <a:lnTo>
                      <a:pt x="8" y="14"/>
                    </a:lnTo>
                    <a:lnTo>
                      <a:pt x="6" y="16"/>
                    </a:lnTo>
                    <a:lnTo>
                      <a:pt x="0" y="18"/>
                    </a:lnTo>
                    <a:lnTo>
                      <a:pt x="0" y="12"/>
                    </a:lnTo>
                    <a:lnTo>
                      <a:pt x="4" y="2"/>
                    </a:lnTo>
                    <a:lnTo>
                      <a:pt x="4" y="0"/>
                    </a:lnTo>
                    <a:lnTo>
                      <a:pt x="6" y="0"/>
                    </a:lnTo>
                    <a:close/>
                  </a:path>
                </a:pathLst>
              </a:custGeom>
              <a:solidFill>
                <a:schemeClr val="tx2"/>
              </a:solidFill>
              <a:ln w="3175">
                <a:solidFill>
                  <a:schemeClr val="bg1"/>
                </a:solidFill>
                <a:round/>
                <a:headEnd/>
                <a:tailEnd/>
              </a:ln>
            </p:spPr>
            <p:txBody>
              <a:bodyPr/>
              <a:lstStyle/>
              <a:p>
                <a:endParaRPr lang="fr-FR" dirty="0"/>
              </a:p>
            </p:txBody>
          </p:sp>
          <p:sp>
            <p:nvSpPr>
              <p:cNvPr id="60632" name="Freeform 242"/>
              <p:cNvSpPr>
                <a:spLocks/>
              </p:cNvSpPr>
              <p:nvPr/>
            </p:nvSpPr>
            <p:spPr bwMode="auto">
              <a:xfrm>
                <a:off x="2511" y="789"/>
                <a:ext cx="8" cy="18"/>
              </a:xfrm>
              <a:custGeom>
                <a:avLst/>
                <a:gdLst>
                  <a:gd name="T0" fmla="*/ 6 w 8"/>
                  <a:gd name="T1" fmla="*/ 0 h 18"/>
                  <a:gd name="T2" fmla="*/ 8 w 8"/>
                  <a:gd name="T3" fmla="*/ 0 h 18"/>
                  <a:gd name="T4" fmla="*/ 8 w 8"/>
                  <a:gd name="T5" fmla="*/ 4 h 18"/>
                  <a:gd name="T6" fmla="*/ 8 w 8"/>
                  <a:gd name="T7" fmla="*/ 14 h 18"/>
                  <a:gd name="T8" fmla="*/ 6 w 8"/>
                  <a:gd name="T9" fmla="*/ 16 h 18"/>
                  <a:gd name="T10" fmla="*/ 0 w 8"/>
                  <a:gd name="T11" fmla="*/ 18 h 18"/>
                  <a:gd name="T12" fmla="*/ 0 w 8"/>
                  <a:gd name="T13" fmla="*/ 12 h 18"/>
                  <a:gd name="T14" fmla="*/ 4 w 8"/>
                  <a:gd name="T15" fmla="*/ 2 h 18"/>
                  <a:gd name="T16" fmla="*/ 4 w 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8"/>
                  <a:gd name="T29" fmla="*/ 8 w 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8">
                    <a:moveTo>
                      <a:pt x="6" y="0"/>
                    </a:moveTo>
                    <a:lnTo>
                      <a:pt x="8" y="0"/>
                    </a:lnTo>
                    <a:lnTo>
                      <a:pt x="8" y="4"/>
                    </a:lnTo>
                    <a:lnTo>
                      <a:pt x="8" y="14"/>
                    </a:lnTo>
                    <a:lnTo>
                      <a:pt x="6" y="16"/>
                    </a:lnTo>
                    <a:lnTo>
                      <a:pt x="0" y="18"/>
                    </a:lnTo>
                    <a:lnTo>
                      <a:pt x="0" y="12"/>
                    </a:lnTo>
                    <a:lnTo>
                      <a:pt x="4" y="2"/>
                    </a:lnTo>
                    <a:lnTo>
                      <a:pt x="4" y="0"/>
                    </a:lnTo>
                  </a:path>
                </a:pathLst>
              </a:custGeom>
              <a:solidFill>
                <a:schemeClr val="tx2"/>
              </a:solidFill>
              <a:ln w="3175">
                <a:solidFill>
                  <a:schemeClr val="bg1"/>
                </a:solidFill>
                <a:round/>
                <a:headEnd/>
                <a:tailEnd/>
              </a:ln>
            </p:spPr>
            <p:txBody>
              <a:bodyPr/>
              <a:lstStyle/>
              <a:p>
                <a:endParaRPr lang="fr-FR" dirty="0"/>
              </a:p>
            </p:txBody>
          </p:sp>
          <p:sp>
            <p:nvSpPr>
              <p:cNvPr id="60633" name="Freeform 243"/>
              <p:cNvSpPr>
                <a:spLocks/>
              </p:cNvSpPr>
              <p:nvPr/>
            </p:nvSpPr>
            <p:spPr bwMode="auto">
              <a:xfrm>
                <a:off x="1961" y="1210"/>
                <a:ext cx="44" cy="46"/>
              </a:xfrm>
              <a:custGeom>
                <a:avLst/>
                <a:gdLst>
                  <a:gd name="T0" fmla="*/ 8 w 44"/>
                  <a:gd name="T1" fmla="*/ 0 h 46"/>
                  <a:gd name="T2" fmla="*/ 14 w 44"/>
                  <a:gd name="T3" fmla="*/ 4 h 46"/>
                  <a:gd name="T4" fmla="*/ 18 w 44"/>
                  <a:gd name="T5" fmla="*/ 4 h 46"/>
                  <a:gd name="T6" fmla="*/ 24 w 44"/>
                  <a:gd name="T7" fmla="*/ 8 h 46"/>
                  <a:gd name="T8" fmla="*/ 34 w 44"/>
                  <a:gd name="T9" fmla="*/ 22 h 46"/>
                  <a:gd name="T10" fmla="*/ 40 w 44"/>
                  <a:gd name="T11" fmla="*/ 24 h 46"/>
                  <a:gd name="T12" fmla="*/ 44 w 44"/>
                  <a:gd name="T13" fmla="*/ 28 h 46"/>
                  <a:gd name="T14" fmla="*/ 44 w 44"/>
                  <a:gd name="T15" fmla="*/ 34 h 46"/>
                  <a:gd name="T16" fmla="*/ 40 w 44"/>
                  <a:gd name="T17" fmla="*/ 40 h 46"/>
                  <a:gd name="T18" fmla="*/ 18 w 44"/>
                  <a:gd name="T19" fmla="*/ 46 h 46"/>
                  <a:gd name="T20" fmla="*/ 16 w 44"/>
                  <a:gd name="T21" fmla="*/ 46 h 46"/>
                  <a:gd name="T22" fmla="*/ 10 w 44"/>
                  <a:gd name="T23" fmla="*/ 42 h 46"/>
                  <a:gd name="T24" fmla="*/ 10 w 44"/>
                  <a:gd name="T25" fmla="*/ 40 h 46"/>
                  <a:gd name="T26" fmla="*/ 14 w 44"/>
                  <a:gd name="T27" fmla="*/ 38 h 46"/>
                  <a:gd name="T28" fmla="*/ 18 w 44"/>
                  <a:gd name="T29" fmla="*/ 40 h 46"/>
                  <a:gd name="T30" fmla="*/ 20 w 44"/>
                  <a:gd name="T31" fmla="*/ 38 h 46"/>
                  <a:gd name="T32" fmla="*/ 20 w 44"/>
                  <a:gd name="T33" fmla="*/ 36 h 46"/>
                  <a:gd name="T34" fmla="*/ 18 w 44"/>
                  <a:gd name="T35" fmla="*/ 38 h 46"/>
                  <a:gd name="T36" fmla="*/ 18 w 44"/>
                  <a:gd name="T37" fmla="*/ 36 h 46"/>
                  <a:gd name="T38" fmla="*/ 14 w 44"/>
                  <a:gd name="T39" fmla="*/ 36 h 46"/>
                  <a:gd name="T40" fmla="*/ 14 w 44"/>
                  <a:gd name="T41" fmla="*/ 32 h 46"/>
                  <a:gd name="T42" fmla="*/ 12 w 44"/>
                  <a:gd name="T43" fmla="*/ 34 h 46"/>
                  <a:gd name="T44" fmla="*/ 6 w 44"/>
                  <a:gd name="T45" fmla="*/ 34 h 46"/>
                  <a:gd name="T46" fmla="*/ 0 w 44"/>
                  <a:gd name="T47" fmla="*/ 32 h 46"/>
                  <a:gd name="T48" fmla="*/ 0 w 44"/>
                  <a:gd name="T49" fmla="*/ 28 h 46"/>
                  <a:gd name="T50" fmla="*/ 2 w 44"/>
                  <a:gd name="T51" fmla="*/ 28 h 46"/>
                  <a:gd name="T52" fmla="*/ 8 w 44"/>
                  <a:gd name="T53" fmla="*/ 30 h 46"/>
                  <a:gd name="T54" fmla="*/ 0 w 44"/>
                  <a:gd name="T55" fmla="*/ 22 h 46"/>
                  <a:gd name="T56" fmla="*/ 0 w 44"/>
                  <a:gd name="T57" fmla="*/ 20 h 46"/>
                  <a:gd name="T58" fmla="*/ 8 w 44"/>
                  <a:gd name="T59" fmla="*/ 20 h 46"/>
                  <a:gd name="T60" fmla="*/ 4 w 44"/>
                  <a:gd name="T61" fmla="*/ 16 h 46"/>
                  <a:gd name="T62" fmla="*/ 2 w 44"/>
                  <a:gd name="T63" fmla="*/ 10 h 46"/>
                  <a:gd name="T64" fmla="*/ 2 w 44"/>
                  <a:gd name="T65" fmla="*/ 4 h 46"/>
                  <a:gd name="T66" fmla="*/ 6 w 44"/>
                  <a:gd name="T67" fmla="*/ 0 h 46"/>
                  <a:gd name="T68" fmla="*/ 8 w 44"/>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46"/>
                  <a:gd name="T107" fmla="*/ 44 w 44"/>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46">
                    <a:moveTo>
                      <a:pt x="8" y="0"/>
                    </a:moveTo>
                    <a:lnTo>
                      <a:pt x="14" y="4"/>
                    </a:lnTo>
                    <a:lnTo>
                      <a:pt x="18" y="4"/>
                    </a:lnTo>
                    <a:lnTo>
                      <a:pt x="24" y="8"/>
                    </a:lnTo>
                    <a:lnTo>
                      <a:pt x="34" y="22"/>
                    </a:lnTo>
                    <a:lnTo>
                      <a:pt x="40" y="24"/>
                    </a:lnTo>
                    <a:lnTo>
                      <a:pt x="44" y="28"/>
                    </a:lnTo>
                    <a:lnTo>
                      <a:pt x="44" y="34"/>
                    </a:lnTo>
                    <a:lnTo>
                      <a:pt x="40" y="40"/>
                    </a:lnTo>
                    <a:lnTo>
                      <a:pt x="18" y="46"/>
                    </a:lnTo>
                    <a:lnTo>
                      <a:pt x="16" y="46"/>
                    </a:lnTo>
                    <a:lnTo>
                      <a:pt x="10" y="42"/>
                    </a:lnTo>
                    <a:lnTo>
                      <a:pt x="10" y="40"/>
                    </a:lnTo>
                    <a:lnTo>
                      <a:pt x="14" y="38"/>
                    </a:lnTo>
                    <a:lnTo>
                      <a:pt x="18" y="40"/>
                    </a:lnTo>
                    <a:lnTo>
                      <a:pt x="20" y="38"/>
                    </a:lnTo>
                    <a:lnTo>
                      <a:pt x="20" y="36"/>
                    </a:lnTo>
                    <a:lnTo>
                      <a:pt x="18" y="38"/>
                    </a:lnTo>
                    <a:lnTo>
                      <a:pt x="18" y="36"/>
                    </a:lnTo>
                    <a:lnTo>
                      <a:pt x="14" y="36"/>
                    </a:lnTo>
                    <a:lnTo>
                      <a:pt x="14" y="32"/>
                    </a:lnTo>
                    <a:lnTo>
                      <a:pt x="12" y="34"/>
                    </a:lnTo>
                    <a:lnTo>
                      <a:pt x="6" y="34"/>
                    </a:lnTo>
                    <a:lnTo>
                      <a:pt x="0" y="32"/>
                    </a:lnTo>
                    <a:lnTo>
                      <a:pt x="0" y="28"/>
                    </a:lnTo>
                    <a:lnTo>
                      <a:pt x="2" y="28"/>
                    </a:lnTo>
                    <a:lnTo>
                      <a:pt x="8" y="30"/>
                    </a:lnTo>
                    <a:lnTo>
                      <a:pt x="0" y="22"/>
                    </a:lnTo>
                    <a:lnTo>
                      <a:pt x="0" y="20"/>
                    </a:lnTo>
                    <a:lnTo>
                      <a:pt x="8" y="20"/>
                    </a:lnTo>
                    <a:lnTo>
                      <a:pt x="4" y="16"/>
                    </a:lnTo>
                    <a:lnTo>
                      <a:pt x="2" y="10"/>
                    </a:lnTo>
                    <a:lnTo>
                      <a:pt x="2" y="4"/>
                    </a:lnTo>
                    <a:lnTo>
                      <a:pt x="6" y="0"/>
                    </a:lnTo>
                    <a:lnTo>
                      <a:pt x="8" y="0"/>
                    </a:lnTo>
                    <a:close/>
                  </a:path>
                </a:pathLst>
              </a:custGeom>
              <a:solidFill>
                <a:schemeClr val="tx2"/>
              </a:solidFill>
              <a:ln w="3175">
                <a:solidFill>
                  <a:schemeClr val="bg1"/>
                </a:solidFill>
                <a:round/>
                <a:headEnd/>
                <a:tailEnd/>
              </a:ln>
            </p:spPr>
            <p:txBody>
              <a:bodyPr/>
              <a:lstStyle/>
              <a:p>
                <a:endParaRPr lang="fr-FR" dirty="0"/>
              </a:p>
            </p:txBody>
          </p:sp>
          <p:sp>
            <p:nvSpPr>
              <p:cNvPr id="60634" name="Freeform 244"/>
              <p:cNvSpPr>
                <a:spLocks/>
              </p:cNvSpPr>
              <p:nvPr/>
            </p:nvSpPr>
            <p:spPr bwMode="auto">
              <a:xfrm>
                <a:off x="1961" y="1210"/>
                <a:ext cx="44" cy="46"/>
              </a:xfrm>
              <a:custGeom>
                <a:avLst/>
                <a:gdLst>
                  <a:gd name="T0" fmla="*/ 8 w 44"/>
                  <a:gd name="T1" fmla="*/ 0 h 46"/>
                  <a:gd name="T2" fmla="*/ 14 w 44"/>
                  <a:gd name="T3" fmla="*/ 4 h 46"/>
                  <a:gd name="T4" fmla="*/ 18 w 44"/>
                  <a:gd name="T5" fmla="*/ 4 h 46"/>
                  <a:gd name="T6" fmla="*/ 24 w 44"/>
                  <a:gd name="T7" fmla="*/ 8 h 46"/>
                  <a:gd name="T8" fmla="*/ 34 w 44"/>
                  <a:gd name="T9" fmla="*/ 22 h 46"/>
                  <a:gd name="T10" fmla="*/ 40 w 44"/>
                  <a:gd name="T11" fmla="*/ 24 h 46"/>
                  <a:gd name="T12" fmla="*/ 44 w 44"/>
                  <a:gd name="T13" fmla="*/ 28 h 46"/>
                  <a:gd name="T14" fmla="*/ 44 w 44"/>
                  <a:gd name="T15" fmla="*/ 34 h 46"/>
                  <a:gd name="T16" fmla="*/ 40 w 44"/>
                  <a:gd name="T17" fmla="*/ 40 h 46"/>
                  <a:gd name="T18" fmla="*/ 18 w 44"/>
                  <a:gd name="T19" fmla="*/ 46 h 46"/>
                  <a:gd name="T20" fmla="*/ 16 w 44"/>
                  <a:gd name="T21" fmla="*/ 46 h 46"/>
                  <a:gd name="T22" fmla="*/ 10 w 44"/>
                  <a:gd name="T23" fmla="*/ 42 h 46"/>
                  <a:gd name="T24" fmla="*/ 10 w 44"/>
                  <a:gd name="T25" fmla="*/ 40 h 46"/>
                  <a:gd name="T26" fmla="*/ 14 w 44"/>
                  <a:gd name="T27" fmla="*/ 38 h 46"/>
                  <a:gd name="T28" fmla="*/ 18 w 44"/>
                  <a:gd name="T29" fmla="*/ 40 h 46"/>
                  <a:gd name="T30" fmla="*/ 20 w 44"/>
                  <a:gd name="T31" fmla="*/ 38 h 46"/>
                  <a:gd name="T32" fmla="*/ 20 w 44"/>
                  <a:gd name="T33" fmla="*/ 36 h 46"/>
                  <a:gd name="T34" fmla="*/ 18 w 44"/>
                  <a:gd name="T35" fmla="*/ 38 h 46"/>
                  <a:gd name="T36" fmla="*/ 18 w 44"/>
                  <a:gd name="T37" fmla="*/ 36 h 46"/>
                  <a:gd name="T38" fmla="*/ 14 w 44"/>
                  <a:gd name="T39" fmla="*/ 36 h 46"/>
                  <a:gd name="T40" fmla="*/ 14 w 44"/>
                  <a:gd name="T41" fmla="*/ 32 h 46"/>
                  <a:gd name="T42" fmla="*/ 12 w 44"/>
                  <a:gd name="T43" fmla="*/ 34 h 46"/>
                  <a:gd name="T44" fmla="*/ 6 w 44"/>
                  <a:gd name="T45" fmla="*/ 34 h 46"/>
                  <a:gd name="T46" fmla="*/ 0 w 44"/>
                  <a:gd name="T47" fmla="*/ 32 h 46"/>
                  <a:gd name="T48" fmla="*/ 0 w 44"/>
                  <a:gd name="T49" fmla="*/ 28 h 46"/>
                  <a:gd name="T50" fmla="*/ 2 w 44"/>
                  <a:gd name="T51" fmla="*/ 28 h 46"/>
                  <a:gd name="T52" fmla="*/ 8 w 44"/>
                  <a:gd name="T53" fmla="*/ 30 h 46"/>
                  <a:gd name="T54" fmla="*/ 0 w 44"/>
                  <a:gd name="T55" fmla="*/ 22 h 46"/>
                  <a:gd name="T56" fmla="*/ 0 w 44"/>
                  <a:gd name="T57" fmla="*/ 20 h 46"/>
                  <a:gd name="T58" fmla="*/ 8 w 44"/>
                  <a:gd name="T59" fmla="*/ 20 h 46"/>
                  <a:gd name="T60" fmla="*/ 4 w 44"/>
                  <a:gd name="T61" fmla="*/ 16 h 46"/>
                  <a:gd name="T62" fmla="*/ 2 w 44"/>
                  <a:gd name="T63" fmla="*/ 10 h 46"/>
                  <a:gd name="T64" fmla="*/ 2 w 44"/>
                  <a:gd name="T65" fmla="*/ 4 h 46"/>
                  <a:gd name="T66" fmla="*/ 6 w 44"/>
                  <a:gd name="T67" fmla="*/ 0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6"/>
                  <a:gd name="T104" fmla="*/ 44 w 44"/>
                  <a:gd name="T105" fmla="*/ 46 h 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6">
                    <a:moveTo>
                      <a:pt x="8" y="0"/>
                    </a:moveTo>
                    <a:lnTo>
                      <a:pt x="14" y="4"/>
                    </a:lnTo>
                    <a:lnTo>
                      <a:pt x="18" y="4"/>
                    </a:lnTo>
                    <a:lnTo>
                      <a:pt x="24" y="8"/>
                    </a:lnTo>
                    <a:lnTo>
                      <a:pt x="34" y="22"/>
                    </a:lnTo>
                    <a:lnTo>
                      <a:pt x="40" y="24"/>
                    </a:lnTo>
                    <a:lnTo>
                      <a:pt x="44" y="28"/>
                    </a:lnTo>
                    <a:lnTo>
                      <a:pt x="44" y="34"/>
                    </a:lnTo>
                    <a:lnTo>
                      <a:pt x="40" y="40"/>
                    </a:lnTo>
                    <a:lnTo>
                      <a:pt x="18" y="46"/>
                    </a:lnTo>
                    <a:lnTo>
                      <a:pt x="16" y="46"/>
                    </a:lnTo>
                    <a:lnTo>
                      <a:pt x="10" y="42"/>
                    </a:lnTo>
                    <a:lnTo>
                      <a:pt x="10" y="40"/>
                    </a:lnTo>
                    <a:lnTo>
                      <a:pt x="14" y="38"/>
                    </a:lnTo>
                    <a:lnTo>
                      <a:pt x="18" y="40"/>
                    </a:lnTo>
                    <a:lnTo>
                      <a:pt x="20" y="38"/>
                    </a:lnTo>
                    <a:lnTo>
                      <a:pt x="20" y="36"/>
                    </a:lnTo>
                    <a:lnTo>
                      <a:pt x="18" y="38"/>
                    </a:lnTo>
                    <a:lnTo>
                      <a:pt x="18" y="36"/>
                    </a:lnTo>
                    <a:lnTo>
                      <a:pt x="14" y="36"/>
                    </a:lnTo>
                    <a:lnTo>
                      <a:pt x="14" y="32"/>
                    </a:lnTo>
                    <a:lnTo>
                      <a:pt x="12" y="34"/>
                    </a:lnTo>
                    <a:lnTo>
                      <a:pt x="6" y="34"/>
                    </a:lnTo>
                    <a:lnTo>
                      <a:pt x="0" y="32"/>
                    </a:lnTo>
                    <a:lnTo>
                      <a:pt x="0" y="28"/>
                    </a:lnTo>
                    <a:lnTo>
                      <a:pt x="2" y="28"/>
                    </a:lnTo>
                    <a:lnTo>
                      <a:pt x="8" y="30"/>
                    </a:lnTo>
                    <a:lnTo>
                      <a:pt x="0" y="22"/>
                    </a:lnTo>
                    <a:lnTo>
                      <a:pt x="0" y="20"/>
                    </a:lnTo>
                    <a:lnTo>
                      <a:pt x="8" y="20"/>
                    </a:lnTo>
                    <a:lnTo>
                      <a:pt x="4" y="16"/>
                    </a:lnTo>
                    <a:lnTo>
                      <a:pt x="2" y="10"/>
                    </a:lnTo>
                    <a:lnTo>
                      <a:pt x="2" y="4"/>
                    </a:lnTo>
                    <a:lnTo>
                      <a:pt x="6" y="0"/>
                    </a:lnTo>
                  </a:path>
                </a:pathLst>
              </a:custGeom>
              <a:solidFill>
                <a:schemeClr val="tx2"/>
              </a:solidFill>
              <a:ln w="3175">
                <a:solidFill>
                  <a:schemeClr val="bg1"/>
                </a:solidFill>
                <a:round/>
                <a:headEnd/>
                <a:tailEnd/>
              </a:ln>
            </p:spPr>
            <p:txBody>
              <a:bodyPr/>
              <a:lstStyle/>
              <a:p>
                <a:endParaRPr lang="fr-FR" dirty="0"/>
              </a:p>
            </p:txBody>
          </p:sp>
          <p:sp>
            <p:nvSpPr>
              <p:cNvPr id="60635" name="Freeform 245"/>
              <p:cNvSpPr>
                <a:spLocks/>
              </p:cNvSpPr>
              <p:nvPr/>
            </p:nvSpPr>
            <p:spPr bwMode="auto">
              <a:xfrm>
                <a:off x="2495" y="869"/>
                <a:ext cx="8" cy="50"/>
              </a:xfrm>
              <a:custGeom>
                <a:avLst/>
                <a:gdLst>
                  <a:gd name="T0" fmla="*/ 6 w 8"/>
                  <a:gd name="T1" fmla="*/ 14 h 50"/>
                  <a:gd name="T2" fmla="*/ 8 w 8"/>
                  <a:gd name="T3" fmla="*/ 50 h 50"/>
                  <a:gd name="T4" fmla="*/ 0 w 8"/>
                  <a:gd name="T5" fmla="*/ 12 h 50"/>
                  <a:gd name="T6" fmla="*/ 6 w 8"/>
                  <a:gd name="T7" fmla="*/ 10 h 50"/>
                  <a:gd name="T8" fmla="*/ 2 w 8"/>
                  <a:gd name="T9" fmla="*/ 10 h 50"/>
                  <a:gd name="T10" fmla="*/ 2 w 8"/>
                  <a:gd name="T11" fmla="*/ 0 h 50"/>
                  <a:gd name="T12" fmla="*/ 6 w 8"/>
                  <a:gd name="T13" fmla="*/ 10 h 50"/>
                  <a:gd name="T14" fmla="*/ 6 w 8"/>
                  <a:gd name="T15" fmla="*/ 12 h 50"/>
                  <a:gd name="T16" fmla="*/ 6 w 8"/>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0"/>
                  <a:gd name="T29" fmla="*/ 8 w 8"/>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0">
                    <a:moveTo>
                      <a:pt x="6" y="14"/>
                    </a:moveTo>
                    <a:lnTo>
                      <a:pt x="8" y="50"/>
                    </a:lnTo>
                    <a:lnTo>
                      <a:pt x="0" y="12"/>
                    </a:lnTo>
                    <a:lnTo>
                      <a:pt x="6" y="10"/>
                    </a:lnTo>
                    <a:lnTo>
                      <a:pt x="2" y="10"/>
                    </a:lnTo>
                    <a:lnTo>
                      <a:pt x="2" y="0"/>
                    </a:lnTo>
                    <a:lnTo>
                      <a:pt x="6" y="10"/>
                    </a:lnTo>
                    <a:lnTo>
                      <a:pt x="6" y="12"/>
                    </a:lnTo>
                    <a:lnTo>
                      <a:pt x="6" y="14"/>
                    </a:lnTo>
                    <a:close/>
                  </a:path>
                </a:pathLst>
              </a:custGeom>
              <a:solidFill>
                <a:schemeClr val="tx2"/>
              </a:solidFill>
              <a:ln w="3175">
                <a:solidFill>
                  <a:schemeClr val="bg1"/>
                </a:solidFill>
                <a:round/>
                <a:headEnd/>
                <a:tailEnd/>
              </a:ln>
            </p:spPr>
            <p:txBody>
              <a:bodyPr/>
              <a:lstStyle/>
              <a:p>
                <a:endParaRPr lang="fr-FR" dirty="0"/>
              </a:p>
            </p:txBody>
          </p:sp>
          <p:sp>
            <p:nvSpPr>
              <p:cNvPr id="60636" name="Freeform 246"/>
              <p:cNvSpPr>
                <a:spLocks/>
              </p:cNvSpPr>
              <p:nvPr/>
            </p:nvSpPr>
            <p:spPr bwMode="auto">
              <a:xfrm>
                <a:off x="2495" y="869"/>
                <a:ext cx="8" cy="50"/>
              </a:xfrm>
              <a:custGeom>
                <a:avLst/>
                <a:gdLst>
                  <a:gd name="T0" fmla="*/ 6 w 8"/>
                  <a:gd name="T1" fmla="*/ 14 h 50"/>
                  <a:gd name="T2" fmla="*/ 8 w 8"/>
                  <a:gd name="T3" fmla="*/ 50 h 50"/>
                  <a:gd name="T4" fmla="*/ 0 w 8"/>
                  <a:gd name="T5" fmla="*/ 12 h 50"/>
                  <a:gd name="T6" fmla="*/ 6 w 8"/>
                  <a:gd name="T7" fmla="*/ 10 h 50"/>
                  <a:gd name="T8" fmla="*/ 2 w 8"/>
                  <a:gd name="T9" fmla="*/ 10 h 50"/>
                  <a:gd name="T10" fmla="*/ 2 w 8"/>
                  <a:gd name="T11" fmla="*/ 0 h 50"/>
                  <a:gd name="T12" fmla="*/ 6 w 8"/>
                  <a:gd name="T13" fmla="*/ 10 h 50"/>
                  <a:gd name="T14" fmla="*/ 6 w 8"/>
                  <a:gd name="T15" fmla="*/ 12 h 5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0"/>
                  <a:gd name="T26" fmla="*/ 8 w 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0">
                    <a:moveTo>
                      <a:pt x="6" y="14"/>
                    </a:moveTo>
                    <a:lnTo>
                      <a:pt x="8" y="50"/>
                    </a:lnTo>
                    <a:lnTo>
                      <a:pt x="0" y="12"/>
                    </a:lnTo>
                    <a:lnTo>
                      <a:pt x="6" y="10"/>
                    </a:lnTo>
                    <a:lnTo>
                      <a:pt x="2" y="10"/>
                    </a:lnTo>
                    <a:lnTo>
                      <a:pt x="2" y="0"/>
                    </a:lnTo>
                    <a:lnTo>
                      <a:pt x="6" y="10"/>
                    </a:lnTo>
                    <a:lnTo>
                      <a:pt x="6" y="12"/>
                    </a:lnTo>
                  </a:path>
                </a:pathLst>
              </a:custGeom>
              <a:solidFill>
                <a:schemeClr val="tx2"/>
              </a:solidFill>
              <a:ln w="3175">
                <a:solidFill>
                  <a:schemeClr val="bg1"/>
                </a:solidFill>
                <a:round/>
                <a:headEnd/>
                <a:tailEnd/>
              </a:ln>
            </p:spPr>
            <p:txBody>
              <a:bodyPr/>
              <a:lstStyle/>
              <a:p>
                <a:endParaRPr lang="fr-FR" dirty="0"/>
              </a:p>
            </p:txBody>
          </p:sp>
          <p:sp>
            <p:nvSpPr>
              <p:cNvPr id="60637" name="Freeform 247"/>
              <p:cNvSpPr>
                <a:spLocks/>
              </p:cNvSpPr>
              <p:nvPr/>
            </p:nvSpPr>
            <p:spPr bwMode="auto">
              <a:xfrm>
                <a:off x="2499" y="953"/>
                <a:ext cx="22" cy="26"/>
              </a:xfrm>
              <a:custGeom>
                <a:avLst/>
                <a:gdLst>
                  <a:gd name="T0" fmla="*/ 14 w 22"/>
                  <a:gd name="T1" fmla="*/ 4 h 26"/>
                  <a:gd name="T2" fmla="*/ 14 w 22"/>
                  <a:gd name="T3" fmla="*/ 6 h 26"/>
                  <a:gd name="T4" fmla="*/ 12 w 22"/>
                  <a:gd name="T5" fmla="*/ 8 h 26"/>
                  <a:gd name="T6" fmla="*/ 12 w 22"/>
                  <a:gd name="T7" fmla="*/ 10 h 26"/>
                  <a:gd name="T8" fmla="*/ 12 w 22"/>
                  <a:gd name="T9" fmla="*/ 14 h 26"/>
                  <a:gd name="T10" fmla="*/ 14 w 22"/>
                  <a:gd name="T11" fmla="*/ 18 h 26"/>
                  <a:gd name="T12" fmla="*/ 18 w 22"/>
                  <a:gd name="T13" fmla="*/ 18 h 26"/>
                  <a:gd name="T14" fmla="*/ 20 w 22"/>
                  <a:gd name="T15" fmla="*/ 16 h 26"/>
                  <a:gd name="T16" fmla="*/ 22 w 22"/>
                  <a:gd name="T17" fmla="*/ 14 h 26"/>
                  <a:gd name="T18" fmla="*/ 22 w 22"/>
                  <a:gd name="T19" fmla="*/ 20 h 26"/>
                  <a:gd name="T20" fmla="*/ 22 w 22"/>
                  <a:gd name="T21" fmla="*/ 24 h 26"/>
                  <a:gd name="T22" fmla="*/ 20 w 22"/>
                  <a:gd name="T23" fmla="*/ 26 h 26"/>
                  <a:gd name="T24" fmla="*/ 14 w 22"/>
                  <a:gd name="T25" fmla="*/ 22 h 26"/>
                  <a:gd name="T26" fmla="*/ 6 w 22"/>
                  <a:gd name="T27" fmla="*/ 24 h 26"/>
                  <a:gd name="T28" fmla="*/ 4 w 22"/>
                  <a:gd name="T29" fmla="*/ 24 h 26"/>
                  <a:gd name="T30" fmla="*/ 0 w 22"/>
                  <a:gd name="T31" fmla="*/ 24 h 26"/>
                  <a:gd name="T32" fmla="*/ 0 w 22"/>
                  <a:gd name="T33" fmla="*/ 8 h 26"/>
                  <a:gd name="T34" fmla="*/ 0 w 22"/>
                  <a:gd name="T35" fmla="*/ 6 h 26"/>
                  <a:gd name="T36" fmla="*/ 0 w 22"/>
                  <a:gd name="T37" fmla="*/ 4 h 26"/>
                  <a:gd name="T38" fmla="*/ 6 w 22"/>
                  <a:gd name="T39" fmla="*/ 2 h 26"/>
                  <a:gd name="T40" fmla="*/ 8 w 22"/>
                  <a:gd name="T41" fmla="*/ 6 h 26"/>
                  <a:gd name="T42" fmla="*/ 10 w 22"/>
                  <a:gd name="T43" fmla="*/ 4 h 26"/>
                  <a:gd name="T44" fmla="*/ 12 w 22"/>
                  <a:gd name="T45" fmla="*/ 0 h 26"/>
                  <a:gd name="T46" fmla="*/ 12 w 22"/>
                  <a:gd name="T47" fmla="*/ 4 h 26"/>
                  <a:gd name="T48" fmla="*/ 14 w 22"/>
                  <a:gd name="T49" fmla="*/ 4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6"/>
                  <a:gd name="T77" fmla="*/ 22 w 2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6">
                    <a:moveTo>
                      <a:pt x="14" y="4"/>
                    </a:moveTo>
                    <a:lnTo>
                      <a:pt x="14" y="6"/>
                    </a:lnTo>
                    <a:lnTo>
                      <a:pt x="12" y="8"/>
                    </a:lnTo>
                    <a:lnTo>
                      <a:pt x="12" y="10"/>
                    </a:lnTo>
                    <a:lnTo>
                      <a:pt x="12" y="14"/>
                    </a:lnTo>
                    <a:lnTo>
                      <a:pt x="14" y="18"/>
                    </a:lnTo>
                    <a:lnTo>
                      <a:pt x="18" y="18"/>
                    </a:lnTo>
                    <a:lnTo>
                      <a:pt x="20" y="16"/>
                    </a:lnTo>
                    <a:lnTo>
                      <a:pt x="22" y="14"/>
                    </a:lnTo>
                    <a:lnTo>
                      <a:pt x="22" y="20"/>
                    </a:lnTo>
                    <a:lnTo>
                      <a:pt x="22" y="24"/>
                    </a:lnTo>
                    <a:lnTo>
                      <a:pt x="20" y="26"/>
                    </a:lnTo>
                    <a:lnTo>
                      <a:pt x="14" y="22"/>
                    </a:lnTo>
                    <a:lnTo>
                      <a:pt x="6" y="24"/>
                    </a:lnTo>
                    <a:lnTo>
                      <a:pt x="4" y="24"/>
                    </a:lnTo>
                    <a:lnTo>
                      <a:pt x="0" y="24"/>
                    </a:lnTo>
                    <a:lnTo>
                      <a:pt x="0" y="8"/>
                    </a:lnTo>
                    <a:lnTo>
                      <a:pt x="0" y="6"/>
                    </a:lnTo>
                    <a:lnTo>
                      <a:pt x="0" y="4"/>
                    </a:lnTo>
                    <a:lnTo>
                      <a:pt x="6" y="2"/>
                    </a:lnTo>
                    <a:lnTo>
                      <a:pt x="8" y="6"/>
                    </a:lnTo>
                    <a:lnTo>
                      <a:pt x="10" y="4"/>
                    </a:lnTo>
                    <a:lnTo>
                      <a:pt x="12" y="0"/>
                    </a:lnTo>
                    <a:lnTo>
                      <a:pt x="12" y="4"/>
                    </a:lnTo>
                    <a:lnTo>
                      <a:pt x="14" y="4"/>
                    </a:lnTo>
                    <a:close/>
                  </a:path>
                </a:pathLst>
              </a:custGeom>
              <a:solidFill>
                <a:schemeClr val="tx2"/>
              </a:solidFill>
              <a:ln w="3175">
                <a:solidFill>
                  <a:schemeClr val="bg1"/>
                </a:solidFill>
                <a:round/>
                <a:headEnd/>
                <a:tailEnd/>
              </a:ln>
            </p:spPr>
            <p:txBody>
              <a:bodyPr/>
              <a:lstStyle/>
              <a:p>
                <a:endParaRPr lang="fr-FR" dirty="0"/>
              </a:p>
            </p:txBody>
          </p:sp>
          <p:sp>
            <p:nvSpPr>
              <p:cNvPr id="60638" name="Freeform 248"/>
              <p:cNvSpPr>
                <a:spLocks/>
              </p:cNvSpPr>
              <p:nvPr/>
            </p:nvSpPr>
            <p:spPr bwMode="auto">
              <a:xfrm>
                <a:off x="2499" y="953"/>
                <a:ext cx="22" cy="26"/>
              </a:xfrm>
              <a:custGeom>
                <a:avLst/>
                <a:gdLst>
                  <a:gd name="T0" fmla="*/ 14 w 22"/>
                  <a:gd name="T1" fmla="*/ 4 h 26"/>
                  <a:gd name="T2" fmla="*/ 14 w 22"/>
                  <a:gd name="T3" fmla="*/ 6 h 26"/>
                  <a:gd name="T4" fmla="*/ 12 w 22"/>
                  <a:gd name="T5" fmla="*/ 8 h 26"/>
                  <a:gd name="T6" fmla="*/ 12 w 22"/>
                  <a:gd name="T7" fmla="*/ 10 h 26"/>
                  <a:gd name="T8" fmla="*/ 12 w 22"/>
                  <a:gd name="T9" fmla="*/ 14 h 26"/>
                  <a:gd name="T10" fmla="*/ 14 w 22"/>
                  <a:gd name="T11" fmla="*/ 18 h 26"/>
                  <a:gd name="T12" fmla="*/ 18 w 22"/>
                  <a:gd name="T13" fmla="*/ 18 h 26"/>
                  <a:gd name="T14" fmla="*/ 20 w 22"/>
                  <a:gd name="T15" fmla="*/ 16 h 26"/>
                  <a:gd name="T16" fmla="*/ 22 w 22"/>
                  <a:gd name="T17" fmla="*/ 14 h 26"/>
                  <a:gd name="T18" fmla="*/ 22 w 22"/>
                  <a:gd name="T19" fmla="*/ 20 h 26"/>
                  <a:gd name="T20" fmla="*/ 22 w 22"/>
                  <a:gd name="T21" fmla="*/ 24 h 26"/>
                  <a:gd name="T22" fmla="*/ 20 w 22"/>
                  <a:gd name="T23" fmla="*/ 26 h 26"/>
                  <a:gd name="T24" fmla="*/ 14 w 22"/>
                  <a:gd name="T25" fmla="*/ 22 h 26"/>
                  <a:gd name="T26" fmla="*/ 6 w 22"/>
                  <a:gd name="T27" fmla="*/ 24 h 26"/>
                  <a:gd name="T28" fmla="*/ 4 w 22"/>
                  <a:gd name="T29" fmla="*/ 24 h 26"/>
                  <a:gd name="T30" fmla="*/ 0 w 22"/>
                  <a:gd name="T31" fmla="*/ 24 h 26"/>
                  <a:gd name="T32" fmla="*/ 0 w 22"/>
                  <a:gd name="T33" fmla="*/ 8 h 26"/>
                  <a:gd name="T34" fmla="*/ 0 w 22"/>
                  <a:gd name="T35" fmla="*/ 6 h 26"/>
                  <a:gd name="T36" fmla="*/ 0 w 22"/>
                  <a:gd name="T37" fmla="*/ 4 h 26"/>
                  <a:gd name="T38" fmla="*/ 6 w 22"/>
                  <a:gd name="T39" fmla="*/ 2 h 26"/>
                  <a:gd name="T40" fmla="*/ 8 w 22"/>
                  <a:gd name="T41" fmla="*/ 6 h 26"/>
                  <a:gd name="T42" fmla="*/ 10 w 22"/>
                  <a:gd name="T43" fmla="*/ 4 h 26"/>
                  <a:gd name="T44" fmla="*/ 12 w 22"/>
                  <a:gd name="T45" fmla="*/ 0 h 26"/>
                  <a:gd name="T46" fmla="*/ 12 w 22"/>
                  <a:gd name="T47" fmla="*/ 4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6"/>
                  <a:gd name="T74" fmla="*/ 22 w 2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6">
                    <a:moveTo>
                      <a:pt x="14" y="4"/>
                    </a:moveTo>
                    <a:lnTo>
                      <a:pt x="14" y="6"/>
                    </a:lnTo>
                    <a:lnTo>
                      <a:pt x="12" y="8"/>
                    </a:lnTo>
                    <a:lnTo>
                      <a:pt x="12" y="10"/>
                    </a:lnTo>
                    <a:lnTo>
                      <a:pt x="12" y="14"/>
                    </a:lnTo>
                    <a:lnTo>
                      <a:pt x="14" y="18"/>
                    </a:lnTo>
                    <a:lnTo>
                      <a:pt x="18" y="18"/>
                    </a:lnTo>
                    <a:lnTo>
                      <a:pt x="20" y="16"/>
                    </a:lnTo>
                    <a:lnTo>
                      <a:pt x="22" y="14"/>
                    </a:lnTo>
                    <a:lnTo>
                      <a:pt x="22" y="20"/>
                    </a:lnTo>
                    <a:lnTo>
                      <a:pt x="22" y="24"/>
                    </a:lnTo>
                    <a:lnTo>
                      <a:pt x="20" y="26"/>
                    </a:lnTo>
                    <a:lnTo>
                      <a:pt x="14" y="22"/>
                    </a:lnTo>
                    <a:lnTo>
                      <a:pt x="6" y="24"/>
                    </a:lnTo>
                    <a:lnTo>
                      <a:pt x="4" y="24"/>
                    </a:lnTo>
                    <a:lnTo>
                      <a:pt x="0" y="24"/>
                    </a:lnTo>
                    <a:lnTo>
                      <a:pt x="0" y="8"/>
                    </a:lnTo>
                    <a:lnTo>
                      <a:pt x="0" y="6"/>
                    </a:lnTo>
                    <a:lnTo>
                      <a:pt x="0" y="4"/>
                    </a:lnTo>
                    <a:lnTo>
                      <a:pt x="6" y="2"/>
                    </a:lnTo>
                    <a:lnTo>
                      <a:pt x="8" y="6"/>
                    </a:lnTo>
                    <a:lnTo>
                      <a:pt x="10" y="4"/>
                    </a:lnTo>
                    <a:lnTo>
                      <a:pt x="12" y="0"/>
                    </a:lnTo>
                    <a:lnTo>
                      <a:pt x="12" y="4"/>
                    </a:lnTo>
                  </a:path>
                </a:pathLst>
              </a:custGeom>
              <a:solidFill>
                <a:schemeClr val="tx2"/>
              </a:solidFill>
              <a:ln w="3175">
                <a:solidFill>
                  <a:schemeClr val="bg1"/>
                </a:solidFill>
                <a:round/>
                <a:headEnd/>
                <a:tailEnd/>
              </a:ln>
            </p:spPr>
            <p:txBody>
              <a:bodyPr/>
              <a:lstStyle/>
              <a:p>
                <a:endParaRPr lang="fr-FR" dirty="0"/>
              </a:p>
            </p:txBody>
          </p:sp>
          <p:sp>
            <p:nvSpPr>
              <p:cNvPr id="60639" name="Freeform 249"/>
              <p:cNvSpPr>
                <a:spLocks/>
              </p:cNvSpPr>
              <p:nvPr/>
            </p:nvSpPr>
            <p:spPr bwMode="auto">
              <a:xfrm>
                <a:off x="2453" y="1006"/>
                <a:ext cx="26" cy="20"/>
              </a:xfrm>
              <a:custGeom>
                <a:avLst/>
                <a:gdLst>
                  <a:gd name="T0" fmla="*/ 4 w 26"/>
                  <a:gd name="T1" fmla="*/ 4 h 20"/>
                  <a:gd name="T2" fmla="*/ 0 w 26"/>
                  <a:gd name="T3" fmla="*/ 10 h 20"/>
                  <a:gd name="T4" fmla="*/ 0 w 26"/>
                  <a:gd name="T5" fmla="*/ 14 h 20"/>
                  <a:gd name="T6" fmla="*/ 2 w 26"/>
                  <a:gd name="T7" fmla="*/ 16 h 20"/>
                  <a:gd name="T8" fmla="*/ 8 w 26"/>
                  <a:gd name="T9" fmla="*/ 18 h 20"/>
                  <a:gd name="T10" fmla="*/ 12 w 26"/>
                  <a:gd name="T11" fmla="*/ 20 h 20"/>
                  <a:gd name="T12" fmla="*/ 26 w 26"/>
                  <a:gd name="T13" fmla="*/ 18 h 20"/>
                  <a:gd name="T14" fmla="*/ 26 w 26"/>
                  <a:gd name="T15" fmla="*/ 14 h 20"/>
                  <a:gd name="T16" fmla="*/ 24 w 26"/>
                  <a:gd name="T17" fmla="*/ 12 h 20"/>
                  <a:gd name="T18" fmla="*/ 22 w 26"/>
                  <a:gd name="T19" fmla="*/ 6 h 20"/>
                  <a:gd name="T20" fmla="*/ 22 w 26"/>
                  <a:gd name="T21" fmla="*/ 2 h 20"/>
                  <a:gd name="T22" fmla="*/ 10 w 26"/>
                  <a:gd name="T23" fmla="*/ 0 h 20"/>
                  <a:gd name="T24" fmla="*/ 6 w 26"/>
                  <a:gd name="T25" fmla="*/ 2 h 20"/>
                  <a:gd name="T26" fmla="*/ 6 w 26"/>
                  <a:gd name="T27" fmla="*/ 4 h 20"/>
                  <a:gd name="T28" fmla="*/ 4 w 26"/>
                  <a:gd name="T29" fmla="*/ 4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0"/>
                  <a:gd name="T47" fmla="*/ 26 w 2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0">
                    <a:moveTo>
                      <a:pt x="4" y="4"/>
                    </a:moveTo>
                    <a:lnTo>
                      <a:pt x="0" y="10"/>
                    </a:lnTo>
                    <a:lnTo>
                      <a:pt x="0" y="14"/>
                    </a:lnTo>
                    <a:lnTo>
                      <a:pt x="2" y="16"/>
                    </a:lnTo>
                    <a:lnTo>
                      <a:pt x="8" y="18"/>
                    </a:lnTo>
                    <a:lnTo>
                      <a:pt x="12" y="20"/>
                    </a:lnTo>
                    <a:lnTo>
                      <a:pt x="26" y="18"/>
                    </a:lnTo>
                    <a:lnTo>
                      <a:pt x="26" y="14"/>
                    </a:lnTo>
                    <a:lnTo>
                      <a:pt x="24" y="12"/>
                    </a:lnTo>
                    <a:lnTo>
                      <a:pt x="22" y="6"/>
                    </a:lnTo>
                    <a:lnTo>
                      <a:pt x="22" y="2"/>
                    </a:lnTo>
                    <a:lnTo>
                      <a:pt x="10" y="0"/>
                    </a:lnTo>
                    <a:lnTo>
                      <a:pt x="6" y="2"/>
                    </a:lnTo>
                    <a:lnTo>
                      <a:pt x="6" y="4"/>
                    </a:lnTo>
                    <a:lnTo>
                      <a:pt x="4" y="4"/>
                    </a:lnTo>
                    <a:close/>
                  </a:path>
                </a:pathLst>
              </a:custGeom>
              <a:solidFill>
                <a:schemeClr val="tx2"/>
              </a:solidFill>
              <a:ln w="3175">
                <a:solidFill>
                  <a:schemeClr val="bg1"/>
                </a:solidFill>
                <a:round/>
                <a:headEnd/>
                <a:tailEnd/>
              </a:ln>
            </p:spPr>
            <p:txBody>
              <a:bodyPr/>
              <a:lstStyle/>
              <a:p>
                <a:endParaRPr lang="fr-FR" dirty="0"/>
              </a:p>
            </p:txBody>
          </p:sp>
          <p:sp>
            <p:nvSpPr>
              <p:cNvPr id="60640" name="Freeform 250"/>
              <p:cNvSpPr>
                <a:spLocks/>
              </p:cNvSpPr>
              <p:nvPr/>
            </p:nvSpPr>
            <p:spPr bwMode="auto">
              <a:xfrm>
                <a:off x="2453" y="1006"/>
                <a:ext cx="26" cy="20"/>
              </a:xfrm>
              <a:custGeom>
                <a:avLst/>
                <a:gdLst>
                  <a:gd name="T0" fmla="*/ 4 w 26"/>
                  <a:gd name="T1" fmla="*/ 4 h 20"/>
                  <a:gd name="T2" fmla="*/ 0 w 26"/>
                  <a:gd name="T3" fmla="*/ 10 h 20"/>
                  <a:gd name="T4" fmla="*/ 0 w 26"/>
                  <a:gd name="T5" fmla="*/ 14 h 20"/>
                  <a:gd name="T6" fmla="*/ 2 w 26"/>
                  <a:gd name="T7" fmla="*/ 16 h 20"/>
                  <a:gd name="T8" fmla="*/ 8 w 26"/>
                  <a:gd name="T9" fmla="*/ 18 h 20"/>
                  <a:gd name="T10" fmla="*/ 12 w 26"/>
                  <a:gd name="T11" fmla="*/ 20 h 20"/>
                  <a:gd name="T12" fmla="*/ 26 w 26"/>
                  <a:gd name="T13" fmla="*/ 18 h 20"/>
                  <a:gd name="T14" fmla="*/ 26 w 26"/>
                  <a:gd name="T15" fmla="*/ 14 h 20"/>
                  <a:gd name="T16" fmla="*/ 24 w 26"/>
                  <a:gd name="T17" fmla="*/ 12 h 20"/>
                  <a:gd name="T18" fmla="*/ 22 w 26"/>
                  <a:gd name="T19" fmla="*/ 6 h 20"/>
                  <a:gd name="T20" fmla="*/ 22 w 26"/>
                  <a:gd name="T21" fmla="*/ 2 h 20"/>
                  <a:gd name="T22" fmla="*/ 10 w 26"/>
                  <a:gd name="T23" fmla="*/ 0 h 20"/>
                  <a:gd name="T24" fmla="*/ 6 w 26"/>
                  <a:gd name="T25" fmla="*/ 2 h 20"/>
                  <a:gd name="T26" fmla="*/ 6 w 26"/>
                  <a:gd name="T27" fmla="*/ 4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0"/>
                  <a:gd name="T44" fmla="*/ 26 w 26"/>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0">
                    <a:moveTo>
                      <a:pt x="4" y="4"/>
                    </a:moveTo>
                    <a:lnTo>
                      <a:pt x="0" y="10"/>
                    </a:lnTo>
                    <a:lnTo>
                      <a:pt x="0" y="14"/>
                    </a:lnTo>
                    <a:lnTo>
                      <a:pt x="2" y="16"/>
                    </a:lnTo>
                    <a:lnTo>
                      <a:pt x="8" y="18"/>
                    </a:lnTo>
                    <a:lnTo>
                      <a:pt x="12" y="20"/>
                    </a:lnTo>
                    <a:lnTo>
                      <a:pt x="26" y="18"/>
                    </a:lnTo>
                    <a:lnTo>
                      <a:pt x="26" y="14"/>
                    </a:lnTo>
                    <a:lnTo>
                      <a:pt x="24" y="12"/>
                    </a:lnTo>
                    <a:lnTo>
                      <a:pt x="22" y="6"/>
                    </a:lnTo>
                    <a:lnTo>
                      <a:pt x="22" y="2"/>
                    </a:lnTo>
                    <a:lnTo>
                      <a:pt x="10" y="0"/>
                    </a:lnTo>
                    <a:lnTo>
                      <a:pt x="6" y="2"/>
                    </a:lnTo>
                    <a:lnTo>
                      <a:pt x="6" y="4"/>
                    </a:lnTo>
                  </a:path>
                </a:pathLst>
              </a:custGeom>
              <a:solidFill>
                <a:schemeClr val="tx2"/>
              </a:solidFill>
              <a:ln w="3175">
                <a:solidFill>
                  <a:schemeClr val="bg1"/>
                </a:solidFill>
                <a:round/>
                <a:headEnd/>
                <a:tailEnd/>
              </a:ln>
            </p:spPr>
            <p:txBody>
              <a:bodyPr/>
              <a:lstStyle/>
              <a:p>
                <a:endParaRPr lang="fr-FR" dirty="0"/>
              </a:p>
            </p:txBody>
          </p:sp>
          <p:sp>
            <p:nvSpPr>
              <p:cNvPr id="60641" name="Freeform 251"/>
              <p:cNvSpPr>
                <a:spLocks/>
              </p:cNvSpPr>
              <p:nvPr/>
            </p:nvSpPr>
            <p:spPr bwMode="auto">
              <a:xfrm>
                <a:off x="2397" y="1062"/>
                <a:ext cx="42" cy="20"/>
              </a:xfrm>
              <a:custGeom>
                <a:avLst/>
                <a:gdLst>
                  <a:gd name="T0" fmla="*/ 2 w 42"/>
                  <a:gd name="T1" fmla="*/ 10 h 20"/>
                  <a:gd name="T2" fmla="*/ 0 w 42"/>
                  <a:gd name="T3" fmla="*/ 14 h 20"/>
                  <a:gd name="T4" fmla="*/ 20 w 42"/>
                  <a:gd name="T5" fmla="*/ 20 h 20"/>
                  <a:gd name="T6" fmla="*/ 24 w 42"/>
                  <a:gd name="T7" fmla="*/ 20 h 20"/>
                  <a:gd name="T8" fmla="*/ 28 w 42"/>
                  <a:gd name="T9" fmla="*/ 18 h 20"/>
                  <a:gd name="T10" fmla="*/ 36 w 42"/>
                  <a:gd name="T11" fmla="*/ 18 h 20"/>
                  <a:gd name="T12" fmla="*/ 40 w 42"/>
                  <a:gd name="T13" fmla="*/ 16 h 20"/>
                  <a:gd name="T14" fmla="*/ 42 w 42"/>
                  <a:gd name="T15" fmla="*/ 14 h 20"/>
                  <a:gd name="T16" fmla="*/ 12 w 42"/>
                  <a:gd name="T17" fmla="*/ 6 h 20"/>
                  <a:gd name="T18" fmla="*/ 20 w 42"/>
                  <a:gd name="T19" fmla="*/ 6 h 20"/>
                  <a:gd name="T20" fmla="*/ 28 w 42"/>
                  <a:gd name="T21" fmla="*/ 10 h 20"/>
                  <a:gd name="T22" fmla="*/ 36 w 42"/>
                  <a:gd name="T23" fmla="*/ 10 h 20"/>
                  <a:gd name="T24" fmla="*/ 36 w 42"/>
                  <a:gd name="T25" fmla="*/ 8 h 20"/>
                  <a:gd name="T26" fmla="*/ 22 w 42"/>
                  <a:gd name="T27" fmla="*/ 2 h 20"/>
                  <a:gd name="T28" fmla="*/ 10 w 42"/>
                  <a:gd name="T29" fmla="*/ 0 h 20"/>
                  <a:gd name="T30" fmla="*/ 4 w 42"/>
                  <a:gd name="T31" fmla="*/ 10 h 20"/>
                  <a:gd name="T32" fmla="*/ 2 w 42"/>
                  <a:gd name="T33" fmla="*/ 1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0"/>
                  <a:gd name="T53" fmla="*/ 42 w 4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0">
                    <a:moveTo>
                      <a:pt x="2" y="10"/>
                    </a:moveTo>
                    <a:lnTo>
                      <a:pt x="0" y="14"/>
                    </a:lnTo>
                    <a:lnTo>
                      <a:pt x="20" y="20"/>
                    </a:lnTo>
                    <a:lnTo>
                      <a:pt x="24" y="20"/>
                    </a:lnTo>
                    <a:lnTo>
                      <a:pt x="28" y="18"/>
                    </a:lnTo>
                    <a:lnTo>
                      <a:pt x="36" y="18"/>
                    </a:lnTo>
                    <a:lnTo>
                      <a:pt x="40" y="16"/>
                    </a:lnTo>
                    <a:lnTo>
                      <a:pt x="42" y="14"/>
                    </a:lnTo>
                    <a:lnTo>
                      <a:pt x="12" y="6"/>
                    </a:lnTo>
                    <a:lnTo>
                      <a:pt x="20" y="6"/>
                    </a:lnTo>
                    <a:lnTo>
                      <a:pt x="28" y="10"/>
                    </a:lnTo>
                    <a:lnTo>
                      <a:pt x="36" y="10"/>
                    </a:lnTo>
                    <a:lnTo>
                      <a:pt x="36" y="8"/>
                    </a:lnTo>
                    <a:lnTo>
                      <a:pt x="22" y="2"/>
                    </a:lnTo>
                    <a:lnTo>
                      <a:pt x="10" y="0"/>
                    </a:lnTo>
                    <a:lnTo>
                      <a:pt x="4" y="10"/>
                    </a:lnTo>
                    <a:lnTo>
                      <a:pt x="2" y="10"/>
                    </a:lnTo>
                    <a:close/>
                  </a:path>
                </a:pathLst>
              </a:custGeom>
              <a:solidFill>
                <a:schemeClr val="tx2"/>
              </a:solidFill>
              <a:ln w="3175">
                <a:solidFill>
                  <a:schemeClr val="bg1"/>
                </a:solidFill>
                <a:round/>
                <a:headEnd/>
                <a:tailEnd/>
              </a:ln>
            </p:spPr>
            <p:txBody>
              <a:bodyPr/>
              <a:lstStyle/>
              <a:p>
                <a:endParaRPr lang="fr-FR" dirty="0"/>
              </a:p>
            </p:txBody>
          </p:sp>
          <p:sp>
            <p:nvSpPr>
              <p:cNvPr id="60642" name="Freeform 252"/>
              <p:cNvSpPr>
                <a:spLocks/>
              </p:cNvSpPr>
              <p:nvPr/>
            </p:nvSpPr>
            <p:spPr bwMode="auto">
              <a:xfrm>
                <a:off x="2397" y="1062"/>
                <a:ext cx="42" cy="20"/>
              </a:xfrm>
              <a:custGeom>
                <a:avLst/>
                <a:gdLst>
                  <a:gd name="T0" fmla="*/ 2 w 42"/>
                  <a:gd name="T1" fmla="*/ 10 h 20"/>
                  <a:gd name="T2" fmla="*/ 0 w 42"/>
                  <a:gd name="T3" fmla="*/ 14 h 20"/>
                  <a:gd name="T4" fmla="*/ 20 w 42"/>
                  <a:gd name="T5" fmla="*/ 20 h 20"/>
                  <a:gd name="T6" fmla="*/ 24 w 42"/>
                  <a:gd name="T7" fmla="*/ 20 h 20"/>
                  <a:gd name="T8" fmla="*/ 28 w 42"/>
                  <a:gd name="T9" fmla="*/ 18 h 20"/>
                  <a:gd name="T10" fmla="*/ 36 w 42"/>
                  <a:gd name="T11" fmla="*/ 18 h 20"/>
                  <a:gd name="T12" fmla="*/ 40 w 42"/>
                  <a:gd name="T13" fmla="*/ 16 h 20"/>
                  <a:gd name="T14" fmla="*/ 42 w 42"/>
                  <a:gd name="T15" fmla="*/ 14 h 20"/>
                  <a:gd name="T16" fmla="*/ 12 w 42"/>
                  <a:gd name="T17" fmla="*/ 6 h 20"/>
                  <a:gd name="T18" fmla="*/ 20 w 42"/>
                  <a:gd name="T19" fmla="*/ 6 h 20"/>
                  <a:gd name="T20" fmla="*/ 28 w 42"/>
                  <a:gd name="T21" fmla="*/ 10 h 20"/>
                  <a:gd name="T22" fmla="*/ 36 w 42"/>
                  <a:gd name="T23" fmla="*/ 10 h 20"/>
                  <a:gd name="T24" fmla="*/ 36 w 42"/>
                  <a:gd name="T25" fmla="*/ 8 h 20"/>
                  <a:gd name="T26" fmla="*/ 22 w 42"/>
                  <a:gd name="T27" fmla="*/ 2 h 20"/>
                  <a:gd name="T28" fmla="*/ 10 w 42"/>
                  <a:gd name="T29" fmla="*/ 0 h 20"/>
                  <a:gd name="T30" fmla="*/ 4 w 42"/>
                  <a:gd name="T31" fmla="*/ 1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0"/>
                  <a:gd name="T50" fmla="*/ 42 w 42"/>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0">
                    <a:moveTo>
                      <a:pt x="2" y="10"/>
                    </a:moveTo>
                    <a:lnTo>
                      <a:pt x="0" y="14"/>
                    </a:lnTo>
                    <a:lnTo>
                      <a:pt x="20" y="20"/>
                    </a:lnTo>
                    <a:lnTo>
                      <a:pt x="24" y="20"/>
                    </a:lnTo>
                    <a:lnTo>
                      <a:pt x="28" y="18"/>
                    </a:lnTo>
                    <a:lnTo>
                      <a:pt x="36" y="18"/>
                    </a:lnTo>
                    <a:lnTo>
                      <a:pt x="40" y="16"/>
                    </a:lnTo>
                    <a:lnTo>
                      <a:pt x="42" y="14"/>
                    </a:lnTo>
                    <a:lnTo>
                      <a:pt x="12" y="6"/>
                    </a:lnTo>
                    <a:lnTo>
                      <a:pt x="20" y="6"/>
                    </a:lnTo>
                    <a:lnTo>
                      <a:pt x="28" y="10"/>
                    </a:lnTo>
                    <a:lnTo>
                      <a:pt x="36" y="10"/>
                    </a:lnTo>
                    <a:lnTo>
                      <a:pt x="36" y="8"/>
                    </a:lnTo>
                    <a:lnTo>
                      <a:pt x="22" y="2"/>
                    </a:lnTo>
                    <a:lnTo>
                      <a:pt x="10" y="0"/>
                    </a:lnTo>
                    <a:lnTo>
                      <a:pt x="4" y="10"/>
                    </a:lnTo>
                  </a:path>
                </a:pathLst>
              </a:custGeom>
              <a:solidFill>
                <a:schemeClr val="tx2"/>
              </a:solidFill>
              <a:ln w="3175">
                <a:solidFill>
                  <a:schemeClr val="bg1"/>
                </a:solidFill>
                <a:round/>
                <a:headEnd/>
                <a:tailEnd/>
              </a:ln>
            </p:spPr>
            <p:txBody>
              <a:bodyPr/>
              <a:lstStyle/>
              <a:p>
                <a:endParaRPr lang="fr-FR" dirty="0"/>
              </a:p>
            </p:txBody>
          </p:sp>
          <p:sp>
            <p:nvSpPr>
              <p:cNvPr id="60643" name="Freeform 253"/>
              <p:cNvSpPr>
                <a:spLocks/>
              </p:cNvSpPr>
              <p:nvPr/>
            </p:nvSpPr>
            <p:spPr bwMode="auto">
              <a:xfrm>
                <a:off x="2413" y="1082"/>
                <a:ext cx="40" cy="16"/>
              </a:xfrm>
              <a:custGeom>
                <a:avLst/>
                <a:gdLst>
                  <a:gd name="T0" fmla="*/ 40 w 40"/>
                  <a:gd name="T1" fmla="*/ 8 h 16"/>
                  <a:gd name="T2" fmla="*/ 36 w 40"/>
                  <a:gd name="T3" fmla="*/ 10 h 16"/>
                  <a:gd name="T4" fmla="*/ 36 w 40"/>
                  <a:gd name="T5" fmla="*/ 12 h 16"/>
                  <a:gd name="T6" fmla="*/ 40 w 40"/>
                  <a:gd name="T7" fmla="*/ 16 h 16"/>
                  <a:gd name="T8" fmla="*/ 36 w 40"/>
                  <a:gd name="T9" fmla="*/ 16 h 16"/>
                  <a:gd name="T10" fmla="*/ 30 w 40"/>
                  <a:gd name="T11" fmla="*/ 16 h 16"/>
                  <a:gd name="T12" fmla="*/ 30 w 40"/>
                  <a:gd name="T13" fmla="*/ 14 h 16"/>
                  <a:gd name="T14" fmla="*/ 24 w 40"/>
                  <a:gd name="T15" fmla="*/ 8 h 16"/>
                  <a:gd name="T16" fmla="*/ 2 w 40"/>
                  <a:gd name="T17" fmla="*/ 6 h 16"/>
                  <a:gd name="T18" fmla="*/ 0 w 40"/>
                  <a:gd name="T19" fmla="*/ 2 h 16"/>
                  <a:gd name="T20" fmla="*/ 20 w 40"/>
                  <a:gd name="T21" fmla="*/ 0 h 16"/>
                  <a:gd name="T22" fmla="*/ 24 w 40"/>
                  <a:gd name="T23" fmla="*/ 0 h 16"/>
                  <a:gd name="T24" fmla="*/ 26 w 40"/>
                  <a:gd name="T25" fmla="*/ 0 h 16"/>
                  <a:gd name="T26" fmla="*/ 30 w 40"/>
                  <a:gd name="T27" fmla="*/ 2 h 16"/>
                  <a:gd name="T28" fmla="*/ 32 w 40"/>
                  <a:gd name="T29" fmla="*/ 2 h 16"/>
                  <a:gd name="T30" fmla="*/ 40 w 40"/>
                  <a:gd name="T31" fmla="*/ 6 h 16"/>
                  <a:gd name="T32" fmla="*/ 40 w 40"/>
                  <a:gd name="T33" fmla="*/ 6 h 16"/>
                  <a:gd name="T34" fmla="*/ 40 w 40"/>
                  <a:gd name="T35" fmla="*/ 8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6"/>
                  <a:gd name="T56" fmla="*/ 40 w 40"/>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6">
                    <a:moveTo>
                      <a:pt x="40" y="8"/>
                    </a:moveTo>
                    <a:lnTo>
                      <a:pt x="36" y="10"/>
                    </a:lnTo>
                    <a:lnTo>
                      <a:pt x="36" y="12"/>
                    </a:lnTo>
                    <a:lnTo>
                      <a:pt x="40" y="16"/>
                    </a:lnTo>
                    <a:lnTo>
                      <a:pt x="36" y="16"/>
                    </a:lnTo>
                    <a:lnTo>
                      <a:pt x="30" y="16"/>
                    </a:lnTo>
                    <a:lnTo>
                      <a:pt x="30" y="14"/>
                    </a:lnTo>
                    <a:lnTo>
                      <a:pt x="24" y="8"/>
                    </a:lnTo>
                    <a:lnTo>
                      <a:pt x="2" y="6"/>
                    </a:lnTo>
                    <a:lnTo>
                      <a:pt x="0" y="2"/>
                    </a:lnTo>
                    <a:lnTo>
                      <a:pt x="20" y="0"/>
                    </a:lnTo>
                    <a:lnTo>
                      <a:pt x="24" y="0"/>
                    </a:lnTo>
                    <a:lnTo>
                      <a:pt x="26" y="0"/>
                    </a:lnTo>
                    <a:lnTo>
                      <a:pt x="30" y="2"/>
                    </a:lnTo>
                    <a:lnTo>
                      <a:pt x="32" y="2"/>
                    </a:lnTo>
                    <a:lnTo>
                      <a:pt x="40" y="6"/>
                    </a:lnTo>
                    <a:lnTo>
                      <a:pt x="40" y="8"/>
                    </a:lnTo>
                    <a:close/>
                  </a:path>
                </a:pathLst>
              </a:custGeom>
              <a:solidFill>
                <a:schemeClr val="tx2"/>
              </a:solidFill>
              <a:ln w="3175">
                <a:solidFill>
                  <a:schemeClr val="bg1"/>
                </a:solidFill>
                <a:round/>
                <a:headEnd/>
                <a:tailEnd/>
              </a:ln>
            </p:spPr>
            <p:txBody>
              <a:bodyPr/>
              <a:lstStyle/>
              <a:p>
                <a:endParaRPr lang="fr-FR" dirty="0"/>
              </a:p>
            </p:txBody>
          </p:sp>
          <p:sp>
            <p:nvSpPr>
              <p:cNvPr id="60644" name="Freeform 254"/>
              <p:cNvSpPr>
                <a:spLocks/>
              </p:cNvSpPr>
              <p:nvPr/>
            </p:nvSpPr>
            <p:spPr bwMode="auto">
              <a:xfrm>
                <a:off x="2413" y="1082"/>
                <a:ext cx="40" cy="16"/>
              </a:xfrm>
              <a:custGeom>
                <a:avLst/>
                <a:gdLst>
                  <a:gd name="T0" fmla="*/ 40 w 40"/>
                  <a:gd name="T1" fmla="*/ 8 h 16"/>
                  <a:gd name="T2" fmla="*/ 36 w 40"/>
                  <a:gd name="T3" fmla="*/ 10 h 16"/>
                  <a:gd name="T4" fmla="*/ 36 w 40"/>
                  <a:gd name="T5" fmla="*/ 12 h 16"/>
                  <a:gd name="T6" fmla="*/ 40 w 40"/>
                  <a:gd name="T7" fmla="*/ 16 h 16"/>
                  <a:gd name="T8" fmla="*/ 36 w 40"/>
                  <a:gd name="T9" fmla="*/ 16 h 16"/>
                  <a:gd name="T10" fmla="*/ 30 w 40"/>
                  <a:gd name="T11" fmla="*/ 16 h 16"/>
                  <a:gd name="T12" fmla="*/ 30 w 40"/>
                  <a:gd name="T13" fmla="*/ 14 h 16"/>
                  <a:gd name="T14" fmla="*/ 24 w 40"/>
                  <a:gd name="T15" fmla="*/ 8 h 16"/>
                  <a:gd name="T16" fmla="*/ 2 w 40"/>
                  <a:gd name="T17" fmla="*/ 6 h 16"/>
                  <a:gd name="T18" fmla="*/ 0 w 40"/>
                  <a:gd name="T19" fmla="*/ 2 h 16"/>
                  <a:gd name="T20" fmla="*/ 20 w 40"/>
                  <a:gd name="T21" fmla="*/ 0 h 16"/>
                  <a:gd name="T22" fmla="*/ 24 w 40"/>
                  <a:gd name="T23" fmla="*/ 0 h 16"/>
                  <a:gd name="T24" fmla="*/ 26 w 40"/>
                  <a:gd name="T25" fmla="*/ 0 h 16"/>
                  <a:gd name="T26" fmla="*/ 30 w 40"/>
                  <a:gd name="T27" fmla="*/ 2 h 16"/>
                  <a:gd name="T28" fmla="*/ 32 w 40"/>
                  <a:gd name="T29" fmla="*/ 2 h 16"/>
                  <a:gd name="T30" fmla="*/ 40 w 40"/>
                  <a:gd name="T31" fmla="*/ 6 h 16"/>
                  <a:gd name="T32" fmla="*/ 40 w 40"/>
                  <a:gd name="T33" fmla="*/ 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6"/>
                  <a:gd name="T53" fmla="*/ 40 w 4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6">
                    <a:moveTo>
                      <a:pt x="40" y="8"/>
                    </a:moveTo>
                    <a:lnTo>
                      <a:pt x="36" y="10"/>
                    </a:lnTo>
                    <a:lnTo>
                      <a:pt x="36" y="12"/>
                    </a:lnTo>
                    <a:lnTo>
                      <a:pt x="40" y="16"/>
                    </a:lnTo>
                    <a:lnTo>
                      <a:pt x="36" y="16"/>
                    </a:lnTo>
                    <a:lnTo>
                      <a:pt x="30" y="16"/>
                    </a:lnTo>
                    <a:lnTo>
                      <a:pt x="30" y="14"/>
                    </a:lnTo>
                    <a:lnTo>
                      <a:pt x="24" y="8"/>
                    </a:lnTo>
                    <a:lnTo>
                      <a:pt x="2" y="6"/>
                    </a:lnTo>
                    <a:lnTo>
                      <a:pt x="0" y="2"/>
                    </a:lnTo>
                    <a:lnTo>
                      <a:pt x="20" y="0"/>
                    </a:lnTo>
                    <a:lnTo>
                      <a:pt x="24" y="0"/>
                    </a:lnTo>
                    <a:lnTo>
                      <a:pt x="26" y="0"/>
                    </a:lnTo>
                    <a:lnTo>
                      <a:pt x="30" y="2"/>
                    </a:lnTo>
                    <a:lnTo>
                      <a:pt x="32" y="2"/>
                    </a:lnTo>
                    <a:lnTo>
                      <a:pt x="40" y="6"/>
                    </a:lnTo>
                  </a:path>
                </a:pathLst>
              </a:custGeom>
              <a:solidFill>
                <a:schemeClr val="tx2"/>
              </a:solidFill>
              <a:ln w="3175">
                <a:solidFill>
                  <a:schemeClr val="bg1"/>
                </a:solidFill>
                <a:round/>
                <a:headEnd/>
                <a:tailEnd/>
              </a:ln>
            </p:spPr>
            <p:txBody>
              <a:bodyPr/>
              <a:lstStyle/>
              <a:p>
                <a:endParaRPr lang="fr-FR" dirty="0"/>
              </a:p>
            </p:txBody>
          </p:sp>
          <p:sp>
            <p:nvSpPr>
              <p:cNvPr id="60645" name="Freeform 255"/>
              <p:cNvSpPr>
                <a:spLocks/>
              </p:cNvSpPr>
              <p:nvPr/>
            </p:nvSpPr>
            <p:spPr bwMode="auto">
              <a:xfrm>
                <a:off x="2415" y="1090"/>
                <a:ext cx="38" cy="38"/>
              </a:xfrm>
              <a:custGeom>
                <a:avLst/>
                <a:gdLst>
                  <a:gd name="T0" fmla="*/ 22 w 38"/>
                  <a:gd name="T1" fmla="*/ 8 h 38"/>
                  <a:gd name="T2" fmla="*/ 26 w 38"/>
                  <a:gd name="T3" fmla="*/ 12 h 38"/>
                  <a:gd name="T4" fmla="*/ 32 w 38"/>
                  <a:gd name="T5" fmla="*/ 14 h 38"/>
                  <a:gd name="T6" fmla="*/ 34 w 38"/>
                  <a:gd name="T7" fmla="*/ 18 h 38"/>
                  <a:gd name="T8" fmla="*/ 38 w 38"/>
                  <a:gd name="T9" fmla="*/ 18 h 38"/>
                  <a:gd name="T10" fmla="*/ 38 w 38"/>
                  <a:gd name="T11" fmla="*/ 24 h 38"/>
                  <a:gd name="T12" fmla="*/ 36 w 38"/>
                  <a:gd name="T13" fmla="*/ 24 h 38"/>
                  <a:gd name="T14" fmla="*/ 34 w 38"/>
                  <a:gd name="T15" fmla="*/ 22 h 38"/>
                  <a:gd name="T16" fmla="*/ 28 w 38"/>
                  <a:gd name="T17" fmla="*/ 22 h 38"/>
                  <a:gd name="T18" fmla="*/ 26 w 38"/>
                  <a:gd name="T19" fmla="*/ 24 h 38"/>
                  <a:gd name="T20" fmla="*/ 30 w 38"/>
                  <a:gd name="T21" fmla="*/ 28 h 38"/>
                  <a:gd name="T22" fmla="*/ 32 w 38"/>
                  <a:gd name="T23" fmla="*/ 30 h 38"/>
                  <a:gd name="T24" fmla="*/ 34 w 38"/>
                  <a:gd name="T25" fmla="*/ 30 h 38"/>
                  <a:gd name="T26" fmla="*/ 34 w 38"/>
                  <a:gd name="T27" fmla="*/ 38 h 38"/>
                  <a:gd name="T28" fmla="*/ 32 w 38"/>
                  <a:gd name="T29" fmla="*/ 38 h 38"/>
                  <a:gd name="T30" fmla="*/ 30 w 38"/>
                  <a:gd name="T31" fmla="*/ 36 h 38"/>
                  <a:gd name="T32" fmla="*/ 30 w 38"/>
                  <a:gd name="T33" fmla="*/ 32 h 38"/>
                  <a:gd name="T34" fmla="*/ 26 w 38"/>
                  <a:gd name="T35" fmla="*/ 34 h 38"/>
                  <a:gd name="T36" fmla="*/ 20 w 38"/>
                  <a:gd name="T37" fmla="*/ 26 h 38"/>
                  <a:gd name="T38" fmla="*/ 8 w 38"/>
                  <a:gd name="T39" fmla="*/ 20 h 38"/>
                  <a:gd name="T40" fmla="*/ 6 w 38"/>
                  <a:gd name="T41" fmla="*/ 16 h 38"/>
                  <a:gd name="T42" fmla="*/ 2 w 38"/>
                  <a:gd name="T43" fmla="*/ 14 h 38"/>
                  <a:gd name="T44" fmla="*/ 2 w 38"/>
                  <a:gd name="T45" fmla="*/ 10 h 38"/>
                  <a:gd name="T46" fmla="*/ 0 w 38"/>
                  <a:gd name="T47" fmla="*/ 8 h 38"/>
                  <a:gd name="T48" fmla="*/ 0 w 38"/>
                  <a:gd name="T49" fmla="*/ 2 h 38"/>
                  <a:gd name="T50" fmla="*/ 4 w 38"/>
                  <a:gd name="T51" fmla="*/ 0 h 38"/>
                  <a:gd name="T52" fmla="*/ 14 w 38"/>
                  <a:gd name="T53" fmla="*/ 2 h 38"/>
                  <a:gd name="T54" fmla="*/ 16 w 38"/>
                  <a:gd name="T55" fmla="*/ 0 h 38"/>
                  <a:gd name="T56" fmla="*/ 20 w 38"/>
                  <a:gd name="T57" fmla="*/ 4 h 38"/>
                  <a:gd name="T58" fmla="*/ 20 w 38"/>
                  <a:gd name="T59" fmla="*/ 8 h 38"/>
                  <a:gd name="T60" fmla="*/ 22 w 38"/>
                  <a:gd name="T61" fmla="*/ 8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38"/>
                  <a:gd name="T95" fmla="*/ 38 w 38"/>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38">
                    <a:moveTo>
                      <a:pt x="22" y="8"/>
                    </a:moveTo>
                    <a:lnTo>
                      <a:pt x="26" y="12"/>
                    </a:lnTo>
                    <a:lnTo>
                      <a:pt x="32" y="14"/>
                    </a:lnTo>
                    <a:lnTo>
                      <a:pt x="34" y="18"/>
                    </a:lnTo>
                    <a:lnTo>
                      <a:pt x="38" y="18"/>
                    </a:lnTo>
                    <a:lnTo>
                      <a:pt x="38" y="24"/>
                    </a:lnTo>
                    <a:lnTo>
                      <a:pt x="36" y="24"/>
                    </a:lnTo>
                    <a:lnTo>
                      <a:pt x="34" y="22"/>
                    </a:lnTo>
                    <a:lnTo>
                      <a:pt x="28" y="22"/>
                    </a:lnTo>
                    <a:lnTo>
                      <a:pt x="26" y="24"/>
                    </a:lnTo>
                    <a:lnTo>
                      <a:pt x="30" y="28"/>
                    </a:lnTo>
                    <a:lnTo>
                      <a:pt x="32" y="30"/>
                    </a:lnTo>
                    <a:lnTo>
                      <a:pt x="34" y="30"/>
                    </a:lnTo>
                    <a:lnTo>
                      <a:pt x="34" y="38"/>
                    </a:lnTo>
                    <a:lnTo>
                      <a:pt x="32" y="38"/>
                    </a:lnTo>
                    <a:lnTo>
                      <a:pt x="30" y="36"/>
                    </a:lnTo>
                    <a:lnTo>
                      <a:pt x="30" y="32"/>
                    </a:lnTo>
                    <a:lnTo>
                      <a:pt x="26" y="34"/>
                    </a:lnTo>
                    <a:lnTo>
                      <a:pt x="20" y="26"/>
                    </a:lnTo>
                    <a:lnTo>
                      <a:pt x="8" y="20"/>
                    </a:lnTo>
                    <a:lnTo>
                      <a:pt x="6" y="16"/>
                    </a:lnTo>
                    <a:lnTo>
                      <a:pt x="2" y="14"/>
                    </a:lnTo>
                    <a:lnTo>
                      <a:pt x="2" y="10"/>
                    </a:lnTo>
                    <a:lnTo>
                      <a:pt x="0" y="8"/>
                    </a:lnTo>
                    <a:lnTo>
                      <a:pt x="0" y="2"/>
                    </a:lnTo>
                    <a:lnTo>
                      <a:pt x="4" y="0"/>
                    </a:lnTo>
                    <a:lnTo>
                      <a:pt x="14" y="2"/>
                    </a:lnTo>
                    <a:lnTo>
                      <a:pt x="16" y="0"/>
                    </a:lnTo>
                    <a:lnTo>
                      <a:pt x="20" y="4"/>
                    </a:lnTo>
                    <a:lnTo>
                      <a:pt x="20" y="8"/>
                    </a:lnTo>
                    <a:lnTo>
                      <a:pt x="22" y="8"/>
                    </a:lnTo>
                    <a:close/>
                  </a:path>
                </a:pathLst>
              </a:custGeom>
              <a:solidFill>
                <a:schemeClr val="tx2"/>
              </a:solidFill>
              <a:ln w="3175">
                <a:solidFill>
                  <a:schemeClr val="bg1"/>
                </a:solidFill>
                <a:round/>
                <a:headEnd/>
                <a:tailEnd/>
              </a:ln>
            </p:spPr>
            <p:txBody>
              <a:bodyPr/>
              <a:lstStyle/>
              <a:p>
                <a:endParaRPr lang="fr-FR" dirty="0"/>
              </a:p>
            </p:txBody>
          </p:sp>
          <p:sp>
            <p:nvSpPr>
              <p:cNvPr id="60646" name="Freeform 256"/>
              <p:cNvSpPr>
                <a:spLocks/>
              </p:cNvSpPr>
              <p:nvPr/>
            </p:nvSpPr>
            <p:spPr bwMode="auto">
              <a:xfrm>
                <a:off x="2415" y="1090"/>
                <a:ext cx="38" cy="38"/>
              </a:xfrm>
              <a:custGeom>
                <a:avLst/>
                <a:gdLst>
                  <a:gd name="T0" fmla="*/ 22 w 38"/>
                  <a:gd name="T1" fmla="*/ 8 h 38"/>
                  <a:gd name="T2" fmla="*/ 26 w 38"/>
                  <a:gd name="T3" fmla="*/ 12 h 38"/>
                  <a:gd name="T4" fmla="*/ 32 w 38"/>
                  <a:gd name="T5" fmla="*/ 14 h 38"/>
                  <a:gd name="T6" fmla="*/ 34 w 38"/>
                  <a:gd name="T7" fmla="*/ 18 h 38"/>
                  <a:gd name="T8" fmla="*/ 38 w 38"/>
                  <a:gd name="T9" fmla="*/ 18 h 38"/>
                  <a:gd name="T10" fmla="*/ 38 w 38"/>
                  <a:gd name="T11" fmla="*/ 24 h 38"/>
                  <a:gd name="T12" fmla="*/ 36 w 38"/>
                  <a:gd name="T13" fmla="*/ 24 h 38"/>
                  <a:gd name="T14" fmla="*/ 34 w 38"/>
                  <a:gd name="T15" fmla="*/ 22 h 38"/>
                  <a:gd name="T16" fmla="*/ 28 w 38"/>
                  <a:gd name="T17" fmla="*/ 22 h 38"/>
                  <a:gd name="T18" fmla="*/ 26 w 38"/>
                  <a:gd name="T19" fmla="*/ 24 h 38"/>
                  <a:gd name="T20" fmla="*/ 30 w 38"/>
                  <a:gd name="T21" fmla="*/ 28 h 38"/>
                  <a:gd name="T22" fmla="*/ 32 w 38"/>
                  <a:gd name="T23" fmla="*/ 30 h 38"/>
                  <a:gd name="T24" fmla="*/ 34 w 38"/>
                  <a:gd name="T25" fmla="*/ 30 h 38"/>
                  <a:gd name="T26" fmla="*/ 34 w 38"/>
                  <a:gd name="T27" fmla="*/ 38 h 38"/>
                  <a:gd name="T28" fmla="*/ 32 w 38"/>
                  <a:gd name="T29" fmla="*/ 38 h 38"/>
                  <a:gd name="T30" fmla="*/ 30 w 38"/>
                  <a:gd name="T31" fmla="*/ 36 h 38"/>
                  <a:gd name="T32" fmla="*/ 30 w 38"/>
                  <a:gd name="T33" fmla="*/ 32 h 38"/>
                  <a:gd name="T34" fmla="*/ 26 w 38"/>
                  <a:gd name="T35" fmla="*/ 34 h 38"/>
                  <a:gd name="T36" fmla="*/ 20 w 38"/>
                  <a:gd name="T37" fmla="*/ 26 h 38"/>
                  <a:gd name="T38" fmla="*/ 8 w 38"/>
                  <a:gd name="T39" fmla="*/ 20 h 38"/>
                  <a:gd name="T40" fmla="*/ 6 w 38"/>
                  <a:gd name="T41" fmla="*/ 16 h 38"/>
                  <a:gd name="T42" fmla="*/ 2 w 38"/>
                  <a:gd name="T43" fmla="*/ 14 h 38"/>
                  <a:gd name="T44" fmla="*/ 2 w 38"/>
                  <a:gd name="T45" fmla="*/ 10 h 38"/>
                  <a:gd name="T46" fmla="*/ 0 w 38"/>
                  <a:gd name="T47" fmla="*/ 8 h 38"/>
                  <a:gd name="T48" fmla="*/ 0 w 38"/>
                  <a:gd name="T49" fmla="*/ 2 h 38"/>
                  <a:gd name="T50" fmla="*/ 4 w 38"/>
                  <a:gd name="T51" fmla="*/ 0 h 38"/>
                  <a:gd name="T52" fmla="*/ 14 w 38"/>
                  <a:gd name="T53" fmla="*/ 2 h 38"/>
                  <a:gd name="T54" fmla="*/ 16 w 38"/>
                  <a:gd name="T55" fmla="*/ 0 h 38"/>
                  <a:gd name="T56" fmla="*/ 20 w 38"/>
                  <a:gd name="T57" fmla="*/ 4 h 38"/>
                  <a:gd name="T58" fmla="*/ 20 w 38"/>
                  <a:gd name="T59" fmla="*/ 8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38"/>
                  <a:gd name="T92" fmla="*/ 38 w 38"/>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38">
                    <a:moveTo>
                      <a:pt x="22" y="8"/>
                    </a:moveTo>
                    <a:lnTo>
                      <a:pt x="26" y="12"/>
                    </a:lnTo>
                    <a:lnTo>
                      <a:pt x="32" y="14"/>
                    </a:lnTo>
                    <a:lnTo>
                      <a:pt x="34" y="18"/>
                    </a:lnTo>
                    <a:lnTo>
                      <a:pt x="38" y="18"/>
                    </a:lnTo>
                    <a:lnTo>
                      <a:pt x="38" y="24"/>
                    </a:lnTo>
                    <a:lnTo>
                      <a:pt x="36" y="24"/>
                    </a:lnTo>
                    <a:lnTo>
                      <a:pt x="34" y="22"/>
                    </a:lnTo>
                    <a:lnTo>
                      <a:pt x="28" y="22"/>
                    </a:lnTo>
                    <a:lnTo>
                      <a:pt x="26" y="24"/>
                    </a:lnTo>
                    <a:lnTo>
                      <a:pt x="30" y="28"/>
                    </a:lnTo>
                    <a:lnTo>
                      <a:pt x="32" y="30"/>
                    </a:lnTo>
                    <a:lnTo>
                      <a:pt x="34" y="30"/>
                    </a:lnTo>
                    <a:lnTo>
                      <a:pt x="34" y="38"/>
                    </a:lnTo>
                    <a:lnTo>
                      <a:pt x="32" y="38"/>
                    </a:lnTo>
                    <a:lnTo>
                      <a:pt x="30" y="36"/>
                    </a:lnTo>
                    <a:lnTo>
                      <a:pt x="30" y="32"/>
                    </a:lnTo>
                    <a:lnTo>
                      <a:pt x="26" y="34"/>
                    </a:lnTo>
                    <a:lnTo>
                      <a:pt x="20" y="26"/>
                    </a:lnTo>
                    <a:lnTo>
                      <a:pt x="8" y="20"/>
                    </a:lnTo>
                    <a:lnTo>
                      <a:pt x="6" y="16"/>
                    </a:lnTo>
                    <a:lnTo>
                      <a:pt x="2" y="14"/>
                    </a:lnTo>
                    <a:lnTo>
                      <a:pt x="2" y="10"/>
                    </a:lnTo>
                    <a:lnTo>
                      <a:pt x="0" y="8"/>
                    </a:lnTo>
                    <a:lnTo>
                      <a:pt x="0" y="2"/>
                    </a:lnTo>
                    <a:lnTo>
                      <a:pt x="4" y="0"/>
                    </a:lnTo>
                    <a:lnTo>
                      <a:pt x="14" y="2"/>
                    </a:lnTo>
                    <a:lnTo>
                      <a:pt x="16" y="0"/>
                    </a:lnTo>
                    <a:lnTo>
                      <a:pt x="20" y="4"/>
                    </a:lnTo>
                    <a:lnTo>
                      <a:pt x="20" y="8"/>
                    </a:lnTo>
                  </a:path>
                </a:pathLst>
              </a:custGeom>
              <a:solidFill>
                <a:schemeClr val="tx2"/>
              </a:solidFill>
              <a:ln w="3175">
                <a:solidFill>
                  <a:schemeClr val="bg1"/>
                </a:solidFill>
                <a:round/>
                <a:headEnd/>
                <a:tailEnd/>
              </a:ln>
            </p:spPr>
            <p:txBody>
              <a:bodyPr/>
              <a:lstStyle/>
              <a:p>
                <a:endParaRPr lang="fr-FR" dirty="0"/>
              </a:p>
            </p:txBody>
          </p:sp>
          <p:sp>
            <p:nvSpPr>
              <p:cNvPr id="60647" name="Freeform 257"/>
              <p:cNvSpPr>
                <a:spLocks/>
              </p:cNvSpPr>
              <p:nvPr/>
            </p:nvSpPr>
            <p:spPr bwMode="auto">
              <a:xfrm>
                <a:off x="2363" y="1178"/>
                <a:ext cx="40" cy="28"/>
              </a:xfrm>
              <a:custGeom>
                <a:avLst/>
                <a:gdLst>
                  <a:gd name="T0" fmla="*/ 38 w 40"/>
                  <a:gd name="T1" fmla="*/ 8 h 28"/>
                  <a:gd name="T2" fmla="*/ 40 w 40"/>
                  <a:gd name="T3" fmla="*/ 18 h 28"/>
                  <a:gd name="T4" fmla="*/ 36 w 40"/>
                  <a:gd name="T5" fmla="*/ 22 h 28"/>
                  <a:gd name="T6" fmla="*/ 32 w 40"/>
                  <a:gd name="T7" fmla="*/ 22 h 28"/>
                  <a:gd name="T8" fmla="*/ 30 w 40"/>
                  <a:gd name="T9" fmla="*/ 20 h 28"/>
                  <a:gd name="T10" fmla="*/ 30 w 40"/>
                  <a:gd name="T11" fmla="*/ 24 h 28"/>
                  <a:gd name="T12" fmla="*/ 24 w 40"/>
                  <a:gd name="T13" fmla="*/ 22 h 28"/>
                  <a:gd name="T14" fmla="*/ 2 w 40"/>
                  <a:gd name="T15" fmla="*/ 28 h 28"/>
                  <a:gd name="T16" fmla="*/ 0 w 40"/>
                  <a:gd name="T17" fmla="*/ 28 h 28"/>
                  <a:gd name="T18" fmla="*/ 0 w 40"/>
                  <a:gd name="T19" fmla="*/ 20 h 28"/>
                  <a:gd name="T20" fmla="*/ 12 w 40"/>
                  <a:gd name="T21" fmla="*/ 10 h 28"/>
                  <a:gd name="T22" fmla="*/ 12 w 40"/>
                  <a:gd name="T23" fmla="*/ 8 h 28"/>
                  <a:gd name="T24" fmla="*/ 24 w 40"/>
                  <a:gd name="T25" fmla="*/ 6 h 28"/>
                  <a:gd name="T26" fmla="*/ 32 w 40"/>
                  <a:gd name="T27" fmla="*/ 0 h 28"/>
                  <a:gd name="T28" fmla="*/ 32 w 40"/>
                  <a:gd name="T29" fmla="*/ 2 h 28"/>
                  <a:gd name="T30" fmla="*/ 38 w 40"/>
                  <a:gd name="T31" fmla="*/ 6 h 28"/>
                  <a:gd name="T32" fmla="*/ 38 w 40"/>
                  <a:gd name="T33" fmla="*/ 6 h 28"/>
                  <a:gd name="T34" fmla="*/ 38 w 40"/>
                  <a:gd name="T35" fmla="*/ 8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38" y="8"/>
                    </a:moveTo>
                    <a:lnTo>
                      <a:pt x="40" y="18"/>
                    </a:lnTo>
                    <a:lnTo>
                      <a:pt x="36" y="22"/>
                    </a:lnTo>
                    <a:lnTo>
                      <a:pt x="32" y="22"/>
                    </a:lnTo>
                    <a:lnTo>
                      <a:pt x="30" y="20"/>
                    </a:lnTo>
                    <a:lnTo>
                      <a:pt x="30" y="24"/>
                    </a:lnTo>
                    <a:lnTo>
                      <a:pt x="24" y="22"/>
                    </a:lnTo>
                    <a:lnTo>
                      <a:pt x="2" y="28"/>
                    </a:lnTo>
                    <a:lnTo>
                      <a:pt x="0" y="28"/>
                    </a:lnTo>
                    <a:lnTo>
                      <a:pt x="0" y="20"/>
                    </a:lnTo>
                    <a:lnTo>
                      <a:pt x="12" y="10"/>
                    </a:lnTo>
                    <a:lnTo>
                      <a:pt x="12" y="8"/>
                    </a:lnTo>
                    <a:lnTo>
                      <a:pt x="24" y="6"/>
                    </a:lnTo>
                    <a:lnTo>
                      <a:pt x="32" y="0"/>
                    </a:lnTo>
                    <a:lnTo>
                      <a:pt x="32" y="2"/>
                    </a:lnTo>
                    <a:lnTo>
                      <a:pt x="38" y="6"/>
                    </a:lnTo>
                    <a:lnTo>
                      <a:pt x="38" y="8"/>
                    </a:lnTo>
                    <a:close/>
                  </a:path>
                </a:pathLst>
              </a:custGeom>
              <a:solidFill>
                <a:schemeClr val="tx2"/>
              </a:solidFill>
              <a:ln w="3175">
                <a:solidFill>
                  <a:schemeClr val="bg1"/>
                </a:solidFill>
                <a:round/>
                <a:headEnd/>
                <a:tailEnd/>
              </a:ln>
            </p:spPr>
            <p:txBody>
              <a:bodyPr/>
              <a:lstStyle/>
              <a:p>
                <a:endParaRPr lang="fr-FR" dirty="0"/>
              </a:p>
            </p:txBody>
          </p:sp>
          <p:sp>
            <p:nvSpPr>
              <p:cNvPr id="60648" name="Freeform 258"/>
              <p:cNvSpPr>
                <a:spLocks/>
              </p:cNvSpPr>
              <p:nvPr/>
            </p:nvSpPr>
            <p:spPr bwMode="auto">
              <a:xfrm>
                <a:off x="2363" y="1178"/>
                <a:ext cx="40" cy="28"/>
              </a:xfrm>
              <a:custGeom>
                <a:avLst/>
                <a:gdLst>
                  <a:gd name="T0" fmla="*/ 38 w 40"/>
                  <a:gd name="T1" fmla="*/ 8 h 28"/>
                  <a:gd name="T2" fmla="*/ 40 w 40"/>
                  <a:gd name="T3" fmla="*/ 18 h 28"/>
                  <a:gd name="T4" fmla="*/ 36 w 40"/>
                  <a:gd name="T5" fmla="*/ 22 h 28"/>
                  <a:gd name="T6" fmla="*/ 32 w 40"/>
                  <a:gd name="T7" fmla="*/ 22 h 28"/>
                  <a:gd name="T8" fmla="*/ 30 w 40"/>
                  <a:gd name="T9" fmla="*/ 20 h 28"/>
                  <a:gd name="T10" fmla="*/ 30 w 40"/>
                  <a:gd name="T11" fmla="*/ 24 h 28"/>
                  <a:gd name="T12" fmla="*/ 24 w 40"/>
                  <a:gd name="T13" fmla="*/ 22 h 28"/>
                  <a:gd name="T14" fmla="*/ 2 w 40"/>
                  <a:gd name="T15" fmla="*/ 28 h 28"/>
                  <a:gd name="T16" fmla="*/ 0 w 40"/>
                  <a:gd name="T17" fmla="*/ 28 h 28"/>
                  <a:gd name="T18" fmla="*/ 0 w 40"/>
                  <a:gd name="T19" fmla="*/ 20 h 28"/>
                  <a:gd name="T20" fmla="*/ 12 w 40"/>
                  <a:gd name="T21" fmla="*/ 10 h 28"/>
                  <a:gd name="T22" fmla="*/ 12 w 40"/>
                  <a:gd name="T23" fmla="*/ 8 h 28"/>
                  <a:gd name="T24" fmla="*/ 24 w 40"/>
                  <a:gd name="T25" fmla="*/ 6 h 28"/>
                  <a:gd name="T26" fmla="*/ 32 w 40"/>
                  <a:gd name="T27" fmla="*/ 0 h 28"/>
                  <a:gd name="T28" fmla="*/ 32 w 40"/>
                  <a:gd name="T29" fmla="*/ 2 h 28"/>
                  <a:gd name="T30" fmla="*/ 38 w 40"/>
                  <a:gd name="T31" fmla="*/ 6 h 28"/>
                  <a:gd name="T32" fmla="*/ 38 w 40"/>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8"/>
                  <a:gd name="T53" fmla="*/ 40 w 4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8">
                    <a:moveTo>
                      <a:pt x="38" y="8"/>
                    </a:moveTo>
                    <a:lnTo>
                      <a:pt x="40" y="18"/>
                    </a:lnTo>
                    <a:lnTo>
                      <a:pt x="36" y="22"/>
                    </a:lnTo>
                    <a:lnTo>
                      <a:pt x="32" y="22"/>
                    </a:lnTo>
                    <a:lnTo>
                      <a:pt x="30" y="20"/>
                    </a:lnTo>
                    <a:lnTo>
                      <a:pt x="30" y="24"/>
                    </a:lnTo>
                    <a:lnTo>
                      <a:pt x="24" y="22"/>
                    </a:lnTo>
                    <a:lnTo>
                      <a:pt x="2" y="28"/>
                    </a:lnTo>
                    <a:lnTo>
                      <a:pt x="0" y="28"/>
                    </a:lnTo>
                    <a:lnTo>
                      <a:pt x="0" y="20"/>
                    </a:lnTo>
                    <a:lnTo>
                      <a:pt x="12" y="10"/>
                    </a:lnTo>
                    <a:lnTo>
                      <a:pt x="12" y="8"/>
                    </a:lnTo>
                    <a:lnTo>
                      <a:pt x="24" y="6"/>
                    </a:lnTo>
                    <a:lnTo>
                      <a:pt x="32" y="0"/>
                    </a:lnTo>
                    <a:lnTo>
                      <a:pt x="32" y="2"/>
                    </a:lnTo>
                    <a:lnTo>
                      <a:pt x="38" y="6"/>
                    </a:lnTo>
                  </a:path>
                </a:pathLst>
              </a:custGeom>
              <a:solidFill>
                <a:schemeClr val="tx2"/>
              </a:solidFill>
              <a:ln w="3175">
                <a:solidFill>
                  <a:schemeClr val="bg1"/>
                </a:solidFill>
                <a:round/>
                <a:headEnd/>
                <a:tailEnd/>
              </a:ln>
            </p:spPr>
            <p:txBody>
              <a:bodyPr/>
              <a:lstStyle/>
              <a:p>
                <a:endParaRPr lang="fr-FR" dirty="0"/>
              </a:p>
            </p:txBody>
          </p:sp>
          <p:sp>
            <p:nvSpPr>
              <p:cNvPr id="60649" name="Freeform 259"/>
              <p:cNvSpPr>
                <a:spLocks/>
              </p:cNvSpPr>
              <p:nvPr/>
            </p:nvSpPr>
            <p:spPr bwMode="auto">
              <a:xfrm>
                <a:off x="1750" y="823"/>
                <a:ext cx="45" cy="18"/>
              </a:xfrm>
              <a:custGeom>
                <a:avLst/>
                <a:gdLst>
                  <a:gd name="T0" fmla="*/ 0 w 45"/>
                  <a:gd name="T1" fmla="*/ 10 h 18"/>
                  <a:gd name="T2" fmla="*/ 6 w 45"/>
                  <a:gd name="T3" fmla="*/ 6 h 18"/>
                  <a:gd name="T4" fmla="*/ 10 w 45"/>
                  <a:gd name="T5" fmla="*/ 2 h 18"/>
                  <a:gd name="T6" fmla="*/ 25 w 45"/>
                  <a:gd name="T7" fmla="*/ 0 h 18"/>
                  <a:gd name="T8" fmla="*/ 33 w 45"/>
                  <a:gd name="T9" fmla="*/ 2 h 18"/>
                  <a:gd name="T10" fmla="*/ 35 w 45"/>
                  <a:gd name="T11" fmla="*/ 4 h 18"/>
                  <a:gd name="T12" fmla="*/ 37 w 45"/>
                  <a:gd name="T13" fmla="*/ 8 h 18"/>
                  <a:gd name="T14" fmla="*/ 45 w 45"/>
                  <a:gd name="T15" fmla="*/ 12 h 18"/>
                  <a:gd name="T16" fmla="*/ 45 w 45"/>
                  <a:gd name="T17" fmla="*/ 14 h 18"/>
                  <a:gd name="T18" fmla="*/ 41 w 45"/>
                  <a:gd name="T19" fmla="*/ 16 h 18"/>
                  <a:gd name="T20" fmla="*/ 33 w 45"/>
                  <a:gd name="T21" fmla="*/ 18 h 18"/>
                  <a:gd name="T22" fmla="*/ 18 w 45"/>
                  <a:gd name="T23" fmla="*/ 12 h 18"/>
                  <a:gd name="T24" fmla="*/ 14 w 45"/>
                  <a:gd name="T25" fmla="*/ 14 h 18"/>
                  <a:gd name="T26" fmla="*/ 8 w 45"/>
                  <a:gd name="T27" fmla="*/ 14 h 18"/>
                  <a:gd name="T28" fmla="*/ 2 w 45"/>
                  <a:gd name="T29" fmla="*/ 10 h 18"/>
                  <a:gd name="T30" fmla="*/ 0 w 45"/>
                  <a:gd name="T31" fmla="*/ 1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8"/>
                  <a:gd name="T50" fmla="*/ 45 w 45"/>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8">
                    <a:moveTo>
                      <a:pt x="0" y="10"/>
                    </a:moveTo>
                    <a:lnTo>
                      <a:pt x="6" y="6"/>
                    </a:lnTo>
                    <a:lnTo>
                      <a:pt x="10" y="2"/>
                    </a:lnTo>
                    <a:lnTo>
                      <a:pt x="25" y="0"/>
                    </a:lnTo>
                    <a:lnTo>
                      <a:pt x="33" y="2"/>
                    </a:lnTo>
                    <a:lnTo>
                      <a:pt x="35" y="4"/>
                    </a:lnTo>
                    <a:lnTo>
                      <a:pt x="37" y="8"/>
                    </a:lnTo>
                    <a:lnTo>
                      <a:pt x="45" y="12"/>
                    </a:lnTo>
                    <a:lnTo>
                      <a:pt x="45" y="14"/>
                    </a:lnTo>
                    <a:lnTo>
                      <a:pt x="41" y="16"/>
                    </a:lnTo>
                    <a:lnTo>
                      <a:pt x="33" y="18"/>
                    </a:lnTo>
                    <a:lnTo>
                      <a:pt x="18" y="12"/>
                    </a:lnTo>
                    <a:lnTo>
                      <a:pt x="14" y="14"/>
                    </a:lnTo>
                    <a:lnTo>
                      <a:pt x="8" y="14"/>
                    </a:lnTo>
                    <a:lnTo>
                      <a:pt x="2" y="10"/>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60650" name="Freeform 260"/>
              <p:cNvSpPr>
                <a:spLocks/>
              </p:cNvSpPr>
              <p:nvPr/>
            </p:nvSpPr>
            <p:spPr bwMode="auto">
              <a:xfrm>
                <a:off x="1750" y="823"/>
                <a:ext cx="45" cy="18"/>
              </a:xfrm>
              <a:custGeom>
                <a:avLst/>
                <a:gdLst>
                  <a:gd name="T0" fmla="*/ 0 w 45"/>
                  <a:gd name="T1" fmla="*/ 10 h 18"/>
                  <a:gd name="T2" fmla="*/ 6 w 45"/>
                  <a:gd name="T3" fmla="*/ 6 h 18"/>
                  <a:gd name="T4" fmla="*/ 10 w 45"/>
                  <a:gd name="T5" fmla="*/ 2 h 18"/>
                  <a:gd name="T6" fmla="*/ 25 w 45"/>
                  <a:gd name="T7" fmla="*/ 0 h 18"/>
                  <a:gd name="T8" fmla="*/ 33 w 45"/>
                  <a:gd name="T9" fmla="*/ 2 h 18"/>
                  <a:gd name="T10" fmla="*/ 35 w 45"/>
                  <a:gd name="T11" fmla="*/ 4 h 18"/>
                  <a:gd name="T12" fmla="*/ 37 w 45"/>
                  <a:gd name="T13" fmla="*/ 8 h 18"/>
                  <a:gd name="T14" fmla="*/ 45 w 45"/>
                  <a:gd name="T15" fmla="*/ 12 h 18"/>
                  <a:gd name="T16" fmla="*/ 45 w 45"/>
                  <a:gd name="T17" fmla="*/ 14 h 18"/>
                  <a:gd name="T18" fmla="*/ 41 w 45"/>
                  <a:gd name="T19" fmla="*/ 16 h 18"/>
                  <a:gd name="T20" fmla="*/ 33 w 45"/>
                  <a:gd name="T21" fmla="*/ 18 h 18"/>
                  <a:gd name="T22" fmla="*/ 18 w 45"/>
                  <a:gd name="T23" fmla="*/ 12 h 18"/>
                  <a:gd name="T24" fmla="*/ 14 w 45"/>
                  <a:gd name="T25" fmla="*/ 14 h 18"/>
                  <a:gd name="T26" fmla="*/ 8 w 45"/>
                  <a:gd name="T27" fmla="*/ 14 h 18"/>
                  <a:gd name="T28" fmla="*/ 2 w 45"/>
                  <a:gd name="T29" fmla="*/ 1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8"/>
                  <a:gd name="T47" fmla="*/ 45 w 45"/>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8">
                    <a:moveTo>
                      <a:pt x="0" y="10"/>
                    </a:moveTo>
                    <a:lnTo>
                      <a:pt x="6" y="6"/>
                    </a:lnTo>
                    <a:lnTo>
                      <a:pt x="10" y="2"/>
                    </a:lnTo>
                    <a:lnTo>
                      <a:pt x="25" y="0"/>
                    </a:lnTo>
                    <a:lnTo>
                      <a:pt x="33" y="2"/>
                    </a:lnTo>
                    <a:lnTo>
                      <a:pt x="35" y="4"/>
                    </a:lnTo>
                    <a:lnTo>
                      <a:pt x="37" y="8"/>
                    </a:lnTo>
                    <a:lnTo>
                      <a:pt x="45" y="12"/>
                    </a:lnTo>
                    <a:lnTo>
                      <a:pt x="45" y="14"/>
                    </a:lnTo>
                    <a:lnTo>
                      <a:pt x="41" y="16"/>
                    </a:lnTo>
                    <a:lnTo>
                      <a:pt x="33" y="18"/>
                    </a:lnTo>
                    <a:lnTo>
                      <a:pt x="18" y="12"/>
                    </a:lnTo>
                    <a:lnTo>
                      <a:pt x="14" y="14"/>
                    </a:lnTo>
                    <a:lnTo>
                      <a:pt x="8" y="14"/>
                    </a:lnTo>
                    <a:lnTo>
                      <a:pt x="2" y="10"/>
                    </a:lnTo>
                  </a:path>
                </a:pathLst>
              </a:custGeom>
              <a:solidFill>
                <a:schemeClr val="tx2"/>
              </a:solidFill>
              <a:ln w="3175">
                <a:solidFill>
                  <a:schemeClr val="bg1"/>
                </a:solidFill>
                <a:round/>
                <a:headEnd/>
                <a:tailEnd/>
              </a:ln>
            </p:spPr>
            <p:txBody>
              <a:bodyPr/>
              <a:lstStyle/>
              <a:p>
                <a:endParaRPr lang="fr-FR" dirty="0"/>
              </a:p>
            </p:txBody>
          </p:sp>
          <p:sp>
            <p:nvSpPr>
              <p:cNvPr id="60651" name="Freeform 261"/>
              <p:cNvSpPr>
                <a:spLocks/>
              </p:cNvSpPr>
              <p:nvPr/>
            </p:nvSpPr>
            <p:spPr bwMode="auto">
              <a:xfrm>
                <a:off x="2123" y="1584"/>
                <a:ext cx="6" cy="6"/>
              </a:xfrm>
              <a:custGeom>
                <a:avLst/>
                <a:gdLst>
                  <a:gd name="T0" fmla="*/ 2 w 6"/>
                  <a:gd name="T1" fmla="*/ 0 h 6"/>
                  <a:gd name="T2" fmla="*/ 2 w 6"/>
                  <a:gd name="T3" fmla="*/ 6 h 6"/>
                  <a:gd name="T4" fmla="*/ 0 w 6"/>
                  <a:gd name="T5" fmla="*/ 0 h 6"/>
                  <a:gd name="T6" fmla="*/ 0 w 6"/>
                  <a:gd name="T7" fmla="*/ 2 h 6"/>
                  <a:gd name="T8" fmla="*/ 0 w 6"/>
                  <a:gd name="T9" fmla="*/ 4 h 6"/>
                  <a:gd name="T10" fmla="*/ 4 w 6"/>
                  <a:gd name="T11" fmla="*/ 2 h 6"/>
                  <a:gd name="T12" fmla="*/ 6 w 6"/>
                  <a:gd name="T13" fmla="*/ 2 h 6"/>
                  <a:gd name="T14" fmla="*/ 6 w 6"/>
                  <a:gd name="T15" fmla="*/ 0 h 6"/>
                  <a:gd name="T16" fmla="*/ 4 w 6"/>
                  <a:gd name="T17" fmla="*/ 0 h 6"/>
                  <a:gd name="T18" fmla="*/ 2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2" y="0"/>
                    </a:moveTo>
                    <a:lnTo>
                      <a:pt x="2" y="6"/>
                    </a:lnTo>
                    <a:lnTo>
                      <a:pt x="0" y="0"/>
                    </a:lnTo>
                    <a:lnTo>
                      <a:pt x="0" y="2"/>
                    </a:lnTo>
                    <a:lnTo>
                      <a:pt x="0" y="4"/>
                    </a:lnTo>
                    <a:lnTo>
                      <a:pt x="4" y="2"/>
                    </a:lnTo>
                    <a:lnTo>
                      <a:pt x="6" y="2"/>
                    </a:lnTo>
                    <a:lnTo>
                      <a:pt x="6" y="0"/>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652" name="Freeform 262"/>
              <p:cNvSpPr>
                <a:spLocks/>
              </p:cNvSpPr>
              <p:nvPr/>
            </p:nvSpPr>
            <p:spPr bwMode="auto">
              <a:xfrm>
                <a:off x="2123" y="1584"/>
                <a:ext cx="6" cy="6"/>
              </a:xfrm>
              <a:custGeom>
                <a:avLst/>
                <a:gdLst>
                  <a:gd name="T0" fmla="*/ 2 w 6"/>
                  <a:gd name="T1" fmla="*/ 0 h 6"/>
                  <a:gd name="T2" fmla="*/ 2 w 6"/>
                  <a:gd name="T3" fmla="*/ 6 h 6"/>
                  <a:gd name="T4" fmla="*/ 0 w 6"/>
                  <a:gd name="T5" fmla="*/ 0 h 6"/>
                  <a:gd name="T6" fmla="*/ 0 w 6"/>
                  <a:gd name="T7" fmla="*/ 2 h 6"/>
                  <a:gd name="T8" fmla="*/ 0 w 6"/>
                  <a:gd name="T9" fmla="*/ 4 h 6"/>
                  <a:gd name="T10" fmla="*/ 4 w 6"/>
                  <a:gd name="T11" fmla="*/ 2 h 6"/>
                  <a:gd name="T12" fmla="*/ 6 w 6"/>
                  <a:gd name="T13" fmla="*/ 2 h 6"/>
                  <a:gd name="T14" fmla="*/ 6 w 6"/>
                  <a:gd name="T15" fmla="*/ 0 h 6"/>
                  <a:gd name="T16" fmla="*/ 4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2" y="0"/>
                    </a:moveTo>
                    <a:lnTo>
                      <a:pt x="2" y="6"/>
                    </a:lnTo>
                    <a:lnTo>
                      <a:pt x="0" y="0"/>
                    </a:lnTo>
                    <a:lnTo>
                      <a:pt x="0" y="2"/>
                    </a:lnTo>
                    <a:lnTo>
                      <a:pt x="0" y="4"/>
                    </a:lnTo>
                    <a:lnTo>
                      <a:pt x="4" y="2"/>
                    </a:lnTo>
                    <a:lnTo>
                      <a:pt x="6" y="2"/>
                    </a:lnTo>
                    <a:lnTo>
                      <a:pt x="6" y="0"/>
                    </a:lnTo>
                    <a:lnTo>
                      <a:pt x="4" y="0"/>
                    </a:lnTo>
                  </a:path>
                </a:pathLst>
              </a:custGeom>
              <a:solidFill>
                <a:schemeClr val="tx2"/>
              </a:solidFill>
              <a:ln w="3175">
                <a:solidFill>
                  <a:schemeClr val="bg1"/>
                </a:solidFill>
                <a:round/>
                <a:headEnd/>
                <a:tailEnd/>
              </a:ln>
            </p:spPr>
            <p:txBody>
              <a:bodyPr/>
              <a:lstStyle/>
              <a:p>
                <a:endParaRPr lang="fr-FR" dirty="0"/>
              </a:p>
            </p:txBody>
          </p:sp>
          <p:sp>
            <p:nvSpPr>
              <p:cNvPr id="60653" name="Freeform 263"/>
              <p:cNvSpPr>
                <a:spLocks/>
              </p:cNvSpPr>
              <p:nvPr/>
            </p:nvSpPr>
            <p:spPr bwMode="auto">
              <a:xfrm>
                <a:off x="2125" y="1578"/>
                <a:ext cx="12" cy="4"/>
              </a:xfrm>
              <a:custGeom>
                <a:avLst/>
                <a:gdLst>
                  <a:gd name="T0" fmla="*/ 12 w 12"/>
                  <a:gd name="T1" fmla="*/ 2 h 4"/>
                  <a:gd name="T2" fmla="*/ 10 w 12"/>
                  <a:gd name="T3" fmla="*/ 2 h 4"/>
                  <a:gd name="T4" fmla="*/ 0 w 12"/>
                  <a:gd name="T5" fmla="*/ 0 h 4"/>
                  <a:gd name="T6" fmla="*/ 0 w 12"/>
                  <a:gd name="T7" fmla="*/ 2 h 4"/>
                  <a:gd name="T8" fmla="*/ 0 w 12"/>
                  <a:gd name="T9" fmla="*/ 4 h 4"/>
                  <a:gd name="T10" fmla="*/ 2 w 12"/>
                  <a:gd name="T11" fmla="*/ 4 h 4"/>
                  <a:gd name="T12" fmla="*/ 6 w 12"/>
                  <a:gd name="T13" fmla="*/ 4 h 4"/>
                  <a:gd name="T14" fmla="*/ 6 w 12"/>
                  <a:gd name="T15" fmla="*/ 2 h 4"/>
                  <a:gd name="T16" fmla="*/ 10 w 12"/>
                  <a:gd name="T17" fmla="*/ 2 h 4"/>
                  <a:gd name="T18" fmla="*/ 10 w 12"/>
                  <a:gd name="T19" fmla="*/ 2 h 4"/>
                  <a:gd name="T20" fmla="*/ 12 w 12"/>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
                  <a:gd name="T35" fmla="*/ 12 w 1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
                    <a:moveTo>
                      <a:pt x="12" y="2"/>
                    </a:moveTo>
                    <a:lnTo>
                      <a:pt x="10" y="2"/>
                    </a:lnTo>
                    <a:lnTo>
                      <a:pt x="0" y="0"/>
                    </a:lnTo>
                    <a:lnTo>
                      <a:pt x="0" y="2"/>
                    </a:lnTo>
                    <a:lnTo>
                      <a:pt x="0" y="4"/>
                    </a:lnTo>
                    <a:lnTo>
                      <a:pt x="2" y="4"/>
                    </a:lnTo>
                    <a:lnTo>
                      <a:pt x="6" y="4"/>
                    </a:lnTo>
                    <a:lnTo>
                      <a:pt x="6" y="2"/>
                    </a:lnTo>
                    <a:lnTo>
                      <a:pt x="10" y="2"/>
                    </a:lnTo>
                    <a:lnTo>
                      <a:pt x="12" y="2"/>
                    </a:lnTo>
                    <a:close/>
                  </a:path>
                </a:pathLst>
              </a:custGeom>
              <a:solidFill>
                <a:schemeClr val="tx2"/>
              </a:solidFill>
              <a:ln w="3175">
                <a:solidFill>
                  <a:schemeClr val="bg1"/>
                </a:solidFill>
                <a:round/>
                <a:headEnd/>
                <a:tailEnd/>
              </a:ln>
            </p:spPr>
            <p:txBody>
              <a:bodyPr/>
              <a:lstStyle/>
              <a:p>
                <a:endParaRPr lang="fr-FR" dirty="0"/>
              </a:p>
            </p:txBody>
          </p:sp>
          <p:sp>
            <p:nvSpPr>
              <p:cNvPr id="60654" name="Freeform 264"/>
              <p:cNvSpPr>
                <a:spLocks/>
              </p:cNvSpPr>
              <p:nvPr/>
            </p:nvSpPr>
            <p:spPr bwMode="auto">
              <a:xfrm>
                <a:off x="2125" y="1578"/>
                <a:ext cx="12" cy="4"/>
              </a:xfrm>
              <a:custGeom>
                <a:avLst/>
                <a:gdLst>
                  <a:gd name="T0" fmla="*/ 12 w 12"/>
                  <a:gd name="T1" fmla="*/ 2 h 4"/>
                  <a:gd name="T2" fmla="*/ 10 w 12"/>
                  <a:gd name="T3" fmla="*/ 2 h 4"/>
                  <a:gd name="T4" fmla="*/ 0 w 12"/>
                  <a:gd name="T5" fmla="*/ 0 h 4"/>
                  <a:gd name="T6" fmla="*/ 0 w 12"/>
                  <a:gd name="T7" fmla="*/ 2 h 4"/>
                  <a:gd name="T8" fmla="*/ 0 w 12"/>
                  <a:gd name="T9" fmla="*/ 4 h 4"/>
                  <a:gd name="T10" fmla="*/ 2 w 12"/>
                  <a:gd name="T11" fmla="*/ 4 h 4"/>
                  <a:gd name="T12" fmla="*/ 6 w 12"/>
                  <a:gd name="T13" fmla="*/ 4 h 4"/>
                  <a:gd name="T14" fmla="*/ 6 w 12"/>
                  <a:gd name="T15" fmla="*/ 2 h 4"/>
                  <a:gd name="T16" fmla="*/ 10 w 12"/>
                  <a:gd name="T17" fmla="*/ 2 h 4"/>
                  <a:gd name="T18" fmla="*/ 10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12" y="2"/>
                    </a:moveTo>
                    <a:lnTo>
                      <a:pt x="10" y="2"/>
                    </a:lnTo>
                    <a:lnTo>
                      <a:pt x="0" y="0"/>
                    </a:lnTo>
                    <a:lnTo>
                      <a:pt x="0" y="2"/>
                    </a:lnTo>
                    <a:lnTo>
                      <a:pt x="0" y="4"/>
                    </a:lnTo>
                    <a:lnTo>
                      <a:pt x="2" y="4"/>
                    </a:lnTo>
                    <a:lnTo>
                      <a:pt x="6" y="4"/>
                    </a:lnTo>
                    <a:lnTo>
                      <a:pt x="6" y="2"/>
                    </a:lnTo>
                    <a:lnTo>
                      <a:pt x="10" y="2"/>
                    </a:lnTo>
                  </a:path>
                </a:pathLst>
              </a:custGeom>
              <a:solidFill>
                <a:schemeClr val="tx2"/>
              </a:solidFill>
              <a:ln w="3175">
                <a:solidFill>
                  <a:schemeClr val="bg1"/>
                </a:solidFill>
                <a:round/>
                <a:headEnd/>
                <a:tailEnd/>
              </a:ln>
            </p:spPr>
            <p:txBody>
              <a:bodyPr/>
              <a:lstStyle/>
              <a:p>
                <a:endParaRPr lang="fr-FR" dirty="0"/>
              </a:p>
            </p:txBody>
          </p:sp>
          <p:sp>
            <p:nvSpPr>
              <p:cNvPr id="60655" name="Freeform 265"/>
              <p:cNvSpPr>
                <a:spLocks/>
              </p:cNvSpPr>
              <p:nvPr/>
            </p:nvSpPr>
            <p:spPr bwMode="auto">
              <a:xfrm>
                <a:off x="1012" y="2252"/>
                <a:ext cx="2" cy="4"/>
              </a:xfrm>
              <a:custGeom>
                <a:avLst/>
                <a:gdLst>
                  <a:gd name="T0" fmla="*/ 0 w 2"/>
                  <a:gd name="T1" fmla="*/ 2 h 4"/>
                  <a:gd name="T2" fmla="*/ 2 w 2"/>
                  <a:gd name="T3" fmla="*/ 0 h 4"/>
                  <a:gd name="T4" fmla="*/ 2 w 2"/>
                  <a:gd name="T5" fmla="*/ 4 h 4"/>
                  <a:gd name="T6" fmla="*/ 2 w 2"/>
                  <a:gd name="T7" fmla="*/ 2 h 4"/>
                  <a:gd name="T8" fmla="*/ 0 w 2"/>
                  <a:gd name="T9" fmla="*/ 2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2"/>
                    </a:moveTo>
                    <a:lnTo>
                      <a:pt x="2" y="0"/>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0656" name="Freeform 266"/>
              <p:cNvSpPr>
                <a:spLocks/>
              </p:cNvSpPr>
              <p:nvPr/>
            </p:nvSpPr>
            <p:spPr bwMode="auto">
              <a:xfrm>
                <a:off x="1012" y="2252"/>
                <a:ext cx="2" cy="4"/>
              </a:xfrm>
              <a:custGeom>
                <a:avLst/>
                <a:gdLst>
                  <a:gd name="T0" fmla="*/ 0 w 2"/>
                  <a:gd name="T1" fmla="*/ 2 h 4"/>
                  <a:gd name="T2" fmla="*/ 2 w 2"/>
                  <a:gd name="T3" fmla="*/ 0 h 4"/>
                  <a:gd name="T4" fmla="*/ 2 w 2"/>
                  <a:gd name="T5" fmla="*/ 4 h 4"/>
                  <a:gd name="T6" fmla="*/ 2 w 2"/>
                  <a:gd name="T7" fmla="*/ 2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2"/>
                    </a:moveTo>
                    <a:lnTo>
                      <a:pt x="2" y="0"/>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60657" name="Freeform 267"/>
              <p:cNvSpPr>
                <a:spLocks/>
              </p:cNvSpPr>
              <p:nvPr/>
            </p:nvSpPr>
            <p:spPr bwMode="auto">
              <a:xfrm>
                <a:off x="1058" y="2266"/>
                <a:ext cx="2" cy="6"/>
              </a:xfrm>
              <a:custGeom>
                <a:avLst/>
                <a:gdLst>
                  <a:gd name="T0" fmla="*/ 2 w 2"/>
                  <a:gd name="T1" fmla="*/ 4 h 6"/>
                  <a:gd name="T2" fmla="*/ 0 w 2"/>
                  <a:gd name="T3" fmla="*/ 4 h 6"/>
                  <a:gd name="T4" fmla="*/ 0 w 2"/>
                  <a:gd name="T5" fmla="*/ 2 h 6"/>
                  <a:gd name="T6" fmla="*/ 2 w 2"/>
                  <a:gd name="T7" fmla="*/ 0 h 6"/>
                  <a:gd name="T8" fmla="*/ 2 w 2"/>
                  <a:gd name="T9" fmla="*/ 2 h 6"/>
                  <a:gd name="T10" fmla="*/ 2 w 2"/>
                  <a:gd name="T11" fmla="*/ 6 h 6"/>
                  <a:gd name="T12" fmla="*/ 2 w 2"/>
                  <a:gd name="T13" fmla="*/ 6 h 6"/>
                  <a:gd name="T14" fmla="*/ 2 w 2"/>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2" y="4"/>
                    </a:moveTo>
                    <a:lnTo>
                      <a:pt x="0" y="4"/>
                    </a:lnTo>
                    <a:lnTo>
                      <a:pt x="0" y="2"/>
                    </a:lnTo>
                    <a:lnTo>
                      <a:pt x="2" y="0"/>
                    </a:lnTo>
                    <a:lnTo>
                      <a:pt x="2" y="2"/>
                    </a:lnTo>
                    <a:lnTo>
                      <a:pt x="2" y="6"/>
                    </a:lnTo>
                    <a:lnTo>
                      <a:pt x="2" y="4"/>
                    </a:lnTo>
                    <a:close/>
                  </a:path>
                </a:pathLst>
              </a:custGeom>
              <a:solidFill>
                <a:schemeClr val="tx2"/>
              </a:solidFill>
              <a:ln w="3175">
                <a:solidFill>
                  <a:schemeClr val="bg1"/>
                </a:solidFill>
                <a:round/>
                <a:headEnd/>
                <a:tailEnd/>
              </a:ln>
            </p:spPr>
            <p:txBody>
              <a:bodyPr/>
              <a:lstStyle/>
              <a:p>
                <a:endParaRPr lang="fr-FR" dirty="0"/>
              </a:p>
            </p:txBody>
          </p:sp>
          <p:sp>
            <p:nvSpPr>
              <p:cNvPr id="60658" name="Freeform 268"/>
              <p:cNvSpPr>
                <a:spLocks/>
              </p:cNvSpPr>
              <p:nvPr/>
            </p:nvSpPr>
            <p:spPr bwMode="auto">
              <a:xfrm>
                <a:off x="1058" y="2266"/>
                <a:ext cx="2" cy="6"/>
              </a:xfrm>
              <a:custGeom>
                <a:avLst/>
                <a:gdLst>
                  <a:gd name="T0" fmla="*/ 2 w 2"/>
                  <a:gd name="T1" fmla="*/ 4 h 6"/>
                  <a:gd name="T2" fmla="*/ 0 w 2"/>
                  <a:gd name="T3" fmla="*/ 4 h 6"/>
                  <a:gd name="T4" fmla="*/ 0 w 2"/>
                  <a:gd name="T5" fmla="*/ 2 h 6"/>
                  <a:gd name="T6" fmla="*/ 2 w 2"/>
                  <a:gd name="T7" fmla="*/ 0 h 6"/>
                  <a:gd name="T8" fmla="*/ 2 w 2"/>
                  <a:gd name="T9" fmla="*/ 2 h 6"/>
                  <a:gd name="T10" fmla="*/ 2 w 2"/>
                  <a:gd name="T11" fmla="*/ 6 h 6"/>
                  <a:gd name="T12" fmla="*/ 2 w 2"/>
                  <a:gd name="T13" fmla="*/ 6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4"/>
                    </a:moveTo>
                    <a:lnTo>
                      <a:pt x="0" y="4"/>
                    </a:lnTo>
                    <a:lnTo>
                      <a:pt x="0" y="2"/>
                    </a:lnTo>
                    <a:lnTo>
                      <a:pt x="2" y="0"/>
                    </a:lnTo>
                    <a:lnTo>
                      <a:pt x="2" y="2"/>
                    </a:lnTo>
                    <a:lnTo>
                      <a:pt x="2" y="6"/>
                    </a:lnTo>
                  </a:path>
                </a:pathLst>
              </a:custGeom>
              <a:solidFill>
                <a:schemeClr val="tx2"/>
              </a:solidFill>
              <a:ln w="3175">
                <a:solidFill>
                  <a:schemeClr val="bg1"/>
                </a:solidFill>
                <a:round/>
                <a:headEnd/>
                <a:tailEnd/>
              </a:ln>
            </p:spPr>
            <p:txBody>
              <a:bodyPr/>
              <a:lstStyle/>
              <a:p>
                <a:endParaRPr lang="fr-FR" dirty="0"/>
              </a:p>
            </p:txBody>
          </p:sp>
          <p:sp>
            <p:nvSpPr>
              <p:cNvPr id="60659" name="Freeform 269"/>
              <p:cNvSpPr>
                <a:spLocks/>
              </p:cNvSpPr>
              <p:nvPr/>
            </p:nvSpPr>
            <p:spPr bwMode="auto">
              <a:xfrm>
                <a:off x="1084" y="2246"/>
                <a:ext cx="8" cy="8"/>
              </a:xfrm>
              <a:custGeom>
                <a:avLst/>
                <a:gdLst>
                  <a:gd name="T0" fmla="*/ 8 w 8"/>
                  <a:gd name="T1" fmla="*/ 8 h 8"/>
                  <a:gd name="T2" fmla="*/ 6 w 8"/>
                  <a:gd name="T3" fmla="*/ 8 h 8"/>
                  <a:gd name="T4" fmla="*/ 0 w 8"/>
                  <a:gd name="T5" fmla="*/ 0 h 8"/>
                  <a:gd name="T6" fmla="*/ 2 w 8"/>
                  <a:gd name="T7" fmla="*/ 0 h 8"/>
                  <a:gd name="T8" fmla="*/ 4 w 8"/>
                  <a:gd name="T9" fmla="*/ 4 h 8"/>
                  <a:gd name="T10" fmla="*/ 6 w 8"/>
                  <a:gd name="T11" fmla="*/ 4 h 8"/>
                  <a:gd name="T12" fmla="*/ 6 w 8"/>
                  <a:gd name="T13" fmla="*/ 6 h 8"/>
                  <a:gd name="T14" fmla="*/ 6 w 8"/>
                  <a:gd name="T15" fmla="*/ 8 h 8"/>
                  <a:gd name="T16" fmla="*/ 8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8"/>
                    </a:moveTo>
                    <a:lnTo>
                      <a:pt x="6" y="8"/>
                    </a:lnTo>
                    <a:lnTo>
                      <a:pt x="0" y="0"/>
                    </a:lnTo>
                    <a:lnTo>
                      <a:pt x="2" y="0"/>
                    </a:lnTo>
                    <a:lnTo>
                      <a:pt x="4" y="4"/>
                    </a:lnTo>
                    <a:lnTo>
                      <a:pt x="6" y="4"/>
                    </a:lnTo>
                    <a:lnTo>
                      <a:pt x="6" y="6"/>
                    </a:lnTo>
                    <a:lnTo>
                      <a:pt x="6" y="8"/>
                    </a:lnTo>
                    <a:lnTo>
                      <a:pt x="8" y="8"/>
                    </a:lnTo>
                    <a:close/>
                  </a:path>
                </a:pathLst>
              </a:custGeom>
              <a:solidFill>
                <a:schemeClr val="tx2"/>
              </a:solidFill>
              <a:ln w="3175">
                <a:solidFill>
                  <a:schemeClr val="bg1"/>
                </a:solidFill>
                <a:round/>
                <a:headEnd/>
                <a:tailEnd/>
              </a:ln>
            </p:spPr>
            <p:txBody>
              <a:bodyPr/>
              <a:lstStyle/>
              <a:p>
                <a:endParaRPr lang="fr-FR" dirty="0"/>
              </a:p>
            </p:txBody>
          </p:sp>
          <p:sp>
            <p:nvSpPr>
              <p:cNvPr id="60660" name="Freeform 270"/>
              <p:cNvSpPr>
                <a:spLocks/>
              </p:cNvSpPr>
              <p:nvPr/>
            </p:nvSpPr>
            <p:spPr bwMode="auto">
              <a:xfrm>
                <a:off x="1084" y="2246"/>
                <a:ext cx="8" cy="8"/>
              </a:xfrm>
              <a:custGeom>
                <a:avLst/>
                <a:gdLst>
                  <a:gd name="T0" fmla="*/ 8 w 8"/>
                  <a:gd name="T1" fmla="*/ 8 h 8"/>
                  <a:gd name="T2" fmla="*/ 6 w 8"/>
                  <a:gd name="T3" fmla="*/ 8 h 8"/>
                  <a:gd name="T4" fmla="*/ 0 w 8"/>
                  <a:gd name="T5" fmla="*/ 0 h 8"/>
                  <a:gd name="T6" fmla="*/ 2 w 8"/>
                  <a:gd name="T7" fmla="*/ 0 h 8"/>
                  <a:gd name="T8" fmla="*/ 4 w 8"/>
                  <a:gd name="T9" fmla="*/ 4 h 8"/>
                  <a:gd name="T10" fmla="*/ 6 w 8"/>
                  <a:gd name="T11" fmla="*/ 4 h 8"/>
                  <a:gd name="T12" fmla="*/ 6 w 8"/>
                  <a:gd name="T13" fmla="*/ 6 h 8"/>
                  <a:gd name="T14" fmla="*/ 6 w 8"/>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8"/>
                    </a:moveTo>
                    <a:lnTo>
                      <a:pt x="6" y="8"/>
                    </a:lnTo>
                    <a:lnTo>
                      <a:pt x="0" y="0"/>
                    </a:lnTo>
                    <a:lnTo>
                      <a:pt x="2" y="0"/>
                    </a:lnTo>
                    <a:lnTo>
                      <a:pt x="4" y="4"/>
                    </a:lnTo>
                    <a:lnTo>
                      <a:pt x="6" y="4"/>
                    </a:lnTo>
                    <a:lnTo>
                      <a:pt x="6" y="6"/>
                    </a:lnTo>
                    <a:lnTo>
                      <a:pt x="6" y="8"/>
                    </a:lnTo>
                  </a:path>
                </a:pathLst>
              </a:custGeom>
              <a:solidFill>
                <a:schemeClr val="tx2"/>
              </a:solidFill>
              <a:ln w="3175">
                <a:solidFill>
                  <a:schemeClr val="bg1"/>
                </a:solidFill>
                <a:round/>
                <a:headEnd/>
                <a:tailEnd/>
              </a:ln>
            </p:spPr>
            <p:txBody>
              <a:bodyPr/>
              <a:lstStyle/>
              <a:p>
                <a:endParaRPr lang="fr-FR" dirty="0"/>
              </a:p>
            </p:txBody>
          </p:sp>
          <p:sp>
            <p:nvSpPr>
              <p:cNvPr id="60661" name="Freeform 271"/>
              <p:cNvSpPr>
                <a:spLocks/>
              </p:cNvSpPr>
              <p:nvPr/>
            </p:nvSpPr>
            <p:spPr bwMode="auto">
              <a:xfrm>
                <a:off x="1100" y="2252"/>
                <a:ext cx="4" cy="6"/>
              </a:xfrm>
              <a:custGeom>
                <a:avLst/>
                <a:gdLst>
                  <a:gd name="T0" fmla="*/ 0 w 4"/>
                  <a:gd name="T1" fmla="*/ 2 h 6"/>
                  <a:gd name="T2" fmla="*/ 0 w 4"/>
                  <a:gd name="T3" fmla="*/ 0 h 6"/>
                  <a:gd name="T4" fmla="*/ 2 w 4"/>
                  <a:gd name="T5" fmla="*/ 0 h 6"/>
                  <a:gd name="T6" fmla="*/ 4 w 4"/>
                  <a:gd name="T7" fmla="*/ 2 h 6"/>
                  <a:gd name="T8" fmla="*/ 4 w 4"/>
                  <a:gd name="T9" fmla="*/ 6 h 6"/>
                  <a:gd name="T10" fmla="*/ 2 w 4"/>
                  <a:gd name="T11" fmla="*/ 6 h 6"/>
                  <a:gd name="T12" fmla="*/ 0 w 4"/>
                  <a:gd name="T13" fmla="*/ 6 h 6"/>
                  <a:gd name="T14" fmla="*/ 0 w 4"/>
                  <a:gd name="T15" fmla="*/ 4 h 6"/>
                  <a:gd name="T16" fmla="*/ 0 w 4"/>
                  <a:gd name="T17" fmla="*/ 4 h 6"/>
                  <a:gd name="T18" fmla="*/ 0 w 4"/>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2"/>
                    </a:moveTo>
                    <a:lnTo>
                      <a:pt x="0" y="0"/>
                    </a:lnTo>
                    <a:lnTo>
                      <a:pt x="2" y="0"/>
                    </a:lnTo>
                    <a:lnTo>
                      <a:pt x="4" y="2"/>
                    </a:lnTo>
                    <a:lnTo>
                      <a:pt x="4" y="6"/>
                    </a:lnTo>
                    <a:lnTo>
                      <a:pt x="2" y="6"/>
                    </a:lnTo>
                    <a:lnTo>
                      <a:pt x="0"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0662" name="Freeform 272"/>
              <p:cNvSpPr>
                <a:spLocks/>
              </p:cNvSpPr>
              <p:nvPr/>
            </p:nvSpPr>
            <p:spPr bwMode="auto">
              <a:xfrm>
                <a:off x="1100" y="2252"/>
                <a:ext cx="4" cy="6"/>
              </a:xfrm>
              <a:custGeom>
                <a:avLst/>
                <a:gdLst>
                  <a:gd name="T0" fmla="*/ 0 w 4"/>
                  <a:gd name="T1" fmla="*/ 2 h 6"/>
                  <a:gd name="T2" fmla="*/ 0 w 4"/>
                  <a:gd name="T3" fmla="*/ 0 h 6"/>
                  <a:gd name="T4" fmla="*/ 2 w 4"/>
                  <a:gd name="T5" fmla="*/ 0 h 6"/>
                  <a:gd name="T6" fmla="*/ 4 w 4"/>
                  <a:gd name="T7" fmla="*/ 2 h 6"/>
                  <a:gd name="T8" fmla="*/ 4 w 4"/>
                  <a:gd name="T9" fmla="*/ 6 h 6"/>
                  <a:gd name="T10" fmla="*/ 2 w 4"/>
                  <a:gd name="T11" fmla="*/ 6 h 6"/>
                  <a:gd name="T12" fmla="*/ 0 w 4"/>
                  <a:gd name="T13" fmla="*/ 6 h 6"/>
                  <a:gd name="T14" fmla="*/ 0 w 4"/>
                  <a:gd name="T15" fmla="*/ 4 h 6"/>
                  <a:gd name="T16" fmla="*/ 0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0" y="2"/>
                    </a:moveTo>
                    <a:lnTo>
                      <a:pt x="0" y="0"/>
                    </a:lnTo>
                    <a:lnTo>
                      <a:pt x="2" y="0"/>
                    </a:lnTo>
                    <a:lnTo>
                      <a:pt x="4" y="2"/>
                    </a:lnTo>
                    <a:lnTo>
                      <a:pt x="4" y="6"/>
                    </a:lnTo>
                    <a:lnTo>
                      <a:pt x="2" y="6"/>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60663" name="Freeform 273"/>
              <p:cNvSpPr>
                <a:spLocks/>
              </p:cNvSpPr>
              <p:nvPr/>
            </p:nvSpPr>
            <p:spPr bwMode="auto">
              <a:xfrm>
                <a:off x="1324" y="2315"/>
                <a:ext cx="2" cy="4"/>
              </a:xfrm>
              <a:custGeom>
                <a:avLst/>
                <a:gdLst>
                  <a:gd name="T0" fmla="*/ 2 w 2"/>
                  <a:gd name="T1" fmla="*/ 0 h 4"/>
                  <a:gd name="T2" fmla="*/ 2 w 2"/>
                  <a:gd name="T3" fmla="*/ 2 h 4"/>
                  <a:gd name="T4" fmla="*/ 2 w 2"/>
                  <a:gd name="T5" fmla="*/ 4 h 4"/>
                  <a:gd name="T6" fmla="*/ 0 w 2"/>
                  <a:gd name="T7" fmla="*/ 4 h 4"/>
                  <a:gd name="T8" fmla="*/ 0 w 2"/>
                  <a:gd name="T9" fmla="*/ 2 h 4"/>
                  <a:gd name="T10" fmla="*/ 0 w 2"/>
                  <a:gd name="T11" fmla="*/ 0 h 4"/>
                  <a:gd name="T12" fmla="*/ 2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0"/>
                    </a:moveTo>
                    <a:lnTo>
                      <a:pt x="2" y="2"/>
                    </a:lnTo>
                    <a:lnTo>
                      <a:pt x="2" y="4"/>
                    </a:lnTo>
                    <a:lnTo>
                      <a:pt x="0"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664" name="Freeform 274"/>
              <p:cNvSpPr>
                <a:spLocks/>
              </p:cNvSpPr>
              <p:nvPr/>
            </p:nvSpPr>
            <p:spPr bwMode="auto">
              <a:xfrm>
                <a:off x="1324" y="2315"/>
                <a:ext cx="2" cy="4"/>
              </a:xfrm>
              <a:custGeom>
                <a:avLst/>
                <a:gdLst>
                  <a:gd name="T0" fmla="*/ 2 w 2"/>
                  <a:gd name="T1" fmla="*/ 0 h 4"/>
                  <a:gd name="T2" fmla="*/ 2 w 2"/>
                  <a:gd name="T3" fmla="*/ 2 h 4"/>
                  <a:gd name="T4" fmla="*/ 2 w 2"/>
                  <a:gd name="T5" fmla="*/ 4 h 4"/>
                  <a:gd name="T6" fmla="*/ 0 w 2"/>
                  <a:gd name="T7" fmla="*/ 4 h 4"/>
                  <a:gd name="T8" fmla="*/ 0 w 2"/>
                  <a:gd name="T9" fmla="*/ 2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2"/>
                    </a:lnTo>
                    <a:lnTo>
                      <a:pt x="2" y="4"/>
                    </a:lnTo>
                    <a:lnTo>
                      <a:pt x="0"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60665" name="Freeform 275"/>
              <p:cNvSpPr>
                <a:spLocks/>
              </p:cNvSpPr>
              <p:nvPr/>
            </p:nvSpPr>
            <p:spPr bwMode="auto">
              <a:xfrm>
                <a:off x="1480" y="2391"/>
                <a:ext cx="4" cy="4"/>
              </a:xfrm>
              <a:custGeom>
                <a:avLst/>
                <a:gdLst>
                  <a:gd name="T0" fmla="*/ 4 w 4"/>
                  <a:gd name="T1" fmla="*/ 0 h 4"/>
                  <a:gd name="T2" fmla="*/ 2 w 4"/>
                  <a:gd name="T3" fmla="*/ 0 h 4"/>
                  <a:gd name="T4" fmla="*/ 0 w 4"/>
                  <a:gd name="T5" fmla="*/ 2 h 4"/>
                  <a:gd name="T6" fmla="*/ 0 w 4"/>
                  <a:gd name="T7" fmla="*/ 4 h 4"/>
                  <a:gd name="T8" fmla="*/ 2 w 4"/>
                  <a:gd name="T9" fmla="*/ 2 h 4"/>
                  <a:gd name="T10" fmla="*/ 2 w 4"/>
                  <a:gd name="T11" fmla="*/ 0 h 4"/>
                  <a:gd name="T12" fmla="*/ 4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0"/>
                    </a:moveTo>
                    <a:lnTo>
                      <a:pt x="2" y="0"/>
                    </a:lnTo>
                    <a:lnTo>
                      <a:pt x="0" y="2"/>
                    </a:lnTo>
                    <a:lnTo>
                      <a:pt x="0" y="4"/>
                    </a:lnTo>
                    <a:lnTo>
                      <a:pt x="2"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0666" name="Freeform 276"/>
              <p:cNvSpPr>
                <a:spLocks/>
              </p:cNvSpPr>
              <p:nvPr/>
            </p:nvSpPr>
            <p:spPr bwMode="auto">
              <a:xfrm>
                <a:off x="1480" y="2391"/>
                <a:ext cx="4" cy="4"/>
              </a:xfrm>
              <a:custGeom>
                <a:avLst/>
                <a:gdLst>
                  <a:gd name="T0" fmla="*/ 4 w 4"/>
                  <a:gd name="T1" fmla="*/ 0 h 4"/>
                  <a:gd name="T2" fmla="*/ 2 w 4"/>
                  <a:gd name="T3" fmla="*/ 0 h 4"/>
                  <a:gd name="T4" fmla="*/ 0 w 4"/>
                  <a:gd name="T5" fmla="*/ 2 h 4"/>
                  <a:gd name="T6" fmla="*/ 0 w 4"/>
                  <a:gd name="T7" fmla="*/ 4 h 4"/>
                  <a:gd name="T8" fmla="*/ 2 w 4"/>
                  <a:gd name="T9" fmla="*/ 2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2" y="0"/>
                    </a:lnTo>
                    <a:lnTo>
                      <a:pt x="0" y="2"/>
                    </a:lnTo>
                    <a:lnTo>
                      <a:pt x="0"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667" name="Freeform 277"/>
              <p:cNvSpPr>
                <a:spLocks/>
              </p:cNvSpPr>
              <p:nvPr/>
            </p:nvSpPr>
            <p:spPr bwMode="auto">
              <a:xfrm>
                <a:off x="1600" y="2289"/>
                <a:ext cx="16" cy="4"/>
              </a:xfrm>
              <a:custGeom>
                <a:avLst/>
                <a:gdLst>
                  <a:gd name="T0" fmla="*/ 14 w 16"/>
                  <a:gd name="T1" fmla="*/ 0 h 4"/>
                  <a:gd name="T2" fmla="*/ 14 w 16"/>
                  <a:gd name="T3" fmla="*/ 2 h 4"/>
                  <a:gd name="T4" fmla="*/ 16 w 16"/>
                  <a:gd name="T5" fmla="*/ 2 h 4"/>
                  <a:gd name="T6" fmla="*/ 16 w 16"/>
                  <a:gd name="T7" fmla="*/ 4 h 4"/>
                  <a:gd name="T8" fmla="*/ 14 w 16"/>
                  <a:gd name="T9" fmla="*/ 2 h 4"/>
                  <a:gd name="T10" fmla="*/ 4 w 16"/>
                  <a:gd name="T11" fmla="*/ 4 h 4"/>
                  <a:gd name="T12" fmla="*/ 2 w 16"/>
                  <a:gd name="T13" fmla="*/ 4 h 4"/>
                  <a:gd name="T14" fmla="*/ 0 w 16"/>
                  <a:gd name="T15" fmla="*/ 2 h 4"/>
                  <a:gd name="T16" fmla="*/ 4 w 16"/>
                  <a:gd name="T17" fmla="*/ 2 h 4"/>
                  <a:gd name="T18" fmla="*/ 10 w 16"/>
                  <a:gd name="T19" fmla="*/ 0 h 4"/>
                  <a:gd name="T20" fmla="*/ 12 w 16"/>
                  <a:gd name="T21" fmla="*/ 0 h 4"/>
                  <a:gd name="T22" fmla="*/ 12 w 16"/>
                  <a:gd name="T23" fmla="*/ 0 h 4"/>
                  <a:gd name="T24" fmla="*/ 14 w 16"/>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
                  <a:gd name="T41" fmla="*/ 16 w 16"/>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
                    <a:moveTo>
                      <a:pt x="14" y="0"/>
                    </a:moveTo>
                    <a:lnTo>
                      <a:pt x="14" y="2"/>
                    </a:lnTo>
                    <a:lnTo>
                      <a:pt x="16" y="2"/>
                    </a:lnTo>
                    <a:lnTo>
                      <a:pt x="16" y="4"/>
                    </a:lnTo>
                    <a:lnTo>
                      <a:pt x="14" y="2"/>
                    </a:lnTo>
                    <a:lnTo>
                      <a:pt x="4" y="4"/>
                    </a:lnTo>
                    <a:lnTo>
                      <a:pt x="2" y="4"/>
                    </a:lnTo>
                    <a:lnTo>
                      <a:pt x="0" y="2"/>
                    </a:lnTo>
                    <a:lnTo>
                      <a:pt x="4" y="2"/>
                    </a:lnTo>
                    <a:lnTo>
                      <a:pt x="10" y="0"/>
                    </a:lnTo>
                    <a:lnTo>
                      <a:pt x="12" y="0"/>
                    </a:lnTo>
                    <a:lnTo>
                      <a:pt x="14" y="0"/>
                    </a:lnTo>
                    <a:close/>
                  </a:path>
                </a:pathLst>
              </a:custGeom>
              <a:solidFill>
                <a:schemeClr val="tx2"/>
              </a:solidFill>
              <a:ln w="3175">
                <a:solidFill>
                  <a:schemeClr val="bg1"/>
                </a:solidFill>
                <a:round/>
                <a:headEnd/>
                <a:tailEnd/>
              </a:ln>
            </p:spPr>
            <p:txBody>
              <a:bodyPr/>
              <a:lstStyle/>
              <a:p>
                <a:endParaRPr lang="fr-FR" dirty="0"/>
              </a:p>
            </p:txBody>
          </p:sp>
          <p:sp>
            <p:nvSpPr>
              <p:cNvPr id="60668" name="Freeform 278"/>
              <p:cNvSpPr>
                <a:spLocks/>
              </p:cNvSpPr>
              <p:nvPr/>
            </p:nvSpPr>
            <p:spPr bwMode="auto">
              <a:xfrm>
                <a:off x="1600" y="2289"/>
                <a:ext cx="16" cy="4"/>
              </a:xfrm>
              <a:custGeom>
                <a:avLst/>
                <a:gdLst>
                  <a:gd name="T0" fmla="*/ 14 w 16"/>
                  <a:gd name="T1" fmla="*/ 0 h 4"/>
                  <a:gd name="T2" fmla="*/ 14 w 16"/>
                  <a:gd name="T3" fmla="*/ 2 h 4"/>
                  <a:gd name="T4" fmla="*/ 16 w 16"/>
                  <a:gd name="T5" fmla="*/ 2 h 4"/>
                  <a:gd name="T6" fmla="*/ 16 w 16"/>
                  <a:gd name="T7" fmla="*/ 4 h 4"/>
                  <a:gd name="T8" fmla="*/ 14 w 16"/>
                  <a:gd name="T9" fmla="*/ 2 h 4"/>
                  <a:gd name="T10" fmla="*/ 4 w 16"/>
                  <a:gd name="T11" fmla="*/ 4 h 4"/>
                  <a:gd name="T12" fmla="*/ 2 w 16"/>
                  <a:gd name="T13" fmla="*/ 4 h 4"/>
                  <a:gd name="T14" fmla="*/ 0 w 16"/>
                  <a:gd name="T15" fmla="*/ 2 h 4"/>
                  <a:gd name="T16" fmla="*/ 4 w 16"/>
                  <a:gd name="T17" fmla="*/ 2 h 4"/>
                  <a:gd name="T18" fmla="*/ 10 w 16"/>
                  <a:gd name="T19" fmla="*/ 0 h 4"/>
                  <a:gd name="T20" fmla="*/ 12 w 16"/>
                  <a:gd name="T21" fmla="*/ 0 h 4"/>
                  <a:gd name="T22" fmla="*/ 12 w 16"/>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4"/>
                  <a:gd name="T38" fmla="*/ 16 w 1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4">
                    <a:moveTo>
                      <a:pt x="14" y="0"/>
                    </a:moveTo>
                    <a:lnTo>
                      <a:pt x="14" y="2"/>
                    </a:lnTo>
                    <a:lnTo>
                      <a:pt x="16" y="2"/>
                    </a:lnTo>
                    <a:lnTo>
                      <a:pt x="16" y="4"/>
                    </a:lnTo>
                    <a:lnTo>
                      <a:pt x="14" y="2"/>
                    </a:lnTo>
                    <a:lnTo>
                      <a:pt x="4" y="4"/>
                    </a:lnTo>
                    <a:lnTo>
                      <a:pt x="2" y="4"/>
                    </a:lnTo>
                    <a:lnTo>
                      <a:pt x="0" y="2"/>
                    </a:lnTo>
                    <a:lnTo>
                      <a:pt x="4" y="2"/>
                    </a:lnTo>
                    <a:lnTo>
                      <a:pt x="10" y="0"/>
                    </a:lnTo>
                    <a:lnTo>
                      <a:pt x="12" y="0"/>
                    </a:lnTo>
                  </a:path>
                </a:pathLst>
              </a:custGeom>
              <a:solidFill>
                <a:schemeClr val="tx2"/>
              </a:solidFill>
              <a:ln w="3175">
                <a:solidFill>
                  <a:schemeClr val="bg1"/>
                </a:solidFill>
                <a:round/>
                <a:headEnd/>
                <a:tailEnd/>
              </a:ln>
            </p:spPr>
            <p:txBody>
              <a:bodyPr/>
              <a:lstStyle/>
              <a:p>
                <a:endParaRPr lang="fr-FR" dirty="0"/>
              </a:p>
            </p:txBody>
          </p:sp>
          <p:sp>
            <p:nvSpPr>
              <p:cNvPr id="60669" name="Freeform 279"/>
              <p:cNvSpPr>
                <a:spLocks/>
              </p:cNvSpPr>
              <p:nvPr/>
            </p:nvSpPr>
            <p:spPr bwMode="auto">
              <a:xfrm>
                <a:off x="1624" y="2293"/>
                <a:ext cx="4" cy="12"/>
              </a:xfrm>
              <a:custGeom>
                <a:avLst/>
                <a:gdLst>
                  <a:gd name="T0" fmla="*/ 4 w 4"/>
                  <a:gd name="T1" fmla="*/ 4 h 12"/>
                  <a:gd name="T2" fmla="*/ 2 w 4"/>
                  <a:gd name="T3" fmla="*/ 12 h 12"/>
                  <a:gd name="T4" fmla="*/ 0 w 4"/>
                  <a:gd name="T5" fmla="*/ 8 h 12"/>
                  <a:gd name="T6" fmla="*/ 2 w 4"/>
                  <a:gd name="T7" fmla="*/ 8 h 12"/>
                  <a:gd name="T8" fmla="*/ 2 w 4"/>
                  <a:gd name="T9" fmla="*/ 6 h 12"/>
                  <a:gd name="T10" fmla="*/ 2 w 4"/>
                  <a:gd name="T11" fmla="*/ 4 h 12"/>
                  <a:gd name="T12" fmla="*/ 2 w 4"/>
                  <a:gd name="T13" fmla="*/ 0 h 12"/>
                  <a:gd name="T14" fmla="*/ 4 w 4"/>
                  <a:gd name="T15" fmla="*/ 0 h 12"/>
                  <a:gd name="T16" fmla="*/ 4 w 4"/>
                  <a:gd name="T17" fmla="*/ 2 h 12"/>
                  <a:gd name="T18" fmla="*/ 4 w 4"/>
                  <a:gd name="T19" fmla="*/ 2 h 12"/>
                  <a:gd name="T20" fmla="*/ 4 w 4"/>
                  <a:gd name="T21" fmla="*/ 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4" y="4"/>
                    </a:moveTo>
                    <a:lnTo>
                      <a:pt x="2" y="12"/>
                    </a:lnTo>
                    <a:lnTo>
                      <a:pt x="0" y="8"/>
                    </a:lnTo>
                    <a:lnTo>
                      <a:pt x="2" y="8"/>
                    </a:lnTo>
                    <a:lnTo>
                      <a:pt x="2" y="6"/>
                    </a:lnTo>
                    <a:lnTo>
                      <a:pt x="2" y="4"/>
                    </a:lnTo>
                    <a:lnTo>
                      <a:pt x="2" y="0"/>
                    </a:lnTo>
                    <a:lnTo>
                      <a:pt x="4" y="0"/>
                    </a:lnTo>
                    <a:lnTo>
                      <a:pt x="4" y="2"/>
                    </a:lnTo>
                    <a:lnTo>
                      <a:pt x="4" y="4"/>
                    </a:lnTo>
                    <a:close/>
                  </a:path>
                </a:pathLst>
              </a:custGeom>
              <a:solidFill>
                <a:schemeClr val="tx2"/>
              </a:solidFill>
              <a:ln w="3175">
                <a:solidFill>
                  <a:schemeClr val="bg1"/>
                </a:solidFill>
                <a:round/>
                <a:headEnd/>
                <a:tailEnd/>
              </a:ln>
            </p:spPr>
            <p:txBody>
              <a:bodyPr/>
              <a:lstStyle/>
              <a:p>
                <a:endParaRPr lang="fr-FR" dirty="0"/>
              </a:p>
            </p:txBody>
          </p:sp>
          <p:sp>
            <p:nvSpPr>
              <p:cNvPr id="60670" name="Freeform 280"/>
              <p:cNvSpPr>
                <a:spLocks/>
              </p:cNvSpPr>
              <p:nvPr/>
            </p:nvSpPr>
            <p:spPr bwMode="auto">
              <a:xfrm>
                <a:off x="1624" y="2293"/>
                <a:ext cx="4" cy="12"/>
              </a:xfrm>
              <a:custGeom>
                <a:avLst/>
                <a:gdLst>
                  <a:gd name="T0" fmla="*/ 4 w 4"/>
                  <a:gd name="T1" fmla="*/ 4 h 12"/>
                  <a:gd name="T2" fmla="*/ 4 w 4"/>
                  <a:gd name="T3" fmla="*/ 0 h 12"/>
                  <a:gd name="T4" fmla="*/ 4 w 4"/>
                  <a:gd name="T5" fmla="*/ 2 h 12"/>
                  <a:gd name="T6" fmla="*/ 2 w 4"/>
                  <a:gd name="T7" fmla="*/ 12 h 12"/>
                  <a:gd name="T8" fmla="*/ 0 w 4"/>
                  <a:gd name="T9" fmla="*/ 8 h 12"/>
                  <a:gd name="T10" fmla="*/ 2 w 4"/>
                  <a:gd name="T11" fmla="*/ 8 h 12"/>
                  <a:gd name="T12" fmla="*/ 2 w 4"/>
                  <a:gd name="T13" fmla="*/ 6 h 12"/>
                  <a:gd name="T14" fmla="*/ 2 w 4"/>
                  <a:gd name="T15" fmla="*/ 4 h 12"/>
                  <a:gd name="T16" fmla="*/ 2 w 4"/>
                  <a:gd name="T17" fmla="*/ 0 h 12"/>
                  <a:gd name="T18" fmla="*/ 4 w 4"/>
                  <a:gd name="T19" fmla="*/ 0 h 12"/>
                  <a:gd name="T20" fmla="*/ 4 w 4"/>
                  <a:gd name="T21" fmla="*/ 2 h 12"/>
                  <a:gd name="T22" fmla="*/ 4 w 4"/>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2"/>
                  <a:gd name="T38" fmla="*/ 4 w 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2">
                    <a:moveTo>
                      <a:pt x="4" y="4"/>
                    </a:moveTo>
                    <a:lnTo>
                      <a:pt x="4" y="0"/>
                    </a:lnTo>
                    <a:lnTo>
                      <a:pt x="4" y="2"/>
                    </a:lnTo>
                    <a:lnTo>
                      <a:pt x="2" y="12"/>
                    </a:lnTo>
                    <a:lnTo>
                      <a:pt x="0" y="8"/>
                    </a:lnTo>
                    <a:lnTo>
                      <a:pt x="2" y="8"/>
                    </a:lnTo>
                    <a:lnTo>
                      <a:pt x="2" y="6"/>
                    </a:lnTo>
                    <a:lnTo>
                      <a:pt x="2" y="4"/>
                    </a:lnTo>
                    <a:lnTo>
                      <a:pt x="2" y="0"/>
                    </a:lnTo>
                    <a:lnTo>
                      <a:pt x="4" y="0"/>
                    </a:lnTo>
                    <a:lnTo>
                      <a:pt x="4" y="2"/>
                    </a:lnTo>
                  </a:path>
                </a:pathLst>
              </a:custGeom>
              <a:solidFill>
                <a:schemeClr val="tx2"/>
              </a:solidFill>
              <a:ln w="3175">
                <a:solidFill>
                  <a:schemeClr val="bg1"/>
                </a:solidFill>
                <a:round/>
                <a:headEnd/>
                <a:tailEnd/>
              </a:ln>
            </p:spPr>
            <p:txBody>
              <a:bodyPr/>
              <a:lstStyle/>
              <a:p>
                <a:endParaRPr lang="fr-FR" dirty="0"/>
              </a:p>
            </p:txBody>
          </p:sp>
          <p:sp>
            <p:nvSpPr>
              <p:cNvPr id="60671" name="Freeform 281"/>
              <p:cNvSpPr>
                <a:spLocks/>
              </p:cNvSpPr>
              <p:nvPr/>
            </p:nvSpPr>
            <p:spPr bwMode="auto">
              <a:xfrm>
                <a:off x="1622" y="2317"/>
                <a:ext cx="4" cy="2"/>
              </a:xfrm>
              <a:custGeom>
                <a:avLst/>
                <a:gdLst>
                  <a:gd name="T0" fmla="*/ 2 w 4"/>
                  <a:gd name="T1" fmla="*/ 2 h 2"/>
                  <a:gd name="T2" fmla="*/ 4 w 4"/>
                  <a:gd name="T3" fmla="*/ 2 h 2"/>
                  <a:gd name="T4" fmla="*/ 4 w 4"/>
                  <a:gd name="T5" fmla="*/ 0 h 2"/>
                  <a:gd name="T6" fmla="*/ 0 w 4"/>
                  <a:gd name="T7" fmla="*/ 0 h 2"/>
                  <a:gd name="T8" fmla="*/ 0 w 4"/>
                  <a:gd name="T9" fmla="*/ 2 h 2"/>
                  <a:gd name="T10" fmla="*/ 0 w 4"/>
                  <a:gd name="T11" fmla="*/ 2 h 2"/>
                  <a:gd name="T12" fmla="*/ 2 w 4"/>
                  <a:gd name="T13" fmla="*/ 2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2"/>
                    </a:moveTo>
                    <a:lnTo>
                      <a:pt x="4" y="2"/>
                    </a:lnTo>
                    <a:lnTo>
                      <a:pt x="4" y="0"/>
                    </a:lnTo>
                    <a:lnTo>
                      <a:pt x="0" y="0"/>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0672" name="Freeform 282"/>
              <p:cNvSpPr>
                <a:spLocks/>
              </p:cNvSpPr>
              <p:nvPr/>
            </p:nvSpPr>
            <p:spPr bwMode="auto">
              <a:xfrm>
                <a:off x="1622" y="2317"/>
                <a:ext cx="4" cy="2"/>
              </a:xfrm>
              <a:custGeom>
                <a:avLst/>
                <a:gdLst>
                  <a:gd name="T0" fmla="*/ 2 w 4"/>
                  <a:gd name="T1" fmla="*/ 2 h 2"/>
                  <a:gd name="T2" fmla="*/ 4 w 4"/>
                  <a:gd name="T3" fmla="*/ 2 h 2"/>
                  <a:gd name="T4" fmla="*/ 4 w 4"/>
                  <a:gd name="T5" fmla="*/ 0 h 2"/>
                  <a:gd name="T6" fmla="*/ 0 w 4"/>
                  <a:gd name="T7" fmla="*/ 0 h 2"/>
                  <a:gd name="T8" fmla="*/ 0 w 4"/>
                  <a:gd name="T9" fmla="*/ 2 h 2"/>
                  <a:gd name="T10" fmla="*/ 0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2"/>
                    </a:moveTo>
                    <a:lnTo>
                      <a:pt x="4" y="2"/>
                    </a:lnTo>
                    <a:lnTo>
                      <a:pt x="4" y="0"/>
                    </a:lnTo>
                    <a:lnTo>
                      <a:pt x="0" y="0"/>
                    </a:lnTo>
                    <a:lnTo>
                      <a:pt x="0" y="2"/>
                    </a:lnTo>
                  </a:path>
                </a:pathLst>
              </a:custGeom>
              <a:solidFill>
                <a:schemeClr val="tx2"/>
              </a:solidFill>
              <a:ln w="3175">
                <a:solidFill>
                  <a:schemeClr val="bg1"/>
                </a:solidFill>
                <a:round/>
                <a:headEnd/>
                <a:tailEnd/>
              </a:ln>
            </p:spPr>
            <p:txBody>
              <a:bodyPr/>
              <a:lstStyle/>
              <a:p>
                <a:endParaRPr lang="fr-FR" dirty="0"/>
              </a:p>
            </p:txBody>
          </p:sp>
          <p:sp>
            <p:nvSpPr>
              <p:cNvPr id="60673" name="Freeform 283"/>
              <p:cNvSpPr>
                <a:spLocks/>
              </p:cNvSpPr>
              <p:nvPr/>
            </p:nvSpPr>
            <p:spPr bwMode="auto">
              <a:xfrm>
                <a:off x="1610" y="2317"/>
                <a:ext cx="8" cy="12"/>
              </a:xfrm>
              <a:custGeom>
                <a:avLst/>
                <a:gdLst>
                  <a:gd name="T0" fmla="*/ 4 w 8"/>
                  <a:gd name="T1" fmla="*/ 2 h 12"/>
                  <a:gd name="T2" fmla="*/ 8 w 8"/>
                  <a:gd name="T3" fmla="*/ 6 h 12"/>
                  <a:gd name="T4" fmla="*/ 8 w 8"/>
                  <a:gd name="T5" fmla="*/ 10 h 12"/>
                  <a:gd name="T6" fmla="*/ 8 w 8"/>
                  <a:gd name="T7" fmla="*/ 12 h 12"/>
                  <a:gd name="T8" fmla="*/ 6 w 8"/>
                  <a:gd name="T9" fmla="*/ 12 h 12"/>
                  <a:gd name="T10" fmla="*/ 4 w 8"/>
                  <a:gd name="T11" fmla="*/ 12 h 12"/>
                  <a:gd name="T12" fmla="*/ 2 w 8"/>
                  <a:gd name="T13" fmla="*/ 10 h 12"/>
                  <a:gd name="T14" fmla="*/ 0 w 8"/>
                  <a:gd name="T15" fmla="*/ 10 h 12"/>
                  <a:gd name="T16" fmla="*/ 0 w 8"/>
                  <a:gd name="T17" fmla="*/ 8 h 12"/>
                  <a:gd name="T18" fmla="*/ 0 w 8"/>
                  <a:gd name="T19" fmla="*/ 0 h 12"/>
                  <a:gd name="T20" fmla="*/ 4 w 8"/>
                  <a:gd name="T21" fmla="*/ 0 h 12"/>
                  <a:gd name="T22" fmla="*/ 4 w 8"/>
                  <a:gd name="T23" fmla="*/ 0 h 12"/>
                  <a:gd name="T24" fmla="*/ 4 w 8"/>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
                  <a:gd name="T41" fmla="*/ 8 w 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
                    <a:moveTo>
                      <a:pt x="4" y="2"/>
                    </a:moveTo>
                    <a:lnTo>
                      <a:pt x="8" y="6"/>
                    </a:lnTo>
                    <a:lnTo>
                      <a:pt x="8" y="10"/>
                    </a:lnTo>
                    <a:lnTo>
                      <a:pt x="8" y="12"/>
                    </a:lnTo>
                    <a:lnTo>
                      <a:pt x="6" y="12"/>
                    </a:lnTo>
                    <a:lnTo>
                      <a:pt x="4" y="12"/>
                    </a:lnTo>
                    <a:lnTo>
                      <a:pt x="2" y="10"/>
                    </a:lnTo>
                    <a:lnTo>
                      <a:pt x="0" y="10"/>
                    </a:lnTo>
                    <a:lnTo>
                      <a:pt x="0" y="8"/>
                    </a:lnTo>
                    <a:lnTo>
                      <a:pt x="0" y="0"/>
                    </a:lnTo>
                    <a:lnTo>
                      <a:pt x="4" y="0"/>
                    </a:lnTo>
                    <a:lnTo>
                      <a:pt x="4" y="2"/>
                    </a:lnTo>
                    <a:close/>
                  </a:path>
                </a:pathLst>
              </a:custGeom>
              <a:solidFill>
                <a:schemeClr val="tx2"/>
              </a:solidFill>
              <a:ln w="3175">
                <a:solidFill>
                  <a:schemeClr val="bg1"/>
                </a:solidFill>
                <a:round/>
                <a:headEnd/>
                <a:tailEnd/>
              </a:ln>
            </p:spPr>
            <p:txBody>
              <a:bodyPr/>
              <a:lstStyle/>
              <a:p>
                <a:endParaRPr lang="fr-FR" dirty="0"/>
              </a:p>
            </p:txBody>
          </p:sp>
          <p:sp>
            <p:nvSpPr>
              <p:cNvPr id="60674" name="Freeform 284"/>
              <p:cNvSpPr>
                <a:spLocks/>
              </p:cNvSpPr>
              <p:nvPr/>
            </p:nvSpPr>
            <p:spPr bwMode="auto">
              <a:xfrm>
                <a:off x="1610" y="2317"/>
                <a:ext cx="8" cy="12"/>
              </a:xfrm>
              <a:custGeom>
                <a:avLst/>
                <a:gdLst>
                  <a:gd name="T0" fmla="*/ 4 w 8"/>
                  <a:gd name="T1" fmla="*/ 2 h 12"/>
                  <a:gd name="T2" fmla="*/ 8 w 8"/>
                  <a:gd name="T3" fmla="*/ 6 h 12"/>
                  <a:gd name="T4" fmla="*/ 8 w 8"/>
                  <a:gd name="T5" fmla="*/ 10 h 12"/>
                  <a:gd name="T6" fmla="*/ 8 w 8"/>
                  <a:gd name="T7" fmla="*/ 12 h 12"/>
                  <a:gd name="T8" fmla="*/ 6 w 8"/>
                  <a:gd name="T9" fmla="*/ 12 h 12"/>
                  <a:gd name="T10" fmla="*/ 4 w 8"/>
                  <a:gd name="T11" fmla="*/ 12 h 12"/>
                  <a:gd name="T12" fmla="*/ 2 w 8"/>
                  <a:gd name="T13" fmla="*/ 10 h 12"/>
                  <a:gd name="T14" fmla="*/ 0 w 8"/>
                  <a:gd name="T15" fmla="*/ 10 h 12"/>
                  <a:gd name="T16" fmla="*/ 0 w 8"/>
                  <a:gd name="T17" fmla="*/ 8 h 12"/>
                  <a:gd name="T18" fmla="*/ 0 w 8"/>
                  <a:gd name="T19" fmla="*/ 0 h 12"/>
                  <a:gd name="T20" fmla="*/ 4 w 8"/>
                  <a:gd name="T21" fmla="*/ 0 h 12"/>
                  <a:gd name="T22" fmla="*/ 4 w 8"/>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2"/>
                  <a:gd name="T38" fmla="*/ 8 w 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2">
                    <a:moveTo>
                      <a:pt x="4" y="2"/>
                    </a:moveTo>
                    <a:lnTo>
                      <a:pt x="8" y="6"/>
                    </a:lnTo>
                    <a:lnTo>
                      <a:pt x="8" y="10"/>
                    </a:lnTo>
                    <a:lnTo>
                      <a:pt x="8" y="12"/>
                    </a:lnTo>
                    <a:lnTo>
                      <a:pt x="6" y="12"/>
                    </a:lnTo>
                    <a:lnTo>
                      <a:pt x="4" y="12"/>
                    </a:lnTo>
                    <a:lnTo>
                      <a:pt x="2" y="10"/>
                    </a:lnTo>
                    <a:lnTo>
                      <a:pt x="0" y="10"/>
                    </a:lnTo>
                    <a:lnTo>
                      <a:pt x="0" y="8"/>
                    </a:lnTo>
                    <a:lnTo>
                      <a:pt x="0" y="0"/>
                    </a:lnTo>
                    <a:lnTo>
                      <a:pt x="4" y="0"/>
                    </a:lnTo>
                  </a:path>
                </a:pathLst>
              </a:custGeom>
              <a:solidFill>
                <a:schemeClr val="tx2"/>
              </a:solidFill>
              <a:ln w="3175">
                <a:solidFill>
                  <a:schemeClr val="bg1"/>
                </a:solidFill>
                <a:round/>
                <a:headEnd/>
                <a:tailEnd/>
              </a:ln>
            </p:spPr>
            <p:txBody>
              <a:bodyPr/>
              <a:lstStyle/>
              <a:p>
                <a:endParaRPr lang="fr-FR" dirty="0"/>
              </a:p>
            </p:txBody>
          </p:sp>
          <p:sp>
            <p:nvSpPr>
              <p:cNvPr id="60675" name="Freeform 285"/>
              <p:cNvSpPr>
                <a:spLocks/>
              </p:cNvSpPr>
              <p:nvPr/>
            </p:nvSpPr>
            <p:spPr bwMode="auto">
              <a:xfrm>
                <a:off x="1618" y="2333"/>
                <a:ext cx="4" cy="6"/>
              </a:xfrm>
              <a:custGeom>
                <a:avLst/>
                <a:gdLst>
                  <a:gd name="T0" fmla="*/ 0 w 4"/>
                  <a:gd name="T1" fmla="*/ 2 h 6"/>
                  <a:gd name="T2" fmla="*/ 2 w 4"/>
                  <a:gd name="T3" fmla="*/ 0 h 6"/>
                  <a:gd name="T4" fmla="*/ 4 w 4"/>
                  <a:gd name="T5" fmla="*/ 6 h 6"/>
                  <a:gd name="T6" fmla="*/ 2 w 4"/>
                  <a:gd name="T7" fmla="*/ 6 h 6"/>
                  <a:gd name="T8" fmla="*/ 0 w 4"/>
                  <a:gd name="T9" fmla="*/ 6 h 6"/>
                  <a:gd name="T10" fmla="*/ 0 w 4"/>
                  <a:gd name="T11" fmla="*/ 4 h 6"/>
                  <a:gd name="T12" fmla="*/ 0 w 4"/>
                  <a:gd name="T13" fmla="*/ 2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2"/>
                    </a:moveTo>
                    <a:lnTo>
                      <a:pt x="2" y="0"/>
                    </a:lnTo>
                    <a:lnTo>
                      <a:pt x="4" y="6"/>
                    </a:lnTo>
                    <a:lnTo>
                      <a:pt x="2" y="6"/>
                    </a:lnTo>
                    <a:lnTo>
                      <a:pt x="0"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0676" name="Freeform 286"/>
              <p:cNvSpPr>
                <a:spLocks/>
              </p:cNvSpPr>
              <p:nvPr/>
            </p:nvSpPr>
            <p:spPr bwMode="auto">
              <a:xfrm>
                <a:off x="1618" y="2333"/>
                <a:ext cx="4" cy="6"/>
              </a:xfrm>
              <a:custGeom>
                <a:avLst/>
                <a:gdLst>
                  <a:gd name="T0" fmla="*/ 0 w 4"/>
                  <a:gd name="T1" fmla="*/ 2 h 6"/>
                  <a:gd name="T2" fmla="*/ 2 w 4"/>
                  <a:gd name="T3" fmla="*/ 0 h 6"/>
                  <a:gd name="T4" fmla="*/ 4 w 4"/>
                  <a:gd name="T5" fmla="*/ 6 h 6"/>
                  <a:gd name="T6" fmla="*/ 2 w 4"/>
                  <a:gd name="T7" fmla="*/ 6 h 6"/>
                  <a:gd name="T8" fmla="*/ 0 w 4"/>
                  <a:gd name="T9" fmla="*/ 6 h 6"/>
                  <a:gd name="T10" fmla="*/ 0 w 4"/>
                  <a:gd name="T11" fmla="*/ 4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2"/>
                    </a:moveTo>
                    <a:lnTo>
                      <a:pt x="2" y="0"/>
                    </a:lnTo>
                    <a:lnTo>
                      <a:pt x="4" y="6"/>
                    </a:lnTo>
                    <a:lnTo>
                      <a:pt x="2" y="6"/>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60677" name="Freeform 287"/>
              <p:cNvSpPr>
                <a:spLocks/>
              </p:cNvSpPr>
              <p:nvPr/>
            </p:nvSpPr>
            <p:spPr bwMode="auto">
              <a:xfrm>
                <a:off x="1640" y="2317"/>
                <a:ext cx="2" cy="8"/>
              </a:xfrm>
              <a:custGeom>
                <a:avLst/>
                <a:gdLst>
                  <a:gd name="T0" fmla="*/ 2 w 2"/>
                  <a:gd name="T1" fmla="*/ 0 h 8"/>
                  <a:gd name="T2" fmla="*/ 2 w 2"/>
                  <a:gd name="T3" fmla="*/ 8 h 8"/>
                  <a:gd name="T4" fmla="*/ 0 w 2"/>
                  <a:gd name="T5" fmla="*/ 6 h 8"/>
                  <a:gd name="T6" fmla="*/ 0 w 2"/>
                  <a:gd name="T7" fmla="*/ 4 h 8"/>
                  <a:gd name="T8" fmla="*/ 0 w 2"/>
                  <a:gd name="T9" fmla="*/ 0 h 8"/>
                  <a:gd name="T10" fmla="*/ 2 w 2"/>
                  <a:gd name="T11" fmla="*/ 0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2" y="0"/>
                    </a:moveTo>
                    <a:lnTo>
                      <a:pt x="2" y="8"/>
                    </a:lnTo>
                    <a:lnTo>
                      <a:pt x="0" y="6"/>
                    </a:lnTo>
                    <a:lnTo>
                      <a:pt x="0" y="4"/>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678" name="Freeform 288"/>
              <p:cNvSpPr>
                <a:spLocks/>
              </p:cNvSpPr>
              <p:nvPr/>
            </p:nvSpPr>
            <p:spPr bwMode="auto">
              <a:xfrm>
                <a:off x="1640" y="2315"/>
                <a:ext cx="2" cy="10"/>
              </a:xfrm>
              <a:custGeom>
                <a:avLst/>
                <a:gdLst>
                  <a:gd name="T0" fmla="*/ 2 w 2"/>
                  <a:gd name="T1" fmla="*/ 2 h 10"/>
                  <a:gd name="T2" fmla="*/ 2 w 2"/>
                  <a:gd name="T3" fmla="*/ 0 h 10"/>
                  <a:gd name="T4" fmla="*/ 2 w 2"/>
                  <a:gd name="T5" fmla="*/ 0 h 10"/>
                  <a:gd name="T6" fmla="*/ 2 w 2"/>
                  <a:gd name="T7" fmla="*/ 10 h 10"/>
                  <a:gd name="T8" fmla="*/ 0 w 2"/>
                  <a:gd name="T9" fmla="*/ 8 h 10"/>
                  <a:gd name="T10" fmla="*/ 0 w 2"/>
                  <a:gd name="T11" fmla="*/ 6 h 10"/>
                  <a:gd name="T12" fmla="*/ 0 w 2"/>
                  <a:gd name="T13" fmla="*/ 2 h 10"/>
                  <a:gd name="T14" fmla="*/ 0 60000 65536"/>
                  <a:gd name="T15" fmla="*/ 0 60000 65536"/>
                  <a:gd name="T16" fmla="*/ 0 60000 65536"/>
                  <a:gd name="T17" fmla="*/ 0 60000 65536"/>
                  <a:gd name="T18" fmla="*/ 0 60000 65536"/>
                  <a:gd name="T19" fmla="*/ 0 60000 65536"/>
                  <a:gd name="T20" fmla="*/ 0 60000 65536"/>
                  <a:gd name="T21" fmla="*/ 0 w 2"/>
                  <a:gd name="T22" fmla="*/ 0 h 10"/>
                  <a:gd name="T23" fmla="*/ 2 w 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0">
                    <a:moveTo>
                      <a:pt x="2" y="2"/>
                    </a:moveTo>
                    <a:lnTo>
                      <a:pt x="2" y="0"/>
                    </a:lnTo>
                    <a:lnTo>
                      <a:pt x="2" y="10"/>
                    </a:lnTo>
                    <a:lnTo>
                      <a:pt x="0" y="8"/>
                    </a:lnTo>
                    <a:lnTo>
                      <a:pt x="0" y="6"/>
                    </a:lnTo>
                    <a:lnTo>
                      <a:pt x="0" y="2"/>
                    </a:lnTo>
                  </a:path>
                </a:pathLst>
              </a:custGeom>
              <a:solidFill>
                <a:schemeClr val="tx2"/>
              </a:solidFill>
              <a:ln w="3175">
                <a:solidFill>
                  <a:schemeClr val="bg1"/>
                </a:solidFill>
                <a:round/>
                <a:headEnd/>
                <a:tailEnd/>
              </a:ln>
            </p:spPr>
            <p:txBody>
              <a:bodyPr/>
              <a:lstStyle/>
              <a:p>
                <a:endParaRPr lang="fr-FR" dirty="0"/>
              </a:p>
            </p:txBody>
          </p:sp>
          <p:sp>
            <p:nvSpPr>
              <p:cNvPr id="60679" name="Freeform 289"/>
              <p:cNvSpPr>
                <a:spLocks/>
              </p:cNvSpPr>
              <p:nvPr/>
            </p:nvSpPr>
            <p:spPr bwMode="auto">
              <a:xfrm>
                <a:off x="1648" y="2323"/>
                <a:ext cx="8" cy="10"/>
              </a:xfrm>
              <a:custGeom>
                <a:avLst/>
                <a:gdLst>
                  <a:gd name="T0" fmla="*/ 6 w 8"/>
                  <a:gd name="T1" fmla="*/ 8 h 10"/>
                  <a:gd name="T2" fmla="*/ 8 w 8"/>
                  <a:gd name="T3" fmla="*/ 10 h 10"/>
                  <a:gd name="T4" fmla="*/ 6 w 8"/>
                  <a:gd name="T5" fmla="*/ 10 h 10"/>
                  <a:gd name="T6" fmla="*/ 4 w 8"/>
                  <a:gd name="T7" fmla="*/ 10 h 10"/>
                  <a:gd name="T8" fmla="*/ 4 w 8"/>
                  <a:gd name="T9" fmla="*/ 8 h 10"/>
                  <a:gd name="T10" fmla="*/ 0 w 8"/>
                  <a:gd name="T11" fmla="*/ 0 h 10"/>
                  <a:gd name="T12" fmla="*/ 2 w 8"/>
                  <a:gd name="T13" fmla="*/ 0 h 10"/>
                  <a:gd name="T14" fmla="*/ 4 w 8"/>
                  <a:gd name="T15" fmla="*/ 8 h 10"/>
                  <a:gd name="T16" fmla="*/ 6 w 8"/>
                  <a:gd name="T17" fmla="*/ 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6" y="8"/>
                    </a:moveTo>
                    <a:lnTo>
                      <a:pt x="8" y="10"/>
                    </a:lnTo>
                    <a:lnTo>
                      <a:pt x="6" y="10"/>
                    </a:lnTo>
                    <a:lnTo>
                      <a:pt x="4" y="10"/>
                    </a:lnTo>
                    <a:lnTo>
                      <a:pt x="4" y="8"/>
                    </a:lnTo>
                    <a:lnTo>
                      <a:pt x="0" y="0"/>
                    </a:lnTo>
                    <a:lnTo>
                      <a:pt x="2" y="0"/>
                    </a:lnTo>
                    <a:lnTo>
                      <a:pt x="4" y="8"/>
                    </a:lnTo>
                    <a:lnTo>
                      <a:pt x="6" y="8"/>
                    </a:lnTo>
                    <a:close/>
                  </a:path>
                </a:pathLst>
              </a:custGeom>
              <a:solidFill>
                <a:schemeClr val="tx2"/>
              </a:solidFill>
              <a:ln w="3175">
                <a:solidFill>
                  <a:schemeClr val="bg1"/>
                </a:solidFill>
                <a:round/>
                <a:headEnd/>
                <a:tailEnd/>
              </a:ln>
            </p:spPr>
            <p:txBody>
              <a:bodyPr/>
              <a:lstStyle/>
              <a:p>
                <a:endParaRPr lang="fr-FR" dirty="0"/>
              </a:p>
            </p:txBody>
          </p:sp>
          <p:sp>
            <p:nvSpPr>
              <p:cNvPr id="60680" name="Freeform 290"/>
              <p:cNvSpPr>
                <a:spLocks/>
              </p:cNvSpPr>
              <p:nvPr/>
            </p:nvSpPr>
            <p:spPr bwMode="auto">
              <a:xfrm>
                <a:off x="1648" y="2323"/>
                <a:ext cx="8" cy="10"/>
              </a:xfrm>
              <a:custGeom>
                <a:avLst/>
                <a:gdLst>
                  <a:gd name="T0" fmla="*/ 6 w 8"/>
                  <a:gd name="T1" fmla="*/ 8 h 10"/>
                  <a:gd name="T2" fmla="*/ 8 w 8"/>
                  <a:gd name="T3" fmla="*/ 10 h 10"/>
                  <a:gd name="T4" fmla="*/ 6 w 8"/>
                  <a:gd name="T5" fmla="*/ 10 h 10"/>
                  <a:gd name="T6" fmla="*/ 4 w 8"/>
                  <a:gd name="T7" fmla="*/ 10 h 10"/>
                  <a:gd name="T8" fmla="*/ 4 w 8"/>
                  <a:gd name="T9" fmla="*/ 8 h 10"/>
                  <a:gd name="T10" fmla="*/ 0 w 8"/>
                  <a:gd name="T11" fmla="*/ 0 h 10"/>
                  <a:gd name="T12" fmla="*/ 2 w 8"/>
                  <a:gd name="T13" fmla="*/ 0 h 10"/>
                  <a:gd name="T14" fmla="*/ 4 w 8"/>
                  <a:gd name="T15" fmla="*/ 8 h 1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0"/>
                  <a:gd name="T26" fmla="*/ 8 w 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0">
                    <a:moveTo>
                      <a:pt x="6" y="8"/>
                    </a:moveTo>
                    <a:lnTo>
                      <a:pt x="8" y="10"/>
                    </a:lnTo>
                    <a:lnTo>
                      <a:pt x="6" y="10"/>
                    </a:lnTo>
                    <a:lnTo>
                      <a:pt x="4" y="10"/>
                    </a:lnTo>
                    <a:lnTo>
                      <a:pt x="4" y="8"/>
                    </a:lnTo>
                    <a:lnTo>
                      <a:pt x="0" y="0"/>
                    </a:lnTo>
                    <a:lnTo>
                      <a:pt x="2" y="0"/>
                    </a:lnTo>
                    <a:lnTo>
                      <a:pt x="4" y="8"/>
                    </a:lnTo>
                  </a:path>
                </a:pathLst>
              </a:custGeom>
              <a:solidFill>
                <a:schemeClr val="tx2"/>
              </a:solidFill>
              <a:ln w="3175">
                <a:solidFill>
                  <a:schemeClr val="bg1"/>
                </a:solidFill>
                <a:round/>
                <a:headEnd/>
                <a:tailEnd/>
              </a:ln>
            </p:spPr>
            <p:txBody>
              <a:bodyPr/>
              <a:lstStyle/>
              <a:p>
                <a:endParaRPr lang="fr-FR" dirty="0"/>
              </a:p>
            </p:txBody>
          </p:sp>
          <p:sp>
            <p:nvSpPr>
              <p:cNvPr id="60681" name="Freeform 291"/>
              <p:cNvSpPr>
                <a:spLocks/>
              </p:cNvSpPr>
              <p:nvPr/>
            </p:nvSpPr>
            <p:spPr bwMode="auto">
              <a:xfrm>
                <a:off x="1666" y="2333"/>
                <a:ext cx="2" cy="2"/>
              </a:xfrm>
              <a:custGeom>
                <a:avLst/>
                <a:gdLst>
                  <a:gd name="T0" fmla="*/ 2 w 2"/>
                  <a:gd name="T1" fmla="*/ 0 h 2"/>
                  <a:gd name="T2" fmla="*/ 0 w 2"/>
                  <a:gd name="T3" fmla="*/ 2 h 2"/>
                  <a:gd name="T4" fmla="*/ 2 w 2"/>
                  <a:gd name="T5" fmla="*/ 2 h 2"/>
                  <a:gd name="T6" fmla="*/ 2 w 2"/>
                  <a:gd name="T7" fmla="*/ 2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2"/>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682" name="Freeform 292"/>
              <p:cNvSpPr>
                <a:spLocks/>
              </p:cNvSpPr>
              <p:nvPr/>
            </p:nvSpPr>
            <p:spPr bwMode="auto">
              <a:xfrm>
                <a:off x="1666" y="2333"/>
                <a:ext cx="2" cy="2"/>
              </a:xfrm>
              <a:custGeom>
                <a:avLst/>
                <a:gdLst>
                  <a:gd name="T0" fmla="*/ 2 w 2"/>
                  <a:gd name="T1" fmla="*/ 0 h 2"/>
                  <a:gd name="T2" fmla="*/ 0 w 2"/>
                  <a:gd name="T3" fmla="*/ 2 h 2"/>
                  <a:gd name="T4" fmla="*/ 2 w 2"/>
                  <a:gd name="T5" fmla="*/ 2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path>
                </a:pathLst>
              </a:custGeom>
              <a:solidFill>
                <a:schemeClr val="tx2"/>
              </a:solidFill>
              <a:ln w="3175">
                <a:solidFill>
                  <a:schemeClr val="bg1"/>
                </a:solidFill>
                <a:round/>
                <a:headEnd/>
                <a:tailEnd/>
              </a:ln>
            </p:spPr>
            <p:txBody>
              <a:bodyPr/>
              <a:lstStyle/>
              <a:p>
                <a:endParaRPr lang="fr-FR" dirty="0"/>
              </a:p>
            </p:txBody>
          </p:sp>
          <p:sp>
            <p:nvSpPr>
              <p:cNvPr id="60683" name="Freeform 293"/>
              <p:cNvSpPr>
                <a:spLocks/>
              </p:cNvSpPr>
              <p:nvPr/>
            </p:nvSpPr>
            <p:spPr bwMode="auto">
              <a:xfrm>
                <a:off x="1656" y="2343"/>
                <a:ext cx="6" cy="10"/>
              </a:xfrm>
              <a:custGeom>
                <a:avLst/>
                <a:gdLst>
                  <a:gd name="T0" fmla="*/ 0 w 6"/>
                  <a:gd name="T1" fmla="*/ 0 h 10"/>
                  <a:gd name="T2" fmla="*/ 2 w 6"/>
                  <a:gd name="T3" fmla="*/ 6 h 10"/>
                  <a:gd name="T4" fmla="*/ 4 w 6"/>
                  <a:gd name="T5" fmla="*/ 6 h 10"/>
                  <a:gd name="T6" fmla="*/ 6 w 6"/>
                  <a:gd name="T7" fmla="*/ 10 h 10"/>
                  <a:gd name="T8" fmla="*/ 4 w 6"/>
                  <a:gd name="T9" fmla="*/ 8 h 10"/>
                  <a:gd name="T10" fmla="*/ 2 w 6"/>
                  <a:gd name="T11" fmla="*/ 8 h 10"/>
                  <a:gd name="T12" fmla="*/ 0 w 6"/>
                  <a:gd name="T13" fmla="*/ 2 h 10"/>
                  <a:gd name="T14" fmla="*/ 0 w 6"/>
                  <a:gd name="T15" fmla="*/ 2 h 10"/>
                  <a:gd name="T16" fmla="*/ 0 w 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0"/>
                  <a:gd name="T29" fmla="*/ 6 w 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0">
                    <a:moveTo>
                      <a:pt x="0" y="0"/>
                    </a:moveTo>
                    <a:lnTo>
                      <a:pt x="2" y="6"/>
                    </a:lnTo>
                    <a:lnTo>
                      <a:pt x="4" y="6"/>
                    </a:lnTo>
                    <a:lnTo>
                      <a:pt x="6" y="10"/>
                    </a:lnTo>
                    <a:lnTo>
                      <a:pt x="4" y="8"/>
                    </a:lnTo>
                    <a:lnTo>
                      <a:pt x="2" y="8"/>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684" name="Freeform 294"/>
              <p:cNvSpPr>
                <a:spLocks/>
              </p:cNvSpPr>
              <p:nvPr/>
            </p:nvSpPr>
            <p:spPr bwMode="auto">
              <a:xfrm>
                <a:off x="1656" y="2343"/>
                <a:ext cx="6" cy="10"/>
              </a:xfrm>
              <a:custGeom>
                <a:avLst/>
                <a:gdLst>
                  <a:gd name="T0" fmla="*/ 0 w 6"/>
                  <a:gd name="T1" fmla="*/ 0 h 10"/>
                  <a:gd name="T2" fmla="*/ 2 w 6"/>
                  <a:gd name="T3" fmla="*/ 6 h 10"/>
                  <a:gd name="T4" fmla="*/ 4 w 6"/>
                  <a:gd name="T5" fmla="*/ 6 h 10"/>
                  <a:gd name="T6" fmla="*/ 6 w 6"/>
                  <a:gd name="T7" fmla="*/ 10 h 10"/>
                  <a:gd name="T8" fmla="*/ 4 w 6"/>
                  <a:gd name="T9" fmla="*/ 8 h 10"/>
                  <a:gd name="T10" fmla="*/ 2 w 6"/>
                  <a:gd name="T11" fmla="*/ 8 h 10"/>
                  <a:gd name="T12" fmla="*/ 0 w 6"/>
                  <a:gd name="T13" fmla="*/ 2 h 10"/>
                  <a:gd name="T14" fmla="*/ 0 w 6"/>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0" y="0"/>
                    </a:moveTo>
                    <a:lnTo>
                      <a:pt x="2" y="6"/>
                    </a:lnTo>
                    <a:lnTo>
                      <a:pt x="4" y="6"/>
                    </a:lnTo>
                    <a:lnTo>
                      <a:pt x="6" y="10"/>
                    </a:lnTo>
                    <a:lnTo>
                      <a:pt x="4" y="8"/>
                    </a:lnTo>
                    <a:lnTo>
                      <a:pt x="2" y="8"/>
                    </a:lnTo>
                    <a:lnTo>
                      <a:pt x="0" y="2"/>
                    </a:lnTo>
                  </a:path>
                </a:pathLst>
              </a:custGeom>
              <a:solidFill>
                <a:schemeClr val="tx2"/>
              </a:solidFill>
              <a:ln w="3175">
                <a:solidFill>
                  <a:schemeClr val="bg1"/>
                </a:solidFill>
                <a:round/>
                <a:headEnd/>
                <a:tailEnd/>
              </a:ln>
            </p:spPr>
            <p:txBody>
              <a:bodyPr/>
              <a:lstStyle/>
              <a:p>
                <a:endParaRPr lang="fr-FR" dirty="0"/>
              </a:p>
            </p:txBody>
          </p:sp>
          <p:sp>
            <p:nvSpPr>
              <p:cNvPr id="60685" name="Freeform 295"/>
              <p:cNvSpPr>
                <a:spLocks/>
              </p:cNvSpPr>
              <p:nvPr/>
            </p:nvSpPr>
            <p:spPr bwMode="auto">
              <a:xfrm>
                <a:off x="1668" y="2355"/>
                <a:ext cx="8" cy="10"/>
              </a:xfrm>
              <a:custGeom>
                <a:avLst/>
                <a:gdLst>
                  <a:gd name="T0" fmla="*/ 6 w 8"/>
                  <a:gd name="T1" fmla="*/ 2 h 10"/>
                  <a:gd name="T2" fmla="*/ 2 w 8"/>
                  <a:gd name="T3" fmla="*/ 2 h 10"/>
                  <a:gd name="T4" fmla="*/ 2 w 8"/>
                  <a:gd name="T5" fmla="*/ 0 h 10"/>
                  <a:gd name="T6" fmla="*/ 0 w 8"/>
                  <a:gd name="T7" fmla="*/ 0 h 10"/>
                  <a:gd name="T8" fmla="*/ 2 w 8"/>
                  <a:gd name="T9" fmla="*/ 0 h 10"/>
                  <a:gd name="T10" fmla="*/ 4 w 8"/>
                  <a:gd name="T11" fmla="*/ 0 h 10"/>
                  <a:gd name="T12" fmla="*/ 4 w 8"/>
                  <a:gd name="T13" fmla="*/ 2 h 10"/>
                  <a:gd name="T14" fmla="*/ 4 w 8"/>
                  <a:gd name="T15" fmla="*/ 2 h 10"/>
                  <a:gd name="T16" fmla="*/ 8 w 8"/>
                  <a:gd name="T17" fmla="*/ 2 h 10"/>
                  <a:gd name="T18" fmla="*/ 8 w 8"/>
                  <a:gd name="T19" fmla="*/ 4 h 10"/>
                  <a:gd name="T20" fmla="*/ 4 w 8"/>
                  <a:gd name="T21" fmla="*/ 10 h 10"/>
                  <a:gd name="T22" fmla="*/ 2 w 8"/>
                  <a:gd name="T23" fmla="*/ 8 h 10"/>
                  <a:gd name="T24" fmla="*/ 6 w 8"/>
                  <a:gd name="T25" fmla="*/ 4 h 10"/>
                  <a:gd name="T26" fmla="*/ 6 w 8"/>
                  <a:gd name="T27" fmla="*/ 4 h 10"/>
                  <a:gd name="T28" fmla="*/ 6 w 8"/>
                  <a:gd name="T29" fmla="*/ 2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0"/>
                  <a:gd name="T47" fmla="*/ 8 w 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0">
                    <a:moveTo>
                      <a:pt x="6" y="2"/>
                    </a:moveTo>
                    <a:lnTo>
                      <a:pt x="2" y="2"/>
                    </a:lnTo>
                    <a:lnTo>
                      <a:pt x="2" y="0"/>
                    </a:lnTo>
                    <a:lnTo>
                      <a:pt x="0" y="0"/>
                    </a:lnTo>
                    <a:lnTo>
                      <a:pt x="2" y="0"/>
                    </a:lnTo>
                    <a:lnTo>
                      <a:pt x="4" y="0"/>
                    </a:lnTo>
                    <a:lnTo>
                      <a:pt x="4" y="2"/>
                    </a:lnTo>
                    <a:lnTo>
                      <a:pt x="8" y="2"/>
                    </a:lnTo>
                    <a:lnTo>
                      <a:pt x="8" y="4"/>
                    </a:lnTo>
                    <a:lnTo>
                      <a:pt x="4" y="10"/>
                    </a:lnTo>
                    <a:lnTo>
                      <a:pt x="2" y="8"/>
                    </a:lnTo>
                    <a:lnTo>
                      <a:pt x="6" y="4"/>
                    </a:lnTo>
                    <a:lnTo>
                      <a:pt x="6" y="2"/>
                    </a:lnTo>
                    <a:close/>
                  </a:path>
                </a:pathLst>
              </a:custGeom>
              <a:solidFill>
                <a:schemeClr val="tx2"/>
              </a:solidFill>
              <a:ln w="3175">
                <a:solidFill>
                  <a:schemeClr val="bg1"/>
                </a:solidFill>
                <a:round/>
                <a:headEnd/>
                <a:tailEnd/>
              </a:ln>
            </p:spPr>
            <p:txBody>
              <a:bodyPr/>
              <a:lstStyle/>
              <a:p>
                <a:endParaRPr lang="fr-FR" dirty="0"/>
              </a:p>
            </p:txBody>
          </p:sp>
          <p:sp>
            <p:nvSpPr>
              <p:cNvPr id="60686" name="Freeform 296"/>
              <p:cNvSpPr>
                <a:spLocks/>
              </p:cNvSpPr>
              <p:nvPr/>
            </p:nvSpPr>
            <p:spPr bwMode="auto">
              <a:xfrm>
                <a:off x="1668" y="2355"/>
                <a:ext cx="8" cy="10"/>
              </a:xfrm>
              <a:custGeom>
                <a:avLst/>
                <a:gdLst>
                  <a:gd name="T0" fmla="*/ 6 w 8"/>
                  <a:gd name="T1" fmla="*/ 2 h 10"/>
                  <a:gd name="T2" fmla="*/ 2 w 8"/>
                  <a:gd name="T3" fmla="*/ 2 h 10"/>
                  <a:gd name="T4" fmla="*/ 2 w 8"/>
                  <a:gd name="T5" fmla="*/ 0 h 10"/>
                  <a:gd name="T6" fmla="*/ 0 w 8"/>
                  <a:gd name="T7" fmla="*/ 0 h 10"/>
                  <a:gd name="T8" fmla="*/ 2 w 8"/>
                  <a:gd name="T9" fmla="*/ 0 h 10"/>
                  <a:gd name="T10" fmla="*/ 4 w 8"/>
                  <a:gd name="T11" fmla="*/ 0 h 10"/>
                  <a:gd name="T12" fmla="*/ 4 w 8"/>
                  <a:gd name="T13" fmla="*/ 2 h 10"/>
                  <a:gd name="T14" fmla="*/ 4 w 8"/>
                  <a:gd name="T15" fmla="*/ 2 h 10"/>
                  <a:gd name="T16" fmla="*/ 8 w 8"/>
                  <a:gd name="T17" fmla="*/ 2 h 10"/>
                  <a:gd name="T18" fmla="*/ 8 w 8"/>
                  <a:gd name="T19" fmla="*/ 4 h 10"/>
                  <a:gd name="T20" fmla="*/ 4 w 8"/>
                  <a:gd name="T21" fmla="*/ 10 h 10"/>
                  <a:gd name="T22" fmla="*/ 2 w 8"/>
                  <a:gd name="T23" fmla="*/ 8 h 10"/>
                  <a:gd name="T24" fmla="*/ 6 w 8"/>
                  <a:gd name="T25" fmla="*/ 4 h 10"/>
                  <a:gd name="T26" fmla="*/ 6 w 8"/>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6" y="2"/>
                    </a:moveTo>
                    <a:lnTo>
                      <a:pt x="2" y="2"/>
                    </a:lnTo>
                    <a:lnTo>
                      <a:pt x="2" y="0"/>
                    </a:lnTo>
                    <a:lnTo>
                      <a:pt x="0" y="0"/>
                    </a:lnTo>
                    <a:lnTo>
                      <a:pt x="2" y="0"/>
                    </a:lnTo>
                    <a:lnTo>
                      <a:pt x="4" y="0"/>
                    </a:lnTo>
                    <a:lnTo>
                      <a:pt x="4" y="2"/>
                    </a:lnTo>
                    <a:lnTo>
                      <a:pt x="8" y="2"/>
                    </a:lnTo>
                    <a:lnTo>
                      <a:pt x="8" y="4"/>
                    </a:lnTo>
                    <a:lnTo>
                      <a:pt x="4" y="10"/>
                    </a:lnTo>
                    <a:lnTo>
                      <a:pt x="2" y="8"/>
                    </a:lnTo>
                    <a:lnTo>
                      <a:pt x="6" y="4"/>
                    </a:lnTo>
                  </a:path>
                </a:pathLst>
              </a:custGeom>
              <a:solidFill>
                <a:schemeClr val="tx2"/>
              </a:solidFill>
              <a:ln w="3175">
                <a:solidFill>
                  <a:schemeClr val="bg1"/>
                </a:solidFill>
                <a:round/>
                <a:headEnd/>
                <a:tailEnd/>
              </a:ln>
            </p:spPr>
            <p:txBody>
              <a:bodyPr/>
              <a:lstStyle/>
              <a:p>
                <a:endParaRPr lang="fr-FR" dirty="0"/>
              </a:p>
            </p:txBody>
          </p:sp>
          <p:sp>
            <p:nvSpPr>
              <p:cNvPr id="60687" name="Freeform 297"/>
              <p:cNvSpPr>
                <a:spLocks/>
              </p:cNvSpPr>
              <p:nvPr/>
            </p:nvSpPr>
            <p:spPr bwMode="auto">
              <a:xfrm>
                <a:off x="1688" y="2361"/>
                <a:ext cx="6" cy="2"/>
              </a:xfrm>
              <a:custGeom>
                <a:avLst/>
                <a:gdLst>
                  <a:gd name="T0" fmla="*/ 6 w 6"/>
                  <a:gd name="T1" fmla="*/ 2 h 2"/>
                  <a:gd name="T2" fmla="*/ 4 w 6"/>
                  <a:gd name="T3" fmla="*/ 0 h 2"/>
                  <a:gd name="T4" fmla="*/ 2 w 6"/>
                  <a:gd name="T5" fmla="*/ 0 h 2"/>
                  <a:gd name="T6" fmla="*/ 0 w 6"/>
                  <a:gd name="T7" fmla="*/ 2 h 2"/>
                  <a:gd name="T8" fmla="*/ 2 w 6"/>
                  <a:gd name="T9" fmla="*/ 0 h 2"/>
                  <a:gd name="T10" fmla="*/ 4 w 6"/>
                  <a:gd name="T11" fmla="*/ 2 h 2"/>
                  <a:gd name="T12" fmla="*/ 4 w 6"/>
                  <a:gd name="T13" fmla="*/ 2 h 2"/>
                  <a:gd name="T14" fmla="*/ 6 w 6"/>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6" y="2"/>
                    </a:moveTo>
                    <a:lnTo>
                      <a:pt x="4" y="0"/>
                    </a:lnTo>
                    <a:lnTo>
                      <a:pt x="2" y="0"/>
                    </a:lnTo>
                    <a:lnTo>
                      <a:pt x="0" y="2"/>
                    </a:lnTo>
                    <a:lnTo>
                      <a:pt x="2" y="0"/>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60688" name="Freeform 298"/>
              <p:cNvSpPr>
                <a:spLocks/>
              </p:cNvSpPr>
              <p:nvPr/>
            </p:nvSpPr>
            <p:spPr bwMode="auto">
              <a:xfrm>
                <a:off x="1688" y="2361"/>
                <a:ext cx="6" cy="2"/>
              </a:xfrm>
              <a:custGeom>
                <a:avLst/>
                <a:gdLst>
                  <a:gd name="T0" fmla="*/ 6 w 6"/>
                  <a:gd name="T1" fmla="*/ 2 h 2"/>
                  <a:gd name="T2" fmla="*/ 4 w 6"/>
                  <a:gd name="T3" fmla="*/ 0 h 2"/>
                  <a:gd name="T4" fmla="*/ 2 w 6"/>
                  <a:gd name="T5" fmla="*/ 0 h 2"/>
                  <a:gd name="T6" fmla="*/ 0 w 6"/>
                  <a:gd name="T7" fmla="*/ 2 h 2"/>
                  <a:gd name="T8" fmla="*/ 2 w 6"/>
                  <a:gd name="T9" fmla="*/ 0 h 2"/>
                  <a:gd name="T10" fmla="*/ 4 w 6"/>
                  <a:gd name="T11" fmla="*/ 2 h 2"/>
                  <a:gd name="T12" fmla="*/ 4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2"/>
                    </a:moveTo>
                    <a:lnTo>
                      <a:pt x="4" y="0"/>
                    </a:lnTo>
                    <a:lnTo>
                      <a:pt x="2" y="0"/>
                    </a:lnTo>
                    <a:lnTo>
                      <a:pt x="0" y="2"/>
                    </a:lnTo>
                    <a:lnTo>
                      <a:pt x="2" y="0"/>
                    </a:lnTo>
                    <a:lnTo>
                      <a:pt x="4" y="2"/>
                    </a:lnTo>
                  </a:path>
                </a:pathLst>
              </a:custGeom>
              <a:solidFill>
                <a:schemeClr val="tx2"/>
              </a:solidFill>
              <a:ln w="3175">
                <a:solidFill>
                  <a:schemeClr val="bg1"/>
                </a:solidFill>
                <a:round/>
                <a:headEnd/>
                <a:tailEnd/>
              </a:ln>
            </p:spPr>
            <p:txBody>
              <a:bodyPr/>
              <a:lstStyle/>
              <a:p>
                <a:endParaRPr lang="fr-FR" dirty="0"/>
              </a:p>
            </p:txBody>
          </p:sp>
          <p:sp>
            <p:nvSpPr>
              <p:cNvPr id="60689" name="Freeform 299"/>
              <p:cNvSpPr>
                <a:spLocks/>
              </p:cNvSpPr>
              <p:nvPr/>
            </p:nvSpPr>
            <p:spPr bwMode="auto">
              <a:xfrm>
                <a:off x="1700" y="2367"/>
                <a:ext cx="12" cy="6"/>
              </a:xfrm>
              <a:custGeom>
                <a:avLst/>
                <a:gdLst>
                  <a:gd name="T0" fmla="*/ 2 w 12"/>
                  <a:gd name="T1" fmla="*/ 2 h 6"/>
                  <a:gd name="T2" fmla="*/ 4 w 12"/>
                  <a:gd name="T3" fmla="*/ 0 h 6"/>
                  <a:gd name="T4" fmla="*/ 12 w 12"/>
                  <a:gd name="T5" fmla="*/ 6 h 6"/>
                  <a:gd name="T6" fmla="*/ 10 w 12"/>
                  <a:gd name="T7" fmla="*/ 6 h 6"/>
                  <a:gd name="T8" fmla="*/ 4 w 12"/>
                  <a:gd name="T9" fmla="*/ 2 h 6"/>
                  <a:gd name="T10" fmla="*/ 2 w 12"/>
                  <a:gd name="T11" fmla="*/ 4 h 6"/>
                  <a:gd name="T12" fmla="*/ 0 w 12"/>
                  <a:gd name="T13" fmla="*/ 4 h 6"/>
                  <a:gd name="T14" fmla="*/ 0 w 12"/>
                  <a:gd name="T15" fmla="*/ 2 h 6"/>
                  <a:gd name="T16" fmla="*/ 2 w 12"/>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
                  <a:gd name="T29" fmla="*/ 12 w 1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
                    <a:moveTo>
                      <a:pt x="2" y="2"/>
                    </a:moveTo>
                    <a:lnTo>
                      <a:pt x="4" y="0"/>
                    </a:lnTo>
                    <a:lnTo>
                      <a:pt x="12" y="6"/>
                    </a:lnTo>
                    <a:lnTo>
                      <a:pt x="10" y="6"/>
                    </a:lnTo>
                    <a:lnTo>
                      <a:pt x="4" y="2"/>
                    </a:lnTo>
                    <a:lnTo>
                      <a:pt x="2" y="4"/>
                    </a:lnTo>
                    <a:lnTo>
                      <a:pt x="0" y="4"/>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0690" name="Freeform 300"/>
              <p:cNvSpPr>
                <a:spLocks/>
              </p:cNvSpPr>
              <p:nvPr/>
            </p:nvSpPr>
            <p:spPr bwMode="auto">
              <a:xfrm>
                <a:off x="1700" y="2367"/>
                <a:ext cx="12" cy="6"/>
              </a:xfrm>
              <a:custGeom>
                <a:avLst/>
                <a:gdLst>
                  <a:gd name="T0" fmla="*/ 2 w 12"/>
                  <a:gd name="T1" fmla="*/ 2 h 6"/>
                  <a:gd name="T2" fmla="*/ 4 w 12"/>
                  <a:gd name="T3" fmla="*/ 0 h 6"/>
                  <a:gd name="T4" fmla="*/ 12 w 12"/>
                  <a:gd name="T5" fmla="*/ 6 h 6"/>
                  <a:gd name="T6" fmla="*/ 10 w 12"/>
                  <a:gd name="T7" fmla="*/ 6 h 6"/>
                  <a:gd name="T8" fmla="*/ 4 w 12"/>
                  <a:gd name="T9" fmla="*/ 2 h 6"/>
                  <a:gd name="T10" fmla="*/ 2 w 12"/>
                  <a:gd name="T11" fmla="*/ 4 h 6"/>
                  <a:gd name="T12" fmla="*/ 0 w 12"/>
                  <a:gd name="T13" fmla="*/ 4 h 6"/>
                  <a:gd name="T14" fmla="*/ 0 w 12"/>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2" y="2"/>
                    </a:moveTo>
                    <a:lnTo>
                      <a:pt x="4" y="0"/>
                    </a:lnTo>
                    <a:lnTo>
                      <a:pt x="12" y="6"/>
                    </a:lnTo>
                    <a:lnTo>
                      <a:pt x="10" y="6"/>
                    </a:lnTo>
                    <a:lnTo>
                      <a:pt x="4" y="2"/>
                    </a:lnTo>
                    <a:lnTo>
                      <a:pt x="2" y="4"/>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60691" name="Freeform 301"/>
              <p:cNvSpPr>
                <a:spLocks/>
              </p:cNvSpPr>
              <p:nvPr/>
            </p:nvSpPr>
            <p:spPr bwMode="auto">
              <a:xfrm>
                <a:off x="1680" y="2377"/>
                <a:ext cx="10" cy="8"/>
              </a:xfrm>
              <a:custGeom>
                <a:avLst/>
                <a:gdLst>
                  <a:gd name="T0" fmla="*/ 10 w 10"/>
                  <a:gd name="T1" fmla="*/ 0 h 8"/>
                  <a:gd name="T2" fmla="*/ 8 w 10"/>
                  <a:gd name="T3" fmla="*/ 6 h 8"/>
                  <a:gd name="T4" fmla="*/ 6 w 10"/>
                  <a:gd name="T5" fmla="*/ 8 h 8"/>
                  <a:gd name="T6" fmla="*/ 0 w 10"/>
                  <a:gd name="T7" fmla="*/ 8 h 8"/>
                  <a:gd name="T8" fmla="*/ 0 w 10"/>
                  <a:gd name="T9" fmla="*/ 4 h 8"/>
                  <a:gd name="T10" fmla="*/ 4 w 10"/>
                  <a:gd name="T11" fmla="*/ 4 h 8"/>
                  <a:gd name="T12" fmla="*/ 6 w 10"/>
                  <a:gd name="T13" fmla="*/ 4 h 8"/>
                  <a:gd name="T14" fmla="*/ 8 w 10"/>
                  <a:gd name="T15" fmla="*/ 0 h 8"/>
                  <a:gd name="T16" fmla="*/ 10 w 1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10" y="0"/>
                    </a:moveTo>
                    <a:lnTo>
                      <a:pt x="8" y="6"/>
                    </a:lnTo>
                    <a:lnTo>
                      <a:pt x="6" y="8"/>
                    </a:lnTo>
                    <a:lnTo>
                      <a:pt x="0" y="8"/>
                    </a:lnTo>
                    <a:lnTo>
                      <a:pt x="0" y="4"/>
                    </a:lnTo>
                    <a:lnTo>
                      <a:pt x="4" y="4"/>
                    </a:lnTo>
                    <a:lnTo>
                      <a:pt x="6" y="4"/>
                    </a:lnTo>
                    <a:lnTo>
                      <a:pt x="8" y="0"/>
                    </a:lnTo>
                    <a:lnTo>
                      <a:pt x="10" y="0"/>
                    </a:lnTo>
                    <a:close/>
                  </a:path>
                </a:pathLst>
              </a:custGeom>
              <a:solidFill>
                <a:schemeClr val="tx2"/>
              </a:solidFill>
              <a:ln w="3175">
                <a:solidFill>
                  <a:schemeClr val="bg1"/>
                </a:solidFill>
                <a:round/>
                <a:headEnd/>
                <a:tailEnd/>
              </a:ln>
            </p:spPr>
            <p:txBody>
              <a:bodyPr/>
              <a:lstStyle/>
              <a:p>
                <a:endParaRPr lang="fr-FR" dirty="0"/>
              </a:p>
            </p:txBody>
          </p:sp>
          <p:sp>
            <p:nvSpPr>
              <p:cNvPr id="60692" name="Freeform 302"/>
              <p:cNvSpPr>
                <a:spLocks/>
              </p:cNvSpPr>
              <p:nvPr/>
            </p:nvSpPr>
            <p:spPr bwMode="auto">
              <a:xfrm>
                <a:off x="1680" y="2377"/>
                <a:ext cx="10" cy="8"/>
              </a:xfrm>
              <a:custGeom>
                <a:avLst/>
                <a:gdLst>
                  <a:gd name="T0" fmla="*/ 10 w 10"/>
                  <a:gd name="T1" fmla="*/ 0 h 8"/>
                  <a:gd name="T2" fmla="*/ 8 w 10"/>
                  <a:gd name="T3" fmla="*/ 6 h 8"/>
                  <a:gd name="T4" fmla="*/ 6 w 10"/>
                  <a:gd name="T5" fmla="*/ 8 h 8"/>
                  <a:gd name="T6" fmla="*/ 0 w 10"/>
                  <a:gd name="T7" fmla="*/ 8 h 8"/>
                  <a:gd name="T8" fmla="*/ 0 w 10"/>
                  <a:gd name="T9" fmla="*/ 4 h 8"/>
                  <a:gd name="T10" fmla="*/ 4 w 10"/>
                  <a:gd name="T11" fmla="*/ 4 h 8"/>
                  <a:gd name="T12" fmla="*/ 6 w 10"/>
                  <a:gd name="T13" fmla="*/ 4 h 8"/>
                  <a:gd name="T14" fmla="*/ 8 w 10"/>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8"/>
                  <a:gd name="T26" fmla="*/ 10 w 1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8">
                    <a:moveTo>
                      <a:pt x="10" y="0"/>
                    </a:moveTo>
                    <a:lnTo>
                      <a:pt x="8" y="6"/>
                    </a:lnTo>
                    <a:lnTo>
                      <a:pt x="6" y="8"/>
                    </a:lnTo>
                    <a:lnTo>
                      <a:pt x="0" y="8"/>
                    </a:lnTo>
                    <a:lnTo>
                      <a:pt x="0" y="4"/>
                    </a:lnTo>
                    <a:lnTo>
                      <a:pt x="4" y="4"/>
                    </a:lnTo>
                    <a:lnTo>
                      <a:pt x="6" y="4"/>
                    </a:lnTo>
                    <a:lnTo>
                      <a:pt x="8" y="0"/>
                    </a:lnTo>
                  </a:path>
                </a:pathLst>
              </a:custGeom>
              <a:solidFill>
                <a:schemeClr val="tx2"/>
              </a:solidFill>
              <a:ln w="3175">
                <a:solidFill>
                  <a:schemeClr val="bg1"/>
                </a:solidFill>
                <a:round/>
                <a:headEnd/>
                <a:tailEnd/>
              </a:ln>
            </p:spPr>
            <p:txBody>
              <a:bodyPr/>
              <a:lstStyle/>
              <a:p>
                <a:endParaRPr lang="fr-FR" dirty="0"/>
              </a:p>
            </p:txBody>
          </p:sp>
          <p:sp>
            <p:nvSpPr>
              <p:cNvPr id="60693" name="Freeform 303"/>
              <p:cNvSpPr>
                <a:spLocks/>
              </p:cNvSpPr>
              <p:nvPr/>
            </p:nvSpPr>
            <p:spPr bwMode="auto">
              <a:xfrm>
                <a:off x="1616" y="2331"/>
                <a:ext cx="4" cy="4"/>
              </a:xfrm>
              <a:custGeom>
                <a:avLst/>
                <a:gdLst>
                  <a:gd name="T0" fmla="*/ 2 w 4"/>
                  <a:gd name="T1" fmla="*/ 0 h 4"/>
                  <a:gd name="T2" fmla="*/ 0 w 4"/>
                  <a:gd name="T3" fmla="*/ 2 h 4"/>
                  <a:gd name="T4" fmla="*/ 0 w 4"/>
                  <a:gd name="T5" fmla="*/ 4 h 4"/>
                  <a:gd name="T6" fmla="*/ 2 w 4"/>
                  <a:gd name="T7" fmla="*/ 2 h 4"/>
                  <a:gd name="T8" fmla="*/ 4 w 4"/>
                  <a:gd name="T9" fmla="*/ 0 h 4"/>
                  <a:gd name="T10" fmla="*/ 4 w 4"/>
                  <a:gd name="T11" fmla="*/ 0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0" y="2"/>
                    </a:lnTo>
                    <a:lnTo>
                      <a:pt x="0" y="4"/>
                    </a:lnTo>
                    <a:lnTo>
                      <a:pt x="2" y="2"/>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694" name="Freeform 304"/>
              <p:cNvSpPr>
                <a:spLocks/>
              </p:cNvSpPr>
              <p:nvPr/>
            </p:nvSpPr>
            <p:spPr bwMode="auto">
              <a:xfrm>
                <a:off x="1616" y="2331"/>
                <a:ext cx="4" cy="4"/>
              </a:xfrm>
              <a:custGeom>
                <a:avLst/>
                <a:gdLst>
                  <a:gd name="T0" fmla="*/ 2 w 4"/>
                  <a:gd name="T1" fmla="*/ 0 h 4"/>
                  <a:gd name="T2" fmla="*/ 0 w 4"/>
                  <a:gd name="T3" fmla="*/ 2 h 4"/>
                  <a:gd name="T4" fmla="*/ 0 w 4"/>
                  <a:gd name="T5" fmla="*/ 4 h 4"/>
                  <a:gd name="T6" fmla="*/ 2 w 4"/>
                  <a:gd name="T7" fmla="*/ 2 h 4"/>
                  <a:gd name="T8" fmla="*/ 4 w 4"/>
                  <a:gd name="T9" fmla="*/ 0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0" y="2"/>
                    </a:lnTo>
                    <a:lnTo>
                      <a:pt x="0" y="4"/>
                    </a:lnTo>
                    <a:lnTo>
                      <a:pt x="2" y="2"/>
                    </a:lnTo>
                    <a:lnTo>
                      <a:pt x="4" y="0"/>
                    </a:lnTo>
                  </a:path>
                </a:pathLst>
              </a:custGeom>
              <a:solidFill>
                <a:schemeClr val="tx2"/>
              </a:solidFill>
              <a:ln w="3175">
                <a:solidFill>
                  <a:schemeClr val="bg1"/>
                </a:solidFill>
                <a:round/>
                <a:headEnd/>
                <a:tailEnd/>
              </a:ln>
            </p:spPr>
            <p:txBody>
              <a:bodyPr/>
              <a:lstStyle/>
              <a:p>
                <a:endParaRPr lang="fr-FR" dirty="0"/>
              </a:p>
            </p:txBody>
          </p:sp>
          <p:sp>
            <p:nvSpPr>
              <p:cNvPr id="60695" name="Freeform 305"/>
              <p:cNvSpPr>
                <a:spLocks/>
              </p:cNvSpPr>
              <p:nvPr/>
            </p:nvSpPr>
            <p:spPr bwMode="auto">
              <a:xfrm>
                <a:off x="1865" y="3602"/>
                <a:ext cx="8" cy="8"/>
              </a:xfrm>
              <a:custGeom>
                <a:avLst/>
                <a:gdLst>
                  <a:gd name="T0" fmla="*/ 6 w 8"/>
                  <a:gd name="T1" fmla="*/ 4 h 8"/>
                  <a:gd name="T2" fmla="*/ 8 w 8"/>
                  <a:gd name="T3" fmla="*/ 4 h 8"/>
                  <a:gd name="T4" fmla="*/ 8 w 8"/>
                  <a:gd name="T5" fmla="*/ 6 h 8"/>
                  <a:gd name="T6" fmla="*/ 6 w 8"/>
                  <a:gd name="T7" fmla="*/ 8 h 8"/>
                  <a:gd name="T8" fmla="*/ 4 w 8"/>
                  <a:gd name="T9" fmla="*/ 8 h 8"/>
                  <a:gd name="T10" fmla="*/ 0 w 8"/>
                  <a:gd name="T11" fmla="*/ 4 h 8"/>
                  <a:gd name="T12" fmla="*/ 0 w 8"/>
                  <a:gd name="T13" fmla="*/ 2 h 8"/>
                  <a:gd name="T14" fmla="*/ 2 w 8"/>
                  <a:gd name="T15" fmla="*/ 0 h 8"/>
                  <a:gd name="T16" fmla="*/ 2 w 8"/>
                  <a:gd name="T17" fmla="*/ 2 h 8"/>
                  <a:gd name="T18" fmla="*/ 2 w 8"/>
                  <a:gd name="T19" fmla="*/ 4 h 8"/>
                  <a:gd name="T20" fmla="*/ 4 w 8"/>
                  <a:gd name="T21" fmla="*/ 4 h 8"/>
                  <a:gd name="T22" fmla="*/ 4 w 8"/>
                  <a:gd name="T23" fmla="*/ 4 h 8"/>
                  <a:gd name="T24" fmla="*/ 6 w 8"/>
                  <a:gd name="T25" fmla="*/ 4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8"/>
                  <a:gd name="T41" fmla="*/ 8 w 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8">
                    <a:moveTo>
                      <a:pt x="6" y="4"/>
                    </a:moveTo>
                    <a:lnTo>
                      <a:pt x="8" y="4"/>
                    </a:lnTo>
                    <a:lnTo>
                      <a:pt x="8" y="6"/>
                    </a:lnTo>
                    <a:lnTo>
                      <a:pt x="6" y="8"/>
                    </a:lnTo>
                    <a:lnTo>
                      <a:pt x="4" y="8"/>
                    </a:lnTo>
                    <a:lnTo>
                      <a:pt x="0" y="4"/>
                    </a:lnTo>
                    <a:lnTo>
                      <a:pt x="0" y="2"/>
                    </a:lnTo>
                    <a:lnTo>
                      <a:pt x="2" y="0"/>
                    </a:lnTo>
                    <a:lnTo>
                      <a:pt x="2" y="2"/>
                    </a:lnTo>
                    <a:lnTo>
                      <a:pt x="2" y="4"/>
                    </a:lnTo>
                    <a:lnTo>
                      <a:pt x="4" y="4"/>
                    </a:lnTo>
                    <a:lnTo>
                      <a:pt x="6" y="4"/>
                    </a:lnTo>
                    <a:close/>
                  </a:path>
                </a:pathLst>
              </a:custGeom>
              <a:solidFill>
                <a:schemeClr val="tx2"/>
              </a:solidFill>
              <a:ln w="3175">
                <a:solidFill>
                  <a:schemeClr val="bg1"/>
                </a:solidFill>
                <a:round/>
                <a:headEnd/>
                <a:tailEnd/>
              </a:ln>
            </p:spPr>
            <p:txBody>
              <a:bodyPr/>
              <a:lstStyle/>
              <a:p>
                <a:endParaRPr lang="fr-FR" dirty="0"/>
              </a:p>
            </p:txBody>
          </p:sp>
          <p:sp>
            <p:nvSpPr>
              <p:cNvPr id="60696" name="Freeform 306"/>
              <p:cNvSpPr>
                <a:spLocks/>
              </p:cNvSpPr>
              <p:nvPr/>
            </p:nvSpPr>
            <p:spPr bwMode="auto">
              <a:xfrm>
                <a:off x="1865" y="3602"/>
                <a:ext cx="8" cy="8"/>
              </a:xfrm>
              <a:custGeom>
                <a:avLst/>
                <a:gdLst>
                  <a:gd name="T0" fmla="*/ 6 w 8"/>
                  <a:gd name="T1" fmla="*/ 4 h 8"/>
                  <a:gd name="T2" fmla="*/ 8 w 8"/>
                  <a:gd name="T3" fmla="*/ 4 h 8"/>
                  <a:gd name="T4" fmla="*/ 8 w 8"/>
                  <a:gd name="T5" fmla="*/ 6 h 8"/>
                  <a:gd name="T6" fmla="*/ 6 w 8"/>
                  <a:gd name="T7" fmla="*/ 8 h 8"/>
                  <a:gd name="T8" fmla="*/ 4 w 8"/>
                  <a:gd name="T9" fmla="*/ 8 h 8"/>
                  <a:gd name="T10" fmla="*/ 0 w 8"/>
                  <a:gd name="T11" fmla="*/ 4 h 8"/>
                  <a:gd name="T12" fmla="*/ 0 w 8"/>
                  <a:gd name="T13" fmla="*/ 2 h 8"/>
                  <a:gd name="T14" fmla="*/ 2 w 8"/>
                  <a:gd name="T15" fmla="*/ 0 h 8"/>
                  <a:gd name="T16" fmla="*/ 2 w 8"/>
                  <a:gd name="T17" fmla="*/ 2 h 8"/>
                  <a:gd name="T18" fmla="*/ 2 w 8"/>
                  <a:gd name="T19" fmla="*/ 4 h 8"/>
                  <a:gd name="T20" fmla="*/ 4 w 8"/>
                  <a:gd name="T21" fmla="*/ 4 h 8"/>
                  <a:gd name="T22" fmla="*/ 4 w 8"/>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6" y="4"/>
                    </a:moveTo>
                    <a:lnTo>
                      <a:pt x="8" y="4"/>
                    </a:lnTo>
                    <a:lnTo>
                      <a:pt x="8" y="6"/>
                    </a:lnTo>
                    <a:lnTo>
                      <a:pt x="6" y="8"/>
                    </a:lnTo>
                    <a:lnTo>
                      <a:pt x="4" y="8"/>
                    </a:lnTo>
                    <a:lnTo>
                      <a:pt x="0" y="4"/>
                    </a:lnTo>
                    <a:lnTo>
                      <a:pt x="0" y="2"/>
                    </a:lnTo>
                    <a:lnTo>
                      <a:pt x="2" y="0"/>
                    </a:lnTo>
                    <a:lnTo>
                      <a:pt x="2" y="2"/>
                    </a:lnTo>
                    <a:lnTo>
                      <a:pt x="2" y="4"/>
                    </a:lnTo>
                    <a:lnTo>
                      <a:pt x="4" y="4"/>
                    </a:lnTo>
                  </a:path>
                </a:pathLst>
              </a:custGeom>
              <a:solidFill>
                <a:schemeClr val="tx2"/>
              </a:solidFill>
              <a:ln w="3175">
                <a:solidFill>
                  <a:schemeClr val="bg1"/>
                </a:solidFill>
                <a:round/>
                <a:headEnd/>
                <a:tailEnd/>
              </a:ln>
            </p:spPr>
            <p:txBody>
              <a:bodyPr/>
              <a:lstStyle/>
              <a:p>
                <a:endParaRPr lang="fr-FR" dirty="0"/>
              </a:p>
            </p:txBody>
          </p:sp>
          <p:sp>
            <p:nvSpPr>
              <p:cNvPr id="60697" name="Freeform 307"/>
              <p:cNvSpPr>
                <a:spLocks/>
              </p:cNvSpPr>
              <p:nvPr/>
            </p:nvSpPr>
            <p:spPr bwMode="auto">
              <a:xfrm>
                <a:off x="1871" y="3594"/>
                <a:ext cx="26" cy="22"/>
              </a:xfrm>
              <a:custGeom>
                <a:avLst/>
                <a:gdLst>
                  <a:gd name="T0" fmla="*/ 24 w 26"/>
                  <a:gd name="T1" fmla="*/ 2 h 22"/>
                  <a:gd name="T2" fmla="*/ 26 w 26"/>
                  <a:gd name="T3" fmla="*/ 2 h 22"/>
                  <a:gd name="T4" fmla="*/ 26 w 26"/>
                  <a:gd name="T5" fmla="*/ 4 h 22"/>
                  <a:gd name="T6" fmla="*/ 24 w 26"/>
                  <a:gd name="T7" fmla="*/ 4 h 22"/>
                  <a:gd name="T8" fmla="*/ 24 w 26"/>
                  <a:gd name="T9" fmla="*/ 6 h 22"/>
                  <a:gd name="T10" fmla="*/ 22 w 26"/>
                  <a:gd name="T11" fmla="*/ 8 h 22"/>
                  <a:gd name="T12" fmla="*/ 20 w 26"/>
                  <a:gd name="T13" fmla="*/ 12 h 22"/>
                  <a:gd name="T14" fmla="*/ 18 w 26"/>
                  <a:gd name="T15" fmla="*/ 12 h 22"/>
                  <a:gd name="T16" fmla="*/ 16 w 26"/>
                  <a:gd name="T17" fmla="*/ 16 h 22"/>
                  <a:gd name="T18" fmla="*/ 14 w 26"/>
                  <a:gd name="T19" fmla="*/ 16 h 22"/>
                  <a:gd name="T20" fmla="*/ 12 w 26"/>
                  <a:gd name="T21" fmla="*/ 18 h 22"/>
                  <a:gd name="T22" fmla="*/ 10 w 26"/>
                  <a:gd name="T23" fmla="*/ 16 h 22"/>
                  <a:gd name="T24" fmla="*/ 10 w 26"/>
                  <a:gd name="T25" fmla="*/ 18 h 22"/>
                  <a:gd name="T26" fmla="*/ 8 w 26"/>
                  <a:gd name="T27" fmla="*/ 20 h 22"/>
                  <a:gd name="T28" fmla="*/ 4 w 26"/>
                  <a:gd name="T29" fmla="*/ 22 h 22"/>
                  <a:gd name="T30" fmla="*/ 4 w 26"/>
                  <a:gd name="T31" fmla="*/ 20 h 22"/>
                  <a:gd name="T32" fmla="*/ 2 w 26"/>
                  <a:gd name="T33" fmla="*/ 20 h 22"/>
                  <a:gd name="T34" fmla="*/ 0 w 26"/>
                  <a:gd name="T35" fmla="*/ 18 h 22"/>
                  <a:gd name="T36" fmla="*/ 2 w 26"/>
                  <a:gd name="T37" fmla="*/ 18 h 22"/>
                  <a:gd name="T38" fmla="*/ 2 w 26"/>
                  <a:gd name="T39" fmla="*/ 16 h 22"/>
                  <a:gd name="T40" fmla="*/ 4 w 26"/>
                  <a:gd name="T41" fmla="*/ 16 h 22"/>
                  <a:gd name="T42" fmla="*/ 6 w 26"/>
                  <a:gd name="T43" fmla="*/ 16 h 22"/>
                  <a:gd name="T44" fmla="*/ 8 w 26"/>
                  <a:gd name="T45" fmla="*/ 14 h 22"/>
                  <a:gd name="T46" fmla="*/ 6 w 26"/>
                  <a:gd name="T47" fmla="*/ 14 h 22"/>
                  <a:gd name="T48" fmla="*/ 8 w 26"/>
                  <a:gd name="T49" fmla="*/ 12 h 22"/>
                  <a:gd name="T50" fmla="*/ 10 w 26"/>
                  <a:gd name="T51" fmla="*/ 12 h 22"/>
                  <a:gd name="T52" fmla="*/ 10 w 26"/>
                  <a:gd name="T53" fmla="*/ 10 h 22"/>
                  <a:gd name="T54" fmla="*/ 14 w 26"/>
                  <a:gd name="T55" fmla="*/ 10 h 22"/>
                  <a:gd name="T56" fmla="*/ 10 w 26"/>
                  <a:gd name="T57" fmla="*/ 6 h 22"/>
                  <a:gd name="T58" fmla="*/ 8 w 26"/>
                  <a:gd name="T59" fmla="*/ 6 h 22"/>
                  <a:gd name="T60" fmla="*/ 6 w 26"/>
                  <a:gd name="T61" fmla="*/ 4 h 22"/>
                  <a:gd name="T62" fmla="*/ 8 w 26"/>
                  <a:gd name="T63" fmla="*/ 4 h 22"/>
                  <a:gd name="T64" fmla="*/ 8 w 26"/>
                  <a:gd name="T65" fmla="*/ 2 h 22"/>
                  <a:gd name="T66" fmla="*/ 6 w 26"/>
                  <a:gd name="T67" fmla="*/ 2 h 22"/>
                  <a:gd name="T68" fmla="*/ 6 w 26"/>
                  <a:gd name="T69" fmla="*/ 0 h 22"/>
                  <a:gd name="T70" fmla="*/ 8 w 26"/>
                  <a:gd name="T71" fmla="*/ 2 h 22"/>
                  <a:gd name="T72" fmla="*/ 12 w 26"/>
                  <a:gd name="T73" fmla="*/ 4 h 22"/>
                  <a:gd name="T74" fmla="*/ 14 w 26"/>
                  <a:gd name="T75" fmla="*/ 2 h 22"/>
                  <a:gd name="T76" fmla="*/ 24 w 26"/>
                  <a:gd name="T77" fmla="*/ 4 h 22"/>
                  <a:gd name="T78" fmla="*/ 24 w 26"/>
                  <a:gd name="T79" fmla="*/ 4 h 22"/>
                  <a:gd name="T80" fmla="*/ 24 w 26"/>
                  <a:gd name="T81" fmla="*/ 2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22"/>
                  <a:gd name="T125" fmla="*/ 26 w 26"/>
                  <a:gd name="T126" fmla="*/ 22 h 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22">
                    <a:moveTo>
                      <a:pt x="24" y="2"/>
                    </a:moveTo>
                    <a:lnTo>
                      <a:pt x="26" y="2"/>
                    </a:lnTo>
                    <a:lnTo>
                      <a:pt x="26" y="4"/>
                    </a:lnTo>
                    <a:lnTo>
                      <a:pt x="24" y="4"/>
                    </a:lnTo>
                    <a:lnTo>
                      <a:pt x="24" y="6"/>
                    </a:lnTo>
                    <a:lnTo>
                      <a:pt x="22" y="8"/>
                    </a:lnTo>
                    <a:lnTo>
                      <a:pt x="20" y="12"/>
                    </a:lnTo>
                    <a:lnTo>
                      <a:pt x="18" y="12"/>
                    </a:lnTo>
                    <a:lnTo>
                      <a:pt x="16" y="16"/>
                    </a:lnTo>
                    <a:lnTo>
                      <a:pt x="14" y="16"/>
                    </a:lnTo>
                    <a:lnTo>
                      <a:pt x="12" y="18"/>
                    </a:lnTo>
                    <a:lnTo>
                      <a:pt x="10" y="16"/>
                    </a:lnTo>
                    <a:lnTo>
                      <a:pt x="10" y="18"/>
                    </a:lnTo>
                    <a:lnTo>
                      <a:pt x="8" y="20"/>
                    </a:lnTo>
                    <a:lnTo>
                      <a:pt x="4" y="22"/>
                    </a:lnTo>
                    <a:lnTo>
                      <a:pt x="4" y="20"/>
                    </a:lnTo>
                    <a:lnTo>
                      <a:pt x="2" y="20"/>
                    </a:lnTo>
                    <a:lnTo>
                      <a:pt x="0" y="18"/>
                    </a:lnTo>
                    <a:lnTo>
                      <a:pt x="2" y="18"/>
                    </a:lnTo>
                    <a:lnTo>
                      <a:pt x="2" y="16"/>
                    </a:lnTo>
                    <a:lnTo>
                      <a:pt x="4" y="16"/>
                    </a:lnTo>
                    <a:lnTo>
                      <a:pt x="6" y="16"/>
                    </a:lnTo>
                    <a:lnTo>
                      <a:pt x="8" y="14"/>
                    </a:lnTo>
                    <a:lnTo>
                      <a:pt x="6" y="14"/>
                    </a:lnTo>
                    <a:lnTo>
                      <a:pt x="8" y="12"/>
                    </a:lnTo>
                    <a:lnTo>
                      <a:pt x="10" y="12"/>
                    </a:lnTo>
                    <a:lnTo>
                      <a:pt x="10" y="10"/>
                    </a:lnTo>
                    <a:lnTo>
                      <a:pt x="14" y="10"/>
                    </a:lnTo>
                    <a:lnTo>
                      <a:pt x="10" y="6"/>
                    </a:lnTo>
                    <a:lnTo>
                      <a:pt x="8" y="6"/>
                    </a:lnTo>
                    <a:lnTo>
                      <a:pt x="6" y="4"/>
                    </a:lnTo>
                    <a:lnTo>
                      <a:pt x="8" y="4"/>
                    </a:lnTo>
                    <a:lnTo>
                      <a:pt x="8" y="2"/>
                    </a:lnTo>
                    <a:lnTo>
                      <a:pt x="6" y="2"/>
                    </a:lnTo>
                    <a:lnTo>
                      <a:pt x="6" y="0"/>
                    </a:lnTo>
                    <a:lnTo>
                      <a:pt x="8" y="2"/>
                    </a:lnTo>
                    <a:lnTo>
                      <a:pt x="12" y="4"/>
                    </a:lnTo>
                    <a:lnTo>
                      <a:pt x="14" y="2"/>
                    </a:lnTo>
                    <a:lnTo>
                      <a:pt x="24" y="4"/>
                    </a:lnTo>
                    <a:lnTo>
                      <a:pt x="24" y="2"/>
                    </a:lnTo>
                    <a:close/>
                  </a:path>
                </a:pathLst>
              </a:custGeom>
              <a:solidFill>
                <a:schemeClr val="tx2"/>
              </a:solidFill>
              <a:ln w="3175">
                <a:solidFill>
                  <a:schemeClr val="bg1"/>
                </a:solidFill>
                <a:round/>
                <a:headEnd/>
                <a:tailEnd/>
              </a:ln>
            </p:spPr>
            <p:txBody>
              <a:bodyPr/>
              <a:lstStyle/>
              <a:p>
                <a:endParaRPr lang="fr-FR" dirty="0"/>
              </a:p>
            </p:txBody>
          </p:sp>
          <p:sp>
            <p:nvSpPr>
              <p:cNvPr id="60698" name="Freeform 308"/>
              <p:cNvSpPr>
                <a:spLocks/>
              </p:cNvSpPr>
              <p:nvPr/>
            </p:nvSpPr>
            <p:spPr bwMode="auto">
              <a:xfrm>
                <a:off x="1871" y="3594"/>
                <a:ext cx="26" cy="22"/>
              </a:xfrm>
              <a:custGeom>
                <a:avLst/>
                <a:gdLst>
                  <a:gd name="T0" fmla="*/ 24 w 26"/>
                  <a:gd name="T1" fmla="*/ 2 h 22"/>
                  <a:gd name="T2" fmla="*/ 26 w 26"/>
                  <a:gd name="T3" fmla="*/ 2 h 22"/>
                  <a:gd name="T4" fmla="*/ 26 w 26"/>
                  <a:gd name="T5" fmla="*/ 4 h 22"/>
                  <a:gd name="T6" fmla="*/ 24 w 26"/>
                  <a:gd name="T7" fmla="*/ 4 h 22"/>
                  <a:gd name="T8" fmla="*/ 24 w 26"/>
                  <a:gd name="T9" fmla="*/ 6 h 22"/>
                  <a:gd name="T10" fmla="*/ 22 w 26"/>
                  <a:gd name="T11" fmla="*/ 8 h 22"/>
                  <a:gd name="T12" fmla="*/ 20 w 26"/>
                  <a:gd name="T13" fmla="*/ 12 h 22"/>
                  <a:gd name="T14" fmla="*/ 18 w 26"/>
                  <a:gd name="T15" fmla="*/ 12 h 22"/>
                  <a:gd name="T16" fmla="*/ 16 w 26"/>
                  <a:gd name="T17" fmla="*/ 16 h 22"/>
                  <a:gd name="T18" fmla="*/ 14 w 26"/>
                  <a:gd name="T19" fmla="*/ 16 h 22"/>
                  <a:gd name="T20" fmla="*/ 12 w 26"/>
                  <a:gd name="T21" fmla="*/ 18 h 22"/>
                  <a:gd name="T22" fmla="*/ 10 w 26"/>
                  <a:gd name="T23" fmla="*/ 16 h 22"/>
                  <a:gd name="T24" fmla="*/ 10 w 26"/>
                  <a:gd name="T25" fmla="*/ 18 h 22"/>
                  <a:gd name="T26" fmla="*/ 8 w 26"/>
                  <a:gd name="T27" fmla="*/ 20 h 22"/>
                  <a:gd name="T28" fmla="*/ 4 w 26"/>
                  <a:gd name="T29" fmla="*/ 22 h 22"/>
                  <a:gd name="T30" fmla="*/ 4 w 26"/>
                  <a:gd name="T31" fmla="*/ 20 h 22"/>
                  <a:gd name="T32" fmla="*/ 2 w 26"/>
                  <a:gd name="T33" fmla="*/ 20 h 22"/>
                  <a:gd name="T34" fmla="*/ 0 w 26"/>
                  <a:gd name="T35" fmla="*/ 18 h 22"/>
                  <a:gd name="T36" fmla="*/ 2 w 26"/>
                  <a:gd name="T37" fmla="*/ 18 h 22"/>
                  <a:gd name="T38" fmla="*/ 2 w 26"/>
                  <a:gd name="T39" fmla="*/ 16 h 22"/>
                  <a:gd name="T40" fmla="*/ 4 w 26"/>
                  <a:gd name="T41" fmla="*/ 16 h 22"/>
                  <a:gd name="T42" fmla="*/ 6 w 26"/>
                  <a:gd name="T43" fmla="*/ 16 h 22"/>
                  <a:gd name="T44" fmla="*/ 8 w 26"/>
                  <a:gd name="T45" fmla="*/ 14 h 22"/>
                  <a:gd name="T46" fmla="*/ 6 w 26"/>
                  <a:gd name="T47" fmla="*/ 14 h 22"/>
                  <a:gd name="T48" fmla="*/ 8 w 26"/>
                  <a:gd name="T49" fmla="*/ 12 h 22"/>
                  <a:gd name="T50" fmla="*/ 10 w 26"/>
                  <a:gd name="T51" fmla="*/ 12 h 22"/>
                  <a:gd name="T52" fmla="*/ 10 w 26"/>
                  <a:gd name="T53" fmla="*/ 10 h 22"/>
                  <a:gd name="T54" fmla="*/ 14 w 26"/>
                  <a:gd name="T55" fmla="*/ 10 h 22"/>
                  <a:gd name="T56" fmla="*/ 10 w 26"/>
                  <a:gd name="T57" fmla="*/ 6 h 22"/>
                  <a:gd name="T58" fmla="*/ 8 w 26"/>
                  <a:gd name="T59" fmla="*/ 6 h 22"/>
                  <a:gd name="T60" fmla="*/ 6 w 26"/>
                  <a:gd name="T61" fmla="*/ 4 h 22"/>
                  <a:gd name="T62" fmla="*/ 8 w 26"/>
                  <a:gd name="T63" fmla="*/ 4 h 22"/>
                  <a:gd name="T64" fmla="*/ 8 w 26"/>
                  <a:gd name="T65" fmla="*/ 2 h 22"/>
                  <a:gd name="T66" fmla="*/ 6 w 26"/>
                  <a:gd name="T67" fmla="*/ 2 h 22"/>
                  <a:gd name="T68" fmla="*/ 6 w 26"/>
                  <a:gd name="T69" fmla="*/ 0 h 22"/>
                  <a:gd name="T70" fmla="*/ 8 w 26"/>
                  <a:gd name="T71" fmla="*/ 2 h 22"/>
                  <a:gd name="T72" fmla="*/ 12 w 26"/>
                  <a:gd name="T73" fmla="*/ 4 h 22"/>
                  <a:gd name="T74" fmla="*/ 14 w 26"/>
                  <a:gd name="T75" fmla="*/ 2 h 22"/>
                  <a:gd name="T76" fmla="*/ 24 w 26"/>
                  <a:gd name="T77" fmla="*/ 4 h 22"/>
                  <a:gd name="T78" fmla="*/ 24 w 26"/>
                  <a:gd name="T79" fmla="*/ 4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
                  <a:gd name="T121" fmla="*/ 0 h 22"/>
                  <a:gd name="T122" fmla="*/ 26 w 26"/>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 h="22">
                    <a:moveTo>
                      <a:pt x="24" y="2"/>
                    </a:moveTo>
                    <a:lnTo>
                      <a:pt x="26" y="2"/>
                    </a:lnTo>
                    <a:lnTo>
                      <a:pt x="26" y="4"/>
                    </a:lnTo>
                    <a:lnTo>
                      <a:pt x="24" y="4"/>
                    </a:lnTo>
                    <a:lnTo>
                      <a:pt x="24" y="6"/>
                    </a:lnTo>
                    <a:lnTo>
                      <a:pt x="22" y="8"/>
                    </a:lnTo>
                    <a:lnTo>
                      <a:pt x="20" y="12"/>
                    </a:lnTo>
                    <a:lnTo>
                      <a:pt x="18" y="12"/>
                    </a:lnTo>
                    <a:lnTo>
                      <a:pt x="16" y="16"/>
                    </a:lnTo>
                    <a:lnTo>
                      <a:pt x="14" y="16"/>
                    </a:lnTo>
                    <a:lnTo>
                      <a:pt x="12" y="18"/>
                    </a:lnTo>
                    <a:lnTo>
                      <a:pt x="10" y="16"/>
                    </a:lnTo>
                    <a:lnTo>
                      <a:pt x="10" y="18"/>
                    </a:lnTo>
                    <a:lnTo>
                      <a:pt x="8" y="20"/>
                    </a:lnTo>
                    <a:lnTo>
                      <a:pt x="4" y="22"/>
                    </a:lnTo>
                    <a:lnTo>
                      <a:pt x="4" y="20"/>
                    </a:lnTo>
                    <a:lnTo>
                      <a:pt x="2" y="20"/>
                    </a:lnTo>
                    <a:lnTo>
                      <a:pt x="0" y="18"/>
                    </a:lnTo>
                    <a:lnTo>
                      <a:pt x="2" y="18"/>
                    </a:lnTo>
                    <a:lnTo>
                      <a:pt x="2" y="16"/>
                    </a:lnTo>
                    <a:lnTo>
                      <a:pt x="4" y="16"/>
                    </a:lnTo>
                    <a:lnTo>
                      <a:pt x="6" y="16"/>
                    </a:lnTo>
                    <a:lnTo>
                      <a:pt x="8" y="14"/>
                    </a:lnTo>
                    <a:lnTo>
                      <a:pt x="6" y="14"/>
                    </a:lnTo>
                    <a:lnTo>
                      <a:pt x="8" y="12"/>
                    </a:lnTo>
                    <a:lnTo>
                      <a:pt x="10" y="12"/>
                    </a:lnTo>
                    <a:lnTo>
                      <a:pt x="10" y="10"/>
                    </a:lnTo>
                    <a:lnTo>
                      <a:pt x="14" y="10"/>
                    </a:lnTo>
                    <a:lnTo>
                      <a:pt x="10" y="6"/>
                    </a:lnTo>
                    <a:lnTo>
                      <a:pt x="8" y="6"/>
                    </a:lnTo>
                    <a:lnTo>
                      <a:pt x="6" y="4"/>
                    </a:lnTo>
                    <a:lnTo>
                      <a:pt x="8" y="4"/>
                    </a:lnTo>
                    <a:lnTo>
                      <a:pt x="8" y="2"/>
                    </a:lnTo>
                    <a:lnTo>
                      <a:pt x="6" y="2"/>
                    </a:lnTo>
                    <a:lnTo>
                      <a:pt x="6" y="0"/>
                    </a:lnTo>
                    <a:lnTo>
                      <a:pt x="8" y="2"/>
                    </a:lnTo>
                    <a:lnTo>
                      <a:pt x="12" y="4"/>
                    </a:lnTo>
                    <a:lnTo>
                      <a:pt x="14" y="2"/>
                    </a:lnTo>
                    <a:lnTo>
                      <a:pt x="24" y="4"/>
                    </a:lnTo>
                  </a:path>
                </a:pathLst>
              </a:custGeom>
              <a:solidFill>
                <a:schemeClr val="tx2"/>
              </a:solidFill>
              <a:ln w="3175">
                <a:solidFill>
                  <a:schemeClr val="bg1"/>
                </a:solidFill>
                <a:round/>
                <a:headEnd/>
                <a:tailEnd/>
              </a:ln>
            </p:spPr>
            <p:txBody>
              <a:bodyPr/>
              <a:lstStyle/>
              <a:p>
                <a:endParaRPr lang="fr-FR" dirty="0"/>
              </a:p>
            </p:txBody>
          </p:sp>
          <p:sp>
            <p:nvSpPr>
              <p:cNvPr id="60699" name="Freeform 309"/>
              <p:cNvSpPr>
                <a:spLocks/>
              </p:cNvSpPr>
              <p:nvPr/>
            </p:nvSpPr>
            <p:spPr bwMode="auto">
              <a:xfrm>
                <a:off x="1891" y="3594"/>
                <a:ext cx="28" cy="24"/>
              </a:xfrm>
              <a:custGeom>
                <a:avLst/>
                <a:gdLst>
                  <a:gd name="T0" fmla="*/ 26 w 28"/>
                  <a:gd name="T1" fmla="*/ 10 h 24"/>
                  <a:gd name="T2" fmla="*/ 24 w 28"/>
                  <a:gd name="T3" fmla="*/ 10 h 24"/>
                  <a:gd name="T4" fmla="*/ 22 w 28"/>
                  <a:gd name="T5" fmla="*/ 12 h 24"/>
                  <a:gd name="T6" fmla="*/ 20 w 28"/>
                  <a:gd name="T7" fmla="*/ 14 h 24"/>
                  <a:gd name="T8" fmla="*/ 12 w 28"/>
                  <a:gd name="T9" fmla="*/ 12 h 24"/>
                  <a:gd name="T10" fmla="*/ 12 w 28"/>
                  <a:gd name="T11" fmla="*/ 14 h 24"/>
                  <a:gd name="T12" fmla="*/ 14 w 28"/>
                  <a:gd name="T13" fmla="*/ 16 h 24"/>
                  <a:gd name="T14" fmla="*/ 14 w 28"/>
                  <a:gd name="T15" fmla="*/ 18 h 24"/>
                  <a:gd name="T16" fmla="*/ 12 w 28"/>
                  <a:gd name="T17" fmla="*/ 18 h 24"/>
                  <a:gd name="T18" fmla="*/ 10 w 28"/>
                  <a:gd name="T19" fmla="*/ 18 h 24"/>
                  <a:gd name="T20" fmla="*/ 8 w 28"/>
                  <a:gd name="T21" fmla="*/ 18 h 24"/>
                  <a:gd name="T22" fmla="*/ 8 w 28"/>
                  <a:gd name="T23" fmla="*/ 20 h 24"/>
                  <a:gd name="T24" fmla="*/ 8 w 28"/>
                  <a:gd name="T25" fmla="*/ 22 h 24"/>
                  <a:gd name="T26" fmla="*/ 10 w 28"/>
                  <a:gd name="T27" fmla="*/ 22 h 24"/>
                  <a:gd name="T28" fmla="*/ 6 w 28"/>
                  <a:gd name="T29" fmla="*/ 22 h 24"/>
                  <a:gd name="T30" fmla="*/ 4 w 28"/>
                  <a:gd name="T31" fmla="*/ 20 h 24"/>
                  <a:gd name="T32" fmla="*/ 4 w 28"/>
                  <a:gd name="T33" fmla="*/ 24 h 24"/>
                  <a:gd name="T34" fmla="*/ 2 w 28"/>
                  <a:gd name="T35" fmla="*/ 24 h 24"/>
                  <a:gd name="T36" fmla="*/ 0 w 28"/>
                  <a:gd name="T37" fmla="*/ 20 h 24"/>
                  <a:gd name="T38" fmla="*/ 0 w 28"/>
                  <a:gd name="T39" fmla="*/ 18 h 24"/>
                  <a:gd name="T40" fmla="*/ 0 w 28"/>
                  <a:gd name="T41" fmla="*/ 12 h 24"/>
                  <a:gd name="T42" fmla="*/ 2 w 28"/>
                  <a:gd name="T43" fmla="*/ 12 h 24"/>
                  <a:gd name="T44" fmla="*/ 4 w 28"/>
                  <a:gd name="T45" fmla="*/ 10 h 24"/>
                  <a:gd name="T46" fmla="*/ 6 w 28"/>
                  <a:gd name="T47" fmla="*/ 10 h 24"/>
                  <a:gd name="T48" fmla="*/ 8 w 28"/>
                  <a:gd name="T49" fmla="*/ 12 h 24"/>
                  <a:gd name="T50" fmla="*/ 8 w 28"/>
                  <a:gd name="T51" fmla="*/ 2 h 24"/>
                  <a:gd name="T52" fmla="*/ 10 w 28"/>
                  <a:gd name="T53" fmla="*/ 2 h 24"/>
                  <a:gd name="T54" fmla="*/ 10 w 28"/>
                  <a:gd name="T55" fmla="*/ 0 h 24"/>
                  <a:gd name="T56" fmla="*/ 12 w 28"/>
                  <a:gd name="T57" fmla="*/ 0 h 24"/>
                  <a:gd name="T58" fmla="*/ 14 w 28"/>
                  <a:gd name="T59" fmla="*/ 0 h 24"/>
                  <a:gd name="T60" fmla="*/ 16 w 28"/>
                  <a:gd name="T61" fmla="*/ 0 h 24"/>
                  <a:gd name="T62" fmla="*/ 20 w 28"/>
                  <a:gd name="T63" fmla="*/ 2 h 24"/>
                  <a:gd name="T64" fmla="*/ 24 w 28"/>
                  <a:gd name="T65" fmla="*/ 2 h 24"/>
                  <a:gd name="T66" fmla="*/ 26 w 28"/>
                  <a:gd name="T67" fmla="*/ 4 h 24"/>
                  <a:gd name="T68" fmla="*/ 26 w 28"/>
                  <a:gd name="T69" fmla="*/ 6 h 24"/>
                  <a:gd name="T70" fmla="*/ 28 w 28"/>
                  <a:gd name="T71" fmla="*/ 8 h 24"/>
                  <a:gd name="T72" fmla="*/ 28 w 28"/>
                  <a:gd name="T73" fmla="*/ 10 h 24"/>
                  <a:gd name="T74" fmla="*/ 26 w 28"/>
                  <a:gd name="T75" fmla="*/ 1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
                  <a:gd name="T115" fmla="*/ 0 h 24"/>
                  <a:gd name="T116" fmla="*/ 28 w 28"/>
                  <a:gd name="T117" fmla="*/ 24 h 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 h="24">
                    <a:moveTo>
                      <a:pt x="26" y="10"/>
                    </a:moveTo>
                    <a:lnTo>
                      <a:pt x="24" y="10"/>
                    </a:lnTo>
                    <a:lnTo>
                      <a:pt x="22" y="12"/>
                    </a:lnTo>
                    <a:lnTo>
                      <a:pt x="20" y="14"/>
                    </a:lnTo>
                    <a:lnTo>
                      <a:pt x="12" y="12"/>
                    </a:lnTo>
                    <a:lnTo>
                      <a:pt x="12" y="14"/>
                    </a:lnTo>
                    <a:lnTo>
                      <a:pt x="14" y="16"/>
                    </a:lnTo>
                    <a:lnTo>
                      <a:pt x="14" y="18"/>
                    </a:lnTo>
                    <a:lnTo>
                      <a:pt x="12" y="18"/>
                    </a:lnTo>
                    <a:lnTo>
                      <a:pt x="10" y="18"/>
                    </a:lnTo>
                    <a:lnTo>
                      <a:pt x="8" y="18"/>
                    </a:lnTo>
                    <a:lnTo>
                      <a:pt x="8" y="20"/>
                    </a:lnTo>
                    <a:lnTo>
                      <a:pt x="8" y="22"/>
                    </a:lnTo>
                    <a:lnTo>
                      <a:pt x="10" y="22"/>
                    </a:lnTo>
                    <a:lnTo>
                      <a:pt x="6" y="22"/>
                    </a:lnTo>
                    <a:lnTo>
                      <a:pt x="4" y="20"/>
                    </a:lnTo>
                    <a:lnTo>
                      <a:pt x="4" y="24"/>
                    </a:lnTo>
                    <a:lnTo>
                      <a:pt x="2" y="24"/>
                    </a:lnTo>
                    <a:lnTo>
                      <a:pt x="0" y="20"/>
                    </a:lnTo>
                    <a:lnTo>
                      <a:pt x="0" y="18"/>
                    </a:lnTo>
                    <a:lnTo>
                      <a:pt x="0" y="12"/>
                    </a:lnTo>
                    <a:lnTo>
                      <a:pt x="2" y="12"/>
                    </a:lnTo>
                    <a:lnTo>
                      <a:pt x="4" y="10"/>
                    </a:lnTo>
                    <a:lnTo>
                      <a:pt x="6" y="10"/>
                    </a:lnTo>
                    <a:lnTo>
                      <a:pt x="8" y="12"/>
                    </a:lnTo>
                    <a:lnTo>
                      <a:pt x="8" y="2"/>
                    </a:lnTo>
                    <a:lnTo>
                      <a:pt x="10" y="2"/>
                    </a:lnTo>
                    <a:lnTo>
                      <a:pt x="10" y="0"/>
                    </a:lnTo>
                    <a:lnTo>
                      <a:pt x="12" y="0"/>
                    </a:lnTo>
                    <a:lnTo>
                      <a:pt x="14" y="0"/>
                    </a:lnTo>
                    <a:lnTo>
                      <a:pt x="16" y="0"/>
                    </a:lnTo>
                    <a:lnTo>
                      <a:pt x="20" y="2"/>
                    </a:lnTo>
                    <a:lnTo>
                      <a:pt x="24" y="2"/>
                    </a:lnTo>
                    <a:lnTo>
                      <a:pt x="26" y="4"/>
                    </a:lnTo>
                    <a:lnTo>
                      <a:pt x="26" y="6"/>
                    </a:lnTo>
                    <a:lnTo>
                      <a:pt x="28" y="8"/>
                    </a:lnTo>
                    <a:lnTo>
                      <a:pt x="28" y="10"/>
                    </a:lnTo>
                    <a:lnTo>
                      <a:pt x="26" y="10"/>
                    </a:lnTo>
                    <a:close/>
                  </a:path>
                </a:pathLst>
              </a:custGeom>
              <a:solidFill>
                <a:schemeClr val="tx2"/>
              </a:solidFill>
              <a:ln w="3175">
                <a:solidFill>
                  <a:schemeClr val="bg1"/>
                </a:solidFill>
                <a:round/>
                <a:headEnd/>
                <a:tailEnd/>
              </a:ln>
            </p:spPr>
            <p:txBody>
              <a:bodyPr/>
              <a:lstStyle/>
              <a:p>
                <a:endParaRPr lang="fr-FR" dirty="0"/>
              </a:p>
            </p:txBody>
          </p:sp>
          <p:sp>
            <p:nvSpPr>
              <p:cNvPr id="60700" name="Freeform 310"/>
              <p:cNvSpPr>
                <a:spLocks/>
              </p:cNvSpPr>
              <p:nvPr/>
            </p:nvSpPr>
            <p:spPr bwMode="auto">
              <a:xfrm>
                <a:off x="1891" y="3594"/>
                <a:ext cx="28" cy="24"/>
              </a:xfrm>
              <a:custGeom>
                <a:avLst/>
                <a:gdLst>
                  <a:gd name="T0" fmla="*/ 26 w 28"/>
                  <a:gd name="T1" fmla="*/ 10 h 24"/>
                  <a:gd name="T2" fmla="*/ 24 w 28"/>
                  <a:gd name="T3" fmla="*/ 10 h 24"/>
                  <a:gd name="T4" fmla="*/ 22 w 28"/>
                  <a:gd name="T5" fmla="*/ 12 h 24"/>
                  <a:gd name="T6" fmla="*/ 20 w 28"/>
                  <a:gd name="T7" fmla="*/ 14 h 24"/>
                  <a:gd name="T8" fmla="*/ 12 w 28"/>
                  <a:gd name="T9" fmla="*/ 12 h 24"/>
                  <a:gd name="T10" fmla="*/ 12 w 28"/>
                  <a:gd name="T11" fmla="*/ 14 h 24"/>
                  <a:gd name="T12" fmla="*/ 14 w 28"/>
                  <a:gd name="T13" fmla="*/ 16 h 24"/>
                  <a:gd name="T14" fmla="*/ 14 w 28"/>
                  <a:gd name="T15" fmla="*/ 18 h 24"/>
                  <a:gd name="T16" fmla="*/ 12 w 28"/>
                  <a:gd name="T17" fmla="*/ 18 h 24"/>
                  <a:gd name="T18" fmla="*/ 10 w 28"/>
                  <a:gd name="T19" fmla="*/ 18 h 24"/>
                  <a:gd name="T20" fmla="*/ 8 w 28"/>
                  <a:gd name="T21" fmla="*/ 18 h 24"/>
                  <a:gd name="T22" fmla="*/ 8 w 28"/>
                  <a:gd name="T23" fmla="*/ 20 h 24"/>
                  <a:gd name="T24" fmla="*/ 8 w 28"/>
                  <a:gd name="T25" fmla="*/ 22 h 24"/>
                  <a:gd name="T26" fmla="*/ 10 w 28"/>
                  <a:gd name="T27" fmla="*/ 22 h 24"/>
                  <a:gd name="T28" fmla="*/ 6 w 28"/>
                  <a:gd name="T29" fmla="*/ 22 h 24"/>
                  <a:gd name="T30" fmla="*/ 4 w 28"/>
                  <a:gd name="T31" fmla="*/ 20 h 24"/>
                  <a:gd name="T32" fmla="*/ 4 w 28"/>
                  <a:gd name="T33" fmla="*/ 24 h 24"/>
                  <a:gd name="T34" fmla="*/ 2 w 28"/>
                  <a:gd name="T35" fmla="*/ 24 h 24"/>
                  <a:gd name="T36" fmla="*/ 0 w 28"/>
                  <a:gd name="T37" fmla="*/ 20 h 24"/>
                  <a:gd name="T38" fmla="*/ 0 w 28"/>
                  <a:gd name="T39" fmla="*/ 18 h 24"/>
                  <a:gd name="T40" fmla="*/ 0 w 28"/>
                  <a:gd name="T41" fmla="*/ 12 h 24"/>
                  <a:gd name="T42" fmla="*/ 2 w 28"/>
                  <a:gd name="T43" fmla="*/ 12 h 24"/>
                  <a:gd name="T44" fmla="*/ 4 w 28"/>
                  <a:gd name="T45" fmla="*/ 10 h 24"/>
                  <a:gd name="T46" fmla="*/ 6 w 28"/>
                  <a:gd name="T47" fmla="*/ 10 h 24"/>
                  <a:gd name="T48" fmla="*/ 8 w 28"/>
                  <a:gd name="T49" fmla="*/ 12 h 24"/>
                  <a:gd name="T50" fmla="*/ 8 w 28"/>
                  <a:gd name="T51" fmla="*/ 2 h 24"/>
                  <a:gd name="T52" fmla="*/ 10 w 28"/>
                  <a:gd name="T53" fmla="*/ 2 h 24"/>
                  <a:gd name="T54" fmla="*/ 10 w 28"/>
                  <a:gd name="T55" fmla="*/ 0 h 24"/>
                  <a:gd name="T56" fmla="*/ 12 w 28"/>
                  <a:gd name="T57" fmla="*/ 0 h 24"/>
                  <a:gd name="T58" fmla="*/ 14 w 28"/>
                  <a:gd name="T59" fmla="*/ 0 h 24"/>
                  <a:gd name="T60" fmla="*/ 16 w 28"/>
                  <a:gd name="T61" fmla="*/ 0 h 24"/>
                  <a:gd name="T62" fmla="*/ 20 w 28"/>
                  <a:gd name="T63" fmla="*/ 2 h 24"/>
                  <a:gd name="T64" fmla="*/ 24 w 28"/>
                  <a:gd name="T65" fmla="*/ 2 h 24"/>
                  <a:gd name="T66" fmla="*/ 26 w 28"/>
                  <a:gd name="T67" fmla="*/ 4 h 24"/>
                  <a:gd name="T68" fmla="*/ 26 w 28"/>
                  <a:gd name="T69" fmla="*/ 6 h 24"/>
                  <a:gd name="T70" fmla="*/ 28 w 28"/>
                  <a:gd name="T71" fmla="*/ 8 h 24"/>
                  <a:gd name="T72" fmla="*/ 28 w 28"/>
                  <a:gd name="T73" fmla="*/ 1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
                  <a:gd name="T112" fmla="*/ 0 h 24"/>
                  <a:gd name="T113" fmla="*/ 28 w 28"/>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 h="24">
                    <a:moveTo>
                      <a:pt x="26" y="10"/>
                    </a:moveTo>
                    <a:lnTo>
                      <a:pt x="24" y="10"/>
                    </a:lnTo>
                    <a:lnTo>
                      <a:pt x="22" y="12"/>
                    </a:lnTo>
                    <a:lnTo>
                      <a:pt x="20" y="14"/>
                    </a:lnTo>
                    <a:lnTo>
                      <a:pt x="12" y="12"/>
                    </a:lnTo>
                    <a:lnTo>
                      <a:pt x="12" y="14"/>
                    </a:lnTo>
                    <a:lnTo>
                      <a:pt x="14" y="16"/>
                    </a:lnTo>
                    <a:lnTo>
                      <a:pt x="14" y="18"/>
                    </a:lnTo>
                    <a:lnTo>
                      <a:pt x="12" y="18"/>
                    </a:lnTo>
                    <a:lnTo>
                      <a:pt x="10" y="18"/>
                    </a:lnTo>
                    <a:lnTo>
                      <a:pt x="8" y="18"/>
                    </a:lnTo>
                    <a:lnTo>
                      <a:pt x="8" y="20"/>
                    </a:lnTo>
                    <a:lnTo>
                      <a:pt x="8" y="22"/>
                    </a:lnTo>
                    <a:lnTo>
                      <a:pt x="10" y="22"/>
                    </a:lnTo>
                    <a:lnTo>
                      <a:pt x="6" y="22"/>
                    </a:lnTo>
                    <a:lnTo>
                      <a:pt x="4" y="20"/>
                    </a:lnTo>
                    <a:lnTo>
                      <a:pt x="4" y="24"/>
                    </a:lnTo>
                    <a:lnTo>
                      <a:pt x="2" y="24"/>
                    </a:lnTo>
                    <a:lnTo>
                      <a:pt x="0" y="20"/>
                    </a:lnTo>
                    <a:lnTo>
                      <a:pt x="0" y="18"/>
                    </a:lnTo>
                    <a:lnTo>
                      <a:pt x="0" y="12"/>
                    </a:lnTo>
                    <a:lnTo>
                      <a:pt x="2" y="12"/>
                    </a:lnTo>
                    <a:lnTo>
                      <a:pt x="4" y="10"/>
                    </a:lnTo>
                    <a:lnTo>
                      <a:pt x="6" y="10"/>
                    </a:lnTo>
                    <a:lnTo>
                      <a:pt x="8" y="12"/>
                    </a:lnTo>
                    <a:lnTo>
                      <a:pt x="8" y="2"/>
                    </a:lnTo>
                    <a:lnTo>
                      <a:pt x="10" y="2"/>
                    </a:lnTo>
                    <a:lnTo>
                      <a:pt x="10" y="0"/>
                    </a:lnTo>
                    <a:lnTo>
                      <a:pt x="12" y="0"/>
                    </a:lnTo>
                    <a:lnTo>
                      <a:pt x="14" y="0"/>
                    </a:lnTo>
                    <a:lnTo>
                      <a:pt x="16" y="0"/>
                    </a:lnTo>
                    <a:lnTo>
                      <a:pt x="20" y="2"/>
                    </a:lnTo>
                    <a:lnTo>
                      <a:pt x="24" y="2"/>
                    </a:lnTo>
                    <a:lnTo>
                      <a:pt x="26" y="4"/>
                    </a:lnTo>
                    <a:lnTo>
                      <a:pt x="26" y="6"/>
                    </a:lnTo>
                    <a:lnTo>
                      <a:pt x="28" y="8"/>
                    </a:lnTo>
                    <a:lnTo>
                      <a:pt x="28" y="10"/>
                    </a:lnTo>
                  </a:path>
                </a:pathLst>
              </a:custGeom>
              <a:solidFill>
                <a:schemeClr val="tx2"/>
              </a:solidFill>
              <a:ln w="3175">
                <a:solidFill>
                  <a:schemeClr val="bg1"/>
                </a:solidFill>
                <a:round/>
                <a:headEnd/>
                <a:tailEnd/>
              </a:ln>
            </p:spPr>
            <p:txBody>
              <a:bodyPr/>
              <a:lstStyle/>
              <a:p>
                <a:endParaRPr lang="fr-FR" dirty="0"/>
              </a:p>
            </p:txBody>
          </p:sp>
          <p:sp>
            <p:nvSpPr>
              <p:cNvPr id="60701" name="Freeform 311"/>
              <p:cNvSpPr>
                <a:spLocks/>
              </p:cNvSpPr>
              <p:nvPr/>
            </p:nvSpPr>
            <p:spPr bwMode="auto">
              <a:xfrm>
                <a:off x="1012" y="2252"/>
                <a:ext cx="2" cy="4"/>
              </a:xfrm>
              <a:custGeom>
                <a:avLst/>
                <a:gdLst>
                  <a:gd name="T0" fmla="*/ 0 w 2"/>
                  <a:gd name="T1" fmla="*/ 2 h 4"/>
                  <a:gd name="T2" fmla="*/ 2 w 2"/>
                  <a:gd name="T3" fmla="*/ 0 h 4"/>
                  <a:gd name="T4" fmla="*/ 2 w 2"/>
                  <a:gd name="T5" fmla="*/ 4 h 4"/>
                  <a:gd name="T6" fmla="*/ 2 w 2"/>
                  <a:gd name="T7" fmla="*/ 2 h 4"/>
                  <a:gd name="T8" fmla="*/ 0 w 2"/>
                  <a:gd name="T9" fmla="*/ 2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2"/>
                    </a:moveTo>
                    <a:lnTo>
                      <a:pt x="2" y="0"/>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0702" name="Freeform 312"/>
              <p:cNvSpPr>
                <a:spLocks/>
              </p:cNvSpPr>
              <p:nvPr/>
            </p:nvSpPr>
            <p:spPr bwMode="auto">
              <a:xfrm>
                <a:off x="1012" y="2252"/>
                <a:ext cx="2" cy="4"/>
              </a:xfrm>
              <a:custGeom>
                <a:avLst/>
                <a:gdLst>
                  <a:gd name="T0" fmla="*/ 0 w 2"/>
                  <a:gd name="T1" fmla="*/ 2 h 4"/>
                  <a:gd name="T2" fmla="*/ 2 w 2"/>
                  <a:gd name="T3" fmla="*/ 0 h 4"/>
                  <a:gd name="T4" fmla="*/ 2 w 2"/>
                  <a:gd name="T5" fmla="*/ 4 h 4"/>
                  <a:gd name="T6" fmla="*/ 2 w 2"/>
                  <a:gd name="T7" fmla="*/ 2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2"/>
                    </a:moveTo>
                    <a:lnTo>
                      <a:pt x="2" y="0"/>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60703" name="Freeform 313"/>
              <p:cNvSpPr>
                <a:spLocks/>
              </p:cNvSpPr>
              <p:nvPr/>
            </p:nvSpPr>
            <p:spPr bwMode="auto">
              <a:xfrm>
                <a:off x="3024" y="1658"/>
                <a:ext cx="12" cy="30"/>
              </a:xfrm>
              <a:custGeom>
                <a:avLst/>
                <a:gdLst>
                  <a:gd name="T0" fmla="*/ 0 w 12"/>
                  <a:gd name="T1" fmla="*/ 30 h 30"/>
                  <a:gd name="T2" fmla="*/ 4 w 12"/>
                  <a:gd name="T3" fmla="*/ 26 h 30"/>
                  <a:gd name="T4" fmla="*/ 10 w 12"/>
                  <a:gd name="T5" fmla="*/ 2 h 30"/>
                  <a:gd name="T6" fmla="*/ 10 w 12"/>
                  <a:gd name="T7" fmla="*/ 0 h 30"/>
                  <a:gd name="T8" fmla="*/ 12 w 12"/>
                  <a:gd name="T9" fmla="*/ 0 h 30"/>
                  <a:gd name="T10" fmla="*/ 10 w 12"/>
                  <a:gd name="T11" fmla="*/ 0 h 30"/>
                  <a:gd name="T12" fmla="*/ 2 w 12"/>
                  <a:gd name="T13" fmla="*/ 30 h 30"/>
                  <a:gd name="T14" fmla="*/ 0 w 12"/>
                  <a:gd name="T15" fmla="*/ 30 h 3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0"/>
                  <a:gd name="T26" fmla="*/ 12 w 12"/>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0">
                    <a:moveTo>
                      <a:pt x="0" y="30"/>
                    </a:moveTo>
                    <a:lnTo>
                      <a:pt x="4" y="26"/>
                    </a:lnTo>
                    <a:lnTo>
                      <a:pt x="10" y="2"/>
                    </a:lnTo>
                    <a:lnTo>
                      <a:pt x="10" y="0"/>
                    </a:lnTo>
                    <a:lnTo>
                      <a:pt x="12" y="0"/>
                    </a:lnTo>
                    <a:lnTo>
                      <a:pt x="10" y="0"/>
                    </a:lnTo>
                    <a:lnTo>
                      <a:pt x="2" y="30"/>
                    </a:lnTo>
                    <a:lnTo>
                      <a:pt x="0" y="30"/>
                    </a:lnTo>
                    <a:close/>
                  </a:path>
                </a:pathLst>
              </a:custGeom>
              <a:solidFill>
                <a:schemeClr val="tx2"/>
              </a:solidFill>
              <a:ln w="3175">
                <a:solidFill>
                  <a:schemeClr val="bg1"/>
                </a:solidFill>
                <a:round/>
                <a:headEnd/>
                <a:tailEnd/>
              </a:ln>
            </p:spPr>
            <p:txBody>
              <a:bodyPr/>
              <a:lstStyle/>
              <a:p>
                <a:endParaRPr lang="fr-FR" dirty="0"/>
              </a:p>
            </p:txBody>
          </p:sp>
          <p:sp>
            <p:nvSpPr>
              <p:cNvPr id="60704" name="Freeform 314"/>
              <p:cNvSpPr>
                <a:spLocks/>
              </p:cNvSpPr>
              <p:nvPr/>
            </p:nvSpPr>
            <p:spPr bwMode="auto">
              <a:xfrm>
                <a:off x="3024" y="1658"/>
                <a:ext cx="12" cy="30"/>
              </a:xfrm>
              <a:custGeom>
                <a:avLst/>
                <a:gdLst>
                  <a:gd name="T0" fmla="*/ 0 w 12"/>
                  <a:gd name="T1" fmla="*/ 30 h 30"/>
                  <a:gd name="T2" fmla="*/ 4 w 12"/>
                  <a:gd name="T3" fmla="*/ 26 h 30"/>
                  <a:gd name="T4" fmla="*/ 10 w 12"/>
                  <a:gd name="T5" fmla="*/ 2 h 30"/>
                  <a:gd name="T6" fmla="*/ 10 w 12"/>
                  <a:gd name="T7" fmla="*/ 0 h 30"/>
                  <a:gd name="T8" fmla="*/ 12 w 12"/>
                  <a:gd name="T9" fmla="*/ 0 h 30"/>
                  <a:gd name="T10" fmla="*/ 10 w 12"/>
                  <a:gd name="T11" fmla="*/ 0 h 30"/>
                  <a:gd name="T12" fmla="*/ 2 w 12"/>
                  <a:gd name="T13" fmla="*/ 30 h 30"/>
                  <a:gd name="T14" fmla="*/ 0 60000 65536"/>
                  <a:gd name="T15" fmla="*/ 0 60000 65536"/>
                  <a:gd name="T16" fmla="*/ 0 60000 65536"/>
                  <a:gd name="T17" fmla="*/ 0 60000 65536"/>
                  <a:gd name="T18" fmla="*/ 0 60000 65536"/>
                  <a:gd name="T19" fmla="*/ 0 60000 65536"/>
                  <a:gd name="T20" fmla="*/ 0 60000 65536"/>
                  <a:gd name="T21" fmla="*/ 0 w 12"/>
                  <a:gd name="T22" fmla="*/ 0 h 30"/>
                  <a:gd name="T23" fmla="*/ 12 w 1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0">
                    <a:moveTo>
                      <a:pt x="0" y="30"/>
                    </a:moveTo>
                    <a:lnTo>
                      <a:pt x="4" y="26"/>
                    </a:lnTo>
                    <a:lnTo>
                      <a:pt x="10" y="2"/>
                    </a:lnTo>
                    <a:lnTo>
                      <a:pt x="10" y="0"/>
                    </a:lnTo>
                    <a:lnTo>
                      <a:pt x="12" y="0"/>
                    </a:lnTo>
                    <a:lnTo>
                      <a:pt x="10" y="0"/>
                    </a:lnTo>
                    <a:lnTo>
                      <a:pt x="2" y="30"/>
                    </a:lnTo>
                  </a:path>
                </a:pathLst>
              </a:custGeom>
              <a:solidFill>
                <a:schemeClr val="tx2"/>
              </a:solidFill>
              <a:ln w="3175">
                <a:solidFill>
                  <a:schemeClr val="bg1"/>
                </a:solidFill>
                <a:round/>
                <a:headEnd/>
                <a:tailEnd/>
              </a:ln>
            </p:spPr>
            <p:txBody>
              <a:bodyPr/>
              <a:lstStyle/>
              <a:p>
                <a:endParaRPr lang="fr-FR" dirty="0"/>
              </a:p>
            </p:txBody>
          </p:sp>
          <p:sp>
            <p:nvSpPr>
              <p:cNvPr id="60705" name="Freeform 315"/>
              <p:cNvSpPr>
                <a:spLocks/>
              </p:cNvSpPr>
              <p:nvPr/>
            </p:nvSpPr>
            <p:spPr bwMode="auto">
              <a:xfrm>
                <a:off x="3052" y="1642"/>
                <a:ext cx="12" cy="26"/>
              </a:xfrm>
              <a:custGeom>
                <a:avLst/>
                <a:gdLst>
                  <a:gd name="T0" fmla="*/ 0 w 12"/>
                  <a:gd name="T1" fmla="*/ 26 h 26"/>
                  <a:gd name="T2" fmla="*/ 2 w 12"/>
                  <a:gd name="T3" fmla="*/ 26 h 26"/>
                  <a:gd name="T4" fmla="*/ 4 w 12"/>
                  <a:gd name="T5" fmla="*/ 22 h 26"/>
                  <a:gd name="T6" fmla="*/ 8 w 12"/>
                  <a:gd name="T7" fmla="*/ 18 h 26"/>
                  <a:gd name="T8" fmla="*/ 8 w 12"/>
                  <a:gd name="T9" fmla="*/ 16 h 26"/>
                  <a:gd name="T10" fmla="*/ 10 w 12"/>
                  <a:gd name="T11" fmla="*/ 14 h 26"/>
                  <a:gd name="T12" fmla="*/ 10 w 12"/>
                  <a:gd name="T13" fmla="*/ 6 h 26"/>
                  <a:gd name="T14" fmla="*/ 10 w 12"/>
                  <a:gd name="T15" fmla="*/ 4 h 26"/>
                  <a:gd name="T16" fmla="*/ 12 w 12"/>
                  <a:gd name="T17" fmla="*/ 4 h 26"/>
                  <a:gd name="T18" fmla="*/ 12 w 12"/>
                  <a:gd name="T19" fmla="*/ 0 h 26"/>
                  <a:gd name="T20" fmla="*/ 10 w 12"/>
                  <a:gd name="T21" fmla="*/ 0 h 26"/>
                  <a:gd name="T22" fmla="*/ 10 w 12"/>
                  <a:gd name="T23" fmla="*/ 2 h 26"/>
                  <a:gd name="T24" fmla="*/ 8 w 12"/>
                  <a:gd name="T25" fmla="*/ 0 h 26"/>
                  <a:gd name="T26" fmla="*/ 0 w 12"/>
                  <a:gd name="T27" fmla="*/ 10 h 26"/>
                  <a:gd name="T28" fmla="*/ 0 w 12"/>
                  <a:gd name="T29" fmla="*/ 20 h 26"/>
                  <a:gd name="T30" fmla="*/ 0 w 12"/>
                  <a:gd name="T31" fmla="*/ 22 h 26"/>
                  <a:gd name="T32" fmla="*/ 2 w 12"/>
                  <a:gd name="T33" fmla="*/ 22 h 26"/>
                  <a:gd name="T34" fmla="*/ 2 w 12"/>
                  <a:gd name="T35" fmla="*/ 24 h 26"/>
                  <a:gd name="T36" fmla="*/ 2 w 12"/>
                  <a:gd name="T37" fmla="*/ 26 h 26"/>
                  <a:gd name="T38" fmla="*/ 0 w 12"/>
                  <a:gd name="T39" fmla="*/ 26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26"/>
                  <a:gd name="T62" fmla="*/ 12 w 1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26">
                    <a:moveTo>
                      <a:pt x="0" y="26"/>
                    </a:moveTo>
                    <a:lnTo>
                      <a:pt x="2" y="26"/>
                    </a:lnTo>
                    <a:lnTo>
                      <a:pt x="4" y="22"/>
                    </a:lnTo>
                    <a:lnTo>
                      <a:pt x="8" y="18"/>
                    </a:lnTo>
                    <a:lnTo>
                      <a:pt x="8" y="16"/>
                    </a:lnTo>
                    <a:lnTo>
                      <a:pt x="10" y="14"/>
                    </a:lnTo>
                    <a:lnTo>
                      <a:pt x="10" y="6"/>
                    </a:lnTo>
                    <a:lnTo>
                      <a:pt x="10" y="4"/>
                    </a:lnTo>
                    <a:lnTo>
                      <a:pt x="12" y="4"/>
                    </a:lnTo>
                    <a:lnTo>
                      <a:pt x="12" y="0"/>
                    </a:lnTo>
                    <a:lnTo>
                      <a:pt x="10" y="0"/>
                    </a:lnTo>
                    <a:lnTo>
                      <a:pt x="10" y="2"/>
                    </a:lnTo>
                    <a:lnTo>
                      <a:pt x="8" y="0"/>
                    </a:lnTo>
                    <a:lnTo>
                      <a:pt x="0" y="10"/>
                    </a:lnTo>
                    <a:lnTo>
                      <a:pt x="0" y="20"/>
                    </a:lnTo>
                    <a:lnTo>
                      <a:pt x="0" y="22"/>
                    </a:lnTo>
                    <a:lnTo>
                      <a:pt x="2" y="22"/>
                    </a:lnTo>
                    <a:lnTo>
                      <a:pt x="2" y="24"/>
                    </a:lnTo>
                    <a:lnTo>
                      <a:pt x="2" y="26"/>
                    </a:lnTo>
                    <a:lnTo>
                      <a:pt x="0" y="26"/>
                    </a:lnTo>
                    <a:close/>
                  </a:path>
                </a:pathLst>
              </a:custGeom>
              <a:solidFill>
                <a:schemeClr val="tx2"/>
              </a:solidFill>
              <a:ln w="3175">
                <a:solidFill>
                  <a:schemeClr val="bg1"/>
                </a:solidFill>
                <a:round/>
                <a:headEnd/>
                <a:tailEnd/>
              </a:ln>
            </p:spPr>
            <p:txBody>
              <a:bodyPr/>
              <a:lstStyle/>
              <a:p>
                <a:endParaRPr lang="fr-FR" dirty="0"/>
              </a:p>
            </p:txBody>
          </p:sp>
          <p:sp>
            <p:nvSpPr>
              <p:cNvPr id="60706" name="Freeform 316"/>
              <p:cNvSpPr>
                <a:spLocks/>
              </p:cNvSpPr>
              <p:nvPr/>
            </p:nvSpPr>
            <p:spPr bwMode="auto">
              <a:xfrm>
                <a:off x="3052" y="1642"/>
                <a:ext cx="12" cy="26"/>
              </a:xfrm>
              <a:custGeom>
                <a:avLst/>
                <a:gdLst>
                  <a:gd name="T0" fmla="*/ 0 w 12"/>
                  <a:gd name="T1" fmla="*/ 26 h 26"/>
                  <a:gd name="T2" fmla="*/ 2 w 12"/>
                  <a:gd name="T3" fmla="*/ 26 h 26"/>
                  <a:gd name="T4" fmla="*/ 4 w 12"/>
                  <a:gd name="T5" fmla="*/ 22 h 26"/>
                  <a:gd name="T6" fmla="*/ 8 w 12"/>
                  <a:gd name="T7" fmla="*/ 18 h 26"/>
                  <a:gd name="T8" fmla="*/ 8 w 12"/>
                  <a:gd name="T9" fmla="*/ 16 h 26"/>
                  <a:gd name="T10" fmla="*/ 10 w 12"/>
                  <a:gd name="T11" fmla="*/ 14 h 26"/>
                  <a:gd name="T12" fmla="*/ 10 w 12"/>
                  <a:gd name="T13" fmla="*/ 6 h 26"/>
                  <a:gd name="T14" fmla="*/ 10 w 12"/>
                  <a:gd name="T15" fmla="*/ 4 h 26"/>
                  <a:gd name="T16" fmla="*/ 12 w 12"/>
                  <a:gd name="T17" fmla="*/ 4 h 26"/>
                  <a:gd name="T18" fmla="*/ 12 w 12"/>
                  <a:gd name="T19" fmla="*/ 0 h 26"/>
                  <a:gd name="T20" fmla="*/ 10 w 12"/>
                  <a:gd name="T21" fmla="*/ 0 h 26"/>
                  <a:gd name="T22" fmla="*/ 10 w 12"/>
                  <a:gd name="T23" fmla="*/ 2 h 26"/>
                  <a:gd name="T24" fmla="*/ 8 w 12"/>
                  <a:gd name="T25" fmla="*/ 0 h 26"/>
                  <a:gd name="T26" fmla="*/ 0 w 12"/>
                  <a:gd name="T27" fmla="*/ 10 h 26"/>
                  <a:gd name="T28" fmla="*/ 0 w 12"/>
                  <a:gd name="T29" fmla="*/ 20 h 26"/>
                  <a:gd name="T30" fmla="*/ 0 w 12"/>
                  <a:gd name="T31" fmla="*/ 22 h 26"/>
                  <a:gd name="T32" fmla="*/ 2 w 12"/>
                  <a:gd name="T33" fmla="*/ 22 h 26"/>
                  <a:gd name="T34" fmla="*/ 2 w 12"/>
                  <a:gd name="T35" fmla="*/ 24 h 26"/>
                  <a:gd name="T36" fmla="*/ 2 w 12"/>
                  <a:gd name="T37" fmla="*/ 26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6"/>
                  <a:gd name="T59" fmla="*/ 12 w 12"/>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6">
                    <a:moveTo>
                      <a:pt x="0" y="26"/>
                    </a:moveTo>
                    <a:lnTo>
                      <a:pt x="2" y="26"/>
                    </a:lnTo>
                    <a:lnTo>
                      <a:pt x="4" y="22"/>
                    </a:lnTo>
                    <a:lnTo>
                      <a:pt x="8" y="18"/>
                    </a:lnTo>
                    <a:lnTo>
                      <a:pt x="8" y="16"/>
                    </a:lnTo>
                    <a:lnTo>
                      <a:pt x="10" y="14"/>
                    </a:lnTo>
                    <a:lnTo>
                      <a:pt x="10" y="6"/>
                    </a:lnTo>
                    <a:lnTo>
                      <a:pt x="10" y="4"/>
                    </a:lnTo>
                    <a:lnTo>
                      <a:pt x="12" y="4"/>
                    </a:lnTo>
                    <a:lnTo>
                      <a:pt x="12" y="0"/>
                    </a:lnTo>
                    <a:lnTo>
                      <a:pt x="10" y="0"/>
                    </a:lnTo>
                    <a:lnTo>
                      <a:pt x="10" y="2"/>
                    </a:lnTo>
                    <a:lnTo>
                      <a:pt x="8" y="0"/>
                    </a:lnTo>
                    <a:lnTo>
                      <a:pt x="0" y="10"/>
                    </a:lnTo>
                    <a:lnTo>
                      <a:pt x="0" y="20"/>
                    </a:lnTo>
                    <a:lnTo>
                      <a:pt x="0" y="22"/>
                    </a:lnTo>
                    <a:lnTo>
                      <a:pt x="2" y="22"/>
                    </a:lnTo>
                    <a:lnTo>
                      <a:pt x="2" y="24"/>
                    </a:lnTo>
                    <a:lnTo>
                      <a:pt x="2" y="26"/>
                    </a:lnTo>
                  </a:path>
                </a:pathLst>
              </a:custGeom>
              <a:solidFill>
                <a:schemeClr val="tx2"/>
              </a:solidFill>
              <a:ln w="3175">
                <a:solidFill>
                  <a:schemeClr val="bg1"/>
                </a:solidFill>
                <a:round/>
                <a:headEnd/>
                <a:tailEnd/>
              </a:ln>
            </p:spPr>
            <p:txBody>
              <a:bodyPr/>
              <a:lstStyle/>
              <a:p>
                <a:endParaRPr lang="fr-FR" dirty="0"/>
              </a:p>
            </p:txBody>
          </p:sp>
          <p:sp>
            <p:nvSpPr>
              <p:cNvPr id="60707" name="Freeform 317"/>
              <p:cNvSpPr>
                <a:spLocks/>
              </p:cNvSpPr>
              <p:nvPr/>
            </p:nvSpPr>
            <p:spPr bwMode="auto">
              <a:xfrm>
                <a:off x="2855" y="1766"/>
                <a:ext cx="4" cy="7"/>
              </a:xfrm>
              <a:custGeom>
                <a:avLst/>
                <a:gdLst>
                  <a:gd name="T0" fmla="*/ 4 w 4"/>
                  <a:gd name="T1" fmla="*/ 2 h 7"/>
                  <a:gd name="T2" fmla="*/ 4 w 4"/>
                  <a:gd name="T3" fmla="*/ 0 h 7"/>
                  <a:gd name="T4" fmla="*/ 0 w 4"/>
                  <a:gd name="T5" fmla="*/ 7 h 7"/>
                  <a:gd name="T6" fmla="*/ 2 w 4"/>
                  <a:gd name="T7" fmla="*/ 6 h 7"/>
                  <a:gd name="T8" fmla="*/ 2 w 4"/>
                  <a:gd name="T9" fmla="*/ 4 h 7"/>
                  <a:gd name="T10" fmla="*/ 2 w 4"/>
                  <a:gd name="T11" fmla="*/ 2 h 7"/>
                  <a:gd name="T12" fmla="*/ 4 w 4"/>
                  <a:gd name="T13" fmla="*/ 2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2"/>
                    </a:moveTo>
                    <a:lnTo>
                      <a:pt x="4" y="0"/>
                    </a:lnTo>
                    <a:lnTo>
                      <a:pt x="0" y="7"/>
                    </a:lnTo>
                    <a:lnTo>
                      <a:pt x="2" y="6"/>
                    </a:lnTo>
                    <a:lnTo>
                      <a:pt x="2" y="4"/>
                    </a:lnTo>
                    <a:lnTo>
                      <a:pt x="2"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60708" name="Freeform 318"/>
              <p:cNvSpPr>
                <a:spLocks/>
              </p:cNvSpPr>
              <p:nvPr/>
            </p:nvSpPr>
            <p:spPr bwMode="auto">
              <a:xfrm>
                <a:off x="2855" y="1766"/>
                <a:ext cx="4" cy="7"/>
              </a:xfrm>
              <a:custGeom>
                <a:avLst/>
                <a:gdLst>
                  <a:gd name="T0" fmla="*/ 4 w 4"/>
                  <a:gd name="T1" fmla="*/ 2 h 7"/>
                  <a:gd name="T2" fmla="*/ 4 w 4"/>
                  <a:gd name="T3" fmla="*/ 0 h 7"/>
                  <a:gd name="T4" fmla="*/ 0 w 4"/>
                  <a:gd name="T5" fmla="*/ 7 h 7"/>
                  <a:gd name="T6" fmla="*/ 2 w 4"/>
                  <a:gd name="T7" fmla="*/ 6 h 7"/>
                  <a:gd name="T8" fmla="*/ 2 w 4"/>
                  <a:gd name="T9" fmla="*/ 4 h 7"/>
                  <a:gd name="T10" fmla="*/ 2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2"/>
                    </a:moveTo>
                    <a:lnTo>
                      <a:pt x="4" y="0"/>
                    </a:lnTo>
                    <a:lnTo>
                      <a:pt x="0" y="7"/>
                    </a:lnTo>
                    <a:lnTo>
                      <a:pt x="2" y="6"/>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60709" name="Freeform 319"/>
              <p:cNvSpPr>
                <a:spLocks/>
              </p:cNvSpPr>
              <p:nvPr/>
            </p:nvSpPr>
            <p:spPr bwMode="auto">
              <a:xfrm>
                <a:off x="2843" y="1801"/>
                <a:ext cx="4" cy="2"/>
              </a:xfrm>
              <a:custGeom>
                <a:avLst/>
                <a:gdLst>
                  <a:gd name="T0" fmla="*/ 0 w 4"/>
                  <a:gd name="T1" fmla="*/ 0 h 2"/>
                  <a:gd name="T2" fmla="*/ 2 w 4"/>
                  <a:gd name="T3" fmla="*/ 0 h 2"/>
                  <a:gd name="T4" fmla="*/ 4 w 4"/>
                  <a:gd name="T5" fmla="*/ 2 h 2"/>
                  <a:gd name="T6" fmla="*/ 2 w 4"/>
                  <a:gd name="T7" fmla="*/ 0 h 2"/>
                  <a:gd name="T8" fmla="*/ 0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0"/>
                    </a:moveTo>
                    <a:lnTo>
                      <a:pt x="2" y="0"/>
                    </a:lnTo>
                    <a:lnTo>
                      <a:pt x="4"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710" name="Freeform 320"/>
              <p:cNvSpPr>
                <a:spLocks/>
              </p:cNvSpPr>
              <p:nvPr/>
            </p:nvSpPr>
            <p:spPr bwMode="auto">
              <a:xfrm>
                <a:off x="2843" y="1801"/>
                <a:ext cx="4" cy="2"/>
              </a:xfrm>
              <a:custGeom>
                <a:avLst/>
                <a:gdLst>
                  <a:gd name="T0" fmla="*/ 0 w 4"/>
                  <a:gd name="T1" fmla="*/ 0 h 2"/>
                  <a:gd name="T2" fmla="*/ 2 w 4"/>
                  <a:gd name="T3" fmla="*/ 0 h 2"/>
                  <a:gd name="T4" fmla="*/ 4 w 4"/>
                  <a:gd name="T5" fmla="*/ 2 h 2"/>
                  <a:gd name="T6" fmla="*/ 2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0"/>
                    </a:moveTo>
                    <a:lnTo>
                      <a:pt x="2" y="0"/>
                    </a:lnTo>
                    <a:lnTo>
                      <a:pt x="4" y="2"/>
                    </a:lnTo>
                    <a:lnTo>
                      <a:pt x="2" y="0"/>
                    </a:lnTo>
                  </a:path>
                </a:pathLst>
              </a:custGeom>
              <a:solidFill>
                <a:schemeClr val="tx2"/>
              </a:solidFill>
              <a:ln w="3175">
                <a:solidFill>
                  <a:schemeClr val="bg1"/>
                </a:solidFill>
                <a:round/>
                <a:headEnd/>
                <a:tailEnd/>
              </a:ln>
            </p:spPr>
            <p:txBody>
              <a:bodyPr/>
              <a:lstStyle/>
              <a:p>
                <a:endParaRPr lang="fr-FR" dirty="0"/>
              </a:p>
            </p:txBody>
          </p:sp>
          <p:sp>
            <p:nvSpPr>
              <p:cNvPr id="60711" name="Freeform 321"/>
              <p:cNvSpPr>
                <a:spLocks/>
              </p:cNvSpPr>
              <p:nvPr/>
            </p:nvSpPr>
            <p:spPr bwMode="auto">
              <a:xfrm>
                <a:off x="2839" y="1803"/>
                <a:ext cx="6" cy="2"/>
              </a:xfrm>
              <a:custGeom>
                <a:avLst/>
                <a:gdLst>
                  <a:gd name="T0" fmla="*/ 0 w 6"/>
                  <a:gd name="T1" fmla="*/ 0 h 2"/>
                  <a:gd name="T2" fmla="*/ 2 w 6"/>
                  <a:gd name="T3" fmla="*/ 0 h 2"/>
                  <a:gd name="T4" fmla="*/ 4 w 6"/>
                  <a:gd name="T5" fmla="*/ 0 h 2"/>
                  <a:gd name="T6" fmla="*/ 6 w 6"/>
                  <a:gd name="T7" fmla="*/ 2 h 2"/>
                  <a:gd name="T8" fmla="*/ 2 w 6"/>
                  <a:gd name="T9" fmla="*/ 0 h 2"/>
                  <a:gd name="T10" fmla="*/ 0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0"/>
                    </a:moveTo>
                    <a:lnTo>
                      <a:pt x="2" y="0"/>
                    </a:lnTo>
                    <a:lnTo>
                      <a:pt x="4" y="0"/>
                    </a:lnTo>
                    <a:lnTo>
                      <a:pt x="6"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712" name="Freeform 322"/>
              <p:cNvSpPr>
                <a:spLocks/>
              </p:cNvSpPr>
              <p:nvPr/>
            </p:nvSpPr>
            <p:spPr bwMode="auto">
              <a:xfrm>
                <a:off x="2839" y="1803"/>
                <a:ext cx="6" cy="2"/>
              </a:xfrm>
              <a:custGeom>
                <a:avLst/>
                <a:gdLst>
                  <a:gd name="T0" fmla="*/ 0 w 6"/>
                  <a:gd name="T1" fmla="*/ 0 h 2"/>
                  <a:gd name="T2" fmla="*/ 2 w 6"/>
                  <a:gd name="T3" fmla="*/ 0 h 2"/>
                  <a:gd name="T4" fmla="*/ 4 w 6"/>
                  <a:gd name="T5" fmla="*/ 0 h 2"/>
                  <a:gd name="T6" fmla="*/ 6 w 6"/>
                  <a:gd name="T7" fmla="*/ 2 h 2"/>
                  <a:gd name="T8" fmla="*/ 2 w 6"/>
                  <a:gd name="T9" fmla="*/ 0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0"/>
                    </a:moveTo>
                    <a:lnTo>
                      <a:pt x="2" y="0"/>
                    </a:lnTo>
                    <a:lnTo>
                      <a:pt x="4" y="0"/>
                    </a:lnTo>
                    <a:lnTo>
                      <a:pt x="6" y="2"/>
                    </a:lnTo>
                    <a:lnTo>
                      <a:pt x="2" y="0"/>
                    </a:lnTo>
                  </a:path>
                </a:pathLst>
              </a:custGeom>
              <a:solidFill>
                <a:schemeClr val="tx2"/>
              </a:solidFill>
              <a:ln w="3175">
                <a:solidFill>
                  <a:schemeClr val="bg1"/>
                </a:solidFill>
                <a:round/>
                <a:headEnd/>
                <a:tailEnd/>
              </a:ln>
            </p:spPr>
            <p:txBody>
              <a:bodyPr/>
              <a:lstStyle/>
              <a:p>
                <a:endParaRPr lang="fr-FR" dirty="0"/>
              </a:p>
            </p:txBody>
          </p:sp>
          <p:sp>
            <p:nvSpPr>
              <p:cNvPr id="60713" name="Freeform 323"/>
              <p:cNvSpPr>
                <a:spLocks/>
              </p:cNvSpPr>
              <p:nvPr/>
            </p:nvSpPr>
            <p:spPr bwMode="auto">
              <a:xfrm>
                <a:off x="2837" y="1807"/>
                <a:ext cx="2" cy="2"/>
              </a:xfrm>
              <a:custGeom>
                <a:avLst/>
                <a:gdLst>
                  <a:gd name="T0" fmla="*/ 0 w 2"/>
                  <a:gd name="T1" fmla="*/ 0 h 2"/>
                  <a:gd name="T2" fmla="*/ 0 w 2"/>
                  <a:gd name="T3" fmla="*/ 2 h 2"/>
                  <a:gd name="T4" fmla="*/ 2 w 2"/>
                  <a:gd name="T5" fmla="*/ 2 h 2"/>
                  <a:gd name="T6" fmla="*/ 2 w 2"/>
                  <a:gd name="T7" fmla="*/ 0 h 2"/>
                  <a:gd name="T8" fmla="*/ 2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2"/>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714" name="Freeform 324"/>
              <p:cNvSpPr>
                <a:spLocks/>
              </p:cNvSpPr>
              <p:nvPr/>
            </p:nvSpPr>
            <p:spPr bwMode="auto">
              <a:xfrm>
                <a:off x="2837" y="1807"/>
                <a:ext cx="2" cy="2"/>
              </a:xfrm>
              <a:custGeom>
                <a:avLst/>
                <a:gdLst>
                  <a:gd name="T0" fmla="*/ 0 w 2"/>
                  <a:gd name="T1" fmla="*/ 0 h 2"/>
                  <a:gd name="T2" fmla="*/ 0 w 2"/>
                  <a:gd name="T3" fmla="*/ 2 h 2"/>
                  <a:gd name="T4" fmla="*/ 2 w 2"/>
                  <a:gd name="T5" fmla="*/ 2 h 2"/>
                  <a:gd name="T6" fmla="*/ 2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0" y="2"/>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715" name="Freeform 325"/>
              <p:cNvSpPr>
                <a:spLocks/>
              </p:cNvSpPr>
              <p:nvPr/>
            </p:nvSpPr>
            <p:spPr bwMode="auto">
              <a:xfrm>
                <a:off x="2910" y="1995"/>
                <a:ext cx="14" cy="32"/>
              </a:xfrm>
              <a:custGeom>
                <a:avLst/>
                <a:gdLst>
                  <a:gd name="T0" fmla="*/ 12 w 14"/>
                  <a:gd name="T1" fmla="*/ 0 h 32"/>
                  <a:gd name="T2" fmla="*/ 14 w 14"/>
                  <a:gd name="T3" fmla="*/ 16 h 32"/>
                  <a:gd name="T4" fmla="*/ 10 w 14"/>
                  <a:gd name="T5" fmla="*/ 32 h 32"/>
                  <a:gd name="T6" fmla="*/ 8 w 14"/>
                  <a:gd name="T7" fmla="*/ 30 h 32"/>
                  <a:gd name="T8" fmla="*/ 6 w 14"/>
                  <a:gd name="T9" fmla="*/ 30 h 32"/>
                  <a:gd name="T10" fmla="*/ 4 w 14"/>
                  <a:gd name="T11" fmla="*/ 30 h 32"/>
                  <a:gd name="T12" fmla="*/ 4 w 14"/>
                  <a:gd name="T13" fmla="*/ 28 h 32"/>
                  <a:gd name="T14" fmla="*/ 4 w 14"/>
                  <a:gd name="T15" fmla="*/ 26 h 32"/>
                  <a:gd name="T16" fmla="*/ 2 w 14"/>
                  <a:gd name="T17" fmla="*/ 24 h 32"/>
                  <a:gd name="T18" fmla="*/ 2 w 14"/>
                  <a:gd name="T19" fmla="*/ 18 h 32"/>
                  <a:gd name="T20" fmla="*/ 0 w 14"/>
                  <a:gd name="T21" fmla="*/ 16 h 32"/>
                  <a:gd name="T22" fmla="*/ 0 w 14"/>
                  <a:gd name="T23" fmla="*/ 12 h 32"/>
                  <a:gd name="T24" fmla="*/ 2 w 14"/>
                  <a:gd name="T25" fmla="*/ 8 h 32"/>
                  <a:gd name="T26" fmla="*/ 4 w 14"/>
                  <a:gd name="T27" fmla="*/ 8 h 32"/>
                  <a:gd name="T28" fmla="*/ 8 w 14"/>
                  <a:gd name="T29" fmla="*/ 6 h 32"/>
                  <a:gd name="T30" fmla="*/ 10 w 14"/>
                  <a:gd name="T31" fmla="*/ 4 h 32"/>
                  <a:gd name="T32" fmla="*/ 12 w 14"/>
                  <a:gd name="T33" fmla="*/ 4 h 32"/>
                  <a:gd name="T34" fmla="*/ 12 w 14"/>
                  <a:gd name="T35" fmla="*/ 2 h 32"/>
                  <a:gd name="T36" fmla="*/ 12 w 14"/>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32"/>
                  <a:gd name="T59" fmla="*/ 14 w 1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32">
                    <a:moveTo>
                      <a:pt x="12" y="0"/>
                    </a:moveTo>
                    <a:lnTo>
                      <a:pt x="14" y="16"/>
                    </a:lnTo>
                    <a:lnTo>
                      <a:pt x="10" y="32"/>
                    </a:lnTo>
                    <a:lnTo>
                      <a:pt x="8" y="30"/>
                    </a:lnTo>
                    <a:lnTo>
                      <a:pt x="6" y="30"/>
                    </a:lnTo>
                    <a:lnTo>
                      <a:pt x="4" y="30"/>
                    </a:lnTo>
                    <a:lnTo>
                      <a:pt x="4" y="28"/>
                    </a:lnTo>
                    <a:lnTo>
                      <a:pt x="4" y="26"/>
                    </a:lnTo>
                    <a:lnTo>
                      <a:pt x="2" y="24"/>
                    </a:lnTo>
                    <a:lnTo>
                      <a:pt x="2" y="18"/>
                    </a:lnTo>
                    <a:lnTo>
                      <a:pt x="0" y="16"/>
                    </a:lnTo>
                    <a:lnTo>
                      <a:pt x="0" y="12"/>
                    </a:lnTo>
                    <a:lnTo>
                      <a:pt x="2" y="8"/>
                    </a:lnTo>
                    <a:lnTo>
                      <a:pt x="4" y="8"/>
                    </a:lnTo>
                    <a:lnTo>
                      <a:pt x="8" y="6"/>
                    </a:lnTo>
                    <a:lnTo>
                      <a:pt x="10" y="4"/>
                    </a:lnTo>
                    <a:lnTo>
                      <a:pt x="12" y="4"/>
                    </a:lnTo>
                    <a:lnTo>
                      <a:pt x="12" y="2"/>
                    </a:lnTo>
                    <a:lnTo>
                      <a:pt x="12" y="0"/>
                    </a:lnTo>
                    <a:close/>
                  </a:path>
                </a:pathLst>
              </a:custGeom>
              <a:solidFill>
                <a:schemeClr val="tx2"/>
              </a:solidFill>
              <a:ln w="3175">
                <a:solidFill>
                  <a:schemeClr val="bg1"/>
                </a:solidFill>
                <a:round/>
                <a:headEnd/>
                <a:tailEnd/>
              </a:ln>
            </p:spPr>
            <p:txBody>
              <a:bodyPr/>
              <a:lstStyle/>
              <a:p>
                <a:endParaRPr lang="fr-FR" dirty="0"/>
              </a:p>
            </p:txBody>
          </p:sp>
          <p:sp>
            <p:nvSpPr>
              <p:cNvPr id="60716" name="Freeform 326"/>
              <p:cNvSpPr>
                <a:spLocks/>
              </p:cNvSpPr>
              <p:nvPr/>
            </p:nvSpPr>
            <p:spPr bwMode="auto">
              <a:xfrm>
                <a:off x="2910" y="1995"/>
                <a:ext cx="14" cy="32"/>
              </a:xfrm>
              <a:custGeom>
                <a:avLst/>
                <a:gdLst>
                  <a:gd name="T0" fmla="*/ 12 w 14"/>
                  <a:gd name="T1" fmla="*/ 0 h 32"/>
                  <a:gd name="T2" fmla="*/ 14 w 14"/>
                  <a:gd name="T3" fmla="*/ 16 h 32"/>
                  <a:gd name="T4" fmla="*/ 10 w 14"/>
                  <a:gd name="T5" fmla="*/ 32 h 32"/>
                  <a:gd name="T6" fmla="*/ 8 w 14"/>
                  <a:gd name="T7" fmla="*/ 30 h 32"/>
                  <a:gd name="T8" fmla="*/ 6 w 14"/>
                  <a:gd name="T9" fmla="*/ 30 h 32"/>
                  <a:gd name="T10" fmla="*/ 4 w 14"/>
                  <a:gd name="T11" fmla="*/ 30 h 32"/>
                  <a:gd name="T12" fmla="*/ 4 w 14"/>
                  <a:gd name="T13" fmla="*/ 28 h 32"/>
                  <a:gd name="T14" fmla="*/ 4 w 14"/>
                  <a:gd name="T15" fmla="*/ 26 h 32"/>
                  <a:gd name="T16" fmla="*/ 2 w 14"/>
                  <a:gd name="T17" fmla="*/ 24 h 32"/>
                  <a:gd name="T18" fmla="*/ 2 w 14"/>
                  <a:gd name="T19" fmla="*/ 18 h 32"/>
                  <a:gd name="T20" fmla="*/ 0 w 14"/>
                  <a:gd name="T21" fmla="*/ 16 h 32"/>
                  <a:gd name="T22" fmla="*/ 0 w 14"/>
                  <a:gd name="T23" fmla="*/ 12 h 32"/>
                  <a:gd name="T24" fmla="*/ 2 w 14"/>
                  <a:gd name="T25" fmla="*/ 8 h 32"/>
                  <a:gd name="T26" fmla="*/ 4 w 14"/>
                  <a:gd name="T27" fmla="*/ 8 h 32"/>
                  <a:gd name="T28" fmla="*/ 8 w 14"/>
                  <a:gd name="T29" fmla="*/ 6 h 32"/>
                  <a:gd name="T30" fmla="*/ 10 w 14"/>
                  <a:gd name="T31" fmla="*/ 4 h 32"/>
                  <a:gd name="T32" fmla="*/ 12 w 14"/>
                  <a:gd name="T33" fmla="*/ 4 h 32"/>
                  <a:gd name="T34" fmla="*/ 12 w 14"/>
                  <a:gd name="T35" fmla="*/ 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32"/>
                  <a:gd name="T56" fmla="*/ 14 w 14"/>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32">
                    <a:moveTo>
                      <a:pt x="12" y="0"/>
                    </a:moveTo>
                    <a:lnTo>
                      <a:pt x="14" y="16"/>
                    </a:lnTo>
                    <a:lnTo>
                      <a:pt x="10" y="32"/>
                    </a:lnTo>
                    <a:lnTo>
                      <a:pt x="8" y="30"/>
                    </a:lnTo>
                    <a:lnTo>
                      <a:pt x="6" y="30"/>
                    </a:lnTo>
                    <a:lnTo>
                      <a:pt x="4" y="30"/>
                    </a:lnTo>
                    <a:lnTo>
                      <a:pt x="4" y="28"/>
                    </a:lnTo>
                    <a:lnTo>
                      <a:pt x="4" y="26"/>
                    </a:lnTo>
                    <a:lnTo>
                      <a:pt x="2" y="24"/>
                    </a:lnTo>
                    <a:lnTo>
                      <a:pt x="2" y="18"/>
                    </a:lnTo>
                    <a:lnTo>
                      <a:pt x="0" y="16"/>
                    </a:lnTo>
                    <a:lnTo>
                      <a:pt x="0" y="12"/>
                    </a:lnTo>
                    <a:lnTo>
                      <a:pt x="2" y="8"/>
                    </a:lnTo>
                    <a:lnTo>
                      <a:pt x="4" y="8"/>
                    </a:lnTo>
                    <a:lnTo>
                      <a:pt x="8" y="6"/>
                    </a:lnTo>
                    <a:lnTo>
                      <a:pt x="10" y="4"/>
                    </a:lnTo>
                    <a:lnTo>
                      <a:pt x="12" y="4"/>
                    </a:lnTo>
                    <a:lnTo>
                      <a:pt x="12" y="2"/>
                    </a:lnTo>
                  </a:path>
                </a:pathLst>
              </a:custGeom>
              <a:solidFill>
                <a:schemeClr val="tx2"/>
              </a:solidFill>
              <a:ln w="3175">
                <a:solidFill>
                  <a:schemeClr val="bg1"/>
                </a:solidFill>
                <a:round/>
                <a:headEnd/>
                <a:tailEnd/>
              </a:ln>
            </p:spPr>
            <p:txBody>
              <a:bodyPr/>
              <a:lstStyle/>
              <a:p>
                <a:endParaRPr lang="fr-FR" dirty="0"/>
              </a:p>
            </p:txBody>
          </p:sp>
          <p:sp>
            <p:nvSpPr>
              <p:cNvPr id="60717" name="Freeform 327"/>
              <p:cNvSpPr>
                <a:spLocks/>
              </p:cNvSpPr>
              <p:nvPr/>
            </p:nvSpPr>
            <p:spPr bwMode="auto">
              <a:xfrm>
                <a:off x="3584" y="2331"/>
                <a:ext cx="4" cy="2"/>
              </a:xfrm>
              <a:custGeom>
                <a:avLst/>
                <a:gdLst>
                  <a:gd name="T0" fmla="*/ 0 w 4"/>
                  <a:gd name="T1" fmla="*/ 2 h 2"/>
                  <a:gd name="T2" fmla="*/ 2 w 4"/>
                  <a:gd name="T3" fmla="*/ 2 h 2"/>
                  <a:gd name="T4" fmla="*/ 4 w 4"/>
                  <a:gd name="T5" fmla="*/ 2 h 2"/>
                  <a:gd name="T6" fmla="*/ 4 w 4"/>
                  <a:gd name="T7" fmla="*/ 0 h 2"/>
                  <a:gd name="T8" fmla="*/ 2 w 4"/>
                  <a:gd name="T9" fmla="*/ 0 h 2"/>
                  <a:gd name="T10" fmla="*/ 2 w 4"/>
                  <a:gd name="T11" fmla="*/ 2 h 2"/>
                  <a:gd name="T12" fmla="*/ 0 w 4"/>
                  <a:gd name="T13" fmla="*/ 2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2" y="2"/>
                    </a:lnTo>
                    <a:lnTo>
                      <a:pt x="4" y="2"/>
                    </a:lnTo>
                    <a:lnTo>
                      <a:pt x="4" y="0"/>
                    </a:lnTo>
                    <a:lnTo>
                      <a:pt x="2" y="0"/>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0718" name="Freeform 328"/>
              <p:cNvSpPr>
                <a:spLocks/>
              </p:cNvSpPr>
              <p:nvPr/>
            </p:nvSpPr>
            <p:spPr bwMode="auto">
              <a:xfrm>
                <a:off x="3584" y="2331"/>
                <a:ext cx="4" cy="2"/>
              </a:xfrm>
              <a:custGeom>
                <a:avLst/>
                <a:gdLst>
                  <a:gd name="T0" fmla="*/ 0 w 4"/>
                  <a:gd name="T1" fmla="*/ 2 h 2"/>
                  <a:gd name="T2" fmla="*/ 2 w 4"/>
                  <a:gd name="T3" fmla="*/ 2 h 2"/>
                  <a:gd name="T4" fmla="*/ 4 w 4"/>
                  <a:gd name="T5" fmla="*/ 2 h 2"/>
                  <a:gd name="T6" fmla="*/ 4 w 4"/>
                  <a:gd name="T7" fmla="*/ 0 h 2"/>
                  <a:gd name="T8" fmla="*/ 2 w 4"/>
                  <a:gd name="T9" fmla="*/ 0 h 2"/>
                  <a:gd name="T10" fmla="*/ 2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2"/>
                    </a:moveTo>
                    <a:lnTo>
                      <a:pt x="2" y="2"/>
                    </a:lnTo>
                    <a:lnTo>
                      <a:pt x="4" y="2"/>
                    </a:lnTo>
                    <a:lnTo>
                      <a:pt x="4" y="0"/>
                    </a:lnTo>
                    <a:lnTo>
                      <a:pt x="2" y="0"/>
                    </a:lnTo>
                    <a:lnTo>
                      <a:pt x="2" y="2"/>
                    </a:lnTo>
                  </a:path>
                </a:pathLst>
              </a:custGeom>
              <a:solidFill>
                <a:schemeClr val="tx2"/>
              </a:solidFill>
              <a:ln w="3175">
                <a:solidFill>
                  <a:schemeClr val="bg1"/>
                </a:solidFill>
                <a:round/>
                <a:headEnd/>
                <a:tailEnd/>
              </a:ln>
            </p:spPr>
            <p:txBody>
              <a:bodyPr/>
              <a:lstStyle/>
              <a:p>
                <a:endParaRPr lang="fr-FR" dirty="0"/>
              </a:p>
            </p:txBody>
          </p:sp>
          <p:sp>
            <p:nvSpPr>
              <p:cNvPr id="60719" name="Freeform 329"/>
              <p:cNvSpPr>
                <a:spLocks/>
              </p:cNvSpPr>
              <p:nvPr/>
            </p:nvSpPr>
            <p:spPr bwMode="auto">
              <a:xfrm>
                <a:off x="3420" y="2499"/>
                <a:ext cx="2" cy="1"/>
              </a:xfrm>
              <a:custGeom>
                <a:avLst/>
                <a:gdLst>
                  <a:gd name="T0" fmla="*/ 2 w 2"/>
                  <a:gd name="T1" fmla="*/ 0 h 1"/>
                  <a:gd name="T2" fmla="*/ 0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path>
                </a:pathLst>
              </a:custGeom>
              <a:solidFill>
                <a:schemeClr val="tx2"/>
              </a:solidFill>
              <a:ln w="3175">
                <a:solidFill>
                  <a:schemeClr val="bg1"/>
                </a:solidFill>
                <a:round/>
                <a:headEnd/>
                <a:tailEnd/>
              </a:ln>
            </p:spPr>
            <p:txBody>
              <a:bodyPr/>
              <a:lstStyle/>
              <a:p>
                <a:endParaRPr lang="fr-FR" dirty="0"/>
              </a:p>
            </p:txBody>
          </p:sp>
          <p:sp>
            <p:nvSpPr>
              <p:cNvPr id="60720" name="Freeform 330"/>
              <p:cNvSpPr>
                <a:spLocks/>
              </p:cNvSpPr>
              <p:nvPr/>
            </p:nvSpPr>
            <p:spPr bwMode="auto">
              <a:xfrm>
                <a:off x="3418" y="2471"/>
                <a:ext cx="1" cy="2"/>
              </a:xfrm>
              <a:custGeom>
                <a:avLst/>
                <a:gdLst>
                  <a:gd name="T0" fmla="*/ 0 w 1"/>
                  <a:gd name="T1" fmla="*/ 2 h 2"/>
                  <a:gd name="T2" fmla="*/ 0 w 1"/>
                  <a:gd name="T3" fmla="*/ 0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path>
                </a:pathLst>
              </a:custGeom>
              <a:solidFill>
                <a:schemeClr val="tx2"/>
              </a:solidFill>
              <a:ln w="3175">
                <a:solidFill>
                  <a:schemeClr val="bg1"/>
                </a:solidFill>
                <a:round/>
                <a:headEnd/>
                <a:tailEnd/>
              </a:ln>
            </p:spPr>
            <p:txBody>
              <a:bodyPr/>
              <a:lstStyle/>
              <a:p>
                <a:endParaRPr lang="fr-FR" dirty="0"/>
              </a:p>
            </p:txBody>
          </p:sp>
          <p:sp>
            <p:nvSpPr>
              <p:cNvPr id="60721" name="Freeform 331"/>
              <p:cNvSpPr>
                <a:spLocks/>
              </p:cNvSpPr>
              <p:nvPr/>
            </p:nvSpPr>
            <p:spPr bwMode="auto">
              <a:xfrm>
                <a:off x="4253" y="2527"/>
                <a:ext cx="4" cy="4"/>
              </a:xfrm>
              <a:custGeom>
                <a:avLst/>
                <a:gdLst>
                  <a:gd name="T0" fmla="*/ 4 w 4"/>
                  <a:gd name="T1" fmla="*/ 0 h 4"/>
                  <a:gd name="T2" fmla="*/ 2 w 4"/>
                  <a:gd name="T3" fmla="*/ 0 h 4"/>
                  <a:gd name="T4" fmla="*/ 0 w 4"/>
                  <a:gd name="T5" fmla="*/ 4 h 4"/>
                  <a:gd name="T6" fmla="*/ 2 w 4"/>
                  <a:gd name="T7" fmla="*/ 4 h 4"/>
                  <a:gd name="T8" fmla="*/ 4 w 4"/>
                  <a:gd name="T9" fmla="*/ 4 h 4"/>
                  <a:gd name="T10" fmla="*/ 4 w 4"/>
                  <a:gd name="T11" fmla="*/ 2 h 4"/>
                  <a:gd name="T12" fmla="*/ 4 w 4"/>
                  <a:gd name="T13" fmla="*/ 2 h 4"/>
                  <a:gd name="T14" fmla="*/ 4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2" y="0"/>
                    </a:lnTo>
                    <a:lnTo>
                      <a:pt x="0" y="4"/>
                    </a:lnTo>
                    <a:lnTo>
                      <a:pt x="2" y="4"/>
                    </a:lnTo>
                    <a:lnTo>
                      <a:pt x="4" y="4"/>
                    </a:lnTo>
                    <a:lnTo>
                      <a:pt x="4" y="2"/>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0722" name="Freeform 332"/>
              <p:cNvSpPr>
                <a:spLocks/>
              </p:cNvSpPr>
              <p:nvPr/>
            </p:nvSpPr>
            <p:spPr bwMode="auto">
              <a:xfrm>
                <a:off x="4253" y="2527"/>
                <a:ext cx="4" cy="4"/>
              </a:xfrm>
              <a:custGeom>
                <a:avLst/>
                <a:gdLst>
                  <a:gd name="T0" fmla="*/ 4 w 4"/>
                  <a:gd name="T1" fmla="*/ 0 h 4"/>
                  <a:gd name="T2" fmla="*/ 2 w 4"/>
                  <a:gd name="T3" fmla="*/ 0 h 4"/>
                  <a:gd name="T4" fmla="*/ 0 w 4"/>
                  <a:gd name="T5" fmla="*/ 4 h 4"/>
                  <a:gd name="T6" fmla="*/ 2 w 4"/>
                  <a:gd name="T7" fmla="*/ 4 h 4"/>
                  <a:gd name="T8" fmla="*/ 4 w 4"/>
                  <a:gd name="T9" fmla="*/ 4 h 4"/>
                  <a:gd name="T10" fmla="*/ 4 w 4"/>
                  <a:gd name="T11" fmla="*/ 2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0"/>
                    </a:moveTo>
                    <a:lnTo>
                      <a:pt x="2" y="0"/>
                    </a:lnTo>
                    <a:lnTo>
                      <a:pt x="0" y="4"/>
                    </a:lnTo>
                    <a:lnTo>
                      <a:pt x="2" y="4"/>
                    </a:lnTo>
                    <a:lnTo>
                      <a:pt x="4" y="4"/>
                    </a:lnTo>
                    <a:lnTo>
                      <a:pt x="4" y="2"/>
                    </a:lnTo>
                  </a:path>
                </a:pathLst>
              </a:custGeom>
              <a:solidFill>
                <a:schemeClr val="tx2"/>
              </a:solidFill>
              <a:ln w="3175">
                <a:solidFill>
                  <a:schemeClr val="bg1"/>
                </a:solidFill>
                <a:round/>
                <a:headEnd/>
                <a:tailEnd/>
              </a:ln>
            </p:spPr>
            <p:txBody>
              <a:bodyPr/>
              <a:lstStyle/>
              <a:p>
                <a:endParaRPr lang="fr-FR" dirty="0"/>
              </a:p>
            </p:txBody>
          </p:sp>
          <p:sp>
            <p:nvSpPr>
              <p:cNvPr id="60723" name="Freeform 333"/>
              <p:cNvSpPr>
                <a:spLocks/>
              </p:cNvSpPr>
              <p:nvPr/>
            </p:nvSpPr>
            <p:spPr bwMode="auto">
              <a:xfrm>
                <a:off x="4253" y="2527"/>
                <a:ext cx="2" cy="4"/>
              </a:xfrm>
              <a:custGeom>
                <a:avLst/>
                <a:gdLst>
                  <a:gd name="T0" fmla="*/ 0 w 2"/>
                  <a:gd name="T1" fmla="*/ 0 h 4"/>
                  <a:gd name="T2" fmla="*/ 0 w 2"/>
                  <a:gd name="T3" fmla="*/ 2 h 4"/>
                  <a:gd name="T4" fmla="*/ 0 w 2"/>
                  <a:gd name="T5" fmla="*/ 4 h 4"/>
                  <a:gd name="T6" fmla="*/ 2 w 2"/>
                  <a:gd name="T7" fmla="*/ 0 h 4"/>
                  <a:gd name="T8" fmla="*/ 2 w 2"/>
                  <a:gd name="T9" fmla="*/ 0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2"/>
                    </a:lnTo>
                    <a:lnTo>
                      <a:pt x="0"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724" name="Freeform 334"/>
              <p:cNvSpPr>
                <a:spLocks/>
              </p:cNvSpPr>
              <p:nvPr/>
            </p:nvSpPr>
            <p:spPr bwMode="auto">
              <a:xfrm>
                <a:off x="4253" y="2527"/>
                <a:ext cx="2" cy="4"/>
              </a:xfrm>
              <a:custGeom>
                <a:avLst/>
                <a:gdLst>
                  <a:gd name="T0" fmla="*/ 0 w 2"/>
                  <a:gd name="T1" fmla="*/ 0 h 4"/>
                  <a:gd name="T2" fmla="*/ 0 w 2"/>
                  <a:gd name="T3" fmla="*/ 2 h 4"/>
                  <a:gd name="T4" fmla="*/ 0 w 2"/>
                  <a:gd name="T5" fmla="*/ 4 h 4"/>
                  <a:gd name="T6" fmla="*/ 2 w 2"/>
                  <a:gd name="T7" fmla="*/ 0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2"/>
                    </a:lnTo>
                    <a:lnTo>
                      <a:pt x="0" y="4"/>
                    </a:lnTo>
                    <a:lnTo>
                      <a:pt x="2" y="0"/>
                    </a:lnTo>
                  </a:path>
                </a:pathLst>
              </a:custGeom>
              <a:solidFill>
                <a:schemeClr val="tx2"/>
              </a:solidFill>
              <a:ln w="3175">
                <a:solidFill>
                  <a:schemeClr val="bg1"/>
                </a:solidFill>
                <a:round/>
                <a:headEnd/>
                <a:tailEnd/>
              </a:ln>
            </p:spPr>
            <p:txBody>
              <a:bodyPr/>
              <a:lstStyle/>
              <a:p>
                <a:endParaRPr lang="fr-FR" dirty="0"/>
              </a:p>
            </p:txBody>
          </p:sp>
        </p:grpSp>
        <p:sp>
          <p:nvSpPr>
            <p:cNvPr id="5266" name="Freeform 335"/>
            <p:cNvSpPr>
              <a:spLocks/>
            </p:cNvSpPr>
            <p:nvPr/>
          </p:nvSpPr>
          <p:spPr bwMode="auto">
            <a:xfrm>
              <a:off x="4253" y="2513"/>
              <a:ext cx="2" cy="6"/>
            </a:xfrm>
            <a:custGeom>
              <a:avLst/>
              <a:gdLst>
                <a:gd name="T0" fmla="*/ 2 w 2"/>
                <a:gd name="T1" fmla="*/ 0 h 6"/>
                <a:gd name="T2" fmla="*/ 0 w 2"/>
                <a:gd name="T3" fmla="*/ 4 h 6"/>
                <a:gd name="T4" fmla="*/ 2 w 2"/>
                <a:gd name="T5" fmla="*/ 6 h 6"/>
                <a:gd name="T6" fmla="*/ 2 w 2"/>
                <a:gd name="T7" fmla="*/ 4 h 6"/>
                <a:gd name="T8" fmla="*/ 2 w 2"/>
                <a:gd name="T9" fmla="*/ 2 h 6"/>
                <a:gd name="T10" fmla="*/ 2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2" y="0"/>
                  </a:moveTo>
                  <a:lnTo>
                    <a:pt x="0" y="4"/>
                  </a:lnTo>
                  <a:lnTo>
                    <a:pt x="2" y="6"/>
                  </a:lnTo>
                  <a:lnTo>
                    <a:pt x="2"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267" name="Freeform 336"/>
            <p:cNvSpPr>
              <a:spLocks/>
            </p:cNvSpPr>
            <p:nvPr/>
          </p:nvSpPr>
          <p:spPr bwMode="auto">
            <a:xfrm>
              <a:off x="4253" y="2513"/>
              <a:ext cx="2" cy="6"/>
            </a:xfrm>
            <a:custGeom>
              <a:avLst/>
              <a:gdLst>
                <a:gd name="T0" fmla="*/ 2 w 2"/>
                <a:gd name="T1" fmla="*/ 0 h 6"/>
                <a:gd name="T2" fmla="*/ 0 w 2"/>
                <a:gd name="T3" fmla="*/ 4 h 6"/>
                <a:gd name="T4" fmla="*/ 2 w 2"/>
                <a:gd name="T5" fmla="*/ 6 h 6"/>
                <a:gd name="T6" fmla="*/ 2 w 2"/>
                <a:gd name="T7" fmla="*/ 4 h 6"/>
                <a:gd name="T8" fmla="*/ 2 w 2"/>
                <a:gd name="T9" fmla="*/ 2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0"/>
                  </a:moveTo>
                  <a:lnTo>
                    <a:pt x="0" y="4"/>
                  </a:lnTo>
                  <a:lnTo>
                    <a:pt x="2" y="6"/>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268" name="Freeform 337"/>
            <p:cNvSpPr>
              <a:spLocks/>
            </p:cNvSpPr>
            <p:nvPr/>
          </p:nvSpPr>
          <p:spPr bwMode="auto">
            <a:xfrm>
              <a:off x="4537" y="2533"/>
              <a:ext cx="36" cy="45"/>
            </a:xfrm>
            <a:custGeom>
              <a:avLst/>
              <a:gdLst>
                <a:gd name="T0" fmla="*/ 32 w 36"/>
                <a:gd name="T1" fmla="*/ 2 h 45"/>
                <a:gd name="T2" fmla="*/ 34 w 36"/>
                <a:gd name="T3" fmla="*/ 0 h 45"/>
                <a:gd name="T4" fmla="*/ 34 w 36"/>
                <a:gd name="T5" fmla="*/ 2 h 45"/>
                <a:gd name="T6" fmla="*/ 34 w 36"/>
                <a:gd name="T7" fmla="*/ 4 h 45"/>
                <a:gd name="T8" fmla="*/ 34 w 36"/>
                <a:gd name="T9" fmla="*/ 6 h 45"/>
                <a:gd name="T10" fmla="*/ 34 w 36"/>
                <a:gd name="T11" fmla="*/ 8 h 45"/>
                <a:gd name="T12" fmla="*/ 36 w 36"/>
                <a:gd name="T13" fmla="*/ 14 h 45"/>
                <a:gd name="T14" fmla="*/ 34 w 36"/>
                <a:gd name="T15" fmla="*/ 15 h 45"/>
                <a:gd name="T16" fmla="*/ 32 w 36"/>
                <a:gd name="T17" fmla="*/ 15 h 45"/>
                <a:gd name="T18" fmla="*/ 28 w 36"/>
                <a:gd name="T19" fmla="*/ 21 h 45"/>
                <a:gd name="T20" fmla="*/ 24 w 36"/>
                <a:gd name="T21" fmla="*/ 23 h 45"/>
                <a:gd name="T22" fmla="*/ 22 w 36"/>
                <a:gd name="T23" fmla="*/ 27 h 45"/>
                <a:gd name="T24" fmla="*/ 8 w 36"/>
                <a:gd name="T25" fmla="*/ 41 h 45"/>
                <a:gd name="T26" fmla="*/ 6 w 36"/>
                <a:gd name="T27" fmla="*/ 41 h 45"/>
                <a:gd name="T28" fmla="*/ 2 w 36"/>
                <a:gd name="T29" fmla="*/ 45 h 45"/>
                <a:gd name="T30" fmla="*/ 0 w 36"/>
                <a:gd name="T31" fmla="*/ 45 h 45"/>
                <a:gd name="T32" fmla="*/ 0 w 36"/>
                <a:gd name="T33" fmla="*/ 41 h 45"/>
                <a:gd name="T34" fmla="*/ 2 w 36"/>
                <a:gd name="T35" fmla="*/ 37 h 45"/>
                <a:gd name="T36" fmla="*/ 8 w 36"/>
                <a:gd name="T37" fmla="*/ 33 h 45"/>
                <a:gd name="T38" fmla="*/ 10 w 36"/>
                <a:gd name="T39" fmla="*/ 31 h 45"/>
                <a:gd name="T40" fmla="*/ 20 w 36"/>
                <a:gd name="T41" fmla="*/ 21 h 45"/>
                <a:gd name="T42" fmla="*/ 22 w 36"/>
                <a:gd name="T43" fmla="*/ 19 h 45"/>
                <a:gd name="T44" fmla="*/ 24 w 36"/>
                <a:gd name="T45" fmla="*/ 17 h 45"/>
                <a:gd name="T46" fmla="*/ 26 w 36"/>
                <a:gd name="T47" fmla="*/ 15 h 45"/>
                <a:gd name="T48" fmla="*/ 28 w 36"/>
                <a:gd name="T49" fmla="*/ 15 h 45"/>
                <a:gd name="T50" fmla="*/ 30 w 36"/>
                <a:gd name="T51" fmla="*/ 12 h 45"/>
                <a:gd name="T52" fmla="*/ 30 w 36"/>
                <a:gd name="T53" fmla="*/ 8 h 45"/>
                <a:gd name="T54" fmla="*/ 30 w 36"/>
                <a:gd name="T55" fmla="*/ 10 h 45"/>
                <a:gd name="T56" fmla="*/ 32 w 36"/>
                <a:gd name="T57" fmla="*/ 10 h 45"/>
                <a:gd name="T58" fmla="*/ 32 w 36"/>
                <a:gd name="T59" fmla="*/ 8 h 45"/>
                <a:gd name="T60" fmla="*/ 30 w 36"/>
                <a:gd name="T61" fmla="*/ 8 h 45"/>
                <a:gd name="T62" fmla="*/ 32 w 36"/>
                <a:gd name="T63" fmla="*/ 4 h 45"/>
                <a:gd name="T64" fmla="*/ 32 w 36"/>
                <a:gd name="T65" fmla="*/ 4 h 45"/>
                <a:gd name="T66" fmla="*/ 32 w 36"/>
                <a:gd name="T67" fmla="*/ 2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45"/>
                <a:gd name="T104" fmla="*/ 36 w 36"/>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45">
                  <a:moveTo>
                    <a:pt x="32" y="2"/>
                  </a:moveTo>
                  <a:lnTo>
                    <a:pt x="34" y="0"/>
                  </a:lnTo>
                  <a:lnTo>
                    <a:pt x="34" y="2"/>
                  </a:lnTo>
                  <a:lnTo>
                    <a:pt x="34" y="4"/>
                  </a:lnTo>
                  <a:lnTo>
                    <a:pt x="34" y="6"/>
                  </a:lnTo>
                  <a:lnTo>
                    <a:pt x="34" y="8"/>
                  </a:lnTo>
                  <a:lnTo>
                    <a:pt x="36" y="14"/>
                  </a:lnTo>
                  <a:lnTo>
                    <a:pt x="34" y="15"/>
                  </a:lnTo>
                  <a:lnTo>
                    <a:pt x="32" y="15"/>
                  </a:lnTo>
                  <a:lnTo>
                    <a:pt x="28" y="21"/>
                  </a:lnTo>
                  <a:lnTo>
                    <a:pt x="24" y="23"/>
                  </a:lnTo>
                  <a:lnTo>
                    <a:pt x="22" y="27"/>
                  </a:lnTo>
                  <a:lnTo>
                    <a:pt x="8" y="41"/>
                  </a:lnTo>
                  <a:lnTo>
                    <a:pt x="6" y="41"/>
                  </a:lnTo>
                  <a:lnTo>
                    <a:pt x="2" y="45"/>
                  </a:lnTo>
                  <a:lnTo>
                    <a:pt x="0" y="45"/>
                  </a:lnTo>
                  <a:lnTo>
                    <a:pt x="0" y="41"/>
                  </a:lnTo>
                  <a:lnTo>
                    <a:pt x="2" y="37"/>
                  </a:lnTo>
                  <a:lnTo>
                    <a:pt x="8" y="33"/>
                  </a:lnTo>
                  <a:lnTo>
                    <a:pt x="10" y="31"/>
                  </a:lnTo>
                  <a:lnTo>
                    <a:pt x="20" y="21"/>
                  </a:lnTo>
                  <a:lnTo>
                    <a:pt x="22" y="19"/>
                  </a:lnTo>
                  <a:lnTo>
                    <a:pt x="24" y="17"/>
                  </a:lnTo>
                  <a:lnTo>
                    <a:pt x="26" y="15"/>
                  </a:lnTo>
                  <a:lnTo>
                    <a:pt x="28" y="15"/>
                  </a:lnTo>
                  <a:lnTo>
                    <a:pt x="30" y="12"/>
                  </a:lnTo>
                  <a:lnTo>
                    <a:pt x="30" y="8"/>
                  </a:lnTo>
                  <a:lnTo>
                    <a:pt x="30" y="10"/>
                  </a:lnTo>
                  <a:lnTo>
                    <a:pt x="32" y="10"/>
                  </a:lnTo>
                  <a:lnTo>
                    <a:pt x="32" y="8"/>
                  </a:lnTo>
                  <a:lnTo>
                    <a:pt x="30" y="8"/>
                  </a:lnTo>
                  <a:lnTo>
                    <a:pt x="32" y="4"/>
                  </a:lnTo>
                  <a:lnTo>
                    <a:pt x="32" y="2"/>
                  </a:lnTo>
                  <a:close/>
                </a:path>
              </a:pathLst>
            </a:custGeom>
            <a:solidFill>
              <a:schemeClr val="tx2"/>
            </a:solidFill>
            <a:ln w="3175">
              <a:solidFill>
                <a:schemeClr val="bg1"/>
              </a:solidFill>
              <a:round/>
              <a:headEnd/>
              <a:tailEnd/>
            </a:ln>
          </p:spPr>
          <p:txBody>
            <a:bodyPr/>
            <a:lstStyle/>
            <a:p>
              <a:endParaRPr lang="fr-FR" dirty="0"/>
            </a:p>
          </p:txBody>
        </p:sp>
        <p:sp>
          <p:nvSpPr>
            <p:cNvPr id="5269" name="Freeform 338"/>
            <p:cNvSpPr>
              <a:spLocks/>
            </p:cNvSpPr>
            <p:nvPr/>
          </p:nvSpPr>
          <p:spPr bwMode="auto">
            <a:xfrm>
              <a:off x="4537" y="2533"/>
              <a:ext cx="36" cy="45"/>
            </a:xfrm>
            <a:custGeom>
              <a:avLst/>
              <a:gdLst>
                <a:gd name="T0" fmla="*/ 32 w 36"/>
                <a:gd name="T1" fmla="*/ 2 h 45"/>
                <a:gd name="T2" fmla="*/ 34 w 36"/>
                <a:gd name="T3" fmla="*/ 0 h 45"/>
                <a:gd name="T4" fmla="*/ 34 w 36"/>
                <a:gd name="T5" fmla="*/ 2 h 45"/>
                <a:gd name="T6" fmla="*/ 34 w 36"/>
                <a:gd name="T7" fmla="*/ 4 h 45"/>
                <a:gd name="T8" fmla="*/ 34 w 36"/>
                <a:gd name="T9" fmla="*/ 6 h 45"/>
                <a:gd name="T10" fmla="*/ 34 w 36"/>
                <a:gd name="T11" fmla="*/ 8 h 45"/>
                <a:gd name="T12" fmla="*/ 36 w 36"/>
                <a:gd name="T13" fmla="*/ 14 h 45"/>
                <a:gd name="T14" fmla="*/ 34 w 36"/>
                <a:gd name="T15" fmla="*/ 15 h 45"/>
                <a:gd name="T16" fmla="*/ 32 w 36"/>
                <a:gd name="T17" fmla="*/ 15 h 45"/>
                <a:gd name="T18" fmla="*/ 28 w 36"/>
                <a:gd name="T19" fmla="*/ 21 h 45"/>
                <a:gd name="T20" fmla="*/ 24 w 36"/>
                <a:gd name="T21" fmla="*/ 23 h 45"/>
                <a:gd name="T22" fmla="*/ 22 w 36"/>
                <a:gd name="T23" fmla="*/ 27 h 45"/>
                <a:gd name="T24" fmla="*/ 8 w 36"/>
                <a:gd name="T25" fmla="*/ 41 h 45"/>
                <a:gd name="T26" fmla="*/ 6 w 36"/>
                <a:gd name="T27" fmla="*/ 41 h 45"/>
                <a:gd name="T28" fmla="*/ 2 w 36"/>
                <a:gd name="T29" fmla="*/ 45 h 45"/>
                <a:gd name="T30" fmla="*/ 0 w 36"/>
                <a:gd name="T31" fmla="*/ 45 h 45"/>
                <a:gd name="T32" fmla="*/ 0 w 36"/>
                <a:gd name="T33" fmla="*/ 41 h 45"/>
                <a:gd name="T34" fmla="*/ 2 w 36"/>
                <a:gd name="T35" fmla="*/ 37 h 45"/>
                <a:gd name="T36" fmla="*/ 8 w 36"/>
                <a:gd name="T37" fmla="*/ 33 h 45"/>
                <a:gd name="T38" fmla="*/ 10 w 36"/>
                <a:gd name="T39" fmla="*/ 31 h 45"/>
                <a:gd name="T40" fmla="*/ 20 w 36"/>
                <a:gd name="T41" fmla="*/ 21 h 45"/>
                <a:gd name="T42" fmla="*/ 22 w 36"/>
                <a:gd name="T43" fmla="*/ 19 h 45"/>
                <a:gd name="T44" fmla="*/ 24 w 36"/>
                <a:gd name="T45" fmla="*/ 17 h 45"/>
                <a:gd name="T46" fmla="*/ 26 w 36"/>
                <a:gd name="T47" fmla="*/ 15 h 45"/>
                <a:gd name="T48" fmla="*/ 28 w 36"/>
                <a:gd name="T49" fmla="*/ 15 h 45"/>
                <a:gd name="T50" fmla="*/ 30 w 36"/>
                <a:gd name="T51" fmla="*/ 12 h 45"/>
                <a:gd name="T52" fmla="*/ 30 w 36"/>
                <a:gd name="T53" fmla="*/ 8 h 45"/>
                <a:gd name="T54" fmla="*/ 30 w 36"/>
                <a:gd name="T55" fmla="*/ 10 h 45"/>
                <a:gd name="T56" fmla="*/ 32 w 36"/>
                <a:gd name="T57" fmla="*/ 10 h 45"/>
                <a:gd name="T58" fmla="*/ 32 w 36"/>
                <a:gd name="T59" fmla="*/ 8 h 45"/>
                <a:gd name="T60" fmla="*/ 30 w 36"/>
                <a:gd name="T61" fmla="*/ 8 h 45"/>
                <a:gd name="T62" fmla="*/ 32 w 36"/>
                <a:gd name="T63" fmla="*/ 4 h 45"/>
                <a:gd name="T64" fmla="*/ 32 w 36"/>
                <a:gd name="T65" fmla="*/ 4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5"/>
                <a:gd name="T101" fmla="*/ 36 w 3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5">
                  <a:moveTo>
                    <a:pt x="32" y="2"/>
                  </a:moveTo>
                  <a:lnTo>
                    <a:pt x="34" y="0"/>
                  </a:lnTo>
                  <a:lnTo>
                    <a:pt x="34" y="2"/>
                  </a:lnTo>
                  <a:lnTo>
                    <a:pt x="34" y="4"/>
                  </a:lnTo>
                  <a:lnTo>
                    <a:pt x="34" y="6"/>
                  </a:lnTo>
                  <a:lnTo>
                    <a:pt x="34" y="8"/>
                  </a:lnTo>
                  <a:lnTo>
                    <a:pt x="36" y="14"/>
                  </a:lnTo>
                  <a:lnTo>
                    <a:pt x="34" y="15"/>
                  </a:lnTo>
                  <a:lnTo>
                    <a:pt x="32" y="15"/>
                  </a:lnTo>
                  <a:lnTo>
                    <a:pt x="28" y="21"/>
                  </a:lnTo>
                  <a:lnTo>
                    <a:pt x="24" y="23"/>
                  </a:lnTo>
                  <a:lnTo>
                    <a:pt x="22" y="27"/>
                  </a:lnTo>
                  <a:lnTo>
                    <a:pt x="8" y="41"/>
                  </a:lnTo>
                  <a:lnTo>
                    <a:pt x="6" y="41"/>
                  </a:lnTo>
                  <a:lnTo>
                    <a:pt x="2" y="45"/>
                  </a:lnTo>
                  <a:lnTo>
                    <a:pt x="0" y="45"/>
                  </a:lnTo>
                  <a:lnTo>
                    <a:pt x="0" y="41"/>
                  </a:lnTo>
                  <a:lnTo>
                    <a:pt x="2" y="37"/>
                  </a:lnTo>
                  <a:lnTo>
                    <a:pt x="8" y="33"/>
                  </a:lnTo>
                  <a:lnTo>
                    <a:pt x="10" y="31"/>
                  </a:lnTo>
                  <a:lnTo>
                    <a:pt x="20" y="21"/>
                  </a:lnTo>
                  <a:lnTo>
                    <a:pt x="22" y="19"/>
                  </a:lnTo>
                  <a:lnTo>
                    <a:pt x="24" y="17"/>
                  </a:lnTo>
                  <a:lnTo>
                    <a:pt x="26" y="15"/>
                  </a:lnTo>
                  <a:lnTo>
                    <a:pt x="28" y="15"/>
                  </a:lnTo>
                  <a:lnTo>
                    <a:pt x="30" y="12"/>
                  </a:lnTo>
                  <a:lnTo>
                    <a:pt x="30" y="8"/>
                  </a:lnTo>
                  <a:lnTo>
                    <a:pt x="30" y="10"/>
                  </a:lnTo>
                  <a:lnTo>
                    <a:pt x="32" y="10"/>
                  </a:lnTo>
                  <a:lnTo>
                    <a:pt x="32" y="8"/>
                  </a:lnTo>
                  <a:lnTo>
                    <a:pt x="30" y="8"/>
                  </a:lnTo>
                  <a:lnTo>
                    <a:pt x="32" y="4"/>
                  </a:lnTo>
                </a:path>
              </a:pathLst>
            </a:custGeom>
            <a:solidFill>
              <a:schemeClr val="tx2"/>
            </a:solidFill>
            <a:ln w="3175">
              <a:solidFill>
                <a:schemeClr val="bg1"/>
              </a:solidFill>
              <a:round/>
              <a:headEnd/>
              <a:tailEnd/>
            </a:ln>
          </p:spPr>
          <p:txBody>
            <a:bodyPr/>
            <a:lstStyle/>
            <a:p>
              <a:endParaRPr lang="fr-FR" dirty="0"/>
            </a:p>
          </p:txBody>
        </p:sp>
        <p:sp>
          <p:nvSpPr>
            <p:cNvPr id="5270" name="Freeform 339"/>
            <p:cNvSpPr>
              <a:spLocks/>
            </p:cNvSpPr>
            <p:nvPr/>
          </p:nvSpPr>
          <p:spPr bwMode="auto">
            <a:xfrm>
              <a:off x="4577" y="2525"/>
              <a:ext cx="2" cy="4"/>
            </a:xfrm>
            <a:custGeom>
              <a:avLst/>
              <a:gdLst>
                <a:gd name="T0" fmla="*/ 0 w 2"/>
                <a:gd name="T1" fmla="*/ 0 h 4"/>
                <a:gd name="T2" fmla="*/ 0 w 2"/>
                <a:gd name="T3" fmla="*/ 2 h 4"/>
                <a:gd name="T4" fmla="*/ 2 w 2"/>
                <a:gd name="T5" fmla="*/ 2 h 4"/>
                <a:gd name="T6" fmla="*/ 2 w 2"/>
                <a:gd name="T7" fmla="*/ 4 h 4"/>
                <a:gd name="T8" fmla="*/ 0 w 2"/>
                <a:gd name="T9" fmla="*/ 4 h 4"/>
                <a:gd name="T10" fmla="*/ 0 w 2"/>
                <a:gd name="T11" fmla="*/ 2 h 4"/>
                <a:gd name="T12" fmla="*/ 0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0"/>
                  </a:moveTo>
                  <a:lnTo>
                    <a:pt x="0" y="2"/>
                  </a:lnTo>
                  <a:lnTo>
                    <a:pt x="2" y="2"/>
                  </a:lnTo>
                  <a:lnTo>
                    <a:pt x="2" y="4"/>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71" name="Freeform 340"/>
            <p:cNvSpPr>
              <a:spLocks/>
            </p:cNvSpPr>
            <p:nvPr/>
          </p:nvSpPr>
          <p:spPr bwMode="auto">
            <a:xfrm>
              <a:off x="4577" y="2525"/>
              <a:ext cx="2" cy="4"/>
            </a:xfrm>
            <a:custGeom>
              <a:avLst/>
              <a:gdLst>
                <a:gd name="T0" fmla="*/ 0 w 2"/>
                <a:gd name="T1" fmla="*/ 0 h 4"/>
                <a:gd name="T2" fmla="*/ 0 w 2"/>
                <a:gd name="T3" fmla="*/ 2 h 4"/>
                <a:gd name="T4" fmla="*/ 2 w 2"/>
                <a:gd name="T5" fmla="*/ 2 h 4"/>
                <a:gd name="T6" fmla="*/ 2 w 2"/>
                <a:gd name="T7" fmla="*/ 4 h 4"/>
                <a:gd name="T8" fmla="*/ 0 w 2"/>
                <a:gd name="T9" fmla="*/ 4 h 4"/>
                <a:gd name="T10" fmla="*/ 0 w 2"/>
                <a:gd name="T11" fmla="*/ 2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2"/>
                  </a:lnTo>
                  <a:lnTo>
                    <a:pt x="2" y="2"/>
                  </a:lnTo>
                  <a:lnTo>
                    <a:pt x="2" y="4"/>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272" name="Freeform 341"/>
            <p:cNvSpPr>
              <a:spLocks/>
            </p:cNvSpPr>
            <p:nvPr/>
          </p:nvSpPr>
          <p:spPr bwMode="auto">
            <a:xfrm>
              <a:off x="4577" y="2519"/>
              <a:ext cx="4" cy="4"/>
            </a:xfrm>
            <a:custGeom>
              <a:avLst/>
              <a:gdLst>
                <a:gd name="T0" fmla="*/ 0 w 4"/>
                <a:gd name="T1" fmla="*/ 0 h 4"/>
                <a:gd name="T2" fmla="*/ 2 w 4"/>
                <a:gd name="T3" fmla="*/ 2 h 4"/>
                <a:gd name="T4" fmla="*/ 4 w 4"/>
                <a:gd name="T5" fmla="*/ 2 h 4"/>
                <a:gd name="T6" fmla="*/ 4 w 4"/>
                <a:gd name="T7" fmla="*/ 4 h 4"/>
                <a:gd name="T8" fmla="*/ 2 w 4"/>
                <a:gd name="T9" fmla="*/ 4 h 4"/>
                <a:gd name="T10" fmla="*/ 2 w 4"/>
                <a:gd name="T11" fmla="*/ 0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2" y="2"/>
                  </a:lnTo>
                  <a:lnTo>
                    <a:pt x="4" y="2"/>
                  </a:lnTo>
                  <a:lnTo>
                    <a:pt x="4" y="4"/>
                  </a:lnTo>
                  <a:lnTo>
                    <a:pt x="2"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73" name="Freeform 342"/>
            <p:cNvSpPr>
              <a:spLocks/>
            </p:cNvSpPr>
            <p:nvPr/>
          </p:nvSpPr>
          <p:spPr bwMode="auto">
            <a:xfrm>
              <a:off x="4577" y="2519"/>
              <a:ext cx="4" cy="4"/>
            </a:xfrm>
            <a:custGeom>
              <a:avLst/>
              <a:gdLst>
                <a:gd name="T0" fmla="*/ 0 w 4"/>
                <a:gd name="T1" fmla="*/ 0 h 4"/>
                <a:gd name="T2" fmla="*/ 2 w 4"/>
                <a:gd name="T3" fmla="*/ 2 h 4"/>
                <a:gd name="T4" fmla="*/ 4 w 4"/>
                <a:gd name="T5" fmla="*/ 2 h 4"/>
                <a:gd name="T6" fmla="*/ 4 w 4"/>
                <a:gd name="T7" fmla="*/ 4 h 4"/>
                <a:gd name="T8" fmla="*/ 2 w 4"/>
                <a:gd name="T9" fmla="*/ 4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2"/>
                  </a:lnTo>
                  <a:lnTo>
                    <a:pt x="4" y="2"/>
                  </a:lnTo>
                  <a:lnTo>
                    <a:pt x="4" y="4"/>
                  </a:lnTo>
                  <a:lnTo>
                    <a:pt x="2" y="4"/>
                  </a:lnTo>
                  <a:lnTo>
                    <a:pt x="2" y="0"/>
                  </a:lnTo>
                </a:path>
              </a:pathLst>
            </a:custGeom>
            <a:solidFill>
              <a:schemeClr val="tx2"/>
            </a:solidFill>
            <a:ln w="3175">
              <a:solidFill>
                <a:schemeClr val="bg1"/>
              </a:solidFill>
              <a:round/>
              <a:headEnd/>
              <a:tailEnd/>
            </a:ln>
          </p:spPr>
          <p:txBody>
            <a:bodyPr/>
            <a:lstStyle/>
            <a:p>
              <a:endParaRPr lang="fr-FR" dirty="0"/>
            </a:p>
          </p:txBody>
        </p:sp>
        <p:sp>
          <p:nvSpPr>
            <p:cNvPr id="5274" name="Freeform 343"/>
            <p:cNvSpPr>
              <a:spLocks/>
            </p:cNvSpPr>
            <p:nvPr/>
          </p:nvSpPr>
          <p:spPr bwMode="auto">
            <a:xfrm>
              <a:off x="4583" y="2501"/>
              <a:ext cx="18" cy="20"/>
            </a:xfrm>
            <a:custGeom>
              <a:avLst/>
              <a:gdLst>
                <a:gd name="T0" fmla="*/ 0 w 18"/>
                <a:gd name="T1" fmla="*/ 2 h 20"/>
                <a:gd name="T2" fmla="*/ 0 w 18"/>
                <a:gd name="T3" fmla="*/ 0 h 20"/>
                <a:gd name="T4" fmla="*/ 12 w 18"/>
                <a:gd name="T5" fmla="*/ 2 h 20"/>
                <a:gd name="T6" fmla="*/ 16 w 18"/>
                <a:gd name="T7" fmla="*/ 6 h 20"/>
                <a:gd name="T8" fmla="*/ 18 w 18"/>
                <a:gd name="T9" fmla="*/ 6 h 20"/>
                <a:gd name="T10" fmla="*/ 18 w 18"/>
                <a:gd name="T11" fmla="*/ 14 h 20"/>
                <a:gd name="T12" fmla="*/ 18 w 18"/>
                <a:gd name="T13" fmla="*/ 16 h 20"/>
                <a:gd name="T14" fmla="*/ 18 w 18"/>
                <a:gd name="T15" fmla="*/ 18 h 20"/>
                <a:gd name="T16" fmla="*/ 14 w 18"/>
                <a:gd name="T17" fmla="*/ 20 h 20"/>
                <a:gd name="T18" fmla="*/ 12 w 18"/>
                <a:gd name="T19" fmla="*/ 18 h 20"/>
                <a:gd name="T20" fmla="*/ 10 w 18"/>
                <a:gd name="T21" fmla="*/ 16 h 20"/>
                <a:gd name="T22" fmla="*/ 8 w 18"/>
                <a:gd name="T23" fmla="*/ 10 h 20"/>
                <a:gd name="T24" fmla="*/ 6 w 18"/>
                <a:gd name="T25" fmla="*/ 8 h 20"/>
                <a:gd name="T26" fmla="*/ 6 w 18"/>
                <a:gd name="T27" fmla="*/ 6 h 20"/>
                <a:gd name="T28" fmla="*/ 4 w 18"/>
                <a:gd name="T29" fmla="*/ 4 h 20"/>
                <a:gd name="T30" fmla="*/ 2 w 18"/>
                <a:gd name="T31" fmla="*/ 2 h 20"/>
                <a:gd name="T32" fmla="*/ 2 w 18"/>
                <a:gd name="T33" fmla="*/ 2 h 20"/>
                <a:gd name="T34" fmla="*/ 0 w 18"/>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0"/>
                <a:gd name="T56" fmla="*/ 18 w 1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0">
                  <a:moveTo>
                    <a:pt x="0" y="2"/>
                  </a:moveTo>
                  <a:lnTo>
                    <a:pt x="0" y="0"/>
                  </a:lnTo>
                  <a:lnTo>
                    <a:pt x="12" y="2"/>
                  </a:lnTo>
                  <a:lnTo>
                    <a:pt x="16" y="6"/>
                  </a:lnTo>
                  <a:lnTo>
                    <a:pt x="18" y="6"/>
                  </a:lnTo>
                  <a:lnTo>
                    <a:pt x="18" y="14"/>
                  </a:lnTo>
                  <a:lnTo>
                    <a:pt x="18" y="16"/>
                  </a:lnTo>
                  <a:lnTo>
                    <a:pt x="18" y="18"/>
                  </a:lnTo>
                  <a:lnTo>
                    <a:pt x="14" y="20"/>
                  </a:lnTo>
                  <a:lnTo>
                    <a:pt x="12" y="18"/>
                  </a:lnTo>
                  <a:lnTo>
                    <a:pt x="10" y="16"/>
                  </a:lnTo>
                  <a:lnTo>
                    <a:pt x="8" y="10"/>
                  </a:lnTo>
                  <a:lnTo>
                    <a:pt x="6" y="8"/>
                  </a:lnTo>
                  <a:lnTo>
                    <a:pt x="6" y="6"/>
                  </a:lnTo>
                  <a:lnTo>
                    <a:pt x="4"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275" name="Freeform 344"/>
            <p:cNvSpPr>
              <a:spLocks/>
            </p:cNvSpPr>
            <p:nvPr/>
          </p:nvSpPr>
          <p:spPr bwMode="auto">
            <a:xfrm>
              <a:off x="4583" y="2501"/>
              <a:ext cx="18" cy="20"/>
            </a:xfrm>
            <a:custGeom>
              <a:avLst/>
              <a:gdLst>
                <a:gd name="T0" fmla="*/ 0 w 18"/>
                <a:gd name="T1" fmla="*/ 2 h 20"/>
                <a:gd name="T2" fmla="*/ 0 w 18"/>
                <a:gd name="T3" fmla="*/ 0 h 20"/>
                <a:gd name="T4" fmla="*/ 12 w 18"/>
                <a:gd name="T5" fmla="*/ 2 h 20"/>
                <a:gd name="T6" fmla="*/ 16 w 18"/>
                <a:gd name="T7" fmla="*/ 6 h 20"/>
                <a:gd name="T8" fmla="*/ 18 w 18"/>
                <a:gd name="T9" fmla="*/ 6 h 20"/>
                <a:gd name="T10" fmla="*/ 18 w 18"/>
                <a:gd name="T11" fmla="*/ 14 h 20"/>
                <a:gd name="T12" fmla="*/ 18 w 18"/>
                <a:gd name="T13" fmla="*/ 16 h 20"/>
                <a:gd name="T14" fmla="*/ 18 w 18"/>
                <a:gd name="T15" fmla="*/ 18 h 20"/>
                <a:gd name="T16" fmla="*/ 14 w 18"/>
                <a:gd name="T17" fmla="*/ 20 h 20"/>
                <a:gd name="T18" fmla="*/ 12 w 18"/>
                <a:gd name="T19" fmla="*/ 18 h 20"/>
                <a:gd name="T20" fmla="*/ 10 w 18"/>
                <a:gd name="T21" fmla="*/ 16 h 20"/>
                <a:gd name="T22" fmla="*/ 8 w 18"/>
                <a:gd name="T23" fmla="*/ 10 h 20"/>
                <a:gd name="T24" fmla="*/ 6 w 18"/>
                <a:gd name="T25" fmla="*/ 8 h 20"/>
                <a:gd name="T26" fmla="*/ 6 w 18"/>
                <a:gd name="T27" fmla="*/ 6 h 20"/>
                <a:gd name="T28" fmla="*/ 4 w 18"/>
                <a:gd name="T29" fmla="*/ 4 h 20"/>
                <a:gd name="T30" fmla="*/ 2 w 18"/>
                <a:gd name="T31" fmla="*/ 2 h 20"/>
                <a:gd name="T32" fmla="*/ 2 w 18"/>
                <a:gd name="T33" fmla="*/ 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0" y="2"/>
                  </a:moveTo>
                  <a:lnTo>
                    <a:pt x="0" y="0"/>
                  </a:lnTo>
                  <a:lnTo>
                    <a:pt x="12" y="2"/>
                  </a:lnTo>
                  <a:lnTo>
                    <a:pt x="16" y="6"/>
                  </a:lnTo>
                  <a:lnTo>
                    <a:pt x="18" y="6"/>
                  </a:lnTo>
                  <a:lnTo>
                    <a:pt x="18" y="14"/>
                  </a:lnTo>
                  <a:lnTo>
                    <a:pt x="18" y="16"/>
                  </a:lnTo>
                  <a:lnTo>
                    <a:pt x="18" y="18"/>
                  </a:lnTo>
                  <a:lnTo>
                    <a:pt x="14" y="20"/>
                  </a:lnTo>
                  <a:lnTo>
                    <a:pt x="12" y="18"/>
                  </a:lnTo>
                  <a:lnTo>
                    <a:pt x="10" y="16"/>
                  </a:lnTo>
                  <a:lnTo>
                    <a:pt x="8" y="10"/>
                  </a:lnTo>
                  <a:lnTo>
                    <a:pt x="6" y="8"/>
                  </a:lnTo>
                  <a:lnTo>
                    <a:pt x="6" y="6"/>
                  </a:lnTo>
                  <a:lnTo>
                    <a:pt x="4" y="4"/>
                  </a:lnTo>
                  <a:lnTo>
                    <a:pt x="2" y="2"/>
                  </a:lnTo>
                </a:path>
              </a:pathLst>
            </a:custGeom>
            <a:solidFill>
              <a:schemeClr val="tx2"/>
            </a:solidFill>
            <a:ln w="3175">
              <a:solidFill>
                <a:schemeClr val="bg1"/>
              </a:solidFill>
              <a:round/>
              <a:headEnd/>
              <a:tailEnd/>
            </a:ln>
          </p:spPr>
          <p:txBody>
            <a:bodyPr/>
            <a:lstStyle/>
            <a:p>
              <a:endParaRPr lang="fr-FR" dirty="0"/>
            </a:p>
          </p:txBody>
        </p:sp>
        <p:sp>
          <p:nvSpPr>
            <p:cNvPr id="5276" name="Freeform 345"/>
            <p:cNvSpPr>
              <a:spLocks/>
            </p:cNvSpPr>
            <p:nvPr/>
          </p:nvSpPr>
          <p:spPr bwMode="auto">
            <a:xfrm>
              <a:off x="4575" y="2423"/>
              <a:ext cx="64" cy="94"/>
            </a:xfrm>
            <a:custGeom>
              <a:avLst/>
              <a:gdLst>
                <a:gd name="T0" fmla="*/ 38 w 64"/>
                <a:gd name="T1" fmla="*/ 2 h 94"/>
                <a:gd name="T2" fmla="*/ 36 w 64"/>
                <a:gd name="T3" fmla="*/ 8 h 94"/>
                <a:gd name="T4" fmla="*/ 36 w 64"/>
                <a:gd name="T5" fmla="*/ 20 h 94"/>
                <a:gd name="T6" fmla="*/ 38 w 64"/>
                <a:gd name="T7" fmla="*/ 22 h 94"/>
                <a:gd name="T8" fmla="*/ 40 w 64"/>
                <a:gd name="T9" fmla="*/ 26 h 94"/>
                <a:gd name="T10" fmla="*/ 34 w 64"/>
                <a:gd name="T11" fmla="*/ 40 h 94"/>
                <a:gd name="T12" fmla="*/ 28 w 64"/>
                <a:gd name="T13" fmla="*/ 42 h 94"/>
                <a:gd name="T14" fmla="*/ 26 w 64"/>
                <a:gd name="T15" fmla="*/ 46 h 94"/>
                <a:gd name="T16" fmla="*/ 24 w 64"/>
                <a:gd name="T17" fmla="*/ 50 h 94"/>
                <a:gd name="T18" fmla="*/ 28 w 64"/>
                <a:gd name="T19" fmla="*/ 60 h 94"/>
                <a:gd name="T20" fmla="*/ 28 w 64"/>
                <a:gd name="T21" fmla="*/ 64 h 94"/>
                <a:gd name="T22" fmla="*/ 28 w 64"/>
                <a:gd name="T23" fmla="*/ 68 h 94"/>
                <a:gd name="T24" fmla="*/ 34 w 64"/>
                <a:gd name="T25" fmla="*/ 72 h 94"/>
                <a:gd name="T26" fmla="*/ 36 w 64"/>
                <a:gd name="T27" fmla="*/ 70 h 94"/>
                <a:gd name="T28" fmla="*/ 38 w 64"/>
                <a:gd name="T29" fmla="*/ 68 h 94"/>
                <a:gd name="T30" fmla="*/ 42 w 64"/>
                <a:gd name="T31" fmla="*/ 66 h 94"/>
                <a:gd name="T32" fmla="*/ 46 w 64"/>
                <a:gd name="T33" fmla="*/ 66 h 94"/>
                <a:gd name="T34" fmla="*/ 48 w 64"/>
                <a:gd name="T35" fmla="*/ 72 h 94"/>
                <a:gd name="T36" fmla="*/ 52 w 64"/>
                <a:gd name="T37" fmla="*/ 74 h 94"/>
                <a:gd name="T38" fmla="*/ 54 w 64"/>
                <a:gd name="T39" fmla="*/ 70 h 94"/>
                <a:gd name="T40" fmla="*/ 60 w 64"/>
                <a:gd name="T41" fmla="*/ 74 h 94"/>
                <a:gd name="T42" fmla="*/ 58 w 64"/>
                <a:gd name="T43" fmla="*/ 76 h 94"/>
                <a:gd name="T44" fmla="*/ 58 w 64"/>
                <a:gd name="T45" fmla="*/ 80 h 94"/>
                <a:gd name="T46" fmla="*/ 60 w 64"/>
                <a:gd name="T47" fmla="*/ 82 h 94"/>
                <a:gd name="T48" fmla="*/ 62 w 64"/>
                <a:gd name="T49" fmla="*/ 84 h 94"/>
                <a:gd name="T50" fmla="*/ 64 w 64"/>
                <a:gd name="T51" fmla="*/ 86 h 94"/>
                <a:gd name="T52" fmla="*/ 64 w 64"/>
                <a:gd name="T53" fmla="*/ 94 h 94"/>
                <a:gd name="T54" fmla="*/ 60 w 64"/>
                <a:gd name="T55" fmla="*/ 90 h 94"/>
                <a:gd name="T56" fmla="*/ 58 w 64"/>
                <a:gd name="T57" fmla="*/ 88 h 94"/>
                <a:gd name="T58" fmla="*/ 54 w 64"/>
                <a:gd name="T59" fmla="*/ 86 h 94"/>
                <a:gd name="T60" fmla="*/ 50 w 64"/>
                <a:gd name="T61" fmla="*/ 80 h 94"/>
                <a:gd name="T62" fmla="*/ 46 w 64"/>
                <a:gd name="T63" fmla="*/ 76 h 94"/>
                <a:gd name="T64" fmla="*/ 40 w 64"/>
                <a:gd name="T65" fmla="*/ 72 h 94"/>
                <a:gd name="T66" fmla="*/ 44 w 64"/>
                <a:gd name="T67" fmla="*/ 82 h 94"/>
                <a:gd name="T68" fmla="*/ 40 w 64"/>
                <a:gd name="T69" fmla="*/ 80 h 94"/>
                <a:gd name="T70" fmla="*/ 30 w 64"/>
                <a:gd name="T71" fmla="*/ 72 h 94"/>
                <a:gd name="T72" fmla="*/ 26 w 64"/>
                <a:gd name="T73" fmla="*/ 76 h 94"/>
                <a:gd name="T74" fmla="*/ 20 w 64"/>
                <a:gd name="T75" fmla="*/ 76 h 94"/>
                <a:gd name="T76" fmla="*/ 16 w 64"/>
                <a:gd name="T77" fmla="*/ 74 h 94"/>
                <a:gd name="T78" fmla="*/ 12 w 64"/>
                <a:gd name="T79" fmla="*/ 68 h 94"/>
                <a:gd name="T80" fmla="*/ 16 w 64"/>
                <a:gd name="T81" fmla="*/ 62 h 94"/>
                <a:gd name="T82" fmla="*/ 12 w 64"/>
                <a:gd name="T83" fmla="*/ 60 h 94"/>
                <a:gd name="T84" fmla="*/ 8 w 64"/>
                <a:gd name="T85" fmla="*/ 60 h 94"/>
                <a:gd name="T86" fmla="*/ 0 w 64"/>
                <a:gd name="T87" fmla="*/ 36 h 94"/>
                <a:gd name="T88" fmla="*/ 4 w 64"/>
                <a:gd name="T89" fmla="*/ 40 h 94"/>
                <a:gd name="T90" fmla="*/ 10 w 64"/>
                <a:gd name="T91" fmla="*/ 4 h 94"/>
                <a:gd name="T92" fmla="*/ 22 w 64"/>
                <a:gd name="T93" fmla="*/ 0 h 94"/>
                <a:gd name="T94" fmla="*/ 32 w 64"/>
                <a:gd name="T95" fmla="*/ 4 h 94"/>
                <a:gd name="T96" fmla="*/ 34 w 64"/>
                <a:gd name="T97" fmla="*/ 0 h 94"/>
                <a:gd name="T98" fmla="*/ 36 w 64"/>
                <a:gd name="T99" fmla="*/ 0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94"/>
                <a:gd name="T152" fmla="*/ 64 w 64"/>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94">
                  <a:moveTo>
                    <a:pt x="36" y="2"/>
                  </a:moveTo>
                  <a:lnTo>
                    <a:pt x="38" y="2"/>
                  </a:lnTo>
                  <a:lnTo>
                    <a:pt x="38" y="4"/>
                  </a:lnTo>
                  <a:lnTo>
                    <a:pt x="36" y="8"/>
                  </a:lnTo>
                  <a:lnTo>
                    <a:pt x="36" y="18"/>
                  </a:lnTo>
                  <a:lnTo>
                    <a:pt x="36" y="20"/>
                  </a:lnTo>
                  <a:lnTo>
                    <a:pt x="38" y="20"/>
                  </a:lnTo>
                  <a:lnTo>
                    <a:pt x="38" y="22"/>
                  </a:lnTo>
                  <a:lnTo>
                    <a:pt x="40" y="22"/>
                  </a:lnTo>
                  <a:lnTo>
                    <a:pt x="40" y="26"/>
                  </a:lnTo>
                  <a:lnTo>
                    <a:pt x="34" y="38"/>
                  </a:lnTo>
                  <a:lnTo>
                    <a:pt x="34" y="40"/>
                  </a:lnTo>
                  <a:lnTo>
                    <a:pt x="34" y="38"/>
                  </a:lnTo>
                  <a:lnTo>
                    <a:pt x="28" y="42"/>
                  </a:lnTo>
                  <a:lnTo>
                    <a:pt x="28" y="44"/>
                  </a:lnTo>
                  <a:lnTo>
                    <a:pt x="26" y="46"/>
                  </a:lnTo>
                  <a:lnTo>
                    <a:pt x="26" y="50"/>
                  </a:lnTo>
                  <a:lnTo>
                    <a:pt x="24" y="50"/>
                  </a:lnTo>
                  <a:lnTo>
                    <a:pt x="26" y="56"/>
                  </a:lnTo>
                  <a:lnTo>
                    <a:pt x="28" y="60"/>
                  </a:lnTo>
                  <a:lnTo>
                    <a:pt x="28" y="62"/>
                  </a:lnTo>
                  <a:lnTo>
                    <a:pt x="28" y="64"/>
                  </a:lnTo>
                  <a:lnTo>
                    <a:pt x="28" y="66"/>
                  </a:lnTo>
                  <a:lnTo>
                    <a:pt x="28" y="68"/>
                  </a:lnTo>
                  <a:lnTo>
                    <a:pt x="32" y="72"/>
                  </a:lnTo>
                  <a:lnTo>
                    <a:pt x="34" y="72"/>
                  </a:lnTo>
                  <a:lnTo>
                    <a:pt x="36" y="72"/>
                  </a:lnTo>
                  <a:lnTo>
                    <a:pt x="36" y="70"/>
                  </a:lnTo>
                  <a:lnTo>
                    <a:pt x="36" y="68"/>
                  </a:lnTo>
                  <a:lnTo>
                    <a:pt x="38" y="68"/>
                  </a:lnTo>
                  <a:lnTo>
                    <a:pt x="40" y="66"/>
                  </a:lnTo>
                  <a:lnTo>
                    <a:pt x="42" y="66"/>
                  </a:lnTo>
                  <a:lnTo>
                    <a:pt x="44" y="66"/>
                  </a:lnTo>
                  <a:lnTo>
                    <a:pt x="46" y="66"/>
                  </a:lnTo>
                  <a:lnTo>
                    <a:pt x="48" y="68"/>
                  </a:lnTo>
                  <a:lnTo>
                    <a:pt x="48" y="72"/>
                  </a:lnTo>
                  <a:lnTo>
                    <a:pt x="50" y="74"/>
                  </a:lnTo>
                  <a:lnTo>
                    <a:pt x="52" y="74"/>
                  </a:lnTo>
                  <a:lnTo>
                    <a:pt x="52" y="70"/>
                  </a:lnTo>
                  <a:lnTo>
                    <a:pt x="54" y="70"/>
                  </a:lnTo>
                  <a:lnTo>
                    <a:pt x="54" y="72"/>
                  </a:lnTo>
                  <a:lnTo>
                    <a:pt x="60" y="74"/>
                  </a:lnTo>
                  <a:lnTo>
                    <a:pt x="62" y="76"/>
                  </a:lnTo>
                  <a:lnTo>
                    <a:pt x="58" y="76"/>
                  </a:lnTo>
                  <a:lnTo>
                    <a:pt x="56" y="78"/>
                  </a:lnTo>
                  <a:lnTo>
                    <a:pt x="58" y="80"/>
                  </a:lnTo>
                  <a:lnTo>
                    <a:pt x="60" y="80"/>
                  </a:lnTo>
                  <a:lnTo>
                    <a:pt x="60" y="82"/>
                  </a:lnTo>
                  <a:lnTo>
                    <a:pt x="60" y="84"/>
                  </a:lnTo>
                  <a:lnTo>
                    <a:pt x="62" y="84"/>
                  </a:lnTo>
                  <a:lnTo>
                    <a:pt x="62" y="86"/>
                  </a:lnTo>
                  <a:lnTo>
                    <a:pt x="64" y="86"/>
                  </a:lnTo>
                  <a:lnTo>
                    <a:pt x="64" y="92"/>
                  </a:lnTo>
                  <a:lnTo>
                    <a:pt x="64" y="94"/>
                  </a:lnTo>
                  <a:lnTo>
                    <a:pt x="62" y="92"/>
                  </a:lnTo>
                  <a:lnTo>
                    <a:pt x="60" y="90"/>
                  </a:lnTo>
                  <a:lnTo>
                    <a:pt x="62" y="88"/>
                  </a:lnTo>
                  <a:lnTo>
                    <a:pt x="58" y="88"/>
                  </a:lnTo>
                  <a:lnTo>
                    <a:pt x="56" y="86"/>
                  </a:lnTo>
                  <a:lnTo>
                    <a:pt x="54" y="86"/>
                  </a:lnTo>
                  <a:lnTo>
                    <a:pt x="52" y="82"/>
                  </a:lnTo>
                  <a:lnTo>
                    <a:pt x="50" y="80"/>
                  </a:lnTo>
                  <a:lnTo>
                    <a:pt x="48" y="78"/>
                  </a:lnTo>
                  <a:lnTo>
                    <a:pt x="46" y="76"/>
                  </a:lnTo>
                  <a:lnTo>
                    <a:pt x="44" y="74"/>
                  </a:lnTo>
                  <a:lnTo>
                    <a:pt x="40" y="72"/>
                  </a:lnTo>
                  <a:lnTo>
                    <a:pt x="40" y="76"/>
                  </a:lnTo>
                  <a:lnTo>
                    <a:pt x="44" y="82"/>
                  </a:lnTo>
                  <a:lnTo>
                    <a:pt x="42" y="82"/>
                  </a:lnTo>
                  <a:lnTo>
                    <a:pt x="40" y="80"/>
                  </a:lnTo>
                  <a:lnTo>
                    <a:pt x="34" y="74"/>
                  </a:lnTo>
                  <a:lnTo>
                    <a:pt x="30" y="72"/>
                  </a:lnTo>
                  <a:lnTo>
                    <a:pt x="26" y="72"/>
                  </a:lnTo>
                  <a:lnTo>
                    <a:pt x="26" y="76"/>
                  </a:lnTo>
                  <a:lnTo>
                    <a:pt x="24" y="76"/>
                  </a:lnTo>
                  <a:lnTo>
                    <a:pt x="20" y="76"/>
                  </a:lnTo>
                  <a:lnTo>
                    <a:pt x="18" y="74"/>
                  </a:lnTo>
                  <a:lnTo>
                    <a:pt x="16" y="74"/>
                  </a:lnTo>
                  <a:lnTo>
                    <a:pt x="14" y="74"/>
                  </a:lnTo>
                  <a:lnTo>
                    <a:pt x="12" y="68"/>
                  </a:lnTo>
                  <a:lnTo>
                    <a:pt x="14" y="66"/>
                  </a:lnTo>
                  <a:lnTo>
                    <a:pt x="16" y="62"/>
                  </a:lnTo>
                  <a:lnTo>
                    <a:pt x="16" y="60"/>
                  </a:lnTo>
                  <a:lnTo>
                    <a:pt x="12" y="60"/>
                  </a:lnTo>
                  <a:lnTo>
                    <a:pt x="12" y="64"/>
                  </a:lnTo>
                  <a:lnTo>
                    <a:pt x="8" y="60"/>
                  </a:lnTo>
                  <a:lnTo>
                    <a:pt x="6" y="58"/>
                  </a:lnTo>
                  <a:lnTo>
                    <a:pt x="0" y="36"/>
                  </a:lnTo>
                  <a:lnTo>
                    <a:pt x="2" y="36"/>
                  </a:lnTo>
                  <a:lnTo>
                    <a:pt x="4" y="40"/>
                  </a:lnTo>
                  <a:lnTo>
                    <a:pt x="8" y="38"/>
                  </a:lnTo>
                  <a:lnTo>
                    <a:pt x="10" y="4"/>
                  </a:lnTo>
                  <a:lnTo>
                    <a:pt x="14" y="0"/>
                  </a:lnTo>
                  <a:lnTo>
                    <a:pt x="22" y="0"/>
                  </a:lnTo>
                  <a:lnTo>
                    <a:pt x="28" y="4"/>
                  </a:lnTo>
                  <a:lnTo>
                    <a:pt x="32" y="4"/>
                  </a:lnTo>
                  <a:lnTo>
                    <a:pt x="34" y="4"/>
                  </a:lnTo>
                  <a:lnTo>
                    <a:pt x="34" y="0"/>
                  </a:lnTo>
                  <a:lnTo>
                    <a:pt x="36" y="0"/>
                  </a:lnTo>
                  <a:lnTo>
                    <a:pt x="36" y="2"/>
                  </a:lnTo>
                  <a:close/>
                </a:path>
              </a:pathLst>
            </a:custGeom>
            <a:solidFill>
              <a:schemeClr val="tx2"/>
            </a:solidFill>
            <a:ln w="3175">
              <a:solidFill>
                <a:schemeClr val="bg1"/>
              </a:solidFill>
              <a:round/>
              <a:headEnd/>
              <a:tailEnd/>
            </a:ln>
          </p:spPr>
          <p:txBody>
            <a:bodyPr/>
            <a:lstStyle/>
            <a:p>
              <a:endParaRPr lang="fr-FR" dirty="0"/>
            </a:p>
          </p:txBody>
        </p:sp>
        <p:sp>
          <p:nvSpPr>
            <p:cNvPr id="5277" name="Freeform 346"/>
            <p:cNvSpPr>
              <a:spLocks/>
            </p:cNvSpPr>
            <p:nvPr/>
          </p:nvSpPr>
          <p:spPr bwMode="auto">
            <a:xfrm>
              <a:off x="4575" y="2423"/>
              <a:ext cx="64" cy="94"/>
            </a:xfrm>
            <a:custGeom>
              <a:avLst/>
              <a:gdLst>
                <a:gd name="T0" fmla="*/ 38 w 64"/>
                <a:gd name="T1" fmla="*/ 2 h 94"/>
                <a:gd name="T2" fmla="*/ 36 w 64"/>
                <a:gd name="T3" fmla="*/ 8 h 94"/>
                <a:gd name="T4" fmla="*/ 36 w 64"/>
                <a:gd name="T5" fmla="*/ 20 h 94"/>
                <a:gd name="T6" fmla="*/ 38 w 64"/>
                <a:gd name="T7" fmla="*/ 22 h 94"/>
                <a:gd name="T8" fmla="*/ 40 w 64"/>
                <a:gd name="T9" fmla="*/ 26 h 94"/>
                <a:gd name="T10" fmla="*/ 34 w 64"/>
                <a:gd name="T11" fmla="*/ 40 h 94"/>
                <a:gd name="T12" fmla="*/ 28 w 64"/>
                <a:gd name="T13" fmla="*/ 42 h 94"/>
                <a:gd name="T14" fmla="*/ 26 w 64"/>
                <a:gd name="T15" fmla="*/ 46 h 94"/>
                <a:gd name="T16" fmla="*/ 24 w 64"/>
                <a:gd name="T17" fmla="*/ 50 h 94"/>
                <a:gd name="T18" fmla="*/ 28 w 64"/>
                <a:gd name="T19" fmla="*/ 60 h 94"/>
                <a:gd name="T20" fmla="*/ 28 w 64"/>
                <a:gd name="T21" fmla="*/ 64 h 94"/>
                <a:gd name="T22" fmla="*/ 28 w 64"/>
                <a:gd name="T23" fmla="*/ 68 h 94"/>
                <a:gd name="T24" fmla="*/ 34 w 64"/>
                <a:gd name="T25" fmla="*/ 72 h 94"/>
                <a:gd name="T26" fmla="*/ 36 w 64"/>
                <a:gd name="T27" fmla="*/ 70 h 94"/>
                <a:gd name="T28" fmla="*/ 38 w 64"/>
                <a:gd name="T29" fmla="*/ 68 h 94"/>
                <a:gd name="T30" fmla="*/ 42 w 64"/>
                <a:gd name="T31" fmla="*/ 66 h 94"/>
                <a:gd name="T32" fmla="*/ 46 w 64"/>
                <a:gd name="T33" fmla="*/ 66 h 94"/>
                <a:gd name="T34" fmla="*/ 48 w 64"/>
                <a:gd name="T35" fmla="*/ 72 h 94"/>
                <a:gd name="T36" fmla="*/ 52 w 64"/>
                <a:gd name="T37" fmla="*/ 74 h 94"/>
                <a:gd name="T38" fmla="*/ 54 w 64"/>
                <a:gd name="T39" fmla="*/ 70 h 94"/>
                <a:gd name="T40" fmla="*/ 60 w 64"/>
                <a:gd name="T41" fmla="*/ 74 h 94"/>
                <a:gd name="T42" fmla="*/ 58 w 64"/>
                <a:gd name="T43" fmla="*/ 76 h 94"/>
                <a:gd name="T44" fmla="*/ 58 w 64"/>
                <a:gd name="T45" fmla="*/ 80 h 94"/>
                <a:gd name="T46" fmla="*/ 60 w 64"/>
                <a:gd name="T47" fmla="*/ 82 h 94"/>
                <a:gd name="T48" fmla="*/ 62 w 64"/>
                <a:gd name="T49" fmla="*/ 84 h 94"/>
                <a:gd name="T50" fmla="*/ 64 w 64"/>
                <a:gd name="T51" fmla="*/ 86 h 94"/>
                <a:gd name="T52" fmla="*/ 64 w 64"/>
                <a:gd name="T53" fmla="*/ 94 h 94"/>
                <a:gd name="T54" fmla="*/ 60 w 64"/>
                <a:gd name="T55" fmla="*/ 90 h 94"/>
                <a:gd name="T56" fmla="*/ 58 w 64"/>
                <a:gd name="T57" fmla="*/ 88 h 94"/>
                <a:gd name="T58" fmla="*/ 54 w 64"/>
                <a:gd name="T59" fmla="*/ 86 h 94"/>
                <a:gd name="T60" fmla="*/ 50 w 64"/>
                <a:gd name="T61" fmla="*/ 80 h 94"/>
                <a:gd name="T62" fmla="*/ 46 w 64"/>
                <a:gd name="T63" fmla="*/ 76 h 94"/>
                <a:gd name="T64" fmla="*/ 40 w 64"/>
                <a:gd name="T65" fmla="*/ 72 h 94"/>
                <a:gd name="T66" fmla="*/ 44 w 64"/>
                <a:gd name="T67" fmla="*/ 82 h 94"/>
                <a:gd name="T68" fmla="*/ 40 w 64"/>
                <a:gd name="T69" fmla="*/ 80 h 94"/>
                <a:gd name="T70" fmla="*/ 30 w 64"/>
                <a:gd name="T71" fmla="*/ 72 h 94"/>
                <a:gd name="T72" fmla="*/ 26 w 64"/>
                <a:gd name="T73" fmla="*/ 76 h 94"/>
                <a:gd name="T74" fmla="*/ 20 w 64"/>
                <a:gd name="T75" fmla="*/ 76 h 94"/>
                <a:gd name="T76" fmla="*/ 16 w 64"/>
                <a:gd name="T77" fmla="*/ 74 h 94"/>
                <a:gd name="T78" fmla="*/ 12 w 64"/>
                <a:gd name="T79" fmla="*/ 68 h 94"/>
                <a:gd name="T80" fmla="*/ 16 w 64"/>
                <a:gd name="T81" fmla="*/ 62 h 94"/>
                <a:gd name="T82" fmla="*/ 12 w 64"/>
                <a:gd name="T83" fmla="*/ 60 h 94"/>
                <a:gd name="T84" fmla="*/ 8 w 64"/>
                <a:gd name="T85" fmla="*/ 60 h 94"/>
                <a:gd name="T86" fmla="*/ 0 w 64"/>
                <a:gd name="T87" fmla="*/ 36 h 94"/>
                <a:gd name="T88" fmla="*/ 4 w 64"/>
                <a:gd name="T89" fmla="*/ 40 h 94"/>
                <a:gd name="T90" fmla="*/ 10 w 64"/>
                <a:gd name="T91" fmla="*/ 4 h 94"/>
                <a:gd name="T92" fmla="*/ 22 w 64"/>
                <a:gd name="T93" fmla="*/ 0 h 94"/>
                <a:gd name="T94" fmla="*/ 32 w 64"/>
                <a:gd name="T95" fmla="*/ 4 h 94"/>
                <a:gd name="T96" fmla="*/ 34 w 64"/>
                <a:gd name="T97" fmla="*/ 0 h 94"/>
                <a:gd name="T98" fmla="*/ 36 w 64"/>
                <a:gd name="T99" fmla="*/ 0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94"/>
                <a:gd name="T152" fmla="*/ 64 w 64"/>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94">
                  <a:moveTo>
                    <a:pt x="36" y="2"/>
                  </a:moveTo>
                  <a:lnTo>
                    <a:pt x="38" y="2"/>
                  </a:lnTo>
                  <a:lnTo>
                    <a:pt x="38" y="4"/>
                  </a:lnTo>
                  <a:lnTo>
                    <a:pt x="36" y="8"/>
                  </a:lnTo>
                  <a:lnTo>
                    <a:pt x="36" y="18"/>
                  </a:lnTo>
                  <a:lnTo>
                    <a:pt x="36" y="20"/>
                  </a:lnTo>
                  <a:lnTo>
                    <a:pt x="38" y="20"/>
                  </a:lnTo>
                  <a:lnTo>
                    <a:pt x="38" y="22"/>
                  </a:lnTo>
                  <a:lnTo>
                    <a:pt x="40" y="22"/>
                  </a:lnTo>
                  <a:lnTo>
                    <a:pt x="40" y="26"/>
                  </a:lnTo>
                  <a:lnTo>
                    <a:pt x="34" y="38"/>
                  </a:lnTo>
                  <a:lnTo>
                    <a:pt x="34" y="40"/>
                  </a:lnTo>
                  <a:lnTo>
                    <a:pt x="34" y="38"/>
                  </a:lnTo>
                  <a:lnTo>
                    <a:pt x="28" y="42"/>
                  </a:lnTo>
                  <a:lnTo>
                    <a:pt x="28" y="44"/>
                  </a:lnTo>
                  <a:lnTo>
                    <a:pt x="26" y="46"/>
                  </a:lnTo>
                  <a:lnTo>
                    <a:pt x="26" y="50"/>
                  </a:lnTo>
                  <a:lnTo>
                    <a:pt x="24" y="50"/>
                  </a:lnTo>
                  <a:lnTo>
                    <a:pt x="26" y="56"/>
                  </a:lnTo>
                  <a:lnTo>
                    <a:pt x="28" y="60"/>
                  </a:lnTo>
                  <a:lnTo>
                    <a:pt x="28" y="62"/>
                  </a:lnTo>
                  <a:lnTo>
                    <a:pt x="28" y="64"/>
                  </a:lnTo>
                  <a:lnTo>
                    <a:pt x="28" y="66"/>
                  </a:lnTo>
                  <a:lnTo>
                    <a:pt x="28" y="68"/>
                  </a:lnTo>
                  <a:lnTo>
                    <a:pt x="32" y="72"/>
                  </a:lnTo>
                  <a:lnTo>
                    <a:pt x="34" y="72"/>
                  </a:lnTo>
                  <a:lnTo>
                    <a:pt x="36" y="72"/>
                  </a:lnTo>
                  <a:lnTo>
                    <a:pt x="36" y="70"/>
                  </a:lnTo>
                  <a:lnTo>
                    <a:pt x="36" y="68"/>
                  </a:lnTo>
                  <a:lnTo>
                    <a:pt x="38" y="68"/>
                  </a:lnTo>
                  <a:lnTo>
                    <a:pt x="40" y="66"/>
                  </a:lnTo>
                  <a:lnTo>
                    <a:pt x="42" y="66"/>
                  </a:lnTo>
                  <a:lnTo>
                    <a:pt x="44" y="66"/>
                  </a:lnTo>
                  <a:lnTo>
                    <a:pt x="46" y="66"/>
                  </a:lnTo>
                  <a:lnTo>
                    <a:pt x="48" y="68"/>
                  </a:lnTo>
                  <a:lnTo>
                    <a:pt x="48" y="72"/>
                  </a:lnTo>
                  <a:lnTo>
                    <a:pt x="50" y="74"/>
                  </a:lnTo>
                  <a:lnTo>
                    <a:pt x="52" y="74"/>
                  </a:lnTo>
                  <a:lnTo>
                    <a:pt x="52" y="70"/>
                  </a:lnTo>
                  <a:lnTo>
                    <a:pt x="54" y="70"/>
                  </a:lnTo>
                  <a:lnTo>
                    <a:pt x="54" y="72"/>
                  </a:lnTo>
                  <a:lnTo>
                    <a:pt x="60" y="74"/>
                  </a:lnTo>
                  <a:lnTo>
                    <a:pt x="62" y="76"/>
                  </a:lnTo>
                  <a:lnTo>
                    <a:pt x="58" y="76"/>
                  </a:lnTo>
                  <a:lnTo>
                    <a:pt x="56" y="78"/>
                  </a:lnTo>
                  <a:lnTo>
                    <a:pt x="58" y="80"/>
                  </a:lnTo>
                  <a:lnTo>
                    <a:pt x="60" y="80"/>
                  </a:lnTo>
                  <a:lnTo>
                    <a:pt x="60" y="82"/>
                  </a:lnTo>
                  <a:lnTo>
                    <a:pt x="60" y="84"/>
                  </a:lnTo>
                  <a:lnTo>
                    <a:pt x="62" y="84"/>
                  </a:lnTo>
                  <a:lnTo>
                    <a:pt x="62" y="86"/>
                  </a:lnTo>
                  <a:lnTo>
                    <a:pt x="64" y="86"/>
                  </a:lnTo>
                  <a:lnTo>
                    <a:pt x="64" y="92"/>
                  </a:lnTo>
                  <a:lnTo>
                    <a:pt x="64" y="94"/>
                  </a:lnTo>
                  <a:lnTo>
                    <a:pt x="62" y="92"/>
                  </a:lnTo>
                  <a:lnTo>
                    <a:pt x="60" y="90"/>
                  </a:lnTo>
                  <a:lnTo>
                    <a:pt x="62" y="88"/>
                  </a:lnTo>
                  <a:lnTo>
                    <a:pt x="58" y="88"/>
                  </a:lnTo>
                  <a:lnTo>
                    <a:pt x="56" y="86"/>
                  </a:lnTo>
                  <a:lnTo>
                    <a:pt x="54" y="86"/>
                  </a:lnTo>
                  <a:lnTo>
                    <a:pt x="52" y="82"/>
                  </a:lnTo>
                  <a:lnTo>
                    <a:pt x="50" y="80"/>
                  </a:lnTo>
                  <a:lnTo>
                    <a:pt x="48" y="78"/>
                  </a:lnTo>
                  <a:lnTo>
                    <a:pt x="46" y="76"/>
                  </a:lnTo>
                  <a:lnTo>
                    <a:pt x="44" y="74"/>
                  </a:lnTo>
                  <a:lnTo>
                    <a:pt x="40" y="72"/>
                  </a:lnTo>
                  <a:lnTo>
                    <a:pt x="40" y="76"/>
                  </a:lnTo>
                  <a:lnTo>
                    <a:pt x="44" y="82"/>
                  </a:lnTo>
                  <a:lnTo>
                    <a:pt x="42" y="82"/>
                  </a:lnTo>
                  <a:lnTo>
                    <a:pt x="40" y="80"/>
                  </a:lnTo>
                  <a:lnTo>
                    <a:pt x="34" y="74"/>
                  </a:lnTo>
                  <a:lnTo>
                    <a:pt x="30" y="72"/>
                  </a:lnTo>
                  <a:lnTo>
                    <a:pt x="26" y="72"/>
                  </a:lnTo>
                  <a:lnTo>
                    <a:pt x="26" y="76"/>
                  </a:lnTo>
                  <a:lnTo>
                    <a:pt x="24" y="76"/>
                  </a:lnTo>
                  <a:lnTo>
                    <a:pt x="20" y="76"/>
                  </a:lnTo>
                  <a:lnTo>
                    <a:pt x="18" y="74"/>
                  </a:lnTo>
                  <a:lnTo>
                    <a:pt x="16" y="74"/>
                  </a:lnTo>
                  <a:lnTo>
                    <a:pt x="14" y="74"/>
                  </a:lnTo>
                  <a:lnTo>
                    <a:pt x="12" y="68"/>
                  </a:lnTo>
                  <a:lnTo>
                    <a:pt x="14" y="66"/>
                  </a:lnTo>
                  <a:lnTo>
                    <a:pt x="16" y="62"/>
                  </a:lnTo>
                  <a:lnTo>
                    <a:pt x="16" y="60"/>
                  </a:lnTo>
                  <a:lnTo>
                    <a:pt x="12" y="60"/>
                  </a:lnTo>
                  <a:lnTo>
                    <a:pt x="12" y="64"/>
                  </a:lnTo>
                  <a:lnTo>
                    <a:pt x="8" y="60"/>
                  </a:lnTo>
                  <a:lnTo>
                    <a:pt x="6" y="58"/>
                  </a:lnTo>
                  <a:lnTo>
                    <a:pt x="0" y="36"/>
                  </a:lnTo>
                  <a:lnTo>
                    <a:pt x="2" y="36"/>
                  </a:lnTo>
                  <a:lnTo>
                    <a:pt x="4" y="40"/>
                  </a:lnTo>
                  <a:lnTo>
                    <a:pt x="8" y="38"/>
                  </a:lnTo>
                  <a:lnTo>
                    <a:pt x="10" y="4"/>
                  </a:lnTo>
                  <a:lnTo>
                    <a:pt x="14" y="0"/>
                  </a:lnTo>
                  <a:lnTo>
                    <a:pt x="22" y="0"/>
                  </a:lnTo>
                  <a:lnTo>
                    <a:pt x="28" y="4"/>
                  </a:lnTo>
                  <a:lnTo>
                    <a:pt x="32" y="4"/>
                  </a:lnTo>
                  <a:lnTo>
                    <a:pt x="34" y="4"/>
                  </a:lnTo>
                  <a:lnTo>
                    <a:pt x="34" y="0"/>
                  </a:lnTo>
                  <a:lnTo>
                    <a:pt x="36" y="0"/>
                  </a:lnTo>
                </a:path>
              </a:pathLst>
            </a:custGeom>
            <a:solidFill>
              <a:schemeClr val="tx2"/>
            </a:solidFill>
            <a:ln w="3175">
              <a:solidFill>
                <a:schemeClr val="bg1"/>
              </a:solidFill>
              <a:round/>
              <a:headEnd/>
              <a:tailEnd/>
            </a:ln>
          </p:spPr>
          <p:txBody>
            <a:bodyPr/>
            <a:lstStyle/>
            <a:p>
              <a:endParaRPr lang="fr-FR" dirty="0"/>
            </a:p>
          </p:txBody>
        </p:sp>
        <p:sp>
          <p:nvSpPr>
            <p:cNvPr id="5278" name="Freeform 347"/>
            <p:cNvSpPr>
              <a:spLocks/>
            </p:cNvSpPr>
            <p:nvPr/>
          </p:nvSpPr>
          <p:spPr bwMode="auto">
            <a:xfrm>
              <a:off x="4607" y="2477"/>
              <a:ext cx="2" cy="6"/>
            </a:xfrm>
            <a:custGeom>
              <a:avLst/>
              <a:gdLst>
                <a:gd name="T0" fmla="*/ 0 w 2"/>
                <a:gd name="T1" fmla="*/ 2 h 6"/>
                <a:gd name="T2" fmla="*/ 0 w 2"/>
                <a:gd name="T3" fmla="*/ 0 h 6"/>
                <a:gd name="T4" fmla="*/ 2 w 2"/>
                <a:gd name="T5" fmla="*/ 6 h 6"/>
                <a:gd name="T6" fmla="*/ 0 w 2"/>
                <a:gd name="T7" fmla="*/ 6 h 6"/>
                <a:gd name="T8" fmla="*/ 0 w 2"/>
                <a:gd name="T9" fmla="*/ 4 h 6"/>
                <a:gd name="T10" fmla="*/ 0 w 2"/>
                <a:gd name="T11" fmla="*/ 2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2"/>
                  </a:moveTo>
                  <a:lnTo>
                    <a:pt x="0" y="0"/>
                  </a:lnTo>
                  <a:lnTo>
                    <a:pt x="2" y="6"/>
                  </a:lnTo>
                  <a:lnTo>
                    <a:pt x="0"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279" name="Freeform 348"/>
            <p:cNvSpPr>
              <a:spLocks/>
            </p:cNvSpPr>
            <p:nvPr/>
          </p:nvSpPr>
          <p:spPr bwMode="auto">
            <a:xfrm>
              <a:off x="4607" y="2477"/>
              <a:ext cx="2" cy="6"/>
            </a:xfrm>
            <a:custGeom>
              <a:avLst/>
              <a:gdLst>
                <a:gd name="T0" fmla="*/ 0 w 2"/>
                <a:gd name="T1" fmla="*/ 2 h 6"/>
                <a:gd name="T2" fmla="*/ 0 w 2"/>
                <a:gd name="T3" fmla="*/ 0 h 6"/>
                <a:gd name="T4" fmla="*/ 2 w 2"/>
                <a:gd name="T5" fmla="*/ 6 h 6"/>
                <a:gd name="T6" fmla="*/ 0 w 2"/>
                <a:gd name="T7" fmla="*/ 6 h 6"/>
                <a:gd name="T8" fmla="*/ 0 w 2"/>
                <a:gd name="T9" fmla="*/ 4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0" y="2"/>
                  </a:moveTo>
                  <a:lnTo>
                    <a:pt x="0" y="0"/>
                  </a:lnTo>
                  <a:lnTo>
                    <a:pt x="2" y="6"/>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5280" name="Freeform 349"/>
            <p:cNvSpPr>
              <a:spLocks/>
            </p:cNvSpPr>
            <p:nvPr/>
          </p:nvSpPr>
          <p:spPr bwMode="auto">
            <a:xfrm>
              <a:off x="4605" y="2501"/>
              <a:ext cx="4" cy="4"/>
            </a:xfrm>
            <a:custGeom>
              <a:avLst/>
              <a:gdLst>
                <a:gd name="T0" fmla="*/ 0 w 4"/>
                <a:gd name="T1" fmla="*/ 4 h 4"/>
                <a:gd name="T2" fmla="*/ 0 w 4"/>
                <a:gd name="T3" fmla="*/ 2 h 4"/>
                <a:gd name="T4" fmla="*/ 0 w 4"/>
                <a:gd name="T5" fmla="*/ 0 h 4"/>
                <a:gd name="T6" fmla="*/ 4 w 4"/>
                <a:gd name="T7" fmla="*/ 0 h 4"/>
                <a:gd name="T8" fmla="*/ 4 w 4"/>
                <a:gd name="T9" fmla="*/ 2 h 4"/>
                <a:gd name="T10" fmla="*/ 4 w 4"/>
                <a:gd name="T11" fmla="*/ 4 h 4"/>
                <a:gd name="T12" fmla="*/ 2 w 4"/>
                <a:gd name="T13" fmla="*/ 4 h 4"/>
                <a:gd name="T14" fmla="*/ 2 w 4"/>
                <a:gd name="T15" fmla="*/ 4 h 4"/>
                <a:gd name="T16" fmla="*/ 0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4"/>
                  </a:moveTo>
                  <a:lnTo>
                    <a:pt x="0" y="2"/>
                  </a:lnTo>
                  <a:lnTo>
                    <a:pt x="0" y="0"/>
                  </a:lnTo>
                  <a:lnTo>
                    <a:pt x="4" y="0"/>
                  </a:lnTo>
                  <a:lnTo>
                    <a:pt x="4" y="2"/>
                  </a:lnTo>
                  <a:lnTo>
                    <a:pt x="4" y="4"/>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281" name="Freeform 350"/>
            <p:cNvSpPr>
              <a:spLocks/>
            </p:cNvSpPr>
            <p:nvPr/>
          </p:nvSpPr>
          <p:spPr bwMode="auto">
            <a:xfrm>
              <a:off x="4605" y="2501"/>
              <a:ext cx="4" cy="4"/>
            </a:xfrm>
            <a:custGeom>
              <a:avLst/>
              <a:gdLst>
                <a:gd name="T0" fmla="*/ 0 w 4"/>
                <a:gd name="T1" fmla="*/ 4 h 4"/>
                <a:gd name="T2" fmla="*/ 0 w 4"/>
                <a:gd name="T3" fmla="*/ 2 h 4"/>
                <a:gd name="T4" fmla="*/ 0 w 4"/>
                <a:gd name="T5" fmla="*/ 0 h 4"/>
                <a:gd name="T6" fmla="*/ 4 w 4"/>
                <a:gd name="T7" fmla="*/ 0 h 4"/>
                <a:gd name="T8" fmla="*/ 4 w 4"/>
                <a:gd name="T9" fmla="*/ 2 h 4"/>
                <a:gd name="T10" fmla="*/ 4 w 4"/>
                <a:gd name="T11" fmla="*/ 4 h 4"/>
                <a:gd name="T12" fmla="*/ 2 w 4"/>
                <a:gd name="T13" fmla="*/ 4 h 4"/>
                <a:gd name="T14" fmla="*/ 2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4"/>
                  </a:moveTo>
                  <a:lnTo>
                    <a:pt x="0" y="2"/>
                  </a:lnTo>
                  <a:lnTo>
                    <a:pt x="0" y="0"/>
                  </a:lnTo>
                  <a:lnTo>
                    <a:pt x="4" y="0"/>
                  </a:lnTo>
                  <a:lnTo>
                    <a:pt x="4" y="2"/>
                  </a:lnTo>
                  <a:lnTo>
                    <a:pt x="4" y="4"/>
                  </a:lnTo>
                  <a:lnTo>
                    <a:pt x="2" y="4"/>
                  </a:lnTo>
                </a:path>
              </a:pathLst>
            </a:custGeom>
            <a:solidFill>
              <a:schemeClr val="tx2"/>
            </a:solidFill>
            <a:ln w="3175">
              <a:solidFill>
                <a:schemeClr val="bg1"/>
              </a:solidFill>
              <a:round/>
              <a:headEnd/>
              <a:tailEnd/>
            </a:ln>
          </p:spPr>
          <p:txBody>
            <a:bodyPr/>
            <a:lstStyle/>
            <a:p>
              <a:endParaRPr lang="fr-FR" dirty="0"/>
            </a:p>
          </p:txBody>
        </p:sp>
        <p:sp>
          <p:nvSpPr>
            <p:cNvPr id="5282" name="Freeform 351"/>
            <p:cNvSpPr>
              <a:spLocks/>
            </p:cNvSpPr>
            <p:nvPr/>
          </p:nvSpPr>
          <p:spPr bwMode="auto">
            <a:xfrm>
              <a:off x="4607" y="2515"/>
              <a:ext cx="2" cy="8"/>
            </a:xfrm>
            <a:custGeom>
              <a:avLst/>
              <a:gdLst>
                <a:gd name="T0" fmla="*/ 0 w 2"/>
                <a:gd name="T1" fmla="*/ 2 h 8"/>
                <a:gd name="T2" fmla="*/ 2 w 2"/>
                <a:gd name="T3" fmla="*/ 0 h 8"/>
                <a:gd name="T4" fmla="*/ 2 w 2"/>
                <a:gd name="T5" fmla="*/ 6 h 8"/>
                <a:gd name="T6" fmla="*/ 2 w 2"/>
                <a:gd name="T7" fmla="*/ 8 h 8"/>
                <a:gd name="T8" fmla="*/ 0 w 2"/>
                <a:gd name="T9" fmla="*/ 6 h 8"/>
                <a:gd name="T10" fmla="*/ 0 w 2"/>
                <a:gd name="T11" fmla="*/ 4 h 8"/>
                <a:gd name="T12" fmla="*/ 0 w 2"/>
                <a:gd name="T13" fmla="*/ 2 h 8"/>
                <a:gd name="T14" fmla="*/ 0 60000 65536"/>
                <a:gd name="T15" fmla="*/ 0 60000 65536"/>
                <a:gd name="T16" fmla="*/ 0 60000 65536"/>
                <a:gd name="T17" fmla="*/ 0 60000 65536"/>
                <a:gd name="T18" fmla="*/ 0 60000 65536"/>
                <a:gd name="T19" fmla="*/ 0 60000 65536"/>
                <a:gd name="T20" fmla="*/ 0 60000 65536"/>
                <a:gd name="T21" fmla="*/ 0 w 2"/>
                <a:gd name="T22" fmla="*/ 0 h 8"/>
                <a:gd name="T23" fmla="*/ 2 w 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
                  <a:moveTo>
                    <a:pt x="0" y="2"/>
                  </a:moveTo>
                  <a:lnTo>
                    <a:pt x="2" y="0"/>
                  </a:lnTo>
                  <a:lnTo>
                    <a:pt x="2" y="6"/>
                  </a:lnTo>
                  <a:lnTo>
                    <a:pt x="2" y="8"/>
                  </a:lnTo>
                  <a:lnTo>
                    <a:pt x="0"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283" name="Freeform 352"/>
            <p:cNvSpPr>
              <a:spLocks/>
            </p:cNvSpPr>
            <p:nvPr/>
          </p:nvSpPr>
          <p:spPr bwMode="auto">
            <a:xfrm>
              <a:off x="4607" y="2515"/>
              <a:ext cx="2" cy="8"/>
            </a:xfrm>
            <a:custGeom>
              <a:avLst/>
              <a:gdLst>
                <a:gd name="T0" fmla="*/ 0 w 2"/>
                <a:gd name="T1" fmla="*/ 2 h 8"/>
                <a:gd name="T2" fmla="*/ 2 w 2"/>
                <a:gd name="T3" fmla="*/ 0 h 8"/>
                <a:gd name="T4" fmla="*/ 2 w 2"/>
                <a:gd name="T5" fmla="*/ 6 h 8"/>
                <a:gd name="T6" fmla="*/ 2 w 2"/>
                <a:gd name="T7" fmla="*/ 8 h 8"/>
                <a:gd name="T8" fmla="*/ 0 w 2"/>
                <a:gd name="T9" fmla="*/ 6 h 8"/>
                <a:gd name="T10" fmla="*/ 0 w 2"/>
                <a:gd name="T11" fmla="*/ 4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2"/>
                  </a:moveTo>
                  <a:lnTo>
                    <a:pt x="2" y="0"/>
                  </a:lnTo>
                  <a:lnTo>
                    <a:pt x="2" y="6"/>
                  </a:lnTo>
                  <a:lnTo>
                    <a:pt x="2" y="8"/>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5284" name="Freeform 353"/>
            <p:cNvSpPr>
              <a:spLocks/>
            </p:cNvSpPr>
            <p:nvPr/>
          </p:nvSpPr>
          <p:spPr bwMode="auto">
            <a:xfrm>
              <a:off x="4615" y="2517"/>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85" name="Freeform 354"/>
            <p:cNvSpPr>
              <a:spLocks/>
            </p:cNvSpPr>
            <p:nvPr/>
          </p:nvSpPr>
          <p:spPr bwMode="auto">
            <a:xfrm>
              <a:off x="4615" y="2517"/>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286" name="Freeform 355"/>
            <p:cNvSpPr>
              <a:spLocks/>
            </p:cNvSpPr>
            <p:nvPr/>
          </p:nvSpPr>
          <p:spPr bwMode="auto">
            <a:xfrm>
              <a:off x="4623" y="2507"/>
              <a:ext cx="4" cy="6"/>
            </a:xfrm>
            <a:custGeom>
              <a:avLst/>
              <a:gdLst>
                <a:gd name="T0" fmla="*/ 0 w 4"/>
                <a:gd name="T1" fmla="*/ 0 h 6"/>
                <a:gd name="T2" fmla="*/ 2 w 4"/>
                <a:gd name="T3" fmla="*/ 2 h 6"/>
                <a:gd name="T4" fmla="*/ 4 w 4"/>
                <a:gd name="T5" fmla="*/ 4 h 6"/>
                <a:gd name="T6" fmla="*/ 4 w 4"/>
                <a:gd name="T7" fmla="*/ 6 h 6"/>
                <a:gd name="T8" fmla="*/ 0 w 4"/>
                <a:gd name="T9" fmla="*/ 2 h 6"/>
                <a:gd name="T10" fmla="*/ 0 w 4"/>
                <a:gd name="T11" fmla="*/ 2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2" y="2"/>
                  </a:lnTo>
                  <a:lnTo>
                    <a:pt x="4" y="4"/>
                  </a:lnTo>
                  <a:lnTo>
                    <a:pt x="4" y="6"/>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87" name="Freeform 356"/>
            <p:cNvSpPr>
              <a:spLocks/>
            </p:cNvSpPr>
            <p:nvPr/>
          </p:nvSpPr>
          <p:spPr bwMode="auto">
            <a:xfrm>
              <a:off x="4623" y="2507"/>
              <a:ext cx="4" cy="6"/>
            </a:xfrm>
            <a:custGeom>
              <a:avLst/>
              <a:gdLst>
                <a:gd name="T0" fmla="*/ 0 w 4"/>
                <a:gd name="T1" fmla="*/ 0 h 6"/>
                <a:gd name="T2" fmla="*/ 2 w 4"/>
                <a:gd name="T3" fmla="*/ 2 h 6"/>
                <a:gd name="T4" fmla="*/ 4 w 4"/>
                <a:gd name="T5" fmla="*/ 4 h 6"/>
                <a:gd name="T6" fmla="*/ 4 w 4"/>
                <a:gd name="T7" fmla="*/ 6 h 6"/>
                <a:gd name="T8" fmla="*/ 0 w 4"/>
                <a:gd name="T9" fmla="*/ 2 h 6"/>
                <a:gd name="T10" fmla="*/ 0 w 4"/>
                <a:gd name="T11" fmla="*/ 2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0"/>
                  </a:moveTo>
                  <a:lnTo>
                    <a:pt x="2" y="2"/>
                  </a:lnTo>
                  <a:lnTo>
                    <a:pt x="4" y="4"/>
                  </a:lnTo>
                  <a:lnTo>
                    <a:pt x="4" y="6"/>
                  </a:lnTo>
                  <a:lnTo>
                    <a:pt x="0" y="2"/>
                  </a:lnTo>
                </a:path>
              </a:pathLst>
            </a:custGeom>
            <a:solidFill>
              <a:schemeClr val="tx2"/>
            </a:solidFill>
            <a:ln w="3175">
              <a:solidFill>
                <a:schemeClr val="bg1"/>
              </a:solidFill>
              <a:round/>
              <a:headEnd/>
              <a:tailEnd/>
            </a:ln>
          </p:spPr>
          <p:txBody>
            <a:bodyPr/>
            <a:lstStyle/>
            <a:p>
              <a:endParaRPr lang="fr-FR" dirty="0"/>
            </a:p>
          </p:txBody>
        </p:sp>
        <p:sp>
          <p:nvSpPr>
            <p:cNvPr id="5288" name="Freeform 357"/>
            <p:cNvSpPr>
              <a:spLocks/>
            </p:cNvSpPr>
            <p:nvPr/>
          </p:nvSpPr>
          <p:spPr bwMode="auto">
            <a:xfrm>
              <a:off x="4633" y="2515"/>
              <a:ext cx="2" cy="2"/>
            </a:xfrm>
            <a:custGeom>
              <a:avLst/>
              <a:gdLst>
                <a:gd name="T0" fmla="*/ 0 w 2"/>
                <a:gd name="T1" fmla="*/ 0 h 2"/>
                <a:gd name="T2" fmla="*/ 2 w 2"/>
                <a:gd name="T3" fmla="*/ 2 h 2"/>
                <a:gd name="T4" fmla="*/ 0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289" name="Freeform 358"/>
            <p:cNvSpPr>
              <a:spLocks/>
            </p:cNvSpPr>
            <p:nvPr/>
          </p:nvSpPr>
          <p:spPr bwMode="auto">
            <a:xfrm>
              <a:off x="4627" y="2515"/>
              <a:ext cx="12" cy="12"/>
            </a:xfrm>
            <a:custGeom>
              <a:avLst/>
              <a:gdLst>
                <a:gd name="T0" fmla="*/ 0 w 12"/>
                <a:gd name="T1" fmla="*/ 0 h 12"/>
                <a:gd name="T2" fmla="*/ 0 w 12"/>
                <a:gd name="T3" fmla="*/ 2 h 12"/>
                <a:gd name="T4" fmla="*/ 2 w 12"/>
                <a:gd name="T5" fmla="*/ 2 h 12"/>
                <a:gd name="T6" fmla="*/ 4 w 12"/>
                <a:gd name="T7" fmla="*/ 2 h 12"/>
                <a:gd name="T8" fmla="*/ 10 w 12"/>
                <a:gd name="T9" fmla="*/ 8 h 12"/>
                <a:gd name="T10" fmla="*/ 12 w 12"/>
                <a:gd name="T11" fmla="*/ 10 h 12"/>
                <a:gd name="T12" fmla="*/ 12 w 12"/>
                <a:gd name="T13" fmla="*/ 12 h 12"/>
                <a:gd name="T14" fmla="*/ 8 w 12"/>
                <a:gd name="T15" fmla="*/ 12 h 12"/>
                <a:gd name="T16" fmla="*/ 6 w 12"/>
                <a:gd name="T17" fmla="*/ 10 h 12"/>
                <a:gd name="T18" fmla="*/ 4 w 12"/>
                <a:gd name="T19" fmla="*/ 8 h 12"/>
                <a:gd name="T20" fmla="*/ 4 w 12"/>
                <a:gd name="T21" fmla="*/ 6 h 12"/>
                <a:gd name="T22" fmla="*/ 2 w 12"/>
                <a:gd name="T23" fmla="*/ 8 h 12"/>
                <a:gd name="T24" fmla="*/ 0 w 12"/>
                <a:gd name="T25" fmla="*/ 10 h 12"/>
                <a:gd name="T26" fmla="*/ 0 w 12"/>
                <a:gd name="T27" fmla="*/ 2 h 12"/>
                <a:gd name="T28" fmla="*/ 0 w 12"/>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2"/>
                <a:gd name="T47" fmla="*/ 12 w 12"/>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2">
                  <a:moveTo>
                    <a:pt x="0" y="0"/>
                  </a:moveTo>
                  <a:lnTo>
                    <a:pt x="0" y="2"/>
                  </a:lnTo>
                  <a:lnTo>
                    <a:pt x="2" y="2"/>
                  </a:lnTo>
                  <a:lnTo>
                    <a:pt x="4" y="2"/>
                  </a:lnTo>
                  <a:lnTo>
                    <a:pt x="10" y="8"/>
                  </a:lnTo>
                  <a:lnTo>
                    <a:pt x="12" y="10"/>
                  </a:lnTo>
                  <a:lnTo>
                    <a:pt x="12" y="12"/>
                  </a:lnTo>
                  <a:lnTo>
                    <a:pt x="8" y="12"/>
                  </a:lnTo>
                  <a:lnTo>
                    <a:pt x="6" y="10"/>
                  </a:lnTo>
                  <a:lnTo>
                    <a:pt x="4" y="8"/>
                  </a:lnTo>
                  <a:lnTo>
                    <a:pt x="4" y="6"/>
                  </a:lnTo>
                  <a:lnTo>
                    <a:pt x="2" y="8"/>
                  </a:lnTo>
                  <a:lnTo>
                    <a:pt x="0" y="10"/>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90" name="Freeform 359"/>
            <p:cNvSpPr>
              <a:spLocks/>
            </p:cNvSpPr>
            <p:nvPr/>
          </p:nvSpPr>
          <p:spPr bwMode="auto">
            <a:xfrm>
              <a:off x="4627" y="2515"/>
              <a:ext cx="12" cy="12"/>
            </a:xfrm>
            <a:custGeom>
              <a:avLst/>
              <a:gdLst>
                <a:gd name="T0" fmla="*/ 0 w 12"/>
                <a:gd name="T1" fmla="*/ 0 h 12"/>
                <a:gd name="T2" fmla="*/ 0 w 12"/>
                <a:gd name="T3" fmla="*/ 2 h 12"/>
                <a:gd name="T4" fmla="*/ 2 w 12"/>
                <a:gd name="T5" fmla="*/ 2 h 12"/>
                <a:gd name="T6" fmla="*/ 4 w 12"/>
                <a:gd name="T7" fmla="*/ 2 h 12"/>
                <a:gd name="T8" fmla="*/ 10 w 12"/>
                <a:gd name="T9" fmla="*/ 8 h 12"/>
                <a:gd name="T10" fmla="*/ 12 w 12"/>
                <a:gd name="T11" fmla="*/ 10 h 12"/>
                <a:gd name="T12" fmla="*/ 12 w 12"/>
                <a:gd name="T13" fmla="*/ 12 h 12"/>
                <a:gd name="T14" fmla="*/ 8 w 12"/>
                <a:gd name="T15" fmla="*/ 12 h 12"/>
                <a:gd name="T16" fmla="*/ 6 w 12"/>
                <a:gd name="T17" fmla="*/ 10 h 12"/>
                <a:gd name="T18" fmla="*/ 4 w 12"/>
                <a:gd name="T19" fmla="*/ 8 h 12"/>
                <a:gd name="T20" fmla="*/ 4 w 12"/>
                <a:gd name="T21" fmla="*/ 6 h 12"/>
                <a:gd name="T22" fmla="*/ 2 w 12"/>
                <a:gd name="T23" fmla="*/ 8 h 12"/>
                <a:gd name="T24" fmla="*/ 0 w 12"/>
                <a:gd name="T25" fmla="*/ 10 h 12"/>
                <a:gd name="T26" fmla="*/ 0 w 12"/>
                <a:gd name="T27" fmla="*/ 2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2"/>
                <a:gd name="T44" fmla="*/ 12 w 12"/>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2">
                  <a:moveTo>
                    <a:pt x="0" y="0"/>
                  </a:moveTo>
                  <a:lnTo>
                    <a:pt x="0" y="2"/>
                  </a:lnTo>
                  <a:lnTo>
                    <a:pt x="2" y="2"/>
                  </a:lnTo>
                  <a:lnTo>
                    <a:pt x="4" y="2"/>
                  </a:lnTo>
                  <a:lnTo>
                    <a:pt x="10" y="8"/>
                  </a:lnTo>
                  <a:lnTo>
                    <a:pt x="12" y="10"/>
                  </a:lnTo>
                  <a:lnTo>
                    <a:pt x="12" y="12"/>
                  </a:lnTo>
                  <a:lnTo>
                    <a:pt x="8" y="12"/>
                  </a:lnTo>
                  <a:lnTo>
                    <a:pt x="6" y="10"/>
                  </a:lnTo>
                  <a:lnTo>
                    <a:pt x="4" y="8"/>
                  </a:lnTo>
                  <a:lnTo>
                    <a:pt x="4" y="6"/>
                  </a:lnTo>
                  <a:lnTo>
                    <a:pt x="2" y="8"/>
                  </a:lnTo>
                  <a:lnTo>
                    <a:pt x="0" y="10"/>
                  </a:lnTo>
                  <a:lnTo>
                    <a:pt x="0" y="2"/>
                  </a:lnTo>
                </a:path>
              </a:pathLst>
            </a:custGeom>
            <a:solidFill>
              <a:schemeClr val="tx2"/>
            </a:solidFill>
            <a:ln w="3175">
              <a:solidFill>
                <a:schemeClr val="bg1"/>
              </a:solidFill>
              <a:round/>
              <a:headEnd/>
              <a:tailEnd/>
            </a:ln>
          </p:spPr>
          <p:txBody>
            <a:bodyPr/>
            <a:lstStyle/>
            <a:p>
              <a:endParaRPr lang="fr-FR" dirty="0"/>
            </a:p>
          </p:txBody>
        </p:sp>
        <p:sp>
          <p:nvSpPr>
            <p:cNvPr id="5291" name="Freeform 360"/>
            <p:cNvSpPr>
              <a:spLocks/>
            </p:cNvSpPr>
            <p:nvPr/>
          </p:nvSpPr>
          <p:spPr bwMode="auto">
            <a:xfrm>
              <a:off x="4643" y="2515"/>
              <a:ext cx="20" cy="24"/>
            </a:xfrm>
            <a:custGeom>
              <a:avLst/>
              <a:gdLst>
                <a:gd name="T0" fmla="*/ 0 w 20"/>
                <a:gd name="T1" fmla="*/ 2 h 24"/>
                <a:gd name="T2" fmla="*/ 6 w 20"/>
                <a:gd name="T3" fmla="*/ 2 h 24"/>
                <a:gd name="T4" fmla="*/ 10 w 20"/>
                <a:gd name="T5" fmla="*/ 0 h 24"/>
                <a:gd name="T6" fmla="*/ 12 w 20"/>
                <a:gd name="T7" fmla="*/ 0 h 24"/>
                <a:gd name="T8" fmla="*/ 14 w 20"/>
                <a:gd name="T9" fmla="*/ 2 h 24"/>
                <a:gd name="T10" fmla="*/ 14 w 20"/>
                <a:gd name="T11" fmla="*/ 4 h 24"/>
                <a:gd name="T12" fmla="*/ 16 w 20"/>
                <a:gd name="T13" fmla="*/ 6 h 24"/>
                <a:gd name="T14" fmla="*/ 16 w 20"/>
                <a:gd name="T15" fmla="*/ 12 h 24"/>
                <a:gd name="T16" fmla="*/ 20 w 20"/>
                <a:gd name="T17" fmla="*/ 22 h 24"/>
                <a:gd name="T18" fmla="*/ 20 w 20"/>
                <a:gd name="T19" fmla="*/ 24 h 24"/>
                <a:gd name="T20" fmla="*/ 16 w 20"/>
                <a:gd name="T21" fmla="*/ 24 h 24"/>
                <a:gd name="T22" fmla="*/ 14 w 20"/>
                <a:gd name="T23" fmla="*/ 22 h 24"/>
                <a:gd name="T24" fmla="*/ 12 w 20"/>
                <a:gd name="T25" fmla="*/ 20 h 24"/>
                <a:gd name="T26" fmla="*/ 10 w 20"/>
                <a:gd name="T27" fmla="*/ 20 h 24"/>
                <a:gd name="T28" fmla="*/ 10 w 20"/>
                <a:gd name="T29" fmla="*/ 18 h 24"/>
                <a:gd name="T30" fmla="*/ 8 w 20"/>
                <a:gd name="T31" fmla="*/ 16 h 24"/>
                <a:gd name="T32" fmla="*/ 10 w 20"/>
                <a:gd name="T33" fmla="*/ 14 h 24"/>
                <a:gd name="T34" fmla="*/ 4 w 20"/>
                <a:gd name="T35" fmla="*/ 10 h 24"/>
                <a:gd name="T36" fmla="*/ 4 w 20"/>
                <a:gd name="T37" fmla="*/ 8 h 24"/>
                <a:gd name="T38" fmla="*/ 2 w 20"/>
                <a:gd name="T39" fmla="*/ 6 h 24"/>
                <a:gd name="T40" fmla="*/ 2 w 20"/>
                <a:gd name="T41" fmla="*/ 2 h 24"/>
                <a:gd name="T42" fmla="*/ 0 w 20"/>
                <a:gd name="T43" fmla="*/ 2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4"/>
                <a:gd name="T68" fmla="*/ 20 w 2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4">
                  <a:moveTo>
                    <a:pt x="0" y="2"/>
                  </a:moveTo>
                  <a:lnTo>
                    <a:pt x="6" y="2"/>
                  </a:lnTo>
                  <a:lnTo>
                    <a:pt x="10" y="0"/>
                  </a:lnTo>
                  <a:lnTo>
                    <a:pt x="12" y="0"/>
                  </a:lnTo>
                  <a:lnTo>
                    <a:pt x="14" y="2"/>
                  </a:lnTo>
                  <a:lnTo>
                    <a:pt x="14" y="4"/>
                  </a:lnTo>
                  <a:lnTo>
                    <a:pt x="16" y="6"/>
                  </a:lnTo>
                  <a:lnTo>
                    <a:pt x="16" y="12"/>
                  </a:lnTo>
                  <a:lnTo>
                    <a:pt x="20" y="22"/>
                  </a:lnTo>
                  <a:lnTo>
                    <a:pt x="20" y="24"/>
                  </a:lnTo>
                  <a:lnTo>
                    <a:pt x="16" y="24"/>
                  </a:lnTo>
                  <a:lnTo>
                    <a:pt x="14" y="22"/>
                  </a:lnTo>
                  <a:lnTo>
                    <a:pt x="12" y="20"/>
                  </a:lnTo>
                  <a:lnTo>
                    <a:pt x="10" y="20"/>
                  </a:lnTo>
                  <a:lnTo>
                    <a:pt x="10" y="18"/>
                  </a:lnTo>
                  <a:lnTo>
                    <a:pt x="8" y="16"/>
                  </a:lnTo>
                  <a:lnTo>
                    <a:pt x="10" y="14"/>
                  </a:lnTo>
                  <a:lnTo>
                    <a:pt x="4" y="10"/>
                  </a:lnTo>
                  <a:lnTo>
                    <a:pt x="4" y="8"/>
                  </a:lnTo>
                  <a:lnTo>
                    <a:pt x="2" y="6"/>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292" name="Freeform 361"/>
            <p:cNvSpPr>
              <a:spLocks/>
            </p:cNvSpPr>
            <p:nvPr/>
          </p:nvSpPr>
          <p:spPr bwMode="auto">
            <a:xfrm>
              <a:off x="4643" y="2515"/>
              <a:ext cx="20" cy="24"/>
            </a:xfrm>
            <a:custGeom>
              <a:avLst/>
              <a:gdLst>
                <a:gd name="T0" fmla="*/ 0 w 20"/>
                <a:gd name="T1" fmla="*/ 2 h 24"/>
                <a:gd name="T2" fmla="*/ 6 w 20"/>
                <a:gd name="T3" fmla="*/ 2 h 24"/>
                <a:gd name="T4" fmla="*/ 10 w 20"/>
                <a:gd name="T5" fmla="*/ 0 h 24"/>
                <a:gd name="T6" fmla="*/ 12 w 20"/>
                <a:gd name="T7" fmla="*/ 0 h 24"/>
                <a:gd name="T8" fmla="*/ 14 w 20"/>
                <a:gd name="T9" fmla="*/ 2 h 24"/>
                <a:gd name="T10" fmla="*/ 14 w 20"/>
                <a:gd name="T11" fmla="*/ 4 h 24"/>
                <a:gd name="T12" fmla="*/ 16 w 20"/>
                <a:gd name="T13" fmla="*/ 6 h 24"/>
                <a:gd name="T14" fmla="*/ 16 w 20"/>
                <a:gd name="T15" fmla="*/ 12 h 24"/>
                <a:gd name="T16" fmla="*/ 20 w 20"/>
                <a:gd name="T17" fmla="*/ 22 h 24"/>
                <a:gd name="T18" fmla="*/ 20 w 20"/>
                <a:gd name="T19" fmla="*/ 24 h 24"/>
                <a:gd name="T20" fmla="*/ 16 w 20"/>
                <a:gd name="T21" fmla="*/ 24 h 24"/>
                <a:gd name="T22" fmla="*/ 14 w 20"/>
                <a:gd name="T23" fmla="*/ 22 h 24"/>
                <a:gd name="T24" fmla="*/ 12 w 20"/>
                <a:gd name="T25" fmla="*/ 20 h 24"/>
                <a:gd name="T26" fmla="*/ 10 w 20"/>
                <a:gd name="T27" fmla="*/ 20 h 24"/>
                <a:gd name="T28" fmla="*/ 10 w 20"/>
                <a:gd name="T29" fmla="*/ 18 h 24"/>
                <a:gd name="T30" fmla="*/ 8 w 20"/>
                <a:gd name="T31" fmla="*/ 16 h 24"/>
                <a:gd name="T32" fmla="*/ 10 w 20"/>
                <a:gd name="T33" fmla="*/ 14 h 24"/>
                <a:gd name="T34" fmla="*/ 4 w 20"/>
                <a:gd name="T35" fmla="*/ 10 h 24"/>
                <a:gd name="T36" fmla="*/ 4 w 20"/>
                <a:gd name="T37" fmla="*/ 8 h 24"/>
                <a:gd name="T38" fmla="*/ 2 w 20"/>
                <a:gd name="T39" fmla="*/ 6 h 24"/>
                <a:gd name="T40" fmla="*/ 2 w 20"/>
                <a:gd name="T41" fmla="*/ 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4"/>
                <a:gd name="T65" fmla="*/ 20 w 2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4">
                  <a:moveTo>
                    <a:pt x="0" y="2"/>
                  </a:moveTo>
                  <a:lnTo>
                    <a:pt x="6" y="2"/>
                  </a:lnTo>
                  <a:lnTo>
                    <a:pt x="10" y="0"/>
                  </a:lnTo>
                  <a:lnTo>
                    <a:pt x="12" y="0"/>
                  </a:lnTo>
                  <a:lnTo>
                    <a:pt x="14" y="2"/>
                  </a:lnTo>
                  <a:lnTo>
                    <a:pt x="14" y="4"/>
                  </a:lnTo>
                  <a:lnTo>
                    <a:pt x="16" y="6"/>
                  </a:lnTo>
                  <a:lnTo>
                    <a:pt x="16" y="12"/>
                  </a:lnTo>
                  <a:lnTo>
                    <a:pt x="20" y="22"/>
                  </a:lnTo>
                  <a:lnTo>
                    <a:pt x="20" y="24"/>
                  </a:lnTo>
                  <a:lnTo>
                    <a:pt x="16" y="24"/>
                  </a:lnTo>
                  <a:lnTo>
                    <a:pt x="14" y="22"/>
                  </a:lnTo>
                  <a:lnTo>
                    <a:pt x="12" y="20"/>
                  </a:lnTo>
                  <a:lnTo>
                    <a:pt x="10" y="20"/>
                  </a:lnTo>
                  <a:lnTo>
                    <a:pt x="10" y="18"/>
                  </a:lnTo>
                  <a:lnTo>
                    <a:pt x="8" y="16"/>
                  </a:lnTo>
                  <a:lnTo>
                    <a:pt x="10" y="14"/>
                  </a:lnTo>
                  <a:lnTo>
                    <a:pt x="4" y="10"/>
                  </a:lnTo>
                  <a:lnTo>
                    <a:pt x="4" y="8"/>
                  </a:lnTo>
                  <a:lnTo>
                    <a:pt x="2" y="6"/>
                  </a:lnTo>
                  <a:lnTo>
                    <a:pt x="2" y="2"/>
                  </a:lnTo>
                </a:path>
              </a:pathLst>
            </a:custGeom>
            <a:solidFill>
              <a:schemeClr val="tx2"/>
            </a:solidFill>
            <a:ln w="3175">
              <a:solidFill>
                <a:schemeClr val="bg1"/>
              </a:solidFill>
              <a:round/>
              <a:headEnd/>
              <a:tailEnd/>
            </a:ln>
          </p:spPr>
          <p:txBody>
            <a:bodyPr/>
            <a:lstStyle/>
            <a:p>
              <a:endParaRPr lang="fr-FR" dirty="0"/>
            </a:p>
          </p:txBody>
        </p:sp>
        <p:sp>
          <p:nvSpPr>
            <p:cNvPr id="5293" name="Freeform 362"/>
            <p:cNvSpPr>
              <a:spLocks/>
            </p:cNvSpPr>
            <p:nvPr/>
          </p:nvSpPr>
          <p:spPr bwMode="auto">
            <a:xfrm>
              <a:off x="4607" y="2525"/>
              <a:ext cx="18" cy="23"/>
            </a:xfrm>
            <a:custGeom>
              <a:avLst/>
              <a:gdLst>
                <a:gd name="T0" fmla="*/ 0 w 18"/>
                <a:gd name="T1" fmla="*/ 2 h 23"/>
                <a:gd name="T2" fmla="*/ 0 w 18"/>
                <a:gd name="T3" fmla="*/ 0 h 23"/>
                <a:gd name="T4" fmla="*/ 4 w 18"/>
                <a:gd name="T5" fmla="*/ 2 h 23"/>
                <a:gd name="T6" fmla="*/ 6 w 18"/>
                <a:gd name="T7" fmla="*/ 4 h 23"/>
                <a:gd name="T8" fmla="*/ 8 w 18"/>
                <a:gd name="T9" fmla="*/ 6 h 23"/>
                <a:gd name="T10" fmla="*/ 14 w 18"/>
                <a:gd name="T11" fmla="*/ 6 h 23"/>
                <a:gd name="T12" fmla="*/ 14 w 18"/>
                <a:gd name="T13" fmla="*/ 8 h 23"/>
                <a:gd name="T14" fmla="*/ 16 w 18"/>
                <a:gd name="T15" fmla="*/ 6 h 23"/>
                <a:gd name="T16" fmla="*/ 18 w 18"/>
                <a:gd name="T17" fmla="*/ 6 h 23"/>
                <a:gd name="T18" fmla="*/ 18 w 18"/>
                <a:gd name="T19" fmla="*/ 10 h 23"/>
                <a:gd name="T20" fmla="*/ 16 w 18"/>
                <a:gd name="T21" fmla="*/ 14 h 23"/>
                <a:gd name="T22" fmla="*/ 14 w 18"/>
                <a:gd name="T23" fmla="*/ 14 h 23"/>
                <a:gd name="T24" fmla="*/ 10 w 18"/>
                <a:gd name="T25" fmla="*/ 18 h 23"/>
                <a:gd name="T26" fmla="*/ 4 w 18"/>
                <a:gd name="T27" fmla="*/ 22 h 23"/>
                <a:gd name="T28" fmla="*/ 2 w 18"/>
                <a:gd name="T29" fmla="*/ 23 h 23"/>
                <a:gd name="T30" fmla="*/ 0 w 18"/>
                <a:gd name="T31" fmla="*/ 20 h 23"/>
                <a:gd name="T32" fmla="*/ 2 w 18"/>
                <a:gd name="T33" fmla="*/ 4 h 23"/>
                <a:gd name="T34" fmla="*/ 2 w 18"/>
                <a:gd name="T35" fmla="*/ 2 h 23"/>
                <a:gd name="T36" fmla="*/ 0 w 18"/>
                <a:gd name="T37" fmla="*/ 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3"/>
                <a:gd name="T59" fmla="*/ 18 w 18"/>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3">
                  <a:moveTo>
                    <a:pt x="0" y="2"/>
                  </a:moveTo>
                  <a:lnTo>
                    <a:pt x="0" y="0"/>
                  </a:lnTo>
                  <a:lnTo>
                    <a:pt x="4" y="2"/>
                  </a:lnTo>
                  <a:lnTo>
                    <a:pt x="6" y="4"/>
                  </a:lnTo>
                  <a:lnTo>
                    <a:pt x="8" y="6"/>
                  </a:lnTo>
                  <a:lnTo>
                    <a:pt x="14" y="6"/>
                  </a:lnTo>
                  <a:lnTo>
                    <a:pt x="14" y="8"/>
                  </a:lnTo>
                  <a:lnTo>
                    <a:pt x="16" y="6"/>
                  </a:lnTo>
                  <a:lnTo>
                    <a:pt x="18" y="6"/>
                  </a:lnTo>
                  <a:lnTo>
                    <a:pt x="18" y="10"/>
                  </a:lnTo>
                  <a:lnTo>
                    <a:pt x="16" y="14"/>
                  </a:lnTo>
                  <a:lnTo>
                    <a:pt x="14" y="14"/>
                  </a:lnTo>
                  <a:lnTo>
                    <a:pt x="10" y="18"/>
                  </a:lnTo>
                  <a:lnTo>
                    <a:pt x="4" y="22"/>
                  </a:lnTo>
                  <a:lnTo>
                    <a:pt x="2" y="23"/>
                  </a:lnTo>
                  <a:lnTo>
                    <a:pt x="0" y="20"/>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294" name="Freeform 363"/>
            <p:cNvSpPr>
              <a:spLocks/>
            </p:cNvSpPr>
            <p:nvPr/>
          </p:nvSpPr>
          <p:spPr bwMode="auto">
            <a:xfrm>
              <a:off x="4607" y="2525"/>
              <a:ext cx="18" cy="23"/>
            </a:xfrm>
            <a:custGeom>
              <a:avLst/>
              <a:gdLst>
                <a:gd name="T0" fmla="*/ 0 w 18"/>
                <a:gd name="T1" fmla="*/ 2 h 23"/>
                <a:gd name="T2" fmla="*/ 0 w 18"/>
                <a:gd name="T3" fmla="*/ 0 h 23"/>
                <a:gd name="T4" fmla="*/ 4 w 18"/>
                <a:gd name="T5" fmla="*/ 2 h 23"/>
                <a:gd name="T6" fmla="*/ 6 w 18"/>
                <a:gd name="T7" fmla="*/ 4 h 23"/>
                <a:gd name="T8" fmla="*/ 8 w 18"/>
                <a:gd name="T9" fmla="*/ 6 h 23"/>
                <a:gd name="T10" fmla="*/ 14 w 18"/>
                <a:gd name="T11" fmla="*/ 6 h 23"/>
                <a:gd name="T12" fmla="*/ 14 w 18"/>
                <a:gd name="T13" fmla="*/ 8 h 23"/>
                <a:gd name="T14" fmla="*/ 16 w 18"/>
                <a:gd name="T15" fmla="*/ 6 h 23"/>
                <a:gd name="T16" fmla="*/ 18 w 18"/>
                <a:gd name="T17" fmla="*/ 6 h 23"/>
                <a:gd name="T18" fmla="*/ 18 w 18"/>
                <a:gd name="T19" fmla="*/ 10 h 23"/>
                <a:gd name="T20" fmla="*/ 16 w 18"/>
                <a:gd name="T21" fmla="*/ 14 h 23"/>
                <a:gd name="T22" fmla="*/ 14 w 18"/>
                <a:gd name="T23" fmla="*/ 14 h 23"/>
                <a:gd name="T24" fmla="*/ 10 w 18"/>
                <a:gd name="T25" fmla="*/ 18 h 23"/>
                <a:gd name="T26" fmla="*/ 4 w 18"/>
                <a:gd name="T27" fmla="*/ 22 h 23"/>
                <a:gd name="T28" fmla="*/ 2 w 18"/>
                <a:gd name="T29" fmla="*/ 23 h 23"/>
                <a:gd name="T30" fmla="*/ 0 w 18"/>
                <a:gd name="T31" fmla="*/ 20 h 23"/>
                <a:gd name="T32" fmla="*/ 2 w 18"/>
                <a:gd name="T33" fmla="*/ 4 h 23"/>
                <a:gd name="T34" fmla="*/ 2 w 18"/>
                <a:gd name="T35" fmla="*/ 2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3"/>
                <a:gd name="T56" fmla="*/ 18 w 18"/>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3">
                  <a:moveTo>
                    <a:pt x="0" y="2"/>
                  </a:moveTo>
                  <a:lnTo>
                    <a:pt x="0" y="0"/>
                  </a:lnTo>
                  <a:lnTo>
                    <a:pt x="4" y="2"/>
                  </a:lnTo>
                  <a:lnTo>
                    <a:pt x="6" y="4"/>
                  </a:lnTo>
                  <a:lnTo>
                    <a:pt x="8" y="6"/>
                  </a:lnTo>
                  <a:lnTo>
                    <a:pt x="14" y="6"/>
                  </a:lnTo>
                  <a:lnTo>
                    <a:pt x="14" y="8"/>
                  </a:lnTo>
                  <a:lnTo>
                    <a:pt x="16" y="6"/>
                  </a:lnTo>
                  <a:lnTo>
                    <a:pt x="18" y="6"/>
                  </a:lnTo>
                  <a:lnTo>
                    <a:pt x="18" y="10"/>
                  </a:lnTo>
                  <a:lnTo>
                    <a:pt x="16" y="14"/>
                  </a:lnTo>
                  <a:lnTo>
                    <a:pt x="14" y="14"/>
                  </a:lnTo>
                  <a:lnTo>
                    <a:pt x="10" y="18"/>
                  </a:lnTo>
                  <a:lnTo>
                    <a:pt x="4" y="22"/>
                  </a:lnTo>
                  <a:lnTo>
                    <a:pt x="2" y="23"/>
                  </a:lnTo>
                  <a:lnTo>
                    <a:pt x="0" y="20"/>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295" name="Freeform 364"/>
            <p:cNvSpPr>
              <a:spLocks/>
            </p:cNvSpPr>
            <p:nvPr/>
          </p:nvSpPr>
          <p:spPr bwMode="auto">
            <a:xfrm>
              <a:off x="4617" y="2545"/>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296" name="Freeform 365"/>
            <p:cNvSpPr>
              <a:spLocks/>
            </p:cNvSpPr>
            <p:nvPr/>
          </p:nvSpPr>
          <p:spPr bwMode="auto">
            <a:xfrm>
              <a:off x="4617" y="2545"/>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297" name="Freeform 366"/>
            <p:cNvSpPr>
              <a:spLocks/>
            </p:cNvSpPr>
            <p:nvPr/>
          </p:nvSpPr>
          <p:spPr bwMode="auto">
            <a:xfrm>
              <a:off x="4615" y="2541"/>
              <a:ext cx="16" cy="27"/>
            </a:xfrm>
            <a:custGeom>
              <a:avLst/>
              <a:gdLst>
                <a:gd name="T0" fmla="*/ 8 w 16"/>
                <a:gd name="T1" fmla="*/ 2 h 27"/>
                <a:gd name="T2" fmla="*/ 10 w 16"/>
                <a:gd name="T3" fmla="*/ 0 h 27"/>
                <a:gd name="T4" fmla="*/ 12 w 16"/>
                <a:gd name="T5" fmla="*/ 0 h 27"/>
                <a:gd name="T6" fmla="*/ 16 w 16"/>
                <a:gd name="T7" fmla="*/ 0 h 27"/>
                <a:gd name="T8" fmla="*/ 16 w 16"/>
                <a:gd name="T9" fmla="*/ 6 h 27"/>
                <a:gd name="T10" fmla="*/ 14 w 16"/>
                <a:gd name="T11" fmla="*/ 7 h 27"/>
                <a:gd name="T12" fmla="*/ 14 w 16"/>
                <a:gd name="T13" fmla="*/ 9 h 27"/>
                <a:gd name="T14" fmla="*/ 10 w 16"/>
                <a:gd name="T15" fmla="*/ 15 h 27"/>
                <a:gd name="T16" fmla="*/ 10 w 16"/>
                <a:gd name="T17" fmla="*/ 21 h 27"/>
                <a:gd name="T18" fmla="*/ 12 w 16"/>
                <a:gd name="T19" fmla="*/ 23 h 27"/>
                <a:gd name="T20" fmla="*/ 12 w 16"/>
                <a:gd name="T21" fmla="*/ 25 h 27"/>
                <a:gd name="T22" fmla="*/ 8 w 16"/>
                <a:gd name="T23" fmla="*/ 27 h 27"/>
                <a:gd name="T24" fmla="*/ 4 w 16"/>
                <a:gd name="T25" fmla="*/ 23 h 27"/>
                <a:gd name="T26" fmla="*/ 4 w 16"/>
                <a:gd name="T27" fmla="*/ 21 h 27"/>
                <a:gd name="T28" fmla="*/ 0 w 16"/>
                <a:gd name="T29" fmla="*/ 17 h 27"/>
                <a:gd name="T30" fmla="*/ 0 w 16"/>
                <a:gd name="T31" fmla="*/ 13 h 27"/>
                <a:gd name="T32" fmla="*/ 4 w 16"/>
                <a:gd name="T33" fmla="*/ 11 h 27"/>
                <a:gd name="T34" fmla="*/ 6 w 16"/>
                <a:gd name="T35" fmla="*/ 9 h 27"/>
                <a:gd name="T36" fmla="*/ 6 w 16"/>
                <a:gd name="T37" fmla="*/ 6 h 27"/>
                <a:gd name="T38" fmla="*/ 6 w 16"/>
                <a:gd name="T39" fmla="*/ 2 h 27"/>
                <a:gd name="T40" fmla="*/ 6 w 16"/>
                <a:gd name="T41" fmla="*/ 2 h 27"/>
                <a:gd name="T42" fmla="*/ 8 w 16"/>
                <a:gd name="T43" fmla="*/ 2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27"/>
                <a:gd name="T68" fmla="*/ 16 w 16"/>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27">
                  <a:moveTo>
                    <a:pt x="8" y="2"/>
                  </a:moveTo>
                  <a:lnTo>
                    <a:pt x="10" y="0"/>
                  </a:lnTo>
                  <a:lnTo>
                    <a:pt x="12" y="0"/>
                  </a:lnTo>
                  <a:lnTo>
                    <a:pt x="16" y="0"/>
                  </a:lnTo>
                  <a:lnTo>
                    <a:pt x="16" y="6"/>
                  </a:lnTo>
                  <a:lnTo>
                    <a:pt x="14" y="7"/>
                  </a:lnTo>
                  <a:lnTo>
                    <a:pt x="14" y="9"/>
                  </a:lnTo>
                  <a:lnTo>
                    <a:pt x="10" y="15"/>
                  </a:lnTo>
                  <a:lnTo>
                    <a:pt x="10" y="21"/>
                  </a:lnTo>
                  <a:lnTo>
                    <a:pt x="12" y="23"/>
                  </a:lnTo>
                  <a:lnTo>
                    <a:pt x="12" y="25"/>
                  </a:lnTo>
                  <a:lnTo>
                    <a:pt x="8" y="27"/>
                  </a:lnTo>
                  <a:lnTo>
                    <a:pt x="4" y="23"/>
                  </a:lnTo>
                  <a:lnTo>
                    <a:pt x="4" y="21"/>
                  </a:lnTo>
                  <a:lnTo>
                    <a:pt x="0" y="17"/>
                  </a:lnTo>
                  <a:lnTo>
                    <a:pt x="0" y="13"/>
                  </a:lnTo>
                  <a:lnTo>
                    <a:pt x="4" y="11"/>
                  </a:lnTo>
                  <a:lnTo>
                    <a:pt x="6" y="9"/>
                  </a:lnTo>
                  <a:lnTo>
                    <a:pt x="6" y="6"/>
                  </a:lnTo>
                  <a:lnTo>
                    <a:pt x="6" y="2"/>
                  </a:lnTo>
                  <a:lnTo>
                    <a:pt x="8" y="2"/>
                  </a:lnTo>
                  <a:close/>
                </a:path>
              </a:pathLst>
            </a:custGeom>
            <a:solidFill>
              <a:schemeClr val="tx2"/>
            </a:solidFill>
            <a:ln w="3175">
              <a:solidFill>
                <a:schemeClr val="bg1"/>
              </a:solidFill>
              <a:round/>
              <a:headEnd/>
              <a:tailEnd/>
            </a:ln>
          </p:spPr>
          <p:txBody>
            <a:bodyPr/>
            <a:lstStyle/>
            <a:p>
              <a:endParaRPr lang="fr-FR" dirty="0"/>
            </a:p>
          </p:txBody>
        </p:sp>
        <p:sp>
          <p:nvSpPr>
            <p:cNvPr id="5298" name="Freeform 367"/>
            <p:cNvSpPr>
              <a:spLocks/>
            </p:cNvSpPr>
            <p:nvPr/>
          </p:nvSpPr>
          <p:spPr bwMode="auto">
            <a:xfrm>
              <a:off x="4615" y="2541"/>
              <a:ext cx="16" cy="27"/>
            </a:xfrm>
            <a:custGeom>
              <a:avLst/>
              <a:gdLst>
                <a:gd name="T0" fmla="*/ 8 w 16"/>
                <a:gd name="T1" fmla="*/ 2 h 27"/>
                <a:gd name="T2" fmla="*/ 10 w 16"/>
                <a:gd name="T3" fmla="*/ 0 h 27"/>
                <a:gd name="T4" fmla="*/ 12 w 16"/>
                <a:gd name="T5" fmla="*/ 0 h 27"/>
                <a:gd name="T6" fmla="*/ 16 w 16"/>
                <a:gd name="T7" fmla="*/ 0 h 27"/>
                <a:gd name="T8" fmla="*/ 16 w 16"/>
                <a:gd name="T9" fmla="*/ 6 h 27"/>
                <a:gd name="T10" fmla="*/ 14 w 16"/>
                <a:gd name="T11" fmla="*/ 7 h 27"/>
                <a:gd name="T12" fmla="*/ 14 w 16"/>
                <a:gd name="T13" fmla="*/ 9 h 27"/>
                <a:gd name="T14" fmla="*/ 10 w 16"/>
                <a:gd name="T15" fmla="*/ 15 h 27"/>
                <a:gd name="T16" fmla="*/ 10 w 16"/>
                <a:gd name="T17" fmla="*/ 21 h 27"/>
                <a:gd name="T18" fmla="*/ 12 w 16"/>
                <a:gd name="T19" fmla="*/ 23 h 27"/>
                <a:gd name="T20" fmla="*/ 12 w 16"/>
                <a:gd name="T21" fmla="*/ 25 h 27"/>
                <a:gd name="T22" fmla="*/ 8 w 16"/>
                <a:gd name="T23" fmla="*/ 27 h 27"/>
                <a:gd name="T24" fmla="*/ 4 w 16"/>
                <a:gd name="T25" fmla="*/ 23 h 27"/>
                <a:gd name="T26" fmla="*/ 4 w 16"/>
                <a:gd name="T27" fmla="*/ 21 h 27"/>
                <a:gd name="T28" fmla="*/ 0 w 16"/>
                <a:gd name="T29" fmla="*/ 17 h 27"/>
                <a:gd name="T30" fmla="*/ 0 w 16"/>
                <a:gd name="T31" fmla="*/ 13 h 27"/>
                <a:gd name="T32" fmla="*/ 4 w 16"/>
                <a:gd name="T33" fmla="*/ 11 h 27"/>
                <a:gd name="T34" fmla="*/ 6 w 16"/>
                <a:gd name="T35" fmla="*/ 9 h 27"/>
                <a:gd name="T36" fmla="*/ 6 w 16"/>
                <a:gd name="T37" fmla="*/ 6 h 27"/>
                <a:gd name="T38" fmla="*/ 6 w 16"/>
                <a:gd name="T39" fmla="*/ 2 h 27"/>
                <a:gd name="T40" fmla="*/ 6 w 16"/>
                <a:gd name="T41" fmla="*/ 2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27"/>
                <a:gd name="T65" fmla="*/ 16 w 16"/>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27">
                  <a:moveTo>
                    <a:pt x="8" y="2"/>
                  </a:moveTo>
                  <a:lnTo>
                    <a:pt x="10" y="0"/>
                  </a:lnTo>
                  <a:lnTo>
                    <a:pt x="12" y="0"/>
                  </a:lnTo>
                  <a:lnTo>
                    <a:pt x="16" y="0"/>
                  </a:lnTo>
                  <a:lnTo>
                    <a:pt x="16" y="6"/>
                  </a:lnTo>
                  <a:lnTo>
                    <a:pt x="14" y="7"/>
                  </a:lnTo>
                  <a:lnTo>
                    <a:pt x="14" y="9"/>
                  </a:lnTo>
                  <a:lnTo>
                    <a:pt x="10" y="15"/>
                  </a:lnTo>
                  <a:lnTo>
                    <a:pt x="10" y="21"/>
                  </a:lnTo>
                  <a:lnTo>
                    <a:pt x="12" y="23"/>
                  </a:lnTo>
                  <a:lnTo>
                    <a:pt x="12" y="25"/>
                  </a:lnTo>
                  <a:lnTo>
                    <a:pt x="8" y="27"/>
                  </a:lnTo>
                  <a:lnTo>
                    <a:pt x="4" y="23"/>
                  </a:lnTo>
                  <a:lnTo>
                    <a:pt x="4" y="21"/>
                  </a:lnTo>
                  <a:lnTo>
                    <a:pt x="0" y="17"/>
                  </a:lnTo>
                  <a:lnTo>
                    <a:pt x="0" y="13"/>
                  </a:lnTo>
                  <a:lnTo>
                    <a:pt x="4" y="11"/>
                  </a:lnTo>
                  <a:lnTo>
                    <a:pt x="6" y="9"/>
                  </a:lnTo>
                  <a:lnTo>
                    <a:pt x="6" y="6"/>
                  </a:lnTo>
                  <a:lnTo>
                    <a:pt x="6" y="2"/>
                  </a:lnTo>
                </a:path>
              </a:pathLst>
            </a:custGeom>
            <a:solidFill>
              <a:schemeClr val="tx2"/>
            </a:solidFill>
            <a:ln w="3175">
              <a:solidFill>
                <a:schemeClr val="bg1"/>
              </a:solidFill>
              <a:round/>
              <a:headEnd/>
              <a:tailEnd/>
            </a:ln>
          </p:spPr>
          <p:txBody>
            <a:bodyPr/>
            <a:lstStyle/>
            <a:p>
              <a:endParaRPr lang="fr-FR" dirty="0"/>
            </a:p>
          </p:txBody>
        </p:sp>
        <p:sp>
          <p:nvSpPr>
            <p:cNvPr id="5299" name="Freeform 368"/>
            <p:cNvSpPr>
              <a:spLocks/>
            </p:cNvSpPr>
            <p:nvPr/>
          </p:nvSpPr>
          <p:spPr bwMode="auto">
            <a:xfrm>
              <a:off x="4643" y="2529"/>
              <a:ext cx="4" cy="2"/>
            </a:xfrm>
            <a:custGeom>
              <a:avLst/>
              <a:gdLst>
                <a:gd name="T0" fmla="*/ 0 w 4"/>
                <a:gd name="T1" fmla="*/ 0 h 2"/>
                <a:gd name="T2" fmla="*/ 2 w 4"/>
                <a:gd name="T3" fmla="*/ 0 h 2"/>
                <a:gd name="T4" fmla="*/ 4 w 4"/>
                <a:gd name="T5" fmla="*/ 2 h 2"/>
                <a:gd name="T6" fmla="*/ 2 w 4"/>
                <a:gd name="T7" fmla="*/ 2 h 2"/>
                <a:gd name="T8" fmla="*/ 2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4" y="2"/>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00" name="Freeform 369"/>
            <p:cNvSpPr>
              <a:spLocks/>
            </p:cNvSpPr>
            <p:nvPr/>
          </p:nvSpPr>
          <p:spPr bwMode="auto">
            <a:xfrm>
              <a:off x="4643" y="2529"/>
              <a:ext cx="4" cy="2"/>
            </a:xfrm>
            <a:custGeom>
              <a:avLst/>
              <a:gdLst>
                <a:gd name="T0" fmla="*/ 0 w 4"/>
                <a:gd name="T1" fmla="*/ 0 h 2"/>
                <a:gd name="T2" fmla="*/ 2 w 4"/>
                <a:gd name="T3" fmla="*/ 0 h 2"/>
                <a:gd name="T4" fmla="*/ 4 w 4"/>
                <a:gd name="T5" fmla="*/ 2 h 2"/>
                <a:gd name="T6" fmla="*/ 2 w 4"/>
                <a:gd name="T7" fmla="*/ 2 h 2"/>
                <a:gd name="T8" fmla="*/ 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0"/>
                  </a:moveTo>
                  <a:lnTo>
                    <a:pt x="2" y="0"/>
                  </a:lnTo>
                  <a:lnTo>
                    <a:pt x="4" y="2"/>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301" name="Freeform 370"/>
            <p:cNvSpPr>
              <a:spLocks/>
            </p:cNvSpPr>
            <p:nvPr/>
          </p:nvSpPr>
          <p:spPr bwMode="auto">
            <a:xfrm>
              <a:off x="4643" y="2531"/>
              <a:ext cx="14" cy="23"/>
            </a:xfrm>
            <a:custGeom>
              <a:avLst/>
              <a:gdLst>
                <a:gd name="T0" fmla="*/ 0 w 14"/>
                <a:gd name="T1" fmla="*/ 0 h 23"/>
                <a:gd name="T2" fmla="*/ 0 w 14"/>
                <a:gd name="T3" fmla="*/ 2 h 23"/>
                <a:gd name="T4" fmla="*/ 2 w 14"/>
                <a:gd name="T5" fmla="*/ 4 h 23"/>
                <a:gd name="T6" fmla="*/ 2 w 14"/>
                <a:gd name="T7" fmla="*/ 2 h 23"/>
                <a:gd name="T8" fmla="*/ 4 w 14"/>
                <a:gd name="T9" fmla="*/ 4 h 23"/>
                <a:gd name="T10" fmla="*/ 8 w 14"/>
                <a:gd name="T11" fmla="*/ 4 h 23"/>
                <a:gd name="T12" fmla="*/ 10 w 14"/>
                <a:gd name="T13" fmla="*/ 6 h 23"/>
                <a:gd name="T14" fmla="*/ 10 w 14"/>
                <a:gd name="T15" fmla="*/ 12 h 23"/>
                <a:gd name="T16" fmla="*/ 14 w 14"/>
                <a:gd name="T17" fmla="*/ 19 h 23"/>
                <a:gd name="T18" fmla="*/ 12 w 14"/>
                <a:gd name="T19" fmla="*/ 19 h 23"/>
                <a:gd name="T20" fmla="*/ 10 w 14"/>
                <a:gd name="T21" fmla="*/ 19 h 23"/>
                <a:gd name="T22" fmla="*/ 10 w 14"/>
                <a:gd name="T23" fmla="*/ 23 h 23"/>
                <a:gd name="T24" fmla="*/ 8 w 14"/>
                <a:gd name="T25" fmla="*/ 21 h 23"/>
                <a:gd name="T26" fmla="*/ 6 w 14"/>
                <a:gd name="T27" fmla="*/ 19 h 23"/>
                <a:gd name="T28" fmla="*/ 6 w 14"/>
                <a:gd name="T29" fmla="*/ 12 h 23"/>
                <a:gd name="T30" fmla="*/ 4 w 14"/>
                <a:gd name="T31" fmla="*/ 10 h 23"/>
                <a:gd name="T32" fmla="*/ 2 w 14"/>
                <a:gd name="T33" fmla="*/ 10 h 23"/>
                <a:gd name="T34" fmla="*/ 0 w 14"/>
                <a:gd name="T35" fmla="*/ 4 h 23"/>
                <a:gd name="T36" fmla="*/ 0 w 14"/>
                <a:gd name="T37" fmla="*/ 2 h 23"/>
                <a:gd name="T38" fmla="*/ 0 w 14"/>
                <a:gd name="T39" fmla="*/ 2 h 23"/>
                <a:gd name="T40" fmla="*/ 0 w 14"/>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23"/>
                <a:gd name="T65" fmla="*/ 14 w 1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23">
                  <a:moveTo>
                    <a:pt x="0" y="0"/>
                  </a:moveTo>
                  <a:lnTo>
                    <a:pt x="0" y="2"/>
                  </a:lnTo>
                  <a:lnTo>
                    <a:pt x="2" y="4"/>
                  </a:lnTo>
                  <a:lnTo>
                    <a:pt x="2" y="2"/>
                  </a:lnTo>
                  <a:lnTo>
                    <a:pt x="4" y="4"/>
                  </a:lnTo>
                  <a:lnTo>
                    <a:pt x="8" y="4"/>
                  </a:lnTo>
                  <a:lnTo>
                    <a:pt x="10" y="6"/>
                  </a:lnTo>
                  <a:lnTo>
                    <a:pt x="10" y="12"/>
                  </a:lnTo>
                  <a:lnTo>
                    <a:pt x="14" y="19"/>
                  </a:lnTo>
                  <a:lnTo>
                    <a:pt x="12" y="19"/>
                  </a:lnTo>
                  <a:lnTo>
                    <a:pt x="10" y="19"/>
                  </a:lnTo>
                  <a:lnTo>
                    <a:pt x="10" y="23"/>
                  </a:lnTo>
                  <a:lnTo>
                    <a:pt x="8" y="21"/>
                  </a:lnTo>
                  <a:lnTo>
                    <a:pt x="6" y="19"/>
                  </a:lnTo>
                  <a:lnTo>
                    <a:pt x="6" y="12"/>
                  </a:lnTo>
                  <a:lnTo>
                    <a:pt x="4" y="10"/>
                  </a:lnTo>
                  <a:lnTo>
                    <a:pt x="2" y="10"/>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02" name="Freeform 371"/>
            <p:cNvSpPr>
              <a:spLocks/>
            </p:cNvSpPr>
            <p:nvPr/>
          </p:nvSpPr>
          <p:spPr bwMode="auto">
            <a:xfrm>
              <a:off x="4643" y="2531"/>
              <a:ext cx="14" cy="23"/>
            </a:xfrm>
            <a:custGeom>
              <a:avLst/>
              <a:gdLst>
                <a:gd name="T0" fmla="*/ 0 w 14"/>
                <a:gd name="T1" fmla="*/ 0 h 23"/>
                <a:gd name="T2" fmla="*/ 0 w 14"/>
                <a:gd name="T3" fmla="*/ 2 h 23"/>
                <a:gd name="T4" fmla="*/ 2 w 14"/>
                <a:gd name="T5" fmla="*/ 4 h 23"/>
                <a:gd name="T6" fmla="*/ 2 w 14"/>
                <a:gd name="T7" fmla="*/ 2 h 23"/>
                <a:gd name="T8" fmla="*/ 4 w 14"/>
                <a:gd name="T9" fmla="*/ 4 h 23"/>
                <a:gd name="T10" fmla="*/ 8 w 14"/>
                <a:gd name="T11" fmla="*/ 4 h 23"/>
                <a:gd name="T12" fmla="*/ 10 w 14"/>
                <a:gd name="T13" fmla="*/ 6 h 23"/>
                <a:gd name="T14" fmla="*/ 10 w 14"/>
                <a:gd name="T15" fmla="*/ 12 h 23"/>
                <a:gd name="T16" fmla="*/ 14 w 14"/>
                <a:gd name="T17" fmla="*/ 19 h 23"/>
                <a:gd name="T18" fmla="*/ 12 w 14"/>
                <a:gd name="T19" fmla="*/ 19 h 23"/>
                <a:gd name="T20" fmla="*/ 10 w 14"/>
                <a:gd name="T21" fmla="*/ 19 h 23"/>
                <a:gd name="T22" fmla="*/ 10 w 14"/>
                <a:gd name="T23" fmla="*/ 23 h 23"/>
                <a:gd name="T24" fmla="*/ 8 w 14"/>
                <a:gd name="T25" fmla="*/ 21 h 23"/>
                <a:gd name="T26" fmla="*/ 6 w 14"/>
                <a:gd name="T27" fmla="*/ 19 h 23"/>
                <a:gd name="T28" fmla="*/ 6 w 14"/>
                <a:gd name="T29" fmla="*/ 12 h 23"/>
                <a:gd name="T30" fmla="*/ 4 w 14"/>
                <a:gd name="T31" fmla="*/ 10 h 23"/>
                <a:gd name="T32" fmla="*/ 2 w 14"/>
                <a:gd name="T33" fmla="*/ 10 h 23"/>
                <a:gd name="T34" fmla="*/ 0 w 14"/>
                <a:gd name="T35" fmla="*/ 4 h 23"/>
                <a:gd name="T36" fmla="*/ 0 w 14"/>
                <a:gd name="T37" fmla="*/ 2 h 23"/>
                <a:gd name="T38" fmla="*/ 0 w 14"/>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23"/>
                <a:gd name="T62" fmla="*/ 14 w 14"/>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23">
                  <a:moveTo>
                    <a:pt x="0" y="0"/>
                  </a:moveTo>
                  <a:lnTo>
                    <a:pt x="0" y="2"/>
                  </a:lnTo>
                  <a:lnTo>
                    <a:pt x="2" y="4"/>
                  </a:lnTo>
                  <a:lnTo>
                    <a:pt x="2" y="2"/>
                  </a:lnTo>
                  <a:lnTo>
                    <a:pt x="4" y="4"/>
                  </a:lnTo>
                  <a:lnTo>
                    <a:pt x="8" y="4"/>
                  </a:lnTo>
                  <a:lnTo>
                    <a:pt x="10" y="6"/>
                  </a:lnTo>
                  <a:lnTo>
                    <a:pt x="10" y="12"/>
                  </a:lnTo>
                  <a:lnTo>
                    <a:pt x="14" y="19"/>
                  </a:lnTo>
                  <a:lnTo>
                    <a:pt x="12" y="19"/>
                  </a:lnTo>
                  <a:lnTo>
                    <a:pt x="10" y="19"/>
                  </a:lnTo>
                  <a:lnTo>
                    <a:pt x="10" y="23"/>
                  </a:lnTo>
                  <a:lnTo>
                    <a:pt x="8" y="21"/>
                  </a:lnTo>
                  <a:lnTo>
                    <a:pt x="6" y="19"/>
                  </a:lnTo>
                  <a:lnTo>
                    <a:pt x="6" y="12"/>
                  </a:lnTo>
                  <a:lnTo>
                    <a:pt x="4" y="10"/>
                  </a:lnTo>
                  <a:lnTo>
                    <a:pt x="2" y="10"/>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303" name="Freeform 372"/>
            <p:cNvSpPr>
              <a:spLocks/>
            </p:cNvSpPr>
            <p:nvPr/>
          </p:nvSpPr>
          <p:spPr bwMode="auto">
            <a:xfrm>
              <a:off x="4661" y="2547"/>
              <a:ext cx="2" cy="9"/>
            </a:xfrm>
            <a:custGeom>
              <a:avLst/>
              <a:gdLst>
                <a:gd name="T0" fmla="*/ 0 w 2"/>
                <a:gd name="T1" fmla="*/ 5 h 9"/>
                <a:gd name="T2" fmla="*/ 0 w 2"/>
                <a:gd name="T3" fmla="*/ 1 h 9"/>
                <a:gd name="T4" fmla="*/ 2 w 2"/>
                <a:gd name="T5" fmla="*/ 0 h 9"/>
                <a:gd name="T6" fmla="*/ 2 w 2"/>
                <a:gd name="T7" fmla="*/ 1 h 9"/>
                <a:gd name="T8" fmla="*/ 2 w 2"/>
                <a:gd name="T9" fmla="*/ 9 h 9"/>
                <a:gd name="T10" fmla="*/ 2 w 2"/>
                <a:gd name="T11" fmla="*/ 7 h 9"/>
                <a:gd name="T12" fmla="*/ 2 w 2"/>
                <a:gd name="T13" fmla="*/ 5 h 9"/>
                <a:gd name="T14" fmla="*/ 0 w 2"/>
                <a:gd name="T15" fmla="*/ 5 h 9"/>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9"/>
                <a:gd name="T26" fmla="*/ 2 w 2"/>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9">
                  <a:moveTo>
                    <a:pt x="0" y="5"/>
                  </a:moveTo>
                  <a:lnTo>
                    <a:pt x="0" y="1"/>
                  </a:lnTo>
                  <a:lnTo>
                    <a:pt x="2" y="0"/>
                  </a:lnTo>
                  <a:lnTo>
                    <a:pt x="2" y="1"/>
                  </a:lnTo>
                  <a:lnTo>
                    <a:pt x="2" y="9"/>
                  </a:lnTo>
                  <a:lnTo>
                    <a:pt x="2" y="7"/>
                  </a:lnTo>
                  <a:lnTo>
                    <a:pt x="2" y="5"/>
                  </a:lnTo>
                  <a:lnTo>
                    <a:pt x="0" y="5"/>
                  </a:lnTo>
                  <a:close/>
                </a:path>
              </a:pathLst>
            </a:custGeom>
            <a:solidFill>
              <a:schemeClr val="tx2"/>
            </a:solidFill>
            <a:ln w="3175">
              <a:solidFill>
                <a:schemeClr val="bg1"/>
              </a:solidFill>
              <a:round/>
              <a:headEnd/>
              <a:tailEnd/>
            </a:ln>
          </p:spPr>
          <p:txBody>
            <a:bodyPr/>
            <a:lstStyle/>
            <a:p>
              <a:endParaRPr lang="fr-FR" dirty="0"/>
            </a:p>
          </p:txBody>
        </p:sp>
        <p:sp>
          <p:nvSpPr>
            <p:cNvPr id="5304" name="Freeform 373"/>
            <p:cNvSpPr>
              <a:spLocks/>
            </p:cNvSpPr>
            <p:nvPr/>
          </p:nvSpPr>
          <p:spPr bwMode="auto">
            <a:xfrm>
              <a:off x="4661" y="2547"/>
              <a:ext cx="2" cy="9"/>
            </a:xfrm>
            <a:custGeom>
              <a:avLst/>
              <a:gdLst>
                <a:gd name="T0" fmla="*/ 0 w 2"/>
                <a:gd name="T1" fmla="*/ 5 h 9"/>
                <a:gd name="T2" fmla="*/ 0 w 2"/>
                <a:gd name="T3" fmla="*/ 1 h 9"/>
                <a:gd name="T4" fmla="*/ 2 w 2"/>
                <a:gd name="T5" fmla="*/ 0 h 9"/>
                <a:gd name="T6" fmla="*/ 2 w 2"/>
                <a:gd name="T7" fmla="*/ 1 h 9"/>
                <a:gd name="T8" fmla="*/ 2 w 2"/>
                <a:gd name="T9" fmla="*/ 9 h 9"/>
                <a:gd name="T10" fmla="*/ 2 w 2"/>
                <a:gd name="T11" fmla="*/ 7 h 9"/>
                <a:gd name="T12" fmla="*/ 2 w 2"/>
                <a:gd name="T13" fmla="*/ 5 h 9"/>
                <a:gd name="T14" fmla="*/ 0 60000 65536"/>
                <a:gd name="T15" fmla="*/ 0 60000 65536"/>
                <a:gd name="T16" fmla="*/ 0 60000 65536"/>
                <a:gd name="T17" fmla="*/ 0 60000 65536"/>
                <a:gd name="T18" fmla="*/ 0 60000 65536"/>
                <a:gd name="T19" fmla="*/ 0 60000 65536"/>
                <a:gd name="T20" fmla="*/ 0 60000 65536"/>
                <a:gd name="T21" fmla="*/ 0 w 2"/>
                <a:gd name="T22" fmla="*/ 0 h 9"/>
                <a:gd name="T23" fmla="*/ 2 w 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
                  <a:moveTo>
                    <a:pt x="0" y="5"/>
                  </a:moveTo>
                  <a:lnTo>
                    <a:pt x="0" y="1"/>
                  </a:lnTo>
                  <a:lnTo>
                    <a:pt x="2" y="0"/>
                  </a:lnTo>
                  <a:lnTo>
                    <a:pt x="2" y="1"/>
                  </a:lnTo>
                  <a:lnTo>
                    <a:pt x="2" y="9"/>
                  </a:lnTo>
                  <a:lnTo>
                    <a:pt x="2" y="7"/>
                  </a:lnTo>
                  <a:lnTo>
                    <a:pt x="2" y="5"/>
                  </a:lnTo>
                </a:path>
              </a:pathLst>
            </a:custGeom>
            <a:solidFill>
              <a:schemeClr val="tx2"/>
            </a:solidFill>
            <a:ln w="3175">
              <a:solidFill>
                <a:schemeClr val="bg1"/>
              </a:solidFill>
              <a:round/>
              <a:headEnd/>
              <a:tailEnd/>
            </a:ln>
          </p:spPr>
          <p:txBody>
            <a:bodyPr/>
            <a:lstStyle/>
            <a:p>
              <a:endParaRPr lang="fr-FR" dirty="0"/>
            </a:p>
          </p:txBody>
        </p:sp>
        <p:sp>
          <p:nvSpPr>
            <p:cNvPr id="5305" name="Rectangle 374"/>
            <p:cNvSpPr>
              <a:spLocks noChangeArrowheads="1"/>
            </p:cNvSpPr>
            <p:nvPr/>
          </p:nvSpPr>
          <p:spPr bwMode="auto">
            <a:xfrm>
              <a:off x="4667" y="2554"/>
              <a:ext cx="2" cy="2"/>
            </a:xfrm>
            <a:prstGeom prst="rect">
              <a:avLst/>
            </a:prstGeom>
            <a:solidFill>
              <a:schemeClr val="tx2"/>
            </a:solidFill>
            <a:ln w="3175">
              <a:solidFill>
                <a:schemeClr val="bg1"/>
              </a:solidFill>
              <a:miter lim="800000"/>
              <a:headEnd/>
              <a:tailEnd/>
            </a:ln>
          </p:spPr>
          <p:txBody>
            <a:bodyPr/>
            <a:lstStyle/>
            <a:p>
              <a:endParaRPr lang="fr-FR" altLang="zh-CN" dirty="0">
                <a:latin typeface="Verdana" pitchFamily="34" charset="0"/>
                <a:ea typeface="宋体" pitchFamily="2" charset="-122"/>
              </a:endParaRPr>
            </a:p>
          </p:txBody>
        </p:sp>
        <p:sp>
          <p:nvSpPr>
            <p:cNvPr id="5306" name="Freeform 375"/>
            <p:cNvSpPr>
              <a:spLocks/>
            </p:cNvSpPr>
            <p:nvPr/>
          </p:nvSpPr>
          <p:spPr bwMode="auto">
            <a:xfrm>
              <a:off x="4629" y="2535"/>
              <a:ext cx="10" cy="27"/>
            </a:xfrm>
            <a:custGeom>
              <a:avLst/>
              <a:gdLst>
                <a:gd name="T0" fmla="*/ 8 w 10"/>
                <a:gd name="T1" fmla="*/ 2 h 27"/>
                <a:gd name="T2" fmla="*/ 10 w 10"/>
                <a:gd name="T3" fmla="*/ 0 h 27"/>
                <a:gd name="T4" fmla="*/ 10 w 10"/>
                <a:gd name="T5" fmla="*/ 13 h 27"/>
                <a:gd name="T6" fmla="*/ 6 w 10"/>
                <a:gd name="T7" fmla="*/ 15 h 27"/>
                <a:gd name="T8" fmla="*/ 2 w 10"/>
                <a:gd name="T9" fmla="*/ 25 h 27"/>
                <a:gd name="T10" fmla="*/ 0 w 10"/>
                <a:gd name="T11" fmla="*/ 27 h 27"/>
                <a:gd name="T12" fmla="*/ 0 w 10"/>
                <a:gd name="T13" fmla="*/ 21 h 27"/>
                <a:gd name="T14" fmla="*/ 6 w 10"/>
                <a:gd name="T15" fmla="*/ 2 h 27"/>
                <a:gd name="T16" fmla="*/ 8 w 10"/>
                <a:gd name="T17" fmla="*/ 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7"/>
                <a:gd name="T29" fmla="*/ 10 w 1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7">
                  <a:moveTo>
                    <a:pt x="8" y="2"/>
                  </a:moveTo>
                  <a:lnTo>
                    <a:pt x="10" y="0"/>
                  </a:lnTo>
                  <a:lnTo>
                    <a:pt x="10" y="13"/>
                  </a:lnTo>
                  <a:lnTo>
                    <a:pt x="6" y="15"/>
                  </a:lnTo>
                  <a:lnTo>
                    <a:pt x="2" y="25"/>
                  </a:lnTo>
                  <a:lnTo>
                    <a:pt x="0" y="27"/>
                  </a:lnTo>
                  <a:lnTo>
                    <a:pt x="0" y="21"/>
                  </a:lnTo>
                  <a:lnTo>
                    <a:pt x="6" y="2"/>
                  </a:lnTo>
                  <a:lnTo>
                    <a:pt x="8" y="2"/>
                  </a:lnTo>
                  <a:close/>
                </a:path>
              </a:pathLst>
            </a:custGeom>
            <a:solidFill>
              <a:schemeClr val="tx2"/>
            </a:solidFill>
            <a:ln w="3175">
              <a:solidFill>
                <a:schemeClr val="bg1"/>
              </a:solidFill>
              <a:round/>
              <a:headEnd/>
              <a:tailEnd/>
            </a:ln>
          </p:spPr>
          <p:txBody>
            <a:bodyPr/>
            <a:lstStyle/>
            <a:p>
              <a:endParaRPr lang="fr-FR" dirty="0"/>
            </a:p>
          </p:txBody>
        </p:sp>
        <p:sp>
          <p:nvSpPr>
            <p:cNvPr id="5307" name="Freeform 376"/>
            <p:cNvSpPr>
              <a:spLocks/>
            </p:cNvSpPr>
            <p:nvPr/>
          </p:nvSpPr>
          <p:spPr bwMode="auto">
            <a:xfrm>
              <a:off x="4629" y="2535"/>
              <a:ext cx="10" cy="27"/>
            </a:xfrm>
            <a:custGeom>
              <a:avLst/>
              <a:gdLst>
                <a:gd name="T0" fmla="*/ 8 w 10"/>
                <a:gd name="T1" fmla="*/ 2 h 27"/>
                <a:gd name="T2" fmla="*/ 10 w 10"/>
                <a:gd name="T3" fmla="*/ 0 h 27"/>
                <a:gd name="T4" fmla="*/ 10 w 10"/>
                <a:gd name="T5" fmla="*/ 13 h 27"/>
                <a:gd name="T6" fmla="*/ 6 w 10"/>
                <a:gd name="T7" fmla="*/ 15 h 27"/>
                <a:gd name="T8" fmla="*/ 2 w 10"/>
                <a:gd name="T9" fmla="*/ 25 h 27"/>
                <a:gd name="T10" fmla="*/ 0 w 10"/>
                <a:gd name="T11" fmla="*/ 27 h 27"/>
                <a:gd name="T12" fmla="*/ 0 w 10"/>
                <a:gd name="T13" fmla="*/ 21 h 27"/>
                <a:gd name="T14" fmla="*/ 6 w 10"/>
                <a:gd name="T15" fmla="*/ 2 h 2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7"/>
                <a:gd name="T26" fmla="*/ 10 w 10"/>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7">
                  <a:moveTo>
                    <a:pt x="8" y="2"/>
                  </a:moveTo>
                  <a:lnTo>
                    <a:pt x="10" y="0"/>
                  </a:lnTo>
                  <a:lnTo>
                    <a:pt x="10" y="13"/>
                  </a:lnTo>
                  <a:lnTo>
                    <a:pt x="6" y="15"/>
                  </a:lnTo>
                  <a:lnTo>
                    <a:pt x="2" y="25"/>
                  </a:lnTo>
                  <a:lnTo>
                    <a:pt x="0" y="27"/>
                  </a:lnTo>
                  <a:lnTo>
                    <a:pt x="0" y="21"/>
                  </a:lnTo>
                  <a:lnTo>
                    <a:pt x="6" y="2"/>
                  </a:lnTo>
                </a:path>
              </a:pathLst>
            </a:custGeom>
            <a:solidFill>
              <a:schemeClr val="tx2"/>
            </a:solidFill>
            <a:ln w="3175">
              <a:solidFill>
                <a:schemeClr val="bg1"/>
              </a:solidFill>
              <a:round/>
              <a:headEnd/>
              <a:tailEnd/>
            </a:ln>
          </p:spPr>
          <p:txBody>
            <a:bodyPr/>
            <a:lstStyle/>
            <a:p>
              <a:endParaRPr lang="fr-FR" dirty="0"/>
            </a:p>
          </p:txBody>
        </p:sp>
        <p:sp>
          <p:nvSpPr>
            <p:cNvPr id="5308" name="Freeform 377"/>
            <p:cNvSpPr>
              <a:spLocks/>
            </p:cNvSpPr>
            <p:nvPr/>
          </p:nvSpPr>
          <p:spPr bwMode="auto">
            <a:xfrm>
              <a:off x="4635" y="2552"/>
              <a:ext cx="12" cy="8"/>
            </a:xfrm>
            <a:custGeom>
              <a:avLst/>
              <a:gdLst>
                <a:gd name="T0" fmla="*/ 0 w 12"/>
                <a:gd name="T1" fmla="*/ 4 h 8"/>
                <a:gd name="T2" fmla="*/ 2 w 12"/>
                <a:gd name="T3" fmla="*/ 4 h 8"/>
                <a:gd name="T4" fmla="*/ 2 w 12"/>
                <a:gd name="T5" fmla="*/ 2 h 8"/>
                <a:gd name="T6" fmla="*/ 4 w 12"/>
                <a:gd name="T7" fmla="*/ 0 h 8"/>
                <a:gd name="T8" fmla="*/ 6 w 12"/>
                <a:gd name="T9" fmla="*/ 0 h 8"/>
                <a:gd name="T10" fmla="*/ 10 w 12"/>
                <a:gd name="T11" fmla="*/ 0 h 8"/>
                <a:gd name="T12" fmla="*/ 12 w 12"/>
                <a:gd name="T13" fmla="*/ 0 h 8"/>
                <a:gd name="T14" fmla="*/ 12 w 12"/>
                <a:gd name="T15" fmla="*/ 2 h 8"/>
                <a:gd name="T16" fmla="*/ 10 w 12"/>
                <a:gd name="T17" fmla="*/ 4 h 8"/>
                <a:gd name="T18" fmla="*/ 12 w 12"/>
                <a:gd name="T19" fmla="*/ 6 h 8"/>
                <a:gd name="T20" fmla="*/ 10 w 12"/>
                <a:gd name="T21" fmla="*/ 6 h 8"/>
                <a:gd name="T22" fmla="*/ 6 w 12"/>
                <a:gd name="T23" fmla="*/ 8 h 8"/>
                <a:gd name="T24" fmla="*/ 2 w 12"/>
                <a:gd name="T25" fmla="*/ 8 h 8"/>
                <a:gd name="T26" fmla="*/ 2 w 12"/>
                <a:gd name="T27" fmla="*/ 4 h 8"/>
                <a:gd name="T28" fmla="*/ 0 w 12"/>
                <a:gd name="T29" fmla="*/ 4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8"/>
                <a:gd name="T47" fmla="*/ 12 w 1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8">
                  <a:moveTo>
                    <a:pt x="0" y="4"/>
                  </a:moveTo>
                  <a:lnTo>
                    <a:pt x="2" y="4"/>
                  </a:lnTo>
                  <a:lnTo>
                    <a:pt x="2" y="2"/>
                  </a:lnTo>
                  <a:lnTo>
                    <a:pt x="4" y="0"/>
                  </a:lnTo>
                  <a:lnTo>
                    <a:pt x="6" y="0"/>
                  </a:lnTo>
                  <a:lnTo>
                    <a:pt x="10" y="0"/>
                  </a:lnTo>
                  <a:lnTo>
                    <a:pt x="12" y="0"/>
                  </a:lnTo>
                  <a:lnTo>
                    <a:pt x="12" y="2"/>
                  </a:lnTo>
                  <a:lnTo>
                    <a:pt x="10" y="4"/>
                  </a:lnTo>
                  <a:lnTo>
                    <a:pt x="12" y="6"/>
                  </a:lnTo>
                  <a:lnTo>
                    <a:pt x="10" y="6"/>
                  </a:lnTo>
                  <a:lnTo>
                    <a:pt x="6" y="8"/>
                  </a:lnTo>
                  <a:lnTo>
                    <a:pt x="2" y="8"/>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309" name="Freeform 378"/>
            <p:cNvSpPr>
              <a:spLocks/>
            </p:cNvSpPr>
            <p:nvPr/>
          </p:nvSpPr>
          <p:spPr bwMode="auto">
            <a:xfrm>
              <a:off x="4635" y="2552"/>
              <a:ext cx="12" cy="8"/>
            </a:xfrm>
            <a:custGeom>
              <a:avLst/>
              <a:gdLst>
                <a:gd name="T0" fmla="*/ 0 w 12"/>
                <a:gd name="T1" fmla="*/ 4 h 8"/>
                <a:gd name="T2" fmla="*/ 2 w 12"/>
                <a:gd name="T3" fmla="*/ 4 h 8"/>
                <a:gd name="T4" fmla="*/ 2 w 12"/>
                <a:gd name="T5" fmla="*/ 2 h 8"/>
                <a:gd name="T6" fmla="*/ 4 w 12"/>
                <a:gd name="T7" fmla="*/ 0 h 8"/>
                <a:gd name="T8" fmla="*/ 6 w 12"/>
                <a:gd name="T9" fmla="*/ 0 h 8"/>
                <a:gd name="T10" fmla="*/ 10 w 12"/>
                <a:gd name="T11" fmla="*/ 0 h 8"/>
                <a:gd name="T12" fmla="*/ 12 w 12"/>
                <a:gd name="T13" fmla="*/ 0 h 8"/>
                <a:gd name="T14" fmla="*/ 12 w 12"/>
                <a:gd name="T15" fmla="*/ 2 h 8"/>
                <a:gd name="T16" fmla="*/ 10 w 12"/>
                <a:gd name="T17" fmla="*/ 4 h 8"/>
                <a:gd name="T18" fmla="*/ 12 w 12"/>
                <a:gd name="T19" fmla="*/ 6 h 8"/>
                <a:gd name="T20" fmla="*/ 10 w 12"/>
                <a:gd name="T21" fmla="*/ 6 h 8"/>
                <a:gd name="T22" fmla="*/ 6 w 12"/>
                <a:gd name="T23" fmla="*/ 8 h 8"/>
                <a:gd name="T24" fmla="*/ 2 w 12"/>
                <a:gd name="T25" fmla="*/ 8 h 8"/>
                <a:gd name="T26" fmla="*/ 2 w 12"/>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8"/>
                <a:gd name="T44" fmla="*/ 12 w 12"/>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8">
                  <a:moveTo>
                    <a:pt x="0" y="4"/>
                  </a:moveTo>
                  <a:lnTo>
                    <a:pt x="2" y="4"/>
                  </a:lnTo>
                  <a:lnTo>
                    <a:pt x="2" y="2"/>
                  </a:lnTo>
                  <a:lnTo>
                    <a:pt x="4" y="0"/>
                  </a:lnTo>
                  <a:lnTo>
                    <a:pt x="6" y="0"/>
                  </a:lnTo>
                  <a:lnTo>
                    <a:pt x="10" y="0"/>
                  </a:lnTo>
                  <a:lnTo>
                    <a:pt x="12" y="0"/>
                  </a:lnTo>
                  <a:lnTo>
                    <a:pt x="12" y="2"/>
                  </a:lnTo>
                  <a:lnTo>
                    <a:pt x="10" y="4"/>
                  </a:lnTo>
                  <a:lnTo>
                    <a:pt x="12" y="6"/>
                  </a:lnTo>
                  <a:lnTo>
                    <a:pt x="10" y="6"/>
                  </a:lnTo>
                  <a:lnTo>
                    <a:pt x="6" y="8"/>
                  </a:lnTo>
                  <a:lnTo>
                    <a:pt x="2" y="8"/>
                  </a:lnTo>
                  <a:lnTo>
                    <a:pt x="2" y="4"/>
                  </a:lnTo>
                </a:path>
              </a:pathLst>
            </a:custGeom>
            <a:solidFill>
              <a:schemeClr val="tx2"/>
            </a:solidFill>
            <a:ln w="3175">
              <a:solidFill>
                <a:schemeClr val="bg1"/>
              </a:solidFill>
              <a:round/>
              <a:headEnd/>
              <a:tailEnd/>
            </a:ln>
          </p:spPr>
          <p:txBody>
            <a:bodyPr/>
            <a:lstStyle/>
            <a:p>
              <a:endParaRPr lang="fr-FR" dirty="0"/>
            </a:p>
          </p:txBody>
        </p:sp>
        <p:sp>
          <p:nvSpPr>
            <p:cNvPr id="5310" name="Freeform 379"/>
            <p:cNvSpPr>
              <a:spLocks/>
            </p:cNvSpPr>
            <p:nvPr/>
          </p:nvSpPr>
          <p:spPr bwMode="auto">
            <a:xfrm>
              <a:off x="4607" y="2558"/>
              <a:ext cx="70" cy="62"/>
            </a:xfrm>
            <a:custGeom>
              <a:avLst/>
              <a:gdLst>
                <a:gd name="T0" fmla="*/ 54 w 70"/>
                <a:gd name="T1" fmla="*/ 0 h 62"/>
                <a:gd name="T2" fmla="*/ 58 w 70"/>
                <a:gd name="T3" fmla="*/ 4 h 62"/>
                <a:gd name="T4" fmla="*/ 66 w 70"/>
                <a:gd name="T5" fmla="*/ 12 h 62"/>
                <a:gd name="T6" fmla="*/ 64 w 70"/>
                <a:gd name="T7" fmla="*/ 16 h 62"/>
                <a:gd name="T8" fmla="*/ 66 w 70"/>
                <a:gd name="T9" fmla="*/ 22 h 62"/>
                <a:gd name="T10" fmla="*/ 68 w 70"/>
                <a:gd name="T11" fmla="*/ 28 h 62"/>
                <a:gd name="T12" fmla="*/ 70 w 70"/>
                <a:gd name="T13" fmla="*/ 38 h 62"/>
                <a:gd name="T14" fmla="*/ 66 w 70"/>
                <a:gd name="T15" fmla="*/ 42 h 62"/>
                <a:gd name="T16" fmla="*/ 64 w 70"/>
                <a:gd name="T17" fmla="*/ 50 h 62"/>
                <a:gd name="T18" fmla="*/ 62 w 70"/>
                <a:gd name="T19" fmla="*/ 40 h 62"/>
                <a:gd name="T20" fmla="*/ 58 w 70"/>
                <a:gd name="T21" fmla="*/ 36 h 62"/>
                <a:gd name="T22" fmla="*/ 52 w 70"/>
                <a:gd name="T23" fmla="*/ 46 h 62"/>
                <a:gd name="T24" fmla="*/ 56 w 70"/>
                <a:gd name="T25" fmla="*/ 54 h 62"/>
                <a:gd name="T26" fmla="*/ 52 w 70"/>
                <a:gd name="T27" fmla="*/ 62 h 62"/>
                <a:gd name="T28" fmla="*/ 50 w 70"/>
                <a:gd name="T29" fmla="*/ 56 h 62"/>
                <a:gd name="T30" fmla="*/ 44 w 70"/>
                <a:gd name="T31" fmla="*/ 58 h 62"/>
                <a:gd name="T32" fmla="*/ 32 w 70"/>
                <a:gd name="T33" fmla="*/ 48 h 62"/>
                <a:gd name="T34" fmla="*/ 34 w 70"/>
                <a:gd name="T35" fmla="*/ 36 h 62"/>
                <a:gd name="T36" fmla="*/ 28 w 70"/>
                <a:gd name="T37" fmla="*/ 28 h 62"/>
                <a:gd name="T38" fmla="*/ 24 w 70"/>
                <a:gd name="T39" fmla="*/ 28 h 62"/>
                <a:gd name="T40" fmla="*/ 22 w 70"/>
                <a:gd name="T41" fmla="*/ 34 h 62"/>
                <a:gd name="T42" fmla="*/ 18 w 70"/>
                <a:gd name="T43" fmla="*/ 32 h 62"/>
                <a:gd name="T44" fmla="*/ 16 w 70"/>
                <a:gd name="T45" fmla="*/ 34 h 62"/>
                <a:gd name="T46" fmla="*/ 12 w 70"/>
                <a:gd name="T47" fmla="*/ 30 h 62"/>
                <a:gd name="T48" fmla="*/ 8 w 70"/>
                <a:gd name="T49" fmla="*/ 34 h 62"/>
                <a:gd name="T50" fmla="*/ 2 w 70"/>
                <a:gd name="T51" fmla="*/ 42 h 62"/>
                <a:gd name="T52" fmla="*/ 4 w 70"/>
                <a:gd name="T53" fmla="*/ 28 h 62"/>
                <a:gd name="T54" fmla="*/ 14 w 70"/>
                <a:gd name="T55" fmla="*/ 22 h 62"/>
                <a:gd name="T56" fmla="*/ 18 w 70"/>
                <a:gd name="T57" fmla="*/ 18 h 62"/>
                <a:gd name="T58" fmla="*/ 22 w 70"/>
                <a:gd name="T59" fmla="*/ 14 h 62"/>
                <a:gd name="T60" fmla="*/ 28 w 70"/>
                <a:gd name="T61" fmla="*/ 20 h 62"/>
                <a:gd name="T62" fmla="*/ 32 w 70"/>
                <a:gd name="T63" fmla="*/ 22 h 62"/>
                <a:gd name="T64" fmla="*/ 38 w 70"/>
                <a:gd name="T65" fmla="*/ 16 h 62"/>
                <a:gd name="T66" fmla="*/ 42 w 70"/>
                <a:gd name="T67" fmla="*/ 16 h 62"/>
                <a:gd name="T68" fmla="*/ 44 w 70"/>
                <a:gd name="T69" fmla="*/ 12 h 62"/>
                <a:gd name="T70" fmla="*/ 50 w 70"/>
                <a:gd name="T71" fmla="*/ 10 h 62"/>
                <a:gd name="T72" fmla="*/ 52 w 70"/>
                <a:gd name="T73" fmla="*/ 10 h 62"/>
                <a:gd name="T74" fmla="*/ 52 w 70"/>
                <a:gd name="T75" fmla="*/ 0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62"/>
                <a:gd name="T116" fmla="*/ 70 w 70"/>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62">
                  <a:moveTo>
                    <a:pt x="52" y="0"/>
                  </a:moveTo>
                  <a:lnTo>
                    <a:pt x="54" y="0"/>
                  </a:lnTo>
                  <a:lnTo>
                    <a:pt x="56" y="2"/>
                  </a:lnTo>
                  <a:lnTo>
                    <a:pt x="58" y="4"/>
                  </a:lnTo>
                  <a:lnTo>
                    <a:pt x="62" y="6"/>
                  </a:lnTo>
                  <a:lnTo>
                    <a:pt x="66" y="12"/>
                  </a:lnTo>
                  <a:lnTo>
                    <a:pt x="66" y="14"/>
                  </a:lnTo>
                  <a:lnTo>
                    <a:pt x="64" y="16"/>
                  </a:lnTo>
                  <a:lnTo>
                    <a:pt x="66" y="18"/>
                  </a:lnTo>
                  <a:lnTo>
                    <a:pt x="66" y="22"/>
                  </a:lnTo>
                  <a:lnTo>
                    <a:pt x="68" y="22"/>
                  </a:lnTo>
                  <a:lnTo>
                    <a:pt x="68" y="28"/>
                  </a:lnTo>
                  <a:lnTo>
                    <a:pt x="70" y="34"/>
                  </a:lnTo>
                  <a:lnTo>
                    <a:pt x="70" y="38"/>
                  </a:lnTo>
                  <a:lnTo>
                    <a:pt x="68" y="40"/>
                  </a:lnTo>
                  <a:lnTo>
                    <a:pt x="66" y="42"/>
                  </a:lnTo>
                  <a:lnTo>
                    <a:pt x="66" y="44"/>
                  </a:lnTo>
                  <a:lnTo>
                    <a:pt x="64" y="50"/>
                  </a:lnTo>
                  <a:lnTo>
                    <a:pt x="64" y="48"/>
                  </a:lnTo>
                  <a:lnTo>
                    <a:pt x="62" y="40"/>
                  </a:lnTo>
                  <a:lnTo>
                    <a:pt x="60" y="36"/>
                  </a:lnTo>
                  <a:lnTo>
                    <a:pt x="58" y="36"/>
                  </a:lnTo>
                  <a:lnTo>
                    <a:pt x="52" y="42"/>
                  </a:lnTo>
                  <a:lnTo>
                    <a:pt x="52" y="46"/>
                  </a:lnTo>
                  <a:lnTo>
                    <a:pt x="54" y="48"/>
                  </a:lnTo>
                  <a:lnTo>
                    <a:pt x="56" y="54"/>
                  </a:lnTo>
                  <a:lnTo>
                    <a:pt x="56" y="56"/>
                  </a:lnTo>
                  <a:lnTo>
                    <a:pt x="52" y="62"/>
                  </a:lnTo>
                  <a:lnTo>
                    <a:pt x="50" y="60"/>
                  </a:lnTo>
                  <a:lnTo>
                    <a:pt x="50" y="56"/>
                  </a:lnTo>
                  <a:lnTo>
                    <a:pt x="48" y="58"/>
                  </a:lnTo>
                  <a:lnTo>
                    <a:pt x="44" y="58"/>
                  </a:lnTo>
                  <a:lnTo>
                    <a:pt x="36" y="54"/>
                  </a:lnTo>
                  <a:lnTo>
                    <a:pt x="32" y="48"/>
                  </a:lnTo>
                  <a:lnTo>
                    <a:pt x="30" y="40"/>
                  </a:lnTo>
                  <a:lnTo>
                    <a:pt x="34" y="36"/>
                  </a:lnTo>
                  <a:lnTo>
                    <a:pt x="34" y="34"/>
                  </a:lnTo>
                  <a:lnTo>
                    <a:pt x="28" y="28"/>
                  </a:lnTo>
                  <a:lnTo>
                    <a:pt x="26" y="28"/>
                  </a:lnTo>
                  <a:lnTo>
                    <a:pt x="24" y="28"/>
                  </a:lnTo>
                  <a:lnTo>
                    <a:pt x="22" y="32"/>
                  </a:lnTo>
                  <a:lnTo>
                    <a:pt x="22" y="34"/>
                  </a:lnTo>
                  <a:lnTo>
                    <a:pt x="20" y="32"/>
                  </a:lnTo>
                  <a:lnTo>
                    <a:pt x="18" y="32"/>
                  </a:lnTo>
                  <a:lnTo>
                    <a:pt x="18" y="30"/>
                  </a:lnTo>
                  <a:lnTo>
                    <a:pt x="16" y="34"/>
                  </a:lnTo>
                  <a:lnTo>
                    <a:pt x="14" y="36"/>
                  </a:lnTo>
                  <a:lnTo>
                    <a:pt x="12" y="30"/>
                  </a:lnTo>
                  <a:lnTo>
                    <a:pt x="10" y="30"/>
                  </a:lnTo>
                  <a:lnTo>
                    <a:pt x="8" y="34"/>
                  </a:lnTo>
                  <a:lnTo>
                    <a:pt x="4" y="42"/>
                  </a:lnTo>
                  <a:lnTo>
                    <a:pt x="2" y="42"/>
                  </a:lnTo>
                  <a:lnTo>
                    <a:pt x="0" y="38"/>
                  </a:lnTo>
                  <a:lnTo>
                    <a:pt x="4" y="28"/>
                  </a:lnTo>
                  <a:lnTo>
                    <a:pt x="6" y="26"/>
                  </a:lnTo>
                  <a:lnTo>
                    <a:pt x="14" y="22"/>
                  </a:lnTo>
                  <a:lnTo>
                    <a:pt x="16" y="20"/>
                  </a:lnTo>
                  <a:lnTo>
                    <a:pt x="18" y="18"/>
                  </a:lnTo>
                  <a:lnTo>
                    <a:pt x="20" y="16"/>
                  </a:lnTo>
                  <a:lnTo>
                    <a:pt x="22" y="14"/>
                  </a:lnTo>
                  <a:lnTo>
                    <a:pt x="28" y="18"/>
                  </a:lnTo>
                  <a:lnTo>
                    <a:pt x="28" y="20"/>
                  </a:lnTo>
                  <a:lnTo>
                    <a:pt x="26" y="26"/>
                  </a:lnTo>
                  <a:lnTo>
                    <a:pt x="32" y="22"/>
                  </a:lnTo>
                  <a:lnTo>
                    <a:pt x="34" y="18"/>
                  </a:lnTo>
                  <a:lnTo>
                    <a:pt x="38" y="16"/>
                  </a:lnTo>
                  <a:lnTo>
                    <a:pt x="40" y="18"/>
                  </a:lnTo>
                  <a:lnTo>
                    <a:pt x="42" y="16"/>
                  </a:lnTo>
                  <a:lnTo>
                    <a:pt x="42" y="12"/>
                  </a:lnTo>
                  <a:lnTo>
                    <a:pt x="44" y="12"/>
                  </a:lnTo>
                  <a:lnTo>
                    <a:pt x="46" y="12"/>
                  </a:lnTo>
                  <a:lnTo>
                    <a:pt x="50" y="10"/>
                  </a:lnTo>
                  <a:lnTo>
                    <a:pt x="52" y="12"/>
                  </a:lnTo>
                  <a:lnTo>
                    <a:pt x="52" y="10"/>
                  </a:lnTo>
                  <a:lnTo>
                    <a:pt x="52" y="2"/>
                  </a:lnTo>
                  <a:lnTo>
                    <a:pt x="52" y="0"/>
                  </a:lnTo>
                  <a:close/>
                </a:path>
              </a:pathLst>
            </a:custGeom>
            <a:solidFill>
              <a:schemeClr val="tx2"/>
            </a:solidFill>
            <a:ln w="3175">
              <a:solidFill>
                <a:schemeClr val="bg1"/>
              </a:solidFill>
              <a:round/>
              <a:headEnd/>
              <a:tailEnd/>
            </a:ln>
          </p:spPr>
          <p:txBody>
            <a:bodyPr/>
            <a:lstStyle/>
            <a:p>
              <a:endParaRPr lang="fr-FR" dirty="0"/>
            </a:p>
          </p:txBody>
        </p:sp>
        <p:sp>
          <p:nvSpPr>
            <p:cNvPr id="5311" name="Freeform 380"/>
            <p:cNvSpPr>
              <a:spLocks/>
            </p:cNvSpPr>
            <p:nvPr/>
          </p:nvSpPr>
          <p:spPr bwMode="auto">
            <a:xfrm>
              <a:off x="4607" y="2558"/>
              <a:ext cx="70" cy="62"/>
            </a:xfrm>
            <a:custGeom>
              <a:avLst/>
              <a:gdLst>
                <a:gd name="T0" fmla="*/ 54 w 70"/>
                <a:gd name="T1" fmla="*/ 0 h 62"/>
                <a:gd name="T2" fmla="*/ 58 w 70"/>
                <a:gd name="T3" fmla="*/ 4 h 62"/>
                <a:gd name="T4" fmla="*/ 66 w 70"/>
                <a:gd name="T5" fmla="*/ 12 h 62"/>
                <a:gd name="T6" fmla="*/ 64 w 70"/>
                <a:gd name="T7" fmla="*/ 16 h 62"/>
                <a:gd name="T8" fmla="*/ 66 w 70"/>
                <a:gd name="T9" fmla="*/ 22 h 62"/>
                <a:gd name="T10" fmla="*/ 68 w 70"/>
                <a:gd name="T11" fmla="*/ 28 h 62"/>
                <a:gd name="T12" fmla="*/ 70 w 70"/>
                <a:gd name="T13" fmla="*/ 38 h 62"/>
                <a:gd name="T14" fmla="*/ 66 w 70"/>
                <a:gd name="T15" fmla="*/ 42 h 62"/>
                <a:gd name="T16" fmla="*/ 64 w 70"/>
                <a:gd name="T17" fmla="*/ 50 h 62"/>
                <a:gd name="T18" fmla="*/ 62 w 70"/>
                <a:gd name="T19" fmla="*/ 40 h 62"/>
                <a:gd name="T20" fmla="*/ 58 w 70"/>
                <a:gd name="T21" fmla="*/ 36 h 62"/>
                <a:gd name="T22" fmla="*/ 52 w 70"/>
                <a:gd name="T23" fmla="*/ 46 h 62"/>
                <a:gd name="T24" fmla="*/ 56 w 70"/>
                <a:gd name="T25" fmla="*/ 54 h 62"/>
                <a:gd name="T26" fmla="*/ 52 w 70"/>
                <a:gd name="T27" fmla="*/ 62 h 62"/>
                <a:gd name="T28" fmla="*/ 50 w 70"/>
                <a:gd name="T29" fmla="*/ 56 h 62"/>
                <a:gd name="T30" fmla="*/ 44 w 70"/>
                <a:gd name="T31" fmla="*/ 58 h 62"/>
                <a:gd name="T32" fmla="*/ 32 w 70"/>
                <a:gd name="T33" fmla="*/ 48 h 62"/>
                <a:gd name="T34" fmla="*/ 34 w 70"/>
                <a:gd name="T35" fmla="*/ 36 h 62"/>
                <a:gd name="T36" fmla="*/ 28 w 70"/>
                <a:gd name="T37" fmla="*/ 28 h 62"/>
                <a:gd name="T38" fmla="*/ 24 w 70"/>
                <a:gd name="T39" fmla="*/ 28 h 62"/>
                <a:gd name="T40" fmla="*/ 22 w 70"/>
                <a:gd name="T41" fmla="*/ 34 h 62"/>
                <a:gd name="T42" fmla="*/ 18 w 70"/>
                <a:gd name="T43" fmla="*/ 32 h 62"/>
                <a:gd name="T44" fmla="*/ 16 w 70"/>
                <a:gd name="T45" fmla="*/ 34 h 62"/>
                <a:gd name="T46" fmla="*/ 12 w 70"/>
                <a:gd name="T47" fmla="*/ 30 h 62"/>
                <a:gd name="T48" fmla="*/ 8 w 70"/>
                <a:gd name="T49" fmla="*/ 34 h 62"/>
                <a:gd name="T50" fmla="*/ 2 w 70"/>
                <a:gd name="T51" fmla="*/ 42 h 62"/>
                <a:gd name="T52" fmla="*/ 4 w 70"/>
                <a:gd name="T53" fmla="*/ 28 h 62"/>
                <a:gd name="T54" fmla="*/ 14 w 70"/>
                <a:gd name="T55" fmla="*/ 22 h 62"/>
                <a:gd name="T56" fmla="*/ 18 w 70"/>
                <a:gd name="T57" fmla="*/ 18 h 62"/>
                <a:gd name="T58" fmla="*/ 22 w 70"/>
                <a:gd name="T59" fmla="*/ 14 h 62"/>
                <a:gd name="T60" fmla="*/ 28 w 70"/>
                <a:gd name="T61" fmla="*/ 20 h 62"/>
                <a:gd name="T62" fmla="*/ 32 w 70"/>
                <a:gd name="T63" fmla="*/ 22 h 62"/>
                <a:gd name="T64" fmla="*/ 38 w 70"/>
                <a:gd name="T65" fmla="*/ 16 h 62"/>
                <a:gd name="T66" fmla="*/ 42 w 70"/>
                <a:gd name="T67" fmla="*/ 16 h 62"/>
                <a:gd name="T68" fmla="*/ 44 w 70"/>
                <a:gd name="T69" fmla="*/ 12 h 62"/>
                <a:gd name="T70" fmla="*/ 50 w 70"/>
                <a:gd name="T71" fmla="*/ 10 h 62"/>
                <a:gd name="T72" fmla="*/ 52 w 70"/>
                <a:gd name="T73" fmla="*/ 10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62"/>
                <a:gd name="T113" fmla="*/ 70 w 70"/>
                <a:gd name="T114" fmla="*/ 62 h 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62">
                  <a:moveTo>
                    <a:pt x="52" y="0"/>
                  </a:moveTo>
                  <a:lnTo>
                    <a:pt x="54" y="0"/>
                  </a:lnTo>
                  <a:lnTo>
                    <a:pt x="56" y="2"/>
                  </a:lnTo>
                  <a:lnTo>
                    <a:pt x="58" y="4"/>
                  </a:lnTo>
                  <a:lnTo>
                    <a:pt x="62" y="6"/>
                  </a:lnTo>
                  <a:lnTo>
                    <a:pt x="66" y="12"/>
                  </a:lnTo>
                  <a:lnTo>
                    <a:pt x="66" y="14"/>
                  </a:lnTo>
                  <a:lnTo>
                    <a:pt x="64" y="16"/>
                  </a:lnTo>
                  <a:lnTo>
                    <a:pt x="66" y="18"/>
                  </a:lnTo>
                  <a:lnTo>
                    <a:pt x="66" y="22"/>
                  </a:lnTo>
                  <a:lnTo>
                    <a:pt x="68" y="22"/>
                  </a:lnTo>
                  <a:lnTo>
                    <a:pt x="68" y="28"/>
                  </a:lnTo>
                  <a:lnTo>
                    <a:pt x="70" y="34"/>
                  </a:lnTo>
                  <a:lnTo>
                    <a:pt x="70" y="38"/>
                  </a:lnTo>
                  <a:lnTo>
                    <a:pt x="68" y="40"/>
                  </a:lnTo>
                  <a:lnTo>
                    <a:pt x="66" y="42"/>
                  </a:lnTo>
                  <a:lnTo>
                    <a:pt x="66" y="44"/>
                  </a:lnTo>
                  <a:lnTo>
                    <a:pt x="64" y="50"/>
                  </a:lnTo>
                  <a:lnTo>
                    <a:pt x="64" y="48"/>
                  </a:lnTo>
                  <a:lnTo>
                    <a:pt x="62" y="40"/>
                  </a:lnTo>
                  <a:lnTo>
                    <a:pt x="60" y="36"/>
                  </a:lnTo>
                  <a:lnTo>
                    <a:pt x="58" y="36"/>
                  </a:lnTo>
                  <a:lnTo>
                    <a:pt x="52" y="42"/>
                  </a:lnTo>
                  <a:lnTo>
                    <a:pt x="52" y="46"/>
                  </a:lnTo>
                  <a:lnTo>
                    <a:pt x="54" y="48"/>
                  </a:lnTo>
                  <a:lnTo>
                    <a:pt x="56" y="54"/>
                  </a:lnTo>
                  <a:lnTo>
                    <a:pt x="56" y="56"/>
                  </a:lnTo>
                  <a:lnTo>
                    <a:pt x="52" y="62"/>
                  </a:lnTo>
                  <a:lnTo>
                    <a:pt x="50" y="60"/>
                  </a:lnTo>
                  <a:lnTo>
                    <a:pt x="50" y="56"/>
                  </a:lnTo>
                  <a:lnTo>
                    <a:pt x="48" y="58"/>
                  </a:lnTo>
                  <a:lnTo>
                    <a:pt x="44" y="58"/>
                  </a:lnTo>
                  <a:lnTo>
                    <a:pt x="36" y="54"/>
                  </a:lnTo>
                  <a:lnTo>
                    <a:pt x="32" y="48"/>
                  </a:lnTo>
                  <a:lnTo>
                    <a:pt x="30" y="40"/>
                  </a:lnTo>
                  <a:lnTo>
                    <a:pt x="34" y="36"/>
                  </a:lnTo>
                  <a:lnTo>
                    <a:pt x="34" y="34"/>
                  </a:lnTo>
                  <a:lnTo>
                    <a:pt x="28" y="28"/>
                  </a:lnTo>
                  <a:lnTo>
                    <a:pt x="26" y="28"/>
                  </a:lnTo>
                  <a:lnTo>
                    <a:pt x="24" y="28"/>
                  </a:lnTo>
                  <a:lnTo>
                    <a:pt x="22" y="32"/>
                  </a:lnTo>
                  <a:lnTo>
                    <a:pt x="22" y="34"/>
                  </a:lnTo>
                  <a:lnTo>
                    <a:pt x="20" y="32"/>
                  </a:lnTo>
                  <a:lnTo>
                    <a:pt x="18" y="32"/>
                  </a:lnTo>
                  <a:lnTo>
                    <a:pt x="18" y="30"/>
                  </a:lnTo>
                  <a:lnTo>
                    <a:pt x="16" y="34"/>
                  </a:lnTo>
                  <a:lnTo>
                    <a:pt x="14" y="36"/>
                  </a:lnTo>
                  <a:lnTo>
                    <a:pt x="12" y="30"/>
                  </a:lnTo>
                  <a:lnTo>
                    <a:pt x="10" y="30"/>
                  </a:lnTo>
                  <a:lnTo>
                    <a:pt x="8" y="34"/>
                  </a:lnTo>
                  <a:lnTo>
                    <a:pt x="4" y="42"/>
                  </a:lnTo>
                  <a:lnTo>
                    <a:pt x="2" y="42"/>
                  </a:lnTo>
                  <a:lnTo>
                    <a:pt x="0" y="38"/>
                  </a:lnTo>
                  <a:lnTo>
                    <a:pt x="4" y="28"/>
                  </a:lnTo>
                  <a:lnTo>
                    <a:pt x="6" y="26"/>
                  </a:lnTo>
                  <a:lnTo>
                    <a:pt x="14" y="22"/>
                  </a:lnTo>
                  <a:lnTo>
                    <a:pt x="16" y="20"/>
                  </a:lnTo>
                  <a:lnTo>
                    <a:pt x="18" y="18"/>
                  </a:lnTo>
                  <a:lnTo>
                    <a:pt x="20" y="16"/>
                  </a:lnTo>
                  <a:lnTo>
                    <a:pt x="22" y="14"/>
                  </a:lnTo>
                  <a:lnTo>
                    <a:pt x="28" y="18"/>
                  </a:lnTo>
                  <a:lnTo>
                    <a:pt x="28" y="20"/>
                  </a:lnTo>
                  <a:lnTo>
                    <a:pt x="26" y="26"/>
                  </a:lnTo>
                  <a:lnTo>
                    <a:pt x="32" y="22"/>
                  </a:lnTo>
                  <a:lnTo>
                    <a:pt x="34" y="18"/>
                  </a:lnTo>
                  <a:lnTo>
                    <a:pt x="38" y="16"/>
                  </a:lnTo>
                  <a:lnTo>
                    <a:pt x="40" y="18"/>
                  </a:lnTo>
                  <a:lnTo>
                    <a:pt x="42" y="16"/>
                  </a:lnTo>
                  <a:lnTo>
                    <a:pt x="42" y="12"/>
                  </a:lnTo>
                  <a:lnTo>
                    <a:pt x="44" y="12"/>
                  </a:lnTo>
                  <a:lnTo>
                    <a:pt x="46" y="12"/>
                  </a:lnTo>
                  <a:lnTo>
                    <a:pt x="50" y="10"/>
                  </a:lnTo>
                  <a:lnTo>
                    <a:pt x="52" y="12"/>
                  </a:lnTo>
                  <a:lnTo>
                    <a:pt x="52" y="10"/>
                  </a:lnTo>
                  <a:lnTo>
                    <a:pt x="52" y="2"/>
                  </a:lnTo>
                </a:path>
              </a:pathLst>
            </a:custGeom>
            <a:solidFill>
              <a:schemeClr val="tx2"/>
            </a:solidFill>
            <a:ln w="3175">
              <a:solidFill>
                <a:schemeClr val="bg1"/>
              </a:solidFill>
              <a:round/>
              <a:headEnd/>
              <a:tailEnd/>
            </a:ln>
          </p:spPr>
          <p:txBody>
            <a:bodyPr/>
            <a:lstStyle/>
            <a:p>
              <a:endParaRPr lang="fr-FR" dirty="0"/>
            </a:p>
          </p:txBody>
        </p:sp>
        <p:sp>
          <p:nvSpPr>
            <p:cNvPr id="5312" name="Freeform 381"/>
            <p:cNvSpPr>
              <a:spLocks/>
            </p:cNvSpPr>
            <p:nvPr/>
          </p:nvSpPr>
          <p:spPr bwMode="auto">
            <a:xfrm>
              <a:off x="4605" y="2602"/>
              <a:ext cx="8" cy="6"/>
            </a:xfrm>
            <a:custGeom>
              <a:avLst/>
              <a:gdLst>
                <a:gd name="T0" fmla="*/ 0 w 8"/>
                <a:gd name="T1" fmla="*/ 2 h 6"/>
                <a:gd name="T2" fmla="*/ 2 w 8"/>
                <a:gd name="T3" fmla="*/ 0 h 6"/>
                <a:gd name="T4" fmla="*/ 4 w 8"/>
                <a:gd name="T5" fmla="*/ 0 h 6"/>
                <a:gd name="T6" fmla="*/ 6 w 8"/>
                <a:gd name="T7" fmla="*/ 2 h 6"/>
                <a:gd name="T8" fmla="*/ 8 w 8"/>
                <a:gd name="T9" fmla="*/ 2 h 6"/>
                <a:gd name="T10" fmla="*/ 6 w 8"/>
                <a:gd name="T11" fmla="*/ 4 h 6"/>
                <a:gd name="T12" fmla="*/ 2 w 8"/>
                <a:gd name="T13" fmla="*/ 6 h 6"/>
                <a:gd name="T14" fmla="*/ 2 w 8"/>
                <a:gd name="T15" fmla="*/ 2 h 6"/>
                <a:gd name="T16" fmla="*/ 0 w 8"/>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2"/>
                  </a:moveTo>
                  <a:lnTo>
                    <a:pt x="2" y="0"/>
                  </a:lnTo>
                  <a:lnTo>
                    <a:pt x="4" y="0"/>
                  </a:lnTo>
                  <a:lnTo>
                    <a:pt x="6" y="2"/>
                  </a:lnTo>
                  <a:lnTo>
                    <a:pt x="8" y="2"/>
                  </a:lnTo>
                  <a:lnTo>
                    <a:pt x="6" y="4"/>
                  </a:lnTo>
                  <a:lnTo>
                    <a:pt x="2" y="6"/>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313" name="Freeform 382"/>
            <p:cNvSpPr>
              <a:spLocks/>
            </p:cNvSpPr>
            <p:nvPr/>
          </p:nvSpPr>
          <p:spPr bwMode="auto">
            <a:xfrm>
              <a:off x="4605" y="2602"/>
              <a:ext cx="8" cy="6"/>
            </a:xfrm>
            <a:custGeom>
              <a:avLst/>
              <a:gdLst>
                <a:gd name="T0" fmla="*/ 0 w 8"/>
                <a:gd name="T1" fmla="*/ 2 h 6"/>
                <a:gd name="T2" fmla="*/ 2 w 8"/>
                <a:gd name="T3" fmla="*/ 0 h 6"/>
                <a:gd name="T4" fmla="*/ 4 w 8"/>
                <a:gd name="T5" fmla="*/ 0 h 6"/>
                <a:gd name="T6" fmla="*/ 6 w 8"/>
                <a:gd name="T7" fmla="*/ 2 h 6"/>
                <a:gd name="T8" fmla="*/ 8 w 8"/>
                <a:gd name="T9" fmla="*/ 2 h 6"/>
                <a:gd name="T10" fmla="*/ 6 w 8"/>
                <a:gd name="T11" fmla="*/ 4 h 6"/>
                <a:gd name="T12" fmla="*/ 2 w 8"/>
                <a:gd name="T13" fmla="*/ 6 h 6"/>
                <a:gd name="T14" fmla="*/ 2 w 8"/>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0" y="2"/>
                  </a:moveTo>
                  <a:lnTo>
                    <a:pt x="2" y="0"/>
                  </a:lnTo>
                  <a:lnTo>
                    <a:pt x="4" y="0"/>
                  </a:lnTo>
                  <a:lnTo>
                    <a:pt x="6" y="2"/>
                  </a:lnTo>
                  <a:lnTo>
                    <a:pt x="8" y="2"/>
                  </a:lnTo>
                  <a:lnTo>
                    <a:pt x="6" y="4"/>
                  </a:lnTo>
                  <a:lnTo>
                    <a:pt x="2" y="6"/>
                  </a:lnTo>
                  <a:lnTo>
                    <a:pt x="2" y="2"/>
                  </a:lnTo>
                </a:path>
              </a:pathLst>
            </a:custGeom>
            <a:solidFill>
              <a:schemeClr val="tx2"/>
            </a:solidFill>
            <a:ln w="3175">
              <a:solidFill>
                <a:schemeClr val="bg1"/>
              </a:solidFill>
              <a:round/>
              <a:headEnd/>
              <a:tailEnd/>
            </a:ln>
          </p:spPr>
          <p:txBody>
            <a:bodyPr/>
            <a:lstStyle/>
            <a:p>
              <a:endParaRPr lang="fr-FR" dirty="0"/>
            </a:p>
          </p:txBody>
        </p:sp>
        <p:sp>
          <p:nvSpPr>
            <p:cNvPr id="5314" name="Freeform 383"/>
            <p:cNvSpPr>
              <a:spLocks/>
            </p:cNvSpPr>
            <p:nvPr/>
          </p:nvSpPr>
          <p:spPr bwMode="auto">
            <a:xfrm>
              <a:off x="4593" y="2614"/>
              <a:ext cx="6" cy="2"/>
            </a:xfrm>
            <a:custGeom>
              <a:avLst/>
              <a:gdLst>
                <a:gd name="T0" fmla="*/ 0 w 6"/>
                <a:gd name="T1" fmla="*/ 2 h 2"/>
                <a:gd name="T2" fmla="*/ 0 w 6"/>
                <a:gd name="T3" fmla="*/ 0 h 2"/>
                <a:gd name="T4" fmla="*/ 2 w 6"/>
                <a:gd name="T5" fmla="*/ 0 h 2"/>
                <a:gd name="T6" fmla="*/ 6 w 6"/>
                <a:gd name="T7" fmla="*/ 0 h 2"/>
                <a:gd name="T8" fmla="*/ 6 w 6"/>
                <a:gd name="T9" fmla="*/ 2 h 2"/>
                <a:gd name="T10" fmla="*/ 2 w 6"/>
                <a:gd name="T11" fmla="*/ 2 h 2"/>
                <a:gd name="T12" fmla="*/ 2 w 6"/>
                <a:gd name="T13" fmla="*/ 2 h 2"/>
                <a:gd name="T14" fmla="*/ 0 w 6"/>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2"/>
                  </a:moveTo>
                  <a:lnTo>
                    <a:pt x="0" y="0"/>
                  </a:lnTo>
                  <a:lnTo>
                    <a:pt x="2" y="0"/>
                  </a:lnTo>
                  <a:lnTo>
                    <a:pt x="6" y="0"/>
                  </a:lnTo>
                  <a:lnTo>
                    <a:pt x="6" y="2"/>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315" name="Freeform 384"/>
            <p:cNvSpPr>
              <a:spLocks/>
            </p:cNvSpPr>
            <p:nvPr/>
          </p:nvSpPr>
          <p:spPr bwMode="auto">
            <a:xfrm>
              <a:off x="4593" y="2614"/>
              <a:ext cx="6" cy="2"/>
            </a:xfrm>
            <a:custGeom>
              <a:avLst/>
              <a:gdLst>
                <a:gd name="T0" fmla="*/ 0 w 6"/>
                <a:gd name="T1" fmla="*/ 2 h 2"/>
                <a:gd name="T2" fmla="*/ 0 w 6"/>
                <a:gd name="T3" fmla="*/ 0 h 2"/>
                <a:gd name="T4" fmla="*/ 2 w 6"/>
                <a:gd name="T5" fmla="*/ 0 h 2"/>
                <a:gd name="T6" fmla="*/ 6 w 6"/>
                <a:gd name="T7" fmla="*/ 0 h 2"/>
                <a:gd name="T8" fmla="*/ 6 w 6"/>
                <a:gd name="T9" fmla="*/ 2 h 2"/>
                <a:gd name="T10" fmla="*/ 2 w 6"/>
                <a:gd name="T11" fmla="*/ 2 h 2"/>
                <a:gd name="T12" fmla="*/ 2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0" y="2"/>
                  </a:moveTo>
                  <a:lnTo>
                    <a:pt x="0" y="0"/>
                  </a:lnTo>
                  <a:lnTo>
                    <a:pt x="2" y="0"/>
                  </a:lnTo>
                  <a:lnTo>
                    <a:pt x="6" y="0"/>
                  </a:lnTo>
                  <a:lnTo>
                    <a:pt x="6" y="2"/>
                  </a:lnTo>
                  <a:lnTo>
                    <a:pt x="2" y="2"/>
                  </a:lnTo>
                </a:path>
              </a:pathLst>
            </a:custGeom>
            <a:solidFill>
              <a:schemeClr val="tx2"/>
            </a:solidFill>
            <a:ln w="3175">
              <a:solidFill>
                <a:schemeClr val="bg1"/>
              </a:solidFill>
              <a:round/>
              <a:headEnd/>
              <a:tailEnd/>
            </a:ln>
          </p:spPr>
          <p:txBody>
            <a:bodyPr/>
            <a:lstStyle/>
            <a:p>
              <a:endParaRPr lang="fr-FR" dirty="0"/>
            </a:p>
          </p:txBody>
        </p:sp>
        <p:sp>
          <p:nvSpPr>
            <p:cNvPr id="5316" name="Freeform 385"/>
            <p:cNvSpPr>
              <a:spLocks/>
            </p:cNvSpPr>
            <p:nvPr/>
          </p:nvSpPr>
          <p:spPr bwMode="auto">
            <a:xfrm>
              <a:off x="4575" y="2624"/>
              <a:ext cx="6" cy="4"/>
            </a:xfrm>
            <a:custGeom>
              <a:avLst/>
              <a:gdLst>
                <a:gd name="T0" fmla="*/ 2 w 6"/>
                <a:gd name="T1" fmla="*/ 4 h 4"/>
                <a:gd name="T2" fmla="*/ 0 w 6"/>
                <a:gd name="T3" fmla="*/ 4 h 4"/>
                <a:gd name="T4" fmla="*/ 2 w 6"/>
                <a:gd name="T5" fmla="*/ 2 h 4"/>
                <a:gd name="T6" fmla="*/ 4 w 6"/>
                <a:gd name="T7" fmla="*/ 0 h 4"/>
                <a:gd name="T8" fmla="*/ 6 w 6"/>
                <a:gd name="T9" fmla="*/ 2 h 4"/>
                <a:gd name="T10" fmla="*/ 4 w 6"/>
                <a:gd name="T11" fmla="*/ 4 h 4"/>
                <a:gd name="T12" fmla="*/ 2 w 6"/>
                <a:gd name="T13" fmla="*/ 4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2" y="4"/>
                  </a:moveTo>
                  <a:lnTo>
                    <a:pt x="0" y="4"/>
                  </a:lnTo>
                  <a:lnTo>
                    <a:pt x="2" y="2"/>
                  </a:lnTo>
                  <a:lnTo>
                    <a:pt x="4" y="0"/>
                  </a:lnTo>
                  <a:lnTo>
                    <a:pt x="6" y="2"/>
                  </a:lnTo>
                  <a:lnTo>
                    <a:pt x="4"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317" name="Freeform 386"/>
            <p:cNvSpPr>
              <a:spLocks/>
            </p:cNvSpPr>
            <p:nvPr/>
          </p:nvSpPr>
          <p:spPr bwMode="auto">
            <a:xfrm>
              <a:off x="4575" y="2624"/>
              <a:ext cx="6" cy="4"/>
            </a:xfrm>
            <a:custGeom>
              <a:avLst/>
              <a:gdLst>
                <a:gd name="T0" fmla="*/ 2 w 6"/>
                <a:gd name="T1" fmla="*/ 4 h 4"/>
                <a:gd name="T2" fmla="*/ 0 w 6"/>
                <a:gd name="T3" fmla="*/ 4 h 4"/>
                <a:gd name="T4" fmla="*/ 2 w 6"/>
                <a:gd name="T5" fmla="*/ 2 h 4"/>
                <a:gd name="T6" fmla="*/ 4 w 6"/>
                <a:gd name="T7" fmla="*/ 0 h 4"/>
                <a:gd name="T8" fmla="*/ 6 w 6"/>
                <a:gd name="T9" fmla="*/ 2 h 4"/>
                <a:gd name="T10" fmla="*/ 4 w 6"/>
                <a:gd name="T11" fmla="*/ 4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2" y="4"/>
                  </a:moveTo>
                  <a:lnTo>
                    <a:pt x="0" y="4"/>
                  </a:lnTo>
                  <a:lnTo>
                    <a:pt x="2" y="2"/>
                  </a:lnTo>
                  <a:lnTo>
                    <a:pt x="4" y="0"/>
                  </a:lnTo>
                  <a:lnTo>
                    <a:pt x="6" y="2"/>
                  </a:lnTo>
                  <a:lnTo>
                    <a:pt x="4" y="4"/>
                  </a:lnTo>
                </a:path>
              </a:pathLst>
            </a:custGeom>
            <a:solidFill>
              <a:schemeClr val="tx2"/>
            </a:solidFill>
            <a:ln w="3175">
              <a:solidFill>
                <a:schemeClr val="bg1"/>
              </a:solidFill>
              <a:round/>
              <a:headEnd/>
              <a:tailEnd/>
            </a:ln>
          </p:spPr>
          <p:txBody>
            <a:bodyPr/>
            <a:lstStyle/>
            <a:p>
              <a:endParaRPr lang="fr-FR" dirty="0"/>
            </a:p>
          </p:txBody>
        </p:sp>
        <p:sp>
          <p:nvSpPr>
            <p:cNvPr id="5318" name="Freeform 387"/>
            <p:cNvSpPr>
              <a:spLocks/>
            </p:cNvSpPr>
            <p:nvPr/>
          </p:nvSpPr>
          <p:spPr bwMode="auto">
            <a:xfrm>
              <a:off x="5174" y="2877"/>
              <a:ext cx="6" cy="4"/>
            </a:xfrm>
            <a:custGeom>
              <a:avLst/>
              <a:gdLst>
                <a:gd name="T0" fmla="*/ 2 w 6"/>
                <a:gd name="T1" fmla="*/ 2 h 4"/>
                <a:gd name="T2" fmla="*/ 0 w 6"/>
                <a:gd name="T3" fmla="*/ 2 h 4"/>
                <a:gd name="T4" fmla="*/ 2 w 6"/>
                <a:gd name="T5" fmla="*/ 0 h 4"/>
                <a:gd name="T6" fmla="*/ 6 w 6"/>
                <a:gd name="T7" fmla="*/ 2 h 4"/>
                <a:gd name="T8" fmla="*/ 6 w 6"/>
                <a:gd name="T9" fmla="*/ 4 h 4"/>
                <a:gd name="T10" fmla="*/ 4 w 6"/>
                <a:gd name="T11" fmla="*/ 2 h 4"/>
                <a:gd name="T12" fmla="*/ 4 w 6"/>
                <a:gd name="T13" fmla="*/ 2 h 4"/>
                <a:gd name="T14" fmla="*/ 2 w 6"/>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2" y="2"/>
                  </a:moveTo>
                  <a:lnTo>
                    <a:pt x="0" y="2"/>
                  </a:lnTo>
                  <a:lnTo>
                    <a:pt x="2" y="0"/>
                  </a:lnTo>
                  <a:lnTo>
                    <a:pt x="6" y="2"/>
                  </a:lnTo>
                  <a:lnTo>
                    <a:pt x="6" y="4"/>
                  </a:lnTo>
                  <a:lnTo>
                    <a:pt x="4"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319" name="Freeform 388"/>
            <p:cNvSpPr>
              <a:spLocks/>
            </p:cNvSpPr>
            <p:nvPr/>
          </p:nvSpPr>
          <p:spPr bwMode="auto">
            <a:xfrm>
              <a:off x="5174" y="2877"/>
              <a:ext cx="6" cy="4"/>
            </a:xfrm>
            <a:custGeom>
              <a:avLst/>
              <a:gdLst>
                <a:gd name="T0" fmla="*/ 2 w 6"/>
                <a:gd name="T1" fmla="*/ 2 h 4"/>
                <a:gd name="T2" fmla="*/ 0 w 6"/>
                <a:gd name="T3" fmla="*/ 2 h 4"/>
                <a:gd name="T4" fmla="*/ 2 w 6"/>
                <a:gd name="T5" fmla="*/ 0 h 4"/>
                <a:gd name="T6" fmla="*/ 6 w 6"/>
                <a:gd name="T7" fmla="*/ 2 h 4"/>
                <a:gd name="T8" fmla="*/ 6 w 6"/>
                <a:gd name="T9" fmla="*/ 4 h 4"/>
                <a:gd name="T10" fmla="*/ 4 w 6"/>
                <a:gd name="T11" fmla="*/ 2 h 4"/>
                <a:gd name="T12" fmla="*/ 4 w 6"/>
                <a:gd name="T13" fmla="*/ 2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2" y="2"/>
                  </a:moveTo>
                  <a:lnTo>
                    <a:pt x="0" y="2"/>
                  </a:lnTo>
                  <a:lnTo>
                    <a:pt x="2" y="0"/>
                  </a:lnTo>
                  <a:lnTo>
                    <a:pt x="6" y="2"/>
                  </a:lnTo>
                  <a:lnTo>
                    <a:pt x="6" y="4"/>
                  </a:lnTo>
                  <a:lnTo>
                    <a:pt x="4" y="2"/>
                  </a:lnTo>
                </a:path>
              </a:pathLst>
            </a:custGeom>
            <a:solidFill>
              <a:schemeClr val="tx2"/>
            </a:solidFill>
            <a:ln w="3175">
              <a:solidFill>
                <a:schemeClr val="bg1"/>
              </a:solidFill>
              <a:round/>
              <a:headEnd/>
              <a:tailEnd/>
            </a:ln>
          </p:spPr>
          <p:txBody>
            <a:bodyPr/>
            <a:lstStyle/>
            <a:p>
              <a:endParaRPr lang="fr-FR" dirty="0"/>
            </a:p>
          </p:txBody>
        </p:sp>
        <p:sp>
          <p:nvSpPr>
            <p:cNvPr id="5320" name="Freeform 389"/>
            <p:cNvSpPr>
              <a:spLocks/>
            </p:cNvSpPr>
            <p:nvPr/>
          </p:nvSpPr>
          <p:spPr bwMode="auto">
            <a:xfrm>
              <a:off x="5288" y="3489"/>
              <a:ext cx="10" cy="14"/>
            </a:xfrm>
            <a:custGeom>
              <a:avLst/>
              <a:gdLst>
                <a:gd name="T0" fmla="*/ 6 w 10"/>
                <a:gd name="T1" fmla="*/ 2 h 14"/>
                <a:gd name="T2" fmla="*/ 8 w 10"/>
                <a:gd name="T3" fmla="*/ 4 h 14"/>
                <a:gd name="T4" fmla="*/ 8 w 10"/>
                <a:gd name="T5" fmla="*/ 6 h 14"/>
                <a:gd name="T6" fmla="*/ 10 w 10"/>
                <a:gd name="T7" fmla="*/ 6 h 14"/>
                <a:gd name="T8" fmla="*/ 10 w 10"/>
                <a:gd name="T9" fmla="*/ 8 h 14"/>
                <a:gd name="T10" fmla="*/ 8 w 10"/>
                <a:gd name="T11" fmla="*/ 8 h 14"/>
                <a:gd name="T12" fmla="*/ 6 w 10"/>
                <a:gd name="T13" fmla="*/ 10 h 14"/>
                <a:gd name="T14" fmla="*/ 4 w 10"/>
                <a:gd name="T15" fmla="*/ 10 h 14"/>
                <a:gd name="T16" fmla="*/ 2 w 10"/>
                <a:gd name="T17" fmla="*/ 14 h 14"/>
                <a:gd name="T18" fmla="*/ 0 w 10"/>
                <a:gd name="T19" fmla="*/ 12 h 14"/>
                <a:gd name="T20" fmla="*/ 0 w 10"/>
                <a:gd name="T21" fmla="*/ 8 h 14"/>
                <a:gd name="T22" fmla="*/ 4 w 10"/>
                <a:gd name="T23" fmla="*/ 4 h 14"/>
                <a:gd name="T24" fmla="*/ 4 w 10"/>
                <a:gd name="T25" fmla="*/ 0 h 14"/>
                <a:gd name="T26" fmla="*/ 4 w 10"/>
                <a:gd name="T27" fmla="*/ 2 h 14"/>
                <a:gd name="T28" fmla="*/ 6 w 10"/>
                <a:gd name="T29" fmla="*/ 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6" y="2"/>
                  </a:moveTo>
                  <a:lnTo>
                    <a:pt x="8" y="4"/>
                  </a:lnTo>
                  <a:lnTo>
                    <a:pt x="8" y="6"/>
                  </a:lnTo>
                  <a:lnTo>
                    <a:pt x="10" y="6"/>
                  </a:lnTo>
                  <a:lnTo>
                    <a:pt x="10" y="8"/>
                  </a:lnTo>
                  <a:lnTo>
                    <a:pt x="8" y="8"/>
                  </a:lnTo>
                  <a:lnTo>
                    <a:pt x="6" y="10"/>
                  </a:lnTo>
                  <a:lnTo>
                    <a:pt x="4" y="10"/>
                  </a:lnTo>
                  <a:lnTo>
                    <a:pt x="2" y="14"/>
                  </a:lnTo>
                  <a:lnTo>
                    <a:pt x="0" y="12"/>
                  </a:lnTo>
                  <a:lnTo>
                    <a:pt x="0" y="8"/>
                  </a:lnTo>
                  <a:lnTo>
                    <a:pt x="4" y="4"/>
                  </a:lnTo>
                  <a:lnTo>
                    <a:pt x="4" y="0"/>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321" name="Freeform 390"/>
            <p:cNvSpPr>
              <a:spLocks/>
            </p:cNvSpPr>
            <p:nvPr/>
          </p:nvSpPr>
          <p:spPr bwMode="auto">
            <a:xfrm>
              <a:off x="5288" y="3489"/>
              <a:ext cx="10" cy="14"/>
            </a:xfrm>
            <a:custGeom>
              <a:avLst/>
              <a:gdLst>
                <a:gd name="T0" fmla="*/ 6 w 10"/>
                <a:gd name="T1" fmla="*/ 2 h 14"/>
                <a:gd name="T2" fmla="*/ 6 w 10"/>
                <a:gd name="T3" fmla="*/ 0 h 14"/>
                <a:gd name="T4" fmla="*/ 6 w 10"/>
                <a:gd name="T5" fmla="*/ 0 h 14"/>
                <a:gd name="T6" fmla="*/ 8 w 10"/>
                <a:gd name="T7" fmla="*/ 4 h 14"/>
                <a:gd name="T8" fmla="*/ 8 w 10"/>
                <a:gd name="T9" fmla="*/ 6 h 14"/>
                <a:gd name="T10" fmla="*/ 10 w 10"/>
                <a:gd name="T11" fmla="*/ 6 h 14"/>
                <a:gd name="T12" fmla="*/ 10 w 10"/>
                <a:gd name="T13" fmla="*/ 8 h 14"/>
                <a:gd name="T14" fmla="*/ 8 w 10"/>
                <a:gd name="T15" fmla="*/ 8 h 14"/>
                <a:gd name="T16" fmla="*/ 6 w 10"/>
                <a:gd name="T17" fmla="*/ 10 h 14"/>
                <a:gd name="T18" fmla="*/ 4 w 10"/>
                <a:gd name="T19" fmla="*/ 10 h 14"/>
                <a:gd name="T20" fmla="*/ 2 w 10"/>
                <a:gd name="T21" fmla="*/ 14 h 14"/>
                <a:gd name="T22" fmla="*/ 0 w 10"/>
                <a:gd name="T23" fmla="*/ 12 h 14"/>
                <a:gd name="T24" fmla="*/ 0 w 10"/>
                <a:gd name="T25" fmla="*/ 8 h 14"/>
                <a:gd name="T26" fmla="*/ 4 w 10"/>
                <a:gd name="T27" fmla="*/ 4 h 14"/>
                <a:gd name="T28" fmla="*/ 4 w 10"/>
                <a:gd name="T29" fmla="*/ 0 h 14"/>
                <a:gd name="T30" fmla="*/ 4 w 10"/>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4"/>
                <a:gd name="T50" fmla="*/ 10 w 10"/>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4">
                  <a:moveTo>
                    <a:pt x="6" y="2"/>
                  </a:moveTo>
                  <a:lnTo>
                    <a:pt x="6" y="0"/>
                  </a:lnTo>
                  <a:lnTo>
                    <a:pt x="8" y="4"/>
                  </a:lnTo>
                  <a:lnTo>
                    <a:pt x="8" y="6"/>
                  </a:lnTo>
                  <a:lnTo>
                    <a:pt x="10" y="6"/>
                  </a:lnTo>
                  <a:lnTo>
                    <a:pt x="10" y="8"/>
                  </a:lnTo>
                  <a:lnTo>
                    <a:pt x="8" y="8"/>
                  </a:lnTo>
                  <a:lnTo>
                    <a:pt x="6" y="10"/>
                  </a:lnTo>
                  <a:lnTo>
                    <a:pt x="4" y="10"/>
                  </a:lnTo>
                  <a:lnTo>
                    <a:pt x="2" y="14"/>
                  </a:lnTo>
                  <a:lnTo>
                    <a:pt x="0" y="12"/>
                  </a:lnTo>
                  <a:lnTo>
                    <a:pt x="0" y="8"/>
                  </a:lnTo>
                  <a:lnTo>
                    <a:pt x="4" y="4"/>
                  </a:lnTo>
                  <a:lnTo>
                    <a:pt x="4" y="0"/>
                  </a:lnTo>
                  <a:lnTo>
                    <a:pt x="4" y="2"/>
                  </a:lnTo>
                </a:path>
              </a:pathLst>
            </a:custGeom>
            <a:solidFill>
              <a:schemeClr val="tx2"/>
            </a:solidFill>
            <a:ln w="3175">
              <a:solidFill>
                <a:schemeClr val="bg1"/>
              </a:solidFill>
              <a:round/>
              <a:headEnd/>
              <a:tailEnd/>
            </a:ln>
          </p:spPr>
          <p:txBody>
            <a:bodyPr/>
            <a:lstStyle/>
            <a:p>
              <a:endParaRPr lang="fr-FR" dirty="0"/>
            </a:p>
          </p:txBody>
        </p:sp>
        <p:sp>
          <p:nvSpPr>
            <p:cNvPr id="5322" name="Freeform 391"/>
            <p:cNvSpPr>
              <a:spLocks/>
            </p:cNvSpPr>
            <p:nvPr/>
          </p:nvSpPr>
          <p:spPr bwMode="auto">
            <a:xfrm>
              <a:off x="5272" y="3363"/>
              <a:ext cx="116" cy="126"/>
            </a:xfrm>
            <a:custGeom>
              <a:avLst/>
              <a:gdLst>
                <a:gd name="T0" fmla="*/ 86 w 116"/>
                <a:gd name="T1" fmla="*/ 6 h 126"/>
                <a:gd name="T2" fmla="*/ 92 w 116"/>
                <a:gd name="T3" fmla="*/ 2 h 126"/>
                <a:gd name="T4" fmla="*/ 94 w 116"/>
                <a:gd name="T5" fmla="*/ 4 h 126"/>
                <a:gd name="T6" fmla="*/ 98 w 116"/>
                <a:gd name="T7" fmla="*/ 6 h 126"/>
                <a:gd name="T8" fmla="*/ 100 w 116"/>
                <a:gd name="T9" fmla="*/ 14 h 126"/>
                <a:gd name="T10" fmla="*/ 106 w 116"/>
                <a:gd name="T11" fmla="*/ 10 h 126"/>
                <a:gd name="T12" fmla="*/ 112 w 116"/>
                <a:gd name="T13" fmla="*/ 8 h 126"/>
                <a:gd name="T14" fmla="*/ 110 w 116"/>
                <a:gd name="T15" fmla="*/ 14 h 126"/>
                <a:gd name="T16" fmla="*/ 116 w 116"/>
                <a:gd name="T17" fmla="*/ 10 h 126"/>
                <a:gd name="T18" fmla="*/ 114 w 116"/>
                <a:gd name="T19" fmla="*/ 18 h 126"/>
                <a:gd name="T20" fmla="*/ 112 w 116"/>
                <a:gd name="T21" fmla="*/ 30 h 126"/>
                <a:gd name="T22" fmla="*/ 106 w 116"/>
                <a:gd name="T23" fmla="*/ 38 h 126"/>
                <a:gd name="T24" fmla="*/ 100 w 116"/>
                <a:gd name="T25" fmla="*/ 48 h 126"/>
                <a:gd name="T26" fmla="*/ 98 w 116"/>
                <a:gd name="T27" fmla="*/ 64 h 126"/>
                <a:gd name="T28" fmla="*/ 98 w 116"/>
                <a:gd name="T29" fmla="*/ 66 h 126"/>
                <a:gd name="T30" fmla="*/ 88 w 116"/>
                <a:gd name="T31" fmla="*/ 64 h 126"/>
                <a:gd name="T32" fmla="*/ 86 w 116"/>
                <a:gd name="T33" fmla="*/ 66 h 126"/>
                <a:gd name="T34" fmla="*/ 78 w 116"/>
                <a:gd name="T35" fmla="*/ 70 h 126"/>
                <a:gd name="T36" fmla="*/ 74 w 116"/>
                <a:gd name="T37" fmla="*/ 78 h 126"/>
                <a:gd name="T38" fmla="*/ 70 w 116"/>
                <a:gd name="T39" fmla="*/ 92 h 126"/>
                <a:gd name="T40" fmla="*/ 66 w 116"/>
                <a:gd name="T41" fmla="*/ 104 h 126"/>
                <a:gd name="T42" fmla="*/ 64 w 116"/>
                <a:gd name="T43" fmla="*/ 108 h 126"/>
                <a:gd name="T44" fmla="*/ 64 w 116"/>
                <a:gd name="T45" fmla="*/ 112 h 126"/>
                <a:gd name="T46" fmla="*/ 56 w 116"/>
                <a:gd name="T47" fmla="*/ 116 h 126"/>
                <a:gd name="T48" fmla="*/ 48 w 116"/>
                <a:gd name="T49" fmla="*/ 122 h 126"/>
                <a:gd name="T50" fmla="*/ 42 w 116"/>
                <a:gd name="T51" fmla="*/ 124 h 126"/>
                <a:gd name="T52" fmla="*/ 36 w 116"/>
                <a:gd name="T53" fmla="*/ 122 h 126"/>
                <a:gd name="T54" fmla="*/ 30 w 116"/>
                <a:gd name="T55" fmla="*/ 124 h 126"/>
                <a:gd name="T56" fmla="*/ 26 w 116"/>
                <a:gd name="T57" fmla="*/ 120 h 126"/>
                <a:gd name="T58" fmla="*/ 18 w 116"/>
                <a:gd name="T59" fmla="*/ 116 h 126"/>
                <a:gd name="T60" fmla="*/ 12 w 116"/>
                <a:gd name="T61" fmla="*/ 118 h 126"/>
                <a:gd name="T62" fmla="*/ 4 w 116"/>
                <a:gd name="T63" fmla="*/ 112 h 126"/>
                <a:gd name="T64" fmla="*/ 4 w 116"/>
                <a:gd name="T65" fmla="*/ 112 h 126"/>
                <a:gd name="T66" fmla="*/ 0 w 116"/>
                <a:gd name="T67" fmla="*/ 108 h 126"/>
                <a:gd name="T68" fmla="*/ 8 w 116"/>
                <a:gd name="T69" fmla="*/ 106 h 126"/>
                <a:gd name="T70" fmla="*/ 8 w 116"/>
                <a:gd name="T71" fmla="*/ 102 h 126"/>
                <a:gd name="T72" fmla="*/ 6 w 116"/>
                <a:gd name="T73" fmla="*/ 100 h 126"/>
                <a:gd name="T74" fmla="*/ 6 w 116"/>
                <a:gd name="T75" fmla="*/ 96 h 126"/>
                <a:gd name="T76" fmla="*/ 10 w 116"/>
                <a:gd name="T77" fmla="*/ 96 h 126"/>
                <a:gd name="T78" fmla="*/ 10 w 116"/>
                <a:gd name="T79" fmla="*/ 94 h 126"/>
                <a:gd name="T80" fmla="*/ 14 w 116"/>
                <a:gd name="T81" fmla="*/ 88 h 126"/>
                <a:gd name="T82" fmla="*/ 16 w 116"/>
                <a:gd name="T83" fmla="*/ 86 h 126"/>
                <a:gd name="T84" fmla="*/ 22 w 116"/>
                <a:gd name="T85" fmla="*/ 80 h 126"/>
                <a:gd name="T86" fmla="*/ 24 w 116"/>
                <a:gd name="T87" fmla="*/ 74 h 126"/>
                <a:gd name="T88" fmla="*/ 30 w 116"/>
                <a:gd name="T89" fmla="*/ 70 h 126"/>
                <a:gd name="T90" fmla="*/ 56 w 116"/>
                <a:gd name="T91" fmla="*/ 54 h 126"/>
                <a:gd name="T92" fmla="*/ 62 w 116"/>
                <a:gd name="T93" fmla="*/ 48 h 126"/>
                <a:gd name="T94" fmla="*/ 74 w 116"/>
                <a:gd name="T95" fmla="*/ 26 h 126"/>
                <a:gd name="T96" fmla="*/ 84 w 116"/>
                <a:gd name="T97" fmla="*/ 16 h 1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26"/>
                <a:gd name="T149" fmla="*/ 116 w 116"/>
                <a:gd name="T150" fmla="*/ 126 h 1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26">
                  <a:moveTo>
                    <a:pt x="84" y="8"/>
                  </a:moveTo>
                  <a:lnTo>
                    <a:pt x="86" y="10"/>
                  </a:lnTo>
                  <a:lnTo>
                    <a:pt x="86" y="6"/>
                  </a:lnTo>
                  <a:lnTo>
                    <a:pt x="88" y="4"/>
                  </a:lnTo>
                  <a:lnTo>
                    <a:pt x="90" y="2"/>
                  </a:lnTo>
                  <a:lnTo>
                    <a:pt x="92" y="2"/>
                  </a:lnTo>
                  <a:lnTo>
                    <a:pt x="92" y="0"/>
                  </a:lnTo>
                  <a:lnTo>
                    <a:pt x="94" y="0"/>
                  </a:lnTo>
                  <a:lnTo>
                    <a:pt x="94" y="4"/>
                  </a:lnTo>
                  <a:lnTo>
                    <a:pt x="94" y="6"/>
                  </a:lnTo>
                  <a:lnTo>
                    <a:pt x="96" y="6"/>
                  </a:lnTo>
                  <a:lnTo>
                    <a:pt x="98" y="6"/>
                  </a:lnTo>
                  <a:lnTo>
                    <a:pt x="98" y="8"/>
                  </a:lnTo>
                  <a:lnTo>
                    <a:pt x="98" y="12"/>
                  </a:lnTo>
                  <a:lnTo>
                    <a:pt x="100" y="14"/>
                  </a:lnTo>
                  <a:lnTo>
                    <a:pt x="102" y="14"/>
                  </a:lnTo>
                  <a:lnTo>
                    <a:pt x="104" y="12"/>
                  </a:lnTo>
                  <a:lnTo>
                    <a:pt x="106" y="10"/>
                  </a:lnTo>
                  <a:lnTo>
                    <a:pt x="108" y="10"/>
                  </a:lnTo>
                  <a:lnTo>
                    <a:pt x="110" y="8"/>
                  </a:lnTo>
                  <a:lnTo>
                    <a:pt x="112" y="8"/>
                  </a:lnTo>
                  <a:lnTo>
                    <a:pt x="110" y="10"/>
                  </a:lnTo>
                  <a:lnTo>
                    <a:pt x="112" y="12"/>
                  </a:lnTo>
                  <a:lnTo>
                    <a:pt x="110" y="14"/>
                  </a:lnTo>
                  <a:lnTo>
                    <a:pt x="112" y="12"/>
                  </a:lnTo>
                  <a:lnTo>
                    <a:pt x="114" y="8"/>
                  </a:lnTo>
                  <a:lnTo>
                    <a:pt x="116" y="10"/>
                  </a:lnTo>
                  <a:lnTo>
                    <a:pt x="114" y="14"/>
                  </a:lnTo>
                  <a:lnTo>
                    <a:pt x="116" y="16"/>
                  </a:lnTo>
                  <a:lnTo>
                    <a:pt x="114" y="18"/>
                  </a:lnTo>
                  <a:lnTo>
                    <a:pt x="116" y="24"/>
                  </a:lnTo>
                  <a:lnTo>
                    <a:pt x="114" y="28"/>
                  </a:lnTo>
                  <a:lnTo>
                    <a:pt x="112" y="30"/>
                  </a:lnTo>
                  <a:lnTo>
                    <a:pt x="112" y="34"/>
                  </a:lnTo>
                  <a:lnTo>
                    <a:pt x="110" y="34"/>
                  </a:lnTo>
                  <a:lnTo>
                    <a:pt x="106" y="38"/>
                  </a:lnTo>
                  <a:lnTo>
                    <a:pt x="104" y="46"/>
                  </a:lnTo>
                  <a:lnTo>
                    <a:pt x="102" y="48"/>
                  </a:lnTo>
                  <a:lnTo>
                    <a:pt x="100" y="48"/>
                  </a:lnTo>
                  <a:lnTo>
                    <a:pt x="96" y="52"/>
                  </a:lnTo>
                  <a:lnTo>
                    <a:pt x="94" y="62"/>
                  </a:lnTo>
                  <a:lnTo>
                    <a:pt x="98" y="64"/>
                  </a:lnTo>
                  <a:lnTo>
                    <a:pt x="100" y="66"/>
                  </a:lnTo>
                  <a:lnTo>
                    <a:pt x="100" y="68"/>
                  </a:lnTo>
                  <a:lnTo>
                    <a:pt x="98" y="66"/>
                  </a:lnTo>
                  <a:lnTo>
                    <a:pt x="98" y="68"/>
                  </a:lnTo>
                  <a:lnTo>
                    <a:pt x="90" y="64"/>
                  </a:lnTo>
                  <a:lnTo>
                    <a:pt x="88" y="64"/>
                  </a:lnTo>
                  <a:lnTo>
                    <a:pt x="88" y="66"/>
                  </a:lnTo>
                  <a:lnTo>
                    <a:pt x="88" y="68"/>
                  </a:lnTo>
                  <a:lnTo>
                    <a:pt x="86" y="66"/>
                  </a:lnTo>
                  <a:lnTo>
                    <a:pt x="86" y="68"/>
                  </a:lnTo>
                  <a:lnTo>
                    <a:pt x="78" y="72"/>
                  </a:lnTo>
                  <a:lnTo>
                    <a:pt x="78" y="70"/>
                  </a:lnTo>
                  <a:lnTo>
                    <a:pt x="76" y="70"/>
                  </a:lnTo>
                  <a:lnTo>
                    <a:pt x="74" y="76"/>
                  </a:lnTo>
                  <a:lnTo>
                    <a:pt x="74" y="78"/>
                  </a:lnTo>
                  <a:lnTo>
                    <a:pt x="72" y="88"/>
                  </a:lnTo>
                  <a:lnTo>
                    <a:pt x="70" y="88"/>
                  </a:lnTo>
                  <a:lnTo>
                    <a:pt x="70" y="92"/>
                  </a:lnTo>
                  <a:lnTo>
                    <a:pt x="68" y="94"/>
                  </a:lnTo>
                  <a:lnTo>
                    <a:pt x="68" y="100"/>
                  </a:lnTo>
                  <a:lnTo>
                    <a:pt x="66" y="104"/>
                  </a:lnTo>
                  <a:lnTo>
                    <a:pt x="64" y="104"/>
                  </a:lnTo>
                  <a:lnTo>
                    <a:pt x="64" y="106"/>
                  </a:lnTo>
                  <a:lnTo>
                    <a:pt x="64" y="108"/>
                  </a:lnTo>
                  <a:lnTo>
                    <a:pt x="62" y="110"/>
                  </a:lnTo>
                  <a:lnTo>
                    <a:pt x="64" y="110"/>
                  </a:lnTo>
                  <a:lnTo>
                    <a:pt x="64" y="112"/>
                  </a:lnTo>
                  <a:lnTo>
                    <a:pt x="62" y="112"/>
                  </a:lnTo>
                  <a:lnTo>
                    <a:pt x="60" y="112"/>
                  </a:lnTo>
                  <a:lnTo>
                    <a:pt x="56" y="116"/>
                  </a:lnTo>
                  <a:lnTo>
                    <a:pt x="52" y="118"/>
                  </a:lnTo>
                  <a:lnTo>
                    <a:pt x="50" y="120"/>
                  </a:lnTo>
                  <a:lnTo>
                    <a:pt x="48" y="122"/>
                  </a:lnTo>
                  <a:lnTo>
                    <a:pt x="48" y="124"/>
                  </a:lnTo>
                  <a:lnTo>
                    <a:pt x="42" y="126"/>
                  </a:lnTo>
                  <a:lnTo>
                    <a:pt x="42" y="124"/>
                  </a:lnTo>
                  <a:lnTo>
                    <a:pt x="38" y="126"/>
                  </a:lnTo>
                  <a:lnTo>
                    <a:pt x="36" y="126"/>
                  </a:lnTo>
                  <a:lnTo>
                    <a:pt x="36" y="122"/>
                  </a:lnTo>
                  <a:lnTo>
                    <a:pt x="34" y="124"/>
                  </a:lnTo>
                  <a:lnTo>
                    <a:pt x="32" y="124"/>
                  </a:lnTo>
                  <a:lnTo>
                    <a:pt x="30" y="124"/>
                  </a:lnTo>
                  <a:lnTo>
                    <a:pt x="28" y="122"/>
                  </a:lnTo>
                  <a:lnTo>
                    <a:pt x="28" y="120"/>
                  </a:lnTo>
                  <a:lnTo>
                    <a:pt x="26" y="120"/>
                  </a:lnTo>
                  <a:lnTo>
                    <a:pt x="20" y="120"/>
                  </a:lnTo>
                  <a:lnTo>
                    <a:pt x="20" y="116"/>
                  </a:lnTo>
                  <a:lnTo>
                    <a:pt x="18" y="116"/>
                  </a:lnTo>
                  <a:lnTo>
                    <a:pt x="16" y="114"/>
                  </a:lnTo>
                  <a:lnTo>
                    <a:pt x="14" y="116"/>
                  </a:lnTo>
                  <a:lnTo>
                    <a:pt x="12" y="118"/>
                  </a:lnTo>
                  <a:lnTo>
                    <a:pt x="6" y="116"/>
                  </a:lnTo>
                  <a:lnTo>
                    <a:pt x="4" y="114"/>
                  </a:lnTo>
                  <a:lnTo>
                    <a:pt x="4" y="112"/>
                  </a:lnTo>
                  <a:lnTo>
                    <a:pt x="6" y="112"/>
                  </a:lnTo>
                  <a:lnTo>
                    <a:pt x="8" y="110"/>
                  </a:lnTo>
                  <a:lnTo>
                    <a:pt x="4" y="112"/>
                  </a:lnTo>
                  <a:lnTo>
                    <a:pt x="4" y="110"/>
                  </a:lnTo>
                  <a:lnTo>
                    <a:pt x="2" y="110"/>
                  </a:lnTo>
                  <a:lnTo>
                    <a:pt x="0" y="108"/>
                  </a:lnTo>
                  <a:lnTo>
                    <a:pt x="2" y="108"/>
                  </a:lnTo>
                  <a:lnTo>
                    <a:pt x="6" y="106"/>
                  </a:lnTo>
                  <a:lnTo>
                    <a:pt x="8" y="106"/>
                  </a:lnTo>
                  <a:lnTo>
                    <a:pt x="6" y="104"/>
                  </a:lnTo>
                  <a:lnTo>
                    <a:pt x="8" y="104"/>
                  </a:lnTo>
                  <a:lnTo>
                    <a:pt x="8" y="102"/>
                  </a:lnTo>
                  <a:lnTo>
                    <a:pt x="6" y="102"/>
                  </a:lnTo>
                  <a:lnTo>
                    <a:pt x="4" y="100"/>
                  </a:lnTo>
                  <a:lnTo>
                    <a:pt x="6" y="100"/>
                  </a:lnTo>
                  <a:lnTo>
                    <a:pt x="8" y="98"/>
                  </a:lnTo>
                  <a:lnTo>
                    <a:pt x="6" y="98"/>
                  </a:lnTo>
                  <a:lnTo>
                    <a:pt x="6" y="96"/>
                  </a:lnTo>
                  <a:lnTo>
                    <a:pt x="8" y="96"/>
                  </a:lnTo>
                  <a:lnTo>
                    <a:pt x="8" y="98"/>
                  </a:lnTo>
                  <a:lnTo>
                    <a:pt x="10" y="96"/>
                  </a:lnTo>
                  <a:lnTo>
                    <a:pt x="12" y="96"/>
                  </a:lnTo>
                  <a:lnTo>
                    <a:pt x="10" y="96"/>
                  </a:lnTo>
                  <a:lnTo>
                    <a:pt x="10" y="94"/>
                  </a:lnTo>
                  <a:lnTo>
                    <a:pt x="10" y="90"/>
                  </a:lnTo>
                  <a:lnTo>
                    <a:pt x="12" y="88"/>
                  </a:lnTo>
                  <a:lnTo>
                    <a:pt x="14" y="88"/>
                  </a:lnTo>
                  <a:lnTo>
                    <a:pt x="14" y="90"/>
                  </a:lnTo>
                  <a:lnTo>
                    <a:pt x="16" y="90"/>
                  </a:lnTo>
                  <a:lnTo>
                    <a:pt x="16" y="86"/>
                  </a:lnTo>
                  <a:lnTo>
                    <a:pt x="18" y="82"/>
                  </a:lnTo>
                  <a:lnTo>
                    <a:pt x="20" y="82"/>
                  </a:lnTo>
                  <a:lnTo>
                    <a:pt x="22" y="80"/>
                  </a:lnTo>
                  <a:lnTo>
                    <a:pt x="22" y="78"/>
                  </a:lnTo>
                  <a:lnTo>
                    <a:pt x="24" y="76"/>
                  </a:lnTo>
                  <a:lnTo>
                    <a:pt x="24" y="74"/>
                  </a:lnTo>
                  <a:lnTo>
                    <a:pt x="26" y="70"/>
                  </a:lnTo>
                  <a:lnTo>
                    <a:pt x="28" y="70"/>
                  </a:lnTo>
                  <a:lnTo>
                    <a:pt x="30" y="70"/>
                  </a:lnTo>
                  <a:lnTo>
                    <a:pt x="32" y="68"/>
                  </a:lnTo>
                  <a:lnTo>
                    <a:pt x="36" y="68"/>
                  </a:lnTo>
                  <a:lnTo>
                    <a:pt x="56" y="54"/>
                  </a:lnTo>
                  <a:lnTo>
                    <a:pt x="56" y="52"/>
                  </a:lnTo>
                  <a:lnTo>
                    <a:pt x="60" y="48"/>
                  </a:lnTo>
                  <a:lnTo>
                    <a:pt x="62" y="48"/>
                  </a:lnTo>
                  <a:lnTo>
                    <a:pt x="66" y="44"/>
                  </a:lnTo>
                  <a:lnTo>
                    <a:pt x="70" y="40"/>
                  </a:lnTo>
                  <a:lnTo>
                    <a:pt x="74" y="26"/>
                  </a:lnTo>
                  <a:lnTo>
                    <a:pt x="80" y="22"/>
                  </a:lnTo>
                  <a:lnTo>
                    <a:pt x="82" y="20"/>
                  </a:lnTo>
                  <a:lnTo>
                    <a:pt x="84" y="16"/>
                  </a:lnTo>
                  <a:lnTo>
                    <a:pt x="84" y="10"/>
                  </a:lnTo>
                  <a:lnTo>
                    <a:pt x="84" y="8"/>
                  </a:lnTo>
                  <a:close/>
                </a:path>
              </a:pathLst>
            </a:custGeom>
            <a:solidFill>
              <a:schemeClr val="tx2"/>
            </a:solidFill>
            <a:ln w="3175">
              <a:solidFill>
                <a:schemeClr val="bg1"/>
              </a:solidFill>
              <a:round/>
              <a:headEnd/>
              <a:tailEnd/>
            </a:ln>
          </p:spPr>
          <p:txBody>
            <a:bodyPr/>
            <a:lstStyle/>
            <a:p>
              <a:endParaRPr lang="fr-FR" dirty="0"/>
            </a:p>
          </p:txBody>
        </p:sp>
        <p:sp>
          <p:nvSpPr>
            <p:cNvPr id="5323" name="Freeform 392"/>
            <p:cNvSpPr>
              <a:spLocks/>
            </p:cNvSpPr>
            <p:nvPr/>
          </p:nvSpPr>
          <p:spPr bwMode="auto">
            <a:xfrm>
              <a:off x="5272" y="3363"/>
              <a:ext cx="116" cy="126"/>
            </a:xfrm>
            <a:custGeom>
              <a:avLst/>
              <a:gdLst>
                <a:gd name="T0" fmla="*/ 86 w 116"/>
                <a:gd name="T1" fmla="*/ 6 h 126"/>
                <a:gd name="T2" fmla="*/ 92 w 116"/>
                <a:gd name="T3" fmla="*/ 2 h 126"/>
                <a:gd name="T4" fmla="*/ 94 w 116"/>
                <a:gd name="T5" fmla="*/ 4 h 126"/>
                <a:gd name="T6" fmla="*/ 98 w 116"/>
                <a:gd name="T7" fmla="*/ 6 h 126"/>
                <a:gd name="T8" fmla="*/ 100 w 116"/>
                <a:gd name="T9" fmla="*/ 14 h 126"/>
                <a:gd name="T10" fmla="*/ 106 w 116"/>
                <a:gd name="T11" fmla="*/ 10 h 126"/>
                <a:gd name="T12" fmla="*/ 112 w 116"/>
                <a:gd name="T13" fmla="*/ 8 h 126"/>
                <a:gd name="T14" fmla="*/ 110 w 116"/>
                <a:gd name="T15" fmla="*/ 14 h 126"/>
                <a:gd name="T16" fmla="*/ 116 w 116"/>
                <a:gd name="T17" fmla="*/ 10 h 126"/>
                <a:gd name="T18" fmla="*/ 114 w 116"/>
                <a:gd name="T19" fmla="*/ 18 h 126"/>
                <a:gd name="T20" fmla="*/ 112 w 116"/>
                <a:gd name="T21" fmla="*/ 30 h 126"/>
                <a:gd name="T22" fmla="*/ 106 w 116"/>
                <a:gd name="T23" fmla="*/ 38 h 126"/>
                <a:gd name="T24" fmla="*/ 100 w 116"/>
                <a:gd name="T25" fmla="*/ 48 h 126"/>
                <a:gd name="T26" fmla="*/ 98 w 116"/>
                <a:gd name="T27" fmla="*/ 64 h 126"/>
                <a:gd name="T28" fmla="*/ 98 w 116"/>
                <a:gd name="T29" fmla="*/ 66 h 126"/>
                <a:gd name="T30" fmla="*/ 88 w 116"/>
                <a:gd name="T31" fmla="*/ 64 h 126"/>
                <a:gd name="T32" fmla="*/ 86 w 116"/>
                <a:gd name="T33" fmla="*/ 66 h 126"/>
                <a:gd name="T34" fmla="*/ 78 w 116"/>
                <a:gd name="T35" fmla="*/ 70 h 126"/>
                <a:gd name="T36" fmla="*/ 74 w 116"/>
                <a:gd name="T37" fmla="*/ 78 h 126"/>
                <a:gd name="T38" fmla="*/ 70 w 116"/>
                <a:gd name="T39" fmla="*/ 92 h 126"/>
                <a:gd name="T40" fmla="*/ 66 w 116"/>
                <a:gd name="T41" fmla="*/ 104 h 126"/>
                <a:gd name="T42" fmla="*/ 64 w 116"/>
                <a:gd name="T43" fmla="*/ 108 h 126"/>
                <a:gd name="T44" fmla="*/ 64 w 116"/>
                <a:gd name="T45" fmla="*/ 112 h 126"/>
                <a:gd name="T46" fmla="*/ 56 w 116"/>
                <a:gd name="T47" fmla="*/ 116 h 126"/>
                <a:gd name="T48" fmla="*/ 48 w 116"/>
                <a:gd name="T49" fmla="*/ 122 h 126"/>
                <a:gd name="T50" fmla="*/ 42 w 116"/>
                <a:gd name="T51" fmla="*/ 124 h 126"/>
                <a:gd name="T52" fmla="*/ 36 w 116"/>
                <a:gd name="T53" fmla="*/ 122 h 126"/>
                <a:gd name="T54" fmla="*/ 30 w 116"/>
                <a:gd name="T55" fmla="*/ 124 h 126"/>
                <a:gd name="T56" fmla="*/ 26 w 116"/>
                <a:gd name="T57" fmla="*/ 120 h 126"/>
                <a:gd name="T58" fmla="*/ 18 w 116"/>
                <a:gd name="T59" fmla="*/ 116 h 126"/>
                <a:gd name="T60" fmla="*/ 12 w 116"/>
                <a:gd name="T61" fmla="*/ 118 h 126"/>
                <a:gd name="T62" fmla="*/ 4 w 116"/>
                <a:gd name="T63" fmla="*/ 112 h 126"/>
                <a:gd name="T64" fmla="*/ 4 w 116"/>
                <a:gd name="T65" fmla="*/ 112 h 126"/>
                <a:gd name="T66" fmla="*/ 0 w 116"/>
                <a:gd name="T67" fmla="*/ 108 h 126"/>
                <a:gd name="T68" fmla="*/ 8 w 116"/>
                <a:gd name="T69" fmla="*/ 106 h 126"/>
                <a:gd name="T70" fmla="*/ 8 w 116"/>
                <a:gd name="T71" fmla="*/ 102 h 126"/>
                <a:gd name="T72" fmla="*/ 6 w 116"/>
                <a:gd name="T73" fmla="*/ 100 h 126"/>
                <a:gd name="T74" fmla="*/ 6 w 116"/>
                <a:gd name="T75" fmla="*/ 96 h 126"/>
                <a:gd name="T76" fmla="*/ 10 w 116"/>
                <a:gd name="T77" fmla="*/ 96 h 126"/>
                <a:gd name="T78" fmla="*/ 10 w 116"/>
                <a:gd name="T79" fmla="*/ 94 h 126"/>
                <a:gd name="T80" fmla="*/ 14 w 116"/>
                <a:gd name="T81" fmla="*/ 88 h 126"/>
                <a:gd name="T82" fmla="*/ 16 w 116"/>
                <a:gd name="T83" fmla="*/ 86 h 126"/>
                <a:gd name="T84" fmla="*/ 22 w 116"/>
                <a:gd name="T85" fmla="*/ 80 h 126"/>
                <a:gd name="T86" fmla="*/ 24 w 116"/>
                <a:gd name="T87" fmla="*/ 74 h 126"/>
                <a:gd name="T88" fmla="*/ 30 w 116"/>
                <a:gd name="T89" fmla="*/ 70 h 126"/>
                <a:gd name="T90" fmla="*/ 56 w 116"/>
                <a:gd name="T91" fmla="*/ 54 h 126"/>
                <a:gd name="T92" fmla="*/ 62 w 116"/>
                <a:gd name="T93" fmla="*/ 48 h 126"/>
                <a:gd name="T94" fmla="*/ 74 w 116"/>
                <a:gd name="T95" fmla="*/ 26 h 126"/>
                <a:gd name="T96" fmla="*/ 84 w 116"/>
                <a:gd name="T97" fmla="*/ 16 h 1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26"/>
                <a:gd name="T149" fmla="*/ 116 w 116"/>
                <a:gd name="T150" fmla="*/ 126 h 1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26">
                  <a:moveTo>
                    <a:pt x="84" y="8"/>
                  </a:moveTo>
                  <a:lnTo>
                    <a:pt x="86" y="10"/>
                  </a:lnTo>
                  <a:lnTo>
                    <a:pt x="86" y="6"/>
                  </a:lnTo>
                  <a:lnTo>
                    <a:pt x="88" y="4"/>
                  </a:lnTo>
                  <a:lnTo>
                    <a:pt x="90" y="2"/>
                  </a:lnTo>
                  <a:lnTo>
                    <a:pt x="92" y="2"/>
                  </a:lnTo>
                  <a:lnTo>
                    <a:pt x="92" y="0"/>
                  </a:lnTo>
                  <a:lnTo>
                    <a:pt x="94" y="0"/>
                  </a:lnTo>
                  <a:lnTo>
                    <a:pt x="94" y="4"/>
                  </a:lnTo>
                  <a:lnTo>
                    <a:pt x="94" y="6"/>
                  </a:lnTo>
                  <a:lnTo>
                    <a:pt x="96" y="6"/>
                  </a:lnTo>
                  <a:lnTo>
                    <a:pt x="98" y="6"/>
                  </a:lnTo>
                  <a:lnTo>
                    <a:pt x="98" y="8"/>
                  </a:lnTo>
                  <a:lnTo>
                    <a:pt x="98" y="12"/>
                  </a:lnTo>
                  <a:lnTo>
                    <a:pt x="100" y="14"/>
                  </a:lnTo>
                  <a:lnTo>
                    <a:pt x="102" y="14"/>
                  </a:lnTo>
                  <a:lnTo>
                    <a:pt x="104" y="12"/>
                  </a:lnTo>
                  <a:lnTo>
                    <a:pt x="106" y="10"/>
                  </a:lnTo>
                  <a:lnTo>
                    <a:pt x="108" y="10"/>
                  </a:lnTo>
                  <a:lnTo>
                    <a:pt x="110" y="8"/>
                  </a:lnTo>
                  <a:lnTo>
                    <a:pt x="112" y="8"/>
                  </a:lnTo>
                  <a:lnTo>
                    <a:pt x="110" y="10"/>
                  </a:lnTo>
                  <a:lnTo>
                    <a:pt x="112" y="12"/>
                  </a:lnTo>
                  <a:lnTo>
                    <a:pt x="110" y="14"/>
                  </a:lnTo>
                  <a:lnTo>
                    <a:pt x="112" y="12"/>
                  </a:lnTo>
                  <a:lnTo>
                    <a:pt x="114" y="8"/>
                  </a:lnTo>
                  <a:lnTo>
                    <a:pt x="116" y="10"/>
                  </a:lnTo>
                  <a:lnTo>
                    <a:pt x="114" y="14"/>
                  </a:lnTo>
                  <a:lnTo>
                    <a:pt x="116" y="16"/>
                  </a:lnTo>
                  <a:lnTo>
                    <a:pt x="114" y="18"/>
                  </a:lnTo>
                  <a:lnTo>
                    <a:pt x="116" y="24"/>
                  </a:lnTo>
                  <a:lnTo>
                    <a:pt x="114" y="28"/>
                  </a:lnTo>
                  <a:lnTo>
                    <a:pt x="112" y="30"/>
                  </a:lnTo>
                  <a:lnTo>
                    <a:pt x="112" y="34"/>
                  </a:lnTo>
                  <a:lnTo>
                    <a:pt x="110" y="34"/>
                  </a:lnTo>
                  <a:lnTo>
                    <a:pt x="106" y="38"/>
                  </a:lnTo>
                  <a:lnTo>
                    <a:pt x="104" y="46"/>
                  </a:lnTo>
                  <a:lnTo>
                    <a:pt x="102" y="48"/>
                  </a:lnTo>
                  <a:lnTo>
                    <a:pt x="100" y="48"/>
                  </a:lnTo>
                  <a:lnTo>
                    <a:pt x="96" y="52"/>
                  </a:lnTo>
                  <a:lnTo>
                    <a:pt x="94" y="62"/>
                  </a:lnTo>
                  <a:lnTo>
                    <a:pt x="98" y="64"/>
                  </a:lnTo>
                  <a:lnTo>
                    <a:pt x="100" y="66"/>
                  </a:lnTo>
                  <a:lnTo>
                    <a:pt x="100" y="68"/>
                  </a:lnTo>
                  <a:lnTo>
                    <a:pt x="98" y="66"/>
                  </a:lnTo>
                  <a:lnTo>
                    <a:pt x="98" y="68"/>
                  </a:lnTo>
                  <a:lnTo>
                    <a:pt x="90" y="64"/>
                  </a:lnTo>
                  <a:lnTo>
                    <a:pt x="88" y="64"/>
                  </a:lnTo>
                  <a:lnTo>
                    <a:pt x="88" y="66"/>
                  </a:lnTo>
                  <a:lnTo>
                    <a:pt x="88" y="68"/>
                  </a:lnTo>
                  <a:lnTo>
                    <a:pt x="86" y="66"/>
                  </a:lnTo>
                  <a:lnTo>
                    <a:pt x="86" y="68"/>
                  </a:lnTo>
                  <a:lnTo>
                    <a:pt x="78" y="72"/>
                  </a:lnTo>
                  <a:lnTo>
                    <a:pt x="78" y="70"/>
                  </a:lnTo>
                  <a:lnTo>
                    <a:pt x="76" y="70"/>
                  </a:lnTo>
                  <a:lnTo>
                    <a:pt x="74" y="76"/>
                  </a:lnTo>
                  <a:lnTo>
                    <a:pt x="74" y="78"/>
                  </a:lnTo>
                  <a:lnTo>
                    <a:pt x="72" y="88"/>
                  </a:lnTo>
                  <a:lnTo>
                    <a:pt x="70" y="88"/>
                  </a:lnTo>
                  <a:lnTo>
                    <a:pt x="70" y="92"/>
                  </a:lnTo>
                  <a:lnTo>
                    <a:pt x="68" y="94"/>
                  </a:lnTo>
                  <a:lnTo>
                    <a:pt x="68" y="100"/>
                  </a:lnTo>
                  <a:lnTo>
                    <a:pt x="66" y="104"/>
                  </a:lnTo>
                  <a:lnTo>
                    <a:pt x="64" y="104"/>
                  </a:lnTo>
                  <a:lnTo>
                    <a:pt x="64" y="106"/>
                  </a:lnTo>
                  <a:lnTo>
                    <a:pt x="64" y="108"/>
                  </a:lnTo>
                  <a:lnTo>
                    <a:pt x="62" y="110"/>
                  </a:lnTo>
                  <a:lnTo>
                    <a:pt x="64" y="110"/>
                  </a:lnTo>
                  <a:lnTo>
                    <a:pt x="64" y="112"/>
                  </a:lnTo>
                  <a:lnTo>
                    <a:pt x="62" y="112"/>
                  </a:lnTo>
                  <a:lnTo>
                    <a:pt x="60" y="112"/>
                  </a:lnTo>
                  <a:lnTo>
                    <a:pt x="56" y="116"/>
                  </a:lnTo>
                  <a:lnTo>
                    <a:pt x="52" y="118"/>
                  </a:lnTo>
                  <a:lnTo>
                    <a:pt x="50" y="120"/>
                  </a:lnTo>
                  <a:lnTo>
                    <a:pt x="48" y="122"/>
                  </a:lnTo>
                  <a:lnTo>
                    <a:pt x="48" y="124"/>
                  </a:lnTo>
                  <a:lnTo>
                    <a:pt x="42" y="126"/>
                  </a:lnTo>
                  <a:lnTo>
                    <a:pt x="42" y="124"/>
                  </a:lnTo>
                  <a:lnTo>
                    <a:pt x="38" y="126"/>
                  </a:lnTo>
                  <a:lnTo>
                    <a:pt x="36" y="126"/>
                  </a:lnTo>
                  <a:lnTo>
                    <a:pt x="36" y="122"/>
                  </a:lnTo>
                  <a:lnTo>
                    <a:pt x="34" y="124"/>
                  </a:lnTo>
                  <a:lnTo>
                    <a:pt x="32" y="124"/>
                  </a:lnTo>
                  <a:lnTo>
                    <a:pt x="30" y="124"/>
                  </a:lnTo>
                  <a:lnTo>
                    <a:pt x="28" y="122"/>
                  </a:lnTo>
                  <a:lnTo>
                    <a:pt x="28" y="120"/>
                  </a:lnTo>
                  <a:lnTo>
                    <a:pt x="26" y="120"/>
                  </a:lnTo>
                  <a:lnTo>
                    <a:pt x="20" y="120"/>
                  </a:lnTo>
                  <a:lnTo>
                    <a:pt x="20" y="116"/>
                  </a:lnTo>
                  <a:lnTo>
                    <a:pt x="18" y="116"/>
                  </a:lnTo>
                  <a:lnTo>
                    <a:pt x="16" y="114"/>
                  </a:lnTo>
                  <a:lnTo>
                    <a:pt x="14" y="116"/>
                  </a:lnTo>
                  <a:lnTo>
                    <a:pt x="12" y="118"/>
                  </a:lnTo>
                  <a:lnTo>
                    <a:pt x="6" y="116"/>
                  </a:lnTo>
                  <a:lnTo>
                    <a:pt x="4" y="114"/>
                  </a:lnTo>
                  <a:lnTo>
                    <a:pt x="4" y="112"/>
                  </a:lnTo>
                  <a:lnTo>
                    <a:pt x="6" y="112"/>
                  </a:lnTo>
                  <a:lnTo>
                    <a:pt x="8" y="110"/>
                  </a:lnTo>
                  <a:lnTo>
                    <a:pt x="4" y="112"/>
                  </a:lnTo>
                  <a:lnTo>
                    <a:pt x="4" y="110"/>
                  </a:lnTo>
                  <a:lnTo>
                    <a:pt x="2" y="110"/>
                  </a:lnTo>
                  <a:lnTo>
                    <a:pt x="0" y="108"/>
                  </a:lnTo>
                  <a:lnTo>
                    <a:pt x="2" y="108"/>
                  </a:lnTo>
                  <a:lnTo>
                    <a:pt x="6" y="106"/>
                  </a:lnTo>
                  <a:lnTo>
                    <a:pt x="8" y="106"/>
                  </a:lnTo>
                  <a:lnTo>
                    <a:pt x="6" y="104"/>
                  </a:lnTo>
                  <a:lnTo>
                    <a:pt x="8" y="104"/>
                  </a:lnTo>
                  <a:lnTo>
                    <a:pt x="8" y="102"/>
                  </a:lnTo>
                  <a:lnTo>
                    <a:pt x="6" y="102"/>
                  </a:lnTo>
                  <a:lnTo>
                    <a:pt x="4" y="100"/>
                  </a:lnTo>
                  <a:lnTo>
                    <a:pt x="6" y="100"/>
                  </a:lnTo>
                  <a:lnTo>
                    <a:pt x="8" y="98"/>
                  </a:lnTo>
                  <a:lnTo>
                    <a:pt x="6" y="98"/>
                  </a:lnTo>
                  <a:lnTo>
                    <a:pt x="6" y="96"/>
                  </a:lnTo>
                  <a:lnTo>
                    <a:pt x="8" y="96"/>
                  </a:lnTo>
                  <a:lnTo>
                    <a:pt x="8" y="98"/>
                  </a:lnTo>
                  <a:lnTo>
                    <a:pt x="10" y="96"/>
                  </a:lnTo>
                  <a:lnTo>
                    <a:pt x="12" y="96"/>
                  </a:lnTo>
                  <a:lnTo>
                    <a:pt x="10" y="96"/>
                  </a:lnTo>
                  <a:lnTo>
                    <a:pt x="10" y="94"/>
                  </a:lnTo>
                  <a:lnTo>
                    <a:pt x="10" y="90"/>
                  </a:lnTo>
                  <a:lnTo>
                    <a:pt x="12" y="88"/>
                  </a:lnTo>
                  <a:lnTo>
                    <a:pt x="14" y="88"/>
                  </a:lnTo>
                  <a:lnTo>
                    <a:pt x="14" y="90"/>
                  </a:lnTo>
                  <a:lnTo>
                    <a:pt x="16" y="90"/>
                  </a:lnTo>
                  <a:lnTo>
                    <a:pt x="16" y="86"/>
                  </a:lnTo>
                  <a:lnTo>
                    <a:pt x="18" y="82"/>
                  </a:lnTo>
                  <a:lnTo>
                    <a:pt x="20" y="82"/>
                  </a:lnTo>
                  <a:lnTo>
                    <a:pt x="22" y="80"/>
                  </a:lnTo>
                  <a:lnTo>
                    <a:pt x="22" y="78"/>
                  </a:lnTo>
                  <a:lnTo>
                    <a:pt x="24" y="76"/>
                  </a:lnTo>
                  <a:lnTo>
                    <a:pt x="24" y="74"/>
                  </a:lnTo>
                  <a:lnTo>
                    <a:pt x="26" y="70"/>
                  </a:lnTo>
                  <a:lnTo>
                    <a:pt x="28" y="70"/>
                  </a:lnTo>
                  <a:lnTo>
                    <a:pt x="30" y="70"/>
                  </a:lnTo>
                  <a:lnTo>
                    <a:pt x="32" y="68"/>
                  </a:lnTo>
                  <a:lnTo>
                    <a:pt x="36" y="68"/>
                  </a:lnTo>
                  <a:lnTo>
                    <a:pt x="56" y="54"/>
                  </a:lnTo>
                  <a:lnTo>
                    <a:pt x="56" y="52"/>
                  </a:lnTo>
                  <a:lnTo>
                    <a:pt x="60" y="48"/>
                  </a:lnTo>
                  <a:lnTo>
                    <a:pt x="62" y="48"/>
                  </a:lnTo>
                  <a:lnTo>
                    <a:pt x="66" y="44"/>
                  </a:lnTo>
                  <a:lnTo>
                    <a:pt x="70" y="40"/>
                  </a:lnTo>
                  <a:lnTo>
                    <a:pt x="74" y="26"/>
                  </a:lnTo>
                  <a:lnTo>
                    <a:pt x="80" y="22"/>
                  </a:lnTo>
                  <a:lnTo>
                    <a:pt x="82" y="20"/>
                  </a:lnTo>
                  <a:lnTo>
                    <a:pt x="84" y="16"/>
                  </a:lnTo>
                  <a:lnTo>
                    <a:pt x="84" y="10"/>
                  </a:lnTo>
                </a:path>
              </a:pathLst>
            </a:custGeom>
            <a:solidFill>
              <a:schemeClr val="tx2"/>
            </a:solidFill>
            <a:ln w="3175">
              <a:solidFill>
                <a:schemeClr val="bg1"/>
              </a:solidFill>
              <a:round/>
              <a:headEnd/>
              <a:tailEnd/>
            </a:ln>
          </p:spPr>
          <p:txBody>
            <a:bodyPr/>
            <a:lstStyle/>
            <a:p>
              <a:endParaRPr lang="fr-FR" dirty="0"/>
            </a:p>
          </p:txBody>
        </p:sp>
        <p:sp>
          <p:nvSpPr>
            <p:cNvPr id="5324" name="Freeform 393"/>
            <p:cNvSpPr>
              <a:spLocks/>
            </p:cNvSpPr>
            <p:nvPr/>
          </p:nvSpPr>
          <p:spPr bwMode="auto">
            <a:xfrm>
              <a:off x="5366" y="3248"/>
              <a:ext cx="86" cy="135"/>
            </a:xfrm>
            <a:custGeom>
              <a:avLst/>
              <a:gdLst>
                <a:gd name="T0" fmla="*/ 38 w 86"/>
                <a:gd name="T1" fmla="*/ 111 h 135"/>
                <a:gd name="T2" fmla="*/ 30 w 86"/>
                <a:gd name="T3" fmla="*/ 101 h 135"/>
                <a:gd name="T4" fmla="*/ 16 w 86"/>
                <a:gd name="T5" fmla="*/ 91 h 135"/>
                <a:gd name="T6" fmla="*/ 24 w 86"/>
                <a:gd name="T7" fmla="*/ 83 h 135"/>
                <a:gd name="T8" fmla="*/ 32 w 86"/>
                <a:gd name="T9" fmla="*/ 68 h 135"/>
                <a:gd name="T10" fmla="*/ 32 w 86"/>
                <a:gd name="T11" fmla="*/ 56 h 135"/>
                <a:gd name="T12" fmla="*/ 28 w 86"/>
                <a:gd name="T13" fmla="*/ 52 h 135"/>
                <a:gd name="T14" fmla="*/ 30 w 86"/>
                <a:gd name="T15" fmla="*/ 48 h 135"/>
                <a:gd name="T16" fmla="*/ 26 w 86"/>
                <a:gd name="T17" fmla="*/ 48 h 135"/>
                <a:gd name="T18" fmla="*/ 24 w 86"/>
                <a:gd name="T19" fmla="*/ 36 h 135"/>
                <a:gd name="T20" fmla="*/ 24 w 86"/>
                <a:gd name="T21" fmla="*/ 32 h 135"/>
                <a:gd name="T22" fmla="*/ 20 w 86"/>
                <a:gd name="T23" fmla="*/ 34 h 135"/>
                <a:gd name="T24" fmla="*/ 10 w 86"/>
                <a:gd name="T25" fmla="*/ 20 h 135"/>
                <a:gd name="T26" fmla="*/ 8 w 86"/>
                <a:gd name="T27" fmla="*/ 18 h 135"/>
                <a:gd name="T28" fmla="*/ 6 w 86"/>
                <a:gd name="T29" fmla="*/ 12 h 135"/>
                <a:gd name="T30" fmla="*/ 2 w 86"/>
                <a:gd name="T31" fmla="*/ 0 h 135"/>
                <a:gd name="T32" fmla="*/ 6 w 86"/>
                <a:gd name="T33" fmla="*/ 6 h 135"/>
                <a:gd name="T34" fmla="*/ 8 w 86"/>
                <a:gd name="T35" fmla="*/ 10 h 135"/>
                <a:gd name="T36" fmla="*/ 12 w 86"/>
                <a:gd name="T37" fmla="*/ 10 h 135"/>
                <a:gd name="T38" fmla="*/ 18 w 86"/>
                <a:gd name="T39" fmla="*/ 12 h 135"/>
                <a:gd name="T40" fmla="*/ 22 w 86"/>
                <a:gd name="T41" fmla="*/ 16 h 135"/>
                <a:gd name="T42" fmla="*/ 26 w 86"/>
                <a:gd name="T43" fmla="*/ 22 h 135"/>
                <a:gd name="T44" fmla="*/ 26 w 86"/>
                <a:gd name="T45" fmla="*/ 26 h 135"/>
                <a:gd name="T46" fmla="*/ 24 w 86"/>
                <a:gd name="T47" fmla="*/ 26 h 135"/>
                <a:gd name="T48" fmla="*/ 32 w 86"/>
                <a:gd name="T49" fmla="*/ 38 h 135"/>
                <a:gd name="T50" fmla="*/ 30 w 86"/>
                <a:gd name="T51" fmla="*/ 42 h 135"/>
                <a:gd name="T52" fmla="*/ 30 w 86"/>
                <a:gd name="T53" fmla="*/ 46 h 135"/>
                <a:gd name="T54" fmla="*/ 36 w 86"/>
                <a:gd name="T55" fmla="*/ 46 h 135"/>
                <a:gd name="T56" fmla="*/ 40 w 86"/>
                <a:gd name="T57" fmla="*/ 52 h 135"/>
                <a:gd name="T58" fmla="*/ 38 w 86"/>
                <a:gd name="T59" fmla="*/ 40 h 135"/>
                <a:gd name="T60" fmla="*/ 44 w 86"/>
                <a:gd name="T61" fmla="*/ 42 h 135"/>
                <a:gd name="T62" fmla="*/ 46 w 86"/>
                <a:gd name="T63" fmla="*/ 52 h 135"/>
                <a:gd name="T64" fmla="*/ 50 w 86"/>
                <a:gd name="T65" fmla="*/ 60 h 135"/>
                <a:gd name="T66" fmla="*/ 64 w 86"/>
                <a:gd name="T67" fmla="*/ 64 h 135"/>
                <a:gd name="T68" fmla="*/ 70 w 86"/>
                <a:gd name="T69" fmla="*/ 64 h 135"/>
                <a:gd name="T70" fmla="*/ 80 w 86"/>
                <a:gd name="T71" fmla="*/ 58 h 135"/>
                <a:gd name="T72" fmla="*/ 82 w 86"/>
                <a:gd name="T73" fmla="*/ 77 h 135"/>
                <a:gd name="T74" fmla="*/ 78 w 86"/>
                <a:gd name="T75" fmla="*/ 85 h 135"/>
                <a:gd name="T76" fmla="*/ 76 w 86"/>
                <a:gd name="T77" fmla="*/ 85 h 135"/>
                <a:gd name="T78" fmla="*/ 68 w 86"/>
                <a:gd name="T79" fmla="*/ 87 h 135"/>
                <a:gd name="T80" fmla="*/ 62 w 86"/>
                <a:gd name="T81" fmla="*/ 97 h 135"/>
                <a:gd name="T82" fmla="*/ 40 w 86"/>
                <a:gd name="T83" fmla="*/ 135 h 135"/>
                <a:gd name="T84" fmla="*/ 30 w 86"/>
                <a:gd name="T85" fmla="*/ 129 h 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
                <a:gd name="T130" fmla="*/ 0 h 135"/>
                <a:gd name="T131" fmla="*/ 86 w 86"/>
                <a:gd name="T132" fmla="*/ 135 h 1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 h="135">
                  <a:moveTo>
                    <a:pt x="30" y="127"/>
                  </a:moveTo>
                  <a:lnTo>
                    <a:pt x="34" y="119"/>
                  </a:lnTo>
                  <a:lnTo>
                    <a:pt x="38" y="111"/>
                  </a:lnTo>
                  <a:lnTo>
                    <a:pt x="38" y="109"/>
                  </a:lnTo>
                  <a:lnTo>
                    <a:pt x="32" y="101"/>
                  </a:lnTo>
                  <a:lnTo>
                    <a:pt x="30" y="101"/>
                  </a:lnTo>
                  <a:lnTo>
                    <a:pt x="22" y="95"/>
                  </a:lnTo>
                  <a:lnTo>
                    <a:pt x="18" y="95"/>
                  </a:lnTo>
                  <a:lnTo>
                    <a:pt x="16" y="91"/>
                  </a:lnTo>
                  <a:lnTo>
                    <a:pt x="16" y="89"/>
                  </a:lnTo>
                  <a:lnTo>
                    <a:pt x="18" y="85"/>
                  </a:lnTo>
                  <a:lnTo>
                    <a:pt x="24" y="83"/>
                  </a:lnTo>
                  <a:lnTo>
                    <a:pt x="28" y="81"/>
                  </a:lnTo>
                  <a:lnTo>
                    <a:pt x="30" y="68"/>
                  </a:lnTo>
                  <a:lnTo>
                    <a:pt x="32" y="68"/>
                  </a:lnTo>
                  <a:lnTo>
                    <a:pt x="32" y="62"/>
                  </a:lnTo>
                  <a:lnTo>
                    <a:pt x="32" y="60"/>
                  </a:lnTo>
                  <a:lnTo>
                    <a:pt x="32" y="56"/>
                  </a:lnTo>
                  <a:lnTo>
                    <a:pt x="32" y="54"/>
                  </a:lnTo>
                  <a:lnTo>
                    <a:pt x="30" y="54"/>
                  </a:lnTo>
                  <a:lnTo>
                    <a:pt x="28" y="52"/>
                  </a:lnTo>
                  <a:lnTo>
                    <a:pt x="28" y="50"/>
                  </a:lnTo>
                  <a:lnTo>
                    <a:pt x="30" y="50"/>
                  </a:lnTo>
                  <a:lnTo>
                    <a:pt x="30" y="48"/>
                  </a:lnTo>
                  <a:lnTo>
                    <a:pt x="30" y="46"/>
                  </a:lnTo>
                  <a:lnTo>
                    <a:pt x="28" y="46"/>
                  </a:lnTo>
                  <a:lnTo>
                    <a:pt x="26" y="48"/>
                  </a:lnTo>
                  <a:lnTo>
                    <a:pt x="22" y="38"/>
                  </a:lnTo>
                  <a:lnTo>
                    <a:pt x="24" y="40"/>
                  </a:lnTo>
                  <a:lnTo>
                    <a:pt x="24" y="36"/>
                  </a:lnTo>
                  <a:lnTo>
                    <a:pt x="22" y="36"/>
                  </a:lnTo>
                  <a:lnTo>
                    <a:pt x="24" y="36"/>
                  </a:lnTo>
                  <a:lnTo>
                    <a:pt x="24" y="32"/>
                  </a:lnTo>
                  <a:lnTo>
                    <a:pt x="22" y="32"/>
                  </a:lnTo>
                  <a:lnTo>
                    <a:pt x="20" y="32"/>
                  </a:lnTo>
                  <a:lnTo>
                    <a:pt x="20" y="34"/>
                  </a:lnTo>
                  <a:lnTo>
                    <a:pt x="20" y="36"/>
                  </a:lnTo>
                  <a:lnTo>
                    <a:pt x="10" y="22"/>
                  </a:lnTo>
                  <a:lnTo>
                    <a:pt x="10" y="20"/>
                  </a:lnTo>
                  <a:lnTo>
                    <a:pt x="12" y="16"/>
                  </a:lnTo>
                  <a:lnTo>
                    <a:pt x="10" y="18"/>
                  </a:lnTo>
                  <a:lnTo>
                    <a:pt x="8" y="18"/>
                  </a:lnTo>
                  <a:lnTo>
                    <a:pt x="6" y="16"/>
                  </a:lnTo>
                  <a:lnTo>
                    <a:pt x="6" y="14"/>
                  </a:lnTo>
                  <a:lnTo>
                    <a:pt x="6" y="12"/>
                  </a:lnTo>
                  <a:lnTo>
                    <a:pt x="6" y="10"/>
                  </a:lnTo>
                  <a:lnTo>
                    <a:pt x="0" y="2"/>
                  </a:lnTo>
                  <a:lnTo>
                    <a:pt x="2" y="0"/>
                  </a:lnTo>
                  <a:lnTo>
                    <a:pt x="4" y="0"/>
                  </a:lnTo>
                  <a:lnTo>
                    <a:pt x="4" y="4"/>
                  </a:lnTo>
                  <a:lnTo>
                    <a:pt x="6" y="6"/>
                  </a:lnTo>
                  <a:lnTo>
                    <a:pt x="6" y="8"/>
                  </a:lnTo>
                  <a:lnTo>
                    <a:pt x="6" y="10"/>
                  </a:lnTo>
                  <a:lnTo>
                    <a:pt x="8" y="10"/>
                  </a:lnTo>
                  <a:lnTo>
                    <a:pt x="10" y="8"/>
                  </a:lnTo>
                  <a:lnTo>
                    <a:pt x="10" y="10"/>
                  </a:lnTo>
                  <a:lnTo>
                    <a:pt x="12" y="10"/>
                  </a:lnTo>
                  <a:lnTo>
                    <a:pt x="14" y="10"/>
                  </a:lnTo>
                  <a:lnTo>
                    <a:pt x="16" y="12"/>
                  </a:lnTo>
                  <a:lnTo>
                    <a:pt x="18" y="12"/>
                  </a:lnTo>
                  <a:lnTo>
                    <a:pt x="20" y="14"/>
                  </a:lnTo>
                  <a:lnTo>
                    <a:pt x="18" y="14"/>
                  </a:lnTo>
                  <a:lnTo>
                    <a:pt x="22" y="16"/>
                  </a:lnTo>
                  <a:lnTo>
                    <a:pt x="22" y="18"/>
                  </a:lnTo>
                  <a:lnTo>
                    <a:pt x="24" y="20"/>
                  </a:lnTo>
                  <a:lnTo>
                    <a:pt x="26" y="22"/>
                  </a:lnTo>
                  <a:lnTo>
                    <a:pt x="26" y="24"/>
                  </a:lnTo>
                  <a:lnTo>
                    <a:pt x="28" y="26"/>
                  </a:lnTo>
                  <a:lnTo>
                    <a:pt x="26" y="26"/>
                  </a:lnTo>
                  <a:lnTo>
                    <a:pt x="24" y="24"/>
                  </a:lnTo>
                  <a:lnTo>
                    <a:pt x="22" y="24"/>
                  </a:lnTo>
                  <a:lnTo>
                    <a:pt x="24" y="26"/>
                  </a:lnTo>
                  <a:lnTo>
                    <a:pt x="26" y="28"/>
                  </a:lnTo>
                  <a:lnTo>
                    <a:pt x="26" y="30"/>
                  </a:lnTo>
                  <a:lnTo>
                    <a:pt x="32" y="38"/>
                  </a:lnTo>
                  <a:lnTo>
                    <a:pt x="30" y="38"/>
                  </a:lnTo>
                  <a:lnTo>
                    <a:pt x="30" y="40"/>
                  </a:lnTo>
                  <a:lnTo>
                    <a:pt x="30" y="42"/>
                  </a:lnTo>
                  <a:lnTo>
                    <a:pt x="30" y="44"/>
                  </a:lnTo>
                  <a:lnTo>
                    <a:pt x="28" y="44"/>
                  </a:lnTo>
                  <a:lnTo>
                    <a:pt x="30" y="46"/>
                  </a:lnTo>
                  <a:lnTo>
                    <a:pt x="32" y="46"/>
                  </a:lnTo>
                  <a:lnTo>
                    <a:pt x="34" y="46"/>
                  </a:lnTo>
                  <a:lnTo>
                    <a:pt x="36" y="46"/>
                  </a:lnTo>
                  <a:lnTo>
                    <a:pt x="38" y="46"/>
                  </a:lnTo>
                  <a:lnTo>
                    <a:pt x="38" y="50"/>
                  </a:lnTo>
                  <a:lnTo>
                    <a:pt x="40" y="52"/>
                  </a:lnTo>
                  <a:lnTo>
                    <a:pt x="40" y="50"/>
                  </a:lnTo>
                  <a:lnTo>
                    <a:pt x="40" y="42"/>
                  </a:lnTo>
                  <a:lnTo>
                    <a:pt x="38" y="40"/>
                  </a:lnTo>
                  <a:lnTo>
                    <a:pt x="40" y="38"/>
                  </a:lnTo>
                  <a:lnTo>
                    <a:pt x="40" y="40"/>
                  </a:lnTo>
                  <a:lnTo>
                    <a:pt x="44" y="42"/>
                  </a:lnTo>
                  <a:lnTo>
                    <a:pt x="44" y="44"/>
                  </a:lnTo>
                  <a:lnTo>
                    <a:pt x="46" y="44"/>
                  </a:lnTo>
                  <a:lnTo>
                    <a:pt x="46" y="52"/>
                  </a:lnTo>
                  <a:lnTo>
                    <a:pt x="48" y="54"/>
                  </a:lnTo>
                  <a:lnTo>
                    <a:pt x="48" y="58"/>
                  </a:lnTo>
                  <a:lnTo>
                    <a:pt x="50" y="60"/>
                  </a:lnTo>
                  <a:lnTo>
                    <a:pt x="52" y="60"/>
                  </a:lnTo>
                  <a:lnTo>
                    <a:pt x="56" y="62"/>
                  </a:lnTo>
                  <a:lnTo>
                    <a:pt x="64" y="64"/>
                  </a:lnTo>
                  <a:lnTo>
                    <a:pt x="66" y="66"/>
                  </a:lnTo>
                  <a:lnTo>
                    <a:pt x="68" y="66"/>
                  </a:lnTo>
                  <a:lnTo>
                    <a:pt x="70" y="64"/>
                  </a:lnTo>
                  <a:lnTo>
                    <a:pt x="72" y="62"/>
                  </a:lnTo>
                  <a:lnTo>
                    <a:pt x="78" y="58"/>
                  </a:lnTo>
                  <a:lnTo>
                    <a:pt x="80" y="58"/>
                  </a:lnTo>
                  <a:lnTo>
                    <a:pt x="82" y="58"/>
                  </a:lnTo>
                  <a:lnTo>
                    <a:pt x="86" y="60"/>
                  </a:lnTo>
                  <a:lnTo>
                    <a:pt x="82" y="77"/>
                  </a:lnTo>
                  <a:lnTo>
                    <a:pt x="78" y="79"/>
                  </a:lnTo>
                  <a:lnTo>
                    <a:pt x="78" y="83"/>
                  </a:lnTo>
                  <a:lnTo>
                    <a:pt x="78" y="85"/>
                  </a:lnTo>
                  <a:lnTo>
                    <a:pt x="78" y="87"/>
                  </a:lnTo>
                  <a:lnTo>
                    <a:pt x="76" y="89"/>
                  </a:lnTo>
                  <a:lnTo>
                    <a:pt x="76" y="85"/>
                  </a:lnTo>
                  <a:lnTo>
                    <a:pt x="74" y="85"/>
                  </a:lnTo>
                  <a:lnTo>
                    <a:pt x="68" y="85"/>
                  </a:lnTo>
                  <a:lnTo>
                    <a:pt x="68" y="87"/>
                  </a:lnTo>
                  <a:lnTo>
                    <a:pt x="62" y="93"/>
                  </a:lnTo>
                  <a:lnTo>
                    <a:pt x="62" y="95"/>
                  </a:lnTo>
                  <a:lnTo>
                    <a:pt x="62" y="97"/>
                  </a:lnTo>
                  <a:lnTo>
                    <a:pt x="64" y="97"/>
                  </a:lnTo>
                  <a:lnTo>
                    <a:pt x="46" y="131"/>
                  </a:lnTo>
                  <a:lnTo>
                    <a:pt x="40" y="135"/>
                  </a:lnTo>
                  <a:lnTo>
                    <a:pt x="36" y="131"/>
                  </a:lnTo>
                  <a:lnTo>
                    <a:pt x="30" y="131"/>
                  </a:lnTo>
                  <a:lnTo>
                    <a:pt x="30" y="129"/>
                  </a:lnTo>
                  <a:lnTo>
                    <a:pt x="30" y="127"/>
                  </a:lnTo>
                  <a:close/>
                </a:path>
              </a:pathLst>
            </a:custGeom>
            <a:solidFill>
              <a:schemeClr val="tx2"/>
            </a:solidFill>
            <a:ln w="3175">
              <a:solidFill>
                <a:schemeClr val="bg1"/>
              </a:solidFill>
              <a:round/>
              <a:headEnd/>
              <a:tailEnd/>
            </a:ln>
          </p:spPr>
          <p:txBody>
            <a:bodyPr/>
            <a:lstStyle/>
            <a:p>
              <a:endParaRPr lang="fr-FR" dirty="0"/>
            </a:p>
          </p:txBody>
        </p:sp>
        <p:sp>
          <p:nvSpPr>
            <p:cNvPr id="5325" name="Freeform 394"/>
            <p:cNvSpPr>
              <a:spLocks/>
            </p:cNvSpPr>
            <p:nvPr/>
          </p:nvSpPr>
          <p:spPr bwMode="auto">
            <a:xfrm>
              <a:off x="5366" y="3248"/>
              <a:ext cx="86" cy="135"/>
            </a:xfrm>
            <a:custGeom>
              <a:avLst/>
              <a:gdLst>
                <a:gd name="T0" fmla="*/ 38 w 86"/>
                <a:gd name="T1" fmla="*/ 111 h 135"/>
                <a:gd name="T2" fmla="*/ 30 w 86"/>
                <a:gd name="T3" fmla="*/ 101 h 135"/>
                <a:gd name="T4" fmla="*/ 16 w 86"/>
                <a:gd name="T5" fmla="*/ 91 h 135"/>
                <a:gd name="T6" fmla="*/ 24 w 86"/>
                <a:gd name="T7" fmla="*/ 83 h 135"/>
                <a:gd name="T8" fmla="*/ 32 w 86"/>
                <a:gd name="T9" fmla="*/ 68 h 135"/>
                <a:gd name="T10" fmla="*/ 32 w 86"/>
                <a:gd name="T11" fmla="*/ 56 h 135"/>
                <a:gd name="T12" fmla="*/ 28 w 86"/>
                <a:gd name="T13" fmla="*/ 52 h 135"/>
                <a:gd name="T14" fmla="*/ 30 w 86"/>
                <a:gd name="T15" fmla="*/ 48 h 135"/>
                <a:gd name="T16" fmla="*/ 26 w 86"/>
                <a:gd name="T17" fmla="*/ 48 h 135"/>
                <a:gd name="T18" fmla="*/ 24 w 86"/>
                <a:gd name="T19" fmla="*/ 36 h 135"/>
                <a:gd name="T20" fmla="*/ 24 w 86"/>
                <a:gd name="T21" fmla="*/ 32 h 135"/>
                <a:gd name="T22" fmla="*/ 20 w 86"/>
                <a:gd name="T23" fmla="*/ 34 h 135"/>
                <a:gd name="T24" fmla="*/ 10 w 86"/>
                <a:gd name="T25" fmla="*/ 20 h 135"/>
                <a:gd name="T26" fmla="*/ 8 w 86"/>
                <a:gd name="T27" fmla="*/ 18 h 135"/>
                <a:gd name="T28" fmla="*/ 6 w 86"/>
                <a:gd name="T29" fmla="*/ 12 h 135"/>
                <a:gd name="T30" fmla="*/ 2 w 86"/>
                <a:gd name="T31" fmla="*/ 0 h 135"/>
                <a:gd name="T32" fmla="*/ 6 w 86"/>
                <a:gd name="T33" fmla="*/ 6 h 135"/>
                <a:gd name="T34" fmla="*/ 8 w 86"/>
                <a:gd name="T35" fmla="*/ 10 h 135"/>
                <a:gd name="T36" fmla="*/ 12 w 86"/>
                <a:gd name="T37" fmla="*/ 10 h 135"/>
                <a:gd name="T38" fmla="*/ 18 w 86"/>
                <a:gd name="T39" fmla="*/ 12 h 135"/>
                <a:gd name="T40" fmla="*/ 22 w 86"/>
                <a:gd name="T41" fmla="*/ 16 h 135"/>
                <a:gd name="T42" fmla="*/ 26 w 86"/>
                <a:gd name="T43" fmla="*/ 22 h 135"/>
                <a:gd name="T44" fmla="*/ 26 w 86"/>
                <a:gd name="T45" fmla="*/ 26 h 135"/>
                <a:gd name="T46" fmla="*/ 24 w 86"/>
                <a:gd name="T47" fmla="*/ 26 h 135"/>
                <a:gd name="T48" fmla="*/ 32 w 86"/>
                <a:gd name="T49" fmla="*/ 38 h 135"/>
                <a:gd name="T50" fmla="*/ 30 w 86"/>
                <a:gd name="T51" fmla="*/ 42 h 135"/>
                <a:gd name="T52" fmla="*/ 30 w 86"/>
                <a:gd name="T53" fmla="*/ 46 h 135"/>
                <a:gd name="T54" fmla="*/ 36 w 86"/>
                <a:gd name="T55" fmla="*/ 46 h 135"/>
                <a:gd name="T56" fmla="*/ 40 w 86"/>
                <a:gd name="T57" fmla="*/ 52 h 135"/>
                <a:gd name="T58" fmla="*/ 38 w 86"/>
                <a:gd name="T59" fmla="*/ 40 h 135"/>
                <a:gd name="T60" fmla="*/ 44 w 86"/>
                <a:gd name="T61" fmla="*/ 42 h 135"/>
                <a:gd name="T62" fmla="*/ 46 w 86"/>
                <a:gd name="T63" fmla="*/ 52 h 135"/>
                <a:gd name="T64" fmla="*/ 50 w 86"/>
                <a:gd name="T65" fmla="*/ 60 h 135"/>
                <a:gd name="T66" fmla="*/ 64 w 86"/>
                <a:gd name="T67" fmla="*/ 64 h 135"/>
                <a:gd name="T68" fmla="*/ 70 w 86"/>
                <a:gd name="T69" fmla="*/ 64 h 135"/>
                <a:gd name="T70" fmla="*/ 80 w 86"/>
                <a:gd name="T71" fmla="*/ 58 h 135"/>
                <a:gd name="T72" fmla="*/ 82 w 86"/>
                <a:gd name="T73" fmla="*/ 77 h 135"/>
                <a:gd name="T74" fmla="*/ 78 w 86"/>
                <a:gd name="T75" fmla="*/ 85 h 135"/>
                <a:gd name="T76" fmla="*/ 76 w 86"/>
                <a:gd name="T77" fmla="*/ 85 h 135"/>
                <a:gd name="T78" fmla="*/ 68 w 86"/>
                <a:gd name="T79" fmla="*/ 87 h 135"/>
                <a:gd name="T80" fmla="*/ 62 w 86"/>
                <a:gd name="T81" fmla="*/ 97 h 135"/>
                <a:gd name="T82" fmla="*/ 40 w 86"/>
                <a:gd name="T83" fmla="*/ 135 h 135"/>
                <a:gd name="T84" fmla="*/ 30 w 86"/>
                <a:gd name="T85" fmla="*/ 129 h 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
                <a:gd name="T130" fmla="*/ 0 h 135"/>
                <a:gd name="T131" fmla="*/ 86 w 86"/>
                <a:gd name="T132" fmla="*/ 135 h 1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 h="135">
                  <a:moveTo>
                    <a:pt x="30" y="127"/>
                  </a:moveTo>
                  <a:lnTo>
                    <a:pt x="34" y="119"/>
                  </a:lnTo>
                  <a:lnTo>
                    <a:pt x="38" y="111"/>
                  </a:lnTo>
                  <a:lnTo>
                    <a:pt x="38" y="109"/>
                  </a:lnTo>
                  <a:lnTo>
                    <a:pt x="32" y="101"/>
                  </a:lnTo>
                  <a:lnTo>
                    <a:pt x="30" y="101"/>
                  </a:lnTo>
                  <a:lnTo>
                    <a:pt x="22" y="95"/>
                  </a:lnTo>
                  <a:lnTo>
                    <a:pt x="18" y="95"/>
                  </a:lnTo>
                  <a:lnTo>
                    <a:pt x="16" y="91"/>
                  </a:lnTo>
                  <a:lnTo>
                    <a:pt x="16" y="89"/>
                  </a:lnTo>
                  <a:lnTo>
                    <a:pt x="18" y="85"/>
                  </a:lnTo>
                  <a:lnTo>
                    <a:pt x="24" y="83"/>
                  </a:lnTo>
                  <a:lnTo>
                    <a:pt x="28" y="81"/>
                  </a:lnTo>
                  <a:lnTo>
                    <a:pt x="30" y="68"/>
                  </a:lnTo>
                  <a:lnTo>
                    <a:pt x="32" y="68"/>
                  </a:lnTo>
                  <a:lnTo>
                    <a:pt x="32" y="62"/>
                  </a:lnTo>
                  <a:lnTo>
                    <a:pt x="32" y="60"/>
                  </a:lnTo>
                  <a:lnTo>
                    <a:pt x="32" y="56"/>
                  </a:lnTo>
                  <a:lnTo>
                    <a:pt x="32" y="54"/>
                  </a:lnTo>
                  <a:lnTo>
                    <a:pt x="30" y="54"/>
                  </a:lnTo>
                  <a:lnTo>
                    <a:pt x="28" y="52"/>
                  </a:lnTo>
                  <a:lnTo>
                    <a:pt x="28" y="50"/>
                  </a:lnTo>
                  <a:lnTo>
                    <a:pt x="30" y="50"/>
                  </a:lnTo>
                  <a:lnTo>
                    <a:pt x="30" y="48"/>
                  </a:lnTo>
                  <a:lnTo>
                    <a:pt x="30" y="46"/>
                  </a:lnTo>
                  <a:lnTo>
                    <a:pt x="28" y="46"/>
                  </a:lnTo>
                  <a:lnTo>
                    <a:pt x="26" y="48"/>
                  </a:lnTo>
                  <a:lnTo>
                    <a:pt x="22" y="38"/>
                  </a:lnTo>
                  <a:lnTo>
                    <a:pt x="24" y="40"/>
                  </a:lnTo>
                  <a:lnTo>
                    <a:pt x="24" y="36"/>
                  </a:lnTo>
                  <a:lnTo>
                    <a:pt x="22" y="36"/>
                  </a:lnTo>
                  <a:lnTo>
                    <a:pt x="24" y="36"/>
                  </a:lnTo>
                  <a:lnTo>
                    <a:pt x="24" y="32"/>
                  </a:lnTo>
                  <a:lnTo>
                    <a:pt x="22" y="32"/>
                  </a:lnTo>
                  <a:lnTo>
                    <a:pt x="20" y="32"/>
                  </a:lnTo>
                  <a:lnTo>
                    <a:pt x="20" y="34"/>
                  </a:lnTo>
                  <a:lnTo>
                    <a:pt x="20" y="36"/>
                  </a:lnTo>
                  <a:lnTo>
                    <a:pt x="10" y="22"/>
                  </a:lnTo>
                  <a:lnTo>
                    <a:pt x="10" y="20"/>
                  </a:lnTo>
                  <a:lnTo>
                    <a:pt x="12" y="16"/>
                  </a:lnTo>
                  <a:lnTo>
                    <a:pt x="10" y="18"/>
                  </a:lnTo>
                  <a:lnTo>
                    <a:pt x="8" y="18"/>
                  </a:lnTo>
                  <a:lnTo>
                    <a:pt x="6" y="16"/>
                  </a:lnTo>
                  <a:lnTo>
                    <a:pt x="6" y="14"/>
                  </a:lnTo>
                  <a:lnTo>
                    <a:pt x="6" y="12"/>
                  </a:lnTo>
                  <a:lnTo>
                    <a:pt x="6" y="10"/>
                  </a:lnTo>
                  <a:lnTo>
                    <a:pt x="0" y="2"/>
                  </a:lnTo>
                  <a:lnTo>
                    <a:pt x="2" y="0"/>
                  </a:lnTo>
                  <a:lnTo>
                    <a:pt x="4" y="0"/>
                  </a:lnTo>
                  <a:lnTo>
                    <a:pt x="4" y="4"/>
                  </a:lnTo>
                  <a:lnTo>
                    <a:pt x="6" y="6"/>
                  </a:lnTo>
                  <a:lnTo>
                    <a:pt x="6" y="8"/>
                  </a:lnTo>
                  <a:lnTo>
                    <a:pt x="6" y="10"/>
                  </a:lnTo>
                  <a:lnTo>
                    <a:pt x="8" y="10"/>
                  </a:lnTo>
                  <a:lnTo>
                    <a:pt x="10" y="8"/>
                  </a:lnTo>
                  <a:lnTo>
                    <a:pt x="10" y="10"/>
                  </a:lnTo>
                  <a:lnTo>
                    <a:pt x="12" y="10"/>
                  </a:lnTo>
                  <a:lnTo>
                    <a:pt x="14" y="10"/>
                  </a:lnTo>
                  <a:lnTo>
                    <a:pt x="16" y="12"/>
                  </a:lnTo>
                  <a:lnTo>
                    <a:pt x="18" y="12"/>
                  </a:lnTo>
                  <a:lnTo>
                    <a:pt x="20" y="14"/>
                  </a:lnTo>
                  <a:lnTo>
                    <a:pt x="18" y="14"/>
                  </a:lnTo>
                  <a:lnTo>
                    <a:pt x="22" y="16"/>
                  </a:lnTo>
                  <a:lnTo>
                    <a:pt x="22" y="18"/>
                  </a:lnTo>
                  <a:lnTo>
                    <a:pt x="24" y="20"/>
                  </a:lnTo>
                  <a:lnTo>
                    <a:pt x="26" y="22"/>
                  </a:lnTo>
                  <a:lnTo>
                    <a:pt x="26" y="24"/>
                  </a:lnTo>
                  <a:lnTo>
                    <a:pt x="28" y="26"/>
                  </a:lnTo>
                  <a:lnTo>
                    <a:pt x="26" y="26"/>
                  </a:lnTo>
                  <a:lnTo>
                    <a:pt x="24" y="24"/>
                  </a:lnTo>
                  <a:lnTo>
                    <a:pt x="22" y="24"/>
                  </a:lnTo>
                  <a:lnTo>
                    <a:pt x="24" y="26"/>
                  </a:lnTo>
                  <a:lnTo>
                    <a:pt x="26" y="28"/>
                  </a:lnTo>
                  <a:lnTo>
                    <a:pt x="26" y="30"/>
                  </a:lnTo>
                  <a:lnTo>
                    <a:pt x="32" y="38"/>
                  </a:lnTo>
                  <a:lnTo>
                    <a:pt x="30" y="38"/>
                  </a:lnTo>
                  <a:lnTo>
                    <a:pt x="30" y="40"/>
                  </a:lnTo>
                  <a:lnTo>
                    <a:pt x="30" y="42"/>
                  </a:lnTo>
                  <a:lnTo>
                    <a:pt x="30" y="44"/>
                  </a:lnTo>
                  <a:lnTo>
                    <a:pt x="28" y="44"/>
                  </a:lnTo>
                  <a:lnTo>
                    <a:pt x="30" y="46"/>
                  </a:lnTo>
                  <a:lnTo>
                    <a:pt x="32" y="46"/>
                  </a:lnTo>
                  <a:lnTo>
                    <a:pt x="34" y="46"/>
                  </a:lnTo>
                  <a:lnTo>
                    <a:pt x="36" y="46"/>
                  </a:lnTo>
                  <a:lnTo>
                    <a:pt x="38" y="46"/>
                  </a:lnTo>
                  <a:lnTo>
                    <a:pt x="38" y="50"/>
                  </a:lnTo>
                  <a:lnTo>
                    <a:pt x="40" y="52"/>
                  </a:lnTo>
                  <a:lnTo>
                    <a:pt x="40" y="50"/>
                  </a:lnTo>
                  <a:lnTo>
                    <a:pt x="40" y="42"/>
                  </a:lnTo>
                  <a:lnTo>
                    <a:pt x="38" y="40"/>
                  </a:lnTo>
                  <a:lnTo>
                    <a:pt x="40" y="38"/>
                  </a:lnTo>
                  <a:lnTo>
                    <a:pt x="40" y="40"/>
                  </a:lnTo>
                  <a:lnTo>
                    <a:pt x="44" y="42"/>
                  </a:lnTo>
                  <a:lnTo>
                    <a:pt x="44" y="44"/>
                  </a:lnTo>
                  <a:lnTo>
                    <a:pt x="46" y="44"/>
                  </a:lnTo>
                  <a:lnTo>
                    <a:pt x="46" y="52"/>
                  </a:lnTo>
                  <a:lnTo>
                    <a:pt x="48" y="54"/>
                  </a:lnTo>
                  <a:lnTo>
                    <a:pt x="48" y="58"/>
                  </a:lnTo>
                  <a:lnTo>
                    <a:pt x="50" y="60"/>
                  </a:lnTo>
                  <a:lnTo>
                    <a:pt x="52" y="60"/>
                  </a:lnTo>
                  <a:lnTo>
                    <a:pt x="56" y="62"/>
                  </a:lnTo>
                  <a:lnTo>
                    <a:pt x="64" y="64"/>
                  </a:lnTo>
                  <a:lnTo>
                    <a:pt x="66" y="66"/>
                  </a:lnTo>
                  <a:lnTo>
                    <a:pt x="68" y="66"/>
                  </a:lnTo>
                  <a:lnTo>
                    <a:pt x="70" y="64"/>
                  </a:lnTo>
                  <a:lnTo>
                    <a:pt x="72" y="62"/>
                  </a:lnTo>
                  <a:lnTo>
                    <a:pt x="78" y="58"/>
                  </a:lnTo>
                  <a:lnTo>
                    <a:pt x="80" y="58"/>
                  </a:lnTo>
                  <a:lnTo>
                    <a:pt x="82" y="58"/>
                  </a:lnTo>
                  <a:lnTo>
                    <a:pt x="86" y="60"/>
                  </a:lnTo>
                  <a:lnTo>
                    <a:pt x="82" y="77"/>
                  </a:lnTo>
                  <a:lnTo>
                    <a:pt x="78" y="79"/>
                  </a:lnTo>
                  <a:lnTo>
                    <a:pt x="78" y="83"/>
                  </a:lnTo>
                  <a:lnTo>
                    <a:pt x="78" y="85"/>
                  </a:lnTo>
                  <a:lnTo>
                    <a:pt x="78" y="87"/>
                  </a:lnTo>
                  <a:lnTo>
                    <a:pt x="76" y="89"/>
                  </a:lnTo>
                  <a:lnTo>
                    <a:pt x="76" y="85"/>
                  </a:lnTo>
                  <a:lnTo>
                    <a:pt x="74" y="85"/>
                  </a:lnTo>
                  <a:lnTo>
                    <a:pt x="68" y="85"/>
                  </a:lnTo>
                  <a:lnTo>
                    <a:pt x="68" y="87"/>
                  </a:lnTo>
                  <a:lnTo>
                    <a:pt x="62" y="93"/>
                  </a:lnTo>
                  <a:lnTo>
                    <a:pt x="62" y="95"/>
                  </a:lnTo>
                  <a:lnTo>
                    <a:pt x="62" y="97"/>
                  </a:lnTo>
                  <a:lnTo>
                    <a:pt x="64" y="97"/>
                  </a:lnTo>
                  <a:lnTo>
                    <a:pt x="46" y="131"/>
                  </a:lnTo>
                  <a:lnTo>
                    <a:pt x="40" y="135"/>
                  </a:lnTo>
                  <a:lnTo>
                    <a:pt x="36" y="131"/>
                  </a:lnTo>
                  <a:lnTo>
                    <a:pt x="30" y="131"/>
                  </a:lnTo>
                  <a:lnTo>
                    <a:pt x="30" y="129"/>
                  </a:lnTo>
                </a:path>
              </a:pathLst>
            </a:custGeom>
            <a:solidFill>
              <a:schemeClr val="tx2"/>
            </a:solidFill>
            <a:ln w="3175">
              <a:solidFill>
                <a:schemeClr val="bg1"/>
              </a:solidFill>
              <a:round/>
              <a:headEnd/>
              <a:tailEnd/>
            </a:ln>
          </p:spPr>
          <p:txBody>
            <a:bodyPr/>
            <a:lstStyle/>
            <a:p>
              <a:endParaRPr lang="fr-FR" dirty="0"/>
            </a:p>
          </p:txBody>
        </p:sp>
        <p:sp>
          <p:nvSpPr>
            <p:cNvPr id="5326" name="Freeform 395"/>
            <p:cNvSpPr>
              <a:spLocks/>
            </p:cNvSpPr>
            <p:nvPr/>
          </p:nvSpPr>
          <p:spPr bwMode="auto">
            <a:xfrm>
              <a:off x="5096" y="2776"/>
              <a:ext cx="2" cy="6"/>
            </a:xfrm>
            <a:custGeom>
              <a:avLst/>
              <a:gdLst>
                <a:gd name="T0" fmla="*/ 0 w 2"/>
                <a:gd name="T1" fmla="*/ 0 h 6"/>
                <a:gd name="T2" fmla="*/ 2 w 2"/>
                <a:gd name="T3" fmla="*/ 6 h 6"/>
                <a:gd name="T4" fmla="*/ 0 w 2"/>
                <a:gd name="T5" fmla="*/ 4 h 6"/>
                <a:gd name="T6" fmla="*/ 0 w 2"/>
                <a:gd name="T7" fmla="*/ 2 h 6"/>
                <a:gd name="T8" fmla="*/ 0 w 2"/>
                <a:gd name="T9" fmla="*/ 0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0" y="0"/>
                  </a:moveTo>
                  <a:lnTo>
                    <a:pt x="2" y="6"/>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27" name="Freeform 396"/>
            <p:cNvSpPr>
              <a:spLocks/>
            </p:cNvSpPr>
            <p:nvPr/>
          </p:nvSpPr>
          <p:spPr bwMode="auto">
            <a:xfrm>
              <a:off x="5096" y="2776"/>
              <a:ext cx="2" cy="6"/>
            </a:xfrm>
            <a:custGeom>
              <a:avLst/>
              <a:gdLst>
                <a:gd name="T0" fmla="*/ 0 w 2"/>
                <a:gd name="T1" fmla="*/ 0 h 6"/>
                <a:gd name="T2" fmla="*/ 2 w 2"/>
                <a:gd name="T3" fmla="*/ 6 h 6"/>
                <a:gd name="T4" fmla="*/ 0 w 2"/>
                <a:gd name="T5" fmla="*/ 4 h 6"/>
                <a:gd name="T6" fmla="*/ 0 w 2"/>
                <a:gd name="T7" fmla="*/ 2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0"/>
                  </a:moveTo>
                  <a:lnTo>
                    <a:pt x="2"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328" name="Freeform 397"/>
            <p:cNvSpPr>
              <a:spLocks/>
            </p:cNvSpPr>
            <p:nvPr/>
          </p:nvSpPr>
          <p:spPr bwMode="auto">
            <a:xfrm>
              <a:off x="5098" y="2784"/>
              <a:ext cx="20" cy="20"/>
            </a:xfrm>
            <a:custGeom>
              <a:avLst/>
              <a:gdLst>
                <a:gd name="T0" fmla="*/ 0 w 20"/>
                <a:gd name="T1" fmla="*/ 0 h 20"/>
                <a:gd name="T2" fmla="*/ 4 w 20"/>
                <a:gd name="T3" fmla="*/ 0 h 20"/>
                <a:gd name="T4" fmla="*/ 18 w 20"/>
                <a:gd name="T5" fmla="*/ 16 h 20"/>
                <a:gd name="T6" fmla="*/ 20 w 20"/>
                <a:gd name="T7" fmla="*/ 18 h 20"/>
                <a:gd name="T8" fmla="*/ 18 w 20"/>
                <a:gd name="T9" fmla="*/ 20 h 20"/>
                <a:gd name="T10" fmla="*/ 16 w 20"/>
                <a:gd name="T11" fmla="*/ 20 h 20"/>
                <a:gd name="T12" fmla="*/ 14 w 20"/>
                <a:gd name="T13" fmla="*/ 20 h 20"/>
                <a:gd name="T14" fmla="*/ 12 w 20"/>
                <a:gd name="T15" fmla="*/ 20 h 20"/>
                <a:gd name="T16" fmla="*/ 10 w 20"/>
                <a:gd name="T17" fmla="*/ 18 h 20"/>
                <a:gd name="T18" fmla="*/ 8 w 20"/>
                <a:gd name="T19" fmla="*/ 16 h 20"/>
                <a:gd name="T20" fmla="*/ 8 w 20"/>
                <a:gd name="T21" fmla="*/ 12 h 20"/>
                <a:gd name="T22" fmla="*/ 4 w 20"/>
                <a:gd name="T23" fmla="*/ 8 h 20"/>
                <a:gd name="T24" fmla="*/ 2 w 20"/>
                <a:gd name="T25" fmla="*/ 6 h 20"/>
                <a:gd name="T26" fmla="*/ 2 w 20"/>
                <a:gd name="T27" fmla="*/ 0 h 20"/>
                <a:gd name="T28" fmla="*/ 0 w 20"/>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0"/>
                <a:gd name="T47" fmla="*/ 20 w 2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0">
                  <a:moveTo>
                    <a:pt x="0" y="0"/>
                  </a:moveTo>
                  <a:lnTo>
                    <a:pt x="4" y="0"/>
                  </a:lnTo>
                  <a:lnTo>
                    <a:pt x="18" y="16"/>
                  </a:lnTo>
                  <a:lnTo>
                    <a:pt x="20" y="18"/>
                  </a:lnTo>
                  <a:lnTo>
                    <a:pt x="18" y="20"/>
                  </a:lnTo>
                  <a:lnTo>
                    <a:pt x="16" y="20"/>
                  </a:lnTo>
                  <a:lnTo>
                    <a:pt x="14" y="20"/>
                  </a:lnTo>
                  <a:lnTo>
                    <a:pt x="12" y="20"/>
                  </a:lnTo>
                  <a:lnTo>
                    <a:pt x="10" y="18"/>
                  </a:lnTo>
                  <a:lnTo>
                    <a:pt x="8" y="16"/>
                  </a:lnTo>
                  <a:lnTo>
                    <a:pt x="8" y="12"/>
                  </a:lnTo>
                  <a:lnTo>
                    <a:pt x="4" y="8"/>
                  </a:lnTo>
                  <a:lnTo>
                    <a:pt x="2" y="6"/>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29" name="Freeform 398"/>
            <p:cNvSpPr>
              <a:spLocks/>
            </p:cNvSpPr>
            <p:nvPr/>
          </p:nvSpPr>
          <p:spPr bwMode="auto">
            <a:xfrm>
              <a:off x="5098" y="2784"/>
              <a:ext cx="20" cy="20"/>
            </a:xfrm>
            <a:custGeom>
              <a:avLst/>
              <a:gdLst>
                <a:gd name="T0" fmla="*/ 0 w 20"/>
                <a:gd name="T1" fmla="*/ 0 h 20"/>
                <a:gd name="T2" fmla="*/ 4 w 20"/>
                <a:gd name="T3" fmla="*/ 0 h 20"/>
                <a:gd name="T4" fmla="*/ 18 w 20"/>
                <a:gd name="T5" fmla="*/ 16 h 20"/>
                <a:gd name="T6" fmla="*/ 20 w 20"/>
                <a:gd name="T7" fmla="*/ 18 h 20"/>
                <a:gd name="T8" fmla="*/ 18 w 20"/>
                <a:gd name="T9" fmla="*/ 20 h 20"/>
                <a:gd name="T10" fmla="*/ 16 w 20"/>
                <a:gd name="T11" fmla="*/ 20 h 20"/>
                <a:gd name="T12" fmla="*/ 14 w 20"/>
                <a:gd name="T13" fmla="*/ 20 h 20"/>
                <a:gd name="T14" fmla="*/ 12 w 20"/>
                <a:gd name="T15" fmla="*/ 20 h 20"/>
                <a:gd name="T16" fmla="*/ 10 w 20"/>
                <a:gd name="T17" fmla="*/ 18 h 20"/>
                <a:gd name="T18" fmla="*/ 8 w 20"/>
                <a:gd name="T19" fmla="*/ 16 h 20"/>
                <a:gd name="T20" fmla="*/ 8 w 20"/>
                <a:gd name="T21" fmla="*/ 12 h 20"/>
                <a:gd name="T22" fmla="*/ 4 w 20"/>
                <a:gd name="T23" fmla="*/ 8 h 20"/>
                <a:gd name="T24" fmla="*/ 2 w 20"/>
                <a:gd name="T25" fmla="*/ 6 h 20"/>
                <a:gd name="T26" fmla="*/ 2 w 20"/>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0"/>
                <a:gd name="T44" fmla="*/ 20 w 2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0">
                  <a:moveTo>
                    <a:pt x="0" y="0"/>
                  </a:moveTo>
                  <a:lnTo>
                    <a:pt x="4" y="0"/>
                  </a:lnTo>
                  <a:lnTo>
                    <a:pt x="18" y="16"/>
                  </a:lnTo>
                  <a:lnTo>
                    <a:pt x="20" y="18"/>
                  </a:lnTo>
                  <a:lnTo>
                    <a:pt x="18" y="20"/>
                  </a:lnTo>
                  <a:lnTo>
                    <a:pt x="16" y="20"/>
                  </a:lnTo>
                  <a:lnTo>
                    <a:pt x="14" y="20"/>
                  </a:lnTo>
                  <a:lnTo>
                    <a:pt x="12" y="20"/>
                  </a:lnTo>
                  <a:lnTo>
                    <a:pt x="10" y="18"/>
                  </a:lnTo>
                  <a:lnTo>
                    <a:pt x="8" y="16"/>
                  </a:lnTo>
                  <a:lnTo>
                    <a:pt x="8" y="12"/>
                  </a:lnTo>
                  <a:lnTo>
                    <a:pt x="4" y="8"/>
                  </a:lnTo>
                  <a:lnTo>
                    <a:pt x="2" y="6"/>
                  </a:lnTo>
                  <a:lnTo>
                    <a:pt x="2" y="0"/>
                  </a:lnTo>
                </a:path>
              </a:pathLst>
            </a:custGeom>
            <a:solidFill>
              <a:schemeClr val="tx2"/>
            </a:solidFill>
            <a:ln w="3175">
              <a:solidFill>
                <a:schemeClr val="bg1"/>
              </a:solidFill>
              <a:round/>
              <a:headEnd/>
              <a:tailEnd/>
            </a:ln>
          </p:spPr>
          <p:txBody>
            <a:bodyPr/>
            <a:lstStyle/>
            <a:p>
              <a:endParaRPr lang="fr-FR" dirty="0"/>
            </a:p>
          </p:txBody>
        </p:sp>
        <p:sp>
          <p:nvSpPr>
            <p:cNvPr id="5330" name="Freeform 399"/>
            <p:cNvSpPr>
              <a:spLocks/>
            </p:cNvSpPr>
            <p:nvPr/>
          </p:nvSpPr>
          <p:spPr bwMode="auto">
            <a:xfrm>
              <a:off x="5126" y="2800"/>
              <a:ext cx="14" cy="11"/>
            </a:xfrm>
            <a:custGeom>
              <a:avLst/>
              <a:gdLst>
                <a:gd name="T0" fmla="*/ 0 w 14"/>
                <a:gd name="T1" fmla="*/ 2 h 11"/>
                <a:gd name="T2" fmla="*/ 0 w 14"/>
                <a:gd name="T3" fmla="*/ 0 h 11"/>
                <a:gd name="T4" fmla="*/ 4 w 14"/>
                <a:gd name="T5" fmla="*/ 4 h 11"/>
                <a:gd name="T6" fmla="*/ 6 w 14"/>
                <a:gd name="T7" fmla="*/ 4 h 11"/>
                <a:gd name="T8" fmla="*/ 6 w 14"/>
                <a:gd name="T9" fmla="*/ 5 h 11"/>
                <a:gd name="T10" fmla="*/ 8 w 14"/>
                <a:gd name="T11" fmla="*/ 7 h 11"/>
                <a:gd name="T12" fmla="*/ 10 w 14"/>
                <a:gd name="T13" fmla="*/ 7 h 11"/>
                <a:gd name="T14" fmla="*/ 12 w 14"/>
                <a:gd name="T15" fmla="*/ 9 h 11"/>
                <a:gd name="T16" fmla="*/ 14 w 14"/>
                <a:gd name="T17" fmla="*/ 9 h 11"/>
                <a:gd name="T18" fmla="*/ 14 w 14"/>
                <a:gd name="T19" fmla="*/ 11 h 11"/>
                <a:gd name="T20" fmla="*/ 12 w 14"/>
                <a:gd name="T21" fmla="*/ 11 h 11"/>
                <a:gd name="T22" fmla="*/ 6 w 14"/>
                <a:gd name="T23" fmla="*/ 9 h 11"/>
                <a:gd name="T24" fmla="*/ 2 w 14"/>
                <a:gd name="T25" fmla="*/ 2 h 11"/>
                <a:gd name="T26" fmla="*/ 0 w 14"/>
                <a:gd name="T27" fmla="*/ 2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1"/>
                <a:gd name="T44" fmla="*/ 14 w 1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1">
                  <a:moveTo>
                    <a:pt x="0" y="2"/>
                  </a:moveTo>
                  <a:lnTo>
                    <a:pt x="0" y="0"/>
                  </a:lnTo>
                  <a:lnTo>
                    <a:pt x="4" y="4"/>
                  </a:lnTo>
                  <a:lnTo>
                    <a:pt x="6" y="4"/>
                  </a:lnTo>
                  <a:lnTo>
                    <a:pt x="6" y="5"/>
                  </a:lnTo>
                  <a:lnTo>
                    <a:pt x="8" y="7"/>
                  </a:lnTo>
                  <a:lnTo>
                    <a:pt x="10" y="7"/>
                  </a:lnTo>
                  <a:lnTo>
                    <a:pt x="12" y="9"/>
                  </a:lnTo>
                  <a:lnTo>
                    <a:pt x="14" y="9"/>
                  </a:lnTo>
                  <a:lnTo>
                    <a:pt x="14" y="11"/>
                  </a:lnTo>
                  <a:lnTo>
                    <a:pt x="12" y="11"/>
                  </a:lnTo>
                  <a:lnTo>
                    <a:pt x="6" y="9"/>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331" name="Freeform 400"/>
            <p:cNvSpPr>
              <a:spLocks/>
            </p:cNvSpPr>
            <p:nvPr/>
          </p:nvSpPr>
          <p:spPr bwMode="auto">
            <a:xfrm>
              <a:off x="5126" y="2800"/>
              <a:ext cx="14" cy="11"/>
            </a:xfrm>
            <a:custGeom>
              <a:avLst/>
              <a:gdLst>
                <a:gd name="T0" fmla="*/ 0 w 14"/>
                <a:gd name="T1" fmla="*/ 2 h 11"/>
                <a:gd name="T2" fmla="*/ 0 w 14"/>
                <a:gd name="T3" fmla="*/ 0 h 11"/>
                <a:gd name="T4" fmla="*/ 4 w 14"/>
                <a:gd name="T5" fmla="*/ 4 h 11"/>
                <a:gd name="T6" fmla="*/ 6 w 14"/>
                <a:gd name="T7" fmla="*/ 4 h 11"/>
                <a:gd name="T8" fmla="*/ 6 w 14"/>
                <a:gd name="T9" fmla="*/ 5 h 11"/>
                <a:gd name="T10" fmla="*/ 8 w 14"/>
                <a:gd name="T11" fmla="*/ 7 h 11"/>
                <a:gd name="T12" fmla="*/ 10 w 14"/>
                <a:gd name="T13" fmla="*/ 7 h 11"/>
                <a:gd name="T14" fmla="*/ 12 w 14"/>
                <a:gd name="T15" fmla="*/ 9 h 11"/>
                <a:gd name="T16" fmla="*/ 14 w 14"/>
                <a:gd name="T17" fmla="*/ 9 h 11"/>
                <a:gd name="T18" fmla="*/ 14 w 14"/>
                <a:gd name="T19" fmla="*/ 11 h 11"/>
                <a:gd name="T20" fmla="*/ 12 w 14"/>
                <a:gd name="T21" fmla="*/ 11 h 11"/>
                <a:gd name="T22" fmla="*/ 6 w 14"/>
                <a:gd name="T23" fmla="*/ 9 h 11"/>
                <a:gd name="T24" fmla="*/ 2 w 14"/>
                <a:gd name="T25" fmla="*/ 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1"/>
                <a:gd name="T41" fmla="*/ 14 w 1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1">
                  <a:moveTo>
                    <a:pt x="0" y="2"/>
                  </a:moveTo>
                  <a:lnTo>
                    <a:pt x="0" y="0"/>
                  </a:lnTo>
                  <a:lnTo>
                    <a:pt x="4" y="4"/>
                  </a:lnTo>
                  <a:lnTo>
                    <a:pt x="6" y="4"/>
                  </a:lnTo>
                  <a:lnTo>
                    <a:pt x="6" y="5"/>
                  </a:lnTo>
                  <a:lnTo>
                    <a:pt x="8" y="7"/>
                  </a:lnTo>
                  <a:lnTo>
                    <a:pt x="10" y="7"/>
                  </a:lnTo>
                  <a:lnTo>
                    <a:pt x="12" y="9"/>
                  </a:lnTo>
                  <a:lnTo>
                    <a:pt x="14" y="9"/>
                  </a:lnTo>
                  <a:lnTo>
                    <a:pt x="14" y="11"/>
                  </a:lnTo>
                  <a:lnTo>
                    <a:pt x="12" y="11"/>
                  </a:lnTo>
                  <a:lnTo>
                    <a:pt x="6" y="9"/>
                  </a:lnTo>
                  <a:lnTo>
                    <a:pt x="2" y="2"/>
                  </a:lnTo>
                </a:path>
              </a:pathLst>
            </a:custGeom>
            <a:solidFill>
              <a:schemeClr val="tx2"/>
            </a:solidFill>
            <a:ln w="3175">
              <a:solidFill>
                <a:schemeClr val="bg1"/>
              </a:solidFill>
              <a:round/>
              <a:headEnd/>
              <a:tailEnd/>
            </a:ln>
          </p:spPr>
          <p:txBody>
            <a:bodyPr/>
            <a:lstStyle/>
            <a:p>
              <a:endParaRPr lang="fr-FR" dirty="0"/>
            </a:p>
          </p:txBody>
        </p:sp>
        <p:sp>
          <p:nvSpPr>
            <p:cNvPr id="5332" name="Freeform 401"/>
            <p:cNvSpPr>
              <a:spLocks/>
            </p:cNvSpPr>
            <p:nvPr/>
          </p:nvSpPr>
          <p:spPr bwMode="auto">
            <a:xfrm>
              <a:off x="5126" y="2815"/>
              <a:ext cx="4" cy="4"/>
            </a:xfrm>
            <a:custGeom>
              <a:avLst/>
              <a:gdLst>
                <a:gd name="T0" fmla="*/ 0 w 4"/>
                <a:gd name="T1" fmla="*/ 0 h 4"/>
                <a:gd name="T2" fmla="*/ 2 w 4"/>
                <a:gd name="T3" fmla="*/ 0 h 4"/>
                <a:gd name="T4" fmla="*/ 4 w 4"/>
                <a:gd name="T5" fmla="*/ 2 h 4"/>
                <a:gd name="T6" fmla="*/ 2 w 4"/>
                <a:gd name="T7" fmla="*/ 4 h 4"/>
                <a:gd name="T8" fmla="*/ 0 w 4"/>
                <a:gd name="T9" fmla="*/ 2 h 4"/>
                <a:gd name="T10" fmla="*/ 0 w 4"/>
                <a:gd name="T11" fmla="*/ 2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2" y="0"/>
                  </a:lnTo>
                  <a:lnTo>
                    <a:pt x="4" y="2"/>
                  </a:lnTo>
                  <a:lnTo>
                    <a:pt x="2"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33" name="Freeform 402"/>
            <p:cNvSpPr>
              <a:spLocks/>
            </p:cNvSpPr>
            <p:nvPr/>
          </p:nvSpPr>
          <p:spPr bwMode="auto">
            <a:xfrm>
              <a:off x="5126" y="2815"/>
              <a:ext cx="4" cy="4"/>
            </a:xfrm>
            <a:custGeom>
              <a:avLst/>
              <a:gdLst>
                <a:gd name="T0" fmla="*/ 0 w 4"/>
                <a:gd name="T1" fmla="*/ 0 h 4"/>
                <a:gd name="T2" fmla="*/ 2 w 4"/>
                <a:gd name="T3" fmla="*/ 0 h 4"/>
                <a:gd name="T4" fmla="*/ 4 w 4"/>
                <a:gd name="T5" fmla="*/ 2 h 4"/>
                <a:gd name="T6" fmla="*/ 2 w 4"/>
                <a:gd name="T7" fmla="*/ 4 h 4"/>
                <a:gd name="T8" fmla="*/ 0 w 4"/>
                <a:gd name="T9" fmla="*/ 2 h 4"/>
                <a:gd name="T10" fmla="*/ 0 w 4"/>
                <a:gd name="T11" fmla="*/ 2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0"/>
                  </a:lnTo>
                  <a:lnTo>
                    <a:pt x="4" y="2"/>
                  </a:lnTo>
                  <a:lnTo>
                    <a:pt x="2" y="4"/>
                  </a:lnTo>
                  <a:lnTo>
                    <a:pt x="0" y="2"/>
                  </a:lnTo>
                </a:path>
              </a:pathLst>
            </a:custGeom>
            <a:solidFill>
              <a:schemeClr val="tx2"/>
            </a:solidFill>
            <a:ln w="3175">
              <a:solidFill>
                <a:schemeClr val="bg1"/>
              </a:solidFill>
              <a:round/>
              <a:headEnd/>
              <a:tailEnd/>
            </a:ln>
          </p:spPr>
          <p:txBody>
            <a:bodyPr/>
            <a:lstStyle/>
            <a:p>
              <a:endParaRPr lang="fr-FR" dirty="0"/>
            </a:p>
          </p:txBody>
        </p:sp>
        <p:sp>
          <p:nvSpPr>
            <p:cNvPr id="5334" name="Freeform 403"/>
            <p:cNvSpPr>
              <a:spLocks/>
            </p:cNvSpPr>
            <p:nvPr/>
          </p:nvSpPr>
          <p:spPr bwMode="auto">
            <a:xfrm>
              <a:off x="5132" y="2819"/>
              <a:ext cx="4" cy="4"/>
            </a:xfrm>
            <a:custGeom>
              <a:avLst/>
              <a:gdLst>
                <a:gd name="T0" fmla="*/ 2 w 4"/>
                <a:gd name="T1" fmla="*/ 0 h 4"/>
                <a:gd name="T2" fmla="*/ 4 w 4"/>
                <a:gd name="T3" fmla="*/ 2 h 4"/>
                <a:gd name="T4" fmla="*/ 4 w 4"/>
                <a:gd name="T5" fmla="*/ 4 h 4"/>
                <a:gd name="T6" fmla="*/ 2 w 4"/>
                <a:gd name="T7" fmla="*/ 4 h 4"/>
                <a:gd name="T8" fmla="*/ 0 w 4"/>
                <a:gd name="T9" fmla="*/ 2 h 4"/>
                <a:gd name="T10" fmla="*/ 0 w 4"/>
                <a:gd name="T11" fmla="*/ 0 h 4"/>
                <a:gd name="T12" fmla="*/ 0 w 4"/>
                <a:gd name="T13" fmla="*/ 0 h 4"/>
                <a:gd name="T14" fmla="*/ 2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4" y="2"/>
                  </a:lnTo>
                  <a:lnTo>
                    <a:pt x="4" y="4"/>
                  </a:lnTo>
                  <a:lnTo>
                    <a:pt x="2"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335" name="Freeform 404"/>
            <p:cNvSpPr>
              <a:spLocks/>
            </p:cNvSpPr>
            <p:nvPr/>
          </p:nvSpPr>
          <p:spPr bwMode="auto">
            <a:xfrm>
              <a:off x="5132" y="2819"/>
              <a:ext cx="4" cy="4"/>
            </a:xfrm>
            <a:custGeom>
              <a:avLst/>
              <a:gdLst>
                <a:gd name="T0" fmla="*/ 2 w 4"/>
                <a:gd name="T1" fmla="*/ 0 h 4"/>
                <a:gd name="T2" fmla="*/ 4 w 4"/>
                <a:gd name="T3" fmla="*/ 2 h 4"/>
                <a:gd name="T4" fmla="*/ 4 w 4"/>
                <a:gd name="T5" fmla="*/ 4 h 4"/>
                <a:gd name="T6" fmla="*/ 2 w 4"/>
                <a:gd name="T7" fmla="*/ 4 h 4"/>
                <a:gd name="T8" fmla="*/ 0 w 4"/>
                <a:gd name="T9" fmla="*/ 2 h 4"/>
                <a:gd name="T10" fmla="*/ 0 w 4"/>
                <a:gd name="T11" fmla="*/ 0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4" y="2"/>
                  </a:lnTo>
                  <a:lnTo>
                    <a:pt x="4" y="4"/>
                  </a:lnTo>
                  <a:lnTo>
                    <a:pt x="2"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336" name="Freeform 405"/>
            <p:cNvSpPr>
              <a:spLocks/>
            </p:cNvSpPr>
            <p:nvPr/>
          </p:nvSpPr>
          <p:spPr bwMode="auto">
            <a:xfrm>
              <a:off x="5136" y="2821"/>
              <a:ext cx="10" cy="8"/>
            </a:xfrm>
            <a:custGeom>
              <a:avLst/>
              <a:gdLst>
                <a:gd name="T0" fmla="*/ 0 w 10"/>
                <a:gd name="T1" fmla="*/ 4 h 8"/>
                <a:gd name="T2" fmla="*/ 0 w 10"/>
                <a:gd name="T3" fmla="*/ 2 h 8"/>
                <a:gd name="T4" fmla="*/ 0 w 10"/>
                <a:gd name="T5" fmla="*/ 0 h 8"/>
                <a:gd name="T6" fmla="*/ 2 w 10"/>
                <a:gd name="T7" fmla="*/ 0 h 8"/>
                <a:gd name="T8" fmla="*/ 4 w 10"/>
                <a:gd name="T9" fmla="*/ 0 h 8"/>
                <a:gd name="T10" fmla="*/ 6 w 10"/>
                <a:gd name="T11" fmla="*/ 2 h 8"/>
                <a:gd name="T12" fmla="*/ 8 w 10"/>
                <a:gd name="T13" fmla="*/ 4 h 8"/>
                <a:gd name="T14" fmla="*/ 10 w 10"/>
                <a:gd name="T15" fmla="*/ 8 h 8"/>
                <a:gd name="T16" fmla="*/ 8 w 10"/>
                <a:gd name="T17" fmla="*/ 8 h 8"/>
                <a:gd name="T18" fmla="*/ 4 w 10"/>
                <a:gd name="T19" fmla="*/ 4 h 8"/>
                <a:gd name="T20" fmla="*/ 2 w 10"/>
                <a:gd name="T21" fmla="*/ 4 h 8"/>
                <a:gd name="T22" fmla="*/ 2 w 10"/>
                <a:gd name="T23" fmla="*/ 4 h 8"/>
                <a:gd name="T24" fmla="*/ 0 w 10"/>
                <a:gd name="T25" fmla="*/ 4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0" y="4"/>
                  </a:moveTo>
                  <a:lnTo>
                    <a:pt x="0" y="2"/>
                  </a:lnTo>
                  <a:lnTo>
                    <a:pt x="0" y="0"/>
                  </a:lnTo>
                  <a:lnTo>
                    <a:pt x="2" y="0"/>
                  </a:lnTo>
                  <a:lnTo>
                    <a:pt x="4" y="0"/>
                  </a:lnTo>
                  <a:lnTo>
                    <a:pt x="6" y="2"/>
                  </a:lnTo>
                  <a:lnTo>
                    <a:pt x="8" y="4"/>
                  </a:lnTo>
                  <a:lnTo>
                    <a:pt x="10" y="8"/>
                  </a:lnTo>
                  <a:lnTo>
                    <a:pt x="8" y="8"/>
                  </a:lnTo>
                  <a:lnTo>
                    <a:pt x="4" y="4"/>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337" name="Freeform 406"/>
            <p:cNvSpPr>
              <a:spLocks/>
            </p:cNvSpPr>
            <p:nvPr/>
          </p:nvSpPr>
          <p:spPr bwMode="auto">
            <a:xfrm>
              <a:off x="5136" y="2821"/>
              <a:ext cx="10" cy="8"/>
            </a:xfrm>
            <a:custGeom>
              <a:avLst/>
              <a:gdLst>
                <a:gd name="T0" fmla="*/ 0 w 10"/>
                <a:gd name="T1" fmla="*/ 4 h 8"/>
                <a:gd name="T2" fmla="*/ 0 w 10"/>
                <a:gd name="T3" fmla="*/ 2 h 8"/>
                <a:gd name="T4" fmla="*/ 0 w 10"/>
                <a:gd name="T5" fmla="*/ 0 h 8"/>
                <a:gd name="T6" fmla="*/ 2 w 10"/>
                <a:gd name="T7" fmla="*/ 0 h 8"/>
                <a:gd name="T8" fmla="*/ 4 w 10"/>
                <a:gd name="T9" fmla="*/ 0 h 8"/>
                <a:gd name="T10" fmla="*/ 6 w 10"/>
                <a:gd name="T11" fmla="*/ 2 h 8"/>
                <a:gd name="T12" fmla="*/ 8 w 10"/>
                <a:gd name="T13" fmla="*/ 4 h 8"/>
                <a:gd name="T14" fmla="*/ 10 w 10"/>
                <a:gd name="T15" fmla="*/ 8 h 8"/>
                <a:gd name="T16" fmla="*/ 8 w 10"/>
                <a:gd name="T17" fmla="*/ 8 h 8"/>
                <a:gd name="T18" fmla="*/ 4 w 10"/>
                <a:gd name="T19" fmla="*/ 4 h 8"/>
                <a:gd name="T20" fmla="*/ 2 w 10"/>
                <a:gd name="T21" fmla="*/ 4 h 8"/>
                <a:gd name="T22" fmla="*/ 2 w 10"/>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8"/>
                <a:gd name="T38" fmla="*/ 10 w 10"/>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8">
                  <a:moveTo>
                    <a:pt x="0" y="4"/>
                  </a:moveTo>
                  <a:lnTo>
                    <a:pt x="0" y="2"/>
                  </a:lnTo>
                  <a:lnTo>
                    <a:pt x="0" y="0"/>
                  </a:lnTo>
                  <a:lnTo>
                    <a:pt x="2" y="0"/>
                  </a:lnTo>
                  <a:lnTo>
                    <a:pt x="4" y="0"/>
                  </a:lnTo>
                  <a:lnTo>
                    <a:pt x="6" y="2"/>
                  </a:lnTo>
                  <a:lnTo>
                    <a:pt x="8" y="4"/>
                  </a:lnTo>
                  <a:lnTo>
                    <a:pt x="10" y="8"/>
                  </a:lnTo>
                  <a:lnTo>
                    <a:pt x="8" y="8"/>
                  </a:lnTo>
                  <a:lnTo>
                    <a:pt x="4" y="4"/>
                  </a:lnTo>
                  <a:lnTo>
                    <a:pt x="2" y="4"/>
                  </a:lnTo>
                </a:path>
              </a:pathLst>
            </a:custGeom>
            <a:solidFill>
              <a:schemeClr val="tx2"/>
            </a:solidFill>
            <a:ln w="3175">
              <a:solidFill>
                <a:schemeClr val="bg1"/>
              </a:solidFill>
              <a:round/>
              <a:headEnd/>
              <a:tailEnd/>
            </a:ln>
          </p:spPr>
          <p:txBody>
            <a:bodyPr/>
            <a:lstStyle/>
            <a:p>
              <a:endParaRPr lang="fr-FR" dirty="0"/>
            </a:p>
          </p:txBody>
        </p:sp>
        <p:sp>
          <p:nvSpPr>
            <p:cNvPr id="5338" name="Freeform 407"/>
            <p:cNvSpPr>
              <a:spLocks/>
            </p:cNvSpPr>
            <p:nvPr/>
          </p:nvSpPr>
          <p:spPr bwMode="auto">
            <a:xfrm>
              <a:off x="5136" y="2827"/>
              <a:ext cx="2" cy="4"/>
            </a:xfrm>
            <a:custGeom>
              <a:avLst/>
              <a:gdLst>
                <a:gd name="T0" fmla="*/ 0 w 2"/>
                <a:gd name="T1" fmla="*/ 2 h 4"/>
                <a:gd name="T2" fmla="*/ 2 w 2"/>
                <a:gd name="T3" fmla="*/ 0 h 4"/>
                <a:gd name="T4" fmla="*/ 2 w 2"/>
                <a:gd name="T5" fmla="*/ 2 h 4"/>
                <a:gd name="T6" fmla="*/ 2 w 2"/>
                <a:gd name="T7" fmla="*/ 4 h 4"/>
                <a:gd name="T8" fmla="*/ 2 w 2"/>
                <a:gd name="T9" fmla="*/ 2 h 4"/>
                <a:gd name="T10" fmla="*/ 0 w 2"/>
                <a:gd name="T11" fmla="*/ 2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2"/>
                  </a:moveTo>
                  <a:lnTo>
                    <a:pt x="2" y="0"/>
                  </a:lnTo>
                  <a:lnTo>
                    <a:pt x="2" y="2"/>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339" name="Freeform 408"/>
            <p:cNvSpPr>
              <a:spLocks/>
            </p:cNvSpPr>
            <p:nvPr/>
          </p:nvSpPr>
          <p:spPr bwMode="auto">
            <a:xfrm>
              <a:off x="5136" y="2827"/>
              <a:ext cx="2" cy="4"/>
            </a:xfrm>
            <a:custGeom>
              <a:avLst/>
              <a:gdLst>
                <a:gd name="T0" fmla="*/ 0 w 2"/>
                <a:gd name="T1" fmla="*/ 2 h 4"/>
                <a:gd name="T2" fmla="*/ 2 w 2"/>
                <a:gd name="T3" fmla="*/ 0 h 4"/>
                <a:gd name="T4" fmla="*/ 2 w 2"/>
                <a:gd name="T5" fmla="*/ 2 h 4"/>
                <a:gd name="T6" fmla="*/ 2 w 2"/>
                <a:gd name="T7" fmla="*/ 4 h 4"/>
                <a:gd name="T8" fmla="*/ 2 w 2"/>
                <a:gd name="T9" fmla="*/ 2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2"/>
                  </a:moveTo>
                  <a:lnTo>
                    <a:pt x="2" y="0"/>
                  </a:lnTo>
                  <a:lnTo>
                    <a:pt x="2" y="2"/>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340" name="Freeform 409"/>
            <p:cNvSpPr>
              <a:spLocks/>
            </p:cNvSpPr>
            <p:nvPr/>
          </p:nvSpPr>
          <p:spPr bwMode="auto">
            <a:xfrm>
              <a:off x="5146" y="2829"/>
              <a:ext cx="2" cy="2"/>
            </a:xfrm>
            <a:custGeom>
              <a:avLst/>
              <a:gdLst>
                <a:gd name="T0" fmla="*/ 0 w 2"/>
                <a:gd name="T1" fmla="*/ 2 h 2"/>
                <a:gd name="T2" fmla="*/ 0 w 2"/>
                <a:gd name="T3" fmla="*/ 0 h 2"/>
                <a:gd name="T4" fmla="*/ 2 w 2"/>
                <a:gd name="T5" fmla="*/ 0 h 2"/>
                <a:gd name="T6" fmla="*/ 2 w 2"/>
                <a:gd name="T7" fmla="*/ 2 h 2"/>
                <a:gd name="T8" fmla="*/ 2 w 2"/>
                <a:gd name="T9" fmla="*/ 2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0"/>
                  </a:lnTo>
                  <a:lnTo>
                    <a:pt x="2" y="0"/>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341" name="Freeform 410"/>
            <p:cNvSpPr>
              <a:spLocks/>
            </p:cNvSpPr>
            <p:nvPr/>
          </p:nvSpPr>
          <p:spPr bwMode="auto">
            <a:xfrm>
              <a:off x="5146" y="2829"/>
              <a:ext cx="2" cy="2"/>
            </a:xfrm>
            <a:custGeom>
              <a:avLst/>
              <a:gdLst>
                <a:gd name="T0" fmla="*/ 0 w 2"/>
                <a:gd name="T1" fmla="*/ 2 h 2"/>
                <a:gd name="T2" fmla="*/ 0 w 2"/>
                <a:gd name="T3" fmla="*/ 0 h 2"/>
                <a:gd name="T4" fmla="*/ 2 w 2"/>
                <a:gd name="T5" fmla="*/ 0 h 2"/>
                <a:gd name="T6" fmla="*/ 2 w 2"/>
                <a:gd name="T7" fmla="*/ 2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0"/>
                  </a:lnTo>
                  <a:lnTo>
                    <a:pt x="2" y="2"/>
                  </a:lnTo>
                </a:path>
              </a:pathLst>
            </a:custGeom>
            <a:solidFill>
              <a:schemeClr val="tx2"/>
            </a:solidFill>
            <a:ln w="3175">
              <a:solidFill>
                <a:schemeClr val="bg1"/>
              </a:solidFill>
              <a:round/>
              <a:headEnd/>
              <a:tailEnd/>
            </a:ln>
          </p:spPr>
          <p:txBody>
            <a:bodyPr/>
            <a:lstStyle/>
            <a:p>
              <a:endParaRPr lang="fr-FR" dirty="0"/>
            </a:p>
          </p:txBody>
        </p:sp>
        <p:sp>
          <p:nvSpPr>
            <p:cNvPr id="5342" name="Freeform 411"/>
            <p:cNvSpPr>
              <a:spLocks/>
            </p:cNvSpPr>
            <p:nvPr/>
          </p:nvSpPr>
          <p:spPr bwMode="auto">
            <a:xfrm>
              <a:off x="5156" y="2813"/>
              <a:ext cx="20" cy="16"/>
            </a:xfrm>
            <a:custGeom>
              <a:avLst/>
              <a:gdLst>
                <a:gd name="T0" fmla="*/ 0 w 20"/>
                <a:gd name="T1" fmla="*/ 2 h 16"/>
                <a:gd name="T2" fmla="*/ 0 w 20"/>
                <a:gd name="T3" fmla="*/ 0 h 16"/>
                <a:gd name="T4" fmla="*/ 18 w 20"/>
                <a:gd name="T5" fmla="*/ 12 h 16"/>
                <a:gd name="T6" fmla="*/ 20 w 20"/>
                <a:gd name="T7" fmla="*/ 14 h 16"/>
                <a:gd name="T8" fmla="*/ 20 w 20"/>
                <a:gd name="T9" fmla="*/ 16 h 16"/>
                <a:gd name="T10" fmla="*/ 2 w 20"/>
                <a:gd name="T11" fmla="*/ 4 h 16"/>
                <a:gd name="T12" fmla="*/ 2 w 20"/>
                <a:gd name="T13" fmla="*/ 2 h 16"/>
                <a:gd name="T14" fmla="*/ 0 w 20"/>
                <a:gd name="T15" fmla="*/ 2 h 1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6"/>
                <a:gd name="T26" fmla="*/ 20 w 2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6">
                  <a:moveTo>
                    <a:pt x="0" y="2"/>
                  </a:moveTo>
                  <a:lnTo>
                    <a:pt x="0" y="0"/>
                  </a:lnTo>
                  <a:lnTo>
                    <a:pt x="18" y="12"/>
                  </a:lnTo>
                  <a:lnTo>
                    <a:pt x="20" y="14"/>
                  </a:lnTo>
                  <a:lnTo>
                    <a:pt x="20" y="16"/>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343" name="Freeform 412"/>
            <p:cNvSpPr>
              <a:spLocks/>
            </p:cNvSpPr>
            <p:nvPr/>
          </p:nvSpPr>
          <p:spPr bwMode="auto">
            <a:xfrm>
              <a:off x="5156" y="2813"/>
              <a:ext cx="20" cy="16"/>
            </a:xfrm>
            <a:custGeom>
              <a:avLst/>
              <a:gdLst>
                <a:gd name="T0" fmla="*/ 0 w 20"/>
                <a:gd name="T1" fmla="*/ 2 h 16"/>
                <a:gd name="T2" fmla="*/ 0 w 20"/>
                <a:gd name="T3" fmla="*/ 0 h 16"/>
                <a:gd name="T4" fmla="*/ 18 w 20"/>
                <a:gd name="T5" fmla="*/ 12 h 16"/>
                <a:gd name="T6" fmla="*/ 20 w 20"/>
                <a:gd name="T7" fmla="*/ 14 h 16"/>
                <a:gd name="T8" fmla="*/ 20 w 20"/>
                <a:gd name="T9" fmla="*/ 16 h 16"/>
                <a:gd name="T10" fmla="*/ 2 w 20"/>
                <a:gd name="T11" fmla="*/ 4 h 16"/>
                <a:gd name="T12" fmla="*/ 2 w 20"/>
                <a:gd name="T13" fmla="*/ 2 h 16"/>
                <a:gd name="T14" fmla="*/ 0 60000 65536"/>
                <a:gd name="T15" fmla="*/ 0 60000 65536"/>
                <a:gd name="T16" fmla="*/ 0 60000 65536"/>
                <a:gd name="T17" fmla="*/ 0 60000 65536"/>
                <a:gd name="T18" fmla="*/ 0 60000 65536"/>
                <a:gd name="T19" fmla="*/ 0 60000 65536"/>
                <a:gd name="T20" fmla="*/ 0 60000 65536"/>
                <a:gd name="T21" fmla="*/ 0 w 20"/>
                <a:gd name="T22" fmla="*/ 0 h 16"/>
                <a:gd name="T23" fmla="*/ 20 w 2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6">
                  <a:moveTo>
                    <a:pt x="0" y="2"/>
                  </a:moveTo>
                  <a:lnTo>
                    <a:pt x="0" y="0"/>
                  </a:lnTo>
                  <a:lnTo>
                    <a:pt x="18" y="12"/>
                  </a:lnTo>
                  <a:lnTo>
                    <a:pt x="20" y="14"/>
                  </a:lnTo>
                  <a:lnTo>
                    <a:pt x="20" y="16"/>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344" name="Freeform 413"/>
            <p:cNvSpPr>
              <a:spLocks/>
            </p:cNvSpPr>
            <p:nvPr/>
          </p:nvSpPr>
          <p:spPr bwMode="auto">
            <a:xfrm>
              <a:off x="5188" y="2827"/>
              <a:ext cx="14" cy="18"/>
            </a:xfrm>
            <a:custGeom>
              <a:avLst/>
              <a:gdLst>
                <a:gd name="T0" fmla="*/ 0 w 14"/>
                <a:gd name="T1" fmla="*/ 0 h 18"/>
                <a:gd name="T2" fmla="*/ 2 w 14"/>
                <a:gd name="T3" fmla="*/ 0 h 18"/>
                <a:gd name="T4" fmla="*/ 4 w 14"/>
                <a:gd name="T5" fmla="*/ 4 h 18"/>
                <a:gd name="T6" fmla="*/ 4 w 14"/>
                <a:gd name="T7" fmla="*/ 6 h 18"/>
                <a:gd name="T8" fmla="*/ 6 w 14"/>
                <a:gd name="T9" fmla="*/ 8 h 18"/>
                <a:gd name="T10" fmla="*/ 8 w 14"/>
                <a:gd name="T11" fmla="*/ 12 h 18"/>
                <a:gd name="T12" fmla="*/ 8 w 14"/>
                <a:gd name="T13" fmla="*/ 14 h 18"/>
                <a:gd name="T14" fmla="*/ 12 w 14"/>
                <a:gd name="T15" fmla="*/ 14 h 18"/>
                <a:gd name="T16" fmla="*/ 12 w 14"/>
                <a:gd name="T17" fmla="*/ 16 h 18"/>
                <a:gd name="T18" fmla="*/ 14 w 14"/>
                <a:gd name="T19" fmla="*/ 18 h 18"/>
                <a:gd name="T20" fmla="*/ 12 w 14"/>
                <a:gd name="T21" fmla="*/ 18 h 18"/>
                <a:gd name="T22" fmla="*/ 10 w 14"/>
                <a:gd name="T23" fmla="*/ 16 h 18"/>
                <a:gd name="T24" fmla="*/ 6 w 14"/>
                <a:gd name="T25" fmla="*/ 12 h 18"/>
                <a:gd name="T26" fmla="*/ 0 w 14"/>
                <a:gd name="T27" fmla="*/ 2 h 18"/>
                <a:gd name="T28" fmla="*/ 0 w 14"/>
                <a:gd name="T29" fmla="*/ 2 h 18"/>
                <a:gd name="T30" fmla="*/ 0 w 14"/>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8"/>
                <a:gd name="T50" fmla="*/ 14 w 1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8">
                  <a:moveTo>
                    <a:pt x="0" y="0"/>
                  </a:moveTo>
                  <a:lnTo>
                    <a:pt x="2" y="0"/>
                  </a:lnTo>
                  <a:lnTo>
                    <a:pt x="4" y="4"/>
                  </a:lnTo>
                  <a:lnTo>
                    <a:pt x="4" y="6"/>
                  </a:lnTo>
                  <a:lnTo>
                    <a:pt x="6" y="8"/>
                  </a:lnTo>
                  <a:lnTo>
                    <a:pt x="8" y="12"/>
                  </a:lnTo>
                  <a:lnTo>
                    <a:pt x="8" y="14"/>
                  </a:lnTo>
                  <a:lnTo>
                    <a:pt x="12" y="14"/>
                  </a:lnTo>
                  <a:lnTo>
                    <a:pt x="12" y="16"/>
                  </a:lnTo>
                  <a:lnTo>
                    <a:pt x="14" y="18"/>
                  </a:lnTo>
                  <a:lnTo>
                    <a:pt x="12" y="18"/>
                  </a:lnTo>
                  <a:lnTo>
                    <a:pt x="10" y="16"/>
                  </a:lnTo>
                  <a:lnTo>
                    <a:pt x="6" y="1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45" name="Freeform 414"/>
            <p:cNvSpPr>
              <a:spLocks/>
            </p:cNvSpPr>
            <p:nvPr/>
          </p:nvSpPr>
          <p:spPr bwMode="auto">
            <a:xfrm>
              <a:off x="5188" y="2827"/>
              <a:ext cx="14" cy="18"/>
            </a:xfrm>
            <a:custGeom>
              <a:avLst/>
              <a:gdLst>
                <a:gd name="T0" fmla="*/ 0 w 14"/>
                <a:gd name="T1" fmla="*/ 0 h 18"/>
                <a:gd name="T2" fmla="*/ 2 w 14"/>
                <a:gd name="T3" fmla="*/ 0 h 18"/>
                <a:gd name="T4" fmla="*/ 4 w 14"/>
                <a:gd name="T5" fmla="*/ 4 h 18"/>
                <a:gd name="T6" fmla="*/ 4 w 14"/>
                <a:gd name="T7" fmla="*/ 6 h 18"/>
                <a:gd name="T8" fmla="*/ 6 w 14"/>
                <a:gd name="T9" fmla="*/ 8 h 18"/>
                <a:gd name="T10" fmla="*/ 8 w 14"/>
                <a:gd name="T11" fmla="*/ 12 h 18"/>
                <a:gd name="T12" fmla="*/ 8 w 14"/>
                <a:gd name="T13" fmla="*/ 14 h 18"/>
                <a:gd name="T14" fmla="*/ 12 w 14"/>
                <a:gd name="T15" fmla="*/ 14 h 18"/>
                <a:gd name="T16" fmla="*/ 12 w 14"/>
                <a:gd name="T17" fmla="*/ 16 h 18"/>
                <a:gd name="T18" fmla="*/ 14 w 14"/>
                <a:gd name="T19" fmla="*/ 18 h 18"/>
                <a:gd name="T20" fmla="*/ 12 w 14"/>
                <a:gd name="T21" fmla="*/ 18 h 18"/>
                <a:gd name="T22" fmla="*/ 10 w 14"/>
                <a:gd name="T23" fmla="*/ 16 h 18"/>
                <a:gd name="T24" fmla="*/ 6 w 14"/>
                <a:gd name="T25" fmla="*/ 12 h 18"/>
                <a:gd name="T26" fmla="*/ 0 w 14"/>
                <a:gd name="T27" fmla="*/ 2 h 18"/>
                <a:gd name="T28" fmla="*/ 0 w 14"/>
                <a:gd name="T29" fmla="*/ 2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8"/>
                <a:gd name="T47" fmla="*/ 14 w 14"/>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8">
                  <a:moveTo>
                    <a:pt x="0" y="0"/>
                  </a:moveTo>
                  <a:lnTo>
                    <a:pt x="2" y="0"/>
                  </a:lnTo>
                  <a:lnTo>
                    <a:pt x="4" y="4"/>
                  </a:lnTo>
                  <a:lnTo>
                    <a:pt x="4" y="6"/>
                  </a:lnTo>
                  <a:lnTo>
                    <a:pt x="6" y="8"/>
                  </a:lnTo>
                  <a:lnTo>
                    <a:pt x="8" y="12"/>
                  </a:lnTo>
                  <a:lnTo>
                    <a:pt x="8" y="14"/>
                  </a:lnTo>
                  <a:lnTo>
                    <a:pt x="12" y="14"/>
                  </a:lnTo>
                  <a:lnTo>
                    <a:pt x="12" y="16"/>
                  </a:lnTo>
                  <a:lnTo>
                    <a:pt x="14" y="18"/>
                  </a:lnTo>
                  <a:lnTo>
                    <a:pt x="12" y="18"/>
                  </a:lnTo>
                  <a:lnTo>
                    <a:pt x="10" y="16"/>
                  </a:lnTo>
                  <a:lnTo>
                    <a:pt x="6" y="12"/>
                  </a:lnTo>
                  <a:lnTo>
                    <a:pt x="0" y="2"/>
                  </a:lnTo>
                </a:path>
              </a:pathLst>
            </a:custGeom>
            <a:solidFill>
              <a:schemeClr val="tx2"/>
            </a:solidFill>
            <a:ln w="3175">
              <a:solidFill>
                <a:schemeClr val="bg1"/>
              </a:solidFill>
              <a:round/>
              <a:headEnd/>
              <a:tailEnd/>
            </a:ln>
          </p:spPr>
          <p:txBody>
            <a:bodyPr/>
            <a:lstStyle/>
            <a:p>
              <a:endParaRPr lang="fr-FR" dirty="0"/>
            </a:p>
          </p:txBody>
        </p:sp>
        <p:sp>
          <p:nvSpPr>
            <p:cNvPr id="5346" name="Freeform 415"/>
            <p:cNvSpPr>
              <a:spLocks/>
            </p:cNvSpPr>
            <p:nvPr/>
          </p:nvSpPr>
          <p:spPr bwMode="auto">
            <a:xfrm>
              <a:off x="5180" y="2835"/>
              <a:ext cx="4" cy="4"/>
            </a:xfrm>
            <a:custGeom>
              <a:avLst/>
              <a:gdLst>
                <a:gd name="T0" fmla="*/ 0 w 4"/>
                <a:gd name="T1" fmla="*/ 2 h 4"/>
                <a:gd name="T2" fmla="*/ 0 w 4"/>
                <a:gd name="T3" fmla="*/ 0 h 4"/>
                <a:gd name="T4" fmla="*/ 2 w 4"/>
                <a:gd name="T5" fmla="*/ 0 h 4"/>
                <a:gd name="T6" fmla="*/ 2 w 4"/>
                <a:gd name="T7" fmla="*/ 2 h 4"/>
                <a:gd name="T8" fmla="*/ 4 w 4"/>
                <a:gd name="T9" fmla="*/ 2 h 4"/>
                <a:gd name="T10" fmla="*/ 4 w 4"/>
                <a:gd name="T11" fmla="*/ 4 h 4"/>
                <a:gd name="T12" fmla="*/ 2 w 4"/>
                <a:gd name="T13" fmla="*/ 4 h 4"/>
                <a:gd name="T14" fmla="*/ 2 w 4"/>
                <a:gd name="T15" fmla="*/ 2 h 4"/>
                <a:gd name="T16" fmla="*/ 0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2"/>
                  </a:moveTo>
                  <a:lnTo>
                    <a:pt x="0" y="0"/>
                  </a:lnTo>
                  <a:lnTo>
                    <a:pt x="2" y="0"/>
                  </a:lnTo>
                  <a:lnTo>
                    <a:pt x="2" y="2"/>
                  </a:lnTo>
                  <a:lnTo>
                    <a:pt x="4" y="2"/>
                  </a:lnTo>
                  <a:lnTo>
                    <a:pt x="4" y="4"/>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347" name="Freeform 416"/>
            <p:cNvSpPr>
              <a:spLocks/>
            </p:cNvSpPr>
            <p:nvPr/>
          </p:nvSpPr>
          <p:spPr bwMode="auto">
            <a:xfrm>
              <a:off x="5180" y="2835"/>
              <a:ext cx="4" cy="4"/>
            </a:xfrm>
            <a:custGeom>
              <a:avLst/>
              <a:gdLst>
                <a:gd name="T0" fmla="*/ 0 w 4"/>
                <a:gd name="T1" fmla="*/ 2 h 4"/>
                <a:gd name="T2" fmla="*/ 0 w 4"/>
                <a:gd name="T3" fmla="*/ 0 h 4"/>
                <a:gd name="T4" fmla="*/ 2 w 4"/>
                <a:gd name="T5" fmla="*/ 0 h 4"/>
                <a:gd name="T6" fmla="*/ 2 w 4"/>
                <a:gd name="T7" fmla="*/ 2 h 4"/>
                <a:gd name="T8" fmla="*/ 4 w 4"/>
                <a:gd name="T9" fmla="*/ 2 h 4"/>
                <a:gd name="T10" fmla="*/ 4 w 4"/>
                <a:gd name="T11" fmla="*/ 4 h 4"/>
                <a:gd name="T12" fmla="*/ 2 w 4"/>
                <a:gd name="T13" fmla="*/ 4 h 4"/>
                <a:gd name="T14" fmla="*/ 2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2"/>
                  </a:moveTo>
                  <a:lnTo>
                    <a:pt x="0" y="0"/>
                  </a:lnTo>
                  <a:lnTo>
                    <a:pt x="2" y="0"/>
                  </a:lnTo>
                  <a:lnTo>
                    <a:pt x="2" y="2"/>
                  </a:lnTo>
                  <a:lnTo>
                    <a:pt x="4" y="2"/>
                  </a:lnTo>
                  <a:lnTo>
                    <a:pt x="4" y="4"/>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348" name="Freeform 417"/>
            <p:cNvSpPr>
              <a:spLocks/>
            </p:cNvSpPr>
            <p:nvPr/>
          </p:nvSpPr>
          <p:spPr bwMode="auto">
            <a:xfrm>
              <a:off x="5170" y="2839"/>
              <a:ext cx="20" cy="12"/>
            </a:xfrm>
            <a:custGeom>
              <a:avLst/>
              <a:gdLst>
                <a:gd name="T0" fmla="*/ 2 w 20"/>
                <a:gd name="T1" fmla="*/ 2 h 12"/>
                <a:gd name="T2" fmla="*/ 2 w 20"/>
                <a:gd name="T3" fmla="*/ 0 h 12"/>
                <a:gd name="T4" fmla="*/ 6 w 20"/>
                <a:gd name="T5" fmla="*/ 2 h 12"/>
                <a:gd name="T6" fmla="*/ 12 w 20"/>
                <a:gd name="T7" fmla="*/ 4 h 12"/>
                <a:gd name="T8" fmla="*/ 20 w 20"/>
                <a:gd name="T9" fmla="*/ 8 h 12"/>
                <a:gd name="T10" fmla="*/ 20 w 20"/>
                <a:gd name="T11" fmla="*/ 10 h 12"/>
                <a:gd name="T12" fmla="*/ 20 w 20"/>
                <a:gd name="T13" fmla="*/ 12 h 12"/>
                <a:gd name="T14" fmla="*/ 8 w 20"/>
                <a:gd name="T15" fmla="*/ 10 h 12"/>
                <a:gd name="T16" fmla="*/ 2 w 20"/>
                <a:gd name="T17" fmla="*/ 8 h 12"/>
                <a:gd name="T18" fmla="*/ 2 w 20"/>
                <a:gd name="T19" fmla="*/ 6 h 12"/>
                <a:gd name="T20" fmla="*/ 0 w 20"/>
                <a:gd name="T21" fmla="*/ 4 h 12"/>
                <a:gd name="T22" fmla="*/ 0 w 20"/>
                <a:gd name="T23" fmla="*/ 2 h 12"/>
                <a:gd name="T24" fmla="*/ 2 w 20"/>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2"/>
                <a:gd name="T41" fmla="*/ 20 w 2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2">
                  <a:moveTo>
                    <a:pt x="2" y="2"/>
                  </a:moveTo>
                  <a:lnTo>
                    <a:pt x="2" y="0"/>
                  </a:lnTo>
                  <a:lnTo>
                    <a:pt x="6" y="2"/>
                  </a:lnTo>
                  <a:lnTo>
                    <a:pt x="12" y="4"/>
                  </a:lnTo>
                  <a:lnTo>
                    <a:pt x="20" y="8"/>
                  </a:lnTo>
                  <a:lnTo>
                    <a:pt x="20" y="10"/>
                  </a:lnTo>
                  <a:lnTo>
                    <a:pt x="20" y="12"/>
                  </a:lnTo>
                  <a:lnTo>
                    <a:pt x="8" y="10"/>
                  </a:lnTo>
                  <a:lnTo>
                    <a:pt x="2" y="8"/>
                  </a:lnTo>
                  <a:lnTo>
                    <a:pt x="2" y="6"/>
                  </a:lnTo>
                  <a:lnTo>
                    <a:pt x="0" y="4"/>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349" name="Freeform 418"/>
            <p:cNvSpPr>
              <a:spLocks/>
            </p:cNvSpPr>
            <p:nvPr/>
          </p:nvSpPr>
          <p:spPr bwMode="auto">
            <a:xfrm>
              <a:off x="5170" y="2839"/>
              <a:ext cx="20" cy="12"/>
            </a:xfrm>
            <a:custGeom>
              <a:avLst/>
              <a:gdLst>
                <a:gd name="T0" fmla="*/ 2 w 20"/>
                <a:gd name="T1" fmla="*/ 2 h 12"/>
                <a:gd name="T2" fmla="*/ 2 w 20"/>
                <a:gd name="T3" fmla="*/ 0 h 12"/>
                <a:gd name="T4" fmla="*/ 6 w 20"/>
                <a:gd name="T5" fmla="*/ 2 h 12"/>
                <a:gd name="T6" fmla="*/ 12 w 20"/>
                <a:gd name="T7" fmla="*/ 4 h 12"/>
                <a:gd name="T8" fmla="*/ 20 w 20"/>
                <a:gd name="T9" fmla="*/ 8 h 12"/>
                <a:gd name="T10" fmla="*/ 20 w 20"/>
                <a:gd name="T11" fmla="*/ 10 h 12"/>
                <a:gd name="T12" fmla="*/ 20 w 20"/>
                <a:gd name="T13" fmla="*/ 12 h 12"/>
                <a:gd name="T14" fmla="*/ 8 w 20"/>
                <a:gd name="T15" fmla="*/ 10 h 12"/>
                <a:gd name="T16" fmla="*/ 2 w 20"/>
                <a:gd name="T17" fmla="*/ 8 h 12"/>
                <a:gd name="T18" fmla="*/ 2 w 20"/>
                <a:gd name="T19" fmla="*/ 6 h 12"/>
                <a:gd name="T20" fmla="*/ 0 w 20"/>
                <a:gd name="T21" fmla="*/ 4 h 12"/>
                <a:gd name="T22" fmla="*/ 0 w 20"/>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 y="2"/>
                  </a:moveTo>
                  <a:lnTo>
                    <a:pt x="2" y="0"/>
                  </a:lnTo>
                  <a:lnTo>
                    <a:pt x="6" y="2"/>
                  </a:lnTo>
                  <a:lnTo>
                    <a:pt x="12" y="4"/>
                  </a:lnTo>
                  <a:lnTo>
                    <a:pt x="20" y="8"/>
                  </a:lnTo>
                  <a:lnTo>
                    <a:pt x="20" y="10"/>
                  </a:lnTo>
                  <a:lnTo>
                    <a:pt x="20" y="12"/>
                  </a:lnTo>
                  <a:lnTo>
                    <a:pt x="8" y="10"/>
                  </a:lnTo>
                  <a:lnTo>
                    <a:pt x="2" y="8"/>
                  </a:lnTo>
                  <a:lnTo>
                    <a:pt x="2"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350" name="Freeform 419"/>
            <p:cNvSpPr>
              <a:spLocks/>
            </p:cNvSpPr>
            <p:nvPr/>
          </p:nvSpPr>
          <p:spPr bwMode="auto">
            <a:xfrm>
              <a:off x="5198" y="2855"/>
              <a:ext cx="14" cy="10"/>
            </a:xfrm>
            <a:custGeom>
              <a:avLst/>
              <a:gdLst>
                <a:gd name="T0" fmla="*/ 0 w 14"/>
                <a:gd name="T1" fmla="*/ 0 h 10"/>
                <a:gd name="T2" fmla="*/ 2 w 14"/>
                <a:gd name="T3" fmla="*/ 0 h 10"/>
                <a:gd name="T4" fmla="*/ 10 w 14"/>
                <a:gd name="T5" fmla="*/ 4 h 10"/>
                <a:gd name="T6" fmla="*/ 12 w 14"/>
                <a:gd name="T7" fmla="*/ 6 h 10"/>
                <a:gd name="T8" fmla="*/ 14 w 14"/>
                <a:gd name="T9" fmla="*/ 6 h 10"/>
                <a:gd name="T10" fmla="*/ 14 w 14"/>
                <a:gd name="T11" fmla="*/ 8 h 10"/>
                <a:gd name="T12" fmla="*/ 14 w 14"/>
                <a:gd name="T13" fmla="*/ 10 h 10"/>
                <a:gd name="T14" fmla="*/ 8 w 14"/>
                <a:gd name="T15" fmla="*/ 8 h 10"/>
                <a:gd name="T16" fmla="*/ 4 w 14"/>
                <a:gd name="T17" fmla="*/ 4 h 10"/>
                <a:gd name="T18" fmla="*/ 2 w 14"/>
                <a:gd name="T19" fmla="*/ 4 h 10"/>
                <a:gd name="T20" fmla="*/ 2 w 14"/>
                <a:gd name="T21" fmla="*/ 0 h 10"/>
                <a:gd name="T22" fmla="*/ 0 w 14"/>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0"/>
                <a:gd name="T38" fmla="*/ 14 w 1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0">
                  <a:moveTo>
                    <a:pt x="0" y="0"/>
                  </a:moveTo>
                  <a:lnTo>
                    <a:pt x="2" y="0"/>
                  </a:lnTo>
                  <a:lnTo>
                    <a:pt x="10" y="4"/>
                  </a:lnTo>
                  <a:lnTo>
                    <a:pt x="12" y="6"/>
                  </a:lnTo>
                  <a:lnTo>
                    <a:pt x="14" y="6"/>
                  </a:lnTo>
                  <a:lnTo>
                    <a:pt x="14" y="8"/>
                  </a:lnTo>
                  <a:lnTo>
                    <a:pt x="14" y="10"/>
                  </a:lnTo>
                  <a:lnTo>
                    <a:pt x="8" y="8"/>
                  </a:lnTo>
                  <a:lnTo>
                    <a:pt x="4" y="4"/>
                  </a:lnTo>
                  <a:lnTo>
                    <a:pt x="2"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51" name="Freeform 420"/>
            <p:cNvSpPr>
              <a:spLocks/>
            </p:cNvSpPr>
            <p:nvPr/>
          </p:nvSpPr>
          <p:spPr bwMode="auto">
            <a:xfrm>
              <a:off x="5198" y="2855"/>
              <a:ext cx="14" cy="10"/>
            </a:xfrm>
            <a:custGeom>
              <a:avLst/>
              <a:gdLst>
                <a:gd name="T0" fmla="*/ 0 w 14"/>
                <a:gd name="T1" fmla="*/ 0 h 10"/>
                <a:gd name="T2" fmla="*/ 2 w 14"/>
                <a:gd name="T3" fmla="*/ 0 h 10"/>
                <a:gd name="T4" fmla="*/ 10 w 14"/>
                <a:gd name="T5" fmla="*/ 4 h 10"/>
                <a:gd name="T6" fmla="*/ 12 w 14"/>
                <a:gd name="T7" fmla="*/ 6 h 10"/>
                <a:gd name="T8" fmla="*/ 14 w 14"/>
                <a:gd name="T9" fmla="*/ 6 h 10"/>
                <a:gd name="T10" fmla="*/ 14 w 14"/>
                <a:gd name="T11" fmla="*/ 8 h 10"/>
                <a:gd name="T12" fmla="*/ 14 w 14"/>
                <a:gd name="T13" fmla="*/ 10 h 10"/>
                <a:gd name="T14" fmla="*/ 8 w 14"/>
                <a:gd name="T15" fmla="*/ 8 h 10"/>
                <a:gd name="T16" fmla="*/ 4 w 14"/>
                <a:gd name="T17" fmla="*/ 4 h 10"/>
                <a:gd name="T18" fmla="*/ 2 w 14"/>
                <a:gd name="T19" fmla="*/ 4 h 10"/>
                <a:gd name="T20" fmla="*/ 2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0"/>
                <a:gd name="T35" fmla="*/ 14 w 1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0">
                  <a:moveTo>
                    <a:pt x="0" y="0"/>
                  </a:moveTo>
                  <a:lnTo>
                    <a:pt x="2" y="0"/>
                  </a:lnTo>
                  <a:lnTo>
                    <a:pt x="10" y="4"/>
                  </a:lnTo>
                  <a:lnTo>
                    <a:pt x="12" y="6"/>
                  </a:lnTo>
                  <a:lnTo>
                    <a:pt x="14" y="6"/>
                  </a:lnTo>
                  <a:lnTo>
                    <a:pt x="14" y="8"/>
                  </a:lnTo>
                  <a:lnTo>
                    <a:pt x="14" y="10"/>
                  </a:lnTo>
                  <a:lnTo>
                    <a:pt x="8" y="8"/>
                  </a:lnTo>
                  <a:lnTo>
                    <a:pt x="4" y="4"/>
                  </a:lnTo>
                  <a:lnTo>
                    <a:pt x="2" y="4"/>
                  </a:lnTo>
                  <a:lnTo>
                    <a:pt x="2" y="0"/>
                  </a:lnTo>
                </a:path>
              </a:pathLst>
            </a:custGeom>
            <a:solidFill>
              <a:schemeClr val="tx2"/>
            </a:solidFill>
            <a:ln w="3175">
              <a:solidFill>
                <a:schemeClr val="bg1"/>
              </a:solidFill>
              <a:round/>
              <a:headEnd/>
              <a:tailEnd/>
            </a:ln>
          </p:spPr>
          <p:txBody>
            <a:bodyPr/>
            <a:lstStyle/>
            <a:p>
              <a:endParaRPr lang="fr-FR" dirty="0"/>
            </a:p>
          </p:txBody>
        </p:sp>
        <p:sp>
          <p:nvSpPr>
            <p:cNvPr id="5352" name="Freeform 421"/>
            <p:cNvSpPr>
              <a:spLocks/>
            </p:cNvSpPr>
            <p:nvPr/>
          </p:nvSpPr>
          <p:spPr bwMode="auto">
            <a:xfrm>
              <a:off x="5262" y="2861"/>
              <a:ext cx="6" cy="4"/>
            </a:xfrm>
            <a:custGeom>
              <a:avLst/>
              <a:gdLst>
                <a:gd name="T0" fmla="*/ 0 w 6"/>
                <a:gd name="T1" fmla="*/ 2 h 4"/>
                <a:gd name="T2" fmla="*/ 2 w 6"/>
                <a:gd name="T3" fmla="*/ 0 h 4"/>
                <a:gd name="T4" fmla="*/ 4 w 6"/>
                <a:gd name="T5" fmla="*/ 0 h 4"/>
                <a:gd name="T6" fmla="*/ 6 w 6"/>
                <a:gd name="T7" fmla="*/ 2 h 4"/>
                <a:gd name="T8" fmla="*/ 4 w 6"/>
                <a:gd name="T9" fmla="*/ 4 h 4"/>
                <a:gd name="T10" fmla="*/ 2 w 6"/>
                <a:gd name="T11" fmla="*/ 4 h 4"/>
                <a:gd name="T12" fmla="*/ 2 w 6"/>
                <a:gd name="T13" fmla="*/ 2 h 4"/>
                <a:gd name="T14" fmla="*/ 0 w 6"/>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2"/>
                  </a:moveTo>
                  <a:lnTo>
                    <a:pt x="2" y="0"/>
                  </a:lnTo>
                  <a:lnTo>
                    <a:pt x="4" y="0"/>
                  </a:lnTo>
                  <a:lnTo>
                    <a:pt x="6" y="2"/>
                  </a:lnTo>
                  <a:lnTo>
                    <a:pt x="4" y="4"/>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353" name="Freeform 422"/>
            <p:cNvSpPr>
              <a:spLocks/>
            </p:cNvSpPr>
            <p:nvPr/>
          </p:nvSpPr>
          <p:spPr bwMode="auto">
            <a:xfrm>
              <a:off x="5262" y="2861"/>
              <a:ext cx="6" cy="4"/>
            </a:xfrm>
            <a:custGeom>
              <a:avLst/>
              <a:gdLst>
                <a:gd name="T0" fmla="*/ 0 w 6"/>
                <a:gd name="T1" fmla="*/ 2 h 4"/>
                <a:gd name="T2" fmla="*/ 0 w 6"/>
                <a:gd name="T3" fmla="*/ 4 h 4"/>
                <a:gd name="T4" fmla="*/ 0 w 6"/>
                <a:gd name="T5" fmla="*/ 4 h 4"/>
                <a:gd name="T6" fmla="*/ 2 w 6"/>
                <a:gd name="T7" fmla="*/ 0 h 4"/>
                <a:gd name="T8" fmla="*/ 4 w 6"/>
                <a:gd name="T9" fmla="*/ 0 h 4"/>
                <a:gd name="T10" fmla="*/ 6 w 6"/>
                <a:gd name="T11" fmla="*/ 2 h 4"/>
                <a:gd name="T12" fmla="*/ 4 w 6"/>
                <a:gd name="T13" fmla="*/ 4 h 4"/>
                <a:gd name="T14" fmla="*/ 2 w 6"/>
                <a:gd name="T15" fmla="*/ 4 h 4"/>
                <a:gd name="T16" fmla="*/ 2 w 6"/>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0" y="2"/>
                  </a:moveTo>
                  <a:lnTo>
                    <a:pt x="0" y="4"/>
                  </a:lnTo>
                  <a:lnTo>
                    <a:pt x="2" y="0"/>
                  </a:lnTo>
                  <a:lnTo>
                    <a:pt x="4" y="0"/>
                  </a:lnTo>
                  <a:lnTo>
                    <a:pt x="6" y="2"/>
                  </a:lnTo>
                  <a:lnTo>
                    <a:pt x="4" y="4"/>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354" name="Freeform 423"/>
            <p:cNvSpPr>
              <a:spLocks/>
            </p:cNvSpPr>
            <p:nvPr/>
          </p:nvSpPr>
          <p:spPr bwMode="auto">
            <a:xfrm>
              <a:off x="2591" y="2590"/>
              <a:ext cx="6" cy="4"/>
            </a:xfrm>
            <a:custGeom>
              <a:avLst/>
              <a:gdLst>
                <a:gd name="T0" fmla="*/ 6 w 6"/>
                <a:gd name="T1" fmla="*/ 2 h 4"/>
                <a:gd name="T2" fmla="*/ 4 w 6"/>
                <a:gd name="T3" fmla="*/ 0 h 4"/>
                <a:gd name="T4" fmla="*/ 2 w 6"/>
                <a:gd name="T5" fmla="*/ 2 h 4"/>
                <a:gd name="T6" fmla="*/ 0 w 6"/>
                <a:gd name="T7" fmla="*/ 2 h 4"/>
                <a:gd name="T8" fmla="*/ 2 w 6"/>
                <a:gd name="T9" fmla="*/ 2 h 4"/>
                <a:gd name="T10" fmla="*/ 4 w 6"/>
                <a:gd name="T11" fmla="*/ 4 h 4"/>
                <a:gd name="T12" fmla="*/ 4 w 6"/>
                <a:gd name="T13" fmla="*/ 2 h 4"/>
                <a:gd name="T14" fmla="*/ 6 w 6"/>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6" y="2"/>
                  </a:moveTo>
                  <a:lnTo>
                    <a:pt x="4" y="0"/>
                  </a:lnTo>
                  <a:lnTo>
                    <a:pt x="2" y="2"/>
                  </a:lnTo>
                  <a:lnTo>
                    <a:pt x="0" y="2"/>
                  </a:lnTo>
                  <a:lnTo>
                    <a:pt x="2" y="2"/>
                  </a:lnTo>
                  <a:lnTo>
                    <a:pt x="4" y="4"/>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355" name="Freeform 424"/>
            <p:cNvSpPr>
              <a:spLocks/>
            </p:cNvSpPr>
            <p:nvPr/>
          </p:nvSpPr>
          <p:spPr bwMode="auto">
            <a:xfrm>
              <a:off x="2591" y="2590"/>
              <a:ext cx="6" cy="4"/>
            </a:xfrm>
            <a:custGeom>
              <a:avLst/>
              <a:gdLst>
                <a:gd name="T0" fmla="*/ 6 w 6"/>
                <a:gd name="T1" fmla="*/ 2 h 4"/>
                <a:gd name="T2" fmla="*/ 4 w 6"/>
                <a:gd name="T3" fmla="*/ 0 h 4"/>
                <a:gd name="T4" fmla="*/ 2 w 6"/>
                <a:gd name="T5" fmla="*/ 2 h 4"/>
                <a:gd name="T6" fmla="*/ 0 w 6"/>
                <a:gd name="T7" fmla="*/ 2 h 4"/>
                <a:gd name="T8" fmla="*/ 2 w 6"/>
                <a:gd name="T9" fmla="*/ 2 h 4"/>
                <a:gd name="T10" fmla="*/ 4 w 6"/>
                <a:gd name="T11" fmla="*/ 4 h 4"/>
                <a:gd name="T12" fmla="*/ 4 w 6"/>
                <a:gd name="T13" fmla="*/ 2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6" y="2"/>
                  </a:moveTo>
                  <a:lnTo>
                    <a:pt x="4" y="0"/>
                  </a:lnTo>
                  <a:lnTo>
                    <a:pt x="2" y="2"/>
                  </a:lnTo>
                  <a:lnTo>
                    <a:pt x="0" y="2"/>
                  </a:lnTo>
                  <a:lnTo>
                    <a:pt x="2" y="2"/>
                  </a:lnTo>
                  <a:lnTo>
                    <a:pt x="4" y="4"/>
                  </a:lnTo>
                  <a:lnTo>
                    <a:pt x="4" y="2"/>
                  </a:lnTo>
                </a:path>
              </a:pathLst>
            </a:custGeom>
            <a:solidFill>
              <a:schemeClr val="tx2"/>
            </a:solidFill>
            <a:ln w="3175">
              <a:solidFill>
                <a:schemeClr val="bg1"/>
              </a:solidFill>
              <a:round/>
              <a:headEnd/>
              <a:tailEnd/>
            </a:ln>
          </p:spPr>
          <p:txBody>
            <a:bodyPr/>
            <a:lstStyle/>
            <a:p>
              <a:endParaRPr lang="fr-FR" dirty="0"/>
            </a:p>
          </p:txBody>
        </p:sp>
        <p:sp>
          <p:nvSpPr>
            <p:cNvPr id="5356" name="Freeform 425"/>
            <p:cNvSpPr>
              <a:spLocks/>
            </p:cNvSpPr>
            <p:nvPr/>
          </p:nvSpPr>
          <p:spPr bwMode="auto">
            <a:xfrm>
              <a:off x="4903" y="1738"/>
              <a:ext cx="46" cy="195"/>
            </a:xfrm>
            <a:custGeom>
              <a:avLst/>
              <a:gdLst>
                <a:gd name="T0" fmla="*/ 14 w 46"/>
                <a:gd name="T1" fmla="*/ 0 h 195"/>
                <a:gd name="T2" fmla="*/ 16 w 46"/>
                <a:gd name="T3" fmla="*/ 0 h 195"/>
                <a:gd name="T4" fmla="*/ 26 w 46"/>
                <a:gd name="T5" fmla="*/ 37 h 195"/>
                <a:gd name="T6" fmla="*/ 24 w 46"/>
                <a:gd name="T7" fmla="*/ 49 h 195"/>
                <a:gd name="T8" fmla="*/ 22 w 46"/>
                <a:gd name="T9" fmla="*/ 51 h 195"/>
                <a:gd name="T10" fmla="*/ 24 w 46"/>
                <a:gd name="T11" fmla="*/ 69 h 195"/>
                <a:gd name="T12" fmla="*/ 26 w 46"/>
                <a:gd name="T13" fmla="*/ 69 h 195"/>
                <a:gd name="T14" fmla="*/ 40 w 46"/>
                <a:gd name="T15" fmla="*/ 123 h 195"/>
                <a:gd name="T16" fmla="*/ 46 w 46"/>
                <a:gd name="T17" fmla="*/ 131 h 195"/>
                <a:gd name="T18" fmla="*/ 46 w 46"/>
                <a:gd name="T19" fmla="*/ 133 h 195"/>
                <a:gd name="T20" fmla="*/ 40 w 46"/>
                <a:gd name="T21" fmla="*/ 125 h 195"/>
                <a:gd name="T22" fmla="*/ 32 w 46"/>
                <a:gd name="T23" fmla="*/ 121 h 195"/>
                <a:gd name="T24" fmla="*/ 28 w 46"/>
                <a:gd name="T25" fmla="*/ 119 h 195"/>
                <a:gd name="T26" fmla="*/ 26 w 46"/>
                <a:gd name="T27" fmla="*/ 121 h 195"/>
                <a:gd name="T28" fmla="*/ 22 w 46"/>
                <a:gd name="T29" fmla="*/ 123 h 195"/>
                <a:gd name="T30" fmla="*/ 14 w 46"/>
                <a:gd name="T31" fmla="*/ 159 h 195"/>
                <a:gd name="T32" fmla="*/ 22 w 46"/>
                <a:gd name="T33" fmla="*/ 169 h 195"/>
                <a:gd name="T34" fmla="*/ 22 w 46"/>
                <a:gd name="T35" fmla="*/ 175 h 195"/>
                <a:gd name="T36" fmla="*/ 26 w 46"/>
                <a:gd name="T37" fmla="*/ 177 h 195"/>
                <a:gd name="T38" fmla="*/ 28 w 46"/>
                <a:gd name="T39" fmla="*/ 177 h 195"/>
                <a:gd name="T40" fmla="*/ 28 w 46"/>
                <a:gd name="T41" fmla="*/ 179 h 195"/>
                <a:gd name="T42" fmla="*/ 30 w 46"/>
                <a:gd name="T43" fmla="*/ 185 h 195"/>
                <a:gd name="T44" fmla="*/ 30 w 46"/>
                <a:gd name="T45" fmla="*/ 189 h 195"/>
                <a:gd name="T46" fmla="*/ 28 w 46"/>
                <a:gd name="T47" fmla="*/ 193 h 195"/>
                <a:gd name="T48" fmla="*/ 26 w 46"/>
                <a:gd name="T49" fmla="*/ 183 h 195"/>
                <a:gd name="T50" fmla="*/ 18 w 46"/>
                <a:gd name="T51" fmla="*/ 179 h 195"/>
                <a:gd name="T52" fmla="*/ 14 w 46"/>
                <a:gd name="T53" fmla="*/ 179 h 195"/>
                <a:gd name="T54" fmla="*/ 12 w 46"/>
                <a:gd name="T55" fmla="*/ 183 h 195"/>
                <a:gd name="T56" fmla="*/ 8 w 46"/>
                <a:gd name="T57" fmla="*/ 195 h 195"/>
                <a:gd name="T58" fmla="*/ 4 w 46"/>
                <a:gd name="T59" fmla="*/ 193 h 195"/>
                <a:gd name="T60" fmla="*/ 6 w 46"/>
                <a:gd name="T61" fmla="*/ 153 h 195"/>
                <a:gd name="T62" fmla="*/ 8 w 46"/>
                <a:gd name="T63" fmla="*/ 149 h 195"/>
                <a:gd name="T64" fmla="*/ 4 w 46"/>
                <a:gd name="T65" fmla="*/ 135 h 195"/>
                <a:gd name="T66" fmla="*/ 8 w 46"/>
                <a:gd name="T67" fmla="*/ 105 h 195"/>
                <a:gd name="T68" fmla="*/ 8 w 46"/>
                <a:gd name="T69" fmla="*/ 103 h 195"/>
                <a:gd name="T70" fmla="*/ 8 w 46"/>
                <a:gd name="T71" fmla="*/ 97 h 195"/>
                <a:gd name="T72" fmla="*/ 6 w 46"/>
                <a:gd name="T73" fmla="*/ 93 h 195"/>
                <a:gd name="T74" fmla="*/ 8 w 46"/>
                <a:gd name="T75" fmla="*/ 77 h 195"/>
                <a:gd name="T76" fmla="*/ 6 w 46"/>
                <a:gd name="T77" fmla="*/ 69 h 195"/>
                <a:gd name="T78" fmla="*/ 2 w 46"/>
                <a:gd name="T79" fmla="*/ 65 h 195"/>
                <a:gd name="T80" fmla="*/ 2 w 46"/>
                <a:gd name="T81" fmla="*/ 63 h 195"/>
                <a:gd name="T82" fmla="*/ 0 w 46"/>
                <a:gd name="T83" fmla="*/ 49 h 195"/>
                <a:gd name="T84" fmla="*/ 4 w 46"/>
                <a:gd name="T85" fmla="*/ 34 h 195"/>
                <a:gd name="T86" fmla="*/ 2 w 46"/>
                <a:gd name="T87" fmla="*/ 26 h 195"/>
                <a:gd name="T88" fmla="*/ 4 w 46"/>
                <a:gd name="T89" fmla="*/ 22 h 195"/>
                <a:gd name="T90" fmla="*/ 6 w 46"/>
                <a:gd name="T91" fmla="*/ 20 h 195"/>
                <a:gd name="T92" fmla="*/ 8 w 46"/>
                <a:gd name="T93" fmla="*/ 22 h 195"/>
                <a:gd name="T94" fmla="*/ 10 w 46"/>
                <a:gd name="T95" fmla="*/ 24 h 195"/>
                <a:gd name="T96" fmla="*/ 14 w 46"/>
                <a:gd name="T97" fmla="*/ 22 h 195"/>
                <a:gd name="T98" fmla="*/ 14 w 46"/>
                <a:gd name="T99" fmla="*/ 20 h 195"/>
                <a:gd name="T100" fmla="*/ 14 w 46"/>
                <a:gd name="T101" fmla="*/ 18 h 195"/>
                <a:gd name="T102" fmla="*/ 16 w 46"/>
                <a:gd name="T103" fmla="*/ 18 h 195"/>
                <a:gd name="T104" fmla="*/ 16 w 46"/>
                <a:gd name="T105" fmla="*/ 16 h 195"/>
                <a:gd name="T106" fmla="*/ 10 w 46"/>
                <a:gd name="T107" fmla="*/ 2 h 195"/>
                <a:gd name="T108" fmla="*/ 12 w 46"/>
                <a:gd name="T109" fmla="*/ 2 h 195"/>
                <a:gd name="T110" fmla="*/ 12 w 46"/>
                <a:gd name="T111" fmla="*/ 0 h 195"/>
                <a:gd name="T112" fmla="*/ 14 w 46"/>
                <a:gd name="T113" fmla="*/ 0 h 1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195"/>
                <a:gd name="T173" fmla="*/ 46 w 46"/>
                <a:gd name="T174" fmla="*/ 195 h 1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195">
                  <a:moveTo>
                    <a:pt x="14" y="0"/>
                  </a:moveTo>
                  <a:lnTo>
                    <a:pt x="16" y="0"/>
                  </a:lnTo>
                  <a:lnTo>
                    <a:pt x="26" y="37"/>
                  </a:lnTo>
                  <a:lnTo>
                    <a:pt x="24" y="49"/>
                  </a:lnTo>
                  <a:lnTo>
                    <a:pt x="22" y="51"/>
                  </a:lnTo>
                  <a:lnTo>
                    <a:pt x="24" y="69"/>
                  </a:lnTo>
                  <a:lnTo>
                    <a:pt x="26" y="69"/>
                  </a:lnTo>
                  <a:lnTo>
                    <a:pt x="40" y="123"/>
                  </a:lnTo>
                  <a:lnTo>
                    <a:pt x="46" y="131"/>
                  </a:lnTo>
                  <a:lnTo>
                    <a:pt x="46" y="133"/>
                  </a:lnTo>
                  <a:lnTo>
                    <a:pt x="40" y="125"/>
                  </a:lnTo>
                  <a:lnTo>
                    <a:pt x="32" y="121"/>
                  </a:lnTo>
                  <a:lnTo>
                    <a:pt x="28" y="119"/>
                  </a:lnTo>
                  <a:lnTo>
                    <a:pt x="26" y="121"/>
                  </a:lnTo>
                  <a:lnTo>
                    <a:pt x="22" y="123"/>
                  </a:lnTo>
                  <a:lnTo>
                    <a:pt x="14" y="159"/>
                  </a:lnTo>
                  <a:lnTo>
                    <a:pt x="22" y="169"/>
                  </a:lnTo>
                  <a:lnTo>
                    <a:pt x="22" y="175"/>
                  </a:lnTo>
                  <a:lnTo>
                    <a:pt x="26" y="177"/>
                  </a:lnTo>
                  <a:lnTo>
                    <a:pt x="28" y="177"/>
                  </a:lnTo>
                  <a:lnTo>
                    <a:pt x="28" y="179"/>
                  </a:lnTo>
                  <a:lnTo>
                    <a:pt x="30" y="185"/>
                  </a:lnTo>
                  <a:lnTo>
                    <a:pt x="30" y="189"/>
                  </a:lnTo>
                  <a:lnTo>
                    <a:pt x="28" y="193"/>
                  </a:lnTo>
                  <a:lnTo>
                    <a:pt x="26" y="183"/>
                  </a:lnTo>
                  <a:lnTo>
                    <a:pt x="18" y="179"/>
                  </a:lnTo>
                  <a:lnTo>
                    <a:pt x="14" y="179"/>
                  </a:lnTo>
                  <a:lnTo>
                    <a:pt x="12" y="183"/>
                  </a:lnTo>
                  <a:lnTo>
                    <a:pt x="8" y="195"/>
                  </a:lnTo>
                  <a:lnTo>
                    <a:pt x="4" y="193"/>
                  </a:lnTo>
                  <a:lnTo>
                    <a:pt x="6" y="153"/>
                  </a:lnTo>
                  <a:lnTo>
                    <a:pt x="8" y="149"/>
                  </a:lnTo>
                  <a:lnTo>
                    <a:pt x="4" y="135"/>
                  </a:lnTo>
                  <a:lnTo>
                    <a:pt x="8" y="105"/>
                  </a:lnTo>
                  <a:lnTo>
                    <a:pt x="8" y="103"/>
                  </a:lnTo>
                  <a:lnTo>
                    <a:pt x="8" y="97"/>
                  </a:lnTo>
                  <a:lnTo>
                    <a:pt x="6" y="93"/>
                  </a:lnTo>
                  <a:lnTo>
                    <a:pt x="8" y="77"/>
                  </a:lnTo>
                  <a:lnTo>
                    <a:pt x="6" y="69"/>
                  </a:lnTo>
                  <a:lnTo>
                    <a:pt x="2" y="65"/>
                  </a:lnTo>
                  <a:lnTo>
                    <a:pt x="2" y="63"/>
                  </a:lnTo>
                  <a:lnTo>
                    <a:pt x="0" y="49"/>
                  </a:lnTo>
                  <a:lnTo>
                    <a:pt x="4" y="34"/>
                  </a:lnTo>
                  <a:lnTo>
                    <a:pt x="2" y="26"/>
                  </a:lnTo>
                  <a:lnTo>
                    <a:pt x="4" y="22"/>
                  </a:lnTo>
                  <a:lnTo>
                    <a:pt x="6" y="20"/>
                  </a:lnTo>
                  <a:lnTo>
                    <a:pt x="8" y="22"/>
                  </a:lnTo>
                  <a:lnTo>
                    <a:pt x="10" y="24"/>
                  </a:lnTo>
                  <a:lnTo>
                    <a:pt x="14" y="22"/>
                  </a:lnTo>
                  <a:lnTo>
                    <a:pt x="14" y="20"/>
                  </a:lnTo>
                  <a:lnTo>
                    <a:pt x="14" y="18"/>
                  </a:lnTo>
                  <a:lnTo>
                    <a:pt x="16" y="18"/>
                  </a:lnTo>
                  <a:lnTo>
                    <a:pt x="16" y="16"/>
                  </a:lnTo>
                  <a:lnTo>
                    <a:pt x="10" y="2"/>
                  </a:lnTo>
                  <a:lnTo>
                    <a:pt x="12" y="2"/>
                  </a:lnTo>
                  <a:lnTo>
                    <a:pt x="12" y="0"/>
                  </a:lnTo>
                  <a:lnTo>
                    <a:pt x="14" y="0"/>
                  </a:lnTo>
                  <a:close/>
                </a:path>
              </a:pathLst>
            </a:custGeom>
            <a:solidFill>
              <a:schemeClr val="tx2"/>
            </a:solidFill>
            <a:ln w="3175">
              <a:solidFill>
                <a:schemeClr val="bg1"/>
              </a:solidFill>
              <a:round/>
              <a:headEnd/>
              <a:tailEnd/>
            </a:ln>
          </p:spPr>
          <p:txBody>
            <a:bodyPr/>
            <a:lstStyle/>
            <a:p>
              <a:endParaRPr lang="fr-FR" dirty="0"/>
            </a:p>
          </p:txBody>
        </p:sp>
        <p:sp>
          <p:nvSpPr>
            <p:cNvPr id="5357" name="Freeform 426"/>
            <p:cNvSpPr>
              <a:spLocks/>
            </p:cNvSpPr>
            <p:nvPr/>
          </p:nvSpPr>
          <p:spPr bwMode="auto">
            <a:xfrm>
              <a:off x="4903" y="1738"/>
              <a:ext cx="46" cy="195"/>
            </a:xfrm>
            <a:custGeom>
              <a:avLst/>
              <a:gdLst>
                <a:gd name="T0" fmla="*/ 14 w 46"/>
                <a:gd name="T1" fmla="*/ 0 h 195"/>
                <a:gd name="T2" fmla="*/ 16 w 46"/>
                <a:gd name="T3" fmla="*/ 0 h 195"/>
                <a:gd name="T4" fmla="*/ 26 w 46"/>
                <a:gd name="T5" fmla="*/ 37 h 195"/>
                <a:gd name="T6" fmla="*/ 24 w 46"/>
                <a:gd name="T7" fmla="*/ 49 h 195"/>
                <a:gd name="T8" fmla="*/ 22 w 46"/>
                <a:gd name="T9" fmla="*/ 51 h 195"/>
                <a:gd name="T10" fmla="*/ 24 w 46"/>
                <a:gd name="T11" fmla="*/ 69 h 195"/>
                <a:gd name="T12" fmla="*/ 26 w 46"/>
                <a:gd name="T13" fmla="*/ 69 h 195"/>
                <a:gd name="T14" fmla="*/ 40 w 46"/>
                <a:gd name="T15" fmla="*/ 123 h 195"/>
                <a:gd name="T16" fmla="*/ 46 w 46"/>
                <a:gd name="T17" fmla="*/ 131 h 195"/>
                <a:gd name="T18" fmla="*/ 46 w 46"/>
                <a:gd name="T19" fmla="*/ 133 h 195"/>
                <a:gd name="T20" fmla="*/ 40 w 46"/>
                <a:gd name="T21" fmla="*/ 125 h 195"/>
                <a:gd name="T22" fmla="*/ 32 w 46"/>
                <a:gd name="T23" fmla="*/ 121 h 195"/>
                <a:gd name="T24" fmla="*/ 28 w 46"/>
                <a:gd name="T25" fmla="*/ 119 h 195"/>
                <a:gd name="T26" fmla="*/ 26 w 46"/>
                <a:gd name="T27" fmla="*/ 121 h 195"/>
                <a:gd name="T28" fmla="*/ 22 w 46"/>
                <a:gd name="T29" fmla="*/ 123 h 195"/>
                <a:gd name="T30" fmla="*/ 14 w 46"/>
                <a:gd name="T31" fmla="*/ 159 h 195"/>
                <a:gd name="T32" fmla="*/ 22 w 46"/>
                <a:gd name="T33" fmla="*/ 169 h 195"/>
                <a:gd name="T34" fmla="*/ 22 w 46"/>
                <a:gd name="T35" fmla="*/ 175 h 195"/>
                <a:gd name="T36" fmla="*/ 26 w 46"/>
                <a:gd name="T37" fmla="*/ 177 h 195"/>
                <a:gd name="T38" fmla="*/ 28 w 46"/>
                <a:gd name="T39" fmla="*/ 177 h 195"/>
                <a:gd name="T40" fmla="*/ 28 w 46"/>
                <a:gd name="T41" fmla="*/ 179 h 195"/>
                <a:gd name="T42" fmla="*/ 30 w 46"/>
                <a:gd name="T43" fmla="*/ 185 h 195"/>
                <a:gd name="T44" fmla="*/ 30 w 46"/>
                <a:gd name="T45" fmla="*/ 189 h 195"/>
                <a:gd name="T46" fmla="*/ 28 w 46"/>
                <a:gd name="T47" fmla="*/ 193 h 195"/>
                <a:gd name="T48" fmla="*/ 26 w 46"/>
                <a:gd name="T49" fmla="*/ 183 h 195"/>
                <a:gd name="T50" fmla="*/ 18 w 46"/>
                <a:gd name="T51" fmla="*/ 179 h 195"/>
                <a:gd name="T52" fmla="*/ 14 w 46"/>
                <a:gd name="T53" fmla="*/ 179 h 195"/>
                <a:gd name="T54" fmla="*/ 12 w 46"/>
                <a:gd name="T55" fmla="*/ 183 h 195"/>
                <a:gd name="T56" fmla="*/ 8 w 46"/>
                <a:gd name="T57" fmla="*/ 195 h 195"/>
                <a:gd name="T58" fmla="*/ 4 w 46"/>
                <a:gd name="T59" fmla="*/ 193 h 195"/>
                <a:gd name="T60" fmla="*/ 6 w 46"/>
                <a:gd name="T61" fmla="*/ 153 h 195"/>
                <a:gd name="T62" fmla="*/ 8 w 46"/>
                <a:gd name="T63" fmla="*/ 149 h 195"/>
                <a:gd name="T64" fmla="*/ 4 w 46"/>
                <a:gd name="T65" fmla="*/ 135 h 195"/>
                <a:gd name="T66" fmla="*/ 8 w 46"/>
                <a:gd name="T67" fmla="*/ 105 h 195"/>
                <a:gd name="T68" fmla="*/ 8 w 46"/>
                <a:gd name="T69" fmla="*/ 103 h 195"/>
                <a:gd name="T70" fmla="*/ 8 w 46"/>
                <a:gd name="T71" fmla="*/ 97 h 195"/>
                <a:gd name="T72" fmla="*/ 6 w 46"/>
                <a:gd name="T73" fmla="*/ 93 h 195"/>
                <a:gd name="T74" fmla="*/ 8 w 46"/>
                <a:gd name="T75" fmla="*/ 77 h 195"/>
                <a:gd name="T76" fmla="*/ 6 w 46"/>
                <a:gd name="T77" fmla="*/ 69 h 195"/>
                <a:gd name="T78" fmla="*/ 2 w 46"/>
                <a:gd name="T79" fmla="*/ 65 h 195"/>
                <a:gd name="T80" fmla="*/ 2 w 46"/>
                <a:gd name="T81" fmla="*/ 63 h 195"/>
                <a:gd name="T82" fmla="*/ 0 w 46"/>
                <a:gd name="T83" fmla="*/ 49 h 195"/>
                <a:gd name="T84" fmla="*/ 4 w 46"/>
                <a:gd name="T85" fmla="*/ 34 h 195"/>
                <a:gd name="T86" fmla="*/ 2 w 46"/>
                <a:gd name="T87" fmla="*/ 26 h 195"/>
                <a:gd name="T88" fmla="*/ 4 w 46"/>
                <a:gd name="T89" fmla="*/ 22 h 195"/>
                <a:gd name="T90" fmla="*/ 6 w 46"/>
                <a:gd name="T91" fmla="*/ 20 h 195"/>
                <a:gd name="T92" fmla="*/ 8 w 46"/>
                <a:gd name="T93" fmla="*/ 22 h 195"/>
                <a:gd name="T94" fmla="*/ 10 w 46"/>
                <a:gd name="T95" fmla="*/ 24 h 195"/>
                <a:gd name="T96" fmla="*/ 14 w 46"/>
                <a:gd name="T97" fmla="*/ 22 h 195"/>
                <a:gd name="T98" fmla="*/ 14 w 46"/>
                <a:gd name="T99" fmla="*/ 20 h 195"/>
                <a:gd name="T100" fmla="*/ 14 w 46"/>
                <a:gd name="T101" fmla="*/ 18 h 195"/>
                <a:gd name="T102" fmla="*/ 16 w 46"/>
                <a:gd name="T103" fmla="*/ 18 h 195"/>
                <a:gd name="T104" fmla="*/ 16 w 46"/>
                <a:gd name="T105" fmla="*/ 16 h 195"/>
                <a:gd name="T106" fmla="*/ 10 w 46"/>
                <a:gd name="T107" fmla="*/ 2 h 195"/>
                <a:gd name="T108" fmla="*/ 12 w 46"/>
                <a:gd name="T109" fmla="*/ 2 h 195"/>
                <a:gd name="T110" fmla="*/ 12 w 46"/>
                <a:gd name="T111" fmla="*/ 0 h 1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195"/>
                <a:gd name="T170" fmla="*/ 46 w 46"/>
                <a:gd name="T171" fmla="*/ 195 h 1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195">
                  <a:moveTo>
                    <a:pt x="14" y="0"/>
                  </a:moveTo>
                  <a:lnTo>
                    <a:pt x="16" y="0"/>
                  </a:lnTo>
                  <a:lnTo>
                    <a:pt x="26" y="37"/>
                  </a:lnTo>
                  <a:lnTo>
                    <a:pt x="24" y="49"/>
                  </a:lnTo>
                  <a:lnTo>
                    <a:pt x="22" y="51"/>
                  </a:lnTo>
                  <a:lnTo>
                    <a:pt x="24" y="69"/>
                  </a:lnTo>
                  <a:lnTo>
                    <a:pt x="26" y="69"/>
                  </a:lnTo>
                  <a:lnTo>
                    <a:pt x="40" y="123"/>
                  </a:lnTo>
                  <a:lnTo>
                    <a:pt x="46" y="131"/>
                  </a:lnTo>
                  <a:lnTo>
                    <a:pt x="46" y="133"/>
                  </a:lnTo>
                  <a:lnTo>
                    <a:pt x="40" y="125"/>
                  </a:lnTo>
                  <a:lnTo>
                    <a:pt x="32" y="121"/>
                  </a:lnTo>
                  <a:lnTo>
                    <a:pt x="28" y="119"/>
                  </a:lnTo>
                  <a:lnTo>
                    <a:pt x="26" y="121"/>
                  </a:lnTo>
                  <a:lnTo>
                    <a:pt x="22" y="123"/>
                  </a:lnTo>
                  <a:lnTo>
                    <a:pt x="14" y="159"/>
                  </a:lnTo>
                  <a:lnTo>
                    <a:pt x="22" y="169"/>
                  </a:lnTo>
                  <a:lnTo>
                    <a:pt x="22" y="175"/>
                  </a:lnTo>
                  <a:lnTo>
                    <a:pt x="26" y="177"/>
                  </a:lnTo>
                  <a:lnTo>
                    <a:pt x="28" y="177"/>
                  </a:lnTo>
                  <a:lnTo>
                    <a:pt x="28" y="179"/>
                  </a:lnTo>
                  <a:lnTo>
                    <a:pt x="30" y="185"/>
                  </a:lnTo>
                  <a:lnTo>
                    <a:pt x="30" y="189"/>
                  </a:lnTo>
                  <a:lnTo>
                    <a:pt x="28" y="193"/>
                  </a:lnTo>
                  <a:lnTo>
                    <a:pt x="26" y="183"/>
                  </a:lnTo>
                  <a:lnTo>
                    <a:pt x="18" y="179"/>
                  </a:lnTo>
                  <a:lnTo>
                    <a:pt x="14" y="179"/>
                  </a:lnTo>
                  <a:lnTo>
                    <a:pt x="12" y="183"/>
                  </a:lnTo>
                  <a:lnTo>
                    <a:pt x="8" y="195"/>
                  </a:lnTo>
                  <a:lnTo>
                    <a:pt x="4" y="193"/>
                  </a:lnTo>
                  <a:lnTo>
                    <a:pt x="6" y="153"/>
                  </a:lnTo>
                  <a:lnTo>
                    <a:pt x="8" y="149"/>
                  </a:lnTo>
                  <a:lnTo>
                    <a:pt x="4" y="135"/>
                  </a:lnTo>
                  <a:lnTo>
                    <a:pt x="8" y="105"/>
                  </a:lnTo>
                  <a:lnTo>
                    <a:pt x="8" y="103"/>
                  </a:lnTo>
                  <a:lnTo>
                    <a:pt x="8" y="97"/>
                  </a:lnTo>
                  <a:lnTo>
                    <a:pt x="6" y="93"/>
                  </a:lnTo>
                  <a:lnTo>
                    <a:pt x="8" y="77"/>
                  </a:lnTo>
                  <a:lnTo>
                    <a:pt x="6" y="69"/>
                  </a:lnTo>
                  <a:lnTo>
                    <a:pt x="2" y="65"/>
                  </a:lnTo>
                  <a:lnTo>
                    <a:pt x="2" y="63"/>
                  </a:lnTo>
                  <a:lnTo>
                    <a:pt x="0" y="49"/>
                  </a:lnTo>
                  <a:lnTo>
                    <a:pt x="4" y="34"/>
                  </a:lnTo>
                  <a:lnTo>
                    <a:pt x="2" y="26"/>
                  </a:lnTo>
                  <a:lnTo>
                    <a:pt x="4" y="22"/>
                  </a:lnTo>
                  <a:lnTo>
                    <a:pt x="6" y="20"/>
                  </a:lnTo>
                  <a:lnTo>
                    <a:pt x="8" y="22"/>
                  </a:lnTo>
                  <a:lnTo>
                    <a:pt x="10" y="24"/>
                  </a:lnTo>
                  <a:lnTo>
                    <a:pt x="14" y="22"/>
                  </a:lnTo>
                  <a:lnTo>
                    <a:pt x="14" y="20"/>
                  </a:lnTo>
                  <a:lnTo>
                    <a:pt x="14" y="18"/>
                  </a:lnTo>
                  <a:lnTo>
                    <a:pt x="16" y="18"/>
                  </a:lnTo>
                  <a:lnTo>
                    <a:pt x="16" y="16"/>
                  </a:lnTo>
                  <a:lnTo>
                    <a:pt x="10" y="2"/>
                  </a:lnTo>
                  <a:lnTo>
                    <a:pt x="12" y="2"/>
                  </a:lnTo>
                  <a:lnTo>
                    <a:pt x="12" y="0"/>
                  </a:lnTo>
                </a:path>
              </a:pathLst>
            </a:custGeom>
            <a:solidFill>
              <a:schemeClr val="tx2"/>
            </a:solidFill>
            <a:ln w="3175">
              <a:solidFill>
                <a:schemeClr val="bg1"/>
              </a:solidFill>
              <a:round/>
              <a:headEnd/>
              <a:tailEnd/>
            </a:ln>
          </p:spPr>
          <p:txBody>
            <a:bodyPr/>
            <a:lstStyle/>
            <a:p>
              <a:endParaRPr lang="fr-FR" dirty="0"/>
            </a:p>
          </p:txBody>
        </p:sp>
        <p:sp>
          <p:nvSpPr>
            <p:cNvPr id="5358" name="Freeform 427"/>
            <p:cNvSpPr>
              <a:spLocks/>
            </p:cNvSpPr>
            <p:nvPr/>
          </p:nvSpPr>
          <p:spPr bwMode="auto">
            <a:xfrm>
              <a:off x="4837" y="1716"/>
              <a:ext cx="14" cy="14"/>
            </a:xfrm>
            <a:custGeom>
              <a:avLst/>
              <a:gdLst>
                <a:gd name="T0" fmla="*/ 0 w 14"/>
                <a:gd name="T1" fmla="*/ 10 h 14"/>
                <a:gd name="T2" fmla="*/ 0 w 14"/>
                <a:gd name="T3" fmla="*/ 12 h 14"/>
                <a:gd name="T4" fmla="*/ 2 w 14"/>
                <a:gd name="T5" fmla="*/ 10 h 14"/>
                <a:gd name="T6" fmla="*/ 4 w 14"/>
                <a:gd name="T7" fmla="*/ 12 h 14"/>
                <a:gd name="T8" fmla="*/ 6 w 14"/>
                <a:gd name="T9" fmla="*/ 14 h 14"/>
                <a:gd name="T10" fmla="*/ 8 w 14"/>
                <a:gd name="T11" fmla="*/ 14 h 14"/>
                <a:gd name="T12" fmla="*/ 10 w 14"/>
                <a:gd name="T13" fmla="*/ 12 h 14"/>
                <a:gd name="T14" fmla="*/ 10 w 14"/>
                <a:gd name="T15" fmla="*/ 10 h 14"/>
                <a:gd name="T16" fmla="*/ 12 w 14"/>
                <a:gd name="T17" fmla="*/ 6 h 14"/>
                <a:gd name="T18" fmla="*/ 14 w 14"/>
                <a:gd name="T19" fmla="*/ 4 h 14"/>
                <a:gd name="T20" fmla="*/ 10 w 14"/>
                <a:gd name="T21" fmla="*/ 2 h 14"/>
                <a:gd name="T22" fmla="*/ 6 w 14"/>
                <a:gd name="T23" fmla="*/ 0 h 14"/>
                <a:gd name="T24" fmla="*/ 4 w 14"/>
                <a:gd name="T25" fmla="*/ 6 h 14"/>
                <a:gd name="T26" fmla="*/ 2 w 14"/>
                <a:gd name="T27" fmla="*/ 10 h 14"/>
                <a:gd name="T28" fmla="*/ 0 w 14"/>
                <a:gd name="T29" fmla="*/ 1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4"/>
                <a:gd name="T47" fmla="*/ 14 w 1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4">
                  <a:moveTo>
                    <a:pt x="0" y="10"/>
                  </a:moveTo>
                  <a:lnTo>
                    <a:pt x="0" y="12"/>
                  </a:lnTo>
                  <a:lnTo>
                    <a:pt x="2" y="10"/>
                  </a:lnTo>
                  <a:lnTo>
                    <a:pt x="4" y="12"/>
                  </a:lnTo>
                  <a:lnTo>
                    <a:pt x="6" y="14"/>
                  </a:lnTo>
                  <a:lnTo>
                    <a:pt x="8" y="14"/>
                  </a:lnTo>
                  <a:lnTo>
                    <a:pt x="10" y="12"/>
                  </a:lnTo>
                  <a:lnTo>
                    <a:pt x="10" y="10"/>
                  </a:lnTo>
                  <a:lnTo>
                    <a:pt x="12" y="6"/>
                  </a:lnTo>
                  <a:lnTo>
                    <a:pt x="14" y="4"/>
                  </a:lnTo>
                  <a:lnTo>
                    <a:pt x="10" y="2"/>
                  </a:lnTo>
                  <a:lnTo>
                    <a:pt x="6" y="0"/>
                  </a:lnTo>
                  <a:lnTo>
                    <a:pt x="4" y="6"/>
                  </a:lnTo>
                  <a:lnTo>
                    <a:pt x="2" y="10"/>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5359" name="Freeform 428"/>
            <p:cNvSpPr>
              <a:spLocks/>
            </p:cNvSpPr>
            <p:nvPr/>
          </p:nvSpPr>
          <p:spPr bwMode="auto">
            <a:xfrm>
              <a:off x="4837" y="1716"/>
              <a:ext cx="14" cy="14"/>
            </a:xfrm>
            <a:custGeom>
              <a:avLst/>
              <a:gdLst>
                <a:gd name="T0" fmla="*/ 0 w 14"/>
                <a:gd name="T1" fmla="*/ 10 h 14"/>
                <a:gd name="T2" fmla="*/ 0 w 14"/>
                <a:gd name="T3" fmla="*/ 12 h 14"/>
                <a:gd name="T4" fmla="*/ 2 w 14"/>
                <a:gd name="T5" fmla="*/ 10 h 14"/>
                <a:gd name="T6" fmla="*/ 4 w 14"/>
                <a:gd name="T7" fmla="*/ 12 h 14"/>
                <a:gd name="T8" fmla="*/ 6 w 14"/>
                <a:gd name="T9" fmla="*/ 14 h 14"/>
                <a:gd name="T10" fmla="*/ 8 w 14"/>
                <a:gd name="T11" fmla="*/ 14 h 14"/>
                <a:gd name="T12" fmla="*/ 10 w 14"/>
                <a:gd name="T13" fmla="*/ 12 h 14"/>
                <a:gd name="T14" fmla="*/ 10 w 14"/>
                <a:gd name="T15" fmla="*/ 10 h 14"/>
                <a:gd name="T16" fmla="*/ 12 w 14"/>
                <a:gd name="T17" fmla="*/ 6 h 14"/>
                <a:gd name="T18" fmla="*/ 14 w 14"/>
                <a:gd name="T19" fmla="*/ 4 h 14"/>
                <a:gd name="T20" fmla="*/ 10 w 14"/>
                <a:gd name="T21" fmla="*/ 2 h 14"/>
                <a:gd name="T22" fmla="*/ 6 w 14"/>
                <a:gd name="T23" fmla="*/ 0 h 14"/>
                <a:gd name="T24" fmla="*/ 4 w 14"/>
                <a:gd name="T25" fmla="*/ 6 h 14"/>
                <a:gd name="T26" fmla="*/ 2 w 14"/>
                <a:gd name="T27" fmla="*/ 1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4"/>
                <a:gd name="T44" fmla="*/ 14 w 1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4">
                  <a:moveTo>
                    <a:pt x="0" y="10"/>
                  </a:moveTo>
                  <a:lnTo>
                    <a:pt x="0" y="12"/>
                  </a:lnTo>
                  <a:lnTo>
                    <a:pt x="2" y="10"/>
                  </a:lnTo>
                  <a:lnTo>
                    <a:pt x="4" y="12"/>
                  </a:lnTo>
                  <a:lnTo>
                    <a:pt x="6" y="14"/>
                  </a:lnTo>
                  <a:lnTo>
                    <a:pt x="8" y="14"/>
                  </a:lnTo>
                  <a:lnTo>
                    <a:pt x="10" y="12"/>
                  </a:lnTo>
                  <a:lnTo>
                    <a:pt x="10" y="10"/>
                  </a:lnTo>
                  <a:lnTo>
                    <a:pt x="12" y="6"/>
                  </a:lnTo>
                  <a:lnTo>
                    <a:pt x="14" y="4"/>
                  </a:lnTo>
                  <a:lnTo>
                    <a:pt x="10" y="2"/>
                  </a:lnTo>
                  <a:lnTo>
                    <a:pt x="6" y="0"/>
                  </a:lnTo>
                  <a:lnTo>
                    <a:pt x="4" y="6"/>
                  </a:lnTo>
                  <a:lnTo>
                    <a:pt x="2" y="10"/>
                  </a:lnTo>
                </a:path>
              </a:pathLst>
            </a:custGeom>
            <a:solidFill>
              <a:schemeClr val="tx2"/>
            </a:solidFill>
            <a:ln w="3175">
              <a:solidFill>
                <a:schemeClr val="bg1"/>
              </a:solidFill>
              <a:round/>
              <a:headEnd/>
              <a:tailEnd/>
            </a:ln>
          </p:spPr>
          <p:txBody>
            <a:bodyPr/>
            <a:lstStyle/>
            <a:p>
              <a:endParaRPr lang="fr-FR" dirty="0"/>
            </a:p>
          </p:txBody>
        </p:sp>
        <p:sp>
          <p:nvSpPr>
            <p:cNvPr id="5360" name="Freeform 429"/>
            <p:cNvSpPr>
              <a:spLocks/>
            </p:cNvSpPr>
            <p:nvPr/>
          </p:nvSpPr>
          <p:spPr bwMode="auto">
            <a:xfrm>
              <a:off x="5226" y="1606"/>
              <a:ext cx="20" cy="20"/>
            </a:xfrm>
            <a:custGeom>
              <a:avLst/>
              <a:gdLst>
                <a:gd name="T0" fmla="*/ 16 w 20"/>
                <a:gd name="T1" fmla="*/ 0 h 20"/>
                <a:gd name="T2" fmla="*/ 14 w 20"/>
                <a:gd name="T3" fmla="*/ 2 h 20"/>
                <a:gd name="T4" fmla="*/ 6 w 20"/>
                <a:gd name="T5" fmla="*/ 4 h 20"/>
                <a:gd name="T6" fmla="*/ 4 w 20"/>
                <a:gd name="T7" fmla="*/ 6 h 20"/>
                <a:gd name="T8" fmla="*/ 6 w 20"/>
                <a:gd name="T9" fmla="*/ 8 h 20"/>
                <a:gd name="T10" fmla="*/ 0 w 20"/>
                <a:gd name="T11" fmla="*/ 20 h 20"/>
                <a:gd name="T12" fmla="*/ 12 w 20"/>
                <a:gd name="T13" fmla="*/ 12 h 20"/>
                <a:gd name="T14" fmla="*/ 16 w 20"/>
                <a:gd name="T15" fmla="*/ 10 h 20"/>
                <a:gd name="T16" fmla="*/ 20 w 20"/>
                <a:gd name="T17" fmla="*/ 6 h 20"/>
                <a:gd name="T18" fmla="*/ 18 w 20"/>
                <a:gd name="T19" fmla="*/ 2 h 20"/>
                <a:gd name="T20" fmla="*/ 18 w 20"/>
                <a:gd name="T21" fmla="*/ 0 h 20"/>
                <a:gd name="T22" fmla="*/ 18 w 20"/>
                <a:gd name="T23" fmla="*/ 0 h 20"/>
                <a:gd name="T24" fmla="*/ 16 w 2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0"/>
                <a:gd name="T41" fmla="*/ 20 w 2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0">
                  <a:moveTo>
                    <a:pt x="16" y="0"/>
                  </a:moveTo>
                  <a:lnTo>
                    <a:pt x="14" y="2"/>
                  </a:lnTo>
                  <a:lnTo>
                    <a:pt x="6" y="4"/>
                  </a:lnTo>
                  <a:lnTo>
                    <a:pt x="4" y="6"/>
                  </a:lnTo>
                  <a:lnTo>
                    <a:pt x="6" y="8"/>
                  </a:lnTo>
                  <a:lnTo>
                    <a:pt x="0" y="20"/>
                  </a:lnTo>
                  <a:lnTo>
                    <a:pt x="12" y="12"/>
                  </a:lnTo>
                  <a:lnTo>
                    <a:pt x="16" y="10"/>
                  </a:lnTo>
                  <a:lnTo>
                    <a:pt x="20" y="6"/>
                  </a:lnTo>
                  <a:lnTo>
                    <a:pt x="18" y="2"/>
                  </a:lnTo>
                  <a:lnTo>
                    <a:pt x="18" y="0"/>
                  </a:lnTo>
                  <a:lnTo>
                    <a:pt x="16" y="0"/>
                  </a:lnTo>
                  <a:close/>
                </a:path>
              </a:pathLst>
            </a:custGeom>
            <a:solidFill>
              <a:schemeClr val="tx2"/>
            </a:solidFill>
            <a:ln w="3175">
              <a:solidFill>
                <a:schemeClr val="bg1"/>
              </a:solidFill>
              <a:round/>
              <a:headEnd/>
              <a:tailEnd/>
            </a:ln>
          </p:spPr>
          <p:txBody>
            <a:bodyPr/>
            <a:lstStyle/>
            <a:p>
              <a:endParaRPr lang="fr-FR" dirty="0"/>
            </a:p>
          </p:txBody>
        </p:sp>
        <p:sp>
          <p:nvSpPr>
            <p:cNvPr id="5361" name="Freeform 430"/>
            <p:cNvSpPr>
              <a:spLocks/>
            </p:cNvSpPr>
            <p:nvPr/>
          </p:nvSpPr>
          <p:spPr bwMode="auto">
            <a:xfrm>
              <a:off x="5226" y="1606"/>
              <a:ext cx="20" cy="20"/>
            </a:xfrm>
            <a:custGeom>
              <a:avLst/>
              <a:gdLst>
                <a:gd name="T0" fmla="*/ 16 w 20"/>
                <a:gd name="T1" fmla="*/ 0 h 20"/>
                <a:gd name="T2" fmla="*/ 14 w 20"/>
                <a:gd name="T3" fmla="*/ 2 h 20"/>
                <a:gd name="T4" fmla="*/ 6 w 20"/>
                <a:gd name="T5" fmla="*/ 4 h 20"/>
                <a:gd name="T6" fmla="*/ 4 w 20"/>
                <a:gd name="T7" fmla="*/ 6 h 20"/>
                <a:gd name="T8" fmla="*/ 6 w 20"/>
                <a:gd name="T9" fmla="*/ 8 h 20"/>
                <a:gd name="T10" fmla="*/ 0 w 20"/>
                <a:gd name="T11" fmla="*/ 20 h 20"/>
                <a:gd name="T12" fmla="*/ 12 w 20"/>
                <a:gd name="T13" fmla="*/ 12 h 20"/>
                <a:gd name="T14" fmla="*/ 16 w 20"/>
                <a:gd name="T15" fmla="*/ 10 h 20"/>
                <a:gd name="T16" fmla="*/ 20 w 20"/>
                <a:gd name="T17" fmla="*/ 6 h 20"/>
                <a:gd name="T18" fmla="*/ 18 w 20"/>
                <a:gd name="T19" fmla="*/ 2 h 20"/>
                <a:gd name="T20" fmla="*/ 18 w 20"/>
                <a:gd name="T21" fmla="*/ 0 h 20"/>
                <a:gd name="T22" fmla="*/ 18 w 20"/>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0"/>
                  </a:moveTo>
                  <a:lnTo>
                    <a:pt x="14" y="2"/>
                  </a:lnTo>
                  <a:lnTo>
                    <a:pt x="6" y="4"/>
                  </a:lnTo>
                  <a:lnTo>
                    <a:pt x="4" y="6"/>
                  </a:lnTo>
                  <a:lnTo>
                    <a:pt x="6" y="8"/>
                  </a:lnTo>
                  <a:lnTo>
                    <a:pt x="0" y="20"/>
                  </a:lnTo>
                  <a:lnTo>
                    <a:pt x="12" y="12"/>
                  </a:lnTo>
                  <a:lnTo>
                    <a:pt x="16" y="10"/>
                  </a:lnTo>
                  <a:lnTo>
                    <a:pt x="20" y="6"/>
                  </a:lnTo>
                  <a:lnTo>
                    <a:pt x="18" y="2"/>
                  </a:lnTo>
                  <a:lnTo>
                    <a:pt x="18" y="0"/>
                  </a:lnTo>
                </a:path>
              </a:pathLst>
            </a:custGeom>
            <a:solidFill>
              <a:schemeClr val="tx2"/>
            </a:solidFill>
            <a:ln w="3175">
              <a:solidFill>
                <a:schemeClr val="bg1"/>
              </a:solidFill>
              <a:round/>
              <a:headEnd/>
              <a:tailEnd/>
            </a:ln>
          </p:spPr>
          <p:txBody>
            <a:bodyPr/>
            <a:lstStyle/>
            <a:p>
              <a:endParaRPr lang="fr-FR" dirty="0"/>
            </a:p>
          </p:txBody>
        </p:sp>
        <p:sp>
          <p:nvSpPr>
            <p:cNvPr id="5362" name="Freeform 431"/>
            <p:cNvSpPr>
              <a:spLocks/>
            </p:cNvSpPr>
            <p:nvPr/>
          </p:nvSpPr>
          <p:spPr bwMode="auto">
            <a:xfrm>
              <a:off x="5120" y="1823"/>
              <a:ext cx="4" cy="4"/>
            </a:xfrm>
            <a:custGeom>
              <a:avLst/>
              <a:gdLst>
                <a:gd name="T0" fmla="*/ 4 w 4"/>
                <a:gd name="T1" fmla="*/ 0 h 4"/>
                <a:gd name="T2" fmla="*/ 0 w 4"/>
                <a:gd name="T3" fmla="*/ 4 h 4"/>
                <a:gd name="T4" fmla="*/ 2 w 4"/>
                <a:gd name="T5" fmla="*/ 4 h 4"/>
                <a:gd name="T6" fmla="*/ 2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0" y="4"/>
                  </a:lnTo>
                  <a:lnTo>
                    <a:pt x="2" y="4"/>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363" name="Freeform 432"/>
            <p:cNvSpPr>
              <a:spLocks/>
            </p:cNvSpPr>
            <p:nvPr/>
          </p:nvSpPr>
          <p:spPr bwMode="auto">
            <a:xfrm>
              <a:off x="5120" y="1823"/>
              <a:ext cx="4" cy="4"/>
            </a:xfrm>
            <a:custGeom>
              <a:avLst/>
              <a:gdLst>
                <a:gd name="T0" fmla="*/ 4 w 4"/>
                <a:gd name="T1" fmla="*/ 0 h 4"/>
                <a:gd name="T2" fmla="*/ 0 w 4"/>
                <a:gd name="T3" fmla="*/ 4 h 4"/>
                <a:gd name="T4" fmla="*/ 2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0" y="4"/>
                  </a:lnTo>
                  <a:lnTo>
                    <a:pt x="2" y="4"/>
                  </a:lnTo>
                  <a:lnTo>
                    <a:pt x="2" y="0"/>
                  </a:lnTo>
                </a:path>
              </a:pathLst>
            </a:custGeom>
            <a:solidFill>
              <a:schemeClr val="tx2"/>
            </a:solidFill>
            <a:ln w="3175">
              <a:solidFill>
                <a:schemeClr val="bg1"/>
              </a:solidFill>
              <a:round/>
              <a:headEnd/>
              <a:tailEnd/>
            </a:ln>
          </p:spPr>
          <p:txBody>
            <a:bodyPr/>
            <a:lstStyle/>
            <a:p>
              <a:endParaRPr lang="fr-FR" dirty="0"/>
            </a:p>
          </p:txBody>
        </p:sp>
        <p:sp>
          <p:nvSpPr>
            <p:cNvPr id="5364" name="Freeform 433"/>
            <p:cNvSpPr>
              <a:spLocks/>
            </p:cNvSpPr>
            <p:nvPr/>
          </p:nvSpPr>
          <p:spPr bwMode="auto">
            <a:xfrm>
              <a:off x="5106" y="1827"/>
              <a:ext cx="14" cy="16"/>
            </a:xfrm>
            <a:custGeom>
              <a:avLst/>
              <a:gdLst>
                <a:gd name="T0" fmla="*/ 12 w 14"/>
                <a:gd name="T1" fmla="*/ 0 h 16"/>
                <a:gd name="T2" fmla="*/ 6 w 14"/>
                <a:gd name="T3" fmla="*/ 8 h 16"/>
                <a:gd name="T4" fmla="*/ 4 w 14"/>
                <a:gd name="T5" fmla="*/ 8 h 16"/>
                <a:gd name="T6" fmla="*/ 2 w 14"/>
                <a:gd name="T7" fmla="*/ 10 h 16"/>
                <a:gd name="T8" fmla="*/ 0 w 14"/>
                <a:gd name="T9" fmla="*/ 10 h 16"/>
                <a:gd name="T10" fmla="*/ 0 w 14"/>
                <a:gd name="T11" fmla="*/ 14 h 16"/>
                <a:gd name="T12" fmla="*/ 0 w 14"/>
                <a:gd name="T13" fmla="*/ 16 h 16"/>
                <a:gd name="T14" fmla="*/ 6 w 14"/>
                <a:gd name="T15" fmla="*/ 12 h 16"/>
                <a:gd name="T16" fmla="*/ 8 w 14"/>
                <a:gd name="T17" fmla="*/ 12 h 16"/>
                <a:gd name="T18" fmla="*/ 14 w 14"/>
                <a:gd name="T19" fmla="*/ 4 h 16"/>
                <a:gd name="T20" fmla="*/ 14 w 14"/>
                <a:gd name="T21" fmla="*/ 2 h 16"/>
                <a:gd name="T22" fmla="*/ 14 w 14"/>
                <a:gd name="T23" fmla="*/ 0 h 16"/>
                <a:gd name="T24" fmla="*/ 12 w 14"/>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2" y="0"/>
                  </a:moveTo>
                  <a:lnTo>
                    <a:pt x="6" y="8"/>
                  </a:lnTo>
                  <a:lnTo>
                    <a:pt x="4" y="8"/>
                  </a:lnTo>
                  <a:lnTo>
                    <a:pt x="2" y="10"/>
                  </a:lnTo>
                  <a:lnTo>
                    <a:pt x="0" y="10"/>
                  </a:lnTo>
                  <a:lnTo>
                    <a:pt x="0" y="14"/>
                  </a:lnTo>
                  <a:lnTo>
                    <a:pt x="0" y="16"/>
                  </a:lnTo>
                  <a:lnTo>
                    <a:pt x="6" y="12"/>
                  </a:lnTo>
                  <a:lnTo>
                    <a:pt x="8" y="12"/>
                  </a:lnTo>
                  <a:lnTo>
                    <a:pt x="14" y="4"/>
                  </a:lnTo>
                  <a:lnTo>
                    <a:pt x="14" y="2"/>
                  </a:lnTo>
                  <a:lnTo>
                    <a:pt x="14" y="0"/>
                  </a:lnTo>
                  <a:lnTo>
                    <a:pt x="12" y="0"/>
                  </a:lnTo>
                  <a:close/>
                </a:path>
              </a:pathLst>
            </a:custGeom>
            <a:solidFill>
              <a:schemeClr val="tx2"/>
            </a:solidFill>
            <a:ln w="3175">
              <a:solidFill>
                <a:schemeClr val="bg1"/>
              </a:solidFill>
              <a:round/>
              <a:headEnd/>
              <a:tailEnd/>
            </a:ln>
          </p:spPr>
          <p:txBody>
            <a:bodyPr/>
            <a:lstStyle/>
            <a:p>
              <a:endParaRPr lang="fr-FR" dirty="0"/>
            </a:p>
          </p:txBody>
        </p:sp>
        <p:sp>
          <p:nvSpPr>
            <p:cNvPr id="5365" name="Freeform 434"/>
            <p:cNvSpPr>
              <a:spLocks/>
            </p:cNvSpPr>
            <p:nvPr/>
          </p:nvSpPr>
          <p:spPr bwMode="auto">
            <a:xfrm>
              <a:off x="5106" y="1827"/>
              <a:ext cx="14" cy="16"/>
            </a:xfrm>
            <a:custGeom>
              <a:avLst/>
              <a:gdLst>
                <a:gd name="T0" fmla="*/ 12 w 14"/>
                <a:gd name="T1" fmla="*/ 0 h 16"/>
                <a:gd name="T2" fmla="*/ 6 w 14"/>
                <a:gd name="T3" fmla="*/ 8 h 16"/>
                <a:gd name="T4" fmla="*/ 4 w 14"/>
                <a:gd name="T5" fmla="*/ 8 h 16"/>
                <a:gd name="T6" fmla="*/ 2 w 14"/>
                <a:gd name="T7" fmla="*/ 10 h 16"/>
                <a:gd name="T8" fmla="*/ 0 w 14"/>
                <a:gd name="T9" fmla="*/ 10 h 16"/>
                <a:gd name="T10" fmla="*/ 0 w 14"/>
                <a:gd name="T11" fmla="*/ 14 h 16"/>
                <a:gd name="T12" fmla="*/ 0 w 14"/>
                <a:gd name="T13" fmla="*/ 16 h 16"/>
                <a:gd name="T14" fmla="*/ 6 w 14"/>
                <a:gd name="T15" fmla="*/ 12 h 16"/>
                <a:gd name="T16" fmla="*/ 8 w 14"/>
                <a:gd name="T17" fmla="*/ 12 h 16"/>
                <a:gd name="T18" fmla="*/ 14 w 14"/>
                <a:gd name="T19" fmla="*/ 4 h 16"/>
                <a:gd name="T20" fmla="*/ 14 w 14"/>
                <a:gd name="T21" fmla="*/ 2 h 16"/>
                <a:gd name="T22" fmla="*/ 14 w 14"/>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6"/>
                <a:gd name="T38" fmla="*/ 14 w 1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6">
                  <a:moveTo>
                    <a:pt x="12" y="0"/>
                  </a:moveTo>
                  <a:lnTo>
                    <a:pt x="6" y="8"/>
                  </a:lnTo>
                  <a:lnTo>
                    <a:pt x="4" y="8"/>
                  </a:lnTo>
                  <a:lnTo>
                    <a:pt x="2" y="10"/>
                  </a:lnTo>
                  <a:lnTo>
                    <a:pt x="0" y="10"/>
                  </a:lnTo>
                  <a:lnTo>
                    <a:pt x="0" y="14"/>
                  </a:lnTo>
                  <a:lnTo>
                    <a:pt x="0" y="16"/>
                  </a:lnTo>
                  <a:lnTo>
                    <a:pt x="6" y="12"/>
                  </a:lnTo>
                  <a:lnTo>
                    <a:pt x="8" y="12"/>
                  </a:lnTo>
                  <a:lnTo>
                    <a:pt x="14" y="4"/>
                  </a:lnTo>
                  <a:lnTo>
                    <a:pt x="14" y="2"/>
                  </a:lnTo>
                  <a:lnTo>
                    <a:pt x="14" y="0"/>
                  </a:lnTo>
                </a:path>
              </a:pathLst>
            </a:custGeom>
            <a:solidFill>
              <a:schemeClr val="tx2"/>
            </a:solidFill>
            <a:ln w="3175">
              <a:solidFill>
                <a:schemeClr val="bg1"/>
              </a:solidFill>
              <a:round/>
              <a:headEnd/>
              <a:tailEnd/>
            </a:ln>
          </p:spPr>
          <p:txBody>
            <a:bodyPr/>
            <a:lstStyle/>
            <a:p>
              <a:endParaRPr lang="fr-FR" dirty="0"/>
            </a:p>
          </p:txBody>
        </p:sp>
        <p:sp>
          <p:nvSpPr>
            <p:cNvPr id="5366" name="Freeform 435"/>
            <p:cNvSpPr>
              <a:spLocks/>
            </p:cNvSpPr>
            <p:nvPr/>
          </p:nvSpPr>
          <p:spPr bwMode="auto">
            <a:xfrm>
              <a:off x="5096" y="1851"/>
              <a:ext cx="2" cy="8"/>
            </a:xfrm>
            <a:custGeom>
              <a:avLst/>
              <a:gdLst>
                <a:gd name="T0" fmla="*/ 2 w 2"/>
                <a:gd name="T1" fmla="*/ 0 h 8"/>
                <a:gd name="T2" fmla="*/ 0 w 2"/>
                <a:gd name="T3" fmla="*/ 8 h 8"/>
                <a:gd name="T4" fmla="*/ 2 w 2"/>
                <a:gd name="T5" fmla="*/ 6 h 8"/>
                <a:gd name="T6" fmla="*/ 2 w 2"/>
                <a:gd name="T7" fmla="*/ 2 h 8"/>
                <a:gd name="T8" fmla="*/ 2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0"/>
                  </a:moveTo>
                  <a:lnTo>
                    <a:pt x="0" y="8"/>
                  </a:lnTo>
                  <a:lnTo>
                    <a:pt x="2" y="6"/>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367" name="Freeform 436"/>
            <p:cNvSpPr>
              <a:spLocks/>
            </p:cNvSpPr>
            <p:nvPr/>
          </p:nvSpPr>
          <p:spPr bwMode="auto">
            <a:xfrm>
              <a:off x="5096" y="1851"/>
              <a:ext cx="2" cy="8"/>
            </a:xfrm>
            <a:custGeom>
              <a:avLst/>
              <a:gdLst>
                <a:gd name="T0" fmla="*/ 2 w 2"/>
                <a:gd name="T1" fmla="*/ 0 h 8"/>
                <a:gd name="T2" fmla="*/ 0 w 2"/>
                <a:gd name="T3" fmla="*/ 8 h 8"/>
                <a:gd name="T4" fmla="*/ 2 w 2"/>
                <a:gd name="T5" fmla="*/ 6 h 8"/>
                <a:gd name="T6" fmla="*/ 2 w 2"/>
                <a:gd name="T7" fmla="*/ 2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0"/>
                  </a:moveTo>
                  <a:lnTo>
                    <a:pt x="0" y="8"/>
                  </a:lnTo>
                  <a:lnTo>
                    <a:pt x="2" y="6"/>
                  </a:lnTo>
                  <a:lnTo>
                    <a:pt x="2" y="2"/>
                  </a:lnTo>
                </a:path>
              </a:pathLst>
            </a:custGeom>
            <a:solidFill>
              <a:schemeClr val="tx2"/>
            </a:solidFill>
            <a:ln w="3175">
              <a:solidFill>
                <a:schemeClr val="bg1"/>
              </a:solidFill>
              <a:round/>
              <a:headEnd/>
              <a:tailEnd/>
            </a:ln>
          </p:spPr>
          <p:txBody>
            <a:bodyPr/>
            <a:lstStyle/>
            <a:p>
              <a:endParaRPr lang="fr-FR" dirty="0"/>
            </a:p>
          </p:txBody>
        </p:sp>
        <p:sp>
          <p:nvSpPr>
            <p:cNvPr id="5368" name="Freeform 437"/>
            <p:cNvSpPr>
              <a:spLocks/>
            </p:cNvSpPr>
            <p:nvPr/>
          </p:nvSpPr>
          <p:spPr bwMode="auto">
            <a:xfrm>
              <a:off x="5089" y="1869"/>
              <a:ext cx="2" cy="2"/>
            </a:xfrm>
            <a:custGeom>
              <a:avLst/>
              <a:gdLst>
                <a:gd name="T0" fmla="*/ 2 w 2"/>
                <a:gd name="T1" fmla="*/ 0 h 2"/>
                <a:gd name="T2" fmla="*/ 0 w 2"/>
                <a:gd name="T3" fmla="*/ 2 h 2"/>
                <a:gd name="T4" fmla="*/ 2 w 2"/>
                <a:gd name="T5" fmla="*/ 2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path>
              </a:pathLst>
            </a:custGeom>
            <a:solidFill>
              <a:schemeClr val="tx2"/>
            </a:solidFill>
            <a:ln w="3175">
              <a:solidFill>
                <a:schemeClr val="bg1"/>
              </a:solidFill>
              <a:round/>
              <a:headEnd/>
              <a:tailEnd/>
            </a:ln>
          </p:spPr>
          <p:txBody>
            <a:bodyPr/>
            <a:lstStyle/>
            <a:p>
              <a:endParaRPr lang="fr-FR" dirty="0"/>
            </a:p>
          </p:txBody>
        </p:sp>
        <p:sp>
          <p:nvSpPr>
            <p:cNvPr id="5369" name="Freeform 438"/>
            <p:cNvSpPr>
              <a:spLocks/>
            </p:cNvSpPr>
            <p:nvPr/>
          </p:nvSpPr>
          <p:spPr bwMode="auto">
            <a:xfrm>
              <a:off x="5055" y="1907"/>
              <a:ext cx="6" cy="8"/>
            </a:xfrm>
            <a:custGeom>
              <a:avLst/>
              <a:gdLst>
                <a:gd name="T0" fmla="*/ 6 w 6"/>
                <a:gd name="T1" fmla="*/ 0 h 8"/>
                <a:gd name="T2" fmla="*/ 6 w 6"/>
                <a:gd name="T3" fmla="*/ 2 h 8"/>
                <a:gd name="T4" fmla="*/ 2 w 6"/>
                <a:gd name="T5" fmla="*/ 8 h 8"/>
                <a:gd name="T6" fmla="*/ 0 w 6"/>
                <a:gd name="T7" fmla="*/ 8 h 8"/>
                <a:gd name="T8" fmla="*/ 2 w 6"/>
                <a:gd name="T9" fmla="*/ 6 h 8"/>
                <a:gd name="T10" fmla="*/ 4 w 6"/>
                <a:gd name="T11" fmla="*/ 4 h 8"/>
                <a:gd name="T12" fmla="*/ 4 w 6"/>
                <a:gd name="T13" fmla="*/ 0 h 8"/>
                <a:gd name="T14" fmla="*/ 6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0"/>
                  </a:moveTo>
                  <a:lnTo>
                    <a:pt x="6" y="2"/>
                  </a:lnTo>
                  <a:lnTo>
                    <a:pt x="2" y="8"/>
                  </a:lnTo>
                  <a:lnTo>
                    <a:pt x="0" y="8"/>
                  </a:lnTo>
                  <a:lnTo>
                    <a:pt x="2" y="6"/>
                  </a:lnTo>
                  <a:lnTo>
                    <a:pt x="4" y="4"/>
                  </a:lnTo>
                  <a:lnTo>
                    <a:pt x="4" y="0"/>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370" name="Freeform 439"/>
            <p:cNvSpPr>
              <a:spLocks/>
            </p:cNvSpPr>
            <p:nvPr/>
          </p:nvSpPr>
          <p:spPr bwMode="auto">
            <a:xfrm>
              <a:off x="5055" y="1907"/>
              <a:ext cx="6" cy="8"/>
            </a:xfrm>
            <a:custGeom>
              <a:avLst/>
              <a:gdLst>
                <a:gd name="T0" fmla="*/ 6 w 6"/>
                <a:gd name="T1" fmla="*/ 0 h 8"/>
                <a:gd name="T2" fmla="*/ 6 w 6"/>
                <a:gd name="T3" fmla="*/ 2 h 8"/>
                <a:gd name="T4" fmla="*/ 2 w 6"/>
                <a:gd name="T5" fmla="*/ 8 h 8"/>
                <a:gd name="T6" fmla="*/ 0 w 6"/>
                <a:gd name="T7" fmla="*/ 8 h 8"/>
                <a:gd name="T8" fmla="*/ 2 w 6"/>
                <a:gd name="T9" fmla="*/ 6 h 8"/>
                <a:gd name="T10" fmla="*/ 4 w 6"/>
                <a:gd name="T11" fmla="*/ 4 h 8"/>
                <a:gd name="T12" fmla="*/ 4 w 6"/>
                <a:gd name="T13" fmla="*/ 0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0"/>
                  </a:moveTo>
                  <a:lnTo>
                    <a:pt x="6" y="2"/>
                  </a:lnTo>
                  <a:lnTo>
                    <a:pt x="2" y="8"/>
                  </a:lnTo>
                  <a:lnTo>
                    <a:pt x="0" y="8"/>
                  </a:lnTo>
                  <a:lnTo>
                    <a:pt x="2" y="6"/>
                  </a:lnTo>
                  <a:lnTo>
                    <a:pt x="4" y="4"/>
                  </a:lnTo>
                  <a:lnTo>
                    <a:pt x="4" y="0"/>
                  </a:lnTo>
                </a:path>
              </a:pathLst>
            </a:custGeom>
            <a:solidFill>
              <a:schemeClr val="tx2"/>
            </a:solidFill>
            <a:ln w="3175">
              <a:solidFill>
                <a:schemeClr val="bg1"/>
              </a:solidFill>
              <a:round/>
              <a:headEnd/>
              <a:tailEnd/>
            </a:ln>
          </p:spPr>
          <p:txBody>
            <a:bodyPr/>
            <a:lstStyle/>
            <a:p>
              <a:endParaRPr lang="fr-FR" dirty="0"/>
            </a:p>
          </p:txBody>
        </p:sp>
        <p:sp>
          <p:nvSpPr>
            <p:cNvPr id="5371" name="Freeform 440"/>
            <p:cNvSpPr>
              <a:spLocks/>
            </p:cNvSpPr>
            <p:nvPr/>
          </p:nvSpPr>
          <p:spPr bwMode="auto">
            <a:xfrm>
              <a:off x="5023" y="1927"/>
              <a:ext cx="12" cy="14"/>
            </a:xfrm>
            <a:custGeom>
              <a:avLst/>
              <a:gdLst>
                <a:gd name="T0" fmla="*/ 12 w 12"/>
                <a:gd name="T1" fmla="*/ 2 h 14"/>
                <a:gd name="T2" fmla="*/ 2 w 12"/>
                <a:gd name="T3" fmla="*/ 14 h 14"/>
                <a:gd name="T4" fmla="*/ 0 w 12"/>
                <a:gd name="T5" fmla="*/ 14 h 14"/>
                <a:gd name="T6" fmla="*/ 0 w 12"/>
                <a:gd name="T7" fmla="*/ 10 h 14"/>
                <a:gd name="T8" fmla="*/ 12 w 12"/>
                <a:gd name="T9" fmla="*/ 0 h 14"/>
                <a:gd name="T10" fmla="*/ 12 w 12"/>
                <a:gd name="T11" fmla="*/ 0 h 14"/>
                <a:gd name="T12" fmla="*/ 12 w 12"/>
                <a:gd name="T13" fmla="*/ 2 h 14"/>
                <a:gd name="T14" fmla="*/ 0 60000 65536"/>
                <a:gd name="T15" fmla="*/ 0 60000 65536"/>
                <a:gd name="T16" fmla="*/ 0 60000 65536"/>
                <a:gd name="T17" fmla="*/ 0 60000 65536"/>
                <a:gd name="T18" fmla="*/ 0 60000 65536"/>
                <a:gd name="T19" fmla="*/ 0 60000 65536"/>
                <a:gd name="T20" fmla="*/ 0 60000 65536"/>
                <a:gd name="T21" fmla="*/ 0 w 12"/>
                <a:gd name="T22" fmla="*/ 0 h 14"/>
                <a:gd name="T23" fmla="*/ 12 w 1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4">
                  <a:moveTo>
                    <a:pt x="12" y="2"/>
                  </a:moveTo>
                  <a:lnTo>
                    <a:pt x="2" y="14"/>
                  </a:lnTo>
                  <a:lnTo>
                    <a:pt x="0" y="14"/>
                  </a:lnTo>
                  <a:lnTo>
                    <a:pt x="0" y="10"/>
                  </a:lnTo>
                  <a:lnTo>
                    <a:pt x="12" y="0"/>
                  </a:lnTo>
                  <a:lnTo>
                    <a:pt x="12" y="2"/>
                  </a:lnTo>
                  <a:close/>
                </a:path>
              </a:pathLst>
            </a:custGeom>
            <a:solidFill>
              <a:schemeClr val="tx2"/>
            </a:solidFill>
            <a:ln w="3175">
              <a:solidFill>
                <a:schemeClr val="bg1"/>
              </a:solidFill>
              <a:round/>
              <a:headEnd/>
              <a:tailEnd/>
            </a:ln>
          </p:spPr>
          <p:txBody>
            <a:bodyPr/>
            <a:lstStyle/>
            <a:p>
              <a:endParaRPr lang="fr-FR" dirty="0"/>
            </a:p>
          </p:txBody>
        </p:sp>
        <p:sp>
          <p:nvSpPr>
            <p:cNvPr id="5372" name="Freeform 441"/>
            <p:cNvSpPr>
              <a:spLocks/>
            </p:cNvSpPr>
            <p:nvPr/>
          </p:nvSpPr>
          <p:spPr bwMode="auto">
            <a:xfrm>
              <a:off x="5023" y="1927"/>
              <a:ext cx="12" cy="14"/>
            </a:xfrm>
            <a:custGeom>
              <a:avLst/>
              <a:gdLst>
                <a:gd name="T0" fmla="*/ 12 w 12"/>
                <a:gd name="T1" fmla="*/ 2 h 14"/>
                <a:gd name="T2" fmla="*/ 2 w 12"/>
                <a:gd name="T3" fmla="*/ 14 h 14"/>
                <a:gd name="T4" fmla="*/ 0 w 12"/>
                <a:gd name="T5" fmla="*/ 14 h 14"/>
                <a:gd name="T6" fmla="*/ 0 w 12"/>
                <a:gd name="T7" fmla="*/ 10 h 14"/>
                <a:gd name="T8" fmla="*/ 12 w 12"/>
                <a:gd name="T9" fmla="*/ 0 h 14"/>
                <a:gd name="T10" fmla="*/ 12 w 12"/>
                <a:gd name="T11" fmla="*/ 0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12" y="2"/>
                  </a:moveTo>
                  <a:lnTo>
                    <a:pt x="2" y="14"/>
                  </a:lnTo>
                  <a:lnTo>
                    <a:pt x="0" y="14"/>
                  </a:lnTo>
                  <a:lnTo>
                    <a:pt x="0" y="10"/>
                  </a:lnTo>
                  <a:lnTo>
                    <a:pt x="12" y="0"/>
                  </a:lnTo>
                </a:path>
              </a:pathLst>
            </a:custGeom>
            <a:solidFill>
              <a:schemeClr val="tx2"/>
            </a:solidFill>
            <a:ln w="3175">
              <a:solidFill>
                <a:schemeClr val="bg1"/>
              </a:solidFill>
              <a:round/>
              <a:headEnd/>
              <a:tailEnd/>
            </a:ln>
          </p:spPr>
          <p:txBody>
            <a:bodyPr/>
            <a:lstStyle/>
            <a:p>
              <a:endParaRPr lang="fr-FR" dirty="0"/>
            </a:p>
          </p:txBody>
        </p:sp>
        <p:sp>
          <p:nvSpPr>
            <p:cNvPr id="5373" name="Freeform 442"/>
            <p:cNvSpPr>
              <a:spLocks/>
            </p:cNvSpPr>
            <p:nvPr/>
          </p:nvSpPr>
          <p:spPr bwMode="auto">
            <a:xfrm>
              <a:off x="4983" y="1943"/>
              <a:ext cx="28" cy="22"/>
            </a:xfrm>
            <a:custGeom>
              <a:avLst/>
              <a:gdLst>
                <a:gd name="T0" fmla="*/ 28 w 28"/>
                <a:gd name="T1" fmla="*/ 2 h 22"/>
                <a:gd name="T2" fmla="*/ 14 w 28"/>
                <a:gd name="T3" fmla="*/ 12 h 22"/>
                <a:gd name="T4" fmla="*/ 12 w 28"/>
                <a:gd name="T5" fmla="*/ 14 h 22"/>
                <a:gd name="T6" fmla="*/ 10 w 28"/>
                <a:gd name="T7" fmla="*/ 16 h 22"/>
                <a:gd name="T8" fmla="*/ 2 w 28"/>
                <a:gd name="T9" fmla="*/ 22 h 22"/>
                <a:gd name="T10" fmla="*/ 0 w 28"/>
                <a:gd name="T11" fmla="*/ 22 h 22"/>
                <a:gd name="T12" fmla="*/ 4 w 28"/>
                <a:gd name="T13" fmla="*/ 16 h 22"/>
                <a:gd name="T14" fmla="*/ 6 w 28"/>
                <a:gd name="T15" fmla="*/ 14 h 22"/>
                <a:gd name="T16" fmla="*/ 10 w 28"/>
                <a:gd name="T17" fmla="*/ 8 h 22"/>
                <a:gd name="T18" fmla="*/ 12 w 28"/>
                <a:gd name="T19" fmla="*/ 8 h 22"/>
                <a:gd name="T20" fmla="*/ 14 w 28"/>
                <a:gd name="T21" fmla="*/ 4 h 22"/>
                <a:gd name="T22" fmla="*/ 16 w 28"/>
                <a:gd name="T23" fmla="*/ 4 h 22"/>
                <a:gd name="T24" fmla="*/ 18 w 28"/>
                <a:gd name="T25" fmla="*/ 6 h 22"/>
                <a:gd name="T26" fmla="*/ 20 w 28"/>
                <a:gd name="T27" fmla="*/ 6 h 22"/>
                <a:gd name="T28" fmla="*/ 24 w 28"/>
                <a:gd name="T29" fmla="*/ 0 h 22"/>
                <a:gd name="T30" fmla="*/ 28 w 28"/>
                <a:gd name="T31" fmla="*/ 0 h 22"/>
                <a:gd name="T32" fmla="*/ 28 w 28"/>
                <a:gd name="T33" fmla="*/ 0 h 22"/>
                <a:gd name="T34" fmla="*/ 28 w 28"/>
                <a:gd name="T35" fmla="*/ 2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2"/>
                <a:gd name="T56" fmla="*/ 28 w 2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2">
                  <a:moveTo>
                    <a:pt x="28" y="2"/>
                  </a:moveTo>
                  <a:lnTo>
                    <a:pt x="14" y="12"/>
                  </a:lnTo>
                  <a:lnTo>
                    <a:pt x="12" y="14"/>
                  </a:lnTo>
                  <a:lnTo>
                    <a:pt x="10" y="16"/>
                  </a:lnTo>
                  <a:lnTo>
                    <a:pt x="2" y="22"/>
                  </a:lnTo>
                  <a:lnTo>
                    <a:pt x="0" y="22"/>
                  </a:lnTo>
                  <a:lnTo>
                    <a:pt x="4" y="16"/>
                  </a:lnTo>
                  <a:lnTo>
                    <a:pt x="6" y="14"/>
                  </a:lnTo>
                  <a:lnTo>
                    <a:pt x="10" y="8"/>
                  </a:lnTo>
                  <a:lnTo>
                    <a:pt x="12" y="8"/>
                  </a:lnTo>
                  <a:lnTo>
                    <a:pt x="14" y="4"/>
                  </a:lnTo>
                  <a:lnTo>
                    <a:pt x="16" y="4"/>
                  </a:lnTo>
                  <a:lnTo>
                    <a:pt x="18" y="6"/>
                  </a:lnTo>
                  <a:lnTo>
                    <a:pt x="20" y="6"/>
                  </a:lnTo>
                  <a:lnTo>
                    <a:pt x="24" y="0"/>
                  </a:lnTo>
                  <a:lnTo>
                    <a:pt x="28" y="0"/>
                  </a:lnTo>
                  <a:lnTo>
                    <a:pt x="28" y="2"/>
                  </a:lnTo>
                  <a:close/>
                </a:path>
              </a:pathLst>
            </a:custGeom>
            <a:solidFill>
              <a:schemeClr val="tx2"/>
            </a:solidFill>
            <a:ln w="3175">
              <a:solidFill>
                <a:schemeClr val="bg1"/>
              </a:solidFill>
              <a:round/>
              <a:headEnd/>
              <a:tailEnd/>
            </a:ln>
          </p:spPr>
          <p:txBody>
            <a:bodyPr/>
            <a:lstStyle/>
            <a:p>
              <a:endParaRPr lang="fr-FR" dirty="0"/>
            </a:p>
          </p:txBody>
        </p:sp>
        <p:sp>
          <p:nvSpPr>
            <p:cNvPr id="5374" name="Freeform 443"/>
            <p:cNvSpPr>
              <a:spLocks/>
            </p:cNvSpPr>
            <p:nvPr/>
          </p:nvSpPr>
          <p:spPr bwMode="auto">
            <a:xfrm>
              <a:off x="4983" y="1943"/>
              <a:ext cx="28" cy="22"/>
            </a:xfrm>
            <a:custGeom>
              <a:avLst/>
              <a:gdLst>
                <a:gd name="T0" fmla="*/ 28 w 28"/>
                <a:gd name="T1" fmla="*/ 2 h 22"/>
                <a:gd name="T2" fmla="*/ 14 w 28"/>
                <a:gd name="T3" fmla="*/ 12 h 22"/>
                <a:gd name="T4" fmla="*/ 12 w 28"/>
                <a:gd name="T5" fmla="*/ 14 h 22"/>
                <a:gd name="T6" fmla="*/ 10 w 28"/>
                <a:gd name="T7" fmla="*/ 16 h 22"/>
                <a:gd name="T8" fmla="*/ 2 w 28"/>
                <a:gd name="T9" fmla="*/ 22 h 22"/>
                <a:gd name="T10" fmla="*/ 0 w 28"/>
                <a:gd name="T11" fmla="*/ 22 h 22"/>
                <a:gd name="T12" fmla="*/ 4 w 28"/>
                <a:gd name="T13" fmla="*/ 16 h 22"/>
                <a:gd name="T14" fmla="*/ 6 w 28"/>
                <a:gd name="T15" fmla="*/ 14 h 22"/>
                <a:gd name="T16" fmla="*/ 10 w 28"/>
                <a:gd name="T17" fmla="*/ 8 h 22"/>
                <a:gd name="T18" fmla="*/ 12 w 28"/>
                <a:gd name="T19" fmla="*/ 8 h 22"/>
                <a:gd name="T20" fmla="*/ 14 w 28"/>
                <a:gd name="T21" fmla="*/ 4 h 22"/>
                <a:gd name="T22" fmla="*/ 16 w 28"/>
                <a:gd name="T23" fmla="*/ 4 h 22"/>
                <a:gd name="T24" fmla="*/ 18 w 28"/>
                <a:gd name="T25" fmla="*/ 6 h 22"/>
                <a:gd name="T26" fmla="*/ 20 w 28"/>
                <a:gd name="T27" fmla="*/ 6 h 22"/>
                <a:gd name="T28" fmla="*/ 24 w 28"/>
                <a:gd name="T29" fmla="*/ 0 h 22"/>
                <a:gd name="T30" fmla="*/ 28 w 28"/>
                <a:gd name="T31" fmla="*/ 0 h 22"/>
                <a:gd name="T32" fmla="*/ 28 w 28"/>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2"/>
                <a:gd name="T53" fmla="*/ 28 w 2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2">
                  <a:moveTo>
                    <a:pt x="28" y="2"/>
                  </a:moveTo>
                  <a:lnTo>
                    <a:pt x="14" y="12"/>
                  </a:lnTo>
                  <a:lnTo>
                    <a:pt x="12" y="14"/>
                  </a:lnTo>
                  <a:lnTo>
                    <a:pt x="10" y="16"/>
                  </a:lnTo>
                  <a:lnTo>
                    <a:pt x="2" y="22"/>
                  </a:lnTo>
                  <a:lnTo>
                    <a:pt x="0" y="22"/>
                  </a:lnTo>
                  <a:lnTo>
                    <a:pt x="4" y="16"/>
                  </a:lnTo>
                  <a:lnTo>
                    <a:pt x="6" y="14"/>
                  </a:lnTo>
                  <a:lnTo>
                    <a:pt x="10" y="8"/>
                  </a:lnTo>
                  <a:lnTo>
                    <a:pt x="12" y="8"/>
                  </a:lnTo>
                  <a:lnTo>
                    <a:pt x="14" y="4"/>
                  </a:lnTo>
                  <a:lnTo>
                    <a:pt x="16" y="4"/>
                  </a:lnTo>
                  <a:lnTo>
                    <a:pt x="18" y="6"/>
                  </a:lnTo>
                  <a:lnTo>
                    <a:pt x="20" y="6"/>
                  </a:lnTo>
                  <a:lnTo>
                    <a:pt x="24" y="0"/>
                  </a:lnTo>
                  <a:lnTo>
                    <a:pt x="28" y="0"/>
                  </a:lnTo>
                </a:path>
              </a:pathLst>
            </a:custGeom>
            <a:solidFill>
              <a:schemeClr val="tx2"/>
            </a:solidFill>
            <a:ln w="3175">
              <a:solidFill>
                <a:schemeClr val="bg1"/>
              </a:solidFill>
              <a:round/>
              <a:headEnd/>
              <a:tailEnd/>
            </a:ln>
          </p:spPr>
          <p:txBody>
            <a:bodyPr/>
            <a:lstStyle/>
            <a:p>
              <a:endParaRPr lang="fr-FR" dirty="0"/>
            </a:p>
          </p:txBody>
        </p:sp>
        <p:sp>
          <p:nvSpPr>
            <p:cNvPr id="5375" name="Freeform 444"/>
            <p:cNvSpPr>
              <a:spLocks/>
            </p:cNvSpPr>
            <p:nvPr/>
          </p:nvSpPr>
          <p:spPr bwMode="auto">
            <a:xfrm>
              <a:off x="4977" y="1977"/>
              <a:ext cx="6" cy="4"/>
            </a:xfrm>
            <a:custGeom>
              <a:avLst/>
              <a:gdLst>
                <a:gd name="T0" fmla="*/ 4 w 6"/>
                <a:gd name="T1" fmla="*/ 0 h 4"/>
                <a:gd name="T2" fmla="*/ 6 w 6"/>
                <a:gd name="T3" fmla="*/ 2 h 4"/>
                <a:gd name="T4" fmla="*/ 4 w 6"/>
                <a:gd name="T5" fmla="*/ 2 h 4"/>
                <a:gd name="T6" fmla="*/ 2 w 6"/>
                <a:gd name="T7" fmla="*/ 4 h 4"/>
                <a:gd name="T8" fmla="*/ 0 w 6"/>
                <a:gd name="T9" fmla="*/ 4 h 4"/>
                <a:gd name="T10" fmla="*/ 2 w 6"/>
                <a:gd name="T11" fmla="*/ 2 h 4"/>
                <a:gd name="T12" fmla="*/ 2 w 6"/>
                <a:gd name="T13" fmla="*/ 0 h 4"/>
                <a:gd name="T14" fmla="*/ 4 w 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4" y="0"/>
                  </a:moveTo>
                  <a:lnTo>
                    <a:pt x="6" y="2"/>
                  </a:lnTo>
                  <a:lnTo>
                    <a:pt x="4" y="2"/>
                  </a:lnTo>
                  <a:lnTo>
                    <a:pt x="2" y="4"/>
                  </a:lnTo>
                  <a:lnTo>
                    <a:pt x="0" y="4"/>
                  </a:lnTo>
                  <a:lnTo>
                    <a:pt x="2"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376" name="Freeform 445"/>
            <p:cNvSpPr>
              <a:spLocks/>
            </p:cNvSpPr>
            <p:nvPr/>
          </p:nvSpPr>
          <p:spPr bwMode="auto">
            <a:xfrm>
              <a:off x="4977" y="1977"/>
              <a:ext cx="6" cy="4"/>
            </a:xfrm>
            <a:custGeom>
              <a:avLst/>
              <a:gdLst>
                <a:gd name="T0" fmla="*/ 4 w 6"/>
                <a:gd name="T1" fmla="*/ 0 h 4"/>
                <a:gd name="T2" fmla="*/ 6 w 6"/>
                <a:gd name="T3" fmla="*/ 2 h 4"/>
                <a:gd name="T4" fmla="*/ 4 w 6"/>
                <a:gd name="T5" fmla="*/ 2 h 4"/>
                <a:gd name="T6" fmla="*/ 2 w 6"/>
                <a:gd name="T7" fmla="*/ 4 h 4"/>
                <a:gd name="T8" fmla="*/ 0 w 6"/>
                <a:gd name="T9" fmla="*/ 4 h 4"/>
                <a:gd name="T10" fmla="*/ 2 w 6"/>
                <a:gd name="T11" fmla="*/ 2 h 4"/>
                <a:gd name="T12" fmla="*/ 2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0"/>
                  </a:moveTo>
                  <a:lnTo>
                    <a:pt x="6" y="2"/>
                  </a:lnTo>
                  <a:lnTo>
                    <a:pt x="4" y="2"/>
                  </a:lnTo>
                  <a:lnTo>
                    <a:pt x="2" y="4"/>
                  </a:lnTo>
                  <a:lnTo>
                    <a:pt x="0"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377" name="Freeform 446"/>
            <p:cNvSpPr>
              <a:spLocks/>
            </p:cNvSpPr>
            <p:nvPr/>
          </p:nvSpPr>
          <p:spPr bwMode="auto">
            <a:xfrm>
              <a:off x="4961" y="1965"/>
              <a:ext cx="12" cy="16"/>
            </a:xfrm>
            <a:custGeom>
              <a:avLst/>
              <a:gdLst>
                <a:gd name="T0" fmla="*/ 10 w 12"/>
                <a:gd name="T1" fmla="*/ 0 h 16"/>
                <a:gd name="T2" fmla="*/ 12 w 12"/>
                <a:gd name="T3" fmla="*/ 2 h 16"/>
                <a:gd name="T4" fmla="*/ 12 w 12"/>
                <a:gd name="T5" fmla="*/ 4 h 16"/>
                <a:gd name="T6" fmla="*/ 0 w 12"/>
                <a:gd name="T7" fmla="*/ 16 h 16"/>
                <a:gd name="T8" fmla="*/ 0 w 12"/>
                <a:gd name="T9" fmla="*/ 14 h 16"/>
                <a:gd name="T10" fmla="*/ 8 w 12"/>
                <a:gd name="T11" fmla="*/ 4 h 16"/>
                <a:gd name="T12" fmla="*/ 8 w 12"/>
                <a:gd name="T13" fmla="*/ 0 h 16"/>
                <a:gd name="T14" fmla="*/ 8 w 12"/>
                <a:gd name="T15" fmla="*/ 0 h 16"/>
                <a:gd name="T16" fmla="*/ 10 w 1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6"/>
                <a:gd name="T29" fmla="*/ 12 w 12"/>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6">
                  <a:moveTo>
                    <a:pt x="10" y="0"/>
                  </a:moveTo>
                  <a:lnTo>
                    <a:pt x="12" y="2"/>
                  </a:lnTo>
                  <a:lnTo>
                    <a:pt x="12" y="4"/>
                  </a:lnTo>
                  <a:lnTo>
                    <a:pt x="0" y="16"/>
                  </a:lnTo>
                  <a:lnTo>
                    <a:pt x="0" y="14"/>
                  </a:lnTo>
                  <a:lnTo>
                    <a:pt x="8" y="4"/>
                  </a:lnTo>
                  <a:lnTo>
                    <a:pt x="8" y="0"/>
                  </a:lnTo>
                  <a:lnTo>
                    <a:pt x="10" y="0"/>
                  </a:lnTo>
                  <a:close/>
                </a:path>
              </a:pathLst>
            </a:custGeom>
            <a:solidFill>
              <a:schemeClr val="tx2"/>
            </a:solidFill>
            <a:ln w="3175">
              <a:solidFill>
                <a:schemeClr val="bg1"/>
              </a:solidFill>
              <a:round/>
              <a:headEnd/>
              <a:tailEnd/>
            </a:ln>
          </p:spPr>
          <p:txBody>
            <a:bodyPr/>
            <a:lstStyle/>
            <a:p>
              <a:endParaRPr lang="fr-FR" dirty="0"/>
            </a:p>
          </p:txBody>
        </p:sp>
        <p:sp>
          <p:nvSpPr>
            <p:cNvPr id="5378" name="Freeform 447"/>
            <p:cNvSpPr>
              <a:spLocks/>
            </p:cNvSpPr>
            <p:nvPr/>
          </p:nvSpPr>
          <p:spPr bwMode="auto">
            <a:xfrm>
              <a:off x="4961" y="1965"/>
              <a:ext cx="12" cy="16"/>
            </a:xfrm>
            <a:custGeom>
              <a:avLst/>
              <a:gdLst>
                <a:gd name="T0" fmla="*/ 10 w 12"/>
                <a:gd name="T1" fmla="*/ 0 h 16"/>
                <a:gd name="T2" fmla="*/ 12 w 12"/>
                <a:gd name="T3" fmla="*/ 2 h 16"/>
                <a:gd name="T4" fmla="*/ 12 w 12"/>
                <a:gd name="T5" fmla="*/ 4 h 16"/>
                <a:gd name="T6" fmla="*/ 0 w 12"/>
                <a:gd name="T7" fmla="*/ 16 h 16"/>
                <a:gd name="T8" fmla="*/ 0 w 12"/>
                <a:gd name="T9" fmla="*/ 14 h 16"/>
                <a:gd name="T10" fmla="*/ 8 w 12"/>
                <a:gd name="T11" fmla="*/ 4 h 16"/>
                <a:gd name="T12" fmla="*/ 8 w 12"/>
                <a:gd name="T13" fmla="*/ 0 h 16"/>
                <a:gd name="T14" fmla="*/ 8 w 12"/>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6"/>
                <a:gd name="T26" fmla="*/ 12 w 1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6">
                  <a:moveTo>
                    <a:pt x="10" y="0"/>
                  </a:moveTo>
                  <a:lnTo>
                    <a:pt x="12" y="2"/>
                  </a:lnTo>
                  <a:lnTo>
                    <a:pt x="12" y="4"/>
                  </a:lnTo>
                  <a:lnTo>
                    <a:pt x="0" y="16"/>
                  </a:lnTo>
                  <a:lnTo>
                    <a:pt x="0" y="14"/>
                  </a:lnTo>
                  <a:lnTo>
                    <a:pt x="8" y="4"/>
                  </a:lnTo>
                  <a:lnTo>
                    <a:pt x="8" y="0"/>
                  </a:lnTo>
                </a:path>
              </a:pathLst>
            </a:custGeom>
            <a:solidFill>
              <a:schemeClr val="tx2"/>
            </a:solidFill>
            <a:ln w="3175">
              <a:solidFill>
                <a:schemeClr val="bg1"/>
              </a:solidFill>
              <a:round/>
              <a:headEnd/>
              <a:tailEnd/>
            </a:ln>
          </p:spPr>
          <p:txBody>
            <a:bodyPr/>
            <a:lstStyle/>
            <a:p>
              <a:endParaRPr lang="fr-FR" dirty="0"/>
            </a:p>
          </p:txBody>
        </p:sp>
        <p:sp>
          <p:nvSpPr>
            <p:cNvPr id="5379" name="Freeform 448"/>
            <p:cNvSpPr>
              <a:spLocks/>
            </p:cNvSpPr>
            <p:nvPr/>
          </p:nvSpPr>
          <p:spPr bwMode="auto">
            <a:xfrm>
              <a:off x="4269" y="674"/>
              <a:ext cx="92" cy="113"/>
            </a:xfrm>
            <a:custGeom>
              <a:avLst/>
              <a:gdLst>
                <a:gd name="T0" fmla="*/ 10 w 92"/>
                <a:gd name="T1" fmla="*/ 75 h 113"/>
                <a:gd name="T2" fmla="*/ 14 w 92"/>
                <a:gd name="T3" fmla="*/ 64 h 113"/>
                <a:gd name="T4" fmla="*/ 18 w 92"/>
                <a:gd name="T5" fmla="*/ 50 h 113"/>
                <a:gd name="T6" fmla="*/ 26 w 92"/>
                <a:gd name="T7" fmla="*/ 54 h 113"/>
                <a:gd name="T8" fmla="*/ 22 w 92"/>
                <a:gd name="T9" fmla="*/ 36 h 113"/>
                <a:gd name="T10" fmla="*/ 26 w 92"/>
                <a:gd name="T11" fmla="*/ 32 h 113"/>
                <a:gd name="T12" fmla="*/ 24 w 92"/>
                <a:gd name="T13" fmla="*/ 28 h 113"/>
                <a:gd name="T14" fmla="*/ 30 w 92"/>
                <a:gd name="T15" fmla="*/ 24 h 113"/>
                <a:gd name="T16" fmla="*/ 28 w 92"/>
                <a:gd name="T17" fmla="*/ 20 h 113"/>
                <a:gd name="T18" fmla="*/ 34 w 92"/>
                <a:gd name="T19" fmla="*/ 12 h 113"/>
                <a:gd name="T20" fmla="*/ 34 w 92"/>
                <a:gd name="T21" fmla="*/ 6 h 113"/>
                <a:gd name="T22" fmla="*/ 42 w 92"/>
                <a:gd name="T23" fmla="*/ 16 h 113"/>
                <a:gd name="T24" fmla="*/ 44 w 92"/>
                <a:gd name="T25" fmla="*/ 0 h 113"/>
                <a:gd name="T26" fmla="*/ 52 w 92"/>
                <a:gd name="T27" fmla="*/ 10 h 113"/>
                <a:gd name="T28" fmla="*/ 54 w 92"/>
                <a:gd name="T29" fmla="*/ 6 h 113"/>
                <a:gd name="T30" fmla="*/ 56 w 92"/>
                <a:gd name="T31" fmla="*/ 12 h 113"/>
                <a:gd name="T32" fmla="*/ 54 w 92"/>
                <a:gd name="T33" fmla="*/ 26 h 113"/>
                <a:gd name="T34" fmla="*/ 52 w 92"/>
                <a:gd name="T35" fmla="*/ 34 h 113"/>
                <a:gd name="T36" fmla="*/ 58 w 92"/>
                <a:gd name="T37" fmla="*/ 18 h 113"/>
                <a:gd name="T38" fmla="*/ 64 w 92"/>
                <a:gd name="T39" fmla="*/ 22 h 113"/>
                <a:gd name="T40" fmla="*/ 66 w 92"/>
                <a:gd name="T41" fmla="*/ 24 h 113"/>
                <a:gd name="T42" fmla="*/ 70 w 92"/>
                <a:gd name="T43" fmla="*/ 20 h 113"/>
                <a:gd name="T44" fmla="*/ 70 w 92"/>
                <a:gd name="T45" fmla="*/ 30 h 113"/>
                <a:gd name="T46" fmla="*/ 72 w 92"/>
                <a:gd name="T47" fmla="*/ 36 h 113"/>
                <a:gd name="T48" fmla="*/ 74 w 92"/>
                <a:gd name="T49" fmla="*/ 32 h 113"/>
                <a:gd name="T50" fmla="*/ 80 w 92"/>
                <a:gd name="T51" fmla="*/ 44 h 113"/>
                <a:gd name="T52" fmla="*/ 90 w 92"/>
                <a:gd name="T53" fmla="*/ 54 h 113"/>
                <a:gd name="T54" fmla="*/ 90 w 92"/>
                <a:gd name="T55" fmla="*/ 66 h 113"/>
                <a:gd name="T56" fmla="*/ 86 w 92"/>
                <a:gd name="T57" fmla="*/ 83 h 113"/>
                <a:gd name="T58" fmla="*/ 82 w 92"/>
                <a:gd name="T59" fmla="*/ 85 h 113"/>
                <a:gd name="T60" fmla="*/ 66 w 92"/>
                <a:gd name="T61" fmla="*/ 93 h 113"/>
                <a:gd name="T62" fmla="*/ 58 w 92"/>
                <a:gd name="T63" fmla="*/ 93 h 113"/>
                <a:gd name="T64" fmla="*/ 54 w 92"/>
                <a:gd name="T65" fmla="*/ 93 h 113"/>
                <a:gd name="T66" fmla="*/ 52 w 92"/>
                <a:gd name="T67" fmla="*/ 97 h 113"/>
                <a:gd name="T68" fmla="*/ 40 w 92"/>
                <a:gd name="T69" fmla="*/ 95 h 113"/>
                <a:gd name="T70" fmla="*/ 36 w 92"/>
                <a:gd name="T71" fmla="*/ 95 h 113"/>
                <a:gd name="T72" fmla="*/ 24 w 92"/>
                <a:gd name="T73" fmla="*/ 99 h 113"/>
                <a:gd name="T74" fmla="*/ 20 w 92"/>
                <a:gd name="T75" fmla="*/ 103 h 113"/>
                <a:gd name="T76" fmla="*/ 10 w 92"/>
                <a:gd name="T77" fmla="*/ 111 h 113"/>
                <a:gd name="T78" fmla="*/ 2 w 92"/>
                <a:gd name="T79" fmla="*/ 113 h 113"/>
                <a:gd name="T80" fmla="*/ 2 w 92"/>
                <a:gd name="T81" fmla="*/ 107 h 113"/>
                <a:gd name="T82" fmla="*/ 0 w 92"/>
                <a:gd name="T83" fmla="*/ 107 h 113"/>
                <a:gd name="T84" fmla="*/ 10 w 92"/>
                <a:gd name="T85" fmla="*/ 81 h 113"/>
                <a:gd name="T86" fmla="*/ 8 w 92"/>
                <a:gd name="T87" fmla="*/ 79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113"/>
                <a:gd name="T134" fmla="*/ 92 w 92"/>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113">
                  <a:moveTo>
                    <a:pt x="8" y="77"/>
                  </a:moveTo>
                  <a:lnTo>
                    <a:pt x="10" y="75"/>
                  </a:lnTo>
                  <a:lnTo>
                    <a:pt x="10" y="73"/>
                  </a:lnTo>
                  <a:lnTo>
                    <a:pt x="14" y="64"/>
                  </a:lnTo>
                  <a:lnTo>
                    <a:pt x="12" y="62"/>
                  </a:lnTo>
                  <a:lnTo>
                    <a:pt x="18" y="50"/>
                  </a:lnTo>
                  <a:lnTo>
                    <a:pt x="22" y="54"/>
                  </a:lnTo>
                  <a:lnTo>
                    <a:pt x="26" y="54"/>
                  </a:lnTo>
                  <a:lnTo>
                    <a:pt x="22" y="50"/>
                  </a:lnTo>
                  <a:lnTo>
                    <a:pt x="22" y="36"/>
                  </a:lnTo>
                  <a:lnTo>
                    <a:pt x="24" y="32"/>
                  </a:lnTo>
                  <a:lnTo>
                    <a:pt x="26" y="32"/>
                  </a:lnTo>
                  <a:lnTo>
                    <a:pt x="24" y="32"/>
                  </a:lnTo>
                  <a:lnTo>
                    <a:pt x="24" y="28"/>
                  </a:lnTo>
                  <a:lnTo>
                    <a:pt x="26" y="26"/>
                  </a:lnTo>
                  <a:lnTo>
                    <a:pt x="30" y="24"/>
                  </a:lnTo>
                  <a:lnTo>
                    <a:pt x="28" y="24"/>
                  </a:lnTo>
                  <a:lnTo>
                    <a:pt x="28" y="20"/>
                  </a:lnTo>
                  <a:lnTo>
                    <a:pt x="34" y="14"/>
                  </a:lnTo>
                  <a:lnTo>
                    <a:pt x="34" y="12"/>
                  </a:lnTo>
                  <a:lnTo>
                    <a:pt x="34" y="8"/>
                  </a:lnTo>
                  <a:lnTo>
                    <a:pt x="34" y="6"/>
                  </a:lnTo>
                  <a:lnTo>
                    <a:pt x="38" y="16"/>
                  </a:lnTo>
                  <a:lnTo>
                    <a:pt x="42" y="16"/>
                  </a:lnTo>
                  <a:lnTo>
                    <a:pt x="42" y="4"/>
                  </a:lnTo>
                  <a:lnTo>
                    <a:pt x="44" y="0"/>
                  </a:lnTo>
                  <a:lnTo>
                    <a:pt x="52" y="4"/>
                  </a:lnTo>
                  <a:lnTo>
                    <a:pt x="52" y="10"/>
                  </a:lnTo>
                  <a:lnTo>
                    <a:pt x="52" y="8"/>
                  </a:lnTo>
                  <a:lnTo>
                    <a:pt x="54" y="6"/>
                  </a:lnTo>
                  <a:lnTo>
                    <a:pt x="56" y="8"/>
                  </a:lnTo>
                  <a:lnTo>
                    <a:pt x="56" y="12"/>
                  </a:lnTo>
                  <a:lnTo>
                    <a:pt x="52" y="20"/>
                  </a:lnTo>
                  <a:lnTo>
                    <a:pt x="54" y="26"/>
                  </a:lnTo>
                  <a:lnTo>
                    <a:pt x="52" y="30"/>
                  </a:lnTo>
                  <a:lnTo>
                    <a:pt x="52" y="34"/>
                  </a:lnTo>
                  <a:lnTo>
                    <a:pt x="58" y="22"/>
                  </a:lnTo>
                  <a:lnTo>
                    <a:pt x="58" y="18"/>
                  </a:lnTo>
                  <a:lnTo>
                    <a:pt x="60" y="18"/>
                  </a:lnTo>
                  <a:lnTo>
                    <a:pt x="64" y="22"/>
                  </a:lnTo>
                  <a:lnTo>
                    <a:pt x="64" y="26"/>
                  </a:lnTo>
                  <a:lnTo>
                    <a:pt x="66" y="24"/>
                  </a:lnTo>
                  <a:lnTo>
                    <a:pt x="68" y="20"/>
                  </a:lnTo>
                  <a:lnTo>
                    <a:pt x="70" y="20"/>
                  </a:lnTo>
                  <a:lnTo>
                    <a:pt x="72" y="26"/>
                  </a:lnTo>
                  <a:lnTo>
                    <a:pt x="70" y="30"/>
                  </a:lnTo>
                  <a:lnTo>
                    <a:pt x="70" y="32"/>
                  </a:lnTo>
                  <a:lnTo>
                    <a:pt x="72" y="36"/>
                  </a:lnTo>
                  <a:lnTo>
                    <a:pt x="74" y="36"/>
                  </a:lnTo>
                  <a:lnTo>
                    <a:pt x="74" y="32"/>
                  </a:lnTo>
                  <a:lnTo>
                    <a:pt x="76" y="30"/>
                  </a:lnTo>
                  <a:lnTo>
                    <a:pt x="80" y="44"/>
                  </a:lnTo>
                  <a:lnTo>
                    <a:pt x="88" y="50"/>
                  </a:lnTo>
                  <a:lnTo>
                    <a:pt x="90" y="54"/>
                  </a:lnTo>
                  <a:lnTo>
                    <a:pt x="92" y="64"/>
                  </a:lnTo>
                  <a:lnTo>
                    <a:pt x="90" y="66"/>
                  </a:lnTo>
                  <a:lnTo>
                    <a:pt x="92" y="75"/>
                  </a:lnTo>
                  <a:lnTo>
                    <a:pt x="86" y="83"/>
                  </a:lnTo>
                  <a:lnTo>
                    <a:pt x="84" y="87"/>
                  </a:lnTo>
                  <a:lnTo>
                    <a:pt x="82" y="85"/>
                  </a:lnTo>
                  <a:lnTo>
                    <a:pt x="76" y="87"/>
                  </a:lnTo>
                  <a:lnTo>
                    <a:pt x="66" y="93"/>
                  </a:lnTo>
                  <a:lnTo>
                    <a:pt x="62" y="91"/>
                  </a:lnTo>
                  <a:lnTo>
                    <a:pt x="58" y="93"/>
                  </a:lnTo>
                  <a:lnTo>
                    <a:pt x="56" y="93"/>
                  </a:lnTo>
                  <a:lnTo>
                    <a:pt x="54" y="93"/>
                  </a:lnTo>
                  <a:lnTo>
                    <a:pt x="54" y="95"/>
                  </a:lnTo>
                  <a:lnTo>
                    <a:pt x="52" y="97"/>
                  </a:lnTo>
                  <a:lnTo>
                    <a:pt x="48" y="93"/>
                  </a:lnTo>
                  <a:lnTo>
                    <a:pt x="40" y="95"/>
                  </a:lnTo>
                  <a:lnTo>
                    <a:pt x="38" y="93"/>
                  </a:lnTo>
                  <a:lnTo>
                    <a:pt x="36" y="95"/>
                  </a:lnTo>
                  <a:lnTo>
                    <a:pt x="26" y="95"/>
                  </a:lnTo>
                  <a:lnTo>
                    <a:pt x="24" y="99"/>
                  </a:lnTo>
                  <a:lnTo>
                    <a:pt x="22" y="99"/>
                  </a:lnTo>
                  <a:lnTo>
                    <a:pt x="20" y="103"/>
                  </a:lnTo>
                  <a:lnTo>
                    <a:pt x="14" y="107"/>
                  </a:lnTo>
                  <a:lnTo>
                    <a:pt x="10" y="111"/>
                  </a:lnTo>
                  <a:lnTo>
                    <a:pt x="8" y="113"/>
                  </a:lnTo>
                  <a:lnTo>
                    <a:pt x="2" y="113"/>
                  </a:lnTo>
                  <a:lnTo>
                    <a:pt x="2" y="111"/>
                  </a:lnTo>
                  <a:lnTo>
                    <a:pt x="2" y="107"/>
                  </a:lnTo>
                  <a:lnTo>
                    <a:pt x="2" y="105"/>
                  </a:lnTo>
                  <a:lnTo>
                    <a:pt x="0" y="107"/>
                  </a:lnTo>
                  <a:lnTo>
                    <a:pt x="2" y="95"/>
                  </a:lnTo>
                  <a:lnTo>
                    <a:pt x="10" y="81"/>
                  </a:lnTo>
                  <a:lnTo>
                    <a:pt x="8" y="79"/>
                  </a:lnTo>
                  <a:lnTo>
                    <a:pt x="8" y="77"/>
                  </a:lnTo>
                  <a:close/>
                </a:path>
              </a:pathLst>
            </a:custGeom>
            <a:solidFill>
              <a:schemeClr val="tx2"/>
            </a:solidFill>
            <a:ln w="3175">
              <a:solidFill>
                <a:schemeClr val="bg1"/>
              </a:solidFill>
              <a:round/>
              <a:headEnd/>
              <a:tailEnd/>
            </a:ln>
          </p:spPr>
          <p:txBody>
            <a:bodyPr/>
            <a:lstStyle/>
            <a:p>
              <a:endParaRPr lang="fr-FR" dirty="0"/>
            </a:p>
          </p:txBody>
        </p:sp>
        <p:sp>
          <p:nvSpPr>
            <p:cNvPr id="5380" name="Freeform 449"/>
            <p:cNvSpPr>
              <a:spLocks/>
            </p:cNvSpPr>
            <p:nvPr/>
          </p:nvSpPr>
          <p:spPr bwMode="auto">
            <a:xfrm>
              <a:off x="4269" y="674"/>
              <a:ext cx="92" cy="113"/>
            </a:xfrm>
            <a:custGeom>
              <a:avLst/>
              <a:gdLst>
                <a:gd name="T0" fmla="*/ 10 w 92"/>
                <a:gd name="T1" fmla="*/ 75 h 113"/>
                <a:gd name="T2" fmla="*/ 14 w 92"/>
                <a:gd name="T3" fmla="*/ 64 h 113"/>
                <a:gd name="T4" fmla="*/ 18 w 92"/>
                <a:gd name="T5" fmla="*/ 50 h 113"/>
                <a:gd name="T6" fmla="*/ 26 w 92"/>
                <a:gd name="T7" fmla="*/ 54 h 113"/>
                <a:gd name="T8" fmla="*/ 22 w 92"/>
                <a:gd name="T9" fmla="*/ 36 h 113"/>
                <a:gd name="T10" fmla="*/ 26 w 92"/>
                <a:gd name="T11" fmla="*/ 32 h 113"/>
                <a:gd name="T12" fmla="*/ 24 w 92"/>
                <a:gd name="T13" fmla="*/ 28 h 113"/>
                <a:gd name="T14" fmla="*/ 30 w 92"/>
                <a:gd name="T15" fmla="*/ 24 h 113"/>
                <a:gd name="T16" fmla="*/ 28 w 92"/>
                <a:gd name="T17" fmla="*/ 20 h 113"/>
                <a:gd name="T18" fmla="*/ 34 w 92"/>
                <a:gd name="T19" fmla="*/ 12 h 113"/>
                <a:gd name="T20" fmla="*/ 34 w 92"/>
                <a:gd name="T21" fmla="*/ 6 h 113"/>
                <a:gd name="T22" fmla="*/ 42 w 92"/>
                <a:gd name="T23" fmla="*/ 16 h 113"/>
                <a:gd name="T24" fmla="*/ 44 w 92"/>
                <a:gd name="T25" fmla="*/ 0 h 113"/>
                <a:gd name="T26" fmla="*/ 52 w 92"/>
                <a:gd name="T27" fmla="*/ 10 h 113"/>
                <a:gd name="T28" fmla="*/ 54 w 92"/>
                <a:gd name="T29" fmla="*/ 6 h 113"/>
                <a:gd name="T30" fmla="*/ 56 w 92"/>
                <a:gd name="T31" fmla="*/ 12 h 113"/>
                <a:gd name="T32" fmla="*/ 54 w 92"/>
                <a:gd name="T33" fmla="*/ 26 h 113"/>
                <a:gd name="T34" fmla="*/ 52 w 92"/>
                <a:gd name="T35" fmla="*/ 34 h 113"/>
                <a:gd name="T36" fmla="*/ 58 w 92"/>
                <a:gd name="T37" fmla="*/ 18 h 113"/>
                <a:gd name="T38" fmla="*/ 64 w 92"/>
                <a:gd name="T39" fmla="*/ 22 h 113"/>
                <a:gd name="T40" fmla="*/ 66 w 92"/>
                <a:gd name="T41" fmla="*/ 24 h 113"/>
                <a:gd name="T42" fmla="*/ 70 w 92"/>
                <a:gd name="T43" fmla="*/ 20 h 113"/>
                <a:gd name="T44" fmla="*/ 70 w 92"/>
                <a:gd name="T45" fmla="*/ 30 h 113"/>
                <a:gd name="T46" fmla="*/ 72 w 92"/>
                <a:gd name="T47" fmla="*/ 36 h 113"/>
                <a:gd name="T48" fmla="*/ 74 w 92"/>
                <a:gd name="T49" fmla="*/ 32 h 113"/>
                <a:gd name="T50" fmla="*/ 80 w 92"/>
                <a:gd name="T51" fmla="*/ 44 h 113"/>
                <a:gd name="T52" fmla="*/ 90 w 92"/>
                <a:gd name="T53" fmla="*/ 54 h 113"/>
                <a:gd name="T54" fmla="*/ 90 w 92"/>
                <a:gd name="T55" fmla="*/ 66 h 113"/>
                <a:gd name="T56" fmla="*/ 86 w 92"/>
                <a:gd name="T57" fmla="*/ 83 h 113"/>
                <a:gd name="T58" fmla="*/ 82 w 92"/>
                <a:gd name="T59" fmla="*/ 85 h 113"/>
                <a:gd name="T60" fmla="*/ 66 w 92"/>
                <a:gd name="T61" fmla="*/ 93 h 113"/>
                <a:gd name="T62" fmla="*/ 58 w 92"/>
                <a:gd name="T63" fmla="*/ 93 h 113"/>
                <a:gd name="T64" fmla="*/ 54 w 92"/>
                <a:gd name="T65" fmla="*/ 93 h 113"/>
                <a:gd name="T66" fmla="*/ 52 w 92"/>
                <a:gd name="T67" fmla="*/ 97 h 113"/>
                <a:gd name="T68" fmla="*/ 40 w 92"/>
                <a:gd name="T69" fmla="*/ 95 h 113"/>
                <a:gd name="T70" fmla="*/ 36 w 92"/>
                <a:gd name="T71" fmla="*/ 95 h 113"/>
                <a:gd name="T72" fmla="*/ 24 w 92"/>
                <a:gd name="T73" fmla="*/ 99 h 113"/>
                <a:gd name="T74" fmla="*/ 20 w 92"/>
                <a:gd name="T75" fmla="*/ 103 h 113"/>
                <a:gd name="T76" fmla="*/ 10 w 92"/>
                <a:gd name="T77" fmla="*/ 111 h 113"/>
                <a:gd name="T78" fmla="*/ 2 w 92"/>
                <a:gd name="T79" fmla="*/ 113 h 113"/>
                <a:gd name="T80" fmla="*/ 2 w 92"/>
                <a:gd name="T81" fmla="*/ 107 h 113"/>
                <a:gd name="T82" fmla="*/ 0 w 92"/>
                <a:gd name="T83" fmla="*/ 107 h 113"/>
                <a:gd name="T84" fmla="*/ 10 w 92"/>
                <a:gd name="T85" fmla="*/ 81 h 113"/>
                <a:gd name="T86" fmla="*/ 8 w 92"/>
                <a:gd name="T87" fmla="*/ 79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113"/>
                <a:gd name="T134" fmla="*/ 92 w 92"/>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113">
                  <a:moveTo>
                    <a:pt x="8" y="77"/>
                  </a:moveTo>
                  <a:lnTo>
                    <a:pt x="10" y="75"/>
                  </a:lnTo>
                  <a:lnTo>
                    <a:pt x="10" y="73"/>
                  </a:lnTo>
                  <a:lnTo>
                    <a:pt x="14" y="64"/>
                  </a:lnTo>
                  <a:lnTo>
                    <a:pt x="12" y="62"/>
                  </a:lnTo>
                  <a:lnTo>
                    <a:pt x="18" y="50"/>
                  </a:lnTo>
                  <a:lnTo>
                    <a:pt x="22" y="54"/>
                  </a:lnTo>
                  <a:lnTo>
                    <a:pt x="26" y="54"/>
                  </a:lnTo>
                  <a:lnTo>
                    <a:pt x="22" y="50"/>
                  </a:lnTo>
                  <a:lnTo>
                    <a:pt x="22" y="36"/>
                  </a:lnTo>
                  <a:lnTo>
                    <a:pt x="24" y="32"/>
                  </a:lnTo>
                  <a:lnTo>
                    <a:pt x="26" y="32"/>
                  </a:lnTo>
                  <a:lnTo>
                    <a:pt x="24" y="32"/>
                  </a:lnTo>
                  <a:lnTo>
                    <a:pt x="24" y="28"/>
                  </a:lnTo>
                  <a:lnTo>
                    <a:pt x="26" y="26"/>
                  </a:lnTo>
                  <a:lnTo>
                    <a:pt x="30" y="24"/>
                  </a:lnTo>
                  <a:lnTo>
                    <a:pt x="28" y="24"/>
                  </a:lnTo>
                  <a:lnTo>
                    <a:pt x="28" y="20"/>
                  </a:lnTo>
                  <a:lnTo>
                    <a:pt x="34" y="14"/>
                  </a:lnTo>
                  <a:lnTo>
                    <a:pt x="34" y="12"/>
                  </a:lnTo>
                  <a:lnTo>
                    <a:pt x="34" y="8"/>
                  </a:lnTo>
                  <a:lnTo>
                    <a:pt x="34" y="6"/>
                  </a:lnTo>
                  <a:lnTo>
                    <a:pt x="38" y="16"/>
                  </a:lnTo>
                  <a:lnTo>
                    <a:pt x="42" y="16"/>
                  </a:lnTo>
                  <a:lnTo>
                    <a:pt x="42" y="4"/>
                  </a:lnTo>
                  <a:lnTo>
                    <a:pt x="44" y="0"/>
                  </a:lnTo>
                  <a:lnTo>
                    <a:pt x="52" y="4"/>
                  </a:lnTo>
                  <a:lnTo>
                    <a:pt x="52" y="10"/>
                  </a:lnTo>
                  <a:lnTo>
                    <a:pt x="52" y="8"/>
                  </a:lnTo>
                  <a:lnTo>
                    <a:pt x="54" y="6"/>
                  </a:lnTo>
                  <a:lnTo>
                    <a:pt x="56" y="8"/>
                  </a:lnTo>
                  <a:lnTo>
                    <a:pt x="56" y="12"/>
                  </a:lnTo>
                  <a:lnTo>
                    <a:pt x="52" y="20"/>
                  </a:lnTo>
                  <a:lnTo>
                    <a:pt x="54" y="26"/>
                  </a:lnTo>
                  <a:lnTo>
                    <a:pt x="52" y="30"/>
                  </a:lnTo>
                  <a:lnTo>
                    <a:pt x="52" y="34"/>
                  </a:lnTo>
                  <a:lnTo>
                    <a:pt x="58" y="22"/>
                  </a:lnTo>
                  <a:lnTo>
                    <a:pt x="58" y="18"/>
                  </a:lnTo>
                  <a:lnTo>
                    <a:pt x="60" y="18"/>
                  </a:lnTo>
                  <a:lnTo>
                    <a:pt x="64" y="22"/>
                  </a:lnTo>
                  <a:lnTo>
                    <a:pt x="64" y="26"/>
                  </a:lnTo>
                  <a:lnTo>
                    <a:pt x="66" y="24"/>
                  </a:lnTo>
                  <a:lnTo>
                    <a:pt x="68" y="20"/>
                  </a:lnTo>
                  <a:lnTo>
                    <a:pt x="70" y="20"/>
                  </a:lnTo>
                  <a:lnTo>
                    <a:pt x="72" y="26"/>
                  </a:lnTo>
                  <a:lnTo>
                    <a:pt x="70" y="30"/>
                  </a:lnTo>
                  <a:lnTo>
                    <a:pt x="70" y="32"/>
                  </a:lnTo>
                  <a:lnTo>
                    <a:pt x="72" y="36"/>
                  </a:lnTo>
                  <a:lnTo>
                    <a:pt x="74" y="36"/>
                  </a:lnTo>
                  <a:lnTo>
                    <a:pt x="74" y="32"/>
                  </a:lnTo>
                  <a:lnTo>
                    <a:pt x="76" y="30"/>
                  </a:lnTo>
                  <a:lnTo>
                    <a:pt x="80" y="44"/>
                  </a:lnTo>
                  <a:lnTo>
                    <a:pt x="88" y="50"/>
                  </a:lnTo>
                  <a:lnTo>
                    <a:pt x="90" y="54"/>
                  </a:lnTo>
                  <a:lnTo>
                    <a:pt x="92" y="64"/>
                  </a:lnTo>
                  <a:lnTo>
                    <a:pt x="90" y="66"/>
                  </a:lnTo>
                  <a:lnTo>
                    <a:pt x="92" y="75"/>
                  </a:lnTo>
                  <a:lnTo>
                    <a:pt x="86" y="83"/>
                  </a:lnTo>
                  <a:lnTo>
                    <a:pt x="84" y="87"/>
                  </a:lnTo>
                  <a:lnTo>
                    <a:pt x="82" y="85"/>
                  </a:lnTo>
                  <a:lnTo>
                    <a:pt x="76" y="87"/>
                  </a:lnTo>
                  <a:lnTo>
                    <a:pt x="66" y="93"/>
                  </a:lnTo>
                  <a:lnTo>
                    <a:pt x="62" y="91"/>
                  </a:lnTo>
                  <a:lnTo>
                    <a:pt x="58" y="93"/>
                  </a:lnTo>
                  <a:lnTo>
                    <a:pt x="56" y="93"/>
                  </a:lnTo>
                  <a:lnTo>
                    <a:pt x="54" y="93"/>
                  </a:lnTo>
                  <a:lnTo>
                    <a:pt x="54" y="95"/>
                  </a:lnTo>
                  <a:lnTo>
                    <a:pt x="52" y="97"/>
                  </a:lnTo>
                  <a:lnTo>
                    <a:pt x="48" y="93"/>
                  </a:lnTo>
                  <a:lnTo>
                    <a:pt x="40" y="95"/>
                  </a:lnTo>
                  <a:lnTo>
                    <a:pt x="38" y="93"/>
                  </a:lnTo>
                  <a:lnTo>
                    <a:pt x="36" y="95"/>
                  </a:lnTo>
                  <a:lnTo>
                    <a:pt x="26" y="95"/>
                  </a:lnTo>
                  <a:lnTo>
                    <a:pt x="24" y="99"/>
                  </a:lnTo>
                  <a:lnTo>
                    <a:pt x="22" y="99"/>
                  </a:lnTo>
                  <a:lnTo>
                    <a:pt x="20" y="103"/>
                  </a:lnTo>
                  <a:lnTo>
                    <a:pt x="14" y="107"/>
                  </a:lnTo>
                  <a:lnTo>
                    <a:pt x="10" y="111"/>
                  </a:lnTo>
                  <a:lnTo>
                    <a:pt x="8" y="113"/>
                  </a:lnTo>
                  <a:lnTo>
                    <a:pt x="2" y="113"/>
                  </a:lnTo>
                  <a:lnTo>
                    <a:pt x="2" y="111"/>
                  </a:lnTo>
                  <a:lnTo>
                    <a:pt x="2" y="107"/>
                  </a:lnTo>
                  <a:lnTo>
                    <a:pt x="2" y="105"/>
                  </a:lnTo>
                  <a:lnTo>
                    <a:pt x="0" y="107"/>
                  </a:lnTo>
                  <a:lnTo>
                    <a:pt x="2" y="95"/>
                  </a:lnTo>
                  <a:lnTo>
                    <a:pt x="10" y="81"/>
                  </a:lnTo>
                  <a:lnTo>
                    <a:pt x="8" y="79"/>
                  </a:lnTo>
                </a:path>
              </a:pathLst>
            </a:custGeom>
            <a:solidFill>
              <a:schemeClr val="tx2"/>
            </a:solidFill>
            <a:ln w="3175">
              <a:solidFill>
                <a:schemeClr val="bg1"/>
              </a:solidFill>
              <a:round/>
              <a:headEnd/>
              <a:tailEnd/>
            </a:ln>
          </p:spPr>
          <p:txBody>
            <a:bodyPr/>
            <a:lstStyle/>
            <a:p>
              <a:endParaRPr lang="fr-FR" dirty="0"/>
            </a:p>
          </p:txBody>
        </p:sp>
        <p:sp>
          <p:nvSpPr>
            <p:cNvPr id="5381" name="Freeform 450"/>
            <p:cNvSpPr>
              <a:spLocks/>
            </p:cNvSpPr>
            <p:nvPr/>
          </p:nvSpPr>
          <p:spPr bwMode="auto">
            <a:xfrm>
              <a:off x="4809" y="1018"/>
              <a:ext cx="12" cy="18"/>
            </a:xfrm>
            <a:custGeom>
              <a:avLst/>
              <a:gdLst>
                <a:gd name="T0" fmla="*/ 8 w 12"/>
                <a:gd name="T1" fmla="*/ 10 h 18"/>
                <a:gd name="T2" fmla="*/ 10 w 12"/>
                <a:gd name="T3" fmla="*/ 12 h 18"/>
                <a:gd name="T4" fmla="*/ 12 w 12"/>
                <a:gd name="T5" fmla="*/ 12 h 18"/>
                <a:gd name="T6" fmla="*/ 12 w 12"/>
                <a:gd name="T7" fmla="*/ 14 h 18"/>
                <a:gd name="T8" fmla="*/ 12 w 12"/>
                <a:gd name="T9" fmla="*/ 18 h 18"/>
                <a:gd name="T10" fmla="*/ 10 w 12"/>
                <a:gd name="T11" fmla="*/ 18 h 18"/>
                <a:gd name="T12" fmla="*/ 8 w 12"/>
                <a:gd name="T13" fmla="*/ 14 h 18"/>
                <a:gd name="T14" fmla="*/ 4 w 12"/>
                <a:gd name="T15" fmla="*/ 10 h 18"/>
                <a:gd name="T16" fmla="*/ 4 w 12"/>
                <a:gd name="T17" fmla="*/ 8 h 18"/>
                <a:gd name="T18" fmla="*/ 0 w 12"/>
                <a:gd name="T19" fmla="*/ 2 h 18"/>
                <a:gd name="T20" fmla="*/ 0 w 12"/>
                <a:gd name="T21" fmla="*/ 0 h 18"/>
                <a:gd name="T22" fmla="*/ 2 w 12"/>
                <a:gd name="T23" fmla="*/ 0 h 18"/>
                <a:gd name="T24" fmla="*/ 4 w 12"/>
                <a:gd name="T25" fmla="*/ 4 h 18"/>
                <a:gd name="T26" fmla="*/ 6 w 12"/>
                <a:gd name="T27" fmla="*/ 10 h 18"/>
                <a:gd name="T28" fmla="*/ 8 w 12"/>
                <a:gd name="T29" fmla="*/ 1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8"/>
                <a:gd name="T47" fmla="*/ 12 w 1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8">
                  <a:moveTo>
                    <a:pt x="8" y="10"/>
                  </a:moveTo>
                  <a:lnTo>
                    <a:pt x="10" y="12"/>
                  </a:lnTo>
                  <a:lnTo>
                    <a:pt x="12" y="12"/>
                  </a:lnTo>
                  <a:lnTo>
                    <a:pt x="12" y="14"/>
                  </a:lnTo>
                  <a:lnTo>
                    <a:pt x="12" y="18"/>
                  </a:lnTo>
                  <a:lnTo>
                    <a:pt x="10" y="18"/>
                  </a:lnTo>
                  <a:lnTo>
                    <a:pt x="8" y="14"/>
                  </a:lnTo>
                  <a:lnTo>
                    <a:pt x="4" y="10"/>
                  </a:lnTo>
                  <a:lnTo>
                    <a:pt x="4" y="8"/>
                  </a:lnTo>
                  <a:lnTo>
                    <a:pt x="0" y="2"/>
                  </a:lnTo>
                  <a:lnTo>
                    <a:pt x="0" y="0"/>
                  </a:lnTo>
                  <a:lnTo>
                    <a:pt x="2" y="0"/>
                  </a:lnTo>
                  <a:lnTo>
                    <a:pt x="4" y="4"/>
                  </a:lnTo>
                  <a:lnTo>
                    <a:pt x="6" y="10"/>
                  </a:lnTo>
                  <a:lnTo>
                    <a:pt x="8" y="10"/>
                  </a:lnTo>
                  <a:close/>
                </a:path>
              </a:pathLst>
            </a:custGeom>
            <a:solidFill>
              <a:schemeClr val="tx2"/>
            </a:solidFill>
            <a:ln w="3175">
              <a:solidFill>
                <a:schemeClr val="bg1"/>
              </a:solidFill>
              <a:round/>
              <a:headEnd/>
              <a:tailEnd/>
            </a:ln>
          </p:spPr>
          <p:txBody>
            <a:bodyPr/>
            <a:lstStyle/>
            <a:p>
              <a:endParaRPr lang="fr-FR" dirty="0"/>
            </a:p>
          </p:txBody>
        </p:sp>
        <p:sp>
          <p:nvSpPr>
            <p:cNvPr id="5382" name="Freeform 451"/>
            <p:cNvSpPr>
              <a:spLocks/>
            </p:cNvSpPr>
            <p:nvPr/>
          </p:nvSpPr>
          <p:spPr bwMode="auto">
            <a:xfrm>
              <a:off x="4809" y="1018"/>
              <a:ext cx="12" cy="18"/>
            </a:xfrm>
            <a:custGeom>
              <a:avLst/>
              <a:gdLst>
                <a:gd name="T0" fmla="*/ 8 w 12"/>
                <a:gd name="T1" fmla="*/ 10 h 18"/>
                <a:gd name="T2" fmla="*/ 10 w 12"/>
                <a:gd name="T3" fmla="*/ 12 h 18"/>
                <a:gd name="T4" fmla="*/ 12 w 12"/>
                <a:gd name="T5" fmla="*/ 12 h 18"/>
                <a:gd name="T6" fmla="*/ 12 w 12"/>
                <a:gd name="T7" fmla="*/ 14 h 18"/>
                <a:gd name="T8" fmla="*/ 12 w 12"/>
                <a:gd name="T9" fmla="*/ 18 h 18"/>
                <a:gd name="T10" fmla="*/ 10 w 12"/>
                <a:gd name="T11" fmla="*/ 18 h 18"/>
                <a:gd name="T12" fmla="*/ 8 w 12"/>
                <a:gd name="T13" fmla="*/ 14 h 18"/>
                <a:gd name="T14" fmla="*/ 4 w 12"/>
                <a:gd name="T15" fmla="*/ 10 h 18"/>
                <a:gd name="T16" fmla="*/ 4 w 12"/>
                <a:gd name="T17" fmla="*/ 8 h 18"/>
                <a:gd name="T18" fmla="*/ 0 w 12"/>
                <a:gd name="T19" fmla="*/ 2 h 18"/>
                <a:gd name="T20" fmla="*/ 0 w 12"/>
                <a:gd name="T21" fmla="*/ 0 h 18"/>
                <a:gd name="T22" fmla="*/ 2 w 12"/>
                <a:gd name="T23" fmla="*/ 0 h 18"/>
                <a:gd name="T24" fmla="*/ 4 w 12"/>
                <a:gd name="T25" fmla="*/ 4 h 18"/>
                <a:gd name="T26" fmla="*/ 6 w 12"/>
                <a:gd name="T27" fmla="*/ 1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8"/>
                <a:gd name="T44" fmla="*/ 12 w 12"/>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8">
                  <a:moveTo>
                    <a:pt x="8" y="10"/>
                  </a:moveTo>
                  <a:lnTo>
                    <a:pt x="10" y="12"/>
                  </a:lnTo>
                  <a:lnTo>
                    <a:pt x="12" y="12"/>
                  </a:lnTo>
                  <a:lnTo>
                    <a:pt x="12" y="14"/>
                  </a:lnTo>
                  <a:lnTo>
                    <a:pt x="12" y="18"/>
                  </a:lnTo>
                  <a:lnTo>
                    <a:pt x="10" y="18"/>
                  </a:lnTo>
                  <a:lnTo>
                    <a:pt x="8" y="14"/>
                  </a:lnTo>
                  <a:lnTo>
                    <a:pt x="4" y="10"/>
                  </a:lnTo>
                  <a:lnTo>
                    <a:pt x="4" y="8"/>
                  </a:lnTo>
                  <a:lnTo>
                    <a:pt x="0" y="2"/>
                  </a:lnTo>
                  <a:lnTo>
                    <a:pt x="0" y="0"/>
                  </a:lnTo>
                  <a:lnTo>
                    <a:pt x="2" y="0"/>
                  </a:lnTo>
                  <a:lnTo>
                    <a:pt x="4" y="4"/>
                  </a:lnTo>
                  <a:lnTo>
                    <a:pt x="6" y="10"/>
                  </a:lnTo>
                </a:path>
              </a:pathLst>
            </a:custGeom>
            <a:solidFill>
              <a:schemeClr val="tx2"/>
            </a:solidFill>
            <a:ln w="3175">
              <a:solidFill>
                <a:schemeClr val="bg1"/>
              </a:solidFill>
              <a:round/>
              <a:headEnd/>
              <a:tailEnd/>
            </a:ln>
          </p:spPr>
          <p:txBody>
            <a:bodyPr/>
            <a:lstStyle/>
            <a:p>
              <a:endParaRPr lang="fr-FR" dirty="0"/>
            </a:p>
          </p:txBody>
        </p:sp>
        <p:sp>
          <p:nvSpPr>
            <p:cNvPr id="5383" name="Freeform 452"/>
            <p:cNvSpPr>
              <a:spLocks/>
            </p:cNvSpPr>
            <p:nvPr/>
          </p:nvSpPr>
          <p:spPr bwMode="auto">
            <a:xfrm>
              <a:off x="4809" y="925"/>
              <a:ext cx="8" cy="30"/>
            </a:xfrm>
            <a:custGeom>
              <a:avLst/>
              <a:gdLst>
                <a:gd name="T0" fmla="*/ 6 w 8"/>
                <a:gd name="T1" fmla="*/ 18 h 30"/>
                <a:gd name="T2" fmla="*/ 6 w 8"/>
                <a:gd name="T3" fmla="*/ 22 h 30"/>
                <a:gd name="T4" fmla="*/ 4 w 8"/>
                <a:gd name="T5" fmla="*/ 22 h 30"/>
                <a:gd name="T6" fmla="*/ 6 w 8"/>
                <a:gd name="T7" fmla="*/ 28 h 30"/>
                <a:gd name="T8" fmla="*/ 4 w 8"/>
                <a:gd name="T9" fmla="*/ 30 h 30"/>
                <a:gd name="T10" fmla="*/ 0 w 8"/>
                <a:gd name="T11" fmla="*/ 28 h 30"/>
                <a:gd name="T12" fmla="*/ 0 w 8"/>
                <a:gd name="T13" fmla="*/ 26 h 30"/>
                <a:gd name="T14" fmla="*/ 0 w 8"/>
                <a:gd name="T15" fmla="*/ 22 h 30"/>
                <a:gd name="T16" fmla="*/ 0 w 8"/>
                <a:gd name="T17" fmla="*/ 20 h 30"/>
                <a:gd name="T18" fmla="*/ 2 w 8"/>
                <a:gd name="T19" fmla="*/ 0 h 30"/>
                <a:gd name="T20" fmla="*/ 2 w 8"/>
                <a:gd name="T21" fmla="*/ 4 h 30"/>
                <a:gd name="T22" fmla="*/ 4 w 8"/>
                <a:gd name="T23" fmla="*/ 6 h 30"/>
                <a:gd name="T24" fmla="*/ 4 w 8"/>
                <a:gd name="T25" fmla="*/ 10 h 30"/>
                <a:gd name="T26" fmla="*/ 6 w 8"/>
                <a:gd name="T27" fmla="*/ 14 h 30"/>
                <a:gd name="T28" fmla="*/ 8 w 8"/>
                <a:gd name="T29" fmla="*/ 14 h 30"/>
                <a:gd name="T30" fmla="*/ 8 w 8"/>
                <a:gd name="T31" fmla="*/ 18 h 30"/>
                <a:gd name="T32" fmla="*/ 6 w 8"/>
                <a:gd name="T33" fmla="*/ 18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30"/>
                <a:gd name="T53" fmla="*/ 8 w 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30">
                  <a:moveTo>
                    <a:pt x="6" y="18"/>
                  </a:moveTo>
                  <a:lnTo>
                    <a:pt x="6" y="22"/>
                  </a:lnTo>
                  <a:lnTo>
                    <a:pt x="4" y="22"/>
                  </a:lnTo>
                  <a:lnTo>
                    <a:pt x="6" y="28"/>
                  </a:lnTo>
                  <a:lnTo>
                    <a:pt x="4" y="30"/>
                  </a:lnTo>
                  <a:lnTo>
                    <a:pt x="0" y="28"/>
                  </a:lnTo>
                  <a:lnTo>
                    <a:pt x="0" y="26"/>
                  </a:lnTo>
                  <a:lnTo>
                    <a:pt x="0" y="22"/>
                  </a:lnTo>
                  <a:lnTo>
                    <a:pt x="0" y="20"/>
                  </a:lnTo>
                  <a:lnTo>
                    <a:pt x="2" y="0"/>
                  </a:lnTo>
                  <a:lnTo>
                    <a:pt x="2" y="4"/>
                  </a:lnTo>
                  <a:lnTo>
                    <a:pt x="4" y="6"/>
                  </a:lnTo>
                  <a:lnTo>
                    <a:pt x="4" y="10"/>
                  </a:lnTo>
                  <a:lnTo>
                    <a:pt x="6" y="14"/>
                  </a:lnTo>
                  <a:lnTo>
                    <a:pt x="8" y="14"/>
                  </a:lnTo>
                  <a:lnTo>
                    <a:pt x="8" y="18"/>
                  </a:lnTo>
                  <a:lnTo>
                    <a:pt x="6" y="18"/>
                  </a:lnTo>
                  <a:close/>
                </a:path>
              </a:pathLst>
            </a:custGeom>
            <a:solidFill>
              <a:schemeClr val="tx2"/>
            </a:solidFill>
            <a:ln w="3175">
              <a:solidFill>
                <a:schemeClr val="bg1"/>
              </a:solidFill>
              <a:round/>
              <a:headEnd/>
              <a:tailEnd/>
            </a:ln>
          </p:spPr>
          <p:txBody>
            <a:bodyPr/>
            <a:lstStyle/>
            <a:p>
              <a:endParaRPr lang="fr-FR" dirty="0"/>
            </a:p>
          </p:txBody>
        </p:sp>
        <p:sp>
          <p:nvSpPr>
            <p:cNvPr id="5384" name="Freeform 453"/>
            <p:cNvSpPr>
              <a:spLocks/>
            </p:cNvSpPr>
            <p:nvPr/>
          </p:nvSpPr>
          <p:spPr bwMode="auto">
            <a:xfrm>
              <a:off x="4809" y="925"/>
              <a:ext cx="8" cy="30"/>
            </a:xfrm>
            <a:custGeom>
              <a:avLst/>
              <a:gdLst>
                <a:gd name="T0" fmla="*/ 6 w 8"/>
                <a:gd name="T1" fmla="*/ 18 h 30"/>
                <a:gd name="T2" fmla="*/ 6 w 8"/>
                <a:gd name="T3" fmla="*/ 22 h 30"/>
                <a:gd name="T4" fmla="*/ 4 w 8"/>
                <a:gd name="T5" fmla="*/ 22 h 30"/>
                <a:gd name="T6" fmla="*/ 6 w 8"/>
                <a:gd name="T7" fmla="*/ 28 h 30"/>
                <a:gd name="T8" fmla="*/ 4 w 8"/>
                <a:gd name="T9" fmla="*/ 30 h 30"/>
                <a:gd name="T10" fmla="*/ 0 w 8"/>
                <a:gd name="T11" fmla="*/ 28 h 30"/>
                <a:gd name="T12" fmla="*/ 0 w 8"/>
                <a:gd name="T13" fmla="*/ 26 h 30"/>
                <a:gd name="T14" fmla="*/ 0 w 8"/>
                <a:gd name="T15" fmla="*/ 22 h 30"/>
                <a:gd name="T16" fmla="*/ 0 w 8"/>
                <a:gd name="T17" fmla="*/ 20 h 30"/>
                <a:gd name="T18" fmla="*/ 2 w 8"/>
                <a:gd name="T19" fmla="*/ 0 h 30"/>
                <a:gd name="T20" fmla="*/ 2 w 8"/>
                <a:gd name="T21" fmla="*/ 4 h 30"/>
                <a:gd name="T22" fmla="*/ 4 w 8"/>
                <a:gd name="T23" fmla="*/ 6 h 30"/>
                <a:gd name="T24" fmla="*/ 4 w 8"/>
                <a:gd name="T25" fmla="*/ 10 h 30"/>
                <a:gd name="T26" fmla="*/ 6 w 8"/>
                <a:gd name="T27" fmla="*/ 14 h 30"/>
                <a:gd name="T28" fmla="*/ 8 w 8"/>
                <a:gd name="T29" fmla="*/ 14 h 30"/>
                <a:gd name="T30" fmla="*/ 8 w 8"/>
                <a:gd name="T31" fmla="*/ 18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30"/>
                <a:gd name="T50" fmla="*/ 8 w 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30">
                  <a:moveTo>
                    <a:pt x="6" y="18"/>
                  </a:moveTo>
                  <a:lnTo>
                    <a:pt x="6" y="22"/>
                  </a:lnTo>
                  <a:lnTo>
                    <a:pt x="4" y="22"/>
                  </a:lnTo>
                  <a:lnTo>
                    <a:pt x="6" y="28"/>
                  </a:lnTo>
                  <a:lnTo>
                    <a:pt x="4" y="30"/>
                  </a:lnTo>
                  <a:lnTo>
                    <a:pt x="0" y="28"/>
                  </a:lnTo>
                  <a:lnTo>
                    <a:pt x="0" y="26"/>
                  </a:lnTo>
                  <a:lnTo>
                    <a:pt x="0" y="22"/>
                  </a:lnTo>
                  <a:lnTo>
                    <a:pt x="0" y="20"/>
                  </a:lnTo>
                  <a:lnTo>
                    <a:pt x="2" y="0"/>
                  </a:lnTo>
                  <a:lnTo>
                    <a:pt x="2" y="4"/>
                  </a:lnTo>
                  <a:lnTo>
                    <a:pt x="4" y="6"/>
                  </a:lnTo>
                  <a:lnTo>
                    <a:pt x="4" y="10"/>
                  </a:lnTo>
                  <a:lnTo>
                    <a:pt x="6" y="14"/>
                  </a:lnTo>
                  <a:lnTo>
                    <a:pt x="8" y="14"/>
                  </a:lnTo>
                  <a:lnTo>
                    <a:pt x="8" y="18"/>
                  </a:lnTo>
                </a:path>
              </a:pathLst>
            </a:custGeom>
            <a:solidFill>
              <a:schemeClr val="tx2"/>
            </a:solidFill>
            <a:ln w="3175">
              <a:solidFill>
                <a:schemeClr val="bg1"/>
              </a:solidFill>
              <a:round/>
              <a:headEnd/>
              <a:tailEnd/>
            </a:ln>
          </p:spPr>
          <p:txBody>
            <a:bodyPr/>
            <a:lstStyle/>
            <a:p>
              <a:endParaRPr lang="fr-FR" dirty="0"/>
            </a:p>
          </p:txBody>
        </p:sp>
        <p:sp>
          <p:nvSpPr>
            <p:cNvPr id="5385" name="Freeform 454"/>
            <p:cNvSpPr>
              <a:spLocks/>
            </p:cNvSpPr>
            <p:nvPr/>
          </p:nvSpPr>
          <p:spPr bwMode="auto">
            <a:xfrm>
              <a:off x="4827" y="901"/>
              <a:ext cx="100" cy="92"/>
            </a:xfrm>
            <a:custGeom>
              <a:avLst/>
              <a:gdLst>
                <a:gd name="T0" fmla="*/ 50 w 100"/>
                <a:gd name="T1" fmla="*/ 26 h 92"/>
                <a:gd name="T2" fmla="*/ 52 w 100"/>
                <a:gd name="T3" fmla="*/ 26 h 92"/>
                <a:gd name="T4" fmla="*/ 56 w 100"/>
                <a:gd name="T5" fmla="*/ 28 h 92"/>
                <a:gd name="T6" fmla="*/ 54 w 100"/>
                <a:gd name="T7" fmla="*/ 34 h 92"/>
                <a:gd name="T8" fmla="*/ 54 w 100"/>
                <a:gd name="T9" fmla="*/ 38 h 92"/>
                <a:gd name="T10" fmla="*/ 58 w 100"/>
                <a:gd name="T11" fmla="*/ 38 h 92"/>
                <a:gd name="T12" fmla="*/ 62 w 100"/>
                <a:gd name="T13" fmla="*/ 38 h 92"/>
                <a:gd name="T14" fmla="*/ 64 w 100"/>
                <a:gd name="T15" fmla="*/ 30 h 92"/>
                <a:gd name="T16" fmla="*/ 62 w 100"/>
                <a:gd name="T17" fmla="*/ 14 h 92"/>
                <a:gd name="T18" fmla="*/ 66 w 100"/>
                <a:gd name="T19" fmla="*/ 10 h 92"/>
                <a:gd name="T20" fmla="*/ 82 w 100"/>
                <a:gd name="T21" fmla="*/ 30 h 92"/>
                <a:gd name="T22" fmla="*/ 86 w 100"/>
                <a:gd name="T23" fmla="*/ 32 h 92"/>
                <a:gd name="T24" fmla="*/ 82 w 100"/>
                <a:gd name="T25" fmla="*/ 50 h 92"/>
                <a:gd name="T26" fmla="*/ 88 w 100"/>
                <a:gd name="T27" fmla="*/ 70 h 92"/>
                <a:gd name="T28" fmla="*/ 100 w 100"/>
                <a:gd name="T29" fmla="*/ 76 h 92"/>
                <a:gd name="T30" fmla="*/ 94 w 100"/>
                <a:gd name="T31" fmla="*/ 80 h 92"/>
                <a:gd name="T32" fmla="*/ 86 w 100"/>
                <a:gd name="T33" fmla="*/ 82 h 92"/>
                <a:gd name="T34" fmla="*/ 78 w 100"/>
                <a:gd name="T35" fmla="*/ 76 h 92"/>
                <a:gd name="T36" fmla="*/ 80 w 100"/>
                <a:gd name="T37" fmla="*/ 72 h 92"/>
                <a:gd name="T38" fmla="*/ 74 w 100"/>
                <a:gd name="T39" fmla="*/ 76 h 92"/>
                <a:gd name="T40" fmla="*/ 58 w 100"/>
                <a:gd name="T41" fmla="*/ 84 h 92"/>
                <a:gd name="T42" fmla="*/ 48 w 100"/>
                <a:gd name="T43" fmla="*/ 86 h 92"/>
                <a:gd name="T44" fmla="*/ 48 w 100"/>
                <a:gd name="T45" fmla="*/ 84 h 92"/>
                <a:gd name="T46" fmla="*/ 48 w 100"/>
                <a:gd name="T47" fmla="*/ 80 h 92"/>
                <a:gd name="T48" fmla="*/ 44 w 100"/>
                <a:gd name="T49" fmla="*/ 70 h 92"/>
                <a:gd name="T50" fmla="*/ 40 w 100"/>
                <a:gd name="T51" fmla="*/ 80 h 92"/>
                <a:gd name="T52" fmla="*/ 40 w 100"/>
                <a:gd name="T53" fmla="*/ 88 h 92"/>
                <a:gd name="T54" fmla="*/ 36 w 100"/>
                <a:gd name="T55" fmla="*/ 92 h 92"/>
                <a:gd name="T56" fmla="*/ 26 w 100"/>
                <a:gd name="T57" fmla="*/ 88 h 92"/>
                <a:gd name="T58" fmla="*/ 16 w 100"/>
                <a:gd name="T59" fmla="*/ 72 h 92"/>
                <a:gd name="T60" fmla="*/ 4 w 100"/>
                <a:gd name="T61" fmla="*/ 66 h 92"/>
                <a:gd name="T62" fmla="*/ 4 w 100"/>
                <a:gd name="T63" fmla="*/ 52 h 92"/>
                <a:gd name="T64" fmla="*/ 10 w 100"/>
                <a:gd name="T65" fmla="*/ 52 h 92"/>
                <a:gd name="T66" fmla="*/ 6 w 100"/>
                <a:gd name="T67" fmla="*/ 50 h 92"/>
                <a:gd name="T68" fmla="*/ 6 w 100"/>
                <a:gd name="T69" fmla="*/ 48 h 92"/>
                <a:gd name="T70" fmla="*/ 8 w 100"/>
                <a:gd name="T71" fmla="*/ 44 h 92"/>
                <a:gd name="T72" fmla="*/ 2 w 100"/>
                <a:gd name="T73" fmla="*/ 40 h 92"/>
                <a:gd name="T74" fmla="*/ 6 w 100"/>
                <a:gd name="T75" fmla="*/ 42 h 92"/>
                <a:gd name="T76" fmla="*/ 6 w 100"/>
                <a:gd name="T77" fmla="*/ 36 h 92"/>
                <a:gd name="T78" fmla="*/ 6 w 100"/>
                <a:gd name="T79" fmla="*/ 30 h 92"/>
                <a:gd name="T80" fmla="*/ 12 w 100"/>
                <a:gd name="T81" fmla="*/ 28 h 92"/>
                <a:gd name="T82" fmla="*/ 10 w 100"/>
                <a:gd name="T83" fmla="*/ 26 h 92"/>
                <a:gd name="T84" fmla="*/ 10 w 100"/>
                <a:gd name="T85" fmla="*/ 16 h 92"/>
                <a:gd name="T86" fmla="*/ 20 w 100"/>
                <a:gd name="T87" fmla="*/ 12 h 92"/>
                <a:gd name="T88" fmla="*/ 28 w 100"/>
                <a:gd name="T89" fmla="*/ 2 h 92"/>
                <a:gd name="T90" fmla="*/ 34 w 100"/>
                <a:gd name="T91" fmla="*/ 2 h 92"/>
                <a:gd name="T92" fmla="*/ 34 w 100"/>
                <a:gd name="T93" fmla="*/ 8 h 92"/>
                <a:gd name="T94" fmla="*/ 42 w 100"/>
                <a:gd name="T95" fmla="*/ 16 h 92"/>
                <a:gd name="T96" fmla="*/ 44 w 100"/>
                <a:gd name="T97" fmla="*/ 18 h 92"/>
                <a:gd name="T98" fmla="*/ 46 w 100"/>
                <a:gd name="T99" fmla="*/ 22 h 92"/>
                <a:gd name="T100" fmla="*/ 48 w 100"/>
                <a:gd name="T101" fmla="*/ 24 h 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
                <a:gd name="T154" fmla="*/ 0 h 92"/>
                <a:gd name="T155" fmla="*/ 100 w 100"/>
                <a:gd name="T156" fmla="*/ 92 h 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 h="92">
                  <a:moveTo>
                    <a:pt x="50" y="24"/>
                  </a:moveTo>
                  <a:lnTo>
                    <a:pt x="50" y="26"/>
                  </a:lnTo>
                  <a:lnTo>
                    <a:pt x="50" y="28"/>
                  </a:lnTo>
                  <a:lnTo>
                    <a:pt x="52" y="26"/>
                  </a:lnTo>
                  <a:lnTo>
                    <a:pt x="56" y="26"/>
                  </a:lnTo>
                  <a:lnTo>
                    <a:pt x="56" y="28"/>
                  </a:lnTo>
                  <a:lnTo>
                    <a:pt x="56" y="30"/>
                  </a:lnTo>
                  <a:lnTo>
                    <a:pt x="54" y="34"/>
                  </a:lnTo>
                  <a:lnTo>
                    <a:pt x="54" y="36"/>
                  </a:lnTo>
                  <a:lnTo>
                    <a:pt x="54" y="38"/>
                  </a:lnTo>
                  <a:lnTo>
                    <a:pt x="56" y="38"/>
                  </a:lnTo>
                  <a:lnTo>
                    <a:pt x="58" y="38"/>
                  </a:lnTo>
                  <a:lnTo>
                    <a:pt x="60" y="38"/>
                  </a:lnTo>
                  <a:lnTo>
                    <a:pt x="62" y="38"/>
                  </a:lnTo>
                  <a:lnTo>
                    <a:pt x="64" y="38"/>
                  </a:lnTo>
                  <a:lnTo>
                    <a:pt x="64" y="30"/>
                  </a:lnTo>
                  <a:lnTo>
                    <a:pt x="62" y="26"/>
                  </a:lnTo>
                  <a:lnTo>
                    <a:pt x="62" y="14"/>
                  </a:lnTo>
                  <a:lnTo>
                    <a:pt x="64" y="10"/>
                  </a:lnTo>
                  <a:lnTo>
                    <a:pt x="66" y="10"/>
                  </a:lnTo>
                  <a:lnTo>
                    <a:pt x="74" y="14"/>
                  </a:lnTo>
                  <a:lnTo>
                    <a:pt x="82" y="30"/>
                  </a:lnTo>
                  <a:lnTo>
                    <a:pt x="84" y="30"/>
                  </a:lnTo>
                  <a:lnTo>
                    <a:pt x="86" y="32"/>
                  </a:lnTo>
                  <a:lnTo>
                    <a:pt x="86" y="36"/>
                  </a:lnTo>
                  <a:lnTo>
                    <a:pt x="82" y="50"/>
                  </a:lnTo>
                  <a:lnTo>
                    <a:pt x="86" y="64"/>
                  </a:lnTo>
                  <a:lnTo>
                    <a:pt x="88" y="70"/>
                  </a:lnTo>
                  <a:lnTo>
                    <a:pt x="94" y="72"/>
                  </a:lnTo>
                  <a:lnTo>
                    <a:pt x="100" y="76"/>
                  </a:lnTo>
                  <a:lnTo>
                    <a:pt x="100" y="78"/>
                  </a:lnTo>
                  <a:lnTo>
                    <a:pt x="94" y="80"/>
                  </a:lnTo>
                  <a:lnTo>
                    <a:pt x="88" y="76"/>
                  </a:lnTo>
                  <a:lnTo>
                    <a:pt x="86" y="82"/>
                  </a:lnTo>
                  <a:lnTo>
                    <a:pt x="84" y="84"/>
                  </a:lnTo>
                  <a:lnTo>
                    <a:pt x="78" y="76"/>
                  </a:lnTo>
                  <a:lnTo>
                    <a:pt x="80" y="76"/>
                  </a:lnTo>
                  <a:lnTo>
                    <a:pt x="80" y="72"/>
                  </a:lnTo>
                  <a:lnTo>
                    <a:pt x="78" y="70"/>
                  </a:lnTo>
                  <a:lnTo>
                    <a:pt x="74" y="76"/>
                  </a:lnTo>
                  <a:lnTo>
                    <a:pt x="62" y="80"/>
                  </a:lnTo>
                  <a:lnTo>
                    <a:pt x="58" y="84"/>
                  </a:lnTo>
                  <a:lnTo>
                    <a:pt x="50" y="86"/>
                  </a:lnTo>
                  <a:lnTo>
                    <a:pt x="48" y="86"/>
                  </a:lnTo>
                  <a:lnTo>
                    <a:pt x="46" y="84"/>
                  </a:lnTo>
                  <a:lnTo>
                    <a:pt x="48" y="84"/>
                  </a:lnTo>
                  <a:lnTo>
                    <a:pt x="50" y="82"/>
                  </a:lnTo>
                  <a:lnTo>
                    <a:pt x="48" y="80"/>
                  </a:lnTo>
                  <a:lnTo>
                    <a:pt x="46" y="76"/>
                  </a:lnTo>
                  <a:lnTo>
                    <a:pt x="44" y="70"/>
                  </a:lnTo>
                  <a:lnTo>
                    <a:pt x="42" y="74"/>
                  </a:lnTo>
                  <a:lnTo>
                    <a:pt x="40" y="80"/>
                  </a:lnTo>
                  <a:lnTo>
                    <a:pt x="44" y="78"/>
                  </a:lnTo>
                  <a:lnTo>
                    <a:pt x="40" y="88"/>
                  </a:lnTo>
                  <a:lnTo>
                    <a:pt x="38" y="92"/>
                  </a:lnTo>
                  <a:lnTo>
                    <a:pt x="36" y="92"/>
                  </a:lnTo>
                  <a:lnTo>
                    <a:pt x="32" y="90"/>
                  </a:lnTo>
                  <a:lnTo>
                    <a:pt x="26" y="88"/>
                  </a:lnTo>
                  <a:lnTo>
                    <a:pt x="20" y="84"/>
                  </a:lnTo>
                  <a:lnTo>
                    <a:pt x="16" y="72"/>
                  </a:lnTo>
                  <a:lnTo>
                    <a:pt x="12" y="72"/>
                  </a:lnTo>
                  <a:lnTo>
                    <a:pt x="4" y="66"/>
                  </a:lnTo>
                  <a:lnTo>
                    <a:pt x="0" y="54"/>
                  </a:lnTo>
                  <a:lnTo>
                    <a:pt x="4" y="52"/>
                  </a:lnTo>
                  <a:lnTo>
                    <a:pt x="6" y="54"/>
                  </a:lnTo>
                  <a:lnTo>
                    <a:pt x="10" y="52"/>
                  </a:lnTo>
                  <a:lnTo>
                    <a:pt x="8" y="50"/>
                  </a:lnTo>
                  <a:lnTo>
                    <a:pt x="6" y="50"/>
                  </a:lnTo>
                  <a:lnTo>
                    <a:pt x="4" y="50"/>
                  </a:lnTo>
                  <a:lnTo>
                    <a:pt x="6" y="48"/>
                  </a:lnTo>
                  <a:lnTo>
                    <a:pt x="8" y="48"/>
                  </a:lnTo>
                  <a:lnTo>
                    <a:pt x="8" y="44"/>
                  </a:lnTo>
                  <a:lnTo>
                    <a:pt x="4" y="42"/>
                  </a:lnTo>
                  <a:lnTo>
                    <a:pt x="2" y="40"/>
                  </a:lnTo>
                  <a:lnTo>
                    <a:pt x="4" y="40"/>
                  </a:lnTo>
                  <a:lnTo>
                    <a:pt x="6" y="42"/>
                  </a:lnTo>
                  <a:lnTo>
                    <a:pt x="6" y="40"/>
                  </a:lnTo>
                  <a:lnTo>
                    <a:pt x="6" y="36"/>
                  </a:lnTo>
                  <a:lnTo>
                    <a:pt x="6" y="34"/>
                  </a:lnTo>
                  <a:lnTo>
                    <a:pt x="6" y="30"/>
                  </a:lnTo>
                  <a:lnTo>
                    <a:pt x="8" y="28"/>
                  </a:lnTo>
                  <a:lnTo>
                    <a:pt x="12" y="28"/>
                  </a:lnTo>
                  <a:lnTo>
                    <a:pt x="12" y="24"/>
                  </a:lnTo>
                  <a:lnTo>
                    <a:pt x="10" y="26"/>
                  </a:lnTo>
                  <a:lnTo>
                    <a:pt x="8" y="20"/>
                  </a:lnTo>
                  <a:lnTo>
                    <a:pt x="10" y="16"/>
                  </a:lnTo>
                  <a:lnTo>
                    <a:pt x="12" y="16"/>
                  </a:lnTo>
                  <a:lnTo>
                    <a:pt x="20" y="12"/>
                  </a:lnTo>
                  <a:lnTo>
                    <a:pt x="22" y="6"/>
                  </a:lnTo>
                  <a:lnTo>
                    <a:pt x="28" y="2"/>
                  </a:lnTo>
                  <a:lnTo>
                    <a:pt x="34" y="0"/>
                  </a:lnTo>
                  <a:lnTo>
                    <a:pt x="34" y="2"/>
                  </a:lnTo>
                  <a:lnTo>
                    <a:pt x="32" y="4"/>
                  </a:lnTo>
                  <a:lnTo>
                    <a:pt x="34" y="8"/>
                  </a:lnTo>
                  <a:lnTo>
                    <a:pt x="40" y="16"/>
                  </a:lnTo>
                  <a:lnTo>
                    <a:pt x="42" y="16"/>
                  </a:lnTo>
                  <a:lnTo>
                    <a:pt x="44" y="16"/>
                  </a:lnTo>
                  <a:lnTo>
                    <a:pt x="44" y="18"/>
                  </a:lnTo>
                  <a:lnTo>
                    <a:pt x="48" y="20"/>
                  </a:lnTo>
                  <a:lnTo>
                    <a:pt x="46" y="22"/>
                  </a:lnTo>
                  <a:lnTo>
                    <a:pt x="46" y="24"/>
                  </a:lnTo>
                  <a:lnTo>
                    <a:pt x="48" y="24"/>
                  </a:lnTo>
                  <a:lnTo>
                    <a:pt x="50" y="24"/>
                  </a:lnTo>
                  <a:close/>
                </a:path>
              </a:pathLst>
            </a:custGeom>
            <a:solidFill>
              <a:schemeClr val="tx2"/>
            </a:solidFill>
            <a:ln w="3175">
              <a:solidFill>
                <a:schemeClr val="bg1"/>
              </a:solidFill>
              <a:round/>
              <a:headEnd/>
              <a:tailEnd/>
            </a:ln>
          </p:spPr>
          <p:txBody>
            <a:bodyPr/>
            <a:lstStyle/>
            <a:p>
              <a:endParaRPr lang="fr-FR" dirty="0"/>
            </a:p>
          </p:txBody>
        </p:sp>
        <p:sp>
          <p:nvSpPr>
            <p:cNvPr id="5386" name="Freeform 455"/>
            <p:cNvSpPr>
              <a:spLocks/>
            </p:cNvSpPr>
            <p:nvPr/>
          </p:nvSpPr>
          <p:spPr bwMode="auto">
            <a:xfrm>
              <a:off x="4827" y="901"/>
              <a:ext cx="100" cy="92"/>
            </a:xfrm>
            <a:custGeom>
              <a:avLst/>
              <a:gdLst>
                <a:gd name="T0" fmla="*/ 50 w 100"/>
                <a:gd name="T1" fmla="*/ 26 h 92"/>
                <a:gd name="T2" fmla="*/ 52 w 100"/>
                <a:gd name="T3" fmla="*/ 26 h 92"/>
                <a:gd name="T4" fmla="*/ 56 w 100"/>
                <a:gd name="T5" fmla="*/ 28 h 92"/>
                <a:gd name="T6" fmla="*/ 54 w 100"/>
                <a:gd name="T7" fmla="*/ 34 h 92"/>
                <a:gd name="T8" fmla="*/ 54 w 100"/>
                <a:gd name="T9" fmla="*/ 38 h 92"/>
                <a:gd name="T10" fmla="*/ 58 w 100"/>
                <a:gd name="T11" fmla="*/ 38 h 92"/>
                <a:gd name="T12" fmla="*/ 62 w 100"/>
                <a:gd name="T13" fmla="*/ 38 h 92"/>
                <a:gd name="T14" fmla="*/ 64 w 100"/>
                <a:gd name="T15" fmla="*/ 30 h 92"/>
                <a:gd name="T16" fmla="*/ 62 w 100"/>
                <a:gd name="T17" fmla="*/ 14 h 92"/>
                <a:gd name="T18" fmla="*/ 66 w 100"/>
                <a:gd name="T19" fmla="*/ 10 h 92"/>
                <a:gd name="T20" fmla="*/ 82 w 100"/>
                <a:gd name="T21" fmla="*/ 30 h 92"/>
                <a:gd name="T22" fmla="*/ 86 w 100"/>
                <a:gd name="T23" fmla="*/ 32 h 92"/>
                <a:gd name="T24" fmla="*/ 82 w 100"/>
                <a:gd name="T25" fmla="*/ 50 h 92"/>
                <a:gd name="T26" fmla="*/ 88 w 100"/>
                <a:gd name="T27" fmla="*/ 70 h 92"/>
                <a:gd name="T28" fmla="*/ 100 w 100"/>
                <a:gd name="T29" fmla="*/ 76 h 92"/>
                <a:gd name="T30" fmla="*/ 94 w 100"/>
                <a:gd name="T31" fmla="*/ 80 h 92"/>
                <a:gd name="T32" fmla="*/ 86 w 100"/>
                <a:gd name="T33" fmla="*/ 82 h 92"/>
                <a:gd name="T34" fmla="*/ 78 w 100"/>
                <a:gd name="T35" fmla="*/ 76 h 92"/>
                <a:gd name="T36" fmla="*/ 80 w 100"/>
                <a:gd name="T37" fmla="*/ 72 h 92"/>
                <a:gd name="T38" fmla="*/ 74 w 100"/>
                <a:gd name="T39" fmla="*/ 76 h 92"/>
                <a:gd name="T40" fmla="*/ 58 w 100"/>
                <a:gd name="T41" fmla="*/ 84 h 92"/>
                <a:gd name="T42" fmla="*/ 48 w 100"/>
                <a:gd name="T43" fmla="*/ 86 h 92"/>
                <a:gd name="T44" fmla="*/ 48 w 100"/>
                <a:gd name="T45" fmla="*/ 84 h 92"/>
                <a:gd name="T46" fmla="*/ 48 w 100"/>
                <a:gd name="T47" fmla="*/ 80 h 92"/>
                <a:gd name="T48" fmla="*/ 44 w 100"/>
                <a:gd name="T49" fmla="*/ 70 h 92"/>
                <a:gd name="T50" fmla="*/ 40 w 100"/>
                <a:gd name="T51" fmla="*/ 80 h 92"/>
                <a:gd name="T52" fmla="*/ 40 w 100"/>
                <a:gd name="T53" fmla="*/ 88 h 92"/>
                <a:gd name="T54" fmla="*/ 36 w 100"/>
                <a:gd name="T55" fmla="*/ 92 h 92"/>
                <a:gd name="T56" fmla="*/ 26 w 100"/>
                <a:gd name="T57" fmla="*/ 88 h 92"/>
                <a:gd name="T58" fmla="*/ 16 w 100"/>
                <a:gd name="T59" fmla="*/ 72 h 92"/>
                <a:gd name="T60" fmla="*/ 4 w 100"/>
                <a:gd name="T61" fmla="*/ 66 h 92"/>
                <a:gd name="T62" fmla="*/ 4 w 100"/>
                <a:gd name="T63" fmla="*/ 52 h 92"/>
                <a:gd name="T64" fmla="*/ 10 w 100"/>
                <a:gd name="T65" fmla="*/ 52 h 92"/>
                <a:gd name="T66" fmla="*/ 6 w 100"/>
                <a:gd name="T67" fmla="*/ 50 h 92"/>
                <a:gd name="T68" fmla="*/ 6 w 100"/>
                <a:gd name="T69" fmla="*/ 48 h 92"/>
                <a:gd name="T70" fmla="*/ 8 w 100"/>
                <a:gd name="T71" fmla="*/ 44 h 92"/>
                <a:gd name="T72" fmla="*/ 2 w 100"/>
                <a:gd name="T73" fmla="*/ 40 h 92"/>
                <a:gd name="T74" fmla="*/ 6 w 100"/>
                <a:gd name="T75" fmla="*/ 42 h 92"/>
                <a:gd name="T76" fmla="*/ 6 w 100"/>
                <a:gd name="T77" fmla="*/ 36 h 92"/>
                <a:gd name="T78" fmla="*/ 6 w 100"/>
                <a:gd name="T79" fmla="*/ 30 h 92"/>
                <a:gd name="T80" fmla="*/ 12 w 100"/>
                <a:gd name="T81" fmla="*/ 28 h 92"/>
                <a:gd name="T82" fmla="*/ 10 w 100"/>
                <a:gd name="T83" fmla="*/ 26 h 92"/>
                <a:gd name="T84" fmla="*/ 10 w 100"/>
                <a:gd name="T85" fmla="*/ 16 h 92"/>
                <a:gd name="T86" fmla="*/ 20 w 100"/>
                <a:gd name="T87" fmla="*/ 12 h 92"/>
                <a:gd name="T88" fmla="*/ 28 w 100"/>
                <a:gd name="T89" fmla="*/ 2 h 92"/>
                <a:gd name="T90" fmla="*/ 34 w 100"/>
                <a:gd name="T91" fmla="*/ 2 h 92"/>
                <a:gd name="T92" fmla="*/ 34 w 100"/>
                <a:gd name="T93" fmla="*/ 8 h 92"/>
                <a:gd name="T94" fmla="*/ 42 w 100"/>
                <a:gd name="T95" fmla="*/ 16 h 92"/>
                <a:gd name="T96" fmla="*/ 44 w 100"/>
                <a:gd name="T97" fmla="*/ 18 h 92"/>
                <a:gd name="T98" fmla="*/ 46 w 100"/>
                <a:gd name="T99" fmla="*/ 22 h 92"/>
                <a:gd name="T100" fmla="*/ 48 w 100"/>
                <a:gd name="T101" fmla="*/ 24 h 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
                <a:gd name="T154" fmla="*/ 0 h 92"/>
                <a:gd name="T155" fmla="*/ 100 w 100"/>
                <a:gd name="T156" fmla="*/ 92 h 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 h="92">
                  <a:moveTo>
                    <a:pt x="50" y="24"/>
                  </a:moveTo>
                  <a:lnTo>
                    <a:pt x="50" y="26"/>
                  </a:lnTo>
                  <a:lnTo>
                    <a:pt x="50" y="28"/>
                  </a:lnTo>
                  <a:lnTo>
                    <a:pt x="52" y="26"/>
                  </a:lnTo>
                  <a:lnTo>
                    <a:pt x="56" y="26"/>
                  </a:lnTo>
                  <a:lnTo>
                    <a:pt x="56" y="28"/>
                  </a:lnTo>
                  <a:lnTo>
                    <a:pt x="56" y="30"/>
                  </a:lnTo>
                  <a:lnTo>
                    <a:pt x="54" y="34"/>
                  </a:lnTo>
                  <a:lnTo>
                    <a:pt x="54" y="36"/>
                  </a:lnTo>
                  <a:lnTo>
                    <a:pt x="54" y="38"/>
                  </a:lnTo>
                  <a:lnTo>
                    <a:pt x="56" y="38"/>
                  </a:lnTo>
                  <a:lnTo>
                    <a:pt x="58" y="38"/>
                  </a:lnTo>
                  <a:lnTo>
                    <a:pt x="60" y="38"/>
                  </a:lnTo>
                  <a:lnTo>
                    <a:pt x="62" y="38"/>
                  </a:lnTo>
                  <a:lnTo>
                    <a:pt x="64" y="38"/>
                  </a:lnTo>
                  <a:lnTo>
                    <a:pt x="64" y="30"/>
                  </a:lnTo>
                  <a:lnTo>
                    <a:pt x="62" y="26"/>
                  </a:lnTo>
                  <a:lnTo>
                    <a:pt x="62" y="14"/>
                  </a:lnTo>
                  <a:lnTo>
                    <a:pt x="64" y="10"/>
                  </a:lnTo>
                  <a:lnTo>
                    <a:pt x="66" y="10"/>
                  </a:lnTo>
                  <a:lnTo>
                    <a:pt x="74" y="14"/>
                  </a:lnTo>
                  <a:lnTo>
                    <a:pt x="82" y="30"/>
                  </a:lnTo>
                  <a:lnTo>
                    <a:pt x="84" y="30"/>
                  </a:lnTo>
                  <a:lnTo>
                    <a:pt x="86" y="32"/>
                  </a:lnTo>
                  <a:lnTo>
                    <a:pt x="86" y="36"/>
                  </a:lnTo>
                  <a:lnTo>
                    <a:pt x="82" y="50"/>
                  </a:lnTo>
                  <a:lnTo>
                    <a:pt x="86" y="64"/>
                  </a:lnTo>
                  <a:lnTo>
                    <a:pt x="88" y="70"/>
                  </a:lnTo>
                  <a:lnTo>
                    <a:pt x="94" y="72"/>
                  </a:lnTo>
                  <a:lnTo>
                    <a:pt x="100" y="76"/>
                  </a:lnTo>
                  <a:lnTo>
                    <a:pt x="100" y="78"/>
                  </a:lnTo>
                  <a:lnTo>
                    <a:pt x="94" y="80"/>
                  </a:lnTo>
                  <a:lnTo>
                    <a:pt x="88" y="76"/>
                  </a:lnTo>
                  <a:lnTo>
                    <a:pt x="86" y="82"/>
                  </a:lnTo>
                  <a:lnTo>
                    <a:pt x="84" y="84"/>
                  </a:lnTo>
                  <a:lnTo>
                    <a:pt x="78" y="76"/>
                  </a:lnTo>
                  <a:lnTo>
                    <a:pt x="80" y="76"/>
                  </a:lnTo>
                  <a:lnTo>
                    <a:pt x="80" y="72"/>
                  </a:lnTo>
                  <a:lnTo>
                    <a:pt x="78" y="70"/>
                  </a:lnTo>
                  <a:lnTo>
                    <a:pt x="74" y="76"/>
                  </a:lnTo>
                  <a:lnTo>
                    <a:pt x="62" y="80"/>
                  </a:lnTo>
                  <a:lnTo>
                    <a:pt x="58" y="84"/>
                  </a:lnTo>
                  <a:lnTo>
                    <a:pt x="50" y="86"/>
                  </a:lnTo>
                  <a:lnTo>
                    <a:pt x="48" y="86"/>
                  </a:lnTo>
                  <a:lnTo>
                    <a:pt x="46" y="84"/>
                  </a:lnTo>
                  <a:lnTo>
                    <a:pt x="48" y="84"/>
                  </a:lnTo>
                  <a:lnTo>
                    <a:pt x="50" y="82"/>
                  </a:lnTo>
                  <a:lnTo>
                    <a:pt x="48" y="80"/>
                  </a:lnTo>
                  <a:lnTo>
                    <a:pt x="46" y="76"/>
                  </a:lnTo>
                  <a:lnTo>
                    <a:pt x="44" y="70"/>
                  </a:lnTo>
                  <a:lnTo>
                    <a:pt x="42" y="74"/>
                  </a:lnTo>
                  <a:lnTo>
                    <a:pt x="40" y="80"/>
                  </a:lnTo>
                  <a:lnTo>
                    <a:pt x="44" y="78"/>
                  </a:lnTo>
                  <a:lnTo>
                    <a:pt x="40" y="88"/>
                  </a:lnTo>
                  <a:lnTo>
                    <a:pt x="38" y="92"/>
                  </a:lnTo>
                  <a:lnTo>
                    <a:pt x="36" y="92"/>
                  </a:lnTo>
                  <a:lnTo>
                    <a:pt x="32" y="90"/>
                  </a:lnTo>
                  <a:lnTo>
                    <a:pt x="26" y="88"/>
                  </a:lnTo>
                  <a:lnTo>
                    <a:pt x="20" y="84"/>
                  </a:lnTo>
                  <a:lnTo>
                    <a:pt x="16" y="72"/>
                  </a:lnTo>
                  <a:lnTo>
                    <a:pt x="12" y="72"/>
                  </a:lnTo>
                  <a:lnTo>
                    <a:pt x="4" y="66"/>
                  </a:lnTo>
                  <a:lnTo>
                    <a:pt x="0" y="54"/>
                  </a:lnTo>
                  <a:lnTo>
                    <a:pt x="4" y="52"/>
                  </a:lnTo>
                  <a:lnTo>
                    <a:pt x="6" y="54"/>
                  </a:lnTo>
                  <a:lnTo>
                    <a:pt x="10" y="52"/>
                  </a:lnTo>
                  <a:lnTo>
                    <a:pt x="8" y="50"/>
                  </a:lnTo>
                  <a:lnTo>
                    <a:pt x="6" y="50"/>
                  </a:lnTo>
                  <a:lnTo>
                    <a:pt x="4" y="50"/>
                  </a:lnTo>
                  <a:lnTo>
                    <a:pt x="6" y="48"/>
                  </a:lnTo>
                  <a:lnTo>
                    <a:pt x="8" y="48"/>
                  </a:lnTo>
                  <a:lnTo>
                    <a:pt x="8" y="44"/>
                  </a:lnTo>
                  <a:lnTo>
                    <a:pt x="4" y="42"/>
                  </a:lnTo>
                  <a:lnTo>
                    <a:pt x="2" y="40"/>
                  </a:lnTo>
                  <a:lnTo>
                    <a:pt x="4" y="40"/>
                  </a:lnTo>
                  <a:lnTo>
                    <a:pt x="6" y="42"/>
                  </a:lnTo>
                  <a:lnTo>
                    <a:pt x="6" y="40"/>
                  </a:lnTo>
                  <a:lnTo>
                    <a:pt x="6" y="36"/>
                  </a:lnTo>
                  <a:lnTo>
                    <a:pt x="6" y="34"/>
                  </a:lnTo>
                  <a:lnTo>
                    <a:pt x="6" y="30"/>
                  </a:lnTo>
                  <a:lnTo>
                    <a:pt x="8" y="28"/>
                  </a:lnTo>
                  <a:lnTo>
                    <a:pt x="12" y="28"/>
                  </a:lnTo>
                  <a:lnTo>
                    <a:pt x="12" y="24"/>
                  </a:lnTo>
                  <a:lnTo>
                    <a:pt x="10" y="26"/>
                  </a:lnTo>
                  <a:lnTo>
                    <a:pt x="8" y="20"/>
                  </a:lnTo>
                  <a:lnTo>
                    <a:pt x="10" y="16"/>
                  </a:lnTo>
                  <a:lnTo>
                    <a:pt x="12" y="16"/>
                  </a:lnTo>
                  <a:lnTo>
                    <a:pt x="20" y="12"/>
                  </a:lnTo>
                  <a:lnTo>
                    <a:pt x="22" y="6"/>
                  </a:lnTo>
                  <a:lnTo>
                    <a:pt x="28" y="2"/>
                  </a:lnTo>
                  <a:lnTo>
                    <a:pt x="34" y="0"/>
                  </a:lnTo>
                  <a:lnTo>
                    <a:pt x="34" y="2"/>
                  </a:lnTo>
                  <a:lnTo>
                    <a:pt x="32" y="4"/>
                  </a:lnTo>
                  <a:lnTo>
                    <a:pt x="34" y="8"/>
                  </a:lnTo>
                  <a:lnTo>
                    <a:pt x="40" y="16"/>
                  </a:lnTo>
                  <a:lnTo>
                    <a:pt x="42" y="16"/>
                  </a:lnTo>
                  <a:lnTo>
                    <a:pt x="44" y="16"/>
                  </a:lnTo>
                  <a:lnTo>
                    <a:pt x="44" y="18"/>
                  </a:lnTo>
                  <a:lnTo>
                    <a:pt x="48" y="20"/>
                  </a:lnTo>
                  <a:lnTo>
                    <a:pt x="46" y="22"/>
                  </a:lnTo>
                  <a:lnTo>
                    <a:pt x="46" y="24"/>
                  </a:lnTo>
                  <a:lnTo>
                    <a:pt x="48" y="24"/>
                  </a:lnTo>
                </a:path>
              </a:pathLst>
            </a:custGeom>
            <a:solidFill>
              <a:schemeClr val="tx2"/>
            </a:solidFill>
            <a:ln w="3175">
              <a:solidFill>
                <a:schemeClr val="bg1"/>
              </a:solidFill>
              <a:round/>
              <a:headEnd/>
              <a:tailEnd/>
            </a:ln>
          </p:spPr>
          <p:txBody>
            <a:bodyPr/>
            <a:lstStyle/>
            <a:p>
              <a:endParaRPr lang="fr-FR" dirty="0"/>
            </a:p>
          </p:txBody>
        </p:sp>
        <p:sp>
          <p:nvSpPr>
            <p:cNvPr id="5387" name="Freeform 456"/>
            <p:cNvSpPr>
              <a:spLocks/>
            </p:cNvSpPr>
            <p:nvPr/>
          </p:nvSpPr>
          <p:spPr bwMode="auto">
            <a:xfrm>
              <a:off x="4897" y="907"/>
              <a:ext cx="62" cy="68"/>
            </a:xfrm>
            <a:custGeom>
              <a:avLst/>
              <a:gdLst>
                <a:gd name="T0" fmla="*/ 0 w 62"/>
                <a:gd name="T1" fmla="*/ 0 h 68"/>
                <a:gd name="T2" fmla="*/ 4 w 62"/>
                <a:gd name="T3" fmla="*/ 2 h 68"/>
                <a:gd name="T4" fmla="*/ 10 w 62"/>
                <a:gd name="T5" fmla="*/ 8 h 68"/>
                <a:gd name="T6" fmla="*/ 12 w 62"/>
                <a:gd name="T7" fmla="*/ 10 h 68"/>
                <a:gd name="T8" fmla="*/ 16 w 62"/>
                <a:gd name="T9" fmla="*/ 16 h 68"/>
                <a:gd name="T10" fmla="*/ 18 w 62"/>
                <a:gd name="T11" fmla="*/ 18 h 68"/>
                <a:gd name="T12" fmla="*/ 24 w 62"/>
                <a:gd name="T13" fmla="*/ 20 h 68"/>
                <a:gd name="T14" fmla="*/ 30 w 62"/>
                <a:gd name="T15" fmla="*/ 16 h 68"/>
                <a:gd name="T16" fmla="*/ 32 w 62"/>
                <a:gd name="T17" fmla="*/ 14 h 68"/>
                <a:gd name="T18" fmla="*/ 38 w 62"/>
                <a:gd name="T19" fmla="*/ 18 h 68"/>
                <a:gd name="T20" fmla="*/ 42 w 62"/>
                <a:gd name="T21" fmla="*/ 24 h 68"/>
                <a:gd name="T22" fmla="*/ 56 w 62"/>
                <a:gd name="T23" fmla="*/ 32 h 68"/>
                <a:gd name="T24" fmla="*/ 60 w 62"/>
                <a:gd name="T25" fmla="*/ 36 h 68"/>
                <a:gd name="T26" fmla="*/ 62 w 62"/>
                <a:gd name="T27" fmla="*/ 36 h 68"/>
                <a:gd name="T28" fmla="*/ 62 w 62"/>
                <a:gd name="T29" fmla="*/ 38 h 68"/>
                <a:gd name="T30" fmla="*/ 56 w 62"/>
                <a:gd name="T31" fmla="*/ 38 h 68"/>
                <a:gd name="T32" fmla="*/ 54 w 62"/>
                <a:gd name="T33" fmla="*/ 40 h 68"/>
                <a:gd name="T34" fmla="*/ 54 w 62"/>
                <a:gd name="T35" fmla="*/ 42 h 68"/>
                <a:gd name="T36" fmla="*/ 50 w 62"/>
                <a:gd name="T37" fmla="*/ 42 h 68"/>
                <a:gd name="T38" fmla="*/ 50 w 62"/>
                <a:gd name="T39" fmla="*/ 44 h 68"/>
                <a:gd name="T40" fmla="*/ 50 w 62"/>
                <a:gd name="T41" fmla="*/ 50 h 68"/>
                <a:gd name="T42" fmla="*/ 52 w 62"/>
                <a:gd name="T43" fmla="*/ 52 h 68"/>
                <a:gd name="T44" fmla="*/ 50 w 62"/>
                <a:gd name="T45" fmla="*/ 54 h 68"/>
                <a:gd name="T46" fmla="*/ 50 w 62"/>
                <a:gd name="T47" fmla="*/ 58 h 68"/>
                <a:gd name="T48" fmla="*/ 46 w 62"/>
                <a:gd name="T49" fmla="*/ 62 h 68"/>
                <a:gd name="T50" fmla="*/ 44 w 62"/>
                <a:gd name="T51" fmla="*/ 62 h 68"/>
                <a:gd name="T52" fmla="*/ 38 w 62"/>
                <a:gd name="T53" fmla="*/ 68 h 68"/>
                <a:gd name="T54" fmla="*/ 36 w 62"/>
                <a:gd name="T55" fmla="*/ 66 h 68"/>
                <a:gd name="T56" fmla="*/ 26 w 62"/>
                <a:gd name="T57" fmla="*/ 64 h 68"/>
                <a:gd name="T58" fmla="*/ 22 w 62"/>
                <a:gd name="T59" fmla="*/ 60 h 68"/>
                <a:gd name="T60" fmla="*/ 16 w 62"/>
                <a:gd name="T61" fmla="*/ 44 h 68"/>
                <a:gd name="T62" fmla="*/ 20 w 62"/>
                <a:gd name="T63" fmla="*/ 22 h 68"/>
                <a:gd name="T64" fmla="*/ 18 w 62"/>
                <a:gd name="T65" fmla="*/ 22 h 68"/>
                <a:gd name="T66" fmla="*/ 16 w 62"/>
                <a:gd name="T67" fmla="*/ 20 h 68"/>
                <a:gd name="T68" fmla="*/ 2 w 62"/>
                <a:gd name="T69" fmla="*/ 0 h 68"/>
                <a:gd name="T70" fmla="*/ 0 w 62"/>
                <a:gd name="T71" fmla="*/ 0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68"/>
                <a:gd name="T110" fmla="*/ 62 w 62"/>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68">
                  <a:moveTo>
                    <a:pt x="0" y="0"/>
                  </a:moveTo>
                  <a:lnTo>
                    <a:pt x="4" y="2"/>
                  </a:lnTo>
                  <a:lnTo>
                    <a:pt x="10" y="8"/>
                  </a:lnTo>
                  <a:lnTo>
                    <a:pt x="12" y="10"/>
                  </a:lnTo>
                  <a:lnTo>
                    <a:pt x="16" y="16"/>
                  </a:lnTo>
                  <a:lnTo>
                    <a:pt x="18" y="18"/>
                  </a:lnTo>
                  <a:lnTo>
                    <a:pt x="24" y="20"/>
                  </a:lnTo>
                  <a:lnTo>
                    <a:pt x="30" y="16"/>
                  </a:lnTo>
                  <a:lnTo>
                    <a:pt x="32" y="14"/>
                  </a:lnTo>
                  <a:lnTo>
                    <a:pt x="38" y="18"/>
                  </a:lnTo>
                  <a:lnTo>
                    <a:pt x="42" y="24"/>
                  </a:lnTo>
                  <a:lnTo>
                    <a:pt x="56" y="32"/>
                  </a:lnTo>
                  <a:lnTo>
                    <a:pt x="60" y="36"/>
                  </a:lnTo>
                  <a:lnTo>
                    <a:pt x="62" y="36"/>
                  </a:lnTo>
                  <a:lnTo>
                    <a:pt x="62" y="38"/>
                  </a:lnTo>
                  <a:lnTo>
                    <a:pt x="56" y="38"/>
                  </a:lnTo>
                  <a:lnTo>
                    <a:pt x="54" y="40"/>
                  </a:lnTo>
                  <a:lnTo>
                    <a:pt x="54" y="42"/>
                  </a:lnTo>
                  <a:lnTo>
                    <a:pt x="50" y="42"/>
                  </a:lnTo>
                  <a:lnTo>
                    <a:pt x="50" y="44"/>
                  </a:lnTo>
                  <a:lnTo>
                    <a:pt x="50" y="50"/>
                  </a:lnTo>
                  <a:lnTo>
                    <a:pt x="52" y="52"/>
                  </a:lnTo>
                  <a:lnTo>
                    <a:pt x="50" y="54"/>
                  </a:lnTo>
                  <a:lnTo>
                    <a:pt x="50" y="58"/>
                  </a:lnTo>
                  <a:lnTo>
                    <a:pt x="46" y="62"/>
                  </a:lnTo>
                  <a:lnTo>
                    <a:pt x="44" y="62"/>
                  </a:lnTo>
                  <a:lnTo>
                    <a:pt x="38" y="68"/>
                  </a:lnTo>
                  <a:lnTo>
                    <a:pt x="36" y="66"/>
                  </a:lnTo>
                  <a:lnTo>
                    <a:pt x="26" y="64"/>
                  </a:lnTo>
                  <a:lnTo>
                    <a:pt x="22" y="60"/>
                  </a:lnTo>
                  <a:lnTo>
                    <a:pt x="16" y="44"/>
                  </a:lnTo>
                  <a:lnTo>
                    <a:pt x="20" y="22"/>
                  </a:lnTo>
                  <a:lnTo>
                    <a:pt x="18" y="22"/>
                  </a:lnTo>
                  <a:lnTo>
                    <a:pt x="16" y="20"/>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88" name="Freeform 457"/>
            <p:cNvSpPr>
              <a:spLocks/>
            </p:cNvSpPr>
            <p:nvPr/>
          </p:nvSpPr>
          <p:spPr bwMode="auto">
            <a:xfrm>
              <a:off x="4897" y="907"/>
              <a:ext cx="62" cy="68"/>
            </a:xfrm>
            <a:custGeom>
              <a:avLst/>
              <a:gdLst>
                <a:gd name="T0" fmla="*/ 0 w 62"/>
                <a:gd name="T1" fmla="*/ 0 h 68"/>
                <a:gd name="T2" fmla="*/ 4 w 62"/>
                <a:gd name="T3" fmla="*/ 2 h 68"/>
                <a:gd name="T4" fmla="*/ 10 w 62"/>
                <a:gd name="T5" fmla="*/ 8 h 68"/>
                <a:gd name="T6" fmla="*/ 12 w 62"/>
                <a:gd name="T7" fmla="*/ 10 h 68"/>
                <a:gd name="T8" fmla="*/ 16 w 62"/>
                <a:gd name="T9" fmla="*/ 16 h 68"/>
                <a:gd name="T10" fmla="*/ 18 w 62"/>
                <a:gd name="T11" fmla="*/ 18 h 68"/>
                <a:gd name="T12" fmla="*/ 24 w 62"/>
                <a:gd name="T13" fmla="*/ 20 h 68"/>
                <a:gd name="T14" fmla="*/ 30 w 62"/>
                <a:gd name="T15" fmla="*/ 16 h 68"/>
                <a:gd name="T16" fmla="*/ 32 w 62"/>
                <a:gd name="T17" fmla="*/ 14 h 68"/>
                <a:gd name="T18" fmla="*/ 38 w 62"/>
                <a:gd name="T19" fmla="*/ 18 h 68"/>
                <a:gd name="T20" fmla="*/ 42 w 62"/>
                <a:gd name="T21" fmla="*/ 24 h 68"/>
                <a:gd name="T22" fmla="*/ 56 w 62"/>
                <a:gd name="T23" fmla="*/ 32 h 68"/>
                <a:gd name="T24" fmla="*/ 60 w 62"/>
                <a:gd name="T25" fmla="*/ 36 h 68"/>
                <a:gd name="T26" fmla="*/ 62 w 62"/>
                <a:gd name="T27" fmla="*/ 36 h 68"/>
                <a:gd name="T28" fmla="*/ 62 w 62"/>
                <a:gd name="T29" fmla="*/ 38 h 68"/>
                <a:gd name="T30" fmla="*/ 56 w 62"/>
                <a:gd name="T31" fmla="*/ 38 h 68"/>
                <a:gd name="T32" fmla="*/ 54 w 62"/>
                <a:gd name="T33" fmla="*/ 40 h 68"/>
                <a:gd name="T34" fmla="*/ 54 w 62"/>
                <a:gd name="T35" fmla="*/ 42 h 68"/>
                <a:gd name="T36" fmla="*/ 50 w 62"/>
                <a:gd name="T37" fmla="*/ 42 h 68"/>
                <a:gd name="T38" fmla="*/ 50 w 62"/>
                <a:gd name="T39" fmla="*/ 44 h 68"/>
                <a:gd name="T40" fmla="*/ 50 w 62"/>
                <a:gd name="T41" fmla="*/ 50 h 68"/>
                <a:gd name="T42" fmla="*/ 52 w 62"/>
                <a:gd name="T43" fmla="*/ 52 h 68"/>
                <a:gd name="T44" fmla="*/ 50 w 62"/>
                <a:gd name="T45" fmla="*/ 54 h 68"/>
                <a:gd name="T46" fmla="*/ 50 w 62"/>
                <a:gd name="T47" fmla="*/ 58 h 68"/>
                <a:gd name="T48" fmla="*/ 46 w 62"/>
                <a:gd name="T49" fmla="*/ 62 h 68"/>
                <a:gd name="T50" fmla="*/ 44 w 62"/>
                <a:gd name="T51" fmla="*/ 62 h 68"/>
                <a:gd name="T52" fmla="*/ 38 w 62"/>
                <a:gd name="T53" fmla="*/ 68 h 68"/>
                <a:gd name="T54" fmla="*/ 36 w 62"/>
                <a:gd name="T55" fmla="*/ 66 h 68"/>
                <a:gd name="T56" fmla="*/ 26 w 62"/>
                <a:gd name="T57" fmla="*/ 64 h 68"/>
                <a:gd name="T58" fmla="*/ 22 w 62"/>
                <a:gd name="T59" fmla="*/ 60 h 68"/>
                <a:gd name="T60" fmla="*/ 16 w 62"/>
                <a:gd name="T61" fmla="*/ 44 h 68"/>
                <a:gd name="T62" fmla="*/ 20 w 62"/>
                <a:gd name="T63" fmla="*/ 22 h 68"/>
                <a:gd name="T64" fmla="*/ 18 w 62"/>
                <a:gd name="T65" fmla="*/ 22 h 68"/>
                <a:gd name="T66" fmla="*/ 16 w 62"/>
                <a:gd name="T67" fmla="*/ 20 h 68"/>
                <a:gd name="T68" fmla="*/ 2 w 62"/>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68"/>
                <a:gd name="T107" fmla="*/ 62 w 62"/>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68">
                  <a:moveTo>
                    <a:pt x="0" y="0"/>
                  </a:moveTo>
                  <a:lnTo>
                    <a:pt x="4" y="2"/>
                  </a:lnTo>
                  <a:lnTo>
                    <a:pt x="10" y="8"/>
                  </a:lnTo>
                  <a:lnTo>
                    <a:pt x="12" y="10"/>
                  </a:lnTo>
                  <a:lnTo>
                    <a:pt x="16" y="16"/>
                  </a:lnTo>
                  <a:lnTo>
                    <a:pt x="18" y="18"/>
                  </a:lnTo>
                  <a:lnTo>
                    <a:pt x="24" y="20"/>
                  </a:lnTo>
                  <a:lnTo>
                    <a:pt x="30" y="16"/>
                  </a:lnTo>
                  <a:lnTo>
                    <a:pt x="32" y="14"/>
                  </a:lnTo>
                  <a:lnTo>
                    <a:pt x="38" y="18"/>
                  </a:lnTo>
                  <a:lnTo>
                    <a:pt x="42" y="24"/>
                  </a:lnTo>
                  <a:lnTo>
                    <a:pt x="56" y="32"/>
                  </a:lnTo>
                  <a:lnTo>
                    <a:pt x="60" y="36"/>
                  </a:lnTo>
                  <a:lnTo>
                    <a:pt x="62" y="36"/>
                  </a:lnTo>
                  <a:lnTo>
                    <a:pt x="62" y="38"/>
                  </a:lnTo>
                  <a:lnTo>
                    <a:pt x="56" y="38"/>
                  </a:lnTo>
                  <a:lnTo>
                    <a:pt x="54" y="40"/>
                  </a:lnTo>
                  <a:lnTo>
                    <a:pt x="54" y="42"/>
                  </a:lnTo>
                  <a:lnTo>
                    <a:pt x="50" y="42"/>
                  </a:lnTo>
                  <a:lnTo>
                    <a:pt x="50" y="44"/>
                  </a:lnTo>
                  <a:lnTo>
                    <a:pt x="50" y="50"/>
                  </a:lnTo>
                  <a:lnTo>
                    <a:pt x="52" y="52"/>
                  </a:lnTo>
                  <a:lnTo>
                    <a:pt x="50" y="54"/>
                  </a:lnTo>
                  <a:lnTo>
                    <a:pt x="50" y="58"/>
                  </a:lnTo>
                  <a:lnTo>
                    <a:pt x="46" y="62"/>
                  </a:lnTo>
                  <a:lnTo>
                    <a:pt x="44" y="62"/>
                  </a:lnTo>
                  <a:lnTo>
                    <a:pt x="38" y="68"/>
                  </a:lnTo>
                  <a:lnTo>
                    <a:pt x="36" y="66"/>
                  </a:lnTo>
                  <a:lnTo>
                    <a:pt x="26" y="64"/>
                  </a:lnTo>
                  <a:lnTo>
                    <a:pt x="22" y="60"/>
                  </a:lnTo>
                  <a:lnTo>
                    <a:pt x="16" y="44"/>
                  </a:lnTo>
                  <a:lnTo>
                    <a:pt x="20" y="22"/>
                  </a:lnTo>
                  <a:lnTo>
                    <a:pt x="18" y="22"/>
                  </a:lnTo>
                  <a:lnTo>
                    <a:pt x="16" y="20"/>
                  </a:lnTo>
                  <a:lnTo>
                    <a:pt x="2" y="0"/>
                  </a:lnTo>
                </a:path>
              </a:pathLst>
            </a:custGeom>
            <a:solidFill>
              <a:schemeClr val="tx2"/>
            </a:solidFill>
            <a:ln w="3175">
              <a:solidFill>
                <a:schemeClr val="bg1"/>
              </a:solidFill>
              <a:round/>
              <a:headEnd/>
              <a:tailEnd/>
            </a:ln>
          </p:spPr>
          <p:txBody>
            <a:bodyPr/>
            <a:lstStyle/>
            <a:p>
              <a:endParaRPr lang="fr-FR" dirty="0"/>
            </a:p>
          </p:txBody>
        </p:sp>
        <p:sp>
          <p:nvSpPr>
            <p:cNvPr id="5389" name="Freeform 458"/>
            <p:cNvSpPr>
              <a:spLocks/>
            </p:cNvSpPr>
            <p:nvPr/>
          </p:nvSpPr>
          <p:spPr bwMode="auto">
            <a:xfrm>
              <a:off x="4971" y="943"/>
              <a:ext cx="72" cy="48"/>
            </a:xfrm>
            <a:custGeom>
              <a:avLst/>
              <a:gdLst>
                <a:gd name="T0" fmla="*/ 0 w 72"/>
                <a:gd name="T1" fmla="*/ 0 h 48"/>
                <a:gd name="T2" fmla="*/ 2 w 72"/>
                <a:gd name="T3" fmla="*/ 2 h 48"/>
                <a:gd name="T4" fmla="*/ 4 w 72"/>
                <a:gd name="T5" fmla="*/ 2 h 48"/>
                <a:gd name="T6" fmla="*/ 6 w 72"/>
                <a:gd name="T7" fmla="*/ 4 h 48"/>
                <a:gd name="T8" fmla="*/ 8 w 72"/>
                <a:gd name="T9" fmla="*/ 6 h 48"/>
                <a:gd name="T10" fmla="*/ 14 w 72"/>
                <a:gd name="T11" fmla="*/ 8 h 48"/>
                <a:gd name="T12" fmla="*/ 18 w 72"/>
                <a:gd name="T13" fmla="*/ 8 h 48"/>
                <a:gd name="T14" fmla="*/ 20 w 72"/>
                <a:gd name="T15" fmla="*/ 8 h 48"/>
                <a:gd name="T16" fmla="*/ 34 w 72"/>
                <a:gd name="T17" fmla="*/ 10 h 48"/>
                <a:gd name="T18" fmla="*/ 36 w 72"/>
                <a:gd name="T19" fmla="*/ 12 h 48"/>
                <a:gd name="T20" fmla="*/ 34 w 72"/>
                <a:gd name="T21" fmla="*/ 12 h 48"/>
                <a:gd name="T22" fmla="*/ 32 w 72"/>
                <a:gd name="T23" fmla="*/ 14 h 48"/>
                <a:gd name="T24" fmla="*/ 30 w 72"/>
                <a:gd name="T25" fmla="*/ 18 h 48"/>
                <a:gd name="T26" fmla="*/ 42 w 72"/>
                <a:gd name="T27" fmla="*/ 18 h 48"/>
                <a:gd name="T28" fmla="*/ 44 w 72"/>
                <a:gd name="T29" fmla="*/ 16 h 48"/>
                <a:gd name="T30" fmla="*/ 48 w 72"/>
                <a:gd name="T31" fmla="*/ 16 h 48"/>
                <a:gd name="T32" fmla="*/ 50 w 72"/>
                <a:gd name="T33" fmla="*/ 18 h 48"/>
                <a:gd name="T34" fmla="*/ 52 w 72"/>
                <a:gd name="T35" fmla="*/ 20 h 48"/>
                <a:gd name="T36" fmla="*/ 56 w 72"/>
                <a:gd name="T37" fmla="*/ 20 h 48"/>
                <a:gd name="T38" fmla="*/ 60 w 72"/>
                <a:gd name="T39" fmla="*/ 20 h 48"/>
                <a:gd name="T40" fmla="*/ 62 w 72"/>
                <a:gd name="T41" fmla="*/ 24 h 48"/>
                <a:gd name="T42" fmla="*/ 72 w 72"/>
                <a:gd name="T43" fmla="*/ 26 h 48"/>
                <a:gd name="T44" fmla="*/ 70 w 72"/>
                <a:gd name="T45" fmla="*/ 28 h 48"/>
                <a:gd name="T46" fmla="*/ 70 w 72"/>
                <a:gd name="T47" fmla="*/ 36 h 48"/>
                <a:gd name="T48" fmla="*/ 66 w 72"/>
                <a:gd name="T49" fmla="*/ 42 h 48"/>
                <a:gd name="T50" fmla="*/ 56 w 72"/>
                <a:gd name="T51" fmla="*/ 48 h 48"/>
                <a:gd name="T52" fmla="*/ 54 w 72"/>
                <a:gd name="T53" fmla="*/ 48 h 48"/>
                <a:gd name="T54" fmla="*/ 52 w 72"/>
                <a:gd name="T55" fmla="*/ 46 h 48"/>
                <a:gd name="T56" fmla="*/ 50 w 72"/>
                <a:gd name="T57" fmla="*/ 48 h 48"/>
                <a:gd name="T58" fmla="*/ 48 w 72"/>
                <a:gd name="T59" fmla="*/ 46 h 48"/>
                <a:gd name="T60" fmla="*/ 48 w 72"/>
                <a:gd name="T61" fmla="*/ 44 h 48"/>
                <a:gd name="T62" fmla="*/ 46 w 72"/>
                <a:gd name="T63" fmla="*/ 48 h 48"/>
                <a:gd name="T64" fmla="*/ 44 w 72"/>
                <a:gd name="T65" fmla="*/ 48 h 48"/>
                <a:gd name="T66" fmla="*/ 40 w 72"/>
                <a:gd name="T67" fmla="*/ 46 h 48"/>
                <a:gd name="T68" fmla="*/ 36 w 72"/>
                <a:gd name="T69" fmla="*/ 42 h 48"/>
                <a:gd name="T70" fmla="*/ 32 w 72"/>
                <a:gd name="T71" fmla="*/ 42 h 48"/>
                <a:gd name="T72" fmla="*/ 28 w 72"/>
                <a:gd name="T73" fmla="*/ 40 h 48"/>
                <a:gd name="T74" fmla="*/ 26 w 72"/>
                <a:gd name="T75" fmla="*/ 38 h 48"/>
                <a:gd name="T76" fmla="*/ 24 w 72"/>
                <a:gd name="T77" fmla="*/ 36 h 48"/>
                <a:gd name="T78" fmla="*/ 20 w 72"/>
                <a:gd name="T79" fmla="*/ 32 h 48"/>
                <a:gd name="T80" fmla="*/ 16 w 72"/>
                <a:gd name="T81" fmla="*/ 32 h 48"/>
                <a:gd name="T82" fmla="*/ 12 w 72"/>
                <a:gd name="T83" fmla="*/ 30 h 48"/>
                <a:gd name="T84" fmla="*/ 12 w 72"/>
                <a:gd name="T85" fmla="*/ 22 h 48"/>
                <a:gd name="T86" fmla="*/ 8 w 72"/>
                <a:gd name="T87" fmla="*/ 18 h 48"/>
                <a:gd name="T88" fmla="*/ 8 w 72"/>
                <a:gd name="T89" fmla="*/ 12 h 48"/>
                <a:gd name="T90" fmla="*/ 2 w 72"/>
                <a:gd name="T91" fmla="*/ 4 h 48"/>
                <a:gd name="T92" fmla="*/ 2 w 72"/>
                <a:gd name="T93" fmla="*/ 0 h 48"/>
                <a:gd name="T94" fmla="*/ 0 w 7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48"/>
                <a:gd name="T146" fmla="*/ 72 w 7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48">
                  <a:moveTo>
                    <a:pt x="0" y="0"/>
                  </a:moveTo>
                  <a:lnTo>
                    <a:pt x="2" y="2"/>
                  </a:lnTo>
                  <a:lnTo>
                    <a:pt x="4" y="2"/>
                  </a:lnTo>
                  <a:lnTo>
                    <a:pt x="6" y="4"/>
                  </a:lnTo>
                  <a:lnTo>
                    <a:pt x="8" y="6"/>
                  </a:lnTo>
                  <a:lnTo>
                    <a:pt x="14" y="8"/>
                  </a:lnTo>
                  <a:lnTo>
                    <a:pt x="18" y="8"/>
                  </a:lnTo>
                  <a:lnTo>
                    <a:pt x="20" y="8"/>
                  </a:lnTo>
                  <a:lnTo>
                    <a:pt x="34" y="10"/>
                  </a:lnTo>
                  <a:lnTo>
                    <a:pt x="36" y="12"/>
                  </a:lnTo>
                  <a:lnTo>
                    <a:pt x="34" y="12"/>
                  </a:lnTo>
                  <a:lnTo>
                    <a:pt x="32" y="14"/>
                  </a:lnTo>
                  <a:lnTo>
                    <a:pt x="30" y="18"/>
                  </a:lnTo>
                  <a:lnTo>
                    <a:pt x="42" y="18"/>
                  </a:lnTo>
                  <a:lnTo>
                    <a:pt x="44" y="16"/>
                  </a:lnTo>
                  <a:lnTo>
                    <a:pt x="48" y="16"/>
                  </a:lnTo>
                  <a:lnTo>
                    <a:pt x="50" y="18"/>
                  </a:lnTo>
                  <a:lnTo>
                    <a:pt x="52" y="20"/>
                  </a:lnTo>
                  <a:lnTo>
                    <a:pt x="56" y="20"/>
                  </a:lnTo>
                  <a:lnTo>
                    <a:pt x="60" y="20"/>
                  </a:lnTo>
                  <a:lnTo>
                    <a:pt x="62" y="24"/>
                  </a:lnTo>
                  <a:lnTo>
                    <a:pt x="72" y="26"/>
                  </a:lnTo>
                  <a:lnTo>
                    <a:pt x="70" y="28"/>
                  </a:lnTo>
                  <a:lnTo>
                    <a:pt x="70" y="36"/>
                  </a:lnTo>
                  <a:lnTo>
                    <a:pt x="66" y="42"/>
                  </a:lnTo>
                  <a:lnTo>
                    <a:pt x="56" y="48"/>
                  </a:lnTo>
                  <a:lnTo>
                    <a:pt x="54" y="48"/>
                  </a:lnTo>
                  <a:lnTo>
                    <a:pt x="52" y="46"/>
                  </a:lnTo>
                  <a:lnTo>
                    <a:pt x="50" y="48"/>
                  </a:lnTo>
                  <a:lnTo>
                    <a:pt x="48" y="46"/>
                  </a:lnTo>
                  <a:lnTo>
                    <a:pt x="48" y="44"/>
                  </a:lnTo>
                  <a:lnTo>
                    <a:pt x="46" y="48"/>
                  </a:lnTo>
                  <a:lnTo>
                    <a:pt x="44" y="48"/>
                  </a:lnTo>
                  <a:lnTo>
                    <a:pt x="40" y="46"/>
                  </a:lnTo>
                  <a:lnTo>
                    <a:pt x="36" y="42"/>
                  </a:lnTo>
                  <a:lnTo>
                    <a:pt x="32" y="42"/>
                  </a:lnTo>
                  <a:lnTo>
                    <a:pt x="28" y="40"/>
                  </a:lnTo>
                  <a:lnTo>
                    <a:pt x="26" y="38"/>
                  </a:lnTo>
                  <a:lnTo>
                    <a:pt x="24" y="36"/>
                  </a:lnTo>
                  <a:lnTo>
                    <a:pt x="20" y="32"/>
                  </a:lnTo>
                  <a:lnTo>
                    <a:pt x="16" y="32"/>
                  </a:lnTo>
                  <a:lnTo>
                    <a:pt x="12" y="30"/>
                  </a:lnTo>
                  <a:lnTo>
                    <a:pt x="12" y="22"/>
                  </a:lnTo>
                  <a:lnTo>
                    <a:pt x="8" y="18"/>
                  </a:lnTo>
                  <a:lnTo>
                    <a:pt x="8" y="12"/>
                  </a:lnTo>
                  <a:lnTo>
                    <a:pt x="2"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390" name="Freeform 459"/>
            <p:cNvSpPr>
              <a:spLocks/>
            </p:cNvSpPr>
            <p:nvPr/>
          </p:nvSpPr>
          <p:spPr bwMode="auto">
            <a:xfrm>
              <a:off x="4971" y="943"/>
              <a:ext cx="72" cy="48"/>
            </a:xfrm>
            <a:custGeom>
              <a:avLst/>
              <a:gdLst>
                <a:gd name="T0" fmla="*/ 0 w 72"/>
                <a:gd name="T1" fmla="*/ 0 h 48"/>
                <a:gd name="T2" fmla="*/ 2 w 72"/>
                <a:gd name="T3" fmla="*/ 2 h 48"/>
                <a:gd name="T4" fmla="*/ 4 w 72"/>
                <a:gd name="T5" fmla="*/ 2 h 48"/>
                <a:gd name="T6" fmla="*/ 6 w 72"/>
                <a:gd name="T7" fmla="*/ 4 h 48"/>
                <a:gd name="T8" fmla="*/ 8 w 72"/>
                <a:gd name="T9" fmla="*/ 6 h 48"/>
                <a:gd name="T10" fmla="*/ 14 w 72"/>
                <a:gd name="T11" fmla="*/ 8 h 48"/>
                <a:gd name="T12" fmla="*/ 18 w 72"/>
                <a:gd name="T13" fmla="*/ 8 h 48"/>
                <a:gd name="T14" fmla="*/ 20 w 72"/>
                <a:gd name="T15" fmla="*/ 8 h 48"/>
                <a:gd name="T16" fmla="*/ 34 w 72"/>
                <a:gd name="T17" fmla="*/ 10 h 48"/>
                <a:gd name="T18" fmla="*/ 36 w 72"/>
                <a:gd name="T19" fmla="*/ 12 h 48"/>
                <a:gd name="T20" fmla="*/ 34 w 72"/>
                <a:gd name="T21" fmla="*/ 12 h 48"/>
                <a:gd name="T22" fmla="*/ 32 w 72"/>
                <a:gd name="T23" fmla="*/ 14 h 48"/>
                <a:gd name="T24" fmla="*/ 30 w 72"/>
                <a:gd name="T25" fmla="*/ 18 h 48"/>
                <a:gd name="T26" fmla="*/ 42 w 72"/>
                <a:gd name="T27" fmla="*/ 18 h 48"/>
                <a:gd name="T28" fmla="*/ 44 w 72"/>
                <a:gd name="T29" fmla="*/ 16 h 48"/>
                <a:gd name="T30" fmla="*/ 48 w 72"/>
                <a:gd name="T31" fmla="*/ 16 h 48"/>
                <a:gd name="T32" fmla="*/ 50 w 72"/>
                <a:gd name="T33" fmla="*/ 18 h 48"/>
                <a:gd name="T34" fmla="*/ 52 w 72"/>
                <a:gd name="T35" fmla="*/ 20 h 48"/>
                <a:gd name="T36" fmla="*/ 56 w 72"/>
                <a:gd name="T37" fmla="*/ 20 h 48"/>
                <a:gd name="T38" fmla="*/ 60 w 72"/>
                <a:gd name="T39" fmla="*/ 20 h 48"/>
                <a:gd name="T40" fmla="*/ 62 w 72"/>
                <a:gd name="T41" fmla="*/ 24 h 48"/>
                <a:gd name="T42" fmla="*/ 72 w 72"/>
                <a:gd name="T43" fmla="*/ 26 h 48"/>
                <a:gd name="T44" fmla="*/ 70 w 72"/>
                <a:gd name="T45" fmla="*/ 28 h 48"/>
                <a:gd name="T46" fmla="*/ 70 w 72"/>
                <a:gd name="T47" fmla="*/ 36 h 48"/>
                <a:gd name="T48" fmla="*/ 66 w 72"/>
                <a:gd name="T49" fmla="*/ 42 h 48"/>
                <a:gd name="T50" fmla="*/ 56 w 72"/>
                <a:gd name="T51" fmla="*/ 48 h 48"/>
                <a:gd name="T52" fmla="*/ 54 w 72"/>
                <a:gd name="T53" fmla="*/ 48 h 48"/>
                <a:gd name="T54" fmla="*/ 52 w 72"/>
                <a:gd name="T55" fmla="*/ 46 h 48"/>
                <a:gd name="T56" fmla="*/ 50 w 72"/>
                <a:gd name="T57" fmla="*/ 48 h 48"/>
                <a:gd name="T58" fmla="*/ 48 w 72"/>
                <a:gd name="T59" fmla="*/ 46 h 48"/>
                <a:gd name="T60" fmla="*/ 48 w 72"/>
                <a:gd name="T61" fmla="*/ 44 h 48"/>
                <a:gd name="T62" fmla="*/ 46 w 72"/>
                <a:gd name="T63" fmla="*/ 48 h 48"/>
                <a:gd name="T64" fmla="*/ 44 w 72"/>
                <a:gd name="T65" fmla="*/ 48 h 48"/>
                <a:gd name="T66" fmla="*/ 40 w 72"/>
                <a:gd name="T67" fmla="*/ 46 h 48"/>
                <a:gd name="T68" fmla="*/ 36 w 72"/>
                <a:gd name="T69" fmla="*/ 42 h 48"/>
                <a:gd name="T70" fmla="*/ 32 w 72"/>
                <a:gd name="T71" fmla="*/ 42 h 48"/>
                <a:gd name="T72" fmla="*/ 28 w 72"/>
                <a:gd name="T73" fmla="*/ 40 h 48"/>
                <a:gd name="T74" fmla="*/ 26 w 72"/>
                <a:gd name="T75" fmla="*/ 38 h 48"/>
                <a:gd name="T76" fmla="*/ 24 w 72"/>
                <a:gd name="T77" fmla="*/ 36 h 48"/>
                <a:gd name="T78" fmla="*/ 20 w 72"/>
                <a:gd name="T79" fmla="*/ 32 h 48"/>
                <a:gd name="T80" fmla="*/ 16 w 72"/>
                <a:gd name="T81" fmla="*/ 32 h 48"/>
                <a:gd name="T82" fmla="*/ 12 w 72"/>
                <a:gd name="T83" fmla="*/ 30 h 48"/>
                <a:gd name="T84" fmla="*/ 12 w 72"/>
                <a:gd name="T85" fmla="*/ 22 h 48"/>
                <a:gd name="T86" fmla="*/ 8 w 72"/>
                <a:gd name="T87" fmla="*/ 18 h 48"/>
                <a:gd name="T88" fmla="*/ 8 w 72"/>
                <a:gd name="T89" fmla="*/ 12 h 48"/>
                <a:gd name="T90" fmla="*/ 2 w 72"/>
                <a:gd name="T91" fmla="*/ 4 h 48"/>
                <a:gd name="T92" fmla="*/ 2 w 72"/>
                <a:gd name="T93" fmla="*/ 0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48"/>
                <a:gd name="T143" fmla="*/ 72 w 72"/>
                <a:gd name="T144" fmla="*/ 48 h 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48">
                  <a:moveTo>
                    <a:pt x="0" y="0"/>
                  </a:moveTo>
                  <a:lnTo>
                    <a:pt x="2" y="2"/>
                  </a:lnTo>
                  <a:lnTo>
                    <a:pt x="4" y="2"/>
                  </a:lnTo>
                  <a:lnTo>
                    <a:pt x="6" y="4"/>
                  </a:lnTo>
                  <a:lnTo>
                    <a:pt x="8" y="6"/>
                  </a:lnTo>
                  <a:lnTo>
                    <a:pt x="14" y="8"/>
                  </a:lnTo>
                  <a:lnTo>
                    <a:pt x="18" y="8"/>
                  </a:lnTo>
                  <a:lnTo>
                    <a:pt x="20" y="8"/>
                  </a:lnTo>
                  <a:lnTo>
                    <a:pt x="34" y="10"/>
                  </a:lnTo>
                  <a:lnTo>
                    <a:pt x="36" y="12"/>
                  </a:lnTo>
                  <a:lnTo>
                    <a:pt x="34" y="12"/>
                  </a:lnTo>
                  <a:lnTo>
                    <a:pt x="32" y="14"/>
                  </a:lnTo>
                  <a:lnTo>
                    <a:pt x="30" y="18"/>
                  </a:lnTo>
                  <a:lnTo>
                    <a:pt x="42" y="18"/>
                  </a:lnTo>
                  <a:lnTo>
                    <a:pt x="44" y="16"/>
                  </a:lnTo>
                  <a:lnTo>
                    <a:pt x="48" y="16"/>
                  </a:lnTo>
                  <a:lnTo>
                    <a:pt x="50" y="18"/>
                  </a:lnTo>
                  <a:lnTo>
                    <a:pt x="52" y="20"/>
                  </a:lnTo>
                  <a:lnTo>
                    <a:pt x="56" y="20"/>
                  </a:lnTo>
                  <a:lnTo>
                    <a:pt x="60" y="20"/>
                  </a:lnTo>
                  <a:lnTo>
                    <a:pt x="62" y="24"/>
                  </a:lnTo>
                  <a:lnTo>
                    <a:pt x="72" y="26"/>
                  </a:lnTo>
                  <a:lnTo>
                    <a:pt x="70" y="28"/>
                  </a:lnTo>
                  <a:lnTo>
                    <a:pt x="70" y="36"/>
                  </a:lnTo>
                  <a:lnTo>
                    <a:pt x="66" y="42"/>
                  </a:lnTo>
                  <a:lnTo>
                    <a:pt x="56" y="48"/>
                  </a:lnTo>
                  <a:lnTo>
                    <a:pt x="54" y="48"/>
                  </a:lnTo>
                  <a:lnTo>
                    <a:pt x="52" y="46"/>
                  </a:lnTo>
                  <a:lnTo>
                    <a:pt x="50" y="48"/>
                  </a:lnTo>
                  <a:lnTo>
                    <a:pt x="48" y="46"/>
                  </a:lnTo>
                  <a:lnTo>
                    <a:pt x="48" y="44"/>
                  </a:lnTo>
                  <a:lnTo>
                    <a:pt x="46" y="48"/>
                  </a:lnTo>
                  <a:lnTo>
                    <a:pt x="44" y="48"/>
                  </a:lnTo>
                  <a:lnTo>
                    <a:pt x="40" y="46"/>
                  </a:lnTo>
                  <a:lnTo>
                    <a:pt x="36" y="42"/>
                  </a:lnTo>
                  <a:lnTo>
                    <a:pt x="32" y="42"/>
                  </a:lnTo>
                  <a:lnTo>
                    <a:pt x="28" y="40"/>
                  </a:lnTo>
                  <a:lnTo>
                    <a:pt x="26" y="38"/>
                  </a:lnTo>
                  <a:lnTo>
                    <a:pt x="24" y="36"/>
                  </a:lnTo>
                  <a:lnTo>
                    <a:pt x="20" y="32"/>
                  </a:lnTo>
                  <a:lnTo>
                    <a:pt x="16" y="32"/>
                  </a:lnTo>
                  <a:lnTo>
                    <a:pt x="12" y="30"/>
                  </a:lnTo>
                  <a:lnTo>
                    <a:pt x="12" y="22"/>
                  </a:lnTo>
                  <a:lnTo>
                    <a:pt x="8" y="18"/>
                  </a:lnTo>
                  <a:lnTo>
                    <a:pt x="8" y="12"/>
                  </a:lnTo>
                  <a:lnTo>
                    <a:pt x="2" y="4"/>
                  </a:lnTo>
                  <a:lnTo>
                    <a:pt x="2" y="0"/>
                  </a:lnTo>
                </a:path>
              </a:pathLst>
            </a:custGeom>
            <a:solidFill>
              <a:schemeClr val="tx2"/>
            </a:solidFill>
            <a:ln w="3175">
              <a:solidFill>
                <a:schemeClr val="bg1"/>
              </a:solidFill>
              <a:round/>
              <a:headEnd/>
              <a:tailEnd/>
            </a:ln>
          </p:spPr>
          <p:txBody>
            <a:bodyPr/>
            <a:lstStyle/>
            <a:p>
              <a:endParaRPr lang="fr-FR" dirty="0"/>
            </a:p>
          </p:txBody>
        </p:sp>
        <p:sp>
          <p:nvSpPr>
            <p:cNvPr id="5391" name="Freeform 460"/>
            <p:cNvSpPr>
              <a:spLocks/>
            </p:cNvSpPr>
            <p:nvPr/>
          </p:nvSpPr>
          <p:spPr bwMode="auto">
            <a:xfrm>
              <a:off x="4879" y="1014"/>
              <a:ext cx="14" cy="22"/>
            </a:xfrm>
            <a:custGeom>
              <a:avLst/>
              <a:gdLst>
                <a:gd name="T0" fmla="*/ 12 w 14"/>
                <a:gd name="T1" fmla="*/ 8 h 22"/>
                <a:gd name="T2" fmla="*/ 14 w 14"/>
                <a:gd name="T3" fmla="*/ 4 h 22"/>
                <a:gd name="T4" fmla="*/ 10 w 14"/>
                <a:gd name="T5" fmla="*/ 2 h 22"/>
                <a:gd name="T6" fmla="*/ 6 w 14"/>
                <a:gd name="T7" fmla="*/ 0 h 22"/>
                <a:gd name="T8" fmla="*/ 2 w 14"/>
                <a:gd name="T9" fmla="*/ 2 h 22"/>
                <a:gd name="T10" fmla="*/ 0 w 14"/>
                <a:gd name="T11" fmla="*/ 6 h 22"/>
                <a:gd name="T12" fmla="*/ 0 w 14"/>
                <a:gd name="T13" fmla="*/ 20 h 22"/>
                <a:gd name="T14" fmla="*/ 6 w 14"/>
                <a:gd name="T15" fmla="*/ 22 h 22"/>
                <a:gd name="T16" fmla="*/ 6 w 14"/>
                <a:gd name="T17" fmla="*/ 20 h 22"/>
                <a:gd name="T18" fmla="*/ 4 w 14"/>
                <a:gd name="T19" fmla="*/ 20 h 22"/>
                <a:gd name="T20" fmla="*/ 8 w 14"/>
                <a:gd name="T21" fmla="*/ 18 h 22"/>
                <a:gd name="T22" fmla="*/ 10 w 14"/>
                <a:gd name="T23" fmla="*/ 16 h 22"/>
                <a:gd name="T24" fmla="*/ 12 w 14"/>
                <a:gd name="T25" fmla="*/ 16 h 22"/>
                <a:gd name="T26" fmla="*/ 14 w 14"/>
                <a:gd name="T27" fmla="*/ 12 h 22"/>
                <a:gd name="T28" fmla="*/ 12 w 14"/>
                <a:gd name="T29" fmla="*/ 10 h 22"/>
                <a:gd name="T30" fmla="*/ 12 w 14"/>
                <a:gd name="T31" fmla="*/ 10 h 22"/>
                <a:gd name="T32" fmla="*/ 12 w 14"/>
                <a:gd name="T33" fmla="*/ 8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22"/>
                <a:gd name="T53" fmla="*/ 14 w 1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22">
                  <a:moveTo>
                    <a:pt x="12" y="8"/>
                  </a:moveTo>
                  <a:lnTo>
                    <a:pt x="14" y="4"/>
                  </a:lnTo>
                  <a:lnTo>
                    <a:pt x="10" y="2"/>
                  </a:lnTo>
                  <a:lnTo>
                    <a:pt x="6" y="0"/>
                  </a:lnTo>
                  <a:lnTo>
                    <a:pt x="2" y="2"/>
                  </a:lnTo>
                  <a:lnTo>
                    <a:pt x="0" y="6"/>
                  </a:lnTo>
                  <a:lnTo>
                    <a:pt x="0" y="20"/>
                  </a:lnTo>
                  <a:lnTo>
                    <a:pt x="6" y="22"/>
                  </a:lnTo>
                  <a:lnTo>
                    <a:pt x="6" y="20"/>
                  </a:lnTo>
                  <a:lnTo>
                    <a:pt x="4" y="20"/>
                  </a:lnTo>
                  <a:lnTo>
                    <a:pt x="8" y="18"/>
                  </a:lnTo>
                  <a:lnTo>
                    <a:pt x="10" y="16"/>
                  </a:lnTo>
                  <a:lnTo>
                    <a:pt x="12" y="16"/>
                  </a:lnTo>
                  <a:lnTo>
                    <a:pt x="14" y="12"/>
                  </a:lnTo>
                  <a:lnTo>
                    <a:pt x="12" y="10"/>
                  </a:lnTo>
                  <a:lnTo>
                    <a:pt x="12" y="8"/>
                  </a:lnTo>
                  <a:close/>
                </a:path>
              </a:pathLst>
            </a:custGeom>
            <a:solidFill>
              <a:schemeClr val="tx2"/>
            </a:solidFill>
            <a:ln w="3175">
              <a:solidFill>
                <a:schemeClr val="bg1"/>
              </a:solidFill>
              <a:round/>
              <a:headEnd/>
              <a:tailEnd/>
            </a:ln>
          </p:spPr>
          <p:txBody>
            <a:bodyPr/>
            <a:lstStyle/>
            <a:p>
              <a:endParaRPr lang="fr-FR" dirty="0"/>
            </a:p>
          </p:txBody>
        </p:sp>
        <p:sp>
          <p:nvSpPr>
            <p:cNvPr id="5392" name="Freeform 461"/>
            <p:cNvSpPr>
              <a:spLocks/>
            </p:cNvSpPr>
            <p:nvPr/>
          </p:nvSpPr>
          <p:spPr bwMode="auto">
            <a:xfrm>
              <a:off x="4879" y="1014"/>
              <a:ext cx="14" cy="22"/>
            </a:xfrm>
            <a:custGeom>
              <a:avLst/>
              <a:gdLst>
                <a:gd name="T0" fmla="*/ 12 w 14"/>
                <a:gd name="T1" fmla="*/ 8 h 22"/>
                <a:gd name="T2" fmla="*/ 14 w 14"/>
                <a:gd name="T3" fmla="*/ 4 h 22"/>
                <a:gd name="T4" fmla="*/ 10 w 14"/>
                <a:gd name="T5" fmla="*/ 2 h 22"/>
                <a:gd name="T6" fmla="*/ 6 w 14"/>
                <a:gd name="T7" fmla="*/ 0 h 22"/>
                <a:gd name="T8" fmla="*/ 2 w 14"/>
                <a:gd name="T9" fmla="*/ 2 h 22"/>
                <a:gd name="T10" fmla="*/ 0 w 14"/>
                <a:gd name="T11" fmla="*/ 6 h 22"/>
                <a:gd name="T12" fmla="*/ 0 w 14"/>
                <a:gd name="T13" fmla="*/ 20 h 22"/>
                <a:gd name="T14" fmla="*/ 6 w 14"/>
                <a:gd name="T15" fmla="*/ 22 h 22"/>
                <a:gd name="T16" fmla="*/ 6 w 14"/>
                <a:gd name="T17" fmla="*/ 20 h 22"/>
                <a:gd name="T18" fmla="*/ 4 w 14"/>
                <a:gd name="T19" fmla="*/ 20 h 22"/>
                <a:gd name="T20" fmla="*/ 8 w 14"/>
                <a:gd name="T21" fmla="*/ 18 h 22"/>
                <a:gd name="T22" fmla="*/ 10 w 14"/>
                <a:gd name="T23" fmla="*/ 16 h 22"/>
                <a:gd name="T24" fmla="*/ 12 w 14"/>
                <a:gd name="T25" fmla="*/ 16 h 22"/>
                <a:gd name="T26" fmla="*/ 14 w 14"/>
                <a:gd name="T27" fmla="*/ 12 h 22"/>
                <a:gd name="T28" fmla="*/ 12 w 14"/>
                <a:gd name="T29" fmla="*/ 10 h 22"/>
                <a:gd name="T30" fmla="*/ 12 w 14"/>
                <a:gd name="T31" fmla="*/ 1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2"/>
                <a:gd name="T50" fmla="*/ 14 w 14"/>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2">
                  <a:moveTo>
                    <a:pt x="12" y="8"/>
                  </a:moveTo>
                  <a:lnTo>
                    <a:pt x="14" y="4"/>
                  </a:lnTo>
                  <a:lnTo>
                    <a:pt x="10" y="2"/>
                  </a:lnTo>
                  <a:lnTo>
                    <a:pt x="6" y="0"/>
                  </a:lnTo>
                  <a:lnTo>
                    <a:pt x="2" y="2"/>
                  </a:lnTo>
                  <a:lnTo>
                    <a:pt x="0" y="6"/>
                  </a:lnTo>
                  <a:lnTo>
                    <a:pt x="0" y="20"/>
                  </a:lnTo>
                  <a:lnTo>
                    <a:pt x="6" y="22"/>
                  </a:lnTo>
                  <a:lnTo>
                    <a:pt x="6" y="20"/>
                  </a:lnTo>
                  <a:lnTo>
                    <a:pt x="4" y="20"/>
                  </a:lnTo>
                  <a:lnTo>
                    <a:pt x="8" y="18"/>
                  </a:lnTo>
                  <a:lnTo>
                    <a:pt x="10" y="16"/>
                  </a:lnTo>
                  <a:lnTo>
                    <a:pt x="12" y="16"/>
                  </a:lnTo>
                  <a:lnTo>
                    <a:pt x="14" y="12"/>
                  </a:lnTo>
                  <a:lnTo>
                    <a:pt x="12" y="10"/>
                  </a:lnTo>
                </a:path>
              </a:pathLst>
            </a:custGeom>
            <a:solidFill>
              <a:schemeClr val="tx2"/>
            </a:solidFill>
            <a:ln w="3175">
              <a:solidFill>
                <a:schemeClr val="bg1"/>
              </a:solidFill>
              <a:round/>
              <a:headEnd/>
              <a:tailEnd/>
            </a:ln>
          </p:spPr>
          <p:txBody>
            <a:bodyPr/>
            <a:lstStyle/>
            <a:p>
              <a:endParaRPr lang="fr-FR" dirty="0"/>
            </a:p>
          </p:txBody>
        </p:sp>
        <p:sp>
          <p:nvSpPr>
            <p:cNvPr id="5393" name="Freeform 462"/>
            <p:cNvSpPr>
              <a:spLocks/>
            </p:cNvSpPr>
            <p:nvPr/>
          </p:nvSpPr>
          <p:spPr bwMode="auto">
            <a:xfrm>
              <a:off x="4873" y="1034"/>
              <a:ext cx="58" cy="38"/>
            </a:xfrm>
            <a:custGeom>
              <a:avLst/>
              <a:gdLst>
                <a:gd name="T0" fmla="*/ 24 w 58"/>
                <a:gd name="T1" fmla="*/ 2 h 38"/>
                <a:gd name="T2" fmla="*/ 30 w 58"/>
                <a:gd name="T3" fmla="*/ 0 h 38"/>
                <a:gd name="T4" fmla="*/ 34 w 58"/>
                <a:gd name="T5" fmla="*/ 0 h 38"/>
                <a:gd name="T6" fmla="*/ 36 w 58"/>
                <a:gd name="T7" fmla="*/ 2 h 38"/>
                <a:gd name="T8" fmla="*/ 40 w 58"/>
                <a:gd name="T9" fmla="*/ 4 h 38"/>
                <a:gd name="T10" fmla="*/ 42 w 58"/>
                <a:gd name="T11" fmla="*/ 4 h 38"/>
                <a:gd name="T12" fmla="*/ 46 w 58"/>
                <a:gd name="T13" fmla="*/ 10 h 38"/>
                <a:gd name="T14" fmla="*/ 50 w 58"/>
                <a:gd name="T15" fmla="*/ 14 h 38"/>
                <a:gd name="T16" fmla="*/ 54 w 58"/>
                <a:gd name="T17" fmla="*/ 22 h 38"/>
                <a:gd name="T18" fmla="*/ 58 w 58"/>
                <a:gd name="T19" fmla="*/ 38 h 38"/>
                <a:gd name="T20" fmla="*/ 54 w 58"/>
                <a:gd name="T21" fmla="*/ 36 h 38"/>
                <a:gd name="T22" fmla="*/ 52 w 58"/>
                <a:gd name="T23" fmla="*/ 38 h 38"/>
                <a:gd name="T24" fmla="*/ 48 w 58"/>
                <a:gd name="T25" fmla="*/ 38 h 38"/>
                <a:gd name="T26" fmla="*/ 44 w 58"/>
                <a:gd name="T27" fmla="*/ 34 h 38"/>
                <a:gd name="T28" fmla="*/ 38 w 58"/>
                <a:gd name="T29" fmla="*/ 36 h 38"/>
                <a:gd name="T30" fmla="*/ 32 w 58"/>
                <a:gd name="T31" fmla="*/ 34 h 38"/>
                <a:gd name="T32" fmla="*/ 30 w 58"/>
                <a:gd name="T33" fmla="*/ 30 h 38"/>
                <a:gd name="T34" fmla="*/ 28 w 58"/>
                <a:gd name="T35" fmla="*/ 32 h 38"/>
                <a:gd name="T36" fmla="*/ 22 w 58"/>
                <a:gd name="T37" fmla="*/ 30 h 38"/>
                <a:gd name="T38" fmla="*/ 18 w 58"/>
                <a:gd name="T39" fmla="*/ 28 h 38"/>
                <a:gd name="T40" fmla="*/ 12 w 58"/>
                <a:gd name="T41" fmla="*/ 26 h 38"/>
                <a:gd name="T42" fmla="*/ 4 w 58"/>
                <a:gd name="T43" fmla="*/ 30 h 38"/>
                <a:gd name="T44" fmla="*/ 2 w 58"/>
                <a:gd name="T45" fmla="*/ 30 h 38"/>
                <a:gd name="T46" fmla="*/ 0 w 58"/>
                <a:gd name="T47" fmla="*/ 26 h 38"/>
                <a:gd name="T48" fmla="*/ 2 w 58"/>
                <a:gd name="T49" fmla="*/ 24 h 38"/>
                <a:gd name="T50" fmla="*/ 10 w 58"/>
                <a:gd name="T51" fmla="*/ 24 h 38"/>
                <a:gd name="T52" fmla="*/ 16 w 58"/>
                <a:gd name="T53" fmla="*/ 8 h 38"/>
                <a:gd name="T54" fmla="*/ 16 w 58"/>
                <a:gd name="T55" fmla="*/ 6 h 38"/>
                <a:gd name="T56" fmla="*/ 18 w 58"/>
                <a:gd name="T57" fmla="*/ 2 h 38"/>
                <a:gd name="T58" fmla="*/ 22 w 58"/>
                <a:gd name="T59" fmla="*/ 2 h 38"/>
                <a:gd name="T60" fmla="*/ 24 w 58"/>
                <a:gd name="T61" fmla="*/ 2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
                <a:gd name="T94" fmla="*/ 0 h 38"/>
                <a:gd name="T95" fmla="*/ 58 w 58"/>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 h="38">
                  <a:moveTo>
                    <a:pt x="24" y="2"/>
                  </a:moveTo>
                  <a:lnTo>
                    <a:pt x="30" y="0"/>
                  </a:lnTo>
                  <a:lnTo>
                    <a:pt x="34" y="0"/>
                  </a:lnTo>
                  <a:lnTo>
                    <a:pt x="36" y="2"/>
                  </a:lnTo>
                  <a:lnTo>
                    <a:pt x="40" y="4"/>
                  </a:lnTo>
                  <a:lnTo>
                    <a:pt x="42" y="4"/>
                  </a:lnTo>
                  <a:lnTo>
                    <a:pt x="46" y="10"/>
                  </a:lnTo>
                  <a:lnTo>
                    <a:pt x="50" y="14"/>
                  </a:lnTo>
                  <a:lnTo>
                    <a:pt x="54" y="22"/>
                  </a:lnTo>
                  <a:lnTo>
                    <a:pt x="58" y="38"/>
                  </a:lnTo>
                  <a:lnTo>
                    <a:pt x="54" y="36"/>
                  </a:lnTo>
                  <a:lnTo>
                    <a:pt x="52" y="38"/>
                  </a:lnTo>
                  <a:lnTo>
                    <a:pt x="48" y="38"/>
                  </a:lnTo>
                  <a:lnTo>
                    <a:pt x="44" y="34"/>
                  </a:lnTo>
                  <a:lnTo>
                    <a:pt x="38" y="36"/>
                  </a:lnTo>
                  <a:lnTo>
                    <a:pt x="32" y="34"/>
                  </a:lnTo>
                  <a:lnTo>
                    <a:pt x="30" y="30"/>
                  </a:lnTo>
                  <a:lnTo>
                    <a:pt x="28" y="32"/>
                  </a:lnTo>
                  <a:lnTo>
                    <a:pt x="22" y="30"/>
                  </a:lnTo>
                  <a:lnTo>
                    <a:pt x="18" y="28"/>
                  </a:lnTo>
                  <a:lnTo>
                    <a:pt x="12" y="26"/>
                  </a:lnTo>
                  <a:lnTo>
                    <a:pt x="4" y="30"/>
                  </a:lnTo>
                  <a:lnTo>
                    <a:pt x="2" y="30"/>
                  </a:lnTo>
                  <a:lnTo>
                    <a:pt x="0" y="26"/>
                  </a:lnTo>
                  <a:lnTo>
                    <a:pt x="2" y="24"/>
                  </a:lnTo>
                  <a:lnTo>
                    <a:pt x="10" y="24"/>
                  </a:lnTo>
                  <a:lnTo>
                    <a:pt x="16" y="8"/>
                  </a:lnTo>
                  <a:lnTo>
                    <a:pt x="16" y="6"/>
                  </a:lnTo>
                  <a:lnTo>
                    <a:pt x="18" y="2"/>
                  </a:lnTo>
                  <a:lnTo>
                    <a:pt x="22" y="2"/>
                  </a:lnTo>
                  <a:lnTo>
                    <a:pt x="24" y="2"/>
                  </a:lnTo>
                  <a:close/>
                </a:path>
              </a:pathLst>
            </a:custGeom>
            <a:solidFill>
              <a:schemeClr val="tx2"/>
            </a:solidFill>
            <a:ln w="3175">
              <a:solidFill>
                <a:schemeClr val="bg1"/>
              </a:solidFill>
              <a:round/>
              <a:headEnd/>
              <a:tailEnd/>
            </a:ln>
          </p:spPr>
          <p:txBody>
            <a:bodyPr/>
            <a:lstStyle/>
            <a:p>
              <a:endParaRPr lang="fr-FR" dirty="0"/>
            </a:p>
          </p:txBody>
        </p:sp>
        <p:sp>
          <p:nvSpPr>
            <p:cNvPr id="5394" name="Freeform 463"/>
            <p:cNvSpPr>
              <a:spLocks/>
            </p:cNvSpPr>
            <p:nvPr/>
          </p:nvSpPr>
          <p:spPr bwMode="auto">
            <a:xfrm>
              <a:off x="4873" y="1034"/>
              <a:ext cx="58" cy="38"/>
            </a:xfrm>
            <a:custGeom>
              <a:avLst/>
              <a:gdLst>
                <a:gd name="T0" fmla="*/ 24 w 58"/>
                <a:gd name="T1" fmla="*/ 2 h 38"/>
                <a:gd name="T2" fmla="*/ 30 w 58"/>
                <a:gd name="T3" fmla="*/ 0 h 38"/>
                <a:gd name="T4" fmla="*/ 34 w 58"/>
                <a:gd name="T5" fmla="*/ 0 h 38"/>
                <a:gd name="T6" fmla="*/ 36 w 58"/>
                <a:gd name="T7" fmla="*/ 2 h 38"/>
                <a:gd name="T8" fmla="*/ 40 w 58"/>
                <a:gd name="T9" fmla="*/ 4 h 38"/>
                <a:gd name="T10" fmla="*/ 42 w 58"/>
                <a:gd name="T11" fmla="*/ 4 h 38"/>
                <a:gd name="T12" fmla="*/ 46 w 58"/>
                <a:gd name="T13" fmla="*/ 10 h 38"/>
                <a:gd name="T14" fmla="*/ 50 w 58"/>
                <a:gd name="T15" fmla="*/ 14 h 38"/>
                <a:gd name="T16" fmla="*/ 54 w 58"/>
                <a:gd name="T17" fmla="*/ 22 h 38"/>
                <a:gd name="T18" fmla="*/ 58 w 58"/>
                <a:gd name="T19" fmla="*/ 38 h 38"/>
                <a:gd name="T20" fmla="*/ 54 w 58"/>
                <a:gd name="T21" fmla="*/ 36 h 38"/>
                <a:gd name="T22" fmla="*/ 52 w 58"/>
                <a:gd name="T23" fmla="*/ 38 h 38"/>
                <a:gd name="T24" fmla="*/ 48 w 58"/>
                <a:gd name="T25" fmla="*/ 38 h 38"/>
                <a:gd name="T26" fmla="*/ 44 w 58"/>
                <a:gd name="T27" fmla="*/ 34 h 38"/>
                <a:gd name="T28" fmla="*/ 38 w 58"/>
                <a:gd name="T29" fmla="*/ 36 h 38"/>
                <a:gd name="T30" fmla="*/ 32 w 58"/>
                <a:gd name="T31" fmla="*/ 34 h 38"/>
                <a:gd name="T32" fmla="*/ 30 w 58"/>
                <a:gd name="T33" fmla="*/ 30 h 38"/>
                <a:gd name="T34" fmla="*/ 28 w 58"/>
                <a:gd name="T35" fmla="*/ 32 h 38"/>
                <a:gd name="T36" fmla="*/ 22 w 58"/>
                <a:gd name="T37" fmla="*/ 30 h 38"/>
                <a:gd name="T38" fmla="*/ 18 w 58"/>
                <a:gd name="T39" fmla="*/ 28 h 38"/>
                <a:gd name="T40" fmla="*/ 12 w 58"/>
                <a:gd name="T41" fmla="*/ 26 h 38"/>
                <a:gd name="T42" fmla="*/ 4 w 58"/>
                <a:gd name="T43" fmla="*/ 30 h 38"/>
                <a:gd name="T44" fmla="*/ 2 w 58"/>
                <a:gd name="T45" fmla="*/ 30 h 38"/>
                <a:gd name="T46" fmla="*/ 0 w 58"/>
                <a:gd name="T47" fmla="*/ 26 h 38"/>
                <a:gd name="T48" fmla="*/ 2 w 58"/>
                <a:gd name="T49" fmla="*/ 24 h 38"/>
                <a:gd name="T50" fmla="*/ 10 w 58"/>
                <a:gd name="T51" fmla="*/ 24 h 38"/>
                <a:gd name="T52" fmla="*/ 16 w 58"/>
                <a:gd name="T53" fmla="*/ 8 h 38"/>
                <a:gd name="T54" fmla="*/ 16 w 58"/>
                <a:gd name="T55" fmla="*/ 6 h 38"/>
                <a:gd name="T56" fmla="*/ 18 w 58"/>
                <a:gd name="T57" fmla="*/ 2 h 38"/>
                <a:gd name="T58" fmla="*/ 22 w 58"/>
                <a:gd name="T59" fmla="*/ 2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8"/>
                <a:gd name="T92" fmla="*/ 58 w 58"/>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8">
                  <a:moveTo>
                    <a:pt x="24" y="2"/>
                  </a:moveTo>
                  <a:lnTo>
                    <a:pt x="30" y="0"/>
                  </a:lnTo>
                  <a:lnTo>
                    <a:pt x="34" y="0"/>
                  </a:lnTo>
                  <a:lnTo>
                    <a:pt x="36" y="2"/>
                  </a:lnTo>
                  <a:lnTo>
                    <a:pt x="40" y="4"/>
                  </a:lnTo>
                  <a:lnTo>
                    <a:pt x="42" y="4"/>
                  </a:lnTo>
                  <a:lnTo>
                    <a:pt x="46" y="10"/>
                  </a:lnTo>
                  <a:lnTo>
                    <a:pt x="50" y="14"/>
                  </a:lnTo>
                  <a:lnTo>
                    <a:pt x="54" y="22"/>
                  </a:lnTo>
                  <a:lnTo>
                    <a:pt x="58" y="38"/>
                  </a:lnTo>
                  <a:lnTo>
                    <a:pt x="54" y="36"/>
                  </a:lnTo>
                  <a:lnTo>
                    <a:pt x="52" y="38"/>
                  </a:lnTo>
                  <a:lnTo>
                    <a:pt x="48" y="38"/>
                  </a:lnTo>
                  <a:lnTo>
                    <a:pt x="44" y="34"/>
                  </a:lnTo>
                  <a:lnTo>
                    <a:pt x="38" y="36"/>
                  </a:lnTo>
                  <a:lnTo>
                    <a:pt x="32" y="34"/>
                  </a:lnTo>
                  <a:lnTo>
                    <a:pt x="30" y="30"/>
                  </a:lnTo>
                  <a:lnTo>
                    <a:pt x="28" y="32"/>
                  </a:lnTo>
                  <a:lnTo>
                    <a:pt x="22" y="30"/>
                  </a:lnTo>
                  <a:lnTo>
                    <a:pt x="18" y="28"/>
                  </a:lnTo>
                  <a:lnTo>
                    <a:pt x="12" y="26"/>
                  </a:lnTo>
                  <a:lnTo>
                    <a:pt x="4" y="30"/>
                  </a:lnTo>
                  <a:lnTo>
                    <a:pt x="2" y="30"/>
                  </a:lnTo>
                  <a:lnTo>
                    <a:pt x="0" y="26"/>
                  </a:lnTo>
                  <a:lnTo>
                    <a:pt x="2" y="24"/>
                  </a:lnTo>
                  <a:lnTo>
                    <a:pt x="10" y="24"/>
                  </a:lnTo>
                  <a:lnTo>
                    <a:pt x="16" y="8"/>
                  </a:lnTo>
                  <a:lnTo>
                    <a:pt x="16" y="6"/>
                  </a:lnTo>
                  <a:lnTo>
                    <a:pt x="18" y="2"/>
                  </a:lnTo>
                  <a:lnTo>
                    <a:pt x="22" y="2"/>
                  </a:lnTo>
                </a:path>
              </a:pathLst>
            </a:custGeom>
            <a:solidFill>
              <a:schemeClr val="tx2"/>
            </a:solidFill>
            <a:ln w="3175">
              <a:solidFill>
                <a:schemeClr val="bg1"/>
              </a:solidFill>
              <a:round/>
              <a:headEnd/>
              <a:tailEnd/>
            </a:ln>
          </p:spPr>
          <p:txBody>
            <a:bodyPr/>
            <a:lstStyle/>
            <a:p>
              <a:endParaRPr lang="fr-FR" dirty="0"/>
            </a:p>
          </p:txBody>
        </p:sp>
        <p:sp>
          <p:nvSpPr>
            <p:cNvPr id="5395" name="Freeform 464"/>
            <p:cNvSpPr>
              <a:spLocks/>
            </p:cNvSpPr>
            <p:nvPr/>
          </p:nvSpPr>
          <p:spPr bwMode="auto">
            <a:xfrm>
              <a:off x="3554" y="1064"/>
              <a:ext cx="90" cy="138"/>
            </a:xfrm>
            <a:custGeom>
              <a:avLst/>
              <a:gdLst>
                <a:gd name="T0" fmla="*/ 40 w 90"/>
                <a:gd name="T1" fmla="*/ 6 h 138"/>
                <a:gd name="T2" fmla="*/ 52 w 90"/>
                <a:gd name="T3" fmla="*/ 0 h 138"/>
                <a:gd name="T4" fmla="*/ 62 w 90"/>
                <a:gd name="T5" fmla="*/ 4 h 138"/>
                <a:gd name="T6" fmla="*/ 74 w 90"/>
                <a:gd name="T7" fmla="*/ 12 h 138"/>
                <a:gd name="T8" fmla="*/ 72 w 90"/>
                <a:gd name="T9" fmla="*/ 18 h 138"/>
                <a:gd name="T10" fmla="*/ 62 w 90"/>
                <a:gd name="T11" fmla="*/ 24 h 138"/>
                <a:gd name="T12" fmla="*/ 72 w 90"/>
                <a:gd name="T13" fmla="*/ 26 h 138"/>
                <a:gd name="T14" fmla="*/ 66 w 90"/>
                <a:gd name="T15" fmla="*/ 32 h 138"/>
                <a:gd name="T16" fmla="*/ 64 w 90"/>
                <a:gd name="T17" fmla="*/ 32 h 138"/>
                <a:gd name="T18" fmla="*/ 62 w 90"/>
                <a:gd name="T19" fmla="*/ 44 h 138"/>
                <a:gd name="T20" fmla="*/ 60 w 90"/>
                <a:gd name="T21" fmla="*/ 46 h 138"/>
                <a:gd name="T22" fmla="*/ 58 w 90"/>
                <a:gd name="T23" fmla="*/ 58 h 138"/>
                <a:gd name="T24" fmla="*/ 58 w 90"/>
                <a:gd name="T25" fmla="*/ 72 h 138"/>
                <a:gd name="T26" fmla="*/ 66 w 90"/>
                <a:gd name="T27" fmla="*/ 102 h 138"/>
                <a:gd name="T28" fmla="*/ 80 w 90"/>
                <a:gd name="T29" fmla="*/ 120 h 138"/>
                <a:gd name="T30" fmla="*/ 90 w 90"/>
                <a:gd name="T31" fmla="*/ 130 h 138"/>
                <a:gd name="T32" fmla="*/ 80 w 90"/>
                <a:gd name="T33" fmla="*/ 132 h 138"/>
                <a:gd name="T34" fmla="*/ 84 w 90"/>
                <a:gd name="T35" fmla="*/ 136 h 138"/>
                <a:gd name="T36" fmla="*/ 76 w 90"/>
                <a:gd name="T37" fmla="*/ 132 h 138"/>
                <a:gd name="T38" fmla="*/ 70 w 90"/>
                <a:gd name="T39" fmla="*/ 130 h 138"/>
                <a:gd name="T40" fmla="*/ 72 w 90"/>
                <a:gd name="T41" fmla="*/ 134 h 138"/>
                <a:gd name="T42" fmla="*/ 70 w 90"/>
                <a:gd name="T43" fmla="*/ 136 h 138"/>
                <a:gd name="T44" fmla="*/ 64 w 90"/>
                <a:gd name="T45" fmla="*/ 134 h 138"/>
                <a:gd name="T46" fmla="*/ 58 w 90"/>
                <a:gd name="T47" fmla="*/ 130 h 138"/>
                <a:gd name="T48" fmla="*/ 56 w 90"/>
                <a:gd name="T49" fmla="*/ 134 h 138"/>
                <a:gd name="T50" fmla="*/ 48 w 90"/>
                <a:gd name="T51" fmla="*/ 132 h 138"/>
                <a:gd name="T52" fmla="*/ 46 w 90"/>
                <a:gd name="T53" fmla="*/ 128 h 138"/>
                <a:gd name="T54" fmla="*/ 36 w 90"/>
                <a:gd name="T55" fmla="*/ 126 h 138"/>
                <a:gd name="T56" fmla="*/ 32 w 90"/>
                <a:gd name="T57" fmla="*/ 124 h 138"/>
                <a:gd name="T58" fmla="*/ 32 w 90"/>
                <a:gd name="T59" fmla="*/ 114 h 138"/>
                <a:gd name="T60" fmla="*/ 38 w 90"/>
                <a:gd name="T61" fmla="*/ 114 h 138"/>
                <a:gd name="T62" fmla="*/ 38 w 90"/>
                <a:gd name="T63" fmla="*/ 112 h 138"/>
                <a:gd name="T64" fmla="*/ 32 w 90"/>
                <a:gd name="T65" fmla="*/ 108 h 138"/>
                <a:gd name="T66" fmla="*/ 32 w 90"/>
                <a:gd name="T67" fmla="*/ 102 h 138"/>
                <a:gd name="T68" fmla="*/ 28 w 90"/>
                <a:gd name="T69" fmla="*/ 104 h 138"/>
                <a:gd name="T70" fmla="*/ 28 w 90"/>
                <a:gd name="T71" fmla="*/ 92 h 138"/>
                <a:gd name="T72" fmla="*/ 22 w 90"/>
                <a:gd name="T73" fmla="*/ 96 h 138"/>
                <a:gd name="T74" fmla="*/ 16 w 90"/>
                <a:gd name="T75" fmla="*/ 88 h 138"/>
                <a:gd name="T76" fmla="*/ 12 w 90"/>
                <a:gd name="T77" fmla="*/ 90 h 138"/>
                <a:gd name="T78" fmla="*/ 6 w 90"/>
                <a:gd name="T79" fmla="*/ 94 h 138"/>
                <a:gd name="T80" fmla="*/ 0 w 90"/>
                <a:gd name="T81" fmla="*/ 84 h 138"/>
                <a:gd name="T82" fmla="*/ 4 w 90"/>
                <a:gd name="T83" fmla="*/ 64 h 138"/>
                <a:gd name="T84" fmla="*/ 10 w 90"/>
                <a:gd name="T85" fmla="*/ 64 h 138"/>
                <a:gd name="T86" fmla="*/ 12 w 90"/>
                <a:gd name="T87" fmla="*/ 62 h 138"/>
                <a:gd name="T88" fmla="*/ 16 w 90"/>
                <a:gd name="T89" fmla="*/ 56 h 138"/>
                <a:gd name="T90" fmla="*/ 18 w 90"/>
                <a:gd name="T91" fmla="*/ 52 h 138"/>
                <a:gd name="T92" fmla="*/ 20 w 90"/>
                <a:gd name="T93" fmla="*/ 44 h 138"/>
                <a:gd name="T94" fmla="*/ 20 w 90"/>
                <a:gd name="T95" fmla="*/ 44 h 138"/>
                <a:gd name="T96" fmla="*/ 16 w 90"/>
                <a:gd name="T97" fmla="*/ 38 h 138"/>
                <a:gd name="T98" fmla="*/ 18 w 90"/>
                <a:gd name="T99" fmla="*/ 26 h 138"/>
                <a:gd name="T100" fmla="*/ 26 w 90"/>
                <a:gd name="T101" fmla="*/ 24 h 138"/>
                <a:gd name="T102" fmla="*/ 24 w 90"/>
                <a:gd name="T103" fmla="*/ 20 h 138"/>
                <a:gd name="T104" fmla="*/ 24 w 90"/>
                <a:gd name="T105" fmla="*/ 16 h 138"/>
                <a:gd name="T106" fmla="*/ 30 w 90"/>
                <a:gd name="T107" fmla="*/ 6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138"/>
                <a:gd name="T164" fmla="*/ 90 w 90"/>
                <a:gd name="T165" fmla="*/ 138 h 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138">
                  <a:moveTo>
                    <a:pt x="32" y="6"/>
                  </a:moveTo>
                  <a:lnTo>
                    <a:pt x="34" y="4"/>
                  </a:lnTo>
                  <a:lnTo>
                    <a:pt x="40" y="6"/>
                  </a:lnTo>
                  <a:lnTo>
                    <a:pt x="42" y="4"/>
                  </a:lnTo>
                  <a:lnTo>
                    <a:pt x="50" y="0"/>
                  </a:lnTo>
                  <a:lnTo>
                    <a:pt x="52" y="0"/>
                  </a:lnTo>
                  <a:lnTo>
                    <a:pt x="56" y="2"/>
                  </a:lnTo>
                  <a:lnTo>
                    <a:pt x="58" y="4"/>
                  </a:lnTo>
                  <a:lnTo>
                    <a:pt x="62" y="4"/>
                  </a:lnTo>
                  <a:lnTo>
                    <a:pt x="68" y="10"/>
                  </a:lnTo>
                  <a:lnTo>
                    <a:pt x="72" y="10"/>
                  </a:lnTo>
                  <a:lnTo>
                    <a:pt x="74" y="12"/>
                  </a:lnTo>
                  <a:lnTo>
                    <a:pt x="74" y="14"/>
                  </a:lnTo>
                  <a:lnTo>
                    <a:pt x="66" y="18"/>
                  </a:lnTo>
                  <a:lnTo>
                    <a:pt x="72" y="18"/>
                  </a:lnTo>
                  <a:lnTo>
                    <a:pt x="72" y="20"/>
                  </a:lnTo>
                  <a:lnTo>
                    <a:pt x="68" y="20"/>
                  </a:lnTo>
                  <a:lnTo>
                    <a:pt x="62" y="24"/>
                  </a:lnTo>
                  <a:lnTo>
                    <a:pt x="66" y="24"/>
                  </a:lnTo>
                  <a:lnTo>
                    <a:pt x="70" y="22"/>
                  </a:lnTo>
                  <a:lnTo>
                    <a:pt x="72" y="26"/>
                  </a:lnTo>
                  <a:lnTo>
                    <a:pt x="70" y="28"/>
                  </a:lnTo>
                  <a:lnTo>
                    <a:pt x="68" y="30"/>
                  </a:lnTo>
                  <a:lnTo>
                    <a:pt x="66" y="32"/>
                  </a:lnTo>
                  <a:lnTo>
                    <a:pt x="60" y="30"/>
                  </a:lnTo>
                  <a:lnTo>
                    <a:pt x="60" y="32"/>
                  </a:lnTo>
                  <a:lnTo>
                    <a:pt x="64" y="32"/>
                  </a:lnTo>
                  <a:lnTo>
                    <a:pt x="64" y="36"/>
                  </a:lnTo>
                  <a:lnTo>
                    <a:pt x="62" y="40"/>
                  </a:lnTo>
                  <a:lnTo>
                    <a:pt x="62" y="44"/>
                  </a:lnTo>
                  <a:lnTo>
                    <a:pt x="60" y="42"/>
                  </a:lnTo>
                  <a:lnTo>
                    <a:pt x="60" y="44"/>
                  </a:lnTo>
                  <a:lnTo>
                    <a:pt x="60" y="46"/>
                  </a:lnTo>
                  <a:lnTo>
                    <a:pt x="60" y="48"/>
                  </a:lnTo>
                  <a:lnTo>
                    <a:pt x="58" y="48"/>
                  </a:lnTo>
                  <a:lnTo>
                    <a:pt x="58" y="58"/>
                  </a:lnTo>
                  <a:lnTo>
                    <a:pt x="60" y="62"/>
                  </a:lnTo>
                  <a:lnTo>
                    <a:pt x="58" y="70"/>
                  </a:lnTo>
                  <a:lnTo>
                    <a:pt x="58" y="72"/>
                  </a:lnTo>
                  <a:lnTo>
                    <a:pt x="60" y="74"/>
                  </a:lnTo>
                  <a:lnTo>
                    <a:pt x="62" y="94"/>
                  </a:lnTo>
                  <a:lnTo>
                    <a:pt x="66" y="102"/>
                  </a:lnTo>
                  <a:lnTo>
                    <a:pt x="68" y="108"/>
                  </a:lnTo>
                  <a:lnTo>
                    <a:pt x="78" y="120"/>
                  </a:lnTo>
                  <a:lnTo>
                    <a:pt x="80" y="120"/>
                  </a:lnTo>
                  <a:lnTo>
                    <a:pt x="86" y="126"/>
                  </a:lnTo>
                  <a:lnTo>
                    <a:pt x="88" y="126"/>
                  </a:lnTo>
                  <a:lnTo>
                    <a:pt x="90" y="130"/>
                  </a:lnTo>
                  <a:lnTo>
                    <a:pt x="90" y="132"/>
                  </a:lnTo>
                  <a:lnTo>
                    <a:pt x="86" y="134"/>
                  </a:lnTo>
                  <a:lnTo>
                    <a:pt x="80" y="132"/>
                  </a:lnTo>
                  <a:lnTo>
                    <a:pt x="80" y="134"/>
                  </a:lnTo>
                  <a:lnTo>
                    <a:pt x="86" y="136"/>
                  </a:lnTo>
                  <a:lnTo>
                    <a:pt x="84" y="136"/>
                  </a:lnTo>
                  <a:lnTo>
                    <a:pt x="82" y="138"/>
                  </a:lnTo>
                  <a:lnTo>
                    <a:pt x="80" y="138"/>
                  </a:lnTo>
                  <a:lnTo>
                    <a:pt x="76" y="132"/>
                  </a:lnTo>
                  <a:lnTo>
                    <a:pt x="76" y="128"/>
                  </a:lnTo>
                  <a:lnTo>
                    <a:pt x="74" y="130"/>
                  </a:lnTo>
                  <a:lnTo>
                    <a:pt x="70" y="130"/>
                  </a:lnTo>
                  <a:lnTo>
                    <a:pt x="70" y="132"/>
                  </a:lnTo>
                  <a:lnTo>
                    <a:pt x="70" y="134"/>
                  </a:lnTo>
                  <a:lnTo>
                    <a:pt x="72" y="134"/>
                  </a:lnTo>
                  <a:lnTo>
                    <a:pt x="74" y="134"/>
                  </a:lnTo>
                  <a:lnTo>
                    <a:pt x="74" y="136"/>
                  </a:lnTo>
                  <a:lnTo>
                    <a:pt x="70" y="136"/>
                  </a:lnTo>
                  <a:lnTo>
                    <a:pt x="66" y="134"/>
                  </a:lnTo>
                  <a:lnTo>
                    <a:pt x="66" y="136"/>
                  </a:lnTo>
                  <a:lnTo>
                    <a:pt x="64" y="134"/>
                  </a:lnTo>
                  <a:lnTo>
                    <a:pt x="64" y="132"/>
                  </a:lnTo>
                  <a:lnTo>
                    <a:pt x="60" y="132"/>
                  </a:lnTo>
                  <a:lnTo>
                    <a:pt x="58" y="130"/>
                  </a:lnTo>
                  <a:lnTo>
                    <a:pt x="58" y="134"/>
                  </a:lnTo>
                  <a:lnTo>
                    <a:pt x="56" y="132"/>
                  </a:lnTo>
                  <a:lnTo>
                    <a:pt x="56" y="134"/>
                  </a:lnTo>
                  <a:lnTo>
                    <a:pt x="56" y="136"/>
                  </a:lnTo>
                  <a:lnTo>
                    <a:pt x="54" y="136"/>
                  </a:lnTo>
                  <a:lnTo>
                    <a:pt x="48" y="132"/>
                  </a:lnTo>
                  <a:lnTo>
                    <a:pt x="48" y="128"/>
                  </a:lnTo>
                  <a:lnTo>
                    <a:pt x="50" y="128"/>
                  </a:lnTo>
                  <a:lnTo>
                    <a:pt x="46" y="128"/>
                  </a:lnTo>
                  <a:lnTo>
                    <a:pt x="40" y="130"/>
                  </a:lnTo>
                  <a:lnTo>
                    <a:pt x="38" y="128"/>
                  </a:lnTo>
                  <a:lnTo>
                    <a:pt x="36" y="126"/>
                  </a:lnTo>
                  <a:lnTo>
                    <a:pt x="36" y="128"/>
                  </a:lnTo>
                  <a:lnTo>
                    <a:pt x="34" y="126"/>
                  </a:lnTo>
                  <a:lnTo>
                    <a:pt x="32" y="124"/>
                  </a:lnTo>
                  <a:lnTo>
                    <a:pt x="32" y="118"/>
                  </a:lnTo>
                  <a:lnTo>
                    <a:pt x="32" y="116"/>
                  </a:lnTo>
                  <a:lnTo>
                    <a:pt x="32" y="114"/>
                  </a:lnTo>
                  <a:lnTo>
                    <a:pt x="36" y="116"/>
                  </a:lnTo>
                  <a:lnTo>
                    <a:pt x="36" y="112"/>
                  </a:lnTo>
                  <a:lnTo>
                    <a:pt x="38" y="114"/>
                  </a:lnTo>
                  <a:lnTo>
                    <a:pt x="40" y="114"/>
                  </a:lnTo>
                  <a:lnTo>
                    <a:pt x="42" y="112"/>
                  </a:lnTo>
                  <a:lnTo>
                    <a:pt x="38" y="112"/>
                  </a:lnTo>
                  <a:lnTo>
                    <a:pt x="40" y="110"/>
                  </a:lnTo>
                  <a:lnTo>
                    <a:pt x="38" y="110"/>
                  </a:lnTo>
                  <a:lnTo>
                    <a:pt x="32" y="108"/>
                  </a:lnTo>
                  <a:lnTo>
                    <a:pt x="30" y="106"/>
                  </a:lnTo>
                  <a:lnTo>
                    <a:pt x="30" y="104"/>
                  </a:lnTo>
                  <a:lnTo>
                    <a:pt x="32" y="102"/>
                  </a:lnTo>
                  <a:lnTo>
                    <a:pt x="36" y="96"/>
                  </a:lnTo>
                  <a:lnTo>
                    <a:pt x="32" y="98"/>
                  </a:lnTo>
                  <a:lnTo>
                    <a:pt x="28" y="104"/>
                  </a:lnTo>
                  <a:lnTo>
                    <a:pt x="28" y="100"/>
                  </a:lnTo>
                  <a:lnTo>
                    <a:pt x="28" y="98"/>
                  </a:lnTo>
                  <a:lnTo>
                    <a:pt x="28" y="92"/>
                  </a:lnTo>
                  <a:lnTo>
                    <a:pt x="24" y="96"/>
                  </a:lnTo>
                  <a:lnTo>
                    <a:pt x="22" y="94"/>
                  </a:lnTo>
                  <a:lnTo>
                    <a:pt x="22" y="96"/>
                  </a:lnTo>
                  <a:lnTo>
                    <a:pt x="20" y="96"/>
                  </a:lnTo>
                  <a:lnTo>
                    <a:pt x="18" y="88"/>
                  </a:lnTo>
                  <a:lnTo>
                    <a:pt x="16" y="88"/>
                  </a:lnTo>
                  <a:lnTo>
                    <a:pt x="14" y="92"/>
                  </a:lnTo>
                  <a:lnTo>
                    <a:pt x="14" y="94"/>
                  </a:lnTo>
                  <a:lnTo>
                    <a:pt x="12" y="90"/>
                  </a:lnTo>
                  <a:lnTo>
                    <a:pt x="10" y="92"/>
                  </a:lnTo>
                  <a:lnTo>
                    <a:pt x="10" y="94"/>
                  </a:lnTo>
                  <a:lnTo>
                    <a:pt x="6" y="94"/>
                  </a:lnTo>
                  <a:lnTo>
                    <a:pt x="4" y="94"/>
                  </a:lnTo>
                  <a:lnTo>
                    <a:pt x="2" y="92"/>
                  </a:lnTo>
                  <a:lnTo>
                    <a:pt x="0" y="84"/>
                  </a:lnTo>
                  <a:lnTo>
                    <a:pt x="0" y="70"/>
                  </a:lnTo>
                  <a:lnTo>
                    <a:pt x="0" y="68"/>
                  </a:lnTo>
                  <a:lnTo>
                    <a:pt x="4" y="64"/>
                  </a:lnTo>
                  <a:lnTo>
                    <a:pt x="6" y="66"/>
                  </a:lnTo>
                  <a:lnTo>
                    <a:pt x="8" y="64"/>
                  </a:lnTo>
                  <a:lnTo>
                    <a:pt x="10" y="64"/>
                  </a:lnTo>
                  <a:lnTo>
                    <a:pt x="10" y="66"/>
                  </a:lnTo>
                  <a:lnTo>
                    <a:pt x="12" y="68"/>
                  </a:lnTo>
                  <a:lnTo>
                    <a:pt x="12" y="62"/>
                  </a:lnTo>
                  <a:lnTo>
                    <a:pt x="14" y="62"/>
                  </a:lnTo>
                  <a:lnTo>
                    <a:pt x="14" y="56"/>
                  </a:lnTo>
                  <a:lnTo>
                    <a:pt x="16" y="56"/>
                  </a:lnTo>
                  <a:lnTo>
                    <a:pt x="16" y="54"/>
                  </a:lnTo>
                  <a:lnTo>
                    <a:pt x="16" y="52"/>
                  </a:lnTo>
                  <a:lnTo>
                    <a:pt x="18" y="52"/>
                  </a:lnTo>
                  <a:lnTo>
                    <a:pt x="18" y="48"/>
                  </a:lnTo>
                  <a:lnTo>
                    <a:pt x="18" y="46"/>
                  </a:lnTo>
                  <a:lnTo>
                    <a:pt x="20" y="44"/>
                  </a:lnTo>
                  <a:lnTo>
                    <a:pt x="22" y="42"/>
                  </a:lnTo>
                  <a:lnTo>
                    <a:pt x="22" y="40"/>
                  </a:lnTo>
                  <a:lnTo>
                    <a:pt x="20" y="44"/>
                  </a:lnTo>
                  <a:lnTo>
                    <a:pt x="18" y="42"/>
                  </a:lnTo>
                  <a:lnTo>
                    <a:pt x="20" y="38"/>
                  </a:lnTo>
                  <a:lnTo>
                    <a:pt x="16" y="38"/>
                  </a:lnTo>
                  <a:lnTo>
                    <a:pt x="12" y="34"/>
                  </a:lnTo>
                  <a:lnTo>
                    <a:pt x="14" y="30"/>
                  </a:lnTo>
                  <a:lnTo>
                    <a:pt x="18" y="26"/>
                  </a:lnTo>
                  <a:lnTo>
                    <a:pt x="22" y="24"/>
                  </a:lnTo>
                  <a:lnTo>
                    <a:pt x="24" y="26"/>
                  </a:lnTo>
                  <a:lnTo>
                    <a:pt x="26" y="24"/>
                  </a:lnTo>
                  <a:lnTo>
                    <a:pt x="24" y="24"/>
                  </a:lnTo>
                  <a:lnTo>
                    <a:pt x="22" y="22"/>
                  </a:lnTo>
                  <a:lnTo>
                    <a:pt x="24" y="20"/>
                  </a:lnTo>
                  <a:lnTo>
                    <a:pt x="26" y="20"/>
                  </a:lnTo>
                  <a:lnTo>
                    <a:pt x="26" y="18"/>
                  </a:lnTo>
                  <a:lnTo>
                    <a:pt x="24" y="16"/>
                  </a:lnTo>
                  <a:lnTo>
                    <a:pt x="24" y="14"/>
                  </a:lnTo>
                  <a:lnTo>
                    <a:pt x="28" y="8"/>
                  </a:lnTo>
                  <a:lnTo>
                    <a:pt x="30" y="6"/>
                  </a:lnTo>
                  <a:lnTo>
                    <a:pt x="32" y="6"/>
                  </a:lnTo>
                  <a:close/>
                </a:path>
              </a:pathLst>
            </a:custGeom>
            <a:solidFill>
              <a:schemeClr val="tx2"/>
            </a:solidFill>
            <a:ln w="3175">
              <a:solidFill>
                <a:schemeClr val="bg1"/>
              </a:solidFill>
              <a:round/>
              <a:headEnd/>
              <a:tailEnd/>
            </a:ln>
          </p:spPr>
          <p:txBody>
            <a:bodyPr/>
            <a:lstStyle/>
            <a:p>
              <a:endParaRPr lang="fr-FR" dirty="0"/>
            </a:p>
          </p:txBody>
        </p:sp>
        <p:sp>
          <p:nvSpPr>
            <p:cNvPr id="5396" name="Freeform 465"/>
            <p:cNvSpPr>
              <a:spLocks/>
            </p:cNvSpPr>
            <p:nvPr/>
          </p:nvSpPr>
          <p:spPr bwMode="auto">
            <a:xfrm>
              <a:off x="3554" y="1064"/>
              <a:ext cx="90" cy="138"/>
            </a:xfrm>
            <a:custGeom>
              <a:avLst/>
              <a:gdLst>
                <a:gd name="T0" fmla="*/ 40 w 90"/>
                <a:gd name="T1" fmla="*/ 6 h 138"/>
                <a:gd name="T2" fmla="*/ 52 w 90"/>
                <a:gd name="T3" fmla="*/ 0 h 138"/>
                <a:gd name="T4" fmla="*/ 62 w 90"/>
                <a:gd name="T5" fmla="*/ 4 h 138"/>
                <a:gd name="T6" fmla="*/ 74 w 90"/>
                <a:gd name="T7" fmla="*/ 12 h 138"/>
                <a:gd name="T8" fmla="*/ 72 w 90"/>
                <a:gd name="T9" fmla="*/ 18 h 138"/>
                <a:gd name="T10" fmla="*/ 62 w 90"/>
                <a:gd name="T11" fmla="*/ 24 h 138"/>
                <a:gd name="T12" fmla="*/ 72 w 90"/>
                <a:gd name="T13" fmla="*/ 26 h 138"/>
                <a:gd name="T14" fmla="*/ 66 w 90"/>
                <a:gd name="T15" fmla="*/ 32 h 138"/>
                <a:gd name="T16" fmla="*/ 64 w 90"/>
                <a:gd name="T17" fmla="*/ 32 h 138"/>
                <a:gd name="T18" fmla="*/ 62 w 90"/>
                <a:gd name="T19" fmla="*/ 44 h 138"/>
                <a:gd name="T20" fmla="*/ 60 w 90"/>
                <a:gd name="T21" fmla="*/ 46 h 138"/>
                <a:gd name="T22" fmla="*/ 58 w 90"/>
                <a:gd name="T23" fmla="*/ 58 h 138"/>
                <a:gd name="T24" fmla="*/ 58 w 90"/>
                <a:gd name="T25" fmla="*/ 72 h 138"/>
                <a:gd name="T26" fmla="*/ 66 w 90"/>
                <a:gd name="T27" fmla="*/ 102 h 138"/>
                <a:gd name="T28" fmla="*/ 80 w 90"/>
                <a:gd name="T29" fmla="*/ 120 h 138"/>
                <a:gd name="T30" fmla="*/ 90 w 90"/>
                <a:gd name="T31" fmla="*/ 130 h 138"/>
                <a:gd name="T32" fmla="*/ 80 w 90"/>
                <a:gd name="T33" fmla="*/ 132 h 138"/>
                <a:gd name="T34" fmla="*/ 84 w 90"/>
                <a:gd name="T35" fmla="*/ 136 h 138"/>
                <a:gd name="T36" fmla="*/ 76 w 90"/>
                <a:gd name="T37" fmla="*/ 132 h 138"/>
                <a:gd name="T38" fmla="*/ 70 w 90"/>
                <a:gd name="T39" fmla="*/ 130 h 138"/>
                <a:gd name="T40" fmla="*/ 72 w 90"/>
                <a:gd name="T41" fmla="*/ 134 h 138"/>
                <a:gd name="T42" fmla="*/ 70 w 90"/>
                <a:gd name="T43" fmla="*/ 136 h 138"/>
                <a:gd name="T44" fmla="*/ 64 w 90"/>
                <a:gd name="T45" fmla="*/ 134 h 138"/>
                <a:gd name="T46" fmla="*/ 58 w 90"/>
                <a:gd name="T47" fmla="*/ 130 h 138"/>
                <a:gd name="T48" fmla="*/ 56 w 90"/>
                <a:gd name="T49" fmla="*/ 134 h 138"/>
                <a:gd name="T50" fmla="*/ 48 w 90"/>
                <a:gd name="T51" fmla="*/ 132 h 138"/>
                <a:gd name="T52" fmla="*/ 46 w 90"/>
                <a:gd name="T53" fmla="*/ 128 h 138"/>
                <a:gd name="T54" fmla="*/ 36 w 90"/>
                <a:gd name="T55" fmla="*/ 126 h 138"/>
                <a:gd name="T56" fmla="*/ 32 w 90"/>
                <a:gd name="T57" fmla="*/ 124 h 138"/>
                <a:gd name="T58" fmla="*/ 32 w 90"/>
                <a:gd name="T59" fmla="*/ 114 h 138"/>
                <a:gd name="T60" fmla="*/ 38 w 90"/>
                <a:gd name="T61" fmla="*/ 114 h 138"/>
                <a:gd name="T62" fmla="*/ 38 w 90"/>
                <a:gd name="T63" fmla="*/ 112 h 138"/>
                <a:gd name="T64" fmla="*/ 32 w 90"/>
                <a:gd name="T65" fmla="*/ 108 h 138"/>
                <a:gd name="T66" fmla="*/ 32 w 90"/>
                <a:gd name="T67" fmla="*/ 102 h 138"/>
                <a:gd name="T68" fmla="*/ 28 w 90"/>
                <a:gd name="T69" fmla="*/ 104 h 138"/>
                <a:gd name="T70" fmla="*/ 28 w 90"/>
                <a:gd name="T71" fmla="*/ 92 h 138"/>
                <a:gd name="T72" fmla="*/ 22 w 90"/>
                <a:gd name="T73" fmla="*/ 96 h 138"/>
                <a:gd name="T74" fmla="*/ 16 w 90"/>
                <a:gd name="T75" fmla="*/ 88 h 138"/>
                <a:gd name="T76" fmla="*/ 12 w 90"/>
                <a:gd name="T77" fmla="*/ 90 h 138"/>
                <a:gd name="T78" fmla="*/ 6 w 90"/>
                <a:gd name="T79" fmla="*/ 94 h 138"/>
                <a:gd name="T80" fmla="*/ 0 w 90"/>
                <a:gd name="T81" fmla="*/ 84 h 138"/>
                <a:gd name="T82" fmla="*/ 4 w 90"/>
                <a:gd name="T83" fmla="*/ 64 h 138"/>
                <a:gd name="T84" fmla="*/ 10 w 90"/>
                <a:gd name="T85" fmla="*/ 64 h 138"/>
                <a:gd name="T86" fmla="*/ 12 w 90"/>
                <a:gd name="T87" fmla="*/ 62 h 138"/>
                <a:gd name="T88" fmla="*/ 16 w 90"/>
                <a:gd name="T89" fmla="*/ 56 h 138"/>
                <a:gd name="T90" fmla="*/ 18 w 90"/>
                <a:gd name="T91" fmla="*/ 52 h 138"/>
                <a:gd name="T92" fmla="*/ 20 w 90"/>
                <a:gd name="T93" fmla="*/ 44 h 138"/>
                <a:gd name="T94" fmla="*/ 20 w 90"/>
                <a:gd name="T95" fmla="*/ 44 h 138"/>
                <a:gd name="T96" fmla="*/ 16 w 90"/>
                <a:gd name="T97" fmla="*/ 38 h 138"/>
                <a:gd name="T98" fmla="*/ 18 w 90"/>
                <a:gd name="T99" fmla="*/ 26 h 138"/>
                <a:gd name="T100" fmla="*/ 26 w 90"/>
                <a:gd name="T101" fmla="*/ 24 h 138"/>
                <a:gd name="T102" fmla="*/ 24 w 90"/>
                <a:gd name="T103" fmla="*/ 20 h 138"/>
                <a:gd name="T104" fmla="*/ 24 w 90"/>
                <a:gd name="T105" fmla="*/ 16 h 138"/>
                <a:gd name="T106" fmla="*/ 30 w 90"/>
                <a:gd name="T107" fmla="*/ 6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138"/>
                <a:gd name="T164" fmla="*/ 90 w 90"/>
                <a:gd name="T165" fmla="*/ 138 h 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138">
                  <a:moveTo>
                    <a:pt x="32" y="6"/>
                  </a:moveTo>
                  <a:lnTo>
                    <a:pt x="34" y="4"/>
                  </a:lnTo>
                  <a:lnTo>
                    <a:pt x="40" y="6"/>
                  </a:lnTo>
                  <a:lnTo>
                    <a:pt x="42" y="4"/>
                  </a:lnTo>
                  <a:lnTo>
                    <a:pt x="50" y="0"/>
                  </a:lnTo>
                  <a:lnTo>
                    <a:pt x="52" y="0"/>
                  </a:lnTo>
                  <a:lnTo>
                    <a:pt x="56" y="2"/>
                  </a:lnTo>
                  <a:lnTo>
                    <a:pt x="58" y="4"/>
                  </a:lnTo>
                  <a:lnTo>
                    <a:pt x="62" y="4"/>
                  </a:lnTo>
                  <a:lnTo>
                    <a:pt x="68" y="10"/>
                  </a:lnTo>
                  <a:lnTo>
                    <a:pt x="72" y="10"/>
                  </a:lnTo>
                  <a:lnTo>
                    <a:pt x="74" y="12"/>
                  </a:lnTo>
                  <a:lnTo>
                    <a:pt x="74" y="14"/>
                  </a:lnTo>
                  <a:lnTo>
                    <a:pt x="66" y="18"/>
                  </a:lnTo>
                  <a:lnTo>
                    <a:pt x="72" y="18"/>
                  </a:lnTo>
                  <a:lnTo>
                    <a:pt x="72" y="20"/>
                  </a:lnTo>
                  <a:lnTo>
                    <a:pt x="68" y="20"/>
                  </a:lnTo>
                  <a:lnTo>
                    <a:pt x="62" y="24"/>
                  </a:lnTo>
                  <a:lnTo>
                    <a:pt x="66" y="24"/>
                  </a:lnTo>
                  <a:lnTo>
                    <a:pt x="70" y="22"/>
                  </a:lnTo>
                  <a:lnTo>
                    <a:pt x="72" y="26"/>
                  </a:lnTo>
                  <a:lnTo>
                    <a:pt x="70" y="28"/>
                  </a:lnTo>
                  <a:lnTo>
                    <a:pt x="68" y="30"/>
                  </a:lnTo>
                  <a:lnTo>
                    <a:pt x="66" y="32"/>
                  </a:lnTo>
                  <a:lnTo>
                    <a:pt x="60" y="30"/>
                  </a:lnTo>
                  <a:lnTo>
                    <a:pt x="60" y="32"/>
                  </a:lnTo>
                  <a:lnTo>
                    <a:pt x="64" y="32"/>
                  </a:lnTo>
                  <a:lnTo>
                    <a:pt x="64" y="36"/>
                  </a:lnTo>
                  <a:lnTo>
                    <a:pt x="62" y="40"/>
                  </a:lnTo>
                  <a:lnTo>
                    <a:pt x="62" y="44"/>
                  </a:lnTo>
                  <a:lnTo>
                    <a:pt x="60" y="42"/>
                  </a:lnTo>
                  <a:lnTo>
                    <a:pt x="60" y="44"/>
                  </a:lnTo>
                  <a:lnTo>
                    <a:pt x="60" y="46"/>
                  </a:lnTo>
                  <a:lnTo>
                    <a:pt x="60" y="48"/>
                  </a:lnTo>
                  <a:lnTo>
                    <a:pt x="58" y="48"/>
                  </a:lnTo>
                  <a:lnTo>
                    <a:pt x="58" y="58"/>
                  </a:lnTo>
                  <a:lnTo>
                    <a:pt x="60" y="62"/>
                  </a:lnTo>
                  <a:lnTo>
                    <a:pt x="58" y="70"/>
                  </a:lnTo>
                  <a:lnTo>
                    <a:pt x="58" y="72"/>
                  </a:lnTo>
                  <a:lnTo>
                    <a:pt x="60" y="74"/>
                  </a:lnTo>
                  <a:lnTo>
                    <a:pt x="62" y="94"/>
                  </a:lnTo>
                  <a:lnTo>
                    <a:pt x="66" y="102"/>
                  </a:lnTo>
                  <a:lnTo>
                    <a:pt x="68" y="108"/>
                  </a:lnTo>
                  <a:lnTo>
                    <a:pt x="78" y="120"/>
                  </a:lnTo>
                  <a:lnTo>
                    <a:pt x="80" y="120"/>
                  </a:lnTo>
                  <a:lnTo>
                    <a:pt x="86" y="126"/>
                  </a:lnTo>
                  <a:lnTo>
                    <a:pt x="88" y="126"/>
                  </a:lnTo>
                  <a:lnTo>
                    <a:pt x="90" y="130"/>
                  </a:lnTo>
                  <a:lnTo>
                    <a:pt x="90" y="132"/>
                  </a:lnTo>
                  <a:lnTo>
                    <a:pt x="86" y="134"/>
                  </a:lnTo>
                  <a:lnTo>
                    <a:pt x="80" y="132"/>
                  </a:lnTo>
                  <a:lnTo>
                    <a:pt x="80" y="134"/>
                  </a:lnTo>
                  <a:lnTo>
                    <a:pt x="86" y="136"/>
                  </a:lnTo>
                  <a:lnTo>
                    <a:pt x="84" y="136"/>
                  </a:lnTo>
                  <a:lnTo>
                    <a:pt x="82" y="138"/>
                  </a:lnTo>
                  <a:lnTo>
                    <a:pt x="80" y="138"/>
                  </a:lnTo>
                  <a:lnTo>
                    <a:pt x="76" y="132"/>
                  </a:lnTo>
                  <a:lnTo>
                    <a:pt x="76" y="128"/>
                  </a:lnTo>
                  <a:lnTo>
                    <a:pt x="74" y="130"/>
                  </a:lnTo>
                  <a:lnTo>
                    <a:pt x="70" y="130"/>
                  </a:lnTo>
                  <a:lnTo>
                    <a:pt x="70" y="132"/>
                  </a:lnTo>
                  <a:lnTo>
                    <a:pt x="70" y="134"/>
                  </a:lnTo>
                  <a:lnTo>
                    <a:pt x="72" y="134"/>
                  </a:lnTo>
                  <a:lnTo>
                    <a:pt x="74" y="134"/>
                  </a:lnTo>
                  <a:lnTo>
                    <a:pt x="74" y="136"/>
                  </a:lnTo>
                  <a:lnTo>
                    <a:pt x="70" y="136"/>
                  </a:lnTo>
                  <a:lnTo>
                    <a:pt x="66" y="134"/>
                  </a:lnTo>
                  <a:lnTo>
                    <a:pt x="66" y="136"/>
                  </a:lnTo>
                  <a:lnTo>
                    <a:pt x="64" y="134"/>
                  </a:lnTo>
                  <a:lnTo>
                    <a:pt x="64" y="132"/>
                  </a:lnTo>
                  <a:lnTo>
                    <a:pt x="60" y="132"/>
                  </a:lnTo>
                  <a:lnTo>
                    <a:pt x="58" y="130"/>
                  </a:lnTo>
                  <a:lnTo>
                    <a:pt x="58" y="134"/>
                  </a:lnTo>
                  <a:lnTo>
                    <a:pt x="56" y="132"/>
                  </a:lnTo>
                  <a:lnTo>
                    <a:pt x="56" y="134"/>
                  </a:lnTo>
                  <a:lnTo>
                    <a:pt x="56" y="136"/>
                  </a:lnTo>
                  <a:lnTo>
                    <a:pt x="54" y="136"/>
                  </a:lnTo>
                  <a:lnTo>
                    <a:pt x="48" y="132"/>
                  </a:lnTo>
                  <a:lnTo>
                    <a:pt x="48" y="128"/>
                  </a:lnTo>
                  <a:lnTo>
                    <a:pt x="50" y="128"/>
                  </a:lnTo>
                  <a:lnTo>
                    <a:pt x="46" y="128"/>
                  </a:lnTo>
                  <a:lnTo>
                    <a:pt x="40" y="130"/>
                  </a:lnTo>
                  <a:lnTo>
                    <a:pt x="38" y="128"/>
                  </a:lnTo>
                  <a:lnTo>
                    <a:pt x="36" y="126"/>
                  </a:lnTo>
                  <a:lnTo>
                    <a:pt x="36" y="128"/>
                  </a:lnTo>
                  <a:lnTo>
                    <a:pt x="34" y="126"/>
                  </a:lnTo>
                  <a:lnTo>
                    <a:pt x="32" y="124"/>
                  </a:lnTo>
                  <a:lnTo>
                    <a:pt x="32" y="118"/>
                  </a:lnTo>
                  <a:lnTo>
                    <a:pt x="32" y="116"/>
                  </a:lnTo>
                  <a:lnTo>
                    <a:pt x="32" y="114"/>
                  </a:lnTo>
                  <a:lnTo>
                    <a:pt x="36" y="116"/>
                  </a:lnTo>
                  <a:lnTo>
                    <a:pt x="36" y="112"/>
                  </a:lnTo>
                  <a:lnTo>
                    <a:pt x="38" y="114"/>
                  </a:lnTo>
                  <a:lnTo>
                    <a:pt x="40" y="114"/>
                  </a:lnTo>
                  <a:lnTo>
                    <a:pt x="42" y="112"/>
                  </a:lnTo>
                  <a:lnTo>
                    <a:pt x="38" y="112"/>
                  </a:lnTo>
                  <a:lnTo>
                    <a:pt x="40" y="110"/>
                  </a:lnTo>
                  <a:lnTo>
                    <a:pt x="38" y="110"/>
                  </a:lnTo>
                  <a:lnTo>
                    <a:pt x="32" y="108"/>
                  </a:lnTo>
                  <a:lnTo>
                    <a:pt x="30" y="106"/>
                  </a:lnTo>
                  <a:lnTo>
                    <a:pt x="30" y="104"/>
                  </a:lnTo>
                  <a:lnTo>
                    <a:pt x="32" y="102"/>
                  </a:lnTo>
                  <a:lnTo>
                    <a:pt x="36" y="96"/>
                  </a:lnTo>
                  <a:lnTo>
                    <a:pt x="32" y="98"/>
                  </a:lnTo>
                  <a:lnTo>
                    <a:pt x="28" y="104"/>
                  </a:lnTo>
                  <a:lnTo>
                    <a:pt x="28" y="100"/>
                  </a:lnTo>
                  <a:lnTo>
                    <a:pt x="28" y="98"/>
                  </a:lnTo>
                  <a:lnTo>
                    <a:pt x="28" y="92"/>
                  </a:lnTo>
                  <a:lnTo>
                    <a:pt x="24" y="96"/>
                  </a:lnTo>
                  <a:lnTo>
                    <a:pt x="22" y="94"/>
                  </a:lnTo>
                  <a:lnTo>
                    <a:pt x="22" y="96"/>
                  </a:lnTo>
                  <a:lnTo>
                    <a:pt x="20" y="96"/>
                  </a:lnTo>
                  <a:lnTo>
                    <a:pt x="18" y="88"/>
                  </a:lnTo>
                  <a:lnTo>
                    <a:pt x="16" y="88"/>
                  </a:lnTo>
                  <a:lnTo>
                    <a:pt x="14" y="92"/>
                  </a:lnTo>
                  <a:lnTo>
                    <a:pt x="14" y="94"/>
                  </a:lnTo>
                  <a:lnTo>
                    <a:pt x="12" y="90"/>
                  </a:lnTo>
                  <a:lnTo>
                    <a:pt x="10" y="92"/>
                  </a:lnTo>
                  <a:lnTo>
                    <a:pt x="10" y="94"/>
                  </a:lnTo>
                  <a:lnTo>
                    <a:pt x="6" y="94"/>
                  </a:lnTo>
                  <a:lnTo>
                    <a:pt x="4" y="94"/>
                  </a:lnTo>
                  <a:lnTo>
                    <a:pt x="2" y="92"/>
                  </a:lnTo>
                  <a:lnTo>
                    <a:pt x="0" y="84"/>
                  </a:lnTo>
                  <a:lnTo>
                    <a:pt x="0" y="70"/>
                  </a:lnTo>
                  <a:lnTo>
                    <a:pt x="0" y="68"/>
                  </a:lnTo>
                  <a:lnTo>
                    <a:pt x="4" y="64"/>
                  </a:lnTo>
                  <a:lnTo>
                    <a:pt x="6" y="66"/>
                  </a:lnTo>
                  <a:lnTo>
                    <a:pt x="8" y="64"/>
                  </a:lnTo>
                  <a:lnTo>
                    <a:pt x="10" y="64"/>
                  </a:lnTo>
                  <a:lnTo>
                    <a:pt x="10" y="66"/>
                  </a:lnTo>
                  <a:lnTo>
                    <a:pt x="12" y="68"/>
                  </a:lnTo>
                  <a:lnTo>
                    <a:pt x="12" y="62"/>
                  </a:lnTo>
                  <a:lnTo>
                    <a:pt x="14" y="62"/>
                  </a:lnTo>
                  <a:lnTo>
                    <a:pt x="14" y="56"/>
                  </a:lnTo>
                  <a:lnTo>
                    <a:pt x="16" y="56"/>
                  </a:lnTo>
                  <a:lnTo>
                    <a:pt x="16" y="54"/>
                  </a:lnTo>
                  <a:lnTo>
                    <a:pt x="16" y="52"/>
                  </a:lnTo>
                  <a:lnTo>
                    <a:pt x="18" y="52"/>
                  </a:lnTo>
                  <a:lnTo>
                    <a:pt x="18" y="48"/>
                  </a:lnTo>
                  <a:lnTo>
                    <a:pt x="18" y="46"/>
                  </a:lnTo>
                  <a:lnTo>
                    <a:pt x="20" y="44"/>
                  </a:lnTo>
                  <a:lnTo>
                    <a:pt x="22" y="42"/>
                  </a:lnTo>
                  <a:lnTo>
                    <a:pt x="22" y="40"/>
                  </a:lnTo>
                  <a:lnTo>
                    <a:pt x="20" y="44"/>
                  </a:lnTo>
                  <a:lnTo>
                    <a:pt x="18" y="42"/>
                  </a:lnTo>
                  <a:lnTo>
                    <a:pt x="20" y="38"/>
                  </a:lnTo>
                  <a:lnTo>
                    <a:pt x="16" y="38"/>
                  </a:lnTo>
                  <a:lnTo>
                    <a:pt x="12" y="34"/>
                  </a:lnTo>
                  <a:lnTo>
                    <a:pt x="14" y="30"/>
                  </a:lnTo>
                  <a:lnTo>
                    <a:pt x="18" y="26"/>
                  </a:lnTo>
                  <a:lnTo>
                    <a:pt x="22" y="24"/>
                  </a:lnTo>
                  <a:lnTo>
                    <a:pt x="24" y="26"/>
                  </a:lnTo>
                  <a:lnTo>
                    <a:pt x="26" y="24"/>
                  </a:lnTo>
                  <a:lnTo>
                    <a:pt x="24" y="24"/>
                  </a:lnTo>
                  <a:lnTo>
                    <a:pt x="22" y="22"/>
                  </a:lnTo>
                  <a:lnTo>
                    <a:pt x="24" y="20"/>
                  </a:lnTo>
                  <a:lnTo>
                    <a:pt x="26" y="20"/>
                  </a:lnTo>
                  <a:lnTo>
                    <a:pt x="26" y="18"/>
                  </a:lnTo>
                  <a:lnTo>
                    <a:pt x="24" y="16"/>
                  </a:lnTo>
                  <a:lnTo>
                    <a:pt x="24" y="14"/>
                  </a:lnTo>
                  <a:lnTo>
                    <a:pt x="28" y="8"/>
                  </a:lnTo>
                  <a:lnTo>
                    <a:pt x="30" y="6"/>
                  </a:lnTo>
                </a:path>
              </a:pathLst>
            </a:custGeom>
            <a:solidFill>
              <a:schemeClr val="tx2"/>
            </a:solidFill>
            <a:ln w="3175">
              <a:solidFill>
                <a:schemeClr val="bg1"/>
              </a:solidFill>
              <a:round/>
              <a:headEnd/>
              <a:tailEnd/>
            </a:ln>
          </p:spPr>
          <p:txBody>
            <a:bodyPr/>
            <a:lstStyle/>
            <a:p>
              <a:endParaRPr lang="fr-FR" dirty="0"/>
            </a:p>
          </p:txBody>
        </p:sp>
        <p:sp>
          <p:nvSpPr>
            <p:cNvPr id="5397" name="Freeform 466"/>
            <p:cNvSpPr>
              <a:spLocks/>
            </p:cNvSpPr>
            <p:nvPr/>
          </p:nvSpPr>
          <p:spPr bwMode="auto">
            <a:xfrm>
              <a:off x="3586" y="855"/>
              <a:ext cx="230" cy="217"/>
            </a:xfrm>
            <a:custGeom>
              <a:avLst/>
              <a:gdLst>
                <a:gd name="T0" fmla="*/ 16 w 230"/>
                <a:gd name="T1" fmla="*/ 179 h 217"/>
                <a:gd name="T2" fmla="*/ 24 w 230"/>
                <a:gd name="T3" fmla="*/ 171 h 217"/>
                <a:gd name="T4" fmla="*/ 34 w 230"/>
                <a:gd name="T5" fmla="*/ 171 h 217"/>
                <a:gd name="T6" fmla="*/ 28 w 230"/>
                <a:gd name="T7" fmla="*/ 163 h 217"/>
                <a:gd name="T8" fmla="*/ 32 w 230"/>
                <a:gd name="T9" fmla="*/ 155 h 217"/>
                <a:gd name="T10" fmla="*/ 26 w 230"/>
                <a:gd name="T11" fmla="*/ 145 h 217"/>
                <a:gd name="T12" fmla="*/ 34 w 230"/>
                <a:gd name="T13" fmla="*/ 140 h 217"/>
                <a:gd name="T14" fmla="*/ 40 w 230"/>
                <a:gd name="T15" fmla="*/ 138 h 217"/>
                <a:gd name="T16" fmla="*/ 28 w 230"/>
                <a:gd name="T17" fmla="*/ 134 h 217"/>
                <a:gd name="T18" fmla="*/ 28 w 230"/>
                <a:gd name="T19" fmla="*/ 124 h 217"/>
                <a:gd name="T20" fmla="*/ 26 w 230"/>
                <a:gd name="T21" fmla="*/ 114 h 217"/>
                <a:gd name="T22" fmla="*/ 36 w 230"/>
                <a:gd name="T23" fmla="*/ 118 h 217"/>
                <a:gd name="T24" fmla="*/ 50 w 230"/>
                <a:gd name="T25" fmla="*/ 104 h 217"/>
                <a:gd name="T26" fmla="*/ 62 w 230"/>
                <a:gd name="T27" fmla="*/ 92 h 217"/>
                <a:gd name="T28" fmla="*/ 70 w 230"/>
                <a:gd name="T29" fmla="*/ 84 h 217"/>
                <a:gd name="T30" fmla="*/ 90 w 230"/>
                <a:gd name="T31" fmla="*/ 66 h 217"/>
                <a:gd name="T32" fmla="*/ 104 w 230"/>
                <a:gd name="T33" fmla="*/ 54 h 217"/>
                <a:gd name="T34" fmla="*/ 110 w 230"/>
                <a:gd name="T35" fmla="*/ 58 h 217"/>
                <a:gd name="T36" fmla="*/ 108 w 230"/>
                <a:gd name="T37" fmla="*/ 46 h 217"/>
                <a:gd name="T38" fmla="*/ 116 w 230"/>
                <a:gd name="T39" fmla="*/ 42 h 217"/>
                <a:gd name="T40" fmla="*/ 130 w 230"/>
                <a:gd name="T41" fmla="*/ 52 h 217"/>
                <a:gd name="T42" fmla="*/ 152 w 230"/>
                <a:gd name="T43" fmla="*/ 42 h 217"/>
                <a:gd name="T44" fmla="*/ 158 w 230"/>
                <a:gd name="T45" fmla="*/ 42 h 217"/>
                <a:gd name="T46" fmla="*/ 172 w 230"/>
                <a:gd name="T47" fmla="*/ 34 h 217"/>
                <a:gd name="T48" fmla="*/ 182 w 230"/>
                <a:gd name="T49" fmla="*/ 26 h 217"/>
                <a:gd name="T50" fmla="*/ 188 w 230"/>
                <a:gd name="T51" fmla="*/ 10 h 217"/>
                <a:gd name="T52" fmla="*/ 198 w 230"/>
                <a:gd name="T53" fmla="*/ 6 h 217"/>
                <a:gd name="T54" fmla="*/ 224 w 230"/>
                <a:gd name="T55" fmla="*/ 6 h 217"/>
                <a:gd name="T56" fmla="*/ 230 w 230"/>
                <a:gd name="T57" fmla="*/ 20 h 217"/>
                <a:gd name="T58" fmla="*/ 230 w 230"/>
                <a:gd name="T59" fmla="*/ 30 h 217"/>
                <a:gd name="T60" fmla="*/ 220 w 230"/>
                <a:gd name="T61" fmla="*/ 52 h 217"/>
                <a:gd name="T62" fmla="*/ 200 w 230"/>
                <a:gd name="T63" fmla="*/ 60 h 217"/>
                <a:gd name="T64" fmla="*/ 182 w 230"/>
                <a:gd name="T65" fmla="*/ 64 h 217"/>
                <a:gd name="T66" fmla="*/ 172 w 230"/>
                <a:gd name="T67" fmla="*/ 74 h 217"/>
                <a:gd name="T68" fmla="*/ 150 w 230"/>
                <a:gd name="T69" fmla="*/ 84 h 217"/>
                <a:gd name="T70" fmla="*/ 146 w 230"/>
                <a:gd name="T71" fmla="*/ 84 h 217"/>
                <a:gd name="T72" fmla="*/ 128 w 230"/>
                <a:gd name="T73" fmla="*/ 102 h 217"/>
                <a:gd name="T74" fmla="*/ 106 w 230"/>
                <a:gd name="T75" fmla="*/ 120 h 217"/>
                <a:gd name="T76" fmla="*/ 100 w 230"/>
                <a:gd name="T77" fmla="*/ 122 h 217"/>
                <a:gd name="T78" fmla="*/ 98 w 230"/>
                <a:gd name="T79" fmla="*/ 134 h 217"/>
                <a:gd name="T80" fmla="*/ 90 w 230"/>
                <a:gd name="T81" fmla="*/ 138 h 217"/>
                <a:gd name="T82" fmla="*/ 92 w 230"/>
                <a:gd name="T83" fmla="*/ 147 h 217"/>
                <a:gd name="T84" fmla="*/ 82 w 230"/>
                <a:gd name="T85" fmla="*/ 147 h 217"/>
                <a:gd name="T86" fmla="*/ 80 w 230"/>
                <a:gd name="T87" fmla="*/ 153 h 217"/>
                <a:gd name="T88" fmla="*/ 68 w 230"/>
                <a:gd name="T89" fmla="*/ 145 h 217"/>
                <a:gd name="T90" fmla="*/ 76 w 230"/>
                <a:gd name="T91" fmla="*/ 165 h 217"/>
                <a:gd name="T92" fmla="*/ 72 w 230"/>
                <a:gd name="T93" fmla="*/ 169 h 217"/>
                <a:gd name="T94" fmla="*/ 68 w 230"/>
                <a:gd name="T95" fmla="*/ 173 h 217"/>
                <a:gd name="T96" fmla="*/ 62 w 230"/>
                <a:gd name="T97" fmla="*/ 175 h 217"/>
                <a:gd name="T98" fmla="*/ 54 w 230"/>
                <a:gd name="T99" fmla="*/ 173 h 217"/>
                <a:gd name="T100" fmla="*/ 62 w 230"/>
                <a:gd name="T101" fmla="*/ 181 h 217"/>
                <a:gd name="T102" fmla="*/ 58 w 230"/>
                <a:gd name="T103" fmla="*/ 191 h 217"/>
                <a:gd name="T104" fmla="*/ 48 w 230"/>
                <a:gd name="T105" fmla="*/ 187 h 217"/>
                <a:gd name="T106" fmla="*/ 56 w 230"/>
                <a:gd name="T107" fmla="*/ 199 h 217"/>
                <a:gd name="T108" fmla="*/ 50 w 230"/>
                <a:gd name="T109" fmla="*/ 195 h 217"/>
                <a:gd name="T110" fmla="*/ 52 w 230"/>
                <a:gd name="T111" fmla="*/ 207 h 217"/>
                <a:gd name="T112" fmla="*/ 42 w 230"/>
                <a:gd name="T113" fmla="*/ 217 h 217"/>
                <a:gd name="T114" fmla="*/ 26 w 230"/>
                <a:gd name="T115" fmla="*/ 211 h 217"/>
                <a:gd name="T116" fmla="*/ 6 w 230"/>
                <a:gd name="T117" fmla="*/ 211 h 217"/>
                <a:gd name="T118" fmla="*/ 8 w 230"/>
                <a:gd name="T119" fmla="*/ 203 h 217"/>
                <a:gd name="T120" fmla="*/ 20 w 230"/>
                <a:gd name="T121" fmla="*/ 193 h 217"/>
                <a:gd name="T122" fmla="*/ 10 w 230"/>
                <a:gd name="T123" fmla="*/ 197 h 217"/>
                <a:gd name="T124" fmla="*/ 0 w 230"/>
                <a:gd name="T125" fmla="*/ 189 h 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0"/>
                <a:gd name="T190" fmla="*/ 0 h 217"/>
                <a:gd name="T191" fmla="*/ 230 w 230"/>
                <a:gd name="T192" fmla="*/ 217 h 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0" h="217">
                  <a:moveTo>
                    <a:pt x="0" y="187"/>
                  </a:moveTo>
                  <a:lnTo>
                    <a:pt x="4" y="187"/>
                  </a:lnTo>
                  <a:lnTo>
                    <a:pt x="8" y="181"/>
                  </a:lnTo>
                  <a:lnTo>
                    <a:pt x="16" y="179"/>
                  </a:lnTo>
                  <a:lnTo>
                    <a:pt x="14" y="177"/>
                  </a:lnTo>
                  <a:lnTo>
                    <a:pt x="16" y="173"/>
                  </a:lnTo>
                  <a:lnTo>
                    <a:pt x="20" y="169"/>
                  </a:lnTo>
                  <a:lnTo>
                    <a:pt x="24" y="171"/>
                  </a:lnTo>
                  <a:lnTo>
                    <a:pt x="28" y="171"/>
                  </a:lnTo>
                  <a:lnTo>
                    <a:pt x="32" y="173"/>
                  </a:lnTo>
                  <a:lnTo>
                    <a:pt x="36" y="175"/>
                  </a:lnTo>
                  <a:lnTo>
                    <a:pt x="34" y="171"/>
                  </a:lnTo>
                  <a:lnTo>
                    <a:pt x="22" y="167"/>
                  </a:lnTo>
                  <a:lnTo>
                    <a:pt x="20" y="163"/>
                  </a:lnTo>
                  <a:lnTo>
                    <a:pt x="22" y="165"/>
                  </a:lnTo>
                  <a:lnTo>
                    <a:pt x="28" y="163"/>
                  </a:lnTo>
                  <a:lnTo>
                    <a:pt x="28" y="161"/>
                  </a:lnTo>
                  <a:lnTo>
                    <a:pt x="22" y="157"/>
                  </a:lnTo>
                  <a:lnTo>
                    <a:pt x="22" y="155"/>
                  </a:lnTo>
                  <a:lnTo>
                    <a:pt x="32" y="155"/>
                  </a:lnTo>
                  <a:lnTo>
                    <a:pt x="34" y="153"/>
                  </a:lnTo>
                  <a:lnTo>
                    <a:pt x="32" y="151"/>
                  </a:lnTo>
                  <a:lnTo>
                    <a:pt x="30" y="151"/>
                  </a:lnTo>
                  <a:lnTo>
                    <a:pt x="26" y="145"/>
                  </a:lnTo>
                  <a:lnTo>
                    <a:pt x="26" y="142"/>
                  </a:lnTo>
                  <a:lnTo>
                    <a:pt x="28" y="142"/>
                  </a:lnTo>
                  <a:lnTo>
                    <a:pt x="28" y="144"/>
                  </a:lnTo>
                  <a:lnTo>
                    <a:pt x="34" y="140"/>
                  </a:lnTo>
                  <a:lnTo>
                    <a:pt x="40" y="142"/>
                  </a:lnTo>
                  <a:lnTo>
                    <a:pt x="44" y="140"/>
                  </a:lnTo>
                  <a:lnTo>
                    <a:pt x="40" y="140"/>
                  </a:lnTo>
                  <a:lnTo>
                    <a:pt x="40" y="138"/>
                  </a:lnTo>
                  <a:lnTo>
                    <a:pt x="38" y="136"/>
                  </a:lnTo>
                  <a:lnTo>
                    <a:pt x="34" y="134"/>
                  </a:lnTo>
                  <a:lnTo>
                    <a:pt x="30" y="136"/>
                  </a:lnTo>
                  <a:lnTo>
                    <a:pt x="28" y="134"/>
                  </a:lnTo>
                  <a:lnTo>
                    <a:pt x="30" y="132"/>
                  </a:lnTo>
                  <a:lnTo>
                    <a:pt x="32" y="124"/>
                  </a:lnTo>
                  <a:lnTo>
                    <a:pt x="30" y="120"/>
                  </a:lnTo>
                  <a:lnTo>
                    <a:pt x="28" y="124"/>
                  </a:lnTo>
                  <a:lnTo>
                    <a:pt x="28" y="120"/>
                  </a:lnTo>
                  <a:lnTo>
                    <a:pt x="26" y="120"/>
                  </a:lnTo>
                  <a:lnTo>
                    <a:pt x="28" y="116"/>
                  </a:lnTo>
                  <a:lnTo>
                    <a:pt x="26" y="114"/>
                  </a:lnTo>
                  <a:lnTo>
                    <a:pt x="28" y="112"/>
                  </a:lnTo>
                  <a:lnTo>
                    <a:pt x="34" y="112"/>
                  </a:lnTo>
                  <a:lnTo>
                    <a:pt x="34" y="116"/>
                  </a:lnTo>
                  <a:lnTo>
                    <a:pt x="36" y="118"/>
                  </a:lnTo>
                  <a:lnTo>
                    <a:pt x="42" y="114"/>
                  </a:lnTo>
                  <a:lnTo>
                    <a:pt x="44" y="110"/>
                  </a:lnTo>
                  <a:lnTo>
                    <a:pt x="44" y="106"/>
                  </a:lnTo>
                  <a:lnTo>
                    <a:pt x="50" y="104"/>
                  </a:lnTo>
                  <a:lnTo>
                    <a:pt x="56" y="104"/>
                  </a:lnTo>
                  <a:lnTo>
                    <a:pt x="62" y="98"/>
                  </a:lnTo>
                  <a:lnTo>
                    <a:pt x="62" y="96"/>
                  </a:lnTo>
                  <a:lnTo>
                    <a:pt x="62" y="92"/>
                  </a:lnTo>
                  <a:lnTo>
                    <a:pt x="64" y="90"/>
                  </a:lnTo>
                  <a:lnTo>
                    <a:pt x="64" y="88"/>
                  </a:lnTo>
                  <a:lnTo>
                    <a:pt x="68" y="84"/>
                  </a:lnTo>
                  <a:lnTo>
                    <a:pt x="70" y="84"/>
                  </a:lnTo>
                  <a:lnTo>
                    <a:pt x="72" y="82"/>
                  </a:lnTo>
                  <a:lnTo>
                    <a:pt x="74" y="76"/>
                  </a:lnTo>
                  <a:lnTo>
                    <a:pt x="76" y="74"/>
                  </a:lnTo>
                  <a:lnTo>
                    <a:pt x="90" y="66"/>
                  </a:lnTo>
                  <a:lnTo>
                    <a:pt x="92" y="64"/>
                  </a:lnTo>
                  <a:lnTo>
                    <a:pt x="94" y="58"/>
                  </a:lnTo>
                  <a:lnTo>
                    <a:pt x="102" y="54"/>
                  </a:lnTo>
                  <a:lnTo>
                    <a:pt x="104" y="54"/>
                  </a:lnTo>
                  <a:lnTo>
                    <a:pt x="100" y="62"/>
                  </a:lnTo>
                  <a:lnTo>
                    <a:pt x="104" y="64"/>
                  </a:lnTo>
                  <a:lnTo>
                    <a:pt x="104" y="60"/>
                  </a:lnTo>
                  <a:lnTo>
                    <a:pt x="110" y="58"/>
                  </a:lnTo>
                  <a:lnTo>
                    <a:pt x="112" y="54"/>
                  </a:lnTo>
                  <a:lnTo>
                    <a:pt x="110" y="54"/>
                  </a:lnTo>
                  <a:lnTo>
                    <a:pt x="108" y="50"/>
                  </a:lnTo>
                  <a:lnTo>
                    <a:pt x="108" y="46"/>
                  </a:lnTo>
                  <a:lnTo>
                    <a:pt x="110" y="46"/>
                  </a:lnTo>
                  <a:lnTo>
                    <a:pt x="110" y="44"/>
                  </a:lnTo>
                  <a:lnTo>
                    <a:pt x="110" y="42"/>
                  </a:lnTo>
                  <a:lnTo>
                    <a:pt x="116" y="42"/>
                  </a:lnTo>
                  <a:lnTo>
                    <a:pt x="116" y="44"/>
                  </a:lnTo>
                  <a:lnTo>
                    <a:pt x="128" y="44"/>
                  </a:lnTo>
                  <a:lnTo>
                    <a:pt x="128" y="50"/>
                  </a:lnTo>
                  <a:lnTo>
                    <a:pt x="130" y="52"/>
                  </a:lnTo>
                  <a:lnTo>
                    <a:pt x="134" y="48"/>
                  </a:lnTo>
                  <a:lnTo>
                    <a:pt x="136" y="50"/>
                  </a:lnTo>
                  <a:lnTo>
                    <a:pt x="148" y="42"/>
                  </a:lnTo>
                  <a:lnTo>
                    <a:pt x="152" y="42"/>
                  </a:lnTo>
                  <a:lnTo>
                    <a:pt x="152" y="44"/>
                  </a:lnTo>
                  <a:lnTo>
                    <a:pt x="154" y="44"/>
                  </a:lnTo>
                  <a:lnTo>
                    <a:pt x="156" y="44"/>
                  </a:lnTo>
                  <a:lnTo>
                    <a:pt x="158" y="42"/>
                  </a:lnTo>
                  <a:lnTo>
                    <a:pt x="160" y="40"/>
                  </a:lnTo>
                  <a:lnTo>
                    <a:pt x="162" y="40"/>
                  </a:lnTo>
                  <a:lnTo>
                    <a:pt x="168" y="34"/>
                  </a:lnTo>
                  <a:lnTo>
                    <a:pt x="172" y="34"/>
                  </a:lnTo>
                  <a:lnTo>
                    <a:pt x="176" y="28"/>
                  </a:lnTo>
                  <a:lnTo>
                    <a:pt x="178" y="30"/>
                  </a:lnTo>
                  <a:lnTo>
                    <a:pt x="180" y="28"/>
                  </a:lnTo>
                  <a:lnTo>
                    <a:pt x="182" y="26"/>
                  </a:lnTo>
                  <a:lnTo>
                    <a:pt x="180" y="18"/>
                  </a:lnTo>
                  <a:lnTo>
                    <a:pt x="182" y="16"/>
                  </a:lnTo>
                  <a:lnTo>
                    <a:pt x="186" y="14"/>
                  </a:lnTo>
                  <a:lnTo>
                    <a:pt x="188" y="10"/>
                  </a:lnTo>
                  <a:lnTo>
                    <a:pt x="190" y="10"/>
                  </a:lnTo>
                  <a:lnTo>
                    <a:pt x="194" y="8"/>
                  </a:lnTo>
                  <a:lnTo>
                    <a:pt x="194" y="4"/>
                  </a:lnTo>
                  <a:lnTo>
                    <a:pt x="198" y="6"/>
                  </a:lnTo>
                  <a:lnTo>
                    <a:pt x="204" y="0"/>
                  </a:lnTo>
                  <a:lnTo>
                    <a:pt x="214" y="0"/>
                  </a:lnTo>
                  <a:lnTo>
                    <a:pt x="222" y="4"/>
                  </a:lnTo>
                  <a:lnTo>
                    <a:pt x="224" y="6"/>
                  </a:lnTo>
                  <a:lnTo>
                    <a:pt x="224" y="8"/>
                  </a:lnTo>
                  <a:lnTo>
                    <a:pt x="228" y="10"/>
                  </a:lnTo>
                  <a:lnTo>
                    <a:pt x="226" y="12"/>
                  </a:lnTo>
                  <a:lnTo>
                    <a:pt x="230" y="20"/>
                  </a:lnTo>
                  <a:lnTo>
                    <a:pt x="230" y="24"/>
                  </a:lnTo>
                  <a:lnTo>
                    <a:pt x="228" y="26"/>
                  </a:lnTo>
                  <a:lnTo>
                    <a:pt x="226" y="30"/>
                  </a:lnTo>
                  <a:lnTo>
                    <a:pt x="230" y="30"/>
                  </a:lnTo>
                  <a:lnTo>
                    <a:pt x="230" y="32"/>
                  </a:lnTo>
                  <a:lnTo>
                    <a:pt x="226" y="34"/>
                  </a:lnTo>
                  <a:lnTo>
                    <a:pt x="218" y="48"/>
                  </a:lnTo>
                  <a:lnTo>
                    <a:pt x="220" y="52"/>
                  </a:lnTo>
                  <a:lnTo>
                    <a:pt x="216" y="50"/>
                  </a:lnTo>
                  <a:lnTo>
                    <a:pt x="212" y="50"/>
                  </a:lnTo>
                  <a:lnTo>
                    <a:pt x="210" y="50"/>
                  </a:lnTo>
                  <a:lnTo>
                    <a:pt x="200" y="60"/>
                  </a:lnTo>
                  <a:lnTo>
                    <a:pt x="194" y="62"/>
                  </a:lnTo>
                  <a:lnTo>
                    <a:pt x="192" y="62"/>
                  </a:lnTo>
                  <a:lnTo>
                    <a:pt x="186" y="66"/>
                  </a:lnTo>
                  <a:lnTo>
                    <a:pt x="182" y="64"/>
                  </a:lnTo>
                  <a:lnTo>
                    <a:pt x="176" y="66"/>
                  </a:lnTo>
                  <a:lnTo>
                    <a:pt x="174" y="68"/>
                  </a:lnTo>
                  <a:lnTo>
                    <a:pt x="174" y="72"/>
                  </a:lnTo>
                  <a:lnTo>
                    <a:pt x="172" y="74"/>
                  </a:lnTo>
                  <a:lnTo>
                    <a:pt x="170" y="72"/>
                  </a:lnTo>
                  <a:lnTo>
                    <a:pt x="168" y="76"/>
                  </a:lnTo>
                  <a:lnTo>
                    <a:pt x="152" y="84"/>
                  </a:lnTo>
                  <a:lnTo>
                    <a:pt x="150" y="84"/>
                  </a:lnTo>
                  <a:lnTo>
                    <a:pt x="148" y="80"/>
                  </a:lnTo>
                  <a:lnTo>
                    <a:pt x="146" y="80"/>
                  </a:lnTo>
                  <a:lnTo>
                    <a:pt x="148" y="84"/>
                  </a:lnTo>
                  <a:lnTo>
                    <a:pt x="146" y="84"/>
                  </a:lnTo>
                  <a:lnTo>
                    <a:pt x="146" y="86"/>
                  </a:lnTo>
                  <a:lnTo>
                    <a:pt x="138" y="96"/>
                  </a:lnTo>
                  <a:lnTo>
                    <a:pt x="130" y="96"/>
                  </a:lnTo>
                  <a:lnTo>
                    <a:pt x="128" y="102"/>
                  </a:lnTo>
                  <a:lnTo>
                    <a:pt x="128" y="100"/>
                  </a:lnTo>
                  <a:lnTo>
                    <a:pt x="114" y="118"/>
                  </a:lnTo>
                  <a:lnTo>
                    <a:pt x="108" y="120"/>
                  </a:lnTo>
                  <a:lnTo>
                    <a:pt x="106" y="120"/>
                  </a:lnTo>
                  <a:lnTo>
                    <a:pt x="106" y="118"/>
                  </a:lnTo>
                  <a:lnTo>
                    <a:pt x="102" y="120"/>
                  </a:lnTo>
                  <a:lnTo>
                    <a:pt x="102" y="118"/>
                  </a:lnTo>
                  <a:lnTo>
                    <a:pt x="100" y="122"/>
                  </a:lnTo>
                  <a:lnTo>
                    <a:pt x="102" y="124"/>
                  </a:lnTo>
                  <a:lnTo>
                    <a:pt x="104" y="124"/>
                  </a:lnTo>
                  <a:lnTo>
                    <a:pt x="104" y="126"/>
                  </a:lnTo>
                  <a:lnTo>
                    <a:pt x="98" y="134"/>
                  </a:lnTo>
                  <a:lnTo>
                    <a:pt x="98" y="136"/>
                  </a:lnTo>
                  <a:lnTo>
                    <a:pt x="98" y="140"/>
                  </a:lnTo>
                  <a:lnTo>
                    <a:pt x="92" y="140"/>
                  </a:lnTo>
                  <a:lnTo>
                    <a:pt x="90" y="138"/>
                  </a:lnTo>
                  <a:lnTo>
                    <a:pt x="86" y="136"/>
                  </a:lnTo>
                  <a:lnTo>
                    <a:pt x="86" y="138"/>
                  </a:lnTo>
                  <a:lnTo>
                    <a:pt x="90" y="142"/>
                  </a:lnTo>
                  <a:lnTo>
                    <a:pt x="92" y="147"/>
                  </a:lnTo>
                  <a:lnTo>
                    <a:pt x="82" y="140"/>
                  </a:lnTo>
                  <a:lnTo>
                    <a:pt x="80" y="142"/>
                  </a:lnTo>
                  <a:lnTo>
                    <a:pt x="80" y="144"/>
                  </a:lnTo>
                  <a:lnTo>
                    <a:pt x="82" y="147"/>
                  </a:lnTo>
                  <a:lnTo>
                    <a:pt x="82" y="149"/>
                  </a:lnTo>
                  <a:lnTo>
                    <a:pt x="80" y="147"/>
                  </a:lnTo>
                  <a:lnTo>
                    <a:pt x="80" y="149"/>
                  </a:lnTo>
                  <a:lnTo>
                    <a:pt x="80" y="153"/>
                  </a:lnTo>
                  <a:lnTo>
                    <a:pt x="80" y="155"/>
                  </a:lnTo>
                  <a:lnTo>
                    <a:pt x="78" y="155"/>
                  </a:lnTo>
                  <a:lnTo>
                    <a:pt x="76" y="153"/>
                  </a:lnTo>
                  <a:lnTo>
                    <a:pt x="68" y="145"/>
                  </a:lnTo>
                  <a:lnTo>
                    <a:pt x="68" y="149"/>
                  </a:lnTo>
                  <a:lnTo>
                    <a:pt x="72" y="153"/>
                  </a:lnTo>
                  <a:lnTo>
                    <a:pt x="76" y="161"/>
                  </a:lnTo>
                  <a:lnTo>
                    <a:pt x="76" y="165"/>
                  </a:lnTo>
                  <a:lnTo>
                    <a:pt x="74" y="163"/>
                  </a:lnTo>
                  <a:lnTo>
                    <a:pt x="74" y="169"/>
                  </a:lnTo>
                  <a:lnTo>
                    <a:pt x="72" y="167"/>
                  </a:lnTo>
                  <a:lnTo>
                    <a:pt x="72" y="169"/>
                  </a:lnTo>
                  <a:lnTo>
                    <a:pt x="72" y="171"/>
                  </a:lnTo>
                  <a:lnTo>
                    <a:pt x="70" y="171"/>
                  </a:lnTo>
                  <a:lnTo>
                    <a:pt x="68" y="169"/>
                  </a:lnTo>
                  <a:lnTo>
                    <a:pt x="68" y="173"/>
                  </a:lnTo>
                  <a:lnTo>
                    <a:pt x="68" y="177"/>
                  </a:lnTo>
                  <a:lnTo>
                    <a:pt x="66" y="177"/>
                  </a:lnTo>
                  <a:lnTo>
                    <a:pt x="64" y="175"/>
                  </a:lnTo>
                  <a:lnTo>
                    <a:pt x="62" y="175"/>
                  </a:lnTo>
                  <a:lnTo>
                    <a:pt x="58" y="163"/>
                  </a:lnTo>
                  <a:lnTo>
                    <a:pt x="56" y="169"/>
                  </a:lnTo>
                  <a:lnTo>
                    <a:pt x="56" y="171"/>
                  </a:lnTo>
                  <a:lnTo>
                    <a:pt x="54" y="173"/>
                  </a:lnTo>
                  <a:lnTo>
                    <a:pt x="58" y="175"/>
                  </a:lnTo>
                  <a:lnTo>
                    <a:pt x="60" y="177"/>
                  </a:lnTo>
                  <a:lnTo>
                    <a:pt x="60" y="179"/>
                  </a:lnTo>
                  <a:lnTo>
                    <a:pt x="62" y="181"/>
                  </a:lnTo>
                  <a:lnTo>
                    <a:pt x="62" y="183"/>
                  </a:lnTo>
                  <a:lnTo>
                    <a:pt x="62" y="185"/>
                  </a:lnTo>
                  <a:lnTo>
                    <a:pt x="62" y="191"/>
                  </a:lnTo>
                  <a:lnTo>
                    <a:pt x="58" y="191"/>
                  </a:lnTo>
                  <a:lnTo>
                    <a:pt x="58" y="187"/>
                  </a:lnTo>
                  <a:lnTo>
                    <a:pt x="48" y="185"/>
                  </a:lnTo>
                  <a:lnTo>
                    <a:pt x="46" y="185"/>
                  </a:lnTo>
                  <a:lnTo>
                    <a:pt x="48" y="187"/>
                  </a:lnTo>
                  <a:lnTo>
                    <a:pt x="52" y="187"/>
                  </a:lnTo>
                  <a:lnTo>
                    <a:pt x="56" y="193"/>
                  </a:lnTo>
                  <a:lnTo>
                    <a:pt x="58" y="197"/>
                  </a:lnTo>
                  <a:lnTo>
                    <a:pt x="56" y="199"/>
                  </a:lnTo>
                  <a:lnTo>
                    <a:pt x="54" y="199"/>
                  </a:lnTo>
                  <a:lnTo>
                    <a:pt x="54" y="201"/>
                  </a:lnTo>
                  <a:lnTo>
                    <a:pt x="52" y="199"/>
                  </a:lnTo>
                  <a:lnTo>
                    <a:pt x="50" y="195"/>
                  </a:lnTo>
                  <a:lnTo>
                    <a:pt x="48" y="195"/>
                  </a:lnTo>
                  <a:lnTo>
                    <a:pt x="50" y="203"/>
                  </a:lnTo>
                  <a:lnTo>
                    <a:pt x="52" y="205"/>
                  </a:lnTo>
                  <a:lnTo>
                    <a:pt x="52" y="207"/>
                  </a:lnTo>
                  <a:lnTo>
                    <a:pt x="50" y="209"/>
                  </a:lnTo>
                  <a:lnTo>
                    <a:pt x="48" y="213"/>
                  </a:lnTo>
                  <a:lnTo>
                    <a:pt x="46" y="217"/>
                  </a:lnTo>
                  <a:lnTo>
                    <a:pt x="42" y="217"/>
                  </a:lnTo>
                  <a:lnTo>
                    <a:pt x="40" y="215"/>
                  </a:lnTo>
                  <a:lnTo>
                    <a:pt x="36" y="215"/>
                  </a:lnTo>
                  <a:lnTo>
                    <a:pt x="30" y="211"/>
                  </a:lnTo>
                  <a:lnTo>
                    <a:pt x="26" y="211"/>
                  </a:lnTo>
                  <a:lnTo>
                    <a:pt x="22" y="207"/>
                  </a:lnTo>
                  <a:lnTo>
                    <a:pt x="16" y="207"/>
                  </a:lnTo>
                  <a:lnTo>
                    <a:pt x="10" y="211"/>
                  </a:lnTo>
                  <a:lnTo>
                    <a:pt x="6" y="211"/>
                  </a:lnTo>
                  <a:lnTo>
                    <a:pt x="10" y="209"/>
                  </a:lnTo>
                  <a:lnTo>
                    <a:pt x="10" y="205"/>
                  </a:lnTo>
                  <a:lnTo>
                    <a:pt x="8" y="205"/>
                  </a:lnTo>
                  <a:lnTo>
                    <a:pt x="8" y="203"/>
                  </a:lnTo>
                  <a:lnTo>
                    <a:pt x="10" y="201"/>
                  </a:lnTo>
                  <a:lnTo>
                    <a:pt x="16" y="197"/>
                  </a:lnTo>
                  <a:lnTo>
                    <a:pt x="18" y="197"/>
                  </a:lnTo>
                  <a:lnTo>
                    <a:pt x="20" y="193"/>
                  </a:lnTo>
                  <a:lnTo>
                    <a:pt x="18" y="191"/>
                  </a:lnTo>
                  <a:lnTo>
                    <a:pt x="18" y="193"/>
                  </a:lnTo>
                  <a:lnTo>
                    <a:pt x="14" y="193"/>
                  </a:lnTo>
                  <a:lnTo>
                    <a:pt x="10" y="197"/>
                  </a:lnTo>
                  <a:lnTo>
                    <a:pt x="4" y="197"/>
                  </a:lnTo>
                  <a:lnTo>
                    <a:pt x="4" y="195"/>
                  </a:lnTo>
                  <a:lnTo>
                    <a:pt x="0" y="191"/>
                  </a:lnTo>
                  <a:lnTo>
                    <a:pt x="0" y="189"/>
                  </a:lnTo>
                  <a:lnTo>
                    <a:pt x="0" y="187"/>
                  </a:lnTo>
                  <a:close/>
                </a:path>
              </a:pathLst>
            </a:custGeom>
            <a:solidFill>
              <a:schemeClr val="tx2"/>
            </a:solidFill>
            <a:ln w="3175">
              <a:solidFill>
                <a:schemeClr val="bg1"/>
              </a:solidFill>
              <a:round/>
              <a:headEnd/>
              <a:tailEnd/>
            </a:ln>
          </p:spPr>
          <p:txBody>
            <a:bodyPr/>
            <a:lstStyle/>
            <a:p>
              <a:endParaRPr lang="fr-FR" dirty="0"/>
            </a:p>
          </p:txBody>
        </p:sp>
        <p:sp>
          <p:nvSpPr>
            <p:cNvPr id="5398" name="Freeform 467"/>
            <p:cNvSpPr>
              <a:spLocks/>
            </p:cNvSpPr>
            <p:nvPr/>
          </p:nvSpPr>
          <p:spPr bwMode="auto">
            <a:xfrm>
              <a:off x="3586" y="855"/>
              <a:ext cx="230" cy="217"/>
            </a:xfrm>
            <a:custGeom>
              <a:avLst/>
              <a:gdLst>
                <a:gd name="T0" fmla="*/ 16 w 230"/>
                <a:gd name="T1" fmla="*/ 179 h 217"/>
                <a:gd name="T2" fmla="*/ 24 w 230"/>
                <a:gd name="T3" fmla="*/ 171 h 217"/>
                <a:gd name="T4" fmla="*/ 34 w 230"/>
                <a:gd name="T5" fmla="*/ 171 h 217"/>
                <a:gd name="T6" fmla="*/ 28 w 230"/>
                <a:gd name="T7" fmla="*/ 163 h 217"/>
                <a:gd name="T8" fmla="*/ 32 w 230"/>
                <a:gd name="T9" fmla="*/ 155 h 217"/>
                <a:gd name="T10" fmla="*/ 26 w 230"/>
                <a:gd name="T11" fmla="*/ 145 h 217"/>
                <a:gd name="T12" fmla="*/ 34 w 230"/>
                <a:gd name="T13" fmla="*/ 140 h 217"/>
                <a:gd name="T14" fmla="*/ 40 w 230"/>
                <a:gd name="T15" fmla="*/ 138 h 217"/>
                <a:gd name="T16" fmla="*/ 28 w 230"/>
                <a:gd name="T17" fmla="*/ 134 h 217"/>
                <a:gd name="T18" fmla="*/ 28 w 230"/>
                <a:gd name="T19" fmla="*/ 124 h 217"/>
                <a:gd name="T20" fmla="*/ 26 w 230"/>
                <a:gd name="T21" fmla="*/ 114 h 217"/>
                <a:gd name="T22" fmla="*/ 36 w 230"/>
                <a:gd name="T23" fmla="*/ 118 h 217"/>
                <a:gd name="T24" fmla="*/ 50 w 230"/>
                <a:gd name="T25" fmla="*/ 104 h 217"/>
                <a:gd name="T26" fmla="*/ 62 w 230"/>
                <a:gd name="T27" fmla="*/ 92 h 217"/>
                <a:gd name="T28" fmla="*/ 70 w 230"/>
                <a:gd name="T29" fmla="*/ 84 h 217"/>
                <a:gd name="T30" fmla="*/ 90 w 230"/>
                <a:gd name="T31" fmla="*/ 66 h 217"/>
                <a:gd name="T32" fmla="*/ 104 w 230"/>
                <a:gd name="T33" fmla="*/ 54 h 217"/>
                <a:gd name="T34" fmla="*/ 110 w 230"/>
                <a:gd name="T35" fmla="*/ 58 h 217"/>
                <a:gd name="T36" fmla="*/ 108 w 230"/>
                <a:gd name="T37" fmla="*/ 46 h 217"/>
                <a:gd name="T38" fmla="*/ 116 w 230"/>
                <a:gd name="T39" fmla="*/ 42 h 217"/>
                <a:gd name="T40" fmla="*/ 130 w 230"/>
                <a:gd name="T41" fmla="*/ 52 h 217"/>
                <a:gd name="T42" fmla="*/ 152 w 230"/>
                <a:gd name="T43" fmla="*/ 42 h 217"/>
                <a:gd name="T44" fmla="*/ 158 w 230"/>
                <a:gd name="T45" fmla="*/ 42 h 217"/>
                <a:gd name="T46" fmla="*/ 172 w 230"/>
                <a:gd name="T47" fmla="*/ 34 h 217"/>
                <a:gd name="T48" fmla="*/ 182 w 230"/>
                <a:gd name="T49" fmla="*/ 26 h 217"/>
                <a:gd name="T50" fmla="*/ 188 w 230"/>
                <a:gd name="T51" fmla="*/ 10 h 217"/>
                <a:gd name="T52" fmla="*/ 198 w 230"/>
                <a:gd name="T53" fmla="*/ 6 h 217"/>
                <a:gd name="T54" fmla="*/ 224 w 230"/>
                <a:gd name="T55" fmla="*/ 6 h 217"/>
                <a:gd name="T56" fmla="*/ 230 w 230"/>
                <a:gd name="T57" fmla="*/ 20 h 217"/>
                <a:gd name="T58" fmla="*/ 230 w 230"/>
                <a:gd name="T59" fmla="*/ 30 h 217"/>
                <a:gd name="T60" fmla="*/ 220 w 230"/>
                <a:gd name="T61" fmla="*/ 52 h 217"/>
                <a:gd name="T62" fmla="*/ 200 w 230"/>
                <a:gd name="T63" fmla="*/ 60 h 217"/>
                <a:gd name="T64" fmla="*/ 182 w 230"/>
                <a:gd name="T65" fmla="*/ 64 h 217"/>
                <a:gd name="T66" fmla="*/ 172 w 230"/>
                <a:gd name="T67" fmla="*/ 74 h 217"/>
                <a:gd name="T68" fmla="*/ 150 w 230"/>
                <a:gd name="T69" fmla="*/ 84 h 217"/>
                <a:gd name="T70" fmla="*/ 146 w 230"/>
                <a:gd name="T71" fmla="*/ 84 h 217"/>
                <a:gd name="T72" fmla="*/ 128 w 230"/>
                <a:gd name="T73" fmla="*/ 102 h 217"/>
                <a:gd name="T74" fmla="*/ 106 w 230"/>
                <a:gd name="T75" fmla="*/ 120 h 217"/>
                <a:gd name="T76" fmla="*/ 100 w 230"/>
                <a:gd name="T77" fmla="*/ 122 h 217"/>
                <a:gd name="T78" fmla="*/ 98 w 230"/>
                <a:gd name="T79" fmla="*/ 134 h 217"/>
                <a:gd name="T80" fmla="*/ 90 w 230"/>
                <a:gd name="T81" fmla="*/ 138 h 217"/>
                <a:gd name="T82" fmla="*/ 92 w 230"/>
                <a:gd name="T83" fmla="*/ 147 h 217"/>
                <a:gd name="T84" fmla="*/ 82 w 230"/>
                <a:gd name="T85" fmla="*/ 147 h 217"/>
                <a:gd name="T86" fmla="*/ 80 w 230"/>
                <a:gd name="T87" fmla="*/ 153 h 217"/>
                <a:gd name="T88" fmla="*/ 68 w 230"/>
                <a:gd name="T89" fmla="*/ 145 h 217"/>
                <a:gd name="T90" fmla="*/ 76 w 230"/>
                <a:gd name="T91" fmla="*/ 165 h 217"/>
                <a:gd name="T92" fmla="*/ 72 w 230"/>
                <a:gd name="T93" fmla="*/ 169 h 217"/>
                <a:gd name="T94" fmla="*/ 68 w 230"/>
                <a:gd name="T95" fmla="*/ 173 h 217"/>
                <a:gd name="T96" fmla="*/ 62 w 230"/>
                <a:gd name="T97" fmla="*/ 175 h 217"/>
                <a:gd name="T98" fmla="*/ 54 w 230"/>
                <a:gd name="T99" fmla="*/ 173 h 217"/>
                <a:gd name="T100" fmla="*/ 62 w 230"/>
                <a:gd name="T101" fmla="*/ 181 h 217"/>
                <a:gd name="T102" fmla="*/ 58 w 230"/>
                <a:gd name="T103" fmla="*/ 191 h 217"/>
                <a:gd name="T104" fmla="*/ 48 w 230"/>
                <a:gd name="T105" fmla="*/ 187 h 217"/>
                <a:gd name="T106" fmla="*/ 56 w 230"/>
                <a:gd name="T107" fmla="*/ 199 h 217"/>
                <a:gd name="T108" fmla="*/ 50 w 230"/>
                <a:gd name="T109" fmla="*/ 195 h 217"/>
                <a:gd name="T110" fmla="*/ 52 w 230"/>
                <a:gd name="T111" fmla="*/ 207 h 217"/>
                <a:gd name="T112" fmla="*/ 42 w 230"/>
                <a:gd name="T113" fmla="*/ 217 h 217"/>
                <a:gd name="T114" fmla="*/ 26 w 230"/>
                <a:gd name="T115" fmla="*/ 211 h 217"/>
                <a:gd name="T116" fmla="*/ 6 w 230"/>
                <a:gd name="T117" fmla="*/ 211 h 217"/>
                <a:gd name="T118" fmla="*/ 8 w 230"/>
                <a:gd name="T119" fmla="*/ 203 h 217"/>
                <a:gd name="T120" fmla="*/ 20 w 230"/>
                <a:gd name="T121" fmla="*/ 193 h 217"/>
                <a:gd name="T122" fmla="*/ 10 w 230"/>
                <a:gd name="T123" fmla="*/ 197 h 217"/>
                <a:gd name="T124" fmla="*/ 0 w 230"/>
                <a:gd name="T125" fmla="*/ 189 h 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0"/>
                <a:gd name="T190" fmla="*/ 0 h 217"/>
                <a:gd name="T191" fmla="*/ 230 w 230"/>
                <a:gd name="T192" fmla="*/ 217 h 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0" h="217">
                  <a:moveTo>
                    <a:pt x="0" y="187"/>
                  </a:moveTo>
                  <a:lnTo>
                    <a:pt x="4" y="187"/>
                  </a:lnTo>
                  <a:lnTo>
                    <a:pt x="8" y="181"/>
                  </a:lnTo>
                  <a:lnTo>
                    <a:pt x="16" y="179"/>
                  </a:lnTo>
                  <a:lnTo>
                    <a:pt x="14" y="177"/>
                  </a:lnTo>
                  <a:lnTo>
                    <a:pt x="16" y="173"/>
                  </a:lnTo>
                  <a:lnTo>
                    <a:pt x="20" y="169"/>
                  </a:lnTo>
                  <a:lnTo>
                    <a:pt x="24" y="171"/>
                  </a:lnTo>
                  <a:lnTo>
                    <a:pt x="28" y="171"/>
                  </a:lnTo>
                  <a:lnTo>
                    <a:pt x="32" y="173"/>
                  </a:lnTo>
                  <a:lnTo>
                    <a:pt x="36" y="175"/>
                  </a:lnTo>
                  <a:lnTo>
                    <a:pt x="34" y="171"/>
                  </a:lnTo>
                  <a:lnTo>
                    <a:pt x="22" y="167"/>
                  </a:lnTo>
                  <a:lnTo>
                    <a:pt x="20" y="163"/>
                  </a:lnTo>
                  <a:lnTo>
                    <a:pt x="22" y="165"/>
                  </a:lnTo>
                  <a:lnTo>
                    <a:pt x="28" y="163"/>
                  </a:lnTo>
                  <a:lnTo>
                    <a:pt x="28" y="161"/>
                  </a:lnTo>
                  <a:lnTo>
                    <a:pt x="22" y="157"/>
                  </a:lnTo>
                  <a:lnTo>
                    <a:pt x="22" y="155"/>
                  </a:lnTo>
                  <a:lnTo>
                    <a:pt x="32" y="155"/>
                  </a:lnTo>
                  <a:lnTo>
                    <a:pt x="34" y="153"/>
                  </a:lnTo>
                  <a:lnTo>
                    <a:pt x="32" y="151"/>
                  </a:lnTo>
                  <a:lnTo>
                    <a:pt x="30" y="151"/>
                  </a:lnTo>
                  <a:lnTo>
                    <a:pt x="26" y="145"/>
                  </a:lnTo>
                  <a:lnTo>
                    <a:pt x="26" y="142"/>
                  </a:lnTo>
                  <a:lnTo>
                    <a:pt x="28" y="142"/>
                  </a:lnTo>
                  <a:lnTo>
                    <a:pt x="28" y="144"/>
                  </a:lnTo>
                  <a:lnTo>
                    <a:pt x="34" y="140"/>
                  </a:lnTo>
                  <a:lnTo>
                    <a:pt x="40" y="142"/>
                  </a:lnTo>
                  <a:lnTo>
                    <a:pt x="44" y="140"/>
                  </a:lnTo>
                  <a:lnTo>
                    <a:pt x="40" y="140"/>
                  </a:lnTo>
                  <a:lnTo>
                    <a:pt x="40" y="138"/>
                  </a:lnTo>
                  <a:lnTo>
                    <a:pt x="38" y="136"/>
                  </a:lnTo>
                  <a:lnTo>
                    <a:pt x="34" y="134"/>
                  </a:lnTo>
                  <a:lnTo>
                    <a:pt x="30" y="136"/>
                  </a:lnTo>
                  <a:lnTo>
                    <a:pt x="28" y="134"/>
                  </a:lnTo>
                  <a:lnTo>
                    <a:pt x="30" y="132"/>
                  </a:lnTo>
                  <a:lnTo>
                    <a:pt x="32" y="124"/>
                  </a:lnTo>
                  <a:lnTo>
                    <a:pt x="30" y="120"/>
                  </a:lnTo>
                  <a:lnTo>
                    <a:pt x="28" y="124"/>
                  </a:lnTo>
                  <a:lnTo>
                    <a:pt x="28" y="120"/>
                  </a:lnTo>
                  <a:lnTo>
                    <a:pt x="26" y="120"/>
                  </a:lnTo>
                  <a:lnTo>
                    <a:pt x="28" y="116"/>
                  </a:lnTo>
                  <a:lnTo>
                    <a:pt x="26" y="114"/>
                  </a:lnTo>
                  <a:lnTo>
                    <a:pt x="28" y="112"/>
                  </a:lnTo>
                  <a:lnTo>
                    <a:pt x="34" y="112"/>
                  </a:lnTo>
                  <a:lnTo>
                    <a:pt x="34" y="116"/>
                  </a:lnTo>
                  <a:lnTo>
                    <a:pt x="36" y="118"/>
                  </a:lnTo>
                  <a:lnTo>
                    <a:pt x="42" y="114"/>
                  </a:lnTo>
                  <a:lnTo>
                    <a:pt x="44" y="110"/>
                  </a:lnTo>
                  <a:lnTo>
                    <a:pt x="44" y="106"/>
                  </a:lnTo>
                  <a:lnTo>
                    <a:pt x="50" y="104"/>
                  </a:lnTo>
                  <a:lnTo>
                    <a:pt x="56" y="104"/>
                  </a:lnTo>
                  <a:lnTo>
                    <a:pt x="62" y="98"/>
                  </a:lnTo>
                  <a:lnTo>
                    <a:pt x="62" y="96"/>
                  </a:lnTo>
                  <a:lnTo>
                    <a:pt x="62" y="92"/>
                  </a:lnTo>
                  <a:lnTo>
                    <a:pt x="64" y="90"/>
                  </a:lnTo>
                  <a:lnTo>
                    <a:pt x="64" y="88"/>
                  </a:lnTo>
                  <a:lnTo>
                    <a:pt x="68" y="84"/>
                  </a:lnTo>
                  <a:lnTo>
                    <a:pt x="70" y="84"/>
                  </a:lnTo>
                  <a:lnTo>
                    <a:pt x="72" y="82"/>
                  </a:lnTo>
                  <a:lnTo>
                    <a:pt x="74" y="76"/>
                  </a:lnTo>
                  <a:lnTo>
                    <a:pt x="76" y="74"/>
                  </a:lnTo>
                  <a:lnTo>
                    <a:pt x="90" y="66"/>
                  </a:lnTo>
                  <a:lnTo>
                    <a:pt x="92" y="64"/>
                  </a:lnTo>
                  <a:lnTo>
                    <a:pt x="94" y="58"/>
                  </a:lnTo>
                  <a:lnTo>
                    <a:pt x="102" y="54"/>
                  </a:lnTo>
                  <a:lnTo>
                    <a:pt x="104" y="54"/>
                  </a:lnTo>
                  <a:lnTo>
                    <a:pt x="100" y="62"/>
                  </a:lnTo>
                  <a:lnTo>
                    <a:pt x="104" y="64"/>
                  </a:lnTo>
                  <a:lnTo>
                    <a:pt x="104" y="60"/>
                  </a:lnTo>
                  <a:lnTo>
                    <a:pt x="110" y="58"/>
                  </a:lnTo>
                  <a:lnTo>
                    <a:pt x="112" y="54"/>
                  </a:lnTo>
                  <a:lnTo>
                    <a:pt x="110" y="54"/>
                  </a:lnTo>
                  <a:lnTo>
                    <a:pt x="108" y="50"/>
                  </a:lnTo>
                  <a:lnTo>
                    <a:pt x="108" y="46"/>
                  </a:lnTo>
                  <a:lnTo>
                    <a:pt x="110" y="46"/>
                  </a:lnTo>
                  <a:lnTo>
                    <a:pt x="110" y="44"/>
                  </a:lnTo>
                  <a:lnTo>
                    <a:pt x="110" y="42"/>
                  </a:lnTo>
                  <a:lnTo>
                    <a:pt x="116" y="42"/>
                  </a:lnTo>
                  <a:lnTo>
                    <a:pt x="116" y="44"/>
                  </a:lnTo>
                  <a:lnTo>
                    <a:pt x="128" y="44"/>
                  </a:lnTo>
                  <a:lnTo>
                    <a:pt x="128" y="50"/>
                  </a:lnTo>
                  <a:lnTo>
                    <a:pt x="130" y="52"/>
                  </a:lnTo>
                  <a:lnTo>
                    <a:pt x="134" y="48"/>
                  </a:lnTo>
                  <a:lnTo>
                    <a:pt x="136" y="50"/>
                  </a:lnTo>
                  <a:lnTo>
                    <a:pt x="148" y="42"/>
                  </a:lnTo>
                  <a:lnTo>
                    <a:pt x="152" y="42"/>
                  </a:lnTo>
                  <a:lnTo>
                    <a:pt x="152" y="44"/>
                  </a:lnTo>
                  <a:lnTo>
                    <a:pt x="154" y="44"/>
                  </a:lnTo>
                  <a:lnTo>
                    <a:pt x="156" y="44"/>
                  </a:lnTo>
                  <a:lnTo>
                    <a:pt x="158" y="42"/>
                  </a:lnTo>
                  <a:lnTo>
                    <a:pt x="160" y="40"/>
                  </a:lnTo>
                  <a:lnTo>
                    <a:pt x="162" y="40"/>
                  </a:lnTo>
                  <a:lnTo>
                    <a:pt x="168" y="34"/>
                  </a:lnTo>
                  <a:lnTo>
                    <a:pt x="172" y="34"/>
                  </a:lnTo>
                  <a:lnTo>
                    <a:pt x="176" y="28"/>
                  </a:lnTo>
                  <a:lnTo>
                    <a:pt x="178" y="30"/>
                  </a:lnTo>
                  <a:lnTo>
                    <a:pt x="180" y="28"/>
                  </a:lnTo>
                  <a:lnTo>
                    <a:pt x="182" y="26"/>
                  </a:lnTo>
                  <a:lnTo>
                    <a:pt x="180" y="18"/>
                  </a:lnTo>
                  <a:lnTo>
                    <a:pt x="182" y="16"/>
                  </a:lnTo>
                  <a:lnTo>
                    <a:pt x="186" y="14"/>
                  </a:lnTo>
                  <a:lnTo>
                    <a:pt x="188" y="10"/>
                  </a:lnTo>
                  <a:lnTo>
                    <a:pt x="190" y="10"/>
                  </a:lnTo>
                  <a:lnTo>
                    <a:pt x="194" y="8"/>
                  </a:lnTo>
                  <a:lnTo>
                    <a:pt x="194" y="4"/>
                  </a:lnTo>
                  <a:lnTo>
                    <a:pt x="198" y="6"/>
                  </a:lnTo>
                  <a:lnTo>
                    <a:pt x="204" y="0"/>
                  </a:lnTo>
                  <a:lnTo>
                    <a:pt x="214" y="0"/>
                  </a:lnTo>
                  <a:lnTo>
                    <a:pt x="222" y="4"/>
                  </a:lnTo>
                  <a:lnTo>
                    <a:pt x="224" y="6"/>
                  </a:lnTo>
                  <a:lnTo>
                    <a:pt x="224" y="8"/>
                  </a:lnTo>
                  <a:lnTo>
                    <a:pt x="228" y="10"/>
                  </a:lnTo>
                  <a:lnTo>
                    <a:pt x="226" y="12"/>
                  </a:lnTo>
                  <a:lnTo>
                    <a:pt x="230" y="20"/>
                  </a:lnTo>
                  <a:lnTo>
                    <a:pt x="230" y="24"/>
                  </a:lnTo>
                  <a:lnTo>
                    <a:pt x="228" y="26"/>
                  </a:lnTo>
                  <a:lnTo>
                    <a:pt x="226" y="30"/>
                  </a:lnTo>
                  <a:lnTo>
                    <a:pt x="230" y="30"/>
                  </a:lnTo>
                  <a:lnTo>
                    <a:pt x="230" y="32"/>
                  </a:lnTo>
                  <a:lnTo>
                    <a:pt x="226" y="34"/>
                  </a:lnTo>
                  <a:lnTo>
                    <a:pt x="218" y="48"/>
                  </a:lnTo>
                  <a:lnTo>
                    <a:pt x="220" y="52"/>
                  </a:lnTo>
                  <a:lnTo>
                    <a:pt x="216" y="50"/>
                  </a:lnTo>
                  <a:lnTo>
                    <a:pt x="212" y="50"/>
                  </a:lnTo>
                  <a:lnTo>
                    <a:pt x="210" y="50"/>
                  </a:lnTo>
                  <a:lnTo>
                    <a:pt x="200" y="60"/>
                  </a:lnTo>
                  <a:lnTo>
                    <a:pt x="194" y="62"/>
                  </a:lnTo>
                  <a:lnTo>
                    <a:pt x="192" y="62"/>
                  </a:lnTo>
                  <a:lnTo>
                    <a:pt x="186" y="66"/>
                  </a:lnTo>
                  <a:lnTo>
                    <a:pt x="182" y="64"/>
                  </a:lnTo>
                  <a:lnTo>
                    <a:pt x="176" y="66"/>
                  </a:lnTo>
                  <a:lnTo>
                    <a:pt x="174" y="68"/>
                  </a:lnTo>
                  <a:lnTo>
                    <a:pt x="174" y="72"/>
                  </a:lnTo>
                  <a:lnTo>
                    <a:pt x="172" y="74"/>
                  </a:lnTo>
                  <a:lnTo>
                    <a:pt x="170" y="72"/>
                  </a:lnTo>
                  <a:lnTo>
                    <a:pt x="168" y="76"/>
                  </a:lnTo>
                  <a:lnTo>
                    <a:pt x="152" y="84"/>
                  </a:lnTo>
                  <a:lnTo>
                    <a:pt x="150" y="84"/>
                  </a:lnTo>
                  <a:lnTo>
                    <a:pt x="148" y="80"/>
                  </a:lnTo>
                  <a:lnTo>
                    <a:pt x="146" y="80"/>
                  </a:lnTo>
                  <a:lnTo>
                    <a:pt x="148" y="84"/>
                  </a:lnTo>
                  <a:lnTo>
                    <a:pt x="146" y="84"/>
                  </a:lnTo>
                  <a:lnTo>
                    <a:pt x="146" y="86"/>
                  </a:lnTo>
                  <a:lnTo>
                    <a:pt x="138" y="96"/>
                  </a:lnTo>
                  <a:lnTo>
                    <a:pt x="130" y="96"/>
                  </a:lnTo>
                  <a:lnTo>
                    <a:pt x="128" y="102"/>
                  </a:lnTo>
                  <a:lnTo>
                    <a:pt x="128" y="100"/>
                  </a:lnTo>
                  <a:lnTo>
                    <a:pt x="114" y="118"/>
                  </a:lnTo>
                  <a:lnTo>
                    <a:pt x="108" y="120"/>
                  </a:lnTo>
                  <a:lnTo>
                    <a:pt x="106" y="120"/>
                  </a:lnTo>
                  <a:lnTo>
                    <a:pt x="106" y="118"/>
                  </a:lnTo>
                  <a:lnTo>
                    <a:pt x="102" y="120"/>
                  </a:lnTo>
                  <a:lnTo>
                    <a:pt x="102" y="118"/>
                  </a:lnTo>
                  <a:lnTo>
                    <a:pt x="100" y="122"/>
                  </a:lnTo>
                  <a:lnTo>
                    <a:pt x="102" y="124"/>
                  </a:lnTo>
                  <a:lnTo>
                    <a:pt x="104" y="124"/>
                  </a:lnTo>
                  <a:lnTo>
                    <a:pt x="104" y="126"/>
                  </a:lnTo>
                  <a:lnTo>
                    <a:pt x="98" y="134"/>
                  </a:lnTo>
                  <a:lnTo>
                    <a:pt x="98" y="136"/>
                  </a:lnTo>
                  <a:lnTo>
                    <a:pt x="98" y="140"/>
                  </a:lnTo>
                  <a:lnTo>
                    <a:pt x="92" y="140"/>
                  </a:lnTo>
                  <a:lnTo>
                    <a:pt x="90" y="138"/>
                  </a:lnTo>
                  <a:lnTo>
                    <a:pt x="86" y="136"/>
                  </a:lnTo>
                  <a:lnTo>
                    <a:pt x="86" y="138"/>
                  </a:lnTo>
                  <a:lnTo>
                    <a:pt x="90" y="142"/>
                  </a:lnTo>
                  <a:lnTo>
                    <a:pt x="92" y="147"/>
                  </a:lnTo>
                  <a:lnTo>
                    <a:pt x="82" y="140"/>
                  </a:lnTo>
                  <a:lnTo>
                    <a:pt x="80" y="142"/>
                  </a:lnTo>
                  <a:lnTo>
                    <a:pt x="80" y="144"/>
                  </a:lnTo>
                  <a:lnTo>
                    <a:pt x="82" y="147"/>
                  </a:lnTo>
                  <a:lnTo>
                    <a:pt x="82" y="149"/>
                  </a:lnTo>
                  <a:lnTo>
                    <a:pt x="80" y="147"/>
                  </a:lnTo>
                  <a:lnTo>
                    <a:pt x="80" y="149"/>
                  </a:lnTo>
                  <a:lnTo>
                    <a:pt x="80" y="153"/>
                  </a:lnTo>
                  <a:lnTo>
                    <a:pt x="80" y="155"/>
                  </a:lnTo>
                  <a:lnTo>
                    <a:pt x="78" y="155"/>
                  </a:lnTo>
                  <a:lnTo>
                    <a:pt x="76" y="153"/>
                  </a:lnTo>
                  <a:lnTo>
                    <a:pt x="68" y="145"/>
                  </a:lnTo>
                  <a:lnTo>
                    <a:pt x="68" y="149"/>
                  </a:lnTo>
                  <a:lnTo>
                    <a:pt x="72" y="153"/>
                  </a:lnTo>
                  <a:lnTo>
                    <a:pt x="76" y="161"/>
                  </a:lnTo>
                  <a:lnTo>
                    <a:pt x="76" y="165"/>
                  </a:lnTo>
                  <a:lnTo>
                    <a:pt x="74" y="163"/>
                  </a:lnTo>
                  <a:lnTo>
                    <a:pt x="74" y="169"/>
                  </a:lnTo>
                  <a:lnTo>
                    <a:pt x="72" y="167"/>
                  </a:lnTo>
                  <a:lnTo>
                    <a:pt x="72" y="169"/>
                  </a:lnTo>
                  <a:lnTo>
                    <a:pt x="72" y="171"/>
                  </a:lnTo>
                  <a:lnTo>
                    <a:pt x="70" y="171"/>
                  </a:lnTo>
                  <a:lnTo>
                    <a:pt x="68" y="169"/>
                  </a:lnTo>
                  <a:lnTo>
                    <a:pt x="68" y="173"/>
                  </a:lnTo>
                  <a:lnTo>
                    <a:pt x="68" y="177"/>
                  </a:lnTo>
                  <a:lnTo>
                    <a:pt x="66" y="177"/>
                  </a:lnTo>
                  <a:lnTo>
                    <a:pt x="64" y="175"/>
                  </a:lnTo>
                  <a:lnTo>
                    <a:pt x="62" y="175"/>
                  </a:lnTo>
                  <a:lnTo>
                    <a:pt x="58" y="163"/>
                  </a:lnTo>
                  <a:lnTo>
                    <a:pt x="56" y="169"/>
                  </a:lnTo>
                  <a:lnTo>
                    <a:pt x="56" y="171"/>
                  </a:lnTo>
                  <a:lnTo>
                    <a:pt x="54" y="173"/>
                  </a:lnTo>
                  <a:lnTo>
                    <a:pt x="58" y="175"/>
                  </a:lnTo>
                  <a:lnTo>
                    <a:pt x="60" y="177"/>
                  </a:lnTo>
                  <a:lnTo>
                    <a:pt x="60" y="179"/>
                  </a:lnTo>
                  <a:lnTo>
                    <a:pt x="62" y="181"/>
                  </a:lnTo>
                  <a:lnTo>
                    <a:pt x="62" y="183"/>
                  </a:lnTo>
                  <a:lnTo>
                    <a:pt x="62" y="185"/>
                  </a:lnTo>
                  <a:lnTo>
                    <a:pt x="62" y="191"/>
                  </a:lnTo>
                  <a:lnTo>
                    <a:pt x="58" y="191"/>
                  </a:lnTo>
                  <a:lnTo>
                    <a:pt x="58" y="187"/>
                  </a:lnTo>
                  <a:lnTo>
                    <a:pt x="48" y="185"/>
                  </a:lnTo>
                  <a:lnTo>
                    <a:pt x="46" y="185"/>
                  </a:lnTo>
                  <a:lnTo>
                    <a:pt x="48" y="187"/>
                  </a:lnTo>
                  <a:lnTo>
                    <a:pt x="52" y="187"/>
                  </a:lnTo>
                  <a:lnTo>
                    <a:pt x="56" y="193"/>
                  </a:lnTo>
                  <a:lnTo>
                    <a:pt x="58" y="197"/>
                  </a:lnTo>
                  <a:lnTo>
                    <a:pt x="56" y="199"/>
                  </a:lnTo>
                  <a:lnTo>
                    <a:pt x="54" y="199"/>
                  </a:lnTo>
                  <a:lnTo>
                    <a:pt x="54" y="201"/>
                  </a:lnTo>
                  <a:lnTo>
                    <a:pt x="52" y="199"/>
                  </a:lnTo>
                  <a:lnTo>
                    <a:pt x="50" y="195"/>
                  </a:lnTo>
                  <a:lnTo>
                    <a:pt x="48" y="195"/>
                  </a:lnTo>
                  <a:lnTo>
                    <a:pt x="50" y="203"/>
                  </a:lnTo>
                  <a:lnTo>
                    <a:pt x="52" y="205"/>
                  </a:lnTo>
                  <a:lnTo>
                    <a:pt x="52" y="207"/>
                  </a:lnTo>
                  <a:lnTo>
                    <a:pt x="50" y="209"/>
                  </a:lnTo>
                  <a:lnTo>
                    <a:pt x="48" y="213"/>
                  </a:lnTo>
                  <a:lnTo>
                    <a:pt x="46" y="217"/>
                  </a:lnTo>
                  <a:lnTo>
                    <a:pt x="42" y="217"/>
                  </a:lnTo>
                  <a:lnTo>
                    <a:pt x="40" y="215"/>
                  </a:lnTo>
                  <a:lnTo>
                    <a:pt x="36" y="215"/>
                  </a:lnTo>
                  <a:lnTo>
                    <a:pt x="30" y="211"/>
                  </a:lnTo>
                  <a:lnTo>
                    <a:pt x="26" y="211"/>
                  </a:lnTo>
                  <a:lnTo>
                    <a:pt x="22" y="207"/>
                  </a:lnTo>
                  <a:lnTo>
                    <a:pt x="16" y="207"/>
                  </a:lnTo>
                  <a:lnTo>
                    <a:pt x="10" y="211"/>
                  </a:lnTo>
                  <a:lnTo>
                    <a:pt x="6" y="211"/>
                  </a:lnTo>
                  <a:lnTo>
                    <a:pt x="10" y="209"/>
                  </a:lnTo>
                  <a:lnTo>
                    <a:pt x="10" y="205"/>
                  </a:lnTo>
                  <a:lnTo>
                    <a:pt x="8" y="205"/>
                  </a:lnTo>
                  <a:lnTo>
                    <a:pt x="8" y="203"/>
                  </a:lnTo>
                  <a:lnTo>
                    <a:pt x="10" y="201"/>
                  </a:lnTo>
                  <a:lnTo>
                    <a:pt x="16" y="197"/>
                  </a:lnTo>
                  <a:lnTo>
                    <a:pt x="18" y="197"/>
                  </a:lnTo>
                  <a:lnTo>
                    <a:pt x="20" y="193"/>
                  </a:lnTo>
                  <a:lnTo>
                    <a:pt x="18" y="191"/>
                  </a:lnTo>
                  <a:lnTo>
                    <a:pt x="18" y="193"/>
                  </a:lnTo>
                  <a:lnTo>
                    <a:pt x="14" y="193"/>
                  </a:lnTo>
                  <a:lnTo>
                    <a:pt x="10" y="197"/>
                  </a:lnTo>
                  <a:lnTo>
                    <a:pt x="4" y="197"/>
                  </a:lnTo>
                  <a:lnTo>
                    <a:pt x="4" y="195"/>
                  </a:lnTo>
                  <a:lnTo>
                    <a:pt x="0" y="191"/>
                  </a:lnTo>
                  <a:lnTo>
                    <a:pt x="0" y="189"/>
                  </a:lnTo>
                </a:path>
              </a:pathLst>
            </a:custGeom>
            <a:solidFill>
              <a:schemeClr val="tx2"/>
            </a:solidFill>
            <a:ln w="3175">
              <a:solidFill>
                <a:schemeClr val="bg1"/>
              </a:solidFill>
              <a:round/>
              <a:headEnd/>
              <a:tailEnd/>
            </a:ln>
          </p:spPr>
          <p:txBody>
            <a:bodyPr/>
            <a:lstStyle/>
            <a:p>
              <a:endParaRPr lang="fr-FR" dirty="0"/>
            </a:p>
          </p:txBody>
        </p:sp>
        <p:sp>
          <p:nvSpPr>
            <p:cNvPr id="5399" name="Freeform 468"/>
            <p:cNvSpPr>
              <a:spLocks/>
            </p:cNvSpPr>
            <p:nvPr/>
          </p:nvSpPr>
          <p:spPr bwMode="auto">
            <a:xfrm>
              <a:off x="3566" y="1164"/>
              <a:ext cx="12" cy="22"/>
            </a:xfrm>
            <a:custGeom>
              <a:avLst/>
              <a:gdLst>
                <a:gd name="T0" fmla="*/ 0 w 12"/>
                <a:gd name="T1" fmla="*/ 2 h 22"/>
                <a:gd name="T2" fmla="*/ 4 w 12"/>
                <a:gd name="T3" fmla="*/ 0 h 22"/>
                <a:gd name="T4" fmla="*/ 6 w 12"/>
                <a:gd name="T5" fmla="*/ 2 h 22"/>
                <a:gd name="T6" fmla="*/ 8 w 12"/>
                <a:gd name="T7" fmla="*/ 4 h 22"/>
                <a:gd name="T8" fmla="*/ 8 w 12"/>
                <a:gd name="T9" fmla="*/ 2 h 22"/>
                <a:gd name="T10" fmla="*/ 12 w 12"/>
                <a:gd name="T11" fmla="*/ 8 h 22"/>
                <a:gd name="T12" fmla="*/ 12 w 12"/>
                <a:gd name="T13" fmla="*/ 14 h 22"/>
                <a:gd name="T14" fmla="*/ 12 w 12"/>
                <a:gd name="T15" fmla="*/ 16 h 22"/>
                <a:gd name="T16" fmla="*/ 12 w 12"/>
                <a:gd name="T17" fmla="*/ 20 h 22"/>
                <a:gd name="T18" fmla="*/ 12 w 12"/>
                <a:gd name="T19" fmla="*/ 22 h 22"/>
                <a:gd name="T20" fmla="*/ 6 w 12"/>
                <a:gd name="T21" fmla="*/ 6 h 22"/>
                <a:gd name="T22" fmla="*/ 0 w 12"/>
                <a:gd name="T23" fmla="*/ 4 h 22"/>
                <a:gd name="T24" fmla="*/ 0 w 12"/>
                <a:gd name="T25" fmla="*/ 4 h 22"/>
                <a:gd name="T26" fmla="*/ 0 w 12"/>
                <a:gd name="T27" fmla="*/ 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2"/>
                <a:gd name="T44" fmla="*/ 12 w 12"/>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2">
                  <a:moveTo>
                    <a:pt x="0" y="2"/>
                  </a:moveTo>
                  <a:lnTo>
                    <a:pt x="4" y="0"/>
                  </a:lnTo>
                  <a:lnTo>
                    <a:pt x="6" y="2"/>
                  </a:lnTo>
                  <a:lnTo>
                    <a:pt x="8" y="4"/>
                  </a:lnTo>
                  <a:lnTo>
                    <a:pt x="8" y="2"/>
                  </a:lnTo>
                  <a:lnTo>
                    <a:pt x="12" y="8"/>
                  </a:lnTo>
                  <a:lnTo>
                    <a:pt x="12" y="14"/>
                  </a:lnTo>
                  <a:lnTo>
                    <a:pt x="12" y="16"/>
                  </a:lnTo>
                  <a:lnTo>
                    <a:pt x="12" y="20"/>
                  </a:lnTo>
                  <a:lnTo>
                    <a:pt x="12" y="22"/>
                  </a:lnTo>
                  <a:lnTo>
                    <a:pt x="6"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400" name="Freeform 469"/>
            <p:cNvSpPr>
              <a:spLocks/>
            </p:cNvSpPr>
            <p:nvPr/>
          </p:nvSpPr>
          <p:spPr bwMode="auto">
            <a:xfrm>
              <a:off x="3566" y="1164"/>
              <a:ext cx="12" cy="22"/>
            </a:xfrm>
            <a:custGeom>
              <a:avLst/>
              <a:gdLst>
                <a:gd name="T0" fmla="*/ 0 w 12"/>
                <a:gd name="T1" fmla="*/ 2 h 22"/>
                <a:gd name="T2" fmla="*/ 4 w 12"/>
                <a:gd name="T3" fmla="*/ 0 h 22"/>
                <a:gd name="T4" fmla="*/ 6 w 12"/>
                <a:gd name="T5" fmla="*/ 2 h 22"/>
                <a:gd name="T6" fmla="*/ 8 w 12"/>
                <a:gd name="T7" fmla="*/ 4 h 22"/>
                <a:gd name="T8" fmla="*/ 8 w 12"/>
                <a:gd name="T9" fmla="*/ 2 h 22"/>
                <a:gd name="T10" fmla="*/ 12 w 12"/>
                <a:gd name="T11" fmla="*/ 8 h 22"/>
                <a:gd name="T12" fmla="*/ 12 w 12"/>
                <a:gd name="T13" fmla="*/ 14 h 22"/>
                <a:gd name="T14" fmla="*/ 12 w 12"/>
                <a:gd name="T15" fmla="*/ 16 h 22"/>
                <a:gd name="T16" fmla="*/ 12 w 12"/>
                <a:gd name="T17" fmla="*/ 20 h 22"/>
                <a:gd name="T18" fmla="*/ 12 w 12"/>
                <a:gd name="T19" fmla="*/ 22 h 22"/>
                <a:gd name="T20" fmla="*/ 6 w 12"/>
                <a:gd name="T21" fmla="*/ 6 h 22"/>
                <a:gd name="T22" fmla="*/ 0 w 12"/>
                <a:gd name="T23" fmla="*/ 4 h 22"/>
                <a:gd name="T24" fmla="*/ 0 w 12"/>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2"/>
                <a:gd name="T41" fmla="*/ 12 w 1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2">
                  <a:moveTo>
                    <a:pt x="0" y="2"/>
                  </a:moveTo>
                  <a:lnTo>
                    <a:pt x="4" y="0"/>
                  </a:lnTo>
                  <a:lnTo>
                    <a:pt x="6" y="2"/>
                  </a:lnTo>
                  <a:lnTo>
                    <a:pt x="8" y="4"/>
                  </a:lnTo>
                  <a:lnTo>
                    <a:pt x="8" y="2"/>
                  </a:lnTo>
                  <a:lnTo>
                    <a:pt x="12" y="8"/>
                  </a:lnTo>
                  <a:lnTo>
                    <a:pt x="12" y="14"/>
                  </a:lnTo>
                  <a:lnTo>
                    <a:pt x="12" y="16"/>
                  </a:lnTo>
                  <a:lnTo>
                    <a:pt x="12" y="20"/>
                  </a:lnTo>
                  <a:lnTo>
                    <a:pt x="12" y="22"/>
                  </a:lnTo>
                  <a:lnTo>
                    <a:pt x="6" y="6"/>
                  </a:lnTo>
                  <a:lnTo>
                    <a:pt x="0" y="4"/>
                  </a:lnTo>
                </a:path>
              </a:pathLst>
            </a:custGeom>
            <a:solidFill>
              <a:schemeClr val="tx2"/>
            </a:solidFill>
            <a:ln w="3175">
              <a:solidFill>
                <a:schemeClr val="bg1"/>
              </a:solidFill>
              <a:round/>
              <a:headEnd/>
              <a:tailEnd/>
            </a:ln>
          </p:spPr>
          <p:txBody>
            <a:bodyPr/>
            <a:lstStyle/>
            <a:p>
              <a:endParaRPr lang="fr-FR" dirty="0"/>
            </a:p>
          </p:txBody>
        </p:sp>
        <p:sp>
          <p:nvSpPr>
            <p:cNvPr id="5401" name="Freeform 470"/>
            <p:cNvSpPr>
              <a:spLocks/>
            </p:cNvSpPr>
            <p:nvPr/>
          </p:nvSpPr>
          <p:spPr bwMode="auto">
            <a:xfrm>
              <a:off x="4377" y="769"/>
              <a:ext cx="18" cy="10"/>
            </a:xfrm>
            <a:custGeom>
              <a:avLst/>
              <a:gdLst>
                <a:gd name="T0" fmla="*/ 10 w 18"/>
                <a:gd name="T1" fmla="*/ 4 h 10"/>
                <a:gd name="T2" fmla="*/ 14 w 18"/>
                <a:gd name="T3" fmla="*/ 0 h 10"/>
                <a:gd name="T4" fmla="*/ 16 w 18"/>
                <a:gd name="T5" fmla="*/ 0 h 10"/>
                <a:gd name="T6" fmla="*/ 16 w 18"/>
                <a:gd name="T7" fmla="*/ 2 h 10"/>
                <a:gd name="T8" fmla="*/ 18 w 18"/>
                <a:gd name="T9" fmla="*/ 2 h 10"/>
                <a:gd name="T10" fmla="*/ 18 w 18"/>
                <a:gd name="T11" fmla="*/ 4 h 10"/>
                <a:gd name="T12" fmla="*/ 16 w 18"/>
                <a:gd name="T13" fmla="*/ 8 h 10"/>
                <a:gd name="T14" fmla="*/ 16 w 18"/>
                <a:gd name="T15" fmla="*/ 10 h 10"/>
                <a:gd name="T16" fmla="*/ 14 w 18"/>
                <a:gd name="T17" fmla="*/ 10 h 10"/>
                <a:gd name="T18" fmla="*/ 0 w 18"/>
                <a:gd name="T19" fmla="*/ 4 h 10"/>
                <a:gd name="T20" fmla="*/ 2 w 18"/>
                <a:gd name="T21" fmla="*/ 4 h 10"/>
                <a:gd name="T22" fmla="*/ 4 w 18"/>
                <a:gd name="T23" fmla="*/ 2 h 10"/>
                <a:gd name="T24" fmla="*/ 6 w 18"/>
                <a:gd name="T25" fmla="*/ 0 h 10"/>
                <a:gd name="T26" fmla="*/ 10 w 18"/>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0"/>
                <a:gd name="T44" fmla="*/ 18 w 1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0">
                  <a:moveTo>
                    <a:pt x="10" y="4"/>
                  </a:moveTo>
                  <a:lnTo>
                    <a:pt x="14" y="0"/>
                  </a:lnTo>
                  <a:lnTo>
                    <a:pt x="16" y="0"/>
                  </a:lnTo>
                  <a:lnTo>
                    <a:pt x="16" y="2"/>
                  </a:lnTo>
                  <a:lnTo>
                    <a:pt x="18" y="2"/>
                  </a:lnTo>
                  <a:lnTo>
                    <a:pt x="18" y="4"/>
                  </a:lnTo>
                  <a:lnTo>
                    <a:pt x="16" y="8"/>
                  </a:lnTo>
                  <a:lnTo>
                    <a:pt x="16" y="10"/>
                  </a:lnTo>
                  <a:lnTo>
                    <a:pt x="14" y="10"/>
                  </a:lnTo>
                  <a:lnTo>
                    <a:pt x="0" y="4"/>
                  </a:lnTo>
                  <a:lnTo>
                    <a:pt x="2" y="4"/>
                  </a:lnTo>
                  <a:lnTo>
                    <a:pt x="4" y="2"/>
                  </a:lnTo>
                  <a:lnTo>
                    <a:pt x="6" y="0"/>
                  </a:lnTo>
                  <a:lnTo>
                    <a:pt x="10" y="4"/>
                  </a:lnTo>
                  <a:close/>
                </a:path>
              </a:pathLst>
            </a:custGeom>
            <a:solidFill>
              <a:schemeClr val="tx2"/>
            </a:solidFill>
            <a:ln w="3175">
              <a:solidFill>
                <a:schemeClr val="bg1"/>
              </a:solidFill>
              <a:round/>
              <a:headEnd/>
              <a:tailEnd/>
            </a:ln>
          </p:spPr>
          <p:txBody>
            <a:bodyPr/>
            <a:lstStyle/>
            <a:p>
              <a:endParaRPr lang="fr-FR" dirty="0"/>
            </a:p>
          </p:txBody>
        </p:sp>
        <p:sp>
          <p:nvSpPr>
            <p:cNvPr id="5402" name="Freeform 471"/>
            <p:cNvSpPr>
              <a:spLocks/>
            </p:cNvSpPr>
            <p:nvPr/>
          </p:nvSpPr>
          <p:spPr bwMode="auto">
            <a:xfrm>
              <a:off x="4377" y="769"/>
              <a:ext cx="18" cy="10"/>
            </a:xfrm>
            <a:custGeom>
              <a:avLst/>
              <a:gdLst>
                <a:gd name="T0" fmla="*/ 10 w 18"/>
                <a:gd name="T1" fmla="*/ 4 h 10"/>
                <a:gd name="T2" fmla="*/ 14 w 18"/>
                <a:gd name="T3" fmla="*/ 0 h 10"/>
                <a:gd name="T4" fmla="*/ 16 w 18"/>
                <a:gd name="T5" fmla="*/ 0 h 10"/>
                <a:gd name="T6" fmla="*/ 16 w 18"/>
                <a:gd name="T7" fmla="*/ 2 h 10"/>
                <a:gd name="T8" fmla="*/ 18 w 18"/>
                <a:gd name="T9" fmla="*/ 2 h 10"/>
                <a:gd name="T10" fmla="*/ 18 w 18"/>
                <a:gd name="T11" fmla="*/ 4 h 10"/>
                <a:gd name="T12" fmla="*/ 16 w 18"/>
                <a:gd name="T13" fmla="*/ 8 h 10"/>
                <a:gd name="T14" fmla="*/ 16 w 18"/>
                <a:gd name="T15" fmla="*/ 10 h 10"/>
                <a:gd name="T16" fmla="*/ 14 w 18"/>
                <a:gd name="T17" fmla="*/ 10 h 10"/>
                <a:gd name="T18" fmla="*/ 0 w 18"/>
                <a:gd name="T19" fmla="*/ 4 h 10"/>
                <a:gd name="T20" fmla="*/ 2 w 18"/>
                <a:gd name="T21" fmla="*/ 4 h 10"/>
                <a:gd name="T22" fmla="*/ 4 w 18"/>
                <a:gd name="T23" fmla="*/ 2 h 10"/>
                <a:gd name="T24" fmla="*/ 6 w 1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0"/>
                <a:gd name="T41" fmla="*/ 18 w 1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0">
                  <a:moveTo>
                    <a:pt x="10" y="4"/>
                  </a:moveTo>
                  <a:lnTo>
                    <a:pt x="14" y="0"/>
                  </a:lnTo>
                  <a:lnTo>
                    <a:pt x="16" y="0"/>
                  </a:lnTo>
                  <a:lnTo>
                    <a:pt x="16" y="2"/>
                  </a:lnTo>
                  <a:lnTo>
                    <a:pt x="18" y="2"/>
                  </a:lnTo>
                  <a:lnTo>
                    <a:pt x="18" y="4"/>
                  </a:lnTo>
                  <a:lnTo>
                    <a:pt x="16" y="8"/>
                  </a:lnTo>
                  <a:lnTo>
                    <a:pt x="16" y="10"/>
                  </a:lnTo>
                  <a:lnTo>
                    <a:pt x="14" y="10"/>
                  </a:lnTo>
                  <a:lnTo>
                    <a:pt x="0" y="4"/>
                  </a:lnTo>
                  <a:lnTo>
                    <a:pt x="2" y="4"/>
                  </a:lnTo>
                  <a:lnTo>
                    <a:pt x="4" y="2"/>
                  </a:lnTo>
                  <a:lnTo>
                    <a:pt x="6" y="0"/>
                  </a:lnTo>
                </a:path>
              </a:pathLst>
            </a:custGeom>
            <a:solidFill>
              <a:schemeClr val="tx2"/>
            </a:solidFill>
            <a:ln w="3175">
              <a:solidFill>
                <a:schemeClr val="bg1"/>
              </a:solidFill>
              <a:round/>
              <a:headEnd/>
              <a:tailEnd/>
            </a:ln>
          </p:spPr>
          <p:txBody>
            <a:bodyPr/>
            <a:lstStyle/>
            <a:p>
              <a:endParaRPr lang="fr-FR" dirty="0"/>
            </a:p>
          </p:txBody>
        </p:sp>
        <p:sp>
          <p:nvSpPr>
            <p:cNvPr id="5403" name="Freeform 472"/>
            <p:cNvSpPr>
              <a:spLocks/>
            </p:cNvSpPr>
            <p:nvPr/>
          </p:nvSpPr>
          <p:spPr bwMode="auto">
            <a:xfrm>
              <a:off x="4207" y="897"/>
              <a:ext cx="20" cy="10"/>
            </a:xfrm>
            <a:custGeom>
              <a:avLst/>
              <a:gdLst>
                <a:gd name="T0" fmla="*/ 16 w 20"/>
                <a:gd name="T1" fmla="*/ 2 h 10"/>
                <a:gd name="T2" fmla="*/ 16 w 20"/>
                <a:gd name="T3" fmla="*/ 4 h 10"/>
                <a:gd name="T4" fmla="*/ 16 w 20"/>
                <a:gd name="T5" fmla="*/ 6 h 10"/>
                <a:gd name="T6" fmla="*/ 16 w 20"/>
                <a:gd name="T7" fmla="*/ 10 h 10"/>
                <a:gd name="T8" fmla="*/ 8 w 20"/>
                <a:gd name="T9" fmla="*/ 10 h 10"/>
                <a:gd name="T10" fmla="*/ 2 w 20"/>
                <a:gd name="T11" fmla="*/ 6 h 10"/>
                <a:gd name="T12" fmla="*/ 0 w 20"/>
                <a:gd name="T13" fmla="*/ 2 h 10"/>
                <a:gd name="T14" fmla="*/ 2 w 20"/>
                <a:gd name="T15" fmla="*/ 2 h 10"/>
                <a:gd name="T16" fmla="*/ 4 w 20"/>
                <a:gd name="T17" fmla="*/ 4 h 10"/>
                <a:gd name="T18" fmla="*/ 4 w 20"/>
                <a:gd name="T19" fmla="*/ 2 h 10"/>
                <a:gd name="T20" fmla="*/ 6 w 20"/>
                <a:gd name="T21" fmla="*/ 2 h 10"/>
                <a:gd name="T22" fmla="*/ 8 w 20"/>
                <a:gd name="T23" fmla="*/ 0 h 10"/>
                <a:gd name="T24" fmla="*/ 12 w 20"/>
                <a:gd name="T25" fmla="*/ 4 h 10"/>
                <a:gd name="T26" fmla="*/ 16 w 20"/>
                <a:gd name="T27" fmla="*/ 0 h 10"/>
                <a:gd name="T28" fmla="*/ 18 w 20"/>
                <a:gd name="T29" fmla="*/ 2 h 10"/>
                <a:gd name="T30" fmla="*/ 20 w 20"/>
                <a:gd name="T31" fmla="*/ 2 h 10"/>
                <a:gd name="T32" fmla="*/ 20 w 20"/>
                <a:gd name="T33" fmla="*/ 4 h 10"/>
                <a:gd name="T34" fmla="*/ 20 w 20"/>
                <a:gd name="T35" fmla="*/ 8 h 10"/>
                <a:gd name="T36" fmla="*/ 18 w 20"/>
                <a:gd name="T37" fmla="*/ 4 h 10"/>
                <a:gd name="T38" fmla="*/ 18 w 20"/>
                <a:gd name="T39" fmla="*/ 2 h 10"/>
                <a:gd name="T40" fmla="*/ 16 w 20"/>
                <a:gd name="T41" fmla="*/ 2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0"/>
                <a:gd name="T65" fmla="*/ 20 w 2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0">
                  <a:moveTo>
                    <a:pt x="16" y="2"/>
                  </a:moveTo>
                  <a:lnTo>
                    <a:pt x="16" y="4"/>
                  </a:lnTo>
                  <a:lnTo>
                    <a:pt x="16" y="6"/>
                  </a:lnTo>
                  <a:lnTo>
                    <a:pt x="16" y="10"/>
                  </a:lnTo>
                  <a:lnTo>
                    <a:pt x="8" y="10"/>
                  </a:lnTo>
                  <a:lnTo>
                    <a:pt x="2" y="6"/>
                  </a:lnTo>
                  <a:lnTo>
                    <a:pt x="0" y="2"/>
                  </a:lnTo>
                  <a:lnTo>
                    <a:pt x="2" y="2"/>
                  </a:lnTo>
                  <a:lnTo>
                    <a:pt x="4" y="4"/>
                  </a:lnTo>
                  <a:lnTo>
                    <a:pt x="4" y="2"/>
                  </a:lnTo>
                  <a:lnTo>
                    <a:pt x="6" y="2"/>
                  </a:lnTo>
                  <a:lnTo>
                    <a:pt x="8" y="0"/>
                  </a:lnTo>
                  <a:lnTo>
                    <a:pt x="12" y="4"/>
                  </a:lnTo>
                  <a:lnTo>
                    <a:pt x="16" y="0"/>
                  </a:lnTo>
                  <a:lnTo>
                    <a:pt x="18" y="2"/>
                  </a:lnTo>
                  <a:lnTo>
                    <a:pt x="20" y="2"/>
                  </a:lnTo>
                  <a:lnTo>
                    <a:pt x="20" y="4"/>
                  </a:lnTo>
                  <a:lnTo>
                    <a:pt x="20" y="8"/>
                  </a:lnTo>
                  <a:lnTo>
                    <a:pt x="18" y="4"/>
                  </a:lnTo>
                  <a:lnTo>
                    <a:pt x="18" y="2"/>
                  </a:lnTo>
                  <a:lnTo>
                    <a:pt x="16" y="2"/>
                  </a:lnTo>
                  <a:close/>
                </a:path>
              </a:pathLst>
            </a:custGeom>
            <a:solidFill>
              <a:schemeClr val="tx2"/>
            </a:solidFill>
            <a:ln w="3175">
              <a:solidFill>
                <a:schemeClr val="bg1"/>
              </a:solidFill>
              <a:round/>
              <a:headEnd/>
              <a:tailEnd/>
            </a:ln>
          </p:spPr>
          <p:txBody>
            <a:bodyPr/>
            <a:lstStyle/>
            <a:p>
              <a:endParaRPr lang="fr-FR" dirty="0"/>
            </a:p>
          </p:txBody>
        </p:sp>
        <p:sp>
          <p:nvSpPr>
            <p:cNvPr id="5404" name="Freeform 473"/>
            <p:cNvSpPr>
              <a:spLocks/>
            </p:cNvSpPr>
            <p:nvPr/>
          </p:nvSpPr>
          <p:spPr bwMode="auto">
            <a:xfrm>
              <a:off x="4207" y="897"/>
              <a:ext cx="20" cy="10"/>
            </a:xfrm>
            <a:custGeom>
              <a:avLst/>
              <a:gdLst>
                <a:gd name="T0" fmla="*/ 16 w 20"/>
                <a:gd name="T1" fmla="*/ 2 h 10"/>
                <a:gd name="T2" fmla="*/ 16 w 20"/>
                <a:gd name="T3" fmla="*/ 4 h 10"/>
                <a:gd name="T4" fmla="*/ 16 w 20"/>
                <a:gd name="T5" fmla="*/ 6 h 10"/>
                <a:gd name="T6" fmla="*/ 16 w 20"/>
                <a:gd name="T7" fmla="*/ 10 h 10"/>
                <a:gd name="T8" fmla="*/ 8 w 20"/>
                <a:gd name="T9" fmla="*/ 10 h 10"/>
                <a:gd name="T10" fmla="*/ 2 w 20"/>
                <a:gd name="T11" fmla="*/ 6 h 10"/>
                <a:gd name="T12" fmla="*/ 0 w 20"/>
                <a:gd name="T13" fmla="*/ 2 h 10"/>
                <a:gd name="T14" fmla="*/ 2 w 20"/>
                <a:gd name="T15" fmla="*/ 2 h 10"/>
                <a:gd name="T16" fmla="*/ 4 w 20"/>
                <a:gd name="T17" fmla="*/ 4 h 10"/>
                <a:gd name="T18" fmla="*/ 4 w 20"/>
                <a:gd name="T19" fmla="*/ 2 h 10"/>
                <a:gd name="T20" fmla="*/ 6 w 20"/>
                <a:gd name="T21" fmla="*/ 2 h 10"/>
                <a:gd name="T22" fmla="*/ 8 w 20"/>
                <a:gd name="T23" fmla="*/ 0 h 10"/>
                <a:gd name="T24" fmla="*/ 12 w 20"/>
                <a:gd name="T25" fmla="*/ 4 h 10"/>
                <a:gd name="T26" fmla="*/ 16 w 20"/>
                <a:gd name="T27" fmla="*/ 0 h 10"/>
                <a:gd name="T28" fmla="*/ 18 w 20"/>
                <a:gd name="T29" fmla="*/ 2 h 10"/>
                <a:gd name="T30" fmla="*/ 20 w 20"/>
                <a:gd name="T31" fmla="*/ 2 h 10"/>
                <a:gd name="T32" fmla="*/ 20 w 20"/>
                <a:gd name="T33" fmla="*/ 4 h 10"/>
                <a:gd name="T34" fmla="*/ 20 w 20"/>
                <a:gd name="T35" fmla="*/ 8 h 10"/>
                <a:gd name="T36" fmla="*/ 18 w 20"/>
                <a:gd name="T37" fmla="*/ 4 h 10"/>
                <a:gd name="T38" fmla="*/ 18 w 20"/>
                <a:gd name="T39" fmla="*/ 2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0"/>
                <a:gd name="T62" fmla="*/ 20 w 2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0">
                  <a:moveTo>
                    <a:pt x="16" y="2"/>
                  </a:moveTo>
                  <a:lnTo>
                    <a:pt x="16" y="4"/>
                  </a:lnTo>
                  <a:lnTo>
                    <a:pt x="16" y="6"/>
                  </a:lnTo>
                  <a:lnTo>
                    <a:pt x="16" y="10"/>
                  </a:lnTo>
                  <a:lnTo>
                    <a:pt x="8" y="10"/>
                  </a:lnTo>
                  <a:lnTo>
                    <a:pt x="2" y="6"/>
                  </a:lnTo>
                  <a:lnTo>
                    <a:pt x="0" y="2"/>
                  </a:lnTo>
                  <a:lnTo>
                    <a:pt x="2" y="2"/>
                  </a:lnTo>
                  <a:lnTo>
                    <a:pt x="4" y="4"/>
                  </a:lnTo>
                  <a:lnTo>
                    <a:pt x="4" y="2"/>
                  </a:lnTo>
                  <a:lnTo>
                    <a:pt x="6" y="2"/>
                  </a:lnTo>
                  <a:lnTo>
                    <a:pt x="8" y="0"/>
                  </a:lnTo>
                  <a:lnTo>
                    <a:pt x="12" y="4"/>
                  </a:lnTo>
                  <a:lnTo>
                    <a:pt x="16" y="0"/>
                  </a:lnTo>
                  <a:lnTo>
                    <a:pt x="18" y="2"/>
                  </a:lnTo>
                  <a:lnTo>
                    <a:pt x="20" y="2"/>
                  </a:lnTo>
                  <a:lnTo>
                    <a:pt x="20" y="4"/>
                  </a:lnTo>
                  <a:lnTo>
                    <a:pt x="20" y="8"/>
                  </a:lnTo>
                  <a:lnTo>
                    <a:pt x="18" y="4"/>
                  </a:lnTo>
                  <a:lnTo>
                    <a:pt x="18" y="2"/>
                  </a:lnTo>
                </a:path>
              </a:pathLst>
            </a:custGeom>
            <a:solidFill>
              <a:schemeClr val="tx2"/>
            </a:solidFill>
            <a:ln w="3175">
              <a:solidFill>
                <a:schemeClr val="bg1"/>
              </a:solidFill>
              <a:round/>
              <a:headEnd/>
              <a:tailEnd/>
            </a:ln>
          </p:spPr>
          <p:txBody>
            <a:bodyPr/>
            <a:lstStyle/>
            <a:p>
              <a:endParaRPr lang="fr-FR" dirty="0"/>
            </a:p>
          </p:txBody>
        </p:sp>
        <p:sp>
          <p:nvSpPr>
            <p:cNvPr id="5405" name="Freeform 474"/>
            <p:cNvSpPr>
              <a:spLocks/>
            </p:cNvSpPr>
            <p:nvPr/>
          </p:nvSpPr>
          <p:spPr bwMode="auto">
            <a:xfrm>
              <a:off x="4451" y="1000"/>
              <a:ext cx="28" cy="24"/>
            </a:xfrm>
            <a:custGeom>
              <a:avLst/>
              <a:gdLst>
                <a:gd name="T0" fmla="*/ 22 w 28"/>
                <a:gd name="T1" fmla="*/ 2 h 24"/>
                <a:gd name="T2" fmla="*/ 24 w 28"/>
                <a:gd name="T3" fmla="*/ 4 h 24"/>
                <a:gd name="T4" fmla="*/ 26 w 28"/>
                <a:gd name="T5" fmla="*/ 4 h 24"/>
                <a:gd name="T6" fmla="*/ 28 w 28"/>
                <a:gd name="T7" fmla="*/ 6 h 24"/>
                <a:gd name="T8" fmla="*/ 26 w 28"/>
                <a:gd name="T9" fmla="*/ 18 h 24"/>
                <a:gd name="T10" fmla="*/ 18 w 28"/>
                <a:gd name="T11" fmla="*/ 24 h 24"/>
                <a:gd name="T12" fmla="*/ 14 w 28"/>
                <a:gd name="T13" fmla="*/ 22 h 24"/>
                <a:gd name="T14" fmla="*/ 10 w 28"/>
                <a:gd name="T15" fmla="*/ 22 h 24"/>
                <a:gd name="T16" fmla="*/ 6 w 28"/>
                <a:gd name="T17" fmla="*/ 18 h 24"/>
                <a:gd name="T18" fmla="*/ 2 w 28"/>
                <a:gd name="T19" fmla="*/ 16 h 24"/>
                <a:gd name="T20" fmla="*/ 0 w 28"/>
                <a:gd name="T21" fmla="*/ 14 h 24"/>
                <a:gd name="T22" fmla="*/ 0 w 28"/>
                <a:gd name="T23" fmla="*/ 12 h 24"/>
                <a:gd name="T24" fmla="*/ 0 w 28"/>
                <a:gd name="T25" fmla="*/ 10 h 24"/>
                <a:gd name="T26" fmla="*/ 2 w 28"/>
                <a:gd name="T27" fmla="*/ 12 h 24"/>
                <a:gd name="T28" fmla="*/ 4 w 28"/>
                <a:gd name="T29" fmla="*/ 12 h 24"/>
                <a:gd name="T30" fmla="*/ 6 w 28"/>
                <a:gd name="T31" fmla="*/ 10 h 24"/>
                <a:gd name="T32" fmla="*/ 8 w 28"/>
                <a:gd name="T33" fmla="*/ 8 h 24"/>
                <a:gd name="T34" fmla="*/ 6 w 28"/>
                <a:gd name="T35" fmla="*/ 2 h 24"/>
                <a:gd name="T36" fmla="*/ 8 w 28"/>
                <a:gd name="T37" fmla="*/ 0 h 24"/>
                <a:gd name="T38" fmla="*/ 20 w 28"/>
                <a:gd name="T39" fmla="*/ 2 h 24"/>
                <a:gd name="T40" fmla="*/ 20 w 28"/>
                <a:gd name="T41" fmla="*/ 2 h 24"/>
                <a:gd name="T42" fmla="*/ 22 w 28"/>
                <a:gd name="T43" fmla="*/ 2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24"/>
                <a:gd name="T68" fmla="*/ 28 w 28"/>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24">
                  <a:moveTo>
                    <a:pt x="22" y="2"/>
                  </a:moveTo>
                  <a:lnTo>
                    <a:pt x="24" y="4"/>
                  </a:lnTo>
                  <a:lnTo>
                    <a:pt x="26" y="4"/>
                  </a:lnTo>
                  <a:lnTo>
                    <a:pt x="28" y="6"/>
                  </a:lnTo>
                  <a:lnTo>
                    <a:pt x="26" y="18"/>
                  </a:lnTo>
                  <a:lnTo>
                    <a:pt x="18" y="24"/>
                  </a:lnTo>
                  <a:lnTo>
                    <a:pt x="14" y="22"/>
                  </a:lnTo>
                  <a:lnTo>
                    <a:pt x="10" y="22"/>
                  </a:lnTo>
                  <a:lnTo>
                    <a:pt x="6" y="18"/>
                  </a:lnTo>
                  <a:lnTo>
                    <a:pt x="2" y="16"/>
                  </a:lnTo>
                  <a:lnTo>
                    <a:pt x="0" y="14"/>
                  </a:lnTo>
                  <a:lnTo>
                    <a:pt x="0" y="12"/>
                  </a:lnTo>
                  <a:lnTo>
                    <a:pt x="0" y="10"/>
                  </a:lnTo>
                  <a:lnTo>
                    <a:pt x="2" y="12"/>
                  </a:lnTo>
                  <a:lnTo>
                    <a:pt x="4" y="12"/>
                  </a:lnTo>
                  <a:lnTo>
                    <a:pt x="6" y="10"/>
                  </a:lnTo>
                  <a:lnTo>
                    <a:pt x="8" y="8"/>
                  </a:lnTo>
                  <a:lnTo>
                    <a:pt x="6" y="2"/>
                  </a:lnTo>
                  <a:lnTo>
                    <a:pt x="8" y="0"/>
                  </a:lnTo>
                  <a:lnTo>
                    <a:pt x="20" y="2"/>
                  </a:lnTo>
                  <a:lnTo>
                    <a:pt x="22" y="2"/>
                  </a:lnTo>
                  <a:close/>
                </a:path>
              </a:pathLst>
            </a:custGeom>
            <a:solidFill>
              <a:schemeClr val="tx2"/>
            </a:solidFill>
            <a:ln w="3175">
              <a:solidFill>
                <a:schemeClr val="bg1"/>
              </a:solidFill>
              <a:round/>
              <a:headEnd/>
              <a:tailEnd/>
            </a:ln>
          </p:spPr>
          <p:txBody>
            <a:bodyPr/>
            <a:lstStyle/>
            <a:p>
              <a:endParaRPr lang="fr-FR" dirty="0"/>
            </a:p>
          </p:txBody>
        </p:sp>
        <p:sp>
          <p:nvSpPr>
            <p:cNvPr id="5406" name="Freeform 475"/>
            <p:cNvSpPr>
              <a:spLocks/>
            </p:cNvSpPr>
            <p:nvPr/>
          </p:nvSpPr>
          <p:spPr bwMode="auto">
            <a:xfrm>
              <a:off x="4451" y="1000"/>
              <a:ext cx="28" cy="24"/>
            </a:xfrm>
            <a:custGeom>
              <a:avLst/>
              <a:gdLst>
                <a:gd name="T0" fmla="*/ 22 w 28"/>
                <a:gd name="T1" fmla="*/ 2 h 24"/>
                <a:gd name="T2" fmla="*/ 24 w 28"/>
                <a:gd name="T3" fmla="*/ 4 h 24"/>
                <a:gd name="T4" fmla="*/ 26 w 28"/>
                <a:gd name="T5" fmla="*/ 4 h 24"/>
                <a:gd name="T6" fmla="*/ 28 w 28"/>
                <a:gd name="T7" fmla="*/ 6 h 24"/>
                <a:gd name="T8" fmla="*/ 26 w 28"/>
                <a:gd name="T9" fmla="*/ 18 h 24"/>
                <a:gd name="T10" fmla="*/ 18 w 28"/>
                <a:gd name="T11" fmla="*/ 24 h 24"/>
                <a:gd name="T12" fmla="*/ 14 w 28"/>
                <a:gd name="T13" fmla="*/ 22 h 24"/>
                <a:gd name="T14" fmla="*/ 10 w 28"/>
                <a:gd name="T15" fmla="*/ 22 h 24"/>
                <a:gd name="T16" fmla="*/ 6 w 28"/>
                <a:gd name="T17" fmla="*/ 18 h 24"/>
                <a:gd name="T18" fmla="*/ 2 w 28"/>
                <a:gd name="T19" fmla="*/ 16 h 24"/>
                <a:gd name="T20" fmla="*/ 0 w 28"/>
                <a:gd name="T21" fmla="*/ 14 h 24"/>
                <a:gd name="T22" fmla="*/ 0 w 28"/>
                <a:gd name="T23" fmla="*/ 12 h 24"/>
                <a:gd name="T24" fmla="*/ 0 w 28"/>
                <a:gd name="T25" fmla="*/ 10 h 24"/>
                <a:gd name="T26" fmla="*/ 2 w 28"/>
                <a:gd name="T27" fmla="*/ 12 h 24"/>
                <a:gd name="T28" fmla="*/ 4 w 28"/>
                <a:gd name="T29" fmla="*/ 12 h 24"/>
                <a:gd name="T30" fmla="*/ 6 w 28"/>
                <a:gd name="T31" fmla="*/ 10 h 24"/>
                <a:gd name="T32" fmla="*/ 8 w 28"/>
                <a:gd name="T33" fmla="*/ 8 h 24"/>
                <a:gd name="T34" fmla="*/ 6 w 28"/>
                <a:gd name="T35" fmla="*/ 2 h 24"/>
                <a:gd name="T36" fmla="*/ 8 w 28"/>
                <a:gd name="T37" fmla="*/ 0 h 24"/>
                <a:gd name="T38" fmla="*/ 20 w 28"/>
                <a:gd name="T39" fmla="*/ 2 h 24"/>
                <a:gd name="T40" fmla="*/ 20 w 28"/>
                <a:gd name="T41" fmla="*/ 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4"/>
                <a:gd name="T65" fmla="*/ 28 w 28"/>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4">
                  <a:moveTo>
                    <a:pt x="22" y="2"/>
                  </a:moveTo>
                  <a:lnTo>
                    <a:pt x="24" y="4"/>
                  </a:lnTo>
                  <a:lnTo>
                    <a:pt x="26" y="4"/>
                  </a:lnTo>
                  <a:lnTo>
                    <a:pt x="28" y="6"/>
                  </a:lnTo>
                  <a:lnTo>
                    <a:pt x="26" y="18"/>
                  </a:lnTo>
                  <a:lnTo>
                    <a:pt x="18" y="24"/>
                  </a:lnTo>
                  <a:lnTo>
                    <a:pt x="14" y="22"/>
                  </a:lnTo>
                  <a:lnTo>
                    <a:pt x="10" y="22"/>
                  </a:lnTo>
                  <a:lnTo>
                    <a:pt x="6" y="18"/>
                  </a:lnTo>
                  <a:lnTo>
                    <a:pt x="2" y="16"/>
                  </a:lnTo>
                  <a:lnTo>
                    <a:pt x="0" y="14"/>
                  </a:lnTo>
                  <a:lnTo>
                    <a:pt x="0" y="12"/>
                  </a:lnTo>
                  <a:lnTo>
                    <a:pt x="0" y="10"/>
                  </a:lnTo>
                  <a:lnTo>
                    <a:pt x="2" y="12"/>
                  </a:lnTo>
                  <a:lnTo>
                    <a:pt x="4" y="12"/>
                  </a:lnTo>
                  <a:lnTo>
                    <a:pt x="6" y="10"/>
                  </a:lnTo>
                  <a:lnTo>
                    <a:pt x="8" y="8"/>
                  </a:lnTo>
                  <a:lnTo>
                    <a:pt x="6" y="2"/>
                  </a:lnTo>
                  <a:lnTo>
                    <a:pt x="8" y="0"/>
                  </a:lnTo>
                  <a:lnTo>
                    <a:pt x="20" y="2"/>
                  </a:lnTo>
                </a:path>
              </a:pathLst>
            </a:custGeom>
            <a:solidFill>
              <a:schemeClr val="tx2"/>
            </a:solidFill>
            <a:ln w="3175">
              <a:solidFill>
                <a:schemeClr val="bg1"/>
              </a:solidFill>
              <a:round/>
              <a:headEnd/>
              <a:tailEnd/>
            </a:ln>
          </p:spPr>
          <p:txBody>
            <a:bodyPr/>
            <a:lstStyle/>
            <a:p>
              <a:endParaRPr lang="fr-FR" dirty="0"/>
            </a:p>
          </p:txBody>
        </p:sp>
        <p:sp>
          <p:nvSpPr>
            <p:cNvPr id="5407" name="Freeform 476"/>
            <p:cNvSpPr>
              <a:spLocks/>
            </p:cNvSpPr>
            <p:nvPr/>
          </p:nvSpPr>
          <p:spPr bwMode="auto">
            <a:xfrm>
              <a:off x="4829" y="1152"/>
              <a:ext cx="18" cy="8"/>
            </a:xfrm>
            <a:custGeom>
              <a:avLst/>
              <a:gdLst>
                <a:gd name="T0" fmla="*/ 4 w 18"/>
                <a:gd name="T1" fmla="*/ 0 h 8"/>
                <a:gd name="T2" fmla="*/ 6 w 18"/>
                <a:gd name="T3" fmla="*/ 2 h 8"/>
                <a:gd name="T4" fmla="*/ 8 w 18"/>
                <a:gd name="T5" fmla="*/ 2 h 8"/>
                <a:gd name="T6" fmla="*/ 10 w 18"/>
                <a:gd name="T7" fmla="*/ 0 h 8"/>
                <a:gd name="T8" fmla="*/ 18 w 18"/>
                <a:gd name="T9" fmla="*/ 2 h 8"/>
                <a:gd name="T10" fmla="*/ 18 w 18"/>
                <a:gd name="T11" fmla="*/ 4 h 8"/>
                <a:gd name="T12" fmla="*/ 16 w 18"/>
                <a:gd name="T13" fmla="*/ 8 h 8"/>
                <a:gd name="T14" fmla="*/ 12 w 18"/>
                <a:gd name="T15" fmla="*/ 6 h 8"/>
                <a:gd name="T16" fmla="*/ 12 w 18"/>
                <a:gd name="T17" fmla="*/ 8 h 8"/>
                <a:gd name="T18" fmla="*/ 0 w 18"/>
                <a:gd name="T19" fmla="*/ 4 h 8"/>
                <a:gd name="T20" fmla="*/ 0 w 18"/>
                <a:gd name="T21" fmla="*/ 2 h 8"/>
                <a:gd name="T22" fmla="*/ 2 w 18"/>
                <a:gd name="T23" fmla="*/ 2 h 8"/>
                <a:gd name="T24" fmla="*/ 2 w 18"/>
                <a:gd name="T25" fmla="*/ 0 h 8"/>
                <a:gd name="T26" fmla="*/ 4 w 18"/>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8"/>
                <a:gd name="T44" fmla="*/ 18 w 1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8">
                  <a:moveTo>
                    <a:pt x="4" y="0"/>
                  </a:moveTo>
                  <a:lnTo>
                    <a:pt x="6" y="2"/>
                  </a:lnTo>
                  <a:lnTo>
                    <a:pt x="8" y="2"/>
                  </a:lnTo>
                  <a:lnTo>
                    <a:pt x="10" y="0"/>
                  </a:lnTo>
                  <a:lnTo>
                    <a:pt x="18" y="2"/>
                  </a:lnTo>
                  <a:lnTo>
                    <a:pt x="18" y="4"/>
                  </a:lnTo>
                  <a:lnTo>
                    <a:pt x="16" y="8"/>
                  </a:lnTo>
                  <a:lnTo>
                    <a:pt x="12" y="6"/>
                  </a:lnTo>
                  <a:lnTo>
                    <a:pt x="12" y="8"/>
                  </a:lnTo>
                  <a:lnTo>
                    <a:pt x="0" y="4"/>
                  </a:lnTo>
                  <a:lnTo>
                    <a:pt x="0" y="2"/>
                  </a:lnTo>
                  <a:lnTo>
                    <a:pt x="2"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408" name="Freeform 477"/>
            <p:cNvSpPr>
              <a:spLocks/>
            </p:cNvSpPr>
            <p:nvPr/>
          </p:nvSpPr>
          <p:spPr bwMode="auto">
            <a:xfrm>
              <a:off x="4829" y="1152"/>
              <a:ext cx="18" cy="8"/>
            </a:xfrm>
            <a:custGeom>
              <a:avLst/>
              <a:gdLst>
                <a:gd name="T0" fmla="*/ 4 w 18"/>
                <a:gd name="T1" fmla="*/ 0 h 8"/>
                <a:gd name="T2" fmla="*/ 6 w 18"/>
                <a:gd name="T3" fmla="*/ 2 h 8"/>
                <a:gd name="T4" fmla="*/ 8 w 18"/>
                <a:gd name="T5" fmla="*/ 2 h 8"/>
                <a:gd name="T6" fmla="*/ 10 w 18"/>
                <a:gd name="T7" fmla="*/ 0 h 8"/>
                <a:gd name="T8" fmla="*/ 18 w 18"/>
                <a:gd name="T9" fmla="*/ 2 h 8"/>
                <a:gd name="T10" fmla="*/ 18 w 18"/>
                <a:gd name="T11" fmla="*/ 4 h 8"/>
                <a:gd name="T12" fmla="*/ 16 w 18"/>
                <a:gd name="T13" fmla="*/ 8 h 8"/>
                <a:gd name="T14" fmla="*/ 12 w 18"/>
                <a:gd name="T15" fmla="*/ 6 h 8"/>
                <a:gd name="T16" fmla="*/ 12 w 18"/>
                <a:gd name="T17" fmla="*/ 8 h 8"/>
                <a:gd name="T18" fmla="*/ 0 w 18"/>
                <a:gd name="T19" fmla="*/ 4 h 8"/>
                <a:gd name="T20" fmla="*/ 0 w 18"/>
                <a:gd name="T21" fmla="*/ 2 h 8"/>
                <a:gd name="T22" fmla="*/ 2 w 18"/>
                <a:gd name="T23" fmla="*/ 2 h 8"/>
                <a:gd name="T24" fmla="*/ 2 w 18"/>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4" y="0"/>
                  </a:moveTo>
                  <a:lnTo>
                    <a:pt x="6" y="2"/>
                  </a:lnTo>
                  <a:lnTo>
                    <a:pt x="8" y="2"/>
                  </a:lnTo>
                  <a:lnTo>
                    <a:pt x="10" y="0"/>
                  </a:lnTo>
                  <a:lnTo>
                    <a:pt x="18" y="2"/>
                  </a:lnTo>
                  <a:lnTo>
                    <a:pt x="18" y="4"/>
                  </a:lnTo>
                  <a:lnTo>
                    <a:pt x="16" y="8"/>
                  </a:lnTo>
                  <a:lnTo>
                    <a:pt x="12" y="6"/>
                  </a:lnTo>
                  <a:lnTo>
                    <a:pt x="12" y="8"/>
                  </a:lnTo>
                  <a:lnTo>
                    <a:pt x="0" y="4"/>
                  </a:lnTo>
                  <a:lnTo>
                    <a:pt x="0" y="2"/>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409" name="Freeform 478"/>
            <p:cNvSpPr>
              <a:spLocks/>
            </p:cNvSpPr>
            <p:nvPr/>
          </p:nvSpPr>
          <p:spPr bwMode="auto">
            <a:xfrm>
              <a:off x="4845" y="1150"/>
              <a:ext cx="16" cy="14"/>
            </a:xfrm>
            <a:custGeom>
              <a:avLst/>
              <a:gdLst>
                <a:gd name="T0" fmla="*/ 4 w 16"/>
                <a:gd name="T1" fmla="*/ 6 h 14"/>
                <a:gd name="T2" fmla="*/ 6 w 16"/>
                <a:gd name="T3" fmla="*/ 2 h 14"/>
                <a:gd name="T4" fmla="*/ 8 w 16"/>
                <a:gd name="T5" fmla="*/ 2 h 14"/>
                <a:gd name="T6" fmla="*/ 10 w 16"/>
                <a:gd name="T7" fmla="*/ 4 h 14"/>
                <a:gd name="T8" fmla="*/ 10 w 16"/>
                <a:gd name="T9" fmla="*/ 2 h 14"/>
                <a:gd name="T10" fmla="*/ 10 w 16"/>
                <a:gd name="T11" fmla="*/ 0 h 14"/>
                <a:gd name="T12" fmla="*/ 12 w 16"/>
                <a:gd name="T13" fmla="*/ 0 h 14"/>
                <a:gd name="T14" fmla="*/ 14 w 16"/>
                <a:gd name="T15" fmla="*/ 2 h 14"/>
                <a:gd name="T16" fmla="*/ 16 w 16"/>
                <a:gd name="T17" fmla="*/ 4 h 14"/>
                <a:gd name="T18" fmla="*/ 16 w 16"/>
                <a:gd name="T19" fmla="*/ 8 h 14"/>
                <a:gd name="T20" fmla="*/ 10 w 16"/>
                <a:gd name="T21" fmla="*/ 14 h 14"/>
                <a:gd name="T22" fmla="*/ 8 w 16"/>
                <a:gd name="T23" fmla="*/ 14 h 14"/>
                <a:gd name="T24" fmla="*/ 4 w 16"/>
                <a:gd name="T25" fmla="*/ 14 h 14"/>
                <a:gd name="T26" fmla="*/ 2 w 16"/>
                <a:gd name="T27" fmla="*/ 14 h 14"/>
                <a:gd name="T28" fmla="*/ 0 w 16"/>
                <a:gd name="T29" fmla="*/ 14 h 14"/>
                <a:gd name="T30" fmla="*/ 0 w 16"/>
                <a:gd name="T31" fmla="*/ 12 h 14"/>
                <a:gd name="T32" fmla="*/ 4 w 16"/>
                <a:gd name="T33" fmla="*/ 8 h 14"/>
                <a:gd name="T34" fmla="*/ 4 w 16"/>
                <a:gd name="T35" fmla="*/ 8 h 14"/>
                <a:gd name="T36" fmla="*/ 4 w 16"/>
                <a:gd name="T37" fmla="*/ 6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4"/>
                <a:gd name="T59" fmla="*/ 16 w 1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4">
                  <a:moveTo>
                    <a:pt x="4" y="6"/>
                  </a:moveTo>
                  <a:lnTo>
                    <a:pt x="6" y="2"/>
                  </a:lnTo>
                  <a:lnTo>
                    <a:pt x="8" y="2"/>
                  </a:lnTo>
                  <a:lnTo>
                    <a:pt x="10" y="4"/>
                  </a:lnTo>
                  <a:lnTo>
                    <a:pt x="10" y="2"/>
                  </a:lnTo>
                  <a:lnTo>
                    <a:pt x="10" y="0"/>
                  </a:lnTo>
                  <a:lnTo>
                    <a:pt x="12" y="0"/>
                  </a:lnTo>
                  <a:lnTo>
                    <a:pt x="14" y="2"/>
                  </a:lnTo>
                  <a:lnTo>
                    <a:pt x="16" y="4"/>
                  </a:lnTo>
                  <a:lnTo>
                    <a:pt x="16" y="8"/>
                  </a:lnTo>
                  <a:lnTo>
                    <a:pt x="10" y="14"/>
                  </a:lnTo>
                  <a:lnTo>
                    <a:pt x="8" y="14"/>
                  </a:lnTo>
                  <a:lnTo>
                    <a:pt x="4" y="14"/>
                  </a:lnTo>
                  <a:lnTo>
                    <a:pt x="2" y="14"/>
                  </a:lnTo>
                  <a:lnTo>
                    <a:pt x="0" y="14"/>
                  </a:lnTo>
                  <a:lnTo>
                    <a:pt x="0" y="12"/>
                  </a:lnTo>
                  <a:lnTo>
                    <a:pt x="4" y="8"/>
                  </a:lnTo>
                  <a:lnTo>
                    <a:pt x="4" y="6"/>
                  </a:lnTo>
                  <a:close/>
                </a:path>
              </a:pathLst>
            </a:custGeom>
            <a:solidFill>
              <a:schemeClr val="tx2"/>
            </a:solidFill>
            <a:ln w="3175">
              <a:solidFill>
                <a:schemeClr val="bg1"/>
              </a:solidFill>
              <a:round/>
              <a:headEnd/>
              <a:tailEnd/>
            </a:ln>
          </p:spPr>
          <p:txBody>
            <a:bodyPr/>
            <a:lstStyle/>
            <a:p>
              <a:endParaRPr lang="fr-FR" dirty="0"/>
            </a:p>
          </p:txBody>
        </p:sp>
        <p:sp>
          <p:nvSpPr>
            <p:cNvPr id="5410" name="Freeform 479"/>
            <p:cNvSpPr>
              <a:spLocks/>
            </p:cNvSpPr>
            <p:nvPr/>
          </p:nvSpPr>
          <p:spPr bwMode="auto">
            <a:xfrm>
              <a:off x="4845" y="1150"/>
              <a:ext cx="16" cy="14"/>
            </a:xfrm>
            <a:custGeom>
              <a:avLst/>
              <a:gdLst>
                <a:gd name="T0" fmla="*/ 4 w 16"/>
                <a:gd name="T1" fmla="*/ 6 h 14"/>
                <a:gd name="T2" fmla="*/ 6 w 16"/>
                <a:gd name="T3" fmla="*/ 2 h 14"/>
                <a:gd name="T4" fmla="*/ 8 w 16"/>
                <a:gd name="T5" fmla="*/ 2 h 14"/>
                <a:gd name="T6" fmla="*/ 10 w 16"/>
                <a:gd name="T7" fmla="*/ 4 h 14"/>
                <a:gd name="T8" fmla="*/ 10 w 16"/>
                <a:gd name="T9" fmla="*/ 2 h 14"/>
                <a:gd name="T10" fmla="*/ 10 w 16"/>
                <a:gd name="T11" fmla="*/ 0 h 14"/>
                <a:gd name="T12" fmla="*/ 12 w 16"/>
                <a:gd name="T13" fmla="*/ 0 h 14"/>
                <a:gd name="T14" fmla="*/ 14 w 16"/>
                <a:gd name="T15" fmla="*/ 2 h 14"/>
                <a:gd name="T16" fmla="*/ 16 w 16"/>
                <a:gd name="T17" fmla="*/ 4 h 14"/>
                <a:gd name="T18" fmla="*/ 16 w 16"/>
                <a:gd name="T19" fmla="*/ 8 h 14"/>
                <a:gd name="T20" fmla="*/ 10 w 16"/>
                <a:gd name="T21" fmla="*/ 14 h 14"/>
                <a:gd name="T22" fmla="*/ 8 w 16"/>
                <a:gd name="T23" fmla="*/ 14 h 14"/>
                <a:gd name="T24" fmla="*/ 4 w 16"/>
                <a:gd name="T25" fmla="*/ 14 h 14"/>
                <a:gd name="T26" fmla="*/ 2 w 16"/>
                <a:gd name="T27" fmla="*/ 14 h 14"/>
                <a:gd name="T28" fmla="*/ 0 w 16"/>
                <a:gd name="T29" fmla="*/ 14 h 14"/>
                <a:gd name="T30" fmla="*/ 0 w 16"/>
                <a:gd name="T31" fmla="*/ 12 h 14"/>
                <a:gd name="T32" fmla="*/ 4 w 16"/>
                <a:gd name="T33" fmla="*/ 8 h 14"/>
                <a:gd name="T34" fmla="*/ 4 w 16"/>
                <a:gd name="T35" fmla="*/ 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4" y="6"/>
                  </a:moveTo>
                  <a:lnTo>
                    <a:pt x="6" y="2"/>
                  </a:lnTo>
                  <a:lnTo>
                    <a:pt x="8" y="2"/>
                  </a:lnTo>
                  <a:lnTo>
                    <a:pt x="10" y="4"/>
                  </a:lnTo>
                  <a:lnTo>
                    <a:pt x="10" y="2"/>
                  </a:lnTo>
                  <a:lnTo>
                    <a:pt x="10" y="0"/>
                  </a:lnTo>
                  <a:lnTo>
                    <a:pt x="12" y="0"/>
                  </a:lnTo>
                  <a:lnTo>
                    <a:pt x="14" y="2"/>
                  </a:lnTo>
                  <a:lnTo>
                    <a:pt x="16" y="4"/>
                  </a:lnTo>
                  <a:lnTo>
                    <a:pt x="16" y="8"/>
                  </a:lnTo>
                  <a:lnTo>
                    <a:pt x="10" y="14"/>
                  </a:lnTo>
                  <a:lnTo>
                    <a:pt x="8" y="14"/>
                  </a:lnTo>
                  <a:lnTo>
                    <a:pt x="4" y="14"/>
                  </a:lnTo>
                  <a:lnTo>
                    <a:pt x="2" y="14"/>
                  </a:lnTo>
                  <a:lnTo>
                    <a:pt x="0" y="14"/>
                  </a:lnTo>
                  <a:lnTo>
                    <a:pt x="0" y="12"/>
                  </a:lnTo>
                  <a:lnTo>
                    <a:pt x="4" y="8"/>
                  </a:lnTo>
                </a:path>
              </a:pathLst>
            </a:custGeom>
            <a:solidFill>
              <a:schemeClr val="tx2"/>
            </a:solidFill>
            <a:ln w="3175">
              <a:solidFill>
                <a:schemeClr val="bg1"/>
              </a:solidFill>
              <a:round/>
              <a:headEnd/>
              <a:tailEnd/>
            </a:ln>
          </p:spPr>
          <p:txBody>
            <a:bodyPr/>
            <a:lstStyle/>
            <a:p>
              <a:endParaRPr lang="fr-FR" dirty="0"/>
            </a:p>
          </p:txBody>
        </p:sp>
        <p:sp>
          <p:nvSpPr>
            <p:cNvPr id="5411" name="Freeform 480"/>
            <p:cNvSpPr>
              <a:spLocks/>
            </p:cNvSpPr>
            <p:nvPr/>
          </p:nvSpPr>
          <p:spPr bwMode="auto">
            <a:xfrm>
              <a:off x="4865" y="1108"/>
              <a:ext cx="24" cy="16"/>
            </a:xfrm>
            <a:custGeom>
              <a:avLst/>
              <a:gdLst>
                <a:gd name="T0" fmla="*/ 12 w 24"/>
                <a:gd name="T1" fmla="*/ 2 h 16"/>
                <a:gd name="T2" fmla="*/ 16 w 24"/>
                <a:gd name="T3" fmla="*/ 2 h 16"/>
                <a:gd name="T4" fmla="*/ 22 w 24"/>
                <a:gd name="T5" fmla="*/ 0 h 16"/>
                <a:gd name="T6" fmla="*/ 24 w 24"/>
                <a:gd name="T7" fmla="*/ 2 h 16"/>
                <a:gd name="T8" fmla="*/ 20 w 24"/>
                <a:gd name="T9" fmla="*/ 10 h 16"/>
                <a:gd name="T10" fmla="*/ 20 w 24"/>
                <a:gd name="T11" fmla="*/ 12 h 16"/>
                <a:gd name="T12" fmla="*/ 20 w 24"/>
                <a:gd name="T13" fmla="*/ 8 h 16"/>
                <a:gd name="T14" fmla="*/ 16 w 24"/>
                <a:gd name="T15" fmla="*/ 14 h 16"/>
                <a:gd name="T16" fmla="*/ 14 w 24"/>
                <a:gd name="T17" fmla="*/ 14 h 16"/>
                <a:gd name="T18" fmla="*/ 12 w 24"/>
                <a:gd name="T19" fmla="*/ 12 h 16"/>
                <a:gd name="T20" fmla="*/ 10 w 24"/>
                <a:gd name="T21" fmla="*/ 14 h 16"/>
                <a:gd name="T22" fmla="*/ 6 w 24"/>
                <a:gd name="T23" fmla="*/ 14 h 16"/>
                <a:gd name="T24" fmla="*/ 4 w 24"/>
                <a:gd name="T25" fmla="*/ 16 h 16"/>
                <a:gd name="T26" fmla="*/ 0 w 24"/>
                <a:gd name="T27" fmla="*/ 12 h 16"/>
                <a:gd name="T28" fmla="*/ 2 w 24"/>
                <a:gd name="T29" fmla="*/ 10 h 16"/>
                <a:gd name="T30" fmla="*/ 4 w 24"/>
                <a:gd name="T31" fmla="*/ 10 h 16"/>
                <a:gd name="T32" fmla="*/ 2 w 24"/>
                <a:gd name="T33" fmla="*/ 8 h 16"/>
                <a:gd name="T34" fmla="*/ 4 w 24"/>
                <a:gd name="T35" fmla="*/ 6 h 16"/>
                <a:gd name="T36" fmla="*/ 6 w 24"/>
                <a:gd name="T37" fmla="*/ 6 h 16"/>
                <a:gd name="T38" fmla="*/ 6 w 24"/>
                <a:gd name="T39" fmla="*/ 4 h 16"/>
                <a:gd name="T40" fmla="*/ 4 w 24"/>
                <a:gd name="T41" fmla="*/ 0 h 16"/>
                <a:gd name="T42" fmla="*/ 6 w 24"/>
                <a:gd name="T43" fmla="*/ 0 h 16"/>
                <a:gd name="T44" fmla="*/ 10 w 24"/>
                <a:gd name="T45" fmla="*/ 0 h 16"/>
                <a:gd name="T46" fmla="*/ 12 w 24"/>
                <a:gd name="T47" fmla="*/ 0 h 16"/>
                <a:gd name="T48" fmla="*/ 12 w 24"/>
                <a:gd name="T49" fmla="*/ 0 h 16"/>
                <a:gd name="T50" fmla="*/ 12 w 24"/>
                <a:gd name="T51" fmla="*/ 2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6"/>
                <a:gd name="T80" fmla="*/ 24 w 24"/>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6">
                  <a:moveTo>
                    <a:pt x="12" y="2"/>
                  </a:moveTo>
                  <a:lnTo>
                    <a:pt x="16" y="2"/>
                  </a:lnTo>
                  <a:lnTo>
                    <a:pt x="22" y="0"/>
                  </a:lnTo>
                  <a:lnTo>
                    <a:pt x="24" y="2"/>
                  </a:lnTo>
                  <a:lnTo>
                    <a:pt x="20" y="10"/>
                  </a:lnTo>
                  <a:lnTo>
                    <a:pt x="20" y="12"/>
                  </a:lnTo>
                  <a:lnTo>
                    <a:pt x="20" y="8"/>
                  </a:lnTo>
                  <a:lnTo>
                    <a:pt x="16" y="14"/>
                  </a:lnTo>
                  <a:lnTo>
                    <a:pt x="14" y="14"/>
                  </a:lnTo>
                  <a:lnTo>
                    <a:pt x="12" y="12"/>
                  </a:lnTo>
                  <a:lnTo>
                    <a:pt x="10" y="14"/>
                  </a:lnTo>
                  <a:lnTo>
                    <a:pt x="6" y="14"/>
                  </a:lnTo>
                  <a:lnTo>
                    <a:pt x="4" y="16"/>
                  </a:lnTo>
                  <a:lnTo>
                    <a:pt x="0" y="12"/>
                  </a:lnTo>
                  <a:lnTo>
                    <a:pt x="2" y="10"/>
                  </a:lnTo>
                  <a:lnTo>
                    <a:pt x="4" y="10"/>
                  </a:lnTo>
                  <a:lnTo>
                    <a:pt x="2" y="8"/>
                  </a:lnTo>
                  <a:lnTo>
                    <a:pt x="4" y="6"/>
                  </a:lnTo>
                  <a:lnTo>
                    <a:pt x="6" y="6"/>
                  </a:lnTo>
                  <a:lnTo>
                    <a:pt x="6" y="4"/>
                  </a:lnTo>
                  <a:lnTo>
                    <a:pt x="4" y="0"/>
                  </a:lnTo>
                  <a:lnTo>
                    <a:pt x="6" y="0"/>
                  </a:lnTo>
                  <a:lnTo>
                    <a:pt x="10" y="0"/>
                  </a:lnTo>
                  <a:lnTo>
                    <a:pt x="12" y="0"/>
                  </a:lnTo>
                  <a:lnTo>
                    <a:pt x="12" y="2"/>
                  </a:lnTo>
                  <a:close/>
                </a:path>
              </a:pathLst>
            </a:custGeom>
            <a:solidFill>
              <a:schemeClr val="tx2"/>
            </a:solidFill>
            <a:ln w="3175">
              <a:solidFill>
                <a:schemeClr val="bg1"/>
              </a:solidFill>
              <a:round/>
              <a:headEnd/>
              <a:tailEnd/>
            </a:ln>
          </p:spPr>
          <p:txBody>
            <a:bodyPr/>
            <a:lstStyle/>
            <a:p>
              <a:endParaRPr lang="fr-FR" dirty="0"/>
            </a:p>
          </p:txBody>
        </p:sp>
        <p:sp>
          <p:nvSpPr>
            <p:cNvPr id="5412" name="Freeform 481"/>
            <p:cNvSpPr>
              <a:spLocks/>
            </p:cNvSpPr>
            <p:nvPr/>
          </p:nvSpPr>
          <p:spPr bwMode="auto">
            <a:xfrm>
              <a:off x="4865" y="1108"/>
              <a:ext cx="24" cy="16"/>
            </a:xfrm>
            <a:custGeom>
              <a:avLst/>
              <a:gdLst>
                <a:gd name="T0" fmla="*/ 12 w 24"/>
                <a:gd name="T1" fmla="*/ 2 h 16"/>
                <a:gd name="T2" fmla="*/ 16 w 24"/>
                <a:gd name="T3" fmla="*/ 2 h 16"/>
                <a:gd name="T4" fmla="*/ 22 w 24"/>
                <a:gd name="T5" fmla="*/ 0 h 16"/>
                <a:gd name="T6" fmla="*/ 24 w 24"/>
                <a:gd name="T7" fmla="*/ 2 h 16"/>
                <a:gd name="T8" fmla="*/ 20 w 24"/>
                <a:gd name="T9" fmla="*/ 10 h 16"/>
                <a:gd name="T10" fmla="*/ 20 w 24"/>
                <a:gd name="T11" fmla="*/ 12 h 16"/>
                <a:gd name="T12" fmla="*/ 20 w 24"/>
                <a:gd name="T13" fmla="*/ 8 h 16"/>
                <a:gd name="T14" fmla="*/ 16 w 24"/>
                <a:gd name="T15" fmla="*/ 14 h 16"/>
                <a:gd name="T16" fmla="*/ 14 w 24"/>
                <a:gd name="T17" fmla="*/ 14 h 16"/>
                <a:gd name="T18" fmla="*/ 12 w 24"/>
                <a:gd name="T19" fmla="*/ 12 h 16"/>
                <a:gd name="T20" fmla="*/ 10 w 24"/>
                <a:gd name="T21" fmla="*/ 14 h 16"/>
                <a:gd name="T22" fmla="*/ 6 w 24"/>
                <a:gd name="T23" fmla="*/ 14 h 16"/>
                <a:gd name="T24" fmla="*/ 4 w 24"/>
                <a:gd name="T25" fmla="*/ 16 h 16"/>
                <a:gd name="T26" fmla="*/ 0 w 24"/>
                <a:gd name="T27" fmla="*/ 12 h 16"/>
                <a:gd name="T28" fmla="*/ 2 w 24"/>
                <a:gd name="T29" fmla="*/ 10 h 16"/>
                <a:gd name="T30" fmla="*/ 4 w 24"/>
                <a:gd name="T31" fmla="*/ 10 h 16"/>
                <a:gd name="T32" fmla="*/ 2 w 24"/>
                <a:gd name="T33" fmla="*/ 8 h 16"/>
                <a:gd name="T34" fmla="*/ 4 w 24"/>
                <a:gd name="T35" fmla="*/ 6 h 16"/>
                <a:gd name="T36" fmla="*/ 6 w 24"/>
                <a:gd name="T37" fmla="*/ 6 h 16"/>
                <a:gd name="T38" fmla="*/ 6 w 24"/>
                <a:gd name="T39" fmla="*/ 4 h 16"/>
                <a:gd name="T40" fmla="*/ 4 w 24"/>
                <a:gd name="T41" fmla="*/ 0 h 16"/>
                <a:gd name="T42" fmla="*/ 6 w 24"/>
                <a:gd name="T43" fmla="*/ 0 h 16"/>
                <a:gd name="T44" fmla="*/ 10 w 24"/>
                <a:gd name="T45" fmla="*/ 0 h 16"/>
                <a:gd name="T46" fmla="*/ 12 w 24"/>
                <a:gd name="T47" fmla="*/ 0 h 16"/>
                <a:gd name="T48" fmla="*/ 12 w 24"/>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6"/>
                <a:gd name="T77" fmla="*/ 24 w 24"/>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6">
                  <a:moveTo>
                    <a:pt x="12" y="2"/>
                  </a:moveTo>
                  <a:lnTo>
                    <a:pt x="16" y="2"/>
                  </a:lnTo>
                  <a:lnTo>
                    <a:pt x="22" y="0"/>
                  </a:lnTo>
                  <a:lnTo>
                    <a:pt x="24" y="2"/>
                  </a:lnTo>
                  <a:lnTo>
                    <a:pt x="20" y="10"/>
                  </a:lnTo>
                  <a:lnTo>
                    <a:pt x="20" y="12"/>
                  </a:lnTo>
                  <a:lnTo>
                    <a:pt x="20" y="8"/>
                  </a:lnTo>
                  <a:lnTo>
                    <a:pt x="16" y="14"/>
                  </a:lnTo>
                  <a:lnTo>
                    <a:pt x="14" y="14"/>
                  </a:lnTo>
                  <a:lnTo>
                    <a:pt x="12" y="12"/>
                  </a:lnTo>
                  <a:lnTo>
                    <a:pt x="10" y="14"/>
                  </a:lnTo>
                  <a:lnTo>
                    <a:pt x="6" y="14"/>
                  </a:lnTo>
                  <a:lnTo>
                    <a:pt x="4" y="16"/>
                  </a:lnTo>
                  <a:lnTo>
                    <a:pt x="0" y="12"/>
                  </a:lnTo>
                  <a:lnTo>
                    <a:pt x="2" y="10"/>
                  </a:lnTo>
                  <a:lnTo>
                    <a:pt x="4" y="10"/>
                  </a:lnTo>
                  <a:lnTo>
                    <a:pt x="2" y="8"/>
                  </a:lnTo>
                  <a:lnTo>
                    <a:pt x="4" y="6"/>
                  </a:lnTo>
                  <a:lnTo>
                    <a:pt x="6" y="6"/>
                  </a:lnTo>
                  <a:lnTo>
                    <a:pt x="6" y="4"/>
                  </a:lnTo>
                  <a:lnTo>
                    <a:pt x="4" y="0"/>
                  </a:lnTo>
                  <a:lnTo>
                    <a:pt x="6" y="0"/>
                  </a:lnTo>
                  <a:lnTo>
                    <a:pt x="10" y="0"/>
                  </a:lnTo>
                  <a:lnTo>
                    <a:pt x="12" y="0"/>
                  </a:lnTo>
                </a:path>
              </a:pathLst>
            </a:custGeom>
            <a:solidFill>
              <a:schemeClr val="tx2"/>
            </a:solidFill>
            <a:ln w="3175">
              <a:solidFill>
                <a:schemeClr val="bg1"/>
              </a:solidFill>
              <a:round/>
              <a:headEnd/>
              <a:tailEnd/>
            </a:ln>
          </p:spPr>
          <p:txBody>
            <a:bodyPr/>
            <a:lstStyle/>
            <a:p>
              <a:endParaRPr lang="fr-FR" dirty="0"/>
            </a:p>
          </p:txBody>
        </p:sp>
        <p:sp>
          <p:nvSpPr>
            <p:cNvPr id="5413" name="Freeform 482"/>
            <p:cNvSpPr>
              <a:spLocks/>
            </p:cNvSpPr>
            <p:nvPr/>
          </p:nvSpPr>
          <p:spPr bwMode="auto">
            <a:xfrm>
              <a:off x="5294" y="1224"/>
              <a:ext cx="22" cy="20"/>
            </a:xfrm>
            <a:custGeom>
              <a:avLst/>
              <a:gdLst>
                <a:gd name="T0" fmla="*/ 4 w 22"/>
                <a:gd name="T1" fmla="*/ 2 h 20"/>
                <a:gd name="T2" fmla="*/ 6 w 22"/>
                <a:gd name="T3" fmla="*/ 0 h 20"/>
                <a:gd name="T4" fmla="*/ 10 w 22"/>
                <a:gd name="T5" fmla="*/ 0 h 20"/>
                <a:gd name="T6" fmla="*/ 22 w 22"/>
                <a:gd name="T7" fmla="*/ 8 h 20"/>
                <a:gd name="T8" fmla="*/ 22 w 22"/>
                <a:gd name="T9" fmla="*/ 10 h 20"/>
                <a:gd name="T10" fmla="*/ 22 w 22"/>
                <a:gd name="T11" fmla="*/ 12 h 20"/>
                <a:gd name="T12" fmla="*/ 20 w 22"/>
                <a:gd name="T13" fmla="*/ 14 h 20"/>
                <a:gd name="T14" fmla="*/ 20 w 22"/>
                <a:gd name="T15" fmla="*/ 20 h 20"/>
                <a:gd name="T16" fmla="*/ 18 w 22"/>
                <a:gd name="T17" fmla="*/ 20 h 20"/>
                <a:gd name="T18" fmla="*/ 10 w 22"/>
                <a:gd name="T19" fmla="*/ 18 h 20"/>
                <a:gd name="T20" fmla="*/ 8 w 22"/>
                <a:gd name="T21" fmla="*/ 16 h 20"/>
                <a:gd name="T22" fmla="*/ 6 w 22"/>
                <a:gd name="T23" fmla="*/ 14 h 20"/>
                <a:gd name="T24" fmla="*/ 4 w 22"/>
                <a:gd name="T25" fmla="*/ 10 h 20"/>
                <a:gd name="T26" fmla="*/ 0 w 22"/>
                <a:gd name="T27" fmla="*/ 8 h 20"/>
                <a:gd name="T28" fmla="*/ 0 w 22"/>
                <a:gd name="T29" fmla="*/ 6 h 20"/>
                <a:gd name="T30" fmla="*/ 0 w 22"/>
                <a:gd name="T31" fmla="*/ 2 h 20"/>
                <a:gd name="T32" fmla="*/ 2 w 22"/>
                <a:gd name="T33" fmla="*/ 2 h 20"/>
                <a:gd name="T34" fmla="*/ 4 w 22"/>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0"/>
                <a:gd name="T56" fmla="*/ 22 w 22"/>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0">
                  <a:moveTo>
                    <a:pt x="4" y="2"/>
                  </a:moveTo>
                  <a:lnTo>
                    <a:pt x="6" y="0"/>
                  </a:lnTo>
                  <a:lnTo>
                    <a:pt x="10" y="0"/>
                  </a:lnTo>
                  <a:lnTo>
                    <a:pt x="22" y="8"/>
                  </a:lnTo>
                  <a:lnTo>
                    <a:pt x="22" y="10"/>
                  </a:lnTo>
                  <a:lnTo>
                    <a:pt x="22" y="12"/>
                  </a:lnTo>
                  <a:lnTo>
                    <a:pt x="20" y="14"/>
                  </a:lnTo>
                  <a:lnTo>
                    <a:pt x="20" y="20"/>
                  </a:lnTo>
                  <a:lnTo>
                    <a:pt x="18" y="20"/>
                  </a:lnTo>
                  <a:lnTo>
                    <a:pt x="10" y="18"/>
                  </a:lnTo>
                  <a:lnTo>
                    <a:pt x="8" y="16"/>
                  </a:lnTo>
                  <a:lnTo>
                    <a:pt x="6" y="14"/>
                  </a:lnTo>
                  <a:lnTo>
                    <a:pt x="4" y="10"/>
                  </a:lnTo>
                  <a:lnTo>
                    <a:pt x="0" y="8"/>
                  </a:lnTo>
                  <a:lnTo>
                    <a:pt x="0" y="6"/>
                  </a:lnTo>
                  <a:lnTo>
                    <a:pt x="0" y="2"/>
                  </a:lnTo>
                  <a:lnTo>
                    <a:pt x="2"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414" name="Freeform 483"/>
            <p:cNvSpPr>
              <a:spLocks/>
            </p:cNvSpPr>
            <p:nvPr/>
          </p:nvSpPr>
          <p:spPr bwMode="auto">
            <a:xfrm>
              <a:off x="5294" y="1224"/>
              <a:ext cx="22" cy="20"/>
            </a:xfrm>
            <a:custGeom>
              <a:avLst/>
              <a:gdLst>
                <a:gd name="T0" fmla="*/ 4 w 22"/>
                <a:gd name="T1" fmla="*/ 2 h 20"/>
                <a:gd name="T2" fmla="*/ 6 w 22"/>
                <a:gd name="T3" fmla="*/ 0 h 20"/>
                <a:gd name="T4" fmla="*/ 10 w 22"/>
                <a:gd name="T5" fmla="*/ 0 h 20"/>
                <a:gd name="T6" fmla="*/ 22 w 22"/>
                <a:gd name="T7" fmla="*/ 8 h 20"/>
                <a:gd name="T8" fmla="*/ 22 w 22"/>
                <a:gd name="T9" fmla="*/ 10 h 20"/>
                <a:gd name="T10" fmla="*/ 22 w 22"/>
                <a:gd name="T11" fmla="*/ 12 h 20"/>
                <a:gd name="T12" fmla="*/ 20 w 22"/>
                <a:gd name="T13" fmla="*/ 14 h 20"/>
                <a:gd name="T14" fmla="*/ 20 w 22"/>
                <a:gd name="T15" fmla="*/ 20 h 20"/>
                <a:gd name="T16" fmla="*/ 18 w 22"/>
                <a:gd name="T17" fmla="*/ 20 h 20"/>
                <a:gd name="T18" fmla="*/ 10 w 22"/>
                <a:gd name="T19" fmla="*/ 18 h 20"/>
                <a:gd name="T20" fmla="*/ 8 w 22"/>
                <a:gd name="T21" fmla="*/ 16 h 20"/>
                <a:gd name="T22" fmla="*/ 6 w 22"/>
                <a:gd name="T23" fmla="*/ 14 h 20"/>
                <a:gd name="T24" fmla="*/ 4 w 22"/>
                <a:gd name="T25" fmla="*/ 10 h 20"/>
                <a:gd name="T26" fmla="*/ 0 w 22"/>
                <a:gd name="T27" fmla="*/ 8 h 20"/>
                <a:gd name="T28" fmla="*/ 0 w 22"/>
                <a:gd name="T29" fmla="*/ 6 h 20"/>
                <a:gd name="T30" fmla="*/ 0 w 22"/>
                <a:gd name="T31" fmla="*/ 2 h 20"/>
                <a:gd name="T32" fmla="*/ 2 w 22"/>
                <a:gd name="T33" fmla="*/ 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0"/>
                <a:gd name="T53" fmla="*/ 22 w 2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0">
                  <a:moveTo>
                    <a:pt x="4" y="2"/>
                  </a:moveTo>
                  <a:lnTo>
                    <a:pt x="6" y="0"/>
                  </a:lnTo>
                  <a:lnTo>
                    <a:pt x="10" y="0"/>
                  </a:lnTo>
                  <a:lnTo>
                    <a:pt x="22" y="8"/>
                  </a:lnTo>
                  <a:lnTo>
                    <a:pt x="22" y="10"/>
                  </a:lnTo>
                  <a:lnTo>
                    <a:pt x="22" y="12"/>
                  </a:lnTo>
                  <a:lnTo>
                    <a:pt x="20" y="14"/>
                  </a:lnTo>
                  <a:lnTo>
                    <a:pt x="20" y="20"/>
                  </a:lnTo>
                  <a:lnTo>
                    <a:pt x="18" y="20"/>
                  </a:lnTo>
                  <a:lnTo>
                    <a:pt x="10" y="18"/>
                  </a:lnTo>
                  <a:lnTo>
                    <a:pt x="8" y="16"/>
                  </a:lnTo>
                  <a:lnTo>
                    <a:pt x="6" y="14"/>
                  </a:lnTo>
                  <a:lnTo>
                    <a:pt x="4" y="10"/>
                  </a:lnTo>
                  <a:lnTo>
                    <a:pt x="0" y="8"/>
                  </a:lnTo>
                  <a:lnTo>
                    <a:pt x="0" y="6"/>
                  </a:lnTo>
                  <a:lnTo>
                    <a:pt x="0" y="2"/>
                  </a:lnTo>
                  <a:lnTo>
                    <a:pt x="2" y="2"/>
                  </a:lnTo>
                </a:path>
              </a:pathLst>
            </a:custGeom>
            <a:solidFill>
              <a:schemeClr val="tx2"/>
            </a:solidFill>
            <a:ln w="3175">
              <a:solidFill>
                <a:schemeClr val="bg1"/>
              </a:solidFill>
              <a:round/>
              <a:headEnd/>
              <a:tailEnd/>
            </a:ln>
          </p:spPr>
          <p:txBody>
            <a:bodyPr/>
            <a:lstStyle/>
            <a:p>
              <a:endParaRPr lang="fr-FR" dirty="0"/>
            </a:p>
          </p:txBody>
        </p:sp>
        <p:sp>
          <p:nvSpPr>
            <p:cNvPr id="5415" name="Freeform 484"/>
            <p:cNvSpPr>
              <a:spLocks/>
            </p:cNvSpPr>
            <p:nvPr/>
          </p:nvSpPr>
          <p:spPr bwMode="auto">
            <a:xfrm>
              <a:off x="3504" y="1246"/>
              <a:ext cx="32" cy="33"/>
            </a:xfrm>
            <a:custGeom>
              <a:avLst/>
              <a:gdLst>
                <a:gd name="T0" fmla="*/ 6 w 32"/>
                <a:gd name="T1" fmla="*/ 2 h 33"/>
                <a:gd name="T2" fmla="*/ 8 w 32"/>
                <a:gd name="T3" fmla="*/ 2 h 33"/>
                <a:gd name="T4" fmla="*/ 10 w 32"/>
                <a:gd name="T5" fmla="*/ 2 h 33"/>
                <a:gd name="T6" fmla="*/ 12 w 32"/>
                <a:gd name="T7" fmla="*/ 0 h 33"/>
                <a:gd name="T8" fmla="*/ 14 w 32"/>
                <a:gd name="T9" fmla="*/ 0 h 33"/>
                <a:gd name="T10" fmla="*/ 24 w 32"/>
                <a:gd name="T11" fmla="*/ 10 h 33"/>
                <a:gd name="T12" fmla="*/ 26 w 32"/>
                <a:gd name="T13" fmla="*/ 13 h 33"/>
                <a:gd name="T14" fmla="*/ 28 w 32"/>
                <a:gd name="T15" fmla="*/ 13 h 33"/>
                <a:gd name="T16" fmla="*/ 28 w 32"/>
                <a:gd name="T17" fmla="*/ 10 h 33"/>
                <a:gd name="T18" fmla="*/ 32 w 32"/>
                <a:gd name="T19" fmla="*/ 17 h 33"/>
                <a:gd name="T20" fmla="*/ 30 w 32"/>
                <a:gd name="T21" fmla="*/ 21 h 33"/>
                <a:gd name="T22" fmla="*/ 28 w 32"/>
                <a:gd name="T23" fmla="*/ 17 h 33"/>
                <a:gd name="T24" fmla="*/ 20 w 32"/>
                <a:gd name="T25" fmla="*/ 29 h 33"/>
                <a:gd name="T26" fmla="*/ 16 w 32"/>
                <a:gd name="T27" fmla="*/ 31 h 33"/>
                <a:gd name="T28" fmla="*/ 14 w 32"/>
                <a:gd name="T29" fmla="*/ 31 h 33"/>
                <a:gd name="T30" fmla="*/ 12 w 32"/>
                <a:gd name="T31" fmla="*/ 33 h 33"/>
                <a:gd name="T32" fmla="*/ 8 w 32"/>
                <a:gd name="T33" fmla="*/ 33 h 33"/>
                <a:gd name="T34" fmla="*/ 8 w 32"/>
                <a:gd name="T35" fmla="*/ 31 h 33"/>
                <a:gd name="T36" fmla="*/ 6 w 32"/>
                <a:gd name="T37" fmla="*/ 33 h 33"/>
                <a:gd name="T38" fmla="*/ 4 w 32"/>
                <a:gd name="T39" fmla="*/ 31 h 33"/>
                <a:gd name="T40" fmla="*/ 2 w 32"/>
                <a:gd name="T41" fmla="*/ 29 h 33"/>
                <a:gd name="T42" fmla="*/ 0 w 32"/>
                <a:gd name="T43" fmla="*/ 31 h 33"/>
                <a:gd name="T44" fmla="*/ 2 w 32"/>
                <a:gd name="T45" fmla="*/ 33 h 33"/>
                <a:gd name="T46" fmla="*/ 0 w 32"/>
                <a:gd name="T47" fmla="*/ 27 h 33"/>
                <a:gd name="T48" fmla="*/ 0 w 32"/>
                <a:gd name="T49" fmla="*/ 15 h 33"/>
                <a:gd name="T50" fmla="*/ 4 w 32"/>
                <a:gd name="T51" fmla="*/ 2 h 33"/>
                <a:gd name="T52" fmla="*/ 6 w 32"/>
                <a:gd name="T53" fmla="*/ 2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33"/>
                <a:gd name="T83" fmla="*/ 32 w 32"/>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33">
                  <a:moveTo>
                    <a:pt x="6" y="2"/>
                  </a:moveTo>
                  <a:lnTo>
                    <a:pt x="8" y="2"/>
                  </a:lnTo>
                  <a:lnTo>
                    <a:pt x="10" y="2"/>
                  </a:lnTo>
                  <a:lnTo>
                    <a:pt x="12" y="0"/>
                  </a:lnTo>
                  <a:lnTo>
                    <a:pt x="14" y="0"/>
                  </a:lnTo>
                  <a:lnTo>
                    <a:pt x="24" y="10"/>
                  </a:lnTo>
                  <a:lnTo>
                    <a:pt x="26" y="13"/>
                  </a:lnTo>
                  <a:lnTo>
                    <a:pt x="28" y="13"/>
                  </a:lnTo>
                  <a:lnTo>
                    <a:pt x="28" y="10"/>
                  </a:lnTo>
                  <a:lnTo>
                    <a:pt x="32" y="17"/>
                  </a:lnTo>
                  <a:lnTo>
                    <a:pt x="30" y="21"/>
                  </a:lnTo>
                  <a:lnTo>
                    <a:pt x="28" y="17"/>
                  </a:lnTo>
                  <a:lnTo>
                    <a:pt x="20" y="29"/>
                  </a:lnTo>
                  <a:lnTo>
                    <a:pt x="16" y="31"/>
                  </a:lnTo>
                  <a:lnTo>
                    <a:pt x="14" y="31"/>
                  </a:lnTo>
                  <a:lnTo>
                    <a:pt x="12" y="33"/>
                  </a:lnTo>
                  <a:lnTo>
                    <a:pt x="8" y="33"/>
                  </a:lnTo>
                  <a:lnTo>
                    <a:pt x="8" y="31"/>
                  </a:lnTo>
                  <a:lnTo>
                    <a:pt x="6" y="33"/>
                  </a:lnTo>
                  <a:lnTo>
                    <a:pt x="4" y="31"/>
                  </a:lnTo>
                  <a:lnTo>
                    <a:pt x="2" y="29"/>
                  </a:lnTo>
                  <a:lnTo>
                    <a:pt x="0" y="31"/>
                  </a:lnTo>
                  <a:lnTo>
                    <a:pt x="2" y="33"/>
                  </a:lnTo>
                  <a:lnTo>
                    <a:pt x="0" y="27"/>
                  </a:lnTo>
                  <a:lnTo>
                    <a:pt x="0" y="15"/>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416" name="Freeform 485"/>
            <p:cNvSpPr>
              <a:spLocks/>
            </p:cNvSpPr>
            <p:nvPr/>
          </p:nvSpPr>
          <p:spPr bwMode="auto">
            <a:xfrm>
              <a:off x="3504" y="1246"/>
              <a:ext cx="32" cy="33"/>
            </a:xfrm>
            <a:custGeom>
              <a:avLst/>
              <a:gdLst>
                <a:gd name="T0" fmla="*/ 6 w 32"/>
                <a:gd name="T1" fmla="*/ 2 h 33"/>
                <a:gd name="T2" fmla="*/ 8 w 32"/>
                <a:gd name="T3" fmla="*/ 2 h 33"/>
                <a:gd name="T4" fmla="*/ 10 w 32"/>
                <a:gd name="T5" fmla="*/ 2 h 33"/>
                <a:gd name="T6" fmla="*/ 12 w 32"/>
                <a:gd name="T7" fmla="*/ 0 h 33"/>
                <a:gd name="T8" fmla="*/ 14 w 32"/>
                <a:gd name="T9" fmla="*/ 0 h 33"/>
                <a:gd name="T10" fmla="*/ 24 w 32"/>
                <a:gd name="T11" fmla="*/ 10 h 33"/>
                <a:gd name="T12" fmla="*/ 26 w 32"/>
                <a:gd name="T13" fmla="*/ 13 h 33"/>
                <a:gd name="T14" fmla="*/ 28 w 32"/>
                <a:gd name="T15" fmla="*/ 13 h 33"/>
                <a:gd name="T16" fmla="*/ 28 w 32"/>
                <a:gd name="T17" fmla="*/ 10 h 33"/>
                <a:gd name="T18" fmla="*/ 32 w 32"/>
                <a:gd name="T19" fmla="*/ 17 h 33"/>
                <a:gd name="T20" fmla="*/ 30 w 32"/>
                <a:gd name="T21" fmla="*/ 21 h 33"/>
                <a:gd name="T22" fmla="*/ 28 w 32"/>
                <a:gd name="T23" fmla="*/ 17 h 33"/>
                <a:gd name="T24" fmla="*/ 20 w 32"/>
                <a:gd name="T25" fmla="*/ 29 h 33"/>
                <a:gd name="T26" fmla="*/ 16 w 32"/>
                <a:gd name="T27" fmla="*/ 31 h 33"/>
                <a:gd name="T28" fmla="*/ 14 w 32"/>
                <a:gd name="T29" fmla="*/ 31 h 33"/>
                <a:gd name="T30" fmla="*/ 12 w 32"/>
                <a:gd name="T31" fmla="*/ 33 h 33"/>
                <a:gd name="T32" fmla="*/ 8 w 32"/>
                <a:gd name="T33" fmla="*/ 33 h 33"/>
                <a:gd name="T34" fmla="*/ 8 w 32"/>
                <a:gd name="T35" fmla="*/ 31 h 33"/>
                <a:gd name="T36" fmla="*/ 6 w 32"/>
                <a:gd name="T37" fmla="*/ 33 h 33"/>
                <a:gd name="T38" fmla="*/ 4 w 32"/>
                <a:gd name="T39" fmla="*/ 31 h 33"/>
                <a:gd name="T40" fmla="*/ 2 w 32"/>
                <a:gd name="T41" fmla="*/ 29 h 33"/>
                <a:gd name="T42" fmla="*/ 0 w 32"/>
                <a:gd name="T43" fmla="*/ 31 h 33"/>
                <a:gd name="T44" fmla="*/ 2 w 32"/>
                <a:gd name="T45" fmla="*/ 33 h 33"/>
                <a:gd name="T46" fmla="*/ 0 w 32"/>
                <a:gd name="T47" fmla="*/ 27 h 33"/>
                <a:gd name="T48" fmla="*/ 0 w 32"/>
                <a:gd name="T49" fmla="*/ 15 h 33"/>
                <a:gd name="T50" fmla="*/ 4 w 32"/>
                <a:gd name="T51" fmla="*/ 2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33"/>
                <a:gd name="T80" fmla="*/ 32 w 32"/>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33">
                  <a:moveTo>
                    <a:pt x="6" y="2"/>
                  </a:moveTo>
                  <a:lnTo>
                    <a:pt x="8" y="2"/>
                  </a:lnTo>
                  <a:lnTo>
                    <a:pt x="10" y="2"/>
                  </a:lnTo>
                  <a:lnTo>
                    <a:pt x="12" y="0"/>
                  </a:lnTo>
                  <a:lnTo>
                    <a:pt x="14" y="0"/>
                  </a:lnTo>
                  <a:lnTo>
                    <a:pt x="24" y="10"/>
                  </a:lnTo>
                  <a:lnTo>
                    <a:pt x="26" y="13"/>
                  </a:lnTo>
                  <a:lnTo>
                    <a:pt x="28" y="13"/>
                  </a:lnTo>
                  <a:lnTo>
                    <a:pt x="28" y="10"/>
                  </a:lnTo>
                  <a:lnTo>
                    <a:pt x="32" y="17"/>
                  </a:lnTo>
                  <a:lnTo>
                    <a:pt x="30" y="21"/>
                  </a:lnTo>
                  <a:lnTo>
                    <a:pt x="28" y="17"/>
                  </a:lnTo>
                  <a:lnTo>
                    <a:pt x="20" y="29"/>
                  </a:lnTo>
                  <a:lnTo>
                    <a:pt x="16" y="31"/>
                  </a:lnTo>
                  <a:lnTo>
                    <a:pt x="14" y="31"/>
                  </a:lnTo>
                  <a:lnTo>
                    <a:pt x="12" y="33"/>
                  </a:lnTo>
                  <a:lnTo>
                    <a:pt x="8" y="33"/>
                  </a:lnTo>
                  <a:lnTo>
                    <a:pt x="8" y="31"/>
                  </a:lnTo>
                  <a:lnTo>
                    <a:pt x="6" y="33"/>
                  </a:lnTo>
                  <a:lnTo>
                    <a:pt x="4" y="31"/>
                  </a:lnTo>
                  <a:lnTo>
                    <a:pt x="2" y="29"/>
                  </a:lnTo>
                  <a:lnTo>
                    <a:pt x="0" y="31"/>
                  </a:lnTo>
                  <a:lnTo>
                    <a:pt x="2" y="33"/>
                  </a:lnTo>
                  <a:lnTo>
                    <a:pt x="0" y="27"/>
                  </a:lnTo>
                  <a:lnTo>
                    <a:pt x="0" y="15"/>
                  </a:lnTo>
                  <a:lnTo>
                    <a:pt x="4" y="2"/>
                  </a:lnTo>
                </a:path>
              </a:pathLst>
            </a:custGeom>
            <a:solidFill>
              <a:schemeClr val="tx2"/>
            </a:solidFill>
            <a:ln w="3175">
              <a:solidFill>
                <a:schemeClr val="bg1"/>
              </a:solidFill>
              <a:round/>
              <a:headEnd/>
              <a:tailEnd/>
            </a:ln>
          </p:spPr>
          <p:txBody>
            <a:bodyPr/>
            <a:lstStyle/>
            <a:p>
              <a:endParaRPr lang="fr-FR" dirty="0"/>
            </a:p>
          </p:txBody>
        </p:sp>
        <p:sp>
          <p:nvSpPr>
            <p:cNvPr id="5417" name="Freeform 486"/>
            <p:cNvSpPr>
              <a:spLocks/>
            </p:cNvSpPr>
            <p:nvPr/>
          </p:nvSpPr>
          <p:spPr bwMode="auto">
            <a:xfrm>
              <a:off x="3658" y="1206"/>
              <a:ext cx="30" cy="34"/>
            </a:xfrm>
            <a:custGeom>
              <a:avLst/>
              <a:gdLst>
                <a:gd name="T0" fmla="*/ 4 w 30"/>
                <a:gd name="T1" fmla="*/ 20 h 34"/>
                <a:gd name="T2" fmla="*/ 2 w 30"/>
                <a:gd name="T3" fmla="*/ 16 h 34"/>
                <a:gd name="T4" fmla="*/ 2 w 30"/>
                <a:gd name="T5" fmla="*/ 14 h 34"/>
                <a:gd name="T6" fmla="*/ 0 w 30"/>
                <a:gd name="T7" fmla="*/ 12 h 34"/>
                <a:gd name="T8" fmla="*/ 0 w 30"/>
                <a:gd name="T9" fmla="*/ 10 h 34"/>
                <a:gd name="T10" fmla="*/ 2 w 30"/>
                <a:gd name="T11" fmla="*/ 10 h 34"/>
                <a:gd name="T12" fmla="*/ 6 w 30"/>
                <a:gd name="T13" fmla="*/ 10 h 34"/>
                <a:gd name="T14" fmla="*/ 2 w 30"/>
                <a:gd name="T15" fmla="*/ 6 h 34"/>
                <a:gd name="T16" fmla="*/ 6 w 30"/>
                <a:gd name="T17" fmla="*/ 0 h 34"/>
                <a:gd name="T18" fmla="*/ 8 w 30"/>
                <a:gd name="T19" fmla="*/ 0 h 34"/>
                <a:gd name="T20" fmla="*/ 10 w 30"/>
                <a:gd name="T21" fmla="*/ 4 h 34"/>
                <a:gd name="T22" fmla="*/ 12 w 30"/>
                <a:gd name="T23" fmla="*/ 6 h 34"/>
                <a:gd name="T24" fmla="*/ 14 w 30"/>
                <a:gd name="T25" fmla="*/ 10 h 34"/>
                <a:gd name="T26" fmla="*/ 18 w 30"/>
                <a:gd name="T27" fmla="*/ 12 h 34"/>
                <a:gd name="T28" fmla="*/ 30 w 30"/>
                <a:gd name="T29" fmla="*/ 26 h 34"/>
                <a:gd name="T30" fmla="*/ 30 w 30"/>
                <a:gd name="T31" fmla="*/ 30 h 34"/>
                <a:gd name="T32" fmla="*/ 28 w 30"/>
                <a:gd name="T33" fmla="*/ 34 h 34"/>
                <a:gd name="T34" fmla="*/ 26 w 30"/>
                <a:gd name="T35" fmla="*/ 32 h 34"/>
                <a:gd name="T36" fmla="*/ 24 w 30"/>
                <a:gd name="T37" fmla="*/ 32 h 34"/>
                <a:gd name="T38" fmla="*/ 20 w 30"/>
                <a:gd name="T39" fmla="*/ 34 h 34"/>
                <a:gd name="T40" fmla="*/ 16 w 30"/>
                <a:gd name="T41" fmla="*/ 30 h 34"/>
                <a:gd name="T42" fmla="*/ 18 w 30"/>
                <a:gd name="T43" fmla="*/ 28 h 34"/>
                <a:gd name="T44" fmla="*/ 16 w 30"/>
                <a:gd name="T45" fmla="*/ 26 h 34"/>
                <a:gd name="T46" fmla="*/ 12 w 30"/>
                <a:gd name="T47" fmla="*/ 26 h 34"/>
                <a:gd name="T48" fmla="*/ 8 w 30"/>
                <a:gd name="T49" fmla="*/ 22 h 34"/>
                <a:gd name="T50" fmla="*/ 10 w 30"/>
                <a:gd name="T51" fmla="*/ 28 h 34"/>
                <a:gd name="T52" fmla="*/ 10 w 30"/>
                <a:gd name="T53" fmla="*/ 30 h 34"/>
                <a:gd name="T54" fmla="*/ 6 w 30"/>
                <a:gd name="T55" fmla="*/ 20 h 34"/>
                <a:gd name="T56" fmla="*/ 4 w 30"/>
                <a:gd name="T57" fmla="*/ 2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4"/>
                <a:gd name="T89" fmla="*/ 30 w 30"/>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4">
                  <a:moveTo>
                    <a:pt x="4" y="20"/>
                  </a:moveTo>
                  <a:lnTo>
                    <a:pt x="2" y="16"/>
                  </a:lnTo>
                  <a:lnTo>
                    <a:pt x="2" y="14"/>
                  </a:lnTo>
                  <a:lnTo>
                    <a:pt x="0" y="12"/>
                  </a:lnTo>
                  <a:lnTo>
                    <a:pt x="0" y="10"/>
                  </a:lnTo>
                  <a:lnTo>
                    <a:pt x="2" y="10"/>
                  </a:lnTo>
                  <a:lnTo>
                    <a:pt x="6" y="10"/>
                  </a:lnTo>
                  <a:lnTo>
                    <a:pt x="2" y="6"/>
                  </a:lnTo>
                  <a:lnTo>
                    <a:pt x="6" y="0"/>
                  </a:lnTo>
                  <a:lnTo>
                    <a:pt x="8" y="0"/>
                  </a:lnTo>
                  <a:lnTo>
                    <a:pt x="10" y="4"/>
                  </a:lnTo>
                  <a:lnTo>
                    <a:pt x="12" y="6"/>
                  </a:lnTo>
                  <a:lnTo>
                    <a:pt x="14" y="10"/>
                  </a:lnTo>
                  <a:lnTo>
                    <a:pt x="18" y="12"/>
                  </a:lnTo>
                  <a:lnTo>
                    <a:pt x="30" y="26"/>
                  </a:lnTo>
                  <a:lnTo>
                    <a:pt x="30" y="30"/>
                  </a:lnTo>
                  <a:lnTo>
                    <a:pt x="28" y="34"/>
                  </a:lnTo>
                  <a:lnTo>
                    <a:pt x="26" y="32"/>
                  </a:lnTo>
                  <a:lnTo>
                    <a:pt x="24" y="32"/>
                  </a:lnTo>
                  <a:lnTo>
                    <a:pt x="20" y="34"/>
                  </a:lnTo>
                  <a:lnTo>
                    <a:pt x="16" y="30"/>
                  </a:lnTo>
                  <a:lnTo>
                    <a:pt x="18" y="28"/>
                  </a:lnTo>
                  <a:lnTo>
                    <a:pt x="16" y="26"/>
                  </a:lnTo>
                  <a:lnTo>
                    <a:pt x="12" y="26"/>
                  </a:lnTo>
                  <a:lnTo>
                    <a:pt x="8" y="22"/>
                  </a:lnTo>
                  <a:lnTo>
                    <a:pt x="10" y="28"/>
                  </a:lnTo>
                  <a:lnTo>
                    <a:pt x="10" y="30"/>
                  </a:lnTo>
                  <a:lnTo>
                    <a:pt x="6" y="20"/>
                  </a:lnTo>
                  <a:lnTo>
                    <a:pt x="4" y="20"/>
                  </a:lnTo>
                  <a:close/>
                </a:path>
              </a:pathLst>
            </a:custGeom>
            <a:solidFill>
              <a:schemeClr val="tx2"/>
            </a:solidFill>
            <a:ln w="3175">
              <a:solidFill>
                <a:schemeClr val="bg1"/>
              </a:solidFill>
              <a:round/>
              <a:headEnd/>
              <a:tailEnd/>
            </a:ln>
          </p:spPr>
          <p:txBody>
            <a:bodyPr/>
            <a:lstStyle/>
            <a:p>
              <a:endParaRPr lang="fr-FR" dirty="0"/>
            </a:p>
          </p:txBody>
        </p:sp>
        <p:sp>
          <p:nvSpPr>
            <p:cNvPr id="5418" name="Freeform 487"/>
            <p:cNvSpPr>
              <a:spLocks/>
            </p:cNvSpPr>
            <p:nvPr/>
          </p:nvSpPr>
          <p:spPr bwMode="auto">
            <a:xfrm>
              <a:off x="3658" y="1206"/>
              <a:ext cx="30" cy="34"/>
            </a:xfrm>
            <a:custGeom>
              <a:avLst/>
              <a:gdLst>
                <a:gd name="T0" fmla="*/ 4 w 30"/>
                <a:gd name="T1" fmla="*/ 20 h 34"/>
                <a:gd name="T2" fmla="*/ 2 w 30"/>
                <a:gd name="T3" fmla="*/ 16 h 34"/>
                <a:gd name="T4" fmla="*/ 2 w 30"/>
                <a:gd name="T5" fmla="*/ 14 h 34"/>
                <a:gd name="T6" fmla="*/ 0 w 30"/>
                <a:gd name="T7" fmla="*/ 12 h 34"/>
                <a:gd name="T8" fmla="*/ 0 w 30"/>
                <a:gd name="T9" fmla="*/ 10 h 34"/>
                <a:gd name="T10" fmla="*/ 2 w 30"/>
                <a:gd name="T11" fmla="*/ 10 h 34"/>
                <a:gd name="T12" fmla="*/ 6 w 30"/>
                <a:gd name="T13" fmla="*/ 10 h 34"/>
                <a:gd name="T14" fmla="*/ 2 w 30"/>
                <a:gd name="T15" fmla="*/ 6 h 34"/>
                <a:gd name="T16" fmla="*/ 6 w 30"/>
                <a:gd name="T17" fmla="*/ 0 h 34"/>
                <a:gd name="T18" fmla="*/ 8 w 30"/>
                <a:gd name="T19" fmla="*/ 0 h 34"/>
                <a:gd name="T20" fmla="*/ 10 w 30"/>
                <a:gd name="T21" fmla="*/ 4 h 34"/>
                <a:gd name="T22" fmla="*/ 12 w 30"/>
                <a:gd name="T23" fmla="*/ 6 h 34"/>
                <a:gd name="T24" fmla="*/ 14 w 30"/>
                <a:gd name="T25" fmla="*/ 10 h 34"/>
                <a:gd name="T26" fmla="*/ 18 w 30"/>
                <a:gd name="T27" fmla="*/ 12 h 34"/>
                <a:gd name="T28" fmla="*/ 30 w 30"/>
                <a:gd name="T29" fmla="*/ 26 h 34"/>
                <a:gd name="T30" fmla="*/ 30 w 30"/>
                <a:gd name="T31" fmla="*/ 30 h 34"/>
                <a:gd name="T32" fmla="*/ 28 w 30"/>
                <a:gd name="T33" fmla="*/ 34 h 34"/>
                <a:gd name="T34" fmla="*/ 26 w 30"/>
                <a:gd name="T35" fmla="*/ 32 h 34"/>
                <a:gd name="T36" fmla="*/ 24 w 30"/>
                <a:gd name="T37" fmla="*/ 32 h 34"/>
                <a:gd name="T38" fmla="*/ 20 w 30"/>
                <a:gd name="T39" fmla="*/ 34 h 34"/>
                <a:gd name="T40" fmla="*/ 16 w 30"/>
                <a:gd name="T41" fmla="*/ 30 h 34"/>
                <a:gd name="T42" fmla="*/ 18 w 30"/>
                <a:gd name="T43" fmla="*/ 28 h 34"/>
                <a:gd name="T44" fmla="*/ 16 w 30"/>
                <a:gd name="T45" fmla="*/ 26 h 34"/>
                <a:gd name="T46" fmla="*/ 12 w 30"/>
                <a:gd name="T47" fmla="*/ 26 h 34"/>
                <a:gd name="T48" fmla="*/ 8 w 30"/>
                <a:gd name="T49" fmla="*/ 22 h 34"/>
                <a:gd name="T50" fmla="*/ 10 w 30"/>
                <a:gd name="T51" fmla="*/ 28 h 34"/>
                <a:gd name="T52" fmla="*/ 10 w 30"/>
                <a:gd name="T53" fmla="*/ 30 h 34"/>
                <a:gd name="T54" fmla="*/ 6 w 30"/>
                <a:gd name="T55" fmla="*/ 2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
                <a:gd name="T85" fmla="*/ 0 h 34"/>
                <a:gd name="T86" fmla="*/ 30 w 30"/>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 h="34">
                  <a:moveTo>
                    <a:pt x="4" y="20"/>
                  </a:moveTo>
                  <a:lnTo>
                    <a:pt x="2" y="16"/>
                  </a:lnTo>
                  <a:lnTo>
                    <a:pt x="2" y="14"/>
                  </a:lnTo>
                  <a:lnTo>
                    <a:pt x="0" y="12"/>
                  </a:lnTo>
                  <a:lnTo>
                    <a:pt x="0" y="10"/>
                  </a:lnTo>
                  <a:lnTo>
                    <a:pt x="2" y="10"/>
                  </a:lnTo>
                  <a:lnTo>
                    <a:pt x="6" y="10"/>
                  </a:lnTo>
                  <a:lnTo>
                    <a:pt x="2" y="6"/>
                  </a:lnTo>
                  <a:lnTo>
                    <a:pt x="6" y="0"/>
                  </a:lnTo>
                  <a:lnTo>
                    <a:pt x="8" y="0"/>
                  </a:lnTo>
                  <a:lnTo>
                    <a:pt x="10" y="4"/>
                  </a:lnTo>
                  <a:lnTo>
                    <a:pt x="12" y="6"/>
                  </a:lnTo>
                  <a:lnTo>
                    <a:pt x="14" y="10"/>
                  </a:lnTo>
                  <a:lnTo>
                    <a:pt x="18" y="12"/>
                  </a:lnTo>
                  <a:lnTo>
                    <a:pt x="30" y="26"/>
                  </a:lnTo>
                  <a:lnTo>
                    <a:pt x="30" y="30"/>
                  </a:lnTo>
                  <a:lnTo>
                    <a:pt x="28" y="34"/>
                  </a:lnTo>
                  <a:lnTo>
                    <a:pt x="26" y="32"/>
                  </a:lnTo>
                  <a:lnTo>
                    <a:pt x="24" y="32"/>
                  </a:lnTo>
                  <a:lnTo>
                    <a:pt x="20" y="34"/>
                  </a:lnTo>
                  <a:lnTo>
                    <a:pt x="16" y="30"/>
                  </a:lnTo>
                  <a:lnTo>
                    <a:pt x="18" y="28"/>
                  </a:lnTo>
                  <a:lnTo>
                    <a:pt x="16" y="26"/>
                  </a:lnTo>
                  <a:lnTo>
                    <a:pt x="12" y="26"/>
                  </a:lnTo>
                  <a:lnTo>
                    <a:pt x="8" y="22"/>
                  </a:lnTo>
                  <a:lnTo>
                    <a:pt x="10" y="28"/>
                  </a:lnTo>
                  <a:lnTo>
                    <a:pt x="10" y="30"/>
                  </a:lnTo>
                  <a:lnTo>
                    <a:pt x="6" y="20"/>
                  </a:lnTo>
                </a:path>
              </a:pathLst>
            </a:custGeom>
            <a:solidFill>
              <a:schemeClr val="tx2"/>
            </a:solidFill>
            <a:ln w="3175">
              <a:solidFill>
                <a:schemeClr val="bg1"/>
              </a:solidFill>
              <a:round/>
              <a:headEnd/>
              <a:tailEnd/>
            </a:ln>
          </p:spPr>
          <p:txBody>
            <a:bodyPr/>
            <a:lstStyle/>
            <a:p>
              <a:endParaRPr lang="fr-FR" dirty="0"/>
            </a:p>
          </p:txBody>
        </p:sp>
        <p:sp>
          <p:nvSpPr>
            <p:cNvPr id="5419" name="Freeform 488"/>
            <p:cNvSpPr>
              <a:spLocks/>
            </p:cNvSpPr>
            <p:nvPr/>
          </p:nvSpPr>
          <p:spPr bwMode="auto">
            <a:xfrm>
              <a:off x="3832" y="1058"/>
              <a:ext cx="22" cy="24"/>
            </a:xfrm>
            <a:custGeom>
              <a:avLst/>
              <a:gdLst>
                <a:gd name="T0" fmla="*/ 2 w 22"/>
                <a:gd name="T1" fmla="*/ 24 h 24"/>
                <a:gd name="T2" fmla="*/ 0 w 22"/>
                <a:gd name="T3" fmla="*/ 24 h 24"/>
                <a:gd name="T4" fmla="*/ 2 w 22"/>
                <a:gd name="T5" fmla="*/ 18 h 24"/>
                <a:gd name="T6" fmla="*/ 2 w 22"/>
                <a:gd name="T7" fmla="*/ 10 h 24"/>
                <a:gd name="T8" fmla="*/ 6 w 22"/>
                <a:gd name="T9" fmla="*/ 2 h 24"/>
                <a:gd name="T10" fmla="*/ 10 w 22"/>
                <a:gd name="T11" fmla="*/ 0 h 24"/>
                <a:gd name="T12" fmla="*/ 14 w 22"/>
                <a:gd name="T13" fmla="*/ 2 h 24"/>
                <a:gd name="T14" fmla="*/ 16 w 22"/>
                <a:gd name="T15" fmla="*/ 6 h 24"/>
                <a:gd name="T16" fmla="*/ 14 w 22"/>
                <a:gd name="T17" fmla="*/ 12 h 24"/>
                <a:gd name="T18" fmla="*/ 20 w 22"/>
                <a:gd name="T19" fmla="*/ 12 h 24"/>
                <a:gd name="T20" fmla="*/ 22 w 22"/>
                <a:gd name="T21" fmla="*/ 16 h 24"/>
                <a:gd name="T22" fmla="*/ 18 w 22"/>
                <a:gd name="T23" fmla="*/ 18 h 24"/>
                <a:gd name="T24" fmla="*/ 16 w 22"/>
                <a:gd name="T25" fmla="*/ 20 h 24"/>
                <a:gd name="T26" fmla="*/ 10 w 22"/>
                <a:gd name="T27" fmla="*/ 20 h 24"/>
                <a:gd name="T28" fmla="*/ 6 w 22"/>
                <a:gd name="T29" fmla="*/ 22 h 24"/>
                <a:gd name="T30" fmla="*/ 4 w 22"/>
                <a:gd name="T31" fmla="*/ 18 h 24"/>
                <a:gd name="T32" fmla="*/ 4 w 22"/>
                <a:gd name="T33" fmla="*/ 24 h 24"/>
                <a:gd name="T34" fmla="*/ 2 w 22"/>
                <a:gd name="T35" fmla="*/ 2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2" y="24"/>
                  </a:moveTo>
                  <a:lnTo>
                    <a:pt x="0" y="24"/>
                  </a:lnTo>
                  <a:lnTo>
                    <a:pt x="2" y="18"/>
                  </a:lnTo>
                  <a:lnTo>
                    <a:pt x="2" y="10"/>
                  </a:lnTo>
                  <a:lnTo>
                    <a:pt x="6" y="2"/>
                  </a:lnTo>
                  <a:lnTo>
                    <a:pt x="10" y="0"/>
                  </a:lnTo>
                  <a:lnTo>
                    <a:pt x="14" y="2"/>
                  </a:lnTo>
                  <a:lnTo>
                    <a:pt x="16" y="6"/>
                  </a:lnTo>
                  <a:lnTo>
                    <a:pt x="14" y="12"/>
                  </a:lnTo>
                  <a:lnTo>
                    <a:pt x="20" y="12"/>
                  </a:lnTo>
                  <a:lnTo>
                    <a:pt x="22" y="16"/>
                  </a:lnTo>
                  <a:lnTo>
                    <a:pt x="18" y="18"/>
                  </a:lnTo>
                  <a:lnTo>
                    <a:pt x="16" y="20"/>
                  </a:lnTo>
                  <a:lnTo>
                    <a:pt x="10" y="20"/>
                  </a:lnTo>
                  <a:lnTo>
                    <a:pt x="6" y="22"/>
                  </a:lnTo>
                  <a:lnTo>
                    <a:pt x="4" y="18"/>
                  </a:lnTo>
                  <a:lnTo>
                    <a:pt x="4" y="24"/>
                  </a:lnTo>
                  <a:lnTo>
                    <a:pt x="2" y="24"/>
                  </a:lnTo>
                  <a:close/>
                </a:path>
              </a:pathLst>
            </a:custGeom>
            <a:solidFill>
              <a:schemeClr val="tx2"/>
            </a:solidFill>
            <a:ln w="3175">
              <a:solidFill>
                <a:schemeClr val="bg1"/>
              </a:solidFill>
              <a:round/>
              <a:headEnd/>
              <a:tailEnd/>
            </a:ln>
          </p:spPr>
          <p:txBody>
            <a:bodyPr/>
            <a:lstStyle/>
            <a:p>
              <a:endParaRPr lang="fr-FR" dirty="0"/>
            </a:p>
          </p:txBody>
        </p:sp>
        <p:sp>
          <p:nvSpPr>
            <p:cNvPr id="5420" name="Freeform 489"/>
            <p:cNvSpPr>
              <a:spLocks/>
            </p:cNvSpPr>
            <p:nvPr/>
          </p:nvSpPr>
          <p:spPr bwMode="auto">
            <a:xfrm>
              <a:off x="3832" y="1058"/>
              <a:ext cx="22" cy="24"/>
            </a:xfrm>
            <a:custGeom>
              <a:avLst/>
              <a:gdLst>
                <a:gd name="T0" fmla="*/ 2 w 22"/>
                <a:gd name="T1" fmla="*/ 24 h 24"/>
                <a:gd name="T2" fmla="*/ 0 w 22"/>
                <a:gd name="T3" fmla="*/ 24 h 24"/>
                <a:gd name="T4" fmla="*/ 2 w 22"/>
                <a:gd name="T5" fmla="*/ 18 h 24"/>
                <a:gd name="T6" fmla="*/ 2 w 22"/>
                <a:gd name="T7" fmla="*/ 10 h 24"/>
                <a:gd name="T8" fmla="*/ 6 w 22"/>
                <a:gd name="T9" fmla="*/ 2 h 24"/>
                <a:gd name="T10" fmla="*/ 10 w 22"/>
                <a:gd name="T11" fmla="*/ 0 h 24"/>
                <a:gd name="T12" fmla="*/ 14 w 22"/>
                <a:gd name="T13" fmla="*/ 2 h 24"/>
                <a:gd name="T14" fmla="*/ 16 w 22"/>
                <a:gd name="T15" fmla="*/ 6 h 24"/>
                <a:gd name="T16" fmla="*/ 14 w 22"/>
                <a:gd name="T17" fmla="*/ 12 h 24"/>
                <a:gd name="T18" fmla="*/ 20 w 22"/>
                <a:gd name="T19" fmla="*/ 12 h 24"/>
                <a:gd name="T20" fmla="*/ 22 w 22"/>
                <a:gd name="T21" fmla="*/ 16 h 24"/>
                <a:gd name="T22" fmla="*/ 18 w 22"/>
                <a:gd name="T23" fmla="*/ 18 h 24"/>
                <a:gd name="T24" fmla="*/ 16 w 22"/>
                <a:gd name="T25" fmla="*/ 20 h 24"/>
                <a:gd name="T26" fmla="*/ 10 w 22"/>
                <a:gd name="T27" fmla="*/ 20 h 24"/>
                <a:gd name="T28" fmla="*/ 6 w 22"/>
                <a:gd name="T29" fmla="*/ 22 h 24"/>
                <a:gd name="T30" fmla="*/ 4 w 22"/>
                <a:gd name="T31" fmla="*/ 18 h 24"/>
                <a:gd name="T32" fmla="*/ 4 w 2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4"/>
                <a:gd name="T53" fmla="*/ 22 w 2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4">
                  <a:moveTo>
                    <a:pt x="2" y="24"/>
                  </a:moveTo>
                  <a:lnTo>
                    <a:pt x="0" y="24"/>
                  </a:lnTo>
                  <a:lnTo>
                    <a:pt x="2" y="18"/>
                  </a:lnTo>
                  <a:lnTo>
                    <a:pt x="2" y="10"/>
                  </a:lnTo>
                  <a:lnTo>
                    <a:pt x="6" y="2"/>
                  </a:lnTo>
                  <a:lnTo>
                    <a:pt x="10" y="0"/>
                  </a:lnTo>
                  <a:lnTo>
                    <a:pt x="14" y="2"/>
                  </a:lnTo>
                  <a:lnTo>
                    <a:pt x="16" y="6"/>
                  </a:lnTo>
                  <a:lnTo>
                    <a:pt x="14" y="12"/>
                  </a:lnTo>
                  <a:lnTo>
                    <a:pt x="20" y="12"/>
                  </a:lnTo>
                  <a:lnTo>
                    <a:pt x="22" y="16"/>
                  </a:lnTo>
                  <a:lnTo>
                    <a:pt x="18" y="18"/>
                  </a:lnTo>
                  <a:lnTo>
                    <a:pt x="16" y="20"/>
                  </a:lnTo>
                  <a:lnTo>
                    <a:pt x="10" y="20"/>
                  </a:lnTo>
                  <a:lnTo>
                    <a:pt x="6" y="22"/>
                  </a:lnTo>
                  <a:lnTo>
                    <a:pt x="4" y="18"/>
                  </a:lnTo>
                  <a:lnTo>
                    <a:pt x="4" y="24"/>
                  </a:lnTo>
                </a:path>
              </a:pathLst>
            </a:custGeom>
            <a:solidFill>
              <a:schemeClr val="tx2"/>
            </a:solidFill>
            <a:ln w="3175">
              <a:solidFill>
                <a:schemeClr val="bg1"/>
              </a:solidFill>
              <a:round/>
              <a:headEnd/>
              <a:tailEnd/>
            </a:ln>
          </p:spPr>
          <p:txBody>
            <a:bodyPr/>
            <a:lstStyle/>
            <a:p>
              <a:endParaRPr lang="fr-FR" dirty="0"/>
            </a:p>
          </p:txBody>
        </p:sp>
        <p:sp>
          <p:nvSpPr>
            <p:cNvPr id="5421" name="Freeform 490"/>
            <p:cNvSpPr>
              <a:spLocks/>
            </p:cNvSpPr>
            <p:nvPr/>
          </p:nvSpPr>
          <p:spPr bwMode="auto">
            <a:xfrm>
              <a:off x="3892" y="1078"/>
              <a:ext cx="12" cy="14"/>
            </a:xfrm>
            <a:custGeom>
              <a:avLst/>
              <a:gdLst>
                <a:gd name="T0" fmla="*/ 0 w 12"/>
                <a:gd name="T1" fmla="*/ 4 h 14"/>
                <a:gd name="T2" fmla="*/ 2 w 12"/>
                <a:gd name="T3" fmla="*/ 2 h 14"/>
                <a:gd name="T4" fmla="*/ 4 w 12"/>
                <a:gd name="T5" fmla="*/ 0 h 14"/>
                <a:gd name="T6" fmla="*/ 10 w 12"/>
                <a:gd name="T7" fmla="*/ 4 h 14"/>
                <a:gd name="T8" fmla="*/ 12 w 12"/>
                <a:gd name="T9" fmla="*/ 4 h 14"/>
                <a:gd name="T10" fmla="*/ 8 w 12"/>
                <a:gd name="T11" fmla="*/ 4 h 14"/>
                <a:gd name="T12" fmla="*/ 8 w 12"/>
                <a:gd name="T13" fmla="*/ 14 h 14"/>
                <a:gd name="T14" fmla="*/ 2 w 12"/>
                <a:gd name="T15" fmla="*/ 6 h 14"/>
                <a:gd name="T16" fmla="*/ 2 w 12"/>
                <a:gd name="T17" fmla="*/ 4 h 14"/>
                <a:gd name="T18" fmla="*/ 0 w 12"/>
                <a:gd name="T19" fmla="*/ 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0" y="4"/>
                  </a:moveTo>
                  <a:lnTo>
                    <a:pt x="2" y="2"/>
                  </a:lnTo>
                  <a:lnTo>
                    <a:pt x="4" y="0"/>
                  </a:lnTo>
                  <a:lnTo>
                    <a:pt x="10" y="4"/>
                  </a:lnTo>
                  <a:lnTo>
                    <a:pt x="12" y="4"/>
                  </a:lnTo>
                  <a:lnTo>
                    <a:pt x="8" y="4"/>
                  </a:lnTo>
                  <a:lnTo>
                    <a:pt x="8" y="14"/>
                  </a:lnTo>
                  <a:lnTo>
                    <a:pt x="2" y="6"/>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422" name="Freeform 491"/>
            <p:cNvSpPr>
              <a:spLocks/>
            </p:cNvSpPr>
            <p:nvPr/>
          </p:nvSpPr>
          <p:spPr bwMode="auto">
            <a:xfrm>
              <a:off x="3892" y="1078"/>
              <a:ext cx="12" cy="14"/>
            </a:xfrm>
            <a:custGeom>
              <a:avLst/>
              <a:gdLst>
                <a:gd name="T0" fmla="*/ 0 w 12"/>
                <a:gd name="T1" fmla="*/ 4 h 14"/>
                <a:gd name="T2" fmla="*/ 2 w 12"/>
                <a:gd name="T3" fmla="*/ 2 h 14"/>
                <a:gd name="T4" fmla="*/ 4 w 12"/>
                <a:gd name="T5" fmla="*/ 0 h 14"/>
                <a:gd name="T6" fmla="*/ 10 w 12"/>
                <a:gd name="T7" fmla="*/ 4 h 14"/>
                <a:gd name="T8" fmla="*/ 12 w 12"/>
                <a:gd name="T9" fmla="*/ 4 h 14"/>
                <a:gd name="T10" fmla="*/ 8 w 12"/>
                <a:gd name="T11" fmla="*/ 4 h 14"/>
                <a:gd name="T12" fmla="*/ 8 w 12"/>
                <a:gd name="T13" fmla="*/ 14 h 14"/>
                <a:gd name="T14" fmla="*/ 2 w 12"/>
                <a:gd name="T15" fmla="*/ 6 h 14"/>
                <a:gd name="T16" fmla="*/ 2 w 12"/>
                <a:gd name="T17" fmla="*/ 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4"/>
                  </a:moveTo>
                  <a:lnTo>
                    <a:pt x="2" y="2"/>
                  </a:lnTo>
                  <a:lnTo>
                    <a:pt x="4" y="0"/>
                  </a:lnTo>
                  <a:lnTo>
                    <a:pt x="10" y="4"/>
                  </a:lnTo>
                  <a:lnTo>
                    <a:pt x="12" y="4"/>
                  </a:lnTo>
                  <a:lnTo>
                    <a:pt x="8" y="4"/>
                  </a:lnTo>
                  <a:lnTo>
                    <a:pt x="8" y="14"/>
                  </a:lnTo>
                  <a:lnTo>
                    <a:pt x="2" y="6"/>
                  </a:lnTo>
                  <a:lnTo>
                    <a:pt x="2" y="4"/>
                  </a:lnTo>
                </a:path>
              </a:pathLst>
            </a:custGeom>
            <a:solidFill>
              <a:schemeClr val="tx2"/>
            </a:solidFill>
            <a:ln w="3175">
              <a:solidFill>
                <a:schemeClr val="bg1"/>
              </a:solidFill>
              <a:round/>
              <a:headEnd/>
              <a:tailEnd/>
            </a:ln>
          </p:spPr>
          <p:txBody>
            <a:bodyPr/>
            <a:lstStyle/>
            <a:p>
              <a:endParaRPr lang="fr-FR" dirty="0"/>
            </a:p>
          </p:txBody>
        </p:sp>
        <p:sp>
          <p:nvSpPr>
            <p:cNvPr id="5423" name="Freeform 492"/>
            <p:cNvSpPr>
              <a:spLocks/>
            </p:cNvSpPr>
            <p:nvPr/>
          </p:nvSpPr>
          <p:spPr bwMode="auto">
            <a:xfrm>
              <a:off x="3960" y="1080"/>
              <a:ext cx="12" cy="20"/>
            </a:xfrm>
            <a:custGeom>
              <a:avLst/>
              <a:gdLst>
                <a:gd name="T0" fmla="*/ 10 w 12"/>
                <a:gd name="T1" fmla="*/ 2 h 20"/>
                <a:gd name="T2" fmla="*/ 8 w 12"/>
                <a:gd name="T3" fmla="*/ 4 h 20"/>
                <a:gd name="T4" fmla="*/ 12 w 12"/>
                <a:gd name="T5" fmla="*/ 8 h 20"/>
                <a:gd name="T6" fmla="*/ 12 w 12"/>
                <a:gd name="T7" fmla="*/ 18 h 20"/>
                <a:gd name="T8" fmla="*/ 12 w 12"/>
                <a:gd name="T9" fmla="*/ 20 h 20"/>
                <a:gd name="T10" fmla="*/ 10 w 12"/>
                <a:gd name="T11" fmla="*/ 18 h 20"/>
                <a:gd name="T12" fmla="*/ 6 w 12"/>
                <a:gd name="T13" fmla="*/ 18 h 20"/>
                <a:gd name="T14" fmla="*/ 2 w 12"/>
                <a:gd name="T15" fmla="*/ 16 h 20"/>
                <a:gd name="T16" fmla="*/ 0 w 12"/>
                <a:gd name="T17" fmla="*/ 12 h 20"/>
                <a:gd name="T18" fmla="*/ 8 w 12"/>
                <a:gd name="T19" fmla="*/ 0 h 20"/>
                <a:gd name="T20" fmla="*/ 8 w 12"/>
                <a:gd name="T21" fmla="*/ 2 h 20"/>
                <a:gd name="T22" fmla="*/ 10 w 12"/>
                <a:gd name="T23" fmla="*/ 2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10" y="2"/>
                  </a:moveTo>
                  <a:lnTo>
                    <a:pt x="8" y="4"/>
                  </a:lnTo>
                  <a:lnTo>
                    <a:pt x="12" y="8"/>
                  </a:lnTo>
                  <a:lnTo>
                    <a:pt x="12" y="18"/>
                  </a:lnTo>
                  <a:lnTo>
                    <a:pt x="12" y="20"/>
                  </a:lnTo>
                  <a:lnTo>
                    <a:pt x="10" y="18"/>
                  </a:lnTo>
                  <a:lnTo>
                    <a:pt x="6" y="18"/>
                  </a:lnTo>
                  <a:lnTo>
                    <a:pt x="2" y="16"/>
                  </a:lnTo>
                  <a:lnTo>
                    <a:pt x="0" y="12"/>
                  </a:lnTo>
                  <a:lnTo>
                    <a:pt x="8" y="0"/>
                  </a:lnTo>
                  <a:lnTo>
                    <a:pt x="8" y="2"/>
                  </a:lnTo>
                  <a:lnTo>
                    <a:pt x="10" y="2"/>
                  </a:lnTo>
                  <a:close/>
                </a:path>
              </a:pathLst>
            </a:custGeom>
            <a:solidFill>
              <a:schemeClr val="tx2"/>
            </a:solidFill>
            <a:ln w="3175">
              <a:solidFill>
                <a:schemeClr val="bg1"/>
              </a:solidFill>
              <a:round/>
              <a:headEnd/>
              <a:tailEnd/>
            </a:ln>
          </p:spPr>
          <p:txBody>
            <a:bodyPr/>
            <a:lstStyle/>
            <a:p>
              <a:endParaRPr lang="fr-FR" dirty="0"/>
            </a:p>
          </p:txBody>
        </p:sp>
        <p:sp>
          <p:nvSpPr>
            <p:cNvPr id="5424" name="Freeform 493"/>
            <p:cNvSpPr>
              <a:spLocks/>
            </p:cNvSpPr>
            <p:nvPr/>
          </p:nvSpPr>
          <p:spPr bwMode="auto">
            <a:xfrm>
              <a:off x="3960" y="1080"/>
              <a:ext cx="12" cy="20"/>
            </a:xfrm>
            <a:custGeom>
              <a:avLst/>
              <a:gdLst>
                <a:gd name="T0" fmla="*/ 10 w 12"/>
                <a:gd name="T1" fmla="*/ 2 h 20"/>
                <a:gd name="T2" fmla="*/ 8 w 12"/>
                <a:gd name="T3" fmla="*/ 4 h 20"/>
                <a:gd name="T4" fmla="*/ 12 w 12"/>
                <a:gd name="T5" fmla="*/ 8 h 20"/>
                <a:gd name="T6" fmla="*/ 12 w 12"/>
                <a:gd name="T7" fmla="*/ 18 h 20"/>
                <a:gd name="T8" fmla="*/ 12 w 12"/>
                <a:gd name="T9" fmla="*/ 20 h 20"/>
                <a:gd name="T10" fmla="*/ 10 w 12"/>
                <a:gd name="T11" fmla="*/ 18 h 20"/>
                <a:gd name="T12" fmla="*/ 6 w 12"/>
                <a:gd name="T13" fmla="*/ 18 h 20"/>
                <a:gd name="T14" fmla="*/ 2 w 12"/>
                <a:gd name="T15" fmla="*/ 16 h 20"/>
                <a:gd name="T16" fmla="*/ 0 w 12"/>
                <a:gd name="T17" fmla="*/ 12 h 20"/>
                <a:gd name="T18" fmla="*/ 8 w 12"/>
                <a:gd name="T19" fmla="*/ 0 h 20"/>
                <a:gd name="T20" fmla="*/ 8 w 12"/>
                <a:gd name="T21" fmla="*/ 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0"/>
                <a:gd name="T35" fmla="*/ 12 w 1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0">
                  <a:moveTo>
                    <a:pt x="10" y="2"/>
                  </a:moveTo>
                  <a:lnTo>
                    <a:pt x="8" y="4"/>
                  </a:lnTo>
                  <a:lnTo>
                    <a:pt x="12" y="8"/>
                  </a:lnTo>
                  <a:lnTo>
                    <a:pt x="12" y="18"/>
                  </a:lnTo>
                  <a:lnTo>
                    <a:pt x="12" y="20"/>
                  </a:lnTo>
                  <a:lnTo>
                    <a:pt x="10" y="18"/>
                  </a:lnTo>
                  <a:lnTo>
                    <a:pt x="6" y="18"/>
                  </a:lnTo>
                  <a:lnTo>
                    <a:pt x="2" y="16"/>
                  </a:lnTo>
                  <a:lnTo>
                    <a:pt x="0" y="12"/>
                  </a:lnTo>
                  <a:lnTo>
                    <a:pt x="8" y="0"/>
                  </a:lnTo>
                  <a:lnTo>
                    <a:pt x="8" y="2"/>
                  </a:lnTo>
                </a:path>
              </a:pathLst>
            </a:custGeom>
            <a:solidFill>
              <a:schemeClr val="tx2"/>
            </a:solidFill>
            <a:ln w="3175">
              <a:solidFill>
                <a:schemeClr val="bg1"/>
              </a:solidFill>
              <a:round/>
              <a:headEnd/>
              <a:tailEnd/>
            </a:ln>
          </p:spPr>
          <p:txBody>
            <a:bodyPr/>
            <a:lstStyle/>
            <a:p>
              <a:endParaRPr lang="fr-FR" dirty="0"/>
            </a:p>
          </p:txBody>
        </p:sp>
        <p:sp>
          <p:nvSpPr>
            <p:cNvPr id="5425" name="Freeform 494"/>
            <p:cNvSpPr>
              <a:spLocks/>
            </p:cNvSpPr>
            <p:nvPr/>
          </p:nvSpPr>
          <p:spPr bwMode="auto">
            <a:xfrm>
              <a:off x="3934" y="1104"/>
              <a:ext cx="20" cy="18"/>
            </a:xfrm>
            <a:custGeom>
              <a:avLst/>
              <a:gdLst>
                <a:gd name="T0" fmla="*/ 6 w 20"/>
                <a:gd name="T1" fmla="*/ 4 h 18"/>
                <a:gd name="T2" fmla="*/ 8 w 20"/>
                <a:gd name="T3" fmla="*/ 4 h 18"/>
                <a:gd name="T4" fmla="*/ 10 w 20"/>
                <a:gd name="T5" fmla="*/ 0 h 18"/>
                <a:gd name="T6" fmla="*/ 18 w 20"/>
                <a:gd name="T7" fmla="*/ 2 h 18"/>
                <a:gd name="T8" fmla="*/ 20 w 20"/>
                <a:gd name="T9" fmla="*/ 6 h 18"/>
                <a:gd name="T10" fmla="*/ 20 w 20"/>
                <a:gd name="T11" fmla="*/ 10 h 18"/>
                <a:gd name="T12" fmla="*/ 18 w 20"/>
                <a:gd name="T13" fmla="*/ 10 h 18"/>
                <a:gd name="T14" fmla="*/ 14 w 20"/>
                <a:gd name="T15" fmla="*/ 14 h 18"/>
                <a:gd name="T16" fmla="*/ 2 w 20"/>
                <a:gd name="T17" fmla="*/ 18 h 18"/>
                <a:gd name="T18" fmla="*/ 0 w 20"/>
                <a:gd name="T19" fmla="*/ 14 h 18"/>
                <a:gd name="T20" fmla="*/ 2 w 20"/>
                <a:gd name="T21" fmla="*/ 10 h 18"/>
                <a:gd name="T22" fmla="*/ 4 w 20"/>
                <a:gd name="T23" fmla="*/ 4 h 18"/>
                <a:gd name="T24" fmla="*/ 6 w 20"/>
                <a:gd name="T25" fmla="*/ 4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6" y="4"/>
                  </a:moveTo>
                  <a:lnTo>
                    <a:pt x="8" y="4"/>
                  </a:lnTo>
                  <a:lnTo>
                    <a:pt x="10" y="0"/>
                  </a:lnTo>
                  <a:lnTo>
                    <a:pt x="18" y="2"/>
                  </a:lnTo>
                  <a:lnTo>
                    <a:pt x="20" y="6"/>
                  </a:lnTo>
                  <a:lnTo>
                    <a:pt x="20" y="10"/>
                  </a:lnTo>
                  <a:lnTo>
                    <a:pt x="18" y="10"/>
                  </a:lnTo>
                  <a:lnTo>
                    <a:pt x="14" y="14"/>
                  </a:lnTo>
                  <a:lnTo>
                    <a:pt x="2" y="18"/>
                  </a:lnTo>
                  <a:lnTo>
                    <a:pt x="0" y="14"/>
                  </a:lnTo>
                  <a:lnTo>
                    <a:pt x="2" y="10"/>
                  </a:lnTo>
                  <a:lnTo>
                    <a:pt x="4" y="4"/>
                  </a:lnTo>
                  <a:lnTo>
                    <a:pt x="6" y="4"/>
                  </a:lnTo>
                  <a:close/>
                </a:path>
              </a:pathLst>
            </a:custGeom>
            <a:solidFill>
              <a:schemeClr val="tx2"/>
            </a:solidFill>
            <a:ln w="3175">
              <a:solidFill>
                <a:schemeClr val="bg1"/>
              </a:solidFill>
              <a:round/>
              <a:headEnd/>
              <a:tailEnd/>
            </a:ln>
          </p:spPr>
          <p:txBody>
            <a:bodyPr/>
            <a:lstStyle/>
            <a:p>
              <a:endParaRPr lang="fr-FR" dirty="0"/>
            </a:p>
          </p:txBody>
        </p:sp>
        <p:sp>
          <p:nvSpPr>
            <p:cNvPr id="5426" name="Freeform 495"/>
            <p:cNvSpPr>
              <a:spLocks/>
            </p:cNvSpPr>
            <p:nvPr/>
          </p:nvSpPr>
          <p:spPr bwMode="auto">
            <a:xfrm>
              <a:off x="3934" y="1104"/>
              <a:ext cx="20" cy="18"/>
            </a:xfrm>
            <a:custGeom>
              <a:avLst/>
              <a:gdLst>
                <a:gd name="T0" fmla="*/ 6 w 20"/>
                <a:gd name="T1" fmla="*/ 4 h 18"/>
                <a:gd name="T2" fmla="*/ 8 w 20"/>
                <a:gd name="T3" fmla="*/ 4 h 18"/>
                <a:gd name="T4" fmla="*/ 10 w 20"/>
                <a:gd name="T5" fmla="*/ 0 h 18"/>
                <a:gd name="T6" fmla="*/ 18 w 20"/>
                <a:gd name="T7" fmla="*/ 2 h 18"/>
                <a:gd name="T8" fmla="*/ 20 w 20"/>
                <a:gd name="T9" fmla="*/ 6 h 18"/>
                <a:gd name="T10" fmla="*/ 20 w 20"/>
                <a:gd name="T11" fmla="*/ 10 h 18"/>
                <a:gd name="T12" fmla="*/ 18 w 20"/>
                <a:gd name="T13" fmla="*/ 10 h 18"/>
                <a:gd name="T14" fmla="*/ 14 w 20"/>
                <a:gd name="T15" fmla="*/ 14 h 18"/>
                <a:gd name="T16" fmla="*/ 2 w 20"/>
                <a:gd name="T17" fmla="*/ 18 h 18"/>
                <a:gd name="T18" fmla="*/ 0 w 20"/>
                <a:gd name="T19" fmla="*/ 14 h 18"/>
                <a:gd name="T20" fmla="*/ 2 w 20"/>
                <a:gd name="T21" fmla="*/ 10 h 18"/>
                <a:gd name="T22" fmla="*/ 4 w 20"/>
                <a:gd name="T23" fmla="*/ 4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8"/>
                <a:gd name="T38" fmla="*/ 20 w 2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8">
                  <a:moveTo>
                    <a:pt x="6" y="4"/>
                  </a:moveTo>
                  <a:lnTo>
                    <a:pt x="8" y="4"/>
                  </a:lnTo>
                  <a:lnTo>
                    <a:pt x="10" y="0"/>
                  </a:lnTo>
                  <a:lnTo>
                    <a:pt x="18" y="2"/>
                  </a:lnTo>
                  <a:lnTo>
                    <a:pt x="20" y="6"/>
                  </a:lnTo>
                  <a:lnTo>
                    <a:pt x="20" y="10"/>
                  </a:lnTo>
                  <a:lnTo>
                    <a:pt x="18" y="10"/>
                  </a:lnTo>
                  <a:lnTo>
                    <a:pt x="14" y="14"/>
                  </a:lnTo>
                  <a:lnTo>
                    <a:pt x="2" y="18"/>
                  </a:lnTo>
                  <a:lnTo>
                    <a:pt x="0" y="14"/>
                  </a:lnTo>
                  <a:lnTo>
                    <a:pt x="2" y="10"/>
                  </a:lnTo>
                  <a:lnTo>
                    <a:pt x="4" y="4"/>
                  </a:lnTo>
                </a:path>
              </a:pathLst>
            </a:custGeom>
            <a:solidFill>
              <a:schemeClr val="tx2"/>
            </a:solidFill>
            <a:ln w="3175">
              <a:solidFill>
                <a:schemeClr val="bg1"/>
              </a:solidFill>
              <a:round/>
              <a:headEnd/>
              <a:tailEnd/>
            </a:ln>
          </p:spPr>
          <p:txBody>
            <a:bodyPr/>
            <a:lstStyle/>
            <a:p>
              <a:endParaRPr lang="fr-FR" dirty="0"/>
            </a:p>
          </p:txBody>
        </p:sp>
        <p:sp>
          <p:nvSpPr>
            <p:cNvPr id="5427" name="Freeform 496"/>
            <p:cNvSpPr>
              <a:spLocks/>
            </p:cNvSpPr>
            <p:nvPr/>
          </p:nvSpPr>
          <p:spPr bwMode="auto">
            <a:xfrm>
              <a:off x="3834" y="1353"/>
              <a:ext cx="20" cy="12"/>
            </a:xfrm>
            <a:custGeom>
              <a:avLst/>
              <a:gdLst>
                <a:gd name="T0" fmla="*/ 0 w 20"/>
                <a:gd name="T1" fmla="*/ 8 h 12"/>
                <a:gd name="T2" fmla="*/ 6 w 20"/>
                <a:gd name="T3" fmla="*/ 6 h 12"/>
                <a:gd name="T4" fmla="*/ 12 w 20"/>
                <a:gd name="T5" fmla="*/ 2 h 12"/>
                <a:gd name="T6" fmla="*/ 18 w 20"/>
                <a:gd name="T7" fmla="*/ 0 h 12"/>
                <a:gd name="T8" fmla="*/ 20 w 20"/>
                <a:gd name="T9" fmla="*/ 6 h 12"/>
                <a:gd name="T10" fmla="*/ 16 w 20"/>
                <a:gd name="T11" fmla="*/ 6 h 12"/>
                <a:gd name="T12" fmla="*/ 8 w 20"/>
                <a:gd name="T13" fmla="*/ 12 h 12"/>
                <a:gd name="T14" fmla="*/ 6 w 20"/>
                <a:gd name="T15" fmla="*/ 12 h 12"/>
                <a:gd name="T16" fmla="*/ 2 w 20"/>
                <a:gd name="T17" fmla="*/ 10 h 12"/>
                <a:gd name="T18" fmla="*/ 2 w 20"/>
                <a:gd name="T19" fmla="*/ 8 h 12"/>
                <a:gd name="T20" fmla="*/ 0 w 20"/>
                <a:gd name="T21" fmla="*/ 8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2"/>
                <a:gd name="T35" fmla="*/ 20 w 2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2">
                  <a:moveTo>
                    <a:pt x="0" y="8"/>
                  </a:moveTo>
                  <a:lnTo>
                    <a:pt x="6" y="6"/>
                  </a:lnTo>
                  <a:lnTo>
                    <a:pt x="12" y="2"/>
                  </a:lnTo>
                  <a:lnTo>
                    <a:pt x="18" y="0"/>
                  </a:lnTo>
                  <a:lnTo>
                    <a:pt x="20" y="6"/>
                  </a:lnTo>
                  <a:lnTo>
                    <a:pt x="16" y="6"/>
                  </a:lnTo>
                  <a:lnTo>
                    <a:pt x="8" y="12"/>
                  </a:lnTo>
                  <a:lnTo>
                    <a:pt x="6" y="12"/>
                  </a:lnTo>
                  <a:lnTo>
                    <a:pt x="2" y="10"/>
                  </a:lnTo>
                  <a:lnTo>
                    <a:pt x="2" y="8"/>
                  </a:lnTo>
                  <a:lnTo>
                    <a:pt x="0" y="8"/>
                  </a:lnTo>
                  <a:close/>
                </a:path>
              </a:pathLst>
            </a:custGeom>
            <a:solidFill>
              <a:schemeClr val="tx2"/>
            </a:solidFill>
            <a:ln w="3175">
              <a:solidFill>
                <a:schemeClr val="bg1"/>
              </a:solidFill>
              <a:round/>
              <a:headEnd/>
              <a:tailEnd/>
            </a:ln>
          </p:spPr>
          <p:txBody>
            <a:bodyPr/>
            <a:lstStyle/>
            <a:p>
              <a:endParaRPr lang="fr-FR" dirty="0"/>
            </a:p>
          </p:txBody>
        </p:sp>
        <p:sp>
          <p:nvSpPr>
            <p:cNvPr id="5428" name="Freeform 497"/>
            <p:cNvSpPr>
              <a:spLocks/>
            </p:cNvSpPr>
            <p:nvPr/>
          </p:nvSpPr>
          <p:spPr bwMode="auto">
            <a:xfrm>
              <a:off x="3834" y="1353"/>
              <a:ext cx="20" cy="12"/>
            </a:xfrm>
            <a:custGeom>
              <a:avLst/>
              <a:gdLst>
                <a:gd name="T0" fmla="*/ 0 w 20"/>
                <a:gd name="T1" fmla="*/ 8 h 12"/>
                <a:gd name="T2" fmla="*/ 6 w 20"/>
                <a:gd name="T3" fmla="*/ 6 h 12"/>
                <a:gd name="T4" fmla="*/ 12 w 20"/>
                <a:gd name="T5" fmla="*/ 2 h 12"/>
                <a:gd name="T6" fmla="*/ 18 w 20"/>
                <a:gd name="T7" fmla="*/ 0 h 12"/>
                <a:gd name="T8" fmla="*/ 20 w 20"/>
                <a:gd name="T9" fmla="*/ 6 h 12"/>
                <a:gd name="T10" fmla="*/ 16 w 20"/>
                <a:gd name="T11" fmla="*/ 6 h 12"/>
                <a:gd name="T12" fmla="*/ 8 w 20"/>
                <a:gd name="T13" fmla="*/ 12 h 12"/>
                <a:gd name="T14" fmla="*/ 6 w 20"/>
                <a:gd name="T15" fmla="*/ 12 h 12"/>
                <a:gd name="T16" fmla="*/ 2 w 20"/>
                <a:gd name="T17" fmla="*/ 10 h 12"/>
                <a:gd name="T18" fmla="*/ 2 w 20"/>
                <a:gd name="T19" fmla="*/ 8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2"/>
                <a:gd name="T32" fmla="*/ 20 w 2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2">
                  <a:moveTo>
                    <a:pt x="0" y="8"/>
                  </a:moveTo>
                  <a:lnTo>
                    <a:pt x="6" y="6"/>
                  </a:lnTo>
                  <a:lnTo>
                    <a:pt x="12" y="2"/>
                  </a:lnTo>
                  <a:lnTo>
                    <a:pt x="18" y="0"/>
                  </a:lnTo>
                  <a:lnTo>
                    <a:pt x="20" y="6"/>
                  </a:lnTo>
                  <a:lnTo>
                    <a:pt x="16" y="6"/>
                  </a:lnTo>
                  <a:lnTo>
                    <a:pt x="8" y="12"/>
                  </a:lnTo>
                  <a:lnTo>
                    <a:pt x="6" y="12"/>
                  </a:lnTo>
                  <a:lnTo>
                    <a:pt x="2" y="10"/>
                  </a:lnTo>
                  <a:lnTo>
                    <a:pt x="2" y="8"/>
                  </a:lnTo>
                </a:path>
              </a:pathLst>
            </a:custGeom>
            <a:solidFill>
              <a:schemeClr val="tx2"/>
            </a:solidFill>
            <a:ln w="3175">
              <a:solidFill>
                <a:schemeClr val="bg1"/>
              </a:solidFill>
              <a:round/>
              <a:headEnd/>
              <a:tailEnd/>
            </a:ln>
          </p:spPr>
          <p:txBody>
            <a:bodyPr/>
            <a:lstStyle/>
            <a:p>
              <a:endParaRPr lang="fr-FR" dirty="0"/>
            </a:p>
          </p:txBody>
        </p:sp>
        <p:sp>
          <p:nvSpPr>
            <p:cNvPr id="5429" name="Freeform 498"/>
            <p:cNvSpPr>
              <a:spLocks/>
            </p:cNvSpPr>
            <p:nvPr/>
          </p:nvSpPr>
          <p:spPr bwMode="auto">
            <a:xfrm>
              <a:off x="4013" y="1202"/>
              <a:ext cx="8" cy="16"/>
            </a:xfrm>
            <a:custGeom>
              <a:avLst/>
              <a:gdLst>
                <a:gd name="T0" fmla="*/ 0 w 8"/>
                <a:gd name="T1" fmla="*/ 6 h 16"/>
                <a:gd name="T2" fmla="*/ 2 w 8"/>
                <a:gd name="T3" fmla="*/ 2 h 16"/>
                <a:gd name="T4" fmla="*/ 2 w 8"/>
                <a:gd name="T5" fmla="*/ 0 h 16"/>
                <a:gd name="T6" fmla="*/ 4 w 8"/>
                <a:gd name="T7" fmla="*/ 0 h 16"/>
                <a:gd name="T8" fmla="*/ 8 w 8"/>
                <a:gd name="T9" fmla="*/ 12 h 16"/>
                <a:gd name="T10" fmla="*/ 6 w 8"/>
                <a:gd name="T11" fmla="*/ 16 h 16"/>
                <a:gd name="T12" fmla="*/ 4 w 8"/>
                <a:gd name="T13" fmla="*/ 14 h 16"/>
                <a:gd name="T14" fmla="*/ 2 w 8"/>
                <a:gd name="T15" fmla="*/ 12 h 16"/>
                <a:gd name="T16" fmla="*/ 2 w 8"/>
                <a:gd name="T17" fmla="*/ 6 h 16"/>
                <a:gd name="T18" fmla="*/ 0 w 8"/>
                <a:gd name="T19" fmla="*/ 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6"/>
                <a:gd name="T32" fmla="*/ 8 w 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6">
                  <a:moveTo>
                    <a:pt x="0" y="6"/>
                  </a:moveTo>
                  <a:lnTo>
                    <a:pt x="2" y="2"/>
                  </a:lnTo>
                  <a:lnTo>
                    <a:pt x="2" y="0"/>
                  </a:lnTo>
                  <a:lnTo>
                    <a:pt x="4" y="0"/>
                  </a:lnTo>
                  <a:lnTo>
                    <a:pt x="8" y="12"/>
                  </a:lnTo>
                  <a:lnTo>
                    <a:pt x="6" y="16"/>
                  </a:lnTo>
                  <a:lnTo>
                    <a:pt x="4" y="14"/>
                  </a:lnTo>
                  <a:lnTo>
                    <a:pt x="2" y="12"/>
                  </a:lnTo>
                  <a:lnTo>
                    <a:pt x="2" y="6"/>
                  </a:lnTo>
                  <a:lnTo>
                    <a:pt x="0" y="6"/>
                  </a:lnTo>
                  <a:close/>
                </a:path>
              </a:pathLst>
            </a:custGeom>
            <a:solidFill>
              <a:schemeClr val="tx2"/>
            </a:solidFill>
            <a:ln w="3175">
              <a:solidFill>
                <a:schemeClr val="bg1"/>
              </a:solidFill>
              <a:round/>
              <a:headEnd/>
              <a:tailEnd/>
            </a:ln>
          </p:spPr>
          <p:txBody>
            <a:bodyPr/>
            <a:lstStyle/>
            <a:p>
              <a:endParaRPr lang="fr-FR" dirty="0"/>
            </a:p>
          </p:txBody>
        </p:sp>
        <p:sp>
          <p:nvSpPr>
            <p:cNvPr id="5430" name="Freeform 499"/>
            <p:cNvSpPr>
              <a:spLocks/>
            </p:cNvSpPr>
            <p:nvPr/>
          </p:nvSpPr>
          <p:spPr bwMode="auto">
            <a:xfrm>
              <a:off x="4013" y="1202"/>
              <a:ext cx="8" cy="16"/>
            </a:xfrm>
            <a:custGeom>
              <a:avLst/>
              <a:gdLst>
                <a:gd name="T0" fmla="*/ 0 w 8"/>
                <a:gd name="T1" fmla="*/ 6 h 16"/>
                <a:gd name="T2" fmla="*/ 2 w 8"/>
                <a:gd name="T3" fmla="*/ 2 h 16"/>
                <a:gd name="T4" fmla="*/ 2 w 8"/>
                <a:gd name="T5" fmla="*/ 0 h 16"/>
                <a:gd name="T6" fmla="*/ 4 w 8"/>
                <a:gd name="T7" fmla="*/ 0 h 16"/>
                <a:gd name="T8" fmla="*/ 8 w 8"/>
                <a:gd name="T9" fmla="*/ 12 h 16"/>
                <a:gd name="T10" fmla="*/ 6 w 8"/>
                <a:gd name="T11" fmla="*/ 16 h 16"/>
                <a:gd name="T12" fmla="*/ 4 w 8"/>
                <a:gd name="T13" fmla="*/ 14 h 16"/>
                <a:gd name="T14" fmla="*/ 2 w 8"/>
                <a:gd name="T15" fmla="*/ 12 h 16"/>
                <a:gd name="T16" fmla="*/ 2 w 8"/>
                <a:gd name="T17" fmla="*/ 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0" y="6"/>
                  </a:moveTo>
                  <a:lnTo>
                    <a:pt x="2" y="2"/>
                  </a:lnTo>
                  <a:lnTo>
                    <a:pt x="2" y="0"/>
                  </a:lnTo>
                  <a:lnTo>
                    <a:pt x="4" y="0"/>
                  </a:lnTo>
                  <a:lnTo>
                    <a:pt x="8" y="12"/>
                  </a:lnTo>
                  <a:lnTo>
                    <a:pt x="6" y="16"/>
                  </a:lnTo>
                  <a:lnTo>
                    <a:pt x="4" y="14"/>
                  </a:lnTo>
                  <a:lnTo>
                    <a:pt x="2" y="12"/>
                  </a:lnTo>
                  <a:lnTo>
                    <a:pt x="2" y="6"/>
                  </a:lnTo>
                </a:path>
              </a:pathLst>
            </a:custGeom>
            <a:solidFill>
              <a:schemeClr val="tx2"/>
            </a:solidFill>
            <a:ln w="3175">
              <a:solidFill>
                <a:schemeClr val="bg1"/>
              </a:solidFill>
              <a:round/>
              <a:headEnd/>
              <a:tailEnd/>
            </a:ln>
          </p:spPr>
          <p:txBody>
            <a:bodyPr/>
            <a:lstStyle/>
            <a:p>
              <a:endParaRPr lang="fr-FR" dirty="0"/>
            </a:p>
          </p:txBody>
        </p:sp>
        <p:sp>
          <p:nvSpPr>
            <p:cNvPr id="5431" name="Freeform 500"/>
            <p:cNvSpPr>
              <a:spLocks/>
            </p:cNvSpPr>
            <p:nvPr/>
          </p:nvSpPr>
          <p:spPr bwMode="auto">
            <a:xfrm>
              <a:off x="2629" y="1716"/>
              <a:ext cx="64" cy="93"/>
            </a:xfrm>
            <a:custGeom>
              <a:avLst/>
              <a:gdLst>
                <a:gd name="T0" fmla="*/ 62 w 64"/>
                <a:gd name="T1" fmla="*/ 30 h 93"/>
                <a:gd name="T2" fmla="*/ 56 w 64"/>
                <a:gd name="T3" fmla="*/ 20 h 93"/>
                <a:gd name="T4" fmla="*/ 46 w 64"/>
                <a:gd name="T5" fmla="*/ 26 h 93"/>
                <a:gd name="T6" fmla="*/ 40 w 64"/>
                <a:gd name="T7" fmla="*/ 26 h 93"/>
                <a:gd name="T8" fmla="*/ 34 w 64"/>
                <a:gd name="T9" fmla="*/ 18 h 93"/>
                <a:gd name="T10" fmla="*/ 38 w 64"/>
                <a:gd name="T11" fmla="*/ 12 h 93"/>
                <a:gd name="T12" fmla="*/ 42 w 64"/>
                <a:gd name="T13" fmla="*/ 10 h 93"/>
                <a:gd name="T14" fmla="*/ 40 w 64"/>
                <a:gd name="T15" fmla="*/ 0 h 93"/>
                <a:gd name="T16" fmla="*/ 36 w 64"/>
                <a:gd name="T17" fmla="*/ 0 h 93"/>
                <a:gd name="T18" fmla="*/ 30 w 64"/>
                <a:gd name="T19" fmla="*/ 4 h 93"/>
                <a:gd name="T20" fmla="*/ 30 w 64"/>
                <a:gd name="T21" fmla="*/ 8 h 93"/>
                <a:gd name="T22" fmla="*/ 24 w 64"/>
                <a:gd name="T23" fmla="*/ 14 h 93"/>
                <a:gd name="T24" fmla="*/ 28 w 64"/>
                <a:gd name="T25" fmla="*/ 16 h 93"/>
                <a:gd name="T26" fmla="*/ 32 w 64"/>
                <a:gd name="T27" fmla="*/ 16 h 93"/>
                <a:gd name="T28" fmla="*/ 26 w 64"/>
                <a:gd name="T29" fmla="*/ 22 h 93"/>
                <a:gd name="T30" fmla="*/ 26 w 64"/>
                <a:gd name="T31" fmla="*/ 24 h 93"/>
                <a:gd name="T32" fmla="*/ 16 w 64"/>
                <a:gd name="T33" fmla="*/ 24 h 93"/>
                <a:gd name="T34" fmla="*/ 8 w 64"/>
                <a:gd name="T35" fmla="*/ 28 h 93"/>
                <a:gd name="T36" fmla="*/ 6 w 64"/>
                <a:gd name="T37" fmla="*/ 32 h 93"/>
                <a:gd name="T38" fmla="*/ 6 w 64"/>
                <a:gd name="T39" fmla="*/ 34 h 93"/>
                <a:gd name="T40" fmla="*/ 12 w 64"/>
                <a:gd name="T41" fmla="*/ 36 h 93"/>
                <a:gd name="T42" fmla="*/ 6 w 64"/>
                <a:gd name="T43" fmla="*/ 42 h 93"/>
                <a:gd name="T44" fmla="*/ 4 w 64"/>
                <a:gd name="T45" fmla="*/ 44 h 93"/>
                <a:gd name="T46" fmla="*/ 8 w 64"/>
                <a:gd name="T47" fmla="*/ 46 h 93"/>
                <a:gd name="T48" fmla="*/ 12 w 64"/>
                <a:gd name="T49" fmla="*/ 48 h 93"/>
                <a:gd name="T50" fmla="*/ 20 w 64"/>
                <a:gd name="T51" fmla="*/ 50 h 93"/>
                <a:gd name="T52" fmla="*/ 20 w 64"/>
                <a:gd name="T53" fmla="*/ 52 h 93"/>
                <a:gd name="T54" fmla="*/ 14 w 64"/>
                <a:gd name="T55" fmla="*/ 56 h 93"/>
                <a:gd name="T56" fmla="*/ 14 w 64"/>
                <a:gd name="T57" fmla="*/ 61 h 93"/>
                <a:gd name="T58" fmla="*/ 18 w 64"/>
                <a:gd name="T59" fmla="*/ 65 h 93"/>
                <a:gd name="T60" fmla="*/ 22 w 64"/>
                <a:gd name="T61" fmla="*/ 63 h 93"/>
                <a:gd name="T62" fmla="*/ 24 w 64"/>
                <a:gd name="T63" fmla="*/ 65 h 93"/>
                <a:gd name="T64" fmla="*/ 8 w 64"/>
                <a:gd name="T65" fmla="*/ 71 h 93"/>
                <a:gd name="T66" fmla="*/ 8 w 64"/>
                <a:gd name="T67" fmla="*/ 75 h 93"/>
                <a:gd name="T68" fmla="*/ 4 w 64"/>
                <a:gd name="T69" fmla="*/ 75 h 93"/>
                <a:gd name="T70" fmla="*/ 0 w 64"/>
                <a:gd name="T71" fmla="*/ 75 h 93"/>
                <a:gd name="T72" fmla="*/ 6 w 64"/>
                <a:gd name="T73" fmla="*/ 77 h 93"/>
                <a:gd name="T74" fmla="*/ 4 w 64"/>
                <a:gd name="T75" fmla="*/ 79 h 93"/>
                <a:gd name="T76" fmla="*/ 2 w 64"/>
                <a:gd name="T77" fmla="*/ 85 h 93"/>
                <a:gd name="T78" fmla="*/ 10 w 64"/>
                <a:gd name="T79" fmla="*/ 83 h 93"/>
                <a:gd name="T80" fmla="*/ 4 w 64"/>
                <a:gd name="T81" fmla="*/ 89 h 93"/>
                <a:gd name="T82" fmla="*/ 12 w 64"/>
                <a:gd name="T83" fmla="*/ 87 h 93"/>
                <a:gd name="T84" fmla="*/ 10 w 64"/>
                <a:gd name="T85" fmla="*/ 89 h 93"/>
                <a:gd name="T86" fmla="*/ 10 w 64"/>
                <a:gd name="T87" fmla="*/ 91 h 93"/>
                <a:gd name="T88" fmla="*/ 12 w 64"/>
                <a:gd name="T89" fmla="*/ 91 h 93"/>
                <a:gd name="T90" fmla="*/ 16 w 64"/>
                <a:gd name="T91" fmla="*/ 91 h 93"/>
                <a:gd name="T92" fmla="*/ 20 w 64"/>
                <a:gd name="T93" fmla="*/ 91 h 93"/>
                <a:gd name="T94" fmla="*/ 30 w 64"/>
                <a:gd name="T95" fmla="*/ 87 h 93"/>
                <a:gd name="T96" fmla="*/ 32 w 64"/>
                <a:gd name="T97" fmla="*/ 83 h 93"/>
                <a:gd name="T98" fmla="*/ 36 w 64"/>
                <a:gd name="T99" fmla="*/ 83 h 93"/>
                <a:gd name="T100" fmla="*/ 40 w 64"/>
                <a:gd name="T101" fmla="*/ 81 h 93"/>
                <a:gd name="T102" fmla="*/ 42 w 64"/>
                <a:gd name="T103" fmla="*/ 77 h 93"/>
                <a:gd name="T104" fmla="*/ 58 w 64"/>
                <a:gd name="T105" fmla="*/ 75 h 93"/>
                <a:gd name="T106" fmla="*/ 58 w 64"/>
                <a:gd name="T107" fmla="*/ 71 h 93"/>
                <a:gd name="T108" fmla="*/ 62 w 64"/>
                <a:gd name="T109" fmla="*/ 48 h 93"/>
                <a:gd name="T110" fmla="*/ 64 w 64"/>
                <a:gd name="T111" fmla="*/ 42 h 93"/>
                <a:gd name="T112" fmla="*/ 60 w 64"/>
                <a:gd name="T113" fmla="*/ 32 h 93"/>
                <a:gd name="T114" fmla="*/ 62 w 64"/>
                <a:gd name="T115" fmla="*/ 32 h 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
                <a:gd name="T175" fmla="*/ 0 h 93"/>
                <a:gd name="T176" fmla="*/ 64 w 64"/>
                <a:gd name="T177" fmla="*/ 93 h 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 h="93">
                  <a:moveTo>
                    <a:pt x="62" y="32"/>
                  </a:moveTo>
                  <a:lnTo>
                    <a:pt x="62" y="30"/>
                  </a:lnTo>
                  <a:lnTo>
                    <a:pt x="60" y="24"/>
                  </a:lnTo>
                  <a:lnTo>
                    <a:pt x="56" y="20"/>
                  </a:lnTo>
                  <a:lnTo>
                    <a:pt x="48" y="22"/>
                  </a:lnTo>
                  <a:lnTo>
                    <a:pt x="46" y="26"/>
                  </a:lnTo>
                  <a:lnTo>
                    <a:pt x="44" y="28"/>
                  </a:lnTo>
                  <a:lnTo>
                    <a:pt x="40" y="26"/>
                  </a:lnTo>
                  <a:lnTo>
                    <a:pt x="38" y="22"/>
                  </a:lnTo>
                  <a:lnTo>
                    <a:pt x="34" y="18"/>
                  </a:lnTo>
                  <a:lnTo>
                    <a:pt x="38" y="16"/>
                  </a:lnTo>
                  <a:lnTo>
                    <a:pt x="38" y="12"/>
                  </a:lnTo>
                  <a:lnTo>
                    <a:pt x="40" y="12"/>
                  </a:lnTo>
                  <a:lnTo>
                    <a:pt x="42" y="10"/>
                  </a:lnTo>
                  <a:lnTo>
                    <a:pt x="42" y="0"/>
                  </a:lnTo>
                  <a:lnTo>
                    <a:pt x="40" y="0"/>
                  </a:lnTo>
                  <a:lnTo>
                    <a:pt x="38" y="0"/>
                  </a:lnTo>
                  <a:lnTo>
                    <a:pt x="36" y="0"/>
                  </a:lnTo>
                  <a:lnTo>
                    <a:pt x="32" y="4"/>
                  </a:lnTo>
                  <a:lnTo>
                    <a:pt x="30" y="4"/>
                  </a:lnTo>
                  <a:lnTo>
                    <a:pt x="28" y="8"/>
                  </a:lnTo>
                  <a:lnTo>
                    <a:pt x="30" y="8"/>
                  </a:lnTo>
                  <a:lnTo>
                    <a:pt x="30" y="10"/>
                  </a:lnTo>
                  <a:lnTo>
                    <a:pt x="24" y="14"/>
                  </a:lnTo>
                  <a:lnTo>
                    <a:pt x="24" y="16"/>
                  </a:lnTo>
                  <a:lnTo>
                    <a:pt x="28" y="16"/>
                  </a:lnTo>
                  <a:lnTo>
                    <a:pt x="30" y="16"/>
                  </a:lnTo>
                  <a:lnTo>
                    <a:pt x="32" y="16"/>
                  </a:lnTo>
                  <a:lnTo>
                    <a:pt x="32" y="18"/>
                  </a:lnTo>
                  <a:lnTo>
                    <a:pt x="26" y="22"/>
                  </a:lnTo>
                  <a:lnTo>
                    <a:pt x="28" y="24"/>
                  </a:lnTo>
                  <a:lnTo>
                    <a:pt x="26" y="24"/>
                  </a:lnTo>
                  <a:lnTo>
                    <a:pt x="18" y="26"/>
                  </a:lnTo>
                  <a:lnTo>
                    <a:pt x="16" y="24"/>
                  </a:lnTo>
                  <a:lnTo>
                    <a:pt x="10" y="24"/>
                  </a:lnTo>
                  <a:lnTo>
                    <a:pt x="8" y="28"/>
                  </a:lnTo>
                  <a:lnTo>
                    <a:pt x="8" y="32"/>
                  </a:lnTo>
                  <a:lnTo>
                    <a:pt x="6" y="32"/>
                  </a:lnTo>
                  <a:lnTo>
                    <a:pt x="4" y="32"/>
                  </a:lnTo>
                  <a:lnTo>
                    <a:pt x="6" y="34"/>
                  </a:lnTo>
                  <a:lnTo>
                    <a:pt x="12" y="34"/>
                  </a:lnTo>
                  <a:lnTo>
                    <a:pt x="12" y="36"/>
                  </a:lnTo>
                  <a:lnTo>
                    <a:pt x="8" y="40"/>
                  </a:lnTo>
                  <a:lnTo>
                    <a:pt x="6" y="42"/>
                  </a:lnTo>
                  <a:lnTo>
                    <a:pt x="4" y="42"/>
                  </a:lnTo>
                  <a:lnTo>
                    <a:pt x="4" y="44"/>
                  </a:lnTo>
                  <a:lnTo>
                    <a:pt x="6" y="46"/>
                  </a:lnTo>
                  <a:lnTo>
                    <a:pt x="8" y="46"/>
                  </a:lnTo>
                  <a:lnTo>
                    <a:pt x="8" y="48"/>
                  </a:lnTo>
                  <a:lnTo>
                    <a:pt x="12" y="48"/>
                  </a:lnTo>
                  <a:lnTo>
                    <a:pt x="12" y="50"/>
                  </a:lnTo>
                  <a:lnTo>
                    <a:pt x="20" y="50"/>
                  </a:lnTo>
                  <a:lnTo>
                    <a:pt x="22" y="52"/>
                  </a:lnTo>
                  <a:lnTo>
                    <a:pt x="20" y="52"/>
                  </a:lnTo>
                  <a:lnTo>
                    <a:pt x="16" y="54"/>
                  </a:lnTo>
                  <a:lnTo>
                    <a:pt x="14" y="56"/>
                  </a:lnTo>
                  <a:lnTo>
                    <a:pt x="14" y="59"/>
                  </a:lnTo>
                  <a:lnTo>
                    <a:pt x="14" y="61"/>
                  </a:lnTo>
                  <a:lnTo>
                    <a:pt x="8" y="65"/>
                  </a:lnTo>
                  <a:lnTo>
                    <a:pt x="18" y="65"/>
                  </a:lnTo>
                  <a:lnTo>
                    <a:pt x="22" y="61"/>
                  </a:lnTo>
                  <a:lnTo>
                    <a:pt x="22" y="63"/>
                  </a:lnTo>
                  <a:lnTo>
                    <a:pt x="24" y="63"/>
                  </a:lnTo>
                  <a:lnTo>
                    <a:pt x="24" y="65"/>
                  </a:lnTo>
                  <a:lnTo>
                    <a:pt x="12" y="67"/>
                  </a:lnTo>
                  <a:lnTo>
                    <a:pt x="8" y="71"/>
                  </a:lnTo>
                  <a:lnTo>
                    <a:pt x="8" y="73"/>
                  </a:lnTo>
                  <a:lnTo>
                    <a:pt x="8" y="75"/>
                  </a:lnTo>
                  <a:lnTo>
                    <a:pt x="6" y="73"/>
                  </a:lnTo>
                  <a:lnTo>
                    <a:pt x="4" y="75"/>
                  </a:lnTo>
                  <a:lnTo>
                    <a:pt x="2" y="75"/>
                  </a:lnTo>
                  <a:lnTo>
                    <a:pt x="0" y="75"/>
                  </a:lnTo>
                  <a:lnTo>
                    <a:pt x="0" y="77"/>
                  </a:lnTo>
                  <a:lnTo>
                    <a:pt x="6" y="77"/>
                  </a:lnTo>
                  <a:lnTo>
                    <a:pt x="8" y="79"/>
                  </a:lnTo>
                  <a:lnTo>
                    <a:pt x="4" y="79"/>
                  </a:lnTo>
                  <a:lnTo>
                    <a:pt x="2" y="83"/>
                  </a:lnTo>
                  <a:lnTo>
                    <a:pt x="2" y="85"/>
                  </a:lnTo>
                  <a:lnTo>
                    <a:pt x="4" y="85"/>
                  </a:lnTo>
                  <a:lnTo>
                    <a:pt x="10" y="83"/>
                  </a:lnTo>
                  <a:lnTo>
                    <a:pt x="10" y="85"/>
                  </a:lnTo>
                  <a:lnTo>
                    <a:pt x="4" y="89"/>
                  </a:lnTo>
                  <a:lnTo>
                    <a:pt x="6" y="89"/>
                  </a:lnTo>
                  <a:lnTo>
                    <a:pt x="12" y="87"/>
                  </a:lnTo>
                  <a:lnTo>
                    <a:pt x="12" y="89"/>
                  </a:lnTo>
                  <a:lnTo>
                    <a:pt x="10" y="89"/>
                  </a:lnTo>
                  <a:lnTo>
                    <a:pt x="8" y="91"/>
                  </a:lnTo>
                  <a:lnTo>
                    <a:pt x="10" y="91"/>
                  </a:lnTo>
                  <a:lnTo>
                    <a:pt x="10" y="93"/>
                  </a:lnTo>
                  <a:lnTo>
                    <a:pt x="12" y="91"/>
                  </a:lnTo>
                  <a:lnTo>
                    <a:pt x="14" y="91"/>
                  </a:lnTo>
                  <a:lnTo>
                    <a:pt x="16" y="91"/>
                  </a:lnTo>
                  <a:lnTo>
                    <a:pt x="18" y="91"/>
                  </a:lnTo>
                  <a:lnTo>
                    <a:pt x="20" y="91"/>
                  </a:lnTo>
                  <a:lnTo>
                    <a:pt x="28" y="89"/>
                  </a:lnTo>
                  <a:lnTo>
                    <a:pt x="30" y="87"/>
                  </a:lnTo>
                  <a:lnTo>
                    <a:pt x="30" y="83"/>
                  </a:lnTo>
                  <a:lnTo>
                    <a:pt x="32" y="83"/>
                  </a:lnTo>
                  <a:lnTo>
                    <a:pt x="32" y="85"/>
                  </a:lnTo>
                  <a:lnTo>
                    <a:pt x="36" y="83"/>
                  </a:lnTo>
                  <a:lnTo>
                    <a:pt x="38" y="81"/>
                  </a:lnTo>
                  <a:lnTo>
                    <a:pt x="40" y="81"/>
                  </a:lnTo>
                  <a:lnTo>
                    <a:pt x="42" y="79"/>
                  </a:lnTo>
                  <a:lnTo>
                    <a:pt x="42" y="77"/>
                  </a:lnTo>
                  <a:lnTo>
                    <a:pt x="56" y="75"/>
                  </a:lnTo>
                  <a:lnTo>
                    <a:pt x="58" y="75"/>
                  </a:lnTo>
                  <a:lnTo>
                    <a:pt x="60" y="75"/>
                  </a:lnTo>
                  <a:lnTo>
                    <a:pt x="58" y="71"/>
                  </a:lnTo>
                  <a:lnTo>
                    <a:pt x="64" y="57"/>
                  </a:lnTo>
                  <a:lnTo>
                    <a:pt x="62" y="48"/>
                  </a:lnTo>
                  <a:lnTo>
                    <a:pt x="64" y="48"/>
                  </a:lnTo>
                  <a:lnTo>
                    <a:pt x="64" y="42"/>
                  </a:lnTo>
                  <a:lnTo>
                    <a:pt x="60" y="34"/>
                  </a:lnTo>
                  <a:lnTo>
                    <a:pt x="60" y="32"/>
                  </a:lnTo>
                  <a:lnTo>
                    <a:pt x="62" y="32"/>
                  </a:lnTo>
                  <a:close/>
                </a:path>
              </a:pathLst>
            </a:custGeom>
            <a:solidFill>
              <a:schemeClr val="tx2"/>
            </a:solidFill>
            <a:ln w="3175">
              <a:solidFill>
                <a:schemeClr val="bg1"/>
              </a:solidFill>
              <a:round/>
              <a:headEnd/>
              <a:tailEnd/>
            </a:ln>
          </p:spPr>
          <p:txBody>
            <a:bodyPr/>
            <a:lstStyle/>
            <a:p>
              <a:endParaRPr lang="fr-FR" dirty="0"/>
            </a:p>
          </p:txBody>
        </p:sp>
        <p:sp>
          <p:nvSpPr>
            <p:cNvPr id="5432" name="Freeform 501"/>
            <p:cNvSpPr>
              <a:spLocks/>
            </p:cNvSpPr>
            <p:nvPr/>
          </p:nvSpPr>
          <p:spPr bwMode="auto">
            <a:xfrm>
              <a:off x="2629" y="1716"/>
              <a:ext cx="64" cy="93"/>
            </a:xfrm>
            <a:custGeom>
              <a:avLst/>
              <a:gdLst>
                <a:gd name="T0" fmla="*/ 62 w 64"/>
                <a:gd name="T1" fmla="*/ 30 h 93"/>
                <a:gd name="T2" fmla="*/ 56 w 64"/>
                <a:gd name="T3" fmla="*/ 20 h 93"/>
                <a:gd name="T4" fmla="*/ 46 w 64"/>
                <a:gd name="T5" fmla="*/ 26 h 93"/>
                <a:gd name="T6" fmla="*/ 40 w 64"/>
                <a:gd name="T7" fmla="*/ 26 h 93"/>
                <a:gd name="T8" fmla="*/ 34 w 64"/>
                <a:gd name="T9" fmla="*/ 18 h 93"/>
                <a:gd name="T10" fmla="*/ 38 w 64"/>
                <a:gd name="T11" fmla="*/ 12 h 93"/>
                <a:gd name="T12" fmla="*/ 42 w 64"/>
                <a:gd name="T13" fmla="*/ 10 h 93"/>
                <a:gd name="T14" fmla="*/ 40 w 64"/>
                <a:gd name="T15" fmla="*/ 0 h 93"/>
                <a:gd name="T16" fmla="*/ 36 w 64"/>
                <a:gd name="T17" fmla="*/ 0 h 93"/>
                <a:gd name="T18" fmla="*/ 30 w 64"/>
                <a:gd name="T19" fmla="*/ 4 h 93"/>
                <a:gd name="T20" fmla="*/ 30 w 64"/>
                <a:gd name="T21" fmla="*/ 8 h 93"/>
                <a:gd name="T22" fmla="*/ 24 w 64"/>
                <a:gd name="T23" fmla="*/ 14 h 93"/>
                <a:gd name="T24" fmla="*/ 28 w 64"/>
                <a:gd name="T25" fmla="*/ 16 h 93"/>
                <a:gd name="T26" fmla="*/ 32 w 64"/>
                <a:gd name="T27" fmla="*/ 16 h 93"/>
                <a:gd name="T28" fmla="*/ 26 w 64"/>
                <a:gd name="T29" fmla="*/ 22 h 93"/>
                <a:gd name="T30" fmla="*/ 26 w 64"/>
                <a:gd name="T31" fmla="*/ 24 h 93"/>
                <a:gd name="T32" fmla="*/ 16 w 64"/>
                <a:gd name="T33" fmla="*/ 24 h 93"/>
                <a:gd name="T34" fmla="*/ 8 w 64"/>
                <a:gd name="T35" fmla="*/ 28 h 93"/>
                <a:gd name="T36" fmla="*/ 6 w 64"/>
                <a:gd name="T37" fmla="*/ 32 h 93"/>
                <a:gd name="T38" fmla="*/ 6 w 64"/>
                <a:gd name="T39" fmla="*/ 34 h 93"/>
                <a:gd name="T40" fmla="*/ 12 w 64"/>
                <a:gd name="T41" fmla="*/ 36 h 93"/>
                <a:gd name="T42" fmla="*/ 6 w 64"/>
                <a:gd name="T43" fmla="*/ 42 h 93"/>
                <a:gd name="T44" fmla="*/ 4 w 64"/>
                <a:gd name="T45" fmla="*/ 44 h 93"/>
                <a:gd name="T46" fmla="*/ 8 w 64"/>
                <a:gd name="T47" fmla="*/ 46 h 93"/>
                <a:gd name="T48" fmla="*/ 12 w 64"/>
                <a:gd name="T49" fmla="*/ 48 h 93"/>
                <a:gd name="T50" fmla="*/ 20 w 64"/>
                <a:gd name="T51" fmla="*/ 50 h 93"/>
                <a:gd name="T52" fmla="*/ 20 w 64"/>
                <a:gd name="T53" fmla="*/ 52 h 93"/>
                <a:gd name="T54" fmla="*/ 14 w 64"/>
                <a:gd name="T55" fmla="*/ 56 h 93"/>
                <a:gd name="T56" fmla="*/ 14 w 64"/>
                <a:gd name="T57" fmla="*/ 61 h 93"/>
                <a:gd name="T58" fmla="*/ 18 w 64"/>
                <a:gd name="T59" fmla="*/ 65 h 93"/>
                <a:gd name="T60" fmla="*/ 22 w 64"/>
                <a:gd name="T61" fmla="*/ 63 h 93"/>
                <a:gd name="T62" fmla="*/ 24 w 64"/>
                <a:gd name="T63" fmla="*/ 65 h 93"/>
                <a:gd name="T64" fmla="*/ 8 w 64"/>
                <a:gd name="T65" fmla="*/ 71 h 93"/>
                <a:gd name="T66" fmla="*/ 8 w 64"/>
                <a:gd name="T67" fmla="*/ 75 h 93"/>
                <a:gd name="T68" fmla="*/ 4 w 64"/>
                <a:gd name="T69" fmla="*/ 75 h 93"/>
                <a:gd name="T70" fmla="*/ 0 w 64"/>
                <a:gd name="T71" fmla="*/ 75 h 93"/>
                <a:gd name="T72" fmla="*/ 6 w 64"/>
                <a:gd name="T73" fmla="*/ 77 h 93"/>
                <a:gd name="T74" fmla="*/ 4 w 64"/>
                <a:gd name="T75" fmla="*/ 79 h 93"/>
                <a:gd name="T76" fmla="*/ 2 w 64"/>
                <a:gd name="T77" fmla="*/ 85 h 93"/>
                <a:gd name="T78" fmla="*/ 10 w 64"/>
                <a:gd name="T79" fmla="*/ 83 h 93"/>
                <a:gd name="T80" fmla="*/ 4 w 64"/>
                <a:gd name="T81" fmla="*/ 89 h 93"/>
                <a:gd name="T82" fmla="*/ 12 w 64"/>
                <a:gd name="T83" fmla="*/ 87 h 93"/>
                <a:gd name="T84" fmla="*/ 10 w 64"/>
                <a:gd name="T85" fmla="*/ 89 h 93"/>
                <a:gd name="T86" fmla="*/ 10 w 64"/>
                <a:gd name="T87" fmla="*/ 91 h 93"/>
                <a:gd name="T88" fmla="*/ 12 w 64"/>
                <a:gd name="T89" fmla="*/ 91 h 93"/>
                <a:gd name="T90" fmla="*/ 16 w 64"/>
                <a:gd name="T91" fmla="*/ 91 h 93"/>
                <a:gd name="T92" fmla="*/ 20 w 64"/>
                <a:gd name="T93" fmla="*/ 91 h 93"/>
                <a:gd name="T94" fmla="*/ 30 w 64"/>
                <a:gd name="T95" fmla="*/ 87 h 93"/>
                <a:gd name="T96" fmla="*/ 32 w 64"/>
                <a:gd name="T97" fmla="*/ 83 h 93"/>
                <a:gd name="T98" fmla="*/ 36 w 64"/>
                <a:gd name="T99" fmla="*/ 83 h 93"/>
                <a:gd name="T100" fmla="*/ 40 w 64"/>
                <a:gd name="T101" fmla="*/ 81 h 93"/>
                <a:gd name="T102" fmla="*/ 42 w 64"/>
                <a:gd name="T103" fmla="*/ 77 h 93"/>
                <a:gd name="T104" fmla="*/ 58 w 64"/>
                <a:gd name="T105" fmla="*/ 75 h 93"/>
                <a:gd name="T106" fmla="*/ 58 w 64"/>
                <a:gd name="T107" fmla="*/ 71 h 93"/>
                <a:gd name="T108" fmla="*/ 62 w 64"/>
                <a:gd name="T109" fmla="*/ 48 h 93"/>
                <a:gd name="T110" fmla="*/ 64 w 64"/>
                <a:gd name="T111" fmla="*/ 42 h 93"/>
                <a:gd name="T112" fmla="*/ 60 w 64"/>
                <a:gd name="T113" fmla="*/ 32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
                <a:gd name="T172" fmla="*/ 0 h 93"/>
                <a:gd name="T173" fmla="*/ 64 w 64"/>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 h="93">
                  <a:moveTo>
                    <a:pt x="62" y="32"/>
                  </a:moveTo>
                  <a:lnTo>
                    <a:pt x="62" y="30"/>
                  </a:lnTo>
                  <a:lnTo>
                    <a:pt x="60" y="24"/>
                  </a:lnTo>
                  <a:lnTo>
                    <a:pt x="56" y="20"/>
                  </a:lnTo>
                  <a:lnTo>
                    <a:pt x="48" y="22"/>
                  </a:lnTo>
                  <a:lnTo>
                    <a:pt x="46" y="26"/>
                  </a:lnTo>
                  <a:lnTo>
                    <a:pt x="44" y="28"/>
                  </a:lnTo>
                  <a:lnTo>
                    <a:pt x="40" y="26"/>
                  </a:lnTo>
                  <a:lnTo>
                    <a:pt x="38" y="22"/>
                  </a:lnTo>
                  <a:lnTo>
                    <a:pt x="34" y="18"/>
                  </a:lnTo>
                  <a:lnTo>
                    <a:pt x="38" y="16"/>
                  </a:lnTo>
                  <a:lnTo>
                    <a:pt x="38" y="12"/>
                  </a:lnTo>
                  <a:lnTo>
                    <a:pt x="40" y="12"/>
                  </a:lnTo>
                  <a:lnTo>
                    <a:pt x="42" y="10"/>
                  </a:lnTo>
                  <a:lnTo>
                    <a:pt x="42" y="0"/>
                  </a:lnTo>
                  <a:lnTo>
                    <a:pt x="40" y="0"/>
                  </a:lnTo>
                  <a:lnTo>
                    <a:pt x="38" y="0"/>
                  </a:lnTo>
                  <a:lnTo>
                    <a:pt x="36" y="0"/>
                  </a:lnTo>
                  <a:lnTo>
                    <a:pt x="32" y="4"/>
                  </a:lnTo>
                  <a:lnTo>
                    <a:pt x="30" y="4"/>
                  </a:lnTo>
                  <a:lnTo>
                    <a:pt x="28" y="8"/>
                  </a:lnTo>
                  <a:lnTo>
                    <a:pt x="30" y="8"/>
                  </a:lnTo>
                  <a:lnTo>
                    <a:pt x="30" y="10"/>
                  </a:lnTo>
                  <a:lnTo>
                    <a:pt x="24" y="14"/>
                  </a:lnTo>
                  <a:lnTo>
                    <a:pt x="24" y="16"/>
                  </a:lnTo>
                  <a:lnTo>
                    <a:pt x="28" y="16"/>
                  </a:lnTo>
                  <a:lnTo>
                    <a:pt x="30" y="16"/>
                  </a:lnTo>
                  <a:lnTo>
                    <a:pt x="32" y="16"/>
                  </a:lnTo>
                  <a:lnTo>
                    <a:pt x="32" y="18"/>
                  </a:lnTo>
                  <a:lnTo>
                    <a:pt x="26" y="22"/>
                  </a:lnTo>
                  <a:lnTo>
                    <a:pt x="28" y="24"/>
                  </a:lnTo>
                  <a:lnTo>
                    <a:pt x="26" y="24"/>
                  </a:lnTo>
                  <a:lnTo>
                    <a:pt x="18" y="26"/>
                  </a:lnTo>
                  <a:lnTo>
                    <a:pt x="16" y="24"/>
                  </a:lnTo>
                  <a:lnTo>
                    <a:pt x="10" y="24"/>
                  </a:lnTo>
                  <a:lnTo>
                    <a:pt x="8" y="28"/>
                  </a:lnTo>
                  <a:lnTo>
                    <a:pt x="8" y="32"/>
                  </a:lnTo>
                  <a:lnTo>
                    <a:pt x="6" y="32"/>
                  </a:lnTo>
                  <a:lnTo>
                    <a:pt x="4" y="32"/>
                  </a:lnTo>
                  <a:lnTo>
                    <a:pt x="6" y="34"/>
                  </a:lnTo>
                  <a:lnTo>
                    <a:pt x="12" y="34"/>
                  </a:lnTo>
                  <a:lnTo>
                    <a:pt x="12" y="36"/>
                  </a:lnTo>
                  <a:lnTo>
                    <a:pt x="8" y="40"/>
                  </a:lnTo>
                  <a:lnTo>
                    <a:pt x="6" y="42"/>
                  </a:lnTo>
                  <a:lnTo>
                    <a:pt x="4" y="42"/>
                  </a:lnTo>
                  <a:lnTo>
                    <a:pt x="4" y="44"/>
                  </a:lnTo>
                  <a:lnTo>
                    <a:pt x="6" y="46"/>
                  </a:lnTo>
                  <a:lnTo>
                    <a:pt x="8" y="46"/>
                  </a:lnTo>
                  <a:lnTo>
                    <a:pt x="8" y="48"/>
                  </a:lnTo>
                  <a:lnTo>
                    <a:pt x="12" y="48"/>
                  </a:lnTo>
                  <a:lnTo>
                    <a:pt x="12" y="50"/>
                  </a:lnTo>
                  <a:lnTo>
                    <a:pt x="20" y="50"/>
                  </a:lnTo>
                  <a:lnTo>
                    <a:pt x="22" y="52"/>
                  </a:lnTo>
                  <a:lnTo>
                    <a:pt x="20" y="52"/>
                  </a:lnTo>
                  <a:lnTo>
                    <a:pt x="16" y="54"/>
                  </a:lnTo>
                  <a:lnTo>
                    <a:pt x="14" y="56"/>
                  </a:lnTo>
                  <a:lnTo>
                    <a:pt x="14" y="59"/>
                  </a:lnTo>
                  <a:lnTo>
                    <a:pt x="14" y="61"/>
                  </a:lnTo>
                  <a:lnTo>
                    <a:pt x="8" y="65"/>
                  </a:lnTo>
                  <a:lnTo>
                    <a:pt x="18" y="65"/>
                  </a:lnTo>
                  <a:lnTo>
                    <a:pt x="22" y="61"/>
                  </a:lnTo>
                  <a:lnTo>
                    <a:pt x="22" y="63"/>
                  </a:lnTo>
                  <a:lnTo>
                    <a:pt x="24" y="63"/>
                  </a:lnTo>
                  <a:lnTo>
                    <a:pt x="24" y="65"/>
                  </a:lnTo>
                  <a:lnTo>
                    <a:pt x="12" y="67"/>
                  </a:lnTo>
                  <a:lnTo>
                    <a:pt x="8" y="71"/>
                  </a:lnTo>
                  <a:lnTo>
                    <a:pt x="8" y="73"/>
                  </a:lnTo>
                  <a:lnTo>
                    <a:pt x="8" y="75"/>
                  </a:lnTo>
                  <a:lnTo>
                    <a:pt x="6" y="73"/>
                  </a:lnTo>
                  <a:lnTo>
                    <a:pt x="4" y="75"/>
                  </a:lnTo>
                  <a:lnTo>
                    <a:pt x="2" y="75"/>
                  </a:lnTo>
                  <a:lnTo>
                    <a:pt x="0" y="75"/>
                  </a:lnTo>
                  <a:lnTo>
                    <a:pt x="0" y="77"/>
                  </a:lnTo>
                  <a:lnTo>
                    <a:pt x="6" y="77"/>
                  </a:lnTo>
                  <a:lnTo>
                    <a:pt x="8" y="79"/>
                  </a:lnTo>
                  <a:lnTo>
                    <a:pt x="4" y="79"/>
                  </a:lnTo>
                  <a:lnTo>
                    <a:pt x="2" y="83"/>
                  </a:lnTo>
                  <a:lnTo>
                    <a:pt x="2" y="85"/>
                  </a:lnTo>
                  <a:lnTo>
                    <a:pt x="4" y="85"/>
                  </a:lnTo>
                  <a:lnTo>
                    <a:pt x="10" y="83"/>
                  </a:lnTo>
                  <a:lnTo>
                    <a:pt x="10" y="85"/>
                  </a:lnTo>
                  <a:lnTo>
                    <a:pt x="4" y="89"/>
                  </a:lnTo>
                  <a:lnTo>
                    <a:pt x="6" y="89"/>
                  </a:lnTo>
                  <a:lnTo>
                    <a:pt x="12" y="87"/>
                  </a:lnTo>
                  <a:lnTo>
                    <a:pt x="12" y="89"/>
                  </a:lnTo>
                  <a:lnTo>
                    <a:pt x="10" y="89"/>
                  </a:lnTo>
                  <a:lnTo>
                    <a:pt x="8" y="91"/>
                  </a:lnTo>
                  <a:lnTo>
                    <a:pt x="10" y="91"/>
                  </a:lnTo>
                  <a:lnTo>
                    <a:pt x="10" y="93"/>
                  </a:lnTo>
                  <a:lnTo>
                    <a:pt x="12" y="91"/>
                  </a:lnTo>
                  <a:lnTo>
                    <a:pt x="14" y="91"/>
                  </a:lnTo>
                  <a:lnTo>
                    <a:pt x="16" y="91"/>
                  </a:lnTo>
                  <a:lnTo>
                    <a:pt x="18" y="91"/>
                  </a:lnTo>
                  <a:lnTo>
                    <a:pt x="20" y="91"/>
                  </a:lnTo>
                  <a:lnTo>
                    <a:pt x="28" y="89"/>
                  </a:lnTo>
                  <a:lnTo>
                    <a:pt x="30" y="87"/>
                  </a:lnTo>
                  <a:lnTo>
                    <a:pt x="30" y="83"/>
                  </a:lnTo>
                  <a:lnTo>
                    <a:pt x="32" y="83"/>
                  </a:lnTo>
                  <a:lnTo>
                    <a:pt x="32" y="85"/>
                  </a:lnTo>
                  <a:lnTo>
                    <a:pt x="36" y="83"/>
                  </a:lnTo>
                  <a:lnTo>
                    <a:pt x="38" y="81"/>
                  </a:lnTo>
                  <a:lnTo>
                    <a:pt x="40" y="81"/>
                  </a:lnTo>
                  <a:lnTo>
                    <a:pt x="42" y="79"/>
                  </a:lnTo>
                  <a:lnTo>
                    <a:pt x="42" y="77"/>
                  </a:lnTo>
                  <a:lnTo>
                    <a:pt x="56" y="75"/>
                  </a:lnTo>
                  <a:lnTo>
                    <a:pt x="58" y="75"/>
                  </a:lnTo>
                  <a:lnTo>
                    <a:pt x="60" y="75"/>
                  </a:lnTo>
                  <a:lnTo>
                    <a:pt x="58" y="71"/>
                  </a:lnTo>
                  <a:lnTo>
                    <a:pt x="64" y="57"/>
                  </a:lnTo>
                  <a:lnTo>
                    <a:pt x="62" y="48"/>
                  </a:lnTo>
                  <a:lnTo>
                    <a:pt x="64" y="48"/>
                  </a:lnTo>
                  <a:lnTo>
                    <a:pt x="64" y="42"/>
                  </a:lnTo>
                  <a:lnTo>
                    <a:pt x="60" y="34"/>
                  </a:lnTo>
                  <a:lnTo>
                    <a:pt x="60" y="32"/>
                  </a:lnTo>
                </a:path>
              </a:pathLst>
            </a:custGeom>
            <a:solidFill>
              <a:schemeClr val="tx2"/>
            </a:solidFill>
            <a:ln w="3175">
              <a:solidFill>
                <a:schemeClr val="bg1"/>
              </a:solidFill>
              <a:round/>
              <a:headEnd/>
              <a:tailEnd/>
            </a:ln>
          </p:spPr>
          <p:txBody>
            <a:bodyPr/>
            <a:lstStyle/>
            <a:p>
              <a:endParaRPr lang="fr-FR" dirty="0"/>
            </a:p>
          </p:txBody>
        </p:sp>
        <p:sp>
          <p:nvSpPr>
            <p:cNvPr id="5433" name="Freeform 502"/>
            <p:cNvSpPr>
              <a:spLocks/>
            </p:cNvSpPr>
            <p:nvPr/>
          </p:nvSpPr>
          <p:spPr bwMode="auto">
            <a:xfrm>
              <a:off x="2946" y="1263"/>
              <a:ext cx="196" cy="447"/>
            </a:xfrm>
            <a:custGeom>
              <a:avLst/>
              <a:gdLst>
                <a:gd name="T0" fmla="*/ 4 w 196"/>
                <a:gd name="T1" fmla="*/ 369 h 447"/>
                <a:gd name="T2" fmla="*/ 8 w 196"/>
                <a:gd name="T3" fmla="*/ 371 h 447"/>
                <a:gd name="T4" fmla="*/ 14 w 196"/>
                <a:gd name="T5" fmla="*/ 385 h 447"/>
                <a:gd name="T6" fmla="*/ 20 w 196"/>
                <a:gd name="T7" fmla="*/ 409 h 447"/>
                <a:gd name="T8" fmla="*/ 24 w 196"/>
                <a:gd name="T9" fmla="*/ 419 h 447"/>
                <a:gd name="T10" fmla="*/ 28 w 196"/>
                <a:gd name="T11" fmla="*/ 441 h 447"/>
                <a:gd name="T12" fmla="*/ 34 w 196"/>
                <a:gd name="T13" fmla="*/ 447 h 447"/>
                <a:gd name="T14" fmla="*/ 50 w 196"/>
                <a:gd name="T15" fmla="*/ 429 h 447"/>
                <a:gd name="T16" fmla="*/ 66 w 196"/>
                <a:gd name="T17" fmla="*/ 427 h 447"/>
                <a:gd name="T18" fmla="*/ 80 w 196"/>
                <a:gd name="T19" fmla="*/ 397 h 447"/>
                <a:gd name="T20" fmla="*/ 82 w 196"/>
                <a:gd name="T21" fmla="*/ 379 h 447"/>
                <a:gd name="T22" fmla="*/ 84 w 196"/>
                <a:gd name="T23" fmla="*/ 373 h 447"/>
                <a:gd name="T24" fmla="*/ 84 w 196"/>
                <a:gd name="T25" fmla="*/ 359 h 447"/>
                <a:gd name="T26" fmla="*/ 88 w 196"/>
                <a:gd name="T27" fmla="*/ 355 h 447"/>
                <a:gd name="T28" fmla="*/ 102 w 196"/>
                <a:gd name="T29" fmla="*/ 349 h 447"/>
                <a:gd name="T30" fmla="*/ 110 w 196"/>
                <a:gd name="T31" fmla="*/ 339 h 447"/>
                <a:gd name="T32" fmla="*/ 84 w 196"/>
                <a:gd name="T33" fmla="*/ 333 h 447"/>
                <a:gd name="T34" fmla="*/ 88 w 196"/>
                <a:gd name="T35" fmla="*/ 331 h 447"/>
                <a:gd name="T36" fmla="*/ 100 w 196"/>
                <a:gd name="T37" fmla="*/ 335 h 447"/>
                <a:gd name="T38" fmla="*/ 114 w 196"/>
                <a:gd name="T39" fmla="*/ 317 h 447"/>
                <a:gd name="T40" fmla="*/ 104 w 196"/>
                <a:gd name="T41" fmla="*/ 301 h 447"/>
                <a:gd name="T42" fmla="*/ 82 w 196"/>
                <a:gd name="T43" fmla="*/ 313 h 447"/>
                <a:gd name="T44" fmla="*/ 88 w 196"/>
                <a:gd name="T45" fmla="*/ 307 h 447"/>
                <a:gd name="T46" fmla="*/ 92 w 196"/>
                <a:gd name="T47" fmla="*/ 291 h 447"/>
                <a:gd name="T48" fmla="*/ 94 w 196"/>
                <a:gd name="T49" fmla="*/ 265 h 447"/>
                <a:gd name="T50" fmla="*/ 98 w 196"/>
                <a:gd name="T51" fmla="*/ 244 h 447"/>
                <a:gd name="T52" fmla="*/ 100 w 196"/>
                <a:gd name="T53" fmla="*/ 230 h 447"/>
                <a:gd name="T54" fmla="*/ 108 w 196"/>
                <a:gd name="T55" fmla="*/ 228 h 447"/>
                <a:gd name="T56" fmla="*/ 112 w 196"/>
                <a:gd name="T57" fmla="*/ 222 h 447"/>
                <a:gd name="T58" fmla="*/ 124 w 196"/>
                <a:gd name="T59" fmla="*/ 210 h 447"/>
                <a:gd name="T60" fmla="*/ 138 w 196"/>
                <a:gd name="T61" fmla="*/ 202 h 447"/>
                <a:gd name="T62" fmla="*/ 158 w 196"/>
                <a:gd name="T63" fmla="*/ 176 h 447"/>
                <a:gd name="T64" fmla="*/ 152 w 196"/>
                <a:gd name="T65" fmla="*/ 164 h 447"/>
                <a:gd name="T66" fmla="*/ 156 w 196"/>
                <a:gd name="T67" fmla="*/ 144 h 447"/>
                <a:gd name="T68" fmla="*/ 162 w 196"/>
                <a:gd name="T69" fmla="*/ 138 h 447"/>
                <a:gd name="T70" fmla="*/ 168 w 196"/>
                <a:gd name="T71" fmla="*/ 136 h 447"/>
                <a:gd name="T72" fmla="*/ 172 w 196"/>
                <a:gd name="T73" fmla="*/ 126 h 447"/>
                <a:gd name="T74" fmla="*/ 182 w 196"/>
                <a:gd name="T75" fmla="*/ 130 h 447"/>
                <a:gd name="T76" fmla="*/ 196 w 196"/>
                <a:gd name="T77" fmla="*/ 126 h 447"/>
                <a:gd name="T78" fmla="*/ 188 w 196"/>
                <a:gd name="T79" fmla="*/ 78 h 447"/>
                <a:gd name="T80" fmla="*/ 180 w 196"/>
                <a:gd name="T81" fmla="*/ 30 h 447"/>
                <a:gd name="T82" fmla="*/ 136 w 196"/>
                <a:gd name="T83" fmla="*/ 2 h 447"/>
                <a:gd name="T84" fmla="*/ 136 w 196"/>
                <a:gd name="T85" fmla="*/ 16 h 447"/>
                <a:gd name="T86" fmla="*/ 112 w 196"/>
                <a:gd name="T87" fmla="*/ 22 h 447"/>
                <a:gd name="T88" fmla="*/ 102 w 196"/>
                <a:gd name="T89" fmla="*/ 46 h 447"/>
                <a:gd name="T90" fmla="*/ 78 w 196"/>
                <a:gd name="T91" fmla="*/ 66 h 447"/>
                <a:gd name="T92" fmla="*/ 58 w 196"/>
                <a:gd name="T93" fmla="*/ 118 h 447"/>
                <a:gd name="T94" fmla="*/ 48 w 196"/>
                <a:gd name="T95" fmla="*/ 180 h 447"/>
                <a:gd name="T96" fmla="*/ 18 w 196"/>
                <a:gd name="T97" fmla="*/ 202 h 447"/>
                <a:gd name="T98" fmla="*/ 16 w 196"/>
                <a:gd name="T99" fmla="*/ 242 h 447"/>
                <a:gd name="T100" fmla="*/ 26 w 196"/>
                <a:gd name="T101" fmla="*/ 277 h 447"/>
                <a:gd name="T102" fmla="*/ 22 w 196"/>
                <a:gd name="T103" fmla="*/ 301 h 447"/>
                <a:gd name="T104" fmla="*/ 12 w 196"/>
                <a:gd name="T105" fmla="*/ 325 h 447"/>
                <a:gd name="T106" fmla="*/ 4 w 196"/>
                <a:gd name="T107" fmla="*/ 353 h 4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6"/>
                <a:gd name="T163" fmla="*/ 0 h 447"/>
                <a:gd name="T164" fmla="*/ 196 w 196"/>
                <a:gd name="T165" fmla="*/ 447 h 4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6" h="447">
                  <a:moveTo>
                    <a:pt x="2" y="345"/>
                  </a:moveTo>
                  <a:lnTo>
                    <a:pt x="0" y="349"/>
                  </a:lnTo>
                  <a:lnTo>
                    <a:pt x="2" y="365"/>
                  </a:lnTo>
                  <a:lnTo>
                    <a:pt x="4" y="365"/>
                  </a:lnTo>
                  <a:lnTo>
                    <a:pt x="4" y="367"/>
                  </a:lnTo>
                  <a:lnTo>
                    <a:pt x="4" y="369"/>
                  </a:lnTo>
                  <a:lnTo>
                    <a:pt x="6" y="367"/>
                  </a:lnTo>
                  <a:lnTo>
                    <a:pt x="6" y="365"/>
                  </a:lnTo>
                  <a:lnTo>
                    <a:pt x="8" y="365"/>
                  </a:lnTo>
                  <a:lnTo>
                    <a:pt x="6" y="369"/>
                  </a:lnTo>
                  <a:lnTo>
                    <a:pt x="8" y="369"/>
                  </a:lnTo>
                  <a:lnTo>
                    <a:pt x="8" y="371"/>
                  </a:lnTo>
                  <a:lnTo>
                    <a:pt x="6" y="373"/>
                  </a:lnTo>
                  <a:lnTo>
                    <a:pt x="10" y="375"/>
                  </a:lnTo>
                  <a:lnTo>
                    <a:pt x="10" y="377"/>
                  </a:lnTo>
                  <a:lnTo>
                    <a:pt x="10" y="381"/>
                  </a:lnTo>
                  <a:lnTo>
                    <a:pt x="12" y="381"/>
                  </a:lnTo>
                  <a:lnTo>
                    <a:pt x="14" y="385"/>
                  </a:lnTo>
                  <a:lnTo>
                    <a:pt x="12" y="387"/>
                  </a:lnTo>
                  <a:lnTo>
                    <a:pt x="12" y="391"/>
                  </a:lnTo>
                  <a:lnTo>
                    <a:pt x="12" y="393"/>
                  </a:lnTo>
                  <a:lnTo>
                    <a:pt x="14" y="393"/>
                  </a:lnTo>
                  <a:lnTo>
                    <a:pt x="18" y="405"/>
                  </a:lnTo>
                  <a:lnTo>
                    <a:pt x="20" y="409"/>
                  </a:lnTo>
                  <a:lnTo>
                    <a:pt x="22" y="411"/>
                  </a:lnTo>
                  <a:lnTo>
                    <a:pt x="26" y="413"/>
                  </a:lnTo>
                  <a:lnTo>
                    <a:pt x="28" y="417"/>
                  </a:lnTo>
                  <a:lnTo>
                    <a:pt x="28" y="419"/>
                  </a:lnTo>
                  <a:lnTo>
                    <a:pt x="26" y="419"/>
                  </a:lnTo>
                  <a:lnTo>
                    <a:pt x="24" y="419"/>
                  </a:lnTo>
                  <a:lnTo>
                    <a:pt x="24" y="421"/>
                  </a:lnTo>
                  <a:lnTo>
                    <a:pt x="26" y="425"/>
                  </a:lnTo>
                  <a:lnTo>
                    <a:pt x="24" y="425"/>
                  </a:lnTo>
                  <a:lnTo>
                    <a:pt x="22" y="423"/>
                  </a:lnTo>
                  <a:lnTo>
                    <a:pt x="22" y="425"/>
                  </a:lnTo>
                  <a:lnTo>
                    <a:pt x="28" y="441"/>
                  </a:lnTo>
                  <a:lnTo>
                    <a:pt x="28" y="443"/>
                  </a:lnTo>
                  <a:lnTo>
                    <a:pt x="28" y="445"/>
                  </a:lnTo>
                  <a:lnTo>
                    <a:pt x="26" y="445"/>
                  </a:lnTo>
                  <a:lnTo>
                    <a:pt x="26" y="447"/>
                  </a:lnTo>
                  <a:lnTo>
                    <a:pt x="30" y="447"/>
                  </a:lnTo>
                  <a:lnTo>
                    <a:pt x="34" y="447"/>
                  </a:lnTo>
                  <a:lnTo>
                    <a:pt x="38" y="447"/>
                  </a:lnTo>
                  <a:lnTo>
                    <a:pt x="42" y="445"/>
                  </a:lnTo>
                  <a:lnTo>
                    <a:pt x="46" y="447"/>
                  </a:lnTo>
                  <a:lnTo>
                    <a:pt x="48" y="443"/>
                  </a:lnTo>
                  <a:lnTo>
                    <a:pt x="48" y="437"/>
                  </a:lnTo>
                  <a:lnTo>
                    <a:pt x="50" y="429"/>
                  </a:lnTo>
                  <a:lnTo>
                    <a:pt x="52" y="431"/>
                  </a:lnTo>
                  <a:lnTo>
                    <a:pt x="54" y="427"/>
                  </a:lnTo>
                  <a:lnTo>
                    <a:pt x="56" y="425"/>
                  </a:lnTo>
                  <a:lnTo>
                    <a:pt x="60" y="427"/>
                  </a:lnTo>
                  <a:lnTo>
                    <a:pt x="64" y="427"/>
                  </a:lnTo>
                  <a:lnTo>
                    <a:pt x="66" y="427"/>
                  </a:lnTo>
                  <a:lnTo>
                    <a:pt x="70" y="427"/>
                  </a:lnTo>
                  <a:lnTo>
                    <a:pt x="72" y="427"/>
                  </a:lnTo>
                  <a:lnTo>
                    <a:pt x="78" y="411"/>
                  </a:lnTo>
                  <a:lnTo>
                    <a:pt x="80" y="405"/>
                  </a:lnTo>
                  <a:lnTo>
                    <a:pt x="80" y="401"/>
                  </a:lnTo>
                  <a:lnTo>
                    <a:pt x="80" y="397"/>
                  </a:lnTo>
                  <a:lnTo>
                    <a:pt x="82" y="391"/>
                  </a:lnTo>
                  <a:lnTo>
                    <a:pt x="82" y="389"/>
                  </a:lnTo>
                  <a:lnTo>
                    <a:pt x="82" y="387"/>
                  </a:lnTo>
                  <a:lnTo>
                    <a:pt x="82" y="385"/>
                  </a:lnTo>
                  <a:lnTo>
                    <a:pt x="82" y="381"/>
                  </a:lnTo>
                  <a:lnTo>
                    <a:pt x="82" y="379"/>
                  </a:lnTo>
                  <a:lnTo>
                    <a:pt x="80" y="379"/>
                  </a:lnTo>
                  <a:lnTo>
                    <a:pt x="82" y="377"/>
                  </a:lnTo>
                  <a:lnTo>
                    <a:pt x="82" y="379"/>
                  </a:lnTo>
                  <a:lnTo>
                    <a:pt x="84" y="377"/>
                  </a:lnTo>
                  <a:lnTo>
                    <a:pt x="84" y="375"/>
                  </a:lnTo>
                  <a:lnTo>
                    <a:pt x="84" y="373"/>
                  </a:lnTo>
                  <a:lnTo>
                    <a:pt x="84" y="367"/>
                  </a:lnTo>
                  <a:lnTo>
                    <a:pt x="80" y="363"/>
                  </a:lnTo>
                  <a:lnTo>
                    <a:pt x="82" y="363"/>
                  </a:lnTo>
                  <a:lnTo>
                    <a:pt x="86" y="363"/>
                  </a:lnTo>
                  <a:lnTo>
                    <a:pt x="86" y="361"/>
                  </a:lnTo>
                  <a:lnTo>
                    <a:pt x="84" y="359"/>
                  </a:lnTo>
                  <a:lnTo>
                    <a:pt x="76" y="359"/>
                  </a:lnTo>
                  <a:lnTo>
                    <a:pt x="76" y="357"/>
                  </a:lnTo>
                  <a:lnTo>
                    <a:pt x="82" y="357"/>
                  </a:lnTo>
                  <a:lnTo>
                    <a:pt x="86" y="359"/>
                  </a:lnTo>
                  <a:lnTo>
                    <a:pt x="88" y="357"/>
                  </a:lnTo>
                  <a:lnTo>
                    <a:pt x="88" y="355"/>
                  </a:lnTo>
                  <a:lnTo>
                    <a:pt x="92" y="355"/>
                  </a:lnTo>
                  <a:lnTo>
                    <a:pt x="96" y="349"/>
                  </a:lnTo>
                  <a:lnTo>
                    <a:pt x="96" y="347"/>
                  </a:lnTo>
                  <a:lnTo>
                    <a:pt x="98" y="347"/>
                  </a:lnTo>
                  <a:lnTo>
                    <a:pt x="98" y="351"/>
                  </a:lnTo>
                  <a:lnTo>
                    <a:pt x="102" y="349"/>
                  </a:lnTo>
                  <a:lnTo>
                    <a:pt x="104" y="347"/>
                  </a:lnTo>
                  <a:lnTo>
                    <a:pt x="108" y="343"/>
                  </a:lnTo>
                  <a:lnTo>
                    <a:pt x="108" y="339"/>
                  </a:lnTo>
                  <a:lnTo>
                    <a:pt x="108" y="341"/>
                  </a:lnTo>
                  <a:lnTo>
                    <a:pt x="110" y="341"/>
                  </a:lnTo>
                  <a:lnTo>
                    <a:pt x="110" y="339"/>
                  </a:lnTo>
                  <a:lnTo>
                    <a:pt x="112" y="337"/>
                  </a:lnTo>
                  <a:lnTo>
                    <a:pt x="98" y="339"/>
                  </a:lnTo>
                  <a:lnTo>
                    <a:pt x="94" y="339"/>
                  </a:lnTo>
                  <a:lnTo>
                    <a:pt x="92" y="339"/>
                  </a:lnTo>
                  <a:lnTo>
                    <a:pt x="90" y="337"/>
                  </a:lnTo>
                  <a:lnTo>
                    <a:pt x="84" y="333"/>
                  </a:lnTo>
                  <a:lnTo>
                    <a:pt x="80" y="335"/>
                  </a:lnTo>
                  <a:lnTo>
                    <a:pt x="78" y="333"/>
                  </a:lnTo>
                  <a:lnTo>
                    <a:pt x="80" y="333"/>
                  </a:lnTo>
                  <a:lnTo>
                    <a:pt x="82" y="331"/>
                  </a:lnTo>
                  <a:lnTo>
                    <a:pt x="84" y="331"/>
                  </a:lnTo>
                  <a:lnTo>
                    <a:pt x="88" y="331"/>
                  </a:lnTo>
                  <a:lnTo>
                    <a:pt x="92" y="333"/>
                  </a:lnTo>
                  <a:lnTo>
                    <a:pt x="94" y="333"/>
                  </a:lnTo>
                  <a:lnTo>
                    <a:pt x="94" y="331"/>
                  </a:lnTo>
                  <a:lnTo>
                    <a:pt x="96" y="333"/>
                  </a:lnTo>
                  <a:lnTo>
                    <a:pt x="98" y="333"/>
                  </a:lnTo>
                  <a:lnTo>
                    <a:pt x="100" y="335"/>
                  </a:lnTo>
                  <a:lnTo>
                    <a:pt x="102" y="337"/>
                  </a:lnTo>
                  <a:lnTo>
                    <a:pt x="110" y="331"/>
                  </a:lnTo>
                  <a:lnTo>
                    <a:pt x="114" y="327"/>
                  </a:lnTo>
                  <a:lnTo>
                    <a:pt x="116" y="325"/>
                  </a:lnTo>
                  <a:lnTo>
                    <a:pt x="116" y="321"/>
                  </a:lnTo>
                  <a:lnTo>
                    <a:pt x="114" y="317"/>
                  </a:lnTo>
                  <a:lnTo>
                    <a:pt x="112" y="315"/>
                  </a:lnTo>
                  <a:lnTo>
                    <a:pt x="108" y="311"/>
                  </a:lnTo>
                  <a:lnTo>
                    <a:pt x="110" y="311"/>
                  </a:lnTo>
                  <a:lnTo>
                    <a:pt x="110" y="309"/>
                  </a:lnTo>
                  <a:lnTo>
                    <a:pt x="104" y="307"/>
                  </a:lnTo>
                  <a:lnTo>
                    <a:pt x="104" y="301"/>
                  </a:lnTo>
                  <a:lnTo>
                    <a:pt x="98" y="301"/>
                  </a:lnTo>
                  <a:lnTo>
                    <a:pt x="96" y="299"/>
                  </a:lnTo>
                  <a:lnTo>
                    <a:pt x="96" y="301"/>
                  </a:lnTo>
                  <a:lnTo>
                    <a:pt x="94" y="305"/>
                  </a:lnTo>
                  <a:lnTo>
                    <a:pt x="84" y="313"/>
                  </a:lnTo>
                  <a:lnTo>
                    <a:pt x="82" y="313"/>
                  </a:lnTo>
                  <a:lnTo>
                    <a:pt x="80" y="315"/>
                  </a:lnTo>
                  <a:lnTo>
                    <a:pt x="78" y="313"/>
                  </a:lnTo>
                  <a:lnTo>
                    <a:pt x="80" y="313"/>
                  </a:lnTo>
                  <a:lnTo>
                    <a:pt x="82" y="311"/>
                  </a:lnTo>
                  <a:lnTo>
                    <a:pt x="86" y="309"/>
                  </a:lnTo>
                  <a:lnTo>
                    <a:pt x="88" y="307"/>
                  </a:lnTo>
                  <a:lnTo>
                    <a:pt x="92" y="303"/>
                  </a:lnTo>
                  <a:lnTo>
                    <a:pt x="94" y="301"/>
                  </a:lnTo>
                  <a:lnTo>
                    <a:pt x="94" y="297"/>
                  </a:lnTo>
                  <a:lnTo>
                    <a:pt x="92" y="297"/>
                  </a:lnTo>
                  <a:lnTo>
                    <a:pt x="92" y="295"/>
                  </a:lnTo>
                  <a:lnTo>
                    <a:pt x="92" y="291"/>
                  </a:lnTo>
                  <a:lnTo>
                    <a:pt x="92" y="289"/>
                  </a:lnTo>
                  <a:lnTo>
                    <a:pt x="90" y="271"/>
                  </a:lnTo>
                  <a:lnTo>
                    <a:pt x="90" y="267"/>
                  </a:lnTo>
                  <a:lnTo>
                    <a:pt x="90" y="265"/>
                  </a:lnTo>
                  <a:lnTo>
                    <a:pt x="94" y="267"/>
                  </a:lnTo>
                  <a:lnTo>
                    <a:pt x="94" y="265"/>
                  </a:lnTo>
                  <a:lnTo>
                    <a:pt x="94" y="259"/>
                  </a:lnTo>
                  <a:lnTo>
                    <a:pt x="96" y="250"/>
                  </a:lnTo>
                  <a:lnTo>
                    <a:pt x="94" y="246"/>
                  </a:lnTo>
                  <a:lnTo>
                    <a:pt x="94" y="244"/>
                  </a:lnTo>
                  <a:lnTo>
                    <a:pt x="94" y="240"/>
                  </a:lnTo>
                  <a:lnTo>
                    <a:pt x="98" y="244"/>
                  </a:lnTo>
                  <a:lnTo>
                    <a:pt x="98" y="242"/>
                  </a:lnTo>
                  <a:lnTo>
                    <a:pt x="100" y="242"/>
                  </a:lnTo>
                  <a:lnTo>
                    <a:pt x="102" y="240"/>
                  </a:lnTo>
                  <a:lnTo>
                    <a:pt x="102" y="238"/>
                  </a:lnTo>
                  <a:lnTo>
                    <a:pt x="102" y="234"/>
                  </a:lnTo>
                  <a:lnTo>
                    <a:pt x="100" y="230"/>
                  </a:lnTo>
                  <a:lnTo>
                    <a:pt x="100" y="228"/>
                  </a:lnTo>
                  <a:lnTo>
                    <a:pt x="102" y="230"/>
                  </a:lnTo>
                  <a:lnTo>
                    <a:pt x="104" y="232"/>
                  </a:lnTo>
                  <a:lnTo>
                    <a:pt x="106" y="230"/>
                  </a:lnTo>
                  <a:lnTo>
                    <a:pt x="108" y="230"/>
                  </a:lnTo>
                  <a:lnTo>
                    <a:pt x="108" y="228"/>
                  </a:lnTo>
                  <a:lnTo>
                    <a:pt x="110" y="226"/>
                  </a:lnTo>
                  <a:lnTo>
                    <a:pt x="106" y="226"/>
                  </a:lnTo>
                  <a:lnTo>
                    <a:pt x="108" y="226"/>
                  </a:lnTo>
                  <a:lnTo>
                    <a:pt x="110" y="224"/>
                  </a:lnTo>
                  <a:lnTo>
                    <a:pt x="110" y="222"/>
                  </a:lnTo>
                  <a:lnTo>
                    <a:pt x="112" y="222"/>
                  </a:lnTo>
                  <a:lnTo>
                    <a:pt x="114" y="218"/>
                  </a:lnTo>
                  <a:lnTo>
                    <a:pt x="116" y="216"/>
                  </a:lnTo>
                  <a:lnTo>
                    <a:pt x="116" y="214"/>
                  </a:lnTo>
                  <a:lnTo>
                    <a:pt x="120" y="216"/>
                  </a:lnTo>
                  <a:lnTo>
                    <a:pt x="122" y="212"/>
                  </a:lnTo>
                  <a:lnTo>
                    <a:pt x="124" y="210"/>
                  </a:lnTo>
                  <a:lnTo>
                    <a:pt x="128" y="206"/>
                  </a:lnTo>
                  <a:lnTo>
                    <a:pt x="130" y="208"/>
                  </a:lnTo>
                  <a:lnTo>
                    <a:pt x="132" y="206"/>
                  </a:lnTo>
                  <a:lnTo>
                    <a:pt x="134" y="204"/>
                  </a:lnTo>
                  <a:lnTo>
                    <a:pt x="136" y="202"/>
                  </a:lnTo>
                  <a:lnTo>
                    <a:pt x="138" y="202"/>
                  </a:lnTo>
                  <a:lnTo>
                    <a:pt x="142" y="200"/>
                  </a:lnTo>
                  <a:lnTo>
                    <a:pt x="144" y="198"/>
                  </a:lnTo>
                  <a:lnTo>
                    <a:pt x="146" y="196"/>
                  </a:lnTo>
                  <a:lnTo>
                    <a:pt x="156" y="178"/>
                  </a:lnTo>
                  <a:lnTo>
                    <a:pt x="156" y="182"/>
                  </a:lnTo>
                  <a:lnTo>
                    <a:pt x="158" y="176"/>
                  </a:lnTo>
                  <a:lnTo>
                    <a:pt x="156" y="174"/>
                  </a:lnTo>
                  <a:lnTo>
                    <a:pt x="152" y="170"/>
                  </a:lnTo>
                  <a:lnTo>
                    <a:pt x="152" y="168"/>
                  </a:lnTo>
                  <a:lnTo>
                    <a:pt x="154" y="168"/>
                  </a:lnTo>
                  <a:lnTo>
                    <a:pt x="152" y="166"/>
                  </a:lnTo>
                  <a:lnTo>
                    <a:pt x="152" y="164"/>
                  </a:lnTo>
                  <a:lnTo>
                    <a:pt x="152" y="162"/>
                  </a:lnTo>
                  <a:lnTo>
                    <a:pt x="154" y="160"/>
                  </a:lnTo>
                  <a:lnTo>
                    <a:pt x="156" y="158"/>
                  </a:lnTo>
                  <a:lnTo>
                    <a:pt x="158" y="150"/>
                  </a:lnTo>
                  <a:lnTo>
                    <a:pt x="156" y="146"/>
                  </a:lnTo>
                  <a:lnTo>
                    <a:pt x="156" y="144"/>
                  </a:lnTo>
                  <a:lnTo>
                    <a:pt x="160" y="142"/>
                  </a:lnTo>
                  <a:lnTo>
                    <a:pt x="160" y="140"/>
                  </a:lnTo>
                  <a:lnTo>
                    <a:pt x="162" y="142"/>
                  </a:lnTo>
                  <a:lnTo>
                    <a:pt x="164" y="142"/>
                  </a:lnTo>
                  <a:lnTo>
                    <a:pt x="164" y="140"/>
                  </a:lnTo>
                  <a:lnTo>
                    <a:pt x="162" y="138"/>
                  </a:lnTo>
                  <a:lnTo>
                    <a:pt x="166" y="138"/>
                  </a:lnTo>
                  <a:lnTo>
                    <a:pt x="166" y="136"/>
                  </a:lnTo>
                  <a:lnTo>
                    <a:pt x="162" y="132"/>
                  </a:lnTo>
                  <a:lnTo>
                    <a:pt x="162" y="130"/>
                  </a:lnTo>
                  <a:lnTo>
                    <a:pt x="166" y="134"/>
                  </a:lnTo>
                  <a:lnTo>
                    <a:pt x="168" y="136"/>
                  </a:lnTo>
                  <a:lnTo>
                    <a:pt x="168" y="130"/>
                  </a:lnTo>
                  <a:lnTo>
                    <a:pt x="168" y="132"/>
                  </a:lnTo>
                  <a:lnTo>
                    <a:pt x="170" y="130"/>
                  </a:lnTo>
                  <a:lnTo>
                    <a:pt x="170" y="126"/>
                  </a:lnTo>
                  <a:lnTo>
                    <a:pt x="172" y="124"/>
                  </a:lnTo>
                  <a:lnTo>
                    <a:pt x="172" y="126"/>
                  </a:lnTo>
                  <a:lnTo>
                    <a:pt x="174" y="128"/>
                  </a:lnTo>
                  <a:lnTo>
                    <a:pt x="176" y="124"/>
                  </a:lnTo>
                  <a:lnTo>
                    <a:pt x="178" y="126"/>
                  </a:lnTo>
                  <a:lnTo>
                    <a:pt x="178" y="128"/>
                  </a:lnTo>
                  <a:lnTo>
                    <a:pt x="180" y="128"/>
                  </a:lnTo>
                  <a:lnTo>
                    <a:pt x="182" y="130"/>
                  </a:lnTo>
                  <a:lnTo>
                    <a:pt x="182" y="126"/>
                  </a:lnTo>
                  <a:lnTo>
                    <a:pt x="190" y="126"/>
                  </a:lnTo>
                  <a:lnTo>
                    <a:pt x="192" y="128"/>
                  </a:lnTo>
                  <a:lnTo>
                    <a:pt x="194" y="130"/>
                  </a:lnTo>
                  <a:lnTo>
                    <a:pt x="194" y="128"/>
                  </a:lnTo>
                  <a:lnTo>
                    <a:pt x="196" y="126"/>
                  </a:lnTo>
                  <a:lnTo>
                    <a:pt x="190" y="108"/>
                  </a:lnTo>
                  <a:lnTo>
                    <a:pt x="192" y="104"/>
                  </a:lnTo>
                  <a:lnTo>
                    <a:pt x="194" y="100"/>
                  </a:lnTo>
                  <a:lnTo>
                    <a:pt x="194" y="94"/>
                  </a:lnTo>
                  <a:lnTo>
                    <a:pt x="188" y="82"/>
                  </a:lnTo>
                  <a:lnTo>
                    <a:pt x="188" y="78"/>
                  </a:lnTo>
                  <a:lnTo>
                    <a:pt x="190" y="72"/>
                  </a:lnTo>
                  <a:lnTo>
                    <a:pt x="188" y="68"/>
                  </a:lnTo>
                  <a:lnTo>
                    <a:pt x="188" y="66"/>
                  </a:lnTo>
                  <a:lnTo>
                    <a:pt x="188" y="56"/>
                  </a:lnTo>
                  <a:lnTo>
                    <a:pt x="188" y="48"/>
                  </a:lnTo>
                  <a:lnTo>
                    <a:pt x="180" y="30"/>
                  </a:lnTo>
                  <a:lnTo>
                    <a:pt x="174" y="26"/>
                  </a:lnTo>
                  <a:lnTo>
                    <a:pt x="164" y="24"/>
                  </a:lnTo>
                  <a:lnTo>
                    <a:pt x="146" y="2"/>
                  </a:lnTo>
                  <a:lnTo>
                    <a:pt x="144" y="0"/>
                  </a:lnTo>
                  <a:lnTo>
                    <a:pt x="138" y="0"/>
                  </a:lnTo>
                  <a:lnTo>
                    <a:pt x="136" y="2"/>
                  </a:lnTo>
                  <a:lnTo>
                    <a:pt x="136" y="4"/>
                  </a:lnTo>
                  <a:lnTo>
                    <a:pt x="138" y="6"/>
                  </a:lnTo>
                  <a:lnTo>
                    <a:pt x="138" y="8"/>
                  </a:lnTo>
                  <a:lnTo>
                    <a:pt x="138" y="12"/>
                  </a:lnTo>
                  <a:lnTo>
                    <a:pt x="136" y="12"/>
                  </a:lnTo>
                  <a:lnTo>
                    <a:pt x="136" y="16"/>
                  </a:lnTo>
                  <a:lnTo>
                    <a:pt x="134" y="20"/>
                  </a:lnTo>
                  <a:lnTo>
                    <a:pt x="134" y="22"/>
                  </a:lnTo>
                  <a:lnTo>
                    <a:pt x="136" y="26"/>
                  </a:lnTo>
                  <a:lnTo>
                    <a:pt x="134" y="28"/>
                  </a:lnTo>
                  <a:lnTo>
                    <a:pt x="132" y="28"/>
                  </a:lnTo>
                  <a:lnTo>
                    <a:pt x="112" y="22"/>
                  </a:lnTo>
                  <a:lnTo>
                    <a:pt x="110" y="24"/>
                  </a:lnTo>
                  <a:lnTo>
                    <a:pt x="108" y="24"/>
                  </a:lnTo>
                  <a:lnTo>
                    <a:pt x="106" y="28"/>
                  </a:lnTo>
                  <a:lnTo>
                    <a:pt x="108" y="34"/>
                  </a:lnTo>
                  <a:lnTo>
                    <a:pt x="106" y="42"/>
                  </a:lnTo>
                  <a:lnTo>
                    <a:pt x="102" y="46"/>
                  </a:lnTo>
                  <a:lnTo>
                    <a:pt x="100" y="42"/>
                  </a:lnTo>
                  <a:lnTo>
                    <a:pt x="96" y="40"/>
                  </a:lnTo>
                  <a:lnTo>
                    <a:pt x="92" y="42"/>
                  </a:lnTo>
                  <a:lnTo>
                    <a:pt x="86" y="50"/>
                  </a:lnTo>
                  <a:lnTo>
                    <a:pt x="84" y="58"/>
                  </a:lnTo>
                  <a:lnTo>
                    <a:pt x="78" y="66"/>
                  </a:lnTo>
                  <a:lnTo>
                    <a:pt x="78" y="70"/>
                  </a:lnTo>
                  <a:lnTo>
                    <a:pt x="80" y="76"/>
                  </a:lnTo>
                  <a:lnTo>
                    <a:pt x="82" y="78"/>
                  </a:lnTo>
                  <a:lnTo>
                    <a:pt x="66" y="100"/>
                  </a:lnTo>
                  <a:lnTo>
                    <a:pt x="64" y="114"/>
                  </a:lnTo>
                  <a:lnTo>
                    <a:pt x="58" y="118"/>
                  </a:lnTo>
                  <a:lnTo>
                    <a:pt x="56" y="118"/>
                  </a:lnTo>
                  <a:lnTo>
                    <a:pt x="54" y="118"/>
                  </a:lnTo>
                  <a:lnTo>
                    <a:pt x="52" y="150"/>
                  </a:lnTo>
                  <a:lnTo>
                    <a:pt x="42" y="168"/>
                  </a:lnTo>
                  <a:lnTo>
                    <a:pt x="42" y="172"/>
                  </a:lnTo>
                  <a:lnTo>
                    <a:pt x="48" y="180"/>
                  </a:lnTo>
                  <a:lnTo>
                    <a:pt x="46" y="188"/>
                  </a:lnTo>
                  <a:lnTo>
                    <a:pt x="44" y="190"/>
                  </a:lnTo>
                  <a:lnTo>
                    <a:pt x="36" y="190"/>
                  </a:lnTo>
                  <a:lnTo>
                    <a:pt x="30" y="192"/>
                  </a:lnTo>
                  <a:lnTo>
                    <a:pt x="24" y="194"/>
                  </a:lnTo>
                  <a:lnTo>
                    <a:pt x="18" y="202"/>
                  </a:lnTo>
                  <a:lnTo>
                    <a:pt x="16" y="212"/>
                  </a:lnTo>
                  <a:lnTo>
                    <a:pt x="16" y="218"/>
                  </a:lnTo>
                  <a:lnTo>
                    <a:pt x="18" y="220"/>
                  </a:lnTo>
                  <a:lnTo>
                    <a:pt x="20" y="222"/>
                  </a:lnTo>
                  <a:lnTo>
                    <a:pt x="18" y="226"/>
                  </a:lnTo>
                  <a:lnTo>
                    <a:pt x="16" y="242"/>
                  </a:lnTo>
                  <a:lnTo>
                    <a:pt x="16" y="244"/>
                  </a:lnTo>
                  <a:lnTo>
                    <a:pt x="18" y="248"/>
                  </a:lnTo>
                  <a:lnTo>
                    <a:pt x="18" y="263"/>
                  </a:lnTo>
                  <a:lnTo>
                    <a:pt x="20" y="267"/>
                  </a:lnTo>
                  <a:lnTo>
                    <a:pt x="26" y="271"/>
                  </a:lnTo>
                  <a:lnTo>
                    <a:pt x="26" y="277"/>
                  </a:lnTo>
                  <a:lnTo>
                    <a:pt x="24" y="283"/>
                  </a:lnTo>
                  <a:lnTo>
                    <a:pt x="22" y="285"/>
                  </a:lnTo>
                  <a:lnTo>
                    <a:pt x="18" y="287"/>
                  </a:lnTo>
                  <a:lnTo>
                    <a:pt x="16" y="289"/>
                  </a:lnTo>
                  <a:lnTo>
                    <a:pt x="20" y="293"/>
                  </a:lnTo>
                  <a:lnTo>
                    <a:pt x="22" y="301"/>
                  </a:lnTo>
                  <a:lnTo>
                    <a:pt x="20" y="309"/>
                  </a:lnTo>
                  <a:lnTo>
                    <a:pt x="22" y="311"/>
                  </a:lnTo>
                  <a:lnTo>
                    <a:pt x="20" y="317"/>
                  </a:lnTo>
                  <a:lnTo>
                    <a:pt x="18" y="319"/>
                  </a:lnTo>
                  <a:lnTo>
                    <a:pt x="12" y="321"/>
                  </a:lnTo>
                  <a:lnTo>
                    <a:pt x="12" y="325"/>
                  </a:lnTo>
                  <a:lnTo>
                    <a:pt x="8" y="331"/>
                  </a:lnTo>
                  <a:lnTo>
                    <a:pt x="10" y="339"/>
                  </a:lnTo>
                  <a:lnTo>
                    <a:pt x="8" y="349"/>
                  </a:lnTo>
                  <a:lnTo>
                    <a:pt x="6" y="351"/>
                  </a:lnTo>
                  <a:lnTo>
                    <a:pt x="4" y="349"/>
                  </a:lnTo>
                  <a:lnTo>
                    <a:pt x="4" y="353"/>
                  </a:lnTo>
                  <a:lnTo>
                    <a:pt x="4" y="347"/>
                  </a:lnTo>
                  <a:lnTo>
                    <a:pt x="4" y="345"/>
                  </a:lnTo>
                  <a:lnTo>
                    <a:pt x="2" y="345"/>
                  </a:lnTo>
                  <a:close/>
                </a:path>
              </a:pathLst>
            </a:custGeom>
            <a:solidFill>
              <a:schemeClr val="tx2"/>
            </a:solidFill>
            <a:ln w="3175">
              <a:solidFill>
                <a:schemeClr val="bg1"/>
              </a:solidFill>
              <a:round/>
              <a:headEnd/>
              <a:tailEnd/>
            </a:ln>
          </p:spPr>
          <p:txBody>
            <a:bodyPr/>
            <a:lstStyle/>
            <a:p>
              <a:endParaRPr lang="fr-FR" dirty="0"/>
            </a:p>
          </p:txBody>
        </p:sp>
        <p:sp>
          <p:nvSpPr>
            <p:cNvPr id="5434" name="Freeform 503"/>
            <p:cNvSpPr>
              <a:spLocks/>
            </p:cNvSpPr>
            <p:nvPr/>
          </p:nvSpPr>
          <p:spPr bwMode="auto">
            <a:xfrm>
              <a:off x="2946" y="1263"/>
              <a:ext cx="196" cy="447"/>
            </a:xfrm>
            <a:custGeom>
              <a:avLst/>
              <a:gdLst>
                <a:gd name="T0" fmla="*/ 4 w 196"/>
                <a:gd name="T1" fmla="*/ 369 h 447"/>
                <a:gd name="T2" fmla="*/ 8 w 196"/>
                <a:gd name="T3" fmla="*/ 371 h 447"/>
                <a:gd name="T4" fmla="*/ 14 w 196"/>
                <a:gd name="T5" fmla="*/ 385 h 447"/>
                <a:gd name="T6" fmla="*/ 20 w 196"/>
                <a:gd name="T7" fmla="*/ 409 h 447"/>
                <a:gd name="T8" fmla="*/ 24 w 196"/>
                <a:gd name="T9" fmla="*/ 419 h 447"/>
                <a:gd name="T10" fmla="*/ 28 w 196"/>
                <a:gd name="T11" fmla="*/ 441 h 447"/>
                <a:gd name="T12" fmla="*/ 34 w 196"/>
                <a:gd name="T13" fmla="*/ 447 h 447"/>
                <a:gd name="T14" fmla="*/ 50 w 196"/>
                <a:gd name="T15" fmla="*/ 429 h 447"/>
                <a:gd name="T16" fmla="*/ 66 w 196"/>
                <a:gd name="T17" fmla="*/ 427 h 447"/>
                <a:gd name="T18" fmla="*/ 80 w 196"/>
                <a:gd name="T19" fmla="*/ 397 h 447"/>
                <a:gd name="T20" fmla="*/ 82 w 196"/>
                <a:gd name="T21" fmla="*/ 379 h 447"/>
                <a:gd name="T22" fmla="*/ 84 w 196"/>
                <a:gd name="T23" fmla="*/ 373 h 447"/>
                <a:gd name="T24" fmla="*/ 84 w 196"/>
                <a:gd name="T25" fmla="*/ 359 h 447"/>
                <a:gd name="T26" fmla="*/ 88 w 196"/>
                <a:gd name="T27" fmla="*/ 355 h 447"/>
                <a:gd name="T28" fmla="*/ 102 w 196"/>
                <a:gd name="T29" fmla="*/ 349 h 447"/>
                <a:gd name="T30" fmla="*/ 110 w 196"/>
                <a:gd name="T31" fmla="*/ 339 h 447"/>
                <a:gd name="T32" fmla="*/ 84 w 196"/>
                <a:gd name="T33" fmla="*/ 333 h 447"/>
                <a:gd name="T34" fmla="*/ 88 w 196"/>
                <a:gd name="T35" fmla="*/ 331 h 447"/>
                <a:gd name="T36" fmla="*/ 100 w 196"/>
                <a:gd name="T37" fmla="*/ 335 h 447"/>
                <a:gd name="T38" fmla="*/ 114 w 196"/>
                <a:gd name="T39" fmla="*/ 317 h 447"/>
                <a:gd name="T40" fmla="*/ 104 w 196"/>
                <a:gd name="T41" fmla="*/ 301 h 447"/>
                <a:gd name="T42" fmla="*/ 82 w 196"/>
                <a:gd name="T43" fmla="*/ 313 h 447"/>
                <a:gd name="T44" fmla="*/ 88 w 196"/>
                <a:gd name="T45" fmla="*/ 307 h 447"/>
                <a:gd name="T46" fmla="*/ 92 w 196"/>
                <a:gd name="T47" fmla="*/ 291 h 447"/>
                <a:gd name="T48" fmla="*/ 94 w 196"/>
                <a:gd name="T49" fmla="*/ 265 h 447"/>
                <a:gd name="T50" fmla="*/ 98 w 196"/>
                <a:gd name="T51" fmla="*/ 244 h 447"/>
                <a:gd name="T52" fmla="*/ 100 w 196"/>
                <a:gd name="T53" fmla="*/ 230 h 447"/>
                <a:gd name="T54" fmla="*/ 108 w 196"/>
                <a:gd name="T55" fmla="*/ 228 h 447"/>
                <a:gd name="T56" fmla="*/ 112 w 196"/>
                <a:gd name="T57" fmla="*/ 222 h 447"/>
                <a:gd name="T58" fmla="*/ 124 w 196"/>
                <a:gd name="T59" fmla="*/ 210 h 447"/>
                <a:gd name="T60" fmla="*/ 138 w 196"/>
                <a:gd name="T61" fmla="*/ 202 h 447"/>
                <a:gd name="T62" fmla="*/ 158 w 196"/>
                <a:gd name="T63" fmla="*/ 176 h 447"/>
                <a:gd name="T64" fmla="*/ 152 w 196"/>
                <a:gd name="T65" fmla="*/ 164 h 447"/>
                <a:gd name="T66" fmla="*/ 156 w 196"/>
                <a:gd name="T67" fmla="*/ 144 h 447"/>
                <a:gd name="T68" fmla="*/ 162 w 196"/>
                <a:gd name="T69" fmla="*/ 138 h 447"/>
                <a:gd name="T70" fmla="*/ 168 w 196"/>
                <a:gd name="T71" fmla="*/ 136 h 447"/>
                <a:gd name="T72" fmla="*/ 172 w 196"/>
                <a:gd name="T73" fmla="*/ 126 h 447"/>
                <a:gd name="T74" fmla="*/ 182 w 196"/>
                <a:gd name="T75" fmla="*/ 130 h 447"/>
                <a:gd name="T76" fmla="*/ 196 w 196"/>
                <a:gd name="T77" fmla="*/ 126 h 447"/>
                <a:gd name="T78" fmla="*/ 188 w 196"/>
                <a:gd name="T79" fmla="*/ 78 h 447"/>
                <a:gd name="T80" fmla="*/ 180 w 196"/>
                <a:gd name="T81" fmla="*/ 30 h 447"/>
                <a:gd name="T82" fmla="*/ 136 w 196"/>
                <a:gd name="T83" fmla="*/ 2 h 447"/>
                <a:gd name="T84" fmla="*/ 136 w 196"/>
                <a:gd name="T85" fmla="*/ 16 h 447"/>
                <a:gd name="T86" fmla="*/ 112 w 196"/>
                <a:gd name="T87" fmla="*/ 22 h 447"/>
                <a:gd name="T88" fmla="*/ 102 w 196"/>
                <a:gd name="T89" fmla="*/ 46 h 447"/>
                <a:gd name="T90" fmla="*/ 78 w 196"/>
                <a:gd name="T91" fmla="*/ 66 h 447"/>
                <a:gd name="T92" fmla="*/ 58 w 196"/>
                <a:gd name="T93" fmla="*/ 118 h 447"/>
                <a:gd name="T94" fmla="*/ 48 w 196"/>
                <a:gd name="T95" fmla="*/ 180 h 447"/>
                <a:gd name="T96" fmla="*/ 18 w 196"/>
                <a:gd name="T97" fmla="*/ 202 h 447"/>
                <a:gd name="T98" fmla="*/ 16 w 196"/>
                <a:gd name="T99" fmla="*/ 242 h 447"/>
                <a:gd name="T100" fmla="*/ 26 w 196"/>
                <a:gd name="T101" fmla="*/ 277 h 447"/>
                <a:gd name="T102" fmla="*/ 22 w 196"/>
                <a:gd name="T103" fmla="*/ 301 h 447"/>
                <a:gd name="T104" fmla="*/ 12 w 196"/>
                <a:gd name="T105" fmla="*/ 325 h 447"/>
                <a:gd name="T106" fmla="*/ 4 w 196"/>
                <a:gd name="T107" fmla="*/ 353 h 4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6"/>
                <a:gd name="T163" fmla="*/ 0 h 447"/>
                <a:gd name="T164" fmla="*/ 196 w 196"/>
                <a:gd name="T165" fmla="*/ 447 h 4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6" h="447">
                  <a:moveTo>
                    <a:pt x="2" y="345"/>
                  </a:moveTo>
                  <a:lnTo>
                    <a:pt x="0" y="349"/>
                  </a:lnTo>
                  <a:lnTo>
                    <a:pt x="2" y="365"/>
                  </a:lnTo>
                  <a:lnTo>
                    <a:pt x="4" y="365"/>
                  </a:lnTo>
                  <a:lnTo>
                    <a:pt x="4" y="367"/>
                  </a:lnTo>
                  <a:lnTo>
                    <a:pt x="4" y="369"/>
                  </a:lnTo>
                  <a:lnTo>
                    <a:pt x="6" y="367"/>
                  </a:lnTo>
                  <a:lnTo>
                    <a:pt x="6" y="365"/>
                  </a:lnTo>
                  <a:lnTo>
                    <a:pt x="8" y="365"/>
                  </a:lnTo>
                  <a:lnTo>
                    <a:pt x="6" y="369"/>
                  </a:lnTo>
                  <a:lnTo>
                    <a:pt x="8" y="369"/>
                  </a:lnTo>
                  <a:lnTo>
                    <a:pt x="8" y="371"/>
                  </a:lnTo>
                  <a:lnTo>
                    <a:pt x="6" y="373"/>
                  </a:lnTo>
                  <a:lnTo>
                    <a:pt x="10" y="375"/>
                  </a:lnTo>
                  <a:lnTo>
                    <a:pt x="10" y="377"/>
                  </a:lnTo>
                  <a:lnTo>
                    <a:pt x="10" y="381"/>
                  </a:lnTo>
                  <a:lnTo>
                    <a:pt x="12" y="381"/>
                  </a:lnTo>
                  <a:lnTo>
                    <a:pt x="14" y="385"/>
                  </a:lnTo>
                  <a:lnTo>
                    <a:pt x="12" y="387"/>
                  </a:lnTo>
                  <a:lnTo>
                    <a:pt x="12" y="391"/>
                  </a:lnTo>
                  <a:lnTo>
                    <a:pt x="12" y="393"/>
                  </a:lnTo>
                  <a:lnTo>
                    <a:pt x="14" y="393"/>
                  </a:lnTo>
                  <a:lnTo>
                    <a:pt x="18" y="405"/>
                  </a:lnTo>
                  <a:lnTo>
                    <a:pt x="20" y="409"/>
                  </a:lnTo>
                  <a:lnTo>
                    <a:pt x="22" y="411"/>
                  </a:lnTo>
                  <a:lnTo>
                    <a:pt x="26" y="413"/>
                  </a:lnTo>
                  <a:lnTo>
                    <a:pt x="28" y="417"/>
                  </a:lnTo>
                  <a:lnTo>
                    <a:pt x="28" y="419"/>
                  </a:lnTo>
                  <a:lnTo>
                    <a:pt x="26" y="419"/>
                  </a:lnTo>
                  <a:lnTo>
                    <a:pt x="24" y="419"/>
                  </a:lnTo>
                  <a:lnTo>
                    <a:pt x="24" y="421"/>
                  </a:lnTo>
                  <a:lnTo>
                    <a:pt x="26" y="425"/>
                  </a:lnTo>
                  <a:lnTo>
                    <a:pt x="24" y="425"/>
                  </a:lnTo>
                  <a:lnTo>
                    <a:pt x="22" y="423"/>
                  </a:lnTo>
                  <a:lnTo>
                    <a:pt x="22" y="425"/>
                  </a:lnTo>
                  <a:lnTo>
                    <a:pt x="28" y="441"/>
                  </a:lnTo>
                  <a:lnTo>
                    <a:pt x="28" y="443"/>
                  </a:lnTo>
                  <a:lnTo>
                    <a:pt x="28" y="445"/>
                  </a:lnTo>
                  <a:lnTo>
                    <a:pt x="26" y="445"/>
                  </a:lnTo>
                  <a:lnTo>
                    <a:pt x="26" y="447"/>
                  </a:lnTo>
                  <a:lnTo>
                    <a:pt x="30" y="447"/>
                  </a:lnTo>
                  <a:lnTo>
                    <a:pt x="34" y="447"/>
                  </a:lnTo>
                  <a:lnTo>
                    <a:pt x="38" y="447"/>
                  </a:lnTo>
                  <a:lnTo>
                    <a:pt x="42" y="445"/>
                  </a:lnTo>
                  <a:lnTo>
                    <a:pt x="46" y="447"/>
                  </a:lnTo>
                  <a:lnTo>
                    <a:pt x="48" y="443"/>
                  </a:lnTo>
                  <a:lnTo>
                    <a:pt x="48" y="437"/>
                  </a:lnTo>
                  <a:lnTo>
                    <a:pt x="50" y="429"/>
                  </a:lnTo>
                  <a:lnTo>
                    <a:pt x="52" y="431"/>
                  </a:lnTo>
                  <a:lnTo>
                    <a:pt x="54" y="427"/>
                  </a:lnTo>
                  <a:lnTo>
                    <a:pt x="56" y="425"/>
                  </a:lnTo>
                  <a:lnTo>
                    <a:pt x="60" y="427"/>
                  </a:lnTo>
                  <a:lnTo>
                    <a:pt x="64" y="427"/>
                  </a:lnTo>
                  <a:lnTo>
                    <a:pt x="66" y="427"/>
                  </a:lnTo>
                  <a:lnTo>
                    <a:pt x="70" y="427"/>
                  </a:lnTo>
                  <a:lnTo>
                    <a:pt x="72" y="427"/>
                  </a:lnTo>
                  <a:lnTo>
                    <a:pt x="78" y="411"/>
                  </a:lnTo>
                  <a:lnTo>
                    <a:pt x="80" y="405"/>
                  </a:lnTo>
                  <a:lnTo>
                    <a:pt x="80" y="401"/>
                  </a:lnTo>
                  <a:lnTo>
                    <a:pt x="80" y="397"/>
                  </a:lnTo>
                  <a:lnTo>
                    <a:pt x="82" y="391"/>
                  </a:lnTo>
                  <a:lnTo>
                    <a:pt x="82" y="389"/>
                  </a:lnTo>
                  <a:lnTo>
                    <a:pt x="82" y="387"/>
                  </a:lnTo>
                  <a:lnTo>
                    <a:pt x="82" y="385"/>
                  </a:lnTo>
                  <a:lnTo>
                    <a:pt x="82" y="381"/>
                  </a:lnTo>
                  <a:lnTo>
                    <a:pt x="82" y="379"/>
                  </a:lnTo>
                  <a:lnTo>
                    <a:pt x="80" y="379"/>
                  </a:lnTo>
                  <a:lnTo>
                    <a:pt x="82" y="377"/>
                  </a:lnTo>
                  <a:lnTo>
                    <a:pt x="82" y="379"/>
                  </a:lnTo>
                  <a:lnTo>
                    <a:pt x="84" y="377"/>
                  </a:lnTo>
                  <a:lnTo>
                    <a:pt x="84" y="375"/>
                  </a:lnTo>
                  <a:lnTo>
                    <a:pt x="84" y="373"/>
                  </a:lnTo>
                  <a:lnTo>
                    <a:pt x="84" y="367"/>
                  </a:lnTo>
                  <a:lnTo>
                    <a:pt x="80" y="363"/>
                  </a:lnTo>
                  <a:lnTo>
                    <a:pt x="82" y="363"/>
                  </a:lnTo>
                  <a:lnTo>
                    <a:pt x="86" y="363"/>
                  </a:lnTo>
                  <a:lnTo>
                    <a:pt x="86" y="361"/>
                  </a:lnTo>
                  <a:lnTo>
                    <a:pt x="84" y="359"/>
                  </a:lnTo>
                  <a:lnTo>
                    <a:pt x="76" y="359"/>
                  </a:lnTo>
                  <a:lnTo>
                    <a:pt x="76" y="357"/>
                  </a:lnTo>
                  <a:lnTo>
                    <a:pt x="82" y="357"/>
                  </a:lnTo>
                  <a:lnTo>
                    <a:pt x="86" y="359"/>
                  </a:lnTo>
                  <a:lnTo>
                    <a:pt x="88" y="357"/>
                  </a:lnTo>
                  <a:lnTo>
                    <a:pt x="88" y="355"/>
                  </a:lnTo>
                  <a:lnTo>
                    <a:pt x="92" y="355"/>
                  </a:lnTo>
                  <a:lnTo>
                    <a:pt x="96" y="349"/>
                  </a:lnTo>
                  <a:lnTo>
                    <a:pt x="96" y="347"/>
                  </a:lnTo>
                  <a:lnTo>
                    <a:pt x="98" y="347"/>
                  </a:lnTo>
                  <a:lnTo>
                    <a:pt x="98" y="351"/>
                  </a:lnTo>
                  <a:lnTo>
                    <a:pt x="102" y="349"/>
                  </a:lnTo>
                  <a:lnTo>
                    <a:pt x="104" y="347"/>
                  </a:lnTo>
                  <a:lnTo>
                    <a:pt x="108" y="343"/>
                  </a:lnTo>
                  <a:lnTo>
                    <a:pt x="108" y="339"/>
                  </a:lnTo>
                  <a:lnTo>
                    <a:pt x="108" y="341"/>
                  </a:lnTo>
                  <a:lnTo>
                    <a:pt x="110" y="341"/>
                  </a:lnTo>
                  <a:lnTo>
                    <a:pt x="110" y="339"/>
                  </a:lnTo>
                  <a:lnTo>
                    <a:pt x="112" y="337"/>
                  </a:lnTo>
                  <a:lnTo>
                    <a:pt x="98" y="339"/>
                  </a:lnTo>
                  <a:lnTo>
                    <a:pt x="94" y="339"/>
                  </a:lnTo>
                  <a:lnTo>
                    <a:pt x="92" y="339"/>
                  </a:lnTo>
                  <a:lnTo>
                    <a:pt x="90" y="337"/>
                  </a:lnTo>
                  <a:lnTo>
                    <a:pt x="84" y="333"/>
                  </a:lnTo>
                  <a:lnTo>
                    <a:pt x="80" y="335"/>
                  </a:lnTo>
                  <a:lnTo>
                    <a:pt x="78" y="333"/>
                  </a:lnTo>
                  <a:lnTo>
                    <a:pt x="80" y="333"/>
                  </a:lnTo>
                  <a:lnTo>
                    <a:pt x="82" y="331"/>
                  </a:lnTo>
                  <a:lnTo>
                    <a:pt x="84" y="331"/>
                  </a:lnTo>
                  <a:lnTo>
                    <a:pt x="88" y="331"/>
                  </a:lnTo>
                  <a:lnTo>
                    <a:pt x="92" y="333"/>
                  </a:lnTo>
                  <a:lnTo>
                    <a:pt x="94" y="333"/>
                  </a:lnTo>
                  <a:lnTo>
                    <a:pt x="94" y="331"/>
                  </a:lnTo>
                  <a:lnTo>
                    <a:pt x="96" y="333"/>
                  </a:lnTo>
                  <a:lnTo>
                    <a:pt x="98" y="333"/>
                  </a:lnTo>
                  <a:lnTo>
                    <a:pt x="100" y="335"/>
                  </a:lnTo>
                  <a:lnTo>
                    <a:pt x="102" y="337"/>
                  </a:lnTo>
                  <a:lnTo>
                    <a:pt x="110" y="331"/>
                  </a:lnTo>
                  <a:lnTo>
                    <a:pt x="114" y="327"/>
                  </a:lnTo>
                  <a:lnTo>
                    <a:pt x="116" y="325"/>
                  </a:lnTo>
                  <a:lnTo>
                    <a:pt x="116" y="321"/>
                  </a:lnTo>
                  <a:lnTo>
                    <a:pt x="114" y="317"/>
                  </a:lnTo>
                  <a:lnTo>
                    <a:pt x="112" y="315"/>
                  </a:lnTo>
                  <a:lnTo>
                    <a:pt x="108" y="311"/>
                  </a:lnTo>
                  <a:lnTo>
                    <a:pt x="110" y="311"/>
                  </a:lnTo>
                  <a:lnTo>
                    <a:pt x="110" y="309"/>
                  </a:lnTo>
                  <a:lnTo>
                    <a:pt x="104" y="307"/>
                  </a:lnTo>
                  <a:lnTo>
                    <a:pt x="104" y="301"/>
                  </a:lnTo>
                  <a:lnTo>
                    <a:pt x="98" y="301"/>
                  </a:lnTo>
                  <a:lnTo>
                    <a:pt x="96" y="299"/>
                  </a:lnTo>
                  <a:lnTo>
                    <a:pt x="96" y="301"/>
                  </a:lnTo>
                  <a:lnTo>
                    <a:pt x="94" y="305"/>
                  </a:lnTo>
                  <a:lnTo>
                    <a:pt x="84" y="313"/>
                  </a:lnTo>
                  <a:lnTo>
                    <a:pt x="82" y="313"/>
                  </a:lnTo>
                  <a:lnTo>
                    <a:pt x="80" y="315"/>
                  </a:lnTo>
                  <a:lnTo>
                    <a:pt x="78" y="313"/>
                  </a:lnTo>
                  <a:lnTo>
                    <a:pt x="80" y="313"/>
                  </a:lnTo>
                  <a:lnTo>
                    <a:pt x="82" y="311"/>
                  </a:lnTo>
                  <a:lnTo>
                    <a:pt x="86" y="309"/>
                  </a:lnTo>
                  <a:lnTo>
                    <a:pt x="88" y="307"/>
                  </a:lnTo>
                  <a:lnTo>
                    <a:pt x="92" y="303"/>
                  </a:lnTo>
                  <a:lnTo>
                    <a:pt x="94" y="301"/>
                  </a:lnTo>
                  <a:lnTo>
                    <a:pt x="94" y="297"/>
                  </a:lnTo>
                  <a:lnTo>
                    <a:pt x="92" y="297"/>
                  </a:lnTo>
                  <a:lnTo>
                    <a:pt x="92" y="295"/>
                  </a:lnTo>
                  <a:lnTo>
                    <a:pt x="92" y="291"/>
                  </a:lnTo>
                  <a:lnTo>
                    <a:pt x="92" y="289"/>
                  </a:lnTo>
                  <a:lnTo>
                    <a:pt x="90" y="271"/>
                  </a:lnTo>
                  <a:lnTo>
                    <a:pt x="90" y="267"/>
                  </a:lnTo>
                  <a:lnTo>
                    <a:pt x="90" y="265"/>
                  </a:lnTo>
                  <a:lnTo>
                    <a:pt x="94" y="267"/>
                  </a:lnTo>
                  <a:lnTo>
                    <a:pt x="94" y="265"/>
                  </a:lnTo>
                  <a:lnTo>
                    <a:pt x="94" y="259"/>
                  </a:lnTo>
                  <a:lnTo>
                    <a:pt x="96" y="250"/>
                  </a:lnTo>
                  <a:lnTo>
                    <a:pt x="94" y="246"/>
                  </a:lnTo>
                  <a:lnTo>
                    <a:pt x="94" y="244"/>
                  </a:lnTo>
                  <a:lnTo>
                    <a:pt x="94" y="240"/>
                  </a:lnTo>
                  <a:lnTo>
                    <a:pt x="98" y="244"/>
                  </a:lnTo>
                  <a:lnTo>
                    <a:pt x="98" y="242"/>
                  </a:lnTo>
                  <a:lnTo>
                    <a:pt x="100" y="242"/>
                  </a:lnTo>
                  <a:lnTo>
                    <a:pt x="102" y="240"/>
                  </a:lnTo>
                  <a:lnTo>
                    <a:pt x="102" y="238"/>
                  </a:lnTo>
                  <a:lnTo>
                    <a:pt x="102" y="234"/>
                  </a:lnTo>
                  <a:lnTo>
                    <a:pt x="100" y="230"/>
                  </a:lnTo>
                  <a:lnTo>
                    <a:pt x="100" y="228"/>
                  </a:lnTo>
                  <a:lnTo>
                    <a:pt x="102" y="230"/>
                  </a:lnTo>
                  <a:lnTo>
                    <a:pt x="104" y="232"/>
                  </a:lnTo>
                  <a:lnTo>
                    <a:pt x="106" y="230"/>
                  </a:lnTo>
                  <a:lnTo>
                    <a:pt x="108" y="230"/>
                  </a:lnTo>
                  <a:lnTo>
                    <a:pt x="108" y="228"/>
                  </a:lnTo>
                  <a:lnTo>
                    <a:pt x="110" y="226"/>
                  </a:lnTo>
                  <a:lnTo>
                    <a:pt x="106" y="226"/>
                  </a:lnTo>
                  <a:lnTo>
                    <a:pt x="108" y="226"/>
                  </a:lnTo>
                  <a:lnTo>
                    <a:pt x="110" y="224"/>
                  </a:lnTo>
                  <a:lnTo>
                    <a:pt x="110" y="222"/>
                  </a:lnTo>
                  <a:lnTo>
                    <a:pt x="112" y="222"/>
                  </a:lnTo>
                  <a:lnTo>
                    <a:pt x="114" y="218"/>
                  </a:lnTo>
                  <a:lnTo>
                    <a:pt x="116" y="216"/>
                  </a:lnTo>
                  <a:lnTo>
                    <a:pt x="116" y="214"/>
                  </a:lnTo>
                  <a:lnTo>
                    <a:pt x="120" y="216"/>
                  </a:lnTo>
                  <a:lnTo>
                    <a:pt x="122" y="212"/>
                  </a:lnTo>
                  <a:lnTo>
                    <a:pt x="124" y="210"/>
                  </a:lnTo>
                  <a:lnTo>
                    <a:pt x="128" y="206"/>
                  </a:lnTo>
                  <a:lnTo>
                    <a:pt x="130" y="208"/>
                  </a:lnTo>
                  <a:lnTo>
                    <a:pt x="132" y="206"/>
                  </a:lnTo>
                  <a:lnTo>
                    <a:pt x="134" y="204"/>
                  </a:lnTo>
                  <a:lnTo>
                    <a:pt x="136" y="202"/>
                  </a:lnTo>
                  <a:lnTo>
                    <a:pt x="138" y="202"/>
                  </a:lnTo>
                  <a:lnTo>
                    <a:pt x="142" y="200"/>
                  </a:lnTo>
                  <a:lnTo>
                    <a:pt x="144" y="198"/>
                  </a:lnTo>
                  <a:lnTo>
                    <a:pt x="146" y="196"/>
                  </a:lnTo>
                  <a:lnTo>
                    <a:pt x="156" y="178"/>
                  </a:lnTo>
                  <a:lnTo>
                    <a:pt x="156" y="182"/>
                  </a:lnTo>
                  <a:lnTo>
                    <a:pt x="158" y="176"/>
                  </a:lnTo>
                  <a:lnTo>
                    <a:pt x="156" y="174"/>
                  </a:lnTo>
                  <a:lnTo>
                    <a:pt x="152" y="170"/>
                  </a:lnTo>
                  <a:lnTo>
                    <a:pt x="152" y="168"/>
                  </a:lnTo>
                  <a:lnTo>
                    <a:pt x="154" y="168"/>
                  </a:lnTo>
                  <a:lnTo>
                    <a:pt x="152" y="166"/>
                  </a:lnTo>
                  <a:lnTo>
                    <a:pt x="152" y="164"/>
                  </a:lnTo>
                  <a:lnTo>
                    <a:pt x="152" y="162"/>
                  </a:lnTo>
                  <a:lnTo>
                    <a:pt x="154" y="160"/>
                  </a:lnTo>
                  <a:lnTo>
                    <a:pt x="156" y="158"/>
                  </a:lnTo>
                  <a:lnTo>
                    <a:pt x="158" y="150"/>
                  </a:lnTo>
                  <a:lnTo>
                    <a:pt x="156" y="146"/>
                  </a:lnTo>
                  <a:lnTo>
                    <a:pt x="156" y="144"/>
                  </a:lnTo>
                  <a:lnTo>
                    <a:pt x="160" y="142"/>
                  </a:lnTo>
                  <a:lnTo>
                    <a:pt x="160" y="140"/>
                  </a:lnTo>
                  <a:lnTo>
                    <a:pt x="162" y="142"/>
                  </a:lnTo>
                  <a:lnTo>
                    <a:pt x="164" y="142"/>
                  </a:lnTo>
                  <a:lnTo>
                    <a:pt x="164" y="140"/>
                  </a:lnTo>
                  <a:lnTo>
                    <a:pt x="162" y="138"/>
                  </a:lnTo>
                  <a:lnTo>
                    <a:pt x="166" y="138"/>
                  </a:lnTo>
                  <a:lnTo>
                    <a:pt x="166" y="136"/>
                  </a:lnTo>
                  <a:lnTo>
                    <a:pt x="162" y="132"/>
                  </a:lnTo>
                  <a:lnTo>
                    <a:pt x="162" y="130"/>
                  </a:lnTo>
                  <a:lnTo>
                    <a:pt x="166" y="134"/>
                  </a:lnTo>
                  <a:lnTo>
                    <a:pt x="168" y="136"/>
                  </a:lnTo>
                  <a:lnTo>
                    <a:pt x="168" y="130"/>
                  </a:lnTo>
                  <a:lnTo>
                    <a:pt x="168" y="132"/>
                  </a:lnTo>
                  <a:lnTo>
                    <a:pt x="170" y="130"/>
                  </a:lnTo>
                  <a:lnTo>
                    <a:pt x="170" y="126"/>
                  </a:lnTo>
                  <a:lnTo>
                    <a:pt x="172" y="124"/>
                  </a:lnTo>
                  <a:lnTo>
                    <a:pt x="172" y="126"/>
                  </a:lnTo>
                  <a:lnTo>
                    <a:pt x="174" y="128"/>
                  </a:lnTo>
                  <a:lnTo>
                    <a:pt x="176" y="124"/>
                  </a:lnTo>
                  <a:lnTo>
                    <a:pt x="178" y="126"/>
                  </a:lnTo>
                  <a:lnTo>
                    <a:pt x="178" y="128"/>
                  </a:lnTo>
                  <a:lnTo>
                    <a:pt x="180" y="128"/>
                  </a:lnTo>
                  <a:lnTo>
                    <a:pt x="182" y="130"/>
                  </a:lnTo>
                  <a:lnTo>
                    <a:pt x="182" y="126"/>
                  </a:lnTo>
                  <a:lnTo>
                    <a:pt x="190" y="126"/>
                  </a:lnTo>
                  <a:lnTo>
                    <a:pt x="192" y="128"/>
                  </a:lnTo>
                  <a:lnTo>
                    <a:pt x="194" y="130"/>
                  </a:lnTo>
                  <a:lnTo>
                    <a:pt x="194" y="128"/>
                  </a:lnTo>
                  <a:lnTo>
                    <a:pt x="196" y="126"/>
                  </a:lnTo>
                  <a:lnTo>
                    <a:pt x="190" y="108"/>
                  </a:lnTo>
                  <a:lnTo>
                    <a:pt x="192" y="104"/>
                  </a:lnTo>
                  <a:lnTo>
                    <a:pt x="194" y="100"/>
                  </a:lnTo>
                  <a:lnTo>
                    <a:pt x="194" y="94"/>
                  </a:lnTo>
                  <a:lnTo>
                    <a:pt x="188" y="82"/>
                  </a:lnTo>
                  <a:lnTo>
                    <a:pt x="188" y="78"/>
                  </a:lnTo>
                  <a:lnTo>
                    <a:pt x="190" y="72"/>
                  </a:lnTo>
                  <a:lnTo>
                    <a:pt x="188" y="68"/>
                  </a:lnTo>
                  <a:lnTo>
                    <a:pt x="188" y="66"/>
                  </a:lnTo>
                  <a:lnTo>
                    <a:pt x="188" y="56"/>
                  </a:lnTo>
                  <a:lnTo>
                    <a:pt x="188" y="48"/>
                  </a:lnTo>
                  <a:lnTo>
                    <a:pt x="180" y="30"/>
                  </a:lnTo>
                  <a:lnTo>
                    <a:pt x="174" y="26"/>
                  </a:lnTo>
                  <a:lnTo>
                    <a:pt x="164" y="24"/>
                  </a:lnTo>
                  <a:lnTo>
                    <a:pt x="146" y="2"/>
                  </a:lnTo>
                  <a:lnTo>
                    <a:pt x="144" y="0"/>
                  </a:lnTo>
                  <a:lnTo>
                    <a:pt x="138" y="0"/>
                  </a:lnTo>
                  <a:lnTo>
                    <a:pt x="136" y="2"/>
                  </a:lnTo>
                  <a:lnTo>
                    <a:pt x="136" y="4"/>
                  </a:lnTo>
                  <a:lnTo>
                    <a:pt x="138" y="6"/>
                  </a:lnTo>
                  <a:lnTo>
                    <a:pt x="138" y="8"/>
                  </a:lnTo>
                  <a:lnTo>
                    <a:pt x="138" y="12"/>
                  </a:lnTo>
                  <a:lnTo>
                    <a:pt x="136" y="12"/>
                  </a:lnTo>
                  <a:lnTo>
                    <a:pt x="136" y="16"/>
                  </a:lnTo>
                  <a:lnTo>
                    <a:pt x="134" y="20"/>
                  </a:lnTo>
                  <a:lnTo>
                    <a:pt x="134" y="22"/>
                  </a:lnTo>
                  <a:lnTo>
                    <a:pt x="136" y="26"/>
                  </a:lnTo>
                  <a:lnTo>
                    <a:pt x="134" y="28"/>
                  </a:lnTo>
                  <a:lnTo>
                    <a:pt x="132" y="28"/>
                  </a:lnTo>
                  <a:lnTo>
                    <a:pt x="112" y="22"/>
                  </a:lnTo>
                  <a:lnTo>
                    <a:pt x="110" y="24"/>
                  </a:lnTo>
                  <a:lnTo>
                    <a:pt x="108" y="24"/>
                  </a:lnTo>
                  <a:lnTo>
                    <a:pt x="106" y="28"/>
                  </a:lnTo>
                  <a:lnTo>
                    <a:pt x="108" y="34"/>
                  </a:lnTo>
                  <a:lnTo>
                    <a:pt x="106" y="42"/>
                  </a:lnTo>
                  <a:lnTo>
                    <a:pt x="102" y="46"/>
                  </a:lnTo>
                  <a:lnTo>
                    <a:pt x="100" y="42"/>
                  </a:lnTo>
                  <a:lnTo>
                    <a:pt x="96" y="40"/>
                  </a:lnTo>
                  <a:lnTo>
                    <a:pt x="92" y="42"/>
                  </a:lnTo>
                  <a:lnTo>
                    <a:pt x="86" y="50"/>
                  </a:lnTo>
                  <a:lnTo>
                    <a:pt x="84" y="58"/>
                  </a:lnTo>
                  <a:lnTo>
                    <a:pt x="78" y="66"/>
                  </a:lnTo>
                  <a:lnTo>
                    <a:pt x="78" y="70"/>
                  </a:lnTo>
                  <a:lnTo>
                    <a:pt x="80" y="76"/>
                  </a:lnTo>
                  <a:lnTo>
                    <a:pt x="82" y="78"/>
                  </a:lnTo>
                  <a:lnTo>
                    <a:pt x="66" y="100"/>
                  </a:lnTo>
                  <a:lnTo>
                    <a:pt x="64" y="114"/>
                  </a:lnTo>
                  <a:lnTo>
                    <a:pt x="58" y="118"/>
                  </a:lnTo>
                  <a:lnTo>
                    <a:pt x="56" y="118"/>
                  </a:lnTo>
                  <a:lnTo>
                    <a:pt x="54" y="118"/>
                  </a:lnTo>
                  <a:lnTo>
                    <a:pt x="52" y="150"/>
                  </a:lnTo>
                  <a:lnTo>
                    <a:pt x="42" y="168"/>
                  </a:lnTo>
                  <a:lnTo>
                    <a:pt x="42" y="172"/>
                  </a:lnTo>
                  <a:lnTo>
                    <a:pt x="48" y="180"/>
                  </a:lnTo>
                  <a:lnTo>
                    <a:pt x="46" y="188"/>
                  </a:lnTo>
                  <a:lnTo>
                    <a:pt x="44" y="190"/>
                  </a:lnTo>
                  <a:lnTo>
                    <a:pt x="36" y="190"/>
                  </a:lnTo>
                  <a:lnTo>
                    <a:pt x="30" y="192"/>
                  </a:lnTo>
                  <a:lnTo>
                    <a:pt x="24" y="194"/>
                  </a:lnTo>
                  <a:lnTo>
                    <a:pt x="18" y="202"/>
                  </a:lnTo>
                  <a:lnTo>
                    <a:pt x="16" y="212"/>
                  </a:lnTo>
                  <a:lnTo>
                    <a:pt x="16" y="218"/>
                  </a:lnTo>
                  <a:lnTo>
                    <a:pt x="18" y="220"/>
                  </a:lnTo>
                  <a:lnTo>
                    <a:pt x="20" y="222"/>
                  </a:lnTo>
                  <a:lnTo>
                    <a:pt x="18" y="226"/>
                  </a:lnTo>
                  <a:lnTo>
                    <a:pt x="16" y="242"/>
                  </a:lnTo>
                  <a:lnTo>
                    <a:pt x="16" y="244"/>
                  </a:lnTo>
                  <a:lnTo>
                    <a:pt x="18" y="248"/>
                  </a:lnTo>
                  <a:lnTo>
                    <a:pt x="18" y="263"/>
                  </a:lnTo>
                  <a:lnTo>
                    <a:pt x="20" y="267"/>
                  </a:lnTo>
                  <a:lnTo>
                    <a:pt x="26" y="271"/>
                  </a:lnTo>
                  <a:lnTo>
                    <a:pt x="26" y="277"/>
                  </a:lnTo>
                  <a:lnTo>
                    <a:pt x="24" y="283"/>
                  </a:lnTo>
                  <a:lnTo>
                    <a:pt x="22" y="285"/>
                  </a:lnTo>
                  <a:lnTo>
                    <a:pt x="18" y="287"/>
                  </a:lnTo>
                  <a:lnTo>
                    <a:pt x="16" y="289"/>
                  </a:lnTo>
                  <a:lnTo>
                    <a:pt x="20" y="293"/>
                  </a:lnTo>
                  <a:lnTo>
                    <a:pt x="22" y="301"/>
                  </a:lnTo>
                  <a:lnTo>
                    <a:pt x="20" y="309"/>
                  </a:lnTo>
                  <a:lnTo>
                    <a:pt x="22" y="311"/>
                  </a:lnTo>
                  <a:lnTo>
                    <a:pt x="20" y="317"/>
                  </a:lnTo>
                  <a:lnTo>
                    <a:pt x="18" y="319"/>
                  </a:lnTo>
                  <a:lnTo>
                    <a:pt x="12" y="321"/>
                  </a:lnTo>
                  <a:lnTo>
                    <a:pt x="12" y="325"/>
                  </a:lnTo>
                  <a:lnTo>
                    <a:pt x="8" y="331"/>
                  </a:lnTo>
                  <a:lnTo>
                    <a:pt x="10" y="339"/>
                  </a:lnTo>
                  <a:lnTo>
                    <a:pt x="8" y="349"/>
                  </a:lnTo>
                  <a:lnTo>
                    <a:pt x="6" y="351"/>
                  </a:lnTo>
                  <a:lnTo>
                    <a:pt x="4" y="349"/>
                  </a:lnTo>
                  <a:lnTo>
                    <a:pt x="4" y="353"/>
                  </a:lnTo>
                  <a:lnTo>
                    <a:pt x="4" y="347"/>
                  </a:lnTo>
                  <a:lnTo>
                    <a:pt x="4" y="345"/>
                  </a:lnTo>
                </a:path>
              </a:pathLst>
            </a:custGeom>
            <a:solidFill>
              <a:schemeClr val="tx2"/>
            </a:solidFill>
            <a:ln w="3175">
              <a:solidFill>
                <a:schemeClr val="bg1"/>
              </a:solidFill>
              <a:round/>
              <a:headEnd/>
              <a:tailEnd/>
            </a:ln>
          </p:spPr>
          <p:txBody>
            <a:bodyPr/>
            <a:lstStyle/>
            <a:p>
              <a:endParaRPr lang="fr-FR" dirty="0"/>
            </a:p>
          </p:txBody>
        </p:sp>
        <p:sp>
          <p:nvSpPr>
            <p:cNvPr id="5435" name="Freeform 504"/>
            <p:cNvSpPr>
              <a:spLocks/>
            </p:cNvSpPr>
            <p:nvPr/>
          </p:nvSpPr>
          <p:spPr bwMode="auto">
            <a:xfrm>
              <a:off x="3180" y="1877"/>
              <a:ext cx="50" cy="66"/>
            </a:xfrm>
            <a:custGeom>
              <a:avLst/>
              <a:gdLst>
                <a:gd name="T0" fmla="*/ 24 w 50"/>
                <a:gd name="T1" fmla="*/ 66 h 66"/>
                <a:gd name="T2" fmla="*/ 22 w 50"/>
                <a:gd name="T3" fmla="*/ 38 h 66"/>
                <a:gd name="T4" fmla="*/ 12 w 50"/>
                <a:gd name="T5" fmla="*/ 20 h 66"/>
                <a:gd name="T6" fmla="*/ 12 w 50"/>
                <a:gd name="T7" fmla="*/ 16 h 66"/>
                <a:gd name="T8" fmla="*/ 2 w 50"/>
                <a:gd name="T9" fmla="*/ 6 h 66"/>
                <a:gd name="T10" fmla="*/ 0 w 50"/>
                <a:gd name="T11" fmla="*/ 6 h 66"/>
                <a:gd name="T12" fmla="*/ 2 w 50"/>
                <a:gd name="T13" fmla="*/ 2 h 66"/>
                <a:gd name="T14" fmla="*/ 4 w 50"/>
                <a:gd name="T15" fmla="*/ 2 h 66"/>
                <a:gd name="T16" fmla="*/ 6 w 50"/>
                <a:gd name="T17" fmla="*/ 2 h 66"/>
                <a:gd name="T18" fmla="*/ 12 w 50"/>
                <a:gd name="T19" fmla="*/ 0 h 66"/>
                <a:gd name="T20" fmla="*/ 18 w 50"/>
                <a:gd name="T21" fmla="*/ 2 h 66"/>
                <a:gd name="T22" fmla="*/ 24 w 50"/>
                <a:gd name="T23" fmla="*/ 6 h 66"/>
                <a:gd name="T24" fmla="*/ 26 w 50"/>
                <a:gd name="T25" fmla="*/ 8 h 66"/>
                <a:gd name="T26" fmla="*/ 30 w 50"/>
                <a:gd name="T27" fmla="*/ 6 h 66"/>
                <a:gd name="T28" fmla="*/ 32 w 50"/>
                <a:gd name="T29" fmla="*/ 8 h 66"/>
                <a:gd name="T30" fmla="*/ 36 w 50"/>
                <a:gd name="T31" fmla="*/ 10 h 66"/>
                <a:gd name="T32" fmla="*/ 38 w 50"/>
                <a:gd name="T33" fmla="*/ 10 h 66"/>
                <a:gd name="T34" fmla="*/ 38 w 50"/>
                <a:gd name="T35" fmla="*/ 12 h 66"/>
                <a:gd name="T36" fmla="*/ 38 w 50"/>
                <a:gd name="T37" fmla="*/ 20 h 66"/>
                <a:gd name="T38" fmla="*/ 40 w 50"/>
                <a:gd name="T39" fmla="*/ 22 h 66"/>
                <a:gd name="T40" fmla="*/ 40 w 50"/>
                <a:gd name="T41" fmla="*/ 24 h 66"/>
                <a:gd name="T42" fmla="*/ 42 w 50"/>
                <a:gd name="T43" fmla="*/ 24 h 66"/>
                <a:gd name="T44" fmla="*/ 44 w 50"/>
                <a:gd name="T45" fmla="*/ 26 h 66"/>
                <a:gd name="T46" fmla="*/ 42 w 50"/>
                <a:gd name="T47" fmla="*/ 28 h 66"/>
                <a:gd name="T48" fmla="*/ 44 w 50"/>
                <a:gd name="T49" fmla="*/ 32 h 66"/>
                <a:gd name="T50" fmla="*/ 48 w 50"/>
                <a:gd name="T51" fmla="*/ 34 h 66"/>
                <a:gd name="T52" fmla="*/ 50 w 50"/>
                <a:gd name="T53" fmla="*/ 36 h 66"/>
                <a:gd name="T54" fmla="*/ 50 w 50"/>
                <a:gd name="T55" fmla="*/ 38 h 66"/>
                <a:gd name="T56" fmla="*/ 50 w 50"/>
                <a:gd name="T57" fmla="*/ 40 h 66"/>
                <a:gd name="T58" fmla="*/ 50 w 50"/>
                <a:gd name="T59" fmla="*/ 42 h 66"/>
                <a:gd name="T60" fmla="*/ 50 w 50"/>
                <a:gd name="T61" fmla="*/ 46 h 66"/>
                <a:gd name="T62" fmla="*/ 48 w 50"/>
                <a:gd name="T63" fmla="*/ 46 h 66"/>
                <a:gd name="T64" fmla="*/ 42 w 50"/>
                <a:gd name="T65" fmla="*/ 44 h 66"/>
                <a:gd name="T66" fmla="*/ 40 w 50"/>
                <a:gd name="T67" fmla="*/ 46 h 66"/>
                <a:gd name="T68" fmla="*/ 38 w 50"/>
                <a:gd name="T69" fmla="*/ 44 h 66"/>
                <a:gd name="T70" fmla="*/ 36 w 50"/>
                <a:gd name="T71" fmla="*/ 44 h 66"/>
                <a:gd name="T72" fmla="*/ 36 w 50"/>
                <a:gd name="T73" fmla="*/ 46 h 66"/>
                <a:gd name="T74" fmla="*/ 34 w 50"/>
                <a:gd name="T75" fmla="*/ 54 h 66"/>
                <a:gd name="T76" fmla="*/ 32 w 50"/>
                <a:gd name="T77" fmla="*/ 54 h 66"/>
                <a:gd name="T78" fmla="*/ 32 w 50"/>
                <a:gd name="T79" fmla="*/ 56 h 66"/>
                <a:gd name="T80" fmla="*/ 30 w 50"/>
                <a:gd name="T81" fmla="*/ 58 h 66"/>
                <a:gd name="T82" fmla="*/ 28 w 50"/>
                <a:gd name="T83" fmla="*/ 60 h 66"/>
                <a:gd name="T84" fmla="*/ 28 w 50"/>
                <a:gd name="T85" fmla="*/ 62 h 66"/>
                <a:gd name="T86" fmla="*/ 28 w 50"/>
                <a:gd name="T87" fmla="*/ 64 h 66"/>
                <a:gd name="T88" fmla="*/ 26 w 50"/>
                <a:gd name="T89" fmla="*/ 66 h 66"/>
                <a:gd name="T90" fmla="*/ 26 w 50"/>
                <a:gd name="T91" fmla="*/ 66 h 66"/>
                <a:gd name="T92" fmla="*/ 24 w 50"/>
                <a:gd name="T93" fmla="*/ 66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
                <a:gd name="T142" fmla="*/ 0 h 66"/>
                <a:gd name="T143" fmla="*/ 50 w 50"/>
                <a:gd name="T144" fmla="*/ 66 h 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 h="66">
                  <a:moveTo>
                    <a:pt x="24" y="66"/>
                  </a:moveTo>
                  <a:lnTo>
                    <a:pt x="22" y="38"/>
                  </a:lnTo>
                  <a:lnTo>
                    <a:pt x="12" y="20"/>
                  </a:lnTo>
                  <a:lnTo>
                    <a:pt x="12" y="16"/>
                  </a:lnTo>
                  <a:lnTo>
                    <a:pt x="2" y="6"/>
                  </a:lnTo>
                  <a:lnTo>
                    <a:pt x="0" y="6"/>
                  </a:lnTo>
                  <a:lnTo>
                    <a:pt x="2" y="2"/>
                  </a:lnTo>
                  <a:lnTo>
                    <a:pt x="4" y="2"/>
                  </a:lnTo>
                  <a:lnTo>
                    <a:pt x="6" y="2"/>
                  </a:lnTo>
                  <a:lnTo>
                    <a:pt x="12" y="0"/>
                  </a:lnTo>
                  <a:lnTo>
                    <a:pt x="18" y="2"/>
                  </a:lnTo>
                  <a:lnTo>
                    <a:pt x="24" y="6"/>
                  </a:lnTo>
                  <a:lnTo>
                    <a:pt x="26" y="8"/>
                  </a:lnTo>
                  <a:lnTo>
                    <a:pt x="30" y="6"/>
                  </a:lnTo>
                  <a:lnTo>
                    <a:pt x="32" y="8"/>
                  </a:lnTo>
                  <a:lnTo>
                    <a:pt x="36" y="10"/>
                  </a:lnTo>
                  <a:lnTo>
                    <a:pt x="38" y="10"/>
                  </a:lnTo>
                  <a:lnTo>
                    <a:pt x="38" y="12"/>
                  </a:lnTo>
                  <a:lnTo>
                    <a:pt x="38" y="20"/>
                  </a:lnTo>
                  <a:lnTo>
                    <a:pt x="40" y="22"/>
                  </a:lnTo>
                  <a:lnTo>
                    <a:pt x="40" y="24"/>
                  </a:lnTo>
                  <a:lnTo>
                    <a:pt x="42" y="24"/>
                  </a:lnTo>
                  <a:lnTo>
                    <a:pt x="44" y="26"/>
                  </a:lnTo>
                  <a:lnTo>
                    <a:pt x="42" y="28"/>
                  </a:lnTo>
                  <a:lnTo>
                    <a:pt x="44" y="32"/>
                  </a:lnTo>
                  <a:lnTo>
                    <a:pt x="48" y="34"/>
                  </a:lnTo>
                  <a:lnTo>
                    <a:pt x="50" y="36"/>
                  </a:lnTo>
                  <a:lnTo>
                    <a:pt x="50" y="38"/>
                  </a:lnTo>
                  <a:lnTo>
                    <a:pt x="50" y="40"/>
                  </a:lnTo>
                  <a:lnTo>
                    <a:pt x="50" y="42"/>
                  </a:lnTo>
                  <a:lnTo>
                    <a:pt x="50" y="46"/>
                  </a:lnTo>
                  <a:lnTo>
                    <a:pt x="48" y="46"/>
                  </a:lnTo>
                  <a:lnTo>
                    <a:pt x="42" y="44"/>
                  </a:lnTo>
                  <a:lnTo>
                    <a:pt x="40" y="46"/>
                  </a:lnTo>
                  <a:lnTo>
                    <a:pt x="38" y="44"/>
                  </a:lnTo>
                  <a:lnTo>
                    <a:pt x="36" y="44"/>
                  </a:lnTo>
                  <a:lnTo>
                    <a:pt x="36" y="46"/>
                  </a:lnTo>
                  <a:lnTo>
                    <a:pt x="34" y="54"/>
                  </a:lnTo>
                  <a:lnTo>
                    <a:pt x="32" y="54"/>
                  </a:lnTo>
                  <a:lnTo>
                    <a:pt x="32" y="56"/>
                  </a:lnTo>
                  <a:lnTo>
                    <a:pt x="30" y="58"/>
                  </a:lnTo>
                  <a:lnTo>
                    <a:pt x="28" y="60"/>
                  </a:lnTo>
                  <a:lnTo>
                    <a:pt x="28" y="62"/>
                  </a:lnTo>
                  <a:lnTo>
                    <a:pt x="28" y="64"/>
                  </a:lnTo>
                  <a:lnTo>
                    <a:pt x="26" y="66"/>
                  </a:lnTo>
                  <a:lnTo>
                    <a:pt x="24" y="66"/>
                  </a:lnTo>
                  <a:close/>
                </a:path>
              </a:pathLst>
            </a:custGeom>
            <a:solidFill>
              <a:schemeClr val="tx2"/>
            </a:solidFill>
            <a:ln w="3175">
              <a:solidFill>
                <a:schemeClr val="bg1"/>
              </a:solidFill>
              <a:round/>
              <a:headEnd/>
              <a:tailEnd/>
            </a:ln>
          </p:spPr>
          <p:txBody>
            <a:bodyPr/>
            <a:lstStyle/>
            <a:p>
              <a:endParaRPr lang="fr-FR" dirty="0"/>
            </a:p>
          </p:txBody>
        </p:sp>
        <p:sp>
          <p:nvSpPr>
            <p:cNvPr id="5436" name="Freeform 505"/>
            <p:cNvSpPr>
              <a:spLocks/>
            </p:cNvSpPr>
            <p:nvPr/>
          </p:nvSpPr>
          <p:spPr bwMode="auto">
            <a:xfrm>
              <a:off x="3180" y="1877"/>
              <a:ext cx="50" cy="66"/>
            </a:xfrm>
            <a:custGeom>
              <a:avLst/>
              <a:gdLst>
                <a:gd name="T0" fmla="*/ 24 w 50"/>
                <a:gd name="T1" fmla="*/ 66 h 66"/>
                <a:gd name="T2" fmla="*/ 22 w 50"/>
                <a:gd name="T3" fmla="*/ 38 h 66"/>
                <a:gd name="T4" fmla="*/ 12 w 50"/>
                <a:gd name="T5" fmla="*/ 20 h 66"/>
                <a:gd name="T6" fmla="*/ 12 w 50"/>
                <a:gd name="T7" fmla="*/ 16 h 66"/>
                <a:gd name="T8" fmla="*/ 2 w 50"/>
                <a:gd name="T9" fmla="*/ 6 h 66"/>
                <a:gd name="T10" fmla="*/ 0 w 50"/>
                <a:gd name="T11" fmla="*/ 6 h 66"/>
                <a:gd name="T12" fmla="*/ 2 w 50"/>
                <a:gd name="T13" fmla="*/ 2 h 66"/>
                <a:gd name="T14" fmla="*/ 4 w 50"/>
                <a:gd name="T15" fmla="*/ 2 h 66"/>
                <a:gd name="T16" fmla="*/ 6 w 50"/>
                <a:gd name="T17" fmla="*/ 2 h 66"/>
                <a:gd name="T18" fmla="*/ 12 w 50"/>
                <a:gd name="T19" fmla="*/ 0 h 66"/>
                <a:gd name="T20" fmla="*/ 18 w 50"/>
                <a:gd name="T21" fmla="*/ 2 h 66"/>
                <a:gd name="T22" fmla="*/ 24 w 50"/>
                <a:gd name="T23" fmla="*/ 6 h 66"/>
                <a:gd name="T24" fmla="*/ 26 w 50"/>
                <a:gd name="T25" fmla="*/ 8 h 66"/>
                <a:gd name="T26" fmla="*/ 30 w 50"/>
                <a:gd name="T27" fmla="*/ 6 h 66"/>
                <a:gd name="T28" fmla="*/ 32 w 50"/>
                <a:gd name="T29" fmla="*/ 8 h 66"/>
                <a:gd name="T30" fmla="*/ 36 w 50"/>
                <a:gd name="T31" fmla="*/ 10 h 66"/>
                <a:gd name="T32" fmla="*/ 38 w 50"/>
                <a:gd name="T33" fmla="*/ 10 h 66"/>
                <a:gd name="T34" fmla="*/ 38 w 50"/>
                <a:gd name="T35" fmla="*/ 12 h 66"/>
                <a:gd name="T36" fmla="*/ 38 w 50"/>
                <a:gd name="T37" fmla="*/ 20 h 66"/>
                <a:gd name="T38" fmla="*/ 40 w 50"/>
                <a:gd name="T39" fmla="*/ 22 h 66"/>
                <a:gd name="T40" fmla="*/ 40 w 50"/>
                <a:gd name="T41" fmla="*/ 24 h 66"/>
                <a:gd name="T42" fmla="*/ 42 w 50"/>
                <a:gd name="T43" fmla="*/ 24 h 66"/>
                <a:gd name="T44" fmla="*/ 44 w 50"/>
                <a:gd name="T45" fmla="*/ 26 h 66"/>
                <a:gd name="T46" fmla="*/ 42 w 50"/>
                <a:gd name="T47" fmla="*/ 28 h 66"/>
                <a:gd name="T48" fmla="*/ 44 w 50"/>
                <a:gd name="T49" fmla="*/ 32 h 66"/>
                <a:gd name="T50" fmla="*/ 48 w 50"/>
                <a:gd name="T51" fmla="*/ 34 h 66"/>
                <a:gd name="T52" fmla="*/ 50 w 50"/>
                <a:gd name="T53" fmla="*/ 36 h 66"/>
                <a:gd name="T54" fmla="*/ 50 w 50"/>
                <a:gd name="T55" fmla="*/ 38 h 66"/>
                <a:gd name="T56" fmla="*/ 50 w 50"/>
                <a:gd name="T57" fmla="*/ 40 h 66"/>
                <a:gd name="T58" fmla="*/ 50 w 50"/>
                <a:gd name="T59" fmla="*/ 42 h 66"/>
                <a:gd name="T60" fmla="*/ 50 w 50"/>
                <a:gd name="T61" fmla="*/ 46 h 66"/>
                <a:gd name="T62" fmla="*/ 48 w 50"/>
                <a:gd name="T63" fmla="*/ 46 h 66"/>
                <a:gd name="T64" fmla="*/ 42 w 50"/>
                <a:gd name="T65" fmla="*/ 44 h 66"/>
                <a:gd name="T66" fmla="*/ 40 w 50"/>
                <a:gd name="T67" fmla="*/ 46 h 66"/>
                <a:gd name="T68" fmla="*/ 38 w 50"/>
                <a:gd name="T69" fmla="*/ 44 h 66"/>
                <a:gd name="T70" fmla="*/ 36 w 50"/>
                <a:gd name="T71" fmla="*/ 44 h 66"/>
                <a:gd name="T72" fmla="*/ 36 w 50"/>
                <a:gd name="T73" fmla="*/ 46 h 66"/>
                <a:gd name="T74" fmla="*/ 34 w 50"/>
                <a:gd name="T75" fmla="*/ 54 h 66"/>
                <a:gd name="T76" fmla="*/ 32 w 50"/>
                <a:gd name="T77" fmla="*/ 54 h 66"/>
                <a:gd name="T78" fmla="*/ 32 w 50"/>
                <a:gd name="T79" fmla="*/ 56 h 66"/>
                <a:gd name="T80" fmla="*/ 30 w 50"/>
                <a:gd name="T81" fmla="*/ 58 h 66"/>
                <a:gd name="T82" fmla="*/ 28 w 50"/>
                <a:gd name="T83" fmla="*/ 60 h 66"/>
                <a:gd name="T84" fmla="*/ 28 w 50"/>
                <a:gd name="T85" fmla="*/ 62 h 66"/>
                <a:gd name="T86" fmla="*/ 28 w 50"/>
                <a:gd name="T87" fmla="*/ 64 h 66"/>
                <a:gd name="T88" fmla="*/ 26 w 50"/>
                <a:gd name="T89" fmla="*/ 66 h 66"/>
                <a:gd name="T90" fmla="*/ 26 w 50"/>
                <a:gd name="T91" fmla="*/ 66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
                <a:gd name="T139" fmla="*/ 0 h 66"/>
                <a:gd name="T140" fmla="*/ 50 w 50"/>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 h="66">
                  <a:moveTo>
                    <a:pt x="24" y="66"/>
                  </a:moveTo>
                  <a:lnTo>
                    <a:pt x="22" y="38"/>
                  </a:lnTo>
                  <a:lnTo>
                    <a:pt x="12" y="20"/>
                  </a:lnTo>
                  <a:lnTo>
                    <a:pt x="12" y="16"/>
                  </a:lnTo>
                  <a:lnTo>
                    <a:pt x="2" y="6"/>
                  </a:lnTo>
                  <a:lnTo>
                    <a:pt x="0" y="6"/>
                  </a:lnTo>
                  <a:lnTo>
                    <a:pt x="2" y="2"/>
                  </a:lnTo>
                  <a:lnTo>
                    <a:pt x="4" y="2"/>
                  </a:lnTo>
                  <a:lnTo>
                    <a:pt x="6" y="2"/>
                  </a:lnTo>
                  <a:lnTo>
                    <a:pt x="12" y="0"/>
                  </a:lnTo>
                  <a:lnTo>
                    <a:pt x="18" y="2"/>
                  </a:lnTo>
                  <a:lnTo>
                    <a:pt x="24" y="6"/>
                  </a:lnTo>
                  <a:lnTo>
                    <a:pt x="26" y="8"/>
                  </a:lnTo>
                  <a:lnTo>
                    <a:pt x="30" y="6"/>
                  </a:lnTo>
                  <a:lnTo>
                    <a:pt x="32" y="8"/>
                  </a:lnTo>
                  <a:lnTo>
                    <a:pt x="36" y="10"/>
                  </a:lnTo>
                  <a:lnTo>
                    <a:pt x="38" y="10"/>
                  </a:lnTo>
                  <a:lnTo>
                    <a:pt x="38" y="12"/>
                  </a:lnTo>
                  <a:lnTo>
                    <a:pt x="38" y="20"/>
                  </a:lnTo>
                  <a:lnTo>
                    <a:pt x="40" y="22"/>
                  </a:lnTo>
                  <a:lnTo>
                    <a:pt x="40" y="24"/>
                  </a:lnTo>
                  <a:lnTo>
                    <a:pt x="42" y="24"/>
                  </a:lnTo>
                  <a:lnTo>
                    <a:pt x="44" y="26"/>
                  </a:lnTo>
                  <a:lnTo>
                    <a:pt x="42" y="28"/>
                  </a:lnTo>
                  <a:lnTo>
                    <a:pt x="44" y="32"/>
                  </a:lnTo>
                  <a:lnTo>
                    <a:pt x="48" y="34"/>
                  </a:lnTo>
                  <a:lnTo>
                    <a:pt x="50" y="36"/>
                  </a:lnTo>
                  <a:lnTo>
                    <a:pt x="50" y="38"/>
                  </a:lnTo>
                  <a:lnTo>
                    <a:pt x="50" y="40"/>
                  </a:lnTo>
                  <a:lnTo>
                    <a:pt x="50" y="42"/>
                  </a:lnTo>
                  <a:lnTo>
                    <a:pt x="50" y="46"/>
                  </a:lnTo>
                  <a:lnTo>
                    <a:pt x="48" y="46"/>
                  </a:lnTo>
                  <a:lnTo>
                    <a:pt x="42" y="44"/>
                  </a:lnTo>
                  <a:lnTo>
                    <a:pt x="40" y="46"/>
                  </a:lnTo>
                  <a:lnTo>
                    <a:pt x="38" y="44"/>
                  </a:lnTo>
                  <a:lnTo>
                    <a:pt x="36" y="44"/>
                  </a:lnTo>
                  <a:lnTo>
                    <a:pt x="36" y="46"/>
                  </a:lnTo>
                  <a:lnTo>
                    <a:pt x="34" y="54"/>
                  </a:lnTo>
                  <a:lnTo>
                    <a:pt x="32" y="54"/>
                  </a:lnTo>
                  <a:lnTo>
                    <a:pt x="32" y="56"/>
                  </a:lnTo>
                  <a:lnTo>
                    <a:pt x="30" y="58"/>
                  </a:lnTo>
                  <a:lnTo>
                    <a:pt x="28" y="60"/>
                  </a:lnTo>
                  <a:lnTo>
                    <a:pt x="28" y="62"/>
                  </a:lnTo>
                  <a:lnTo>
                    <a:pt x="28" y="64"/>
                  </a:lnTo>
                  <a:lnTo>
                    <a:pt x="26" y="66"/>
                  </a:lnTo>
                </a:path>
              </a:pathLst>
            </a:custGeom>
            <a:solidFill>
              <a:schemeClr val="tx2"/>
            </a:solidFill>
            <a:ln w="3175">
              <a:solidFill>
                <a:schemeClr val="bg1"/>
              </a:solidFill>
              <a:round/>
              <a:headEnd/>
              <a:tailEnd/>
            </a:ln>
          </p:spPr>
          <p:txBody>
            <a:bodyPr/>
            <a:lstStyle/>
            <a:p>
              <a:endParaRPr lang="fr-FR" dirty="0"/>
            </a:p>
          </p:txBody>
        </p:sp>
        <p:sp>
          <p:nvSpPr>
            <p:cNvPr id="5437" name="Freeform 506"/>
            <p:cNvSpPr>
              <a:spLocks/>
            </p:cNvSpPr>
            <p:nvPr/>
          </p:nvSpPr>
          <p:spPr bwMode="auto">
            <a:xfrm>
              <a:off x="2924" y="1865"/>
              <a:ext cx="114" cy="58"/>
            </a:xfrm>
            <a:custGeom>
              <a:avLst/>
              <a:gdLst>
                <a:gd name="T0" fmla="*/ 64 w 114"/>
                <a:gd name="T1" fmla="*/ 8 h 58"/>
                <a:gd name="T2" fmla="*/ 56 w 114"/>
                <a:gd name="T3" fmla="*/ 16 h 58"/>
                <a:gd name="T4" fmla="*/ 50 w 114"/>
                <a:gd name="T5" fmla="*/ 20 h 58"/>
                <a:gd name="T6" fmla="*/ 52 w 114"/>
                <a:gd name="T7" fmla="*/ 30 h 58"/>
                <a:gd name="T8" fmla="*/ 50 w 114"/>
                <a:gd name="T9" fmla="*/ 32 h 58"/>
                <a:gd name="T10" fmla="*/ 44 w 114"/>
                <a:gd name="T11" fmla="*/ 30 h 58"/>
                <a:gd name="T12" fmla="*/ 30 w 114"/>
                <a:gd name="T13" fmla="*/ 32 h 58"/>
                <a:gd name="T14" fmla="*/ 22 w 114"/>
                <a:gd name="T15" fmla="*/ 36 h 58"/>
                <a:gd name="T16" fmla="*/ 16 w 114"/>
                <a:gd name="T17" fmla="*/ 34 h 58"/>
                <a:gd name="T18" fmla="*/ 12 w 114"/>
                <a:gd name="T19" fmla="*/ 36 h 58"/>
                <a:gd name="T20" fmla="*/ 8 w 114"/>
                <a:gd name="T21" fmla="*/ 36 h 58"/>
                <a:gd name="T22" fmla="*/ 4 w 114"/>
                <a:gd name="T23" fmla="*/ 34 h 58"/>
                <a:gd name="T24" fmla="*/ 0 w 114"/>
                <a:gd name="T25" fmla="*/ 34 h 58"/>
                <a:gd name="T26" fmla="*/ 4 w 114"/>
                <a:gd name="T27" fmla="*/ 38 h 58"/>
                <a:gd name="T28" fmla="*/ 2 w 114"/>
                <a:gd name="T29" fmla="*/ 46 h 58"/>
                <a:gd name="T30" fmla="*/ 10 w 114"/>
                <a:gd name="T31" fmla="*/ 48 h 58"/>
                <a:gd name="T32" fmla="*/ 14 w 114"/>
                <a:gd name="T33" fmla="*/ 48 h 58"/>
                <a:gd name="T34" fmla="*/ 36 w 114"/>
                <a:gd name="T35" fmla="*/ 44 h 58"/>
                <a:gd name="T36" fmla="*/ 40 w 114"/>
                <a:gd name="T37" fmla="*/ 44 h 58"/>
                <a:gd name="T38" fmla="*/ 40 w 114"/>
                <a:gd name="T39" fmla="*/ 50 h 58"/>
                <a:gd name="T40" fmla="*/ 48 w 114"/>
                <a:gd name="T41" fmla="*/ 54 h 58"/>
                <a:gd name="T42" fmla="*/ 76 w 114"/>
                <a:gd name="T43" fmla="*/ 56 h 58"/>
                <a:gd name="T44" fmla="*/ 82 w 114"/>
                <a:gd name="T45" fmla="*/ 52 h 58"/>
                <a:gd name="T46" fmla="*/ 90 w 114"/>
                <a:gd name="T47" fmla="*/ 50 h 58"/>
                <a:gd name="T48" fmla="*/ 96 w 114"/>
                <a:gd name="T49" fmla="*/ 50 h 58"/>
                <a:gd name="T50" fmla="*/ 100 w 114"/>
                <a:gd name="T51" fmla="*/ 44 h 58"/>
                <a:gd name="T52" fmla="*/ 104 w 114"/>
                <a:gd name="T53" fmla="*/ 38 h 58"/>
                <a:gd name="T54" fmla="*/ 104 w 114"/>
                <a:gd name="T55" fmla="*/ 32 h 58"/>
                <a:gd name="T56" fmla="*/ 112 w 114"/>
                <a:gd name="T57" fmla="*/ 28 h 58"/>
                <a:gd name="T58" fmla="*/ 114 w 114"/>
                <a:gd name="T59" fmla="*/ 22 h 58"/>
                <a:gd name="T60" fmla="*/ 110 w 114"/>
                <a:gd name="T61" fmla="*/ 8 h 58"/>
                <a:gd name="T62" fmla="*/ 98 w 114"/>
                <a:gd name="T63" fmla="*/ 6 h 58"/>
                <a:gd name="T64" fmla="*/ 82 w 114"/>
                <a:gd name="T65" fmla="*/ 0 h 58"/>
                <a:gd name="T66" fmla="*/ 78 w 114"/>
                <a:gd name="T67" fmla="*/ 8 h 58"/>
                <a:gd name="T68" fmla="*/ 70 w 114"/>
                <a:gd name="T69" fmla="*/ 10 h 58"/>
                <a:gd name="T70" fmla="*/ 64 w 114"/>
                <a:gd name="T71" fmla="*/ 6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58"/>
                <a:gd name="T110" fmla="*/ 114 w 114"/>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58">
                  <a:moveTo>
                    <a:pt x="64" y="6"/>
                  </a:moveTo>
                  <a:lnTo>
                    <a:pt x="64" y="8"/>
                  </a:lnTo>
                  <a:lnTo>
                    <a:pt x="58" y="10"/>
                  </a:lnTo>
                  <a:lnTo>
                    <a:pt x="56" y="16"/>
                  </a:lnTo>
                  <a:lnTo>
                    <a:pt x="50" y="18"/>
                  </a:lnTo>
                  <a:lnTo>
                    <a:pt x="50" y="20"/>
                  </a:lnTo>
                  <a:lnTo>
                    <a:pt x="50" y="26"/>
                  </a:lnTo>
                  <a:lnTo>
                    <a:pt x="52" y="30"/>
                  </a:lnTo>
                  <a:lnTo>
                    <a:pt x="52" y="32"/>
                  </a:lnTo>
                  <a:lnTo>
                    <a:pt x="50" y="32"/>
                  </a:lnTo>
                  <a:lnTo>
                    <a:pt x="48" y="30"/>
                  </a:lnTo>
                  <a:lnTo>
                    <a:pt x="44" y="30"/>
                  </a:lnTo>
                  <a:lnTo>
                    <a:pt x="40" y="30"/>
                  </a:lnTo>
                  <a:lnTo>
                    <a:pt x="30" y="32"/>
                  </a:lnTo>
                  <a:lnTo>
                    <a:pt x="26" y="36"/>
                  </a:lnTo>
                  <a:lnTo>
                    <a:pt x="22" y="36"/>
                  </a:lnTo>
                  <a:lnTo>
                    <a:pt x="18" y="34"/>
                  </a:lnTo>
                  <a:lnTo>
                    <a:pt x="16" y="34"/>
                  </a:lnTo>
                  <a:lnTo>
                    <a:pt x="14" y="34"/>
                  </a:lnTo>
                  <a:lnTo>
                    <a:pt x="12" y="36"/>
                  </a:lnTo>
                  <a:lnTo>
                    <a:pt x="10" y="38"/>
                  </a:lnTo>
                  <a:lnTo>
                    <a:pt x="8" y="36"/>
                  </a:lnTo>
                  <a:lnTo>
                    <a:pt x="6" y="34"/>
                  </a:lnTo>
                  <a:lnTo>
                    <a:pt x="4" y="34"/>
                  </a:lnTo>
                  <a:lnTo>
                    <a:pt x="2" y="34"/>
                  </a:lnTo>
                  <a:lnTo>
                    <a:pt x="0" y="34"/>
                  </a:lnTo>
                  <a:lnTo>
                    <a:pt x="2" y="36"/>
                  </a:lnTo>
                  <a:lnTo>
                    <a:pt x="4" y="38"/>
                  </a:lnTo>
                  <a:lnTo>
                    <a:pt x="4" y="44"/>
                  </a:lnTo>
                  <a:lnTo>
                    <a:pt x="2" y="46"/>
                  </a:lnTo>
                  <a:lnTo>
                    <a:pt x="4" y="46"/>
                  </a:lnTo>
                  <a:lnTo>
                    <a:pt x="10" y="48"/>
                  </a:lnTo>
                  <a:lnTo>
                    <a:pt x="12" y="46"/>
                  </a:lnTo>
                  <a:lnTo>
                    <a:pt x="14" y="48"/>
                  </a:lnTo>
                  <a:lnTo>
                    <a:pt x="16" y="50"/>
                  </a:lnTo>
                  <a:lnTo>
                    <a:pt x="36" y="44"/>
                  </a:lnTo>
                  <a:lnTo>
                    <a:pt x="38" y="44"/>
                  </a:lnTo>
                  <a:lnTo>
                    <a:pt x="40" y="44"/>
                  </a:lnTo>
                  <a:lnTo>
                    <a:pt x="40" y="48"/>
                  </a:lnTo>
                  <a:lnTo>
                    <a:pt x="40" y="50"/>
                  </a:lnTo>
                  <a:lnTo>
                    <a:pt x="44" y="52"/>
                  </a:lnTo>
                  <a:lnTo>
                    <a:pt x="48" y="54"/>
                  </a:lnTo>
                  <a:lnTo>
                    <a:pt x="74" y="58"/>
                  </a:lnTo>
                  <a:lnTo>
                    <a:pt x="76" y="56"/>
                  </a:lnTo>
                  <a:lnTo>
                    <a:pt x="78" y="52"/>
                  </a:lnTo>
                  <a:lnTo>
                    <a:pt x="82" y="52"/>
                  </a:lnTo>
                  <a:lnTo>
                    <a:pt x="88" y="52"/>
                  </a:lnTo>
                  <a:lnTo>
                    <a:pt x="90" y="50"/>
                  </a:lnTo>
                  <a:lnTo>
                    <a:pt x="96" y="52"/>
                  </a:lnTo>
                  <a:lnTo>
                    <a:pt x="96" y="50"/>
                  </a:lnTo>
                  <a:lnTo>
                    <a:pt x="98" y="48"/>
                  </a:lnTo>
                  <a:lnTo>
                    <a:pt x="100" y="44"/>
                  </a:lnTo>
                  <a:lnTo>
                    <a:pt x="104" y="44"/>
                  </a:lnTo>
                  <a:lnTo>
                    <a:pt x="104" y="38"/>
                  </a:lnTo>
                  <a:lnTo>
                    <a:pt x="106" y="34"/>
                  </a:lnTo>
                  <a:lnTo>
                    <a:pt x="104" y="32"/>
                  </a:lnTo>
                  <a:lnTo>
                    <a:pt x="106" y="30"/>
                  </a:lnTo>
                  <a:lnTo>
                    <a:pt x="112" y="28"/>
                  </a:lnTo>
                  <a:lnTo>
                    <a:pt x="114" y="26"/>
                  </a:lnTo>
                  <a:lnTo>
                    <a:pt x="114" y="22"/>
                  </a:lnTo>
                  <a:lnTo>
                    <a:pt x="110" y="12"/>
                  </a:lnTo>
                  <a:lnTo>
                    <a:pt x="110" y="8"/>
                  </a:lnTo>
                  <a:lnTo>
                    <a:pt x="108" y="6"/>
                  </a:lnTo>
                  <a:lnTo>
                    <a:pt x="98" y="6"/>
                  </a:lnTo>
                  <a:lnTo>
                    <a:pt x="92" y="2"/>
                  </a:lnTo>
                  <a:lnTo>
                    <a:pt x="82" y="0"/>
                  </a:lnTo>
                  <a:lnTo>
                    <a:pt x="80" y="6"/>
                  </a:lnTo>
                  <a:lnTo>
                    <a:pt x="78" y="8"/>
                  </a:lnTo>
                  <a:lnTo>
                    <a:pt x="72" y="10"/>
                  </a:lnTo>
                  <a:lnTo>
                    <a:pt x="70" y="10"/>
                  </a:lnTo>
                  <a:lnTo>
                    <a:pt x="66" y="6"/>
                  </a:lnTo>
                  <a:lnTo>
                    <a:pt x="64" y="6"/>
                  </a:lnTo>
                  <a:close/>
                </a:path>
              </a:pathLst>
            </a:custGeom>
            <a:solidFill>
              <a:schemeClr val="tx2"/>
            </a:solidFill>
            <a:ln w="3175">
              <a:solidFill>
                <a:schemeClr val="bg1"/>
              </a:solidFill>
              <a:round/>
              <a:headEnd/>
              <a:tailEnd/>
            </a:ln>
          </p:spPr>
          <p:txBody>
            <a:bodyPr/>
            <a:lstStyle/>
            <a:p>
              <a:endParaRPr lang="fr-FR" dirty="0"/>
            </a:p>
          </p:txBody>
        </p:sp>
        <p:sp>
          <p:nvSpPr>
            <p:cNvPr id="5438" name="Freeform 507"/>
            <p:cNvSpPr>
              <a:spLocks/>
            </p:cNvSpPr>
            <p:nvPr/>
          </p:nvSpPr>
          <p:spPr bwMode="auto">
            <a:xfrm>
              <a:off x="2924" y="1865"/>
              <a:ext cx="114" cy="58"/>
            </a:xfrm>
            <a:custGeom>
              <a:avLst/>
              <a:gdLst>
                <a:gd name="T0" fmla="*/ 64 w 114"/>
                <a:gd name="T1" fmla="*/ 8 h 58"/>
                <a:gd name="T2" fmla="*/ 56 w 114"/>
                <a:gd name="T3" fmla="*/ 16 h 58"/>
                <a:gd name="T4" fmla="*/ 50 w 114"/>
                <a:gd name="T5" fmla="*/ 20 h 58"/>
                <a:gd name="T6" fmla="*/ 52 w 114"/>
                <a:gd name="T7" fmla="*/ 30 h 58"/>
                <a:gd name="T8" fmla="*/ 50 w 114"/>
                <a:gd name="T9" fmla="*/ 32 h 58"/>
                <a:gd name="T10" fmla="*/ 44 w 114"/>
                <a:gd name="T11" fmla="*/ 30 h 58"/>
                <a:gd name="T12" fmla="*/ 30 w 114"/>
                <a:gd name="T13" fmla="*/ 32 h 58"/>
                <a:gd name="T14" fmla="*/ 22 w 114"/>
                <a:gd name="T15" fmla="*/ 36 h 58"/>
                <a:gd name="T16" fmla="*/ 16 w 114"/>
                <a:gd name="T17" fmla="*/ 34 h 58"/>
                <a:gd name="T18" fmla="*/ 12 w 114"/>
                <a:gd name="T19" fmla="*/ 36 h 58"/>
                <a:gd name="T20" fmla="*/ 8 w 114"/>
                <a:gd name="T21" fmla="*/ 36 h 58"/>
                <a:gd name="T22" fmla="*/ 4 w 114"/>
                <a:gd name="T23" fmla="*/ 34 h 58"/>
                <a:gd name="T24" fmla="*/ 0 w 114"/>
                <a:gd name="T25" fmla="*/ 34 h 58"/>
                <a:gd name="T26" fmla="*/ 4 w 114"/>
                <a:gd name="T27" fmla="*/ 38 h 58"/>
                <a:gd name="T28" fmla="*/ 2 w 114"/>
                <a:gd name="T29" fmla="*/ 46 h 58"/>
                <a:gd name="T30" fmla="*/ 10 w 114"/>
                <a:gd name="T31" fmla="*/ 48 h 58"/>
                <a:gd name="T32" fmla="*/ 14 w 114"/>
                <a:gd name="T33" fmla="*/ 48 h 58"/>
                <a:gd name="T34" fmla="*/ 36 w 114"/>
                <a:gd name="T35" fmla="*/ 44 h 58"/>
                <a:gd name="T36" fmla="*/ 40 w 114"/>
                <a:gd name="T37" fmla="*/ 44 h 58"/>
                <a:gd name="T38" fmla="*/ 40 w 114"/>
                <a:gd name="T39" fmla="*/ 50 h 58"/>
                <a:gd name="T40" fmla="*/ 48 w 114"/>
                <a:gd name="T41" fmla="*/ 54 h 58"/>
                <a:gd name="T42" fmla="*/ 76 w 114"/>
                <a:gd name="T43" fmla="*/ 56 h 58"/>
                <a:gd name="T44" fmla="*/ 82 w 114"/>
                <a:gd name="T45" fmla="*/ 52 h 58"/>
                <a:gd name="T46" fmla="*/ 90 w 114"/>
                <a:gd name="T47" fmla="*/ 50 h 58"/>
                <a:gd name="T48" fmla="*/ 96 w 114"/>
                <a:gd name="T49" fmla="*/ 50 h 58"/>
                <a:gd name="T50" fmla="*/ 100 w 114"/>
                <a:gd name="T51" fmla="*/ 44 h 58"/>
                <a:gd name="T52" fmla="*/ 104 w 114"/>
                <a:gd name="T53" fmla="*/ 38 h 58"/>
                <a:gd name="T54" fmla="*/ 104 w 114"/>
                <a:gd name="T55" fmla="*/ 32 h 58"/>
                <a:gd name="T56" fmla="*/ 112 w 114"/>
                <a:gd name="T57" fmla="*/ 28 h 58"/>
                <a:gd name="T58" fmla="*/ 114 w 114"/>
                <a:gd name="T59" fmla="*/ 22 h 58"/>
                <a:gd name="T60" fmla="*/ 110 w 114"/>
                <a:gd name="T61" fmla="*/ 8 h 58"/>
                <a:gd name="T62" fmla="*/ 98 w 114"/>
                <a:gd name="T63" fmla="*/ 6 h 58"/>
                <a:gd name="T64" fmla="*/ 82 w 114"/>
                <a:gd name="T65" fmla="*/ 0 h 58"/>
                <a:gd name="T66" fmla="*/ 78 w 114"/>
                <a:gd name="T67" fmla="*/ 8 h 58"/>
                <a:gd name="T68" fmla="*/ 70 w 114"/>
                <a:gd name="T69" fmla="*/ 1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58"/>
                <a:gd name="T107" fmla="*/ 114 w 114"/>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58">
                  <a:moveTo>
                    <a:pt x="64" y="6"/>
                  </a:moveTo>
                  <a:lnTo>
                    <a:pt x="64" y="8"/>
                  </a:lnTo>
                  <a:lnTo>
                    <a:pt x="58" y="10"/>
                  </a:lnTo>
                  <a:lnTo>
                    <a:pt x="56" y="16"/>
                  </a:lnTo>
                  <a:lnTo>
                    <a:pt x="50" y="18"/>
                  </a:lnTo>
                  <a:lnTo>
                    <a:pt x="50" y="20"/>
                  </a:lnTo>
                  <a:lnTo>
                    <a:pt x="50" y="26"/>
                  </a:lnTo>
                  <a:lnTo>
                    <a:pt x="52" y="30"/>
                  </a:lnTo>
                  <a:lnTo>
                    <a:pt x="52" y="32"/>
                  </a:lnTo>
                  <a:lnTo>
                    <a:pt x="50" y="32"/>
                  </a:lnTo>
                  <a:lnTo>
                    <a:pt x="48" y="30"/>
                  </a:lnTo>
                  <a:lnTo>
                    <a:pt x="44" y="30"/>
                  </a:lnTo>
                  <a:lnTo>
                    <a:pt x="40" y="30"/>
                  </a:lnTo>
                  <a:lnTo>
                    <a:pt x="30" y="32"/>
                  </a:lnTo>
                  <a:lnTo>
                    <a:pt x="26" y="36"/>
                  </a:lnTo>
                  <a:lnTo>
                    <a:pt x="22" y="36"/>
                  </a:lnTo>
                  <a:lnTo>
                    <a:pt x="18" y="34"/>
                  </a:lnTo>
                  <a:lnTo>
                    <a:pt x="16" y="34"/>
                  </a:lnTo>
                  <a:lnTo>
                    <a:pt x="14" y="34"/>
                  </a:lnTo>
                  <a:lnTo>
                    <a:pt x="12" y="36"/>
                  </a:lnTo>
                  <a:lnTo>
                    <a:pt x="10" y="38"/>
                  </a:lnTo>
                  <a:lnTo>
                    <a:pt x="8" y="36"/>
                  </a:lnTo>
                  <a:lnTo>
                    <a:pt x="6" y="34"/>
                  </a:lnTo>
                  <a:lnTo>
                    <a:pt x="4" y="34"/>
                  </a:lnTo>
                  <a:lnTo>
                    <a:pt x="2" y="34"/>
                  </a:lnTo>
                  <a:lnTo>
                    <a:pt x="0" y="34"/>
                  </a:lnTo>
                  <a:lnTo>
                    <a:pt x="2" y="36"/>
                  </a:lnTo>
                  <a:lnTo>
                    <a:pt x="4" y="38"/>
                  </a:lnTo>
                  <a:lnTo>
                    <a:pt x="4" y="44"/>
                  </a:lnTo>
                  <a:lnTo>
                    <a:pt x="2" y="46"/>
                  </a:lnTo>
                  <a:lnTo>
                    <a:pt x="4" y="46"/>
                  </a:lnTo>
                  <a:lnTo>
                    <a:pt x="10" y="48"/>
                  </a:lnTo>
                  <a:lnTo>
                    <a:pt x="12" y="46"/>
                  </a:lnTo>
                  <a:lnTo>
                    <a:pt x="14" y="48"/>
                  </a:lnTo>
                  <a:lnTo>
                    <a:pt x="16" y="50"/>
                  </a:lnTo>
                  <a:lnTo>
                    <a:pt x="36" y="44"/>
                  </a:lnTo>
                  <a:lnTo>
                    <a:pt x="38" y="44"/>
                  </a:lnTo>
                  <a:lnTo>
                    <a:pt x="40" y="44"/>
                  </a:lnTo>
                  <a:lnTo>
                    <a:pt x="40" y="48"/>
                  </a:lnTo>
                  <a:lnTo>
                    <a:pt x="40" y="50"/>
                  </a:lnTo>
                  <a:lnTo>
                    <a:pt x="44" y="52"/>
                  </a:lnTo>
                  <a:lnTo>
                    <a:pt x="48" y="54"/>
                  </a:lnTo>
                  <a:lnTo>
                    <a:pt x="74" y="58"/>
                  </a:lnTo>
                  <a:lnTo>
                    <a:pt x="76" y="56"/>
                  </a:lnTo>
                  <a:lnTo>
                    <a:pt x="78" y="52"/>
                  </a:lnTo>
                  <a:lnTo>
                    <a:pt x="82" y="52"/>
                  </a:lnTo>
                  <a:lnTo>
                    <a:pt x="88" y="52"/>
                  </a:lnTo>
                  <a:lnTo>
                    <a:pt x="90" y="50"/>
                  </a:lnTo>
                  <a:lnTo>
                    <a:pt x="96" y="52"/>
                  </a:lnTo>
                  <a:lnTo>
                    <a:pt x="96" y="50"/>
                  </a:lnTo>
                  <a:lnTo>
                    <a:pt x="98" y="48"/>
                  </a:lnTo>
                  <a:lnTo>
                    <a:pt x="100" y="44"/>
                  </a:lnTo>
                  <a:lnTo>
                    <a:pt x="104" y="44"/>
                  </a:lnTo>
                  <a:lnTo>
                    <a:pt x="104" y="38"/>
                  </a:lnTo>
                  <a:lnTo>
                    <a:pt x="106" y="34"/>
                  </a:lnTo>
                  <a:lnTo>
                    <a:pt x="104" y="32"/>
                  </a:lnTo>
                  <a:lnTo>
                    <a:pt x="106" y="30"/>
                  </a:lnTo>
                  <a:lnTo>
                    <a:pt x="112" y="28"/>
                  </a:lnTo>
                  <a:lnTo>
                    <a:pt x="114" y="26"/>
                  </a:lnTo>
                  <a:lnTo>
                    <a:pt x="114" y="22"/>
                  </a:lnTo>
                  <a:lnTo>
                    <a:pt x="110" y="12"/>
                  </a:lnTo>
                  <a:lnTo>
                    <a:pt x="110" y="8"/>
                  </a:lnTo>
                  <a:lnTo>
                    <a:pt x="108" y="6"/>
                  </a:lnTo>
                  <a:lnTo>
                    <a:pt x="98" y="6"/>
                  </a:lnTo>
                  <a:lnTo>
                    <a:pt x="92" y="2"/>
                  </a:lnTo>
                  <a:lnTo>
                    <a:pt x="82" y="0"/>
                  </a:lnTo>
                  <a:lnTo>
                    <a:pt x="80" y="6"/>
                  </a:lnTo>
                  <a:lnTo>
                    <a:pt x="78" y="8"/>
                  </a:lnTo>
                  <a:lnTo>
                    <a:pt x="72" y="10"/>
                  </a:lnTo>
                  <a:lnTo>
                    <a:pt x="70" y="10"/>
                  </a:lnTo>
                  <a:lnTo>
                    <a:pt x="66" y="6"/>
                  </a:lnTo>
                </a:path>
              </a:pathLst>
            </a:custGeom>
            <a:solidFill>
              <a:schemeClr val="tx2"/>
            </a:solidFill>
            <a:ln w="3175">
              <a:solidFill>
                <a:schemeClr val="bg1"/>
              </a:solidFill>
              <a:round/>
              <a:headEnd/>
              <a:tailEnd/>
            </a:ln>
          </p:spPr>
          <p:txBody>
            <a:bodyPr/>
            <a:lstStyle/>
            <a:p>
              <a:endParaRPr lang="fr-FR" dirty="0"/>
            </a:p>
          </p:txBody>
        </p:sp>
        <p:sp>
          <p:nvSpPr>
            <p:cNvPr id="5439" name="Freeform 508"/>
            <p:cNvSpPr>
              <a:spLocks/>
            </p:cNvSpPr>
            <p:nvPr/>
          </p:nvSpPr>
          <p:spPr bwMode="auto">
            <a:xfrm>
              <a:off x="2835" y="1762"/>
              <a:ext cx="53" cy="63"/>
            </a:xfrm>
            <a:custGeom>
              <a:avLst/>
              <a:gdLst>
                <a:gd name="T0" fmla="*/ 34 w 53"/>
                <a:gd name="T1" fmla="*/ 63 h 63"/>
                <a:gd name="T2" fmla="*/ 32 w 53"/>
                <a:gd name="T3" fmla="*/ 53 h 63"/>
                <a:gd name="T4" fmla="*/ 28 w 53"/>
                <a:gd name="T5" fmla="*/ 51 h 63"/>
                <a:gd name="T6" fmla="*/ 24 w 53"/>
                <a:gd name="T7" fmla="*/ 49 h 63"/>
                <a:gd name="T8" fmla="*/ 14 w 53"/>
                <a:gd name="T9" fmla="*/ 47 h 63"/>
                <a:gd name="T10" fmla="*/ 0 w 53"/>
                <a:gd name="T11" fmla="*/ 49 h 63"/>
                <a:gd name="T12" fmla="*/ 4 w 53"/>
                <a:gd name="T13" fmla="*/ 49 h 63"/>
                <a:gd name="T14" fmla="*/ 8 w 53"/>
                <a:gd name="T15" fmla="*/ 49 h 63"/>
                <a:gd name="T16" fmla="*/ 12 w 53"/>
                <a:gd name="T17" fmla="*/ 47 h 63"/>
                <a:gd name="T18" fmla="*/ 8 w 53"/>
                <a:gd name="T19" fmla="*/ 47 h 63"/>
                <a:gd name="T20" fmla="*/ 6 w 53"/>
                <a:gd name="T21" fmla="*/ 45 h 63"/>
                <a:gd name="T22" fmla="*/ 16 w 53"/>
                <a:gd name="T23" fmla="*/ 43 h 63"/>
                <a:gd name="T24" fmla="*/ 22 w 53"/>
                <a:gd name="T25" fmla="*/ 41 h 63"/>
                <a:gd name="T26" fmla="*/ 18 w 53"/>
                <a:gd name="T27" fmla="*/ 41 h 63"/>
                <a:gd name="T28" fmla="*/ 12 w 53"/>
                <a:gd name="T29" fmla="*/ 39 h 63"/>
                <a:gd name="T30" fmla="*/ 10 w 53"/>
                <a:gd name="T31" fmla="*/ 35 h 63"/>
                <a:gd name="T32" fmla="*/ 18 w 53"/>
                <a:gd name="T33" fmla="*/ 27 h 63"/>
                <a:gd name="T34" fmla="*/ 24 w 53"/>
                <a:gd name="T35" fmla="*/ 11 h 63"/>
                <a:gd name="T36" fmla="*/ 26 w 53"/>
                <a:gd name="T37" fmla="*/ 15 h 63"/>
                <a:gd name="T38" fmla="*/ 24 w 53"/>
                <a:gd name="T39" fmla="*/ 17 h 63"/>
                <a:gd name="T40" fmla="*/ 24 w 53"/>
                <a:gd name="T41" fmla="*/ 23 h 63"/>
                <a:gd name="T42" fmla="*/ 28 w 53"/>
                <a:gd name="T43" fmla="*/ 27 h 63"/>
                <a:gd name="T44" fmla="*/ 28 w 53"/>
                <a:gd name="T45" fmla="*/ 23 h 63"/>
                <a:gd name="T46" fmla="*/ 30 w 53"/>
                <a:gd name="T47" fmla="*/ 19 h 63"/>
                <a:gd name="T48" fmla="*/ 30 w 53"/>
                <a:gd name="T49" fmla="*/ 11 h 63"/>
                <a:gd name="T50" fmla="*/ 28 w 53"/>
                <a:gd name="T51" fmla="*/ 11 h 63"/>
                <a:gd name="T52" fmla="*/ 28 w 53"/>
                <a:gd name="T53" fmla="*/ 6 h 63"/>
                <a:gd name="T54" fmla="*/ 36 w 53"/>
                <a:gd name="T55" fmla="*/ 0 h 63"/>
                <a:gd name="T56" fmla="*/ 42 w 53"/>
                <a:gd name="T57" fmla="*/ 0 h 63"/>
                <a:gd name="T58" fmla="*/ 47 w 53"/>
                <a:gd name="T59" fmla="*/ 0 h 63"/>
                <a:gd name="T60" fmla="*/ 53 w 53"/>
                <a:gd name="T61" fmla="*/ 4 h 63"/>
                <a:gd name="T62" fmla="*/ 45 w 53"/>
                <a:gd name="T63" fmla="*/ 17 h 63"/>
                <a:gd name="T64" fmla="*/ 51 w 53"/>
                <a:gd name="T65" fmla="*/ 23 h 63"/>
                <a:gd name="T66" fmla="*/ 49 w 53"/>
                <a:gd name="T67" fmla="*/ 29 h 63"/>
                <a:gd name="T68" fmla="*/ 45 w 53"/>
                <a:gd name="T69" fmla="*/ 33 h 63"/>
                <a:gd name="T70" fmla="*/ 44 w 53"/>
                <a:gd name="T71" fmla="*/ 37 h 63"/>
                <a:gd name="T72" fmla="*/ 38 w 53"/>
                <a:gd name="T73" fmla="*/ 35 h 63"/>
                <a:gd name="T74" fmla="*/ 36 w 53"/>
                <a:gd name="T75" fmla="*/ 55 h 63"/>
                <a:gd name="T76" fmla="*/ 38 w 53"/>
                <a:gd name="T77" fmla="*/ 61 h 63"/>
                <a:gd name="T78" fmla="*/ 38 w 53"/>
                <a:gd name="T79" fmla="*/ 63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
                <a:gd name="T121" fmla="*/ 0 h 63"/>
                <a:gd name="T122" fmla="*/ 53 w 53"/>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 h="63">
                  <a:moveTo>
                    <a:pt x="38" y="63"/>
                  </a:moveTo>
                  <a:lnTo>
                    <a:pt x="34" y="63"/>
                  </a:lnTo>
                  <a:lnTo>
                    <a:pt x="32" y="61"/>
                  </a:lnTo>
                  <a:lnTo>
                    <a:pt x="32" y="53"/>
                  </a:lnTo>
                  <a:lnTo>
                    <a:pt x="30" y="51"/>
                  </a:lnTo>
                  <a:lnTo>
                    <a:pt x="28" y="51"/>
                  </a:lnTo>
                  <a:lnTo>
                    <a:pt x="24" y="51"/>
                  </a:lnTo>
                  <a:lnTo>
                    <a:pt x="24" y="49"/>
                  </a:lnTo>
                  <a:lnTo>
                    <a:pt x="22" y="47"/>
                  </a:lnTo>
                  <a:lnTo>
                    <a:pt x="14" y="47"/>
                  </a:lnTo>
                  <a:lnTo>
                    <a:pt x="6" y="51"/>
                  </a:lnTo>
                  <a:lnTo>
                    <a:pt x="0" y="49"/>
                  </a:lnTo>
                  <a:lnTo>
                    <a:pt x="2" y="49"/>
                  </a:lnTo>
                  <a:lnTo>
                    <a:pt x="4" y="49"/>
                  </a:lnTo>
                  <a:lnTo>
                    <a:pt x="6" y="51"/>
                  </a:lnTo>
                  <a:lnTo>
                    <a:pt x="8" y="49"/>
                  </a:lnTo>
                  <a:lnTo>
                    <a:pt x="10" y="49"/>
                  </a:lnTo>
                  <a:lnTo>
                    <a:pt x="12" y="47"/>
                  </a:lnTo>
                  <a:lnTo>
                    <a:pt x="10" y="47"/>
                  </a:lnTo>
                  <a:lnTo>
                    <a:pt x="8" y="47"/>
                  </a:lnTo>
                  <a:lnTo>
                    <a:pt x="6" y="47"/>
                  </a:lnTo>
                  <a:lnTo>
                    <a:pt x="6" y="45"/>
                  </a:lnTo>
                  <a:lnTo>
                    <a:pt x="12" y="45"/>
                  </a:lnTo>
                  <a:lnTo>
                    <a:pt x="16" y="43"/>
                  </a:lnTo>
                  <a:lnTo>
                    <a:pt x="20" y="41"/>
                  </a:lnTo>
                  <a:lnTo>
                    <a:pt x="22" y="41"/>
                  </a:lnTo>
                  <a:lnTo>
                    <a:pt x="20" y="39"/>
                  </a:lnTo>
                  <a:lnTo>
                    <a:pt x="18" y="41"/>
                  </a:lnTo>
                  <a:lnTo>
                    <a:pt x="14" y="41"/>
                  </a:lnTo>
                  <a:lnTo>
                    <a:pt x="12" y="39"/>
                  </a:lnTo>
                  <a:lnTo>
                    <a:pt x="10" y="39"/>
                  </a:lnTo>
                  <a:lnTo>
                    <a:pt x="10" y="35"/>
                  </a:lnTo>
                  <a:lnTo>
                    <a:pt x="12" y="35"/>
                  </a:lnTo>
                  <a:lnTo>
                    <a:pt x="18" y="27"/>
                  </a:lnTo>
                  <a:lnTo>
                    <a:pt x="20" y="13"/>
                  </a:lnTo>
                  <a:lnTo>
                    <a:pt x="24" y="11"/>
                  </a:lnTo>
                  <a:lnTo>
                    <a:pt x="24" y="13"/>
                  </a:lnTo>
                  <a:lnTo>
                    <a:pt x="26" y="15"/>
                  </a:lnTo>
                  <a:lnTo>
                    <a:pt x="26" y="17"/>
                  </a:lnTo>
                  <a:lnTo>
                    <a:pt x="24" y="17"/>
                  </a:lnTo>
                  <a:lnTo>
                    <a:pt x="22" y="19"/>
                  </a:lnTo>
                  <a:lnTo>
                    <a:pt x="24" y="23"/>
                  </a:lnTo>
                  <a:lnTo>
                    <a:pt x="24" y="25"/>
                  </a:lnTo>
                  <a:lnTo>
                    <a:pt x="28" y="27"/>
                  </a:lnTo>
                  <a:lnTo>
                    <a:pt x="30" y="25"/>
                  </a:lnTo>
                  <a:lnTo>
                    <a:pt x="28" y="23"/>
                  </a:lnTo>
                  <a:lnTo>
                    <a:pt x="28" y="21"/>
                  </a:lnTo>
                  <a:lnTo>
                    <a:pt x="30" y="19"/>
                  </a:lnTo>
                  <a:lnTo>
                    <a:pt x="32" y="13"/>
                  </a:lnTo>
                  <a:lnTo>
                    <a:pt x="30" y="11"/>
                  </a:lnTo>
                  <a:lnTo>
                    <a:pt x="30" y="13"/>
                  </a:lnTo>
                  <a:lnTo>
                    <a:pt x="28" y="11"/>
                  </a:lnTo>
                  <a:lnTo>
                    <a:pt x="28" y="8"/>
                  </a:lnTo>
                  <a:lnTo>
                    <a:pt x="28" y="6"/>
                  </a:lnTo>
                  <a:lnTo>
                    <a:pt x="30" y="4"/>
                  </a:lnTo>
                  <a:lnTo>
                    <a:pt x="36" y="0"/>
                  </a:lnTo>
                  <a:lnTo>
                    <a:pt x="38" y="0"/>
                  </a:lnTo>
                  <a:lnTo>
                    <a:pt x="42" y="0"/>
                  </a:lnTo>
                  <a:lnTo>
                    <a:pt x="44" y="0"/>
                  </a:lnTo>
                  <a:lnTo>
                    <a:pt x="47" y="0"/>
                  </a:lnTo>
                  <a:lnTo>
                    <a:pt x="49" y="0"/>
                  </a:lnTo>
                  <a:lnTo>
                    <a:pt x="53" y="4"/>
                  </a:lnTo>
                  <a:lnTo>
                    <a:pt x="49" y="15"/>
                  </a:lnTo>
                  <a:lnTo>
                    <a:pt x="45" y="17"/>
                  </a:lnTo>
                  <a:lnTo>
                    <a:pt x="47" y="21"/>
                  </a:lnTo>
                  <a:lnTo>
                    <a:pt x="51" y="23"/>
                  </a:lnTo>
                  <a:lnTo>
                    <a:pt x="51" y="25"/>
                  </a:lnTo>
                  <a:lnTo>
                    <a:pt x="49" y="29"/>
                  </a:lnTo>
                  <a:lnTo>
                    <a:pt x="47" y="31"/>
                  </a:lnTo>
                  <a:lnTo>
                    <a:pt x="45" y="33"/>
                  </a:lnTo>
                  <a:lnTo>
                    <a:pt x="45" y="37"/>
                  </a:lnTo>
                  <a:lnTo>
                    <a:pt x="44" y="37"/>
                  </a:lnTo>
                  <a:lnTo>
                    <a:pt x="40" y="35"/>
                  </a:lnTo>
                  <a:lnTo>
                    <a:pt x="38" y="35"/>
                  </a:lnTo>
                  <a:lnTo>
                    <a:pt x="38" y="53"/>
                  </a:lnTo>
                  <a:lnTo>
                    <a:pt x="36" y="55"/>
                  </a:lnTo>
                  <a:lnTo>
                    <a:pt x="36" y="57"/>
                  </a:lnTo>
                  <a:lnTo>
                    <a:pt x="38" y="61"/>
                  </a:lnTo>
                  <a:lnTo>
                    <a:pt x="38" y="63"/>
                  </a:lnTo>
                  <a:close/>
                </a:path>
              </a:pathLst>
            </a:custGeom>
            <a:solidFill>
              <a:schemeClr val="tx2"/>
            </a:solidFill>
            <a:ln w="3175">
              <a:solidFill>
                <a:schemeClr val="bg1"/>
              </a:solidFill>
              <a:round/>
              <a:headEnd/>
              <a:tailEnd/>
            </a:ln>
          </p:spPr>
          <p:txBody>
            <a:bodyPr/>
            <a:lstStyle/>
            <a:p>
              <a:endParaRPr lang="fr-FR" dirty="0"/>
            </a:p>
          </p:txBody>
        </p:sp>
        <p:sp>
          <p:nvSpPr>
            <p:cNvPr id="5440" name="Freeform 509"/>
            <p:cNvSpPr>
              <a:spLocks/>
            </p:cNvSpPr>
            <p:nvPr/>
          </p:nvSpPr>
          <p:spPr bwMode="auto">
            <a:xfrm>
              <a:off x="2835" y="1762"/>
              <a:ext cx="53" cy="63"/>
            </a:xfrm>
            <a:custGeom>
              <a:avLst/>
              <a:gdLst>
                <a:gd name="T0" fmla="*/ 34 w 53"/>
                <a:gd name="T1" fmla="*/ 63 h 63"/>
                <a:gd name="T2" fmla="*/ 32 w 53"/>
                <a:gd name="T3" fmla="*/ 53 h 63"/>
                <a:gd name="T4" fmla="*/ 28 w 53"/>
                <a:gd name="T5" fmla="*/ 51 h 63"/>
                <a:gd name="T6" fmla="*/ 24 w 53"/>
                <a:gd name="T7" fmla="*/ 49 h 63"/>
                <a:gd name="T8" fmla="*/ 14 w 53"/>
                <a:gd name="T9" fmla="*/ 47 h 63"/>
                <a:gd name="T10" fmla="*/ 0 w 53"/>
                <a:gd name="T11" fmla="*/ 49 h 63"/>
                <a:gd name="T12" fmla="*/ 4 w 53"/>
                <a:gd name="T13" fmla="*/ 49 h 63"/>
                <a:gd name="T14" fmla="*/ 8 w 53"/>
                <a:gd name="T15" fmla="*/ 49 h 63"/>
                <a:gd name="T16" fmla="*/ 12 w 53"/>
                <a:gd name="T17" fmla="*/ 47 h 63"/>
                <a:gd name="T18" fmla="*/ 8 w 53"/>
                <a:gd name="T19" fmla="*/ 47 h 63"/>
                <a:gd name="T20" fmla="*/ 6 w 53"/>
                <a:gd name="T21" fmla="*/ 45 h 63"/>
                <a:gd name="T22" fmla="*/ 16 w 53"/>
                <a:gd name="T23" fmla="*/ 43 h 63"/>
                <a:gd name="T24" fmla="*/ 22 w 53"/>
                <a:gd name="T25" fmla="*/ 41 h 63"/>
                <a:gd name="T26" fmla="*/ 18 w 53"/>
                <a:gd name="T27" fmla="*/ 41 h 63"/>
                <a:gd name="T28" fmla="*/ 12 w 53"/>
                <a:gd name="T29" fmla="*/ 39 h 63"/>
                <a:gd name="T30" fmla="*/ 10 w 53"/>
                <a:gd name="T31" fmla="*/ 35 h 63"/>
                <a:gd name="T32" fmla="*/ 18 w 53"/>
                <a:gd name="T33" fmla="*/ 27 h 63"/>
                <a:gd name="T34" fmla="*/ 24 w 53"/>
                <a:gd name="T35" fmla="*/ 11 h 63"/>
                <a:gd name="T36" fmla="*/ 26 w 53"/>
                <a:gd name="T37" fmla="*/ 15 h 63"/>
                <a:gd name="T38" fmla="*/ 24 w 53"/>
                <a:gd name="T39" fmla="*/ 17 h 63"/>
                <a:gd name="T40" fmla="*/ 24 w 53"/>
                <a:gd name="T41" fmla="*/ 23 h 63"/>
                <a:gd name="T42" fmla="*/ 28 w 53"/>
                <a:gd name="T43" fmla="*/ 27 h 63"/>
                <a:gd name="T44" fmla="*/ 28 w 53"/>
                <a:gd name="T45" fmla="*/ 23 h 63"/>
                <a:gd name="T46" fmla="*/ 30 w 53"/>
                <a:gd name="T47" fmla="*/ 19 h 63"/>
                <a:gd name="T48" fmla="*/ 30 w 53"/>
                <a:gd name="T49" fmla="*/ 11 h 63"/>
                <a:gd name="T50" fmla="*/ 28 w 53"/>
                <a:gd name="T51" fmla="*/ 11 h 63"/>
                <a:gd name="T52" fmla="*/ 28 w 53"/>
                <a:gd name="T53" fmla="*/ 6 h 63"/>
                <a:gd name="T54" fmla="*/ 36 w 53"/>
                <a:gd name="T55" fmla="*/ 0 h 63"/>
                <a:gd name="T56" fmla="*/ 42 w 53"/>
                <a:gd name="T57" fmla="*/ 0 h 63"/>
                <a:gd name="T58" fmla="*/ 47 w 53"/>
                <a:gd name="T59" fmla="*/ 0 h 63"/>
                <a:gd name="T60" fmla="*/ 53 w 53"/>
                <a:gd name="T61" fmla="*/ 4 h 63"/>
                <a:gd name="T62" fmla="*/ 45 w 53"/>
                <a:gd name="T63" fmla="*/ 17 h 63"/>
                <a:gd name="T64" fmla="*/ 51 w 53"/>
                <a:gd name="T65" fmla="*/ 23 h 63"/>
                <a:gd name="T66" fmla="*/ 49 w 53"/>
                <a:gd name="T67" fmla="*/ 29 h 63"/>
                <a:gd name="T68" fmla="*/ 45 w 53"/>
                <a:gd name="T69" fmla="*/ 33 h 63"/>
                <a:gd name="T70" fmla="*/ 44 w 53"/>
                <a:gd name="T71" fmla="*/ 37 h 63"/>
                <a:gd name="T72" fmla="*/ 38 w 53"/>
                <a:gd name="T73" fmla="*/ 35 h 63"/>
                <a:gd name="T74" fmla="*/ 36 w 53"/>
                <a:gd name="T75" fmla="*/ 55 h 63"/>
                <a:gd name="T76" fmla="*/ 38 w 53"/>
                <a:gd name="T77" fmla="*/ 61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3"/>
                <a:gd name="T119" fmla="*/ 53 w 53"/>
                <a:gd name="T120" fmla="*/ 63 h 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3">
                  <a:moveTo>
                    <a:pt x="38" y="63"/>
                  </a:moveTo>
                  <a:lnTo>
                    <a:pt x="34" y="63"/>
                  </a:lnTo>
                  <a:lnTo>
                    <a:pt x="32" y="61"/>
                  </a:lnTo>
                  <a:lnTo>
                    <a:pt x="32" y="53"/>
                  </a:lnTo>
                  <a:lnTo>
                    <a:pt x="30" y="51"/>
                  </a:lnTo>
                  <a:lnTo>
                    <a:pt x="28" y="51"/>
                  </a:lnTo>
                  <a:lnTo>
                    <a:pt x="24" y="51"/>
                  </a:lnTo>
                  <a:lnTo>
                    <a:pt x="24" y="49"/>
                  </a:lnTo>
                  <a:lnTo>
                    <a:pt x="22" y="47"/>
                  </a:lnTo>
                  <a:lnTo>
                    <a:pt x="14" y="47"/>
                  </a:lnTo>
                  <a:lnTo>
                    <a:pt x="6" y="51"/>
                  </a:lnTo>
                  <a:lnTo>
                    <a:pt x="0" y="49"/>
                  </a:lnTo>
                  <a:lnTo>
                    <a:pt x="2" y="49"/>
                  </a:lnTo>
                  <a:lnTo>
                    <a:pt x="4" y="49"/>
                  </a:lnTo>
                  <a:lnTo>
                    <a:pt x="6" y="51"/>
                  </a:lnTo>
                  <a:lnTo>
                    <a:pt x="8" y="49"/>
                  </a:lnTo>
                  <a:lnTo>
                    <a:pt x="10" y="49"/>
                  </a:lnTo>
                  <a:lnTo>
                    <a:pt x="12" y="47"/>
                  </a:lnTo>
                  <a:lnTo>
                    <a:pt x="10" y="47"/>
                  </a:lnTo>
                  <a:lnTo>
                    <a:pt x="8" y="47"/>
                  </a:lnTo>
                  <a:lnTo>
                    <a:pt x="6" y="47"/>
                  </a:lnTo>
                  <a:lnTo>
                    <a:pt x="6" y="45"/>
                  </a:lnTo>
                  <a:lnTo>
                    <a:pt x="12" y="45"/>
                  </a:lnTo>
                  <a:lnTo>
                    <a:pt x="16" y="43"/>
                  </a:lnTo>
                  <a:lnTo>
                    <a:pt x="20" y="41"/>
                  </a:lnTo>
                  <a:lnTo>
                    <a:pt x="22" y="41"/>
                  </a:lnTo>
                  <a:lnTo>
                    <a:pt x="20" y="39"/>
                  </a:lnTo>
                  <a:lnTo>
                    <a:pt x="18" y="41"/>
                  </a:lnTo>
                  <a:lnTo>
                    <a:pt x="14" y="41"/>
                  </a:lnTo>
                  <a:lnTo>
                    <a:pt x="12" y="39"/>
                  </a:lnTo>
                  <a:lnTo>
                    <a:pt x="10" y="39"/>
                  </a:lnTo>
                  <a:lnTo>
                    <a:pt x="10" y="35"/>
                  </a:lnTo>
                  <a:lnTo>
                    <a:pt x="12" y="35"/>
                  </a:lnTo>
                  <a:lnTo>
                    <a:pt x="18" y="27"/>
                  </a:lnTo>
                  <a:lnTo>
                    <a:pt x="20" y="13"/>
                  </a:lnTo>
                  <a:lnTo>
                    <a:pt x="24" y="11"/>
                  </a:lnTo>
                  <a:lnTo>
                    <a:pt x="24" y="13"/>
                  </a:lnTo>
                  <a:lnTo>
                    <a:pt x="26" y="15"/>
                  </a:lnTo>
                  <a:lnTo>
                    <a:pt x="26" y="17"/>
                  </a:lnTo>
                  <a:lnTo>
                    <a:pt x="24" y="17"/>
                  </a:lnTo>
                  <a:lnTo>
                    <a:pt x="22" y="19"/>
                  </a:lnTo>
                  <a:lnTo>
                    <a:pt x="24" y="23"/>
                  </a:lnTo>
                  <a:lnTo>
                    <a:pt x="24" y="25"/>
                  </a:lnTo>
                  <a:lnTo>
                    <a:pt x="28" y="27"/>
                  </a:lnTo>
                  <a:lnTo>
                    <a:pt x="30" y="25"/>
                  </a:lnTo>
                  <a:lnTo>
                    <a:pt x="28" y="23"/>
                  </a:lnTo>
                  <a:lnTo>
                    <a:pt x="28" y="21"/>
                  </a:lnTo>
                  <a:lnTo>
                    <a:pt x="30" y="19"/>
                  </a:lnTo>
                  <a:lnTo>
                    <a:pt x="32" y="13"/>
                  </a:lnTo>
                  <a:lnTo>
                    <a:pt x="30" y="11"/>
                  </a:lnTo>
                  <a:lnTo>
                    <a:pt x="30" y="13"/>
                  </a:lnTo>
                  <a:lnTo>
                    <a:pt x="28" y="11"/>
                  </a:lnTo>
                  <a:lnTo>
                    <a:pt x="28" y="8"/>
                  </a:lnTo>
                  <a:lnTo>
                    <a:pt x="28" y="6"/>
                  </a:lnTo>
                  <a:lnTo>
                    <a:pt x="30" y="4"/>
                  </a:lnTo>
                  <a:lnTo>
                    <a:pt x="36" y="0"/>
                  </a:lnTo>
                  <a:lnTo>
                    <a:pt x="38" y="0"/>
                  </a:lnTo>
                  <a:lnTo>
                    <a:pt x="42" y="0"/>
                  </a:lnTo>
                  <a:lnTo>
                    <a:pt x="44" y="0"/>
                  </a:lnTo>
                  <a:lnTo>
                    <a:pt x="47" y="0"/>
                  </a:lnTo>
                  <a:lnTo>
                    <a:pt x="49" y="0"/>
                  </a:lnTo>
                  <a:lnTo>
                    <a:pt x="53" y="4"/>
                  </a:lnTo>
                  <a:lnTo>
                    <a:pt x="49" y="15"/>
                  </a:lnTo>
                  <a:lnTo>
                    <a:pt x="45" y="17"/>
                  </a:lnTo>
                  <a:lnTo>
                    <a:pt x="47" y="21"/>
                  </a:lnTo>
                  <a:lnTo>
                    <a:pt x="51" y="23"/>
                  </a:lnTo>
                  <a:lnTo>
                    <a:pt x="51" y="25"/>
                  </a:lnTo>
                  <a:lnTo>
                    <a:pt x="49" y="29"/>
                  </a:lnTo>
                  <a:lnTo>
                    <a:pt x="47" y="31"/>
                  </a:lnTo>
                  <a:lnTo>
                    <a:pt x="45" y="33"/>
                  </a:lnTo>
                  <a:lnTo>
                    <a:pt x="45" y="37"/>
                  </a:lnTo>
                  <a:lnTo>
                    <a:pt x="44" y="37"/>
                  </a:lnTo>
                  <a:lnTo>
                    <a:pt x="40" y="35"/>
                  </a:lnTo>
                  <a:lnTo>
                    <a:pt x="38" y="35"/>
                  </a:lnTo>
                  <a:lnTo>
                    <a:pt x="38" y="53"/>
                  </a:lnTo>
                  <a:lnTo>
                    <a:pt x="36" y="55"/>
                  </a:lnTo>
                  <a:lnTo>
                    <a:pt x="36" y="57"/>
                  </a:lnTo>
                  <a:lnTo>
                    <a:pt x="38" y="61"/>
                  </a:lnTo>
                </a:path>
              </a:pathLst>
            </a:custGeom>
            <a:solidFill>
              <a:schemeClr val="tx2"/>
            </a:solidFill>
            <a:ln w="3175">
              <a:solidFill>
                <a:schemeClr val="bg1"/>
              </a:solidFill>
              <a:round/>
              <a:headEnd/>
              <a:tailEnd/>
            </a:ln>
          </p:spPr>
          <p:txBody>
            <a:bodyPr/>
            <a:lstStyle/>
            <a:p>
              <a:endParaRPr lang="fr-FR" dirty="0"/>
            </a:p>
          </p:txBody>
        </p:sp>
        <p:sp>
          <p:nvSpPr>
            <p:cNvPr id="5441" name="Freeform 510"/>
            <p:cNvSpPr>
              <a:spLocks/>
            </p:cNvSpPr>
            <p:nvPr/>
          </p:nvSpPr>
          <p:spPr bwMode="auto">
            <a:xfrm>
              <a:off x="2713" y="1817"/>
              <a:ext cx="189" cy="192"/>
            </a:xfrm>
            <a:custGeom>
              <a:avLst/>
              <a:gdLst>
                <a:gd name="T0" fmla="*/ 94 w 189"/>
                <a:gd name="T1" fmla="*/ 18 h 192"/>
                <a:gd name="T2" fmla="*/ 80 w 189"/>
                <a:gd name="T3" fmla="*/ 30 h 192"/>
                <a:gd name="T4" fmla="*/ 78 w 189"/>
                <a:gd name="T5" fmla="*/ 38 h 192"/>
                <a:gd name="T6" fmla="*/ 70 w 189"/>
                <a:gd name="T7" fmla="*/ 42 h 192"/>
                <a:gd name="T8" fmla="*/ 52 w 189"/>
                <a:gd name="T9" fmla="*/ 34 h 192"/>
                <a:gd name="T10" fmla="*/ 46 w 189"/>
                <a:gd name="T11" fmla="*/ 42 h 192"/>
                <a:gd name="T12" fmla="*/ 46 w 189"/>
                <a:gd name="T13" fmla="*/ 58 h 192"/>
                <a:gd name="T14" fmla="*/ 38 w 189"/>
                <a:gd name="T15" fmla="*/ 58 h 192"/>
                <a:gd name="T16" fmla="*/ 20 w 189"/>
                <a:gd name="T17" fmla="*/ 52 h 192"/>
                <a:gd name="T18" fmla="*/ 0 w 189"/>
                <a:gd name="T19" fmla="*/ 62 h 192"/>
                <a:gd name="T20" fmla="*/ 2 w 189"/>
                <a:gd name="T21" fmla="*/ 66 h 192"/>
                <a:gd name="T22" fmla="*/ 2 w 189"/>
                <a:gd name="T23" fmla="*/ 70 h 192"/>
                <a:gd name="T24" fmla="*/ 10 w 189"/>
                <a:gd name="T25" fmla="*/ 76 h 192"/>
                <a:gd name="T26" fmla="*/ 24 w 189"/>
                <a:gd name="T27" fmla="*/ 82 h 192"/>
                <a:gd name="T28" fmla="*/ 32 w 189"/>
                <a:gd name="T29" fmla="*/ 84 h 192"/>
                <a:gd name="T30" fmla="*/ 38 w 189"/>
                <a:gd name="T31" fmla="*/ 88 h 192"/>
                <a:gd name="T32" fmla="*/ 40 w 189"/>
                <a:gd name="T33" fmla="*/ 92 h 192"/>
                <a:gd name="T34" fmla="*/ 40 w 189"/>
                <a:gd name="T35" fmla="*/ 96 h 192"/>
                <a:gd name="T36" fmla="*/ 56 w 189"/>
                <a:gd name="T37" fmla="*/ 110 h 192"/>
                <a:gd name="T38" fmla="*/ 54 w 189"/>
                <a:gd name="T39" fmla="*/ 120 h 192"/>
                <a:gd name="T40" fmla="*/ 62 w 189"/>
                <a:gd name="T41" fmla="*/ 132 h 192"/>
                <a:gd name="T42" fmla="*/ 56 w 189"/>
                <a:gd name="T43" fmla="*/ 142 h 192"/>
                <a:gd name="T44" fmla="*/ 46 w 189"/>
                <a:gd name="T45" fmla="*/ 170 h 192"/>
                <a:gd name="T46" fmla="*/ 56 w 189"/>
                <a:gd name="T47" fmla="*/ 178 h 192"/>
                <a:gd name="T48" fmla="*/ 82 w 189"/>
                <a:gd name="T49" fmla="*/ 184 h 192"/>
                <a:gd name="T50" fmla="*/ 98 w 189"/>
                <a:gd name="T51" fmla="*/ 190 h 192"/>
                <a:gd name="T52" fmla="*/ 116 w 189"/>
                <a:gd name="T53" fmla="*/ 182 h 192"/>
                <a:gd name="T54" fmla="*/ 128 w 189"/>
                <a:gd name="T55" fmla="*/ 168 h 192"/>
                <a:gd name="T56" fmla="*/ 138 w 189"/>
                <a:gd name="T57" fmla="*/ 170 h 192"/>
                <a:gd name="T58" fmla="*/ 148 w 189"/>
                <a:gd name="T59" fmla="*/ 170 h 192"/>
                <a:gd name="T60" fmla="*/ 156 w 189"/>
                <a:gd name="T61" fmla="*/ 174 h 192"/>
                <a:gd name="T62" fmla="*/ 169 w 189"/>
                <a:gd name="T63" fmla="*/ 172 h 192"/>
                <a:gd name="T64" fmla="*/ 181 w 189"/>
                <a:gd name="T65" fmla="*/ 162 h 192"/>
                <a:gd name="T66" fmla="*/ 181 w 189"/>
                <a:gd name="T67" fmla="*/ 154 h 192"/>
                <a:gd name="T68" fmla="*/ 173 w 189"/>
                <a:gd name="T69" fmla="*/ 142 h 192"/>
                <a:gd name="T70" fmla="*/ 169 w 189"/>
                <a:gd name="T71" fmla="*/ 136 h 192"/>
                <a:gd name="T72" fmla="*/ 171 w 189"/>
                <a:gd name="T73" fmla="*/ 120 h 192"/>
                <a:gd name="T74" fmla="*/ 171 w 189"/>
                <a:gd name="T75" fmla="*/ 114 h 192"/>
                <a:gd name="T76" fmla="*/ 160 w 189"/>
                <a:gd name="T77" fmla="*/ 112 h 192"/>
                <a:gd name="T78" fmla="*/ 166 w 189"/>
                <a:gd name="T79" fmla="*/ 94 h 192"/>
                <a:gd name="T80" fmla="*/ 177 w 189"/>
                <a:gd name="T81" fmla="*/ 82 h 192"/>
                <a:gd name="T82" fmla="*/ 183 w 189"/>
                <a:gd name="T83" fmla="*/ 58 h 192"/>
                <a:gd name="T84" fmla="*/ 166 w 189"/>
                <a:gd name="T85" fmla="*/ 38 h 192"/>
                <a:gd name="T86" fmla="*/ 152 w 189"/>
                <a:gd name="T87" fmla="*/ 36 h 192"/>
                <a:gd name="T88" fmla="*/ 144 w 189"/>
                <a:gd name="T89" fmla="*/ 30 h 192"/>
                <a:gd name="T90" fmla="*/ 136 w 189"/>
                <a:gd name="T91" fmla="*/ 26 h 192"/>
                <a:gd name="T92" fmla="*/ 120 w 189"/>
                <a:gd name="T93" fmla="*/ 14 h 192"/>
                <a:gd name="T94" fmla="*/ 112 w 189"/>
                <a:gd name="T95" fmla="*/ 2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192"/>
                <a:gd name="T146" fmla="*/ 189 w 189"/>
                <a:gd name="T147" fmla="*/ 192 h 1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192">
                  <a:moveTo>
                    <a:pt x="112" y="0"/>
                  </a:moveTo>
                  <a:lnTo>
                    <a:pt x="110" y="2"/>
                  </a:lnTo>
                  <a:lnTo>
                    <a:pt x="98" y="4"/>
                  </a:lnTo>
                  <a:lnTo>
                    <a:pt x="94" y="18"/>
                  </a:lnTo>
                  <a:lnTo>
                    <a:pt x="96" y="20"/>
                  </a:lnTo>
                  <a:lnTo>
                    <a:pt x="96" y="22"/>
                  </a:lnTo>
                  <a:lnTo>
                    <a:pt x="88" y="28"/>
                  </a:lnTo>
                  <a:lnTo>
                    <a:pt x="80" y="30"/>
                  </a:lnTo>
                  <a:lnTo>
                    <a:pt x="76" y="32"/>
                  </a:lnTo>
                  <a:lnTo>
                    <a:pt x="74" y="36"/>
                  </a:lnTo>
                  <a:lnTo>
                    <a:pt x="74" y="38"/>
                  </a:lnTo>
                  <a:lnTo>
                    <a:pt x="78" y="38"/>
                  </a:lnTo>
                  <a:lnTo>
                    <a:pt x="80" y="38"/>
                  </a:lnTo>
                  <a:lnTo>
                    <a:pt x="78" y="40"/>
                  </a:lnTo>
                  <a:lnTo>
                    <a:pt x="74" y="40"/>
                  </a:lnTo>
                  <a:lnTo>
                    <a:pt x="70" y="42"/>
                  </a:lnTo>
                  <a:lnTo>
                    <a:pt x="64" y="42"/>
                  </a:lnTo>
                  <a:lnTo>
                    <a:pt x="56" y="40"/>
                  </a:lnTo>
                  <a:lnTo>
                    <a:pt x="52" y="36"/>
                  </a:lnTo>
                  <a:lnTo>
                    <a:pt x="52" y="34"/>
                  </a:lnTo>
                  <a:lnTo>
                    <a:pt x="46" y="34"/>
                  </a:lnTo>
                  <a:lnTo>
                    <a:pt x="44" y="34"/>
                  </a:lnTo>
                  <a:lnTo>
                    <a:pt x="44" y="40"/>
                  </a:lnTo>
                  <a:lnTo>
                    <a:pt x="46" y="42"/>
                  </a:lnTo>
                  <a:lnTo>
                    <a:pt x="48" y="56"/>
                  </a:lnTo>
                  <a:lnTo>
                    <a:pt x="50" y="56"/>
                  </a:lnTo>
                  <a:lnTo>
                    <a:pt x="50" y="58"/>
                  </a:lnTo>
                  <a:lnTo>
                    <a:pt x="46" y="58"/>
                  </a:lnTo>
                  <a:lnTo>
                    <a:pt x="46" y="56"/>
                  </a:lnTo>
                  <a:lnTo>
                    <a:pt x="44" y="56"/>
                  </a:lnTo>
                  <a:lnTo>
                    <a:pt x="40" y="58"/>
                  </a:lnTo>
                  <a:lnTo>
                    <a:pt x="38" y="58"/>
                  </a:lnTo>
                  <a:lnTo>
                    <a:pt x="32" y="58"/>
                  </a:lnTo>
                  <a:lnTo>
                    <a:pt x="26" y="54"/>
                  </a:lnTo>
                  <a:lnTo>
                    <a:pt x="20" y="54"/>
                  </a:lnTo>
                  <a:lnTo>
                    <a:pt x="20" y="52"/>
                  </a:lnTo>
                  <a:lnTo>
                    <a:pt x="18" y="54"/>
                  </a:lnTo>
                  <a:lnTo>
                    <a:pt x="18" y="56"/>
                  </a:lnTo>
                  <a:lnTo>
                    <a:pt x="2" y="60"/>
                  </a:lnTo>
                  <a:lnTo>
                    <a:pt x="0" y="62"/>
                  </a:lnTo>
                  <a:lnTo>
                    <a:pt x="0" y="64"/>
                  </a:lnTo>
                  <a:lnTo>
                    <a:pt x="6" y="64"/>
                  </a:lnTo>
                  <a:lnTo>
                    <a:pt x="4" y="66"/>
                  </a:lnTo>
                  <a:lnTo>
                    <a:pt x="2" y="66"/>
                  </a:lnTo>
                  <a:lnTo>
                    <a:pt x="4" y="68"/>
                  </a:lnTo>
                  <a:lnTo>
                    <a:pt x="8" y="68"/>
                  </a:lnTo>
                  <a:lnTo>
                    <a:pt x="8" y="70"/>
                  </a:lnTo>
                  <a:lnTo>
                    <a:pt x="2" y="70"/>
                  </a:lnTo>
                  <a:lnTo>
                    <a:pt x="2" y="72"/>
                  </a:lnTo>
                  <a:lnTo>
                    <a:pt x="6" y="74"/>
                  </a:lnTo>
                  <a:lnTo>
                    <a:pt x="6" y="76"/>
                  </a:lnTo>
                  <a:lnTo>
                    <a:pt x="10" y="76"/>
                  </a:lnTo>
                  <a:lnTo>
                    <a:pt x="10" y="74"/>
                  </a:lnTo>
                  <a:lnTo>
                    <a:pt x="12" y="74"/>
                  </a:lnTo>
                  <a:lnTo>
                    <a:pt x="22" y="80"/>
                  </a:lnTo>
                  <a:lnTo>
                    <a:pt x="24" y="82"/>
                  </a:lnTo>
                  <a:lnTo>
                    <a:pt x="26" y="82"/>
                  </a:lnTo>
                  <a:lnTo>
                    <a:pt x="28" y="80"/>
                  </a:lnTo>
                  <a:lnTo>
                    <a:pt x="30" y="82"/>
                  </a:lnTo>
                  <a:lnTo>
                    <a:pt x="32" y="84"/>
                  </a:lnTo>
                  <a:lnTo>
                    <a:pt x="34" y="82"/>
                  </a:lnTo>
                  <a:lnTo>
                    <a:pt x="36" y="82"/>
                  </a:lnTo>
                  <a:lnTo>
                    <a:pt x="34" y="88"/>
                  </a:lnTo>
                  <a:lnTo>
                    <a:pt x="38" y="88"/>
                  </a:lnTo>
                  <a:lnTo>
                    <a:pt x="42" y="88"/>
                  </a:lnTo>
                  <a:lnTo>
                    <a:pt x="46" y="88"/>
                  </a:lnTo>
                  <a:lnTo>
                    <a:pt x="40" y="90"/>
                  </a:lnTo>
                  <a:lnTo>
                    <a:pt x="40" y="92"/>
                  </a:lnTo>
                  <a:lnTo>
                    <a:pt x="42" y="94"/>
                  </a:lnTo>
                  <a:lnTo>
                    <a:pt x="42" y="96"/>
                  </a:lnTo>
                  <a:lnTo>
                    <a:pt x="40" y="94"/>
                  </a:lnTo>
                  <a:lnTo>
                    <a:pt x="40" y="96"/>
                  </a:lnTo>
                  <a:lnTo>
                    <a:pt x="44" y="102"/>
                  </a:lnTo>
                  <a:lnTo>
                    <a:pt x="44" y="104"/>
                  </a:lnTo>
                  <a:lnTo>
                    <a:pt x="52" y="108"/>
                  </a:lnTo>
                  <a:lnTo>
                    <a:pt x="56" y="110"/>
                  </a:lnTo>
                  <a:lnTo>
                    <a:pt x="54" y="112"/>
                  </a:lnTo>
                  <a:lnTo>
                    <a:pt x="56" y="114"/>
                  </a:lnTo>
                  <a:lnTo>
                    <a:pt x="56" y="118"/>
                  </a:lnTo>
                  <a:lnTo>
                    <a:pt x="54" y="120"/>
                  </a:lnTo>
                  <a:lnTo>
                    <a:pt x="56" y="124"/>
                  </a:lnTo>
                  <a:lnTo>
                    <a:pt x="58" y="124"/>
                  </a:lnTo>
                  <a:lnTo>
                    <a:pt x="60" y="128"/>
                  </a:lnTo>
                  <a:lnTo>
                    <a:pt x="62" y="132"/>
                  </a:lnTo>
                  <a:lnTo>
                    <a:pt x="56" y="126"/>
                  </a:lnTo>
                  <a:lnTo>
                    <a:pt x="56" y="128"/>
                  </a:lnTo>
                  <a:lnTo>
                    <a:pt x="54" y="144"/>
                  </a:lnTo>
                  <a:lnTo>
                    <a:pt x="56" y="142"/>
                  </a:lnTo>
                  <a:lnTo>
                    <a:pt x="56" y="144"/>
                  </a:lnTo>
                  <a:lnTo>
                    <a:pt x="54" y="146"/>
                  </a:lnTo>
                  <a:lnTo>
                    <a:pt x="50" y="170"/>
                  </a:lnTo>
                  <a:lnTo>
                    <a:pt x="46" y="170"/>
                  </a:lnTo>
                  <a:lnTo>
                    <a:pt x="44" y="170"/>
                  </a:lnTo>
                  <a:lnTo>
                    <a:pt x="44" y="172"/>
                  </a:lnTo>
                  <a:lnTo>
                    <a:pt x="54" y="178"/>
                  </a:lnTo>
                  <a:lnTo>
                    <a:pt x="56" y="178"/>
                  </a:lnTo>
                  <a:lnTo>
                    <a:pt x="60" y="182"/>
                  </a:lnTo>
                  <a:lnTo>
                    <a:pt x="78" y="186"/>
                  </a:lnTo>
                  <a:lnTo>
                    <a:pt x="80" y="186"/>
                  </a:lnTo>
                  <a:lnTo>
                    <a:pt x="82" y="184"/>
                  </a:lnTo>
                  <a:lnTo>
                    <a:pt x="84" y="182"/>
                  </a:lnTo>
                  <a:lnTo>
                    <a:pt x="90" y="186"/>
                  </a:lnTo>
                  <a:lnTo>
                    <a:pt x="94" y="186"/>
                  </a:lnTo>
                  <a:lnTo>
                    <a:pt x="98" y="190"/>
                  </a:lnTo>
                  <a:lnTo>
                    <a:pt x="102" y="192"/>
                  </a:lnTo>
                  <a:lnTo>
                    <a:pt x="118" y="190"/>
                  </a:lnTo>
                  <a:lnTo>
                    <a:pt x="118" y="182"/>
                  </a:lnTo>
                  <a:lnTo>
                    <a:pt x="116" y="182"/>
                  </a:lnTo>
                  <a:lnTo>
                    <a:pt x="116" y="178"/>
                  </a:lnTo>
                  <a:lnTo>
                    <a:pt x="118" y="174"/>
                  </a:lnTo>
                  <a:lnTo>
                    <a:pt x="126" y="170"/>
                  </a:lnTo>
                  <a:lnTo>
                    <a:pt x="128" y="168"/>
                  </a:lnTo>
                  <a:lnTo>
                    <a:pt x="130" y="168"/>
                  </a:lnTo>
                  <a:lnTo>
                    <a:pt x="132" y="168"/>
                  </a:lnTo>
                  <a:lnTo>
                    <a:pt x="134" y="168"/>
                  </a:lnTo>
                  <a:lnTo>
                    <a:pt x="138" y="170"/>
                  </a:lnTo>
                  <a:lnTo>
                    <a:pt x="144" y="172"/>
                  </a:lnTo>
                  <a:lnTo>
                    <a:pt x="144" y="170"/>
                  </a:lnTo>
                  <a:lnTo>
                    <a:pt x="146" y="170"/>
                  </a:lnTo>
                  <a:lnTo>
                    <a:pt x="148" y="170"/>
                  </a:lnTo>
                  <a:lnTo>
                    <a:pt x="150" y="170"/>
                  </a:lnTo>
                  <a:lnTo>
                    <a:pt x="150" y="172"/>
                  </a:lnTo>
                  <a:lnTo>
                    <a:pt x="152" y="174"/>
                  </a:lnTo>
                  <a:lnTo>
                    <a:pt x="156" y="174"/>
                  </a:lnTo>
                  <a:lnTo>
                    <a:pt x="158" y="176"/>
                  </a:lnTo>
                  <a:lnTo>
                    <a:pt x="162" y="176"/>
                  </a:lnTo>
                  <a:lnTo>
                    <a:pt x="167" y="174"/>
                  </a:lnTo>
                  <a:lnTo>
                    <a:pt x="169" y="172"/>
                  </a:lnTo>
                  <a:lnTo>
                    <a:pt x="169" y="170"/>
                  </a:lnTo>
                  <a:lnTo>
                    <a:pt x="175" y="166"/>
                  </a:lnTo>
                  <a:lnTo>
                    <a:pt x="177" y="164"/>
                  </a:lnTo>
                  <a:lnTo>
                    <a:pt x="181" y="162"/>
                  </a:lnTo>
                  <a:lnTo>
                    <a:pt x="181" y="160"/>
                  </a:lnTo>
                  <a:lnTo>
                    <a:pt x="181" y="158"/>
                  </a:lnTo>
                  <a:lnTo>
                    <a:pt x="181" y="156"/>
                  </a:lnTo>
                  <a:lnTo>
                    <a:pt x="181" y="154"/>
                  </a:lnTo>
                  <a:lnTo>
                    <a:pt x="175" y="152"/>
                  </a:lnTo>
                  <a:lnTo>
                    <a:pt x="173" y="150"/>
                  </a:lnTo>
                  <a:lnTo>
                    <a:pt x="171" y="144"/>
                  </a:lnTo>
                  <a:lnTo>
                    <a:pt x="173" y="142"/>
                  </a:lnTo>
                  <a:lnTo>
                    <a:pt x="173" y="140"/>
                  </a:lnTo>
                  <a:lnTo>
                    <a:pt x="169" y="140"/>
                  </a:lnTo>
                  <a:lnTo>
                    <a:pt x="169" y="138"/>
                  </a:lnTo>
                  <a:lnTo>
                    <a:pt x="169" y="136"/>
                  </a:lnTo>
                  <a:lnTo>
                    <a:pt x="169" y="134"/>
                  </a:lnTo>
                  <a:lnTo>
                    <a:pt x="171" y="132"/>
                  </a:lnTo>
                  <a:lnTo>
                    <a:pt x="175" y="130"/>
                  </a:lnTo>
                  <a:lnTo>
                    <a:pt x="171" y="120"/>
                  </a:lnTo>
                  <a:lnTo>
                    <a:pt x="171" y="118"/>
                  </a:lnTo>
                  <a:lnTo>
                    <a:pt x="173" y="118"/>
                  </a:lnTo>
                  <a:lnTo>
                    <a:pt x="173" y="114"/>
                  </a:lnTo>
                  <a:lnTo>
                    <a:pt x="171" y="114"/>
                  </a:lnTo>
                  <a:lnTo>
                    <a:pt x="169" y="106"/>
                  </a:lnTo>
                  <a:lnTo>
                    <a:pt x="164" y="106"/>
                  </a:lnTo>
                  <a:lnTo>
                    <a:pt x="162" y="110"/>
                  </a:lnTo>
                  <a:lnTo>
                    <a:pt x="160" y="112"/>
                  </a:lnTo>
                  <a:lnTo>
                    <a:pt x="160" y="102"/>
                  </a:lnTo>
                  <a:lnTo>
                    <a:pt x="162" y="100"/>
                  </a:lnTo>
                  <a:lnTo>
                    <a:pt x="164" y="98"/>
                  </a:lnTo>
                  <a:lnTo>
                    <a:pt x="166" y="94"/>
                  </a:lnTo>
                  <a:lnTo>
                    <a:pt x="173" y="86"/>
                  </a:lnTo>
                  <a:lnTo>
                    <a:pt x="171" y="84"/>
                  </a:lnTo>
                  <a:lnTo>
                    <a:pt x="173" y="82"/>
                  </a:lnTo>
                  <a:lnTo>
                    <a:pt x="177" y="82"/>
                  </a:lnTo>
                  <a:lnTo>
                    <a:pt x="181" y="80"/>
                  </a:lnTo>
                  <a:lnTo>
                    <a:pt x="181" y="78"/>
                  </a:lnTo>
                  <a:lnTo>
                    <a:pt x="181" y="68"/>
                  </a:lnTo>
                  <a:lnTo>
                    <a:pt x="183" y="58"/>
                  </a:lnTo>
                  <a:lnTo>
                    <a:pt x="189" y="52"/>
                  </a:lnTo>
                  <a:lnTo>
                    <a:pt x="189" y="50"/>
                  </a:lnTo>
                  <a:lnTo>
                    <a:pt x="169" y="44"/>
                  </a:lnTo>
                  <a:lnTo>
                    <a:pt x="166" y="38"/>
                  </a:lnTo>
                  <a:lnTo>
                    <a:pt x="162" y="36"/>
                  </a:lnTo>
                  <a:lnTo>
                    <a:pt x="160" y="36"/>
                  </a:lnTo>
                  <a:lnTo>
                    <a:pt x="156" y="36"/>
                  </a:lnTo>
                  <a:lnTo>
                    <a:pt x="152" y="36"/>
                  </a:lnTo>
                  <a:lnTo>
                    <a:pt x="150" y="34"/>
                  </a:lnTo>
                  <a:lnTo>
                    <a:pt x="144" y="32"/>
                  </a:lnTo>
                  <a:lnTo>
                    <a:pt x="146" y="30"/>
                  </a:lnTo>
                  <a:lnTo>
                    <a:pt x="144" y="30"/>
                  </a:lnTo>
                  <a:lnTo>
                    <a:pt x="144" y="22"/>
                  </a:lnTo>
                  <a:lnTo>
                    <a:pt x="142" y="22"/>
                  </a:lnTo>
                  <a:lnTo>
                    <a:pt x="140" y="26"/>
                  </a:lnTo>
                  <a:lnTo>
                    <a:pt x="136" y="26"/>
                  </a:lnTo>
                  <a:lnTo>
                    <a:pt x="134" y="26"/>
                  </a:lnTo>
                  <a:lnTo>
                    <a:pt x="132" y="20"/>
                  </a:lnTo>
                  <a:lnTo>
                    <a:pt x="130" y="18"/>
                  </a:lnTo>
                  <a:lnTo>
                    <a:pt x="120" y="14"/>
                  </a:lnTo>
                  <a:lnTo>
                    <a:pt x="118" y="8"/>
                  </a:lnTo>
                  <a:lnTo>
                    <a:pt x="116" y="8"/>
                  </a:lnTo>
                  <a:lnTo>
                    <a:pt x="112" y="8"/>
                  </a:lnTo>
                  <a:lnTo>
                    <a:pt x="112" y="2"/>
                  </a:lnTo>
                  <a:lnTo>
                    <a:pt x="112" y="0"/>
                  </a:lnTo>
                  <a:close/>
                </a:path>
              </a:pathLst>
            </a:custGeom>
            <a:solidFill>
              <a:schemeClr val="tx2"/>
            </a:solidFill>
            <a:ln w="3175">
              <a:solidFill>
                <a:schemeClr val="bg1"/>
              </a:solidFill>
              <a:round/>
              <a:headEnd/>
              <a:tailEnd/>
            </a:ln>
          </p:spPr>
          <p:txBody>
            <a:bodyPr/>
            <a:lstStyle/>
            <a:p>
              <a:endParaRPr lang="fr-FR" dirty="0"/>
            </a:p>
          </p:txBody>
        </p:sp>
        <p:sp>
          <p:nvSpPr>
            <p:cNvPr id="5442" name="Freeform 511"/>
            <p:cNvSpPr>
              <a:spLocks/>
            </p:cNvSpPr>
            <p:nvPr/>
          </p:nvSpPr>
          <p:spPr bwMode="auto">
            <a:xfrm>
              <a:off x="2713" y="1817"/>
              <a:ext cx="189" cy="192"/>
            </a:xfrm>
            <a:custGeom>
              <a:avLst/>
              <a:gdLst>
                <a:gd name="T0" fmla="*/ 94 w 189"/>
                <a:gd name="T1" fmla="*/ 18 h 192"/>
                <a:gd name="T2" fmla="*/ 80 w 189"/>
                <a:gd name="T3" fmla="*/ 30 h 192"/>
                <a:gd name="T4" fmla="*/ 78 w 189"/>
                <a:gd name="T5" fmla="*/ 38 h 192"/>
                <a:gd name="T6" fmla="*/ 70 w 189"/>
                <a:gd name="T7" fmla="*/ 42 h 192"/>
                <a:gd name="T8" fmla="*/ 52 w 189"/>
                <a:gd name="T9" fmla="*/ 34 h 192"/>
                <a:gd name="T10" fmla="*/ 46 w 189"/>
                <a:gd name="T11" fmla="*/ 42 h 192"/>
                <a:gd name="T12" fmla="*/ 46 w 189"/>
                <a:gd name="T13" fmla="*/ 58 h 192"/>
                <a:gd name="T14" fmla="*/ 38 w 189"/>
                <a:gd name="T15" fmla="*/ 58 h 192"/>
                <a:gd name="T16" fmla="*/ 20 w 189"/>
                <a:gd name="T17" fmla="*/ 52 h 192"/>
                <a:gd name="T18" fmla="*/ 0 w 189"/>
                <a:gd name="T19" fmla="*/ 62 h 192"/>
                <a:gd name="T20" fmla="*/ 2 w 189"/>
                <a:gd name="T21" fmla="*/ 66 h 192"/>
                <a:gd name="T22" fmla="*/ 2 w 189"/>
                <a:gd name="T23" fmla="*/ 70 h 192"/>
                <a:gd name="T24" fmla="*/ 10 w 189"/>
                <a:gd name="T25" fmla="*/ 76 h 192"/>
                <a:gd name="T26" fmla="*/ 24 w 189"/>
                <a:gd name="T27" fmla="*/ 82 h 192"/>
                <a:gd name="T28" fmla="*/ 32 w 189"/>
                <a:gd name="T29" fmla="*/ 84 h 192"/>
                <a:gd name="T30" fmla="*/ 38 w 189"/>
                <a:gd name="T31" fmla="*/ 88 h 192"/>
                <a:gd name="T32" fmla="*/ 40 w 189"/>
                <a:gd name="T33" fmla="*/ 92 h 192"/>
                <a:gd name="T34" fmla="*/ 40 w 189"/>
                <a:gd name="T35" fmla="*/ 96 h 192"/>
                <a:gd name="T36" fmla="*/ 56 w 189"/>
                <a:gd name="T37" fmla="*/ 110 h 192"/>
                <a:gd name="T38" fmla="*/ 54 w 189"/>
                <a:gd name="T39" fmla="*/ 120 h 192"/>
                <a:gd name="T40" fmla="*/ 62 w 189"/>
                <a:gd name="T41" fmla="*/ 132 h 192"/>
                <a:gd name="T42" fmla="*/ 56 w 189"/>
                <a:gd name="T43" fmla="*/ 142 h 192"/>
                <a:gd name="T44" fmla="*/ 46 w 189"/>
                <a:gd name="T45" fmla="*/ 170 h 192"/>
                <a:gd name="T46" fmla="*/ 56 w 189"/>
                <a:gd name="T47" fmla="*/ 178 h 192"/>
                <a:gd name="T48" fmla="*/ 82 w 189"/>
                <a:gd name="T49" fmla="*/ 184 h 192"/>
                <a:gd name="T50" fmla="*/ 98 w 189"/>
                <a:gd name="T51" fmla="*/ 190 h 192"/>
                <a:gd name="T52" fmla="*/ 116 w 189"/>
                <a:gd name="T53" fmla="*/ 182 h 192"/>
                <a:gd name="T54" fmla="*/ 128 w 189"/>
                <a:gd name="T55" fmla="*/ 168 h 192"/>
                <a:gd name="T56" fmla="*/ 138 w 189"/>
                <a:gd name="T57" fmla="*/ 170 h 192"/>
                <a:gd name="T58" fmla="*/ 148 w 189"/>
                <a:gd name="T59" fmla="*/ 170 h 192"/>
                <a:gd name="T60" fmla="*/ 156 w 189"/>
                <a:gd name="T61" fmla="*/ 174 h 192"/>
                <a:gd name="T62" fmla="*/ 169 w 189"/>
                <a:gd name="T63" fmla="*/ 172 h 192"/>
                <a:gd name="T64" fmla="*/ 181 w 189"/>
                <a:gd name="T65" fmla="*/ 162 h 192"/>
                <a:gd name="T66" fmla="*/ 181 w 189"/>
                <a:gd name="T67" fmla="*/ 154 h 192"/>
                <a:gd name="T68" fmla="*/ 173 w 189"/>
                <a:gd name="T69" fmla="*/ 142 h 192"/>
                <a:gd name="T70" fmla="*/ 169 w 189"/>
                <a:gd name="T71" fmla="*/ 136 h 192"/>
                <a:gd name="T72" fmla="*/ 171 w 189"/>
                <a:gd name="T73" fmla="*/ 120 h 192"/>
                <a:gd name="T74" fmla="*/ 171 w 189"/>
                <a:gd name="T75" fmla="*/ 114 h 192"/>
                <a:gd name="T76" fmla="*/ 160 w 189"/>
                <a:gd name="T77" fmla="*/ 112 h 192"/>
                <a:gd name="T78" fmla="*/ 166 w 189"/>
                <a:gd name="T79" fmla="*/ 94 h 192"/>
                <a:gd name="T80" fmla="*/ 177 w 189"/>
                <a:gd name="T81" fmla="*/ 82 h 192"/>
                <a:gd name="T82" fmla="*/ 183 w 189"/>
                <a:gd name="T83" fmla="*/ 58 h 192"/>
                <a:gd name="T84" fmla="*/ 166 w 189"/>
                <a:gd name="T85" fmla="*/ 38 h 192"/>
                <a:gd name="T86" fmla="*/ 152 w 189"/>
                <a:gd name="T87" fmla="*/ 36 h 192"/>
                <a:gd name="T88" fmla="*/ 144 w 189"/>
                <a:gd name="T89" fmla="*/ 30 h 192"/>
                <a:gd name="T90" fmla="*/ 136 w 189"/>
                <a:gd name="T91" fmla="*/ 26 h 192"/>
                <a:gd name="T92" fmla="*/ 120 w 189"/>
                <a:gd name="T93" fmla="*/ 14 h 192"/>
                <a:gd name="T94" fmla="*/ 112 w 189"/>
                <a:gd name="T95" fmla="*/ 2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192"/>
                <a:gd name="T146" fmla="*/ 189 w 189"/>
                <a:gd name="T147" fmla="*/ 192 h 1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192">
                  <a:moveTo>
                    <a:pt x="112" y="0"/>
                  </a:moveTo>
                  <a:lnTo>
                    <a:pt x="110" y="2"/>
                  </a:lnTo>
                  <a:lnTo>
                    <a:pt x="98" y="4"/>
                  </a:lnTo>
                  <a:lnTo>
                    <a:pt x="94" y="18"/>
                  </a:lnTo>
                  <a:lnTo>
                    <a:pt x="96" y="20"/>
                  </a:lnTo>
                  <a:lnTo>
                    <a:pt x="96" y="22"/>
                  </a:lnTo>
                  <a:lnTo>
                    <a:pt x="88" y="28"/>
                  </a:lnTo>
                  <a:lnTo>
                    <a:pt x="80" y="30"/>
                  </a:lnTo>
                  <a:lnTo>
                    <a:pt x="76" y="32"/>
                  </a:lnTo>
                  <a:lnTo>
                    <a:pt x="74" y="36"/>
                  </a:lnTo>
                  <a:lnTo>
                    <a:pt x="74" y="38"/>
                  </a:lnTo>
                  <a:lnTo>
                    <a:pt x="78" y="38"/>
                  </a:lnTo>
                  <a:lnTo>
                    <a:pt x="80" y="38"/>
                  </a:lnTo>
                  <a:lnTo>
                    <a:pt x="78" y="40"/>
                  </a:lnTo>
                  <a:lnTo>
                    <a:pt x="74" y="40"/>
                  </a:lnTo>
                  <a:lnTo>
                    <a:pt x="70" y="42"/>
                  </a:lnTo>
                  <a:lnTo>
                    <a:pt x="64" y="42"/>
                  </a:lnTo>
                  <a:lnTo>
                    <a:pt x="56" y="40"/>
                  </a:lnTo>
                  <a:lnTo>
                    <a:pt x="52" y="36"/>
                  </a:lnTo>
                  <a:lnTo>
                    <a:pt x="52" y="34"/>
                  </a:lnTo>
                  <a:lnTo>
                    <a:pt x="46" y="34"/>
                  </a:lnTo>
                  <a:lnTo>
                    <a:pt x="44" y="34"/>
                  </a:lnTo>
                  <a:lnTo>
                    <a:pt x="44" y="40"/>
                  </a:lnTo>
                  <a:lnTo>
                    <a:pt x="46" y="42"/>
                  </a:lnTo>
                  <a:lnTo>
                    <a:pt x="48" y="56"/>
                  </a:lnTo>
                  <a:lnTo>
                    <a:pt x="50" y="56"/>
                  </a:lnTo>
                  <a:lnTo>
                    <a:pt x="50" y="58"/>
                  </a:lnTo>
                  <a:lnTo>
                    <a:pt x="46" y="58"/>
                  </a:lnTo>
                  <a:lnTo>
                    <a:pt x="46" y="56"/>
                  </a:lnTo>
                  <a:lnTo>
                    <a:pt x="44" y="56"/>
                  </a:lnTo>
                  <a:lnTo>
                    <a:pt x="40" y="58"/>
                  </a:lnTo>
                  <a:lnTo>
                    <a:pt x="38" y="58"/>
                  </a:lnTo>
                  <a:lnTo>
                    <a:pt x="32" y="58"/>
                  </a:lnTo>
                  <a:lnTo>
                    <a:pt x="26" y="54"/>
                  </a:lnTo>
                  <a:lnTo>
                    <a:pt x="20" y="54"/>
                  </a:lnTo>
                  <a:lnTo>
                    <a:pt x="20" y="52"/>
                  </a:lnTo>
                  <a:lnTo>
                    <a:pt x="18" y="54"/>
                  </a:lnTo>
                  <a:lnTo>
                    <a:pt x="18" y="56"/>
                  </a:lnTo>
                  <a:lnTo>
                    <a:pt x="2" y="60"/>
                  </a:lnTo>
                  <a:lnTo>
                    <a:pt x="0" y="62"/>
                  </a:lnTo>
                  <a:lnTo>
                    <a:pt x="0" y="64"/>
                  </a:lnTo>
                  <a:lnTo>
                    <a:pt x="6" y="64"/>
                  </a:lnTo>
                  <a:lnTo>
                    <a:pt x="4" y="66"/>
                  </a:lnTo>
                  <a:lnTo>
                    <a:pt x="2" y="66"/>
                  </a:lnTo>
                  <a:lnTo>
                    <a:pt x="4" y="68"/>
                  </a:lnTo>
                  <a:lnTo>
                    <a:pt x="8" y="68"/>
                  </a:lnTo>
                  <a:lnTo>
                    <a:pt x="8" y="70"/>
                  </a:lnTo>
                  <a:lnTo>
                    <a:pt x="2" y="70"/>
                  </a:lnTo>
                  <a:lnTo>
                    <a:pt x="2" y="72"/>
                  </a:lnTo>
                  <a:lnTo>
                    <a:pt x="6" y="74"/>
                  </a:lnTo>
                  <a:lnTo>
                    <a:pt x="6" y="76"/>
                  </a:lnTo>
                  <a:lnTo>
                    <a:pt x="10" y="76"/>
                  </a:lnTo>
                  <a:lnTo>
                    <a:pt x="10" y="74"/>
                  </a:lnTo>
                  <a:lnTo>
                    <a:pt x="12" y="74"/>
                  </a:lnTo>
                  <a:lnTo>
                    <a:pt x="22" y="80"/>
                  </a:lnTo>
                  <a:lnTo>
                    <a:pt x="24" y="82"/>
                  </a:lnTo>
                  <a:lnTo>
                    <a:pt x="26" y="82"/>
                  </a:lnTo>
                  <a:lnTo>
                    <a:pt x="28" y="80"/>
                  </a:lnTo>
                  <a:lnTo>
                    <a:pt x="30" y="82"/>
                  </a:lnTo>
                  <a:lnTo>
                    <a:pt x="32" y="84"/>
                  </a:lnTo>
                  <a:lnTo>
                    <a:pt x="34" y="82"/>
                  </a:lnTo>
                  <a:lnTo>
                    <a:pt x="36" y="82"/>
                  </a:lnTo>
                  <a:lnTo>
                    <a:pt x="34" y="88"/>
                  </a:lnTo>
                  <a:lnTo>
                    <a:pt x="38" y="88"/>
                  </a:lnTo>
                  <a:lnTo>
                    <a:pt x="42" y="88"/>
                  </a:lnTo>
                  <a:lnTo>
                    <a:pt x="46" y="88"/>
                  </a:lnTo>
                  <a:lnTo>
                    <a:pt x="40" y="90"/>
                  </a:lnTo>
                  <a:lnTo>
                    <a:pt x="40" y="92"/>
                  </a:lnTo>
                  <a:lnTo>
                    <a:pt x="42" y="94"/>
                  </a:lnTo>
                  <a:lnTo>
                    <a:pt x="42" y="96"/>
                  </a:lnTo>
                  <a:lnTo>
                    <a:pt x="40" y="94"/>
                  </a:lnTo>
                  <a:lnTo>
                    <a:pt x="40" y="96"/>
                  </a:lnTo>
                  <a:lnTo>
                    <a:pt x="44" y="102"/>
                  </a:lnTo>
                  <a:lnTo>
                    <a:pt x="44" y="104"/>
                  </a:lnTo>
                  <a:lnTo>
                    <a:pt x="52" y="108"/>
                  </a:lnTo>
                  <a:lnTo>
                    <a:pt x="56" y="110"/>
                  </a:lnTo>
                  <a:lnTo>
                    <a:pt x="54" y="112"/>
                  </a:lnTo>
                  <a:lnTo>
                    <a:pt x="56" y="114"/>
                  </a:lnTo>
                  <a:lnTo>
                    <a:pt x="56" y="118"/>
                  </a:lnTo>
                  <a:lnTo>
                    <a:pt x="54" y="120"/>
                  </a:lnTo>
                  <a:lnTo>
                    <a:pt x="56" y="124"/>
                  </a:lnTo>
                  <a:lnTo>
                    <a:pt x="58" y="124"/>
                  </a:lnTo>
                  <a:lnTo>
                    <a:pt x="60" y="128"/>
                  </a:lnTo>
                  <a:lnTo>
                    <a:pt x="62" y="132"/>
                  </a:lnTo>
                  <a:lnTo>
                    <a:pt x="56" y="126"/>
                  </a:lnTo>
                  <a:lnTo>
                    <a:pt x="56" y="128"/>
                  </a:lnTo>
                  <a:lnTo>
                    <a:pt x="54" y="144"/>
                  </a:lnTo>
                  <a:lnTo>
                    <a:pt x="56" y="142"/>
                  </a:lnTo>
                  <a:lnTo>
                    <a:pt x="56" y="144"/>
                  </a:lnTo>
                  <a:lnTo>
                    <a:pt x="54" y="146"/>
                  </a:lnTo>
                  <a:lnTo>
                    <a:pt x="50" y="170"/>
                  </a:lnTo>
                  <a:lnTo>
                    <a:pt x="46" y="170"/>
                  </a:lnTo>
                  <a:lnTo>
                    <a:pt x="44" y="170"/>
                  </a:lnTo>
                  <a:lnTo>
                    <a:pt x="44" y="172"/>
                  </a:lnTo>
                  <a:lnTo>
                    <a:pt x="54" y="178"/>
                  </a:lnTo>
                  <a:lnTo>
                    <a:pt x="56" y="178"/>
                  </a:lnTo>
                  <a:lnTo>
                    <a:pt x="60" y="182"/>
                  </a:lnTo>
                  <a:lnTo>
                    <a:pt x="78" y="186"/>
                  </a:lnTo>
                  <a:lnTo>
                    <a:pt x="80" y="186"/>
                  </a:lnTo>
                  <a:lnTo>
                    <a:pt x="82" y="184"/>
                  </a:lnTo>
                  <a:lnTo>
                    <a:pt x="84" y="182"/>
                  </a:lnTo>
                  <a:lnTo>
                    <a:pt x="90" y="186"/>
                  </a:lnTo>
                  <a:lnTo>
                    <a:pt x="94" y="186"/>
                  </a:lnTo>
                  <a:lnTo>
                    <a:pt x="98" y="190"/>
                  </a:lnTo>
                  <a:lnTo>
                    <a:pt x="102" y="192"/>
                  </a:lnTo>
                  <a:lnTo>
                    <a:pt x="118" y="190"/>
                  </a:lnTo>
                  <a:lnTo>
                    <a:pt x="118" y="182"/>
                  </a:lnTo>
                  <a:lnTo>
                    <a:pt x="116" y="182"/>
                  </a:lnTo>
                  <a:lnTo>
                    <a:pt x="116" y="178"/>
                  </a:lnTo>
                  <a:lnTo>
                    <a:pt x="118" y="174"/>
                  </a:lnTo>
                  <a:lnTo>
                    <a:pt x="126" y="170"/>
                  </a:lnTo>
                  <a:lnTo>
                    <a:pt x="128" y="168"/>
                  </a:lnTo>
                  <a:lnTo>
                    <a:pt x="130" y="168"/>
                  </a:lnTo>
                  <a:lnTo>
                    <a:pt x="132" y="168"/>
                  </a:lnTo>
                  <a:lnTo>
                    <a:pt x="134" y="168"/>
                  </a:lnTo>
                  <a:lnTo>
                    <a:pt x="138" y="170"/>
                  </a:lnTo>
                  <a:lnTo>
                    <a:pt x="144" y="172"/>
                  </a:lnTo>
                  <a:lnTo>
                    <a:pt x="144" y="170"/>
                  </a:lnTo>
                  <a:lnTo>
                    <a:pt x="146" y="170"/>
                  </a:lnTo>
                  <a:lnTo>
                    <a:pt x="148" y="170"/>
                  </a:lnTo>
                  <a:lnTo>
                    <a:pt x="150" y="170"/>
                  </a:lnTo>
                  <a:lnTo>
                    <a:pt x="150" y="172"/>
                  </a:lnTo>
                  <a:lnTo>
                    <a:pt x="152" y="174"/>
                  </a:lnTo>
                  <a:lnTo>
                    <a:pt x="156" y="174"/>
                  </a:lnTo>
                  <a:lnTo>
                    <a:pt x="158" y="176"/>
                  </a:lnTo>
                  <a:lnTo>
                    <a:pt x="162" y="176"/>
                  </a:lnTo>
                  <a:lnTo>
                    <a:pt x="167" y="174"/>
                  </a:lnTo>
                  <a:lnTo>
                    <a:pt x="169" y="172"/>
                  </a:lnTo>
                  <a:lnTo>
                    <a:pt x="169" y="170"/>
                  </a:lnTo>
                  <a:lnTo>
                    <a:pt x="175" y="166"/>
                  </a:lnTo>
                  <a:lnTo>
                    <a:pt x="177" y="164"/>
                  </a:lnTo>
                  <a:lnTo>
                    <a:pt x="181" y="162"/>
                  </a:lnTo>
                  <a:lnTo>
                    <a:pt x="181" y="160"/>
                  </a:lnTo>
                  <a:lnTo>
                    <a:pt x="181" y="158"/>
                  </a:lnTo>
                  <a:lnTo>
                    <a:pt x="181" y="156"/>
                  </a:lnTo>
                  <a:lnTo>
                    <a:pt x="181" y="154"/>
                  </a:lnTo>
                  <a:lnTo>
                    <a:pt x="175" y="152"/>
                  </a:lnTo>
                  <a:lnTo>
                    <a:pt x="173" y="150"/>
                  </a:lnTo>
                  <a:lnTo>
                    <a:pt x="171" y="144"/>
                  </a:lnTo>
                  <a:lnTo>
                    <a:pt x="173" y="142"/>
                  </a:lnTo>
                  <a:lnTo>
                    <a:pt x="173" y="140"/>
                  </a:lnTo>
                  <a:lnTo>
                    <a:pt x="169" y="140"/>
                  </a:lnTo>
                  <a:lnTo>
                    <a:pt x="169" y="138"/>
                  </a:lnTo>
                  <a:lnTo>
                    <a:pt x="169" y="136"/>
                  </a:lnTo>
                  <a:lnTo>
                    <a:pt x="169" y="134"/>
                  </a:lnTo>
                  <a:lnTo>
                    <a:pt x="171" y="132"/>
                  </a:lnTo>
                  <a:lnTo>
                    <a:pt x="175" y="130"/>
                  </a:lnTo>
                  <a:lnTo>
                    <a:pt x="171" y="120"/>
                  </a:lnTo>
                  <a:lnTo>
                    <a:pt x="171" y="118"/>
                  </a:lnTo>
                  <a:lnTo>
                    <a:pt x="173" y="118"/>
                  </a:lnTo>
                  <a:lnTo>
                    <a:pt x="173" y="114"/>
                  </a:lnTo>
                  <a:lnTo>
                    <a:pt x="171" y="114"/>
                  </a:lnTo>
                  <a:lnTo>
                    <a:pt x="169" y="106"/>
                  </a:lnTo>
                  <a:lnTo>
                    <a:pt x="164" y="106"/>
                  </a:lnTo>
                  <a:lnTo>
                    <a:pt x="162" y="110"/>
                  </a:lnTo>
                  <a:lnTo>
                    <a:pt x="160" y="112"/>
                  </a:lnTo>
                  <a:lnTo>
                    <a:pt x="160" y="102"/>
                  </a:lnTo>
                  <a:lnTo>
                    <a:pt x="162" y="100"/>
                  </a:lnTo>
                  <a:lnTo>
                    <a:pt x="164" y="98"/>
                  </a:lnTo>
                  <a:lnTo>
                    <a:pt x="166" y="94"/>
                  </a:lnTo>
                  <a:lnTo>
                    <a:pt x="173" y="86"/>
                  </a:lnTo>
                  <a:lnTo>
                    <a:pt x="171" y="84"/>
                  </a:lnTo>
                  <a:lnTo>
                    <a:pt x="173" y="82"/>
                  </a:lnTo>
                  <a:lnTo>
                    <a:pt x="177" y="82"/>
                  </a:lnTo>
                  <a:lnTo>
                    <a:pt x="181" y="80"/>
                  </a:lnTo>
                  <a:lnTo>
                    <a:pt x="181" y="78"/>
                  </a:lnTo>
                  <a:lnTo>
                    <a:pt x="181" y="68"/>
                  </a:lnTo>
                  <a:lnTo>
                    <a:pt x="183" y="58"/>
                  </a:lnTo>
                  <a:lnTo>
                    <a:pt x="189" y="52"/>
                  </a:lnTo>
                  <a:lnTo>
                    <a:pt x="189" y="50"/>
                  </a:lnTo>
                  <a:lnTo>
                    <a:pt x="169" y="44"/>
                  </a:lnTo>
                  <a:lnTo>
                    <a:pt x="166" y="38"/>
                  </a:lnTo>
                  <a:lnTo>
                    <a:pt x="162" y="36"/>
                  </a:lnTo>
                  <a:lnTo>
                    <a:pt x="160" y="36"/>
                  </a:lnTo>
                  <a:lnTo>
                    <a:pt x="156" y="36"/>
                  </a:lnTo>
                  <a:lnTo>
                    <a:pt x="152" y="36"/>
                  </a:lnTo>
                  <a:lnTo>
                    <a:pt x="150" y="34"/>
                  </a:lnTo>
                  <a:lnTo>
                    <a:pt x="144" y="32"/>
                  </a:lnTo>
                  <a:lnTo>
                    <a:pt x="146" y="30"/>
                  </a:lnTo>
                  <a:lnTo>
                    <a:pt x="144" y="30"/>
                  </a:lnTo>
                  <a:lnTo>
                    <a:pt x="144" y="22"/>
                  </a:lnTo>
                  <a:lnTo>
                    <a:pt x="142" y="22"/>
                  </a:lnTo>
                  <a:lnTo>
                    <a:pt x="140" y="26"/>
                  </a:lnTo>
                  <a:lnTo>
                    <a:pt x="136" y="26"/>
                  </a:lnTo>
                  <a:lnTo>
                    <a:pt x="134" y="26"/>
                  </a:lnTo>
                  <a:lnTo>
                    <a:pt x="132" y="20"/>
                  </a:lnTo>
                  <a:lnTo>
                    <a:pt x="130" y="18"/>
                  </a:lnTo>
                  <a:lnTo>
                    <a:pt x="120" y="14"/>
                  </a:lnTo>
                  <a:lnTo>
                    <a:pt x="118" y="8"/>
                  </a:lnTo>
                  <a:lnTo>
                    <a:pt x="116" y="8"/>
                  </a:lnTo>
                  <a:lnTo>
                    <a:pt x="112" y="8"/>
                  </a:lnTo>
                  <a:lnTo>
                    <a:pt x="112" y="2"/>
                  </a:lnTo>
                </a:path>
              </a:pathLst>
            </a:custGeom>
            <a:solidFill>
              <a:schemeClr val="tx2"/>
            </a:solidFill>
            <a:ln w="3175">
              <a:solidFill>
                <a:schemeClr val="bg1"/>
              </a:solidFill>
              <a:round/>
              <a:headEnd/>
              <a:tailEnd/>
            </a:ln>
          </p:spPr>
          <p:txBody>
            <a:bodyPr/>
            <a:lstStyle/>
            <a:p>
              <a:endParaRPr lang="fr-FR" dirty="0"/>
            </a:p>
          </p:txBody>
        </p:sp>
        <p:sp>
          <p:nvSpPr>
            <p:cNvPr id="5443" name="Freeform 512"/>
            <p:cNvSpPr>
              <a:spLocks/>
            </p:cNvSpPr>
            <p:nvPr/>
          </p:nvSpPr>
          <p:spPr bwMode="auto">
            <a:xfrm>
              <a:off x="2643" y="2013"/>
              <a:ext cx="48" cy="97"/>
            </a:xfrm>
            <a:custGeom>
              <a:avLst/>
              <a:gdLst>
                <a:gd name="T0" fmla="*/ 32 w 48"/>
                <a:gd name="T1" fmla="*/ 95 h 97"/>
                <a:gd name="T2" fmla="*/ 30 w 48"/>
                <a:gd name="T3" fmla="*/ 87 h 97"/>
                <a:gd name="T4" fmla="*/ 38 w 48"/>
                <a:gd name="T5" fmla="*/ 79 h 97"/>
                <a:gd name="T6" fmla="*/ 36 w 48"/>
                <a:gd name="T7" fmla="*/ 75 h 97"/>
                <a:gd name="T8" fmla="*/ 34 w 48"/>
                <a:gd name="T9" fmla="*/ 73 h 97"/>
                <a:gd name="T10" fmla="*/ 34 w 48"/>
                <a:gd name="T11" fmla="*/ 69 h 97"/>
                <a:gd name="T12" fmla="*/ 34 w 48"/>
                <a:gd name="T13" fmla="*/ 65 h 97"/>
                <a:gd name="T14" fmla="*/ 36 w 48"/>
                <a:gd name="T15" fmla="*/ 59 h 97"/>
                <a:gd name="T16" fmla="*/ 32 w 48"/>
                <a:gd name="T17" fmla="*/ 53 h 97"/>
                <a:gd name="T18" fmla="*/ 32 w 48"/>
                <a:gd name="T19" fmla="*/ 49 h 97"/>
                <a:gd name="T20" fmla="*/ 34 w 48"/>
                <a:gd name="T21" fmla="*/ 47 h 97"/>
                <a:gd name="T22" fmla="*/ 38 w 48"/>
                <a:gd name="T23" fmla="*/ 45 h 97"/>
                <a:gd name="T24" fmla="*/ 40 w 48"/>
                <a:gd name="T25" fmla="*/ 43 h 97"/>
                <a:gd name="T26" fmla="*/ 40 w 48"/>
                <a:gd name="T27" fmla="*/ 41 h 97"/>
                <a:gd name="T28" fmla="*/ 38 w 48"/>
                <a:gd name="T29" fmla="*/ 37 h 97"/>
                <a:gd name="T30" fmla="*/ 40 w 48"/>
                <a:gd name="T31" fmla="*/ 21 h 97"/>
                <a:gd name="T32" fmla="*/ 46 w 48"/>
                <a:gd name="T33" fmla="*/ 16 h 97"/>
                <a:gd name="T34" fmla="*/ 48 w 48"/>
                <a:gd name="T35" fmla="*/ 12 h 97"/>
                <a:gd name="T36" fmla="*/ 48 w 48"/>
                <a:gd name="T37" fmla="*/ 10 h 97"/>
                <a:gd name="T38" fmla="*/ 46 w 48"/>
                <a:gd name="T39" fmla="*/ 4 h 97"/>
                <a:gd name="T40" fmla="*/ 36 w 48"/>
                <a:gd name="T41" fmla="*/ 4 h 97"/>
                <a:gd name="T42" fmla="*/ 32 w 48"/>
                <a:gd name="T43" fmla="*/ 6 h 97"/>
                <a:gd name="T44" fmla="*/ 22 w 48"/>
                <a:gd name="T45" fmla="*/ 6 h 97"/>
                <a:gd name="T46" fmla="*/ 20 w 48"/>
                <a:gd name="T47" fmla="*/ 4 h 97"/>
                <a:gd name="T48" fmla="*/ 20 w 48"/>
                <a:gd name="T49" fmla="*/ 0 h 97"/>
                <a:gd name="T50" fmla="*/ 12 w 48"/>
                <a:gd name="T51" fmla="*/ 4 h 97"/>
                <a:gd name="T52" fmla="*/ 10 w 48"/>
                <a:gd name="T53" fmla="*/ 6 h 97"/>
                <a:gd name="T54" fmla="*/ 14 w 48"/>
                <a:gd name="T55" fmla="*/ 21 h 97"/>
                <a:gd name="T56" fmla="*/ 12 w 48"/>
                <a:gd name="T57" fmla="*/ 23 h 97"/>
                <a:gd name="T58" fmla="*/ 6 w 48"/>
                <a:gd name="T59" fmla="*/ 47 h 97"/>
                <a:gd name="T60" fmla="*/ 2 w 48"/>
                <a:gd name="T61" fmla="*/ 55 h 97"/>
                <a:gd name="T62" fmla="*/ 2 w 48"/>
                <a:gd name="T63" fmla="*/ 61 h 97"/>
                <a:gd name="T64" fmla="*/ 0 w 48"/>
                <a:gd name="T65" fmla="*/ 65 h 97"/>
                <a:gd name="T66" fmla="*/ 2 w 48"/>
                <a:gd name="T67" fmla="*/ 67 h 97"/>
                <a:gd name="T68" fmla="*/ 6 w 48"/>
                <a:gd name="T69" fmla="*/ 71 h 97"/>
                <a:gd name="T70" fmla="*/ 12 w 48"/>
                <a:gd name="T71" fmla="*/ 69 h 97"/>
                <a:gd name="T72" fmla="*/ 12 w 48"/>
                <a:gd name="T73" fmla="*/ 71 h 97"/>
                <a:gd name="T74" fmla="*/ 10 w 48"/>
                <a:gd name="T75" fmla="*/ 71 h 97"/>
                <a:gd name="T76" fmla="*/ 10 w 48"/>
                <a:gd name="T77" fmla="*/ 87 h 97"/>
                <a:gd name="T78" fmla="*/ 8 w 48"/>
                <a:gd name="T79" fmla="*/ 93 h 97"/>
                <a:gd name="T80" fmla="*/ 8 w 48"/>
                <a:gd name="T81" fmla="*/ 95 h 97"/>
                <a:gd name="T82" fmla="*/ 10 w 48"/>
                <a:gd name="T83" fmla="*/ 97 h 97"/>
                <a:gd name="T84" fmla="*/ 12 w 48"/>
                <a:gd name="T85" fmla="*/ 97 h 97"/>
                <a:gd name="T86" fmla="*/ 18 w 48"/>
                <a:gd name="T87" fmla="*/ 97 h 97"/>
                <a:gd name="T88" fmla="*/ 22 w 48"/>
                <a:gd name="T89" fmla="*/ 97 h 97"/>
                <a:gd name="T90" fmla="*/ 24 w 48"/>
                <a:gd name="T91" fmla="*/ 97 h 97"/>
                <a:gd name="T92" fmla="*/ 30 w 48"/>
                <a:gd name="T93" fmla="*/ 95 h 97"/>
                <a:gd name="T94" fmla="*/ 32 w 48"/>
                <a:gd name="T95" fmla="*/ 95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97"/>
                <a:gd name="T146" fmla="*/ 48 w 48"/>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97">
                  <a:moveTo>
                    <a:pt x="32" y="95"/>
                  </a:moveTo>
                  <a:lnTo>
                    <a:pt x="30" y="87"/>
                  </a:lnTo>
                  <a:lnTo>
                    <a:pt x="38" y="79"/>
                  </a:lnTo>
                  <a:lnTo>
                    <a:pt x="36" y="75"/>
                  </a:lnTo>
                  <a:lnTo>
                    <a:pt x="34" y="73"/>
                  </a:lnTo>
                  <a:lnTo>
                    <a:pt x="34" y="69"/>
                  </a:lnTo>
                  <a:lnTo>
                    <a:pt x="34" y="65"/>
                  </a:lnTo>
                  <a:lnTo>
                    <a:pt x="36" y="59"/>
                  </a:lnTo>
                  <a:lnTo>
                    <a:pt x="32" y="53"/>
                  </a:lnTo>
                  <a:lnTo>
                    <a:pt x="32" y="49"/>
                  </a:lnTo>
                  <a:lnTo>
                    <a:pt x="34" y="47"/>
                  </a:lnTo>
                  <a:lnTo>
                    <a:pt x="38" y="45"/>
                  </a:lnTo>
                  <a:lnTo>
                    <a:pt x="40" y="43"/>
                  </a:lnTo>
                  <a:lnTo>
                    <a:pt x="40" y="41"/>
                  </a:lnTo>
                  <a:lnTo>
                    <a:pt x="38" y="37"/>
                  </a:lnTo>
                  <a:lnTo>
                    <a:pt x="40" y="21"/>
                  </a:lnTo>
                  <a:lnTo>
                    <a:pt x="46" y="16"/>
                  </a:lnTo>
                  <a:lnTo>
                    <a:pt x="48" y="12"/>
                  </a:lnTo>
                  <a:lnTo>
                    <a:pt x="48" y="10"/>
                  </a:lnTo>
                  <a:lnTo>
                    <a:pt x="46" y="4"/>
                  </a:lnTo>
                  <a:lnTo>
                    <a:pt x="36" y="4"/>
                  </a:lnTo>
                  <a:lnTo>
                    <a:pt x="32" y="6"/>
                  </a:lnTo>
                  <a:lnTo>
                    <a:pt x="22" y="6"/>
                  </a:lnTo>
                  <a:lnTo>
                    <a:pt x="20" y="4"/>
                  </a:lnTo>
                  <a:lnTo>
                    <a:pt x="20" y="0"/>
                  </a:lnTo>
                  <a:lnTo>
                    <a:pt x="12" y="4"/>
                  </a:lnTo>
                  <a:lnTo>
                    <a:pt x="10" y="6"/>
                  </a:lnTo>
                  <a:lnTo>
                    <a:pt x="14" y="21"/>
                  </a:lnTo>
                  <a:lnTo>
                    <a:pt x="12" y="23"/>
                  </a:lnTo>
                  <a:lnTo>
                    <a:pt x="6" y="47"/>
                  </a:lnTo>
                  <a:lnTo>
                    <a:pt x="2" y="55"/>
                  </a:lnTo>
                  <a:lnTo>
                    <a:pt x="2" y="61"/>
                  </a:lnTo>
                  <a:lnTo>
                    <a:pt x="0" y="65"/>
                  </a:lnTo>
                  <a:lnTo>
                    <a:pt x="2" y="67"/>
                  </a:lnTo>
                  <a:lnTo>
                    <a:pt x="6" y="71"/>
                  </a:lnTo>
                  <a:lnTo>
                    <a:pt x="12" y="69"/>
                  </a:lnTo>
                  <a:lnTo>
                    <a:pt x="12" y="71"/>
                  </a:lnTo>
                  <a:lnTo>
                    <a:pt x="10" y="71"/>
                  </a:lnTo>
                  <a:lnTo>
                    <a:pt x="10" y="87"/>
                  </a:lnTo>
                  <a:lnTo>
                    <a:pt x="8" y="93"/>
                  </a:lnTo>
                  <a:lnTo>
                    <a:pt x="8" y="95"/>
                  </a:lnTo>
                  <a:lnTo>
                    <a:pt x="10" y="97"/>
                  </a:lnTo>
                  <a:lnTo>
                    <a:pt x="12" y="97"/>
                  </a:lnTo>
                  <a:lnTo>
                    <a:pt x="18" y="97"/>
                  </a:lnTo>
                  <a:lnTo>
                    <a:pt x="22" y="97"/>
                  </a:lnTo>
                  <a:lnTo>
                    <a:pt x="24" y="97"/>
                  </a:lnTo>
                  <a:lnTo>
                    <a:pt x="30" y="95"/>
                  </a:lnTo>
                  <a:lnTo>
                    <a:pt x="32" y="95"/>
                  </a:lnTo>
                  <a:close/>
                </a:path>
              </a:pathLst>
            </a:custGeom>
            <a:solidFill>
              <a:schemeClr val="tx2"/>
            </a:solidFill>
            <a:ln w="3175">
              <a:solidFill>
                <a:schemeClr val="bg1"/>
              </a:solidFill>
              <a:round/>
              <a:headEnd/>
              <a:tailEnd/>
            </a:ln>
          </p:spPr>
          <p:txBody>
            <a:bodyPr/>
            <a:lstStyle/>
            <a:p>
              <a:endParaRPr lang="fr-FR" dirty="0"/>
            </a:p>
          </p:txBody>
        </p:sp>
        <p:sp>
          <p:nvSpPr>
            <p:cNvPr id="5444" name="Freeform 513"/>
            <p:cNvSpPr>
              <a:spLocks/>
            </p:cNvSpPr>
            <p:nvPr/>
          </p:nvSpPr>
          <p:spPr bwMode="auto">
            <a:xfrm>
              <a:off x="2643" y="2013"/>
              <a:ext cx="48" cy="97"/>
            </a:xfrm>
            <a:custGeom>
              <a:avLst/>
              <a:gdLst>
                <a:gd name="T0" fmla="*/ 32 w 48"/>
                <a:gd name="T1" fmla="*/ 95 h 97"/>
                <a:gd name="T2" fmla="*/ 30 w 48"/>
                <a:gd name="T3" fmla="*/ 87 h 97"/>
                <a:gd name="T4" fmla="*/ 38 w 48"/>
                <a:gd name="T5" fmla="*/ 79 h 97"/>
                <a:gd name="T6" fmla="*/ 36 w 48"/>
                <a:gd name="T7" fmla="*/ 75 h 97"/>
                <a:gd name="T8" fmla="*/ 34 w 48"/>
                <a:gd name="T9" fmla="*/ 73 h 97"/>
                <a:gd name="T10" fmla="*/ 34 w 48"/>
                <a:gd name="T11" fmla="*/ 69 h 97"/>
                <a:gd name="T12" fmla="*/ 34 w 48"/>
                <a:gd name="T13" fmla="*/ 65 h 97"/>
                <a:gd name="T14" fmla="*/ 36 w 48"/>
                <a:gd name="T15" fmla="*/ 59 h 97"/>
                <a:gd name="T16" fmla="*/ 32 w 48"/>
                <a:gd name="T17" fmla="*/ 53 h 97"/>
                <a:gd name="T18" fmla="*/ 32 w 48"/>
                <a:gd name="T19" fmla="*/ 49 h 97"/>
                <a:gd name="T20" fmla="*/ 34 w 48"/>
                <a:gd name="T21" fmla="*/ 47 h 97"/>
                <a:gd name="T22" fmla="*/ 38 w 48"/>
                <a:gd name="T23" fmla="*/ 45 h 97"/>
                <a:gd name="T24" fmla="*/ 40 w 48"/>
                <a:gd name="T25" fmla="*/ 43 h 97"/>
                <a:gd name="T26" fmla="*/ 40 w 48"/>
                <a:gd name="T27" fmla="*/ 41 h 97"/>
                <a:gd name="T28" fmla="*/ 38 w 48"/>
                <a:gd name="T29" fmla="*/ 37 h 97"/>
                <a:gd name="T30" fmla="*/ 40 w 48"/>
                <a:gd name="T31" fmla="*/ 21 h 97"/>
                <a:gd name="T32" fmla="*/ 46 w 48"/>
                <a:gd name="T33" fmla="*/ 16 h 97"/>
                <a:gd name="T34" fmla="*/ 48 w 48"/>
                <a:gd name="T35" fmla="*/ 12 h 97"/>
                <a:gd name="T36" fmla="*/ 48 w 48"/>
                <a:gd name="T37" fmla="*/ 10 h 97"/>
                <a:gd name="T38" fmla="*/ 46 w 48"/>
                <a:gd name="T39" fmla="*/ 4 h 97"/>
                <a:gd name="T40" fmla="*/ 36 w 48"/>
                <a:gd name="T41" fmla="*/ 4 h 97"/>
                <a:gd name="T42" fmla="*/ 32 w 48"/>
                <a:gd name="T43" fmla="*/ 6 h 97"/>
                <a:gd name="T44" fmla="*/ 22 w 48"/>
                <a:gd name="T45" fmla="*/ 6 h 97"/>
                <a:gd name="T46" fmla="*/ 20 w 48"/>
                <a:gd name="T47" fmla="*/ 4 h 97"/>
                <a:gd name="T48" fmla="*/ 20 w 48"/>
                <a:gd name="T49" fmla="*/ 0 h 97"/>
                <a:gd name="T50" fmla="*/ 12 w 48"/>
                <a:gd name="T51" fmla="*/ 4 h 97"/>
                <a:gd name="T52" fmla="*/ 10 w 48"/>
                <a:gd name="T53" fmla="*/ 6 h 97"/>
                <a:gd name="T54" fmla="*/ 14 w 48"/>
                <a:gd name="T55" fmla="*/ 21 h 97"/>
                <a:gd name="T56" fmla="*/ 12 w 48"/>
                <a:gd name="T57" fmla="*/ 23 h 97"/>
                <a:gd name="T58" fmla="*/ 6 w 48"/>
                <a:gd name="T59" fmla="*/ 47 h 97"/>
                <a:gd name="T60" fmla="*/ 2 w 48"/>
                <a:gd name="T61" fmla="*/ 55 h 97"/>
                <a:gd name="T62" fmla="*/ 2 w 48"/>
                <a:gd name="T63" fmla="*/ 61 h 97"/>
                <a:gd name="T64" fmla="*/ 0 w 48"/>
                <a:gd name="T65" fmla="*/ 65 h 97"/>
                <a:gd name="T66" fmla="*/ 2 w 48"/>
                <a:gd name="T67" fmla="*/ 67 h 97"/>
                <a:gd name="T68" fmla="*/ 6 w 48"/>
                <a:gd name="T69" fmla="*/ 71 h 97"/>
                <a:gd name="T70" fmla="*/ 12 w 48"/>
                <a:gd name="T71" fmla="*/ 69 h 97"/>
                <a:gd name="T72" fmla="*/ 12 w 48"/>
                <a:gd name="T73" fmla="*/ 71 h 97"/>
                <a:gd name="T74" fmla="*/ 10 w 48"/>
                <a:gd name="T75" fmla="*/ 71 h 97"/>
                <a:gd name="T76" fmla="*/ 10 w 48"/>
                <a:gd name="T77" fmla="*/ 87 h 97"/>
                <a:gd name="T78" fmla="*/ 8 w 48"/>
                <a:gd name="T79" fmla="*/ 93 h 97"/>
                <a:gd name="T80" fmla="*/ 8 w 48"/>
                <a:gd name="T81" fmla="*/ 95 h 97"/>
                <a:gd name="T82" fmla="*/ 10 w 48"/>
                <a:gd name="T83" fmla="*/ 97 h 97"/>
                <a:gd name="T84" fmla="*/ 12 w 48"/>
                <a:gd name="T85" fmla="*/ 97 h 97"/>
                <a:gd name="T86" fmla="*/ 18 w 48"/>
                <a:gd name="T87" fmla="*/ 97 h 97"/>
                <a:gd name="T88" fmla="*/ 22 w 48"/>
                <a:gd name="T89" fmla="*/ 97 h 97"/>
                <a:gd name="T90" fmla="*/ 24 w 48"/>
                <a:gd name="T91" fmla="*/ 97 h 97"/>
                <a:gd name="T92" fmla="*/ 30 w 48"/>
                <a:gd name="T93" fmla="*/ 95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97"/>
                <a:gd name="T143" fmla="*/ 48 w 48"/>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97">
                  <a:moveTo>
                    <a:pt x="32" y="95"/>
                  </a:moveTo>
                  <a:lnTo>
                    <a:pt x="30" y="87"/>
                  </a:lnTo>
                  <a:lnTo>
                    <a:pt x="38" y="79"/>
                  </a:lnTo>
                  <a:lnTo>
                    <a:pt x="36" y="75"/>
                  </a:lnTo>
                  <a:lnTo>
                    <a:pt x="34" y="73"/>
                  </a:lnTo>
                  <a:lnTo>
                    <a:pt x="34" y="69"/>
                  </a:lnTo>
                  <a:lnTo>
                    <a:pt x="34" y="65"/>
                  </a:lnTo>
                  <a:lnTo>
                    <a:pt x="36" y="59"/>
                  </a:lnTo>
                  <a:lnTo>
                    <a:pt x="32" y="53"/>
                  </a:lnTo>
                  <a:lnTo>
                    <a:pt x="32" y="49"/>
                  </a:lnTo>
                  <a:lnTo>
                    <a:pt x="34" y="47"/>
                  </a:lnTo>
                  <a:lnTo>
                    <a:pt x="38" y="45"/>
                  </a:lnTo>
                  <a:lnTo>
                    <a:pt x="40" y="43"/>
                  </a:lnTo>
                  <a:lnTo>
                    <a:pt x="40" y="41"/>
                  </a:lnTo>
                  <a:lnTo>
                    <a:pt x="38" y="37"/>
                  </a:lnTo>
                  <a:lnTo>
                    <a:pt x="40" y="21"/>
                  </a:lnTo>
                  <a:lnTo>
                    <a:pt x="46" y="16"/>
                  </a:lnTo>
                  <a:lnTo>
                    <a:pt x="48" y="12"/>
                  </a:lnTo>
                  <a:lnTo>
                    <a:pt x="48" y="10"/>
                  </a:lnTo>
                  <a:lnTo>
                    <a:pt x="46" y="4"/>
                  </a:lnTo>
                  <a:lnTo>
                    <a:pt x="36" y="4"/>
                  </a:lnTo>
                  <a:lnTo>
                    <a:pt x="32" y="6"/>
                  </a:lnTo>
                  <a:lnTo>
                    <a:pt x="22" y="6"/>
                  </a:lnTo>
                  <a:lnTo>
                    <a:pt x="20" y="4"/>
                  </a:lnTo>
                  <a:lnTo>
                    <a:pt x="20" y="0"/>
                  </a:lnTo>
                  <a:lnTo>
                    <a:pt x="12" y="4"/>
                  </a:lnTo>
                  <a:lnTo>
                    <a:pt x="10" y="6"/>
                  </a:lnTo>
                  <a:lnTo>
                    <a:pt x="14" y="21"/>
                  </a:lnTo>
                  <a:lnTo>
                    <a:pt x="12" y="23"/>
                  </a:lnTo>
                  <a:lnTo>
                    <a:pt x="6" y="47"/>
                  </a:lnTo>
                  <a:lnTo>
                    <a:pt x="2" y="55"/>
                  </a:lnTo>
                  <a:lnTo>
                    <a:pt x="2" y="61"/>
                  </a:lnTo>
                  <a:lnTo>
                    <a:pt x="0" y="65"/>
                  </a:lnTo>
                  <a:lnTo>
                    <a:pt x="2" y="67"/>
                  </a:lnTo>
                  <a:lnTo>
                    <a:pt x="6" y="71"/>
                  </a:lnTo>
                  <a:lnTo>
                    <a:pt x="12" y="69"/>
                  </a:lnTo>
                  <a:lnTo>
                    <a:pt x="12" y="71"/>
                  </a:lnTo>
                  <a:lnTo>
                    <a:pt x="10" y="71"/>
                  </a:lnTo>
                  <a:lnTo>
                    <a:pt x="10" y="87"/>
                  </a:lnTo>
                  <a:lnTo>
                    <a:pt x="8" y="93"/>
                  </a:lnTo>
                  <a:lnTo>
                    <a:pt x="8" y="95"/>
                  </a:lnTo>
                  <a:lnTo>
                    <a:pt x="10" y="97"/>
                  </a:lnTo>
                  <a:lnTo>
                    <a:pt x="12" y="97"/>
                  </a:lnTo>
                  <a:lnTo>
                    <a:pt x="18" y="97"/>
                  </a:lnTo>
                  <a:lnTo>
                    <a:pt x="22" y="97"/>
                  </a:lnTo>
                  <a:lnTo>
                    <a:pt x="24" y="97"/>
                  </a:lnTo>
                  <a:lnTo>
                    <a:pt x="30" y="95"/>
                  </a:lnTo>
                </a:path>
              </a:pathLst>
            </a:custGeom>
            <a:solidFill>
              <a:schemeClr val="tx2"/>
            </a:solidFill>
            <a:ln w="3175">
              <a:solidFill>
                <a:schemeClr val="bg1"/>
              </a:solidFill>
              <a:round/>
              <a:headEnd/>
              <a:tailEnd/>
            </a:ln>
          </p:spPr>
          <p:txBody>
            <a:bodyPr/>
            <a:lstStyle/>
            <a:p>
              <a:endParaRPr lang="fr-FR" dirty="0"/>
            </a:p>
          </p:txBody>
        </p:sp>
        <p:sp>
          <p:nvSpPr>
            <p:cNvPr id="5445" name="Freeform 514"/>
            <p:cNvSpPr>
              <a:spLocks/>
            </p:cNvSpPr>
            <p:nvPr/>
          </p:nvSpPr>
          <p:spPr bwMode="auto">
            <a:xfrm>
              <a:off x="3174" y="2013"/>
              <a:ext cx="278" cy="119"/>
            </a:xfrm>
            <a:custGeom>
              <a:avLst/>
              <a:gdLst>
                <a:gd name="T0" fmla="*/ 150 w 278"/>
                <a:gd name="T1" fmla="*/ 105 h 119"/>
                <a:gd name="T2" fmla="*/ 142 w 278"/>
                <a:gd name="T3" fmla="*/ 105 h 119"/>
                <a:gd name="T4" fmla="*/ 130 w 278"/>
                <a:gd name="T5" fmla="*/ 101 h 119"/>
                <a:gd name="T6" fmla="*/ 118 w 278"/>
                <a:gd name="T7" fmla="*/ 109 h 119"/>
                <a:gd name="T8" fmla="*/ 108 w 278"/>
                <a:gd name="T9" fmla="*/ 113 h 119"/>
                <a:gd name="T10" fmla="*/ 76 w 278"/>
                <a:gd name="T11" fmla="*/ 101 h 119"/>
                <a:gd name="T12" fmla="*/ 66 w 278"/>
                <a:gd name="T13" fmla="*/ 107 h 119"/>
                <a:gd name="T14" fmla="*/ 48 w 278"/>
                <a:gd name="T15" fmla="*/ 111 h 119"/>
                <a:gd name="T16" fmla="*/ 42 w 278"/>
                <a:gd name="T17" fmla="*/ 105 h 119"/>
                <a:gd name="T18" fmla="*/ 36 w 278"/>
                <a:gd name="T19" fmla="*/ 101 h 119"/>
                <a:gd name="T20" fmla="*/ 30 w 278"/>
                <a:gd name="T21" fmla="*/ 103 h 119"/>
                <a:gd name="T22" fmla="*/ 24 w 278"/>
                <a:gd name="T23" fmla="*/ 101 h 119"/>
                <a:gd name="T24" fmla="*/ 18 w 278"/>
                <a:gd name="T25" fmla="*/ 97 h 119"/>
                <a:gd name="T26" fmla="*/ 18 w 278"/>
                <a:gd name="T27" fmla="*/ 87 h 119"/>
                <a:gd name="T28" fmla="*/ 16 w 278"/>
                <a:gd name="T29" fmla="*/ 83 h 119"/>
                <a:gd name="T30" fmla="*/ 10 w 278"/>
                <a:gd name="T31" fmla="*/ 77 h 119"/>
                <a:gd name="T32" fmla="*/ 2 w 278"/>
                <a:gd name="T33" fmla="*/ 73 h 119"/>
                <a:gd name="T34" fmla="*/ 4 w 278"/>
                <a:gd name="T35" fmla="*/ 65 h 119"/>
                <a:gd name="T36" fmla="*/ 14 w 278"/>
                <a:gd name="T37" fmla="*/ 69 h 119"/>
                <a:gd name="T38" fmla="*/ 12 w 278"/>
                <a:gd name="T39" fmla="*/ 63 h 119"/>
                <a:gd name="T40" fmla="*/ 8 w 278"/>
                <a:gd name="T41" fmla="*/ 55 h 119"/>
                <a:gd name="T42" fmla="*/ 0 w 278"/>
                <a:gd name="T43" fmla="*/ 49 h 119"/>
                <a:gd name="T44" fmla="*/ 10 w 278"/>
                <a:gd name="T45" fmla="*/ 33 h 119"/>
                <a:gd name="T46" fmla="*/ 22 w 278"/>
                <a:gd name="T47" fmla="*/ 33 h 119"/>
                <a:gd name="T48" fmla="*/ 28 w 278"/>
                <a:gd name="T49" fmla="*/ 31 h 119"/>
                <a:gd name="T50" fmla="*/ 40 w 278"/>
                <a:gd name="T51" fmla="*/ 29 h 119"/>
                <a:gd name="T52" fmla="*/ 54 w 278"/>
                <a:gd name="T53" fmla="*/ 25 h 119"/>
                <a:gd name="T54" fmla="*/ 46 w 278"/>
                <a:gd name="T55" fmla="*/ 21 h 119"/>
                <a:gd name="T56" fmla="*/ 48 w 278"/>
                <a:gd name="T57" fmla="*/ 18 h 119"/>
                <a:gd name="T58" fmla="*/ 74 w 278"/>
                <a:gd name="T59" fmla="*/ 21 h 119"/>
                <a:gd name="T60" fmla="*/ 130 w 278"/>
                <a:gd name="T61" fmla="*/ 2 h 119"/>
                <a:gd name="T62" fmla="*/ 136 w 278"/>
                <a:gd name="T63" fmla="*/ 2 h 119"/>
                <a:gd name="T64" fmla="*/ 152 w 278"/>
                <a:gd name="T65" fmla="*/ 16 h 119"/>
                <a:gd name="T66" fmla="*/ 178 w 278"/>
                <a:gd name="T67" fmla="*/ 23 h 119"/>
                <a:gd name="T68" fmla="*/ 228 w 278"/>
                <a:gd name="T69" fmla="*/ 12 h 119"/>
                <a:gd name="T70" fmla="*/ 236 w 278"/>
                <a:gd name="T71" fmla="*/ 10 h 119"/>
                <a:gd name="T72" fmla="*/ 246 w 278"/>
                <a:gd name="T73" fmla="*/ 10 h 119"/>
                <a:gd name="T74" fmla="*/ 260 w 278"/>
                <a:gd name="T75" fmla="*/ 19 h 119"/>
                <a:gd name="T76" fmla="*/ 270 w 278"/>
                <a:gd name="T77" fmla="*/ 39 h 119"/>
                <a:gd name="T78" fmla="*/ 274 w 278"/>
                <a:gd name="T79" fmla="*/ 49 h 119"/>
                <a:gd name="T80" fmla="*/ 276 w 278"/>
                <a:gd name="T81" fmla="*/ 83 h 119"/>
                <a:gd name="T82" fmla="*/ 272 w 278"/>
                <a:gd name="T83" fmla="*/ 93 h 119"/>
                <a:gd name="T84" fmla="*/ 244 w 278"/>
                <a:gd name="T85" fmla="*/ 95 h 119"/>
                <a:gd name="T86" fmla="*/ 238 w 278"/>
                <a:gd name="T87" fmla="*/ 93 h 119"/>
                <a:gd name="T88" fmla="*/ 214 w 278"/>
                <a:gd name="T89" fmla="*/ 97 h 119"/>
                <a:gd name="T90" fmla="*/ 196 w 278"/>
                <a:gd name="T91" fmla="*/ 103 h 119"/>
                <a:gd name="T92" fmla="*/ 180 w 278"/>
                <a:gd name="T93" fmla="*/ 99 h 119"/>
                <a:gd name="T94" fmla="*/ 162 w 278"/>
                <a:gd name="T95" fmla="*/ 103 h 119"/>
                <a:gd name="T96" fmla="*/ 156 w 278"/>
                <a:gd name="T97" fmla="*/ 105 h 119"/>
                <a:gd name="T98" fmla="*/ 152 w 278"/>
                <a:gd name="T99" fmla="*/ 113 h 119"/>
                <a:gd name="T100" fmla="*/ 150 w 278"/>
                <a:gd name="T101" fmla="*/ 119 h 119"/>
                <a:gd name="T102" fmla="*/ 146 w 278"/>
                <a:gd name="T103" fmla="*/ 115 h 1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8"/>
                <a:gd name="T157" fmla="*/ 0 h 119"/>
                <a:gd name="T158" fmla="*/ 278 w 278"/>
                <a:gd name="T159" fmla="*/ 119 h 1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8" h="119">
                  <a:moveTo>
                    <a:pt x="146" y="115"/>
                  </a:moveTo>
                  <a:lnTo>
                    <a:pt x="146" y="111"/>
                  </a:lnTo>
                  <a:lnTo>
                    <a:pt x="146" y="107"/>
                  </a:lnTo>
                  <a:lnTo>
                    <a:pt x="150" y="105"/>
                  </a:lnTo>
                  <a:lnTo>
                    <a:pt x="150" y="103"/>
                  </a:lnTo>
                  <a:lnTo>
                    <a:pt x="148" y="101"/>
                  </a:lnTo>
                  <a:lnTo>
                    <a:pt x="144" y="103"/>
                  </a:lnTo>
                  <a:lnTo>
                    <a:pt x="142" y="105"/>
                  </a:lnTo>
                  <a:lnTo>
                    <a:pt x="140" y="105"/>
                  </a:lnTo>
                  <a:lnTo>
                    <a:pt x="136" y="105"/>
                  </a:lnTo>
                  <a:lnTo>
                    <a:pt x="132" y="101"/>
                  </a:lnTo>
                  <a:lnTo>
                    <a:pt x="130" y="101"/>
                  </a:lnTo>
                  <a:lnTo>
                    <a:pt x="128" y="101"/>
                  </a:lnTo>
                  <a:lnTo>
                    <a:pt x="126" y="103"/>
                  </a:lnTo>
                  <a:lnTo>
                    <a:pt x="120" y="107"/>
                  </a:lnTo>
                  <a:lnTo>
                    <a:pt x="118" y="109"/>
                  </a:lnTo>
                  <a:lnTo>
                    <a:pt x="116" y="111"/>
                  </a:lnTo>
                  <a:lnTo>
                    <a:pt x="114" y="113"/>
                  </a:lnTo>
                  <a:lnTo>
                    <a:pt x="112" y="113"/>
                  </a:lnTo>
                  <a:lnTo>
                    <a:pt x="108" y="113"/>
                  </a:lnTo>
                  <a:lnTo>
                    <a:pt x="100" y="115"/>
                  </a:lnTo>
                  <a:lnTo>
                    <a:pt x="96" y="113"/>
                  </a:lnTo>
                  <a:lnTo>
                    <a:pt x="92" y="109"/>
                  </a:lnTo>
                  <a:lnTo>
                    <a:pt x="76" y="101"/>
                  </a:lnTo>
                  <a:lnTo>
                    <a:pt x="68" y="101"/>
                  </a:lnTo>
                  <a:lnTo>
                    <a:pt x="66" y="103"/>
                  </a:lnTo>
                  <a:lnTo>
                    <a:pt x="66" y="105"/>
                  </a:lnTo>
                  <a:lnTo>
                    <a:pt x="66" y="107"/>
                  </a:lnTo>
                  <a:lnTo>
                    <a:pt x="66" y="111"/>
                  </a:lnTo>
                  <a:lnTo>
                    <a:pt x="56" y="113"/>
                  </a:lnTo>
                  <a:lnTo>
                    <a:pt x="50" y="113"/>
                  </a:lnTo>
                  <a:lnTo>
                    <a:pt x="48" y="111"/>
                  </a:lnTo>
                  <a:lnTo>
                    <a:pt x="46" y="109"/>
                  </a:lnTo>
                  <a:lnTo>
                    <a:pt x="44" y="103"/>
                  </a:lnTo>
                  <a:lnTo>
                    <a:pt x="42" y="103"/>
                  </a:lnTo>
                  <a:lnTo>
                    <a:pt x="42" y="105"/>
                  </a:lnTo>
                  <a:lnTo>
                    <a:pt x="40" y="105"/>
                  </a:lnTo>
                  <a:lnTo>
                    <a:pt x="38" y="103"/>
                  </a:lnTo>
                  <a:lnTo>
                    <a:pt x="38" y="101"/>
                  </a:lnTo>
                  <a:lnTo>
                    <a:pt x="36" y="101"/>
                  </a:lnTo>
                  <a:lnTo>
                    <a:pt x="32" y="101"/>
                  </a:lnTo>
                  <a:lnTo>
                    <a:pt x="32" y="103"/>
                  </a:lnTo>
                  <a:lnTo>
                    <a:pt x="28" y="105"/>
                  </a:lnTo>
                  <a:lnTo>
                    <a:pt x="30" y="103"/>
                  </a:lnTo>
                  <a:lnTo>
                    <a:pt x="28" y="101"/>
                  </a:lnTo>
                  <a:lnTo>
                    <a:pt x="20" y="105"/>
                  </a:lnTo>
                  <a:lnTo>
                    <a:pt x="22" y="103"/>
                  </a:lnTo>
                  <a:lnTo>
                    <a:pt x="24" y="101"/>
                  </a:lnTo>
                  <a:lnTo>
                    <a:pt x="28" y="101"/>
                  </a:lnTo>
                  <a:lnTo>
                    <a:pt x="30" y="99"/>
                  </a:lnTo>
                  <a:lnTo>
                    <a:pt x="32" y="97"/>
                  </a:lnTo>
                  <a:lnTo>
                    <a:pt x="18" y="97"/>
                  </a:lnTo>
                  <a:lnTo>
                    <a:pt x="22" y="93"/>
                  </a:lnTo>
                  <a:lnTo>
                    <a:pt x="18" y="91"/>
                  </a:lnTo>
                  <a:lnTo>
                    <a:pt x="16" y="89"/>
                  </a:lnTo>
                  <a:lnTo>
                    <a:pt x="18" y="87"/>
                  </a:lnTo>
                  <a:lnTo>
                    <a:pt x="20" y="85"/>
                  </a:lnTo>
                  <a:lnTo>
                    <a:pt x="16" y="87"/>
                  </a:lnTo>
                  <a:lnTo>
                    <a:pt x="14" y="85"/>
                  </a:lnTo>
                  <a:lnTo>
                    <a:pt x="16" y="83"/>
                  </a:lnTo>
                  <a:lnTo>
                    <a:pt x="16" y="81"/>
                  </a:lnTo>
                  <a:lnTo>
                    <a:pt x="14" y="79"/>
                  </a:lnTo>
                  <a:lnTo>
                    <a:pt x="14" y="77"/>
                  </a:lnTo>
                  <a:lnTo>
                    <a:pt x="10" y="77"/>
                  </a:lnTo>
                  <a:lnTo>
                    <a:pt x="8" y="75"/>
                  </a:lnTo>
                  <a:lnTo>
                    <a:pt x="6" y="75"/>
                  </a:lnTo>
                  <a:lnTo>
                    <a:pt x="4" y="75"/>
                  </a:lnTo>
                  <a:lnTo>
                    <a:pt x="2" y="73"/>
                  </a:lnTo>
                  <a:lnTo>
                    <a:pt x="4" y="71"/>
                  </a:lnTo>
                  <a:lnTo>
                    <a:pt x="4" y="69"/>
                  </a:lnTo>
                  <a:lnTo>
                    <a:pt x="4" y="67"/>
                  </a:lnTo>
                  <a:lnTo>
                    <a:pt x="4" y="65"/>
                  </a:lnTo>
                  <a:lnTo>
                    <a:pt x="6" y="67"/>
                  </a:lnTo>
                  <a:lnTo>
                    <a:pt x="8" y="71"/>
                  </a:lnTo>
                  <a:lnTo>
                    <a:pt x="14" y="71"/>
                  </a:lnTo>
                  <a:lnTo>
                    <a:pt x="14" y="69"/>
                  </a:lnTo>
                  <a:lnTo>
                    <a:pt x="10" y="69"/>
                  </a:lnTo>
                  <a:lnTo>
                    <a:pt x="10" y="67"/>
                  </a:lnTo>
                  <a:lnTo>
                    <a:pt x="10" y="65"/>
                  </a:lnTo>
                  <a:lnTo>
                    <a:pt x="12" y="63"/>
                  </a:lnTo>
                  <a:lnTo>
                    <a:pt x="12" y="61"/>
                  </a:lnTo>
                  <a:lnTo>
                    <a:pt x="10" y="59"/>
                  </a:lnTo>
                  <a:lnTo>
                    <a:pt x="10" y="57"/>
                  </a:lnTo>
                  <a:lnTo>
                    <a:pt x="8" y="55"/>
                  </a:lnTo>
                  <a:lnTo>
                    <a:pt x="8" y="53"/>
                  </a:lnTo>
                  <a:lnTo>
                    <a:pt x="12" y="49"/>
                  </a:lnTo>
                  <a:lnTo>
                    <a:pt x="10" y="49"/>
                  </a:lnTo>
                  <a:lnTo>
                    <a:pt x="0" y="49"/>
                  </a:lnTo>
                  <a:lnTo>
                    <a:pt x="0" y="43"/>
                  </a:lnTo>
                  <a:lnTo>
                    <a:pt x="2" y="41"/>
                  </a:lnTo>
                  <a:lnTo>
                    <a:pt x="4" y="39"/>
                  </a:lnTo>
                  <a:lnTo>
                    <a:pt x="10" y="33"/>
                  </a:lnTo>
                  <a:lnTo>
                    <a:pt x="12" y="33"/>
                  </a:lnTo>
                  <a:lnTo>
                    <a:pt x="16" y="31"/>
                  </a:lnTo>
                  <a:lnTo>
                    <a:pt x="18" y="33"/>
                  </a:lnTo>
                  <a:lnTo>
                    <a:pt x="22" y="33"/>
                  </a:lnTo>
                  <a:lnTo>
                    <a:pt x="24" y="33"/>
                  </a:lnTo>
                  <a:lnTo>
                    <a:pt x="24" y="29"/>
                  </a:lnTo>
                  <a:lnTo>
                    <a:pt x="26" y="31"/>
                  </a:lnTo>
                  <a:lnTo>
                    <a:pt x="28" y="31"/>
                  </a:lnTo>
                  <a:lnTo>
                    <a:pt x="28" y="33"/>
                  </a:lnTo>
                  <a:lnTo>
                    <a:pt x="44" y="31"/>
                  </a:lnTo>
                  <a:lnTo>
                    <a:pt x="44" y="29"/>
                  </a:lnTo>
                  <a:lnTo>
                    <a:pt x="40" y="29"/>
                  </a:lnTo>
                  <a:lnTo>
                    <a:pt x="44" y="27"/>
                  </a:lnTo>
                  <a:lnTo>
                    <a:pt x="56" y="27"/>
                  </a:lnTo>
                  <a:lnTo>
                    <a:pt x="56" y="25"/>
                  </a:lnTo>
                  <a:lnTo>
                    <a:pt x="54" y="25"/>
                  </a:lnTo>
                  <a:lnTo>
                    <a:pt x="52" y="25"/>
                  </a:lnTo>
                  <a:lnTo>
                    <a:pt x="48" y="25"/>
                  </a:lnTo>
                  <a:lnTo>
                    <a:pt x="46" y="23"/>
                  </a:lnTo>
                  <a:lnTo>
                    <a:pt x="46" y="21"/>
                  </a:lnTo>
                  <a:lnTo>
                    <a:pt x="44" y="21"/>
                  </a:lnTo>
                  <a:lnTo>
                    <a:pt x="46" y="16"/>
                  </a:lnTo>
                  <a:lnTo>
                    <a:pt x="46" y="18"/>
                  </a:lnTo>
                  <a:lnTo>
                    <a:pt x="48" y="18"/>
                  </a:lnTo>
                  <a:lnTo>
                    <a:pt x="52" y="19"/>
                  </a:lnTo>
                  <a:lnTo>
                    <a:pt x="66" y="19"/>
                  </a:lnTo>
                  <a:lnTo>
                    <a:pt x="68" y="19"/>
                  </a:lnTo>
                  <a:lnTo>
                    <a:pt x="74" y="21"/>
                  </a:lnTo>
                  <a:lnTo>
                    <a:pt x="78" y="19"/>
                  </a:lnTo>
                  <a:lnTo>
                    <a:pt x="80" y="16"/>
                  </a:lnTo>
                  <a:lnTo>
                    <a:pt x="108" y="2"/>
                  </a:lnTo>
                  <a:lnTo>
                    <a:pt x="130" y="2"/>
                  </a:lnTo>
                  <a:lnTo>
                    <a:pt x="132" y="0"/>
                  </a:lnTo>
                  <a:lnTo>
                    <a:pt x="134" y="0"/>
                  </a:lnTo>
                  <a:lnTo>
                    <a:pt x="136" y="0"/>
                  </a:lnTo>
                  <a:lnTo>
                    <a:pt x="136" y="2"/>
                  </a:lnTo>
                  <a:lnTo>
                    <a:pt x="138" y="6"/>
                  </a:lnTo>
                  <a:lnTo>
                    <a:pt x="146" y="10"/>
                  </a:lnTo>
                  <a:lnTo>
                    <a:pt x="148" y="8"/>
                  </a:lnTo>
                  <a:lnTo>
                    <a:pt x="152" y="16"/>
                  </a:lnTo>
                  <a:lnTo>
                    <a:pt x="160" y="16"/>
                  </a:lnTo>
                  <a:lnTo>
                    <a:pt x="170" y="21"/>
                  </a:lnTo>
                  <a:lnTo>
                    <a:pt x="174" y="19"/>
                  </a:lnTo>
                  <a:lnTo>
                    <a:pt x="178" y="23"/>
                  </a:lnTo>
                  <a:lnTo>
                    <a:pt x="198" y="19"/>
                  </a:lnTo>
                  <a:lnTo>
                    <a:pt x="206" y="21"/>
                  </a:lnTo>
                  <a:lnTo>
                    <a:pt x="212" y="21"/>
                  </a:lnTo>
                  <a:lnTo>
                    <a:pt x="228" y="12"/>
                  </a:lnTo>
                  <a:lnTo>
                    <a:pt x="230" y="10"/>
                  </a:lnTo>
                  <a:lnTo>
                    <a:pt x="230" y="12"/>
                  </a:lnTo>
                  <a:lnTo>
                    <a:pt x="234" y="12"/>
                  </a:lnTo>
                  <a:lnTo>
                    <a:pt x="236" y="10"/>
                  </a:lnTo>
                  <a:lnTo>
                    <a:pt x="242" y="12"/>
                  </a:lnTo>
                  <a:lnTo>
                    <a:pt x="244" y="12"/>
                  </a:lnTo>
                  <a:lnTo>
                    <a:pt x="244" y="10"/>
                  </a:lnTo>
                  <a:lnTo>
                    <a:pt x="246" y="10"/>
                  </a:lnTo>
                  <a:lnTo>
                    <a:pt x="248" y="10"/>
                  </a:lnTo>
                  <a:lnTo>
                    <a:pt x="254" y="16"/>
                  </a:lnTo>
                  <a:lnTo>
                    <a:pt x="256" y="16"/>
                  </a:lnTo>
                  <a:lnTo>
                    <a:pt x="260" y="19"/>
                  </a:lnTo>
                  <a:lnTo>
                    <a:pt x="262" y="23"/>
                  </a:lnTo>
                  <a:lnTo>
                    <a:pt x="262" y="33"/>
                  </a:lnTo>
                  <a:lnTo>
                    <a:pt x="264" y="35"/>
                  </a:lnTo>
                  <a:lnTo>
                    <a:pt x="270" y="39"/>
                  </a:lnTo>
                  <a:lnTo>
                    <a:pt x="272" y="41"/>
                  </a:lnTo>
                  <a:lnTo>
                    <a:pt x="274" y="41"/>
                  </a:lnTo>
                  <a:lnTo>
                    <a:pt x="276" y="43"/>
                  </a:lnTo>
                  <a:lnTo>
                    <a:pt x="274" y="49"/>
                  </a:lnTo>
                  <a:lnTo>
                    <a:pt x="270" y="53"/>
                  </a:lnTo>
                  <a:lnTo>
                    <a:pt x="272" y="59"/>
                  </a:lnTo>
                  <a:lnTo>
                    <a:pt x="272" y="81"/>
                  </a:lnTo>
                  <a:lnTo>
                    <a:pt x="276" y="83"/>
                  </a:lnTo>
                  <a:lnTo>
                    <a:pt x="278" y="87"/>
                  </a:lnTo>
                  <a:lnTo>
                    <a:pt x="278" y="93"/>
                  </a:lnTo>
                  <a:lnTo>
                    <a:pt x="276" y="95"/>
                  </a:lnTo>
                  <a:lnTo>
                    <a:pt x="272" y="93"/>
                  </a:lnTo>
                  <a:lnTo>
                    <a:pt x="270" y="91"/>
                  </a:lnTo>
                  <a:lnTo>
                    <a:pt x="258" y="91"/>
                  </a:lnTo>
                  <a:lnTo>
                    <a:pt x="252" y="89"/>
                  </a:lnTo>
                  <a:lnTo>
                    <a:pt x="244" y="95"/>
                  </a:lnTo>
                  <a:lnTo>
                    <a:pt x="242" y="95"/>
                  </a:lnTo>
                  <a:lnTo>
                    <a:pt x="242" y="93"/>
                  </a:lnTo>
                  <a:lnTo>
                    <a:pt x="240" y="91"/>
                  </a:lnTo>
                  <a:lnTo>
                    <a:pt x="238" y="93"/>
                  </a:lnTo>
                  <a:lnTo>
                    <a:pt x="234" y="95"/>
                  </a:lnTo>
                  <a:lnTo>
                    <a:pt x="224" y="95"/>
                  </a:lnTo>
                  <a:lnTo>
                    <a:pt x="220" y="95"/>
                  </a:lnTo>
                  <a:lnTo>
                    <a:pt x="214" y="97"/>
                  </a:lnTo>
                  <a:lnTo>
                    <a:pt x="210" y="99"/>
                  </a:lnTo>
                  <a:lnTo>
                    <a:pt x="206" y="101"/>
                  </a:lnTo>
                  <a:lnTo>
                    <a:pt x="204" y="101"/>
                  </a:lnTo>
                  <a:lnTo>
                    <a:pt x="196" y="103"/>
                  </a:lnTo>
                  <a:lnTo>
                    <a:pt x="188" y="103"/>
                  </a:lnTo>
                  <a:lnTo>
                    <a:pt x="184" y="99"/>
                  </a:lnTo>
                  <a:lnTo>
                    <a:pt x="182" y="99"/>
                  </a:lnTo>
                  <a:lnTo>
                    <a:pt x="180" y="99"/>
                  </a:lnTo>
                  <a:lnTo>
                    <a:pt x="170" y="103"/>
                  </a:lnTo>
                  <a:lnTo>
                    <a:pt x="166" y="103"/>
                  </a:lnTo>
                  <a:lnTo>
                    <a:pt x="164" y="103"/>
                  </a:lnTo>
                  <a:lnTo>
                    <a:pt x="162" y="103"/>
                  </a:lnTo>
                  <a:lnTo>
                    <a:pt x="162" y="101"/>
                  </a:lnTo>
                  <a:lnTo>
                    <a:pt x="158" y="101"/>
                  </a:lnTo>
                  <a:lnTo>
                    <a:pt x="156" y="103"/>
                  </a:lnTo>
                  <a:lnTo>
                    <a:pt x="156" y="105"/>
                  </a:lnTo>
                  <a:lnTo>
                    <a:pt x="156" y="107"/>
                  </a:lnTo>
                  <a:lnTo>
                    <a:pt x="158" y="111"/>
                  </a:lnTo>
                  <a:lnTo>
                    <a:pt x="156" y="111"/>
                  </a:lnTo>
                  <a:lnTo>
                    <a:pt x="152" y="113"/>
                  </a:lnTo>
                  <a:lnTo>
                    <a:pt x="152" y="115"/>
                  </a:lnTo>
                  <a:lnTo>
                    <a:pt x="152" y="117"/>
                  </a:lnTo>
                  <a:lnTo>
                    <a:pt x="150" y="117"/>
                  </a:lnTo>
                  <a:lnTo>
                    <a:pt x="150" y="119"/>
                  </a:lnTo>
                  <a:lnTo>
                    <a:pt x="148" y="117"/>
                  </a:lnTo>
                  <a:lnTo>
                    <a:pt x="146" y="117"/>
                  </a:lnTo>
                  <a:lnTo>
                    <a:pt x="146" y="115"/>
                  </a:lnTo>
                  <a:close/>
                </a:path>
              </a:pathLst>
            </a:custGeom>
            <a:solidFill>
              <a:schemeClr val="tx2"/>
            </a:solidFill>
            <a:ln w="3175">
              <a:solidFill>
                <a:schemeClr val="bg1"/>
              </a:solidFill>
              <a:round/>
              <a:headEnd/>
              <a:tailEnd/>
            </a:ln>
          </p:spPr>
          <p:txBody>
            <a:bodyPr/>
            <a:lstStyle/>
            <a:p>
              <a:endParaRPr lang="fr-FR" dirty="0"/>
            </a:p>
          </p:txBody>
        </p:sp>
        <p:sp>
          <p:nvSpPr>
            <p:cNvPr id="5446" name="Freeform 515"/>
            <p:cNvSpPr>
              <a:spLocks/>
            </p:cNvSpPr>
            <p:nvPr/>
          </p:nvSpPr>
          <p:spPr bwMode="auto">
            <a:xfrm>
              <a:off x="3174" y="2013"/>
              <a:ext cx="278" cy="119"/>
            </a:xfrm>
            <a:custGeom>
              <a:avLst/>
              <a:gdLst>
                <a:gd name="T0" fmla="*/ 150 w 278"/>
                <a:gd name="T1" fmla="*/ 105 h 119"/>
                <a:gd name="T2" fmla="*/ 142 w 278"/>
                <a:gd name="T3" fmla="*/ 105 h 119"/>
                <a:gd name="T4" fmla="*/ 130 w 278"/>
                <a:gd name="T5" fmla="*/ 101 h 119"/>
                <a:gd name="T6" fmla="*/ 118 w 278"/>
                <a:gd name="T7" fmla="*/ 109 h 119"/>
                <a:gd name="T8" fmla="*/ 108 w 278"/>
                <a:gd name="T9" fmla="*/ 113 h 119"/>
                <a:gd name="T10" fmla="*/ 76 w 278"/>
                <a:gd name="T11" fmla="*/ 101 h 119"/>
                <a:gd name="T12" fmla="*/ 66 w 278"/>
                <a:gd name="T13" fmla="*/ 107 h 119"/>
                <a:gd name="T14" fmla="*/ 48 w 278"/>
                <a:gd name="T15" fmla="*/ 111 h 119"/>
                <a:gd name="T16" fmla="*/ 42 w 278"/>
                <a:gd name="T17" fmla="*/ 105 h 119"/>
                <a:gd name="T18" fmla="*/ 36 w 278"/>
                <a:gd name="T19" fmla="*/ 101 h 119"/>
                <a:gd name="T20" fmla="*/ 30 w 278"/>
                <a:gd name="T21" fmla="*/ 103 h 119"/>
                <a:gd name="T22" fmla="*/ 24 w 278"/>
                <a:gd name="T23" fmla="*/ 101 h 119"/>
                <a:gd name="T24" fmla="*/ 18 w 278"/>
                <a:gd name="T25" fmla="*/ 97 h 119"/>
                <a:gd name="T26" fmla="*/ 18 w 278"/>
                <a:gd name="T27" fmla="*/ 87 h 119"/>
                <a:gd name="T28" fmla="*/ 16 w 278"/>
                <a:gd name="T29" fmla="*/ 83 h 119"/>
                <a:gd name="T30" fmla="*/ 10 w 278"/>
                <a:gd name="T31" fmla="*/ 77 h 119"/>
                <a:gd name="T32" fmla="*/ 2 w 278"/>
                <a:gd name="T33" fmla="*/ 73 h 119"/>
                <a:gd name="T34" fmla="*/ 4 w 278"/>
                <a:gd name="T35" fmla="*/ 65 h 119"/>
                <a:gd name="T36" fmla="*/ 14 w 278"/>
                <a:gd name="T37" fmla="*/ 69 h 119"/>
                <a:gd name="T38" fmla="*/ 12 w 278"/>
                <a:gd name="T39" fmla="*/ 63 h 119"/>
                <a:gd name="T40" fmla="*/ 8 w 278"/>
                <a:gd name="T41" fmla="*/ 55 h 119"/>
                <a:gd name="T42" fmla="*/ 0 w 278"/>
                <a:gd name="T43" fmla="*/ 49 h 119"/>
                <a:gd name="T44" fmla="*/ 10 w 278"/>
                <a:gd name="T45" fmla="*/ 33 h 119"/>
                <a:gd name="T46" fmla="*/ 22 w 278"/>
                <a:gd name="T47" fmla="*/ 33 h 119"/>
                <a:gd name="T48" fmla="*/ 28 w 278"/>
                <a:gd name="T49" fmla="*/ 31 h 119"/>
                <a:gd name="T50" fmla="*/ 40 w 278"/>
                <a:gd name="T51" fmla="*/ 29 h 119"/>
                <a:gd name="T52" fmla="*/ 54 w 278"/>
                <a:gd name="T53" fmla="*/ 25 h 119"/>
                <a:gd name="T54" fmla="*/ 46 w 278"/>
                <a:gd name="T55" fmla="*/ 21 h 119"/>
                <a:gd name="T56" fmla="*/ 48 w 278"/>
                <a:gd name="T57" fmla="*/ 18 h 119"/>
                <a:gd name="T58" fmla="*/ 74 w 278"/>
                <a:gd name="T59" fmla="*/ 21 h 119"/>
                <a:gd name="T60" fmla="*/ 130 w 278"/>
                <a:gd name="T61" fmla="*/ 2 h 119"/>
                <a:gd name="T62" fmla="*/ 136 w 278"/>
                <a:gd name="T63" fmla="*/ 2 h 119"/>
                <a:gd name="T64" fmla="*/ 152 w 278"/>
                <a:gd name="T65" fmla="*/ 16 h 119"/>
                <a:gd name="T66" fmla="*/ 178 w 278"/>
                <a:gd name="T67" fmla="*/ 23 h 119"/>
                <a:gd name="T68" fmla="*/ 228 w 278"/>
                <a:gd name="T69" fmla="*/ 12 h 119"/>
                <a:gd name="T70" fmla="*/ 236 w 278"/>
                <a:gd name="T71" fmla="*/ 10 h 119"/>
                <a:gd name="T72" fmla="*/ 246 w 278"/>
                <a:gd name="T73" fmla="*/ 10 h 119"/>
                <a:gd name="T74" fmla="*/ 260 w 278"/>
                <a:gd name="T75" fmla="*/ 19 h 119"/>
                <a:gd name="T76" fmla="*/ 270 w 278"/>
                <a:gd name="T77" fmla="*/ 39 h 119"/>
                <a:gd name="T78" fmla="*/ 274 w 278"/>
                <a:gd name="T79" fmla="*/ 49 h 119"/>
                <a:gd name="T80" fmla="*/ 276 w 278"/>
                <a:gd name="T81" fmla="*/ 83 h 119"/>
                <a:gd name="T82" fmla="*/ 272 w 278"/>
                <a:gd name="T83" fmla="*/ 93 h 119"/>
                <a:gd name="T84" fmla="*/ 244 w 278"/>
                <a:gd name="T85" fmla="*/ 95 h 119"/>
                <a:gd name="T86" fmla="*/ 238 w 278"/>
                <a:gd name="T87" fmla="*/ 93 h 119"/>
                <a:gd name="T88" fmla="*/ 214 w 278"/>
                <a:gd name="T89" fmla="*/ 97 h 119"/>
                <a:gd name="T90" fmla="*/ 196 w 278"/>
                <a:gd name="T91" fmla="*/ 103 h 119"/>
                <a:gd name="T92" fmla="*/ 180 w 278"/>
                <a:gd name="T93" fmla="*/ 99 h 119"/>
                <a:gd name="T94" fmla="*/ 162 w 278"/>
                <a:gd name="T95" fmla="*/ 103 h 119"/>
                <a:gd name="T96" fmla="*/ 156 w 278"/>
                <a:gd name="T97" fmla="*/ 105 h 119"/>
                <a:gd name="T98" fmla="*/ 152 w 278"/>
                <a:gd name="T99" fmla="*/ 113 h 119"/>
                <a:gd name="T100" fmla="*/ 150 w 278"/>
                <a:gd name="T101" fmla="*/ 119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8"/>
                <a:gd name="T154" fmla="*/ 0 h 119"/>
                <a:gd name="T155" fmla="*/ 278 w 278"/>
                <a:gd name="T156" fmla="*/ 119 h 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8" h="119">
                  <a:moveTo>
                    <a:pt x="146" y="115"/>
                  </a:moveTo>
                  <a:lnTo>
                    <a:pt x="146" y="111"/>
                  </a:lnTo>
                  <a:lnTo>
                    <a:pt x="146" y="107"/>
                  </a:lnTo>
                  <a:lnTo>
                    <a:pt x="150" y="105"/>
                  </a:lnTo>
                  <a:lnTo>
                    <a:pt x="150" y="103"/>
                  </a:lnTo>
                  <a:lnTo>
                    <a:pt x="148" y="101"/>
                  </a:lnTo>
                  <a:lnTo>
                    <a:pt x="144" y="103"/>
                  </a:lnTo>
                  <a:lnTo>
                    <a:pt x="142" y="105"/>
                  </a:lnTo>
                  <a:lnTo>
                    <a:pt x="140" y="105"/>
                  </a:lnTo>
                  <a:lnTo>
                    <a:pt x="136" y="105"/>
                  </a:lnTo>
                  <a:lnTo>
                    <a:pt x="132" y="101"/>
                  </a:lnTo>
                  <a:lnTo>
                    <a:pt x="130" y="101"/>
                  </a:lnTo>
                  <a:lnTo>
                    <a:pt x="128" y="101"/>
                  </a:lnTo>
                  <a:lnTo>
                    <a:pt x="126" y="103"/>
                  </a:lnTo>
                  <a:lnTo>
                    <a:pt x="120" y="107"/>
                  </a:lnTo>
                  <a:lnTo>
                    <a:pt x="118" y="109"/>
                  </a:lnTo>
                  <a:lnTo>
                    <a:pt x="116" y="111"/>
                  </a:lnTo>
                  <a:lnTo>
                    <a:pt x="114" y="113"/>
                  </a:lnTo>
                  <a:lnTo>
                    <a:pt x="112" y="113"/>
                  </a:lnTo>
                  <a:lnTo>
                    <a:pt x="108" y="113"/>
                  </a:lnTo>
                  <a:lnTo>
                    <a:pt x="100" y="115"/>
                  </a:lnTo>
                  <a:lnTo>
                    <a:pt x="96" y="113"/>
                  </a:lnTo>
                  <a:lnTo>
                    <a:pt x="92" y="109"/>
                  </a:lnTo>
                  <a:lnTo>
                    <a:pt x="76" y="101"/>
                  </a:lnTo>
                  <a:lnTo>
                    <a:pt x="68" y="101"/>
                  </a:lnTo>
                  <a:lnTo>
                    <a:pt x="66" y="103"/>
                  </a:lnTo>
                  <a:lnTo>
                    <a:pt x="66" y="105"/>
                  </a:lnTo>
                  <a:lnTo>
                    <a:pt x="66" y="107"/>
                  </a:lnTo>
                  <a:lnTo>
                    <a:pt x="66" y="111"/>
                  </a:lnTo>
                  <a:lnTo>
                    <a:pt x="56" y="113"/>
                  </a:lnTo>
                  <a:lnTo>
                    <a:pt x="50" y="113"/>
                  </a:lnTo>
                  <a:lnTo>
                    <a:pt x="48" y="111"/>
                  </a:lnTo>
                  <a:lnTo>
                    <a:pt x="46" y="109"/>
                  </a:lnTo>
                  <a:lnTo>
                    <a:pt x="44" y="103"/>
                  </a:lnTo>
                  <a:lnTo>
                    <a:pt x="42" y="103"/>
                  </a:lnTo>
                  <a:lnTo>
                    <a:pt x="42" y="105"/>
                  </a:lnTo>
                  <a:lnTo>
                    <a:pt x="40" y="105"/>
                  </a:lnTo>
                  <a:lnTo>
                    <a:pt x="38" y="103"/>
                  </a:lnTo>
                  <a:lnTo>
                    <a:pt x="38" y="101"/>
                  </a:lnTo>
                  <a:lnTo>
                    <a:pt x="36" y="101"/>
                  </a:lnTo>
                  <a:lnTo>
                    <a:pt x="32" y="101"/>
                  </a:lnTo>
                  <a:lnTo>
                    <a:pt x="32" y="103"/>
                  </a:lnTo>
                  <a:lnTo>
                    <a:pt x="28" y="105"/>
                  </a:lnTo>
                  <a:lnTo>
                    <a:pt x="30" y="103"/>
                  </a:lnTo>
                  <a:lnTo>
                    <a:pt x="28" y="101"/>
                  </a:lnTo>
                  <a:lnTo>
                    <a:pt x="20" y="105"/>
                  </a:lnTo>
                  <a:lnTo>
                    <a:pt x="22" y="103"/>
                  </a:lnTo>
                  <a:lnTo>
                    <a:pt x="24" y="101"/>
                  </a:lnTo>
                  <a:lnTo>
                    <a:pt x="28" y="101"/>
                  </a:lnTo>
                  <a:lnTo>
                    <a:pt x="30" y="99"/>
                  </a:lnTo>
                  <a:lnTo>
                    <a:pt x="32" y="97"/>
                  </a:lnTo>
                  <a:lnTo>
                    <a:pt x="18" y="97"/>
                  </a:lnTo>
                  <a:lnTo>
                    <a:pt x="22" y="93"/>
                  </a:lnTo>
                  <a:lnTo>
                    <a:pt x="18" y="91"/>
                  </a:lnTo>
                  <a:lnTo>
                    <a:pt x="16" y="89"/>
                  </a:lnTo>
                  <a:lnTo>
                    <a:pt x="18" y="87"/>
                  </a:lnTo>
                  <a:lnTo>
                    <a:pt x="20" y="85"/>
                  </a:lnTo>
                  <a:lnTo>
                    <a:pt x="16" y="87"/>
                  </a:lnTo>
                  <a:lnTo>
                    <a:pt x="14" y="85"/>
                  </a:lnTo>
                  <a:lnTo>
                    <a:pt x="16" y="83"/>
                  </a:lnTo>
                  <a:lnTo>
                    <a:pt x="16" y="81"/>
                  </a:lnTo>
                  <a:lnTo>
                    <a:pt x="14" y="79"/>
                  </a:lnTo>
                  <a:lnTo>
                    <a:pt x="14" y="77"/>
                  </a:lnTo>
                  <a:lnTo>
                    <a:pt x="10" y="77"/>
                  </a:lnTo>
                  <a:lnTo>
                    <a:pt x="8" y="75"/>
                  </a:lnTo>
                  <a:lnTo>
                    <a:pt x="6" y="75"/>
                  </a:lnTo>
                  <a:lnTo>
                    <a:pt x="4" y="75"/>
                  </a:lnTo>
                  <a:lnTo>
                    <a:pt x="2" y="73"/>
                  </a:lnTo>
                  <a:lnTo>
                    <a:pt x="4" y="71"/>
                  </a:lnTo>
                  <a:lnTo>
                    <a:pt x="4" y="69"/>
                  </a:lnTo>
                  <a:lnTo>
                    <a:pt x="4" y="67"/>
                  </a:lnTo>
                  <a:lnTo>
                    <a:pt x="4" y="65"/>
                  </a:lnTo>
                  <a:lnTo>
                    <a:pt x="6" y="67"/>
                  </a:lnTo>
                  <a:lnTo>
                    <a:pt x="8" y="71"/>
                  </a:lnTo>
                  <a:lnTo>
                    <a:pt x="14" y="71"/>
                  </a:lnTo>
                  <a:lnTo>
                    <a:pt x="14" y="69"/>
                  </a:lnTo>
                  <a:lnTo>
                    <a:pt x="10" y="69"/>
                  </a:lnTo>
                  <a:lnTo>
                    <a:pt x="10" y="67"/>
                  </a:lnTo>
                  <a:lnTo>
                    <a:pt x="10" y="65"/>
                  </a:lnTo>
                  <a:lnTo>
                    <a:pt x="12" y="63"/>
                  </a:lnTo>
                  <a:lnTo>
                    <a:pt x="12" y="61"/>
                  </a:lnTo>
                  <a:lnTo>
                    <a:pt x="10" y="59"/>
                  </a:lnTo>
                  <a:lnTo>
                    <a:pt x="10" y="57"/>
                  </a:lnTo>
                  <a:lnTo>
                    <a:pt x="8" y="55"/>
                  </a:lnTo>
                  <a:lnTo>
                    <a:pt x="8" y="53"/>
                  </a:lnTo>
                  <a:lnTo>
                    <a:pt x="12" y="49"/>
                  </a:lnTo>
                  <a:lnTo>
                    <a:pt x="10" y="49"/>
                  </a:lnTo>
                  <a:lnTo>
                    <a:pt x="0" y="49"/>
                  </a:lnTo>
                  <a:lnTo>
                    <a:pt x="0" y="43"/>
                  </a:lnTo>
                  <a:lnTo>
                    <a:pt x="2" y="41"/>
                  </a:lnTo>
                  <a:lnTo>
                    <a:pt x="4" y="39"/>
                  </a:lnTo>
                  <a:lnTo>
                    <a:pt x="10" y="33"/>
                  </a:lnTo>
                  <a:lnTo>
                    <a:pt x="12" y="33"/>
                  </a:lnTo>
                  <a:lnTo>
                    <a:pt x="16" y="31"/>
                  </a:lnTo>
                  <a:lnTo>
                    <a:pt x="18" y="33"/>
                  </a:lnTo>
                  <a:lnTo>
                    <a:pt x="22" y="33"/>
                  </a:lnTo>
                  <a:lnTo>
                    <a:pt x="24" y="33"/>
                  </a:lnTo>
                  <a:lnTo>
                    <a:pt x="24" y="29"/>
                  </a:lnTo>
                  <a:lnTo>
                    <a:pt x="26" y="31"/>
                  </a:lnTo>
                  <a:lnTo>
                    <a:pt x="28" y="31"/>
                  </a:lnTo>
                  <a:lnTo>
                    <a:pt x="28" y="33"/>
                  </a:lnTo>
                  <a:lnTo>
                    <a:pt x="44" y="31"/>
                  </a:lnTo>
                  <a:lnTo>
                    <a:pt x="44" y="29"/>
                  </a:lnTo>
                  <a:lnTo>
                    <a:pt x="40" y="29"/>
                  </a:lnTo>
                  <a:lnTo>
                    <a:pt x="44" y="27"/>
                  </a:lnTo>
                  <a:lnTo>
                    <a:pt x="56" y="27"/>
                  </a:lnTo>
                  <a:lnTo>
                    <a:pt x="56" y="25"/>
                  </a:lnTo>
                  <a:lnTo>
                    <a:pt x="54" y="25"/>
                  </a:lnTo>
                  <a:lnTo>
                    <a:pt x="52" y="25"/>
                  </a:lnTo>
                  <a:lnTo>
                    <a:pt x="48" y="25"/>
                  </a:lnTo>
                  <a:lnTo>
                    <a:pt x="46" y="23"/>
                  </a:lnTo>
                  <a:lnTo>
                    <a:pt x="46" y="21"/>
                  </a:lnTo>
                  <a:lnTo>
                    <a:pt x="44" y="21"/>
                  </a:lnTo>
                  <a:lnTo>
                    <a:pt x="46" y="16"/>
                  </a:lnTo>
                  <a:lnTo>
                    <a:pt x="46" y="18"/>
                  </a:lnTo>
                  <a:lnTo>
                    <a:pt x="48" y="18"/>
                  </a:lnTo>
                  <a:lnTo>
                    <a:pt x="52" y="19"/>
                  </a:lnTo>
                  <a:lnTo>
                    <a:pt x="66" y="19"/>
                  </a:lnTo>
                  <a:lnTo>
                    <a:pt x="68" y="19"/>
                  </a:lnTo>
                  <a:lnTo>
                    <a:pt x="74" y="21"/>
                  </a:lnTo>
                  <a:lnTo>
                    <a:pt x="78" y="19"/>
                  </a:lnTo>
                  <a:lnTo>
                    <a:pt x="80" y="16"/>
                  </a:lnTo>
                  <a:lnTo>
                    <a:pt x="108" y="2"/>
                  </a:lnTo>
                  <a:lnTo>
                    <a:pt x="130" y="2"/>
                  </a:lnTo>
                  <a:lnTo>
                    <a:pt x="132" y="0"/>
                  </a:lnTo>
                  <a:lnTo>
                    <a:pt x="134" y="0"/>
                  </a:lnTo>
                  <a:lnTo>
                    <a:pt x="136" y="0"/>
                  </a:lnTo>
                  <a:lnTo>
                    <a:pt x="136" y="2"/>
                  </a:lnTo>
                  <a:lnTo>
                    <a:pt x="138" y="6"/>
                  </a:lnTo>
                  <a:lnTo>
                    <a:pt x="146" y="10"/>
                  </a:lnTo>
                  <a:lnTo>
                    <a:pt x="148" y="8"/>
                  </a:lnTo>
                  <a:lnTo>
                    <a:pt x="152" y="16"/>
                  </a:lnTo>
                  <a:lnTo>
                    <a:pt x="160" y="16"/>
                  </a:lnTo>
                  <a:lnTo>
                    <a:pt x="170" y="21"/>
                  </a:lnTo>
                  <a:lnTo>
                    <a:pt x="174" y="19"/>
                  </a:lnTo>
                  <a:lnTo>
                    <a:pt x="178" y="23"/>
                  </a:lnTo>
                  <a:lnTo>
                    <a:pt x="198" y="19"/>
                  </a:lnTo>
                  <a:lnTo>
                    <a:pt x="206" y="21"/>
                  </a:lnTo>
                  <a:lnTo>
                    <a:pt x="212" y="21"/>
                  </a:lnTo>
                  <a:lnTo>
                    <a:pt x="228" y="12"/>
                  </a:lnTo>
                  <a:lnTo>
                    <a:pt x="230" y="10"/>
                  </a:lnTo>
                  <a:lnTo>
                    <a:pt x="230" y="12"/>
                  </a:lnTo>
                  <a:lnTo>
                    <a:pt x="234" y="12"/>
                  </a:lnTo>
                  <a:lnTo>
                    <a:pt x="236" y="10"/>
                  </a:lnTo>
                  <a:lnTo>
                    <a:pt x="242" y="12"/>
                  </a:lnTo>
                  <a:lnTo>
                    <a:pt x="244" y="12"/>
                  </a:lnTo>
                  <a:lnTo>
                    <a:pt x="244" y="10"/>
                  </a:lnTo>
                  <a:lnTo>
                    <a:pt x="246" y="10"/>
                  </a:lnTo>
                  <a:lnTo>
                    <a:pt x="248" y="10"/>
                  </a:lnTo>
                  <a:lnTo>
                    <a:pt x="254" y="16"/>
                  </a:lnTo>
                  <a:lnTo>
                    <a:pt x="256" y="16"/>
                  </a:lnTo>
                  <a:lnTo>
                    <a:pt x="260" y="19"/>
                  </a:lnTo>
                  <a:lnTo>
                    <a:pt x="262" y="23"/>
                  </a:lnTo>
                  <a:lnTo>
                    <a:pt x="262" y="33"/>
                  </a:lnTo>
                  <a:lnTo>
                    <a:pt x="264" y="35"/>
                  </a:lnTo>
                  <a:lnTo>
                    <a:pt x="270" y="39"/>
                  </a:lnTo>
                  <a:lnTo>
                    <a:pt x="272" y="41"/>
                  </a:lnTo>
                  <a:lnTo>
                    <a:pt x="274" y="41"/>
                  </a:lnTo>
                  <a:lnTo>
                    <a:pt x="276" y="43"/>
                  </a:lnTo>
                  <a:lnTo>
                    <a:pt x="274" y="49"/>
                  </a:lnTo>
                  <a:lnTo>
                    <a:pt x="270" y="53"/>
                  </a:lnTo>
                  <a:lnTo>
                    <a:pt x="272" y="59"/>
                  </a:lnTo>
                  <a:lnTo>
                    <a:pt x="272" y="81"/>
                  </a:lnTo>
                  <a:lnTo>
                    <a:pt x="276" y="83"/>
                  </a:lnTo>
                  <a:lnTo>
                    <a:pt x="278" y="87"/>
                  </a:lnTo>
                  <a:lnTo>
                    <a:pt x="278" y="93"/>
                  </a:lnTo>
                  <a:lnTo>
                    <a:pt x="276" y="95"/>
                  </a:lnTo>
                  <a:lnTo>
                    <a:pt x="272" y="93"/>
                  </a:lnTo>
                  <a:lnTo>
                    <a:pt x="270" y="91"/>
                  </a:lnTo>
                  <a:lnTo>
                    <a:pt x="258" y="91"/>
                  </a:lnTo>
                  <a:lnTo>
                    <a:pt x="252" y="89"/>
                  </a:lnTo>
                  <a:lnTo>
                    <a:pt x="244" y="95"/>
                  </a:lnTo>
                  <a:lnTo>
                    <a:pt x="242" y="95"/>
                  </a:lnTo>
                  <a:lnTo>
                    <a:pt x="242" y="93"/>
                  </a:lnTo>
                  <a:lnTo>
                    <a:pt x="240" y="91"/>
                  </a:lnTo>
                  <a:lnTo>
                    <a:pt x="238" y="93"/>
                  </a:lnTo>
                  <a:lnTo>
                    <a:pt x="234" y="95"/>
                  </a:lnTo>
                  <a:lnTo>
                    <a:pt x="224" y="95"/>
                  </a:lnTo>
                  <a:lnTo>
                    <a:pt x="220" y="95"/>
                  </a:lnTo>
                  <a:lnTo>
                    <a:pt x="214" y="97"/>
                  </a:lnTo>
                  <a:lnTo>
                    <a:pt x="210" y="99"/>
                  </a:lnTo>
                  <a:lnTo>
                    <a:pt x="206" y="101"/>
                  </a:lnTo>
                  <a:lnTo>
                    <a:pt x="204" y="101"/>
                  </a:lnTo>
                  <a:lnTo>
                    <a:pt x="196" y="103"/>
                  </a:lnTo>
                  <a:lnTo>
                    <a:pt x="188" y="103"/>
                  </a:lnTo>
                  <a:lnTo>
                    <a:pt x="184" y="99"/>
                  </a:lnTo>
                  <a:lnTo>
                    <a:pt x="182" y="99"/>
                  </a:lnTo>
                  <a:lnTo>
                    <a:pt x="180" y="99"/>
                  </a:lnTo>
                  <a:lnTo>
                    <a:pt x="170" y="103"/>
                  </a:lnTo>
                  <a:lnTo>
                    <a:pt x="166" y="103"/>
                  </a:lnTo>
                  <a:lnTo>
                    <a:pt x="164" y="103"/>
                  </a:lnTo>
                  <a:lnTo>
                    <a:pt x="162" y="103"/>
                  </a:lnTo>
                  <a:lnTo>
                    <a:pt x="162" y="101"/>
                  </a:lnTo>
                  <a:lnTo>
                    <a:pt x="158" y="101"/>
                  </a:lnTo>
                  <a:lnTo>
                    <a:pt x="156" y="103"/>
                  </a:lnTo>
                  <a:lnTo>
                    <a:pt x="156" y="105"/>
                  </a:lnTo>
                  <a:lnTo>
                    <a:pt x="156" y="107"/>
                  </a:lnTo>
                  <a:lnTo>
                    <a:pt x="158" y="111"/>
                  </a:lnTo>
                  <a:lnTo>
                    <a:pt x="156" y="111"/>
                  </a:lnTo>
                  <a:lnTo>
                    <a:pt x="152" y="113"/>
                  </a:lnTo>
                  <a:lnTo>
                    <a:pt x="152" y="115"/>
                  </a:lnTo>
                  <a:lnTo>
                    <a:pt x="152" y="117"/>
                  </a:lnTo>
                  <a:lnTo>
                    <a:pt x="150" y="117"/>
                  </a:lnTo>
                  <a:lnTo>
                    <a:pt x="150" y="119"/>
                  </a:lnTo>
                  <a:lnTo>
                    <a:pt x="148" y="117"/>
                  </a:lnTo>
                  <a:lnTo>
                    <a:pt x="146" y="117"/>
                  </a:lnTo>
                </a:path>
              </a:pathLst>
            </a:custGeom>
            <a:solidFill>
              <a:schemeClr val="accent1"/>
            </a:solidFill>
            <a:ln w="3175">
              <a:solidFill>
                <a:schemeClr val="bg1"/>
              </a:solidFill>
              <a:round/>
              <a:headEnd/>
              <a:tailEnd/>
            </a:ln>
          </p:spPr>
          <p:txBody>
            <a:bodyPr/>
            <a:lstStyle/>
            <a:p>
              <a:endParaRPr lang="fr-FR" dirty="0"/>
            </a:p>
          </p:txBody>
        </p:sp>
        <p:sp>
          <p:nvSpPr>
            <p:cNvPr id="5447" name="Freeform 516"/>
            <p:cNvSpPr>
              <a:spLocks/>
            </p:cNvSpPr>
            <p:nvPr/>
          </p:nvSpPr>
          <p:spPr bwMode="auto">
            <a:xfrm>
              <a:off x="3480" y="2234"/>
              <a:ext cx="26" cy="28"/>
            </a:xfrm>
            <a:custGeom>
              <a:avLst/>
              <a:gdLst>
                <a:gd name="T0" fmla="*/ 26 w 26"/>
                <a:gd name="T1" fmla="*/ 28 h 28"/>
                <a:gd name="T2" fmla="*/ 24 w 26"/>
                <a:gd name="T3" fmla="*/ 24 h 28"/>
                <a:gd name="T4" fmla="*/ 22 w 26"/>
                <a:gd name="T5" fmla="*/ 16 h 28"/>
                <a:gd name="T6" fmla="*/ 20 w 26"/>
                <a:gd name="T7" fmla="*/ 14 h 28"/>
                <a:gd name="T8" fmla="*/ 16 w 26"/>
                <a:gd name="T9" fmla="*/ 14 h 28"/>
                <a:gd name="T10" fmla="*/ 16 w 26"/>
                <a:gd name="T11" fmla="*/ 12 h 28"/>
                <a:gd name="T12" fmla="*/ 18 w 26"/>
                <a:gd name="T13" fmla="*/ 12 h 28"/>
                <a:gd name="T14" fmla="*/ 22 w 26"/>
                <a:gd name="T15" fmla="*/ 10 h 28"/>
                <a:gd name="T16" fmla="*/ 24 w 26"/>
                <a:gd name="T17" fmla="*/ 8 h 28"/>
                <a:gd name="T18" fmla="*/ 24 w 26"/>
                <a:gd name="T19" fmla="*/ 6 h 28"/>
                <a:gd name="T20" fmla="*/ 20 w 26"/>
                <a:gd name="T21" fmla="*/ 4 h 28"/>
                <a:gd name="T22" fmla="*/ 20 w 26"/>
                <a:gd name="T23" fmla="*/ 2 h 28"/>
                <a:gd name="T24" fmla="*/ 14 w 26"/>
                <a:gd name="T25" fmla="*/ 0 h 28"/>
                <a:gd name="T26" fmla="*/ 10 w 26"/>
                <a:gd name="T27" fmla="*/ 2 h 28"/>
                <a:gd name="T28" fmla="*/ 4 w 26"/>
                <a:gd name="T29" fmla="*/ 12 h 28"/>
                <a:gd name="T30" fmla="*/ 0 w 26"/>
                <a:gd name="T31" fmla="*/ 18 h 28"/>
                <a:gd name="T32" fmla="*/ 12 w 26"/>
                <a:gd name="T33" fmla="*/ 20 h 28"/>
                <a:gd name="T34" fmla="*/ 14 w 26"/>
                <a:gd name="T35" fmla="*/ 22 h 28"/>
                <a:gd name="T36" fmla="*/ 16 w 26"/>
                <a:gd name="T37" fmla="*/ 26 h 28"/>
                <a:gd name="T38" fmla="*/ 24 w 26"/>
                <a:gd name="T39" fmla="*/ 28 h 28"/>
                <a:gd name="T40" fmla="*/ 26 w 26"/>
                <a:gd name="T41" fmla="*/ 28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8"/>
                <a:gd name="T65" fmla="*/ 26 w 26"/>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8">
                  <a:moveTo>
                    <a:pt x="26" y="28"/>
                  </a:moveTo>
                  <a:lnTo>
                    <a:pt x="24" y="24"/>
                  </a:lnTo>
                  <a:lnTo>
                    <a:pt x="22" y="16"/>
                  </a:lnTo>
                  <a:lnTo>
                    <a:pt x="20" y="14"/>
                  </a:lnTo>
                  <a:lnTo>
                    <a:pt x="16" y="14"/>
                  </a:lnTo>
                  <a:lnTo>
                    <a:pt x="16" y="12"/>
                  </a:lnTo>
                  <a:lnTo>
                    <a:pt x="18" y="12"/>
                  </a:lnTo>
                  <a:lnTo>
                    <a:pt x="22" y="10"/>
                  </a:lnTo>
                  <a:lnTo>
                    <a:pt x="24" y="8"/>
                  </a:lnTo>
                  <a:lnTo>
                    <a:pt x="24" y="6"/>
                  </a:lnTo>
                  <a:lnTo>
                    <a:pt x="20" y="4"/>
                  </a:lnTo>
                  <a:lnTo>
                    <a:pt x="20" y="2"/>
                  </a:lnTo>
                  <a:lnTo>
                    <a:pt x="14" y="0"/>
                  </a:lnTo>
                  <a:lnTo>
                    <a:pt x="10" y="2"/>
                  </a:lnTo>
                  <a:lnTo>
                    <a:pt x="4" y="12"/>
                  </a:lnTo>
                  <a:lnTo>
                    <a:pt x="0" y="18"/>
                  </a:lnTo>
                  <a:lnTo>
                    <a:pt x="12" y="20"/>
                  </a:lnTo>
                  <a:lnTo>
                    <a:pt x="14" y="22"/>
                  </a:lnTo>
                  <a:lnTo>
                    <a:pt x="16" y="26"/>
                  </a:lnTo>
                  <a:lnTo>
                    <a:pt x="24" y="28"/>
                  </a:lnTo>
                  <a:lnTo>
                    <a:pt x="26" y="28"/>
                  </a:lnTo>
                  <a:close/>
                </a:path>
              </a:pathLst>
            </a:custGeom>
            <a:solidFill>
              <a:schemeClr val="tx2"/>
            </a:solidFill>
            <a:ln w="3175">
              <a:solidFill>
                <a:schemeClr val="bg1"/>
              </a:solidFill>
              <a:round/>
              <a:headEnd/>
              <a:tailEnd/>
            </a:ln>
          </p:spPr>
          <p:txBody>
            <a:bodyPr/>
            <a:lstStyle/>
            <a:p>
              <a:endParaRPr lang="fr-FR" dirty="0"/>
            </a:p>
          </p:txBody>
        </p:sp>
        <p:sp>
          <p:nvSpPr>
            <p:cNvPr id="5448" name="Freeform 517"/>
            <p:cNvSpPr>
              <a:spLocks/>
            </p:cNvSpPr>
            <p:nvPr/>
          </p:nvSpPr>
          <p:spPr bwMode="auto">
            <a:xfrm>
              <a:off x="3480" y="2234"/>
              <a:ext cx="26" cy="28"/>
            </a:xfrm>
            <a:custGeom>
              <a:avLst/>
              <a:gdLst>
                <a:gd name="T0" fmla="*/ 26 w 26"/>
                <a:gd name="T1" fmla="*/ 28 h 28"/>
                <a:gd name="T2" fmla="*/ 24 w 26"/>
                <a:gd name="T3" fmla="*/ 24 h 28"/>
                <a:gd name="T4" fmla="*/ 22 w 26"/>
                <a:gd name="T5" fmla="*/ 16 h 28"/>
                <a:gd name="T6" fmla="*/ 20 w 26"/>
                <a:gd name="T7" fmla="*/ 14 h 28"/>
                <a:gd name="T8" fmla="*/ 16 w 26"/>
                <a:gd name="T9" fmla="*/ 14 h 28"/>
                <a:gd name="T10" fmla="*/ 16 w 26"/>
                <a:gd name="T11" fmla="*/ 12 h 28"/>
                <a:gd name="T12" fmla="*/ 18 w 26"/>
                <a:gd name="T13" fmla="*/ 12 h 28"/>
                <a:gd name="T14" fmla="*/ 22 w 26"/>
                <a:gd name="T15" fmla="*/ 10 h 28"/>
                <a:gd name="T16" fmla="*/ 24 w 26"/>
                <a:gd name="T17" fmla="*/ 8 h 28"/>
                <a:gd name="T18" fmla="*/ 24 w 26"/>
                <a:gd name="T19" fmla="*/ 6 h 28"/>
                <a:gd name="T20" fmla="*/ 20 w 26"/>
                <a:gd name="T21" fmla="*/ 4 h 28"/>
                <a:gd name="T22" fmla="*/ 20 w 26"/>
                <a:gd name="T23" fmla="*/ 2 h 28"/>
                <a:gd name="T24" fmla="*/ 14 w 26"/>
                <a:gd name="T25" fmla="*/ 0 h 28"/>
                <a:gd name="T26" fmla="*/ 10 w 26"/>
                <a:gd name="T27" fmla="*/ 2 h 28"/>
                <a:gd name="T28" fmla="*/ 4 w 26"/>
                <a:gd name="T29" fmla="*/ 12 h 28"/>
                <a:gd name="T30" fmla="*/ 0 w 26"/>
                <a:gd name="T31" fmla="*/ 18 h 28"/>
                <a:gd name="T32" fmla="*/ 12 w 26"/>
                <a:gd name="T33" fmla="*/ 20 h 28"/>
                <a:gd name="T34" fmla="*/ 14 w 26"/>
                <a:gd name="T35" fmla="*/ 22 h 28"/>
                <a:gd name="T36" fmla="*/ 16 w 26"/>
                <a:gd name="T37" fmla="*/ 26 h 28"/>
                <a:gd name="T38" fmla="*/ 24 w 26"/>
                <a:gd name="T39" fmla="*/ 28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28"/>
                <a:gd name="T62" fmla="*/ 26 w 26"/>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28">
                  <a:moveTo>
                    <a:pt x="26" y="28"/>
                  </a:moveTo>
                  <a:lnTo>
                    <a:pt x="24" y="24"/>
                  </a:lnTo>
                  <a:lnTo>
                    <a:pt x="22" y="16"/>
                  </a:lnTo>
                  <a:lnTo>
                    <a:pt x="20" y="14"/>
                  </a:lnTo>
                  <a:lnTo>
                    <a:pt x="16" y="14"/>
                  </a:lnTo>
                  <a:lnTo>
                    <a:pt x="16" y="12"/>
                  </a:lnTo>
                  <a:lnTo>
                    <a:pt x="18" y="12"/>
                  </a:lnTo>
                  <a:lnTo>
                    <a:pt x="22" y="10"/>
                  </a:lnTo>
                  <a:lnTo>
                    <a:pt x="24" y="8"/>
                  </a:lnTo>
                  <a:lnTo>
                    <a:pt x="24" y="6"/>
                  </a:lnTo>
                  <a:lnTo>
                    <a:pt x="20" y="4"/>
                  </a:lnTo>
                  <a:lnTo>
                    <a:pt x="20" y="2"/>
                  </a:lnTo>
                  <a:lnTo>
                    <a:pt x="14" y="0"/>
                  </a:lnTo>
                  <a:lnTo>
                    <a:pt x="10" y="2"/>
                  </a:lnTo>
                  <a:lnTo>
                    <a:pt x="4" y="12"/>
                  </a:lnTo>
                  <a:lnTo>
                    <a:pt x="0" y="18"/>
                  </a:lnTo>
                  <a:lnTo>
                    <a:pt x="12" y="20"/>
                  </a:lnTo>
                  <a:lnTo>
                    <a:pt x="14" y="22"/>
                  </a:lnTo>
                  <a:lnTo>
                    <a:pt x="16" y="26"/>
                  </a:lnTo>
                  <a:lnTo>
                    <a:pt x="24" y="28"/>
                  </a:lnTo>
                </a:path>
              </a:pathLst>
            </a:custGeom>
            <a:solidFill>
              <a:schemeClr val="tx2"/>
            </a:solidFill>
            <a:ln w="3175">
              <a:solidFill>
                <a:schemeClr val="bg1"/>
              </a:solidFill>
              <a:round/>
              <a:headEnd/>
              <a:tailEnd/>
            </a:ln>
          </p:spPr>
          <p:txBody>
            <a:bodyPr/>
            <a:lstStyle/>
            <a:p>
              <a:endParaRPr lang="fr-FR" dirty="0"/>
            </a:p>
          </p:txBody>
        </p:sp>
        <p:sp>
          <p:nvSpPr>
            <p:cNvPr id="5449" name="Freeform 518"/>
            <p:cNvSpPr>
              <a:spLocks/>
            </p:cNvSpPr>
            <p:nvPr/>
          </p:nvSpPr>
          <p:spPr bwMode="auto">
            <a:xfrm>
              <a:off x="3694" y="2110"/>
              <a:ext cx="250" cy="229"/>
            </a:xfrm>
            <a:custGeom>
              <a:avLst/>
              <a:gdLst>
                <a:gd name="T0" fmla="*/ 36 w 250"/>
                <a:gd name="T1" fmla="*/ 179 h 229"/>
                <a:gd name="T2" fmla="*/ 28 w 250"/>
                <a:gd name="T3" fmla="*/ 158 h 229"/>
                <a:gd name="T4" fmla="*/ 0 w 250"/>
                <a:gd name="T5" fmla="*/ 130 h 229"/>
                <a:gd name="T6" fmla="*/ 50 w 250"/>
                <a:gd name="T7" fmla="*/ 134 h 229"/>
                <a:gd name="T8" fmla="*/ 82 w 250"/>
                <a:gd name="T9" fmla="*/ 126 h 229"/>
                <a:gd name="T10" fmla="*/ 82 w 250"/>
                <a:gd name="T11" fmla="*/ 112 h 229"/>
                <a:gd name="T12" fmla="*/ 92 w 250"/>
                <a:gd name="T13" fmla="*/ 104 h 229"/>
                <a:gd name="T14" fmla="*/ 102 w 250"/>
                <a:gd name="T15" fmla="*/ 100 h 229"/>
                <a:gd name="T16" fmla="*/ 114 w 250"/>
                <a:gd name="T17" fmla="*/ 96 h 229"/>
                <a:gd name="T18" fmla="*/ 126 w 250"/>
                <a:gd name="T19" fmla="*/ 94 h 229"/>
                <a:gd name="T20" fmla="*/ 128 w 250"/>
                <a:gd name="T21" fmla="*/ 78 h 229"/>
                <a:gd name="T22" fmla="*/ 136 w 250"/>
                <a:gd name="T23" fmla="*/ 72 h 229"/>
                <a:gd name="T24" fmla="*/ 136 w 250"/>
                <a:gd name="T25" fmla="*/ 56 h 229"/>
                <a:gd name="T26" fmla="*/ 154 w 250"/>
                <a:gd name="T27" fmla="*/ 50 h 229"/>
                <a:gd name="T28" fmla="*/ 160 w 250"/>
                <a:gd name="T29" fmla="*/ 38 h 229"/>
                <a:gd name="T30" fmla="*/ 158 w 250"/>
                <a:gd name="T31" fmla="*/ 22 h 229"/>
                <a:gd name="T32" fmla="*/ 160 w 250"/>
                <a:gd name="T33" fmla="*/ 10 h 229"/>
                <a:gd name="T34" fmla="*/ 170 w 250"/>
                <a:gd name="T35" fmla="*/ 6 h 229"/>
                <a:gd name="T36" fmla="*/ 182 w 250"/>
                <a:gd name="T37" fmla="*/ 4 h 229"/>
                <a:gd name="T38" fmla="*/ 200 w 250"/>
                <a:gd name="T39" fmla="*/ 2 h 229"/>
                <a:gd name="T40" fmla="*/ 208 w 250"/>
                <a:gd name="T41" fmla="*/ 2 h 229"/>
                <a:gd name="T42" fmla="*/ 218 w 250"/>
                <a:gd name="T43" fmla="*/ 6 h 229"/>
                <a:gd name="T44" fmla="*/ 224 w 250"/>
                <a:gd name="T45" fmla="*/ 18 h 229"/>
                <a:gd name="T46" fmla="*/ 232 w 250"/>
                <a:gd name="T47" fmla="*/ 22 h 229"/>
                <a:gd name="T48" fmla="*/ 244 w 250"/>
                <a:gd name="T49" fmla="*/ 28 h 229"/>
                <a:gd name="T50" fmla="*/ 240 w 250"/>
                <a:gd name="T51" fmla="*/ 38 h 229"/>
                <a:gd name="T52" fmla="*/ 232 w 250"/>
                <a:gd name="T53" fmla="*/ 42 h 229"/>
                <a:gd name="T54" fmla="*/ 224 w 250"/>
                <a:gd name="T55" fmla="*/ 46 h 229"/>
                <a:gd name="T56" fmla="*/ 212 w 250"/>
                <a:gd name="T57" fmla="*/ 46 h 229"/>
                <a:gd name="T58" fmla="*/ 194 w 250"/>
                <a:gd name="T59" fmla="*/ 44 h 229"/>
                <a:gd name="T60" fmla="*/ 196 w 250"/>
                <a:gd name="T61" fmla="*/ 52 h 229"/>
                <a:gd name="T62" fmla="*/ 198 w 250"/>
                <a:gd name="T63" fmla="*/ 56 h 229"/>
                <a:gd name="T64" fmla="*/ 198 w 250"/>
                <a:gd name="T65" fmla="*/ 64 h 229"/>
                <a:gd name="T66" fmla="*/ 198 w 250"/>
                <a:gd name="T67" fmla="*/ 70 h 229"/>
                <a:gd name="T68" fmla="*/ 204 w 250"/>
                <a:gd name="T69" fmla="*/ 78 h 229"/>
                <a:gd name="T70" fmla="*/ 212 w 250"/>
                <a:gd name="T71" fmla="*/ 84 h 229"/>
                <a:gd name="T72" fmla="*/ 214 w 250"/>
                <a:gd name="T73" fmla="*/ 90 h 229"/>
                <a:gd name="T74" fmla="*/ 206 w 250"/>
                <a:gd name="T75" fmla="*/ 94 h 229"/>
                <a:gd name="T76" fmla="*/ 206 w 250"/>
                <a:gd name="T77" fmla="*/ 104 h 229"/>
                <a:gd name="T78" fmla="*/ 208 w 250"/>
                <a:gd name="T79" fmla="*/ 110 h 229"/>
                <a:gd name="T80" fmla="*/ 198 w 250"/>
                <a:gd name="T81" fmla="*/ 116 h 229"/>
                <a:gd name="T82" fmla="*/ 192 w 250"/>
                <a:gd name="T83" fmla="*/ 126 h 229"/>
                <a:gd name="T84" fmla="*/ 174 w 250"/>
                <a:gd name="T85" fmla="*/ 146 h 229"/>
                <a:gd name="T86" fmla="*/ 150 w 250"/>
                <a:gd name="T87" fmla="*/ 166 h 229"/>
                <a:gd name="T88" fmla="*/ 128 w 250"/>
                <a:gd name="T89" fmla="*/ 181 h 229"/>
                <a:gd name="T90" fmla="*/ 140 w 250"/>
                <a:gd name="T91" fmla="*/ 185 h 229"/>
                <a:gd name="T92" fmla="*/ 142 w 250"/>
                <a:gd name="T93" fmla="*/ 199 h 229"/>
                <a:gd name="T94" fmla="*/ 148 w 250"/>
                <a:gd name="T95" fmla="*/ 209 h 229"/>
                <a:gd name="T96" fmla="*/ 150 w 250"/>
                <a:gd name="T97" fmla="*/ 215 h 229"/>
                <a:gd name="T98" fmla="*/ 148 w 250"/>
                <a:gd name="T99" fmla="*/ 223 h 229"/>
                <a:gd name="T100" fmla="*/ 138 w 250"/>
                <a:gd name="T101" fmla="*/ 221 h 229"/>
                <a:gd name="T102" fmla="*/ 128 w 250"/>
                <a:gd name="T103" fmla="*/ 221 h 229"/>
                <a:gd name="T104" fmla="*/ 118 w 250"/>
                <a:gd name="T105" fmla="*/ 221 h 229"/>
                <a:gd name="T106" fmla="*/ 110 w 250"/>
                <a:gd name="T107" fmla="*/ 227 h 229"/>
                <a:gd name="T108" fmla="*/ 100 w 250"/>
                <a:gd name="T109" fmla="*/ 229 h 229"/>
                <a:gd name="T110" fmla="*/ 92 w 250"/>
                <a:gd name="T111" fmla="*/ 215 h 229"/>
                <a:gd name="T112" fmla="*/ 68 w 250"/>
                <a:gd name="T113" fmla="*/ 203 h 229"/>
                <a:gd name="T114" fmla="*/ 50 w 250"/>
                <a:gd name="T115" fmla="*/ 205 h 229"/>
                <a:gd name="T116" fmla="*/ 24 w 250"/>
                <a:gd name="T117" fmla="*/ 205 h 229"/>
                <a:gd name="T118" fmla="*/ 12 w 250"/>
                <a:gd name="T119" fmla="*/ 209 h 2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
                <a:gd name="T181" fmla="*/ 0 h 229"/>
                <a:gd name="T182" fmla="*/ 250 w 250"/>
                <a:gd name="T183" fmla="*/ 229 h 2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 h="229">
                  <a:moveTo>
                    <a:pt x="10" y="207"/>
                  </a:moveTo>
                  <a:lnTo>
                    <a:pt x="14" y="191"/>
                  </a:lnTo>
                  <a:lnTo>
                    <a:pt x="20" y="185"/>
                  </a:lnTo>
                  <a:lnTo>
                    <a:pt x="32" y="181"/>
                  </a:lnTo>
                  <a:lnTo>
                    <a:pt x="36" y="179"/>
                  </a:lnTo>
                  <a:lnTo>
                    <a:pt x="36" y="178"/>
                  </a:lnTo>
                  <a:lnTo>
                    <a:pt x="36" y="174"/>
                  </a:lnTo>
                  <a:lnTo>
                    <a:pt x="34" y="174"/>
                  </a:lnTo>
                  <a:lnTo>
                    <a:pt x="28" y="172"/>
                  </a:lnTo>
                  <a:lnTo>
                    <a:pt x="28" y="158"/>
                  </a:lnTo>
                  <a:lnTo>
                    <a:pt x="26" y="156"/>
                  </a:lnTo>
                  <a:lnTo>
                    <a:pt x="14" y="152"/>
                  </a:lnTo>
                  <a:lnTo>
                    <a:pt x="10" y="148"/>
                  </a:lnTo>
                  <a:lnTo>
                    <a:pt x="6" y="136"/>
                  </a:lnTo>
                  <a:lnTo>
                    <a:pt x="0" y="130"/>
                  </a:lnTo>
                  <a:lnTo>
                    <a:pt x="24" y="136"/>
                  </a:lnTo>
                  <a:lnTo>
                    <a:pt x="26" y="136"/>
                  </a:lnTo>
                  <a:lnTo>
                    <a:pt x="44" y="134"/>
                  </a:lnTo>
                  <a:lnTo>
                    <a:pt x="48" y="136"/>
                  </a:lnTo>
                  <a:lnTo>
                    <a:pt x="50" y="134"/>
                  </a:lnTo>
                  <a:lnTo>
                    <a:pt x="52" y="134"/>
                  </a:lnTo>
                  <a:lnTo>
                    <a:pt x="62" y="134"/>
                  </a:lnTo>
                  <a:lnTo>
                    <a:pt x="80" y="130"/>
                  </a:lnTo>
                  <a:lnTo>
                    <a:pt x="82" y="128"/>
                  </a:lnTo>
                  <a:lnTo>
                    <a:pt x="82" y="126"/>
                  </a:lnTo>
                  <a:lnTo>
                    <a:pt x="80" y="126"/>
                  </a:lnTo>
                  <a:lnTo>
                    <a:pt x="80" y="124"/>
                  </a:lnTo>
                  <a:lnTo>
                    <a:pt x="82" y="118"/>
                  </a:lnTo>
                  <a:lnTo>
                    <a:pt x="82" y="116"/>
                  </a:lnTo>
                  <a:lnTo>
                    <a:pt x="82" y="112"/>
                  </a:lnTo>
                  <a:lnTo>
                    <a:pt x="84" y="110"/>
                  </a:lnTo>
                  <a:lnTo>
                    <a:pt x="86" y="108"/>
                  </a:lnTo>
                  <a:lnTo>
                    <a:pt x="88" y="104"/>
                  </a:lnTo>
                  <a:lnTo>
                    <a:pt x="90" y="104"/>
                  </a:lnTo>
                  <a:lnTo>
                    <a:pt x="92" y="104"/>
                  </a:lnTo>
                  <a:lnTo>
                    <a:pt x="102" y="104"/>
                  </a:lnTo>
                  <a:lnTo>
                    <a:pt x="102" y="102"/>
                  </a:lnTo>
                  <a:lnTo>
                    <a:pt x="100" y="102"/>
                  </a:lnTo>
                  <a:lnTo>
                    <a:pt x="100" y="100"/>
                  </a:lnTo>
                  <a:lnTo>
                    <a:pt x="102" y="100"/>
                  </a:lnTo>
                  <a:lnTo>
                    <a:pt x="106" y="98"/>
                  </a:lnTo>
                  <a:lnTo>
                    <a:pt x="106" y="96"/>
                  </a:lnTo>
                  <a:lnTo>
                    <a:pt x="108" y="96"/>
                  </a:lnTo>
                  <a:lnTo>
                    <a:pt x="110" y="96"/>
                  </a:lnTo>
                  <a:lnTo>
                    <a:pt x="114" y="96"/>
                  </a:lnTo>
                  <a:lnTo>
                    <a:pt x="114" y="94"/>
                  </a:lnTo>
                  <a:lnTo>
                    <a:pt x="118" y="96"/>
                  </a:lnTo>
                  <a:lnTo>
                    <a:pt x="118" y="98"/>
                  </a:lnTo>
                  <a:lnTo>
                    <a:pt x="120" y="98"/>
                  </a:lnTo>
                  <a:lnTo>
                    <a:pt x="126" y="94"/>
                  </a:lnTo>
                  <a:lnTo>
                    <a:pt x="126" y="92"/>
                  </a:lnTo>
                  <a:lnTo>
                    <a:pt x="124" y="84"/>
                  </a:lnTo>
                  <a:lnTo>
                    <a:pt x="126" y="80"/>
                  </a:lnTo>
                  <a:lnTo>
                    <a:pt x="128" y="80"/>
                  </a:lnTo>
                  <a:lnTo>
                    <a:pt x="128" y="78"/>
                  </a:lnTo>
                  <a:lnTo>
                    <a:pt x="128" y="76"/>
                  </a:lnTo>
                  <a:lnTo>
                    <a:pt x="130" y="76"/>
                  </a:lnTo>
                  <a:lnTo>
                    <a:pt x="130" y="72"/>
                  </a:lnTo>
                  <a:lnTo>
                    <a:pt x="132" y="72"/>
                  </a:lnTo>
                  <a:lnTo>
                    <a:pt x="136" y="72"/>
                  </a:lnTo>
                  <a:lnTo>
                    <a:pt x="140" y="68"/>
                  </a:lnTo>
                  <a:lnTo>
                    <a:pt x="142" y="66"/>
                  </a:lnTo>
                  <a:lnTo>
                    <a:pt x="140" y="64"/>
                  </a:lnTo>
                  <a:lnTo>
                    <a:pt x="138" y="60"/>
                  </a:lnTo>
                  <a:lnTo>
                    <a:pt x="136" y="56"/>
                  </a:lnTo>
                  <a:lnTo>
                    <a:pt x="136" y="54"/>
                  </a:lnTo>
                  <a:lnTo>
                    <a:pt x="146" y="56"/>
                  </a:lnTo>
                  <a:lnTo>
                    <a:pt x="152" y="56"/>
                  </a:lnTo>
                  <a:lnTo>
                    <a:pt x="154" y="52"/>
                  </a:lnTo>
                  <a:lnTo>
                    <a:pt x="154" y="50"/>
                  </a:lnTo>
                  <a:lnTo>
                    <a:pt x="154" y="48"/>
                  </a:lnTo>
                  <a:lnTo>
                    <a:pt x="152" y="48"/>
                  </a:lnTo>
                  <a:lnTo>
                    <a:pt x="152" y="46"/>
                  </a:lnTo>
                  <a:lnTo>
                    <a:pt x="154" y="44"/>
                  </a:lnTo>
                  <a:lnTo>
                    <a:pt x="160" y="38"/>
                  </a:lnTo>
                  <a:lnTo>
                    <a:pt x="160" y="36"/>
                  </a:lnTo>
                  <a:lnTo>
                    <a:pt x="160" y="34"/>
                  </a:lnTo>
                  <a:lnTo>
                    <a:pt x="160" y="32"/>
                  </a:lnTo>
                  <a:lnTo>
                    <a:pt x="162" y="30"/>
                  </a:lnTo>
                  <a:lnTo>
                    <a:pt x="158" y="22"/>
                  </a:lnTo>
                  <a:lnTo>
                    <a:pt x="154" y="20"/>
                  </a:lnTo>
                  <a:lnTo>
                    <a:pt x="154" y="18"/>
                  </a:lnTo>
                  <a:lnTo>
                    <a:pt x="156" y="16"/>
                  </a:lnTo>
                  <a:lnTo>
                    <a:pt x="160" y="12"/>
                  </a:lnTo>
                  <a:lnTo>
                    <a:pt x="160" y="10"/>
                  </a:lnTo>
                  <a:lnTo>
                    <a:pt x="162" y="10"/>
                  </a:lnTo>
                  <a:lnTo>
                    <a:pt x="164" y="12"/>
                  </a:lnTo>
                  <a:lnTo>
                    <a:pt x="164" y="10"/>
                  </a:lnTo>
                  <a:lnTo>
                    <a:pt x="168" y="8"/>
                  </a:lnTo>
                  <a:lnTo>
                    <a:pt x="170" y="6"/>
                  </a:lnTo>
                  <a:lnTo>
                    <a:pt x="172" y="6"/>
                  </a:lnTo>
                  <a:lnTo>
                    <a:pt x="176" y="4"/>
                  </a:lnTo>
                  <a:lnTo>
                    <a:pt x="178" y="4"/>
                  </a:lnTo>
                  <a:lnTo>
                    <a:pt x="180" y="4"/>
                  </a:lnTo>
                  <a:lnTo>
                    <a:pt x="182" y="4"/>
                  </a:lnTo>
                  <a:lnTo>
                    <a:pt x="190" y="2"/>
                  </a:lnTo>
                  <a:lnTo>
                    <a:pt x="192" y="2"/>
                  </a:lnTo>
                  <a:lnTo>
                    <a:pt x="194" y="2"/>
                  </a:lnTo>
                  <a:lnTo>
                    <a:pt x="198" y="4"/>
                  </a:lnTo>
                  <a:lnTo>
                    <a:pt x="200" y="2"/>
                  </a:lnTo>
                  <a:lnTo>
                    <a:pt x="202" y="2"/>
                  </a:lnTo>
                  <a:lnTo>
                    <a:pt x="206" y="2"/>
                  </a:lnTo>
                  <a:lnTo>
                    <a:pt x="206" y="0"/>
                  </a:lnTo>
                  <a:lnTo>
                    <a:pt x="206" y="2"/>
                  </a:lnTo>
                  <a:lnTo>
                    <a:pt x="208" y="2"/>
                  </a:lnTo>
                  <a:lnTo>
                    <a:pt x="212" y="2"/>
                  </a:lnTo>
                  <a:lnTo>
                    <a:pt x="214" y="2"/>
                  </a:lnTo>
                  <a:lnTo>
                    <a:pt x="216" y="2"/>
                  </a:lnTo>
                  <a:lnTo>
                    <a:pt x="218" y="2"/>
                  </a:lnTo>
                  <a:lnTo>
                    <a:pt x="218" y="6"/>
                  </a:lnTo>
                  <a:lnTo>
                    <a:pt x="220" y="6"/>
                  </a:lnTo>
                  <a:lnTo>
                    <a:pt x="226" y="10"/>
                  </a:lnTo>
                  <a:lnTo>
                    <a:pt x="226" y="14"/>
                  </a:lnTo>
                  <a:lnTo>
                    <a:pt x="226" y="16"/>
                  </a:lnTo>
                  <a:lnTo>
                    <a:pt x="224" y="18"/>
                  </a:lnTo>
                  <a:lnTo>
                    <a:pt x="226" y="18"/>
                  </a:lnTo>
                  <a:lnTo>
                    <a:pt x="226" y="20"/>
                  </a:lnTo>
                  <a:lnTo>
                    <a:pt x="228" y="22"/>
                  </a:lnTo>
                  <a:lnTo>
                    <a:pt x="230" y="22"/>
                  </a:lnTo>
                  <a:lnTo>
                    <a:pt x="232" y="22"/>
                  </a:lnTo>
                  <a:lnTo>
                    <a:pt x="234" y="22"/>
                  </a:lnTo>
                  <a:lnTo>
                    <a:pt x="234" y="20"/>
                  </a:lnTo>
                  <a:lnTo>
                    <a:pt x="234" y="22"/>
                  </a:lnTo>
                  <a:lnTo>
                    <a:pt x="234" y="24"/>
                  </a:lnTo>
                  <a:lnTo>
                    <a:pt x="244" y="28"/>
                  </a:lnTo>
                  <a:lnTo>
                    <a:pt x="246" y="28"/>
                  </a:lnTo>
                  <a:lnTo>
                    <a:pt x="248" y="30"/>
                  </a:lnTo>
                  <a:lnTo>
                    <a:pt x="250" y="30"/>
                  </a:lnTo>
                  <a:lnTo>
                    <a:pt x="242" y="36"/>
                  </a:lnTo>
                  <a:lnTo>
                    <a:pt x="240" y="38"/>
                  </a:lnTo>
                  <a:lnTo>
                    <a:pt x="240" y="40"/>
                  </a:lnTo>
                  <a:lnTo>
                    <a:pt x="240" y="42"/>
                  </a:lnTo>
                  <a:lnTo>
                    <a:pt x="238" y="42"/>
                  </a:lnTo>
                  <a:lnTo>
                    <a:pt x="236" y="42"/>
                  </a:lnTo>
                  <a:lnTo>
                    <a:pt x="232" y="42"/>
                  </a:lnTo>
                  <a:lnTo>
                    <a:pt x="230" y="44"/>
                  </a:lnTo>
                  <a:lnTo>
                    <a:pt x="228" y="44"/>
                  </a:lnTo>
                  <a:lnTo>
                    <a:pt x="226" y="44"/>
                  </a:lnTo>
                  <a:lnTo>
                    <a:pt x="224" y="44"/>
                  </a:lnTo>
                  <a:lnTo>
                    <a:pt x="224" y="46"/>
                  </a:lnTo>
                  <a:lnTo>
                    <a:pt x="222" y="46"/>
                  </a:lnTo>
                  <a:lnTo>
                    <a:pt x="220" y="46"/>
                  </a:lnTo>
                  <a:lnTo>
                    <a:pt x="218" y="46"/>
                  </a:lnTo>
                  <a:lnTo>
                    <a:pt x="214" y="46"/>
                  </a:lnTo>
                  <a:lnTo>
                    <a:pt x="212" y="46"/>
                  </a:lnTo>
                  <a:lnTo>
                    <a:pt x="200" y="40"/>
                  </a:lnTo>
                  <a:lnTo>
                    <a:pt x="198" y="42"/>
                  </a:lnTo>
                  <a:lnTo>
                    <a:pt x="196" y="42"/>
                  </a:lnTo>
                  <a:lnTo>
                    <a:pt x="194" y="42"/>
                  </a:lnTo>
                  <a:lnTo>
                    <a:pt x="194" y="44"/>
                  </a:lnTo>
                  <a:lnTo>
                    <a:pt x="192" y="48"/>
                  </a:lnTo>
                  <a:lnTo>
                    <a:pt x="192" y="50"/>
                  </a:lnTo>
                  <a:lnTo>
                    <a:pt x="194" y="50"/>
                  </a:lnTo>
                  <a:lnTo>
                    <a:pt x="196" y="50"/>
                  </a:lnTo>
                  <a:lnTo>
                    <a:pt x="196" y="52"/>
                  </a:lnTo>
                  <a:lnTo>
                    <a:pt x="194" y="52"/>
                  </a:lnTo>
                  <a:lnTo>
                    <a:pt x="194" y="54"/>
                  </a:lnTo>
                  <a:lnTo>
                    <a:pt x="196" y="54"/>
                  </a:lnTo>
                  <a:lnTo>
                    <a:pt x="198" y="54"/>
                  </a:lnTo>
                  <a:lnTo>
                    <a:pt x="198" y="56"/>
                  </a:lnTo>
                  <a:lnTo>
                    <a:pt x="200" y="56"/>
                  </a:lnTo>
                  <a:lnTo>
                    <a:pt x="198" y="58"/>
                  </a:lnTo>
                  <a:lnTo>
                    <a:pt x="196" y="58"/>
                  </a:lnTo>
                  <a:lnTo>
                    <a:pt x="196" y="60"/>
                  </a:lnTo>
                  <a:lnTo>
                    <a:pt x="198" y="64"/>
                  </a:lnTo>
                  <a:lnTo>
                    <a:pt x="200" y="66"/>
                  </a:lnTo>
                  <a:lnTo>
                    <a:pt x="198" y="66"/>
                  </a:lnTo>
                  <a:lnTo>
                    <a:pt x="196" y="68"/>
                  </a:lnTo>
                  <a:lnTo>
                    <a:pt x="194" y="70"/>
                  </a:lnTo>
                  <a:lnTo>
                    <a:pt x="198" y="70"/>
                  </a:lnTo>
                  <a:lnTo>
                    <a:pt x="198" y="72"/>
                  </a:lnTo>
                  <a:lnTo>
                    <a:pt x="200" y="74"/>
                  </a:lnTo>
                  <a:lnTo>
                    <a:pt x="200" y="76"/>
                  </a:lnTo>
                  <a:lnTo>
                    <a:pt x="202" y="76"/>
                  </a:lnTo>
                  <a:lnTo>
                    <a:pt x="204" y="78"/>
                  </a:lnTo>
                  <a:lnTo>
                    <a:pt x="206" y="78"/>
                  </a:lnTo>
                  <a:lnTo>
                    <a:pt x="206" y="80"/>
                  </a:lnTo>
                  <a:lnTo>
                    <a:pt x="206" y="82"/>
                  </a:lnTo>
                  <a:lnTo>
                    <a:pt x="208" y="84"/>
                  </a:lnTo>
                  <a:lnTo>
                    <a:pt x="212" y="84"/>
                  </a:lnTo>
                  <a:lnTo>
                    <a:pt x="214" y="84"/>
                  </a:lnTo>
                  <a:lnTo>
                    <a:pt x="216" y="86"/>
                  </a:lnTo>
                  <a:lnTo>
                    <a:pt x="216" y="88"/>
                  </a:lnTo>
                  <a:lnTo>
                    <a:pt x="216" y="90"/>
                  </a:lnTo>
                  <a:lnTo>
                    <a:pt x="214" y="90"/>
                  </a:lnTo>
                  <a:lnTo>
                    <a:pt x="212" y="92"/>
                  </a:lnTo>
                  <a:lnTo>
                    <a:pt x="210" y="90"/>
                  </a:lnTo>
                  <a:lnTo>
                    <a:pt x="210" y="92"/>
                  </a:lnTo>
                  <a:lnTo>
                    <a:pt x="208" y="92"/>
                  </a:lnTo>
                  <a:lnTo>
                    <a:pt x="206" y="94"/>
                  </a:lnTo>
                  <a:lnTo>
                    <a:pt x="204" y="96"/>
                  </a:lnTo>
                  <a:lnTo>
                    <a:pt x="204" y="98"/>
                  </a:lnTo>
                  <a:lnTo>
                    <a:pt x="206" y="100"/>
                  </a:lnTo>
                  <a:lnTo>
                    <a:pt x="206" y="102"/>
                  </a:lnTo>
                  <a:lnTo>
                    <a:pt x="206" y="104"/>
                  </a:lnTo>
                  <a:lnTo>
                    <a:pt x="204" y="104"/>
                  </a:lnTo>
                  <a:lnTo>
                    <a:pt x="204" y="106"/>
                  </a:lnTo>
                  <a:lnTo>
                    <a:pt x="206" y="106"/>
                  </a:lnTo>
                  <a:lnTo>
                    <a:pt x="208" y="108"/>
                  </a:lnTo>
                  <a:lnTo>
                    <a:pt x="208" y="110"/>
                  </a:lnTo>
                  <a:lnTo>
                    <a:pt x="206" y="110"/>
                  </a:lnTo>
                  <a:lnTo>
                    <a:pt x="206" y="108"/>
                  </a:lnTo>
                  <a:lnTo>
                    <a:pt x="204" y="110"/>
                  </a:lnTo>
                  <a:lnTo>
                    <a:pt x="200" y="112"/>
                  </a:lnTo>
                  <a:lnTo>
                    <a:pt x="198" y="116"/>
                  </a:lnTo>
                  <a:lnTo>
                    <a:pt x="196" y="118"/>
                  </a:lnTo>
                  <a:lnTo>
                    <a:pt x="194" y="120"/>
                  </a:lnTo>
                  <a:lnTo>
                    <a:pt x="194" y="122"/>
                  </a:lnTo>
                  <a:lnTo>
                    <a:pt x="194" y="124"/>
                  </a:lnTo>
                  <a:lnTo>
                    <a:pt x="192" y="126"/>
                  </a:lnTo>
                  <a:lnTo>
                    <a:pt x="190" y="128"/>
                  </a:lnTo>
                  <a:lnTo>
                    <a:pt x="188" y="128"/>
                  </a:lnTo>
                  <a:lnTo>
                    <a:pt x="186" y="128"/>
                  </a:lnTo>
                  <a:lnTo>
                    <a:pt x="176" y="144"/>
                  </a:lnTo>
                  <a:lnTo>
                    <a:pt x="174" y="146"/>
                  </a:lnTo>
                  <a:lnTo>
                    <a:pt x="162" y="162"/>
                  </a:lnTo>
                  <a:lnTo>
                    <a:pt x="160" y="162"/>
                  </a:lnTo>
                  <a:lnTo>
                    <a:pt x="154" y="162"/>
                  </a:lnTo>
                  <a:lnTo>
                    <a:pt x="152" y="164"/>
                  </a:lnTo>
                  <a:lnTo>
                    <a:pt x="150" y="166"/>
                  </a:lnTo>
                  <a:lnTo>
                    <a:pt x="148" y="166"/>
                  </a:lnTo>
                  <a:lnTo>
                    <a:pt x="144" y="160"/>
                  </a:lnTo>
                  <a:lnTo>
                    <a:pt x="130" y="174"/>
                  </a:lnTo>
                  <a:lnTo>
                    <a:pt x="128" y="179"/>
                  </a:lnTo>
                  <a:lnTo>
                    <a:pt x="128" y="181"/>
                  </a:lnTo>
                  <a:lnTo>
                    <a:pt x="130" y="183"/>
                  </a:lnTo>
                  <a:lnTo>
                    <a:pt x="132" y="183"/>
                  </a:lnTo>
                  <a:lnTo>
                    <a:pt x="134" y="183"/>
                  </a:lnTo>
                  <a:lnTo>
                    <a:pt x="138" y="183"/>
                  </a:lnTo>
                  <a:lnTo>
                    <a:pt x="140" y="185"/>
                  </a:lnTo>
                  <a:lnTo>
                    <a:pt x="140" y="187"/>
                  </a:lnTo>
                  <a:lnTo>
                    <a:pt x="138" y="193"/>
                  </a:lnTo>
                  <a:lnTo>
                    <a:pt x="138" y="195"/>
                  </a:lnTo>
                  <a:lnTo>
                    <a:pt x="140" y="199"/>
                  </a:lnTo>
                  <a:lnTo>
                    <a:pt x="142" y="199"/>
                  </a:lnTo>
                  <a:lnTo>
                    <a:pt x="144" y="197"/>
                  </a:lnTo>
                  <a:lnTo>
                    <a:pt x="146" y="199"/>
                  </a:lnTo>
                  <a:lnTo>
                    <a:pt x="146" y="205"/>
                  </a:lnTo>
                  <a:lnTo>
                    <a:pt x="148" y="207"/>
                  </a:lnTo>
                  <a:lnTo>
                    <a:pt x="148" y="209"/>
                  </a:lnTo>
                  <a:lnTo>
                    <a:pt x="150" y="211"/>
                  </a:lnTo>
                  <a:lnTo>
                    <a:pt x="152" y="211"/>
                  </a:lnTo>
                  <a:lnTo>
                    <a:pt x="152" y="213"/>
                  </a:lnTo>
                  <a:lnTo>
                    <a:pt x="152" y="215"/>
                  </a:lnTo>
                  <a:lnTo>
                    <a:pt x="150" y="215"/>
                  </a:lnTo>
                  <a:lnTo>
                    <a:pt x="152" y="219"/>
                  </a:lnTo>
                  <a:lnTo>
                    <a:pt x="150" y="219"/>
                  </a:lnTo>
                  <a:lnTo>
                    <a:pt x="152" y="219"/>
                  </a:lnTo>
                  <a:lnTo>
                    <a:pt x="150" y="221"/>
                  </a:lnTo>
                  <a:lnTo>
                    <a:pt x="148" y="223"/>
                  </a:lnTo>
                  <a:lnTo>
                    <a:pt x="146" y="221"/>
                  </a:lnTo>
                  <a:lnTo>
                    <a:pt x="144" y="221"/>
                  </a:lnTo>
                  <a:lnTo>
                    <a:pt x="146" y="219"/>
                  </a:lnTo>
                  <a:lnTo>
                    <a:pt x="144" y="219"/>
                  </a:lnTo>
                  <a:lnTo>
                    <a:pt x="138" y="221"/>
                  </a:lnTo>
                  <a:lnTo>
                    <a:pt x="138" y="223"/>
                  </a:lnTo>
                  <a:lnTo>
                    <a:pt x="136" y="223"/>
                  </a:lnTo>
                  <a:lnTo>
                    <a:pt x="132" y="223"/>
                  </a:lnTo>
                  <a:lnTo>
                    <a:pt x="130" y="221"/>
                  </a:lnTo>
                  <a:lnTo>
                    <a:pt x="128" y="221"/>
                  </a:lnTo>
                  <a:lnTo>
                    <a:pt x="122" y="221"/>
                  </a:lnTo>
                  <a:lnTo>
                    <a:pt x="120" y="221"/>
                  </a:lnTo>
                  <a:lnTo>
                    <a:pt x="118" y="221"/>
                  </a:lnTo>
                  <a:lnTo>
                    <a:pt x="118" y="219"/>
                  </a:lnTo>
                  <a:lnTo>
                    <a:pt x="118" y="221"/>
                  </a:lnTo>
                  <a:lnTo>
                    <a:pt x="118" y="225"/>
                  </a:lnTo>
                  <a:lnTo>
                    <a:pt x="112" y="225"/>
                  </a:lnTo>
                  <a:lnTo>
                    <a:pt x="112" y="227"/>
                  </a:lnTo>
                  <a:lnTo>
                    <a:pt x="110" y="225"/>
                  </a:lnTo>
                  <a:lnTo>
                    <a:pt x="110" y="227"/>
                  </a:lnTo>
                  <a:lnTo>
                    <a:pt x="108" y="227"/>
                  </a:lnTo>
                  <a:lnTo>
                    <a:pt x="108" y="229"/>
                  </a:lnTo>
                  <a:lnTo>
                    <a:pt x="106" y="229"/>
                  </a:lnTo>
                  <a:lnTo>
                    <a:pt x="102" y="229"/>
                  </a:lnTo>
                  <a:lnTo>
                    <a:pt x="100" y="229"/>
                  </a:lnTo>
                  <a:lnTo>
                    <a:pt x="98" y="227"/>
                  </a:lnTo>
                  <a:lnTo>
                    <a:pt x="98" y="225"/>
                  </a:lnTo>
                  <a:lnTo>
                    <a:pt x="96" y="223"/>
                  </a:lnTo>
                  <a:lnTo>
                    <a:pt x="94" y="215"/>
                  </a:lnTo>
                  <a:lnTo>
                    <a:pt x="92" y="215"/>
                  </a:lnTo>
                  <a:lnTo>
                    <a:pt x="88" y="213"/>
                  </a:lnTo>
                  <a:lnTo>
                    <a:pt x="86" y="207"/>
                  </a:lnTo>
                  <a:lnTo>
                    <a:pt x="86" y="205"/>
                  </a:lnTo>
                  <a:lnTo>
                    <a:pt x="82" y="203"/>
                  </a:lnTo>
                  <a:lnTo>
                    <a:pt x="68" y="203"/>
                  </a:lnTo>
                  <a:lnTo>
                    <a:pt x="64" y="205"/>
                  </a:lnTo>
                  <a:lnTo>
                    <a:pt x="58" y="203"/>
                  </a:lnTo>
                  <a:lnTo>
                    <a:pt x="56" y="207"/>
                  </a:lnTo>
                  <a:lnTo>
                    <a:pt x="54" y="205"/>
                  </a:lnTo>
                  <a:lnTo>
                    <a:pt x="50" y="205"/>
                  </a:lnTo>
                  <a:lnTo>
                    <a:pt x="48" y="203"/>
                  </a:lnTo>
                  <a:lnTo>
                    <a:pt x="44" y="203"/>
                  </a:lnTo>
                  <a:lnTo>
                    <a:pt x="40" y="203"/>
                  </a:lnTo>
                  <a:lnTo>
                    <a:pt x="38" y="205"/>
                  </a:lnTo>
                  <a:lnTo>
                    <a:pt x="24" y="205"/>
                  </a:lnTo>
                  <a:lnTo>
                    <a:pt x="20" y="207"/>
                  </a:lnTo>
                  <a:lnTo>
                    <a:pt x="18" y="207"/>
                  </a:lnTo>
                  <a:lnTo>
                    <a:pt x="16" y="207"/>
                  </a:lnTo>
                  <a:lnTo>
                    <a:pt x="14" y="209"/>
                  </a:lnTo>
                  <a:lnTo>
                    <a:pt x="12" y="209"/>
                  </a:lnTo>
                  <a:lnTo>
                    <a:pt x="12" y="207"/>
                  </a:lnTo>
                  <a:lnTo>
                    <a:pt x="10" y="207"/>
                  </a:lnTo>
                  <a:close/>
                </a:path>
              </a:pathLst>
            </a:custGeom>
            <a:solidFill>
              <a:schemeClr val="tx2"/>
            </a:solidFill>
            <a:ln w="3175">
              <a:solidFill>
                <a:schemeClr val="bg1"/>
              </a:solidFill>
              <a:round/>
              <a:headEnd/>
              <a:tailEnd/>
            </a:ln>
          </p:spPr>
          <p:txBody>
            <a:bodyPr/>
            <a:lstStyle/>
            <a:p>
              <a:endParaRPr lang="fr-FR" dirty="0"/>
            </a:p>
          </p:txBody>
        </p:sp>
        <p:sp>
          <p:nvSpPr>
            <p:cNvPr id="5450" name="Freeform 519"/>
            <p:cNvSpPr>
              <a:spLocks/>
            </p:cNvSpPr>
            <p:nvPr/>
          </p:nvSpPr>
          <p:spPr bwMode="auto">
            <a:xfrm>
              <a:off x="3694" y="2110"/>
              <a:ext cx="250" cy="229"/>
            </a:xfrm>
            <a:custGeom>
              <a:avLst/>
              <a:gdLst>
                <a:gd name="T0" fmla="*/ 36 w 250"/>
                <a:gd name="T1" fmla="*/ 179 h 229"/>
                <a:gd name="T2" fmla="*/ 28 w 250"/>
                <a:gd name="T3" fmla="*/ 158 h 229"/>
                <a:gd name="T4" fmla="*/ 0 w 250"/>
                <a:gd name="T5" fmla="*/ 130 h 229"/>
                <a:gd name="T6" fmla="*/ 50 w 250"/>
                <a:gd name="T7" fmla="*/ 134 h 229"/>
                <a:gd name="T8" fmla="*/ 82 w 250"/>
                <a:gd name="T9" fmla="*/ 126 h 229"/>
                <a:gd name="T10" fmla="*/ 82 w 250"/>
                <a:gd name="T11" fmla="*/ 112 h 229"/>
                <a:gd name="T12" fmla="*/ 92 w 250"/>
                <a:gd name="T13" fmla="*/ 104 h 229"/>
                <a:gd name="T14" fmla="*/ 102 w 250"/>
                <a:gd name="T15" fmla="*/ 100 h 229"/>
                <a:gd name="T16" fmla="*/ 114 w 250"/>
                <a:gd name="T17" fmla="*/ 96 h 229"/>
                <a:gd name="T18" fmla="*/ 126 w 250"/>
                <a:gd name="T19" fmla="*/ 94 h 229"/>
                <a:gd name="T20" fmla="*/ 128 w 250"/>
                <a:gd name="T21" fmla="*/ 78 h 229"/>
                <a:gd name="T22" fmla="*/ 136 w 250"/>
                <a:gd name="T23" fmla="*/ 72 h 229"/>
                <a:gd name="T24" fmla="*/ 136 w 250"/>
                <a:gd name="T25" fmla="*/ 56 h 229"/>
                <a:gd name="T26" fmla="*/ 154 w 250"/>
                <a:gd name="T27" fmla="*/ 50 h 229"/>
                <a:gd name="T28" fmla="*/ 160 w 250"/>
                <a:gd name="T29" fmla="*/ 38 h 229"/>
                <a:gd name="T30" fmla="*/ 158 w 250"/>
                <a:gd name="T31" fmla="*/ 22 h 229"/>
                <a:gd name="T32" fmla="*/ 160 w 250"/>
                <a:gd name="T33" fmla="*/ 10 h 229"/>
                <a:gd name="T34" fmla="*/ 170 w 250"/>
                <a:gd name="T35" fmla="*/ 6 h 229"/>
                <a:gd name="T36" fmla="*/ 182 w 250"/>
                <a:gd name="T37" fmla="*/ 4 h 229"/>
                <a:gd name="T38" fmla="*/ 200 w 250"/>
                <a:gd name="T39" fmla="*/ 2 h 229"/>
                <a:gd name="T40" fmla="*/ 208 w 250"/>
                <a:gd name="T41" fmla="*/ 2 h 229"/>
                <a:gd name="T42" fmla="*/ 218 w 250"/>
                <a:gd name="T43" fmla="*/ 6 h 229"/>
                <a:gd name="T44" fmla="*/ 224 w 250"/>
                <a:gd name="T45" fmla="*/ 18 h 229"/>
                <a:gd name="T46" fmla="*/ 232 w 250"/>
                <a:gd name="T47" fmla="*/ 22 h 229"/>
                <a:gd name="T48" fmla="*/ 244 w 250"/>
                <a:gd name="T49" fmla="*/ 28 h 229"/>
                <a:gd name="T50" fmla="*/ 240 w 250"/>
                <a:gd name="T51" fmla="*/ 38 h 229"/>
                <a:gd name="T52" fmla="*/ 232 w 250"/>
                <a:gd name="T53" fmla="*/ 42 h 229"/>
                <a:gd name="T54" fmla="*/ 224 w 250"/>
                <a:gd name="T55" fmla="*/ 46 h 229"/>
                <a:gd name="T56" fmla="*/ 212 w 250"/>
                <a:gd name="T57" fmla="*/ 46 h 229"/>
                <a:gd name="T58" fmla="*/ 194 w 250"/>
                <a:gd name="T59" fmla="*/ 44 h 229"/>
                <a:gd name="T60" fmla="*/ 196 w 250"/>
                <a:gd name="T61" fmla="*/ 52 h 229"/>
                <a:gd name="T62" fmla="*/ 198 w 250"/>
                <a:gd name="T63" fmla="*/ 56 h 229"/>
                <a:gd name="T64" fmla="*/ 198 w 250"/>
                <a:gd name="T65" fmla="*/ 64 h 229"/>
                <a:gd name="T66" fmla="*/ 198 w 250"/>
                <a:gd name="T67" fmla="*/ 70 h 229"/>
                <a:gd name="T68" fmla="*/ 204 w 250"/>
                <a:gd name="T69" fmla="*/ 78 h 229"/>
                <a:gd name="T70" fmla="*/ 212 w 250"/>
                <a:gd name="T71" fmla="*/ 84 h 229"/>
                <a:gd name="T72" fmla="*/ 214 w 250"/>
                <a:gd name="T73" fmla="*/ 90 h 229"/>
                <a:gd name="T74" fmla="*/ 206 w 250"/>
                <a:gd name="T75" fmla="*/ 94 h 229"/>
                <a:gd name="T76" fmla="*/ 206 w 250"/>
                <a:gd name="T77" fmla="*/ 104 h 229"/>
                <a:gd name="T78" fmla="*/ 208 w 250"/>
                <a:gd name="T79" fmla="*/ 110 h 229"/>
                <a:gd name="T80" fmla="*/ 198 w 250"/>
                <a:gd name="T81" fmla="*/ 116 h 229"/>
                <a:gd name="T82" fmla="*/ 192 w 250"/>
                <a:gd name="T83" fmla="*/ 126 h 229"/>
                <a:gd name="T84" fmla="*/ 174 w 250"/>
                <a:gd name="T85" fmla="*/ 146 h 229"/>
                <a:gd name="T86" fmla="*/ 150 w 250"/>
                <a:gd name="T87" fmla="*/ 166 h 229"/>
                <a:gd name="T88" fmla="*/ 128 w 250"/>
                <a:gd name="T89" fmla="*/ 181 h 229"/>
                <a:gd name="T90" fmla="*/ 140 w 250"/>
                <a:gd name="T91" fmla="*/ 185 h 229"/>
                <a:gd name="T92" fmla="*/ 142 w 250"/>
                <a:gd name="T93" fmla="*/ 199 h 229"/>
                <a:gd name="T94" fmla="*/ 148 w 250"/>
                <a:gd name="T95" fmla="*/ 209 h 229"/>
                <a:gd name="T96" fmla="*/ 150 w 250"/>
                <a:gd name="T97" fmla="*/ 215 h 229"/>
                <a:gd name="T98" fmla="*/ 148 w 250"/>
                <a:gd name="T99" fmla="*/ 223 h 229"/>
                <a:gd name="T100" fmla="*/ 138 w 250"/>
                <a:gd name="T101" fmla="*/ 221 h 229"/>
                <a:gd name="T102" fmla="*/ 128 w 250"/>
                <a:gd name="T103" fmla="*/ 221 h 229"/>
                <a:gd name="T104" fmla="*/ 118 w 250"/>
                <a:gd name="T105" fmla="*/ 221 h 229"/>
                <a:gd name="T106" fmla="*/ 110 w 250"/>
                <a:gd name="T107" fmla="*/ 227 h 229"/>
                <a:gd name="T108" fmla="*/ 100 w 250"/>
                <a:gd name="T109" fmla="*/ 229 h 229"/>
                <a:gd name="T110" fmla="*/ 92 w 250"/>
                <a:gd name="T111" fmla="*/ 215 h 229"/>
                <a:gd name="T112" fmla="*/ 68 w 250"/>
                <a:gd name="T113" fmla="*/ 203 h 229"/>
                <a:gd name="T114" fmla="*/ 50 w 250"/>
                <a:gd name="T115" fmla="*/ 205 h 229"/>
                <a:gd name="T116" fmla="*/ 24 w 250"/>
                <a:gd name="T117" fmla="*/ 205 h 229"/>
                <a:gd name="T118" fmla="*/ 12 w 250"/>
                <a:gd name="T119" fmla="*/ 209 h 2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
                <a:gd name="T181" fmla="*/ 0 h 229"/>
                <a:gd name="T182" fmla="*/ 250 w 250"/>
                <a:gd name="T183" fmla="*/ 229 h 2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 h="229">
                  <a:moveTo>
                    <a:pt x="10" y="207"/>
                  </a:moveTo>
                  <a:lnTo>
                    <a:pt x="14" y="191"/>
                  </a:lnTo>
                  <a:lnTo>
                    <a:pt x="20" y="185"/>
                  </a:lnTo>
                  <a:lnTo>
                    <a:pt x="32" y="181"/>
                  </a:lnTo>
                  <a:lnTo>
                    <a:pt x="36" y="179"/>
                  </a:lnTo>
                  <a:lnTo>
                    <a:pt x="36" y="178"/>
                  </a:lnTo>
                  <a:lnTo>
                    <a:pt x="36" y="174"/>
                  </a:lnTo>
                  <a:lnTo>
                    <a:pt x="34" y="174"/>
                  </a:lnTo>
                  <a:lnTo>
                    <a:pt x="28" y="172"/>
                  </a:lnTo>
                  <a:lnTo>
                    <a:pt x="28" y="158"/>
                  </a:lnTo>
                  <a:lnTo>
                    <a:pt x="26" y="156"/>
                  </a:lnTo>
                  <a:lnTo>
                    <a:pt x="14" y="152"/>
                  </a:lnTo>
                  <a:lnTo>
                    <a:pt x="10" y="148"/>
                  </a:lnTo>
                  <a:lnTo>
                    <a:pt x="6" y="136"/>
                  </a:lnTo>
                  <a:lnTo>
                    <a:pt x="0" y="130"/>
                  </a:lnTo>
                  <a:lnTo>
                    <a:pt x="24" y="136"/>
                  </a:lnTo>
                  <a:lnTo>
                    <a:pt x="26" y="136"/>
                  </a:lnTo>
                  <a:lnTo>
                    <a:pt x="44" y="134"/>
                  </a:lnTo>
                  <a:lnTo>
                    <a:pt x="48" y="136"/>
                  </a:lnTo>
                  <a:lnTo>
                    <a:pt x="50" y="134"/>
                  </a:lnTo>
                  <a:lnTo>
                    <a:pt x="52" y="134"/>
                  </a:lnTo>
                  <a:lnTo>
                    <a:pt x="62" y="134"/>
                  </a:lnTo>
                  <a:lnTo>
                    <a:pt x="80" y="130"/>
                  </a:lnTo>
                  <a:lnTo>
                    <a:pt x="82" y="128"/>
                  </a:lnTo>
                  <a:lnTo>
                    <a:pt x="82" y="126"/>
                  </a:lnTo>
                  <a:lnTo>
                    <a:pt x="80" y="126"/>
                  </a:lnTo>
                  <a:lnTo>
                    <a:pt x="80" y="124"/>
                  </a:lnTo>
                  <a:lnTo>
                    <a:pt x="82" y="118"/>
                  </a:lnTo>
                  <a:lnTo>
                    <a:pt x="82" y="116"/>
                  </a:lnTo>
                  <a:lnTo>
                    <a:pt x="82" y="112"/>
                  </a:lnTo>
                  <a:lnTo>
                    <a:pt x="84" y="110"/>
                  </a:lnTo>
                  <a:lnTo>
                    <a:pt x="86" y="108"/>
                  </a:lnTo>
                  <a:lnTo>
                    <a:pt x="88" y="104"/>
                  </a:lnTo>
                  <a:lnTo>
                    <a:pt x="90" y="104"/>
                  </a:lnTo>
                  <a:lnTo>
                    <a:pt x="92" y="104"/>
                  </a:lnTo>
                  <a:lnTo>
                    <a:pt x="102" y="104"/>
                  </a:lnTo>
                  <a:lnTo>
                    <a:pt x="102" y="102"/>
                  </a:lnTo>
                  <a:lnTo>
                    <a:pt x="100" y="102"/>
                  </a:lnTo>
                  <a:lnTo>
                    <a:pt x="100" y="100"/>
                  </a:lnTo>
                  <a:lnTo>
                    <a:pt x="102" y="100"/>
                  </a:lnTo>
                  <a:lnTo>
                    <a:pt x="106" y="98"/>
                  </a:lnTo>
                  <a:lnTo>
                    <a:pt x="106" y="96"/>
                  </a:lnTo>
                  <a:lnTo>
                    <a:pt x="108" y="96"/>
                  </a:lnTo>
                  <a:lnTo>
                    <a:pt x="110" y="96"/>
                  </a:lnTo>
                  <a:lnTo>
                    <a:pt x="114" y="96"/>
                  </a:lnTo>
                  <a:lnTo>
                    <a:pt x="114" y="94"/>
                  </a:lnTo>
                  <a:lnTo>
                    <a:pt x="118" y="96"/>
                  </a:lnTo>
                  <a:lnTo>
                    <a:pt x="118" y="98"/>
                  </a:lnTo>
                  <a:lnTo>
                    <a:pt x="120" y="98"/>
                  </a:lnTo>
                  <a:lnTo>
                    <a:pt x="126" y="94"/>
                  </a:lnTo>
                  <a:lnTo>
                    <a:pt x="126" y="92"/>
                  </a:lnTo>
                  <a:lnTo>
                    <a:pt x="124" y="84"/>
                  </a:lnTo>
                  <a:lnTo>
                    <a:pt x="126" y="80"/>
                  </a:lnTo>
                  <a:lnTo>
                    <a:pt x="128" y="80"/>
                  </a:lnTo>
                  <a:lnTo>
                    <a:pt x="128" y="78"/>
                  </a:lnTo>
                  <a:lnTo>
                    <a:pt x="128" y="76"/>
                  </a:lnTo>
                  <a:lnTo>
                    <a:pt x="130" y="76"/>
                  </a:lnTo>
                  <a:lnTo>
                    <a:pt x="130" y="72"/>
                  </a:lnTo>
                  <a:lnTo>
                    <a:pt x="132" y="72"/>
                  </a:lnTo>
                  <a:lnTo>
                    <a:pt x="136" y="72"/>
                  </a:lnTo>
                  <a:lnTo>
                    <a:pt x="140" y="68"/>
                  </a:lnTo>
                  <a:lnTo>
                    <a:pt x="142" y="66"/>
                  </a:lnTo>
                  <a:lnTo>
                    <a:pt x="140" y="64"/>
                  </a:lnTo>
                  <a:lnTo>
                    <a:pt x="138" y="60"/>
                  </a:lnTo>
                  <a:lnTo>
                    <a:pt x="136" y="56"/>
                  </a:lnTo>
                  <a:lnTo>
                    <a:pt x="136" y="54"/>
                  </a:lnTo>
                  <a:lnTo>
                    <a:pt x="146" y="56"/>
                  </a:lnTo>
                  <a:lnTo>
                    <a:pt x="152" y="56"/>
                  </a:lnTo>
                  <a:lnTo>
                    <a:pt x="154" y="52"/>
                  </a:lnTo>
                  <a:lnTo>
                    <a:pt x="154" y="50"/>
                  </a:lnTo>
                  <a:lnTo>
                    <a:pt x="154" y="48"/>
                  </a:lnTo>
                  <a:lnTo>
                    <a:pt x="152" y="48"/>
                  </a:lnTo>
                  <a:lnTo>
                    <a:pt x="152" y="46"/>
                  </a:lnTo>
                  <a:lnTo>
                    <a:pt x="154" y="44"/>
                  </a:lnTo>
                  <a:lnTo>
                    <a:pt x="160" y="38"/>
                  </a:lnTo>
                  <a:lnTo>
                    <a:pt x="160" y="36"/>
                  </a:lnTo>
                  <a:lnTo>
                    <a:pt x="160" y="34"/>
                  </a:lnTo>
                  <a:lnTo>
                    <a:pt x="160" y="32"/>
                  </a:lnTo>
                  <a:lnTo>
                    <a:pt x="162" y="30"/>
                  </a:lnTo>
                  <a:lnTo>
                    <a:pt x="158" y="22"/>
                  </a:lnTo>
                  <a:lnTo>
                    <a:pt x="154" y="20"/>
                  </a:lnTo>
                  <a:lnTo>
                    <a:pt x="154" y="18"/>
                  </a:lnTo>
                  <a:lnTo>
                    <a:pt x="156" y="16"/>
                  </a:lnTo>
                  <a:lnTo>
                    <a:pt x="160" y="12"/>
                  </a:lnTo>
                  <a:lnTo>
                    <a:pt x="160" y="10"/>
                  </a:lnTo>
                  <a:lnTo>
                    <a:pt x="162" y="10"/>
                  </a:lnTo>
                  <a:lnTo>
                    <a:pt x="164" y="12"/>
                  </a:lnTo>
                  <a:lnTo>
                    <a:pt x="164" y="10"/>
                  </a:lnTo>
                  <a:lnTo>
                    <a:pt x="168" y="8"/>
                  </a:lnTo>
                  <a:lnTo>
                    <a:pt x="170" y="6"/>
                  </a:lnTo>
                  <a:lnTo>
                    <a:pt x="172" y="6"/>
                  </a:lnTo>
                  <a:lnTo>
                    <a:pt x="176" y="4"/>
                  </a:lnTo>
                  <a:lnTo>
                    <a:pt x="178" y="4"/>
                  </a:lnTo>
                  <a:lnTo>
                    <a:pt x="180" y="4"/>
                  </a:lnTo>
                  <a:lnTo>
                    <a:pt x="182" y="4"/>
                  </a:lnTo>
                  <a:lnTo>
                    <a:pt x="190" y="2"/>
                  </a:lnTo>
                  <a:lnTo>
                    <a:pt x="192" y="2"/>
                  </a:lnTo>
                  <a:lnTo>
                    <a:pt x="194" y="2"/>
                  </a:lnTo>
                  <a:lnTo>
                    <a:pt x="198" y="4"/>
                  </a:lnTo>
                  <a:lnTo>
                    <a:pt x="200" y="2"/>
                  </a:lnTo>
                  <a:lnTo>
                    <a:pt x="202" y="2"/>
                  </a:lnTo>
                  <a:lnTo>
                    <a:pt x="206" y="2"/>
                  </a:lnTo>
                  <a:lnTo>
                    <a:pt x="206" y="0"/>
                  </a:lnTo>
                  <a:lnTo>
                    <a:pt x="206" y="2"/>
                  </a:lnTo>
                  <a:lnTo>
                    <a:pt x="208" y="2"/>
                  </a:lnTo>
                  <a:lnTo>
                    <a:pt x="212" y="2"/>
                  </a:lnTo>
                  <a:lnTo>
                    <a:pt x="214" y="2"/>
                  </a:lnTo>
                  <a:lnTo>
                    <a:pt x="216" y="2"/>
                  </a:lnTo>
                  <a:lnTo>
                    <a:pt x="218" y="2"/>
                  </a:lnTo>
                  <a:lnTo>
                    <a:pt x="218" y="6"/>
                  </a:lnTo>
                  <a:lnTo>
                    <a:pt x="220" y="6"/>
                  </a:lnTo>
                  <a:lnTo>
                    <a:pt x="226" y="10"/>
                  </a:lnTo>
                  <a:lnTo>
                    <a:pt x="226" y="14"/>
                  </a:lnTo>
                  <a:lnTo>
                    <a:pt x="226" y="16"/>
                  </a:lnTo>
                  <a:lnTo>
                    <a:pt x="224" y="18"/>
                  </a:lnTo>
                  <a:lnTo>
                    <a:pt x="226" y="18"/>
                  </a:lnTo>
                  <a:lnTo>
                    <a:pt x="226" y="20"/>
                  </a:lnTo>
                  <a:lnTo>
                    <a:pt x="228" y="22"/>
                  </a:lnTo>
                  <a:lnTo>
                    <a:pt x="230" y="22"/>
                  </a:lnTo>
                  <a:lnTo>
                    <a:pt x="232" y="22"/>
                  </a:lnTo>
                  <a:lnTo>
                    <a:pt x="234" y="22"/>
                  </a:lnTo>
                  <a:lnTo>
                    <a:pt x="234" y="20"/>
                  </a:lnTo>
                  <a:lnTo>
                    <a:pt x="234" y="22"/>
                  </a:lnTo>
                  <a:lnTo>
                    <a:pt x="234" y="24"/>
                  </a:lnTo>
                  <a:lnTo>
                    <a:pt x="244" y="28"/>
                  </a:lnTo>
                  <a:lnTo>
                    <a:pt x="246" y="28"/>
                  </a:lnTo>
                  <a:lnTo>
                    <a:pt x="248" y="30"/>
                  </a:lnTo>
                  <a:lnTo>
                    <a:pt x="250" y="30"/>
                  </a:lnTo>
                  <a:lnTo>
                    <a:pt x="242" y="36"/>
                  </a:lnTo>
                  <a:lnTo>
                    <a:pt x="240" y="38"/>
                  </a:lnTo>
                  <a:lnTo>
                    <a:pt x="240" y="40"/>
                  </a:lnTo>
                  <a:lnTo>
                    <a:pt x="240" y="42"/>
                  </a:lnTo>
                  <a:lnTo>
                    <a:pt x="238" y="42"/>
                  </a:lnTo>
                  <a:lnTo>
                    <a:pt x="236" y="42"/>
                  </a:lnTo>
                  <a:lnTo>
                    <a:pt x="232" y="42"/>
                  </a:lnTo>
                  <a:lnTo>
                    <a:pt x="230" y="44"/>
                  </a:lnTo>
                  <a:lnTo>
                    <a:pt x="228" y="44"/>
                  </a:lnTo>
                  <a:lnTo>
                    <a:pt x="226" y="44"/>
                  </a:lnTo>
                  <a:lnTo>
                    <a:pt x="224" y="44"/>
                  </a:lnTo>
                  <a:lnTo>
                    <a:pt x="224" y="46"/>
                  </a:lnTo>
                  <a:lnTo>
                    <a:pt x="222" y="46"/>
                  </a:lnTo>
                  <a:lnTo>
                    <a:pt x="220" y="46"/>
                  </a:lnTo>
                  <a:lnTo>
                    <a:pt x="218" y="46"/>
                  </a:lnTo>
                  <a:lnTo>
                    <a:pt x="214" y="46"/>
                  </a:lnTo>
                  <a:lnTo>
                    <a:pt x="212" y="46"/>
                  </a:lnTo>
                  <a:lnTo>
                    <a:pt x="200" y="40"/>
                  </a:lnTo>
                  <a:lnTo>
                    <a:pt x="198" y="42"/>
                  </a:lnTo>
                  <a:lnTo>
                    <a:pt x="196" y="42"/>
                  </a:lnTo>
                  <a:lnTo>
                    <a:pt x="194" y="42"/>
                  </a:lnTo>
                  <a:lnTo>
                    <a:pt x="194" y="44"/>
                  </a:lnTo>
                  <a:lnTo>
                    <a:pt x="192" y="48"/>
                  </a:lnTo>
                  <a:lnTo>
                    <a:pt x="192" y="50"/>
                  </a:lnTo>
                  <a:lnTo>
                    <a:pt x="194" y="50"/>
                  </a:lnTo>
                  <a:lnTo>
                    <a:pt x="196" y="50"/>
                  </a:lnTo>
                  <a:lnTo>
                    <a:pt x="196" y="52"/>
                  </a:lnTo>
                  <a:lnTo>
                    <a:pt x="194" y="52"/>
                  </a:lnTo>
                  <a:lnTo>
                    <a:pt x="194" y="54"/>
                  </a:lnTo>
                  <a:lnTo>
                    <a:pt x="196" y="54"/>
                  </a:lnTo>
                  <a:lnTo>
                    <a:pt x="198" y="54"/>
                  </a:lnTo>
                  <a:lnTo>
                    <a:pt x="198" y="56"/>
                  </a:lnTo>
                  <a:lnTo>
                    <a:pt x="200" y="56"/>
                  </a:lnTo>
                  <a:lnTo>
                    <a:pt x="198" y="58"/>
                  </a:lnTo>
                  <a:lnTo>
                    <a:pt x="196" y="58"/>
                  </a:lnTo>
                  <a:lnTo>
                    <a:pt x="196" y="60"/>
                  </a:lnTo>
                  <a:lnTo>
                    <a:pt x="198" y="64"/>
                  </a:lnTo>
                  <a:lnTo>
                    <a:pt x="200" y="66"/>
                  </a:lnTo>
                  <a:lnTo>
                    <a:pt x="198" y="66"/>
                  </a:lnTo>
                  <a:lnTo>
                    <a:pt x="196" y="68"/>
                  </a:lnTo>
                  <a:lnTo>
                    <a:pt x="194" y="70"/>
                  </a:lnTo>
                  <a:lnTo>
                    <a:pt x="198" y="70"/>
                  </a:lnTo>
                  <a:lnTo>
                    <a:pt x="198" y="72"/>
                  </a:lnTo>
                  <a:lnTo>
                    <a:pt x="200" y="74"/>
                  </a:lnTo>
                  <a:lnTo>
                    <a:pt x="200" y="76"/>
                  </a:lnTo>
                  <a:lnTo>
                    <a:pt x="202" y="76"/>
                  </a:lnTo>
                  <a:lnTo>
                    <a:pt x="204" y="78"/>
                  </a:lnTo>
                  <a:lnTo>
                    <a:pt x="206" y="78"/>
                  </a:lnTo>
                  <a:lnTo>
                    <a:pt x="206" y="80"/>
                  </a:lnTo>
                  <a:lnTo>
                    <a:pt x="206" y="82"/>
                  </a:lnTo>
                  <a:lnTo>
                    <a:pt x="208" y="84"/>
                  </a:lnTo>
                  <a:lnTo>
                    <a:pt x="212" y="84"/>
                  </a:lnTo>
                  <a:lnTo>
                    <a:pt x="214" y="84"/>
                  </a:lnTo>
                  <a:lnTo>
                    <a:pt x="216" y="86"/>
                  </a:lnTo>
                  <a:lnTo>
                    <a:pt x="216" y="88"/>
                  </a:lnTo>
                  <a:lnTo>
                    <a:pt x="216" y="90"/>
                  </a:lnTo>
                  <a:lnTo>
                    <a:pt x="214" y="90"/>
                  </a:lnTo>
                  <a:lnTo>
                    <a:pt x="212" y="92"/>
                  </a:lnTo>
                  <a:lnTo>
                    <a:pt x="210" y="90"/>
                  </a:lnTo>
                  <a:lnTo>
                    <a:pt x="210" y="92"/>
                  </a:lnTo>
                  <a:lnTo>
                    <a:pt x="208" y="92"/>
                  </a:lnTo>
                  <a:lnTo>
                    <a:pt x="206" y="94"/>
                  </a:lnTo>
                  <a:lnTo>
                    <a:pt x="204" y="96"/>
                  </a:lnTo>
                  <a:lnTo>
                    <a:pt x="204" y="98"/>
                  </a:lnTo>
                  <a:lnTo>
                    <a:pt x="206" y="100"/>
                  </a:lnTo>
                  <a:lnTo>
                    <a:pt x="206" y="102"/>
                  </a:lnTo>
                  <a:lnTo>
                    <a:pt x="206" y="104"/>
                  </a:lnTo>
                  <a:lnTo>
                    <a:pt x="204" y="104"/>
                  </a:lnTo>
                  <a:lnTo>
                    <a:pt x="204" y="106"/>
                  </a:lnTo>
                  <a:lnTo>
                    <a:pt x="206" y="106"/>
                  </a:lnTo>
                  <a:lnTo>
                    <a:pt x="208" y="108"/>
                  </a:lnTo>
                  <a:lnTo>
                    <a:pt x="208" y="110"/>
                  </a:lnTo>
                  <a:lnTo>
                    <a:pt x="206" y="110"/>
                  </a:lnTo>
                  <a:lnTo>
                    <a:pt x="206" y="108"/>
                  </a:lnTo>
                  <a:lnTo>
                    <a:pt x="204" y="110"/>
                  </a:lnTo>
                  <a:lnTo>
                    <a:pt x="200" y="112"/>
                  </a:lnTo>
                  <a:lnTo>
                    <a:pt x="198" y="116"/>
                  </a:lnTo>
                  <a:lnTo>
                    <a:pt x="196" y="118"/>
                  </a:lnTo>
                  <a:lnTo>
                    <a:pt x="194" y="120"/>
                  </a:lnTo>
                  <a:lnTo>
                    <a:pt x="194" y="122"/>
                  </a:lnTo>
                  <a:lnTo>
                    <a:pt x="194" y="124"/>
                  </a:lnTo>
                  <a:lnTo>
                    <a:pt x="192" y="126"/>
                  </a:lnTo>
                  <a:lnTo>
                    <a:pt x="190" y="128"/>
                  </a:lnTo>
                  <a:lnTo>
                    <a:pt x="188" y="128"/>
                  </a:lnTo>
                  <a:lnTo>
                    <a:pt x="186" y="128"/>
                  </a:lnTo>
                  <a:lnTo>
                    <a:pt x="176" y="144"/>
                  </a:lnTo>
                  <a:lnTo>
                    <a:pt x="174" y="146"/>
                  </a:lnTo>
                  <a:lnTo>
                    <a:pt x="162" y="162"/>
                  </a:lnTo>
                  <a:lnTo>
                    <a:pt x="160" y="162"/>
                  </a:lnTo>
                  <a:lnTo>
                    <a:pt x="154" y="162"/>
                  </a:lnTo>
                  <a:lnTo>
                    <a:pt x="152" y="164"/>
                  </a:lnTo>
                  <a:lnTo>
                    <a:pt x="150" y="166"/>
                  </a:lnTo>
                  <a:lnTo>
                    <a:pt x="148" y="166"/>
                  </a:lnTo>
                  <a:lnTo>
                    <a:pt x="144" y="160"/>
                  </a:lnTo>
                  <a:lnTo>
                    <a:pt x="130" y="174"/>
                  </a:lnTo>
                  <a:lnTo>
                    <a:pt x="128" y="179"/>
                  </a:lnTo>
                  <a:lnTo>
                    <a:pt x="128" y="181"/>
                  </a:lnTo>
                  <a:lnTo>
                    <a:pt x="130" y="183"/>
                  </a:lnTo>
                  <a:lnTo>
                    <a:pt x="132" y="183"/>
                  </a:lnTo>
                  <a:lnTo>
                    <a:pt x="134" y="183"/>
                  </a:lnTo>
                  <a:lnTo>
                    <a:pt x="138" y="183"/>
                  </a:lnTo>
                  <a:lnTo>
                    <a:pt x="140" y="185"/>
                  </a:lnTo>
                  <a:lnTo>
                    <a:pt x="140" y="187"/>
                  </a:lnTo>
                  <a:lnTo>
                    <a:pt x="138" y="193"/>
                  </a:lnTo>
                  <a:lnTo>
                    <a:pt x="138" y="195"/>
                  </a:lnTo>
                  <a:lnTo>
                    <a:pt x="140" y="199"/>
                  </a:lnTo>
                  <a:lnTo>
                    <a:pt x="142" y="199"/>
                  </a:lnTo>
                  <a:lnTo>
                    <a:pt x="144" y="197"/>
                  </a:lnTo>
                  <a:lnTo>
                    <a:pt x="146" y="199"/>
                  </a:lnTo>
                  <a:lnTo>
                    <a:pt x="146" y="205"/>
                  </a:lnTo>
                  <a:lnTo>
                    <a:pt x="148" y="207"/>
                  </a:lnTo>
                  <a:lnTo>
                    <a:pt x="148" y="209"/>
                  </a:lnTo>
                  <a:lnTo>
                    <a:pt x="150" y="211"/>
                  </a:lnTo>
                  <a:lnTo>
                    <a:pt x="152" y="211"/>
                  </a:lnTo>
                  <a:lnTo>
                    <a:pt x="152" y="213"/>
                  </a:lnTo>
                  <a:lnTo>
                    <a:pt x="152" y="215"/>
                  </a:lnTo>
                  <a:lnTo>
                    <a:pt x="150" y="215"/>
                  </a:lnTo>
                  <a:lnTo>
                    <a:pt x="152" y="219"/>
                  </a:lnTo>
                  <a:lnTo>
                    <a:pt x="150" y="219"/>
                  </a:lnTo>
                  <a:lnTo>
                    <a:pt x="152" y="219"/>
                  </a:lnTo>
                  <a:lnTo>
                    <a:pt x="150" y="221"/>
                  </a:lnTo>
                  <a:lnTo>
                    <a:pt x="148" y="223"/>
                  </a:lnTo>
                  <a:lnTo>
                    <a:pt x="146" y="221"/>
                  </a:lnTo>
                  <a:lnTo>
                    <a:pt x="144" y="221"/>
                  </a:lnTo>
                  <a:lnTo>
                    <a:pt x="146" y="219"/>
                  </a:lnTo>
                  <a:lnTo>
                    <a:pt x="144" y="219"/>
                  </a:lnTo>
                  <a:lnTo>
                    <a:pt x="138" y="221"/>
                  </a:lnTo>
                  <a:lnTo>
                    <a:pt x="138" y="223"/>
                  </a:lnTo>
                  <a:lnTo>
                    <a:pt x="136" y="223"/>
                  </a:lnTo>
                  <a:lnTo>
                    <a:pt x="132" y="223"/>
                  </a:lnTo>
                  <a:lnTo>
                    <a:pt x="130" y="221"/>
                  </a:lnTo>
                  <a:lnTo>
                    <a:pt x="128" y="221"/>
                  </a:lnTo>
                  <a:lnTo>
                    <a:pt x="122" y="221"/>
                  </a:lnTo>
                  <a:lnTo>
                    <a:pt x="120" y="221"/>
                  </a:lnTo>
                  <a:lnTo>
                    <a:pt x="118" y="221"/>
                  </a:lnTo>
                  <a:lnTo>
                    <a:pt x="118" y="219"/>
                  </a:lnTo>
                  <a:lnTo>
                    <a:pt x="118" y="221"/>
                  </a:lnTo>
                  <a:lnTo>
                    <a:pt x="118" y="225"/>
                  </a:lnTo>
                  <a:lnTo>
                    <a:pt x="112" y="225"/>
                  </a:lnTo>
                  <a:lnTo>
                    <a:pt x="112" y="227"/>
                  </a:lnTo>
                  <a:lnTo>
                    <a:pt x="110" y="225"/>
                  </a:lnTo>
                  <a:lnTo>
                    <a:pt x="110" y="227"/>
                  </a:lnTo>
                  <a:lnTo>
                    <a:pt x="108" y="227"/>
                  </a:lnTo>
                  <a:lnTo>
                    <a:pt x="108" y="229"/>
                  </a:lnTo>
                  <a:lnTo>
                    <a:pt x="106" y="229"/>
                  </a:lnTo>
                  <a:lnTo>
                    <a:pt x="102" y="229"/>
                  </a:lnTo>
                  <a:lnTo>
                    <a:pt x="100" y="229"/>
                  </a:lnTo>
                  <a:lnTo>
                    <a:pt x="98" y="227"/>
                  </a:lnTo>
                  <a:lnTo>
                    <a:pt x="98" y="225"/>
                  </a:lnTo>
                  <a:lnTo>
                    <a:pt x="96" y="223"/>
                  </a:lnTo>
                  <a:lnTo>
                    <a:pt x="94" y="215"/>
                  </a:lnTo>
                  <a:lnTo>
                    <a:pt x="92" y="215"/>
                  </a:lnTo>
                  <a:lnTo>
                    <a:pt x="88" y="213"/>
                  </a:lnTo>
                  <a:lnTo>
                    <a:pt x="86" y="207"/>
                  </a:lnTo>
                  <a:lnTo>
                    <a:pt x="86" y="205"/>
                  </a:lnTo>
                  <a:lnTo>
                    <a:pt x="82" y="203"/>
                  </a:lnTo>
                  <a:lnTo>
                    <a:pt x="68" y="203"/>
                  </a:lnTo>
                  <a:lnTo>
                    <a:pt x="64" y="205"/>
                  </a:lnTo>
                  <a:lnTo>
                    <a:pt x="58" y="203"/>
                  </a:lnTo>
                  <a:lnTo>
                    <a:pt x="56" y="207"/>
                  </a:lnTo>
                  <a:lnTo>
                    <a:pt x="54" y="205"/>
                  </a:lnTo>
                  <a:lnTo>
                    <a:pt x="50" y="205"/>
                  </a:lnTo>
                  <a:lnTo>
                    <a:pt x="48" y="203"/>
                  </a:lnTo>
                  <a:lnTo>
                    <a:pt x="44" y="203"/>
                  </a:lnTo>
                  <a:lnTo>
                    <a:pt x="40" y="203"/>
                  </a:lnTo>
                  <a:lnTo>
                    <a:pt x="38" y="205"/>
                  </a:lnTo>
                  <a:lnTo>
                    <a:pt x="24" y="205"/>
                  </a:lnTo>
                  <a:lnTo>
                    <a:pt x="20" y="207"/>
                  </a:lnTo>
                  <a:lnTo>
                    <a:pt x="18" y="207"/>
                  </a:lnTo>
                  <a:lnTo>
                    <a:pt x="16" y="207"/>
                  </a:lnTo>
                  <a:lnTo>
                    <a:pt x="14" y="209"/>
                  </a:lnTo>
                  <a:lnTo>
                    <a:pt x="12" y="209"/>
                  </a:lnTo>
                  <a:lnTo>
                    <a:pt x="12" y="207"/>
                  </a:lnTo>
                </a:path>
              </a:pathLst>
            </a:custGeom>
            <a:solidFill>
              <a:schemeClr val="accent1"/>
            </a:solidFill>
            <a:ln w="3175">
              <a:solidFill>
                <a:schemeClr val="bg1"/>
              </a:solidFill>
              <a:round/>
              <a:headEnd/>
              <a:tailEnd/>
            </a:ln>
          </p:spPr>
          <p:txBody>
            <a:bodyPr/>
            <a:lstStyle/>
            <a:p>
              <a:endParaRPr lang="fr-FR" dirty="0"/>
            </a:p>
          </p:txBody>
        </p:sp>
        <p:sp>
          <p:nvSpPr>
            <p:cNvPr id="5451" name="Freeform 520"/>
            <p:cNvSpPr>
              <a:spLocks/>
            </p:cNvSpPr>
            <p:nvPr/>
          </p:nvSpPr>
          <p:spPr bwMode="auto">
            <a:xfrm>
              <a:off x="3568" y="1999"/>
              <a:ext cx="212" cy="145"/>
            </a:xfrm>
            <a:custGeom>
              <a:avLst/>
              <a:gdLst>
                <a:gd name="T0" fmla="*/ 70 w 212"/>
                <a:gd name="T1" fmla="*/ 30 h 145"/>
                <a:gd name="T2" fmla="*/ 66 w 212"/>
                <a:gd name="T3" fmla="*/ 18 h 145"/>
                <a:gd name="T4" fmla="*/ 72 w 212"/>
                <a:gd name="T5" fmla="*/ 12 h 145"/>
                <a:gd name="T6" fmla="*/ 82 w 212"/>
                <a:gd name="T7" fmla="*/ 8 h 145"/>
                <a:gd name="T8" fmla="*/ 86 w 212"/>
                <a:gd name="T9" fmla="*/ 8 h 145"/>
                <a:gd name="T10" fmla="*/ 88 w 212"/>
                <a:gd name="T11" fmla="*/ 2 h 145"/>
                <a:gd name="T12" fmla="*/ 102 w 212"/>
                <a:gd name="T13" fmla="*/ 8 h 145"/>
                <a:gd name="T14" fmla="*/ 112 w 212"/>
                <a:gd name="T15" fmla="*/ 10 h 145"/>
                <a:gd name="T16" fmla="*/ 112 w 212"/>
                <a:gd name="T17" fmla="*/ 16 h 145"/>
                <a:gd name="T18" fmla="*/ 114 w 212"/>
                <a:gd name="T19" fmla="*/ 22 h 145"/>
                <a:gd name="T20" fmla="*/ 114 w 212"/>
                <a:gd name="T21" fmla="*/ 28 h 145"/>
                <a:gd name="T22" fmla="*/ 134 w 212"/>
                <a:gd name="T23" fmla="*/ 32 h 145"/>
                <a:gd name="T24" fmla="*/ 142 w 212"/>
                <a:gd name="T25" fmla="*/ 33 h 145"/>
                <a:gd name="T26" fmla="*/ 144 w 212"/>
                <a:gd name="T27" fmla="*/ 41 h 145"/>
                <a:gd name="T28" fmla="*/ 150 w 212"/>
                <a:gd name="T29" fmla="*/ 51 h 145"/>
                <a:gd name="T30" fmla="*/ 178 w 212"/>
                <a:gd name="T31" fmla="*/ 73 h 145"/>
                <a:gd name="T32" fmla="*/ 198 w 212"/>
                <a:gd name="T33" fmla="*/ 87 h 145"/>
                <a:gd name="T34" fmla="*/ 208 w 212"/>
                <a:gd name="T35" fmla="*/ 91 h 145"/>
                <a:gd name="T36" fmla="*/ 210 w 212"/>
                <a:gd name="T37" fmla="*/ 105 h 145"/>
                <a:gd name="T38" fmla="*/ 196 w 212"/>
                <a:gd name="T39" fmla="*/ 101 h 145"/>
                <a:gd name="T40" fmla="*/ 196 w 212"/>
                <a:gd name="T41" fmla="*/ 107 h 145"/>
                <a:gd name="T42" fmla="*/ 188 w 212"/>
                <a:gd name="T43" fmla="*/ 107 h 145"/>
                <a:gd name="T44" fmla="*/ 184 w 212"/>
                <a:gd name="T45" fmla="*/ 109 h 145"/>
                <a:gd name="T46" fmla="*/ 180 w 212"/>
                <a:gd name="T47" fmla="*/ 125 h 145"/>
                <a:gd name="T48" fmla="*/ 172 w 212"/>
                <a:gd name="T49" fmla="*/ 129 h 145"/>
                <a:gd name="T50" fmla="*/ 162 w 212"/>
                <a:gd name="T51" fmla="*/ 133 h 145"/>
                <a:gd name="T52" fmla="*/ 162 w 212"/>
                <a:gd name="T53" fmla="*/ 135 h 145"/>
                <a:gd name="T54" fmla="*/ 156 w 212"/>
                <a:gd name="T55" fmla="*/ 143 h 145"/>
                <a:gd name="T56" fmla="*/ 148 w 212"/>
                <a:gd name="T57" fmla="*/ 145 h 145"/>
                <a:gd name="T58" fmla="*/ 144 w 212"/>
                <a:gd name="T59" fmla="*/ 141 h 145"/>
                <a:gd name="T60" fmla="*/ 136 w 212"/>
                <a:gd name="T61" fmla="*/ 141 h 145"/>
                <a:gd name="T62" fmla="*/ 132 w 212"/>
                <a:gd name="T63" fmla="*/ 133 h 145"/>
                <a:gd name="T64" fmla="*/ 122 w 212"/>
                <a:gd name="T65" fmla="*/ 119 h 145"/>
                <a:gd name="T66" fmla="*/ 102 w 212"/>
                <a:gd name="T67" fmla="*/ 101 h 145"/>
                <a:gd name="T68" fmla="*/ 92 w 212"/>
                <a:gd name="T69" fmla="*/ 99 h 145"/>
                <a:gd name="T70" fmla="*/ 58 w 212"/>
                <a:gd name="T71" fmla="*/ 87 h 145"/>
                <a:gd name="T72" fmla="*/ 54 w 212"/>
                <a:gd name="T73" fmla="*/ 91 h 145"/>
                <a:gd name="T74" fmla="*/ 30 w 212"/>
                <a:gd name="T75" fmla="*/ 101 h 145"/>
                <a:gd name="T76" fmla="*/ 20 w 212"/>
                <a:gd name="T77" fmla="*/ 77 h 145"/>
                <a:gd name="T78" fmla="*/ 16 w 212"/>
                <a:gd name="T79" fmla="*/ 67 h 145"/>
                <a:gd name="T80" fmla="*/ 20 w 212"/>
                <a:gd name="T81" fmla="*/ 61 h 145"/>
                <a:gd name="T82" fmla="*/ 16 w 212"/>
                <a:gd name="T83" fmla="*/ 55 h 145"/>
                <a:gd name="T84" fmla="*/ 14 w 212"/>
                <a:gd name="T85" fmla="*/ 53 h 145"/>
                <a:gd name="T86" fmla="*/ 4 w 212"/>
                <a:gd name="T87" fmla="*/ 47 h 145"/>
                <a:gd name="T88" fmla="*/ 6 w 212"/>
                <a:gd name="T89" fmla="*/ 33 h 145"/>
                <a:gd name="T90" fmla="*/ 20 w 212"/>
                <a:gd name="T91" fmla="*/ 41 h 145"/>
                <a:gd name="T92" fmla="*/ 30 w 212"/>
                <a:gd name="T93" fmla="*/ 41 h 145"/>
                <a:gd name="T94" fmla="*/ 30 w 212"/>
                <a:gd name="T95" fmla="*/ 37 h 145"/>
                <a:gd name="T96" fmla="*/ 22 w 212"/>
                <a:gd name="T97" fmla="*/ 20 h 145"/>
                <a:gd name="T98" fmla="*/ 6 w 212"/>
                <a:gd name="T99" fmla="*/ 18 h 145"/>
                <a:gd name="T100" fmla="*/ 4 w 212"/>
                <a:gd name="T101" fmla="*/ 32 h 145"/>
                <a:gd name="T102" fmla="*/ 8 w 212"/>
                <a:gd name="T103" fmla="*/ 12 h 145"/>
                <a:gd name="T104" fmla="*/ 32 w 212"/>
                <a:gd name="T105" fmla="*/ 12 h 145"/>
                <a:gd name="T106" fmla="*/ 48 w 212"/>
                <a:gd name="T107" fmla="*/ 30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
                <a:gd name="T163" fmla="*/ 0 h 145"/>
                <a:gd name="T164" fmla="*/ 212 w 212"/>
                <a:gd name="T165" fmla="*/ 145 h 1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 h="145">
                  <a:moveTo>
                    <a:pt x="52" y="28"/>
                  </a:moveTo>
                  <a:lnTo>
                    <a:pt x="68" y="30"/>
                  </a:lnTo>
                  <a:lnTo>
                    <a:pt x="70" y="30"/>
                  </a:lnTo>
                  <a:lnTo>
                    <a:pt x="68" y="26"/>
                  </a:lnTo>
                  <a:lnTo>
                    <a:pt x="68" y="24"/>
                  </a:lnTo>
                  <a:lnTo>
                    <a:pt x="66" y="18"/>
                  </a:lnTo>
                  <a:lnTo>
                    <a:pt x="68" y="16"/>
                  </a:lnTo>
                  <a:lnTo>
                    <a:pt x="70" y="16"/>
                  </a:lnTo>
                  <a:lnTo>
                    <a:pt x="72" y="12"/>
                  </a:lnTo>
                  <a:lnTo>
                    <a:pt x="78" y="12"/>
                  </a:lnTo>
                  <a:lnTo>
                    <a:pt x="80" y="10"/>
                  </a:lnTo>
                  <a:lnTo>
                    <a:pt x="82" y="8"/>
                  </a:lnTo>
                  <a:lnTo>
                    <a:pt x="82" y="6"/>
                  </a:lnTo>
                  <a:lnTo>
                    <a:pt x="84" y="6"/>
                  </a:lnTo>
                  <a:lnTo>
                    <a:pt x="86" y="8"/>
                  </a:lnTo>
                  <a:lnTo>
                    <a:pt x="90" y="8"/>
                  </a:lnTo>
                  <a:lnTo>
                    <a:pt x="86" y="4"/>
                  </a:lnTo>
                  <a:lnTo>
                    <a:pt x="88" y="2"/>
                  </a:lnTo>
                  <a:lnTo>
                    <a:pt x="90" y="2"/>
                  </a:lnTo>
                  <a:lnTo>
                    <a:pt x="92" y="0"/>
                  </a:lnTo>
                  <a:lnTo>
                    <a:pt x="102" y="8"/>
                  </a:lnTo>
                  <a:lnTo>
                    <a:pt x="104" y="10"/>
                  </a:lnTo>
                  <a:lnTo>
                    <a:pt x="106" y="10"/>
                  </a:lnTo>
                  <a:lnTo>
                    <a:pt x="112" y="10"/>
                  </a:lnTo>
                  <a:lnTo>
                    <a:pt x="112" y="12"/>
                  </a:lnTo>
                  <a:lnTo>
                    <a:pt x="112" y="14"/>
                  </a:lnTo>
                  <a:lnTo>
                    <a:pt x="112" y="16"/>
                  </a:lnTo>
                  <a:lnTo>
                    <a:pt x="116" y="18"/>
                  </a:lnTo>
                  <a:lnTo>
                    <a:pt x="114" y="20"/>
                  </a:lnTo>
                  <a:lnTo>
                    <a:pt x="114" y="22"/>
                  </a:lnTo>
                  <a:lnTo>
                    <a:pt x="114" y="24"/>
                  </a:lnTo>
                  <a:lnTo>
                    <a:pt x="112" y="26"/>
                  </a:lnTo>
                  <a:lnTo>
                    <a:pt x="114" y="28"/>
                  </a:lnTo>
                  <a:lnTo>
                    <a:pt x="118" y="30"/>
                  </a:lnTo>
                  <a:lnTo>
                    <a:pt x="132" y="32"/>
                  </a:lnTo>
                  <a:lnTo>
                    <a:pt x="134" y="32"/>
                  </a:lnTo>
                  <a:lnTo>
                    <a:pt x="134" y="30"/>
                  </a:lnTo>
                  <a:lnTo>
                    <a:pt x="136" y="28"/>
                  </a:lnTo>
                  <a:lnTo>
                    <a:pt x="142" y="33"/>
                  </a:lnTo>
                  <a:lnTo>
                    <a:pt x="144" y="35"/>
                  </a:lnTo>
                  <a:lnTo>
                    <a:pt x="144" y="39"/>
                  </a:lnTo>
                  <a:lnTo>
                    <a:pt x="144" y="41"/>
                  </a:lnTo>
                  <a:lnTo>
                    <a:pt x="148" y="45"/>
                  </a:lnTo>
                  <a:lnTo>
                    <a:pt x="150" y="49"/>
                  </a:lnTo>
                  <a:lnTo>
                    <a:pt x="150" y="51"/>
                  </a:lnTo>
                  <a:lnTo>
                    <a:pt x="152" y="57"/>
                  </a:lnTo>
                  <a:lnTo>
                    <a:pt x="174" y="73"/>
                  </a:lnTo>
                  <a:lnTo>
                    <a:pt x="178" y="73"/>
                  </a:lnTo>
                  <a:lnTo>
                    <a:pt x="194" y="87"/>
                  </a:lnTo>
                  <a:lnTo>
                    <a:pt x="196" y="87"/>
                  </a:lnTo>
                  <a:lnTo>
                    <a:pt x="198" y="87"/>
                  </a:lnTo>
                  <a:lnTo>
                    <a:pt x="200" y="87"/>
                  </a:lnTo>
                  <a:lnTo>
                    <a:pt x="208" y="89"/>
                  </a:lnTo>
                  <a:lnTo>
                    <a:pt x="208" y="91"/>
                  </a:lnTo>
                  <a:lnTo>
                    <a:pt x="212" y="93"/>
                  </a:lnTo>
                  <a:lnTo>
                    <a:pt x="210" y="97"/>
                  </a:lnTo>
                  <a:lnTo>
                    <a:pt x="210" y="105"/>
                  </a:lnTo>
                  <a:lnTo>
                    <a:pt x="206" y="105"/>
                  </a:lnTo>
                  <a:lnTo>
                    <a:pt x="200" y="101"/>
                  </a:lnTo>
                  <a:lnTo>
                    <a:pt x="196" y="101"/>
                  </a:lnTo>
                  <a:lnTo>
                    <a:pt x="196" y="103"/>
                  </a:lnTo>
                  <a:lnTo>
                    <a:pt x="196" y="105"/>
                  </a:lnTo>
                  <a:lnTo>
                    <a:pt x="196" y="107"/>
                  </a:lnTo>
                  <a:lnTo>
                    <a:pt x="194" y="107"/>
                  </a:lnTo>
                  <a:lnTo>
                    <a:pt x="190" y="107"/>
                  </a:lnTo>
                  <a:lnTo>
                    <a:pt x="188" y="107"/>
                  </a:lnTo>
                  <a:lnTo>
                    <a:pt x="186" y="107"/>
                  </a:lnTo>
                  <a:lnTo>
                    <a:pt x="186" y="109"/>
                  </a:lnTo>
                  <a:lnTo>
                    <a:pt x="184" y="109"/>
                  </a:lnTo>
                  <a:lnTo>
                    <a:pt x="184" y="111"/>
                  </a:lnTo>
                  <a:lnTo>
                    <a:pt x="182" y="117"/>
                  </a:lnTo>
                  <a:lnTo>
                    <a:pt x="180" y="125"/>
                  </a:lnTo>
                  <a:lnTo>
                    <a:pt x="176" y="127"/>
                  </a:lnTo>
                  <a:lnTo>
                    <a:pt x="174" y="127"/>
                  </a:lnTo>
                  <a:lnTo>
                    <a:pt x="172" y="129"/>
                  </a:lnTo>
                  <a:lnTo>
                    <a:pt x="170" y="129"/>
                  </a:lnTo>
                  <a:lnTo>
                    <a:pt x="168" y="131"/>
                  </a:lnTo>
                  <a:lnTo>
                    <a:pt x="162" y="133"/>
                  </a:lnTo>
                  <a:lnTo>
                    <a:pt x="160" y="133"/>
                  </a:lnTo>
                  <a:lnTo>
                    <a:pt x="160" y="135"/>
                  </a:lnTo>
                  <a:lnTo>
                    <a:pt x="162" y="135"/>
                  </a:lnTo>
                  <a:lnTo>
                    <a:pt x="160" y="137"/>
                  </a:lnTo>
                  <a:lnTo>
                    <a:pt x="158" y="141"/>
                  </a:lnTo>
                  <a:lnTo>
                    <a:pt x="156" y="143"/>
                  </a:lnTo>
                  <a:lnTo>
                    <a:pt x="154" y="145"/>
                  </a:lnTo>
                  <a:lnTo>
                    <a:pt x="150" y="143"/>
                  </a:lnTo>
                  <a:lnTo>
                    <a:pt x="148" y="145"/>
                  </a:lnTo>
                  <a:lnTo>
                    <a:pt x="146" y="145"/>
                  </a:lnTo>
                  <a:lnTo>
                    <a:pt x="146" y="143"/>
                  </a:lnTo>
                  <a:lnTo>
                    <a:pt x="144" y="141"/>
                  </a:lnTo>
                  <a:lnTo>
                    <a:pt x="142" y="141"/>
                  </a:lnTo>
                  <a:lnTo>
                    <a:pt x="138" y="141"/>
                  </a:lnTo>
                  <a:lnTo>
                    <a:pt x="136" y="141"/>
                  </a:lnTo>
                  <a:lnTo>
                    <a:pt x="134" y="139"/>
                  </a:lnTo>
                  <a:lnTo>
                    <a:pt x="132" y="137"/>
                  </a:lnTo>
                  <a:lnTo>
                    <a:pt x="132" y="133"/>
                  </a:lnTo>
                  <a:lnTo>
                    <a:pt x="130" y="129"/>
                  </a:lnTo>
                  <a:lnTo>
                    <a:pt x="130" y="119"/>
                  </a:lnTo>
                  <a:lnTo>
                    <a:pt x="122" y="119"/>
                  </a:lnTo>
                  <a:lnTo>
                    <a:pt x="106" y="107"/>
                  </a:lnTo>
                  <a:lnTo>
                    <a:pt x="104" y="103"/>
                  </a:lnTo>
                  <a:lnTo>
                    <a:pt x="102" y="101"/>
                  </a:lnTo>
                  <a:lnTo>
                    <a:pt x="98" y="99"/>
                  </a:lnTo>
                  <a:lnTo>
                    <a:pt x="96" y="99"/>
                  </a:lnTo>
                  <a:lnTo>
                    <a:pt x="92" y="99"/>
                  </a:lnTo>
                  <a:lnTo>
                    <a:pt x="74" y="93"/>
                  </a:lnTo>
                  <a:lnTo>
                    <a:pt x="68" y="87"/>
                  </a:lnTo>
                  <a:lnTo>
                    <a:pt x="58" y="87"/>
                  </a:lnTo>
                  <a:lnTo>
                    <a:pt x="58" y="89"/>
                  </a:lnTo>
                  <a:lnTo>
                    <a:pt x="56" y="91"/>
                  </a:lnTo>
                  <a:lnTo>
                    <a:pt x="54" y="91"/>
                  </a:lnTo>
                  <a:lnTo>
                    <a:pt x="50" y="89"/>
                  </a:lnTo>
                  <a:lnTo>
                    <a:pt x="44" y="91"/>
                  </a:lnTo>
                  <a:lnTo>
                    <a:pt x="30" y="101"/>
                  </a:lnTo>
                  <a:lnTo>
                    <a:pt x="22" y="103"/>
                  </a:lnTo>
                  <a:lnTo>
                    <a:pt x="20" y="83"/>
                  </a:lnTo>
                  <a:lnTo>
                    <a:pt x="20" y="77"/>
                  </a:lnTo>
                  <a:lnTo>
                    <a:pt x="24" y="73"/>
                  </a:lnTo>
                  <a:lnTo>
                    <a:pt x="20" y="73"/>
                  </a:lnTo>
                  <a:lnTo>
                    <a:pt x="16" y="67"/>
                  </a:lnTo>
                  <a:lnTo>
                    <a:pt x="14" y="67"/>
                  </a:lnTo>
                  <a:lnTo>
                    <a:pt x="14" y="65"/>
                  </a:lnTo>
                  <a:lnTo>
                    <a:pt x="20" y="61"/>
                  </a:lnTo>
                  <a:lnTo>
                    <a:pt x="16" y="59"/>
                  </a:lnTo>
                  <a:lnTo>
                    <a:pt x="14" y="57"/>
                  </a:lnTo>
                  <a:lnTo>
                    <a:pt x="16" y="55"/>
                  </a:lnTo>
                  <a:lnTo>
                    <a:pt x="20" y="57"/>
                  </a:lnTo>
                  <a:lnTo>
                    <a:pt x="20" y="55"/>
                  </a:lnTo>
                  <a:lnTo>
                    <a:pt x="14" y="53"/>
                  </a:lnTo>
                  <a:lnTo>
                    <a:pt x="8" y="53"/>
                  </a:lnTo>
                  <a:lnTo>
                    <a:pt x="6" y="55"/>
                  </a:lnTo>
                  <a:lnTo>
                    <a:pt x="4" y="47"/>
                  </a:lnTo>
                  <a:lnTo>
                    <a:pt x="4" y="43"/>
                  </a:lnTo>
                  <a:lnTo>
                    <a:pt x="6" y="41"/>
                  </a:lnTo>
                  <a:lnTo>
                    <a:pt x="6" y="33"/>
                  </a:lnTo>
                  <a:lnTo>
                    <a:pt x="8" y="39"/>
                  </a:lnTo>
                  <a:lnTo>
                    <a:pt x="14" y="39"/>
                  </a:lnTo>
                  <a:lnTo>
                    <a:pt x="20" y="41"/>
                  </a:lnTo>
                  <a:lnTo>
                    <a:pt x="22" y="41"/>
                  </a:lnTo>
                  <a:lnTo>
                    <a:pt x="26" y="41"/>
                  </a:lnTo>
                  <a:lnTo>
                    <a:pt x="30" y="41"/>
                  </a:lnTo>
                  <a:lnTo>
                    <a:pt x="26" y="41"/>
                  </a:lnTo>
                  <a:lnTo>
                    <a:pt x="26" y="39"/>
                  </a:lnTo>
                  <a:lnTo>
                    <a:pt x="30" y="37"/>
                  </a:lnTo>
                  <a:lnTo>
                    <a:pt x="34" y="33"/>
                  </a:lnTo>
                  <a:lnTo>
                    <a:pt x="24" y="24"/>
                  </a:lnTo>
                  <a:lnTo>
                    <a:pt x="22" y="20"/>
                  </a:lnTo>
                  <a:lnTo>
                    <a:pt x="18" y="14"/>
                  </a:lnTo>
                  <a:lnTo>
                    <a:pt x="14" y="14"/>
                  </a:lnTo>
                  <a:lnTo>
                    <a:pt x="6" y="18"/>
                  </a:lnTo>
                  <a:lnTo>
                    <a:pt x="4" y="22"/>
                  </a:lnTo>
                  <a:lnTo>
                    <a:pt x="4" y="24"/>
                  </a:lnTo>
                  <a:lnTo>
                    <a:pt x="4" y="32"/>
                  </a:lnTo>
                  <a:lnTo>
                    <a:pt x="0" y="24"/>
                  </a:lnTo>
                  <a:lnTo>
                    <a:pt x="0" y="20"/>
                  </a:lnTo>
                  <a:lnTo>
                    <a:pt x="8" y="12"/>
                  </a:lnTo>
                  <a:lnTo>
                    <a:pt x="22" y="8"/>
                  </a:lnTo>
                  <a:lnTo>
                    <a:pt x="24" y="8"/>
                  </a:lnTo>
                  <a:lnTo>
                    <a:pt x="32" y="12"/>
                  </a:lnTo>
                  <a:lnTo>
                    <a:pt x="42" y="28"/>
                  </a:lnTo>
                  <a:lnTo>
                    <a:pt x="44" y="30"/>
                  </a:lnTo>
                  <a:lnTo>
                    <a:pt x="48" y="30"/>
                  </a:lnTo>
                  <a:lnTo>
                    <a:pt x="50" y="28"/>
                  </a:lnTo>
                  <a:lnTo>
                    <a:pt x="52" y="28"/>
                  </a:lnTo>
                  <a:close/>
                </a:path>
              </a:pathLst>
            </a:custGeom>
            <a:solidFill>
              <a:schemeClr val="tx2"/>
            </a:solidFill>
            <a:ln w="3175">
              <a:solidFill>
                <a:schemeClr val="bg1"/>
              </a:solidFill>
              <a:round/>
              <a:headEnd/>
              <a:tailEnd/>
            </a:ln>
          </p:spPr>
          <p:txBody>
            <a:bodyPr/>
            <a:lstStyle/>
            <a:p>
              <a:endParaRPr lang="fr-FR" dirty="0"/>
            </a:p>
          </p:txBody>
        </p:sp>
        <p:sp>
          <p:nvSpPr>
            <p:cNvPr id="5452" name="Freeform 521"/>
            <p:cNvSpPr>
              <a:spLocks/>
            </p:cNvSpPr>
            <p:nvPr/>
          </p:nvSpPr>
          <p:spPr bwMode="auto">
            <a:xfrm>
              <a:off x="3568" y="1999"/>
              <a:ext cx="212" cy="145"/>
            </a:xfrm>
            <a:custGeom>
              <a:avLst/>
              <a:gdLst>
                <a:gd name="T0" fmla="*/ 70 w 212"/>
                <a:gd name="T1" fmla="*/ 30 h 145"/>
                <a:gd name="T2" fmla="*/ 66 w 212"/>
                <a:gd name="T3" fmla="*/ 18 h 145"/>
                <a:gd name="T4" fmla="*/ 72 w 212"/>
                <a:gd name="T5" fmla="*/ 12 h 145"/>
                <a:gd name="T6" fmla="*/ 82 w 212"/>
                <a:gd name="T7" fmla="*/ 8 h 145"/>
                <a:gd name="T8" fmla="*/ 86 w 212"/>
                <a:gd name="T9" fmla="*/ 8 h 145"/>
                <a:gd name="T10" fmla="*/ 88 w 212"/>
                <a:gd name="T11" fmla="*/ 2 h 145"/>
                <a:gd name="T12" fmla="*/ 102 w 212"/>
                <a:gd name="T13" fmla="*/ 8 h 145"/>
                <a:gd name="T14" fmla="*/ 112 w 212"/>
                <a:gd name="T15" fmla="*/ 10 h 145"/>
                <a:gd name="T16" fmla="*/ 112 w 212"/>
                <a:gd name="T17" fmla="*/ 16 h 145"/>
                <a:gd name="T18" fmla="*/ 114 w 212"/>
                <a:gd name="T19" fmla="*/ 22 h 145"/>
                <a:gd name="T20" fmla="*/ 114 w 212"/>
                <a:gd name="T21" fmla="*/ 28 h 145"/>
                <a:gd name="T22" fmla="*/ 134 w 212"/>
                <a:gd name="T23" fmla="*/ 32 h 145"/>
                <a:gd name="T24" fmla="*/ 142 w 212"/>
                <a:gd name="T25" fmla="*/ 33 h 145"/>
                <a:gd name="T26" fmla="*/ 144 w 212"/>
                <a:gd name="T27" fmla="*/ 41 h 145"/>
                <a:gd name="T28" fmla="*/ 150 w 212"/>
                <a:gd name="T29" fmla="*/ 51 h 145"/>
                <a:gd name="T30" fmla="*/ 178 w 212"/>
                <a:gd name="T31" fmla="*/ 73 h 145"/>
                <a:gd name="T32" fmla="*/ 198 w 212"/>
                <a:gd name="T33" fmla="*/ 87 h 145"/>
                <a:gd name="T34" fmla="*/ 208 w 212"/>
                <a:gd name="T35" fmla="*/ 91 h 145"/>
                <a:gd name="T36" fmla="*/ 210 w 212"/>
                <a:gd name="T37" fmla="*/ 105 h 145"/>
                <a:gd name="T38" fmla="*/ 196 w 212"/>
                <a:gd name="T39" fmla="*/ 101 h 145"/>
                <a:gd name="T40" fmla="*/ 196 w 212"/>
                <a:gd name="T41" fmla="*/ 107 h 145"/>
                <a:gd name="T42" fmla="*/ 188 w 212"/>
                <a:gd name="T43" fmla="*/ 107 h 145"/>
                <a:gd name="T44" fmla="*/ 184 w 212"/>
                <a:gd name="T45" fmla="*/ 109 h 145"/>
                <a:gd name="T46" fmla="*/ 180 w 212"/>
                <a:gd name="T47" fmla="*/ 125 h 145"/>
                <a:gd name="T48" fmla="*/ 172 w 212"/>
                <a:gd name="T49" fmla="*/ 129 h 145"/>
                <a:gd name="T50" fmla="*/ 162 w 212"/>
                <a:gd name="T51" fmla="*/ 133 h 145"/>
                <a:gd name="T52" fmla="*/ 162 w 212"/>
                <a:gd name="T53" fmla="*/ 135 h 145"/>
                <a:gd name="T54" fmla="*/ 156 w 212"/>
                <a:gd name="T55" fmla="*/ 143 h 145"/>
                <a:gd name="T56" fmla="*/ 148 w 212"/>
                <a:gd name="T57" fmla="*/ 145 h 145"/>
                <a:gd name="T58" fmla="*/ 144 w 212"/>
                <a:gd name="T59" fmla="*/ 141 h 145"/>
                <a:gd name="T60" fmla="*/ 136 w 212"/>
                <a:gd name="T61" fmla="*/ 141 h 145"/>
                <a:gd name="T62" fmla="*/ 132 w 212"/>
                <a:gd name="T63" fmla="*/ 133 h 145"/>
                <a:gd name="T64" fmla="*/ 122 w 212"/>
                <a:gd name="T65" fmla="*/ 119 h 145"/>
                <a:gd name="T66" fmla="*/ 102 w 212"/>
                <a:gd name="T67" fmla="*/ 101 h 145"/>
                <a:gd name="T68" fmla="*/ 92 w 212"/>
                <a:gd name="T69" fmla="*/ 99 h 145"/>
                <a:gd name="T70" fmla="*/ 58 w 212"/>
                <a:gd name="T71" fmla="*/ 87 h 145"/>
                <a:gd name="T72" fmla="*/ 54 w 212"/>
                <a:gd name="T73" fmla="*/ 91 h 145"/>
                <a:gd name="T74" fmla="*/ 30 w 212"/>
                <a:gd name="T75" fmla="*/ 101 h 145"/>
                <a:gd name="T76" fmla="*/ 20 w 212"/>
                <a:gd name="T77" fmla="*/ 77 h 145"/>
                <a:gd name="T78" fmla="*/ 16 w 212"/>
                <a:gd name="T79" fmla="*/ 67 h 145"/>
                <a:gd name="T80" fmla="*/ 20 w 212"/>
                <a:gd name="T81" fmla="*/ 61 h 145"/>
                <a:gd name="T82" fmla="*/ 16 w 212"/>
                <a:gd name="T83" fmla="*/ 55 h 145"/>
                <a:gd name="T84" fmla="*/ 14 w 212"/>
                <a:gd name="T85" fmla="*/ 53 h 145"/>
                <a:gd name="T86" fmla="*/ 4 w 212"/>
                <a:gd name="T87" fmla="*/ 47 h 145"/>
                <a:gd name="T88" fmla="*/ 6 w 212"/>
                <a:gd name="T89" fmla="*/ 33 h 145"/>
                <a:gd name="T90" fmla="*/ 20 w 212"/>
                <a:gd name="T91" fmla="*/ 41 h 145"/>
                <a:gd name="T92" fmla="*/ 30 w 212"/>
                <a:gd name="T93" fmla="*/ 41 h 145"/>
                <a:gd name="T94" fmla="*/ 30 w 212"/>
                <a:gd name="T95" fmla="*/ 37 h 145"/>
                <a:gd name="T96" fmla="*/ 22 w 212"/>
                <a:gd name="T97" fmla="*/ 20 h 145"/>
                <a:gd name="T98" fmla="*/ 6 w 212"/>
                <a:gd name="T99" fmla="*/ 18 h 145"/>
                <a:gd name="T100" fmla="*/ 4 w 212"/>
                <a:gd name="T101" fmla="*/ 32 h 145"/>
                <a:gd name="T102" fmla="*/ 8 w 212"/>
                <a:gd name="T103" fmla="*/ 12 h 145"/>
                <a:gd name="T104" fmla="*/ 32 w 212"/>
                <a:gd name="T105" fmla="*/ 12 h 145"/>
                <a:gd name="T106" fmla="*/ 48 w 212"/>
                <a:gd name="T107" fmla="*/ 30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
                <a:gd name="T163" fmla="*/ 0 h 145"/>
                <a:gd name="T164" fmla="*/ 212 w 212"/>
                <a:gd name="T165" fmla="*/ 145 h 1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 h="145">
                  <a:moveTo>
                    <a:pt x="52" y="28"/>
                  </a:moveTo>
                  <a:lnTo>
                    <a:pt x="68" y="30"/>
                  </a:lnTo>
                  <a:lnTo>
                    <a:pt x="70" y="30"/>
                  </a:lnTo>
                  <a:lnTo>
                    <a:pt x="68" y="26"/>
                  </a:lnTo>
                  <a:lnTo>
                    <a:pt x="68" y="24"/>
                  </a:lnTo>
                  <a:lnTo>
                    <a:pt x="66" y="18"/>
                  </a:lnTo>
                  <a:lnTo>
                    <a:pt x="68" y="16"/>
                  </a:lnTo>
                  <a:lnTo>
                    <a:pt x="70" y="16"/>
                  </a:lnTo>
                  <a:lnTo>
                    <a:pt x="72" y="12"/>
                  </a:lnTo>
                  <a:lnTo>
                    <a:pt x="78" y="12"/>
                  </a:lnTo>
                  <a:lnTo>
                    <a:pt x="80" y="10"/>
                  </a:lnTo>
                  <a:lnTo>
                    <a:pt x="82" y="8"/>
                  </a:lnTo>
                  <a:lnTo>
                    <a:pt x="82" y="6"/>
                  </a:lnTo>
                  <a:lnTo>
                    <a:pt x="84" y="6"/>
                  </a:lnTo>
                  <a:lnTo>
                    <a:pt x="86" y="8"/>
                  </a:lnTo>
                  <a:lnTo>
                    <a:pt x="90" y="8"/>
                  </a:lnTo>
                  <a:lnTo>
                    <a:pt x="86" y="4"/>
                  </a:lnTo>
                  <a:lnTo>
                    <a:pt x="88" y="2"/>
                  </a:lnTo>
                  <a:lnTo>
                    <a:pt x="90" y="2"/>
                  </a:lnTo>
                  <a:lnTo>
                    <a:pt x="92" y="0"/>
                  </a:lnTo>
                  <a:lnTo>
                    <a:pt x="102" y="8"/>
                  </a:lnTo>
                  <a:lnTo>
                    <a:pt x="104" y="10"/>
                  </a:lnTo>
                  <a:lnTo>
                    <a:pt x="106" y="10"/>
                  </a:lnTo>
                  <a:lnTo>
                    <a:pt x="112" y="10"/>
                  </a:lnTo>
                  <a:lnTo>
                    <a:pt x="112" y="12"/>
                  </a:lnTo>
                  <a:lnTo>
                    <a:pt x="112" y="14"/>
                  </a:lnTo>
                  <a:lnTo>
                    <a:pt x="112" y="16"/>
                  </a:lnTo>
                  <a:lnTo>
                    <a:pt x="116" y="18"/>
                  </a:lnTo>
                  <a:lnTo>
                    <a:pt x="114" y="20"/>
                  </a:lnTo>
                  <a:lnTo>
                    <a:pt x="114" y="22"/>
                  </a:lnTo>
                  <a:lnTo>
                    <a:pt x="114" y="24"/>
                  </a:lnTo>
                  <a:lnTo>
                    <a:pt x="112" y="26"/>
                  </a:lnTo>
                  <a:lnTo>
                    <a:pt x="114" y="28"/>
                  </a:lnTo>
                  <a:lnTo>
                    <a:pt x="118" y="30"/>
                  </a:lnTo>
                  <a:lnTo>
                    <a:pt x="132" y="32"/>
                  </a:lnTo>
                  <a:lnTo>
                    <a:pt x="134" y="32"/>
                  </a:lnTo>
                  <a:lnTo>
                    <a:pt x="134" y="30"/>
                  </a:lnTo>
                  <a:lnTo>
                    <a:pt x="136" y="28"/>
                  </a:lnTo>
                  <a:lnTo>
                    <a:pt x="142" y="33"/>
                  </a:lnTo>
                  <a:lnTo>
                    <a:pt x="144" y="35"/>
                  </a:lnTo>
                  <a:lnTo>
                    <a:pt x="144" y="39"/>
                  </a:lnTo>
                  <a:lnTo>
                    <a:pt x="144" y="41"/>
                  </a:lnTo>
                  <a:lnTo>
                    <a:pt x="148" y="45"/>
                  </a:lnTo>
                  <a:lnTo>
                    <a:pt x="150" y="49"/>
                  </a:lnTo>
                  <a:lnTo>
                    <a:pt x="150" y="51"/>
                  </a:lnTo>
                  <a:lnTo>
                    <a:pt x="152" y="57"/>
                  </a:lnTo>
                  <a:lnTo>
                    <a:pt x="174" y="73"/>
                  </a:lnTo>
                  <a:lnTo>
                    <a:pt x="178" y="73"/>
                  </a:lnTo>
                  <a:lnTo>
                    <a:pt x="194" y="87"/>
                  </a:lnTo>
                  <a:lnTo>
                    <a:pt x="196" y="87"/>
                  </a:lnTo>
                  <a:lnTo>
                    <a:pt x="198" y="87"/>
                  </a:lnTo>
                  <a:lnTo>
                    <a:pt x="200" y="87"/>
                  </a:lnTo>
                  <a:lnTo>
                    <a:pt x="208" y="89"/>
                  </a:lnTo>
                  <a:lnTo>
                    <a:pt x="208" y="91"/>
                  </a:lnTo>
                  <a:lnTo>
                    <a:pt x="212" y="93"/>
                  </a:lnTo>
                  <a:lnTo>
                    <a:pt x="210" y="97"/>
                  </a:lnTo>
                  <a:lnTo>
                    <a:pt x="210" y="105"/>
                  </a:lnTo>
                  <a:lnTo>
                    <a:pt x="206" y="105"/>
                  </a:lnTo>
                  <a:lnTo>
                    <a:pt x="200" y="101"/>
                  </a:lnTo>
                  <a:lnTo>
                    <a:pt x="196" y="101"/>
                  </a:lnTo>
                  <a:lnTo>
                    <a:pt x="196" y="103"/>
                  </a:lnTo>
                  <a:lnTo>
                    <a:pt x="196" y="105"/>
                  </a:lnTo>
                  <a:lnTo>
                    <a:pt x="196" y="107"/>
                  </a:lnTo>
                  <a:lnTo>
                    <a:pt x="194" y="107"/>
                  </a:lnTo>
                  <a:lnTo>
                    <a:pt x="190" y="107"/>
                  </a:lnTo>
                  <a:lnTo>
                    <a:pt x="188" y="107"/>
                  </a:lnTo>
                  <a:lnTo>
                    <a:pt x="186" y="107"/>
                  </a:lnTo>
                  <a:lnTo>
                    <a:pt x="186" y="109"/>
                  </a:lnTo>
                  <a:lnTo>
                    <a:pt x="184" y="109"/>
                  </a:lnTo>
                  <a:lnTo>
                    <a:pt x="184" y="111"/>
                  </a:lnTo>
                  <a:lnTo>
                    <a:pt x="182" y="117"/>
                  </a:lnTo>
                  <a:lnTo>
                    <a:pt x="180" y="125"/>
                  </a:lnTo>
                  <a:lnTo>
                    <a:pt x="176" y="127"/>
                  </a:lnTo>
                  <a:lnTo>
                    <a:pt x="174" y="127"/>
                  </a:lnTo>
                  <a:lnTo>
                    <a:pt x="172" y="129"/>
                  </a:lnTo>
                  <a:lnTo>
                    <a:pt x="170" y="129"/>
                  </a:lnTo>
                  <a:lnTo>
                    <a:pt x="168" y="131"/>
                  </a:lnTo>
                  <a:lnTo>
                    <a:pt x="162" y="133"/>
                  </a:lnTo>
                  <a:lnTo>
                    <a:pt x="160" y="133"/>
                  </a:lnTo>
                  <a:lnTo>
                    <a:pt x="160" y="135"/>
                  </a:lnTo>
                  <a:lnTo>
                    <a:pt x="162" y="135"/>
                  </a:lnTo>
                  <a:lnTo>
                    <a:pt x="160" y="137"/>
                  </a:lnTo>
                  <a:lnTo>
                    <a:pt x="158" y="141"/>
                  </a:lnTo>
                  <a:lnTo>
                    <a:pt x="156" y="143"/>
                  </a:lnTo>
                  <a:lnTo>
                    <a:pt x="154" y="145"/>
                  </a:lnTo>
                  <a:lnTo>
                    <a:pt x="150" y="143"/>
                  </a:lnTo>
                  <a:lnTo>
                    <a:pt x="148" y="145"/>
                  </a:lnTo>
                  <a:lnTo>
                    <a:pt x="146" y="145"/>
                  </a:lnTo>
                  <a:lnTo>
                    <a:pt x="146" y="143"/>
                  </a:lnTo>
                  <a:lnTo>
                    <a:pt x="144" y="141"/>
                  </a:lnTo>
                  <a:lnTo>
                    <a:pt x="142" y="141"/>
                  </a:lnTo>
                  <a:lnTo>
                    <a:pt x="138" y="141"/>
                  </a:lnTo>
                  <a:lnTo>
                    <a:pt x="136" y="141"/>
                  </a:lnTo>
                  <a:lnTo>
                    <a:pt x="134" y="139"/>
                  </a:lnTo>
                  <a:lnTo>
                    <a:pt x="132" y="137"/>
                  </a:lnTo>
                  <a:lnTo>
                    <a:pt x="132" y="133"/>
                  </a:lnTo>
                  <a:lnTo>
                    <a:pt x="130" y="129"/>
                  </a:lnTo>
                  <a:lnTo>
                    <a:pt x="130" y="119"/>
                  </a:lnTo>
                  <a:lnTo>
                    <a:pt x="122" y="119"/>
                  </a:lnTo>
                  <a:lnTo>
                    <a:pt x="106" y="107"/>
                  </a:lnTo>
                  <a:lnTo>
                    <a:pt x="104" y="103"/>
                  </a:lnTo>
                  <a:lnTo>
                    <a:pt x="102" y="101"/>
                  </a:lnTo>
                  <a:lnTo>
                    <a:pt x="98" y="99"/>
                  </a:lnTo>
                  <a:lnTo>
                    <a:pt x="96" y="99"/>
                  </a:lnTo>
                  <a:lnTo>
                    <a:pt x="92" y="99"/>
                  </a:lnTo>
                  <a:lnTo>
                    <a:pt x="74" y="93"/>
                  </a:lnTo>
                  <a:lnTo>
                    <a:pt x="68" y="87"/>
                  </a:lnTo>
                  <a:lnTo>
                    <a:pt x="58" y="87"/>
                  </a:lnTo>
                  <a:lnTo>
                    <a:pt x="58" y="89"/>
                  </a:lnTo>
                  <a:lnTo>
                    <a:pt x="56" y="91"/>
                  </a:lnTo>
                  <a:lnTo>
                    <a:pt x="54" y="91"/>
                  </a:lnTo>
                  <a:lnTo>
                    <a:pt x="50" y="89"/>
                  </a:lnTo>
                  <a:lnTo>
                    <a:pt x="44" y="91"/>
                  </a:lnTo>
                  <a:lnTo>
                    <a:pt x="30" y="101"/>
                  </a:lnTo>
                  <a:lnTo>
                    <a:pt x="22" y="103"/>
                  </a:lnTo>
                  <a:lnTo>
                    <a:pt x="20" y="83"/>
                  </a:lnTo>
                  <a:lnTo>
                    <a:pt x="20" y="77"/>
                  </a:lnTo>
                  <a:lnTo>
                    <a:pt x="24" y="73"/>
                  </a:lnTo>
                  <a:lnTo>
                    <a:pt x="20" y="73"/>
                  </a:lnTo>
                  <a:lnTo>
                    <a:pt x="16" y="67"/>
                  </a:lnTo>
                  <a:lnTo>
                    <a:pt x="14" y="67"/>
                  </a:lnTo>
                  <a:lnTo>
                    <a:pt x="14" y="65"/>
                  </a:lnTo>
                  <a:lnTo>
                    <a:pt x="20" y="61"/>
                  </a:lnTo>
                  <a:lnTo>
                    <a:pt x="16" y="59"/>
                  </a:lnTo>
                  <a:lnTo>
                    <a:pt x="14" y="57"/>
                  </a:lnTo>
                  <a:lnTo>
                    <a:pt x="16" y="55"/>
                  </a:lnTo>
                  <a:lnTo>
                    <a:pt x="20" y="57"/>
                  </a:lnTo>
                  <a:lnTo>
                    <a:pt x="20" y="55"/>
                  </a:lnTo>
                  <a:lnTo>
                    <a:pt x="14" y="53"/>
                  </a:lnTo>
                  <a:lnTo>
                    <a:pt x="8" y="53"/>
                  </a:lnTo>
                  <a:lnTo>
                    <a:pt x="6" y="55"/>
                  </a:lnTo>
                  <a:lnTo>
                    <a:pt x="4" y="47"/>
                  </a:lnTo>
                  <a:lnTo>
                    <a:pt x="4" y="43"/>
                  </a:lnTo>
                  <a:lnTo>
                    <a:pt x="6" y="41"/>
                  </a:lnTo>
                  <a:lnTo>
                    <a:pt x="6" y="33"/>
                  </a:lnTo>
                  <a:lnTo>
                    <a:pt x="8" y="39"/>
                  </a:lnTo>
                  <a:lnTo>
                    <a:pt x="14" y="39"/>
                  </a:lnTo>
                  <a:lnTo>
                    <a:pt x="20" y="41"/>
                  </a:lnTo>
                  <a:lnTo>
                    <a:pt x="22" y="41"/>
                  </a:lnTo>
                  <a:lnTo>
                    <a:pt x="26" y="41"/>
                  </a:lnTo>
                  <a:lnTo>
                    <a:pt x="30" y="41"/>
                  </a:lnTo>
                  <a:lnTo>
                    <a:pt x="26" y="41"/>
                  </a:lnTo>
                  <a:lnTo>
                    <a:pt x="26" y="39"/>
                  </a:lnTo>
                  <a:lnTo>
                    <a:pt x="30" y="37"/>
                  </a:lnTo>
                  <a:lnTo>
                    <a:pt x="34" y="33"/>
                  </a:lnTo>
                  <a:lnTo>
                    <a:pt x="24" y="24"/>
                  </a:lnTo>
                  <a:lnTo>
                    <a:pt x="22" y="20"/>
                  </a:lnTo>
                  <a:lnTo>
                    <a:pt x="18" y="14"/>
                  </a:lnTo>
                  <a:lnTo>
                    <a:pt x="14" y="14"/>
                  </a:lnTo>
                  <a:lnTo>
                    <a:pt x="6" y="18"/>
                  </a:lnTo>
                  <a:lnTo>
                    <a:pt x="4" y="22"/>
                  </a:lnTo>
                  <a:lnTo>
                    <a:pt x="4" y="24"/>
                  </a:lnTo>
                  <a:lnTo>
                    <a:pt x="4" y="32"/>
                  </a:lnTo>
                  <a:lnTo>
                    <a:pt x="0" y="24"/>
                  </a:lnTo>
                  <a:lnTo>
                    <a:pt x="0" y="20"/>
                  </a:lnTo>
                  <a:lnTo>
                    <a:pt x="8" y="12"/>
                  </a:lnTo>
                  <a:lnTo>
                    <a:pt x="22" y="8"/>
                  </a:lnTo>
                  <a:lnTo>
                    <a:pt x="24" y="8"/>
                  </a:lnTo>
                  <a:lnTo>
                    <a:pt x="32" y="12"/>
                  </a:lnTo>
                  <a:lnTo>
                    <a:pt x="42" y="28"/>
                  </a:lnTo>
                  <a:lnTo>
                    <a:pt x="44" y="30"/>
                  </a:lnTo>
                  <a:lnTo>
                    <a:pt x="48" y="30"/>
                  </a:lnTo>
                  <a:lnTo>
                    <a:pt x="50" y="28"/>
                  </a:lnTo>
                </a:path>
              </a:pathLst>
            </a:custGeom>
            <a:solidFill>
              <a:schemeClr val="tx2"/>
            </a:solidFill>
            <a:ln w="3175">
              <a:solidFill>
                <a:schemeClr val="bg1"/>
              </a:solidFill>
              <a:round/>
              <a:headEnd/>
              <a:tailEnd/>
            </a:ln>
          </p:spPr>
          <p:txBody>
            <a:bodyPr/>
            <a:lstStyle/>
            <a:p>
              <a:endParaRPr lang="fr-FR" dirty="0"/>
            </a:p>
          </p:txBody>
        </p:sp>
        <p:sp>
          <p:nvSpPr>
            <p:cNvPr id="5453" name="Freeform 522"/>
            <p:cNvSpPr>
              <a:spLocks/>
            </p:cNvSpPr>
            <p:nvPr/>
          </p:nvSpPr>
          <p:spPr bwMode="auto">
            <a:xfrm>
              <a:off x="3820" y="1989"/>
              <a:ext cx="164" cy="79"/>
            </a:xfrm>
            <a:custGeom>
              <a:avLst/>
              <a:gdLst>
                <a:gd name="T0" fmla="*/ 68 w 164"/>
                <a:gd name="T1" fmla="*/ 69 h 79"/>
                <a:gd name="T2" fmla="*/ 78 w 164"/>
                <a:gd name="T3" fmla="*/ 61 h 79"/>
                <a:gd name="T4" fmla="*/ 82 w 164"/>
                <a:gd name="T5" fmla="*/ 59 h 79"/>
                <a:gd name="T6" fmla="*/ 86 w 164"/>
                <a:gd name="T7" fmla="*/ 57 h 79"/>
                <a:gd name="T8" fmla="*/ 94 w 164"/>
                <a:gd name="T9" fmla="*/ 55 h 79"/>
                <a:gd name="T10" fmla="*/ 106 w 164"/>
                <a:gd name="T11" fmla="*/ 57 h 79"/>
                <a:gd name="T12" fmla="*/ 110 w 164"/>
                <a:gd name="T13" fmla="*/ 51 h 79"/>
                <a:gd name="T14" fmla="*/ 134 w 164"/>
                <a:gd name="T15" fmla="*/ 43 h 79"/>
                <a:gd name="T16" fmla="*/ 140 w 164"/>
                <a:gd name="T17" fmla="*/ 36 h 79"/>
                <a:gd name="T18" fmla="*/ 164 w 164"/>
                <a:gd name="T19" fmla="*/ 22 h 79"/>
                <a:gd name="T20" fmla="*/ 162 w 164"/>
                <a:gd name="T21" fmla="*/ 20 h 79"/>
                <a:gd name="T22" fmla="*/ 152 w 164"/>
                <a:gd name="T23" fmla="*/ 16 h 79"/>
                <a:gd name="T24" fmla="*/ 140 w 164"/>
                <a:gd name="T25" fmla="*/ 10 h 79"/>
                <a:gd name="T26" fmla="*/ 120 w 164"/>
                <a:gd name="T27" fmla="*/ 8 h 79"/>
                <a:gd name="T28" fmla="*/ 114 w 164"/>
                <a:gd name="T29" fmla="*/ 6 h 79"/>
                <a:gd name="T30" fmla="*/ 88 w 164"/>
                <a:gd name="T31" fmla="*/ 6 h 79"/>
                <a:gd name="T32" fmla="*/ 84 w 164"/>
                <a:gd name="T33" fmla="*/ 4 h 79"/>
                <a:gd name="T34" fmla="*/ 72 w 164"/>
                <a:gd name="T35" fmla="*/ 0 h 79"/>
                <a:gd name="T36" fmla="*/ 68 w 164"/>
                <a:gd name="T37" fmla="*/ 2 h 79"/>
                <a:gd name="T38" fmla="*/ 62 w 164"/>
                <a:gd name="T39" fmla="*/ 6 h 79"/>
                <a:gd name="T40" fmla="*/ 62 w 164"/>
                <a:gd name="T41" fmla="*/ 10 h 79"/>
                <a:gd name="T42" fmla="*/ 60 w 164"/>
                <a:gd name="T43" fmla="*/ 16 h 79"/>
                <a:gd name="T44" fmla="*/ 34 w 164"/>
                <a:gd name="T45" fmla="*/ 10 h 79"/>
                <a:gd name="T46" fmla="*/ 26 w 164"/>
                <a:gd name="T47" fmla="*/ 10 h 79"/>
                <a:gd name="T48" fmla="*/ 26 w 164"/>
                <a:gd name="T49" fmla="*/ 14 h 79"/>
                <a:gd name="T50" fmla="*/ 28 w 164"/>
                <a:gd name="T51" fmla="*/ 20 h 79"/>
                <a:gd name="T52" fmla="*/ 24 w 164"/>
                <a:gd name="T53" fmla="*/ 24 h 79"/>
                <a:gd name="T54" fmla="*/ 14 w 164"/>
                <a:gd name="T55" fmla="*/ 36 h 79"/>
                <a:gd name="T56" fmla="*/ 18 w 164"/>
                <a:gd name="T57" fmla="*/ 38 h 79"/>
                <a:gd name="T58" fmla="*/ 22 w 164"/>
                <a:gd name="T59" fmla="*/ 40 h 79"/>
                <a:gd name="T60" fmla="*/ 30 w 164"/>
                <a:gd name="T61" fmla="*/ 42 h 79"/>
                <a:gd name="T62" fmla="*/ 34 w 164"/>
                <a:gd name="T63" fmla="*/ 40 h 79"/>
                <a:gd name="T64" fmla="*/ 36 w 164"/>
                <a:gd name="T65" fmla="*/ 36 h 79"/>
                <a:gd name="T66" fmla="*/ 38 w 164"/>
                <a:gd name="T67" fmla="*/ 40 h 79"/>
                <a:gd name="T68" fmla="*/ 46 w 164"/>
                <a:gd name="T69" fmla="*/ 43 h 79"/>
                <a:gd name="T70" fmla="*/ 54 w 164"/>
                <a:gd name="T71" fmla="*/ 47 h 79"/>
                <a:gd name="T72" fmla="*/ 58 w 164"/>
                <a:gd name="T73" fmla="*/ 47 h 79"/>
                <a:gd name="T74" fmla="*/ 52 w 164"/>
                <a:gd name="T75" fmla="*/ 51 h 79"/>
                <a:gd name="T76" fmla="*/ 48 w 164"/>
                <a:gd name="T77" fmla="*/ 53 h 79"/>
                <a:gd name="T78" fmla="*/ 44 w 164"/>
                <a:gd name="T79" fmla="*/ 55 h 79"/>
                <a:gd name="T80" fmla="*/ 40 w 164"/>
                <a:gd name="T81" fmla="*/ 55 h 79"/>
                <a:gd name="T82" fmla="*/ 38 w 164"/>
                <a:gd name="T83" fmla="*/ 59 h 79"/>
                <a:gd name="T84" fmla="*/ 30 w 164"/>
                <a:gd name="T85" fmla="*/ 59 h 79"/>
                <a:gd name="T86" fmla="*/ 24 w 164"/>
                <a:gd name="T87" fmla="*/ 61 h 79"/>
                <a:gd name="T88" fmla="*/ 20 w 164"/>
                <a:gd name="T89" fmla="*/ 63 h 79"/>
                <a:gd name="T90" fmla="*/ 14 w 164"/>
                <a:gd name="T91" fmla="*/ 61 h 79"/>
                <a:gd name="T92" fmla="*/ 0 w 164"/>
                <a:gd name="T93" fmla="*/ 65 h 79"/>
                <a:gd name="T94" fmla="*/ 0 w 164"/>
                <a:gd name="T95" fmla="*/ 73 h 79"/>
                <a:gd name="T96" fmla="*/ 4 w 164"/>
                <a:gd name="T97" fmla="*/ 71 h 79"/>
                <a:gd name="T98" fmla="*/ 18 w 164"/>
                <a:gd name="T99" fmla="*/ 71 h 79"/>
                <a:gd name="T100" fmla="*/ 22 w 164"/>
                <a:gd name="T101" fmla="*/ 75 h 79"/>
                <a:gd name="T102" fmla="*/ 32 w 164"/>
                <a:gd name="T103" fmla="*/ 71 h 79"/>
                <a:gd name="T104" fmla="*/ 36 w 164"/>
                <a:gd name="T105" fmla="*/ 73 h 79"/>
                <a:gd name="T106" fmla="*/ 42 w 164"/>
                <a:gd name="T107" fmla="*/ 77 h 79"/>
                <a:gd name="T108" fmla="*/ 48 w 164"/>
                <a:gd name="T109" fmla="*/ 77 h 79"/>
                <a:gd name="T110" fmla="*/ 56 w 164"/>
                <a:gd name="T111" fmla="*/ 77 h 79"/>
                <a:gd name="T112" fmla="*/ 62 w 164"/>
                <a:gd name="T113" fmla="*/ 75 h 79"/>
                <a:gd name="T114" fmla="*/ 66 w 164"/>
                <a:gd name="T115" fmla="*/ 73 h 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79"/>
                <a:gd name="T176" fmla="*/ 164 w 164"/>
                <a:gd name="T177" fmla="*/ 79 h 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79">
                  <a:moveTo>
                    <a:pt x="68" y="73"/>
                  </a:moveTo>
                  <a:lnTo>
                    <a:pt x="68" y="69"/>
                  </a:lnTo>
                  <a:lnTo>
                    <a:pt x="70" y="65"/>
                  </a:lnTo>
                  <a:lnTo>
                    <a:pt x="78" y="61"/>
                  </a:lnTo>
                  <a:lnTo>
                    <a:pt x="80" y="59"/>
                  </a:lnTo>
                  <a:lnTo>
                    <a:pt x="82" y="59"/>
                  </a:lnTo>
                  <a:lnTo>
                    <a:pt x="84" y="55"/>
                  </a:lnTo>
                  <a:lnTo>
                    <a:pt x="86" y="57"/>
                  </a:lnTo>
                  <a:lnTo>
                    <a:pt x="90" y="55"/>
                  </a:lnTo>
                  <a:lnTo>
                    <a:pt x="94" y="55"/>
                  </a:lnTo>
                  <a:lnTo>
                    <a:pt x="94" y="59"/>
                  </a:lnTo>
                  <a:lnTo>
                    <a:pt x="106" y="57"/>
                  </a:lnTo>
                  <a:lnTo>
                    <a:pt x="108" y="55"/>
                  </a:lnTo>
                  <a:lnTo>
                    <a:pt x="110" y="51"/>
                  </a:lnTo>
                  <a:lnTo>
                    <a:pt x="112" y="47"/>
                  </a:lnTo>
                  <a:lnTo>
                    <a:pt x="134" y="43"/>
                  </a:lnTo>
                  <a:lnTo>
                    <a:pt x="136" y="40"/>
                  </a:lnTo>
                  <a:lnTo>
                    <a:pt x="140" y="36"/>
                  </a:lnTo>
                  <a:lnTo>
                    <a:pt x="162" y="26"/>
                  </a:lnTo>
                  <a:lnTo>
                    <a:pt x="164" y="22"/>
                  </a:lnTo>
                  <a:lnTo>
                    <a:pt x="164" y="20"/>
                  </a:lnTo>
                  <a:lnTo>
                    <a:pt x="162" y="20"/>
                  </a:lnTo>
                  <a:lnTo>
                    <a:pt x="156" y="16"/>
                  </a:lnTo>
                  <a:lnTo>
                    <a:pt x="152" y="16"/>
                  </a:lnTo>
                  <a:lnTo>
                    <a:pt x="148" y="10"/>
                  </a:lnTo>
                  <a:lnTo>
                    <a:pt x="140" y="10"/>
                  </a:lnTo>
                  <a:lnTo>
                    <a:pt x="138" y="8"/>
                  </a:lnTo>
                  <a:lnTo>
                    <a:pt x="120" y="8"/>
                  </a:lnTo>
                  <a:lnTo>
                    <a:pt x="116" y="6"/>
                  </a:lnTo>
                  <a:lnTo>
                    <a:pt x="114" y="6"/>
                  </a:lnTo>
                  <a:lnTo>
                    <a:pt x="110" y="8"/>
                  </a:lnTo>
                  <a:lnTo>
                    <a:pt x="88" y="6"/>
                  </a:lnTo>
                  <a:lnTo>
                    <a:pt x="86" y="6"/>
                  </a:lnTo>
                  <a:lnTo>
                    <a:pt x="84" y="4"/>
                  </a:lnTo>
                  <a:lnTo>
                    <a:pt x="80" y="6"/>
                  </a:lnTo>
                  <a:lnTo>
                    <a:pt x="72" y="0"/>
                  </a:lnTo>
                  <a:lnTo>
                    <a:pt x="70" y="2"/>
                  </a:lnTo>
                  <a:lnTo>
                    <a:pt x="68" y="2"/>
                  </a:lnTo>
                  <a:lnTo>
                    <a:pt x="66" y="2"/>
                  </a:lnTo>
                  <a:lnTo>
                    <a:pt x="62" y="6"/>
                  </a:lnTo>
                  <a:lnTo>
                    <a:pt x="62" y="8"/>
                  </a:lnTo>
                  <a:lnTo>
                    <a:pt x="62" y="10"/>
                  </a:lnTo>
                  <a:lnTo>
                    <a:pt x="60" y="14"/>
                  </a:lnTo>
                  <a:lnTo>
                    <a:pt x="60" y="16"/>
                  </a:lnTo>
                  <a:lnTo>
                    <a:pt x="36" y="10"/>
                  </a:lnTo>
                  <a:lnTo>
                    <a:pt x="34" y="10"/>
                  </a:lnTo>
                  <a:lnTo>
                    <a:pt x="32" y="8"/>
                  </a:lnTo>
                  <a:lnTo>
                    <a:pt x="26" y="10"/>
                  </a:lnTo>
                  <a:lnTo>
                    <a:pt x="26" y="12"/>
                  </a:lnTo>
                  <a:lnTo>
                    <a:pt x="26" y="14"/>
                  </a:lnTo>
                  <a:lnTo>
                    <a:pt x="24" y="18"/>
                  </a:lnTo>
                  <a:lnTo>
                    <a:pt x="28" y="20"/>
                  </a:lnTo>
                  <a:lnTo>
                    <a:pt x="28" y="22"/>
                  </a:lnTo>
                  <a:lnTo>
                    <a:pt x="24" y="24"/>
                  </a:lnTo>
                  <a:lnTo>
                    <a:pt x="14" y="32"/>
                  </a:lnTo>
                  <a:lnTo>
                    <a:pt x="14" y="36"/>
                  </a:lnTo>
                  <a:lnTo>
                    <a:pt x="16" y="36"/>
                  </a:lnTo>
                  <a:lnTo>
                    <a:pt x="18" y="38"/>
                  </a:lnTo>
                  <a:lnTo>
                    <a:pt x="20" y="36"/>
                  </a:lnTo>
                  <a:lnTo>
                    <a:pt x="22" y="40"/>
                  </a:lnTo>
                  <a:lnTo>
                    <a:pt x="28" y="42"/>
                  </a:lnTo>
                  <a:lnTo>
                    <a:pt x="30" y="42"/>
                  </a:lnTo>
                  <a:lnTo>
                    <a:pt x="32" y="40"/>
                  </a:lnTo>
                  <a:lnTo>
                    <a:pt x="34" y="40"/>
                  </a:lnTo>
                  <a:lnTo>
                    <a:pt x="34" y="36"/>
                  </a:lnTo>
                  <a:lnTo>
                    <a:pt x="36" y="36"/>
                  </a:lnTo>
                  <a:lnTo>
                    <a:pt x="38" y="38"/>
                  </a:lnTo>
                  <a:lnTo>
                    <a:pt x="38" y="40"/>
                  </a:lnTo>
                  <a:lnTo>
                    <a:pt x="44" y="43"/>
                  </a:lnTo>
                  <a:lnTo>
                    <a:pt x="46" y="43"/>
                  </a:lnTo>
                  <a:lnTo>
                    <a:pt x="48" y="45"/>
                  </a:lnTo>
                  <a:lnTo>
                    <a:pt x="54" y="47"/>
                  </a:lnTo>
                  <a:lnTo>
                    <a:pt x="56" y="47"/>
                  </a:lnTo>
                  <a:lnTo>
                    <a:pt x="58" y="47"/>
                  </a:lnTo>
                  <a:lnTo>
                    <a:pt x="56" y="49"/>
                  </a:lnTo>
                  <a:lnTo>
                    <a:pt x="52" y="51"/>
                  </a:lnTo>
                  <a:lnTo>
                    <a:pt x="50" y="53"/>
                  </a:lnTo>
                  <a:lnTo>
                    <a:pt x="48" y="53"/>
                  </a:lnTo>
                  <a:lnTo>
                    <a:pt x="46" y="53"/>
                  </a:lnTo>
                  <a:lnTo>
                    <a:pt x="44" y="55"/>
                  </a:lnTo>
                  <a:lnTo>
                    <a:pt x="42" y="55"/>
                  </a:lnTo>
                  <a:lnTo>
                    <a:pt x="40" y="55"/>
                  </a:lnTo>
                  <a:lnTo>
                    <a:pt x="40" y="57"/>
                  </a:lnTo>
                  <a:lnTo>
                    <a:pt x="38" y="59"/>
                  </a:lnTo>
                  <a:lnTo>
                    <a:pt x="34" y="59"/>
                  </a:lnTo>
                  <a:lnTo>
                    <a:pt x="30" y="59"/>
                  </a:lnTo>
                  <a:lnTo>
                    <a:pt x="24" y="59"/>
                  </a:lnTo>
                  <a:lnTo>
                    <a:pt x="24" y="61"/>
                  </a:lnTo>
                  <a:lnTo>
                    <a:pt x="22" y="61"/>
                  </a:lnTo>
                  <a:lnTo>
                    <a:pt x="20" y="63"/>
                  </a:lnTo>
                  <a:lnTo>
                    <a:pt x="18" y="65"/>
                  </a:lnTo>
                  <a:lnTo>
                    <a:pt x="14" y="61"/>
                  </a:lnTo>
                  <a:lnTo>
                    <a:pt x="6" y="61"/>
                  </a:lnTo>
                  <a:lnTo>
                    <a:pt x="0" y="65"/>
                  </a:lnTo>
                  <a:lnTo>
                    <a:pt x="0" y="71"/>
                  </a:lnTo>
                  <a:lnTo>
                    <a:pt x="0" y="73"/>
                  </a:lnTo>
                  <a:lnTo>
                    <a:pt x="2" y="73"/>
                  </a:lnTo>
                  <a:lnTo>
                    <a:pt x="4" y="71"/>
                  </a:lnTo>
                  <a:lnTo>
                    <a:pt x="8" y="73"/>
                  </a:lnTo>
                  <a:lnTo>
                    <a:pt x="18" y="71"/>
                  </a:lnTo>
                  <a:lnTo>
                    <a:pt x="20" y="73"/>
                  </a:lnTo>
                  <a:lnTo>
                    <a:pt x="22" y="75"/>
                  </a:lnTo>
                  <a:lnTo>
                    <a:pt x="24" y="75"/>
                  </a:lnTo>
                  <a:lnTo>
                    <a:pt x="32" y="71"/>
                  </a:lnTo>
                  <a:lnTo>
                    <a:pt x="34" y="73"/>
                  </a:lnTo>
                  <a:lnTo>
                    <a:pt x="36" y="73"/>
                  </a:lnTo>
                  <a:lnTo>
                    <a:pt x="38" y="77"/>
                  </a:lnTo>
                  <a:lnTo>
                    <a:pt x="42" y="77"/>
                  </a:lnTo>
                  <a:lnTo>
                    <a:pt x="44" y="79"/>
                  </a:lnTo>
                  <a:lnTo>
                    <a:pt x="48" y="77"/>
                  </a:lnTo>
                  <a:lnTo>
                    <a:pt x="52" y="75"/>
                  </a:lnTo>
                  <a:lnTo>
                    <a:pt x="56" y="77"/>
                  </a:lnTo>
                  <a:lnTo>
                    <a:pt x="60" y="75"/>
                  </a:lnTo>
                  <a:lnTo>
                    <a:pt x="62" y="75"/>
                  </a:lnTo>
                  <a:lnTo>
                    <a:pt x="62" y="71"/>
                  </a:lnTo>
                  <a:lnTo>
                    <a:pt x="66" y="73"/>
                  </a:lnTo>
                  <a:lnTo>
                    <a:pt x="68" y="73"/>
                  </a:lnTo>
                  <a:close/>
                </a:path>
              </a:pathLst>
            </a:custGeom>
            <a:solidFill>
              <a:schemeClr val="tx2"/>
            </a:solidFill>
            <a:ln w="3175">
              <a:solidFill>
                <a:schemeClr val="bg1"/>
              </a:solidFill>
              <a:round/>
              <a:headEnd/>
              <a:tailEnd/>
            </a:ln>
          </p:spPr>
          <p:txBody>
            <a:bodyPr/>
            <a:lstStyle/>
            <a:p>
              <a:endParaRPr lang="fr-FR" dirty="0"/>
            </a:p>
          </p:txBody>
        </p:sp>
        <p:sp>
          <p:nvSpPr>
            <p:cNvPr id="5454" name="Freeform 523"/>
            <p:cNvSpPr>
              <a:spLocks/>
            </p:cNvSpPr>
            <p:nvPr/>
          </p:nvSpPr>
          <p:spPr bwMode="auto">
            <a:xfrm>
              <a:off x="3820" y="1989"/>
              <a:ext cx="164" cy="79"/>
            </a:xfrm>
            <a:custGeom>
              <a:avLst/>
              <a:gdLst>
                <a:gd name="T0" fmla="*/ 68 w 164"/>
                <a:gd name="T1" fmla="*/ 69 h 79"/>
                <a:gd name="T2" fmla="*/ 78 w 164"/>
                <a:gd name="T3" fmla="*/ 61 h 79"/>
                <a:gd name="T4" fmla="*/ 82 w 164"/>
                <a:gd name="T5" fmla="*/ 59 h 79"/>
                <a:gd name="T6" fmla="*/ 86 w 164"/>
                <a:gd name="T7" fmla="*/ 57 h 79"/>
                <a:gd name="T8" fmla="*/ 94 w 164"/>
                <a:gd name="T9" fmla="*/ 55 h 79"/>
                <a:gd name="T10" fmla="*/ 106 w 164"/>
                <a:gd name="T11" fmla="*/ 57 h 79"/>
                <a:gd name="T12" fmla="*/ 110 w 164"/>
                <a:gd name="T13" fmla="*/ 51 h 79"/>
                <a:gd name="T14" fmla="*/ 134 w 164"/>
                <a:gd name="T15" fmla="*/ 43 h 79"/>
                <a:gd name="T16" fmla="*/ 140 w 164"/>
                <a:gd name="T17" fmla="*/ 36 h 79"/>
                <a:gd name="T18" fmla="*/ 164 w 164"/>
                <a:gd name="T19" fmla="*/ 22 h 79"/>
                <a:gd name="T20" fmla="*/ 162 w 164"/>
                <a:gd name="T21" fmla="*/ 20 h 79"/>
                <a:gd name="T22" fmla="*/ 152 w 164"/>
                <a:gd name="T23" fmla="*/ 16 h 79"/>
                <a:gd name="T24" fmla="*/ 140 w 164"/>
                <a:gd name="T25" fmla="*/ 10 h 79"/>
                <a:gd name="T26" fmla="*/ 120 w 164"/>
                <a:gd name="T27" fmla="*/ 8 h 79"/>
                <a:gd name="T28" fmla="*/ 114 w 164"/>
                <a:gd name="T29" fmla="*/ 6 h 79"/>
                <a:gd name="T30" fmla="*/ 88 w 164"/>
                <a:gd name="T31" fmla="*/ 6 h 79"/>
                <a:gd name="T32" fmla="*/ 84 w 164"/>
                <a:gd name="T33" fmla="*/ 4 h 79"/>
                <a:gd name="T34" fmla="*/ 72 w 164"/>
                <a:gd name="T35" fmla="*/ 0 h 79"/>
                <a:gd name="T36" fmla="*/ 68 w 164"/>
                <a:gd name="T37" fmla="*/ 2 h 79"/>
                <a:gd name="T38" fmla="*/ 62 w 164"/>
                <a:gd name="T39" fmla="*/ 6 h 79"/>
                <a:gd name="T40" fmla="*/ 62 w 164"/>
                <a:gd name="T41" fmla="*/ 10 h 79"/>
                <a:gd name="T42" fmla="*/ 60 w 164"/>
                <a:gd name="T43" fmla="*/ 16 h 79"/>
                <a:gd name="T44" fmla="*/ 34 w 164"/>
                <a:gd name="T45" fmla="*/ 10 h 79"/>
                <a:gd name="T46" fmla="*/ 26 w 164"/>
                <a:gd name="T47" fmla="*/ 10 h 79"/>
                <a:gd name="T48" fmla="*/ 26 w 164"/>
                <a:gd name="T49" fmla="*/ 14 h 79"/>
                <a:gd name="T50" fmla="*/ 28 w 164"/>
                <a:gd name="T51" fmla="*/ 20 h 79"/>
                <a:gd name="T52" fmla="*/ 24 w 164"/>
                <a:gd name="T53" fmla="*/ 24 h 79"/>
                <a:gd name="T54" fmla="*/ 14 w 164"/>
                <a:gd name="T55" fmla="*/ 36 h 79"/>
                <a:gd name="T56" fmla="*/ 18 w 164"/>
                <a:gd name="T57" fmla="*/ 38 h 79"/>
                <a:gd name="T58" fmla="*/ 22 w 164"/>
                <a:gd name="T59" fmla="*/ 40 h 79"/>
                <a:gd name="T60" fmla="*/ 30 w 164"/>
                <a:gd name="T61" fmla="*/ 42 h 79"/>
                <a:gd name="T62" fmla="*/ 34 w 164"/>
                <a:gd name="T63" fmla="*/ 40 h 79"/>
                <a:gd name="T64" fmla="*/ 36 w 164"/>
                <a:gd name="T65" fmla="*/ 36 h 79"/>
                <a:gd name="T66" fmla="*/ 38 w 164"/>
                <a:gd name="T67" fmla="*/ 40 h 79"/>
                <a:gd name="T68" fmla="*/ 46 w 164"/>
                <a:gd name="T69" fmla="*/ 43 h 79"/>
                <a:gd name="T70" fmla="*/ 54 w 164"/>
                <a:gd name="T71" fmla="*/ 47 h 79"/>
                <a:gd name="T72" fmla="*/ 58 w 164"/>
                <a:gd name="T73" fmla="*/ 47 h 79"/>
                <a:gd name="T74" fmla="*/ 52 w 164"/>
                <a:gd name="T75" fmla="*/ 51 h 79"/>
                <a:gd name="T76" fmla="*/ 48 w 164"/>
                <a:gd name="T77" fmla="*/ 53 h 79"/>
                <a:gd name="T78" fmla="*/ 44 w 164"/>
                <a:gd name="T79" fmla="*/ 55 h 79"/>
                <a:gd name="T80" fmla="*/ 40 w 164"/>
                <a:gd name="T81" fmla="*/ 55 h 79"/>
                <a:gd name="T82" fmla="*/ 38 w 164"/>
                <a:gd name="T83" fmla="*/ 59 h 79"/>
                <a:gd name="T84" fmla="*/ 30 w 164"/>
                <a:gd name="T85" fmla="*/ 59 h 79"/>
                <a:gd name="T86" fmla="*/ 24 w 164"/>
                <a:gd name="T87" fmla="*/ 61 h 79"/>
                <a:gd name="T88" fmla="*/ 20 w 164"/>
                <a:gd name="T89" fmla="*/ 63 h 79"/>
                <a:gd name="T90" fmla="*/ 14 w 164"/>
                <a:gd name="T91" fmla="*/ 61 h 79"/>
                <a:gd name="T92" fmla="*/ 0 w 164"/>
                <a:gd name="T93" fmla="*/ 65 h 79"/>
                <a:gd name="T94" fmla="*/ 0 w 164"/>
                <a:gd name="T95" fmla="*/ 73 h 79"/>
                <a:gd name="T96" fmla="*/ 4 w 164"/>
                <a:gd name="T97" fmla="*/ 71 h 79"/>
                <a:gd name="T98" fmla="*/ 18 w 164"/>
                <a:gd name="T99" fmla="*/ 71 h 79"/>
                <a:gd name="T100" fmla="*/ 22 w 164"/>
                <a:gd name="T101" fmla="*/ 75 h 79"/>
                <a:gd name="T102" fmla="*/ 32 w 164"/>
                <a:gd name="T103" fmla="*/ 71 h 79"/>
                <a:gd name="T104" fmla="*/ 36 w 164"/>
                <a:gd name="T105" fmla="*/ 73 h 79"/>
                <a:gd name="T106" fmla="*/ 42 w 164"/>
                <a:gd name="T107" fmla="*/ 77 h 79"/>
                <a:gd name="T108" fmla="*/ 48 w 164"/>
                <a:gd name="T109" fmla="*/ 77 h 79"/>
                <a:gd name="T110" fmla="*/ 56 w 164"/>
                <a:gd name="T111" fmla="*/ 77 h 79"/>
                <a:gd name="T112" fmla="*/ 62 w 164"/>
                <a:gd name="T113" fmla="*/ 75 h 79"/>
                <a:gd name="T114" fmla="*/ 66 w 164"/>
                <a:gd name="T115" fmla="*/ 73 h 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79"/>
                <a:gd name="T176" fmla="*/ 164 w 164"/>
                <a:gd name="T177" fmla="*/ 79 h 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79">
                  <a:moveTo>
                    <a:pt x="68" y="73"/>
                  </a:moveTo>
                  <a:lnTo>
                    <a:pt x="68" y="69"/>
                  </a:lnTo>
                  <a:lnTo>
                    <a:pt x="70" y="65"/>
                  </a:lnTo>
                  <a:lnTo>
                    <a:pt x="78" y="61"/>
                  </a:lnTo>
                  <a:lnTo>
                    <a:pt x="80" y="59"/>
                  </a:lnTo>
                  <a:lnTo>
                    <a:pt x="82" y="59"/>
                  </a:lnTo>
                  <a:lnTo>
                    <a:pt x="84" y="55"/>
                  </a:lnTo>
                  <a:lnTo>
                    <a:pt x="86" y="57"/>
                  </a:lnTo>
                  <a:lnTo>
                    <a:pt x="90" y="55"/>
                  </a:lnTo>
                  <a:lnTo>
                    <a:pt x="94" y="55"/>
                  </a:lnTo>
                  <a:lnTo>
                    <a:pt x="94" y="59"/>
                  </a:lnTo>
                  <a:lnTo>
                    <a:pt x="106" y="57"/>
                  </a:lnTo>
                  <a:lnTo>
                    <a:pt x="108" y="55"/>
                  </a:lnTo>
                  <a:lnTo>
                    <a:pt x="110" y="51"/>
                  </a:lnTo>
                  <a:lnTo>
                    <a:pt x="112" y="47"/>
                  </a:lnTo>
                  <a:lnTo>
                    <a:pt x="134" y="43"/>
                  </a:lnTo>
                  <a:lnTo>
                    <a:pt x="136" y="40"/>
                  </a:lnTo>
                  <a:lnTo>
                    <a:pt x="140" y="36"/>
                  </a:lnTo>
                  <a:lnTo>
                    <a:pt x="162" y="26"/>
                  </a:lnTo>
                  <a:lnTo>
                    <a:pt x="164" y="22"/>
                  </a:lnTo>
                  <a:lnTo>
                    <a:pt x="164" y="20"/>
                  </a:lnTo>
                  <a:lnTo>
                    <a:pt x="162" y="20"/>
                  </a:lnTo>
                  <a:lnTo>
                    <a:pt x="156" y="16"/>
                  </a:lnTo>
                  <a:lnTo>
                    <a:pt x="152" y="16"/>
                  </a:lnTo>
                  <a:lnTo>
                    <a:pt x="148" y="10"/>
                  </a:lnTo>
                  <a:lnTo>
                    <a:pt x="140" y="10"/>
                  </a:lnTo>
                  <a:lnTo>
                    <a:pt x="138" y="8"/>
                  </a:lnTo>
                  <a:lnTo>
                    <a:pt x="120" y="8"/>
                  </a:lnTo>
                  <a:lnTo>
                    <a:pt x="116" y="6"/>
                  </a:lnTo>
                  <a:lnTo>
                    <a:pt x="114" y="6"/>
                  </a:lnTo>
                  <a:lnTo>
                    <a:pt x="110" y="8"/>
                  </a:lnTo>
                  <a:lnTo>
                    <a:pt x="88" y="6"/>
                  </a:lnTo>
                  <a:lnTo>
                    <a:pt x="86" y="6"/>
                  </a:lnTo>
                  <a:lnTo>
                    <a:pt x="84" y="4"/>
                  </a:lnTo>
                  <a:lnTo>
                    <a:pt x="80" y="6"/>
                  </a:lnTo>
                  <a:lnTo>
                    <a:pt x="72" y="0"/>
                  </a:lnTo>
                  <a:lnTo>
                    <a:pt x="70" y="2"/>
                  </a:lnTo>
                  <a:lnTo>
                    <a:pt x="68" y="2"/>
                  </a:lnTo>
                  <a:lnTo>
                    <a:pt x="66" y="2"/>
                  </a:lnTo>
                  <a:lnTo>
                    <a:pt x="62" y="6"/>
                  </a:lnTo>
                  <a:lnTo>
                    <a:pt x="62" y="8"/>
                  </a:lnTo>
                  <a:lnTo>
                    <a:pt x="62" y="10"/>
                  </a:lnTo>
                  <a:lnTo>
                    <a:pt x="60" y="14"/>
                  </a:lnTo>
                  <a:lnTo>
                    <a:pt x="60" y="16"/>
                  </a:lnTo>
                  <a:lnTo>
                    <a:pt x="36" y="10"/>
                  </a:lnTo>
                  <a:lnTo>
                    <a:pt x="34" y="10"/>
                  </a:lnTo>
                  <a:lnTo>
                    <a:pt x="32" y="8"/>
                  </a:lnTo>
                  <a:lnTo>
                    <a:pt x="26" y="10"/>
                  </a:lnTo>
                  <a:lnTo>
                    <a:pt x="26" y="12"/>
                  </a:lnTo>
                  <a:lnTo>
                    <a:pt x="26" y="14"/>
                  </a:lnTo>
                  <a:lnTo>
                    <a:pt x="24" y="18"/>
                  </a:lnTo>
                  <a:lnTo>
                    <a:pt x="28" y="20"/>
                  </a:lnTo>
                  <a:lnTo>
                    <a:pt x="28" y="22"/>
                  </a:lnTo>
                  <a:lnTo>
                    <a:pt x="24" y="24"/>
                  </a:lnTo>
                  <a:lnTo>
                    <a:pt x="14" y="32"/>
                  </a:lnTo>
                  <a:lnTo>
                    <a:pt x="14" y="36"/>
                  </a:lnTo>
                  <a:lnTo>
                    <a:pt x="16" y="36"/>
                  </a:lnTo>
                  <a:lnTo>
                    <a:pt x="18" y="38"/>
                  </a:lnTo>
                  <a:lnTo>
                    <a:pt x="20" y="36"/>
                  </a:lnTo>
                  <a:lnTo>
                    <a:pt x="22" y="40"/>
                  </a:lnTo>
                  <a:lnTo>
                    <a:pt x="28" y="42"/>
                  </a:lnTo>
                  <a:lnTo>
                    <a:pt x="30" y="42"/>
                  </a:lnTo>
                  <a:lnTo>
                    <a:pt x="32" y="40"/>
                  </a:lnTo>
                  <a:lnTo>
                    <a:pt x="34" y="40"/>
                  </a:lnTo>
                  <a:lnTo>
                    <a:pt x="34" y="36"/>
                  </a:lnTo>
                  <a:lnTo>
                    <a:pt x="36" y="36"/>
                  </a:lnTo>
                  <a:lnTo>
                    <a:pt x="38" y="38"/>
                  </a:lnTo>
                  <a:lnTo>
                    <a:pt x="38" y="40"/>
                  </a:lnTo>
                  <a:lnTo>
                    <a:pt x="44" y="43"/>
                  </a:lnTo>
                  <a:lnTo>
                    <a:pt x="46" y="43"/>
                  </a:lnTo>
                  <a:lnTo>
                    <a:pt x="48" y="45"/>
                  </a:lnTo>
                  <a:lnTo>
                    <a:pt x="54" y="47"/>
                  </a:lnTo>
                  <a:lnTo>
                    <a:pt x="56" y="47"/>
                  </a:lnTo>
                  <a:lnTo>
                    <a:pt x="58" y="47"/>
                  </a:lnTo>
                  <a:lnTo>
                    <a:pt x="56" y="49"/>
                  </a:lnTo>
                  <a:lnTo>
                    <a:pt x="52" y="51"/>
                  </a:lnTo>
                  <a:lnTo>
                    <a:pt x="50" y="53"/>
                  </a:lnTo>
                  <a:lnTo>
                    <a:pt x="48" y="53"/>
                  </a:lnTo>
                  <a:lnTo>
                    <a:pt x="46" y="53"/>
                  </a:lnTo>
                  <a:lnTo>
                    <a:pt x="44" y="55"/>
                  </a:lnTo>
                  <a:lnTo>
                    <a:pt x="42" y="55"/>
                  </a:lnTo>
                  <a:lnTo>
                    <a:pt x="40" y="55"/>
                  </a:lnTo>
                  <a:lnTo>
                    <a:pt x="40" y="57"/>
                  </a:lnTo>
                  <a:lnTo>
                    <a:pt x="38" y="59"/>
                  </a:lnTo>
                  <a:lnTo>
                    <a:pt x="34" y="59"/>
                  </a:lnTo>
                  <a:lnTo>
                    <a:pt x="30" y="59"/>
                  </a:lnTo>
                  <a:lnTo>
                    <a:pt x="24" y="59"/>
                  </a:lnTo>
                  <a:lnTo>
                    <a:pt x="24" y="61"/>
                  </a:lnTo>
                  <a:lnTo>
                    <a:pt x="22" y="61"/>
                  </a:lnTo>
                  <a:lnTo>
                    <a:pt x="20" y="63"/>
                  </a:lnTo>
                  <a:lnTo>
                    <a:pt x="18" y="65"/>
                  </a:lnTo>
                  <a:lnTo>
                    <a:pt x="14" y="61"/>
                  </a:lnTo>
                  <a:lnTo>
                    <a:pt x="6" y="61"/>
                  </a:lnTo>
                  <a:lnTo>
                    <a:pt x="0" y="65"/>
                  </a:lnTo>
                  <a:lnTo>
                    <a:pt x="0" y="71"/>
                  </a:lnTo>
                  <a:lnTo>
                    <a:pt x="0" y="73"/>
                  </a:lnTo>
                  <a:lnTo>
                    <a:pt x="2" y="73"/>
                  </a:lnTo>
                  <a:lnTo>
                    <a:pt x="4" y="71"/>
                  </a:lnTo>
                  <a:lnTo>
                    <a:pt x="8" y="73"/>
                  </a:lnTo>
                  <a:lnTo>
                    <a:pt x="18" y="71"/>
                  </a:lnTo>
                  <a:lnTo>
                    <a:pt x="20" y="73"/>
                  </a:lnTo>
                  <a:lnTo>
                    <a:pt x="22" y="75"/>
                  </a:lnTo>
                  <a:lnTo>
                    <a:pt x="24" y="75"/>
                  </a:lnTo>
                  <a:lnTo>
                    <a:pt x="32" y="71"/>
                  </a:lnTo>
                  <a:lnTo>
                    <a:pt x="34" y="73"/>
                  </a:lnTo>
                  <a:lnTo>
                    <a:pt x="36" y="73"/>
                  </a:lnTo>
                  <a:lnTo>
                    <a:pt x="38" y="77"/>
                  </a:lnTo>
                  <a:lnTo>
                    <a:pt x="42" y="77"/>
                  </a:lnTo>
                  <a:lnTo>
                    <a:pt x="44" y="79"/>
                  </a:lnTo>
                  <a:lnTo>
                    <a:pt x="48" y="77"/>
                  </a:lnTo>
                  <a:lnTo>
                    <a:pt x="52" y="75"/>
                  </a:lnTo>
                  <a:lnTo>
                    <a:pt x="56" y="77"/>
                  </a:lnTo>
                  <a:lnTo>
                    <a:pt x="60" y="75"/>
                  </a:lnTo>
                  <a:lnTo>
                    <a:pt x="62" y="75"/>
                  </a:lnTo>
                  <a:lnTo>
                    <a:pt x="62" y="71"/>
                  </a:lnTo>
                  <a:lnTo>
                    <a:pt x="66" y="73"/>
                  </a:lnTo>
                </a:path>
              </a:pathLst>
            </a:custGeom>
            <a:solidFill>
              <a:schemeClr val="tx2"/>
            </a:solidFill>
            <a:ln w="3175">
              <a:solidFill>
                <a:schemeClr val="bg1"/>
              </a:solidFill>
              <a:round/>
              <a:headEnd/>
              <a:tailEnd/>
            </a:ln>
          </p:spPr>
          <p:txBody>
            <a:bodyPr/>
            <a:lstStyle/>
            <a:p>
              <a:endParaRPr lang="fr-FR" dirty="0"/>
            </a:p>
          </p:txBody>
        </p:sp>
        <p:sp>
          <p:nvSpPr>
            <p:cNvPr id="5455" name="Freeform 524"/>
            <p:cNvSpPr>
              <a:spLocks/>
            </p:cNvSpPr>
            <p:nvPr/>
          </p:nvSpPr>
          <p:spPr bwMode="auto">
            <a:xfrm>
              <a:off x="2519" y="2451"/>
              <a:ext cx="94" cy="68"/>
            </a:xfrm>
            <a:custGeom>
              <a:avLst/>
              <a:gdLst>
                <a:gd name="T0" fmla="*/ 12 w 94"/>
                <a:gd name="T1" fmla="*/ 44 h 68"/>
                <a:gd name="T2" fmla="*/ 2 w 94"/>
                <a:gd name="T3" fmla="*/ 32 h 68"/>
                <a:gd name="T4" fmla="*/ 2 w 94"/>
                <a:gd name="T5" fmla="*/ 30 h 68"/>
                <a:gd name="T6" fmla="*/ 16 w 94"/>
                <a:gd name="T7" fmla="*/ 16 h 68"/>
                <a:gd name="T8" fmla="*/ 20 w 94"/>
                <a:gd name="T9" fmla="*/ 2 h 68"/>
                <a:gd name="T10" fmla="*/ 28 w 94"/>
                <a:gd name="T11" fmla="*/ 4 h 68"/>
                <a:gd name="T12" fmla="*/ 34 w 94"/>
                <a:gd name="T13" fmla="*/ 2 h 68"/>
                <a:gd name="T14" fmla="*/ 38 w 94"/>
                <a:gd name="T15" fmla="*/ 0 h 68"/>
                <a:gd name="T16" fmla="*/ 48 w 94"/>
                <a:gd name="T17" fmla="*/ 2 h 68"/>
                <a:gd name="T18" fmla="*/ 54 w 94"/>
                <a:gd name="T19" fmla="*/ 6 h 68"/>
                <a:gd name="T20" fmla="*/ 60 w 94"/>
                <a:gd name="T21" fmla="*/ 10 h 68"/>
                <a:gd name="T22" fmla="*/ 68 w 94"/>
                <a:gd name="T23" fmla="*/ 16 h 68"/>
                <a:gd name="T24" fmla="*/ 70 w 94"/>
                <a:gd name="T25" fmla="*/ 20 h 68"/>
                <a:gd name="T26" fmla="*/ 74 w 94"/>
                <a:gd name="T27" fmla="*/ 24 h 68"/>
                <a:gd name="T28" fmla="*/ 78 w 94"/>
                <a:gd name="T29" fmla="*/ 26 h 68"/>
                <a:gd name="T30" fmla="*/ 82 w 94"/>
                <a:gd name="T31" fmla="*/ 30 h 68"/>
                <a:gd name="T32" fmla="*/ 82 w 94"/>
                <a:gd name="T33" fmla="*/ 36 h 68"/>
                <a:gd name="T34" fmla="*/ 84 w 94"/>
                <a:gd name="T35" fmla="*/ 42 h 68"/>
                <a:gd name="T36" fmla="*/ 84 w 94"/>
                <a:gd name="T37" fmla="*/ 46 h 68"/>
                <a:gd name="T38" fmla="*/ 90 w 94"/>
                <a:gd name="T39" fmla="*/ 52 h 68"/>
                <a:gd name="T40" fmla="*/ 94 w 94"/>
                <a:gd name="T41" fmla="*/ 58 h 68"/>
                <a:gd name="T42" fmla="*/ 94 w 94"/>
                <a:gd name="T43" fmla="*/ 64 h 68"/>
                <a:gd name="T44" fmla="*/ 90 w 94"/>
                <a:gd name="T45" fmla="*/ 66 h 68"/>
                <a:gd name="T46" fmla="*/ 82 w 94"/>
                <a:gd name="T47" fmla="*/ 68 h 68"/>
                <a:gd name="T48" fmla="*/ 76 w 94"/>
                <a:gd name="T49" fmla="*/ 66 h 68"/>
                <a:gd name="T50" fmla="*/ 70 w 94"/>
                <a:gd name="T51" fmla="*/ 64 h 68"/>
                <a:gd name="T52" fmla="*/ 68 w 94"/>
                <a:gd name="T53" fmla="*/ 64 h 68"/>
                <a:gd name="T54" fmla="*/ 64 w 94"/>
                <a:gd name="T55" fmla="*/ 62 h 68"/>
                <a:gd name="T56" fmla="*/ 28 w 94"/>
                <a:gd name="T57" fmla="*/ 66 h 68"/>
                <a:gd name="T58" fmla="*/ 14 w 94"/>
                <a:gd name="T59" fmla="*/ 68 h 68"/>
                <a:gd name="T60" fmla="*/ 14 w 94"/>
                <a:gd name="T61" fmla="*/ 66 h 68"/>
                <a:gd name="T62" fmla="*/ 14 w 94"/>
                <a:gd name="T63" fmla="*/ 54 h 68"/>
                <a:gd name="T64" fmla="*/ 28 w 94"/>
                <a:gd name="T65" fmla="*/ 52 h 68"/>
                <a:gd name="T66" fmla="*/ 36 w 94"/>
                <a:gd name="T67" fmla="*/ 50 h 68"/>
                <a:gd name="T68" fmla="*/ 42 w 94"/>
                <a:gd name="T69" fmla="*/ 50 h 68"/>
                <a:gd name="T70" fmla="*/ 48 w 94"/>
                <a:gd name="T71" fmla="*/ 54 h 68"/>
                <a:gd name="T72" fmla="*/ 54 w 94"/>
                <a:gd name="T73" fmla="*/ 52 h 68"/>
                <a:gd name="T74" fmla="*/ 58 w 94"/>
                <a:gd name="T75" fmla="*/ 50 h 68"/>
                <a:gd name="T76" fmla="*/ 54 w 94"/>
                <a:gd name="T77" fmla="*/ 48 h 68"/>
                <a:gd name="T78" fmla="*/ 48 w 94"/>
                <a:gd name="T79" fmla="*/ 48 h 68"/>
                <a:gd name="T80" fmla="*/ 40 w 94"/>
                <a:gd name="T81" fmla="*/ 46 h 68"/>
                <a:gd name="T82" fmla="*/ 36 w 94"/>
                <a:gd name="T83" fmla="*/ 46 h 68"/>
                <a:gd name="T84" fmla="*/ 32 w 94"/>
                <a:gd name="T85" fmla="*/ 48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
                <a:gd name="T130" fmla="*/ 0 h 68"/>
                <a:gd name="T131" fmla="*/ 94 w 9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 h="68">
                  <a:moveTo>
                    <a:pt x="16" y="48"/>
                  </a:moveTo>
                  <a:lnTo>
                    <a:pt x="14" y="46"/>
                  </a:lnTo>
                  <a:lnTo>
                    <a:pt x="12" y="44"/>
                  </a:lnTo>
                  <a:lnTo>
                    <a:pt x="12" y="40"/>
                  </a:lnTo>
                  <a:lnTo>
                    <a:pt x="4" y="30"/>
                  </a:lnTo>
                  <a:lnTo>
                    <a:pt x="2" y="32"/>
                  </a:lnTo>
                  <a:lnTo>
                    <a:pt x="2" y="30"/>
                  </a:lnTo>
                  <a:lnTo>
                    <a:pt x="0" y="30"/>
                  </a:lnTo>
                  <a:lnTo>
                    <a:pt x="2" y="30"/>
                  </a:lnTo>
                  <a:lnTo>
                    <a:pt x="6" y="28"/>
                  </a:lnTo>
                  <a:lnTo>
                    <a:pt x="10" y="24"/>
                  </a:lnTo>
                  <a:lnTo>
                    <a:pt x="16" y="16"/>
                  </a:lnTo>
                  <a:lnTo>
                    <a:pt x="16" y="10"/>
                  </a:lnTo>
                  <a:lnTo>
                    <a:pt x="18" y="6"/>
                  </a:lnTo>
                  <a:lnTo>
                    <a:pt x="20" y="2"/>
                  </a:lnTo>
                  <a:lnTo>
                    <a:pt x="22" y="2"/>
                  </a:lnTo>
                  <a:lnTo>
                    <a:pt x="26" y="2"/>
                  </a:lnTo>
                  <a:lnTo>
                    <a:pt x="28" y="4"/>
                  </a:lnTo>
                  <a:lnTo>
                    <a:pt x="30" y="4"/>
                  </a:lnTo>
                  <a:lnTo>
                    <a:pt x="32" y="2"/>
                  </a:lnTo>
                  <a:lnTo>
                    <a:pt x="34" y="2"/>
                  </a:lnTo>
                  <a:lnTo>
                    <a:pt x="36" y="2"/>
                  </a:lnTo>
                  <a:lnTo>
                    <a:pt x="38" y="2"/>
                  </a:lnTo>
                  <a:lnTo>
                    <a:pt x="38" y="0"/>
                  </a:lnTo>
                  <a:lnTo>
                    <a:pt x="40" y="0"/>
                  </a:lnTo>
                  <a:lnTo>
                    <a:pt x="46" y="2"/>
                  </a:lnTo>
                  <a:lnTo>
                    <a:pt x="48" y="2"/>
                  </a:lnTo>
                  <a:lnTo>
                    <a:pt x="48" y="0"/>
                  </a:lnTo>
                  <a:lnTo>
                    <a:pt x="50" y="2"/>
                  </a:lnTo>
                  <a:lnTo>
                    <a:pt x="54" y="6"/>
                  </a:lnTo>
                  <a:lnTo>
                    <a:pt x="56" y="8"/>
                  </a:lnTo>
                  <a:lnTo>
                    <a:pt x="60" y="8"/>
                  </a:lnTo>
                  <a:lnTo>
                    <a:pt x="60" y="10"/>
                  </a:lnTo>
                  <a:lnTo>
                    <a:pt x="62" y="8"/>
                  </a:lnTo>
                  <a:lnTo>
                    <a:pt x="66" y="16"/>
                  </a:lnTo>
                  <a:lnTo>
                    <a:pt x="68" y="16"/>
                  </a:lnTo>
                  <a:lnTo>
                    <a:pt x="68" y="18"/>
                  </a:lnTo>
                  <a:lnTo>
                    <a:pt x="70" y="18"/>
                  </a:lnTo>
                  <a:lnTo>
                    <a:pt x="70" y="20"/>
                  </a:lnTo>
                  <a:lnTo>
                    <a:pt x="72" y="20"/>
                  </a:lnTo>
                  <a:lnTo>
                    <a:pt x="72" y="22"/>
                  </a:lnTo>
                  <a:lnTo>
                    <a:pt x="74" y="24"/>
                  </a:lnTo>
                  <a:lnTo>
                    <a:pt x="76" y="24"/>
                  </a:lnTo>
                  <a:lnTo>
                    <a:pt x="76" y="26"/>
                  </a:lnTo>
                  <a:lnTo>
                    <a:pt x="78" y="26"/>
                  </a:lnTo>
                  <a:lnTo>
                    <a:pt x="78" y="28"/>
                  </a:lnTo>
                  <a:lnTo>
                    <a:pt x="80" y="28"/>
                  </a:lnTo>
                  <a:lnTo>
                    <a:pt x="82" y="30"/>
                  </a:lnTo>
                  <a:lnTo>
                    <a:pt x="82" y="32"/>
                  </a:lnTo>
                  <a:lnTo>
                    <a:pt x="82" y="34"/>
                  </a:lnTo>
                  <a:lnTo>
                    <a:pt x="82" y="36"/>
                  </a:lnTo>
                  <a:lnTo>
                    <a:pt x="84" y="36"/>
                  </a:lnTo>
                  <a:lnTo>
                    <a:pt x="84" y="38"/>
                  </a:lnTo>
                  <a:lnTo>
                    <a:pt x="84" y="42"/>
                  </a:lnTo>
                  <a:lnTo>
                    <a:pt x="86" y="42"/>
                  </a:lnTo>
                  <a:lnTo>
                    <a:pt x="86" y="44"/>
                  </a:lnTo>
                  <a:lnTo>
                    <a:pt x="84" y="46"/>
                  </a:lnTo>
                  <a:lnTo>
                    <a:pt x="86" y="50"/>
                  </a:lnTo>
                  <a:lnTo>
                    <a:pt x="88" y="52"/>
                  </a:lnTo>
                  <a:lnTo>
                    <a:pt x="90" y="52"/>
                  </a:lnTo>
                  <a:lnTo>
                    <a:pt x="92" y="54"/>
                  </a:lnTo>
                  <a:lnTo>
                    <a:pt x="94" y="56"/>
                  </a:lnTo>
                  <a:lnTo>
                    <a:pt x="94" y="58"/>
                  </a:lnTo>
                  <a:lnTo>
                    <a:pt x="94" y="60"/>
                  </a:lnTo>
                  <a:lnTo>
                    <a:pt x="94" y="62"/>
                  </a:lnTo>
                  <a:lnTo>
                    <a:pt x="94" y="64"/>
                  </a:lnTo>
                  <a:lnTo>
                    <a:pt x="94" y="66"/>
                  </a:lnTo>
                  <a:lnTo>
                    <a:pt x="92" y="66"/>
                  </a:lnTo>
                  <a:lnTo>
                    <a:pt x="90" y="66"/>
                  </a:lnTo>
                  <a:lnTo>
                    <a:pt x="86" y="66"/>
                  </a:lnTo>
                  <a:lnTo>
                    <a:pt x="84" y="66"/>
                  </a:lnTo>
                  <a:lnTo>
                    <a:pt x="82" y="68"/>
                  </a:lnTo>
                  <a:lnTo>
                    <a:pt x="80" y="68"/>
                  </a:lnTo>
                  <a:lnTo>
                    <a:pt x="78" y="66"/>
                  </a:lnTo>
                  <a:lnTo>
                    <a:pt x="76" y="66"/>
                  </a:lnTo>
                  <a:lnTo>
                    <a:pt x="74" y="66"/>
                  </a:lnTo>
                  <a:lnTo>
                    <a:pt x="72" y="64"/>
                  </a:lnTo>
                  <a:lnTo>
                    <a:pt x="70" y="64"/>
                  </a:lnTo>
                  <a:lnTo>
                    <a:pt x="70" y="66"/>
                  </a:lnTo>
                  <a:lnTo>
                    <a:pt x="68" y="66"/>
                  </a:lnTo>
                  <a:lnTo>
                    <a:pt x="68" y="64"/>
                  </a:lnTo>
                  <a:lnTo>
                    <a:pt x="68" y="62"/>
                  </a:lnTo>
                  <a:lnTo>
                    <a:pt x="66" y="62"/>
                  </a:lnTo>
                  <a:lnTo>
                    <a:pt x="64" y="62"/>
                  </a:lnTo>
                  <a:lnTo>
                    <a:pt x="62" y="62"/>
                  </a:lnTo>
                  <a:lnTo>
                    <a:pt x="38" y="62"/>
                  </a:lnTo>
                  <a:lnTo>
                    <a:pt x="28" y="66"/>
                  </a:lnTo>
                  <a:lnTo>
                    <a:pt x="20" y="66"/>
                  </a:lnTo>
                  <a:lnTo>
                    <a:pt x="16" y="68"/>
                  </a:lnTo>
                  <a:lnTo>
                    <a:pt x="14" y="68"/>
                  </a:lnTo>
                  <a:lnTo>
                    <a:pt x="14" y="66"/>
                  </a:lnTo>
                  <a:lnTo>
                    <a:pt x="12" y="66"/>
                  </a:lnTo>
                  <a:lnTo>
                    <a:pt x="14" y="66"/>
                  </a:lnTo>
                  <a:lnTo>
                    <a:pt x="12" y="66"/>
                  </a:lnTo>
                  <a:lnTo>
                    <a:pt x="12" y="56"/>
                  </a:lnTo>
                  <a:lnTo>
                    <a:pt x="14" y="54"/>
                  </a:lnTo>
                  <a:lnTo>
                    <a:pt x="26" y="54"/>
                  </a:lnTo>
                  <a:lnTo>
                    <a:pt x="28" y="54"/>
                  </a:lnTo>
                  <a:lnTo>
                    <a:pt x="28" y="52"/>
                  </a:lnTo>
                  <a:lnTo>
                    <a:pt x="30" y="52"/>
                  </a:lnTo>
                  <a:lnTo>
                    <a:pt x="34" y="52"/>
                  </a:lnTo>
                  <a:lnTo>
                    <a:pt x="36" y="50"/>
                  </a:lnTo>
                  <a:lnTo>
                    <a:pt x="38" y="48"/>
                  </a:lnTo>
                  <a:lnTo>
                    <a:pt x="40" y="50"/>
                  </a:lnTo>
                  <a:lnTo>
                    <a:pt x="42" y="50"/>
                  </a:lnTo>
                  <a:lnTo>
                    <a:pt x="44" y="52"/>
                  </a:lnTo>
                  <a:lnTo>
                    <a:pt x="46" y="52"/>
                  </a:lnTo>
                  <a:lnTo>
                    <a:pt x="48" y="54"/>
                  </a:lnTo>
                  <a:lnTo>
                    <a:pt x="50" y="54"/>
                  </a:lnTo>
                  <a:lnTo>
                    <a:pt x="52" y="54"/>
                  </a:lnTo>
                  <a:lnTo>
                    <a:pt x="54" y="52"/>
                  </a:lnTo>
                  <a:lnTo>
                    <a:pt x="56" y="52"/>
                  </a:lnTo>
                  <a:lnTo>
                    <a:pt x="58" y="52"/>
                  </a:lnTo>
                  <a:lnTo>
                    <a:pt x="58" y="50"/>
                  </a:lnTo>
                  <a:lnTo>
                    <a:pt x="58" y="48"/>
                  </a:lnTo>
                  <a:lnTo>
                    <a:pt x="56" y="48"/>
                  </a:lnTo>
                  <a:lnTo>
                    <a:pt x="54" y="48"/>
                  </a:lnTo>
                  <a:lnTo>
                    <a:pt x="50" y="50"/>
                  </a:lnTo>
                  <a:lnTo>
                    <a:pt x="48" y="50"/>
                  </a:lnTo>
                  <a:lnTo>
                    <a:pt x="48" y="48"/>
                  </a:lnTo>
                  <a:lnTo>
                    <a:pt x="46" y="48"/>
                  </a:lnTo>
                  <a:lnTo>
                    <a:pt x="42" y="48"/>
                  </a:lnTo>
                  <a:lnTo>
                    <a:pt x="40" y="46"/>
                  </a:lnTo>
                  <a:lnTo>
                    <a:pt x="40" y="44"/>
                  </a:lnTo>
                  <a:lnTo>
                    <a:pt x="38" y="44"/>
                  </a:lnTo>
                  <a:lnTo>
                    <a:pt x="36" y="46"/>
                  </a:lnTo>
                  <a:lnTo>
                    <a:pt x="34" y="46"/>
                  </a:lnTo>
                  <a:lnTo>
                    <a:pt x="32" y="46"/>
                  </a:lnTo>
                  <a:lnTo>
                    <a:pt x="32" y="48"/>
                  </a:lnTo>
                  <a:lnTo>
                    <a:pt x="18" y="48"/>
                  </a:lnTo>
                  <a:lnTo>
                    <a:pt x="16" y="48"/>
                  </a:lnTo>
                  <a:close/>
                </a:path>
              </a:pathLst>
            </a:custGeom>
            <a:solidFill>
              <a:schemeClr val="tx2"/>
            </a:solidFill>
            <a:ln w="3175">
              <a:solidFill>
                <a:schemeClr val="bg1"/>
              </a:solidFill>
              <a:round/>
              <a:headEnd/>
              <a:tailEnd/>
            </a:ln>
          </p:spPr>
          <p:txBody>
            <a:bodyPr/>
            <a:lstStyle/>
            <a:p>
              <a:endParaRPr lang="fr-FR" dirty="0"/>
            </a:p>
          </p:txBody>
        </p:sp>
        <p:sp>
          <p:nvSpPr>
            <p:cNvPr id="5456" name="Freeform 525"/>
            <p:cNvSpPr>
              <a:spLocks/>
            </p:cNvSpPr>
            <p:nvPr/>
          </p:nvSpPr>
          <p:spPr bwMode="auto">
            <a:xfrm>
              <a:off x="2519" y="2451"/>
              <a:ext cx="94" cy="68"/>
            </a:xfrm>
            <a:custGeom>
              <a:avLst/>
              <a:gdLst>
                <a:gd name="T0" fmla="*/ 12 w 94"/>
                <a:gd name="T1" fmla="*/ 44 h 68"/>
                <a:gd name="T2" fmla="*/ 2 w 94"/>
                <a:gd name="T3" fmla="*/ 32 h 68"/>
                <a:gd name="T4" fmla="*/ 2 w 94"/>
                <a:gd name="T5" fmla="*/ 30 h 68"/>
                <a:gd name="T6" fmla="*/ 16 w 94"/>
                <a:gd name="T7" fmla="*/ 16 h 68"/>
                <a:gd name="T8" fmla="*/ 20 w 94"/>
                <a:gd name="T9" fmla="*/ 2 h 68"/>
                <a:gd name="T10" fmla="*/ 28 w 94"/>
                <a:gd name="T11" fmla="*/ 4 h 68"/>
                <a:gd name="T12" fmla="*/ 34 w 94"/>
                <a:gd name="T13" fmla="*/ 2 h 68"/>
                <a:gd name="T14" fmla="*/ 38 w 94"/>
                <a:gd name="T15" fmla="*/ 0 h 68"/>
                <a:gd name="T16" fmla="*/ 48 w 94"/>
                <a:gd name="T17" fmla="*/ 2 h 68"/>
                <a:gd name="T18" fmla="*/ 54 w 94"/>
                <a:gd name="T19" fmla="*/ 6 h 68"/>
                <a:gd name="T20" fmla="*/ 60 w 94"/>
                <a:gd name="T21" fmla="*/ 10 h 68"/>
                <a:gd name="T22" fmla="*/ 68 w 94"/>
                <a:gd name="T23" fmla="*/ 16 h 68"/>
                <a:gd name="T24" fmla="*/ 70 w 94"/>
                <a:gd name="T25" fmla="*/ 20 h 68"/>
                <a:gd name="T26" fmla="*/ 74 w 94"/>
                <a:gd name="T27" fmla="*/ 24 h 68"/>
                <a:gd name="T28" fmla="*/ 78 w 94"/>
                <a:gd name="T29" fmla="*/ 26 h 68"/>
                <a:gd name="T30" fmla="*/ 82 w 94"/>
                <a:gd name="T31" fmla="*/ 30 h 68"/>
                <a:gd name="T32" fmla="*/ 82 w 94"/>
                <a:gd name="T33" fmla="*/ 36 h 68"/>
                <a:gd name="T34" fmla="*/ 84 w 94"/>
                <a:gd name="T35" fmla="*/ 42 h 68"/>
                <a:gd name="T36" fmla="*/ 84 w 94"/>
                <a:gd name="T37" fmla="*/ 46 h 68"/>
                <a:gd name="T38" fmla="*/ 90 w 94"/>
                <a:gd name="T39" fmla="*/ 52 h 68"/>
                <a:gd name="T40" fmla="*/ 94 w 94"/>
                <a:gd name="T41" fmla="*/ 58 h 68"/>
                <a:gd name="T42" fmla="*/ 94 w 94"/>
                <a:gd name="T43" fmla="*/ 64 h 68"/>
                <a:gd name="T44" fmla="*/ 90 w 94"/>
                <a:gd name="T45" fmla="*/ 66 h 68"/>
                <a:gd name="T46" fmla="*/ 82 w 94"/>
                <a:gd name="T47" fmla="*/ 68 h 68"/>
                <a:gd name="T48" fmla="*/ 76 w 94"/>
                <a:gd name="T49" fmla="*/ 66 h 68"/>
                <a:gd name="T50" fmla="*/ 70 w 94"/>
                <a:gd name="T51" fmla="*/ 64 h 68"/>
                <a:gd name="T52" fmla="*/ 68 w 94"/>
                <a:gd name="T53" fmla="*/ 64 h 68"/>
                <a:gd name="T54" fmla="*/ 64 w 94"/>
                <a:gd name="T55" fmla="*/ 62 h 68"/>
                <a:gd name="T56" fmla="*/ 28 w 94"/>
                <a:gd name="T57" fmla="*/ 66 h 68"/>
                <a:gd name="T58" fmla="*/ 14 w 94"/>
                <a:gd name="T59" fmla="*/ 68 h 68"/>
                <a:gd name="T60" fmla="*/ 14 w 94"/>
                <a:gd name="T61" fmla="*/ 66 h 68"/>
                <a:gd name="T62" fmla="*/ 14 w 94"/>
                <a:gd name="T63" fmla="*/ 54 h 68"/>
                <a:gd name="T64" fmla="*/ 28 w 94"/>
                <a:gd name="T65" fmla="*/ 52 h 68"/>
                <a:gd name="T66" fmla="*/ 36 w 94"/>
                <a:gd name="T67" fmla="*/ 50 h 68"/>
                <a:gd name="T68" fmla="*/ 42 w 94"/>
                <a:gd name="T69" fmla="*/ 50 h 68"/>
                <a:gd name="T70" fmla="*/ 48 w 94"/>
                <a:gd name="T71" fmla="*/ 54 h 68"/>
                <a:gd name="T72" fmla="*/ 54 w 94"/>
                <a:gd name="T73" fmla="*/ 52 h 68"/>
                <a:gd name="T74" fmla="*/ 58 w 94"/>
                <a:gd name="T75" fmla="*/ 50 h 68"/>
                <a:gd name="T76" fmla="*/ 54 w 94"/>
                <a:gd name="T77" fmla="*/ 48 h 68"/>
                <a:gd name="T78" fmla="*/ 48 w 94"/>
                <a:gd name="T79" fmla="*/ 48 h 68"/>
                <a:gd name="T80" fmla="*/ 40 w 94"/>
                <a:gd name="T81" fmla="*/ 46 h 68"/>
                <a:gd name="T82" fmla="*/ 36 w 94"/>
                <a:gd name="T83" fmla="*/ 46 h 68"/>
                <a:gd name="T84" fmla="*/ 32 w 94"/>
                <a:gd name="T85" fmla="*/ 48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
                <a:gd name="T130" fmla="*/ 0 h 68"/>
                <a:gd name="T131" fmla="*/ 94 w 9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 h="68">
                  <a:moveTo>
                    <a:pt x="16" y="48"/>
                  </a:moveTo>
                  <a:lnTo>
                    <a:pt x="14" y="46"/>
                  </a:lnTo>
                  <a:lnTo>
                    <a:pt x="12" y="44"/>
                  </a:lnTo>
                  <a:lnTo>
                    <a:pt x="12" y="40"/>
                  </a:lnTo>
                  <a:lnTo>
                    <a:pt x="4" y="30"/>
                  </a:lnTo>
                  <a:lnTo>
                    <a:pt x="2" y="32"/>
                  </a:lnTo>
                  <a:lnTo>
                    <a:pt x="2" y="30"/>
                  </a:lnTo>
                  <a:lnTo>
                    <a:pt x="0" y="30"/>
                  </a:lnTo>
                  <a:lnTo>
                    <a:pt x="2" y="30"/>
                  </a:lnTo>
                  <a:lnTo>
                    <a:pt x="6" y="28"/>
                  </a:lnTo>
                  <a:lnTo>
                    <a:pt x="10" y="24"/>
                  </a:lnTo>
                  <a:lnTo>
                    <a:pt x="16" y="16"/>
                  </a:lnTo>
                  <a:lnTo>
                    <a:pt x="16" y="10"/>
                  </a:lnTo>
                  <a:lnTo>
                    <a:pt x="18" y="6"/>
                  </a:lnTo>
                  <a:lnTo>
                    <a:pt x="20" y="2"/>
                  </a:lnTo>
                  <a:lnTo>
                    <a:pt x="22" y="2"/>
                  </a:lnTo>
                  <a:lnTo>
                    <a:pt x="26" y="2"/>
                  </a:lnTo>
                  <a:lnTo>
                    <a:pt x="28" y="4"/>
                  </a:lnTo>
                  <a:lnTo>
                    <a:pt x="30" y="4"/>
                  </a:lnTo>
                  <a:lnTo>
                    <a:pt x="32" y="2"/>
                  </a:lnTo>
                  <a:lnTo>
                    <a:pt x="34" y="2"/>
                  </a:lnTo>
                  <a:lnTo>
                    <a:pt x="36" y="2"/>
                  </a:lnTo>
                  <a:lnTo>
                    <a:pt x="38" y="2"/>
                  </a:lnTo>
                  <a:lnTo>
                    <a:pt x="38" y="0"/>
                  </a:lnTo>
                  <a:lnTo>
                    <a:pt x="40" y="0"/>
                  </a:lnTo>
                  <a:lnTo>
                    <a:pt x="46" y="2"/>
                  </a:lnTo>
                  <a:lnTo>
                    <a:pt x="48" y="2"/>
                  </a:lnTo>
                  <a:lnTo>
                    <a:pt x="48" y="0"/>
                  </a:lnTo>
                  <a:lnTo>
                    <a:pt x="50" y="2"/>
                  </a:lnTo>
                  <a:lnTo>
                    <a:pt x="54" y="6"/>
                  </a:lnTo>
                  <a:lnTo>
                    <a:pt x="56" y="8"/>
                  </a:lnTo>
                  <a:lnTo>
                    <a:pt x="60" y="8"/>
                  </a:lnTo>
                  <a:lnTo>
                    <a:pt x="60" y="10"/>
                  </a:lnTo>
                  <a:lnTo>
                    <a:pt x="62" y="8"/>
                  </a:lnTo>
                  <a:lnTo>
                    <a:pt x="66" y="16"/>
                  </a:lnTo>
                  <a:lnTo>
                    <a:pt x="68" y="16"/>
                  </a:lnTo>
                  <a:lnTo>
                    <a:pt x="68" y="18"/>
                  </a:lnTo>
                  <a:lnTo>
                    <a:pt x="70" y="18"/>
                  </a:lnTo>
                  <a:lnTo>
                    <a:pt x="70" y="20"/>
                  </a:lnTo>
                  <a:lnTo>
                    <a:pt x="72" y="20"/>
                  </a:lnTo>
                  <a:lnTo>
                    <a:pt x="72" y="22"/>
                  </a:lnTo>
                  <a:lnTo>
                    <a:pt x="74" y="24"/>
                  </a:lnTo>
                  <a:lnTo>
                    <a:pt x="76" y="24"/>
                  </a:lnTo>
                  <a:lnTo>
                    <a:pt x="76" y="26"/>
                  </a:lnTo>
                  <a:lnTo>
                    <a:pt x="78" y="26"/>
                  </a:lnTo>
                  <a:lnTo>
                    <a:pt x="78" y="28"/>
                  </a:lnTo>
                  <a:lnTo>
                    <a:pt x="80" y="28"/>
                  </a:lnTo>
                  <a:lnTo>
                    <a:pt x="82" y="30"/>
                  </a:lnTo>
                  <a:lnTo>
                    <a:pt x="82" y="32"/>
                  </a:lnTo>
                  <a:lnTo>
                    <a:pt x="82" y="34"/>
                  </a:lnTo>
                  <a:lnTo>
                    <a:pt x="82" y="36"/>
                  </a:lnTo>
                  <a:lnTo>
                    <a:pt x="84" y="36"/>
                  </a:lnTo>
                  <a:lnTo>
                    <a:pt x="84" y="38"/>
                  </a:lnTo>
                  <a:lnTo>
                    <a:pt x="84" y="42"/>
                  </a:lnTo>
                  <a:lnTo>
                    <a:pt x="86" y="42"/>
                  </a:lnTo>
                  <a:lnTo>
                    <a:pt x="86" y="44"/>
                  </a:lnTo>
                  <a:lnTo>
                    <a:pt x="84" y="46"/>
                  </a:lnTo>
                  <a:lnTo>
                    <a:pt x="86" y="50"/>
                  </a:lnTo>
                  <a:lnTo>
                    <a:pt x="88" y="52"/>
                  </a:lnTo>
                  <a:lnTo>
                    <a:pt x="90" y="52"/>
                  </a:lnTo>
                  <a:lnTo>
                    <a:pt x="92" y="54"/>
                  </a:lnTo>
                  <a:lnTo>
                    <a:pt x="94" y="56"/>
                  </a:lnTo>
                  <a:lnTo>
                    <a:pt x="94" y="58"/>
                  </a:lnTo>
                  <a:lnTo>
                    <a:pt x="94" y="60"/>
                  </a:lnTo>
                  <a:lnTo>
                    <a:pt x="94" y="62"/>
                  </a:lnTo>
                  <a:lnTo>
                    <a:pt x="94" y="64"/>
                  </a:lnTo>
                  <a:lnTo>
                    <a:pt x="94" y="66"/>
                  </a:lnTo>
                  <a:lnTo>
                    <a:pt x="92" y="66"/>
                  </a:lnTo>
                  <a:lnTo>
                    <a:pt x="90" y="66"/>
                  </a:lnTo>
                  <a:lnTo>
                    <a:pt x="86" y="66"/>
                  </a:lnTo>
                  <a:lnTo>
                    <a:pt x="84" y="66"/>
                  </a:lnTo>
                  <a:lnTo>
                    <a:pt x="82" y="68"/>
                  </a:lnTo>
                  <a:lnTo>
                    <a:pt x="80" y="68"/>
                  </a:lnTo>
                  <a:lnTo>
                    <a:pt x="78" y="66"/>
                  </a:lnTo>
                  <a:lnTo>
                    <a:pt x="76" y="66"/>
                  </a:lnTo>
                  <a:lnTo>
                    <a:pt x="74" y="66"/>
                  </a:lnTo>
                  <a:lnTo>
                    <a:pt x="72" y="64"/>
                  </a:lnTo>
                  <a:lnTo>
                    <a:pt x="70" y="64"/>
                  </a:lnTo>
                  <a:lnTo>
                    <a:pt x="70" y="66"/>
                  </a:lnTo>
                  <a:lnTo>
                    <a:pt x="68" y="66"/>
                  </a:lnTo>
                  <a:lnTo>
                    <a:pt x="68" y="64"/>
                  </a:lnTo>
                  <a:lnTo>
                    <a:pt x="68" y="62"/>
                  </a:lnTo>
                  <a:lnTo>
                    <a:pt x="66" y="62"/>
                  </a:lnTo>
                  <a:lnTo>
                    <a:pt x="64" y="62"/>
                  </a:lnTo>
                  <a:lnTo>
                    <a:pt x="62" y="62"/>
                  </a:lnTo>
                  <a:lnTo>
                    <a:pt x="38" y="62"/>
                  </a:lnTo>
                  <a:lnTo>
                    <a:pt x="28" y="66"/>
                  </a:lnTo>
                  <a:lnTo>
                    <a:pt x="20" y="66"/>
                  </a:lnTo>
                  <a:lnTo>
                    <a:pt x="16" y="68"/>
                  </a:lnTo>
                  <a:lnTo>
                    <a:pt x="14" y="68"/>
                  </a:lnTo>
                  <a:lnTo>
                    <a:pt x="14" y="66"/>
                  </a:lnTo>
                  <a:lnTo>
                    <a:pt x="12" y="66"/>
                  </a:lnTo>
                  <a:lnTo>
                    <a:pt x="14" y="66"/>
                  </a:lnTo>
                  <a:lnTo>
                    <a:pt x="12" y="66"/>
                  </a:lnTo>
                  <a:lnTo>
                    <a:pt x="12" y="56"/>
                  </a:lnTo>
                  <a:lnTo>
                    <a:pt x="14" y="54"/>
                  </a:lnTo>
                  <a:lnTo>
                    <a:pt x="26" y="54"/>
                  </a:lnTo>
                  <a:lnTo>
                    <a:pt x="28" y="54"/>
                  </a:lnTo>
                  <a:lnTo>
                    <a:pt x="28" y="52"/>
                  </a:lnTo>
                  <a:lnTo>
                    <a:pt x="30" y="52"/>
                  </a:lnTo>
                  <a:lnTo>
                    <a:pt x="34" y="52"/>
                  </a:lnTo>
                  <a:lnTo>
                    <a:pt x="36" y="50"/>
                  </a:lnTo>
                  <a:lnTo>
                    <a:pt x="38" y="48"/>
                  </a:lnTo>
                  <a:lnTo>
                    <a:pt x="40" y="50"/>
                  </a:lnTo>
                  <a:lnTo>
                    <a:pt x="42" y="50"/>
                  </a:lnTo>
                  <a:lnTo>
                    <a:pt x="44" y="52"/>
                  </a:lnTo>
                  <a:lnTo>
                    <a:pt x="46" y="52"/>
                  </a:lnTo>
                  <a:lnTo>
                    <a:pt x="48" y="54"/>
                  </a:lnTo>
                  <a:lnTo>
                    <a:pt x="50" y="54"/>
                  </a:lnTo>
                  <a:lnTo>
                    <a:pt x="52" y="54"/>
                  </a:lnTo>
                  <a:lnTo>
                    <a:pt x="54" y="52"/>
                  </a:lnTo>
                  <a:lnTo>
                    <a:pt x="56" y="52"/>
                  </a:lnTo>
                  <a:lnTo>
                    <a:pt x="58" y="52"/>
                  </a:lnTo>
                  <a:lnTo>
                    <a:pt x="58" y="50"/>
                  </a:lnTo>
                  <a:lnTo>
                    <a:pt x="58" y="48"/>
                  </a:lnTo>
                  <a:lnTo>
                    <a:pt x="56" y="48"/>
                  </a:lnTo>
                  <a:lnTo>
                    <a:pt x="54" y="48"/>
                  </a:lnTo>
                  <a:lnTo>
                    <a:pt x="50" y="50"/>
                  </a:lnTo>
                  <a:lnTo>
                    <a:pt x="48" y="50"/>
                  </a:lnTo>
                  <a:lnTo>
                    <a:pt x="48" y="48"/>
                  </a:lnTo>
                  <a:lnTo>
                    <a:pt x="46" y="48"/>
                  </a:lnTo>
                  <a:lnTo>
                    <a:pt x="42" y="48"/>
                  </a:lnTo>
                  <a:lnTo>
                    <a:pt x="40" y="46"/>
                  </a:lnTo>
                  <a:lnTo>
                    <a:pt x="40" y="44"/>
                  </a:lnTo>
                  <a:lnTo>
                    <a:pt x="38" y="44"/>
                  </a:lnTo>
                  <a:lnTo>
                    <a:pt x="36" y="46"/>
                  </a:lnTo>
                  <a:lnTo>
                    <a:pt x="34" y="46"/>
                  </a:lnTo>
                  <a:lnTo>
                    <a:pt x="32" y="46"/>
                  </a:lnTo>
                  <a:lnTo>
                    <a:pt x="32" y="48"/>
                  </a:lnTo>
                  <a:lnTo>
                    <a:pt x="18" y="48"/>
                  </a:lnTo>
                </a:path>
              </a:pathLst>
            </a:custGeom>
            <a:solidFill>
              <a:schemeClr val="tx2"/>
            </a:solidFill>
            <a:ln w="3175">
              <a:solidFill>
                <a:schemeClr val="bg1"/>
              </a:solidFill>
              <a:round/>
              <a:headEnd/>
              <a:tailEnd/>
            </a:ln>
          </p:spPr>
          <p:txBody>
            <a:bodyPr/>
            <a:lstStyle/>
            <a:p>
              <a:endParaRPr lang="fr-FR" dirty="0"/>
            </a:p>
          </p:txBody>
        </p:sp>
        <p:sp>
          <p:nvSpPr>
            <p:cNvPr id="5457" name="Freeform 526"/>
            <p:cNvSpPr>
              <a:spLocks/>
            </p:cNvSpPr>
            <p:nvPr/>
          </p:nvSpPr>
          <p:spPr bwMode="auto">
            <a:xfrm>
              <a:off x="3192" y="803"/>
              <a:ext cx="2438" cy="1226"/>
            </a:xfrm>
            <a:custGeom>
              <a:avLst/>
              <a:gdLst>
                <a:gd name="T0" fmla="*/ 2372 w 2438"/>
                <a:gd name="T1" fmla="*/ 558 h 1226"/>
                <a:gd name="T2" fmla="*/ 2322 w 2438"/>
                <a:gd name="T3" fmla="*/ 496 h 1226"/>
                <a:gd name="T4" fmla="*/ 2148 w 2438"/>
                <a:gd name="T5" fmla="*/ 454 h 1226"/>
                <a:gd name="T6" fmla="*/ 1984 w 2438"/>
                <a:gd name="T7" fmla="*/ 431 h 1226"/>
                <a:gd name="T8" fmla="*/ 1821 w 2438"/>
                <a:gd name="T9" fmla="*/ 345 h 1226"/>
                <a:gd name="T10" fmla="*/ 1683 w 2438"/>
                <a:gd name="T11" fmla="*/ 347 h 1226"/>
                <a:gd name="T12" fmla="*/ 1567 w 2438"/>
                <a:gd name="T13" fmla="*/ 369 h 1226"/>
                <a:gd name="T14" fmla="*/ 1525 w 2438"/>
                <a:gd name="T15" fmla="*/ 301 h 1226"/>
                <a:gd name="T16" fmla="*/ 1443 w 2438"/>
                <a:gd name="T17" fmla="*/ 239 h 1226"/>
                <a:gd name="T18" fmla="*/ 1293 w 2438"/>
                <a:gd name="T19" fmla="*/ 261 h 1226"/>
                <a:gd name="T20" fmla="*/ 1245 w 2438"/>
                <a:gd name="T21" fmla="*/ 239 h 1226"/>
                <a:gd name="T22" fmla="*/ 1175 w 2438"/>
                <a:gd name="T23" fmla="*/ 275 h 1226"/>
                <a:gd name="T24" fmla="*/ 1293 w 2438"/>
                <a:gd name="T25" fmla="*/ 148 h 1226"/>
                <a:gd name="T26" fmla="*/ 1235 w 2438"/>
                <a:gd name="T27" fmla="*/ 70 h 1226"/>
                <a:gd name="T28" fmla="*/ 1173 w 2438"/>
                <a:gd name="T29" fmla="*/ 40 h 1226"/>
                <a:gd name="T30" fmla="*/ 1103 w 2438"/>
                <a:gd name="T31" fmla="*/ 72 h 1226"/>
                <a:gd name="T32" fmla="*/ 1031 w 2438"/>
                <a:gd name="T33" fmla="*/ 114 h 1226"/>
                <a:gd name="T34" fmla="*/ 921 w 2438"/>
                <a:gd name="T35" fmla="*/ 148 h 1226"/>
                <a:gd name="T36" fmla="*/ 887 w 2438"/>
                <a:gd name="T37" fmla="*/ 215 h 1226"/>
                <a:gd name="T38" fmla="*/ 803 w 2438"/>
                <a:gd name="T39" fmla="*/ 285 h 1226"/>
                <a:gd name="T40" fmla="*/ 837 w 2438"/>
                <a:gd name="T41" fmla="*/ 347 h 1226"/>
                <a:gd name="T42" fmla="*/ 720 w 2438"/>
                <a:gd name="T43" fmla="*/ 349 h 1226"/>
                <a:gd name="T44" fmla="*/ 752 w 2438"/>
                <a:gd name="T45" fmla="*/ 500 h 1226"/>
                <a:gd name="T46" fmla="*/ 682 w 2438"/>
                <a:gd name="T47" fmla="*/ 556 h 1226"/>
                <a:gd name="T48" fmla="*/ 690 w 2438"/>
                <a:gd name="T49" fmla="*/ 480 h 1226"/>
                <a:gd name="T50" fmla="*/ 594 w 2438"/>
                <a:gd name="T51" fmla="*/ 375 h 1226"/>
                <a:gd name="T52" fmla="*/ 536 w 2438"/>
                <a:gd name="T53" fmla="*/ 437 h 1226"/>
                <a:gd name="T54" fmla="*/ 398 w 2438"/>
                <a:gd name="T55" fmla="*/ 492 h 1226"/>
                <a:gd name="T56" fmla="*/ 298 w 2438"/>
                <a:gd name="T57" fmla="*/ 550 h 1226"/>
                <a:gd name="T58" fmla="*/ 246 w 2438"/>
                <a:gd name="T59" fmla="*/ 576 h 1226"/>
                <a:gd name="T60" fmla="*/ 152 w 2438"/>
                <a:gd name="T61" fmla="*/ 658 h 1226"/>
                <a:gd name="T62" fmla="*/ 100 w 2438"/>
                <a:gd name="T63" fmla="*/ 554 h 1226"/>
                <a:gd name="T64" fmla="*/ 90 w 2438"/>
                <a:gd name="T65" fmla="*/ 454 h 1226"/>
                <a:gd name="T66" fmla="*/ 26 w 2438"/>
                <a:gd name="T67" fmla="*/ 460 h 1226"/>
                <a:gd name="T68" fmla="*/ 32 w 2438"/>
                <a:gd name="T69" fmla="*/ 771 h 1226"/>
                <a:gd name="T70" fmla="*/ 8 w 2438"/>
                <a:gd name="T71" fmla="*/ 867 h 1226"/>
                <a:gd name="T72" fmla="*/ 58 w 2438"/>
                <a:gd name="T73" fmla="*/ 967 h 1226"/>
                <a:gd name="T74" fmla="*/ 158 w 2438"/>
                <a:gd name="T75" fmla="*/ 1040 h 1226"/>
                <a:gd name="T76" fmla="*/ 168 w 2438"/>
                <a:gd name="T77" fmla="*/ 1114 h 1226"/>
                <a:gd name="T78" fmla="*/ 282 w 2438"/>
                <a:gd name="T79" fmla="*/ 1210 h 1226"/>
                <a:gd name="T80" fmla="*/ 314 w 2438"/>
                <a:gd name="T81" fmla="*/ 1112 h 1226"/>
                <a:gd name="T82" fmla="*/ 346 w 2438"/>
                <a:gd name="T83" fmla="*/ 1002 h 1226"/>
                <a:gd name="T84" fmla="*/ 454 w 2438"/>
                <a:gd name="T85" fmla="*/ 1016 h 1226"/>
                <a:gd name="T86" fmla="*/ 506 w 2438"/>
                <a:gd name="T87" fmla="*/ 957 h 1226"/>
                <a:gd name="T88" fmla="*/ 616 w 2438"/>
                <a:gd name="T89" fmla="*/ 911 h 1226"/>
                <a:gd name="T90" fmla="*/ 694 w 2438"/>
                <a:gd name="T91" fmla="*/ 943 h 1226"/>
                <a:gd name="T92" fmla="*/ 807 w 2438"/>
                <a:gd name="T93" fmla="*/ 1018 h 1226"/>
                <a:gd name="T94" fmla="*/ 947 w 2438"/>
                <a:gd name="T95" fmla="*/ 1032 h 1226"/>
                <a:gd name="T96" fmla="*/ 1327 w 2438"/>
                <a:gd name="T97" fmla="*/ 1042 h 1226"/>
                <a:gd name="T98" fmla="*/ 1557 w 2438"/>
                <a:gd name="T99" fmla="*/ 1092 h 1226"/>
                <a:gd name="T100" fmla="*/ 1623 w 2438"/>
                <a:gd name="T101" fmla="*/ 1170 h 1226"/>
                <a:gd name="T102" fmla="*/ 1683 w 2438"/>
                <a:gd name="T103" fmla="*/ 939 h 1226"/>
                <a:gd name="T104" fmla="*/ 1657 w 2438"/>
                <a:gd name="T105" fmla="*/ 881 h 1226"/>
                <a:gd name="T106" fmla="*/ 1853 w 2438"/>
                <a:gd name="T107" fmla="*/ 791 h 1226"/>
                <a:gd name="T108" fmla="*/ 1944 w 2438"/>
                <a:gd name="T109" fmla="*/ 727 h 1226"/>
                <a:gd name="T110" fmla="*/ 2058 w 2438"/>
                <a:gd name="T111" fmla="*/ 704 h 1226"/>
                <a:gd name="T112" fmla="*/ 1966 w 2438"/>
                <a:gd name="T113" fmla="*/ 970 h 1226"/>
                <a:gd name="T114" fmla="*/ 2014 w 2438"/>
                <a:gd name="T115" fmla="*/ 835 h 1226"/>
                <a:gd name="T116" fmla="*/ 2134 w 2438"/>
                <a:gd name="T117" fmla="*/ 779 h 1226"/>
                <a:gd name="T118" fmla="*/ 2212 w 2438"/>
                <a:gd name="T119" fmla="*/ 712 h 1226"/>
                <a:gd name="T120" fmla="*/ 2250 w 2438"/>
                <a:gd name="T121" fmla="*/ 626 h 1226"/>
                <a:gd name="T122" fmla="*/ 2346 w 2438"/>
                <a:gd name="T123" fmla="*/ 602 h 1226"/>
                <a:gd name="T124" fmla="*/ 2392 w 2438"/>
                <a:gd name="T125" fmla="*/ 624 h 12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8"/>
                <a:gd name="T190" fmla="*/ 0 h 1226"/>
                <a:gd name="T191" fmla="*/ 2438 w 2438"/>
                <a:gd name="T192" fmla="*/ 1226 h 12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8" h="1226">
                  <a:moveTo>
                    <a:pt x="2436" y="576"/>
                  </a:moveTo>
                  <a:lnTo>
                    <a:pt x="2434" y="578"/>
                  </a:lnTo>
                  <a:lnTo>
                    <a:pt x="2432" y="576"/>
                  </a:lnTo>
                  <a:lnTo>
                    <a:pt x="2430" y="574"/>
                  </a:lnTo>
                  <a:lnTo>
                    <a:pt x="2432" y="572"/>
                  </a:lnTo>
                  <a:lnTo>
                    <a:pt x="2428" y="570"/>
                  </a:lnTo>
                  <a:lnTo>
                    <a:pt x="2426" y="574"/>
                  </a:lnTo>
                  <a:lnTo>
                    <a:pt x="2424" y="572"/>
                  </a:lnTo>
                  <a:lnTo>
                    <a:pt x="2426" y="570"/>
                  </a:lnTo>
                  <a:lnTo>
                    <a:pt x="2420" y="564"/>
                  </a:lnTo>
                  <a:lnTo>
                    <a:pt x="2418" y="562"/>
                  </a:lnTo>
                  <a:lnTo>
                    <a:pt x="2414" y="558"/>
                  </a:lnTo>
                  <a:lnTo>
                    <a:pt x="2412" y="554"/>
                  </a:lnTo>
                  <a:lnTo>
                    <a:pt x="2412" y="552"/>
                  </a:lnTo>
                  <a:lnTo>
                    <a:pt x="2408" y="550"/>
                  </a:lnTo>
                  <a:lnTo>
                    <a:pt x="2408" y="548"/>
                  </a:lnTo>
                  <a:lnTo>
                    <a:pt x="2408" y="546"/>
                  </a:lnTo>
                  <a:lnTo>
                    <a:pt x="2394" y="544"/>
                  </a:lnTo>
                  <a:lnTo>
                    <a:pt x="2392" y="544"/>
                  </a:lnTo>
                  <a:lnTo>
                    <a:pt x="2398" y="546"/>
                  </a:lnTo>
                  <a:lnTo>
                    <a:pt x="2396" y="548"/>
                  </a:lnTo>
                  <a:lnTo>
                    <a:pt x="2394" y="548"/>
                  </a:lnTo>
                  <a:lnTo>
                    <a:pt x="2386" y="544"/>
                  </a:lnTo>
                  <a:lnTo>
                    <a:pt x="2386" y="548"/>
                  </a:lnTo>
                  <a:lnTo>
                    <a:pt x="2386" y="550"/>
                  </a:lnTo>
                  <a:lnTo>
                    <a:pt x="2384" y="550"/>
                  </a:lnTo>
                  <a:lnTo>
                    <a:pt x="2384" y="548"/>
                  </a:lnTo>
                  <a:lnTo>
                    <a:pt x="2382" y="546"/>
                  </a:lnTo>
                  <a:lnTo>
                    <a:pt x="2382" y="544"/>
                  </a:lnTo>
                  <a:lnTo>
                    <a:pt x="2384" y="542"/>
                  </a:lnTo>
                  <a:lnTo>
                    <a:pt x="2382" y="540"/>
                  </a:lnTo>
                  <a:lnTo>
                    <a:pt x="2380" y="540"/>
                  </a:lnTo>
                  <a:lnTo>
                    <a:pt x="2380" y="538"/>
                  </a:lnTo>
                  <a:lnTo>
                    <a:pt x="2378" y="538"/>
                  </a:lnTo>
                  <a:lnTo>
                    <a:pt x="2378" y="540"/>
                  </a:lnTo>
                  <a:lnTo>
                    <a:pt x="2376" y="544"/>
                  </a:lnTo>
                  <a:lnTo>
                    <a:pt x="2376" y="542"/>
                  </a:lnTo>
                  <a:lnTo>
                    <a:pt x="2374" y="542"/>
                  </a:lnTo>
                  <a:lnTo>
                    <a:pt x="2372" y="540"/>
                  </a:lnTo>
                  <a:lnTo>
                    <a:pt x="2368" y="540"/>
                  </a:lnTo>
                  <a:lnTo>
                    <a:pt x="2366" y="542"/>
                  </a:lnTo>
                  <a:lnTo>
                    <a:pt x="2366" y="544"/>
                  </a:lnTo>
                  <a:lnTo>
                    <a:pt x="2368" y="542"/>
                  </a:lnTo>
                  <a:lnTo>
                    <a:pt x="2370" y="540"/>
                  </a:lnTo>
                  <a:lnTo>
                    <a:pt x="2370" y="542"/>
                  </a:lnTo>
                  <a:lnTo>
                    <a:pt x="2368" y="542"/>
                  </a:lnTo>
                  <a:lnTo>
                    <a:pt x="2372" y="544"/>
                  </a:lnTo>
                  <a:lnTo>
                    <a:pt x="2372" y="558"/>
                  </a:lnTo>
                  <a:lnTo>
                    <a:pt x="2374" y="558"/>
                  </a:lnTo>
                  <a:lnTo>
                    <a:pt x="2376" y="558"/>
                  </a:lnTo>
                  <a:lnTo>
                    <a:pt x="2378" y="562"/>
                  </a:lnTo>
                  <a:lnTo>
                    <a:pt x="2376" y="566"/>
                  </a:lnTo>
                  <a:lnTo>
                    <a:pt x="2374" y="566"/>
                  </a:lnTo>
                  <a:lnTo>
                    <a:pt x="2374" y="570"/>
                  </a:lnTo>
                  <a:lnTo>
                    <a:pt x="2374" y="566"/>
                  </a:lnTo>
                  <a:lnTo>
                    <a:pt x="2374" y="562"/>
                  </a:lnTo>
                  <a:lnTo>
                    <a:pt x="2370" y="560"/>
                  </a:lnTo>
                  <a:lnTo>
                    <a:pt x="2368" y="560"/>
                  </a:lnTo>
                  <a:lnTo>
                    <a:pt x="2368" y="558"/>
                  </a:lnTo>
                  <a:lnTo>
                    <a:pt x="2368" y="556"/>
                  </a:lnTo>
                  <a:lnTo>
                    <a:pt x="2364" y="554"/>
                  </a:lnTo>
                  <a:lnTo>
                    <a:pt x="2364" y="552"/>
                  </a:lnTo>
                  <a:lnTo>
                    <a:pt x="2364" y="548"/>
                  </a:lnTo>
                  <a:lnTo>
                    <a:pt x="2358" y="528"/>
                  </a:lnTo>
                  <a:lnTo>
                    <a:pt x="2360" y="526"/>
                  </a:lnTo>
                  <a:lnTo>
                    <a:pt x="2360" y="528"/>
                  </a:lnTo>
                  <a:lnTo>
                    <a:pt x="2362" y="532"/>
                  </a:lnTo>
                  <a:lnTo>
                    <a:pt x="2362" y="530"/>
                  </a:lnTo>
                  <a:lnTo>
                    <a:pt x="2362" y="528"/>
                  </a:lnTo>
                  <a:lnTo>
                    <a:pt x="2354" y="524"/>
                  </a:lnTo>
                  <a:lnTo>
                    <a:pt x="2354" y="520"/>
                  </a:lnTo>
                  <a:lnTo>
                    <a:pt x="2352" y="518"/>
                  </a:lnTo>
                  <a:lnTo>
                    <a:pt x="2346" y="514"/>
                  </a:lnTo>
                  <a:lnTo>
                    <a:pt x="2344" y="514"/>
                  </a:lnTo>
                  <a:lnTo>
                    <a:pt x="2346" y="518"/>
                  </a:lnTo>
                  <a:lnTo>
                    <a:pt x="2350" y="522"/>
                  </a:lnTo>
                  <a:lnTo>
                    <a:pt x="2352" y="524"/>
                  </a:lnTo>
                  <a:lnTo>
                    <a:pt x="2352" y="526"/>
                  </a:lnTo>
                  <a:lnTo>
                    <a:pt x="2342" y="520"/>
                  </a:lnTo>
                  <a:lnTo>
                    <a:pt x="2340" y="518"/>
                  </a:lnTo>
                  <a:lnTo>
                    <a:pt x="2336" y="518"/>
                  </a:lnTo>
                  <a:lnTo>
                    <a:pt x="2338" y="516"/>
                  </a:lnTo>
                  <a:lnTo>
                    <a:pt x="2340" y="514"/>
                  </a:lnTo>
                  <a:lnTo>
                    <a:pt x="2342" y="512"/>
                  </a:lnTo>
                  <a:lnTo>
                    <a:pt x="2342" y="510"/>
                  </a:lnTo>
                  <a:lnTo>
                    <a:pt x="2336" y="510"/>
                  </a:lnTo>
                  <a:lnTo>
                    <a:pt x="2332" y="510"/>
                  </a:lnTo>
                  <a:lnTo>
                    <a:pt x="2330" y="508"/>
                  </a:lnTo>
                  <a:lnTo>
                    <a:pt x="2328" y="506"/>
                  </a:lnTo>
                  <a:lnTo>
                    <a:pt x="2330" y="504"/>
                  </a:lnTo>
                  <a:lnTo>
                    <a:pt x="2330" y="502"/>
                  </a:lnTo>
                  <a:lnTo>
                    <a:pt x="2330" y="500"/>
                  </a:lnTo>
                  <a:lnTo>
                    <a:pt x="2324" y="500"/>
                  </a:lnTo>
                  <a:lnTo>
                    <a:pt x="2326" y="498"/>
                  </a:lnTo>
                  <a:lnTo>
                    <a:pt x="2324" y="496"/>
                  </a:lnTo>
                  <a:lnTo>
                    <a:pt x="2322" y="496"/>
                  </a:lnTo>
                  <a:lnTo>
                    <a:pt x="2320" y="494"/>
                  </a:lnTo>
                  <a:lnTo>
                    <a:pt x="2318" y="492"/>
                  </a:lnTo>
                  <a:lnTo>
                    <a:pt x="2312" y="494"/>
                  </a:lnTo>
                  <a:lnTo>
                    <a:pt x="2312" y="492"/>
                  </a:lnTo>
                  <a:lnTo>
                    <a:pt x="2312" y="490"/>
                  </a:lnTo>
                  <a:lnTo>
                    <a:pt x="2312" y="486"/>
                  </a:lnTo>
                  <a:lnTo>
                    <a:pt x="2308" y="484"/>
                  </a:lnTo>
                  <a:lnTo>
                    <a:pt x="2310" y="488"/>
                  </a:lnTo>
                  <a:lnTo>
                    <a:pt x="2306" y="486"/>
                  </a:lnTo>
                  <a:lnTo>
                    <a:pt x="2302" y="484"/>
                  </a:lnTo>
                  <a:lnTo>
                    <a:pt x="2300" y="474"/>
                  </a:lnTo>
                  <a:lnTo>
                    <a:pt x="2298" y="474"/>
                  </a:lnTo>
                  <a:lnTo>
                    <a:pt x="2292" y="472"/>
                  </a:lnTo>
                  <a:lnTo>
                    <a:pt x="2290" y="468"/>
                  </a:lnTo>
                  <a:lnTo>
                    <a:pt x="2286" y="470"/>
                  </a:lnTo>
                  <a:lnTo>
                    <a:pt x="2284" y="468"/>
                  </a:lnTo>
                  <a:lnTo>
                    <a:pt x="2264" y="451"/>
                  </a:lnTo>
                  <a:lnTo>
                    <a:pt x="2262" y="449"/>
                  </a:lnTo>
                  <a:lnTo>
                    <a:pt x="2260" y="447"/>
                  </a:lnTo>
                  <a:lnTo>
                    <a:pt x="2258" y="447"/>
                  </a:lnTo>
                  <a:lnTo>
                    <a:pt x="2248" y="443"/>
                  </a:lnTo>
                  <a:lnTo>
                    <a:pt x="2244" y="439"/>
                  </a:lnTo>
                  <a:lnTo>
                    <a:pt x="2242" y="439"/>
                  </a:lnTo>
                  <a:lnTo>
                    <a:pt x="2236" y="437"/>
                  </a:lnTo>
                  <a:lnTo>
                    <a:pt x="2234" y="435"/>
                  </a:lnTo>
                  <a:lnTo>
                    <a:pt x="2224" y="429"/>
                  </a:lnTo>
                  <a:lnTo>
                    <a:pt x="2208" y="427"/>
                  </a:lnTo>
                  <a:lnTo>
                    <a:pt x="2206" y="429"/>
                  </a:lnTo>
                  <a:lnTo>
                    <a:pt x="2202" y="429"/>
                  </a:lnTo>
                  <a:lnTo>
                    <a:pt x="2200" y="427"/>
                  </a:lnTo>
                  <a:lnTo>
                    <a:pt x="2196" y="427"/>
                  </a:lnTo>
                  <a:lnTo>
                    <a:pt x="2192" y="427"/>
                  </a:lnTo>
                  <a:lnTo>
                    <a:pt x="2186" y="427"/>
                  </a:lnTo>
                  <a:lnTo>
                    <a:pt x="2182" y="429"/>
                  </a:lnTo>
                  <a:lnTo>
                    <a:pt x="2178" y="427"/>
                  </a:lnTo>
                  <a:lnTo>
                    <a:pt x="2172" y="423"/>
                  </a:lnTo>
                  <a:lnTo>
                    <a:pt x="2168" y="425"/>
                  </a:lnTo>
                  <a:lnTo>
                    <a:pt x="2144" y="419"/>
                  </a:lnTo>
                  <a:lnTo>
                    <a:pt x="2140" y="421"/>
                  </a:lnTo>
                  <a:lnTo>
                    <a:pt x="2140" y="425"/>
                  </a:lnTo>
                  <a:lnTo>
                    <a:pt x="2142" y="427"/>
                  </a:lnTo>
                  <a:lnTo>
                    <a:pt x="2140" y="433"/>
                  </a:lnTo>
                  <a:lnTo>
                    <a:pt x="2136" y="435"/>
                  </a:lnTo>
                  <a:lnTo>
                    <a:pt x="2134" y="439"/>
                  </a:lnTo>
                  <a:lnTo>
                    <a:pt x="2142" y="441"/>
                  </a:lnTo>
                  <a:lnTo>
                    <a:pt x="2146" y="451"/>
                  </a:lnTo>
                  <a:lnTo>
                    <a:pt x="2148" y="453"/>
                  </a:lnTo>
                  <a:lnTo>
                    <a:pt x="2148" y="454"/>
                  </a:lnTo>
                  <a:lnTo>
                    <a:pt x="2148" y="460"/>
                  </a:lnTo>
                  <a:lnTo>
                    <a:pt x="2140" y="470"/>
                  </a:lnTo>
                  <a:lnTo>
                    <a:pt x="2136" y="474"/>
                  </a:lnTo>
                  <a:lnTo>
                    <a:pt x="2128" y="474"/>
                  </a:lnTo>
                  <a:lnTo>
                    <a:pt x="2126" y="472"/>
                  </a:lnTo>
                  <a:lnTo>
                    <a:pt x="2124" y="462"/>
                  </a:lnTo>
                  <a:lnTo>
                    <a:pt x="2120" y="460"/>
                  </a:lnTo>
                  <a:lnTo>
                    <a:pt x="2118" y="458"/>
                  </a:lnTo>
                  <a:lnTo>
                    <a:pt x="2116" y="456"/>
                  </a:lnTo>
                  <a:lnTo>
                    <a:pt x="2110" y="456"/>
                  </a:lnTo>
                  <a:lnTo>
                    <a:pt x="2108" y="454"/>
                  </a:lnTo>
                  <a:lnTo>
                    <a:pt x="2106" y="441"/>
                  </a:lnTo>
                  <a:lnTo>
                    <a:pt x="2102" y="439"/>
                  </a:lnTo>
                  <a:lnTo>
                    <a:pt x="2102" y="437"/>
                  </a:lnTo>
                  <a:lnTo>
                    <a:pt x="2104" y="435"/>
                  </a:lnTo>
                  <a:lnTo>
                    <a:pt x="2100" y="431"/>
                  </a:lnTo>
                  <a:lnTo>
                    <a:pt x="2098" y="433"/>
                  </a:lnTo>
                  <a:lnTo>
                    <a:pt x="2088" y="443"/>
                  </a:lnTo>
                  <a:lnTo>
                    <a:pt x="2086" y="445"/>
                  </a:lnTo>
                  <a:lnTo>
                    <a:pt x="2084" y="443"/>
                  </a:lnTo>
                  <a:lnTo>
                    <a:pt x="2078" y="443"/>
                  </a:lnTo>
                  <a:lnTo>
                    <a:pt x="2072" y="441"/>
                  </a:lnTo>
                  <a:lnTo>
                    <a:pt x="2064" y="439"/>
                  </a:lnTo>
                  <a:lnTo>
                    <a:pt x="2060" y="441"/>
                  </a:lnTo>
                  <a:lnTo>
                    <a:pt x="2052" y="441"/>
                  </a:lnTo>
                  <a:lnTo>
                    <a:pt x="2048" y="439"/>
                  </a:lnTo>
                  <a:lnTo>
                    <a:pt x="2044" y="431"/>
                  </a:lnTo>
                  <a:lnTo>
                    <a:pt x="2040" y="435"/>
                  </a:lnTo>
                  <a:lnTo>
                    <a:pt x="2030" y="435"/>
                  </a:lnTo>
                  <a:lnTo>
                    <a:pt x="2026" y="437"/>
                  </a:lnTo>
                  <a:lnTo>
                    <a:pt x="2022" y="435"/>
                  </a:lnTo>
                  <a:lnTo>
                    <a:pt x="2020" y="435"/>
                  </a:lnTo>
                  <a:lnTo>
                    <a:pt x="2018" y="437"/>
                  </a:lnTo>
                  <a:lnTo>
                    <a:pt x="2018" y="439"/>
                  </a:lnTo>
                  <a:lnTo>
                    <a:pt x="2016" y="439"/>
                  </a:lnTo>
                  <a:lnTo>
                    <a:pt x="2014" y="443"/>
                  </a:lnTo>
                  <a:lnTo>
                    <a:pt x="2010" y="443"/>
                  </a:lnTo>
                  <a:lnTo>
                    <a:pt x="2008" y="447"/>
                  </a:lnTo>
                  <a:lnTo>
                    <a:pt x="2006" y="449"/>
                  </a:lnTo>
                  <a:lnTo>
                    <a:pt x="2004" y="449"/>
                  </a:lnTo>
                  <a:lnTo>
                    <a:pt x="2004" y="443"/>
                  </a:lnTo>
                  <a:lnTo>
                    <a:pt x="2002" y="441"/>
                  </a:lnTo>
                  <a:lnTo>
                    <a:pt x="2000" y="441"/>
                  </a:lnTo>
                  <a:lnTo>
                    <a:pt x="1998" y="441"/>
                  </a:lnTo>
                  <a:lnTo>
                    <a:pt x="1994" y="435"/>
                  </a:lnTo>
                  <a:lnTo>
                    <a:pt x="1992" y="433"/>
                  </a:lnTo>
                  <a:lnTo>
                    <a:pt x="1986" y="433"/>
                  </a:lnTo>
                  <a:lnTo>
                    <a:pt x="1984" y="431"/>
                  </a:lnTo>
                  <a:lnTo>
                    <a:pt x="1980" y="431"/>
                  </a:lnTo>
                  <a:lnTo>
                    <a:pt x="1980" y="429"/>
                  </a:lnTo>
                  <a:lnTo>
                    <a:pt x="1984" y="411"/>
                  </a:lnTo>
                  <a:lnTo>
                    <a:pt x="1984" y="403"/>
                  </a:lnTo>
                  <a:lnTo>
                    <a:pt x="1982" y="399"/>
                  </a:lnTo>
                  <a:lnTo>
                    <a:pt x="1982" y="397"/>
                  </a:lnTo>
                  <a:lnTo>
                    <a:pt x="1972" y="385"/>
                  </a:lnTo>
                  <a:lnTo>
                    <a:pt x="1970" y="383"/>
                  </a:lnTo>
                  <a:lnTo>
                    <a:pt x="1966" y="379"/>
                  </a:lnTo>
                  <a:lnTo>
                    <a:pt x="1964" y="379"/>
                  </a:lnTo>
                  <a:lnTo>
                    <a:pt x="1952" y="377"/>
                  </a:lnTo>
                  <a:lnTo>
                    <a:pt x="1948" y="377"/>
                  </a:lnTo>
                  <a:lnTo>
                    <a:pt x="1926" y="377"/>
                  </a:lnTo>
                  <a:lnTo>
                    <a:pt x="1924" y="379"/>
                  </a:lnTo>
                  <a:lnTo>
                    <a:pt x="1918" y="379"/>
                  </a:lnTo>
                  <a:lnTo>
                    <a:pt x="1916" y="379"/>
                  </a:lnTo>
                  <a:lnTo>
                    <a:pt x="1912" y="381"/>
                  </a:lnTo>
                  <a:lnTo>
                    <a:pt x="1906" y="379"/>
                  </a:lnTo>
                  <a:lnTo>
                    <a:pt x="1904" y="379"/>
                  </a:lnTo>
                  <a:lnTo>
                    <a:pt x="1902" y="381"/>
                  </a:lnTo>
                  <a:lnTo>
                    <a:pt x="1899" y="381"/>
                  </a:lnTo>
                  <a:lnTo>
                    <a:pt x="1895" y="381"/>
                  </a:lnTo>
                  <a:lnTo>
                    <a:pt x="1891" y="381"/>
                  </a:lnTo>
                  <a:lnTo>
                    <a:pt x="1889" y="381"/>
                  </a:lnTo>
                  <a:lnTo>
                    <a:pt x="1887" y="381"/>
                  </a:lnTo>
                  <a:lnTo>
                    <a:pt x="1879" y="385"/>
                  </a:lnTo>
                  <a:lnTo>
                    <a:pt x="1877" y="385"/>
                  </a:lnTo>
                  <a:lnTo>
                    <a:pt x="1875" y="387"/>
                  </a:lnTo>
                  <a:lnTo>
                    <a:pt x="1867" y="379"/>
                  </a:lnTo>
                  <a:lnTo>
                    <a:pt x="1863" y="379"/>
                  </a:lnTo>
                  <a:lnTo>
                    <a:pt x="1869" y="377"/>
                  </a:lnTo>
                  <a:lnTo>
                    <a:pt x="1871" y="373"/>
                  </a:lnTo>
                  <a:lnTo>
                    <a:pt x="1871" y="369"/>
                  </a:lnTo>
                  <a:lnTo>
                    <a:pt x="1861" y="361"/>
                  </a:lnTo>
                  <a:lnTo>
                    <a:pt x="1861" y="359"/>
                  </a:lnTo>
                  <a:lnTo>
                    <a:pt x="1859" y="357"/>
                  </a:lnTo>
                  <a:lnTo>
                    <a:pt x="1849" y="359"/>
                  </a:lnTo>
                  <a:lnTo>
                    <a:pt x="1847" y="359"/>
                  </a:lnTo>
                  <a:lnTo>
                    <a:pt x="1845" y="357"/>
                  </a:lnTo>
                  <a:lnTo>
                    <a:pt x="1845" y="355"/>
                  </a:lnTo>
                  <a:lnTo>
                    <a:pt x="1841" y="351"/>
                  </a:lnTo>
                  <a:lnTo>
                    <a:pt x="1839" y="349"/>
                  </a:lnTo>
                  <a:lnTo>
                    <a:pt x="1837" y="347"/>
                  </a:lnTo>
                  <a:lnTo>
                    <a:pt x="1831" y="345"/>
                  </a:lnTo>
                  <a:lnTo>
                    <a:pt x="1831" y="347"/>
                  </a:lnTo>
                  <a:lnTo>
                    <a:pt x="1827" y="347"/>
                  </a:lnTo>
                  <a:lnTo>
                    <a:pt x="1827" y="345"/>
                  </a:lnTo>
                  <a:lnTo>
                    <a:pt x="1821" y="345"/>
                  </a:lnTo>
                  <a:lnTo>
                    <a:pt x="1821" y="343"/>
                  </a:lnTo>
                  <a:lnTo>
                    <a:pt x="1825" y="335"/>
                  </a:lnTo>
                  <a:lnTo>
                    <a:pt x="1827" y="335"/>
                  </a:lnTo>
                  <a:lnTo>
                    <a:pt x="1831" y="337"/>
                  </a:lnTo>
                  <a:lnTo>
                    <a:pt x="1833" y="339"/>
                  </a:lnTo>
                  <a:lnTo>
                    <a:pt x="1837" y="337"/>
                  </a:lnTo>
                  <a:lnTo>
                    <a:pt x="1835" y="331"/>
                  </a:lnTo>
                  <a:lnTo>
                    <a:pt x="1833" y="323"/>
                  </a:lnTo>
                  <a:lnTo>
                    <a:pt x="1823" y="317"/>
                  </a:lnTo>
                  <a:lnTo>
                    <a:pt x="1819" y="317"/>
                  </a:lnTo>
                  <a:lnTo>
                    <a:pt x="1819" y="315"/>
                  </a:lnTo>
                  <a:lnTo>
                    <a:pt x="1813" y="313"/>
                  </a:lnTo>
                  <a:lnTo>
                    <a:pt x="1807" y="313"/>
                  </a:lnTo>
                  <a:lnTo>
                    <a:pt x="1805" y="313"/>
                  </a:lnTo>
                  <a:lnTo>
                    <a:pt x="1795" y="311"/>
                  </a:lnTo>
                  <a:lnTo>
                    <a:pt x="1793" y="313"/>
                  </a:lnTo>
                  <a:lnTo>
                    <a:pt x="1787" y="311"/>
                  </a:lnTo>
                  <a:lnTo>
                    <a:pt x="1783" y="309"/>
                  </a:lnTo>
                  <a:lnTo>
                    <a:pt x="1779" y="309"/>
                  </a:lnTo>
                  <a:lnTo>
                    <a:pt x="1773" y="303"/>
                  </a:lnTo>
                  <a:lnTo>
                    <a:pt x="1771" y="303"/>
                  </a:lnTo>
                  <a:lnTo>
                    <a:pt x="1761" y="301"/>
                  </a:lnTo>
                  <a:lnTo>
                    <a:pt x="1753" y="297"/>
                  </a:lnTo>
                  <a:lnTo>
                    <a:pt x="1741" y="297"/>
                  </a:lnTo>
                  <a:lnTo>
                    <a:pt x="1739" y="295"/>
                  </a:lnTo>
                  <a:lnTo>
                    <a:pt x="1711" y="295"/>
                  </a:lnTo>
                  <a:lnTo>
                    <a:pt x="1709" y="293"/>
                  </a:lnTo>
                  <a:lnTo>
                    <a:pt x="1707" y="291"/>
                  </a:lnTo>
                  <a:lnTo>
                    <a:pt x="1705" y="289"/>
                  </a:lnTo>
                  <a:lnTo>
                    <a:pt x="1701" y="289"/>
                  </a:lnTo>
                  <a:lnTo>
                    <a:pt x="1699" y="291"/>
                  </a:lnTo>
                  <a:lnTo>
                    <a:pt x="1697" y="293"/>
                  </a:lnTo>
                  <a:lnTo>
                    <a:pt x="1701" y="295"/>
                  </a:lnTo>
                  <a:lnTo>
                    <a:pt x="1701" y="299"/>
                  </a:lnTo>
                  <a:lnTo>
                    <a:pt x="1703" y="301"/>
                  </a:lnTo>
                  <a:lnTo>
                    <a:pt x="1701" y="303"/>
                  </a:lnTo>
                  <a:lnTo>
                    <a:pt x="1697" y="307"/>
                  </a:lnTo>
                  <a:lnTo>
                    <a:pt x="1695" y="315"/>
                  </a:lnTo>
                  <a:lnTo>
                    <a:pt x="1691" y="321"/>
                  </a:lnTo>
                  <a:lnTo>
                    <a:pt x="1687" y="321"/>
                  </a:lnTo>
                  <a:lnTo>
                    <a:pt x="1685" y="325"/>
                  </a:lnTo>
                  <a:lnTo>
                    <a:pt x="1683" y="329"/>
                  </a:lnTo>
                  <a:lnTo>
                    <a:pt x="1681" y="331"/>
                  </a:lnTo>
                  <a:lnTo>
                    <a:pt x="1683" y="335"/>
                  </a:lnTo>
                  <a:lnTo>
                    <a:pt x="1683" y="337"/>
                  </a:lnTo>
                  <a:lnTo>
                    <a:pt x="1681" y="337"/>
                  </a:lnTo>
                  <a:lnTo>
                    <a:pt x="1681" y="343"/>
                  </a:lnTo>
                  <a:lnTo>
                    <a:pt x="1683" y="347"/>
                  </a:lnTo>
                  <a:lnTo>
                    <a:pt x="1685" y="349"/>
                  </a:lnTo>
                  <a:lnTo>
                    <a:pt x="1685" y="351"/>
                  </a:lnTo>
                  <a:lnTo>
                    <a:pt x="1687" y="355"/>
                  </a:lnTo>
                  <a:lnTo>
                    <a:pt x="1685" y="357"/>
                  </a:lnTo>
                  <a:lnTo>
                    <a:pt x="1683" y="357"/>
                  </a:lnTo>
                  <a:lnTo>
                    <a:pt x="1677" y="353"/>
                  </a:lnTo>
                  <a:lnTo>
                    <a:pt x="1675" y="359"/>
                  </a:lnTo>
                  <a:lnTo>
                    <a:pt x="1671" y="357"/>
                  </a:lnTo>
                  <a:lnTo>
                    <a:pt x="1671" y="359"/>
                  </a:lnTo>
                  <a:lnTo>
                    <a:pt x="1669" y="357"/>
                  </a:lnTo>
                  <a:lnTo>
                    <a:pt x="1665" y="361"/>
                  </a:lnTo>
                  <a:lnTo>
                    <a:pt x="1663" y="363"/>
                  </a:lnTo>
                  <a:lnTo>
                    <a:pt x="1661" y="365"/>
                  </a:lnTo>
                  <a:lnTo>
                    <a:pt x="1659" y="369"/>
                  </a:lnTo>
                  <a:lnTo>
                    <a:pt x="1657" y="369"/>
                  </a:lnTo>
                  <a:lnTo>
                    <a:pt x="1655" y="371"/>
                  </a:lnTo>
                  <a:lnTo>
                    <a:pt x="1653" y="369"/>
                  </a:lnTo>
                  <a:lnTo>
                    <a:pt x="1651" y="367"/>
                  </a:lnTo>
                  <a:lnTo>
                    <a:pt x="1651" y="363"/>
                  </a:lnTo>
                  <a:lnTo>
                    <a:pt x="1647" y="363"/>
                  </a:lnTo>
                  <a:lnTo>
                    <a:pt x="1647" y="361"/>
                  </a:lnTo>
                  <a:lnTo>
                    <a:pt x="1645" y="359"/>
                  </a:lnTo>
                  <a:lnTo>
                    <a:pt x="1643" y="359"/>
                  </a:lnTo>
                  <a:lnTo>
                    <a:pt x="1635" y="353"/>
                  </a:lnTo>
                  <a:lnTo>
                    <a:pt x="1631" y="353"/>
                  </a:lnTo>
                  <a:lnTo>
                    <a:pt x="1627" y="351"/>
                  </a:lnTo>
                  <a:lnTo>
                    <a:pt x="1625" y="349"/>
                  </a:lnTo>
                  <a:lnTo>
                    <a:pt x="1623" y="349"/>
                  </a:lnTo>
                  <a:lnTo>
                    <a:pt x="1619" y="347"/>
                  </a:lnTo>
                  <a:lnTo>
                    <a:pt x="1611" y="349"/>
                  </a:lnTo>
                  <a:lnTo>
                    <a:pt x="1609" y="353"/>
                  </a:lnTo>
                  <a:lnTo>
                    <a:pt x="1607" y="355"/>
                  </a:lnTo>
                  <a:lnTo>
                    <a:pt x="1609" y="359"/>
                  </a:lnTo>
                  <a:lnTo>
                    <a:pt x="1609" y="361"/>
                  </a:lnTo>
                  <a:lnTo>
                    <a:pt x="1605" y="357"/>
                  </a:lnTo>
                  <a:lnTo>
                    <a:pt x="1603" y="359"/>
                  </a:lnTo>
                  <a:lnTo>
                    <a:pt x="1597" y="357"/>
                  </a:lnTo>
                  <a:lnTo>
                    <a:pt x="1593" y="359"/>
                  </a:lnTo>
                  <a:lnTo>
                    <a:pt x="1591" y="357"/>
                  </a:lnTo>
                  <a:lnTo>
                    <a:pt x="1587" y="353"/>
                  </a:lnTo>
                  <a:lnTo>
                    <a:pt x="1585" y="351"/>
                  </a:lnTo>
                  <a:lnTo>
                    <a:pt x="1583" y="345"/>
                  </a:lnTo>
                  <a:lnTo>
                    <a:pt x="1579" y="341"/>
                  </a:lnTo>
                  <a:lnTo>
                    <a:pt x="1577" y="333"/>
                  </a:lnTo>
                  <a:lnTo>
                    <a:pt x="1577" y="331"/>
                  </a:lnTo>
                  <a:lnTo>
                    <a:pt x="1575" y="333"/>
                  </a:lnTo>
                  <a:lnTo>
                    <a:pt x="1567" y="351"/>
                  </a:lnTo>
                  <a:lnTo>
                    <a:pt x="1567" y="369"/>
                  </a:lnTo>
                  <a:lnTo>
                    <a:pt x="1565" y="371"/>
                  </a:lnTo>
                  <a:lnTo>
                    <a:pt x="1561" y="377"/>
                  </a:lnTo>
                  <a:lnTo>
                    <a:pt x="1561" y="379"/>
                  </a:lnTo>
                  <a:lnTo>
                    <a:pt x="1559" y="383"/>
                  </a:lnTo>
                  <a:lnTo>
                    <a:pt x="1557" y="387"/>
                  </a:lnTo>
                  <a:lnTo>
                    <a:pt x="1555" y="391"/>
                  </a:lnTo>
                  <a:lnTo>
                    <a:pt x="1553" y="389"/>
                  </a:lnTo>
                  <a:lnTo>
                    <a:pt x="1549" y="381"/>
                  </a:lnTo>
                  <a:lnTo>
                    <a:pt x="1549" y="379"/>
                  </a:lnTo>
                  <a:lnTo>
                    <a:pt x="1549" y="383"/>
                  </a:lnTo>
                  <a:lnTo>
                    <a:pt x="1547" y="383"/>
                  </a:lnTo>
                  <a:lnTo>
                    <a:pt x="1545" y="381"/>
                  </a:lnTo>
                  <a:lnTo>
                    <a:pt x="1543" y="381"/>
                  </a:lnTo>
                  <a:lnTo>
                    <a:pt x="1541" y="381"/>
                  </a:lnTo>
                  <a:lnTo>
                    <a:pt x="1539" y="379"/>
                  </a:lnTo>
                  <a:lnTo>
                    <a:pt x="1539" y="377"/>
                  </a:lnTo>
                  <a:lnTo>
                    <a:pt x="1537" y="373"/>
                  </a:lnTo>
                  <a:lnTo>
                    <a:pt x="1535" y="375"/>
                  </a:lnTo>
                  <a:lnTo>
                    <a:pt x="1535" y="373"/>
                  </a:lnTo>
                  <a:lnTo>
                    <a:pt x="1533" y="373"/>
                  </a:lnTo>
                  <a:lnTo>
                    <a:pt x="1531" y="365"/>
                  </a:lnTo>
                  <a:lnTo>
                    <a:pt x="1529" y="365"/>
                  </a:lnTo>
                  <a:lnTo>
                    <a:pt x="1525" y="355"/>
                  </a:lnTo>
                  <a:lnTo>
                    <a:pt x="1525" y="351"/>
                  </a:lnTo>
                  <a:lnTo>
                    <a:pt x="1523" y="347"/>
                  </a:lnTo>
                  <a:lnTo>
                    <a:pt x="1521" y="349"/>
                  </a:lnTo>
                  <a:lnTo>
                    <a:pt x="1519" y="347"/>
                  </a:lnTo>
                  <a:lnTo>
                    <a:pt x="1519" y="345"/>
                  </a:lnTo>
                  <a:lnTo>
                    <a:pt x="1519" y="343"/>
                  </a:lnTo>
                  <a:lnTo>
                    <a:pt x="1517" y="341"/>
                  </a:lnTo>
                  <a:lnTo>
                    <a:pt x="1517" y="335"/>
                  </a:lnTo>
                  <a:lnTo>
                    <a:pt x="1521" y="327"/>
                  </a:lnTo>
                  <a:lnTo>
                    <a:pt x="1523" y="329"/>
                  </a:lnTo>
                  <a:lnTo>
                    <a:pt x="1525" y="329"/>
                  </a:lnTo>
                  <a:lnTo>
                    <a:pt x="1523" y="327"/>
                  </a:lnTo>
                  <a:lnTo>
                    <a:pt x="1525" y="325"/>
                  </a:lnTo>
                  <a:lnTo>
                    <a:pt x="1527" y="323"/>
                  </a:lnTo>
                  <a:lnTo>
                    <a:pt x="1529" y="323"/>
                  </a:lnTo>
                  <a:lnTo>
                    <a:pt x="1527" y="323"/>
                  </a:lnTo>
                  <a:lnTo>
                    <a:pt x="1527" y="321"/>
                  </a:lnTo>
                  <a:lnTo>
                    <a:pt x="1529" y="319"/>
                  </a:lnTo>
                  <a:lnTo>
                    <a:pt x="1527" y="319"/>
                  </a:lnTo>
                  <a:lnTo>
                    <a:pt x="1527" y="317"/>
                  </a:lnTo>
                  <a:lnTo>
                    <a:pt x="1531" y="311"/>
                  </a:lnTo>
                  <a:lnTo>
                    <a:pt x="1525" y="307"/>
                  </a:lnTo>
                  <a:lnTo>
                    <a:pt x="1525" y="305"/>
                  </a:lnTo>
                  <a:lnTo>
                    <a:pt x="1527" y="303"/>
                  </a:lnTo>
                  <a:lnTo>
                    <a:pt x="1525" y="301"/>
                  </a:lnTo>
                  <a:lnTo>
                    <a:pt x="1525" y="299"/>
                  </a:lnTo>
                  <a:lnTo>
                    <a:pt x="1527" y="297"/>
                  </a:lnTo>
                  <a:lnTo>
                    <a:pt x="1527" y="293"/>
                  </a:lnTo>
                  <a:lnTo>
                    <a:pt x="1525" y="293"/>
                  </a:lnTo>
                  <a:lnTo>
                    <a:pt x="1525" y="291"/>
                  </a:lnTo>
                  <a:lnTo>
                    <a:pt x="1525" y="289"/>
                  </a:lnTo>
                  <a:lnTo>
                    <a:pt x="1525" y="287"/>
                  </a:lnTo>
                  <a:lnTo>
                    <a:pt x="1527" y="285"/>
                  </a:lnTo>
                  <a:lnTo>
                    <a:pt x="1527" y="283"/>
                  </a:lnTo>
                  <a:lnTo>
                    <a:pt x="1529" y="281"/>
                  </a:lnTo>
                  <a:lnTo>
                    <a:pt x="1527" y="281"/>
                  </a:lnTo>
                  <a:lnTo>
                    <a:pt x="1527" y="279"/>
                  </a:lnTo>
                  <a:lnTo>
                    <a:pt x="1523" y="275"/>
                  </a:lnTo>
                  <a:lnTo>
                    <a:pt x="1523" y="273"/>
                  </a:lnTo>
                  <a:lnTo>
                    <a:pt x="1519" y="271"/>
                  </a:lnTo>
                  <a:lnTo>
                    <a:pt x="1519" y="269"/>
                  </a:lnTo>
                  <a:lnTo>
                    <a:pt x="1513" y="265"/>
                  </a:lnTo>
                  <a:lnTo>
                    <a:pt x="1513" y="263"/>
                  </a:lnTo>
                  <a:lnTo>
                    <a:pt x="1513" y="261"/>
                  </a:lnTo>
                  <a:lnTo>
                    <a:pt x="1511" y="261"/>
                  </a:lnTo>
                  <a:lnTo>
                    <a:pt x="1509" y="259"/>
                  </a:lnTo>
                  <a:lnTo>
                    <a:pt x="1507" y="257"/>
                  </a:lnTo>
                  <a:lnTo>
                    <a:pt x="1503" y="255"/>
                  </a:lnTo>
                  <a:lnTo>
                    <a:pt x="1501" y="255"/>
                  </a:lnTo>
                  <a:lnTo>
                    <a:pt x="1497" y="255"/>
                  </a:lnTo>
                  <a:lnTo>
                    <a:pt x="1491" y="253"/>
                  </a:lnTo>
                  <a:lnTo>
                    <a:pt x="1489" y="255"/>
                  </a:lnTo>
                  <a:lnTo>
                    <a:pt x="1487" y="255"/>
                  </a:lnTo>
                  <a:lnTo>
                    <a:pt x="1485" y="259"/>
                  </a:lnTo>
                  <a:lnTo>
                    <a:pt x="1483" y="257"/>
                  </a:lnTo>
                  <a:lnTo>
                    <a:pt x="1479" y="251"/>
                  </a:lnTo>
                  <a:lnTo>
                    <a:pt x="1477" y="253"/>
                  </a:lnTo>
                  <a:lnTo>
                    <a:pt x="1475" y="251"/>
                  </a:lnTo>
                  <a:lnTo>
                    <a:pt x="1473" y="251"/>
                  </a:lnTo>
                  <a:lnTo>
                    <a:pt x="1471" y="249"/>
                  </a:lnTo>
                  <a:lnTo>
                    <a:pt x="1469" y="249"/>
                  </a:lnTo>
                  <a:lnTo>
                    <a:pt x="1467" y="249"/>
                  </a:lnTo>
                  <a:lnTo>
                    <a:pt x="1467" y="251"/>
                  </a:lnTo>
                  <a:lnTo>
                    <a:pt x="1465" y="249"/>
                  </a:lnTo>
                  <a:lnTo>
                    <a:pt x="1463" y="243"/>
                  </a:lnTo>
                  <a:lnTo>
                    <a:pt x="1461" y="245"/>
                  </a:lnTo>
                  <a:lnTo>
                    <a:pt x="1459" y="241"/>
                  </a:lnTo>
                  <a:lnTo>
                    <a:pt x="1457" y="241"/>
                  </a:lnTo>
                  <a:lnTo>
                    <a:pt x="1455" y="239"/>
                  </a:lnTo>
                  <a:lnTo>
                    <a:pt x="1449" y="239"/>
                  </a:lnTo>
                  <a:lnTo>
                    <a:pt x="1445" y="237"/>
                  </a:lnTo>
                  <a:lnTo>
                    <a:pt x="1443" y="237"/>
                  </a:lnTo>
                  <a:lnTo>
                    <a:pt x="1443" y="239"/>
                  </a:lnTo>
                  <a:lnTo>
                    <a:pt x="1443" y="243"/>
                  </a:lnTo>
                  <a:lnTo>
                    <a:pt x="1439" y="243"/>
                  </a:lnTo>
                  <a:lnTo>
                    <a:pt x="1437" y="239"/>
                  </a:lnTo>
                  <a:lnTo>
                    <a:pt x="1433" y="257"/>
                  </a:lnTo>
                  <a:lnTo>
                    <a:pt x="1435" y="257"/>
                  </a:lnTo>
                  <a:lnTo>
                    <a:pt x="1433" y="259"/>
                  </a:lnTo>
                  <a:lnTo>
                    <a:pt x="1433" y="261"/>
                  </a:lnTo>
                  <a:lnTo>
                    <a:pt x="1437" y="273"/>
                  </a:lnTo>
                  <a:lnTo>
                    <a:pt x="1437" y="275"/>
                  </a:lnTo>
                  <a:lnTo>
                    <a:pt x="1435" y="279"/>
                  </a:lnTo>
                  <a:lnTo>
                    <a:pt x="1427" y="279"/>
                  </a:lnTo>
                  <a:lnTo>
                    <a:pt x="1423" y="283"/>
                  </a:lnTo>
                  <a:lnTo>
                    <a:pt x="1421" y="281"/>
                  </a:lnTo>
                  <a:lnTo>
                    <a:pt x="1421" y="283"/>
                  </a:lnTo>
                  <a:lnTo>
                    <a:pt x="1419" y="281"/>
                  </a:lnTo>
                  <a:lnTo>
                    <a:pt x="1415" y="283"/>
                  </a:lnTo>
                  <a:lnTo>
                    <a:pt x="1411" y="281"/>
                  </a:lnTo>
                  <a:lnTo>
                    <a:pt x="1403" y="283"/>
                  </a:lnTo>
                  <a:lnTo>
                    <a:pt x="1401" y="285"/>
                  </a:lnTo>
                  <a:lnTo>
                    <a:pt x="1397" y="281"/>
                  </a:lnTo>
                  <a:lnTo>
                    <a:pt x="1385" y="279"/>
                  </a:lnTo>
                  <a:lnTo>
                    <a:pt x="1385" y="281"/>
                  </a:lnTo>
                  <a:lnTo>
                    <a:pt x="1385" y="283"/>
                  </a:lnTo>
                  <a:lnTo>
                    <a:pt x="1365" y="271"/>
                  </a:lnTo>
                  <a:lnTo>
                    <a:pt x="1363" y="269"/>
                  </a:lnTo>
                  <a:lnTo>
                    <a:pt x="1363" y="265"/>
                  </a:lnTo>
                  <a:lnTo>
                    <a:pt x="1363" y="261"/>
                  </a:lnTo>
                  <a:lnTo>
                    <a:pt x="1363" y="259"/>
                  </a:lnTo>
                  <a:lnTo>
                    <a:pt x="1365" y="257"/>
                  </a:lnTo>
                  <a:lnTo>
                    <a:pt x="1367" y="257"/>
                  </a:lnTo>
                  <a:lnTo>
                    <a:pt x="1369" y="255"/>
                  </a:lnTo>
                  <a:lnTo>
                    <a:pt x="1369" y="253"/>
                  </a:lnTo>
                  <a:lnTo>
                    <a:pt x="1367" y="253"/>
                  </a:lnTo>
                  <a:lnTo>
                    <a:pt x="1359" y="253"/>
                  </a:lnTo>
                  <a:lnTo>
                    <a:pt x="1357" y="251"/>
                  </a:lnTo>
                  <a:lnTo>
                    <a:pt x="1351" y="253"/>
                  </a:lnTo>
                  <a:lnTo>
                    <a:pt x="1345" y="251"/>
                  </a:lnTo>
                  <a:lnTo>
                    <a:pt x="1341" y="249"/>
                  </a:lnTo>
                  <a:lnTo>
                    <a:pt x="1339" y="249"/>
                  </a:lnTo>
                  <a:lnTo>
                    <a:pt x="1335" y="247"/>
                  </a:lnTo>
                  <a:lnTo>
                    <a:pt x="1331" y="247"/>
                  </a:lnTo>
                  <a:lnTo>
                    <a:pt x="1321" y="243"/>
                  </a:lnTo>
                  <a:lnTo>
                    <a:pt x="1317" y="245"/>
                  </a:lnTo>
                  <a:lnTo>
                    <a:pt x="1317" y="247"/>
                  </a:lnTo>
                  <a:lnTo>
                    <a:pt x="1305" y="251"/>
                  </a:lnTo>
                  <a:lnTo>
                    <a:pt x="1299" y="251"/>
                  </a:lnTo>
                  <a:lnTo>
                    <a:pt x="1289" y="255"/>
                  </a:lnTo>
                  <a:lnTo>
                    <a:pt x="1293" y="261"/>
                  </a:lnTo>
                  <a:lnTo>
                    <a:pt x="1295" y="265"/>
                  </a:lnTo>
                  <a:lnTo>
                    <a:pt x="1287" y="269"/>
                  </a:lnTo>
                  <a:lnTo>
                    <a:pt x="1283" y="269"/>
                  </a:lnTo>
                  <a:lnTo>
                    <a:pt x="1283" y="267"/>
                  </a:lnTo>
                  <a:lnTo>
                    <a:pt x="1287" y="267"/>
                  </a:lnTo>
                  <a:lnTo>
                    <a:pt x="1289" y="265"/>
                  </a:lnTo>
                  <a:lnTo>
                    <a:pt x="1285" y="263"/>
                  </a:lnTo>
                  <a:lnTo>
                    <a:pt x="1285" y="261"/>
                  </a:lnTo>
                  <a:lnTo>
                    <a:pt x="1283" y="259"/>
                  </a:lnTo>
                  <a:lnTo>
                    <a:pt x="1287" y="251"/>
                  </a:lnTo>
                  <a:lnTo>
                    <a:pt x="1287" y="247"/>
                  </a:lnTo>
                  <a:lnTo>
                    <a:pt x="1285" y="243"/>
                  </a:lnTo>
                  <a:lnTo>
                    <a:pt x="1283" y="243"/>
                  </a:lnTo>
                  <a:lnTo>
                    <a:pt x="1283" y="237"/>
                  </a:lnTo>
                  <a:lnTo>
                    <a:pt x="1277" y="227"/>
                  </a:lnTo>
                  <a:lnTo>
                    <a:pt x="1279" y="235"/>
                  </a:lnTo>
                  <a:lnTo>
                    <a:pt x="1279" y="239"/>
                  </a:lnTo>
                  <a:lnTo>
                    <a:pt x="1277" y="243"/>
                  </a:lnTo>
                  <a:lnTo>
                    <a:pt x="1273" y="245"/>
                  </a:lnTo>
                  <a:lnTo>
                    <a:pt x="1265" y="243"/>
                  </a:lnTo>
                  <a:lnTo>
                    <a:pt x="1261" y="245"/>
                  </a:lnTo>
                  <a:lnTo>
                    <a:pt x="1261" y="243"/>
                  </a:lnTo>
                  <a:lnTo>
                    <a:pt x="1255" y="239"/>
                  </a:lnTo>
                  <a:lnTo>
                    <a:pt x="1253" y="231"/>
                  </a:lnTo>
                  <a:lnTo>
                    <a:pt x="1255" y="229"/>
                  </a:lnTo>
                  <a:lnTo>
                    <a:pt x="1255" y="231"/>
                  </a:lnTo>
                  <a:lnTo>
                    <a:pt x="1259" y="227"/>
                  </a:lnTo>
                  <a:lnTo>
                    <a:pt x="1259" y="225"/>
                  </a:lnTo>
                  <a:lnTo>
                    <a:pt x="1251" y="227"/>
                  </a:lnTo>
                  <a:lnTo>
                    <a:pt x="1249" y="229"/>
                  </a:lnTo>
                  <a:lnTo>
                    <a:pt x="1249" y="231"/>
                  </a:lnTo>
                  <a:lnTo>
                    <a:pt x="1249" y="233"/>
                  </a:lnTo>
                  <a:lnTo>
                    <a:pt x="1247" y="231"/>
                  </a:lnTo>
                  <a:lnTo>
                    <a:pt x="1243" y="229"/>
                  </a:lnTo>
                  <a:lnTo>
                    <a:pt x="1241" y="227"/>
                  </a:lnTo>
                  <a:lnTo>
                    <a:pt x="1233" y="229"/>
                  </a:lnTo>
                  <a:lnTo>
                    <a:pt x="1233" y="233"/>
                  </a:lnTo>
                  <a:lnTo>
                    <a:pt x="1227" y="239"/>
                  </a:lnTo>
                  <a:lnTo>
                    <a:pt x="1227" y="241"/>
                  </a:lnTo>
                  <a:lnTo>
                    <a:pt x="1231" y="249"/>
                  </a:lnTo>
                  <a:lnTo>
                    <a:pt x="1233" y="247"/>
                  </a:lnTo>
                  <a:lnTo>
                    <a:pt x="1231" y="247"/>
                  </a:lnTo>
                  <a:lnTo>
                    <a:pt x="1231" y="245"/>
                  </a:lnTo>
                  <a:lnTo>
                    <a:pt x="1233" y="247"/>
                  </a:lnTo>
                  <a:lnTo>
                    <a:pt x="1239" y="247"/>
                  </a:lnTo>
                  <a:lnTo>
                    <a:pt x="1241" y="243"/>
                  </a:lnTo>
                  <a:lnTo>
                    <a:pt x="1243" y="241"/>
                  </a:lnTo>
                  <a:lnTo>
                    <a:pt x="1245" y="239"/>
                  </a:lnTo>
                  <a:lnTo>
                    <a:pt x="1247" y="241"/>
                  </a:lnTo>
                  <a:lnTo>
                    <a:pt x="1249" y="245"/>
                  </a:lnTo>
                  <a:lnTo>
                    <a:pt x="1241" y="249"/>
                  </a:lnTo>
                  <a:lnTo>
                    <a:pt x="1239" y="253"/>
                  </a:lnTo>
                  <a:lnTo>
                    <a:pt x="1237" y="253"/>
                  </a:lnTo>
                  <a:lnTo>
                    <a:pt x="1231" y="259"/>
                  </a:lnTo>
                  <a:lnTo>
                    <a:pt x="1227" y="259"/>
                  </a:lnTo>
                  <a:lnTo>
                    <a:pt x="1223" y="253"/>
                  </a:lnTo>
                  <a:lnTo>
                    <a:pt x="1227" y="259"/>
                  </a:lnTo>
                  <a:lnTo>
                    <a:pt x="1225" y="259"/>
                  </a:lnTo>
                  <a:lnTo>
                    <a:pt x="1223" y="257"/>
                  </a:lnTo>
                  <a:lnTo>
                    <a:pt x="1225" y="259"/>
                  </a:lnTo>
                  <a:lnTo>
                    <a:pt x="1223" y="261"/>
                  </a:lnTo>
                  <a:lnTo>
                    <a:pt x="1213" y="265"/>
                  </a:lnTo>
                  <a:lnTo>
                    <a:pt x="1211" y="265"/>
                  </a:lnTo>
                  <a:lnTo>
                    <a:pt x="1209" y="267"/>
                  </a:lnTo>
                  <a:lnTo>
                    <a:pt x="1211" y="269"/>
                  </a:lnTo>
                  <a:lnTo>
                    <a:pt x="1205" y="269"/>
                  </a:lnTo>
                  <a:lnTo>
                    <a:pt x="1201" y="273"/>
                  </a:lnTo>
                  <a:lnTo>
                    <a:pt x="1199" y="273"/>
                  </a:lnTo>
                  <a:lnTo>
                    <a:pt x="1191" y="271"/>
                  </a:lnTo>
                  <a:lnTo>
                    <a:pt x="1189" y="273"/>
                  </a:lnTo>
                  <a:lnTo>
                    <a:pt x="1181" y="271"/>
                  </a:lnTo>
                  <a:lnTo>
                    <a:pt x="1179" y="275"/>
                  </a:lnTo>
                  <a:lnTo>
                    <a:pt x="1179" y="277"/>
                  </a:lnTo>
                  <a:lnTo>
                    <a:pt x="1181" y="283"/>
                  </a:lnTo>
                  <a:lnTo>
                    <a:pt x="1191" y="287"/>
                  </a:lnTo>
                  <a:lnTo>
                    <a:pt x="1189" y="289"/>
                  </a:lnTo>
                  <a:lnTo>
                    <a:pt x="1179" y="285"/>
                  </a:lnTo>
                  <a:lnTo>
                    <a:pt x="1177" y="283"/>
                  </a:lnTo>
                  <a:lnTo>
                    <a:pt x="1175" y="285"/>
                  </a:lnTo>
                  <a:lnTo>
                    <a:pt x="1173" y="287"/>
                  </a:lnTo>
                  <a:lnTo>
                    <a:pt x="1171" y="291"/>
                  </a:lnTo>
                  <a:lnTo>
                    <a:pt x="1169" y="293"/>
                  </a:lnTo>
                  <a:lnTo>
                    <a:pt x="1165" y="293"/>
                  </a:lnTo>
                  <a:lnTo>
                    <a:pt x="1155" y="303"/>
                  </a:lnTo>
                  <a:lnTo>
                    <a:pt x="1155" y="301"/>
                  </a:lnTo>
                  <a:lnTo>
                    <a:pt x="1151" y="301"/>
                  </a:lnTo>
                  <a:lnTo>
                    <a:pt x="1151" y="303"/>
                  </a:lnTo>
                  <a:lnTo>
                    <a:pt x="1149" y="303"/>
                  </a:lnTo>
                  <a:lnTo>
                    <a:pt x="1149" y="301"/>
                  </a:lnTo>
                  <a:lnTo>
                    <a:pt x="1155" y="295"/>
                  </a:lnTo>
                  <a:lnTo>
                    <a:pt x="1157" y="295"/>
                  </a:lnTo>
                  <a:lnTo>
                    <a:pt x="1157" y="293"/>
                  </a:lnTo>
                  <a:lnTo>
                    <a:pt x="1161" y="291"/>
                  </a:lnTo>
                  <a:lnTo>
                    <a:pt x="1165" y="291"/>
                  </a:lnTo>
                  <a:lnTo>
                    <a:pt x="1171" y="285"/>
                  </a:lnTo>
                  <a:lnTo>
                    <a:pt x="1175" y="275"/>
                  </a:lnTo>
                  <a:lnTo>
                    <a:pt x="1175" y="273"/>
                  </a:lnTo>
                  <a:lnTo>
                    <a:pt x="1179" y="265"/>
                  </a:lnTo>
                  <a:lnTo>
                    <a:pt x="1181" y="265"/>
                  </a:lnTo>
                  <a:lnTo>
                    <a:pt x="1187" y="263"/>
                  </a:lnTo>
                  <a:lnTo>
                    <a:pt x="1189" y="259"/>
                  </a:lnTo>
                  <a:lnTo>
                    <a:pt x="1193" y="253"/>
                  </a:lnTo>
                  <a:lnTo>
                    <a:pt x="1193" y="249"/>
                  </a:lnTo>
                  <a:lnTo>
                    <a:pt x="1207" y="247"/>
                  </a:lnTo>
                  <a:lnTo>
                    <a:pt x="1209" y="249"/>
                  </a:lnTo>
                  <a:lnTo>
                    <a:pt x="1215" y="235"/>
                  </a:lnTo>
                  <a:lnTo>
                    <a:pt x="1217" y="231"/>
                  </a:lnTo>
                  <a:lnTo>
                    <a:pt x="1225" y="223"/>
                  </a:lnTo>
                  <a:lnTo>
                    <a:pt x="1229" y="221"/>
                  </a:lnTo>
                  <a:lnTo>
                    <a:pt x="1235" y="215"/>
                  </a:lnTo>
                  <a:lnTo>
                    <a:pt x="1237" y="209"/>
                  </a:lnTo>
                  <a:lnTo>
                    <a:pt x="1241" y="203"/>
                  </a:lnTo>
                  <a:lnTo>
                    <a:pt x="1243" y="201"/>
                  </a:lnTo>
                  <a:lnTo>
                    <a:pt x="1245" y="199"/>
                  </a:lnTo>
                  <a:lnTo>
                    <a:pt x="1247" y="199"/>
                  </a:lnTo>
                  <a:lnTo>
                    <a:pt x="1247" y="197"/>
                  </a:lnTo>
                  <a:lnTo>
                    <a:pt x="1249" y="197"/>
                  </a:lnTo>
                  <a:lnTo>
                    <a:pt x="1251" y="197"/>
                  </a:lnTo>
                  <a:lnTo>
                    <a:pt x="1253" y="194"/>
                  </a:lnTo>
                  <a:lnTo>
                    <a:pt x="1255" y="194"/>
                  </a:lnTo>
                  <a:lnTo>
                    <a:pt x="1259" y="190"/>
                  </a:lnTo>
                  <a:lnTo>
                    <a:pt x="1263" y="192"/>
                  </a:lnTo>
                  <a:lnTo>
                    <a:pt x="1263" y="190"/>
                  </a:lnTo>
                  <a:lnTo>
                    <a:pt x="1265" y="188"/>
                  </a:lnTo>
                  <a:lnTo>
                    <a:pt x="1263" y="186"/>
                  </a:lnTo>
                  <a:lnTo>
                    <a:pt x="1271" y="182"/>
                  </a:lnTo>
                  <a:lnTo>
                    <a:pt x="1267" y="182"/>
                  </a:lnTo>
                  <a:lnTo>
                    <a:pt x="1269" y="180"/>
                  </a:lnTo>
                  <a:lnTo>
                    <a:pt x="1275" y="176"/>
                  </a:lnTo>
                  <a:lnTo>
                    <a:pt x="1275" y="180"/>
                  </a:lnTo>
                  <a:lnTo>
                    <a:pt x="1275" y="176"/>
                  </a:lnTo>
                  <a:lnTo>
                    <a:pt x="1277" y="176"/>
                  </a:lnTo>
                  <a:lnTo>
                    <a:pt x="1279" y="174"/>
                  </a:lnTo>
                  <a:lnTo>
                    <a:pt x="1277" y="172"/>
                  </a:lnTo>
                  <a:lnTo>
                    <a:pt x="1281" y="170"/>
                  </a:lnTo>
                  <a:lnTo>
                    <a:pt x="1283" y="170"/>
                  </a:lnTo>
                  <a:lnTo>
                    <a:pt x="1285" y="168"/>
                  </a:lnTo>
                  <a:lnTo>
                    <a:pt x="1285" y="164"/>
                  </a:lnTo>
                  <a:lnTo>
                    <a:pt x="1289" y="160"/>
                  </a:lnTo>
                  <a:lnTo>
                    <a:pt x="1289" y="158"/>
                  </a:lnTo>
                  <a:lnTo>
                    <a:pt x="1291" y="156"/>
                  </a:lnTo>
                  <a:lnTo>
                    <a:pt x="1291" y="150"/>
                  </a:lnTo>
                  <a:lnTo>
                    <a:pt x="1289" y="146"/>
                  </a:lnTo>
                  <a:lnTo>
                    <a:pt x="1293" y="148"/>
                  </a:lnTo>
                  <a:lnTo>
                    <a:pt x="1291" y="142"/>
                  </a:lnTo>
                  <a:lnTo>
                    <a:pt x="1289" y="142"/>
                  </a:lnTo>
                  <a:lnTo>
                    <a:pt x="1285" y="138"/>
                  </a:lnTo>
                  <a:lnTo>
                    <a:pt x="1285" y="134"/>
                  </a:lnTo>
                  <a:lnTo>
                    <a:pt x="1281" y="136"/>
                  </a:lnTo>
                  <a:lnTo>
                    <a:pt x="1281" y="138"/>
                  </a:lnTo>
                  <a:lnTo>
                    <a:pt x="1279" y="140"/>
                  </a:lnTo>
                  <a:lnTo>
                    <a:pt x="1279" y="136"/>
                  </a:lnTo>
                  <a:lnTo>
                    <a:pt x="1277" y="132"/>
                  </a:lnTo>
                  <a:lnTo>
                    <a:pt x="1277" y="130"/>
                  </a:lnTo>
                  <a:lnTo>
                    <a:pt x="1275" y="128"/>
                  </a:lnTo>
                  <a:lnTo>
                    <a:pt x="1273" y="124"/>
                  </a:lnTo>
                  <a:lnTo>
                    <a:pt x="1273" y="122"/>
                  </a:lnTo>
                  <a:lnTo>
                    <a:pt x="1275" y="124"/>
                  </a:lnTo>
                  <a:lnTo>
                    <a:pt x="1279" y="128"/>
                  </a:lnTo>
                  <a:lnTo>
                    <a:pt x="1289" y="134"/>
                  </a:lnTo>
                  <a:lnTo>
                    <a:pt x="1287" y="140"/>
                  </a:lnTo>
                  <a:lnTo>
                    <a:pt x="1289" y="138"/>
                  </a:lnTo>
                  <a:lnTo>
                    <a:pt x="1293" y="126"/>
                  </a:lnTo>
                  <a:lnTo>
                    <a:pt x="1293" y="120"/>
                  </a:lnTo>
                  <a:lnTo>
                    <a:pt x="1293" y="118"/>
                  </a:lnTo>
                  <a:lnTo>
                    <a:pt x="1291" y="118"/>
                  </a:lnTo>
                  <a:lnTo>
                    <a:pt x="1289" y="118"/>
                  </a:lnTo>
                  <a:lnTo>
                    <a:pt x="1287" y="110"/>
                  </a:lnTo>
                  <a:lnTo>
                    <a:pt x="1287" y="106"/>
                  </a:lnTo>
                  <a:lnTo>
                    <a:pt x="1283" y="98"/>
                  </a:lnTo>
                  <a:lnTo>
                    <a:pt x="1281" y="100"/>
                  </a:lnTo>
                  <a:lnTo>
                    <a:pt x="1283" y="104"/>
                  </a:lnTo>
                  <a:lnTo>
                    <a:pt x="1279" y="106"/>
                  </a:lnTo>
                  <a:lnTo>
                    <a:pt x="1279" y="108"/>
                  </a:lnTo>
                  <a:lnTo>
                    <a:pt x="1277" y="102"/>
                  </a:lnTo>
                  <a:lnTo>
                    <a:pt x="1273" y="100"/>
                  </a:lnTo>
                  <a:lnTo>
                    <a:pt x="1275" y="98"/>
                  </a:lnTo>
                  <a:lnTo>
                    <a:pt x="1277" y="94"/>
                  </a:lnTo>
                  <a:lnTo>
                    <a:pt x="1269" y="86"/>
                  </a:lnTo>
                  <a:lnTo>
                    <a:pt x="1267" y="88"/>
                  </a:lnTo>
                  <a:lnTo>
                    <a:pt x="1267" y="84"/>
                  </a:lnTo>
                  <a:lnTo>
                    <a:pt x="1263" y="78"/>
                  </a:lnTo>
                  <a:lnTo>
                    <a:pt x="1257" y="74"/>
                  </a:lnTo>
                  <a:lnTo>
                    <a:pt x="1259" y="74"/>
                  </a:lnTo>
                  <a:lnTo>
                    <a:pt x="1257" y="72"/>
                  </a:lnTo>
                  <a:lnTo>
                    <a:pt x="1255" y="70"/>
                  </a:lnTo>
                  <a:lnTo>
                    <a:pt x="1253" y="72"/>
                  </a:lnTo>
                  <a:lnTo>
                    <a:pt x="1253" y="70"/>
                  </a:lnTo>
                  <a:lnTo>
                    <a:pt x="1253" y="68"/>
                  </a:lnTo>
                  <a:lnTo>
                    <a:pt x="1247" y="68"/>
                  </a:lnTo>
                  <a:lnTo>
                    <a:pt x="1239" y="66"/>
                  </a:lnTo>
                  <a:lnTo>
                    <a:pt x="1235" y="70"/>
                  </a:lnTo>
                  <a:lnTo>
                    <a:pt x="1231" y="70"/>
                  </a:lnTo>
                  <a:lnTo>
                    <a:pt x="1225" y="66"/>
                  </a:lnTo>
                  <a:lnTo>
                    <a:pt x="1223" y="68"/>
                  </a:lnTo>
                  <a:lnTo>
                    <a:pt x="1221" y="68"/>
                  </a:lnTo>
                  <a:lnTo>
                    <a:pt x="1213" y="70"/>
                  </a:lnTo>
                  <a:lnTo>
                    <a:pt x="1211" y="68"/>
                  </a:lnTo>
                  <a:lnTo>
                    <a:pt x="1209" y="70"/>
                  </a:lnTo>
                  <a:lnTo>
                    <a:pt x="1209" y="68"/>
                  </a:lnTo>
                  <a:lnTo>
                    <a:pt x="1211" y="66"/>
                  </a:lnTo>
                  <a:lnTo>
                    <a:pt x="1209" y="66"/>
                  </a:lnTo>
                  <a:lnTo>
                    <a:pt x="1207" y="68"/>
                  </a:lnTo>
                  <a:lnTo>
                    <a:pt x="1205" y="68"/>
                  </a:lnTo>
                  <a:lnTo>
                    <a:pt x="1203" y="72"/>
                  </a:lnTo>
                  <a:lnTo>
                    <a:pt x="1207" y="72"/>
                  </a:lnTo>
                  <a:lnTo>
                    <a:pt x="1205" y="74"/>
                  </a:lnTo>
                  <a:lnTo>
                    <a:pt x="1203" y="74"/>
                  </a:lnTo>
                  <a:lnTo>
                    <a:pt x="1203" y="78"/>
                  </a:lnTo>
                  <a:lnTo>
                    <a:pt x="1201" y="80"/>
                  </a:lnTo>
                  <a:lnTo>
                    <a:pt x="1197" y="82"/>
                  </a:lnTo>
                  <a:lnTo>
                    <a:pt x="1197" y="84"/>
                  </a:lnTo>
                  <a:lnTo>
                    <a:pt x="1189" y="84"/>
                  </a:lnTo>
                  <a:lnTo>
                    <a:pt x="1187" y="86"/>
                  </a:lnTo>
                  <a:lnTo>
                    <a:pt x="1183" y="84"/>
                  </a:lnTo>
                  <a:lnTo>
                    <a:pt x="1179" y="84"/>
                  </a:lnTo>
                  <a:lnTo>
                    <a:pt x="1179" y="82"/>
                  </a:lnTo>
                  <a:lnTo>
                    <a:pt x="1177" y="82"/>
                  </a:lnTo>
                  <a:lnTo>
                    <a:pt x="1183" y="80"/>
                  </a:lnTo>
                  <a:lnTo>
                    <a:pt x="1189" y="66"/>
                  </a:lnTo>
                  <a:lnTo>
                    <a:pt x="1193" y="66"/>
                  </a:lnTo>
                  <a:lnTo>
                    <a:pt x="1195" y="60"/>
                  </a:lnTo>
                  <a:lnTo>
                    <a:pt x="1195" y="58"/>
                  </a:lnTo>
                  <a:lnTo>
                    <a:pt x="1193" y="58"/>
                  </a:lnTo>
                  <a:lnTo>
                    <a:pt x="1195" y="56"/>
                  </a:lnTo>
                  <a:lnTo>
                    <a:pt x="1197" y="56"/>
                  </a:lnTo>
                  <a:lnTo>
                    <a:pt x="1197" y="54"/>
                  </a:lnTo>
                  <a:lnTo>
                    <a:pt x="1195" y="54"/>
                  </a:lnTo>
                  <a:lnTo>
                    <a:pt x="1195" y="52"/>
                  </a:lnTo>
                  <a:lnTo>
                    <a:pt x="1195" y="50"/>
                  </a:lnTo>
                  <a:lnTo>
                    <a:pt x="1187" y="48"/>
                  </a:lnTo>
                  <a:lnTo>
                    <a:pt x="1187" y="50"/>
                  </a:lnTo>
                  <a:lnTo>
                    <a:pt x="1185" y="46"/>
                  </a:lnTo>
                  <a:lnTo>
                    <a:pt x="1183" y="46"/>
                  </a:lnTo>
                  <a:lnTo>
                    <a:pt x="1181" y="46"/>
                  </a:lnTo>
                  <a:lnTo>
                    <a:pt x="1177" y="48"/>
                  </a:lnTo>
                  <a:lnTo>
                    <a:pt x="1175" y="46"/>
                  </a:lnTo>
                  <a:lnTo>
                    <a:pt x="1171" y="48"/>
                  </a:lnTo>
                  <a:lnTo>
                    <a:pt x="1173" y="44"/>
                  </a:lnTo>
                  <a:lnTo>
                    <a:pt x="1173" y="40"/>
                  </a:lnTo>
                  <a:lnTo>
                    <a:pt x="1171" y="44"/>
                  </a:lnTo>
                  <a:lnTo>
                    <a:pt x="1165" y="44"/>
                  </a:lnTo>
                  <a:lnTo>
                    <a:pt x="1151" y="52"/>
                  </a:lnTo>
                  <a:lnTo>
                    <a:pt x="1153" y="46"/>
                  </a:lnTo>
                  <a:lnTo>
                    <a:pt x="1155" y="46"/>
                  </a:lnTo>
                  <a:lnTo>
                    <a:pt x="1163" y="36"/>
                  </a:lnTo>
                  <a:lnTo>
                    <a:pt x="1165" y="32"/>
                  </a:lnTo>
                  <a:lnTo>
                    <a:pt x="1169" y="32"/>
                  </a:lnTo>
                  <a:lnTo>
                    <a:pt x="1171" y="28"/>
                  </a:lnTo>
                  <a:lnTo>
                    <a:pt x="1171" y="26"/>
                  </a:lnTo>
                  <a:lnTo>
                    <a:pt x="1175" y="24"/>
                  </a:lnTo>
                  <a:lnTo>
                    <a:pt x="1177" y="26"/>
                  </a:lnTo>
                  <a:lnTo>
                    <a:pt x="1175" y="22"/>
                  </a:lnTo>
                  <a:lnTo>
                    <a:pt x="1171" y="12"/>
                  </a:lnTo>
                  <a:lnTo>
                    <a:pt x="1169" y="12"/>
                  </a:lnTo>
                  <a:lnTo>
                    <a:pt x="1167" y="14"/>
                  </a:lnTo>
                  <a:lnTo>
                    <a:pt x="1163" y="12"/>
                  </a:lnTo>
                  <a:lnTo>
                    <a:pt x="1159" y="10"/>
                  </a:lnTo>
                  <a:lnTo>
                    <a:pt x="1155" y="2"/>
                  </a:lnTo>
                  <a:lnTo>
                    <a:pt x="1153" y="6"/>
                  </a:lnTo>
                  <a:lnTo>
                    <a:pt x="1151" y="4"/>
                  </a:lnTo>
                  <a:lnTo>
                    <a:pt x="1151" y="2"/>
                  </a:lnTo>
                  <a:lnTo>
                    <a:pt x="1147" y="0"/>
                  </a:lnTo>
                  <a:lnTo>
                    <a:pt x="1145" y="2"/>
                  </a:lnTo>
                  <a:lnTo>
                    <a:pt x="1141" y="4"/>
                  </a:lnTo>
                  <a:lnTo>
                    <a:pt x="1139" y="8"/>
                  </a:lnTo>
                  <a:lnTo>
                    <a:pt x="1137" y="8"/>
                  </a:lnTo>
                  <a:lnTo>
                    <a:pt x="1131" y="6"/>
                  </a:lnTo>
                  <a:lnTo>
                    <a:pt x="1131" y="10"/>
                  </a:lnTo>
                  <a:lnTo>
                    <a:pt x="1119" y="24"/>
                  </a:lnTo>
                  <a:lnTo>
                    <a:pt x="1117" y="28"/>
                  </a:lnTo>
                  <a:lnTo>
                    <a:pt x="1113" y="34"/>
                  </a:lnTo>
                  <a:lnTo>
                    <a:pt x="1111" y="36"/>
                  </a:lnTo>
                  <a:lnTo>
                    <a:pt x="1105" y="46"/>
                  </a:lnTo>
                  <a:lnTo>
                    <a:pt x="1103" y="50"/>
                  </a:lnTo>
                  <a:lnTo>
                    <a:pt x="1105" y="52"/>
                  </a:lnTo>
                  <a:lnTo>
                    <a:pt x="1103" y="54"/>
                  </a:lnTo>
                  <a:lnTo>
                    <a:pt x="1101" y="54"/>
                  </a:lnTo>
                  <a:lnTo>
                    <a:pt x="1101" y="56"/>
                  </a:lnTo>
                  <a:lnTo>
                    <a:pt x="1099" y="60"/>
                  </a:lnTo>
                  <a:lnTo>
                    <a:pt x="1099" y="62"/>
                  </a:lnTo>
                  <a:lnTo>
                    <a:pt x="1099" y="64"/>
                  </a:lnTo>
                  <a:lnTo>
                    <a:pt x="1101" y="66"/>
                  </a:lnTo>
                  <a:lnTo>
                    <a:pt x="1105" y="68"/>
                  </a:lnTo>
                  <a:lnTo>
                    <a:pt x="1105" y="72"/>
                  </a:lnTo>
                  <a:lnTo>
                    <a:pt x="1107" y="72"/>
                  </a:lnTo>
                  <a:lnTo>
                    <a:pt x="1107" y="74"/>
                  </a:lnTo>
                  <a:lnTo>
                    <a:pt x="1103" y="72"/>
                  </a:lnTo>
                  <a:lnTo>
                    <a:pt x="1103" y="70"/>
                  </a:lnTo>
                  <a:lnTo>
                    <a:pt x="1103" y="78"/>
                  </a:lnTo>
                  <a:lnTo>
                    <a:pt x="1091" y="84"/>
                  </a:lnTo>
                  <a:lnTo>
                    <a:pt x="1085" y="84"/>
                  </a:lnTo>
                  <a:lnTo>
                    <a:pt x="1083" y="86"/>
                  </a:lnTo>
                  <a:lnTo>
                    <a:pt x="1069" y="84"/>
                  </a:lnTo>
                  <a:lnTo>
                    <a:pt x="1069" y="86"/>
                  </a:lnTo>
                  <a:lnTo>
                    <a:pt x="1071" y="88"/>
                  </a:lnTo>
                  <a:lnTo>
                    <a:pt x="1071" y="92"/>
                  </a:lnTo>
                  <a:lnTo>
                    <a:pt x="1075" y="92"/>
                  </a:lnTo>
                  <a:lnTo>
                    <a:pt x="1077" y="94"/>
                  </a:lnTo>
                  <a:lnTo>
                    <a:pt x="1077" y="96"/>
                  </a:lnTo>
                  <a:lnTo>
                    <a:pt x="1081" y="96"/>
                  </a:lnTo>
                  <a:lnTo>
                    <a:pt x="1083" y="98"/>
                  </a:lnTo>
                  <a:lnTo>
                    <a:pt x="1083" y="100"/>
                  </a:lnTo>
                  <a:lnTo>
                    <a:pt x="1083" y="104"/>
                  </a:lnTo>
                  <a:lnTo>
                    <a:pt x="1083" y="108"/>
                  </a:lnTo>
                  <a:lnTo>
                    <a:pt x="1081" y="112"/>
                  </a:lnTo>
                  <a:lnTo>
                    <a:pt x="1077" y="110"/>
                  </a:lnTo>
                  <a:lnTo>
                    <a:pt x="1077" y="106"/>
                  </a:lnTo>
                  <a:lnTo>
                    <a:pt x="1071" y="104"/>
                  </a:lnTo>
                  <a:lnTo>
                    <a:pt x="1073" y="100"/>
                  </a:lnTo>
                  <a:lnTo>
                    <a:pt x="1071" y="100"/>
                  </a:lnTo>
                  <a:lnTo>
                    <a:pt x="1067" y="100"/>
                  </a:lnTo>
                  <a:lnTo>
                    <a:pt x="1067" y="96"/>
                  </a:lnTo>
                  <a:lnTo>
                    <a:pt x="1065" y="96"/>
                  </a:lnTo>
                  <a:lnTo>
                    <a:pt x="1055" y="104"/>
                  </a:lnTo>
                  <a:lnTo>
                    <a:pt x="1057" y="106"/>
                  </a:lnTo>
                  <a:lnTo>
                    <a:pt x="1057" y="108"/>
                  </a:lnTo>
                  <a:lnTo>
                    <a:pt x="1055" y="108"/>
                  </a:lnTo>
                  <a:lnTo>
                    <a:pt x="1051" y="108"/>
                  </a:lnTo>
                  <a:lnTo>
                    <a:pt x="1049" y="110"/>
                  </a:lnTo>
                  <a:lnTo>
                    <a:pt x="1051" y="112"/>
                  </a:lnTo>
                  <a:lnTo>
                    <a:pt x="1053" y="112"/>
                  </a:lnTo>
                  <a:lnTo>
                    <a:pt x="1053" y="114"/>
                  </a:lnTo>
                  <a:lnTo>
                    <a:pt x="1051" y="114"/>
                  </a:lnTo>
                  <a:lnTo>
                    <a:pt x="1049" y="114"/>
                  </a:lnTo>
                  <a:lnTo>
                    <a:pt x="1043" y="118"/>
                  </a:lnTo>
                  <a:lnTo>
                    <a:pt x="1043" y="114"/>
                  </a:lnTo>
                  <a:lnTo>
                    <a:pt x="1041" y="114"/>
                  </a:lnTo>
                  <a:lnTo>
                    <a:pt x="1039" y="118"/>
                  </a:lnTo>
                  <a:lnTo>
                    <a:pt x="1037" y="118"/>
                  </a:lnTo>
                  <a:lnTo>
                    <a:pt x="1033" y="122"/>
                  </a:lnTo>
                  <a:lnTo>
                    <a:pt x="1033" y="120"/>
                  </a:lnTo>
                  <a:lnTo>
                    <a:pt x="1035" y="118"/>
                  </a:lnTo>
                  <a:lnTo>
                    <a:pt x="1035" y="114"/>
                  </a:lnTo>
                  <a:lnTo>
                    <a:pt x="1033" y="114"/>
                  </a:lnTo>
                  <a:lnTo>
                    <a:pt x="1031" y="114"/>
                  </a:lnTo>
                  <a:lnTo>
                    <a:pt x="1025" y="116"/>
                  </a:lnTo>
                  <a:lnTo>
                    <a:pt x="1023" y="120"/>
                  </a:lnTo>
                  <a:lnTo>
                    <a:pt x="1021" y="122"/>
                  </a:lnTo>
                  <a:lnTo>
                    <a:pt x="1021" y="120"/>
                  </a:lnTo>
                  <a:lnTo>
                    <a:pt x="1025" y="114"/>
                  </a:lnTo>
                  <a:lnTo>
                    <a:pt x="1027" y="108"/>
                  </a:lnTo>
                  <a:lnTo>
                    <a:pt x="1023" y="104"/>
                  </a:lnTo>
                  <a:lnTo>
                    <a:pt x="1015" y="104"/>
                  </a:lnTo>
                  <a:lnTo>
                    <a:pt x="1013" y="106"/>
                  </a:lnTo>
                  <a:lnTo>
                    <a:pt x="1013" y="108"/>
                  </a:lnTo>
                  <a:lnTo>
                    <a:pt x="1005" y="106"/>
                  </a:lnTo>
                  <a:lnTo>
                    <a:pt x="1003" y="108"/>
                  </a:lnTo>
                  <a:lnTo>
                    <a:pt x="1001" y="110"/>
                  </a:lnTo>
                  <a:lnTo>
                    <a:pt x="999" y="106"/>
                  </a:lnTo>
                  <a:lnTo>
                    <a:pt x="991" y="108"/>
                  </a:lnTo>
                  <a:lnTo>
                    <a:pt x="993" y="110"/>
                  </a:lnTo>
                  <a:lnTo>
                    <a:pt x="985" y="112"/>
                  </a:lnTo>
                  <a:lnTo>
                    <a:pt x="985" y="110"/>
                  </a:lnTo>
                  <a:lnTo>
                    <a:pt x="981" y="114"/>
                  </a:lnTo>
                  <a:lnTo>
                    <a:pt x="979" y="110"/>
                  </a:lnTo>
                  <a:lnTo>
                    <a:pt x="979" y="112"/>
                  </a:lnTo>
                  <a:lnTo>
                    <a:pt x="979" y="116"/>
                  </a:lnTo>
                  <a:lnTo>
                    <a:pt x="979" y="118"/>
                  </a:lnTo>
                  <a:lnTo>
                    <a:pt x="985" y="114"/>
                  </a:lnTo>
                  <a:lnTo>
                    <a:pt x="985" y="118"/>
                  </a:lnTo>
                  <a:lnTo>
                    <a:pt x="987" y="120"/>
                  </a:lnTo>
                  <a:lnTo>
                    <a:pt x="987" y="118"/>
                  </a:lnTo>
                  <a:lnTo>
                    <a:pt x="987" y="116"/>
                  </a:lnTo>
                  <a:lnTo>
                    <a:pt x="989" y="116"/>
                  </a:lnTo>
                  <a:lnTo>
                    <a:pt x="989" y="118"/>
                  </a:lnTo>
                  <a:lnTo>
                    <a:pt x="989" y="120"/>
                  </a:lnTo>
                  <a:lnTo>
                    <a:pt x="987" y="122"/>
                  </a:lnTo>
                  <a:lnTo>
                    <a:pt x="961" y="130"/>
                  </a:lnTo>
                  <a:lnTo>
                    <a:pt x="959" y="132"/>
                  </a:lnTo>
                  <a:lnTo>
                    <a:pt x="959" y="134"/>
                  </a:lnTo>
                  <a:lnTo>
                    <a:pt x="957" y="134"/>
                  </a:lnTo>
                  <a:lnTo>
                    <a:pt x="953" y="136"/>
                  </a:lnTo>
                  <a:lnTo>
                    <a:pt x="949" y="134"/>
                  </a:lnTo>
                  <a:lnTo>
                    <a:pt x="943" y="138"/>
                  </a:lnTo>
                  <a:lnTo>
                    <a:pt x="939" y="138"/>
                  </a:lnTo>
                  <a:lnTo>
                    <a:pt x="935" y="142"/>
                  </a:lnTo>
                  <a:lnTo>
                    <a:pt x="937" y="144"/>
                  </a:lnTo>
                  <a:lnTo>
                    <a:pt x="933" y="146"/>
                  </a:lnTo>
                  <a:lnTo>
                    <a:pt x="929" y="148"/>
                  </a:lnTo>
                  <a:lnTo>
                    <a:pt x="925" y="144"/>
                  </a:lnTo>
                  <a:lnTo>
                    <a:pt x="923" y="148"/>
                  </a:lnTo>
                  <a:lnTo>
                    <a:pt x="919" y="148"/>
                  </a:lnTo>
                  <a:lnTo>
                    <a:pt x="921" y="148"/>
                  </a:lnTo>
                  <a:lnTo>
                    <a:pt x="921" y="150"/>
                  </a:lnTo>
                  <a:lnTo>
                    <a:pt x="917" y="152"/>
                  </a:lnTo>
                  <a:lnTo>
                    <a:pt x="915" y="154"/>
                  </a:lnTo>
                  <a:lnTo>
                    <a:pt x="913" y="156"/>
                  </a:lnTo>
                  <a:lnTo>
                    <a:pt x="911" y="160"/>
                  </a:lnTo>
                  <a:lnTo>
                    <a:pt x="907" y="162"/>
                  </a:lnTo>
                  <a:lnTo>
                    <a:pt x="907" y="164"/>
                  </a:lnTo>
                  <a:lnTo>
                    <a:pt x="907" y="166"/>
                  </a:lnTo>
                  <a:lnTo>
                    <a:pt x="903" y="168"/>
                  </a:lnTo>
                  <a:lnTo>
                    <a:pt x="901" y="166"/>
                  </a:lnTo>
                  <a:lnTo>
                    <a:pt x="893" y="164"/>
                  </a:lnTo>
                  <a:lnTo>
                    <a:pt x="889" y="168"/>
                  </a:lnTo>
                  <a:lnTo>
                    <a:pt x="895" y="172"/>
                  </a:lnTo>
                  <a:lnTo>
                    <a:pt x="901" y="172"/>
                  </a:lnTo>
                  <a:lnTo>
                    <a:pt x="901" y="174"/>
                  </a:lnTo>
                  <a:lnTo>
                    <a:pt x="897" y="176"/>
                  </a:lnTo>
                  <a:lnTo>
                    <a:pt x="895" y="174"/>
                  </a:lnTo>
                  <a:lnTo>
                    <a:pt x="893" y="176"/>
                  </a:lnTo>
                  <a:lnTo>
                    <a:pt x="895" y="176"/>
                  </a:lnTo>
                  <a:lnTo>
                    <a:pt x="889" y="188"/>
                  </a:lnTo>
                  <a:lnTo>
                    <a:pt x="887" y="188"/>
                  </a:lnTo>
                  <a:lnTo>
                    <a:pt x="887" y="190"/>
                  </a:lnTo>
                  <a:lnTo>
                    <a:pt x="889" y="192"/>
                  </a:lnTo>
                  <a:lnTo>
                    <a:pt x="887" y="194"/>
                  </a:lnTo>
                  <a:lnTo>
                    <a:pt x="883" y="190"/>
                  </a:lnTo>
                  <a:lnTo>
                    <a:pt x="881" y="188"/>
                  </a:lnTo>
                  <a:lnTo>
                    <a:pt x="879" y="184"/>
                  </a:lnTo>
                  <a:lnTo>
                    <a:pt x="875" y="182"/>
                  </a:lnTo>
                  <a:lnTo>
                    <a:pt x="875" y="184"/>
                  </a:lnTo>
                  <a:lnTo>
                    <a:pt x="877" y="186"/>
                  </a:lnTo>
                  <a:lnTo>
                    <a:pt x="873" y="188"/>
                  </a:lnTo>
                  <a:lnTo>
                    <a:pt x="873" y="192"/>
                  </a:lnTo>
                  <a:lnTo>
                    <a:pt x="871" y="192"/>
                  </a:lnTo>
                  <a:lnTo>
                    <a:pt x="873" y="194"/>
                  </a:lnTo>
                  <a:lnTo>
                    <a:pt x="881" y="194"/>
                  </a:lnTo>
                  <a:lnTo>
                    <a:pt x="881" y="196"/>
                  </a:lnTo>
                  <a:lnTo>
                    <a:pt x="885" y="197"/>
                  </a:lnTo>
                  <a:lnTo>
                    <a:pt x="885" y="199"/>
                  </a:lnTo>
                  <a:lnTo>
                    <a:pt x="885" y="201"/>
                  </a:lnTo>
                  <a:lnTo>
                    <a:pt x="885" y="203"/>
                  </a:lnTo>
                  <a:lnTo>
                    <a:pt x="881" y="201"/>
                  </a:lnTo>
                  <a:lnTo>
                    <a:pt x="881" y="203"/>
                  </a:lnTo>
                  <a:lnTo>
                    <a:pt x="877" y="205"/>
                  </a:lnTo>
                  <a:lnTo>
                    <a:pt x="877" y="207"/>
                  </a:lnTo>
                  <a:lnTo>
                    <a:pt x="875" y="207"/>
                  </a:lnTo>
                  <a:lnTo>
                    <a:pt x="875" y="211"/>
                  </a:lnTo>
                  <a:lnTo>
                    <a:pt x="877" y="211"/>
                  </a:lnTo>
                  <a:lnTo>
                    <a:pt x="887" y="215"/>
                  </a:lnTo>
                  <a:lnTo>
                    <a:pt x="889" y="225"/>
                  </a:lnTo>
                  <a:lnTo>
                    <a:pt x="891" y="225"/>
                  </a:lnTo>
                  <a:lnTo>
                    <a:pt x="889" y="227"/>
                  </a:lnTo>
                  <a:lnTo>
                    <a:pt x="885" y="225"/>
                  </a:lnTo>
                  <a:lnTo>
                    <a:pt x="885" y="227"/>
                  </a:lnTo>
                  <a:lnTo>
                    <a:pt x="887" y="229"/>
                  </a:lnTo>
                  <a:lnTo>
                    <a:pt x="885" y="229"/>
                  </a:lnTo>
                  <a:lnTo>
                    <a:pt x="885" y="231"/>
                  </a:lnTo>
                  <a:lnTo>
                    <a:pt x="887" y="231"/>
                  </a:lnTo>
                  <a:lnTo>
                    <a:pt x="887" y="233"/>
                  </a:lnTo>
                  <a:lnTo>
                    <a:pt x="885" y="235"/>
                  </a:lnTo>
                  <a:lnTo>
                    <a:pt x="877" y="235"/>
                  </a:lnTo>
                  <a:lnTo>
                    <a:pt x="875" y="237"/>
                  </a:lnTo>
                  <a:lnTo>
                    <a:pt x="871" y="237"/>
                  </a:lnTo>
                  <a:lnTo>
                    <a:pt x="869" y="239"/>
                  </a:lnTo>
                  <a:lnTo>
                    <a:pt x="869" y="241"/>
                  </a:lnTo>
                  <a:lnTo>
                    <a:pt x="865" y="243"/>
                  </a:lnTo>
                  <a:lnTo>
                    <a:pt x="859" y="243"/>
                  </a:lnTo>
                  <a:lnTo>
                    <a:pt x="859" y="241"/>
                  </a:lnTo>
                  <a:lnTo>
                    <a:pt x="829" y="247"/>
                  </a:lnTo>
                  <a:lnTo>
                    <a:pt x="827" y="245"/>
                  </a:lnTo>
                  <a:lnTo>
                    <a:pt x="821" y="247"/>
                  </a:lnTo>
                  <a:lnTo>
                    <a:pt x="817" y="245"/>
                  </a:lnTo>
                  <a:lnTo>
                    <a:pt x="807" y="249"/>
                  </a:lnTo>
                  <a:lnTo>
                    <a:pt x="807" y="251"/>
                  </a:lnTo>
                  <a:lnTo>
                    <a:pt x="805" y="251"/>
                  </a:lnTo>
                  <a:lnTo>
                    <a:pt x="803" y="249"/>
                  </a:lnTo>
                  <a:lnTo>
                    <a:pt x="799" y="251"/>
                  </a:lnTo>
                  <a:lnTo>
                    <a:pt x="795" y="253"/>
                  </a:lnTo>
                  <a:lnTo>
                    <a:pt x="795" y="255"/>
                  </a:lnTo>
                  <a:lnTo>
                    <a:pt x="797" y="257"/>
                  </a:lnTo>
                  <a:lnTo>
                    <a:pt x="797" y="255"/>
                  </a:lnTo>
                  <a:lnTo>
                    <a:pt x="799" y="257"/>
                  </a:lnTo>
                  <a:lnTo>
                    <a:pt x="799" y="259"/>
                  </a:lnTo>
                  <a:lnTo>
                    <a:pt x="795" y="261"/>
                  </a:lnTo>
                  <a:lnTo>
                    <a:pt x="795" y="263"/>
                  </a:lnTo>
                  <a:lnTo>
                    <a:pt x="794" y="261"/>
                  </a:lnTo>
                  <a:lnTo>
                    <a:pt x="792" y="263"/>
                  </a:lnTo>
                  <a:lnTo>
                    <a:pt x="794" y="267"/>
                  </a:lnTo>
                  <a:lnTo>
                    <a:pt x="795" y="267"/>
                  </a:lnTo>
                  <a:lnTo>
                    <a:pt x="795" y="269"/>
                  </a:lnTo>
                  <a:lnTo>
                    <a:pt x="792" y="271"/>
                  </a:lnTo>
                  <a:lnTo>
                    <a:pt x="797" y="275"/>
                  </a:lnTo>
                  <a:lnTo>
                    <a:pt x="797" y="277"/>
                  </a:lnTo>
                  <a:lnTo>
                    <a:pt x="799" y="279"/>
                  </a:lnTo>
                  <a:lnTo>
                    <a:pt x="799" y="277"/>
                  </a:lnTo>
                  <a:lnTo>
                    <a:pt x="801" y="283"/>
                  </a:lnTo>
                  <a:lnTo>
                    <a:pt x="803" y="285"/>
                  </a:lnTo>
                  <a:lnTo>
                    <a:pt x="801" y="287"/>
                  </a:lnTo>
                  <a:lnTo>
                    <a:pt x="801" y="289"/>
                  </a:lnTo>
                  <a:lnTo>
                    <a:pt x="799" y="291"/>
                  </a:lnTo>
                  <a:lnTo>
                    <a:pt x="799" y="295"/>
                  </a:lnTo>
                  <a:lnTo>
                    <a:pt x="799" y="299"/>
                  </a:lnTo>
                  <a:lnTo>
                    <a:pt x="801" y="301"/>
                  </a:lnTo>
                  <a:lnTo>
                    <a:pt x="801" y="307"/>
                  </a:lnTo>
                  <a:lnTo>
                    <a:pt x="801" y="309"/>
                  </a:lnTo>
                  <a:lnTo>
                    <a:pt x="805" y="313"/>
                  </a:lnTo>
                  <a:lnTo>
                    <a:pt x="815" y="315"/>
                  </a:lnTo>
                  <a:lnTo>
                    <a:pt x="819" y="319"/>
                  </a:lnTo>
                  <a:lnTo>
                    <a:pt x="821" y="319"/>
                  </a:lnTo>
                  <a:lnTo>
                    <a:pt x="823" y="323"/>
                  </a:lnTo>
                  <a:lnTo>
                    <a:pt x="821" y="327"/>
                  </a:lnTo>
                  <a:lnTo>
                    <a:pt x="823" y="329"/>
                  </a:lnTo>
                  <a:lnTo>
                    <a:pt x="825" y="331"/>
                  </a:lnTo>
                  <a:lnTo>
                    <a:pt x="827" y="335"/>
                  </a:lnTo>
                  <a:lnTo>
                    <a:pt x="831" y="337"/>
                  </a:lnTo>
                  <a:lnTo>
                    <a:pt x="835" y="339"/>
                  </a:lnTo>
                  <a:lnTo>
                    <a:pt x="839" y="339"/>
                  </a:lnTo>
                  <a:lnTo>
                    <a:pt x="843" y="347"/>
                  </a:lnTo>
                  <a:lnTo>
                    <a:pt x="841" y="355"/>
                  </a:lnTo>
                  <a:lnTo>
                    <a:pt x="839" y="357"/>
                  </a:lnTo>
                  <a:lnTo>
                    <a:pt x="837" y="363"/>
                  </a:lnTo>
                  <a:lnTo>
                    <a:pt x="835" y="367"/>
                  </a:lnTo>
                  <a:lnTo>
                    <a:pt x="837" y="371"/>
                  </a:lnTo>
                  <a:lnTo>
                    <a:pt x="837" y="375"/>
                  </a:lnTo>
                  <a:lnTo>
                    <a:pt x="841" y="381"/>
                  </a:lnTo>
                  <a:lnTo>
                    <a:pt x="843" y="403"/>
                  </a:lnTo>
                  <a:lnTo>
                    <a:pt x="843" y="405"/>
                  </a:lnTo>
                  <a:lnTo>
                    <a:pt x="839" y="409"/>
                  </a:lnTo>
                  <a:lnTo>
                    <a:pt x="837" y="411"/>
                  </a:lnTo>
                  <a:lnTo>
                    <a:pt x="835" y="409"/>
                  </a:lnTo>
                  <a:lnTo>
                    <a:pt x="833" y="411"/>
                  </a:lnTo>
                  <a:lnTo>
                    <a:pt x="837" y="417"/>
                  </a:lnTo>
                  <a:lnTo>
                    <a:pt x="835" y="419"/>
                  </a:lnTo>
                  <a:lnTo>
                    <a:pt x="829" y="417"/>
                  </a:lnTo>
                  <a:lnTo>
                    <a:pt x="823" y="417"/>
                  </a:lnTo>
                  <a:lnTo>
                    <a:pt x="821" y="413"/>
                  </a:lnTo>
                  <a:lnTo>
                    <a:pt x="821" y="397"/>
                  </a:lnTo>
                  <a:lnTo>
                    <a:pt x="823" y="389"/>
                  </a:lnTo>
                  <a:lnTo>
                    <a:pt x="821" y="389"/>
                  </a:lnTo>
                  <a:lnTo>
                    <a:pt x="821" y="369"/>
                  </a:lnTo>
                  <a:lnTo>
                    <a:pt x="823" y="365"/>
                  </a:lnTo>
                  <a:lnTo>
                    <a:pt x="833" y="359"/>
                  </a:lnTo>
                  <a:lnTo>
                    <a:pt x="833" y="351"/>
                  </a:lnTo>
                  <a:lnTo>
                    <a:pt x="835" y="351"/>
                  </a:lnTo>
                  <a:lnTo>
                    <a:pt x="837" y="347"/>
                  </a:lnTo>
                  <a:lnTo>
                    <a:pt x="831" y="343"/>
                  </a:lnTo>
                  <a:lnTo>
                    <a:pt x="815" y="345"/>
                  </a:lnTo>
                  <a:lnTo>
                    <a:pt x="809" y="343"/>
                  </a:lnTo>
                  <a:lnTo>
                    <a:pt x="807" y="341"/>
                  </a:lnTo>
                  <a:lnTo>
                    <a:pt x="799" y="331"/>
                  </a:lnTo>
                  <a:lnTo>
                    <a:pt x="799" y="329"/>
                  </a:lnTo>
                  <a:lnTo>
                    <a:pt x="788" y="321"/>
                  </a:lnTo>
                  <a:lnTo>
                    <a:pt x="786" y="317"/>
                  </a:lnTo>
                  <a:lnTo>
                    <a:pt x="778" y="313"/>
                  </a:lnTo>
                  <a:lnTo>
                    <a:pt x="760" y="313"/>
                  </a:lnTo>
                  <a:lnTo>
                    <a:pt x="756" y="319"/>
                  </a:lnTo>
                  <a:lnTo>
                    <a:pt x="750" y="323"/>
                  </a:lnTo>
                  <a:lnTo>
                    <a:pt x="748" y="327"/>
                  </a:lnTo>
                  <a:lnTo>
                    <a:pt x="756" y="327"/>
                  </a:lnTo>
                  <a:lnTo>
                    <a:pt x="760" y="331"/>
                  </a:lnTo>
                  <a:lnTo>
                    <a:pt x="758" y="335"/>
                  </a:lnTo>
                  <a:lnTo>
                    <a:pt x="756" y="339"/>
                  </a:lnTo>
                  <a:lnTo>
                    <a:pt x="750" y="341"/>
                  </a:lnTo>
                  <a:lnTo>
                    <a:pt x="746" y="343"/>
                  </a:lnTo>
                  <a:lnTo>
                    <a:pt x="740" y="345"/>
                  </a:lnTo>
                  <a:lnTo>
                    <a:pt x="740" y="341"/>
                  </a:lnTo>
                  <a:lnTo>
                    <a:pt x="734" y="331"/>
                  </a:lnTo>
                  <a:lnTo>
                    <a:pt x="730" y="333"/>
                  </a:lnTo>
                  <a:lnTo>
                    <a:pt x="728" y="337"/>
                  </a:lnTo>
                  <a:lnTo>
                    <a:pt x="730" y="339"/>
                  </a:lnTo>
                  <a:lnTo>
                    <a:pt x="734" y="351"/>
                  </a:lnTo>
                  <a:lnTo>
                    <a:pt x="740" y="357"/>
                  </a:lnTo>
                  <a:lnTo>
                    <a:pt x="744" y="359"/>
                  </a:lnTo>
                  <a:lnTo>
                    <a:pt x="748" y="363"/>
                  </a:lnTo>
                  <a:lnTo>
                    <a:pt x="750" y="363"/>
                  </a:lnTo>
                  <a:lnTo>
                    <a:pt x="752" y="365"/>
                  </a:lnTo>
                  <a:lnTo>
                    <a:pt x="754" y="363"/>
                  </a:lnTo>
                  <a:lnTo>
                    <a:pt x="756" y="359"/>
                  </a:lnTo>
                  <a:lnTo>
                    <a:pt x="756" y="363"/>
                  </a:lnTo>
                  <a:lnTo>
                    <a:pt x="758" y="365"/>
                  </a:lnTo>
                  <a:lnTo>
                    <a:pt x="760" y="365"/>
                  </a:lnTo>
                  <a:lnTo>
                    <a:pt x="760" y="373"/>
                  </a:lnTo>
                  <a:lnTo>
                    <a:pt x="764" y="377"/>
                  </a:lnTo>
                  <a:lnTo>
                    <a:pt x="764" y="379"/>
                  </a:lnTo>
                  <a:lnTo>
                    <a:pt x="760" y="379"/>
                  </a:lnTo>
                  <a:lnTo>
                    <a:pt x="758" y="377"/>
                  </a:lnTo>
                  <a:lnTo>
                    <a:pt x="756" y="375"/>
                  </a:lnTo>
                  <a:lnTo>
                    <a:pt x="754" y="373"/>
                  </a:lnTo>
                  <a:lnTo>
                    <a:pt x="752" y="371"/>
                  </a:lnTo>
                  <a:lnTo>
                    <a:pt x="722" y="363"/>
                  </a:lnTo>
                  <a:lnTo>
                    <a:pt x="716" y="357"/>
                  </a:lnTo>
                  <a:lnTo>
                    <a:pt x="720" y="355"/>
                  </a:lnTo>
                  <a:lnTo>
                    <a:pt x="720" y="349"/>
                  </a:lnTo>
                  <a:lnTo>
                    <a:pt x="716" y="343"/>
                  </a:lnTo>
                  <a:lnTo>
                    <a:pt x="716" y="339"/>
                  </a:lnTo>
                  <a:lnTo>
                    <a:pt x="718" y="333"/>
                  </a:lnTo>
                  <a:lnTo>
                    <a:pt x="716" y="331"/>
                  </a:lnTo>
                  <a:lnTo>
                    <a:pt x="718" y="327"/>
                  </a:lnTo>
                  <a:lnTo>
                    <a:pt x="722" y="317"/>
                  </a:lnTo>
                  <a:lnTo>
                    <a:pt x="720" y="305"/>
                  </a:lnTo>
                  <a:lnTo>
                    <a:pt x="722" y="305"/>
                  </a:lnTo>
                  <a:lnTo>
                    <a:pt x="720" y="301"/>
                  </a:lnTo>
                  <a:lnTo>
                    <a:pt x="718" y="297"/>
                  </a:lnTo>
                  <a:lnTo>
                    <a:pt x="718" y="295"/>
                  </a:lnTo>
                  <a:lnTo>
                    <a:pt x="714" y="291"/>
                  </a:lnTo>
                  <a:lnTo>
                    <a:pt x="714" y="287"/>
                  </a:lnTo>
                  <a:lnTo>
                    <a:pt x="710" y="291"/>
                  </a:lnTo>
                  <a:lnTo>
                    <a:pt x="712" y="317"/>
                  </a:lnTo>
                  <a:lnTo>
                    <a:pt x="710" y="321"/>
                  </a:lnTo>
                  <a:lnTo>
                    <a:pt x="688" y="339"/>
                  </a:lnTo>
                  <a:lnTo>
                    <a:pt x="688" y="345"/>
                  </a:lnTo>
                  <a:lnTo>
                    <a:pt x="688" y="347"/>
                  </a:lnTo>
                  <a:lnTo>
                    <a:pt x="682" y="351"/>
                  </a:lnTo>
                  <a:lnTo>
                    <a:pt x="682" y="355"/>
                  </a:lnTo>
                  <a:lnTo>
                    <a:pt x="694" y="371"/>
                  </a:lnTo>
                  <a:lnTo>
                    <a:pt x="696" y="381"/>
                  </a:lnTo>
                  <a:lnTo>
                    <a:pt x="702" y="393"/>
                  </a:lnTo>
                  <a:lnTo>
                    <a:pt x="698" y="409"/>
                  </a:lnTo>
                  <a:lnTo>
                    <a:pt x="694" y="413"/>
                  </a:lnTo>
                  <a:lnTo>
                    <a:pt x="694" y="421"/>
                  </a:lnTo>
                  <a:lnTo>
                    <a:pt x="692" y="425"/>
                  </a:lnTo>
                  <a:lnTo>
                    <a:pt x="692" y="433"/>
                  </a:lnTo>
                  <a:lnTo>
                    <a:pt x="696" y="445"/>
                  </a:lnTo>
                  <a:lnTo>
                    <a:pt x="694" y="456"/>
                  </a:lnTo>
                  <a:lnTo>
                    <a:pt x="696" y="460"/>
                  </a:lnTo>
                  <a:lnTo>
                    <a:pt x="700" y="460"/>
                  </a:lnTo>
                  <a:lnTo>
                    <a:pt x="704" y="460"/>
                  </a:lnTo>
                  <a:lnTo>
                    <a:pt x="708" y="460"/>
                  </a:lnTo>
                  <a:lnTo>
                    <a:pt x="716" y="462"/>
                  </a:lnTo>
                  <a:lnTo>
                    <a:pt x="716" y="458"/>
                  </a:lnTo>
                  <a:lnTo>
                    <a:pt x="722" y="454"/>
                  </a:lnTo>
                  <a:lnTo>
                    <a:pt x="728" y="454"/>
                  </a:lnTo>
                  <a:lnTo>
                    <a:pt x="752" y="470"/>
                  </a:lnTo>
                  <a:lnTo>
                    <a:pt x="754" y="472"/>
                  </a:lnTo>
                  <a:lnTo>
                    <a:pt x="754" y="480"/>
                  </a:lnTo>
                  <a:lnTo>
                    <a:pt x="758" y="490"/>
                  </a:lnTo>
                  <a:lnTo>
                    <a:pt x="760" y="490"/>
                  </a:lnTo>
                  <a:lnTo>
                    <a:pt x="760" y="494"/>
                  </a:lnTo>
                  <a:lnTo>
                    <a:pt x="758" y="496"/>
                  </a:lnTo>
                  <a:lnTo>
                    <a:pt x="754" y="496"/>
                  </a:lnTo>
                  <a:lnTo>
                    <a:pt x="752" y="500"/>
                  </a:lnTo>
                  <a:lnTo>
                    <a:pt x="750" y="502"/>
                  </a:lnTo>
                  <a:lnTo>
                    <a:pt x="752" y="514"/>
                  </a:lnTo>
                  <a:lnTo>
                    <a:pt x="752" y="516"/>
                  </a:lnTo>
                  <a:lnTo>
                    <a:pt x="756" y="516"/>
                  </a:lnTo>
                  <a:lnTo>
                    <a:pt x="760" y="518"/>
                  </a:lnTo>
                  <a:lnTo>
                    <a:pt x="766" y="518"/>
                  </a:lnTo>
                  <a:lnTo>
                    <a:pt x="772" y="522"/>
                  </a:lnTo>
                  <a:lnTo>
                    <a:pt x="770" y="522"/>
                  </a:lnTo>
                  <a:lnTo>
                    <a:pt x="764" y="524"/>
                  </a:lnTo>
                  <a:lnTo>
                    <a:pt x="760" y="524"/>
                  </a:lnTo>
                  <a:lnTo>
                    <a:pt x="754" y="524"/>
                  </a:lnTo>
                  <a:lnTo>
                    <a:pt x="752" y="518"/>
                  </a:lnTo>
                  <a:lnTo>
                    <a:pt x="746" y="516"/>
                  </a:lnTo>
                  <a:lnTo>
                    <a:pt x="746" y="512"/>
                  </a:lnTo>
                  <a:lnTo>
                    <a:pt x="748" y="502"/>
                  </a:lnTo>
                  <a:lnTo>
                    <a:pt x="750" y="498"/>
                  </a:lnTo>
                  <a:lnTo>
                    <a:pt x="748" y="496"/>
                  </a:lnTo>
                  <a:lnTo>
                    <a:pt x="746" y="496"/>
                  </a:lnTo>
                  <a:lnTo>
                    <a:pt x="746" y="494"/>
                  </a:lnTo>
                  <a:lnTo>
                    <a:pt x="746" y="490"/>
                  </a:lnTo>
                  <a:lnTo>
                    <a:pt x="748" y="490"/>
                  </a:lnTo>
                  <a:lnTo>
                    <a:pt x="748" y="488"/>
                  </a:lnTo>
                  <a:lnTo>
                    <a:pt x="748" y="486"/>
                  </a:lnTo>
                  <a:lnTo>
                    <a:pt x="748" y="484"/>
                  </a:lnTo>
                  <a:lnTo>
                    <a:pt x="746" y="482"/>
                  </a:lnTo>
                  <a:lnTo>
                    <a:pt x="742" y="480"/>
                  </a:lnTo>
                  <a:lnTo>
                    <a:pt x="742" y="478"/>
                  </a:lnTo>
                  <a:lnTo>
                    <a:pt x="740" y="476"/>
                  </a:lnTo>
                  <a:lnTo>
                    <a:pt x="738" y="474"/>
                  </a:lnTo>
                  <a:lnTo>
                    <a:pt x="738" y="470"/>
                  </a:lnTo>
                  <a:lnTo>
                    <a:pt x="736" y="466"/>
                  </a:lnTo>
                  <a:lnTo>
                    <a:pt x="716" y="470"/>
                  </a:lnTo>
                  <a:lnTo>
                    <a:pt x="704" y="476"/>
                  </a:lnTo>
                  <a:lnTo>
                    <a:pt x="704" y="482"/>
                  </a:lnTo>
                  <a:lnTo>
                    <a:pt x="702" y="488"/>
                  </a:lnTo>
                  <a:lnTo>
                    <a:pt x="702" y="492"/>
                  </a:lnTo>
                  <a:lnTo>
                    <a:pt x="704" y="492"/>
                  </a:lnTo>
                  <a:lnTo>
                    <a:pt x="706" y="496"/>
                  </a:lnTo>
                  <a:lnTo>
                    <a:pt x="706" y="498"/>
                  </a:lnTo>
                  <a:lnTo>
                    <a:pt x="706" y="500"/>
                  </a:lnTo>
                  <a:lnTo>
                    <a:pt x="708" y="502"/>
                  </a:lnTo>
                  <a:lnTo>
                    <a:pt x="710" y="510"/>
                  </a:lnTo>
                  <a:lnTo>
                    <a:pt x="708" y="518"/>
                  </a:lnTo>
                  <a:lnTo>
                    <a:pt x="696" y="530"/>
                  </a:lnTo>
                  <a:lnTo>
                    <a:pt x="694" y="542"/>
                  </a:lnTo>
                  <a:lnTo>
                    <a:pt x="690" y="548"/>
                  </a:lnTo>
                  <a:lnTo>
                    <a:pt x="684" y="554"/>
                  </a:lnTo>
                  <a:lnTo>
                    <a:pt x="682" y="556"/>
                  </a:lnTo>
                  <a:lnTo>
                    <a:pt x="674" y="560"/>
                  </a:lnTo>
                  <a:lnTo>
                    <a:pt x="672" y="562"/>
                  </a:lnTo>
                  <a:lnTo>
                    <a:pt x="674" y="566"/>
                  </a:lnTo>
                  <a:lnTo>
                    <a:pt x="672" y="572"/>
                  </a:lnTo>
                  <a:lnTo>
                    <a:pt x="668" y="572"/>
                  </a:lnTo>
                  <a:lnTo>
                    <a:pt x="658" y="568"/>
                  </a:lnTo>
                  <a:lnTo>
                    <a:pt x="652" y="568"/>
                  </a:lnTo>
                  <a:lnTo>
                    <a:pt x="646" y="568"/>
                  </a:lnTo>
                  <a:lnTo>
                    <a:pt x="640" y="568"/>
                  </a:lnTo>
                  <a:lnTo>
                    <a:pt x="638" y="566"/>
                  </a:lnTo>
                  <a:lnTo>
                    <a:pt x="638" y="564"/>
                  </a:lnTo>
                  <a:lnTo>
                    <a:pt x="640" y="562"/>
                  </a:lnTo>
                  <a:lnTo>
                    <a:pt x="638" y="556"/>
                  </a:lnTo>
                  <a:lnTo>
                    <a:pt x="634" y="556"/>
                  </a:lnTo>
                  <a:lnTo>
                    <a:pt x="634" y="554"/>
                  </a:lnTo>
                  <a:lnTo>
                    <a:pt x="634" y="552"/>
                  </a:lnTo>
                  <a:lnTo>
                    <a:pt x="638" y="550"/>
                  </a:lnTo>
                  <a:lnTo>
                    <a:pt x="640" y="554"/>
                  </a:lnTo>
                  <a:lnTo>
                    <a:pt x="642" y="556"/>
                  </a:lnTo>
                  <a:lnTo>
                    <a:pt x="646" y="556"/>
                  </a:lnTo>
                  <a:lnTo>
                    <a:pt x="646" y="552"/>
                  </a:lnTo>
                  <a:lnTo>
                    <a:pt x="650" y="552"/>
                  </a:lnTo>
                  <a:lnTo>
                    <a:pt x="652" y="548"/>
                  </a:lnTo>
                  <a:lnTo>
                    <a:pt x="654" y="550"/>
                  </a:lnTo>
                  <a:lnTo>
                    <a:pt x="658" y="548"/>
                  </a:lnTo>
                  <a:lnTo>
                    <a:pt x="660" y="546"/>
                  </a:lnTo>
                  <a:lnTo>
                    <a:pt x="664" y="546"/>
                  </a:lnTo>
                  <a:lnTo>
                    <a:pt x="668" y="544"/>
                  </a:lnTo>
                  <a:lnTo>
                    <a:pt x="668" y="542"/>
                  </a:lnTo>
                  <a:lnTo>
                    <a:pt x="668" y="540"/>
                  </a:lnTo>
                  <a:lnTo>
                    <a:pt x="662" y="540"/>
                  </a:lnTo>
                  <a:lnTo>
                    <a:pt x="660" y="542"/>
                  </a:lnTo>
                  <a:lnTo>
                    <a:pt x="658" y="540"/>
                  </a:lnTo>
                  <a:lnTo>
                    <a:pt x="658" y="536"/>
                  </a:lnTo>
                  <a:lnTo>
                    <a:pt x="664" y="540"/>
                  </a:lnTo>
                  <a:lnTo>
                    <a:pt x="670" y="538"/>
                  </a:lnTo>
                  <a:lnTo>
                    <a:pt x="670" y="532"/>
                  </a:lnTo>
                  <a:lnTo>
                    <a:pt x="674" y="532"/>
                  </a:lnTo>
                  <a:lnTo>
                    <a:pt x="676" y="530"/>
                  </a:lnTo>
                  <a:lnTo>
                    <a:pt x="678" y="522"/>
                  </a:lnTo>
                  <a:lnTo>
                    <a:pt x="682" y="520"/>
                  </a:lnTo>
                  <a:lnTo>
                    <a:pt x="684" y="516"/>
                  </a:lnTo>
                  <a:lnTo>
                    <a:pt x="684" y="514"/>
                  </a:lnTo>
                  <a:lnTo>
                    <a:pt x="684" y="512"/>
                  </a:lnTo>
                  <a:lnTo>
                    <a:pt x="684" y="500"/>
                  </a:lnTo>
                  <a:lnTo>
                    <a:pt x="686" y="494"/>
                  </a:lnTo>
                  <a:lnTo>
                    <a:pt x="690" y="488"/>
                  </a:lnTo>
                  <a:lnTo>
                    <a:pt x="690" y="480"/>
                  </a:lnTo>
                  <a:lnTo>
                    <a:pt x="674" y="464"/>
                  </a:lnTo>
                  <a:lnTo>
                    <a:pt x="676" y="453"/>
                  </a:lnTo>
                  <a:lnTo>
                    <a:pt x="676" y="449"/>
                  </a:lnTo>
                  <a:lnTo>
                    <a:pt x="678" y="445"/>
                  </a:lnTo>
                  <a:lnTo>
                    <a:pt x="676" y="439"/>
                  </a:lnTo>
                  <a:lnTo>
                    <a:pt x="678" y="435"/>
                  </a:lnTo>
                  <a:lnTo>
                    <a:pt x="678" y="429"/>
                  </a:lnTo>
                  <a:lnTo>
                    <a:pt x="676" y="427"/>
                  </a:lnTo>
                  <a:lnTo>
                    <a:pt x="676" y="425"/>
                  </a:lnTo>
                  <a:lnTo>
                    <a:pt x="676" y="421"/>
                  </a:lnTo>
                  <a:lnTo>
                    <a:pt x="676" y="417"/>
                  </a:lnTo>
                  <a:lnTo>
                    <a:pt x="676" y="415"/>
                  </a:lnTo>
                  <a:lnTo>
                    <a:pt x="674" y="415"/>
                  </a:lnTo>
                  <a:lnTo>
                    <a:pt x="674" y="411"/>
                  </a:lnTo>
                  <a:lnTo>
                    <a:pt x="676" y="407"/>
                  </a:lnTo>
                  <a:lnTo>
                    <a:pt x="678" y="405"/>
                  </a:lnTo>
                  <a:lnTo>
                    <a:pt x="678" y="393"/>
                  </a:lnTo>
                  <a:lnTo>
                    <a:pt x="680" y="389"/>
                  </a:lnTo>
                  <a:lnTo>
                    <a:pt x="680" y="383"/>
                  </a:lnTo>
                  <a:lnTo>
                    <a:pt x="676" y="375"/>
                  </a:lnTo>
                  <a:lnTo>
                    <a:pt x="676" y="369"/>
                  </a:lnTo>
                  <a:lnTo>
                    <a:pt x="668" y="361"/>
                  </a:lnTo>
                  <a:lnTo>
                    <a:pt x="664" y="353"/>
                  </a:lnTo>
                  <a:lnTo>
                    <a:pt x="664" y="351"/>
                  </a:lnTo>
                  <a:lnTo>
                    <a:pt x="664" y="349"/>
                  </a:lnTo>
                  <a:lnTo>
                    <a:pt x="670" y="347"/>
                  </a:lnTo>
                  <a:lnTo>
                    <a:pt x="670" y="343"/>
                  </a:lnTo>
                  <a:lnTo>
                    <a:pt x="672" y="341"/>
                  </a:lnTo>
                  <a:lnTo>
                    <a:pt x="672" y="337"/>
                  </a:lnTo>
                  <a:lnTo>
                    <a:pt x="678" y="321"/>
                  </a:lnTo>
                  <a:lnTo>
                    <a:pt x="678" y="297"/>
                  </a:lnTo>
                  <a:lnTo>
                    <a:pt x="676" y="295"/>
                  </a:lnTo>
                  <a:lnTo>
                    <a:pt x="678" y="295"/>
                  </a:lnTo>
                  <a:lnTo>
                    <a:pt x="666" y="289"/>
                  </a:lnTo>
                  <a:lnTo>
                    <a:pt x="662" y="285"/>
                  </a:lnTo>
                  <a:lnTo>
                    <a:pt x="638" y="287"/>
                  </a:lnTo>
                  <a:lnTo>
                    <a:pt x="634" y="285"/>
                  </a:lnTo>
                  <a:lnTo>
                    <a:pt x="636" y="283"/>
                  </a:lnTo>
                  <a:lnTo>
                    <a:pt x="628" y="283"/>
                  </a:lnTo>
                  <a:lnTo>
                    <a:pt x="626" y="287"/>
                  </a:lnTo>
                  <a:lnTo>
                    <a:pt x="614" y="341"/>
                  </a:lnTo>
                  <a:lnTo>
                    <a:pt x="598" y="361"/>
                  </a:lnTo>
                  <a:lnTo>
                    <a:pt x="590" y="365"/>
                  </a:lnTo>
                  <a:lnTo>
                    <a:pt x="588" y="375"/>
                  </a:lnTo>
                  <a:lnTo>
                    <a:pt x="590" y="375"/>
                  </a:lnTo>
                  <a:lnTo>
                    <a:pt x="592" y="371"/>
                  </a:lnTo>
                  <a:lnTo>
                    <a:pt x="594" y="371"/>
                  </a:lnTo>
                  <a:lnTo>
                    <a:pt x="594" y="375"/>
                  </a:lnTo>
                  <a:lnTo>
                    <a:pt x="592" y="377"/>
                  </a:lnTo>
                  <a:lnTo>
                    <a:pt x="588" y="381"/>
                  </a:lnTo>
                  <a:lnTo>
                    <a:pt x="586" y="387"/>
                  </a:lnTo>
                  <a:lnTo>
                    <a:pt x="588" y="389"/>
                  </a:lnTo>
                  <a:lnTo>
                    <a:pt x="592" y="389"/>
                  </a:lnTo>
                  <a:lnTo>
                    <a:pt x="594" y="387"/>
                  </a:lnTo>
                  <a:lnTo>
                    <a:pt x="598" y="387"/>
                  </a:lnTo>
                  <a:lnTo>
                    <a:pt x="600" y="391"/>
                  </a:lnTo>
                  <a:lnTo>
                    <a:pt x="598" y="395"/>
                  </a:lnTo>
                  <a:lnTo>
                    <a:pt x="598" y="405"/>
                  </a:lnTo>
                  <a:lnTo>
                    <a:pt x="596" y="409"/>
                  </a:lnTo>
                  <a:lnTo>
                    <a:pt x="596" y="415"/>
                  </a:lnTo>
                  <a:lnTo>
                    <a:pt x="598" y="419"/>
                  </a:lnTo>
                  <a:lnTo>
                    <a:pt x="596" y="423"/>
                  </a:lnTo>
                  <a:lnTo>
                    <a:pt x="594" y="423"/>
                  </a:lnTo>
                  <a:lnTo>
                    <a:pt x="592" y="421"/>
                  </a:lnTo>
                  <a:lnTo>
                    <a:pt x="592" y="439"/>
                  </a:lnTo>
                  <a:lnTo>
                    <a:pt x="594" y="443"/>
                  </a:lnTo>
                  <a:lnTo>
                    <a:pt x="594" y="439"/>
                  </a:lnTo>
                  <a:lnTo>
                    <a:pt x="596" y="437"/>
                  </a:lnTo>
                  <a:lnTo>
                    <a:pt x="606" y="445"/>
                  </a:lnTo>
                  <a:lnTo>
                    <a:pt x="608" y="443"/>
                  </a:lnTo>
                  <a:lnTo>
                    <a:pt x="610" y="443"/>
                  </a:lnTo>
                  <a:lnTo>
                    <a:pt x="610" y="449"/>
                  </a:lnTo>
                  <a:lnTo>
                    <a:pt x="616" y="464"/>
                  </a:lnTo>
                  <a:lnTo>
                    <a:pt x="620" y="468"/>
                  </a:lnTo>
                  <a:lnTo>
                    <a:pt x="624" y="466"/>
                  </a:lnTo>
                  <a:lnTo>
                    <a:pt x="624" y="468"/>
                  </a:lnTo>
                  <a:lnTo>
                    <a:pt x="624" y="470"/>
                  </a:lnTo>
                  <a:lnTo>
                    <a:pt x="622" y="474"/>
                  </a:lnTo>
                  <a:lnTo>
                    <a:pt x="616" y="494"/>
                  </a:lnTo>
                  <a:lnTo>
                    <a:pt x="612" y="496"/>
                  </a:lnTo>
                  <a:lnTo>
                    <a:pt x="610" y="494"/>
                  </a:lnTo>
                  <a:lnTo>
                    <a:pt x="612" y="490"/>
                  </a:lnTo>
                  <a:lnTo>
                    <a:pt x="608" y="486"/>
                  </a:lnTo>
                  <a:lnTo>
                    <a:pt x="604" y="484"/>
                  </a:lnTo>
                  <a:lnTo>
                    <a:pt x="592" y="470"/>
                  </a:lnTo>
                  <a:lnTo>
                    <a:pt x="586" y="468"/>
                  </a:lnTo>
                  <a:lnTo>
                    <a:pt x="580" y="464"/>
                  </a:lnTo>
                  <a:lnTo>
                    <a:pt x="572" y="460"/>
                  </a:lnTo>
                  <a:lnTo>
                    <a:pt x="572" y="458"/>
                  </a:lnTo>
                  <a:lnTo>
                    <a:pt x="574" y="458"/>
                  </a:lnTo>
                  <a:lnTo>
                    <a:pt x="568" y="456"/>
                  </a:lnTo>
                  <a:lnTo>
                    <a:pt x="562" y="453"/>
                  </a:lnTo>
                  <a:lnTo>
                    <a:pt x="558" y="451"/>
                  </a:lnTo>
                  <a:lnTo>
                    <a:pt x="550" y="443"/>
                  </a:lnTo>
                  <a:lnTo>
                    <a:pt x="538" y="437"/>
                  </a:lnTo>
                  <a:lnTo>
                    <a:pt x="536" y="437"/>
                  </a:lnTo>
                  <a:lnTo>
                    <a:pt x="530" y="433"/>
                  </a:lnTo>
                  <a:lnTo>
                    <a:pt x="512" y="433"/>
                  </a:lnTo>
                  <a:lnTo>
                    <a:pt x="510" y="431"/>
                  </a:lnTo>
                  <a:lnTo>
                    <a:pt x="506" y="429"/>
                  </a:lnTo>
                  <a:lnTo>
                    <a:pt x="502" y="429"/>
                  </a:lnTo>
                  <a:lnTo>
                    <a:pt x="500" y="431"/>
                  </a:lnTo>
                  <a:lnTo>
                    <a:pt x="500" y="433"/>
                  </a:lnTo>
                  <a:lnTo>
                    <a:pt x="498" y="435"/>
                  </a:lnTo>
                  <a:lnTo>
                    <a:pt x="494" y="439"/>
                  </a:lnTo>
                  <a:lnTo>
                    <a:pt x="494" y="441"/>
                  </a:lnTo>
                  <a:lnTo>
                    <a:pt x="502" y="460"/>
                  </a:lnTo>
                  <a:lnTo>
                    <a:pt x="502" y="458"/>
                  </a:lnTo>
                  <a:lnTo>
                    <a:pt x="500" y="470"/>
                  </a:lnTo>
                  <a:lnTo>
                    <a:pt x="496" y="476"/>
                  </a:lnTo>
                  <a:lnTo>
                    <a:pt x="486" y="476"/>
                  </a:lnTo>
                  <a:lnTo>
                    <a:pt x="486" y="480"/>
                  </a:lnTo>
                  <a:lnTo>
                    <a:pt x="488" y="484"/>
                  </a:lnTo>
                  <a:lnTo>
                    <a:pt x="488" y="486"/>
                  </a:lnTo>
                  <a:lnTo>
                    <a:pt x="484" y="490"/>
                  </a:lnTo>
                  <a:lnTo>
                    <a:pt x="482" y="492"/>
                  </a:lnTo>
                  <a:lnTo>
                    <a:pt x="478" y="490"/>
                  </a:lnTo>
                  <a:lnTo>
                    <a:pt x="476" y="486"/>
                  </a:lnTo>
                  <a:lnTo>
                    <a:pt x="476" y="482"/>
                  </a:lnTo>
                  <a:lnTo>
                    <a:pt x="476" y="480"/>
                  </a:lnTo>
                  <a:lnTo>
                    <a:pt x="478" y="476"/>
                  </a:lnTo>
                  <a:lnTo>
                    <a:pt x="480" y="476"/>
                  </a:lnTo>
                  <a:lnTo>
                    <a:pt x="474" y="466"/>
                  </a:lnTo>
                  <a:lnTo>
                    <a:pt x="474" y="464"/>
                  </a:lnTo>
                  <a:lnTo>
                    <a:pt x="472" y="464"/>
                  </a:lnTo>
                  <a:lnTo>
                    <a:pt x="462" y="468"/>
                  </a:lnTo>
                  <a:lnTo>
                    <a:pt x="458" y="472"/>
                  </a:lnTo>
                  <a:lnTo>
                    <a:pt x="454" y="474"/>
                  </a:lnTo>
                  <a:lnTo>
                    <a:pt x="448" y="484"/>
                  </a:lnTo>
                  <a:lnTo>
                    <a:pt x="446" y="484"/>
                  </a:lnTo>
                  <a:lnTo>
                    <a:pt x="444" y="482"/>
                  </a:lnTo>
                  <a:lnTo>
                    <a:pt x="440" y="480"/>
                  </a:lnTo>
                  <a:lnTo>
                    <a:pt x="434" y="482"/>
                  </a:lnTo>
                  <a:lnTo>
                    <a:pt x="430" y="478"/>
                  </a:lnTo>
                  <a:lnTo>
                    <a:pt x="424" y="482"/>
                  </a:lnTo>
                  <a:lnTo>
                    <a:pt x="420" y="482"/>
                  </a:lnTo>
                  <a:lnTo>
                    <a:pt x="414" y="488"/>
                  </a:lnTo>
                  <a:lnTo>
                    <a:pt x="412" y="490"/>
                  </a:lnTo>
                  <a:lnTo>
                    <a:pt x="412" y="498"/>
                  </a:lnTo>
                  <a:lnTo>
                    <a:pt x="410" y="498"/>
                  </a:lnTo>
                  <a:lnTo>
                    <a:pt x="406" y="496"/>
                  </a:lnTo>
                  <a:lnTo>
                    <a:pt x="404" y="494"/>
                  </a:lnTo>
                  <a:lnTo>
                    <a:pt x="402" y="496"/>
                  </a:lnTo>
                  <a:lnTo>
                    <a:pt x="398" y="492"/>
                  </a:lnTo>
                  <a:lnTo>
                    <a:pt x="398" y="484"/>
                  </a:lnTo>
                  <a:lnTo>
                    <a:pt x="396" y="484"/>
                  </a:lnTo>
                  <a:lnTo>
                    <a:pt x="396" y="482"/>
                  </a:lnTo>
                  <a:lnTo>
                    <a:pt x="398" y="476"/>
                  </a:lnTo>
                  <a:lnTo>
                    <a:pt x="400" y="472"/>
                  </a:lnTo>
                  <a:lnTo>
                    <a:pt x="398" y="470"/>
                  </a:lnTo>
                  <a:lnTo>
                    <a:pt x="396" y="470"/>
                  </a:lnTo>
                  <a:lnTo>
                    <a:pt x="396" y="472"/>
                  </a:lnTo>
                  <a:lnTo>
                    <a:pt x="394" y="472"/>
                  </a:lnTo>
                  <a:lnTo>
                    <a:pt x="396" y="468"/>
                  </a:lnTo>
                  <a:lnTo>
                    <a:pt x="398" y="468"/>
                  </a:lnTo>
                  <a:lnTo>
                    <a:pt x="404" y="466"/>
                  </a:lnTo>
                  <a:lnTo>
                    <a:pt x="408" y="464"/>
                  </a:lnTo>
                  <a:lnTo>
                    <a:pt x="402" y="466"/>
                  </a:lnTo>
                  <a:lnTo>
                    <a:pt x="400" y="466"/>
                  </a:lnTo>
                  <a:lnTo>
                    <a:pt x="396" y="466"/>
                  </a:lnTo>
                  <a:lnTo>
                    <a:pt x="390" y="470"/>
                  </a:lnTo>
                  <a:lnTo>
                    <a:pt x="390" y="472"/>
                  </a:lnTo>
                  <a:lnTo>
                    <a:pt x="388" y="472"/>
                  </a:lnTo>
                  <a:lnTo>
                    <a:pt x="386" y="474"/>
                  </a:lnTo>
                  <a:lnTo>
                    <a:pt x="388" y="480"/>
                  </a:lnTo>
                  <a:lnTo>
                    <a:pt x="384" y="480"/>
                  </a:lnTo>
                  <a:lnTo>
                    <a:pt x="382" y="480"/>
                  </a:lnTo>
                  <a:lnTo>
                    <a:pt x="382" y="476"/>
                  </a:lnTo>
                  <a:lnTo>
                    <a:pt x="382" y="474"/>
                  </a:lnTo>
                  <a:lnTo>
                    <a:pt x="380" y="474"/>
                  </a:lnTo>
                  <a:lnTo>
                    <a:pt x="374" y="482"/>
                  </a:lnTo>
                  <a:lnTo>
                    <a:pt x="378" y="480"/>
                  </a:lnTo>
                  <a:lnTo>
                    <a:pt x="378" y="484"/>
                  </a:lnTo>
                  <a:lnTo>
                    <a:pt x="378" y="488"/>
                  </a:lnTo>
                  <a:lnTo>
                    <a:pt x="376" y="490"/>
                  </a:lnTo>
                  <a:lnTo>
                    <a:pt x="374" y="492"/>
                  </a:lnTo>
                  <a:lnTo>
                    <a:pt x="370" y="484"/>
                  </a:lnTo>
                  <a:lnTo>
                    <a:pt x="364" y="486"/>
                  </a:lnTo>
                  <a:lnTo>
                    <a:pt x="364" y="488"/>
                  </a:lnTo>
                  <a:lnTo>
                    <a:pt x="354" y="492"/>
                  </a:lnTo>
                  <a:lnTo>
                    <a:pt x="352" y="492"/>
                  </a:lnTo>
                  <a:lnTo>
                    <a:pt x="324" y="512"/>
                  </a:lnTo>
                  <a:lnTo>
                    <a:pt x="320" y="512"/>
                  </a:lnTo>
                  <a:lnTo>
                    <a:pt x="320" y="516"/>
                  </a:lnTo>
                  <a:lnTo>
                    <a:pt x="322" y="518"/>
                  </a:lnTo>
                  <a:lnTo>
                    <a:pt x="320" y="520"/>
                  </a:lnTo>
                  <a:lnTo>
                    <a:pt x="314" y="520"/>
                  </a:lnTo>
                  <a:lnTo>
                    <a:pt x="310" y="522"/>
                  </a:lnTo>
                  <a:lnTo>
                    <a:pt x="304" y="536"/>
                  </a:lnTo>
                  <a:lnTo>
                    <a:pt x="304" y="544"/>
                  </a:lnTo>
                  <a:lnTo>
                    <a:pt x="302" y="548"/>
                  </a:lnTo>
                  <a:lnTo>
                    <a:pt x="298" y="550"/>
                  </a:lnTo>
                  <a:lnTo>
                    <a:pt x="296" y="550"/>
                  </a:lnTo>
                  <a:lnTo>
                    <a:pt x="290" y="552"/>
                  </a:lnTo>
                  <a:lnTo>
                    <a:pt x="288" y="558"/>
                  </a:lnTo>
                  <a:lnTo>
                    <a:pt x="286" y="550"/>
                  </a:lnTo>
                  <a:lnTo>
                    <a:pt x="284" y="552"/>
                  </a:lnTo>
                  <a:lnTo>
                    <a:pt x="280" y="552"/>
                  </a:lnTo>
                  <a:lnTo>
                    <a:pt x="278" y="550"/>
                  </a:lnTo>
                  <a:lnTo>
                    <a:pt x="274" y="540"/>
                  </a:lnTo>
                  <a:lnTo>
                    <a:pt x="266" y="532"/>
                  </a:lnTo>
                  <a:lnTo>
                    <a:pt x="264" y="528"/>
                  </a:lnTo>
                  <a:lnTo>
                    <a:pt x="264" y="524"/>
                  </a:lnTo>
                  <a:lnTo>
                    <a:pt x="266" y="522"/>
                  </a:lnTo>
                  <a:lnTo>
                    <a:pt x="268" y="520"/>
                  </a:lnTo>
                  <a:lnTo>
                    <a:pt x="270" y="516"/>
                  </a:lnTo>
                  <a:lnTo>
                    <a:pt x="288" y="512"/>
                  </a:lnTo>
                  <a:lnTo>
                    <a:pt x="286" y="508"/>
                  </a:lnTo>
                  <a:lnTo>
                    <a:pt x="284" y="498"/>
                  </a:lnTo>
                  <a:lnTo>
                    <a:pt x="282" y="500"/>
                  </a:lnTo>
                  <a:lnTo>
                    <a:pt x="280" y="494"/>
                  </a:lnTo>
                  <a:lnTo>
                    <a:pt x="278" y="492"/>
                  </a:lnTo>
                  <a:lnTo>
                    <a:pt x="278" y="488"/>
                  </a:lnTo>
                  <a:lnTo>
                    <a:pt x="274" y="486"/>
                  </a:lnTo>
                  <a:lnTo>
                    <a:pt x="268" y="484"/>
                  </a:lnTo>
                  <a:lnTo>
                    <a:pt x="254" y="484"/>
                  </a:lnTo>
                  <a:lnTo>
                    <a:pt x="252" y="484"/>
                  </a:lnTo>
                  <a:lnTo>
                    <a:pt x="238" y="478"/>
                  </a:lnTo>
                  <a:lnTo>
                    <a:pt x="238" y="480"/>
                  </a:lnTo>
                  <a:lnTo>
                    <a:pt x="252" y="492"/>
                  </a:lnTo>
                  <a:lnTo>
                    <a:pt x="252" y="504"/>
                  </a:lnTo>
                  <a:lnTo>
                    <a:pt x="250" y="510"/>
                  </a:lnTo>
                  <a:lnTo>
                    <a:pt x="250" y="514"/>
                  </a:lnTo>
                  <a:lnTo>
                    <a:pt x="246" y="532"/>
                  </a:lnTo>
                  <a:lnTo>
                    <a:pt x="248" y="536"/>
                  </a:lnTo>
                  <a:lnTo>
                    <a:pt x="248" y="538"/>
                  </a:lnTo>
                  <a:lnTo>
                    <a:pt x="252" y="538"/>
                  </a:lnTo>
                  <a:lnTo>
                    <a:pt x="254" y="540"/>
                  </a:lnTo>
                  <a:lnTo>
                    <a:pt x="256" y="546"/>
                  </a:lnTo>
                  <a:lnTo>
                    <a:pt x="256" y="548"/>
                  </a:lnTo>
                  <a:lnTo>
                    <a:pt x="256" y="552"/>
                  </a:lnTo>
                  <a:lnTo>
                    <a:pt x="256" y="556"/>
                  </a:lnTo>
                  <a:lnTo>
                    <a:pt x="256" y="560"/>
                  </a:lnTo>
                  <a:lnTo>
                    <a:pt x="252" y="564"/>
                  </a:lnTo>
                  <a:lnTo>
                    <a:pt x="250" y="572"/>
                  </a:lnTo>
                  <a:lnTo>
                    <a:pt x="252" y="576"/>
                  </a:lnTo>
                  <a:lnTo>
                    <a:pt x="252" y="586"/>
                  </a:lnTo>
                  <a:lnTo>
                    <a:pt x="248" y="582"/>
                  </a:lnTo>
                  <a:lnTo>
                    <a:pt x="248" y="578"/>
                  </a:lnTo>
                  <a:lnTo>
                    <a:pt x="246" y="576"/>
                  </a:lnTo>
                  <a:lnTo>
                    <a:pt x="244" y="576"/>
                  </a:lnTo>
                  <a:lnTo>
                    <a:pt x="240" y="580"/>
                  </a:lnTo>
                  <a:lnTo>
                    <a:pt x="242" y="576"/>
                  </a:lnTo>
                  <a:lnTo>
                    <a:pt x="242" y="572"/>
                  </a:lnTo>
                  <a:lnTo>
                    <a:pt x="236" y="566"/>
                  </a:lnTo>
                  <a:lnTo>
                    <a:pt x="230" y="566"/>
                  </a:lnTo>
                  <a:lnTo>
                    <a:pt x="224" y="562"/>
                  </a:lnTo>
                  <a:lnTo>
                    <a:pt x="222" y="564"/>
                  </a:lnTo>
                  <a:lnTo>
                    <a:pt x="220" y="568"/>
                  </a:lnTo>
                  <a:lnTo>
                    <a:pt x="210" y="580"/>
                  </a:lnTo>
                  <a:lnTo>
                    <a:pt x="204" y="582"/>
                  </a:lnTo>
                  <a:lnTo>
                    <a:pt x="202" y="582"/>
                  </a:lnTo>
                  <a:lnTo>
                    <a:pt x="198" y="584"/>
                  </a:lnTo>
                  <a:lnTo>
                    <a:pt x="196" y="588"/>
                  </a:lnTo>
                  <a:lnTo>
                    <a:pt x="190" y="594"/>
                  </a:lnTo>
                  <a:lnTo>
                    <a:pt x="186" y="596"/>
                  </a:lnTo>
                  <a:lnTo>
                    <a:pt x="188" y="606"/>
                  </a:lnTo>
                  <a:lnTo>
                    <a:pt x="202" y="634"/>
                  </a:lnTo>
                  <a:lnTo>
                    <a:pt x="202" y="636"/>
                  </a:lnTo>
                  <a:lnTo>
                    <a:pt x="198" y="634"/>
                  </a:lnTo>
                  <a:lnTo>
                    <a:pt x="196" y="634"/>
                  </a:lnTo>
                  <a:lnTo>
                    <a:pt x="188" y="632"/>
                  </a:lnTo>
                  <a:lnTo>
                    <a:pt x="188" y="634"/>
                  </a:lnTo>
                  <a:lnTo>
                    <a:pt x="178" y="630"/>
                  </a:lnTo>
                  <a:lnTo>
                    <a:pt x="174" y="626"/>
                  </a:lnTo>
                  <a:lnTo>
                    <a:pt x="170" y="626"/>
                  </a:lnTo>
                  <a:lnTo>
                    <a:pt x="168" y="624"/>
                  </a:lnTo>
                  <a:lnTo>
                    <a:pt x="164" y="628"/>
                  </a:lnTo>
                  <a:lnTo>
                    <a:pt x="162" y="632"/>
                  </a:lnTo>
                  <a:lnTo>
                    <a:pt x="160" y="626"/>
                  </a:lnTo>
                  <a:lnTo>
                    <a:pt x="164" y="624"/>
                  </a:lnTo>
                  <a:lnTo>
                    <a:pt x="156" y="622"/>
                  </a:lnTo>
                  <a:lnTo>
                    <a:pt x="156" y="618"/>
                  </a:lnTo>
                  <a:lnTo>
                    <a:pt x="146" y="612"/>
                  </a:lnTo>
                  <a:lnTo>
                    <a:pt x="142" y="612"/>
                  </a:lnTo>
                  <a:lnTo>
                    <a:pt x="142" y="618"/>
                  </a:lnTo>
                  <a:lnTo>
                    <a:pt x="140" y="620"/>
                  </a:lnTo>
                  <a:lnTo>
                    <a:pt x="138" y="622"/>
                  </a:lnTo>
                  <a:lnTo>
                    <a:pt x="140" y="628"/>
                  </a:lnTo>
                  <a:lnTo>
                    <a:pt x="142" y="630"/>
                  </a:lnTo>
                  <a:lnTo>
                    <a:pt x="144" y="636"/>
                  </a:lnTo>
                  <a:lnTo>
                    <a:pt x="150" y="640"/>
                  </a:lnTo>
                  <a:lnTo>
                    <a:pt x="158" y="636"/>
                  </a:lnTo>
                  <a:lnTo>
                    <a:pt x="162" y="654"/>
                  </a:lnTo>
                  <a:lnTo>
                    <a:pt x="162" y="656"/>
                  </a:lnTo>
                  <a:lnTo>
                    <a:pt x="158" y="654"/>
                  </a:lnTo>
                  <a:lnTo>
                    <a:pt x="154" y="656"/>
                  </a:lnTo>
                  <a:lnTo>
                    <a:pt x="152" y="658"/>
                  </a:lnTo>
                  <a:lnTo>
                    <a:pt x="152" y="660"/>
                  </a:lnTo>
                  <a:lnTo>
                    <a:pt x="134" y="652"/>
                  </a:lnTo>
                  <a:lnTo>
                    <a:pt x="130" y="646"/>
                  </a:lnTo>
                  <a:lnTo>
                    <a:pt x="128" y="644"/>
                  </a:lnTo>
                  <a:lnTo>
                    <a:pt x="126" y="642"/>
                  </a:lnTo>
                  <a:lnTo>
                    <a:pt x="124" y="640"/>
                  </a:lnTo>
                  <a:lnTo>
                    <a:pt x="122" y="642"/>
                  </a:lnTo>
                  <a:lnTo>
                    <a:pt x="120" y="642"/>
                  </a:lnTo>
                  <a:lnTo>
                    <a:pt x="114" y="638"/>
                  </a:lnTo>
                  <a:lnTo>
                    <a:pt x="112" y="634"/>
                  </a:lnTo>
                  <a:lnTo>
                    <a:pt x="108" y="636"/>
                  </a:lnTo>
                  <a:lnTo>
                    <a:pt x="110" y="634"/>
                  </a:lnTo>
                  <a:lnTo>
                    <a:pt x="112" y="632"/>
                  </a:lnTo>
                  <a:lnTo>
                    <a:pt x="112" y="622"/>
                  </a:lnTo>
                  <a:lnTo>
                    <a:pt x="110" y="620"/>
                  </a:lnTo>
                  <a:lnTo>
                    <a:pt x="110" y="616"/>
                  </a:lnTo>
                  <a:lnTo>
                    <a:pt x="104" y="606"/>
                  </a:lnTo>
                  <a:lnTo>
                    <a:pt x="106" y="604"/>
                  </a:lnTo>
                  <a:lnTo>
                    <a:pt x="110" y="602"/>
                  </a:lnTo>
                  <a:lnTo>
                    <a:pt x="112" y="588"/>
                  </a:lnTo>
                  <a:lnTo>
                    <a:pt x="110" y="586"/>
                  </a:lnTo>
                  <a:lnTo>
                    <a:pt x="108" y="584"/>
                  </a:lnTo>
                  <a:lnTo>
                    <a:pt x="106" y="578"/>
                  </a:lnTo>
                  <a:lnTo>
                    <a:pt x="106" y="576"/>
                  </a:lnTo>
                  <a:lnTo>
                    <a:pt x="102" y="576"/>
                  </a:lnTo>
                  <a:lnTo>
                    <a:pt x="100" y="572"/>
                  </a:lnTo>
                  <a:lnTo>
                    <a:pt x="96" y="572"/>
                  </a:lnTo>
                  <a:lnTo>
                    <a:pt x="92" y="570"/>
                  </a:lnTo>
                  <a:lnTo>
                    <a:pt x="92" y="566"/>
                  </a:lnTo>
                  <a:lnTo>
                    <a:pt x="92" y="564"/>
                  </a:lnTo>
                  <a:lnTo>
                    <a:pt x="88" y="564"/>
                  </a:lnTo>
                  <a:lnTo>
                    <a:pt x="78" y="556"/>
                  </a:lnTo>
                  <a:lnTo>
                    <a:pt x="80" y="554"/>
                  </a:lnTo>
                  <a:lnTo>
                    <a:pt x="76" y="550"/>
                  </a:lnTo>
                  <a:lnTo>
                    <a:pt x="74" y="546"/>
                  </a:lnTo>
                  <a:lnTo>
                    <a:pt x="72" y="542"/>
                  </a:lnTo>
                  <a:lnTo>
                    <a:pt x="68" y="542"/>
                  </a:lnTo>
                  <a:lnTo>
                    <a:pt x="70" y="540"/>
                  </a:lnTo>
                  <a:lnTo>
                    <a:pt x="76" y="538"/>
                  </a:lnTo>
                  <a:lnTo>
                    <a:pt x="82" y="542"/>
                  </a:lnTo>
                  <a:lnTo>
                    <a:pt x="82" y="544"/>
                  </a:lnTo>
                  <a:lnTo>
                    <a:pt x="84" y="548"/>
                  </a:lnTo>
                  <a:lnTo>
                    <a:pt x="92" y="554"/>
                  </a:lnTo>
                  <a:lnTo>
                    <a:pt x="94" y="554"/>
                  </a:lnTo>
                  <a:lnTo>
                    <a:pt x="94" y="550"/>
                  </a:lnTo>
                  <a:lnTo>
                    <a:pt x="96" y="554"/>
                  </a:lnTo>
                  <a:lnTo>
                    <a:pt x="98" y="556"/>
                  </a:lnTo>
                  <a:lnTo>
                    <a:pt x="100" y="554"/>
                  </a:lnTo>
                  <a:lnTo>
                    <a:pt x="102" y="556"/>
                  </a:lnTo>
                  <a:lnTo>
                    <a:pt x="104" y="554"/>
                  </a:lnTo>
                  <a:lnTo>
                    <a:pt x="106" y="562"/>
                  </a:lnTo>
                  <a:lnTo>
                    <a:pt x="110" y="560"/>
                  </a:lnTo>
                  <a:lnTo>
                    <a:pt x="116" y="560"/>
                  </a:lnTo>
                  <a:lnTo>
                    <a:pt x="118" y="564"/>
                  </a:lnTo>
                  <a:lnTo>
                    <a:pt x="120" y="564"/>
                  </a:lnTo>
                  <a:lnTo>
                    <a:pt x="122" y="566"/>
                  </a:lnTo>
                  <a:lnTo>
                    <a:pt x="136" y="570"/>
                  </a:lnTo>
                  <a:lnTo>
                    <a:pt x="144" y="572"/>
                  </a:lnTo>
                  <a:lnTo>
                    <a:pt x="150" y="574"/>
                  </a:lnTo>
                  <a:lnTo>
                    <a:pt x="152" y="576"/>
                  </a:lnTo>
                  <a:lnTo>
                    <a:pt x="172" y="578"/>
                  </a:lnTo>
                  <a:lnTo>
                    <a:pt x="174" y="576"/>
                  </a:lnTo>
                  <a:lnTo>
                    <a:pt x="178" y="576"/>
                  </a:lnTo>
                  <a:lnTo>
                    <a:pt x="190" y="572"/>
                  </a:lnTo>
                  <a:lnTo>
                    <a:pt x="206" y="552"/>
                  </a:lnTo>
                  <a:lnTo>
                    <a:pt x="210" y="538"/>
                  </a:lnTo>
                  <a:lnTo>
                    <a:pt x="206" y="536"/>
                  </a:lnTo>
                  <a:lnTo>
                    <a:pt x="204" y="520"/>
                  </a:lnTo>
                  <a:lnTo>
                    <a:pt x="202" y="516"/>
                  </a:lnTo>
                  <a:lnTo>
                    <a:pt x="198" y="514"/>
                  </a:lnTo>
                  <a:lnTo>
                    <a:pt x="196" y="514"/>
                  </a:lnTo>
                  <a:lnTo>
                    <a:pt x="194" y="512"/>
                  </a:lnTo>
                  <a:lnTo>
                    <a:pt x="194" y="510"/>
                  </a:lnTo>
                  <a:lnTo>
                    <a:pt x="190" y="506"/>
                  </a:lnTo>
                  <a:lnTo>
                    <a:pt x="188" y="502"/>
                  </a:lnTo>
                  <a:lnTo>
                    <a:pt x="186" y="500"/>
                  </a:lnTo>
                  <a:lnTo>
                    <a:pt x="186" y="504"/>
                  </a:lnTo>
                  <a:lnTo>
                    <a:pt x="184" y="504"/>
                  </a:lnTo>
                  <a:lnTo>
                    <a:pt x="176" y="498"/>
                  </a:lnTo>
                  <a:lnTo>
                    <a:pt x="176" y="500"/>
                  </a:lnTo>
                  <a:lnTo>
                    <a:pt x="174" y="498"/>
                  </a:lnTo>
                  <a:lnTo>
                    <a:pt x="174" y="494"/>
                  </a:lnTo>
                  <a:lnTo>
                    <a:pt x="170" y="490"/>
                  </a:lnTo>
                  <a:lnTo>
                    <a:pt x="172" y="496"/>
                  </a:lnTo>
                  <a:lnTo>
                    <a:pt x="166" y="494"/>
                  </a:lnTo>
                  <a:lnTo>
                    <a:pt x="164" y="490"/>
                  </a:lnTo>
                  <a:lnTo>
                    <a:pt x="164" y="488"/>
                  </a:lnTo>
                  <a:lnTo>
                    <a:pt x="126" y="456"/>
                  </a:lnTo>
                  <a:lnTo>
                    <a:pt x="118" y="454"/>
                  </a:lnTo>
                  <a:lnTo>
                    <a:pt x="118" y="456"/>
                  </a:lnTo>
                  <a:lnTo>
                    <a:pt x="118" y="458"/>
                  </a:lnTo>
                  <a:lnTo>
                    <a:pt x="116" y="458"/>
                  </a:lnTo>
                  <a:lnTo>
                    <a:pt x="98" y="451"/>
                  </a:lnTo>
                  <a:lnTo>
                    <a:pt x="96" y="453"/>
                  </a:lnTo>
                  <a:lnTo>
                    <a:pt x="92" y="454"/>
                  </a:lnTo>
                  <a:lnTo>
                    <a:pt x="90" y="454"/>
                  </a:lnTo>
                  <a:lnTo>
                    <a:pt x="88" y="453"/>
                  </a:lnTo>
                  <a:lnTo>
                    <a:pt x="88" y="449"/>
                  </a:lnTo>
                  <a:lnTo>
                    <a:pt x="88" y="447"/>
                  </a:lnTo>
                  <a:lnTo>
                    <a:pt x="82" y="453"/>
                  </a:lnTo>
                  <a:lnTo>
                    <a:pt x="84" y="447"/>
                  </a:lnTo>
                  <a:lnTo>
                    <a:pt x="80" y="449"/>
                  </a:lnTo>
                  <a:lnTo>
                    <a:pt x="82" y="445"/>
                  </a:lnTo>
                  <a:lnTo>
                    <a:pt x="80" y="445"/>
                  </a:lnTo>
                  <a:lnTo>
                    <a:pt x="78" y="445"/>
                  </a:lnTo>
                  <a:lnTo>
                    <a:pt x="74" y="447"/>
                  </a:lnTo>
                  <a:lnTo>
                    <a:pt x="74" y="445"/>
                  </a:lnTo>
                  <a:lnTo>
                    <a:pt x="74" y="443"/>
                  </a:lnTo>
                  <a:lnTo>
                    <a:pt x="74" y="441"/>
                  </a:lnTo>
                  <a:lnTo>
                    <a:pt x="70" y="441"/>
                  </a:lnTo>
                  <a:lnTo>
                    <a:pt x="70" y="433"/>
                  </a:lnTo>
                  <a:lnTo>
                    <a:pt x="72" y="437"/>
                  </a:lnTo>
                  <a:lnTo>
                    <a:pt x="74" y="439"/>
                  </a:lnTo>
                  <a:lnTo>
                    <a:pt x="76" y="439"/>
                  </a:lnTo>
                  <a:lnTo>
                    <a:pt x="76" y="441"/>
                  </a:lnTo>
                  <a:lnTo>
                    <a:pt x="80" y="441"/>
                  </a:lnTo>
                  <a:lnTo>
                    <a:pt x="82" y="441"/>
                  </a:lnTo>
                  <a:lnTo>
                    <a:pt x="84" y="437"/>
                  </a:lnTo>
                  <a:lnTo>
                    <a:pt x="86" y="433"/>
                  </a:lnTo>
                  <a:lnTo>
                    <a:pt x="80" y="431"/>
                  </a:lnTo>
                  <a:lnTo>
                    <a:pt x="78" y="433"/>
                  </a:lnTo>
                  <a:lnTo>
                    <a:pt x="76" y="431"/>
                  </a:lnTo>
                  <a:lnTo>
                    <a:pt x="76" y="429"/>
                  </a:lnTo>
                  <a:lnTo>
                    <a:pt x="66" y="425"/>
                  </a:lnTo>
                  <a:lnTo>
                    <a:pt x="68" y="427"/>
                  </a:lnTo>
                  <a:lnTo>
                    <a:pt x="68" y="431"/>
                  </a:lnTo>
                  <a:lnTo>
                    <a:pt x="66" y="433"/>
                  </a:lnTo>
                  <a:lnTo>
                    <a:pt x="64" y="431"/>
                  </a:lnTo>
                  <a:lnTo>
                    <a:pt x="64" y="433"/>
                  </a:lnTo>
                  <a:lnTo>
                    <a:pt x="64" y="435"/>
                  </a:lnTo>
                  <a:lnTo>
                    <a:pt x="64" y="437"/>
                  </a:lnTo>
                  <a:lnTo>
                    <a:pt x="62" y="437"/>
                  </a:lnTo>
                  <a:lnTo>
                    <a:pt x="58" y="435"/>
                  </a:lnTo>
                  <a:lnTo>
                    <a:pt x="52" y="433"/>
                  </a:lnTo>
                  <a:lnTo>
                    <a:pt x="52" y="437"/>
                  </a:lnTo>
                  <a:lnTo>
                    <a:pt x="52" y="441"/>
                  </a:lnTo>
                  <a:lnTo>
                    <a:pt x="48" y="443"/>
                  </a:lnTo>
                  <a:lnTo>
                    <a:pt x="42" y="439"/>
                  </a:lnTo>
                  <a:lnTo>
                    <a:pt x="40" y="447"/>
                  </a:lnTo>
                  <a:lnTo>
                    <a:pt x="38" y="449"/>
                  </a:lnTo>
                  <a:lnTo>
                    <a:pt x="30" y="454"/>
                  </a:lnTo>
                  <a:lnTo>
                    <a:pt x="28" y="454"/>
                  </a:lnTo>
                  <a:lnTo>
                    <a:pt x="28" y="458"/>
                  </a:lnTo>
                  <a:lnTo>
                    <a:pt x="26" y="460"/>
                  </a:lnTo>
                  <a:lnTo>
                    <a:pt x="26" y="462"/>
                  </a:lnTo>
                  <a:lnTo>
                    <a:pt x="16" y="468"/>
                  </a:lnTo>
                  <a:lnTo>
                    <a:pt x="20" y="470"/>
                  </a:lnTo>
                  <a:lnTo>
                    <a:pt x="20" y="472"/>
                  </a:lnTo>
                  <a:lnTo>
                    <a:pt x="16" y="482"/>
                  </a:lnTo>
                  <a:lnTo>
                    <a:pt x="18" y="494"/>
                  </a:lnTo>
                  <a:lnTo>
                    <a:pt x="20" y="496"/>
                  </a:lnTo>
                  <a:lnTo>
                    <a:pt x="22" y="498"/>
                  </a:lnTo>
                  <a:lnTo>
                    <a:pt x="26" y="498"/>
                  </a:lnTo>
                  <a:lnTo>
                    <a:pt x="30" y="500"/>
                  </a:lnTo>
                  <a:lnTo>
                    <a:pt x="38" y="514"/>
                  </a:lnTo>
                  <a:lnTo>
                    <a:pt x="38" y="520"/>
                  </a:lnTo>
                  <a:lnTo>
                    <a:pt x="28" y="546"/>
                  </a:lnTo>
                  <a:lnTo>
                    <a:pt x="28" y="552"/>
                  </a:lnTo>
                  <a:lnTo>
                    <a:pt x="42" y="592"/>
                  </a:lnTo>
                  <a:lnTo>
                    <a:pt x="38" y="596"/>
                  </a:lnTo>
                  <a:lnTo>
                    <a:pt x="36" y="606"/>
                  </a:lnTo>
                  <a:lnTo>
                    <a:pt x="36" y="610"/>
                  </a:lnTo>
                  <a:lnTo>
                    <a:pt x="36" y="614"/>
                  </a:lnTo>
                  <a:lnTo>
                    <a:pt x="36" y="618"/>
                  </a:lnTo>
                  <a:lnTo>
                    <a:pt x="36" y="622"/>
                  </a:lnTo>
                  <a:lnTo>
                    <a:pt x="40" y="624"/>
                  </a:lnTo>
                  <a:lnTo>
                    <a:pt x="42" y="628"/>
                  </a:lnTo>
                  <a:lnTo>
                    <a:pt x="42" y="634"/>
                  </a:lnTo>
                  <a:lnTo>
                    <a:pt x="44" y="638"/>
                  </a:lnTo>
                  <a:lnTo>
                    <a:pt x="48" y="642"/>
                  </a:lnTo>
                  <a:lnTo>
                    <a:pt x="48" y="648"/>
                  </a:lnTo>
                  <a:lnTo>
                    <a:pt x="42" y="662"/>
                  </a:lnTo>
                  <a:lnTo>
                    <a:pt x="44" y="666"/>
                  </a:lnTo>
                  <a:lnTo>
                    <a:pt x="46" y="670"/>
                  </a:lnTo>
                  <a:lnTo>
                    <a:pt x="54" y="676"/>
                  </a:lnTo>
                  <a:lnTo>
                    <a:pt x="56" y="680"/>
                  </a:lnTo>
                  <a:lnTo>
                    <a:pt x="58" y="686"/>
                  </a:lnTo>
                  <a:lnTo>
                    <a:pt x="60" y="684"/>
                  </a:lnTo>
                  <a:lnTo>
                    <a:pt x="60" y="694"/>
                  </a:lnTo>
                  <a:lnTo>
                    <a:pt x="4" y="761"/>
                  </a:lnTo>
                  <a:lnTo>
                    <a:pt x="10" y="761"/>
                  </a:lnTo>
                  <a:lnTo>
                    <a:pt x="12" y="759"/>
                  </a:lnTo>
                  <a:lnTo>
                    <a:pt x="18" y="755"/>
                  </a:lnTo>
                  <a:lnTo>
                    <a:pt x="18" y="757"/>
                  </a:lnTo>
                  <a:lnTo>
                    <a:pt x="18" y="759"/>
                  </a:lnTo>
                  <a:lnTo>
                    <a:pt x="18" y="763"/>
                  </a:lnTo>
                  <a:lnTo>
                    <a:pt x="16" y="761"/>
                  </a:lnTo>
                  <a:lnTo>
                    <a:pt x="16" y="765"/>
                  </a:lnTo>
                  <a:lnTo>
                    <a:pt x="16" y="767"/>
                  </a:lnTo>
                  <a:lnTo>
                    <a:pt x="18" y="769"/>
                  </a:lnTo>
                  <a:lnTo>
                    <a:pt x="24" y="773"/>
                  </a:lnTo>
                  <a:lnTo>
                    <a:pt x="32" y="771"/>
                  </a:lnTo>
                  <a:lnTo>
                    <a:pt x="36" y="773"/>
                  </a:lnTo>
                  <a:lnTo>
                    <a:pt x="38" y="775"/>
                  </a:lnTo>
                  <a:lnTo>
                    <a:pt x="38" y="777"/>
                  </a:lnTo>
                  <a:lnTo>
                    <a:pt x="40" y="779"/>
                  </a:lnTo>
                  <a:lnTo>
                    <a:pt x="42" y="779"/>
                  </a:lnTo>
                  <a:lnTo>
                    <a:pt x="40" y="781"/>
                  </a:lnTo>
                  <a:lnTo>
                    <a:pt x="26" y="779"/>
                  </a:lnTo>
                  <a:lnTo>
                    <a:pt x="24" y="781"/>
                  </a:lnTo>
                  <a:lnTo>
                    <a:pt x="24" y="783"/>
                  </a:lnTo>
                  <a:lnTo>
                    <a:pt x="20" y="785"/>
                  </a:lnTo>
                  <a:lnTo>
                    <a:pt x="18" y="783"/>
                  </a:lnTo>
                  <a:lnTo>
                    <a:pt x="16" y="783"/>
                  </a:lnTo>
                  <a:lnTo>
                    <a:pt x="14" y="787"/>
                  </a:lnTo>
                  <a:lnTo>
                    <a:pt x="12" y="787"/>
                  </a:lnTo>
                  <a:lnTo>
                    <a:pt x="12" y="785"/>
                  </a:lnTo>
                  <a:lnTo>
                    <a:pt x="10" y="785"/>
                  </a:lnTo>
                  <a:lnTo>
                    <a:pt x="8" y="787"/>
                  </a:lnTo>
                  <a:lnTo>
                    <a:pt x="8" y="791"/>
                  </a:lnTo>
                  <a:lnTo>
                    <a:pt x="10" y="791"/>
                  </a:lnTo>
                  <a:lnTo>
                    <a:pt x="12" y="793"/>
                  </a:lnTo>
                  <a:lnTo>
                    <a:pt x="12" y="795"/>
                  </a:lnTo>
                  <a:lnTo>
                    <a:pt x="12" y="799"/>
                  </a:lnTo>
                  <a:lnTo>
                    <a:pt x="8" y="801"/>
                  </a:lnTo>
                  <a:lnTo>
                    <a:pt x="4" y="809"/>
                  </a:lnTo>
                  <a:lnTo>
                    <a:pt x="6" y="813"/>
                  </a:lnTo>
                  <a:lnTo>
                    <a:pt x="6" y="817"/>
                  </a:lnTo>
                  <a:lnTo>
                    <a:pt x="6" y="821"/>
                  </a:lnTo>
                  <a:lnTo>
                    <a:pt x="6" y="823"/>
                  </a:lnTo>
                  <a:lnTo>
                    <a:pt x="6" y="825"/>
                  </a:lnTo>
                  <a:lnTo>
                    <a:pt x="2" y="827"/>
                  </a:lnTo>
                  <a:lnTo>
                    <a:pt x="2" y="829"/>
                  </a:lnTo>
                  <a:lnTo>
                    <a:pt x="2" y="831"/>
                  </a:lnTo>
                  <a:lnTo>
                    <a:pt x="8" y="831"/>
                  </a:lnTo>
                  <a:lnTo>
                    <a:pt x="12" y="837"/>
                  </a:lnTo>
                  <a:lnTo>
                    <a:pt x="10" y="841"/>
                  </a:lnTo>
                  <a:lnTo>
                    <a:pt x="8" y="841"/>
                  </a:lnTo>
                  <a:lnTo>
                    <a:pt x="4" y="835"/>
                  </a:lnTo>
                  <a:lnTo>
                    <a:pt x="4" y="839"/>
                  </a:lnTo>
                  <a:lnTo>
                    <a:pt x="0" y="845"/>
                  </a:lnTo>
                  <a:lnTo>
                    <a:pt x="2" y="847"/>
                  </a:lnTo>
                  <a:lnTo>
                    <a:pt x="2" y="849"/>
                  </a:lnTo>
                  <a:lnTo>
                    <a:pt x="4" y="851"/>
                  </a:lnTo>
                  <a:lnTo>
                    <a:pt x="6" y="853"/>
                  </a:lnTo>
                  <a:lnTo>
                    <a:pt x="6" y="855"/>
                  </a:lnTo>
                  <a:lnTo>
                    <a:pt x="6" y="857"/>
                  </a:lnTo>
                  <a:lnTo>
                    <a:pt x="4" y="865"/>
                  </a:lnTo>
                  <a:lnTo>
                    <a:pt x="6" y="865"/>
                  </a:lnTo>
                  <a:lnTo>
                    <a:pt x="8" y="867"/>
                  </a:lnTo>
                  <a:lnTo>
                    <a:pt x="8" y="869"/>
                  </a:lnTo>
                  <a:lnTo>
                    <a:pt x="14" y="879"/>
                  </a:lnTo>
                  <a:lnTo>
                    <a:pt x="14" y="887"/>
                  </a:lnTo>
                  <a:lnTo>
                    <a:pt x="14" y="889"/>
                  </a:lnTo>
                  <a:lnTo>
                    <a:pt x="18" y="887"/>
                  </a:lnTo>
                  <a:lnTo>
                    <a:pt x="20" y="889"/>
                  </a:lnTo>
                  <a:lnTo>
                    <a:pt x="22" y="891"/>
                  </a:lnTo>
                  <a:lnTo>
                    <a:pt x="26" y="889"/>
                  </a:lnTo>
                  <a:lnTo>
                    <a:pt x="28" y="891"/>
                  </a:lnTo>
                  <a:lnTo>
                    <a:pt x="32" y="893"/>
                  </a:lnTo>
                  <a:lnTo>
                    <a:pt x="32" y="899"/>
                  </a:lnTo>
                  <a:lnTo>
                    <a:pt x="34" y="895"/>
                  </a:lnTo>
                  <a:lnTo>
                    <a:pt x="38" y="895"/>
                  </a:lnTo>
                  <a:lnTo>
                    <a:pt x="46" y="895"/>
                  </a:lnTo>
                  <a:lnTo>
                    <a:pt x="48" y="895"/>
                  </a:lnTo>
                  <a:lnTo>
                    <a:pt x="52" y="901"/>
                  </a:lnTo>
                  <a:lnTo>
                    <a:pt x="54" y="901"/>
                  </a:lnTo>
                  <a:lnTo>
                    <a:pt x="54" y="903"/>
                  </a:lnTo>
                  <a:lnTo>
                    <a:pt x="54" y="905"/>
                  </a:lnTo>
                  <a:lnTo>
                    <a:pt x="54" y="909"/>
                  </a:lnTo>
                  <a:lnTo>
                    <a:pt x="54" y="911"/>
                  </a:lnTo>
                  <a:lnTo>
                    <a:pt x="56" y="913"/>
                  </a:lnTo>
                  <a:lnTo>
                    <a:pt x="54" y="917"/>
                  </a:lnTo>
                  <a:lnTo>
                    <a:pt x="52" y="917"/>
                  </a:lnTo>
                  <a:lnTo>
                    <a:pt x="52" y="919"/>
                  </a:lnTo>
                  <a:lnTo>
                    <a:pt x="52" y="921"/>
                  </a:lnTo>
                  <a:lnTo>
                    <a:pt x="56" y="925"/>
                  </a:lnTo>
                  <a:lnTo>
                    <a:pt x="62" y="937"/>
                  </a:lnTo>
                  <a:lnTo>
                    <a:pt x="66" y="939"/>
                  </a:lnTo>
                  <a:lnTo>
                    <a:pt x="66" y="941"/>
                  </a:lnTo>
                  <a:lnTo>
                    <a:pt x="66" y="943"/>
                  </a:lnTo>
                  <a:lnTo>
                    <a:pt x="66" y="945"/>
                  </a:lnTo>
                  <a:lnTo>
                    <a:pt x="68" y="947"/>
                  </a:lnTo>
                  <a:lnTo>
                    <a:pt x="74" y="947"/>
                  </a:lnTo>
                  <a:lnTo>
                    <a:pt x="76" y="949"/>
                  </a:lnTo>
                  <a:lnTo>
                    <a:pt x="78" y="949"/>
                  </a:lnTo>
                  <a:lnTo>
                    <a:pt x="78" y="951"/>
                  </a:lnTo>
                  <a:lnTo>
                    <a:pt x="78" y="953"/>
                  </a:lnTo>
                  <a:lnTo>
                    <a:pt x="80" y="953"/>
                  </a:lnTo>
                  <a:lnTo>
                    <a:pt x="82" y="957"/>
                  </a:lnTo>
                  <a:lnTo>
                    <a:pt x="72" y="963"/>
                  </a:lnTo>
                  <a:lnTo>
                    <a:pt x="68" y="963"/>
                  </a:lnTo>
                  <a:lnTo>
                    <a:pt x="66" y="961"/>
                  </a:lnTo>
                  <a:lnTo>
                    <a:pt x="62" y="961"/>
                  </a:lnTo>
                  <a:lnTo>
                    <a:pt x="60" y="961"/>
                  </a:lnTo>
                  <a:lnTo>
                    <a:pt x="60" y="963"/>
                  </a:lnTo>
                  <a:lnTo>
                    <a:pt x="58" y="965"/>
                  </a:lnTo>
                  <a:lnTo>
                    <a:pt x="58" y="967"/>
                  </a:lnTo>
                  <a:lnTo>
                    <a:pt x="62" y="969"/>
                  </a:lnTo>
                  <a:lnTo>
                    <a:pt x="62" y="970"/>
                  </a:lnTo>
                  <a:lnTo>
                    <a:pt x="62" y="972"/>
                  </a:lnTo>
                  <a:lnTo>
                    <a:pt x="64" y="974"/>
                  </a:lnTo>
                  <a:lnTo>
                    <a:pt x="62" y="976"/>
                  </a:lnTo>
                  <a:lnTo>
                    <a:pt x="64" y="978"/>
                  </a:lnTo>
                  <a:lnTo>
                    <a:pt x="66" y="980"/>
                  </a:lnTo>
                  <a:lnTo>
                    <a:pt x="66" y="982"/>
                  </a:lnTo>
                  <a:lnTo>
                    <a:pt x="66" y="988"/>
                  </a:lnTo>
                  <a:lnTo>
                    <a:pt x="68" y="990"/>
                  </a:lnTo>
                  <a:lnTo>
                    <a:pt x="70" y="990"/>
                  </a:lnTo>
                  <a:lnTo>
                    <a:pt x="72" y="988"/>
                  </a:lnTo>
                  <a:lnTo>
                    <a:pt x="74" y="986"/>
                  </a:lnTo>
                  <a:lnTo>
                    <a:pt x="74" y="984"/>
                  </a:lnTo>
                  <a:lnTo>
                    <a:pt x="76" y="984"/>
                  </a:lnTo>
                  <a:lnTo>
                    <a:pt x="84" y="984"/>
                  </a:lnTo>
                  <a:lnTo>
                    <a:pt x="88" y="982"/>
                  </a:lnTo>
                  <a:lnTo>
                    <a:pt x="92" y="984"/>
                  </a:lnTo>
                  <a:lnTo>
                    <a:pt x="96" y="982"/>
                  </a:lnTo>
                  <a:lnTo>
                    <a:pt x="100" y="986"/>
                  </a:lnTo>
                  <a:lnTo>
                    <a:pt x="100" y="988"/>
                  </a:lnTo>
                  <a:lnTo>
                    <a:pt x="100" y="990"/>
                  </a:lnTo>
                  <a:lnTo>
                    <a:pt x="106" y="994"/>
                  </a:lnTo>
                  <a:lnTo>
                    <a:pt x="106" y="996"/>
                  </a:lnTo>
                  <a:lnTo>
                    <a:pt x="104" y="998"/>
                  </a:lnTo>
                  <a:lnTo>
                    <a:pt x="102" y="998"/>
                  </a:lnTo>
                  <a:lnTo>
                    <a:pt x="102" y="1000"/>
                  </a:lnTo>
                  <a:lnTo>
                    <a:pt x="102" y="1002"/>
                  </a:lnTo>
                  <a:lnTo>
                    <a:pt x="104" y="1006"/>
                  </a:lnTo>
                  <a:lnTo>
                    <a:pt x="108" y="1010"/>
                  </a:lnTo>
                  <a:lnTo>
                    <a:pt x="112" y="1010"/>
                  </a:lnTo>
                  <a:lnTo>
                    <a:pt x="114" y="1010"/>
                  </a:lnTo>
                  <a:lnTo>
                    <a:pt x="116" y="1010"/>
                  </a:lnTo>
                  <a:lnTo>
                    <a:pt x="116" y="1012"/>
                  </a:lnTo>
                  <a:lnTo>
                    <a:pt x="120" y="1014"/>
                  </a:lnTo>
                  <a:lnTo>
                    <a:pt x="122" y="1022"/>
                  </a:lnTo>
                  <a:lnTo>
                    <a:pt x="120" y="1024"/>
                  </a:lnTo>
                  <a:lnTo>
                    <a:pt x="122" y="1026"/>
                  </a:lnTo>
                  <a:lnTo>
                    <a:pt x="126" y="1030"/>
                  </a:lnTo>
                  <a:lnTo>
                    <a:pt x="128" y="1028"/>
                  </a:lnTo>
                  <a:lnTo>
                    <a:pt x="130" y="1028"/>
                  </a:lnTo>
                  <a:lnTo>
                    <a:pt x="132" y="1028"/>
                  </a:lnTo>
                  <a:lnTo>
                    <a:pt x="134" y="1032"/>
                  </a:lnTo>
                  <a:lnTo>
                    <a:pt x="136" y="1030"/>
                  </a:lnTo>
                  <a:lnTo>
                    <a:pt x="138" y="1032"/>
                  </a:lnTo>
                  <a:lnTo>
                    <a:pt x="150" y="1028"/>
                  </a:lnTo>
                  <a:lnTo>
                    <a:pt x="152" y="1028"/>
                  </a:lnTo>
                  <a:lnTo>
                    <a:pt x="158" y="1040"/>
                  </a:lnTo>
                  <a:lnTo>
                    <a:pt x="162" y="1040"/>
                  </a:lnTo>
                  <a:lnTo>
                    <a:pt x="162" y="1036"/>
                  </a:lnTo>
                  <a:lnTo>
                    <a:pt x="164" y="1038"/>
                  </a:lnTo>
                  <a:lnTo>
                    <a:pt x="166" y="1038"/>
                  </a:lnTo>
                  <a:lnTo>
                    <a:pt x="168" y="1040"/>
                  </a:lnTo>
                  <a:lnTo>
                    <a:pt x="170" y="1040"/>
                  </a:lnTo>
                  <a:lnTo>
                    <a:pt x="172" y="1042"/>
                  </a:lnTo>
                  <a:lnTo>
                    <a:pt x="176" y="1042"/>
                  </a:lnTo>
                  <a:lnTo>
                    <a:pt x="180" y="1044"/>
                  </a:lnTo>
                  <a:lnTo>
                    <a:pt x="182" y="1044"/>
                  </a:lnTo>
                  <a:lnTo>
                    <a:pt x="186" y="1046"/>
                  </a:lnTo>
                  <a:lnTo>
                    <a:pt x="190" y="1048"/>
                  </a:lnTo>
                  <a:lnTo>
                    <a:pt x="192" y="1048"/>
                  </a:lnTo>
                  <a:lnTo>
                    <a:pt x="190" y="1050"/>
                  </a:lnTo>
                  <a:lnTo>
                    <a:pt x="192" y="1056"/>
                  </a:lnTo>
                  <a:lnTo>
                    <a:pt x="190" y="1060"/>
                  </a:lnTo>
                  <a:lnTo>
                    <a:pt x="186" y="1060"/>
                  </a:lnTo>
                  <a:lnTo>
                    <a:pt x="186" y="1062"/>
                  </a:lnTo>
                  <a:lnTo>
                    <a:pt x="188" y="1064"/>
                  </a:lnTo>
                  <a:lnTo>
                    <a:pt x="190" y="1064"/>
                  </a:lnTo>
                  <a:lnTo>
                    <a:pt x="186" y="1066"/>
                  </a:lnTo>
                  <a:lnTo>
                    <a:pt x="184" y="1068"/>
                  </a:lnTo>
                  <a:lnTo>
                    <a:pt x="184" y="1070"/>
                  </a:lnTo>
                  <a:lnTo>
                    <a:pt x="186" y="1072"/>
                  </a:lnTo>
                  <a:lnTo>
                    <a:pt x="186" y="1074"/>
                  </a:lnTo>
                  <a:lnTo>
                    <a:pt x="186" y="1076"/>
                  </a:lnTo>
                  <a:lnTo>
                    <a:pt x="188" y="1078"/>
                  </a:lnTo>
                  <a:lnTo>
                    <a:pt x="186" y="1088"/>
                  </a:lnTo>
                  <a:lnTo>
                    <a:pt x="184" y="1088"/>
                  </a:lnTo>
                  <a:lnTo>
                    <a:pt x="178" y="1088"/>
                  </a:lnTo>
                  <a:lnTo>
                    <a:pt x="176" y="1088"/>
                  </a:lnTo>
                  <a:lnTo>
                    <a:pt x="172" y="1086"/>
                  </a:lnTo>
                  <a:lnTo>
                    <a:pt x="168" y="1092"/>
                  </a:lnTo>
                  <a:lnTo>
                    <a:pt x="164" y="1094"/>
                  </a:lnTo>
                  <a:lnTo>
                    <a:pt x="162" y="1098"/>
                  </a:lnTo>
                  <a:lnTo>
                    <a:pt x="162" y="1104"/>
                  </a:lnTo>
                  <a:lnTo>
                    <a:pt x="166" y="1102"/>
                  </a:lnTo>
                  <a:lnTo>
                    <a:pt x="170" y="1102"/>
                  </a:lnTo>
                  <a:lnTo>
                    <a:pt x="172" y="1102"/>
                  </a:lnTo>
                  <a:lnTo>
                    <a:pt x="174" y="1100"/>
                  </a:lnTo>
                  <a:lnTo>
                    <a:pt x="176" y="1102"/>
                  </a:lnTo>
                  <a:lnTo>
                    <a:pt x="178" y="1104"/>
                  </a:lnTo>
                  <a:lnTo>
                    <a:pt x="180" y="1104"/>
                  </a:lnTo>
                  <a:lnTo>
                    <a:pt x="180" y="1106"/>
                  </a:lnTo>
                  <a:lnTo>
                    <a:pt x="176" y="1106"/>
                  </a:lnTo>
                  <a:lnTo>
                    <a:pt x="166" y="1110"/>
                  </a:lnTo>
                  <a:lnTo>
                    <a:pt x="166" y="1112"/>
                  </a:lnTo>
                  <a:lnTo>
                    <a:pt x="168" y="1114"/>
                  </a:lnTo>
                  <a:lnTo>
                    <a:pt x="166" y="1114"/>
                  </a:lnTo>
                  <a:lnTo>
                    <a:pt x="164" y="1112"/>
                  </a:lnTo>
                  <a:lnTo>
                    <a:pt x="156" y="1114"/>
                  </a:lnTo>
                  <a:lnTo>
                    <a:pt x="156" y="1116"/>
                  </a:lnTo>
                  <a:lnTo>
                    <a:pt x="158" y="1118"/>
                  </a:lnTo>
                  <a:lnTo>
                    <a:pt x="162" y="1120"/>
                  </a:lnTo>
                  <a:lnTo>
                    <a:pt x="166" y="1126"/>
                  </a:lnTo>
                  <a:lnTo>
                    <a:pt x="162" y="1126"/>
                  </a:lnTo>
                  <a:lnTo>
                    <a:pt x="160" y="1128"/>
                  </a:lnTo>
                  <a:lnTo>
                    <a:pt x="158" y="1128"/>
                  </a:lnTo>
                  <a:lnTo>
                    <a:pt x="150" y="1142"/>
                  </a:lnTo>
                  <a:lnTo>
                    <a:pt x="142" y="1142"/>
                  </a:lnTo>
                  <a:lnTo>
                    <a:pt x="142" y="1144"/>
                  </a:lnTo>
                  <a:lnTo>
                    <a:pt x="138" y="1146"/>
                  </a:lnTo>
                  <a:lnTo>
                    <a:pt x="146" y="1150"/>
                  </a:lnTo>
                  <a:lnTo>
                    <a:pt x="148" y="1154"/>
                  </a:lnTo>
                  <a:lnTo>
                    <a:pt x="150" y="1156"/>
                  </a:lnTo>
                  <a:lnTo>
                    <a:pt x="152" y="1156"/>
                  </a:lnTo>
                  <a:lnTo>
                    <a:pt x="154" y="1156"/>
                  </a:lnTo>
                  <a:lnTo>
                    <a:pt x="178" y="1172"/>
                  </a:lnTo>
                  <a:lnTo>
                    <a:pt x="182" y="1178"/>
                  </a:lnTo>
                  <a:lnTo>
                    <a:pt x="184" y="1178"/>
                  </a:lnTo>
                  <a:lnTo>
                    <a:pt x="188" y="1180"/>
                  </a:lnTo>
                  <a:lnTo>
                    <a:pt x="194" y="1180"/>
                  </a:lnTo>
                  <a:lnTo>
                    <a:pt x="196" y="1180"/>
                  </a:lnTo>
                  <a:lnTo>
                    <a:pt x="198" y="1180"/>
                  </a:lnTo>
                  <a:lnTo>
                    <a:pt x="202" y="1182"/>
                  </a:lnTo>
                  <a:lnTo>
                    <a:pt x="204" y="1182"/>
                  </a:lnTo>
                  <a:lnTo>
                    <a:pt x="214" y="1186"/>
                  </a:lnTo>
                  <a:lnTo>
                    <a:pt x="224" y="1186"/>
                  </a:lnTo>
                  <a:lnTo>
                    <a:pt x="228" y="1188"/>
                  </a:lnTo>
                  <a:lnTo>
                    <a:pt x="232" y="1188"/>
                  </a:lnTo>
                  <a:lnTo>
                    <a:pt x="246" y="1196"/>
                  </a:lnTo>
                  <a:lnTo>
                    <a:pt x="246" y="1198"/>
                  </a:lnTo>
                  <a:lnTo>
                    <a:pt x="248" y="1198"/>
                  </a:lnTo>
                  <a:lnTo>
                    <a:pt x="256" y="1196"/>
                  </a:lnTo>
                  <a:lnTo>
                    <a:pt x="258" y="1196"/>
                  </a:lnTo>
                  <a:lnTo>
                    <a:pt x="260" y="1196"/>
                  </a:lnTo>
                  <a:lnTo>
                    <a:pt x="262" y="1196"/>
                  </a:lnTo>
                  <a:lnTo>
                    <a:pt x="266" y="1196"/>
                  </a:lnTo>
                  <a:lnTo>
                    <a:pt x="268" y="1198"/>
                  </a:lnTo>
                  <a:lnTo>
                    <a:pt x="270" y="1200"/>
                  </a:lnTo>
                  <a:lnTo>
                    <a:pt x="272" y="1200"/>
                  </a:lnTo>
                  <a:lnTo>
                    <a:pt x="274" y="1200"/>
                  </a:lnTo>
                  <a:lnTo>
                    <a:pt x="274" y="1202"/>
                  </a:lnTo>
                  <a:lnTo>
                    <a:pt x="274" y="1206"/>
                  </a:lnTo>
                  <a:lnTo>
                    <a:pt x="278" y="1210"/>
                  </a:lnTo>
                  <a:lnTo>
                    <a:pt x="282" y="1210"/>
                  </a:lnTo>
                  <a:lnTo>
                    <a:pt x="286" y="1214"/>
                  </a:lnTo>
                  <a:lnTo>
                    <a:pt x="290" y="1214"/>
                  </a:lnTo>
                  <a:lnTo>
                    <a:pt x="292" y="1218"/>
                  </a:lnTo>
                  <a:lnTo>
                    <a:pt x="294" y="1220"/>
                  </a:lnTo>
                  <a:lnTo>
                    <a:pt x="296" y="1220"/>
                  </a:lnTo>
                  <a:lnTo>
                    <a:pt x="298" y="1226"/>
                  </a:lnTo>
                  <a:lnTo>
                    <a:pt x="304" y="1226"/>
                  </a:lnTo>
                  <a:lnTo>
                    <a:pt x="306" y="1226"/>
                  </a:lnTo>
                  <a:lnTo>
                    <a:pt x="308" y="1224"/>
                  </a:lnTo>
                  <a:lnTo>
                    <a:pt x="310" y="1220"/>
                  </a:lnTo>
                  <a:lnTo>
                    <a:pt x="314" y="1218"/>
                  </a:lnTo>
                  <a:lnTo>
                    <a:pt x="316" y="1214"/>
                  </a:lnTo>
                  <a:lnTo>
                    <a:pt x="314" y="1212"/>
                  </a:lnTo>
                  <a:lnTo>
                    <a:pt x="302" y="1190"/>
                  </a:lnTo>
                  <a:lnTo>
                    <a:pt x="302" y="1184"/>
                  </a:lnTo>
                  <a:lnTo>
                    <a:pt x="304" y="1176"/>
                  </a:lnTo>
                  <a:lnTo>
                    <a:pt x="302" y="1172"/>
                  </a:lnTo>
                  <a:lnTo>
                    <a:pt x="300" y="1178"/>
                  </a:lnTo>
                  <a:lnTo>
                    <a:pt x="300" y="1176"/>
                  </a:lnTo>
                  <a:lnTo>
                    <a:pt x="298" y="1172"/>
                  </a:lnTo>
                  <a:lnTo>
                    <a:pt x="292" y="1162"/>
                  </a:lnTo>
                  <a:lnTo>
                    <a:pt x="290" y="1162"/>
                  </a:lnTo>
                  <a:lnTo>
                    <a:pt x="288" y="1158"/>
                  </a:lnTo>
                  <a:lnTo>
                    <a:pt x="292" y="1154"/>
                  </a:lnTo>
                  <a:lnTo>
                    <a:pt x="292" y="1152"/>
                  </a:lnTo>
                  <a:lnTo>
                    <a:pt x="294" y="1148"/>
                  </a:lnTo>
                  <a:lnTo>
                    <a:pt x="296" y="1146"/>
                  </a:lnTo>
                  <a:lnTo>
                    <a:pt x="298" y="1144"/>
                  </a:lnTo>
                  <a:lnTo>
                    <a:pt x="300" y="1134"/>
                  </a:lnTo>
                  <a:lnTo>
                    <a:pt x="302" y="1134"/>
                  </a:lnTo>
                  <a:lnTo>
                    <a:pt x="304" y="1126"/>
                  </a:lnTo>
                  <a:lnTo>
                    <a:pt x="300" y="1122"/>
                  </a:lnTo>
                  <a:lnTo>
                    <a:pt x="306" y="1122"/>
                  </a:lnTo>
                  <a:lnTo>
                    <a:pt x="306" y="1124"/>
                  </a:lnTo>
                  <a:lnTo>
                    <a:pt x="310" y="1132"/>
                  </a:lnTo>
                  <a:lnTo>
                    <a:pt x="312" y="1132"/>
                  </a:lnTo>
                  <a:lnTo>
                    <a:pt x="314" y="1130"/>
                  </a:lnTo>
                  <a:lnTo>
                    <a:pt x="318" y="1122"/>
                  </a:lnTo>
                  <a:lnTo>
                    <a:pt x="320" y="1122"/>
                  </a:lnTo>
                  <a:lnTo>
                    <a:pt x="318" y="1122"/>
                  </a:lnTo>
                  <a:lnTo>
                    <a:pt x="316" y="1120"/>
                  </a:lnTo>
                  <a:lnTo>
                    <a:pt x="314" y="1118"/>
                  </a:lnTo>
                  <a:lnTo>
                    <a:pt x="312" y="1118"/>
                  </a:lnTo>
                  <a:lnTo>
                    <a:pt x="310" y="1118"/>
                  </a:lnTo>
                  <a:lnTo>
                    <a:pt x="310" y="1116"/>
                  </a:lnTo>
                  <a:lnTo>
                    <a:pt x="312" y="1114"/>
                  </a:lnTo>
                  <a:lnTo>
                    <a:pt x="312" y="1112"/>
                  </a:lnTo>
                  <a:lnTo>
                    <a:pt x="314" y="1112"/>
                  </a:lnTo>
                  <a:lnTo>
                    <a:pt x="316" y="1114"/>
                  </a:lnTo>
                  <a:lnTo>
                    <a:pt x="320" y="1112"/>
                  </a:lnTo>
                  <a:lnTo>
                    <a:pt x="318" y="1096"/>
                  </a:lnTo>
                  <a:lnTo>
                    <a:pt x="314" y="1096"/>
                  </a:lnTo>
                  <a:lnTo>
                    <a:pt x="312" y="1090"/>
                  </a:lnTo>
                  <a:lnTo>
                    <a:pt x="310" y="1088"/>
                  </a:lnTo>
                  <a:lnTo>
                    <a:pt x="304" y="1090"/>
                  </a:lnTo>
                  <a:lnTo>
                    <a:pt x="300" y="1088"/>
                  </a:lnTo>
                  <a:lnTo>
                    <a:pt x="300" y="1090"/>
                  </a:lnTo>
                  <a:lnTo>
                    <a:pt x="296" y="1088"/>
                  </a:lnTo>
                  <a:lnTo>
                    <a:pt x="296" y="1086"/>
                  </a:lnTo>
                  <a:lnTo>
                    <a:pt x="294" y="1084"/>
                  </a:lnTo>
                  <a:lnTo>
                    <a:pt x="296" y="1082"/>
                  </a:lnTo>
                  <a:lnTo>
                    <a:pt x="294" y="1080"/>
                  </a:lnTo>
                  <a:lnTo>
                    <a:pt x="294" y="1078"/>
                  </a:lnTo>
                  <a:lnTo>
                    <a:pt x="286" y="1074"/>
                  </a:lnTo>
                  <a:lnTo>
                    <a:pt x="290" y="1062"/>
                  </a:lnTo>
                  <a:lnTo>
                    <a:pt x="294" y="1060"/>
                  </a:lnTo>
                  <a:lnTo>
                    <a:pt x="294" y="1058"/>
                  </a:lnTo>
                  <a:lnTo>
                    <a:pt x="294" y="1056"/>
                  </a:lnTo>
                  <a:lnTo>
                    <a:pt x="290" y="1054"/>
                  </a:lnTo>
                  <a:lnTo>
                    <a:pt x="294" y="1042"/>
                  </a:lnTo>
                  <a:lnTo>
                    <a:pt x="298" y="1040"/>
                  </a:lnTo>
                  <a:lnTo>
                    <a:pt x="298" y="1038"/>
                  </a:lnTo>
                  <a:lnTo>
                    <a:pt x="298" y="1036"/>
                  </a:lnTo>
                  <a:lnTo>
                    <a:pt x="300" y="1034"/>
                  </a:lnTo>
                  <a:lnTo>
                    <a:pt x="300" y="1030"/>
                  </a:lnTo>
                  <a:lnTo>
                    <a:pt x="300" y="1028"/>
                  </a:lnTo>
                  <a:lnTo>
                    <a:pt x="302" y="1028"/>
                  </a:lnTo>
                  <a:lnTo>
                    <a:pt x="304" y="1028"/>
                  </a:lnTo>
                  <a:lnTo>
                    <a:pt x="304" y="1030"/>
                  </a:lnTo>
                  <a:lnTo>
                    <a:pt x="308" y="1034"/>
                  </a:lnTo>
                  <a:lnTo>
                    <a:pt x="312" y="1044"/>
                  </a:lnTo>
                  <a:lnTo>
                    <a:pt x="314" y="1044"/>
                  </a:lnTo>
                  <a:lnTo>
                    <a:pt x="322" y="1038"/>
                  </a:lnTo>
                  <a:lnTo>
                    <a:pt x="316" y="1024"/>
                  </a:lnTo>
                  <a:lnTo>
                    <a:pt x="320" y="1024"/>
                  </a:lnTo>
                  <a:lnTo>
                    <a:pt x="328" y="1018"/>
                  </a:lnTo>
                  <a:lnTo>
                    <a:pt x="330" y="1018"/>
                  </a:lnTo>
                  <a:lnTo>
                    <a:pt x="330" y="1012"/>
                  </a:lnTo>
                  <a:lnTo>
                    <a:pt x="332" y="1012"/>
                  </a:lnTo>
                  <a:lnTo>
                    <a:pt x="334" y="1012"/>
                  </a:lnTo>
                  <a:lnTo>
                    <a:pt x="336" y="1012"/>
                  </a:lnTo>
                  <a:lnTo>
                    <a:pt x="338" y="1010"/>
                  </a:lnTo>
                  <a:lnTo>
                    <a:pt x="342" y="1008"/>
                  </a:lnTo>
                  <a:lnTo>
                    <a:pt x="344" y="1006"/>
                  </a:lnTo>
                  <a:lnTo>
                    <a:pt x="346" y="1004"/>
                  </a:lnTo>
                  <a:lnTo>
                    <a:pt x="346" y="1002"/>
                  </a:lnTo>
                  <a:lnTo>
                    <a:pt x="348" y="1000"/>
                  </a:lnTo>
                  <a:lnTo>
                    <a:pt x="352" y="998"/>
                  </a:lnTo>
                  <a:lnTo>
                    <a:pt x="358" y="998"/>
                  </a:lnTo>
                  <a:lnTo>
                    <a:pt x="358" y="1004"/>
                  </a:lnTo>
                  <a:lnTo>
                    <a:pt x="362" y="1002"/>
                  </a:lnTo>
                  <a:lnTo>
                    <a:pt x="364" y="1004"/>
                  </a:lnTo>
                  <a:lnTo>
                    <a:pt x="366" y="1002"/>
                  </a:lnTo>
                  <a:lnTo>
                    <a:pt x="366" y="1000"/>
                  </a:lnTo>
                  <a:lnTo>
                    <a:pt x="368" y="998"/>
                  </a:lnTo>
                  <a:lnTo>
                    <a:pt x="370" y="998"/>
                  </a:lnTo>
                  <a:lnTo>
                    <a:pt x="372" y="998"/>
                  </a:lnTo>
                  <a:lnTo>
                    <a:pt x="374" y="998"/>
                  </a:lnTo>
                  <a:lnTo>
                    <a:pt x="376" y="1002"/>
                  </a:lnTo>
                  <a:lnTo>
                    <a:pt x="376" y="1004"/>
                  </a:lnTo>
                  <a:lnTo>
                    <a:pt x="382" y="1002"/>
                  </a:lnTo>
                  <a:lnTo>
                    <a:pt x="384" y="1002"/>
                  </a:lnTo>
                  <a:lnTo>
                    <a:pt x="388" y="1002"/>
                  </a:lnTo>
                  <a:lnTo>
                    <a:pt x="390" y="1002"/>
                  </a:lnTo>
                  <a:lnTo>
                    <a:pt x="394" y="1004"/>
                  </a:lnTo>
                  <a:lnTo>
                    <a:pt x="394" y="1008"/>
                  </a:lnTo>
                  <a:lnTo>
                    <a:pt x="400" y="1012"/>
                  </a:lnTo>
                  <a:lnTo>
                    <a:pt x="402" y="1014"/>
                  </a:lnTo>
                  <a:lnTo>
                    <a:pt x="402" y="1016"/>
                  </a:lnTo>
                  <a:lnTo>
                    <a:pt x="406" y="1020"/>
                  </a:lnTo>
                  <a:lnTo>
                    <a:pt x="406" y="1024"/>
                  </a:lnTo>
                  <a:lnTo>
                    <a:pt x="406" y="1026"/>
                  </a:lnTo>
                  <a:lnTo>
                    <a:pt x="408" y="1024"/>
                  </a:lnTo>
                  <a:lnTo>
                    <a:pt x="408" y="1018"/>
                  </a:lnTo>
                  <a:lnTo>
                    <a:pt x="408" y="1016"/>
                  </a:lnTo>
                  <a:lnTo>
                    <a:pt x="408" y="1014"/>
                  </a:lnTo>
                  <a:lnTo>
                    <a:pt x="412" y="1014"/>
                  </a:lnTo>
                  <a:lnTo>
                    <a:pt x="412" y="1016"/>
                  </a:lnTo>
                  <a:lnTo>
                    <a:pt x="414" y="1018"/>
                  </a:lnTo>
                  <a:lnTo>
                    <a:pt x="414" y="1020"/>
                  </a:lnTo>
                  <a:lnTo>
                    <a:pt x="416" y="1022"/>
                  </a:lnTo>
                  <a:lnTo>
                    <a:pt x="424" y="1026"/>
                  </a:lnTo>
                  <a:lnTo>
                    <a:pt x="426" y="1024"/>
                  </a:lnTo>
                  <a:lnTo>
                    <a:pt x="432" y="1020"/>
                  </a:lnTo>
                  <a:lnTo>
                    <a:pt x="432" y="1018"/>
                  </a:lnTo>
                  <a:lnTo>
                    <a:pt x="434" y="1018"/>
                  </a:lnTo>
                  <a:lnTo>
                    <a:pt x="436" y="1016"/>
                  </a:lnTo>
                  <a:lnTo>
                    <a:pt x="438" y="1016"/>
                  </a:lnTo>
                  <a:lnTo>
                    <a:pt x="440" y="1016"/>
                  </a:lnTo>
                  <a:lnTo>
                    <a:pt x="440" y="1014"/>
                  </a:lnTo>
                  <a:lnTo>
                    <a:pt x="444" y="1014"/>
                  </a:lnTo>
                  <a:lnTo>
                    <a:pt x="446" y="1014"/>
                  </a:lnTo>
                  <a:lnTo>
                    <a:pt x="450" y="1018"/>
                  </a:lnTo>
                  <a:lnTo>
                    <a:pt x="454" y="1016"/>
                  </a:lnTo>
                  <a:lnTo>
                    <a:pt x="456" y="1014"/>
                  </a:lnTo>
                  <a:lnTo>
                    <a:pt x="460" y="1014"/>
                  </a:lnTo>
                  <a:lnTo>
                    <a:pt x="462" y="1012"/>
                  </a:lnTo>
                  <a:lnTo>
                    <a:pt x="466" y="1014"/>
                  </a:lnTo>
                  <a:lnTo>
                    <a:pt x="468" y="1016"/>
                  </a:lnTo>
                  <a:lnTo>
                    <a:pt x="468" y="1020"/>
                  </a:lnTo>
                  <a:lnTo>
                    <a:pt x="470" y="1024"/>
                  </a:lnTo>
                  <a:lnTo>
                    <a:pt x="476" y="1024"/>
                  </a:lnTo>
                  <a:lnTo>
                    <a:pt x="480" y="1024"/>
                  </a:lnTo>
                  <a:lnTo>
                    <a:pt x="480" y="1026"/>
                  </a:lnTo>
                  <a:lnTo>
                    <a:pt x="484" y="1026"/>
                  </a:lnTo>
                  <a:lnTo>
                    <a:pt x="486" y="1026"/>
                  </a:lnTo>
                  <a:lnTo>
                    <a:pt x="490" y="1020"/>
                  </a:lnTo>
                  <a:lnTo>
                    <a:pt x="492" y="1020"/>
                  </a:lnTo>
                  <a:lnTo>
                    <a:pt x="494" y="1024"/>
                  </a:lnTo>
                  <a:lnTo>
                    <a:pt x="504" y="1024"/>
                  </a:lnTo>
                  <a:lnTo>
                    <a:pt x="506" y="1022"/>
                  </a:lnTo>
                  <a:lnTo>
                    <a:pt x="510" y="1020"/>
                  </a:lnTo>
                  <a:lnTo>
                    <a:pt x="514" y="1008"/>
                  </a:lnTo>
                  <a:lnTo>
                    <a:pt x="512" y="1006"/>
                  </a:lnTo>
                  <a:lnTo>
                    <a:pt x="504" y="1004"/>
                  </a:lnTo>
                  <a:lnTo>
                    <a:pt x="500" y="1002"/>
                  </a:lnTo>
                  <a:lnTo>
                    <a:pt x="494" y="1000"/>
                  </a:lnTo>
                  <a:lnTo>
                    <a:pt x="494" y="998"/>
                  </a:lnTo>
                  <a:lnTo>
                    <a:pt x="494" y="996"/>
                  </a:lnTo>
                  <a:lnTo>
                    <a:pt x="488" y="994"/>
                  </a:lnTo>
                  <a:lnTo>
                    <a:pt x="488" y="992"/>
                  </a:lnTo>
                  <a:lnTo>
                    <a:pt x="492" y="992"/>
                  </a:lnTo>
                  <a:lnTo>
                    <a:pt x="494" y="988"/>
                  </a:lnTo>
                  <a:lnTo>
                    <a:pt x="502" y="984"/>
                  </a:lnTo>
                  <a:lnTo>
                    <a:pt x="504" y="982"/>
                  </a:lnTo>
                  <a:lnTo>
                    <a:pt x="504" y="980"/>
                  </a:lnTo>
                  <a:lnTo>
                    <a:pt x="498" y="974"/>
                  </a:lnTo>
                  <a:lnTo>
                    <a:pt x="500" y="972"/>
                  </a:lnTo>
                  <a:lnTo>
                    <a:pt x="502" y="970"/>
                  </a:lnTo>
                  <a:lnTo>
                    <a:pt x="504" y="969"/>
                  </a:lnTo>
                  <a:lnTo>
                    <a:pt x="508" y="967"/>
                  </a:lnTo>
                  <a:lnTo>
                    <a:pt x="510" y="969"/>
                  </a:lnTo>
                  <a:lnTo>
                    <a:pt x="512" y="967"/>
                  </a:lnTo>
                  <a:lnTo>
                    <a:pt x="514" y="969"/>
                  </a:lnTo>
                  <a:lnTo>
                    <a:pt x="518" y="969"/>
                  </a:lnTo>
                  <a:lnTo>
                    <a:pt x="520" y="967"/>
                  </a:lnTo>
                  <a:lnTo>
                    <a:pt x="522" y="965"/>
                  </a:lnTo>
                  <a:lnTo>
                    <a:pt x="520" y="963"/>
                  </a:lnTo>
                  <a:lnTo>
                    <a:pt x="516" y="961"/>
                  </a:lnTo>
                  <a:lnTo>
                    <a:pt x="508" y="961"/>
                  </a:lnTo>
                  <a:lnTo>
                    <a:pt x="506" y="959"/>
                  </a:lnTo>
                  <a:lnTo>
                    <a:pt x="506" y="957"/>
                  </a:lnTo>
                  <a:lnTo>
                    <a:pt x="508" y="957"/>
                  </a:lnTo>
                  <a:lnTo>
                    <a:pt x="510" y="955"/>
                  </a:lnTo>
                  <a:lnTo>
                    <a:pt x="512" y="953"/>
                  </a:lnTo>
                  <a:lnTo>
                    <a:pt x="510" y="951"/>
                  </a:lnTo>
                  <a:lnTo>
                    <a:pt x="508" y="953"/>
                  </a:lnTo>
                  <a:lnTo>
                    <a:pt x="504" y="953"/>
                  </a:lnTo>
                  <a:lnTo>
                    <a:pt x="504" y="951"/>
                  </a:lnTo>
                  <a:lnTo>
                    <a:pt x="504" y="949"/>
                  </a:lnTo>
                  <a:lnTo>
                    <a:pt x="506" y="947"/>
                  </a:lnTo>
                  <a:lnTo>
                    <a:pt x="502" y="943"/>
                  </a:lnTo>
                  <a:lnTo>
                    <a:pt x="508" y="943"/>
                  </a:lnTo>
                  <a:lnTo>
                    <a:pt x="508" y="941"/>
                  </a:lnTo>
                  <a:lnTo>
                    <a:pt x="510" y="941"/>
                  </a:lnTo>
                  <a:lnTo>
                    <a:pt x="512" y="943"/>
                  </a:lnTo>
                  <a:lnTo>
                    <a:pt x="514" y="943"/>
                  </a:lnTo>
                  <a:lnTo>
                    <a:pt x="516" y="943"/>
                  </a:lnTo>
                  <a:lnTo>
                    <a:pt x="518" y="943"/>
                  </a:lnTo>
                  <a:lnTo>
                    <a:pt x="526" y="943"/>
                  </a:lnTo>
                  <a:lnTo>
                    <a:pt x="526" y="945"/>
                  </a:lnTo>
                  <a:lnTo>
                    <a:pt x="530" y="941"/>
                  </a:lnTo>
                  <a:lnTo>
                    <a:pt x="532" y="941"/>
                  </a:lnTo>
                  <a:lnTo>
                    <a:pt x="536" y="941"/>
                  </a:lnTo>
                  <a:lnTo>
                    <a:pt x="538" y="939"/>
                  </a:lnTo>
                  <a:lnTo>
                    <a:pt x="540" y="939"/>
                  </a:lnTo>
                  <a:lnTo>
                    <a:pt x="544" y="937"/>
                  </a:lnTo>
                  <a:lnTo>
                    <a:pt x="546" y="937"/>
                  </a:lnTo>
                  <a:lnTo>
                    <a:pt x="546" y="939"/>
                  </a:lnTo>
                  <a:lnTo>
                    <a:pt x="550" y="939"/>
                  </a:lnTo>
                  <a:lnTo>
                    <a:pt x="550" y="937"/>
                  </a:lnTo>
                  <a:lnTo>
                    <a:pt x="554" y="935"/>
                  </a:lnTo>
                  <a:lnTo>
                    <a:pt x="556" y="933"/>
                  </a:lnTo>
                  <a:lnTo>
                    <a:pt x="558" y="933"/>
                  </a:lnTo>
                  <a:lnTo>
                    <a:pt x="560" y="933"/>
                  </a:lnTo>
                  <a:lnTo>
                    <a:pt x="562" y="933"/>
                  </a:lnTo>
                  <a:lnTo>
                    <a:pt x="564" y="933"/>
                  </a:lnTo>
                  <a:lnTo>
                    <a:pt x="568" y="927"/>
                  </a:lnTo>
                  <a:lnTo>
                    <a:pt x="570" y="927"/>
                  </a:lnTo>
                  <a:lnTo>
                    <a:pt x="572" y="925"/>
                  </a:lnTo>
                  <a:lnTo>
                    <a:pt x="574" y="927"/>
                  </a:lnTo>
                  <a:lnTo>
                    <a:pt x="578" y="925"/>
                  </a:lnTo>
                  <a:lnTo>
                    <a:pt x="604" y="919"/>
                  </a:lnTo>
                  <a:lnTo>
                    <a:pt x="606" y="919"/>
                  </a:lnTo>
                  <a:lnTo>
                    <a:pt x="608" y="919"/>
                  </a:lnTo>
                  <a:lnTo>
                    <a:pt x="610" y="917"/>
                  </a:lnTo>
                  <a:lnTo>
                    <a:pt x="612" y="915"/>
                  </a:lnTo>
                  <a:lnTo>
                    <a:pt x="612" y="911"/>
                  </a:lnTo>
                  <a:lnTo>
                    <a:pt x="614" y="911"/>
                  </a:lnTo>
                  <a:lnTo>
                    <a:pt x="616" y="911"/>
                  </a:lnTo>
                  <a:lnTo>
                    <a:pt x="618" y="909"/>
                  </a:lnTo>
                  <a:lnTo>
                    <a:pt x="620" y="909"/>
                  </a:lnTo>
                  <a:lnTo>
                    <a:pt x="622" y="909"/>
                  </a:lnTo>
                  <a:lnTo>
                    <a:pt x="624" y="907"/>
                  </a:lnTo>
                  <a:lnTo>
                    <a:pt x="626" y="907"/>
                  </a:lnTo>
                  <a:lnTo>
                    <a:pt x="630" y="907"/>
                  </a:lnTo>
                  <a:lnTo>
                    <a:pt x="632" y="909"/>
                  </a:lnTo>
                  <a:lnTo>
                    <a:pt x="634" y="907"/>
                  </a:lnTo>
                  <a:lnTo>
                    <a:pt x="636" y="909"/>
                  </a:lnTo>
                  <a:lnTo>
                    <a:pt x="636" y="911"/>
                  </a:lnTo>
                  <a:lnTo>
                    <a:pt x="640" y="913"/>
                  </a:lnTo>
                  <a:lnTo>
                    <a:pt x="644" y="911"/>
                  </a:lnTo>
                  <a:lnTo>
                    <a:pt x="648" y="909"/>
                  </a:lnTo>
                  <a:lnTo>
                    <a:pt x="650" y="911"/>
                  </a:lnTo>
                  <a:lnTo>
                    <a:pt x="652" y="911"/>
                  </a:lnTo>
                  <a:lnTo>
                    <a:pt x="654" y="913"/>
                  </a:lnTo>
                  <a:lnTo>
                    <a:pt x="654" y="921"/>
                  </a:lnTo>
                  <a:lnTo>
                    <a:pt x="654" y="923"/>
                  </a:lnTo>
                  <a:lnTo>
                    <a:pt x="658" y="925"/>
                  </a:lnTo>
                  <a:lnTo>
                    <a:pt x="656" y="927"/>
                  </a:lnTo>
                  <a:lnTo>
                    <a:pt x="656" y="931"/>
                  </a:lnTo>
                  <a:lnTo>
                    <a:pt x="654" y="935"/>
                  </a:lnTo>
                  <a:lnTo>
                    <a:pt x="656" y="937"/>
                  </a:lnTo>
                  <a:lnTo>
                    <a:pt x="656" y="939"/>
                  </a:lnTo>
                  <a:lnTo>
                    <a:pt x="660" y="939"/>
                  </a:lnTo>
                  <a:lnTo>
                    <a:pt x="662" y="939"/>
                  </a:lnTo>
                  <a:lnTo>
                    <a:pt x="664" y="939"/>
                  </a:lnTo>
                  <a:lnTo>
                    <a:pt x="664" y="937"/>
                  </a:lnTo>
                  <a:lnTo>
                    <a:pt x="668" y="937"/>
                  </a:lnTo>
                  <a:lnTo>
                    <a:pt x="670" y="937"/>
                  </a:lnTo>
                  <a:lnTo>
                    <a:pt x="670" y="933"/>
                  </a:lnTo>
                  <a:lnTo>
                    <a:pt x="672" y="933"/>
                  </a:lnTo>
                  <a:lnTo>
                    <a:pt x="674" y="937"/>
                  </a:lnTo>
                  <a:lnTo>
                    <a:pt x="674" y="939"/>
                  </a:lnTo>
                  <a:lnTo>
                    <a:pt x="674" y="941"/>
                  </a:lnTo>
                  <a:lnTo>
                    <a:pt x="674" y="943"/>
                  </a:lnTo>
                  <a:lnTo>
                    <a:pt x="678" y="945"/>
                  </a:lnTo>
                  <a:lnTo>
                    <a:pt x="678" y="943"/>
                  </a:lnTo>
                  <a:lnTo>
                    <a:pt x="676" y="941"/>
                  </a:lnTo>
                  <a:lnTo>
                    <a:pt x="678" y="939"/>
                  </a:lnTo>
                  <a:lnTo>
                    <a:pt x="682" y="941"/>
                  </a:lnTo>
                  <a:lnTo>
                    <a:pt x="684" y="941"/>
                  </a:lnTo>
                  <a:lnTo>
                    <a:pt x="686" y="943"/>
                  </a:lnTo>
                  <a:lnTo>
                    <a:pt x="688" y="945"/>
                  </a:lnTo>
                  <a:lnTo>
                    <a:pt x="690" y="945"/>
                  </a:lnTo>
                  <a:lnTo>
                    <a:pt x="692" y="943"/>
                  </a:lnTo>
                  <a:lnTo>
                    <a:pt x="694" y="941"/>
                  </a:lnTo>
                  <a:lnTo>
                    <a:pt x="694" y="943"/>
                  </a:lnTo>
                  <a:lnTo>
                    <a:pt x="694" y="945"/>
                  </a:lnTo>
                  <a:lnTo>
                    <a:pt x="692" y="947"/>
                  </a:lnTo>
                  <a:lnTo>
                    <a:pt x="690" y="947"/>
                  </a:lnTo>
                  <a:lnTo>
                    <a:pt x="688" y="949"/>
                  </a:lnTo>
                  <a:lnTo>
                    <a:pt x="688" y="951"/>
                  </a:lnTo>
                  <a:lnTo>
                    <a:pt x="688" y="955"/>
                  </a:lnTo>
                  <a:lnTo>
                    <a:pt x="690" y="955"/>
                  </a:lnTo>
                  <a:lnTo>
                    <a:pt x="692" y="955"/>
                  </a:lnTo>
                  <a:lnTo>
                    <a:pt x="692" y="953"/>
                  </a:lnTo>
                  <a:lnTo>
                    <a:pt x="696" y="953"/>
                  </a:lnTo>
                  <a:lnTo>
                    <a:pt x="698" y="953"/>
                  </a:lnTo>
                  <a:lnTo>
                    <a:pt x="702" y="953"/>
                  </a:lnTo>
                  <a:lnTo>
                    <a:pt x="702" y="955"/>
                  </a:lnTo>
                  <a:lnTo>
                    <a:pt x="704" y="955"/>
                  </a:lnTo>
                  <a:lnTo>
                    <a:pt x="704" y="953"/>
                  </a:lnTo>
                  <a:lnTo>
                    <a:pt x="706" y="951"/>
                  </a:lnTo>
                  <a:lnTo>
                    <a:pt x="708" y="951"/>
                  </a:lnTo>
                  <a:lnTo>
                    <a:pt x="710" y="947"/>
                  </a:lnTo>
                  <a:lnTo>
                    <a:pt x="716" y="947"/>
                  </a:lnTo>
                  <a:lnTo>
                    <a:pt x="718" y="943"/>
                  </a:lnTo>
                  <a:lnTo>
                    <a:pt x="720" y="939"/>
                  </a:lnTo>
                  <a:lnTo>
                    <a:pt x="722" y="939"/>
                  </a:lnTo>
                  <a:lnTo>
                    <a:pt x="724" y="939"/>
                  </a:lnTo>
                  <a:lnTo>
                    <a:pt x="730" y="937"/>
                  </a:lnTo>
                  <a:lnTo>
                    <a:pt x="732" y="935"/>
                  </a:lnTo>
                  <a:lnTo>
                    <a:pt x="736" y="935"/>
                  </a:lnTo>
                  <a:lnTo>
                    <a:pt x="740" y="933"/>
                  </a:lnTo>
                  <a:lnTo>
                    <a:pt x="740" y="935"/>
                  </a:lnTo>
                  <a:lnTo>
                    <a:pt x="740" y="937"/>
                  </a:lnTo>
                  <a:lnTo>
                    <a:pt x="740" y="939"/>
                  </a:lnTo>
                  <a:lnTo>
                    <a:pt x="738" y="939"/>
                  </a:lnTo>
                  <a:lnTo>
                    <a:pt x="736" y="939"/>
                  </a:lnTo>
                  <a:lnTo>
                    <a:pt x="734" y="941"/>
                  </a:lnTo>
                  <a:lnTo>
                    <a:pt x="736" y="943"/>
                  </a:lnTo>
                  <a:lnTo>
                    <a:pt x="738" y="943"/>
                  </a:lnTo>
                  <a:lnTo>
                    <a:pt x="756" y="961"/>
                  </a:lnTo>
                  <a:lnTo>
                    <a:pt x="790" y="1020"/>
                  </a:lnTo>
                  <a:lnTo>
                    <a:pt x="794" y="1018"/>
                  </a:lnTo>
                  <a:lnTo>
                    <a:pt x="794" y="1016"/>
                  </a:lnTo>
                  <a:lnTo>
                    <a:pt x="794" y="1014"/>
                  </a:lnTo>
                  <a:lnTo>
                    <a:pt x="795" y="1010"/>
                  </a:lnTo>
                  <a:lnTo>
                    <a:pt x="799" y="1010"/>
                  </a:lnTo>
                  <a:lnTo>
                    <a:pt x="799" y="1012"/>
                  </a:lnTo>
                  <a:lnTo>
                    <a:pt x="801" y="1012"/>
                  </a:lnTo>
                  <a:lnTo>
                    <a:pt x="805" y="1014"/>
                  </a:lnTo>
                  <a:lnTo>
                    <a:pt x="805" y="1016"/>
                  </a:lnTo>
                  <a:lnTo>
                    <a:pt x="805" y="1018"/>
                  </a:lnTo>
                  <a:lnTo>
                    <a:pt x="807" y="1018"/>
                  </a:lnTo>
                  <a:lnTo>
                    <a:pt x="809" y="1022"/>
                  </a:lnTo>
                  <a:lnTo>
                    <a:pt x="815" y="1022"/>
                  </a:lnTo>
                  <a:lnTo>
                    <a:pt x="819" y="1022"/>
                  </a:lnTo>
                  <a:lnTo>
                    <a:pt x="821" y="1022"/>
                  </a:lnTo>
                  <a:lnTo>
                    <a:pt x="827" y="1022"/>
                  </a:lnTo>
                  <a:lnTo>
                    <a:pt x="827" y="1020"/>
                  </a:lnTo>
                  <a:lnTo>
                    <a:pt x="829" y="1018"/>
                  </a:lnTo>
                  <a:lnTo>
                    <a:pt x="831" y="1018"/>
                  </a:lnTo>
                  <a:lnTo>
                    <a:pt x="833" y="1018"/>
                  </a:lnTo>
                  <a:lnTo>
                    <a:pt x="833" y="1016"/>
                  </a:lnTo>
                  <a:lnTo>
                    <a:pt x="835" y="1016"/>
                  </a:lnTo>
                  <a:lnTo>
                    <a:pt x="839" y="1016"/>
                  </a:lnTo>
                  <a:lnTo>
                    <a:pt x="841" y="1018"/>
                  </a:lnTo>
                  <a:lnTo>
                    <a:pt x="843" y="1020"/>
                  </a:lnTo>
                  <a:lnTo>
                    <a:pt x="845" y="1020"/>
                  </a:lnTo>
                  <a:lnTo>
                    <a:pt x="847" y="1024"/>
                  </a:lnTo>
                  <a:lnTo>
                    <a:pt x="849" y="1024"/>
                  </a:lnTo>
                  <a:lnTo>
                    <a:pt x="851" y="1026"/>
                  </a:lnTo>
                  <a:lnTo>
                    <a:pt x="849" y="1030"/>
                  </a:lnTo>
                  <a:lnTo>
                    <a:pt x="851" y="1032"/>
                  </a:lnTo>
                  <a:lnTo>
                    <a:pt x="851" y="1034"/>
                  </a:lnTo>
                  <a:lnTo>
                    <a:pt x="853" y="1034"/>
                  </a:lnTo>
                  <a:lnTo>
                    <a:pt x="859" y="1036"/>
                  </a:lnTo>
                  <a:lnTo>
                    <a:pt x="861" y="1038"/>
                  </a:lnTo>
                  <a:lnTo>
                    <a:pt x="861" y="1040"/>
                  </a:lnTo>
                  <a:lnTo>
                    <a:pt x="863" y="1042"/>
                  </a:lnTo>
                  <a:lnTo>
                    <a:pt x="863" y="1044"/>
                  </a:lnTo>
                  <a:lnTo>
                    <a:pt x="865" y="1048"/>
                  </a:lnTo>
                  <a:lnTo>
                    <a:pt x="867" y="1048"/>
                  </a:lnTo>
                  <a:lnTo>
                    <a:pt x="871" y="1048"/>
                  </a:lnTo>
                  <a:lnTo>
                    <a:pt x="875" y="1050"/>
                  </a:lnTo>
                  <a:lnTo>
                    <a:pt x="881" y="1052"/>
                  </a:lnTo>
                  <a:lnTo>
                    <a:pt x="881" y="1050"/>
                  </a:lnTo>
                  <a:lnTo>
                    <a:pt x="883" y="1048"/>
                  </a:lnTo>
                  <a:lnTo>
                    <a:pt x="887" y="1046"/>
                  </a:lnTo>
                  <a:lnTo>
                    <a:pt x="887" y="1048"/>
                  </a:lnTo>
                  <a:lnTo>
                    <a:pt x="889" y="1050"/>
                  </a:lnTo>
                  <a:lnTo>
                    <a:pt x="891" y="1052"/>
                  </a:lnTo>
                  <a:lnTo>
                    <a:pt x="891" y="1056"/>
                  </a:lnTo>
                  <a:lnTo>
                    <a:pt x="893" y="1056"/>
                  </a:lnTo>
                  <a:lnTo>
                    <a:pt x="895" y="1058"/>
                  </a:lnTo>
                  <a:lnTo>
                    <a:pt x="891" y="1066"/>
                  </a:lnTo>
                  <a:lnTo>
                    <a:pt x="899" y="1068"/>
                  </a:lnTo>
                  <a:lnTo>
                    <a:pt x="903" y="1064"/>
                  </a:lnTo>
                  <a:lnTo>
                    <a:pt x="907" y="1058"/>
                  </a:lnTo>
                  <a:lnTo>
                    <a:pt x="911" y="1052"/>
                  </a:lnTo>
                  <a:lnTo>
                    <a:pt x="921" y="1048"/>
                  </a:lnTo>
                  <a:lnTo>
                    <a:pt x="947" y="1032"/>
                  </a:lnTo>
                  <a:lnTo>
                    <a:pt x="971" y="1024"/>
                  </a:lnTo>
                  <a:lnTo>
                    <a:pt x="981" y="1028"/>
                  </a:lnTo>
                  <a:lnTo>
                    <a:pt x="985" y="1030"/>
                  </a:lnTo>
                  <a:lnTo>
                    <a:pt x="995" y="1028"/>
                  </a:lnTo>
                  <a:lnTo>
                    <a:pt x="999" y="1030"/>
                  </a:lnTo>
                  <a:lnTo>
                    <a:pt x="1009" y="1040"/>
                  </a:lnTo>
                  <a:lnTo>
                    <a:pt x="1015" y="1040"/>
                  </a:lnTo>
                  <a:lnTo>
                    <a:pt x="1027" y="1038"/>
                  </a:lnTo>
                  <a:lnTo>
                    <a:pt x="1031" y="1040"/>
                  </a:lnTo>
                  <a:lnTo>
                    <a:pt x="1053" y="1040"/>
                  </a:lnTo>
                  <a:lnTo>
                    <a:pt x="1057" y="1038"/>
                  </a:lnTo>
                  <a:lnTo>
                    <a:pt x="1055" y="1032"/>
                  </a:lnTo>
                  <a:lnTo>
                    <a:pt x="1055" y="1028"/>
                  </a:lnTo>
                  <a:lnTo>
                    <a:pt x="1059" y="1024"/>
                  </a:lnTo>
                  <a:lnTo>
                    <a:pt x="1059" y="1020"/>
                  </a:lnTo>
                  <a:lnTo>
                    <a:pt x="1055" y="1016"/>
                  </a:lnTo>
                  <a:lnTo>
                    <a:pt x="1055" y="1010"/>
                  </a:lnTo>
                  <a:lnTo>
                    <a:pt x="1055" y="1006"/>
                  </a:lnTo>
                  <a:lnTo>
                    <a:pt x="1071" y="988"/>
                  </a:lnTo>
                  <a:lnTo>
                    <a:pt x="1075" y="988"/>
                  </a:lnTo>
                  <a:lnTo>
                    <a:pt x="1079" y="990"/>
                  </a:lnTo>
                  <a:lnTo>
                    <a:pt x="1085" y="994"/>
                  </a:lnTo>
                  <a:lnTo>
                    <a:pt x="1095" y="996"/>
                  </a:lnTo>
                  <a:lnTo>
                    <a:pt x="1097" y="1000"/>
                  </a:lnTo>
                  <a:lnTo>
                    <a:pt x="1115" y="1004"/>
                  </a:lnTo>
                  <a:lnTo>
                    <a:pt x="1117" y="1008"/>
                  </a:lnTo>
                  <a:lnTo>
                    <a:pt x="1119" y="1022"/>
                  </a:lnTo>
                  <a:lnTo>
                    <a:pt x="1121" y="1022"/>
                  </a:lnTo>
                  <a:lnTo>
                    <a:pt x="1131" y="1030"/>
                  </a:lnTo>
                  <a:lnTo>
                    <a:pt x="1139" y="1034"/>
                  </a:lnTo>
                  <a:lnTo>
                    <a:pt x="1147" y="1032"/>
                  </a:lnTo>
                  <a:lnTo>
                    <a:pt x="1163" y="1024"/>
                  </a:lnTo>
                  <a:lnTo>
                    <a:pt x="1183" y="1032"/>
                  </a:lnTo>
                  <a:lnTo>
                    <a:pt x="1185" y="1034"/>
                  </a:lnTo>
                  <a:lnTo>
                    <a:pt x="1187" y="1034"/>
                  </a:lnTo>
                  <a:lnTo>
                    <a:pt x="1195" y="1040"/>
                  </a:lnTo>
                  <a:lnTo>
                    <a:pt x="1205" y="1044"/>
                  </a:lnTo>
                  <a:lnTo>
                    <a:pt x="1209" y="1048"/>
                  </a:lnTo>
                  <a:lnTo>
                    <a:pt x="1217" y="1054"/>
                  </a:lnTo>
                  <a:lnTo>
                    <a:pt x="1243" y="1056"/>
                  </a:lnTo>
                  <a:lnTo>
                    <a:pt x="1249" y="1058"/>
                  </a:lnTo>
                  <a:lnTo>
                    <a:pt x="1281" y="1050"/>
                  </a:lnTo>
                  <a:lnTo>
                    <a:pt x="1297" y="1038"/>
                  </a:lnTo>
                  <a:lnTo>
                    <a:pt x="1305" y="1036"/>
                  </a:lnTo>
                  <a:lnTo>
                    <a:pt x="1311" y="1038"/>
                  </a:lnTo>
                  <a:lnTo>
                    <a:pt x="1315" y="1042"/>
                  </a:lnTo>
                  <a:lnTo>
                    <a:pt x="1321" y="1042"/>
                  </a:lnTo>
                  <a:lnTo>
                    <a:pt x="1327" y="1042"/>
                  </a:lnTo>
                  <a:lnTo>
                    <a:pt x="1329" y="1040"/>
                  </a:lnTo>
                  <a:lnTo>
                    <a:pt x="1331" y="1040"/>
                  </a:lnTo>
                  <a:lnTo>
                    <a:pt x="1353" y="1050"/>
                  </a:lnTo>
                  <a:lnTo>
                    <a:pt x="1357" y="1050"/>
                  </a:lnTo>
                  <a:lnTo>
                    <a:pt x="1375" y="1038"/>
                  </a:lnTo>
                  <a:lnTo>
                    <a:pt x="1375" y="1036"/>
                  </a:lnTo>
                  <a:lnTo>
                    <a:pt x="1375" y="1032"/>
                  </a:lnTo>
                  <a:lnTo>
                    <a:pt x="1375" y="1028"/>
                  </a:lnTo>
                  <a:lnTo>
                    <a:pt x="1379" y="1022"/>
                  </a:lnTo>
                  <a:lnTo>
                    <a:pt x="1385" y="1004"/>
                  </a:lnTo>
                  <a:lnTo>
                    <a:pt x="1389" y="1000"/>
                  </a:lnTo>
                  <a:lnTo>
                    <a:pt x="1397" y="994"/>
                  </a:lnTo>
                  <a:lnTo>
                    <a:pt x="1397" y="992"/>
                  </a:lnTo>
                  <a:lnTo>
                    <a:pt x="1395" y="990"/>
                  </a:lnTo>
                  <a:lnTo>
                    <a:pt x="1395" y="982"/>
                  </a:lnTo>
                  <a:lnTo>
                    <a:pt x="1395" y="980"/>
                  </a:lnTo>
                  <a:lnTo>
                    <a:pt x="1387" y="982"/>
                  </a:lnTo>
                  <a:lnTo>
                    <a:pt x="1385" y="980"/>
                  </a:lnTo>
                  <a:lnTo>
                    <a:pt x="1387" y="978"/>
                  </a:lnTo>
                  <a:lnTo>
                    <a:pt x="1393" y="970"/>
                  </a:lnTo>
                  <a:lnTo>
                    <a:pt x="1395" y="969"/>
                  </a:lnTo>
                  <a:lnTo>
                    <a:pt x="1399" y="965"/>
                  </a:lnTo>
                  <a:lnTo>
                    <a:pt x="1439" y="957"/>
                  </a:lnTo>
                  <a:lnTo>
                    <a:pt x="1453" y="967"/>
                  </a:lnTo>
                  <a:lnTo>
                    <a:pt x="1457" y="967"/>
                  </a:lnTo>
                  <a:lnTo>
                    <a:pt x="1463" y="967"/>
                  </a:lnTo>
                  <a:lnTo>
                    <a:pt x="1471" y="969"/>
                  </a:lnTo>
                  <a:lnTo>
                    <a:pt x="1475" y="978"/>
                  </a:lnTo>
                  <a:lnTo>
                    <a:pt x="1475" y="980"/>
                  </a:lnTo>
                  <a:lnTo>
                    <a:pt x="1481" y="984"/>
                  </a:lnTo>
                  <a:lnTo>
                    <a:pt x="1481" y="988"/>
                  </a:lnTo>
                  <a:lnTo>
                    <a:pt x="1481" y="986"/>
                  </a:lnTo>
                  <a:lnTo>
                    <a:pt x="1497" y="1036"/>
                  </a:lnTo>
                  <a:lnTo>
                    <a:pt x="1497" y="1038"/>
                  </a:lnTo>
                  <a:lnTo>
                    <a:pt x="1499" y="1048"/>
                  </a:lnTo>
                  <a:lnTo>
                    <a:pt x="1501" y="1052"/>
                  </a:lnTo>
                  <a:lnTo>
                    <a:pt x="1507" y="1052"/>
                  </a:lnTo>
                  <a:lnTo>
                    <a:pt x="1513" y="1050"/>
                  </a:lnTo>
                  <a:lnTo>
                    <a:pt x="1529" y="1054"/>
                  </a:lnTo>
                  <a:lnTo>
                    <a:pt x="1537" y="1062"/>
                  </a:lnTo>
                  <a:lnTo>
                    <a:pt x="1541" y="1064"/>
                  </a:lnTo>
                  <a:lnTo>
                    <a:pt x="1545" y="1064"/>
                  </a:lnTo>
                  <a:lnTo>
                    <a:pt x="1545" y="1068"/>
                  </a:lnTo>
                  <a:lnTo>
                    <a:pt x="1547" y="1072"/>
                  </a:lnTo>
                  <a:lnTo>
                    <a:pt x="1549" y="1074"/>
                  </a:lnTo>
                  <a:lnTo>
                    <a:pt x="1549" y="1084"/>
                  </a:lnTo>
                  <a:lnTo>
                    <a:pt x="1553" y="1092"/>
                  </a:lnTo>
                  <a:lnTo>
                    <a:pt x="1557" y="1092"/>
                  </a:lnTo>
                  <a:lnTo>
                    <a:pt x="1563" y="1094"/>
                  </a:lnTo>
                  <a:lnTo>
                    <a:pt x="1567" y="1092"/>
                  </a:lnTo>
                  <a:lnTo>
                    <a:pt x="1585" y="1082"/>
                  </a:lnTo>
                  <a:lnTo>
                    <a:pt x="1591" y="1082"/>
                  </a:lnTo>
                  <a:lnTo>
                    <a:pt x="1609" y="1074"/>
                  </a:lnTo>
                  <a:lnTo>
                    <a:pt x="1609" y="1076"/>
                  </a:lnTo>
                  <a:lnTo>
                    <a:pt x="1607" y="1080"/>
                  </a:lnTo>
                  <a:lnTo>
                    <a:pt x="1607" y="1084"/>
                  </a:lnTo>
                  <a:lnTo>
                    <a:pt x="1607" y="1090"/>
                  </a:lnTo>
                  <a:lnTo>
                    <a:pt x="1607" y="1094"/>
                  </a:lnTo>
                  <a:lnTo>
                    <a:pt x="1601" y="1100"/>
                  </a:lnTo>
                  <a:lnTo>
                    <a:pt x="1593" y="1126"/>
                  </a:lnTo>
                  <a:lnTo>
                    <a:pt x="1585" y="1142"/>
                  </a:lnTo>
                  <a:lnTo>
                    <a:pt x="1583" y="1148"/>
                  </a:lnTo>
                  <a:lnTo>
                    <a:pt x="1579" y="1150"/>
                  </a:lnTo>
                  <a:lnTo>
                    <a:pt x="1565" y="1146"/>
                  </a:lnTo>
                  <a:lnTo>
                    <a:pt x="1551" y="1158"/>
                  </a:lnTo>
                  <a:lnTo>
                    <a:pt x="1553" y="1162"/>
                  </a:lnTo>
                  <a:lnTo>
                    <a:pt x="1555" y="1184"/>
                  </a:lnTo>
                  <a:lnTo>
                    <a:pt x="1551" y="1192"/>
                  </a:lnTo>
                  <a:lnTo>
                    <a:pt x="1545" y="1196"/>
                  </a:lnTo>
                  <a:lnTo>
                    <a:pt x="1545" y="1202"/>
                  </a:lnTo>
                  <a:lnTo>
                    <a:pt x="1547" y="1204"/>
                  </a:lnTo>
                  <a:lnTo>
                    <a:pt x="1549" y="1204"/>
                  </a:lnTo>
                  <a:lnTo>
                    <a:pt x="1547" y="1202"/>
                  </a:lnTo>
                  <a:lnTo>
                    <a:pt x="1547" y="1200"/>
                  </a:lnTo>
                  <a:lnTo>
                    <a:pt x="1555" y="1200"/>
                  </a:lnTo>
                  <a:lnTo>
                    <a:pt x="1557" y="1198"/>
                  </a:lnTo>
                  <a:lnTo>
                    <a:pt x="1559" y="1196"/>
                  </a:lnTo>
                  <a:lnTo>
                    <a:pt x="1559" y="1194"/>
                  </a:lnTo>
                  <a:lnTo>
                    <a:pt x="1563" y="1190"/>
                  </a:lnTo>
                  <a:lnTo>
                    <a:pt x="1565" y="1184"/>
                  </a:lnTo>
                  <a:lnTo>
                    <a:pt x="1565" y="1186"/>
                  </a:lnTo>
                  <a:lnTo>
                    <a:pt x="1567" y="1186"/>
                  </a:lnTo>
                  <a:lnTo>
                    <a:pt x="1565" y="1190"/>
                  </a:lnTo>
                  <a:lnTo>
                    <a:pt x="1567" y="1190"/>
                  </a:lnTo>
                  <a:lnTo>
                    <a:pt x="1571" y="1188"/>
                  </a:lnTo>
                  <a:lnTo>
                    <a:pt x="1571" y="1194"/>
                  </a:lnTo>
                  <a:lnTo>
                    <a:pt x="1571" y="1196"/>
                  </a:lnTo>
                  <a:lnTo>
                    <a:pt x="1577" y="1196"/>
                  </a:lnTo>
                  <a:lnTo>
                    <a:pt x="1579" y="1198"/>
                  </a:lnTo>
                  <a:lnTo>
                    <a:pt x="1581" y="1198"/>
                  </a:lnTo>
                  <a:lnTo>
                    <a:pt x="1583" y="1198"/>
                  </a:lnTo>
                  <a:lnTo>
                    <a:pt x="1585" y="1198"/>
                  </a:lnTo>
                  <a:lnTo>
                    <a:pt x="1591" y="1196"/>
                  </a:lnTo>
                  <a:lnTo>
                    <a:pt x="1593" y="1196"/>
                  </a:lnTo>
                  <a:lnTo>
                    <a:pt x="1615" y="1180"/>
                  </a:lnTo>
                  <a:lnTo>
                    <a:pt x="1623" y="1170"/>
                  </a:lnTo>
                  <a:lnTo>
                    <a:pt x="1623" y="1168"/>
                  </a:lnTo>
                  <a:lnTo>
                    <a:pt x="1627" y="1162"/>
                  </a:lnTo>
                  <a:lnTo>
                    <a:pt x="1631" y="1162"/>
                  </a:lnTo>
                  <a:lnTo>
                    <a:pt x="1685" y="1078"/>
                  </a:lnTo>
                  <a:lnTo>
                    <a:pt x="1687" y="1078"/>
                  </a:lnTo>
                  <a:lnTo>
                    <a:pt x="1691" y="1076"/>
                  </a:lnTo>
                  <a:lnTo>
                    <a:pt x="1691" y="1066"/>
                  </a:lnTo>
                  <a:lnTo>
                    <a:pt x="1691" y="1062"/>
                  </a:lnTo>
                  <a:lnTo>
                    <a:pt x="1695" y="1054"/>
                  </a:lnTo>
                  <a:lnTo>
                    <a:pt x="1693" y="1042"/>
                  </a:lnTo>
                  <a:lnTo>
                    <a:pt x="1697" y="1040"/>
                  </a:lnTo>
                  <a:lnTo>
                    <a:pt x="1695" y="1038"/>
                  </a:lnTo>
                  <a:lnTo>
                    <a:pt x="1695" y="1036"/>
                  </a:lnTo>
                  <a:lnTo>
                    <a:pt x="1693" y="1024"/>
                  </a:lnTo>
                  <a:lnTo>
                    <a:pt x="1695" y="1020"/>
                  </a:lnTo>
                  <a:lnTo>
                    <a:pt x="1695" y="1010"/>
                  </a:lnTo>
                  <a:lnTo>
                    <a:pt x="1697" y="1010"/>
                  </a:lnTo>
                  <a:lnTo>
                    <a:pt x="1699" y="1008"/>
                  </a:lnTo>
                  <a:lnTo>
                    <a:pt x="1697" y="1006"/>
                  </a:lnTo>
                  <a:lnTo>
                    <a:pt x="1701" y="1000"/>
                  </a:lnTo>
                  <a:lnTo>
                    <a:pt x="1703" y="1000"/>
                  </a:lnTo>
                  <a:lnTo>
                    <a:pt x="1707" y="994"/>
                  </a:lnTo>
                  <a:lnTo>
                    <a:pt x="1707" y="992"/>
                  </a:lnTo>
                  <a:lnTo>
                    <a:pt x="1707" y="988"/>
                  </a:lnTo>
                  <a:lnTo>
                    <a:pt x="1703" y="982"/>
                  </a:lnTo>
                  <a:lnTo>
                    <a:pt x="1705" y="978"/>
                  </a:lnTo>
                  <a:lnTo>
                    <a:pt x="1703" y="970"/>
                  </a:lnTo>
                  <a:lnTo>
                    <a:pt x="1697" y="967"/>
                  </a:lnTo>
                  <a:lnTo>
                    <a:pt x="1695" y="967"/>
                  </a:lnTo>
                  <a:lnTo>
                    <a:pt x="1691" y="965"/>
                  </a:lnTo>
                  <a:lnTo>
                    <a:pt x="1687" y="963"/>
                  </a:lnTo>
                  <a:lnTo>
                    <a:pt x="1685" y="965"/>
                  </a:lnTo>
                  <a:lnTo>
                    <a:pt x="1687" y="963"/>
                  </a:lnTo>
                  <a:lnTo>
                    <a:pt x="1691" y="963"/>
                  </a:lnTo>
                  <a:lnTo>
                    <a:pt x="1693" y="965"/>
                  </a:lnTo>
                  <a:lnTo>
                    <a:pt x="1695" y="965"/>
                  </a:lnTo>
                  <a:lnTo>
                    <a:pt x="1699" y="965"/>
                  </a:lnTo>
                  <a:lnTo>
                    <a:pt x="1703" y="969"/>
                  </a:lnTo>
                  <a:lnTo>
                    <a:pt x="1705" y="967"/>
                  </a:lnTo>
                  <a:lnTo>
                    <a:pt x="1707" y="965"/>
                  </a:lnTo>
                  <a:lnTo>
                    <a:pt x="1707" y="961"/>
                  </a:lnTo>
                  <a:lnTo>
                    <a:pt x="1705" y="961"/>
                  </a:lnTo>
                  <a:lnTo>
                    <a:pt x="1691" y="951"/>
                  </a:lnTo>
                  <a:lnTo>
                    <a:pt x="1691" y="949"/>
                  </a:lnTo>
                  <a:lnTo>
                    <a:pt x="1691" y="945"/>
                  </a:lnTo>
                  <a:lnTo>
                    <a:pt x="1685" y="941"/>
                  </a:lnTo>
                  <a:lnTo>
                    <a:pt x="1683" y="941"/>
                  </a:lnTo>
                  <a:lnTo>
                    <a:pt x="1683" y="939"/>
                  </a:lnTo>
                  <a:lnTo>
                    <a:pt x="1683" y="937"/>
                  </a:lnTo>
                  <a:lnTo>
                    <a:pt x="1679" y="937"/>
                  </a:lnTo>
                  <a:lnTo>
                    <a:pt x="1675" y="939"/>
                  </a:lnTo>
                  <a:lnTo>
                    <a:pt x="1673" y="939"/>
                  </a:lnTo>
                  <a:lnTo>
                    <a:pt x="1667" y="937"/>
                  </a:lnTo>
                  <a:lnTo>
                    <a:pt x="1667" y="943"/>
                  </a:lnTo>
                  <a:lnTo>
                    <a:pt x="1665" y="955"/>
                  </a:lnTo>
                  <a:lnTo>
                    <a:pt x="1661" y="957"/>
                  </a:lnTo>
                  <a:lnTo>
                    <a:pt x="1663" y="953"/>
                  </a:lnTo>
                  <a:lnTo>
                    <a:pt x="1665" y="949"/>
                  </a:lnTo>
                  <a:lnTo>
                    <a:pt x="1663" y="945"/>
                  </a:lnTo>
                  <a:lnTo>
                    <a:pt x="1659" y="951"/>
                  </a:lnTo>
                  <a:lnTo>
                    <a:pt x="1649" y="955"/>
                  </a:lnTo>
                  <a:lnTo>
                    <a:pt x="1645" y="955"/>
                  </a:lnTo>
                  <a:lnTo>
                    <a:pt x="1645" y="953"/>
                  </a:lnTo>
                  <a:lnTo>
                    <a:pt x="1647" y="953"/>
                  </a:lnTo>
                  <a:lnTo>
                    <a:pt x="1651" y="947"/>
                  </a:lnTo>
                  <a:lnTo>
                    <a:pt x="1651" y="945"/>
                  </a:lnTo>
                  <a:lnTo>
                    <a:pt x="1649" y="945"/>
                  </a:lnTo>
                  <a:lnTo>
                    <a:pt x="1647" y="941"/>
                  </a:lnTo>
                  <a:lnTo>
                    <a:pt x="1649" y="941"/>
                  </a:lnTo>
                  <a:lnTo>
                    <a:pt x="1651" y="939"/>
                  </a:lnTo>
                  <a:lnTo>
                    <a:pt x="1651" y="937"/>
                  </a:lnTo>
                  <a:lnTo>
                    <a:pt x="1647" y="937"/>
                  </a:lnTo>
                  <a:lnTo>
                    <a:pt x="1645" y="939"/>
                  </a:lnTo>
                  <a:lnTo>
                    <a:pt x="1643" y="941"/>
                  </a:lnTo>
                  <a:lnTo>
                    <a:pt x="1645" y="943"/>
                  </a:lnTo>
                  <a:lnTo>
                    <a:pt x="1643" y="945"/>
                  </a:lnTo>
                  <a:lnTo>
                    <a:pt x="1641" y="949"/>
                  </a:lnTo>
                  <a:lnTo>
                    <a:pt x="1639" y="949"/>
                  </a:lnTo>
                  <a:lnTo>
                    <a:pt x="1637" y="951"/>
                  </a:lnTo>
                  <a:lnTo>
                    <a:pt x="1637" y="949"/>
                  </a:lnTo>
                  <a:lnTo>
                    <a:pt x="1639" y="935"/>
                  </a:lnTo>
                  <a:lnTo>
                    <a:pt x="1637" y="935"/>
                  </a:lnTo>
                  <a:lnTo>
                    <a:pt x="1639" y="931"/>
                  </a:lnTo>
                  <a:lnTo>
                    <a:pt x="1637" y="929"/>
                  </a:lnTo>
                  <a:lnTo>
                    <a:pt x="1635" y="927"/>
                  </a:lnTo>
                  <a:lnTo>
                    <a:pt x="1623" y="929"/>
                  </a:lnTo>
                  <a:lnTo>
                    <a:pt x="1615" y="925"/>
                  </a:lnTo>
                  <a:lnTo>
                    <a:pt x="1615" y="919"/>
                  </a:lnTo>
                  <a:lnTo>
                    <a:pt x="1623" y="913"/>
                  </a:lnTo>
                  <a:lnTo>
                    <a:pt x="1625" y="913"/>
                  </a:lnTo>
                  <a:lnTo>
                    <a:pt x="1631" y="909"/>
                  </a:lnTo>
                  <a:lnTo>
                    <a:pt x="1633" y="905"/>
                  </a:lnTo>
                  <a:lnTo>
                    <a:pt x="1635" y="903"/>
                  </a:lnTo>
                  <a:lnTo>
                    <a:pt x="1651" y="889"/>
                  </a:lnTo>
                  <a:lnTo>
                    <a:pt x="1655" y="883"/>
                  </a:lnTo>
                  <a:lnTo>
                    <a:pt x="1657" y="881"/>
                  </a:lnTo>
                  <a:lnTo>
                    <a:pt x="1657" y="879"/>
                  </a:lnTo>
                  <a:lnTo>
                    <a:pt x="1657" y="877"/>
                  </a:lnTo>
                  <a:lnTo>
                    <a:pt x="1661" y="873"/>
                  </a:lnTo>
                  <a:lnTo>
                    <a:pt x="1663" y="871"/>
                  </a:lnTo>
                  <a:lnTo>
                    <a:pt x="1665" y="871"/>
                  </a:lnTo>
                  <a:lnTo>
                    <a:pt x="1665" y="867"/>
                  </a:lnTo>
                  <a:lnTo>
                    <a:pt x="1675" y="857"/>
                  </a:lnTo>
                  <a:lnTo>
                    <a:pt x="1677" y="857"/>
                  </a:lnTo>
                  <a:lnTo>
                    <a:pt x="1683" y="851"/>
                  </a:lnTo>
                  <a:lnTo>
                    <a:pt x="1683" y="847"/>
                  </a:lnTo>
                  <a:lnTo>
                    <a:pt x="1685" y="847"/>
                  </a:lnTo>
                  <a:lnTo>
                    <a:pt x="1691" y="843"/>
                  </a:lnTo>
                  <a:lnTo>
                    <a:pt x="1693" y="839"/>
                  </a:lnTo>
                  <a:lnTo>
                    <a:pt x="1695" y="835"/>
                  </a:lnTo>
                  <a:lnTo>
                    <a:pt x="1733" y="799"/>
                  </a:lnTo>
                  <a:lnTo>
                    <a:pt x="1775" y="797"/>
                  </a:lnTo>
                  <a:lnTo>
                    <a:pt x="1775" y="801"/>
                  </a:lnTo>
                  <a:lnTo>
                    <a:pt x="1775" y="803"/>
                  </a:lnTo>
                  <a:lnTo>
                    <a:pt x="1777" y="803"/>
                  </a:lnTo>
                  <a:lnTo>
                    <a:pt x="1781" y="803"/>
                  </a:lnTo>
                  <a:lnTo>
                    <a:pt x="1781" y="801"/>
                  </a:lnTo>
                  <a:lnTo>
                    <a:pt x="1781" y="797"/>
                  </a:lnTo>
                  <a:lnTo>
                    <a:pt x="1783" y="795"/>
                  </a:lnTo>
                  <a:lnTo>
                    <a:pt x="1799" y="801"/>
                  </a:lnTo>
                  <a:lnTo>
                    <a:pt x="1803" y="801"/>
                  </a:lnTo>
                  <a:lnTo>
                    <a:pt x="1803" y="799"/>
                  </a:lnTo>
                  <a:lnTo>
                    <a:pt x="1805" y="797"/>
                  </a:lnTo>
                  <a:lnTo>
                    <a:pt x="1811" y="797"/>
                  </a:lnTo>
                  <a:lnTo>
                    <a:pt x="1813" y="801"/>
                  </a:lnTo>
                  <a:lnTo>
                    <a:pt x="1815" y="803"/>
                  </a:lnTo>
                  <a:lnTo>
                    <a:pt x="1819" y="801"/>
                  </a:lnTo>
                  <a:lnTo>
                    <a:pt x="1819" y="799"/>
                  </a:lnTo>
                  <a:lnTo>
                    <a:pt x="1817" y="799"/>
                  </a:lnTo>
                  <a:lnTo>
                    <a:pt x="1817" y="797"/>
                  </a:lnTo>
                  <a:lnTo>
                    <a:pt x="1819" y="795"/>
                  </a:lnTo>
                  <a:lnTo>
                    <a:pt x="1823" y="795"/>
                  </a:lnTo>
                  <a:lnTo>
                    <a:pt x="1823" y="793"/>
                  </a:lnTo>
                  <a:lnTo>
                    <a:pt x="1821" y="791"/>
                  </a:lnTo>
                  <a:lnTo>
                    <a:pt x="1821" y="789"/>
                  </a:lnTo>
                  <a:lnTo>
                    <a:pt x="1825" y="787"/>
                  </a:lnTo>
                  <a:lnTo>
                    <a:pt x="1827" y="787"/>
                  </a:lnTo>
                  <a:lnTo>
                    <a:pt x="1841" y="791"/>
                  </a:lnTo>
                  <a:lnTo>
                    <a:pt x="1843" y="791"/>
                  </a:lnTo>
                  <a:lnTo>
                    <a:pt x="1847" y="793"/>
                  </a:lnTo>
                  <a:lnTo>
                    <a:pt x="1847" y="795"/>
                  </a:lnTo>
                  <a:lnTo>
                    <a:pt x="1849" y="795"/>
                  </a:lnTo>
                  <a:lnTo>
                    <a:pt x="1851" y="793"/>
                  </a:lnTo>
                  <a:lnTo>
                    <a:pt x="1853" y="791"/>
                  </a:lnTo>
                  <a:lnTo>
                    <a:pt x="1857" y="793"/>
                  </a:lnTo>
                  <a:lnTo>
                    <a:pt x="1863" y="797"/>
                  </a:lnTo>
                  <a:lnTo>
                    <a:pt x="1863" y="799"/>
                  </a:lnTo>
                  <a:lnTo>
                    <a:pt x="1869" y="801"/>
                  </a:lnTo>
                  <a:lnTo>
                    <a:pt x="1869" y="803"/>
                  </a:lnTo>
                  <a:lnTo>
                    <a:pt x="1867" y="805"/>
                  </a:lnTo>
                  <a:lnTo>
                    <a:pt x="1857" y="805"/>
                  </a:lnTo>
                  <a:lnTo>
                    <a:pt x="1853" y="805"/>
                  </a:lnTo>
                  <a:lnTo>
                    <a:pt x="1853" y="807"/>
                  </a:lnTo>
                  <a:lnTo>
                    <a:pt x="1857" y="813"/>
                  </a:lnTo>
                  <a:lnTo>
                    <a:pt x="1865" y="813"/>
                  </a:lnTo>
                  <a:lnTo>
                    <a:pt x="1869" y="811"/>
                  </a:lnTo>
                  <a:lnTo>
                    <a:pt x="1871" y="809"/>
                  </a:lnTo>
                  <a:lnTo>
                    <a:pt x="1873" y="807"/>
                  </a:lnTo>
                  <a:lnTo>
                    <a:pt x="1875" y="809"/>
                  </a:lnTo>
                  <a:lnTo>
                    <a:pt x="1879" y="811"/>
                  </a:lnTo>
                  <a:lnTo>
                    <a:pt x="1881" y="809"/>
                  </a:lnTo>
                  <a:lnTo>
                    <a:pt x="1883" y="807"/>
                  </a:lnTo>
                  <a:lnTo>
                    <a:pt x="1887" y="807"/>
                  </a:lnTo>
                  <a:lnTo>
                    <a:pt x="1887" y="805"/>
                  </a:lnTo>
                  <a:lnTo>
                    <a:pt x="1889" y="803"/>
                  </a:lnTo>
                  <a:lnTo>
                    <a:pt x="1895" y="803"/>
                  </a:lnTo>
                  <a:lnTo>
                    <a:pt x="1897" y="807"/>
                  </a:lnTo>
                  <a:lnTo>
                    <a:pt x="1899" y="807"/>
                  </a:lnTo>
                  <a:lnTo>
                    <a:pt x="1902" y="805"/>
                  </a:lnTo>
                  <a:lnTo>
                    <a:pt x="1902" y="803"/>
                  </a:lnTo>
                  <a:lnTo>
                    <a:pt x="1906" y="803"/>
                  </a:lnTo>
                  <a:lnTo>
                    <a:pt x="1908" y="805"/>
                  </a:lnTo>
                  <a:lnTo>
                    <a:pt x="1908" y="803"/>
                  </a:lnTo>
                  <a:lnTo>
                    <a:pt x="1912" y="803"/>
                  </a:lnTo>
                  <a:lnTo>
                    <a:pt x="1912" y="801"/>
                  </a:lnTo>
                  <a:lnTo>
                    <a:pt x="1910" y="799"/>
                  </a:lnTo>
                  <a:lnTo>
                    <a:pt x="1910" y="795"/>
                  </a:lnTo>
                  <a:lnTo>
                    <a:pt x="1904" y="793"/>
                  </a:lnTo>
                  <a:lnTo>
                    <a:pt x="1899" y="795"/>
                  </a:lnTo>
                  <a:lnTo>
                    <a:pt x="1899" y="793"/>
                  </a:lnTo>
                  <a:lnTo>
                    <a:pt x="1901" y="791"/>
                  </a:lnTo>
                  <a:lnTo>
                    <a:pt x="1899" y="785"/>
                  </a:lnTo>
                  <a:lnTo>
                    <a:pt x="1899" y="783"/>
                  </a:lnTo>
                  <a:lnTo>
                    <a:pt x="1901" y="785"/>
                  </a:lnTo>
                  <a:lnTo>
                    <a:pt x="1908" y="771"/>
                  </a:lnTo>
                  <a:lnTo>
                    <a:pt x="1910" y="767"/>
                  </a:lnTo>
                  <a:lnTo>
                    <a:pt x="1914" y="765"/>
                  </a:lnTo>
                  <a:lnTo>
                    <a:pt x="1924" y="755"/>
                  </a:lnTo>
                  <a:lnTo>
                    <a:pt x="1924" y="753"/>
                  </a:lnTo>
                  <a:lnTo>
                    <a:pt x="1934" y="741"/>
                  </a:lnTo>
                  <a:lnTo>
                    <a:pt x="1936" y="735"/>
                  </a:lnTo>
                  <a:lnTo>
                    <a:pt x="1944" y="727"/>
                  </a:lnTo>
                  <a:lnTo>
                    <a:pt x="1946" y="727"/>
                  </a:lnTo>
                  <a:lnTo>
                    <a:pt x="1948" y="723"/>
                  </a:lnTo>
                  <a:lnTo>
                    <a:pt x="1956" y="725"/>
                  </a:lnTo>
                  <a:lnTo>
                    <a:pt x="1966" y="723"/>
                  </a:lnTo>
                  <a:lnTo>
                    <a:pt x="1968" y="721"/>
                  </a:lnTo>
                  <a:lnTo>
                    <a:pt x="1970" y="719"/>
                  </a:lnTo>
                  <a:lnTo>
                    <a:pt x="1972" y="719"/>
                  </a:lnTo>
                  <a:lnTo>
                    <a:pt x="1976" y="721"/>
                  </a:lnTo>
                  <a:lnTo>
                    <a:pt x="1976" y="723"/>
                  </a:lnTo>
                  <a:lnTo>
                    <a:pt x="1978" y="727"/>
                  </a:lnTo>
                  <a:lnTo>
                    <a:pt x="1982" y="727"/>
                  </a:lnTo>
                  <a:lnTo>
                    <a:pt x="1990" y="719"/>
                  </a:lnTo>
                  <a:lnTo>
                    <a:pt x="1988" y="731"/>
                  </a:lnTo>
                  <a:lnTo>
                    <a:pt x="1986" y="733"/>
                  </a:lnTo>
                  <a:lnTo>
                    <a:pt x="1982" y="739"/>
                  </a:lnTo>
                  <a:lnTo>
                    <a:pt x="1982" y="741"/>
                  </a:lnTo>
                  <a:lnTo>
                    <a:pt x="1984" y="745"/>
                  </a:lnTo>
                  <a:lnTo>
                    <a:pt x="1984" y="747"/>
                  </a:lnTo>
                  <a:lnTo>
                    <a:pt x="1982" y="747"/>
                  </a:lnTo>
                  <a:lnTo>
                    <a:pt x="1982" y="749"/>
                  </a:lnTo>
                  <a:lnTo>
                    <a:pt x="1984" y="751"/>
                  </a:lnTo>
                  <a:lnTo>
                    <a:pt x="1990" y="747"/>
                  </a:lnTo>
                  <a:lnTo>
                    <a:pt x="1986" y="759"/>
                  </a:lnTo>
                  <a:lnTo>
                    <a:pt x="1988" y="761"/>
                  </a:lnTo>
                  <a:lnTo>
                    <a:pt x="1990" y="761"/>
                  </a:lnTo>
                  <a:lnTo>
                    <a:pt x="1992" y="757"/>
                  </a:lnTo>
                  <a:lnTo>
                    <a:pt x="1996" y="757"/>
                  </a:lnTo>
                  <a:lnTo>
                    <a:pt x="2020" y="729"/>
                  </a:lnTo>
                  <a:lnTo>
                    <a:pt x="2024" y="729"/>
                  </a:lnTo>
                  <a:lnTo>
                    <a:pt x="2026" y="729"/>
                  </a:lnTo>
                  <a:lnTo>
                    <a:pt x="2026" y="727"/>
                  </a:lnTo>
                  <a:lnTo>
                    <a:pt x="2028" y="727"/>
                  </a:lnTo>
                  <a:lnTo>
                    <a:pt x="2028" y="729"/>
                  </a:lnTo>
                  <a:lnTo>
                    <a:pt x="2028" y="731"/>
                  </a:lnTo>
                  <a:lnTo>
                    <a:pt x="2030" y="731"/>
                  </a:lnTo>
                  <a:lnTo>
                    <a:pt x="2034" y="727"/>
                  </a:lnTo>
                  <a:lnTo>
                    <a:pt x="2030" y="727"/>
                  </a:lnTo>
                  <a:lnTo>
                    <a:pt x="2030" y="723"/>
                  </a:lnTo>
                  <a:lnTo>
                    <a:pt x="2030" y="715"/>
                  </a:lnTo>
                  <a:lnTo>
                    <a:pt x="2030" y="713"/>
                  </a:lnTo>
                  <a:lnTo>
                    <a:pt x="2034" y="710"/>
                  </a:lnTo>
                  <a:lnTo>
                    <a:pt x="2034" y="706"/>
                  </a:lnTo>
                  <a:lnTo>
                    <a:pt x="2034" y="704"/>
                  </a:lnTo>
                  <a:lnTo>
                    <a:pt x="2038" y="700"/>
                  </a:lnTo>
                  <a:lnTo>
                    <a:pt x="2050" y="696"/>
                  </a:lnTo>
                  <a:lnTo>
                    <a:pt x="2054" y="698"/>
                  </a:lnTo>
                  <a:lnTo>
                    <a:pt x="2058" y="702"/>
                  </a:lnTo>
                  <a:lnTo>
                    <a:pt x="2058" y="704"/>
                  </a:lnTo>
                  <a:lnTo>
                    <a:pt x="2054" y="704"/>
                  </a:lnTo>
                  <a:lnTo>
                    <a:pt x="2046" y="710"/>
                  </a:lnTo>
                  <a:lnTo>
                    <a:pt x="2044" y="727"/>
                  </a:lnTo>
                  <a:lnTo>
                    <a:pt x="2042" y="731"/>
                  </a:lnTo>
                  <a:lnTo>
                    <a:pt x="2042" y="735"/>
                  </a:lnTo>
                  <a:lnTo>
                    <a:pt x="2042" y="737"/>
                  </a:lnTo>
                  <a:lnTo>
                    <a:pt x="2042" y="741"/>
                  </a:lnTo>
                  <a:lnTo>
                    <a:pt x="2040" y="743"/>
                  </a:lnTo>
                  <a:lnTo>
                    <a:pt x="2038" y="743"/>
                  </a:lnTo>
                  <a:lnTo>
                    <a:pt x="2038" y="749"/>
                  </a:lnTo>
                  <a:lnTo>
                    <a:pt x="2040" y="751"/>
                  </a:lnTo>
                  <a:lnTo>
                    <a:pt x="2040" y="753"/>
                  </a:lnTo>
                  <a:lnTo>
                    <a:pt x="2034" y="757"/>
                  </a:lnTo>
                  <a:lnTo>
                    <a:pt x="2032" y="755"/>
                  </a:lnTo>
                  <a:lnTo>
                    <a:pt x="2028" y="757"/>
                  </a:lnTo>
                  <a:lnTo>
                    <a:pt x="2024" y="761"/>
                  </a:lnTo>
                  <a:lnTo>
                    <a:pt x="2020" y="761"/>
                  </a:lnTo>
                  <a:lnTo>
                    <a:pt x="2014" y="765"/>
                  </a:lnTo>
                  <a:lnTo>
                    <a:pt x="2012" y="767"/>
                  </a:lnTo>
                  <a:lnTo>
                    <a:pt x="2012" y="769"/>
                  </a:lnTo>
                  <a:lnTo>
                    <a:pt x="2012" y="773"/>
                  </a:lnTo>
                  <a:lnTo>
                    <a:pt x="1998" y="789"/>
                  </a:lnTo>
                  <a:lnTo>
                    <a:pt x="1992" y="793"/>
                  </a:lnTo>
                  <a:lnTo>
                    <a:pt x="1990" y="797"/>
                  </a:lnTo>
                  <a:lnTo>
                    <a:pt x="1986" y="799"/>
                  </a:lnTo>
                  <a:lnTo>
                    <a:pt x="1982" y="807"/>
                  </a:lnTo>
                  <a:lnTo>
                    <a:pt x="1980" y="811"/>
                  </a:lnTo>
                  <a:lnTo>
                    <a:pt x="1960" y="835"/>
                  </a:lnTo>
                  <a:lnTo>
                    <a:pt x="1956" y="837"/>
                  </a:lnTo>
                  <a:lnTo>
                    <a:pt x="1950" y="837"/>
                  </a:lnTo>
                  <a:lnTo>
                    <a:pt x="1946" y="843"/>
                  </a:lnTo>
                  <a:lnTo>
                    <a:pt x="1940" y="841"/>
                  </a:lnTo>
                  <a:lnTo>
                    <a:pt x="1938" y="843"/>
                  </a:lnTo>
                  <a:lnTo>
                    <a:pt x="1940" y="851"/>
                  </a:lnTo>
                  <a:lnTo>
                    <a:pt x="1936" y="863"/>
                  </a:lnTo>
                  <a:lnTo>
                    <a:pt x="1926" y="869"/>
                  </a:lnTo>
                  <a:lnTo>
                    <a:pt x="1918" y="893"/>
                  </a:lnTo>
                  <a:lnTo>
                    <a:pt x="1922" y="943"/>
                  </a:lnTo>
                  <a:lnTo>
                    <a:pt x="1924" y="945"/>
                  </a:lnTo>
                  <a:lnTo>
                    <a:pt x="1936" y="1018"/>
                  </a:lnTo>
                  <a:lnTo>
                    <a:pt x="1958" y="996"/>
                  </a:lnTo>
                  <a:lnTo>
                    <a:pt x="1962" y="984"/>
                  </a:lnTo>
                  <a:lnTo>
                    <a:pt x="1962" y="978"/>
                  </a:lnTo>
                  <a:lnTo>
                    <a:pt x="1962" y="976"/>
                  </a:lnTo>
                  <a:lnTo>
                    <a:pt x="1964" y="972"/>
                  </a:lnTo>
                  <a:lnTo>
                    <a:pt x="1962" y="972"/>
                  </a:lnTo>
                  <a:lnTo>
                    <a:pt x="1964" y="970"/>
                  </a:lnTo>
                  <a:lnTo>
                    <a:pt x="1966" y="970"/>
                  </a:lnTo>
                  <a:lnTo>
                    <a:pt x="1974" y="965"/>
                  </a:lnTo>
                  <a:lnTo>
                    <a:pt x="1980" y="963"/>
                  </a:lnTo>
                  <a:lnTo>
                    <a:pt x="1984" y="965"/>
                  </a:lnTo>
                  <a:lnTo>
                    <a:pt x="1984" y="963"/>
                  </a:lnTo>
                  <a:lnTo>
                    <a:pt x="1984" y="961"/>
                  </a:lnTo>
                  <a:lnTo>
                    <a:pt x="1982" y="943"/>
                  </a:lnTo>
                  <a:lnTo>
                    <a:pt x="1994" y="933"/>
                  </a:lnTo>
                  <a:lnTo>
                    <a:pt x="1998" y="929"/>
                  </a:lnTo>
                  <a:lnTo>
                    <a:pt x="2002" y="929"/>
                  </a:lnTo>
                  <a:lnTo>
                    <a:pt x="2004" y="931"/>
                  </a:lnTo>
                  <a:lnTo>
                    <a:pt x="2008" y="931"/>
                  </a:lnTo>
                  <a:lnTo>
                    <a:pt x="2010" y="931"/>
                  </a:lnTo>
                  <a:lnTo>
                    <a:pt x="2016" y="927"/>
                  </a:lnTo>
                  <a:lnTo>
                    <a:pt x="2016" y="923"/>
                  </a:lnTo>
                  <a:lnTo>
                    <a:pt x="2010" y="915"/>
                  </a:lnTo>
                  <a:lnTo>
                    <a:pt x="2008" y="909"/>
                  </a:lnTo>
                  <a:lnTo>
                    <a:pt x="2012" y="893"/>
                  </a:lnTo>
                  <a:lnTo>
                    <a:pt x="2014" y="889"/>
                  </a:lnTo>
                  <a:lnTo>
                    <a:pt x="2020" y="887"/>
                  </a:lnTo>
                  <a:lnTo>
                    <a:pt x="2018" y="883"/>
                  </a:lnTo>
                  <a:lnTo>
                    <a:pt x="2018" y="881"/>
                  </a:lnTo>
                  <a:lnTo>
                    <a:pt x="2026" y="879"/>
                  </a:lnTo>
                  <a:lnTo>
                    <a:pt x="2028" y="877"/>
                  </a:lnTo>
                  <a:lnTo>
                    <a:pt x="2028" y="879"/>
                  </a:lnTo>
                  <a:lnTo>
                    <a:pt x="2026" y="881"/>
                  </a:lnTo>
                  <a:lnTo>
                    <a:pt x="2024" y="883"/>
                  </a:lnTo>
                  <a:lnTo>
                    <a:pt x="2024" y="885"/>
                  </a:lnTo>
                  <a:lnTo>
                    <a:pt x="2026" y="891"/>
                  </a:lnTo>
                  <a:lnTo>
                    <a:pt x="2028" y="893"/>
                  </a:lnTo>
                  <a:lnTo>
                    <a:pt x="2030" y="893"/>
                  </a:lnTo>
                  <a:lnTo>
                    <a:pt x="2032" y="887"/>
                  </a:lnTo>
                  <a:lnTo>
                    <a:pt x="2034" y="885"/>
                  </a:lnTo>
                  <a:lnTo>
                    <a:pt x="2032" y="875"/>
                  </a:lnTo>
                  <a:lnTo>
                    <a:pt x="2030" y="873"/>
                  </a:lnTo>
                  <a:lnTo>
                    <a:pt x="2026" y="873"/>
                  </a:lnTo>
                  <a:lnTo>
                    <a:pt x="2024" y="857"/>
                  </a:lnTo>
                  <a:lnTo>
                    <a:pt x="2026" y="855"/>
                  </a:lnTo>
                  <a:lnTo>
                    <a:pt x="2030" y="851"/>
                  </a:lnTo>
                  <a:lnTo>
                    <a:pt x="2032" y="847"/>
                  </a:lnTo>
                  <a:lnTo>
                    <a:pt x="2032" y="843"/>
                  </a:lnTo>
                  <a:lnTo>
                    <a:pt x="2024" y="839"/>
                  </a:lnTo>
                  <a:lnTo>
                    <a:pt x="2020" y="839"/>
                  </a:lnTo>
                  <a:lnTo>
                    <a:pt x="2020" y="843"/>
                  </a:lnTo>
                  <a:lnTo>
                    <a:pt x="2018" y="845"/>
                  </a:lnTo>
                  <a:lnTo>
                    <a:pt x="2016" y="843"/>
                  </a:lnTo>
                  <a:lnTo>
                    <a:pt x="2014" y="843"/>
                  </a:lnTo>
                  <a:lnTo>
                    <a:pt x="2014" y="839"/>
                  </a:lnTo>
                  <a:lnTo>
                    <a:pt x="2014" y="835"/>
                  </a:lnTo>
                  <a:lnTo>
                    <a:pt x="2028" y="809"/>
                  </a:lnTo>
                  <a:lnTo>
                    <a:pt x="2028" y="807"/>
                  </a:lnTo>
                  <a:lnTo>
                    <a:pt x="2028" y="805"/>
                  </a:lnTo>
                  <a:lnTo>
                    <a:pt x="2032" y="805"/>
                  </a:lnTo>
                  <a:lnTo>
                    <a:pt x="2030" y="803"/>
                  </a:lnTo>
                  <a:lnTo>
                    <a:pt x="2030" y="801"/>
                  </a:lnTo>
                  <a:lnTo>
                    <a:pt x="2032" y="801"/>
                  </a:lnTo>
                  <a:lnTo>
                    <a:pt x="2034" y="799"/>
                  </a:lnTo>
                  <a:lnTo>
                    <a:pt x="2032" y="795"/>
                  </a:lnTo>
                  <a:lnTo>
                    <a:pt x="2034" y="791"/>
                  </a:lnTo>
                  <a:lnTo>
                    <a:pt x="2036" y="787"/>
                  </a:lnTo>
                  <a:lnTo>
                    <a:pt x="2036" y="785"/>
                  </a:lnTo>
                  <a:lnTo>
                    <a:pt x="2038" y="783"/>
                  </a:lnTo>
                  <a:lnTo>
                    <a:pt x="2040" y="781"/>
                  </a:lnTo>
                  <a:lnTo>
                    <a:pt x="2044" y="779"/>
                  </a:lnTo>
                  <a:lnTo>
                    <a:pt x="2046" y="781"/>
                  </a:lnTo>
                  <a:lnTo>
                    <a:pt x="2046" y="783"/>
                  </a:lnTo>
                  <a:lnTo>
                    <a:pt x="2048" y="779"/>
                  </a:lnTo>
                  <a:lnTo>
                    <a:pt x="2052" y="777"/>
                  </a:lnTo>
                  <a:lnTo>
                    <a:pt x="2056" y="781"/>
                  </a:lnTo>
                  <a:lnTo>
                    <a:pt x="2056" y="785"/>
                  </a:lnTo>
                  <a:lnTo>
                    <a:pt x="2060" y="785"/>
                  </a:lnTo>
                  <a:lnTo>
                    <a:pt x="2060" y="781"/>
                  </a:lnTo>
                  <a:lnTo>
                    <a:pt x="2060" y="777"/>
                  </a:lnTo>
                  <a:lnTo>
                    <a:pt x="2062" y="773"/>
                  </a:lnTo>
                  <a:lnTo>
                    <a:pt x="2072" y="769"/>
                  </a:lnTo>
                  <a:lnTo>
                    <a:pt x="2076" y="763"/>
                  </a:lnTo>
                  <a:lnTo>
                    <a:pt x="2078" y="765"/>
                  </a:lnTo>
                  <a:lnTo>
                    <a:pt x="2078" y="767"/>
                  </a:lnTo>
                  <a:lnTo>
                    <a:pt x="2076" y="769"/>
                  </a:lnTo>
                  <a:lnTo>
                    <a:pt x="2078" y="773"/>
                  </a:lnTo>
                  <a:lnTo>
                    <a:pt x="2076" y="781"/>
                  </a:lnTo>
                  <a:lnTo>
                    <a:pt x="2076" y="783"/>
                  </a:lnTo>
                  <a:lnTo>
                    <a:pt x="2076" y="785"/>
                  </a:lnTo>
                  <a:lnTo>
                    <a:pt x="2088" y="771"/>
                  </a:lnTo>
                  <a:lnTo>
                    <a:pt x="2088" y="767"/>
                  </a:lnTo>
                  <a:lnTo>
                    <a:pt x="2090" y="769"/>
                  </a:lnTo>
                  <a:lnTo>
                    <a:pt x="2094" y="767"/>
                  </a:lnTo>
                  <a:lnTo>
                    <a:pt x="2096" y="765"/>
                  </a:lnTo>
                  <a:lnTo>
                    <a:pt x="2100" y="763"/>
                  </a:lnTo>
                  <a:lnTo>
                    <a:pt x="2104" y="763"/>
                  </a:lnTo>
                  <a:lnTo>
                    <a:pt x="2106" y="759"/>
                  </a:lnTo>
                  <a:lnTo>
                    <a:pt x="2108" y="761"/>
                  </a:lnTo>
                  <a:lnTo>
                    <a:pt x="2118" y="761"/>
                  </a:lnTo>
                  <a:lnTo>
                    <a:pt x="2124" y="763"/>
                  </a:lnTo>
                  <a:lnTo>
                    <a:pt x="2128" y="767"/>
                  </a:lnTo>
                  <a:lnTo>
                    <a:pt x="2130" y="769"/>
                  </a:lnTo>
                  <a:lnTo>
                    <a:pt x="2134" y="779"/>
                  </a:lnTo>
                  <a:lnTo>
                    <a:pt x="2136" y="779"/>
                  </a:lnTo>
                  <a:lnTo>
                    <a:pt x="2138" y="781"/>
                  </a:lnTo>
                  <a:lnTo>
                    <a:pt x="2140" y="779"/>
                  </a:lnTo>
                  <a:lnTo>
                    <a:pt x="2140" y="775"/>
                  </a:lnTo>
                  <a:lnTo>
                    <a:pt x="2142" y="767"/>
                  </a:lnTo>
                  <a:lnTo>
                    <a:pt x="2142" y="765"/>
                  </a:lnTo>
                  <a:lnTo>
                    <a:pt x="2148" y="763"/>
                  </a:lnTo>
                  <a:lnTo>
                    <a:pt x="2150" y="763"/>
                  </a:lnTo>
                  <a:lnTo>
                    <a:pt x="2150" y="761"/>
                  </a:lnTo>
                  <a:lnTo>
                    <a:pt x="2152" y="761"/>
                  </a:lnTo>
                  <a:lnTo>
                    <a:pt x="2156" y="757"/>
                  </a:lnTo>
                  <a:lnTo>
                    <a:pt x="2158" y="757"/>
                  </a:lnTo>
                  <a:lnTo>
                    <a:pt x="2158" y="755"/>
                  </a:lnTo>
                  <a:lnTo>
                    <a:pt x="2160" y="753"/>
                  </a:lnTo>
                  <a:lnTo>
                    <a:pt x="2162" y="753"/>
                  </a:lnTo>
                  <a:lnTo>
                    <a:pt x="2164" y="751"/>
                  </a:lnTo>
                  <a:lnTo>
                    <a:pt x="2166" y="751"/>
                  </a:lnTo>
                  <a:lnTo>
                    <a:pt x="2166" y="749"/>
                  </a:lnTo>
                  <a:lnTo>
                    <a:pt x="2164" y="747"/>
                  </a:lnTo>
                  <a:lnTo>
                    <a:pt x="2164" y="745"/>
                  </a:lnTo>
                  <a:lnTo>
                    <a:pt x="2166" y="747"/>
                  </a:lnTo>
                  <a:lnTo>
                    <a:pt x="2168" y="749"/>
                  </a:lnTo>
                  <a:lnTo>
                    <a:pt x="2170" y="747"/>
                  </a:lnTo>
                  <a:lnTo>
                    <a:pt x="2170" y="743"/>
                  </a:lnTo>
                  <a:lnTo>
                    <a:pt x="2172" y="743"/>
                  </a:lnTo>
                  <a:lnTo>
                    <a:pt x="2176" y="741"/>
                  </a:lnTo>
                  <a:lnTo>
                    <a:pt x="2176" y="739"/>
                  </a:lnTo>
                  <a:lnTo>
                    <a:pt x="2176" y="737"/>
                  </a:lnTo>
                  <a:lnTo>
                    <a:pt x="2176" y="735"/>
                  </a:lnTo>
                  <a:lnTo>
                    <a:pt x="2178" y="737"/>
                  </a:lnTo>
                  <a:lnTo>
                    <a:pt x="2180" y="737"/>
                  </a:lnTo>
                  <a:lnTo>
                    <a:pt x="2180" y="735"/>
                  </a:lnTo>
                  <a:lnTo>
                    <a:pt x="2182" y="735"/>
                  </a:lnTo>
                  <a:lnTo>
                    <a:pt x="2184" y="733"/>
                  </a:lnTo>
                  <a:lnTo>
                    <a:pt x="2184" y="731"/>
                  </a:lnTo>
                  <a:lnTo>
                    <a:pt x="2184" y="727"/>
                  </a:lnTo>
                  <a:lnTo>
                    <a:pt x="2186" y="725"/>
                  </a:lnTo>
                  <a:lnTo>
                    <a:pt x="2188" y="725"/>
                  </a:lnTo>
                  <a:lnTo>
                    <a:pt x="2188" y="727"/>
                  </a:lnTo>
                  <a:lnTo>
                    <a:pt x="2190" y="729"/>
                  </a:lnTo>
                  <a:lnTo>
                    <a:pt x="2192" y="727"/>
                  </a:lnTo>
                  <a:lnTo>
                    <a:pt x="2196" y="725"/>
                  </a:lnTo>
                  <a:lnTo>
                    <a:pt x="2202" y="721"/>
                  </a:lnTo>
                  <a:lnTo>
                    <a:pt x="2204" y="719"/>
                  </a:lnTo>
                  <a:lnTo>
                    <a:pt x="2208" y="717"/>
                  </a:lnTo>
                  <a:lnTo>
                    <a:pt x="2210" y="715"/>
                  </a:lnTo>
                  <a:lnTo>
                    <a:pt x="2210" y="713"/>
                  </a:lnTo>
                  <a:lnTo>
                    <a:pt x="2212" y="712"/>
                  </a:lnTo>
                  <a:lnTo>
                    <a:pt x="2212" y="715"/>
                  </a:lnTo>
                  <a:lnTo>
                    <a:pt x="2218" y="712"/>
                  </a:lnTo>
                  <a:lnTo>
                    <a:pt x="2220" y="712"/>
                  </a:lnTo>
                  <a:lnTo>
                    <a:pt x="2234" y="704"/>
                  </a:lnTo>
                  <a:lnTo>
                    <a:pt x="2242" y="700"/>
                  </a:lnTo>
                  <a:lnTo>
                    <a:pt x="2242" y="698"/>
                  </a:lnTo>
                  <a:lnTo>
                    <a:pt x="2240" y="698"/>
                  </a:lnTo>
                  <a:lnTo>
                    <a:pt x="2238" y="690"/>
                  </a:lnTo>
                  <a:lnTo>
                    <a:pt x="2242" y="698"/>
                  </a:lnTo>
                  <a:lnTo>
                    <a:pt x="2244" y="698"/>
                  </a:lnTo>
                  <a:lnTo>
                    <a:pt x="2244" y="700"/>
                  </a:lnTo>
                  <a:lnTo>
                    <a:pt x="2248" y="700"/>
                  </a:lnTo>
                  <a:lnTo>
                    <a:pt x="2248" y="698"/>
                  </a:lnTo>
                  <a:lnTo>
                    <a:pt x="2246" y="696"/>
                  </a:lnTo>
                  <a:lnTo>
                    <a:pt x="2248" y="696"/>
                  </a:lnTo>
                  <a:lnTo>
                    <a:pt x="2248" y="698"/>
                  </a:lnTo>
                  <a:lnTo>
                    <a:pt x="2250" y="700"/>
                  </a:lnTo>
                  <a:lnTo>
                    <a:pt x="2256" y="702"/>
                  </a:lnTo>
                  <a:lnTo>
                    <a:pt x="2264" y="706"/>
                  </a:lnTo>
                  <a:lnTo>
                    <a:pt x="2268" y="708"/>
                  </a:lnTo>
                  <a:lnTo>
                    <a:pt x="2270" y="704"/>
                  </a:lnTo>
                  <a:lnTo>
                    <a:pt x="2272" y="704"/>
                  </a:lnTo>
                  <a:lnTo>
                    <a:pt x="2276" y="698"/>
                  </a:lnTo>
                  <a:lnTo>
                    <a:pt x="2276" y="694"/>
                  </a:lnTo>
                  <a:lnTo>
                    <a:pt x="2276" y="690"/>
                  </a:lnTo>
                  <a:lnTo>
                    <a:pt x="2268" y="688"/>
                  </a:lnTo>
                  <a:lnTo>
                    <a:pt x="2268" y="686"/>
                  </a:lnTo>
                  <a:lnTo>
                    <a:pt x="2268" y="684"/>
                  </a:lnTo>
                  <a:lnTo>
                    <a:pt x="2270" y="684"/>
                  </a:lnTo>
                  <a:lnTo>
                    <a:pt x="2274" y="684"/>
                  </a:lnTo>
                  <a:lnTo>
                    <a:pt x="2272" y="678"/>
                  </a:lnTo>
                  <a:lnTo>
                    <a:pt x="2270" y="678"/>
                  </a:lnTo>
                  <a:lnTo>
                    <a:pt x="2266" y="672"/>
                  </a:lnTo>
                  <a:lnTo>
                    <a:pt x="2264" y="654"/>
                  </a:lnTo>
                  <a:lnTo>
                    <a:pt x="2260" y="654"/>
                  </a:lnTo>
                  <a:lnTo>
                    <a:pt x="2258" y="652"/>
                  </a:lnTo>
                  <a:lnTo>
                    <a:pt x="2258" y="650"/>
                  </a:lnTo>
                  <a:lnTo>
                    <a:pt x="2260" y="648"/>
                  </a:lnTo>
                  <a:lnTo>
                    <a:pt x="2262" y="650"/>
                  </a:lnTo>
                  <a:lnTo>
                    <a:pt x="2258" y="640"/>
                  </a:lnTo>
                  <a:lnTo>
                    <a:pt x="2256" y="644"/>
                  </a:lnTo>
                  <a:lnTo>
                    <a:pt x="2252" y="642"/>
                  </a:lnTo>
                  <a:lnTo>
                    <a:pt x="2250" y="640"/>
                  </a:lnTo>
                  <a:lnTo>
                    <a:pt x="2248" y="640"/>
                  </a:lnTo>
                  <a:lnTo>
                    <a:pt x="2244" y="636"/>
                  </a:lnTo>
                  <a:lnTo>
                    <a:pt x="2244" y="626"/>
                  </a:lnTo>
                  <a:lnTo>
                    <a:pt x="2248" y="624"/>
                  </a:lnTo>
                  <a:lnTo>
                    <a:pt x="2250" y="626"/>
                  </a:lnTo>
                  <a:lnTo>
                    <a:pt x="2254" y="628"/>
                  </a:lnTo>
                  <a:lnTo>
                    <a:pt x="2258" y="626"/>
                  </a:lnTo>
                  <a:lnTo>
                    <a:pt x="2256" y="628"/>
                  </a:lnTo>
                  <a:lnTo>
                    <a:pt x="2258" y="630"/>
                  </a:lnTo>
                  <a:lnTo>
                    <a:pt x="2264" y="628"/>
                  </a:lnTo>
                  <a:lnTo>
                    <a:pt x="2262" y="630"/>
                  </a:lnTo>
                  <a:lnTo>
                    <a:pt x="2262" y="632"/>
                  </a:lnTo>
                  <a:lnTo>
                    <a:pt x="2266" y="630"/>
                  </a:lnTo>
                  <a:lnTo>
                    <a:pt x="2268" y="626"/>
                  </a:lnTo>
                  <a:lnTo>
                    <a:pt x="2276" y="624"/>
                  </a:lnTo>
                  <a:lnTo>
                    <a:pt x="2284" y="614"/>
                  </a:lnTo>
                  <a:lnTo>
                    <a:pt x="2292" y="606"/>
                  </a:lnTo>
                  <a:lnTo>
                    <a:pt x="2292" y="602"/>
                  </a:lnTo>
                  <a:lnTo>
                    <a:pt x="2294" y="598"/>
                  </a:lnTo>
                  <a:lnTo>
                    <a:pt x="2294" y="594"/>
                  </a:lnTo>
                  <a:lnTo>
                    <a:pt x="2286" y="586"/>
                  </a:lnTo>
                  <a:lnTo>
                    <a:pt x="2286" y="576"/>
                  </a:lnTo>
                  <a:lnTo>
                    <a:pt x="2288" y="576"/>
                  </a:lnTo>
                  <a:lnTo>
                    <a:pt x="2290" y="576"/>
                  </a:lnTo>
                  <a:lnTo>
                    <a:pt x="2290" y="578"/>
                  </a:lnTo>
                  <a:lnTo>
                    <a:pt x="2294" y="576"/>
                  </a:lnTo>
                  <a:lnTo>
                    <a:pt x="2294" y="570"/>
                  </a:lnTo>
                  <a:lnTo>
                    <a:pt x="2296" y="572"/>
                  </a:lnTo>
                  <a:lnTo>
                    <a:pt x="2296" y="568"/>
                  </a:lnTo>
                  <a:lnTo>
                    <a:pt x="2298" y="572"/>
                  </a:lnTo>
                  <a:lnTo>
                    <a:pt x="2300" y="576"/>
                  </a:lnTo>
                  <a:lnTo>
                    <a:pt x="2302" y="574"/>
                  </a:lnTo>
                  <a:lnTo>
                    <a:pt x="2304" y="568"/>
                  </a:lnTo>
                  <a:lnTo>
                    <a:pt x="2306" y="568"/>
                  </a:lnTo>
                  <a:lnTo>
                    <a:pt x="2306" y="578"/>
                  </a:lnTo>
                  <a:lnTo>
                    <a:pt x="2304" y="580"/>
                  </a:lnTo>
                  <a:lnTo>
                    <a:pt x="2302" y="580"/>
                  </a:lnTo>
                  <a:lnTo>
                    <a:pt x="2300" y="578"/>
                  </a:lnTo>
                  <a:lnTo>
                    <a:pt x="2304" y="588"/>
                  </a:lnTo>
                  <a:lnTo>
                    <a:pt x="2306" y="588"/>
                  </a:lnTo>
                  <a:lnTo>
                    <a:pt x="2306" y="592"/>
                  </a:lnTo>
                  <a:lnTo>
                    <a:pt x="2306" y="596"/>
                  </a:lnTo>
                  <a:lnTo>
                    <a:pt x="2310" y="598"/>
                  </a:lnTo>
                  <a:lnTo>
                    <a:pt x="2314" y="598"/>
                  </a:lnTo>
                  <a:lnTo>
                    <a:pt x="2318" y="600"/>
                  </a:lnTo>
                  <a:lnTo>
                    <a:pt x="2324" y="598"/>
                  </a:lnTo>
                  <a:lnTo>
                    <a:pt x="2326" y="596"/>
                  </a:lnTo>
                  <a:lnTo>
                    <a:pt x="2328" y="596"/>
                  </a:lnTo>
                  <a:lnTo>
                    <a:pt x="2334" y="596"/>
                  </a:lnTo>
                  <a:lnTo>
                    <a:pt x="2336" y="596"/>
                  </a:lnTo>
                  <a:lnTo>
                    <a:pt x="2340" y="600"/>
                  </a:lnTo>
                  <a:lnTo>
                    <a:pt x="2342" y="600"/>
                  </a:lnTo>
                  <a:lnTo>
                    <a:pt x="2346" y="602"/>
                  </a:lnTo>
                  <a:lnTo>
                    <a:pt x="2344" y="606"/>
                  </a:lnTo>
                  <a:lnTo>
                    <a:pt x="2346" y="608"/>
                  </a:lnTo>
                  <a:lnTo>
                    <a:pt x="2346" y="616"/>
                  </a:lnTo>
                  <a:lnTo>
                    <a:pt x="2352" y="622"/>
                  </a:lnTo>
                  <a:lnTo>
                    <a:pt x="2352" y="624"/>
                  </a:lnTo>
                  <a:lnTo>
                    <a:pt x="2354" y="626"/>
                  </a:lnTo>
                  <a:lnTo>
                    <a:pt x="2356" y="626"/>
                  </a:lnTo>
                  <a:lnTo>
                    <a:pt x="2358" y="626"/>
                  </a:lnTo>
                  <a:lnTo>
                    <a:pt x="2360" y="626"/>
                  </a:lnTo>
                  <a:lnTo>
                    <a:pt x="2358" y="624"/>
                  </a:lnTo>
                  <a:lnTo>
                    <a:pt x="2360" y="622"/>
                  </a:lnTo>
                  <a:lnTo>
                    <a:pt x="2360" y="624"/>
                  </a:lnTo>
                  <a:lnTo>
                    <a:pt x="2364" y="624"/>
                  </a:lnTo>
                  <a:lnTo>
                    <a:pt x="2364" y="620"/>
                  </a:lnTo>
                  <a:lnTo>
                    <a:pt x="2364" y="618"/>
                  </a:lnTo>
                  <a:lnTo>
                    <a:pt x="2364" y="624"/>
                  </a:lnTo>
                  <a:lnTo>
                    <a:pt x="2362" y="626"/>
                  </a:lnTo>
                  <a:lnTo>
                    <a:pt x="2366" y="630"/>
                  </a:lnTo>
                  <a:lnTo>
                    <a:pt x="2370" y="630"/>
                  </a:lnTo>
                  <a:lnTo>
                    <a:pt x="2372" y="630"/>
                  </a:lnTo>
                  <a:lnTo>
                    <a:pt x="2370" y="632"/>
                  </a:lnTo>
                  <a:lnTo>
                    <a:pt x="2374" y="634"/>
                  </a:lnTo>
                  <a:lnTo>
                    <a:pt x="2374" y="638"/>
                  </a:lnTo>
                  <a:lnTo>
                    <a:pt x="2376" y="638"/>
                  </a:lnTo>
                  <a:lnTo>
                    <a:pt x="2378" y="636"/>
                  </a:lnTo>
                  <a:lnTo>
                    <a:pt x="2378" y="640"/>
                  </a:lnTo>
                  <a:lnTo>
                    <a:pt x="2380" y="640"/>
                  </a:lnTo>
                  <a:lnTo>
                    <a:pt x="2382" y="638"/>
                  </a:lnTo>
                  <a:lnTo>
                    <a:pt x="2384" y="636"/>
                  </a:lnTo>
                  <a:lnTo>
                    <a:pt x="2384" y="632"/>
                  </a:lnTo>
                  <a:lnTo>
                    <a:pt x="2386" y="634"/>
                  </a:lnTo>
                  <a:lnTo>
                    <a:pt x="2382" y="640"/>
                  </a:lnTo>
                  <a:lnTo>
                    <a:pt x="2386" y="644"/>
                  </a:lnTo>
                  <a:lnTo>
                    <a:pt x="2388" y="644"/>
                  </a:lnTo>
                  <a:lnTo>
                    <a:pt x="2390" y="642"/>
                  </a:lnTo>
                  <a:lnTo>
                    <a:pt x="2390" y="636"/>
                  </a:lnTo>
                  <a:lnTo>
                    <a:pt x="2388" y="636"/>
                  </a:lnTo>
                  <a:lnTo>
                    <a:pt x="2388" y="634"/>
                  </a:lnTo>
                  <a:lnTo>
                    <a:pt x="2390" y="634"/>
                  </a:lnTo>
                  <a:lnTo>
                    <a:pt x="2392" y="636"/>
                  </a:lnTo>
                  <a:lnTo>
                    <a:pt x="2396" y="638"/>
                  </a:lnTo>
                  <a:lnTo>
                    <a:pt x="2398" y="638"/>
                  </a:lnTo>
                  <a:lnTo>
                    <a:pt x="2396" y="632"/>
                  </a:lnTo>
                  <a:lnTo>
                    <a:pt x="2394" y="630"/>
                  </a:lnTo>
                  <a:lnTo>
                    <a:pt x="2392" y="630"/>
                  </a:lnTo>
                  <a:lnTo>
                    <a:pt x="2390" y="628"/>
                  </a:lnTo>
                  <a:lnTo>
                    <a:pt x="2392" y="626"/>
                  </a:lnTo>
                  <a:lnTo>
                    <a:pt x="2392" y="624"/>
                  </a:lnTo>
                  <a:lnTo>
                    <a:pt x="2388" y="624"/>
                  </a:lnTo>
                  <a:lnTo>
                    <a:pt x="2390" y="622"/>
                  </a:lnTo>
                  <a:lnTo>
                    <a:pt x="2394" y="622"/>
                  </a:lnTo>
                  <a:lnTo>
                    <a:pt x="2394" y="618"/>
                  </a:lnTo>
                  <a:lnTo>
                    <a:pt x="2396" y="620"/>
                  </a:lnTo>
                  <a:lnTo>
                    <a:pt x="2402" y="616"/>
                  </a:lnTo>
                  <a:lnTo>
                    <a:pt x="2400" y="610"/>
                  </a:lnTo>
                  <a:lnTo>
                    <a:pt x="2398" y="610"/>
                  </a:lnTo>
                  <a:lnTo>
                    <a:pt x="2394" y="608"/>
                  </a:lnTo>
                  <a:lnTo>
                    <a:pt x="2402" y="608"/>
                  </a:lnTo>
                  <a:lnTo>
                    <a:pt x="2400" y="606"/>
                  </a:lnTo>
                  <a:lnTo>
                    <a:pt x="2402" y="602"/>
                  </a:lnTo>
                  <a:lnTo>
                    <a:pt x="2406" y="600"/>
                  </a:lnTo>
                  <a:lnTo>
                    <a:pt x="2410" y="598"/>
                  </a:lnTo>
                  <a:lnTo>
                    <a:pt x="2418" y="600"/>
                  </a:lnTo>
                  <a:lnTo>
                    <a:pt x="2418" y="598"/>
                  </a:lnTo>
                  <a:lnTo>
                    <a:pt x="2418" y="596"/>
                  </a:lnTo>
                  <a:lnTo>
                    <a:pt x="2414" y="594"/>
                  </a:lnTo>
                  <a:lnTo>
                    <a:pt x="2412" y="590"/>
                  </a:lnTo>
                  <a:lnTo>
                    <a:pt x="2414" y="586"/>
                  </a:lnTo>
                  <a:lnTo>
                    <a:pt x="2416" y="590"/>
                  </a:lnTo>
                  <a:lnTo>
                    <a:pt x="2420" y="592"/>
                  </a:lnTo>
                  <a:lnTo>
                    <a:pt x="2422" y="594"/>
                  </a:lnTo>
                  <a:lnTo>
                    <a:pt x="2424" y="596"/>
                  </a:lnTo>
                  <a:lnTo>
                    <a:pt x="2426" y="592"/>
                  </a:lnTo>
                  <a:lnTo>
                    <a:pt x="2426" y="590"/>
                  </a:lnTo>
                  <a:lnTo>
                    <a:pt x="2426" y="584"/>
                  </a:lnTo>
                  <a:lnTo>
                    <a:pt x="2430" y="582"/>
                  </a:lnTo>
                  <a:lnTo>
                    <a:pt x="2432" y="580"/>
                  </a:lnTo>
                  <a:lnTo>
                    <a:pt x="2434" y="580"/>
                  </a:lnTo>
                  <a:lnTo>
                    <a:pt x="2438" y="580"/>
                  </a:lnTo>
                  <a:lnTo>
                    <a:pt x="2438" y="576"/>
                  </a:lnTo>
                  <a:lnTo>
                    <a:pt x="2436" y="576"/>
                  </a:lnTo>
                  <a:close/>
                </a:path>
              </a:pathLst>
            </a:custGeom>
            <a:solidFill>
              <a:schemeClr val="accent2"/>
            </a:solidFill>
            <a:ln w="3175">
              <a:solidFill>
                <a:schemeClr val="bg1"/>
              </a:solidFill>
              <a:round/>
              <a:headEnd/>
              <a:tailEnd/>
            </a:ln>
          </p:spPr>
          <p:txBody>
            <a:bodyPr/>
            <a:lstStyle/>
            <a:p>
              <a:endParaRPr lang="fr-FR" dirty="0"/>
            </a:p>
          </p:txBody>
        </p:sp>
        <p:sp>
          <p:nvSpPr>
            <p:cNvPr id="5458" name="Freeform 527"/>
            <p:cNvSpPr>
              <a:spLocks/>
            </p:cNvSpPr>
            <p:nvPr/>
          </p:nvSpPr>
          <p:spPr bwMode="auto">
            <a:xfrm>
              <a:off x="1030" y="2190"/>
              <a:ext cx="452" cy="295"/>
            </a:xfrm>
            <a:custGeom>
              <a:avLst/>
              <a:gdLst>
                <a:gd name="T0" fmla="*/ 46 w 452"/>
                <a:gd name="T1" fmla="*/ 22 h 295"/>
                <a:gd name="T2" fmla="*/ 62 w 452"/>
                <a:gd name="T3" fmla="*/ 36 h 295"/>
                <a:gd name="T4" fmla="*/ 70 w 452"/>
                <a:gd name="T5" fmla="*/ 52 h 295"/>
                <a:gd name="T6" fmla="*/ 78 w 452"/>
                <a:gd name="T7" fmla="*/ 66 h 295"/>
                <a:gd name="T8" fmla="*/ 98 w 452"/>
                <a:gd name="T9" fmla="*/ 82 h 295"/>
                <a:gd name="T10" fmla="*/ 110 w 452"/>
                <a:gd name="T11" fmla="*/ 101 h 295"/>
                <a:gd name="T12" fmla="*/ 120 w 452"/>
                <a:gd name="T13" fmla="*/ 109 h 295"/>
                <a:gd name="T14" fmla="*/ 124 w 452"/>
                <a:gd name="T15" fmla="*/ 119 h 295"/>
                <a:gd name="T16" fmla="*/ 138 w 452"/>
                <a:gd name="T17" fmla="*/ 137 h 295"/>
                <a:gd name="T18" fmla="*/ 160 w 452"/>
                <a:gd name="T19" fmla="*/ 159 h 295"/>
                <a:gd name="T20" fmla="*/ 178 w 452"/>
                <a:gd name="T21" fmla="*/ 187 h 295"/>
                <a:gd name="T22" fmla="*/ 178 w 452"/>
                <a:gd name="T23" fmla="*/ 201 h 295"/>
                <a:gd name="T24" fmla="*/ 192 w 452"/>
                <a:gd name="T25" fmla="*/ 225 h 295"/>
                <a:gd name="T26" fmla="*/ 204 w 452"/>
                <a:gd name="T27" fmla="*/ 235 h 295"/>
                <a:gd name="T28" fmla="*/ 214 w 452"/>
                <a:gd name="T29" fmla="*/ 241 h 295"/>
                <a:gd name="T30" fmla="*/ 242 w 452"/>
                <a:gd name="T31" fmla="*/ 253 h 295"/>
                <a:gd name="T32" fmla="*/ 288 w 452"/>
                <a:gd name="T33" fmla="*/ 273 h 295"/>
                <a:gd name="T34" fmla="*/ 322 w 452"/>
                <a:gd name="T35" fmla="*/ 275 h 295"/>
                <a:gd name="T36" fmla="*/ 374 w 452"/>
                <a:gd name="T37" fmla="*/ 291 h 295"/>
                <a:gd name="T38" fmla="*/ 398 w 452"/>
                <a:gd name="T39" fmla="*/ 271 h 295"/>
                <a:gd name="T40" fmla="*/ 392 w 452"/>
                <a:gd name="T41" fmla="*/ 251 h 295"/>
                <a:gd name="T42" fmla="*/ 430 w 452"/>
                <a:gd name="T43" fmla="*/ 233 h 295"/>
                <a:gd name="T44" fmla="*/ 436 w 452"/>
                <a:gd name="T45" fmla="*/ 239 h 295"/>
                <a:gd name="T46" fmla="*/ 442 w 452"/>
                <a:gd name="T47" fmla="*/ 215 h 295"/>
                <a:gd name="T48" fmla="*/ 452 w 452"/>
                <a:gd name="T49" fmla="*/ 191 h 295"/>
                <a:gd name="T50" fmla="*/ 434 w 452"/>
                <a:gd name="T51" fmla="*/ 183 h 295"/>
                <a:gd name="T52" fmla="*/ 394 w 452"/>
                <a:gd name="T53" fmla="*/ 215 h 295"/>
                <a:gd name="T54" fmla="*/ 378 w 452"/>
                <a:gd name="T55" fmla="*/ 233 h 295"/>
                <a:gd name="T56" fmla="*/ 356 w 452"/>
                <a:gd name="T57" fmla="*/ 233 h 295"/>
                <a:gd name="T58" fmla="*/ 330 w 452"/>
                <a:gd name="T59" fmla="*/ 231 h 295"/>
                <a:gd name="T60" fmla="*/ 296 w 452"/>
                <a:gd name="T61" fmla="*/ 191 h 295"/>
                <a:gd name="T62" fmla="*/ 290 w 452"/>
                <a:gd name="T63" fmla="*/ 149 h 295"/>
                <a:gd name="T64" fmla="*/ 292 w 452"/>
                <a:gd name="T65" fmla="*/ 125 h 295"/>
                <a:gd name="T66" fmla="*/ 300 w 452"/>
                <a:gd name="T67" fmla="*/ 119 h 295"/>
                <a:gd name="T68" fmla="*/ 290 w 452"/>
                <a:gd name="T69" fmla="*/ 113 h 295"/>
                <a:gd name="T70" fmla="*/ 262 w 452"/>
                <a:gd name="T71" fmla="*/ 86 h 295"/>
                <a:gd name="T72" fmla="*/ 220 w 452"/>
                <a:gd name="T73" fmla="*/ 50 h 295"/>
                <a:gd name="T74" fmla="*/ 182 w 452"/>
                <a:gd name="T75" fmla="*/ 36 h 295"/>
                <a:gd name="T76" fmla="*/ 132 w 452"/>
                <a:gd name="T77" fmla="*/ 14 h 295"/>
                <a:gd name="T78" fmla="*/ 2 w 452"/>
                <a:gd name="T79" fmla="*/ 4 h 295"/>
                <a:gd name="T80" fmla="*/ 8 w 452"/>
                <a:gd name="T81" fmla="*/ 14 h 295"/>
                <a:gd name="T82" fmla="*/ 16 w 452"/>
                <a:gd name="T83" fmla="*/ 32 h 295"/>
                <a:gd name="T84" fmla="*/ 26 w 452"/>
                <a:gd name="T85" fmla="*/ 52 h 295"/>
                <a:gd name="T86" fmla="*/ 38 w 452"/>
                <a:gd name="T87" fmla="*/ 62 h 295"/>
                <a:gd name="T88" fmla="*/ 48 w 452"/>
                <a:gd name="T89" fmla="*/ 78 h 295"/>
                <a:gd name="T90" fmla="*/ 38 w 452"/>
                <a:gd name="T91" fmla="*/ 86 h 295"/>
                <a:gd name="T92" fmla="*/ 40 w 452"/>
                <a:gd name="T93" fmla="*/ 92 h 295"/>
                <a:gd name="T94" fmla="*/ 52 w 452"/>
                <a:gd name="T95" fmla="*/ 99 h 295"/>
                <a:gd name="T96" fmla="*/ 66 w 452"/>
                <a:gd name="T97" fmla="*/ 107 h 295"/>
                <a:gd name="T98" fmla="*/ 74 w 452"/>
                <a:gd name="T99" fmla="*/ 135 h 295"/>
                <a:gd name="T100" fmla="*/ 80 w 452"/>
                <a:gd name="T101" fmla="*/ 137 h 295"/>
                <a:gd name="T102" fmla="*/ 108 w 452"/>
                <a:gd name="T103" fmla="*/ 165 h 295"/>
                <a:gd name="T104" fmla="*/ 110 w 452"/>
                <a:gd name="T105" fmla="*/ 149 h 295"/>
                <a:gd name="T106" fmla="*/ 96 w 452"/>
                <a:gd name="T107" fmla="*/ 137 h 295"/>
                <a:gd name="T108" fmla="*/ 88 w 452"/>
                <a:gd name="T109" fmla="*/ 109 h 295"/>
                <a:gd name="T110" fmla="*/ 80 w 452"/>
                <a:gd name="T111" fmla="*/ 103 h 295"/>
                <a:gd name="T112" fmla="*/ 74 w 452"/>
                <a:gd name="T113" fmla="*/ 96 h 295"/>
                <a:gd name="T114" fmla="*/ 60 w 452"/>
                <a:gd name="T115" fmla="*/ 68 h 295"/>
                <a:gd name="T116" fmla="*/ 46 w 452"/>
                <a:gd name="T117" fmla="*/ 54 h 295"/>
                <a:gd name="T118" fmla="*/ 34 w 452"/>
                <a:gd name="T119" fmla="*/ 20 h 2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2"/>
                <a:gd name="T181" fmla="*/ 0 h 295"/>
                <a:gd name="T182" fmla="*/ 452 w 452"/>
                <a:gd name="T183" fmla="*/ 295 h 2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2" h="295">
                  <a:moveTo>
                    <a:pt x="34" y="16"/>
                  </a:moveTo>
                  <a:lnTo>
                    <a:pt x="38" y="16"/>
                  </a:lnTo>
                  <a:lnTo>
                    <a:pt x="40" y="18"/>
                  </a:lnTo>
                  <a:lnTo>
                    <a:pt x="42" y="18"/>
                  </a:lnTo>
                  <a:lnTo>
                    <a:pt x="42" y="20"/>
                  </a:lnTo>
                  <a:lnTo>
                    <a:pt x="46" y="22"/>
                  </a:lnTo>
                  <a:lnTo>
                    <a:pt x="50" y="20"/>
                  </a:lnTo>
                  <a:lnTo>
                    <a:pt x="52" y="22"/>
                  </a:lnTo>
                  <a:lnTo>
                    <a:pt x="52" y="24"/>
                  </a:lnTo>
                  <a:lnTo>
                    <a:pt x="58" y="26"/>
                  </a:lnTo>
                  <a:lnTo>
                    <a:pt x="60" y="28"/>
                  </a:lnTo>
                  <a:lnTo>
                    <a:pt x="62" y="36"/>
                  </a:lnTo>
                  <a:lnTo>
                    <a:pt x="64" y="40"/>
                  </a:lnTo>
                  <a:lnTo>
                    <a:pt x="64" y="42"/>
                  </a:lnTo>
                  <a:lnTo>
                    <a:pt x="66" y="44"/>
                  </a:lnTo>
                  <a:lnTo>
                    <a:pt x="66" y="48"/>
                  </a:lnTo>
                  <a:lnTo>
                    <a:pt x="68" y="50"/>
                  </a:lnTo>
                  <a:lnTo>
                    <a:pt x="70" y="52"/>
                  </a:lnTo>
                  <a:lnTo>
                    <a:pt x="70" y="56"/>
                  </a:lnTo>
                  <a:lnTo>
                    <a:pt x="72" y="58"/>
                  </a:lnTo>
                  <a:lnTo>
                    <a:pt x="74" y="60"/>
                  </a:lnTo>
                  <a:lnTo>
                    <a:pt x="74" y="62"/>
                  </a:lnTo>
                  <a:lnTo>
                    <a:pt x="76" y="66"/>
                  </a:lnTo>
                  <a:lnTo>
                    <a:pt x="78" y="66"/>
                  </a:lnTo>
                  <a:lnTo>
                    <a:pt x="80" y="70"/>
                  </a:lnTo>
                  <a:lnTo>
                    <a:pt x="82" y="74"/>
                  </a:lnTo>
                  <a:lnTo>
                    <a:pt x="84" y="74"/>
                  </a:lnTo>
                  <a:lnTo>
                    <a:pt x="88" y="80"/>
                  </a:lnTo>
                  <a:lnTo>
                    <a:pt x="92" y="82"/>
                  </a:lnTo>
                  <a:lnTo>
                    <a:pt x="98" y="82"/>
                  </a:lnTo>
                  <a:lnTo>
                    <a:pt x="98" y="84"/>
                  </a:lnTo>
                  <a:lnTo>
                    <a:pt x="98" y="88"/>
                  </a:lnTo>
                  <a:lnTo>
                    <a:pt x="98" y="92"/>
                  </a:lnTo>
                  <a:lnTo>
                    <a:pt x="102" y="94"/>
                  </a:lnTo>
                  <a:lnTo>
                    <a:pt x="106" y="98"/>
                  </a:lnTo>
                  <a:lnTo>
                    <a:pt x="110" y="101"/>
                  </a:lnTo>
                  <a:lnTo>
                    <a:pt x="112" y="103"/>
                  </a:lnTo>
                  <a:lnTo>
                    <a:pt x="116" y="103"/>
                  </a:lnTo>
                  <a:lnTo>
                    <a:pt x="118" y="103"/>
                  </a:lnTo>
                  <a:lnTo>
                    <a:pt x="118" y="107"/>
                  </a:lnTo>
                  <a:lnTo>
                    <a:pt x="120" y="107"/>
                  </a:lnTo>
                  <a:lnTo>
                    <a:pt x="120" y="109"/>
                  </a:lnTo>
                  <a:lnTo>
                    <a:pt x="118" y="111"/>
                  </a:lnTo>
                  <a:lnTo>
                    <a:pt x="116" y="117"/>
                  </a:lnTo>
                  <a:lnTo>
                    <a:pt x="116" y="119"/>
                  </a:lnTo>
                  <a:lnTo>
                    <a:pt x="118" y="121"/>
                  </a:lnTo>
                  <a:lnTo>
                    <a:pt x="122" y="121"/>
                  </a:lnTo>
                  <a:lnTo>
                    <a:pt x="124" y="119"/>
                  </a:lnTo>
                  <a:lnTo>
                    <a:pt x="124" y="123"/>
                  </a:lnTo>
                  <a:lnTo>
                    <a:pt x="130" y="127"/>
                  </a:lnTo>
                  <a:lnTo>
                    <a:pt x="132" y="127"/>
                  </a:lnTo>
                  <a:lnTo>
                    <a:pt x="134" y="127"/>
                  </a:lnTo>
                  <a:lnTo>
                    <a:pt x="138" y="131"/>
                  </a:lnTo>
                  <a:lnTo>
                    <a:pt x="138" y="137"/>
                  </a:lnTo>
                  <a:lnTo>
                    <a:pt x="140" y="137"/>
                  </a:lnTo>
                  <a:lnTo>
                    <a:pt x="154" y="151"/>
                  </a:lnTo>
                  <a:lnTo>
                    <a:pt x="154" y="153"/>
                  </a:lnTo>
                  <a:lnTo>
                    <a:pt x="156" y="153"/>
                  </a:lnTo>
                  <a:lnTo>
                    <a:pt x="158" y="155"/>
                  </a:lnTo>
                  <a:lnTo>
                    <a:pt x="160" y="159"/>
                  </a:lnTo>
                  <a:lnTo>
                    <a:pt x="172" y="171"/>
                  </a:lnTo>
                  <a:lnTo>
                    <a:pt x="172" y="173"/>
                  </a:lnTo>
                  <a:lnTo>
                    <a:pt x="174" y="181"/>
                  </a:lnTo>
                  <a:lnTo>
                    <a:pt x="176" y="183"/>
                  </a:lnTo>
                  <a:lnTo>
                    <a:pt x="176" y="185"/>
                  </a:lnTo>
                  <a:lnTo>
                    <a:pt x="178" y="187"/>
                  </a:lnTo>
                  <a:lnTo>
                    <a:pt x="180" y="191"/>
                  </a:lnTo>
                  <a:lnTo>
                    <a:pt x="180" y="193"/>
                  </a:lnTo>
                  <a:lnTo>
                    <a:pt x="180" y="195"/>
                  </a:lnTo>
                  <a:lnTo>
                    <a:pt x="176" y="197"/>
                  </a:lnTo>
                  <a:lnTo>
                    <a:pt x="176" y="199"/>
                  </a:lnTo>
                  <a:lnTo>
                    <a:pt x="178" y="201"/>
                  </a:lnTo>
                  <a:lnTo>
                    <a:pt x="174" y="205"/>
                  </a:lnTo>
                  <a:lnTo>
                    <a:pt x="174" y="207"/>
                  </a:lnTo>
                  <a:lnTo>
                    <a:pt x="176" y="215"/>
                  </a:lnTo>
                  <a:lnTo>
                    <a:pt x="188" y="225"/>
                  </a:lnTo>
                  <a:lnTo>
                    <a:pt x="190" y="225"/>
                  </a:lnTo>
                  <a:lnTo>
                    <a:pt x="192" y="225"/>
                  </a:lnTo>
                  <a:lnTo>
                    <a:pt x="198" y="229"/>
                  </a:lnTo>
                  <a:lnTo>
                    <a:pt x="200" y="229"/>
                  </a:lnTo>
                  <a:lnTo>
                    <a:pt x="202" y="231"/>
                  </a:lnTo>
                  <a:lnTo>
                    <a:pt x="202" y="233"/>
                  </a:lnTo>
                  <a:lnTo>
                    <a:pt x="204" y="233"/>
                  </a:lnTo>
                  <a:lnTo>
                    <a:pt x="204" y="235"/>
                  </a:lnTo>
                  <a:lnTo>
                    <a:pt x="204" y="237"/>
                  </a:lnTo>
                  <a:lnTo>
                    <a:pt x="206" y="237"/>
                  </a:lnTo>
                  <a:lnTo>
                    <a:pt x="210" y="239"/>
                  </a:lnTo>
                  <a:lnTo>
                    <a:pt x="212" y="239"/>
                  </a:lnTo>
                  <a:lnTo>
                    <a:pt x="214" y="239"/>
                  </a:lnTo>
                  <a:lnTo>
                    <a:pt x="214" y="241"/>
                  </a:lnTo>
                  <a:lnTo>
                    <a:pt x="226" y="243"/>
                  </a:lnTo>
                  <a:lnTo>
                    <a:pt x="228" y="243"/>
                  </a:lnTo>
                  <a:lnTo>
                    <a:pt x="232" y="245"/>
                  </a:lnTo>
                  <a:lnTo>
                    <a:pt x="234" y="247"/>
                  </a:lnTo>
                  <a:lnTo>
                    <a:pt x="234" y="249"/>
                  </a:lnTo>
                  <a:lnTo>
                    <a:pt x="242" y="253"/>
                  </a:lnTo>
                  <a:lnTo>
                    <a:pt x="244" y="255"/>
                  </a:lnTo>
                  <a:lnTo>
                    <a:pt x="274" y="265"/>
                  </a:lnTo>
                  <a:lnTo>
                    <a:pt x="276" y="265"/>
                  </a:lnTo>
                  <a:lnTo>
                    <a:pt x="284" y="271"/>
                  </a:lnTo>
                  <a:lnTo>
                    <a:pt x="288" y="271"/>
                  </a:lnTo>
                  <a:lnTo>
                    <a:pt x="288" y="273"/>
                  </a:lnTo>
                  <a:lnTo>
                    <a:pt x="306" y="277"/>
                  </a:lnTo>
                  <a:lnTo>
                    <a:pt x="308" y="279"/>
                  </a:lnTo>
                  <a:lnTo>
                    <a:pt x="314" y="279"/>
                  </a:lnTo>
                  <a:lnTo>
                    <a:pt x="316" y="277"/>
                  </a:lnTo>
                  <a:lnTo>
                    <a:pt x="318" y="277"/>
                  </a:lnTo>
                  <a:lnTo>
                    <a:pt x="322" y="275"/>
                  </a:lnTo>
                  <a:lnTo>
                    <a:pt x="328" y="271"/>
                  </a:lnTo>
                  <a:lnTo>
                    <a:pt x="332" y="269"/>
                  </a:lnTo>
                  <a:lnTo>
                    <a:pt x="336" y="269"/>
                  </a:lnTo>
                  <a:lnTo>
                    <a:pt x="352" y="277"/>
                  </a:lnTo>
                  <a:lnTo>
                    <a:pt x="372" y="295"/>
                  </a:lnTo>
                  <a:lnTo>
                    <a:pt x="374" y="291"/>
                  </a:lnTo>
                  <a:lnTo>
                    <a:pt x="374" y="289"/>
                  </a:lnTo>
                  <a:lnTo>
                    <a:pt x="374" y="287"/>
                  </a:lnTo>
                  <a:lnTo>
                    <a:pt x="376" y="283"/>
                  </a:lnTo>
                  <a:lnTo>
                    <a:pt x="376" y="281"/>
                  </a:lnTo>
                  <a:lnTo>
                    <a:pt x="382" y="271"/>
                  </a:lnTo>
                  <a:lnTo>
                    <a:pt x="398" y="271"/>
                  </a:lnTo>
                  <a:lnTo>
                    <a:pt x="398" y="267"/>
                  </a:lnTo>
                  <a:lnTo>
                    <a:pt x="398" y="265"/>
                  </a:lnTo>
                  <a:lnTo>
                    <a:pt x="394" y="263"/>
                  </a:lnTo>
                  <a:lnTo>
                    <a:pt x="394" y="261"/>
                  </a:lnTo>
                  <a:lnTo>
                    <a:pt x="382" y="251"/>
                  </a:lnTo>
                  <a:lnTo>
                    <a:pt x="392" y="251"/>
                  </a:lnTo>
                  <a:lnTo>
                    <a:pt x="392" y="243"/>
                  </a:lnTo>
                  <a:lnTo>
                    <a:pt x="422" y="243"/>
                  </a:lnTo>
                  <a:lnTo>
                    <a:pt x="426" y="235"/>
                  </a:lnTo>
                  <a:lnTo>
                    <a:pt x="428" y="235"/>
                  </a:lnTo>
                  <a:lnTo>
                    <a:pt x="430" y="235"/>
                  </a:lnTo>
                  <a:lnTo>
                    <a:pt x="430" y="233"/>
                  </a:lnTo>
                  <a:lnTo>
                    <a:pt x="432" y="229"/>
                  </a:lnTo>
                  <a:lnTo>
                    <a:pt x="434" y="229"/>
                  </a:lnTo>
                  <a:lnTo>
                    <a:pt x="434" y="233"/>
                  </a:lnTo>
                  <a:lnTo>
                    <a:pt x="436" y="233"/>
                  </a:lnTo>
                  <a:lnTo>
                    <a:pt x="436" y="235"/>
                  </a:lnTo>
                  <a:lnTo>
                    <a:pt x="436" y="239"/>
                  </a:lnTo>
                  <a:lnTo>
                    <a:pt x="436" y="241"/>
                  </a:lnTo>
                  <a:lnTo>
                    <a:pt x="438" y="239"/>
                  </a:lnTo>
                  <a:lnTo>
                    <a:pt x="442" y="221"/>
                  </a:lnTo>
                  <a:lnTo>
                    <a:pt x="440" y="219"/>
                  </a:lnTo>
                  <a:lnTo>
                    <a:pt x="442" y="217"/>
                  </a:lnTo>
                  <a:lnTo>
                    <a:pt x="442" y="215"/>
                  </a:lnTo>
                  <a:lnTo>
                    <a:pt x="440" y="215"/>
                  </a:lnTo>
                  <a:lnTo>
                    <a:pt x="444" y="209"/>
                  </a:lnTo>
                  <a:lnTo>
                    <a:pt x="444" y="207"/>
                  </a:lnTo>
                  <a:lnTo>
                    <a:pt x="446" y="201"/>
                  </a:lnTo>
                  <a:lnTo>
                    <a:pt x="452" y="197"/>
                  </a:lnTo>
                  <a:lnTo>
                    <a:pt x="452" y="191"/>
                  </a:lnTo>
                  <a:lnTo>
                    <a:pt x="452" y="187"/>
                  </a:lnTo>
                  <a:lnTo>
                    <a:pt x="450" y="185"/>
                  </a:lnTo>
                  <a:lnTo>
                    <a:pt x="442" y="185"/>
                  </a:lnTo>
                  <a:lnTo>
                    <a:pt x="438" y="187"/>
                  </a:lnTo>
                  <a:lnTo>
                    <a:pt x="438" y="185"/>
                  </a:lnTo>
                  <a:lnTo>
                    <a:pt x="434" y="183"/>
                  </a:lnTo>
                  <a:lnTo>
                    <a:pt x="424" y="185"/>
                  </a:lnTo>
                  <a:lnTo>
                    <a:pt x="422" y="187"/>
                  </a:lnTo>
                  <a:lnTo>
                    <a:pt x="402" y="189"/>
                  </a:lnTo>
                  <a:lnTo>
                    <a:pt x="400" y="193"/>
                  </a:lnTo>
                  <a:lnTo>
                    <a:pt x="396" y="211"/>
                  </a:lnTo>
                  <a:lnTo>
                    <a:pt x="394" y="215"/>
                  </a:lnTo>
                  <a:lnTo>
                    <a:pt x="392" y="221"/>
                  </a:lnTo>
                  <a:lnTo>
                    <a:pt x="390" y="223"/>
                  </a:lnTo>
                  <a:lnTo>
                    <a:pt x="386" y="225"/>
                  </a:lnTo>
                  <a:lnTo>
                    <a:pt x="386" y="231"/>
                  </a:lnTo>
                  <a:lnTo>
                    <a:pt x="382" y="233"/>
                  </a:lnTo>
                  <a:lnTo>
                    <a:pt x="378" y="233"/>
                  </a:lnTo>
                  <a:lnTo>
                    <a:pt x="376" y="233"/>
                  </a:lnTo>
                  <a:lnTo>
                    <a:pt x="376" y="231"/>
                  </a:lnTo>
                  <a:lnTo>
                    <a:pt x="374" y="229"/>
                  </a:lnTo>
                  <a:lnTo>
                    <a:pt x="370" y="229"/>
                  </a:lnTo>
                  <a:lnTo>
                    <a:pt x="358" y="233"/>
                  </a:lnTo>
                  <a:lnTo>
                    <a:pt x="356" y="233"/>
                  </a:lnTo>
                  <a:lnTo>
                    <a:pt x="348" y="235"/>
                  </a:lnTo>
                  <a:lnTo>
                    <a:pt x="342" y="239"/>
                  </a:lnTo>
                  <a:lnTo>
                    <a:pt x="338" y="239"/>
                  </a:lnTo>
                  <a:lnTo>
                    <a:pt x="334" y="235"/>
                  </a:lnTo>
                  <a:lnTo>
                    <a:pt x="332" y="231"/>
                  </a:lnTo>
                  <a:lnTo>
                    <a:pt x="330" y="231"/>
                  </a:lnTo>
                  <a:lnTo>
                    <a:pt x="326" y="231"/>
                  </a:lnTo>
                  <a:lnTo>
                    <a:pt x="320" y="229"/>
                  </a:lnTo>
                  <a:lnTo>
                    <a:pt x="314" y="223"/>
                  </a:lnTo>
                  <a:lnTo>
                    <a:pt x="308" y="209"/>
                  </a:lnTo>
                  <a:lnTo>
                    <a:pt x="302" y="203"/>
                  </a:lnTo>
                  <a:lnTo>
                    <a:pt x="296" y="191"/>
                  </a:lnTo>
                  <a:lnTo>
                    <a:pt x="298" y="189"/>
                  </a:lnTo>
                  <a:lnTo>
                    <a:pt x="298" y="187"/>
                  </a:lnTo>
                  <a:lnTo>
                    <a:pt x="292" y="181"/>
                  </a:lnTo>
                  <a:lnTo>
                    <a:pt x="290" y="175"/>
                  </a:lnTo>
                  <a:lnTo>
                    <a:pt x="292" y="153"/>
                  </a:lnTo>
                  <a:lnTo>
                    <a:pt x="290" y="149"/>
                  </a:lnTo>
                  <a:lnTo>
                    <a:pt x="290" y="137"/>
                  </a:lnTo>
                  <a:lnTo>
                    <a:pt x="288" y="137"/>
                  </a:lnTo>
                  <a:lnTo>
                    <a:pt x="288" y="135"/>
                  </a:lnTo>
                  <a:lnTo>
                    <a:pt x="290" y="131"/>
                  </a:lnTo>
                  <a:lnTo>
                    <a:pt x="292" y="129"/>
                  </a:lnTo>
                  <a:lnTo>
                    <a:pt x="292" y="125"/>
                  </a:lnTo>
                  <a:lnTo>
                    <a:pt x="294" y="123"/>
                  </a:lnTo>
                  <a:lnTo>
                    <a:pt x="296" y="125"/>
                  </a:lnTo>
                  <a:lnTo>
                    <a:pt x="298" y="123"/>
                  </a:lnTo>
                  <a:lnTo>
                    <a:pt x="300" y="121"/>
                  </a:lnTo>
                  <a:lnTo>
                    <a:pt x="300" y="117"/>
                  </a:lnTo>
                  <a:lnTo>
                    <a:pt x="300" y="119"/>
                  </a:lnTo>
                  <a:lnTo>
                    <a:pt x="298" y="119"/>
                  </a:lnTo>
                  <a:lnTo>
                    <a:pt x="298" y="121"/>
                  </a:lnTo>
                  <a:lnTo>
                    <a:pt x="298" y="119"/>
                  </a:lnTo>
                  <a:lnTo>
                    <a:pt x="300" y="115"/>
                  </a:lnTo>
                  <a:lnTo>
                    <a:pt x="294" y="115"/>
                  </a:lnTo>
                  <a:lnTo>
                    <a:pt x="290" y="113"/>
                  </a:lnTo>
                  <a:lnTo>
                    <a:pt x="282" y="111"/>
                  </a:lnTo>
                  <a:lnTo>
                    <a:pt x="278" y="109"/>
                  </a:lnTo>
                  <a:lnTo>
                    <a:pt x="274" y="109"/>
                  </a:lnTo>
                  <a:lnTo>
                    <a:pt x="270" y="107"/>
                  </a:lnTo>
                  <a:lnTo>
                    <a:pt x="266" y="99"/>
                  </a:lnTo>
                  <a:lnTo>
                    <a:pt x="262" y="86"/>
                  </a:lnTo>
                  <a:lnTo>
                    <a:pt x="256" y="84"/>
                  </a:lnTo>
                  <a:lnTo>
                    <a:pt x="254" y="78"/>
                  </a:lnTo>
                  <a:lnTo>
                    <a:pt x="250" y="74"/>
                  </a:lnTo>
                  <a:lnTo>
                    <a:pt x="244" y="62"/>
                  </a:lnTo>
                  <a:lnTo>
                    <a:pt x="232" y="50"/>
                  </a:lnTo>
                  <a:lnTo>
                    <a:pt x="220" y="50"/>
                  </a:lnTo>
                  <a:lnTo>
                    <a:pt x="218" y="50"/>
                  </a:lnTo>
                  <a:lnTo>
                    <a:pt x="214" y="50"/>
                  </a:lnTo>
                  <a:lnTo>
                    <a:pt x="208" y="64"/>
                  </a:lnTo>
                  <a:lnTo>
                    <a:pt x="200" y="62"/>
                  </a:lnTo>
                  <a:lnTo>
                    <a:pt x="186" y="48"/>
                  </a:lnTo>
                  <a:lnTo>
                    <a:pt x="182" y="36"/>
                  </a:lnTo>
                  <a:lnTo>
                    <a:pt x="168" y="26"/>
                  </a:lnTo>
                  <a:lnTo>
                    <a:pt x="166" y="22"/>
                  </a:lnTo>
                  <a:lnTo>
                    <a:pt x="162" y="20"/>
                  </a:lnTo>
                  <a:lnTo>
                    <a:pt x="160" y="16"/>
                  </a:lnTo>
                  <a:lnTo>
                    <a:pt x="156" y="14"/>
                  </a:lnTo>
                  <a:lnTo>
                    <a:pt x="132" y="14"/>
                  </a:lnTo>
                  <a:lnTo>
                    <a:pt x="132" y="22"/>
                  </a:lnTo>
                  <a:lnTo>
                    <a:pt x="92" y="22"/>
                  </a:lnTo>
                  <a:lnTo>
                    <a:pt x="34" y="2"/>
                  </a:lnTo>
                  <a:lnTo>
                    <a:pt x="34" y="0"/>
                  </a:lnTo>
                  <a:lnTo>
                    <a:pt x="0" y="2"/>
                  </a:lnTo>
                  <a:lnTo>
                    <a:pt x="2" y="4"/>
                  </a:lnTo>
                  <a:lnTo>
                    <a:pt x="2" y="6"/>
                  </a:lnTo>
                  <a:lnTo>
                    <a:pt x="4" y="8"/>
                  </a:lnTo>
                  <a:lnTo>
                    <a:pt x="4" y="12"/>
                  </a:lnTo>
                  <a:lnTo>
                    <a:pt x="6" y="12"/>
                  </a:lnTo>
                  <a:lnTo>
                    <a:pt x="6" y="14"/>
                  </a:lnTo>
                  <a:lnTo>
                    <a:pt x="8" y="14"/>
                  </a:lnTo>
                  <a:lnTo>
                    <a:pt x="8" y="16"/>
                  </a:lnTo>
                  <a:lnTo>
                    <a:pt x="8" y="20"/>
                  </a:lnTo>
                  <a:lnTo>
                    <a:pt x="14" y="28"/>
                  </a:lnTo>
                  <a:lnTo>
                    <a:pt x="14" y="30"/>
                  </a:lnTo>
                  <a:lnTo>
                    <a:pt x="14" y="32"/>
                  </a:lnTo>
                  <a:lnTo>
                    <a:pt x="16" y="32"/>
                  </a:lnTo>
                  <a:lnTo>
                    <a:pt x="18" y="38"/>
                  </a:lnTo>
                  <a:lnTo>
                    <a:pt x="18" y="40"/>
                  </a:lnTo>
                  <a:lnTo>
                    <a:pt x="20" y="40"/>
                  </a:lnTo>
                  <a:lnTo>
                    <a:pt x="22" y="50"/>
                  </a:lnTo>
                  <a:lnTo>
                    <a:pt x="24" y="52"/>
                  </a:lnTo>
                  <a:lnTo>
                    <a:pt x="26" y="52"/>
                  </a:lnTo>
                  <a:lnTo>
                    <a:pt x="26" y="54"/>
                  </a:lnTo>
                  <a:lnTo>
                    <a:pt x="28" y="54"/>
                  </a:lnTo>
                  <a:lnTo>
                    <a:pt x="30" y="56"/>
                  </a:lnTo>
                  <a:lnTo>
                    <a:pt x="34" y="58"/>
                  </a:lnTo>
                  <a:lnTo>
                    <a:pt x="36" y="62"/>
                  </a:lnTo>
                  <a:lnTo>
                    <a:pt x="38" y="62"/>
                  </a:lnTo>
                  <a:lnTo>
                    <a:pt x="40" y="66"/>
                  </a:lnTo>
                  <a:lnTo>
                    <a:pt x="42" y="66"/>
                  </a:lnTo>
                  <a:lnTo>
                    <a:pt x="46" y="74"/>
                  </a:lnTo>
                  <a:lnTo>
                    <a:pt x="48" y="76"/>
                  </a:lnTo>
                  <a:lnTo>
                    <a:pt x="46" y="78"/>
                  </a:lnTo>
                  <a:lnTo>
                    <a:pt x="48" y="78"/>
                  </a:lnTo>
                  <a:lnTo>
                    <a:pt x="48" y="80"/>
                  </a:lnTo>
                  <a:lnTo>
                    <a:pt x="46" y="80"/>
                  </a:lnTo>
                  <a:lnTo>
                    <a:pt x="46" y="82"/>
                  </a:lnTo>
                  <a:lnTo>
                    <a:pt x="46" y="84"/>
                  </a:lnTo>
                  <a:lnTo>
                    <a:pt x="44" y="84"/>
                  </a:lnTo>
                  <a:lnTo>
                    <a:pt x="38" y="86"/>
                  </a:lnTo>
                  <a:lnTo>
                    <a:pt x="32" y="84"/>
                  </a:lnTo>
                  <a:lnTo>
                    <a:pt x="32" y="86"/>
                  </a:lnTo>
                  <a:lnTo>
                    <a:pt x="34" y="86"/>
                  </a:lnTo>
                  <a:lnTo>
                    <a:pt x="38" y="90"/>
                  </a:lnTo>
                  <a:lnTo>
                    <a:pt x="40" y="90"/>
                  </a:lnTo>
                  <a:lnTo>
                    <a:pt x="40" y="92"/>
                  </a:lnTo>
                  <a:lnTo>
                    <a:pt x="42" y="94"/>
                  </a:lnTo>
                  <a:lnTo>
                    <a:pt x="46" y="94"/>
                  </a:lnTo>
                  <a:lnTo>
                    <a:pt x="46" y="96"/>
                  </a:lnTo>
                  <a:lnTo>
                    <a:pt x="48" y="98"/>
                  </a:lnTo>
                  <a:lnTo>
                    <a:pt x="52" y="98"/>
                  </a:lnTo>
                  <a:lnTo>
                    <a:pt x="52" y="99"/>
                  </a:lnTo>
                  <a:lnTo>
                    <a:pt x="54" y="101"/>
                  </a:lnTo>
                  <a:lnTo>
                    <a:pt x="58" y="101"/>
                  </a:lnTo>
                  <a:lnTo>
                    <a:pt x="60" y="98"/>
                  </a:lnTo>
                  <a:lnTo>
                    <a:pt x="62" y="99"/>
                  </a:lnTo>
                  <a:lnTo>
                    <a:pt x="60" y="101"/>
                  </a:lnTo>
                  <a:lnTo>
                    <a:pt x="66" y="107"/>
                  </a:lnTo>
                  <a:lnTo>
                    <a:pt x="70" y="111"/>
                  </a:lnTo>
                  <a:lnTo>
                    <a:pt x="72" y="111"/>
                  </a:lnTo>
                  <a:lnTo>
                    <a:pt x="76" y="119"/>
                  </a:lnTo>
                  <a:lnTo>
                    <a:pt x="76" y="127"/>
                  </a:lnTo>
                  <a:lnTo>
                    <a:pt x="74" y="133"/>
                  </a:lnTo>
                  <a:lnTo>
                    <a:pt x="74" y="135"/>
                  </a:lnTo>
                  <a:lnTo>
                    <a:pt x="74" y="133"/>
                  </a:lnTo>
                  <a:lnTo>
                    <a:pt x="76" y="133"/>
                  </a:lnTo>
                  <a:lnTo>
                    <a:pt x="76" y="135"/>
                  </a:lnTo>
                  <a:lnTo>
                    <a:pt x="78" y="135"/>
                  </a:lnTo>
                  <a:lnTo>
                    <a:pt x="80" y="135"/>
                  </a:lnTo>
                  <a:lnTo>
                    <a:pt x="80" y="137"/>
                  </a:lnTo>
                  <a:lnTo>
                    <a:pt x="84" y="139"/>
                  </a:lnTo>
                  <a:lnTo>
                    <a:pt x="98" y="151"/>
                  </a:lnTo>
                  <a:lnTo>
                    <a:pt x="100" y="153"/>
                  </a:lnTo>
                  <a:lnTo>
                    <a:pt x="104" y="155"/>
                  </a:lnTo>
                  <a:lnTo>
                    <a:pt x="106" y="163"/>
                  </a:lnTo>
                  <a:lnTo>
                    <a:pt x="108" y="165"/>
                  </a:lnTo>
                  <a:lnTo>
                    <a:pt x="110" y="163"/>
                  </a:lnTo>
                  <a:lnTo>
                    <a:pt x="112" y="163"/>
                  </a:lnTo>
                  <a:lnTo>
                    <a:pt x="116" y="159"/>
                  </a:lnTo>
                  <a:lnTo>
                    <a:pt x="116" y="157"/>
                  </a:lnTo>
                  <a:lnTo>
                    <a:pt x="116" y="155"/>
                  </a:lnTo>
                  <a:lnTo>
                    <a:pt x="110" y="149"/>
                  </a:lnTo>
                  <a:lnTo>
                    <a:pt x="110" y="147"/>
                  </a:lnTo>
                  <a:lnTo>
                    <a:pt x="104" y="143"/>
                  </a:lnTo>
                  <a:lnTo>
                    <a:pt x="102" y="145"/>
                  </a:lnTo>
                  <a:lnTo>
                    <a:pt x="100" y="143"/>
                  </a:lnTo>
                  <a:lnTo>
                    <a:pt x="98" y="141"/>
                  </a:lnTo>
                  <a:lnTo>
                    <a:pt x="96" y="137"/>
                  </a:lnTo>
                  <a:lnTo>
                    <a:pt x="96" y="133"/>
                  </a:lnTo>
                  <a:lnTo>
                    <a:pt x="94" y="127"/>
                  </a:lnTo>
                  <a:lnTo>
                    <a:pt x="94" y="123"/>
                  </a:lnTo>
                  <a:lnTo>
                    <a:pt x="90" y="121"/>
                  </a:lnTo>
                  <a:lnTo>
                    <a:pt x="88" y="117"/>
                  </a:lnTo>
                  <a:lnTo>
                    <a:pt x="88" y="109"/>
                  </a:lnTo>
                  <a:lnTo>
                    <a:pt x="86" y="109"/>
                  </a:lnTo>
                  <a:lnTo>
                    <a:pt x="86" y="107"/>
                  </a:lnTo>
                  <a:lnTo>
                    <a:pt x="84" y="103"/>
                  </a:lnTo>
                  <a:lnTo>
                    <a:pt x="82" y="101"/>
                  </a:lnTo>
                  <a:lnTo>
                    <a:pt x="80" y="101"/>
                  </a:lnTo>
                  <a:lnTo>
                    <a:pt x="80" y="103"/>
                  </a:lnTo>
                  <a:lnTo>
                    <a:pt x="82" y="105"/>
                  </a:lnTo>
                  <a:lnTo>
                    <a:pt x="80" y="103"/>
                  </a:lnTo>
                  <a:lnTo>
                    <a:pt x="80" y="101"/>
                  </a:lnTo>
                  <a:lnTo>
                    <a:pt x="78" y="98"/>
                  </a:lnTo>
                  <a:lnTo>
                    <a:pt x="76" y="96"/>
                  </a:lnTo>
                  <a:lnTo>
                    <a:pt x="74" y="96"/>
                  </a:lnTo>
                  <a:lnTo>
                    <a:pt x="74" y="92"/>
                  </a:lnTo>
                  <a:lnTo>
                    <a:pt x="72" y="90"/>
                  </a:lnTo>
                  <a:lnTo>
                    <a:pt x="68" y="84"/>
                  </a:lnTo>
                  <a:lnTo>
                    <a:pt x="66" y="76"/>
                  </a:lnTo>
                  <a:lnTo>
                    <a:pt x="64" y="74"/>
                  </a:lnTo>
                  <a:lnTo>
                    <a:pt x="60" y="68"/>
                  </a:lnTo>
                  <a:lnTo>
                    <a:pt x="58" y="68"/>
                  </a:lnTo>
                  <a:lnTo>
                    <a:pt x="58" y="66"/>
                  </a:lnTo>
                  <a:lnTo>
                    <a:pt x="56" y="66"/>
                  </a:lnTo>
                  <a:lnTo>
                    <a:pt x="54" y="62"/>
                  </a:lnTo>
                  <a:lnTo>
                    <a:pt x="54" y="60"/>
                  </a:lnTo>
                  <a:lnTo>
                    <a:pt x="46" y="54"/>
                  </a:lnTo>
                  <a:lnTo>
                    <a:pt x="46" y="52"/>
                  </a:lnTo>
                  <a:lnTo>
                    <a:pt x="42" y="52"/>
                  </a:lnTo>
                  <a:lnTo>
                    <a:pt x="40" y="44"/>
                  </a:lnTo>
                  <a:lnTo>
                    <a:pt x="38" y="32"/>
                  </a:lnTo>
                  <a:lnTo>
                    <a:pt x="36" y="30"/>
                  </a:lnTo>
                  <a:lnTo>
                    <a:pt x="34" y="20"/>
                  </a:lnTo>
                  <a:lnTo>
                    <a:pt x="36" y="18"/>
                  </a:lnTo>
                  <a:lnTo>
                    <a:pt x="36" y="16"/>
                  </a:lnTo>
                  <a:lnTo>
                    <a:pt x="34" y="16"/>
                  </a:lnTo>
                  <a:close/>
                </a:path>
              </a:pathLst>
            </a:custGeom>
            <a:solidFill>
              <a:schemeClr val="tx2"/>
            </a:solidFill>
            <a:ln w="3175">
              <a:solidFill>
                <a:schemeClr val="bg1"/>
              </a:solidFill>
              <a:round/>
              <a:headEnd/>
              <a:tailEnd/>
            </a:ln>
          </p:spPr>
          <p:txBody>
            <a:bodyPr/>
            <a:lstStyle/>
            <a:p>
              <a:endParaRPr lang="fr-FR" dirty="0"/>
            </a:p>
          </p:txBody>
        </p:sp>
        <p:sp>
          <p:nvSpPr>
            <p:cNvPr id="5459" name="Freeform 528"/>
            <p:cNvSpPr>
              <a:spLocks/>
            </p:cNvSpPr>
            <p:nvPr/>
          </p:nvSpPr>
          <p:spPr bwMode="auto">
            <a:xfrm>
              <a:off x="1030" y="2190"/>
              <a:ext cx="452" cy="295"/>
            </a:xfrm>
            <a:custGeom>
              <a:avLst/>
              <a:gdLst>
                <a:gd name="T0" fmla="*/ 46 w 452"/>
                <a:gd name="T1" fmla="*/ 22 h 295"/>
                <a:gd name="T2" fmla="*/ 62 w 452"/>
                <a:gd name="T3" fmla="*/ 36 h 295"/>
                <a:gd name="T4" fmla="*/ 70 w 452"/>
                <a:gd name="T5" fmla="*/ 52 h 295"/>
                <a:gd name="T6" fmla="*/ 78 w 452"/>
                <a:gd name="T7" fmla="*/ 66 h 295"/>
                <a:gd name="T8" fmla="*/ 98 w 452"/>
                <a:gd name="T9" fmla="*/ 82 h 295"/>
                <a:gd name="T10" fmla="*/ 110 w 452"/>
                <a:gd name="T11" fmla="*/ 101 h 295"/>
                <a:gd name="T12" fmla="*/ 120 w 452"/>
                <a:gd name="T13" fmla="*/ 109 h 295"/>
                <a:gd name="T14" fmla="*/ 124 w 452"/>
                <a:gd name="T15" fmla="*/ 119 h 295"/>
                <a:gd name="T16" fmla="*/ 138 w 452"/>
                <a:gd name="T17" fmla="*/ 137 h 295"/>
                <a:gd name="T18" fmla="*/ 160 w 452"/>
                <a:gd name="T19" fmla="*/ 159 h 295"/>
                <a:gd name="T20" fmla="*/ 178 w 452"/>
                <a:gd name="T21" fmla="*/ 187 h 295"/>
                <a:gd name="T22" fmla="*/ 178 w 452"/>
                <a:gd name="T23" fmla="*/ 201 h 295"/>
                <a:gd name="T24" fmla="*/ 192 w 452"/>
                <a:gd name="T25" fmla="*/ 225 h 295"/>
                <a:gd name="T26" fmla="*/ 204 w 452"/>
                <a:gd name="T27" fmla="*/ 235 h 295"/>
                <a:gd name="T28" fmla="*/ 214 w 452"/>
                <a:gd name="T29" fmla="*/ 241 h 295"/>
                <a:gd name="T30" fmla="*/ 242 w 452"/>
                <a:gd name="T31" fmla="*/ 253 h 295"/>
                <a:gd name="T32" fmla="*/ 288 w 452"/>
                <a:gd name="T33" fmla="*/ 273 h 295"/>
                <a:gd name="T34" fmla="*/ 322 w 452"/>
                <a:gd name="T35" fmla="*/ 275 h 295"/>
                <a:gd name="T36" fmla="*/ 374 w 452"/>
                <a:gd name="T37" fmla="*/ 291 h 295"/>
                <a:gd name="T38" fmla="*/ 398 w 452"/>
                <a:gd name="T39" fmla="*/ 271 h 295"/>
                <a:gd name="T40" fmla="*/ 392 w 452"/>
                <a:gd name="T41" fmla="*/ 251 h 295"/>
                <a:gd name="T42" fmla="*/ 430 w 452"/>
                <a:gd name="T43" fmla="*/ 233 h 295"/>
                <a:gd name="T44" fmla="*/ 436 w 452"/>
                <a:gd name="T45" fmla="*/ 239 h 295"/>
                <a:gd name="T46" fmla="*/ 442 w 452"/>
                <a:gd name="T47" fmla="*/ 215 h 295"/>
                <a:gd name="T48" fmla="*/ 452 w 452"/>
                <a:gd name="T49" fmla="*/ 191 h 295"/>
                <a:gd name="T50" fmla="*/ 434 w 452"/>
                <a:gd name="T51" fmla="*/ 183 h 295"/>
                <a:gd name="T52" fmla="*/ 394 w 452"/>
                <a:gd name="T53" fmla="*/ 215 h 295"/>
                <a:gd name="T54" fmla="*/ 378 w 452"/>
                <a:gd name="T55" fmla="*/ 233 h 295"/>
                <a:gd name="T56" fmla="*/ 356 w 452"/>
                <a:gd name="T57" fmla="*/ 233 h 295"/>
                <a:gd name="T58" fmla="*/ 330 w 452"/>
                <a:gd name="T59" fmla="*/ 231 h 295"/>
                <a:gd name="T60" fmla="*/ 296 w 452"/>
                <a:gd name="T61" fmla="*/ 191 h 295"/>
                <a:gd name="T62" fmla="*/ 290 w 452"/>
                <a:gd name="T63" fmla="*/ 149 h 295"/>
                <a:gd name="T64" fmla="*/ 292 w 452"/>
                <a:gd name="T65" fmla="*/ 125 h 295"/>
                <a:gd name="T66" fmla="*/ 300 w 452"/>
                <a:gd name="T67" fmla="*/ 119 h 295"/>
                <a:gd name="T68" fmla="*/ 290 w 452"/>
                <a:gd name="T69" fmla="*/ 113 h 295"/>
                <a:gd name="T70" fmla="*/ 262 w 452"/>
                <a:gd name="T71" fmla="*/ 86 h 295"/>
                <a:gd name="T72" fmla="*/ 220 w 452"/>
                <a:gd name="T73" fmla="*/ 50 h 295"/>
                <a:gd name="T74" fmla="*/ 182 w 452"/>
                <a:gd name="T75" fmla="*/ 36 h 295"/>
                <a:gd name="T76" fmla="*/ 132 w 452"/>
                <a:gd name="T77" fmla="*/ 14 h 295"/>
                <a:gd name="T78" fmla="*/ 2 w 452"/>
                <a:gd name="T79" fmla="*/ 4 h 295"/>
                <a:gd name="T80" fmla="*/ 8 w 452"/>
                <a:gd name="T81" fmla="*/ 14 h 295"/>
                <a:gd name="T82" fmla="*/ 16 w 452"/>
                <a:gd name="T83" fmla="*/ 32 h 295"/>
                <a:gd name="T84" fmla="*/ 26 w 452"/>
                <a:gd name="T85" fmla="*/ 52 h 295"/>
                <a:gd name="T86" fmla="*/ 38 w 452"/>
                <a:gd name="T87" fmla="*/ 62 h 295"/>
                <a:gd name="T88" fmla="*/ 48 w 452"/>
                <a:gd name="T89" fmla="*/ 78 h 295"/>
                <a:gd name="T90" fmla="*/ 38 w 452"/>
                <a:gd name="T91" fmla="*/ 86 h 295"/>
                <a:gd name="T92" fmla="*/ 40 w 452"/>
                <a:gd name="T93" fmla="*/ 92 h 295"/>
                <a:gd name="T94" fmla="*/ 52 w 452"/>
                <a:gd name="T95" fmla="*/ 99 h 295"/>
                <a:gd name="T96" fmla="*/ 66 w 452"/>
                <a:gd name="T97" fmla="*/ 107 h 295"/>
                <a:gd name="T98" fmla="*/ 74 w 452"/>
                <a:gd name="T99" fmla="*/ 135 h 295"/>
                <a:gd name="T100" fmla="*/ 80 w 452"/>
                <a:gd name="T101" fmla="*/ 137 h 295"/>
                <a:gd name="T102" fmla="*/ 108 w 452"/>
                <a:gd name="T103" fmla="*/ 165 h 295"/>
                <a:gd name="T104" fmla="*/ 110 w 452"/>
                <a:gd name="T105" fmla="*/ 149 h 295"/>
                <a:gd name="T106" fmla="*/ 96 w 452"/>
                <a:gd name="T107" fmla="*/ 137 h 295"/>
                <a:gd name="T108" fmla="*/ 88 w 452"/>
                <a:gd name="T109" fmla="*/ 109 h 295"/>
                <a:gd name="T110" fmla="*/ 80 w 452"/>
                <a:gd name="T111" fmla="*/ 103 h 295"/>
                <a:gd name="T112" fmla="*/ 74 w 452"/>
                <a:gd name="T113" fmla="*/ 96 h 295"/>
                <a:gd name="T114" fmla="*/ 60 w 452"/>
                <a:gd name="T115" fmla="*/ 68 h 295"/>
                <a:gd name="T116" fmla="*/ 46 w 452"/>
                <a:gd name="T117" fmla="*/ 54 h 295"/>
                <a:gd name="T118" fmla="*/ 34 w 452"/>
                <a:gd name="T119" fmla="*/ 20 h 2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2"/>
                <a:gd name="T181" fmla="*/ 0 h 295"/>
                <a:gd name="T182" fmla="*/ 452 w 452"/>
                <a:gd name="T183" fmla="*/ 295 h 2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2" h="295">
                  <a:moveTo>
                    <a:pt x="34" y="16"/>
                  </a:moveTo>
                  <a:lnTo>
                    <a:pt x="38" y="16"/>
                  </a:lnTo>
                  <a:lnTo>
                    <a:pt x="40" y="18"/>
                  </a:lnTo>
                  <a:lnTo>
                    <a:pt x="42" y="18"/>
                  </a:lnTo>
                  <a:lnTo>
                    <a:pt x="42" y="20"/>
                  </a:lnTo>
                  <a:lnTo>
                    <a:pt x="46" y="22"/>
                  </a:lnTo>
                  <a:lnTo>
                    <a:pt x="50" y="20"/>
                  </a:lnTo>
                  <a:lnTo>
                    <a:pt x="52" y="22"/>
                  </a:lnTo>
                  <a:lnTo>
                    <a:pt x="52" y="24"/>
                  </a:lnTo>
                  <a:lnTo>
                    <a:pt x="58" y="26"/>
                  </a:lnTo>
                  <a:lnTo>
                    <a:pt x="60" y="28"/>
                  </a:lnTo>
                  <a:lnTo>
                    <a:pt x="62" y="36"/>
                  </a:lnTo>
                  <a:lnTo>
                    <a:pt x="64" y="40"/>
                  </a:lnTo>
                  <a:lnTo>
                    <a:pt x="64" y="42"/>
                  </a:lnTo>
                  <a:lnTo>
                    <a:pt x="66" y="44"/>
                  </a:lnTo>
                  <a:lnTo>
                    <a:pt x="66" y="48"/>
                  </a:lnTo>
                  <a:lnTo>
                    <a:pt x="68" y="50"/>
                  </a:lnTo>
                  <a:lnTo>
                    <a:pt x="70" y="52"/>
                  </a:lnTo>
                  <a:lnTo>
                    <a:pt x="70" y="56"/>
                  </a:lnTo>
                  <a:lnTo>
                    <a:pt x="72" y="58"/>
                  </a:lnTo>
                  <a:lnTo>
                    <a:pt x="74" y="60"/>
                  </a:lnTo>
                  <a:lnTo>
                    <a:pt x="74" y="62"/>
                  </a:lnTo>
                  <a:lnTo>
                    <a:pt x="76" y="66"/>
                  </a:lnTo>
                  <a:lnTo>
                    <a:pt x="78" y="66"/>
                  </a:lnTo>
                  <a:lnTo>
                    <a:pt x="80" y="70"/>
                  </a:lnTo>
                  <a:lnTo>
                    <a:pt x="82" y="74"/>
                  </a:lnTo>
                  <a:lnTo>
                    <a:pt x="84" y="74"/>
                  </a:lnTo>
                  <a:lnTo>
                    <a:pt x="88" y="80"/>
                  </a:lnTo>
                  <a:lnTo>
                    <a:pt x="92" y="82"/>
                  </a:lnTo>
                  <a:lnTo>
                    <a:pt x="98" y="82"/>
                  </a:lnTo>
                  <a:lnTo>
                    <a:pt x="98" y="84"/>
                  </a:lnTo>
                  <a:lnTo>
                    <a:pt x="98" y="88"/>
                  </a:lnTo>
                  <a:lnTo>
                    <a:pt x="98" y="92"/>
                  </a:lnTo>
                  <a:lnTo>
                    <a:pt x="102" y="94"/>
                  </a:lnTo>
                  <a:lnTo>
                    <a:pt x="106" y="98"/>
                  </a:lnTo>
                  <a:lnTo>
                    <a:pt x="110" y="101"/>
                  </a:lnTo>
                  <a:lnTo>
                    <a:pt x="112" y="103"/>
                  </a:lnTo>
                  <a:lnTo>
                    <a:pt x="116" y="103"/>
                  </a:lnTo>
                  <a:lnTo>
                    <a:pt x="118" y="103"/>
                  </a:lnTo>
                  <a:lnTo>
                    <a:pt x="118" y="107"/>
                  </a:lnTo>
                  <a:lnTo>
                    <a:pt x="120" y="107"/>
                  </a:lnTo>
                  <a:lnTo>
                    <a:pt x="120" y="109"/>
                  </a:lnTo>
                  <a:lnTo>
                    <a:pt x="118" y="111"/>
                  </a:lnTo>
                  <a:lnTo>
                    <a:pt x="116" y="117"/>
                  </a:lnTo>
                  <a:lnTo>
                    <a:pt x="116" y="119"/>
                  </a:lnTo>
                  <a:lnTo>
                    <a:pt x="118" y="121"/>
                  </a:lnTo>
                  <a:lnTo>
                    <a:pt x="122" y="121"/>
                  </a:lnTo>
                  <a:lnTo>
                    <a:pt x="124" y="119"/>
                  </a:lnTo>
                  <a:lnTo>
                    <a:pt x="124" y="123"/>
                  </a:lnTo>
                  <a:lnTo>
                    <a:pt x="130" y="127"/>
                  </a:lnTo>
                  <a:lnTo>
                    <a:pt x="132" y="127"/>
                  </a:lnTo>
                  <a:lnTo>
                    <a:pt x="134" y="127"/>
                  </a:lnTo>
                  <a:lnTo>
                    <a:pt x="138" y="131"/>
                  </a:lnTo>
                  <a:lnTo>
                    <a:pt x="138" y="137"/>
                  </a:lnTo>
                  <a:lnTo>
                    <a:pt x="140" y="137"/>
                  </a:lnTo>
                  <a:lnTo>
                    <a:pt x="154" y="151"/>
                  </a:lnTo>
                  <a:lnTo>
                    <a:pt x="154" y="153"/>
                  </a:lnTo>
                  <a:lnTo>
                    <a:pt x="156" y="153"/>
                  </a:lnTo>
                  <a:lnTo>
                    <a:pt x="158" y="155"/>
                  </a:lnTo>
                  <a:lnTo>
                    <a:pt x="160" y="159"/>
                  </a:lnTo>
                  <a:lnTo>
                    <a:pt x="172" y="171"/>
                  </a:lnTo>
                  <a:lnTo>
                    <a:pt x="172" y="173"/>
                  </a:lnTo>
                  <a:lnTo>
                    <a:pt x="174" y="181"/>
                  </a:lnTo>
                  <a:lnTo>
                    <a:pt x="176" y="183"/>
                  </a:lnTo>
                  <a:lnTo>
                    <a:pt x="176" y="185"/>
                  </a:lnTo>
                  <a:lnTo>
                    <a:pt x="178" y="187"/>
                  </a:lnTo>
                  <a:lnTo>
                    <a:pt x="180" y="191"/>
                  </a:lnTo>
                  <a:lnTo>
                    <a:pt x="180" y="193"/>
                  </a:lnTo>
                  <a:lnTo>
                    <a:pt x="180" y="195"/>
                  </a:lnTo>
                  <a:lnTo>
                    <a:pt x="176" y="197"/>
                  </a:lnTo>
                  <a:lnTo>
                    <a:pt x="176" y="199"/>
                  </a:lnTo>
                  <a:lnTo>
                    <a:pt x="178" y="201"/>
                  </a:lnTo>
                  <a:lnTo>
                    <a:pt x="174" y="205"/>
                  </a:lnTo>
                  <a:lnTo>
                    <a:pt x="174" y="207"/>
                  </a:lnTo>
                  <a:lnTo>
                    <a:pt x="176" y="215"/>
                  </a:lnTo>
                  <a:lnTo>
                    <a:pt x="188" y="225"/>
                  </a:lnTo>
                  <a:lnTo>
                    <a:pt x="190" y="225"/>
                  </a:lnTo>
                  <a:lnTo>
                    <a:pt x="192" y="225"/>
                  </a:lnTo>
                  <a:lnTo>
                    <a:pt x="198" y="229"/>
                  </a:lnTo>
                  <a:lnTo>
                    <a:pt x="200" y="229"/>
                  </a:lnTo>
                  <a:lnTo>
                    <a:pt x="202" y="231"/>
                  </a:lnTo>
                  <a:lnTo>
                    <a:pt x="202" y="233"/>
                  </a:lnTo>
                  <a:lnTo>
                    <a:pt x="204" y="233"/>
                  </a:lnTo>
                  <a:lnTo>
                    <a:pt x="204" y="235"/>
                  </a:lnTo>
                  <a:lnTo>
                    <a:pt x="204" y="237"/>
                  </a:lnTo>
                  <a:lnTo>
                    <a:pt x="206" y="237"/>
                  </a:lnTo>
                  <a:lnTo>
                    <a:pt x="210" y="239"/>
                  </a:lnTo>
                  <a:lnTo>
                    <a:pt x="212" y="239"/>
                  </a:lnTo>
                  <a:lnTo>
                    <a:pt x="214" y="239"/>
                  </a:lnTo>
                  <a:lnTo>
                    <a:pt x="214" y="241"/>
                  </a:lnTo>
                  <a:lnTo>
                    <a:pt x="226" y="243"/>
                  </a:lnTo>
                  <a:lnTo>
                    <a:pt x="228" y="243"/>
                  </a:lnTo>
                  <a:lnTo>
                    <a:pt x="232" y="245"/>
                  </a:lnTo>
                  <a:lnTo>
                    <a:pt x="234" y="247"/>
                  </a:lnTo>
                  <a:lnTo>
                    <a:pt x="234" y="249"/>
                  </a:lnTo>
                  <a:lnTo>
                    <a:pt x="242" y="253"/>
                  </a:lnTo>
                  <a:lnTo>
                    <a:pt x="244" y="255"/>
                  </a:lnTo>
                  <a:lnTo>
                    <a:pt x="274" y="265"/>
                  </a:lnTo>
                  <a:lnTo>
                    <a:pt x="276" y="265"/>
                  </a:lnTo>
                  <a:lnTo>
                    <a:pt x="284" y="271"/>
                  </a:lnTo>
                  <a:lnTo>
                    <a:pt x="288" y="271"/>
                  </a:lnTo>
                  <a:lnTo>
                    <a:pt x="288" y="273"/>
                  </a:lnTo>
                  <a:lnTo>
                    <a:pt x="306" y="277"/>
                  </a:lnTo>
                  <a:lnTo>
                    <a:pt x="308" y="279"/>
                  </a:lnTo>
                  <a:lnTo>
                    <a:pt x="314" y="279"/>
                  </a:lnTo>
                  <a:lnTo>
                    <a:pt x="316" y="277"/>
                  </a:lnTo>
                  <a:lnTo>
                    <a:pt x="318" y="277"/>
                  </a:lnTo>
                  <a:lnTo>
                    <a:pt x="322" y="275"/>
                  </a:lnTo>
                  <a:lnTo>
                    <a:pt x="328" y="271"/>
                  </a:lnTo>
                  <a:lnTo>
                    <a:pt x="332" y="269"/>
                  </a:lnTo>
                  <a:lnTo>
                    <a:pt x="336" y="269"/>
                  </a:lnTo>
                  <a:lnTo>
                    <a:pt x="352" y="277"/>
                  </a:lnTo>
                  <a:lnTo>
                    <a:pt x="372" y="295"/>
                  </a:lnTo>
                  <a:lnTo>
                    <a:pt x="374" y="291"/>
                  </a:lnTo>
                  <a:lnTo>
                    <a:pt x="374" y="289"/>
                  </a:lnTo>
                  <a:lnTo>
                    <a:pt x="374" y="287"/>
                  </a:lnTo>
                  <a:lnTo>
                    <a:pt x="376" y="283"/>
                  </a:lnTo>
                  <a:lnTo>
                    <a:pt x="376" y="281"/>
                  </a:lnTo>
                  <a:lnTo>
                    <a:pt x="382" y="271"/>
                  </a:lnTo>
                  <a:lnTo>
                    <a:pt x="398" y="271"/>
                  </a:lnTo>
                  <a:lnTo>
                    <a:pt x="398" y="267"/>
                  </a:lnTo>
                  <a:lnTo>
                    <a:pt x="398" y="265"/>
                  </a:lnTo>
                  <a:lnTo>
                    <a:pt x="394" y="263"/>
                  </a:lnTo>
                  <a:lnTo>
                    <a:pt x="394" y="261"/>
                  </a:lnTo>
                  <a:lnTo>
                    <a:pt x="382" y="251"/>
                  </a:lnTo>
                  <a:lnTo>
                    <a:pt x="392" y="251"/>
                  </a:lnTo>
                  <a:lnTo>
                    <a:pt x="392" y="243"/>
                  </a:lnTo>
                  <a:lnTo>
                    <a:pt x="422" y="243"/>
                  </a:lnTo>
                  <a:lnTo>
                    <a:pt x="426" y="235"/>
                  </a:lnTo>
                  <a:lnTo>
                    <a:pt x="428" y="235"/>
                  </a:lnTo>
                  <a:lnTo>
                    <a:pt x="430" y="235"/>
                  </a:lnTo>
                  <a:lnTo>
                    <a:pt x="430" y="233"/>
                  </a:lnTo>
                  <a:lnTo>
                    <a:pt x="432" y="229"/>
                  </a:lnTo>
                  <a:lnTo>
                    <a:pt x="434" y="229"/>
                  </a:lnTo>
                  <a:lnTo>
                    <a:pt x="434" y="233"/>
                  </a:lnTo>
                  <a:lnTo>
                    <a:pt x="436" y="233"/>
                  </a:lnTo>
                  <a:lnTo>
                    <a:pt x="436" y="235"/>
                  </a:lnTo>
                  <a:lnTo>
                    <a:pt x="436" y="239"/>
                  </a:lnTo>
                  <a:lnTo>
                    <a:pt x="436" y="241"/>
                  </a:lnTo>
                  <a:lnTo>
                    <a:pt x="438" y="239"/>
                  </a:lnTo>
                  <a:lnTo>
                    <a:pt x="442" y="221"/>
                  </a:lnTo>
                  <a:lnTo>
                    <a:pt x="440" y="219"/>
                  </a:lnTo>
                  <a:lnTo>
                    <a:pt x="442" y="217"/>
                  </a:lnTo>
                  <a:lnTo>
                    <a:pt x="442" y="215"/>
                  </a:lnTo>
                  <a:lnTo>
                    <a:pt x="440" y="215"/>
                  </a:lnTo>
                  <a:lnTo>
                    <a:pt x="444" y="209"/>
                  </a:lnTo>
                  <a:lnTo>
                    <a:pt x="444" y="207"/>
                  </a:lnTo>
                  <a:lnTo>
                    <a:pt x="446" y="201"/>
                  </a:lnTo>
                  <a:lnTo>
                    <a:pt x="452" y="197"/>
                  </a:lnTo>
                  <a:lnTo>
                    <a:pt x="452" y="191"/>
                  </a:lnTo>
                  <a:lnTo>
                    <a:pt x="452" y="187"/>
                  </a:lnTo>
                  <a:lnTo>
                    <a:pt x="450" y="185"/>
                  </a:lnTo>
                  <a:lnTo>
                    <a:pt x="442" y="185"/>
                  </a:lnTo>
                  <a:lnTo>
                    <a:pt x="438" y="187"/>
                  </a:lnTo>
                  <a:lnTo>
                    <a:pt x="438" y="185"/>
                  </a:lnTo>
                  <a:lnTo>
                    <a:pt x="434" y="183"/>
                  </a:lnTo>
                  <a:lnTo>
                    <a:pt x="424" y="185"/>
                  </a:lnTo>
                  <a:lnTo>
                    <a:pt x="422" y="187"/>
                  </a:lnTo>
                  <a:lnTo>
                    <a:pt x="402" y="189"/>
                  </a:lnTo>
                  <a:lnTo>
                    <a:pt x="400" y="193"/>
                  </a:lnTo>
                  <a:lnTo>
                    <a:pt x="396" y="211"/>
                  </a:lnTo>
                  <a:lnTo>
                    <a:pt x="394" y="215"/>
                  </a:lnTo>
                  <a:lnTo>
                    <a:pt x="392" y="221"/>
                  </a:lnTo>
                  <a:lnTo>
                    <a:pt x="390" y="223"/>
                  </a:lnTo>
                  <a:lnTo>
                    <a:pt x="386" y="225"/>
                  </a:lnTo>
                  <a:lnTo>
                    <a:pt x="386" y="231"/>
                  </a:lnTo>
                  <a:lnTo>
                    <a:pt x="382" y="233"/>
                  </a:lnTo>
                  <a:lnTo>
                    <a:pt x="378" y="233"/>
                  </a:lnTo>
                  <a:lnTo>
                    <a:pt x="376" y="233"/>
                  </a:lnTo>
                  <a:lnTo>
                    <a:pt x="376" y="231"/>
                  </a:lnTo>
                  <a:lnTo>
                    <a:pt x="374" y="229"/>
                  </a:lnTo>
                  <a:lnTo>
                    <a:pt x="370" y="229"/>
                  </a:lnTo>
                  <a:lnTo>
                    <a:pt x="358" y="233"/>
                  </a:lnTo>
                  <a:lnTo>
                    <a:pt x="356" y="233"/>
                  </a:lnTo>
                  <a:lnTo>
                    <a:pt x="348" y="235"/>
                  </a:lnTo>
                  <a:lnTo>
                    <a:pt x="342" y="239"/>
                  </a:lnTo>
                  <a:lnTo>
                    <a:pt x="338" y="239"/>
                  </a:lnTo>
                  <a:lnTo>
                    <a:pt x="334" y="235"/>
                  </a:lnTo>
                  <a:lnTo>
                    <a:pt x="332" y="231"/>
                  </a:lnTo>
                  <a:lnTo>
                    <a:pt x="330" y="231"/>
                  </a:lnTo>
                  <a:lnTo>
                    <a:pt x="326" y="231"/>
                  </a:lnTo>
                  <a:lnTo>
                    <a:pt x="320" y="229"/>
                  </a:lnTo>
                  <a:lnTo>
                    <a:pt x="314" y="223"/>
                  </a:lnTo>
                  <a:lnTo>
                    <a:pt x="308" y="209"/>
                  </a:lnTo>
                  <a:lnTo>
                    <a:pt x="302" y="203"/>
                  </a:lnTo>
                  <a:lnTo>
                    <a:pt x="296" y="191"/>
                  </a:lnTo>
                  <a:lnTo>
                    <a:pt x="298" y="189"/>
                  </a:lnTo>
                  <a:lnTo>
                    <a:pt x="298" y="187"/>
                  </a:lnTo>
                  <a:lnTo>
                    <a:pt x="292" y="181"/>
                  </a:lnTo>
                  <a:lnTo>
                    <a:pt x="290" y="175"/>
                  </a:lnTo>
                  <a:lnTo>
                    <a:pt x="292" y="153"/>
                  </a:lnTo>
                  <a:lnTo>
                    <a:pt x="290" y="149"/>
                  </a:lnTo>
                  <a:lnTo>
                    <a:pt x="290" y="137"/>
                  </a:lnTo>
                  <a:lnTo>
                    <a:pt x="288" y="137"/>
                  </a:lnTo>
                  <a:lnTo>
                    <a:pt x="288" y="135"/>
                  </a:lnTo>
                  <a:lnTo>
                    <a:pt x="290" y="131"/>
                  </a:lnTo>
                  <a:lnTo>
                    <a:pt x="292" y="129"/>
                  </a:lnTo>
                  <a:lnTo>
                    <a:pt x="292" y="125"/>
                  </a:lnTo>
                  <a:lnTo>
                    <a:pt x="294" y="123"/>
                  </a:lnTo>
                  <a:lnTo>
                    <a:pt x="296" y="125"/>
                  </a:lnTo>
                  <a:lnTo>
                    <a:pt x="298" y="123"/>
                  </a:lnTo>
                  <a:lnTo>
                    <a:pt x="300" y="121"/>
                  </a:lnTo>
                  <a:lnTo>
                    <a:pt x="300" y="117"/>
                  </a:lnTo>
                  <a:lnTo>
                    <a:pt x="300" y="119"/>
                  </a:lnTo>
                  <a:lnTo>
                    <a:pt x="298" y="119"/>
                  </a:lnTo>
                  <a:lnTo>
                    <a:pt x="298" y="121"/>
                  </a:lnTo>
                  <a:lnTo>
                    <a:pt x="298" y="119"/>
                  </a:lnTo>
                  <a:lnTo>
                    <a:pt x="300" y="115"/>
                  </a:lnTo>
                  <a:lnTo>
                    <a:pt x="294" y="115"/>
                  </a:lnTo>
                  <a:lnTo>
                    <a:pt x="290" y="113"/>
                  </a:lnTo>
                  <a:lnTo>
                    <a:pt x="282" y="111"/>
                  </a:lnTo>
                  <a:lnTo>
                    <a:pt x="278" y="109"/>
                  </a:lnTo>
                  <a:lnTo>
                    <a:pt x="274" y="109"/>
                  </a:lnTo>
                  <a:lnTo>
                    <a:pt x="270" y="107"/>
                  </a:lnTo>
                  <a:lnTo>
                    <a:pt x="266" y="99"/>
                  </a:lnTo>
                  <a:lnTo>
                    <a:pt x="262" y="86"/>
                  </a:lnTo>
                  <a:lnTo>
                    <a:pt x="256" y="84"/>
                  </a:lnTo>
                  <a:lnTo>
                    <a:pt x="254" y="78"/>
                  </a:lnTo>
                  <a:lnTo>
                    <a:pt x="250" y="74"/>
                  </a:lnTo>
                  <a:lnTo>
                    <a:pt x="244" y="62"/>
                  </a:lnTo>
                  <a:lnTo>
                    <a:pt x="232" y="50"/>
                  </a:lnTo>
                  <a:lnTo>
                    <a:pt x="220" y="50"/>
                  </a:lnTo>
                  <a:lnTo>
                    <a:pt x="218" y="50"/>
                  </a:lnTo>
                  <a:lnTo>
                    <a:pt x="214" y="50"/>
                  </a:lnTo>
                  <a:lnTo>
                    <a:pt x="208" y="64"/>
                  </a:lnTo>
                  <a:lnTo>
                    <a:pt x="200" y="62"/>
                  </a:lnTo>
                  <a:lnTo>
                    <a:pt x="186" y="48"/>
                  </a:lnTo>
                  <a:lnTo>
                    <a:pt x="182" y="36"/>
                  </a:lnTo>
                  <a:lnTo>
                    <a:pt x="168" y="26"/>
                  </a:lnTo>
                  <a:lnTo>
                    <a:pt x="166" y="22"/>
                  </a:lnTo>
                  <a:lnTo>
                    <a:pt x="162" y="20"/>
                  </a:lnTo>
                  <a:lnTo>
                    <a:pt x="160" y="16"/>
                  </a:lnTo>
                  <a:lnTo>
                    <a:pt x="156" y="14"/>
                  </a:lnTo>
                  <a:lnTo>
                    <a:pt x="132" y="14"/>
                  </a:lnTo>
                  <a:lnTo>
                    <a:pt x="132" y="22"/>
                  </a:lnTo>
                  <a:lnTo>
                    <a:pt x="92" y="22"/>
                  </a:lnTo>
                  <a:lnTo>
                    <a:pt x="34" y="2"/>
                  </a:lnTo>
                  <a:lnTo>
                    <a:pt x="34" y="0"/>
                  </a:lnTo>
                  <a:lnTo>
                    <a:pt x="0" y="2"/>
                  </a:lnTo>
                  <a:lnTo>
                    <a:pt x="2" y="4"/>
                  </a:lnTo>
                  <a:lnTo>
                    <a:pt x="2" y="6"/>
                  </a:lnTo>
                  <a:lnTo>
                    <a:pt x="4" y="8"/>
                  </a:lnTo>
                  <a:lnTo>
                    <a:pt x="4" y="12"/>
                  </a:lnTo>
                  <a:lnTo>
                    <a:pt x="6" y="12"/>
                  </a:lnTo>
                  <a:lnTo>
                    <a:pt x="6" y="14"/>
                  </a:lnTo>
                  <a:lnTo>
                    <a:pt x="8" y="14"/>
                  </a:lnTo>
                  <a:lnTo>
                    <a:pt x="8" y="16"/>
                  </a:lnTo>
                  <a:lnTo>
                    <a:pt x="8" y="20"/>
                  </a:lnTo>
                  <a:lnTo>
                    <a:pt x="14" y="28"/>
                  </a:lnTo>
                  <a:lnTo>
                    <a:pt x="14" y="30"/>
                  </a:lnTo>
                  <a:lnTo>
                    <a:pt x="14" y="32"/>
                  </a:lnTo>
                  <a:lnTo>
                    <a:pt x="16" y="32"/>
                  </a:lnTo>
                  <a:lnTo>
                    <a:pt x="18" y="38"/>
                  </a:lnTo>
                  <a:lnTo>
                    <a:pt x="18" y="40"/>
                  </a:lnTo>
                  <a:lnTo>
                    <a:pt x="20" y="40"/>
                  </a:lnTo>
                  <a:lnTo>
                    <a:pt x="22" y="50"/>
                  </a:lnTo>
                  <a:lnTo>
                    <a:pt x="24" y="52"/>
                  </a:lnTo>
                  <a:lnTo>
                    <a:pt x="26" y="52"/>
                  </a:lnTo>
                  <a:lnTo>
                    <a:pt x="26" y="54"/>
                  </a:lnTo>
                  <a:lnTo>
                    <a:pt x="28" y="54"/>
                  </a:lnTo>
                  <a:lnTo>
                    <a:pt x="30" y="56"/>
                  </a:lnTo>
                  <a:lnTo>
                    <a:pt x="34" y="58"/>
                  </a:lnTo>
                  <a:lnTo>
                    <a:pt x="36" y="62"/>
                  </a:lnTo>
                  <a:lnTo>
                    <a:pt x="38" y="62"/>
                  </a:lnTo>
                  <a:lnTo>
                    <a:pt x="40" y="66"/>
                  </a:lnTo>
                  <a:lnTo>
                    <a:pt x="42" y="66"/>
                  </a:lnTo>
                  <a:lnTo>
                    <a:pt x="46" y="74"/>
                  </a:lnTo>
                  <a:lnTo>
                    <a:pt x="48" y="76"/>
                  </a:lnTo>
                  <a:lnTo>
                    <a:pt x="46" y="78"/>
                  </a:lnTo>
                  <a:lnTo>
                    <a:pt x="48" y="78"/>
                  </a:lnTo>
                  <a:lnTo>
                    <a:pt x="48" y="80"/>
                  </a:lnTo>
                  <a:lnTo>
                    <a:pt x="46" y="80"/>
                  </a:lnTo>
                  <a:lnTo>
                    <a:pt x="46" y="82"/>
                  </a:lnTo>
                  <a:lnTo>
                    <a:pt x="46" y="84"/>
                  </a:lnTo>
                  <a:lnTo>
                    <a:pt x="44" y="84"/>
                  </a:lnTo>
                  <a:lnTo>
                    <a:pt x="38" y="86"/>
                  </a:lnTo>
                  <a:lnTo>
                    <a:pt x="32" y="84"/>
                  </a:lnTo>
                  <a:lnTo>
                    <a:pt x="32" y="86"/>
                  </a:lnTo>
                  <a:lnTo>
                    <a:pt x="34" y="86"/>
                  </a:lnTo>
                  <a:lnTo>
                    <a:pt x="38" y="90"/>
                  </a:lnTo>
                  <a:lnTo>
                    <a:pt x="40" y="90"/>
                  </a:lnTo>
                  <a:lnTo>
                    <a:pt x="40" y="92"/>
                  </a:lnTo>
                  <a:lnTo>
                    <a:pt x="42" y="94"/>
                  </a:lnTo>
                  <a:lnTo>
                    <a:pt x="46" y="94"/>
                  </a:lnTo>
                  <a:lnTo>
                    <a:pt x="46" y="96"/>
                  </a:lnTo>
                  <a:lnTo>
                    <a:pt x="48" y="98"/>
                  </a:lnTo>
                  <a:lnTo>
                    <a:pt x="52" y="98"/>
                  </a:lnTo>
                  <a:lnTo>
                    <a:pt x="52" y="99"/>
                  </a:lnTo>
                  <a:lnTo>
                    <a:pt x="54" y="101"/>
                  </a:lnTo>
                  <a:lnTo>
                    <a:pt x="58" y="101"/>
                  </a:lnTo>
                  <a:lnTo>
                    <a:pt x="60" y="98"/>
                  </a:lnTo>
                  <a:lnTo>
                    <a:pt x="62" y="99"/>
                  </a:lnTo>
                  <a:lnTo>
                    <a:pt x="60" y="101"/>
                  </a:lnTo>
                  <a:lnTo>
                    <a:pt x="66" y="107"/>
                  </a:lnTo>
                  <a:lnTo>
                    <a:pt x="70" y="111"/>
                  </a:lnTo>
                  <a:lnTo>
                    <a:pt x="72" y="111"/>
                  </a:lnTo>
                  <a:lnTo>
                    <a:pt x="76" y="119"/>
                  </a:lnTo>
                  <a:lnTo>
                    <a:pt x="76" y="127"/>
                  </a:lnTo>
                  <a:lnTo>
                    <a:pt x="74" y="133"/>
                  </a:lnTo>
                  <a:lnTo>
                    <a:pt x="74" y="135"/>
                  </a:lnTo>
                  <a:lnTo>
                    <a:pt x="74" y="133"/>
                  </a:lnTo>
                  <a:lnTo>
                    <a:pt x="76" y="133"/>
                  </a:lnTo>
                  <a:lnTo>
                    <a:pt x="76" y="135"/>
                  </a:lnTo>
                  <a:lnTo>
                    <a:pt x="78" y="135"/>
                  </a:lnTo>
                  <a:lnTo>
                    <a:pt x="80" y="135"/>
                  </a:lnTo>
                  <a:lnTo>
                    <a:pt x="80" y="137"/>
                  </a:lnTo>
                  <a:lnTo>
                    <a:pt x="84" y="139"/>
                  </a:lnTo>
                  <a:lnTo>
                    <a:pt x="98" y="151"/>
                  </a:lnTo>
                  <a:lnTo>
                    <a:pt x="100" y="153"/>
                  </a:lnTo>
                  <a:lnTo>
                    <a:pt x="104" y="155"/>
                  </a:lnTo>
                  <a:lnTo>
                    <a:pt x="106" y="163"/>
                  </a:lnTo>
                  <a:lnTo>
                    <a:pt x="108" y="165"/>
                  </a:lnTo>
                  <a:lnTo>
                    <a:pt x="110" y="163"/>
                  </a:lnTo>
                  <a:lnTo>
                    <a:pt x="112" y="163"/>
                  </a:lnTo>
                  <a:lnTo>
                    <a:pt x="116" y="159"/>
                  </a:lnTo>
                  <a:lnTo>
                    <a:pt x="116" y="157"/>
                  </a:lnTo>
                  <a:lnTo>
                    <a:pt x="116" y="155"/>
                  </a:lnTo>
                  <a:lnTo>
                    <a:pt x="110" y="149"/>
                  </a:lnTo>
                  <a:lnTo>
                    <a:pt x="110" y="147"/>
                  </a:lnTo>
                  <a:lnTo>
                    <a:pt x="104" y="143"/>
                  </a:lnTo>
                  <a:lnTo>
                    <a:pt x="102" y="145"/>
                  </a:lnTo>
                  <a:lnTo>
                    <a:pt x="100" y="143"/>
                  </a:lnTo>
                  <a:lnTo>
                    <a:pt x="98" y="141"/>
                  </a:lnTo>
                  <a:lnTo>
                    <a:pt x="96" y="137"/>
                  </a:lnTo>
                  <a:lnTo>
                    <a:pt x="96" y="133"/>
                  </a:lnTo>
                  <a:lnTo>
                    <a:pt x="94" y="127"/>
                  </a:lnTo>
                  <a:lnTo>
                    <a:pt x="94" y="123"/>
                  </a:lnTo>
                  <a:lnTo>
                    <a:pt x="90" y="121"/>
                  </a:lnTo>
                  <a:lnTo>
                    <a:pt x="88" y="117"/>
                  </a:lnTo>
                  <a:lnTo>
                    <a:pt x="88" y="109"/>
                  </a:lnTo>
                  <a:lnTo>
                    <a:pt x="86" y="109"/>
                  </a:lnTo>
                  <a:lnTo>
                    <a:pt x="86" y="107"/>
                  </a:lnTo>
                  <a:lnTo>
                    <a:pt x="84" y="103"/>
                  </a:lnTo>
                  <a:lnTo>
                    <a:pt x="82" y="101"/>
                  </a:lnTo>
                  <a:lnTo>
                    <a:pt x="80" y="101"/>
                  </a:lnTo>
                  <a:lnTo>
                    <a:pt x="80" y="103"/>
                  </a:lnTo>
                  <a:lnTo>
                    <a:pt x="82" y="105"/>
                  </a:lnTo>
                  <a:lnTo>
                    <a:pt x="80" y="103"/>
                  </a:lnTo>
                  <a:lnTo>
                    <a:pt x="80" y="101"/>
                  </a:lnTo>
                  <a:lnTo>
                    <a:pt x="78" y="98"/>
                  </a:lnTo>
                  <a:lnTo>
                    <a:pt x="76" y="96"/>
                  </a:lnTo>
                  <a:lnTo>
                    <a:pt x="74" y="96"/>
                  </a:lnTo>
                  <a:lnTo>
                    <a:pt x="74" y="92"/>
                  </a:lnTo>
                  <a:lnTo>
                    <a:pt x="72" y="90"/>
                  </a:lnTo>
                  <a:lnTo>
                    <a:pt x="68" y="84"/>
                  </a:lnTo>
                  <a:lnTo>
                    <a:pt x="66" y="76"/>
                  </a:lnTo>
                  <a:lnTo>
                    <a:pt x="64" y="74"/>
                  </a:lnTo>
                  <a:lnTo>
                    <a:pt x="60" y="68"/>
                  </a:lnTo>
                  <a:lnTo>
                    <a:pt x="58" y="68"/>
                  </a:lnTo>
                  <a:lnTo>
                    <a:pt x="58" y="66"/>
                  </a:lnTo>
                  <a:lnTo>
                    <a:pt x="56" y="66"/>
                  </a:lnTo>
                  <a:lnTo>
                    <a:pt x="54" y="62"/>
                  </a:lnTo>
                  <a:lnTo>
                    <a:pt x="54" y="60"/>
                  </a:lnTo>
                  <a:lnTo>
                    <a:pt x="46" y="54"/>
                  </a:lnTo>
                  <a:lnTo>
                    <a:pt x="46" y="52"/>
                  </a:lnTo>
                  <a:lnTo>
                    <a:pt x="42" y="52"/>
                  </a:lnTo>
                  <a:lnTo>
                    <a:pt x="40" y="44"/>
                  </a:lnTo>
                  <a:lnTo>
                    <a:pt x="38" y="32"/>
                  </a:lnTo>
                  <a:lnTo>
                    <a:pt x="36" y="30"/>
                  </a:lnTo>
                  <a:lnTo>
                    <a:pt x="34" y="20"/>
                  </a:lnTo>
                  <a:lnTo>
                    <a:pt x="36" y="18"/>
                  </a:lnTo>
                  <a:lnTo>
                    <a:pt x="36" y="16"/>
                  </a:lnTo>
                </a:path>
              </a:pathLst>
            </a:custGeom>
            <a:solidFill>
              <a:schemeClr val="accent1"/>
            </a:solidFill>
            <a:ln w="3175">
              <a:solidFill>
                <a:schemeClr val="bg1"/>
              </a:solidFill>
              <a:round/>
              <a:headEnd/>
              <a:tailEnd/>
            </a:ln>
          </p:spPr>
          <p:txBody>
            <a:bodyPr/>
            <a:lstStyle/>
            <a:p>
              <a:endParaRPr lang="fr-FR" dirty="0"/>
            </a:p>
          </p:txBody>
        </p:sp>
        <p:sp>
          <p:nvSpPr>
            <p:cNvPr id="5460" name="Freeform 529"/>
            <p:cNvSpPr>
              <a:spLocks/>
            </p:cNvSpPr>
            <p:nvPr/>
          </p:nvSpPr>
          <p:spPr bwMode="auto">
            <a:xfrm>
              <a:off x="1600" y="2519"/>
              <a:ext cx="181" cy="247"/>
            </a:xfrm>
            <a:custGeom>
              <a:avLst/>
              <a:gdLst>
                <a:gd name="T0" fmla="*/ 118 w 181"/>
                <a:gd name="T1" fmla="*/ 4 h 247"/>
                <a:gd name="T2" fmla="*/ 110 w 181"/>
                <a:gd name="T3" fmla="*/ 0 h 247"/>
                <a:gd name="T4" fmla="*/ 106 w 181"/>
                <a:gd name="T5" fmla="*/ 2 h 247"/>
                <a:gd name="T6" fmla="*/ 104 w 181"/>
                <a:gd name="T7" fmla="*/ 6 h 247"/>
                <a:gd name="T8" fmla="*/ 72 w 181"/>
                <a:gd name="T9" fmla="*/ 16 h 247"/>
                <a:gd name="T10" fmla="*/ 66 w 181"/>
                <a:gd name="T11" fmla="*/ 20 h 247"/>
                <a:gd name="T12" fmla="*/ 50 w 181"/>
                <a:gd name="T13" fmla="*/ 28 h 247"/>
                <a:gd name="T14" fmla="*/ 44 w 181"/>
                <a:gd name="T15" fmla="*/ 45 h 247"/>
                <a:gd name="T16" fmla="*/ 32 w 181"/>
                <a:gd name="T17" fmla="*/ 57 h 247"/>
                <a:gd name="T18" fmla="*/ 24 w 181"/>
                <a:gd name="T19" fmla="*/ 55 h 247"/>
                <a:gd name="T20" fmla="*/ 26 w 181"/>
                <a:gd name="T21" fmla="*/ 63 h 247"/>
                <a:gd name="T22" fmla="*/ 20 w 181"/>
                <a:gd name="T23" fmla="*/ 69 h 247"/>
                <a:gd name="T24" fmla="*/ 18 w 181"/>
                <a:gd name="T25" fmla="*/ 75 h 247"/>
                <a:gd name="T26" fmla="*/ 22 w 181"/>
                <a:gd name="T27" fmla="*/ 85 h 247"/>
                <a:gd name="T28" fmla="*/ 24 w 181"/>
                <a:gd name="T29" fmla="*/ 101 h 247"/>
                <a:gd name="T30" fmla="*/ 24 w 181"/>
                <a:gd name="T31" fmla="*/ 125 h 247"/>
                <a:gd name="T32" fmla="*/ 30 w 181"/>
                <a:gd name="T33" fmla="*/ 125 h 247"/>
                <a:gd name="T34" fmla="*/ 22 w 181"/>
                <a:gd name="T35" fmla="*/ 137 h 247"/>
                <a:gd name="T36" fmla="*/ 16 w 181"/>
                <a:gd name="T37" fmla="*/ 145 h 247"/>
                <a:gd name="T38" fmla="*/ 6 w 181"/>
                <a:gd name="T39" fmla="*/ 153 h 247"/>
                <a:gd name="T40" fmla="*/ 2 w 181"/>
                <a:gd name="T41" fmla="*/ 157 h 247"/>
                <a:gd name="T42" fmla="*/ 0 w 181"/>
                <a:gd name="T43" fmla="*/ 163 h 247"/>
                <a:gd name="T44" fmla="*/ 24 w 181"/>
                <a:gd name="T45" fmla="*/ 177 h 247"/>
                <a:gd name="T46" fmla="*/ 42 w 181"/>
                <a:gd name="T47" fmla="*/ 179 h 247"/>
                <a:gd name="T48" fmla="*/ 62 w 181"/>
                <a:gd name="T49" fmla="*/ 187 h 247"/>
                <a:gd name="T50" fmla="*/ 66 w 181"/>
                <a:gd name="T51" fmla="*/ 191 h 247"/>
                <a:gd name="T52" fmla="*/ 72 w 181"/>
                <a:gd name="T53" fmla="*/ 199 h 247"/>
                <a:gd name="T54" fmla="*/ 78 w 181"/>
                <a:gd name="T55" fmla="*/ 201 h 247"/>
                <a:gd name="T56" fmla="*/ 82 w 181"/>
                <a:gd name="T57" fmla="*/ 211 h 247"/>
                <a:gd name="T58" fmla="*/ 86 w 181"/>
                <a:gd name="T59" fmla="*/ 213 h 247"/>
                <a:gd name="T60" fmla="*/ 92 w 181"/>
                <a:gd name="T61" fmla="*/ 221 h 247"/>
                <a:gd name="T62" fmla="*/ 102 w 181"/>
                <a:gd name="T63" fmla="*/ 221 h 247"/>
                <a:gd name="T64" fmla="*/ 106 w 181"/>
                <a:gd name="T65" fmla="*/ 219 h 247"/>
                <a:gd name="T66" fmla="*/ 118 w 181"/>
                <a:gd name="T67" fmla="*/ 219 h 247"/>
                <a:gd name="T68" fmla="*/ 130 w 181"/>
                <a:gd name="T69" fmla="*/ 223 h 247"/>
                <a:gd name="T70" fmla="*/ 126 w 181"/>
                <a:gd name="T71" fmla="*/ 241 h 247"/>
                <a:gd name="T72" fmla="*/ 134 w 181"/>
                <a:gd name="T73" fmla="*/ 245 h 247"/>
                <a:gd name="T74" fmla="*/ 136 w 181"/>
                <a:gd name="T75" fmla="*/ 243 h 247"/>
                <a:gd name="T76" fmla="*/ 140 w 181"/>
                <a:gd name="T77" fmla="*/ 225 h 247"/>
                <a:gd name="T78" fmla="*/ 134 w 181"/>
                <a:gd name="T79" fmla="*/ 187 h 247"/>
                <a:gd name="T80" fmla="*/ 144 w 181"/>
                <a:gd name="T81" fmla="*/ 175 h 247"/>
                <a:gd name="T82" fmla="*/ 146 w 181"/>
                <a:gd name="T83" fmla="*/ 171 h 247"/>
                <a:gd name="T84" fmla="*/ 140 w 181"/>
                <a:gd name="T85" fmla="*/ 169 h 247"/>
                <a:gd name="T86" fmla="*/ 138 w 181"/>
                <a:gd name="T87" fmla="*/ 159 h 247"/>
                <a:gd name="T88" fmla="*/ 162 w 181"/>
                <a:gd name="T89" fmla="*/ 155 h 247"/>
                <a:gd name="T90" fmla="*/ 166 w 181"/>
                <a:gd name="T91" fmla="*/ 157 h 247"/>
                <a:gd name="T92" fmla="*/ 175 w 181"/>
                <a:gd name="T93" fmla="*/ 159 h 247"/>
                <a:gd name="T94" fmla="*/ 173 w 181"/>
                <a:gd name="T95" fmla="*/ 147 h 247"/>
                <a:gd name="T96" fmla="*/ 173 w 181"/>
                <a:gd name="T97" fmla="*/ 137 h 247"/>
                <a:gd name="T98" fmla="*/ 175 w 181"/>
                <a:gd name="T99" fmla="*/ 133 h 247"/>
                <a:gd name="T100" fmla="*/ 172 w 181"/>
                <a:gd name="T101" fmla="*/ 127 h 247"/>
                <a:gd name="T102" fmla="*/ 168 w 181"/>
                <a:gd name="T103" fmla="*/ 117 h 247"/>
                <a:gd name="T104" fmla="*/ 168 w 181"/>
                <a:gd name="T105" fmla="*/ 111 h 247"/>
                <a:gd name="T106" fmla="*/ 170 w 181"/>
                <a:gd name="T107" fmla="*/ 103 h 247"/>
                <a:gd name="T108" fmla="*/ 173 w 181"/>
                <a:gd name="T109" fmla="*/ 95 h 247"/>
                <a:gd name="T110" fmla="*/ 160 w 181"/>
                <a:gd name="T111" fmla="*/ 95 h 247"/>
                <a:gd name="T112" fmla="*/ 148 w 181"/>
                <a:gd name="T113" fmla="*/ 93 h 247"/>
                <a:gd name="T114" fmla="*/ 134 w 181"/>
                <a:gd name="T115" fmla="*/ 81 h 247"/>
                <a:gd name="T116" fmla="*/ 106 w 181"/>
                <a:gd name="T117" fmla="*/ 77 h 247"/>
                <a:gd name="T118" fmla="*/ 98 w 181"/>
                <a:gd name="T119" fmla="*/ 61 h 247"/>
                <a:gd name="T120" fmla="*/ 96 w 181"/>
                <a:gd name="T121" fmla="*/ 57 h 247"/>
                <a:gd name="T122" fmla="*/ 86 w 181"/>
                <a:gd name="T123" fmla="*/ 47 h 247"/>
                <a:gd name="T124" fmla="*/ 110 w 181"/>
                <a:gd name="T125" fmla="*/ 8 h 2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1"/>
                <a:gd name="T190" fmla="*/ 0 h 247"/>
                <a:gd name="T191" fmla="*/ 181 w 181"/>
                <a:gd name="T192" fmla="*/ 247 h 2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1" h="247">
                  <a:moveTo>
                    <a:pt x="114" y="8"/>
                  </a:moveTo>
                  <a:lnTo>
                    <a:pt x="116" y="6"/>
                  </a:lnTo>
                  <a:lnTo>
                    <a:pt x="118" y="4"/>
                  </a:lnTo>
                  <a:lnTo>
                    <a:pt x="118" y="2"/>
                  </a:lnTo>
                  <a:lnTo>
                    <a:pt x="114" y="0"/>
                  </a:lnTo>
                  <a:lnTo>
                    <a:pt x="110" y="0"/>
                  </a:lnTo>
                  <a:lnTo>
                    <a:pt x="108" y="0"/>
                  </a:lnTo>
                  <a:lnTo>
                    <a:pt x="108" y="2"/>
                  </a:lnTo>
                  <a:lnTo>
                    <a:pt x="106" y="2"/>
                  </a:lnTo>
                  <a:lnTo>
                    <a:pt x="104" y="2"/>
                  </a:lnTo>
                  <a:lnTo>
                    <a:pt x="104" y="4"/>
                  </a:lnTo>
                  <a:lnTo>
                    <a:pt x="104" y="6"/>
                  </a:lnTo>
                  <a:lnTo>
                    <a:pt x="102" y="8"/>
                  </a:lnTo>
                  <a:lnTo>
                    <a:pt x="80" y="16"/>
                  </a:lnTo>
                  <a:lnTo>
                    <a:pt x="72" y="16"/>
                  </a:lnTo>
                  <a:lnTo>
                    <a:pt x="68" y="24"/>
                  </a:lnTo>
                  <a:lnTo>
                    <a:pt x="68" y="22"/>
                  </a:lnTo>
                  <a:lnTo>
                    <a:pt x="66" y="20"/>
                  </a:lnTo>
                  <a:lnTo>
                    <a:pt x="60" y="20"/>
                  </a:lnTo>
                  <a:lnTo>
                    <a:pt x="52" y="26"/>
                  </a:lnTo>
                  <a:lnTo>
                    <a:pt x="50" y="28"/>
                  </a:lnTo>
                  <a:lnTo>
                    <a:pt x="50" y="41"/>
                  </a:lnTo>
                  <a:lnTo>
                    <a:pt x="48" y="43"/>
                  </a:lnTo>
                  <a:lnTo>
                    <a:pt x="44" y="45"/>
                  </a:lnTo>
                  <a:lnTo>
                    <a:pt x="38" y="51"/>
                  </a:lnTo>
                  <a:lnTo>
                    <a:pt x="32" y="55"/>
                  </a:lnTo>
                  <a:lnTo>
                    <a:pt x="32" y="57"/>
                  </a:lnTo>
                  <a:lnTo>
                    <a:pt x="34" y="63"/>
                  </a:lnTo>
                  <a:lnTo>
                    <a:pt x="32" y="65"/>
                  </a:lnTo>
                  <a:lnTo>
                    <a:pt x="24" y="55"/>
                  </a:lnTo>
                  <a:lnTo>
                    <a:pt x="24" y="59"/>
                  </a:lnTo>
                  <a:lnTo>
                    <a:pt x="26" y="61"/>
                  </a:lnTo>
                  <a:lnTo>
                    <a:pt x="26" y="63"/>
                  </a:lnTo>
                  <a:lnTo>
                    <a:pt x="26" y="65"/>
                  </a:lnTo>
                  <a:lnTo>
                    <a:pt x="22" y="71"/>
                  </a:lnTo>
                  <a:lnTo>
                    <a:pt x="20" y="69"/>
                  </a:lnTo>
                  <a:lnTo>
                    <a:pt x="20" y="73"/>
                  </a:lnTo>
                  <a:lnTo>
                    <a:pt x="18" y="73"/>
                  </a:lnTo>
                  <a:lnTo>
                    <a:pt x="18" y="75"/>
                  </a:lnTo>
                  <a:lnTo>
                    <a:pt x="16" y="75"/>
                  </a:lnTo>
                  <a:lnTo>
                    <a:pt x="20" y="83"/>
                  </a:lnTo>
                  <a:lnTo>
                    <a:pt x="22" y="85"/>
                  </a:lnTo>
                  <a:lnTo>
                    <a:pt x="24" y="87"/>
                  </a:lnTo>
                  <a:lnTo>
                    <a:pt x="24" y="99"/>
                  </a:lnTo>
                  <a:lnTo>
                    <a:pt x="24" y="101"/>
                  </a:lnTo>
                  <a:lnTo>
                    <a:pt x="22" y="103"/>
                  </a:lnTo>
                  <a:lnTo>
                    <a:pt x="24" y="117"/>
                  </a:lnTo>
                  <a:lnTo>
                    <a:pt x="24" y="125"/>
                  </a:lnTo>
                  <a:lnTo>
                    <a:pt x="26" y="127"/>
                  </a:lnTo>
                  <a:lnTo>
                    <a:pt x="28" y="127"/>
                  </a:lnTo>
                  <a:lnTo>
                    <a:pt x="30" y="125"/>
                  </a:lnTo>
                  <a:lnTo>
                    <a:pt x="30" y="127"/>
                  </a:lnTo>
                  <a:lnTo>
                    <a:pt x="30" y="129"/>
                  </a:lnTo>
                  <a:lnTo>
                    <a:pt x="22" y="137"/>
                  </a:lnTo>
                  <a:lnTo>
                    <a:pt x="20" y="143"/>
                  </a:lnTo>
                  <a:lnTo>
                    <a:pt x="20" y="145"/>
                  </a:lnTo>
                  <a:lnTo>
                    <a:pt x="16" y="145"/>
                  </a:lnTo>
                  <a:lnTo>
                    <a:pt x="12" y="145"/>
                  </a:lnTo>
                  <a:lnTo>
                    <a:pt x="8" y="147"/>
                  </a:lnTo>
                  <a:lnTo>
                    <a:pt x="6" y="153"/>
                  </a:lnTo>
                  <a:lnTo>
                    <a:pt x="6" y="155"/>
                  </a:lnTo>
                  <a:lnTo>
                    <a:pt x="6" y="157"/>
                  </a:lnTo>
                  <a:lnTo>
                    <a:pt x="2" y="157"/>
                  </a:lnTo>
                  <a:lnTo>
                    <a:pt x="2" y="159"/>
                  </a:lnTo>
                  <a:lnTo>
                    <a:pt x="0" y="161"/>
                  </a:lnTo>
                  <a:lnTo>
                    <a:pt x="0" y="163"/>
                  </a:lnTo>
                  <a:lnTo>
                    <a:pt x="2" y="163"/>
                  </a:lnTo>
                  <a:lnTo>
                    <a:pt x="2" y="165"/>
                  </a:lnTo>
                  <a:lnTo>
                    <a:pt x="24" y="177"/>
                  </a:lnTo>
                  <a:lnTo>
                    <a:pt x="26" y="181"/>
                  </a:lnTo>
                  <a:lnTo>
                    <a:pt x="42" y="181"/>
                  </a:lnTo>
                  <a:lnTo>
                    <a:pt x="42" y="179"/>
                  </a:lnTo>
                  <a:lnTo>
                    <a:pt x="44" y="179"/>
                  </a:lnTo>
                  <a:lnTo>
                    <a:pt x="54" y="185"/>
                  </a:lnTo>
                  <a:lnTo>
                    <a:pt x="62" y="187"/>
                  </a:lnTo>
                  <a:lnTo>
                    <a:pt x="64" y="187"/>
                  </a:lnTo>
                  <a:lnTo>
                    <a:pt x="64" y="189"/>
                  </a:lnTo>
                  <a:lnTo>
                    <a:pt x="66" y="191"/>
                  </a:lnTo>
                  <a:lnTo>
                    <a:pt x="68" y="193"/>
                  </a:lnTo>
                  <a:lnTo>
                    <a:pt x="70" y="199"/>
                  </a:lnTo>
                  <a:lnTo>
                    <a:pt x="72" y="199"/>
                  </a:lnTo>
                  <a:lnTo>
                    <a:pt x="74" y="201"/>
                  </a:lnTo>
                  <a:lnTo>
                    <a:pt x="76" y="201"/>
                  </a:lnTo>
                  <a:lnTo>
                    <a:pt x="78" y="201"/>
                  </a:lnTo>
                  <a:lnTo>
                    <a:pt x="80" y="203"/>
                  </a:lnTo>
                  <a:lnTo>
                    <a:pt x="80" y="205"/>
                  </a:lnTo>
                  <a:lnTo>
                    <a:pt x="82" y="211"/>
                  </a:lnTo>
                  <a:lnTo>
                    <a:pt x="84" y="211"/>
                  </a:lnTo>
                  <a:lnTo>
                    <a:pt x="86" y="211"/>
                  </a:lnTo>
                  <a:lnTo>
                    <a:pt x="86" y="213"/>
                  </a:lnTo>
                  <a:lnTo>
                    <a:pt x="86" y="217"/>
                  </a:lnTo>
                  <a:lnTo>
                    <a:pt x="90" y="221"/>
                  </a:lnTo>
                  <a:lnTo>
                    <a:pt x="92" y="221"/>
                  </a:lnTo>
                  <a:lnTo>
                    <a:pt x="96" y="221"/>
                  </a:lnTo>
                  <a:lnTo>
                    <a:pt x="100" y="221"/>
                  </a:lnTo>
                  <a:lnTo>
                    <a:pt x="102" y="221"/>
                  </a:lnTo>
                  <a:lnTo>
                    <a:pt x="104" y="221"/>
                  </a:lnTo>
                  <a:lnTo>
                    <a:pt x="104" y="219"/>
                  </a:lnTo>
                  <a:lnTo>
                    <a:pt x="106" y="219"/>
                  </a:lnTo>
                  <a:lnTo>
                    <a:pt x="112" y="219"/>
                  </a:lnTo>
                  <a:lnTo>
                    <a:pt x="114" y="221"/>
                  </a:lnTo>
                  <a:lnTo>
                    <a:pt x="118" y="219"/>
                  </a:lnTo>
                  <a:lnTo>
                    <a:pt x="120" y="219"/>
                  </a:lnTo>
                  <a:lnTo>
                    <a:pt x="122" y="219"/>
                  </a:lnTo>
                  <a:lnTo>
                    <a:pt x="130" y="223"/>
                  </a:lnTo>
                  <a:lnTo>
                    <a:pt x="134" y="227"/>
                  </a:lnTo>
                  <a:lnTo>
                    <a:pt x="126" y="239"/>
                  </a:lnTo>
                  <a:lnTo>
                    <a:pt x="126" y="241"/>
                  </a:lnTo>
                  <a:lnTo>
                    <a:pt x="128" y="241"/>
                  </a:lnTo>
                  <a:lnTo>
                    <a:pt x="130" y="241"/>
                  </a:lnTo>
                  <a:lnTo>
                    <a:pt x="134" y="245"/>
                  </a:lnTo>
                  <a:lnTo>
                    <a:pt x="136" y="247"/>
                  </a:lnTo>
                  <a:lnTo>
                    <a:pt x="136" y="245"/>
                  </a:lnTo>
                  <a:lnTo>
                    <a:pt x="136" y="243"/>
                  </a:lnTo>
                  <a:lnTo>
                    <a:pt x="138" y="237"/>
                  </a:lnTo>
                  <a:lnTo>
                    <a:pt x="138" y="235"/>
                  </a:lnTo>
                  <a:lnTo>
                    <a:pt x="140" y="225"/>
                  </a:lnTo>
                  <a:lnTo>
                    <a:pt x="144" y="203"/>
                  </a:lnTo>
                  <a:lnTo>
                    <a:pt x="142" y="195"/>
                  </a:lnTo>
                  <a:lnTo>
                    <a:pt x="134" y="187"/>
                  </a:lnTo>
                  <a:lnTo>
                    <a:pt x="134" y="177"/>
                  </a:lnTo>
                  <a:lnTo>
                    <a:pt x="142" y="175"/>
                  </a:lnTo>
                  <a:lnTo>
                    <a:pt x="144" y="175"/>
                  </a:lnTo>
                  <a:lnTo>
                    <a:pt x="146" y="175"/>
                  </a:lnTo>
                  <a:lnTo>
                    <a:pt x="148" y="175"/>
                  </a:lnTo>
                  <a:lnTo>
                    <a:pt x="146" y="171"/>
                  </a:lnTo>
                  <a:lnTo>
                    <a:pt x="144" y="169"/>
                  </a:lnTo>
                  <a:lnTo>
                    <a:pt x="142" y="169"/>
                  </a:lnTo>
                  <a:lnTo>
                    <a:pt x="140" y="169"/>
                  </a:lnTo>
                  <a:lnTo>
                    <a:pt x="138" y="169"/>
                  </a:lnTo>
                  <a:lnTo>
                    <a:pt x="138" y="167"/>
                  </a:lnTo>
                  <a:lnTo>
                    <a:pt x="138" y="159"/>
                  </a:lnTo>
                  <a:lnTo>
                    <a:pt x="160" y="159"/>
                  </a:lnTo>
                  <a:lnTo>
                    <a:pt x="160" y="157"/>
                  </a:lnTo>
                  <a:lnTo>
                    <a:pt x="162" y="155"/>
                  </a:lnTo>
                  <a:lnTo>
                    <a:pt x="164" y="155"/>
                  </a:lnTo>
                  <a:lnTo>
                    <a:pt x="164" y="157"/>
                  </a:lnTo>
                  <a:lnTo>
                    <a:pt x="166" y="157"/>
                  </a:lnTo>
                  <a:lnTo>
                    <a:pt x="170" y="155"/>
                  </a:lnTo>
                  <a:lnTo>
                    <a:pt x="173" y="155"/>
                  </a:lnTo>
                  <a:lnTo>
                    <a:pt x="175" y="159"/>
                  </a:lnTo>
                  <a:lnTo>
                    <a:pt x="177" y="167"/>
                  </a:lnTo>
                  <a:lnTo>
                    <a:pt x="181" y="165"/>
                  </a:lnTo>
                  <a:lnTo>
                    <a:pt x="173" y="147"/>
                  </a:lnTo>
                  <a:lnTo>
                    <a:pt x="168" y="143"/>
                  </a:lnTo>
                  <a:lnTo>
                    <a:pt x="168" y="141"/>
                  </a:lnTo>
                  <a:lnTo>
                    <a:pt x="173" y="137"/>
                  </a:lnTo>
                  <a:lnTo>
                    <a:pt x="173" y="135"/>
                  </a:lnTo>
                  <a:lnTo>
                    <a:pt x="175" y="135"/>
                  </a:lnTo>
                  <a:lnTo>
                    <a:pt x="175" y="133"/>
                  </a:lnTo>
                  <a:lnTo>
                    <a:pt x="173" y="131"/>
                  </a:lnTo>
                  <a:lnTo>
                    <a:pt x="173" y="129"/>
                  </a:lnTo>
                  <a:lnTo>
                    <a:pt x="172" y="127"/>
                  </a:lnTo>
                  <a:lnTo>
                    <a:pt x="170" y="125"/>
                  </a:lnTo>
                  <a:lnTo>
                    <a:pt x="168" y="125"/>
                  </a:lnTo>
                  <a:lnTo>
                    <a:pt x="168" y="117"/>
                  </a:lnTo>
                  <a:lnTo>
                    <a:pt x="166" y="115"/>
                  </a:lnTo>
                  <a:lnTo>
                    <a:pt x="166" y="113"/>
                  </a:lnTo>
                  <a:lnTo>
                    <a:pt x="168" y="111"/>
                  </a:lnTo>
                  <a:lnTo>
                    <a:pt x="168" y="107"/>
                  </a:lnTo>
                  <a:lnTo>
                    <a:pt x="168" y="105"/>
                  </a:lnTo>
                  <a:lnTo>
                    <a:pt x="170" y="103"/>
                  </a:lnTo>
                  <a:lnTo>
                    <a:pt x="170" y="99"/>
                  </a:lnTo>
                  <a:lnTo>
                    <a:pt x="172" y="97"/>
                  </a:lnTo>
                  <a:lnTo>
                    <a:pt x="173" y="95"/>
                  </a:lnTo>
                  <a:lnTo>
                    <a:pt x="172" y="91"/>
                  </a:lnTo>
                  <a:lnTo>
                    <a:pt x="170" y="91"/>
                  </a:lnTo>
                  <a:lnTo>
                    <a:pt x="160" y="95"/>
                  </a:lnTo>
                  <a:lnTo>
                    <a:pt x="156" y="93"/>
                  </a:lnTo>
                  <a:lnTo>
                    <a:pt x="152" y="93"/>
                  </a:lnTo>
                  <a:lnTo>
                    <a:pt x="148" y="93"/>
                  </a:lnTo>
                  <a:lnTo>
                    <a:pt x="144" y="93"/>
                  </a:lnTo>
                  <a:lnTo>
                    <a:pt x="136" y="81"/>
                  </a:lnTo>
                  <a:lnTo>
                    <a:pt x="134" y="81"/>
                  </a:lnTo>
                  <a:lnTo>
                    <a:pt x="126" y="77"/>
                  </a:lnTo>
                  <a:lnTo>
                    <a:pt x="114" y="79"/>
                  </a:lnTo>
                  <a:lnTo>
                    <a:pt x="106" y="77"/>
                  </a:lnTo>
                  <a:lnTo>
                    <a:pt x="104" y="75"/>
                  </a:lnTo>
                  <a:lnTo>
                    <a:pt x="100" y="73"/>
                  </a:lnTo>
                  <a:lnTo>
                    <a:pt x="98" y="61"/>
                  </a:lnTo>
                  <a:lnTo>
                    <a:pt x="98" y="59"/>
                  </a:lnTo>
                  <a:lnTo>
                    <a:pt x="96" y="59"/>
                  </a:lnTo>
                  <a:lnTo>
                    <a:pt x="96" y="57"/>
                  </a:lnTo>
                  <a:lnTo>
                    <a:pt x="94" y="55"/>
                  </a:lnTo>
                  <a:lnTo>
                    <a:pt x="92" y="47"/>
                  </a:lnTo>
                  <a:lnTo>
                    <a:pt x="86" y="47"/>
                  </a:lnTo>
                  <a:lnTo>
                    <a:pt x="92" y="28"/>
                  </a:lnTo>
                  <a:lnTo>
                    <a:pt x="106" y="10"/>
                  </a:lnTo>
                  <a:lnTo>
                    <a:pt x="110" y="8"/>
                  </a:lnTo>
                  <a:lnTo>
                    <a:pt x="112" y="8"/>
                  </a:lnTo>
                  <a:lnTo>
                    <a:pt x="114" y="8"/>
                  </a:lnTo>
                  <a:close/>
                </a:path>
              </a:pathLst>
            </a:custGeom>
            <a:solidFill>
              <a:schemeClr val="tx2"/>
            </a:solidFill>
            <a:ln w="3175">
              <a:solidFill>
                <a:schemeClr val="bg1"/>
              </a:solidFill>
              <a:round/>
              <a:headEnd/>
              <a:tailEnd/>
            </a:ln>
          </p:spPr>
          <p:txBody>
            <a:bodyPr/>
            <a:lstStyle/>
            <a:p>
              <a:endParaRPr lang="fr-FR" dirty="0"/>
            </a:p>
          </p:txBody>
        </p:sp>
        <p:sp>
          <p:nvSpPr>
            <p:cNvPr id="5461" name="Freeform 530"/>
            <p:cNvSpPr>
              <a:spLocks/>
            </p:cNvSpPr>
            <p:nvPr/>
          </p:nvSpPr>
          <p:spPr bwMode="auto">
            <a:xfrm>
              <a:off x="1600" y="2519"/>
              <a:ext cx="181" cy="247"/>
            </a:xfrm>
            <a:custGeom>
              <a:avLst/>
              <a:gdLst>
                <a:gd name="T0" fmla="*/ 118 w 181"/>
                <a:gd name="T1" fmla="*/ 4 h 247"/>
                <a:gd name="T2" fmla="*/ 110 w 181"/>
                <a:gd name="T3" fmla="*/ 0 h 247"/>
                <a:gd name="T4" fmla="*/ 106 w 181"/>
                <a:gd name="T5" fmla="*/ 2 h 247"/>
                <a:gd name="T6" fmla="*/ 104 w 181"/>
                <a:gd name="T7" fmla="*/ 6 h 247"/>
                <a:gd name="T8" fmla="*/ 72 w 181"/>
                <a:gd name="T9" fmla="*/ 16 h 247"/>
                <a:gd name="T10" fmla="*/ 66 w 181"/>
                <a:gd name="T11" fmla="*/ 20 h 247"/>
                <a:gd name="T12" fmla="*/ 50 w 181"/>
                <a:gd name="T13" fmla="*/ 28 h 247"/>
                <a:gd name="T14" fmla="*/ 44 w 181"/>
                <a:gd name="T15" fmla="*/ 45 h 247"/>
                <a:gd name="T16" fmla="*/ 32 w 181"/>
                <a:gd name="T17" fmla="*/ 57 h 247"/>
                <a:gd name="T18" fmla="*/ 24 w 181"/>
                <a:gd name="T19" fmla="*/ 55 h 247"/>
                <a:gd name="T20" fmla="*/ 26 w 181"/>
                <a:gd name="T21" fmla="*/ 63 h 247"/>
                <a:gd name="T22" fmla="*/ 20 w 181"/>
                <a:gd name="T23" fmla="*/ 69 h 247"/>
                <a:gd name="T24" fmla="*/ 18 w 181"/>
                <a:gd name="T25" fmla="*/ 75 h 247"/>
                <a:gd name="T26" fmla="*/ 22 w 181"/>
                <a:gd name="T27" fmla="*/ 85 h 247"/>
                <a:gd name="T28" fmla="*/ 24 w 181"/>
                <a:gd name="T29" fmla="*/ 101 h 247"/>
                <a:gd name="T30" fmla="*/ 24 w 181"/>
                <a:gd name="T31" fmla="*/ 125 h 247"/>
                <a:gd name="T32" fmla="*/ 30 w 181"/>
                <a:gd name="T33" fmla="*/ 125 h 247"/>
                <a:gd name="T34" fmla="*/ 22 w 181"/>
                <a:gd name="T35" fmla="*/ 137 h 247"/>
                <a:gd name="T36" fmla="*/ 16 w 181"/>
                <a:gd name="T37" fmla="*/ 145 h 247"/>
                <a:gd name="T38" fmla="*/ 6 w 181"/>
                <a:gd name="T39" fmla="*/ 153 h 247"/>
                <a:gd name="T40" fmla="*/ 2 w 181"/>
                <a:gd name="T41" fmla="*/ 157 h 247"/>
                <a:gd name="T42" fmla="*/ 0 w 181"/>
                <a:gd name="T43" fmla="*/ 163 h 247"/>
                <a:gd name="T44" fmla="*/ 24 w 181"/>
                <a:gd name="T45" fmla="*/ 177 h 247"/>
                <a:gd name="T46" fmla="*/ 42 w 181"/>
                <a:gd name="T47" fmla="*/ 179 h 247"/>
                <a:gd name="T48" fmla="*/ 62 w 181"/>
                <a:gd name="T49" fmla="*/ 187 h 247"/>
                <a:gd name="T50" fmla="*/ 66 w 181"/>
                <a:gd name="T51" fmla="*/ 191 h 247"/>
                <a:gd name="T52" fmla="*/ 72 w 181"/>
                <a:gd name="T53" fmla="*/ 199 h 247"/>
                <a:gd name="T54" fmla="*/ 78 w 181"/>
                <a:gd name="T55" fmla="*/ 201 h 247"/>
                <a:gd name="T56" fmla="*/ 82 w 181"/>
                <a:gd name="T57" fmla="*/ 211 h 247"/>
                <a:gd name="T58" fmla="*/ 86 w 181"/>
                <a:gd name="T59" fmla="*/ 213 h 247"/>
                <a:gd name="T60" fmla="*/ 92 w 181"/>
                <a:gd name="T61" fmla="*/ 221 h 247"/>
                <a:gd name="T62" fmla="*/ 102 w 181"/>
                <a:gd name="T63" fmla="*/ 221 h 247"/>
                <a:gd name="T64" fmla="*/ 106 w 181"/>
                <a:gd name="T65" fmla="*/ 219 h 247"/>
                <a:gd name="T66" fmla="*/ 118 w 181"/>
                <a:gd name="T67" fmla="*/ 219 h 247"/>
                <a:gd name="T68" fmla="*/ 130 w 181"/>
                <a:gd name="T69" fmla="*/ 223 h 247"/>
                <a:gd name="T70" fmla="*/ 126 w 181"/>
                <a:gd name="T71" fmla="*/ 241 h 247"/>
                <a:gd name="T72" fmla="*/ 134 w 181"/>
                <a:gd name="T73" fmla="*/ 245 h 247"/>
                <a:gd name="T74" fmla="*/ 136 w 181"/>
                <a:gd name="T75" fmla="*/ 243 h 247"/>
                <a:gd name="T76" fmla="*/ 140 w 181"/>
                <a:gd name="T77" fmla="*/ 225 h 247"/>
                <a:gd name="T78" fmla="*/ 134 w 181"/>
                <a:gd name="T79" fmla="*/ 187 h 247"/>
                <a:gd name="T80" fmla="*/ 144 w 181"/>
                <a:gd name="T81" fmla="*/ 175 h 247"/>
                <a:gd name="T82" fmla="*/ 146 w 181"/>
                <a:gd name="T83" fmla="*/ 171 h 247"/>
                <a:gd name="T84" fmla="*/ 140 w 181"/>
                <a:gd name="T85" fmla="*/ 169 h 247"/>
                <a:gd name="T86" fmla="*/ 138 w 181"/>
                <a:gd name="T87" fmla="*/ 159 h 247"/>
                <a:gd name="T88" fmla="*/ 162 w 181"/>
                <a:gd name="T89" fmla="*/ 155 h 247"/>
                <a:gd name="T90" fmla="*/ 166 w 181"/>
                <a:gd name="T91" fmla="*/ 157 h 247"/>
                <a:gd name="T92" fmla="*/ 175 w 181"/>
                <a:gd name="T93" fmla="*/ 159 h 247"/>
                <a:gd name="T94" fmla="*/ 173 w 181"/>
                <a:gd name="T95" fmla="*/ 147 h 247"/>
                <a:gd name="T96" fmla="*/ 173 w 181"/>
                <a:gd name="T97" fmla="*/ 137 h 247"/>
                <a:gd name="T98" fmla="*/ 175 w 181"/>
                <a:gd name="T99" fmla="*/ 133 h 247"/>
                <a:gd name="T100" fmla="*/ 172 w 181"/>
                <a:gd name="T101" fmla="*/ 127 h 247"/>
                <a:gd name="T102" fmla="*/ 168 w 181"/>
                <a:gd name="T103" fmla="*/ 117 h 247"/>
                <a:gd name="T104" fmla="*/ 168 w 181"/>
                <a:gd name="T105" fmla="*/ 111 h 247"/>
                <a:gd name="T106" fmla="*/ 170 w 181"/>
                <a:gd name="T107" fmla="*/ 103 h 247"/>
                <a:gd name="T108" fmla="*/ 173 w 181"/>
                <a:gd name="T109" fmla="*/ 95 h 247"/>
                <a:gd name="T110" fmla="*/ 160 w 181"/>
                <a:gd name="T111" fmla="*/ 95 h 247"/>
                <a:gd name="T112" fmla="*/ 148 w 181"/>
                <a:gd name="T113" fmla="*/ 93 h 247"/>
                <a:gd name="T114" fmla="*/ 134 w 181"/>
                <a:gd name="T115" fmla="*/ 81 h 247"/>
                <a:gd name="T116" fmla="*/ 106 w 181"/>
                <a:gd name="T117" fmla="*/ 77 h 247"/>
                <a:gd name="T118" fmla="*/ 98 w 181"/>
                <a:gd name="T119" fmla="*/ 61 h 247"/>
                <a:gd name="T120" fmla="*/ 96 w 181"/>
                <a:gd name="T121" fmla="*/ 57 h 247"/>
                <a:gd name="T122" fmla="*/ 86 w 181"/>
                <a:gd name="T123" fmla="*/ 47 h 247"/>
                <a:gd name="T124" fmla="*/ 110 w 181"/>
                <a:gd name="T125" fmla="*/ 8 h 2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1"/>
                <a:gd name="T190" fmla="*/ 0 h 247"/>
                <a:gd name="T191" fmla="*/ 181 w 181"/>
                <a:gd name="T192" fmla="*/ 247 h 2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1" h="247">
                  <a:moveTo>
                    <a:pt x="114" y="8"/>
                  </a:moveTo>
                  <a:lnTo>
                    <a:pt x="116" y="6"/>
                  </a:lnTo>
                  <a:lnTo>
                    <a:pt x="118" y="4"/>
                  </a:lnTo>
                  <a:lnTo>
                    <a:pt x="118" y="2"/>
                  </a:lnTo>
                  <a:lnTo>
                    <a:pt x="114" y="0"/>
                  </a:lnTo>
                  <a:lnTo>
                    <a:pt x="110" y="0"/>
                  </a:lnTo>
                  <a:lnTo>
                    <a:pt x="108" y="0"/>
                  </a:lnTo>
                  <a:lnTo>
                    <a:pt x="108" y="2"/>
                  </a:lnTo>
                  <a:lnTo>
                    <a:pt x="106" y="2"/>
                  </a:lnTo>
                  <a:lnTo>
                    <a:pt x="104" y="2"/>
                  </a:lnTo>
                  <a:lnTo>
                    <a:pt x="104" y="4"/>
                  </a:lnTo>
                  <a:lnTo>
                    <a:pt x="104" y="6"/>
                  </a:lnTo>
                  <a:lnTo>
                    <a:pt x="102" y="8"/>
                  </a:lnTo>
                  <a:lnTo>
                    <a:pt x="80" y="16"/>
                  </a:lnTo>
                  <a:lnTo>
                    <a:pt x="72" y="16"/>
                  </a:lnTo>
                  <a:lnTo>
                    <a:pt x="68" y="24"/>
                  </a:lnTo>
                  <a:lnTo>
                    <a:pt x="68" y="22"/>
                  </a:lnTo>
                  <a:lnTo>
                    <a:pt x="66" y="20"/>
                  </a:lnTo>
                  <a:lnTo>
                    <a:pt x="60" y="20"/>
                  </a:lnTo>
                  <a:lnTo>
                    <a:pt x="52" y="26"/>
                  </a:lnTo>
                  <a:lnTo>
                    <a:pt x="50" y="28"/>
                  </a:lnTo>
                  <a:lnTo>
                    <a:pt x="50" y="41"/>
                  </a:lnTo>
                  <a:lnTo>
                    <a:pt x="48" y="43"/>
                  </a:lnTo>
                  <a:lnTo>
                    <a:pt x="44" y="45"/>
                  </a:lnTo>
                  <a:lnTo>
                    <a:pt x="38" y="51"/>
                  </a:lnTo>
                  <a:lnTo>
                    <a:pt x="32" y="55"/>
                  </a:lnTo>
                  <a:lnTo>
                    <a:pt x="32" y="57"/>
                  </a:lnTo>
                  <a:lnTo>
                    <a:pt x="34" y="63"/>
                  </a:lnTo>
                  <a:lnTo>
                    <a:pt x="32" y="65"/>
                  </a:lnTo>
                  <a:lnTo>
                    <a:pt x="24" y="55"/>
                  </a:lnTo>
                  <a:lnTo>
                    <a:pt x="24" y="59"/>
                  </a:lnTo>
                  <a:lnTo>
                    <a:pt x="26" y="61"/>
                  </a:lnTo>
                  <a:lnTo>
                    <a:pt x="26" y="63"/>
                  </a:lnTo>
                  <a:lnTo>
                    <a:pt x="26" y="65"/>
                  </a:lnTo>
                  <a:lnTo>
                    <a:pt x="22" y="71"/>
                  </a:lnTo>
                  <a:lnTo>
                    <a:pt x="20" y="69"/>
                  </a:lnTo>
                  <a:lnTo>
                    <a:pt x="20" y="73"/>
                  </a:lnTo>
                  <a:lnTo>
                    <a:pt x="18" y="73"/>
                  </a:lnTo>
                  <a:lnTo>
                    <a:pt x="18" y="75"/>
                  </a:lnTo>
                  <a:lnTo>
                    <a:pt x="16" y="75"/>
                  </a:lnTo>
                  <a:lnTo>
                    <a:pt x="20" y="83"/>
                  </a:lnTo>
                  <a:lnTo>
                    <a:pt x="22" y="85"/>
                  </a:lnTo>
                  <a:lnTo>
                    <a:pt x="24" y="87"/>
                  </a:lnTo>
                  <a:lnTo>
                    <a:pt x="24" y="99"/>
                  </a:lnTo>
                  <a:lnTo>
                    <a:pt x="24" y="101"/>
                  </a:lnTo>
                  <a:lnTo>
                    <a:pt x="22" y="103"/>
                  </a:lnTo>
                  <a:lnTo>
                    <a:pt x="24" y="117"/>
                  </a:lnTo>
                  <a:lnTo>
                    <a:pt x="24" y="125"/>
                  </a:lnTo>
                  <a:lnTo>
                    <a:pt x="26" y="127"/>
                  </a:lnTo>
                  <a:lnTo>
                    <a:pt x="28" y="127"/>
                  </a:lnTo>
                  <a:lnTo>
                    <a:pt x="30" y="125"/>
                  </a:lnTo>
                  <a:lnTo>
                    <a:pt x="30" y="127"/>
                  </a:lnTo>
                  <a:lnTo>
                    <a:pt x="30" y="129"/>
                  </a:lnTo>
                  <a:lnTo>
                    <a:pt x="22" y="137"/>
                  </a:lnTo>
                  <a:lnTo>
                    <a:pt x="20" y="143"/>
                  </a:lnTo>
                  <a:lnTo>
                    <a:pt x="20" y="145"/>
                  </a:lnTo>
                  <a:lnTo>
                    <a:pt x="16" y="145"/>
                  </a:lnTo>
                  <a:lnTo>
                    <a:pt x="12" y="145"/>
                  </a:lnTo>
                  <a:lnTo>
                    <a:pt x="8" y="147"/>
                  </a:lnTo>
                  <a:lnTo>
                    <a:pt x="6" y="153"/>
                  </a:lnTo>
                  <a:lnTo>
                    <a:pt x="6" y="155"/>
                  </a:lnTo>
                  <a:lnTo>
                    <a:pt x="6" y="157"/>
                  </a:lnTo>
                  <a:lnTo>
                    <a:pt x="2" y="157"/>
                  </a:lnTo>
                  <a:lnTo>
                    <a:pt x="2" y="159"/>
                  </a:lnTo>
                  <a:lnTo>
                    <a:pt x="0" y="161"/>
                  </a:lnTo>
                  <a:lnTo>
                    <a:pt x="0" y="163"/>
                  </a:lnTo>
                  <a:lnTo>
                    <a:pt x="2" y="163"/>
                  </a:lnTo>
                  <a:lnTo>
                    <a:pt x="2" y="165"/>
                  </a:lnTo>
                  <a:lnTo>
                    <a:pt x="24" y="177"/>
                  </a:lnTo>
                  <a:lnTo>
                    <a:pt x="26" y="181"/>
                  </a:lnTo>
                  <a:lnTo>
                    <a:pt x="42" y="181"/>
                  </a:lnTo>
                  <a:lnTo>
                    <a:pt x="42" y="179"/>
                  </a:lnTo>
                  <a:lnTo>
                    <a:pt x="44" y="179"/>
                  </a:lnTo>
                  <a:lnTo>
                    <a:pt x="54" y="185"/>
                  </a:lnTo>
                  <a:lnTo>
                    <a:pt x="62" y="187"/>
                  </a:lnTo>
                  <a:lnTo>
                    <a:pt x="64" y="187"/>
                  </a:lnTo>
                  <a:lnTo>
                    <a:pt x="64" y="189"/>
                  </a:lnTo>
                  <a:lnTo>
                    <a:pt x="66" y="191"/>
                  </a:lnTo>
                  <a:lnTo>
                    <a:pt x="68" y="193"/>
                  </a:lnTo>
                  <a:lnTo>
                    <a:pt x="70" y="199"/>
                  </a:lnTo>
                  <a:lnTo>
                    <a:pt x="72" y="199"/>
                  </a:lnTo>
                  <a:lnTo>
                    <a:pt x="74" y="201"/>
                  </a:lnTo>
                  <a:lnTo>
                    <a:pt x="76" y="201"/>
                  </a:lnTo>
                  <a:lnTo>
                    <a:pt x="78" y="201"/>
                  </a:lnTo>
                  <a:lnTo>
                    <a:pt x="80" y="203"/>
                  </a:lnTo>
                  <a:lnTo>
                    <a:pt x="80" y="205"/>
                  </a:lnTo>
                  <a:lnTo>
                    <a:pt x="82" y="211"/>
                  </a:lnTo>
                  <a:lnTo>
                    <a:pt x="84" y="211"/>
                  </a:lnTo>
                  <a:lnTo>
                    <a:pt x="86" y="211"/>
                  </a:lnTo>
                  <a:lnTo>
                    <a:pt x="86" y="213"/>
                  </a:lnTo>
                  <a:lnTo>
                    <a:pt x="86" y="217"/>
                  </a:lnTo>
                  <a:lnTo>
                    <a:pt x="90" y="221"/>
                  </a:lnTo>
                  <a:lnTo>
                    <a:pt x="92" y="221"/>
                  </a:lnTo>
                  <a:lnTo>
                    <a:pt x="96" y="221"/>
                  </a:lnTo>
                  <a:lnTo>
                    <a:pt x="100" y="221"/>
                  </a:lnTo>
                  <a:lnTo>
                    <a:pt x="102" y="221"/>
                  </a:lnTo>
                  <a:lnTo>
                    <a:pt x="104" y="221"/>
                  </a:lnTo>
                  <a:lnTo>
                    <a:pt x="104" y="219"/>
                  </a:lnTo>
                  <a:lnTo>
                    <a:pt x="106" y="219"/>
                  </a:lnTo>
                  <a:lnTo>
                    <a:pt x="112" y="219"/>
                  </a:lnTo>
                  <a:lnTo>
                    <a:pt x="114" y="221"/>
                  </a:lnTo>
                  <a:lnTo>
                    <a:pt x="118" y="219"/>
                  </a:lnTo>
                  <a:lnTo>
                    <a:pt x="120" y="219"/>
                  </a:lnTo>
                  <a:lnTo>
                    <a:pt x="122" y="219"/>
                  </a:lnTo>
                  <a:lnTo>
                    <a:pt x="130" y="223"/>
                  </a:lnTo>
                  <a:lnTo>
                    <a:pt x="134" y="227"/>
                  </a:lnTo>
                  <a:lnTo>
                    <a:pt x="126" y="239"/>
                  </a:lnTo>
                  <a:lnTo>
                    <a:pt x="126" y="241"/>
                  </a:lnTo>
                  <a:lnTo>
                    <a:pt x="128" y="241"/>
                  </a:lnTo>
                  <a:lnTo>
                    <a:pt x="130" y="241"/>
                  </a:lnTo>
                  <a:lnTo>
                    <a:pt x="134" y="245"/>
                  </a:lnTo>
                  <a:lnTo>
                    <a:pt x="136" y="247"/>
                  </a:lnTo>
                  <a:lnTo>
                    <a:pt x="136" y="245"/>
                  </a:lnTo>
                  <a:lnTo>
                    <a:pt x="136" y="243"/>
                  </a:lnTo>
                  <a:lnTo>
                    <a:pt x="138" y="237"/>
                  </a:lnTo>
                  <a:lnTo>
                    <a:pt x="138" y="235"/>
                  </a:lnTo>
                  <a:lnTo>
                    <a:pt x="140" y="225"/>
                  </a:lnTo>
                  <a:lnTo>
                    <a:pt x="144" y="203"/>
                  </a:lnTo>
                  <a:lnTo>
                    <a:pt x="142" y="195"/>
                  </a:lnTo>
                  <a:lnTo>
                    <a:pt x="134" y="187"/>
                  </a:lnTo>
                  <a:lnTo>
                    <a:pt x="134" y="177"/>
                  </a:lnTo>
                  <a:lnTo>
                    <a:pt x="142" y="175"/>
                  </a:lnTo>
                  <a:lnTo>
                    <a:pt x="144" y="175"/>
                  </a:lnTo>
                  <a:lnTo>
                    <a:pt x="146" y="175"/>
                  </a:lnTo>
                  <a:lnTo>
                    <a:pt x="148" y="175"/>
                  </a:lnTo>
                  <a:lnTo>
                    <a:pt x="146" y="171"/>
                  </a:lnTo>
                  <a:lnTo>
                    <a:pt x="144" y="169"/>
                  </a:lnTo>
                  <a:lnTo>
                    <a:pt x="142" y="169"/>
                  </a:lnTo>
                  <a:lnTo>
                    <a:pt x="140" y="169"/>
                  </a:lnTo>
                  <a:lnTo>
                    <a:pt x="138" y="169"/>
                  </a:lnTo>
                  <a:lnTo>
                    <a:pt x="138" y="167"/>
                  </a:lnTo>
                  <a:lnTo>
                    <a:pt x="138" y="159"/>
                  </a:lnTo>
                  <a:lnTo>
                    <a:pt x="160" y="159"/>
                  </a:lnTo>
                  <a:lnTo>
                    <a:pt x="160" y="157"/>
                  </a:lnTo>
                  <a:lnTo>
                    <a:pt x="162" y="155"/>
                  </a:lnTo>
                  <a:lnTo>
                    <a:pt x="164" y="155"/>
                  </a:lnTo>
                  <a:lnTo>
                    <a:pt x="164" y="157"/>
                  </a:lnTo>
                  <a:lnTo>
                    <a:pt x="166" y="157"/>
                  </a:lnTo>
                  <a:lnTo>
                    <a:pt x="170" y="155"/>
                  </a:lnTo>
                  <a:lnTo>
                    <a:pt x="173" y="155"/>
                  </a:lnTo>
                  <a:lnTo>
                    <a:pt x="175" y="159"/>
                  </a:lnTo>
                  <a:lnTo>
                    <a:pt x="177" y="167"/>
                  </a:lnTo>
                  <a:lnTo>
                    <a:pt x="181" y="165"/>
                  </a:lnTo>
                  <a:lnTo>
                    <a:pt x="173" y="147"/>
                  </a:lnTo>
                  <a:lnTo>
                    <a:pt x="168" y="143"/>
                  </a:lnTo>
                  <a:lnTo>
                    <a:pt x="168" y="141"/>
                  </a:lnTo>
                  <a:lnTo>
                    <a:pt x="173" y="137"/>
                  </a:lnTo>
                  <a:lnTo>
                    <a:pt x="173" y="135"/>
                  </a:lnTo>
                  <a:lnTo>
                    <a:pt x="175" y="135"/>
                  </a:lnTo>
                  <a:lnTo>
                    <a:pt x="175" y="133"/>
                  </a:lnTo>
                  <a:lnTo>
                    <a:pt x="173" y="131"/>
                  </a:lnTo>
                  <a:lnTo>
                    <a:pt x="173" y="129"/>
                  </a:lnTo>
                  <a:lnTo>
                    <a:pt x="172" y="127"/>
                  </a:lnTo>
                  <a:lnTo>
                    <a:pt x="170" y="125"/>
                  </a:lnTo>
                  <a:lnTo>
                    <a:pt x="168" y="125"/>
                  </a:lnTo>
                  <a:lnTo>
                    <a:pt x="168" y="117"/>
                  </a:lnTo>
                  <a:lnTo>
                    <a:pt x="166" y="115"/>
                  </a:lnTo>
                  <a:lnTo>
                    <a:pt x="166" y="113"/>
                  </a:lnTo>
                  <a:lnTo>
                    <a:pt x="168" y="111"/>
                  </a:lnTo>
                  <a:lnTo>
                    <a:pt x="168" y="107"/>
                  </a:lnTo>
                  <a:lnTo>
                    <a:pt x="168" y="105"/>
                  </a:lnTo>
                  <a:lnTo>
                    <a:pt x="170" y="103"/>
                  </a:lnTo>
                  <a:lnTo>
                    <a:pt x="170" y="99"/>
                  </a:lnTo>
                  <a:lnTo>
                    <a:pt x="172" y="97"/>
                  </a:lnTo>
                  <a:lnTo>
                    <a:pt x="173" y="95"/>
                  </a:lnTo>
                  <a:lnTo>
                    <a:pt x="172" y="91"/>
                  </a:lnTo>
                  <a:lnTo>
                    <a:pt x="170" y="91"/>
                  </a:lnTo>
                  <a:lnTo>
                    <a:pt x="160" y="95"/>
                  </a:lnTo>
                  <a:lnTo>
                    <a:pt x="156" y="93"/>
                  </a:lnTo>
                  <a:lnTo>
                    <a:pt x="152" y="93"/>
                  </a:lnTo>
                  <a:lnTo>
                    <a:pt x="148" y="93"/>
                  </a:lnTo>
                  <a:lnTo>
                    <a:pt x="144" y="93"/>
                  </a:lnTo>
                  <a:lnTo>
                    <a:pt x="136" y="81"/>
                  </a:lnTo>
                  <a:lnTo>
                    <a:pt x="134" y="81"/>
                  </a:lnTo>
                  <a:lnTo>
                    <a:pt x="126" y="77"/>
                  </a:lnTo>
                  <a:lnTo>
                    <a:pt x="114" y="79"/>
                  </a:lnTo>
                  <a:lnTo>
                    <a:pt x="106" y="77"/>
                  </a:lnTo>
                  <a:lnTo>
                    <a:pt x="104" y="75"/>
                  </a:lnTo>
                  <a:lnTo>
                    <a:pt x="100" y="73"/>
                  </a:lnTo>
                  <a:lnTo>
                    <a:pt x="98" y="61"/>
                  </a:lnTo>
                  <a:lnTo>
                    <a:pt x="98" y="59"/>
                  </a:lnTo>
                  <a:lnTo>
                    <a:pt x="96" y="59"/>
                  </a:lnTo>
                  <a:lnTo>
                    <a:pt x="96" y="57"/>
                  </a:lnTo>
                  <a:lnTo>
                    <a:pt x="94" y="55"/>
                  </a:lnTo>
                  <a:lnTo>
                    <a:pt x="92" y="47"/>
                  </a:lnTo>
                  <a:lnTo>
                    <a:pt x="86" y="47"/>
                  </a:lnTo>
                  <a:lnTo>
                    <a:pt x="92" y="28"/>
                  </a:lnTo>
                  <a:lnTo>
                    <a:pt x="106" y="10"/>
                  </a:lnTo>
                  <a:lnTo>
                    <a:pt x="110" y="8"/>
                  </a:lnTo>
                  <a:lnTo>
                    <a:pt x="112" y="8"/>
                  </a:lnTo>
                </a:path>
              </a:pathLst>
            </a:custGeom>
            <a:solidFill>
              <a:srgbClr val="00B0F0"/>
            </a:solidFill>
            <a:ln w="3175">
              <a:solidFill>
                <a:schemeClr val="bg1"/>
              </a:solidFill>
              <a:round/>
              <a:headEnd/>
              <a:tailEnd/>
            </a:ln>
          </p:spPr>
          <p:txBody>
            <a:bodyPr/>
            <a:lstStyle/>
            <a:p>
              <a:endParaRPr lang="fr-FR" dirty="0"/>
            </a:p>
          </p:txBody>
        </p:sp>
        <p:sp>
          <p:nvSpPr>
            <p:cNvPr id="5462" name="Freeform 531"/>
            <p:cNvSpPr>
              <a:spLocks/>
            </p:cNvSpPr>
            <p:nvPr/>
          </p:nvSpPr>
          <p:spPr bwMode="auto">
            <a:xfrm>
              <a:off x="1740" y="2847"/>
              <a:ext cx="177" cy="206"/>
            </a:xfrm>
            <a:custGeom>
              <a:avLst/>
              <a:gdLst>
                <a:gd name="T0" fmla="*/ 2 w 177"/>
                <a:gd name="T1" fmla="*/ 18 h 206"/>
                <a:gd name="T2" fmla="*/ 18 w 177"/>
                <a:gd name="T3" fmla="*/ 20 h 206"/>
                <a:gd name="T4" fmla="*/ 43 w 177"/>
                <a:gd name="T5" fmla="*/ 2 h 206"/>
                <a:gd name="T6" fmla="*/ 63 w 177"/>
                <a:gd name="T7" fmla="*/ 0 h 206"/>
                <a:gd name="T8" fmla="*/ 65 w 177"/>
                <a:gd name="T9" fmla="*/ 18 h 206"/>
                <a:gd name="T10" fmla="*/ 63 w 177"/>
                <a:gd name="T11" fmla="*/ 24 h 206"/>
                <a:gd name="T12" fmla="*/ 69 w 177"/>
                <a:gd name="T13" fmla="*/ 36 h 206"/>
                <a:gd name="T14" fmla="*/ 93 w 177"/>
                <a:gd name="T15" fmla="*/ 44 h 206"/>
                <a:gd name="T16" fmla="*/ 95 w 177"/>
                <a:gd name="T17" fmla="*/ 46 h 206"/>
                <a:gd name="T18" fmla="*/ 111 w 177"/>
                <a:gd name="T19" fmla="*/ 52 h 206"/>
                <a:gd name="T20" fmla="*/ 127 w 177"/>
                <a:gd name="T21" fmla="*/ 56 h 206"/>
                <a:gd name="T22" fmla="*/ 137 w 177"/>
                <a:gd name="T23" fmla="*/ 68 h 206"/>
                <a:gd name="T24" fmla="*/ 139 w 177"/>
                <a:gd name="T25" fmla="*/ 76 h 206"/>
                <a:gd name="T26" fmla="*/ 137 w 177"/>
                <a:gd name="T27" fmla="*/ 84 h 206"/>
                <a:gd name="T28" fmla="*/ 141 w 177"/>
                <a:gd name="T29" fmla="*/ 100 h 206"/>
                <a:gd name="T30" fmla="*/ 167 w 177"/>
                <a:gd name="T31" fmla="*/ 102 h 206"/>
                <a:gd name="T32" fmla="*/ 167 w 177"/>
                <a:gd name="T33" fmla="*/ 108 h 206"/>
                <a:gd name="T34" fmla="*/ 173 w 177"/>
                <a:gd name="T35" fmla="*/ 118 h 206"/>
                <a:gd name="T36" fmla="*/ 177 w 177"/>
                <a:gd name="T37" fmla="*/ 146 h 206"/>
                <a:gd name="T38" fmla="*/ 175 w 177"/>
                <a:gd name="T39" fmla="*/ 154 h 206"/>
                <a:gd name="T40" fmla="*/ 175 w 177"/>
                <a:gd name="T41" fmla="*/ 160 h 206"/>
                <a:gd name="T42" fmla="*/ 161 w 177"/>
                <a:gd name="T43" fmla="*/ 148 h 206"/>
                <a:gd name="T44" fmla="*/ 115 w 177"/>
                <a:gd name="T45" fmla="*/ 156 h 206"/>
                <a:gd name="T46" fmla="*/ 109 w 177"/>
                <a:gd name="T47" fmla="*/ 170 h 206"/>
                <a:gd name="T48" fmla="*/ 103 w 177"/>
                <a:gd name="T49" fmla="*/ 196 h 206"/>
                <a:gd name="T50" fmla="*/ 97 w 177"/>
                <a:gd name="T51" fmla="*/ 192 h 206"/>
                <a:gd name="T52" fmla="*/ 79 w 177"/>
                <a:gd name="T53" fmla="*/ 202 h 206"/>
                <a:gd name="T54" fmla="*/ 73 w 177"/>
                <a:gd name="T55" fmla="*/ 196 h 206"/>
                <a:gd name="T56" fmla="*/ 57 w 177"/>
                <a:gd name="T57" fmla="*/ 192 h 206"/>
                <a:gd name="T58" fmla="*/ 51 w 177"/>
                <a:gd name="T59" fmla="*/ 188 h 206"/>
                <a:gd name="T60" fmla="*/ 37 w 177"/>
                <a:gd name="T61" fmla="*/ 204 h 206"/>
                <a:gd name="T62" fmla="*/ 33 w 177"/>
                <a:gd name="T63" fmla="*/ 204 h 206"/>
                <a:gd name="T64" fmla="*/ 28 w 177"/>
                <a:gd name="T65" fmla="*/ 206 h 206"/>
                <a:gd name="T66" fmla="*/ 22 w 177"/>
                <a:gd name="T67" fmla="*/ 182 h 206"/>
                <a:gd name="T68" fmla="*/ 20 w 177"/>
                <a:gd name="T69" fmla="*/ 172 h 206"/>
                <a:gd name="T70" fmla="*/ 16 w 177"/>
                <a:gd name="T71" fmla="*/ 166 h 206"/>
                <a:gd name="T72" fmla="*/ 12 w 177"/>
                <a:gd name="T73" fmla="*/ 162 h 206"/>
                <a:gd name="T74" fmla="*/ 14 w 177"/>
                <a:gd name="T75" fmla="*/ 158 h 206"/>
                <a:gd name="T76" fmla="*/ 16 w 177"/>
                <a:gd name="T77" fmla="*/ 154 h 206"/>
                <a:gd name="T78" fmla="*/ 16 w 177"/>
                <a:gd name="T79" fmla="*/ 150 h 206"/>
                <a:gd name="T80" fmla="*/ 10 w 177"/>
                <a:gd name="T81" fmla="*/ 142 h 206"/>
                <a:gd name="T82" fmla="*/ 6 w 177"/>
                <a:gd name="T83" fmla="*/ 126 h 206"/>
                <a:gd name="T84" fmla="*/ 2 w 177"/>
                <a:gd name="T85" fmla="*/ 120 h 206"/>
                <a:gd name="T86" fmla="*/ 0 w 177"/>
                <a:gd name="T87" fmla="*/ 118 h 206"/>
                <a:gd name="T88" fmla="*/ 10 w 177"/>
                <a:gd name="T89" fmla="*/ 102 h 206"/>
                <a:gd name="T90" fmla="*/ 8 w 177"/>
                <a:gd name="T91" fmla="*/ 98 h 206"/>
                <a:gd name="T92" fmla="*/ 4 w 177"/>
                <a:gd name="T93" fmla="*/ 96 h 206"/>
                <a:gd name="T94" fmla="*/ 6 w 177"/>
                <a:gd name="T95" fmla="*/ 86 h 206"/>
                <a:gd name="T96" fmla="*/ 8 w 177"/>
                <a:gd name="T97" fmla="*/ 82 h 206"/>
                <a:gd name="T98" fmla="*/ 4 w 177"/>
                <a:gd name="T99" fmla="*/ 78 h 206"/>
                <a:gd name="T100" fmla="*/ 6 w 177"/>
                <a:gd name="T101" fmla="*/ 74 h 206"/>
                <a:gd name="T102" fmla="*/ 10 w 177"/>
                <a:gd name="T103" fmla="*/ 72 h 206"/>
                <a:gd name="T104" fmla="*/ 10 w 177"/>
                <a:gd name="T105" fmla="*/ 44 h 206"/>
                <a:gd name="T106" fmla="*/ 2 w 177"/>
                <a:gd name="T107" fmla="*/ 18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206"/>
                <a:gd name="T164" fmla="*/ 177 w 177"/>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206">
                  <a:moveTo>
                    <a:pt x="0" y="18"/>
                  </a:moveTo>
                  <a:lnTo>
                    <a:pt x="2" y="18"/>
                  </a:lnTo>
                  <a:lnTo>
                    <a:pt x="8" y="20"/>
                  </a:lnTo>
                  <a:lnTo>
                    <a:pt x="18" y="20"/>
                  </a:lnTo>
                  <a:lnTo>
                    <a:pt x="32" y="14"/>
                  </a:lnTo>
                  <a:lnTo>
                    <a:pt x="43" y="2"/>
                  </a:lnTo>
                  <a:lnTo>
                    <a:pt x="61" y="0"/>
                  </a:lnTo>
                  <a:lnTo>
                    <a:pt x="63" y="0"/>
                  </a:lnTo>
                  <a:lnTo>
                    <a:pt x="65" y="2"/>
                  </a:lnTo>
                  <a:lnTo>
                    <a:pt x="65" y="18"/>
                  </a:lnTo>
                  <a:lnTo>
                    <a:pt x="63" y="22"/>
                  </a:lnTo>
                  <a:lnTo>
                    <a:pt x="63" y="24"/>
                  </a:lnTo>
                  <a:lnTo>
                    <a:pt x="65" y="30"/>
                  </a:lnTo>
                  <a:lnTo>
                    <a:pt x="69" y="36"/>
                  </a:lnTo>
                  <a:lnTo>
                    <a:pt x="75" y="40"/>
                  </a:lnTo>
                  <a:lnTo>
                    <a:pt x="93" y="44"/>
                  </a:lnTo>
                  <a:lnTo>
                    <a:pt x="95" y="44"/>
                  </a:lnTo>
                  <a:lnTo>
                    <a:pt x="95" y="46"/>
                  </a:lnTo>
                  <a:lnTo>
                    <a:pt x="97" y="48"/>
                  </a:lnTo>
                  <a:lnTo>
                    <a:pt x="111" y="52"/>
                  </a:lnTo>
                  <a:lnTo>
                    <a:pt x="117" y="56"/>
                  </a:lnTo>
                  <a:lnTo>
                    <a:pt x="127" y="56"/>
                  </a:lnTo>
                  <a:lnTo>
                    <a:pt x="133" y="62"/>
                  </a:lnTo>
                  <a:lnTo>
                    <a:pt x="137" y="68"/>
                  </a:lnTo>
                  <a:lnTo>
                    <a:pt x="137" y="72"/>
                  </a:lnTo>
                  <a:lnTo>
                    <a:pt x="139" y="76"/>
                  </a:lnTo>
                  <a:lnTo>
                    <a:pt x="139" y="84"/>
                  </a:lnTo>
                  <a:lnTo>
                    <a:pt x="137" y="84"/>
                  </a:lnTo>
                  <a:lnTo>
                    <a:pt x="137" y="86"/>
                  </a:lnTo>
                  <a:lnTo>
                    <a:pt x="141" y="100"/>
                  </a:lnTo>
                  <a:lnTo>
                    <a:pt x="165" y="102"/>
                  </a:lnTo>
                  <a:lnTo>
                    <a:pt x="167" y="102"/>
                  </a:lnTo>
                  <a:lnTo>
                    <a:pt x="167" y="104"/>
                  </a:lnTo>
                  <a:lnTo>
                    <a:pt x="167" y="108"/>
                  </a:lnTo>
                  <a:lnTo>
                    <a:pt x="167" y="116"/>
                  </a:lnTo>
                  <a:lnTo>
                    <a:pt x="173" y="118"/>
                  </a:lnTo>
                  <a:lnTo>
                    <a:pt x="177" y="126"/>
                  </a:lnTo>
                  <a:lnTo>
                    <a:pt x="177" y="146"/>
                  </a:lnTo>
                  <a:lnTo>
                    <a:pt x="175" y="152"/>
                  </a:lnTo>
                  <a:lnTo>
                    <a:pt x="175" y="154"/>
                  </a:lnTo>
                  <a:lnTo>
                    <a:pt x="175" y="156"/>
                  </a:lnTo>
                  <a:lnTo>
                    <a:pt x="175" y="160"/>
                  </a:lnTo>
                  <a:lnTo>
                    <a:pt x="173" y="160"/>
                  </a:lnTo>
                  <a:lnTo>
                    <a:pt x="161" y="148"/>
                  </a:lnTo>
                  <a:lnTo>
                    <a:pt x="145" y="146"/>
                  </a:lnTo>
                  <a:lnTo>
                    <a:pt x="115" y="156"/>
                  </a:lnTo>
                  <a:lnTo>
                    <a:pt x="115" y="160"/>
                  </a:lnTo>
                  <a:lnTo>
                    <a:pt x="109" y="170"/>
                  </a:lnTo>
                  <a:lnTo>
                    <a:pt x="109" y="182"/>
                  </a:lnTo>
                  <a:lnTo>
                    <a:pt x="103" y="196"/>
                  </a:lnTo>
                  <a:lnTo>
                    <a:pt x="101" y="196"/>
                  </a:lnTo>
                  <a:lnTo>
                    <a:pt x="97" y="192"/>
                  </a:lnTo>
                  <a:lnTo>
                    <a:pt x="83" y="192"/>
                  </a:lnTo>
                  <a:lnTo>
                    <a:pt x="79" y="202"/>
                  </a:lnTo>
                  <a:lnTo>
                    <a:pt x="75" y="198"/>
                  </a:lnTo>
                  <a:lnTo>
                    <a:pt x="73" y="196"/>
                  </a:lnTo>
                  <a:lnTo>
                    <a:pt x="73" y="194"/>
                  </a:lnTo>
                  <a:lnTo>
                    <a:pt x="57" y="192"/>
                  </a:lnTo>
                  <a:lnTo>
                    <a:pt x="53" y="188"/>
                  </a:lnTo>
                  <a:lnTo>
                    <a:pt x="51" y="188"/>
                  </a:lnTo>
                  <a:lnTo>
                    <a:pt x="39" y="200"/>
                  </a:lnTo>
                  <a:lnTo>
                    <a:pt x="37" y="204"/>
                  </a:lnTo>
                  <a:lnTo>
                    <a:pt x="35" y="204"/>
                  </a:lnTo>
                  <a:lnTo>
                    <a:pt x="33" y="204"/>
                  </a:lnTo>
                  <a:lnTo>
                    <a:pt x="32" y="206"/>
                  </a:lnTo>
                  <a:lnTo>
                    <a:pt x="28" y="206"/>
                  </a:lnTo>
                  <a:lnTo>
                    <a:pt x="26" y="204"/>
                  </a:lnTo>
                  <a:lnTo>
                    <a:pt x="22" y="182"/>
                  </a:lnTo>
                  <a:lnTo>
                    <a:pt x="20" y="180"/>
                  </a:lnTo>
                  <a:lnTo>
                    <a:pt x="20" y="172"/>
                  </a:lnTo>
                  <a:lnTo>
                    <a:pt x="16" y="170"/>
                  </a:lnTo>
                  <a:lnTo>
                    <a:pt x="16" y="166"/>
                  </a:lnTo>
                  <a:lnTo>
                    <a:pt x="14" y="164"/>
                  </a:lnTo>
                  <a:lnTo>
                    <a:pt x="12" y="162"/>
                  </a:lnTo>
                  <a:lnTo>
                    <a:pt x="12" y="158"/>
                  </a:lnTo>
                  <a:lnTo>
                    <a:pt x="14" y="158"/>
                  </a:lnTo>
                  <a:lnTo>
                    <a:pt x="16" y="156"/>
                  </a:lnTo>
                  <a:lnTo>
                    <a:pt x="16" y="154"/>
                  </a:lnTo>
                  <a:lnTo>
                    <a:pt x="16" y="152"/>
                  </a:lnTo>
                  <a:lnTo>
                    <a:pt x="16" y="150"/>
                  </a:lnTo>
                  <a:lnTo>
                    <a:pt x="16" y="148"/>
                  </a:lnTo>
                  <a:lnTo>
                    <a:pt x="10" y="142"/>
                  </a:lnTo>
                  <a:lnTo>
                    <a:pt x="8" y="128"/>
                  </a:lnTo>
                  <a:lnTo>
                    <a:pt x="6" y="126"/>
                  </a:lnTo>
                  <a:lnTo>
                    <a:pt x="4" y="124"/>
                  </a:lnTo>
                  <a:lnTo>
                    <a:pt x="2" y="120"/>
                  </a:lnTo>
                  <a:lnTo>
                    <a:pt x="0" y="120"/>
                  </a:lnTo>
                  <a:lnTo>
                    <a:pt x="0" y="118"/>
                  </a:lnTo>
                  <a:lnTo>
                    <a:pt x="10" y="104"/>
                  </a:lnTo>
                  <a:lnTo>
                    <a:pt x="10" y="102"/>
                  </a:lnTo>
                  <a:lnTo>
                    <a:pt x="8" y="100"/>
                  </a:lnTo>
                  <a:lnTo>
                    <a:pt x="8" y="98"/>
                  </a:lnTo>
                  <a:lnTo>
                    <a:pt x="6" y="98"/>
                  </a:lnTo>
                  <a:lnTo>
                    <a:pt x="4" y="96"/>
                  </a:lnTo>
                  <a:lnTo>
                    <a:pt x="4" y="90"/>
                  </a:lnTo>
                  <a:lnTo>
                    <a:pt x="6" y="86"/>
                  </a:lnTo>
                  <a:lnTo>
                    <a:pt x="8" y="84"/>
                  </a:lnTo>
                  <a:lnTo>
                    <a:pt x="8" y="82"/>
                  </a:lnTo>
                  <a:lnTo>
                    <a:pt x="6" y="80"/>
                  </a:lnTo>
                  <a:lnTo>
                    <a:pt x="4" y="78"/>
                  </a:lnTo>
                  <a:lnTo>
                    <a:pt x="4" y="76"/>
                  </a:lnTo>
                  <a:lnTo>
                    <a:pt x="6" y="74"/>
                  </a:lnTo>
                  <a:lnTo>
                    <a:pt x="8" y="74"/>
                  </a:lnTo>
                  <a:lnTo>
                    <a:pt x="10" y="72"/>
                  </a:lnTo>
                  <a:lnTo>
                    <a:pt x="10" y="48"/>
                  </a:lnTo>
                  <a:lnTo>
                    <a:pt x="10" y="44"/>
                  </a:lnTo>
                  <a:lnTo>
                    <a:pt x="12" y="42"/>
                  </a:lnTo>
                  <a:lnTo>
                    <a:pt x="2" y="18"/>
                  </a:lnTo>
                  <a:lnTo>
                    <a:pt x="0" y="18"/>
                  </a:lnTo>
                  <a:close/>
                </a:path>
              </a:pathLst>
            </a:custGeom>
            <a:solidFill>
              <a:schemeClr val="tx2"/>
            </a:solidFill>
            <a:ln w="3175">
              <a:solidFill>
                <a:schemeClr val="bg1"/>
              </a:solidFill>
              <a:round/>
              <a:headEnd/>
              <a:tailEnd/>
            </a:ln>
          </p:spPr>
          <p:txBody>
            <a:bodyPr/>
            <a:lstStyle/>
            <a:p>
              <a:endParaRPr lang="fr-FR" dirty="0"/>
            </a:p>
          </p:txBody>
        </p:sp>
        <p:sp>
          <p:nvSpPr>
            <p:cNvPr id="5463" name="Freeform 532"/>
            <p:cNvSpPr>
              <a:spLocks/>
            </p:cNvSpPr>
            <p:nvPr/>
          </p:nvSpPr>
          <p:spPr bwMode="auto">
            <a:xfrm>
              <a:off x="1740" y="2847"/>
              <a:ext cx="177" cy="206"/>
            </a:xfrm>
            <a:custGeom>
              <a:avLst/>
              <a:gdLst>
                <a:gd name="T0" fmla="*/ 2 w 177"/>
                <a:gd name="T1" fmla="*/ 18 h 206"/>
                <a:gd name="T2" fmla="*/ 18 w 177"/>
                <a:gd name="T3" fmla="*/ 20 h 206"/>
                <a:gd name="T4" fmla="*/ 43 w 177"/>
                <a:gd name="T5" fmla="*/ 2 h 206"/>
                <a:gd name="T6" fmla="*/ 63 w 177"/>
                <a:gd name="T7" fmla="*/ 0 h 206"/>
                <a:gd name="T8" fmla="*/ 65 w 177"/>
                <a:gd name="T9" fmla="*/ 18 h 206"/>
                <a:gd name="T10" fmla="*/ 63 w 177"/>
                <a:gd name="T11" fmla="*/ 24 h 206"/>
                <a:gd name="T12" fmla="*/ 69 w 177"/>
                <a:gd name="T13" fmla="*/ 36 h 206"/>
                <a:gd name="T14" fmla="*/ 93 w 177"/>
                <a:gd name="T15" fmla="*/ 44 h 206"/>
                <a:gd name="T16" fmla="*/ 95 w 177"/>
                <a:gd name="T17" fmla="*/ 46 h 206"/>
                <a:gd name="T18" fmla="*/ 111 w 177"/>
                <a:gd name="T19" fmla="*/ 52 h 206"/>
                <a:gd name="T20" fmla="*/ 127 w 177"/>
                <a:gd name="T21" fmla="*/ 56 h 206"/>
                <a:gd name="T22" fmla="*/ 137 w 177"/>
                <a:gd name="T23" fmla="*/ 68 h 206"/>
                <a:gd name="T24" fmla="*/ 139 w 177"/>
                <a:gd name="T25" fmla="*/ 76 h 206"/>
                <a:gd name="T26" fmla="*/ 137 w 177"/>
                <a:gd name="T27" fmla="*/ 84 h 206"/>
                <a:gd name="T28" fmla="*/ 141 w 177"/>
                <a:gd name="T29" fmla="*/ 100 h 206"/>
                <a:gd name="T30" fmla="*/ 167 w 177"/>
                <a:gd name="T31" fmla="*/ 102 h 206"/>
                <a:gd name="T32" fmla="*/ 167 w 177"/>
                <a:gd name="T33" fmla="*/ 108 h 206"/>
                <a:gd name="T34" fmla="*/ 173 w 177"/>
                <a:gd name="T35" fmla="*/ 118 h 206"/>
                <a:gd name="T36" fmla="*/ 177 w 177"/>
                <a:gd name="T37" fmla="*/ 146 h 206"/>
                <a:gd name="T38" fmla="*/ 175 w 177"/>
                <a:gd name="T39" fmla="*/ 154 h 206"/>
                <a:gd name="T40" fmla="*/ 175 w 177"/>
                <a:gd name="T41" fmla="*/ 160 h 206"/>
                <a:gd name="T42" fmla="*/ 161 w 177"/>
                <a:gd name="T43" fmla="*/ 148 h 206"/>
                <a:gd name="T44" fmla="*/ 115 w 177"/>
                <a:gd name="T45" fmla="*/ 156 h 206"/>
                <a:gd name="T46" fmla="*/ 109 w 177"/>
                <a:gd name="T47" fmla="*/ 170 h 206"/>
                <a:gd name="T48" fmla="*/ 103 w 177"/>
                <a:gd name="T49" fmla="*/ 196 h 206"/>
                <a:gd name="T50" fmla="*/ 97 w 177"/>
                <a:gd name="T51" fmla="*/ 192 h 206"/>
                <a:gd name="T52" fmla="*/ 79 w 177"/>
                <a:gd name="T53" fmla="*/ 202 h 206"/>
                <a:gd name="T54" fmla="*/ 73 w 177"/>
                <a:gd name="T55" fmla="*/ 196 h 206"/>
                <a:gd name="T56" fmla="*/ 57 w 177"/>
                <a:gd name="T57" fmla="*/ 192 h 206"/>
                <a:gd name="T58" fmla="*/ 51 w 177"/>
                <a:gd name="T59" fmla="*/ 188 h 206"/>
                <a:gd name="T60" fmla="*/ 37 w 177"/>
                <a:gd name="T61" fmla="*/ 204 h 206"/>
                <a:gd name="T62" fmla="*/ 33 w 177"/>
                <a:gd name="T63" fmla="*/ 204 h 206"/>
                <a:gd name="T64" fmla="*/ 28 w 177"/>
                <a:gd name="T65" fmla="*/ 206 h 206"/>
                <a:gd name="T66" fmla="*/ 22 w 177"/>
                <a:gd name="T67" fmla="*/ 182 h 206"/>
                <a:gd name="T68" fmla="*/ 20 w 177"/>
                <a:gd name="T69" fmla="*/ 172 h 206"/>
                <a:gd name="T70" fmla="*/ 16 w 177"/>
                <a:gd name="T71" fmla="*/ 166 h 206"/>
                <a:gd name="T72" fmla="*/ 12 w 177"/>
                <a:gd name="T73" fmla="*/ 162 h 206"/>
                <a:gd name="T74" fmla="*/ 14 w 177"/>
                <a:gd name="T75" fmla="*/ 158 h 206"/>
                <a:gd name="T76" fmla="*/ 16 w 177"/>
                <a:gd name="T77" fmla="*/ 154 h 206"/>
                <a:gd name="T78" fmla="*/ 16 w 177"/>
                <a:gd name="T79" fmla="*/ 150 h 206"/>
                <a:gd name="T80" fmla="*/ 10 w 177"/>
                <a:gd name="T81" fmla="*/ 142 h 206"/>
                <a:gd name="T82" fmla="*/ 6 w 177"/>
                <a:gd name="T83" fmla="*/ 126 h 206"/>
                <a:gd name="T84" fmla="*/ 2 w 177"/>
                <a:gd name="T85" fmla="*/ 120 h 206"/>
                <a:gd name="T86" fmla="*/ 0 w 177"/>
                <a:gd name="T87" fmla="*/ 118 h 206"/>
                <a:gd name="T88" fmla="*/ 10 w 177"/>
                <a:gd name="T89" fmla="*/ 102 h 206"/>
                <a:gd name="T90" fmla="*/ 8 w 177"/>
                <a:gd name="T91" fmla="*/ 98 h 206"/>
                <a:gd name="T92" fmla="*/ 4 w 177"/>
                <a:gd name="T93" fmla="*/ 96 h 206"/>
                <a:gd name="T94" fmla="*/ 6 w 177"/>
                <a:gd name="T95" fmla="*/ 86 h 206"/>
                <a:gd name="T96" fmla="*/ 8 w 177"/>
                <a:gd name="T97" fmla="*/ 82 h 206"/>
                <a:gd name="T98" fmla="*/ 4 w 177"/>
                <a:gd name="T99" fmla="*/ 78 h 206"/>
                <a:gd name="T100" fmla="*/ 6 w 177"/>
                <a:gd name="T101" fmla="*/ 74 h 206"/>
                <a:gd name="T102" fmla="*/ 10 w 177"/>
                <a:gd name="T103" fmla="*/ 72 h 206"/>
                <a:gd name="T104" fmla="*/ 10 w 177"/>
                <a:gd name="T105" fmla="*/ 44 h 206"/>
                <a:gd name="T106" fmla="*/ 2 w 177"/>
                <a:gd name="T107" fmla="*/ 18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206"/>
                <a:gd name="T164" fmla="*/ 177 w 177"/>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206">
                  <a:moveTo>
                    <a:pt x="0" y="18"/>
                  </a:moveTo>
                  <a:lnTo>
                    <a:pt x="2" y="18"/>
                  </a:lnTo>
                  <a:lnTo>
                    <a:pt x="8" y="20"/>
                  </a:lnTo>
                  <a:lnTo>
                    <a:pt x="18" y="20"/>
                  </a:lnTo>
                  <a:lnTo>
                    <a:pt x="32" y="14"/>
                  </a:lnTo>
                  <a:lnTo>
                    <a:pt x="43" y="2"/>
                  </a:lnTo>
                  <a:lnTo>
                    <a:pt x="61" y="0"/>
                  </a:lnTo>
                  <a:lnTo>
                    <a:pt x="63" y="0"/>
                  </a:lnTo>
                  <a:lnTo>
                    <a:pt x="65" y="2"/>
                  </a:lnTo>
                  <a:lnTo>
                    <a:pt x="65" y="18"/>
                  </a:lnTo>
                  <a:lnTo>
                    <a:pt x="63" y="22"/>
                  </a:lnTo>
                  <a:lnTo>
                    <a:pt x="63" y="24"/>
                  </a:lnTo>
                  <a:lnTo>
                    <a:pt x="65" y="30"/>
                  </a:lnTo>
                  <a:lnTo>
                    <a:pt x="69" y="36"/>
                  </a:lnTo>
                  <a:lnTo>
                    <a:pt x="75" y="40"/>
                  </a:lnTo>
                  <a:lnTo>
                    <a:pt x="93" y="44"/>
                  </a:lnTo>
                  <a:lnTo>
                    <a:pt x="95" y="44"/>
                  </a:lnTo>
                  <a:lnTo>
                    <a:pt x="95" y="46"/>
                  </a:lnTo>
                  <a:lnTo>
                    <a:pt x="97" y="48"/>
                  </a:lnTo>
                  <a:lnTo>
                    <a:pt x="111" y="52"/>
                  </a:lnTo>
                  <a:lnTo>
                    <a:pt x="117" y="56"/>
                  </a:lnTo>
                  <a:lnTo>
                    <a:pt x="127" y="56"/>
                  </a:lnTo>
                  <a:lnTo>
                    <a:pt x="133" y="62"/>
                  </a:lnTo>
                  <a:lnTo>
                    <a:pt x="137" y="68"/>
                  </a:lnTo>
                  <a:lnTo>
                    <a:pt x="137" y="72"/>
                  </a:lnTo>
                  <a:lnTo>
                    <a:pt x="139" y="76"/>
                  </a:lnTo>
                  <a:lnTo>
                    <a:pt x="139" y="84"/>
                  </a:lnTo>
                  <a:lnTo>
                    <a:pt x="137" y="84"/>
                  </a:lnTo>
                  <a:lnTo>
                    <a:pt x="137" y="86"/>
                  </a:lnTo>
                  <a:lnTo>
                    <a:pt x="141" y="100"/>
                  </a:lnTo>
                  <a:lnTo>
                    <a:pt x="165" y="102"/>
                  </a:lnTo>
                  <a:lnTo>
                    <a:pt x="167" y="102"/>
                  </a:lnTo>
                  <a:lnTo>
                    <a:pt x="167" y="104"/>
                  </a:lnTo>
                  <a:lnTo>
                    <a:pt x="167" y="108"/>
                  </a:lnTo>
                  <a:lnTo>
                    <a:pt x="167" y="116"/>
                  </a:lnTo>
                  <a:lnTo>
                    <a:pt x="173" y="118"/>
                  </a:lnTo>
                  <a:lnTo>
                    <a:pt x="177" y="126"/>
                  </a:lnTo>
                  <a:lnTo>
                    <a:pt x="177" y="146"/>
                  </a:lnTo>
                  <a:lnTo>
                    <a:pt x="175" y="152"/>
                  </a:lnTo>
                  <a:lnTo>
                    <a:pt x="175" y="154"/>
                  </a:lnTo>
                  <a:lnTo>
                    <a:pt x="175" y="156"/>
                  </a:lnTo>
                  <a:lnTo>
                    <a:pt x="175" y="160"/>
                  </a:lnTo>
                  <a:lnTo>
                    <a:pt x="173" y="160"/>
                  </a:lnTo>
                  <a:lnTo>
                    <a:pt x="161" y="148"/>
                  </a:lnTo>
                  <a:lnTo>
                    <a:pt x="145" y="146"/>
                  </a:lnTo>
                  <a:lnTo>
                    <a:pt x="115" y="156"/>
                  </a:lnTo>
                  <a:lnTo>
                    <a:pt x="115" y="160"/>
                  </a:lnTo>
                  <a:lnTo>
                    <a:pt x="109" y="170"/>
                  </a:lnTo>
                  <a:lnTo>
                    <a:pt x="109" y="182"/>
                  </a:lnTo>
                  <a:lnTo>
                    <a:pt x="103" y="196"/>
                  </a:lnTo>
                  <a:lnTo>
                    <a:pt x="101" y="196"/>
                  </a:lnTo>
                  <a:lnTo>
                    <a:pt x="97" y="192"/>
                  </a:lnTo>
                  <a:lnTo>
                    <a:pt x="83" y="192"/>
                  </a:lnTo>
                  <a:lnTo>
                    <a:pt x="79" y="202"/>
                  </a:lnTo>
                  <a:lnTo>
                    <a:pt x="75" y="198"/>
                  </a:lnTo>
                  <a:lnTo>
                    <a:pt x="73" y="196"/>
                  </a:lnTo>
                  <a:lnTo>
                    <a:pt x="73" y="194"/>
                  </a:lnTo>
                  <a:lnTo>
                    <a:pt x="57" y="192"/>
                  </a:lnTo>
                  <a:lnTo>
                    <a:pt x="53" y="188"/>
                  </a:lnTo>
                  <a:lnTo>
                    <a:pt x="51" y="188"/>
                  </a:lnTo>
                  <a:lnTo>
                    <a:pt x="39" y="200"/>
                  </a:lnTo>
                  <a:lnTo>
                    <a:pt x="37" y="204"/>
                  </a:lnTo>
                  <a:lnTo>
                    <a:pt x="35" y="204"/>
                  </a:lnTo>
                  <a:lnTo>
                    <a:pt x="33" y="204"/>
                  </a:lnTo>
                  <a:lnTo>
                    <a:pt x="32" y="206"/>
                  </a:lnTo>
                  <a:lnTo>
                    <a:pt x="28" y="206"/>
                  </a:lnTo>
                  <a:lnTo>
                    <a:pt x="26" y="204"/>
                  </a:lnTo>
                  <a:lnTo>
                    <a:pt x="22" y="182"/>
                  </a:lnTo>
                  <a:lnTo>
                    <a:pt x="20" y="180"/>
                  </a:lnTo>
                  <a:lnTo>
                    <a:pt x="20" y="172"/>
                  </a:lnTo>
                  <a:lnTo>
                    <a:pt x="16" y="170"/>
                  </a:lnTo>
                  <a:lnTo>
                    <a:pt x="16" y="166"/>
                  </a:lnTo>
                  <a:lnTo>
                    <a:pt x="14" y="164"/>
                  </a:lnTo>
                  <a:lnTo>
                    <a:pt x="12" y="162"/>
                  </a:lnTo>
                  <a:lnTo>
                    <a:pt x="12" y="158"/>
                  </a:lnTo>
                  <a:lnTo>
                    <a:pt x="14" y="158"/>
                  </a:lnTo>
                  <a:lnTo>
                    <a:pt x="16" y="156"/>
                  </a:lnTo>
                  <a:lnTo>
                    <a:pt x="16" y="154"/>
                  </a:lnTo>
                  <a:lnTo>
                    <a:pt x="16" y="152"/>
                  </a:lnTo>
                  <a:lnTo>
                    <a:pt x="16" y="150"/>
                  </a:lnTo>
                  <a:lnTo>
                    <a:pt x="16" y="148"/>
                  </a:lnTo>
                  <a:lnTo>
                    <a:pt x="10" y="142"/>
                  </a:lnTo>
                  <a:lnTo>
                    <a:pt x="8" y="128"/>
                  </a:lnTo>
                  <a:lnTo>
                    <a:pt x="6" y="126"/>
                  </a:lnTo>
                  <a:lnTo>
                    <a:pt x="4" y="124"/>
                  </a:lnTo>
                  <a:lnTo>
                    <a:pt x="2" y="120"/>
                  </a:lnTo>
                  <a:lnTo>
                    <a:pt x="0" y="120"/>
                  </a:lnTo>
                  <a:lnTo>
                    <a:pt x="0" y="118"/>
                  </a:lnTo>
                  <a:lnTo>
                    <a:pt x="10" y="104"/>
                  </a:lnTo>
                  <a:lnTo>
                    <a:pt x="10" y="102"/>
                  </a:lnTo>
                  <a:lnTo>
                    <a:pt x="8" y="100"/>
                  </a:lnTo>
                  <a:lnTo>
                    <a:pt x="8" y="98"/>
                  </a:lnTo>
                  <a:lnTo>
                    <a:pt x="6" y="98"/>
                  </a:lnTo>
                  <a:lnTo>
                    <a:pt x="4" y="96"/>
                  </a:lnTo>
                  <a:lnTo>
                    <a:pt x="4" y="90"/>
                  </a:lnTo>
                  <a:lnTo>
                    <a:pt x="6" y="86"/>
                  </a:lnTo>
                  <a:lnTo>
                    <a:pt x="8" y="84"/>
                  </a:lnTo>
                  <a:lnTo>
                    <a:pt x="8" y="82"/>
                  </a:lnTo>
                  <a:lnTo>
                    <a:pt x="6" y="80"/>
                  </a:lnTo>
                  <a:lnTo>
                    <a:pt x="4" y="78"/>
                  </a:lnTo>
                  <a:lnTo>
                    <a:pt x="4" y="76"/>
                  </a:lnTo>
                  <a:lnTo>
                    <a:pt x="6" y="74"/>
                  </a:lnTo>
                  <a:lnTo>
                    <a:pt x="8" y="74"/>
                  </a:lnTo>
                  <a:lnTo>
                    <a:pt x="10" y="72"/>
                  </a:lnTo>
                  <a:lnTo>
                    <a:pt x="10" y="48"/>
                  </a:lnTo>
                  <a:lnTo>
                    <a:pt x="10" y="44"/>
                  </a:lnTo>
                  <a:lnTo>
                    <a:pt x="12" y="42"/>
                  </a:lnTo>
                  <a:lnTo>
                    <a:pt x="2" y="18"/>
                  </a:lnTo>
                </a:path>
              </a:pathLst>
            </a:custGeom>
            <a:solidFill>
              <a:schemeClr val="tx2"/>
            </a:solidFill>
            <a:ln w="3175">
              <a:solidFill>
                <a:schemeClr val="bg1"/>
              </a:solidFill>
              <a:round/>
              <a:headEnd/>
              <a:tailEnd/>
            </a:ln>
          </p:spPr>
          <p:txBody>
            <a:bodyPr/>
            <a:lstStyle/>
            <a:p>
              <a:endParaRPr lang="fr-FR" dirty="0"/>
            </a:p>
          </p:txBody>
        </p:sp>
        <p:sp>
          <p:nvSpPr>
            <p:cNvPr id="5464" name="Freeform 533"/>
            <p:cNvSpPr>
              <a:spLocks/>
            </p:cNvSpPr>
            <p:nvPr/>
          </p:nvSpPr>
          <p:spPr bwMode="auto">
            <a:xfrm>
              <a:off x="1907" y="3172"/>
              <a:ext cx="80" cy="86"/>
            </a:xfrm>
            <a:custGeom>
              <a:avLst/>
              <a:gdLst>
                <a:gd name="T0" fmla="*/ 0 w 80"/>
                <a:gd name="T1" fmla="*/ 68 h 86"/>
                <a:gd name="T2" fmla="*/ 2 w 80"/>
                <a:gd name="T3" fmla="*/ 68 h 86"/>
                <a:gd name="T4" fmla="*/ 6 w 80"/>
                <a:gd name="T5" fmla="*/ 74 h 86"/>
                <a:gd name="T6" fmla="*/ 8 w 80"/>
                <a:gd name="T7" fmla="*/ 76 h 86"/>
                <a:gd name="T8" fmla="*/ 18 w 80"/>
                <a:gd name="T9" fmla="*/ 76 h 86"/>
                <a:gd name="T10" fmla="*/ 34 w 80"/>
                <a:gd name="T11" fmla="*/ 84 h 86"/>
                <a:gd name="T12" fmla="*/ 44 w 80"/>
                <a:gd name="T13" fmla="*/ 82 h 86"/>
                <a:gd name="T14" fmla="*/ 54 w 80"/>
                <a:gd name="T15" fmla="*/ 86 h 86"/>
                <a:gd name="T16" fmla="*/ 60 w 80"/>
                <a:gd name="T17" fmla="*/ 82 h 86"/>
                <a:gd name="T18" fmla="*/ 68 w 80"/>
                <a:gd name="T19" fmla="*/ 76 h 86"/>
                <a:gd name="T20" fmla="*/ 68 w 80"/>
                <a:gd name="T21" fmla="*/ 74 h 86"/>
                <a:gd name="T22" fmla="*/ 72 w 80"/>
                <a:gd name="T23" fmla="*/ 68 h 86"/>
                <a:gd name="T24" fmla="*/ 74 w 80"/>
                <a:gd name="T25" fmla="*/ 66 h 86"/>
                <a:gd name="T26" fmla="*/ 76 w 80"/>
                <a:gd name="T27" fmla="*/ 64 h 86"/>
                <a:gd name="T28" fmla="*/ 74 w 80"/>
                <a:gd name="T29" fmla="*/ 62 h 86"/>
                <a:gd name="T30" fmla="*/ 74 w 80"/>
                <a:gd name="T31" fmla="*/ 54 h 86"/>
                <a:gd name="T32" fmla="*/ 76 w 80"/>
                <a:gd name="T33" fmla="*/ 50 h 86"/>
                <a:gd name="T34" fmla="*/ 78 w 80"/>
                <a:gd name="T35" fmla="*/ 48 h 86"/>
                <a:gd name="T36" fmla="*/ 80 w 80"/>
                <a:gd name="T37" fmla="*/ 46 h 86"/>
                <a:gd name="T38" fmla="*/ 78 w 80"/>
                <a:gd name="T39" fmla="*/ 44 h 86"/>
                <a:gd name="T40" fmla="*/ 72 w 80"/>
                <a:gd name="T41" fmla="*/ 40 h 86"/>
                <a:gd name="T42" fmla="*/ 70 w 80"/>
                <a:gd name="T43" fmla="*/ 34 h 86"/>
                <a:gd name="T44" fmla="*/ 70 w 80"/>
                <a:gd name="T45" fmla="*/ 32 h 86"/>
                <a:gd name="T46" fmla="*/ 66 w 80"/>
                <a:gd name="T47" fmla="*/ 30 h 86"/>
                <a:gd name="T48" fmla="*/ 64 w 80"/>
                <a:gd name="T49" fmla="*/ 30 h 86"/>
                <a:gd name="T50" fmla="*/ 62 w 80"/>
                <a:gd name="T51" fmla="*/ 28 h 86"/>
                <a:gd name="T52" fmla="*/ 60 w 80"/>
                <a:gd name="T53" fmla="*/ 28 h 86"/>
                <a:gd name="T54" fmla="*/ 58 w 80"/>
                <a:gd name="T55" fmla="*/ 24 h 86"/>
                <a:gd name="T56" fmla="*/ 54 w 80"/>
                <a:gd name="T57" fmla="*/ 22 h 86"/>
                <a:gd name="T58" fmla="*/ 52 w 80"/>
                <a:gd name="T59" fmla="*/ 20 h 86"/>
                <a:gd name="T60" fmla="*/ 50 w 80"/>
                <a:gd name="T61" fmla="*/ 20 h 86"/>
                <a:gd name="T62" fmla="*/ 48 w 80"/>
                <a:gd name="T63" fmla="*/ 20 h 86"/>
                <a:gd name="T64" fmla="*/ 44 w 80"/>
                <a:gd name="T65" fmla="*/ 14 h 86"/>
                <a:gd name="T66" fmla="*/ 42 w 80"/>
                <a:gd name="T67" fmla="*/ 12 h 86"/>
                <a:gd name="T68" fmla="*/ 40 w 80"/>
                <a:gd name="T69" fmla="*/ 16 h 86"/>
                <a:gd name="T70" fmla="*/ 38 w 80"/>
                <a:gd name="T71" fmla="*/ 16 h 86"/>
                <a:gd name="T72" fmla="*/ 36 w 80"/>
                <a:gd name="T73" fmla="*/ 16 h 86"/>
                <a:gd name="T74" fmla="*/ 34 w 80"/>
                <a:gd name="T75" fmla="*/ 8 h 86"/>
                <a:gd name="T76" fmla="*/ 24 w 80"/>
                <a:gd name="T77" fmla="*/ 0 h 86"/>
                <a:gd name="T78" fmla="*/ 22 w 80"/>
                <a:gd name="T79" fmla="*/ 0 h 86"/>
                <a:gd name="T80" fmla="*/ 20 w 80"/>
                <a:gd name="T81" fmla="*/ 0 h 86"/>
                <a:gd name="T82" fmla="*/ 18 w 80"/>
                <a:gd name="T83" fmla="*/ 2 h 86"/>
                <a:gd name="T84" fmla="*/ 16 w 80"/>
                <a:gd name="T85" fmla="*/ 2 h 86"/>
                <a:gd name="T86" fmla="*/ 12 w 80"/>
                <a:gd name="T87" fmla="*/ 2 h 86"/>
                <a:gd name="T88" fmla="*/ 12 w 80"/>
                <a:gd name="T89" fmla="*/ 4 h 86"/>
                <a:gd name="T90" fmla="*/ 8 w 80"/>
                <a:gd name="T91" fmla="*/ 6 h 86"/>
                <a:gd name="T92" fmla="*/ 8 w 80"/>
                <a:gd name="T93" fmla="*/ 26 h 86"/>
                <a:gd name="T94" fmla="*/ 4 w 80"/>
                <a:gd name="T95" fmla="*/ 32 h 86"/>
                <a:gd name="T96" fmla="*/ 4 w 80"/>
                <a:gd name="T97" fmla="*/ 48 h 86"/>
                <a:gd name="T98" fmla="*/ 4 w 80"/>
                <a:gd name="T99" fmla="*/ 50 h 86"/>
                <a:gd name="T100" fmla="*/ 2 w 80"/>
                <a:gd name="T101" fmla="*/ 54 h 86"/>
                <a:gd name="T102" fmla="*/ 2 w 80"/>
                <a:gd name="T103" fmla="*/ 68 h 86"/>
                <a:gd name="T104" fmla="*/ 0 w 80"/>
                <a:gd name="T105" fmla="*/ 68 h 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
                <a:gd name="T160" fmla="*/ 0 h 86"/>
                <a:gd name="T161" fmla="*/ 80 w 80"/>
                <a:gd name="T162" fmla="*/ 86 h 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 h="86">
                  <a:moveTo>
                    <a:pt x="0" y="68"/>
                  </a:moveTo>
                  <a:lnTo>
                    <a:pt x="2" y="68"/>
                  </a:lnTo>
                  <a:lnTo>
                    <a:pt x="6" y="74"/>
                  </a:lnTo>
                  <a:lnTo>
                    <a:pt x="8" y="76"/>
                  </a:lnTo>
                  <a:lnTo>
                    <a:pt x="18" y="76"/>
                  </a:lnTo>
                  <a:lnTo>
                    <a:pt x="34" y="84"/>
                  </a:lnTo>
                  <a:lnTo>
                    <a:pt x="44" y="82"/>
                  </a:lnTo>
                  <a:lnTo>
                    <a:pt x="54" y="86"/>
                  </a:lnTo>
                  <a:lnTo>
                    <a:pt x="60" y="82"/>
                  </a:lnTo>
                  <a:lnTo>
                    <a:pt x="68" y="76"/>
                  </a:lnTo>
                  <a:lnTo>
                    <a:pt x="68" y="74"/>
                  </a:lnTo>
                  <a:lnTo>
                    <a:pt x="72" y="68"/>
                  </a:lnTo>
                  <a:lnTo>
                    <a:pt x="74" y="66"/>
                  </a:lnTo>
                  <a:lnTo>
                    <a:pt x="76" y="64"/>
                  </a:lnTo>
                  <a:lnTo>
                    <a:pt x="74" y="62"/>
                  </a:lnTo>
                  <a:lnTo>
                    <a:pt x="74" y="54"/>
                  </a:lnTo>
                  <a:lnTo>
                    <a:pt x="76" y="50"/>
                  </a:lnTo>
                  <a:lnTo>
                    <a:pt x="78" y="48"/>
                  </a:lnTo>
                  <a:lnTo>
                    <a:pt x="80" y="46"/>
                  </a:lnTo>
                  <a:lnTo>
                    <a:pt x="78" y="44"/>
                  </a:lnTo>
                  <a:lnTo>
                    <a:pt x="72" y="40"/>
                  </a:lnTo>
                  <a:lnTo>
                    <a:pt x="70" y="34"/>
                  </a:lnTo>
                  <a:lnTo>
                    <a:pt x="70" y="32"/>
                  </a:lnTo>
                  <a:lnTo>
                    <a:pt x="66" y="30"/>
                  </a:lnTo>
                  <a:lnTo>
                    <a:pt x="64" y="30"/>
                  </a:lnTo>
                  <a:lnTo>
                    <a:pt x="62" y="28"/>
                  </a:lnTo>
                  <a:lnTo>
                    <a:pt x="60" y="28"/>
                  </a:lnTo>
                  <a:lnTo>
                    <a:pt x="58" y="24"/>
                  </a:lnTo>
                  <a:lnTo>
                    <a:pt x="54" y="22"/>
                  </a:lnTo>
                  <a:lnTo>
                    <a:pt x="52" y="20"/>
                  </a:lnTo>
                  <a:lnTo>
                    <a:pt x="50" y="20"/>
                  </a:lnTo>
                  <a:lnTo>
                    <a:pt x="48" y="20"/>
                  </a:lnTo>
                  <a:lnTo>
                    <a:pt x="44" y="14"/>
                  </a:lnTo>
                  <a:lnTo>
                    <a:pt x="42" y="12"/>
                  </a:lnTo>
                  <a:lnTo>
                    <a:pt x="40" y="16"/>
                  </a:lnTo>
                  <a:lnTo>
                    <a:pt x="38" y="16"/>
                  </a:lnTo>
                  <a:lnTo>
                    <a:pt x="36" y="16"/>
                  </a:lnTo>
                  <a:lnTo>
                    <a:pt x="34" y="8"/>
                  </a:lnTo>
                  <a:lnTo>
                    <a:pt x="24" y="0"/>
                  </a:lnTo>
                  <a:lnTo>
                    <a:pt x="22" y="0"/>
                  </a:lnTo>
                  <a:lnTo>
                    <a:pt x="20" y="0"/>
                  </a:lnTo>
                  <a:lnTo>
                    <a:pt x="18" y="2"/>
                  </a:lnTo>
                  <a:lnTo>
                    <a:pt x="16" y="2"/>
                  </a:lnTo>
                  <a:lnTo>
                    <a:pt x="12" y="2"/>
                  </a:lnTo>
                  <a:lnTo>
                    <a:pt x="12" y="4"/>
                  </a:lnTo>
                  <a:lnTo>
                    <a:pt x="8" y="6"/>
                  </a:lnTo>
                  <a:lnTo>
                    <a:pt x="8" y="26"/>
                  </a:lnTo>
                  <a:lnTo>
                    <a:pt x="4" y="32"/>
                  </a:lnTo>
                  <a:lnTo>
                    <a:pt x="4" y="48"/>
                  </a:lnTo>
                  <a:lnTo>
                    <a:pt x="4" y="50"/>
                  </a:lnTo>
                  <a:lnTo>
                    <a:pt x="2" y="54"/>
                  </a:lnTo>
                  <a:lnTo>
                    <a:pt x="2" y="68"/>
                  </a:lnTo>
                  <a:lnTo>
                    <a:pt x="0" y="68"/>
                  </a:lnTo>
                  <a:close/>
                </a:path>
              </a:pathLst>
            </a:custGeom>
            <a:solidFill>
              <a:schemeClr val="tx2"/>
            </a:solidFill>
            <a:ln w="3175">
              <a:solidFill>
                <a:schemeClr val="bg1"/>
              </a:solidFill>
              <a:round/>
              <a:headEnd/>
              <a:tailEnd/>
            </a:ln>
          </p:spPr>
          <p:txBody>
            <a:bodyPr/>
            <a:lstStyle/>
            <a:p>
              <a:endParaRPr lang="fr-FR" dirty="0"/>
            </a:p>
          </p:txBody>
        </p:sp>
        <p:sp>
          <p:nvSpPr>
            <p:cNvPr id="5465" name="Freeform 534"/>
            <p:cNvSpPr>
              <a:spLocks/>
            </p:cNvSpPr>
            <p:nvPr/>
          </p:nvSpPr>
          <p:spPr bwMode="auto">
            <a:xfrm>
              <a:off x="1907" y="3172"/>
              <a:ext cx="80" cy="86"/>
            </a:xfrm>
            <a:custGeom>
              <a:avLst/>
              <a:gdLst>
                <a:gd name="T0" fmla="*/ 0 w 80"/>
                <a:gd name="T1" fmla="*/ 68 h 86"/>
                <a:gd name="T2" fmla="*/ 2 w 80"/>
                <a:gd name="T3" fmla="*/ 68 h 86"/>
                <a:gd name="T4" fmla="*/ 6 w 80"/>
                <a:gd name="T5" fmla="*/ 74 h 86"/>
                <a:gd name="T6" fmla="*/ 8 w 80"/>
                <a:gd name="T7" fmla="*/ 76 h 86"/>
                <a:gd name="T8" fmla="*/ 18 w 80"/>
                <a:gd name="T9" fmla="*/ 76 h 86"/>
                <a:gd name="T10" fmla="*/ 34 w 80"/>
                <a:gd name="T11" fmla="*/ 84 h 86"/>
                <a:gd name="T12" fmla="*/ 44 w 80"/>
                <a:gd name="T13" fmla="*/ 82 h 86"/>
                <a:gd name="T14" fmla="*/ 54 w 80"/>
                <a:gd name="T15" fmla="*/ 86 h 86"/>
                <a:gd name="T16" fmla="*/ 60 w 80"/>
                <a:gd name="T17" fmla="*/ 82 h 86"/>
                <a:gd name="T18" fmla="*/ 68 w 80"/>
                <a:gd name="T19" fmla="*/ 76 h 86"/>
                <a:gd name="T20" fmla="*/ 68 w 80"/>
                <a:gd name="T21" fmla="*/ 74 h 86"/>
                <a:gd name="T22" fmla="*/ 72 w 80"/>
                <a:gd name="T23" fmla="*/ 68 h 86"/>
                <a:gd name="T24" fmla="*/ 74 w 80"/>
                <a:gd name="T25" fmla="*/ 66 h 86"/>
                <a:gd name="T26" fmla="*/ 76 w 80"/>
                <a:gd name="T27" fmla="*/ 64 h 86"/>
                <a:gd name="T28" fmla="*/ 74 w 80"/>
                <a:gd name="T29" fmla="*/ 62 h 86"/>
                <a:gd name="T30" fmla="*/ 74 w 80"/>
                <a:gd name="T31" fmla="*/ 54 h 86"/>
                <a:gd name="T32" fmla="*/ 76 w 80"/>
                <a:gd name="T33" fmla="*/ 50 h 86"/>
                <a:gd name="T34" fmla="*/ 78 w 80"/>
                <a:gd name="T35" fmla="*/ 48 h 86"/>
                <a:gd name="T36" fmla="*/ 80 w 80"/>
                <a:gd name="T37" fmla="*/ 46 h 86"/>
                <a:gd name="T38" fmla="*/ 78 w 80"/>
                <a:gd name="T39" fmla="*/ 44 h 86"/>
                <a:gd name="T40" fmla="*/ 72 w 80"/>
                <a:gd name="T41" fmla="*/ 40 h 86"/>
                <a:gd name="T42" fmla="*/ 70 w 80"/>
                <a:gd name="T43" fmla="*/ 34 h 86"/>
                <a:gd name="T44" fmla="*/ 70 w 80"/>
                <a:gd name="T45" fmla="*/ 32 h 86"/>
                <a:gd name="T46" fmla="*/ 66 w 80"/>
                <a:gd name="T47" fmla="*/ 30 h 86"/>
                <a:gd name="T48" fmla="*/ 64 w 80"/>
                <a:gd name="T49" fmla="*/ 30 h 86"/>
                <a:gd name="T50" fmla="*/ 62 w 80"/>
                <a:gd name="T51" fmla="*/ 28 h 86"/>
                <a:gd name="T52" fmla="*/ 60 w 80"/>
                <a:gd name="T53" fmla="*/ 28 h 86"/>
                <a:gd name="T54" fmla="*/ 58 w 80"/>
                <a:gd name="T55" fmla="*/ 24 h 86"/>
                <a:gd name="T56" fmla="*/ 54 w 80"/>
                <a:gd name="T57" fmla="*/ 22 h 86"/>
                <a:gd name="T58" fmla="*/ 52 w 80"/>
                <a:gd name="T59" fmla="*/ 20 h 86"/>
                <a:gd name="T60" fmla="*/ 50 w 80"/>
                <a:gd name="T61" fmla="*/ 20 h 86"/>
                <a:gd name="T62" fmla="*/ 48 w 80"/>
                <a:gd name="T63" fmla="*/ 20 h 86"/>
                <a:gd name="T64" fmla="*/ 44 w 80"/>
                <a:gd name="T65" fmla="*/ 14 h 86"/>
                <a:gd name="T66" fmla="*/ 42 w 80"/>
                <a:gd name="T67" fmla="*/ 12 h 86"/>
                <a:gd name="T68" fmla="*/ 40 w 80"/>
                <a:gd name="T69" fmla="*/ 16 h 86"/>
                <a:gd name="T70" fmla="*/ 38 w 80"/>
                <a:gd name="T71" fmla="*/ 16 h 86"/>
                <a:gd name="T72" fmla="*/ 36 w 80"/>
                <a:gd name="T73" fmla="*/ 16 h 86"/>
                <a:gd name="T74" fmla="*/ 34 w 80"/>
                <a:gd name="T75" fmla="*/ 8 h 86"/>
                <a:gd name="T76" fmla="*/ 24 w 80"/>
                <a:gd name="T77" fmla="*/ 0 h 86"/>
                <a:gd name="T78" fmla="*/ 22 w 80"/>
                <a:gd name="T79" fmla="*/ 0 h 86"/>
                <a:gd name="T80" fmla="*/ 20 w 80"/>
                <a:gd name="T81" fmla="*/ 0 h 86"/>
                <a:gd name="T82" fmla="*/ 18 w 80"/>
                <a:gd name="T83" fmla="*/ 2 h 86"/>
                <a:gd name="T84" fmla="*/ 16 w 80"/>
                <a:gd name="T85" fmla="*/ 2 h 86"/>
                <a:gd name="T86" fmla="*/ 12 w 80"/>
                <a:gd name="T87" fmla="*/ 2 h 86"/>
                <a:gd name="T88" fmla="*/ 12 w 80"/>
                <a:gd name="T89" fmla="*/ 4 h 86"/>
                <a:gd name="T90" fmla="*/ 8 w 80"/>
                <a:gd name="T91" fmla="*/ 6 h 86"/>
                <a:gd name="T92" fmla="*/ 8 w 80"/>
                <a:gd name="T93" fmla="*/ 26 h 86"/>
                <a:gd name="T94" fmla="*/ 4 w 80"/>
                <a:gd name="T95" fmla="*/ 32 h 86"/>
                <a:gd name="T96" fmla="*/ 4 w 80"/>
                <a:gd name="T97" fmla="*/ 48 h 86"/>
                <a:gd name="T98" fmla="*/ 4 w 80"/>
                <a:gd name="T99" fmla="*/ 50 h 86"/>
                <a:gd name="T100" fmla="*/ 2 w 80"/>
                <a:gd name="T101" fmla="*/ 54 h 86"/>
                <a:gd name="T102" fmla="*/ 2 w 80"/>
                <a:gd name="T103" fmla="*/ 68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
                <a:gd name="T157" fmla="*/ 0 h 86"/>
                <a:gd name="T158" fmla="*/ 80 w 80"/>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 h="86">
                  <a:moveTo>
                    <a:pt x="0" y="68"/>
                  </a:moveTo>
                  <a:lnTo>
                    <a:pt x="2" y="68"/>
                  </a:lnTo>
                  <a:lnTo>
                    <a:pt x="6" y="74"/>
                  </a:lnTo>
                  <a:lnTo>
                    <a:pt x="8" y="76"/>
                  </a:lnTo>
                  <a:lnTo>
                    <a:pt x="18" y="76"/>
                  </a:lnTo>
                  <a:lnTo>
                    <a:pt x="34" y="84"/>
                  </a:lnTo>
                  <a:lnTo>
                    <a:pt x="44" y="82"/>
                  </a:lnTo>
                  <a:lnTo>
                    <a:pt x="54" y="86"/>
                  </a:lnTo>
                  <a:lnTo>
                    <a:pt x="60" y="82"/>
                  </a:lnTo>
                  <a:lnTo>
                    <a:pt x="68" y="76"/>
                  </a:lnTo>
                  <a:lnTo>
                    <a:pt x="68" y="74"/>
                  </a:lnTo>
                  <a:lnTo>
                    <a:pt x="72" y="68"/>
                  </a:lnTo>
                  <a:lnTo>
                    <a:pt x="74" y="66"/>
                  </a:lnTo>
                  <a:lnTo>
                    <a:pt x="76" y="64"/>
                  </a:lnTo>
                  <a:lnTo>
                    <a:pt x="74" y="62"/>
                  </a:lnTo>
                  <a:lnTo>
                    <a:pt x="74" y="54"/>
                  </a:lnTo>
                  <a:lnTo>
                    <a:pt x="76" y="50"/>
                  </a:lnTo>
                  <a:lnTo>
                    <a:pt x="78" y="48"/>
                  </a:lnTo>
                  <a:lnTo>
                    <a:pt x="80" y="46"/>
                  </a:lnTo>
                  <a:lnTo>
                    <a:pt x="78" y="44"/>
                  </a:lnTo>
                  <a:lnTo>
                    <a:pt x="72" y="40"/>
                  </a:lnTo>
                  <a:lnTo>
                    <a:pt x="70" y="34"/>
                  </a:lnTo>
                  <a:lnTo>
                    <a:pt x="70" y="32"/>
                  </a:lnTo>
                  <a:lnTo>
                    <a:pt x="66" y="30"/>
                  </a:lnTo>
                  <a:lnTo>
                    <a:pt x="64" y="30"/>
                  </a:lnTo>
                  <a:lnTo>
                    <a:pt x="62" y="28"/>
                  </a:lnTo>
                  <a:lnTo>
                    <a:pt x="60" y="28"/>
                  </a:lnTo>
                  <a:lnTo>
                    <a:pt x="58" y="24"/>
                  </a:lnTo>
                  <a:lnTo>
                    <a:pt x="54" y="22"/>
                  </a:lnTo>
                  <a:lnTo>
                    <a:pt x="52" y="20"/>
                  </a:lnTo>
                  <a:lnTo>
                    <a:pt x="50" y="20"/>
                  </a:lnTo>
                  <a:lnTo>
                    <a:pt x="48" y="20"/>
                  </a:lnTo>
                  <a:lnTo>
                    <a:pt x="44" y="14"/>
                  </a:lnTo>
                  <a:lnTo>
                    <a:pt x="42" y="12"/>
                  </a:lnTo>
                  <a:lnTo>
                    <a:pt x="40" y="16"/>
                  </a:lnTo>
                  <a:lnTo>
                    <a:pt x="38" y="16"/>
                  </a:lnTo>
                  <a:lnTo>
                    <a:pt x="36" y="16"/>
                  </a:lnTo>
                  <a:lnTo>
                    <a:pt x="34" y="8"/>
                  </a:lnTo>
                  <a:lnTo>
                    <a:pt x="24" y="0"/>
                  </a:lnTo>
                  <a:lnTo>
                    <a:pt x="22" y="0"/>
                  </a:lnTo>
                  <a:lnTo>
                    <a:pt x="20" y="0"/>
                  </a:lnTo>
                  <a:lnTo>
                    <a:pt x="18" y="2"/>
                  </a:lnTo>
                  <a:lnTo>
                    <a:pt x="16" y="2"/>
                  </a:lnTo>
                  <a:lnTo>
                    <a:pt x="12" y="2"/>
                  </a:lnTo>
                  <a:lnTo>
                    <a:pt x="12" y="4"/>
                  </a:lnTo>
                  <a:lnTo>
                    <a:pt x="8" y="6"/>
                  </a:lnTo>
                  <a:lnTo>
                    <a:pt x="8" y="26"/>
                  </a:lnTo>
                  <a:lnTo>
                    <a:pt x="4" y="32"/>
                  </a:lnTo>
                  <a:lnTo>
                    <a:pt x="4" y="48"/>
                  </a:lnTo>
                  <a:lnTo>
                    <a:pt x="4" y="50"/>
                  </a:lnTo>
                  <a:lnTo>
                    <a:pt x="2" y="54"/>
                  </a:lnTo>
                  <a:lnTo>
                    <a:pt x="2" y="68"/>
                  </a:lnTo>
                </a:path>
              </a:pathLst>
            </a:custGeom>
            <a:solidFill>
              <a:schemeClr val="tx2"/>
            </a:solidFill>
            <a:ln w="3175">
              <a:solidFill>
                <a:schemeClr val="bg1"/>
              </a:solidFill>
              <a:round/>
              <a:headEnd/>
              <a:tailEnd/>
            </a:ln>
          </p:spPr>
          <p:txBody>
            <a:bodyPr/>
            <a:lstStyle/>
            <a:p>
              <a:endParaRPr lang="fr-FR" dirty="0"/>
            </a:p>
          </p:txBody>
        </p:sp>
        <p:sp>
          <p:nvSpPr>
            <p:cNvPr id="5466" name="Freeform 535"/>
            <p:cNvSpPr>
              <a:spLocks/>
            </p:cNvSpPr>
            <p:nvPr/>
          </p:nvSpPr>
          <p:spPr bwMode="auto">
            <a:xfrm>
              <a:off x="1865" y="2578"/>
              <a:ext cx="72" cy="106"/>
            </a:xfrm>
            <a:custGeom>
              <a:avLst/>
              <a:gdLst>
                <a:gd name="T0" fmla="*/ 24 w 72"/>
                <a:gd name="T1" fmla="*/ 2 h 106"/>
                <a:gd name="T2" fmla="*/ 26 w 72"/>
                <a:gd name="T3" fmla="*/ 2 h 106"/>
                <a:gd name="T4" fmla="*/ 40 w 72"/>
                <a:gd name="T5" fmla="*/ 16 h 106"/>
                <a:gd name="T6" fmla="*/ 50 w 72"/>
                <a:gd name="T7" fmla="*/ 24 h 106"/>
                <a:gd name="T8" fmla="*/ 58 w 72"/>
                <a:gd name="T9" fmla="*/ 32 h 106"/>
                <a:gd name="T10" fmla="*/ 62 w 72"/>
                <a:gd name="T11" fmla="*/ 38 h 106"/>
                <a:gd name="T12" fmla="*/ 60 w 72"/>
                <a:gd name="T13" fmla="*/ 44 h 106"/>
                <a:gd name="T14" fmla="*/ 60 w 72"/>
                <a:gd name="T15" fmla="*/ 46 h 106"/>
                <a:gd name="T16" fmla="*/ 58 w 72"/>
                <a:gd name="T17" fmla="*/ 50 h 106"/>
                <a:gd name="T18" fmla="*/ 50 w 72"/>
                <a:gd name="T19" fmla="*/ 52 h 106"/>
                <a:gd name="T20" fmla="*/ 50 w 72"/>
                <a:gd name="T21" fmla="*/ 58 h 106"/>
                <a:gd name="T22" fmla="*/ 52 w 72"/>
                <a:gd name="T23" fmla="*/ 70 h 106"/>
                <a:gd name="T24" fmla="*/ 54 w 72"/>
                <a:gd name="T25" fmla="*/ 74 h 106"/>
                <a:gd name="T26" fmla="*/ 60 w 72"/>
                <a:gd name="T27" fmla="*/ 76 h 106"/>
                <a:gd name="T28" fmla="*/ 62 w 72"/>
                <a:gd name="T29" fmla="*/ 80 h 106"/>
                <a:gd name="T30" fmla="*/ 72 w 72"/>
                <a:gd name="T31" fmla="*/ 96 h 106"/>
                <a:gd name="T32" fmla="*/ 64 w 72"/>
                <a:gd name="T33" fmla="*/ 96 h 106"/>
                <a:gd name="T34" fmla="*/ 58 w 72"/>
                <a:gd name="T35" fmla="*/ 98 h 106"/>
                <a:gd name="T36" fmla="*/ 52 w 72"/>
                <a:gd name="T37" fmla="*/ 100 h 106"/>
                <a:gd name="T38" fmla="*/ 46 w 72"/>
                <a:gd name="T39" fmla="*/ 102 h 106"/>
                <a:gd name="T40" fmla="*/ 42 w 72"/>
                <a:gd name="T41" fmla="*/ 106 h 106"/>
                <a:gd name="T42" fmla="*/ 36 w 72"/>
                <a:gd name="T43" fmla="*/ 106 h 106"/>
                <a:gd name="T44" fmla="*/ 26 w 72"/>
                <a:gd name="T45" fmla="*/ 100 h 106"/>
                <a:gd name="T46" fmla="*/ 24 w 72"/>
                <a:gd name="T47" fmla="*/ 92 h 106"/>
                <a:gd name="T48" fmla="*/ 22 w 72"/>
                <a:gd name="T49" fmla="*/ 80 h 106"/>
                <a:gd name="T50" fmla="*/ 24 w 72"/>
                <a:gd name="T51" fmla="*/ 72 h 106"/>
                <a:gd name="T52" fmla="*/ 26 w 72"/>
                <a:gd name="T53" fmla="*/ 66 h 106"/>
                <a:gd name="T54" fmla="*/ 24 w 72"/>
                <a:gd name="T55" fmla="*/ 62 h 106"/>
                <a:gd name="T56" fmla="*/ 22 w 72"/>
                <a:gd name="T57" fmla="*/ 58 h 106"/>
                <a:gd name="T58" fmla="*/ 20 w 72"/>
                <a:gd name="T59" fmla="*/ 52 h 106"/>
                <a:gd name="T60" fmla="*/ 18 w 72"/>
                <a:gd name="T61" fmla="*/ 48 h 106"/>
                <a:gd name="T62" fmla="*/ 12 w 72"/>
                <a:gd name="T63" fmla="*/ 48 h 106"/>
                <a:gd name="T64" fmla="*/ 8 w 72"/>
                <a:gd name="T65" fmla="*/ 48 h 106"/>
                <a:gd name="T66" fmla="*/ 0 w 72"/>
                <a:gd name="T67" fmla="*/ 34 h 106"/>
                <a:gd name="T68" fmla="*/ 2 w 72"/>
                <a:gd name="T69" fmla="*/ 26 h 106"/>
                <a:gd name="T70" fmla="*/ 12 w 72"/>
                <a:gd name="T71" fmla="*/ 22 h 106"/>
                <a:gd name="T72" fmla="*/ 10 w 72"/>
                <a:gd name="T73" fmla="*/ 18 h 106"/>
                <a:gd name="T74" fmla="*/ 6 w 72"/>
                <a:gd name="T75" fmla="*/ 12 h 106"/>
                <a:gd name="T76" fmla="*/ 8 w 72"/>
                <a:gd name="T77" fmla="*/ 10 h 106"/>
                <a:gd name="T78" fmla="*/ 12 w 72"/>
                <a:gd name="T79" fmla="*/ 8 h 106"/>
                <a:gd name="T80" fmla="*/ 20 w 72"/>
                <a:gd name="T81" fmla="*/ 4 h 106"/>
                <a:gd name="T82" fmla="*/ 22 w 72"/>
                <a:gd name="T83" fmla="*/ 4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106"/>
                <a:gd name="T128" fmla="*/ 72 w 72"/>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106">
                  <a:moveTo>
                    <a:pt x="22" y="2"/>
                  </a:moveTo>
                  <a:lnTo>
                    <a:pt x="24" y="2"/>
                  </a:lnTo>
                  <a:lnTo>
                    <a:pt x="24" y="0"/>
                  </a:lnTo>
                  <a:lnTo>
                    <a:pt x="26" y="2"/>
                  </a:lnTo>
                  <a:lnTo>
                    <a:pt x="38" y="12"/>
                  </a:lnTo>
                  <a:lnTo>
                    <a:pt x="40" y="16"/>
                  </a:lnTo>
                  <a:lnTo>
                    <a:pt x="42" y="24"/>
                  </a:lnTo>
                  <a:lnTo>
                    <a:pt x="50" y="24"/>
                  </a:lnTo>
                  <a:lnTo>
                    <a:pt x="54" y="28"/>
                  </a:lnTo>
                  <a:lnTo>
                    <a:pt x="58" y="32"/>
                  </a:lnTo>
                  <a:lnTo>
                    <a:pt x="60" y="34"/>
                  </a:lnTo>
                  <a:lnTo>
                    <a:pt x="62" y="38"/>
                  </a:lnTo>
                  <a:lnTo>
                    <a:pt x="64" y="38"/>
                  </a:lnTo>
                  <a:lnTo>
                    <a:pt x="60" y="44"/>
                  </a:lnTo>
                  <a:lnTo>
                    <a:pt x="58" y="46"/>
                  </a:lnTo>
                  <a:lnTo>
                    <a:pt x="60" y="46"/>
                  </a:lnTo>
                  <a:lnTo>
                    <a:pt x="60" y="48"/>
                  </a:lnTo>
                  <a:lnTo>
                    <a:pt x="58" y="50"/>
                  </a:lnTo>
                  <a:lnTo>
                    <a:pt x="54" y="52"/>
                  </a:lnTo>
                  <a:lnTo>
                    <a:pt x="50" y="52"/>
                  </a:lnTo>
                  <a:lnTo>
                    <a:pt x="50" y="54"/>
                  </a:lnTo>
                  <a:lnTo>
                    <a:pt x="50" y="58"/>
                  </a:lnTo>
                  <a:lnTo>
                    <a:pt x="48" y="64"/>
                  </a:lnTo>
                  <a:lnTo>
                    <a:pt x="52" y="70"/>
                  </a:lnTo>
                  <a:lnTo>
                    <a:pt x="54" y="72"/>
                  </a:lnTo>
                  <a:lnTo>
                    <a:pt x="54" y="74"/>
                  </a:lnTo>
                  <a:lnTo>
                    <a:pt x="56" y="76"/>
                  </a:lnTo>
                  <a:lnTo>
                    <a:pt x="60" y="76"/>
                  </a:lnTo>
                  <a:lnTo>
                    <a:pt x="60" y="78"/>
                  </a:lnTo>
                  <a:lnTo>
                    <a:pt x="62" y="80"/>
                  </a:lnTo>
                  <a:lnTo>
                    <a:pt x="62" y="82"/>
                  </a:lnTo>
                  <a:lnTo>
                    <a:pt x="72" y="96"/>
                  </a:lnTo>
                  <a:lnTo>
                    <a:pt x="66" y="96"/>
                  </a:lnTo>
                  <a:lnTo>
                    <a:pt x="64" y="96"/>
                  </a:lnTo>
                  <a:lnTo>
                    <a:pt x="62" y="96"/>
                  </a:lnTo>
                  <a:lnTo>
                    <a:pt x="58" y="98"/>
                  </a:lnTo>
                  <a:lnTo>
                    <a:pt x="56" y="100"/>
                  </a:lnTo>
                  <a:lnTo>
                    <a:pt x="52" y="100"/>
                  </a:lnTo>
                  <a:lnTo>
                    <a:pt x="48" y="102"/>
                  </a:lnTo>
                  <a:lnTo>
                    <a:pt x="46" y="102"/>
                  </a:lnTo>
                  <a:lnTo>
                    <a:pt x="44" y="104"/>
                  </a:lnTo>
                  <a:lnTo>
                    <a:pt x="42" y="106"/>
                  </a:lnTo>
                  <a:lnTo>
                    <a:pt x="40" y="106"/>
                  </a:lnTo>
                  <a:lnTo>
                    <a:pt x="36" y="106"/>
                  </a:lnTo>
                  <a:lnTo>
                    <a:pt x="30" y="102"/>
                  </a:lnTo>
                  <a:lnTo>
                    <a:pt x="26" y="100"/>
                  </a:lnTo>
                  <a:lnTo>
                    <a:pt x="24" y="98"/>
                  </a:lnTo>
                  <a:lnTo>
                    <a:pt x="24" y="92"/>
                  </a:lnTo>
                  <a:lnTo>
                    <a:pt x="22" y="88"/>
                  </a:lnTo>
                  <a:lnTo>
                    <a:pt x="22" y="80"/>
                  </a:lnTo>
                  <a:lnTo>
                    <a:pt x="24" y="74"/>
                  </a:lnTo>
                  <a:lnTo>
                    <a:pt x="24" y="72"/>
                  </a:lnTo>
                  <a:lnTo>
                    <a:pt x="26" y="68"/>
                  </a:lnTo>
                  <a:lnTo>
                    <a:pt x="26" y="66"/>
                  </a:lnTo>
                  <a:lnTo>
                    <a:pt x="26" y="64"/>
                  </a:lnTo>
                  <a:lnTo>
                    <a:pt x="24" y="62"/>
                  </a:lnTo>
                  <a:lnTo>
                    <a:pt x="24" y="58"/>
                  </a:lnTo>
                  <a:lnTo>
                    <a:pt x="22" y="58"/>
                  </a:lnTo>
                  <a:lnTo>
                    <a:pt x="18" y="58"/>
                  </a:lnTo>
                  <a:lnTo>
                    <a:pt x="20" y="52"/>
                  </a:lnTo>
                  <a:lnTo>
                    <a:pt x="20" y="50"/>
                  </a:lnTo>
                  <a:lnTo>
                    <a:pt x="18" y="48"/>
                  </a:lnTo>
                  <a:lnTo>
                    <a:pt x="16" y="48"/>
                  </a:lnTo>
                  <a:lnTo>
                    <a:pt x="12" y="48"/>
                  </a:lnTo>
                  <a:lnTo>
                    <a:pt x="10" y="48"/>
                  </a:lnTo>
                  <a:lnTo>
                    <a:pt x="8" y="48"/>
                  </a:lnTo>
                  <a:lnTo>
                    <a:pt x="0" y="36"/>
                  </a:lnTo>
                  <a:lnTo>
                    <a:pt x="0" y="34"/>
                  </a:lnTo>
                  <a:lnTo>
                    <a:pt x="2" y="30"/>
                  </a:lnTo>
                  <a:lnTo>
                    <a:pt x="2" y="26"/>
                  </a:lnTo>
                  <a:lnTo>
                    <a:pt x="4" y="26"/>
                  </a:lnTo>
                  <a:lnTo>
                    <a:pt x="12" y="22"/>
                  </a:lnTo>
                  <a:lnTo>
                    <a:pt x="12" y="20"/>
                  </a:lnTo>
                  <a:lnTo>
                    <a:pt x="10" y="18"/>
                  </a:lnTo>
                  <a:lnTo>
                    <a:pt x="8" y="18"/>
                  </a:lnTo>
                  <a:lnTo>
                    <a:pt x="6" y="12"/>
                  </a:lnTo>
                  <a:lnTo>
                    <a:pt x="8" y="12"/>
                  </a:lnTo>
                  <a:lnTo>
                    <a:pt x="8" y="10"/>
                  </a:lnTo>
                  <a:lnTo>
                    <a:pt x="12" y="10"/>
                  </a:lnTo>
                  <a:lnTo>
                    <a:pt x="12" y="8"/>
                  </a:lnTo>
                  <a:lnTo>
                    <a:pt x="18" y="6"/>
                  </a:lnTo>
                  <a:lnTo>
                    <a:pt x="20" y="4"/>
                  </a:lnTo>
                  <a:lnTo>
                    <a:pt x="22" y="4"/>
                  </a:lnTo>
                  <a:lnTo>
                    <a:pt x="22" y="2"/>
                  </a:lnTo>
                  <a:close/>
                </a:path>
              </a:pathLst>
            </a:custGeom>
            <a:solidFill>
              <a:schemeClr val="tx2"/>
            </a:solidFill>
            <a:ln w="3175">
              <a:solidFill>
                <a:schemeClr val="bg1"/>
              </a:solidFill>
              <a:round/>
              <a:headEnd/>
              <a:tailEnd/>
            </a:ln>
          </p:spPr>
          <p:txBody>
            <a:bodyPr/>
            <a:lstStyle/>
            <a:p>
              <a:endParaRPr lang="fr-FR" dirty="0"/>
            </a:p>
          </p:txBody>
        </p:sp>
        <p:sp>
          <p:nvSpPr>
            <p:cNvPr id="5467" name="Freeform 536"/>
            <p:cNvSpPr>
              <a:spLocks/>
            </p:cNvSpPr>
            <p:nvPr/>
          </p:nvSpPr>
          <p:spPr bwMode="auto">
            <a:xfrm>
              <a:off x="1865" y="2578"/>
              <a:ext cx="72" cy="106"/>
            </a:xfrm>
            <a:custGeom>
              <a:avLst/>
              <a:gdLst>
                <a:gd name="T0" fmla="*/ 24 w 72"/>
                <a:gd name="T1" fmla="*/ 2 h 106"/>
                <a:gd name="T2" fmla="*/ 26 w 72"/>
                <a:gd name="T3" fmla="*/ 2 h 106"/>
                <a:gd name="T4" fmla="*/ 40 w 72"/>
                <a:gd name="T5" fmla="*/ 16 h 106"/>
                <a:gd name="T6" fmla="*/ 50 w 72"/>
                <a:gd name="T7" fmla="*/ 24 h 106"/>
                <a:gd name="T8" fmla="*/ 58 w 72"/>
                <a:gd name="T9" fmla="*/ 32 h 106"/>
                <a:gd name="T10" fmla="*/ 62 w 72"/>
                <a:gd name="T11" fmla="*/ 38 h 106"/>
                <a:gd name="T12" fmla="*/ 60 w 72"/>
                <a:gd name="T13" fmla="*/ 44 h 106"/>
                <a:gd name="T14" fmla="*/ 60 w 72"/>
                <a:gd name="T15" fmla="*/ 46 h 106"/>
                <a:gd name="T16" fmla="*/ 58 w 72"/>
                <a:gd name="T17" fmla="*/ 50 h 106"/>
                <a:gd name="T18" fmla="*/ 50 w 72"/>
                <a:gd name="T19" fmla="*/ 52 h 106"/>
                <a:gd name="T20" fmla="*/ 50 w 72"/>
                <a:gd name="T21" fmla="*/ 58 h 106"/>
                <a:gd name="T22" fmla="*/ 52 w 72"/>
                <a:gd name="T23" fmla="*/ 70 h 106"/>
                <a:gd name="T24" fmla="*/ 54 w 72"/>
                <a:gd name="T25" fmla="*/ 74 h 106"/>
                <a:gd name="T26" fmla="*/ 60 w 72"/>
                <a:gd name="T27" fmla="*/ 76 h 106"/>
                <a:gd name="T28" fmla="*/ 62 w 72"/>
                <a:gd name="T29" fmla="*/ 80 h 106"/>
                <a:gd name="T30" fmla="*/ 72 w 72"/>
                <a:gd name="T31" fmla="*/ 96 h 106"/>
                <a:gd name="T32" fmla="*/ 64 w 72"/>
                <a:gd name="T33" fmla="*/ 96 h 106"/>
                <a:gd name="T34" fmla="*/ 58 w 72"/>
                <a:gd name="T35" fmla="*/ 98 h 106"/>
                <a:gd name="T36" fmla="*/ 52 w 72"/>
                <a:gd name="T37" fmla="*/ 100 h 106"/>
                <a:gd name="T38" fmla="*/ 46 w 72"/>
                <a:gd name="T39" fmla="*/ 102 h 106"/>
                <a:gd name="T40" fmla="*/ 42 w 72"/>
                <a:gd name="T41" fmla="*/ 106 h 106"/>
                <a:gd name="T42" fmla="*/ 36 w 72"/>
                <a:gd name="T43" fmla="*/ 106 h 106"/>
                <a:gd name="T44" fmla="*/ 26 w 72"/>
                <a:gd name="T45" fmla="*/ 100 h 106"/>
                <a:gd name="T46" fmla="*/ 24 w 72"/>
                <a:gd name="T47" fmla="*/ 92 h 106"/>
                <a:gd name="T48" fmla="*/ 22 w 72"/>
                <a:gd name="T49" fmla="*/ 80 h 106"/>
                <a:gd name="T50" fmla="*/ 24 w 72"/>
                <a:gd name="T51" fmla="*/ 72 h 106"/>
                <a:gd name="T52" fmla="*/ 26 w 72"/>
                <a:gd name="T53" fmla="*/ 66 h 106"/>
                <a:gd name="T54" fmla="*/ 24 w 72"/>
                <a:gd name="T55" fmla="*/ 62 h 106"/>
                <a:gd name="T56" fmla="*/ 22 w 72"/>
                <a:gd name="T57" fmla="*/ 58 h 106"/>
                <a:gd name="T58" fmla="*/ 20 w 72"/>
                <a:gd name="T59" fmla="*/ 52 h 106"/>
                <a:gd name="T60" fmla="*/ 18 w 72"/>
                <a:gd name="T61" fmla="*/ 48 h 106"/>
                <a:gd name="T62" fmla="*/ 12 w 72"/>
                <a:gd name="T63" fmla="*/ 48 h 106"/>
                <a:gd name="T64" fmla="*/ 8 w 72"/>
                <a:gd name="T65" fmla="*/ 48 h 106"/>
                <a:gd name="T66" fmla="*/ 0 w 72"/>
                <a:gd name="T67" fmla="*/ 34 h 106"/>
                <a:gd name="T68" fmla="*/ 2 w 72"/>
                <a:gd name="T69" fmla="*/ 26 h 106"/>
                <a:gd name="T70" fmla="*/ 12 w 72"/>
                <a:gd name="T71" fmla="*/ 22 h 106"/>
                <a:gd name="T72" fmla="*/ 10 w 72"/>
                <a:gd name="T73" fmla="*/ 18 h 106"/>
                <a:gd name="T74" fmla="*/ 6 w 72"/>
                <a:gd name="T75" fmla="*/ 12 h 106"/>
                <a:gd name="T76" fmla="*/ 8 w 72"/>
                <a:gd name="T77" fmla="*/ 10 h 106"/>
                <a:gd name="T78" fmla="*/ 12 w 72"/>
                <a:gd name="T79" fmla="*/ 8 h 106"/>
                <a:gd name="T80" fmla="*/ 20 w 72"/>
                <a:gd name="T81" fmla="*/ 4 h 106"/>
                <a:gd name="T82" fmla="*/ 22 w 72"/>
                <a:gd name="T83" fmla="*/ 4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106"/>
                <a:gd name="T128" fmla="*/ 72 w 72"/>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106">
                  <a:moveTo>
                    <a:pt x="22" y="2"/>
                  </a:moveTo>
                  <a:lnTo>
                    <a:pt x="24" y="2"/>
                  </a:lnTo>
                  <a:lnTo>
                    <a:pt x="24" y="0"/>
                  </a:lnTo>
                  <a:lnTo>
                    <a:pt x="26" y="2"/>
                  </a:lnTo>
                  <a:lnTo>
                    <a:pt x="38" y="12"/>
                  </a:lnTo>
                  <a:lnTo>
                    <a:pt x="40" y="16"/>
                  </a:lnTo>
                  <a:lnTo>
                    <a:pt x="42" y="24"/>
                  </a:lnTo>
                  <a:lnTo>
                    <a:pt x="50" y="24"/>
                  </a:lnTo>
                  <a:lnTo>
                    <a:pt x="54" y="28"/>
                  </a:lnTo>
                  <a:lnTo>
                    <a:pt x="58" y="32"/>
                  </a:lnTo>
                  <a:lnTo>
                    <a:pt x="60" y="34"/>
                  </a:lnTo>
                  <a:lnTo>
                    <a:pt x="62" y="38"/>
                  </a:lnTo>
                  <a:lnTo>
                    <a:pt x="64" y="38"/>
                  </a:lnTo>
                  <a:lnTo>
                    <a:pt x="60" y="44"/>
                  </a:lnTo>
                  <a:lnTo>
                    <a:pt x="58" y="46"/>
                  </a:lnTo>
                  <a:lnTo>
                    <a:pt x="60" y="46"/>
                  </a:lnTo>
                  <a:lnTo>
                    <a:pt x="60" y="48"/>
                  </a:lnTo>
                  <a:lnTo>
                    <a:pt x="58" y="50"/>
                  </a:lnTo>
                  <a:lnTo>
                    <a:pt x="54" y="52"/>
                  </a:lnTo>
                  <a:lnTo>
                    <a:pt x="50" y="52"/>
                  </a:lnTo>
                  <a:lnTo>
                    <a:pt x="50" y="54"/>
                  </a:lnTo>
                  <a:lnTo>
                    <a:pt x="50" y="58"/>
                  </a:lnTo>
                  <a:lnTo>
                    <a:pt x="48" y="64"/>
                  </a:lnTo>
                  <a:lnTo>
                    <a:pt x="52" y="70"/>
                  </a:lnTo>
                  <a:lnTo>
                    <a:pt x="54" y="72"/>
                  </a:lnTo>
                  <a:lnTo>
                    <a:pt x="54" y="74"/>
                  </a:lnTo>
                  <a:lnTo>
                    <a:pt x="56" y="76"/>
                  </a:lnTo>
                  <a:lnTo>
                    <a:pt x="60" y="76"/>
                  </a:lnTo>
                  <a:lnTo>
                    <a:pt x="60" y="78"/>
                  </a:lnTo>
                  <a:lnTo>
                    <a:pt x="62" y="80"/>
                  </a:lnTo>
                  <a:lnTo>
                    <a:pt x="62" y="82"/>
                  </a:lnTo>
                  <a:lnTo>
                    <a:pt x="72" y="96"/>
                  </a:lnTo>
                  <a:lnTo>
                    <a:pt x="66" y="96"/>
                  </a:lnTo>
                  <a:lnTo>
                    <a:pt x="64" y="96"/>
                  </a:lnTo>
                  <a:lnTo>
                    <a:pt x="62" y="96"/>
                  </a:lnTo>
                  <a:lnTo>
                    <a:pt x="58" y="98"/>
                  </a:lnTo>
                  <a:lnTo>
                    <a:pt x="56" y="100"/>
                  </a:lnTo>
                  <a:lnTo>
                    <a:pt x="52" y="100"/>
                  </a:lnTo>
                  <a:lnTo>
                    <a:pt x="48" y="102"/>
                  </a:lnTo>
                  <a:lnTo>
                    <a:pt x="46" y="102"/>
                  </a:lnTo>
                  <a:lnTo>
                    <a:pt x="44" y="104"/>
                  </a:lnTo>
                  <a:lnTo>
                    <a:pt x="42" y="106"/>
                  </a:lnTo>
                  <a:lnTo>
                    <a:pt x="40" y="106"/>
                  </a:lnTo>
                  <a:lnTo>
                    <a:pt x="36" y="106"/>
                  </a:lnTo>
                  <a:lnTo>
                    <a:pt x="30" y="102"/>
                  </a:lnTo>
                  <a:lnTo>
                    <a:pt x="26" y="100"/>
                  </a:lnTo>
                  <a:lnTo>
                    <a:pt x="24" y="98"/>
                  </a:lnTo>
                  <a:lnTo>
                    <a:pt x="24" y="92"/>
                  </a:lnTo>
                  <a:lnTo>
                    <a:pt x="22" y="88"/>
                  </a:lnTo>
                  <a:lnTo>
                    <a:pt x="22" y="80"/>
                  </a:lnTo>
                  <a:lnTo>
                    <a:pt x="24" y="74"/>
                  </a:lnTo>
                  <a:lnTo>
                    <a:pt x="24" y="72"/>
                  </a:lnTo>
                  <a:lnTo>
                    <a:pt x="26" y="68"/>
                  </a:lnTo>
                  <a:lnTo>
                    <a:pt x="26" y="66"/>
                  </a:lnTo>
                  <a:lnTo>
                    <a:pt x="26" y="64"/>
                  </a:lnTo>
                  <a:lnTo>
                    <a:pt x="24" y="62"/>
                  </a:lnTo>
                  <a:lnTo>
                    <a:pt x="24" y="58"/>
                  </a:lnTo>
                  <a:lnTo>
                    <a:pt x="22" y="58"/>
                  </a:lnTo>
                  <a:lnTo>
                    <a:pt x="18" y="58"/>
                  </a:lnTo>
                  <a:lnTo>
                    <a:pt x="20" y="52"/>
                  </a:lnTo>
                  <a:lnTo>
                    <a:pt x="20" y="50"/>
                  </a:lnTo>
                  <a:lnTo>
                    <a:pt x="18" y="48"/>
                  </a:lnTo>
                  <a:lnTo>
                    <a:pt x="16" y="48"/>
                  </a:lnTo>
                  <a:lnTo>
                    <a:pt x="12" y="48"/>
                  </a:lnTo>
                  <a:lnTo>
                    <a:pt x="10" y="48"/>
                  </a:lnTo>
                  <a:lnTo>
                    <a:pt x="8" y="48"/>
                  </a:lnTo>
                  <a:lnTo>
                    <a:pt x="0" y="36"/>
                  </a:lnTo>
                  <a:lnTo>
                    <a:pt x="0" y="34"/>
                  </a:lnTo>
                  <a:lnTo>
                    <a:pt x="2" y="30"/>
                  </a:lnTo>
                  <a:lnTo>
                    <a:pt x="2" y="26"/>
                  </a:lnTo>
                  <a:lnTo>
                    <a:pt x="4" y="26"/>
                  </a:lnTo>
                  <a:lnTo>
                    <a:pt x="12" y="22"/>
                  </a:lnTo>
                  <a:lnTo>
                    <a:pt x="12" y="20"/>
                  </a:lnTo>
                  <a:lnTo>
                    <a:pt x="10" y="18"/>
                  </a:lnTo>
                  <a:lnTo>
                    <a:pt x="8" y="18"/>
                  </a:lnTo>
                  <a:lnTo>
                    <a:pt x="6" y="12"/>
                  </a:lnTo>
                  <a:lnTo>
                    <a:pt x="8" y="12"/>
                  </a:lnTo>
                  <a:lnTo>
                    <a:pt x="8" y="10"/>
                  </a:lnTo>
                  <a:lnTo>
                    <a:pt x="12" y="10"/>
                  </a:lnTo>
                  <a:lnTo>
                    <a:pt x="12" y="8"/>
                  </a:lnTo>
                  <a:lnTo>
                    <a:pt x="18" y="6"/>
                  </a:lnTo>
                  <a:lnTo>
                    <a:pt x="20" y="4"/>
                  </a:lnTo>
                  <a:lnTo>
                    <a:pt x="22" y="4"/>
                  </a:lnTo>
                </a:path>
              </a:pathLst>
            </a:custGeom>
            <a:solidFill>
              <a:schemeClr val="tx2"/>
            </a:solidFill>
            <a:ln w="3175">
              <a:solidFill>
                <a:schemeClr val="bg1"/>
              </a:solidFill>
              <a:round/>
              <a:headEnd/>
              <a:tailEnd/>
            </a:ln>
          </p:spPr>
          <p:txBody>
            <a:bodyPr/>
            <a:lstStyle/>
            <a:p>
              <a:endParaRPr lang="fr-FR" dirty="0"/>
            </a:p>
          </p:txBody>
        </p:sp>
        <p:sp>
          <p:nvSpPr>
            <p:cNvPr id="5468" name="Freeform 537"/>
            <p:cNvSpPr>
              <a:spLocks/>
            </p:cNvSpPr>
            <p:nvPr/>
          </p:nvSpPr>
          <p:spPr bwMode="auto">
            <a:xfrm>
              <a:off x="1967" y="2620"/>
              <a:ext cx="44" cy="54"/>
            </a:xfrm>
            <a:custGeom>
              <a:avLst/>
              <a:gdLst>
                <a:gd name="T0" fmla="*/ 0 w 44"/>
                <a:gd name="T1" fmla="*/ 50 h 54"/>
                <a:gd name="T2" fmla="*/ 4 w 44"/>
                <a:gd name="T3" fmla="*/ 46 h 54"/>
                <a:gd name="T4" fmla="*/ 8 w 44"/>
                <a:gd name="T5" fmla="*/ 30 h 54"/>
                <a:gd name="T6" fmla="*/ 6 w 44"/>
                <a:gd name="T7" fmla="*/ 26 h 54"/>
                <a:gd name="T8" fmla="*/ 2 w 44"/>
                <a:gd name="T9" fmla="*/ 20 h 54"/>
                <a:gd name="T10" fmla="*/ 2 w 44"/>
                <a:gd name="T11" fmla="*/ 8 h 54"/>
                <a:gd name="T12" fmla="*/ 4 w 44"/>
                <a:gd name="T13" fmla="*/ 6 h 54"/>
                <a:gd name="T14" fmla="*/ 6 w 44"/>
                <a:gd name="T15" fmla="*/ 2 h 54"/>
                <a:gd name="T16" fmla="*/ 8 w 44"/>
                <a:gd name="T17" fmla="*/ 2 h 54"/>
                <a:gd name="T18" fmla="*/ 8 w 44"/>
                <a:gd name="T19" fmla="*/ 0 h 54"/>
                <a:gd name="T20" fmla="*/ 10 w 44"/>
                <a:gd name="T21" fmla="*/ 0 h 54"/>
                <a:gd name="T22" fmla="*/ 22 w 44"/>
                <a:gd name="T23" fmla="*/ 4 h 54"/>
                <a:gd name="T24" fmla="*/ 24 w 44"/>
                <a:gd name="T25" fmla="*/ 6 h 54"/>
                <a:gd name="T26" fmla="*/ 44 w 44"/>
                <a:gd name="T27" fmla="*/ 20 h 54"/>
                <a:gd name="T28" fmla="*/ 44 w 44"/>
                <a:gd name="T29" fmla="*/ 22 h 54"/>
                <a:gd name="T30" fmla="*/ 32 w 44"/>
                <a:gd name="T31" fmla="*/ 38 h 54"/>
                <a:gd name="T32" fmla="*/ 30 w 44"/>
                <a:gd name="T33" fmla="*/ 44 h 54"/>
                <a:gd name="T34" fmla="*/ 22 w 44"/>
                <a:gd name="T35" fmla="*/ 52 h 54"/>
                <a:gd name="T36" fmla="*/ 20 w 44"/>
                <a:gd name="T37" fmla="*/ 52 h 54"/>
                <a:gd name="T38" fmla="*/ 18 w 44"/>
                <a:gd name="T39" fmla="*/ 52 h 54"/>
                <a:gd name="T40" fmla="*/ 16 w 44"/>
                <a:gd name="T41" fmla="*/ 52 h 54"/>
                <a:gd name="T42" fmla="*/ 12 w 44"/>
                <a:gd name="T43" fmla="*/ 52 h 54"/>
                <a:gd name="T44" fmla="*/ 8 w 44"/>
                <a:gd name="T45" fmla="*/ 54 h 54"/>
                <a:gd name="T46" fmla="*/ 6 w 44"/>
                <a:gd name="T47" fmla="*/ 54 h 54"/>
                <a:gd name="T48" fmla="*/ 4 w 44"/>
                <a:gd name="T49" fmla="*/ 52 h 54"/>
                <a:gd name="T50" fmla="*/ 2 w 44"/>
                <a:gd name="T51" fmla="*/ 50 h 54"/>
                <a:gd name="T52" fmla="*/ 0 w 44"/>
                <a:gd name="T53" fmla="*/ 50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54"/>
                <a:gd name="T83" fmla="*/ 44 w 44"/>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54">
                  <a:moveTo>
                    <a:pt x="0" y="50"/>
                  </a:moveTo>
                  <a:lnTo>
                    <a:pt x="4" y="46"/>
                  </a:lnTo>
                  <a:lnTo>
                    <a:pt x="8" y="30"/>
                  </a:lnTo>
                  <a:lnTo>
                    <a:pt x="6" y="26"/>
                  </a:lnTo>
                  <a:lnTo>
                    <a:pt x="2" y="20"/>
                  </a:lnTo>
                  <a:lnTo>
                    <a:pt x="2" y="8"/>
                  </a:lnTo>
                  <a:lnTo>
                    <a:pt x="4" y="6"/>
                  </a:lnTo>
                  <a:lnTo>
                    <a:pt x="6" y="2"/>
                  </a:lnTo>
                  <a:lnTo>
                    <a:pt x="8" y="2"/>
                  </a:lnTo>
                  <a:lnTo>
                    <a:pt x="8" y="0"/>
                  </a:lnTo>
                  <a:lnTo>
                    <a:pt x="10" y="0"/>
                  </a:lnTo>
                  <a:lnTo>
                    <a:pt x="22" y="4"/>
                  </a:lnTo>
                  <a:lnTo>
                    <a:pt x="24" y="6"/>
                  </a:lnTo>
                  <a:lnTo>
                    <a:pt x="44" y="20"/>
                  </a:lnTo>
                  <a:lnTo>
                    <a:pt x="44" y="22"/>
                  </a:lnTo>
                  <a:lnTo>
                    <a:pt x="32" y="38"/>
                  </a:lnTo>
                  <a:lnTo>
                    <a:pt x="30" y="44"/>
                  </a:lnTo>
                  <a:lnTo>
                    <a:pt x="22" y="52"/>
                  </a:lnTo>
                  <a:lnTo>
                    <a:pt x="20" y="52"/>
                  </a:lnTo>
                  <a:lnTo>
                    <a:pt x="18" y="52"/>
                  </a:lnTo>
                  <a:lnTo>
                    <a:pt x="16" y="52"/>
                  </a:lnTo>
                  <a:lnTo>
                    <a:pt x="12" y="52"/>
                  </a:lnTo>
                  <a:lnTo>
                    <a:pt x="8" y="54"/>
                  </a:lnTo>
                  <a:lnTo>
                    <a:pt x="6" y="54"/>
                  </a:lnTo>
                  <a:lnTo>
                    <a:pt x="4" y="52"/>
                  </a:lnTo>
                  <a:lnTo>
                    <a:pt x="2" y="50"/>
                  </a:lnTo>
                  <a:lnTo>
                    <a:pt x="0" y="50"/>
                  </a:lnTo>
                  <a:close/>
                </a:path>
              </a:pathLst>
            </a:custGeom>
            <a:solidFill>
              <a:schemeClr val="tx2"/>
            </a:solidFill>
            <a:ln w="3175">
              <a:solidFill>
                <a:schemeClr val="bg1"/>
              </a:solidFill>
              <a:round/>
              <a:headEnd/>
              <a:tailEnd/>
            </a:ln>
          </p:spPr>
          <p:txBody>
            <a:bodyPr/>
            <a:lstStyle/>
            <a:p>
              <a:endParaRPr lang="fr-FR" dirty="0"/>
            </a:p>
          </p:txBody>
        </p:sp>
        <p:sp>
          <p:nvSpPr>
            <p:cNvPr id="5469" name="Freeform 538"/>
            <p:cNvSpPr>
              <a:spLocks/>
            </p:cNvSpPr>
            <p:nvPr/>
          </p:nvSpPr>
          <p:spPr bwMode="auto">
            <a:xfrm>
              <a:off x="1967" y="2620"/>
              <a:ext cx="44" cy="54"/>
            </a:xfrm>
            <a:custGeom>
              <a:avLst/>
              <a:gdLst>
                <a:gd name="T0" fmla="*/ 0 w 44"/>
                <a:gd name="T1" fmla="*/ 50 h 54"/>
                <a:gd name="T2" fmla="*/ 4 w 44"/>
                <a:gd name="T3" fmla="*/ 46 h 54"/>
                <a:gd name="T4" fmla="*/ 8 w 44"/>
                <a:gd name="T5" fmla="*/ 30 h 54"/>
                <a:gd name="T6" fmla="*/ 6 w 44"/>
                <a:gd name="T7" fmla="*/ 26 h 54"/>
                <a:gd name="T8" fmla="*/ 2 w 44"/>
                <a:gd name="T9" fmla="*/ 20 h 54"/>
                <a:gd name="T10" fmla="*/ 2 w 44"/>
                <a:gd name="T11" fmla="*/ 8 h 54"/>
                <a:gd name="T12" fmla="*/ 4 w 44"/>
                <a:gd name="T13" fmla="*/ 6 h 54"/>
                <a:gd name="T14" fmla="*/ 6 w 44"/>
                <a:gd name="T15" fmla="*/ 2 h 54"/>
                <a:gd name="T16" fmla="*/ 8 w 44"/>
                <a:gd name="T17" fmla="*/ 2 h 54"/>
                <a:gd name="T18" fmla="*/ 8 w 44"/>
                <a:gd name="T19" fmla="*/ 0 h 54"/>
                <a:gd name="T20" fmla="*/ 10 w 44"/>
                <a:gd name="T21" fmla="*/ 0 h 54"/>
                <a:gd name="T22" fmla="*/ 22 w 44"/>
                <a:gd name="T23" fmla="*/ 4 h 54"/>
                <a:gd name="T24" fmla="*/ 24 w 44"/>
                <a:gd name="T25" fmla="*/ 6 h 54"/>
                <a:gd name="T26" fmla="*/ 44 w 44"/>
                <a:gd name="T27" fmla="*/ 20 h 54"/>
                <a:gd name="T28" fmla="*/ 44 w 44"/>
                <a:gd name="T29" fmla="*/ 22 h 54"/>
                <a:gd name="T30" fmla="*/ 32 w 44"/>
                <a:gd name="T31" fmla="*/ 38 h 54"/>
                <a:gd name="T32" fmla="*/ 30 w 44"/>
                <a:gd name="T33" fmla="*/ 44 h 54"/>
                <a:gd name="T34" fmla="*/ 22 w 44"/>
                <a:gd name="T35" fmla="*/ 52 h 54"/>
                <a:gd name="T36" fmla="*/ 20 w 44"/>
                <a:gd name="T37" fmla="*/ 52 h 54"/>
                <a:gd name="T38" fmla="*/ 18 w 44"/>
                <a:gd name="T39" fmla="*/ 52 h 54"/>
                <a:gd name="T40" fmla="*/ 16 w 44"/>
                <a:gd name="T41" fmla="*/ 52 h 54"/>
                <a:gd name="T42" fmla="*/ 12 w 44"/>
                <a:gd name="T43" fmla="*/ 52 h 54"/>
                <a:gd name="T44" fmla="*/ 8 w 44"/>
                <a:gd name="T45" fmla="*/ 54 h 54"/>
                <a:gd name="T46" fmla="*/ 6 w 44"/>
                <a:gd name="T47" fmla="*/ 54 h 54"/>
                <a:gd name="T48" fmla="*/ 4 w 44"/>
                <a:gd name="T49" fmla="*/ 52 h 54"/>
                <a:gd name="T50" fmla="*/ 2 w 44"/>
                <a:gd name="T51" fmla="*/ 5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54"/>
                <a:gd name="T80" fmla="*/ 44 w 44"/>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54">
                  <a:moveTo>
                    <a:pt x="0" y="50"/>
                  </a:moveTo>
                  <a:lnTo>
                    <a:pt x="4" y="46"/>
                  </a:lnTo>
                  <a:lnTo>
                    <a:pt x="8" y="30"/>
                  </a:lnTo>
                  <a:lnTo>
                    <a:pt x="6" y="26"/>
                  </a:lnTo>
                  <a:lnTo>
                    <a:pt x="2" y="20"/>
                  </a:lnTo>
                  <a:lnTo>
                    <a:pt x="2" y="8"/>
                  </a:lnTo>
                  <a:lnTo>
                    <a:pt x="4" y="6"/>
                  </a:lnTo>
                  <a:lnTo>
                    <a:pt x="6" y="2"/>
                  </a:lnTo>
                  <a:lnTo>
                    <a:pt x="8" y="2"/>
                  </a:lnTo>
                  <a:lnTo>
                    <a:pt x="8" y="0"/>
                  </a:lnTo>
                  <a:lnTo>
                    <a:pt x="10" y="0"/>
                  </a:lnTo>
                  <a:lnTo>
                    <a:pt x="22" y="4"/>
                  </a:lnTo>
                  <a:lnTo>
                    <a:pt x="24" y="6"/>
                  </a:lnTo>
                  <a:lnTo>
                    <a:pt x="44" y="20"/>
                  </a:lnTo>
                  <a:lnTo>
                    <a:pt x="44" y="22"/>
                  </a:lnTo>
                  <a:lnTo>
                    <a:pt x="32" y="38"/>
                  </a:lnTo>
                  <a:lnTo>
                    <a:pt x="30" y="44"/>
                  </a:lnTo>
                  <a:lnTo>
                    <a:pt x="22" y="52"/>
                  </a:lnTo>
                  <a:lnTo>
                    <a:pt x="20" y="52"/>
                  </a:lnTo>
                  <a:lnTo>
                    <a:pt x="18" y="52"/>
                  </a:lnTo>
                  <a:lnTo>
                    <a:pt x="16" y="52"/>
                  </a:lnTo>
                  <a:lnTo>
                    <a:pt x="12" y="52"/>
                  </a:lnTo>
                  <a:lnTo>
                    <a:pt x="8" y="54"/>
                  </a:lnTo>
                  <a:lnTo>
                    <a:pt x="6" y="54"/>
                  </a:lnTo>
                  <a:lnTo>
                    <a:pt x="4" y="52"/>
                  </a:lnTo>
                  <a:lnTo>
                    <a:pt x="2" y="50"/>
                  </a:lnTo>
                </a:path>
              </a:pathLst>
            </a:custGeom>
            <a:solidFill>
              <a:schemeClr val="tx2"/>
            </a:solidFill>
            <a:ln w="3175">
              <a:solidFill>
                <a:schemeClr val="bg1"/>
              </a:solidFill>
              <a:round/>
              <a:headEnd/>
              <a:tailEnd/>
            </a:ln>
          </p:spPr>
          <p:txBody>
            <a:bodyPr/>
            <a:lstStyle/>
            <a:p>
              <a:endParaRPr lang="fr-FR" dirty="0"/>
            </a:p>
          </p:txBody>
        </p:sp>
        <p:sp>
          <p:nvSpPr>
            <p:cNvPr id="5470" name="Freeform 539"/>
            <p:cNvSpPr>
              <a:spLocks/>
            </p:cNvSpPr>
            <p:nvPr/>
          </p:nvSpPr>
          <p:spPr bwMode="auto">
            <a:xfrm>
              <a:off x="3172" y="2015"/>
              <a:ext cx="46" cy="37"/>
            </a:xfrm>
            <a:custGeom>
              <a:avLst/>
              <a:gdLst>
                <a:gd name="T0" fmla="*/ 30 w 46"/>
                <a:gd name="T1" fmla="*/ 2 h 37"/>
                <a:gd name="T2" fmla="*/ 28 w 46"/>
                <a:gd name="T3" fmla="*/ 2 h 37"/>
                <a:gd name="T4" fmla="*/ 22 w 46"/>
                <a:gd name="T5" fmla="*/ 2 h 37"/>
                <a:gd name="T6" fmla="*/ 16 w 46"/>
                <a:gd name="T7" fmla="*/ 0 h 37"/>
                <a:gd name="T8" fmla="*/ 6 w 46"/>
                <a:gd name="T9" fmla="*/ 2 h 37"/>
                <a:gd name="T10" fmla="*/ 4 w 46"/>
                <a:gd name="T11" fmla="*/ 4 h 37"/>
                <a:gd name="T12" fmla="*/ 6 w 46"/>
                <a:gd name="T13" fmla="*/ 6 h 37"/>
                <a:gd name="T14" fmla="*/ 8 w 46"/>
                <a:gd name="T15" fmla="*/ 8 h 37"/>
                <a:gd name="T16" fmla="*/ 8 w 46"/>
                <a:gd name="T17" fmla="*/ 12 h 37"/>
                <a:gd name="T18" fmla="*/ 4 w 46"/>
                <a:gd name="T19" fmla="*/ 14 h 37"/>
                <a:gd name="T20" fmla="*/ 2 w 46"/>
                <a:gd name="T21" fmla="*/ 21 h 37"/>
                <a:gd name="T22" fmla="*/ 0 w 46"/>
                <a:gd name="T23" fmla="*/ 25 h 37"/>
                <a:gd name="T24" fmla="*/ 2 w 46"/>
                <a:gd name="T25" fmla="*/ 27 h 37"/>
                <a:gd name="T26" fmla="*/ 12 w 46"/>
                <a:gd name="T27" fmla="*/ 25 h 37"/>
                <a:gd name="T28" fmla="*/ 10 w 46"/>
                <a:gd name="T29" fmla="*/ 27 h 37"/>
                <a:gd name="T30" fmla="*/ 2 w 46"/>
                <a:gd name="T31" fmla="*/ 31 h 37"/>
                <a:gd name="T32" fmla="*/ 2 w 46"/>
                <a:gd name="T33" fmla="*/ 37 h 37"/>
                <a:gd name="T34" fmla="*/ 4 w 46"/>
                <a:gd name="T35" fmla="*/ 35 h 37"/>
                <a:gd name="T36" fmla="*/ 6 w 46"/>
                <a:gd name="T37" fmla="*/ 33 h 37"/>
                <a:gd name="T38" fmla="*/ 24 w 46"/>
                <a:gd name="T39" fmla="*/ 19 h 37"/>
                <a:gd name="T40" fmla="*/ 38 w 46"/>
                <a:gd name="T41" fmla="*/ 19 h 37"/>
                <a:gd name="T42" fmla="*/ 40 w 46"/>
                <a:gd name="T43" fmla="*/ 19 h 37"/>
                <a:gd name="T44" fmla="*/ 44 w 46"/>
                <a:gd name="T45" fmla="*/ 19 h 37"/>
                <a:gd name="T46" fmla="*/ 46 w 46"/>
                <a:gd name="T47" fmla="*/ 17 h 37"/>
                <a:gd name="T48" fmla="*/ 46 w 46"/>
                <a:gd name="T49" fmla="*/ 14 h 37"/>
                <a:gd name="T50" fmla="*/ 42 w 46"/>
                <a:gd name="T51" fmla="*/ 14 h 37"/>
                <a:gd name="T52" fmla="*/ 34 w 46"/>
                <a:gd name="T53" fmla="*/ 12 h 37"/>
                <a:gd name="T54" fmla="*/ 30 w 46"/>
                <a:gd name="T55" fmla="*/ 6 h 37"/>
                <a:gd name="T56" fmla="*/ 30 w 46"/>
                <a:gd name="T57" fmla="*/ 4 h 37"/>
                <a:gd name="T58" fmla="*/ 30 w 46"/>
                <a:gd name="T59" fmla="*/ 4 h 37"/>
                <a:gd name="T60" fmla="*/ 30 w 46"/>
                <a:gd name="T61" fmla="*/ 2 h 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
                <a:gd name="T94" fmla="*/ 0 h 37"/>
                <a:gd name="T95" fmla="*/ 46 w 46"/>
                <a:gd name="T96" fmla="*/ 37 h 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 h="37">
                  <a:moveTo>
                    <a:pt x="30" y="2"/>
                  </a:moveTo>
                  <a:lnTo>
                    <a:pt x="28" y="2"/>
                  </a:lnTo>
                  <a:lnTo>
                    <a:pt x="22" y="2"/>
                  </a:lnTo>
                  <a:lnTo>
                    <a:pt x="16" y="0"/>
                  </a:lnTo>
                  <a:lnTo>
                    <a:pt x="6" y="2"/>
                  </a:lnTo>
                  <a:lnTo>
                    <a:pt x="4" y="4"/>
                  </a:lnTo>
                  <a:lnTo>
                    <a:pt x="6" y="6"/>
                  </a:lnTo>
                  <a:lnTo>
                    <a:pt x="8" y="8"/>
                  </a:lnTo>
                  <a:lnTo>
                    <a:pt x="8" y="12"/>
                  </a:lnTo>
                  <a:lnTo>
                    <a:pt x="4" y="14"/>
                  </a:lnTo>
                  <a:lnTo>
                    <a:pt x="2" y="21"/>
                  </a:lnTo>
                  <a:lnTo>
                    <a:pt x="0" y="25"/>
                  </a:lnTo>
                  <a:lnTo>
                    <a:pt x="2" y="27"/>
                  </a:lnTo>
                  <a:lnTo>
                    <a:pt x="12" y="25"/>
                  </a:lnTo>
                  <a:lnTo>
                    <a:pt x="10" y="27"/>
                  </a:lnTo>
                  <a:lnTo>
                    <a:pt x="2" y="31"/>
                  </a:lnTo>
                  <a:lnTo>
                    <a:pt x="2" y="37"/>
                  </a:lnTo>
                  <a:lnTo>
                    <a:pt x="4" y="35"/>
                  </a:lnTo>
                  <a:lnTo>
                    <a:pt x="6" y="33"/>
                  </a:lnTo>
                  <a:lnTo>
                    <a:pt x="24" y="19"/>
                  </a:lnTo>
                  <a:lnTo>
                    <a:pt x="38" y="19"/>
                  </a:lnTo>
                  <a:lnTo>
                    <a:pt x="40" y="19"/>
                  </a:lnTo>
                  <a:lnTo>
                    <a:pt x="44" y="19"/>
                  </a:lnTo>
                  <a:lnTo>
                    <a:pt x="46" y="17"/>
                  </a:lnTo>
                  <a:lnTo>
                    <a:pt x="46" y="14"/>
                  </a:lnTo>
                  <a:lnTo>
                    <a:pt x="42" y="14"/>
                  </a:lnTo>
                  <a:lnTo>
                    <a:pt x="34" y="12"/>
                  </a:lnTo>
                  <a:lnTo>
                    <a:pt x="30" y="6"/>
                  </a:lnTo>
                  <a:lnTo>
                    <a:pt x="30" y="4"/>
                  </a:lnTo>
                  <a:lnTo>
                    <a:pt x="30" y="2"/>
                  </a:lnTo>
                  <a:close/>
                </a:path>
              </a:pathLst>
            </a:custGeom>
            <a:solidFill>
              <a:schemeClr val="tx2"/>
            </a:solidFill>
            <a:ln w="3175">
              <a:solidFill>
                <a:schemeClr val="bg1"/>
              </a:solidFill>
              <a:round/>
              <a:headEnd/>
              <a:tailEnd/>
            </a:ln>
          </p:spPr>
          <p:txBody>
            <a:bodyPr/>
            <a:lstStyle/>
            <a:p>
              <a:endParaRPr lang="fr-FR" dirty="0"/>
            </a:p>
          </p:txBody>
        </p:sp>
        <p:sp>
          <p:nvSpPr>
            <p:cNvPr id="5471" name="Freeform 540"/>
            <p:cNvSpPr>
              <a:spLocks/>
            </p:cNvSpPr>
            <p:nvPr/>
          </p:nvSpPr>
          <p:spPr bwMode="auto">
            <a:xfrm>
              <a:off x="3172" y="2015"/>
              <a:ext cx="46" cy="37"/>
            </a:xfrm>
            <a:custGeom>
              <a:avLst/>
              <a:gdLst>
                <a:gd name="T0" fmla="*/ 30 w 46"/>
                <a:gd name="T1" fmla="*/ 2 h 37"/>
                <a:gd name="T2" fmla="*/ 28 w 46"/>
                <a:gd name="T3" fmla="*/ 2 h 37"/>
                <a:gd name="T4" fmla="*/ 22 w 46"/>
                <a:gd name="T5" fmla="*/ 2 h 37"/>
                <a:gd name="T6" fmla="*/ 16 w 46"/>
                <a:gd name="T7" fmla="*/ 0 h 37"/>
                <a:gd name="T8" fmla="*/ 6 w 46"/>
                <a:gd name="T9" fmla="*/ 2 h 37"/>
                <a:gd name="T10" fmla="*/ 4 w 46"/>
                <a:gd name="T11" fmla="*/ 4 h 37"/>
                <a:gd name="T12" fmla="*/ 6 w 46"/>
                <a:gd name="T13" fmla="*/ 6 h 37"/>
                <a:gd name="T14" fmla="*/ 8 w 46"/>
                <a:gd name="T15" fmla="*/ 8 h 37"/>
                <a:gd name="T16" fmla="*/ 8 w 46"/>
                <a:gd name="T17" fmla="*/ 12 h 37"/>
                <a:gd name="T18" fmla="*/ 4 w 46"/>
                <a:gd name="T19" fmla="*/ 14 h 37"/>
                <a:gd name="T20" fmla="*/ 2 w 46"/>
                <a:gd name="T21" fmla="*/ 21 h 37"/>
                <a:gd name="T22" fmla="*/ 0 w 46"/>
                <a:gd name="T23" fmla="*/ 25 h 37"/>
                <a:gd name="T24" fmla="*/ 2 w 46"/>
                <a:gd name="T25" fmla="*/ 27 h 37"/>
                <a:gd name="T26" fmla="*/ 12 w 46"/>
                <a:gd name="T27" fmla="*/ 25 h 37"/>
                <a:gd name="T28" fmla="*/ 10 w 46"/>
                <a:gd name="T29" fmla="*/ 27 h 37"/>
                <a:gd name="T30" fmla="*/ 2 w 46"/>
                <a:gd name="T31" fmla="*/ 31 h 37"/>
                <a:gd name="T32" fmla="*/ 2 w 46"/>
                <a:gd name="T33" fmla="*/ 37 h 37"/>
                <a:gd name="T34" fmla="*/ 4 w 46"/>
                <a:gd name="T35" fmla="*/ 35 h 37"/>
                <a:gd name="T36" fmla="*/ 6 w 46"/>
                <a:gd name="T37" fmla="*/ 33 h 37"/>
                <a:gd name="T38" fmla="*/ 24 w 46"/>
                <a:gd name="T39" fmla="*/ 19 h 37"/>
                <a:gd name="T40" fmla="*/ 38 w 46"/>
                <a:gd name="T41" fmla="*/ 19 h 37"/>
                <a:gd name="T42" fmla="*/ 40 w 46"/>
                <a:gd name="T43" fmla="*/ 19 h 37"/>
                <a:gd name="T44" fmla="*/ 44 w 46"/>
                <a:gd name="T45" fmla="*/ 19 h 37"/>
                <a:gd name="T46" fmla="*/ 46 w 46"/>
                <a:gd name="T47" fmla="*/ 17 h 37"/>
                <a:gd name="T48" fmla="*/ 46 w 46"/>
                <a:gd name="T49" fmla="*/ 14 h 37"/>
                <a:gd name="T50" fmla="*/ 42 w 46"/>
                <a:gd name="T51" fmla="*/ 14 h 37"/>
                <a:gd name="T52" fmla="*/ 34 w 46"/>
                <a:gd name="T53" fmla="*/ 12 h 37"/>
                <a:gd name="T54" fmla="*/ 30 w 46"/>
                <a:gd name="T55" fmla="*/ 6 h 37"/>
                <a:gd name="T56" fmla="*/ 30 w 46"/>
                <a:gd name="T57" fmla="*/ 4 h 37"/>
                <a:gd name="T58" fmla="*/ 30 w 46"/>
                <a:gd name="T59" fmla="*/ 4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37"/>
                <a:gd name="T92" fmla="*/ 46 w 46"/>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37">
                  <a:moveTo>
                    <a:pt x="30" y="2"/>
                  </a:moveTo>
                  <a:lnTo>
                    <a:pt x="28" y="2"/>
                  </a:lnTo>
                  <a:lnTo>
                    <a:pt x="22" y="2"/>
                  </a:lnTo>
                  <a:lnTo>
                    <a:pt x="16" y="0"/>
                  </a:lnTo>
                  <a:lnTo>
                    <a:pt x="6" y="2"/>
                  </a:lnTo>
                  <a:lnTo>
                    <a:pt x="4" y="4"/>
                  </a:lnTo>
                  <a:lnTo>
                    <a:pt x="6" y="6"/>
                  </a:lnTo>
                  <a:lnTo>
                    <a:pt x="8" y="8"/>
                  </a:lnTo>
                  <a:lnTo>
                    <a:pt x="8" y="12"/>
                  </a:lnTo>
                  <a:lnTo>
                    <a:pt x="4" y="14"/>
                  </a:lnTo>
                  <a:lnTo>
                    <a:pt x="2" y="21"/>
                  </a:lnTo>
                  <a:lnTo>
                    <a:pt x="0" y="25"/>
                  </a:lnTo>
                  <a:lnTo>
                    <a:pt x="2" y="27"/>
                  </a:lnTo>
                  <a:lnTo>
                    <a:pt x="12" y="25"/>
                  </a:lnTo>
                  <a:lnTo>
                    <a:pt x="10" y="27"/>
                  </a:lnTo>
                  <a:lnTo>
                    <a:pt x="2" y="31"/>
                  </a:lnTo>
                  <a:lnTo>
                    <a:pt x="2" y="37"/>
                  </a:lnTo>
                  <a:lnTo>
                    <a:pt x="4" y="35"/>
                  </a:lnTo>
                  <a:lnTo>
                    <a:pt x="6" y="33"/>
                  </a:lnTo>
                  <a:lnTo>
                    <a:pt x="24" y="19"/>
                  </a:lnTo>
                  <a:lnTo>
                    <a:pt x="38" y="19"/>
                  </a:lnTo>
                  <a:lnTo>
                    <a:pt x="40" y="19"/>
                  </a:lnTo>
                  <a:lnTo>
                    <a:pt x="44" y="19"/>
                  </a:lnTo>
                  <a:lnTo>
                    <a:pt x="46" y="17"/>
                  </a:lnTo>
                  <a:lnTo>
                    <a:pt x="46" y="14"/>
                  </a:lnTo>
                  <a:lnTo>
                    <a:pt x="42" y="14"/>
                  </a:lnTo>
                  <a:lnTo>
                    <a:pt x="34" y="12"/>
                  </a:lnTo>
                  <a:lnTo>
                    <a:pt x="30" y="6"/>
                  </a:lnTo>
                  <a:lnTo>
                    <a:pt x="30" y="4"/>
                  </a:lnTo>
                </a:path>
              </a:pathLst>
            </a:custGeom>
            <a:solidFill>
              <a:schemeClr val="tx2"/>
            </a:solidFill>
            <a:ln w="3175">
              <a:solidFill>
                <a:schemeClr val="bg1"/>
              </a:solidFill>
              <a:round/>
              <a:headEnd/>
              <a:tailEnd/>
            </a:ln>
          </p:spPr>
          <p:txBody>
            <a:bodyPr/>
            <a:lstStyle/>
            <a:p>
              <a:endParaRPr lang="fr-FR" dirty="0"/>
            </a:p>
          </p:txBody>
        </p:sp>
        <p:sp>
          <p:nvSpPr>
            <p:cNvPr id="5472" name="Freeform 541"/>
            <p:cNvSpPr>
              <a:spLocks/>
            </p:cNvSpPr>
            <p:nvPr/>
          </p:nvSpPr>
          <p:spPr bwMode="auto">
            <a:xfrm>
              <a:off x="4163" y="2266"/>
              <a:ext cx="134" cy="284"/>
            </a:xfrm>
            <a:custGeom>
              <a:avLst/>
              <a:gdLst>
                <a:gd name="T0" fmla="*/ 32 w 134"/>
                <a:gd name="T1" fmla="*/ 165 h 284"/>
                <a:gd name="T2" fmla="*/ 24 w 134"/>
                <a:gd name="T3" fmla="*/ 149 h 284"/>
                <a:gd name="T4" fmla="*/ 20 w 134"/>
                <a:gd name="T5" fmla="*/ 147 h 284"/>
                <a:gd name="T6" fmla="*/ 22 w 134"/>
                <a:gd name="T7" fmla="*/ 143 h 284"/>
                <a:gd name="T8" fmla="*/ 20 w 134"/>
                <a:gd name="T9" fmla="*/ 139 h 284"/>
                <a:gd name="T10" fmla="*/ 8 w 134"/>
                <a:gd name="T11" fmla="*/ 129 h 284"/>
                <a:gd name="T12" fmla="*/ 4 w 134"/>
                <a:gd name="T13" fmla="*/ 127 h 284"/>
                <a:gd name="T14" fmla="*/ 2 w 134"/>
                <a:gd name="T15" fmla="*/ 111 h 284"/>
                <a:gd name="T16" fmla="*/ 4 w 134"/>
                <a:gd name="T17" fmla="*/ 103 h 284"/>
                <a:gd name="T18" fmla="*/ 10 w 134"/>
                <a:gd name="T19" fmla="*/ 103 h 284"/>
                <a:gd name="T20" fmla="*/ 12 w 134"/>
                <a:gd name="T21" fmla="*/ 99 h 284"/>
                <a:gd name="T22" fmla="*/ 14 w 134"/>
                <a:gd name="T23" fmla="*/ 89 h 284"/>
                <a:gd name="T24" fmla="*/ 18 w 134"/>
                <a:gd name="T25" fmla="*/ 73 h 284"/>
                <a:gd name="T26" fmla="*/ 28 w 134"/>
                <a:gd name="T27" fmla="*/ 71 h 284"/>
                <a:gd name="T28" fmla="*/ 38 w 134"/>
                <a:gd name="T29" fmla="*/ 47 h 284"/>
                <a:gd name="T30" fmla="*/ 42 w 134"/>
                <a:gd name="T31" fmla="*/ 33 h 284"/>
                <a:gd name="T32" fmla="*/ 52 w 134"/>
                <a:gd name="T33" fmla="*/ 25 h 284"/>
                <a:gd name="T34" fmla="*/ 66 w 134"/>
                <a:gd name="T35" fmla="*/ 16 h 284"/>
                <a:gd name="T36" fmla="*/ 70 w 134"/>
                <a:gd name="T37" fmla="*/ 12 h 284"/>
                <a:gd name="T38" fmla="*/ 76 w 134"/>
                <a:gd name="T39" fmla="*/ 6 h 284"/>
                <a:gd name="T40" fmla="*/ 80 w 134"/>
                <a:gd name="T41" fmla="*/ 0 h 284"/>
                <a:gd name="T42" fmla="*/ 88 w 134"/>
                <a:gd name="T43" fmla="*/ 10 h 284"/>
                <a:gd name="T44" fmla="*/ 96 w 134"/>
                <a:gd name="T45" fmla="*/ 37 h 284"/>
                <a:gd name="T46" fmla="*/ 88 w 134"/>
                <a:gd name="T47" fmla="*/ 49 h 284"/>
                <a:gd name="T48" fmla="*/ 82 w 134"/>
                <a:gd name="T49" fmla="*/ 67 h 284"/>
                <a:gd name="T50" fmla="*/ 82 w 134"/>
                <a:gd name="T51" fmla="*/ 75 h 284"/>
                <a:gd name="T52" fmla="*/ 98 w 134"/>
                <a:gd name="T53" fmla="*/ 71 h 284"/>
                <a:gd name="T54" fmla="*/ 108 w 134"/>
                <a:gd name="T55" fmla="*/ 87 h 284"/>
                <a:gd name="T56" fmla="*/ 116 w 134"/>
                <a:gd name="T57" fmla="*/ 105 h 284"/>
                <a:gd name="T58" fmla="*/ 130 w 134"/>
                <a:gd name="T59" fmla="*/ 105 h 284"/>
                <a:gd name="T60" fmla="*/ 132 w 134"/>
                <a:gd name="T61" fmla="*/ 109 h 284"/>
                <a:gd name="T62" fmla="*/ 124 w 134"/>
                <a:gd name="T63" fmla="*/ 119 h 284"/>
                <a:gd name="T64" fmla="*/ 120 w 134"/>
                <a:gd name="T65" fmla="*/ 123 h 284"/>
                <a:gd name="T66" fmla="*/ 110 w 134"/>
                <a:gd name="T67" fmla="*/ 131 h 284"/>
                <a:gd name="T68" fmla="*/ 82 w 134"/>
                <a:gd name="T69" fmla="*/ 155 h 284"/>
                <a:gd name="T70" fmla="*/ 86 w 134"/>
                <a:gd name="T71" fmla="*/ 173 h 284"/>
                <a:gd name="T72" fmla="*/ 94 w 134"/>
                <a:gd name="T73" fmla="*/ 191 h 284"/>
                <a:gd name="T74" fmla="*/ 96 w 134"/>
                <a:gd name="T75" fmla="*/ 197 h 284"/>
                <a:gd name="T76" fmla="*/ 90 w 134"/>
                <a:gd name="T77" fmla="*/ 209 h 284"/>
                <a:gd name="T78" fmla="*/ 90 w 134"/>
                <a:gd name="T79" fmla="*/ 219 h 284"/>
                <a:gd name="T80" fmla="*/ 110 w 134"/>
                <a:gd name="T81" fmla="*/ 259 h 284"/>
                <a:gd name="T82" fmla="*/ 102 w 134"/>
                <a:gd name="T83" fmla="*/ 273 h 284"/>
                <a:gd name="T84" fmla="*/ 98 w 134"/>
                <a:gd name="T85" fmla="*/ 263 h 284"/>
                <a:gd name="T86" fmla="*/ 96 w 134"/>
                <a:gd name="T87" fmla="*/ 257 h 284"/>
                <a:gd name="T88" fmla="*/ 90 w 134"/>
                <a:gd name="T89" fmla="*/ 231 h 284"/>
                <a:gd name="T90" fmla="*/ 82 w 134"/>
                <a:gd name="T91" fmla="*/ 189 h 284"/>
                <a:gd name="T92" fmla="*/ 70 w 134"/>
                <a:gd name="T93" fmla="*/ 183 h 284"/>
                <a:gd name="T94" fmla="*/ 46 w 134"/>
                <a:gd name="T95" fmla="*/ 201 h 284"/>
                <a:gd name="T96" fmla="*/ 42 w 134"/>
                <a:gd name="T97" fmla="*/ 197 h 284"/>
                <a:gd name="T98" fmla="*/ 32 w 134"/>
                <a:gd name="T99" fmla="*/ 197 h 284"/>
                <a:gd name="T100" fmla="*/ 30 w 134"/>
                <a:gd name="T101" fmla="*/ 195 h 2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84"/>
                <a:gd name="T155" fmla="*/ 134 w 134"/>
                <a:gd name="T156" fmla="*/ 284 h 2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84">
                  <a:moveTo>
                    <a:pt x="30" y="191"/>
                  </a:moveTo>
                  <a:lnTo>
                    <a:pt x="34" y="179"/>
                  </a:lnTo>
                  <a:lnTo>
                    <a:pt x="32" y="165"/>
                  </a:lnTo>
                  <a:lnTo>
                    <a:pt x="32" y="163"/>
                  </a:lnTo>
                  <a:lnTo>
                    <a:pt x="32" y="161"/>
                  </a:lnTo>
                  <a:lnTo>
                    <a:pt x="24" y="149"/>
                  </a:lnTo>
                  <a:lnTo>
                    <a:pt x="24" y="151"/>
                  </a:lnTo>
                  <a:lnTo>
                    <a:pt x="20" y="149"/>
                  </a:lnTo>
                  <a:lnTo>
                    <a:pt x="20" y="147"/>
                  </a:lnTo>
                  <a:lnTo>
                    <a:pt x="20" y="143"/>
                  </a:lnTo>
                  <a:lnTo>
                    <a:pt x="22" y="145"/>
                  </a:lnTo>
                  <a:lnTo>
                    <a:pt x="22" y="143"/>
                  </a:lnTo>
                  <a:lnTo>
                    <a:pt x="20" y="143"/>
                  </a:lnTo>
                  <a:lnTo>
                    <a:pt x="22" y="141"/>
                  </a:lnTo>
                  <a:lnTo>
                    <a:pt x="20" y="139"/>
                  </a:lnTo>
                  <a:lnTo>
                    <a:pt x="10" y="133"/>
                  </a:lnTo>
                  <a:lnTo>
                    <a:pt x="10" y="131"/>
                  </a:lnTo>
                  <a:lnTo>
                    <a:pt x="8" y="129"/>
                  </a:lnTo>
                  <a:lnTo>
                    <a:pt x="6" y="127"/>
                  </a:lnTo>
                  <a:lnTo>
                    <a:pt x="6" y="129"/>
                  </a:lnTo>
                  <a:lnTo>
                    <a:pt x="4" y="127"/>
                  </a:lnTo>
                  <a:lnTo>
                    <a:pt x="0" y="121"/>
                  </a:lnTo>
                  <a:lnTo>
                    <a:pt x="0" y="113"/>
                  </a:lnTo>
                  <a:lnTo>
                    <a:pt x="2" y="111"/>
                  </a:lnTo>
                  <a:lnTo>
                    <a:pt x="4" y="113"/>
                  </a:lnTo>
                  <a:lnTo>
                    <a:pt x="4" y="105"/>
                  </a:lnTo>
                  <a:lnTo>
                    <a:pt x="4" y="103"/>
                  </a:lnTo>
                  <a:lnTo>
                    <a:pt x="6" y="103"/>
                  </a:lnTo>
                  <a:lnTo>
                    <a:pt x="6" y="101"/>
                  </a:lnTo>
                  <a:lnTo>
                    <a:pt x="10" y="103"/>
                  </a:lnTo>
                  <a:lnTo>
                    <a:pt x="10" y="101"/>
                  </a:lnTo>
                  <a:lnTo>
                    <a:pt x="12" y="101"/>
                  </a:lnTo>
                  <a:lnTo>
                    <a:pt x="12" y="99"/>
                  </a:lnTo>
                  <a:lnTo>
                    <a:pt x="10" y="95"/>
                  </a:lnTo>
                  <a:lnTo>
                    <a:pt x="12" y="87"/>
                  </a:lnTo>
                  <a:lnTo>
                    <a:pt x="14" y="89"/>
                  </a:lnTo>
                  <a:lnTo>
                    <a:pt x="16" y="87"/>
                  </a:lnTo>
                  <a:lnTo>
                    <a:pt x="16" y="75"/>
                  </a:lnTo>
                  <a:lnTo>
                    <a:pt x="18" y="73"/>
                  </a:lnTo>
                  <a:lnTo>
                    <a:pt x="22" y="71"/>
                  </a:lnTo>
                  <a:lnTo>
                    <a:pt x="28" y="73"/>
                  </a:lnTo>
                  <a:lnTo>
                    <a:pt x="28" y="71"/>
                  </a:lnTo>
                  <a:lnTo>
                    <a:pt x="36" y="53"/>
                  </a:lnTo>
                  <a:lnTo>
                    <a:pt x="36" y="49"/>
                  </a:lnTo>
                  <a:lnTo>
                    <a:pt x="38" y="47"/>
                  </a:lnTo>
                  <a:lnTo>
                    <a:pt x="42" y="45"/>
                  </a:lnTo>
                  <a:lnTo>
                    <a:pt x="44" y="41"/>
                  </a:lnTo>
                  <a:lnTo>
                    <a:pt x="42" y="33"/>
                  </a:lnTo>
                  <a:lnTo>
                    <a:pt x="44" y="29"/>
                  </a:lnTo>
                  <a:lnTo>
                    <a:pt x="48" y="25"/>
                  </a:lnTo>
                  <a:lnTo>
                    <a:pt x="52" y="25"/>
                  </a:lnTo>
                  <a:lnTo>
                    <a:pt x="58" y="18"/>
                  </a:lnTo>
                  <a:lnTo>
                    <a:pt x="62" y="18"/>
                  </a:lnTo>
                  <a:lnTo>
                    <a:pt x="66" y="16"/>
                  </a:lnTo>
                  <a:lnTo>
                    <a:pt x="70" y="18"/>
                  </a:lnTo>
                  <a:lnTo>
                    <a:pt x="72" y="16"/>
                  </a:lnTo>
                  <a:lnTo>
                    <a:pt x="70" y="12"/>
                  </a:lnTo>
                  <a:lnTo>
                    <a:pt x="72" y="10"/>
                  </a:lnTo>
                  <a:lnTo>
                    <a:pt x="74" y="8"/>
                  </a:lnTo>
                  <a:lnTo>
                    <a:pt x="76" y="6"/>
                  </a:lnTo>
                  <a:lnTo>
                    <a:pt x="76" y="2"/>
                  </a:lnTo>
                  <a:lnTo>
                    <a:pt x="78" y="2"/>
                  </a:lnTo>
                  <a:lnTo>
                    <a:pt x="80" y="0"/>
                  </a:lnTo>
                  <a:lnTo>
                    <a:pt x="84" y="2"/>
                  </a:lnTo>
                  <a:lnTo>
                    <a:pt x="88" y="6"/>
                  </a:lnTo>
                  <a:lnTo>
                    <a:pt x="88" y="10"/>
                  </a:lnTo>
                  <a:lnTo>
                    <a:pt x="90" y="12"/>
                  </a:lnTo>
                  <a:lnTo>
                    <a:pt x="94" y="12"/>
                  </a:lnTo>
                  <a:lnTo>
                    <a:pt x="96" y="37"/>
                  </a:lnTo>
                  <a:lnTo>
                    <a:pt x="90" y="47"/>
                  </a:lnTo>
                  <a:lnTo>
                    <a:pt x="88" y="47"/>
                  </a:lnTo>
                  <a:lnTo>
                    <a:pt x="88" y="49"/>
                  </a:lnTo>
                  <a:lnTo>
                    <a:pt x="84" y="53"/>
                  </a:lnTo>
                  <a:lnTo>
                    <a:pt x="82" y="63"/>
                  </a:lnTo>
                  <a:lnTo>
                    <a:pt x="82" y="67"/>
                  </a:lnTo>
                  <a:lnTo>
                    <a:pt x="82" y="69"/>
                  </a:lnTo>
                  <a:lnTo>
                    <a:pt x="80" y="73"/>
                  </a:lnTo>
                  <a:lnTo>
                    <a:pt x="82" y="75"/>
                  </a:lnTo>
                  <a:lnTo>
                    <a:pt x="88" y="69"/>
                  </a:lnTo>
                  <a:lnTo>
                    <a:pt x="98" y="69"/>
                  </a:lnTo>
                  <a:lnTo>
                    <a:pt x="98" y="71"/>
                  </a:lnTo>
                  <a:lnTo>
                    <a:pt x="100" y="75"/>
                  </a:lnTo>
                  <a:lnTo>
                    <a:pt x="100" y="81"/>
                  </a:lnTo>
                  <a:lnTo>
                    <a:pt x="108" y="87"/>
                  </a:lnTo>
                  <a:lnTo>
                    <a:pt x="106" y="99"/>
                  </a:lnTo>
                  <a:lnTo>
                    <a:pt x="114" y="101"/>
                  </a:lnTo>
                  <a:lnTo>
                    <a:pt x="116" y="105"/>
                  </a:lnTo>
                  <a:lnTo>
                    <a:pt x="120" y="109"/>
                  </a:lnTo>
                  <a:lnTo>
                    <a:pt x="126" y="109"/>
                  </a:lnTo>
                  <a:lnTo>
                    <a:pt x="130" y="105"/>
                  </a:lnTo>
                  <a:lnTo>
                    <a:pt x="132" y="105"/>
                  </a:lnTo>
                  <a:lnTo>
                    <a:pt x="134" y="107"/>
                  </a:lnTo>
                  <a:lnTo>
                    <a:pt x="132" y="109"/>
                  </a:lnTo>
                  <a:lnTo>
                    <a:pt x="132" y="111"/>
                  </a:lnTo>
                  <a:lnTo>
                    <a:pt x="124" y="115"/>
                  </a:lnTo>
                  <a:lnTo>
                    <a:pt x="124" y="119"/>
                  </a:lnTo>
                  <a:lnTo>
                    <a:pt x="122" y="119"/>
                  </a:lnTo>
                  <a:lnTo>
                    <a:pt x="120" y="121"/>
                  </a:lnTo>
                  <a:lnTo>
                    <a:pt x="120" y="123"/>
                  </a:lnTo>
                  <a:lnTo>
                    <a:pt x="118" y="123"/>
                  </a:lnTo>
                  <a:lnTo>
                    <a:pt x="114" y="129"/>
                  </a:lnTo>
                  <a:lnTo>
                    <a:pt x="110" y="131"/>
                  </a:lnTo>
                  <a:lnTo>
                    <a:pt x="98" y="139"/>
                  </a:lnTo>
                  <a:lnTo>
                    <a:pt x="86" y="141"/>
                  </a:lnTo>
                  <a:lnTo>
                    <a:pt x="82" y="155"/>
                  </a:lnTo>
                  <a:lnTo>
                    <a:pt x="82" y="157"/>
                  </a:lnTo>
                  <a:lnTo>
                    <a:pt x="80" y="159"/>
                  </a:lnTo>
                  <a:lnTo>
                    <a:pt x="86" y="173"/>
                  </a:lnTo>
                  <a:lnTo>
                    <a:pt x="92" y="177"/>
                  </a:lnTo>
                  <a:lnTo>
                    <a:pt x="94" y="179"/>
                  </a:lnTo>
                  <a:lnTo>
                    <a:pt x="94" y="191"/>
                  </a:lnTo>
                  <a:lnTo>
                    <a:pt x="98" y="191"/>
                  </a:lnTo>
                  <a:lnTo>
                    <a:pt x="98" y="195"/>
                  </a:lnTo>
                  <a:lnTo>
                    <a:pt x="96" y="197"/>
                  </a:lnTo>
                  <a:lnTo>
                    <a:pt x="94" y="203"/>
                  </a:lnTo>
                  <a:lnTo>
                    <a:pt x="94" y="205"/>
                  </a:lnTo>
                  <a:lnTo>
                    <a:pt x="90" y="209"/>
                  </a:lnTo>
                  <a:lnTo>
                    <a:pt x="90" y="211"/>
                  </a:lnTo>
                  <a:lnTo>
                    <a:pt x="90" y="215"/>
                  </a:lnTo>
                  <a:lnTo>
                    <a:pt x="90" y="219"/>
                  </a:lnTo>
                  <a:lnTo>
                    <a:pt x="102" y="229"/>
                  </a:lnTo>
                  <a:lnTo>
                    <a:pt x="104" y="247"/>
                  </a:lnTo>
                  <a:lnTo>
                    <a:pt x="110" y="259"/>
                  </a:lnTo>
                  <a:lnTo>
                    <a:pt x="110" y="261"/>
                  </a:lnTo>
                  <a:lnTo>
                    <a:pt x="104" y="269"/>
                  </a:lnTo>
                  <a:lnTo>
                    <a:pt x="102" y="273"/>
                  </a:lnTo>
                  <a:lnTo>
                    <a:pt x="96" y="284"/>
                  </a:lnTo>
                  <a:lnTo>
                    <a:pt x="94" y="282"/>
                  </a:lnTo>
                  <a:lnTo>
                    <a:pt x="98" y="263"/>
                  </a:lnTo>
                  <a:lnTo>
                    <a:pt x="94" y="259"/>
                  </a:lnTo>
                  <a:lnTo>
                    <a:pt x="94" y="257"/>
                  </a:lnTo>
                  <a:lnTo>
                    <a:pt x="96" y="257"/>
                  </a:lnTo>
                  <a:lnTo>
                    <a:pt x="96" y="255"/>
                  </a:lnTo>
                  <a:lnTo>
                    <a:pt x="96" y="251"/>
                  </a:lnTo>
                  <a:lnTo>
                    <a:pt x="90" y="231"/>
                  </a:lnTo>
                  <a:lnTo>
                    <a:pt x="90" y="233"/>
                  </a:lnTo>
                  <a:lnTo>
                    <a:pt x="88" y="233"/>
                  </a:lnTo>
                  <a:lnTo>
                    <a:pt x="82" y="189"/>
                  </a:lnTo>
                  <a:lnTo>
                    <a:pt x="80" y="189"/>
                  </a:lnTo>
                  <a:lnTo>
                    <a:pt x="72" y="181"/>
                  </a:lnTo>
                  <a:lnTo>
                    <a:pt x="70" y="183"/>
                  </a:lnTo>
                  <a:lnTo>
                    <a:pt x="66" y="175"/>
                  </a:lnTo>
                  <a:lnTo>
                    <a:pt x="66" y="185"/>
                  </a:lnTo>
                  <a:lnTo>
                    <a:pt x="46" y="201"/>
                  </a:lnTo>
                  <a:lnTo>
                    <a:pt x="44" y="199"/>
                  </a:lnTo>
                  <a:lnTo>
                    <a:pt x="42" y="199"/>
                  </a:lnTo>
                  <a:lnTo>
                    <a:pt x="42" y="197"/>
                  </a:lnTo>
                  <a:lnTo>
                    <a:pt x="40" y="201"/>
                  </a:lnTo>
                  <a:lnTo>
                    <a:pt x="34" y="199"/>
                  </a:lnTo>
                  <a:lnTo>
                    <a:pt x="32" y="197"/>
                  </a:lnTo>
                  <a:lnTo>
                    <a:pt x="34" y="195"/>
                  </a:lnTo>
                  <a:lnTo>
                    <a:pt x="32" y="197"/>
                  </a:lnTo>
                  <a:lnTo>
                    <a:pt x="30" y="195"/>
                  </a:lnTo>
                  <a:lnTo>
                    <a:pt x="30" y="193"/>
                  </a:lnTo>
                  <a:lnTo>
                    <a:pt x="30" y="191"/>
                  </a:lnTo>
                  <a:close/>
                </a:path>
              </a:pathLst>
            </a:custGeom>
            <a:solidFill>
              <a:schemeClr val="tx2"/>
            </a:solidFill>
            <a:ln w="3175">
              <a:solidFill>
                <a:schemeClr val="bg1"/>
              </a:solidFill>
              <a:round/>
              <a:headEnd/>
              <a:tailEnd/>
            </a:ln>
          </p:spPr>
          <p:txBody>
            <a:bodyPr/>
            <a:lstStyle/>
            <a:p>
              <a:endParaRPr lang="fr-FR" dirty="0"/>
            </a:p>
          </p:txBody>
        </p:sp>
        <p:sp>
          <p:nvSpPr>
            <p:cNvPr id="5473" name="Freeform 542"/>
            <p:cNvSpPr>
              <a:spLocks/>
            </p:cNvSpPr>
            <p:nvPr/>
          </p:nvSpPr>
          <p:spPr bwMode="auto">
            <a:xfrm>
              <a:off x="4163" y="2266"/>
              <a:ext cx="134" cy="284"/>
            </a:xfrm>
            <a:custGeom>
              <a:avLst/>
              <a:gdLst>
                <a:gd name="T0" fmla="*/ 32 w 134"/>
                <a:gd name="T1" fmla="*/ 165 h 284"/>
                <a:gd name="T2" fmla="*/ 24 w 134"/>
                <a:gd name="T3" fmla="*/ 149 h 284"/>
                <a:gd name="T4" fmla="*/ 20 w 134"/>
                <a:gd name="T5" fmla="*/ 147 h 284"/>
                <a:gd name="T6" fmla="*/ 22 w 134"/>
                <a:gd name="T7" fmla="*/ 143 h 284"/>
                <a:gd name="T8" fmla="*/ 20 w 134"/>
                <a:gd name="T9" fmla="*/ 139 h 284"/>
                <a:gd name="T10" fmla="*/ 8 w 134"/>
                <a:gd name="T11" fmla="*/ 129 h 284"/>
                <a:gd name="T12" fmla="*/ 4 w 134"/>
                <a:gd name="T13" fmla="*/ 127 h 284"/>
                <a:gd name="T14" fmla="*/ 2 w 134"/>
                <a:gd name="T15" fmla="*/ 111 h 284"/>
                <a:gd name="T16" fmla="*/ 4 w 134"/>
                <a:gd name="T17" fmla="*/ 103 h 284"/>
                <a:gd name="T18" fmla="*/ 10 w 134"/>
                <a:gd name="T19" fmla="*/ 103 h 284"/>
                <a:gd name="T20" fmla="*/ 12 w 134"/>
                <a:gd name="T21" fmla="*/ 99 h 284"/>
                <a:gd name="T22" fmla="*/ 14 w 134"/>
                <a:gd name="T23" fmla="*/ 89 h 284"/>
                <a:gd name="T24" fmla="*/ 18 w 134"/>
                <a:gd name="T25" fmla="*/ 73 h 284"/>
                <a:gd name="T26" fmla="*/ 28 w 134"/>
                <a:gd name="T27" fmla="*/ 71 h 284"/>
                <a:gd name="T28" fmla="*/ 38 w 134"/>
                <a:gd name="T29" fmla="*/ 47 h 284"/>
                <a:gd name="T30" fmla="*/ 42 w 134"/>
                <a:gd name="T31" fmla="*/ 33 h 284"/>
                <a:gd name="T32" fmla="*/ 52 w 134"/>
                <a:gd name="T33" fmla="*/ 25 h 284"/>
                <a:gd name="T34" fmla="*/ 66 w 134"/>
                <a:gd name="T35" fmla="*/ 16 h 284"/>
                <a:gd name="T36" fmla="*/ 70 w 134"/>
                <a:gd name="T37" fmla="*/ 12 h 284"/>
                <a:gd name="T38" fmla="*/ 76 w 134"/>
                <a:gd name="T39" fmla="*/ 6 h 284"/>
                <a:gd name="T40" fmla="*/ 80 w 134"/>
                <a:gd name="T41" fmla="*/ 0 h 284"/>
                <a:gd name="T42" fmla="*/ 88 w 134"/>
                <a:gd name="T43" fmla="*/ 10 h 284"/>
                <a:gd name="T44" fmla="*/ 96 w 134"/>
                <a:gd name="T45" fmla="*/ 37 h 284"/>
                <a:gd name="T46" fmla="*/ 88 w 134"/>
                <a:gd name="T47" fmla="*/ 49 h 284"/>
                <a:gd name="T48" fmla="*/ 82 w 134"/>
                <a:gd name="T49" fmla="*/ 67 h 284"/>
                <a:gd name="T50" fmla="*/ 82 w 134"/>
                <a:gd name="T51" fmla="*/ 75 h 284"/>
                <a:gd name="T52" fmla="*/ 98 w 134"/>
                <a:gd name="T53" fmla="*/ 71 h 284"/>
                <a:gd name="T54" fmla="*/ 108 w 134"/>
                <a:gd name="T55" fmla="*/ 87 h 284"/>
                <a:gd name="T56" fmla="*/ 116 w 134"/>
                <a:gd name="T57" fmla="*/ 105 h 284"/>
                <a:gd name="T58" fmla="*/ 130 w 134"/>
                <a:gd name="T59" fmla="*/ 105 h 284"/>
                <a:gd name="T60" fmla="*/ 132 w 134"/>
                <a:gd name="T61" fmla="*/ 109 h 284"/>
                <a:gd name="T62" fmla="*/ 124 w 134"/>
                <a:gd name="T63" fmla="*/ 119 h 284"/>
                <a:gd name="T64" fmla="*/ 120 w 134"/>
                <a:gd name="T65" fmla="*/ 123 h 284"/>
                <a:gd name="T66" fmla="*/ 110 w 134"/>
                <a:gd name="T67" fmla="*/ 131 h 284"/>
                <a:gd name="T68" fmla="*/ 82 w 134"/>
                <a:gd name="T69" fmla="*/ 155 h 284"/>
                <a:gd name="T70" fmla="*/ 86 w 134"/>
                <a:gd name="T71" fmla="*/ 173 h 284"/>
                <a:gd name="T72" fmla="*/ 94 w 134"/>
                <a:gd name="T73" fmla="*/ 191 h 284"/>
                <a:gd name="T74" fmla="*/ 96 w 134"/>
                <a:gd name="T75" fmla="*/ 197 h 284"/>
                <a:gd name="T76" fmla="*/ 90 w 134"/>
                <a:gd name="T77" fmla="*/ 209 h 284"/>
                <a:gd name="T78" fmla="*/ 90 w 134"/>
                <a:gd name="T79" fmla="*/ 219 h 284"/>
                <a:gd name="T80" fmla="*/ 110 w 134"/>
                <a:gd name="T81" fmla="*/ 259 h 284"/>
                <a:gd name="T82" fmla="*/ 102 w 134"/>
                <a:gd name="T83" fmla="*/ 273 h 284"/>
                <a:gd name="T84" fmla="*/ 98 w 134"/>
                <a:gd name="T85" fmla="*/ 263 h 284"/>
                <a:gd name="T86" fmla="*/ 96 w 134"/>
                <a:gd name="T87" fmla="*/ 257 h 284"/>
                <a:gd name="T88" fmla="*/ 90 w 134"/>
                <a:gd name="T89" fmla="*/ 231 h 284"/>
                <a:gd name="T90" fmla="*/ 82 w 134"/>
                <a:gd name="T91" fmla="*/ 189 h 284"/>
                <a:gd name="T92" fmla="*/ 70 w 134"/>
                <a:gd name="T93" fmla="*/ 183 h 284"/>
                <a:gd name="T94" fmla="*/ 46 w 134"/>
                <a:gd name="T95" fmla="*/ 201 h 284"/>
                <a:gd name="T96" fmla="*/ 42 w 134"/>
                <a:gd name="T97" fmla="*/ 197 h 284"/>
                <a:gd name="T98" fmla="*/ 32 w 134"/>
                <a:gd name="T99" fmla="*/ 197 h 284"/>
                <a:gd name="T100" fmla="*/ 30 w 134"/>
                <a:gd name="T101" fmla="*/ 195 h 2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84"/>
                <a:gd name="T155" fmla="*/ 134 w 134"/>
                <a:gd name="T156" fmla="*/ 284 h 2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84">
                  <a:moveTo>
                    <a:pt x="30" y="191"/>
                  </a:moveTo>
                  <a:lnTo>
                    <a:pt x="34" y="179"/>
                  </a:lnTo>
                  <a:lnTo>
                    <a:pt x="32" y="165"/>
                  </a:lnTo>
                  <a:lnTo>
                    <a:pt x="32" y="163"/>
                  </a:lnTo>
                  <a:lnTo>
                    <a:pt x="32" y="161"/>
                  </a:lnTo>
                  <a:lnTo>
                    <a:pt x="24" y="149"/>
                  </a:lnTo>
                  <a:lnTo>
                    <a:pt x="24" y="151"/>
                  </a:lnTo>
                  <a:lnTo>
                    <a:pt x="20" y="149"/>
                  </a:lnTo>
                  <a:lnTo>
                    <a:pt x="20" y="147"/>
                  </a:lnTo>
                  <a:lnTo>
                    <a:pt x="20" y="143"/>
                  </a:lnTo>
                  <a:lnTo>
                    <a:pt x="22" y="145"/>
                  </a:lnTo>
                  <a:lnTo>
                    <a:pt x="22" y="143"/>
                  </a:lnTo>
                  <a:lnTo>
                    <a:pt x="20" y="143"/>
                  </a:lnTo>
                  <a:lnTo>
                    <a:pt x="22" y="141"/>
                  </a:lnTo>
                  <a:lnTo>
                    <a:pt x="20" y="139"/>
                  </a:lnTo>
                  <a:lnTo>
                    <a:pt x="10" y="133"/>
                  </a:lnTo>
                  <a:lnTo>
                    <a:pt x="10" y="131"/>
                  </a:lnTo>
                  <a:lnTo>
                    <a:pt x="8" y="129"/>
                  </a:lnTo>
                  <a:lnTo>
                    <a:pt x="6" y="127"/>
                  </a:lnTo>
                  <a:lnTo>
                    <a:pt x="6" y="129"/>
                  </a:lnTo>
                  <a:lnTo>
                    <a:pt x="4" y="127"/>
                  </a:lnTo>
                  <a:lnTo>
                    <a:pt x="0" y="121"/>
                  </a:lnTo>
                  <a:lnTo>
                    <a:pt x="0" y="113"/>
                  </a:lnTo>
                  <a:lnTo>
                    <a:pt x="2" y="111"/>
                  </a:lnTo>
                  <a:lnTo>
                    <a:pt x="4" y="113"/>
                  </a:lnTo>
                  <a:lnTo>
                    <a:pt x="4" y="105"/>
                  </a:lnTo>
                  <a:lnTo>
                    <a:pt x="4" y="103"/>
                  </a:lnTo>
                  <a:lnTo>
                    <a:pt x="6" y="103"/>
                  </a:lnTo>
                  <a:lnTo>
                    <a:pt x="6" y="101"/>
                  </a:lnTo>
                  <a:lnTo>
                    <a:pt x="10" y="103"/>
                  </a:lnTo>
                  <a:lnTo>
                    <a:pt x="10" y="101"/>
                  </a:lnTo>
                  <a:lnTo>
                    <a:pt x="12" y="101"/>
                  </a:lnTo>
                  <a:lnTo>
                    <a:pt x="12" y="99"/>
                  </a:lnTo>
                  <a:lnTo>
                    <a:pt x="10" y="95"/>
                  </a:lnTo>
                  <a:lnTo>
                    <a:pt x="12" y="87"/>
                  </a:lnTo>
                  <a:lnTo>
                    <a:pt x="14" y="89"/>
                  </a:lnTo>
                  <a:lnTo>
                    <a:pt x="16" y="87"/>
                  </a:lnTo>
                  <a:lnTo>
                    <a:pt x="16" y="75"/>
                  </a:lnTo>
                  <a:lnTo>
                    <a:pt x="18" y="73"/>
                  </a:lnTo>
                  <a:lnTo>
                    <a:pt x="22" y="71"/>
                  </a:lnTo>
                  <a:lnTo>
                    <a:pt x="28" y="73"/>
                  </a:lnTo>
                  <a:lnTo>
                    <a:pt x="28" y="71"/>
                  </a:lnTo>
                  <a:lnTo>
                    <a:pt x="36" y="53"/>
                  </a:lnTo>
                  <a:lnTo>
                    <a:pt x="36" y="49"/>
                  </a:lnTo>
                  <a:lnTo>
                    <a:pt x="38" y="47"/>
                  </a:lnTo>
                  <a:lnTo>
                    <a:pt x="42" y="45"/>
                  </a:lnTo>
                  <a:lnTo>
                    <a:pt x="44" y="41"/>
                  </a:lnTo>
                  <a:lnTo>
                    <a:pt x="42" y="33"/>
                  </a:lnTo>
                  <a:lnTo>
                    <a:pt x="44" y="29"/>
                  </a:lnTo>
                  <a:lnTo>
                    <a:pt x="48" y="25"/>
                  </a:lnTo>
                  <a:lnTo>
                    <a:pt x="52" y="25"/>
                  </a:lnTo>
                  <a:lnTo>
                    <a:pt x="58" y="18"/>
                  </a:lnTo>
                  <a:lnTo>
                    <a:pt x="62" y="18"/>
                  </a:lnTo>
                  <a:lnTo>
                    <a:pt x="66" y="16"/>
                  </a:lnTo>
                  <a:lnTo>
                    <a:pt x="70" y="18"/>
                  </a:lnTo>
                  <a:lnTo>
                    <a:pt x="72" y="16"/>
                  </a:lnTo>
                  <a:lnTo>
                    <a:pt x="70" y="12"/>
                  </a:lnTo>
                  <a:lnTo>
                    <a:pt x="72" y="10"/>
                  </a:lnTo>
                  <a:lnTo>
                    <a:pt x="74" y="8"/>
                  </a:lnTo>
                  <a:lnTo>
                    <a:pt x="76" y="6"/>
                  </a:lnTo>
                  <a:lnTo>
                    <a:pt x="76" y="2"/>
                  </a:lnTo>
                  <a:lnTo>
                    <a:pt x="78" y="2"/>
                  </a:lnTo>
                  <a:lnTo>
                    <a:pt x="80" y="0"/>
                  </a:lnTo>
                  <a:lnTo>
                    <a:pt x="84" y="2"/>
                  </a:lnTo>
                  <a:lnTo>
                    <a:pt x="88" y="6"/>
                  </a:lnTo>
                  <a:lnTo>
                    <a:pt x="88" y="10"/>
                  </a:lnTo>
                  <a:lnTo>
                    <a:pt x="90" y="12"/>
                  </a:lnTo>
                  <a:lnTo>
                    <a:pt x="94" y="12"/>
                  </a:lnTo>
                  <a:lnTo>
                    <a:pt x="96" y="37"/>
                  </a:lnTo>
                  <a:lnTo>
                    <a:pt x="90" y="47"/>
                  </a:lnTo>
                  <a:lnTo>
                    <a:pt x="88" y="47"/>
                  </a:lnTo>
                  <a:lnTo>
                    <a:pt x="88" y="49"/>
                  </a:lnTo>
                  <a:lnTo>
                    <a:pt x="84" y="53"/>
                  </a:lnTo>
                  <a:lnTo>
                    <a:pt x="82" y="63"/>
                  </a:lnTo>
                  <a:lnTo>
                    <a:pt x="82" y="67"/>
                  </a:lnTo>
                  <a:lnTo>
                    <a:pt x="82" y="69"/>
                  </a:lnTo>
                  <a:lnTo>
                    <a:pt x="80" y="73"/>
                  </a:lnTo>
                  <a:lnTo>
                    <a:pt x="82" y="75"/>
                  </a:lnTo>
                  <a:lnTo>
                    <a:pt x="88" y="69"/>
                  </a:lnTo>
                  <a:lnTo>
                    <a:pt x="98" y="69"/>
                  </a:lnTo>
                  <a:lnTo>
                    <a:pt x="98" y="71"/>
                  </a:lnTo>
                  <a:lnTo>
                    <a:pt x="100" y="75"/>
                  </a:lnTo>
                  <a:lnTo>
                    <a:pt x="100" y="81"/>
                  </a:lnTo>
                  <a:lnTo>
                    <a:pt x="108" y="87"/>
                  </a:lnTo>
                  <a:lnTo>
                    <a:pt x="106" y="99"/>
                  </a:lnTo>
                  <a:lnTo>
                    <a:pt x="114" y="101"/>
                  </a:lnTo>
                  <a:lnTo>
                    <a:pt x="116" y="105"/>
                  </a:lnTo>
                  <a:lnTo>
                    <a:pt x="120" y="109"/>
                  </a:lnTo>
                  <a:lnTo>
                    <a:pt x="126" y="109"/>
                  </a:lnTo>
                  <a:lnTo>
                    <a:pt x="130" y="105"/>
                  </a:lnTo>
                  <a:lnTo>
                    <a:pt x="132" y="105"/>
                  </a:lnTo>
                  <a:lnTo>
                    <a:pt x="134" y="107"/>
                  </a:lnTo>
                  <a:lnTo>
                    <a:pt x="132" y="109"/>
                  </a:lnTo>
                  <a:lnTo>
                    <a:pt x="132" y="111"/>
                  </a:lnTo>
                  <a:lnTo>
                    <a:pt x="124" y="115"/>
                  </a:lnTo>
                  <a:lnTo>
                    <a:pt x="124" y="119"/>
                  </a:lnTo>
                  <a:lnTo>
                    <a:pt x="122" y="119"/>
                  </a:lnTo>
                  <a:lnTo>
                    <a:pt x="120" y="121"/>
                  </a:lnTo>
                  <a:lnTo>
                    <a:pt x="120" y="123"/>
                  </a:lnTo>
                  <a:lnTo>
                    <a:pt x="118" y="123"/>
                  </a:lnTo>
                  <a:lnTo>
                    <a:pt x="114" y="129"/>
                  </a:lnTo>
                  <a:lnTo>
                    <a:pt x="110" y="131"/>
                  </a:lnTo>
                  <a:lnTo>
                    <a:pt x="98" y="139"/>
                  </a:lnTo>
                  <a:lnTo>
                    <a:pt x="86" y="141"/>
                  </a:lnTo>
                  <a:lnTo>
                    <a:pt x="82" y="155"/>
                  </a:lnTo>
                  <a:lnTo>
                    <a:pt x="82" y="157"/>
                  </a:lnTo>
                  <a:lnTo>
                    <a:pt x="80" y="159"/>
                  </a:lnTo>
                  <a:lnTo>
                    <a:pt x="86" y="173"/>
                  </a:lnTo>
                  <a:lnTo>
                    <a:pt x="92" y="177"/>
                  </a:lnTo>
                  <a:lnTo>
                    <a:pt x="94" y="179"/>
                  </a:lnTo>
                  <a:lnTo>
                    <a:pt x="94" y="191"/>
                  </a:lnTo>
                  <a:lnTo>
                    <a:pt x="98" y="191"/>
                  </a:lnTo>
                  <a:lnTo>
                    <a:pt x="98" y="195"/>
                  </a:lnTo>
                  <a:lnTo>
                    <a:pt x="96" y="197"/>
                  </a:lnTo>
                  <a:lnTo>
                    <a:pt x="94" y="203"/>
                  </a:lnTo>
                  <a:lnTo>
                    <a:pt x="94" y="205"/>
                  </a:lnTo>
                  <a:lnTo>
                    <a:pt x="90" y="209"/>
                  </a:lnTo>
                  <a:lnTo>
                    <a:pt x="90" y="211"/>
                  </a:lnTo>
                  <a:lnTo>
                    <a:pt x="90" y="215"/>
                  </a:lnTo>
                  <a:lnTo>
                    <a:pt x="90" y="219"/>
                  </a:lnTo>
                  <a:lnTo>
                    <a:pt x="102" y="229"/>
                  </a:lnTo>
                  <a:lnTo>
                    <a:pt x="104" y="247"/>
                  </a:lnTo>
                  <a:lnTo>
                    <a:pt x="110" y="259"/>
                  </a:lnTo>
                  <a:lnTo>
                    <a:pt x="110" y="261"/>
                  </a:lnTo>
                  <a:lnTo>
                    <a:pt x="104" y="269"/>
                  </a:lnTo>
                  <a:lnTo>
                    <a:pt x="102" y="273"/>
                  </a:lnTo>
                  <a:lnTo>
                    <a:pt x="96" y="284"/>
                  </a:lnTo>
                  <a:lnTo>
                    <a:pt x="94" y="282"/>
                  </a:lnTo>
                  <a:lnTo>
                    <a:pt x="98" y="263"/>
                  </a:lnTo>
                  <a:lnTo>
                    <a:pt x="94" y="259"/>
                  </a:lnTo>
                  <a:lnTo>
                    <a:pt x="94" y="257"/>
                  </a:lnTo>
                  <a:lnTo>
                    <a:pt x="96" y="257"/>
                  </a:lnTo>
                  <a:lnTo>
                    <a:pt x="96" y="255"/>
                  </a:lnTo>
                  <a:lnTo>
                    <a:pt x="96" y="251"/>
                  </a:lnTo>
                  <a:lnTo>
                    <a:pt x="90" y="231"/>
                  </a:lnTo>
                  <a:lnTo>
                    <a:pt x="90" y="233"/>
                  </a:lnTo>
                  <a:lnTo>
                    <a:pt x="88" y="233"/>
                  </a:lnTo>
                  <a:lnTo>
                    <a:pt x="82" y="189"/>
                  </a:lnTo>
                  <a:lnTo>
                    <a:pt x="80" y="189"/>
                  </a:lnTo>
                  <a:lnTo>
                    <a:pt x="72" y="181"/>
                  </a:lnTo>
                  <a:lnTo>
                    <a:pt x="70" y="183"/>
                  </a:lnTo>
                  <a:lnTo>
                    <a:pt x="66" y="175"/>
                  </a:lnTo>
                  <a:lnTo>
                    <a:pt x="66" y="185"/>
                  </a:lnTo>
                  <a:lnTo>
                    <a:pt x="46" y="201"/>
                  </a:lnTo>
                  <a:lnTo>
                    <a:pt x="44" y="199"/>
                  </a:lnTo>
                  <a:lnTo>
                    <a:pt x="42" y="199"/>
                  </a:lnTo>
                  <a:lnTo>
                    <a:pt x="42" y="197"/>
                  </a:lnTo>
                  <a:lnTo>
                    <a:pt x="40" y="201"/>
                  </a:lnTo>
                  <a:lnTo>
                    <a:pt x="34" y="199"/>
                  </a:lnTo>
                  <a:lnTo>
                    <a:pt x="32" y="197"/>
                  </a:lnTo>
                  <a:lnTo>
                    <a:pt x="34" y="195"/>
                  </a:lnTo>
                  <a:lnTo>
                    <a:pt x="32" y="197"/>
                  </a:lnTo>
                  <a:lnTo>
                    <a:pt x="30" y="195"/>
                  </a:lnTo>
                  <a:lnTo>
                    <a:pt x="30" y="193"/>
                  </a:lnTo>
                </a:path>
              </a:pathLst>
            </a:custGeom>
            <a:solidFill>
              <a:schemeClr val="tx2"/>
            </a:solidFill>
            <a:ln w="3175">
              <a:solidFill>
                <a:schemeClr val="bg1"/>
              </a:solidFill>
              <a:round/>
              <a:headEnd/>
              <a:tailEnd/>
            </a:ln>
          </p:spPr>
          <p:txBody>
            <a:bodyPr/>
            <a:lstStyle/>
            <a:p>
              <a:endParaRPr lang="fr-FR" dirty="0"/>
            </a:p>
          </p:txBody>
        </p:sp>
        <p:sp>
          <p:nvSpPr>
            <p:cNvPr id="5474" name="Freeform 543"/>
            <p:cNvSpPr>
              <a:spLocks/>
            </p:cNvSpPr>
            <p:nvPr/>
          </p:nvSpPr>
          <p:spPr bwMode="auto">
            <a:xfrm>
              <a:off x="4313" y="2483"/>
              <a:ext cx="80" cy="64"/>
            </a:xfrm>
            <a:custGeom>
              <a:avLst/>
              <a:gdLst>
                <a:gd name="T0" fmla="*/ 30 w 80"/>
                <a:gd name="T1" fmla="*/ 64 h 64"/>
                <a:gd name="T2" fmla="*/ 24 w 80"/>
                <a:gd name="T3" fmla="*/ 62 h 64"/>
                <a:gd name="T4" fmla="*/ 20 w 80"/>
                <a:gd name="T5" fmla="*/ 62 h 64"/>
                <a:gd name="T6" fmla="*/ 20 w 80"/>
                <a:gd name="T7" fmla="*/ 58 h 64"/>
                <a:gd name="T8" fmla="*/ 18 w 80"/>
                <a:gd name="T9" fmla="*/ 54 h 64"/>
                <a:gd name="T10" fmla="*/ 16 w 80"/>
                <a:gd name="T11" fmla="*/ 58 h 64"/>
                <a:gd name="T12" fmla="*/ 12 w 80"/>
                <a:gd name="T13" fmla="*/ 52 h 64"/>
                <a:gd name="T14" fmla="*/ 12 w 80"/>
                <a:gd name="T15" fmla="*/ 52 h 64"/>
                <a:gd name="T16" fmla="*/ 10 w 80"/>
                <a:gd name="T17" fmla="*/ 48 h 64"/>
                <a:gd name="T18" fmla="*/ 10 w 80"/>
                <a:gd name="T19" fmla="*/ 44 h 64"/>
                <a:gd name="T20" fmla="*/ 6 w 80"/>
                <a:gd name="T21" fmla="*/ 36 h 64"/>
                <a:gd name="T22" fmla="*/ 0 w 80"/>
                <a:gd name="T23" fmla="*/ 22 h 64"/>
                <a:gd name="T24" fmla="*/ 2 w 80"/>
                <a:gd name="T25" fmla="*/ 16 h 64"/>
                <a:gd name="T26" fmla="*/ 6 w 80"/>
                <a:gd name="T27" fmla="*/ 12 h 64"/>
                <a:gd name="T28" fmla="*/ 14 w 80"/>
                <a:gd name="T29" fmla="*/ 4 h 64"/>
                <a:gd name="T30" fmla="*/ 40 w 80"/>
                <a:gd name="T31" fmla="*/ 8 h 64"/>
                <a:gd name="T32" fmla="*/ 46 w 80"/>
                <a:gd name="T33" fmla="*/ 8 h 64"/>
                <a:gd name="T34" fmla="*/ 56 w 80"/>
                <a:gd name="T35" fmla="*/ 10 h 64"/>
                <a:gd name="T36" fmla="*/ 64 w 80"/>
                <a:gd name="T37" fmla="*/ 2 h 64"/>
                <a:gd name="T38" fmla="*/ 68 w 80"/>
                <a:gd name="T39" fmla="*/ 4 h 64"/>
                <a:gd name="T40" fmla="*/ 74 w 80"/>
                <a:gd name="T41" fmla="*/ 4 h 64"/>
                <a:gd name="T42" fmla="*/ 78 w 80"/>
                <a:gd name="T43" fmla="*/ 0 h 64"/>
                <a:gd name="T44" fmla="*/ 80 w 80"/>
                <a:gd name="T45" fmla="*/ 18 h 64"/>
                <a:gd name="T46" fmla="*/ 76 w 80"/>
                <a:gd name="T47" fmla="*/ 38 h 64"/>
                <a:gd name="T48" fmla="*/ 70 w 80"/>
                <a:gd name="T49" fmla="*/ 40 h 64"/>
                <a:gd name="T50" fmla="*/ 62 w 80"/>
                <a:gd name="T51" fmla="*/ 42 h 64"/>
                <a:gd name="T52" fmla="*/ 54 w 80"/>
                <a:gd name="T53" fmla="*/ 46 h 64"/>
                <a:gd name="T54" fmla="*/ 54 w 80"/>
                <a:gd name="T55" fmla="*/ 54 h 64"/>
                <a:gd name="T56" fmla="*/ 48 w 80"/>
                <a:gd name="T57" fmla="*/ 58 h 64"/>
                <a:gd name="T58" fmla="*/ 42 w 80"/>
                <a:gd name="T59" fmla="*/ 58 h 64"/>
                <a:gd name="T60" fmla="*/ 40 w 80"/>
                <a:gd name="T61" fmla="*/ 62 h 64"/>
                <a:gd name="T62" fmla="*/ 34 w 80"/>
                <a:gd name="T63" fmla="*/ 6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64"/>
                <a:gd name="T98" fmla="*/ 80 w 8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64">
                  <a:moveTo>
                    <a:pt x="32" y="64"/>
                  </a:moveTo>
                  <a:lnTo>
                    <a:pt x="30" y="64"/>
                  </a:lnTo>
                  <a:lnTo>
                    <a:pt x="28" y="62"/>
                  </a:lnTo>
                  <a:lnTo>
                    <a:pt x="24" y="62"/>
                  </a:lnTo>
                  <a:lnTo>
                    <a:pt x="22" y="64"/>
                  </a:lnTo>
                  <a:lnTo>
                    <a:pt x="20" y="62"/>
                  </a:lnTo>
                  <a:lnTo>
                    <a:pt x="20" y="60"/>
                  </a:lnTo>
                  <a:lnTo>
                    <a:pt x="20" y="58"/>
                  </a:lnTo>
                  <a:lnTo>
                    <a:pt x="20" y="56"/>
                  </a:lnTo>
                  <a:lnTo>
                    <a:pt x="18" y="54"/>
                  </a:lnTo>
                  <a:lnTo>
                    <a:pt x="18" y="56"/>
                  </a:lnTo>
                  <a:lnTo>
                    <a:pt x="16" y="58"/>
                  </a:lnTo>
                  <a:lnTo>
                    <a:pt x="14" y="58"/>
                  </a:lnTo>
                  <a:lnTo>
                    <a:pt x="12" y="52"/>
                  </a:lnTo>
                  <a:lnTo>
                    <a:pt x="12" y="50"/>
                  </a:lnTo>
                  <a:lnTo>
                    <a:pt x="12" y="52"/>
                  </a:lnTo>
                  <a:lnTo>
                    <a:pt x="12" y="50"/>
                  </a:lnTo>
                  <a:lnTo>
                    <a:pt x="10" y="48"/>
                  </a:lnTo>
                  <a:lnTo>
                    <a:pt x="10" y="46"/>
                  </a:lnTo>
                  <a:lnTo>
                    <a:pt x="10" y="44"/>
                  </a:lnTo>
                  <a:lnTo>
                    <a:pt x="10" y="42"/>
                  </a:lnTo>
                  <a:lnTo>
                    <a:pt x="6" y="36"/>
                  </a:lnTo>
                  <a:lnTo>
                    <a:pt x="2" y="32"/>
                  </a:lnTo>
                  <a:lnTo>
                    <a:pt x="0" y="22"/>
                  </a:lnTo>
                  <a:lnTo>
                    <a:pt x="0" y="18"/>
                  </a:lnTo>
                  <a:lnTo>
                    <a:pt x="2" y="16"/>
                  </a:lnTo>
                  <a:lnTo>
                    <a:pt x="4" y="14"/>
                  </a:lnTo>
                  <a:lnTo>
                    <a:pt x="6" y="12"/>
                  </a:lnTo>
                  <a:lnTo>
                    <a:pt x="12" y="6"/>
                  </a:lnTo>
                  <a:lnTo>
                    <a:pt x="14" y="4"/>
                  </a:lnTo>
                  <a:lnTo>
                    <a:pt x="38" y="6"/>
                  </a:lnTo>
                  <a:lnTo>
                    <a:pt x="40" y="8"/>
                  </a:lnTo>
                  <a:lnTo>
                    <a:pt x="44" y="6"/>
                  </a:lnTo>
                  <a:lnTo>
                    <a:pt x="46" y="8"/>
                  </a:lnTo>
                  <a:lnTo>
                    <a:pt x="54" y="10"/>
                  </a:lnTo>
                  <a:lnTo>
                    <a:pt x="56" y="10"/>
                  </a:lnTo>
                  <a:lnTo>
                    <a:pt x="56" y="6"/>
                  </a:lnTo>
                  <a:lnTo>
                    <a:pt x="64" y="2"/>
                  </a:lnTo>
                  <a:lnTo>
                    <a:pt x="66" y="2"/>
                  </a:lnTo>
                  <a:lnTo>
                    <a:pt x="68" y="4"/>
                  </a:lnTo>
                  <a:lnTo>
                    <a:pt x="70" y="4"/>
                  </a:lnTo>
                  <a:lnTo>
                    <a:pt x="74" y="4"/>
                  </a:lnTo>
                  <a:lnTo>
                    <a:pt x="76" y="2"/>
                  </a:lnTo>
                  <a:lnTo>
                    <a:pt x="78" y="0"/>
                  </a:lnTo>
                  <a:lnTo>
                    <a:pt x="78" y="14"/>
                  </a:lnTo>
                  <a:lnTo>
                    <a:pt x="80" y="18"/>
                  </a:lnTo>
                  <a:lnTo>
                    <a:pt x="78" y="34"/>
                  </a:lnTo>
                  <a:lnTo>
                    <a:pt x="76" y="38"/>
                  </a:lnTo>
                  <a:lnTo>
                    <a:pt x="74" y="36"/>
                  </a:lnTo>
                  <a:lnTo>
                    <a:pt x="70" y="40"/>
                  </a:lnTo>
                  <a:lnTo>
                    <a:pt x="68" y="40"/>
                  </a:lnTo>
                  <a:lnTo>
                    <a:pt x="62" y="42"/>
                  </a:lnTo>
                  <a:lnTo>
                    <a:pt x="62" y="44"/>
                  </a:lnTo>
                  <a:lnTo>
                    <a:pt x="54" y="46"/>
                  </a:lnTo>
                  <a:lnTo>
                    <a:pt x="54" y="50"/>
                  </a:lnTo>
                  <a:lnTo>
                    <a:pt x="54" y="54"/>
                  </a:lnTo>
                  <a:lnTo>
                    <a:pt x="50" y="56"/>
                  </a:lnTo>
                  <a:lnTo>
                    <a:pt x="48" y="58"/>
                  </a:lnTo>
                  <a:lnTo>
                    <a:pt x="44" y="60"/>
                  </a:lnTo>
                  <a:lnTo>
                    <a:pt x="42" y="58"/>
                  </a:lnTo>
                  <a:lnTo>
                    <a:pt x="40" y="58"/>
                  </a:lnTo>
                  <a:lnTo>
                    <a:pt x="40" y="62"/>
                  </a:lnTo>
                  <a:lnTo>
                    <a:pt x="38" y="62"/>
                  </a:lnTo>
                  <a:lnTo>
                    <a:pt x="34" y="64"/>
                  </a:lnTo>
                  <a:lnTo>
                    <a:pt x="32" y="64"/>
                  </a:lnTo>
                  <a:close/>
                </a:path>
              </a:pathLst>
            </a:custGeom>
            <a:solidFill>
              <a:schemeClr val="tx2"/>
            </a:solidFill>
            <a:ln w="3175">
              <a:solidFill>
                <a:schemeClr val="bg1"/>
              </a:solidFill>
              <a:round/>
              <a:headEnd/>
              <a:tailEnd/>
            </a:ln>
          </p:spPr>
          <p:txBody>
            <a:bodyPr/>
            <a:lstStyle/>
            <a:p>
              <a:endParaRPr lang="fr-FR" dirty="0"/>
            </a:p>
          </p:txBody>
        </p:sp>
        <p:sp>
          <p:nvSpPr>
            <p:cNvPr id="5475" name="Freeform 544"/>
            <p:cNvSpPr>
              <a:spLocks/>
            </p:cNvSpPr>
            <p:nvPr/>
          </p:nvSpPr>
          <p:spPr bwMode="auto">
            <a:xfrm>
              <a:off x="4313" y="2483"/>
              <a:ext cx="80" cy="64"/>
            </a:xfrm>
            <a:custGeom>
              <a:avLst/>
              <a:gdLst>
                <a:gd name="T0" fmla="*/ 30 w 80"/>
                <a:gd name="T1" fmla="*/ 64 h 64"/>
                <a:gd name="T2" fmla="*/ 24 w 80"/>
                <a:gd name="T3" fmla="*/ 62 h 64"/>
                <a:gd name="T4" fmla="*/ 20 w 80"/>
                <a:gd name="T5" fmla="*/ 62 h 64"/>
                <a:gd name="T6" fmla="*/ 20 w 80"/>
                <a:gd name="T7" fmla="*/ 58 h 64"/>
                <a:gd name="T8" fmla="*/ 18 w 80"/>
                <a:gd name="T9" fmla="*/ 54 h 64"/>
                <a:gd name="T10" fmla="*/ 16 w 80"/>
                <a:gd name="T11" fmla="*/ 58 h 64"/>
                <a:gd name="T12" fmla="*/ 12 w 80"/>
                <a:gd name="T13" fmla="*/ 52 h 64"/>
                <a:gd name="T14" fmla="*/ 12 w 80"/>
                <a:gd name="T15" fmla="*/ 52 h 64"/>
                <a:gd name="T16" fmla="*/ 10 w 80"/>
                <a:gd name="T17" fmla="*/ 48 h 64"/>
                <a:gd name="T18" fmla="*/ 10 w 80"/>
                <a:gd name="T19" fmla="*/ 44 h 64"/>
                <a:gd name="T20" fmla="*/ 6 w 80"/>
                <a:gd name="T21" fmla="*/ 36 h 64"/>
                <a:gd name="T22" fmla="*/ 0 w 80"/>
                <a:gd name="T23" fmla="*/ 22 h 64"/>
                <a:gd name="T24" fmla="*/ 2 w 80"/>
                <a:gd name="T25" fmla="*/ 16 h 64"/>
                <a:gd name="T26" fmla="*/ 6 w 80"/>
                <a:gd name="T27" fmla="*/ 12 h 64"/>
                <a:gd name="T28" fmla="*/ 14 w 80"/>
                <a:gd name="T29" fmla="*/ 4 h 64"/>
                <a:gd name="T30" fmla="*/ 40 w 80"/>
                <a:gd name="T31" fmla="*/ 8 h 64"/>
                <a:gd name="T32" fmla="*/ 46 w 80"/>
                <a:gd name="T33" fmla="*/ 8 h 64"/>
                <a:gd name="T34" fmla="*/ 56 w 80"/>
                <a:gd name="T35" fmla="*/ 10 h 64"/>
                <a:gd name="T36" fmla="*/ 64 w 80"/>
                <a:gd name="T37" fmla="*/ 2 h 64"/>
                <a:gd name="T38" fmla="*/ 68 w 80"/>
                <a:gd name="T39" fmla="*/ 4 h 64"/>
                <a:gd name="T40" fmla="*/ 74 w 80"/>
                <a:gd name="T41" fmla="*/ 4 h 64"/>
                <a:gd name="T42" fmla="*/ 78 w 80"/>
                <a:gd name="T43" fmla="*/ 0 h 64"/>
                <a:gd name="T44" fmla="*/ 80 w 80"/>
                <a:gd name="T45" fmla="*/ 18 h 64"/>
                <a:gd name="T46" fmla="*/ 76 w 80"/>
                <a:gd name="T47" fmla="*/ 38 h 64"/>
                <a:gd name="T48" fmla="*/ 70 w 80"/>
                <a:gd name="T49" fmla="*/ 40 h 64"/>
                <a:gd name="T50" fmla="*/ 62 w 80"/>
                <a:gd name="T51" fmla="*/ 42 h 64"/>
                <a:gd name="T52" fmla="*/ 54 w 80"/>
                <a:gd name="T53" fmla="*/ 46 h 64"/>
                <a:gd name="T54" fmla="*/ 54 w 80"/>
                <a:gd name="T55" fmla="*/ 54 h 64"/>
                <a:gd name="T56" fmla="*/ 48 w 80"/>
                <a:gd name="T57" fmla="*/ 58 h 64"/>
                <a:gd name="T58" fmla="*/ 42 w 80"/>
                <a:gd name="T59" fmla="*/ 58 h 64"/>
                <a:gd name="T60" fmla="*/ 40 w 80"/>
                <a:gd name="T61" fmla="*/ 62 h 64"/>
                <a:gd name="T62" fmla="*/ 34 w 80"/>
                <a:gd name="T63" fmla="*/ 6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64"/>
                <a:gd name="T98" fmla="*/ 80 w 80"/>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64">
                  <a:moveTo>
                    <a:pt x="32" y="64"/>
                  </a:moveTo>
                  <a:lnTo>
                    <a:pt x="30" y="64"/>
                  </a:lnTo>
                  <a:lnTo>
                    <a:pt x="28" y="62"/>
                  </a:lnTo>
                  <a:lnTo>
                    <a:pt x="24" y="62"/>
                  </a:lnTo>
                  <a:lnTo>
                    <a:pt x="22" y="64"/>
                  </a:lnTo>
                  <a:lnTo>
                    <a:pt x="20" y="62"/>
                  </a:lnTo>
                  <a:lnTo>
                    <a:pt x="20" y="60"/>
                  </a:lnTo>
                  <a:lnTo>
                    <a:pt x="20" y="58"/>
                  </a:lnTo>
                  <a:lnTo>
                    <a:pt x="20" y="56"/>
                  </a:lnTo>
                  <a:lnTo>
                    <a:pt x="18" y="54"/>
                  </a:lnTo>
                  <a:lnTo>
                    <a:pt x="18" y="56"/>
                  </a:lnTo>
                  <a:lnTo>
                    <a:pt x="16" y="58"/>
                  </a:lnTo>
                  <a:lnTo>
                    <a:pt x="14" y="58"/>
                  </a:lnTo>
                  <a:lnTo>
                    <a:pt x="12" y="52"/>
                  </a:lnTo>
                  <a:lnTo>
                    <a:pt x="12" y="50"/>
                  </a:lnTo>
                  <a:lnTo>
                    <a:pt x="12" y="52"/>
                  </a:lnTo>
                  <a:lnTo>
                    <a:pt x="12" y="50"/>
                  </a:lnTo>
                  <a:lnTo>
                    <a:pt x="10" y="48"/>
                  </a:lnTo>
                  <a:lnTo>
                    <a:pt x="10" y="46"/>
                  </a:lnTo>
                  <a:lnTo>
                    <a:pt x="10" y="44"/>
                  </a:lnTo>
                  <a:lnTo>
                    <a:pt x="10" y="42"/>
                  </a:lnTo>
                  <a:lnTo>
                    <a:pt x="6" y="36"/>
                  </a:lnTo>
                  <a:lnTo>
                    <a:pt x="2" y="32"/>
                  </a:lnTo>
                  <a:lnTo>
                    <a:pt x="0" y="22"/>
                  </a:lnTo>
                  <a:lnTo>
                    <a:pt x="0" y="18"/>
                  </a:lnTo>
                  <a:lnTo>
                    <a:pt x="2" y="16"/>
                  </a:lnTo>
                  <a:lnTo>
                    <a:pt x="4" y="14"/>
                  </a:lnTo>
                  <a:lnTo>
                    <a:pt x="6" y="12"/>
                  </a:lnTo>
                  <a:lnTo>
                    <a:pt x="12" y="6"/>
                  </a:lnTo>
                  <a:lnTo>
                    <a:pt x="14" y="4"/>
                  </a:lnTo>
                  <a:lnTo>
                    <a:pt x="38" y="6"/>
                  </a:lnTo>
                  <a:lnTo>
                    <a:pt x="40" y="8"/>
                  </a:lnTo>
                  <a:lnTo>
                    <a:pt x="44" y="6"/>
                  </a:lnTo>
                  <a:lnTo>
                    <a:pt x="46" y="8"/>
                  </a:lnTo>
                  <a:lnTo>
                    <a:pt x="54" y="10"/>
                  </a:lnTo>
                  <a:lnTo>
                    <a:pt x="56" y="10"/>
                  </a:lnTo>
                  <a:lnTo>
                    <a:pt x="56" y="6"/>
                  </a:lnTo>
                  <a:lnTo>
                    <a:pt x="64" y="2"/>
                  </a:lnTo>
                  <a:lnTo>
                    <a:pt x="66" y="2"/>
                  </a:lnTo>
                  <a:lnTo>
                    <a:pt x="68" y="4"/>
                  </a:lnTo>
                  <a:lnTo>
                    <a:pt x="70" y="4"/>
                  </a:lnTo>
                  <a:lnTo>
                    <a:pt x="74" y="4"/>
                  </a:lnTo>
                  <a:lnTo>
                    <a:pt x="76" y="2"/>
                  </a:lnTo>
                  <a:lnTo>
                    <a:pt x="78" y="0"/>
                  </a:lnTo>
                  <a:lnTo>
                    <a:pt x="78" y="14"/>
                  </a:lnTo>
                  <a:lnTo>
                    <a:pt x="80" y="18"/>
                  </a:lnTo>
                  <a:lnTo>
                    <a:pt x="78" y="34"/>
                  </a:lnTo>
                  <a:lnTo>
                    <a:pt x="76" y="38"/>
                  </a:lnTo>
                  <a:lnTo>
                    <a:pt x="74" y="36"/>
                  </a:lnTo>
                  <a:lnTo>
                    <a:pt x="70" y="40"/>
                  </a:lnTo>
                  <a:lnTo>
                    <a:pt x="68" y="40"/>
                  </a:lnTo>
                  <a:lnTo>
                    <a:pt x="62" y="42"/>
                  </a:lnTo>
                  <a:lnTo>
                    <a:pt x="62" y="44"/>
                  </a:lnTo>
                  <a:lnTo>
                    <a:pt x="54" y="46"/>
                  </a:lnTo>
                  <a:lnTo>
                    <a:pt x="54" y="50"/>
                  </a:lnTo>
                  <a:lnTo>
                    <a:pt x="54" y="54"/>
                  </a:lnTo>
                  <a:lnTo>
                    <a:pt x="50" y="56"/>
                  </a:lnTo>
                  <a:lnTo>
                    <a:pt x="48" y="58"/>
                  </a:lnTo>
                  <a:lnTo>
                    <a:pt x="44" y="60"/>
                  </a:lnTo>
                  <a:lnTo>
                    <a:pt x="42" y="58"/>
                  </a:lnTo>
                  <a:lnTo>
                    <a:pt x="40" y="58"/>
                  </a:lnTo>
                  <a:lnTo>
                    <a:pt x="40" y="62"/>
                  </a:lnTo>
                  <a:lnTo>
                    <a:pt x="38" y="62"/>
                  </a:lnTo>
                  <a:lnTo>
                    <a:pt x="34" y="64"/>
                  </a:lnTo>
                </a:path>
              </a:pathLst>
            </a:custGeom>
            <a:solidFill>
              <a:schemeClr val="tx2"/>
            </a:solidFill>
            <a:ln w="3175">
              <a:solidFill>
                <a:schemeClr val="bg1"/>
              </a:solidFill>
              <a:round/>
              <a:headEnd/>
              <a:tailEnd/>
            </a:ln>
          </p:spPr>
          <p:txBody>
            <a:bodyPr/>
            <a:lstStyle/>
            <a:p>
              <a:endParaRPr lang="fr-FR" dirty="0"/>
            </a:p>
          </p:txBody>
        </p:sp>
        <p:sp>
          <p:nvSpPr>
            <p:cNvPr id="5476" name="Freeform 545"/>
            <p:cNvSpPr>
              <a:spLocks/>
            </p:cNvSpPr>
            <p:nvPr/>
          </p:nvSpPr>
          <p:spPr bwMode="auto">
            <a:xfrm>
              <a:off x="4489" y="2628"/>
              <a:ext cx="20" cy="14"/>
            </a:xfrm>
            <a:custGeom>
              <a:avLst/>
              <a:gdLst>
                <a:gd name="T0" fmla="*/ 18 w 20"/>
                <a:gd name="T1" fmla="*/ 2 h 14"/>
                <a:gd name="T2" fmla="*/ 20 w 20"/>
                <a:gd name="T3" fmla="*/ 2 h 14"/>
                <a:gd name="T4" fmla="*/ 20 w 20"/>
                <a:gd name="T5" fmla="*/ 4 h 14"/>
                <a:gd name="T6" fmla="*/ 20 w 20"/>
                <a:gd name="T7" fmla="*/ 8 h 14"/>
                <a:gd name="T8" fmla="*/ 20 w 20"/>
                <a:gd name="T9" fmla="*/ 10 h 14"/>
                <a:gd name="T10" fmla="*/ 18 w 20"/>
                <a:gd name="T11" fmla="*/ 10 h 14"/>
                <a:gd name="T12" fmla="*/ 16 w 20"/>
                <a:gd name="T13" fmla="*/ 8 h 14"/>
                <a:gd name="T14" fmla="*/ 16 w 20"/>
                <a:gd name="T15" fmla="*/ 4 h 14"/>
                <a:gd name="T16" fmla="*/ 14 w 20"/>
                <a:gd name="T17" fmla="*/ 4 h 14"/>
                <a:gd name="T18" fmla="*/ 12 w 20"/>
                <a:gd name="T19" fmla="*/ 4 h 14"/>
                <a:gd name="T20" fmla="*/ 10 w 20"/>
                <a:gd name="T21" fmla="*/ 6 h 14"/>
                <a:gd name="T22" fmla="*/ 10 w 20"/>
                <a:gd name="T23" fmla="*/ 12 h 14"/>
                <a:gd name="T24" fmla="*/ 10 w 20"/>
                <a:gd name="T25" fmla="*/ 14 h 14"/>
                <a:gd name="T26" fmla="*/ 8 w 20"/>
                <a:gd name="T27" fmla="*/ 14 h 14"/>
                <a:gd name="T28" fmla="*/ 0 w 20"/>
                <a:gd name="T29" fmla="*/ 8 h 14"/>
                <a:gd name="T30" fmla="*/ 0 w 20"/>
                <a:gd name="T31" fmla="*/ 6 h 14"/>
                <a:gd name="T32" fmla="*/ 6 w 20"/>
                <a:gd name="T33" fmla="*/ 4 h 14"/>
                <a:gd name="T34" fmla="*/ 14 w 20"/>
                <a:gd name="T35" fmla="*/ 0 h 14"/>
                <a:gd name="T36" fmla="*/ 14 w 20"/>
                <a:gd name="T37" fmla="*/ 2 h 14"/>
                <a:gd name="T38" fmla="*/ 16 w 20"/>
                <a:gd name="T39" fmla="*/ 2 h 14"/>
                <a:gd name="T40" fmla="*/ 18 w 20"/>
                <a:gd name="T41" fmla="*/ 2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4"/>
                <a:gd name="T65" fmla="*/ 20 w 20"/>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4">
                  <a:moveTo>
                    <a:pt x="18" y="2"/>
                  </a:moveTo>
                  <a:lnTo>
                    <a:pt x="20" y="2"/>
                  </a:lnTo>
                  <a:lnTo>
                    <a:pt x="20" y="4"/>
                  </a:lnTo>
                  <a:lnTo>
                    <a:pt x="20" y="8"/>
                  </a:lnTo>
                  <a:lnTo>
                    <a:pt x="20" y="10"/>
                  </a:lnTo>
                  <a:lnTo>
                    <a:pt x="18" y="10"/>
                  </a:lnTo>
                  <a:lnTo>
                    <a:pt x="16" y="8"/>
                  </a:lnTo>
                  <a:lnTo>
                    <a:pt x="16" y="4"/>
                  </a:lnTo>
                  <a:lnTo>
                    <a:pt x="14" y="4"/>
                  </a:lnTo>
                  <a:lnTo>
                    <a:pt x="12" y="4"/>
                  </a:lnTo>
                  <a:lnTo>
                    <a:pt x="10" y="6"/>
                  </a:lnTo>
                  <a:lnTo>
                    <a:pt x="10" y="12"/>
                  </a:lnTo>
                  <a:lnTo>
                    <a:pt x="10" y="14"/>
                  </a:lnTo>
                  <a:lnTo>
                    <a:pt x="8" y="14"/>
                  </a:lnTo>
                  <a:lnTo>
                    <a:pt x="0" y="8"/>
                  </a:lnTo>
                  <a:lnTo>
                    <a:pt x="0" y="6"/>
                  </a:lnTo>
                  <a:lnTo>
                    <a:pt x="6" y="4"/>
                  </a:lnTo>
                  <a:lnTo>
                    <a:pt x="14" y="0"/>
                  </a:lnTo>
                  <a:lnTo>
                    <a:pt x="14" y="2"/>
                  </a:lnTo>
                  <a:lnTo>
                    <a:pt x="16" y="2"/>
                  </a:lnTo>
                  <a:lnTo>
                    <a:pt x="18" y="2"/>
                  </a:lnTo>
                  <a:close/>
                </a:path>
              </a:pathLst>
            </a:custGeom>
            <a:solidFill>
              <a:schemeClr val="tx2"/>
            </a:solidFill>
            <a:ln w="3175">
              <a:solidFill>
                <a:schemeClr val="bg1"/>
              </a:solidFill>
              <a:round/>
              <a:headEnd/>
              <a:tailEnd/>
            </a:ln>
          </p:spPr>
          <p:txBody>
            <a:bodyPr/>
            <a:lstStyle/>
            <a:p>
              <a:endParaRPr lang="fr-FR" dirty="0"/>
            </a:p>
          </p:txBody>
        </p:sp>
        <p:sp>
          <p:nvSpPr>
            <p:cNvPr id="5477" name="Freeform 546"/>
            <p:cNvSpPr>
              <a:spLocks/>
            </p:cNvSpPr>
            <p:nvPr/>
          </p:nvSpPr>
          <p:spPr bwMode="auto">
            <a:xfrm>
              <a:off x="4489" y="2628"/>
              <a:ext cx="20" cy="14"/>
            </a:xfrm>
            <a:custGeom>
              <a:avLst/>
              <a:gdLst>
                <a:gd name="T0" fmla="*/ 18 w 20"/>
                <a:gd name="T1" fmla="*/ 2 h 14"/>
                <a:gd name="T2" fmla="*/ 20 w 20"/>
                <a:gd name="T3" fmla="*/ 2 h 14"/>
                <a:gd name="T4" fmla="*/ 20 w 20"/>
                <a:gd name="T5" fmla="*/ 4 h 14"/>
                <a:gd name="T6" fmla="*/ 20 w 20"/>
                <a:gd name="T7" fmla="*/ 8 h 14"/>
                <a:gd name="T8" fmla="*/ 20 w 20"/>
                <a:gd name="T9" fmla="*/ 10 h 14"/>
                <a:gd name="T10" fmla="*/ 18 w 20"/>
                <a:gd name="T11" fmla="*/ 10 h 14"/>
                <a:gd name="T12" fmla="*/ 16 w 20"/>
                <a:gd name="T13" fmla="*/ 8 h 14"/>
                <a:gd name="T14" fmla="*/ 16 w 20"/>
                <a:gd name="T15" fmla="*/ 4 h 14"/>
                <a:gd name="T16" fmla="*/ 14 w 20"/>
                <a:gd name="T17" fmla="*/ 4 h 14"/>
                <a:gd name="T18" fmla="*/ 12 w 20"/>
                <a:gd name="T19" fmla="*/ 4 h 14"/>
                <a:gd name="T20" fmla="*/ 10 w 20"/>
                <a:gd name="T21" fmla="*/ 6 h 14"/>
                <a:gd name="T22" fmla="*/ 10 w 20"/>
                <a:gd name="T23" fmla="*/ 12 h 14"/>
                <a:gd name="T24" fmla="*/ 10 w 20"/>
                <a:gd name="T25" fmla="*/ 14 h 14"/>
                <a:gd name="T26" fmla="*/ 8 w 20"/>
                <a:gd name="T27" fmla="*/ 14 h 14"/>
                <a:gd name="T28" fmla="*/ 0 w 20"/>
                <a:gd name="T29" fmla="*/ 8 h 14"/>
                <a:gd name="T30" fmla="*/ 0 w 20"/>
                <a:gd name="T31" fmla="*/ 6 h 14"/>
                <a:gd name="T32" fmla="*/ 6 w 20"/>
                <a:gd name="T33" fmla="*/ 4 h 14"/>
                <a:gd name="T34" fmla="*/ 14 w 20"/>
                <a:gd name="T35" fmla="*/ 0 h 14"/>
                <a:gd name="T36" fmla="*/ 14 w 20"/>
                <a:gd name="T37" fmla="*/ 2 h 14"/>
                <a:gd name="T38" fmla="*/ 16 w 20"/>
                <a:gd name="T39" fmla="*/ 2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4"/>
                <a:gd name="T62" fmla="*/ 20 w 20"/>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4">
                  <a:moveTo>
                    <a:pt x="18" y="2"/>
                  </a:moveTo>
                  <a:lnTo>
                    <a:pt x="20" y="2"/>
                  </a:lnTo>
                  <a:lnTo>
                    <a:pt x="20" y="4"/>
                  </a:lnTo>
                  <a:lnTo>
                    <a:pt x="20" y="8"/>
                  </a:lnTo>
                  <a:lnTo>
                    <a:pt x="20" y="10"/>
                  </a:lnTo>
                  <a:lnTo>
                    <a:pt x="18" y="10"/>
                  </a:lnTo>
                  <a:lnTo>
                    <a:pt x="16" y="8"/>
                  </a:lnTo>
                  <a:lnTo>
                    <a:pt x="16" y="4"/>
                  </a:lnTo>
                  <a:lnTo>
                    <a:pt x="14" y="4"/>
                  </a:lnTo>
                  <a:lnTo>
                    <a:pt x="12" y="4"/>
                  </a:lnTo>
                  <a:lnTo>
                    <a:pt x="10" y="6"/>
                  </a:lnTo>
                  <a:lnTo>
                    <a:pt x="10" y="12"/>
                  </a:lnTo>
                  <a:lnTo>
                    <a:pt x="10" y="14"/>
                  </a:lnTo>
                  <a:lnTo>
                    <a:pt x="8" y="14"/>
                  </a:lnTo>
                  <a:lnTo>
                    <a:pt x="0" y="8"/>
                  </a:lnTo>
                  <a:lnTo>
                    <a:pt x="0" y="6"/>
                  </a:lnTo>
                  <a:lnTo>
                    <a:pt x="6" y="4"/>
                  </a:lnTo>
                  <a:lnTo>
                    <a:pt x="14" y="0"/>
                  </a:lnTo>
                  <a:lnTo>
                    <a:pt x="14" y="2"/>
                  </a:lnTo>
                  <a:lnTo>
                    <a:pt x="16" y="2"/>
                  </a:lnTo>
                </a:path>
              </a:pathLst>
            </a:custGeom>
            <a:solidFill>
              <a:schemeClr val="tx2"/>
            </a:solidFill>
            <a:ln w="3175">
              <a:solidFill>
                <a:schemeClr val="bg1"/>
              </a:solidFill>
              <a:round/>
              <a:headEnd/>
              <a:tailEnd/>
            </a:ln>
          </p:spPr>
          <p:txBody>
            <a:bodyPr/>
            <a:lstStyle/>
            <a:p>
              <a:endParaRPr lang="fr-FR" dirty="0"/>
            </a:p>
          </p:txBody>
        </p:sp>
        <p:sp>
          <p:nvSpPr>
            <p:cNvPr id="5478" name="Freeform 547"/>
            <p:cNvSpPr>
              <a:spLocks/>
            </p:cNvSpPr>
            <p:nvPr/>
          </p:nvSpPr>
          <p:spPr bwMode="auto">
            <a:xfrm>
              <a:off x="3226" y="2718"/>
              <a:ext cx="162" cy="159"/>
            </a:xfrm>
            <a:custGeom>
              <a:avLst/>
              <a:gdLst>
                <a:gd name="T0" fmla="*/ 146 w 162"/>
                <a:gd name="T1" fmla="*/ 54 h 159"/>
                <a:gd name="T2" fmla="*/ 144 w 162"/>
                <a:gd name="T3" fmla="*/ 84 h 159"/>
                <a:gd name="T4" fmla="*/ 150 w 162"/>
                <a:gd name="T5" fmla="*/ 89 h 159"/>
                <a:gd name="T6" fmla="*/ 146 w 162"/>
                <a:gd name="T7" fmla="*/ 93 h 159"/>
                <a:gd name="T8" fmla="*/ 148 w 162"/>
                <a:gd name="T9" fmla="*/ 103 h 159"/>
                <a:gd name="T10" fmla="*/ 144 w 162"/>
                <a:gd name="T11" fmla="*/ 109 h 159"/>
                <a:gd name="T12" fmla="*/ 148 w 162"/>
                <a:gd name="T13" fmla="*/ 117 h 159"/>
                <a:gd name="T14" fmla="*/ 150 w 162"/>
                <a:gd name="T15" fmla="*/ 125 h 159"/>
                <a:gd name="T16" fmla="*/ 152 w 162"/>
                <a:gd name="T17" fmla="*/ 131 h 159"/>
                <a:gd name="T18" fmla="*/ 156 w 162"/>
                <a:gd name="T19" fmla="*/ 135 h 159"/>
                <a:gd name="T20" fmla="*/ 162 w 162"/>
                <a:gd name="T21" fmla="*/ 139 h 159"/>
                <a:gd name="T22" fmla="*/ 136 w 162"/>
                <a:gd name="T23" fmla="*/ 155 h 159"/>
                <a:gd name="T24" fmla="*/ 128 w 162"/>
                <a:gd name="T25" fmla="*/ 153 h 159"/>
                <a:gd name="T26" fmla="*/ 110 w 162"/>
                <a:gd name="T27" fmla="*/ 157 h 159"/>
                <a:gd name="T28" fmla="*/ 102 w 162"/>
                <a:gd name="T29" fmla="*/ 159 h 159"/>
                <a:gd name="T30" fmla="*/ 96 w 162"/>
                <a:gd name="T31" fmla="*/ 155 h 159"/>
                <a:gd name="T32" fmla="*/ 80 w 162"/>
                <a:gd name="T33" fmla="*/ 157 h 159"/>
                <a:gd name="T34" fmla="*/ 76 w 162"/>
                <a:gd name="T35" fmla="*/ 145 h 159"/>
                <a:gd name="T36" fmla="*/ 66 w 162"/>
                <a:gd name="T37" fmla="*/ 127 h 159"/>
                <a:gd name="T38" fmla="*/ 60 w 162"/>
                <a:gd name="T39" fmla="*/ 127 h 159"/>
                <a:gd name="T40" fmla="*/ 54 w 162"/>
                <a:gd name="T41" fmla="*/ 127 h 159"/>
                <a:gd name="T42" fmla="*/ 48 w 162"/>
                <a:gd name="T43" fmla="*/ 123 h 159"/>
                <a:gd name="T44" fmla="*/ 24 w 162"/>
                <a:gd name="T45" fmla="*/ 111 h 159"/>
                <a:gd name="T46" fmla="*/ 14 w 162"/>
                <a:gd name="T47" fmla="*/ 87 h 159"/>
                <a:gd name="T48" fmla="*/ 2 w 162"/>
                <a:gd name="T49" fmla="*/ 76 h 159"/>
                <a:gd name="T50" fmla="*/ 2 w 162"/>
                <a:gd name="T51" fmla="*/ 66 h 159"/>
                <a:gd name="T52" fmla="*/ 0 w 162"/>
                <a:gd name="T53" fmla="*/ 60 h 159"/>
                <a:gd name="T54" fmla="*/ 8 w 162"/>
                <a:gd name="T55" fmla="*/ 48 h 159"/>
                <a:gd name="T56" fmla="*/ 18 w 162"/>
                <a:gd name="T57" fmla="*/ 28 h 159"/>
                <a:gd name="T58" fmla="*/ 14 w 162"/>
                <a:gd name="T59" fmla="*/ 26 h 159"/>
                <a:gd name="T60" fmla="*/ 18 w 162"/>
                <a:gd name="T61" fmla="*/ 16 h 159"/>
                <a:gd name="T62" fmla="*/ 18 w 162"/>
                <a:gd name="T63" fmla="*/ 0 h 159"/>
                <a:gd name="T64" fmla="*/ 32 w 162"/>
                <a:gd name="T65" fmla="*/ 16 h 159"/>
                <a:gd name="T66" fmla="*/ 34 w 162"/>
                <a:gd name="T67" fmla="*/ 26 h 159"/>
                <a:gd name="T68" fmla="*/ 38 w 162"/>
                <a:gd name="T69" fmla="*/ 22 h 159"/>
                <a:gd name="T70" fmla="*/ 44 w 162"/>
                <a:gd name="T71" fmla="*/ 24 h 159"/>
                <a:gd name="T72" fmla="*/ 48 w 162"/>
                <a:gd name="T73" fmla="*/ 28 h 159"/>
                <a:gd name="T74" fmla="*/ 50 w 162"/>
                <a:gd name="T75" fmla="*/ 22 h 159"/>
                <a:gd name="T76" fmla="*/ 58 w 162"/>
                <a:gd name="T77" fmla="*/ 20 h 159"/>
                <a:gd name="T78" fmla="*/ 58 w 162"/>
                <a:gd name="T79" fmla="*/ 18 h 159"/>
                <a:gd name="T80" fmla="*/ 58 w 162"/>
                <a:gd name="T81" fmla="*/ 14 h 159"/>
                <a:gd name="T82" fmla="*/ 60 w 162"/>
                <a:gd name="T83" fmla="*/ 10 h 159"/>
                <a:gd name="T84" fmla="*/ 64 w 162"/>
                <a:gd name="T85" fmla="*/ 4 h 159"/>
                <a:gd name="T86" fmla="*/ 66 w 162"/>
                <a:gd name="T87" fmla="*/ 0 h 159"/>
                <a:gd name="T88" fmla="*/ 122 w 162"/>
                <a:gd name="T89" fmla="*/ 30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2"/>
                <a:gd name="T136" fmla="*/ 0 h 159"/>
                <a:gd name="T137" fmla="*/ 162 w 162"/>
                <a:gd name="T138" fmla="*/ 159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2" h="159">
                  <a:moveTo>
                    <a:pt x="122" y="30"/>
                  </a:moveTo>
                  <a:lnTo>
                    <a:pt x="124" y="42"/>
                  </a:lnTo>
                  <a:lnTo>
                    <a:pt x="146" y="54"/>
                  </a:lnTo>
                  <a:lnTo>
                    <a:pt x="138" y="76"/>
                  </a:lnTo>
                  <a:lnTo>
                    <a:pt x="138" y="80"/>
                  </a:lnTo>
                  <a:lnTo>
                    <a:pt x="144" y="84"/>
                  </a:lnTo>
                  <a:lnTo>
                    <a:pt x="144" y="86"/>
                  </a:lnTo>
                  <a:lnTo>
                    <a:pt x="148" y="87"/>
                  </a:lnTo>
                  <a:lnTo>
                    <a:pt x="150" y="89"/>
                  </a:lnTo>
                  <a:lnTo>
                    <a:pt x="150" y="91"/>
                  </a:lnTo>
                  <a:lnTo>
                    <a:pt x="148" y="91"/>
                  </a:lnTo>
                  <a:lnTo>
                    <a:pt x="146" y="93"/>
                  </a:lnTo>
                  <a:lnTo>
                    <a:pt x="146" y="99"/>
                  </a:lnTo>
                  <a:lnTo>
                    <a:pt x="146" y="101"/>
                  </a:lnTo>
                  <a:lnTo>
                    <a:pt x="148" y="103"/>
                  </a:lnTo>
                  <a:lnTo>
                    <a:pt x="146" y="105"/>
                  </a:lnTo>
                  <a:lnTo>
                    <a:pt x="146" y="107"/>
                  </a:lnTo>
                  <a:lnTo>
                    <a:pt x="144" y="109"/>
                  </a:lnTo>
                  <a:lnTo>
                    <a:pt x="146" y="115"/>
                  </a:lnTo>
                  <a:lnTo>
                    <a:pt x="148" y="115"/>
                  </a:lnTo>
                  <a:lnTo>
                    <a:pt x="148" y="117"/>
                  </a:lnTo>
                  <a:lnTo>
                    <a:pt x="150" y="123"/>
                  </a:lnTo>
                  <a:lnTo>
                    <a:pt x="152" y="123"/>
                  </a:lnTo>
                  <a:lnTo>
                    <a:pt x="150" y="125"/>
                  </a:lnTo>
                  <a:lnTo>
                    <a:pt x="152" y="127"/>
                  </a:lnTo>
                  <a:lnTo>
                    <a:pt x="152" y="129"/>
                  </a:lnTo>
                  <a:lnTo>
                    <a:pt x="152" y="131"/>
                  </a:lnTo>
                  <a:lnTo>
                    <a:pt x="154" y="131"/>
                  </a:lnTo>
                  <a:lnTo>
                    <a:pt x="154" y="133"/>
                  </a:lnTo>
                  <a:lnTo>
                    <a:pt x="156" y="135"/>
                  </a:lnTo>
                  <a:lnTo>
                    <a:pt x="158" y="137"/>
                  </a:lnTo>
                  <a:lnTo>
                    <a:pt x="160" y="139"/>
                  </a:lnTo>
                  <a:lnTo>
                    <a:pt x="162" y="139"/>
                  </a:lnTo>
                  <a:lnTo>
                    <a:pt x="162" y="141"/>
                  </a:lnTo>
                  <a:lnTo>
                    <a:pt x="154" y="149"/>
                  </a:lnTo>
                  <a:lnTo>
                    <a:pt x="136" y="155"/>
                  </a:lnTo>
                  <a:lnTo>
                    <a:pt x="134" y="153"/>
                  </a:lnTo>
                  <a:lnTo>
                    <a:pt x="130" y="153"/>
                  </a:lnTo>
                  <a:lnTo>
                    <a:pt x="128" y="153"/>
                  </a:lnTo>
                  <a:lnTo>
                    <a:pt x="124" y="153"/>
                  </a:lnTo>
                  <a:lnTo>
                    <a:pt x="120" y="157"/>
                  </a:lnTo>
                  <a:lnTo>
                    <a:pt x="110" y="157"/>
                  </a:lnTo>
                  <a:lnTo>
                    <a:pt x="106" y="159"/>
                  </a:lnTo>
                  <a:lnTo>
                    <a:pt x="104" y="159"/>
                  </a:lnTo>
                  <a:lnTo>
                    <a:pt x="102" y="159"/>
                  </a:lnTo>
                  <a:lnTo>
                    <a:pt x="100" y="159"/>
                  </a:lnTo>
                  <a:lnTo>
                    <a:pt x="98" y="157"/>
                  </a:lnTo>
                  <a:lnTo>
                    <a:pt x="96" y="155"/>
                  </a:lnTo>
                  <a:lnTo>
                    <a:pt x="94" y="157"/>
                  </a:lnTo>
                  <a:lnTo>
                    <a:pt x="92" y="157"/>
                  </a:lnTo>
                  <a:lnTo>
                    <a:pt x="80" y="157"/>
                  </a:lnTo>
                  <a:lnTo>
                    <a:pt x="78" y="153"/>
                  </a:lnTo>
                  <a:lnTo>
                    <a:pt x="76" y="151"/>
                  </a:lnTo>
                  <a:lnTo>
                    <a:pt x="76" y="145"/>
                  </a:lnTo>
                  <a:lnTo>
                    <a:pt x="72" y="131"/>
                  </a:lnTo>
                  <a:lnTo>
                    <a:pt x="68" y="129"/>
                  </a:lnTo>
                  <a:lnTo>
                    <a:pt x="66" y="127"/>
                  </a:lnTo>
                  <a:lnTo>
                    <a:pt x="64" y="129"/>
                  </a:lnTo>
                  <a:lnTo>
                    <a:pt x="62" y="127"/>
                  </a:lnTo>
                  <a:lnTo>
                    <a:pt x="60" y="127"/>
                  </a:lnTo>
                  <a:lnTo>
                    <a:pt x="58" y="129"/>
                  </a:lnTo>
                  <a:lnTo>
                    <a:pt x="56" y="127"/>
                  </a:lnTo>
                  <a:lnTo>
                    <a:pt x="54" y="127"/>
                  </a:lnTo>
                  <a:lnTo>
                    <a:pt x="50" y="125"/>
                  </a:lnTo>
                  <a:lnTo>
                    <a:pt x="50" y="123"/>
                  </a:lnTo>
                  <a:lnTo>
                    <a:pt x="48" y="123"/>
                  </a:lnTo>
                  <a:lnTo>
                    <a:pt x="32" y="117"/>
                  </a:lnTo>
                  <a:lnTo>
                    <a:pt x="26" y="113"/>
                  </a:lnTo>
                  <a:lnTo>
                    <a:pt x="24" y="111"/>
                  </a:lnTo>
                  <a:lnTo>
                    <a:pt x="22" y="111"/>
                  </a:lnTo>
                  <a:lnTo>
                    <a:pt x="14" y="95"/>
                  </a:lnTo>
                  <a:lnTo>
                    <a:pt x="14" y="87"/>
                  </a:lnTo>
                  <a:lnTo>
                    <a:pt x="8" y="84"/>
                  </a:lnTo>
                  <a:lnTo>
                    <a:pt x="2" y="80"/>
                  </a:lnTo>
                  <a:lnTo>
                    <a:pt x="2" y="76"/>
                  </a:lnTo>
                  <a:lnTo>
                    <a:pt x="4" y="76"/>
                  </a:lnTo>
                  <a:lnTo>
                    <a:pt x="4" y="74"/>
                  </a:lnTo>
                  <a:lnTo>
                    <a:pt x="2" y="66"/>
                  </a:lnTo>
                  <a:lnTo>
                    <a:pt x="2" y="62"/>
                  </a:lnTo>
                  <a:lnTo>
                    <a:pt x="2" y="60"/>
                  </a:lnTo>
                  <a:lnTo>
                    <a:pt x="0" y="60"/>
                  </a:lnTo>
                  <a:lnTo>
                    <a:pt x="0" y="50"/>
                  </a:lnTo>
                  <a:lnTo>
                    <a:pt x="2" y="50"/>
                  </a:lnTo>
                  <a:lnTo>
                    <a:pt x="8" y="48"/>
                  </a:lnTo>
                  <a:lnTo>
                    <a:pt x="18" y="32"/>
                  </a:lnTo>
                  <a:lnTo>
                    <a:pt x="18" y="30"/>
                  </a:lnTo>
                  <a:lnTo>
                    <a:pt x="18" y="28"/>
                  </a:lnTo>
                  <a:lnTo>
                    <a:pt x="16" y="28"/>
                  </a:lnTo>
                  <a:lnTo>
                    <a:pt x="14" y="28"/>
                  </a:lnTo>
                  <a:lnTo>
                    <a:pt x="14" y="26"/>
                  </a:lnTo>
                  <a:lnTo>
                    <a:pt x="14" y="24"/>
                  </a:lnTo>
                  <a:lnTo>
                    <a:pt x="14" y="22"/>
                  </a:lnTo>
                  <a:lnTo>
                    <a:pt x="18" y="16"/>
                  </a:lnTo>
                  <a:lnTo>
                    <a:pt x="18" y="14"/>
                  </a:lnTo>
                  <a:lnTo>
                    <a:pt x="12" y="0"/>
                  </a:lnTo>
                  <a:lnTo>
                    <a:pt x="18" y="0"/>
                  </a:lnTo>
                  <a:lnTo>
                    <a:pt x="20" y="0"/>
                  </a:lnTo>
                  <a:lnTo>
                    <a:pt x="32" y="0"/>
                  </a:lnTo>
                  <a:lnTo>
                    <a:pt x="32" y="16"/>
                  </a:lnTo>
                  <a:lnTo>
                    <a:pt x="32" y="22"/>
                  </a:lnTo>
                  <a:lnTo>
                    <a:pt x="32" y="24"/>
                  </a:lnTo>
                  <a:lnTo>
                    <a:pt x="34" y="26"/>
                  </a:lnTo>
                  <a:lnTo>
                    <a:pt x="36" y="24"/>
                  </a:lnTo>
                  <a:lnTo>
                    <a:pt x="36" y="22"/>
                  </a:lnTo>
                  <a:lnTo>
                    <a:pt x="38" y="22"/>
                  </a:lnTo>
                  <a:lnTo>
                    <a:pt x="38" y="20"/>
                  </a:lnTo>
                  <a:lnTo>
                    <a:pt x="40" y="18"/>
                  </a:lnTo>
                  <a:lnTo>
                    <a:pt x="44" y="24"/>
                  </a:lnTo>
                  <a:lnTo>
                    <a:pt x="46" y="22"/>
                  </a:lnTo>
                  <a:lnTo>
                    <a:pt x="48" y="22"/>
                  </a:lnTo>
                  <a:lnTo>
                    <a:pt x="48" y="28"/>
                  </a:lnTo>
                  <a:lnTo>
                    <a:pt x="50" y="26"/>
                  </a:lnTo>
                  <a:lnTo>
                    <a:pt x="50" y="24"/>
                  </a:lnTo>
                  <a:lnTo>
                    <a:pt x="50" y="22"/>
                  </a:lnTo>
                  <a:lnTo>
                    <a:pt x="52" y="22"/>
                  </a:lnTo>
                  <a:lnTo>
                    <a:pt x="56" y="22"/>
                  </a:lnTo>
                  <a:lnTo>
                    <a:pt x="58" y="20"/>
                  </a:lnTo>
                  <a:lnTo>
                    <a:pt x="62" y="18"/>
                  </a:lnTo>
                  <a:lnTo>
                    <a:pt x="62" y="16"/>
                  </a:lnTo>
                  <a:lnTo>
                    <a:pt x="58" y="18"/>
                  </a:lnTo>
                  <a:lnTo>
                    <a:pt x="54" y="16"/>
                  </a:lnTo>
                  <a:lnTo>
                    <a:pt x="56" y="16"/>
                  </a:lnTo>
                  <a:lnTo>
                    <a:pt x="58" y="14"/>
                  </a:lnTo>
                  <a:lnTo>
                    <a:pt x="58" y="12"/>
                  </a:lnTo>
                  <a:lnTo>
                    <a:pt x="60" y="12"/>
                  </a:lnTo>
                  <a:lnTo>
                    <a:pt x="60" y="10"/>
                  </a:lnTo>
                  <a:lnTo>
                    <a:pt x="62" y="8"/>
                  </a:lnTo>
                  <a:lnTo>
                    <a:pt x="64" y="6"/>
                  </a:lnTo>
                  <a:lnTo>
                    <a:pt x="64" y="4"/>
                  </a:lnTo>
                  <a:lnTo>
                    <a:pt x="66" y="4"/>
                  </a:lnTo>
                  <a:lnTo>
                    <a:pt x="64" y="2"/>
                  </a:lnTo>
                  <a:lnTo>
                    <a:pt x="66" y="0"/>
                  </a:lnTo>
                  <a:lnTo>
                    <a:pt x="68" y="0"/>
                  </a:lnTo>
                  <a:lnTo>
                    <a:pt x="120" y="30"/>
                  </a:lnTo>
                  <a:lnTo>
                    <a:pt x="122" y="30"/>
                  </a:lnTo>
                  <a:close/>
                </a:path>
              </a:pathLst>
            </a:custGeom>
            <a:solidFill>
              <a:schemeClr val="tx2"/>
            </a:solidFill>
            <a:ln w="3175">
              <a:solidFill>
                <a:schemeClr val="bg1"/>
              </a:solidFill>
              <a:round/>
              <a:headEnd/>
              <a:tailEnd/>
            </a:ln>
          </p:spPr>
          <p:txBody>
            <a:bodyPr/>
            <a:lstStyle/>
            <a:p>
              <a:endParaRPr lang="fr-FR" dirty="0"/>
            </a:p>
          </p:txBody>
        </p:sp>
        <p:sp>
          <p:nvSpPr>
            <p:cNvPr id="5479" name="Freeform 548"/>
            <p:cNvSpPr>
              <a:spLocks/>
            </p:cNvSpPr>
            <p:nvPr/>
          </p:nvSpPr>
          <p:spPr bwMode="auto">
            <a:xfrm>
              <a:off x="3226" y="2718"/>
              <a:ext cx="162" cy="159"/>
            </a:xfrm>
            <a:custGeom>
              <a:avLst/>
              <a:gdLst>
                <a:gd name="T0" fmla="*/ 146 w 162"/>
                <a:gd name="T1" fmla="*/ 54 h 159"/>
                <a:gd name="T2" fmla="*/ 144 w 162"/>
                <a:gd name="T3" fmla="*/ 84 h 159"/>
                <a:gd name="T4" fmla="*/ 150 w 162"/>
                <a:gd name="T5" fmla="*/ 89 h 159"/>
                <a:gd name="T6" fmla="*/ 146 w 162"/>
                <a:gd name="T7" fmla="*/ 93 h 159"/>
                <a:gd name="T8" fmla="*/ 148 w 162"/>
                <a:gd name="T9" fmla="*/ 103 h 159"/>
                <a:gd name="T10" fmla="*/ 144 w 162"/>
                <a:gd name="T11" fmla="*/ 109 h 159"/>
                <a:gd name="T12" fmla="*/ 148 w 162"/>
                <a:gd name="T13" fmla="*/ 117 h 159"/>
                <a:gd name="T14" fmla="*/ 150 w 162"/>
                <a:gd name="T15" fmla="*/ 125 h 159"/>
                <a:gd name="T16" fmla="*/ 152 w 162"/>
                <a:gd name="T17" fmla="*/ 131 h 159"/>
                <a:gd name="T18" fmla="*/ 156 w 162"/>
                <a:gd name="T19" fmla="*/ 135 h 159"/>
                <a:gd name="T20" fmla="*/ 162 w 162"/>
                <a:gd name="T21" fmla="*/ 139 h 159"/>
                <a:gd name="T22" fmla="*/ 136 w 162"/>
                <a:gd name="T23" fmla="*/ 155 h 159"/>
                <a:gd name="T24" fmla="*/ 128 w 162"/>
                <a:gd name="T25" fmla="*/ 153 h 159"/>
                <a:gd name="T26" fmla="*/ 110 w 162"/>
                <a:gd name="T27" fmla="*/ 157 h 159"/>
                <a:gd name="T28" fmla="*/ 102 w 162"/>
                <a:gd name="T29" fmla="*/ 159 h 159"/>
                <a:gd name="T30" fmla="*/ 96 w 162"/>
                <a:gd name="T31" fmla="*/ 155 h 159"/>
                <a:gd name="T32" fmla="*/ 80 w 162"/>
                <a:gd name="T33" fmla="*/ 157 h 159"/>
                <a:gd name="T34" fmla="*/ 76 w 162"/>
                <a:gd name="T35" fmla="*/ 145 h 159"/>
                <a:gd name="T36" fmla="*/ 66 w 162"/>
                <a:gd name="T37" fmla="*/ 127 h 159"/>
                <a:gd name="T38" fmla="*/ 60 w 162"/>
                <a:gd name="T39" fmla="*/ 127 h 159"/>
                <a:gd name="T40" fmla="*/ 54 w 162"/>
                <a:gd name="T41" fmla="*/ 127 h 159"/>
                <a:gd name="T42" fmla="*/ 48 w 162"/>
                <a:gd name="T43" fmla="*/ 123 h 159"/>
                <a:gd name="T44" fmla="*/ 24 w 162"/>
                <a:gd name="T45" fmla="*/ 111 h 159"/>
                <a:gd name="T46" fmla="*/ 14 w 162"/>
                <a:gd name="T47" fmla="*/ 87 h 159"/>
                <a:gd name="T48" fmla="*/ 2 w 162"/>
                <a:gd name="T49" fmla="*/ 76 h 159"/>
                <a:gd name="T50" fmla="*/ 2 w 162"/>
                <a:gd name="T51" fmla="*/ 66 h 159"/>
                <a:gd name="T52" fmla="*/ 0 w 162"/>
                <a:gd name="T53" fmla="*/ 60 h 159"/>
                <a:gd name="T54" fmla="*/ 8 w 162"/>
                <a:gd name="T55" fmla="*/ 48 h 159"/>
                <a:gd name="T56" fmla="*/ 18 w 162"/>
                <a:gd name="T57" fmla="*/ 28 h 159"/>
                <a:gd name="T58" fmla="*/ 14 w 162"/>
                <a:gd name="T59" fmla="*/ 26 h 159"/>
                <a:gd name="T60" fmla="*/ 18 w 162"/>
                <a:gd name="T61" fmla="*/ 16 h 159"/>
                <a:gd name="T62" fmla="*/ 18 w 162"/>
                <a:gd name="T63" fmla="*/ 0 h 159"/>
                <a:gd name="T64" fmla="*/ 32 w 162"/>
                <a:gd name="T65" fmla="*/ 16 h 159"/>
                <a:gd name="T66" fmla="*/ 34 w 162"/>
                <a:gd name="T67" fmla="*/ 26 h 159"/>
                <a:gd name="T68" fmla="*/ 38 w 162"/>
                <a:gd name="T69" fmla="*/ 22 h 159"/>
                <a:gd name="T70" fmla="*/ 44 w 162"/>
                <a:gd name="T71" fmla="*/ 24 h 159"/>
                <a:gd name="T72" fmla="*/ 48 w 162"/>
                <a:gd name="T73" fmla="*/ 28 h 159"/>
                <a:gd name="T74" fmla="*/ 50 w 162"/>
                <a:gd name="T75" fmla="*/ 22 h 159"/>
                <a:gd name="T76" fmla="*/ 58 w 162"/>
                <a:gd name="T77" fmla="*/ 20 h 159"/>
                <a:gd name="T78" fmla="*/ 58 w 162"/>
                <a:gd name="T79" fmla="*/ 18 h 159"/>
                <a:gd name="T80" fmla="*/ 58 w 162"/>
                <a:gd name="T81" fmla="*/ 14 h 159"/>
                <a:gd name="T82" fmla="*/ 60 w 162"/>
                <a:gd name="T83" fmla="*/ 10 h 159"/>
                <a:gd name="T84" fmla="*/ 64 w 162"/>
                <a:gd name="T85" fmla="*/ 4 h 159"/>
                <a:gd name="T86" fmla="*/ 66 w 162"/>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159"/>
                <a:gd name="T134" fmla="*/ 162 w 162"/>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159">
                  <a:moveTo>
                    <a:pt x="122" y="30"/>
                  </a:moveTo>
                  <a:lnTo>
                    <a:pt x="124" y="42"/>
                  </a:lnTo>
                  <a:lnTo>
                    <a:pt x="146" y="54"/>
                  </a:lnTo>
                  <a:lnTo>
                    <a:pt x="138" y="76"/>
                  </a:lnTo>
                  <a:lnTo>
                    <a:pt x="138" y="80"/>
                  </a:lnTo>
                  <a:lnTo>
                    <a:pt x="144" y="84"/>
                  </a:lnTo>
                  <a:lnTo>
                    <a:pt x="144" y="86"/>
                  </a:lnTo>
                  <a:lnTo>
                    <a:pt x="148" y="87"/>
                  </a:lnTo>
                  <a:lnTo>
                    <a:pt x="150" y="89"/>
                  </a:lnTo>
                  <a:lnTo>
                    <a:pt x="150" y="91"/>
                  </a:lnTo>
                  <a:lnTo>
                    <a:pt x="148" y="91"/>
                  </a:lnTo>
                  <a:lnTo>
                    <a:pt x="146" y="93"/>
                  </a:lnTo>
                  <a:lnTo>
                    <a:pt x="146" y="99"/>
                  </a:lnTo>
                  <a:lnTo>
                    <a:pt x="146" y="101"/>
                  </a:lnTo>
                  <a:lnTo>
                    <a:pt x="148" y="103"/>
                  </a:lnTo>
                  <a:lnTo>
                    <a:pt x="146" y="105"/>
                  </a:lnTo>
                  <a:lnTo>
                    <a:pt x="146" y="107"/>
                  </a:lnTo>
                  <a:lnTo>
                    <a:pt x="144" y="109"/>
                  </a:lnTo>
                  <a:lnTo>
                    <a:pt x="146" y="115"/>
                  </a:lnTo>
                  <a:lnTo>
                    <a:pt x="148" y="115"/>
                  </a:lnTo>
                  <a:lnTo>
                    <a:pt x="148" y="117"/>
                  </a:lnTo>
                  <a:lnTo>
                    <a:pt x="150" y="123"/>
                  </a:lnTo>
                  <a:lnTo>
                    <a:pt x="152" y="123"/>
                  </a:lnTo>
                  <a:lnTo>
                    <a:pt x="150" y="125"/>
                  </a:lnTo>
                  <a:lnTo>
                    <a:pt x="152" y="127"/>
                  </a:lnTo>
                  <a:lnTo>
                    <a:pt x="152" y="129"/>
                  </a:lnTo>
                  <a:lnTo>
                    <a:pt x="152" y="131"/>
                  </a:lnTo>
                  <a:lnTo>
                    <a:pt x="154" y="131"/>
                  </a:lnTo>
                  <a:lnTo>
                    <a:pt x="154" y="133"/>
                  </a:lnTo>
                  <a:lnTo>
                    <a:pt x="156" y="135"/>
                  </a:lnTo>
                  <a:lnTo>
                    <a:pt x="158" y="137"/>
                  </a:lnTo>
                  <a:lnTo>
                    <a:pt x="160" y="139"/>
                  </a:lnTo>
                  <a:lnTo>
                    <a:pt x="162" y="139"/>
                  </a:lnTo>
                  <a:lnTo>
                    <a:pt x="162" y="141"/>
                  </a:lnTo>
                  <a:lnTo>
                    <a:pt x="154" y="149"/>
                  </a:lnTo>
                  <a:lnTo>
                    <a:pt x="136" y="155"/>
                  </a:lnTo>
                  <a:lnTo>
                    <a:pt x="134" y="153"/>
                  </a:lnTo>
                  <a:lnTo>
                    <a:pt x="130" y="153"/>
                  </a:lnTo>
                  <a:lnTo>
                    <a:pt x="128" y="153"/>
                  </a:lnTo>
                  <a:lnTo>
                    <a:pt x="124" y="153"/>
                  </a:lnTo>
                  <a:lnTo>
                    <a:pt x="120" y="157"/>
                  </a:lnTo>
                  <a:lnTo>
                    <a:pt x="110" y="157"/>
                  </a:lnTo>
                  <a:lnTo>
                    <a:pt x="106" y="159"/>
                  </a:lnTo>
                  <a:lnTo>
                    <a:pt x="104" y="159"/>
                  </a:lnTo>
                  <a:lnTo>
                    <a:pt x="102" y="159"/>
                  </a:lnTo>
                  <a:lnTo>
                    <a:pt x="100" y="159"/>
                  </a:lnTo>
                  <a:lnTo>
                    <a:pt x="98" y="157"/>
                  </a:lnTo>
                  <a:lnTo>
                    <a:pt x="96" y="155"/>
                  </a:lnTo>
                  <a:lnTo>
                    <a:pt x="94" y="157"/>
                  </a:lnTo>
                  <a:lnTo>
                    <a:pt x="92" y="157"/>
                  </a:lnTo>
                  <a:lnTo>
                    <a:pt x="80" y="157"/>
                  </a:lnTo>
                  <a:lnTo>
                    <a:pt x="78" y="153"/>
                  </a:lnTo>
                  <a:lnTo>
                    <a:pt x="76" y="151"/>
                  </a:lnTo>
                  <a:lnTo>
                    <a:pt x="76" y="145"/>
                  </a:lnTo>
                  <a:lnTo>
                    <a:pt x="72" y="131"/>
                  </a:lnTo>
                  <a:lnTo>
                    <a:pt x="68" y="129"/>
                  </a:lnTo>
                  <a:lnTo>
                    <a:pt x="66" y="127"/>
                  </a:lnTo>
                  <a:lnTo>
                    <a:pt x="64" y="129"/>
                  </a:lnTo>
                  <a:lnTo>
                    <a:pt x="62" y="127"/>
                  </a:lnTo>
                  <a:lnTo>
                    <a:pt x="60" y="127"/>
                  </a:lnTo>
                  <a:lnTo>
                    <a:pt x="58" y="129"/>
                  </a:lnTo>
                  <a:lnTo>
                    <a:pt x="56" y="127"/>
                  </a:lnTo>
                  <a:lnTo>
                    <a:pt x="54" y="127"/>
                  </a:lnTo>
                  <a:lnTo>
                    <a:pt x="50" y="125"/>
                  </a:lnTo>
                  <a:lnTo>
                    <a:pt x="50" y="123"/>
                  </a:lnTo>
                  <a:lnTo>
                    <a:pt x="48" y="123"/>
                  </a:lnTo>
                  <a:lnTo>
                    <a:pt x="32" y="117"/>
                  </a:lnTo>
                  <a:lnTo>
                    <a:pt x="26" y="113"/>
                  </a:lnTo>
                  <a:lnTo>
                    <a:pt x="24" y="111"/>
                  </a:lnTo>
                  <a:lnTo>
                    <a:pt x="22" y="111"/>
                  </a:lnTo>
                  <a:lnTo>
                    <a:pt x="14" y="95"/>
                  </a:lnTo>
                  <a:lnTo>
                    <a:pt x="14" y="87"/>
                  </a:lnTo>
                  <a:lnTo>
                    <a:pt x="8" y="84"/>
                  </a:lnTo>
                  <a:lnTo>
                    <a:pt x="2" y="80"/>
                  </a:lnTo>
                  <a:lnTo>
                    <a:pt x="2" y="76"/>
                  </a:lnTo>
                  <a:lnTo>
                    <a:pt x="4" y="76"/>
                  </a:lnTo>
                  <a:lnTo>
                    <a:pt x="4" y="74"/>
                  </a:lnTo>
                  <a:lnTo>
                    <a:pt x="2" y="66"/>
                  </a:lnTo>
                  <a:lnTo>
                    <a:pt x="2" y="62"/>
                  </a:lnTo>
                  <a:lnTo>
                    <a:pt x="2" y="60"/>
                  </a:lnTo>
                  <a:lnTo>
                    <a:pt x="0" y="60"/>
                  </a:lnTo>
                  <a:lnTo>
                    <a:pt x="0" y="50"/>
                  </a:lnTo>
                  <a:lnTo>
                    <a:pt x="2" y="50"/>
                  </a:lnTo>
                  <a:lnTo>
                    <a:pt x="8" y="48"/>
                  </a:lnTo>
                  <a:lnTo>
                    <a:pt x="18" y="32"/>
                  </a:lnTo>
                  <a:lnTo>
                    <a:pt x="18" y="30"/>
                  </a:lnTo>
                  <a:lnTo>
                    <a:pt x="18" y="28"/>
                  </a:lnTo>
                  <a:lnTo>
                    <a:pt x="16" y="28"/>
                  </a:lnTo>
                  <a:lnTo>
                    <a:pt x="14" y="28"/>
                  </a:lnTo>
                  <a:lnTo>
                    <a:pt x="14" y="26"/>
                  </a:lnTo>
                  <a:lnTo>
                    <a:pt x="14" y="24"/>
                  </a:lnTo>
                  <a:lnTo>
                    <a:pt x="14" y="22"/>
                  </a:lnTo>
                  <a:lnTo>
                    <a:pt x="18" y="16"/>
                  </a:lnTo>
                  <a:lnTo>
                    <a:pt x="18" y="14"/>
                  </a:lnTo>
                  <a:lnTo>
                    <a:pt x="12" y="0"/>
                  </a:lnTo>
                  <a:lnTo>
                    <a:pt x="18" y="0"/>
                  </a:lnTo>
                  <a:lnTo>
                    <a:pt x="20" y="0"/>
                  </a:lnTo>
                  <a:lnTo>
                    <a:pt x="32" y="0"/>
                  </a:lnTo>
                  <a:lnTo>
                    <a:pt x="32" y="16"/>
                  </a:lnTo>
                  <a:lnTo>
                    <a:pt x="32" y="22"/>
                  </a:lnTo>
                  <a:lnTo>
                    <a:pt x="32" y="24"/>
                  </a:lnTo>
                  <a:lnTo>
                    <a:pt x="34" y="26"/>
                  </a:lnTo>
                  <a:lnTo>
                    <a:pt x="36" y="24"/>
                  </a:lnTo>
                  <a:lnTo>
                    <a:pt x="36" y="22"/>
                  </a:lnTo>
                  <a:lnTo>
                    <a:pt x="38" y="22"/>
                  </a:lnTo>
                  <a:lnTo>
                    <a:pt x="38" y="20"/>
                  </a:lnTo>
                  <a:lnTo>
                    <a:pt x="40" y="18"/>
                  </a:lnTo>
                  <a:lnTo>
                    <a:pt x="44" y="24"/>
                  </a:lnTo>
                  <a:lnTo>
                    <a:pt x="46" y="22"/>
                  </a:lnTo>
                  <a:lnTo>
                    <a:pt x="48" y="22"/>
                  </a:lnTo>
                  <a:lnTo>
                    <a:pt x="48" y="28"/>
                  </a:lnTo>
                  <a:lnTo>
                    <a:pt x="50" y="26"/>
                  </a:lnTo>
                  <a:lnTo>
                    <a:pt x="50" y="24"/>
                  </a:lnTo>
                  <a:lnTo>
                    <a:pt x="50" y="22"/>
                  </a:lnTo>
                  <a:lnTo>
                    <a:pt x="52" y="22"/>
                  </a:lnTo>
                  <a:lnTo>
                    <a:pt x="56" y="22"/>
                  </a:lnTo>
                  <a:lnTo>
                    <a:pt x="58" y="20"/>
                  </a:lnTo>
                  <a:lnTo>
                    <a:pt x="62" y="18"/>
                  </a:lnTo>
                  <a:lnTo>
                    <a:pt x="62" y="16"/>
                  </a:lnTo>
                  <a:lnTo>
                    <a:pt x="58" y="18"/>
                  </a:lnTo>
                  <a:lnTo>
                    <a:pt x="54" y="16"/>
                  </a:lnTo>
                  <a:lnTo>
                    <a:pt x="56" y="16"/>
                  </a:lnTo>
                  <a:lnTo>
                    <a:pt x="58" y="14"/>
                  </a:lnTo>
                  <a:lnTo>
                    <a:pt x="58" y="12"/>
                  </a:lnTo>
                  <a:lnTo>
                    <a:pt x="60" y="12"/>
                  </a:lnTo>
                  <a:lnTo>
                    <a:pt x="60" y="10"/>
                  </a:lnTo>
                  <a:lnTo>
                    <a:pt x="62" y="8"/>
                  </a:lnTo>
                  <a:lnTo>
                    <a:pt x="64" y="6"/>
                  </a:lnTo>
                  <a:lnTo>
                    <a:pt x="64" y="4"/>
                  </a:lnTo>
                  <a:lnTo>
                    <a:pt x="66" y="4"/>
                  </a:lnTo>
                  <a:lnTo>
                    <a:pt x="64" y="2"/>
                  </a:lnTo>
                  <a:lnTo>
                    <a:pt x="66" y="0"/>
                  </a:lnTo>
                  <a:lnTo>
                    <a:pt x="68" y="0"/>
                  </a:lnTo>
                  <a:lnTo>
                    <a:pt x="120" y="30"/>
                  </a:lnTo>
                </a:path>
              </a:pathLst>
            </a:custGeom>
            <a:solidFill>
              <a:schemeClr val="tx2"/>
            </a:solidFill>
            <a:ln w="3175">
              <a:solidFill>
                <a:schemeClr val="bg1"/>
              </a:solidFill>
              <a:round/>
              <a:headEnd/>
              <a:tailEnd/>
            </a:ln>
          </p:spPr>
          <p:txBody>
            <a:bodyPr/>
            <a:lstStyle/>
            <a:p>
              <a:endParaRPr lang="fr-FR" dirty="0"/>
            </a:p>
          </p:txBody>
        </p:sp>
        <p:sp>
          <p:nvSpPr>
            <p:cNvPr id="5480" name="Freeform 549"/>
            <p:cNvSpPr>
              <a:spLocks/>
            </p:cNvSpPr>
            <p:nvPr/>
          </p:nvSpPr>
          <p:spPr bwMode="auto">
            <a:xfrm>
              <a:off x="2589" y="2132"/>
              <a:ext cx="180" cy="144"/>
            </a:xfrm>
            <a:custGeom>
              <a:avLst/>
              <a:gdLst>
                <a:gd name="T0" fmla="*/ 66 w 180"/>
                <a:gd name="T1" fmla="*/ 142 h 144"/>
                <a:gd name="T2" fmla="*/ 0 w 180"/>
                <a:gd name="T3" fmla="*/ 140 h 144"/>
                <a:gd name="T4" fmla="*/ 30 w 180"/>
                <a:gd name="T5" fmla="*/ 126 h 144"/>
                <a:gd name="T6" fmla="*/ 38 w 180"/>
                <a:gd name="T7" fmla="*/ 120 h 144"/>
                <a:gd name="T8" fmla="*/ 42 w 180"/>
                <a:gd name="T9" fmla="*/ 118 h 144"/>
                <a:gd name="T10" fmla="*/ 50 w 180"/>
                <a:gd name="T11" fmla="*/ 98 h 144"/>
                <a:gd name="T12" fmla="*/ 48 w 180"/>
                <a:gd name="T13" fmla="*/ 80 h 144"/>
                <a:gd name="T14" fmla="*/ 56 w 180"/>
                <a:gd name="T15" fmla="*/ 70 h 144"/>
                <a:gd name="T16" fmla="*/ 58 w 180"/>
                <a:gd name="T17" fmla="*/ 60 h 144"/>
                <a:gd name="T18" fmla="*/ 92 w 180"/>
                <a:gd name="T19" fmla="*/ 36 h 144"/>
                <a:gd name="T20" fmla="*/ 96 w 180"/>
                <a:gd name="T21" fmla="*/ 28 h 144"/>
                <a:gd name="T22" fmla="*/ 106 w 180"/>
                <a:gd name="T23" fmla="*/ 2 h 144"/>
                <a:gd name="T24" fmla="*/ 114 w 180"/>
                <a:gd name="T25" fmla="*/ 0 h 144"/>
                <a:gd name="T26" fmla="*/ 126 w 180"/>
                <a:gd name="T27" fmla="*/ 12 h 144"/>
                <a:gd name="T28" fmla="*/ 136 w 180"/>
                <a:gd name="T29" fmla="*/ 10 h 144"/>
                <a:gd name="T30" fmla="*/ 150 w 180"/>
                <a:gd name="T31" fmla="*/ 10 h 144"/>
                <a:gd name="T32" fmla="*/ 156 w 180"/>
                <a:gd name="T33" fmla="*/ 14 h 144"/>
                <a:gd name="T34" fmla="*/ 164 w 180"/>
                <a:gd name="T35" fmla="*/ 14 h 144"/>
                <a:gd name="T36" fmla="*/ 166 w 180"/>
                <a:gd name="T37" fmla="*/ 18 h 144"/>
                <a:gd name="T38" fmla="*/ 170 w 180"/>
                <a:gd name="T39" fmla="*/ 20 h 144"/>
                <a:gd name="T40" fmla="*/ 168 w 180"/>
                <a:gd name="T41" fmla="*/ 24 h 144"/>
                <a:gd name="T42" fmla="*/ 170 w 180"/>
                <a:gd name="T43" fmla="*/ 28 h 144"/>
                <a:gd name="T44" fmla="*/ 170 w 180"/>
                <a:gd name="T45" fmla="*/ 38 h 144"/>
                <a:gd name="T46" fmla="*/ 172 w 180"/>
                <a:gd name="T47" fmla="*/ 44 h 144"/>
                <a:gd name="T48" fmla="*/ 172 w 180"/>
                <a:gd name="T49" fmla="*/ 50 h 144"/>
                <a:gd name="T50" fmla="*/ 174 w 180"/>
                <a:gd name="T51" fmla="*/ 56 h 144"/>
                <a:gd name="T52" fmla="*/ 178 w 180"/>
                <a:gd name="T53" fmla="*/ 60 h 144"/>
                <a:gd name="T54" fmla="*/ 176 w 180"/>
                <a:gd name="T55" fmla="*/ 64 h 144"/>
                <a:gd name="T56" fmla="*/ 176 w 180"/>
                <a:gd name="T57" fmla="*/ 66 h 144"/>
                <a:gd name="T58" fmla="*/ 168 w 180"/>
                <a:gd name="T59" fmla="*/ 64 h 144"/>
                <a:gd name="T60" fmla="*/ 156 w 180"/>
                <a:gd name="T61" fmla="*/ 66 h 144"/>
                <a:gd name="T62" fmla="*/ 154 w 180"/>
                <a:gd name="T63" fmla="*/ 68 h 144"/>
                <a:gd name="T64" fmla="*/ 150 w 180"/>
                <a:gd name="T65" fmla="*/ 66 h 144"/>
                <a:gd name="T66" fmla="*/ 150 w 180"/>
                <a:gd name="T67" fmla="*/ 70 h 144"/>
                <a:gd name="T68" fmla="*/ 142 w 180"/>
                <a:gd name="T69" fmla="*/ 74 h 144"/>
                <a:gd name="T70" fmla="*/ 138 w 180"/>
                <a:gd name="T71" fmla="*/ 74 h 144"/>
                <a:gd name="T72" fmla="*/ 136 w 180"/>
                <a:gd name="T73" fmla="*/ 78 h 144"/>
                <a:gd name="T74" fmla="*/ 138 w 180"/>
                <a:gd name="T75" fmla="*/ 80 h 144"/>
                <a:gd name="T76" fmla="*/ 138 w 180"/>
                <a:gd name="T77" fmla="*/ 84 h 144"/>
                <a:gd name="T78" fmla="*/ 140 w 180"/>
                <a:gd name="T79" fmla="*/ 86 h 144"/>
                <a:gd name="T80" fmla="*/ 128 w 180"/>
                <a:gd name="T81" fmla="*/ 92 h 144"/>
                <a:gd name="T82" fmla="*/ 122 w 180"/>
                <a:gd name="T83" fmla="*/ 94 h 144"/>
                <a:gd name="T84" fmla="*/ 118 w 180"/>
                <a:gd name="T85" fmla="*/ 98 h 144"/>
                <a:gd name="T86" fmla="*/ 114 w 180"/>
                <a:gd name="T87" fmla="*/ 104 h 144"/>
                <a:gd name="T88" fmla="*/ 102 w 180"/>
                <a:gd name="T89" fmla="*/ 106 h 144"/>
                <a:gd name="T90" fmla="*/ 96 w 180"/>
                <a:gd name="T91" fmla="*/ 106 h 144"/>
                <a:gd name="T92" fmla="*/ 96 w 180"/>
                <a:gd name="T93" fmla="*/ 110 h 144"/>
                <a:gd name="T94" fmla="*/ 92 w 180"/>
                <a:gd name="T95" fmla="*/ 110 h 144"/>
                <a:gd name="T96" fmla="*/ 88 w 180"/>
                <a:gd name="T97" fmla="*/ 110 h 144"/>
                <a:gd name="T98" fmla="*/ 86 w 180"/>
                <a:gd name="T99" fmla="*/ 112 h 144"/>
                <a:gd name="T100" fmla="*/ 82 w 180"/>
                <a:gd name="T101" fmla="*/ 114 h 144"/>
                <a:gd name="T102" fmla="*/ 68 w 180"/>
                <a:gd name="T103" fmla="*/ 124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0"/>
                <a:gd name="T157" fmla="*/ 0 h 144"/>
                <a:gd name="T158" fmla="*/ 180 w 180"/>
                <a:gd name="T159" fmla="*/ 144 h 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0" h="144">
                  <a:moveTo>
                    <a:pt x="66" y="124"/>
                  </a:moveTo>
                  <a:lnTo>
                    <a:pt x="66" y="142"/>
                  </a:lnTo>
                  <a:lnTo>
                    <a:pt x="0" y="144"/>
                  </a:lnTo>
                  <a:lnTo>
                    <a:pt x="0" y="140"/>
                  </a:lnTo>
                  <a:lnTo>
                    <a:pt x="20" y="134"/>
                  </a:lnTo>
                  <a:lnTo>
                    <a:pt x="30" y="126"/>
                  </a:lnTo>
                  <a:lnTo>
                    <a:pt x="34" y="124"/>
                  </a:lnTo>
                  <a:lnTo>
                    <a:pt x="38" y="120"/>
                  </a:lnTo>
                  <a:lnTo>
                    <a:pt x="40" y="120"/>
                  </a:lnTo>
                  <a:lnTo>
                    <a:pt x="42" y="118"/>
                  </a:lnTo>
                  <a:lnTo>
                    <a:pt x="50" y="104"/>
                  </a:lnTo>
                  <a:lnTo>
                    <a:pt x="50" y="98"/>
                  </a:lnTo>
                  <a:lnTo>
                    <a:pt x="46" y="92"/>
                  </a:lnTo>
                  <a:lnTo>
                    <a:pt x="48" y="80"/>
                  </a:lnTo>
                  <a:lnTo>
                    <a:pt x="52" y="72"/>
                  </a:lnTo>
                  <a:lnTo>
                    <a:pt x="56" y="70"/>
                  </a:lnTo>
                  <a:lnTo>
                    <a:pt x="58" y="64"/>
                  </a:lnTo>
                  <a:lnTo>
                    <a:pt x="58" y="60"/>
                  </a:lnTo>
                  <a:lnTo>
                    <a:pt x="70" y="46"/>
                  </a:lnTo>
                  <a:lnTo>
                    <a:pt x="92" y="36"/>
                  </a:lnTo>
                  <a:lnTo>
                    <a:pt x="94" y="32"/>
                  </a:lnTo>
                  <a:lnTo>
                    <a:pt x="96" y="28"/>
                  </a:lnTo>
                  <a:lnTo>
                    <a:pt x="100" y="24"/>
                  </a:lnTo>
                  <a:lnTo>
                    <a:pt x="106" y="2"/>
                  </a:lnTo>
                  <a:lnTo>
                    <a:pt x="108" y="2"/>
                  </a:lnTo>
                  <a:lnTo>
                    <a:pt x="114" y="0"/>
                  </a:lnTo>
                  <a:lnTo>
                    <a:pt x="116" y="4"/>
                  </a:lnTo>
                  <a:lnTo>
                    <a:pt x="126" y="12"/>
                  </a:lnTo>
                  <a:lnTo>
                    <a:pt x="130" y="12"/>
                  </a:lnTo>
                  <a:lnTo>
                    <a:pt x="136" y="10"/>
                  </a:lnTo>
                  <a:lnTo>
                    <a:pt x="148" y="10"/>
                  </a:lnTo>
                  <a:lnTo>
                    <a:pt x="150" y="10"/>
                  </a:lnTo>
                  <a:lnTo>
                    <a:pt x="154" y="12"/>
                  </a:lnTo>
                  <a:lnTo>
                    <a:pt x="156" y="14"/>
                  </a:lnTo>
                  <a:lnTo>
                    <a:pt x="160" y="14"/>
                  </a:lnTo>
                  <a:lnTo>
                    <a:pt x="164" y="14"/>
                  </a:lnTo>
                  <a:lnTo>
                    <a:pt x="164" y="16"/>
                  </a:lnTo>
                  <a:lnTo>
                    <a:pt x="166" y="18"/>
                  </a:lnTo>
                  <a:lnTo>
                    <a:pt x="168" y="20"/>
                  </a:lnTo>
                  <a:lnTo>
                    <a:pt x="170" y="20"/>
                  </a:lnTo>
                  <a:lnTo>
                    <a:pt x="170" y="22"/>
                  </a:lnTo>
                  <a:lnTo>
                    <a:pt x="168" y="24"/>
                  </a:lnTo>
                  <a:lnTo>
                    <a:pt x="170" y="26"/>
                  </a:lnTo>
                  <a:lnTo>
                    <a:pt x="170" y="28"/>
                  </a:lnTo>
                  <a:lnTo>
                    <a:pt x="170" y="32"/>
                  </a:lnTo>
                  <a:lnTo>
                    <a:pt x="170" y="38"/>
                  </a:lnTo>
                  <a:lnTo>
                    <a:pt x="172" y="40"/>
                  </a:lnTo>
                  <a:lnTo>
                    <a:pt x="172" y="44"/>
                  </a:lnTo>
                  <a:lnTo>
                    <a:pt x="172" y="46"/>
                  </a:lnTo>
                  <a:lnTo>
                    <a:pt x="172" y="50"/>
                  </a:lnTo>
                  <a:lnTo>
                    <a:pt x="172" y="52"/>
                  </a:lnTo>
                  <a:lnTo>
                    <a:pt x="174" y="56"/>
                  </a:lnTo>
                  <a:lnTo>
                    <a:pt x="180" y="60"/>
                  </a:lnTo>
                  <a:lnTo>
                    <a:pt x="178" y="60"/>
                  </a:lnTo>
                  <a:lnTo>
                    <a:pt x="176" y="62"/>
                  </a:lnTo>
                  <a:lnTo>
                    <a:pt x="176" y="64"/>
                  </a:lnTo>
                  <a:lnTo>
                    <a:pt x="178" y="66"/>
                  </a:lnTo>
                  <a:lnTo>
                    <a:pt x="176" y="66"/>
                  </a:lnTo>
                  <a:lnTo>
                    <a:pt x="174" y="66"/>
                  </a:lnTo>
                  <a:lnTo>
                    <a:pt x="168" y="64"/>
                  </a:lnTo>
                  <a:lnTo>
                    <a:pt x="166" y="66"/>
                  </a:lnTo>
                  <a:lnTo>
                    <a:pt x="156" y="66"/>
                  </a:lnTo>
                  <a:lnTo>
                    <a:pt x="154" y="66"/>
                  </a:lnTo>
                  <a:lnTo>
                    <a:pt x="154" y="68"/>
                  </a:lnTo>
                  <a:lnTo>
                    <a:pt x="152" y="66"/>
                  </a:lnTo>
                  <a:lnTo>
                    <a:pt x="150" y="66"/>
                  </a:lnTo>
                  <a:lnTo>
                    <a:pt x="150" y="68"/>
                  </a:lnTo>
                  <a:lnTo>
                    <a:pt x="150" y="70"/>
                  </a:lnTo>
                  <a:lnTo>
                    <a:pt x="150" y="72"/>
                  </a:lnTo>
                  <a:lnTo>
                    <a:pt x="142" y="74"/>
                  </a:lnTo>
                  <a:lnTo>
                    <a:pt x="140" y="74"/>
                  </a:lnTo>
                  <a:lnTo>
                    <a:pt x="138" y="74"/>
                  </a:lnTo>
                  <a:lnTo>
                    <a:pt x="136" y="76"/>
                  </a:lnTo>
                  <a:lnTo>
                    <a:pt x="136" y="78"/>
                  </a:lnTo>
                  <a:lnTo>
                    <a:pt x="138" y="78"/>
                  </a:lnTo>
                  <a:lnTo>
                    <a:pt x="138" y="80"/>
                  </a:lnTo>
                  <a:lnTo>
                    <a:pt x="136" y="84"/>
                  </a:lnTo>
                  <a:lnTo>
                    <a:pt x="138" y="84"/>
                  </a:lnTo>
                  <a:lnTo>
                    <a:pt x="140" y="84"/>
                  </a:lnTo>
                  <a:lnTo>
                    <a:pt x="140" y="86"/>
                  </a:lnTo>
                  <a:lnTo>
                    <a:pt x="134" y="88"/>
                  </a:lnTo>
                  <a:lnTo>
                    <a:pt x="128" y="92"/>
                  </a:lnTo>
                  <a:lnTo>
                    <a:pt x="126" y="92"/>
                  </a:lnTo>
                  <a:lnTo>
                    <a:pt x="122" y="94"/>
                  </a:lnTo>
                  <a:lnTo>
                    <a:pt x="120" y="96"/>
                  </a:lnTo>
                  <a:lnTo>
                    <a:pt x="118" y="98"/>
                  </a:lnTo>
                  <a:lnTo>
                    <a:pt x="118" y="100"/>
                  </a:lnTo>
                  <a:lnTo>
                    <a:pt x="114" y="104"/>
                  </a:lnTo>
                  <a:lnTo>
                    <a:pt x="104" y="106"/>
                  </a:lnTo>
                  <a:lnTo>
                    <a:pt x="102" y="106"/>
                  </a:lnTo>
                  <a:lnTo>
                    <a:pt x="100" y="106"/>
                  </a:lnTo>
                  <a:lnTo>
                    <a:pt x="96" y="106"/>
                  </a:lnTo>
                  <a:lnTo>
                    <a:pt x="96" y="108"/>
                  </a:lnTo>
                  <a:lnTo>
                    <a:pt x="96" y="110"/>
                  </a:lnTo>
                  <a:lnTo>
                    <a:pt x="94" y="110"/>
                  </a:lnTo>
                  <a:lnTo>
                    <a:pt x="92" y="110"/>
                  </a:lnTo>
                  <a:lnTo>
                    <a:pt x="90" y="110"/>
                  </a:lnTo>
                  <a:lnTo>
                    <a:pt x="88" y="110"/>
                  </a:lnTo>
                  <a:lnTo>
                    <a:pt x="86" y="110"/>
                  </a:lnTo>
                  <a:lnTo>
                    <a:pt x="86" y="112"/>
                  </a:lnTo>
                  <a:lnTo>
                    <a:pt x="84" y="114"/>
                  </a:lnTo>
                  <a:lnTo>
                    <a:pt x="82" y="114"/>
                  </a:lnTo>
                  <a:lnTo>
                    <a:pt x="78" y="114"/>
                  </a:lnTo>
                  <a:lnTo>
                    <a:pt x="68" y="124"/>
                  </a:lnTo>
                  <a:lnTo>
                    <a:pt x="66" y="124"/>
                  </a:lnTo>
                  <a:close/>
                </a:path>
              </a:pathLst>
            </a:custGeom>
            <a:solidFill>
              <a:schemeClr val="tx2"/>
            </a:solidFill>
            <a:ln w="3175">
              <a:solidFill>
                <a:schemeClr val="bg1"/>
              </a:solidFill>
              <a:round/>
              <a:headEnd/>
              <a:tailEnd/>
            </a:ln>
          </p:spPr>
          <p:txBody>
            <a:bodyPr/>
            <a:lstStyle/>
            <a:p>
              <a:endParaRPr lang="fr-FR" dirty="0"/>
            </a:p>
          </p:txBody>
        </p:sp>
        <p:sp>
          <p:nvSpPr>
            <p:cNvPr id="5481" name="Freeform 550"/>
            <p:cNvSpPr>
              <a:spLocks/>
            </p:cNvSpPr>
            <p:nvPr/>
          </p:nvSpPr>
          <p:spPr bwMode="auto">
            <a:xfrm>
              <a:off x="2589" y="2132"/>
              <a:ext cx="180" cy="144"/>
            </a:xfrm>
            <a:custGeom>
              <a:avLst/>
              <a:gdLst>
                <a:gd name="T0" fmla="*/ 66 w 180"/>
                <a:gd name="T1" fmla="*/ 142 h 144"/>
                <a:gd name="T2" fmla="*/ 0 w 180"/>
                <a:gd name="T3" fmla="*/ 140 h 144"/>
                <a:gd name="T4" fmla="*/ 30 w 180"/>
                <a:gd name="T5" fmla="*/ 126 h 144"/>
                <a:gd name="T6" fmla="*/ 38 w 180"/>
                <a:gd name="T7" fmla="*/ 120 h 144"/>
                <a:gd name="T8" fmla="*/ 42 w 180"/>
                <a:gd name="T9" fmla="*/ 118 h 144"/>
                <a:gd name="T10" fmla="*/ 50 w 180"/>
                <a:gd name="T11" fmla="*/ 98 h 144"/>
                <a:gd name="T12" fmla="*/ 48 w 180"/>
                <a:gd name="T13" fmla="*/ 80 h 144"/>
                <a:gd name="T14" fmla="*/ 56 w 180"/>
                <a:gd name="T15" fmla="*/ 70 h 144"/>
                <a:gd name="T16" fmla="*/ 58 w 180"/>
                <a:gd name="T17" fmla="*/ 60 h 144"/>
                <a:gd name="T18" fmla="*/ 92 w 180"/>
                <a:gd name="T19" fmla="*/ 36 h 144"/>
                <a:gd name="T20" fmla="*/ 96 w 180"/>
                <a:gd name="T21" fmla="*/ 28 h 144"/>
                <a:gd name="T22" fmla="*/ 106 w 180"/>
                <a:gd name="T23" fmla="*/ 2 h 144"/>
                <a:gd name="T24" fmla="*/ 114 w 180"/>
                <a:gd name="T25" fmla="*/ 0 h 144"/>
                <a:gd name="T26" fmla="*/ 126 w 180"/>
                <a:gd name="T27" fmla="*/ 12 h 144"/>
                <a:gd name="T28" fmla="*/ 136 w 180"/>
                <a:gd name="T29" fmla="*/ 10 h 144"/>
                <a:gd name="T30" fmla="*/ 150 w 180"/>
                <a:gd name="T31" fmla="*/ 10 h 144"/>
                <a:gd name="T32" fmla="*/ 156 w 180"/>
                <a:gd name="T33" fmla="*/ 14 h 144"/>
                <a:gd name="T34" fmla="*/ 164 w 180"/>
                <a:gd name="T35" fmla="*/ 14 h 144"/>
                <a:gd name="T36" fmla="*/ 166 w 180"/>
                <a:gd name="T37" fmla="*/ 18 h 144"/>
                <a:gd name="T38" fmla="*/ 170 w 180"/>
                <a:gd name="T39" fmla="*/ 20 h 144"/>
                <a:gd name="T40" fmla="*/ 168 w 180"/>
                <a:gd name="T41" fmla="*/ 24 h 144"/>
                <a:gd name="T42" fmla="*/ 170 w 180"/>
                <a:gd name="T43" fmla="*/ 28 h 144"/>
                <a:gd name="T44" fmla="*/ 170 w 180"/>
                <a:gd name="T45" fmla="*/ 38 h 144"/>
                <a:gd name="T46" fmla="*/ 172 w 180"/>
                <a:gd name="T47" fmla="*/ 44 h 144"/>
                <a:gd name="T48" fmla="*/ 172 w 180"/>
                <a:gd name="T49" fmla="*/ 50 h 144"/>
                <a:gd name="T50" fmla="*/ 174 w 180"/>
                <a:gd name="T51" fmla="*/ 56 h 144"/>
                <a:gd name="T52" fmla="*/ 178 w 180"/>
                <a:gd name="T53" fmla="*/ 60 h 144"/>
                <a:gd name="T54" fmla="*/ 176 w 180"/>
                <a:gd name="T55" fmla="*/ 64 h 144"/>
                <a:gd name="T56" fmla="*/ 176 w 180"/>
                <a:gd name="T57" fmla="*/ 66 h 144"/>
                <a:gd name="T58" fmla="*/ 168 w 180"/>
                <a:gd name="T59" fmla="*/ 64 h 144"/>
                <a:gd name="T60" fmla="*/ 156 w 180"/>
                <a:gd name="T61" fmla="*/ 66 h 144"/>
                <a:gd name="T62" fmla="*/ 154 w 180"/>
                <a:gd name="T63" fmla="*/ 68 h 144"/>
                <a:gd name="T64" fmla="*/ 150 w 180"/>
                <a:gd name="T65" fmla="*/ 66 h 144"/>
                <a:gd name="T66" fmla="*/ 150 w 180"/>
                <a:gd name="T67" fmla="*/ 70 h 144"/>
                <a:gd name="T68" fmla="*/ 142 w 180"/>
                <a:gd name="T69" fmla="*/ 74 h 144"/>
                <a:gd name="T70" fmla="*/ 138 w 180"/>
                <a:gd name="T71" fmla="*/ 74 h 144"/>
                <a:gd name="T72" fmla="*/ 136 w 180"/>
                <a:gd name="T73" fmla="*/ 78 h 144"/>
                <a:gd name="T74" fmla="*/ 138 w 180"/>
                <a:gd name="T75" fmla="*/ 80 h 144"/>
                <a:gd name="T76" fmla="*/ 138 w 180"/>
                <a:gd name="T77" fmla="*/ 84 h 144"/>
                <a:gd name="T78" fmla="*/ 140 w 180"/>
                <a:gd name="T79" fmla="*/ 86 h 144"/>
                <a:gd name="T80" fmla="*/ 128 w 180"/>
                <a:gd name="T81" fmla="*/ 92 h 144"/>
                <a:gd name="T82" fmla="*/ 122 w 180"/>
                <a:gd name="T83" fmla="*/ 94 h 144"/>
                <a:gd name="T84" fmla="*/ 118 w 180"/>
                <a:gd name="T85" fmla="*/ 98 h 144"/>
                <a:gd name="T86" fmla="*/ 114 w 180"/>
                <a:gd name="T87" fmla="*/ 104 h 144"/>
                <a:gd name="T88" fmla="*/ 102 w 180"/>
                <a:gd name="T89" fmla="*/ 106 h 144"/>
                <a:gd name="T90" fmla="*/ 96 w 180"/>
                <a:gd name="T91" fmla="*/ 106 h 144"/>
                <a:gd name="T92" fmla="*/ 96 w 180"/>
                <a:gd name="T93" fmla="*/ 110 h 144"/>
                <a:gd name="T94" fmla="*/ 92 w 180"/>
                <a:gd name="T95" fmla="*/ 110 h 144"/>
                <a:gd name="T96" fmla="*/ 88 w 180"/>
                <a:gd name="T97" fmla="*/ 110 h 144"/>
                <a:gd name="T98" fmla="*/ 86 w 180"/>
                <a:gd name="T99" fmla="*/ 112 h 144"/>
                <a:gd name="T100" fmla="*/ 82 w 180"/>
                <a:gd name="T101" fmla="*/ 114 h 144"/>
                <a:gd name="T102" fmla="*/ 68 w 180"/>
                <a:gd name="T103" fmla="*/ 124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0"/>
                <a:gd name="T157" fmla="*/ 0 h 144"/>
                <a:gd name="T158" fmla="*/ 180 w 180"/>
                <a:gd name="T159" fmla="*/ 144 h 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0" h="144">
                  <a:moveTo>
                    <a:pt x="66" y="124"/>
                  </a:moveTo>
                  <a:lnTo>
                    <a:pt x="66" y="142"/>
                  </a:lnTo>
                  <a:lnTo>
                    <a:pt x="0" y="144"/>
                  </a:lnTo>
                  <a:lnTo>
                    <a:pt x="0" y="140"/>
                  </a:lnTo>
                  <a:lnTo>
                    <a:pt x="20" y="134"/>
                  </a:lnTo>
                  <a:lnTo>
                    <a:pt x="30" y="126"/>
                  </a:lnTo>
                  <a:lnTo>
                    <a:pt x="34" y="124"/>
                  </a:lnTo>
                  <a:lnTo>
                    <a:pt x="38" y="120"/>
                  </a:lnTo>
                  <a:lnTo>
                    <a:pt x="40" y="120"/>
                  </a:lnTo>
                  <a:lnTo>
                    <a:pt x="42" y="118"/>
                  </a:lnTo>
                  <a:lnTo>
                    <a:pt x="50" y="104"/>
                  </a:lnTo>
                  <a:lnTo>
                    <a:pt x="50" y="98"/>
                  </a:lnTo>
                  <a:lnTo>
                    <a:pt x="46" y="92"/>
                  </a:lnTo>
                  <a:lnTo>
                    <a:pt x="48" y="80"/>
                  </a:lnTo>
                  <a:lnTo>
                    <a:pt x="52" y="72"/>
                  </a:lnTo>
                  <a:lnTo>
                    <a:pt x="56" y="70"/>
                  </a:lnTo>
                  <a:lnTo>
                    <a:pt x="58" y="64"/>
                  </a:lnTo>
                  <a:lnTo>
                    <a:pt x="58" y="60"/>
                  </a:lnTo>
                  <a:lnTo>
                    <a:pt x="70" y="46"/>
                  </a:lnTo>
                  <a:lnTo>
                    <a:pt x="92" y="36"/>
                  </a:lnTo>
                  <a:lnTo>
                    <a:pt x="94" y="32"/>
                  </a:lnTo>
                  <a:lnTo>
                    <a:pt x="96" y="28"/>
                  </a:lnTo>
                  <a:lnTo>
                    <a:pt x="100" y="24"/>
                  </a:lnTo>
                  <a:lnTo>
                    <a:pt x="106" y="2"/>
                  </a:lnTo>
                  <a:lnTo>
                    <a:pt x="108" y="2"/>
                  </a:lnTo>
                  <a:lnTo>
                    <a:pt x="114" y="0"/>
                  </a:lnTo>
                  <a:lnTo>
                    <a:pt x="116" y="4"/>
                  </a:lnTo>
                  <a:lnTo>
                    <a:pt x="126" y="12"/>
                  </a:lnTo>
                  <a:lnTo>
                    <a:pt x="130" y="12"/>
                  </a:lnTo>
                  <a:lnTo>
                    <a:pt x="136" y="10"/>
                  </a:lnTo>
                  <a:lnTo>
                    <a:pt x="148" y="10"/>
                  </a:lnTo>
                  <a:lnTo>
                    <a:pt x="150" y="10"/>
                  </a:lnTo>
                  <a:lnTo>
                    <a:pt x="154" y="12"/>
                  </a:lnTo>
                  <a:lnTo>
                    <a:pt x="156" y="14"/>
                  </a:lnTo>
                  <a:lnTo>
                    <a:pt x="160" y="14"/>
                  </a:lnTo>
                  <a:lnTo>
                    <a:pt x="164" y="14"/>
                  </a:lnTo>
                  <a:lnTo>
                    <a:pt x="164" y="16"/>
                  </a:lnTo>
                  <a:lnTo>
                    <a:pt x="166" y="18"/>
                  </a:lnTo>
                  <a:lnTo>
                    <a:pt x="168" y="20"/>
                  </a:lnTo>
                  <a:lnTo>
                    <a:pt x="170" y="20"/>
                  </a:lnTo>
                  <a:lnTo>
                    <a:pt x="170" y="22"/>
                  </a:lnTo>
                  <a:lnTo>
                    <a:pt x="168" y="24"/>
                  </a:lnTo>
                  <a:lnTo>
                    <a:pt x="170" y="26"/>
                  </a:lnTo>
                  <a:lnTo>
                    <a:pt x="170" y="28"/>
                  </a:lnTo>
                  <a:lnTo>
                    <a:pt x="170" y="32"/>
                  </a:lnTo>
                  <a:lnTo>
                    <a:pt x="170" y="38"/>
                  </a:lnTo>
                  <a:lnTo>
                    <a:pt x="172" y="40"/>
                  </a:lnTo>
                  <a:lnTo>
                    <a:pt x="172" y="44"/>
                  </a:lnTo>
                  <a:lnTo>
                    <a:pt x="172" y="46"/>
                  </a:lnTo>
                  <a:lnTo>
                    <a:pt x="172" y="50"/>
                  </a:lnTo>
                  <a:lnTo>
                    <a:pt x="172" y="52"/>
                  </a:lnTo>
                  <a:lnTo>
                    <a:pt x="174" y="56"/>
                  </a:lnTo>
                  <a:lnTo>
                    <a:pt x="180" y="60"/>
                  </a:lnTo>
                  <a:lnTo>
                    <a:pt x="178" y="60"/>
                  </a:lnTo>
                  <a:lnTo>
                    <a:pt x="176" y="62"/>
                  </a:lnTo>
                  <a:lnTo>
                    <a:pt x="176" y="64"/>
                  </a:lnTo>
                  <a:lnTo>
                    <a:pt x="178" y="66"/>
                  </a:lnTo>
                  <a:lnTo>
                    <a:pt x="176" y="66"/>
                  </a:lnTo>
                  <a:lnTo>
                    <a:pt x="174" y="66"/>
                  </a:lnTo>
                  <a:lnTo>
                    <a:pt x="168" y="64"/>
                  </a:lnTo>
                  <a:lnTo>
                    <a:pt x="166" y="66"/>
                  </a:lnTo>
                  <a:lnTo>
                    <a:pt x="156" y="66"/>
                  </a:lnTo>
                  <a:lnTo>
                    <a:pt x="154" y="66"/>
                  </a:lnTo>
                  <a:lnTo>
                    <a:pt x="154" y="68"/>
                  </a:lnTo>
                  <a:lnTo>
                    <a:pt x="152" y="66"/>
                  </a:lnTo>
                  <a:lnTo>
                    <a:pt x="150" y="66"/>
                  </a:lnTo>
                  <a:lnTo>
                    <a:pt x="150" y="68"/>
                  </a:lnTo>
                  <a:lnTo>
                    <a:pt x="150" y="70"/>
                  </a:lnTo>
                  <a:lnTo>
                    <a:pt x="150" y="72"/>
                  </a:lnTo>
                  <a:lnTo>
                    <a:pt x="142" y="74"/>
                  </a:lnTo>
                  <a:lnTo>
                    <a:pt x="140" y="74"/>
                  </a:lnTo>
                  <a:lnTo>
                    <a:pt x="138" y="74"/>
                  </a:lnTo>
                  <a:lnTo>
                    <a:pt x="136" y="76"/>
                  </a:lnTo>
                  <a:lnTo>
                    <a:pt x="136" y="78"/>
                  </a:lnTo>
                  <a:lnTo>
                    <a:pt x="138" y="78"/>
                  </a:lnTo>
                  <a:lnTo>
                    <a:pt x="138" y="80"/>
                  </a:lnTo>
                  <a:lnTo>
                    <a:pt x="136" y="84"/>
                  </a:lnTo>
                  <a:lnTo>
                    <a:pt x="138" y="84"/>
                  </a:lnTo>
                  <a:lnTo>
                    <a:pt x="140" y="84"/>
                  </a:lnTo>
                  <a:lnTo>
                    <a:pt x="140" y="86"/>
                  </a:lnTo>
                  <a:lnTo>
                    <a:pt x="134" y="88"/>
                  </a:lnTo>
                  <a:lnTo>
                    <a:pt x="128" y="92"/>
                  </a:lnTo>
                  <a:lnTo>
                    <a:pt x="126" y="92"/>
                  </a:lnTo>
                  <a:lnTo>
                    <a:pt x="122" y="94"/>
                  </a:lnTo>
                  <a:lnTo>
                    <a:pt x="120" y="96"/>
                  </a:lnTo>
                  <a:lnTo>
                    <a:pt x="118" y="98"/>
                  </a:lnTo>
                  <a:lnTo>
                    <a:pt x="118" y="100"/>
                  </a:lnTo>
                  <a:lnTo>
                    <a:pt x="114" y="104"/>
                  </a:lnTo>
                  <a:lnTo>
                    <a:pt x="104" y="106"/>
                  </a:lnTo>
                  <a:lnTo>
                    <a:pt x="102" y="106"/>
                  </a:lnTo>
                  <a:lnTo>
                    <a:pt x="100" y="106"/>
                  </a:lnTo>
                  <a:lnTo>
                    <a:pt x="96" y="106"/>
                  </a:lnTo>
                  <a:lnTo>
                    <a:pt x="96" y="108"/>
                  </a:lnTo>
                  <a:lnTo>
                    <a:pt x="96" y="110"/>
                  </a:lnTo>
                  <a:lnTo>
                    <a:pt x="94" y="110"/>
                  </a:lnTo>
                  <a:lnTo>
                    <a:pt x="92" y="110"/>
                  </a:lnTo>
                  <a:lnTo>
                    <a:pt x="90" y="110"/>
                  </a:lnTo>
                  <a:lnTo>
                    <a:pt x="88" y="110"/>
                  </a:lnTo>
                  <a:lnTo>
                    <a:pt x="86" y="110"/>
                  </a:lnTo>
                  <a:lnTo>
                    <a:pt x="86" y="112"/>
                  </a:lnTo>
                  <a:lnTo>
                    <a:pt x="84" y="114"/>
                  </a:lnTo>
                  <a:lnTo>
                    <a:pt x="82" y="114"/>
                  </a:lnTo>
                  <a:lnTo>
                    <a:pt x="78" y="114"/>
                  </a:lnTo>
                  <a:lnTo>
                    <a:pt x="68" y="124"/>
                  </a:lnTo>
                </a:path>
              </a:pathLst>
            </a:custGeom>
            <a:solidFill>
              <a:schemeClr val="tx2"/>
            </a:solidFill>
            <a:ln w="3175">
              <a:solidFill>
                <a:schemeClr val="bg1"/>
              </a:solidFill>
              <a:round/>
              <a:headEnd/>
              <a:tailEnd/>
            </a:ln>
          </p:spPr>
          <p:txBody>
            <a:bodyPr/>
            <a:lstStyle/>
            <a:p>
              <a:endParaRPr lang="fr-FR" dirty="0"/>
            </a:p>
          </p:txBody>
        </p:sp>
        <p:sp>
          <p:nvSpPr>
            <p:cNvPr id="5482" name="Freeform 551"/>
            <p:cNvSpPr>
              <a:spLocks/>
            </p:cNvSpPr>
            <p:nvPr/>
          </p:nvSpPr>
          <p:spPr bwMode="auto">
            <a:xfrm>
              <a:off x="2583" y="2554"/>
              <a:ext cx="46" cy="44"/>
            </a:xfrm>
            <a:custGeom>
              <a:avLst/>
              <a:gdLst>
                <a:gd name="T0" fmla="*/ 2 w 46"/>
                <a:gd name="T1" fmla="*/ 14 h 44"/>
                <a:gd name="T2" fmla="*/ 6 w 46"/>
                <a:gd name="T3" fmla="*/ 12 h 44"/>
                <a:gd name="T4" fmla="*/ 8 w 46"/>
                <a:gd name="T5" fmla="*/ 10 h 44"/>
                <a:gd name="T6" fmla="*/ 14 w 46"/>
                <a:gd name="T7" fmla="*/ 4 h 44"/>
                <a:gd name="T8" fmla="*/ 14 w 46"/>
                <a:gd name="T9" fmla="*/ 0 h 44"/>
                <a:gd name="T10" fmla="*/ 18 w 46"/>
                <a:gd name="T11" fmla="*/ 2 h 44"/>
                <a:gd name="T12" fmla="*/ 32 w 46"/>
                <a:gd name="T13" fmla="*/ 0 h 44"/>
                <a:gd name="T14" fmla="*/ 34 w 46"/>
                <a:gd name="T15" fmla="*/ 2 h 44"/>
                <a:gd name="T16" fmla="*/ 36 w 46"/>
                <a:gd name="T17" fmla="*/ 6 h 44"/>
                <a:gd name="T18" fmla="*/ 38 w 46"/>
                <a:gd name="T19" fmla="*/ 8 h 44"/>
                <a:gd name="T20" fmla="*/ 40 w 46"/>
                <a:gd name="T21" fmla="*/ 10 h 44"/>
                <a:gd name="T22" fmla="*/ 40 w 46"/>
                <a:gd name="T23" fmla="*/ 14 h 44"/>
                <a:gd name="T24" fmla="*/ 42 w 46"/>
                <a:gd name="T25" fmla="*/ 16 h 44"/>
                <a:gd name="T26" fmla="*/ 40 w 46"/>
                <a:gd name="T27" fmla="*/ 20 h 44"/>
                <a:gd name="T28" fmla="*/ 44 w 46"/>
                <a:gd name="T29" fmla="*/ 24 h 44"/>
                <a:gd name="T30" fmla="*/ 46 w 46"/>
                <a:gd name="T31" fmla="*/ 22 h 44"/>
                <a:gd name="T32" fmla="*/ 46 w 46"/>
                <a:gd name="T33" fmla="*/ 26 h 44"/>
                <a:gd name="T34" fmla="*/ 42 w 46"/>
                <a:gd name="T35" fmla="*/ 28 h 44"/>
                <a:gd name="T36" fmla="*/ 40 w 46"/>
                <a:gd name="T37" fmla="*/ 32 h 44"/>
                <a:gd name="T38" fmla="*/ 38 w 46"/>
                <a:gd name="T39" fmla="*/ 34 h 44"/>
                <a:gd name="T40" fmla="*/ 36 w 46"/>
                <a:gd name="T41" fmla="*/ 36 h 44"/>
                <a:gd name="T42" fmla="*/ 30 w 46"/>
                <a:gd name="T43" fmla="*/ 40 h 44"/>
                <a:gd name="T44" fmla="*/ 30 w 46"/>
                <a:gd name="T45" fmla="*/ 44 h 44"/>
                <a:gd name="T46" fmla="*/ 14 w 46"/>
                <a:gd name="T47" fmla="*/ 38 h 44"/>
                <a:gd name="T48" fmla="*/ 6 w 46"/>
                <a:gd name="T49" fmla="*/ 32 h 44"/>
                <a:gd name="T50" fmla="*/ 6 w 46"/>
                <a:gd name="T51" fmla="*/ 28 h 44"/>
                <a:gd name="T52" fmla="*/ 4 w 46"/>
                <a:gd name="T53" fmla="*/ 26 h 44"/>
                <a:gd name="T54" fmla="*/ 2 w 46"/>
                <a:gd name="T55" fmla="*/ 22 h 44"/>
                <a:gd name="T56" fmla="*/ 2 w 46"/>
                <a:gd name="T57" fmla="*/ 22 h 44"/>
                <a:gd name="T58" fmla="*/ 2 w 46"/>
                <a:gd name="T59" fmla="*/ 18 h 44"/>
                <a:gd name="T60" fmla="*/ 0 w 46"/>
                <a:gd name="T61" fmla="*/ 16 h 44"/>
                <a:gd name="T62" fmla="*/ 0 w 46"/>
                <a:gd name="T63" fmla="*/ 12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4"/>
                <a:gd name="T98" fmla="*/ 46 w 46"/>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4">
                  <a:moveTo>
                    <a:pt x="2" y="12"/>
                  </a:moveTo>
                  <a:lnTo>
                    <a:pt x="2" y="14"/>
                  </a:lnTo>
                  <a:lnTo>
                    <a:pt x="4" y="14"/>
                  </a:lnTo>
                  <a:lnTo>
                    <a:pt x="6" y="12"/>
                  </a:lnTo>
                  <a:lnTo>
                    <a:pt x="6" y="10"/>
                  </a:lnTo>
                  <a:lnTo>
                    <a:pt x="8" y="10"/>
                  </a:lnTo>
                  <a:lnTo>
                    <a:pt x="10" y="8"/>
                  </a:lnTo>
                  <a:lnTo>
                    <a:pt x="14" y="4"/>
                  </a:lnTo>
                  <a:lnTo>
                    <a:pt x="12" y="2"/>
                  </a:lnTo>
                  <a:lnTo>
                    <a:pt x="14" y="0"/>
                  </a:lnTo>
                  <a:lnTo>
                    <a:pt x="16" y="0"/>
                  </a:lnTo>
                  <a:lnTo>
                    <a:pt x="18" y="2"/>
                  </a:lnTo>
                  <a:lnTo>
                    <a:pt x="22" y="0"/>
                  </a:lnTo>
                  <a:lnTo>
                    <a:pt x="32" y="0"/>
                  </a:lnTo>
                  <a:lnTo>
                    <a:pt x="32" y="2"/>
                  </a:lnTo>
                  <a:lnTo>
                    <a:pt x="34" y="2"/>
                  </a:lnTo>
                  <a:lnTo>
                    <a:pt x="36" y="4"/>
                  </a:lnTo>
                  <a:lnTo>
                    <a:pt x="36" y="6"/>
                  </a:lnTo>
                  <a:lnTo>
                    <a:pt x="38" y="6"/>
                  </a:lnTo>
                  <a:lnTo>
                    <a:pt x="38" y="8"/>
                  </a:lnTo>
                  <a:lnTo>
                    <a:pt x="40" y="8"/>
                  </a:lnTo>
                  <a:lnTo>
                    <a:pt x="40" y="10"/>
                  </a:lnTo>
                  <a:lnTo>
                    <a:pt x="40" y="12"/>
                  </a:lnTo>
                  <a:lnTo>
                    <a:pt x="40" y="14"/>
                  </a:lnTo>
                  <a:lnTo>
                    <a:pt x="42" y="14"/>
                  </a:lnTo>
                  <a:lnTo>
                    <a:pt x="42" y="16"/>
                  </a:lnTo>
                  <a:lnTo>
                    <a:pt x="42" y="18"/>
                  </a:lnTo>
                  <a:lnTo>
                    <a:pt x="40" y="20"/>
                  </a:lnTo>
                  <a:lnTo>
                    <a:pt x="40" y="24"/>
                  </a:lnTo>
                  <a:lnTo>
                    <a:pt x="44" y="24"/>
                  </a:lnTo>
                  <a:lnTo>
                    <a:pt x="44" y="22"/>
                  </a:lnTo>
                  <a:lnTo>
                    <a:pt x="46" y="22"/>
                  </a:lnTo>
                  <a:lnTo>
                    <a:pt x="46" y="24"/>
                  </a:lnTo>
                  <a:lnTo>
                    <a:pt x="46" y="26"/>
                  </a:lnTo>
                  <a:lnTo>
                    <a:pt x="44" y="26"/>
                  </a:lnTo>
                  <a:lnTo>
                    <a:pt x="42" y="28"/>
                  </a:lnTo>
                  <a:lnTo>
                    <a:pt x="42" y="32"/>
                  </a:lnTo>
                  <a:lnTo>
                    <a:pt x="40" y="32"/>
                  </a:lnTo>
                  <a:lnTo>
                    <a:pt x="40" y="34"/>
                  </a:lnTo>
                  <a:lnTo>
                    <a:pt x="38" y="34"/>
                  </a:lnTo>
                  <a:lnTo>
                    <a:pt x="38" y="36"/>
                  </a:lnTo>
                  <a:lnTo>
                    <a:pt x="36" y="36"/>
                  </a:lnTo>
                  <a:lnTo>
                    <a:pt x="32" y="40"/>
                  </a:lnTo>
                  <a:lnTo>
                    <a:pt x="30" y="40"/>
                  </a:lnTo>
                  <a:lnTo>
                    <a:pt x="30" y="42"/>
                  </a:lnTo>
                  <a:lnTo>
                    <a:pt x="30" y="44"/>
                  </a:lnTo>
                  <a:lnTo>
                    <a:pt x="28" y="44"/>
                  </a:lnTo>
                  <a:lnTo>
                    <a:pt x="14" y="38"/>
                  </a:lnTo>
                  <a:lnTo>
                    <a:pt x="14" y="36"/>
                  </a:lnTo>
                  <a:lnTo>
                    <a:pt x="6" y="32"/>
                  </a:lnTo>
                  <a:lnTo>
                    <a:pt x="6" y="30"/>
                  </a:lnTo>
                  <a:lnTo>
                    <a:pt x="6" y="28"/>
                  </a:lnTo>
                  <a:lnTo>
                    <a:pt x="4" y="28"/>
                  </a:lnTo>
                  <a:lnTo>
                    <a:pt x="4" y="26"/>
                  </a:lnTo>
                  <a:lnTo>
                    <a:pt x="2" y="24"/>
                  </a:lnTo>
                  <a:lnTo>
                    <a:pt x="2" y="22"/>
                  </a:lnTo>
                  <a:lnTo>
                    <a:pt x="4" y="22"/>
                  </a:lnTo>
                  <a:lnTo>
                    <a:pt x="2" y="22"/>
                  </a:lnTo>
                  <a:lnTo>
                    <a:pt x="2" y="20"/>
                  </a:lnTo>
                  <a:lnTo>
                    <a:pt x="2" y="18"/>
                  </a:lnTo>
                  <a:lnTo>
                    <a:pt x="2" y="16"/>
                  </a:lnTo>
                  <a:lnTo>
                    <a:pt x="0" y="16"/>
                  </a:lnTo>
                  <a:lnTo>
                    <a:pt x="0" y="14"/>
                  </a:lnTo>
                  <a:lnTo>
                    <a:pt x="0" y="12"/>
                  </a:lnTo>
                  <a:lnTo>
                    <a:pt x="2" y="12"/>
                  </a:lnTo>
                  <a:close/>
                </a:path>
              </a:pathLst>
            </a:custGeom>
            <a:solidFill>
              <a:schemeClr val="tx2"/>
            </a:solidFill>
            <a:ln w="3175">
              <a:solidFill>
                <a:schemeClr val="bg1"/>
              </a:solidFill>
              <a:round/>
              <a:headEnd/>
              <a:tailEnd/>
            </a:ln>
          </p:spPr>
          <p:txBody>
            <a:bodyPr/>
            <a:lstStyle/>
            <a:p>
              <a:endParaRPr lang="fr-FR" dirty="0"/>
            </a:p>
          </p:txBody>
        </p:sp>
        <p:sp>
          <p:nvSpPr>
            <p:cNvPr id="5483" name="Freeform 552"/>
            <p:cNvSpPr>
              <a:spLocks/>
            </p:cNvSpPr>
            <p:nvPr/>
          </p:nvSpPr>
          <p:spPr bwMode="auto">
            <a:xfrm>
              <a:off x="2583" y="2554"/>
              <a:ext cx="46" cy="44"/>
            </a:xfrm>
            <a:custGeom>
              <a:avLst/>
              <a:gdLst>
                <a:gd name="T0" fmla="*/ 2 w 46"/>
                <a:gd name="T1" fmla="*/ 14 h 44"/>
                <a:gd name="T2" fmla="*/ 6 w 46"/>
                <a:gd name="T3" fmla="*/ 12 h 44"/>
                <a:gd name="T4" fmla="*/ 8 w 46"/>
                <a:gd name="T5" fmla="*/ 10 h 44"/>
                <a:gd name="T6" fmla="*/ 14 w 46"/>
                <a:gd name="T7" fmla="*/ 4 h 44"/>
                <a:gd name="T8" fmla="*/ 14 w 46"/>
                <a:gd name="T9" fmla="*/ 0 h 44"/>
                <a:gd name="T10" fmla="*/ 18 w 46"/>
                <a:gd name="T11" fmla="*/ 2 h 44"/>
                <a:gd name="T12" fmla="*/ 32 w 46"/>
                <a:gd name="T13" fmla="*/ 0 h 44"/>
                <a:gd name="T14" fmla="*/ 34 w 46"/>
                <a:gd name="T15" fmla="*/ 2 h 44"/>
                <a:gd name="T16" fmla="*/ 36 w 46"/>
                <a:gd name="T17" fmla="*/ 6 h 44"/>
                <a:gd name="T18" fmla="*/ 38 w 46"/>
                <a:gd name="T19" fmla="*/ 8 h 44"/>
                <a:gd name="T20" fmla="*/ 40 w 46"/>
                <a:gd name="T21" fmla="*/ 10 h 44"/>
                <a:gd name="T22" fmla="*/ 40 w 46"/>
                <a:gd name="T23" fmla="*/ 14 h 44"/>
                <a:gd name="T24" fmla="*/ 42 w 46"/>
                <a:gd name="T25" fmla="*/ 16 h 44"/>
                <a:gd name="T26" fmla="*/ 40 w 46"/>
                <a:gd name="T27" fmla="*/ 20 h 44"/>
                <a:gd name="T28" fmla="*/ 44 w 46"/>
                <a:gd name="T29" fmla="*/ 24 h 44"/>
                <a:gd name="T30" fmla="*/ 46 w 46"/>
                <a:gd name="T31" fmla="*/ 22 h 44"/>
                <a:gd name="T32" fmla="*/ 46 w 46"/>
                <a:gd name="T33" fmla="*/ 26 h 44"/>
                <a:gd name="T34" fmla="*/ 42 w 46"/>
                <a:gd name="T35" fmla="*/ 28 h 44"/>
                <a:gd name="T36" fmla="*/ 40 w 46"/>
                <a:gd name="T37" fmla="*/ 32 h 44"/>
                <a:gd name="T38" fmla="*/ 38 w 46"/>
                <a:gd name="T39" fmla="*/ 34 h 44"/>
                <a:gd name="T40" fmla="*/ 36 w 46"/>
                <a:gd name="T41" fmla="*/ 36 h 44"/>
                <a:gd name="T42" fmla="*/ 30 w 46"/>
                <a:gd name="T43" fmla="*/ 40 h 44"/>
                <a:gd name="T44" fmla="*/ 30 w 46"/>
                <a:gd name="T45" fmla="*/ 44 h 44"/>
                <a:gd name="T46" fmla="*/ 14 w 46"/>
                <a:gd name="T47" fmla="*/ 38 h 44"/>
                <a:gd name="T48" fmla="*/ 6 w 46"/>
                <a:gd name="T49" fmla="*/ 32 h 44"/>
                <a:gd name="T50" fmla="*/ 6 w 46"/>
                <a:gd name="T51" fmla="*/ 28 h 44"/>
                <a:gd name="T52" fmla="*/ 4 w 46"/>
                <a:gd name="T53" fmla="*/ 26 h 44"/>
                <a:gd name="T54" fmla="*/ 2 w 46"/>
                <a:gd name="T55" fmla="*/ 22 h 44"/>
                <a:gd name="T56" fmla="*/ 2 w 46"/>
                <a:gd name="T57" fmla="*/ 22 h 44"/>
                <a:gd name="T58" fmla="*/ 2 w 46"/>
                <a:gd name="T59" fmla="*/ 18 h 44"/>
                <a:gd name="T60" fmla="*/ 0 w 46"/>
                <a:gd name="T61" fmla="*/ 16 h 44"/>
                <a:gd name="T62" fmla="*/ 0 w 46"/>
                <a:gd name="T63" fmla="*/ 12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4"/>
                <a:gd name="T98" fmla="*/ 46 w 46"/>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4">
                  <a:moveTo>
                    <a:pt x="2" y="12"/>
                  </a:moveTo>
                  <a:lnTo>
                    <a:pt x="2" y="14"/>
                  </a:lnTo>
                  <a:lnTo>
                    <a:pt x="4" y="14"/>
                  </a:lnTo>
                  <a:lnTo>
                    <a:pt x="6" y="12"/>
                  </a:lnTo>
                  <a:lnTo>
                    <a:pt x="6" y="10"/>
                  </a:lnTo>
                  <a:lnTo>
                    <a:pt x="8" y="10"/>
                  </a:lnTo>
                  <a:lnTo>
                    <a:pt x="10" y="8"/>
                  </a:lnTo>
                  <a:lnTo>
                    <a:pt x="14" y="4"/>
                  </a:lnTo>
                  <a:lnTo>
                    <a:pt x="12" y="2"/>
                  </a:lnTo>
                  <a:lnTo>
                    <a:pt x="14" y="0"/>
                  </a:lnTo>
                  <a:lnTo>
                    <a:pt x="16" y="0"/>
                  </a:lnTo>
                  <a:lnTo>
                    <a:pt x="18" y="2"/>
                  </a:lnTo>
                  <a:lnTo>
                    <a:pt x="22" y="0"/>
                  </a:lnTo>
                  <a:lnTo>
                    <a:pt x="32" y="0"/>
                  </a:lnTo>
                  <a:lnTo>
                    <a:pt x="32" y="2"/>
                  </a:lnTo>
                  <a:lnTo>
                    <a:pt x="34" y="2"/>
                  </a:lnTo>
                  <a:lnTo>
                    <a:pt x="36" y="4"/>
                  </a:lnTo>
                  <a:lnTo>
                    <a:pt x="36" y="6"/>
                  </a:lnTo>
                  <a:lnTo>
                    <a:pt x="38" y="6"/>
                  </a:lnTo>
                  <a:lnTo>
                    <a:pt x="38" y="8"/>
                  </a:lnTo>
                  <a:lnTo>
                    <a:pt x="40" y="8"/>
                  </a:lnTo>
                  <a:lnTo>
                    <a:pt x="40" y="10"/>
                  </a:lnTo>
                  <a:lnTo>
                    <a:pt x="40" y="12"/>
                  </a:lnTo>
                  <a:lnTo>
                    <a:pt x="40" y="14"/>
                  </a:lnTo>
                  <a:lnTo>
                    <a:pt x="42" y="14"/>
                  </a:lnTo>
                  <a:lnTo>
                    <a:pt x="42" y="16"/>
                  </a:lnTo>
                  <a:lnTo>
                    <a:pt x="42" y="18"/>
                  </a:lnTo>
                  <a:lnTo>
                    <a:pt x="40" y="20"/>
                  </a:lnTo>
                  <a:lnTo>
                    <a:pt x="40" y="24"/>
                  </a:lnTo>
                  <a:lnTo>
                    <a:pt x="44" y="24"/>
                  </a:lnTo>
                  <a:lnTo>
                    <a:pt x="44" y="22"/>
                  </a:lnTo>
                  <a:lnTo>
                    <a:pt x="46" y="22"/>
                  </a:lnTo>
                  <a:lnTo>
                    <a:pt x="46" y="24"/>
                  </a:lnTo>
                  <a:lnTo>
                    <a:pt x="46" y="26"/>
                  </a:lnTo>
                  <a:lnTo>
                    <a:pt x="44" y="26"/>
                  </a:lnTo>
                  <a:lnTo>
                    <a:pt x="42" y="28"/>
                  </a:lnTo>
                  <a:lnTo>
                    <a:pt x="42" y="32"/>
                  </a:lnTo>
                  <a:lnTo>
                    <a:pt x="40" y="32"/>
                  </a:lnTo>
                  <a:lnTo>
                    <a:pt x="40" y="34"/>
                  </a:lnTo>
                  <a:lnTo>
                    <a:pt x="38" y="34"/>
                  </a:lnTo>
                  <a:lnTo>
                    <a:pt x="38" y="36"/>
                  </a:lnTo>
                  <a:lnTo>
                    <a:pt x="36" y="36"/>
                  </a:lnTo>
                  <a:lnTo>
                    <a:pt x="32" y="40"/>
                  </a:lnTo>
                  <a:lnTo>
                    <a:pt x="30" y="40"/>
                  </a:lnTo>
                  <a:lnTo>
                    <a:pt x="30" y="42"/>
                  </a:lnTo>
                  <a:lnTo>
                    <a:pt x="30" y="44"/>
                  </a:lnTo>
                  <a:lnTo>
                    <a:pt x="28" y="44"/>
                  </a:lnTo>
                  <a:lnTo>
                    <a:pt x="14" y="38"/>
                  </a:lnTo>
                  <a:lnTo>
                    <a:pt x="14" y="36"/>
                  </a:lnTo>
                  <a:lnTo>
                    <a:pt x="6" y="32"/>
                  </a:lnTo>
                  <a:lnTo>
                    <a:pt x="6" y="30"/>
                  </a:lnTo>
                  <a:lnTo>
                    <a:pt x="6" y="28"/>
                  </a:lnTo>
                  <a:lnTo>
                    <a:pt x="4" y="28"/>
                  </a:lnTo>
                  <a:lnTo>
                    <a:pt x="4" y="26"/>
                  </a:lnTo>
                  <a:lnTo>
                    <a:pt x="2" y="24"/>
                  </a:lnTo>
                  <a:lnTo>
                    <a:pt x="2" y="22"/>
                  </a:lnTo>
                  <a:lnTo>
                    <a:pt x="4" y="22"/>
                  </a:lnTo>
                  <a:lnTo>
                    <a:pt x="2" y="22"/>
                  </a:lnTo>
                  <a:lnTo>
                    <a:pt x="2" y="20"/>
                  </a:lnTo>
                  <a:lnTo>
                    <a:pt x="2" y="18"/>
                  </a:lnTo>
                  <a:lnTo>
                    <a:pt x="2" y="16"/>
                  </a:lnTo>
                  <a:lnTo>
                    <a:pt x="0" y="16"/>
                  </a:lnTo>
                  <a:lnTo>
                    <a:pt x="0" y="14"/>
                  </a:lnTo>
                  <a:lnTo>
                    <a:pt x="0" y="12"/>
                  </a:lnTo>
                </a:path>
              </a:pathLst>
            </a:custGeom>
            <a:solidFill>
              <a:schemeClr val="tx2"/>
            </a:solidFill>
            <a:ln w="3175">
              <a:solidFill>
                <a:schemeClr val="bg1"/>
              </a:solidFill>
              <a:round/>
              <a:headEnd/>
              <a:tailEnd/>
            </a:ln>
          </p:spPr>
          <p:txBody>
            <a:bodyPr/>
            <a:lstStyle/>
            <a:p>
              <a:endParaRPr lang="fr-FR" dirty="0"/>
            </a:p>
          </p:txBody>
        </p:sp>
        <p:sp>
          <p:nvSpPr>
            <p:cNvPr id="5484" name="Freeform 553"/>
            <p:cNvSpPr>
              <a:spLocks/>
            </p:cNvSpPr>
            <p:nvPr/>
          </p:nvSpPr>
          <p:spPr bwMode="auto">
            <a:xfrm>
              <a:off x="2655" y="2543"/>
              <a:ext cx="92" cy="95"/>
            </a:xfrm>
            <a:custGeom>
              <a:avLst/>
              <a:gdLst>
                <a:gd name="T0" fmla="*/ 20 w 92"/>
                <a:gd name="T1" fmla="*/ 95 h 95"/>
                <a:gd name="T2" fmla="*/ 82 w 92"/>
                <a:gd name="T3" fmla="*/ 83 h 95"/>
                <a:gd name="T4" fmla="*/ 88 w 92"/>
                <a:gd name="T5" fmla="*/ 83 h 95"/>
                <a:gd name="T6" fmla="*/ 84 w 92"/>
                <a:gd name="T7" fmla="*/ 75 h 95"/>
                <a:gd name="T8" fmla="*/ 80 w 92"/>
                <a:gd name="T9" fmla="*/ 57 h 95"/>
                <a:gd name="T10" fmla="*/ 84 w 92"/>
                <a:gd name="T11" fmla="*/ 51 h 95"/>
                <a:gd name="T12" fmla="*/ 88 w 92"/>
                <a:gd name="T13" fmla="*/ 39 h 95"/>
                <a:gd name="T14" fmla="*/ 92 w 92"/>
                <a:gd name="T15" fmla="*/ 37 h 95"/>
                <a:gd name="T16" fmla="*/ 86 w 92"/>
                <a:gd name="T17" fmla="*/ 23 h 95"/>
                <a:gd name="T18" fmla="*/ 88 w 92"/>
                <a:gd name="T19" fmla="*/ 19 h 95"/>
                <a:gd name="T20" fmla="*/ 84 w 92"/>
                <a:gd name="T21" fmla="*/ 17 h 95"/>
                <a:gd name="T22" fmla="*/ 80 w 92"/>
                <a:gd name="T23" fmla="*/ 11 h 95"/>
                <a:gd name="T24" fmla="*/ 64 w 92"/>
                <a:gd name="T25" fmla="*/ 13 h 95"/>
                <a:gd name="T26" fmla="*/ 60 w 92"/>
                <a:gd name="T27" fmla="*/ 15 h 95"/>
                <a:gd name="T28" fmla="*/ 58 w 92"/>
                <a:gd name="T29" fmla="*/ 15 h 95"/>
                <a:gd name="T30" fmla="*/ 54 w 92"/>
                <a:gd name="T31" fmla="*/ 9 h 95"/>
                <a:gd name="T32" fmla="*/ 50 w 92"/>
                <a:gd name="T33" fmla="*/ 7 h 95"/>
                <a:gd name="T34" fmla="*/ 46 w 92"/>
                <a:gd name="T35" fmla="*/ 4 h 95"/>
                <a:gd name="T36" fmla="*/ 40 w 92"/>
                <a:gd name="T37" fmla="*/ 5 h 95"/>
                <a:gd name="T38" fmla="*/ 36 w 92"/>
                <a:gd name="T39" fmla="*/ 7 h 95"/>
                <a:gd name="T40" fmla="*/ 34 w 92"/>
                <a:gd name="T41" fmla="*/ 2 h 95"/>
                <a:gd name="T42" fmla="*/ 32 w 92"/>
                <a:gd name="T43" fmla="*/ 2 h 95"/>
                <a:gd name="T44" fmla="*/ 28 w 92"/>
                <a:gd name="T45" fmla="*/ 4 h 95"/>
                <a:gd name="T46" fmla="*/ 22 w 92"/>
                <a:gd name="T47" fmla="*/ 5 h 95"/>
                <a:gd name="T48" fmla="*/ 20 w 92"/>
                <a:gd name="T49" fmla="*/ 5 h 95"/>
                <a:gd name="T50" fmla="*/ 16 w 92"/>
                <a:gd name="T51" fmla="*/ 5 h 95"/>
                <a:gd name="T52" fmla="*/ 12 w 92"/>
                <a:gd name="T53" fmla="*/ 4 h 95"/>
                <a:gd name="T54" fmla="*/ 10 w 92"/>
                <a:gd name="T55" fmla="*/ 7 h 95"/>
                <a:gd name="T56" fmla="*/ 6 w 92"/>
                <a:gd name="T57" fmla="*/ 11 h 95"/>
                <a:gd name="T58" fmla="*/ 8 w 92"/>
                <a:gd name="T59" fmla="*/ 19 h 95"/>
                <a:gd name="T60" fmla="*/ 12 w 92"/>
                <a:gd name="T61" fmla="*/ 25 h 95"/>
                <a:gd name="T62" fmla="*/ 10 w 92"/>
                <a:gd name="T63" fmla="*/ 29 h 95"/>
                <a:gd name="T64" fmla="*/ 12 w 92"/>
                <a:gd name="T65" fmla="*/ 35 h 95"/>
                <a:gd name="T66" fmla="*/ 10 w 92"/>
                <a:gd name="T67" fmla="*/ 33 h 95"/>
                <a:gd name="T68" fmla="*/ 4 w 92"/>
                <a:gd name="T69" fmla="*/ 33 h 95"/>
                <a:gd name="T70" fmla="*/ 6 w 92"/>
                <a:gd name="T71" fmla="*/ 37 h 95"/>
                <a:gd name="T72" fmla="*/ 8 w 92"/>
                <a:gd name="T73" fmla="*/ 41 h 95"/>
                <a:gd name="T74" fmla="*/ 6 w 92"/>
                <a:gd name="T75" fmla="*/ 47 h 95"/>
                <a:gd name="T76" fmla="*/ 2 w 92"/>
                <a:gd name="T77" fmla="*/ 51 h 95"/>
                <a:gd name="T78" fmla="*/ 2 w 92"/>
                <a:gd name="T79" fmla="*/ 59 h 95"/>
                <a:gd name="T80" fmla="*/ 2 w 92"/>
                <a:gd name="T81" fmla="*/ 63 h 95"/>
                <a:gd name="T82" fmla="*/ 6 w 92"/>
                <a:gd name="T83" fmla="*/ 65 h 95"/>
                <a:gd name="T84" fmla="*/ 10 w 92"/>
                <a:gd name="T85" fmla="*/ 69 h 95"/>
                <a:gd name="T86" fmla="*/ 14 w 92"/>
                <a:gd name="T87" fmla="*/ 73 h 95"/>
                <a:gd name="T88" fmla="*/ 18 w 92"/>
                <a:gd name="T89" fmla="*/ 77 h 95"/>
                <a:gd name="T90" fmla="*/ 16 w 92"/>
                <a:gd name="T91" fmla="*/ 81 h 95"/>
                <a:gd name="T92" fmla="*/ 16 w 92"/>
                <a:gd name="T93" fmla="*/ 85 h 95"/>
                <a:gd name="T94" fmla="*/ 14 w 92"/>
                <a:gd name="T95" fmla="*/ 95 h 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
                <a:gd name="T145" fmla="*/ 0 h 95"/>
                <a:gd name="T146" fmla="*/ 92 w 92"/>
                <a:gd name="T147" fmla="*/ 95 h 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 h="95">
                  <a:moveTo>
                    <a:pt x="14" y="95"/>
                  </a:moveTo>
                  <a:lnTo>
                    <a:pt x="16" y="95"/>
                  </a:lnTo>
                  <a:lnTo>
                    <a:pt x="20" y="95"/>
                  </a:lnTo>
                  <a:lnTo>
                    <a:pt x="66" y="83"/>
                  </a:lnTo>
                  <a:lnTo>
                    <a:pt x="80" y="85"/>
                  </a:lnTo>
                  <a:lnTo>
                    <a:pt x="82" y="83"/>
                  </a:lnTo>
                  <a:lnTo>
                    <a:pt x="84" y="83"/>
                  </a:lnTo>
                  <a:lnTo>
                    <a:pt x="86" y="83"/>
                  </a:lnTo>
                  <a:lnTo>
                    <a:pt x="88" y="83"/>
                  </a:lnTo>
                  <a:lnTo>
                    <a:pt x="88" y="75"/>
                  </a:lnTo>
                  <a:lnTo>
                    <a:pt x="86" y="75"/>
                  </a:lnTo>
                  <a:lnTo>
                    <a:pt x="84" y="75"/>
                  </a:lnTo>
                  <a:lnTo>
                    <a:pt x="84" y="73"/>
                  </a:lnTo>
                  <a:lnTo>
                    <a:pt x="80" y="63"/>
                  </a:lnTo>
                  <a:lnTo>
                    <a:pt x="80" y="57"/>
                  </a:lnTo>
                  <a:lnTo>
                    <a:pt x="82" y="55"/>
                  </a:lnTo>
                  <a:lnTo>
                    <a:pt x="84" y="53"/>
                  </a:lnTo>
                  <a:lnTo>
                    <a:pt x="84" y="51"/>
                  </a:lnTo>
                  <a:lnTo>
                    <a:pt x="84" y="47"/>
                  </a:lnTo>
                  <a:lnTo>
                    <a:pt x="88" y="41"/>
                  </a:lnTo>
                  <a:lnTo>
                    <a:pt x="88" y="39"/>
                  </a:lnTo>
                  <a:lnTo>
                    <a:pt x="90" y="39"/>
                  </a:lnTo>
                  <a:lnTo>
                    <a:pt x="90" y="37"/>
                  </a:lnTo>
                  <a:lnTo>
                    <a:pt x="92" y="37"/>
                  </a:lnTo>
                  <a:lnTo>
                    <a:pt x="88" y="25"/>
                  </a:lnTo>
                  <a:lnTo>
                    <a:pt x="88" y="23"/>
                  </a:lnTo>
                  <a:lnTo>
                    <a:pt x="86" y="23"/>
                  </a:lnTo>
                  <a:lnTo>
                    <a:pt x="88" y="23"/>
                  </a:lnTo>
                  <a:lnTo>
                    <a:pt x="88" y="21"/>
                  </a:lnTo>
                  <a:lnTo>
                    <a:pt x="88" y="19"/>
                  </a:lnTo>
                  <a:lnTo>
                    <a:pt x="88" y="17"/>
                  </a:lnTo>
                  <a:lnTo>
                    <a:pt x="86" y="17"/>
                  </a:lnTo>
                  <a:lnTo>
                    <a:pt x="84" y="17"/>
                  </a:lnTo>
                  <a:lnTo>
                    <a:pt x="84" y="13"/>
                  </a:lnTo>
                  <a:lnTo>
                    <a:pt x="82" y="13"/>
                  </a:lnTo>
                  <a:lnTo>
                    <a:pt x="80" y="11"/>
                  </a:lnTo>
                  <a:lnTo>
                    <a:pt x="78" y="11"/>
                  </a:lnTo>
                  <a:lnTo>
                    <a:pt x="74" y="11"/>
                  </a:lnTo>
                  <a:lnTo>
                    <a:pt x="64" y="13"/>
                  </a:lnTo>
                  <a:lnTo>
                    <a:pt x="64" y="15"/>
                  </a:lnTo>
                  <a:lnTo>
                    <a:pt x="62" y="15"/>
                  </a:lnTo>
                  <a:lnTo>
                    <a:pt x="60" y="15"/>
                  </a:lnTo>
                  <a:lnTo>
                    <a:pt x="60" y="13"/>
                  </a:lnTo>
                  <a:lnTo>
                    <a:pt x="60" y="15"/>
                  </a:lnTo>
                  <a:lnTo>
                    <a:pt x="58" y="15"/>
                  </a:lnTo>
                  <a:lnTo>
                    <a:pt x="56" y="13"/>
                  </a:lnTo>
                  <a:lnTo>
                    <a:pt x="54" y="11"/>
                  </a:lnTo>
                  <a:lnTo>
                    <a:pt x="54" y="9"/>
                  </a:lnTo>
                  <a:lnTo>
                    <a:pt x="52" y="9"/>
                  </a:lnTo>
                  <a:lnTo>
                    <a:pt x="52" y="7"/>
                  </a:lnTo>
                  <a:lnTo>
                    <a:pt x="50" y="7"/>
                  </a:lnTo>
                  <a:lnTo>
                    <a:pt x="50" y="5"/>
                  </a:lnTo>
                  <a:lnTo>
                    <a:pt x="46" y="5"/>
                  </a:lnTo>
                  <a:lnTo>
                    <a:pt x="46" y="4"/>
                  </a:lnTo>
                  <a:lnTo>
                    <a:pt x="44" y="4"/>
                  </a:lnTo>
                  <a:lnTo>
                    <a:pt x="40" y="4"/>
                  </a:lnTo>
                  <a:lnTo>
                    <a:pt x="40" y="5"/>
                  </a:lnTo>
                  <a:lnTo>
                    <a:pt x="38" y="5"/>
                  </a:lnTo>
                  <a:lnTo>
                    <a:pt x="38" y="7"/>
                  </a:lnTo>
                  <a:lnTo>
                    <a:pt x="36" y="7"/>
                  </a:lnTo>
                  <a:lnTo>
                    <a:pt x="36" y="5"/>
                  </a:lnTo>
                  <a:lnTo>
                    <a:pt x="36" y="4"/>
                  </a:lnTo>
                  <a:lnTo>
                    <a:pt x="34" y="2"/>
                  </a:lnTo>
                  <a:lnTo>
                    <a:pt x="34" y="0"/>
                  </a:lnTo>
                  <a:lnTo>
                    <a:pt x="32" y="0"/>
                  </a:lnTo>
                  <a:lnTo>
                    <a:pt x="32" y="2"/>
                  </a:lnTo>
                  <a:lnTo>
                    <a:pt x="30" y="2"/>
                  </a:lnTo>
                  <a:lnTo>
                    <a:pt x="28" y="2"/>
                  </a:lnTo>
                  <a:lnTo>
                    <a:pt x="28" y="4"/>
                  </a:lnTo>
                  <a:lnTo>
                    <a:pt x="28" y="5"/>
                  </a:lnTo>
                  <a:lnTo>
                    <a:pt x="24" y="5"/>
                  </a:lnTo>
                  <a:lnTo>
                    <a:pt x="22" y="5"/>
                  </a:lnTo>
                  <a:lnTo>
                    <a:pt x="22" y="7"/>
                  </a:lnTo>
                  <a:lnTo>
                    <a:pt x="20" y="7"/>
                  </a:lnTo>
                  <a:lnTo>
                    <a:pt x="20" y="5"/>
                  </a:lnTo>
                  <a:lnTo>
                    <a:pt x="18" y="5"/>
                  </a:lnTo>
                  <a:lnTo>
                    <a:pt x="18" y="7"/>
                  </a:lnTo>
                  <a:lnTo>
                    <a:pt x="16" y="5"/>
                  </a:lnTo>
                  <a:lnTo>
                    <a:pt x="16" y="4"/>
                  </a:lnTo>
                  <a:lnTo>
                    <a:pt x="14" y="4"/>
                  </a:lnTo>
                  <a:lnTo>
                    <a:pt x="12" y="4"/>
                  </a:lnTo>
                  <a:lnTo>
                    <a:pt x="12" y="5"/>
                  </a:lnTo>
                  <a:lnTo>
                    <a:pt x="10" y="5"/>
                  </a:lnTo>
                  <a:lnTo>
                    <a:pt x="10" y="7"/>
                  </a:lnTo>
                  <a:lnTo>
                    <a:pt x="8" y="7"/>
                  </a:lnTo>
                  <a:lnTo>
                    <a:pt x="6" y="9"/>
                  </a:lnTo>
                  <a:lnTo>
                    <a:pt x="6" y="11"/>
                  </a:lnTo>
                  <a:lnTo>
                    <a:pt x="6" y="17"/>
                  </a:lnTo>
                  <a:lnTo>
                    <a:pt x="6" y="19"/>
                  </a:lnTo>
                  <a:lnTo>
                    <a:pt x="8" y="19"/>
                  </a:lnTo>
                  <a:lnTo>
                    <a:pt x="10" y="19"/>
                  </a:lnTo>
                  <a:lnTo>
                    <a:pt x="10" y="23"/>
                  </a:lnTo>
                  <a:lnTo>
                    <a:pt x="12" y="25"/>
                  </a:lnTo>
                  <a:lnTo>
                    <a:pt x="10" y="25"/>
                  </a:lnTo>
                  <a:lnTo>
                    <a:pt x="10" y="27"/>
                  </a:lnTo>
                  <a:lnTo>
                    <a:pt x="10" y="29"/>
                  </a:lnTo>
                  <a:lnTo>
                    <a:pt x="12" y="29"/>
                  </a:lnTo>
                  <a:lnTo>
                    <a:pt x="12" y="31"/>
                  </a:lnTo>
                  <a:lnTo>
                    <a:pt x="12" y="35"/>
                  </a:lnTo>
                  <a:lnTo>
                    <a:pt x="12" y="33"/>
                  </a:lnTo>
                  <a:lnTo>
                    <a:pt x="10" y="35"/>
                  </a:lnTo>
                  <a:lnTo>
                    <a:pt x="10" y="33"/>
                  </a:lnTo>
                  <a:lnTo>
                    <a:pt x="8" y="33"/>
                  </a:lnTo>
                  <a:lnTo>
                    <a:pt x="6" y="33"/>
                  </a:lnTo>
                  <a:lnTo>
                    <a:pt x="4" y="33"/>
                  </a:lnTo>
                  <a:lnTo>
                    <a:pt x="4" y="35"/>
                  </a:lnTo>
                  <a:lnTo>
                    <a:pt x="4" y="37"/>
                  </a:lnTo>
                  <a:lnTo>
                    <a:pt x="6" y="37"/>
                  </a:lnTo>
                  <a:lnTo>
                    <a:pt x="8" y="37"/>
                  </a:lnTo>
                  <a:lnTo>
                    <a:pt x="8" y="39"/>
                  </a:lnTo>
                  <a:lnTo>
                    <a:pt x="8" y="41"/>
                  </a:lnTo>
                  <a:lnTo>
                    <a:pt x="6" y="43"/>
                  </a:lnTo>
                  <a:lnTo>
                    <a:pt x="6" y="45"/>
                  </a:lnTo>
                  <a:lnTo>
                    <a:pt x="6" y="47"/>
                  </a:lnTo>
                  <a:lnTo>
                    <a:pt x="2" y="47"/>
                  </a:lnTo>
                  <a:lnTo>
                    <a:pt x="0" y="47"/>
                  </a:lnTo>
                  <a:lnTo>
                    <a:pt x="2" y="51"/>
                  </a:lnTo>
                  <a:lnTo>
                    <a:pt x="2" y="53"/>
                  </a:lnTo>
                  <a:lnTo>
                    <a:pt x="4" y="53"/>
                  </a:lnTo>
                  <a:lnTo>
                    <a:pt x="2" y="59"/>
                  </a:lnTo>
                  <a:lnTo>
                    <a:pt x="0" y="61"/>
                  </a:lnTo>
                  <a:lnTo>
                    <a:pt x="0" y="63"/>
                  </a:lnTo>
                  <a:lnTo>
                    <a:pt x="2" y="63"/>
                  </a:lnTo>
                  <a:lnTo>
                    <a:pt x="2" y="65"/>
                  </a:lnTo>
                  <a:lnTo>
                    <a:pt x="4" y="65"/>
                  </a:lnTo>
                  <a:lnTo>
                    <a:pt x="6" y="65"/>
                  </a:lnTo>
                  <a:lnTo>
                    <a:pt x="8" y="65"/>
                  </a:lnTo>
                  <a:lnTo>
                    <a:pt x="10" y="67"/>
                  </a:lnTo>
                  <a:lnTo>
                    <a:pt x="10" y="69"/>
                  </a:lnTo>
                  <a:lnTo>
                    <a:pt x="12" y="71"/>
                  </a:lnTo>
                  <a:lnTo>
                    <a:pt x="14" y="71"/>
                  </a:lnTo>
                  <a:lnTo>
                    <a:pt x="14" y="73"/>
                  </a:lnTo>
                  <a:lnTo>
                    <a:pt x="16" y="73"/>
                  </a:lnTo>
                  <a:lnTo>
                    <a:pt x="18" y="75"/>
                  </a:lnTo>
                  <a:lnTo>
                    <a:pt x="18" y="77"/>
                  </a:lnTo>
                  <a:lnTo>
                    <a:pt x="16" y="79"/>
                  </a:lnTo>
                  <a:lnTo>
                    <a:pt x="18" y="81"/>
                  </a:lnTo>
                  <a:lnTo>
                    <a:pt x="16" y="81"/>
                  </a:lnTo>
                  <a:lnTo>
                    <a:pt x="16" y="83"/>
                  </a:lnTo>
                  <a:lnTo>
                    <a:pt x="14" y="85"/>
                  </a:lnTo>
                  <a:lnTo>
                    <a:pt x="16" y="85"/>
                  </a:lnTo>
                  <a:lnTo>
                    <a:pt x="14" y="87"/>
                  </a:lnTo>
                  <a:lnTo>
                    <a:pt x="14" y="93"/>
                  </a:lnTo>
                  <a:lnTo>
                    <a:pt x="14" y="95"/>
                  </a:lnTo>
                  <a:close/>
                </a:path>
              </a:pathLst>
            </a:custGeom>
            <a:solidFill>
              <a:schemeClr val="tx2"/>
            </a:solidFill>
            <a:ln w="3175">
              <a:solidFill>
                <a:schemeClr val="bg1"/>
              </a:solidFill>
              <a:round/>
              <a:headEnd/>
              <a:tailEnd/>
            </a:ln>
          </p:spPr>
          <p:txBody>
            <a:bodyPr/>
            <a:lstStyle/>
            <a:p>
              <a:endParaRPr lang="fr-FR" dirty="0"/>
            </a:p>
          </p:txBody>
        </p:sp>
        <p:sp>
          <p:nvSpPr>
            <p:cNvPr id="5485" name="Freeform 554"/>
            <p:cNvSpPr>
              <a:spLocks/>
            </p:cNvSpPr>
            <p:nvPr/>
          </p:nvSpPr>
          <p:spPr bwMode="auto">
            <a:xfrm>
              <a:off x="2655" y="2543"/>
              <a:ext cx="92" cy="95"/>
            </a:xfrm>
            <a:custGeom>
              <a:avLst/>
              <a:gdLst>
                <a:gd name="T0" fmla="*/ 20 w 92"/>
                <a:gd name="T1" fmla="*/ 95 h 95"/>
                <a:gd name="T2" fmla="*/ 82 w 92"/>
                <a:gd name="T3" fmla="*/ 83 h 95"/>
                <a:gd name="T4" fmla="*/ 88 w 92"/>
                <a:gd name="T5" fmla="*/ 83 h 95"/>
                <a:gd name="T6" fmla="*/ 84 w 92"/>
                <a:gd name="T7" fmla="*/ 75 h 95"/>
                <a:gd name="T8" fmla="*/ 80 w 92"/>
                <a:gd name="T9" fmla="*/ 57 h 95"/>
                <a:gd name="T10" fmla="*/ 84 w 92"/>
                <a:gd name="T11" fmla="*/ 51 h 95"/>
                <a:gd name="T12" fmla="*/ 88 w 92"/>
                <a:gd name="T13" fmla="*/ 39 h 95"/>
                <a:gd name="T14" fmla="*/ 92 w 92"/>
                <a:gd name="T15" fmla="*/ 37 h 95"/>
                <a:gd name="T16" fmla="*/ 86 w 92"/>
                <a:gd name="T17" fmla="*/ 23 h 95"/>
                <a:gd name="T18" fmla="*/ 88 w 92"/>
                <a:gd name="T19" fmla="*/ 19 h 95"/>
                <a:gd name="T20" fmla="*/ 84 w 92"/>
                <a:gd name="T21" fmla="*/ 17 h 95"/>
                <a:gd name="T22" fmla="*/ 80 w 92"/>
                <a:gd name="T23" fmla="*/ 11 h 95"/>
                <a:gd name="T24" fmla="*/ 64 w 92"/>
                <a:gd name="T25" fmla="*/ 13 h 95"/>
                <a:gd name="T26" fmla="*/ 60 w 92"/>
                <a:gd name="T27" fmla="*/ 15 h 95"/>
                <a:gd name="T28" fmla="*/ 58 w 92"/>
                <a:gd name="T29" fmla="*/ 15 h 95"/>
                <a:gd name="T30" fmla="*/ 54 w 92"/>
                <a:gd name="T31" fmla="*/ 9 h 95"/>
                <a:gd name="T32" fmla="*/ 50 w 92"/>
                <a:gd name="T33" fmla="*/ 7 h 95"/>
                <a:gd name="T34" fmla="*/ 46 w 92"/>
                <a:gd name="T35" fmla="*/ 4 h 95"/>
                <a:gd name="T36" fmla="*/ 40 w 92"/>
                <a:gd name="T37" fmla="*/ 5 h 95"/>
                <a:gd name="T38" fmla="*/ 36 w 92"/>
                <a:gd name="T39" fmla="*/ 7 h 95"/>
                <a:gd name="T40" fmla="*/ 34 w 92"/>
                <a:gd name="T41" fmla="*/ 2 h 95"/>
                <a:gd name="T42" fmla="*/ 32 w 92"/>
                <a:gd name="T43" fmla="*/ 2 h 95"/>
                <a:gd name="T44" fmla="*/ 28 w 92"/>
                <a:gd name="T45" fmla="*/ 4 h 95"/>
                <a:gd name="T46" fmla="*/ 22 w 92"/>
                <a:gd name="T47" fmla="*/ 5 h 95"/>
                <a:gd name="T48" fmla="*/ 20 w 92"/>
                <a:gd name="T49" fmla="*/ 5 h 95"/>
                <a:gd name="T50" fmla="*/ 16 w 92"/>
                <a:gd name="T51" fmla="*/ 5 h 95"/>
                <a:gd name="T52" fmla="*/ 12 w 92"/>
                <a:gd name="T53" fmla="*/ 4 h 95"/>
                <a:gd name="T54" fmla="*/ 10 w 92"/>
                <a:gd name="T55" fmla="*/ 7 h 95"/>
                <a:gd name="T56" fmla="*/ 6 w 92"/>
                <a:gd name="T57" fmla="*/ 11 h 95"/>
                <a:gd name="T58" fmla="*/ 8 w 92"/>
                <a:gd name="T59" fmla="*/ 19 h 95"/>
                <a:gd name="T60" fmla="*/ 12 w 92"/>
                <a:gd name="T61" fmla="*/ 25 h 95"/>
                <a:gd name="T62" fmla="*/ 10 w 92"/>
                <a:gd name="T63" fmla="*/ 29 h 95"/>
                <a:gd name="T64" fmla="*/ 12 w 92"/>
                <a:gd name="T65" fmla="*/ 35 h 95"/>
                <a:gd name="T66" fmla="*/ 10 w 92"/>
                <a:gd name="T67" fmla="*/ 33 h 95"/>
                <a:gd name="T68" fmla="*/ 4 w 92"/>
                <a:gd name="T69" fmla="*/ 33 h 95"/>
                <a:gd name="T70" fmla="*/ 6 w 92"/>
                <a:gd name="T71" fmla="*/ 37 h 95"/>
                <a:gd name="T72" fmla="*/ 8 w 92"/>
                <a:gd name="T73" fmla="*/ 41 h 95"/>
                <a:gd name="T74" fmla="*/ 6 w 92"/>
                <a:gd name="T75" fmla="*/ 47 h 95"/>
                <a:gd name="T76" fmla="*/ 2 w 92"/>
                <a:gd name="T77" fmla="*/ 51 h 95"/>
                <a:gd name="T78" fmla="*/ 2 w 92"/>
                <a:gd name="T79" fmla="*/ 59 h 95"/>
                <a:gd name="T80" fmla="*/ 2 w 92"/>
                <a:gd name="T81" fmla="*/ 63 h 95"/>
                <a:gd name="T82" fmla="*/ 6 w 92"/>
                <a:gd name="T83" fmla="*/ 65 h 95"/>
                <a:gd name="T84" fmla="*/ 10 w 92"/>
                <a:gd name="T85" fmla="*/ 69 h 95"/>
                <a:gd name="T86" fmla="*/ 14 w 92"/>
                <a:gd name="T87" fmla="*/ 73 h 95"/>
                <a:gd name="T88" fmla="*/ 18 w 92"/>
                <a:gd name="T89" fmla="*/ 77 h 95"/>
                <a:gd name="T90" fmla="*/ 16 w 92"/>
                <a:gd name="T91" fmla="*/ 81 h 95"/>
                <a:gd name="T92" fmla="*/ 16 w 92"/>
                <a:gd name="T93" fmla="*/ 85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2"/>
                <a:gd name="T142" fmla="*/ 0 h 95"/>
                <a:gd name="T143" fmla="*/ 92 w 92"/>
                <a:gd name="T144" fmla="*/ 95 h 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2" h="95">
                  <a:moveTo>
                    <a:pt x="14" y="95"/>
                  </a:moveTo>
                  <a:lnTo>
                    <a:pt x="16" y="95"/>
                  </a:lnTo>
                  <a:lnTo>
                    <a:pt x="20" y="95"/>
                  </a:lnTo>
                  <a:lnTo>
                    <a:pt x="66" y="83"/>
                  </a:lnTo>
                  <a:lnTo>
                    <a:pt x="80" y="85"/>
                  </a:lnTo>
                  <a:lnTo>
                    <a:pt x="82" y="83"/>
                  </a:lnTo>
                  <a:lnTo>
                    <a:pt x="84" y="83"/>
                  </a:lnTo>
                  <a:lnTo>
                    <a:pt x="86" y="83"/>
                  </a:lnTo>
                  <a:lnTo>
                    <a:pt x="88" y="83"/>
                  </a:lnTo>
                  <a:lnTo>
                    <a:pt x="88" y="75"/>
                  </a:lnTo>
                  <a:lnTo>
                    <a:pt x="86" y="75"/>
                  </a:lnTo>
                  <a:lnTo>
                    <a:pt x="84" y="75"/>
                  </a:lnTo>
                  <a:lnTo>
                    <a:pt x="84" y="73"/>
                  </a:lnTo>
                  <a:lnTo>
                    <a:pt x="80" y="63"/>
                  </a:lnTo>
                  <a:lnTo>
                    <a:pt x="80" y="57"/>
                  </a:lnTo>
                  <a:lnTo>
                    <a:pt x="82" y="55"/>
                  </a:lnTo>
                  <a:lnTo>
                    <a:pt x="84" y="53"/>
                  </a:lnTo>
                  <a:lnTo>
                    <a:pt x="84" y="51"/>
                  </a:lnTo>
                  <a:lnTo>
                    <a:pt x="84" y="47"/>
                  </a:lnTo>
                  <a:lnTo>
                    <a:pt x="88" y="41"/>
                  </a:lnTo>
                  <a:lnTo>
                    <a:pt x="88" y="39"/>
                  </a:lnTo>
                  <a:lnTo>
                    <a:pt x="90" y="39"/>
                  </a:lnTo>
                  <a:lnTo>
                    <a:pt x="90" y="37"/>
                  </a:lnTo>
                  <a:lnTo>
                    <a:pt x="92" y="37"/>
                  </a:lnTo>
                  <a:lnTo>
                    <a:pt x="88" y="25"/>
                  </a:lnTo>
                  <a:lnTo>
                    <a:pt x="88" y="23"/>
                  </a:lnTo>
                  <a:lnTo>
                    <a:pt x="86" y="23"/>
                  </a:lnTo>
                  <a:lnTo>
                    <a:pt x="88" y="23"/>
                  </a:lnTo>
                  <a:lnTo>
                    <a:pt x="88" y="21"/>
                  </a:lnTo>
                  <a:lnTo>
                    <a:pt x="88" y="19"/>
                  </a:lnTo>
                  <a:lnTo>
                    <a:pt x="88" y="17"/>
                  </a:lnTo>
                  <a:lnTo>
                    <a:pt x="86" y="17"/>
                  </a:lnTo>
                  <a:lnTo>
                    <a:pt x="84" y="17"/>
                  </a:lnTo>
                  <a:lnTo>
                    <a:pt x="84" y="13"/>
                  </a:lnTo>
                  <a:lnTo>
                    <a:pt x="82" y="13"/>
                  </a:lnTo>
                  <a:lnTo>
                    <a:pt x="80" y="11"/>
                  </a:lnTo>
                  <a:lnTo>
                    <a:pt x="78" y="11"/>
                  </a:lnTo>
                  <a:lnTo>
                    <a:pt x="74" y="11"/>
                  </a:lnTo>
                  <a:lnTo>
                    <a:pt x="64" y="13"/>
                  </a:lnTo>
                  <a:lnTo>
                    <a:pt x="64" y="15"/>
                  </a:lnTo>
                  <a:lnTo>
                    <a:pt x="62" y="15"/>
                  </a:lnTo>
                  <a:lnTo>
                    <a:pt x="60" y="15"/>
                  </a:lnTo>
                  <a:lnTo>
                    <a:pt x="60" y="13"/>
                  </a:lnTo>
                  <a:lnTo>
                    <a:pt x="60" y="15"/>
                  </a:lnTo>
                  <a:lnTo>
                    <a:pt x="58" y="15"/>
                  </a:lnTo>
                  <a:lnTo>
                    <a:pt x="56" y="13"/>
                  </a:lnTo>
                  <a:lnTo>
                    <a:pt x="54" y="11"/>
                  </a:lnTo>
                  <a:lnTo>
                    <a:pt x="54" y="9"/>
                  </a:lnTo>
                  <a:lnTo>
                    <a:pt x="52" y="9"/>
                  </a:lnTo>
                  <a:lnTo>
                    <a:pt x="52" y="7"/>
                  </a:lnTo>
                  <a:lnTo>
                    <a:pt x="50" y="7"/>
                  </a:lnTo>
                  <a:lnTo>
                    <a:pt x="50" y="5"/>
                  </a:lnTo>
                  <a:lnTo>
                    <a:pt x="46" y="5"/>
                  </a:lnTo>
                  <a:lnTo>
                    <a:pt x="46" y="4"/>
                  </a:lnTo>
                  <a:lnTo>
                    <a:pt x="44" y="4"/>
                  </a:lnTo>
                  <a:lnTo>
                    <a:pt x="40" y="4"/>
                  </a:lnTo>
                  <a:lnTo>
                    <a:pt x="40" y="5"/>
                  </a:lnTo>
                  <a:lnTo>
                    <a:pt x="38" y="5"/>
                  </a:lnTo>
                  <a:lnTo>
                    <a:pt x="38" y="7"/>
                  </a:lnTo>
                  <a:lnTo>
                    <a:pt x="36" y="7"/>
                  </a:lnTo>
                  <a:lnTo>
                    <a:pt x="36" y="5"/>
                  </a:lnTo>
                  <a:lnTo>
                    <a:pt x="36" y="4"/>
                  </a:lnTo>
                  <a:lnTo>
                    <a:pt x="34" y="2"/>
                  </a:lnTo>
                  <a:lnTo>
                    <a:pt x="34" y="0"/>
                  </a:lnTo>
                  <a:lnTo>
                    <a:pt x="32" y="0"/>
                  </a:lnTo>
                  <a:lnTo>
                    <a:pt x="32" y="2"/>
                  </a:lnTo>
                  <a:lnTo>
                    <a:pt x="30" y="2"/>
                  </a:lnTo>
                  <a:lnTo>
                    <a:pt x="28" y="2"/>
                  </a:lnTo>
                  <a:lnTo>
                    <a:pt x="28" y="4"/>
                  </a:lnTo>
                  <a:lnTo>
                    <a:pt x="28" y="5"/>
                  </a:lnTo>
                  <a:lnTo>
                    <a:pt x="24" y="5"/>
                  </a:lnTo>
                  <a:lnTo>
                    <a:pt x="22" y="5"/>
                  </a:lnTo>
                  <a:lnTo>
                    <a:pt x="22" y="7"/>
                  </a:lnTo>
                  <a:lnTo>
                    <a:pt x="20" y="7"/>
                  </a:lnTo>
                  <a:lnTo>
                    <a:pt x="20" y="5"/>
                  </a:lnTo>
                  <a:lnTo>
                    <a:pt x="18" y="5"/>
                  </a:lnTo>
                  <a:lnTo>
                    <a:pt x="18" y="7"/>
                  </a:lnTo>
                  <a:lnTo>
                    <a:pt x="16" y="5"/>
                  </a:lnTo>
                  <a:lnTo>
                    <a:pt x="16" y="4"/>
                  </a:lnTo>
                  <a:lnTo>
                    <a:pt x="14" y="4"/>
                  </a:lnTo>
                  <a:lnTo>
                    <a:pt x="12" y="4"/>
                  </a:lnTo>
                  <a:lnTo>
                    <a:pt x="12" y="5"/>
                  </a:lnTo>
                  <a:lnTo>
                    <a:pt x="10" y="5"/>
                  </a:lnTo>
                  <a:lnTo>
                    <a:pt x="10" y="7"/>
                  </a:lnTo>
                  <a:lnTo>
                    <a:pt x="8" y="7"/>
                  </a:lnTo>
                  <a:lnTo>
                    <a:pt x="6" y="9"/>
                  </a:lnTo>
                  <a:lnTo>
                    <a:pt x="6" y="11"/>
                  </a:lnTo>
                  <a:lnTo>
                    <a:pt x="6" y="17"/>
                  </a:lnTo>
                  <a:lnTo>
                    <a:pt x="6" y="19"/>
                  </a:lnTo>
                  <a:lnTo>
                    <a:pt x="8" y="19"/>
                  </a:lnTo>
                  <a:lnTo>
                    <a:pt x="10" y="19"/>
                  </a:lnTo>
                  <a:lnTo>
                    <a:pt x="10" y="23"/>
                  </a:lnTo>
                  <a:lnTo>
                    <a:pt x="12" y="25"/>
                  </a:lnTo>
                  <a:lnTo>
                    <a:pt x="10" y="25"/>
                  </a:lnTo>
                  <a:lnTo>
                    <a:pt x="10" y="27"/>
                  </a:lnTo>
                  <a:lnTo>
                    <a:pt x="10" y="29"/>
                  </a:lnTo>
                  <a:lnTo>
                    <a:pt x="12" y="29"/>
                  </a:lnTo>
                  <a:lnTo>
                    <a:pt x="12" y="31"/>
                  </a:lnTo>
                  <a:lnTo>
                    <a:pt x="12" y="35"/>
                  </a:lnTo>
                  <a:lnTo>
                    <a:pt x="12" y="33"/>
                  </a:lnTo>
                  <a:lnTo>
                    <a:pt x="10" y="35"/>
                  </a:lnTo>
                  <a:lnTo>
                    <a:pt x="10" y="33"/>
                  </a:lnTo>
                  <a:lnTo>
                    <a:pt x="8" y="33"/>
                  </a:lnTo>
                  <a:lnTo>
                    <a:pt x="6" y="33"/>
                  </a:lnTo>
                  <a:lnTo>
                    <a:pt x="4" y="33"/>
                  </a:lnTo>
                  <a:lnTo>
                    <a:pt x="4" y="35"/>
                  </a:lnTo>
                  <a:lnTo>
                    <a:pt x="4" y="37"/>
                  </a:lnTo>
                  <a:lnTo>
                    <a:pt x="6" y="37"/>
                  </a:lnTo>
                  <a:lnTo>
                    <a:pt x="8" y="37"/>
                  </a:lnTo>
                  <a:lnTo>
                    <a:pt x="8" y="39"/>
                  </a:lnTo>
                  <a:lnTo>
                    <a:pt x="8" y="41"/>
                  </a:lnTo>
                  <a:lnTo>
                    <a:pt x="6" y="43"/>
                  </a:lnTo>
                  <a:lnTo>
                    <a:pt x="6" y="45"/>
                  </a:lnTo>
                  <a:lnTo>
                    <a:pt x="6" y="47"/>
                  </a:lnTo>
                  <a:lnTo>
                    <a:pt x="2" y="47"/>
                  </a:lnTo>
                  <a:lnTo>
                    <a:pt x="0" y="47"/>
                  </a:lnTo>
                  <a:lnTo>
                    <a:pt x="2" y="51"/>
                  </a:lnTo>
                  <a:lnTo>
                    <a:pt x="2" y="53"/>
                  </a:lnTo>
                  <a:lnTo>
                    <a:pt x="4" y="53"/>
                  </a:lnTo>
                  <a:lnTo>
                    <a:pt x="2" y="59"/>
                  </a:lnTo>
                  <a:lnTo>
                    <a:pt x="0" y="61"/>
                  </a:lnTo>
                  <a:lnTo>
                    <a:pt x="0" y="63"/>
                  </a:lnTo>
                  <a:lnTo>
                    <a:pt x="2" y="63"/>
                  </a:lnTo>
                  <a:lnTo>
                    <a:pt x="2" y="65"/>
                  </a:lnTo>
                  <a:lnTo>
                    <a:pt x="4" y="65"/>
                  </a:lnTo>
                  <a:lnTo>
                    <a:pt x="6" y="65"/>
                  </a:lnTo>
                  <a:lnTo>
                    <a:pt x="8" y="65"/>
                  </a:lnTo>
                  <a:lnTo>
                    <a:pt x="10" y="67"/>
                  </a:lnTo>
                  <a:lnTo>
                    <a:pt x="10" y="69"/>
                  </a:lnTo>
                  <a:lnTo>
                    <a:pt x="12" y="71"/>
                  </a:lnTo>
                  <a:lnTo>
                    <a:pt x="14" y="71"/>
                  </a:lnTo>
                  <a:lnTo>
                    <a:pt x="14" y="73"/>
                  </a:lnTo>
                  <a:lnTo>
                    <a:pt x="16" y="73"/>
                  </a:lnTo>
                  <a:lnTo>
                    <a:pt x="18" y="75"/>
                  </a:lnTo>
                  <a:lnTo>
                    <a:pt x="18" y="77"/>
                  </a:lnTo>
                  <a:lnTo>
                    <a:pt x="16" y="79"/>
                  </a:lnTo>
                  <a:lnTo>
                    <a:pt x="18" y="81"/>
                  </a:lnTo>
                  <a:lnTo>
                    <a:pt x="16" y="81"/>
                  </a:lnTo>
                  <a:lnTo>
                    <a:pt x="16" y="83"/>
                  </a:lnTo>
                  <a:lnTo>
                    <a:pt x="14" y="85"/>
                  </a:lnTo>
                  <a:lnTo>
                    <a:pt x="16" y="85"/>
                  </a:lnTo>
                  <a:lnTo>
                    <a:pt x="14" y="87"/>
                  </a:lnTo>
                  <a:lnTo>
                    <a:pt x="14" y="93"/>
                  </a:lnTo>
                </a:path>
              </a:pathLst>
            </a:custGeom>
            <a:solidFill>
              <a:schemeClr val="tx2"/>
            </a:solidFill>
            <a:ln w="3175">
              <a:solidFill>
                <a:schemeClr val="bg1"/>
              </a:solidFill>
              <a:round/>
              <a:headEnd/>
              <a:tailEnd/>
            </a:ln>
          </p:spPr>
          <p:txBody>
            <a:bodyPr/>
            <a:lstStyle/>
            <a:p>
              <a:endParaRPr lang="fr-FR" dirty="0"/>
            </a:p>
          </p:txBody>
        </p:sp>
        <p:sp>
          <p:nvSpPr>
            <p:cNvPr id="5486" name="Freeform 555"/>
            <p:cNvSpPr>
              <a:spLocks/>
            </p:cNvSpPr>
            <p:nvPr/>
          </p:nvSpPr>
          <p:spPr bwMode="auto">
            <a:xfrm>
              <a:off x="2779" y="2537"/>
              <a:ext cx="34" cy="75"/>
            </a:xfrm>
            <a:custGeom>
              <a:avLst/>
              <a:gdLst>
                <a:gd name="T0" fmla="*/ 22 w 34"/>
                <a:gd name="T1" fmla="*/ 75 h 75"/>
                <a:gd name="T2" fmla="*/ 16 w 34"/>
                <a:gd name="T3" fmla="*/ 67 h 75"/>
                <a:gd name="T4" fmla="*/ 10 w 34"/>
                <a:gd name="T5" fmla="*/ 25 h 75"/>
                <a:gd name="T6" fmla="*/ 10 w 34"/>
                <a:gd name="T7" fmla="*/ 23 h 75"/>
                <a:gd name="T8" fmla="*/ 8 w 34"/>
                <a:gd name="T9" fmla="*/ 13 h 75"/>
                <a:gd name="T10" fmla="*/ 4 w 34"/>
                <a:gd name="T11" fmla="*/ 8 h 75"/>
                <a:gd name="T12" fmla="*/ 2 w 34"/>
                <a:gd name="T13" fmla="*/ 8 h 75"/>
                <a:gd name="T14" fmla="*/ 2 w 34"/>
                <a:gd name="T15" fmla="*/ 6 h 75"/>
                <a:gd name="T16" fmla="*/ 2 w 34"/>
                <a:gd name="T17" fmla="*/ 4 h 75"/>
                <a:gd name="T18" fmla="*/ 2 w 34"/>
                <a:gd name="T19" fmla="*/ 2 h 75"/>
                <a:gd name="T20" fmla="*/ 4 w 34"/>
                <a:gd name="T21" fmla="*/ 2 h 75"/>
                <a:gd name="T22" fmla="*/ 0 w 34"/>
                <a:gd name="T23" fmla="*/ 0 h 75"/>
                <a:gd name="T24" fmla="*/ 10 w 34"/>
                <a:gd name="T25" fmla="*/ 2 h 75"/>
                <a:gd name="T26" fmla="*/ 12 w 34"/>
                <a:gd name="T27" fmla="*/ 4 h 75"/>
                <a:gd name="T28" fmla="*/ 12 w 34"/>
                <a:gd name="T29" fmla="*/ 2 h 75"/>
                <a:gd name="T30" fmla="*/ 16 w 34"/>
                <a:gd name="T31" fmla="*/ 2 h 75"/>
                <a:gd name="T32" fmla="*/ 16 w 34"/>
                <a:gd name="T33" fmla="*/ 4 h 75"/>
                <a:gd name="T34" fmla="*/ 16 w 34"/>
                <a:gd name="T35" fmla="*/ 6 h 75"/>
                <a:gd name="T36" fmla="*/ 14 w 34"/>
                <a:gd name="T37" fmla="*/ 10 h 75"/>
                <a:gd name="T38" fmla="*/ 14 w 34"/>
                <a:gd name="T39" fmla="*/ 11 h 75"/>
                <a:gd name="T40" fmla="*/ 16 w 34"/>
                <a:gd name="T41" fmla="*/ 11 h 75"/>
                <a:gd name="T42" fmla="*/ 18 w 34"/>
                <a:gd name="T43" fmla="*/ 13 h 75"/>
                <a:gd name="T44" fmla="*/ 20 w 34"/>
                <a:gd name="T45" fmla="*/ 13 h 75"/>
                <a:gd name="T46" fmla="*/ 24 w 34"/>
                <a:gd name="T47" fmla="*/ 17 h 75"/>
                <a:gd name="T48" fmla="*/ 30 w 34"/>
                <a:gd name="T49" fmla="*/ 71 h 75"/>
                <a:gd name="T50" fmla="*/ 32 w 34"/>
                <a:gd name="T51" fmla="*/ 73 h 75"/>
                <a:gd name="T52" fmla="*/ 34 w 34"/>
                <a:gd name="T53" fmla="*/ 73 h 75"/>
                <a:gd name="T54" fmla="*/ 24 w 34"/>
                <a:gd name="T55" fmla="*/ 75 h 75"/>
                <a:gd name="T56" fmla="*/ 22 w 34"/>
                <a:gd name="T57" fmla="*/ 75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75"/>
                <a:gd name="T89" fmla="*/ 34 w 34"/>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75">
                  <a:moveTo>
                    <a:pt x="22" y="75"/>
                  </a:moveTo>
                  <a:lnTo>
                    <a:pt x="16" y="67"/>
                  </a:lnTo>
                  <a:lnTo>
                    <a:pt x="10" y="25"/>
                  </a:lnTo>
                  <a:lnTo>
                    <a:pt x="10" y="23"/>
                  </a:lnTo>
                  <a:lnTo>
                    <a:pt x="8" y="13"/>
                  </a:lnTo>
                  <a:lnTo>
                    <a:pt x="4" y="8"/>
                  </a:lnTo>
                  <a:lnTo>
                    <a:pt x="2" y="8"/>
                  </a:lnTo>
                  <a:lnTo>
                    <a:pt x="2" y="6"/>
                  </a:lnTo>
                  <a:lnTo>
                    <a:pt x="2" y="4"/>
                  </a:lnTo>
                  <a:lnTo>
                    <a:pt x="2" y="2"/>
                  </a:lnTo>
                  <a:lnTo>
                    <a:pt x="4" y="2"/>
                  </a:lnTo>
                  <a:lnTo>
                    <a:pt x="0" y="0"/>
                  </a:lnTo>
                  <a:lnTo>
                    <a:pt x="10" y="2"/>
                  </a:lnTo>
                  <a:lnTo>
                    <a:pt x="12" y="4"/>
                  </a:lnTo>
                  <a:lnTo>
                    <a:pt x="12" y="2"/>
                  </a:lnTo>
                  <a:lnTo>
                    <a:pt x="16" y="2"/>
                  </a:lnTo>
                  <a:lnTo>
                    <a:pt x="16" y="4"/>
                  </a:lnTo>
                  <a:lnTo>
                    <a:pt x="16" y="6"/>
                  </a:lnTo>
                  <a:lnTo>
                    <a:pt x="14" y="10"/>
                  </a:lnTo>
                  <a:lnTo>
                    <a:pt x="14" y="11"/>
                  </a:lnTo>
                  <a:lnTo>
                    <a:pt x="16" y="11"/>
                  </a:lnTo>
                  <a:lnTo>
                    <a:pt x="18" y="13"/>
                  </a:lnTo>
                  <a:lnTo>
                    <a:pt x="20" y="13"/>
                  </a:lnTo>
                  <a:lnTo>
                    <a:pt x="24" y="17"/>
                  </a:lnTo>
                  <a:lnTo>
                    <a:pt x="30" y="71"/>
                  </a:lnTo>
                  <a:lnTo>
                    <a:pt x="32" y="73"/>
                  </a:lnTo>
                  <a:lnTo>
                    <a:pt x="34" y="73"/>
                  </a:lnTo>
                  <a:lnTo>
                    <a:pt x="24" y="75"/>
                  </a:lnTo>
                  <a:lnTo>
                    <a:pt x="22" y="75"/>
                  </a:lnTo>
                  <a:close/>
                </a:path>
              </a:pathLst>
            </a:custGeom>
            <a:solidFill>
              <a:schemeClr val="tx2"/>
            </a:solidFill>
            <a:ln w="3175">
              <a:solidFill>
                <a:schemeClr val="bg1"/>
              </a:solidFill>
              <a:round/>
              <a:headEnd/>
              <a:tailEnd/>
            </a:ln>
          </p:spPr>
          <p:txBody>
            <a:bodyPr/>
            <a:lstStyle/>
            <a:p>
              <a:endParaRPr lang="fr-FR" dirty="0"/>
            </a:p>
          </p:txBody>
        </p:sp>
        <p:sp>
          <p:nvSpPr>
            <p:cNvPr id="5487" name="Freeform 556"/>
            <p:cNvSpPr>
              <a:spLocks/>
            </p:cNvSpPr>
            <p:nvPr/>
          </p:nvSpPr>
          <p:spPr bwMode="auto">
            <a:xfrm>
              <a:off x="2779" y="2537"/>
              <a:ext cx="34" cy="75"/>
            </a:xfrm>
            <a:custGeom>
              <a:avLst/>
              <a:gdLst>
                <a:gd name="T0" fmla="*/ 22 w 34"/>
                <a:gd name="T1" fmla="*/ 75 h 75"/>
                <a:gd name="T2" fmla="*/ 16 w 34"/>
                <a:gd name="T3" fmla="*/ 67 h 75"/>
                <a:gd name="T4" fmla="*/ 10 w 34"/>
                <a:gd name="T5" fmla="*/ 25 h 75"/>
                <a:gd name="T6" fmla="*/ 10 w 34"/>
                <a:gd name="T7" fmla="*/ 23 h 75"/>
                <a:gd name="T8" fmla="*/ 8 w 34"/>
                <a:gd name="T9" fmla="*/ 13 h 75"/>
                <a:gd name="T10" fmla="*/ 4 w 34"/>
                <a:gd name="T11" fmla="*/ 8 h 75"/>
                <a:gd name="T12" fmla="*/ 2 w 34"/>
                <a:gd name="T13" fmla="*/ 8 h 75"/>
                <a:gd name="T14" fmla="*/ 2 w 34"/>
                <a:gd name="T15" fmla="*/ 6 h 75"/>
                <a:gd name="T16" fmla="*/ 2 w 34"/>
                <a:gd name="T17" fmla="*/ 4 h 75"/>
                <a:gd name="T18" fmla="*/ 2 w 34"/>
                <a:gd name="T19" fmla="*/ 2 h 75"/>
                <a:gd name="T20" fmla="*/ 4 w 34"/>
                <a:gd name="T21" fmla="*/ 2 h 75"/>
                <a:gd name="T22" fmla="*/ 0 w 34"/>
                <a:gd name="T23" fmla="*/ 0 h 75"/>
                <a:gd name="T24" fmla="*/ 10 w 34"/>
                <a:gd name="T25" fmla="*/ 2 h 75"/>
                <a:gd name="T26" fmla="*/ 12 w 34"/>
                <a:gd name="T27" fmla="*/ 4 h 75"/>
                <a:gd name="T28" fmla="*/ 12 w 34"/>
                <a:gd name="T29" fmla="*/ 2 h 75"/>
                <a:gd name="T30" fmla="*/ 16 w 34"/>
                <a:gd name="T31" fmla="*/ 2 h 75"/>
                <a:gd name="T32" fmla="*/ 16 w 34"/>
                <a:gd name="T33" fmla="*/ 4 h 75"/>
                <a:gd name="T34" fmla="*/ 16 w 34"/>
                <a:gd name="T35" fmla="*/ 6 h 75"/>
                <a:gd name="T36" fmla="*/ 14 w 34"/>
                <a:gd name="T37" fmla="*/ 10 h 75"/>
                <a:gd name="T38" fmla="*/ 14 w 34"/>
                <a:gd name="T39" fmla="*/ 11 h 75"/>
                <a:gd name="T40" fmla="*/ 16 w 34"/>
                <a:gd name="T41" fmla="*/ 11 h 75"/>
                <a:gd name="T42" fmla="*/ 18 w 34"/>
                <a:gd name="T43" fmla="*/ 13 h 75"/>
                <a:gd name="T44" fmla="*/ 20 w 34"/>
                <a:gd name="T45" fmla="*/ 13 h 75"/>
                <a:gd name="T46" fmla="*/ 24 w 34"/>
                <a:gd name="T47" fmla="*/ 17 h 75"/>
                <a:gd name="T48" fmla="*/ 30 w 34"/>
                <a:gd name="T49" fmla="*/ 71 h 75"/>
                <a:gd name="T50" fmla="*/ 32 w 34"/>
                <a:gd name="T51" fmla="*/ 73 h 75"/>
                <a:gd name="T52" fmla="*/ 34 w 34"/>
                <a:gd name="T53" fmla="*/ 73 h 75"/>
                <a:gd name="T54" fmla="*/ 24 w 34"/>
                <a:gd name="T55" fmla="*/ 75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
                <a:gd name="T85" fmla="*/ 0 h 75"/>
                <a:gd name="T86" fmla="*/ 34 w 34"/>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 h="75">
                  <a:moveTo>
                    <a:pt x="22" y="75"/>
                  </a:moveTo>
                  <a:lnTo>
                    <a:pt x="16" y="67"/>
                  </a:lnTo>
                  <a:lnTo>
                    <a:pt x="10" y="25"/>
                  </a:lnTo>
                  <a:lnTo>
                    <a:pt x="10" y="23"/>
                  </a:lnTo>
                  <a:lnTo>
                    <a:pt x="8" y="13"/>
                  </a:lnTo>
                  <a:lnTo>
                    <a:pt x="4" y="8"/>
                  </a:lnTo>
                  <a:lnTo>
                    <a:pt x="2" y="8"/>
                  </a:lnTo>
                  <a:lnTo>
                    <a:pt x="2" y="6"/>
                  </a:lnTo>
                  <a:lnTo>
                    <a:pt x="2" y="4"/>
                  </a:lnTo>
                  <a:lnTo>
                    <a:pt x="2" y="2"/>
                  </a:lnTo>
                  <a:lnTo>
                    <a:pt x="4" y="2"/>
                  </a:lnTo>
                  <a:lnTo>
                    <a:pt x="0" y="0"/>
                  </a:lnTo>
                  <a:lnTo>
                    <a:pt x="10" y="2"/>
                  </a:lnTo>
                  <a:lnTo>
                    <a:pt x="12" y="4"/>
                  </a:lnTo>
                  <a:lnTo>
                    <a:pt x="12" y="2"/>
                  </a:lnTo>
                  <a:lnTo>
                    <a:pt x="16" y="2"/>
                  </a:lnTo>
                  <a:lnTo>
                    <a:pt x="16" y="4"/>
                  </a:lnTo>
                  <a:lnTo>
                    <a:pt x="16" y="6"/>
                  </a:lnTo>
                  <a:lnTo>
                    <a:pt x="14" y="10"/>
                  </a:lnTo>
                  <a:lnTo>
                    <a:pt x="14" y="11"/>
                  </a:lnTo>
                  <a:lnTo>
                    <a:pt x="16" y="11"/>
                  </a:lnTo>
                  <a:lnTo>
                    <a:pt x="18" y="13"/>
                  </a:lnTo>
                  <a:lnTo>
                    <a:pt x="20" y="13"/>
                  </a:lnTo>
                  <a:lnTo>
                    <a:pt x="24" y="17"/>
                  </a:lnTo>
                  <a:lnTo>
                    <a:pt x="30" y="71"/>
                  </a:lnTo>
                  <a:lnTo>
                    <a:pt x="32" y="73"/>
                  </a:lnTo>
                  <a:lnTo>
                    <a:pt x="34" y="73"/>
                  </a:lnTo>
                  <a:lnTo>
                    <a:pt x="24" y="75"/>
                  </a:lnTo>
                </a:path>
              </a:pathLst>
            </a:custGeom>
            <a:solidFill>
              <a:schemeClr val="tx2"/>
            </a:solidFill>
            <a:ln w="3175">
              <a:solidFill>
                <a:schemeClr val="bg1"/>
              </a:solidFill>
              <a:round/>
              <a:headEnd/>
              <a:tailEnd/>
            </a:ln>
          </p:spPr>
          <p:txBody>
            <a:bodyPr/>
            <a:lstStyle/>
            <a:p>
              <a:endParaRPr lang="fr-FR" dirty="0"/>
            </a:p>
          </p:txBody>
        </p:sp>
        <p:sp>
          <p:nvSpPr>
            <p:cNvPr id="5488" name="Freeform 557"/>
            <p:cNvSpPr>
              <a:spLocks/>
            </p:cNvSpPr>
            <p:nvPr/>
          </p:nvSpPr>
          <p:spPr bwMode="auto">
            <a:xfrm>
              <a:off x="3396" y="2525"/>
              <a:ext cx="154" cy="203"/>
            </a:xfrm>
            <a:custGeom>
              <a:avLst/>
              <a:gdLst>
                <a:gd name="T0" fmla="*/ 8 w 154"/>
                <a:gd name="T1" fmla="*/ 201 h 203"/>
                <a:gd name="T2" fmla="*/ 0 w 154"/>
                <a:gd name="T3" fmla="*/ 137 h 203"/>
                <a:gd name="T4" fmla="*/ 12 w 154"/>
                <a:gd name="T5" fmla="*/ 121 h 203"/>
                <a:gd name="T6" fmla="*/ 28 w 154"/>
                <a:gd name="T7" fmla="*/ 113 h 203"/>
                <a:gd name="T8" fmla="*/ 42 w 154"/>
                <a:gd name="T9" fmla="*/ 103 h 203"/>
                <a:gd name="T10" fmla="*/ 104 w 154"/>
                <a:gd name="T11" fmla="*/ 59 h 203"/>
                <a:gd name="T12" fmla="*/ 90 w 154"/>
                <a:gd name="T13" fmla="*/ 59 h 203"/>
                <a:gd name="T14" fmla="*/ 44 w 154"/>
                <a:gd name="T15" fmla="*/ 41 h 203"/>
                <a:gd name="T16" fmla="*/ 36 w 154"/>
                <a:gd name="T17" fmla="*/ 33 h 203"/>
                <a:gd name="T18" fmla="*/ 32 w 154"/>
                <a:gd name="T19" fmla="*/ 27 h 203"/>
                <a:gd name="T20" fmla="*/ 28 w 154"/>
                <a:gd name="T21" fmla="*/ 23 h 203"/>
                <a:gd name="T22" fmla="*/ 34 w 154"/>
                <a:gd name="T23" fmla="*/ 8 h 203"/>
                <a:gd name="T24" fmla="*/ 46 w 154"/>
                <a:gd name="T25" fmla="*/ 22 h 203"/>
                <a:gd name="T26" fmla="*/ 58 w 154"/>
                <a:gd name="T27" fmla="*/ 23 h 203"/>
                <a:gd name="T28" fmla="*/ 70 w 154"/>
                <a:gd name="T29" fmla="*/ 16 h 203"/>
                <a:gd name="T30" fmla="*/ 72 w 154"/>
                <a:gd name="T31" fmla="*/ 18 h 203"/>
                <a:gd name="T32" fmla="*/ 78 w 154"/>
                <a:gd name="T33" fmla="*/ 18 h 203"/>
                <a:gd name="T34" fmla="*/ 86 w 154"/>
                <a:gd name="T35" fmla="*/ 18 h 203"/>
                <a:gd name="T36" fmla="*/ 90 w 154"/>
                <a:gd name="T37" fmla="*/ 16 h 203"/>
                <a:gd name="T38" fmla="*/ 96 w 154"/>
                <a:gd name="T39" fmla="*/ 12 h 203"/>
                <a:gd name="T40" fmla="*/ 110 w 154"/>
                <a:gd name="T41" fmla="*/ 12 h 203"/>
                <a:gd name="T42" fmla="*/ 118 w 154"/>
                <a:gd name="T43" fmla="*/ 10 h 203"/>
                <a:gd name="T44" fmla="*/ 126 w 154"/>
                <a:gd name="T45" fmla="*/ 8 h 203"/>
                <a:gd name="T46" fmla="*/ 140 w 154"/>
                <a:gd name="T47" fmla="*/ 4 h 203"/>
                <a:gd name="T48" fmla="*/ 144 w 154"/>
                <a:gd name="T49" fmla="*/ 0 h 203"/>
                <a:gd name="T50" fmla="*/ 150 w 154"/>
                <a:gd name="T51" fmla="*/ 2 h 203"/>
                <a:gd name="T52" fmla="*/ 152 w 154"/>
                <a:gd name="T53" fmla="*/ 4 h 203"/>
                <a:gd name="T54" fmla="*/ 150 w 154"/>
                <a:gd name="T55" fmla="*/ 8 h 203"/>
                <a:gd name="T56" fmla="*/ 150 w 154"/>
                <a:gd name="T57" fmla="*/ 12 h 203"/>
                <a:gd name="T58" fmla="*/ 150 w 154"/>
                <a:gd name="T59" fmla="*/ 16 h 203"/>
                <a:gd name="T60" fmla="*/ 150 w 154"/>
                <a:gd name="T61" fmla="*/ 20 h 203"/>
                <a:gd name="T62" fmla="*/ 150 w 154"/>
                <a:gd name="T63" fmla="*/ 22 h 203"/>
                <a:gd name="T64" fmla="*/ 150 w 154"/>
                <a:gd name="T65" fmla="*/ 23 h 203"/>
                <a:gd name="T66" fmla="*/ 154 w 154"/>
                <a:gd name="T67" fmla="*/ 23 h 203"/>
                <a:gd name="T68" fmla="*/ 152 w 154"/>
                <a:gd name="T69" fmla="*/ 25 h 203"/>
                <a:gd name="T70" fmla="*/ 150 w 154"/>
                <a:gd name="T71" fmla="*/ 25 h 203"/>
                <a:gd name="T72" fmla="*/ 146 w 154"/>
                <a:gd name="T73" fmla="*/ 39 h 203"/>
                <a:gd name="T74" fmla="*/ 142 w 154"/>
                <a:gd name="T75" fmla="*/ 45 h 203"/>
                <a:gd name="T76" fmla="*/ 132 w 154"/>
                <a:gd name="T77" fmla="*/ 59 h 203"/>
                <a:gd name="T78" fmla="*/ 132 w 154"/>
                <a:gd name="T79" fmla="*/ 65 h 203"/>
                <a:gd name="T80" fmla="*/ 116 w 154"/>
                <a:gd name="T81" fmla="*/ 97 h 203"/>
                <a:gd name="T82" fmla="*/ 108 w 154"/>
                <a:gd name="T83" fmla="*/ 103 h 203"/>
                <a:gd name="T84" fmla="*/ 100 w 154"/>
                <a:gd name="T85" fmla="*/ 117 h 203"/>
                <a:gd name="T86" fmla="*/ 82 w 154"/>
                <a:gd name="T87" fmla="*/ 135 h 203"/>
                <a:gd name="T88" fmla="*/ 68 w 154"/>
                <a:gd name="T89" fmla="*/ 149 h 203"/>
                <a:gd name="T90" fmla="*/ 62 w 154"/>
                <a:gd name="T91" fmla="*/ 151 h 203"/>
                <a:gd name="T92" fmla="*/ 26 w 154"/>
                <a:gd name="T93" fmla="*/ 181 h 203"/>
                <a:gd name="T94" fmla="*/ 24 w 154"/>
                <a:gd name="T95" fmla="*/ 183 h 203"/>
                <a:gd name="T96" fmla="*/ 22 w 154"/>
                <a:gd name="T97" fmla="*/ 187 h 203"/>
                <a:gd name="T98" fmla="*/ 8 w 154"/>
                <a:gd name="T99" fmla="*/ 203 h 2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
                <a:gd name="T151" fmla="*/ 0 h 203"/>
                <a:gd name="T152" fmla="*/ 154 w 154"/>
                <a:gd name="T153" fmla="*/ 203 h 2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 h="203">
                  <a:moveTo>
                    <a:pt x="8" y="203"/>
                  </a:moveTo>
                  <a:lnTo>
                    <a:pt x="8" y="201"/>
                  </a:lnTo>
                  <a:lnTo>
                    <a:pt x="0" y="191"/>
                  </a:lnTo>
                  <a:lnTo>
                    <a:pt x="0" y="137"/>
                  </a:lnTo>
                  <a:lnTo>
                    <a:pt x="2" y="135"/>
                  </a:lnTo>
                  <a:lnTo>
                    <a:pt x="12" y="121"/>
                  </a:lnTo>
                  <a:lnTo>
                    <a:pt x="14" y="119"/>
                  </a:lnTo>
                  <a:lnTo>
                    <a:pt x="28" y="113"/>
                  </a:lnTo>
                  <a:lnTo>
                    <a:pt x="34" y="107"/>
                  </a:lnTo>
                  <a:lnTo>
                    <a:pt x="42" y="103"/>
                  </a:lnTo>
                  <a:lnTo>
                    <a:pt x="60" y="103"/>
                  </a:lnTo>
                  <a:lnTo>
                    <a:pt x="104" y="59"/>
                  </a:lnTo>
                  <a:lnTo>
                    <a:pt x="106" y="57"/>
                  </a:lnTo>
                  <a:lnTo>
                    <a:pt x="90" y="59"/>
                  </a:lnTo>
                  <a:lnTo>
                    <a:pt x="46" y="43"/>
                  </a:lnTo>
                  <a:lnTo>
                    <a:pt x="44" y="41"/>
                  </a:lnTo>
                  <a:lnTo>
                    <a:pt x="38" y="37"/>
                  </a:lnTo>
                  <a:lnTo>
                    <a:pt x="36" y="33"/>
                  </a:lnTo>
                  <a:lnTo>
                    <a:pt x="34" y="31"/>
                  </a:lnTo>
                  <a:lnTo>
                    <a:pt x="32" y="27"/>
                  </a:lnTo>
                  <a:lnTo>
                    <a:pt x="30" y="27"/>
                  </a:lnTo>
                  <a:lnTo>
                    <a:pt x="28" y="23"/>
                  </a:lnTo>
                  <a:lnTo>
                    <a:pt x="26" y="18"/>
                  </a:lnTo>
                  <a:lnTo>
                    <a:pt x="34" y="8"/>
                  </a:lnTo>
                  <a:lnTo>
                    <a:pt x="36" y="10"/>
                  </a:lnTo>
                  <a:lnTo>
                    <a:pt x="46" y="22"/>
                  </a:lnTo>
                  <a:lnTo>
                    <a:pt x="52" y="23"/>
                  </a:lnTo>
                  <a:lnTo>
                    <a:pt x="58" y="23"/>
                  </a:lnTo>
                  <a:lnTo>
                    <a:pt x="70" y="18"/>
                  </a:lnTo>
                  <a:lnTo>
                    <a:pt x="70" y="16"/>
                  </a:lnTo>
                  <a:lnTo>
                    <a:pt x="72" y="16"/>
                  </a:lnTo>
                  <a:lnTo>
                    <a:pt x="72" y="18"/>
                  </a:lnTo>
                  <a:lnTo>
                    <a:pt x="74" y="18"/>
                  </a:lnTo>
                  <a:lnTo>
                    <a:pt x="78" y="18"/>
                  </a:lnTo>
                  <a:lnTo>
                    <a:pt x="80" y="20"/>
                  </a:lnTo>
                  <a:lnTo>
                    <a:pt x="86" y="18"/>
                  </a:lnTo>
                  <a:lnTo>
                    <a:pt x="88" y="16"/>
                  </a:lnTo>
                  <a:lnTo>
                    <a:pt x="90" y="16"/>
                  </a:lnTo>
                  <a:lnTo>
                    <a:pt x="92" y="14"/>
                  </a:lnTo>
                  <a:lnTo>
                    <a:pt x="96" y="12"/>
                  </a:lnTo>
                  <a:lnTo>
                    <a:pt x="100" y="14"/>
                  </a:lnTo>
                  <a:lnTo>
                    <a:pt x="110" y="12"/>
                  </a:lnTo>
                  <a:lnTo>
                    <a:pt x="112" y="10"/>
                  </a:lnTo>
                  <a:lnTo>
                    <a:pt x="118" y="10"/>
                  </a:lnTo>
                  <a:lnTo>
                    <a:pt x="124" y="8"/>
                  </a:lnTo>
                  <a:lnTo>
                    <a:pt x="126" y="8"/>
                  </a:lnTo>
                  <a:lnTo>
                    <a:pt x="136" y="6"/>
                  </a:lnTo>
                  <a:lnTo>
                    <a:pt x="140" y="4"/>
                  </a:lnTo>
                  <a:lnTo>
                    <a:pt x="142" y="2"/>
                  </a:lnTo>
                  <a:lnTo>
                    <a:pt x="144" y="0"/>
                  </a:lnTo>
                  <a:lnTo>
                    <a:pt x="146" y="0"/>
                  </a:lnTo>
                  <a:lnTo>
                    <a:pt x="150" y="2"/>
                  </a:lnTo>
                  <a:lnTo>
                    <a:pt x="152" y="2"/>
                  </a:lnTo>
                  <a:lnTo>
                    <a:pt x="152" y="4"/>
                  </a:lnTo>
                  <a:lnTo>
                    <a:pt x="152" y="6"/>
                  </a:lnTo>
                  <a:lnTo>
                    <a:pt x="150" y="8"/>
                  </a:lnTo>
                  <a:lnTo>
                    <a:pt x="150" y="10"/>
                  </a:lnTo>
                  <a:lnTo>
                    <a:pt x="150" y="12"/>
                  </a:lnTo>
                  <a:lnTo>
                    <a:pt x="152" y="14"/>
                  </a:lnTo>
                  <a:lnTo>
                    <a:pt x="150" y="16"/>
                  </a:lnTo>
                  <a:lnTo>
                    <a:pt x="152" y="18"/>
                  </a:lnTo>
                  <a:lnTo>
                    <a:pt x="150" y="20"/>
                  </a:lnTo>
                  <a:lnTo>
                    <a:pt x="152" y="22"/>
                  </a:lnTo>
                  <a:lnTo>
                    <a:pt x="150" y="22"/>
                  </a:lnTo>
                  <a:lnTo>
                    <a:pt x="148" y="23"/>
                  </a:lnTo>
                  <a:lnTo>
                    <a:pt x="150" y="23"/>
                  </a:lnTo>
                  <a:lnTo>
                    <a:pt x="152" y="23"/>
                  </a:lnTo>
                  <a:lnTo>
                    <a:pt x="154" y="23"/>
                  </a:lnTo>
                  <a:lnTo>
                    <a:pt x="154" y="25"/>
                  </a:lnTo>
                  <a:lnTo>
                    <a:pt x="152" y="25"/>
                  </a:lnTo>
                  <a:lnTo>
                    <a:pt x="152" y="23"/>
                  </a:lnTo>
                  <a:lnTo>
                    <a:pt x="150" y="25"/>
                  </a:lnTo>
                  <a:lnTo>
                    <a:pt x="148" y="25"/>
                  </a:lnTo>
                  <a:lnTo>
                    <a:pt x="146" y="39"/>
                  </a:lnTo>
                  <a:lnTo>
                    <a:pt x="144" y="43"/>
                  </a:lnTo>
                  <a:lnTo>
                    <a:pt x="142" y="45"/>
                  </a:lnTo>
                  <a:lnTo>
                    <a:pt x="136" y="55"/>
                  </a:lnTo>
                  <a:lnTo>
                    <a:pt x="132" y="59"/>
                  </a:lnTo>
                  <a:lnTo>
                    <a:pt x="132" y="61"/>
                  </a:lnTo>
                  <a:lnTo>
                    <a:pt x="132" y="65"/>
                  </a:lnTo>
                  <a:lnTo>
                    <a:pt x="118" y="93"/>
                  </a:lnTo>
                  <a:lnTo>
                    <a:pt x="116" y="97"/>
                  </a:lnTo>
                  <a:lnTo>
                    <a:pt x="114" y="97"/>
                  </a:lnTo>
                  <a:lnTo>
                    <a:pt x="108" y="103"/>
                  </a:lnTo>
                  <a:lnTo>
                    <a:pt x="106" y="107"/>
                  </a:lnTo>
                  <a:lnTo>
                    <a:pt x="100" y="117"/>
                  </a:lnTo>
                  <a:lnTo>
                    <a:pt x="100" y="119"/>
                  </a:lnTo>
                  <a:lnTo>
                    <a:pt x="82" y="135"/>
                  </a:lnTo>
                  <a:lnTo>
                    <a:pt x="76" y="143"/>
                  </a:lnTo>
                  <a:lnTo>
                    <a:pt x="68" y="149"/>
                  </a:lnTo>
                  <a:lnTo>
                    <a:pt x="64" y="151"/>
                  </a:lnTo>
                  <a:lnTo>
                    <a:pt x="62" y="151"/>
                  </a:lnTo>
                  <a:lnTo>
                    <a:pt x="28" y="181"/>
                  </a:lnTo>
                  <a:lnTo>
                    <a:pt x="26" y="181"/>
                  </a:lnTo>
                  <a:lnTo>
                    <a:pt x="24" y="181"/>
                  </a:lnTo>
                  <a:lnTo>
                    <a:pt x="24" y="183"/>
                  </a:lnTo>
                  <a:lnTo>
                    <a:pt x="24" y="185"/>
                  </a:lnTo>
                  <a:lnTo>
                    <a:pt x="22" y="187"/>
                  </a:lnTo>
                  <a:lnTo>
                    <a:pt x="10" y="203"/>
                  </a:lnTo>
                  <a:lnTo>
                    <a:pt x="8" y="203"/>
                  </a:lnTo>
                  <a:close/>
                </a:path>
              </a:pathLst>
            </a:custGeom>
            <a:solidFill>
              <a:schemeClr val="tx2"/>
            </a:solidFill>
            <a:ln w="3175">
              <a:solidFill>
                <a:schemeClr val="bg1"/>
              </a:solidFill>
              <a:round/>
              <a:headEnd/>
              <a:tailEnd/>
            </a:ln>
          </p:spPr>
          <p:txBody>
            <a:bodyPr/>
            <a:lstStyle/>
            <a:p>
              <a:endParaRPr lang="fr-FR" dirty="0"/>
            </a:p>
          </p:txBody>
        </p:sp>
        <p:sp>
          <p:nvSpPr>
            <p:cNvPr id="5489" name="Freeform 558"/>
            <p:cNvSpPr>
              <a:spLocks/>
            </p:cNvSpPr>
            <p:nvPr/>
          </p:nvSpPr>
          <p:spPr bwMode="auto">
            <a:xfrm>
              <a:off x="3396" y="2525"/>
              <a:ext cx="154" cy="203"/>
            </a:xfrm>
            <a:custGeom>
              <a:avLst/>
              <a:gdLst>
                <a:gd name="T0" fmla="*/ 8 w 154"/>
                <a:gd name="T1" fmla="*/ 201 h 203"/>
                <a:gd name="T2" fmla="*/ 0 w 154"/>
                <a:gd name="T3" fmla="*/ 137 h 203"/>
                <a:gd name="T4" fmla="*/ 12 w 154"/>
                <a:gd name="T5" fmla="*/ 121 h 203"/>
                <a:gd name="T6" fmla="*/ 28 w 154"/>
                <a:gd name="T7" fmla="*/ 113 h 203"/>
                <a:gd name="T8" fmla="*/ 42 w 154"/>
                <a:gd name="T9" fmla="*/ 103 h 203"/>
                <a:gd name="T10" fmla="*/ 104 w 154"/>
                <a:gd name="T11" fmla="*/ 59 h 203"/>
                <a:gd name="T12" fmla="*/ 90 w 154"/>
                <a:gd name="T13" fmla="*/ 59 h 203"/>
                <a:gd name="T14" fmla="*/ 44 w 154"/>
                <a:gd name="T15" fmla="*/ 41 h 203"/>
                <a:gd name="T16" fmla="*/ 36 w 154"/>
                <a:gd name="T17" fmla="*/ 33 h 203"/>
                <a:gd name="T18" fmla="*/ 32 w 154"/>
                <a:gd name="T19" fmla="*/ 27 h 203"/>
                <a:gd name="T20" fmla="*/ 28 w 154"/>
                <a:gd name="T21" fmla="*/ 23 h 203"/>
                <a:gd name="T22" fmla="*/ 34 w 154"/>
                <a:gd name="T23" fmla="*/ 8 h 203"/>
                <a:gd name="T24" fmla="*/ 46 w 154"/>
                <a:gd name="T25" fmla="*/ 22 h 203"/>
                <a:gd name="T26" fmla="*/ 58 w 154"/>
                <a:gd name="T27" fmla="*/ 23 h 203"/>
                <a:gd name="T28" fmla="*/ 70 w 154"/>
                <a:gd name="T29" fmla="*/ 16 h 203"/>
                <a:gd name="T30" fmla="*/ 72 w 154"/>
                <a:gd name="T31" fmla="*/ 18 h 203"/>
                <a:gd name="T32" fmla="*/ 78 w 154"/>
                <a:gd name="T33" fmla="*/ 18 h 203"/>
                <a:gd name="T34" fmla="*/ 86 w 154"/>
                <a:gd name="T35" fmla="*/ 18 h 203"/>
                <a:gd name="T36" fmla="*/ 90 w 154"/>
                <a:gd name="T37" fmla="*/ 16 h 203"/>
                <a:gd name="T38" fmla="*/ 96 w 154"/>
                <a:gd name="T39" fmla="*/ 12 h 203"/>
                <a:gd name="T40" fmla="*/ 110 w 154"/>
                <a:gd name="T41" fmla="*/ 12 h 203"/>
                <a:gd name="T42" fmla="*/ 118 w 154"/>
                <a:gd name="T43" fmla="*/ 10 h 203"/>
                <a:gd name="T44" fmla="*/ 126 w 154"/>
                <a:gd name="T45" fmla="*/ 8 h 203"/>
                <a:gd name="T46" fmla="*/ 140 w 154"/>
                <a:gd name="T47" fmla="*/ 4 h 203"/>
                <a:gd name="T48" fmla="*/ 144 w 154"/>
                <a:gd name="T49" fmla="*/ 0 h 203"/>
                <a:gd name="T50" fmla="*/ 150 w 154"/>
                <a:gd name="T51" fmla="*/ 2 h 203"/>
                <a:gd name="T52" fmla="*/ 152 w 154"/>
                <a:gd name="T53" fmla="*/ 4 h 203"/>
                <a:gd name="T54" fmla="*/ 150 w 154"/>
                <a:gd name="T55" fmla="*/ 8 h 203"/>
                <a:gd name="T56" fmla="*/ 150 w 154"/>
                <a:gd name="T57" fmla="*/ 12 h 203"/>
                <a:gd name="T58" fmla="*/ 150 w 154"/>
                <a:gd name="T59" fmla="*/ 16 h 203"/>
                <a:gd name="T60" fmla="*/ 150 w 154"/>
                <a:gd name="T61" fmla="*/ 20 h 203"/>
                <a:gd name="T62" fmla="*/ 150 w 154"/>
                <a:gd name="T63" fmla="*/ 22 h 203"/>
                <a:gd name="T64" fmla="*/ 150 w 154"/>
                <a:gd name="T65" fmla="*/ 23 h 203"/>
                <a:gd name="T66" fmla="*/ 154 w 154"/>
                <a:gd name="T67" fmla="*/ 23 h 203"/>
                <a:gd name="T68" fmla="*/ 152 w 154"/>
                <a:gd name="T69" fmla="*/ 25 h 203"/>
                <a:gd name="T70" fmla="*/ 150 w 154"/>
                <a:gd name="T71" fmla="*/ 25 h 203"/>
                <a:gd name="T72" fmla="*/ 146 w 154"/>
                <a:gd name="T73" fmla="*/ 39 h 203"/>
                <a:gd name="T74" fmla="*/ 142 w 154"/>
                <a:gd name="T75" fmla="*/ 45 h 203"/>
                <a:gd name="T76" fmla="*/ 132 w 154"/>
                <a:gd name="T77" fmla="*/ 59 h 203"/>
                <a:gd name="T78" fmla="*/ 132 w 154"/>
                <a:gd name="T79" fmla="*/ 65 h 203"/>
                <a:gd name="T80" fmla="*/ 116 w 154"/>
                <a:gd name="T81" fmla="*/ 97 h 203"/>
                <a:gd name="T82" fmla="*/ 108 w 154"/>
                <a:gd name="T83" fmla="*/ 103 h 203"/>
                <a:gd name="T84" fmla="*/ 100 w 154"/>
                <a:gd name="T85" fmla="*/ 117 h 203"/>
                <a:gd name="T86" fmla="*/ 82 w 154"/>
                <a:gd name="T87" fmla="*/ 135 h 203"/>
                <a:gd name="T88" fmla="*/ 68 w 154"/>
                <a:gd name="T89" fmla="*/ 149 h 203"/>
                <a:gd name="T90" fmla="*/ 62 w 154"/>
                <a:gd name="T91" fmla="*/ 151 h 203"/>
                <a:gd name="T92" fmla="*/ 26 w 154"/>
                <a:gd name="T93" fmla="*/ 181 h 203"/>
                <a:gd name="T94" fmla="*/ 24 w 154"/>
                <a:gd name="T95" fmla="*/ 183 h 203"/>
                <a:gd name="T96" fmla="*/ 22 w 154"/>
                <a:gd name="T97" fmla="*/ 18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
                <a:gd name="T148" fmla="*/ 0 h 203"/>
                <a:gd name="T149" fmla="*/ 154 w 154"/>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 h="203">
                  <a:moveTo>
                    <a:pt x="8" y="203"/>
                  </a:moveTo>
                  <a:lnTo>
                    <a:pt x="8" y="201"/>
                  </a:lnTo>
                  <a:lnTo>
                    <a:pt x="0" y="191"/>
                  </a:lnTo>
                  <a:lnTo>
                    <a:pt x="0" y="137"/>
                  </a:lnTo>
                  <a:lnTo>
                    <a:pt x="2" y="135"/>
                  </a:lnTo>
                  <a:lnTo>
                    <a:pt x="12" y="121"/>
                  </a:lnTo>
                  <a:lnTo>
                    <a:pt x="14" y="119"/>
                  </a:lnTo>
                  <a:lnTo>
                    <a:pt x="28" y="113"/>
                  </a:lnTo>
                  <a:lnTo>
                    <a:pt x="34" y="107"/>
                  </a:lnTo>
                  <a:lnTo>
                    <a:pt x="42" y="103"/>
                  </a:lnTo>
                  <a:lnTo>
                    <a:pt x="60" y="103"/>
                  </a:lnTo>
                  <a:lnTo>
                    <a:pt x="104" y="59"/>
                  </a:lnTo>
                  <a:lnTo>
                    <a:pt x="106" y="57"/>
                  </a:lnTo>
                  <a:lnTo>
                    <a:pt x="90" y="59"/>
                  </a:lnTo>
                  <a:lnTo>
                    <a:pt x="46" y="43"/>
                  </a:lnTo>
                  <a:lnTo>
                    <a:pt x="44" y="41"/>
                  </a:lnTo>
                  <a:lnTo>
                    <a:pt x="38" y="37"/>
                  </a:lnTo>
                  <a:lnTo>
                    <a:pt x="36" y="33"/>
                  </a:lnTo>
                  <a:lnTo>
                    <a:pt x="34" y="31"/>
                  </a:lnTo>
                  <a:lnTo>
                    <a:pt x="32" y="27"/>
                  </a:lnTo>
                  <a:lnTo>
                    <a:pt x="30" y="27"/>
                  </a:lnTo>
                  <a:lnTo>
                    <a:pt x="28" y="23"/>
                  </a:lnTo>
                  <a:lnTo>
                    <a:pt x="26" y="18"/>
                  </a:lnTo>
                  <a:lnTo>
                    <a:pt x="34" y="8"/>
                  </a:lnTo>
                  <a:lnTo>
                    <a:pt x="36" y="10"/>
                  </a:lnTo>
                  <a:lnTo>
                    <a:pt x="46" y="22"/>
                  </a:lnTo>
                  <a:lnTo>
                    <a:pt x="52" y="23"/>
                  </a:lnTo>
                  <a:lnTo>
                    <a:pt x="58" y="23"/>
                  </a:lnTo>
                  <a:lnTo>
                    <a:pt x="70" y="18"/>
                  </a:lnTo>
                  <a:lnTo>
                    <a:pt x="70" y="16"/>
                  </a:lnTo>
                  <a:lnTo>
                    <a:pt x="72" y="16"/>
                  </a:lnTo>
                  <a:lnTo>
                    <a:pt x="72" y="18"/>
                  </a:lnTo>
                  <a:lnTo>
                    <a:pt x="74" y="18"/>
                  </a:lnTo>
                  <a:lnTo>
                    <a:pt x="78" y="18"/>
                  </a:lnTo>
                  <a:lnTo>
                    <a:pt x="80" y="20"/>
                  </a:lnTo>
                  <a:lnTo>
                    <a:pt x="86" y="18"/>
                  </a:lnTo>
                  <a:lnTo>
                    <a:pt x="88" y="16"/>
                  </a:lnTo>
                  <a:lnTo>
                    <a:pt x="90" y="16"/>
                  </a:lnTo>
                  <a:lnTo>
                    <a:pt x="92" y="14"/>
                  </a:lnTo>
                  <a:lnTo>
                    <a:pt x="96" y="12"/>
                  </a:lnTo>
                  <a:lnTo>
                    <a:pt x="100" y="14"/>
                  </a:lnTo>
                  <a:lnTo>
                    <a:pt x="110" y="12"/>
                  </a:lnTo>
                  <a:lnTo>
                    <a:pt x="112" y="10"/>
                  </a:lnTo>
                  <a:lnTo>
                    <a:pt x="118" y="10"/>
                  </a:lnTo>
                  <a:lnTo>
                    <a:pt x="124" y="8"/>
                  </a:lnTo>
                  <a:lnTo>
                    <a:pt x="126" y="8"/>
                  </a:lnTo>
                  <a:lnTo>
                    <a:pt x="136" y="6"/>
                  </a:lnTo>
                  <a:lnTo>
                    <a:pt x="140" y="4"/>
                  </a:lnTo>
                  <a:lnTo>
                    <a:pt x="142" y="2"/>
                  </a:lnTo>
                  <a:lnTo>
                    <a:pt x="144" y="0"/>
                  </a:lnTo>
                  <a:lnTo>
                    <a:pt x="146" y="0"/>
                  </a:lnTo>
                  <a:lnTo>
                    <a:pt x="150" y="2"/>
                  </a:lnTo>
                  <a:lnTo>
                    <a:pt x="152" y="2"/>
                  </a:lnTo>
                  <a:lnTo>
                    <a:pt x="152" y="4"/>
                  </a:lnTo>
                  <a:lnTo>
                    <a:pt x="152" y="6"/>
                  </a:lnTo>
                  <a:lnTo>
                    <a:pt x="150" y="8"/>
                  </a:lnTo>
                  <a:lnTo>
                    <a:pt x="150" y="10"/>
                  </a:lnTo>
                  <a:lnTo>
                    <a:pt x="150" y="12"/>
                  </a:lnTo>
                  <a:lnTo>
                    <a:pt x="152" y="14"/>
                  </a:lnTo>
                  <a:lnTo>
                    <a:pt x="150" y="16"/>
                  </a:lnTo>
                  <a:lnTo>
                    <a:pt x="152" y="18"/>
                  </a:lnTo>
                  <a:lnTo>
                    <a:pt x="150" y="20"/>
                  </a:lnTo>
                  <a:lnTo>
                    <a:pt x="152" y="22"/>
                  </a:lnTo>
                  <a:lnTo>
                    <a:pt x="150" y="22"/>
                  </a:lnTo>
                  <a:lnTo>
                    <a:pt x="148" y="23"/>
                  </a:lnTo>
                  <a:lnTo>
                    <a:pt x="150" y="23"/>
                  </a:lnTo>
                  <a:lnTo>
                    <a:pt x="152" y="23"/>
                  </a:lnTo>
                  <a:lnTo>
                    <a:pt x="154" y="23"/>
                  </a:lnTo>
                  <a:lnTo>
                    <a:pt x="154" y="25"/>
                  </a:lnTo>
                  <a:lnTo>
                    <a:pt x="152" y="25"/>
                  </a:lnTo>
                  <a:lnTo>
                    <a:pt x="152" y="23"/>
                  </a:lnTo>
                  <a:lnTo>
                    <a:pt x="150" y="25"/>
                  </a:lnTo>
                  <a:lnTo>
                    <a:pt x="148" y="25"/>
                  </a:lnTo>
                  <a:lnTo>
                    <a:pt x="146" y="39"/>
                  </a:lnTo>
                  <a:lnTo>
                    <a:pt x="144" y="43"/>
                  </a:lnTo>
                  <a:lnTo>
                    <a:pt x="142" y="45"/>
                  </a:lnTo>
                  <a:lnTo>
                    <a:pt x="136" y="55"/>
                  </a:lnTo>
                  <a:lnTo>
                    <a:pt x="132" y="59"/>
                  </a:lnTo>
                  <a:lnTo>
                    <a:pt x="132" y="61"/>
                  </a:lnTo>
                  <a:lnTo>
                    <a:pt x="132" y="65"/>
                  </a:lnTo>
                  <a:lnTo>
                    <a:pt x="118" y="93"/>
                  </a:lnTo>
                  <a:lnTo>
                    <a:pt x="116" y="97"/>
                  </a:lnTo>
                  <a:lnTo>
                    <a:pt x="114" y="97"/>
                  </a:lnTo>
                  <a:lnTo>
                    <a:pt x="108" y="103"/>
                  </a:lnTo>
                  <a:lnTo>
                    <a:pt x="106" y="107"/>
                  </a:lnTo>
                  <a:lnTo>
                    <a:pt x="100" y="117"/>
                  </a:lnTo>
                  <a:lnTo>
                    <a:pt x="100" y="119"/>
                  </a:lnTo>
                  <a:lnTo>
                    <a:pt x="82" y="135"/>
                  </a:lnTo>
                  <a:lnTo>
                    <a:pt x="76" y="143"/>
                  </a:lnTo>
                  <a:lnTo>
                    <a:pt x="68" y="149"/>
                  </a:lnTo>
                  <a:lnTo>
                    <a:pt x="64" y="151"/>
                  </a:lnTo>
                  <a:lnTo>
                    <a:pt x="62" y="151"/>
                  </a:lnTo>
                  <a:lnTo>
                    <a:pt x="28" y="181"/>
                  </a:lnTo>
                  <a:lnTo>
                    <a:pt x="26" y="181"/>
                  </a:lnTo>
                  <a:lnTo>
                    <a:pt x="24" y="181"/>
                  </a:lnTo>
                  <a:lnTo>
                    <a:pt x="24" y="183"/>
                  </a:lnTo>
                  <a:lnTo>
                    <a:pt x="24" y="185"/>
                  </a:lnTo>
                  <a:lnTo>
                    <a:pt x="22" y="187"/>
                  </a:lnTo>
                  <a:lnTo>
                    <a:pt x="10" y="203"/>
                  </a:lnTo>
                </a:path>
              </a:pathLst>
            </a:custGeom>
            <a:solidFill>
              <a:schemeClr val="tx2"/>
            </a:solidFill>
            <a:ln w="3175">
              <a:solidFill>
                <a:schemeClr val="bg1"/>
              </a:solidFill>
              <a:round/>
              <a:headEnd/>
              <a:tailEnd/>
            </a:ln>
          </p:spPr>
          <p:txBody>
            <a:bodyPr/>
            <a:lstStyle/>
            <a:p>
              <a:endParaRPr lang="fr-FR" dirty="0"/>
            </a:p>
          </p:txBody>
        </p:sp>
        <p:sp>
          <p:nvSpPr>
            <p:cNvPr id="5490" name="Freeform 559"/>
            <p:cNvSpPr>
              <a:spLocks/>
            </p:cNvSpPr>
            <p:nvPr/>
          </p:nvSpPr>
          <p:spPr bwMode="auto">
            <a:xfrm>
              <a:off x="3158" y="2937"/>
              <a:ext cx="118" cy="110"/>
            </a:xfrm>
            <a:custGeom>
              <a:avLst/>
              <a:gdLst>
                <a:gd name="T0" fmla="*/ 56 w 118"/>
                <a:gd name="T1" fmla="*/ 16 h 110"/>
                <a:gd name="T2" fmla="*/ 54 w 118"/>
                <a:gd name="T3" fmla="*/ 18 h 110"/>
                <a:gd name="T4" fmla="*/ 52 w 118"/>
                <a:gd name="T5" fmla="*/ 20 h 110"/>
                <a:gd name="T6" fmla="*/ 48 w 118"/>
                <a:gd name="T7" fmla="*/ 18 h 110"/>
                <a:gd name="T8" fmla="*/ 46 w 118"/>
                <a:gd name="T9" fmla="*/ 20 h 110"/>
                <a:gd name="T10" fmla="*/ 42 w 118"/>
                <a:gd name="T11" fmla="*/ 22 h 110"/>
                <a:gd name="T12" fmla="*/ 42 w 118"/>
                <a:gd name="T13" fmla="*/ 22 h 110"/>
                <a:gd name="T14" fmla="*/ 38 w 118"/>
                <a:gd name="T15" fmla="*/ 24 h 110"/>
                <a:gd name="T16" fmla="*/ 36 w 118"/>
                <a:gd name="T17" fmla="*/ 28 h 110"/>
                <a:gd name="T18" fmla="*/ 32 w 118"/>
                <a:gd name="T19" fmla="*/ 32 h 110"/>
                <a:gd name="T20" fmla="*/ 28 w 118"/>
                <a:gd name="T21" fmla="*/ 36 h 110"/>
                <a:gd name="T22" fmla="*/ 26 w 118"/>
                <a:gd name="T23" fmla="*/ 38 h 110"/>
                <a:gd name="T24" fmla="*/ 22 w 118"/>
                <a:gd name="T25" fmla="*/ 38 h 110"/>
                <a:gd name="T26" fmla="*/ 20 w 118"/>
                <a:gd name="T27" fmla="*/ 36 h 110"/>
                <a:gd name="T28" fmla="*/ 12 w 118"/>
                <a:gd name="T29" fmla="*/ 36 h 110"/>
                <a:gd name="T30" fmla="*/ 2 w 118"/>
                <a:gd name="T31" fmla="*/ 36 h 110"/>
                <a:gd name="T32" fmla="*/ 0 w 118"/>
                <a:gd name="T33" fmla="*/ 36 h 110"/>
                <a:gd name="T34" fmla="*/ 8 w 118"/>
                <a:gd name="T35" fmla="*/ 46 h 110"/>
                <a:gd name="T36" fmla="*/ 22 w 118"/>
                <a:gd name="T37" fmla="*/ 68 h 110"/>
                <a:gd name="T38" fmla="*/ 30 w 118"/>
                <a:gd name="T39" fmla="*/ 72 h 110"/>
                <a:gd name="T40" fmla="*/ 36 w 118"/>
                <a:gd name="T41" fmla="*/ 76 h 110"/>
                <a:gd name="T42" fmla="*/ 40 w 118"/>
                <a:gd name="T43" fmla="*/ 90 h 110"/>
                <a:gd name="T44" fmla="*/ 46 w 118"/>
                <a:gd name="T45" fmla="*/ 98 h 110"/>
                <a:gd name="T46" fmla="*/ 62 w 118"/>
                <a:gd name="T47" fmla="*/ 102 h 110"/>
                <a:gd name="T48" fmla="*/ 74 w 118"/>
                <a:gd name="T49" fmla="*/ 104 h 110"/>
                <a:gd name="T50" fmla="*/ 90 w 118"/>
                <a:gd name="T51" fmla="*/ 106 h 110"/>
                <a:gd name="T52" fmla="*/ 96 w 118"/>
                <a:gd name="T53" fmla="*/ 110 h 110"/>
                <a:gd name="T54" fmla="*/ 98 w 118"/>
                <a:gd name="T55" fmla="*/ 104 h 110"/>
                <a:gd name="T56" fmla="*/ 104 w 118"/>
                <a:gd name="T57" fmla="*/ 96 h 110"/>
                <a:gd name="T58" fmla="*/ 114 w 118"/>
                <a:gd name="T59" fmla="*/ 54 h 110"/>
                <a:gd name="T60" fmla="*/ 118 w 118"/>
                <a:gd name="T61" fmla="*/ 28 h 110"/>
                <a:gd name="T62" fmla="*/ 112 w 118"/>
                <a:gd name="T63" fmla="*/ 14 h 110"/>
                <a:gd name="T64" fmla="*/ 76 w 118"/>
                <a:gd name="T65" fmla="*/ 6 h 110"/>
                <a:gd name="T66" fmla="*/ 74 w 118"/>
                <a:gd name="T67" fmla="*/ 0 h 110"/>
                <a:gd name="T68" fmla="*/ 70 w 118"/>
                <a:gd name="T69" fmla="*/ 0 h 110"/>
                <a:gd name="T70" fmla="*/ 64 w 118"/>
                <a:gd name="T71" fmla="*/ 2 h 110"/>
                <a:gd name="T72" fmla="*/ 56 w 118"/>
                <a:gd name="T73" fmla="*/ 4 h 110"/>
                <a:gd name="T74" fmla="*/ 54 w 118"/>
                <a:gd name="T75" fmla="*/ 14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110"/>
                <a:gd name="T116" fmla="*/ 118 w 11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110">
                  <a:moveTo>
                    <a:pt x="52" y="14"/>
                  </a:moveTo>
                  <a:lnTo>
                    <a:pt x="56" y="16"/>
                  </a:lnTo>
                  <a:lnTo>
                    <a:pt x="56" y="18"/>
                  </a:lnTo>
                  <a:lnTo>
                    <a:pt x="54" y="18"/>
                  </a:lnTo>
                  <a:lnTo>
                    <a:pt x="54" y="20"/>
                  </a:lnTo>
                  <a:lnTo>
                    <a:pt x="52" y="20"/>
                  </a:lnTo>
                  <a:lnTo>
                    <a:pt x="50" y="18"/>
                  </a:lnTo>
                  <a:lnTo>
                    <a:pt x="48" y="18"/>
                  </a:lnTo>
                  <a:lnTo>
                    <a:pt x="48" y="20"/>
                  </a:lnTo>
                  <a:lnTo>
                    <a:pt x="46" y="20"/>
                  </a:lnTo>
                  <a:lnTo>
                    <a:pt x="44" y="20"/>
                  </a:lnTo>
                  <a:lnTo>
                    <a:pt x="42" y="22"/>
                  </a:lnTo>
                  <a:lnTo>
                    <a:pt x="42" y="24"/>
                  </a:lnTo>
                  <a:lnTo>
                    <a:pt x="42" y="22"/>
                  </a:lnTo>
                  <a:lnTo>
                    <a:pt x="40" y="24"/>
                  </a:lnTo>
                  <a:lnTo>
                    <a:pt x="38" y="24"/>
                  </a:lnTo>
                  <a:lnTo>
                    <a:pt x="38" y="26"/>
                  </a:lnTo>
                  <a:lnTo>
                    <a:pt x="36" y="28"/>
                  </a:lnTo>
                  <a:lnTo>
                    <a:pt x="34" y="30"/>
                  </a:lnTo>
                  <a:lnTo>
                    <a:pt x="32" y="32"/>
                  </a:lnTo>
                  <a:lnTo>
                    <a:pt x="30" y="34"/>
                  </a:lnTo>
                  <a:lnTo>
                    <a:pt x="28" y="36"/>
                  </a:lnTo>
                  <a:lnTo>
                    <a:pt x="28" y="34"/>
                  </a:lnTo>
                  <a:lnTo>
                    <a:pt x="26" y="38"/>
                  </a:lnTo>
                  <a:lnTo>
                    <a:pt x="24" y="36"/>
                  </a:lnTo>
                  <a:lnTo>
                    <a:pt x="22" y="38"/>
                  </a:lnTo>
                  <a:lnTo>
                    <a:pt x="20" y="38"/>
                  </a:lnTo>
                  <a:lnTo>
                    <a:pt x="20" y="36"/>
                  </a:lnTo>
                  <a:lnTo>
                    <a:pt x="16" y="36"/>
                  </a:lnTo>
                  <a:lnTo>
                    <a:pt x="12" y="36"/>
                  </a:lnTo>
                  <a:lnTo>
                    <a:pt x="8" y="34"/>
                  </a:lnTo>
                  <a:lnTo>
                    <a:pt x="2" y="36"/>
                  </a:lnTo>
                  <a:lnTo>
                    <a:pt x="0" y="34"/>
                  </a:lnTo>
                  <a:lnTo>
                    <a:pt x="0" y="36"/>
                  </a:lnTo>
                  <a:lnTo>
                    <a:pt x="4" y="44"/>
                  </a:lnTo>
                  <a:lnTo>
                    <a:pt x="8" y="46"/>
                  </a:lnTo>
                  <a:lnTo>
                    <a:pt x="8" y="50"/>
                  </a:lnTo>
                  <a:lnTo>
                    <a:pt x="22" y="68"/>
                  </a:lnTo>
                  <a:lnTo>
                    <a:pt x="26" y="68"/>
                  </a:lnTo>
                  <a:lnTo>
                    <a:pt x="30" y="72"/>
                  </a:lnTo>
                  <a:lnTo>
                    <a:pt x="32" y="74"/>
                  </a:lnTo>
                  <a:lnTo>
                    <a:pt x="36" y="76"/>
                  </a:lnTo>
                  <a:lnTo>
                    <a:pt x="38" y="78"/>
                  </a:lnTo>
                  <a:lnTo>
                    <a:pt x="40" y="90"/>
                  </a:lnTo>
                  <a:lnTo>
                    <a:pt x="42" y="94"/>
                  </a:lnTo>
                  <a:lnTo>
                    <a:pt x="46" y="98"/>
                  </a:lnTo>
                  <a:lnTo>
                    <a:pt x="54" y="98"/>
                  </a:lnTo>
                  <a:lnTo>
                    <a:pt x="62" y="102"/>
                  </a:lnTo>
                  <a:lnTo>
                    <a:pt x="66" y="102"/>
                  </a:lnTo>
                  <a:lnTo>
                    <a:pt x="74" y="104"/>
                  </a:lnTo>
                  <a:lnTo>
                    <a:pt x="84" y="104"/>
                  </a:lnTo>
                  <a:lnTo>
                    <a:pt x="90" y="106"/>
                  </a:lnTo>
                  <a:lnTo>
                    <a:pt x="94" y="110"/>
                  </a:lnTo>
                  <a:lnTo>
                    <a:pt x="96" y="110"/>
                  </a:lnTo>
                  <a:lnTo>
                    <a:pt x="96" y="106"/>
                  </a:lnTo>
                  <a:lnTo>
                    <a:pt x="98" y="104"/>
                  </a:lnTo>
                  <a:lnTo>
                    <a:pt x="98" y="100"/>
                  </a:lnTo>
                  <a:lnTo>
                    <a:pt x="104" y="96"/>
                  </a:lnTo>
                  <a:lnTo>
                    <a:pt x="116" y="68"/>
                  </a:lnTo>
                  <a:lnTo>
                    <a:pt x="114" y="54"/>
                  </a:lnTo>
                  <a:lnTo>
                    <a:pt x="116" y="48"/>
                  </a:lnTo>
                  <a:lnTo>
                    <a:pt x="118" y="28"/>
                  </a:lnTo>
                  <a:lnTo>
                    <a:pt x="114" y="16"/>
                  </a:lnTo>
                  <a:lnTo>
                    <a:pt x="112" y="14"/>
                  </a:lnTo>
                  <a:lnTo>
                    <a:pt x="88" y="6"/>
                  </a:lnTo>
                  <a:lnTo>
                    <a:pt x="76" y="6"/>
                  </a:lnTo>
                  <a:lnTo>
                    <a:pt x="76" y="0"/>
                  </a:lnTo>
                  <a:lnTo>
                    <a:pt x="74" y="0"/>
                  </a:lnTo>
                  <a:lnTo>
                    <a:pt x="72" y="2"/>
                  </a:lnTo>
                  <a:lnTo>
                    <a:pt x="70" y="0"/>
                  </a:lnTo>
                  <a:lnTo>
                    <a:pt x="68" y="0"/>
                  </a:lnTo>
                  <a:lnTo>
                    <a:pt x="64" y="2"/>
                  </a:lnTo>
                  <a:lnTo>
                    <a:pt x="60" y="2"/>
                  </a:lnTo>
                  <a:lnTo>
                    <a:pt x="56" y="4"/>
                  </a:lnTo>
                  <a:lnTo>
                    <a:pt x="54" y="6"/>
                  </a:lnTo>
                  <a:lnTo>
                    <a:pt x="54" y="14"/>
                  </a:lnTo>
                  <a:lnTo>
                    <a:pt x="52" y="14"/>
                  </a:lnTo>
                  <a:close/>
                </a:path>
              </a:pathLst>
            </a:custGeom>
            <a:solidFill>
              <a:schemeClr val="tx2"/>
            </a:solidFill>
            <a:ln w="3175">
              <a:solidFill>
                <a:schemeClr val="bg1"/>
              </a:solidFill>
              <a:round/>
              <a:headEnd/>
              <a:tailEnd/>
            </a:ln>
          </p:spPr>
          <p:txBody>
            <a:bodyPr/>
            <a:lstStyle/>
            <a:p>
              <a:endParaRPr lang="fr-FR" dirty="0"/>
            </a:p>
          </p:txBody>
        </p:sp>
        <p:sp>
          <p:nvSpPr>
            <p:cNvPr id="5491" name="Freeform 560"/>
            <p:cNvSpPr>
              <a:spLocks/>
            </p:cNvSpPr>
            <p:nvPr/>
          </p:nvSpPr>
          <p:spPr bwMode="auto">
            <a:xfrm>
              <a:off x="3158" y="2937"/>
              <a:ext cx="118" cy="110"/>
            </a:xfrm>
            <a:custGeom>
              <a:avLst/>
              <a:gdLst>
                <a:gd name="T0" fmla="*/ 56 w 118"/>
                <a:gd name="T1" fmla="*/ 16 h 110"/>
                <a:gd name="T2" fmla="*/ 54 w 118"/>
                <a:gd name="T3" fmla="*/ 18 h 110"/>
                <a:gd name="T4" fmla="*/ 52 w 118"/>
                <a:gd name="T5" fmla="*/ 20 h 110"/>
                <a:gd name="T6" fmla="*/ 48 w 118"/>
                <a:gd name="T7" fmla="*/ 18 h 110"/>
                <a:gd name="T8" fmla="*/ 46 w 118"/>
                <a:gd name="T9" fmla="*/ 20 h 110"/>
                <a:gd name="T10" fmla="*/ 42 w 118"/>
                <a:gd name="T11" fmla="*/ 22 h 110"/>
                <a:gd name="T12" fmla="*/ 42 w 118"/>
                <a:gd name="T13" fmla="*/ 22 h 110"/>
                <a:gd name="T14" fmla="*/ 38 w 118"/>
                <a:gd name="T15" fmla="*/ 24 h 110"/>
                <a:gd name="T16" fmla="*/ 36 w 118"/>
                <a:gd name="T17" fmla="*/ 28 h 110"/>
                <a:gd name="T18" fmla="*/ 32 w 118"/>
                <a:gd name="T19" fmla="*/ 32 h 110"/>
                <a:gd name="T20" fmla="*/ 28 w 118"/>
                <a:gd name="T21" fmla="*/ 36 h 110"/>
                <a:gd name="T22" fmla="*/ 26 w 118"/>
                <a:gd name="T23" fmla="*/ 38 h 110"/>
                <a:gd name="T24" fmla="*/ 22 w 118"/>
                <a:gd name="T25" fmla="*/ 38 h 110"/>
                <a:gd name="T26" fmla="*/ 20 w 118"/>
                <a:gd name="T27" fmla="*/ 36 h 110"/>
                <a:gd name="T28" fmla="*/ 12 w 118"/>
                <a:gd name="T29" fmla="*/ 36 h 110"/>
                <a:gd name="T30" fmla="*/ 2 w 118"/>
                <a:gd name="T31" fmla="*/ 36 h 110"/>
                <a:gd name="T32" fmla="*/ 0 w 118"/>
                <a:gd name="T33" fmla="*/ 36 h 110"/>
                <a:gd name="T34" fmla="*/ 8 w 118"/>
                <a:gd name="T35" fmla="*/ 46 h 110"/>
                <a:gd name="T36" fmla="*/ 22 w 118"/>
                <a:gd name="T37" fmla="*/ 68 h 110"/>
                <a:gd name="T38" fmla="*/ 30 w 118"/>
                <a:gd name="T39" fmla="*/ 72 h 110"/>
                <a:gd name="T40" fmla="*/ 36 w 118"/>
                <a:gd name="T41" fmla="*/ 76 h 110"/>
                <a:gd name="T42" fmla="*/ 40 w 118"/>
                <a:gd name="T43" fmla="*/ 90 h 110"/>
                <a:gd name="T44" fmla="*/ 46 w 118"/>
                <a:gd name="T45" fmla="*/ 98 h 110"/>
                <a:gd name="T46" fmla="*/ 62 w 118"/>
                <a:gd name="T47" fmla="*/ 102 h 110"/>
                <a:gd name="T48" fmla="*/ 74 w 118"/>
                <a:gd name="T49" fmla="*/ 104 h 110"/>
                <a:gd name="T50" fmla="*/ 90 w 118"/>
                <a:gd name="T51" fmla="*/ 106 h 110"/>
                <a:gd name="T52" fmla="*/ 96 w 118"/>
                <a:gd name="T53" fmla="*/ 110 h 110"/>
                <a:gd name="T54" fmla="*/ 98 w 118"/>
                <a:gd name="T55" fmla="*/ 104 h 110"/>
                <a:gd name="T56" fmla="*/ 104 w 118"/>
                <a:gd name="T57" fmla="*/ 96 h 110"/>
                <a:gd name="T58" fmla="*/ 114 w 118"/>
                <a:gd name="T59" fmla="*/ 54 h 110"/>
                <a:gd name="T60" fmla="*/ 118 w 118"/>
                <a:gd name="T61" fmla="*/ 28 h 110"/>
                <a:gd name="T62" fmla="*/ 112 w 118"/>
                <a:gd name="T63" fmla="*/ 14 h 110"/>
                <a:gd name="T64" fmla="*/ 76 w 118"/>
                <a:gd name="T65" fmla="*/ 6 h 110"/>
                <a:gd name="T66" fmla="*/ 74 w 118"/>
                <a:gd name="T67" fmla="*/ 0 h 110"/>
                <a:gd name="T68" fmla="*/ 70 w 118"/>
                <a:gd name="T69" fmla="*/ 0 h 110"/>
                <a:gd name="T70" fmla="*/ 64 w 118"/>
                <a:gd name="T71" fmla="*/ 2 h 110"/>
                <a:gd name="T72" fmla="*/ 56 w 118"/>
                <a:gd name="T73" fmla="*/ 4 h 110"/>
                <a:gd name="T74" fmla="*/ 54 w 118"/>
                <a:gd name="T75" fmla="*/ 14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110"/>
                <a:gd name="T116" fmla="*/ 118 w 11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110">
                  <a:moveTo>
                    <a:pt x="52" y="14"/>
                  </a:moveTo>
                  <a:lnTo>
                    <a:pt x="56" y="16"/>
                  </a:lnTo>
                  <a:lnTo>
                    <a:pt x="56" y="18"/>
                  </a:lnTo>
                  <a:lnTo>
                    <a:pt x="54" y="18"/>
                  </a:lnTo>
                  <a:lnTo>
                    <a:pt x="54" y="20"/>
                  </a:lnTo>
                  <a:lnTo>
                    <a:pt x="52" y="20"/>
                  </a:lnTo>
                  <a:lnTo>
                    <a:pt x="50" y="18"/>
                  </a:lnTo>
                  <a:lnTo>
                    <a:pt x="48" y="18"/>
                  </a:lnTo>
                  <a:lnTo>
                    <a:pt x="48" y="20"/>
                  </a:lnTo>
                  <a:lnTo>
                    <a:pt x="46" y="20"/>
                  </a:lnTo>
                  <a:lnTo>
                    <a:pt x="44" y="20"/>
                  </a:lnTo>
                  <a:lnTo>
                    <a:pt x="42" y="22"/>
                  </a:lnTo>
                  <a:lnTo>
                    <a:pt x="42" y="24"/>
                  </a:lnTo>
                  <a:lnTo>
                    <a:pt x="42" y="22"/>
                  </a:lnTo>
                  <a:lnTo>
                    <a:pt x="40" y="24"/>
                  </a:lnTo>
                  <a:lnTo>
                    <a:pt x="38" y="24"/>
                  </a:lnTo>
                  <a:lnTo>
                    <a:pt x="38" y="26"/>
                  </a:lnTo>
                  <a:lnTo>
                    <a:pt x="36" y="28"/>
                  </a:lnTo>
                  <a:lnTo>
                    <a:pt x="34" y="30"/>
                  </a:lnTo>
                  <a:lnTo>
                    <a:pt x="32" y="32"/>
                  </a:lnTo>
                  <a:lnTo>
                    <a:pt x="30" y="34"/>
                  </a:lnTo>
                  <a:lnTo>
                    <a:pt x="28" y="36"/>
                  </a:lnTo>
                  <a:lnTo>
                    <a:pt x="28" y="34"/>
                  </a:lnTo>
                  <a:lnTo>
                    <a:pt x="26" y="38"/>
                  </a:lnTo>
                  <a:lnTo>
                    <a:pt x="24" y="36"/>
                  </a:lnTo>
                  <a:lnTo>
                    <a:pt x="22" y="38"/>
                  </a:lnTo>
                  <a:lnTo>
                    <a:pt x="20" y="38"/>
                  </a:lnTo>
                  <a:lnTo>
                    <a:pt x="20" y="36"/>
                  </a:lnTo>
                  <a:lnTo>
                    <a:pt x="16" y="36"/>
                  </a:lnTo>
                  <a:lnTo>
                    <a:pt x="12" y="36"/>
                  </a:lnTo>
                  <a:lnTo>
                    <a:pt x="8" y="34"/>
                  </a:lnTo>
                  <a:lnTo>
                    <a:pt x="2" y="36"/>
                  </a:lnTo>
                  <a:lnTo>
                    <a:pt x="0" y="34"/>
                  </a:lnTo>
                  <a:lnTo>
                    <a:pt x="0" y="36"/>
                  </a:lnTo>
                  <a:lnTo>
                    <a:pt x="4" y="44"/>
                  </a:lnTo>
                  <a:lnTo>
                    <a:pt x="8" y="46"/>
                  </a:lnTo>
                  <a:lnTo>
                    <a:pt x="8" y="50"/>
                  </a:lnTo>
                  <a:lnTo>
                    <a:pt x="22" y="68"/>
                  </a:lnTo>
                  <a:lnTo>
                    <a:pt x="26" y="68"/>
                  </a:lnTo>
                  <a:lnTo>
                    <a:pt x="30" y="72"/>
                  </a:lnTo>
                  <a:lnTo>
                    <a:pt x="32" y="74"/>
                  </a:lnTo>
                  <a:lnTo>
                    <a:pt x="36" y="76"/>
                  </a:lnTo>
                  <a:lnTo>
                    <a:pt x="38" y="78"/>
                  </a:lnTo>
                  <a:lnTo>
                    <a:pt x="40" y="90"/>
                  </a:lnTo>
                  <a:lnTo>
                    <a:pt x="42" y="94"/>
                  </a:lnTo>
                  <a:lnTo>
                    <a:pt x="46" y="98"/>
                  </a:lnTo>
                  <a:lnTo>
                    <a:pt x="54" y="98"/>
                  </a:lnTo>
                  <a:lnTo>
                    <a:pt x="62" y="102"/>
                  </a:lnTo>
                  <a:lnTo>
                    <a:pt x="66" y="102"/>
                  </a:lnTo>
                  <a:lnTo>
                    <a:pt x="74" y="104"/>
                  </a:lnTo>
                  <a:lnTo>
                    <a:pt x="84" y="104"/>
                  </a:lnTo>
                  <a:lnTo>
                    <a:pt x="90" y="106"/>
                  </a:lnTo>
                  <a:lnTo>
                    <a:pt x="94" y="110"/>
                  </a:lnTo>
                  <a:lnTo>
                    <a:pt x="96" y="110"/>
                  </a:lnTo>
                  <a:lnTo>
                    <a:pt x="96" y="106"/>
                  </a:lnTo>
                  <a:lnTo>
                    <a:pt x="98" y="104"/>
                  </a:lnTo>
                  <a:lnTo>
                    <a:pt x="98" y="100"/>
                  </a:lnTo>
                  <a:lnTo>
                    <a:pt x="104" y="96"/>
                  </a:lnTo>
                  <a:lnTo>
                    <a:pt x="116" y="68"/>
                  </a:lnTo>
                  <a:lnTo>
                    <a:pt x="114" y="54"/>
                  </a:lnTo>
                  <a:lnTo>
                    <a:pt x="116" y="48"/>
                  </a:lnTo>
                  <a:lnTo>
                    <a:pt x="118" y="28"/>
                  </a:lnTo>
                  <a:lnTo>
                    <a:pt x="114" y="16"/>
                  </a:lnTo>
                  <a:lnTo>
                    <a:pt x="112" y="14"/>
                  </a:lnTo>
                  <a:lnTo>
                    <a:pt x="88" y="6"/>
                  </a:lnTo>
                  <a:lnTo>
                    <a:pt x="76" y="6"/>
                  </a:lnTo>
                  <a:lnTo>
                    <a:pt x="76" y="0"/>
                  </a:lnTo>
                  <a:lnTo>
                    <a:pt x="74" y="0"/>
                  </a:lnTo>
                  <a:lnTo>
                    <a:pt x="72" y="2"/>
                  </a:lnTo>
                  <a:lnTo>
                    <a:pt x="70" y="0"/>
                  </a:lnTo>
                  <a:lnTo>
                    <a:pt x="68" y="0"/>
                  </a:lnTo>
                  <a:lnTo>
                    <a:pt x="64" y="2"/>
                  </a:lnTo>
                  <a:lnTo>
                    <a:pt x="60" y="2"/>
                  </a:lnTo>
                  <a:lnTo>
                    <a:pt x="56" y="4"/>
                  </a:lnTo>
                  <a:lnTo>
                    <a:pt x="54" y="6"/>
                  </a:lnTo>
                  <a:lnTo>
                    <a:pt x="54" y="14"/>
                  </a:lnTo>
                </a:path>
              </a:pathLst>
            </a:custGeom>
            <a:solidFill>
              <a:schemeClr val="tx2"/>
            </a:solidFill>
            <a:ln w="3175">
              <a:solidFill>
                <a:schemeClr val="bg1"/>
              </a:solidFill>
              <a:round/>
              <a:headEnd/>
              <a:tailEnd/>
            </a:ln>
          </p:spPr>
          <p:txBody>
            <a:bodyPr/>
            <a:lstStyle/>
            <a:p>
              <a:endParaRPr lang="fr-FR" dirty="0"/>
            </a:p>
          </p:txBody>
        </p:sp>
        <p:sp>
          <p:nvSpPr>
            <p:cNvPr id="5492" name="Freeform 561"/>
            <p:cNvSpPr>
              <a:spLocks/>
            </p:cNvSpPr>
            <p:nvPr/>
          </p:nvSpPr>
          <p:spPr bwMode="auto">
            <a:xfrm>
              <a:off x="3110" y="2351"/>
              <a:ext cx="248" cy="299"/>
            </a:xfrm>
            <a:custGeom>
              <a:avLst/>
              <a:gdLst>
                <a:gd name="T0" fmla="*/ 16 w 248"/>
                <a:gd name="T1" fmla="*/ 116 h 299"/>
                <a:gd name="T2" fmla="*/ 6 w 248"/>
                <a:gd name="T3" fmla="*/ 140 h 299"/>
                <a:gd name="T4" fmla="*/ 2 w 248"/>
                <a:gd name="T5" fmla="*/ 144 h 299"/>
                <a:gd name="T6" fmla="*/ 0 w 248"/>
                <a:gd name="T7" fmla="*/ 162 h 299"/>
                <a:gd name="T8" fmla="*/ 10 w 248"/>
                <a:gd name="T9" fmla="*/ 178 h 299"/>
                <a:gd name="T10" fmla="*/ 14 w 248"/>
                <a:gd name="T11" fmla="*/ 182 h 299"/>
                <a:gd name="T12" fmla="*/ 24 w 248"/>
                <a:gd name="T13" fmla="*/ 201 h 299"/>
                <a:gd name="T14" fmla="*/ 24 w 248"/>
                <a:gd name="T15" fmla="*/ 219 h 299"/>
                <a:gd name="T16" fmla="*/ 34 w 248"/>
                <a:gd name="T17" fmla="*/ 227 h 299"/>
                <a:gd name="T18" fmla="*/ 48 w 248"/>
                <a:gd name="T19" fmla="*/ 231 h 299"/>
                <a:gd name="T20" fmla="*/ 50 w 248"/>
                <a:gd name="T21" fmla="*/ 239 h 299"/>
                <a:gd name="T22" fmla="*/ 66 w 248"/>
                <a:gd name="T23" fmla="*/ 249 h 299"/>
                <a:gd name="T24" fmla="*/ 70 w 248"/>
                <a:gd name="T25" fmla="*/ 261 h 299"/>
                <a:gd name="T26" fmla="*/ 82 w 248"/>
                <a:gd name="T27" fmla="*/ 269 h 299"/>
                <a:gd name="T28" fmla="*/ 90 w 248"/>
                <a:gd name="T29" fmla="*/ 281 h 299"/>
                <a:gd name="T30" fmla="*/ 100 w 248"/>
                <a:gd name="T31" fmla="*/ 287 h 299"/>
                <a:gd name="T32" fmla="*/ 112 w 248"/>
                <a:gd name="T33" fmla="*/ 285 h 299"/>
                <a:gd name="T34" fmla="*/ 136 w 248"/>
                <a:gd name="T35" fmla="*/ 297 h 299"/>
                <a:gd name="T36" fmla="*/ 144 w 248"/>
                <a:gd name="T37" fmla="*/ 297 h 299"/>
                <a:gd name="T38" fmla="*/ 152 w 248"/>
                <a:gd name="T39" fmla="*/ 299 h 299"/>
                <a:gd name="T40" fmla="*/ 184 w 248"/>
                <a:gd name="T41" fmla="*/ 285 h 299"/>
                <a:gd name="T42" fmla="*/ 208 w 248"/>
                <a:gd name="T43" fmla="*/ 273 h 299"/>
                <a:gd name="T44" fmla="*/ 198 w 248"/>
                <a:gd name="T45" fmla="*/ 269 h 299"/>
                <a:gd name="T46" fmla="*/ 182 w 248"/>
                <a:gd name="T47" fmla="*/ 245 h 299"/>
                <a:gd name="T48" fmla="*/ 176 w 248"/>
                <a:gd name="T49" fmla="*/ 237 h 299"/>
                <a:gd name="T50" fmla="*/ 170 w 248"/>
                <a:gd name="T51" fmla="*/ 235 h 299"/>
                <a:gd name="T52" fmla="*/ 168 w 248"/>
                <a:gd name="T53" fmla="*/ 231 h 299"/>
                <a:gd name="T54" fmla="*/ 172 w 248"/>
                <a:gd name="T55" fmla="*/ 225 h 299"/>
                <a:gd name="T56" fmla="*/ 182 w 248"/>
                <a:gd name="T57" fmla="*/ 223 h 299"/>
                <a:gd name="T58" fmla="*/ 188 w 248"/>
                <a:gd name="T59" fmla="*/ 192 h 299"/>
                <a:gd name="T60" fmla="*/ 194 w 248"/>
                <a:gd name="T61" fmla="*/ 188 h 299"/>
                <a:gd name="T62" fmla="*/ 212 w 248"/>
                <a:gd name="T63" fmla="*/ 160 h 299"/>
                <a:gd name="T64" fmla="*/ 218 w 248"/>
                <a:gd name="T65" fmla="*/ 128 h 299"/>
                <a:gd name="T66" fmla="*/ 232 w 248"/>
                <a:gd name="T67" fmla="*/ 92 h 299"/>
                <a:gd name="T68" fmla="*/ 248 w 248"/>
                <a:gd name="T69" fmla="*/ 80 h 299"/>
                <a:gd name="T70" fmla="*/ 242 w 248"/>
                <a:gd name="T71" fmla="*/ 74 h 299"/>
                <a:gd name="T72" fmla="*/ 230 w 248"/>
                <a:gd name="T73" fmla="*/ 66 h 299"/>
                <a:gd name="T74" fmla="*/ 224 w 248"/>
                <a:gd name="T75" fmla="*/ 24 h 299"/>
                <a:gd name="T76" fmla="*/ 218 w 248"/>
                <a:gd name="T77" fmla="*/ 12 h 299"/>
                <a:gd name="T78" fmla="*/ 204 w 248"/>
                <a:gd name="T79" fmla="*/ 0 h 299"/>
                <a:gd name="T80" fmla="*/ 192 w 248"/>
                <a:gd name="T81" fmla="*/ 12 h 299"/>
                <a:gd name="T82" fmla="*/ 174 w 248"/>
                <a:gd name="T83" fmla="*/ 22 h 299"/>
                <a:gd name="T84" fmla="*/ 144 w 248"/>
                <a:gd name="T85" fmla="*/ 14 h 299"/>
                <a:gd name="T86" fmla="*/ 46 w 248"/>
                <a:gd name="T87" fmla="*/ 18 h 299"/>
                <a:gd name="T88" fmla="*/ 32 w 248"/>
                <a:gd name="T89" fmla="*/ 54 h 2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299"/>
                <a:gd name="T137" fmla="*/ 248 w 248"/>
                <a:gd name="T138" fmla="*/ 299 h 2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299">
                  <a:moveTo>
                    <a:pt x="32" y="56"/>
                  </a:moveTo>
                  <a:lnTo>
                    <a:pt x="32" y="116"/>
                  </a:lnTo>
                  <a:lnTo>
                    <a:pt x="16" y="116"/>
                  </a:lnTo>
                  <a:lnTo>
                    <a:pt x="14" y="122"/>
                  </a:lnTo>
                  <a:lnTo>
                    <a:pt x="6" y="134"/>
                  </a:lnTo>
                  <a:lnTo>
                    <a:pt x="6" y="140"/>
                  </a:lnTo>
                  <a:lnTo>
                    <a:pt x="6" y="142"/>
                  </a:lnTo>
                  <a:lnTo>
                    <a:pt x="4" y="144"/>
                  </a:lnTo>
                  <a:lnTo>
                    <a:pt x="2" y="144"/>
                  </a:lnTo>
                  <a:lnTo>
                    <a:pt x="2" y="152"/>
                  </a:lnTo>
                  <a:lnTo>
                    <a:pt x="0" y="156"/>
                  </a:lnTo>
                  <a:lnTo>
                    <a:pt x="0" y="162"/>
                  </a:lnTo>
                  <a:lnTo>
                    <a:pt x="6" y="160"/>
                  </a:lnTo>
                  <a:lnTo>
                    <a:pt x="6" y="166"/>
                  </a:lnTo>
                  <a:lnTo>
                    <a:pt x="10" y="178"/>
                  </a:lnTo>
                  <a:lnTo>
                    <a:pt x="10" y="180"/>
                  </a:lnTo>
                  <a:lnTo>
                    <a:pt x="12" y="180"/>
                  </a:lnTo>
                  <a:lnTo>
                    <a:pt x="14" y="182"/>
                  </a:lnTo>
                  <a:lnTo>
                    <a:pt x="14" y="186"/>
                  </a:lnTo>
                  <a:lnTo>
                    <a:pt x="12" y="188"/>
                  </a:lnTo>
                  <a:lnTo>
                    <a:pt x="24" y="201"/>
                  </a:lnTo>
                  <a:lnTo>
                    <a:pt x="26" y="205"/>
                  </a:lnTo>
                  <a:lnTo>
                    <a:pt x="24" y="215"/>
                  </a:lnTo>
                  <a:lnTo>
                    <a:pt x="24" y="219"/>
                  </a:lnTo>
                  <a:lnTo>
                    <a:pt x="26" y="221"/>
                  </a:lnTo>
                  <a:lnTo>
                    <a:pt x="34" y="223"/>
                  </a:lnTo>
                  <a:lnTo>
                    <a:pt x="34" y="227"/>
                  </a:lnTo>
                  <a:lnTo>
                    <a:pt x="38" y="227"/>
                  </a:lnTo>
                  <a:lnTo>
                    <a:pt x="44" y="229"/>
                  </a:lnTo>
                  <a:lnTo>
                    <a:pt x="48" y="231"/>
                  </a:lnTo>
                  <a:lnTo>
                    <a:pt x="50" y="233"/>
                  </a:lnTo>
                  <a:lnTo>
                    <a:pt x="48" y="235"/>
                  </a:lnTo>
                  <a:lnTo>
                    <a:pt x="50" y="239"/>
                  </a:lnTo>
                  <a:lnTo>
                    <a:pt x="60" y="245"/>
                  </a:lnTo>
                  <a:lnTo>
                    <a:pt x="62" y="249"/>
                  </a:lnTo>
                  <a:lnTo>
                    <a:pt x="66" y="249"/>
                  </a:lnTo>
                  <a:lnTo>
                    <a:pt x="68" y="255"/>
                  </a:lnTo>
                  <a:lnTo>
                    <a:pt x="70" y="259"/>
                  </a:lnTo>
                  <a:lnTo>
                    <a:pt x="70" y="261"/>
                  </a:lnTo>
                  <a:lnTo>
                    <a:pt x="72" y="261"/>
                  </a:lnTo>
                  <a:lnTo>
                    <a:pt x="80" y="267"/>
                  </a:lnTo>
                  <a:lnTo>
                    <a:pt x="82" y="269"/>
                  </a:lnTo>
                  <a:lnTo>
                    <a:pt x="82" y="273"/>
                  </a:lnTo>
                  <a:lnTo>
                    <a:pt x="86" y="277"/>
                  </a:lnTo>
                  <a:lnTo>
                    <a:pt x="90" y="281"/>
                  </a:lnTo>
                  <a:lnTo>
                    <a:pt x="92" y="285"/>
                  </a:lnTo>
                  <a:lnTo>
                    <a:pt x="98" y="287"/>
                  </a:lnTo>
                  <a:lnTo>
                    <a:pt x="100" y="287"/>
                  </a:lnTo>
                  <a:lnTo>
                    <a:pt x="102" y="285"/>
                  </a:lnTo>
                  <a:lnTo>
                    <a:pt x="110" y="287"/>
                  </a:lnTo>
                  <a:lnTo>
                    <a:pt x="112" y="285"/>
                  </a:lnTo>
                  <a:lnTo>
                    <a:pt x="116" y="283"/>
                  </a:lnTo>
                  <a:lnTo>
                    <a:pt x="134" y="297"/>
                  </a:lnTo>
                  <a:lnTo>
                    <a:pt x="136" y="297"/>
                  </a:lnTo>
                  <a:lnTo>
                    <a:pt x="138" y="297"/>
                  </a:lnTo>
                  <a:lnTo>
                    <a:pt x="140" y="297"/>
                  </a:lnTo>
                  <a:lnTo>
                    <a:pt x="144" y="297"/>
                  </a:lnTo>
                  <a:lnTo>
                    <a:pt x="146" y="297"/>
                  </a:lnTo>
                  <a:lnTo>
                    <a:pt x="150" y="297"/>
                  </a:lnTo>
                  <a:lnTo>
                    <a:pt x="152" y="299"/>
                  </a:lnTo>
                  <a:lnTo>
                    <a:pt x="174" y="295"/>
                  </a:lnTo>
                  <a:lnTo>
                    <a:pt x="180" y="291"/>
                  </a:lnTo>
                  <a:lnTo>
                    <a:pt x="184" y="285"/>
                  </a:lnTo>
                  <a:lnTo>
                    <a:pt x="188" y="283"/>
                  </a:lnTo>
                  <a:lnTo>
                    <a:pt x="208" y="283"/>
                  </a:lnTo>
                  <a:lnTo>
                    <a:pt x="208" y="273"/>
                  </a:lnTo>
                  <a:lnTo>
                    <a:pt x="206" y="271"/>
                  </a:lnTo>
                  <a:lnTo>
                    <a:pt x="200" y="271"/>
                  </a:lnTo>
                  <a:lnTo>
                    <a:pt x="198" y="269"/>
                  </a:lnTo>
                  <a:lnTo>
                    <a:pt x="192" y="253"/>
                  </a:lnTo>
                  <a:lnTo>
                    <a:pt x="184" y="247"/>
                  </a:lnTo>
                  <a:lnTo>
                    <a:pt x="182" y="245"/>
                  </a:lnTo>
                  <a:lnTo>
                    <a:pt x="182" y="241"/>
                  </a:lnTo>
                  <a:lnTo>
                    <a:pt x="180" y="239"/>
                  </a:lnTo>
                  <a:lnTo>
                    <a:pt x="176" y="237"/>
                  </a:lnTo>
                  <a:lnTo>
                    <a:pt x="174" y="237"/>
                  </a:lnTo>
                  <a:lnTo>
                    <a:pt x="172" y="237"/>
                  </a:lnTo>
                  <a:lnTo>
                    <a:pt x="170" y="235"/>
                  </a:lnTo>
                  <a:lnTo>
                    <a:pt x="168" y="235"/>
                  </a:lnTo>
                  <a:lnTo>
                    <a:pt x="166" y="235"/>
                  </a:lnTo>
                  <a:lnTo>
                    <a:pt x="168" y="231"/>
                  </a:lnTo>
                  <a:lnTo>
                    <a:pt x="170" y="231"/>
                  </a:lnTo>
                  <a:lnTo>
                    <a:pt x="170" y="227"/>
                  </a:lnTo>
                  <a:lnTo>
                    <a:pt x="172" y="225"/>
                  </a:lnTo>
                  <a:lnTo>
                    <a:pt x="178" y="227"/>
                  </a:lnTo>
                  <a:lnTo>
                    <a:pt x="180" y="225"/>
                  </a:lnTo>
                  <a:lnTo>
                    <a:pt x="182" y="223"/>
                  </a:lnTo>
                  <a:lnTo>
                    <a:pt x="184" y="196"/>
                  </a:lnTo>
                  <a:lnTo>
                    <a:pt x="186" y="196"/>
                  </a:lnTo>
                  <a:lnTo>
                    <a:pt x="188" y="192"/>
                  </a:lnTo>
                  <a:lnTo>
                    <a:pt x="190" y="190"/>
                  </a:lnTo>
                  <a:lnTo>
                    <a:pt x="194" y="190"/>
                  </a:lnTo>
                  <a:lnTo>
                    <a:pt x="194" y="188"/>
                  </a:lnTo>
                  <a:lnTo>
                    <a:pt x="198" y="178"/>
                  </a:lnTo>
                  <a:lnTo>
                    <a:pt x="210" y="162"/>
                  </a:lnTo>
                  <a:lnTo>
                    <a:pt x="212" y="160"/>
                  </a:lnTo>
                  <a:lnTo>
                    <a:pt x="214" y="158"/>
                  </a:lnTo>
                  <a:lnTo>
                    <a:pt x="218" y="138"/>
                  </a:lnTo>
                  <a:lnTo>
                    <a:pt x="218" y="128"/>
                  </a:lnTo>
                  <a:lnTo>
                    <a:pt x="226" y="94"/>
                  </a:lnTo>
                  <a:lnTo>
                    <a:pt x="230" y="94"/>
                  </a:lnTo>
                  <a:lnTo>
                    <a:pt x="232" y="92"/>
                  </a:lnTo>
                  <a:lnTo>
                    <a:pt x="234" y="90"/>
                  </a:lnTo>
                  <a:lnTo>
                    <a:pt x="246" y="86"/>
                  </a:lnTo>
                  <a:lnTo>
                    <a:pt x="248" y="80"/>
                  </a:lnTo>
                  <a:lnTo>
                    <a:pt x="246" y="76"/>
                  </a:lnTo>
                  <a:lnTo>
                    <a:pt x="244" y="76"/>
                  </a:lnTo>
                  <a:lnTo>
                    <a:pt x="242" y="74"/>
                  </a:lnTo>
                  <a:lnTo>
                    <a:pt x="240" y="72"/>
                  </a:lnTo>
                  <a:lnTo>
                    <a:pt x="232" y="68"/>
                  </a:lnTo>
                  <a:lnTo>
                    <a:pt x="230" y="66"/>
                  </a:lnTo>
                  <a:lnTo>
                    <a:pt x="228" y="32"/>
                  </a:lnTo>
                  <a:lnTo>
                    <a:pt x="228" y="30"/>
                  </a:lnTo>
                  <a:lnTo>
                    <a:pt x="224" y="24"/>
                  </a:lnTo>
                  <a:lnTo>
                    <a:pt x="224" y="18"/>
                  </a:lnTo>
                  <a:lnTo>
                    <a:pt x="220" y="12"/>
                  </a:lnTo>
                  <a:lnTo>
                    <a:pt x="218" y="12"/>
                  </a:lnTo>
                  <a:lnTo>
                    <a:pt x="214" y="8"/>
                  </a:lnTo>
                  <a:lnTo>
                    <a:pt x="208" y="4"/>
                  </a:lnTo>
                  <a:lnTo>
                    <a:pt x="204" y="0"/>
                  </a:lnTo>
                  <a:lnTo>
                    <a:pt x="198" y="4"/>
                  </a:lnTo>
                  <a:lnTo>
                    <a:pt x="194" y="4"/>
                  </a:lnTo>
                  <a:lnTo>
                    <a:pt x="192" y="12"/>
                  </a:lnTo>
                  <a:lnTo>
                    <a:pt x="184" y="14"/>
                  </a:lnTo>
                  <a:lnTo>
                    <a:pt x="180" y="20"/>
                  </a:lnTo>
                  <a:lnTo>
                    <a:pt x="174" y="22"/>
                  </a:lnTo>
                  <a:lnTo>
                    <a:pt x="168" y="18"/>
                  </a:lnTo>
                  <a:lnTo>
                    <a:pt x="142" y="18"/>
                  </a:lnTo>
                  <a:lnTo>
                    <a:pt x="144" y="14"/>
                  </a:lnTo>
                  <a:lnTo>
                    <a:pt x="142" y="14"/>
                  </a:lnTo>
                  <a:lnTo>
                    <a:pt x="140" y="18"/>
                  </a:lnTo>
                  <a:lnTo>
                    <a:pt x="46" y="18"/>
                  </a:lnTo>
                  <a:lnTo>
                    <a:pt x="46" y="48"/>
                  </a:lnTo>
                  <a:lnTo>
                    <a:pt x="32" y="48"/>
                  </a:lnTo>
                  <a:lnTo>
                    <a:pt x="32" y="54"/>
                  </a:lnTo>
                  <a:lnTo>
                    <a:pt x="32" y="56"/>
                  </a:lnTo>
                  <a:close/>
                </a:path>
              </a:pathLst>
            </a:custGeom>
            <a:solidFill>
              <a:schemeClr val="tx2"/>
            </a:solidFill>
            <a:ln w="3175">
              <a:solidFill>
                <a:schemeClr val="bg1"/>
              </a:solidFill>
              <a:round/>
              <a:headEnd/>
              <a:tailEnd/>
            </a:ln>
          </p:spPr>
          <p:txBody>
            <a:bodyPr/>
            <a:lstStyle/>
            <a:p>
              <a:endParaRPr lang="fr-FR" dirty="0"/>
            </a:p>
          </p:txBody>
        </p:sp>
        <p:sp>
          <p:nvSpPr>
            <p:cNvPr id="5493" name="Freeform 562"/>
            <p:cNvSpPr>
              <a:spLocks/>
            </p:cNvSpPr>
            <p:nvPr/>
          </p:nvSpPr>
          <p:spPr bwMode="auto">
            <a:xfrm>
              <a:off x="3110" y="2351"/>
              <a:ext cx="248" cy="299"/>
            </a:xfrm>
            <a:custGeom>
              <a:avLst/>
              <a:gdLst>
                <a:gd name="T0" fmla="*/ 16 w 248"/>
                <a:gd name="T1" fmla="*/ 116 h 299"/>
                <a:gd name="T2" fmla="*/ 6 w 248"/>
                <a:gd name="T3" fmla="*/ 140 h 299"/>
                <a:gd name="T4" fmla="*/ 2 w 248"/>
                <a:gd name="T5" fmla="*/ 144 h 299"/>
                <a:gd name="T6" fmla="*/ 0 w 248"/>
                <a:gd name="T7" fmla="*/ 162 h 299"/>
                <a:gd name="T8" fmla="*/ 10 w 248"/>
                <a:gd name="T9" fmla="*/ 178 h 299"/>
                <a:gd name="T10" fmla="*/ 14 w 248"/>
                <a:gd name="T11" fmla="*/ 182 h 299"/>
                <a:gd name="T12" fmla="*/ 24 w 248"/>
                <a:gd name="T13" fmla="*/ 201 h 299"/>
                <a:gd name="T14" fmla="*/ 24 w 248"/>
                <a:gd name="T15" fmla="*/ 219 h 299"/>
                <a:gd name="T16" fmla="*/ 34 w 248"/>
                <a:gd name="T17" fmla="*/ 227 h 299"/>
                <a:gd name="T18" fmla="*/ 48 w 248"/>
                <a:gd name="T19" fmla="*/ 231 h 299"/>
                <a:gd name="T20" fmla="*/ 50 w 248"/>
                <a:gd name="T21" fmla="*/ 239 h 299"/>
                <a:gd name="T22" fmla="*/ 66 w 248"/>
                <a:gd name="T23" fmla="*/ 249 h 299"/>
                <a:gd name="T24" fmla="*/ 70 w 248"/>
                <a:gd name="T25" fmla="*/ 261 h 299"/>
                <a:gd name="T26" fmla="*/ 82 w 248"/>
                <a:gd name="T27" fmla="*/ 269 h 299"/>
                <a:gd name="T28" fmla="*/ 90 w 248"/>
                <a:gd name="T29" fmla="*/ 281 h 299"/>
                <a:gd name="T30" fmla="*/ 100 w 248"/>
                <a:gd name="T31" fmla="*/ 287 h 299"/>
                <a:gd name="T32" fmla="*/ 112 w 248"/>
                <a:gd name="T33" fmla="*/ 285 h 299"/>
                <a:gd name="T34" fmla="*/ 136 w 248"/>
                <a:gd name="T35" fmla="*/ 297 h 299"/>
                <a:gd name="T36" fmla="*/ 144 w 248"/>
                <a:gd name="T37" fmla="*/ 297 h 299"/>
                <a:gd name="T38" fmla="*/ 152 w 248"/>
                <a:gd name="T39" fmla="*/ 299 h 299"/>
                <a:gd name="T40" fmla="*/ 184 w 248"/>
                <a:gd name="T41" fmla="*/ 285 h 299"/>
                <a:gd name="T42" fmla="*/ 208 w 248"/>
                <a:gd name="T43" fmla="*/ 273 h 299"/>
                <a:gd name="T44" fmla="*/ 198 w 248"/>
                <a:gd name="T45" fmla="*/ 269 h 299"/>
                <a:gd name="T46" fmla="*/ 182 w 248"/>
                <a:gd name="T47" fmla="*/ 245 h 299"/>
                <a:gd name="T48" fmla="*/ 176 w 248"/>
                <a:gd name="T49" fmla="*/ 237 h 299"/>
                <a:gd name="T50" fmla="*/ 170 w 248"/>
                <a:gd name="T51" fmla="*/ 235 h 299"/>
                <a:gd name="T52" fmla="*/ 168 w 248"/>
                <a:gd name="T53" fmla="*/ 231 h 299"/>
                <a:gd name="T54" fmla="*/ 172 w 248"/>
                <a:gd name="T55" fmla="*/ 225 h 299"/>
                <a:gd name="T56" fmla="*/ 182 w 248"/>
                <a:gd name="T57" fmla="*/ 223 h 299"/>
                <a:gd name="T58" fmla="*/ 188 w 248"/>
                <a:gd name="T59" fmla="*/ 192 h 299"/>
                <a:gd name="T60" fmla="*/ 194 w 248"/>
                <a:gd name="T61" fmla="*/ 188 h 299"/>
                <a:gd name="T62" fmla="*/ 212 w 248"/>
                <a:gd name="T63" fmla="*/ 160 h 299"/>
                <a:gd name="T64" fmla="*/ 218 w 248"/>
                <a:gd name="T65" fmla="*/ 128 h 299"/>
                <a:gd name="T66" fmla="*/ 232 w 248"/>
                <a:gd name="T67" fmla="*/ 92 h 299"/>
                <a:gd name="T68" fmla="*/ 248 w 248"/>
                <a:gd name="T69" fmla="*/ 80 h 299"/>
                <a:gd name="T70" fmla="*/ 242 w 248"/>
                <a:gd name="T71" fmla="*/ 74 h 299"/>
                <a:gd name="T72" fmla="*/ 230 w 248"/>
                <a:gd name="T73" fmla="*/ 66 h 299"/>
                <a:gd name="T74" fmla="*/ 224 w 248"/>
                <a:gd name="T75" fmla="*/ 24 h 299"/>
                <a:gd name="T76" fmla="*/ 218 w 248"/>
                <a:gd name="T77" fmla="*/ 12 h 299"/>
                <a:gd name="T78" fmla="*/ 204 w 248"/>
                <a:gd name="T79" fmla="*/ 0 h 299"/>
                <a:gd name="T80" fmla="*/ 192 w 248"/>
                <a:gd name="T81" fmla="*/ 12 h 299"/>
                <a:gd name="T82" fmla="*/ 174 w 248"/>
                <a:gd name="T83" fmla="*/ 22 h 299"/>
                <a:gd name="T84" fmla="*/ 144 w 248"/>
                <a:gd name="T85" fmla="*/ 14 h 299"/>
                <a:gd name="T86" fmla="*/ 46 w 248"/>
                <a:gd name="T87" fmla="*/ 18 h 299"/>
                <a:gd name="T88" fmla="*/ 32 w 248"/>
                <a:gd name="T89" fmla="*/ 54 h 2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299"/>
                <a:gd name="T137" fmla="*/ 248 w 248"/>
                <a:gd name="T138" fmla="*/ 299 h 2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299">
                  <a:moveTo>
                    <a:pt x="32" y="56"/>
                  </a:moveTo>
                  <a:lnTo>
                    <a:pt x="32" y="116"/>
                  </a:lnTo>
                  <a:lnTo>
                    <a:pt x="16" y="116"/>
                  </a:lnTo>
                  <a:lnTo>
                    <a:pt x="14" y="122"/>
                  </a:lnTo>
                  <a:lnTo>
                    <a:pt x="6" y="134"/>
                  </a:lnTo>
                  <a:lnTo>
                    <a:pt x="6" y="140"/>
                  </a:lnTo>
                  <a:lnTo>
                    <a:pt x="6" y="142"/>
                  </a:lnTo>
                  <a:lnTo>
                    <a:pt x="4" y="144"/>
                  </a:lnTo>
                  <a:lnTo>
                    <a:pt x="2" y="144"/>
                  </a:lnTo>
                  <a:lnTo>
                    <a:pt x="2" y="152"/>
                  </a:lnTo>
                  <a:lnTo>
                    <a:pt x="0" y="156"/>
                  </a:lnTo>
                  <a:lnTo>
                    <a:pt x="0" y="162"/>
                  </a:lnTo>
                  <a:lnTo>
                    <a:pt x="6" y="160"/>
                  </a:lnTo>
                  <a:lnTo>
                    <a:pt x="6" y="166"/>
                  </a:lnTo>
                  <a:lnTo>
                    <a:pt x="10" y="178"/>
                  </a:lnTo>
                  <a:lnTo>
                    <a:pt x="10" y="180"/>
                  </a:lnTo>
                  <a:lnTo>
                    <a:pt x="12" y="180"/>
                  </a:lnTo>
                  <a:lnTo>
                    <a:pt x="14" y="182"/>
                  </a:lnTo>
                  <a:lnTo>
                    <a:pt x="14" y="186"/>
                  </a:lnTo>
                  <a:lnTo>
                    <a:pt x="12" y="188"/>
                  </a:lnTo>
                  <a:lnTo>
                    <a:pt x="24" y="201"/>
                  </a:lnTo>
                  <a:lnTo>
                    <a:pt x="26" y="205"/>
                  </a:lnTo>
                  <a:lnTo>
                    <a:pt x="24" y="215"/>
                  </a:lnTo>
                  <a:lnTo>
                    <a:pt x="24" y="219"/>
                  </a:lnTo>
                  <a:lnTo>
                    <a:pt x="26" y="221"/>
                  </a:lnTo>
                  <a:lnTo>
                    <a:pt x="34" y="223"/>
                  </a:lnTo>
                  <a:lnTo>
                    <a:pt x="34" y="227"/>
                  </a:lnTo>
                  <a:lnTo>
                    <a:pt x="38" y="227"/>
                  </a:lnTo>
                  <a:lnTo>
                    <a:pt x="44" y="229"/>
                  </a:lnTo>
                  <a:lnTo>
                    <a:pt x="48" y="231"/>
                  </a:lnTo>
                  <a:lnTo>
                    <a:pt x="50" y="233"/>
                  </a:lnTo>
                  <a:lnTo>
                    <a:pt x="48" y="235"/>
                  </a:lnTo>
                  <a:lnTo>
                    <a:pt x="50" y="239"/>
                  </a:lnTo>
                  <a:lnTo>
                    <a:pt x="60" y="245"/>
                  </a:lnTo>
                  <a:lnTo>
                    <a:pt x="62" y="249"/>
                  </a:lnTo>
                  <a:lnTo>
                    <a:pt x="66" y="249"/>
                  </a:lnTo>
                  <a:lnTo>
                    <a:pt x="68" y="255"/>
                  </a:lnTo>
                  <a:lnTo>
                    <a:pt x="70" y="259"/>
                  </a:lnTo>
                  <a:lnTo>
                    <a:pt x="70" y="261"/>
                  </a:lnTo>
                  <a:lnTo>
                    <a:pt x="72" y="261"/>
                  </a:lnTo>
                  <a:lnTo>
                    <a:pt x="80" y="267"/>
                  </a:lnTo>
                  <a:lnTo>
                    <a:pt x="82" y="269"/>
                  </a:lnTo>
                  <a:lnTo>
                    <a:pt x="82" y="273"/>
                  </a:lnTo>
                  <a:lnTo>
                    <a:pt x="86" y="277"/>
                  </a:lnTo>
                  <a:lnTo>
                    <a:pt x="90" y="281"/>
                  </a:lnTo>
                  <a:lnTo>
                    <a:pt x="92" y="285"/>
                  </a:lnTo>
                  <a:lnTo>
                    <a:pt x="98" y="287"/>
                  </a:lnTo>
                  <a:lnTo>
                    <a:pt x="100" y="287"/>
                  </a:lnTo>
                  <a:lnTo>
                    <a:pt x="102" y="285"/>
                  </a:lnTo>
                  <a:lnTo>
                    <a:pt x="110" y="287"/>
                  </a:lnTo>
                  <a:lnTo>
                    <a:pt x="112" y="285"/>
                  </a:lnTo>
                  <a:lnTo>
                    <a:pt x="116" y="283"/>
                  </a:lnTo>
                  <a:lnTo>
                    <a:pt x="134" y="297"/>
                  </a:lnTo>
                  <a:lnTo>
                    <a:pt x="136" y="297"/>
                  </a:lnTo>
                  <a:lnTo>
                    <a:pt x="138" y="297"/>
                  </a:lnTo>
                  <a:lnTo>
                    <a:pt x="140" y="297"/>
                  </a:lnTo>
                  <a:lnTo>
                    <a:pt x="144" y="297"/>
                  </a:lnTo>
                  <a:lnTo>
                    <a:pt x="146" y="297"/>
                  </a:lnTo>
                  <a:lnTo>
                    <a:pt x="150" y="297"/>
                  </a:lnTo>
                  <a:lnTo>
                    <a:pt x="152" y="299"/>
                  </a:lnTo>
                  <a:lnTo>
                    <a:pt x="174" y="295"/>
                  </a:lnTo>
                  <a:lnTo>
                    <a:pt x="180" y="291"/>
                  </a:lnTo>
                  <a:lnTo>
                    <a:pt x="184" y="285"/>
                  </a:lnTo>
                  <a:lnTo>
                    <a:pt x="188" y="283"/>
                  </a:lnTo>
                  <a:lnTo>
                    <a:pt x="208" y="283"/>
                  </a:lnTo>
                  <a:lnTo>
                    <a:pt x="208" y="273"/>
                  </a:lnTo>
                  <a:lnTo>
                    <a:pt x="206" y="271"/>
                  </a:lnTo>
                  <a:lnTo>
                    <a:pt x="200" y="271"/>
                  </a:lnTo>
                  <a:lnTo>
                    <a:pt x="198" y="269"/>
                  </a:lnTo>
                  <a:lnTo>
                    <a:pt x="192" y="253"/>
                  </a:lnTo>
                  <a:lnTo>
                    <a:pt x="184" y="247"/>
                  </a:lnTo>
                  <a:lnTo>
                    <a:pt x="182" y="245"/>
                  </a:lnTo>
                  <a:lnTo>
                    <a:pt x="182" y="241"/>
                  </a:lnTo>
                  <a:lnTo>
                    <a:pt x="180" y="239"/>
                  </a:lnTo>
                  <a:lnTo>
                    <a:pt x="176" y="237"/>
                  </a:lnTo>
                  <a:lnTo>
                    <a:pt x="174" y="237"/>
                  </a:lnTo>
                  <a:lnTo>
                    <a:pt x="172" y="237"/>
                  </a:lnTo>
                  <a:lnTo>
                    <a:pt x="170" y="235"/>
                  </a:lnTo>
                  <a:lnTo>
                    <a:pt x="168" y="235"/>
                  </a:lnTo>
                  <a:lnTo>
                    <a:pt x="166" y="235"/>
                  </a:lnTo>
                  <a:lnTo>
                    <a:pt x="168" y="231"/>
                  </a:lnTo>
                  <a:lnTo>
                    <a:pt x="170" y="231"/>
                  </a:lnTo>
                  <a:lnTo>
                    <a:pt x="170" y="227"/>
                  </a:lnTo>
                  <a:lnTo>
                    <a:pt x="172" y="225"/>
                  </a:lnTo>
                  <a:lnTo>
                    <a:pt x="178" y="227"/>
                  </a:lnTo>
                  <a:lnTo>
                    <a:pt x="180" y="225"/>
                  </a:lnTo>
                  <a:lnTo>
                    <a:pt x="182" y="223"/>
                  </a:lnTo>
                  <a:lnTo>
                    <a:pt x="184" y="196"/>
                  </a:lnTo>
                  <a:lnTo>
                    <a:pt x="186" y="196"/>
                  </a:lnTo>
                  <a:lnTo>
                    <a:pt x="188" y="192"/>
                  </a:lnTo>
                  <a:lnTo>
                    <a:pt x="190" y="190"/>
                  </a:lnTo>
                  <a:lnTo>
                    <a:pt x="194" y="190"/>
                  </a:lnTo>
                  <a:lnTo>
                    <a:pt x="194" y="188"/>
                  </a:lnTo>
                  <a:lnTo>
                    <a:pt x="198" y="178"/>
                  </a:lnTo>
                  <a:lnTo>
                    <a:pt x="210" y="162"/>
                  </a:lnTo>
                  <a:lnTo>
                    <a:pt x="212" y="160"/>
                  </a:lnTo>
                  <a:lnTo>
                    <a:pt x="214" y="158"/>
                  </a:lnTo>
                  <a:lnTo>
                    <a:pt x="218" y="138"/>
                  </a:lnTo>
                  <a:lnTo>
                    <a:pt x="218" y="128"/>
                  </a:lnTo>
                  <a:lnTo>
                    <a:pt x="226" y="94"/>
                  </a:lnTo>
                  <a:lnTo>
                    <a:pt x="230" y="94"/>
                  </a:lnTo>
                  <a:lnTo>
                    <a:pt x="232" y="92"/>
                  </a:lnTo>
                  <a:lnTo>
                    <a:pt x="234" y="90"/>
                  </a:lnTo>
                  <a:lnTo>
                    <a:pt x="246" y="86"/>
                  </a:lnTo>
                  <a:lnTo>
                    <a:pt x="248" y="80"/>
                  </a:lnTo>
                  <a:lnTo>
                    <a:pt x="246" y="76"/>
                  </a:lnTo>
                  <a:lnTo>
                    <a:pt x="244" y="76"/>
                  </a:lnTo>
                  <a:lnTo>
                    <a:pt x="242" y="74"/>
                  </a:lnTo>
                  <a:lnTo>
                    <a:pt x="240" y="72"/>
                  </a:lnTo>
                  <a:lnTo>
                    <a:pt x="232" y="68"/>
                  </a:lnTo>
                  <a:lnTo>
                    <a:pt x="230" y="66"/>
                  </a:lnTo>
                  <a:lnTo>
                    <a:pt x="228" y="32"/>
                  </a:lnTo>
                  <a:lnTo>
                    <a:pt x="228" y="30"/>
                  </a:lnTo>
                  <a:lnTo>
                    <a:pt x="224" y="24"/>
                  </a:lnTo>
                  <a:lnTo>
                    <a:pt x="224" y="18"/>
                  </a:lnTo>
                  <a:lnTo>
                    <a:pt x="220" y="12"/>
                  </a:lnTo>
                  <a:lnTo>
                    <a:pt x="218" y="12"/>
                  </a:lnTo>
                  <a:lnTo>
                    <a:pt x="214" y="8"/>
                  </a:lnTo>
                  <a:lnTo>
                    <a:pt x="208" y="4"/>
                  </a:lnTo>
                  <a:lnTo>
                    <a:pt x="204" y="0"/>
                  </a:lnTo>
                  <a:lnTo>
                    <a:pt x="198" y="4"/>
                  </a:lnTo>
                  <a:lnTo>
                    <a:pt x="194" y="4"/>
                  </a:lnTo>
                  <a:lnTo>
                    <a:pt x="192" y="12"/>
                  </a:lnTo>
                  <a:lnTo>
                    <a:pt x="184" y="14"/>
                  </a:lnTo>
                  <a:lnTo>
                    <a:pt x="180" y="20"/>
                  </a:lnTo>
                  <a:lnTo>
                    <a:pt x="174" y="22"/>
                  </a:lnTo>
                  <a:lnTo>
                    <a:pt x="168" y="18"/>
                  </a:lnTo>
                  <a:lnTo>
                    <a:pt x="142" y="18"/>
                  </a:lnTo>
                  <a:lnTo>
                    <a:pt x="144" y="14"/>
                  </a:lnTo>
                  <a:lnTo>
                    <a:pt x="142" y="14"/>
                  </a:lnTo>
                  <a:lnTo>
                    <a:pt x="140" y="18"/>
                  </a:lnTo>
                  <a:lnTo>
                    <a:pt x="46" y="18"/>
                  </a:lnTo>
                  <a:lnTo>
                    <a:pt x="46" y="48"/>
                  </a:lnTo>
                  <a:lnTo>
                    <a:pt x="32" y="48"/>
                  </a:lnTo>
                  <a:lnTo>
                    <a:pt x="32" y="54"/>
                  </a:lnTo>
                </a:path>
              </a:pathLst>
            </a:custGeom>
            <a:solidFill>
              <a:schemeClr val="tx2"/>
            </a:solidFill>
            <a:ln w="3175">
              <a:solidFill>
                <a:schemeClr val="bg1"/>
              </a:solidFill>
              <a:round/>
              <a:headEnd/>
              <a:tailEnd/>
            </a:ln>
          </p:spPr>
          <p:txBody>
            <a:bodyPr/>
            <a:lstStyle/>
            <a:p>
              <a:endParaRPr lang="fr-FR" dirty="0"/>
            </a:p>
          </p:txBody>
        </p:sp>
        <p:sp>
          <p:nvSpPr>
            <p:cNvPr id="5494" name="Freeform 563"/>
            <p:cNvSpPr>
              <a:spLocks/>
            </p:cNvSpPr>
            <p:nvPr/>
          </p:nvSpPr>
          <p:spPr bwMode="auto">
            <a:xfrm>
              <a:off x="2783" y="2343"/>
              <a:ext cx="239" cy="186"/>
            </a:xfrm>
            <a:custGeom>
              <a:avLst/>
              <a:gdLst>
                <a:gd name="T0" fmla="*/ 62 w 239"/>
                <a:gd name="T1" fmla="*/ 118 h 186"/>
                <a:gd name="T2" fmla="*/ 58 w 239"/>
                <a:gd name="T3" fmla="*/ 120 h 186"/>
                <a:gd name="T4" fmla="*/ 56 w 239"/>
                <a:gd name="T5" fmla="*/ 124 h 186"/>
                <a:gd name="T6" fmla="*/ 52 w 239"/>
                <a:gd name="T7" fmla="*/ 128 h 186"/>
                <a:gd name="T8" fmla="*/ 44 w 239"/>
                <a:gd name="T9" fmla="*/ 128 h 186"/>
                <a:gd name="T10" fmla="*/ 18 w 239"/>
                <a:gd name="T11" fmla="*/ 130 h 186"/>
                <a:gd name="T12" fmla="*/ 2 w 239"/>
                <a:gd name="T13" fmla="*/ 136 h 186"/>
                <a:gd name="T14" fmla="*/ 0 w 239"/>
                <a:gd name="T15" fmla="*/ 142 h 186"/>
                <a:gd name="T16" fmla="*/ 4 w 239"/>
                <a:gd name="T17" fmla="*/ 146 h 186"/>
                <a:gd name="T18" fmla="*/ 4 w 239"/>
                <a:gd name="T19" fmla="*/ 150 h 186"/>
                <a:gd name="T20" fmla="*/ 24 w 239"/>
                <a:gd name="T21" fmla="*/ 172 h 186"/>
                <a:gd name="T22" fmla="*/ 28 w 239"/>
                <a:gd name="T23" fmla="*/ 172 h 186"/>
                <a:gd name="T24" fmla="*/ 30 w 239"/>
                <a:gd name="T25" fmla="*/ 170 h 186"/>
                <a:gd name="T26" fmla="*/ 34 w 239"/>
                <a:gd name="T27" fmla="*/ 174 h 186"/>
                <a:gd name="T28" fmla="*/ 30 w 239"/>
                <a:gd name="T29" fmla="*/ 174 h 186"/>
                <a:gd name="T30" fmla="*/ 36 w 239"/>
                <a:gd name="T31" fmla="*/ 182 h 186"/>
                <a:gd name="T32" fmla="*/ 36 w 239"/>
                <a:gd name="T33" fmla="*/ 178 h 186"/>
                <a:gd name="T34" fmla="*/ 40 w 239"/>
                <a:gd name="T35" fmla="*/ 176 h 186"/>
                <a:gd name="T36" fmla="*/ 54 w 239"/>
                <a:gd name="T37" fmla="*/ 186 h 186"/>
                <a:gd name="T38" fmla="*/ 54 w 239"/>
                <a:gd name="T39" fmla="*/ 172 h 186"/>
                <a:gd name="T40" fmla="*/ 56 w 239"/>
                <a:gd name="T41" fmla="*/ 170 h 186"/>
                <a:gd name="T42" fmla="*/ 62 w 239"/>
                <a:gd name="T43" fmla="*/ 158 h 186"/>
                <a:gd name="T44" fmla="*/ 84 w 239"/>
                <a:gd name="T45" fmla="*/ 154 h 186"/>
                <a:gd name="T46" fmla="*/ 101 w 239"/>
                <a:gd name="T47" fmla="*/ 166 h 186"/>
                <a:gd name="T48" fmla="*/ 105 w 239"/>
                <a:gd name="T49" fmla="*/ 166 h 186"/>
                <a:gd name="T50" fmla="*/ 113 w 239"/>
                <a:gd name="T51" fmla="*/ 160 h 186"/>
                <a:gd name="T52" fmla="*/ 129 w 239"/>
                <a:gd name="T53" fmla="*/ 168 h 186"/>
                <a:gd name="T54" fmla="*/ 141 w 239"/>
                <a:gd name="T55" fmla="*/ 168 h 186"/>
                <a:gd name="T56" fmla="*/ 173 w 239"/>
                <a:gd name="T57" fmla="*/ 160 h 186"/>
                <a:gd name="T58" fmla="*/ 183 w 239"/>
                <a:gd name="T59" fmla="*/ 162 h 186"/>
                <a:gd name="T60" fmla="*/ 187 w 239"/>
                <a:gd name="T61" fmla="*/ 160 h 186"/>
                <a:gd name="T62" fmla="*/ 189 w 239"/>
                <a:gd name="T63" fmla="*/ 158 h 186"/>
                <a:gd name="T64" fmla="*/ 193 w 239"/>
                <a:gd name="T65" fmla="*/ 158 h 186"/>
                <a:gd name="T66" fmla="*/ 195 w 239"/>
                <a:gd name="T67" fmla="*/ 152 h 186"/>
                <a:gd name="T68" fmla="*/ 193 w 239"/>
                <a:gd name="T69" fmla="*/ 148 h 186"/>
                <a:gd name="T70" fmla="*/ 197 w 239"/>
                <a:gd name="T71" fmla="*/ 146 h 186"/>
                <a:gd name="T72" fmla="*/ 199 w 239"/>
                <a:gd name="T73" fmla="*/ 142 h 186"/>
                <a:gd name="T74" fmla="*/ 201 w 239"/>
                <a:gd name="T75" fmla="*/ 140 h 186"/>
                <a:gd name="T76" fmla="*/ 203 w 239"/>
                <a:gd name="T77" fmla="*/ 136 h 186"/>
                <a:gd name="T78" fmla="*/ 229 w 239"/>
                <a:gd name="T79" fmla="*/ 106 h 186"/>
                <a:gd name="T80" fmla="*/ 239 w 239"/>
                <a:gd name="T81" fmla="*/ 50 h 186"/>
                <a:gd name="T82" fmla="*/ 227 w 239"/>
                <a:gd name="T83" fmla="*/ 42 h 186"/>
                <a:gd name="T84" fmla="*/ 223 w 239"/>
                <a:gd name="T85" fmla="*/ 32 h 186"/>
                <a:gd name="T86" fmla="*/ 219 w 239"/>
                <a:gd name="T87" fmla="*/ 10 h 186"/>
                <a:gd name="T88" fmla="*/ 211 w 239"/>
                <a:gd name="T89" fmla="*/ 4 h 186"/>
                <a:gd name="T90" fmla="*/ 209 w 239"/>
                <a:gd name="T91" fmla="*/ 2 h 186"/>
                <a:gd name="T92" fmla="*/ 84 w 239"/>
                <a:gd name="T93" fmla="*/ 64 h 186"/>
                <a:gd name="T94" fmla="*/ 62 w 239"/>
                <a:gd name="T95" fmla="*/ 72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86"/>
                <a:gd name="T146" fmla="*/ 239 w 239"/>
                <a:gd name="T147" fmla="*/ 186 h 1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86">
                  <a:moveTo>
                    <a:pt x="62" y="74"/>
                  </a:moveTo>
                  <a:lnTo>
                    <a:pt x="62" y="118"/>
                  </a:lnTo>
                  <a:lnTo>
                    <a:pt x="60" y="118"/>
                  </a:lnTo>
                  <a:lnTo>
                    <a:pt x="58" y="120"/>
                  </a:lnTo>
                  <a:lnTo>
                    <a:pt x="56" y="122"/>
                  </a:lnTo>
                  <a:lnTo>
                    <a:pt x="56" y="124"/>
                  </a:lnTo>
                  <a:lnTo>
                    <a:pt x="52" y="126"/>
                  </a:lnTo>
                  <a:lnTo>
                    <a:pt x="52" y="128"/>
                  </a:lnTo>
                  <a:lnTo>
                    <a:pt x="52" y="130"/>
                  </a:lnTo>
                  <a:lnTo>
                    <a:pt x="44" y="128"/>
                  </a:lnTo>
                  <a:lnTo>
                    <a:pt x="44" y="130"/>
                  </a:lnTo>
                  <a:lnTo>
                    <a:pt x="18" y="130"/>
                  </a:lnTo>
                  <a:lnTo>
                    <a:pt x="12" y="136"/>
                  </a:lnTo>
                  <a:lnTo>
                    <a:pt x="2" y="136"/>
                  </a:lnTo>
                  <a:lnTo>
                    <a:pt x="2" y="140"/>
                  </a:lnTo>
                  <a:lnTo>
                    <a:pt x="0" y="142"/>
                  </a:lnTo>
                  <a:lnTo>
                    <a:pt x="2" y="142"/>
                  </a:lnTo>
                  <a:lnTo>
                    <a:pt x="4" y="146"/>
                  </a:lnTo>
                  <a:lnTo>
                    <a:pt x="4" y="148"/>
                  </a:lnTo>
                  <a:lnTo>
                    <a:pt x="4" y="150"/>
                  </a:lnTo>
                  <a:lnTo>
                    <a:pt x="20" y="170"/>
                  </a:lnTo>
                  <a:lnTo>
                    <a:pt x="24" y="172"/>
                  </a:lnTo>
                  <a:lnTo>
                    <a:pt x="26" y="172"/>
                  </a:lnTo>
                  <a:lnTo>
                    <a:pt x="28" y="172"/>
                  </a:lnTo>
                  <a:lnTo>
                    <a:pt x="28" y="170"/>
                  </a:lnTo>
                  <a:lnTo>
                    <a:pt x="30" y="170"/>
                  </a:lnTo>
                  <a:lnTo>
                    <a:pt x="32" y="170"/>
                  </a:lnTo>
                  <a:lnTo>
                    <a:pt x="34" y="174"/>
                  </a:lnTo>
                  <a:lnTo>
                    <a:pt x="32" y="174"/>
                  </a:lnTo>
                  <a:lnTo>
                    <a:pt x="30" y="174"/>
                  </a:lnTo>
                  <a:lnTo>
                    <a:pt x="30" y="176"/>
                  </a:lnTo>
                  <a:lnTo>
                    <a:pt x="36" y="182"/>
                  </a:lnTo>
                  <a:lnTo>
                    <a:pt x="38" y="180"/>
                  </a:lnTo>
                  <a:lnTo>
                    <a:pt x="36" y="178"/>
                  </a:lnTo>
                  <a:lnTo>
                    <a:pt x="36" y="176"/>
                  </a:lnTo>
                  <a:lnTo>
                    <a:pt x="40" y="176"/>
                  </a:lnTo>
                  <a:lnTo>
                    <a:pt x="42" y="174"/>
                  </a:lnTo>
                  <a:lnTo>
                    <a:pt x="54" y="186"/>
                  </a:lnTo>
                  <a:lnTo>
                    <a:pt x="54" y="174"/>
                  </a:lnTo>
                  <a:lnTo>
                    <a:pt x="54" y="172"/>
                  </a:lnTo>
                  <a:lnTo>
                    <a:pt x="56" y="172"/>
                  </a:lnTo>
                  <a:lnTo>
                    <a:pt x="56" y="170"/>
                  </a:lnTo>
                  <a:lnTo>
                    <a:pt x="58" y="168"/>
                  </a:lnTo>
                  <a:lnTo>
                    <a:pt x="62" y="158"/>
                  </a:lnTo>
                  <a:lnTo>
                    <a:pt x="66" y="156"/>
                  </a:lnTo>
                  <a:lnTo>
                    <a:pt x="84" y="154"/>
                  </a:lnTo>
                  <a:lnTo>
                    <a:pt x="94" y="158"/>
                  </a:lnTo>
                  <a:lnTo>
                    <a:pt x="101" y="166"/>
                  </a:lnTo>
                  <a:lnTo>
                    <a:pt x="103" y="166"/>
                  </a:lnTo>
                  <a:lnTo>
                    <a:pt x="105" y="166"/>
                  </a:lnTo>
                  <a:lnTo>
                    <a:pt x="107" y="164"/>
                  </a:lnTo>
                  <a:lnTo>
                    <a:pt x="113" y="160"/>
                  </a:lnTo>
                  <a:lnTo>
                    <a:pt x="117" y="160"/>
                  </a:lnTo>
                  <a:lnTo>
                    <a:pt x="129" y="168"/>
                  </a:lnTo>
                  <a:lnTo>
                    <a:pt x="137" y="168"/>
                  </a:lnTo>
                  <a:lnTo>
                    <a:pt x="141" y="168"/>
                  </a:lnTo>
                  <a:lnTo>
                    <a:pt x="153" y="160"/>
                  </a:lnTo>
                  <a:lnTo>
                    <a:pt x="173" y="160"/>
                  </a:lnTo>
                  <a:lnTo>
                    <a:pt x="181" y="162"/>
                  </a:lnTo>
                  <a:lnTo>
                    <a:pt x="183" y="162"/>
                  </a:lnTo>
                  <a:lnTo>
                    <a:pt x="185" y="162"/>
                  </a:lnTo>
                  <a:lnTo>
                    <a:pt x="187" y="160"/>
                  </a:lnTo>
                  <a:lnTo>
                    <a:pt x="187" y="158"/>
                  </a:lnTo>
                  <a:lnTo>
                    <a:pt x="189" y="158"/>
                  </a:lnTo>
                  <a:lnTo>
                    <a:pt x="191" y="158"/>
                  </a:lnTo>
                  <a:lnTo>
                    <a:pt x="193" y="158"/>
                  </a:lnTo>
                  <a:lnTo>
                    <a:pt x="195" y="154"/>
                  </a:lnTo>
                  <a:lnTo>
                    <a:pt x="195" y="152"/>
                  </a:lnTo>
                  <a:lnTo>
                    <a:pt x="193" y="150"/>
                  </a:lnTo>
                  <a:lnTo>
                    <a:pt x="193" y="148"/>
                  </a:lnTo>
                  <a:lnTo>
                    <a:pt x="195" y="146"/>
                  </a:lnTo>
                  <a:lnTo>
                    <a:pt x="197" y="146"/>
                  </a:lnTo>
                  <a:lnTo>
                    <a:pt x="199" y="144"/>
                  </a:lnTo>
                  <a:lnTo>
                    <a:pt x="199" y="142"/>
                  </a:lnTo>
                  <a:lnTo>
                    <a:pt x="199" y="140"/>
                  </a:lnTo>
                  <a:lnTo>
                    <a:pt x="201" y="140"/>
                  </a:lnTo>
                  <a:lnTo>
                    <a:pt x="201" y="138"/>
                  </a:lnTo>
                  <a:lnTo>
                    <a:pt x="203" y="136"/>
                  </a:lnTo>
                  <a:lnTo>
                    <a:pt x="203" y="134"/>
                  </a:lnTo>
                  <a:lnTo>
                    <a:pt x="229" y="106"/>
                  </a:lnTo>
                  <a:lnTo>
                    <a:pt x="235" y="56"/>
                  </a:lnTo>
                  <a:lnTo>
                    <a:pt x="239" y="50"/>
                  </a:lnTo>
                  <a:lnTo>
                    <a:pt x="229" y="46"/>
                  </a:lnTo>
                  <a:lnTo>
                    <a:pt x="227" y="42"/>
                  </a:lnTo>
                  <a:lnTo>
                    <a:pt x="225" y="36"/>
                  </a:lnTo>
                  <a:lnTo>
                    <a:pt x="223" y="32"/>
                  </a:lnTo>
                  <a:lnTo>
                    <a:pt x="223" y="8"/>
                  </a:lnTo>
                  <a:lnTo>
                    <a:pt x="219" y="10"/>
                  </a:lnTo>
                  <a:lnTo>
                    <a:pt x="215" y="6"/>
                  </a:lnTo>
                  <a:lnTo>
                    <a:pt x="211" y="4"/>
                  </a:lnTo>
                  <a:lnTo>
                    <a:pt x="211" y="2"/>
                  </a:lnTo>
                  <a:lnTo>
                    <a:pt x="209" y="2"/>
                  </a:lnTo>
                  <a:lnTo>
                    <a:pt x="175" y="0"/>
                  </a:lnTo>
                  <a:lnTo>
                    <a:pt x="84" y="64"/>
                  </a:lnTo>
                  <a:lnTo>
                    <a:pt x="62" y="70"/>
                  </a:lnTo>
                  <a:lnTo>
                    <a:pt x="62" y="72"/>
                  </a:lnTo>
                  <a:lnTo>
                    <a:pt x="62" y="74"/>
                  </a:lnTo>
                  <a:close/>
                </a:path>
              </a:pathLst>
            </a:custGeom>
            <a:solidFill>
              <a:schemeClr val="tx2"/>
            </a:solidFill>
            <a:ln w="3175">
              <a:solidFill>
                <a:schemeClr val="bg1"/>
              </a:solidFill>
              <a:round/>
              <a:headEnd/>
              <a:tailEnd/>
            </a:ln>
          </p:spPr>
          <p:txBody>
            <a:bodyPr/>
            <a:lstStyle/>
            <a:p>
              <a:endParaRPr lang="fr-FR" dirty="0"/>
            </a:p>
          </p:txBody>
        </p:sp>
        <p:sp>
          <p:nvSpPr>
            <p:cNvPr id="5495" name="Freeform 564"/>
            <p:cNvSpPr>
              <a:spLocks/>
            </p:cNvSpPr>
            <p:nvPr/>
          </p:nvSpPr>
          <p:spPr bwMode="auto">
            <a:xfrm>
              <a:off x="2783" y="2343"/>
              <a:ext cx="239" cy="186"/>
            </a:xfrm>
            <a:custGeom>
              <a:avLst/>
              <a:gdLst>
                <a:gd name="T0" fmla="*/ 62 w 239"/>
                <a:gd name="T1" fmla="*/ 118 h 186"/>
                <a:gd name="T2" fmla="*/ 58 w 239"/>
                <a:gd name="T3" fmla="*/ 120 h 186"/>
                <a:gd name="T4" fmla="*/ 56 w 239"/>
                <a:gd name="T5" fmla="*/ 124 h 186"/>
                <a:gd name="T6" fmla="*/ 52 w 239"/>
                <a:gd name="T7" fmla="*/ 128 h 186"/>
                <a:gd name="T8" fmla="*/ 44 w 239"/>
                <a:gd name="T9" fmla="*/ 128 h 186"/>
                <a:gd name="T10" fmla="*/ 18 w 239"/>
                <a:gd name="T11" fmla="*/ 130 h 186"/>
                <a:gd name="T12" fmla="*/ 2 w 239"/>
                <a:gd name="T13" fmla="*/ 136 h 186"/>
                <a:gd name="T14" fmla="*/ 0 w 239"/>
                <a:gd name="T15" fmla="*/ 142 h 186"/>
                <a:gd name="T16" fmla="*/ 4 w 239"/>
                <a:gd name="T17" fmla="*/ 146 h 186"/>
                <a:gd name="T18" fmla="*/ 4 w 239"/>
                <a:gd name="T19" fmla="*/ 150 h 186"/>
                <a:gd name="T20" fmla="*/ 24 w 239"/>
                <a:gd name="T21" fmla="*/ 172 h 186"/>
                <a:gd name="T22" fmla="*/ 28 w 239"/>
                <a:gd name="T23" fmla="*/ 172 h 186"/>
                <a:gd name="T24" fmla="*/ 30 w 239"/>
                <a:gd name="T25" fmla="*/ 170 h 186"/>
                <a:gd name="T26" fmla="*/ 34 w 239"/>
                <a:gd name="T27" fmla="*/ 174 h 186"/>
                <a:gd name="T28" fmla="*/ 30 w 239"/>
                <a:gd name="T29" fmla="*/ 174 h 186"/>
                <a:gd name="T30" fmla="*/ 36 w 239"/>
                <a:gd name="T31" fmla="*/ 182 h 186"/>
                <a:gd name="T32" fmla="*/ 36 w 239"/>
                <a:gd name="T33" fmla="*/ 178 h 186"/>
                <a:gd name="T34" fmla="*/ 40 w 239"/>
                <a:gd name="T35" fmla="*/ 176 h 186"/>
                <a:gd name="T36" fmla="*/ 54 w 239"/>
                <a:gd name="T37" fmla="*/ 186 h 186"/>
                <a:gd name="T38" fmla="*/ 54 w 239"/>
                <a:gd name="T39" fmla="*/ 172 h 186"/>
                <a:gd name="T40" fmla="*/ 56 w 239"/>
                <a:gd name="T41" fmla="*/ 170 h 186"/>
                <a:gd name="T42" fmla="*/ 62 w 239"/>
                <a:gd name="T43" fmla="*/ 158 h 186"/>
                <a:gd name="T44" fmla="*/ 84 w 239"/>
                <a:gd name="T45" fmla="*/ 154 h 186"/>
                <a:gd name="T46" fmla="*/ 101 w 239"/>
                <a:gd name="T47" fmla="*/ 166 h 186"/>
                <a:gd name="T48" fmla="*/ 105 w 239"/>
                <a:gd name="T49" fmla="*/ 166 h 186"/>
                <a:gd name="T50" fmla="*/ 113 w 239"/>
                <a:gd name="T51" fmla="*/ 160 h 186"/>
                <a:gd name="T52" fmla="*/ 129 w 239"/>
                <a:gd name="T53" fmla="*/ 168 h 186"/>
                <a:gd name="T54" fmla="*/ 141 w 239"/>
                <a:gd name="T55" fmla="*/ 168 h 186"/>
                <a:gd name="T56" fmla="*/ 173 w 239"/>
                <a:gd name="T57" fmla="*/ 160 h 186"/>
                <a:gd name="T58" fmla="*/ 183 w 239"/>
                <a:gd name="T59" fmla="*/ 162 h 186"/>
                <a:gd name="T60" fmla="*/ 187 w 239"/>
                <a:gd name="T61" fmla="*/ 160 h 186"/>
                <a:gd name="T62" fmla="*/ 189 w 239"/>
                <a:gd name="T63" fmla="*/ 158 h 186"/>
                <a:gd name="T64" fmla="*/ 193 w 239"/>
                <a:gd name="T65" fmla="*/ 158 h 186"/>
                <a:gd name="T66" fmla="*/ 195 w 239"/>
                <a:gd name="T67" fmla="*/ 152 h 186"/>
                <a:gd name="T68" fmla="*/ 193 w 239"/>
                <a:gd name="T69" fmla="*/ 148 h 186"/>
                <a:gd name="T70" fmla="*/ 197 w 239"/>
                <a:gd name="T71" fmla="*/ 146 h 186"/>
                <a:gd name="T72" fmla="*/ 199 w 239"/>
                <a:gd name="T73" fmla="*/ 142 h 186"/>
                <a:gd name="T74" fmla="*/ 201 w 239"/>
                <a:gd name="T75" fmla="*/ 140 h 186"/>
                <a:gd name="T76" fmla="*/ 203 w 239"/>
                <a:gd name="T77" fmla="*/ 136 h 186"/>
                <a:gd name="T78" fmla="*/ 229 w 239"/>
                <a:gd name="T79" fmla="*/ 106 h 186"/>
                <a:gd name="T80" fmla="*/ 239 w 239"/>
                <a:gd name="T81" fmla="*/ 50 h 186"/>
                <a:gd name="T82" fmla="*/ 227 w 239"/>
                <a:gd name="T83" fmla="*/ 42 h 186"/>
                <a:gd name="T84" fmla="*/ 223 w 239"/>
                <a:gd name="T85" fmla="*/ 32 h 186"/>
                <a:gd name="T86" fmla="*/ 219 w 239"/>
                <a:gd name="T87" fmla="*/ 10 h 186"/>
                <a:gd name="T88" fmla="*/ 211 w 239"/>
                <a:gd name="T89" fmla="*/ 4 h 186"/>
                <a:gd name="T90" fmla="*/ 209 w 239"/>
                <a:gd name="T91" fmla="*/ 2 h 186"/>
                <a:gd name="T92" fmla="*/ 84 w 239"/>
                <a:gd name="T93" fmla="*/ 64 h 186"/>
                <a:gd name="T94" fmla="*/ 62 w 239"/>
                <a:gd name="T95" fmla="*/ 72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86"/>
                <a:gd name="T146" fmla="*/ 239 w 239"/>
                <a:gd name="T147" fmla="*/ 186 h 1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86">
                  <a:moveTo>
                    <a:pt x="62" y="74"/>
                  </a:moveTo>
                  <a:lnTo>
                    <a:pt x="62" y="118"/>
                  </a:lnTo>
                  <a:lnTo>
                    <a:pt x="60" y="118"/>
                  </a:lnTo>
                  <a:lnTo>
                    <a:pt x="58" y="120"/>
                  </a:lnTo>
                  <a:lnTo>
                    <a:pt x="56" y="122"/>
                  </a:lnTo>
                  <a:lnTo>
                    <a:pt x="56" y="124"/>
                  </a:lnTo>
                  <a:lnTo>
                    <a:pt x="52" y="126"/>
                  </a:lnTo>
                  <a:lnTo>
                    <a:pt x="52" y="128"/>
                  </a:lnTo>
                  <a:lnTo>
                    <a:pt x="52" y="130"/>
                  </a:lnTo>
                  <a:lnTo>
                    <a:pt x="44" y="128"/>
                  </a:lnTo>
                  <a:lnTo>
                    <a:pt x="44" y="130"/>
                  </a:lnTo>
                  <a:lnTo>
                    <a:pt x="18" y="130"/>
                  </a:lnTo>
                  <a:lnTo>
                    <a:pt x="12" y="136"/>
                  </a:lnTo>
                  <a:lnTo>
                    <a:pt x="2" y="136"/>
                  </a:lnTo>
                  <a:lnTo>
                    <a:pt x="2" y="140"/>
                  </a:lnTo>
                  <a:lnTo>
                    <a:pt x="0" y="142"/>
                  </a:lnTo>
                  <a:lnTo>
                    <a:pt x="2" y="142"/>
                  </a:lnTo>
                  <a:lnTo>
                    <a:pt x="4" y="146"/>
                  </a:lnTo>
                  <a:lnTo>
                    <a:pt x="4" y="148"/>
                  </a:lnTo>
                  <a:lnTo>
                    <a:pt x="4" y="150"/>
                  </a:lnTo>
                  <a:lnTo>
                    <a:pt x="20" y="170"/>
                  </a:lnTo>
                  <a:lnTo>
                    <a:pt x="24" y="172"/>
                  </a:lnTo>
                  <a:lnTo>
                    <a:pt x="26" y="172"/>
                  </a:lnTo>
                  <a:lnTo>
                    <a:pt x="28" y="172"/>
                  </a:lnTo>
                  <a:lnTo>
                    <a:pt x="28" y="170"/>
                  </a:lnTo>
                  <a:lnTo>
                    <a:pt x="30" y="170"/>
                  </a:lnTo>
                  <a:lnTo>
                    <a:pt x="32" y="170"/>
                  </a:lnTo>
                  <a:lnTo>
                    <a:pt x="34" y="174"/>
                  </a:lnTo>
                  <a:lnTo>
                    <a:pt x="32" y="174"/>
                  </a:lnTo>
                  <a:lnTo>
                    <a:pt x="30" y="174"/>
                  </a:lnTo>
                  <a:lnTo>
                    <a:pt x="30" y="176"/>
                  </a:lnTo>
                  <a:lnTo>
                    <a:pt x="36" y="182"/>
                  </a:lnTo>
                  <a:lnTo>
                    <a:pt x="38" y="180"/>
                  </a:lnTo>
                  <a:lnTo>
                    <a:pt x="36" y="178"/>
                  </a:lnTo>
                  <a:lnTo>
                    <a:pt x="36" y="176"/>
                  </a:lnTo>
                  <a:lnTo>
                    <a:pt x="40" y="176"/>
                  </a:lnTo>
                  <a:lnTo>
                    <a:pt x="42" y="174"/>
                  </a:lnTo>
                  <a:lnTo>
                    <a:pt x="54" y="186"/>
                  </a:lnTo>
                  <a:lnTo>
                    <a:pt x="54" y="174"/>
                  </a:lnTo>
                  <a:lnTo>
                    <a:pt x="54" y="172"/>
                  </a:lnTo>
                  <a:lnTo>
                    <a:pt x="56" y="172"/>
                  </a:lnTo>
                  <a:lnTo>
                    <a:pt x="56" y="170"/>
                  </a:lnTo>
                  <a:lnTo>
                    <a:pt x="58" y="168"/>
                  </a:lnTo>
                  <a:lnTo>
                    <a:pt x="62" y="158"/>
                  </a:lnTo>
                  <a:lnTo>
                    <a:pt x="66" y="156"/>
                  </a:lnTo>
                  <a:lnTo>
                    <a:pt x="84" y="154"/>
                  </a:lnTo>
                  <a:lnTo>
                    <a:pt x="94" y="158"/>
                  </a:lnTo>
                  <a:lnTo>
                    <a:pt x="101" y="166"/>
                  </a:lnTo>
                  <a:lnTo>
                    <a:pt x="103" y="166"/>
                  </a:lnTo>
                  <a:lnTo>
                    <a:pt x="105" y="166"/>
                  </a:lnTo>
                  <a:lnTo>
                    <a:pt x="107" y="164"/>
                  </a:lnTo>
                  <a:lnTo>
                    <a:pt x="113" y="160"/>
                  </a:lnTo>
                  <a:lnTo>
                    <a:pt x="117" y="160"/>
                  </a:lnTo>
                  <a:lnTo>
                    <a:pt x="129" y="168"/>
                  </a:lnTo>
                  <a:lnTo>
                    <a:pt x="137" y="168"/>
                  </a:lnTo>
                  <a:lnTo>
                    <a:pt x="141" y="168"/>
                  </a:lnTo>
                  <a:lnTo>
                    <a:pt x="153" y="160"/>
                  </a:lnTo>
                  <a:lnTo>
                    <a:pt x="173" y="160"/>
                  </a:lnTo>
                  <a:lnTo>
                    <a:pt x="181" y="162"/>
                  </a:lnTo>
                  <a:lnTo>
                    <a:pt x="183" y="162"/>
                  </a:lnTo>
                  <a:lnTo>
                    <a:pt x="185" y="162"/>
                  </a:lnTo>
                  <a:lnTo>
                    <a:pt x="187" y="160"/>
                  </a:lnTo>
                  <a:lnTo>
                    <a:pt x="187" y="158"/>
                  </a:lnTo>
                  <a:lnTo>
                    <a:pt x="189" y="158"/>
                  </a:lnTo>
                  <a:lnTo>
                    <a:pt x="191" y="158"/>
                  </a:lnTo>
                  <a:lnTo>
                    <a:pt x="193" y="158"/>
                  </a:lnTo>
                  <a:lnTo>
                    <a:pt x="195" y="154"/>
                  </a:lnTo>
                  <a:lnTo>
                    <a:pt x="195" y="152"/>
                  </a:lnTo>
                  <a:lnTo>
                    <a:pt x="193" y="150"/>
                  </a:lnTo>
                  <a:lnTo>
                    <a:pt x="193" y="148"/>
                  </a:lnTo>
                  <a:lnTo>
                    <a:pt x="195" y="146"/>
                  </a:lnTo>
                  <a:lnTo>
                    <a:pt x="197" y="146"/>
                  </a:lnTo>
                  <a:lnTo>
                    <a:pt x="199" y="144"/>
                  </a:lnTo>
                  <a:lnTo>
                    <a:pt x="199" y="142"/>
                  </a:lnTo>
                  <a:lnTo>
                    <a:pt x="199" y="140"/>
                  </a:lnTo>
                  <a:lnTo>
                    <a:pt x="201" y="140"/>
                  </a:lnTo>
                  <a:lnTo>
                    <a:pt x="201" y="138"/>
                  </a:lnTo>
                  <a:lnTo>
                    <a:pt x="203" y="136"/>
                  </a:lnTo>
                  <a:lnTo>
                    <a:pt x="203" y="134"/>
                  </a:lnTo>
                  <a:lnTo>
                    <a:pt x="229" y="106"/>
                  </a:lnTo>
                  <a:lnTo>
                    <a:pt x="235" y="56"/>
                  </a:lnTo>
                  <a:lnTo>
                    <a:pt x="239" y="50"/>
                  </a:lnTo>
                  <a:lnTo>
                    <a:pt x="229" y="46"/>
                  </a:lnTo>
                  <a:lnTo>
                    <a:pt x="227" y="42"/>
                  </a:lnTo>
                  <a:lnTo>
                    <a:pt x="225" y="36"/>
                  </a:lnTo>
                  <a:lnTo>
                    <a:pt x="223" y="32"/>
                  </a:lnTo>
                  <a:lnTo>
                    <a:pt x="223" y="8"/>
                  </a:lnTo>
                  <a:lnTo>
                    <a:pt x="219" y="10"/>
                  </a:lnTo>
                  <a:lnTo>
                    <a:pt x="215" y="6"/>
                  </a:lnTo>
                  <a:lnTo>
                    <a:pt x="211" y="4"/>
                  </a:lnTo>
                  <a:lnTo>
                    <a:pt x="211" y="2"/>
                  </a:lnTo>
                  <a:lnTo>
                    <a:pt x="209" y="2"/>
                  </a:lnTo>
                  <a:lnTo>
                    <a:pt x="175" y="0"/>
                  </a:lnTo>
                  <a:lnTo>
                    <a:pt x="84" y="64"/>
                  </a:lnTo>
                  <a:lnTo>
                    <a:pt x="62" y="70"/>
                  </a:lnTo>
                  <a:lnTo>
                    <a:pt x="62" y="72"/>
                  </a:lnTo>
                </a:path>
              </a:pathLst>
            </a:custGeom>
            <a:solidFill>
              <a:schemeClr val="tx2"/>
            </a:solidFill>
            <a:ln w="3175">
              <a:solidFill>
                <a:schemeClr val="bg1"/>
              </a:solidFill>
              <a:round/>
              <a:headEnd/>
              <a:tailEnd/>
            </a:ln>
          </p:spPr>
          <p:txBody>
            <a:bodyPr/>
            <a:lstStyle/>
            <a:p>
              <a:endParaRPr lang="fr-FR" dirty="0"/>
            </a:p>
          </p:txBody>
        </p:sp>
        <p:sp>
          <p:nvSpPr>
            <p:cNvPr id="5496" name="Freeform 565"/>
            <p:cNvSpPr>
              <a:spLocks/>
            </p:cNvSpPr>
            <p:nvPr/>
          </p:nvSpPr>
          <p:spPr bwMode="auto">
            <a:xfrm>
              <a:off x="2996" y="2130"/>
              <a:ext cx="4" cy="4"/>
            </a:xfrm>
            <a:custGeom>
              <a:avLst/>
              <a:gdLst>
                <a:gd name="T0" fmla="*/ 0 w 4"/>
                <a:gd name="T1" fmla="*/ 0 h 4"/>
                <a:gd name="T2" fmla="*/ 2 w 4"/>
                <a:gd name="T3" fmla="*/ 0 h 4"/>
                <a:gd name="T4" fmla="*/ 2 w 4"/>
                <a:gd name="T5" fmla="*/ 2 h 4"/>
                <a:gd name="T6" fmla="*/ 4 w 4"/>
                <a:gd name="T7" fmla="*/ 2 h 4"/>
                <a:gd name="T8" fmla="*/ 4 w 4"/>
                <a:gd name="T9" fmla="*/ 4 h 4"/>
                <a:gd name="T10" fmla="*/ 2 w 4"/>
                <a:gd name="T11" fmla="*/ 2 h 4"/>
                <a:gd name="T12" fmla="*/ 0 w 4"/>
                <a:gd name="T13" fmla="*/ 2 h 4"/>
                <a:gd name="T14" fmla="*/ 0 w 4"/>
                <a:gd name="T15" fmla="*/ 2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lnTo>
                    <a:pt x="2" y="0"/>
                  </a:lnTo>
                  <a:lnTo>
                    <a:pt x="2" y="2"/>
                  </a:lnTo>
                  <a:lnTo>
                    <a:pt x="4" y="2"/>
                  </a:lnTo>
                  <a:lnTo>
                    <a:pt x="4" y="4"/>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497" name="Freeform 566"/>
            <p:cNvSpPr>
              <a:spLocks/>
            </p:cNvSpPr>
            <p:nvPr/>
          </p:nvSpPr>
          <p:spPr bwMode="auto">
            <a:xfrm>
              <a:off x="2996" y="2130"/>
              <a:ext cx="4" cy="4"/>
            </a:xfrm>
            <a:custGeom>
              <a:avLst/>
              <a:gdLst>
                <a:gd name="T0" fmla="*/ 0 w 4"/>
                <a:gd name="T1" fmla="*/ 0 h 4"/>
                <a:gd name="T2" fmla="*/ 2 w 4"/>
                <a:gd name="T3" fmla="*/ 0 h 4"/>
                <a:gd name="T4" fmla="*/ 2 w 4"/>
                <a:gd name="T5" fmla="*/ 2 h 4"/>
                <a:gd name="T6" fmla="*/ 4 w 4"/>
                <a:gd name="T7" fmla="*/ 2 h 4"/>
                <a:gd name="T8" fmla="*/ 4 w 4"/>
                <a:gd name="T9" fmla="*/ 4 h 4"/>
                <a:gd name="T10" fmla="*/ 2 w 4"/>
                <a:gd name="T11" fmla="*/ 2 h 4"/>
                <a:gd name="T12" fmla="*/ 0 w 4"/>
                <a:gd name="T13" fmla="*/ 2 h 4"/>
                <a:gd name="T14" fmla="*/ 0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2" y="0"/>
                  </a:lnTo>
                  <a:lnTo>
                    <a:pt x="2" y="2"/>
                  </a:lnTo>
                  <a:lnTo>
                    <a:pt x="4" y="2"/>
                  </a:lnTo>
                  <a:lnTo>
                    <a:pt x="4" y="4"/>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498" name="Freeform 567"/>
            <p:cNvSpPr>
              <a:spLocks/>
            </p:cNvSpPr>
            <p:nvPr/>
          </p:nvSpPr>
          <p:spPr bwMode="auto">
            <a:xfrm>
              <a:off x="3536" y="2299"/>
              <a:ext cx="2" cy="4"/>
            </a:xfrm>
            <a:custGeom>
              <a:avLst/>
              <a:gdLst>
                <a:gd name="T0" fmla="*/ 2 w 2"/>
                <a:gd name="T1" fmla="*/ 0 h 4"/>
                <a:gd name="T2" fmla="*/ 0 w 2"/>
                <a:gd name="T3" fmla="*/ 0 h 4"/>
                <a:gd name="T4" fmla="*/ 2 w 2"/>
                <a:gd name="T5" fmla="*/ 4 h 4"/>
                <a:gd name="T6" fmla="*/ 2 w 2"/>
                <a:gd name="T7" fmla="*/ 2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0" y="0"/>
                  </a:lnTo>
                  <a:lnTo>
                    <a:pt x="2"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499" name="Freeform 568"/>
            <p:cNvSpPr>
              <a:spLocks/>
            </p:cNvSpPr>
            <p:nvPr/>
          </p:nvSpPr>
          <p:spPr bwMode="auto">
            <a:xfrm>
              <a:off x="3536" y="2299"/>
              <a:ext cx="2" cy="4"/>
            </a:xfrm>
            <a:custGeom>
              <a:avLst/>
              <a:gdLst>
                <a:gd name="T0" fmla="*/ 2 w 2"/>
                <a:gd name="T1" fmla="*/ 0 h 4"/>
                <a:gd name="T2" fmla="*/ 0 w 2"/>
                <a:gd name="T3" fmla="*/ 0 h 4"/>
                <a:gd name="T4" fmla="*/ 2 w 2"/>
                <a:gd name="T5" fmla="*/ 4 h 4"/>
                <a:gd name="T6" fmla="*/ 2 w 2"/>
                <a:gd name="T7" fmla="*/ 2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0"/>
                  </a:moveTo>
                  <a:lnTo>
                    <a:pt x="0" y="0"/>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500" name="Freeform 569"/>
            <p:cNvSpPr>
              <a:spLocks/>
            </p:cNvSpPr>
            <p:nvPr/>
          </p:nvSpPr>
          <p:spPr bwMode="auto">
            <a:xfrm>
              <a:off x="1781" y="1957"/>
              <a:ext cx="2" cy="4"/>
            </a:xfrm>
            <a:custGeom>
              <a:avLst/>
              <a:gdLst>
                <a:gd name="T0" fmla="*/ 0 w 2"/>
                <a:gd name="T1" fmla="*/ 0 h 4"/>
                <a:gd name="T2" fmla="*/ 0 w 2"/>
                <a:gd name="T3" fmla="*/ 2 h 4"/>
                <a:gd name="T4" fmla="*/ 0 w 2"/>
                <a:gd name="T5" fmla="*/ 4 h 4"/>
                <a:gd name="T6" fmla="*/ 2 w 2"/>
                <a:gd name="T7" fmla="*/ 4 h 4"/>
                <a:gd name="T8" fmla="*/ 2 w 2"/>
                <a:gd name="T9" fmla="*/ 2 h 4"/>
                <a:gd name="T10" fmla="*/ 2 w 2"/>
                <a:gd name="T11" fmla="*/ 0 h 4"/>
                <a:gd name="T12" fmla="*/ 0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0"/>
                  </a:moveTo>
                  <a:lnTo>
                    <a:pt x="0" y="2"/>
                  </a:lnTo>
                  <a:lnTo>
                    <a:pt x="0" y="4"/>
                  </a:lnTo>
                  <a:lnTo>
                    <a:pt x="2" y="4"/>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501" name="Freeform 570"/>
            <p:cNvSpPr>
              <a:spLocks/>
            </p:cNvSpPr>
            <p:nvPr/>
          </p:nvSpPr>
          <p:spPr bwMode="auto">
            <a:xfrm>
              <a:off x="1781" y="1957"/>
              <a:ext cx="2" cy="4"/>
            </a:xfrm>
            <a:custGeom>
              <a:avLst/>
              <a:gdLst>
                <a:gd name="T0" fmla="*/ 0 w 2"/>
                <a:gd name="T1" fmla="*/ 0 h 4"/>
                <a:gd name="T2" fmla="*/ 0 w 2"/>
                <a:gd name="T3" fmla="*/ 2 h 4"/>
                <a:gd name="T4" fmla="*/ 0 w 2"/>
                <a:gd name="T5" fmla="*/ 4 h 4"/>
                <a:gd name="T6" fmla="*/ 2 w 2"/>
                <a:gd name="T7" fmla="*/ 4 h 4"/>
                <a:gd name="T8" fmla="*/ 2 w 2"/>
                <a:gd name="T9" fmla="*/ 2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2"/>
                  </a:lnTo>
                  <a:lnTo>
                    <a:pt x="0" y="4"/>
                  </a:lnTo>
                  <a:lnTo>
                    <a:pt x="2"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502" name="Freeform 571"/>
            <p:cNvSpPr>
              <a:spLocks/>
            </p:cNvSpPr>
            <p:nvPr/>
          </p:nvSpPr>
          <p:spPr bwMode="auto">
            <a:xfrm>
              <a:off x="2908" y="2511"/>
              <a:ext cx="114" cy="167"/>
            </a:xfrm>
            <a:custGeom>
              <a:avLst/>
              <a:gdLst>
                <a:gd name="T0" fmla="*/ 18 w 114"/>
                <a:gd name="T1" fmla="*/ 159 h 167"/>
                <a:gd name="T2" fmla="*/ 22 w 114"/>
                <a:gd name="T3" fmla="*/ 143 h 167"/>
                <a:gd name="T4" fmla="*/ 18 w 114"/>
                <a:gd name="T5" fmla="*/ 139 h 167"/>
                <a:gd name="T6" fmla="*/ 18 w 114"/>
                <a:gd name="T7" fmla="*/ 135 h 167"/>
                <a:gd name="T8" fmla="*/ 18 w 114"/>
                <a:gd name="T9" fmla="*/ 131 h 167"/>
                <a:gd name="T10" fmla="*/ 14 w 114"/>
                <a:gd name="T11" fmla="*/ 133 h 167"/>
                <a:gd name="T12" fmla="*/ 6 w 114"/>
                <a:gd name="T13" fmla="*/ 125 h 167"/>
                <a:gd name="T14" fmla="*/ 0 w 114"/>
                <a:gd name="T15" fmla="*/ 125 h 167"/>
                <a:gd name="T16" fmla="*/ 0 w 114"/>
                <a:gd name="T17" fmla="*/ 121 h 167"/>
                <a:gd name="T18" fmla="*/ 2 w 114"/>
                <a:gd name="T19" fmla="*/ 119 h 167"/>
                <a:gd name="T20" fmla="*/ 6 w 114"/>
                <a:gd name="T21" fmla="*/ 105 h 167"/>
                <a:gd name="T22" fmla="*/ 16 w 114"/>
                <a:gd name="T23" fmla="*/ 95 h 167"/>
                <a:gd name="T24" fmla="*/ 32 w 114"/>
                <a:gd name="T25" fmla="*/ 89 h 167"/>
                <a:gd name="T26" fmla="*/ 34 w 114"/>
                <a:gd name="T27" fmla="*/ 93 h 167"/>
                <a:gd name="T28" fmla="*/ 38 w 114"/>
                <a:gd name="T29" fmla="*/ 95 h 167"/>
                <a:gd name="T30" fmla="*/ 44 w 114"/>
                <a:gd name="T31" fmla="*/ 95 h 167"/>
                <a:gd name="T32" fmla="*/ 60 w 114"/>
                <a:gd name="T33" fmla="*/ 63 h 167"/>
                <a:gd name="T34" fmla="*/ 74 w 114"/>
                <a:gd name="T35" fmla="*/ 30 h 167"/>
                <a:gd name="T36" fmla="*/ 84 w 114"/>
                <a:gd name="T37" fmla="*/ 22 h 167"/>
                <a:gd name="T38" fmla="*/ 90 w 114"/>
                <a:gd name="T39" fmla="*/ 10 h 167"/>
                <a:gd name="T40" fmla="*/ 88 w 114"/>
                <a:gd name="T41" fmla="*/ 6 h 167"/>
                <a:gd name="T42" fmla="*/ 84 w 114"/>
                <a:gd name="T43" fmla="*/ 4 h 167"/>
                <a:gd name="T44" fmla="*/ 88 w 114"/>
                <a:gd name="T45" fmla="*/ 2 h 167"/>
                <a:gd name="T46" fmla="*/ 92 w 114"/>
                <a:gd name="T47" fmla="*/ 2 h 167"/>
                <a:gd name="T48" fmla="*/ 96 w 114"/>
                <a:gd name="T49" fmla="*/ 14 h 167"/>
                <a:gd name="T50" fmla="*/ 102 w 114"/>
                <a:gd name="T51" fmla="*/ 37 h 167"/>
                <a:gd name="T52" fmla="*/ 92 w 114"/>
                <a:gd name="T53" fmla="*/ 41 h 167"/>
                <a:gd name="T54" fmla="*/ 84 w 114"/>
                <a:gd name="T55" fmla="*/ 45 h 167"/>
                <a:gd name="T56" fmla="*/ 84 w 114"/>
                <a:gd name="T57" fmla="*/ 53 h 167"/>
                <a:gd name="T58" fmla="*/ 90 w 114"/>
                <a:gd name="T59" fmla="*/ 57 h 167"/>
                <a:gd name="T60" fmla="*/ 96 w 114"/>
                <a:gd name="T61" fmla="*/ 61 h 167"/>
                <a:gd name="T62" fmla="*/ 104 w 114"/>
                <a:gd name="T63" fmla="*/ 81 h 167"/>
                <a:gd name="T64" fmla="*/ 90 w 114"/>
                <a:gd name="T65" fmla="*/ 107 h 167"/>
                <a:gd name="T66" fmla="*/ 92 w 114"/>
                <a:gd name="T67" fmla="*/ 121 h 167"/>
                <a:gd name="T68" fmla="*/ 112 w 114"/>
                <a:gd name="T69" fmla="*/ 149 h 167"/>
                <a:gd name="T70" fmla="*/ 114 w 114"/>
                <a:gd name="T71" fmla="*/ 153 h 167"/>
                <a:gd name="T72" fmla="*/ 114 w 114"/>
                <a:gd name="T73" fmla="*/ 167 h 167"/>
                <a:gd name="T74" fmla="*/ 106 w 114"/>
                <a:gd name="T75" fmla="*/ 163 h 167"/>
                <a:gd name="T76" fmla="*/ 96 w 114"/>
                <a:gd name="T77" fmla="*/ 161 h 167"/>
                <a:gd name="T78" fmla="*/ 74 w 114"/>
                <a:gd name="T79" fmla="*/ 159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
                <a:gd name="T121" fmla="*/ 0 h 167"/>
                <a:gd name="T122" fmla="*/ 114 w 11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 h="167">
                  <a:moveTo>
                    <a:pt x="72" y="159"/>
                  </a:moveTo>
                  <a:lnTo>
                    <a:pt x="18" y="159"/>
                  </a:lnTo>
                  <a:lnTo>
                    <a:pt x="22" y="145"/>
                  </a:lnTo>
                  <a:lnTo>
                    <a:pt x="22" y="143"/>
                  </a:lnTo>
                  <a:lnTo>
                    <a:pt x="18" y="141"/>
                  </a:lnTo>
                  <a:lnTo>
                    <a:pt x="18" y="139"/>
                  </a:lnTo>
                  <a:lnTo>
                    <a:pt x="16" y="137"/>
                  </a:lnTo>
                  <a:lnTo>
                    <a:pt x="18" y="135"/>
                  </a:lnTo>
                  <a:lnTo>
                    <a:pt x="18" y="133"/>
                  </a:lnTo>
                  <a:lnTo>
                    <a:pt x="18" y="131"/>
                  </a:lnTo>
                  <a:lnTo>
                    <a:pt x="16" y="131"/>
                  </a:lnTo>
                  <a:lnTo>
                    <a:pt x="14" y="133"/>
                  </a:lnTo>
                  <a:lnTo>
                    <a:pt x="8" y="131"/>
                  </a:lnTo>
                  <a:lnTo>
                    <a:pt x="6" y="125"/>
                  </a:lnTo>
                  <a:lnTo>
                    <a:pt x="2" y="125"/>
                  </a:lnTo>
                  <a:lnTo>
                    <a:pt x="0" y="125"/>
                  </a:lnTo>
                  <a:lnTo>
                    <a:pt x="0" y="123"/>
                  </a:lnTo>
                  <a:lnTo>
                    <a:pt x="0" y="121"/>
                  </a:lnTo>
                  <a:lnTo>
                    <a:pt x="0" y="119"/>
                  </a:lnTo>
                  <a:lnTo>
                    <a:pt x="2" y="119"/>
                  </a:lnTo>
                  <a:lnTo>
                    <a:pt x="4" y="113"/>
                  </a:lnTo>
                  <a:lnTo>
                    <a:pt x="6" y="105"/>
                  </a:lnTo>
                  <a:lnTo>
                    <a:pt x="12" y="95"/>
                  </a:lnTo>
                  <a:lnTo>
                    <a:pt x="16" y="95"/>
                  </a:lnTo>
                  <a:lnTo>
                    <a:pt x="16" y="89"/>
                  </a:lnTo>
                  <a:lnTo>
                    <a:pt x="32" y="89"/>
                  </a:lnTo>
                  <a:lnTo>
                    <a:pt x="34" y="91"/>
                  </a:lnTo>
                  <a:lnTo>
                    <a:pt x="34" y="93"/>
                  </a:lnTo>
                  <a:lnTo>
                    <a:pt x="36" y="93"/>
                  </a:lnTo>
                  <a:lnTo>
                    <a:pt x="38" y="95"/>
                  </a:lnTo>
                  <a:lnTo>
                    <a:pt x="42" y="95"/>
                  </a:lnTo>
                  <a:lnTo>
                    <a:pt x="44" y="95"/>
                  </a:lnTo>
                  <a:lnTo>
                    <a:pt x="58" y="65"/>
                  </a:lnTo>
                  <a:lnTo>
                    <a:pt x="60" y="63"/>
                  </a:lnTo>
                  <a:lnTo>
                    <a:pt x="64" y="61"/>
                  </a:lnTo>
                  <a:lnTo>
                    <a:pt x="74" y="30"/>
                  </a:lnTo>
                  <a:lnTo>
                    <a:pt x="78" y="24"/>
                  </a:lnTo>
                  <a:lnTo>
                    <a:pt x="84" y="22"/>
                  </a:lnTo>
                  <a:lnTo>
                    <a:pt x="90" y="18"/>
                  </a:lnTo>
                  <a:lnTo>
                    <a:pt x="90" y="10"/>
                  </a:lnTo>
                  <a:lnTo>
                    <a:pt x="88" y="8"/>
                  </a:lnTo>
                  <a:lnTo>
                    <a:pt x="88" y="6"/>
                  </a:lnTo>
                  <a:lnTo>
                    <a:pt x="84" y="6"/>
                  </a:lnTo>
                  <a:lnTo>
                    <a:pt x="84" y="4"/>
                  </a:lnTo>
                  <a:lnTo>
                    <a:pt x="86" y="4"/>
                  </a:lnTo>
                  <a:lnTo>
                    <a:pt x="88" y="2"/>
                  </a:lnTo>
                  <a:lnTo>
                    <a:pt x="92" y="0"/>
                  </a:lnTo>
                  <a:lnTo>
                    <a:pt x="92" y="2"/>
                  </a:lnTo>
                  <a:lnTo>
                    <a:pt x="94" y="10"/>
                  </a:lnTo>
                  <a:lnTo>
                    <a:pt x="96" y="14"/>
                  </a:lnTo>
                  <a:lnTo>
                    <a:pt x="96" y="28"/>
                  </a:lnTo>
                  <a:lnTo>
                    <a:pt x="102" y="37"/>
                  </a:lnTo>
                  <a:lnTo>
                    <a:pt x="102" y="43"/>
                  </a:lnTo>
                  <a:lnTo>
                    <a:pt x="92" y="41"/>
                  </a:lnTo>
                  <a:lnTo>
                    <a:pt x="86" y="43"/>
                  </a:lnTo>
                  <a:lnTo>
                    <a:pt x="84" y="45"/>
                  </a:lnTo>
                  <a:lnTo>
                    <a:pt x="84" y="49"/>
                  </a:lnTo>
                  <a:lnTo>
                    <a:pt x="84" y="53"/>
                  </a:lnTo>
                  <a:lnTo>
                    <a:pt x="88" y="57"/>
                  </a:lnTo>
                  <a:lnTo>
                    <a:pt x="90" y="57"/>
                  </a:lnTo>
                  <a:lnTo>
                    <a:pt x="96" y="59"/>
                  </a:lnTo>
                  <a:lnTo>
                    <a:pt x="96" y="61"/>
                  </a:lnTo>
                  <a:lnTo>
                    <a:pt x="102" y="81"/>
                  </a:lnTo>
                  <a:lnTo>
                    <a:pt x="104" y="81"/>
                  </a:lnTo>
                  <a:lnTo>
                    <a:pt x="90" y="103"/>
                  </a:lnTo>
                  <a:lnTo>
                    <a:pt x="90" y="107"/>
                  </a:lnTo>
                  <a:lnTo>
                    <a:pt x="92" y="111"/>
                  </a:lnTo>
                  <a:lnTo>
                    <a:pt x="92" y="121"/>
                  </a:lnTo>
                  <a:lnTo>
                    <a:pt x="106" y="145"/>
                  </a:lnTo>
                  <a:lnTo>
                    <a:pt x="112" y="149"/>
                  </a:lnTo>
                  <a:lnTo>
                    <a:pt x="114" y="149"/>
                  </a:lnTo>
                  <a:lnTo>
                    <a:pt x="114" y="153"/>
                  </a:lnTo>
                  <a:lnTo>
                    <a:pt x="114" y="165"/>
                  </a:lnTo>
                  <a:lnTo>
                    <a:pt x="114" y="167"/>
                  </a:lnTo>
                  <a:lnTo>
                    <a:pt x="112" y="167"/>
                  </a:lnTo>
                  <a:lnTo>
                    <a:pt x="106" y="163"/>
                  </a:lnTo>
                  <a:lnTo>
                    <a:pt x="104" y="163"/>
                  </a:lnTo>
                  <a:lnTo>
                    <a:pt x="96" y="161"/>
                  </a:lnTo>
                  <a:lnTo>
                    <a:pt x="92" y="159"/>
                  </a:lnTo>
                  <a:lnTo>
                    <a:pt x="74" y="159"/>
                  </a:lnTo>
                  <a:lnTo>
                    <a:pt x="72" y="159"/>
                  </a:lnTo>
                  <a:close/>
                </a:path>
              </a:pathLst>
            </a:custGeom>
            <a:solidFill>
              <a:schemeClr val="tx2"/>
            </a:solidFill>
            <a:ln w="3175">
              <a:solidFill>
                <a:schemeClr val="bg1"/>
              </a:solidFill>
              <a:round/>
              <a:headEnd/>
              <a:tailEnd/>
            </a:ln>
          </p:spPr>
          <p:txBody>
            <a:bodyPr/>
            <a:lstStyle/>
            <a:p>
              <a:endParaRPr lang="fr-FR" dirty="0"/>
            </a:p>
          </p:txBody>
        </p:sp>
        <p:sp>
          <p:nvSpPr>
            <p:cNvPr id="5503" name="Freeform 572"/>
            <p:cNvSpPr>
              <a:spLocks/>
            </p:cNvSpPr>
            <p:nvPr/>
          </p:nvSpPr>
          <p:spPr bwMode="auto">
            <a:xfrm>
              <a:off x="2908" y="2511"/>
              <a:ext cx="114" cy="167"/>
            </a:xfrm>
            <a:custGeom>
              <a:avLst/>
              <a:gdLst>
                <a:gd name="T0" fmla="*/ 18 w 114"/>
                <a:gd name="T1" fmla="*/ 159 h 167"/>
                <a:gd name="T2" fmla="*/ 22 w 114"/>
                <a:gd name="T3" fmla="*/ 143 h 167"/>
                <a:gd name="T4" fmla="*/ 18 w 114"/>
                <a:gd name="T5" fmla="*/ 139 h 167"/>
                <a:gd name="T6" fmla="*/ 18 w 114"/>
                <a:gd name="T7" fmla="*/ 135 h 167"/>
                <a:gd name="T8" fmla="*/ 18 w 114"/>
                <a:gd name="T9" fmla="*/ 131 h 167"/>
                <a:gd name="T10" fmla="*/ 14 w 114"/>
                <a:gd name="T11" fmla="*/ 133 h 167"/>
                <a:gd name="T12" fmla="*/ 6 w 114"/>
                <a:gd name="T13" fmla="*/ 125 h 167"/>
                <a:gd name="T14" fmla="*/ 0 w 114"/>
                <a:gd name="T15" fmla="*/ 125 h 167"/>
                <a:gd name="T16" fmla="*/ 0 w 114"/>
                <a:gd name="T17" fmla="*/ 121 h 167"/>
                <a:gd name="T18" fmla="*/ 2 w 114"/>
                <a:gd name="T19" fmla="*/ 119 h 167"/>
                <a:gd name="T20" fmla="*/ 6 w 114"/>
                <a:gd name="T21" fmla="*/ 105 h 167"/>
                <a:gd name="T22" fmla="*/ 16 w 114"/>
                <a:gd name="T23" fmla="*/ 95 h 167"/>
                <a:gd name="T24" fmla="*/ 32 w 114"/>
                <a:gd name="T25" fmla="*/ 89 h 167"/>
                <a:gd name="T26" fmla="*/ 34 w 114"/>
                <a:gd name="T27" fmla="*/ 93 h 167"/>
                <a:gd name="T28" fmla="*/ 38 w 114"/>
                <a:gd name="T29" fmla="*/ 95 h 167"/>
                <a:gd name="T30" fmla="*/ 44 w 114"/>
                <a:gd name="T31" fmla="*/ 95 h 167"/>
                <a:gd name="T32" fmla="*/ 60 w 114"/>
                <a:gd name="T33" fmla="*/ 63 h 167"/>
                <a:gd name="T34" fmla="*/ 74 w 114"/>
                <a:gd name="T35" fmla="*/ 30 h 167"/>
                <a:gd name="T36" fmla="*/ 84 w 114"/>
                <a:gd name="T37" fmla="*/ 22 h 167"/>
                <a:gd name="T38" fmla="*/ 90 w 114"/>
                <a:gd name="T39" fmla="*/ 10 h 167"/>
                <a:gd name="T40" fmla="*/ 88 w 114"/>
                <a:gd name="T41" fmla="*/ 6 h 167"/>
                <a:gd name="T42" fmla="*/ 84 w 114"/>
                <a:gd name="T43" fmla="*/ 4 h 167"/>
                <a:gd name="T44" fmla="*/ 88 w 114"/>
                <a:gd name="T45" fmla="*/ 2 h 167"/>
                <a:gd name="T46" fmla="*/ 92 w 114"/>
                <a:gd name="T47" fmla="*/ 2 h 167"/>
                <a:gd name="T48" fmla="*/ 96 w 114"/>
                <a:gd name="T49" fmla="*/ 14 h 167"/>
                <a:gd name="T50" fmla="*/ 102 w 114"/>
                <a:gd name="T51" fmla="*/ 37 h 167"/>
                <a:gd name="T52" fmla="*/ 92 w 114"/>
                <a:gd name="T53" fmla="*/ 41 h 167"/>
                <a:gd name="T54" fmla="*/ 84 w 114"/>
                <a:gd name="T55" fmla="*/ 45 h 167"/>
                <a:gd name="T56" fmla="*/ 84 w 114"/>
                <a:gd name="T57" fmla="*/ 53 h 167"/>
                <a:gd name="T58" fmla="*/ 90 w 114"/>
                <a:gd name="T59" fmla="*/ 57 h 167"/>
                <a:gd name="T60" fmla="*/ 96 w 114"/>
                <a:gd name="T61" fmla="*/ 61 h 167"/>
                <a:gd name="T62" fmla="*/ 104 w 114"/>
                <a:gd name="T63" fmla="*/ 81 h 167"/>
                <a:gd name="T64" fmla="*/ 90 w 114"/>
                <a:gd name="T65" fmla="*/ 107 h 167"/>
                <a:gd name="T66" fmla="*/ 92 w 114"/>
                <a:gd name="T67" fmla="*/ 121 h 167"/>
                <a:gd name="T68" fmla="*/ 112 w 114"/>
                <a:gd name="T69" fmla="*/ 149 h 167"/>
                <a:gd name="T70" fmla="*/ 114 w 114"/>
                <a:gd name="T71" fmla="*/ 153 h 167"/>
                <a:gd name="T72" fmla="*/ 114 w 114"/>
                <a:gd name="T73" fmla="*/ 167 h 167"/>
                <a:gd name="T74" fmla="*/ 106 w 114"/>
                <a:gd name="T75" fmla="*/ 163 h 167"/>
                <a:gd name="T76" fmla="*/ 96 w 114"/>
                <a:gd name="T77" fmla="*/ 161 h 167"/>
                <a:gd name="T78" fmla="*/ 74 w 114"/>
                <a:gd name="T79" fmla="*/ 159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
                <a:gd name="T121" fmla="*/ 0 h 167"/>
                <a:gd name="T122" fmla="*/ 114 w 11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 h="167">
                  <a:moveTo>
                    <a:pt x="72" y="159"/>
                  </a:moveTo>
                  <a:lnTo>
                    <a:pt x="18" y="159"/>
                  </a:lnTo>
                  <a:lnTo>
                    <a:pt x="22" y="145"/>
                  </a:lnTo>
                  <a:lnTo>
                    <a:pt x="22" y="143"/>
                  </a:lnTo>
                  <a:lnTo>
                    <a:pt x="18" y="141"/>
                  </a:lnTo>
                  <a:lnTo>
                    <a:pt x="18" y="139"/>
                  </a:lnTo>
                  <a:lnTo>
                    <a:pt x="16" y="137"/>
                  </a:lnTo>
                  <a:lnTo>
                    <a:pt x="18" y="135"/>
                  </a:lnTo>
                  <a:lnTo>
                    <a:pt x="18" y="133"/>
                  </a:lnTo>
                  <a:lnTo>
                    <a:pt x="18" y="131"/>
                  </a:lnTo>
                  <a:lnTo>
                    <a:pt x="16" y="131"/>
                  </a:lnTo>
                  <a:lnTo>
                    <a:pt x="14" y="133"/>
                  </a:lnTo>
                  <a:lnTo>
                    <a:pt x="8" y="131"/>
                  </a:lnTo>
                  <a:lnTo>
                    <a:pt x="6" y="125"/>
                  </a:lnTo>
                  <a:lnTo>
                    <a:pt x="2" y="125"/>
                  </a:lnTo>
                  <a:lnTo>
                    <a:pt x="0" y="125"/>
                  </a:lnTo>
                  <a:lnTo>
                    <a:pt x="0" y="123"/>
                  </a:lnTo>
                  <a:lnTo>
                    <a:pt x="0" y="121"/>
                  </a:lnTo>
                  <a:lnTo>
                    <a:pt x="0" y="119"/>
                  </a:lnTo>
                  <a:lnTo>
                    <a:pt x="2" y="119"/>
                  </a:lnTo>
                  <a:lnTo>
                    <a:pt x="4" y="113"/>
                  </a:lnTo>
                  <a:lnTo>
                    <a:pt x="6" y="105"/>
                  </a:lnTo>
                  <a:lnTo>
                    <a:pt x="12" y="95"/>
                  </a:lnTo>
                  <a:lnTo>
                    <a:pt x="16" y="95"/>
                  </a:lnTo>
                  <a:lnTo>
                    <a:pt x="16" y="89"/>
                  </a:lnTo>
                  <a:lnTo>
                    <a:pt x="32" y="89"/>
                  </a:lnTo>
                  <a:lnTo>
                    <a:pt x="34" y="91"/>
                  </a:lnTo>
                  <a:lnTo>
                    <a:pt x="34" y="93"/>
                  </a:lnTo>
                  <a:lnTo>
                    <a:pt x="36" y="93"/>
                  </a:lnTo>
                  <a:lnTo>
                    <a:pt x="38" y="95"/>
                  </a:lnTo>
                  <a:lnTo>
                    <a:pt x="42" y="95"/>
                  </a:lnTo>
                  <a:lnTo>
                    <a:pt x="44" y="95"/>
                  </a:lnTo>
                  <a:lnTo>
                    <a:pt x="58" y="65"/>
                  </a:lnTo>
                  <a:lnTo>
                    <a:pt x="60" y="63"/>
                  </a:lnTo>
                  <a:lnTo>
                    <a:pt x="64" y="61"/>
                  </a:lnTo>
                  <a:lnTo>
                    <a:pt x="74" y="30"/>
                  </a:lnTo>
                  <a:lnTo>
                    <a:pt x="78" y="24"/>
                  </a:lnTo>
                  <a:lnTo>
                    <a:pt x="84" y="22"/>
                  </a:lnTo>
                  <a:lnTo>
                    <a:pt x="90" y="18"/>
                  </a:lnTo>
                  <a:lnTo>
                    <a:pt x="90" y="10"/>
                  </a:lnTo>
                  <a:lnTo>
                    <a:pt x="88" y="8"/>
                  </a:lnTo>
                  <a:lnTo>
                    <a:pt x="88" y="6"/>
                  </a:lnTo>
                  <a:lnTo>
                    <a:pt x="84" y="6"/>
                  </a:lnTo>
                  <a:lnTo>
                    <a:pt x="84" y="4"/>
                  </a:lnTo>
                  <a:lnTo>
                    <a:pt x="86" y="4"/>
                  </a:lnTo>
                  <a:lnTo>
                    <a:pt x="88" y="2"/>
                  </a:lnTo>
                  <a:lnTo>
                    <a:pt x="92" y="0"/>
                  </a:lnTo>
                  <a:lnTo>
                    <a:pt x="92" y="2"/>
                  </a:lnTo>
                  <a:lnTo>
                    <a:pt x="94" y="10"/>
                  </a:lnTo>
                  <a:lnTo>
                    <a:pt x="96" y="14"/>
                  </a:lnTo>
                  <a:lnTo>
                    <a:pt x="96" y="28"/>
                  </a:lnTo>
                  <a:lnTo>
                    <a:pt x="102" y="37"/>
                  </a:lnTo>
                  <a:lnTo>
                    <a:pt x="102" y="43"/>
                  </a:lnTo>
                  <a:lnTo>
                    <a:pt x="92" y="41"/>
                  </a:lnTo>
                  <a:lnTo>
                    <a:pt x="86" y="43"/>
                  </a:lnTo>
                  <a:lnTo>
                    <a:pt x="84" y="45"/>
                  </a:lnTo>
                  <a:lnTo>
                    <a:pt x="84" y="49"/>
                  </a:lnTo>
                  <a:lnTo>
                    <a:pt x="84" y="53"/>
                  </a:lnTo>
                  <a:lnTo>
                    <a:pt x="88" y="57"/>
                  </a:lnTo>
                  <a:lnTo>
                    <a:pt x="90" y="57"/>
                  </a:lnTo>
                  <a:lnTo>
                    <a:pt x="96" y="59"/>
                  </a:lnTo>
                  <a:lnTo>
                    <a:pt x="96" y="61"/>
                  </a:lnTo>
                  <a:lnTo>
                    <a:pt x="102" y="81"/>
                  </a:lnTo>
                  <a:lnTo>
                    <a:pt x="104" y="81"/>
                  </a:lnTo>
                  <a:lnTo>
                    <a:pt x="90" y="103"/>
                  </a:lnTo>
                  <a:lnTo>
                    <a:pt x="90" y="107"/>
                  </a:lnTo>
                  <a:lnTo>
                    <a:pt x="92" y="111"/>
                  </a:lnTo>
                  <a:lnTo>
                    <a:pt x="92" y="121"/>
                  </a:lnTo>
                  <a:lnTo>
                    <a:pt x="106" y="145"/>
                  </a:lnTo>
                  <a:lnTo>
                    <a:pt x="112" y="149"/>
                  </a:lnTo>
                  <a:lnTo>
                    <a:pt x="114" y="149"/>
                  </a:lnTo>
                  <a:lnTo>
                    <a:pt x="114" y="153"/>
                  </a:lnTo>
                  <a:lnTo>
                    <a:pt x="114" y="165"/>
                  </a:lnTo>
                  <a:lnTo>
                    <a:pt x="114" y="167"/>
                  </a:lnTo>
                  <a:lnTo>
                    <a:pt x="112" y="167"/>
                  </a:lnTo>
                  <a:lnTo>
                    <a:pt x="106" y="163"/>
                  </a:lnTo>
                  <a:lnTo>
                    <a:pt x="104" y="163"/>
                  </a:lnTo>
                  <a:lnTo>
                    <a:pt x="96" y="161"/>
                  </a:lnTo>
                  <a:lnTo>
                    <a:pt x="92" y="159"/>
                  </a:lnTo>
                  <a:lnTo>
                    <a:pt x="74" y="159"/>
                  </a:lnTo>
                </a:path>
              </a:pathLst>
            </a:custGeom>
            <a:solidFill>
              <a:schemeClr val="tx2"/>
            </a:solidFill>
            <a:ln w="3175">
              <a:solidFill>
                <a:schemeClr val="bg1"/>
              </a:solidFill>
              <a:round/>
              <a:headEnd/>
              <a:tailEnd/>
            </a:ln>
          </p:spPr>
          <p:txBody>
            <a:bodyPr/>
            <a:lstStyle/>
            <a:p>
              <a:endParaRPr lang="fr-FR" dirty="0"/>
            </a:p>
          </p:txBody>
        </p:sp>
        <p:sp>
          <p:nvSpPr>
            <p:cNvPr id="5504" name="Freeform 573"/>
            <p:cNvSpPr>
              <a:spLocks/>
            </p:cNvSpPr>
            <p:nvPr/>
          </p:nvSpPr>
          <p:spPr bwMode="auto">
            <a:xfrm>
              <a:off x="4109" y="2266"/>
              <a:ext cx="52" cy="25"/>
            </a:xfrm>
            <a:custGeom>
              <a:avLst/>
              <a:gdLst>
                <a:gd name="T0" fmla="*/ 46 w 52"/>
                <a:gd name="T1" fmla="*/ 8 h 25"/>
                <a:gd name="T2" fmla="*/ 42 w 52"/>
                <a:gd name="T3" fmla="*/ 6 h 25"/>
                <a:gd name="T4" fmla="*/ 42 w 52"/>
                <a:gd name="T5" fmla="*/ 4 h 25"/>
                <a:gd name="T6" fmla="*/ 40 w 52"/>
                <a:gd name="T7" fmla="*/ 4 h 25"/>
                <a:gd name="T8" fmla="*/ 36 w 52"/>
                <a:gd name="T9" fmla="*/ 6 h 25"/>
                <a:gd name="T10" fmla="*/ 28 w 52"/>
                <a:gd name="T11" fmla="*/ 4 h 25"/>
                <a:gd name="T12" fmla="*/ 26 w 52"/>
                <a:gd name="T13" fmla="*/ 2 h 25"/>
                <a:gd name="T14" fmla="*/ 24 w 52"/>
                <a:gd name="T15" fmla="*/ 0 h 25"/>
                <a:gd name="T16" fmla="*/ 22 w 52"/>
                <a:gd name="T17" fmla="*/ 0 h 25"/>
                <a:gd name="T18" fmla="*/ 18 w 52"/>
                <a:gd name="T19" fmla="*/ 0 h 25"/>
                <a:gd name="T20" fmla="*/ 16 w 52"/>
                <a:gd name="T21" fmla="*/ 2 h 25"/>
                <a:gd name="T22" fmla="*/ 12 w 52"/>
                <a:gd name="T23" fmla="*/ 4 h 25"/>
                <a:gd name="T24" fmla="*/ 10 w 52"/>
                <a:gd name="T25" fmla="*/ 8 h 25"/>
                <a:gd name="T26" fmla="*/ 4 w 52"/>
                <a:gd name="T27" fmla="*/ 14 h 25"/>
                <a:gd name="T28" fmla="*/ 4 w 52"/>
                <a:gd name="T29" fmla="*/ 16 h 25"/>
                <a:gd name="T30" fmla="*/ 2 w 52"/>
                <a:gd name="T31" fmla="*/ 20 h 25"/>
                <a:gd name="T32" fmla="*/ 0 w 52"/>
                <a:gd name="T33" fmla="*/ 20 h 25"/>
                <a:gd name="T34" fmla="*/ 2 w 52"/>
                <a:gd name="T35" fmla="*/ 22 h 25"/>
                <a:gd name="T36" fmla="*/ 2 w 52"/>
                <a:gd name="T37" fmla="*/ 23 h 25"/>
                <a:gd name="T38" fmla="*/ 4 w 52"/>
                <a:gd name="T39" fmla="*/ 23 h 25"/>
                <a:gd name="T40" fmla="*/ 6 w 52"/>
                <a:gd name="T41" fmla="*/ 23 h 25"/>
                <a:gd name="T42" fmla="*/ 20 w 52"/>
                <a:gd name="T43" fmla="*/ 25 h 25"/>
                <a:gd name="T44" fmla="*/ 26 w 52"/>
                <a:gd name="T45" fmla="*/ 23 h 25"/>
                <a:gd name="T46" fmla="*/ 32 w 52"/>
                <a:gd name="T47" fmla="*/ 25 h 25"/>
                <a:gd name="T48" fmla="*/ 50 w 52"/>
                <a:gd name="T49" fmla="*/ 22 h 25"/>
                <a:gd name="T50" fmla="*/ 52 w 52"/>
                <a:gd name="T51" fmla="*/ 22 h 25"/>
                <a:gd name="T52" fmla="*/ 52 w 52"/>
                <a:gd name="T53" fmla="*/ 20 h 25"/>
                <a:gd name="T54" fmla="*/ 52 w 52"/>
                <a:gd name="T55" fmla="*/ 16 h 25"/>
                <a:gd name="T56" fmla="*/ 50 w 52"/>
                <a:gd name="T57" fmla="*/ 14 h 25"/>
                <a:gd name="T58" fmla="*/ 46 w 52"/>
                <a:gd name="T59" fmla="*/ 12 h 25"/>
                <a:gd name="T60" fmla="*/ 44 w 52"/>
                <a:gd name="T61" fmla="*/ 12 h 25"/>
                <a:gd name="T62" fmla="*/ 44 w 52"/>
                <a:gd name="T63" fmla="*/ 10 h 25"/>
                <a:gd name="T64" fmla="*/ 46 w 52"/>
                <a:gd name="T65" fmla="*/ 10 h 25"/>
                <a:gd name="T66" fmla="*/ 46 w 52"/>
                <a:gd name="T67" fmla="*/ 10 h 25"/>
                <a:gd name="T68" fmla="*/ 46 w 52"/>
                <a:gd name="T69" fmla="*/ 8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25"/>
                <a:gd name="T107" fmla="*/ 52 w 52"/>
                <a:gd name="T108" fmla="*/ 25 h 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25">
                  <a:moveTo>
                    <a:pt x="46" y="8"/>
                  </a:moveTo>
                  <a:lnTo>
                    <a:pt x="42" y="6"/>
                  </a:lnTo>
                  <a:lnTo>
                    <a:pt x="42" y="4"/>
                  </a:lnTo>
                  <a:lnTo>
                    <a:pt x="40" y="4"/>
                  </a:lnTo>
                  <a:lnTo>
                    <a:pt x="36" y="6"/>
                  </a:lnTo>
                  <a:lnTo>
                    <a:pt x="28" y="4"/>
                  </a:lnTo>
                  <a:lnTo>
                    <a:pt x="26" y="2"/>
                  </a:lnTo>
                  <a:lnTo>
                    <a:pt x="24" y="0"/>
                  </a:lnTo>
                  <a:lnTo>
                    <a:pt x="22" y="0"/>
                  </a:lnTo>
                  <a:lnTo>
                    <a:pt x="18" y="0"/>
                  </a:lnTo>
                  <a:lnTo>
                    <a:pt x="16" y="2"/>
                  </a:lnTo>
                  <a:lnTo>
                    <a:pt x="12" y="4"/>
                  </a:lnTo>
                  <a:lnTo>
                    <a:pt x="10" y="8"/>
                  </a:lnTo>
                  <a:lnTo>
                    <a:pt x="4" y="14"/>
                  </a:lnTo>
                  <a:lnTo>
                    <a:pt x="4" y="16"/>
                  </a:lnTo>
                  <a:lnTo>
                    <a:pt x="2" y="20"/>
                  </a:lnTo>
                  <a:lnTo>
                    <a:pt x="0" y="20"/>
                  </a:lnTo>
                  <a:lnTo>
                    <a:pt x="2" y="22"/>
                  </a:lnTo>
                  <a:lnTo>
                    <a:pt x="2" y="23"/>
                  </a:lnTo>
                  <a:lnTo>
                    <a:pt x="4" y="23"/>
                  </a:lnTo>
                  <a:lnTo>
                    <a:pt x="6" y="23"/>
                  </a:lnTo>
                  <a:lnTo>
                    <a:pt x="20" y="25"/>
                  </a:lnTo>
                  <a:lnTo>
                    <a:pt x="26" y="23"/>
                  </a:lnTo>
                  <a:lnTo>
                    <a:pt x="32" y="25"/>
                  </a:lnTo>
                  <a:lnTo>
                    <a:pt x="50" y="22"/>
                  </a:lnTo>
                  <a:lnTo>
                    <a:pt x="52" y="22"/>
                  </a:lnTo>
                  <a:lnTo>
                    <a:pt x="52" y="20"/>
                  </a:lnTo>
                  <a:lnTo>
                    <a:pt x="52" y="16"/>
                  </a:lnTo>
                  <a:lnTo>
                    <a:pt x="50" y="14"/>
                  </a:lnTo>
                  <a:lnTo>
                    <a:pt x="46" y="12"/>
                  </a:lnTo>
                  <a:lnTo>
                    <a:pt x="44" y="12"/>
                  </a:lnTo>
                  <a:lnTo>
                    <a:pt x="44" y="10"/>
                  </a:lnTo>
                  <a:lnTo>
                    <a:pt x="46" y="10"/>
                  </a:lnTo>
                  <a:lnTo>
                    <a:pt x="46" y="8"/>
                  </a:lnTo>
                  <a:close/>
                </a:path>
              </a:pathLst>
            </a:custGeom>
            <a:solidFill>
              <a:schemeClr val="tx2"/>
            </a:solidFill>
            <a:ln w="3175">
              <a:solidFill>
                <a:schemeClr val="bg1"/>
              </a:solidFill>
              <a:round/>
              <a:headEnd/>
              <a:tailEnd/>
            </a:ln>
          </p:spPr>
          <p:txBody>
            <a:bodyPr/>
            <a:lstStyle/>
            <a:p>
              <a:endParaRPr lang="fr-FR" dirty="0"/>
            </a:p>
          </p:txBody>
        </p:sp>
        <p:sp>
          <p:nvSpPr>
            <p:cNvPr id="5505" name="Freeform 574"/>
            <p:cNvSpPr>
              <a:spLocks/>
            </p:cNvSpPr>
            <p:nvPr/>
          </p:nvSpPr>
          <p:spPr bwMode="auto">
            <a:xfrm>
              <a:off x="4109" y="2266"/>
              <a:ext cx="52" cy="25"/>
            </a:xfrm>
            <a:custGeom>
              <a:avLst/>
              <a:gdLst>
                <a:gd name="T0" fmla="*/ 46 w 52"/>
                <a:gd name="T1" fmla="*/ 8 h 25"/>
                <a:gd name="T2" fmla="*/ 42 w 52"/>
                <a:gd name="T3" fmla="*/ 6 h 25"/>
                <a:gd name="T4" fmla="*/ 42 w 52"/>
                <a:gd name="T5" fmla="*/ 4 h 25"/>
                <a:gd name="T6" fmla="*/ 40 w 52"/>
                <a:gd name="T7" fmla="*/ 4 h 25"/>
                <a:gd name="T8" fmla="*/ 36 w 52"/>
                <a:gd name="T9" fmla="*/ 6 h 25"/>
                <a:gd name="T10" fmla="*/ 28 w 52"/>
                <a:gd name="T11" fmla="*/ 4 h 25"/>
                <a:gd name="T12" fmla="*/ 26 w 52"/>
                <a:gd name="T13" fmla="*/ 2 h 25"/>
                <a:gd name="T14" fmla="*/ 24 w 52"/>
                <a:gd name="T15" fmla="*/ 0 h 25"/>
                <a:gd name="T16" fmla="*/ 22 w 52"/>
                <a:gd name="T17" fmla="*/ 0 h 25"/>
                <a:gd name="T18" fmla="*/ 18 w 52"/>
                <a:gd name="T19" fmla="*/ 0 h 25"/>
                <a:gd name="T20" fmla="*/ 16 w 52"/>
                <a:gd name="T21" fmla="*/ 2 h 25"/>
                <a:gd name="T22" fmla="*/ 12 w 52"/>
                <a:gd name="T23" fmla="*/ 4 h 25"/>
                <a:gd name="T24" fmla="*/ 10 w 52"/>
                <a:gd name="T25" fmla="*/ 8 h 25"/>
                <a:gd name="T26" fmla="*/ 4 w 52"/>
                <a:gd name="T27" fmla="*/ 14 h 25"/>
                <a:gd name="T28" fmla="*/ 4 w 52"/>
                <a:gd name="T29" fmla="*/ 16 h 25"/>
                <a:gd name="T30" fmla="*/ 2 w 52"/>
                <a:gd name="T31" fmla="*/ 20 h 25"/>
                <a:gd name="T32" fmla="*/ 0 w 52"/>
                <a:gd name="T33" fmla="*/ 20 h 25"/>
                <a:gd name="T34" fmla="*/ 2 w 52"/>
                <a:gd name="T35" fmla="*/ 22 h 25"/>
                <a:gd name="T36" fmla="*/ 2 w 52"/>
                <a:gd name="T37" fmla="*/ 23 h 25"/>
                <a:gd name="T38" fmla="*/ 4 w 52"/>
                <a:gd name="T39" fmla="*/ 23 h 25"/>
                <a:gd name="T40" fmla="*/ 6 w 52"/>
                <a:gd name="T41" fmla="*/ 23 h 25"/>
                <a:gd name="T42" fmla="*/ 20 w 52"/>
                <a:gd name="T43" fmla="*/ 25 h 25"/>
                <a:gd name="T44" fmla="*/ 26 w 52"/>
                <a:gd name="T45" fmla="*/ 23 h 25"/>
                <a:gd name="T46" fmla="*/ 32 w 52"/>
                <a:gd name="T47" fmla="*/ 25 h 25"/>
                <a:gd name="T48" fmla="*/ 50 w 52"/>
                <a:gd name="T49" fmla="*/ 22 h 25"/>
                <a:gd name="T50" fmla="*/ 52 w 52"/>
                <a:gd name="T51" fmla="*/ 22 h 25"/>
                <a:gd name="T52" fmla="*/ 52 w 52"/>
                <a:gd name="T53" fmla="*/ 20 h 25"/>
                <a:gd name="T54" fmla="*/ 52 w 52"/>
                <a:gd name="T55" fmla="*/ 16 h 25"/>
                <a:gd name="T56" fmla="*/ 50 w 52"/>
                <a:gd name="T57" fmla="*/ 14 h 25"/>
                <a:gd name="T58" fmla="*/ 46 w 52"/>
                <a:gd name="T59" fmla="*/ 12 h 25"/>
                <a:gd name="T60" fmla="*/ 44 w 52"/>
                <a:gd name="T61" fmla="*/ 12 h 25"/>
                <a:gd name="T62" fmla="*/ 44 w 52"/>
                <a:gd name="T63" fmla="*/ 10 h 25"/>
                <a:gd name="T64" fmla="*/ 46 w 52"/>
                <a:gd name="T65" fmla="*/ 10 h 25"/>
                <a:gd name="T66" fmla="*/ 46 w 52"/>
                <a:gd name="T67" fmla="*/ 1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25"/>
                <a:gd name="T104" fmla="*/ 52 w 52"/>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25">
                  <a:moveTo>
                    <a:pt x="46" y="8"/>
                  </a:moveTo>
                  <a:lnTo>
                    <a:pt x="42" y="6"/>
                  </a:lnTo>
                  <a:lnTo>
                    <a:pt x="42" y="4"/>
                  </a:lnTo>
                  <a:lnTo>
                    <a:pt x="40" y="4"/>
                  </a:lnTo>
                  <a:lnTo>
                    <a:pt x="36" y="6"/>
                  </a:lnTo>
                  <a:lnTo>
                    <a:pt x="28" y="4"/>
                  </a:lnTo>
                  <a:lnTo>
                    <a:pt x="26" y="2"/>
                  </a:lnTo>
                  <a:lnTo>
                    <a:pt x="24" y="0"/>
                  </a:lnTo>
                  <a:lnTo>
                    <a:pt x="22" y="0"/>
                  </a:lnTo>
                  <a:lnTo>
                    <a:pt x="18" y="0"/>
                  </a:lnTo>
                  <a:lnTo>
                    <a:pt x="16" y="2"/>
                  </a:lnTo>
                  <a:lnTo>
                    <a:pt x="12" y="4"/>
                  </a:lnTo>
                  <a:lnTo>
                    <a:pt x="10" y="8"/>
                  </a:lnTo>
                  <a:lnTo>
                    <a:pt x="4" y="14"/>
                  </a:lnTo>
                  <a:lnTo>
                    <a:pt x="4" y="16"/>
                  </a:lnTo>
                  <a:lnTo>
                    <a:pt x="2" y="20"/>
                  </a:lnTo>
                  <a:lnTo>
                    <a:pt x="0" y="20"/>
                  </a:lnTo>
                  <a:lnTo>
                    <a:pt x="2" y="22"/>
                  </a:lnTo>
                  <a:lnTo>
                    <a:pt x="2" y="23"/>
                  </a:lnTo>
                  <a:lnTo>
                    <a:pt x="4" y="23"/>
                  </a:lnTo>
                  <a:lnTo>
                    <a:pt x="6" y="23"/>
                  </a:lnTo>
                  <a:lnTo>
                    <a:pt x="20" y="25"/>
                  </a:lnTo>
                  <a:lnTo>
                    <a:pt x="26" y="23"/>
                  </a:lnTo>
                  <a:lnTo>
                    <a:pt x="32" y="25"/>
                  </a:lnTo>
                  <a:lnTo>
                    <a:pt x="50" y="22"/>
                  </a:lnTo>
                  <a:lnTo>
                    <a:pt x="52" y="22"/>
                  </a:lnTo>
                  <a:lnTo>
                    <a:pt x="52" y="20"/>
                  </a:lnTo>
                  <a:lnTo>
                    <a:pt x="52" y="16"/>
                  </a:lnTo>
                  <a:lnTo>
                    <a:pt x="50" y="14"/>
                  </a:lnTo>
                  <a:lnTo>
                    <a:pt x="46" y="12"/>
                  </a:lnTo>
                  <a:lnTo>
                    <a:pt x="44" y="12"/>
                  </a:lnTo>
                  <a:lnTo>
                    <a:pt x="44" y="10"/>
                  </a:lnTo>
                  <a:lnTo>
                    <a:pt x="46" y="10"/>
                  </a:lnTo>
                </a:path>
              </a:pathLst>
            </a:custGeom>
            <a:solidFill>
              <a:schemeClr val="tx2"/>
            </a:solidFill>
            <a:ln w="3175">
              <a:solidFill>
                <a:schemeClr val="bg1"/>
              </a:solidFill>
              <a:round/>
              <a:headEnd/>
              <a:tailEnd/>
            </a:ln>
          </p:spPr>
          <p:txBody>
            <a:bodyPr/>
            <a:lstStyle/>
            <a:p>
              <a:endParaRPr lang="fr-FR" dirty="0"/>
            </a:p>
          </p:txBody>
        </p:sp>
        <p:sp>
          <p:nvSpPr>
            <p:cNvPr id="5506" name="Freeform 575"/>
            <p:cNvSpPr>
              <a:spLocks/>
            </p:cNvSpPr>
            <p:nvPr/>
          </p:nvSpPr>
          <p:spPr bwMode="auto">
            <a:xfrm>
              <a:off x="3058" y="1927"/>
              <a:ext cx="66" cy="90"/>
            </a:xfrm>
            <a:custGeom>
              <a:avLst/>
              <a:gdLst>
                <a:gd name="T0" fmla="*/ 6 w 66"/>
                <a:gd name="T1" fmla="*/ 8 h 90"/>
                <a:gd name="T2" fmla="*/ 6 w 66"/>
                <a:gd name="T3" fmla="*/ 12 h 90"/>
                <a:gd name="T4" fmla="*/ 8 w 66"/>
                <a:gd name="T5" fmla="*/ 12 h 90"/>
                <a:gd name="T6" fmla="*/ 8 w 66"/>
                <a:gd name="T7" fmla="*/ 16 h 90"/>
                <a:gd name="T8" fmla="*/ 10 w 66"/>
                <a:gd name="T9" fmla="*/ 18 h 90"/>
                <a:gd name="T10" fmla="*/ 12 w 66"/>
                <a:gd name="T11" fmla="*/ 20 h 90"/>
                <a:gd name="T12" fmla="*/ 14 w 66"/>
                <a:gd name="T13" fmla="*/ 20 h 90"/>
                <a:gd name="T14" fmla="*/ 10 w 66"/>
                <a:gd name="T15" fmla="*/ 20 h 90"/>
                <a:gd name="T16" fmla="*/ 10 w 66"/>
                <a:gd name="T17" fmla="*/ 24 h 90"/>
                <a:gd name="T18" fmla="*/ 14 w 66"/>
                <a:gd name="T19" fmla="*/ 26 h 90"/>
                <a:gd name="T20" fmla="*/ 14 w 66"/>
                <a:gd name="T21" fmla="*/ 30 h 90"/>
                <a:gd name="T22" fmla="*/ 10 w 66"/>
                <a:gd name="T23" fmla="*/ 36 h 90"/>
                <a:gd name="T24" fmla="*/ 10 w 66"/>
                <a:gd name="T25" fmla="*/ 40 h 90"/>
                <a:gd name="T26" fmla="*/ 14 w 66"/>
                <a:gd name="T27" fmla="*/ 42 h 90"/>
                <a:gd name="T28" fmla="*/ 16 w 66"/>
                <a:gd name="T29" fmla="*/ 44 h 90"/>
                <a:gd name="T30" fmla="*/ 18 w 66"/>
                <a:gd name="T31" fmla="*/ 46 h 90"/>
                <a:gd name="T32" fmla="*/ 14 w 66"/>
                <a:gd name="T33" fmla="*/ 46 h 90"/>
                <a:gd name="T34" fmla="*/ 16 w 66"/>
                <a:gd name="T35" fmla="*/ 50 h 90"/>
                <a:gd name="T36" fmla="*/ 16 w 66"/>
                <a:gd name="T37" fmla="*/ 54 h 90"/>
                <a:gd name="T38" fmla="*/ 12 w 66"/>
                <a:gd name="T39" fmla="*/ 54 h 90"/>
                <a:gd name="T40" fmla="*/ 10 w 66"/>
                <a:gd name="T41" fmla="*/ 56 h 90"/>
                <a:gd name="T42" fmla="*/ 8 w 66"/>
                <a:gd name="T43" fmla="*/ 58 h 90"/>
                <a:gd name="T44" fmla="*/ 10 w 66"/>
                <a:gd name="T45" fmla="*/ 62 h 90"/>
                <a:gd name="T46" fmla="*/ 8 w 66"/>
                <a:gd name="T47" fmla="*/ 60 h 90"/>
                <a:gd name="T48" fmla="*/ 4 w 66"/>
                <a:gd name="T49" fmla="*/ 62 h 90"/>
                <a:gd name="T50" fmla="*/ 2 w 66"/>
                <a:gd name="T51" fmla="*/ 66 h 90"/>
                <a:gd name="T52" fmla="*/ 0 w 66"/>
                <a:gd name="T53" fmla="*/ 70 h 90"/>
                <a:gd name="T54" fmla="*/ 2 w 66"/>
                <a:gd name="T55" fmla="*/ 72 h 90"/>
                <a:gd name="T56" fmla="*/ 0 w 66"/>
                <a:gd name="T57" fmla="*/ 76 h 90"/>
                <a:gd name="T58" fmla="*/ 10 w 66"/>
                <a:gd name="T59" fmla="*/ 86 h 90"/>
                <a:gd name="T60" fmla="*/ 14 w 66"/>
                <a:gd name="T61" fmla="*/ 86 h 90"/>
                <a:gd name="T62" fmla="*/ 14 w 66"/>
                <a:gd name="T63" fmla="*/ 80 h 90"/>
                <a:gd name="T64" fmla="*/ 18 w 66"/>
                <a:gd name="T65" fmla="*/ 76 h 90"/>
                <a:gd name="T66" fmla="*/ 24 w 66"/>
                <a:gd name="T67" fmla="*/ 78 h 90"/>
                <a:gd name="T68" fmla="*/ 30 w 66"/>
                <a:gd name="T69" fmla="*/ 82 h 90"/>
                <a:gd name="T70" fmla="*/ 34 w 66"/>
                <a:gd name="T71" fmla="*/ 86 h 90"/>
                <a:gd name="T72" fmla="*/ 40 w 66"/>
                <a:gd name="T73" fmla="*/ 82 h 90"/>
                <a:gd name="T74" fmla="*/ 44 w 66"/>
                <a:gd name="T75" fmla="*/ 84 h 90"/>
                <a:gd name="T76" fmla="*/ 46 w 66"/>
                <a:gd name="T77" fmla="*/ 82 h 90"/>
                <a:gd name="T78" fmla="*/ 54 w 66"/>
                <a:gd name="T79" fmla="*/ 82 h 90"/>
                <a:gd name="T80" fmla="*/ 60 w 66"/>
                <a:gd name="T81" fmla="*/ 82 h 90"/>
                <a:gd name="T82" fmla="*/ 62 w 66"/>
                <a:gd name="T83" fmla="*/ 68 h 90"/>
                <a:gd name="T84" fmla="*/ 60 w 66"/>
                <a:gd name="T85" fmla="*/ 58 h 90"/>
                <a:gd name="T86" fmla="*/ 64 w 66"/>
                <a:gd name="T87" fmla="*/ 44 h 90"/>
                <a:gd name="T88" fmla="*/ 60 w 66"/>
                <a:gd name="T89" fmla="*/ 38 h 90"/>
                <a:gd name="T90" fmla="*/ 60 w 66"/>
                <a:gd name="T91" fmla="*/ 32 h 90"/>
                <a:gd name="T92" fmla="*/ 50 w 66"/>
                <a:gd name="T93" fmla="*/ 32 h 90"/>
                <a:gd name="T94" fmla="*/ 44 w 66"/>
                <a:gd name="T95" fmla="*/ 22 h 90"/>
                <a:gd name="T96" fmla="*/ 38 w 66"/>
                <a:gd name="T97" fmla="*/ 20 h 90"/>
                <a:gd name="T98" fmla="*/ 34 w 66"/>
                <a:gd name="T99" fmla="*/ 8 h 90"/>
                <a:gd name="T100" fmla="*/ 26 w 66"/>
                <a:gd name="T101" fmla="*/ 2 h 90"/>
                <a:gd name="T102" fmla="*/ 20 w 66"/>
                <a:gd name="T103" fmla="*/ 2 h 90"/>
                <a:gd name="T104" fmla="*/ 14 w 66"/>
                <a:gd name="T105" fmla="*/ 4 h 90"/>
                <a:gd name="T106" fmla="*/ 8 w 66"/>
                <a:gd name="T107" fmla="*/ 6 h 90"/>
                <a:gd name="T108" fmla="*/ 4 w 66"/>
                <a:gd name="T109" fmla="*/ 6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
                <a:gd name="T166" fmla="*/ 0 h 90"/>
                <a:gd name="T167" fmla="*/ 66 w 66"/>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 h="90">
                  <a:moveTo>
                    <a:pt x="4" y="6"/>
                  </a:moveTo>
                  <a:lnTo>
                    <a:pt x="6" y="8"/>
                  </a:lnTo>
                  <a:lnTo>
                    <a:pt x="6" y="10"/>
                  </a:lnTo>
                  <a:lnTo>
                    <a:pt x="6" y="12"/>
                  </a:lnTo>
                  <a:lnTo>
                    <a:pt x="6" y="14"/>
                  </a:lnTo>
                  <a:lnTo>
                    <a:pt x="8" y="12"/>
                  </a:lnTo>
                  <a:lnTo>
                    <a:pt x="8" y="14"/>
                  </a:lnTo>
                  <a:lnTo>
                    <a:pt x="8" y="16"/>
                  </a:lnTo>
                  <a:lnTo>
                    <a:pt x="8" y="18"/>
                  </a:lnTo>
                  <a:lnTo>
                    <a:pt x="10" y="18"/>
                  </a:lnTo>
                  <a:lnTo>
                    <a:pt x="12" y="18"/>
                  </a:lnTo>
                  <a:lnTo>
                    <a:pt x="12" y="20"/>
                  </a:lnTo>
                  <a:lnTo>
                    <a:pt x="14" y="18"/>
                  </a:lnTo>
                  <a:lnTo>
                    <a:pt x="14" y="20"/>
                  </a:lnTo>
                  <a:lnTo>
                    <a:pt x="12" y="20"/>
                  </a:lnTo>
                  <a:lnTo>
                    <a:pt x="10" y="20"/>
                  </a:lnTo>
                  <a:lnTo>
                    <a:pt x="10" y="22"/>
                  </a:lnTo>
                  <a:lnTo>
                    <a:pt x="10" y="24"/>
                  </a:lnTo>
                  <a:lnTo>
                    <a:pt x="10" y="26"/>
                  </a:lnTo>
                  <a:lnTo>
                    <a:pt x="14" y="26"/>
                  </a:lnTo>
                  <a:lnTo>
                    <a:pt x="14" y="28"/>
                  </a:lnTo>
                  <a:lnTo>
                    <a:pt x="14" y="30"/>
                  </a:lnTo>
                  <a:lnTo>
                    <a:pt x="10" y="34"/>
                  </a:lnTo>
                  <a:lnTo>
                    <a:pt x="10" y="36"/>
                  </a:lnTo>
                  <a:lnTo>
                    <a:pt x="10" y="38"/>
                  </a:lnTo>
                  <a:lnTo>
                    <a:pt x="10" y="40"/>
                  </a:lnTo>
                  <a:lnTo>
                    <a:pt x="12" y="40"/>
                  </a:lnTo>
                  <a:lnTo>
                    <a:pt x="14" y="42"/>
                  </a:lnTo>
                  <a:lnTo>
                    <a:pt x="16" y="42"/>
                  </a:lnTo>
                  <a:lnTo>
                    <a:pt x="16" y="44"/>
                  </a:lnTo>
                  <a:lnTo>
                    <a:pt x="18" y="44"/>
                  </a:lnTo>
                  <a:lnTo>
                    <a:pt x="18" y="46"/>
                  </a:lnTo>
                  <a:lnTo>
                    <a:pt x="16" y="46"/>
                  </a:lnTo>
                  <a:lnTo>
                    <a:pt x="14" y="46"/>
                  </a:lnTo>
                  <a:lnTo>
                    <a:pt x="12" y="46"/>
                  </a:lnTo>
                  <a:lnTo>
                    <a:pt x="16" y="50"/>
                  </a:lnTo>
                  <a:lnTo>
                    <a:pt x="16" y="52"/>
                  </a:lnTo>
                  <a:lnTo>
                    <a:pt x="16" y="54"/>
                  </a:lnTo>
                  <a:lnTo>
                    <a:pt x="14" y="54"/>
                  </a:lnTo>
                  <a:lnTo>
                    <a:pt x="12" y="54"/>
                  </a:lnTo>
                  <a:lnTo>
                    <a:pt x="12" y="56"/>
                  </a:lnTo>
                  <a:lnTo>
                    <a:pt x="10" y="56"/>
                  </a:lnTo>
                  <a:lnTo>
                    <a:pt x="8" y="56"/>
                  </a:lnTo>
                  <a:lnTo>
                    <a:pt x="8" y="58"/>
                  </a:lnTo>
                  <a:lnTo>
                    <a:pt x="10" y="60"/>
                  </a:lnTo>
                  <a:lnTo>
                    <a:pt x="10" y="62"/>
                  </a:lnTo>
                  <a:lnTo>
                    <a:pt x="8" y="62"/>
                  </a:lnTo>
                  <a:lnTo>
                    <a:pt x="8" y="60"/>
                  </a:lnTo>
                  <a:lnTo>
                    <a:pt x="6" y="60"/>
                  </a:lnTo>
                  <a:lnTo>
                    <a:pt x="4" y="62"/>
                  </a:lnTo>
                  <a:lnTo>
                    <a:pt x="2" y="64"/>
                  </a:lnTo>
                  <a:lnTo>
                    <a:pt x="2" y="66"/>
                  </a:lnTo>
                  <a:lnTo>
                    <a:pt x="0" y="66"/>
                  </a:lnTo>
                  <a:lnTo>
                    <a:pt x="0" y="70"/>
                  </a:lnTo>
                  <a:lnTo>
                    <a:pt x="0" y="72"/>
                  </a:lnTo>
                  <a:lnTo>
                    <a:pt x="2" y="72"/>
                  </a:lnTo>
                  <a:lnTo>
                    <a:pt x="2" y="74"/>
                  </a:lnTo>
                  <a:lnTo>
                    <a:pt x="0" y="76"/>
                  </a:lnTo>
                  <a:lnTo>
                    <a:pt x="0" y="78"/>
                  </a:lnTo>
                  <a:lnTo>
                    <a:pt x="10" y="86"/>
                  </a:lnTo>
                  <a:lnTo>
                    <a:pt x="12" y="90"/>
                  </a:lnTo>
                  <a:lnTo>
                    <a:pt x="14" y="86"/>
                  </a:lnTo>
                  <a:lnTo>
                    <a:pt x="14" y="84"/>
                  </a:lnTo>
                  <a:lnTo>
                    <a:pt x="14" y="80"/>
                  </a:lnTo>
                  <a:lnTo>
                    <a:pt x="16" y="78"/>
                  </a:lnTo>
                  <a:lnTo>
                    <a:pt x="18" y="76"/>
                  </a:lnTo>
                  <a:lnTo>
                    <a:pt x="20" y="78"/>
                  </a:lnTo>
                  <a:lnTo>
                    <a:pt x="24" y="78"/>
                  </a:lnTo>
                  <a:lnTo>
                    <a:pt x="26" y="80"/>
                  </a:lnTo>
                  <a:lnTo>
                    <a:pt x="30" y="82"/>
                  </a:lnTo>
                  <a:lnTo>
                    <a:pt x="32" y="86"/>
                  </a:lnTo>
                  <a:lnTo>
                    <a:pt x="34" y="86"/>
                  </a:lnTo>
                  <a:lnTo>
                    <a:pt x="36" y="84"/>
                  </a:lnTo>
                  <a:lnTo>
                    <a:pt x="40" y="82"/>
                  </a:lnTo>
                  <a:lnTo>
                    <a:pt x="42" y="84"/>
                  </a:lnTo>
                  <a:lnTo>
                    <a:pt x="44" y="84"/>
                  </a:lnTo>
                  <a:lnTo>
                    <a:pt x="44" y="82"/>
                  </a:lnTo>
                  <a:lnTo>
                    <a:pt x="46" y="82"/>
                  </a:lnTo>
                  <a:lnTo>
                    <a:pt x="50" y="82"/>
                  </a:lnTo>
                  <a:lnTo>
                    <a:pt x="54" y="82"/>
                  </a:lnTo>
                  <a:lnTo>
                    <a:pt x="58" y="82"/>
                  </a:lnTo>
                  <a:lnTo>
                    <a:pt x="60" y="82"/>
                  </a:lnTo>
                  <a:lnTo>
                    <a:pt x="60" y="76"/>
                  </a:lnTo>
                  <a:lnTo>
                    <a:pt x="62" y="68"/>
                  </a:lnTo>
                  <a:lnTo>
                    <a:pt x="66" y="66"/>
                  </a:lnTo>
                  <a:lnTo>
                    <a:pt x="60" y="58"/>
                  </a:lnTo>
                  <a:lnTo>
                    <a:pt x="60" y="46"/>
                  </a:lnTo>
                  <a:lnTo>
                    <a:pt x="64" y="44"/>
                  </a:lnTo>
                  <a:lnTo>
                    <a:pt x="62" y="42"/>
                  </a:lnTo>
                  <a:lnTo>
                    <a:pt x="60" y="38"/>
                  </a:lnTo>
                  <a:lnTo>
                    <a:pt x="62" y="36"/>
                  </a:lnTo>
                  <a:lnTo>
                    <a:pt x="60" y="32"/>
                  </a:lnTo>
                  <a:lnTo>
                    <a:pt x="56" y="34"/>
                  </a:lnTo>
                  <a:lnTo>
                    <a:pt x="50" y="32"/>
                  </a:lnTo>
                  <a:lnTo>
                    <a:pt x="46" y="28"/>
                  </a:lnTo>
                  <a:lnTo>
                    <a:pt x="44" y="22"/>
                  </a:lnTo>
                  <a:lnTo>
                    <a:pt x="42" y="20"/>
                  </a:lnTo>
                  <a:lnTo>
                    <a:pt x="38" y="20"/>
                  </a:lnTo>
                  <a:lnTo>
                    <a:pt x="36" y="16"/>
                  </a:lnTo>
                  <a:lnTo>
                    <a:pt x="34" y="8"/>
                  </a:lnTo>
                  <a:lnTo>
                    <a:pt x="30" y="4"/>
                  </a:lnTo>
                  <a:lnTo>
                    <a:pt x="26" y="2"/>
                  </a:lnTo>
                  <a:lnTo>
                    <a:pt x="24" y="0"/>
                  </a:lnTo>
                  <a:lnTo>
                    <a:pt x="20" y="2"/>
                  </a:lnTo>
                  <a:lnTo>
                    <a:pt x="18" y="2"/>
                  </a:lnTo>
                  <a:lnTo>
                    <a:pt x="14" y="4"/>
                  </a:lnTo>
                  <a:lnTo>
                    <a:pt x="10" y="4"/>
                  </a:lnTo>
                  <a:lnTo>
                    <a:pt x="8" y="6"/>
                  </a:lnTo>
                  <a:lnTo>
                    <a:pt x="6" y="6"/>
                  </a:lnTo>
                  <a:lnTo>
                    <a:pt x="4" y="6"/>
                  </a:lnTo>
                  <a:close/>
                </a:path>
              </a:pathLst>
            </a:custGeom>
            <a:solidFill>
              <a:schemeClr val="tx2"/>
            </a:solidFill>
            <a:ln w="3175">
              <a:solidFill>
                <a:schemeClr val="bg1"/>
              </a:solidFill>
              <a:round/>
              <a:headEnd/>
              <a:tailEnd/>
            </a:ln>
          </p:spPr>
          <p:txBody>
            <a:bodyPr/>
            <a:lstStyle/>
            <a:p>
              <a:endParaRPr lang="fr-FR" dirty="0"/>
            </a:p>
          </p:txBody>
        </p:sp>
        <p:sp>
          <p:nvSpPr>
            <p:cNvPr id="5507" name="Freeform 576"/>
            <p:cNvSpPr>
              <a:spLocks/>
            </p:cNvSpPr>
            <p:nvPr/>
          </p:nvSpPr>
          <p:spPr bwMode="auto">
            <a:xfrm>
              <a:off x="3058" y="1927"/>
              <a:ext cx="66" cy="90"/>
            </a:xfrm>
            <a:custGeom>
              <a:avLst/>
              <a:gdLst>
                <a:gd name="T0" fmla="*/ 6 w 66"/>
                <a:gd name="T1" fmla="*/ 8 h 90"/>
                <a:gd name="T2" fmla="*/ 6 w 66"/>
                <a:gd name="T3" fmla="*/ 12 h 90"/>
                <a:gd name="T4" fmla="*/ 8 w 66"/>
                <a:gd name="T5" fmla="*/ 12 h 90"/>
                <a:gd name="T6" fmla="*/ 8 w 66"/>
                <a:gd name="T7" fmla="*/ 16 h 90"/>
                <a:gd name="T8" fmla="*/ 10 w 66"/>
                <a:gd name="T9" fmla="*/ 18 h 90"/>
                <a:gd name="T10" fmla="*/ 12 w 66"/>
                <a:gd name="T11" fmla="*/ 20 h 90"/>
                <a:gd name="T12" fmla="*/ 14 w 66"/>
                <a:gd name="T13" fmla="*/ 20 h 90"/>
                <a:gd name="T14" fmla="*/ 10 w 66"/>
                <a:gd name="T15" fmla="*/ 20 h 90"/>
                <a:gd name="T16" fmla="*/ 10 w 66"/>
                <a:gd name="T17" fmla="*/ 24 h 90"/>
                <a:gd name="T18" fmla="*/ 14 w 66"/>
                <a:gd name="T19" fmla="*/ 26 h 90"/>
                <a:gd name="T20" fmla="*/ 14 w 66"/>
                <a:gd name="T21" fmla="*/ 30 h 90"/>
                <a:gd name="T22" fmla="*/ 10 w 66"/>
                <a:gd name="T23" fmla="*/ 36 h 90"/>
                <a:gd name="T24" fmla="*/ 10 w 66"/>
                <a:gd name="T25" fmla="*/ 40 h 90"/>
                <a:gd name="T26" fmla="*/ 14 w 66"/>
                <a:gd name="T27" fmla="*/ 42 h 90"/>
                <a:gd name="T28" fmla="*/ 16 w 66"/>
                <a:gd name="T29" fmla="*/ 44 h 90"/>
                <a:gd name="T30" fmla="*/ 18 w 66"/>
                <a:gd name="T31" fmla="*/ 46 h 90"/>
                <a:gd name="T32" fmla="*/ 14 w 66"/>
                <a:gd name="T33" fmla="*/ 46 h 90"/>
                <a:gd name="T34" fmla="*/ 16 w 66"/>
                <a:gd name="T35" fmla="*/ 50 h 90"/>
                <a:gd name="T36" fmla="*/ 16 w 66"/>
                <a:gd name="T37" fmla="*/ 54 h 90"/>
                <a:gd name="T38" fmla="*/ 12 w 66"/>
                <a:gd name="T39" fmla="*/ 54 h 90"/>
                <a:gd name="T40" fmla="*/ 10 w 66"/>
                <a:gd name="T41" fmla="*/ 56 h 90"/>
                <a:gd name="T42" fmla="*/ 8 w 66"/>
                <a:gd name="T43" fmla="*/ 58 h 90"/>
                <a:gd name="T44" fmla="*/ 10 w 66"/>
                <a:gd name="T45" fmla="*/ 62 h 90"/>
                <a:gd name="T46" fmla="*/ 8 w 66"/>
                <a:gd name="T47" fmla="*/ 60 h 90"/>
                <a:gd name="T48" fmla="*/ 4 w 66"/>
                <a:gd name="T49" fmla="*/ 62 h 90"/>
                <a:gd name="T50" fmla="*/ 2 w 66"/>
                <a:gd name="T51" fmla="*/ 66 h 90"/>
                <a:gd name="T52" fmla="*/ 0 w 66"/>
                <a:gd name="T53" fmla="*/ 70 h 90"/>
                <a:gd name="T54" fmla="*/ 2 w 66"/>
                <a:gd name="T55" fmla="*/ 72 h 90"/>
                <a:gd name="T56" fmla="*/ 0 w 66"/>
                <a:gd name="T57" fmla="*/ 76 h 90"/>
                <a:gd name="T58" fmla="*/ 10 w 66"/>
                <a:gd name="T59" fmla="*/ 86 h 90"/>
                <a:gd name="T60" fmla="*/ 14 w 66"/>
                <a:gd name="T61" fmla="*/ 86 h 90"/>
                <a:gd name="T62" fmla="*/ 14 w 66"/>
                <a:gd name="T63" fmla="*/ 80 h 90"/>
                <a:gd name="T64" fmla="*/ 18 w 66"/>
                <a:gd name="T65" fmla="*/ 76 h 90"/>
                <a:gd name="T66" fmla="*/ 24 w 66"/>
                <a:gd name="T67" fmla="*/ 78 h 90"/>
                <a:gd name="T68" fmla="*/ 30 w 66"/>
                <a:gd name="T69" fmla="*/ 82 h 90"/>
                <a:gd name="T70" fmla="*/ 34 w 66"/>
                <a:gd name="T71" fmla="*/ 86 h 90"/>
                <a:gd name="T72" fmla="*/ 40 w 66"/>
                <a:gd name="T73" fmla="*/ 82 h 90"/>
                <a:gd name="T74" fmla="*/ 44 w 66"/>
                <a:gd name="T75" fmla="*/ 84 h 90"/>
                <a:gd name="T76" fmla="*/ 46 w 66"/>
                <a:gd name="T77" fmla="*/ 82 h 90"/>
                <a:gd name="T78" fmla="*/ 54 w 66"/>
                <a:gd name="T79" fmla="*/ 82 h 90"/>
                <a:gd name="T80" fmla="*/ 60 w 66"/>
                <a:gd name="T81" fmla="*/ 82 h 90"/>
                <a:gd name="T82" fmla="*/ 62 w 66"/>
                <a:gd name="T83" fmla="*/ 68 h 90"/>
                <a:gd name="T84" fmla="*/ 60 w 66"/>
                <a:gd name="T85" fmla="*/ 58 h 90"/>
                <a:gd name="T86" fmla="*/ 64 w 66"/>
                <a:gd name="T87" fmla="*/ 44 h 90"/>
                <a:gd name="T88" fmla="*/ 60 w 66"/>
                <a:gd name="T89" fmla="*/ 38 h 90"/>
                <a:gd name="T90" fmla="*/ 60 w 66"/>
                <a:gd name="T91" fmla="*/ 32 h 90"/>
                <a:gd name="T92" fmla="*/ 50 w 66"/>
                <a:gd name="T93" fmla="*/ 32 h 90"/>
                <a:gd name="T94" fmla="*/ 44 w 66"/>
                <a:gd name="T95" fmla="*/ 22 h 90"/>
                <a:gd name="T96" fmla="*/ 38 w 66"/>
                <a:gd name="T97" fmla="*/ 20 h 90"/>
                <a:gd name="T98" fmla="*/ 34 w 66"/>
                <a:gd name="T99" fmla="*/ 8 h 90"/>
                <a:gd name="T100" fmla="*/ 26 w 66"/>
                <a:gd name="T101" fmla="*/ 2 h 90"/>
                <a:gd name="T102" fmla="*/ 20 w 66"/>
                <a:gd name="T103" fmla="*/ 2 h 90"/>
                <a:gd name="T104" fmla="*/ 14 w 66"/>
                <a:gd name="T105" fmla="*/ 4 h 90"/>
                <a:gd name="T106" fmla="*/ 8 w 66"/>
                <a:gd name="T107" fmla="*/ 6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
                <a:gd name="T163" fmla="*/ 0 h 90"/>
                <a:gd name="T164" fmla="*/ 66 w 66"/>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 h="90">
                  <a:moveTo>
                    <a:pt x="4" y="6"/>
                  </a:moveTo>
                  <a:lnTo>
                    <a:pt x="6" y="8"/>
                  </a:lnTo>
                  <a:lnTo>
                    <a:pt x="6" y="10"/>
                  </a:lnTo>
                  <a:lnTo>
                    <a:pt x="6" y="12"/>
                  </a:lnTo>
                  <a:lnTo>
                    <a:pt x="6" y="14"/>
                  </a:lnTo>
                  <a:lnTo>
                    <a:pt x="8" y="12"/>
                  </a:lnTo>
                  <a:lnTo>
                    <a:pt x="8" y="14"/>
                  </a:lnTo>
                  <a:lnTo>
                    <a:pt x="8" y="16"/>
                  </a:lnTo>
                  <a:lnTo>
                    <a:pt x="8" y="18"/>
                  </a:lnTo>
                  <a:lnTo>
                    <a:pt x="10" y="18"/>
                  </a:lnTo>
                  <a:lnTo>
                    <a:pt x="12" y="18"/>
                  </a:lnTo>
                  <a:lnTo>
                    <a:pt x="12" y="20"/>
                  </a:lnTo>
                  <a:lnTo>
                    <a:pt x="14" y="18"/>
                  </a:lnTo>
                  <a:lnTo>
                    <a:pt x="14" y="20"/>
                  </a:lnTo>
                  <a:lnTo>
                    <a:pt x="12" y="20"/>
                  </a:lnTo>
                  <a:lnTo>
                    <a:pt x="10" y="20"/>
                  </a:lnTo>
                  <a:lnTo>
                    <a:pt x="10" y="22"/>
                  </a:lnTo>
                  <a:lnTo>
                    <a:pt x="10" y="24"/>
                  </a:lnTo>
                  <a:lnTo>
                    <a:pt x="10" y="26"/>
                  </a:lnTo>
                  <a:lnTo>
                    <a:pt x="14" y="26"/>
                  </a:lnTo>
                  <a:lnTo>
                    <a:pt x="14" y="28"/>
                  </a:lnTo>
                  <a:lnTo>
                    <a:pt x="14" y="30"/>
                  </a:lnTo>
                  <a:lnTo>
                    <a:pt x="10" y="34"/>
                  </a:lnTo>
                  <a:lnTo>
                    <a:pt x="10" y="36"/>
                  </a:lnTo>
                  <a:lnTo>
                    <a:pt x="10" y="38"/>
                  </a:lnTo>
                  <a:lnTo>
                    <a:pt x="10" y="40"/>
                  </a:lnTo>
                  <a:lnTo>
                    <a:pt x="12" y="40"/>
                  </a:lnTo>
                  <a:lnTo>
                    <a:pt x="14" y="42"/>
                  </a:lnTo>
                  <a:lnTo>
                    <a:pt x="16" y="42"/>
                  </a:lnTo>
                  <a:lnTo>
                    <a:pt x="16" y="44"/>
                  </a:lnTo>
                  <a:lnTo>
                    <a:pt x="18" y="44"/>
                  </a:lnTo>
                  <a:lnTo>
                    <a:pt x="18" y="46"/>
                  </a:lnTo>
                  <a:lnTo>
                    <a:pt x="16" y="46"/>
                  </a:lnTo>
                  <a:lnTo>
                    <a:pt x="14" y="46"/>
                  </a:lnTo>
                  <a:lnTo>
                    <a:pt x="12" y="46"/>
                  </a:lnTo>
                  <a:lnTo>
                    <a:pt x="16" y="50"/>
                  </a:lnTo>
                  <a:lnTo>
                    <a:pt x="16" y="52"/>
                  </a:lnTo>
                  <a:lnTo>
                    <a:pt x="16" y="54"/>
                  </a:lnTo>
                  <a:lnTo>
                    <a:pt x="14" y="54"/>
                  </a:lnTo>
                  <a:lnTo>
                    <a:pt x="12" y="54"/>
                  </a:lnTo>
                  <a:lnTo>
                    <a:pt x="12" y="56"/>
                  </a:lnTo>
                  <a:lnTo>
                    <a:pt x="10" y="56"/>
                  </a:lnTo>
                  <a:lnTo>
                    <a:pt x="8" y="56"/>
                  </a:lnTo>
                  <a:lnTo>
                    <a:pt x="8" y="58"/>
                  </a:lnTo>
                  <a:lnTo>
                    <a:pt x="10" y="60"/>
                  </a:lnTo>
                  <a:lnTo>
                    <a:pt x="10" y="62"/>
                  </a:lnTo>
                  <a:lnTo>
                    <a:pt x="8" y="62"/>
                  </a:lnTo>
                  <a:lnTo>
                    <a:pt x="8" y="60"/>
                  </a:lnTo>
                  <a:lnTo>
                    <a:pt x="6" y="60"/>
                  </a:lnTo>
                  <a:lnTo>
                    <a:pt x="4" y="62"/>
                  </a:lnTo>
                  <a:lnTo>
                    <a:pt x="2" y="64"/>
                  </a:lnTo>
                  <a:lnTo>
                    <a:pt x="2" y="66"/>
                  </a:lnTo>
                  <a:lnTo>
                    <a:pt x="0" y="66"/>
                  </a:lnTo>
                  <a:lnTo>
                    <a:pt x="0" y="70"/>
                  </a:lnTo>
                  <a:lnTo>
                    <a:pt x="0" y="72"/>
                  </a:lnTo>
                  <a:lnTo>
                    <a:pt x="2" y="72"/>
                  </a:lnTo>
                  <a:lnTo>
                    <a:pt x="2" y="74"/>
                  </a:lnTo>
                  <a:lnTo>
                    <a:pt x="0" y="76"/>
                  </a:lnTo>
                  <a:lnTo>
                    <a:pt x="0" y="78"/>
                  </a:lnTo>
                  <a:lnTo>
                    <a:pt x="10" y="86"/>
                  </a:lnTo>
                  <a:lnTo>
                    <a:pt x="12" y="90"/>
                  </a:lnTo>
                  <a:lnTo>
                    <a:pt x="14" y="86"/>
                  </a:lnTo>
                  <a:lnTo>
                    <a:pt x="14" y="84"/>
                  </a:lnTo>
                  <a:lnTo>
                    <a:pt x="14" y="80"/>
                  </a:lnTo>
                  <a:lnTo>
                    <a:pt x="16" y="78"/>
                  </a:lnTo>
                  <a:lnTo>
                    <a:pt x="18" y="76"/>
                  </a:lnTo>
                  <a:lnTo>
                    <a:pt x="20" y="78"/>
                  </a:lnTo>
                  <a:lnTo>
                    <a:pt x="24" y="78"/>
                  </a:lnTo>
                  <a:lnTo>
                    <a:pt x="26" y="80"/>
                  </a:lnTo>
                  <a:lnTo>
                    <a:pt x="30" y="82"/>
                  </a:lnTo>
                  <a:lnTo>
                    <a:pt x="32" y="86"/>
                  </a:lnTo>
                  <a:lnTo>
                    <a:pt x="34" y="86"/>
                  </a:lnTo>
                  <a:lnTo>
                    <a:pt x="36" y="84"/>
                  </a:lnTo>
                  <a:lnTo>
                    <a:pt x="40" y="82"/>
                  </a:lnTo>
                  <a:lnTo>
                    <a:pt x="42" y="84"/>
                  </a:lnTo>
                  <a:lnTo>
                    <a:pt x="44" y="84"/>
                  </a:lnTo>
                  <a:lnTo>
                    <a:pt x="44" y="82"/>
                  </a:lnTo>
                  <a:lnTo>
                    <a:pt x="46" y="82"/>
                  </a:lnTo>
                  <a:lnTo>
                    <a:pt x="50" y="82"/>
                  </a:lnTo>
                  <a:lnTo>
                    <a:pt x="54" y="82"/>
                  </a:lnTo>
                  <a:lnTo>
                    <a:pt x="58" y="82"/>
                  </a:lnTo>
                  <a:lnTo>
                    <a:pt x="60" y="82"/>
                  </a:lnTo>
                  <a:lnTo>
                    <a:pt x="60" y="76"/>
                  </a:lnTo>
                  <a:lnTo>
                    <a:pt x="62" y="68"/>
                  </a:lnTo>
                  <a:lnTo>
                    <a:pt x="66" y="66"/>
                  </a:lnTo>
                  <a:lnTo>
                    <a:pt x="60" y="58"/>
                  </a:lnTo>
                  <a:lnTo>
                    <a:pt x="60" y="46"/>
                  </a:lnTo>
                  <a:lnTo>
                    <a:pt x="64" y="44"/>
                  </a:lnTo>
                  <a:lnTo>
                    <a:pt x="62" y="42"/>
                  </a:lnTo>
                  <a:lnTo>
                    <a:pt x="60" y="38"/>
                  </a:lnTo>
                  <a:lnTo>
                    <a:pt x="62" y="36"/>
                  </a:lnTo>
                  <a:lnTo>
                    <a:pt x="60" y="32"/>
                  </a:lnTo>
                  <a:lnTo>
                    <a:pt x="56" y="34"/>
                  </a:lnTo>
                  <a:lnTo>
                    <a:pt x="50" y="32"/>
                  </a:lnTo>
                  <a:lnTo>
                    <a:pt x="46" y="28"/>
                  </a:lnTo>
                  <a:lnTo>
                    <a:pt x="44" y="22"/>
                  </a:lnTo>
                  <a:lnTo>
                    <a:pt x="42" y="20"/>
                  </a:lnTo>
                  <a:lnTo>
                    <a:pt x="38" y="20"/>
                  </a:lnTo>
                  <a:lnTo>
                    <a:pt x="36" y="16"/>
                  </a:lnTo>
                  <a:lnTo>
                    <a:pt x="34" y="8"/>
                  </a:lnTo>
                  <a:lnTo>
                    <a:pt x="30" y="4"/>
                  </a:lnTo>
                  <a:lnTo>
                    <a:pt x="26" y="2"/>
                  </a:lnTo>
                  <a:lnTo>
                    <a:pt x="24" y="0"/>
                  </a:lnTo>
                  <a:lnTo>
                    <a:pt x="20" y="2"/>
                  </a:lnTo>
                  <a:lnTo>
                    <a:pt x="18" y="2"/>
                  </a:lnTo>
                  <a:lnTo>
                    <a:pt x="14" y="4"/>
                  </a:lnTo>
                  <a:lnTo>
                    <a:pt x="10" y="4"/>
                  </a:lnTo>
                  <a:lnTo>
                    <a:pt x="8" y="6"/>
                  </a:lnTo>
                  <a:lnTo>
                    <a:pt x="6" y="6"/>
                  </a:lnTo>
                </a:path>
              </a:pathLst>
            </a:custGeom>
            <a:solidFill>
              <a:schemeClr val="tx2"/>
            </a:solidFill>
            <a:ln w="3175">
              <a:solidFill>
                <a:schemeClr val="bg1"/>
              </a:solidFill>
              <a:round/>
              <a:headEnd/>
              <a:tailEnd/>
            </a:ln>
          </p:spPr>
          <p:txBody>
            <a:bodyPr/>
            <a:lstStyle/>
            <a:p>
              <a:endParaRPr lang="fr-FR" dirty="0"/>
            </a:p>
          </p:txBody>
        </p:sp>
        <p:sp>
          <p:nvSpPr>
            <p:cNvPr id="5508" name="Freeform 577"/>
            <p:cNvSpPr>
              <a:spLocks/>
            </p:cNvSpPr>
            <p:nvPr/>
          </p:nvSpPr>
          <p:spPr bwMode="auto">
            <a:xfrm>
              <a:off x="3074" y="1702"/>
              <a:ext cx="50" cy="36"/>
            </a:xfrm>
            <a:custGeom>
              <a:avLst/>
              <a:gdLst>
                <a:gd name="T0" fmla="*/ 0 w 50"/>
                <a:gd name="T1" fmla="*/ 32 h 36"/>
                <a:gd name="T2" fmla="*/ 4 w 50"/>
                <a:gd name="T3" fmla="*/ 30 h 36"/>
                <a:gd name="T4" fmla="*/ 6 w 50"/>
                <a:gd name="T5" fmla="*/ 24 h 36"/>
                <a:gd name="T6" fmla="*/ 6 w 50"/>
                <a:gd name="T7" fmla="*/ 20 h 36"/>
                <a:gd name="T8" fmla="*/ 8 w 50"/>
                <a:gd name="T9" fmla="*/ 20 h 36"/>
                <a:gd name="T10" fmla="*/ 14 w 50"/>
                <a:gd name="T11" fmla="*/ 18 h 36"/>
                <a:gd name="T12" fmla="*/ 22 w 50"/>
                <a:gd name="T13" fmla="*/ 8 h 36"/>
                <a:gd name="T14" fmla="*/ 24 w 50"/>
                <a:gd name="T15" fmla="*/ 0 h 36"/>
                <a:gd name="T16" fmla="*/ 22 w 50"/>
                <a:gd name="T17" fmla="*/ 8 h 36"/>
                <a:gd name="T18" fmla="*/ 16 w 50"/>
                <a:gd name="T19" fmla="*/ 18 h 36"/>
                <a:gd name="T20" fmla="*/ 18 w 50"/>
                <a:gd name="T21" fmla="*/ 20 h 36"/>
                <a:gd name="T22" fmla="*/ 22 w 50"/>
                <a:gd name="T23" fmla="*/ 20 h 36"/>
                <a:gd name="T24" fmla="*/ 24 w 50"/>
                <a:gd name="T25" fmla="*/ 20 h 36"/>
                <a:gd name="T26" fmla="*/ 24 w 50"/>
                <a:gd name="T27" fmla="*/ 14 h 36"/>
                <a:gd name="T28" fmla="*/ 26 w 50"/>
                <a:gd name="T29" fmla="*/ 12 h 36"/>
                <a:gd name="T30" fmla="*/ 28 w 50"/>
                <a:gd name="T31" fmla="*/ 10 h 36"/>
                <a:gd name="T32" fmla="*/ 30 w 50"/>
                <a:gd name="T33" fmla="*/ 12 h 36"/>
                <a:gd name="T34" fmla="*/ 32 w 50"/>
                <a:gd name="T35" fmla="*/ 12 h 36"/>
                <a:gd name="T36" fmla="*/ 34 w 50"/>
                <a:gd name="T37" fmla="*/ 14 h 36"/>
                <a:gd name="T38" fmla="*/ 40 w 50"/>
                <a:gd name="T39" fmla="*/ 16 h 36"/>
                <a:gd name="T40" fmla="*/ 44 w 50"/>
                <a:gd name="T41" fmla="*/ 16 h 36"/>
                <a:gd name="T42" fmla="*/ 46 w 50"/>
                <a:gd name="T43" fmla="*/ 16 h 36"/>
                <a:gd name="T44" fmla="*/ 50 w 50"/>
                <a:gd name="T45" fmla="*/ 22 h 36"/>
                <a:gd name="T46" fmla="*/ 48 w 50"/>
                <a:gd name="T47" fmla="*/ 26 h 36"/>
                <a:gd name="T48" fmla="*/ 48 w 50"/>
                <a:gd name="T49" fmla="*/ 34 h 36"/>
                <a:gd name="T50" fmla="*/ 34 w 50"/>
                <a:gd name="T51" fmla="*/ 36 h 36"/>
                <a:gd name="T52" fmla="*/ 2 w 50"/>
                <a:gd name="T53" fmla="*/ 32 h 36"/>
                <a:gd name="T54" fmla="*/ 0 w 50"/>
                <a:gd name="T55" fmla="*/ 32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36"/>
                <a:gd name="T86" fmla="*/ 50 w 50"/>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36">
                  <a:moveTo>
                    <a:pt x="0" y="32"/>
                  </a:moveTo>
                  <a:lnTo>
                    <a:pt x="4" y="30"/>
                  </a:lnTo>
                  <a:lnTo>
                    <a:pt x="6" y="24"/>
                  </a:lnTo>
                  <a:lnTo>
                    <a:pt x="6" y="20"/>
                  </a:lnTo>
                  <a:lnTo>
                    <a:pt x="8" y="20"/>
                  </a:lnTo>
                  <a:lnTo>
                    <a:pt x="14" y="18"/>
                  </a:lnTo>
                  <a:lnTo>
                    <a:pt x="22" y="8"/>
                  </a:lnTo>
                  <a:lnTo>
                    <a:pt x="24" y="0"/>
                  </a:lnTo>
                  <a:lnTo>
                    <a:pt x="22" y="8"/>
                  </a:lnTo>
                  <a:lnTo>
                    <a:pt x="16" y="18"/>
                  </a:lnTo>
                  <a:lnTo>
                    <a:pt x="18" y="20"/>
                  </a:lnTo>
                  <a:lnTo>
                    <a:pt x="22" y="20"/>
                  </a:lnTo>
                  <a:lnTo>
                    <a:pt x="24" y="20"/>
                  </a:lnTo>
                  <a:lnTo>
                    <a:pt x="24" y="14"/>
                  </a:lnTo>
                  <a:lnTo>
                    <a:pt x="26" y="12"/>
                  </a:lnTo>
                  <a:lnTo>
                    <a:pt x="28" y="10"/>
                  </a:lnTo>
                  <a:lnTo>
                    <a:pt x="30" y="12"/>
                  </a:lnTo>
                  <a:lnTo>
                    <a:pt x="32" y="12"/>
                  </a:lnTo>
                  <a:lnTo>
                    <a:pt x="34" y="14"/>
                  </a:lnTo>
                  <a:lnTo>
                    <a:pt x="40" y="16"/>
                  </a:lnTo>
                  <a:lnTo>
                    <a:pt x="44" y="16"/>
                  </a:lnTo>
                  <a:lnTo>
                    <a:pt x="46" y="16"/>
                  </a:lnTo>
                  <a:lnTo>
                    <a:pt x="50" y="22"/>
                  </a:lnTo>
                  <a:lnTo>
                    <a:pt x="48" y="26"/>
                  </a:lnTo>
                  <a:lnTo>
                    <a:pt x="48" y="34"/>
                  </a:lnTo>
                  <a:lnTo>
                    <a:pt x="34" y="36"/>
                  </a:lnTo>
                  <a:lnTo>
                    <a:pt x="2" y="32"/>
                  </a:lnTo>
                  <a:lnTo>
                    <a:pt x="0" y="32"/>
                  </a:lnTo>
                  <a:close/>
                </a:path>
              </a:pathLst>
            </a:custGeom>
            <a:solidFill>
              <a:schemeClr val="tx2"/>
            </a:solidFill>
            <a:ln w="3175">
              <a:solidFill>
                <a:schemeClr val="bg1"/>
              </a:solidFill>
              <a:round/>
              <a:headEnd/>
              <a:tailEnd/>
            </a:ln>
          </p:spPr>
          <p:txBody>
            <a:bodyPr/>
            <a:lstStyle/>
            <a:p>
              <a:endParaRPr lang="fr-FR" dirty="0"/>
            </a:p>
          </p:txBody>
        </p:sp>
        <p:sp>
          <p:nvSpPr>
            <p:cNvPr id="5509" name="Freeform 578"/>
            <p:cNvSpPr>
              <a:spLocks/>
            </p:cNvSpPr>
            <p:nvPr/>
          </p:nvSpPr>
          <p:spPr bwMode="auto">
            <a:xfrm>
              <a:off x="3074" y="1702"/>
              <a:ext cx="50" cy="36"/>
            </a:xfrm>
            <a:custGeom>
              <a:avLst/>
              <a:gdLst>
                <a:gd name="T0" fmla="*/ 0 w 50"/>
                <a:gd name="T1" fmla="*/ 32 h 36"/>
                <a:gd name="T2" fmla="*/ 4 w 50"/>
                <a:gd name="T3" fmla="*/ 30 h 36"/>
                <a:gd name="T4" fmla="*/ 6 w 50"/>
                <a:gd name="T5" fmla="*/ 24 h 36"/>
                <a:gd name="T6" fmla="*/ 6 w 50"/>
                <a:gd name="T7" fmla="*/ 20 h 36"/>
                <a:gd name="T8" fmla="*/ 8 w 50"/>
                <a:gd name="T9" fmla="*/ 20 h 36"/>
                <a:gd name="T10" fmla="*/ 14 w 50"/>
                <a:gd name="T11" fmla="*/ 18 h 36"/>
                <a:gd name="T12" fmla="*/ 22 w 50"/>
                <a:gd name="T13" fmla="*/ 8 h 36"/>
                <a:gd name="T14" fmla="*/ 24 w 50"/>
                <a:gd name="T15" fmla="*/ 0 h 36"/>
                <a:gd name="T16" fmla="*/ 22 w 50"/>
                <a:gd name="T17" fmla="*/ 8 h 36"/>
                <a:gd name="T18" fmla="*/ 16 w 50"/>
                <a:gd name="T19" fmla="*/ 18 h 36"/>
                <a:gd name="T20" fmla="*/ 18 w 50"/>
                <a:gd name="T21" fmla="*/ 20 h 36"/>
                <a:gd name="T22" fmla="*/ 22 w 50"/>
                <a:gd name="T23" fmla="*/ 20 h 36"/>
                <a:gd name="T24" fmla="*/ 24 w 50"/>
                <a:gd name="T25" fmla="*/ 20 h 36"/>
                <a:gd name="T26" fmla="*/ 24 w 50"/>
                <a:gd name="T27" fmla="*/ 14 h 36"/>
                <a:gd name="T28" fmla="*/ 26 w 50"/>
                <a:gd name="T29" fmla="*/ 12 h 36"/>
                <a:gd name="T30" fmla="*/ 28 w 50"/>
                <a:gd name="T31" fmla="*/ 10 h 36"/>
                <a:gd name="T32" fmla="*/ 30 w 50"/>
                <a:gd name="T33" fmla="*/ 12 h 36"/>
                <a:gd name="T34" fmla="*/ 32 w 50"/>
                <a:gd name="T35" fmla="*/ 12 h 36"/>
                <a:gd name="T36" fmla="*/ 34 w 50"/>
                <a:gd name="T37" fmla="*/ 14 h 36"/>
                <a:gd name="T38" fmla="*/ 40 w 50"/>
                <a:gd name="T39" fmla="*/ 16 h 36"/>
                <a:gd name="T40" fmla="*/ 44 w 50"/>
                <a:gd name="T41" fmla="*/ 16 h 36"/>
                <a:gd name="T42" fmla="*/ 46 w 50"/>
                <a:gd name="T43" fmla="*/ 16 h 36"/>
                <a:gd name="T44" fmla="*/ 50 w 50"/>
                <a:gd name="T45" fmla="*/ 22 h 36"/>
                <a:gd name="T46" fmla="*/ 48 w 50"/>
                <a:gd name="T47" fmla="*/ 26 h 36"/>
                <a:gd name="T48" fmla="*/ 48 w 50"/>
                <a:gd name="T49" fmla="*/ 34 h 36"/>
                <a:gd name="T50" fmla="*/ 34 w 50"/>
                <a:gd name="T51" fmla="*/ 36 h 36"/>
                <a:gd name="T52" fmla="*/ 2 w 50"/>
                <a:gd name="T53" fmla="*/ 32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
                <a:gd name="T82" fmla="*/ 0 h 36"/>
                <a:gd name="T83" fmla="*/ 50 w 50"/>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 h="36">
                  <a:moveTo>
                    <a:pt x="0" y="32"/>
                  </a:moveTo>
                  <a:lnTo>
                    <a:pt x="4" y="30"/>
                  </a:lnTo>
                  <a:lnTo>
                    <a:pt x="6" y="24"/>
                  </a:lnTo>
                  <a:lnTo>
                    <a:pt x="6" y="20"/>
                  </a:lnTo>
                  <a:lnTo>
                    <a:pt x="8" y="20"/>
                  </a:lnTo>
                  <a:lnTo>
                    <a:pt x="14" y="18"/>
                  </a:lnTo>
                  <a:lnTo>
                    <a:pt x="22" y="8"/>
                  </a:lnTo>
                  <a:lnTo>
                    <a:pt x="24" y="0"/>
                  </a:lnTo>
                  <a:lnTo>
                    <a:pt x="22" y="8"/>
                  </a:lnTo>
                  <a:lnTo>
                    <a:pt x="16" y="18"/>
                  </a:lnTo>
                  <a:lnTo>
                    <a:pt x="18" y="20"/>
                  </a:lnTo>
                  <a:lnTo>
                    <a:pt x="22" y="20"/>
                  </a:lnTo>
                  <a:lnTo>
                    <a:pt x="24" y="20"/>
                  </a:lnTo>
                  <a:lnTo>
                    <a:pt x="24" y="14"/>
                  </a:lnTo>
                  <a:lnTo>
                    <a:pt x="26" y="12"/>
                  </a:lnTo>
                  <a:lnTo>
                    <a:pt x="28" y="10"/>
                  </a:lnTo>
                  <a:lnTo>
                    <a:pt x="30" y="12"/>
                  </a:lnTo>
                  <a:lnTo>
                    <a:pt x="32" y="12"/>
                  </a:lnTo>
                  <a:lnTo>
                    <a:pt x="34" y="14"/>
                  </a:lnTo>
                  <a:lnTo>
                    <a:pt x="40" y="16"/>
                  </a:lnTo>
                  <a:lnTo>
                    <a:pt x="44" y="16"/>
                  </a:lnTo>
                  <a:lnTo>
                    <a:pt x="46" y="16"/>
                  </a:lnTo>
                  <a:lnTo>
                    <a:pt x="50" y="22"/>
                  </a:lnTo>
                  <a:lnTo>
                    <a:pt x="48" y="26"/>
                  </a:lnTo>
                  <a:lnTo>
                    <a:pt x="48" y="34"/>
                  </a:lnTo>
                  <a:lnTo>
                    <a:pt x="34" y="36"/>
                  </a:lnTo>
                  <a:lnTo>
                    <a:pt x="2" y="32"/>
                  </a:lnTo>
                </a:path>
              </a:pathLst>
            </a:custGeom>
            <a:solidFill>
              <a:schemeClr val="tx2"/>
            </a:solidFill>
            <a:ln w="3175">
              <a:solidFill>
                <a:schemeClr val="bg1"/>
              </a:solidFill>
              <a:round/>
              <a:headEnd/>
              <a:tailEnd/>
            </a:ln>
          </p:spPr>
          <p:txBody>
            <a:bodyPr/>
            <a:lstStyle/>
            <a:p>
              <a:endParaRPr lang="fr-FR" dirty="0"/>
            </a:p>
          </p:txBody>
        </p:sp>
        <p:sp>
          <p:nvSpPr>
            <p:cNvPr id="5510" name="Freeform 579"/>
            <p:cNvSpPr>
              <a:spLocks/>
            </p:cNvSpPr>
            <p:nvPr/>
          </p:nvSpPr>
          <p:spPr bwMode="auto">
            <a:xfrm>
              <a:off x="3304" y="2178"/>
              <a:ext cx="64" cy="72"/>
            </a:xfrm>
            <a:custGeom>
              <a:avLst/>
              <a:gdLst>
                <a:gd name="T0" fmla="*/ 58 w 64"/>
                <a:gd name="T1" fmla="*/ 26 h 72"/>
                <a:gd name="T2" fmla="*/ 64 w 64"/>
                <a:gd name="T3" fmla="*/ 20 h 72"/>
                <a:gd name="T4" fmla="*/ 58 w 64"/>
                <a:gd name="T5" fmla="*/ 0 h 72"/>
                <a:gd name="T6" fmla="*/ 26 w 64"/>
                <a:gd name="T7" fmla="*/ 18 h 72"/>
                <a:gd name="T8" fmla="*/ 24 w 64"/>
                <a:gd name="T9" fmla="*/ 18 h 72"/>
                <a:gd name="T10" fmla="*/ 20 w 64"/>
                <a:gd name="T11" fmla="*/ 18 h 72"/>
                <a:gd name="T12" fmla="*/ 14 w 64"/>
                <a:gd name="T13" fmla="*/ 14 h 72"/>
                <a:gd name="T14" fmla="*/ 14 w 64"/>
                <a:gd name="T15" fmla="*/ 10 h 72"/>
                <a:gd name="T16" fmla="*/ 12 w 64"/>
                <a:gd name="T17" fmla="*/ 10 h 72"/>
                <a:gd name="T18" fmla="*/ 10 w 64"/>
                <a:gd name="T19" fmla="*/ 12 h 72"/>
                <a:gd name="T20" fmla="*/ 8 w 64"/>
                <a:gd name="T21" fmla="*/ 16 h 72"/>
                <a:gd name="T22" fmla="*/ 8 w 64"/>
                <a:gd name="T23" fmla="*/ 26 h 72"/>
                <a:gd name="T24" fmla="*/ 8 w 64"/>
                <a:gd name="T25" fmla="*/ 28 h 72"/>
                <a:gd name="T26" fmla="*/ 8 w 64"/>
                <a:gd name="T27" fmla="*/ 32 h 72"/>
                <a:gd name="T28" fmla="*/ 6 w 64"/>
                <a:gd name="T29" fmla="*/ 32 h 72"/>
                <a:gd name="T30" fmla="*/ 8 w 64"/>
                <a:gd name="T31" fmla="*/ 34 h 72"/>
                <a:gd name="T32" fmla="*/ 6 w 64"/>
                <a:gd name="T33" fmla="*/ 36 h 72"/>
                <a:gd name="T34" fmla="*/ 8 w 64"/>
                <a:gd name="T35" fmla="*/ 38 h 72"/>
                <a:gd name="T36" fmla="*/ 0 w 64"/>
                <a:gd name="T37" fmla="*/ 68 h 72"/>
                <a:gd name="T38" fmla="*/ 2 w 64"/>
                <a:gd name="T39" fmla="*/ 70 h 72"/>
                <a:gd name="T40" fmla="*/ 18 w 64"/>
                <a:gd name="T41" fmla="*/ 72 h 72"/>
                <a:gd name="T42" fmla="*/ 22 w 64"/>
                <a:gd name="T43" fmla="*/ 68 h 72"/>
                <a:gd name="T44" fmla="*/ 26 w 64"/>
                <a:gd name="T45" fmla="*/ 60 h 72"/>
                <a:gd name="T46" fmla="*/ 38 w 64"/>
                <a:gd name="T47" fmla="*/ 58 h 72"/>
                <a:gd name="T48" fmla="*/ 40 w 64"/>
                <a:gd name="T49" fmla="*/ 52 h 72"/>
                <a:gd name="T50" fmla="*/ 46 w 64"/>
                <a:gd name="T51" fmla="*/ 48 h 72"/>
                <a:gd name="T52" fmla="*/ 30 w 64"/>
                <a:gd name="T53" fmla="*/ 32 h 72"/>
                <a:gd name="T54" fmla="*/ 56 w 64"/>
                <a:gd name="T55" fmla="*/ 26 h 72"/>
                <a:gd name="T56" fmla="*/ 58 w 64"/>
                <a:gd name="T57" fmla="*/ 2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72"/>
                <a:gd name="T89" fmla="*/ 64 w 64"/>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72">
                  <a:moveTo>
                    <a:pt x="58" y="26"/>
                  </a:moveTo>
                  <a:lnTo>
                    <a:pt x="64" y="20"/>
                  </a:lnTo>
                  <a:lnTo>
                    <a:pt x="58" y="0"/>
                  </a:lnTo>
                  <a:lnTo>
                    <a:pt x="26" y="18"/>
                  </a:lnTo>
                  <a:lnTo>
                    <a:pt x="24" y="18"/>
                  </a:lnTo>
                  <a:lnTo>
                    <a:pt x="20" y="18"/>
                  </a:lnTo>
                  <a:lnTo>
                    <a:pt x="14" y="14"/>
                  </a:lnTo>
                  <a:lnTo>
                    <a:pt x="14" y="10"/>
                  </a:lnTo>
                  <a:lnTo>
                    <a:pt x="12" y="10"/>
                  </a:lnTo>
                  <a:lnTo>
                    <a:pt x="10" y="12"/>
                  </a:lnTo>
                  <a:lnTo>
                    <a:pt x="8" y="16"/>
                  </a:lnTo>
                  <a:lnTo>
                    <a:pt x="8" y="26"/>
                  </a:lnTo>
                  <a:lnTo>
                    <a:pt x="8" y="28"/>
                  </a:lnTo>
                  <a:lnTo>
                    <a:pt x="8" y="32"/>
                  </a:lnTo>
                  <a:lnTo>
                    <a:pt x="6" y="32"/>
                  </a:lnTo>
                  <a:lnTo>
                    <a:pt x="8" y="34"/>
                  </a:lnTo>
                  <a:lnTo>
                    <a:pt x="6" y="36"/>
                  </a:lnTo>
                  <a:lnTo>
                    <a:pt x="8" y="38"/>
                  </a:lnTo>
                  <a:lnTo>
                    <a:pt x="0" y="68"/>
                  </a:lnTo>
                  <a:lnTo>
                    <a:pt x="2" y="70"/>
                  </a:lnTo>
                  <a:lnTo>
                    <a:pt x="18" y="72"/>
                  </a:lnTo>
                  <a:lnTo>
                    <a:pt x="22" y="68"/>
                  </a:lnTo>
                  <a:lnTo>
                    <a:pt x="26" y="60"/>
                  </a:lnTo>
                  <a:lnTo>
                    <a:pt x="38" y="58"/>
                  </a:lnTo>
                  <a:lnTo>
                    <a:pt x="40" y="52"/>
                  </a:lnTo>
                  <a:lnTo>
                    <a:pt x="46" y="48"/>
                  </a:lnTo>
                  <a:lnTo>
                    <a:pt x="30" y="32"/>
                  </a:lnTo>
                  <a:lnTo>
                    <a:pt x="56" y="26"/>
                  </a:lnTo>
                  <a:lnTo>
                    <a:pt x="58" y="26"/>
                  </a:lnTo>
                  <a:close/>
                </a:path>
              </a:pathLst>
            </a:custGeom>
            <a:solidFill>
              <a:schemeClr val="tx2"/>
            </a:solidFill>
            <a:ln w="3175">
              <a:solidFill>
                <a:schemeClr val="bg1"/>
              </a:solidFill>
              <a:round/>
              <a:headEnd/>
              <a:tailEnd/>
            </a:ln>
          </p:spPr>
          <p:txBody>
            <a:bodyPr/>
            <a:lstStyle/>
            <a:p>
              <a:endParaRPr lang="fr-FR" dirty="0"/>
            </a:p>
          </p:txBody>
        </p:sp>
        <p:sp>
          <p:nvSpPr>
            <p:cNvPr id="5511" name="Freeform 580"/>
            <p:cNvSpPr>
              <a:spLocks/>
            </p:cNvSpPr>
            <p:nvPr/>
          </p:nvSpPr>
          <p:spPr bwMode="auto">
            <a:xfrm>
              <a:off x="3304" y="2178"/>
              <a:ext cx="64" cy="72"/>
            </a:xfrm>
            <a:custGeom>
              <a:avLst/>
              <a:gdLst>
                <a:gd name="T0" fmla="*/ 58 w 64"/>
                <a:gd name="T1" fmla="*/ 26 h 72"/>
                <a:gd name="T2" fmla="*/ 64 w 64"/>
                <a:gd name="T3" fmla="*/ 20 h 72"/>
                <a:gd name="T4" fmla="*/ 58 w 64"/>
                <a:gd name="T5" fmla="*/ 0 h 72"/>
                <a:gd name="T6" fmla="*/ 26 w 64"/>
                <a:gd name="T7" fmla="*/ 18 h 72"/>
                <a:gd name="T8" fmla="*/ 24 w 64"/>
                <a:gd name="T9" fmla="*/ 18 h 72"/>
                <a:gd name="T10" fmla="*/ 20 w 64"/>
                <a:gd name="T11" fmla="*/ 18 h 72"/>
                <a:gd name="T12" fmla="*/ 14 w 64"/>
                <a:gd name="T13" fmla="*/ 14 h 72"/>
                <a:gd name="T14" fmla="*/ 14 w 64"/>
                <a:gd name="T15" fmla="*/ 10 h 72"/>
                <a:gd name="T16" fmla="*/ 12 w 64"/>
                <a:gd name="T17" fmla="*/ 10 h 72"/>
                <a:gd name="T18" fmla="*/ 10 w 64"/>
                <a:gd name="T19" fmla="*/ 12 h 72"/>
                <a:gd name="T20" fmla="*/ 8 w 64"/>
                <a:gd name="T21" fmla="*/ 16 h 72"/>
                <a:gd name="T22" fmla="*/ 8 w 64"/>
                <a:gd name="T23" fmla="*/ 26 h 72"/>
                <a:gd name="T24" fmla="*/ 8 w 64"/>
                <a:gd name="T25" fmla="*/ 28 h 72"/>
                <a:gd name="T26" fmla="*/ 8 w 64"/>
                <a:gd name="T27" fmla="*/ 32 h 72"/>
                <a:gd name="T28" fmla="*/ 6 w 64"/>
                <a:gd name="T29" fmla="*/ 32 h 72"/>
                <a:gd name="T30" fmla="*/ 8 w 64"/>
                <a:gd name="T31" fmla="*/ 34 h 72"/>
                <a:gd name="T32" fmla="*/ 6 w 64"/>
                <a:gd name="T33" fmla="*/ 36 h 72"/>
                <a:gd name="T34" fmla="*/ 8 w 64"/>
                <a:gd name="T35" fmla="*/ 38 h 72"/>
                <a:gd name="T36" fmla="*/ 0 w 64"/>
                <a:gd name="T37" fmla="*/ 68 h 72"/>
                <a:gd name="T38" fmla="*/ 2 w 64"/>
                <a:gd name="T39" fmla="*/ 70 h 72"/>
                <a:gd name="T40" fmla="*/ 18 w 64"/>
                <a:gd name="T41" fmla="*/ 72 h 72"/>
                <a:gd name="T42" fmla="*/ 22 w 64"/>
                <a:gd name="T43" fmla="*/ 68 h 72"/>
                <a:gd name="T44" fmla="*/ 26 w 64"/>
                <a:gd name="T45" fmla="*/ 60 h 72"/>
                <a:gd name="T46" fmla="*/ 38 w 64"/>
                <a:gd name="T47" fmla="*/ 58 h 72"/>
                <a:gd name="T48" fmla="*/ 40 w 64"/>
                <a:gd name="T49" fmla="*/ 52 h 72"/>
                <a:gd name="T50" fmla="*/ 46 w 64"/>
                <a:gd name="T51" fmla="*/ 48 h 72"/>
                <a:gd name="T52" fmla="*/ 30 w 64"/>
                <a:gd name="T53" fmla="*/ 32 h 72"/>
                <a:gd name="T54" fmla="*/ 56 w 64"/>
                <a:gd name="T55" fmla="*/ 26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
                <a:gd name="T85" fmla="*/ 0 h 72"/>
                <a:gd name="T86" fmla="*/ 64 w 64"/>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 h="72">
                  <a:moveTo>
                    <a:pt x="58" y="26"/>
                  </a:moveTo>
                  <a:lnTo>
                    <a:pt x="64" y="20"/>
                  </a:lnTo>
                  <a:lnTo>
                    <a:pt x="58" y="0"/>
                  </a:lnTo>
                  <a:lnTo>
                    <a:pt x="26" y="18"/>
                  </a:lnTo>
                  <a:lnTo>
                    <a:pt x="24" y="18"/>
                  </a:lnTo>
                  <a:lnTo>
                    <a:pt x="20" y="18"/>
                  </a:lnTo>
                  <a:lnTo>
                    <a:pt x="14" y="14"/>
                  </a:lnTo>
                  <a:lnTo>
                    <a:pt x="14" y="10"/>
                  </a:lnTo>
                  <a:lnTo>
                    <a:pt x="12" y="10"/>
                  </a:lnTo>
                  <a:lnTo>
                    <a:pt x="10" y="12"/>
                  </a:lnTo>
                  <a:lnTo>
                    <a:pt x="8" y="16"/>
                  </a:lnTo>
                  <a:lnTo>
                    <a:pt x="8" y="26"/>
                  </a:lnTo>
                  <a:lnTo>
                    <a:pt x="8" y="28"/>
                  </a:lnTo>
                  <a:lnTo>
                    <a:pt x="8" y="32"/>
                  </a:lnTo>
                  <a:lnTo>
                    <a:pt x="6" y="32"/>
                  </a:lnTo>
                  <a:lnTo>
                    <a:pt x="8" y="34"/>
                  </a:lnTo>
                  <a:lnTo>
                    <a:pt x="6" y="36"/>
                  </a:lnTo>
                  <a:lnTo>
                    <a:pt x="8" y="38"/>
                  </a:lnTo>
                  <a:lnTo>
                    <a:pt x="0" y="68"/>
                  </a:lnTo>
                  <a:lnTo>
                    <a:pt x="2" y="70"/>
                  </a:lnTo>
                  <a:lnTo>
                    <a:pt x="18" y="72"/>
                  </a:lnTo>
                  <a:lnTo>
                    <a:pt x="22" y="68"/>
                  </a:lnTo>
                  <a:lnTo>
                    <a:pt x="26" y="60"/>
                  </a:lnTo>
                  <a:lnTo>
                    <a:pt x="38" y="58"/>
                  </a:lnTo>
                  <a:lnTo>
                    <a:pt x="40" y="52"/>
                  </a:lnTo>
                  <a:lnTo>
                    <a:pt x="46" y="48"/>
                  </a:lnTo>
                  <a:lnTo>
                    <a:pt x="30" y="32"/>
                  </a:lnTo>
                  <a:lnTo>
                    <a:pt x="56" y="26"/>
                  </a:lnTo>
                </a:path>
              </a:pathLst>
            </a:custGeom>
            <a:solidFill>
              <a:schemeClr val="tx2"/>
            </a:solidFill>
            <a:ln w="3175">
              <a:solidFill>
                <a:schemeClr val="bg1"/>
              </a:solidFill>
              <a:round/>
              <a:headEnd/>
              <a:tailEnd/>
            </a:ln>
          </p:spPr>
          <p:txBody>
            <a:bodyPr/>
            <a:lstStyle/>
            <a:p>
              <a:endParaRPr lang="fr-FR" dirty="0"/>
            </a:p>
          </p:txBody>
        </p:sp>
        <p:sp>
          <p:nvSpPr>
            <p:cNvPr id="5512" name="Freeform 581"/>
            <p:cNvSpPr>
              <a:spLocks/>
            </p:cNvSpPr>
            <p:nvPr/>
          </p:nvSpPr>
          <p:spPr bwMode="auto">
            <a:xfrm>
              <a:off x="1692" y="616"/>
              <a:ext cx="817" cy="964"/>
            </a:xfrm>
            <a:custGeom>
              <a:avLst/>
              <a:gdLst>
                <a:gd name="T0" fmla="*/ 307 w 817"/>
                <a:gd name="T1" fmla="*/ 72 h 964"/>
                <a:gd name="T2" fmla="*/ 18 w 817"/>
                <a:gd name="T3" fmla="*/ 122 h 964"/>
                <a:gd name="T4" fmla="*/ 20 w 817"/>
                <a:gd name="T5" fmla="*/ 175 h 964"/>
                <a:gd name="T6" fmla="*/ 85 w 817"/>
                <a:gd name="T7" fmla="*/ 197 h 964"/>
                <a:gd name="T8" fmla="*/ 107 w 817"/>
                <a:gd name="T9" fmla="*/ 217 h 964"/>
                <a:gd name="T10" fmla="*/ 40 w 817"/>
                <a:gd name="T11" fmla="*/ 249 h 964"/>
                <a:gd name="T12" fmla="*/ 99 w 817"/>
                <a:gd name="T13" fmla="*/ 289 h 964"/>
                <a:gd name="T14" fmla="*/ 155 w 817"/>
                <a:gd name="T15" fmla="*/ 289 h 964"/>
                <a:gd name="T16" fmla="*/ 217 w 817"/>
                <a:gd name="T17" fmla="*/ 327 h 964"/>
                <a:gd name="T18" fmla="*/ 245 w 817"/>
                <a:gd name="T19" fmla="*/ 392 h 964"/>
                <a:gd name="T20" fmla="*/ 263 w 817"/>
                <a:gd name="T21" fmla="*/ 448 h 964"/>
                <a:gd name="T22" fmla="*/ 263 w 817"/>
                <a:gd name="T23" fmla="*/ 526 h 964"/>
                <a:gd name="T24" fmla="*/ 295 w 817"/>
                <a:gd name="T25" fmla="*/ 532 h 964"/>
                <a:gd name="T26" fmla="*/ 317 w 817"/>
                <a:gd name="T27" fmla="*/ 566 h 964"/>
                <a:gd name="T28" fmla="*/ 275 w 817"/>
                <a:gd name="T29" fmla="*/ 578 h 964"/>
                <a:gd name="T30" fmla="*/ 337 w 817"/>
                <a:gd name="T31" fmla="*/ 643 h 964"/>
                <a:gd name="T32" fmla="*/ 299 w 817"/>
                <a:gd name="T33" fmla="*/ 683 h 964"/>
                <a:gd name="T34" fmla="*/ 293 w 817"/>
                <a:gd name="T35" fmla="*/ 685 h 964"/>
                <a:gd name="T36" fmla="*/ 287 w 817"/>
                <a:gd name="T37" fmla="*/ 735 h 964"/>
                <a:gd name="T38" fmla="*/ 299 w 817"/>
                <a:gd name="T39" fmla="*/ 771 h 964"/>
                <a:gd name="T40" fmla="*/ 313 w 817"/>
                <a:gd name="T41" fmla="*/ 809 h 964"/>
                <a:gd name="T42" fmla="*/ 327 w 817"/>
                <a:gd name="T43" fmla="*/ 831 h 964"/>
                <a:gd name="T44" fmla="*/ 341 w 817"/>
                <a:gd name="T45" fmla="*/ 879 h 964"/>
                <a:gd name="T46" fmla="*/ 357 w 817"/>
                <a:gd name="T47" fmla="*/ 900 h 964"/>
                <a:gd name="T48" fmla="*/ 365 w 817"/>
                <a:gd name="T49" fmla="*/ 928 h 964"/>
                <a:gd name="T50" fmla="*/ 397 w 817"/>
                <a:gd name="T51" fmla="*/ 934 h 964"/>
                <a:gd name="T52" fmla="*/ 407 w 817"/>
                <a:gd name="T53" fmla="*/ 946 h 964"/>
                <a:gd name="T54" fmla="*/ 445 w 817"/>
                <a:gd name="T55" fmla="*/ 958 h 964"/>
                <a:gd name="T56" fmla="*/ 457 w 817"/>
                <a:gd name="T57" fmla="*/ 902 h 964"/>
                <a:gd name="T58" fmla="*/ 465 w 817"/>
                <a:gd name="T59" fmla="*/ 871 h 964"/>
                <a:gd name="T60" fmla="*/ 479 w 817"/>
                <a:gd name="T61" fmla="*/ 849 h 964"/>
                <a:gd name="T62" fmla="*/ 477 w 817"/>
                <a:gd name="T63" fmla="*/ 811 h 964"/>
                <a:gd name="T64" fmla="*/ 489 w 817"/>
                <a:gd name="T65" fmla="*/ 787 h 964"/>
                <a:gd name="T66" fmla="*/ 515 w 817"/>
                <a:gd name="T67" fmla="*/ 769 h 964"/>
                <a:gd name="T68" fmla="*/ 527 w 817"/>
                <a:gd name="T69" fmla="*/ 763 h 964"/>
                <a:gd name="T70" fmla="*/ 547 w 817"/>
                <a:gd name="T71" fmla="*/ 771 h 964"/>
                <a:gd name="T72" fmla="*/ 571 w 817"/>
                <a:gd name="T73" fmla="*/ 755 h 964"/>
                <a:gd name="T74" fmla="*/ 587 w 817"/>
                <a:gd name="T75" fmla="*/ 717 h 964"/>
                <a:gd name="T76" fmla="*/ 605 w 817"/>
                <a:gd name="T77" fmla="*/ 683 h 964"/>
                <a:gd name="T78" fmla="*/ 621 w 817"/>
                <a:gd name="T79" fmla="*/ 687 h 964"/>
                <a:gd name="T80" fmla="*/ 639 w 817"/>
                <a:gd name="T81" fmla="*/ 679 h 964"/>
                <a:gd name="T82" fmla="*/ 679 w 817"/>
                <a:gd name="T83" fmla="*/ 671 h 964"/>
                <a:gd name="T84" fmla="*/ 707 w 817"/>
                <a:gd name="T85" fmla="*/ 647 h 964"/>
                <a:gd name="T86" fmla="*/ 729 w 817"/>
                <a:gd name="T87" fmla="*/ 632 h 964"/>
                <a:gd name="T88" fmla="*/ 743 w 817"/>
                <a:gd name="T89" fmla="*/ 612 h 964"/>
                <a:gd name="T90" fmla="*/ 661 w 817"/>
                <a:gd name="T91" fmla="*/ 608 h 964"/>
                <a:gd name="T92" fmla="*/ 691 w 817"/>
                <a:gd name="T93" fmla="*/ 566 h 964"/>
                <a:gd name="T94" fmla="*/ 699 w 817"/>
                <a:gd name="T95" fmla="*/ 538 h 964"/>
                <a:gd name="T96" fmla="*/ 765 w 817"/>
                <a:gd name="T97" fmla="*/ 582 h 964"/>
                <a:gd name="T98" fmla="*/ 759 w 817"/>
                <a:gd name="T99" fmla="*/ 534 h 964"/>
                <a:gd name="T100" fmla="*/ 713 w 817"/>
                <a:gd name="T101" fmla="*/ 500 h 964"/>
                <a:gd name="T102" fmla="*/ 703 w 817"/>
                <a:gd name="T103" fmla="*/ 476 h 964"/>
                <a:gd name="T104" fmla="*/ 717 w 817"/>
                <a:gd name="T105" fmla="*/ 442 h 964"/>
                <a:gd name="T106" fmla="*/ 785 w 817"/>
                <a:gd name="T107" fmla="*/ 426 h 964"/>
                <a:gd name="T108" fmla="*/ 785 w 817"/>
                <a:gd name="T109" fmla="*/ 392 h 964"/>
                <a:gd name="T110" fmla="*/ 781 w 817"/>
                <a:gd name="T111" fmla="*/ 353 h 964"/>
                <a:gd name="T112" fmla="*/ 787 w 817"/>
                <a:gd name="T113" fmla="*/ 299 h 964"/>
                <a:gd name="T114" fmla="*/ 757 w 817"/>
                <a:gd name="T115" fmla="*/ 275 h 964"/>
                <a:gd name="T116" fmla="*/ 767 w 817"/>
                <a:gd name="T117" fmla="*/ 245 h 964"/>
                <a:gd name="T118" fmla="*/ 787 w 817"/>
                <a:gd name="T119" fmla="*/ 205 h 964"/>
                <a:gd name="T120" fmla="*/ 765 w 817"/>
                <a:gd name="T121" fmla="*/ 191 h 964"/>
                <a:gd name="T122" fmla="*/ 795 w 817"/>
                <a:gd name="T123" fmla="*/ 82 h 964"/>
                <a:gd name="T124" fmla="*/ 629 w 817"/>
                <a:gd name="T125" fmla="*/ 0 h 9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7"/>
                <a:gd name="T190" fmla="*/ 0 h 964"/>
                <a:gd name="T191" fmla="*/ 817 w 817"/>
                <a:gd name="T192" fmla="*/ 964 h 9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7" h="964">
                  <a:moveTo>
                    <a:pt x="417" y="22"/>
                  </a:moveTo>
                  <a:lnTo>
                    <a:pt x="455" y="18"/>
                  </a:lnTo>
                  <a:lnTo>
                    <a:pt x="365" y="26"/>
                  </a:lnTo>
                  <a:lnTo>
                    <a:pt x="365" y="32"/>
                  </a:lnTo>
                  <a:lnTo>
                    <a:pt x="361" y="34"/>
                  </a:lnTo>
                  <a:lnTo>
                    <a:pt x="357" y="34"/>
                  </a:lnTo>
                  <a:lnTo>
                    <a:pt x="353" y="30"/>
                  </a:lnTo>
                  <a:lnTo>
                    <a:pt x="349" y="38"/>
                  </a:lnTo>
                  <a:lnTo>
                    <a:pt x="349" y="40"/>
                  </a:lnTo>
                  <a:lnTo>
                    <a:pt x="349" y="50"/>
                  </a:lnTo>
                  <a:lnTo>
                    <a:pt x="347" y="56"/>
                  </a:lnTo>
                  <a:lnTo>
                    <a:pt x="339" y="60"/>
                  </a:lnTo>
                  <a:lnTo>
                    <a:pt x="335" y="64"/>
                  </a:lnTo>
                  <a:lnTo>
                    <a:pt x="331" y="66"/>
                  </a:lnTo>
                  <a:lnTo>
                    <a:pt x="315" y="78"/>
                  </a:lnTo>
                  <a:lnTo>
                    <a:pt x="313" y="78"/>
                  </a:lnTo>
                  <a:lnTo>
                    <a:pt x="313" y="76"/>
                  </a:lnTo>
                  <a:lnTo>
                    <a:pt x="309" y="76"/>
                  </a:lnTo>
                  <a:lnTo>
                    <a:pt x="307" y="72"/>
                  </a:lnTo>
                  <a:lnTo>
                    <a:pt x="303" y="72"/>
                  </a:lnTo>
                  <a:lnTo>
                    <a:pt x="301" y="66"/>
                  </a:lnTo>
                  <a:lnTo>
                    <a:pt x="209" y="66"/>
                  </a:lnTo>
                  <a:lnTo>
                    <a:pt x="209" y="68"/>
                  </a:lnTo>
                  <a:lnTo>
                    <a:pt x="207" y="66"/>
                  </a:lnTo>
                  <a:lnTo>
                    <a:pt x="197" y="64"/>
                  </a:lnTo>
                  <a:lnTo>
                    <a:pt x="52" y="96"/>
                  </a:lnTo>
                  <a:lnTo>
                    <a:pt x="54" y="98"/>
                  </a:lnTo>
                  <a:lnTo>
                    <a:pt x="58" y="100"/>
                  </a:lnTo>
                  <a:lnTo>
                    <a:pt x="58" y="104"/>
                  </a:lnTo>
                  <a:lnTo>
                    <a:pt x="54" y="102"/>
                  </a:lnTo>
                  <a:lnTo>
                    <a:pt x="52" y="102"/>
                  </a:lnTo>
                  <a:lnTo>
                    <a:pt x="50" y="106"/>
                  </a:lnTo>
                  <a:lnTo>
                    <a:pt x="42" y="108"/>
                  </a:lnTo>
                  <a:lnTo>
                    <a:pt x="38" y="110"/>
                  </a:lnTo>
                  <a:lnTo>
                    <a:pt x="30" y="114"/>
                  </a:lnTo>
                  <a:lnTo>
                    <a:pt x="28" y="122"/>
                  </a:lnTo>
                  <a:lnTo>
                    <a:pt x="24" y="120"/>
                  </a:lnTo>
                  <a:lnTo>
                    <a:pt x="18" y="122"/>
                  </a:lnTo>
                  <a:lnTo>
                    <a:pt x="14" y="125"/>
                  </a:lnTo>
                  <a:lnTo>
                    <a:pt x="8" y="127"/>
                  </a:lnTo>
                  <a:lnTo>
                    <a:pt x="4" y="129"/>
                  </a:lnTo>
                  <a:lnTo>
                    <a:pt x="4" y="135"/>
                  </a:lnTo>
                  <a:lnTo>
                    <a:pt x="0" y="141"/>
                  </a:lnTo>
                  <a:lnTo>
                    <a:pt x="2" y="143"/>
                  </a:lnTo>
                  <a:lnTo>
                    <a:pt x="6" y="145"/>
                  </a:lnTo>
                  <a:lnTo>
                    <a:pt x="4" y="147"/>
                  </a:lnTo>
                  <a:lnTo>
                    <a:pt x="2" y="153"/>
                  </a:lnTo>
                  <a:lnTo>
                    <a:pt x="0" y="153"/>
                  </a:lnTo>
                  <a:lnTo>
                    <a:pt x="0" y="157"/>
                  </a:lnTo>
                  <a:lnTo>
                    <a:pt x="4" y="161"/>
                  </a:lnTo>
                  <a:lnTo>
                    <a:pt x="8" y="163"/>
                  </a:lnTo>
                  <a:lnTo>
                    <a:pt x="10" y="165"/>
                  </a:lnTo>
                  <a:lnTo>
                    <a:pt x="10" y="169"/>
                  </a:lnTo>
                  <a:lnTo>
                    <a:pt x="10" y="171"/>
                  </a:lnTo>
                  <a:lnTo>
                    <a:pt x="16" y="173"/>
                  </a:lnTo>
                  <a:lnTo>
                    <a:pt x="18" y="173"/>
                  </a:lnTo>
                  <a:lnTo>
                    <a:pt x="20" y="175"/>
                  </a:lnTo>
                  <a:lnTo>
                    <a:pt x="24" y="175"/>
                  </a:lnTo>
                  <a:lnTo>
                    <a:pt x="24" y="179"/>
                  </a:lnTo>
                  <a:lnTo>
                    <a:pt x="24" y="181"/>
                  </a:lnTo>
                  <a:lnTo>
                    <a:pt x="42" y="177"/>
                  </a:lnTo>
                  <a:lnTo>
                    <a:pt x="36" y="183"/>
                  </a:lnTo>
                  <a:lnTo>
                    <a:pt x="34" y="189"/>
                  </a:lnTo>
                  <a:lnTo>
                    <a:pt x="44" y="189"/>
                  </a:lnTo>
                  <a:lnTo>
                    <a:pt x="48" y="185"/>
                  </a:lnTo>
                  <a:lnTo>
                    <a:pt x="48" y="189"/>
                  </a:lnTo>
                  <a:lnTo>
                    <a:pt x="42" y="193"/>
                  </a:lnTo>
                  <a:lnTo>
                    <a:pt x="42" y="197"/>
                  </a:lnTo>
                  <a:lnTo>
                    <a:pt x="58" y="203"/>
                  </a:lnTo>
                  <a:lnTo>
                    <a:pt x="64" y="199"/>
                  </a:lnTo>
                  <a:lnTo>
                    <a:pt x="64" y="195"/>
                  </a:lnTo>
                  <a:lnTo>
                    <a:pt x="62" y="189"/>
                  </a:lnTo>
                  <a:lnTo>
                    <a:pt x="64" y="189"/>
                  </a:lnTo>
                  <a:lnTo>
                    <a:pt x="68" y="193"/>
                  </a:lnTo>
                  <a:lnTo>
                    <a:pt x="70" y="199"/>
                  </a:lnTo>
                  <a:lnTo>
                    <a:pt x="85" y="197"/>
                  </a:lnTo>
                  <a:lnTo>
                    <a:pt x="89" y="189"/>
                  </a:lnTo>
                  <a:lnTo>
                    <a:pt x="93" y="185"/>
                  </a:lnTo>
                  <a:lnTo>
                    <a:pt x="95" y="185"/>
                  </a:lnTo>
                  <a:lnTo>
                    <a:pt x="95" y="189"/>
                  </a:lnTo>
                  <a:lnTo>
                    <a:pt x="91" y="191"/>
                  </a:lnTo>
                  <a:lnTo>
                    <a:pt x="93" y="193"/>
                  </a:lnTo>
                  <a:lnTo>
                    <a:pt x="95" y="191"/>
                  </a:lnTo>
                  <a:lnTo>
                    <a:pt x="97" y="189"/>
                  </a:lnTo>
                  <a:lnTo>
                    <a:pt x="101" y="187"/>
                  </a:lnTo>
                  <a:lnTo>
                    <a:pt x="101" y="191"/>
                  </a:lnTo>
                  <a:lnTo>
                    <a:pt x="103" y="193"/>
                  </a:lnTo>
                  <a:lnTo>
                    <a:pt x="105" y="197"/>
                  </a:lnTo>
                  <a:lnTo>
                    <a:pt x="105" y="201"/>
                  </a:lnTo>
                  <a:lnTo>
                    <a:pt x="103" y="205"/>
                  </a:lnTo>
                  <a:lnTo>
                    <a:pt x="97" y="203"/>
                  </a:lnTo>
                  <a:lnTo>
                    <a:pt x="95" y="207"/>
                  </a:lnTo>
                  <a:lnTo>
                    <a:pt x="97" y="209"/>
                  </a:lnTo>
                  <a:lnTo>
                    <a:pt x="97" y="213"/>
                  </a:lnTo>
                  <a:lnTo>
                    <a:pt x="107" y="217"/>
                  </a:lnTo>
                  <a:lnTo>
                    <a:pt x="107" y="219"/>
                  </a:lnTo>
                  <a:lnTo>
                    <a:pt x="107" y="221"/>
                  </a:lnTo>
                  <a:lnTo>
                    <a:pt x="105" y="223"/>
                  </a:lnTo>
                  <a:lnTo>
                    <a:pt x="101" y="225"/>
                  </a:lnTo>
                  <a:lnTo>
                    <a:pt x="99" y="227"/>
                  </a:lnTo>
                  <a:lnTo>
                    <a:pt x="97" y="229"/>
                  </a:lnTo>
                  <a:lnTo>
                    <a:pt x="78" y="223"/>
                  </a:lnTo>
                  <a:lnTo>
                    <a:pt x="70" y="225"/>
                  </a:lnTo>
                  <a:lnTo>
                    <a:pt x="40" y="219"/>
                  </a:lnTo>
                  <a:lnTo>
                    <a:pt x="32" y="223"/>
                  </a:lnTo>
                  <a:lnTo>
                    <a:pt x="32" y="227"/>
                  </a:lnTo>
                  <a:lnTo>
                    <a:pt x="28" y="227"/>
                  </a:lnTo>
                  <a:lnTo>
                    <a:pt x="22" y="237"/>
                  </a:lnTo>
                  <a:lnTo>
                    <a:pt x="24" y="237"/>
                  </a:lnTo>
                  <a:lnTo>
                    <a:pt x="30" y="241"/>
                  </a:lnTo>
                  <a:lnTo>
                    <a:pt x="30" y="243"/>
                  </a:lnTo>
                  <a:lnTo>
                    <a:pt x="30" y="247"/>
                  </a:lnTo>
                  <a:lnTo>
                    <a:pt x="34" y="251"/>
                  </a:lnTo>
                  <a:lnTo>
                    <a:pt x="40" y="249"/>
                  </a:lnTo>
                  <a:lnTo>
                    <a:pt x="46" y="235"/>
                  </a:lnTo>
                  <a:lnTo>
                    <a:pt x="48" y="237"/>
                  </a:lnTo>
                  <a:lnTo>
                    <a:pt x="42" y="247"/>
                  </a:lnTo>
                  <a:lnTo>
                    <a:pt x="44" y="253"/>
                  </a:lnTo>
                  <a:lnTo>
                    <a:pt x="64" y="259"/>
                  </a:lnTo>
                  <a:lnTo>
                    <a:pt x="70" y="257"/>
                  </a:lnTo>
                  <a:lnTo>
                    <a:pt x="70" y="261"/>
                  </a:lnTo>
                  <a:lnTo>
                    <a:pt x="66" y="265"/>
                  </a:lnTo>
                  <a:lnTo>
                    <a:pt x="60" y="265"/>
                  </a:lnTo>
                  <a:lnTo>
                    <a:pt x="50" y="275"/>
                  </a:lnTo>
                  <a:lnTo>
                    <a:pt x="70" y="299"/>
                  </a:lnTo>
                  <a:lnTo>
                    <a:pt x="97" y="309"/>
                  </a:lnTo>
                  <a:lnTo>
                    <a:pt x="89" y="295"/>
                  </a:lnTo>
                  <a:lnTo>
                    <a:pt x="83" y="291"/>
                  </a:lnTo>
                  <a:lnTo>
                    <a:pt x="89" y="287"/>
                  </a:lnTo>
                  <a:lnTo>
                    <a:pt x="91" y="287"/>
                  </a:lnTo>
                  <a:lnTo>
                    <a:pt x="97" y="293"/>
                  </a:lnTo>
                  <a:lnTo>
                    <a:pt x="99" y="293"/>
                  </a:lnTo>
                  <a:lnTo>
                    <a:pt x="99" y="289"/>
                  </a:lnTo>
                  <a:lnTo>
                    <a:pt x="103" y="283"/>
                  </a:lnTo>
                  <a:lnTo>
                    <a:pt x="111" y="285"/>
                  </a:lnTo>
                  <a:lnTo>
                    <a:pt x="109" y="289"/>
                  </a:lnTo>
                  <a:lnTo>
                    <a:pt x="109" y="297"/>
                  </a:lnTo>
                  <a:lnTo>
                    <a:pt x="113" y="301"/>
                  </a:lnTo>
                  <a:lnTo>
                    <a:pt x="115" y="299"/>
                  </a:lnTo>
                  <a:lnTo>
                    <a:pt x="119" y="293"/>
                  </a:lnTo>
                  <a:lnTo>
                    <a:pt x="123" y="291"/>
                  </a:lnTo>
                  <a:lnTo>
                    <a:pt x="125" y="293"/>
                  </a:lnTo>
                  <a:lnTo>
                    <a:pt x="125" y="289"/>
                  </a:lnTo>
                  <a:lnTo>
                    <a:pt x="129" y="285"/>
                  </a:lnTo>
                  <a:lnTo>
                    <a:pt x="133" y="283"/>
                  </a:lnTo>
                  <a:lnTo>
                    <a:pt x="133" y="287"/>
                  </a:lnTo>
                  <a:lnTo>
                    <a:pt x="135" y="293"/>
                  </a:lnTo>
                  <a:lnTo>
                    <a:pt x="141" y="287"/>
                  </a:lnTo>
                  <a:lnTo>
                    <a:pt x="145" y="279"/>
                  </a:lnTo>
                  <a:lnTo>
                    <a:pt x="149" y="281"/>
                  </a:lnTo>
                  <a:lnTo>
                    <a:pt x="153" y="287"/>
                  </a:lnTo>
                  <a:lnTo>
                    <a:pt x="155" y="289"/>
                  </a:lnTo>
                  <a:lnTo>
                    <a:pt x="157" y="287"/>
                  </a:lnTo>
                  <a:lnTo>
                    <a:pt x="177" y="293"/>
                  </a:lnTo>
                  <a:lnTo>
                    <a:pt x="179" y="299"/>
                  </a:lnTo>
                  <a:lnTo>
                    <a:pt x="181" y="299"/>
                  </a:lnTo>
                  <a:lnTo>
                    <a:pt x="181" y="303"/>
                  </a:lnTo>
                  <a:lnTo>
                    <a:pt x="181" y="297"/>
                  </a:lnTo>
                  <a:lnTo>
                    <a:pt x="183" y="297"/>
                  </a:lnTo>
                  <a:lnTo>
                    <a:pt x="193" y="305"/>
                  </a:lnTo>
                  <a:lnTo>
                    <a:pt x="197" y="305"/>
                  </a:lnTo>
                  <a:lnTo>
                    <a:pt x="197" y="307"/>
                  </a:lnTo>
                  <a:lnTo>
                    <a:pt x="197" y="313"/>
                  </a:lnTo>
                  <a:lnTo>
                    <a:pt x="199" y="313"/>
                  </a:lnTo>
                  <a:lnTo>
                    <a:pt x="203" y="309"/>
                  </a:lnTo>
                  <a:lnTo>
                    <a:pt x="205" y="315"/>
                  </a:lnTo>
                  <a:lnTo>
                    <a:pt x="207" y="315"/>
                  </a:lnTo>
                  <a:lnTo>
                    <a:pt x="209" y="319"/>
                  </a:lnTo>
                  <a:lnTo>
                    <a:pt x="213" y="317"/>
                  </a:lnTo>
                  <a:lnTo>
                    <a:pt x="217" y="323"/>
                  </a:lnTo>
                  <a:lnTo>
                    <a:pt x="217" y="327"/>
                  </a:lnTo>
                  <a:lnTo>
                    <a:pt x="217" y="329"/>
                  </a:lnTo>
                  <a:lnTo>
                    <a:pt x="217" y="331"/>
                  </a:lnTo>
                  <a:lnTo>
                    <a:pt x="213" y="339"/>
                  </a:lnTo>
                  <a:lnTo>
                    <a:pt x="217" y="337"/>
                  </a:lnTo>
                  <a:lnTo>
                    <a:pt x="217" y="341"/>
                  </a:lnTo>
                  <a:lnTo>
                    <a:pt x="217" y="343"/>
                  </a:lnTo>
                  <a:lnTo>
                    <a:pt x="221" y="347"/>
                  </a:lnTo>
                  <a:lnTo>
                    <a:pt x="221" y="353"/>
                  </a:lnTo>
                  <a:lnTo>
                    <a:pt x="223" y="357"/>
                  </a:lnTo>
                  <a:lnTo>
                    <a:pt x="239" y="367"/>
                  </a:lnTo>
                  <a:lnTo>
                    <a:pt x="239" y="369"/>
                  </a:lnTo>
                  <a:lnTo>
                    <a:pt x="237" y="371"/>
                  </a:lnTo>
                  <a:lnTo>
                    <a:pt x="235" y="373"/>
                  </a:lnTo>
                  <a:lnTo>
                    <a:pt x="237" y="377"/>
                  </a:lnTo>
                  <a:lnTo>
                    <a:pt x="241" y="379"/>
                  </a:lnTo>
                  <a:lnTo>
                    <a:pt x="249" y="388"/>
                  </a:lnTo>
                  <a:lnTo>
                    <a:pt x="247" y="390"/>
                  </a:lnTo>
                  <a:lnTo>
                    <a:pt x="239" y="392"/>
                  </a:lnTo>
                  <a:lnTo>
                    <a:pt x="245" y="392"/>
                  </a:lnTo>
                  <a:lnTo>
                    <a:pt x="247" y="392"/>
                  </a:lnTo>
                  <a:lnTo>
                    <a:pt x="249" y="396"/>
                  </a:lnTo>
                  <a:lnTo>
                    <a:pt x="243" y="396"/>
                  </a:lnTo>
                  <a:lnTo>
                    <a:pt x="249" y="400"/>
                  </a:lnTo>
                  <a:lnTo>
                    <a:pt x="247" y="412"/>
                  </a:lnTo>
                  <a:lnTo>
                    <a:pt x="251" y="412"/>
                  </a:lnTo>
                  <a:lnTo>
                    <a:pt x="253" y="414"/>
                  </a:lnTo>
                  <a:lnTo>
                    <a:pt x="251" y="418"/>
                  </a:lnTo>
                  <a:lnTo>
                    <a:pt x="255" y="424"/>
                  </a:lnTo>
                  <a:lnTo>
                    <a:pt x="255" y="428"/>
                  </a:lnTo>
                  <a:lnTo>
                    <a:pt x="255" y="430"/>
                  </a:lnTo>
                  <a:lnTo>
                    <a:pt x="253" y="430"/>
                  </a:lnTo>
                  <a:lnTo>
                    <a:pt x="251" y="434"/>
                  </a:lnTo>
                  <a:lnTo>
                    <a:pt x="259" y="440"/>
                  </a:lnTo>
                  <a:lnTo>
                    <a:pt x="259" y="444"/>
                  </a:lnTo>
                  <a:lnTo>
                    <a:pt x="257" y="450"/>
                  </a:lnTo>
                  <a:lnTo>
                    <a:pt x="259" y="450"/>
                  </a:lnTo>
                  <a:lnTo>
                    <a:pt x="265" y="446"/>
                  </a:lnTo>
                  <a:lnTo>
                    <a:pt x="263" y="448"/>
                  </a:lnTo>
                  <a:lnTo>
                    <a:pt x="261" y="454"/>
                  </a:lnTo>
                  <a:lnTo>
                    <a:pt x="263" y="458"/>
                  </a:lnTo>
                  <a:lnTo>
                    <a:pt x="261" y="460"/>
                  </a:lnTo>
                  <a:lnTo>
                    <a:pt x="259" y="462"/>
                  </a:lnTo>
                  <a:lnTo>
                    <a:pt x="257" y="464"/>
                  </a:lnTo>
                  <a:lnTo>
                    <a:pt x="271" y="470"/>
                  </a:lnTo>
                  <a:lnTo>
                    <a:pt x="273" y="474"/>
                  </a:lnTo>
                  <a:lnTo>
                    <a:pt x="273" y="480"/>
                  </a:lnTo>
                  <a:lnTo>
                    <a:pt x="271" y="482"/>
                  </a:lnTo>
                  <a:lnTo>
                    <a:pt x="271" y="494"/>
                  </a:lnTo>
                  <a:lnTo>
                    <a:pt x="269" y="496"/>
                  </a:lnTo>
                  <a:lnTo>
                    <a:pt x="271" y="500"/>
                  </a:lnTo>
                  <a:lnTo>
                    <a:pt x="269" y="502"/>
                  </a:lnTo>
                  <a:lnTo>
                    <a:pt x="267" y="506"/>
                  </a:lnTo>
                  <a:lnTo>
                    <a:pt x="263" y="514"/>
                  </a:lnTo>
                  <a:lnTo>
                    <a:pt x="259" y="516"/>
                  </a:lnTo>
                  <a:lnTo>
                    <a:pt x="263" y="520"/>
                  </a:lnTo>
                  <a:lnTo>
                    <a:pt x="269" y="518"/>
                  </a:lnTo>
                  <a:lnTo>
                    <a:pt x="263" y="526"/>
                  </a:lnTo>
                  <a:lnTo>
                    <a:pt x="259" y="528"/>
                  </a:lnTo>
                  <a:lnTo>
                    <a:pt x="255" y="532"/>
                  </a:lnTo>
                  <a:lnTo>
                    <a:pt x="261" y="546"/>
                  </a:lnTo>
                  <a:lnTo>
                    <a:pt x="265" y="542"/>
                  </a:lnTo>
                  <a:lnTo>
                    <a:pt x="269" y="546"/>
                  </a:lnTo>
                  <a:lnTo>
                    <a:pt x="273" y="548"/>
                  </a:lnTo>
                  <a:lnTo>
                    <a:pt x="281" y="544"/>
                  </a:lnTo>
                  <a:lnTo>
                    <a:pt x="281" y="538"/>
                  </a:lnTo>
                  <a:lnTo>
                    <a:pt x="279" y="536"/>
                  </a:lnTo>
                  <a:lnTo>
                    <a:pt x="281" y="532"/>
                  </a:lnTo>
                  <a:lnTo>
                    <a:pt x="283" y="534"/>
                  </a:lnTo>
                  <a:lnTo>
                    <a:pt x="285" y="532"/>
                  </a:lnTo>
                  <a:lnTo>
                    <a:pt x="283" y="528"/>
                  </a:lnTo>
                  <a:lnTo>
                    <a:pt x="289" y="526"/>
                  </a:lnTo>
                  <a:lnTo>
                    <a:pt x="289" y="518"/>
                  </a:lnTo>
                  <a:lnTo>
                    <a:pt x="293" y="526"/>
                  </a:lnTo>
                  <a:lnTo>
                    <a:pt x="297" y="522"/>
                  </a:lnTo>
                  <a:lnTo>
                    <a:pt x="295" y="528"/>
                  </a:lnTo>
                  <a:lnTo>
                    <a:pt x="295" y="532"/>
                  </a:lnTo>
                  <a:lnTo>
                    <a:pt x="301" y="534"/>
                  </a:lnTo>
                  <a:lnTo>
                    <a:pt x="303" y="534"/>
                  </a:lnTo>
                  <a:lnTo>
                    <a:pt x="313" y="532"/>
                  </a:lnTo>
                  <a:lnTo>
                    <a:pt x="311" y="538"/>
                  </a:lnTo>
                  <a:lnTo>
                    <a:pt x="301" y="542"/>
                  </a:lnTo>
                  <a:lnTo>
                    <a:pt x="297" y="546"/>
                  </a:lnTo>
                  <a:lnTo>
                    <a:pt x="305" y="546"/>
                  </a:lnTo>
                  <a:lnTo>
                    <a:pt x="313" y="544"/>
                  </a:lnTo>
                  <a:lnTo>
                    <a:pt x="307" y="548"/>
                  </a:lnTo>
                  <a:lnTo>
                    <a:pt x="307" y="552"/>
                  </a:lnTo>
                  <a:lnTo>
                    <a:pt x="303" y="556"/>
                  </a:lnTo>
                  <a:lnTo>
                    <a:pt x="317" y="548"/>
                  </a:lnTo>
                  <a:lnTo>
                    <a:pt x="309" y="558"/>
                  </a:lnTo>
                  <a:lnTo>
                    <a:pt x="321" y="558"/>
                  </a:lnTo>
                  <a:lnTo>
                    <a:pt x="319" y="560"/>
                  </a:lnTo>
                  <a:lnTo>
                    <a:pt x="321" y="564"/>
                  </a:lnTo>
                  <a:lnTo>
                    <a:pt x="321" y="566"/>
                  </a:lnTo>
                  <a:lnTo>
                    <a:pt x="313" y="562"/>
                  </a:lnTo>
                  <a:lnTo>
                    <a:pt x="317" y="566"/>
                  </a:lnTo>
                  <a:lnTo>
                    <a:pt x="325" y="570"/>
                  </a:lnTo>
                  <a:lnTo>
                    <a:pt x="329" y="574"/>
                  </a:lnTo>
                  <a:lnTo>
                    <a:pt x="331" y="578"/>
                  </a:lnTo>
                  <a:lnTo>
                    <a:pt x="325" y="576"/>
                  </a:lnTo>
                  <a:lnTo>
                    <a:pt x="329" y="580"/>
                  </a:lnTo>
                  <a:lnTo>
                    <a:pt x="329" y="582"/>
                  </a:lnTo>
                  <a:lnTo>
                    <a:pt x="327" y="582"/>
                  </a:lnTo>
                  <a:lnTo>
                    <a:pt x="327" y="584"/>
                  </a:lnTo>
                  <a:lnTo>
                    <a:pt x="323" y="582"/>
                  </a:lnTo>
                  <a:lnTo>
                    <a:pt x="323" y="588"/>
                  </a:lnTo>
                  <a:lnTo>
                    <a:pt x="327" y="590"/>
                  </a:lnTo>
                  <a:lnTo>
                    <a:pt x="331" y="588"/>
                  </a:lnTo>
                  <a:lnTo>
                    <a:pt x="333" y="592"/>
                  </a:lnTo>
                  <a:lnTo>
                    <a:pt x="331" y="594"/>
                  </a:lnTo>
                  <a:lnTo>
                    <a:pt x="317" y="590"/>
                  </a:lnTo>
                  <a:lnTo>
                    <a:pt x="299" y="576"/>
                  </a:lnTo>
                  <a:lnTo>
                    <a:pt x="283" y="574"/>
                  </a:lnTo>
                  <a:lnTo>
                    <a:pt x="277" y="574"/>
                  </a:lnTo>
                  <a:lnTo>
                    <a:pt x="275" y="578"/>
                  </a:lnTo>
                  <a:lnTo>
                    <a:pt x="283" y="592"/>
                  </a:lnTo>
                  <a:lnTo>
                    <a:pt x="299" y="598"/>
                  </a:lnTo>
                  <a:lnTo>
                    <a:pt x="305" y="606"/>
                  </a:lnTo>
                  <a:lnTo>
                    <a:pt x="319" y="608"/>
                  </a:lnTo>
                  <a:lnTo>
                    <a:pt x="321" y="606"/>
                  </a:lnTo>
                  <a:lnTo>
                    <a:pt x="325" y="608"/>
                  </a:lnTo>
                  <a:lnTo>
                    <a:pt x="327" y="610"/>
                  </a:lnTo>
                  <a:lnTo>
                    <a:pt x="335" y="608"/>
                  </a:lnTo>
                  <a:lnTo>
                    <a:pt x="335" y="612"/>
                  </a:lnTo>
                  <a:lnTo>
                    <a:pt x="337" y="618"/>
                  </a:lnTo>
                  <a:lnTo>
                    <a:pt x="331" y="618"/>
                  </a:lnTo>
                  <a:lnTo>
                    <a:pt x="333" y="624"/>
                  </a:lnTo>
                  <a:lnTo>
                    <a:pt x="329" y="626"/>
                  </a:lnTo>
                  <a:lnTo>
                    <a:pt x="331" y="630"/>
                  </a:lnTo>
                  <a:lnTo>
                    <a:pt x="327" y="632"/>
                  </a:lnTo>
                  <a:lnTo>
                    <a:pt x="327" y="640"/>
                  </a:lnTo>
                  <a:lnTo>
                    <a:pt x="331" y="641"/>
                  </a:lnTo>
                  <a:lnTo>
                    <a:pt x="335" y="638"/>
                  </a:lnTo>
                  <a:lnTo>
                    <a:pt x="337" y="643"/>
                  </a:lnTo>
                  <a:lnTo>
                    <a:pt x="333" y="645"/>
                  </a:lnTo>
                  <a:lnTo>
                    <a:pt x="335" y="649"/>
                  </a:lnTo>
                  <a:lnTo>
                    <a:pt x="331" y="649"/>
                  </a:lnTo>
                  <a:lnTo>
                    <a:pt x="331" y="645"/>
                  </a:lnTo>
                  <a:lnTo>
                    <a:pt x="327" y="645"/>
                  </a:lnTo>
                  <a:lnTo>
                    <a:pt x="325" y="647"/>
                  </a:lnTo>
                  <a:lnTo>
                    <a:pt x="325" y="655"/>
                  </a:lnTo>
                  <a:lnTo>
                    <a:pt x="327" y="657"/>
                  </a:lnTo>
                  <a:lnTo>
                    <a:pt x="323" y="661"/>
                  </a:lnTo>
                  <a:lnTo>
                    <a:pt x="327" y="661"/>
                  </a:lnTo>
                  <a:lnTo>
                    <a:pt x="325" y="663"/>
                  </a:lnTo>
                  <a:lnTo>
                    <a:pt x="325" y="669"/>
                  </a:lnTo>
                  <a:lnTo>
                    <a:pt x="319" y="669"/>
                  </a:lnTo>
                  <a:lnTo>
                    <a:pt x="309" y="667"/>
                  </a:lnTo>
                  <a:lnTo>
                    <a:pt x="303" y="669"/>
                  </a:lnTo>
                  <a:lnTo>
                    <a:pt x="303" y="671"/>
                  </a:lnTo>
                  <a:lnTo>
                    <a:pt x="299" y="677"/>
                  </a:lnTo>
                  <a:lnTo>
                    <a:pt x="299" y="679"/>
                  </a:lnTo>
                  <a:lnTo>
                    <a:pt x="299" y="683"/>
                  </a:lnTo>
                  <a:lnTo>
                    <a:pt x="303" y="681"/>
                  </a:lnTo>
                  <a:lnTo>
                    <a:pt x="307" y="683"/>
                  </a:lnTo>
                  <a:lnTo>
                    <a:pt x="321" y="679"/>
                  </a:lnTo>
                  <a:lnTo>
                    <a:pt x="319" y="673"/>
                  </a:lnTo>
                  <a:lnTo>
                    <a:pt x="323" y="675"/>
                  </a:lnTo>
                  <a:lnTo>
                    <a:pt x="325" y="675"/>
                  </a:lnTo>
                  <a:lnTo>
                    <a:pt x="323" y="679"/>
                  </a:lnTo>
                  <a:lnTo>
                    <a:pt x="319" y="681"/>
                  </a:lnTo>
                  <a:lnTo>
                    <a:pt x="325" y="683"/>
                  </a:lnTo>
                  <a:lnTo>
                    <a:pt x="321" y="683"/>
                  </a:lnTo>
                  <a:lnTo>
                    <a:pt x="323" y="685"/>
                  </a:lnTo>
                  <a:lnTo>
                    <a:pt x="327" y="687"/>
                  </a:lnTo>
                  <a:lnTo>
                    <a:pt x="325" y="689"/>
                  </a:lnTo>
                  <a:lnTo>
                    <a:pt x="323" y="687"/>
                  </a:lnTo>
                  <a:lnTo>
                    <a:pt x="319" y="689"/>
                  </a:lnTo>
                  <a:lnTo>
                    <a:pt x="313" y="691"/>
                  </a:lnTo>
                  <a:lnTo>
                    <a:pt x="303" y="685"/>
                  </a:lnTo>
                  <a:lnTo>
                    <a:pt x="299" y="687"/>
                  </a:lnTo>
                  <a:lnTo>
                    <a:pt x="293" y="685"/>
                  </a:lnTo>
                  <a:lnTo>
                    <a:pt x="291" y="687"/>
                  </a:lnTo>
                  <a:lnTo>
                    <a:pt x="295" y="687"/>
                  </a:lnTo>
                  <a:lnTo>
                    <a:pt x="301" y="691"/>
                  </a:lnTo>
                  <a:lnTo>
                    <a:pt x="299" y="693"/>
                  </a:lnTo>
                  <a:lnTo>
                    <a:pt x="293" y="691"/>
                  </a:lnTo>
                  <a:lnTo>
                    <a:pt x="297" y="693"/>
                  </a:lnTo>
                  <a:lnTo>
                    <a:pt x="293" y="693"/>
                  </a:lnTo>
                  <a:lnTo>
                    <a:pt x="289" y="697"/>
                  </a:lnTo>
                  <a:lnTo>
                    <a:pt x="289" y="705"/>
                  </a:lnTo>
                  <a:lnTo>
                    <a:pt x="287" y="709"/>
                  </a:lnTo>
                  <a:lnTo>
                    <a:pt x="289" y="711"/>
                  </a:lnTo>
                  <a:lnTo>
                    <a:pt x="291" y="709"/>
                  </a:lnTo>
                  <a:lnTo>
                    <a:pt x="285" y="715"/>
                  </a:lnTo>
                  <a:lnTo>
                    <a:pt x="287" y="717"/>
                  </a:lnTo>
                  <a:lnTo>
                    <a:pt x="285" y="719"/>
                  </a:lnTo>
                  <a:lnTo>
                    <a:pt x="283" y="721"/>
                  </a:lnTo>
                  <a:lnTo>
                    <a:pt x="283" y="727"/>
                  </a:lnTo>
                  <a:lnTo>
                    <a:pt x="289" y="731"/>
                  </a:lnTo>
                  <a:lnTo>
                    <a:pt x="287" y="735"/>
                  </a:lnTo>
                  <a:lnTo>
                    <a:pt x="291" y="735"/>
                  </a:lnTo>
                  <a:lnTo>
                    <a:pt x="297" y="735"/>
                  </a:lnTo>
                  <a:lnTo>
                    <a:pt x="297" y="741"/>
                  </a:lnTo>
                  <a:lnTo>
                    <a:pt x="293" y="741"/>
                  </a:lnTo>
                  <a:lnTo>
                    <a:pt x="291" y="745"/>
                  </a:lnTo>
                  <a:lnTo>
                    <a:pt x="295" y="749"/>
                  </a:lnTo>
                  <a:lnTo>
                    <a:pt x="289" y="749"/>
                  </a:lnTo>
                  <a:lnTo>
                    <a:pt x="287" y="751"/>
                  </a:lnTo>
                  <a:lnTo>
                    <a:pt x="289" y="759"/>
                  </a:lnTo>
                  <a:lnTo>
                    <a:pt x="293" y="759"/>
                  </a:lnTo>
                  <a:lnTo>
                    <a:pt x="289" y="761"/>
                  </a:lnTo>
                  <a:lnTo>
                    <a:pt x="291" y="763"/>
                  </a:lnTo>
                  <a:lnTo>
                    <a:pt x="295" y="763"/>
                  </a:lnTo>
                  <a:lnTo>
                    <a:pt x="299" y="761"/>
                  </a:lnTo>
                  <a:lnTo>
                    <a:pt x="291" y="767"/>
                  </a:lnTo>
                  <a:lnTo>
                    <a:pt x="291" y="771"/>
                  </a:lnTo>
                  <a:lnTo>
                    <a:pt x="295" y="773"/>
                  </a:lnTo>
                  <a:lnTo>
                    <a:pt x="295" y="775"/>
                  </a:lnTo>
                  <a:lnTo>
                    <a:pt x="299" y="771"/>
                  </a:lnTo>
                  <a:lnTo>
                    <a:pt x="297" y="773"/>
                  </a:lnTo>
                  <a:lnTo>
                    <a:pt x="297" y="775"/>
                  </a:lnTo>
                  <a:lnTo>
                    <a:pt x="297" y="777"/>
                  </a:lnTo>
                  <a:lnTo>
                    <a:pt x="295" y="781"/>
                  </a:lnTo>
                  <a:lnTo>
                    <a:pt x="299" y="779"/>
                  </a:lnTo>
                  <a:lnTo>
                    <a:pt x="301" y="779"/>
                  </a:lnTo>
                  <a:lnTo>
                    <a:pt x="301" y="787"/>
                  </a:lnTo>
                  <a:lnTo>
                    <a:pt x="305" y="787"/>
                  </a:lnTo>
                  <a:lnTo>
                    <a:pt x="305" y="789"/>
                  </a:lnTo>
                  <a:lnTo>
                    <a:pt x="309" y="789"/>
                  </a:lnTo>
                  <a:lnTo>
                    <a:pt x="305" y="793"/>
                  </a:lnTo>
                  <a:lnTo>
                    <a:pt x="305" y="797"/>
                  </a:lnTo>
                  <a:lnTo>
                    <a:pt x="309" y="793"/>
                  </a:lnTo>
                  <a:lnTo>
                    <a:pt x="309" y="797"/>
                  </a:lnTo>
                  <a:lnTo>
                    <a:pt x="309" y="799"/>
                  </a:lnTo>
                  <a:lnTo>
                    <a:pt x="307" y="803"/>
                  </a:lnTo>
                  <a:lnTo>
                    <a:pt x="309" y="805"/>
                  </a:lnTo>
                  <a:lnTo>
                    <a:pt x="311" y="811"/>
                  </a:lnTo>
                  <a:lnTo>
                    <a:pt x="313" y="809"/>
                  </a:lnTo>
                  <a:lnTo>
                    <a:pt x="315" y="811"/>
                  </a:lnTo>
                  <a:lnTo>
                    <a:pt x="311" y="815"/>
                  </a:lnTo>
                  <a:lnTo>
                    <a:pt x="311" y="831"/>
                  </a:lnTo>
                  <a:lnTo>
                    <a:pt x="313" y="829"/>
                  </a:lnTo>
                  <a:lnTo>
                    <a:pt x="317" y="829"/>
                  </a:lnTo>
                  <a:lnTo>
                    <a:pt x="323" y="815"/>
                  </a:lnTo>
                  <a:lnTo>
                    <a:pt x="325" y="817"/>
                  </a:lnTo>
                  <a:lnTo>
                    <a:pt x="329" y="815"/>
                  </a:lnTo>
                  <a:lnTo>
                    <a:pt x="331" y="811"/>
                  </a:lnTo>
                  <a:lnTo>
                    <a:pt x="337" y="813"/>
                  </a:lnTo>
                  <a:lnTo>
                    <a:pt x="339" y="813"/>
                  </a:lnTo>
                  <a:lnTo>
                    <a:pt x="341" y="817"/>
                  </a:lnTo>
                  <a:lnTo>
                    <a:pt x="333" y="815"/>
                  </a:lnTo>
                  <a:lnTo>
                    <a:pt x="331" y="817"/>
                  </a:lnTo>
                  <a:lnTo>
                    <a:pt x="331" y="821"/>
                  </a:lnTo>
                  <a:lnTo>
                    <a:pt x="335" y="823"/>
                  </a:lnTo>
                  <a:lnTo>
                    <a:pt x="339" y="823"/>
                  </a:lnTo>
                  <a:lnTo>
                    <a:pt x="327" y="827"/>
                  </a:lnTo>
                  <a:lnTo>
                    <a:pt x="327" y="831"/>
                  </a:lnTo>
                  <a:lnTo>
                    <a:pt x="323" y="833"/>
                  </a:lnTo>
                  <a:lnTo>
                    <a:pt x="319" y="833"/>
                  </a:lnTo>
                  <a:lnTo>
                    <a:pt x="319" y="837"/>
                  </a:lnTo>
                  <a:lnTo>
                    <a:pt x="321" y="841"/>
                  </a:lnTo>
                  <a:lnTo>
                    <a:pt x="319" y="849"/>
                  </a:lnTo>
                  <a:lnTo>
                    <a:pt x="323" y="847"/>
                  </a:lnTo>
                  <a:lnTo>
                    <a:pt x="319" y="851"/>
                  </a:lnTo>
                  <a:lnTo>
                    <a:pt x="323" y="859"/>
                  </a:lnTo>
                  <a:lnTo>
                    <a:pt x="325" y="857"/>
                  </a:lnTo>
                  <a:lnTo>
                    <a:pt x="325" y="863"/>
                  </a:lnTo>
                  <a:lnTo>
                    <a:pt x="329" y="871"/>
                  </a:lnTo>
                  <a:lnTo>
                    <a:pt x="331" y="871"/>
                  </a:lnTo>
                  <a:lnTo>
                    <a:pt x="331" y="873"/>
                  </a:lnTo>
                  <a:lnTo>
                    <a:pt x="335" y="873"/>
                  </a:lnTo>
                  <a:lnTo>
                    <a:pt x="335" y="877"/>
                  </a:lnTo>
                  <a:lnTo>
                    <a:pt x="337" y="879"/>
                  </a:lnTo>
                  <a:lnTo>
                    <a:pt x="337" y="881"/>
                  </a:lnTo>
                  <a:lnTo>
                    <a:pt x="339" y="879"/>
                  </a:lnTo>
                  <a:lnTo>
                    <a:pt x="341" y="879"/>
                  </a:lnTo>
                  <a:lnTo>
                    <a:pt x="339" y="885"/>
                  </a:lnTo>
                  <a:lnTo>
                    <a:pt x="339" y="887"/>
                  </a:lnTo>
                  <a:lnTo>
                    <a:pt x="339" y="889"/>
                  </a:lnTo>
                  <a:lnTo>
                    <a:pt x="343" y="889"/>
                  </a:lnTo>
                  <a:lnTo>
                    <a:pt x="345" y="891"/>
                  </a:lnTo>
                  <a:lnTo>
                    <a:pt x="345" y="893"/>
                  </a:lnTo>
                  <a:lnTo>
                    <a:pt x="345" y="895"/>
                  </a:lnTo>
                  <a:lnTo>
                    <a:pt x="347" y="897"/>
                  </a:lnTo>
                  <a:lnTo>
                    <a:pt x="349" y="897"/>
                  </a:lnTo>
                  <a:lnTo>
                    <a:pt x="347" y="899"/>
                  </a:lnTo>
                  <a:lnTo>
                    <a:pt x="347" y="900"/>
                  </a:lnTo>
                  <a:lnTo>
                    <a:pt x="351" y="899"/>
                  </a:lnTo>
                  <a:lnTo>
                    <a:pt x="349" y="900"/>
                  </a:lnTo>
                  <a:lnTo>
                    <a:pt x="347" y="900"/>
                  </a:lnTo>
                  <a:lnTo>
                    <a:pt x="347" y="902"/>
                  </a:lnTo>
                  <a:lnTo>
                    <a:pt x="347" y="904"/>
                  </a:lnTo>
                  <a:lnTo>
                    <a:pt x="351" y="904"/>
                  </a:lnTo>
                  <a:lnTo>
                    <a:pt x="355" y="900"/>
                  </a:lnTo>
                  <a:lnTo>
                    <a:pt x="357" y="900"/>
                  </a:lnTo>
                  <a:lnTo>
                    <a:pt x="357" y="902"/>
                  </a:lnTo>
                  <a:lnTo>
                    <a:pt x="351" y="906"/>
                  </a:lnTo>
                  <a:lnTo>
                    <a:pt x="351" y="908"/>
                  </a:lnTo>
                  <a:lnTo>
                    <a:pt x="353" y="910"/>
                  </a:lnTo>
                  <a:lnTo>
                    <a:pt x="355" y="912"/>
                  </a:lnTo>
                  <a:lnTo>
                    <a:pt x="355" y="914"/>
                  </a:lnTo>
                  <a:lnTo>
                    <a:pt x="357" y="914"/>
                  </a:lnTo>
                  <a:lnTo>
                    <a:pt x="357" y="916"/>
                  </a:lnTo>
                  <a:lnTo>
                    <a:pt x="353" y="918"/>
                  </a:lnTo>
                  <a:lnTo>
                    <a:pt x="357" y="920"/>
                  </a:lnTo>
                  <a:lnTo>
                    <a:pt x="363" y="918"/>
                  </a:lnTo>
                  <a:lnTo>
                    <a:pt x="365" y="918"/>
                  </a:lnTo>
                  <a:lnTo>
                    <a:pt x="369" y="918"/>
                  </a:lnTo>
                  <a:lnTo>
                    <a:pt x="357" y="922"/>
                  </a:lnTo>
                  <a:lnTo>
                    <a:pt x="357" y="924"/>
                  </a:lnTo>
                  <a:lnTo>
                    <a:pt x="359" y="924"/>
                  </a:lnTo>
                  <a:lnTo>
                    <a:pt x="363" y="924"/>
                  </a:lnTo>
                  <a:lnTo>
                    <a:pt x="363" y="928"/>
                  </a:lnTo>
                  <a:lnTo>
                    <a:pt x="365" y="928"/>
                  </a:lnTo>
                  <a:lnTo>
                    <a:pt x="369" y="928"/>
                  </a:lnTo>
                  <a:lnTo>
                    <a:pt x="371" y="930"/>
                  </a:lnTo>
                  <a:lnTo>
                    <a:pt x="371" y="932"/>
                  </a:lnTo>
                  <a:lnTo>
                    <a:pt x="373" y="932"/>
                  </a:lnTo>
                  <a:lnTo>
                    <a:pt x="377" y="934"/>
                  </a:lnTo>
                  <a:lnTo>
                    <a:pt x="377" y="932"/>
                  </a:lnTo>
                  <a:lnTo>
                    <a:pt x="379" y="934"/>
                  </a:lnTo>
                  <a:lnTo>
                    <a:pt x="377" y="934"/>
                  </a:lnTo>
                  <a:lnTo>
                    <a:pt x="371" y="938"/>
                  </a:lnTo>
                  <a:lnTo>
                    <a:pt x="369" y="940"/>
                  </a:lnTo>
                  <a:lnTo>
                    <a:pt x="373" y="940"/>
                  </a:lnTo>
                  <a:lnTo>
                    <a:pt x="375" y="940"/>
                  </a:lnTo>
                  <a:lnTo>
                    <a:pt x="381" y="940"/>
                  </a:lnTo>
                  <a:lnTo>
                    <a:pt x="379" y="938"/>
                  </a:lnTo>
                  <a:lnTo>
                    <a:pt x="381" y="936"/>
                  </a:lnTo>
                  <a:lnTo>
                    <a:pt x="383" y="938"/>
                  </a:lnTo>
                  <a:lnTo>
                    <a:pt x="385" y="936"/>
                  </a:lnTo>
                  <a:lnTo>
                    <a:pt x="393" y="938"/>
                  </a:lnTo>
                  <a:lnTo>
                    <a:pt x="397" y="934"/>
                  </a:lnTo>
                  <a:lnTo>
                    <a:pt x="399" y="934"/>
                  </a:lnTo>
                  <a:lnTo>
                    <a:pt x="403" y="932"/>
                  </a:lnTo>
                  <a:lnTo>
                    <a:pt x="401" y="934"/>
                  </a:lnTo>
                  <a:lnTo>
                    <a:pt x="401" y="936"/>
                  </a:lnTo>
                  <a:lnTo>
                    <a:pt x="403" y="938"/>
                  </a:lnTo>
                  <a:lnTo>
                    <a:pt x="407" y="936"/>
                  </a:lnTo>
                  <a:lnTo>
                    <a:pt x="399" y="940"/>
                  </a:lnTo>
                  <a:lnTo>
                    <a:pt x="403" y="940"/>
                  </a:lnTo>
                  <a:lnTo>
                    <a:pt x="399" y="942"/>
                  </a:lnTo>
                  <a:lnTo>
                    <a:pt x="401" y="944"/>
                  </a:lnTo>
                  <a:lnTo>
                    <a:pt x="403" y="942"/>
                  </a:lnTo>
                  <a:lnTo>
                    <a:pt x="405" y="942"/>
                  </a:lnTo>
                  <a:lnTo>
                    <a:pt x="409" y="940"/>
                  </a:lnTo>
                  <a:lnTo>
                    <a:pt x="411" y="936"/>
                  </a:lnTo>
                  <a:lnTo>
                    <a:pt x="411" y="938"/>
                  </a:lnTo>
                  <a:lnTo>
                    <a:pt x="411" y="940"/>
                  </a:lnTo>
                  <a:lnTo>
                    <a:pt x="407" y="942"/>
                  </a:lnTo>
                  <a:lnTo>
                    <a:pt x="405" y="944"/>
                  </a:lnTo>
                  <a:lnTo>
                    <a:pt x="407" y="946"/>
                  </a:lnTo>
                  <a:lnTo>
                    <a:pt x="409" y="952"/>
                  </a:lnTo>
                  <a:lnTo>
                    <a:pt x="411" y="946"/>
                  </a:lnTo>
                  <a:lnTo>
                    <a:pt x="413" y="946"/>
                  </a:lnTo>
                  <a:lnTo>
                    <a:pt x="413" y="952"/>
                  </a:lnTo>
                  <a:lnTo>
                    <a:pt x="415" y="952"/>
                  </a:lnTo>
                  <a:lnTo>
                    <a:pt x="419" y="948"/>
                  </a:lnTo>
                  <a:lnTo>
                    <a:pt x="417" y="954"/>
                  </a:lnTo>
                  <a:lnTo>
                    <a:pt x="415" y="958"/>
                  </a:lnTo>
                  <a:lnTo>
                    <a:pt x="415" y="960"/>
                  </a:lnTo>
                  <a:lnTo>
                    <a:pt x="415" y="962"/>
                  </a:lnTo>
                  <a:lnTo>
                    <a:pt x="417" y="962"/>
                  </a:lnTo>
                  <a:lnTo>
                    <a:pt x="419" y="962"/>
                  </a:lnTo>
                  <a:lnTo>
                    <a:pt x="421" y="964"/>
                  </a:lnTo>
                  <a:lnTo>
                    <a:pt x="425" y="964"/>
                  </a:lnTo>
                  <a:lnTo>
                    <a:pt x="431" y="958"/>
                  </a:lnTo>
                  <a:lnTo>
                    <a:pt x="431" y="960"/>
                  </a:lnTo>
                  <a:lnTo>
                    <a:pt x="445" y="962"/>
                  </a:lnTo>
                  <a:lnTo>
                    <a:pt x="445" y="960"/>
                  </a:lnTo>
                  <a:lnTo>
                    <a:pt x="445" y="958"/>
                  </a:lnTo>
                  <a:lnTo>
                    <a:pt x="443" y="952"/>
                  </a:lnTo>
                  <a:lnTo>
                    <a:pt x="437" y="950"/>
                  </a:lnTo>
                  <a:lnTo>
                    <a:pt x="443" y="950"/>
                  </a:lnTo>
                  <a:lnTo>
                    <a:pt x="445" y="950"/>
                  </a:lnTo>
                  <a:lnTo>
                    <a:pt x="447" y="950"/>
                  </a:lnTo>
                  <a:lnTo>
                    <a:pt x="449" y="948"/>
                  </a:lnTo>
                  <a:lnTo>
                    <a:pt x="449" y="938"/>
                  </a:lnTo>
                  <a:lnTo>
                    <a:pt x="451" y="936"/>
                  </a:lnTo>
                  <a:lnTo>
                    <a:pt x="453" y="928"/>
                  </a:lnTo>
                  <a:lnTo>
                    <a:pt x="451" y="926"/>
                  </a:lnTo>
                  <a:lnTo>
                    <a:pt x="453" y="926"/>
                  </a:lnTo>
                  <a:lnTo>
                    <a:pt x="455" y="924"/>
                  </a:lnTo>
                  <a:lnTo>
                    <a:pt x="455" y="920"/>
                  </a:lnTo>
                  <a:lnTo>
                    <a:pt x="459" y="912"/>
                  </a:lnTo>
                  <a:lnTo>
                    <a:pt x="461" y="910"/>
                  </a:lnTo>
                  <a:lnTo>
                    <a:pt x="459" y="908"/>
                  </a:lnTo>
                  <a:lnTo>
                    <a:pt x="461" y="906"/>
                  </a:lnTo>
                  <a:lnTo>
                    <a:pt x="459" y="904"/>
                  </a:lnTo>
                  <a:lnTo>
                    <a:pt x="457" y="902"/>
                  </a:lnTo>
                  <a:lnTo>
                    <a:pt x="457" y="891"/>
                  </a:lnTo>
                  <a:lnTo>
                    <a:pt x="455" y="891"/>
                  </a:lnTo>
                  <a:lnTo>
                    <a:pt x="455" y="889"/>
                  </a:lnTo>
                  <a:lnTo>
                    <a:pt x="455" y="885"/>
                  </a:lnTo>
                  <a:lnTo>
                    <a:pt x="449" y="883"/>
                  </a:lnTo>
                  <a:lnTo>
                    <a:pt x="453" y="883"/>
                  </a:lnTo>
                  <a:lnTo>
                    <a:pt x="455" y="881"/>
                  </a:lnTo>
                  <a:lnTo>
                    <a:pt x="455" y="879"/>
                  </a:lnTo>
                  <a:lnTo>
                    <a:pt x="457" y="877"/>
                  </a:lnTo>
                  <a:lnTo>
                    <a:pt x="459" y="879"/>
                  </a:lnTo>
                  <a:lnTo>
                    <a:pt x="465" y="877"/>
                  </a:lnTo>
                  <a:lnTo>
                    <a:pt x="467" y="875"/>
                  </a:lnTo>
                  <a:lnTo>
                    <a:pt x="469" y="875"/>
                  </a:lnTo>
                  <a:lnTo>
                    <a:pt x="469" y="873"/>
                  </a:lnTo>
                  <a:lnTo>
                    <a:pt x="467" y="873"/>
                  </a:lnTo>
                  <a:lnTo>
                    <a:pt x="459" y="867"/>
                  </a:lnTo>
                  <a:lnTo>
                    <a:pt x="461" y="867"/>
                  </a:lnTo>
                  <a:lnTo>
                    <a:pt x="463" y="869"/>
                  </a:lnTo>
                  <a:lnTo>
                    <a:pt x="465" y="871"/>
                  </a:lnTo>
                  <a:lnTo>
                    <a:pt x="471" y="871"/>
                  </a:lnTo>
                  <a:lnTo>
                    <a:pt x="471" y="869"/>
                  </a:lnTo>
                  <a:lnTo>
                    <a:pt x="467" y="869"/>
                  </a:lnTo>
                  <a:lnTo>
                    <a:pt x="467" y="865"/>
                  </a:lnTo>
                  <a:lnTo>
                    <a:pt x="469" y="865"/>
                  </a:lnTo>
                  <a:lnTo>
                    <a:pt x="467" y="863"/>
                  </a:lnTo>
                  <a:lnTo>
                    <a:pt x="467" y="861"/>
                  </a:lnTo>
                  <a:lnTo>
                    <a:pt x="471" y="865"/>
                  </a:lnTo>
                  <a:lnTo>
                    <a:pt x="473" y="865"/>
                  </a:lnTo>
                  <a:lnTo>
                    <a:pt x="473" y="863"/>
                  </a:lnTo>
                  <a:lnTo>
                    <a:pt x="475" y="861"/>
                  </a:lnTo>
                  <a:lnTo>
                    <a:pt x="473" y="859"/>
                  </a:lnTo>
                  <a:lnTo>
                    <a:pt x="475" y="859"/>
                  </a:lnTo>
                  <a:lnTo>
                    <a:pt x="477" y="859"/>
                  </a:lnTo>
                  <a:lnTo>
                    <a:pt x="479" y="857"/>
                  </a:lnTo>
                  <a:lnTo>
                    <a:pt x="479" y="855"/>
                  </a:lnTo>
                  <a:lnTo>
                    <a:pt x="481" y="855"/>
                  </a:lnTo>
                  <a:lnTo>
                    <a:pt x="481" y="851"/>
                  </a:lnTo>
                  <a:lnTo>
                    <a:pt x="479" y="849"/>
                  </a:lnTo>
                  <a:lnTo>
                    <a:pt x="471" y="847"/>
                  </a:lnTo>
                  <a:lnTo>
                    <a:pt x="471" y="845"/>
                  </a:lnTo>
                  <a:lnTo>
                    <a:pt x="479" y="847"/>
                  </a:lnTo>
                  <a:lnTo>
                    <a:pt x="483" y="847"/>
                  </a:lnTo>
                  <a:lnTo>
                    <a:pt x="479" y="839"/>
                  </a:lnTo>
                  <a:lnTo>
                    <a:pt x="481" y="837"/>
                  </a:lnTo>
                  <a:lnTo>
                    <a:pt x="481" y="833"/>
                  </a:lnTo>
                  <a:lnTo>
                    <a:pt x="469" y="833"/>
                  </a:lnTo>
                  <a:lnTo>
                    <a:pt x="469" y="829"/>
                  </a:lnTo>
                  <a:lnTo>
                    <a:pt x="471" y="829"/>
                  </a:lnTo>
                  <a:lnTo>
                    <a:pt x="477" y="825"/>
                  </a:lnTo>
                  <a:lnTo>
                    <a:pt x="483" y="825"/>
                  </a:lnTo>
                  <a:lnTo>
                    <a:pt x="485" y="827"/>
                  </a:lnTo>
                  <a:lnTo>
                    <a:pt x="487" y="825"/>
                  </a:lnTo>
                  <a:lnTo>
                    <a:pt x="483" y="825"/>
                  </a:lnTo>
                  <a:lnTo>
                    <a:pt x="481" y="823"/>
                  </a:lnTo>
                  <a:lnTo>
                    <a:pt x="481" y="817"/>
                  </a:lnTo>
                  <a:lnTo>
                    <a:pt x="479" y="815"/>
                  </a:lnTo>
                  <a:lnTo>
                    <a:pt x="477" y="811"/>
                  </a:lnTo>
                  <a:lnTo>
                    <a:pt x="475" y="809"/>
                  </a:lnTo>
                  <a:lnTo>
                    <a:pt x="475" y="807"/>
                  </a:lnTo>
                  <a:lnTo>
                    <a:pt x="471" y="807"/>
                  </a:lnTo>
                  <a:lnTo>
                    <a:pt x="475" y="801"/>
                  </a:lnTo>
                  <a:lnTo>
                    <a:pt x="477" y="803"/>
                  </a:lnTo>
                  <a:lnTo>
                    <a:pt x="479" y="801"/>
                  </a:lnTo>
                  <a:lnTo>
                    <a:pt x="481" y="803"/>
                  </a:lnTo>
                  <a:lnTo>
                    <a:pt x="481" y="801"/>
                  </a:lnTo>
                  <a:lnTo>
                    <a:pt x="483" y="801"/>
                  </a:lnTo>
                  <a:lnTo>
                    <a:pt x="485" y="803"/>
                  </a:lnTo>
                  <a:lnTo>
                    <a:pt x="487" y="801"/>
                  </a:lnTo>
                  <a:lnTo>
                    <a:pt x="489" y="803"/>
                  </a:lnTo>
                  <a:lnTo>
                    <a:pt x="491" y="801"/>
                  </a:lnTo>
                  <a:lnTo>
                    <a:pt x="491" y="799"/>
                  </a:lnTo>
                  <a:lnTo>
                    <a:pt x="493" y="795"/>
                  </a:lnTo>
                  <a:lnTo>
                    <a:pt x="493" y="793"/>
                  </a:lnTo>
                  <a:lnTo>
                    <a:pt x="493" y="791"/>
                  </a:lnTo>
                  <a:lnTo>
                    <a:pt x="493" y="789"/>
                  </a:lnTo>
                  <a:lnTo>
                    <a:pt x="489" y="787"/>
                  </a:lnTo>
                  <a:lnTo>
                    <a:pt x="491" y="785"/>
                  </a:lnTo>
                  <a:lnTo>
                    <a:pt x="493" y="785"/>
                  </a:lnTo>
                  <a:lnTo>
                    <a:pt x="495" y="781"/>
                  </a:lnTo>
                  <a:lnTo>
                    <a:pt x="497" y="781"/>
                  </a:lnTo>
                  <a:lnTo>
                    <a:pt x="497" y="783"/>
                  </a:lnTo>
                  <a:lnTo>
                    <a:pt x="501" y="785"/>
                  </a:lnTo>
                  <a:lnTo>
                    <a:pt x="501" y="779"/>
                  </a:lnTo>
                  <a:lnTo>
                    <a:pt x="505" y="783"/>
                  </a:lnTo>
                  <a:lnTo>
                    <a:pt x="511" y="783"/>
                  </a:lnTo>
                  <a:lnTo>
                    <a:pt x="509" y="781"/>
                  </a:lnTo>
                  <a:lnTo>
                    <a:pt x="513" y="781"/>
                  </a:lnTo>
                  <a:lnTo>
                    <a:pt x="517" y="781"/>
                  </a:lnTo>
                  <a:lnTo>
                    <a:pt x="517" y="779"/>
                  </a:lnTo>
                  <a:lnTo>
                    <a:pt x="519" y="779"/>
                  </a:lnTo>
                  <a:lnTo>
                    <a:pt x="517" y="777"/>
                  </a:lnTo>
                  <a:lnTo>
                    <a:pt x="519" y="775"/>
                  </a:lnTo>
                  <a:lnTo>
                    <a:pt x="517" y="775"/>
                  </a:lnTo>
                  <a:lnTo>
                    <a:pt x="515" y="773"/>
                  </a:lnTo>
                  <a:lnTo>
                    <a:pt x="515" y="769"/>
                  </a:lnTo>
                  <a:lnTo>
                    <a:pt x="517" y="771"/>
                  </a:lnTo>
                  <a:lnTo>
                    <a:pt x="517" y="769"/>
                  </a:lnTo>
                  <a:lnTo>
                    <a:pt x="519" y="771"/>
                  </a:lnTo>
                  <a:lnTo>
                    <a:pt x="521" y="771"/>
                  </a:lnTo>
                  <a:lnTo>
                    <a:pt x="521" y="767"/>
                  </a:lnTo>
                  <a:lnTo>
                    <a:pt x="519" y="765"/>
                  </a:lnTo>
                  <a:lnTo>
                    <a:pt x="521" y="763"/>
                  </a:lnTo>
                  <a:lnTo>
                    <a:pt x="521" y="761"/>
                  </a:lnTo>
                  <a:lnTo>
                    <a:pt x="523" y="759"/>
                  </a:lnTo>
                  <a:lnTo>
                    <a:pt x="525" y="759"/>
                  </a:lnTo>
                  <a:lnTo>
                    <a:pt x="521" y="757"/>
                  </a:lnTo>
                  <a:lnTo>
                    <a:pt x="521" y="755"/>
                  </a:lnTo>
                  <a:lnTo>
                    <a:pt x="523" y="757"/>
                  </a:lnTo>
                  <a:lnTo>
                    <a:pt x="523" y="753"/>
                  </a:lnTo>
                  <a:lnTo>
                    <a:pt x="527" y="757"/>
                  </a:lnTo>
                  <a:lnTo>
                    <a:pt x="529" y="757"/>
                  </a:lnTo>
                  <a:lnTo>
                    <a:pt x="531" y="757"/>
                  </a:lnTo>
                  <a:lnTo>
                    <a:pt x="533" y="757"/>
                  </a:lnTo>
                  <a:lnTo>
                    <a:pt x="527" y="763"/>
                  </a:lnTo>
                  <a:lnTo>
                    <a:pt x="527" y="765"/>
                  </a:lnTo>
                  <a:lnTo>
                    <a:pt x="525" y="767"/>
                  </a:lnTo>
                  <a:lnTo>
                    <a:pt x="525" y="769"/>
                  </a:lnTo>
                  <a:lnTo>
                    <a:pt x="525" y="771"/>
                  </a:lnTo>
                  <a:lnTo>
                    <a:pt x="527" y="771"/>
                  </a:lnTo>
                  <a:lnTo>
                    <a:pt x="533" y="775"/>
                  </a:lnTo>
                  <a:lnTo>
                    <a:pt x="533" y="773"/>
                  </a:lnTo>
                  <a:lnTo>
                    <a:pt x="531" y="771"/>
                  </a:lnTo>
                  <a:lnTo>
                    <a:pt x="533" y="771"/>
                  </a:lnTo>
                  <a:lnTo>
                    <a:pt x="533" y="765"/>
                  </a:lnTo>
                  <a:lnTo>
                    <a:pt x="535" y="767"/>
                  </a:lnTo>
                  <a:lnTo>
                    <a:pt x="537" y="773"/>
                  </a:lnTo>
                  <a:lnTo>
                    <a:pt x="541" y="771"/>
                  </a:lnTo>
                  <a:lnTo>
                    <a:pt x="541" y="775"/>
                  </a:lnTo>
                  <a:lnTo>
                    <a:pt x="543" y="767"/>
                  </a:lnTo>
                  <a:lnTo>
                    <a:pt x="545" y="767"/>
                  </a:lnTo>
                  <a:lnTo>
                    <a:pt x="545" y="771"/>
                  </a:lnTo>
                  <a:lnTo>
                    <a:pt x="547" y="769"/>
                  </a:lnTo>
                  <a:lnTo>
                    <a:pt x="547" y="771"/>
                  </a:lnTo>
                  <a:lnTo>
                    <a:pt x="549" y="769"/>
                  </a:lnTo>
                  <a:lnTo>
                    <a:pt x="551" y="771"/>
                  </a:lnTo>
                  <a:lnTo>
                    <a:pt x="551" y="769"/>
                  </a:lnTo>
                  <a:lnTo>
                    <a:pt x="553" y="765"/>
                  </a:lnTo>
                  <a:lnTo>
                    <a:pt x="555" y="765"/>
                  </a:lnTo>
                  <a:lnTo>
                    <a:pt x="555" y="763"/>
                  </a:lnTo>
                  <a:lnTo>
                    <a:pt x="557" y="759"/>
                  </a:lnTo>
                  <a:lnTo>
                    <a:pt x="553" y="757"/>
                  </a:lnTo>
                  <a:lnTo>
                    <a:pt x="553" y="755"/>
                  </a:lnTo>
                  <a:lnTo>
                    <a:pt x="553" y="753"/>
                  </a:lnTo>
                  <a:lnTo>
                    <a:pt x="557" y="757"/>
                  </a:lnTo>
                  <a:lnTo>
                    <a:pt x="563" y="759"/>
                  </a:lnTo>
                  <a:lnTo>
                    <a:pt x="565" y="759"/>
                  </a:lnTo>
                  <a:lnTo>
                    <a:pt x="563" y="755"/>
                  </a:lnTo>
                  <a:lnTo>
                    <a:pt x="565" y="751"/>
                  </a:lnTo>
                  <a:lnTo>
                    <a:pt x="565" y="755"/>
                  </a:lnTo>
                  <a:lnTo>
                    <a:pt x="567" y="757"/>
                  </a:lnTo>
                  <a:lnTo>
                    <a:pt x="569" y="755"/>
                  </a:lnTo>
                  <a:lnTo>
                    <a:pt x="571" y="755"/>
                  </a:lnTo>
                  <a:lnTo>
                    <a:pt x="571" y="753"/>
                  </a:lnTo>
                  <a:lnTo>
                    <a:pt x="571" y="751"/>
                  </a:lnTo>
                  <a:lnTo>
                    <a:pt x="573" y="749"/>
                  </a:lnTo>
                  <a:lnTo>
                    <a:pt x="575" y="741"/>
                  </a:lnTo>
                  <a:lnTo>
                    <a:pt x="575" y="745"/>
                  </a:lnTo>
                  <a:lnTo>
                    <a:pt x="577" y="741"/>
                  </a:lnTo>
                  <a:lnTo>
                    <a:pt x="577" y="745"/>
                  </a:lnTo>
                  <a:lnTo>
                    <a:pt x="579" y="739"/>
                  </a:lnTo>
                  <a:lnTo>
                    <a:pt x="581" y="739"/>
                  </a:lnTo>
                  <a:lnTo>
                    <a:pt x="581" y="737"/>
                  </a:lnTo>
                  <a:lnTo>
                    <a:pt x="583" y="739"/>
                  </a:lnTo>
                  <a:lnTo>
                    <a:pt x="581" y="735"/>
                  </a:lnTo>
                  <a:lnTo>
                    <a:pt x="581" y="733"/>
                  </a:lnTo>
                  <a:lnTo>
                    <a:pt x="583" y="733"/>
                  </a:lnTo>
                  <a:lnTo>
                    <a:pt x="583" y="731"/>
                  </a:lnTo>
                  <a:lnTo>
                    <a:pt x="587" y="729"/>
                  </a:lnTo>
                  <a:lnTo>
                    <a:pt x="589" y="721"/>
                  </a:lnTo>
                  <a:lnTo>
                    <a:pt x="589" y="719"/>
                  </a:lnTo>
                  <a:lnTo>
                    <a:pt x="587" y="717"/>
                  </a:lnTo>
                  <a:lnTo>
                    <a:pt x="589" y="717"/>
                  </a:lnTo>
                  <a:lnTo>
                    <a:pt x="589" y="715"/>
                  </a:lnTo>
                  <a:lnTo>
                    <a:pt x="591" y="709"/>
                  </a:lnTo>
                  <a:lnTo>
                    <a:pt x="593" y="709"/>
                  </a:lnTo>
                  <a:lnTo>
                    <a:pt x="593" y="703"/>
                  </a:lnTo>
                  <a:lnTo>
                    <a:pt x="595" y="705"/>
                  </a:lnTo>
                  <a:lnTo>
                    <a:pt x="599" y="703"/>
                  </a:lnTo>
                  <a:lnTo>
                    <a:pt x="601" y="699"/>
                  </a:lnTo>
                  <a:lnTo>
                    <a:pt x="601" y="697"/>
                  </a:lnTo>
                  <a:lnTo>
                    <a:pt x="603" y="695"/>
                  </a:lnTo>
                  <a:lnTo>
                    <a:pt x="605" y="697"/>
                  </a:lnTo>
                  <a:lnTo>
                    <a:pt x="607" y="695"/>
                  </a:lnTo>
                  <a:lnTo>
                    <a:pt x="607" y="697"/>
                  </a:lnTo>
                  <a:lnTo>
                    <a:pt x="607" y="695"/>
                  </a:lnTo>
                  <a:lnTo>
                    <a:pt x="609" y="693"/>
                  </a:lnTo>
                  <a:lnTo>
                    <a:pt x="609" y="689"/>
                  </a:lnTo>
                  <a:lnTo>
                    <a:pt x="611" y="689"/>
                  </a:lnTo>
                  <a:lnTo>
                    <a:pt x="609" y="687"/>
                  </a:lnTo>
                  <a:lnTo>
                    <a:pt x="605" y="683"/>
                  </a:lnTo>
                  <a:lnTo>
                    <a:pt x="607" y="683"/>
                  </a:lnTo>
                  <a:lnTo>
                    <a:pt x="599" y="671"/>
                  </a:lnTo>
                  <a:lnTo>
                    <a:pt x="603" y="669"/>
                  </a:lnTo>
                  <a:lnTo>
                    <a:pt x="603" y="667"/>
                  </a:lnTo>
                  <a:lnTo>
                    <a:pt x="605" y="669"/>
                  </a:lnTo>
                  <a:lnTo>
                    <a:pt x="605" y="675"/>
                  </a:lnTo>
                  <a:lnTo>
                    <a:pt x="607" y="673"/>
                  </a:lnTo>
                  <a:lnTo>
                    <a:pt x="609" y="673"/>
                  </a:lnTo>
                  <a:lnTo>
                    <a:pt x="609" y="675"/>
                  </a:lnTo>
                  <a:lnTo>
                    <a:pt x="609" y="679"/>
                  </a:lnTo>
                  <a:lnTo>
                    <a:pt x="611" y="681"/>
                  </a:lnTo>
                  <a:lnTo>
                    <a:pt x="615" y="681"/>
                  </a:lnTo>
                  <a:lnTo>
                    <a:pt x="615" y="683"/>
                  </a:lnTo>
                  <a:lnTo>
                    <a:pt x="613" y="683"/>
                  </a:lnTo>
                  <a:lnTo>
                    <a:pt x="613" y="687"/>
                  </a:lnTo>
                  <a:lnTo>
                    <a:pt x="617" y="689"/>
                  </a:lnTo>
                  <a:lnTo>
                    <a:pt x="615" y="689"/>
                  </a:lnTo>
                  <a:lnTo>
                    <a:pt x="619" y="687"/>
                  </a:lnTo>
                  <a:lnTo>
                    <a:pt x="621" y="687"/>
                  </a:lnTo>
                  <a:lnTo>
                    <a:pt x="625" y="689"/>
                  </a:lnTo>
                  <a:lnTo>
                    <a:pt x="623" y="687"/>
                  </a:lnTo>
                  <a:lnTo>
                    <a:pt x="625" y="685"/>
                  </a:lnTo>
                  <a:lnTo>
                    <a:pt x="623" y="685"/>
                  </a:lnTo>
                  <a:lnTo>
                    <a:pt x="625" y="685"/>
                  </a:lnTo>
                  <a:lnTo>
                    <a:pt x="631" y="689"/>
                  </a:lnTo>
                  <a:lnTo>
                    <a:pt x="633" y="689"/>
                  </a:lnTo>
                  <a:lnTo>
                    <a:pt x="633" y="685"/>
                  </a:lnTo>
                  <a:lnTo>
                    <a:pt x="629" y="685"/>
                  </a:lnTo>
                  <a:lnTo>
                    <a:pt x="629" y="681"/>
                  </a:lnTo>
                  <a:lnTo>
                    <a:pt x="631" y="681"/>
                  </a:lnTo>
                  <a:lnTo>
                    <a:pt x="635" y="683"/>
                  </a:lnTo>
                  <a:lnTo>
                    <a:pt x="635" y="685"/>
                  </a:lnTo>
                  <a:lnTo>
                    <a:pt x="637" y="687"/>
                  </a:lnTo>
                  <a:lnTo>
                    <a:pt x="639" y="685"/>
                  </a:lnTo>
                  <a:lnTo>
                    <a:pt x="637" y="683"/>
                  </a:lnTo>
                  <a:lnTo>
                    <a:pt x="637" y="681"/>
                  </a:lnTo>
                  <a:lnTo>
                    <a:pt x="641" y="683"/>
                  </a:lnTo>
                  <a:lnTo>
                    <a:pt x="639" y="679"/>
                  </a:lnTo>
                  <a:lnTo>
                    <a:pt x="641" y="677"/>
                  </a:lnTo>
                  <a:lnTo>
                    <a:pt x="643" y="675"/>
                  </a:lnTo>
                  <a:lnTo>
                    <a:pt x="645" y="679"/>
                  </a:lnTo>
                  <a:lnTo>
                    <a:pt x="649" y="681"/>
                  </a:lnTo>
                  <a:lnTo>
                    <a:pt x="651" y="679"/>
                  </a:lnTo>
                  <a:lnTo>
                    <a:pt x="653" y="681"/>
                  </a:lnTo>
                  <a:lnTo>
                    <a:pt x="653" y="677"/>
                  </a:lnTo>
                  <a:lnTo>
                    <a:pt x="661" y="677"/>
                  </a:lnTo>
                  <a:lnTo>
                    <a:pt x="663" y="673"/>
                  </a:lnTo>
                  <a:lnTo>
                    <a:pt x="665" y="675"/>
                  </a:lnTo>
                  <a:lnTo>
                    <a:pt x="665" y="671"/>
                  </a:lnTo>
                  <a:lnTo>
                    <a:pt x="669" y="673"/>
                  </a:lnTo>
                  <a:lnTo>
                    <a:pt x="671" y="669"/>
                  </a:lnTo>
                  <a:lnTo>
                    <a:pt x="673" y="671"/>
                  </a:lnTo>
                  <a:lnTo>
                    <a:pt x="673" y="673"/>
                  </a:lnTo>
                  <a:lnTo>
                    <a:pt x="675" y="673"/>
                  </a:lnTo>
                  <a:lnTo>
                    <a:pt x="675" y="671"/>
                  </a:lnTo>
                  <a:lnTo>
                    <a:pt x="679" y="669"/>
                  </a:lnTo>
                  <a:lnTo>
                    <a:pt x="679" y="671"/>
                  </a:lnTo>
                  <a:lnTo>
                    <a:pt x="681" y="671"/>
                  </a:lnTo>
                  <a:lnTo>
                    <a:pt x="681" y="669"/>
                  </a:lnTo>
                  <a:lnTo>
                    <a:pt x="681" y="667"/>
                  </a:lnTo>
                  <a:lnTo>
                    <a:pt x="683" y="667"/>
                  </a:lnTo>
                  <a:lnTo>
                    <a:pt x="685" y="669"/>
                  </a:lnTo>
                  <a:lnTo>
                    <a:pt x="687" y="665"/>
                  </a:lnTo>
                  <a:lnTo>
                    <a:pt x="691" y="663"/>
                  </a:lnTo>
                  <a:lnTo>
                    <a:pt x="691" y="665"/>
                  </a:lnTo>
                  <a:lnTo>
                    <a:pt x="691" y="663"/>
                  </a:lnTo>
                  <a:lnTo>
                    <a:pt x="695" y="663"/>
                  </a:lnTo>
                  <a:lnTo>
                    <a:pt x="697" y="661"/>
                  </a:lnTo>
                  <a:lnTo>
                    <a:pt x="701" y="659"/>
                  </a:lnTo>
                  <a:lnTo>
                    <a:pt x="703" y="657"/>
                  </a:lnTo>
                  <a:lnTo>
                    <a:pt x="705" y="657"/>
                  </a:lnTo>
                  <a:lnTo>
                    <a:pt x="707" y="653"/>
                  </a:lnTo>
                  <a:lnTo>
                    <a:pt x="709" y="653"/>
                  </a:lnTo>
                  <a:lnTo>
                    <a:pt x="707" y="651"/>
                  </a:lnTo>
                  <a:lnTo>
                    <a:pt x="707" y="649"/>
                  </a:lnTo>
                  <a:lnTo>
                    <a:pt x="707" y="647"/>
                  </a:lnTo>
                  <a:lnTo>
                    <a:pt x="711" y="649"/>
                  </a:lnTo>
                  <a:lnTo>
                    <a:pt x="711" y="647"/>
                  </a:lnTo>
                  <a:lnTo>
                    <a:pt x="713" y="645"/>
                  </a:lnTo>
                  <a:lnTo>
                    <a:pt x="715" y="647"/>
                  </a:lnTo>
                  <a:lnTo>
                    <a:pt x="715" y="645"/>
                  </a:lnTo>
                  <a:lnTo>
                    <a:pt x="715" y="643"/>
                  </a:lnTo>
                  <a:lnTo>
                    <a:pt x="711" y="641"/>
                  </a:lnTo>
                  <a:lnTo>
                    <a:pt x="713" y="640"/>
                  </a:lnTo>
                  <a:lnTo>
                    <a:pt x="717" y="640"/>
                  </a:lnTo>
                  <a:lnTo>
                    <a:pt x="719" y="641"/>
                  </a:lnTo>
                  <a:lnTo>
                    <a:pt x="717" y="641"/>
                  </a:lnTo>
                  <a:lnTo>
                    <a:pt x="719" y="640"/>
                  </a:lnTo>
                  <a:lnTo>
                    <a:pt x="721" y="638"/>
                  </a:lnTo>
                  <a:lnTo>
                    <a:pt x="721" y="636"/>
                  </a:lnTo>
                  <a:lnTo>
                    <a:pt x="725" y="634"/>
                  </a:lnTo>
                  <a:lnTo>
                    <a:pt x="725" y="632"/>
                  </a:lnTo>
                  <a:lnTo>
                    <a:pt x="729" y="634"/>
                  </a:lnTo>
                  <a:lnTo>
                    <a:pt x="727" y="632"/>
                  </a:lnTo>
                  <a:lnTo>
                    <a:pt x="729" y="632"/>
                  </a:lnTo>
                  <a:lnTo>
                    <a:pt x="727" y="630"/>
                  </a:lnTo>
                  <a:lnTo>
                    <a:pt x="725" y="628"/>
                  </a:lnTo>
                  <a:lnTo>
                    <a:pt x="727" y="626"/>
                  </a:lnTo>
                  <a:lnTo>
                    <a:pt x="729" y="628"/>
                  </a:lnTo>
                  <a:lnTo>
                    <a:pt x="731" y="626"/>
                  </a:lnTo>
                  <a:lnTo>
                    <a:pt x="731" y="628"/>
                  </a:lnTo>
                  <a:lnTo>
                    <a:pt x="735" y="630"/>
                  </a:lnTo>
                  <a:lnTo>
                    <a:pt x="735" y="626"/>
                  </a:lnTo>
                  <a:lnTo>
                    <a:pt x="735" y="624"/>
                  </a:lnTo>
                  <a:lnTo>
                    <a:pt x="733" y="620"/>
                  </a:lnTo>
                  <a:lnTo>
                    <a:pt x="735" y="620"/>
                  </a:lnTo>
                  <a:lnTo>
                    <a:pt x="741" y="618"/>
                  </a:lnTo>
                  <a:lnTo>
                    <a:pt x="741" y="616"/>
                  </a:lnTo>
                  <a:lnTo>
                    <a:pt x="745" y="618"/>
                  </a:lnTo>
                  <a:lnTo>
                    <a:pt x="745" y="616"/>
                  </a:lnTo>
                  <a:lnTo>
                    <a:pt x="743" y="616"/>
                  </a:lnTo>
                  <a:lnTo>
                    <a:pt x="741" y="614"/>
                  </a:lnTo>
                  <a:lnTo>
                    <a:pt x="743" y="614"/>
                  </a:lnTo>
                  <a:lnTo>
                    <a:pt x="743" y="612"/>
                  </a:lnTo>
                  <a:lnTo>
                    <a:pt x="747" y="614"/>
                  </a:lnTo>
                  <a:lnTo>
                    <a:pt x="749" y="612"/>
                  </a:lnTo>
                  <a:lnTo>
                    <a:pt x="751" y="612"/>
                  </a:lnTo>
                  <a:lnTo>
                    <a:pt x="753" y="610"/>
                  </a:lnTo>
                  <a:lnTo>
                    <a:pt x="755" y="612"/>
                  </a:lnTo>
                  <a:lnTo>
                    <a:pt x="759" y="606"/>
                  </a:lnTo>
                  <a:lnTo>
                    <a:pt x="759" y="602"/>
                  </a:lnTo>
                  <a:lnTo>
                    <a:pt x="753" y="606"/>
                  </a:lnTo>
                  <a:lnTo>
                    <a:pt x="733" y="604"/>
                  </a:lnTo>
                  <a:lnTo>
                    <a:pt x="717" y="596"/>
                  </a:lnTo>
                  <a:lnTo>
                    <a:pt x="717" y="594"/>
                  </a:lnTo>
                  <a:lnTo>
                    <a:pt x="713" y="594"/>
                  </a:lnTo>
                  <a:lnTo>
                    <a:pt x="711" y="596"/>
                  </a:lnTo>
                  <a:lnTo>
                    <a:pt x="709" y="592"/>
                  </a:lnTo>
                  <a:lnTo>
                    <a:pt x="695" y="602"/>
                  </a:lnTo>
                  <a:lnTo>
                    <a:pt x="689" y="598"/>
                  </a:lnTo>
                  <a:lnTo>
                    <a:pt x="683" y="602"/>
                  </a:lnTo>
                  <a:lnTo>
                    <a:pt x="681" y="608"/>
                  </a:lnTo>
                  <a:lnTo>
                    <a:pt x="661" y="608"/>
                  </a:lnTo>
                  <a:lnTo>
                    <a:pt x="667" y="602"/>
                  </a:lnTo>
                  <a:lnTo>
                    <a:pt x="671" y="606"/>
                  </a:lnTo>
                  <a:lnTo>
                    <a:pt x="683" y="596"/>
                  </a:lnTo>
                  <a:lnTo>
                    <a:pt x="689" y="596"/>
                  </a:lnTo>
                  <a:lnTo>
                    <a:pt x="693" y="594"/>
                  </a:lnTo>
                  <a:lnTo>
                    <a:pt x="691" y="590"/>
                  </a:lnTo>
                  <a:lnTo>
                    <a:pt x="665" y="592"/>
                  </a:lnTo>
                  <a:lnTo>
                    <a:pt x="661" y="588"/>
                  </a:lnTo>
                  <a:lnTo>
                    <a:pt x="657" y="588"/>
                  </a:lnTo>
                  <a:lnTo>
                    <a:pt x="665" y="584"/>
                  </a:lnTo>
                  <a:lnTo>
                    <a:pt x="667" y="582"/>
                  </a:lnTo>
                  <a:lnTo>
                    <a:pt x="669" y="574"/>
                  </a:lnTo>
                  <a:lnTo>
                    <a:pt x="667" y="568"/>
                  </a:lnTo>
                  <a:lnTo>
                    <a:pt x="667" y="566"/>
                  </a:lnTo>
                  <a:lnTo>
                    <a:pt x="671" y="566"/>
                  </a:lnTo>
                  <a:lnTo>
                    <a:pt x="675" y="568"/>
                  </a:lnTo>
                  <a:lnTo>
                    <a:pt x="675" y="562"/>
                  </a:lnTo>
                  <a:lnTo>
                    <a:pt x="679" y="566"/>
                  </a:lnTo>
                  <a:lnTo>
                    <a:pt x="691" y="566"/>
                  </a:lnTo>
                  <a:lnTo>
                    <a:pt x="701" y="560"/>
                  </a:lnTo>
                  <a:lnTo>
                    <a:pt x="705" y="556"/>
                  </a:lnTo>
                  <a:lnTo>
                    <a:pt x="703" y="552"/>
                  </a:lnTo>
                  <a:lnTo>
                    <a:pt x="707" y="554"/>
                  </a:lnTo>
                  <a:lnTo>
                    <a:pt x="707" y="548"/>
                  </a:lnTo>
                  <a:lnTo>
                    <a:pt x="703" y="542"/>
                  </a:lnTo>
                  <a:lnTo>
                    <a:pt x="695" y="542"/>
                  </a:lnTo>
                  <a:lnTo>
                    <a:pt x="691" y="544"/>
                  </a:lnTo>
                  <a:lnTo>
                    <a:pt x="685" y="540"/>
                  </a:lnTo>
                  <a:lnTo>
                    <a:pt x="681" y="542"/>
                  </a:lnTo>
                  <a:lnTo>
                    <a:pt x="681" y="538"/>
                  </a:lnTo>
                  <a:lnTo>
                    <a:pt x="673" y="536"/>
                  </a:lnTo>
                  <a:lnTo>
                    <a:pt x="677" y="534"/>
                  </a:lnTo>
                  <a:lnTo>
                    <a:pt x="675" y="526"/>
                  </a:lnTo>
                  <a:lnTo>
                    <a:pt x="683" y="530"/>
                  </a:lnTo>
                  <a:lnTo>
                    <a:pt x="687" y="538"/>
                  </a:lnTo>
                  <a:lnTo>
                    <a:pt x="691" y="538"/>
                  </a:lnTo>
                  <a:lnTo>
                    <a:pt x="695" y="536"/>
                  </a:lnTo>
                  <a:lnTo>
                    <a:pt x="699" y="538"/>
                  </a:lnTo>
                  <a:lnTo>
                    <a:pt x="705" y="538"/>
                  </a:lnTo>
                  <a:lnTo>
                    <a:pt x="715" y="550"/>
                  </a:lnTo>
                  <a:lnTo>
                    <a:pt x="719" y="550"/>
                  </a:lnTo>
                  <a:lnTo>
                    <a:pt x="721" y="552"/>
                  </a:lnTo>
                  <a:lnTo>
                    <a:pt x="723" y="556"/>
                  </a:lnTo>
                  <a:lnTo>
                    <a:pt x="727" y="562"/>
                  </a:lnTo>
                  <a:lnTo>
                    <a:pt x="729" y="576"/>
                  </a:lnTo>
                  <a:lnTo>
                    <a:pt x="733" y="584"/>
                  </a:lnTo>
                  <a:lnTo>
                    <a:pt x="739" y="588"/>
                  </a:lnTo>
                  <a:lnTo>
                    <a:pt x="745" y="590"/>
                  </a:lnTo>
                  <a:lnTo>
                    <a:pt x="751" y="590"/>
                  </a:lnTo>
                  <a:lnTo>
                    <a:pt x="753" y="572"/>
                  </a:lnTo>
                  <a:lnTo>
                    <a:pt x="753" y="574"/>
                  </a:lnTo>
                  <a:lnTo>
                    <a:pt x="755" y="588"/>
                  </a:lnTo>
                  <a:lnTo>
                    <a:pt x="761" y="586"/>
                  </a:lnTo>
                  <a:lnTo>
                    <a:pt x="763" y="590"/>
                  </a:lnTo>
                  <a:lnTo>
                    <a:pt x="767" y="588"/>
                  </a:lnTo>
                  <a:lnTo>
                    <a:pt x="767" y="584"/>
                  </a:lnTo>
                  <a:lnTo>
                    <a:pt x="765" y="582"/>
                  </a:lnTo>
                  <a:lnTo>
                    <a:pt x="765" y="578"/>
                  </a:lnTo>
                  <a:lnTo>
                    <a:pt x="763" y="574"/>
                  </a:lnTo>
                  <a:lnTo>
                    <a:pt x="763" y="572"/>
                  </a:lnTo>
                  <a:lnTo>
                    <a:pt x="763" y="566"/>
                  </a:lnTo>
                  <a:lnTo>
                    <a:pt x="763" y="564"/>
                  </a:lnTo>
                  <a:lnTo>
                    <a:pt x="763" y="562"/>
                  </a:lnTo>
                  <a:lnTo>
                    <a:pt x="759" y="562"/>
                  </a:lnTo>
                  <a:lnTo>
                    <a:pt x="763" y="560"/>
                  </a:lnTo>
                  <a:lnTo>
                    <a:pt x="763" y="556"/>
                  </a:lnTo>
                  <a:lnTo>
                    <a:pt x="763" y="552"/>
                  </a:lnTo>
                  <a:lnTo>
                    <a:pt x="763" y="550"/>
                  </a:lnTo>
                  <a:lnTo>
                    <a:pt x="763" y="542"/>
                  </a:lnTo>
                  <a:lnTo>
                    <a:pt x="761" y="540"/>
                  </a:lnTo>
                  <a:lnTo>
                    <a:pt x="759" y="544"/>
                  </a:lnTo>
                  <a:lnTo>
                    <a:pt x="757" y="544"/>
                  </a:lnTo>
                  <a:lnTo>
                    <a:pt x="755" y="550"/>
                  </a:lnTo>
                  <a:lnTo>
                    <a:pt x="751" y="552"/>
                  </a:lnTo>
                  <a:lnTo>
                    <a:pt x="753" y="544"/>
                  </a:lnTo>
                  <a:lnTo>
                    <a:pt x="759" y="534"/>
                  </a:lnTo>
                  <a:lnTo>
                    <a:pt x="759" y="530"/>
                  </a:lnTo>
                  <a:lnTo>
                    <a:pt x="757" y="530"/>
                  </a:lnTo>
                  <a:lnTo>
                    <a:pt x="753" y="536"/>
                  </a:lnTo>
                  <a:lnTo>
                    <a:pt x="751" y="538"/>
                  </a:lnTo>
                  <a:lnTo>
                    <a:pt x="753" y="532"/>
                  </a:lnTo>
                  <a:lnTo>
                    <a:pt x="753" y="528"/>
                  </a:lnTo>
                  <a:lnTo>
                    <a:pt x="747" y="532"/>
                  </a:lnTo>
                  <a:lnTo>
                    <a:pt x="745" y="536"/>
                  </a:lnTo>
                  <a:lnTo>
                    <a:pt x="743" y="538"/>
                  </a:lnTo>
                  <a:lnTo>
                    <a:pt x="745" y="532"/>
                  </a:lnTo>
                  <a:lnTo>
                    <a:pt x="749" y="528"/>
                  </a:lnTo>
                  <a:lnTo>
                    <a:pt x="751" y="522"/>
                  </a:lnTo>
                  <a:lnTo>
                    <a:pt x="743" y="518"/>
                  </a:lnTo>
                  <a:lnTo>
                    <a:pt x="741" y="514"/>
                  </a:lnTo>
                  <a:lnTo>
                    <a:pt x="733" y="512"/>
                  </a:lnTo>
                  <a:lnTo>
                    <a:pt x="733" y="508"/>
                  </a:lnTo>
                  <a:lnTo>
                    <a:pt x="721" y="498"/>
                  </a:lnTo>
                  <a:lnTo>
                    <a:pt x="717" y="496"/>
                  </a:lnTo>
                  <a:lnTo>
                    <a:pt x="713" y="500"/>
                  </a:lnTo>
                  <a:lnTo>
                    <a:pt x="711" y="504"/>
                  </a:lnTo>
                  <a:lnTo>
                    <a:pt x="711" y="508"/>
                  </a:lnTo>
                  <a:lnTo>
                    <a:pt x="707" y="512"/>
                  </a:lnTo>
                  <a:lnTo>
                    <a:pt x="711" y="500"/>
                  </a:lnTo>
                  <a:lnTo>
                    <a:pt x="707" y="498"/>
                  </a:lnTo>
                  <a:lnTo>
                    <a:pt x="707" y="496"/>
                  </a:lnTo>
                  <a:lnTo>
                    <a:pt x="719" y="494"/>
                  </a:lnTo>
                  <a:lnTo>
                    <a:pt x="717" y="484"/>
                  </a:lnTo>
                  <a:lnTo>
                    <a:pt x="709" y="478"/>
                  </a:lnTo>
                  <a:lnTo>
                    <a:pt x="703" y="478"/>
                  </a:lnTo>
                  <a:lnTo>
                    <a:pt x="695" y="486"/>
                  </a:lnTo>
                  <a:lnTo>
                    <a:pt x="695" y="488"/>
                  </a:lnTo>
                  <a:lnTo>
                    <a:pt x="695" y="482"/>
                  </a:lnTo>
                  <a:lnTo>
                    <a:pt x="689" y="484"/>
                  </a:lnTo>
                  <a:lnTo>
                    <a:pt x="691" y="480"/>
                  </a:lnTo>
                  <a:lnTo>
                    <a:pt x="693" y="480"/>
                  </a:lnTo>
                  <a:lnTo>
                    <a:pt x="689" y="478"/>
                  </a:lnTo>
                  <a:lnTo>
                    <a:pt x="697" y="478"/>
                  </a:lnTo>
                  <a:lnTo>
                    <a:pt x="703" y="476"/>
                  </a:lnTo>
                  <a:lnTo>
                    <a:pt x="707" y="474"/>
                  </a:lnTo>
                  <a:lnTo>
                    <a:pt x="711" y="472"/>
                  </a:lnTo>
                  <a:lnTo>
                    <a:pt x="715" y="466"/>
                  </a:lnTo>
                  <a:lnTo>
                    <a:pt x="713" y="464"/>
                  </a:lnTo>
                  <a:lnTo>
                    <a:pt x="707" y="464"/>
                  </a:lnTo>
                  <a:lnTo>
                    <a:pt x="703" y="460"/>
                  </a:lnTo>
                  <a:lnTo>
                    <a:pt x="699" y="458"/>
                  </a:lnTo>
                  <a:lnTo>
                    <a:pt x="693" y="460"/>
                  </a:lnTo>
                  <a:lnTo>
                    <a:pt x="689" y="462"/>
                  </a:lnTo>
                  <a:lnTo>
                    <a:pt x="685" y="460"/>
                  </a:lnTo>
                  <a:lnTo>
                    <a:pt x="691" y="458"/>
                  </a:lnTo>
                  <a:lnTo>
                    <a:pt x="693" y="456"/>
                  </a:lnTo>
                  <a:lnTo>
                    <a:pt x="687" y="452"/>
                  </a:lnTo>
                  <a:lnTo>
                    <a:pt x="693" y="450"/>
                  </a:lnTo>
                  <a:lnTo>
                    <a:pt x="697" y="456"/>
                  </a:lnTo>
                  <a:lnTo>
                    <a:pt x="703" y="456"/>
                  </a:lnTo>
                  <a:lnTo>
                    <a:pt x="709" y="450"/>
                  </a:lnTo>
                  <a:lnTo>
                    <a:pt x="711" y="446"/>
                  </a:lnTo>
                  <a:lnTo>
                    <a:pt x="717" y="442"/>
                  </a:lnTo>
                  <a:lnTo>
                    <a:pt x="715" y="434"/>
                  </a:lnTo>
                  <a:lnTo>
                    <a:pt x="721" y="438"/>
                  </a:lnTo>
                  <a:lnTo>
                    <a:pt x="723" y="438"/>
                  </a:lnTo>
                  <a:lnTo>
                    <a:pt x="725" y="428"/>
                  </a:lnTo>
                  <a:lnTo>
                    <a:pt x="727" y="428"/>
                  </a:lnTo>
                  <a:lnTo>
                    <a:pt x="729" y="428"/>
                  </a:lnTo>
                  <a:lnTo>
                    <a:pt x="731" y="434"/>
                  </a:lnTo>
                  <a:lnTo>
                    <a:pt x="745" y="450"/>
                  </a:lnTo>
                  <a:lnTo>
                    <a:pt x="755" y="454"/>
                  </a:lnTo>
                  <a:lnTo>
                    <a:pt x="757" y="454"/>
                  </a:lnTo>
                  <a:lnTo>
                    <a:pt x="759" y="450"/>
                  </a:lnTo>
                  <a:lnTo>
                    <a:pt x="763" y="448"/>
                  </a:lnTo>
                  <a:lnTo>
                    <a:pt x="769" y="442"/>
                  </a:lnTo>
                  <a:lnTo>
                    <a:pt x="775" y="444"/>
                  </a:lnTo>
                  <a:lnTo>
                    <a:pt x="781" y="444"/>
                  </a:lnTo>
                  <a:lnTo>
                    <a:pt x="783" y="442"/>
                  </a:lnTo>
                  <a:lnTo>
                    <a:pt x="783" y="438"/>
                  </a:lnTo>
                  <a:lnTo>
                    <a:pt x="783" y="430"/>
                  </a:lnTo>
                  <a:lnTo>
                    <a:pt x="785" y="426"/>
                  </a:lnTo>
                  <a:lnTo>
                    <a:pt x="785" y="424"/>
                  </a:lnTo>
                  <a:lnTo>
                    <a:pt x="769" y="416"/>
                  </a:lnTo>
                  <a:lnTo>
                    <a:pt x="765" y="414"/>
                  </a:lnTo>
                  <a:lnTo>
                    <a:pt x="759" y="414"/>
                  </a:lnTo>
                  <a:lnTo>
                    <a:pt x="755" y="412"/>
                  </a:lnTo>
                  <a:lnTo>
                    <a:pt x="755" y="410"/>
                  </a:lnTo>
                  <a:lnTo>
                    <a:pt x="757" y="410"/>
                  </a:lnTo>
                  <a:lnTo>
                    <a:pt x="755" y="406"/>
                  </a:lnTo>
                  <a:lnTo>
                    <a:pt x="759" y="404"/>
                  </a:lnTo>
                  <a:lnTo>
                    <a:pt x="759" y="400"/>
                  </a:lnTo>
                  <a:lnTo>
                    <a:pt x="753" y="400"/>
                  </a:lnTo>
                  <a:lnTo>
                    <a:pt x="761" y="396"/>
                  </a:lnTo>
                  <a:lnTo>
                    <a:pt x="759" y="386"/>
                  </a:lnTo>
                  <a:lnTo>
                    <a:pt x="763" y="386"/>
                  </a:lnTo>
                  <a:lnTo>
                    <a:pt x="765" y="390"/>
                  </a:lnTo>
                  <a:lnTo>
                    <a:pt x="773" y="388"/>
                  </a:lnTo>
                  <a:lnTo>
                    <a:pt x="777" y="390"/>
                  </a:lnTo>
                  <a:lnTo>
                    <a:pt x="781" y="390"/>
                  </a:lnTo>
                  <a:lnTo>
                    <a:pt x="785" y="392"/>
                  </a:lnTo>
                  <a:lnTo>
                    <a:pt x="789" y="402"/>
                  </a:lnTo>
                  <a:lnTo>
                    <a:pt x="797" y="402"/>
                  </a:lnTo>
                  <a:lnTo>
                    <a:pt x="803" y="392"/>
                  </a:lnTo>
                  <a:lnTo>
                    <a:pt x="803" y="388"/>
                  </a:lnTo>
                  <a:lnTo>
                    <a:pt x="801" y="384"/>
                  </a:lnTo>
                  <a:lnTo>
                    <a:pt x="799" y="379"/>
                  </a:lnTo>
                  <a:lnTo>
                    <a:pt x="791" y="383"/>
                  </a:lnTo>
                  <a:lnTo>
                    <a:pt x="787" y="381"/>
                  </a:lnTo>
                  <a:lnTo>
                    <a:pt x="781" y="379"/>
                  </a:lnTo>
                  <a:lnTo>
                    <a:pt x="775" y="379"/>
                  </a:lnTo>
                  <a:lnTo>
                    <a:pt x="779" y="377"/>
                  </a:lnTo>
                  <a:lnTo>
                    <a:pt x="779" y="359"/>
                  </a:lnTo>
                  <a:lnTo>
                    <a:pt x="777" y="357"/>
                  </a:lnTo>
                  <a:lnTo>
                    <a:pt x="775" y="357"/>
                  </a:lnTo>
                  <a:lnTo>
                    <a:pt x="771" y="359"/>
                  </a:lnTo>
                  <a:lnTo>
                    <a:pt x="767" y="361"/>
                  </a:lnTo>
                  <a:lnTo>
                    <a:pt x="771" y="355"/>
                  </a:lnTo>
                  <a:lnTo>
                    <a:pt x="777" y="353"/>
                  </a:lnTo>
                  <a:lnTo>
                    <a:pt x="781" y="353"/>
                  </a:lnTo>
                  <a:lnTo>
                    <a:pt x="781" y="349"/>
                  </a:lnTo>
                  <a:lnTo>
                    <a:pt x="769" y="335"/>
                  </a:lnTo>
                  <a:lnTo>
                    <a:pt x="763" y="335"/>
                  </a:lnTo>
                  <a:lnTo>
                    <a:pt x="759" y="333"/>
                  </a:lnTo>
                  <a:lnTo>
                    <a:pt x="767" y="333"/>
                  </a:lnTo>
                  <a:lnTo>
                    <a:pt x="763" y="327"/>
                  </a:lnTo>
                  <a:lnTo>
                    <a:pt x="787" y="341"/>
                  </a:lnTo>
                  <a:lnTo>
                    <a:pt x="789" y="345"/>
                  </a:lnTo>
                  <a:lnTo>
                    <a:pt x="791" y="351"/>
                  </a:lnTo>
                  <a:lnTo>
                    <a:pt x="795" y="353"/>
                  </a:lnTo>
                  <a:lnTo>
                    <a:pt x="797" y="351"/>
                  </a:lnTo>
                  <a:lnTo>
                    <a:pt x="797" y="317"/>
                  </a:lnTo>
                  <a:lnTo>
                    <a:pt x="789" y="307"/>
                  </a:lnTo>
                  <a:lnTo>
                    <a:pt x="787" y="307"/>
                  </a:lnTo>
                  <a:lnTo>
                    <a:pt x="783" y="307"/>
                  </a:lnTo>
                  <a:lnTo>
                    <a:pt x="781" y="303"/>
                  </a:lnTo>
                  <a:lnTo>
                    <a:pt x="775" y="303"/>
                  </a:lnTo>
                  <a:lnTo>
                    <a:pt x="775" y="301"/>
                  </a:lnTo>
                  <a:lnTo>
                    <a:pt x="787" y="299"/>
                  </a:lnTo>
                  <a:lnTo>
                    <a:pt x="789" y="297"/>
                  </a:lnTo>
                  <a:lnTo>
                    <a:pt x="793" y="297"/>
                  </a:lnTo>
                  <a:lnTo>
                    <a:pt x="793" y="295"/>
                  </a:lnTo>
                  <a:lnTo>
                    <a:pt x="791" y="287"/>
                  </a:lnTo>
                  <a:lnTo>
                    <a:pt x="787" y="287"/>
                  </a:lnTo>
                  <a:lnTo>
                    <a:pt x="783" y="287"/>
                  </a:lnTo>
                  <a:lnTo>
                    <a:pt x="775" y="283"/>
                  </a:lnTo>
                  <a:lnTo>
                    <a:pt x="781" y="291"/>
                  </a:lnTo>
                  <a:lnTo>
                    <a:pt x="779" y="291"/>
                  </a:lnTo>
                  <a:lnTo>
                    <a:pt x="775" y="287"/>
                  </a:lnTo>
                  <a:lnTo>
                    <a:pt x="773" y="285"/>
                  </a:lnTo>
                  <a:lnTo>
                    <a:pt x="773" y="289"/>
                  </a:lnTo>
                  <a:lnTo>
                    <a:pt x="769" y="289"/>
                  </a:lnTo>
                  <a:lnTo>
                    <a:pt x="769" y="287"/>
                  </a:lnTo>
                  <a:lnTo>
                    <a:pt x="765" y="285"/>
                  </a:lnTo>
                  <a:lnTo>
                    <a:pt x="765" y="279"/>
                  </a:lnTo>
                  <a:lnTo>
                    <a:pt x="767" y="277"/>
                  </a:lnTo>
                  <a:lnTo>
                    <a:pt x="765" y="275"/>
                  </a:lnTo>
                  <a:lnTo>
                    <a:pt x="757" y="275"/>
                  </a:lnTo>
                  <a:lnTo>
                    <a:pt x="751" y="273"/>
                  </a:lnTo>
                  <a:lnTo>
                    <a:pt x="755" y="271"/>
                  </a:lnTo>
                  <a:lnTo>
                    <a:pt x="763" y="273"/>
                  </a:lnTo>
                  <a:lnTo>
                    <a:pt x="761" y="271"/>
                  </a:lnTo>
                  <a:lnTo>
                    <a:pt x="763" y="269"/>
                  </a:lnTo>
                  <a:lnTo>
                    <a:pt x="759" y="267"/>
                  </a:lnTo>
                  <a:lnTo>
                    <a:pt x="757" y="263"/>
                  </a:lnTo>
                  <a:lnTo>
                    <a:pt x="755" y="263"/>
                  </a:lnTo>
                  <a:lnTo>
                    <a:pt x="753" y="267"/>
                  </a:lnTo>
                  <a:lnTo>
                    <a:pt x="753" y="263"/>
                  </a:lnTo>
                  <a:lnTo>
                    <a:pt x="751" y="257"/>
                  </a:lnTo>
                  <a:lnTo>
                    <a:pt x="755" y="253"/>
                  </a:lnTo>
                  <a:lnTo>
                    <a:pt x="755" y="251"/>
                  </a:lnTo>
                  <a:lnTo>
                    <a:pt x="759" y="249"/>
                  </a:lnTo>
                  <a:lnTo>
                    <a:pt x="765" y="259"/>
                  </a:lnTo>
                  <a:lnTo>
                    <a:pt x="769" y="255"/>
                  </a:lnTo>
                  <a:lnTo>
                    <a:pt x="771" y="251"/>
                  </a:lnTo>
                  <a:lnTo>
                    <a:pt x="779" y="249"/>
                  </a:lnTo>
                  <a:lnTo>
                    <a:pt x="767" y="245"/>
                  </a:lnTo>
                  <a:lnTo>
                    <a:pt x="777" y="245"/>
                  </a:lnTo>
                  <a:lnTo>
                    <a:pt x="781" y="243"/>
                  </a:lnTo>
                  <a:lnTo>
                    <a:pt x="779" y="243"/>
                  </a:lnTo>
                  <a:lnTo>
                    <a:pt x="765" y="239"/>
                  </a:lnTo>
                  <a:lnTo>
                    <a:pt x="795" y="243"/>
                  </a:lnTo>
                  <a:lnTo>
                    <a:pt x="813" y="251"/>
                  </a:lnTo>
                  <a:lnTo>
                    <a:pt x="817" y="245"/>
                  </a:lnTo>
                  <a:lnTo>
                    <a:pt x="817" y="215"/>
                  </a:lnTo>
                  <a:lnTo>
                    <a:pt x="815" y="215"/>
                  </a:lnTo>
                  <a:lnTo>
                    <a:pt x="807" y="211"/>
                  </a:lnTo>
                  <a:lnTo>
                    <a:pt x="805" y="215"/>
                  </a:lnTo>
                  <a:lnTo>
                    <a:pt x="805" y="219"/>
                  </a:lnTo>
                  <a:lnTo>
                    <a:pt x="803" y="221"/>
                  </a:lnTo>
                  <a:lnTo>
                    <a:pt x="801" y="219"/>
                  </a:lnTo>
                  <a:lnTo>
                    <a:pt x="801" y="215"/>
                  </a:lnTo>
                  <a:lnTo>
                    <a:pt x="795" y="211"/>
                  </a:lnTo>
                  <a:lnTo>
                    <a:pt x="781" y="209"/>
                  </a:lnTo>
                  <a:lnTo>
                    <a:pt x="787" y="207"/>
                  </a:lnTo>
                  <a:lnTo>
                    <a:pt x="787" y="205"/>
                  </a:lnTo>
                  <a:lnTo>
                    <a:pt x="781" y="203"/>
                  </a:lnTo>
                  <a:lnTo>
                    <a:pt x="783" y="201"/>
                  </a:lnTo>
                  <a:lnTo>
                    <a:pt x="783" y="199"/>
                  </a:lnTo>
                  <a:lnTo>
                    <a:pt x="787" y="199"/>
                  </a:lnTo>
                  <a:lnTo>
                    <a:pt x="781" y="193"/>
                  </a:lnTo>
                  <a:lnTo>
                    <a:pt x="779" y="191"/>
                  </a:lnTo>
                  <a:lnTo>
                    <a:pt x="781" y="187"/>
                  </a:lnTo>
                  <a:lnTo>
                    <a:pt x="787" y="189"/>
                  </a:lnTo>
                  <a:lnTo>
                    <a:pt x="793" y="189"/>
                  </a:lnTo>
                  <a:lnTo>
                    <a:pt x="801" y="197"/>
                  </a:lnTo>
                  <a:lnTo>
                    <a:pt x="805" y="195"/>
                  </a:lnTo>
                  <a:lnTo>
                    <a:pt x="805" y="189"/>
                  </a:lnTo>
                  <a:lnTo>
                    <a:pt x="803" y="185"/>
                  </a:lnTo>
                  <a:lnTo>
                    <a:pt x="783" y="175"/>
                  </a:lnTo>
                  <a:lnTo>
                    <a:pt x="781" y="171"/>
                  </a:lnTo>
                  <a:lnTo>
                    <a:pt x="779" y="169"/>
                  </a:lnTo>
                  <a:lnTo>
                    <a:pt x="777" y="171"/>
                  </a:lnTo>
                  <a:lnTo>
                    <a:pt x="769" y="189"/>
                  </a:lnTo>
                  <a:lnTo>
                    <a:pt x="765" y="191"/>
                  </a:lnTo>
                  <a:lnTo>
                    <a:pt x="763" y="185"/>
                  </a:lnTo>
                  <a:lnTo>
                    <a:pt x="767" y="167"/>
                  </a:lnTo>
                  <a:lnTo>
                    <a:pt x="771" y="161"/>
                  </a:lnTo>
                  <a:lnTo>
                    <a:pt x="771" y="159"/>
                  </a:lnTo>
                  <a:lnTo>
                    <a:pt x="769" y="155"/>
                  </a:lnTo>
                  <a:lnTo>
                    <a:pt x="777" y="122"/>
                  </a:lnTo>
                  <a:lnTo>
                    <a:pt x="773" y="122"/>
                  </a:lnTo>
                  <a:lnTo>
                    <a:pt x="771" y="120"/>
                  </a:lnTo>
                  <a:lnTo>
                    <a:pt x="775" y="120"/>
                  </a:lnTo>
                  <a:lnTo>
                    <a:pt x="775" y="112"/>
                  </a:lnTo>
                  <a:lnTo>
                    <a:pt x="775" y="110"/>
                  </a:lnTo>
                  <a:lnTo>
                    <a:pt x="775" y="108"/>
                  </a:lnTo>
                  <a:lnTo>
                    <a:pt x="777" y="108"/>
                  </a:lnTo>
                  <a:lnTo>
                    <a:pt x="783" y="104"/>
                  </a:lnTo>
                  <a:lnTo>
                    <a:pt x="787" y="106"/>
                  </a:lnTo>
                  <a:lnTo>
                    <a:pt x="793" y="100"/>
                  </a:lnTo>
                  <a:lnTo>
                    <a:pt x="791" y="84"/>
                  </a:lnTo>
                  <a:lnTo>
                    <a:pt x="793" y="84"/>
                  </a:lnTo>
                  <a:lnTo>
                    <a:pt x="795" y="82"/>
                  </a:lnTo>
                  <a:lnTo>
                    <a:pt x="797" y="84"/>
                  </a:lnTo>
                  <a:lnTo>
                    <a:pt x="797" y="78"/>
                  </a:lnTo>
                  <a:lnTo>
                    <a:pt x="755" y="58"/>
                  </a:lnTo>
                  <a:lnTo>
                    <a:pt x="759" y="58"/>
                  </a:lnTo>
                  <a:lnTo>
                    <a:pt x="801" y="78"/>
                  </a:lnTo>
                  <a:lnTo>
                    <a:pt x="761" y="54"/>
                  </a:lnTo>
                  <a:lnTo>
                    <a:pt x="753" y="52"/>
                  </a:lnTo>
                  <a:lnTo>
                    <a:pt x="793" y="80"/>
                  </a:lnTo>
                  <a:lnTo>
                    <a:pt x="753" y="44"/>
                  </a:lnTo>
                  <a:lnTo>
                    <a:pt x="751" y="42"/>
                  </a:lnTo>
                  <a:lnTo>
                    <a:pt x="619" y="40"/>
                  </a:lnTo>
                  <a:lnTo>
                    <a:pt x="617" y="34"/>
                  </a:lnTo>
                  <a:lnTo>
                    <a:pt x="619" y="30"/>
                  </a:lnTo>
                  <a:lnTo>
                    <a:pt x="629" y="28"/>
                  </a:lnTo>
                  <a:lnTo>
                    <a:pt x="633" y="22"/>
                  </a:lnTo>
                  <a:lnTo>
                    <a:pt x="633" y="14"/>
                  </a:lnTo>
                  <a:lnTo>
                    <a:pt x="631" y="10"/>
                  </a:lnTo>
                  <a:lnTo>
                    <a:pt x="631" y="6"/>
                  </a:lnTo>
                  <a:lnTo>
                    <a:pt x="629" y="0"/>
                  </a:lnTo>
                  <a:lnTo>
                    <a:pt x="601" y="16"/>
                  </a:lnTo>
                  <a:lnTo>
                    <a:pt x="601" y="24"/>
                  </a:lnTo>
                  <a:lnTo>
                    <a:pt x="603" y="30"/>
                  </a:lnTo>
                  <a:lnTo>
                    <a:pt x="605" y="34"/>
                  </a:lnTo>
                  <a:lnTo>
                    <a:pt x="609" y="34"/>
                  </a:lnTo>
                  <a:lnTo>
                    <a:pt x="605" y="40"/>
                  </a:lnTo>
                  <a:lnTo>
                    <a:pt x="599" y="34"/>
                  </a:lnTo>
                  <a:lnTo>
                    <a:pt x="597" y="36"/>
                  </a:lnTo>
                  <a:lnTo>
                    <a:pt x="547" y="22"/>
                  </a:lnTo>
                  <a:lnTo>
                    <a:pt x="537" y="22"/>
                  </a:lnTo>
                  <a:lnTo>
                    <a:pt x="507" y="20"/>
                  </a:lnTo>
                  <a:lnTo>
                    <a:pt x="455" y="18"/>
                  </a:lnTo>
                  <a:lnTo>
                    <a:pt x="385" y="20"/>
                  </a:lnTo>
                  <a:lnTo>
                    <a:pt x="417" y="22"/>
                  </a:lnTo>
                  <a:close/>
                </a:path>
              </a:pathLst>
            </a:custGeom>
            <a:solidFill>
              <a:schemeClr val="tx2"/>
            </a:solidFill>
            <a:ln w="3175">
              <a:solidFill>
                <a:schemeClr val="bg1"/>
              </a:solidFill>
              <a:round/>
              <a:headEnd/>
              <a:tailEnd/>
            </a:ln>
          </p:spPr>
          <p:txBody>
            <a:bodyPr/>
            <a:lstStyle/>
            <a:p>
              <a:endParaRPr lang="fr-FR" dirty="0"/>
            </a:p>
          </p:txBody>
        </p:sp>
        <p:sp>
          <p:nvSpPr>
            <p:cNvPr id="5513" name="Freeform 582"/>
            <p:cNvSpPr>
              <a:spLocks/>
            </p:cNvSpPr>
            <p:nvPr/>
          </p:nvSpPr>
          <p:spPr bwMode="auto">
            <a:xfrm>
              <a:off x="3554" y="2301"/>
              <a:ext cx="70" cy="56"/>
            </a:xfrm>
            <a:custGeom>
              <a:avLst/>
              <a:gdLst>
                <a:gd name="T0" fmla="*/ 54 w 70"/>
                <a:gd name="T1" fmla="*/ 56 h 56"/>
                <a:gd name="T2" fmla="*/ 14 w 70"/>
                <a:gd name="T3" fmla="*/ 52 h 56"/>
                <a:gd name="T4" fmla="*/ 0 w 70"/>
                <a:gd name="T5" fmla="*/ 32 h 56"/>
                <a:gd name="T6" fmla="*/ 0 w 70"/>
                <a:gd name="T7" fmla="*/ 30 h 56"/>
                <a:gd name="T8" fmla="*/ 2 w 70"/>
                <a:gd name="T9" fmla="*/ 30 h 56"/>
                <a:gd name="T10" fmla="*/ 2 w 70"/>
                <a:gd name="T11" fmla="*/ 32 h 56"/>
                <a:gd name="T12" fmla="*/ 4 w 70"/>
                <a:gd name="T13" fmla="*/ 34 h 56"/>
                <a:gd name="T14" fmla="*/ 12 w 70"/>
                <a:gd name="T15" fmla="*/ 34 h 56"/>
                <a:gd name="T16" fmla="*/ 14 w 70"/>
                <a:gd name="T17" fmla="*/ 32 h 56"/>
                <a:gd name="T18" fmla="*/ 16 w 70"/>
                <a:gd name="T19" fmla="*/ 32 h 56"/>
                <a:gd name="T20" fmla="*/ 22 w 70"/>
                <a:gd name="T21" fmla="*/ 32 h 56"/>
                <a:gd name="T22" fmla="*/ 24 w 70"/>
                <a:gd name="T23" fmla="*/ 32 h 56"/>
                <a:gd name="T24" fmla="*/ 26 w 70"/>
                <a:gd name="T25" fmla="*/ 32 h 56"/>
                <a:gd name="T26" fmla="*/ 28 w 70"/>
                <a:gd name="T27" fmla="*/ 34 h 56"/>
                <a:gd name="T28" fmla="*/ 36 w 70"/>
                <a:gd name="T29" fmla="*/ 34 h 56"/>
                <a:gd name="T30" fmla="*/ 36 w 70"/>
                <a:gd name="T31" fmla="*/ 32 h 56"/>
                <a:gd name="T32" fmla="*/ 38 w 70"/>
                <a:gd name="T33" fmla="*/ 30 h 56"/>
                <a:gd name="T34" fmla="*/ 40 w 70"/>
                <a:gd name="T35" fmla="*/ 30 h 56"/>
                <a:gd name="T36" fmla="*/ 42 w 70"/>
                <a:gd name="T37" fmla="*/ 30 h 56"/>
                <a:gd name="T38" fmla="*/ 42 w 70"/>
                <a:gd name="T39" fmla="*/ 28 h 56"/>
                <a:gd name="T40" fmla="*/ 42 w 70"/>
                <a:gd name="T41" fmla="*/ 26 h 56"/>
                <a:gd name="T42" fmla="*/ 44 w 70"/>
                <a:gd name="T43" fmla="*/ 26 h 56"/>
                <a:gd name="T44" fmla="*/ 46 w 70"/>
                <a:gd name="T45" fmla="*/ 26 h 56"/>
                <a:gd name="T46" fmla="*/ 44 w 70"/>
                <a:gd name="T47" fmla="*/ 24 h 56"/>
                <a:gd name="T48" fmla="*/ 46 w 70"/>
                <a:gd name="T49" fmla="*/ 24 h 56"/>
                <a:gd name="T50" fmla="*/ 46 w 70"/>
                <a:gd name="T51" fmla="*/ 22 h 56"/>
                <a:gd name="T52" fmla="*/ 50 w 70"/>
                <a:gd name="T53" fmla="*/ 20 h 56"/>
                <a:gd name="T54" fmla="*/ 50 w 70"/>
                <a:gd name="T55" fmla="*/ 18 h 56"/>
                <a:gd name="T56" fmla="*/ 52 w 70"/>
                <a:gd name="T57" fmla="*/ 18 h 56"/>
                <a:gd name="T58" fmla="*/ 52 w 70"/>
                <a:gd name="T59" fmla="*/ 16 h 56"/>
                <a:gd name="T60" fmla="*/ 54 w 70"/>
                <a:gd name="T61" fmla="*/ 16 h 56"/>
                <a:gd name="T62" fmla="*/ 56 w 70"/>
                <a:gd name="T63" fmla="*/ 14 h 56"/>
                <a:gd name="T64" fmla="*/ 56 w 70"/>
                <a:gd name="T65" fmla="*/ 12 h 56"/>
                <a:gd name="T66" fmla="*/ 58 w 70"/>
                <a:gd name="T67" fmla="*/ 12 h 56"/>
                <a:gd name="T68" fmla="*/ 58 w 70"/>
                <a:gd name="T69" fmla="*/ 10 h 56"/>
                <a:gd name="T70" fmla="*/ 60 w 70"/>
                <a:gd name="T71" fmla="*/ 10 h 56"/>
                <a:gd name="T72" fmla="*/ 60 w 70"/>
                <a:gd name="T73" fmla="*/ 8 h 56"/>
                <a:gd name="T74" fmla="*/ 62 w 70"/>
                <a:gd name="T75" fmla="*/ 6 h 56"/>
                <a:gd name="T76" fmla="*/ 66 w 70"/>
                <a:gd name="T77" fmla="*/ 4 h 56"/>
                <a:gd name="T78" fmla="*/ 66 w 70"/>
                <a:gd name="T79" fmla="*/ 0 h 56"/>
                <a:gd name="T80" fmla="*/ 68 w 70"/>
                <a:gd name="T81" fmla="*/ 2 h 56"/>
                <a:gd name="T82" fmla="*/ 68 w 70"/>
                <a:gd name="T83" fmla="*/ 4 h 56"/>
                <a:gd name="T84" fmla="*/ 68 w 70"/>
                <a:gd name="T85" fmla="*/ 6 h 56"/>
                <a:gd name="T86" fmla="*/ 70 w 70"/>
                <a:gd name="T87" fmla="*/ 8 h 56"/>
                <a:gd name="T88" fmla="*/ 70 w 70"/>
                <a:gd name="T89" fmla="*/ 10 h 56"/>
                <a:gd name="T90" fmla="*/ 70 w 70"/>
                <a:gd name="T91" fmla="*/ 20 h 56"/>
                <a:gd name="T92" fmla="*/ 62 w 70"/>
                <a:gd name="T93" fmla="*/ 20 h 56"/>
                <a:gd name="T94" fmla="*/ 64 w 70"/>
                <a:gd name="T95" fmla="*/ 30 h 56"/>
                <a:gd name="T96" fmla="*/ 62 w 70"/>
                <a:gd name="T97" fmla="*/ 30 h 56"/>
                <a:gd name="T98" fmla="*/ 64 w 70"/>
                <a:gd name="T99" fmla="*/ 32 h 56"/>
                <a:gd name="T100" fmla="*/ 64 w 70"/>
                <a:gd name="T101" fmla="*/ 34 h 56"/>
                <a:gd name="T102" fmla="*/ 60 w 70"/>
                <a:gd name="T103" fmla="*/ 34 h 56"/>
                <a:gd name="T104" fmla="*/ 56 w 70"/>
                <a:gd name="T105" fmla="*/ 56 h 56"/>
                <a:gd name="T106" fmla="*/ 54 w 70"/>
                <a:gd name="T107" fmla="*/ 56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56"/>
                <a:gd name="T164" fmla="*/ 70 w 70"/>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56">
                  <a:moveTo>
                    <a:pt x="54" y="56"/>
                  </a:moveTo>
                  <a:lnTo>
                    <a:pt x="14" y="52"/>
                  </a:lnTo>
                  <a:lnTo>
                    <a:pt x="0" y="32"/>
                  </a:lnTo>
                  <a:lnTo>
                    <a:pt x="0" y="30"/>
                  </a:lnTo>
                  <a:lnTo>
                    <a:pt x="2" y="30"/>
                  </a:lnTo>
                  <a:lnTo>
                    <a:pt x="2" y="32"/>
                  </a:lnTo>
                  <a:lnTo>
                    <a:pt x="4" y="34"/>
                  </a:lnTo>
                  <a:lnTo>
                    <a:pt x="12" y="34"/>
                  </a:lnTo>
                  <a:lnTo>
                    <a:pt x="14" y="32"/>
                  </a:lnTo>
                  <a:lnTo>
                    <a:pt x="16" y="32"/>
                  </a:lnTo>
                  <a:lnTo>
                    <a:pt x="22" y="32"/>
                  </a:lnTo>
                  <a:lnTo>
                    <a:pt x="24" y="32"/>
                  </a:lnTo>
                  <a:lnTo>
                    <a:pt x="26" y="32"/>
                  </a:lnTo>
                  <a:lnTo>
                    <a:pt x="28" y="34"/>
                  </a:lnTo>
                  <a:lnTo>
                    <a:pt x="36" y="34"/>
                  </a:lnTo>
                  <a:lnTo>
                    <a:pt x="36" y="32"/>
                  </a:lnTo>
                  <a:lnTo>
                    <a:pt x="38" y="30"/>
                  </a:lnTo>
                  <a:lnTo>
                    <a:pt x="40" y="30"/>
                  </a:lnTo>
                  <a:lnTo>
                    <a:pt x="42" y="30"/>
                  </a:lnTo>
                  <a:lnTo>
                    <a:pt x="42" y="28"/>
                  </a:lnTo>
                  <a:lnTo>
                    <a:pt x="42" y="26"/>
                  </a:lnTo>
                  <a:lnTo>
                    <a:pt x="44" y="26"/>
                  </a:lnTo>
                  <a:lnTo>
                    <a:pt x="46" y="26"/>
                  </a:lnTo>
                  <a:lnTo>
                    <a:pt x="44" y="24"/>
                  </a:lnTo>
                  <a:lnTo>
                    <a:pt x="46" y="24"/>
                  </a:lnTo>
                  <a:lnTo>
                    <a:pt x="46" y="22"/>
                  </a:lnTo>
                  <a:lnTo>
                    <a:pt x="50" y="20"/>
                  </a:lnTo>
                  <a:lnTo>
                    <a:pt x="50" y="18"/>
                  </a:lnTo>
                  <a:lnTo>
                    <a:pt x="52" y="18"/>
                  </a:lnTo>
                  <a:lnTo>
                    <a:pt x="52" y="16"/>
                  </a:lnTo>
                  <a:lnTo>
                    <a:pt x="54" y="16"/>
                  </a:lnTo>
                  <a:lnTo>
                    <a:pt x="56" y="14"/>
                  </a:lnTo>
                  <a:lnTo>
                    <a:pt x="56" y="12"/>
                  </a:lnTo>
                  <a:lnTo>
                    <a:pt x="58" y="12"/>
                  </a:lnTo>
                  <a:lnTo>
                    <a:pt x="58" y="10"/>
                  </a:lnTo>
                  <a:lnTo>
                    <a:pt x="60" y="10"/>
                  </a:lnTo>
                  <a:lnTo>
                    <a:pt x="60" y="8"/>
                  </a:lnTo>
                  <a:lnTo>
                    <a:pt x="62" y="6"/>
                  </a:lnTo>
                  <a:lnTo>
                    <a:pt x="66" y="4"/>
                  </a:lnTo>
                  <a:lnTo>
                    <a:pt x="66" y="0"/>
                  </a:lnTo>
                  <a:lnTo>
                    <a:pt x="68" y="2"/>
                  </a:lnTo>
                  <a:lnTo>
                    <a:pt x="68" y="4"/>
                  </a:lnTo>
                  <a:lnTo>
                    <a:pt x="68" y="6"/>
                  </a:lnTo>
                  <a:lnTo>
                    <a:pt x="70" y="8"/>
                  </a:lnTo>
                  <a:lnTo>
                    <a:pt x="70" y="10"/>
                  </a:lnTo>
                  <a:lnTo>
                    <a:pt x="70" y="20"/>
                  </a:lnTo>
                  <a:lnTo>
                    <a:pt x="62" y="20"/>
                  </a:lnTo>
                  <a:lnTo>
                    <a:pt x="64" y="30"/>
                  </a:lnTo>
                  <a:lnTo>
                    <a:pt x="62" y="30"/>
                  </a:lnTo>
                  <a:lnTo>
                    <a:pt x="64" y="32"/>
                  </a:lnTo>
                  <a:lnTo>
                    <a:pt x="64" y="34"/>
                  </a:lnTo>
                  <a:lnTo>
                    <a:pt x="60" y="34"/>
                  </a:lnTo>
                  <a:lnTo>
                    <a:pt x="56" y="56"/>
                  </a:lnTo>
                  <a:lnTo>
                    <a:pt x="54" y="56"/>
                  </a:lnTo>
                  <a:close/>
                </a:path>
              </a:pathLst>
            </a:custGeom>
            <a:solidFill>
              <a:schemeClr val="tx2"/>
            </a:solidFill>
            <a:ln w="3175">
              <a:solidFill>
                <a:schemeClr val="bg1"/>
              </a:solidFill>
              <a:round/>
              <a:headEnd/>
              <a:tailEnd/>
            </a:ln>
          </p:spPr>
          <p:txBody>
            <a:bodyPr/>
            <a:lstStyle/>
            <a:p>
              <a:endParaRPr lang="fr-FR" dirty="0"/>
            </a:p>
          </p:txBody>
        </p:sp>
        <p:sp>
          <p:nvSpPr>
            <p:cNvPr id="5514" name="Freeform 583"/>
            <p:cNvSpPr>
              <a:spLocks/>
            </p:cNvSpPr>
            <p:nvPr/>
          </p:nvSpPr>
          <p:spPr bwMode="auto">
            <a:xfrm>
              <a:off x="3554" y="2301"/>
              <a:ext cx="70" cy="56"/>
            </a:xfrm>
            <a:custGeom>
              <a:avLst/>
              <a:gdLst>
                <a:gd name="T0" fmla="*/ 54 w 70"/>
                <a:gd name="T1" fmla="*/ 56 h 56"/>
                <a:gd name="T2" fmla="*/ 14 w 70"/>
                <a:gd name="T3" fmla="*/ 52 h 56"/>
                <a:gd name="T4" fmla="*/ 0 w 70"/>
                <a:gd name="T5" fmla="*/ 32 h 56"/>
                <a:gd name="T6" fmla="*/ 0 w 70"/>
                <a:gd name="T7" fmla="*/ 30 h 56"/>
                <a:gd name="T8" fmla="*/ 2 w 70"/>
                <a:gd name="T9" fmla="*/ 30 h 56"/>
                <a:gd name="T10" fmla="*/ 2 w 70"/>
                <a:gd name="T11" fmla="*/ 32 h 56"/>
                <a:gd name="T12" fmla="*/ 4 w 70"/>
                <a:gd name="T13" fmla="*/ 34 h 56"/>
                <a:gd name="T14" fmla="*/ 12 w 70"/>
                <a:gd name="T15" fmla="*/ 34 h 56"/>
                <a:gd name="T16" fmla="*/ 14 w 70"/>
                <a:gd name="T17" fmla="*/ 32 h 56"/>
                <a:gd name="T18" fmla="*/ 16 w 70"/>
                <a:gd name="T19" fmla="*/ 32 h 56"/>
                <a:gd name="T20" fmla="*/ 22 w 70"/>
                <a:gd name="T21" fmla="*/ 32 h 56"/>
                <a:gd name="T22" fmla="*/ 24 w 70"/>
                <a:gd name="T23" fmla="*/ 32 h 56"/>
                <a:gd name="T24" fmla="*/ 26 w 70"/>
                <a:gd name="T25" fmla="*/ 32 h 56"/>
                <a:gd name="T26" fmla="*/ 28 w 70"/>
                <a:gd name="T27" fmla="*/ 34 h 56"/>
                <a:gd name="T28" fmla="*/ 36 w 70"/>
                <a:gd name="T29" fmla="*/ 34 h 56"/>
                <a:gd name="T30" fmla="*/ 36 w 70"/>
                <a:gd name="T31" fmla="*/ 32 h 56"/>
                <a:gd name="T32" fmla="*/ 38 w 70"/>
                <a:gd name="T33" fmla="*/ 30 h 56"/>
                <a:gd name="T34" fmla="*/ 40 w 70"/>
                <a:gd name="T35" fmla="*/ 30 h 56"/>
                <a:gd name="T36" fmla="*/ 42 w 70"/>
                <a:gd name="T37" fmla="*/ 30 h 56"/>
                <a:gd name="T38" fmla="*/ 42 w 70"/>
                <a:gd name="T39" fmla="*/ 28 h 56"/>
                <a:gd name="T40" fmla="*/ 42 w 70"/>
                <a:gd name="T41" fmla="*/ 26 h 56"/>
                <a:gd name="T42" fmla="*/ 44 w 70"/>
                <a:gd name="T43" fmla="*/ 26 h 56"/>
                <a:gd name="T44" fmla="*/ 46 w 70"/>
                <a:gd name="T45" fmla="*/ 26 h 56"/>
                <a:gd name="T46" fmla="*/ 44 w 70"/>
                <a:gd name="T47" fmla="*/ 24 h 56"/>
                <a:gd name="T48" fmla="*/ 46 w 70"/>
                <a:gd name="T49" fmla="*/ 24 h 56"/>
                <a:gd name="T50" fmla="*/ 46 w 70"/>
                <a:gd name="T51" fmla="*/ 22 h 56"/>
                <a:gd name="T52" fmla="*/ 50 w 70"/>
                <a:gd name="T53" fmla="*/ 20 h 56"/>
                <a:gd name="T54" fmla="*/ 50 w 70"/>
                <a:gd name="T55" fmla="*/ 18 h 56"/>
                <a:gd name="T56" fmla="*/ 52 w 70"/>
                <a:gd name="T57" fmla="*/ 18 h 56"/>
                <a:gd name="T58" fmla="*/ 52 w 70"/>
                <a:gd name="T59" fmla="*/ 16 h 56"/>
                <a:gd name="T60" fmla="*/ 54 w 70"/>
                <a:gd name="T61" fmla="*/ 16 h 56"/>
                <a:gd name="T62" fmla="*/ 56 w 70"/>
                <a:gd name="T63" fmla="*/ 14 h 56"/>
                <a:gd name="T64" fmla="*/ 56 w 70"/>
                <a:gd name="T65" fmla="*/ 12 h 56"/>
                <a:gd name="T66" fmla="*/ 58 w 70"/>
                <a:gd name="T67" fmla="*/ 12 h 56"/>
                <a:gd name="T68" fmla="*/ 58 w 70"/>
                <a:gd name="T69" fmla="*/ 10 h 56"/>
                <a:gd name="T70" fmla="*/ 60 w 70"/>
                <a:gd name="T71" fmla="*/ 10 h 56"/>
                <a:gd name="T72" fmla="*/ 60 w 70"/>
                <a:gd name="T73" fmla="*/ 8 h 56"/>
                <a:gd name="T74" fmla="*/ 62 w 70"/>
                <a:gd name="T75" fmla="*/ 6 h 56"/>
                <a:gd name="T76" fmla="*/ 66 w 70"/>
                <a:gd name="T77" fmla="*/ 4 h 56"/>
                <a:gd name="T78" fmla="*/ 66 w 70"/>
                <a:gd name="T79" fmla="*/ 0 h 56"/>
                <a:gd name="T80" fmla="*/ 68 w 70"/>
                <a:gd name="T81" fmla="*/ 2 h 56"/>
                <a:gd name="T82" fmla="*/ 68 w 70"/>
                <a:gd name="T83" fmla="*/ 4 h 56"/>
                <a:gd name="T84" fmla="*/ 68 w 70"/>
                <a:gd name="T85" fmla="*/ 6 h 56"/>
                <a:gd name="T86" fmla="*/ 70 w 70"/>
                <a:gd name="T87" fmla="*/ 8 h 56"/>
                <a:gd name="T88" fmla="*/ 70 w 70"/>
                <a:gd name="T89" fmla="*/ 10 h 56"/>
                <a:gd name="T90" fmla="*/ 70 w 70"/>
                <a:gd name="T91" fmla="*/ 20 h 56"/>
                <a:gd name="T92" fmla="*/ 62 w 70"/>
                <a:gd name="T93" fmla="*/ 20 h 56"/>
                <a:gd name="T94" fmla="*/ 64 w 70"/>
                <a:gd name="T95" fmla="*/ 30 h 56"/>
                <a:gd name="T96" fmla="*/ 62 w 70"/>
                <a:gd name="T97" fmla="*/ 30 h 56"/>
                <a:gd name="T98" fmla="*/ 64 w 70"/>
                <a:gd name="T99" fmla="*/ 32 h 56"/>
                <a:gd name="T100" fmla="*/ 64 w 70"/>
                <a:gd name="T101" fmla="*/ 34 h 56"/>
                <a:gd name="T102" fmla="*/ 60 w 70"/>
                <a:gd name="T103" fmla="*/ 34 h 56"/>
                <a:gd name="T104" fmla="*/ 56 w 70"/>
                <a:gd name="T105" fmla="*/ 56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56"/>
                <a:gd name="T161" fmla="*/ 70 w 70"/>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56">
                  <a:moveTo>
                    <a:pt x="54" y="56"/>
                  </a:moveTo>
                  <a:lnTo>
                    <a:pt x="14" y="52"/>
                  </a:lnTo>
                  <a:lnTo>
                    <a:pt x="0" y="32"/>
                  </a:lnTo>
                  <a:lnTo>
                    <a:pt x="0" y="30"/>
                  </a:lnTo>
                  <a:lnTo>
                    <a:pt x="2" y="30"/>
                  </a:lnTo>
                  <a:lnTo>
                    <a:pt x="2" y="32"/>
                  </a:lnTo>
                  <a:lnTo>
                    <a:pt x="4" y="34"/>
                  </a:lnTo>
                  <a:lnTo>
                    <a:pt x="12" y="34"/>
                  </a:lnTo>
                  <a:lnTo>
                    <a:pt x="14" y="32"/>
                  </a:lnTo>
                  <a:lnTo>
                    <a:pt x="16" y="32"/>
                  </a:lnTo>
                  <a:lnTo>
                    <a:pt x="22" y="32"/>
                  </a:lnTo>
                  <a:lnTo>
                    <a:pt x="24" y="32"/>
                  </a:lnTo>
                  <a:lnTo>
                    <a:pt x="26" y="32"/>
                  </a:lnTo>
                  <a:lnTo>
                    <a:pt x="28" y="34"/>
                  </a:lnTo>
                  <a:lnTo>
                    <a:pt x="36" y="34"/>
                  </a:lnTo>
                  <a:lnTo>
                    <a:pt x="36" y="32"/>
                  </a:lnTo>
                  <a:lnTo>
                    <a:pt x="38" y="30"/>
                  </a:lnTo>
                  <a:lnTo>
                    <a:pt x="40" y="30"/>
                  </a:lnTo>
                  <a:lnTo>
                    <a:pt x="42" y="30"/>
                  </a:lnTo>
                  <a:lnTo>
                    <a:pt x="42" y="28"/>
                  </a:lnTo>
                  <a:lnTo>
                    <a:pt x="42" y="26"/>
                  </a:lnTo>
                  <a:lnTo>
                    <a:pt x="44" y="26"/>
                  </a:lnTo>
                  <a:lnTo>
                    <a:pt x="46" y="26"/>
                  </a:lnTo>
                  <a:lnTo>
                    <a:pt x="44" y="24"/>
                  </a:lnTo>
                  <a:lnTo>
                    <a:pt x="46" y="24"/>
                  </a:lnTo>
                  <a:lnTo>
                    <a:pt x="46" y="22"/>
                  </a:lnTo>
                  <a:lnTo>
                    <a:pt x="50" y="20"/>
                  </a:lnTo>
                  <a:lnTo>
                    <a:pt x="50" y="18"/>
                  </a:lnTo>
                  <a:lnTo>
                    <a:pt x="52" y="18"/>
                  </a:lnTo>
                  <a:lnTo>
                    <a:pt x="52" y="16"/>
                  </a:lnTo>
                  <a:lnTo>
                    <a:pt x="54" y="16"/>
                  </a:lnTo>
                  <a:lnTo>
                    <a:pt x="56" y="14"/>
                  </a:lnTo>
                  <a:lnTo>
                    <a:pt x="56" y="12"/>
                  </a:lnTo>
                  <a:lnTo>
                    <a:pt x="58" y="12"/>
                  </a:lnTo>
                  <a:lnTo>
                    <a:pt x="58" y="10"/>
                  </a:lnTo>
                  <a:lnTo>
                    <a:pt x="60" y="10"/>
                  </a:lnTo>
                  <a:lnTo>
                    <a:pt x="60" y="8"/>
                  </a:lnTo>
                  <a:lnTo>
                    <a:pt x="62" y="6"/>
                  </a:lnTo>
                  <a:lnTo>
                    <a:pt x="66" y="4"/>
                  </a:lnTo>
                  <a:lnTo>
                    <a:pt x="66" y="0"/>
                  </a:lnTo>
                  <a:lnTo>
                    <a:pt x="68" y="2"/>
                  </a:lnTo>
                  <a:lnTo>
                    <a:pt x="68" y="4"/>
                  </a:lnTo>
                  <a:lnTo>
                    <a:pt x="68" y="6"/>
                  </a:lnTo>
                  <a:lnTo>
                    <a:pt x="70" y="8"/>
                  </a:lnTo>
                  <a:lnTo>
                    <a:pt x="70" y="10"/>
                  </a:lnTo>
                  <a:lnTo>
                    <a:pt x="70" y="20"/>
                  </a:lnTo>
                  <a:lnTo>
                    <a:pt x="62" y="20"/>
                  </a:lnTo>
                  <a:lnTo>
                    <a:pt x="64" y="30"/>
                  </a:lnTo>
                  <a:lnTo>
                    <a:pt x="62" y="30"/>
                  </a:lnTo>
                  <a:lnTo>
                    <a:pt x="64" y="32"/>
                  </a:lnTo>
                  <a:lnTo>
                    <a:pt x="64" y="34"/>
                  </a:lnTo>
                  <a:lnTo>
                    <a:pt x="60" y="34"/>
                  </a:lnTo>
                  <a:lnTo>
                    <a:pt x="56" y="56"/>
                  </a:lnTo>
                </a:path>
              </a:pathLst>
            </a:custGeom>
            <a:solidFill>
              <a:schemeClr val="tx2"/>
            </a:solidFill>
            <a:ln w="3175">
              <a:solidFill>
                <a:schemeClr val="bg1"/>
              </a:solidFill>
              <a:round/>
              <a:headEnd/>
              <a:tailEnd/>
            </a:ln>
          </p:spPr>
          <p:txBody>
            <a:bodyPr/>
            <a:lstStyle/>
            <a:p>
              <a:endParaRPr lang="fr-FR" dirty="0"/>
            </a:p>
          </p:txBody>
        </p:sp>
        <p:sp>
          <p:nvSpPr>
            <p:cNvPr id="5515" name="Freeform 584"/>
            <p:cNvSpPr>
              <a:spLocks/>
            </p:cNvSpPr>
            <p:nvPr/>
          </p:nvSpPr>
          <p:spPr bwMode="auto">
            <a:xfrm>
              <a:off x="3420" y="2415"/>
              <a:ext cx="156" cy="100"/>
            </a:xfrm>
            <a:custGeom>
              <a:avLst/>
              <a:gdLst>
                <a:gd name="T0" fmla="*/ 156 w 156"/>
                <a:gd name="T1" fmla="*/ 38 h 100"/>
                <a:gd name="T2" fmla="*/ 148 w 156"/>
                <a:gd name="T3" fmla="*/ 42 h 100"/>
                <a:gd name="T4" fmla="*/ 146 w 156"/>
                <a:gd name="T5" fmla="*/ 46 h 100"/>
                <a:gd name="T6" fmla="*/ 144 w 156"/>
                <a:gd name="T7" fmla="*/ 50 h 100"/>
                <a:gd name="T8" fmla="*/ 144 w 156"/>
                <a:gd name="T9" fmla="*/ 54 h 100"/>
                <a:gd name="T10" fmla="*/ 142 w 156"/>
                <a:gd name="T11" fmla="*/ 54 h 100"/>
                <a:gd name="T12" fmla="*/ 140 w 156"/>
                <a:gd name="T13" fmla="*/ 54 h 100"/>
                <a:gd name="T14" fmla="*/ 136 w 156"/>
                <a:gd name="T15" fmla="*/ 56 h 100"/>
                <a:gd name="T16" fmla="*/ 132 w 156"/>
                <a:gd name="T17" fmla="*/ 60 h 100"/>
                <a:gd name="T18" fmla="*/ 96 w 156"/>
                <a:gd name="T19" fmla="*/ 72 h 100"/>
                <a:gd name="T20" fmla="*/ 94 w 156"/>
                <a:gd name="T21" fmla="*/ 74 h 100"/>
                <a:gd name="T22" fmla="*/ 90 w 156"/>
                <a:gd name="T23" fmla="*/ 80 h 100"/>
                <a:gd name="T24" fmla="*/ 88 w 156"/>
                <a:gd name="T25" fmla="*/ 80 h 100"/>
                <a:gd name="T26" fmla="*/ 78 w 156"/>
                <a:gd name="T27" fmla="*/ 80 h 100"/>
                <a:gd name="T28" fmla="*/ 74 w 156"/>
                <a:gd name="T29" fmla="*/ 82 h 100"/>
                <a:gd name="T30" fmla="*/ 74 w 156"/>
                <a:gd name="T31" fmla="*/ 84 h 100"/>
                <a:gd name="T32" fmla="*/ 62 w 156"/>
                <a:gd name="T33" fmla="*/ 88 h 100"/>
                <a:gd name="T34" fmla="*/ 60 w 156"/>
                <a:gd name="T35" fmla="*/ 88 h 100"/>
                <a:gd name="T36" fmla="*/ 56 w 156"/>
                <a:gd name="T37" fmla="*/ 88 h 100"/>
                <a:gd name="T38" fmla="*/ 48 w 156"/>
                <a:gd name="T39" fmla="*/ 88 h 100"/>
                <a:gd name="T40" fmla="*/ 44 w 156"/>
                <a:gd name="T41" fmla="*/ 90 h 100"/>
                <a:gd name="T42" fmla="*/ 42 w 156"/>
                <a:gd name="T43" fmla="*/ 94 h 100"/>
                <a:gd name="T44" fmla="*/ 34 w 156"/>
                <a:gd name="T45" fmla="*/ 98 h 100"/>
                <a:gd name="T46" fmla="*/ 28 w 156"/>
                <a:gd name="T47" fmla="*/ 98 h 100"/>
                <a:gd name="T48" fmla="*/ 24 w 156"/>
                <a:gd name="T49" fmla="*/ 100 h 100"/>
                <a:gd name="T50" fmla="*/ 22 w 156"/>
                <a:gd name="T51" fmla="*/ 100 h 100"/>
                <a:gd name="T52" fmla="*/ 20 w 156"/>
                <a:gd name="T53" fmla="*/ 100 h 100"/>
                <a:gd name="T54" fmla="*/ 16 w 156"/>
                <a:gd name="T55" fmla="*/ 98 h 100"/>
                <a:gd name="T56" fmla="*/ 12 w 156"/>
                <a:gd name="T57" fmla="*/ 98 h 100"/>
                <a:gd name="T58" fmla="*/ 12 w 156"/>
                <a:gd name="T59" fmla="*/ 94 h 100"/>
                <a:gd name="T60" fmla="*/ 8 w 156"/>
                <a:gd name="T61" fmla="*/ 92 h 100"/>
                <a:gd name="T62" fmla="*/ 8 w 156"/>
                <a:gd name="T63" fmla="*/ 82 h 100"/>
                <a:gd name="T64" fmla="*/ 8 w 156"/>
                <a:gd name="T65" fmla="*/ 80 h 100"/>
                <a:gd name="T66" fmla="*/ 4 w 156"/>
                <a:gd name="T67" fmla="*/ 62 h 100"/>
                <a:gd name="T68" fmla="*/ 0 w 156"/>
                <a:gd name="T69" fmla="*/ 60 h 100"/>
                <a:gd name="T70" fmla="*/ 0 w 156"/>
                <a:gd name="T71" fmla="*/ 58 h 100"/>
                <a:gd name="T72" fmla="*/ 2 w 156"/>
                <a:gd name="T73" fmla="*/ 58 h 100"/>
                <a:gd name="T74" fmla="*/ 0 w 156"/>
                <a:gd name="T75" fmla="*/ 56 h 100"/>
                <a:gd name="T76" fmla="*/ 0 w 156"/>
                <a:gd name="T77" fmla="*/ 54 h 100"/>
                <a:gd name="T78" fmla="*/ 0 w 156"/>
                <a:gd name="T79" fmla="*/ 52 h 100"/>
                <a:gd name="T80" fmla="*/ 2 w 156"/>
                <a:gd name="T81" fmla="*/ 50 h 100"/>
                <a:gd name="T82" fmla="*/ 2 w 156"/>
                <a:gd name="T83" fmla="*/ 42 h 100"/>
                <a:gd name="T84" fmla="*/ 0 w 156"/>
                <a:gd name="T85" fmla="*/ 42 h 100"/>
                <a:gd name="T86" fmla="*/ 4 w 156"/>
                <a:gd name="T87" fmla="*/ 40 h 100"/>
                <a:gd name="T88" fmla="*/ 6 w 156"/>
                <a:gd name="T89" fmla="*/ 38 h 100"/>
                <a:gd name="T90" fmla="*/ 6 w 156"/>
                <a:gd name="T91" fmla="*/ 36 h 100"/>
                <a:gd name="T92" fmla="*/ 10 w 156"/>
                <a:gd name="T93" fmla="*/ 34 h 100"/>
                <a:gd name="T94" fmla="*/ 10 w 156"/>
                <a:gd name="T95" fmla="*/ 32 h 100"/>
                <a:gd name="T96" fmla="*/ 12 w 156"/>
                <a:gd name="T97" fmla="*/ 32 h 100"/>
                <a:gd name="T98" fmla="*/ 18 w 156"/>
                <a:gd name="T99" fmla="*/ 30 h 100"/>
                <a:gd name="T100" fmla="*/ 26 w 156"/>
                <a:gd name="T101" fmla="*/ 26 h 100"/>
                <a:gd name="T102" fmla="*/ 62 w 156"/>
                <a:gd name="T103" fmla="*/ 26 h 100"/>
                <a:gd name="T104" fmla="*/ 66 w 156"/>
                <a:gd name="T105" fmla="*/ 34 h 100"/>
                <a:gd name="T106" fmla="*/ 68 w 156"/>
                <a:gd name="T107" fmla="*/ 34 h 100"/>
                <a:gd name="T108" fmla="*/ 72 w 156"/>
                <a:gd name="T109" fmla="*/ 30 h 100"/>
                <a:gd name="T110" fmla="*/ 74 w 156"/>
                <a:gd name="T111" fmla="*/ 26 h 100"/>
                <a:gd name="T112" fmla="*/ 82 w 156"/>
                <a:gd name="T113" fmla="*/ 14 h 100"/>
                <a:gd name="T114" fmla="*/ 96 w 156"/>
                <a:gd name="T115" fmla="*/ 8 h 100"/>
                <a:gd name="T116" fmla="*/ 140 w 156"/>
                <a:gd name="T117" fmla="*/ 0 h 100"/>
                <a:gd name="T118" fmla="*/ 154 w 156"/>
                <a:gd name="T119" fmla="*/ 38 h 100"/>
                <a:gd name="T120" fmla="*/ 156 w 156"/>
                <a:gd name="T121" fmla="*/ 38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6"/>
                <a:gd name="T184" fmla="*/ 0 h 100"/>
                <a:gd name="T185" fmla="*/ 156 w 156"/>
                <a:gd name="T186" fmla="*/ 100 h 1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6" h="100">
                  <a:moveTo>
                    <a:pt x="156" y="38"/>
                  </a:moveTo>
                  <a:lnTo>
                    <a:pt x="148" y="42"/>
                  </a:lnTo>
                  <a:lnTo>
                    <a:pt x="146" y="46"/>
                  </a:lnTo>
                  <a:lnTo>
                    <a:pt x="144" y="50"/>
                  </a:lnTo>
                  <a:lnTo>
                    <a:pt x="144" y="54"/>
                  </a:lnTo>
                  <a:lnTo>
                    <a:pt x="142" y="54"/>
                  </a:lnTo>
                  <a:lnTo>
                    <a:pt x="140" y="54"/>
                  </a:lnTo>
                  <a:lnTo>
                    <a:pt x="136" y="56"/>
                  </a:lnTo>
                  <a:lnTo>
                    <a:pt x="132" y="60"/>
                  </a:lnTo>
                  <a:lnTo>
                    <a:pt x="96" y="72"/>
                  </a:lnTo>
                  <a:lnTo>
                    <a:pt x="94" y="74"/>
                  </a:lnTo>
                  <a:lnTo>
                    <a:pt x="90" y="80"/>
                  </a:lnTo>
                  <a:lnTo>
                    <a:pt x="88" y="80"/>
                  </a:lnTo>
                  <a:lnTo>
                    <a:pt x="78" y="80"/>
                  </a:lnTo>
                  <a:lnTo>
                    <a:pt x="74" y="82"/>
                  </a:lnTo>
                  <a:lnTo>
                    <a:pt x="74" y="84"/>
                  </a:lnTo>
                  <a:lnTo>
                    <a:pt x="62" y="88"/>
                  </a:lnTo>
                  <a:lnTo>
                    <a:pt x="60" y="88"/>
                  </a:lnTo>
                  <a:lnTo>
                    <a:pt x="56" y="88"/>
                  </a:lnTo>
                  <a:lnTo>
                    <a:pt x="48" y="88"/>
                  </a:lnTo>
                  <a:lnTo>
                    <a:pt x="44" y="90"/>
                  </a:lnTo>
                  <a:lnTo>
                    <a:pt x="42" y="94"/>
                  </a:lnTo>
                  <a:lnTo>
                    <a:pt x="34" y="98"/>
                  </a:lnTo>
                  <a:lnTo>
                    <a:pt x="28" y="98"/>
                  </a:lnTo>
                  <a:lnTo>
                    <a:pt x="24" y="100"/>
                  </a:lnTo>
                  <a:lnTo>
                    <a:pt x="22" y="100"/>
                  </a:lnTo>
                  <a:lnTo>
                    <a:pt x="20" y="100"/>
                  </a:lnTo>
                  <a:lnTo>
                    <a:pt x="16" y="98"/>
                  </a:lnTo>
                  <a:lnTo>
                    <a:pt x="12" y="98"/>
                  </a:lnTo>
                  <a:lnTo>
                    <a:pt x="12" y="94"/>
                  </a:lnTo>
                  <a:lnTo>
                    <a:pt x="8" y="92"/>
                  </a:lnTo>
                  <a:lnTo>
                    <a:pt x="8" y="82"/>
                  </a:lnTo>
                  <a:lnTo>
                    <a:pt x="8" y="80"/>
                  </a:lnTo>
                  <a:lnTo>
                    <a:pt x="4" y="62"/>
                  </a:lnTo>
                  <a:lnTo>
                    <a:pt x="0" y="60"/>
                  </a:lnTo>
                  <a:lnTo>
                    <a:pt x="0" y="58"/>
                  </a:lnTo>
                  <a:lnTo>
                    <a:pt x="2" y="58"/>
                  </a:lnTo>
                  <a:lnTo>
                    <a:pt x="0" y="56"/>
                  </a:lnTo>
                  <a:lnTo>
                    <a:pt x="0" y="54"/>
                  </a:lnTo>
                  <a:lnTo>
                    <a:pt x="0" y="52"/>
                  </a:lnTo>
                  <a:lnTo>
                    <a:pt x="2" y="50"/>
                  </a:lnTo>
                  <a:lnTo>
                    <a:pt x="2" y="42"/>
                  </a:lnTo>
                  <a:lnTo>
                    <a:pt x="0" y="42"/>
                  </a:lnTo>
                  <a:lnTo>
                    <a:pt x="4" y="40"/>
                  </a:lnTo>
                  <a:lnTo>
                    <a:pt x="6" y="38"/>
                  </a:lnTo>
                  <a:lnTo>
                    <a:pt x="6" y="36"/>
                  </a:lnTo>
                  <a:lnTo>
                    <a:pt x="10" y="34"/>
                  </a:lnTo>
                  <a:lnTo>
                    <a:pt x="10" y="32"/>
                  </a:lnTo>
                  <a:lnTo>
                    <a:pt x="12" y="32"/>
                  </a:lnTo>
                  <a:lnTo>
                    <a:pt x="18" y="30"/>
                  </a:lnTo>
                  <a:lnTo>
                    <a:pt x="26" y="26"/>
                  </a:lnTo>
                  <a:lnTo>
                    <a:pt x="62" y="26"/>
                  </a:lnTo>
                  <a:lnTo>
                    <a:pt x="66" y="34"/>
                  </a:lnTo>
                  <a:lnTo>
                    <a:pt x="68" y="34"/>
                  </a:lnTo>
                  <a:lnTo>
                    <a:pt x="72" y="30"/>
                  </a:lnTo>
                  <a:lnTo>
                    <a:pt x="74" y="26"/>
                  </a:lnTo>
                  <a:lnTo>
                    <a:pt x="82" y="14"/>
                  </a:lnTo>
                  <a:lnTo>
                    <a:pt x="96" y="8"/>
                  </a:lnTo>
                  <a:lnTo>
                    <a:pt x="140" y="0"/>
                  </a:lnTo>
                  <a:lnTo>
                    <a:pt x="154" y="38"/>
                  </a:lnTo>
                  <a:lnTo>
                    <a:pt x="156" y="38"/>
                  </a:lnTo>
                  <a:close/>
                </a:path>
              </a:pathLst>
            </a:custGeom>
            <a:solidFill>
              <a:schemeClr val="tx2"/>
            </a:solidFill>
            <a:ln w="3175">
              <a:solidFill>
                <a:schemeClr val="bg1"/>
              </a:solidFill>
              <a:round/>
              <a:headEnd/>
              <a:tailEnd/>
            </a:ln>
          </p:spPr>
          <p:txBody>
            <a:bodyPr/>
            <a:lstStyle/>
            <a:p>
              <a:endParaRPr lang="fr-FR" dirty="0"/>
            </a:p>
          </p:txBody>
        </p:sp>
        <p:sp>
          <p:nvSpPr>
            <p:cNvPr id="5516" name="Freeform 585"/>
            <p:cNvSpPr>
              <a:spLocks/>
            </p:cNvSpPr>
            <p:nvPr/>
          </p:nvSpPr>
          <p:spPr bwMode="auto">
            <a:xfrm>
              <a:off x="3420" y="2415"/>
              <a:ext cx="156" cy="100"/>
            </a:xfrm>
            <a:custGeom>
              <a:avLst/>
              <a:gdLst>
                <a:gd name="T0" fmla="*/ 156 w 156"/>
                <a:gd name="T1" fmla="*/ 38 h 100"/>
                <a:gd name="T2" fmla="*/ 148 w 156"/>
                <a:gd name="T3" fmla="*/ 42 h 100"/>
                <a:gd name="T4" fmla="*/ 146 w 156"/>
                <a:gd name="T5" fmla="*/ 46 h 100"/>
                <a:gd name="T6" fmla="*/ 144 w 156"/>
                <a:gd name="T7" fmla="*/ 50 h 100"/>
                <a:gd name="T8" fmla="*/ 144 w 156"/>
                <a:gd name="T9" fmla="*/ 54 h 100"/>
                <a:gd name="T10" fmla="*/ 142 w 156"/>
                <a:gd name="T11" fmla="*/ 54 h 100"/>
                <a:gd name="T12" fmla="*/ 140 w 156"/>
                <a:gd name="T13" fmla="*/ 54 h 100"/>
                <a:gd name="T14" fmla="*/ 136 w 156"/>
                <a:gd name="T15" fmla="*/ 56 h 100"/>
                <a:gd name="T16" fmla="*/ 132 w 156"/>
                <a:gd name="T17" fmla="*/ 60 h 100"/>
                <a:gd name="T18" fmla="*/ 96 w 156"/>
                <a:gd name="T19" fmla="*/ 72 h 100"/>
                <a:gd name="T20" fmla="*/ 94 w 156"/>
                <a:gd name="T21" fmla="*/ 74 h 100"/>
                <a:gd name="T22" fmla="*/ 90 w 156"/>
                <a:gd name="T23" fmla="*/ 80 h 100"/>
                <a:gd name="T24" fmla="*/ 88 w 156"/>
                <a:gd name="T25" fmla="*/ 80 h 100"/>
                <a:gd name="T26" fmla="*/ 78 w 156"/>
                <a:gd name="T27" fmla="*/ 80 h 100"/>
                <a:gd name="T28" fmla="*/ 74 w 156"/>
                <a:gd name="T29" fmla="*/ 82 h 100"/>
                <a:gd name="T30" fmla="*/ 74 w 156"/>
                <a:gd name="T31" fmla="*/ 84 h 100"/>
                <a:gd name="T32" fmla="*/ 62 w 156"/>
                <a:gd name="T33" fmla="*/ 88 h 100"/>
                <a:gd name="T34" fmla="*/ 60 w 156"/>
                <a:gd name="T35" fmla="*/ 88 h 100"/>
                <a:gd name="T36" fmla="*/ 56 w 156"/>
                <a:gd name="T37" fmla="*/ 88 h 100"/>
                <a:gd name="T38" fmla="*/ 48 w 156"/>
                <a:gd name="T39" fmla="*/ 88 h 100"/>
                <a:gd name="T40" fmla="*/ 44 w 156"/>
                <a:gd name="T41" fmla="*/ 90 h 100"/>
                <a:gd name="T42" fmla="*/ 42 w 156"/>
                <a:gd name="T43" fmla="*/ 94 h 100"/>
                <a:gd name="T44" fmla="*/ 34 w 156"/>
                <a:gd name="T45" fmla="*/ 98 h 100"/>
                <a:gd name="T46" fmla="*/ 28 w 156"/>
                <a:gd name="T47" fmla="*/ 98 h 100"/>
                <a:gd name="T48" fmla="*/ 24 w 156"/>
                <a:gd name="T49" fmla="*/ 100 h 100"/>
                <a:gd name="T50" fmla="*/ 22 w 156"/>
                <a:gd name="T51" fmla="*/ 100 h 100"/>
                <a:gd name="T52" fmla="*/ 20 w 156"/>
                <a:gd name="T53" fmla="*/ 100 h 100"/>
                <a:gd name="T54" fmla="*/ 16 w 156"/>
                <a:gd name="T55" fmla="*/ 98 h 100"/>
                <a:gd name="T56" fmla="*/ 12 w 156"/>
                <a:gd name="T57" fmla="*/ 98 h 100"/>
                <a:gd name="T58" fmla="*/ 12 w 156"/>
                <a:gd name="T59" fmla="*/ 94 h 100"/>
                <a:gd name="T60" fmla="*/ 8 w 156"/>
                <a:gd name="T61" fmla="*/ 92 h 100"/>
                <a:gd name="T62" fmla="*/ 8 w 156"/>
                <a:gd name="T63" fmla="*/ 82 h 100"/>
                <a:gd name="T64" fmla="*/ 8 w 156"/>
                <a:gd name="T65" fmla="*/ 80 h 100"/>
                <a:gd name="T66" fmla="*/ 4 w 156"/>
                <a:gd name="T67" fmla="*/ 62 h 100"/>
                <a:gd name="T68" fmla="*/ 0 w 156"/>
                <a:gd name="T69" fmla="*/ 60 h 100"/>
                <a:gd name="T70" fmla="*/ 0 w 156"/>
                <a:gd name="T71" fmla="*/ 58 h 100"/>
                <a:gd name="T72" fmla="*/ 2 w 156"/>
                <a:gd name="T73" fmla="*/ 58 h 100"/>
                <a:gd name="T74" fmla="*/ 0 w 156"/>
                <a:gd name="T75" fmla="*/ 56 h 100"/>
                <a:gd name="T76" fmla="*/ 0 w 156"/>
                <a:gd name="T77" fmla="*/ 54 h 100"/>
                <a:gd name="T78" fmla="*/ 0 w 156"/>
                <a:gd name="T79" fmla="*/ 52 h 100"/>
                <a:gd name="T80" fmla="*/ 2 w 156"/>
                <a:gd name="T81" fmla="*/ 50 h 100"/>
                <a:gd name="T82" fmla="*/ 2 w 156"/>
                <a:gd name="T83" fmla="*/ 42 h 100"/>
                <a:gd name="T84" fmla="*/ 0 w 156"/>
                <a:gd name="T85" fmla="*/ 42 h 100"/>
                <a:gd name="T86" fmla="*/ 4 w 156"/>
                <a:gd name="T87" fmla="*/ 40 h 100"/>
                <a:gd name="T88" fmla="*/ 6 w 156"/>
                <a:gd name="T89" fmla="*/ 38 h 100"/>
                <a:gd name="T90" fmla="*/ 6 w 156"/>
                <a:gd name="T91" fmla="*/ 36 h 100"/>
                <a:gd name="T92" fmla="*/ 10 w 156"/>
                <a:gd name="T93" fmla="*/ 34 h 100"/>
                <a:gd name="T94" fmla="*/ 10 w 156"/>
                <a:gd name="T95" fmla="*/ 32 h 100"/>
                <a:gd name="T96" fmla="*/ 12 w 156"/>
                <a:gd name="T97" fmla="*/ 32 h 100"/>
                <a:gd name="T98" fmla="*/ 18 w 156"/>
                <a:gd name="T99" fmla="*/ 30 h 100"/>
                <a:gd name="T100" fmla="*/ 26 w 156"/>
                <a:gd name="T101" fmla="*/ 26 h 100"/>
                <a:gd name="T102" fmla="*/ 62 w 156"/>
                <a:gd name="T103" fmla="*/ 26 h 100"/>
                <a:gd name="T104" fmla="*/ 66 w 156"/>
                <a:gd name="T105" fmla="*/ 34 h 100"/>
                <a:gd name="T106" fmla="*/ 68 w 156"/>
                <a:gd name="T107" fmla="*/ 34 h 100"/>
                <a:gd name="T108" fmla="*/ 72 w 156"/>
                <a:gd name="T109" fmla="*/ 30 h 100"/>
                <a:gd name="T110" fmla="*/ 74 w 156"/>
                <a:gd name="T111" fmla="*/ 26 h 100"/>
                <a:gd name="T112" fmla="*/ 82 w 156"/>
                <a:gd name="T113" fmla="*/ 14 h 100"/>
                <a:gd name="T114" fmla="*/ 96 w 156"/>
                <a:gd name="T115" fmla="*/ 8 h 100"/>
                <a:gd name="T116" fmla="*/ 140 w 156"/>
                <a:gd name="T117" fmla="*/ 0 h 100"/>
                <a:gd name="T118" fmla="*/ 154 w 156"/>
                <a:gd name="T119" fmla="*/ 38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00"/>
                <a:gd name="T182" fmla="*/ 156 w 156"/>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00">
                  <a:moveTo>
                    <a:pt x="156" y="38"/>
                  </a:moveTo>
                  <a:lnTo>
                    <a:pt x="148" y="42"/>
                  </a:lnTo>
                  <a:lnTo>
                    <a:pt x="146" y="46"/>
                  </a:lnTo>
                  <a:lnTo>
                    <a:pt x="144" y="50"/>
                  </a:lnTo>
                  <a:lnTo>
                    <a:pt x="144" y="54"/>
                  </a:lnTo>
                  <a:lnTo>
                    <a:pt x="142" y="54"/>
                  </a:lnTo>
                  <a:lnTo>
                    <a:pt x="140" y="54"/>
                  </a:lnTo>
                  <a:lnTo>
                    <a:pt x="136" y="56"/>
                  </a:lnTo>
                  <a:lnTo>
                    <a:pt x="132" y="60"/>
                  </a:lnTo>
                  <a:lnTo>
                    <a:pt x="96" y="72"/>
                  </a:lnTo>
                  <a:lnTo>
                    <a:pt x="94" y="74"/>
                  </a:lnTo>
                  <a:lnTo>
                    <a:pt x="90" y="80"/>
                  </a:lnTo>
                  <a:lnTo>
                    <a:pt x="88" y="80"/>
                  </a:lnTo>
                  <a:lnTo>
                    <a:pt x="78" y="80"/>
                  </a:lnTo>
                  <a:lnTo>
                    <a:pt x="74" y="82"/>
                  </a:lnTo>
                  <a:lnTo>
                    <a:pt x="74" y="84"/>
                  </a:lnTo>
                  <a:lnTo>
                    <a:pt x="62" y="88"/>
                  </a:lnTo>
                  <a:lnTo>
                    <a:pt x="60" y="88"/>
                  </a:lnTo>
                  <a:lnTo>
                    <a:pt x="56" y="88"/>
                  </a:lnTo>
                  <a:lnTo>
                    <a:pt x="48" y="88"/>
                  </a:lnTo>
                  <a:lnTo>
                    <a:pt x="44" y="90"/>
                  </a:lnTo>
                  <a:lnTo>
                    <a:pt x="42" y="94"/>
                  </a:lnTo>
                  <a:lnTo>
                    <a:pt x="34" y="98"/>
                  </a:lnTo>
                  <a:lnTo>
                    <a:pt x="28" y="98"/>
                  </a:lnTo>
                  <a:lnTo>
                    <a:pt x="24" y="100"/>
                  </a:lnTo>
                  <a:lnTo>
                    <a:pt x="22" y="100"/>
                  </a:lnTo>
                  <a:lnTo>
                    <a:pt x="20" y="100"/>
                  </a:lnTo>
                  <a:lnTo>
                    <a:pt x="16" y="98"/>
                  </a:lnTo>
                  <a:lnTo>
                    <a:pt x="12" y="98"/>
                  </a:lnTo>
                  <a:lnTo>
                    <a:pt x="12" y="94"/>
                  </a:lnTo>
                  <a:lnTo>
                    <a:pt x="8" y="92"/>
                  </a:lnTo>
                  <a:lnTo>
                    <a:pt x="8" y="82"/>
                  </a:lnTo>
                  <a:lnTo>
                    <a:pt x="8" y="80"/>
                  </a:lnTo>
                  <a:lnTo>
                    <a:pt x="4" y="62"/>
                  </a:lnTo>
                  <a:lnTo>
                    <a:pt x="0" y="60"/>
                  </a:lnTo>
                  <a:lnTo>
                    <a:pt x="0" y="58"/>
                  </a:lnTo>
                  <a:lnTo>
                    <a:pt x="2" y="58"/>
                  </a:lnTo>
                  <a:lnTo>
                    <a:pt x="0" y="56"/>
                  </a:lnTo>
                  <a:lnTo>
                    <a:pt x="0" y="54"/>
                  </a:lnTo>
                  <a:lnTo>
                    <a:pt x="0" y="52"/>
                  </a:lnTo>
                  <a:lnTo>
                    <a:pt x="2" y="50"/>
                  </a:lnTo>
                  <a:lnTo>
                    <a:pt x="2" y="42"/>
                  </a:lnTo>
                  <a:lnTo>
                    <a:pt x="0" y="42"/>
                  </a:lnTo>
                  <a:lnTo>
                    <a:pt x="4" y="40"/>
                  </a:lnTo>
                  <a:lnTo>
                    <a:pt x="6" y="38"/>
                  </a:lnTo>
                  <a:lnTo>
                    <a:pt x="6" y="36"/>
                  </a:lnTo>
                  <a:lnTo>
                    <a:pt x="10" y="34"/>
                  </a:lnTo>
                  <a:lnTo>
                    <a:pt x="10" y="32"/>
                  </a:lnTo>
                  <a:lnTo>
                    <a:pt x="12" y="32"/>
                  </a:lnTo>
                  <a:lnTo>
                    <a:pt x="18" y="30"/>
                  </a:lnTo>
                  <a:lnTo>
                    <a:pt x="26" y="26"/>
                  </a:lnTo>
                  <a:lnTo>
                    <a:pt x="62" y="26"/>
                  </a:lnTo>
                  <a:lnTo>
                    <a:pt x="66" y="34"/>
                  </a:lnTo>
                  <a:lnTo>
                    <a:pt x="68" y="34"/>
                  </a:lnTo>
                  <a:lnTo>
                    <a:pt x="72" y="30"/>
                  </a:lnTo>
                  <a:lnTo>
                    <a:pt x="74" y="26"/>
                  </a:lnTo>
                  <a:lnTo>
                    <a:pt x="82" y="14"/>
                  </a:lnTo>
                  <a:lnTo>
                    <a:pt x="96" y="8"/>
                  </a:lnTo>
                  <a:lnTo>
                    <a:pt x="140" y="0"/>
                  </a:lnTo>
                  <a:lnTo>
                    <a:pt x="154" y="38"/>
                  </a:lnTo>
                </a:path>
              </a:pathLst>
            </a:custGeom>
            <a:solidFill>
              <a:schemeClr val="tx2"/>
            </a:solidFill>
            <a:ln w="3175">
              <a:solidFill>
                <a:schemeClr val="bg1"/>
              </a:solidFill>
              <a:round/>
              <a:headEnd/>
              <a:tailEnd/>
            </a:ln>
          </p:spPr>
          <p:txBody>
            <a:bodyPr/>
            <a:lstStyle/>
            <a:p>
              <a:endParaRPr lang="fr-FR" dirty="0"/>
            </a:p>
          </p:txBody>
        </p:sp>
        <p:sp>
          <p:nvSpPr>
            <p:cNvPr id="5517" name="Freeform 586"/>
            <p:cNvSpPr>
              <a:spLocks/>
            </p:cNvSpPr>
            <p:nvPr/>
          </p:nvSpPr>
          <p:spPr bwMode="auto">
            <a:xfrm>
              <a:off x="2954" y="2790"/>
              <a:ext cx="190" cy="185"/>
            </a:xfrm>
            <a:custGeom>
              <a:avLst/>
              <a:gdLst>
                <a:gd name="T0" fmla="*/ 2 w 190"/>
                <a:gd name="T1" fmla="*/ 153 h 185"/>
                <a:gd name="T2" fmla="*/ 12 w 190"/>
                <a:gd name="T3" fmla="*/ 121 h 185"/>
                <a:gd name="T4" fmla="*/ 14 w 190"/>
                <a:gd name="T5" fmla="*/ 117 h 185"/>
                <a:gd name="T6" fmla="*/ 20 w 190"/>
                <a:gd name="T7" fmla="*/ 109 h 185"/>
                <a:gd name="T8" fmla="*/ 26 w 190"/>
                <a:gd name="T9" fmla="*/ 103 h 185"/>
                <a:gd name="T10" fmla="*/ 32 w 190"/>
                <a:gd name="T11" fmla="*/ 77 h 185"/>
                <a:gd name="T12" fmla="*/ 32 w 190"/>
                <a:gd name="T13" fmla="*/ 71 h 185"/>
                <a:gd name="T14" fmla="*/ 28 w 190"/>
                <a:gd name="T15" fmla="*/ 63 h 185"/>
                <a:gd name="T16" fmla="*/ 24 w 190"/>
                <a:gd name="T17" fmla="*/ 49 h 185"/>
                <a:gd name="T18" fmla="*/ 26 w 190"/>
                <a:gd name="T19" fmla="*/ 43 h 185"/>
                <a:gd name="T20" fmla="*/ 26 w 190"/>
                <a:gd name="T21" fmla="*/ 35 h 185"/>
                <a:gd name="T22" fmla="*/ 20 w 190"/>
                <a:gd name="T23" fmla="*/ 17 h 185"/>
                <a:gd name="T24" fmla="*/ 12 w 190"/>
                <a:gd name="T25" fmla="*/ 6 h 185"/>
                <a:gd name="T26" fmla="*/ 42 w 190"/>
                <a:gd name="T27" fmla="*/ 0 h 185"/>
                <a:gd name="T28" fmla="*/ 70 w 190"/>
                <a:gd name="T29" fmla="*/ 0 h 185"/>
                <a:gd name="T30" fmla="*/ 72 w 190"/>
                <a:gd name="T31" fmla="*/ 2 h 185"/>
                <a:gd name="T32" fmla="*/ 82 w 190"/>
                <a:gd name="T33" fmla="*/ 21 h 185"/>
                <a:gd name="T34" fmla="*/ 94 w 190"/>
                <a:gd name="T35" fmla="*/ 33 h 185"/>
                <a:gd name="T36" fmla="*/ 106 w 190"/>
                <a:gd name="T37" fmla="*/ 31 h 185"/>
                <a:gd name="T38" fmla="*/ 118 w 190"/>
                <a:gd name="T39" fmla="*/ 25 h 185"/>
                <a:gd name="T40" fmla="*/ 120 w 190"/>
                <a:gd name="T41" fmla="*/ 17 h 185"/>
                <a:gd name="T42" fmla="*/ 132 w 190"/>
                <a:gd name="T43" fmla="*/ 15 h 185"/>
                <a:gd name="T44" fmla="*/ 138 w 190"/>
                <a:gd name="T45" fmla="*/ 21 h 185"/>
                <a:gd name="T46" fmla="*/ 154 w 190"/>
                <a:gd name="T47" fmla="*/ 25 h 185"/>
                <a:gd name="T48" fmla="*/ 154 w 190"/>
                <a:gd name="T49" fmla="*/ 49 h 185"/>
                <a:gd name="T50" fmla="*/ 160 w 190"/>
                <a:gd name="T51" fmla="*/ 69 h 185"/>
                <a:gd name="T52" fmla="*/ 156 w 190"/>
                <a:gd name="T53" fmla="*/ 77 h 185"/>
                <a:gd name="T54" fmla="*/ 158 w 190"/>
                <a:gd name="T55" fmla="*/ 79 h 185"/>
                <a:gd name="T56" fmla="*/ 162 w 190"/>
                <a:gd name="T57" fmla="*/ 81 h 185"/>
                <a:gd name="T58" fmla="*/ 178 w 190"/>
                <a:gd name="T59" fmla="*/ 77 h 185"/>
                <a:gd name="T60" fmla="*/ 184 w 190"/>
                <a:gd name="T61" fmla="*/ 77 h 185"/>
                <a:gd name="T62" fmla="*/ 188 w 190"/>
                <a:gd name="T63" fmla="*/ 75 h 185"/>
                <a:gd name="T64" fmla="*/ 188 w 190"/>
                <a:gd name="T65" fmla="*/ 79 h 185"/>
                <a:gd name="T66" fmla="*/ 186 w 190"/>
                <a:gd name="T67" fmla="*/ 105 h 185"/>
                <a:gd name="T68" fmla="*/ 190 w 190"/>
                <a:gd name="T69" fmla="*/ 107 h 185"/>
                <a:gd name="T70" fmla="*/ 158 w 190"/>
                <a:gd name="T71" fmla="*/ 163 h 185"/>
                <a:gd name="T72" fmla="*/ 160 w 190"/>
                <a:gd name="T73" fmla="*/ 165 h 185"/>
                <a:gd name="T74" fmla="*/ 172 w 190"/>
                <a:gd name="T75" fmla="*/ 177 h 185"/>
                <a:gd name="T76" fmla="*/ 174 w 190"/>
                <a:gd name="T77" fmla="*/ 179 h 185"/>
                <a:gd name="T78" fmla="*/ 108 w 190"/>
                <a:gd name="T79" fmla="*/ 179 h 185"/>
                <a:gd name="T80" fmla="*/ 102 w 190"/>
                <a:gd name="T81" fmla="*/ 173 h 185"/>
                <a:gd name="T82" fmla="*/ 32 w 190"/>
                <a:gd name="T83" fmla="*/ 171 h 185"/>
                <a:gd name="T84" fmla="*/ 26 w 190"/>
                <a:gd name="T85" fmla="*/ 167 h 185"/>
                <a:gd name="T86" fmla="*/ 16 w 190"/>
                <a:gd name="T87" fmla="*/ 167 h 185"/>
                <a:gd name="T88" fmla="*/ 10 w 190"/>
                <a:gd name="T89" fmla="*/ 171 h 185"/>
                <a:gd name="T90" fmla="*/ 2 w 190"/>
                <a:gd name="T91" fmla="*/ 173 h 185"/>
                <a:gd name="T92" fmla="*/ 2 w 190"/>
                <a:gd name="T93" fmla="*/ 163 h 185"/>
                <a:gd name="T94" fmla="*/ 2 w 190"/>
                <a:gd name="T95" fmla="*/ 161 h 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0"/>
                <a:gd name="T145" fmla="*/ 0 h 185"/>
                <a:gd name="T146" fmla="*/ 190 w 190"/>
                <a:gd name="T147" fmla="*/ 185 h 1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0" h="185">
                  <a:moveTo>
                    <a:pt x="2" y="161"/>
                  </a:moveTo>
                  <a:lnTo>
                    <a:pt x="2" y="153"/>
                  </a:lnTo>
                  <a:lnTo>
                    <a:pt x="4" y="149"/>
                  </a:lnTo>
                  <a:lnTo>
                    <a:pt x="12" y="121"/>
                  </a:lnTo>
                  <a:lnTo>
                    <a:pt x="12" y="119"/>
                  </a:lnTo>
                  <a:lnTo>
                    <a:pt x="14" y="117"/>
                  </a:lnTo>
                  <a:lnTo>
                    <a:pt x="16" y="111"/>
                  </a:lnTo>
                  <a:lnTo>
                    <a:pt x="20" y="109"/>
                  </a:lnTo>
                  <a:lnTo>
                    <a:pt x="20" y="105"/>
                  </a:lnTo>
                  <a:lnTo>
                    <a:pt x="26" y="103"/>
                  </a:lnTo>
                  <a:lnTo>
                    <a:pt x="30" y="95"/>
                  </a:lnTo>
                  <a:lnTo>
                    <a:pt x="32" y="77"/>
                  </a:lnTo>
                  <a:lnTo>
                    <a:pt x="34" y="75"/>
                  </a:lnTo>
                  <a:lnTo>
                    <a:pt x="32" y="71"/>
                  </a:lnTo>
                  <a:lnTo>
                    <a:pt x="30" y="67"/>
                  </a:lnTo>
                  <a:lnTo>
                    <a:pt x="28" y="63"/>
                  </a:lnTo>
                  <a:lnTo>
                    <a:pt x="26" y="63"/>
                  </a:lnTo>
                  <a:lnTo>
                    <a:pt x="24" y="49"/>
                  </a:lnTo>
                  <a:lnTo>
                    <a:pt x="24" y="47"/>
                  </a:lnTo>
                  <a:lnTo>
                    <a:pt x="26" y="43"/>
                  </a:lnTo>
                  <a:lnTo>
                    <a:pt x="26" y="39"/>
                  </a:lnTo>
                  <a:lnTo>
                    <a:pt x="26" y="35"/>
                  </a:lnTo>
                  <a:lnTo>
                    <a:pt x="24" y="33"/>
                  </a:lnTo>
                  <a:lnTo>
                    <a:pt x="20" y="17"/>
                  </a:lnTo>
                  <a:lnTo>
                    <a:pt x="12" y="8"/>
                  </a:lnTo>
                  <a:lnTo>
                    <a:pt x="12" y="6"/>
                  </a:lnTo>
                  <a:lnTo>
                    <a:pt x="26" y="0"/>
                  </a:lnTo>
                  <a:lnTo>
                    <a:pt x="42" y="0"/>
                  </a:lnTo>
                  <a:lnTo>
                    <a:pt x="44" y="0"/>
                  </a:lnTo>
                  <a:lnTo>
                    <a:pt x="70" y="0"/>
                  </a:lnTo>
                  <a:lnTo>
                    <a:pt x="72" y="0"/>
                  </a:lnTo>
                  <a:lnTo>
                    <a:pt x="72" y="2"/>
                  </a:lnTo>
                  <a:lnTo>
                    <a:pt x="74" y="2"/>
                  </a:lnTo>
                  <a:lnTo>
                    <a:pt x="82" y="21"/>
                  </a:lnTo>
                  <a:lnTo>
                    <a:pt x="90" y="31"/>
                  </a:lnTo>
                  <a:lnTo>
                    <a:pt x="94" y="33"/>
                  </a:lnTo>
                  <a:lnTo>
                    <a:pt x="98" y="33"/>
                  </a:lnTo>
                  <a:lnTo>
                    <a:pt x="106" y="31"/>
                  </a:lnTo>
                  <a:lnTo>
                    <a:pt x="116" y="31"/>
                  </a:lnTo>
                  <a:lnTo>
                    <a:pt x="118" y="25"/>
                  </a:lnTo>
                  <a:lnTo>
                    <a:pt x="118" y="23"/>
                  </a:lnTo>
                  <a:lnTo>
                    <a:pt x="120" y="17"/>
                  </a:lnTo>
                  <a:lnTo>
                    <a:pt x="132" y="17"/>
                  </a:lnTo>
                  <a:lnTo>
                    <a:pt x="132" y="15"/>
                  </a:lnTo>
                  <a:lnTo>
                    <a:pt x="138" y="15"/>
                  </a:lnTo>
                  <a:lnTo>
                    <a:pt x="138" y="21"/>
                  </a:lnTo>
                  <a:lnTo>
                    <a:pt x="152" y="21"/>
                  </a:lnTo>
                  <a:lnTo>
                    <a:pt x="154" y="25"/>
                  </a:lnTo>
                  <a:lnTo>
                    <a:pt x="156" y="45"/>
                  </a:lnTo>
                  <a:lnTo>
                    <a:pt x="154" y="49"/>
                  </a:lnTo>
                  <a:lnTo>
                    <a:pt x="154" y="55"/>
                  </a:lnTo>
                  <a:lnTo>
                    <a:pt x="160" y="69"/>
                  </a:lnTo>
                  <a:lnTo>
                    <a:pt x="160" y="73"/>
                  </a:lnTo>
                  <a:lnTo>
                    <a:pt x="156" y="77"/>
                  </a:lnTo>
                  <a:lnTo>
                    <a:pt x="156" y="79"/>
                  </a:lnTo>
                  <a:lnTo>
                    <a:pt x="158" y="79"/>
                  </a:lnTo>
                  <a:lnTo>
                    <a:pt x="160" y="81"/>
                  </a:lnTo>
                  <a:lnTo>
                    <a:pt x="162" y="81"/>
                  </a:lnTo>
                  <a:lnTo>
                    <a:pt x="164" y="77"/>
                  </a:lnTo>
                  <a:lnTo>
                    <a:pt x="178" y="77"/>
                  </a:lnTo>
                  <a:lnTo>
                    <a:pt x="182" y="75"/>
                  </a:lnTo>
                  <a:lnTo>
                    <a:pt x="184" y="77"/>
                  </a:lnTo>
                  <a:lnTo>
                    <a:pt x="186" y="75"/>
                  </a:lnTo>
                  <a:lnTo>
                    <a:pt x="188" y="75"/>
                  </a:lnTo>
                  <a:lnTo>
                    <a:pt x="188" y="77"/>
                  </a:lnTo>
                  <a:lnTo>
                    <a:pt x="188" y="79"/>
                  </a:lnTo>
                  <a:lnTo>
                    <a:pt x="186" y="103"/>
                  </a:lnTo>
                  <a:lnTo>
                    <a:pt x="186" y="105"/>
                  </a:lnTo>
                  <a:lnTo>
                    <a:pt x="188" y="105"/>
                  </a:lnTo>
                  <a:lnTo>
                    <a:pt x="190" y="107"/>
                  </a:lnTo>
                  <a:lnTo>
                    <a:pt x="158" y="107"/>
                  </a:lnTo>
                  <a:lnTo>
                    <a:pt x="158" y="163"/>
                  </a:lnTo>
                  <a:lnTo>
                    <a:pt x="160" y="163"/>
                  </a:lnTo>
                  <a:lnTo>
                    <a:pt x="160" y="165"/>
                  </a:lnTo>
                  <a:lnTo>
                    <a:pt x="172" y="175"/>
                  </a:lnTo>
                  <a:lnTo>
                    <a:pt x="172" y="177"/>
                  </a:lnTo>
                  <a:lnTo>
                    <a:pt x="176" y="177"/>
                  </a:lnTo>
                  <a:lnTo>
                    <a:pt x="174" y="179"/>
                  </a:lnTo>
                  <a:lnTo>
                    <a:pt x="148" y="185"/>
                  </a:lnTo>
                  <a:lnTo>
                    <a:pt x="108" y="179"/>
                  </a:lnTo>
                  <a:lnTo>
                    <a:pt x="106" y="177"/>
                  </a:lnTo>
                  <a:lnTo>
                    <a:pt x="102" y="173"/>
                  </a:lnTo>
                  <a:lnTo>
                    <a:pt x="36" y="175"/>
                  </a:lnTo>
                  <a:lnTo>
                    <a:pt x="32" y="171"/>
                  </a:lnTo>
                  <a:lnTo>
                    <a:pt x="28" y="169"/>
                  </a:lnTo>
                  <a:lnTo>
                    <a:pt x="26" y="167"/>
                  </a:lnTo>
                  <a:lnTo>
                    <a:pt x="18" y="167"/>
                  </a:lnTo>
                  <a:lnTo>
                    <a:pt x="16" y="167"/>
                  </a:lnTo>
                  <a:lnTo>
                    <a:pt x="12" y="171"/>
                  </a:lnTo>
                  <a:lnTo>
                    <a:pt x="10" y="171"/>
                  </a:lnTo>
                  <a:lnTo>
                    <a:pt x="8" y="169"/>
                  </a:lnTo>
                  <a:lnTo>
                    <a:pt x="2" y="173"/>
                  </a:lnTo>
                  <a:lnTo>
                    <a:pt x="0" y="163"/>
                  </a:lnTo>
                  <a:lnTo>
                    <a:pt x="2" y="163"/>
                  </a:lnTo>
                  <a:lnTo>
                    <a:pt x="2" y="161"/>
                  </a:lnTo>
                  <a:close/>
                </a:path>
              </a:pathLst>
            </a:custGeom>
            <a:solidFill>
              <a:schemeClr val="tx2"/>
            </a:solidFill>
            <a:ln w="3175">
              <a:solidFill>
                <a:schemeClr val="bg1"/>
              </a:solidFill>
              <a:round/>
              <a:headEnd/>
              <a:tailEnd/>
            </a:ln>
          </p:spPr>
          <p:txBody>
            <a:bodyPr/>
            <a:lstStyle/>
            <a:p>
              <a:endParaRPr lang="fr-FR" dirty="0"/>
            </a:p>
          </p:txBody>
        </p:sp>
        <p:sp>
          <p:nvSpPr>
            <p:cNvPr id="5518" name="Freeform 587"/>
            <p:cNvSpPr>
              <a:spLocks/>
            </p:cNvSpPr>
            <p:nvPr/>
          </p:nvSpPr>
          <p:spPr bwMode="auto">
            <a:xfrm>
              <a:off x="2954" y="2790"/>
              <a:ext cx="190" cy="185"/>
            </a:xfrm>
            <a:custGeom>
              <a:avLst/>
              <a:gdLst>
                <a:gd name="T0" fmla="*/ 2 w 190"/>
                <a:gd name="T1" fmla="*/ 153 h 185"/>
                <a:gd name="T2" fmla="*/ 12 w 190"/>
                <a:gd name="T3" fmla="*/ 121 h 185"/>
                <a:gd name="T4" fmla="*/ 14 w 190"/>
                <a:gd name="T5" fmla="*/ 117 h 185"/>
                <a:gd name="T6" fmla="*/ 20 w 190"/>
                <a:gd name="T7" fmla="*/ 109 h 185"/>
                <a:gd name="T8" fmla="*/ 26 w 190"/>
                <a:gd name="T9" fmla="*/ 103 h 185"/>
                <a:gd name="T10" fmla="*/ 32 w 190"/>
                <a:gd name="T11" fmla="*/ 77 h 185"/>
                <a:gd name="T12" fmla="*/ 32 w 190"/>
                <a:gd name="T13" fmla="*/ 71 h 185"/>
                <a:gd name="T14" fmla="*/ 28 w 190"/>
                <a:gd name="T15" fmla="*/ 63 h 185"/>
                <a:gd name="T16" fmla="*/ 24 w 190"/>
                <a:gd name="T17" fmla="*/ 49 h 185"/>
                <a:gd name="T18" fmla="*/ 26 w 190"/>
                <a:gd name="T19" fmla="*/ 43 h 185"/>
                <a:gd name="T20" fmla="*/ 26 w 190"/>
                <a:gd name="T21" fmla="*/ 35 h 185"/>
                <a:gd name="T22" fmla="*/ 20 w 190"/>
                <a:gd name="T23" fmla="*/ 17 h 185"/>
                <a:gd name="T24" fmla="*/ 12 w 190"/>
                <a:gd name="T25" fmla="*/ 6 h 185"/>
                <a:gd name="T26" fmla="*/ 42 w 190"/>
                <a:gd name="T27" fmla="*/ 0 h 185"/>
                <a:gd name="T28" fmla="*/ 70 w 190"/>
                <a:gd name="T29" fmla="*/ 0 h 185"/>
                <a:gd name="T30" fmla="*/ 72 w 190"/>
                <a:gd name="T31" fmla="*/ 2 h 185"/>
                <a:gd name="T32" fmla="*/ 82 w 190"/>
                <a:gd name="T33" fmla="*/ 21 h 185"/>
                <a:gd name="T34" fmla="*/ 94 w 190"/>
                <a:gd name="T35" fmla="*/ 33 h 185"/>
                <a:gd name="T36" fmla="*/ 106 w 190"/>
                <a:gd name="T37" fmla="*/ 31 h 185"/>
                <a:gd name="T38" fmla="*/ 118 w 190"/>
                <a:gd name="T39" fmla="*/ 25 h 185"/>
                <a:gd name="T40" fmla="*/ 120 w 190"/>
                <a:gd name="T41" fmla="*/ 17 h 185"/>
                <a:gd name="T42" fmla="*/ 132 w 190"/>
                <a:gd name="T43" fmla="*/ 15 h 185"/>
                <a:gd name="T44" fmla="*/ 138 w 190"/>
                <a:gd name="T45" fmla="*/ 21 h 185"/>
                <a:gd name="T46" fmla="*/ 154 w 190"/>
                <a:gd name="T47" fmla="*/ 25 h 185"/>
                <a:gd name="T48" fmla="*/ 154 w 190"/>
                <a:gd name="T49" fmla="*/ 49 h 185"/>
                <a:gd name="T50" fmla="*/ 160 w 190"/>
                <a:gd name="T51" fmla="*/ 69 h 185"/>
                <a:gd name="T52" fmla="*/ 156 w 190"/>
                <a:gd name="T53" fmla="*/ 77 h 185"/>
                <a:gd name="T54" fmla="*/ 158 w 190"/>
                <a:gd name="T55" fmla="*/ 79 h 185"/>
                <a:gd name="T56" fmla="*/ 162 w 190"/>
                <a:gd name="T57" fmla="*/ 81 h 185"/>
                <a:gd name="T58" fmla="*/ 178 w 190"/>
                <a:gd name="T59" fmla="*/ 77 h 185"/>
                <a:gd name="T60" fmla="*/ 184 w 190"/>
                <a:gd name="T61" fmla="*/ 77 h 185"/>
                <a:gd name="T62" fmla="*/ 188 w 190"/>
                <a:gd name="T63" fmla="*/ 75 h 185"/>
                <a:gd name="T64" fmla="*/ 188 w 190"/>
                <a:gd name="T65" fmla="*/ 79 h 185"/>
                <a:gd name="T66" fmla="*/ 186 w 190"/>
                <a:gd name="T67" fmla="*/ 105 h 185"/>
                <a:gd name="T68" fmla="*/ 190 w 190"/>
                <a:gd name="T69" fmla="*/ 107 h 185"/>
                <a:gd name="T70" fmla="*/ 158 w 190"/>
                <a:gd name="T71" fmla="*/ 163 h 185"/>
                <a:gd name="T72" fmla="*/ 160 w 190"/>
                <a:gd name="T73" fmla="*/ 165 h 185"/>
                <a:gd name="T74" fmla="*/ 172 w 190"/>
                <a:gd name="T75" fmla="*/ 177 h 185"/>
                <a:gd name="T76" fmla="*/ 174 w 190"/>
                <a:gd name="T77" fmla="*/ 179 h 185"/>
                <a:gd name="T78" fmla="*/ 108 w 190"/>
                <a:gd name="T79" fmla="*/ 179 h 185"/>
                <a:gd name="T80" fmla="*/ 102 w 190"/>
                <a:gd name="T81" fmla="*/ 173 h 185"/>
                <a:gd name="T82" fmla="*/ 32 w 190"/>
                <a:gd name="T83" fmla="*/ 171 h 185"/>
                <a:gd name="T84" fmla="*/ 26 w 190"/>
                <a:gd name="T85" fmla="*/ 167 h 185"/>
                <a:gd name="T86" fmla="*/ 16 w 190"/>
                <a:gd name="T87" fmla="*/ 167 h 185"/>
                <a:gd name="T88" fmla="*/ 10 w 190"/>
                <a:gd name="T89" fmla="*/ 171 h 185"/>
                <a:gd name="T90" fmla="*/ 2 w 190"/>
                <a:gd name="T91" fmla="*/ 173 h 185"/>
                <a:gd name="T92" fmla="*/ 2 w 190"/>
                <a:gd name="T93" fmla="*/ 163 h 1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0"/>
                <a:gd name="T142" fmla="*/ 0 h 185"/>
                <a:gd name="T143" fmla="*/ 190 w 190"/>
                <a:gd name="T144" fmla="*/ 185 h 1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0" h="185">
                  <a:moveTo>
                    <a:pt x="2" y="161"/>
                  </a:moveTo>
                  <a:lnTo>
                    <a:pt x="2" y="153"/>
                  </a:lnTo>
                  <a:lnTo>
                    <a:pt x="4" y="149"/>
                  </a:lnTo>
                  <a:lnTo>
                    <a:pt x="12" y="121"/>
                  </a:lnTo>
                  <a:lnTo>
                    <a:pt x="12" y="119"/>
                  </a:lnTo>
                  <a:lnTo>
                    <a:pt x="14" y="117"/>
                  </a:lnTo>
                  <a:lnTo>
                    <a:pt x="16" y="111"/>
                  </a:lnTo>
                  <a:lnTo>
                    <a:pt x="20" y="109"/>
                  </a:lnTo>
                  <a:lnTo>
                    <a:pt x="20" y="105"/>
                  </a:lnTo>
                  <a:lnTo>
                    <a:pt x="26" y="103"/>
                  </a:lnTo>
                  <a:lnTo>
                    <a:pt x="30" y="95"/>
                  </a:lnTo>
                  <a:lnTo>
                    <a:pt x="32" y="77"/>
                  </a:lnTo>
                  <a:lnTo>
                    <a:pt x="34" y="75"/>
                  </a:lnTo>
                  <a:lnTo>
                    <a:pt x="32" y="71"/>
                  </a:lnTo>
                  <a:lnTo>
                    <a:pt x="30" y="67"/>
                  </a:lnTo>
                  <a:lnTo>
                    <a:pt x="28" y="63"/>
                  </a:lnTo>
                  <a:lnTo>
                    <a:pt x="26" y="63"/>
                  </a:lnTo>
                  <a:lnTo>
                    <a:pt x="24" y="49"/>
                  </a:lnTo>
                  <a:lnTo>
                    <a:pt x="24" y="47"/>
                  </a:lnTo>
                  <a:lnTo>
                    <a:pt x="26" y="43"/>
                  </a:lnTo>
                  <a:lnTo>
                    <a:pt x="26" y="39"/>
                  </a:lnTo>
                  <a:lnTo>
                    <a:pt x="26" y="35"/>
                  </a:lnTo>
                  <a:lnTo>
                    <a:pt x="24" y="33"/>
                  </a:lnTo>
                  <a:lnTo>
                    <a:pt x="20" y="17"/>
                  </a:lnTo>
                  <a:lnTo>
                    <a:pt x="12" y="8"/>
                  </a:lnTo>
                  <a:lnTo>
                    <a:pt x="12" y="6"/>
                  </a:lnTo>
                  <a:lnTo>
                    <a:pt x="26" y="0"/>
                  </a:lnTo>
                  <a:lnTo>
                    <a:pt x="42" y="0"/>
                  </a:lnTo>
                  <a:lnTo>
                    <a:pt x="44" y="0"/>
                  </a:lnTo>
                  <a:lnTo>
                    <a:pt x="70" y="0"/>
                  </a:lnTo>
                  <a:lnTo>
                    <a:pt x="72" y="0"/>
                  </a:lnTo>
                  <a:lnTo>
                    <a:pt x="72" y="2"/>
                  </a:lnTo>
                  <a:lnTo>
                    <a:pt x="74" y="2"/>
                  </a:lnTo>
                  <a:lnTo>
                    <a:pt x="82" y="21"/>
                  </a:lnTo>
                  <a:lnTo>
                    <a:pt x="90" y="31"/>
                  </a:lnTo>
                  <a:lnTo>
                    <a:pt x="94" y="33"/>
                  </a:lnTo>
                  <a:lnTo>
                    <a:pt x="98" y="33"/>
                  </a:lnTo>
                  <a:lnTo>
                    <a:pt x="106" y="31"/>
                  </a:lnTo>
                  <a:lnTo>
                    <a:pt x="116" y="31"/>
                  </a:lnTo>
                  <a:lnTo>
                    <a:pt x="118" y="25"/>
                  </a:lnTo>
                  <a:lnTo>
                    <a:pt x="118" y="23"/>
                  </a:lnTo>
                  <a:lnTo>
                    <a:pt x="120" y="17"/>
                  </a:lnTo>
                  <a:lnTo>
                    <a:pt x="132" y="17"/>
                  </a:lnTo>
                  <a:lnTo>
                    <a:pt x="132" y="15"/>
                  </a:lnTo>
                  <a:lnTo>
                    <a:pt x="138" y="15"/>
                  </a:lnTo>
                  <a:lnTo>
                    <a:pt x="138" y="21"/>
                  </a:lnTo>
                  <a:lnTo>
                    <a:pt x="152" y="21"/>
                  </a:lnTo>
                  <a:lnTo>
                    <a:pt x="154" y="25"/>
                  </a:lnTo>
                  <a:lnTo>
                    <a:pt x="156" y="45"/>
                  </a:lnTo>
                  <a:lnTo>
                    <a:pt x="154" y="49"/>
                  </a:lnTo>
                  <a:lnTo>
                    <a:pt x="154" y="55"/>
                  </a:lnTo>
                  <a:lnTo>
                    <a:pt x="160" y="69"/>
                  </a:lnTo>
                  <a:lnTo>
                    <a:pt x="160" y="73"/>
                  </a:lnTo>
                  <a:lnTo>
                    <a:pt x="156" y="77"/>
                  </a:lnTo>
                  <a:lnTo>
                    <a:pt x="156" y="79"/>
                  </a:lnTo>
                  <a:lnTo>
                    <a:pt x="158" y="79"/>
                  </a:lnTo>
                  <a:lnTo>
                    <a:pt x="160" y="81"/>
                  </a:lnTo>
                  <a:lnTo>
                    <a:pt x="162" y="81"/>
                  </a:lnTo>
                  <a:lnTo>
                    <a:pt x="164" y="77"/>
                  </a:lnTo>
                  <a:lnTo>
                    <a:pt x="178" y="77"/>
                  </a:lnTo>
                  <a:lnTo>
                    <a:pt x="182" y="75"/>
                  </a:lnTo>
                  <a:lnTo>
                    <a:pt x="184" y="77"/>
                  </a:lnTo>
                  <a:lnTo>
                    <a:pt x="186" y="75"/>
                  </a:lnTo>
                  <a:lnTo>
                    <a:pt x="188" y="75"/>
                  </a:lnTo>
                  <a:lnTo>
                    <a:pt x="188" y="77"/>
                  </a:lnTo>
                  <a:lnTo>
                    <a:pt x="188" y="79"/>
                  </a:lnTo>
                  <a:lnTo>
                    <a:pt x="186" y="103"/>
                  </a:lnTo>
                  <a:lnTo>
                    <a:pt x="186" y="105"/>
                  </a:lnTo>
                  <a:lnTo>
                    <a:pt x="188" y="105"/>
                  </a:lnTo>
                  <a:lnTo>
                    <a:pt x="190" y="107"/>
                  </a:lnTo>
                  <a:lnTo>
                    <a:pt x="158" y="107"/>
                  </a:lnTo>
                  <a:lnTo>
                    <a:pt x="158" y="163"/>
                  </a:lnTo>
                  <a:lnTo>
                    <a:pt x="160" y="163"/>
                  </a:lnTo>
                  <a:lnTo>
                    <a:pt x="160" y="165"/>
                  </a:lnTo>
                  <a:lnTo>
                    <a:pt x="172" y="175"/>
                  </a:lnTo>
                  <a:lnTo>
                    <a:pt x="172" y="177"/>
                  </a:lnTo>
                  <a:lnTo>
                    <a:pt x="176" y="177"/>
                  </a:lnTo>
                  <a:lnTo>
                    <a:pt x="174" y="179"/>
                  </a:lnTo>
                  <a:lnTo>
                    <a:pt x="148" y="185"/>
                  </a:lnTo>
                  <a:lnTo>
                    <a:pt x="108" y="179"/>
                  </a:lnTo>
                  <a:lnTo>
                    <a:pt x="106" y="177"/>
                  </a:lnTo>
                  <a:lnTo>
                    <a:pt x="102" y="173"/>
                  </a:lnTo>
                  <a:lnTo>
                    <a:pt x="36" y="175"/>
                  </a:lnTo>
                  <a:lnTo>
                    <a:pt x="32" y="171"/>
                  </a:lnTo>
                  <a:lnTo>
                    <a:pt x="28" y="169"/>
                  </a:lnTo>
                  <a:lnTo>
                    <a:pt x="26" y="167"/>
                  </a:lnTo>
                  <a:lnTo>
                    <a:pt x="18" y="167"/>
                  </a:lnTo>
                  <a:lnTo>
                    <a:pt x="16" y="167"/>
                  </a:lnTo>
                  <a:lnTo>
                    <a:pt x="12" y="171"/>
                  </a:lnTo>
                  <a:lnTo>
                    <a:pt x="10" y="171"/>
                  </a:lnTo>
                  <a:lnTo>
                    <a:pt x="8" y="169"/>
                  </a:lnTo>
                  <a:lnTo>
                    <a:pt x="2" y="173"/>
                  </a:lnTo>
                  <a:lnTo>
                    <a:pt x="0" y="163"/>
                  </a:lnTo>
                  <a:lnTo>
                    <a:pt x="2" y="163"/>
                  </a:lnTo>
                </a:path>
              </a:pathLst>
            </a:custGeom>
            <a:solidFill>
              <a:schemeClr val="tx2"/>
            </a:solidFill>
            <a:ln w="3175">
              <a:solidFill>
                <a:schemeClr val="bg1"/>
              </a:solidFill>
              <a:round/>
              <a:headEnd/>
              <a:tailEnd/>
            </a:ln>
          </p:spPr>
          <p:txBody>
            <a:bodyPr/>
            <a:lstStyle/>
            <a:p>
              <a:endParaRPr lang="fr-FR" dirty="0"/>
            </a:p>
          </p:txBody>
        </p:sp>
        <p:sp>
          <p:nvSpPr>
            <p:cNvPr id="5519" name="Freeform 588"/>
            <p:cNvSpPr>
              <a:spLocks/>
            </p:cNvSpPr>
            <p:nvPr/>
          </p:nvSpPr>
          <p:spPr bwMode="auto">
            <a:xfrm>
              <a:off x="2960" y="2768"/>
              <a:ext cx="16" cy="22"/>
            </a:xfrm>
            <a:custGeom>
              <a:avLst/>
              <a:gdLst>
                <a:gd name="T0" fmla="*/ 16 w 16"/>
                <a:gd name="T1" fmla="*/ 4 h 22"/>
                <a:gd name="T2" fmla="*/ 14 w 16"/>
                <a:gd name="T3" fmla="*/ 2 h 22"/>
                <a:gd name="T4" fmla="*/ 12 w 16"/>
                <a:gd name="T5" fmla="*/ 0 h 22"/>
                <a:gd name="T6" fmla="*/ 10 w 16"/>
                <a:gd name="T7" fmla="*/ 2 h 22"/>
                <a:gd name="T8" fmla="*/ 8 w 16"/>
                <a:gd name="T9" fmla="*/ 6 h 22"/>
                <a:gd name="T10" fmla="*/ 0 w 16"/>
                <a:gd name="T11" fmla="*/ 10 h 22"/>
                <a:gd name="T12" fmla="*/ 2 w 16"/>
                <a:gd name="T13" fmla="*/ 12 h 22"/>
                <a:gd name="T14" fmla="*/ 4 w 16"/>
                <a:gd name="T15" fmla="*/ 20 h 22"/>
                <a:gd name="T16" fmla="*/ 6 w 16"/>
                <a:gd name="T17" fmla="*/ 22 h 22"/>
                <a:gd name="T18" fmla="*/ 8 w 16"/>
                <a:gd name="T19" fmla="*/ 22 h 22"/>
                <a:gd name="T20" fmla="*/ 10 w 16"/>
                <a:gd name="T21" fmla="*/ 10 h 22"/>
                <a:gd name="T22" fmla="*/ 14 w 16"/>
                <a:gd name="T23" fmla="*/ 6 h 22"/>
                <a:gd name="T24" fmla="*/ 14 w 16"/>
                <a:gd name="T25" fmla="*/ 4 h 22"/>
                <a:gd name="T26" fmla="*/ 16 w 16"/>
                <a:gd name="T27" fmla="*/ 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2"/>
                <a:gd name="T44" fmla="*/ 16 w 1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2">
                  <a:moveTo>
                    <a:pt x="16" y="4"/>
                  </a:moveTo>
                  <a:lnTo>
                    <a:pt x="14" y="2"/>
                  </a:lnTo>
                  <a:lnTo>
                    <a:pt x="12" y="0"/>
                  </a:lnTo>
                  <a:lnTo>
                    <a:pt x="10" y="2"/>
                  </a:lnTo>
                  <a:lnTo>
                    <a:pt x="8" y="6"/>
                  </a:lnTo>
                  <a:lnTo>
                    <a:pt x="0" y="10"/>
                  </a:lnTo>
                  <a:lnTo>
                    <a:pt x="2" y="12"/>
                  </a:lnTo>
                  <a:lnTo>
                    <a:pt x="4" y="20"/>
                  </a:lnTo>
                  <a:lnTo>
                    <a:pt x="6" y="22"/>
                  </a:lnTo>
                  <a:lnTo>
                    <a:pt x="8" y="22"/>
                  </a:lnTo>
                  <a:lnTo>
                    <a:pt x="10" y="10"/>
                  </a:lnTo>
                  <a:lnTo>
                    <a:pt x="14" y="6"/>
                  </a:lnTo>
                  <a:lnTo>
                    <a:pt x="14" y="4"/>
                  </a:lnTo>
                  <a:lnTo>
                    <a:pt x="16" y="4"/>
                  </a:lnTo>
                  <a:close/>
                </a:path>
              </a:pathLst>
            </a:custGeom>
            <a:solidFill>
              <a:schemeClr val="tx2"/>
            </a:solidFill>
            <a:ln w="3175">
              <a:solidFill>
                <a:schemeClr val="bg1"/>
              </a:solidFill>
              <a:round/>
              <a:headEnd/>
              <a:tailEnd/>
            </a:ln>
          </p:spPr>
          <p:txBody>
            <a:bodyPr/>
            <a:lstStyle/>
            <a:p>
              <a:endParaRPr lang="fr-FR" dirty="0"/>
            </a:p>
          </p:txBody>
        </p:sp>
        <p:sp>
          <p:nvSpPr>
            <p:cNvPr id="5520" name="Freeform 589"/>
            <p:cNvSpPr>
              <a:spLocks/>
            </p:cNvSpPr>
            <p:nvPr/>
          </p:nvSpPr>
          <p:spPr bwMode="auto">
            <a:xfrm>
              <a:off x="2960" y="2768"/>
              <a:ext cx="16" cy="22"/>
            </a:xfrm>
            <a:custGeom>
              <a:avLst/>
              <a:gdLst>
                <a:gd name="T0" fmla="*/ 16 w 16"/>
                <a:gd name="T1" fmla="*/ 4 h 22"/>
                <a:gd name="T2" fmla="*/ 14 w 16"/>
                <a:gd name="T3" fmla="*/ 2 h 22"/>
                <a:gd name="T4" fmla="*/ 12 w 16"/>
                <a:gd name="T5" fmla="*/ 0 h 22"/>
                <a:gd name="T6" fmla="*/ 10 w 16"/>
                <a:gd name="T7" fmla="*/ 2 h 22"/>
                <a:gd name="T8" fmla="*/ 8 w 16"/>
                <a:gd name="T9" fmla="*/ 6 h 22"/>
                <a:gd name="T10" fmla="*/ 0 w 16"/>
                <a:gd name="T11" fmla="*/ 10 h 22"/>
                <a:gd name="T12" fmla="*/ 2 w 16"/>
                <a:gd name="T13" fmla="*/ 12 h 22"/>
                <a:gd name="T14" fmla="*/ 4 w 16"/>
                <a:gd name="T15" fmla="*/ 20 h 22"/>
                <a:gd name="T16" fmla="*/ 6 w 16"/>
                <a:gd name="T17" fmla="*/ 22 h 22"/>
                <a:gd name="T18" fmla="*/ 8 w 16"/>
                <a:gd name="T19" fmla="*/ 22 h 22"/>
                <a:gd name="T20" fmla="*/ 10 w 16"/>
                <a:gd name="T21" fmla="*/ 10 h 22"/>
                <a:gd name="T22" fmla="*/ 14 w 16"/>
                <a:gd name="T23" fmla="*/ 6 h 22"/>
                <a:gd name="T24" fmla="*/ 14 w 16"/>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2"/>
                <a:gd name="T41" fmla="*/ 16 w 1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2">
                  <a:moveTo>
                    <a:pt x="16" y="4"/>
                  </a:moveTo>
                  <a:lnTo>
                    <a:pt x="14" y="2"/>
                  </a:lnTo>
                  <a:lnTo>
                    <a:pt x="12" y="0"/>
                  </a:lnTo>
                  <a:lnTo>
                    <a:pt x="10" y="2"/>
                  </a:lnTo>
                  <a:lnTo>
                    <a:pt x="8" y="6"/>
                  </a:lnTo>
                  <a:lnTo>
                    <a:pt x="0" y="10"/>
                  </a:lnTo>
                  <a:lnTo>
                    <a:pt x="2" y="12"/>
                  </a:lnTo>
                  <a:lnTo>
                    <a:pt x="4" y="20"/>
                  </a:lnTo>
                  <a:lnTo>
                    <a:pt x="6" y="22"/>
                  </a:lnTo>
                  <a:lnTo>
                    <a:pt x="8" y="22"/>
                  </a:lnTo>
                  <a:lnTo>
                    <a:pt x="10" y="10"/>
                  </a:lnTo>
                  <a:lnTo>
                    <a:pt x="14" y="6"/>
                  </a:lnTo>
                  <a:lnTo>
                    <a:pt x="14" y="4"/>
                  </a:lnTo>
                </a:path>
              </a:pathLst>
            </a:custGeom>
            <a:solidFill>
              <a:schemeClr val="tx2"/>
            </a:solidFill>
            <a:ln w="3175">
              <a:solidFill>
                <a:schemeClr val="bg1"/>
              </a:solidFill>
              <a:round/>
              <a:headEnd/>
              <a:tailEnd/>
            </a:ln>
          </p:spPr>
          <p:txBody>
            <a:bodyPr/>
            <a:lstStyle/>
            <a:p>
              <a:endParaRPr lang="fr-FR" dirty="0"/>
            </a:p>
          </p:txBody>
        </p:sp>
        <p:sp>
          <p:nvSpPr>
            <p:cNvPr id="5521" name="Freeform 590"/>
            <p:cNvSpPr>
              <a:spLocks/>
            </p:cNvSpPr>
            <p:nvPr/>
          </p:nvSpPr>
          <p:spPr bwMode="auto">
            <a:xfrm>
              <a:off x="3028" y="3039"/>
              <a:ext cx="246" cy="215"/>
            </a:xfrm>
            <a:custGeom>
              <a:avLst/>
              <a:gdLst>
                <a:gd name="T0" fmla="*/ 50 w 246"/>
                <a:gd name="T1" fmla="*/ 105 h 215"/>
                <a:gd name="T2" fmla="*/ 38 w 246"/>
                <a:gd name="T3" fmla="*/ 113 h 215"/>
                <a:gd name="T4" fmla="*/ 24 w 246"/>
                <a:gd name="T5" fmla="*/ 115 h 215"/>
                <a:gd name="T6" fmla="*/ 16 w 246"/>
                <a:gd name="T7" fmla="*/ 111 h 215"/>
                <a:gd name="T8" fmla="*/ 8 w 246"/>
                <a:gd name="T9" fmla="*/ 101 h 215"/>
                <a:gd name="T10" fmla="*/ 2 w 246"/>
                <a:gd name="T11" fmla="*/ 107 h 215"/>
                <a:gd name="T12" fmla="*/ 0 w 246"/>
                <a:gd name="T13" fmla="*/ 111 h 215"/>
                <a:gd name="T14" fmla="*/ 26 w 246"/>
                <a:gd name="T15" fmla="*/ 165 h 215"/>
                <a:gd name="T16" fmla="*/ 24 w 246"/>
                <a:gd name="T17" fmla="*/ 181 h 215"/>
                <a:gd name="T18" fmla="*/ 20 w 246"/>
                <a:gd name="T19" fmla="*/ 181 h 215"/>
                <a:gd name="T20" fmla="*/ 22 w 246"/>
                <a:gd name="T21" fmla="*/ 185 h 215"/>
                <a:gd name="T22" fmla="*/ 22 w 246"/>
                <a:gd name="T23" fmla="*/ 187 h 215"/>
                <a:gd name="T24" fmla="*/ 26 w 246"/>
                <a:gd name="T25" fmla="*/ 191 h 215"/>
                <a:gd name="T26" fmla="*/ 30 w 246"/>
                <a:gd name="T27" fmla="*/ 199 h 215"/>
                <a:gd name="T28" fmla="*/ 28 w 246"/>
                <a:gd name="T29" fmla="*/ 207 h 215"/>
                <a:gd name="T30" fmla="*/ 30 w 246"/>
                <a:gd name="T31" fmla="*/ 205 h 215"/>
                <a:gd name="T32" fmla="*/ 34 w 246"/>
                <a:gd name="T33" fmla="*/ 203 h 215"/>
                <a:gd name="T34" fmla="*/ 34 w 246"/>
                <a:gd name="T35" fmla="*/ 209 h 215"/>
                <a:gd name="T36" fmla="*/ 42 w 246"/>
                <a:gd name="T37" fmla="*/ 209 h 215"/>
                <a:gd name="T38" fmla="*/ 42 w 246"/>
                <a:gd name="T39" fmla="*/ 213 h 215"/>
                <a:gd name="T40" fmla="*/ 48 w 246"/>
                <a:gd name="T41" fmla="*/ 213 h 215"/>
                <a:gd name="T42" fmla="*/ 52 w 246"/>
                <a:gd name="T43" fmla="*/ 215 h 215"/>
                <a:gd name="T44" fmla="*/ 58 w 246"/>
                <a:gd name="T45" fmla="*/ 211 h 215"/>
                <a:gd name="T46" fmla="*/ 64 w 246"/>
                <a:gd name="T47" fmla="*/ 209 h 215"/>
                <a:gd name="T48" fmla="*/ 72 w 246"/>
                <a:gd name="T49" fmla="*/ 209 h 215"/>
                <a:gd name="T50" fmla="*/ 80 w 246"/>
                <a:gd name="T51" fmla="*/ 209 h 215"/>
                <a:gd name="T52" fmla="*/ 84 w 246"/>
                <a:gd name="T53" fmla="*/ 205 h 215"/>
                <a:gd name="T54" fmla="*/ 92 w 246"/>
                <a:gd name="T55" fmla="*/ 203 h 215"/>
                <a:gd name="T56" fmla="*/ 102 w 246"/>
                <a:gd name="T57" fmla="*/ 205 h 215"/>
                <a:gd name="T58" fmla="*/ 108 w 246"/>
                <a:gd name="T59" fmla="*/ 201 h 215"/>
                <a:gd name="T60" fmla="*/ 128 w 246"/>
                <a:gd name="T61" fmla="*/ 201 h 215"/>
                <a:gd name="T62" fmla="*/ 138 w 246"/>
                <a:gd name="T63" fmla="*/ 203 h 215"/>
                <a:gd name="T64" fmla="*/ 138 w 246"/>
                <a:gd name="T65" fmla="*/ 199 h 215"/>
                <a:gd name="T66" fmla="*/ 154 w 246"/>
                <a:gd name="T67" fmla="*/ 197 h 215"/>
                <a:gd name="T68" fmla="*/ 230 w 246"/>
                <a:gd name="T69" fmla="*/ 113 h 215"/>
                <a:gd name="T70" fmla="*/ 238 w 246"/>
                <a:gd name="T71" fmla="*/ 105 h 215"/>
                <a:gd name="T72" fmla="*/ 234 w 246"/>
                <a:gd name="T73" fmla="*/ 75 h 215"/>
                <a:gd name="T74" fmla="*/ 230 w 246"/>
                <a:gd name="T75" fmla="*/ 81 h 215"/>
                <a:gd name="T76" fmla="*/ 218 w 246"/>
                <a:gd name="T77" fmla="*/ 81 h 215"/>
                <a:gd name="T78" fmla="*/ 220 w 246"/>
                <a:gd name="T79" fmla="*/ 61 h 215"/>
                <a:gd name="T80" fmla="*/ 230 w 246"/>
                <a:gd name="T81" fmla="*/ 63 h 215"/>
                <a:gd name="T82" fmla="*/ 226 w 246"/>
                <a:gd name="T83" fmla="*/ 8 h 215"/>
                <a:gd name="T84" fmla="*/ 220 w 246"/>
                <a:gd name="T85" fmla="*/ 4 h 215"/>
                <a:gd name="T86" fmla="*/ 208 w 246"/>
                <a:gd name="T87" fmla="*/ 2 h 215"/>
                <a:gd name="T88" fmla="*/ 192 w 246"/>
                <a:gd name="T89" fmla="*/ 0 h 215"/>
                <a:gd name="T90" fmla="*/ 174 w 246"/>
                <a:gd name="T91" fmla="*/ 10 h 215"/>
                <a:gd name="T92" fmla="*/ 152 w 246"/>
                <a:gd name="T93" fmla="*/ 33 h 215"/>
                <a:gd name="T94" fmla="*/ 140 w 246"/>
                <a:gd name="T95" fmla="*/ 45 h 215"/>
                <a:gd name="T96" fmla="*/ 136 w 246"/>
                <a:gd name="T97" fmla="*/ 55 h 215"/>
                <a:gd name="T98" fmla="*/ 120 w 246"/>
                <a:gd name="T99" fmla="*/ 57 h 215"/>
                <a:gd name="T100" fmla="*/ 106 w 246"/>
                <a:gd name="T101" fmla="*/ 53 h 215"/>
                <a:gd name="T102" fmla="*/ 92 w 246"/>
                <a:gd name="T103" fmla="*/ 67 h 215"/>
                <a:gd name="T104" fmla="*/ 84 w 246"/>
                <a:gd name="T105" fmla="*/ 75 h 215"/>
                <a:gd name="T106" fmla="*/ 64 w 246"/>
                <a:gd name="T107" fmla="*/ 75 h 215"/>
                <a:gd name="T108" fmla="*/ 66 w 246"/>
                <a:gd name="T109" fmla="*/ 63 h 215"/>
                <a:gd name="T110" fmla="*/ 52 w 246"/>
                <a:gd name="T111" fmla="*/ 43 h 215"/>
                <a:gd name="T112" fmla="*/ 50 w 246"/>
                <a:gd name="T113" fmla="*/ 43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6"/>
                <a:gd name="T172" fmla="*/ 0 h 215"/>
                <a:gd name="T173" fmla="*/ 246 w 246"/>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6" h="215">
                  <a:moveTo>
                    <a:pt x="50" y="43"/>
                  </a:moveTo>
                  <a:lnTo>
                    <a:pt x="50" y="105"/>
                  </a:lnTo>
                  <a:lnTo>
                    <a:pt x="46" y="107"/>
                  </a:lnTo>
                  <a:lnTo>
                    <a:pt x="38" y="113"/>
                  </a:lnTo>
                  <a:lnTo>
                    <a:pt x="28" y="113"/>
                  </a:lnTo>
                  <a:lnTo>
                    <a:pt x="24" y="115"/>
                  </a:lnTo>
                  <a:lnTo>
                    <a:pt x="18" y="113"/>
                  </a:lnTo>
                  <a:lnTo>
                    <a:pt x="16" y="111"/>
                  </a:lnTo>
                  <a:lnTo>
                    <a:pt x="16" y="107"/>
                  </a:lnTo>
                  <a:lnTo>
                    <a:pt x="8" y="101"/>
                  </a:lnTo>
                  <a:lnTo>
                    <a:pt x="6" y="101"/>
                  </a:lnTo>
                  <a:lnTo>
                    <a:pt x="2" y="107"/>
                  </a:lnTo>
                  <a:lnTo>
                    <a:pt x="0" y="109"/>
                  </a:lnTo>
                  <a:lnTo>
                    <a:pt x="0" y="111"/>
                  </a:lnTo>
                  <a:lnTo>
                    <a:pt x="4" y="115"/>
                  </a:lnTo>
                  <a:lnTo>
                    <a:pt x="26" y="165"/>
                  </a:lnTo>
                  <a:lnTo>
                    <a:pt x="26" y="175"/>
                  </a:lnTo>
                  <a:lnTo>
                    <a:pt x="24" y="181"/>
                  </a:lnTo>
                  <a:lnTo>
                    <a:pt x="22" y="179"/>
                  </a:lnTo>
                  <a:lnTo>
                    <a:pt x="20" y="181"/>
                  </a:lnTo>
                  <a:lnTo>
                    <a:pt x="20" y="183"/>
                  </a:lnTo>
                  <a:lnTo>
                    <a:pt x="22" y="185"/>
                  </a:lnTo>
                  <a:lnTo>
                    <a:pt x="24" y="187"/>
                  </a:lnTo>
                  <a:lnTo>
                    <a:pt x="22" y="187"/>
                  </a:lnTo>
                  <a:lnTo>
                    <a:pt x="24" y="191"/>
                  </a:lnTo>
                  <a:lnTo>
                    <a:pt x="26" y="191"/>
                  </a:lnTo>
                  <a:lnTo>
                    <a:pt x="28" y="197"/>
                  </a:lnTo>
                  <a:lnTo>
                    <a:pt x="30" y="199"/>
                  </a:lnTo>
                  <a:lnTo>
                    <a:pt x="28" y="201"/>
                  </a:lnTo>
                  <a:lnTo>
                    <a:pt x="28" y="207"/>
                  </a:lnTo>
                  <a:lnTo>
                    <a:pt x="30" y="209"/>
                  </a:lnTo>
                  <a:lnTo>
                    <a:pt x="30" y="205"/>
                  </a:lnTo>
                  <a:lnTo>
                    <a:pt x="30" y="203"/>
                  </a:lnTo>
                  <a:lnTo>
                    <a:pt x="34" y="203"/>
                  </a:lnTo>
                  <a:lnTo>
                    <a:pt x="34" y="207"/>
                  </a:lnTo>
                  <a:lnTo>
                    <a:pt x="34" y="209"/>
                  </a:lnTo>
                  <a:lnTo>
                    <a:pt x="36" y="209"/>
                  </a:lnTo>
                  <a:lnTo>
                    <a:pt x="42" y="209"/>
                  </a:lnTo>
                  <a:lnTo>
                    <a:pt x="42" y="211"/>
                  </a:lnTo>
                  <a:lnTo>
                    <a:pt x="42" y="213"/>
                  </a:lnTo>
                  <a:lnTo>
                    <a:pt x="46" y="213"/>
                  </a:lnTo>
                  <a:lnTo>
                    <a:pt x="48" y="213"/>
                  </a:lnTo>
                  <a:lnTo>
                    <a:pt x="50" y="215"/>
                  </a:lnTo>
                  <a:lnTo>
                    <a:pt x="52" y="215"/>
                  </a:lnTo>
                  <a:lnTo>
                    <a:pt x="56" y="213"/>
                  </a:lnTo>
                  <a:lnTo>
                    <a:pt x="58" y="211"/>
                  </a:lnTo>
                  <a:lnTo>
                    <a:pt x="64" y="211"/>
                  </a:lnTo>
                  <a:lnTo>
                    <a:pt x="64" y="209"/>
                  </a:lnTo>
                  <a:lnTo>
                    <a:pt x="66" y="209"/>
                  </a:lnTo>
                  <a:lnTo>
                    <a:pt x="72" y="209"/>
                  </a:lnTo>
                  <a:lnTo>
                    <a:pt x="78" y="209"/>
                  </a:lnTo>
                  <a:lnTo>
                    <a:pt x="80" y="209"/>
                  </a:lnTo>
                  <a:lnTo>
                    <a:pt x="80" y="207"/>
                  </a:lnTo>
                  <a:lnTo>
                    <a:pt x="84" y="205"/>
                  </a:lnTo>
                  <a:lnTo>
                    <a:pt x="86" y="203"/>
                  </a:lnTo>
                  <a:lnTo>
                    <a:pt x="92" y="203"/>
                  </a:lnTo>
                  <a:lnTo>
                    <a:pt x="100" y="205"/>
                  </a:lnTo>
                  <a:lnTo>
                    <a:pt x="102" y="205"/>
                  </a:lnTo>
                  <a:lnTo>
                    <a:pt x="104" y="203"/>
                  </a:lnTo>
                  <a:lnTo>
                    <a:pt x="108" y="201"/>
                  </a:lnTo>
                  <a:lnTo>
                    <a:pt x="126" y="205"/>
                  </a:lnTo>
                  <a:lnTo>
                    <a:pt x="128" y="201"/>
                  </a:lnTo>
                  <a:lnTo>
                    <a:pt x="130" y="201"/>
                  </a:lnTo>
                  <a:lnTo>
                    <a:pt x="138" y="203"/>
                  </a:lnTo>
                  <a:lnTo>
                    <a:pt x="138" y="201"/>
                  </a:lnTo>
                  <a:lnTo>
                    <a:pt x="138" y="199"/>
                  </a:lnTo>
                  <a:lnTo>
                    <a:pt x="140" y="197"/>
                  </a:lnTo>
                  <a:lnTo>
                    <a:pt x="154" y="197"/>
                  </a:lnTo>
                  <a:lnTo>
                    <a:pt x="228" y="113"/>
                  </a:lnTo>
                  <a:lnTo>
                    <a:pt x="230" y="113"/>
                  </a:lnTo>
                  <a:lnTo>
                    <a:pt x="236" y="109"/>
                  </a:lnTo>
                  <a:lnTo>
                    <a:pt x="238" y="105"/>
                  </a:lnTo>
                  <a:lnTo>
                    <a:pt x="246" y="75"/>
                  </a:lnTo>
                  <a:lnTo>
                    <a:pt x="234" y="75"/>
                  </a:lnTo>
                  <a:lnTo>
                    <a:pt x="232" y="77"/>
                  </a:lnTo>
                  <a:lnTo>
                    <a:pt x="230" y="81"/>
                  </a:lnTo>
                  <a:lnTo>
                    <a:pt x="228" y="83"/>
                  </a:lnTo>
                  <a:lnTo>
                    <a:pt x="218" y="81"/>
                  </a:lnTo>
                  <a:lnTo>
                    <a:pt x="216" y="73"/>
                  </a:lnTo>
                  <a:lnTo>
                    <a:pt x="220" y="61"/>
                  </a:lnTo>
                  <a:lnTo>
                    <a:pt x="224" y="57"/>
                  </a:lnTo>
                  <a:lnTo>
                    <a:pt x="230" y="63"/>
                  </a:lnTo>
                  <a:lnTo>
                    <a:pt x="232" y="59"/>
                  </a:lnTo>
                  <a:lnTo>
                    <a:pt x="226" y="8"/>
                  </a:lnTo>
                  <a:lnTo>
                    <a:pt x="224" y="8"/>
                  </a:lnTo>
                  <a:lnTo>
                    <a:pt x="220" y="4"/>
                  </a:lnTo>
                  <a:lnTo>
                    <a:pt x="214" y="2"/>
                  </a:lnTo>
                  <a:lnTo>
                    <a:pt x="208" y="2"/>
                  </a:lnTo>
                  <a:lnTo>
                    <a:pt x="196" y="0"/>
                  </a:lnTo>
                  <a:lnTo>
                    <a:pt x="192" y="0"/>
                  </a:lnTo>
                  <a:lnTo>
                    <a:pt x="192" y="2"/>
                  </a:lnTo>
                  <a:lnTo>
                    <a:pt x="174" y="10"/>
                  </a:lnTo>
                  <a:lnTo>
                    <a:pt x="160" y="24"/>
                  </a:lnTo>
                  <a:lnTo>
                    <a:pt x="152" y="33"/>
                  </a:lnTo>
                  <a:lnTo>
                    <a:pt x="144" y="39"/>
                  </a:lnTo>
                  <a:lnTo>
                    <a:pt x="140" y="45"/>
                  </a:lnTo>
                  <a:lnTo>
                    <a:pt x="136" y="53"/>
                  </a:lnTo>
                  <a:lnTo>
                    <a:pt x="136" y="55"/>
                  </a:lnTo>
                  <a:lnTo>
                    <a:pt x="124" y="59"/>
                  </a:lnTo>
                  <a:lnTo>
                    <a:pt x="120" y="57"/>
                  </a:lnTo>
                  <a:lnTo>
                    <a:pt x="110" y="53"/>
                  </a:lnTo>
                  <a:lnTo>
                    <a:pt x="106" y="53"/>
                  </a:lnTo>
                  <a:lnTo>
                    <a:pt x="102" y="53"/>
                  </a:lnTo>
                  <a:lnTo>
                    <a:pt x="92" y="67"/>
                  </a:lnTo>
                  <a:lnTo>
                    <a:pt x="88" y="69"/>
                  </a:lnTo>
                  <a:lnTo>
                    <a:pt x="84" y="75"/>
                  </a:lnTo>
                  <a:lnTo>
                    <a:pt x="76" y="77"/>
                  </a:lnTo>
                  <a:lnTo>
                    <a:pt x="64" y="75"/>
                  </a:lnTo>
                  <a:lnTo>
                    <a:pt x="62" y="73"/>
                  </a:lnTo>
                  <a:lnTo>
                    <a:pt x="66" y="63"/>
                  </a:lnTo>
                  <a:lnTo>
                    <a:pt x="64" y="57"/>
                  </a:lnTo>
                  <a:lnTo>
                    <a:pt x="52" y="43"/>
                  </a:lnTo>
                  <a:lnTo>
                    <a:pt x="50" y="43"/>
                  </a:lnTo>
                  <a:close/>
                </a:path>
              </a:pathLst>
            </a:custGeom>
            <a:solidFill>
              <a:schemeClr val="tx2"/>
            </a:solidFill>
            <a:ln w="3175">
              <a:solidFill>
                <a:schemeClr val="bg1"/>
              </a:solidFill>
              <a:round/>
              <a:headEnd/>
              <a:tailEnd/>
            </a:ln>
          </p:spPr>
          <p:txBody>
            <a:bodyPr/>
            <a:lstStyle/>
            <a:p>
              <a:endParaRPr lang="fr-FR" dirty="0"/>
            </a:p>
          </p:txBody>
        </p:sp>
        <p:sp>
          <p:nvSpPr>
            <p:cNvPr id="5522" name="Freeform 591"/>
            <p:cNvSpPr>
              <a:spLocks/>
            </p:cNvSpPr>
            <p:nvPr/>
          </p:nvSpPr>
          <p:spPr bwMode="auto">
            <a:xfrm>
              <a:off x="3028" y="3039"/>
              <a:ext cx="246" cy="215"/>
            </a:xfrm>
            <a:custGeom>
              <a:avLst/>
              <a:gdLst>
                <a:gd name="T0" fmla="*/ 50 w 246"/>
                <a:gd name="T1" fmla="*/ 105 h 215"/>
                <a:gd name="T2" fmla="*/ 38 w 246"/>
                <a:gd name="T3" fmla="*/ 113 h 215"/>
                <a:gd name="T4" fmla="*/ 24 w 246"/>
                <a:gd name="T5" fmla="*/ 115 h 215"/>
                <a:gd name="T6" fmla="*/ 16 w 246"/>
                <a:gd name="T7" fmla="*/ 111 h 215"/>
                <a:gd name="T8" fmla="*/ 8 w 246"/>
                <a:gd name="T9" fmla="*/ 101 h 215"/>
                <a:gd name="T10" fmla="*/ 2 w 246"/>
                <a:gd name="T11" fmla="*/ 107 h 215"/>
                <a:gd name="T12" fmla="*/ 0 w 246"/>
                <a:gd name="T13" fmla="*/ 111 h 215"/>
                <a:gd name="T14" fmla="*/ 26 w 246"/>
                <a:gd name="T15" fmla="*/ 165 h 215"/>
                <a:gd name="T16" fmla="*/ 24 w 246"/>
                <a:gd name="T17" fmla="*/ 181 h 215"/>
                <a:gd name="T18" fmla="*/ 20 w 246"/>
                <a:gd name="T19" fmla="*/ 181 h 215"/>
                <a:gd name="T20" fmla="*/ 22 w 246"/>
                <a:gd name="T21" fmla="*/ 185 h 215"/>
                <a:gd name="T22" fmla="*/ 22 w 246"/>
                <a:gd name="T23" fmla="*/ 187 h 215"/>
                <a:gd name="T24" fmla="*/ 26 w 246"/>
                <a:gd name="T25" fmla="*/ 191 h 215"/>
                <a:gd name="T26" fmla="*/ 30 w 246"/>
                <a:gd name="T27" fmla="*/ 199 h 215"/>
                <a:gd name="T28" fmla="*/ 28 w 246"/>
                <a:gd name="T29" fmla="*/ 207 h 215"/>
                <a:gd name="T30" fmla="*/ 30 w 246"/>
                <a:gd name="T31" fmla="*/ 205 h 215"/>
                <a:gd name="T32" fmla="*/ 34 w 246"/>
                <a:gd name="T33" fmla="*/ 203 h 215"/>
                <a:gd name="T34" fmla="*/ 34 w 246"/>
                <a:gd name="T35" fmla="*/ 209 h 215"/>
                <a:gd name="T36" fmla="*/ 42 w 246"/>
                <a:gd name="T37" fmla="*/ 209 h 215"/>
                <a:gd name="T38" fmla="*/ 42 w 246"/>
                <a:gd name="T39" fmla="*/ 213 h 215"/>
                <a:gd name="T40" fmla="*/ 48 w 246"/>
                <a:gd name="T41" fmla="*/ 213 h 215"/>
                <a:gd name="T42" fmla="*/ 52 w 246"/>
                <a:gd name="T43" fmla="*/ 215 h 215"/>
                <a:gd name="T44" fmla="*/ 58 w 246"/>
                <a:gd name="T45" fmla="*/ 211 h 215"/>
                <a:gd name="T46" fmla="*/ 64 w 246"/>
                <a:gd name="T47" fmla="*/ 209 h 215"/>
                <a:gd name="T48" fmla="*/ 72 w 246"/>
                <a:gd name="T49" fmla="*/ 209 h 215"/>
                <a:gd name="T50" fmla="*/ 80 w 246"/>
                <a:gd name="T51" fmla="*/ 209 h 215"/>
                <a:gd name="T52" fmla="*/ 84 w 246"/>
                <a:gd name="T53" fmla="*/ 205 h 215"/>
                <a:gd name="T54" fmla="*/ 92 w 246"/>
                <a:gd name="T55" fmla="*/ 203 h 215"/>
                <a:gd name="T56" fmla="*/ 102 w 246"/>
                <a:gd name="T57" fmla="*/ 205 h 215"/>
                <a:gd name="T58" fmla="*/ 108 w 246"/>
                <a:gd name="T59" fmla="*/ 201 h 215"/>
                <a:gd name="T60" fmla="*/ 128 w 246"/>
                <a:gd name="T61" fmla="*/ 201 h 215"/>
                <a:gd name="T62" fmla="*/ 138 w 246"/>
                <a:gd name="T63" fmla="*/ 203 h 215"/>
                <a:gd name="T64" fmla="*/ 138 w 246"/>
                <a:gd name="T65" fmla="*/ 199 h 215"/>
                <a:gd name="T66" fmla="*/ 154 w 246"/>
                <a:gd name="T67" fmla="*/ 197 h 215"/>
                <a:gd name="T68" fmla="*/ 230 w 246"/>
                <a:gd name="T69" fmla="*/ 113 h 215"/>
                <a:gd name="T70" fmla="*/ 238 w 246"/>
                <a:gd name="T71" fmla="*/ 105 h 215"/>
                <a:gd name="T72" fmla="*/ 234 w 246"/>
                <a:gd name="T73" fmla="*/ 75 h 215"/>
                <a:gd name="T74" fmla="*/ 230 w 246"/>
                <a:gd name="T75" fmla="*/ 81 h 215"/>
                <a:gd name="T76" fmla="*/ 218 w 246"/>
                <a:gd name="T77" fmla="*/ 81 h 215"/>
                <a:gd name="T78" fmla="*/ 220 w 246"/>
                <a:gd name="T79" fmla="*/ 61 h 215"/>
                <a:gd name="T80" fmla="*/ 230 w 246"/>
                <a:gd name="T81" fmla="*/ 63 h 215"/>
                <a:gd name="T82" fmla="*/ 226 w 246"/>
                <a:gd name="T83" fmla="*/ 8 h 215"/>
                <a:gd name="T84" fmla="*/ 220 w 246"/>
                <a:gd name="T85" fmla="*/ 4 h 215"/>
                <a:gd name="T86" fmla="*/ 208 w 246"/>
                <a:gd name="T87" fmla="*/ 2 h 215"/>
                <a:gd name="T88" fmla="*/ 192 w 246"/>
                <a:gd name="T89" fmla="*/ 0 h 215"/>
                <a:gd name="T90" fmla="*/ 174 w 246"/>
                <a:gd name="T91" fmla="*/ 10 h 215"/>
                <a:gd name="T92" fmla="*/ 152 w 246"/>
                <a:gd name="T93" fmla="*/ 33 h 215"/>
                <a:gd name="T94" fmla="*/ 140 w 246"/>
                <a:gd name="T95" fmla="*/ 45 h 215"/>
                <a:gd name="T96" fmla="*/ 136 w 246"/>
                <a:gd name="T97" fmla="*/ 55 h 215"/>
                <a:gd name="T98" fmla="*/ 120 w 246"/>
                <a:gd name="T99" fmla="*/ 57 h 215"/>
                <a:gd name="T100" fmla="*/ 106 w 246"/>
                <a:gd name="T101" fmla="*/ 53 h 215"/>
                <a:gd name="T102" fmla="*/ 92 w 246"/>
                <a:gd name="T103" fmla="*/ 67 h 215"/>
                <a:gd name="T104" fmla="*/ 84 w 246"/>
                <a:gd name="T105" fmla="*/ 75 h 215"/>
                <a:gd name="T106" fmla="*/ 64 w 246"/>
                <a:gd name="T107" fmla="*/ 75 h 215"/>
                <a:gd name="T108" fmla="*/ 66 w 246"/>
                <a:gd name="T109" fmla="*/ 63 h 215"/>
                <a:gd name="T110" fmla="*/ 52 w 246"/>
                <a:gd name="T111" fmla="*/ 43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6"/>
                <a:gd name="T169" fmla="*/ 0 h 215"/>
                <a:gd name="T170" fmla="*/ 246 w 246"/>
                <a:gd name="T171" fmla="*/ 215 h 2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6" h="215">
                  <a:moveTo>
                    <a:pt x="50" y="43"/>
                  </a:moveTo>
                  <a:lnTo>
                    <a:pt x="50" y="105"/>
                  </a:lnTo>
                  <a:lnTo>
                    <a:pt x="46" y="107"/>
                  </a:lnTo>
                  <a:lnTo>
                    <a:pt x="38" y="113"/>
                  </a:lnTo>
                  <a:lnTo>
                    <a:pt x="28" y="113"/>
                  </a:lnTo>
                  <a:lnTo>
                    <a:pt x="24" y="115"/>
                  </a:lnTo>
                  <a:lnTo>
                    <a:pt x="18" y="113"/>
                  </a:lnTo>
                  <a:lnTo>
                    <a:pt x="16" y="111"/>
                  </a:lnTo>
                  <a:lnTo>
                    <a:pt x="16" y="107"/>
                  </a:lnTo>
                  <a:lnTo>
                    <a:pt x="8" y="101"/>
                  </a:lnTo>
                  <a:lnTo>
                    <a:pt x="6" y="101"/>
                  </a:lnTo>
                  <a:lnTo>
                    <a:pt x="2" y="107"/>
                  </a:lnTo>
                  <a:lnTo>
                    <a:pt x="0" y="109"/>
                  </a:lnTo>
                  <a:lnTo>
                    <a:pt x="0" y="111"/>
                  </a:lnTo>
                  <a:lnTo>
                    <a:pt x="4" y="115"/>
                  </a:lnTo>
                  <a:lnTo>
                    <a:pt x="26" y="165"/>
                  </a:lnTo>
                  <a:lnTo>
                    <a:pt x="26" y="175"/>
                  </a:lnTo>
                  <a:lnTo>
                    <a:pt x="24" y="181"/>
                  </a:lnTo>
                  <a:lnTo>
                    <a:pt x="22" y="179"/>
                  </a:lnTo>
                  <a:lnTo>
                    <a:pt x="20" y="181"/>
                  </a:lnTo>
                  <a:lnTo>
                    <a:pt x="20" y="183"/>
                  </a:lnTo>
                  <a:lnTo>
                    <a:pt x="22" y="185"/>
                  </a:lnTo>
                  <a:lnTo>
                    <a:pt x="24" y="187"/>
                  </a:lnTo>
                  <a:lnTo>
                    <a:pt x="22" y="187"/>
                  </a:lnTo>
                  <a:lnTo>
                    <a:pt x="24" y="191"/>
                  </a:lnTo>
                  <a:lnTo>
                    <a:pt x="26" y="191"/>
                  </a:lnTo>
                  <a:lnTo>
                    <a:pt x="28" y="197"/>
                  </a:lnTo>
                  <a:lnTo>
                    <a:pt x="30" y="199"/>
                  </a:lnTo>
                  <a:lnTo>
                    <a:pt x="28" y="201"/>
                  </a:lnTo>
                  <a:lnTo>
                    <a:pt x="28" y="207"/>
                  </a:lnTo>
                  <a:lnTo>
                    <a:pt x="30" y="209"/>
                  </a:lnTo>
                  <a:lnTo>
                    <a:pt x="30" y="205"/>
                  </a:lnTo>
                  <a:lnTo>
                    <a:pt x="30" y="203"/>
                  </a:lnTo>
                  <a:lnTo>
                    <a:pt x="34" y="203"/>
                  </a:lnTo>
                  <a:lnTo>
                    <a:pt x="34" y="207"/>
                  </a:lnTo>
                  <a:lnTo>
                    <a:pt x="34" y="209"/>
                  </a:lnTo>
                  <a:lnTo>
                    <a:pt x="36" y="209"/>
                  </a:lnTo>
                  <a:lnTo>
                    <a:pt x="42" y="209"/>
                  </a:lnTo>
                  <a:lnTo>
                    <a:pt x="42" y="211"/>
                  </a:lnTo>
                  <a:lnTo>
                    <a:pt x="42" y="213"/>
                  </a:lnTo>
                  <a:lnTo>
                    <a:pt x="46" y="213"/>
                  </a:lnTo>
                  <a:lnTo>
                    <a:pt x="48" y="213"/>
                  </a:lnTo>
                  <a:lnTo>
                    <a:pt x="50" y="215"/>
                  </a:lnTo>
                  <a:lnTo>
                    <a:pt x="52" y="215"/>
                  </a:lnTo>
                  <a:lnTo>
                    <a:pt x="56" y="213"/>
                  </a:lnTo>
                  <a:lnTo>
                    <a:pt x="58" y="211"/>
                  </a:lnTo>
                  <a:lnTo>
                    <a:pt x="64" y="211"/>
                  </a:lnTo>
                  <a:lnTo>
                    <a:pt x="64" y="209"/>
                  </a:lnTo>
                  <a:lnTo>
                    <a:pt x="66" y="209"/>
                  </a:lnTo>
                  <a:lnTo>
                    <a:pt x="72" y="209"/>
                  </a:lnTo>
                  <a:lnTo>
                    <a:pt x="78" y="209"/>
                  </a:lnTo>
                  <a:lnTo>
                    <a:pt x="80" y="209"/>
                  </a:lnTo>
                  <a:lnTo>
                    <a:pt x="80" y="207"/>
                  </a:lnTo>
                  <a:lnTo>
                    <a:pt x="84" y="205"/>
                  </a:lnTo>
                  <a:lnTo>
                    <a:pt x="86" y="203"/>
                  </a:lnTo>
                  <a:lnTo>
                    <a:pt x="92" y="203"/>
                  </a:lnTo>
                  <a:lnTo>
                    <a:pt x="100" y="205"/>
                  </a:lnTo>
                  <a:lnTo>
                    <a:pt x="102" y="205"/>
                  </a:lnTo>
                  <a:lnTo>
                    <a:pt x="104" y="203"/>
                  </a:lnTo>
                  <a:lnTo>
                    <a:pt x="108" y="201"/>
                  </a:lnTo>
                  <a:lnTo>
                    <a:pt x="126" y="205"/>
                  </a:lnTo>
                  <a:lnTo>
                    <a:pt x="128" y="201"/>
                  </a:lnTo>
                  <a:lnTo>
                    <a:pt x="130" y="201"/>
                  </a:lnTo>
                  <a:lnTo>
                    <a:pt x="138" y="203"/>
                  </a:lnTo>
                  <a:lnTo>
                    <a:pt x="138" y="201"/>
                  </a:lnTo>
                  <a:lnTo>
                    <a:pt x="138" y="199"/>
                  </a:lnTo>
                  <a:lnTo>
                    <a:pt x="140" y="197"/>
                  </a:lnTo>
                  <a:lnTo>
                    <a:pt x="154" y="197"/>
                  </a:lnTo>
                  <a:lnTo>
                    <a:pt x="228" y="113"/>
                  </a:lnTo>
                  <a:lnTo>
                    <a:pt x="230" y="113"/>
                  </a:lnTo>
                  <a:lnTo>
                    <a:pt x="236" y="109"/>
                  </a:lnTo>
                  <a:lnTo>
                    <a:pt x="238" y="105"/>
                  </a:lnTo>
                  <a:lnTo>
                    <a:pt x="246" y="75"/>
                  </a:lnTo>
                  <a:lnTo>
                    <a:pt x="234" y="75"/>
                  </a:lnTo>
                  <a:lnTo>
                    <a:pt x="232" y="77"/>
                  </a:lnTo>
                  <a:lnTo>
                    <a:pt x="230" y="81"/>
                  </a:lnTo>
                  <a:lnTo>
                    <a:pt x="228" y="83"/>
                  </a:lnTo>
                  <a:lnTo>
                    <a:pt x="218" y="81"/>
                  </a:lnTo>
                  <a:lnTo>
                    <a:pt x="216" y="73"/>
                  </a:lnTo>
                  <a:lnTo>
                    <a:pt x="220" y="61"/>
                  </a:lnTo>
                  <a:lnTo>
                    <a:pt x="224" y="57"/>
                  </a:lnTo>
                  <a:lnTo>
                    <a:pt x="230" y="63"/>
                  </a:lnTo>
                  <a:lnTo>
                    <a:pt x="232" y="59"/>
                  </a:lnTo>
                  <a:lnTo>
                    <a:pt x="226" y="8"/>
                  </a:lnTo>
                  <a:lnTo>
                    <a:pt x="224" y="8"/>
                  </a:lnTo>
                  <a:lnTo>
                    <a:pt x="220" y="4"/>
                  </a:lnTo>
                  <a:lnTo>
                    <a:pt x="214" y="2"/>
                  </a:lnTo>
                  <a:lnTo>
                    <a:pt x="208" y="2"/>
                  </a:lnTo>
                  <a:lnTo>
                    <a:pt x="196" y="0"/>
                  </a:lnTo>
                  <a:lnTo>
                    <a:pt x="192" y="0"/>
                  </a:lnTo>
                  <a:lnTo>
                    <a:pt x="192" y="2"/>
                  </a:lnTo>
                  <a:lnTo>
                    <a:pt x="174" y="10"/>
                  </a:lnTo>
                  <a:lnTo>
                    <a:pt x="160" y="24"/>
                  </a:lnTo>
                  <a:lnTo>
                    <a:pt x="152" y="33"/>
                  </a:lnTo>
                  <a:lnTo>
                    <a:pt x="144" y="39"/>
                  </a:lnTo>
                  <a:lnTo>
                    <a:pt x="140" y="45"/>
                  </a:lnTo>
                  <a:lnTo>
                    <a:pt x="136" y="53"/>
                  </a:lnTo>
                  <a:lnTo>
                    <a:pt x="136" y="55"/>
                  </a:lnTo>
                  <a:lnTo>
                    <a:pt x="124" y="59"/>
                  </a:lnTo>
                  <a:lnTo>
                    <a:pt x="120" y="57"/>
                  </a:lnTo>
                  <a:lnTo>
                    <a:pt x="110" y="53"/>
                  </a:lnTo>
                  <a:lnTo>
                    <a:pt x="106" y="53"/>
                  </a:lnTo>
                  <a:lnTo>
                    <a:pt x="102" y="53"/>
                  </a:lnTo>
                  <a:lnTo>
                    <a:pt x="92" y="67"/>
                  </a:lnTo>
                  <a:lnTo>
                    <a:pt x="88" y="69"/>
                  </a:lnTo>
                  <a:lnTo>
                    <a:pt x="84" y="75"/>
                  </a:lnTo>
                  <a:lnTo>
                    <a:pt x="76" y="77"/>
                  </a:lnTo>
                  <a:lnTo>
                    <a:pt x="64" y="75"/>
                  </a:lnTo>
                  <a:lnTo>
                    <a:pt x="62" y="73"/>
                  </a:lnTo>
                  <a:lnTo>
                    <a:pt x="66" y="63"/>
                  </a:lnTo>
                  <a:lnTo>
                    <a:pt x="64" y="57"/>
                  </a:lnTo>
                  <a:lnTo>
                    <a:pt x="52" y="43"/>
                  </a:lnTo>
                </a:path>
              </a:pathLst>
            </a:custGeom>
            <a:solidFill>
              <a:schemeClr val="accent1"/>
            </a:solidFill>
            <a:ln w="3175">
              <a:solidFill>
                <a:schemeClr val="bg1"/>
              </a:solidFill>
              <a:round/>
              <a:headEnd/>
              <a:tailEnd/>
            </a:ln>
          </p:spPr>
          <p:txBody>
            <a:bodyPr/>
            <a:lstStyle/>
            <a:p>
              <a:endParaRPr lang="fr-FR" dirty="0"/>
            </a:p>
          </p:txBody>
        </p:sp>
        <p:sp>
          <p:nvSpPr>
            <p:cNvPr id="5523" name="Freeform 592"/>
            <p:cNvSpPr>
              <a:spLocks/>
            </p:cNvSpPr>
            <p:nvPr/>
          </p:nvSpPr>
          <p:spPr bwMode="auto">
            <a:xfrm>
              <a:off x="2029" y="2696"/>
              <a:ext cx="8" cy="8"/>
            </a:xfrm>
            <a:custGeom>
              <a:avLst/>
              <a:gdLst>
                <a:gd name="T0" fmla="*/ 2 w 8"/>
                <a:gd name="T1" fmla="*/ 0 h 8"/>
                <a:gd name="T2" fmla="*/ 0 w 8"/>
                <a:gd name="T3" fmla="*/ 2 h 8"/>
                <a:gd name="T4" fmla="*/ 0 w 8"/>
                <a:gd name="T5" fmla="*/ 4 h 8"/>
                <a:gd name="T6" fmla="*/ 2 w 8"/>
                <a:gd name="T7" fmla="*/ 6 h 8"/>
                <a:gd name="T8" fmla="*/ 6 w 8"/>
                <a:gd name="T9" fmla="*/ 8 h 8"/>
                <a:gd name="T10" fmla="*/ 8 w 8"/>
                <a:gd name="T11" fmla="*/ 8 h 8"/>
                <a:gd name="T12" fmla="*/ 8 w 8"/>
                <a:gd name="T13" fmla="*/ 6 h 8"/>
                <a:gd name="T14" fmla="*/ 6 w 8"/>
                <a:gd name="T15" fmla="*/ 4 h 8"/>
                <a:gd name="T16" fmla="*/ 4 w 8"/>
                <a:gd name="T17" fmla="*/ 4 h 8"/>
                <a:gd name="T18" fmla="*/ 2 w 8"/>
                <a:gd name="T19" fmla="*/ 2 h 8"/>
                <a:gd name="T20" fmla="*/ 2 w 8"/>
                <a:gd name="T21" fmla="*/ 2 h 8"/>
                <a:gd name="T22" fmla="*/ 2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2" y="0"/>
                  </a:moveTo>
                  <a:lnTo>
                    <a:pt x="0" y="2"/>
                  </a:lnTo>
                  <a:lnTo>
                    <a:pt x="0" y="4"/>
                  </a:lnTo>
                  <a:lnTo>
                    <a:pt x="2" y="6"/>
                  </a:lnTo>
                  <a:lnTo>
                    <a:pt x="6" y="8"/>
                  </a:lnTo>
                  <a:lnTo>
                    <a:pt x="8" y="8"/>
                  </a:lnTo>
                  <a:lnTo>
                    <a:pt x="8" y="6"/>
                  </a:lnTo>
                  <a:lnTo>
                    <a:pt x="6" y="4"/>
                  </a:lnTo>
                  <a:lnTo>
                    <a:pt x="4"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524" name="Freeform 593"/>
            <p:cNvSpPr>
              <a:spLocks/>
            </p:cNvSpPr>
            <p:nvPr/>
          </p:nvSpPr>
          <p:spPr bwMode="auto">
            <a:xfrm>
              <a:off x="2029" y="2696"/>
              <a:ext cx="8" cy="8"/>
            </a:xfrm>
            <a:custGeom>
              <a:avLst/>
              <a:gdLst>
                <a:gd name="T0" fmla="*/ 2 w 8"/>
                <a:gd name="T1" fmla="*/ 0 h 8"/>
                <a:gd name="T2" fmla="*/ 0 w 8"/>
                <a:gd name="T3" fmla="*/ 2 h 8"/>
                <a:gd name="T4" fmla="*/ 0 w 8"/>
                <a:gd name="T5" fmla="*/ 4 h 8"/>
                <a:gd name="T6" fmla="*/ 2 w 8"/>
                <a:gd name="T7" fmla="*/ 6 h 8"/>
                <a:gd name="T8" fmla="*/ 6 w 8"/>
                <a:gd name="T9" fmla="*/ 8 h 8"/>
                <a:gd name="T10" fmla="*/ 8 w 8"/>
                <a:gd name="T11" fmla="*/ 8 h 8"/>
                <a:gd name="T12" fmla="*/ 8 w 8"/>
                <a:gd name="T13" fmla="*/ 6 h 8"/>
                <a:gd name="T14" fmla="*/ 6 w 8"/>
                <a:gd name="T15" fmla="*/ 4 h 8"/>
                <a:gd name="T16" fmla="*/ 4 w 8"/>
                <a:gd name="T17" fmla="*/ 4 h 8"/>
                <a:gd name="T18" fmla="*/ 2 w 8"/>
                <a:gd name="T19" fmla="*/ 2 h 8"/>
                <a:gd name="T20" fmla="*/ 2 w 8"/>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2" y="0"/>
                  </a:moveTo>
                  <a:lnTo>
                    <a:pt x="0" y="2"/>
                  </a:lnTo>
                  <a:lnTo>
                    <a:pt x="0" y="4"/>
                  </a:lnTo>
                  <a:lnTo>
                    <a:pt x="2" y="6"/>
                  </a:lnTo>
                  <a:lnTo>
                    <a:pt x="6" y="8"/>
                  </a:lnTo>
                  <a:lnTo>
                    <a:pt x="8" y="8"/>
                  </a:lnTo>
                  <a:lnTo>
                    <a:pt x="8" y="6"/>
                  </a:lnTo>
                  <a:lnTo>
                    <a:pt x="6" y="4"/>
                  </a:lnTo>
                  <a:lnTo>
                    <a:pt x="4" y="4"/>
                  </a:lnTo>
                  <a:lnTo>
                    <a:pt x="2" y="2"/>
                  </a:lnTo>
                </a:path>
              </a:pathLst>
            </a:custGeom>
            <a:solidFill>
              <a:schemeClr val="tx2"/>
            </a:solidFill>
            <a:ln w="3175">
              <a:solidFill>
                <a:schemeClr val="bg1"/>
              </a:solidFill>
              <a:round/>
              <a:headEnd/>
              <a:tailEnd/>
            </a:ln>
          </p:spPr>
          <p:txBody>
            <a:bodyPr/>
            <a:lstStyle/>
            <a:p>
              <a:endParaRPr lang="fr-FR" dirty="0"/>
            </a:p>
          </p:txBody>
        </p:sp>
        <p:sp>
          <p:nvSpPr>
            <p:cNvPr id="5525" name="Freeform 594"/>
            <p:cNvSpPr>
              <a:spLocks/>
            </p:cNvSpPr>
            <p:nvPr/>
          </p:nvSpPr>
          <p:spPr bwMode="auto">
            <a:xfrm>
              <a:off x="2039" y="2702"/>
              <a:ext cx="4" cy="4"/>
            </a:xfrm>
            <a:custGeom>
              <a:avLst/>
              <a:gdLst>
                <a:gd name="T0" fmla="*/ 4 w 4"/>
                <a:gd name="T1" fmla="*/ 4 h 4"/>
                <a:gd name="T2" fmla="*/ 2 w 4"/>
                <a:gd name="T3" fmla="*/ 4 h 4"/>
                <a:gd name="T4" fmla="*/ 0 w 4"/>
                <a:gd name="T5" fmla="*/ 4 h 4"/>
                <a:gd name="T6" fmla="*/ 0 w 4"/>
                <a:gd name="T7" fmla="*/ 2 h 4"/>
                <a:gd name="T8" fmla="*/ 2 w 4"/>
                <a:gd name="T9" fmla="*/ 0 h 4"/>
                <a:gd name="T10" fmla="*/ 4 w 4"/>
                <a:gd name="T11" fmla="*/ 0 h 4"/>
                <a:gd name="T12" fmla="*/ 4 w 4"/>
                <a:gd name="T13" fmla="*/ 2 h 4"/>
                <a:gd name="T14" fmla="*/ 4 w 4"/>
                <a:gd name="T15" fmla="*/ 2 h 4"/>
                <a:gd name="T16" fmla="*/ 4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4"/>
                  </a:moveTo>
                  <a:lnTo>
                    <a:pt x="2" y="4"/>
                  </a:lnTo>
                  <a:lnTo>
                    <a:pt x="0" y="4"/>
                  </a:lnTo>
                  <a:lnTo>
                    <a:pt x="0" y="2"/>
                  </a:lnTo>
                  <a:lnTo>
                    <a:pt x="2" y="0"/>
                  </a:lnTo>
                  <a:lnTo>
                    <a:pt x="4" y="0"/>
                  </a:lnTo>
                  <a:lnTo>
                    <a:pt x="4" y="2"/>
                  </a:lnTo>
                  <a:lnTo>
                    <a:pt x="4" y="4"/>
                  </a:lnTo>
                  <a:close/>
                </a:path>
              </a:pathLst>
            </a:custGeom>
            <a:solidFill>
              <a:schemeClr val="tx2"/>
            </a:solidFill>
            <a:ln w="3175">
              <a:solidFill>
                <a:schemeClr val="bg1"/>
              </a:solidFill>
              <a:round/>
              <a:headEnd/>
              <a:tailEnd/>
            </a:ln>
          </p:spPr>
          <p:txBody>
            <a:bodyPr/>
            <a:lstStyle/>
            <a:p>
              <a:endParaRPr lang="fr-FR" dirty="0"/>
            </a:p>
          </p:txBody>
        </p:sp>
        <p:sp>
          <p:nvSpPr>
            <p:cNvPr id="5526" name="Freeform 595"/>
            <p:cNvSpPr>
              <a:spLocks/>
            </p:cNvSpPr>
            <p:nvPr/>
          </p:nvSpPr>
          <p:spPr bwMode="auto">
            <a:xfrm>
              <a:off x="2039" y="2702"/>
              <a:ext cx="4" cy="4"/>
            </a:xfrm>
            <a:custGeom>
              <a:avLst/>
              <a:gdLst>
                <a:gd name="T0" fmla="*/ 4 w 4"/>
                <a:gd name="T1" fmla="*/ 4 h 4"/>
                <a:gd name="T2" fmla="*/ 2 w 4"/>
                <a:gd name="T3" fmla="*/ 4 h 4"/>
                <a:gd name="T4" fmla="*/ 0 w 4"/>
                <a:gd name="T5" fmla="*/ 4 h 4"/>
                <a:gd name="T6" fmla="*/ 0 w 4"/>
                <a:gd name="T7" fmla="*/ 2 h 4"/>
                <a:gd name="T8" fmla="*/ 2 w 4"/>
                <a:gd name="T9" fmla="*/ 0 h 4"/>
                <a:gd name="T10" fmla="*/ 4 w 4"/>
                <a:gd name="T11" fmla="*/ 0 h 4"/>
                <a:gd name="T12" fmla="*/ 4 w 4"/>
                <a:gd name="T13" fmla="*/ 2 h 4"/>
                <a:gd name="T14" fmla="*/ 4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2" y="4"/>
                  </a:lnTo>
                  <a:lnTo>
                    <a:pt x="0" y="4"/>
                  </a:lnTo>
                  <a:lnTo>
                    <a:pt x="0" y="2"/>
                  </a:lnTo>
                  <a:lnTo>
                    <a:pt x="2" y="0"/>
                  </a:lnTo>
                  <a:lnTo>
                    <a:pt x="4" y="0"/>
                  </a:lnTo>
                  <a:lnTo>
                    <a:pt x="4" y="2"/>
                  </a:lnTo>
                </a:path>
              </a:pathLst>
            </a:custGeom>
            <a:solidFill>
              <a:schemeClr val="tx2"/>
            </a:solidFill>
            <a:ln w="3175">
              <a:solidFill>
                <a:schemeClr val="bg1"/>
              </a:solidFill>
              <a:round/>
              <a:headEnd/>
              <a:tailEnd/>
            </a:ln>
          </p:spPr>
          <p:txBody>
            <a:bodyPr/>
            <a:lstStyle/>
            <a:p>
              <a:endParaRPr lang="fr-FR" dirty="0"/>
            </a:p>
          </p:txBody>
        </p:sp>
        <p:sp>
          <p:nvSpPr>
            <p:cNvPr id="5527" name="Freeform 596"/>
            <p:cNvSpPr>
              <a:spLocks/>
            </p:cNvSpPr>
            <p:nvPr/>
          </p:nvSpPr>
          <p:spPr bwMode="auto">
            <a:xfrm>
              <a:off x="2025" y="2706"/>
              <a:ext cx="32" cy="24"/>
            </a:xfrm>
            <a:custGeom>
              <a:avLst/>
              <a:gdLst>
                <a:gd name="T0" fmla="*/ 32 w 32"/>
                <a:gd name="T1" fmla="*/ 2 h 24"/>
                <a:gd name="T2" fmla="*/ 32 w 32"/>
                <a:gd name="T3" fmla="*/ 10 h 24"/>
                <a:gd name="T4" fmla="*/ 26 w 32"/>
                <a:gd name="T5" fmla="*/ 18 h 24"/>
                <a:gd name="T6" fmla="*/ 20 w 32"/>
                <a:gd name="T7" fmla="*/ 22 h 24"/>
                <a:gd name="T8" fmla="*/ 12 w 32"/>
                <a:gd name="T9" fmla="*/ 24 h 24"/>
                <a:gd name="T10" fmla="*/ 10 w 32"/>
                <a:gd name="T11" fmla="*/ 24 h 24"/>
                <a:gd name="T12" fmla="*/ 6 w 32"/>
                <a:gd name="T13" fmla="*/ 24 h 24"/>
                <a:gd name="T14" fmla="*/ 2 w 32"/>
                <a:gd name="T15" fmla="*/ 22 h 24"/>
                <a:gd name="T16" fmla="*/ 0 w 32"/>
                <a:gd name="T17" fmla="*/ 4 h 24"/>
                <a:gd name="T18" fmla="*/ 2 w 32"/>
                <a:gd name="T19" fmla="*/ 4 h 24"/>
                <a:gd name="T20" fmla="*/ 4 w 32"/>
                <a:gd name="T21" fmla="*/ 2 h 24"/>
                <a:gd name="T22" fmla="*/ 8 w 32"/>
                <a:gd name="T23" fmla="*/ 0 h 24"/>
                <a:gd name="T24" fmla="*/ 12 w 32"/>
                <a:gd name="T25" fmla="*/ 0 h 24"/>
                <a:gd name="T26" fmla="*/ 16 w 32"/>
                <a:gd name="T27" fmla="*/ 2 h 24"/>
                <a:gd name="T28" fmla="*/ 26 w 32"/>
                <a:gd name="T29" fmla="*/ 0 h 24"/>
                <a:gd name="T30" fmla="*/ 30 w 32"/>
                <a:gd name="T31" fmla="*/ 0 h 24"/>
                <a:gd name="T32" fmla="*/ 30 w 32"/>
                <a:gd name="T33" fmla="*/ 2 h 24"/>
                <a:gd name="T34" fmla="*/ 30 w 32"/>
                <a:gd name="T35" fmla="*/ 2 h 24"/>
                <a:gd name="T36" fmla="*/ 32 w 32"/>
                <a:gd name="T37" fmla="*/ 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4"/>
                <a:gd name="T59" fmla="*/ 32 w 32"/>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4">
                  <a:moveTo>
                    <a:pt x="32" y="2"/>
                  </a:moveTo>
                  <a:lnTo>
                    <a:pt x="32" y="10"/>
                  </a:lnTo>
                  <a:lnTo>
                    <a:pt x="26" y="18"/>
                  </a:lnTo>
                  <a:lnTo>
                    <a:pt x="20" y="22"/>
                  </a:lnTo>
                  <a:lnTo>
                    <a:pt x="12" y="24"/>
                  </a:lnTo>
                  <a:lnTo>
                    <a:pt x="10" y="24"/>
                  </a:lnTo>
                  <a:lnTo>
                    <a:pt x="6" y="24"/>
                  </a:lnTo>
                  <a:lnTo>
                    <a:pt x="2" y="22"/>
                  </a:lnTo>
                  <a:lnTo>
                    <a:pt x="0" y="4"/>
                  </a:lnTo>
                  <a:lnTo>
                    <a:pt x="2" y="4"/>
                  </a:lnTo>
                  <a:lnTo>
                    <a:pt x="4" y="2"/>
                  </a:lnTo>
                  <a:lnTo>
                    <a:pt x="8" y="0"/>
                  </a:lnTo>
                  <a:lnTo>
                    <a:pt x="12" y="0"/>
                  </a:lnTo>
                  <a:lnTo>
                    <a:pt x="16" y="2"/>
                  </a:lnTo>
                  <a:lnTo>
                    <a:pt x="26" y="0"/>
                  </a:lnTo>
                  <a:lnTo>
                    <a:pt x="30" y="0"/>
                  </a:lnTo>
                  <a:lnTo>
                    <a:pt x="30" y="2"/>
                  </a:lnTo>
                  <a:lnTo>
                    <a:pt x="32" y="2"/>
                  </a:lnTo>
                  <a:close/>
                </a:path>
              </a:pathLst>
            </a:custGeom>
            <a:solidFill>
              <a:schemeClr val="tx2"/>
            </a:solidFill>
            <a:ln w="3175">
              <a:solidFill>
                <a:schemeClr val="bg1"/>
              </a:solidFill>
              <a:round/>
              <a:headEnd/>
              <a:tailEnd/>
            </a:ln>
          </p:spPr>
          <p:txBody>
            <a:bodyPr/>
            <a:lstStyle/>
            <a:p>
              <a:endParaRPr lang="fr-FR" dirty="0"/>
            </a:p>
          </p:txBody>
        </p:sp>
        <p:sp>
          <p:nvSpPr>
            <p:cNvPr id="5528" name="Freeform 597"/>
            <p:cNvSpPr>
              <a:spLocks/>
            </p:cNvSpPr>
            <p:nvPr/>
          </p:nvSpPr>
          <p:spPr bwMode="auto">
            <a:xfrm>
              <a:off x="2025" y="2706"/>
              <a:ext cx="32" cy="24"/>
            </a:xfrm>
            <a:custGeom>
              <a:avLst/>
              <a:gdLst>
                <a:gd name="T0" fmla="*/ 32 w 32"/>
                <a:gd name="T1" fmla="*/ 2 h 24"/>
                <a:gd name="T2" fmla="*/ 32 w 32"/>
                <a:gd name="T3" fmla="*/ 10 h 24"/>
                <a:gd name="T4" fmla="*/ 26 w 32"/>
                <a:gd name="T5" fmla="*/ 18 h 24"/>
                <a:gd name="T6" fmla="*/ 20 w 32"/>
                <a:gd name="T7" fmla="*/ 22 h 24"/>
                <a:gd name="T8" fmla="*/ 12 w 32"/>
                <a:gd name="T9" fmla="*/ 24 h 24"/>
                <a:gd name="T10" fmla="*/ 10 w 32"/>
                <a:gd name="T11" fmla="*/ 24 h 24"/>
                <a:gd name="T12" fmla="*/ 6 w 32"/>
                <a:gd name="T13" fmla="*/ 24 h 24"/>
                <a:gd name="T14" fmla="*/ 2 w 32"/>
                <a:gd name="T15" fmla="*/ 22 h 24"/>
                <a:gd name="T16" fmla="*/ 0 w 32"/>
                <a:gd name="T17" fmla="*/ 4 h 24"/>
                <a:gd name="T18" fmla="*/ 2 w 32"/>
                <a:gd name="T19" fmla="*/ 4 h 24"/>
                <a:gd name="T20" fmla="*/ 4 w 32"/>
                <a:gd name="T21" fmla="*/ 2 h 24"/>
                <a:gd name="T22" fmla="*/ 8 w 32"/>
                <a:gd name="T23" fmla="*/ 0 h 24"/>
                <a:gd name="T24" fmla="*/ 12 w 32"/>
                <a:gd name="T25" fmla="*/ 0 h 24"/>
                <a:gd name="T26" fmla="*/ 16 w 32"/>
                <a:gd name="T27" fmla="*/ 2 h 24"/>
                <a:gd name="T28" fmla="*/ 26 w 32"/>
                <a:gd name="T29" fmla="*/ 0 h 24"/>
                <a:gd name="T30" fmla="*/ 30 w 32"/>
                <a:gd name="T31" fmla="*/ 0 h 24"/>
                <a:gd name="T32" fmla="*/ 30 w 32"/>
                <a:gd name="T33" fmla="*/ 2 h 24"/>
                <a:gd name="T34" fmla="*/ 30 w 32"/>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2"/>
                  </a:moveTo>
                  <a:lnTo>
                    <a:pt x="32" y="10"/>
                  </a:lnTo>
                  <a:lnTo>
                    <a:pt x="26" y="18"/>
                  </a:lnTo>
                  <a:lnTo>
                    <a:pt x="20" y="22"/>
                  </a:lnTo>
                  <a:lnTo>
                    <a:pt x="12" y="24"/>
                  </a:lnTo>
                  <a:lnTo>
                    <a:pt x="10" y="24"/>
                  </a:lnTo>
                  <a:lnTo>
                    <a:pt x="6" y="24"/>
                  </a:lnTo>
                  <a:lnTo>
                    <a:pt x="2" y="22"/>
                  </a:lnTo>
                  <a:lnTo>
                    <a:pt x="0" y="4"/>
                  </a:lnTo>
                  <a:lnTo>
                    <a:pt x="2" y="4"/>
                  </a:lnTo>
                  <a:lnTo>
                    <a:pt x="4" y="2"/>
                  </a:lnTo>
                  <a:lnTo>
                    <a:pt x="8" y="0"/>
                  </a:lnTo>
                  <a:lnTo>
                    <a:pt x="12" y="0"/>
                  </a:lnTo>
                  <a:lnTo>
                    <a:pt x="16" y="2"/>
                  </a:lnTo>
                  <a:lnTo>
                    <a:pt x="26" y="0"/>
                  </a:lnTo>
                  <a:lnTo>
                    <a:pt x="30" y="0"/>
                  </a:lnTo>
                  <a:lnTo>
                    <a:pt x="30" y="2"/>
                  </a:lnTo>
                </a:path>
              </a:pathLst>
            </a:custGeom>
            <a:solidFill>
              <a:schemeClr val="tx2"/>
            </a:solidFill>
            <a:ln w="3175">
              <a:solidFill>
                <a:schemeClr val="bg1"/>
              </a:solidFill>
              <a:round/>
              <a:headEnd/>
              <a:tailEnd/>
            </a:ln>
          </p:spPr>
          <p:txBody>
            <a:bodyPr/>
            <a:lstStyle/>
            <a:p>
              <a:endParaRPr lang="fr-FR" dirty="0"/>
            </a:p>
          </p:txBody>
        </p:sp>
        <p:sp>
          <p:nvSpPr>
            <p:cNvPr id="5529" name="Freeform 598"/>
            <p:cNvSpPr>
              <a:spLocks/>
            </p:cNvSpPr>
            <p:nvPr/>
          </p:nvSpPr>
          <p:spPr bwMode="auto">
            <a:xfrm>
              <a:off x="2017" y="2704"/>
              <a:ext cx="8" cy="10"/>
            </a:xfrm>
            <a:custGeom>
              <a:avLst/>
              <a:gdLst>
                <a:gd name="T0" fmla="*/ 8 w 8"/>
                <a:gd name="T1" fmla="*/ 4 h 10"/>
                <a:gd name="T2" fmla="*/ 6 w 8"/>
                <a:gd name="T3" fmla="*/ 6 h 10"/>
                <a:gd name="T4" fmla="*/ 6 w 8"/>
                <a:gd name="T5" fmla="*/ 8 h 10"/>
                <a:gd name="T6" fmla="*/ 4 w 8"/>
                <a:gd name="T7" fmla="*/ 10 h 10"/>
                <a:gd name="T8" fmla="*/ 2 w 8"/>
                <a:gd name="T9" fmla="*/ 10 h 10"/>
                <a:gd name="T10" fmla="*/ 2 w 8"/>
                <a:gd name="T11" fmla="*/ 8 h 10"/>
                <a:gd name="T12" fmla="*/ 0 w 8"/>
                <a:gd name="T13" fmla="*/ 8 h 10"/>
                <a:gd name="T14" fmla="*/ 0 w 8"/>
                <a:gd name="T15" fmla="*/ 6 h 10"/>
                <a:gd name="T16" fmla="*/ 2 w 8"/>
                <a:gd name="T17" fmla="*/ 4 h 10"/>
                <a:gd name="T18" fmla="*/ 2 w 8"/>
                <a:gd name="T19" fmla="*/ 2 h 10"/>
                <a:gd name="T20" fmla="*/ 4 w 8"/>
                <a:gd name="T21" fmla="*/ 2 h 10"/>
                <a:gd name="T22" fmla="*/ 4 w 8"/>
                <a:gd name="T23" fmla="*/ 0 h 10"/>
                <a:gd name="T24" fmla="*/ 6 w 8"/>
                <a:gd name="T25" fmla="*/ 0 h 10"/>
                <a:gd name="T26" fmla="*/ 8 w 8"/>
                <a:gd name="T27" fmla="*/ 0 h 10"/>
                <a:gd name="T28" fmla="*/ 6 w 8"/>
                <a:gd name="T29" fmla="*/ 2 h 10"/>
                <a:gd name="T30" fmla="*/ 6 w 8"/>
                <a:gd name="T31" fmla="*/ 4 h 10"/>
                <a:gd name="T32" fmla="*/ 8 w 8"/>
                <a:gd name="T33" fmla="*/ 2 h 10"/>
                <a:gd name="T34" fmla="*/ 8 w 8"/>
                <a:gd name="T35" fmla="*/ 2 h 10"/>
                <a:gd name="T36" fmla="*/ 8 w 8"/>
                <a:gd name="T37" fmla="*/ 4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0"/>
                <a:gd name="T59" fmla="*/ 8 w 8"/>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0">
                  <a:moveTo>
                    <a:pt x="8" y="4"/>
                  </a:moveTo>
                  <a:lnTo>
                    <a:pt x="6" y="6"/>
                  </a:lnTo>
                  <a:lnTo>
                    <a:pt x="6" y="8"/>
                  </a:lnTo>
                  <a:lnTo>
                    <a:pt x="4" y="10"/>
                  </a:lnTo>
                  <a:lnTo>
                    <a:pt x="2" y="10"/>
                  </a:lnTo>
                  <a:lnTo>
                    <a:pt x="2" y="8"/>
                  </a:lnTo>
                  <a:lnTo>
                    <a:pt x="0" y="8"/>
                  </a:lnTo>
                  <a:lnTo>
                    <a:pt x="0" y="6"/>
                  </a:lnTo>
                  <a:lnTo>
                    <a:pt x="2" y="4"/>
                  </a:lnTo>
                  <a:lnTo>
                    <a:pt x="2" y="2"/>
                  </a:lnTo>
                  <a:lnTo>
                    <a:pt x="4" y="2"/>
                  </a:lnTo>
                  <a:lnTo>
                    <a:pt x="4" y="0"/>
                  </a:lnTo>
                  <a:lnTo>
                    <a:pt x="6" y="0"/>
                  </a:lnTo>
                  <a:lnTo>
                    <a:pt x="8" y="0"/>
                  </a:lnTo>
                  <a:lnTo>
                    <a:pt x="6" y="2"/>
                  </a:lnTo>
                  <a:lnTo>
                    <a:pt x="6" y="4"/>
                  </a:lnTo>
                  <a:lnTo>
                    <a:pt x="8" y="2"/>
                  </a:lnTo>
                  <a:lnTo>
                    <a:pt x="8" y="4"/>
                  </a:lnTo>
                  <a:close/>
                </a:path>
              </a:pathLst>
            </a:custGeom>
            <a:solidFill>
              <a:schemeClr val="tx2"/>
            </a:solidFill>
            <a:ln w="3175">
              <a:solidFill>
                <a:schemeClr val="bg1"/>
              </a:solidFill>
              <a:round/>
              <a:headEnd/>
              <a:tailEnd/>
            </a:ln>
          </p:spPr>
          <p:txBody>
            <a:bodyPr/>
            <a:lstStyle/>
            <a:p>
              <a:endParaRPr lang="fr-FR" dirty="0"/>
            </a:p>
          </p:txBody>
        </p:sp>
        <p:sp>
          <p:nvSpPr>
            <p:cNvPr id="5530" name="Freeform 599"/>
            <p:cNvSpPr>
              <a:spLocks/>
            </p:cNvSpPr>
            <p:nvPr/>
          </p:nvSpPr>
          <p:spPr bwMode="auto">
            <a:xfrm>
              <a:off x="2017" y="2704"/>
              <a:ext cx="8" cy="10"/>
            </a:xfrm>
            <a:custGeom>
              <a:avLst/>
              <a:gdLst>
                <a:gd name="T0" fmla="*/ 8 w 8"/>
                <a:gd name="T1" fmla="*/ 4 h 10"/>
                <a:gd name="T2" fmla="*/ 6 w 8"/>
                <a:gd name="T3" fmla="*/ 6 h 10"/>
                <a:gd name="T4" fmla="*/ 6 w 8"/>
                <a:gd name="T5" fmla="*/ 8 h 10"/>
                <a:gd name="T6" fmla="*/ 4 w 8"/>
                <a:gd name="T7" fmla="*/ 10 h 10"/>
                <a:gd name="T8" fmla="*/ 2 w 8"/>
                <a:gd name="T9" fmla="*/ 10 h 10"/>
                <a:gd name="T10" fmla="*/ 2 w 8"/>
                <a:gd name="T11" fmla="*/ 8 h 10"/>
                <a:gd name="T12" fmla="*/ 0 w 8"/>
                <a:gd name="T13" fmla="*/ 8 h 10"/>
                <a:gd name="T14" fmla="*/ 0 w 8"/>
                <a:gd name="T15" fmla="*/ 6 h 10"/>
                <a:gd name="T16" fmla="*/ 2 w 8"/>
                <a:gd name="T17" fmla="*/ 4 h 10"/>
                <a:gd name="T18" fmla="*/ 2 w 8"/>
                <a:gd name="T19" fmla="*/ 2 h 10"/>
                <a:gd name="T20" fmla="*/ 4 w 8"/>
                <a:gd name="T21" fmla="*/ 2 h 10"/>
                <a:gd name="T22" fmla="*/ 4 w 8"/>
                <a:gd name="T23" fmla="*/ 0 h 10"/>
                <a:gd name="T24" fmla="*/ 6 w 8"/>
                <a:gd name="T25" fmla="*/ 0 h 10"/>
                <a:gd name="T26" fmla="*/ 8 w 8"/>
                <a:gd name="T27" fmla="*/ 0 h 10"/>
                <a:gd name="T28" fmla="*/ 6 w 8"/>
                <a:gd name="T29" fmla="*/ 2 h 10"/>
                <a:gd name="T30" fmla="*/ 6 w 8"/>
                <a:gd name="T31" fmla="*/ 4 h 10"/>
                <a:gd name="T32" fmla="*/ 8 w 8"/>
                <a:gd name="T33" fmla="*/ 2 h 10"/>
                <a:gd name="T34" fmla="*/ 8 w 8"/>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0"/>
                <a:gd name="T56" fmla="*/ 8 w 8"/>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0">
                  <a:moveTo>
                    <a:pt x="8" y="4"/>
                  </a:moveTo>
                  <a:lnTo>
                    <a:pt x="6" y="6"/>
                  </a:lnTo>
                  <a:lnTo>
                    <a:pt x="6" y="8"/>
                  </a:lnTo>
                  <a:lnTo>
                    <a:pt x="4" y="10"/>
                  </a:lnTo>
                  <a:lnTo>
                    <a:pt x="2" y="10"/>
                  </a:lnTo>
                  <a:lnTo>
                    <a:pt x="2" y="8"/>
                  </a:lnTo>
                  <a:lnTo>
                    <a:pt x="0" y="8"/>
                  </a:lnTo>
                  <a:lnTo>
                    <a:pt x="0" y="6"/>
                  </a:lnTo>
                  <a:lnTo>
                    <a:pt x="2" y="4"/>
                  </a:lnTo>
                  <a:lnTo>
                    <a:pt x="2" y="2"/>
                  </a:lnTo>
                  <a:lnTo>
                    <a:pt x="4" y="2"/>
                  </a:lnTo>
                  <a:lnTo>
                    <a:pt x="4" y="0"/>
                  </a:lnTo>
                  <a:lnTo>
                    <a:pt x="6" y="0"/>
                  </a:lnTo>
                  <a:lnTo>
                    <a:pt x="8" y="0"/>
                  </a:lnTo>
                  <a:lnTo>
                    <a:pt x="6" y="2"/>
                  </a:lnTo>
                  <a:lnTo>
                    <a:pt x="6" y="4"/>
                  </a:lnTo>
                  <a:lnTo>
                    <a:pt x="8" y="2"/>
                  </a:lnTo>
                </a:path>
              </a:pathLst>
            </a:custGeom>
            <a:solidFill>
              <a:schemeClr val="tx2"/>
            </a:solidFill>
            <a:ln w="3175">
              <a:solidFill>
                <a:schemeClr val="bg1"/>
              </a:solidFill>
              <a:round/>
              <a:headEnd/>
              <a:tailEnd/>
            </a:ln>
          </p:spPr>
          <p:txBody>
            <a:bodyPr/>
            <a:lstStyle/>
            <a:p>
              <a:endParaRPr lang="fr-FR" dirty="0"/>
            </a:p>
          </p:txBody>
        </p:sp>
        <p:sp>
          <p:nvSpPr>
            <p:cNvPr id="5531" name="Freeform 600"/>
            <p:cNvSpPr>
              <a:spLocks/>
            </p:cNvSpPr>
            <p:nvPr/>
          </p:nvSpPr>
          <p:spPr bwMode="auto">
            <a:xfrm>
              <a:off x="2033" y="2696"/>
              <a:ext cx="2" cy="2"/>
            </a:xfrm>
            <a:custGeom>
              <a:avLst/>
              <a:gdLst>
                <a:gd name="T0" fmla="*/ 2 w 2"/>
                <a:gd name="T1" fmla="*/ 0 h 2"/>
                <a:gd name="T2" fmla="*/ 2 w 2"/>
                <a:gd name="T3" fmla="*/ 2 h 2"/>
                <a:gd name="T4" fmla="*/ 0 w 2"/>
                <a:gd name="T5" fmla="*/ 2 h 2"/>
                <a:gd name="T6" fmla="*/ 0 w 2"/>
                <a:gd name="T7" fmla="*/ 0 h 2"/>
                <a:gd name="T8" fmla="*/ 0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2"/>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532" name="Freeform 601"/>
            <p:cNvSpPr>
              <a:spLocks/>
            </p:cNvSpPr>
            <p:nvPr/>
          </p:nvSpPr>
          <p:spPr bwMode="auto">
            <a:xfrm>
              <a:off x="2033" y="2696"/>
              <a:ext cx="2" cy="2"/>
            </a:xfrm>
            <a:custGeom>
              <a:avLst/>
              <a:gdLst>
                <a:gd name="T0" fmla="*/ 2 w 2"/>
                <a:gd name="T1" fmla="*/ 0 h 2"/>
                <a:gd name="T2" fmla="*/ 2 w 2"/>
                <a:gd name="T3" fmla="*/ 2 h 2"/>
                <a:gd name="T4" fmla="*/ 0 w 2"/>
                <a:gd name="T5" fmla="*/ 2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2" y="2"/>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533" name="Rectangle 602"/>
            <p:cNvSpPr>
              <a:spLocks noChangeArrowheads="1"/>
            </p:cNvSpPr>
            <p:nvPr/>
          </p:nvSpPr>
          <p:spPr bwMode="auto">
            <a:xfrm>
              <a:off x="2027" y="2702"/>
              <a:ext cx="2" cy="2"/>
            </a:xfrm>
            <a:prstGeom prst="rect">
              <a:avLst/>
            </a:prstGeom>
            <a:solidFill>
              <a:schemeClr val="tx2"/>
            </a:solidFill>
            <a:ln w="3175">
              <a:solidFill>
                <a:schemeClr val="bg1"/>
              </a:solidFill>
              <a:miter lim="800000"/>
              <a:headEnd/>
              <a:tailEnd/>
            </a:ln>
          </p:spPr>
          <p:txBody>
            <a:bodyPr/>
            <a:lstStyle/>
            <a:p>
              <a:endParaRPr lang="fr-FR" altLang="zh-CN" dirty="0">
                <a:latin typeface="Verdana" pitchFamily="34" charset="0"/>
                <a:ea typeface="宋体" pitchFamily="2" charset="-122"/>
              </a:endParaRPr>
            </a:p>
          </p:txBody>
        </p:sp>
        <p:sp>
          <p:nvSpPr>
            <p:cNvPr id="5534" name="Freeform 603"/>
            <p:cNvSpPr>
              <a:spLocks/>
            </p:cNvSpPr>
            <p:nvPr/>
          </p:nvSpPr>
          <p:spPr bwMode="auto">
            <a:xfrm>
              <a:off x="2759" y="1562"/>
              <a:ext cx="8" cy="24"/>
            </a:xfrm>
            <a:custGeom>
              <a:avLst/>
              <a:gdLst>
                <a:gd name="T0" fmla="*/ 6 w 8"/>
                <a:gd name="T1" fmla="*/ 0 h 24"/>
                <a:gd name="T2" fmla="*/ 4 w 8"/>
                <a:gd name="T3" fmla="*/ 0 h 24"/>
                <a:gd name="T4" fmla="*/ 4 w 8"/>
                <a:gd name="T5" fmla="*/ 2 h 24"/>
                <a:gd name="T6" fmla="*/ 2 w 8"/>
                <a:gd name="T7" fmla="*/ 4 h 24"/>
                <a:gd name="T8" fmla="*/ 2 w 8"/>
                <a:gd name="T9" fmla="*/ 6 h 24"/>
                <a:gd name="T10" fmla="*/ 2 w 8"/>
                <a:gd name="T11" fmla="*/ 8 h 24"/>
                <a:gd name="T12" fmla="*/ 4 w 8"/>
                <a:gd name="T13" fmla="*/ 10 h 24"/>
                <a:gd name="T14" fmla="*/ 0 w 8"/>
                <a:gd name="T15" fmla="*/ 12 h 24"/>
                <a:gd name="T16" fmla="*/ 2 w 8"/>
                <a:gd name="T17" fmla="*/ 14 h 24"/>
                <a:gd name="T18" fmla="*/ 4 w 8"/>
                <a:gd name="T19" fmla="*/ 14 h 24"/>
                <a:gd name="T20" fmla="*/ 6 w 8"/>
                <a:gd name="T21" fmla="*/ 14 h 24"/>
                <a:gd name="T22" fmla="*/ 4 w 8"/>
                <a:gd name="T23" fmla="*/ 24 h 24"/>
                <a:gd name="T24" fmla="*/ 8 w 8"/>
                <a:gd name="T25" fmla="*/ 20 h 24"/>
                <a:gd name="T26" fmla="*/ 8 w 8"/>
                <a:gd name="T27" fmla="*/ 12 h 24"/>
                <a:gd name="T28" fmla="*/ 8 w 8"/>
                <a:gd name="T29" fmla="*/ 10 h 24"/>
                <a:gd name="T30" fmla="*/ 8 w 8"/>
                <a:gd name="T31" fmla="*/ 8 h 24"/>
                <a:gd name="T32" fmla="*/ 6 w 8"/>
                <a:gd name="T33" fmla="*/ 6 h 24"/>
                <a:gd name="T34" fmla="*/ 6 w 8"/>
                <a:gd name="T35" fmla="*/ 2 h 24"/>
                <a:gd name="T36" fmla="*/ 6 w 8"/>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24"/>
                <a:gd name="T59" fmla="*/ 8 w 8"/>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24">
                  <a:moveTo>
                    <a:pt x="6" y="0"/>
                  </a:moveTo>
                  <a:lnTo>
                    <a:pt x="4" y="0"/>
                  </a:lnTo>
                  <a:lnTo>
                    <a:pt x="4" y="2"/>
                  </a:lnTo>
                  <a:lnTo>
                    <a:pt x="2" y="4"/>
                  </a:lnTo>
                  <a:lnTo>
                    <a:pt x="2" y="6"/>
                  </a:lnTo>
                  <a:lnTo>
                    <a:pt x="2" y="8"/>
                  </a:lnTo>
                  <a:lnTo>
                    <a:pt x="4" y="10"/>
                  </a:lnTo>
                  <a:lnTo>
                    <a:pt x="0" y="12"/>
                  </a:lnTo>
                  <a:lnTo>
                    <a:pt x="2" y="14"/>
                  </a:lnTo>
                  <a:lnTo>
                    <a:pt x="4" y="14"/>
                  </a:lnTo>
                  <a:lnTo>
                    <a:pt x="6" y="14"/>
                  </a:lnTo>
                  <a:lnTo>
                    <a:pt x="4" y="24"/>
                  </a:lnTo>
                  <a:lnTo>
                    <a:pt x="8" y="20"/>
                  </a:lnTo>
                  <a:lnTo>
                    <a:pt x="8" y="12"/>
                  </a:lnTo>
                  <a:lnTo>
                    <a:pt x="8" y="10"/>
                  </a:lnTo>
                  <a:lnTo>
                    <a:pt x="8" y="8"/>
                  </a:lnTo>
                  <a:lnTo>
                    <a:pt x="6" y="6"/>
                  </a:lnTo>
                  <a:lnTo>
                    <a:pt x="6" y="2"/>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535" name="Freeform 604"/>
            <p:cNvSpPr>
              <a:spLocks/>
            </p:cNvSpPr>
            <p:nvPr/>
          </p:nvSpPr>
          <p:spPr bwMode="auto">
            <a:xfrm>
              <a:off x="2759" y="1562"/>
              <a:ext cx="8" cy="24"/>
            </a:xfrm>
            <a:custGeom>
              <a:avLst/>
              <a:gdLst>
                <a:gd name="T0" fmla="*/ 6 w 8"/>
                <a:gd name="T1" fmla="*/ 0 h 24"/>
                <a:gd name="T2" fmla="*/ 4 w 8"/>
                <a:gd name="T3" fmla="*/ 0 h 24"/>
                <a:gd name="T4" fmla="*/ 4 w 8"/>
                <a:gd name="T5" fmla="*/ 2 h 24"/>
                <a:gd name="T6" fmla="*/ 2 w 8"/>
                <a:gd name="T7" fmla="*/ 4 h 24"/>
                <a:gd name="T8" fmla="*/ 2 w 8"/>
                <a:gd name="T9" fmla="*/ 6 h 24"/>
                <a:gd name="T10" fmla="*/ 2 w 8"/>
                <a:gd name="T11" fmla="*/ 8 h 24"/>
                <a:gd name="T12" fmla="*/ 4 w 8"/>
                <a:gd name="T13" fmla="*/ 10 h 24"/>
                <a:gd name="T14" fmla="*/ 0 w 8"/>
                <a:gd name="T15" fmla="*/ 12 h 24"/>
                <a:gd name="T16" fmla="*/ 2 w 8"/>
                <a:gd name="T17" fmla="*/ 14 h 24"/>
                <a:gd name="T18" fmla="*/ 4 w 8"/>
                <a:gd name="T19" fmla="*/ 14 h 24"/>
                <a:gd name="T20" fmla="*/ 6 w 8"/>
                <a:gd name="T21" fmla="*/ 14 h 24"/>
                <a:gd name="T22" fmla="*/ 4 w 8"/>
                <a:gd name="T23" fmla="*/ 24 h 24"/>
                <a:gd name="T24" fmla="*/ 8 w 8"/>
                <a:gd name="T25" fmla="*/ 20 h 24"/>
                <a:gd name="T26" fmla="*/ 8 w 8"/>
                <a:gd name="T27" fmla="*/ 12 h 24"/>
                <a:gd name="T28" fmla="*/ 8 w 8"/>
                <a:gd name="T29" fmla="*/ 10 h 24"/>
                <a:gd name="T30" fmla="*/ 8 w 8"/>
                <a:gd name="T31" fmla="*/ 8 h 24"/>
                <a:gd name="T32" fmla="*/ 6 w 8"/>
                <a:gd name="T33" fmla="*/ 6 h 24"/>
                <a:gd name="T34" fmla="*/ 6 w 8"/>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24"/>
                <a:gd name="T56" fmla="*/ 8 w 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24">
                  <a:moveTo>
                    <a:pt x="6" y="0"/>
                  </a:moveTo>
                  <a:lnTo>
                    <a:pt x="4" y="0"/>
                  </a:lnTo>
                  <a:lnTo>
                    <a:pt x="4" y="2"/>
                  </a:lnTo>
                  <a:lnTo>
                    <a:pt x="2" y="4"/>
                  </a:lnTo>
                  <a:lnTo>
                    <a:pt x="2" y="6"/>
                  </a:lnTo>
                  <a:lnTo>
                    <a:pt x="2" y="8"/>
                  </a:lnTo>
                  <a:lnTo>
                    <a:pt x="4" y="10"/>
                  </a:lnTo>
                  <a:lnTo>
                    <a:pt x="0" y="12"/>
                  </a:lnTo>
                  <a:lnTo>
                    <a:pt x="2" y="14"/>
                  </a:lnTo>
                  <a:lnTo>
                    <a:pt x="4" y="14"/>
                  </a:lnTo>
                  <a:lnTo>
                    <a:pt x="6" y="14"/>
                  </a:lnTo>
                  <a:lnTo>
                    <a:pt x="4" y="24"/>
                  </a:lnTo>
                  <a:lnTo>
                    <a:pt x="8" y="20"/>
                  </a:lnTo>
                  <a:lnTo>
                    <a:pt x="8" y="12"/>
                  </a:lnTo>
                  <a:lnTo>
                    <a:pt x="8" y="10"/>
                  </a:lnTo>
                  <a:lnTo>
                    <a:pt x="8" y="8"/>
                  </a:lnTo>
                  <a:lnTo>
                    <a:pt x="6" y="6"/>
                  </a:lnTo>
                  <a:lnTo>
                    <a:pt x="6" y="2"/>
                  </a:lnTo>
                </a:path>
              </a:pathLst>
            </a:custGeom>
            <a:solidFill>
              <a:schemeClr val="tx2"/>
            </a:solidFill>
            <a:ln w="3175">
              <a:solidFill>
                <a:schemeClr val="bg1"/>
              </a:solidFill>
              <a:round/>
              <a:headEnd/>
              <a:tailEnd/>
            </a:ln>
          </p:spPr>
          <p:txBody>
            <a:bodyPr/>
            <a:lstStyle/>
            <a:p>
              <a:endParaRPr lang="fr-FR" dirty="0"/>
            </a:p>
          </p:txBody>
        </p:sp>
        <p:sp>
          <p:nvSpPr>
            <p:cNvPr id="5536" name="Freeform 605"/>
            <p:cNvSpPr>
              <a:spLocks/>
            </p:cNvSpPr>
            <p:nvPr/>
          </p:nvSpPr>
          <p:spPr bwMode="auto">
            <a:xfrm>
              <a:off x="2679" y="1628"/>
              <a:ext cx="12" cy="18"/>
            </a:xfrm>
            <a:custGeom>
              <a:avLst/>
              <a:gdLst>
                <a:gd name="T0" fmla="*/ 12 w 12"/>
                <a:gd name="T1" fmla="*/ 0 h 18"/>
                <a:gd name="T2" fmla="*/ 10 w 12"/>
                <a:gd name="T3" fmla="*/ 0 h 18"/>
                <a:gd name="T4" fmla="*/ 4 w 12"/>
                <a:gd name="T5" fmla="*/ 4 h 18"/>
                <a:gd name="T6" fmla="*/ 4 w 12"/>
                <a:gd name="T7" fmla="*/ 6 h 18"/>
                <a:gd name="T8" fmla="*/ 2 w 12"/>
                <a:gd name="T9" fmla="*/ 8 h 18"/>
                <a:gd name="T10" fmla="*/ 0 w 12"/>
                <a:gd name="T11" fmla="*/ 6 h 18"/>
                <a:gd name="T12" fmla="*/ 0 w 12"/>
                <a:gd name="T13" fmla="*/ 8 h 18"/>
                <a:gd name="T14" fmla="*/ 0 w 12"/>
                <a:gd name="T15" fmla="*/ 12 h 18"/>
                <a:gd name="T16" fmla="*/ 0 w 12"/>
                <a:gd name="T17" fmla="*/ 14 h 18"/>
                <a:gd name="T18" fmla="*/ 0 w 12"/>
                <a:gd name="T19" fmla="*/ 16 h 18"/>
                <a:gd name="T20" fmla="*/ 0 w 12"/>
                <a:gd name="T21" fmla="*/ 18 h 18"/>
                <a:gd name="T22" fmla="*/ 2 w 12"/>
                <a:gd name="T23" fmla="*/ 18 h 18"/>
                <a:gd name="T24" fmla="*/ 2 w 12"/>
                <a:gd name="T25" fmla="*/ 16 h 18"/>
                <a:gd name="T26" fmla="*/ 4 w 12"/>
                <a:gd name="T27" fmla="*/ 16 h 18"/>
                <a:gd name="T28" fmla="*/ 6 w 12"/>
                <a:gd name="T29" fmla="*/ 14 h 18"/>
                <a:gd name="T30" fmla="*/ 8 w 12"/>
                <a:gd name="T31" fmla="*/ 12 h 18"/>
                <a:gd name="T32" fmla="*/ 10 w 12"/>
                <a:gd name="T33" fmla="*/ 10 h 18"/>
                <a:gd name="T34" fmla="*/ 8 w 12"/>
                <a:gd name="T35" fmla="*/ 10 h 18"/>
                <a:gd name="T36" fmla="*/ 8 w 12"/>
                <a:gd name="T37" fmla="*/ 8 h 18"/>
                <a:gd name="T38" fmla="*/ 10 w 12"/>
                <a:gd name="T39" fmla="*/ 6 h 18"/>
                <a:gd name="T40" fmla="*/ 12 w 12"/>
                <a:gd name="T41" fmla="*/ 6 h 18"/>
                <a:gd name="T42" fmla="*/ 10 w 12"/>
                <a:gd name="T43" fmla="*/ 4 h 18"/>
                <a:gd name="T44" fmla="*/ 10 w 12"/>
                <a:gd name="T45" fmla="*/ 0 h 18"/>
                <a:gd name="T46" fmla="*/ 12 w 12"/>
                <a:gd name="T47" fmla="*/ 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8"/>
                <a:gd name="T74" fmla="*/ 12 w 12"/>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8">
                  <a:moveTo>
                    <a:pt x="12" y="0"/>
                  </a:moveTo>
                  <a:lnTo>
                    <a:pt x="10" y="0"/>
                  </a:lnTo>
                  <a:lnTo>
                    <a:pt x="4" y="4"/>
                  </a:lnTo>
                  <a:lnTo>
                    <a:pt x="4" y="6"/>
                  </a:lnTo>
                  <a:lnTo>
                    <a:pt x="2" y="8"/>
                  </a:lnTo>
                  <a:lnTo>
                    <a:pt x="0" y="6"/>
                  </a:lnTo>
                  <a:lnTo>
                    <a:pt x="0" y="8"/>
                  </a:lnTo>
                  <a:lnTo>
                    <a:pt x="0" y="12"/>
                  </a:lnTo>
                  <a:lnTo>
                    <a:pt x="0" y="14"/>
                  </a:lnTo>
                  <a:lnTo>
                    <a:pt x="0" y="16"/>
                  </a:lnTo>
                  <a:lnTo>
                    <a:pt x="0" y="18"/>
                  </a:lnTo>
                  <a:lnTo>
                    <a:pt x="2" y="18"/>
                  </a:lnTo>
                  <a:lnTo>
                    <a:pt x="2" y="16"/>
                  </a:lnTo>
                  <a:lnTo>
                    <a:pt x="4" y="16"/>
                  </a:lnTo>
                  <a:lnTo>
                    <a:pt x="6" y="14"/>
                  </a:lnTo>
                  <a:lnTo>
                    <a:pt x="8" y="12"/>
                  </a:lnTo>
                  <a:lnTo>
                    <a:pt x="10" y="10"/>
                  </a:lnTo>
                  <a:lnTo>
                    <a:pt x="8" y="10"/>
                  </a:lnTo>
                  <a:lnTo>
                    <a:pt x="8" y="8"/>
                  </a:lnTo>
                  <a:lnTo>
                    <a:pt x="10" y="6"/>
                  </a:lnTo>
                  <a:lnTo>
                    <a:pt x="12" y="6"/>
                  </a:lnTo>
                  <a:lnTo>
                    <a:pt x="10" y="4"/>
                  </a:lnTo>
                  <a:lnTo>
                    <a:pt x="10" y="0"/>
                  </a:lnTo>
                  <a:lnTo>
                    <a:pt x="12" y="0"/>
                  </a:lnTo>
                  <a:close/>
                </a:path>
              </a:pathLst>
            </a:custGeom>
            <a:solidFill>
              <a:schemeClr val="tx2"/>
            </a:solidFill>
            <a:ln w="3175">
              <a:solidFill>
                <a:schemeClr val="bg1"/>
              </a:solidFill>
              <a:round/>
              <a:headEnd/>
              <a:tailEnd/>
            </a:ln>
          </p:spPr>
          <p:txBody>
            <a:bodyPr/>
            <a:lstStyle/>
            <a:p>
              <a:endParaRPr lang="fr-FR" dirty="0"/>
            </a:p>
          </p:txBody>
        </p:sp>
        <p:sp>
          <p:nvSpPr>
            <p:cNvPr id="5537" name="Freeform 606"/>
            <p:cNvSpPr>
              <a:spLocks/>
            </p:cNvSpPr>
            <p:nvPr/>
          </p:nvSpPr>
          <p:spPr bwMode="auto">
            <a:xfrm>
              <a:off x="2679" y="1628"/>
              <a:ext cx="12" cy="18"/>
            </a:xfrm>
            <a:custGeom>
              <a:avLst/>
              <a:gdLst>
                <a:gd name="T0" fmla="*/ 12 w 12"/>
                <a:gd name="T1" fmla="*/ 0 h 18"/>
                <a:gd name="T2" fmla="*/ 10 w 12"/>
                <a:gd name="T3" fmla="*/ 0 h 18"/>
                <a:gd name="T4" fmla="*/ 4 w 12"/>
                <a:gd name="T5" fmla="*/ 4 h 18"/>
                <a:gd name="T6" fmla="*/ 4 w 12"/>
                <a:gd name="T7" fmla="*/ 6 h 18"/>
                <a:gd name="T8" fmla="*/ 2 w 12"/>
                <a:gd name="T9" fmla="*/ 8 h 18"/>
                <a:gd name="T10" fmla="*/ 0 w 12"/>
                <a:gd name="T11" fmla="*/ 6 h 18"/>
                <a:gd name="T12" fmla="*/ 0 w 12"/>
                <a:gd name="T13" fmla="*/ 8 h 18"/>
                <a:gd name="T14" fmla="*/ 0 w 12"/>
                <a:gd name="T15" fmla="*/ 12 h 18"/>
                <a:gd name="T16" fmla="*/ 0 w 12"/>
                <a:gd name="T17" fmla="*/ 14 h 18"/>
                <a:gd name="T18" fmla="*/ 0 w 12"/>
                <a:gd name="T19" fmla="*/ 16 h 18"/>
                <a:gd name="T20" fmla="*/ 0 w 12"/>
                <a:gd name="T21" fmla="*/ 18 h 18"/>
                <a:gd name="T22" fmla="*/ 2 w 12"/>
                <a:gd name="T23" fmla="*/ 18 h 18"/>
                <a:gd name="T24" fmla="*/ 2 w 12"/>
                <a:gd name="T25" fmla="*/ 16 h 18"/>
                <a:gd name="T26" fmla="*/ 4 w 12"/>
                <a:gd name="T27" fmla="*/ 16 h 18"/>
                <a:gd name="T28" fmla="*/ 6 w 12"/>
                <a:gd name="T29" fmla="*/ 14 h 18"/>
                <a:gd name="T30" fmla="*/ 8 w 12"/>
                <a:gd name="T31" fmla="*/ 12 h 18"/>
                <a:gd name="T32" fmla="*/ 10 w 12"/>
                <a:gd name="T33" fmla="*/ 10 h 18"/>
                <a:gd name="T34" fmla="*/ 8 w 12"/>
                <a:gd name="T35" fmla="*/ 10 h 18"/>
                <a:gd name="T36" fmla="*/ 8 w 12"/>
                <a:gd name="T37" fmla="*/ 8 h 18"/>
                <a:gd name="T38" fmla="*/ 10 w 12"/>
                <a:gd name="T39" fmla="*/ 6 h 18"/>
                <a:gd name="T40" fmla="*/ 12 w 12"/>
                <a:gd name="T41" fmla="*/ 6 h 18"/>
                <a:gd name="T42" fmla="*/ 10 w 12"/>
                <a:gd name="T43" fmla="*/ 4 h 18"/>
                <a:gd name="T44" fmla="*/ 10 w 12"/>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18"/>
                <a:gd name="T71" fmla="*/ 12 w 12"/>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18">
                  <a:moveTo>
                    <a:pt x="12" y="0"/>
                  </a:moveTo>
                  <a:lnTo>
                    <a:pt x="10" y="0"/>
                  </a:lnTo>
                  <a:lnTo>
                    <a:pt x="4" y="4"/>
                  </a:lnTo>
                  <a:lnTo>
                    <a:pt x="4" y="6"/>
                  </a:lnTo>
                  <a:lnTo>
                    <a:pt x="2" y="8"/>
                  </a:lnTo>
                  <a:lnTo>
                    <a:pt x="0" y="6"/>
                  </a:lnTo>
                  <a:lnTo>
                    <a:pt x="0" y="8"/>
                  </a:lnTo>
                  <a:lnTo>
                    <a:pt x="0" y="12"/>
                  </a:lnTo>
                  <a:lnTo>
                    <a:pt x="0" y="14"/>
                  </a:lnTo>
                  <a:lnTo>
                    <a:pt x="0" y="16"/>
                  </a:lnTo>
                  <a:lnTo>
                    <a:pt x="0" y="18"/>
                  </a:lnTo>
                  <a:lnTo>
                    <a:pt x="2" y="18"/>
                  </a:lnTo>
                  <a:lnTo>
                    <a:pt x="2" y="16"/>
                  </a:lnTo>
                  <a:lnTo>
                    <a:pt x="4" y="16"/>
                  </a:lnTo>
                  <a:lnTo>
                    <a:pt x="6" y="14"/>
                  </a:lnTo>
                  <a:lnTo>
                    <a:pt x="8" y="12"/>
                  </a:lnTo>
                  <a:lnTo>
                    <a:pt x="10" y="10"/>
                  </a:lnTo>
                  <a:lnTo>
                    <a:pt x="8" y="10"/>
                  </a:lnTo>
                  <a:lnTo>
                    <a:pt x="8" y="8"/>
                  </a:lnTo>
                  <a:lnTo>
                    <a:pt x="10" y="6"/>
                  </a:lnTo>
                  <a:lnTo>
                    <a:pt x="12" y="6"/>
                  </a:lnTo>
                  <a:lnTo>
                    <a:pt x="10" y="4"/>
                  </a:lnTo>
                  <a:lnTo>
                    <a:pt x="10" y="0"/>
                  </a:lnTo>
                </a:path>
              </a:pathLst>
            </a:custGeom>
            <a:solidFill>
              <a:schemeClr val="tx2"/>
            </a:solidFill>
            <a:ln w="3175">
              <a:solidFill>
                <a:schemeClr val="bg1"/>
              </a:solidFill>
              <a:round/>
              <a:headEnd/>
              <a:tailEnd/>
            </a:ln>
          </p:spPr>
          <p:txBody>
            <a:bodyPr/>
            <a:lstStyle/>
            <a:p>
              <a:endParaRPr lang="fr-FR" dirty="0"/>
            </a:p>
          </p:txBody>
        </p:sp>
        <p:sp>
          <p:nvSpPr>
            <p:cNvPr id="5538" name="Freeform 607"/>
            <p:cNvSpPr>
              <a:spLocks/>
            </p:cNvSpPr>
            <p:nvPr/>
          </p:nvSpPr>
          <p:spPr bwMode="auto">
            <a:xfrm>
              <a:off x="2671" y="1650"/>
              <a:ext cx="6" cy="4"/>
            </a:xfrm>
            <a:custGeom>
              <a:avLst/>
              <a:gdLst>
                <a:gd name="T0" fmla="*/ 6 w 6"/>
                <a:gd name="T1" fmla="*/ 0 h 4"/>
                <a:gd name="T2" fmla="*/ 0 w 6"/>
                <a:gd name="T3" fmla="*/ 0 h 4"/>
                <a:gd name="T4" fmla="*/ 0 w 6"/>
                <a:gd name="T5" fmla="*/ 2 h 4"/>
                <a:gd name="T6" fmla="*/ 4 w 6"/>
                <a:gd name="T7" fmla="*/ 4 h 4"/>
                <a:gd name="T8" fmla="*/ 6 w 6"/>
                <a:gd name="T9" fmla="*/ 4 h 4"/>
                <a:gd name="T10" fmla="*/ 6 w 6"/>
                <a:gd name="T11" fmla="*/ 2 h 4"/>
                <a:gd name="T12" fmla="*/ 6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6" y="0"/>
                  </a:moveTo>
                  <a:lnTo>
                    <a:pt x="0" y="0"/>
                  </a:lnTo>
                  <a:lnTo>
                    <a:pt x="0" y="2"/>
                  </a:lnTo>
                  <a:lnTo>
                    <a:pt x="4" y="4"/>
                  </a:lnTo>
                  <a:lnTo>
                    <a:pt x="6" y="4"/>
                  </a:lnTo>
                  <a:lnTo>
                    <a:pt x="6" y="2"/>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539" name="Freeform 608"/>
            <p:cNvSpPr>
              <a:spLocks/>
            </p:cNvSpPr>
            <p:nvPr/>
          </p:nvSpPr>
          <p:spPr bwMode="auto">
            <a:xfrm>
              <a:off x="2671" y="1650"/>
              <a:ext cx="8" cy="4"/>
            </a:xfrm>
            <a:custGeom>
              <a:avLst/>
              <a:gdLst>
                <a:gd name="T0" fmla="*/ 6 w 8"/>
                <a:gd name="T1" fmla="*/ 0 h 4"/>
                <a:gd name="T2" fmla="*/ 8 w 8"/>
                <a:gd name="T3" fmla="*/ 0 h 4"/>
                <a:gd name="T4" fmla="*/ 8 w 8"/>
                <a:gd name="T5" fmla="*/ 0 h 4"/>
                <a:gd name="T6" fmla="*/ 0 w 8"/>
                <a:gd name="T7" fmla="*/ 0 h 4"/>
                <a:gd name="T8" fmla="*/ 0 w 8"/>
                <a:gd name="T9" fmla="*/ 2 h 4"/>
                <a:gd name="T10" fmla="*/ 4 w 8"/>
                <a:gd name="T11" fmla="*/ 4 h 4"/>
                <a:gd name="T12" fmla="*/ 6 w 8"/>
                <a:gd name="T13" fmla="*/ 4 h 4"/>
                <a:gd name="T14" fmla="*/ 6 w 8"/>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6" y="0"/>
                  </a:moveTo>
                  <a:lnTo>
                    <a:pt x="8" y="0"/>
                  </a:lnTo>
                  <a:lnTo>
                    <a:pt x="0" y="0"/>
                  </a:lnTo>
                  <a:lnTo>
                    <a:pt x="0" y="2"/>
                  </a:lnTo>
                  <a:lnTo>
                    <a:pt x="4" y="4"/>
                  </a:lnTo>
                  <a:lnTo>
                    <a:pt x="6" y="4"/>
                  </a:lnTo>
                  <a:lnTo>
                    <a:pt x="6" y="2"/>
                  </a:lnTo>
                </a:path>
              </a:pathLst>
            </a:custGeom>
            <a:solidFill>
              <a:schemeClr val="tx2"/>
            </a:solidFill>
            <a:ln w="3175">
              <a:solidFill>
                <a:schemeClr val="bg1"/>
              </a:solidFill>
              <a:round/>
              <a:headEnd/>
              <a:tailEnd/>
            </a:ln>
          </p:spPr>
          <p:txBody>
            <a:bodyPr/>
            <a:lstStyle/>
            <a:p>
              <a:endParaRPr lang="fr-FR" dirty="0"/>
            </a:p>
          </p:txBody>
        </p:sp>
        <p:sp>
          <p:nvSpPr>
            <p:cNvPr id="5540" name="Freeform 609"/>
            <p:cNvSpPr>
              <a:spLocks/>
            </p:cNvSpPr>
            <p:nvPr/>
          </p:nvSpPr>
          <p:spPr bwMode="auto">
            <a:xfrm>
              <a:off x="2735" y="1606"/>
              <a:ext cx="8" cy="8"/>
            </a:xfrm>
            <a:custGeom>
              <a:avLst/>
              <a:gdLst>
                <a:gd name="T0" fmla="*/ 8 w 8"/>
                <a:gd name="T1" fmla="*/ 6 h 8"/>
                <a:gd name="T2" fmla="*/ 4 w 8"/>
                <a:gd name="T3" fmla="*/ 6 h 8"/>
                <a:gd name="T4" fmla="*/ 2 w 8"/>
                <a:gd name="T5" fmla="*/ 2 h 8"/>
                <a:gd name="T6" fmla="*/ 0 w 8"/>
                <a:gd name="T7" fmla="*/ 0 h 8"/>
                <a:gd name="T8" fmla="*/ 0 w 8"/>
                <a:gd name="T9" fmla="*/ 6 h 8"/>
                <a:gd name="T10" fmla="*/ 4 w 8"/>
                <a:gd name="T11" fmla="*/ 6 h 8"/>
                <a:gd name="T12" fmla="*/ 8 w 8"/>
                <a:gd name="T13" fmla="*/ 8 h 8"/>
                <a:gd name="T14" fmla="*/ 8 w 8"/>
                <a:gd name="T15" fmla="*/ 8 h 8"/>
                <a:gd name="T16" fmla="*/ 8 w 8"/>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6"/>
                  </a:moveTo>
                  <a:lnTo>
                    <a:pt x="4" y="6"/>
                  </a:lnTo>
                  <a:lnTo>
                    <a:pt x="2" y="2"/>
                  </a:lnTo>
                  <a:lnTo>
                    <a:pt x="0" y="0"/>
                  </a:lnTo>
                  <a:lnTo>
                    <a:pt x="0" y="6"/>
                  </a:lnTo>
                  <a:lnTo>
                    <a:pt x="4" y="6"/>
                  </a:lnTo>
                  <a:lnTo>
                    <a:pt x="8" y="8"/>
                  </a:lnTo>
                  <a:lnTo>
                    <a:pt x="8" y="6"/>
                  </a:lnTo>
                  <a:close/>
                </a:path>
              </a:pathLst>
            </a:custGeom>
            <a:solidFill>
              <a:schemeClr val="tx2"/>
            </a:solidFill>
            <a:ln w="3175">
              <a:solidFill>
                <a:schemeClr val="bg1"/>
              </a:solidFill>
              <a:round/>
              <a:headEnd/>
              <a:tailEnd/>
            </a:ln>
          </p:spPr>
          <p:txBody>
            <a:bodyPr/>
            <a:lstStyle/>
            <a:p>
              <a:endParaRPr lang="fr-FR" dirty="0"/>
            </a:p>
          </p:txBody>
        </p:sp>
        <p:sp>
          <p:nvSpPr>
            <p:cNvPr id="5541" name="Freeform 610"/>
            <p:cNvSpPr>
              <a:spLocks/>
            </p:cNvSpPr>
            <p:nvPr/>
          </p:nvSpPr>
          <p:spPr bwMode="auto">
            <a:xfrm>
              <a:off x="2735" y="1606"/>
              <a:ext cx="8" cy="8"/>
            </a:xfrm>
            <a:custGeom>
              <a:avLst/>
              <a:gdLst>
                <a:gd name="T0" fmla="*/ 8 w 8"/>
                <a:gd name="T1" fmla="*/ 6 h 8"/>
                <a:gd name="T2" fmla="*/ 4 w 8"/>
                <a:gd name="T3" fmla="*/ 6 h 8"/>
                <a:gd name="T4" fmla="*/ 2 w 8"/>
                <a:gd name="T5" fmla="*/ 2 h 8"/>
                <a:gd name="T6" fmla="*/ 0 w 8"/>
                <a:gd name="T7" fmla="*/ 0 h 8"/>
                <a:gd name="T8" fmla="*/ 0 w 8"/>
                <a:gd name="T9" fmla="*/ 6 h 8"/>
                <a:gd name="T10" fmla="*/ 4 w 8"/>
                <a:gd name="T11" fmla="*/ 6 h 8"/>
                <a:gd name="T12" fmla="*/ 8 w 8"/>
                <a:gd name="T13" fmla="*/ 8 h 8"/>
                <a:gd name="T14" fmla="*/ 8 w 8"/>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6"/>
                  </a:moveTo>
                  <a:lnTo>
                    <a:pt x="4" y="6"/>
                  </a:lnTo>
                  <a:lnTo>
                    <a:pt x="2" y="2"/>
                  </a:lnTo>
                  <a:lnTo>
                    <a:pt x="0" y="0"/>
                  </a:lnTo>
                  <a:lnTo>
                    <a:pt x="0" y="6"/>
                  </a:lnTo>
                  <a:lnTo>
                    <a:pt x="4" y="6"/>
                  </a:lnTo>
                  <a:lnTo>
                    <a:pt x="8" y="8"/>
                  </a:lnTo>
                </a:path>
              </a:pathLst>
            </a:custGeom>
            <a:solidFill>
              <a:schemeClr val="tx2"/>
            </a:solidFill>
            <a:ln w="3175">
              <a:solidFill>
                <a:schemeClr val="bg1"/>
              </a:solidFill>
              <a:round/>
              <a:headEnd/>
              <a:tailEnd/>
            </a:ln>
          </p:spPr>
          <p:txBody>
            <a:bodyPr/>
            <a:lstStyle/>
            <a:p>
              <a:endParaRPr lang="fr-FR" dirty="0"/>
            </a:p>
          </p:txBody>
        </p:sp>
        <p:sp>
          <p:nvSpPr>
            <p:cNvPr id="5542" name="Freeform 611"/>
            <p:cNvSpPr>
              <a:spLocks/>
            </p:cNvSpPr>
            <p:nvPr/>
          </p:nvSpPr>
          <p:spPr bwMode="auto">
            <a:xfrm>
              <a:off x="2733" y="1614"/>
              <a:ext cx="4" cy="2"/>
            </a:xfrm>
            <a:custGeom>
              <a:avLst/>
              <a:gdLst>
                <a:gd name="T0" fmla="*/ 4 w 4"/>
                <a:gd name="T1" fmla="*/ 2 h 2"/>
                <a:gd name="T2" fmla="*/ 2 w 4"/>
                <a:gd name="T3" fmla="*/ 0 h 2"/>
                <a:gd name="T4" fmla="*/ 0 w 4"/>
                <a:gd name="T5" fmla="*/ 0 h 2"/>
                <a:gd name="T6" fmla="*/ 0 w 4"/>
                <a:gd name="T7" fmla="*/ 2 h 2"/>
                <a:gd name="T8" fmla="*/ 2 w 4"/>
                <a:gd name="T9" fmla="*/ 2 h 2"/>
                <a:gd name="T10" fmla="*/ 2 w 4"/>
                <a:gd name="T11" fmla="*/ 2 h 2"/>
                <a:gd name="T12" fmla="*/ 4 w 4"/>
                <a:gd name="T13" fmla="*/ 2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2"/>
                  </a:moveTo>
                  <a:lnTo>
                    <a:pt x="2" y="0"/>
                  </a:lnTo>
                  <a:lnTo>
                    <a:pt x="0" y="0"/>
                  </a:lnTo>
                  <a:lnTo>
                    <a:pt x="0" y="2"/>
                  </a:lnTo>
                  <a:lnTo>
                    <a:pt x="2"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543" name="Freeform 612"/>
            <p:cNvSpPr>
              <a:spLocks/>
            </p:cNvSpPr>
            <p:nvPr/>
          </p:nvSpPr>
          <p:spPr bwMode="auto">
            <a:xfrm>
              <a:off x="2733" y="1614"/>
              <a:ext cx="4" cy="2"/>
            </a:xfrm>
            <a:custGeom>
              <a:avLst/>
              <a:gdLst>
                <a:gd name="T0" fmla="*/ 4 w 4"/>
                <a:gd name="T1" fmla="*/ 2 h 2"/>
                <a:gd name="T2" fmla="*/ 2 w 4"/>
                <a:gd name="T3" fmla="*/ 0 h 2"/>
                <a:gd name="T4" fmla="*/ 0 w 4"/>
                <a:gd name="T5" fmla="*/ 0 h 2"/>
                <a:gd name="T6" fmla="*/ 0 w 4"/>
                <a:gd name="T7" fmla="*/ 2 h 2"/>
                <a:gd name="T8" fmla="*/ 2 w 4"/>
                <a:gd name="T9" fmla="*/ 2 h 2"/>
                <a:gd name="T10" fmla="*/ 2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2" y="0"/>
                  </a:lnTo>
                  <a:lnTo>
                    <a:pt x="0" y="0"/>
                  </a:lnTo>
                  <a:lnTo>
                    <a:pt x="0" y="2"/>
                  </a:lnTo>
                  <a:lnTo>
                    <a:pt x="2" y="2"/>
                  </a:lnTo>
                </a:path>
              </a:pathLst>
            </a:custGeom>
            <a:solidFill>
              <a:schemeClr val="tx2"/>
            </a:solidFill>
            <a:ln w="3175">
              <a:solidFill>
                <a:schemeClr val="bg1"/>
              </a:solidFill>
              <a:round/>
              <a:headEnd/>
              <a:tailEnd/>
            </a:ln>
          </p:spPr>
          <p:txBody>
            <a:bodyPr/>
            <a:lstStyle/>
            <a:p>
              <a:endParaRPr lang="fr-FR" dirty="0"/>
            </a:p>
          </p:txBody>
        </p:sp>
        <p:sp>
          <p:nvSpPr>
            <p:cNvPr id="5544" name="Freeform 613"/>
            <p:cNvSpPr>
              <a:spLocks/>
            </p:cNvSpPr>
            <p:nvPr/>
          </p:nvSpPr>
          <p:spPr bwMode="auto">
            <a:xfrm>
              <a:off x="2693" y="1622"/>
              <a:ext cx="116" cy="221"/>
            </a:xfrm>
            <a:custGeom>
              <a:avLst/>
              <a:gdLst>
                <a:gd name="T0" fmla="*/ 60 w 116"/>
                <a:gd name="T1" fmla="*/ 207 h 221"/>
                <a:gd name="T2" fmla="*/ 70 w 116"/>
                <a:gd name="T3" fmla="*/ 203 h 221"/>
                <a:gd name="T4" fmla="*/ 76 w 116"/>
                <a:gd name="T5" fmla="*/ 201 h 221"/>
                <a:gd name="T6" fmla="*/ 106 w 116"/>
                <a:gd name="T7" fmla="*/ 199 h 221"/>
                <a:gd name="T8" fmla="*/ 102 w 116"/>
                <a:gd name="T9" fmla="*/ 189 h 221"/>
                <a:gd name="T10" fmla="*/ 104 w 116"/>
                <a:gd name="T11" fmla="*/ 183 h 221"/>
                <a:gd name="T12" fmla="*/ 106 w 116"/>
                <a:gd name="T13" fmla="*/ 179 h 221"/>
                <a:gd name="T14" fmla="*/ 110 w 116"/>
                <a:gd name="T15" fmla="*/ 175 h 221"/>
                <a:gd name="T16" fmla="*/ 116 w 116"/>
                <a:gd name="T17" fmla="*/ 157 h 221"/>
                <a:gd name="T18" fmla="*/ 96 w 116"/>
                <a:gd name="T19" fmla="*/ 155 h 221"/>
                <a:gd name="T20" fmla="*/ 96 w 116"/>
                <a:gd name="T21" fmla="*/ 146 h 221"/>
                <a:gd name="T22" fmla="*/ 86 w 116"/>
                <a:gd name="T23" fmla="*/ 132 h 221"/>
                <a:gd name="T24" fmla="*/ 92 w 116"/>
                <a:gd name="T25" fmla="*/ 130 h 221"/>
                <a:gd name="T26" fmla="*/ 74 w 116"/>
                <a:gd name="T27" fmla="*/ 110 h 221"/>
                <a:gd name="T28" fmla="*/ 62 w 116"/>
                <a:gd name="T29" fmla="*/ 80 h 221"/>
                <a:gd name="T30" fmla="*/ 46 w 116"/>
                <a:gd name="T31" fmla="*/ 74 h 221"/>
                <a:gd name="T32" fmla="*/ 44 w 116"/>
                <a:gd name="T33" fmla="*/ 68 h 221"/>
                <a:gd name="T34" fmla="*/ 46 w 116"/>
                <a:gd name="T35" fmla="*/ 60 h 221"/>
                <a:gd name="T36" fmla="*/ 54 w 116"/>
                <a:gd name="T37" fmla="*/ 56 h 221"/>
                <a:gd name="T38" fmla="*/ 64 w 116"/>
                <a:gd name="T39" fmla="*/ 30 h 221"/>
                <a:gd name="T40" fmla="*/ 32 w 116"/>
                <a:gd name="T41" fmla="*/ 30 h 221"/>
                <a:gd name="T42" fmla="*/ 26 w 116"/>
                <a:gd name="T43" fmla="*/ 28 h 221"/>
                <a:gd name="T44" fmla="*/ 28 w 116"/>
                <a:gd name="T45" fmla="*/ 20 h 221"/>
                <a:gd name="T46" fmla="*/ 40 w 116"/>
                <a:gd name="T47" fmla="*/ 10 h 221"/>
                <a:gd name="T48" fmla="*/ 26 w 116"/>
                <a:gd name="T49" fmla="*/ 4 h 221"/>
                <a:gd name="T50" fmla="*/ 14 w 116"/>
                <a:gd name="T51" fmla="*/ 8 h 221"/>
                <a:gd name="T52" fmla="*/ 10 w 116"/>
                <a:gd name="T53" fmla="*/ 16 h 221"/>
                <a:gd name="T54" fmla="*/ 4 w 116"/>
                <a:gd name="T55" fmla="*/ 30 h 221"/>
                <a:gd name="T56" fmla="*/ 4 w 116"/>
                <a:gd name="T57" fmla="*/ 36 h 221"/>
                <a:gd name="T58" fmla="*/ 8 w 116"/>
                <a:gd name="T59" fmla="*/ 38 h 221"/>
                <a:gd name="T60" fmla="*/ 6 w 116"/>
                <a:gd name="T61" fmla="*/ 46 h 221"/>
                <a:gd name="T62" fmla="*/ 0 w 116"/>
                <a:gd name="T63" fmla="*/ 54 h 221"/>
                <a:gd name="T64" fmla="*/ 12 w 116"/>
                <a:gd name="T65" fmla="*/ 56 h 221"/>
                <a:gd name="T66" fmla="*/ 8 w 116"/>
                <a:gd name="T67" fmla="*/ 78 h 221"/>
                <a:gd name="T68" fmla="*/ 6 w 116"/>
                <a:gd name="T69" fmla="*/ 92 h 221"/>
                <a:gd name="T70" fmla="*/ 14 w 116"/>
                <a:gd name="T71" fmla="*/ 68 h 221"/>
                <a:gd name="T72" fmla="*/ 12 w 116"/>
                <a:gd name="T73" fmla="*/ 76 h 221"/>
                <a:gd name="T74" fmla="*/ 16 w 116"/>
                <a:gd name="T75" fmla="*/ 72 h 221"/>
                <a:gd name="T76" fmla="*/ 18 w 116"/>
                <a:gd name="T77" fmla="*/ 82 h 221"/>
                <a:gd name="T78" fmla="*/ 16 w 116"/>
                <a:gd name="T79" fmla="*/ 102 h 221"/>
                <a:gd name="T80" fmla="*/ 18 w 116"/>
                <a:gd name="T81" fmla="*/ 108 h 221"/>
                <a:gd name="T82" fmla="*/ 26 w 116"/>
                <a:gd name="T83" fmla="*/ 104 h 221"/>
                <a:gd name="T84" fmla="*/ 44 w 116"/>
                <a:gd name="T85" fmla="*/ 102 h 221"/>
                <a:gd name="T86" fmla="*/ 38 w 116"/>
                <a:gd name="T87" fmla="*/ 116 h 221"/>
                <a:gd name="T88" fmla="*/ 46 w 116"/>
                <a:gd name="T89" fmla="*/ 122 h 221"/>
                <a:gd name="T90" fmla="*/ 48 w 116"/>
                <a:gd name="T91" fmla="*/ 126 h 221"/>
                <a:gd name="T92" fmla="*/ 46 w 116"/>
                <a:gd name="T93" fmla="*/ 134 h 221"/>
                <a:gd name="T94" fmla="*/ 46 w 116"/>
                <a:gd name="T95" fmla="*/ 140 h 221"/>
                <a:gd name="T96" fmla="*/ 22 w 116"/>
                <a:gd name="T97" fmla="*/ 155 h 221"/>
                <a:gd name="T98" fmla="*/ 32 w 116"/>
                <a:gd name="T99" fmla="*/ 161 h 221"/>
                <a:gd name="T100" fmla="*/ 16 w 116"/>
                <a:gd name="T101" fmla="*/ 183 h 221"/>
                <a:gd name="T102" fmla="*/ 24 w 116"/>
                <a:gd name="T103" fmla="*/ 179 h 221"/>
                <a:gd name="T104" fmla="*/ 30 w 116"/>
                <a:gd name="T105" fmla="*/ 185 h 221"/>
                <a:gd name="T106" fmla="*/ 40 w 116"/>
                <a:gd name="T107" fmla="*/ 189 h 221"/>
                <a:gd name="T108" fmla="*/ 52 w 116"/>
                <a:gd name="T109" fmla="*/ 181 h 221"/>
                <a:gd name="T110" fmla="*/ 46 w 116"/>
                <a:gd name="T111" fmla="*/ 193 h 221"/>
                <a:gd name="T112" fmla="*/ 24 w 116"/>
                <a:gd name="T113" fmla="*/ 203 h 221"/>
                <a:gd name="T114" fmla="*/ 8 w 116"/>
                <a:gd name="T115" fmla="*/ 219 h 221"/>
                <a:gd name="T116" fmla="*/ 16 w 116"/>
                <a:gd name="T117" fmla="*/ 217 h 221"/>
                <a:gd name="T118" fmla="*/ 34 w 116"/>
                <a:gd name="T119" fmla="*/ 215 h 221"/>
                <a:gd name="T120" fmla="*/ 42 w 116"/>
                <a:gd name="T121" fmla="*/ 207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221"/>
                <a:gd name="T185" fmla="*/ 116 w 116"/>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221">
                  <a:moveTo>
                    <a:pt x="54" y="209"/>
                  </a:moveTo>
                  <a:lnTo>
                    <a:pt x="54" y="207"/>
                  </a:lnTo>
                  <a:lnTo>
                    <a:pt x="58" y="207"/>
                  </a:lnTo>
                  <a:lnTo>
                    <a:pt x="60" y="207"/>
                  </a:lnTo>
                  <a:lnTo>
                    <a:pt x="62" y="207"/>
                  </a:lnTo>
                  <a:lnTo>
                    <a:pt x="60" y="205"/>
                  </a:lnTo>
                  <a:lnTo>
                    <a:pt x="68" y="205"/>
                  </a:lnTo>
                  <a:lnTo>
                    <a:pt x="70" y="203"/>
                  </a:lnTo>
                  <a:lnTo>
                    <a:pt x="70" y="201"/>
                  </a:lnTo>
                  <a:lnTo>
                    <a:pt x="72" y="201"/>
                  </a:lnTo>
                  <a:lnTo>
                    <a:pt x="74" y="203"/>
                  </a:lnTo>
                  <a:lnTo>
                    <a:pt x="76" y="201"/>
                  </a:lnTo>
                  <a:lnTo>
                    <a:pt x="78" y="203"/>
                  </a:lnTo>
                  <a:lnTo>
                    <a:pt x="90" y="203"/>
                  </a:lnTo>
                  <a:lnTo>
                    <a:pt x="92" y="203"/>
                  </a:lnTo>
                  <a:lnTo>
                    <a:pt x="106" y="199"/>
                  </a:lnTo>
                  <a:lnTo>
                    <a:pt x="112" y="193"/>
                  </a:lnTo>
                  <a:lnTo>
                    <a:pt x="112" y="191"/>
                  </a:lnTo>
                  <a:lnTo>
                    <a:pt x="112" y="189"/>
                  </a:lnTo>
                  <a:lnTo>
                    <a:pt x="102" y="189"/>
                  </a:lnTo>
                  <a:lnTo>
                    <a:pt x="102" y="187"/>
                  </a:lnTo>
                  <a:lnTo>
                    <a:pt x="100" y="185"/>
                  </a:lnTo>
                  <a:lnTo>
                    <a:pt x="102" y="185"/>
                  </a:lnTo>
                  <a:lnTo>
                    <a:pt x="104" y="183"/>
                  </a:lnTo>
                  <a:lnTo>
                    <a:pt x="104" y="181"/>
                  </a:lnTo>
                  <a:lnTo>
                    <a:pt x="102" y="181"/>
                  </a:lnTo>
                  <a:lnTo>
                    <a:pt x="104" y="179"/>
                  </a:lnTo>
                  <a:lnTo>
                    <a:pt x="106" y="179"/>
                  </a:lnTo>
                  <a:lnTo>
                    <a:pt x="108" y="179"/>
                  </a:lnTo>
                  <a:lnTo>
                    <a:pt x="110" y="179"/>
                  </a:lnTo>
                  <a:lnTo>
                    <a:pt x="110" y="177"/>
                  </a:lnTo>
                  <a:lnTo>
                    <a:pt x="110" y="175"/>
                  </a:lnTo>
                  <a:lnTo>
                    <a:pt x="112" y="173"/>
                  </a:lnTo>
                  <a:lnTo>
                    <a:pt x="114" y="171"/>
                  </a:lnTo>
                  <a:lnTo>
                    <a:pt x="116" y="161"/>
                  </a:lnTo>
                  <a:lnTo>
                    <a:pt x="116" y="157"/>
                  </a:lnTo>
                  <a:lnTo>
                    <a:pt x="114" y="153"/>
                  </a:lnTo>
                  <a:lnTo>
                    <a:pt x="108" y="151"/>
                  </a:lnTo>
                  <a:lnTo>
                    <a:pt x="100" y="151"/>
                  </a:lnTo>
                  <a:lnTo>
                    <a:pt x="96" y="155"/>
                  </a:lnTo>
                  <a:lnTo>
                    <a:pt x="92" y="153"/>
                  </a:lnTo>
                  <a:lnTo>
                    <a:pt x="92" y="151"/>
                  </a:lnTo>
                  <a:lnTo>
                    <a:pt x="96" y="148"/>
                  </a:lnTo>
                  <a:lnTo>
                    <a:pt x="96" y="146"/>
                  </a:lnTo>
                  <a:lnTo>
                    <a:pt x="96" y="144"/>
                  </a:lnTo>
                  <a:lnTo>
                    <a:pt x="92" y="136"/>
                  </a:lnTo>
                  <a:lnTo>
                    <a:pt x="90" y="136"/>
                  </a:lnTo>
                  <a:lnTo>
                    <a:pt x="86" y="132"/>
                  </a:lnTo>
                  <a:lnTo>
                    <a:pt x="90" y="134"/>
                  </a:lnTo>
                  <a:lnTo>
                    <a:pt x="94" y="136"/>
                  </a:lnTo>
                  <a:lnTo>
                    <a:pt x="94" y="134"/>
                  </a:lnTo>
                  <a:lnTo>
                    <a:pt x="92" y="130"/>
                  </a:lnTo>
                  <a:lnTo>
                    <a:pt x="88" y="126"/>
                  </a:lnTo>
                  <a:lnTo>
                    <a:pt x="88" y="122"/>
                  </a:lnTo>
                  <a:lnTo>
                    <a:pt x="82" y="112"/>
                  </a:lnTo>
                  <a:lnTo>
                    <a:pt x="74" y="110"/>
                  </a:lnTo>
                  <a:lnTo>
                    <a:pt x="74" y="108"/>
                  </a:lnTo>
                  <a:lnTo>
                    <a:pt x="68" y="96"/>
                  </a:lnTo>
                  <a:lnTo>
                    <a:pt x="68" y="86"/>
                  </a:lnTo>
                  <a:lnTo>
                    <a:pt x="62" y="80"/>
                  </a:lnTo>
                  <a:lnTo>
                    <a:pt x="60" y="78"/>
                  </a:lnTo>
                  <a:lnTo>
                    <a:pt x="52" y="72"/>
                  </a:lnTo>
                  <a:lnTo>
                    <a:pt x="50" y="72"/>
                  </a:lnTo>
                  <a:lnTo>
                    <a:pt x="46" y="74"/>
                  </a:lnTo>
                  <a:lnTo>
                    <a:pt x="42" y="74"/>
                  </a:lnTo>
                  <a:lnTo>
                    <a:pt x="42" y="72"/>
                  </a:lnTo>
                  <a:lnTo>
                    <a:pt x="42" y="70"/>
                  </a:lnTo>
                  <a:lnTo>
                    <a:pt x="44" y="68"/>
                  </a:lnTo>
                  <a:lnTo>
                    <a:pt x="50" y="68"/>
                  </a:lnTo>
                  <a:lnTo>
                    <a:pt x="52" y="66"/>
                  </a:lnTo>
                  <a:lnTo>
                    <a:pt x="48" y="62"/>
                  </a:lnTo>
                  <a:lnTo>
                    <a:pt x="46" y="60"/>
                  </a:lnTo>
                  <a:lnTo>
                    <a:pt x="50" y="60"/>
                  </a:lnTo>
                  <a:lnTo>
                    <a:pt x="52" y="60"/>
                  </a:lnTo>
                  <a:lnTo>
                    <a:pt x="52" y="58"/>
                  </a:lnTo>
                  <a:lnTo>
                    <a:pt x="54" y="56"/>
                  </a:lnTo>
                  <a:lnTo>
                    <a:pt x="58" y="50"/>
                  </a:lnTo>
                  <a:lnTo>
                    <a:pt x="60" y="40"/>
                  </a:lnTo>
                  <a:lnTo>
                    <a:pt x="64" y="36"/>
                  </a:lnTo>
                  <a:lnTo>
                    <a:pt x="64" y="30"/>
                  </a:lnTo>
                  <a:lnTo>
                    <a:pt x="62" y="28"/>
                  </a:lnTo>
                  <a:lnTo>
                    <a:pt x="44" y="28"/>
                  </a:lnTo>
                  <a:lnTo>
                    <a:pt x="42" y="26"/>
                  </a:lnTo>
                  <a:lnTo>
                    <a:pt x="32" y="30"/>
                  </a:lnTo>
                  <a:lnTo>
                    <a:pt x="30" y="32"/>
                  </a:lnTo>
                  <a:lnTo>
                    <a:pt x="28" y="30"/>
                  </a:lnTo>
                  <a:lnTo>
                    <a:pt x="28" y="28"/>
                  </a:lnTo>
                  <a:lnTo>
                    <a:pt x="26" y="28"/>
                  </a:lnTo>
                  <a:lnTo>
                    <a:pt x="30" y="26"/>
                  </a:lnTo>
                  <a:lnTo>
                    <a:pt x="34" y="24"/>
                  </a:lnTo>
                  <a:lnTo>
                    <a:pt x="28" y="24"/>
                  </a:lnTo>
                  <a:lnTo>
                    <a:pt x="28" y="20"/>
                  </a:lnTo>
                  <a:lnTo>
                    <a:pt x="30" y="22"/>
                  </a:lnTo>
                  <a:lnTo>
                    <a:pt x="32" y="18"/>
                  </a:lnTo>
                  <a:lnTo>
                    <a:pt x="38" y="14"/>
                  </a:lnTo>
                  <a:lnTo>
                    <a:pt x="40" y="10"/>
                  </a:lnTo>
                  <a:lnTo>
                    <a:pt x="44" y="8"/>
                  </a:lnTo>
                  <a:lnTo>
                    <a:pt x="44" y="2"/>
                  </a:lnTo>
                  <a:lnTo>
                    <a:pt x="40" y="0"/>
                  </a:lnTo>
                  <a:lnTo>
                    <a:pt x="26" y="4"/>
                  </a:lnTo>
                  <a:lnTo>
                    <a:pt x="26" y="2"/>
                  </a:lnTo>
                  <a:lnTo>
                    <a:pt x="20" y="2"/>
                  </a:lnTo>
                  <a:lnTo>
                    <a:pt x="18" y="2"/>
                  </a:lnTo>
                  <a:lnTo>
                    <a:pt x="14" y="8"/>
                  </a:lnTo>
                  <a:lnTo>
                    <a:pt x="14" y="12"/>
                  </a:lnTo>
                  <a:lnTo>
                    <a:pt x="10" y="12"/>
                  </a:lnTo>
                  <a:lnTo>
                    <a:pt x="12" y="16"/>
                  </a:lnTo>
                  <a:lnTo>
                    <a:pt x="10" y="16"/>
                  </a:lnTo>
                  <a:lnTo>
                    <a:pt x="10" y="18"/>
                  </a:lnTo>
                  <a:lnTo>
                    <a:pt x="12" y="20"/>
                  </a:lnTo>
                  <a:lnTo>
                    <a:pt x="4" y="24"/>
                  </a:lnTo>
                  <a:lnTo>
                    <a:pt x="4" y="30"/>
                  </a:lnTo>
                  <a:lnTo>
                    <a:pt x="6" y="30"/>
                  </a:lnTo>
                  <a:lnTo>
                    <a:pt x="6" y="32"/>
                  </a:lnTo>
                  <a:lnTo>
                    <a:pt x="4" y="32"/>
                  </a:lnTo>
                  <a:lnTo>
                    <a:pt x="4" y="36"/>
                  </a:lnTo>
                  <a:lnTo>
                    <a:pt x="6" y="36"/>
                  </a:lnTo>
                  <a:lnTo>
                    <a:pt x="8" y="36"/>
                  </a:lnTo>
                  <a:lnTo>
                    <a:pt x="6" y="38"/>
                  </a:lnTo>
                  <a:lnTo>
                    <a:pt x="8" y="38"/>
                  </a:lnTo>
                  <a:lnTo>
                    <a:pt x="6" y="42"/>
                  </a:lnTo>
                  <a:lnTo>
                    <a:pt x="8" y="44"/>
                  </a:lnTo>
                  <a:lnTo>
                    <a:pt x="6" y="44"/>
                  </a:lnTo>
                  <a:lnTo>
                    <a:pt x="6" y="46"/>
                  </a:lnTo>
                  <a:lnTo>
                    <a:pt x="4" y="46"/>
                  </a:lnTo>
                  <a:lnTo>
                    <a:pt x="4" y="48"/>
                  </a:lnTo>
                  <a:lnTo>
                    <a:pt x="4" y="52"/>
                  </a:lnTo>
                  <a:lnTo>
                    <a:pt x="0" y="54"/>
                  </a:lnTo>
                  <a:lnTo>
                    <a:pt x="2" y="56"/>
                  </a:lnTo>
                  <a:lnTo>
                    <a:pt x="2" y="58"/>
                  </a:lnTo>
                  <a:lnTo>
                    <a:pt x="6" y="60"/>
                  </a:lnTo>
                  <a:lnTo>
                    <a:pt x="12" y="56"/>
                  </a:lnTo>
                  <a:lnTo>
                    <a:pt x="12" y="58"/>
                  </a:lnTo>
                  <a:lnTo>
                    <a:pt x="6" y="76"/>
                  </a:lnTo>
                  <a:lnTo>
                    <a:pt x="6" y="78"/>
                  </a:lnTo>
                  <a:lnTo>
                    <a:pt x="8" y="78"/>
                  </a:lnTo>
                  <a:lnTo>
                    <a:pt x="8" y="80"/>
                  </a:lnTo>
                  <a:lnTo>
                    <a:pt x="6" y="84"/>
                  </a:lnTo>
                  <a:lnTo>
                    <a:pt x="4" y="92"/>
                  </a:lnTo>
                  <a:lnTo>
                    <a:pt x="6" y="92"/>
                  </a:lnTo>
                  <a:lnTo>
                    <a:pt x="8" y="90"/>
                  </a:lnTo>
                  <a:lnTo>
                    <a:pt x="12" y="80"/>
                  </a:lnTo>
                  <a:lnTo>
                    <a:pt x="10" y="72"/>
                  </a:lnTo>
                  <a:lnTo>
                    <a:pt x="14" y="68"/>
                  </a:lnTo>
                  <a:lnTo>
                    <a:pt x="14" y="70"/>
                  </a:lnTo>
                  <a:lnTo>
                    <a:pt x="12" y="74"/>
                  </a:lnTo>
                  <a:lnTo>
                    <a:pt x="12" y="78"/>
                  </a:lnTo>
                  <a:lnTo>
                    <a:pt x="12" y="76"/>
                  </a:lnTo>
                  <a:lnTo>
                    <a:pt x="14" y="76"/>
                  </a:lnTo>
                  <a:lnTo>
                    <a:pt x="14" y="74"/>
                  </a:lnTo>
                  <a:lnTo>
                    <a:pt x="16" y="76"/>
                  </a:lnTo>
                  <a:lnTo>
                    <a:pt x="16" y="72"/>
                  </a:lnTo>
                  <a:lnTo>
                    <a:pt x="20" y="72"/>
                  </a:lnTo>
                  <a:lnTo>
                    <a:pt x="20" y="74"/>
                  </a:lnTo>
                  <a:lnTo>
                    <a:pt x="18" y="78"/>
                  </a:lnTo>
                  <a:lnTo>
                    <a:pt x="18" y="82"/>
                  </a:lnTo>
                  <a:lnTo>
                    <a:pt x="20" y="84"/>
                  </a:lnTo>
                  <a:lnTo>
                    <a:pt x="20" y="88"/>
                  </a:lnTo>
                  <a:lnTo>
                    <a:pt x="16" y="100"/>
                  </a:lnTo>
                  <a:lnTo>
                    <a:pt x="16" y="102"/>
                  </a:lnTo>
                  <a:lnTo>
                    <a:pt x="14" y="100"/>
                  </a:lnTo>
                  <a:lnTo>
                    <a:pt x="14" y="102"/>
                  </a:lnTo>
                  <a:lnTo>
                    <a:pt x="16" y="108"/>
                  </a:lnTo>
                  <a:lnTo>
                    <a:pt x="18" y="108"/>
                  </a:lnTo>
                  <a:lnTo>
                    <a:pt x="18" y="104"/>
                  </a:lnTo>
                  <a:lnTo>
                    <a:pt x="24" y="108"/>
                  </a:lnTo>
                  <a:lnTo>
                    <a:pt x="26" y="106"/>
                  </a:lnTo>
                  <a:lnTo>
                    <a:pt x="26" y="104"/>
                  </a:lnTo>
                  <a:lnTo>
                    <a:pt x="32" y="104"/>
                  </a:lnTo>
                  <a:lnTo>
                    <a:pt x="36" y="102"/>
                  </a:lnTo>
                  <a:lnTo>
                    <a:pt x="38" y="100"/>
                  </a:lnTo>
                  <a:lnTo>
                    <a:pt x="44" y="102"/>
                  </a:lnTo>
                  <a:lnTo>
                    <a:pt x="42" y="102"/>
                  </a:lnTo>
                  <a:lnTo>
                    <a:pt x="40" y="104"/>
                  </a:lnTo>
                  <a:lnTo>
                    <a:pt x="36" y="114"/>
                  </a:lnTo>
                  <a:lnTo>
                    <a:pt x="38" y="116"/>
                  </a:lnTo>
                  <a:lnTo>
                    <a:pt x="40" y="118"/>
                  </a:lnTo>
                  <a:lnTo>
                    <a:pt x="40" y="120"/>
                  </a:lnTo>
                  <a:lnTo>
                    <a:pt x="42" y="122"/>
                  </a:lnTo>
                  <a:lnTo>
                    <a:pt x="46" y="122"/>
                  </a:lnTo>
                  <a:lnTo>
                    <a:pt x="48" y="120"/>
                  </a:lnTo>
                  <a:lnTo>
                    <a:pt x="50" y="120"/>
                  </a:lnTo>
                  <a:lnTo>
                    <a:pt x="48" y="122"/>
                  </a:lnTo>
                  <a:lnTo>
                    <a:pt x="48" y="126"/>
                  </a:lnTo>
                  <a:lnTo>
                    <a:pt x="46" y="128"/>
                  </a:lnTo>
                  <a:lnTo>
                    <a:pt x="46" y="130"/>
                  </a:lnTo>
                  <a:lnTo>
                    <a:pt x="48" y="132"/>
                  </a:lnTo>
                  <a:lnTo>
                    <a:pt x="46" y="134"/>
                  </a:lnTo>
                  <a:lnTo>
                    <a:pt x="46" y="138"/>
                  </a:lnTo>
                  <a:lnTo>
                    <a:pt x="46" y="140"/>
                  </a:lnTo>
                  <a:lnTo>
                    <a:pt x="48" y="140"/>
                  </a:lnTo>
                  <a:lnTo>
                    <a:pt x="46" y="140"/>
                  </a:lnTo>
                  <a:lnTo>
                    <a:pt x="46" y="142"/>
                  </a:lnTo>
                  <a:lnTo>
                    <a:pt x="34" y="142"/>
                  </a:lnTo>
                  <a:lnTo>
                    <a:pt x="20" y="153"/>
                  </a:lnTo>
                  <a:lnTo>
                    <a:pt x="22" y="155"/>
                  </a:lnTo>
                  <a:lnTo>
                    <a:pt x="26" y="151"/>
                  </a:lnTo>
                  <a:lnTo>
                    <a:pt x="30" y="151"/>
                  </a:lnTo>
                  <a:lnTo>
                    <a:pt x="30" y="159"/>
                  </a:lnTo>
                  <a:lnTo>
                    <a:pt x="32" y="161"/>
                  </a:lnTo>
                  <a:lnTo>
                    <a:pt x="28" y="167"/>
                  </a:lnTo>
                  <a:lnTo>
                    <a:pt x="12" y="177"/>
                  </a:lnTo>
                  <a:lnTo>
                    <a:pt x="14" y="177"/>
                  </a:lnTo>
                  <a:lnTo>
                    <a:pt x="16" y="183"/>
                  </a:lnTo>
                  <a:lnTo>
                    <a:pt x="18" y="183"/>
                  </a:lnTo>
                  <a:lnTo>
                    <a:pt x="20" y="183"/>
                  </a:lnTo>
                  <a:lnTo>
                    <a:pt x="22" y="181"/>
                  </a:lnTo>
                  <a:lnTo>
                    <a:pt x="24" y="179"/>
                  </a:lnTo>
                  <a:lnTo>
                    <a:pt x="26" y="179"/>
                  </a:lnTo>
                  <a:lnTo>
                    <a:pt x="26" y="183"/>
                  </a:lnTo>
                  <a:lnTo>
                    <a:pt x="26" y="185"/>
                  </a:lnTo>
                  <a:lnTo>
                    <a:pt x="30" y="185"/>
                  </a:lnTo>
                  <a:lnTo>
                    <a:pt x="32" y="183"/>
                  </a:lnTo>
                  <a:lnTo>
                    <a:pt x="34" y="183"/>
                  </a:lnTo>
                  <a:lnTo>
                    <a:pt x="38" y="189"/>
                  </a:lnTo>
                  <a:lnTo>
                    <a:pt x="40" y="189"/>
                  </a:lnTo>
                  <a:lnTo>
                    <a:pt x="42" y="189"/>
                  </a:lnTo>
                  <a:lnTo>
                    <a:pt x="44" y="187"/>
                  </a:lnTo>
                  <a:lnTo>
                    <a:pt x="44" y="185"/>
                  </a:lnTo>
                  <a:lnTo>
                    <a:pt x="52" y="181"/>
                  </a:lnTo>
                  <a:lnTo>
                    <a:pt x="52" y="183"/>
                  </a:lnTo>
                  <a:lnTo>
                    <a:pt x="48" y="189"/>
                  </a:lnTo>
                  <a:lnTo>
                    <a:pt x="46" y="191"/>
                  </a:lnTo>
                  <a:lnTo>
                    <a:pt x="46" y="193"/>
                  </a:lnTo>
                  <a:lnTo>
                    <a:pt x="30" y="195"/>
                  </a:lnTo>
                  <a:lnTo>
                    <a:pt x="28" y="197"/>
                  </a:lnTo>
                  <a:lnTo>
                    <a:pt x="26" y="199"/>
                  </a:lnTo>
                  <a:lnTo>
                    <a:pt x="24" y="203"/>
                  </a:lnTo>
                  <a:lnTo>
                    <a:pt x="8" y="217"/>
                  </a:lnTo>
                  <a:lnTo>
                    <a:pt x="8" y="219"/>
                  </a:lnTo>
                  <a:lnTo>
                    <a:pt x="8" y="221"/>
                  </a:lnTo>
                  <a:lnTo>
                    <a:pt x="8" y="219"/>
                  </a:lnTo>
                  <a:lnTo>
                    <a:pt x="12" y="221"/>
                  </a:lnTo>
                  <a:lnTo>
                    <a:pt x="14" y="221"/>
                  </a:lnTo>
                  <a:lnTo>
                    <a:pt x="16" y="221"/>
                  </a:lnTo>
                  <a:lnTo>
                    <a:pt x="16" y="217"/>
                  </a:lnTo>
                  <a:lnTo>
                    <a:pt x="18" y="217"/>
                  </a:lnTo>
                  <a:lnTo>
                    <a:pt x="20" y="213"/>
                  </a:lnTo>
                  <a:lnTo>
                    <a:pt x="28" y="213"/>
                  </a:lnTo>
                  <a:lnTo>
                    <a:pt x="34" y="215"/>
                  </a:lnTo>
                  <a:lnTo>
                    <a:pt x="36" y="215"/>
                  </a:lnTo>
                  <a:lnTo>
                    <a:pt x="38" y="213"/>
                  </a:lnTo>
                  <a:lnTo>
                    <a:pt x="40" y="207"/>
                  </a:lnTo>
                  <a:lnTo>
                    <a:pt x="42" y="207"/>
                  </a:lnTo>
                  <a:lnTo>
                    <a:pt x="50" y="203"/>
                  </a:lnTo>
                  <a:lnTo>
                    <a:pt x="52" y="209"/>
                  </a:lnTo>
                  <a:lnTo>
                    <a:pt x="54" y="209"/>
                  </a:lnTo>
                  <a:close/>
                </a:path>
              </a:pathLst>
            </a:custGeom>
            <a:solidFill>
              <a:schemeClr val="tx2"/>
            </a:solidFill>
            <a:ln w="3175">
              <a:solidFill>
                <a:schemeClr val="bg1"/>
              </a:solidFill>
              <a:round/>
              <a:headEnd/>
              <a:tailEnd/>
            </a:ln>
          </p:spPr>
          <p:txBody>
            <a:bodyPr/>
            <a:lstStyle/>
            <a:p>
              <a:endParaRPr lang="fr-FR" dirty="0"/>
            </a:p>
          </p:txBody>
        </p:sp>
        <p:sp>
          <p:nvSpPr>
            <p:cNvPr id="5545" name="Freeform 614"/>
            <p:cNvSpPr>
              <a:spLocks/>
            </p:cNvSpPr>
            <p:nvPr/>
          </p:nvSpPr>
          <p:spPr bwMode="auto">
            <a:xfrm>
              <a:off x="2693" y="1622"/>
              <a:ext cx="116" cy="221"/>
            </a:xfrm>
            <a:custGeom>
              <a:avLst/>
              <a:gdLst>
                <a:gd name="T0" fmla="*/ 60 w 116"/>
                <a:gd name="T1" fmla="*/ 207 h 221"/>
                <a:gd name="T2" fmla="*/ 70 w 116"/>
                <a:gd name="T3" fmla="*/ 203 h 221"/>
                <a:gd name="T4" fmla="*/ 76 w 116"/>
                <a:gd name="T5" fmla="*/ 201 h 221"/>
                <a:gd name="T6" fmla="*/ 106 w 116"/>
                <a:gd name="T7" fmla="*/ 199 h 221"/>
                <a:gd name="T8" fmla="*/ 102 w 116"/>
                <a:gd name="T9" fmla="*/ 189 h 221"/>
                <a:gd name="T10" fmla="*/ 104 w 116"/>
                <a:gd name="T11" fmla="*/ 183 h 221"/>
                <a:gd name="T12" fmla="*/ 106 w 116"/>
                <a:gd name="T13" fmla="*/ 179 h 221"/>
                <a:gd name="T14" fmla="*/ 110 w 116"/>
                <a:gd name="T15" fmla="*/ 175 h 221"/>
                <a:gd name="T16" fmla="*/ 116 w 116"/>
                <a:gd name="T17" fmla="*/ 157 h 221"/>
                <a:gd name="T18" fmla="*/ 96 w 116"/>
                <a:gd name="T19" fmla="*/ 155 h 221"/>
                <a:gd name="T20" fmla="*/ 96 w 116"/>
                <a:gd name="T21" fmla="*/ 146 h 221"/>
                <a:gd name="T22" fmla="*/ 86 w 116"/>
                <a:gd name="T23" fmla="*/ 132 h 221"/>
                <a:gd name="T24" fmla="*/ 92 w 116"/>
                <a:gd name="T25" fmla="*/ 130 h 221"/>
                <a:gd name="T26" fmla="*/ 74 w 116"/>
                <a:gd name="T27" fmla="*/ 110 h 221"/>
                <a:gd name="T28" fmla="*/ 62 w 116"/>
                <a:gd name="T29" fmla="*/ 80 h 221"/>
                <a:gd name="T30" fmla="*/ 46 w 116"/>
                <a:gd name="T31" fmla="*/ 74 h 221"/>
                <a:gd name="T32" fmla="*/ 44 w 116"/>
                <a:gd name="T33" fmla="*/ 68 h 221"/>
                <a:gd name="T34" fmla="*/ 46 w 116"/>
                <a:gd name="T35" fmla="*/ 60 h 221"/>
                <a:gd name="T36" fmla="*/ 54 w 116"/>
                <a:gd name="T37" fmla="*/ 56 h 221"/>
                <a:gd name="T38" fmla="*/ 64 w 116"/>
                <a:gd name="T39" fmla="*/ 30 h 221"/>
                <a:gd name="T40" fmla="*/ 32 w 116"/>
                <a:gd name="T41" fmla="*/ 30 h 221"/>
                <a:gd name="T42" fmla="*/ 26 w 116"/>
                <a:gd name="T43" fmla="*/ 28 h 221"/>
                <a:gd name="T44" fmla="*/ 28 w 116"/>
                <a:gd name="T45" fmla="*/ 20 h 221"/>
                <a:gd name="T46" fmla="*/ 40 w 116"/>
                <a:gd name="T47" fmla="*/ 10 h 221"/>
                <a:gd name="T48" fmla="*/ 26 w 116"/>
                <a:gd name="T49" fmla="*/ 4 h 221"/>
                <a:gd name="T50" fmla="*/ 14 w 116"/>
                <a:gd name="T51" fmla="*/ 8 h 221"/>
                <a:gd name="T52" fmla="*/ 10 w 116"/>
                <a:gd name="T53" fmla="*/ 16 h 221"/>
                <a:gd name="T54" fmla="*/ 4 w 116"/>
                <a:gd name="T55" fmla="*/ 30 h 221"/>
                <a:gd name="T56" fmla="*/ 4 w 116"/>
                <a:gd name="T57" fmla="*/ 36 h 221"/>
                <a:gd name="T58" fmla="*/ 8 w 116"/>
                <a:gd name="T59" fmla="*/ 38 h 221"/>
                <a:gd name="T60" fmla="*/ 6 w 116"/>
                <a:gd name="T61" fmla="*/ 46 h 221"/>
                <a:gd name="T62" fmla="*/ 0 w 116"/>
                <a:gd name="T63" fmla="*/ 54 h 221"/>
                <a:gd name="T64" fmla="*/ 12 w 116"/>
                <a:gd name="T65" fmla="*/ 56 h 221"/>
                <a:gd name="T66" fmla="*/ 8 w 116"/>
                <a:gd name="T67" fmla="*/ 78 h 221"/>
                <a:gd name="T68" fmla="*/ 6 w 116"/>
                <a:gd name="T69" fmla="*/ 92 h 221"/>
                <a:gd name="T70" fmla="*/ 14 w 116"/>
                <a:gd name="T71" fmla="*/ 68 h 221"/>
                <a:gd name="T72" fmla="*/ 12 w 116"/>
                <a:gd name="T73" fmla="*/ 76 h 221"/>
                <a:gd name="T74" fmla="*/ 16 w 116"/>
                <a:gd name="T75" fmla="*/ 72 h 221"/>
                <a:gd name="T76" fmla="*/ 18 w 116"/>
                <a:gd name="T77" fmla="*/ 82 h 221"/>
                <a:gd name="T78" fmla="*/ 16 w 116"/>
                <a:gd name="T79" fmla="*/ 102 h 221"/>
                <a:gd name="T80" fmla="*/ 18 w 116"/>
                <a:gd name="T81" fmla="*/ 108 h 221"/>
                <a:gd name="T82" fmla="*/ 26 w 116"/>
                <a:gd name="T83" fmla="*/ 104 h 221"/>
                <a:gd name="T84" fmla="*/ 44 w 116"/>
                <a:gd name="T85" fmla="*/ 102 h 221"/>
                <a:gd name="T86" fmla="*/ 38 w 116"/>
                <a:gd name="T87" fmla="*/ 116 h 221"/>
                <a:gd name="T88" fmla="*/ 46 w 116"/>
                <a:gd name="T89" fmla="*/ 122 h 221"/>
                <a:gd name="T90" fmla="*/ 48 w 116"/>
                <a:gd name="T91" fmla="*/ 126 h 221"/>
                <a:gd name="T92" fmla="*/ 46 w 116"/>
                <a:gd name="T93" fmla="*/ 134 h 221"/>
                <a:gd name="T94" fmla="*/ 46 w 116"/>
                <a:gd name="T95" fmla="*/ 140 h 221"/>
                <a:gd name="T96" fmla="*/ 22 w 116"/>
                <a:gd name="T97" fmla="*/ 155 h 221"/>
                <a:gd name="T98" fmla="*/ 32 w 116"/>
                <a:gd name="T99" fmla="*/ 161 h 221"/>
                <a:gd name="T100" fmla="*/ 16 w 116"/>
                <a:gd name="T101" fmla="*/ 183 h 221"/>
                <a:gd name="T102" fmla="*/ 24 w 116"/>
                <a:gd name="T103" fmla="*/ 179 h 221"/>
                <a:gd name="T104" fmla="*/ 30 w 116"/>
                <a:gd name="T105" fmla="*/ 185 h 221"/>
                <a:gd name="T106" fmla="*/ 40 w 116"/>
                <a:gd name="T107" fmla="*/ 189 h 221"/>
                <a:gd name="T108" fmla="*/ 52 w 116"/>
                <a:gd name="T109" fmla="*/ 181 h 221"/>
                <a:gd name="T110" fmla="*/ 46 w 116"/>
                <a:gd name="T111" fmla="*/ 193 h 221"/>
                <a:gd name="T112" fmla="*/ 24 w 116"/>
                <a:gd name="T113" fmla="*/ 203 h 221"/>
                <a:gd name="T114" fmla="*/ 8 w 116"/>
                <a:gd name="T115" fmla="*/ 219 h 221"/>
                <a:gd name="T116" fmla="*/ 16 w 116"/>
                <a:gd name="T117" fmla="*/ 217 h 221"/>
                <a:gd name="T118" fmla="*/ 34 w 116"/>
                <a:gd name="T119" fmla="*/ 215 h 221"/>
                <a:gd name="T120" fmla="*/ 42 w 116"/>
                <a:gd name="T121" fmla="*/ 207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221"/>
                <a:gd name="T185" fmla="*/ 116 w 116"/>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221">
                  <a:moveTo>
                    <a:pt x="54" y="209"/>
                  </a:moveTo>
                  <a:lnTo>
                    <a:pt x="54" y="207"/>
                  </a:lnTo>
                  <a:lnTo>
                    <a:pt x="58" y="207"/>
                  </a:lnTo>
                  <a:lnTo>
                    <a:pt x="60" y="207"/>
                  </a:lnTo>
                  <a:lnTo>
                    <a:pt x="62" y="207"/>
                  </a:lnTo>
                  <a:lnTo>
                    <a:pt x="60" y="205"/>
                  </a:lnTo>
                  <a:lnTo>
                    <a:pt x="68" y="205"/>
                  </a:lnTo>
                  <a:lnTo>
                    <a:pt x="70" y="203"/>
                  </a:lnTo>
                  <a:lnTo>
                    <a:pt x="70" y="201"/>
                  </a:lnTo>
                  <a:lnTo>
                    <a:pt x="72" y="201"/>
                  </a:lnTo>
                  <a:lnTo>
                    <a:pt x="74" y="203"/>
                  </a:lnTo>
                  <a:lnTo>
                    <a:pt x="76" y="201"/>
                  </a:lnTo>
                  <a:lnTo>
                    <a:pt x="78" y="203"/>
                  </a:lnTo>
                  <a:lnTo>
                    <a:pt x="90" y="203"/>
                  </a:lnTo>
                  <a:lnTo>
                    <a:pt x="92" y="203"/>
                  </a:lnTo>
                  <a:lnTo>
                    <a:pt x="106" y="199"/>
                  </a:lnTo>
                  <a:lnTo>
                    <a:pt x="112" y="193"/>
                  </a:lnTo>
                  <a:lnTo>
                    <a:pt x="112" y="191"/>
                  </a:lnTo>
                  <a:lnTo>
                    <a:pt x="112" y="189"/>
                  </a:lnTo>
                  <a:lnTo>
                    <a:pt x="102" y="189"/>
                  </a:lnTo>
                  <a:lnTo>
                    <a:pt x="102" y="187"/>
                  </a:lnTo>
                  <a:lnTo>
                    <a:pt x="100" y="185"/>
                  </a:lnTo>
                  <a:lnTo>
                    <a:pt x="102" y="185"/>
                  </a:lnTo>
                  <a:lnTo>
                    <a:pt x="104" y="183"/>
                  </a:lnTo>
                  <a:lnTo>
                    <a:pt x="104" y="181"/>
                  </a:lnTo>
                  <a:lnTo>
                    <a:pt x="102" y="181"/>
                  </a:lnTo>
                  <a:lnTo>
                    <a:pt x="104" y="179"/>
                  </a:lnTo>
                  <a:lnTo>
                    <a:pt x="106" y="179"/>
                  </a:lnTo>
                  <a:lnTo>
                    <a:pt x="108" y="179"/>
                  </a:lnTo>
                  <a:lnTo>
                    <a:pt x="110" y="179"/>
                  </a:lnTo>
                  <a:lnTo>
                    <a:pt x="110" y="177"/>
                  </a:lnTo>
                  <a:lnTo>
                    <a:pt x="110" y="175"/>
                  </a:lnTo>
                  <a:lnTo>
                    <a:pt x="112" y="173"/>
                  </a:lnTo>
                  <a:lnTo>
                    <a:pt x="114" y="171"/>
                  </a:lnTo>
                  <a:lnTo>
                    <a:pt x="116" y="161"/>
                  </a:lnTo>
                  <a:lnTo>
                    <a:pt x="116" y="157"/>
                  </a:lnTo>
                  <a:lnTo>
                    <a:pt x="114" y="153"/>
                  </a:lnTo>
                  <a:lnTo>
                    <a:pt x="108" y="151"/>
                  </a:lnTo>
                  <a:lnTo>
                    <a:pt x="100" y="151"/>
                  </a:lnTo>
                  <a:lnTo>
                    <a:pt x="96" y="155"/>
                  </a:lnTo>
                  <a:lnTo>
                    <a:pt x="92" y="153"/>
                  </a:lnTo>
                  <a:lnTo>
                    <a:pt x="92" y="151"/>
                  </a:lnTo>
                  <a:lnTo>
                    <a:pt x="96" y="148"/>
                  </a:lnTo>
                  <a:lnTo>
                    <a:pt x="96" y="146"/>
                  </a:lnTo>
                  <a:lnTo>
                    <a:pt x="96" y="144"/>
                  </a:lnTo>
                  <a:lnTo>
                    <a:pt x="92" y="136"/>
                  </a:lnTo>
                  <a:lnTo>
                    <a:pt x="90" y="136"/>
                  </a:lnTo>
                  <a:lnTo>
                    <a:pt x="86" y="132"/>
                  </a:lnTo>
                  <a:lnTo>
                    <a:pt x="90" y="134"/>
                  </a:lnTo>
                  <a:lnTo>
                    <a:pt x="94" y="136"/>
                  </a:lnTo>
                  <a:lnTo>
                    <a:pt x="94" y="134"/>
                  </a:lnTo>
                  <a:lnTo>
                    <a:pt x="92" y="130"/>
                  </a:lnTo>
                  <a:lnTo>
                    <a:pt x="88" y="126"/>
                  </a:lnTo>
                  <a:lnTo>
                    <a:pt x="88" y="122"/>
                  </a:lnTo>
                  <a:lnTo>
                    <a:pt x="82" y="112"/>
                  </a:lnTo>
                  <a:lnTo>
                    <a:pt x="74" y="110"/>
                  </a:lnTo>
                  <a:lnTo>
                    <a:pt x="74" y="108"/>
                  </a:lnTo>
                  <a:lnTo>
                    <a:pt x="68" y="96"/>
                  </a:lnTo>
                  <a:lnTo>
                    <a:pt x="68" y="86"/>
                  </a:lnTo>
                  <a:lnTo>
                    <a:pt x="62" y="80"/>
                  </a:lnTo>
                  <a:lnTo>
                    <a:pt x="60" y="78"/>
                  </a:lnTo>
                  <a:lnTo>
                    <a:pt x="52" y="72"/>
                  </a:lnTo>
                  <a:lnTo>
                    <a:pt x="50" y="72"/>
                  </a:lnTo>
                  <a:lnTo>
                    <a:pt x="46" y="74"/>
                  </a:lnTo>
                  <a:lnTo>
                    <a:pt x="42" y="74"/>
                  </a:lnTo>
                  <a:lnTo>
                    <a:pt x="42" y="72"/>
                  </a:lnTo>
                  <a:lnTo>
                    <a:pt x="42" y="70"/>
                  </a:lnTo>
                  <a:lnTo>
                    <a:pt x="44" y="68"/>
                  </a:lnTo>
                  <a:lnTo>
                    <a:pt x="50" y="68"/>
                  </a:lnTo>
                  <a:lnTo>
                    <a:pt x="52" y="66"/>
                  </a:lnTo>
                  <a:lnTo>
                    <a:pt x="48" y="62"/>
                  </a:lnTo>
                  <a:lnTo>
                    <a:pt x="46" y="60"/>
                  </a:lnTo>
                  <a:lnTo>
                    <a:pt x="50" y="60"/>
                  </a:lnTo>
                  <a:lnTo>
                    <a:pt x="52" y="60"/>
                  </a:lnTo>
                  <a:lnTo>
                    <a:pt x="52" y="58"/>
                  </a:lnTo>
                  <a:lnTo>
                    <a:pt x="54" y="56"/>
                  </a:lnTo>
                  <a:lnTo>
                    <a:pt x="58" y="50"/>
                  </a:lnTo>
                  <a:lnTo>
                    <a:pt x="60" y="40"/>
                  </a:lnTo>
                  <a:lnTo>
                    <a:pt x="64" y="36"/>
                  </a:lnTo>
                  <a:lnTo>
                    <a:pt x="64" y="30"/>
                  </a:lnTo>
                  <a:lnTo>
                    <a:pt x="62" y="28"/>
                  </a:lnTo>
                  <a:lnTo>
                    <a:pt x="44" y="28"/>
                  </a:lnTo>
                  <a:lnTo>
                    <a:pt x="42" y="26"/>
                  </a:lnTo>
                  <a:lnTo>
                    <a:pt x="32" y="30"/>
                  </a:lnTo>
                  <a:lnTo>
                    <a:pt x="30" y="32"/>
                  </a:lnTo>
                  <a:lnTo>
                    <a:pt x="28" y="30"/>
                  </a:lnTo>
                  <a:lnTo>
                    <a:pt x="28" y="28"/>
                  </a:lnTo>
                  <a:lnTo>
                    <a:pt x="26" y="28"/>
                  </a:lnTo>
                  <a:lnTo>
                    <a:pt x="30" y="26"/>
                  </a:lnTo>
                  <a:lnTo>
                    <a:pt x="34" y="24"/>
                  </a:lnTo>
                  <a:lnTo>
                    <a:pt x="28" y="24"/>
                  </a:lnTo>
                  <a:lnTo>
                    <a:pt x="28" y="20"/>
                  </a:lnTo>
                  <a:lnTo>
                    <a:pt x="30" y="22"/>
                  </a:lnTo>
                  <a:lnTo>
                    <a:pt x="32" y="18"/>
                  </a:lnTo>
                  <a:lnTo>
                    <a:pt x="38" y="14"/>
                  </a:lnTo>
                  <a:lnTo>
                    <a:pt x="40" y="10"/>
                  </a:lnTo>
                  <a:lnTo>
                    <a:pt x="44" y="8"/>
                  </a:lnTo>
                  <a:lnTo>
                    <a:pt x="44" y="2"/>
                  </a:lnTo>
                  <a:lnTo>
                    <a:pt x="40" y="0"/>
                  </a:lnTo>
                  <a:lnTo>
                    <a:pt x="26" y="4"/>
                  </a:lnTo>
                  <a:lnTo>
                    <a:pt x="26" y="2"/>
                  </a:lnTo>
                  <a:lnTo>
                    <a:pt x="20" y="2"/>
                  </a:lnTo>
                  <a:lnTo>
                    <a:pt x="18" y="2"/>
                  </a:lnTo>
                  <a:lnTo>
                    <a:pt x="14" y="8"/>
                  </a:lnTo>
                  <a:lnTo>
                    <a:pt x="14" y="12"/>
                  </a:lnTo>
                  <a:lnTo>
                    <a:pt x="10" y="12"/>
                  </a:lnTo>
                  <a:lnTo>
                    <a:pt x="12" y="16"/>
                  </a:lnTo>
                  <a:lnTo>
                    <a:pt x="10" y="16"/>
                  </a:lnTo>
                  <a:lnTo>
                    <a:pt x="10" y="18"/>
                  </a:lnTo>
                  <a:lnTo>
                    <a:pt x="12" y="20"/>
                  </a:lnTo>
                  <a:lnTo>
                    <a:pt x="4" y="24"/>
                  </a:lnTo>
                  <a:lnTo>
                    <a:pt x="4" y="30"/>
                  </a:lnTo>
                  <a:lnTo>
                    <a:pt x="6" y="30"/>
                  </a:lnTo>
                  <a:lnTo>
                    <a:pt x="6" y="32"/>
                  </a:lnTo>
                  <a:lnTo>
                    <a:pt x="4" y="32"/>
                  </a:lnTo>
                  <a:lnTo>
                    <a:pt x="4" y="36"/>
                  </a:lnTo>
                  <a:lnTo>
                    <a:pt x="6" y="36"/>
                  </a:lnTo>
                  <a:lnTo>
                    <a:pt x="8" y="36"/>
                  </a:lnTo>
                  <a:lnTo>
                    <a:pt x="6" y="38"/>
                  </a:lnTo>
                  <a:lnTo>
                    <a:pt x="8" y="38"/>
                  </a:lnTo>
                  <a:lnTo>
                    <a:pt x="6" y="42"/>
                  </a:lnTo>
                  <a:lnTo>
                    <a:pt x="8" y="44"/>
                  </a:lnTo>
                  <a:lnTo>
                    <a:pt x="6" y="44"/>
                  </a:lnTo>
                  <a:lnTo>
                    <a:pt x="6" y="46"/>
                  </a:lnTo>
                  <a:lnTo>
                    <a:pt x="4" y="46"/>
                  </a:lnTo>
                  <a:lnTo>
                    <a:pt x="4" y="48"/>
                  </a:lnTo>
                  <a:lnTo>
                    <a:pt x="4" y="52"/>
                  </a:lnTo>
                  <a:lnTo>
                    <a:pt x="0" y="54"/>
                  </a:lnTo>
                  <a:lnTo>
                    <a:pt x="2" y="56"/>
                  </a:lnTo>
                  <a:lnTo>
                    <a:pt x="2" y="58"/>
                  </a:lnTo>
                  <a:lnTo>
                    <a:pt x="6" y="60"/>
                  </a:lnTo>
                  <a:lnTo>
                    <a:pt x="12" y="56"/>
                  </a:lnTo>
                  <a:lnTo>
                    <a:pt x="12" y="58"/>
                  </a:lnTo>
                  <a:lnTo>
                    <a:pt x="6" y="76"/>
                  </a:lnTo>
                  <a:lnTo>
                    <a:pt x="6" y="78"/>
                  </a:lnTo>
                  <a:lnTo>
                    <a:pt x="8" y="78"/>
                  </a:lnTo>
                  <a:lnTo>
                    <a:pt x="8" y="80"/>
                  </a:lnTo>
                  <a:lnTo>
                    <a:pt x="6" y="84"/>
                  </a:lnTo>
                  <a:lnTo>
                    <a:pt x="4" y="92"/>
                  </a:lnTo>
                  <a:lnTo>
                    <a:pt x="6" y="92"/>
                  </a:lnTo>
                  <a:lnTo>
                    <a:pt x="8" y="90"/>
                  </a:lnTo>
                  <a:lnTo>
                    <a:pt x="12" y="80"/>
                  </a:lnTo>
                  <a:lnTo>
                    <a:pt x="10" y="72"/>
                  </a:lnTo>
                  <a:lnTo>
                    <a:pt x="14" y="68"/>
                  </a:lnTo>
                  <a:lnTo>
                    <a:pt x="14" y="70"/>
                  </a:lnTo>
                  <a:lnTo>
                    <a:pt x="12" y="74"/>
                  </a:lnTo>
                  <a:lnTo>
                    <a:pt x="12" y="78"/>
                  </a:lnTo>
                  <a:lnTo>
                    <a:pt x="12" y="76"/>
                  </a:lnTo>
                  <a:lnTo>
                    <a:pt x="14" y="76"/>
                  </a:lnTo>
                  <a:lnTo>
                    <a:pt x="14" y="74"/>
                  </a:lnTo>
                  <a:lnTo>
                    <a:pt x="16" y="76"/>
                  </a:lnTo>
                  <a:lnTo>
                    <a:pt x="16" y="72"/>
                  </a:lnTo>
                  <a:lnTo>
                    <a:pt x="20" y="72"/>
                  </a:lnTo>
                  <a:lnTo>
                    <a:pt x="20" y="74"/>
                  </a:lnTo>
                  <a:lnTo>
                    <a:pt x="18" y="78"/>
                  </a:lnTo>
                  <a:lnTo>
                    <a:pt x="18" y="82"/>
                  </a:lnTo>
                  <a:lnTo>
                    <a:pt x="20" y="84"/>
                  </a:lnTo>
                  <a:lnTo>
                    <a:pt x="20" y="88"/>
                  </a:lnTo>
                  <a:lnTo>
                    <a:pt x="16" y="100"/>
                  </a:lnTo>
                  <a:lnTo>
                    <a:pt x="16" y="102"/>
                  </a:lnTo>
                  <a:lnTo>
                    <a:pt x="14" y="100"/>
                  </a:lnTo>
                  <a:lnTo>
                    <a:pt x="14" y="102"/>
                  </a:lnTo>
                  <a:lnTo>
                    <a:pt x="16" y="108"/>
                  </a:lnTo>
                  <a:lnTo>
                    <a:pt x="18" y="108"/>
                  </a:lnTo>
                  <a:lnTo>
                    <a:pt x="18" y="104"/>
                  </a:lnTo>
                  <a:lnTo>
                    <a:pt x="24" y="108"/>
                  </a:lnTo>
                  <a:lnTo>
                    <a:pt x="26" y="106"/>
                  </a:lnTo>
                  <a:lnTo>
                    <a:pt x="26" y="104"/>
                  </a:lnTo>
                  <a:lnTo>
                    <a:pt x="32" y="104"/>
                  </a:lnTo>
                  <a:lnTo>
                    <a:pt x="36" y="102"/>
                  </a:lnTo>
                  <a:lnTo>
                    <a:pt x="38" y="100"/>
                  </a:lnTo>
                  <a:lnTo>
                    <a:pt x="44" y="102"/>
                  </a:lnTo>
                  <a:lnTo>
                    <a:pt x="42" y="102"/>
                  </a:lnTo>
                  <a:lnTo>
                    <a:pt x="40" y="104"/>
                  </a:lnTo>
                  <a:lnTo>
                    <a:pt x="36" y="114"/>
                  </a:lnTo>
                  <a:lnTo>
                    <a:pt x="38" y="116"/>
                  </a:lnTo>
                  <a:lnTo>
                    <a:pt x="40" y="118"/>
                  </a:lnTo>
                  <a:lnTo>
                    <a:pt x="40" y="120"/>
                  </a:lnTo>
                  <a:lnTo>
                    <a:pt x="42" y="122"/>
                  </a:lnTo>
                  <a:lnTo>
                    <a:pt x="46" y="122"/>
                  </a:lnTo>
                  <a:lnTo>
                    <a:pt x="48" y="120"/>
                  </a:lnTo>
                  <a:lnTo>
                    <a:pt x="50" y="120"/>
                  </a:lnTo>
                  <a:lnTo>
                    <a:pt x="48" y="122"/>
                  </a:lnTo>
                  <a:lnTo>
                    <a:pt x="48" y="126"/>
                  </a:lnTo>
                  <a:lnTo>
                    <a:pt x="46" y="128"/>
                  </a:lnTo>
                  <a:lnTo>
                    <a:pt x="46" y="130"/>
                  </a:lnTo>
                  <a:lnTo>
                    <a:pt x="48" y="132"/>
                  </a:lnTo>
                  <a:lnTo>
                    <a:pt x="46" y="134"/>
                  </a:lnTo>
                  <a:lnTo>
                    <a:pt x="46" y="138"/>
                  </a:lnTo>
                  <a:lnTo>
                    <a:pt x="46" y="140"/>
                  </a:lnTo>
                  <a:lnTo>
                    <a:pt x="48" y="140"/>
                  </a:lnTo>
                  <a:lnTo>
                    <a:pt x="46" y="140"/>
                  </a:lnTo>
                  <a:lnTo>
                    <a:pt x="46" y="142"/>
                  </a:lnTo>
                  <a:lnTo>
                    <a:pt x="34" y="142"/>
                  </a:lnTo>
                  <a:lnTo>
                    <a:pt x="20" y="153"/>
                  </a:lnTo>
                  <a:lnTo>
                    <a:pt x="22" y="155"/>
                  </a:lnTo>
                  <a:lnTo>
                    <a:pt x="26" y="151"/>
                  </a:lnTo>
                  <a:lnTo>
                    <a:pt x="30" y="151"/>
                  </a:lnTo>
                  <a:lnTo>
                    <a:pt x="30" y="159"/>
                  </a:lnTo>
                  <a:lnTo>
                    <a:pt x="32" y="161"/>
                  </a:lnTo>
                  <a:lnTo>
                    <a:pt x="28" y="167"/>
                  </a:lnTo>
                  <a:lnTo>
                    <a:pt x="12" y="177"/>
                  </a:lnTo>
                  <a:lnTo>
                    <a:pt x="14" y="177"/>
                  </a:lnTo>
                  <a:lnTo>
                    <a:pt x="16" y="183"/>
                  </a:lnTo>
                  <a:lnTo>
                    <a:pt x="18" y="183"/>
                  </a:lnTo>
                  <a:lnTo>
                    <a:pt x="20" y="183"/>
                  </a:lnTo>
                  <a:lnTo>
                    <a:pt x="22" y="181"/>
                  </a:lnTo>
                  <a:lnTo>
                    <a:pt x="24" y="179"/>
                  </a:lnTo>
                  <a:lnTo>
                    <a:pt x="26" y="179"/>
                  </a:lnTo>
                  <a:lnTo>
                    <a:pt x="26" y="183"/>
                  </a:lnTo>
                  <a:lnTo>
                    <a:pt x="26" y="185"/>
                  </a:lnTo>
                  <a:lnTo>
                    <a:pt x="30" y="185"/>
                  </a:lnTo>
                  <a:lnTo>
                    <a:pt x="32" y="183"/>
                  </a:lnTo>
                  <a:lnTo>
                    <a:pt x="34" y="183"/>
                  </a:lnTo>
                  <a:lnTo>
                    <a:pt x="38" y="189"/>
                  </a:lnTo>
                  <a:lnTo>
                    <a:pt x="40" y="189"/>
                  </a:lnTo>
                  <a:lnTo>
                    <a:pt x="42" y="189"/>
                  </a:lnTo>
                  <a:lnTo>
                    <a:pt x="44" y="187"/>
                  </a:lnTo>
                  <a:lnTo>
                    <a:pt x="44" y="185"/>
                  </a:lnTo>
                  <a:lnTo>
                    <a:pt x="52" y="181"/>
                  </a:lnTo>
                  <a:lnTo>
                    <a:pt x="52" y="183"/>
                  </a:lnTo>
                  <a:lnTo>
                    <a:pt x="48" y="189"/>
                  </a:lnTo>
                  <a:lnTo>
                    <a:pt x="46" y="191"/>
                  </a:lnTo>
                  <a:lnTo>
                    <a:pt x="46" y="193"/>
                  </a:lnTo>
                  <a:lnTo>
                    <a:pt x="30" y="195"/>
                  </a:lnTo>
                  <a:lnTo>
                    <a:pt x="28" y="197"/>
                  </a:lnTo>
                  <a:lnTo>
                    <a:pt x="26" y="199"/>
                  </a:lnTo>
                  <a:lnTo>
                    <a:pt x="24" y="203"/>
                  </a:lnTo>
                  <a:lnTo>
                    <a:pt x="8" y="217"/>
                  </a:lnTo>
                  <a:lnTo>
                    <a:pt x="8" y="219"/>
                  </a:lnTo>
                  <a:lnTo>
                    <a:pt x="8" y="221"/>
                  </a:lnTo>
                  <a:lnTo>
                    <a:pt x="8" y="219"/>
                  </a:lnTo>
                  <a:lnTo>
                    <a:pt x="12" y="221"/>
                  </a:lnTo>
                  <a:lnTo>
                    <a:pt x="14" y="221"/>
                  </a:lnTo>
                  <a:lnTo>
                    <a:pt x="16" y="221"/>
                  </a:lnTo>
                  <a:lnTo>
                    <a:pt x="16" y="217"/>
                  </a:lnTo>
                  <a:lnTo>
                    <a:pt x="18" y="217"/>
                  </a:lnTo>
                  <a:lnTo>
                    <a:pt x="20" y="213"/>
                  </a:lnTo>
                  <a:lnTo>
                    <a:pt x="28" y="213"/>
                  </a:lnTo>
                  <a:lnTo>
                    <a:pt x="34" y="215"/>
                  </a:lnTo>
                  <a:lnTo>
                    <a:pt x="36" y="215"/>
                  </a:lnTo>
                  <a:lnTo>
                    <a:pt x="38" y="213"/>
                  </a:lnTo>
                  <a:lnTo>
                    <a:pt x="40" y="207"/>
                  </a:lnTo>
                  <a:lnTo>
                    <a:pt x="42" y="207"/>
                  </a:lnTo>
                  <a:lnTo>
                    <a:pt x="50" y="203"/>
                  </a:lnTo>
                  <a:lnTo>
                    <a:pt x="52" y="209"/>
                  </a:lnTo>
                </a:path>
              </a:pathLst>
            </a:custGeom>
            <a:solidFill>
              <a:schemeClr val="tx2"/>
            </a:solidFill>
            <a:ln w="3175">
              <a:solidFill>
                <a:schemeClr val="bg1"/>
              </a:solidFill>
              <a:round/>
              <a:headEnd/>
              <a:tailEnd/>
            </a:ln>
          </p:spPr>
          <p:txBody>
            <a:bodyPr/>
            <a:lstStyle/>
            <a:p>
              <a:endParaRPr lang="fr-FR" dirty="0"/>
            </a:p>
          </p:txBody>
        </p:sp>
        <p:sp>
          <p:nvSpPr>
            <p:cNvPr id="5546" name="Freeform 615"/>
            <p:cNvSpPr>
              <a:spLocks/>
            </p:cNvSpPr>
            <p:nvPr/>
          </p:nvSpPr>
          <p:spPr bwMode="auto">
            <a:xfrm>
              <a:off x="2763" y="1827"/>
              <a:ext cx="4" cy="2"/>
            </a:xfrm>
            <a:custGeom>
              <a:avLst/>
              <a:gdLst>
                <a:gd name="T0" fmla="*/ 4 w 4"/>
                <a:gd name="T1" fmla="*/ 0 h 2"/>
                <a:gd name="T2" fmla="*/ 2 w 4"/>
                <a:gd name="T3" fmla="*/ 0 h 2"/>
                <a:gd name="T4" fmla="*/ 0 w 4"/>
                <a:gd name="T5" fmla="*/ 0 h 2"/>
                <a:gd name="T6" fmla="*/ 0 w 4"/>
                <a:gd name="T7" fmla="*/ 2 h 2"/>
                <a:gd name="T8" fmla="*/ 2 w 4"/>
                <a:gd name="T9" fmla="*/ 2 h 2"/>
                <a:gd name="T10" fmla="*/ 4 w 4"/>
                <a:gd name="T11" fmla="*/ 2 h 2"/>
                <a:gd name="T12" fmla="*/ 4 w 4"/>
                <a:gd name="T13" fmla="*/ 2 h 2"/>
                <a:gd name="T14" fmla="*/ 4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4" y="0"/>
                  </a:moveTo>
                  <a:lnTo>
                    <a:pt x="2" y="0"/>
                  </a:lnTo>
                  <a:lnTo>
                    <a:pt x="0" y="0"/>
                  </a:lnTo>
                  <a:lnTo>
                    <a:pt x="0" y="2"/>
                  </a:lnTo>
                  <a:lnTo>
                    <a:pt x="2" y="2"/>
                  </a:lnTo>
                  <a:lnTo>
                    <a:pt x="4" y="2"/>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547" name="Freeform 616"/>
            <p:cNvSpPr>
              <a:spLocks/>
            </p:cNvSpPr>
            <p:nvPr/>
          </p:nvSpPr>
          <p:spPr bwMode="auto">
            <a:xfrm>
              <a:off x="2763" y="1827"/>
              <a:ext cx="4" cy="2"/>
            </a:xfrm>
            <a:custGeom>
              <a:avLst/>
              <a:gdLst>
                <a:gd name="T0" fmla="*/ 4 w 4"/>
                <a:gd name="T1" fmla="*/ 0 h 2"/>
                <a:gd name="T2" fmla="*/ 2 w 4"/>
                <a:gd name="T3" fmla="*/ 0 h 2"/>
                <a:gd name="T4" fmla="*/ 0 w 4"/>
                <a:gd name="T5" fmla="*/ 0 h 2"/>
                <a:gd name="T6" fmla="*/ 0 w 4"/>
                <a:gd name="T7" fmla="*/ 2 h 2"/>
                <a:gd name="T8" fmla="*/ 2 w 4"/>
                <a:gd name="T9" fmla="*/ 2 h 2"/>
                <a:gd name="T10" fmla="*/ 4 w 4"/>
                <a:gd name="T11" fmla="*/ 2 h 2"/>
                <a:gd name="T12" fmla="*/ 4 w 4"/>
                <a:gd name="T13" fmla="*/ 2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2" y="0"/>
                  </a:lnTo>
                  <a:lnTo>
                    <a:pt x="0" y="0"/>
                  </a:lnTo>
                  <a:lnTo>
                    <a:pt x="0" y="2"/>
                  </a:lnTo>
                  <a:lnTo>
                    <a:pt x="2" y="2"/>
                  </a:lnTo>
                  <a:lnTo>
                    <a:pt x="4" y="2"/>
                  </a:lnTo>
                </a:path>
              </a:pathLst>
            </a:custGeom>
            <a:solidFill>
              <a:schemeClr val="tx2"/>
            </a:solidFill>
            <a:ln w="3175">
              <a:solidFill>
                <a:schemeClr val="bg1"/>
              </a:solidFill>
              <a:round/>
              <a:headEnd/>
              <a:tailEnd/>
            </a:ln>
          </p:spPr>
          <p:txBody>
            <a:bodyPr/>
            <a:lstStyle/>
            <a:p>
              <a:endParaRPr lang="fr-FR" dirty="0"/>
            </a:p>
          </p:txBody>
        </p:sp>
        <p:sp>
          <p:nvSpPr>
            <p:cNvPr id="5548" name="Freeform 617"/>
            <p:cNvSpPr>
              <a:spLocks/>
            </p:cNvSpPr>
            <p:nvPr/>
          </p:nvSpPr>
          <p:spPr bwMode="auto">
            <a:xfrm>
              <a:off x="2719" y="1762"/>
              <a:ext cx="4" cy="4"/>
            </a:xfrm>
            <a:custGeom>
              <a:avLst/>
              <a:gdLst>
                <a:gd name="T0" fmla="*/ 2 w 4"/>
                <a:gd name="T1" fmla="*/ 4 h 4"/>
                <a:gd name="T2" fmla="*/ 4 w 4"/>
                <a:gd name="T3" fmla="*/ 4 h 4"/>
                <a:gd name="T4" fmla="*/ 0 w 4"/>
                <a:gd name="T5" fmla="*/ 0 h 4"/>
                <a:gd name="T6" fmla="*/ 0 w 4"/>
                <a:gd name="T7" fmla="*/ 4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lnTo>
                    <a:pt x="4" y="4"/>
                  </a:lnTo>
                  <a:lnTo>
                    <a:pt x="0" y="0"/>
                  </a:lnTo>
                  <a:lnTo>
                    <a:pt x="0"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549" name="Freeform 618"/>
            <p:cNvSpPr>
              <a:spLocks/>
            </p:cNvSpPr>
            <p:nvPr/>
          </p:nvSpPr>
          <p:spPr bwMode="auto">
            <a:xfrm>
              <a:off x="2719" y="1762"/>
              <a:ext cx="4" cy="4"/>
            </a:xfrm>
            <a:custGeom>
              <a:avLst/>
              <a:gdLst>
                <a:gd name="T0" fmla="*/ 2 w 4"/>
                <a:gd name="T1" fmla="*/ 4 h 4"/>
                <a:gd name="T2" fmla="*/ 4 w 4"/>
                <a:gd name="T3" fmla="*/ 4 h 4"/>
                <a:gd name="T4" fmla="*/ 0 w 4"/>
                <a:gd name="T5" fmla="*/ 0 h 4"/>
                <a:gd name="T6" fmla="*/ 0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4"/>
                  </a:moveTo>
                  <a:lnTo>
                    <a:pt x="4" y="4"/>
                  </a:lnTo>
                  <a:lnTo>
                    <a:pt x="0" y="0"/>
                  </a:lnTo>
                  <a:lnTo>
                    <a:pt x="0" y="4"/>
                  </a:lnTo>
                </a:path>
              </a:pathLst>
            </a:custGeom>
            <a:solidFill>
              <a:schemeClr val="tx2"/>
            </a:solidFill>
            <a:ln w="3175">
              <a:solidFill>
                <a:schemeClr val="bg1"/>
              </a:solidFill>
              <a:round/>
              <a:headEnd/>
              <a:tailEnd/>
            </a:ln>
          </p:spPr>
          <p:txBody>
            <a:bodyPr/>
            <a:lstStyle/>
            <a:p>
              <a:endParaRPr lang="fr-FR" dirty="0"/>
            </a:p>
          </p:txBody>
        </p:sp>
        <p:sp>
          <p:nvSpPr>
            <p:cNvPr id="5550" name="Freeform 619"/>
            <p:cNvSpPr>
              <a:spLocks/>
            </p:cNvSpPr>
            <p:nvPr/>
          </p:nvSpPr>
          <p:spPr bwMode="auto">
            <a:xfrm>
              <a:off x="2713" y="1738"/>
              <a:ext cx="6" cy="8"/>
            </a:xfrm>
            <a:custGeom>
              <a:avLst/>
              <a:gdLst>
                <a:gd name="T0" fmla="*/ 6 w 6"/>
                <a:gd name="T1" fmla="*/ 0 h 8"/>
                <a:gd name="T2" fmla="*/ 0 w 6"/>
                <a:gd name="T3" fmla="*/ 8 h 8"/>
                <a:gd name="T4" fmla="*/ 2 w 6"/>
                <a:gd name="T5" fmla="*/ 8 h 8"/>
                <a:gd name="T6" fmla="*/ 4 w 6"/>
                <a:gd name="T7" fmla="*/ 6 h 8"/>
                <a:gd name="T8" fmla="*/ 6 w 6"/>
                <a:gd name="T9" fmla="*/ 4 h 8"/>
                <a:gd name="T10" fmla="*/ 6 w 6"/>
                <a:gd name="T11" fmla="*/ 2 h 8"/>
                <a:gd name="T12" fmla="*/ 6 w 6"/>
                <a:gd name="T13" fmla="*/ 0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0"/>
                  </a:moveTo>
                  <a:lnTo>
                    <a:pt x="0" y="8"/>
                  </a:lnTo>
                  <a:lnTo>
                    <a:pt x="2" y="8"/>
                  </a:lnTo>
                  <a:lnTo>
                    <a:pt x="4" y="6"/>
                  </a:lnTo>
                  <a:lnTo>
                    <a:pt x="6" y="4"/>
                  </a:lnTo>
                  <a:lnTo>
                    <a:pt x="6" y="2"/>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551" name="Freeform 620"/>
            <p:cNvSpPr>
              <a:spLocks/>
            </p:cNvSpPr>
            <p:nvPr/>
          </p:nvSpPr>
          <p:spPr bwMode="auto">
            <a:xfrm>
              <a:off x="2713" y="1738"/>
              <a:ext cx="6" cy="8"/>
            </a:xfrm>
            <a:custGeom>
              <a:avLst/>
              <a:gdLst>
                <a:gd name="T0" fmla="*/ 6 w 6"/>
                <a:gd name="T1" fmla="*/ 0 h 8"/>
                <a:gd name="T2" fmla="*/ 0 w 6"/>
                <a:gd name="T3" fmla="*/ 8 h 8"/>
                <a:gd name="T4" fmla="*/ 2 w 6"/>
                <a:gd name="T5" fmla="*/ 8 h 8"/>
                <a:gd name="T6" fmla="*/ 4 w 6"/>
                <a:gd name="T7" fmla="*/ 6 h 8"/>
                <a:gd name="T8" fmla="*/ 6 w 6"/>
                <a:gd name="T9" fmla="*/ 4 h 8"/>
                <a:gd name="T10" fmla="*/ 6 w 6"/>
                <a:gd name="T11" fmla="*/ 2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0"/>
                  </a:moveTo>
                  <a:lnTo>
                    <a:pt x="0" y="8"/>
                  </a:lnTo>
                  <a:lnTo>
                    <a:pt x="2" y="8"/>
                  </a:lnTo>
                  <a:lnTo>
                    <a:pt x="4" y="6"/>
                  </a:lnTo>
                  <a:lnTo>
                    <a:pt x="6" y="4"/>
                  </a:lnTo>
                  <a:lnTo>
                    <a:pt x="6" y="2"/>
                  </a:lnTo>
                </a:path>
              </a:pathLst>
            </a:custGeom>
            <a:solidFill>
              <a:schemeClr val="tx2"/>
            </a:solidFill>
            <a:ln w="3175">
              <a:solidFill>
                <a:schemeClr val="bg1"/>
              </a:solidFill>
              <a:round/>
              <a:headEnd/>
              <a:tailEnd/>
            </a:ln>
          </p:spPr>
          <p:txBody>
            <a:bodyPr/>
            <a:lstStyle/>
            <a:p>
              <a:endParaRPr lang="fr-FR" dirty="0"/>
            </a:p>
          </p:txBody>
        </p:sp>
        <p:sp>
          <p:nvSpPr>
            <p:cNvPr id="5552" name="Freeform 621"/>
            <p:cNvSpPr>
              <a:spLocks/>
            </p:cNvSpPr>
            <p:nvPr/>
          </p:nvSpPr>
          <p:spPr bwMode="auto">
            <a:xfrm>
              <a:off x="2705" y="1704"/>
              <a:ext cx="2" cy="6"/>
            </a:xfrm>
            <a:custGeom>
              <a:avLst/>
              <a:gdLst>
                <a:gd name="T0" fmla="*/ 0 w 2"/>
                <a:gd name="T1" fmla="*/ 0 h 6"/>
                <a:gd name="T2" fmla="*/ 0 w 2"/>
                <a:gd name="T3" fmla="*/ 4 h 6"/>
                <a:gd name="T4" fmla="*/ 0 w 2"/>
                <a:gd name="T5" fmla="*/ 6 h 6"/>
                <a:gd name="T6" fmla="*/ 2 w 2"/>
                <a:gd name="T7" fmla="*/ 6 h 6"/>
                <a:gd name="T8" fmla="*/ 2 w 2"/>
                <a:gd name="T9" fmla="*/ 2 h 6"/>
                <a:gd name="T10" fmla="*/ 2 w 2"/>
                <a:gd name="T11" fmla="*/ 0 h 6"/>
                <a:gd name="T12" fmla="*/ 2 w 2"/>
                <a:gd name="T13" fmla="*/ 0 h 6"/>
                <a:gd name="T14" fmla="*/ 0 w 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0"/>
                  </a:moveTo>
                  <a:lnTo>
                    <a:pt x="0" y="4"/>
                  </a:lnTo>
                  <a:lnTo>
                    <a:pt x="0" y="6"/>
                  </a:lnTo>
                  <a:lnTo>
                    <a:pt x="2" y="6"/>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553" name="Freeform 622"/>
            <p:cNvSpPr>
              <a:spLocks/>
            </p:cNvSpPr>
            <p:nvPr/>
          </p:nvSpPr>
          <p:spPr bwMode="auto">
            <a:xfrm>
              <a:off x="2705" y="1704"/>
              <a:ext cx="2" cy="6"/>
            </a:xfrm>
            <a:custGeom>
              <a:avLst/>
              <a:gdLst>
                <a:gd name="T0" fmla="*/ 0 w 2"/>
                <a:gd name="T1" fmla="*/ 0 h 6"/>
                <a:gd name="T2" fmla="*/ 0 w 2"/>
                <a:gd name="T3" fmla="*/ 4 h 6"/>
                <a:gd name="T4" fmla="*/ 0 w 2"/>
                <a:gd name="T5" fmla="*/ 6 h 6"/>
                <a:gd name="T6" fmla="*/ 2 w 2"/>
                <a:gd name="T7" fmla="*/ 6 h 6"/>
                <a:gd name="T8" fmla="*/ 2 w 2"/>
                <a:gd name="T9" fmla="*/ 2 h 6"/>
                <a:gd name="T10" fmla="*/ 2 w 2"/>
                <a:gd name="T11" fmla="*/ 0 h 6"/>
                <a:gd name="T12" fmla="*/ 2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0" y="4"/>
                  </a:lnTo>
                  <a:lnTo>
                    <a:pt x="0" y="6"/>
                  </a:lnTo>
                  <a:lnTo>
                    <a:pt x="2" y="6"/>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554" name="Freeform 623"/>
            <p:cNvSpPr>
              <a:spLocks/>
            </p:cNvSpPr>
            <p:nvPr/>
          </p:nvSpPr>
          <p:spPr bwMode="auto">
            <a:xfrm>
              <a:off x="2687" y="1698"/>
              <a:ext cx="6" cy="8"/>
            </a:xfrm>
            <a:custGeom>
              <a:avLst/>
              <a:gdLst>
                <a:gd name="T0" fmla="*/ 4 w 6"/>
                <a:gd name="T1" fmla="*/ 0 h 8"/>
                <a:gd name="T2" fmla="*/ 4 w 6"/>
                <a:gd name="T3" fmla="*/ 2 h 8"/>
                <a:gd name="T4" fmla="*/ 0 w 6"/>
                <a:gd name="T5" fmla="*/ 2 h 8"/>
                <a:gd name="T6" fmla="*/ 0 w 6"/>
                <a:gd name="T7" fmla="*/ 4 h 8"/>
                <a:gd name="T8" fmla="*/ 0 w 6"/>
                <a:gd name="T9" fmla="*/ 6 h 8"/>
                <a:gd name="T10" fmla="*/ 2 w 6"/>
                <a:gd name="T11" fmla="*/ 4 h 8"/>
                <a:gd name="T12" fmla="*/ 4 w 6"/>
                <a:gd name="T13" fmla="*/ 8 h 8"/>
                <a:gd name="T14" fmla="*/ 6 w 6"/>
                <a:gd name="T15" fmla="*/ 6 h 8"/>
                <a:gd name="T16" fmla="*/ 6 w 6"/>
                <a:gd name="T17" fmla="*/ 4 h 8"/>
                <a:gd name="T18" fmla="*/ 6 w 6"/>
                <a:gd name="T19" fmla="*/ 0 h 8"/>
                <a:gd name="T20" fmla="*/ 4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4" y="0"/>
                  </a:moveTo>
                  <a:lnTo>
                    <a:pt x="4" y="2"/>
                  </a:lnTo>
                  <a:lnTo>
                    <a:pt x="0" y="2"/>
                  </a:lnTo>
                  <a:lnTo>
                    <a:pt x="0" y="4"/>
                  </a:lnTo>
                  <a:lnTo>
                    <a:pt x="0" y="6"/>
                  </a:lnTo>
                  <a:lnTo>
                    <a:pt x="2" y="4"/>
                  </a:lnTo>
                  <a:lnTo>
                    <a:pt x="4" y="8"/>
                  </a:lnTo>
                  <a:lnTo>
                    <a:pt x="6" y="6"/>
                  </a:lnTo>
                  <a:lnTo>
                    <a:pt x="6" y="4"/>
                  </a:lnTo>
                  <a:lnTo>
                    <a:pt x="6"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555" name="Freeform 624"/>
            <p:cNvSpPr>
              <a:spLocks/>
            </p:cNvSpPr>
            <p:nvPr/>
          </p:nvSpPr>
          <p:spPr bwMode="auto">
            <a:xfrm>
              <a:off x="2687" y="1698"/>
              <a:ext cx="6" cy="8"/>
            </a:xfrm>
            <a:custGeom>
              <a:avLst/>
              <a:gdLst>
                <a:gd name="T0" fmla="*/ 4 w 6"/>
                <a:gd name="T1" fmla="*/ 0 h 8"/>
                <a:gd name="T2" fmla="*/ 4 w 6"/>
                <a:gd name="T3" fmla="*/ 2 h 8"/>
                <a:gd name="T4" fmla="*/ 0 w 6"/>
                <a:gd name="T5" fmla="*/ 2 h 8"/>
                <a:gd name="T6" fmla="*/ 0 w 6"/>
                <a:gd name="T7" fmla="*/ 4 h 8"/>
                <a:gd name="T8" fmla="*/ 0 w 6"/>
                <a:gd name="T9" fmla="*/ 6 h 8"/>
                <a:gd name="T10" fmla="*/ 2 w 6"/>
                <a:gd name="T11" fmla="*/ 4 h 8"/>
                <a:gd name="T12" fmla="*/ 4 w 6"/>
                <a:gd name="T13" fmla="*/ 8 h 8"/>
                <a:gd name="T14" fmla="*/ 6 w 6"/>
                <a:gd name="T15" fmla="*/ 6 h 8"/>
                <a:gd name="T16" fmla="*/ 6 w 6"/>
                <a:gd name="T17" fmla="*/ 4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4" y="0"/>
                  </a:moveTo>
                  <a:lnTo>
                    <a:pt x="4" y="2"/>
                  </a:lnTo>
                  <a:lnTo>
                    <a:pt x="0" y="2"/>
                  </a:lnTo>
                  <a:lnTo>
                    <a:pt x="0" y="4"/>
                  </a:lnTo>
                  <a:lnTo>
                    <a:pt x="0" y="6"/>
                  </a:lnTo>
                  <a:lnTo>
                    <a:pt x="2" y="4"/>
                  </a:lnTo>
                  <a:lnTo>
                    <a:pt x="4" y="8"/>
                  </a:lnTo>
                  <a:lnTo>
                    <a:pt x="6" y="6"/>
                  </a:lnTo>
                  <a:lnTo>
                    <a:pt x="6" y="4"/>
                  </a:lnTo>
                  <a:lnTo>
                    <a:pt x="6" y="0"/>
                  </a:lnTo>
                </a:path>
              </a:pathLst>
            </a:custGeom>
            <a:solidFill>
              <a:schemeClr val="tx2"/>
            </a:solidFill>
            <a:ln w="3175">
              <a:solidFill>
                <a:schemeClr val="bg1"/>
              </a:solidFill>
              <a:round/>
              <a:headEnd/>
              <a:tailEnd/>
            </a:ln>
          </p:spPr>
          <p:txBody>
            <a:bodyPr/>
            <a:lstStyle/>
            <a:p>
              <a:endParaRPr lang="fr-FR" dirty="0"/>
            </a:p>
          </p:txBody>
        </p:sp>
        <p:sp>
          <p:nvSpPr>
            <p:cNvPr id="5556" name="Freeform 625"/>
            <p:cNvSpPr>
              <a:spLocks/>
            </p:cNvSpPr>
            <p:nvPr/>
          </p:nvSpPr>
          <p:spPr bwMode="auto">
            <a:xfrm>
              <a:off x="2693" y="1692"/>
              <a:ext cx="4" cy="8"/>
            </a:xfrm>
            <a:custGeom>
              <a:avLst/>
              <a:gdLst>
                <a:gd name="T0" fmla="*/ 4 w 4"/>
                <a:gd name="T1" fmla="*/ 0 h 8"/>
                <a:gd name="T2" fmla="*/ 2 w 4"/>
                <a:gd name="T3" fmla="*/ 2 h 8"/>
                <a:gd name="T4" fmla="*/ 2 w 4"/>
                <a:gd name="T5" fmla="*/ 4 h 8"/>
                <a:gd name="T6" fmla="*/ 2 w 4"/>
                <a:gd name="T7" fmla="*/ 6 h 8"/>
                <a:gd name="T8" fmla="*/ 0 w 4"/>
                <a:gd name="T9" fmla="*/ 6 h 8"/>
                <a:gd name="T10" fmla="*/ 0 w 4"/>
                <a:gd name="T11" fmla="*/ 8 h 8"/>
                <a:gd name="T12" fmla="*/ 2 w 4"/>
                <a:gd name="T13" fmla="*/ 8 h 8"/>
                <a:gd name="T14" fmla="*/ 2 w 4"/>
                <a:gd name="T15" fmla="*/ 0 h 8"/>
                <a:gd name="T16" fmla="*/ 4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4" y="0"/>
                  </a:moveTo>
                  <a:lnTo>
                    <a:pt x="2" y="2"/>
                  </a:lnTo>
                  <a:lnTo>
                    <a:pt x="2" y="4"/>
                  </a:lnTo>
                  <a:lnTo>
                    <a:pt x="2" y="6"/>
                  </a:lnTo>
                  <a:lnTo>
                    <a:pt x="0" y="6"/>
                  </a:lnTo>
                  <a:lnTo>
                    <a:pt x="0" y="8"/>
                  </a:lnTo>
                  <a:lnTo>
                    <a:pt x="2" y="8"/>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557" name="Freeform 626"/>
            <p:cNvSpPr>
              <a:spLocks/>
            </p:cNvSpPr>
            <p:nvPr/>
          </p:nvSpPr>
          <p:spPr bwMode="auto">
            <a:xfrm>
              <a:off x="2693" y="1692"/>
              <a:ext cx="4" cy="8"/>
            </a:xfrm>
            <a:custGeom>
              <a:avLst/>
              <a:gdLst>
                <a:gd name="T0" fmla="*/ 4 w 4"/>
                <a:gd name="T1" fmla="*/ 0 h 8"/>
                <a:gd name="T2" fmla="*/ 2 w 4"/>
                <a:gd name="T3" fmla="*/ 2 h 8"/>
                <a:gd name="T4" fmla="*/ 2 w 4"/>
                <a:gd name="T5" fmla="*/ 4 h 8"/>
                <a:gd name="T6" fmla="*/ 2 w 4"/>
                <a:gd name="T7" fmla="*/ 6 h 8"/>
                <a:gd name="T8" fmla="*/ 0 w 4"/>
                <a:gd name="T9" fmla="*/ 6 h 8"/>
                <a:gd name="T10" fmla="*/ 0 w 4"/>
                <a:gd name="T11" fmla="*/ 8 h 8"/>
                <a:gd name="T12" fmla="*/ 2 w 4"/>
                <a:gd name="T13" fmla="*/ 8 h 8"/>
                <a:gd name="T14" fmla="*/ 2 w 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4" y="0"/>
                  </a:moveTo>
                  <a:lnTo>
                    <a:pt x="2" y="2"/>
                  </a:lnTo>
                  <a:lnTo>
                    <a:pt x="2" y="4"/>
                  </a:lnTo>
                  <a:lnTo>
                    <a:pt x="2" y="6"/>
                  </a:lnTo>
                  <a:lnTo>
                    <a:pt x="0" y="6"/>
                  </a:lnTo>
                  <a:lnTo>
                    <a:pt x="0" y="8"/>
                  </a:lnTo>
                  <a:lnTo>
                    <a:pt x="2" y="8"/>
                  </a:lnTo>
                  <a:lnTo>
                    <a:pt x="2" y="0"/>
                  </a:lnTo>
                </a:path>
              </a:pathLst>
            </a:custGeom>
            <a:solidFill>
              <a:schemeClr val="tx2"/>
            </a:solidFill>
            <a:ln w="3175">
              <a:solidFill>
                <a:schemeClr val="bg1"/>
              </a:solidFill>
              <a:round/>
              <a:headEnd/>
              <a:tailEnd/>
            </a:ln>
          </p:spPr>
          <p:txBody>
            <a:bodyPr/>
            <a:lstStyle/>
            <a:p>
              <a:endParaRPr lang="fr-FR" dirty="0"/>
            </a:p>
          </p:txBody>
        </p:sp>
        <p:sp>
          <p:nvSpPr>
            <p:cNvPr id="5558" name="Freeform 627"/>
            <p:cNvSpPr>
              <a:spLocks/>
            </p:cNvSpPr>
            <p:nvPr/>
          </p:nvSpPr>
          <p:spPr bwMode="auto">
            <a:xfrm>
              <a:off x="2689" y="1678"/>
              <a:ext cx="8" cy="10"/>
            </a:xfrm>
            <a:custGeom>
              <a:avLst/>
              <a:gdLst>
                <a:gd name="T0" fmla="*/ 0 w 8"/>
                <a:gd name="T1" fmla="*/ 10 h 10"/>
                <a:gd name="T2" fmla="*/ 2 w 8"/>
                <a:gd name="T3" fmla="*/ 10 h 10"/>
                <a:gd name="T4" fmla="*/ 4 w 8"/>
                <a:gd name="T5" fmla="*/ 10 h 10"/>
                <a:gd name="T6" fmla="*/ 6 w 8"/>
                <a:gd name="T7" fmla="*/ 8 h 10"/>
                <a:gd name="T8" fmla="*/ 8 w 8"/>
                <a:gd name="T9" fmla="*/ 8 h 10"/>
                <a:gd name="T10" fmla="*/ 8 w 8"/>
                <a:gd name="T11" fmla="*/ 6 h 10"/>
                <a:gd name="T12" fmla="*/ 4 w 8"/>
                <a:gd name="T13" fmla="*/ 2 h 10"/>
                <a:gd name="T14" fmla="*/ 4 w 8"/>
                <a:gd name="T15" fmla="*/ 0 h 10"/>
                <a:gd name="T16" fmla="*/ 2 w 8"/>
                <a:gd name="T17" fmla="*/ 0 h 10"/>
                <a:gd name="T18" fmla="*/ 0 w 8"/>
                <a:gd name="T19" fmla="*/ 2 h 10"/>
                <a:gd name="T20" fmla="*/ 2 w 8"/>
                <a:gd name="T21" fmla="*/ 4 h 10"/>
                <a:gd name="T22" fmla="*/ 4 w 8"/>
                <a:gd name="T23" fmla="*/ 4 h 10"/>
                <a:gd name="T24" fmla="*/ 4 w 8"/>
                <a:gd name="T25" fmla="*/ 8 h 10"/>
                <a:gd name="T26" fmla="*/ 2 w 8"/>
                <a:gd name="T27" fmla="*/ 10 h 10"/>
                <a:gd name="T28" fmla="*/ 2 w 8"/>
                <a:gd name="T29" fmla="*/ 10 h 10"/>
                <a:gd name="T30" fmla="*/ 0 w 8"/>
                <a:gd name="T31" fmla="*/ 1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0"/>
                <a:gd name="T50" fmla="*/ 8 w 8"/>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0">
                  <a:moveTo>
                    <a:pt x="0" y="10"/>
                  </a:moveTo>
                  <a:lnTo>
                    <a:pt x="2" y="10"/>
                  </a:lnTo>
                  <a:lnTo>
                    <a:pt x="4" y="10"/>
                  </a:lnTo>
                  <a:lnTo>
                    <a:pt x="6" y="8"/>
                  </a:lnTo>
                  <a:lnTo>
                    <a:pt x="8" y="8"/>
                  </a:lnTo>
                  <a:lnTo>
                    <a:pt x="8" y="6"/>
                  </a:lnTo>
                  <a:lnTo>
                    <a:pt x="4" y="2"/>
                  </a:lnTo>
                  <a:lnTo>
                    <a:pt x="4" y="0"/>
                  </a:lnTo>
                  <a:lnTo>
                    <a:pt x="2" y="0"/>
                  </a:lnTo>
                  <a:lnTo>
                    <a:pt x="0" y="2"/>
                  </a:lnTo>
                  <a:lnTo>
                    <a:pt x="2" y="4"/>
                  </a:lnTo>
                  <a:lnTo>
                    <a:pt x="4" y="4"/>
                  </a:lnTo>
                  <a:lnTo>
                    <a:pt x="4" y="8"/>
                  </a:lnTo>
                  <a:lnTo>
                    <a:pt x="2" y="10"/>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5559" name="Freeform 628"/>
            <p:cNvSpPr>
              <a:spLocks/>
            </p:cNvSpPr>
            <p:nvPr/>
          </p:nvSpPr>
          <p:spPr bwMode="auto">
            <a:xfrm>
              <a:off x="2689" y="1678"/>
              <a:ext cx="8" cy="10"/>
            </a:xfrm>
            <a:custGeom>
              <a:avLst/>
              <a:gdLst>
                <a:gd name="T0" fmla="*/ 0 w 8"/>
                <a:gd name="T1" fmla="*/ 10 h 10"/>
                <a:gd name="T2" fmla="*/ 0 w 8"/>
                <a:gd name="T3" fmla="*/ 8 h 10"/>
                <a:gd name="T4" fmla="*/ 0 w 8"/>
                <a:gd name="T5" fmla="*/ 8 h 10"/>
                <a:gd name="T6" fmla="*/ 2 w 8"/>
                <a:gd name="T7" fmla="*/ 10 h 10"/>
                <a:gd name="T8" fmla="*/ 4 w 8"/>
                <a:gd name="T9" fmla="*/ 10 h 10"/>
                <a:gd name="T10" fmla="*/ 6 w 8"/>
                <a:gd name="T11" fmla="*/ 8 h 10"/>
                <a:gd name="T12" fmla="*/ 8 w 8"/>
                <a:gd name="T13" fmla="*/ 8 h 10"/>
                <a:gd name="T14" fmla="*/ 8 w 8"/>
                <a:gd name="T15" fmla="*/ 6 h 10"/>
                <a:gd name="T16" fmla="*/ 4 w 8"/>
                <a:gd name="T17" fmla="*/ 2 h 10"/>
                <a:gd name="T18" fmla="*/ 4 w 8"/>
                <a:gd name="T19" fmla="*/ 0 h 10"/>
                <a:gd name="T20" fmla="*/ 2 w 8"/>
                <a:gd name="T21" fmla="*/ 0 h 10"/>
                <a:gd name="T22" fmla="*/ 0 w 8"/>
                <a:gd name="T23" fmla="*/ 2 h 10"/>
                <a:gd name="T24" fmla="*/ 2 w 8"/>
                <a:gd name="T25" fmla="*/ 4 h 10"/>
                <a:gd name="T26" fmla="*/ 4 w 8"/>
                <a:gd name="T27" fmla="*/ 4 h 10"/>
                <a:gd name="T28" fmla="*/ 4 w 8"/>
                <a:gd name="T29" fmla="*/ 8 h 10"/>
                <a:gd name="T30" fmla="*/ 2 w 8"/>
                <a:gd name="T31" fmla="*/ 10 h 10"/>
                <a:gd name="T32" fmla="*/ 2 w 8"/>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0"/>
                <a:gd name="T53" fmla="*/ 8 w 8"/>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0">
                  <a:moveTo>
                    <a:pt x="0" y="10"/>
                  </a:moveTo>
                  <a:lnTo>
                    <a:pt x="0" y="8"/>
                  </a:lnTo>
                  <a:lnTo>
                    <a:pt x="2" y="10"/>
                  </a:lnTo>
                  <a:lnTo>
                    <a:pt x="4" y="10"/>
                  </a:lnTo>
                  <a:lnTo>
                    <a:pt x="6" y="8"/>
                  </a:lnTo>
                  <a:lnTo>
                    <a:pt x="8" y="8"/>
                  </a:lnTo>
                  <a:lnTo>
                    <a:pt x="8" y="6"/>
                  </a:lnTo>
                  <a:lnTo>
                    <a:pt x="4" y="2"/>
                  </a:lnTo>
                  <a:lnTo>
                    <a:pt x="4" y="0"/>
                  </a:lnTo>
                  <a:lnTo>
                    <a:pt x="2" y="0"/>
                  </a:lnTo>
                  <a:lnTo>
                    <a:pt x="0" y="2"/>
                  </a:lnTo>
                  <a:lnTo>
                    <a:pt x="2" y="4"/>
                  </a:lnTo>
                  <a:lnTo>
                    <a:pt x="4" y="4"/>
                  </a:lnTo>
                  <a:lnTo>
                    <a:pt x="4" y="8"/>
                  </a:lnTo>
                  <a:lnTo>
                    <a:pt x="2" y="10"/>
                  </a:lnTo>
                </a:path>
              </a:pathLst>
            </a:custGeom>
            <a:solidFill>
              <a:schemeClr val="tx2"/>
            </a:solidFill>
            <a:ln w="3175">
              <a:solidFill>
                <a:schemeClr val="bg1"/>
              </a:solidFill>
              <a:round/>
              <a:headEnd/>
              <a:tailEnd/>
            </a:ln>
          </p:spPr>
          <p:txBody>
            <a:bodyPr/>
            <a:lstStyle/>
            <a:p>
              <a:endParaRPr lang="fr-FR" dirty="0"/>
            </a:p>
          </p:txBody>
        </p:sp>
        <p:sp>
          <p:nvSpPr>
            <p:cNvPr id="5560" name="Freeform 629"/>
            <p:cNvSpPr>
              <a:spLocks/>
            </p:cNvSpPr>
            <p:nvPr/>
          </p:nvSpPr>
          <p:spPr bwMode="auto">
            <a:xfrm>
              <a:off x="2683" y="1648"/>
              <a:ext cx="14" cy="18"/>
            </a:xfrm>
            <a:custGeom>
              <a:avLst/>
              <a:gdLst>
                <a:gd name="T0" fmla="*/ 6 w 14"/>
                <a:gd name="T1" fmla="*/ 2 h 18"/>
                <a:gd name="T2" fmla="*/ 6 w 14"/>
                <a:gd name="T3" fmla="*/ 0 h 18"/>
                <a:gd name="T4" fmla="*/ 4 w 14"/>
                <a:gd name="T5" fmla="*/ 6 h 18"/>
                <a:gd name="T6" fmla="*/ 2 w 14"/>
                <a:gd name="T7" fmla="*/ 4 h 18"/>
                <a:gd name="T8" fmla="*/ 0 w 14"/>
                <a:gd name="T9" fmla="*/ 6 h 18"/>
                <a:gd name="T10" fmla="*/ 0 w 14"/>
                <a:gd name="T11" fmla="*/ 10 h 18"/>
                <a:gd name="T12" fmla="*/ 2 w 14"/>
                <a:gd name="T13" fmla="*/ 10 h 18"/>
                <a:gd name="T14" fmla="*/ 4 w 14"/>
                <a:gd name="T15" fmla="*/ 10 h 18"/>
                <a:gd name="T16" fmla="*/ 4 w 14"/>
                <a:gd name="T17" fmla="*/ 14 h 18"/>
                <a:gd name="T18" fmla="*/ 6 w 14"/>
                <a:gd name="T19" fmla="*/ 14 h 18"/>
                <a:gd name="T20" fmla="*/ 6 w 14"/>
                <a:gd name="T21" fmla="*/ 16 h 18"/>
                <a:gd name="T22" fmla="*/ 12 w 14"/>
                <a:gd name="T23" fmla="*/ 16 h 18"/>
                <a:gd name="T24" fmla="*/ 12 w 14"/>
                <a:gd name="T25" fmla="*/ 18 h 18"/>
                <a:gd name="T26" fmla="*/ 14 w 14"/>
                <a:gd name="T27" fmla="*/ 18 h 18"/>
                <a:gd name="T28" fmla="*/ 14 w 14"/>
                <a:gd name="T29" fmla="*/ 14 h 18"/>
                <a:gd name="T30" fmla="*/ 12 w 14"/>
                <a:gd name="T31" fmla="*/ 14 h 18"/>
                <a:gd name="T32" fmla="*/ 10 w 14"/>
                <a:gd name="T33" fmla="*/ 12 h 18"/>
                <a:gd name="T34" fmla="*/ 10 w 14"/>
                <a:gd name="T35" fmla="*/ 10 h 18"/>
                <a:gd name="T36" fmla="*/ 8 w 14"/>
                <a:gd name="T37" fmla="*/ 6 h 18"/>
                <a:gd name="T38" fmla="*/ 8 w 14"/>
                <a:gd name="T39" fmla="*/ 4 h 18"/>
                <a:gd name="T40" fmla="*/ 8 w 14"/>
                <a:gd name="T41" fmla="*/ 2 h 18"/>
                <a:gd name="T42" fmla="*/ 6 w 14"/>
                <a:gd name="T43" fmla="*/ 2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8"/>
                <a:gd name="T68" fmla="*/ 14 w 14"/>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8">
                  <a:moveTo>
                    <a:pt x="6" y="2"/>
                  </a:moveTo>
                  <a:lnTo>
                    <a:pt x="6" y="0"/>
                  </a:lnTo>
                  <a:lnTo>
                    <a:pt x="4" y="6"/>
                  </a:lnTo>
                  <a:lnTo>
                    <a:pt x="2" y="4"/>
                  </a:lnTo>
                  <a:lnTo>
                    <a:pt x="0" y="6"/>
                  </a:lnTo>
                  <a:lnTo>
                    <a:pt x="0" y="10"/>
                  </a:lnTo>
                  <a:lnTo>
                    <a:pt x="2" y="10"/>
                  </a:lnTo>
                  <a:lnTo>
                    <a:pt x="4" y="10"/>
                  </a:lnTo>
                  <a:lnTo>
                    <a:pt x="4" y="14"/>
                  </a:lnTo>
                  <a:lnTo>
                    <a:pt x="6" y="14"/>
                  </a:lnTo>
                  <a:lnTo>
                    <a:pt x="6" y="16"/>
                  </a:lnTo>
                  <a:lnTo>
                    <a:pt x="12" y="16"/>
                  </a:lnTo>
                  <a:lnTo>
                    <a:pt x="12" y="18"/>
                  </a:lnTo>
                  <a:lnTo>
                    <a:pt x="14" y="18"/>
                  </a:lnTo>
                  <a:lnTo>
                    <a:pt x="14" y="14"/>
                  </a:lnTo>
                  <a:lnTo>
                    <a:pt x="12" y="14"/>
                  </a:lnTo>
                  <a:lnTo>
                    <a:pt x="10" y="12"/>
                  </a:lnTo>
                  <a:lnTo>
                    <a:pt x="10" y="10"/>
                  </a:lnTo>
                  <a:lnTo>
                    <a:pt x="8" y="6"/>
                  </a:lnTo>
                  <a:lnTo>
                    <a:pt x="8" y="4"/>
                  </a:lnTo>
                  <a:lnTo>
                    <a:pt x="8"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561" name="Freeform 630"/>
            <p:cNvSpPr>
              <a:spLocks/>
            </p:cNvSpPr>
            <p:nvPr/>
          </p:nvSpPr>
          <p:spPr bwMode="auto">
            <a:xfrm>
              <a:off x="2683" y="1648"/>
              <a:ext cx="14" cy="18"/>
            </a:xfrm>
            <a:custGeom>
              <a:avLst/>
              <a:gdLst>
                <a:gd name="T0" fmla="*/ 6 w 14"/>
                <a:gd name="T1" fmla="*/ 2 h 18"/>
                <a:gd name="T2" fmla="*/ 6 w 14"/>
                <a:gd name="T3" fmla="*/ 0 h 18"/>
                <a:gd name="T4" fmla="*/ 4 w 14"/>
                <a:gd name="T5" fmla="*/ 6 h 18"/>
                <a:gd name="T6" fmla="*/ 2 w 14"/>
                <a:gd name="T7" fmla="*/ 4 h 18"/>
                <a:gd name="T8" fmla="*/ 0 w 14"/>
                <a:gd name="T9" fmla="*/ 6 h 18"/>
                <a:gd name="T10" fmla="*/ 0 w 14"/>
                <a:gd name="T11" fmla="*/ 10 h 18"/>
                <a:gd name="T12" fmla="*/ 2 w 14"/>
                <a:gd name="T13" fmla="*/ 10 h 18"/>
                <a:gd name="T14" fmla="*/ 4 w 14"/>
                <a:gd name="T15" fmla="*/ 10 h 18"/>
                <a:gd name="T16" fmla="*/ 4 w 14"/>
                <a:gd name="T17" fmla="*/ 14 h 18"/>
                <a:gd name="T18" fmla="*/ 6 w 14"/>
                <a:gd name="T19" fmla="*/ 14 h 18"/>
                <a:gd name="T20" fmla="*/ 6 w 14"/>
                <a:gd name="T21" fmla="*/ 16 h 18"/>
                <a:gd name="T22" fmla="*/ 12 w 14"/>
                <a:gd name="T23" fmla="*/ 16 h 18"/>
                <a:gd name="T24" fmla="*/ 12 w 14"/>
                <a:gd name="T25" fmla="*/ 18 h 18"/>
                <a:gd name="T26" fmla="*/ 14 w 14"/>
                <a:gd name="T27" fmla="*/ 18 h 18"/>
                <a:gd name="T28" fmla="*/ 14 w 14"/>
                <a:gd name="T29" fmla="*/ 14 h 18"/>
                <a:gd name="T30" fmla="*/ 12 w 14"/>
                <a:gd name="T31" fmla="*/ 14 h 18"/>
                <a:gd name="T32" fmla="*/ 10 w 14"/>
                <a:gd name="T33" fmla="*/ 12 h 18"/>
                <a:gd name="T34" fmla="*/ 10 w 14"/>
                <a:gd name="T35" fmla="*/ 10 h 18"/>
                <a:gd name="T36" fmla="*/ 8 w 14"/>
                <a:gd name="T37" fmla="*/ 6 h 18"/>
                <a:gd name="T38" fmla="*/ 8 w 14"/>
                <a:gd name="T39" fmla="*/ 4 h 18"/>
                <a:gd name="T40" fmla="*/ 8 w 14"/>
                <a:gd name="T41" fmla="*/ 2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8"/>
                <a:gd name="T65" fmla="*/ 14 w 14"/>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8">
                  <a:moveTo>
                    <a:pt x="6" y="2"/>
                  </a:moveTo>
                  <a:lnTo>
                    <a:pt x="6" y="0"/>
                  </a:lnTo>
                  <a:lnTo>
                    <a:pt x="4" y="6"/>
                  </a:lnTo>
                  <a:lnTo>
                    <a:pt x="2" y="4"/>
                  </a:lnTo>
                  <a:lnTo>
                    <a:pt x="0" y="6"/>
                  </a:lnTo>
                  <a:lnTo>
                    <a:pt x="0" y="10"/>
                  </a:lnTo>
                  <a:lnTo>
                    <a:pt x="2" y="10"/>
                  </a:lnTo>
                  <a:lnTo>
                    <a:pt x="4" y="10"/>
                  </a:lnTo>
                  <a:lnTo>
                    <a:pt x="4" y="14"/>
                  </a:lnTo>
                  <a:lnTo>
                    <a:pt x="6" y="14"/>
                  </a:lnTo>
                  <a:lnTo>
                    <a:pt x="6" y="16"/>
                  </a:lnTo>
                  <a:lnTo>
                    <a:pt x="12" y="16"/>
                  </a:lnTo>
                  <a:lnTo>
                    <a:pt x="12" y="18"/>
                  </a:lnTo>
                  <a:lnTo>
                    <a:pt x="14" y="18"/>
                  </a:lnTo>
                  <a:lnTo>
                    <a:pt x="14" y="14"/>
                  </a:lnTo>
                  <a:lnTo>
                    <a:pt x="12" y="14"/>
                  </a:lnTo>
                  <a:lnTo>
                    <a:pt x="10" y="12"/>
                  </a:lnTo>
                  <a:lnTo>
                    <a:pt x="10" y="10"/>
                  </a:lnTo>
                  <a:lnTo>
                    <a:pt x="8" y="6"/>
                  </a:lnTo>
                  <a:lnTo>
                    <a:pt x="8" y="4"/>
                  </a:lnTo>
                  <a:lnTo>
                    <a:pt x="8" y="2"/>
                  </a:lnTo>
                </a:path>
              </a:pathLst>
            </a:custGeom>
            <a:solidFill>
              <a:schemeClr val="tx2"/>
            </a:solidFill>
            <a:ln w="3175">
              <a:solidFill>
                <a:schemeClr val="bg1"/>
              </a:solidFill>
              <a:round/>
              <a:headEnd/>
              <a:tailEnd/>
            </a:ln>
          </p:spPr>
          <p:txBody>
            <a:bodyPr/>
            <a:lstStyle/>
            <a:p>
              <a:endParaRPr lang="fr-FR" dirty="0"/>
            </a:p>
          </p:txBody>
        </p:sp>
        <p:sp>
          <p:nvSpPr>
            <p:cNvPr id="5562" name="Freeform 631"/>
            <p:cNvSpPr>
              <a:spLocks/>
            </p:cNvSpPr>
            <p:nvPr/>
          </p:nvSpPr>
          <p:spPr bwMode="auto">
            <a:xfrm>
              <a:off x="2996" y="1269"/>
              <a:ext cx="34" cy="32"/>
            </a:xfrm>
            <a:custGeom>
              <a:avLst/>
              <a:gdLst>
                <a:gd name="T0" fmla="*/ 20 w 34"/>
                <a:gd name="T1" fmla="*/ 0 h 32"/>
                <a:gd name="T2" fmla="*/ 22 w 34"/>
                <a:gd name="T3" fmla="*/ 0 h 32"/>
                <a:gd name="T4" fmla="*/ 22 w 34"/>
                <a:gd name="T5" fmla="*/ 4 h 32"/>
                <a:gd name="T6" fmla="*/ 22 w 34"/>
                <a:gd name="T7" fmla="*/ 8 h 32"/>
                <a:gd name="T8" fmla="*/ 22 w 34"/>
                <a:gd name="T9" fmla="*/ 6 h 32"/>
                <a:gd name="T10" fmla="*/ 24 w 34"/>
                <a:gd name="T11" fmla="*/ 8 h 32"/>
                <a:gd name="T12" fmla="*/ 22 w 34"/>
                <a:gd name="T13" fmla="*/ 14 h 32"/>
                <a:gd name="T14" fmla="*/ 24 w 34"/>
                <a:gd name="T15" fmla="*/ 12 h 32"/>
                <a:gd name="T16" fmla="*/ 26 w 34"/>
                <a:gd name="T17" fmla="*/ 8 h 32"/>
                <a:gd name="T18" fmla="*/ 28 w 34"/>
                <a:gd name="T19" fmla="*/ 8 h 32"/>
                <a:gd name="T20" fmla="*/ 28 w 34"/>
                <a:gd name="T21" fmla="*/ 6 h 32"/>
                <a:gd name="T22" fmla="*/ 28 w 34"/>
                <a:gd name="T23" fmla="*/ 4 h 32"/>
                <a:gd name="T24" fmla="*/ 30 w 34"/>
                <a:gd name="T25" fmla="*/ 4 h 32"/>
                <a:gd name="T26" fmla="*/ 34 w 34"/>
                <a:gd name="T27" fmla="*/ 8 h 32"/>
                <a:gd name="T28" fmla="*/ 34 w 34"/>
                <a:gd name="T29" fmla="*/ 10 h 32"/>
                <a:gd name="T30" fmla="*/ 32 w 34"/>
                <a:gd name="T31" fmla="*/ 14 h 32"/>
                <a:gd name="T32" fmla="*/ 32 w 34"/>
                <a:gd name="T33" fmla="*/ 16 h 32"/>
                <a:gd name="T34" fmla="*/ 28 w 34"/>
                <a:gd name="T35" fmla="*/ 16 h 32"/>
                <a:gd name="T36" fmla="*/ 26 w 34"/>
                <a:gd name="T37" fmla="*/ 18 h 32"/>
                <a:gd name="T38" fmla="*/ 26 w 34"/>
                <a:gd name="T39" fmla="*/ 22 h 32"/>
                <a:gd name="T40" fmla="*/ 24 w 34"/>
                <a:gd name="T41" fmla="*/ 18 h 32"/>
                <a:gd name="T42" fmla="*/ 20 w 34"/>
                <a:gd name="T43" fmla="*/ 22 h 32"/>
                <a:gd name="T44" fmla="*/ 20 w 34"/>
                <a:gd name="T45" fmla="*/ 24 h 32"/>
                <a:gd name="T46" fmla="*/ 20 w 34"/>
                <a:gd name="T47" fmla="*/ 26 h 32"/>
                <a:gd name="T48" fmla="*/ 18 w 34"/>
                <a:gd name="T49" fmla="*/ 24 h 32"/>
                <a:gd name="T50" fmla="*/ 18 w 34"/>
                <a:gd name="T51" fmla="*/ 22 h 32"/>
                <a:gd name="T52" fmla="*/ 18 w 34"/>
                <a:gd name="T53" fmla="*/ 20 h 32"/>
                <a:gd name="T54" fmla="*/ 12 w 34"/>
                <a:gd name="T55" fmla="*/ 26 h 32"/>
                <a:gd name="T56" fmla="*/ 8 w 34"/>
                <a:gd name="T57" fmla="*/ 30 h 32"/>
                <a:gd name="T58" fmla="*/ 8 w 34"/>
                <a:gd name="T59" fmla="*/ 28 h 32"/>
                <a:gd name="T60" fmla="*/ 6 w 34"/>
                <a:gd name="T61" fmla="*/ 28 h 32"/>
                <a:gd name="T62" fmla="*/ 4 w 34"/>
                <a:gd name="T63" fmla="*/ 30 h 32"/>
                <a:gd name="T64" fmla="*/ 0 w 34"/>
                <a:gd name="T65" fmla="*/ 32 h 32"/>
                <a:gd name="T66" fmla="*/ 0 w 34"/>
                <a:gd name="T67" fmla="*/ 30 h 32"/>
                <a:gd name="T68" fmla="*/ 0 w 34"/>
                <a:gd name="T69" fmla="*/ 26 h 32"/>
                <a:gd name="T70" fmla="*/ 2 w 34"/>
                <a:gd name="T71" fmla="*/ 24 h 32"/>
                <a:gd name="T72" fmla="*/ 4 w 34"/>
                <a:gd name="T73" fmla="*/ 24 h 32"/>
                <a:gd name="T74" fmla="*/ 6 w 34"/>
                <a:gd name="T75" fmla="*/ 22 h 32"/>
                <a:gd name="T76" fmla="*/ 8 w 34"/>
                <a:gd name="T77" fmla="*/ 22 h 32"/>
                <a:gd name="T78" fmla="*/ 14 w 34"/>
                <a:gd name="T79" fmla="*/ 18 h 32"/>
                <a:gd name="T80" fmla="*/ 14 w 34"/>
                <a:gd name="T81" fmla="*/ 16 h 32"/>
                <a:gd name="T82" fmla="*/ 16 w 34"/>
                <a:gd name="T83" fmla="*/ 14 h 32"/>
                <a:gd name="T84" fmla="*/ 16 w 34"/>
                <a:gd name="T85" fmla="*/ 10 h 32"/>
                <a:gd name="T86" fmla="*/ 18 w 34"/>
                <a:gd name="T87" fmla="*/ 10 h 32"/>
                <a:gd name="T88" fmla="*/ 18 w 34"/>
                <a:gd name="T89" fmla="*/ 4 h 32"/>
                <a:gd name="T90" fmla="*/ 18 w 34"/>
                <a:gd name="T91" fmla="*/ 0 h 32"/>
                <a:gd name="T92" fmla="*/ 20 w 34"/>
                <a:gd name="T93" fmla="*/ 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2"/>
                <a:gd name="T143" fmla="*/ 34 w 34"/>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2">
                  <a:moveTo>
                    <a:pt x="20" y="0"/>
                  </a:moveTo>
                  <a:lnTo>
                    <a:pt x="22" y="0"/>
                  </a:lnTo>
                  <a:lnTo>
                    <a:pt x="22" y="4"/>
                  </a:lnTo>
                  <a:lnTo>
                    <a:pt x="22" y="8"/>
                  </a:lnTo>
                  <a:lnTo>
                    <a:pt x="22" y="6"/>
                  </a:lnTo>
                  <a:lnTo>
                    <a:pt x="24" y="8"/>
                  </a:lnTo>
                  <a:lnTo>
                    <a:pt x="22" y="14"/>
                  </a:lnTo>
                  <a:lnTo>
                    <a:pt x="24" y="12"/>
                  </a:lnTo>
                  <a:lnTo>
                    <a:pt x="26" y="8"/>
                  </a:lnTo>
                  <a:lnTo>
                    <a:pt x="28" y="8"/>
                  </a:lnTo>
                  <a:lnTo>
                    <a:pt x="28" y="6"/>
                  </a:lnTo>
                  <a:lnTo>
                    <a:pt x="28" y="4"/>
                  </a:lnTo>
                  <a:lnTo>
                    <a:pt x="30" y="4"/>
                  </a:lnTo>
                  <a:lnTo>
                    <a:pt x="34" y="8"/>
                  </a:lnTo>
                  <a:lnTo>
                    <a:pt x="34" y="10"/>
                  </a:lnTo>
                  <a:lnTo>
                    <a:pt x="32" y="14"/>
                  </a:lnTo>
                  <a:lnTo>
                    <a:pt x="32" y="16"/>
                  </a:lnTo>
                  <a:lnTo>
                    <a:pt x="28" y="16"/>
                  </a:lnTo>
                  <a:lnTo>
                    <a:pt x="26" y="18"/>
                  </a:lnTo>
                  <a:lnTo>
                    <a:pt x="26" y="22"/>
                  </a:lnTo>
                  <a:lnTo>
                    <a:pt x="24" y="18"/>
                  </a:lnTo>
                  <a:lnTo>
                    <a:pt x="20" y="22"/>
                  </a:lnTo>
                  <a:lnTo>
                    <a:pt x="20" y="24"/>
                  </a:lnTo>
                  <a:lnTo>
                    <a:pt x="20" y="26"/>
                  </a:lnTo>
                  <a:lnTo>
                    <a:pt x="18" y="24"/>
                  </a:lnTo>
                  <a:lnTo>
                    <a:pt x="18" y="22"/>
                  </a:lnTo>
                  <a:lnTo>
                    <a:pt x="18" y="20"/>
                  </a:lnTo>
                  <a:lnTo>
                    <a:pt x="12" y="26"/>
                  </a:lnTo>
                  <a:lnTo>
                    <a:pt x="8" y="30"/>
                  </a:lnTo>
                  <a:lnTo>
                    <a:pt x="8" y="28"/>
                  </a:lnTo>
                  <a:lnTo>
                    <a:pt x="6" y="28"/>
                  </a:lnTo>
                  <a:lnTo>
                    <a:pt x="4" y="30"/>
                  </a:lnTo>
                  <a:lnTo>
                    <a:pt x="0" y="32"/>
                  </a:lnTo>
                  <a:lnTo>
                    <a:pt x="0" y="30"/>
                  </a:lnTo>
                  <a:lnTo>
                    <a:pt x="0" y="26"/>
                  </a:lnTo>
                  <a:lnTo>
                    <a:pt x="2" y="24"/>
                  </a:lnTo>
                  <a:lnTo>
                    <a:pt x="4" y="24"/>
                  </a:lnTo>
                  <a:lnTo>
                    <a:pt x="6" y="22"/>
                  </a:lnTo>
                  <a:lnTo>
                    <a:pt x="8" y="22"/>
                  </a:lnTo>
                  <a:lnTo>
                    <a:pt x="14" y="18"/>
                  </a:lnTo>
                  <a:lnTo>
                    <a:pt x="14" y="16"/>
                  </a:lnTo>
                  <a:lnTo>
                    <a:pt x="16" y="14"/>
                  </a:lnTo>
                  <a:lnTo>
                    <a:pt x="16" y="10"/>
                  </a:lnTo>
                  <a:lnTo>
                    <a:pt x="18" y="10"/>
                  </a:lnTo>
                  <a:lnTo>
                    <a:pt x="18" y="4"/>
                  </a:lnTo>
                  <a:lnTo>
                    <a:pt x="18" y="0"/>
                  </a:lnTo>
                  <a:lnTo>
                    <a:pt x="20" y="0"/>
                  </a:lnTo>
                  <a:close/>
                </a:path>
              </a:pathLst>
            </a:custGeom>
            <a:solidFill>
              <a:schemeClr val="tx2"/>
            </a:solidFill>
            <a:ln w="3175">
              <a:solidFill>
                <a:schemeClr val="bg1"/>
              </a:solidFill>
              <a:round/>
              <a:headEnd/>
              <a:tailEnd/>
            </a:ln>
          </p:spPr>
          <p:txBody>
            <a:bodyPr/>
            <a:lstStyle/>
            <a:p>
              <a:endParaRPr lang="fr-FR" dirty="0"/>
            </a:p>
          </p:txBody>
        </p:sp>
        <p:sp>
          <p:nvSpPr>
            <p:cNvPr id="5563" name="Freeform 632"/>
            <p:cNvSpPr>
              <a:spLocks/>
            </p:cNvSpPr>
            <p:nvPr/>
          </p:nvSpPr>
          <p:spPr bwMode="auto">
            <a:xfrm>
              <a:off x="2996" y="1269"/>
              <a:ext cx="34" cy="32"/>
            </a:xfrm>
            <a:custGeom>
              <a:avLst/>
              <a:gdLst>
                <a:gd name="T0" fmla="*/ 20 w 34"/>
                <a:gd name="T1" fmla="*/ 0 h 32"/>
                <a:gd name="T2" fmla="*/ 22 w 34"/>
                <a:gd name="T3" fmla="*/ 0 h 32"/>
                <a:gd name="T4" fmla="*/ 22 w 34"/>
                <a:gd name="T5" fmla="*/ 4 h 32"/>
                <a:gd name="T6" fmla="*/ 22 w 34"/>
                <a:gd name="T7" fmla="*/ 8 h 32"/>
                <a:gd name="T8" fmla="*/ 22 w 34"/>
                <a:gd name="T9" fmla="*/ 6 h 32"/>
                <a:gd name="T10" fmla="*/ 24 w 34"/>
                <a:gd name="T11" fmla="*/ 8 h 32"/>
                <a:gd name="T12" fmla="*/ 22 w 34"/>
                <a:gd name="T13" fmla="*/ 14 h 32"/>
                <a:gd name="T14" fmla="*/ 24 w 34"/>
                <a:gd name="T15" fmla="*/ 12 h 32"/>
                <a:gd name="T16" fmla="*/ 26 w 34"/>
                <a:gd name="T17" fmla="*/ 8 h 32"/>
                <a:gd name="T18" fmla="*/ 28 w 34"/>
                <a:gd name="T19" fmla="*/ 8 h 32"/>
                <a:gd name="T20" fmla="*/ 28 w 34"/>
                <a:gd name="T21" fmla="*/ 6 h 32"/>
                <a:gd name="T22" fmla="*/ 28 w 34"/>
                <a:gd name="T23" fmla="*/ 4 h 32"/>
                <a:gd name="T24" fmla="*/ 30 w 34"/>
                <a:gd name="T25" fmla="*/ 4 h 32"/>
                <a:gd name="T26" fmla="*/ 34 w 34"/>
                <a:gd name="T27" fmla="*/ 8 h 32"/>
                <a:gd name="T28" fmla="*/ 34 w 34"/>
                <a:gd name="T29" fmla="*/ 10 h 32"/>
                <a:gd name="T30" fmla="*/ 32 w 34"/>
                <a:gd name="T31" fmla="*/ 14 h 32"/>
                <a:gd name="T32" fmla="*/ 32 w 34"/>
                <a:gd name="T33" fmla="*/ 16 h 32"/>
                <a:gd name="T34" fmla="*/ 28 w 34"/>
                <a:gd name="T35" fmla="*/ 16 h 32"/>
                <a:gd name="T36" fmla="*/ 26 w 34"/>
                <a:gd name="T37" fmla="*/ 18 h 32"/>
                <a:gd name="T38" fmla="*/ 26 w 34"/>
                <a:gd name="T39" fmla="*/ 22 h 32"/>
                <a:gd name="T40" fmla="*/ 24 w 34"/>
                <a:gd name="T41" fmla="*/ 18 h 32"/>
                <a:gd name="T42" fmla="*/ 20 w 34"/>
                <a:gd name="T43" fmla="*/ 22 h 32"/>
                <a:gd name="T44" fmla="*/ 20 w 34"/>
                <a:gd name="T45" fmla="*/ 24 h 32"/>
                <a:gd name="T46" fmla="*/ 20 w 34"/>
                <a:gd name="T47" fmla="*/ 26 h 32"/>
                <a:gd name="T48" fmla="*/ 18 w 34"/>
                <a:gd name="T49" fmla="*/ 24 h 32"/>
                <a:gd name="T50" fmla="*/ 18 w 34"/>
                <a:gd name="T51" fmla="*/ 22 h 32"/>
                <a:gd name="T52" fmla="*/ 18 w 34"/>
                <a:gd name="T53" fmla="*/ 20 h 32"/>
                <a:gd name="T54" fmla="*/ 12 w 34"/>
                <a:gd name="T55" fmla="*/ 26 h 32"/>
                <a:gd name="T56" fmla="*/ 8 w 34"/>
                <a:gd name="T57" fmla="*/ 30 h 32"/>
                <a:gd name="T58" fmla="*/ 8 w 34"/>
                <a:gd name="T59" fmla="*/ 28 h 32"/>
                <a:gd name="T60" fmla="*/ 6 w 34"/>
                <a:gd name="T61" fmla="*/ 28 h 32"/>
                <a:gd name="T62" fmla="*/ 4 w 34"/>
                <a:gd name="T63" fmla="*/ 30 h 32"/>
                <a:gd name="T64" fmla="*/ 0 w 34"/>
                <a:gd name="T65" fmla="*/ 32 h 32"/>
                <a:gd name="T66" fmla="*/ 0 w 34"/>
                <a:gd name="T67" fmla="*/ 30 h 32"/>
                <a:gd name="T68" fmla="*/ 0 w 34"/>
                <a:gd name="T69" fmla="*/ 26 h 32"/>
                <a:gd name="T70" fmla="*/ 2 w 34"/>
                <a:gd name="T71" fmla="*/ 24 h 32"/>
                <a:gd name="T72" fmla="*/ 4 w 34"/>
                <a:gd name="T73" fmla="*/ 24 h 32"/>
                <a:gd name="T74" fmla="*/ 6 w 34"/>
                <a:gd name="T75" fmla="*/ 22 h 32"/>
                <a:gd name="T76" fmla="*/ 8 w 34"/>
                <a:gd name="T77" fmla="*/ 22 h 32"/>
                <a:gd name="T78" fmla="*/ 14 w 34"/>
                <a:gd name="T79" fmla="*/ 18 h 32"/>
                <a:gd name="T80" fmla="*/ 14 w 34"/>
                <a:gd name="T81" fmla="*/ 16 h 32"/>
                <a:gd name="T82" fmla="*/ 16 w 34"/>
                <a:gd name="T83" fmla="*/ 14 h 32"/>
                <a:gd name="T84" fmla="*/ 16 w 34"/>
                <a:gd name="T85" fmla="*/ 10 h 32"/>
                <a:gd name="T86" fmla="*/ 18 w 34"/>
                <a:gd name="T87" fmla="*/ 10 h 32"/>
                <a:gd name="T88" fmla="*/ 18 w 34"/>
                <a:gd name="T89" fmla="*/ 4 h 32"/>
                <a:gd name="T90" fmla="*/ 18 w 34"/>
                <a:gd name="T91" fmla="*/ 0 h 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32"/>
                <a:gd name="T140" fmla="*/ 34 w 34"/>
                <a:gd name="T141" fmla="*/ 32 h 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32">
                  <a:moveTo>
                    <a:pt x="20" y="0"/>
                  </a:moveTo>
                  <a:lnTo>
                    <a:pt x="22" y="0"/>
                  </a:lnTo>
                  <a:lnTo>
                    <a:pt x="22" y="4"/>
                  </a:lnTo>
                  <a:lnTo>
                    <a:pt x="22" y="8"/>
                  </a:lnTo>
                  <a:lnTo>
                    <a:pt x="22" y="6"/>
                  </a:lnTo>
                  <a:lnTo>
                    <a:pt x="24" y="8"/>
                  </a:lnTo>
                  <a:lnTo>
                    <a:pt x="22" y="14"/>
                  </a:lnTo>
                  <a:lnTo>
                    <a:pt x="24" y="12"/>
                  </a:lnTo>
                  <a:lnTo>
                    <a:pt x="26" y="8"/>
                  </a:lnTo>
                  <a:lnTo>
                    <a:pt x="28" y="8"/>
                  </a:lnTo>
                  <a:lnTo>
                    <a:pt x="28" y="6"/>
                  </a:lnTo>
                  <a:lnTo>
                    <a:pt x="28" y="4"/>
                  </a:lnTo>
                  <a:lnTo>
                    <a:pt x="30" y="4"/>
                  </a:lnTo>
                  <a:lnTo>
                    <a:pt x="34" y="8"/>
                  </a:lnTo>
                  <a:lnTo>
                    <a:pt x="34" y="10"/>
                  </a:lnTo>
                  <a:lnTo>
                    <a:pt x="32" y="14"/>
                  </a:lnTo>
                  <a:lnTo>
                    <a:pt x="32" y="16"/>
                  </a:lnTo>
                  <a:lnTo>
                    <a:pt x="28" y="16"/>
                  </a:lnTo>
                  <a:lnTo>
                    <a:pt x="26" y="18"/>
                  </a:lnTo>
                  <a:lnTo>
                    <a:pt x="26" y="22"/>
                  </a:lnTo>
                  <a:lnTo>
                    <a:pt x="24" y="18"/>
                  </a:lnTo>
                  <a:lnTo>
                    <a:pt x="20" y="22"/>
                  </a:lnTo>
                  <a:lnTo>
                    <a:pt x="20" y="24"/>
                  </a:lnTo>
                  <a:lnTo>
                    <a:pt x="20" y="26"/>
                  </a:lnTo>
                  <a:lnTo>
                    <a:pt x="18" y="24"/>
                  </a:lnTo>
                  <a:lnTo>
                    <a:pt x="18" y="22"/>
                  </a:lnTo>
                  <a:lnTo>
                    <a:pt x="18" y="20"/>
                  </a:lnTo>
                  <a:lnTo>
                    <a:pt x="12" y="26"/>
                  </a:lnTo>
                  <a:lnTo>
                    <a:pt x="8" y="30"/>
                  </a:lnTo>
                  <a:lnTo>
                    <a:pt x="8" y="28"/>
                  </a:lnTo>
                  <a:lnTo>
                    <a:pt x="6" y="28"/>
                  </a:lnTo>
                  <a:lnTo>
                    <a:pt x="4" y="30"/>
                  </a:lnTo>
                  <a:lnTo>
                    <a:pt x="0" y="32"/>
                  </a:lnTo>
                  <a:lnTo>
                    <a:pt x="0" y="30"/>
                  </a:lnTo>
                  <a:lnTo>
                    <a:pt x="0" y="26"/>
                  </a:lnTo>
                  <a:lnTo>
                    <a:pt x="2" y="24"/>
                  </a:lnTo>
                  <a:lnTo>
                    <a:pt x="4" y="24"/>
                  </a:lnTo>
                  <a:lnTo>
                    <a:pt x="6" y="22"/>
                  </a:lnTo>
                  <a:lnTo>
                    <a:pt x="8" y="22"/>
                  </a:lnTo>
                  <a:lnTo>
                    <a:pt x="14" y="18"/>
                  </a:lnTo>
                  <a:lnTo>
                    <a:pt x="14" y="16"/>
                  </a:lnTo>
                  <a:lnTo>
                    <a:pt x="16" y="14"/>
                  </a:lnTo>
                  <a:lnTo>
                    <a:pt x="16" y="10"/>
                  </a:lnTo>
                  <a:lnTo>
                    <a:pt x="18" y="10"/>
                  </a:lnTo>
                  <a:lnTo>
                    <a:pt x="18" y="4"/>
                  </a:lnTo>
                  <a:lnTo>
                    <a:pt x="18" y="0"/>
                  </a:lnTo>
                </a:path>
              </a:pathLst>
            </a:custGeom>
            <a:solidFill>
              <a:schemeClr val="tx2"/>
            </a:solidFill>
            <a:ln w="3175">
              <a:solidFill>
                <a:schemeClr val="bg1"/>
              </a:solidFill>
              <a:round/>
              <a:headEnd/>
              <a:tailEnd/>
            </a:ln>
          </p:spPr>
          <p:txBody>
            <a:bodyPr/>
            <a:lstStyle/>
            <a:p>
              <a:endParaRPr lang="fr-FR" dirty="0"/>
            </a:p>
          </p:txBody>
        </p:sp>
        <p:sp>
          <p:nvSpPr>
            <p:cNvPr id="5564" name="Freeform 633"/>
            <p:cNvSpPr>
              <a:spLocks/>
            </p:cNvSpPr>
            <p:nvPr/>
          </p:nvSpPr>
          <p:spPr bwMode="auto">
            <a:xfrm>
              <a:off x="2998" y="1269"/>
              <a:ext cx="12" cy="16"/>
            </a:xfrm>
            <a:custGeom>
              <a:avLst/>
              <a:gdLst>
                <a:gd name="T0" fmla="*/ 0 w 12"/>
                <a:gd name="T1" fmla="*/ 10 h 16"/>
                <a:gd name="T2" fmla="*/ 0 w 12"/>
                <a:gd name="T3" fmla="*/ 8 h 16"/>
                <a:gd name="T4" fmla="*/ 2 w 12"/>
                <a:gd name="T5" fmla="*/ 8 h 16"/>
                <a:gd name="T6" fmla="*/ 4 w 12"/>
                <a:gd name="T7" fmla="*/ 8 h 16"/>
                <a:gd name="T8" fmla="*/ 4 w 12"/>
                <a:gd name="T9" fmla="*/ 6 h 16"/>
                <a:gd name="T10" fmla="*/ 6 w 12"/>
                <a:gd name="T11" fmla="*/ 2 h 16"/>
                <a:gd name="T12" fmla="*/ 6 w 12"/>
                <a:gd name="T13" fmla="*/ 6 h 16"/>
                <a:gd name="T14" fmla="*/ 10 w 12"/>
                <a:gd name="T15" fmla="*/ 6 h 16"/>
                <a:gd name="T16" fmla="*/ 10 w 12"/>
                <a:gd name="T17" fmla="*/ 0 h 16"/>
                <a:gd name="T18" fmla="*/ 12 w 12"/>
                <a:gd name="T19" fmla="*/ 6 h 16"/>
                <a:gd name="T20" fmla="*/ 12 w 12"/>
                <a:gd name="T21" fmla="*/ 12 h 16"/>
                <a:gd name="T22" fmla="*/ 10 w 12"/>
                <a:gd name="T23" fmla="*/ 14 h 16"/>
                <a:gd name="T24" fmla="*/ 6 w 12"/>
                <a:gd name="T25" fmla="*/ 16 h 16"/>
                <a:gd name="T26" fmla="*/ 6 w 12"/>
                <a:gd name="T27" fmla="*/ 14 h 16"/>
                <a:gd name="T28" fmla="*/ 8 w 12"/>
                <a:gd name="T29" fmla="*/ 12 h 16"/>
                <a:gd name="T30" fmla="*/ 8 w 12"/>
                <a:gd name="T31" fmla="*/ 10 h 16"/>
                <a:gd name="T32" fmla="*/ 8 w 12"/>
                <a:gd name="T33" fmla="*/ 12 h 16"/>
                <a:gd name="T34" fmla="*/ 6 w 12"/>
                <a:gd name="T35" fmla="*/ 12 h 16"/>
                <a:gd name="T36" fmla="*/ 0 w 12"/>
                <a:gd name="T37" fmla="*/ 14 h 16"/>
                <a:gd name="T38" fmla="*/ 0 w 12"/>
                <a:gd name="T39" fmla="*/ 12 h 16"/>
                <a:gd name="T40" fmla="*/ 0 w 12"/>
                <a:gd name="T41" fmla="*/ 1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6"/>
                <a:gd name="T65" fmla="*/ 12 w 1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6">
                  <a:moveTo>
                    <a:pt x="0" y="10"/>
                  </a:moveTo>
                  <a:lnTo>
                    <a:pt x="0" y="8"/>
                  </a:lnTo>
                  <a:lnTo>
                    <a:pt x="2" y="8"/>
                  </a:lnTo>
                  <a:lnTo>
                    <a:pt x="4" y="8"/>
                  </a:lnTo>
                  <a:lnTo>
                    <a:pt x="4" y="6"/>
                  </a:lnTo>
                  <a:lnTo>
                    <a:pt x="6" y="2"/>
                  </a:lnTo>
                  <a:lnTo>
                    <a:pt x="6" y="6"/>
                  </a:lnTo>
                  <a:lnTo>
                    <a:pt x="10" y="6"/>
                  </a:lnTo>
                  <a:lnTo>
                    <a:pt x="10" y="0"/>
                  </a:lnTo>
                  <a:lnTo>
                    <a:pt x="12" y="6"/>
                  </a:lnTo>
                  <a:lnTo>
                    <a:pt x="12" y="12"/>
                  </a:lnTo>
                  <a:lnTo>
                    <a:pt x="10" y="14"/>
                  </a:lnTo>
                  <a:lnTo>
                    <a:pt x="6" y="16"/>
                  </a:lnTo>
                  <a:lnTo>
                    <a:pt x="6" y="14"/>
                  </a:lnTo>
                  <a:lnTo>
                    <a:pt x="8" y="12"/>
                  </a:lnTo>
                  <a:lnTo>
                    <a:pt x="8" y="10"/>
                  </a:lnTo>
                  <a:lnTo>
                    <a:pt x="8" y="12"/>
                  </a:lnTo>
                  <a:lnTo>
                    <a:pt x="6" y="12"/>
                  </a:lnTo>
                  <a:lnTo>
                    <a:pt x="0" y="14"/>
                  </a:lnTo>
                  <a:lnTo>
                    <a:pt x="0" y="12"/>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5565" name="Freeform 634"/>
            <p:cNvSpPr>
              <a:spLocks/>
            </p:cNvSpPr>
            <p:nvPr/>
          </p:nvSpPr>
          <p:spPr bwMode="auto">
            <a:xfrm>
              <a:off x="2998" y="1269"/>
              <a:ext cx="12" cy="16"/>
            </a:xfrm>
            <a:custGeom>
              <a:avLst/>
              <a:gdLst>
                <a:gd name="T0" fmla="*/ 0 w 12"/>
                <a:gd name="T1" fmla="*/ 10 h 16"/>
                <a:gd name="T2" fmla="*/ 0 w 12"/>
                <a:gd name="T3" fmla="*/ 8 h 16"/>
                <a:gd name="T4" fmla="*/ 2 w 12"/>
                <a:gd name="T5" fmla="*/ 8 h 16"/>
                <a:gd name="T6" fmla="*/ 4 w 12"/>
                <a:gd name="T7" fmla="*/ 8 h 16"/>
                <a:gd name="T8" fmla="*/ 4 w 12"/>
                <a:gd name="T9" fmla="*/ 6 h 16"/>
                <a:gd name="T10" fmla="*/ 6 w 12"/>
                <a:gd name="T11" fmla="*/ 2 h 16"/>
                <a:gd name="T12" fmla="*/ 6 w 12"/>
                <a:gd name="T13" fmla="*/ 6 h 16"/>
                <a:gd name="T14" fmla="*/ 10 w 12"/>
                <a:gd name="T15" fmla="*/ 6 h 16"/>
                <a:gd name="T16" fmla="*/ 10 w 12"/>
                <a:gd name="T17" fmla="*/ 0 h 16"/>
                <a:gd name="T18" fmla="*/ 12 w 12"/>
                <a:gd name="T19" fmla="*/ 6 h 16"/>
                <a:gd name="T20" fmla="*/ 12 w 12"/>
                <a:gd name="T21" fmla="*/ 12 h 16"/>
                <a:gd name="T22" fmla="*/ 10 w 12"/>
                <a:gd name="T23" fmla="*/ 14 h 16"/>
                <a:gd name="T24" fmla="*/ 6 w 12"/>
                <a:gd name="T25" fmla="*/ 16 h 16"/>
                <a:gd name="T26" fmla="*/ 6 w 12"/>
                <a:gd name="T27" fmla="*/ 14 h 16"/>
                <a:gd name="T28" fmla="*/ 8 w 12"/>
                <a:gd name="T29" fmla="*/ 12 h 16"/>
                <a:gd name="T30" fmla="*/ 8 w 12"/>
                <a:gd name="T31" fmla="*/ 10 h 16"/>
                <a:gd name="T32" fmla="*/ 8 w 12"/>
                <a:gd name="T33" fmla="*/ 12 h 16"/>
                <a:gd name="T34" fmla="*/ 6 w 12"/>
                <a:gd name="T35" fmla="*/ 12 h 16"/>
                <a:gd name="T36" fmla="*/ 0 w 12"/>
                <a:gd name="T37" fmla="*/ 14 h 16"/>
                <a:gd name="T38" fmla="*/ 0 w 12"/>
                <a:gd name="T39" fmla="*/ 12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6"/>
                <a:gd name="T62" fmla="*/ 12 w 12"/>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6">
                  <a:moveTo>
                    <a:pt x="0" y="10"/>
                  </a:moveTo>
                  <a:lnTo>
                    <a:pt x="0" y="8"/>
                  </a:lnTo>
                  <a:lnTo>
                    <a:pt x="2" y="8"/>
                  </a:lnTo>
                  <a:lnTo>
                    <a:pt x="4" y="8"/>
                  </a:lnTo>
                  <a:lnTo>
                    <a:pt x="4" y="6"/>
                  </a:lnTo>
                  <a:lnTo>
                    <a:pt x="6" y="2"/>
                  </a:lnTo>
                  <a:lnTo>
                    <a:pt x="6" y="6"/>
                  </a:lnTo>
                  <a:lnTo>
                    <a:pt x="10" y="6"/>
                  </a:lnTo>
                  <a:lnTo>
                    <a:pt x="10" y="0"/>
                  </a:lnTo>
                  <a:lnTo>
                    <a:pt x="12" y="6"/>
                  </a:lnTo>
                  <a:lnTo>
                    <a:pt x="12" y="12"/>
                  </a:lnTo>
                  <a:lnTo>
                    <a:pt x="10" y="14"/>
                  </a:lnTo>
                  <a:lnTo>
                    <a:pt x="6" y="16"/>
                  </a:lnTo>
                  <a:lnTo>
                    <a:pt x="6" y="14"/>
                  </a:lnTo>
                  <a:lnTo>
                    <a:pt x="8" y="12"/>
                  </a:lnTo>
                  <a:lnTo>
                    <a:pt x="8" y="10"/>
                  </a:lnTo>
                  <a:lnTo>
                    <a:pt x="8" y="12"/>
                  </a:lnTo>
                  <a:lnTo>
                    <a:pt x="6" y="12"/>
                  </a:lnTo>
                  <a:lnTo>
                    <a:pt x="0" y="14"/>
                  </a:lnTo>
                  <a:lnTo>
                    <a:pt x="0" y="12"/>
                  </a:lnTo>
                </a:path>
              </a:pathLst>
            </a:custGeom>
            <a:solidFill>
              <a:schemeClr val="tx2"/>
            </a:solidFill>
            <a:ln w="3175">
              <a:solidFill>
                <a:schemeClr val="bg1"/>
              </a:solidFill>
              <a:round/>
              <a:headEnd/>
              <a:tailEnd/>
            </a:ln>
          </p:spPr>
          <p:txBody>
            <a:bodyPr/>
            <a:lstStyle/>
            <a:p>
              <a:endParaRPr lang="fr-FR" dirty="0"/>
            </a:p>
          </p:txBody>
        </p:sp>
        <p:sp>
          <p:nvSpPr>
            <p:cNvPr id="5566" name="Freeform 635"/>
            <p:cNvSpPr>
              <a:spLocks/>
            </p:cNvSpPr>
            <p:nvPr/>
          </p:nvSpPr>
          <p:spPr bwMode="auto">
            <a:xfrm>
              <a:off x="3014" y="1254"/>
              <a:ext cx="10" cy="13"/>
            </a:xfrm>
            <a:custGeom>
              <a:avLst/>
              <a:gdLst>
                <a:gd name="T0" fmla="*/ 4 w 10"/>
                <a:gd name="T1" fmla="*/ 5 h 13"/>
                <a:gd name="T2" fmla="*/ 6 w 10"/>
                <a:gd name="T3" fmla="*/ 0 h 13"/>
                <a:gd name="T4" fmla="*/ 8 w 10"/>
                <a:gd name="T5" fmla="*/ 0 h 13"/>
                <a:gd name="T6" fmla="*/ 10 w 10"/>
                <a:gd name="T7" fmla="*/ 2 h 13"/>
                <a:gd name="T8" fmla="*/ 6 w 10"/>
                <a:gd name="T9" fmla="*/ 11 h 13"/>
                <a:gd name="T10" fmla="*/ 2 w 10"/>
                <a:gd name="T11" fmla="*/ 13 h 13"/>
                <a:gd name="T12" fmla="*/ 0 w 10"/>
                <a:gd name="T13" fmla="*/ 13 h 13"/>
                <a:gd name="T14" fmla="*/ 0 w 10"/>
                <a:gd name="T15" fmla="*/ 11 h 13"/>
                <a:gd name="T16" fmla="*/ 0 w 10"/>
                <a:gd name="T17" fmla="*/ 9 h 13"/>
                <a:gd name="T18" fmla="*/ 4 w 10"/>
                <a:gd name="T19" fmla="*/ 7 h 13"/>
                <a:gd name="T20" fmla="*/ 4 w 10"/>
                <a:gd name="T21" fmla="*/ 7 h 13"/>
                <a:gd name="T22" fmla="*/ 4 w 10"/>
                <a:gd name="T23" fmla="*/ 5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3"/>
                <a:gd name="T38" fmla="*/ 10 w 1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3">
                  <a:moveTo>
                    <a:pt x="4" y="5"/>
                  </a:moveTo>
                  <a:lnTo>
                    <a:pt x="6" y="0"/>
                  </a:lnTo>
                  <a:lnTo>
                    <a:pt x="8" y="0"/>
                  </a:lnTo>
                  <a:lnTo>
                    <a:pt x="10" y="2"/>
                  </a:lnTo>
                  <a:lnTo>
                    <a:pt x="6" y="11"/>
                  </a:lnTo>
                  <a:lnTo>
                    <a:pt x="2" y="13"/>
                  </a:lnTo>
                  <a:lnTo>
                    <a:pt x="0" y="13"/>
                  </a:lnTo>
                  <a:lnTo>
                    <a:pt x="0" y="11"/>
                  </a:lnTo>
                  <a:lnTo>
                    <a:pt x="0" y="9"/>
                  </a:lnTo>
                  <a:lnTo>
                    <a:pt x="4" y="7"/>
                  </a:lnTo>
                  <a:lnTo>
                    <a:pt x="4" y="5"/>
                  </a:lnTo>
                  <a:close/>
                </a:path>
              </a:pathLst>
            </a:custGeom>
            <a:solidFill>
              <a:schemeClr val="tx2"/>
            </a:solidFill>
            <a:ln w="3175">
              <a:solidFill>
                <a:schemeClr val="bg1"/>
              </a:solidFill>
              <a:round/>
              <a:headEnd/>
              <a:tailEnd/>
            </a:ln>
          </p:spPr>
          <p:txBody>
            <a:bodyPr/>
            <a:lstStyle/>
            <a:p>
              <a:endParaRPr lang="fr-FR" dirty="0"/>
            </a:p>
          </p:txBody>
        </p:sp>
        <p:sp>
          <p:nvSpPr>
            <p:cNvPr id="5567" name="Freeform 636"/>
            <p:cNvSpPr>
              <a:spLocks/>
            </p:cNvSpPr>
            <p:nvPr/>
          </p:nvSpPr>
          <p:spPr bwMode="auto">
            <a:xfrm>
              <a:off x="3014" y="1254"/>
              <a:ext cx="10" cy="13"/>
            </a:xfrm>
            <a:custGeom>
              <a:avLst/>
              <a:gdLst>
                <a:gd name="T0" fmla="*/ 4 w 10"/>
                <a:gd name="T1" fmla="*/ 5 h 13"/>
                <a:gd name="T2" fmla="*/ 6 w 10"/>
                <a:gd name="T3" fmla="*/ 0 h 13"/>
                <a:gd name="T4" fmla="*/ 8 w 10"/>
                <a:gd name="T5" fmla="*/ 0 h 13"/>
                <a:gd name="T6" fmla="*/ 10 w 10"/>
                <a:gd name="T7" fmla="*/ 2 h 13"/>
                <a:gd name="T8" fmla="*/ 6 w 10"/>
                <a:gd name="T9" fmla="*/ 11 h 13"/>
                <a:gd name="T10" fmla="*/ 2 w 10"/>
                <a:gd name="T11" fmla="*/ 13 h 13"/>
                <a:gd name="T12" fmla="*/ 0 w 10"/>
                <a:gd name="T13" fmla="*/ 13 h 13"/>
                <a:gd name="T14" fmla="*/ 0 w 10"/>
                <a:gd name="T15" fmla="*/ 11 h 13"/>
                <a:gd name="T16" fmla="*/ 0 w 10"/>
                <a:gd name="T17" fmla="*/ 9 h 13"/>
                <a:gd name="T18" fmla="*/ 4 w 10"/>
                <a:gd name="T19" fmla="*/ 7 h 13"/>
                <a:gd name="T20" fmla="*/ 4 w 10"/>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3"/>
                <a:gd name="T35" fmla="*/ 10 w 10"/>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3">
                  <a:moveTo>
                    <a:pt x="4" y="5"/>
                  </a:moveTo>
                  <a:lnTo>
                    <a:pt x="6" y="0"/>
                  </a:lnTo>
                  <a:lnTo>
                    <a:pt x="8" y="0"/>
                  </a:lnTo>
                  <a:lnTo>
                    <a:pt x="10" y="2"/>
                  </a:lnTo>
                  <a:lnTo>
                    <a:pt x="6" y="11"/>
                  </a:lnTo>
                  <a:lnTo>
                    <a:pt x="2" y="13"/>
                  </a:lnTo>
                  <a:lnTo>
                    <a:pt x="0" y="13"/>
                  </a:lnTo>
                  <a:lnTo>
                    <a:pt x="0" y="11"/>
                  </a:lnTo>
                  <a:lnTo>
                    <a:pt x="0" y="9"/>
                  </a:lnTo>
                  <a:lnTo>
                    <a:pt x="4" y="7"/>
                  </a:lnTo>
                </a:path>
              </a:pathLst>
            </a:custGeom>
            <a:solidFill>
              <a:schemeClr val="tx2"/>
            </a:solidFill>
            <a:ln w="3175">
              <a:solidFill>
                <a:schemeClr val="bg1"/>
              </a:solidFill>
              <a:round/>
              <a:headEnd/>
              <a:tailEnd/>
            </a:ln>
          </p:spPr>
          <p:txBody>
            <a:bodyPr/>
            <a:lstStyle/>
            <a:p>
              <a:endParaRPr lang="fr-FR" dirty="0"/>
            </a:p>
          </p:txBody>
        </p:sp>
        <p:sp>
          <p:nvSpPr>
            <p:cNvPr id="5568" name="Freeform 637"/>
            <p:cNvSpPr>
              <a:spLocks/>
            </p:cNvSpPr>
            <p:nvPr/>
          </p:nvSpPr>
          <p:spPr bwMode="auto">
            <a:xfrm>
              <a:off x="3002" y="1311"/>
              <a:ext cx="10" cy="10"/>
            </a:xfrm>
            <a:custGeom>
              <a:avLst/>
              <a:gdLst>
                <a:gd name="T0" fmla="*/ 4 w 10"/>
                <a:gd name="T1" fmla="*/ 4 h 10"/>
                <a:gd name="T2" fmla="*/ 2 w 10"/>
                <a:gd name="T3" fmla="*/ 4 h 10"/>
                <a:gd name="T4" fmla="*/ 2 w 10"/>
                <a:gd name="T5" fmla="*/ 2 h 10"/>
                <a:gd name="T6" fmla="*/ 4 w 10"/>
                <a:gd name="T7" fmla="*/ 2 h 10"/>
                <a:gd name="T8" fmla="*/ 6 w 10"/>
                <a:gd name="T9" fmla="*/ 2 h 10"/>
                <a:gd name="T10" fmla="*/ 8 w 10"/>
                <a:gd name="T11" fmla="*/ 0 h 10"/>
                <a:gd name="T12" fmla="*/ 10 w 10"/>
                <a:gd name="T13" fmla="*/ 2 h 10"/>
                <a:gd name="T14" fmla="*/ 8 w 10"/>
                <a:gd name="T15" fmla="*/ 4 h 10"/>
                <a:gd name="T16" fmla="*/ 6 w 10"/>
                <a:gd name="T17" fmla="*/ 6 h 10"/>
                <a:gd name="T18" fmla="*/ 6 w 10"/>
                <a:gd name="T19" fmla="*/ 8 h 10"/>
                <a:gd name="T20" fmla="*/ 2 w 10"/>
                <a:gd name="T21" fmla="*/ 10 h 10"/>
                <a:gd name="T22" fmla="*/ 0 w 10"/>
                <a:gd name="T23" fmla="*/ 8 h 10"/>
                <a:gd name="T24" fmla="*/ 2 w 10"/>
                <a:gd name="T25" fmla="*/ 6 h 10"/>
                <a:gd name="T26" fmla="*/ 4 w 10"/>
                <a:gd name="T27" fmla="*/ 6 h 10"/>
                <a:gd name="T28" fmla="*/ 4 w 10"/>
                <a:gd name="T29" fmla="*/ 6 h 10"/>
                <a:gd name="T30" fmla="*/ 4 w 10"/>
                <a:gd name="T31" fmla="*/ 4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0"/>
                <a:gd name="T50" fmla="*/ 10 w 10"/>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0">
                  <a:moveTo>
                    <a:pt x="4" y="4"/>
                  </a:moveTo>
                  <a:lnTo>
                    <a:pt x="2" y="4"/>
                  </a:lnTo>
                  <a:lnTo>
                    <a:pt x="2" y="2"/>
                  </a:lnTo>
                  <a:lnTo>
                    <a:pt x="4" y="2"/>
                  </a:lnTo>
                  <a:lnTo>
                    <a:pt x="6" y="2"/>
                  </a:lnTo>
                  <a:lnTo>
                    <a:pt x="8" y="0"/>
                  </a:lnTo>
                  <a:lnTo>
                    <a:pt x="10" y="2"/>
                  </a:lnTo>
                  <a:lnTo>
                    <a:pt x="8" y="4"/>
                  </a:lnTo>
                  <a:lnTo>
                    <a:pt x="6" y="6"/>
                  </a:lnTo>
                  <a:lnTo>
                    <a:pt x="6" y="8"/>
                  </a:lnTo>
                  <a:lnTo>
                    <a:pt x="2" y="10"/>
                  </a:lnTo>
                  <a:lnTo>
                    <a:pt x="0" y="8"/>
                  </a:lnTo>
                  <a:lnTo>
                    <a:pt x="2" y="6"/>
                  </a:lnTo>
                  <a:lnTo>
                    <a:pt x="4" y="6"/>
                  </a:lnTo>
                  <a:lnTo>
                    <a:pt x="4" y="4"/>
                  </a:lnTo>
                  <a:close/>
                </a:path>
              </a:pathLst>
            </a:custGeom>
            <a:solidFill>
              <a:schemeClr val="tx2"/>
            </a:solidFill>
            <a:ln w="3175">
              <a:solidFill>
                <a:schemeClr val="bg1"/>
              </a:solidFill>
              <a:round/>
              <a:headEnd/>
              <a:tailEnd/>
            </a:ln>
          </p:spPr>
          <p:txBody>
            <a:bodyPr/>
            <a:lstStyle/>
            <a:p>
              <a:endParaRPr lang="fr-FR" dirty="0"/>
            </a:p>
          </p:txBody>
        </p:sp>
        <p:sp>
          <p:nvSpPr>
            <p:cNvPr id="5569" name="Freeform 638"/>
            <p:cNvSpPr>
              <a:spLocks/>
            </p:cNvSpPr>
            <p:nvPr/>
          </p:nvSpPr>
          <p:spPr bwMode="auto">
            <a:xfrm>
              <a:off x="3002" y="1311"/>
              <a:ext cx="10" cy="10"/>
            </a:xfrm>
            <a:custGeom>
              <a:avLst/>
              <a:gdLst>
                <a:gd name="T0" fmla="*/ 4 w 10"/>
                <a:gd name="T1" fmla="*/ 4 h 10"/>
                <a:gd name="T2" fmla="*/ 2 w 10"/>
                <a:gd name="T3" fmla="*/ 4 h 10"/>
                <a:gd name="T4" fmla="*/ 2 w 10"/>
                <a:gd name="T5" fmla="*/ 2 h 10"/>
                <a:gd name="T6" fmla="*/ 4 w 10"/>
                <a:gd name="T7" fmla="*/ 2 h 10"/>
                <a:gd name="T8" fmla="*/ 6 w 10"/>
                <a:gd name="T9" fmla="*/ 2 h 10"/>
                <a:gd name="T10" fmla="*/ 8 w 10"/>
                <a:gd name="T11" fmla="*/ 0 h 10"/>
                <a:gd name="T12" fmla="*/ 10 w 10"/>
                <a:gd name="T13" fmla="*/ 2 h 10"/>
                <a:gd name="T14" fmla="*/ 8 w 10"/>
                <a:gd name="T15" fmla="*/ 4 h 10"/>
                <a:gd name="T16" fmla="*/ 6 w 10"/>
                <a:gd name="T17" fmla="*/ 6 h 10"/>
                <a:gd name="T18" fmla="*/ 6 w 10"/>
                <a:gd name="T19" fmla="*/ 8 h 10"/>
                <a:gd name="T20" fmla="*/ 2 w 10"/>
                <a:gd name="T21" fmla="*/ 10 h 10"/>
                <a:gd name="T22" fmla="*/ 0 w 10"/>
                <a:gd name="T23" fmla="*/ 8 h 10"/>
                <a:gd name="T24" fmla="*/ 2 w 10"/>
                <a:gd name="T25" fmla="*/ 6 h 10"/>
                <a:gd name="T26" fmla="*/ 4 w 10"/>
                <a:gd name="T27" fmla="*/ 6 h 10"/>
                <a:gd name="T28" fmla="*/ 4 w 10"/>
                <a:gd name="T29" fmla="*/ 6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0"/>
                <a:gd name="T47" fmla="*/ 10 w 1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0">
                  <a:moveTo>
                    <a:pt x="4" y="4"/>
                  </a:moveTo>
                  <a:lnTo>
                    <a:pt x="2" y="4"/>
                  </a:lnTo>
                  <a:lnTo>
                    <a:pt x="2" y="2"/>
                  </a:lnTo>
                  <a:lnTo>
                    <a:pt x="4" y="2"/>
                  </a:lnTo>
                  <a:lnTo>
                    <a:pt x="6" y="2"/>
                  </a:lnTo>
                  <a:lnTo>
                    <a:pt x="8" y="0"/>
                  </a:lnTo>
                  <a:lnTo>
                    <a:pt x="10" y="2"/>
                  </a:lnTo>
                  <a:lnTo>
                    <a:pt x="8" y="4"/>
                  </a:lnTo>
                  <a:lnTo>
                    <a:pt x="6" y="6"/>
                  </a:lnTo>
                  <a:lnTo>
                    <a:pt x="6" y="8"/>
                  </a:lnTo>
                  <a:lnTo>
                    <a:pt x="2" y="10"/>
                  </a:lnTo>
                  <a:lnTo>
                    <a:pt x="0" y="8"/>
                  </a:lnTo>
                  <a:lnTo>
                    <a:pt x="2" y="6"/>
                  </a:lnTo>
                  <a:lnTo>
                    <a:pt x="4" y="6"/>
                  </a:lnTo>
                </a:path>
              </a:pathLst>
            </a:custGeom>
            <a:solidFill>
              <a:schemeClr val="tx2"/>
            </a:solidFill>
            <a:ln w="3175">
              <a:solidFill>
                <a:schemeClr val="bg1"/>
              </a:solidFill>
              <a:round/>
              <a:headEnd/>
              <a:tailEnd/>
            </a:ln>
          </p:spPr>
          <p:txBody>
            <a:bodyPr/>
            <a:lstStyle/>
            <a:p>
              <a:endParaRPr lang="fr-FR" dirty="0"/>
            </a:p>
          </p:txBody>
        </p:sp>
        <p:sp>
          <p:nvSpPr>
            <p:cNvPr id="5570" name="Freeform 639"/>
            <p:cNvSpPr>
              <a:spLocks/>
            </p:cNvSpPr>
            <p:nvPr/>
          </p:nvSpPr>
          <p:spPr bwMode="auto">
            <a:xfrm>
              <a:off x="3034" y="1244"/>
              <a:ext cx="16" cy="21"/>
            </a:xfrm>
            <a:custGeom>
              <a:avLst/>
              <a:gdLst>
                <a:gd name="T0" fmla="*/ 2 w 16"/>
                <a:gd name="T1" fmla="*/ 15 h 21"/>
                <a:gd name="T2" fmla="*/ 0 w 16"/>
                <a:gd name="T3" fmla="*/ 13 h 21"/>
                <a:gd name="T4" fmla="*/ 2 w 16"/>
                <a:gd name="T5" fmla="*/ 13 h 21"/>
                <a:gd name="T6" fmla="*/ 2 w 16"/>
                <a:gd name="T7" fmla="*/ 12 h 21"/>
                <a:gd name="T8" fmla="*/ 0 w 16"/>
                <a:gd name="T9" fmla="*/ 10 h 21"/>
                <a:gd name="T10" fmla="*/ 2 w 16"/>
                <a:gd name="T11" fmla="*/ 10 h 21"/>
                <a:gd name="T12" fmla="*/ 4 w 16"/>
                <a:gd name="T13" fmla="*/ 6 h 21"/>
                <a:gd name="T14" fmla="*/ 6 w 16"/>
                <a:gd name="T15" fmla="*/ 8 h 21"/>
                <a:gd name="T16" fmla="*/ 8 w 16"/>
                <a:gd name="T17" fmla="*/ 6 h 21"/>
                <a:gd name="T18" fmla="*/ 6 w 16"/>
                <a:gd name="T19" fmla="*/ 4 h 21"/>
                <a:gd name="T20" fmla="*/ 8 w 16"/>
                <a:gd name="T21" fmla="*/ 4 h 21"/>
                <a:gd name="T22" fmla="*/ 10 w 16"/>
                <a:gd name="T23" fmla="*/ 4 h 21"/>
                <a:gd name="T24" fmla="*/ 8 w 16"/>
                <a:gd name="T25" fmla="*/ 0 h 21"/>
                <a:gd name="T26" fmla="*/ 10 w 16"/>
                <a:gd name="T27" fmla="*/ 2 h 21"/>
                <a:gd name="T28" fmla="*/ 12 w 16"/>
                <a:gd name="T29" fmla="*/ 0 h 21"/>
                <a:gd name="T30" fmla="*/ 14 w 16"/>
                <a:gd name="T31" fmla="*/ 0 h 21"/>
                <a:gd name="T32" fmla="*/ 14 w 16"/>
                <a:gd name="T33" fmla="*/ 4 h 21"/>
                <a:gd name="T34" fmla="*/ 16 w 16"/>
                <a:gd name="T35" fmla="*/ 4 h 21"/>
                <a:gd name="T36" fmla="*/ 16 w 16"/>
                <a:gd name="T37" fmla="*/ 8 h 21"/>
                <a:gd name="T38" fmla="*/ 16 w 16"/>
                <a:gd name="T39" fmla="*/ 12 h 21"/>
                <a:gd name="T40" fmla="*/ 16 w 16"/>
                <a:gd name="T41" fmla="*/ 15 h 21"/>
                <a:gd name="T42" fmla="*/ 10 w 16"/>
                <a:gd name="T43" fmla="*/ 17 h 21"/>
                <a:gd name="T44" fmla="*/ 10 w 16"/>
                <a:gd name="T45" fmla="*/ 15 h 21"/>
                <a:gd name="T46" fmla="*/ 8 w 16"/>
                <a:gd name="T47" fmla="*/ 15 h 21"/>
                <a:gd name="T48" fmla="*/ 6 w 16"/>
                <a:gd name="T49" fmla="*/ 19 h 21"/>
                <a:gd name="T50" fmla="*/ 2 w 16"/>
                <a:gd name="T51" fmla="*/ 19 h 21"/>
                <a:gd name="T52" fmla="*/ 0 w 16"/>
                <a:gd name="T53" fmla="*/ 21 h 21"/>
                <a:gd name="T54" fmla="*/ 0 w 16"/>
                <a:gd name="T55" fmla="*/ 19 h 21"/>
                <a:gd name="T56" fmla="*/ 2 w 16"/>
                <a:gd name="T57" fmla="*/ 17 h 21"/>
                <a:gd name="T58" fmla="*/ 2 w 16"/>
                <a:gd name="T59" fmla="*/ 17 h 21"/>
                <a:gd name="T60" fmla="*/ 2 w 16"/>
                <a:gd name="T61" fmla="*/ 15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21"/>
                <a:gd name="T95" fmla="*/ 16 w 16"/>
                <a:gd name="T96" fmla="*/ 21 h 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21">
                  <a:moveTo>
                    <a:pt x="2" y="15"/>
                  </a:moveTo>
                  <a:lnTo>
                    <a:pt x="0" y="13"/>
                  </a:lnTo>
                  <a:lnTo>
                    <a:pt x="2" y="13"/>
                  </a:lnTo>
                  <a:lnTo>
                    <a:pt x="2" y="12"/>
                  </a:lnTo>
                  <a:lnTo>
                    <a:pt x="0" y="10"/>
                  </a:lnTo>
                  <a:lnTo>
                    <a:pt x="2" y="10"/>
                  </a:lnTo>
                  <a:lnTo>
                    <a:pt x="4" y="6"/>
                  </a:lnTo>
                  <a:lnTo>
                    <a:pt x="6" y="8"/>
                  </a:lnTo>
                  <a:lnTo>
                    <a:pt x="8" y="6"/>
                  </a:lnTo>
                  <a:lnTo>
                    <a:pt x="6" y="4"/>
                  </a:lnTo>
                  <a:lnTo>
                    <a:pt x="8" y="4"/>
                  </a:lnTo>
                  <a:lnTo>
                    <a:pt x="10" y="4"/>
                  </a:lnTo>
                  <a:lnTo>
                    <a:pt x="8" y="0"/>
                  </a:lnTo>
                  <a:lnTo>
                    <a:pt x="10" y="2"/>
                  </a:lnTo>
                  <a:lnTo>
                    <a:pt x="12" y="0"/>
                  </a:lnTo>
                  <a:lnTo>
                    <a:pt x="14" y="0"/>
                  </a:lnTo>
                  <a:lnTo>
                    <a:pt x="14" y="4"/>
                  </a:lnTo>
                  <a:lnTo>
                    <a:pt x="16" y="4"/>
                  </a:lnTo>
                  <a:lnTo>
                    <a:pt x="16" y="8"/>
                  </a:lnTo>
                  <a:lnTo>
                    <a:pt x="16" y="12"/>
                  </a:lnTo>
                  <a:lnTo>
                    <a:pt x="16" y="15"/>
                  </a:lnTo>
                  <a:lnTo>
                    <a:pt x="10" y="17"/>
                  </a:lnTo>
                  <a:lnTo>
                    <a:pt x="10" y="15"/>
                  </a:lnTo>
                  <a:lnTo>
                    <a:pt x="8" y="15"/>
                  </a:lnTo>
                  <a:lnTo>
                    <a:pt x="6" y="19"/>
                  </a:lnTo>
                  <a:lnTo>
                    <a:pt x="2" y="19"/>
                  </a:lnTo>
                  <a:lnTo>
                    <a:pt x="0" y="21"/>
                  </a:lnTo>
                  <a:lnTo>
                    <a:pt x="0" y="19"/>
                  </a:lnTo>
                  <a:lnTo>
                    <a:pt x="2" y="17"/>
                  </a:lnTo>
                  <a:lnTo>
                    <a:pt x="2" y="15"/>
                  </a:lnTo>
                  <a:close/>
                </a:path>
              </a:pathLst>
            </a:custGeom>
            <a:solidFill>
              <a:schemeClr val="tx2"/>
            </a:solidFill>
            <a:ln w="3175">
              <a:solidFill>
                <a:schemeClr val="bg1"/>
              </a:solidFill>
              <a:round/>
              <a:headEnd/>
              <a:tailEnd/>
            </a:ln>
          </p:spPr>
          <p:txBody>
            <a:bodyPr/>
            <a:lstStyle/>
            <a:p>
              <a:endParaRPr lang="fr-FR" dirty="0"/>
            </a:p>
          </p:txBody>
        </p:sp>
        <p:sp>
          <p:nvSpPr>
            <p:cNvPr id="5571" name="Freeform 640"/>
            <p:cNvSpPr>
              <a:spLocks/>
            </p:cNvSpPr>
            <p:nvPr/>
          </p:nvSpPr>
          <p:spPr bwMode="auto">
            <a:xfrm>
              <a:off x="3034" y="1244"/>
              <a:ext cx="16" cy="21"/>
            </a:xfrm>
            <a:custGeom>
              <a:avLst/>
              <a:gdLst>
                <a:gd name="T0" fmla="*/ 2 w 16"/>
                <a:gd name="T1" fmla="*/ 15 h 21"/>
                <a:gd name="T2" fmla="*/ 0 w 16"/>
                <a:gd name="T3" fmla="*/ 13 h 21"/>
                <a:gd name="T4" fmla="*/ 2 w 16"/>
                <a:gd name="T5" fmla="*/ 13 h 21"/>
                <a:gd name="T6" fmla="*/ 2 w 16"/>
                <a:gd name="T7" fmla="*/ 12 h 21"/>
                <a:gd name="T8" fmla="*/ 0 w 16"/>
                <a:gd name="T9" fmla="*/ 10 h 21"/>
                <a:gd name="T10" fmla="*/ 2 w 16"/>
                <a:gd name="T11" fmla="*/ 10 h 21"/>
                <a:gd name="T12" fmla="*/ 4 w 16"/>
                <a:gd name="T13" fmla="*/ 6 h 21"/>
                <a:gd name="T14" fmla="*/ 6 w 16"/>
                <a:gd name="T15" fmla="*/ 8 h 21"/>
                <a:gd name="T16" fmla="*/ 8 w 16"/>
                <a:gd name="T17" fmla="*/ 6 h 21"/>
                <a:gd name="T18" fmla="*/ 6 w 16"/>
                <a:gd name="T19" fmla="*/ 4 h 21"/>
                <a:gd name="T20" fmla="*/ 8 w 16"/>
                <a:gd name="T21" fmla="*/ 4 h 21"/>
                <a:gd name="T22" fmla="*/ 10 w 16"/>
                <a:gd name="T23" fmla="*/ 4 h 21"/>
                <a:gd name="T24" fmla="*/ 8 w 16"/>
                <a:gd name="T25" fmla="*/ 0 h 21"/>
                <a:gd name="T26" fmla="*/ 10 w 16"/>
                <a:gd name="T27" fmla="*/ 2 h 21"/>
                <a:gd name="T28" fmla="*/ 12 w 16"/>
                <a:gd name="T29" fmla="*/ 0 h 21"/>
                <a:gd name="T30" fmla="*/ 14 w 16"/>
                <a:gd name="T31" fmla="*/ 0 h 21"/>
                <a:gd name="T32" fmla="*/ 14 w 16"/>
                <a:gd name="T33" fmla="*/ 4 h 21"/>
                <a:gd name="T34" fmla="*/ 16 w 16"/>
                <a:gd name="T35" fmla="*/ 4 h 21"/>
                <a:gd name="T36" fmla="*/ 16 w 16"/>
                <a:gd name="T37" fmla="*/ 8 h 21"/>
                <a:gd name="T38" fmla="*/ 16 w 16"/>
                <a:gd name="T39" fmla="*/ 12 h 21"/>
                <a:gd name="T40" fmla="*/ 16 w 16"/>
                <a:gd name="T41" fmla="*/ 15 h 21"/>
                <a:gd name="T42" fmla="*/ 10 w 16"/>
                <a:gd name="T43" fmla="*/ 17 h 21"/>
                <a:gd name="T44" fmla="*/ 10 w 16"/>
                <a:gd name="T45" fmla="*/ 15 h 21"/>
                <a:gd name="T46" fmla="*/ 8 w 16"/>
                <a:gd name="T47" fmla="*/ 15 h 21"/>
                <a:gd name="T48" fmla="*/ 6 w 16"/>
                <a:gd name="T49" fmla="*/ 19 h 21"/>
                <a:gd name="T50" fmla="*/ 2 w 16"/>
                <a:gd name="T51" fmla="*/ 19 h 21"/>
                <a:gd name="T52" fmla="*/ 0 w 16"/>
                <a:gd name="T53" fmla="*/ 21 h 21"/>
                <a:gd name="T54" fmla="*/ 0 w 16"/>
                <a:gd name="T55" fmla="*/ 19 h 21"/>
                <a:gd name="T56" fmla="*/ 2 w 16"/>
                <a:gd name="T57" fmla="*/ 17 h 21"/>
                <a:gd name="T58" fmla="*/ 2 w 16"/>
                <a:gd name="T59" fmla="*/ 17 h 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21"/>
                <a:gd name="T92" fmla="*/ 16 w 16"/>
                <a:gd name="T93" fmla="*/ 21 h 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21">
                  <a:moveTo>
                    <a:pt x="2" y="15"/>
                  </a:moveTo>
                  <a:lnTo>
                    <a:pt x="0" y="13"/>
                  </a:lnTo>
                  <a:lnTo>
                    <a:pt x="2" y="13"/>
                  </a:lnTo>
                  <a:lnTo>
                    <a:pt x="2" y="12"/>
                  </a:lnTo>
                  <a:lnTo>
                    <a:pt x="0" y="10"/>
                  </a:lnTo>
                  <a:lnTo>
                    <a:pt x="2" y="10"/>
                  </a:lnTo>
                  <a:lnTo>
                    <a:pt x="4" y="6"/>
                  </a:lnTo>
                  <a:lnTo>
                    <a:pt x="6" y="8"/>
                  </a:lnTo>
                  <a:lnTo>
                    <a:pt x="8" y="6"/>
                  </a:lnTo>
                  <a:lnTo>
                    <a:pt x="6" y="4"/>
                  </a:lnTo>
                  <a:lnTo>
                    <a:pt x="8" y="4"/>
                  </a:lnTo>
                  <a:lnTo>
                    <a:pt x="10" y="4"/>
                  </a:lnTo>
                  <a:lnTo>
                    <a:pt x="8" y="0"/>
                  </a:lnTo>
                  <a:lnTo>
                    <a:pt x="10" y="2"/>
                  </a:lnTo>
                  <a:lnTo>
                    <a:pt x="12" y="0"/>
                  </a:lnTo>
                  <a:lnTo>
                    <a:pt x="14" y="0"/>
                  </a:lnTo>
                  <a:lnTo>
                    <a:pt x="14" y="4"/>
                  </a:lnTo>
                  <a:lnTo>
                    <a:pt x="16" y="4"/>
                  </a:lnTo>
                  <a:lnTo>
                    <a:pt x="16" y="8"/>
                  </a:lnTo>
                  <a:lnTo>
                    <a:pt x="16" y="12"/>
                  </a:lnTo>
                  <a:lnTo>
                    <a:pt x="16" y="15"/>
                  </a:lnTo>
                  <a:lnTo>
                    <a:pt x="10" y="17"/>
                  </a:lnTo>
                  <a:lnTo>
                    <a:pt x="10" y="15"/>
                  </a:lnTo>
                  <a:lnTo>
                    <a:pt x="8" y="15"/>
                  </a:lnTo>
                  <a:lnTo>
                    <a:pt x="6" y="19"/>
                  </a:lnTo>
                  <a:lnTo>
                    <a:pt x="2" y="19"/>
                  </a:lnTo>
                  <a:lnTo>
                    <a:pt x="0" y="21"/>
                  </a:lnTo>
                  <a:lnTo>
                    <a:pt x="0" y="19"/>
                  </a:lnTo>
                  <a:lnTo>
                    <a:pt x="2" y="17"/>
                  </a:lnTo>
                </a:path>
              </a:pathLst>
            </a:custGeom>
            <a:solidFill>
              <a:schemeClr val="tx2"/>
            </a:solidFill>
            <a:ln w="3175">
              <a:solidFill>
                <a:schemeClr val="bg1"/>
              </a:solidFill>
              <a:round/>
              <a:headEnd/>
              <a:tailEnd/>
            </a:ln>
          </p:spPr>
          <p:txBody>
            <a:bodyPr/>
            <a:lstStyle/>
            <a:p>
              <a:endParaRPr lang="fr-FR" dirty="0"/>
            </a:p>
          </p:txBody>
        </p:sp>
        <p:sp>
          <p:nvSpPr>
            <p:cNvPr id="5572" name="Freeform 641"/>
            <p:cNvSpPr>
              <a:spLocks/>
            </p:cNvSpPr>
            <p:nvPr/>
          </p:nvSpPr>
          <p:spPr bwMode="auto">
            <a:xfrm>
              <a:off x="3052" y="1232"/>
              <a:ext cx="14" cy="12"/>
            </a:xfrm>
            <a:custGeom>
              <a:avLst/>
              <a:gdLst>
                <a:gd name="T0" fmla="*/ 2 w 14"/>
                <a:gd name="T1" fmla="*/ 6 h 12"/>
                <a:gd name="T2" fmla="*/ 6 w 14"/>
                <a:gd name="T3" fmla="*/ 6 h 12"/>
                <a:gd name="T4" fmla="*/ 8 w 14"/>
                <a:gd name="T5" fmla="*/ 2 h 12"/>
                <a:gd name="T6" fmla="*/ 8 w 14"/>
                <a:gd name="T7" fmla="*/ 4 h 12"/>
                <a:gd name="T8" fmla="*/ 10 w 14"/>
                <a:gd name="T9" fmla="*/ 4 h 12"/>
                <a:gd name="T10" fmla="*/ 10 w 14"/>
                <a:gd name="T11" fmla="*/ 2 h 12"/>
                <a:gd name="T12" fmla="*/ 10 w 14"/>
                <a:gd name="T13" fmla="*/ 0 h 12"/>
                <a:gd name="T14" fmla="*/ 12 w 14"/>
                <a:gd name="T15" fmla="*/ 0 h 12"/>
                <a:gd name="T16" fmla="*/ 14 w 14"/>
                <a:gd name="T17" fmla="*/ 4 h 12"/>
                <a:gd name="T18" fmla="*/ 12 w 14"/>
                <a:gd name="T19" fmla="*/ 8 h 12"/>
                <a:gd name="T20" fmla="*/ 12 w 14"/>
                <a:gd name="T21" fmla="*/ 10 h 12"/>
                <a:gd name="T22" fmla="*/ 4 w 14"/>
                <a:gd name="T23" fmla="*/ 12 h 12"/>
                <a:gd name="T24" fmla="*/ 0 w 14"/>
                <a:gd name="T25" fmla="*/ 12 h 12"/>
                <a:gd name="T26" fmla="*/ 0 w 14"/>
                <a:gd name="T27" fmla="*/ 10 h 12"/>
                <a:gd name="T28" fmla="*/ 2 w 14"/>
                <a:gd name="T29" fmla="*/ 10 h 12"/>
                <a:gd name="T30" fmla="*/ 4 w 14"/>
                <a:gd name="T31" fmla="*/ 10 h 12"/>
                <a:gd name="T32" fmla="*/ 4 w 14"/>
                <a:gd name="T33" fmla="*/ 6 h 12"/>
                <a:gd name="T34" fmla="*/ 2 w 14"/>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2"/>
                <a:gd name="T56" fmla="*/ 14 w 14"/>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2">
                  <a:moveTo>
                    <a:pt x="2" y="6"/>
                  </a:moveTo>
                  <a:lnTo>
                    <a:pt x="6" y="6"/>
                  </a:lnTo>
                  <a:lnTo>
                    <a:pt x="8" y="2"/>
                  </a:lnTo>
                  <a:lnTo>
                    <a:pt x="8" y="4"/>
                  </a:lnTo>
                  <a:lnTo>
                    <a:pt x="10" y="4"/>
                  </a:lnTo>
                  <a:lnTo>
                    <a:pt x="10" y="2"/>
                  </a:lnTo>
                  <a:lnTo>
                    <a:pt x="10" y="0"/>
                  </a:lnTo>
                  <a:lnTo>
                    <a:pt x="12" y="0"/>
                  </a:lnTo>
                  <a:lnTo>
                    <a:pt x="14" y="4"/>
                  </a:lnTo>
                  <a:lnTo>
                    <a:pt x="12" y="8"/>
                  </a:lnTo>
                  <a:lnTo>
                    <a:pt x="12" y="10"/>
                  </a:lnTo>
                  <a:lnTo>
                    <a:pt x="4" y="12"/>
                  </a:lnTo>
                  <a:lnTo>
                    <a:pt x="0" y="12"/>
                  </a:lnTo>
                  <a:lnTo>
                    <a:pt x="0" y="10"/>
                  </a:lnTo>
                  <a:lnTo>
                    <a:pt x="2" y="10"/>
                  </a:lnTo>
                  <a:lnTo>
                    <a:pt x="4" y="10"/>
                  </a:lnTo>
                  <a:lnTo>
                    <a:pt x="4" y="6"/>
                  </a:lnTo>
                  <a:lnTo>
                    <a:pt x="2" y="6"/>
                  </a:lnTo>
                  <a:close/>
                </a:path>
              </a:pathLst>
            </a:custGeom>
            <a:solidFill>
              <a:schemeClr val="tx2"/>
            </a:solidFill>
            <a:ln w="3175">
              <a:solidFill>
                <a:schemeClr val="bg1"/>
              </a:solidFill>
              <a:round/>
              <a:headEnd/>
              <a:tailEnd/>
            </a:ln>
          </p:spPr>
          <p:txBody>
            <a:bodyPr/>
            <a:lstStyle/>
            <a:p>
              <a:endParaRPr lang="fr-FR" dirty="0"/>
            </a:p>
          </p:txBody>
        </p:sp>
        <p:sp>
          <p:nvSpPr>
            <p:cNvPr id="5573" name="Freeform 642"/>
            <p:cNvSpPr>
              <a:spLocks/>
            </p:cNvSpPr>
            <p:nvPr/>
          </p:nvSpPr>
          <p:spPr bwMode="auto">
            <a:xfrm>
              <a:off x="3052" y="1232"/>
              <a:ext cx="14" cy="12"/>
            </a:xfrm>
            <a:custGeom>
              <a:avLst/>
              <a:gdLst>
                <a:gd name="T0" fmla="*/ 2 w 14"/>
                <a:gd name="T1" fmla="*/ 6 h 12"/>
                <a:gd name="T2" fmla="*/ 6 w 14"/>
                <a:gd name="T3" fmla="*/ 6 h 12"/>
                <a:gd name="T4" fmla="*/ 8 w 14"/>
                <a:gd name="T5" fmla="*/ 2 h 12"/>
                <a:gd name="T6" fmla="*/ 8 w 14"/>
                <a:gd name="T7" fmla="*/ 4 h 12"/>
                <a:gd name="T8" fmla="*/ 10 w 14"/>
                <a:gd name="T9" fmla="*/ 4 h 12"/>
                <a:gd name="T10" fmla="*/ 10 w 14"/>
                <a:gd name="T11" fmla="*/ 2 h 12"/>
                <a:gd name="T12" fmla="*/ 10 w 14"/>
                <a:gd name="T13" fmla="*/ 0 h 12"/>
                <a:gd name="T14" fmla="*/ 12 w 14"/>
                <a:gd name="T15" fmla="*/ 0 h 12"/>
                <a:gd name="T16" fmla="*/ 14 w 14"/>
                <a:gd name="T17" fmla="*/ 4 h 12"/>
                <a:gd name="T18" fmla="*/ 12 w 14"/>
                <a:gd name="T19" fmla="*/ 8 h 12"/>
                <a:gd name="T20" fmla="*/ 12 w 14"/>
                <a:gd name="T21" fmla="*/ 10 h 12"/>
                <a:gd name="T22" fmla="*/ 4 w 14"/>
                <a:gd name="T23" fmla="*/ 12 h 12"/>
                <a:gd name="T24" fmla="*/ 0 w 14"/>
                <a:gd name="T25" fmla="*/ 12 h 12"/>
                <a:gd name="T26" fmla="*/ 0 w 14"/>
                <a:gd name="T27" fmla="*/ 10 h 12"/>
                <a:gd name="T28" fmla="*/ 2 w 14"/>
                <a:gd name="T29" fmla="*/ 10 h 12"/>
                <a:gd name="T30" fmla="*/ 4 w 14"/>
                <a:gd name="T31" fmla="*/ 10 h 12"/>
                <a:gd name="T32" fmla="*/ 4 w 1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2"/>
                <a:gd name="T53" fmla="*/ 14 w 1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2">
                  <a:moveTo>
                    <a:pt x="2" y="6"/>
                  </a:moveTo>
                  <a:lnTo>
                    <a:pt x="6" y="6"/>
                  </a:lnTo>
                  <a:lnTo>
                    <a:pt x="8" y="2"/>
                  </a:lnTo>
                  <a:lnTo>
                    <a:pt x="8" y="4"/>
                  </a:lnTo>
                  <a:lnTo>
                    <a:pt x="10" y="4"/>
                  </a:lnTo>
                  <a:lnTo>
                    <a:pt x="10" y="2"/>
                  </a:lnTo>
                  <a:lnTo>
                    <a:pt x="10" y="0"/>
                  </a:lnTo>
                  <a:lnTo>
                    <a:pt x="12" y="0"/>
                  </a:lnTo>
                  <a:lnTo>
                    <a:pt x="14" y="4"/>
                  </a:lnTo>
                  <a:lnTo>
                    <a:pt x="12" y="8"/>
                  </a:lnTo>
                  <a:lnTo>
                    <a:pt x="12" y="10"/>
                  </a:lnTo>
                  <a:lnTo>
                    <a:pt x="4" y="12"/>
                  </a:lnTo>
                  <a:lnTo>
                    <a:pt x="0" y="12"/>
                  </a:lnTo>
                  <a:lnTo>
                    <a:pt x="0" y="10"/>
                  </a:lnTo>
                  <a:lnTo>
                    <a:pt x="2" y="10"/>
                  </a:lnTo>
                  <a:lnTo>
                    <a:pt x="4" y="10"/>
                  </a:lnTo>
                  <a:lnTo>
                    <a:pt x="4" y="6"/>
                  </a:lnTo>
                </a:path>
              </a:pathLst>
            </a:custGeom>
            <a:solidFill>
              <a:schemeClr val="tx2"/>
            </a:solidFill>
            <a:ln w="3175">
              <a:solidFill>
                <a:schemeClr val="bg1"/>
              </a:solidFill>
              <a:round/>
              <a:headEnd/>
              <a:tailEnd/>
            </a:ln>
          </p:spPr>
          <p:txBody>
            <a:bodyPr/>
            <a:lstStyle/>
            <a:p>
              <a:endParaRPr lang="fr-FR" dirty="0"/>
            </a:p>
          </p:txBody>
        </p:sp>
        <p:sp>
          <p:nvSpPr>
            <p:cNvPr id="5574" name="Freeform 643"/>
            <p:cNvSpPr>
              <a:spLocks/>
            </p:cNvSpPr>
            <p:nvPr/>
          </p:nvSpPr>
          <p:spPr bwMode="auto">
            <a:xfrm>
              <a:off x="3062" y="1222"/>
              <a:ext cx="12" cy="12"/>
            </a:xfrm>
            <a:custGeom>
              <a:avLst/>
              <a:gdLst>
                <a:gd name="T0" fmla="*/ 2 w 12"/>
                <a:gd name="T1" fmla="*/ 2 h 12"/>
                <a:gd name="T2" fmla="*/ 0 w 12"/>
                <a:gd name="T3" fmla="*/ 4 h 12"/>
                <a:gd name="T4" fmla="*/ 0 w 12"/>
                <a:gd name="T5" fmla="*/ 2 h 12"/>
                <a:gd name="T6" fmla="*/ 0 w 12"/>
                <a:gd name="T7" fmla="*/ 0 h 12"/>
                <a:gd name="T8" fmla="*/ 2 w 12"/>
                <a:gd name="T9" fmla="*/ 0 h 12"/>
                <a:gd name="T10" fmla="*/ 4 w 12"/>
                <a:gd name="T11" fmla="*/ 0 h 12"/>
                <a:gd name="T12" fmla="*/ 6 w 12"/>
                <a:gd name="T13" fmla="*/ 0 h 12"/>
                <a:gd name="T14" fmla="*/ 6 w 12"/>
                <a:gd name="T15" fmla="*/ 2 h 12"/>
                <a:gd name="T16" fmla="*/ 6 w 12"/>
                <a:gd name="T17" fmla="*/ 6 h 12"/>
                <a:gd name="T18" fmla="*/ 8 w 12"/>
                <a:gd name="T19" fmla="*/ 6 h 12"/>
                <a:gd name="T20" fmla="*/ 8 w 12"/>
                <a:gd name="T21" fmla="*/ 4 h 12"/>
                <a:gd name="T22" fmla="*/ 10 w 12"/>
                <a:gd name="T23" fmla="*/ 2 h 12"/>
                <a:gd name="T24" fmla="*/ 12 w 12"/>
                <a:gd name="T25" fmla="*/ 4 h 12"/>
                <a:gd name="T26" fmla="*/ 10 w 12"/>
                <a:gd name="T27" fmla="*/ 10 h 12"/>
                <a:gd name="T28" fmla="*/ 8 w 12"/>
                <a:gd name="T29" fmla="*/ 12 h 12"/>
                <a:gd name="T30" fmla="*/ 2 w 12"/>
                <a:gd name="T31" fmla="*/ 8 h 12"/>
                <a:gd name="T32" fmla="*/ 2 w 12"/>
                <a:gd name="T33" fmla="*/ 6 h 12"/>
                <a:gd name="T34" fmla="*/ 2 w 12"/>
                <a:gd name="T35" fmla="*/ 4 h 12"/>
                <a:gd name="T36" fmla="*/ 2 w 12"/>
                <a:gd name="T37" fmla="*/ 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2"/>
                <a:gd name="T59" fmla="*/ 12 w 12"/>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2">
                  <a:moveTo>
                    <a:pt x="2" y="2"/>
                  </a:moveTo>
                  <a:lnTo>
                    <a:pt x="0" y="4"/>
                  </a:lnTo>
                  <a:lnTo>
                    <a:pt x="0" y="2"/>
                  </a:lnTo>
                  <a:lnTo>
                    <a:pt x="0" y="0"/>
                  </a:lnTo>
                  <a:lnTo>
                    <a:pt x="2" y="0"/>
                  </a:lnTo>
                  <a:lnTo>
                    <a:pt x="4" y="0"/>
                  </a:lnTo>
                  <a:lnTo>
                    <a:pt x="6" y="0"/>
                  </a:lnTo>
                  <a:lnTo>
                    <a:pt x="6" y="2"/>
                  </a:lnTo>
                  <a:lnTo>
                    <a:pt x="6" y="6"/>
                  </a:lnTo>
                  <a:lnTo>
                    <a:pt x="8" y="6"/>
                  </a:lnTo>
                  <a:lnTo>
                    <a:pt x="8" y="4"/>
                  </a:lnTo>
                  <a:lnTo>
                    <a:pt x="10" y="2"/>
                  </a:lnTo>
                  <a:lnTo>
                    <a:pt x="12" y="4"/>
                  </a:lnTo>
                  <a:lnTo>
                    <a:pt x="10" y="10"/>
                  </a:lnTo>
                  <a:lnTo>
                    <a:pt x="8" y="12"/>
                  </a:lnTo>
                  <a:lnTo>
                    <a:pt x="2" y="8"/>
                  </a:lnTo>
                  <a:lnTo>
                    <a:pt x="2" y="6"/>
                  </a:lnTo>
                  <a:lnTo>
                    <a:pt x="2" y="4"/>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575" name="Freeform 644"/>
            <p:cNvSpPr>
              <a:spLocks/>
            </p:cNvSpPr>
            <p:nvPr/>
          </p:nvSpPr>
          <p:spPr bwMode="auto">
            <a:xfrm>
              <a:off x="3062" y="1222"/>
              <a:ext cx="12" cy="12"/>
            </a:xfrm>
            <a:custGeom>
              <a:avLst/>
              <a:gdLst>
                <a:gd name="T0" fmla="*/ 2 w 12"/>
                <a:gd name="T1" fmla="*/ 2 h 12"/>
                <a:gd name="T2" fmla="*/ 0 w 12"/>
                <a:gd name="T3" fmla="*/ 4 h 12"/>
                <a:gd name="T4" fmla="*/ 0 w 12"/>
                <a:gd name="T5" fmla="*/ 2 h 12"/>
                <a:gd name="T6" fmla="*/ 0 w 12"/>
                <a:gd name="T7" fmla="*/ 0 h 12"/>
                <a:gd name="T8" fmla="*/ 2 w 12"/>
                <a:gd name="T9" fmla="*/ 0 h 12"/>
                <a:gd name="T10" fmla="*/ 4 w 12"/>
                <a:gd name="T11" fmla="*/ 0 h 12"/>
                <a:gd name="T12" fmla="*/ 6 w 12"/>
                <a:gd name="T13" fmla="*/ 0 h 12"/>
                <a:gd name="T14" fmla="*/ 6 w 12"/>
                <a:gd name="T15" fmla="*/ 2 h 12"/>
                <a:gd name="T16" fmla="*/ 6 w 12"/>
                <a:gd name="T17" fmla="*/ 6 h 12"/>
                <a:gd name="T18" fmla="*/ 8 w 12"/>
                <a:gd name="T19" fmla="*/ 6 h 12"/>
                <a:gd name="T20" fmla="*/ 8 w 12"/>
                <a:gd name="T21" fmla="*/ 4 h 12"/>
                <a:gd name="T22" fmla="*/ 10 w 12"/>
                <a:gd name="T23" fmla="*/ 2 h 12"/>
                <a:gd name="T24" fmla="*/ 12 w 12"/>
                <a:gd name="T25" fmla="*/ 4 h 12"/>
                <a:gd name="T26" fmla="*/ 10 w 12"/>
                <a:gd name="T27" fmla="*/ 10 h 12"/>
                <a:gd name="T28" fmla="*/ 8 w 12"/>
                <a:gd name="T29" fmla="*/ 12 h 12"/>
                <a:gd name="T30" fmla="*/ 2 w 12"/>
                <a:gd name="T31" fmla="*/ 8 h 12"/>
                <a:gd name="T32" fmla="*/ 2 w 12"/>
                <a:gd name="T33" fmla="*/ 6 h 12"/>
                <a:gd name="T34" fmla="*/ 2 w 12"/>
                <a:gd name="T35" fmla="*/ 4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2" y="2"/>
                  </a:moveTo>
                  <a:lnTo>
                    <a:pt x="0" y="4"/>
                  </a:lnTo>
                  <a:lnTo>
                    <a:pt x="0" y="2"/>
                  </a:lnTo>
                  <a:lnTo>
                    <a:pt x="0" y="0"/>
                  </a:lnTo>
                  <a:lnTo>
                    <a:pt x="2" y="0"/>
                  </a:lnTo>
                  <a:lnTo>
                    <a:pt x="4" y="0"/>
                  </a:lnTo>
                  <a:lnTo>
                    <a:pt x="6" y="0"/>
                  </a:lnTo>
                  <a:lnTo>
                    <a:pt x="6" y="2"/>
                  </a:lnTo>
                  <a:lnTo>
                    <a:pt x="6" y="6"/>
                  </a:lnTo>
                  <a:lnTo>
                    <a:pt x="8" y="6"/>
                  </a:lnTo>
                  <a:lnTo>
                    <a:pt x="8" y="4"/>
                  </a:lnTo>
                  <a:lnTo>
                    <a:pt x="10" y="2"/>
                  </a:lnTo>
                  <a:lnTo>
                    <a:pt x="12" y="4"/>
                  </a:lnTo>
                  <a:lnTo>
                    <a:pt x="10" y="10"/>
                  </a:lnTo>
                  <a:lnTo>
                    <a:pt x="8" y="12"/>
                  </a:lnTo>
                  <a:lnTo>
                    <a:pt x="2" y="8"/>
                  </a:lnTo>
                  <a:lnTo>
                    <a:pt x="2" y="6"/>
                  </a:lnTo>
                  <a:lnTo>
                    <a:pt x="2" y="4"/>
                  </a:lnTo>
                </a:path>
              </a:pathLst>
            </a:custGeom>
            <a:solidFill>
              <a:schemeClr val="tx2"/>
            </a:solidFill>
            <a:ln w="3175">
              <a:solidFill>
                <a:schemeClr val="bg1"/>
              </a:solidFill>
              <a:round/>
              <a:headEnd/>
              <a:tailEnd/>
            </a:ln>
          </p:spPr>
          <p:txBody>
            <a:bodyPr/>
            <a:lstStyle/>
            <a:p>
              <a:endParaRPr lang="fr-FR" dirty="0"/>
            </a:p>
          </p:txBody>
        </p:sp>
        <p:sp>
          <p:nvSpPr>
            <p:cNvPr id="5576" name="Freeform 645"/>
            <p:cNvSpPr>
              <a:spLocks/>
            </p:cNvSpPr>
            <p:nvPr/>
          </p:nvSpPr>
          <p:spPr bwMode="auto">
            <a:xfrm>
              <a:off x="3074" y="1214"/>
              <a:ext cx="8" cy="10"/>
            </a:xfrm>
            <a:custGeom>
              <a:avLst/>
              <a:gdLst>
                <a:gd name="T0" fmla="*/ 4 w 8"/>
                <a:gd name="T1" fmla="*/ 4 h 10"/>
                <a:gd name="T2" fmla="*/ 6 w 8"/>
                <a:gd name="T3" fmla="*/ 4 h 10"/>
                <a:gd name="T4" fmla="*/ 8 w 8"/>
                <a:gd name="T5" fmla="*/ 8 h 10"/>
                <a:gd name="T6" fmla="*/ 6 w 8"/>
                <a:gd name="T7" fmla="*/ 10 h 10"/>
                <a:gd name="T8" fmla="*/ 2 w 8"/>
                <a:gd name="T9" fmla="*/ 8 h 10"/>
                <a:gd name="T10" fmla="*/ 0 w 8"/>
                <a:gd name="T11" fmla="*/ 0 h 10"/>
                <a:gd name="T12" fmla="*/ 2 w 8"/>
                <a:gd name="T13" fmla="*/ 0 h 10"/>
                <a:gd name="T14" fmla="*/ 2 w 8"/>
                <a:gd name="T15" fmla="*/ 2 h 10"/>
                <a:gd name="T16" fmla="*/ 2 w 8"/>
                <a:gd name="T17" fmla="*/ 4 h 10"/>
                <a:gd name="T18" fmla="*/ 4 w 8"/>
                <a:gd name="T19" fmla="*/ 4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4" y="4"/>
                  </a:moveTo>
                  <a:lnTo>
                    <a:pt x="6" y="4"/>
                  </a:lnTo>
                  <a:lnTo>
                    <a:pt x="8" y="8"/>
                  </a:lnTo>
                  <a:lnTo>
                    <a:pt x="6" y="10"/>
                  </a:lnTo>
                  <a:lnTo>
                    <a:pt x="2" y="8"/>
                  </a:lnTo>
                  <a:lnTo>
                    <a:pt x="0" y="0"/>
                  </a:lnTo>
                  <a:lnTo>
                    <a:pt x="2" y="0"/>
                  </a:lnTo>
                  <a:lnTo>
                    <a:pt x="2" y="2"/>
                  </a:lnTo>
                  <a:lnTo>
                    <a:pt x="2" y="4"/>
                  </a:lnTo>
                  <a:lnTo>
                    <a:pt x="4" y="4"/>
                  </a:lnTo>
                  <a:close/>
                </a:path>
              </a:pathLst>
            </a:custGeom>
            <a:solidFill>
              <a:schemeClr val="tx2"/>
            </a:solidFill>
            <a:ln w="3175">
              <a:solidFill>
                <a:schemeClr val="bg1"/>
              </a:solidFill>
              <a:round/>
              <a:headEnd/>
              <a:tailEnd/>
            </a:ln>
          </p:spPr>
          <p:txBody>
            <a:bodyPr/>
            <a:lstStyle/>
            <a:p>
              <a:endParaRPr lang="fr-FR" dirty="0"/>
            </a:p>
          </p:txBody>
        </p:sp>
        <p:sp>
          <p:nvSpPr>
            <p:cNvPr id="5577" name="Freeform 646"/>
            <p:cNvSpPr>
              <a:spLocks/>
            </p:cNvSpPr>
            <p:nvPr/>
          </p:nvSpPr>
          <p:spPr bwMode="auto">
            <a:xfrm>
              <a:off x="3074" y="1214"/>
              <a:ext cx="8" cy="10"/>
            </a:xfrm>
            <a:custGeom>
              <a:avLst/>
              <a:gdLst>
                <a:gd name="T0" fmla="*/ 4 w 8"/>
                <a:gd name="T1" fmla="*/ 4 h 10"/>
                <a:gd name="T2" fmla="*/ 6 w 8"/>
                <a:gd name="T3" fmla="*/ 4 h 10"/>
                <a:gd name="T4" fmla="*/ 8 w 8"/>
                <a:gd name="T5" fmla="*/ 8 h 10"/>
                <a:gd name="T6" fmla="*/ 6 w 8"/>
                <a:gd name="T7" fmla="*/ 10 h 10"/>
                <a:gd name="T8" fmla="*/ 2 w 8"/>
                <a:gd name="T9" fmla="*/ 8 h 10"/>
                <a:gd name="T10" fmla="*/ 0 w 8"/>
                <a:gd name="T11" fmla="*/ 0 h 10"/>
                <a:gd name="T12" fmla="*/ 2 w 8"/>
                <a:gd name="T13" fmla="*/ 0 h 10"/>
                <a:gd name="T14" fmla="*/ 2 w 8"/>
                <a:gd name="T15" fmla="*/ 2 h 10"/>
                <a:gd name="T16" fmla="*/ 2 w 8"/>
                <a:gd name="T17" fmla="*/ 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4" y="4"/>
                  </a:moveTo>
                  <a:lnTo>
                    <a:pt x="6" y="4"/>
                  </a:lnTo>
                  <a:lnTo>
                    <a:pt x="8" y="8"/>
                  </a:lnTo>
                  <a:lnTo>
                    <a:pt x="6" y="10"/>
                  </a:lnTo>
                  <a:lnTo>
                    <a:pt x="2" y="8"/>
                  </a:lnTo>
                  <a:lnTo>
                    <a:pt x="0" y="0"/>
                  </a:lnTo>
                  <a:lnTo>
                    <a:pt x="2" y="0"/>
                  </a:lnTo>
                  <a:lnTo>
                    <a:pt x="2" y="2"/>
                  </a:lnTo>
                  <a:lnTo>
                    <a:pt x="2" y="4"/>
                  </a:lnTo>
                </a:path>
              </a:pathLst>
            </a:custGeom>
            <a:solidFill>
              <a:schemeClr val="tx2"/>
            </a:solidFill>
            <a:ln w="3175">
              <a:solidFill>
                <a:schemeClr val="bg1"/>
              </a:solidFill>
              <a:round/>
              <a:headEnd/>
              <a:tailEnd/>
            </a:ln>
          </p:spPr>
          <p:txBody>
            <a:bodyPr/>
            <a:lstStyle/>
            <a:p>
              <a:endParaRPr lang="fr-FR" dirty="0"/>
            </a:p>
          </p:txBody>
        </p:sp>
        <p:sp>
          <p:nvSpPr>
            <p:cNvPr id="5578" name="Freeform 647"/>
            <p:cNvSpPr>
              <a:spLocks/>
            </p:cNvSpPr>
            <p:nvPr/>
          </p:nvSpPr>
          <p:spPr bwMode="auto">
            <a:xfrm>
              <a:off x="3088" y="1216"/>
              <a:ext cx="6" cy="8"/>
            </a:xfrm>
            <a:custGeom>
              <a:avLst/>
              <a:gdLst>
                <a:gd name="T0" fmla="*/ 4 w 6"/>
                <a:gd name="T1" fmla="*/ 0 h 8"/>
                <a:gd name="T2" fmla="*/ 6 w 6"/>
                <a:gd name="T3" fmla="*/ 2 h 8"/>
                <a:gd name="T4" fmla="*/ 4 w 6"/>
                <a:gd name="T5" fmla="*/ 6 h 8"/>
                <a:gd name="T6" fmla="*/ 4 w 6"/>
                <a:gd name="T7" fmla="*/ 8 h 8"/>
                <a:gd name="T8" fmla="*/ 2 w 6"/>
                <a:gd name="T9" fmla="*/ 8 h 8"/>
                <a:gd name="T10" fmla="*/ 2 w 6"/>
                <a:gd name="T11" fmla="*/ 4 h 8"/>
                <a:gd name="T12" fmla="*/ 2 w 6"/>
                <a:gd name="T13" fmla="*/ 6 h 8"/>
                <a:gd name="T14" fmla="*/ 0 w 6"/>
                <a:gd name="T15" fmla="*/ 6 h 8"/>
                <a:gd name="T16" fmla="*/ 0 w 6"/>
                <a:gd name="T17" fmla="*/ 2 h 8"/>
                <a:gd name="T18" fmla="*/ 2 w 6"/>
                <a:gd name="T19" fmla="*/ 0 h 8"/>
                <a:gd name="T20" fmla="*/ 2 w 6"/>
                <a:gd name="T21" fmla="*/ 0 h 8"/>
                <a:gd name="T22" fmla="*/ 4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4" y="0"/>
                  </a:moveTo>
                  <a:lnTo>
                    <a:pt x="6" y="2"/>
                  </a:lnTo>
                  <a:lnTo>
                    <a:pt x="4" y="6"/>
                  </a:lnTo>
                  <a:lnTo>
                    <a:pt x="4" y="8"/>
                  </a:lnTo>
                  <a:lnTo>
                    <a:pt x="2" y="8"/>
                  </a:lnTo>
                  <a:lnTo>
                    <a:pt x="2" y="4"/>
                  </a:lnTo>
                  <a:lnTo>
                    <a:pt x="2" y="6"/>
                  </a:lnTo>
                  <a:lnTo>
                    <a:pt x="0" y="6"/>
                  </a:lnTo>
                  <a:lnTo>
                    <a:pt x="0" y="2"/>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579" name="Freeform 648"/>
            <p:cNvSpPr>
              <a:spLocks/>
            </p:cNvSpPr>
            <p:nvPr/>
          </p:nvSpPr>
          <p:spPr bwMode="auto">
            <a:xfrm>
              <a:off x="3088" y="1216"/>
              <a:ext cx="6" cy="8"/>
            </a:xfrm>
            <a:custGeom>
              <a:avLst/>
              <a:gdLst>
                <a:gd name="T0" fmla="*/ 4 w 6"/>
                <a:gd name="T1" fmla="*/ 0 h 8"/>
                <a:gd name="T2" fmla="*/ 6 w 6"/>
                <a:gd name="T3" fmla="*/ 2 h 8"/>
                <a:gd name="T4" fmla="*/ 4 w 6"/>
                <a:gd name="T5" fmla="*/ 6 h 8"/>
                <a:gd name="T6" fmla="*/ 4 w 6"/>
                <a:gd name="T7" fmla="*/ 8 h 8"/>
                <a:gd name="T8" fmla="*/ 2 w 6"/>
                <a:gd name="T9" fmla="*/ 8 h 8"/>
                <a:gd name="T10" fmla="*/ 2 w 6"/>
                <a:gd name="T11" fmla="*/ 4 h 8"/>
                <a:gd name="T12" fmla="*/ 2 w 6"/>
                <a:gd name="T13" fmla="*/ 6 h 8"/>
                <a:gd name="T14" fmla="*/ 0 w 6"/>
                <a:gd name="T15" fmla="*/ 6 h 8"/>
                <a:gd name="T16" fmla="*/ 0 w 6"/>
                <a:gd name="T17" fmla="*/ 2 h 8"/>
                <a:gd name="T18" fmla="*/ 2 w 6"/>
                <a:gd name="T19" fmla="*/ 0 h 8"/>
                <a:gd name="T20" fmla="*/ 2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4" y="0"/>
                  </a:moveTo>
                  <a:lnTo>
                    <a:pt x="6" y="2"/>
                  </a:lnTo>
                  <a:lnTo>
                    <a:pt x="4" y="6"/>
                  </a:lnTo>
                  <a:lnTo>
                    <a:pt x="4" y="8"/>
                  </a:lnTo>
                  <a:lnTo>
                    <a:pt x="2" y="8"/>
                  </a:lnTo>
                  <a:lnTo>
                    <a:pt x="2" y="4"/>
                  </a:lnTo>
                  <a:lnTo>
                    <a:pt x="2" y="6"/>
                  </a:lnTo>
                  <a:lnTo>
                    <a:pt x="0" y="6"/>
                  </a:lnTo>
                  <a:lnTo>
                    <a:pt x="0" y="2"/>
                  </a:lnTo>
                  <a:lnTo>
                    <a:pt x="2" y="0"/>
                  </a:lnTo>
                </a:path>
              </a:pathLst>
            </a:custGeom>
            <a:solidFill>
              <a:schemeClr val="tx2"/>
            </a:solidFill>
            <a:ln w="3175">
              <a:solidFill>
                <a:schemeClr val="bg1"/>
              </a:solidFill>
              <a:round/>
              <a:headEnd/>
              <a:tailEnd/>
            </a:ln>
          </p:spPr>
          <p:txBody>
            <a:bodyPr/>
            <a:lstStyle/>
            <a:p>
              <a:endParaRPr lang="fr-FR" dirty="0"/>
            </a:p>
          </p:txBody>
        </p:sp>
        <p:sp>
          <p:nvSpPr>
            <p:cNvPr id="5580" name="Freeform 649"/>
            <p:cNvSpPr>
              <a:spLocks/>
            </p:cNvSpPr>
            <p:nvPr/>
          </p:nvSpPr>
          <p:spPr bwMode="auto">
            <a:xfrm>
              <a:off x="3118" y="1210"/>
              <a:ext cx="6" cy="4"/>
            </a:xfrm>
            <a:custGeom>
              <a:avLst/>
              <a:gdLst>
                <a:gd name="T0" fmla="*/ 4 w 6"/>
                <a:gd name="T1" fmla="*/ 4 h 4"/>
                <a:gd name="T2" fmla="*/ 0 w 6"/>
                <a:gd name="T3" fmla="*/ 2 h 4"/>
                <a:gd name="T4" fmla="*/ 0 w 6"/>
                <a:gd name="T5" fmla="*/ 0 h 4"/>
                <a:gd name="T6" fmla="*/ 6 w 6"/>
                <a:gd name="T7" fmla="*/ 0 h 4"/>
                <a:gd name="T8" fmla="*/ 6 w 6"/>
                <a:gd name="T9" fmla="*/ 2 h 4"/>
                <a:gd name="T10" fmla="*/ 6 w 6"/>
                <a:gd name="T11" fmla="*/ 4 h 4"/>
                <a:gd name="T12" fmla="*/ 6 w 6"/>
                <a:gd name="T13" fmla="*/ 4 h 4"/>
                <a:gd name="T14" fmla="*/ 4 w 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4" y="4"/>
                  </a:moveTo>
                  <a:lnTo>
                    <a:pt x="0" y="2"/>
                  </a:lnTo>
                  <a:lnTo>
                    <a:pt x="0" y="0"/>
                  </a:lnTo>
                  <a:lnTo>
                    <a:pt x="6" y="0"/>
                  </a:lnTo>
                  <a:lnTo>
                    <a:pt x="6" y="2"/>
                  </a:lnTo>
                  <a:lnTo>
                    <a:pt x="6" y="4"/>
                  </a:lnTo>
                  <a:lnTo>
                    <a:pt x="4" y="4"/>
                  </a:lnTo>
                  <a:close/>
                </a:path>
              </a:pathLst>
            </a:custGeom>
            <a:solidFill>
              <a:schemeClr val="tx2"/>
            </a:solidFill>
            <a:ln w="3175">
              <a:solidFill>
                <a:schemeClr val="bg1"/>
              </a:solidFill>
              <a:round/>
              <a:headEnd/>
              <a:tailEnd/>
            </a:ln>
          </p:spPr>
          <p:txBody>
            <a:bodyPr/>
            <a:lstStyle/>
            <a:p>
              <a:endParaRPr lang="fr-FR" dirty="0"/>
            </a:p>
          </p:txBody>
        </p:sp>
        <p:sp>
          <p:nvSpPr>
            <p:cNvPr id="5581" name="Freeform 650"/>
            <p:cNvSpPr>
              <a:spLocks/>
            </p:cNvSpPr>
            <p:nvPr/>
          </p:nvSpPr>
          <p:spPr bwMode="auto">
            <a:xfrm>
              <a:off x="3118" y="1210"/>
              <a:ext cx="6" cy="4"/>
            </a:xfrm>
            <a:custGeom>
              <a:avLst/>
              <a:gdLst>
                <a:gd name="T0" fmla="*/ 4 w 6"/>
                <a:gd name="T1" fmla="*/ 4 h 4"/>
                <a:gd name="T2" fmla="*/ 0 w 6"/>
                <a:gd name="T3" fmla="*/ 2 h 4"/>
                <a:gd name="T4" fmla="*/ 0 w 6"/>
                <a:gd name="T5" fmla="*/ 0 h 4"/>
                <a:gd name="T6" fmla="*/ 6 w 6"/>
                <a:gd name="T7" fmla="*/ 0 h 4"/>
                <a:gd name="T8" fmla="*/ 6 w 6"/>
                <a:gd name="T9" fmla="*/ 2 h 4"/>
                <a:gd name="T10" fmla="*/ 6 w 6"/>
                <a:gd name="T11" fmla="*/ 4 h 4"/>
                <a:gd name="T12" fmla="*/ 6 w 6"/>
                <a:gd name="T13" fmla="*/ 4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4"/>
                  </a:moveTo>
                  <a:lnTo>
                    <a:pt x="0" y="2"/>
                  </a:lnTo>
                  <a:lnTo>
                    <a:pt x="0" y="0"/>
                  </a:lnTo>
                  <a:lnTo>
                    <a:pt x="6" y="0"/>
                  </a:lnTo>
                  <a:lnTo>
                    <a:pt x="6" y="2"/>
                  </a:lnTo>
                  <a:lnTo>
                    <a:pt x="6" y="4"/>
                  </a:lnTo>
                </a:path>
              </a:pathLst>
            </a:custGeom>
            <a:solidFill>
              <a:schemeClr val="tx2"/>
            </a:solidFill>
            <a:ln w="3175">
              <a:solidFill>
                <a:schemeClr val="bg1"/>
              </a:solidFill>
              <a:round/>
              <a:headEnd/>
              <a:tailEnd/>
            </a:ln>
          </p:spPr>
          <p:txBody>
            <a:bodyPr/>
            <a:lstStyle/>
            <a:p>
              <a:endParaRPr lang="fr-FR" dirty="0"/>
            </a:p>
          </p:txBody>
        </p:sp>
        <p:sp>
          <p:nvSpPr>
            <p:cNvPr id="5582" name="Freeform 651"/>
            <p:cNvSpPr>
              <a:spLocks/>
            </p:cNvSpPr>
            <p:nvPr/>
          </p:nvSpPr>
          <p:spPr bwMode="auto">
            <a:xfrm>
              <a:off x="3112" y="1194"/>
              <a:ext cx="16" cy="10"/>
            </a:xfrm>
            <a:custGeom>
              <a:avLst/>
              <a:gdLst>
                <a:gd name="T0" fmla="*/ 4 w 16"/>
                <a:gd name="T1" fmla="*/ 2 h 10"/>
                <a:gd name="T2" fmla="*/ 6 w 16"/>
                <a:gd name="T3" fmla="*/ 2 h 10"/>
                <a:gd name="T4" fmla="*/ 6 w 16"/>
                <a:gd name="T5" fmla="*/ 0 h 10"/>
                <a:gd name="T6" fmla="*/ 8 w 16"/>
                <a:gd name="T7" fmla="*/ 0 h 10"/>
                <a:gd name="T8" fmla="*/ 8 w 16"/>
                <a:gd name="T9" fmla="*/ 4 h 10"/>
                <a:gd name="T10" fmla="*/ 10 w 16"/>
                <a:gd name="T11" fmla="*/ 2 h 10"/>
                <a:gd name="T12" fmla="*/ 10 w 16"/>
                <a:gd name="T13" fmla="*/ 0 h 10"/>
                <a:gd name="T14" fmla="*/ 12 w 16"/>
                <a:gd name="T15" fmla="*/ 0 h 10"/>
                <a:gd name="T16" fmla="*/ 12 w 16"/>
                <a:gd name="T17" fmla="*/ 2 h 10"/>
                <a:gd name="T18" fmla="*/ 14 w 16"/>
                <a:gd name="T19" fmla="*/ 2 h 10"/>
                <a:gd name="T20" fmla="*/ 16 w 16"/>
                <a:gd name="T21" fmla="*/ 4 h 10"/>
                <a:gd name="T22" fmla="*/ 16 w 16"/>
                <a:gd name="T23" fmla="*/ 6 h 10"/>
                <a:gd name="T24" fmla="*/ 14 w 16"/>
                <a:gd name="T25" fmla="*/ 6 h 10"/>
                <a:gd name="T26" fmla="*/ 14 w 16"/>
                <a:gd name="T27" fmla="*/ 8 h 10"/>
                <a:gd name="T28" fmla="*/ 12 w 16"/>
                <a:gd name="T29" fmla="*/ 8 h 10"/>
                <a:gd name="T30" fmla="*/ 10 w 16"/>
                <a:gd name="T31" fmla="*/ 8 h 10"/>
                <a:gd name="T32" fmla="*/ 10 w 16"/>
                <a:gd name="T33" fmla="*/ 10 h 10"/>
                <a:gd name="T34" fmla="*/ 8 w 16"/>
                <a:gd name="T35" fmla="*/ 10 h 10"/>
                <a:gd name="T36" fmla="*/ 6 w 16"/>
                <a:gd name="T37" fmla="*/ 8 h 10"/>
                <a:gd name="T38" fmla="*/ 4 w 16"/>
                <a:gd name="T39" fmla="*/ 10 h 10"/>
                <a:gd name="T40" fmla="*/ 4 w 16"/>
                <a:gd name="T41" fmla="*/ 8 h 10"/>
                <a:gd name="T42" fmla="*/ 2 w 16"/>
                <a:gd name="T43" fmla="*/ 10 h 10"/>
                <a:gd name="T44" fmla="*/ 2 w 16"/>
                <a:gd name="T45" fmla="*/ 6 h 10"/>
                <a:gd name="T46" fmla="*/ 0 w 16"/>
                <a:gd name="T47" fmla="*/ 4 h 10"/>
                <a:gd name="T48" fmla="*/ 2 w 16"/>
                <a:gd name="T49" fmla="*/ 2 h 10"/>
                <a:gd name="T50" fmla="*/ 4 w 16"/>
                <a:gd name="T51" fmla="*/ 4 h 10"/>
                <a:gd name="T52" fmla="*/ 4 w 16"/>
                <a:gd name="T53" fmla="*/ 4 h 10"/>
                <a:gd name="T54" fmla="*/ 4 w 16"/>
                <a:gd name="T55" fmla="*/ 2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0"/>
                <a:gd name="T86" fmla="*/ 16 w 16"/>
                <a:gd name="T87" fmla="*/ 10 h 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0">
                  <a:moveTo>
                    <a:pt x="4" y="2"/>
                  </a:moveTo>
                  <a:lnTo>
                    <a:pt x="6" y="2"/>
                  </a:lnTo>
                  <a:lnTo>
                    <a:pt x="6" y="0"/>
                  </a:lnTo>
                  <a:lnTo>
                    <a:pt x="8" y="0"/>
                  </a:lnTo>
                  <a:lnTo>
                    <a:pt x="8" y="4"/>
                  </a:lnTo>
                  <a:lnTo>
                    <a:pt x="10" y="2"/>
                  </a:lnTo>
                  <a:lnTo>
                    <a:pt x="10" y="0"/>
                  </a:lnTo>
                  <a:lnTo>
                    <a:pt x="12" y="0"/>
                  </a:lnTo>
                  <a:lnTo>
                    <a:pt x="12" y="2"/>
                  </a:lnTo>
                  <a:lnTo>
                    <a:pt x="14" y="2"/>
                  </a:lnTo>
                  <a:lnTo>
                    <a:pt x="16" y="4"/>
                  </a:lnTo>
                  <a:lnTo>
                    <a:pt x="16" y="6"/>
                  </a:lnTo>
                  <a:lnTo>
                    <a:pt x="14" y="6"/>
                  </a:lnTo>
                  <a:lnTo>
                    <a:pt x="14" y="8"/>
                  </a:lnTo>
                  <a:lnTo>
                    <a:pt x="12" y="8"/>
                  </a:lnTo>
                  <a:lnTo>
                    <a:pt x="10" y="8"/>
                  </a:lnTo>
                  <a:lnTo>
                    <a:pt x="10" y="10"/>
                  </a:lnTo>
                  <a:lnTo>
                    <a:pt x="8" y="10"/>
                  </a:lnTo>
                  <a:lnTo>
                    <a:pt x="6" y="8"/>
                  </a:lnTo>
                  <a:lnTo>
                    <a:pt x="4" y="10"/>
                  </a:lnTo>
                  <a:lnTo>
                    <a:pt x="4" y="8"/>
                  </a:lnTo>
                  <a:lnTo>
                    <a:pt x="2" y="10"/>
                  </a:lnTo>
                  <a:lnTo>
                    <a:pt x="2" y="6"/>
                  </a:lnTo>
                  <a:lnTo>
                    <a:pt x="0" y="4"/>
                  </a:lnTo>
                  <a:lnTo>
                    <a:pt x="2" y="2"/>
                  </a:lnTo>
                  <a:lnTo>
                    <a:pt x="4" y="4"/>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583" name="Freeform 652"/>
            <p:cNvSpPr>
              <a:spLocks/>
            </p:cNvSpPr>
            <p:nvPr/>
          </p:nvSpPr>
          <p:spPr bwMode="auto">
            <a:xfrm>
              <a:off x="3112" y="1194"/>
              <a:ext cx="16" cy="10"/>
            </a:xfrm>
            <a:custGeom>
              <a:avLst/>
              <a:gdLst>
                <a:gd name="T0" fmla="*/ 4 w 16"/>
                <a:gd name="T1" fmla="*/ 2 h 10"/>
                <a:gd name="T2" fmla="*/ 6 w 16"/>
                <a:gd name="T3" fmla="*/ 2 h 10"/>
                <a:gd name="T4" fmla="*/ 6 w 16"/>
                <a:gd name="T5" fmla="*/ 0 h 10"/>
                <a:gd name="T6" fmla="*/ 8 w 16"/>
                <a:gd name="T7" fmla="*/ 0 h 10"/>
                <a:gd name="T8" fmla="*/ 8 w 16"/>
                <a:gd name="T9" fmla="*/ 4 h 10"/>
                <a:gd name="T10" fmla="*/ 10 w 16"/>
                <a:gd name="T11" fmla="*/ 2 h 10"/>
                <a:gd name="T12" fmla="*/ 10 w 16"/>
                <a:gd name="T13" fmla="*/ 0 h 10"/>
                <a:gd name="T14" fmla="*/ 12 w 16"/>
                <a:gd name="T15" fmla="*/ 0 h 10"/>
                <a:gd name="T16" fmla="*/ 12 w 16"/>
                <a:gd name="T17" fmla="*/ 2 h 10"/>
                <a:gd name="T18" fmla="*/ 14 w 16"/>
                <a:gd name="T19" fmla="*/ 2 h 10"/>
                <a:gd name="T20" fmla="*/ 16 w 16"/>
                <a:gd name="T21" fmla="*/ 4 h 10"/>
                <a:gd name="T22" fmla="*/ 16 w 16"/>
                <a:gd name="T23" fmla="*/ 6 h 10"/>
                <a:gd name="T24" fmla="*/ 14 w 16"/>
                <a:gd name="T25" fmla="*/ 6 h 10"/>
                <a:gd name="T26" fmla="*/ 14 w 16"/>
                <a:gd name="T27" fmla="*/ 8 h 10"/>
                <a:gd name="T28" fmla="*/ 12 w 16"/>
                <a:gd name="T29" fmla="*/ 8 h 10"/>
                <a:gd name="T30" fmla="*/ 10 w 16"/>
                <a:gd name="T31" fmla="*/ 8 h 10"/>
                <a:gd name="T32" fmla="*/ 10 w 16"/>
                <a:gd name="T33" fmla="*/ 10 h 10"/>
                <a:gd name="T34" fmla="*/ 8 w 16"/>
                <a:gd name="T35" fmla="*/ 10 h 10"/>
                <a:gd name="T36" fmla="*/ 6 w 16"/>
                <a:gd name="T37" fmla="*/ 8 h 10"/>
                <a:gd name="T38" fmla="*/ 4 w 16"/>
                <a:gd name="T39" fmla="*/ 10 h 10"/>
                <a:gd name="T40" fmla="*/ 4 w 16"/>
                <a:gd name="T41" fmla="*/ 8 h 10"/>
                <a:gd name="T42" fmla="*/ 2 w 16"/>
                <a:gd name="T43" fmla="*/ 10 h 10"/>
                <a:gd name="T44" fmla="*/ 2 w 16"/>
                <a:gd name="T45" fmla="*/ 6 h 10"/>
                <a:gd name="T46" fmla="*/ 0 w 16"/>
                <a:gd name="T47" fmla="*/ 4 h 10"/>
                <a:gd name="T48" fmla="*/ 2 w 16"/>
                <a:gd name="T49" fmla="*/ 2 h 10"/>
                <a:gd name="T50" fmla="*/ 4 w 16"/>
                <a:gd name="T51" fmla="*/ 4 h 10"/>
                <a:gd name="T52" fmla="*/ 4 w 16"/>
                <a:gd name="T53" fmla="*/ 4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10"/>
                <a:gd name="T83" fmla="*/ 16 w 16"/>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10">
                  <a:moveTo>
                    <a:pt x="4" y="2"/>
                  </a:moveTo>
                  <a:lnTo>
                    <a:pt x="6" y="2"/>
                  </a:lnTo>
                  <a:lnTo>
                    <a:pt x="6" y="0"/>
                  </a:lnTo>
                  <a:lnTo>
                    <a:pt x="8" y="0"/>
                  </a:lnTo>
                  <a:lnTo>
                    <a:pt x="8" y="4"/>
                  </a:lnTo>
                  <a:lnTo>
                    <a:pt x="10" y="2"/>
                  </a:lnTo>
                  <a:lnTo>
                    <a:pt x="10" y="0"/>
                  </a:lnTo>
                  <a:lnTo>
                    <a:pt x="12" y="0"/>
                  </a:lnTo>
                  <a:lnTo>
                    <a:pt x="12" y="2"/>
                  </a:lnTo>
                  <a:lnTo>
                    <a:pt x="14" y="2"/>
                  </a:lnTo>
                  <a:lnTo>
                    <a:pt x="16" y="4"/>
                  </a:lnTo>
                  <a:lnTo>
                    <a:pt x="16" y="6"/>
                  </a:lnTo>
                  <a:lnTo>
                    <a:pt x="14" y="6"/>
                  </a:lnTo>
                  <a:lnTo>
                    <a:pt x="14" y="8"/>
                  </a:lnTo>
                  <a:lnTo>
                    <a:pt x="12" y="8"/>
                  </a:lnTo>
                  <a:lnTo>
                    <a:pt x="10" y="8"/>
                  </a:lnTo>
                  <a:lnTo>
                    <a:pt x="10" y="10"/>
                  </a:lnTo>
                  <a:lnTo>
                    <a:pt x="8" y="10"/>
                  </a:lnTo>
                  <a:lnTo>
                    <a:pt x="6" y="8"/>
                  </a:lnTo>
                  <a:lnTo>
                    <a:pt x="4" y="10"/>
                  </a:lnTo>
                  <a:lnTo>
                    <a:pt x="4" y="8"/>
                  </a:lnTo>
                  <a:lnTo>
                    <a:pt x="2" y="10"/>
                  </a:lnTo>
                  <a:lnTo>
                    <a:pt x="2" y="6"/>
                  </a:lnTo>
                  <a:lnTo>
                    <a:pt x="0" y="4"/>
                  </a:lnTo>
                  <a:lnTo>
                    <a:pt x="2" y="2"/>
                  </a:lnTo>
                  <a:lnTo>
                    <a:pt x="4" y="4"/>
                  </a:lnTo>
                </a:path>
              </a:pathLst>
            </a:custGeom>
            <a:solidFill>
              <a:schemeClr val="tx2"/>
            </a:solidFill>
            <a:ln w="3175">
              <a:solidFill>
                <a:schemeClr val="bg1"/>
              </a:solidFill>
              <a:round/>
              <a:headEnd/>
              <a:tailEnd/>
            </a:ln>
          </p:spPr>
          <p:txBody>
            <a:bodyPr/>
            <a:lstStyle/>
            <a:p>
              <a:endParaRPr lang="fr-FR" dirty="0"/>
            </a:p>
          </p:txBody>
        </p:sp>
        <p:sp>
          <p:nvSpPr>
            <p:cNvPr id="5584" name="Freeform 653"/>
            <p:cNvSpPr>
              <a:spLocks/>
            </p:cNvSpPr>
            <p:nvPr/>
          </p:nvSpPr>
          <p:spPr bwMode="auto">
            <a:xfrm>
              <a:off x="3124" y="1200"/>
              <a:ext cx="10" cy="12"/>
            </a:xfrm>
            <a:custGeom>
              <a:avLst/>
              <a:gdLst>
                <a:gd name="T0" fmla="*/ 8 w 10"/>
                <a:gd name="T1" fmla="*/ 10 h 12"/>
                <a:gd name="T2" fmla="*/ 8 w 10"/>
                <a:gd name="T3" fmla="*/ 12 h 12"/>
                <a:gd name="T4" fmla="*/ 6 w 10"/>
                <a:gd name="T5" fmla="*/ 12 h 12"/>
                <a:gd name="T6" fmla="*/ 4 w 10"/>
                <a:gd name="T7" fmla="*/ 12 h 12"/>
                <a:gd name="T8" fmla="*/ 2 w 10"/>
                <a:gd name="T9" fmla="*/ 10 h 12"/>
                <a:gd name="T10" fmla="*/ 2 w 10"/>
                <a:gd name="T11" fmla="*/ 8 h 12"/>
                <a:gd name="T12" fmla="*/ 0 w 10"/>
                <a:gd name="T13" fmla="*/ 4 h 12"/>
                <a:gd name="T14" fmla="*/ 2 w 10"/>
                <a:gd name="T15" fmla="*/ 4 h 12"/>
                <a:gd name="T16" fmla="*/ 4 w 10"/>
                <a:gd name="T17" fmla="*/ 4 h 12"/>
                <a:gd name="T18" fmla="*/ 4 w 10"/>
                <a:gd name="T19" fmla="*/ 2 h 12"/>
                <a:gd name="T20" fmla="*/ 8 w 10"/>
                <a:gd name="T21" fmla="*/ 2 h 12"/>
                <a:gd name="T22" fmla="*/ 8 w 10"/>
                <a:gd name="T23" fmla="*/ 0 h 12"/>
                <a:gd name="T24" fmla="*/ 10 w 10"/>
                <a:gd name="T25" fmla="*/ 2 h 12"/>
                <a:gd name="T26" fmla="*/ 10 w 10"/>
                <a:gd name="T27" fmla="*/ 4 h 12"/>
                <a:gd name="T28" fmla="*/ 10 w 10"/>
                <a:gd name="T29" fmla="*/ 10 h 12"/>
                <a:gd name="T30" fmla="*/ 8 w 10"/>
                <a:gd name="T31" fmla="*/ 1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2"/>
                <a:gd name="T50" fmla="*/ 10 w 10"/>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2">
                  <a:moveTo>
                    <a:pt x="8" y="10"/>
                  </a:moveTo>
                  <a:lnTo>
                    <a:pt x="8" y="12"/>
                  </a:lnTo>
                  <a:lnTo>
                    <a:pt x="6" y="12"/>
                  </a:lnTo>
                  <a:lnTo>
                    <a:pt x="4" y="12"/>
                  </a:lnTo>
                  <a:lnTo>
                    <a:pt x="2" y="10"/>
                  </a:lnTo>
                  <a:lnTo>
                    <a:pt x="2" y="8"/>
                  </a:lnTo>
                  <a:lnTo>
                    <a:pt x="0" y="4"/>
                  </a:lnTo>
                  <a:lnTo>
                    <a:pt x="2" y="4"/>
                  </a:lnTo>
                  <a:lnTo>
                    <a:pt x="4" y="4"/>
                  </a:lnTo>
                  <a:lnTo>
                    <a:pt x="4" y="2"/>
                  </a:lnTo>
                  <a:lnTo>
                    <a:pt x="8" y="2"/>
                  </a:lnTo>
                  <a:lnTo>
                    <a:pt x="8" y="0"/>
                  </a:lnTo>
                  <a:lnTo>
                    <a:pt x="10" y="2"/>
                  </a:lnTo>
                  <a:lnTo>
                    <a:pt x="10" y="4"/>
                  </a:lnTo>
                  <a:lnTo>
                    <a:pt x="10" y="10"/>
                  </a:lnTo>
                  <a:lnTo>
                    <a:pt x="8" y="10"/>
                  </a:lnTo>
                  <a:close/>
                </a:path>
              </a:pathLst>
            </a:custGeom>
            <a:solidFill>
              <a:schemeClr val="tx2"/>
            </a:solidFill>
            <a:ln w="3175">
              <a:solidFill>
                <a:schemeClr val="bg1"/>
              </a:solidFill>
              <a:round/>
              <a:headEnd/>
              <a:tailEnd/>
            </a:ln>
          </p:spPr>
          <p:txBody>
            <a:bodyPr/>
            <a:lstStyle/>
            <a:p>
              <a:endParaRPr lang="fr-FR" dirty="0"/>
            </a:p>
          </p:txBody>
        </p:sp>
        <p:sp>
          <p:nvSpPr>
            <p:cNvPr id="5585" name="Freeform 654"/>
            <p:cNvSpPr>
              <a:spLocks/>
            </p:cNvSpPr>
            <p:nvPr/>
          </p:nvSpPr>
          <p:spPr bwMode="auto">
            <a:xfrm>
              <a:off x="3124" y="1200"/>
              <a:ext cx="10" cy="12"/>
            </a:xfrm>
            <a:custGeom>
              <a:avLst/>
              <a:gdLst>
                <a:gd name="T0" fmla="*/ 8 w 10"/>
                <a:gd name="T1" fmla="*/ 10 h 12"/>
                <a:gd name="T2" fmla="*/ 8 w 10"/>
                <a:gd name="T3" fmla="*/ 12 h 12"/>
                <a:gd name="T4" fmla="*/ 6 w 10"/>
                <a:gd name="T5" fmla="*/ 12 h 12"/>
                <a:gd name="T6" fmla="*/ 4 w 10"/>
                <a:gd name="T7" fmla="*/ 12 h 12"/>
                <a:gd name="T8" fmla="*/ 2 w 10"/>
                <a:gd name="T9" fmla="*/ 10 h 12"/>
                <a:gd name="T10" fmla="*/ 2 w 10"/>
                <a:gd name="T11" fmla="*/ 8 h 12"/>
                <a:gd name="T12" fmla="*/ 0 w 10"/>
                <a:gd name="T13" fmla="*/ 4 h 12"/>
                <a:gd name="T14" fmla="*/ 2 w 10"/>
                <a:gd name="T15" fmla="*/ 4 h 12"/>
                <a:gd name="T16" fmla="*/ 4 w 10"/>
                <a:gd name="T17" fmla="*/ 4 h 12"/>
                <a:gd name="T18" fmla="*/ 4 w 10"/>
                <a:gd name="T19" fmla="*/ 2 h 12"/>
                <a:gd name="T20" fmla="*/ 8 w 10"/>
                <a:gd name="T21" fmla="*/ 2 h 12"/>
                <a:gd name="T22" fmla="*/ 8 w 10"/>
                <a:gd name="T23" fmla="*/ 0 h 12"/>
                <a:gd name="T24" fmla="*/ 10 w 10"/>
                <a:gd name="T25" fmla="*/ 2 h 12"/>
                <a:gd name="T26" fmla="*/ 10 w 10"/>
                <a:gd name="T27" fmla="*/ 4 h 12"/>
                <a:gd name="T28" fmla="*/ 10 w 10"/>
                <a:gd name="T29" fmla="*/ 1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2"/>
                <a:gd name="T47" fmla="*/ 10 w 10"/>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2">
                  <a:moveTo>
                    <a:pt x="8" y="10"/>
                  </a:moveTo>
                  <a:lnTo>
                    <a:pt x="8" y="12"/>
                  </a:lnTo>
                  <a:lnTo>
                    <a:pt x="6" y="12"/>
                  </a:lnTo>
                  <a:lnTo>
                    <a:pt x="4" y="12"/>
                  </a:lnTo>
                  <a:lnTo>
                    <a:pt x="2" y="10"/>
                  </a:lnTo>
                  <a:lnTo>
                    <a:pt x="2" y="8"/>
                  </a:lnTo>
                  <a:lnTo>
                    <a:pt x="0" y="4"/>
                  </a:lnTo>
                  <a:lnTo>
                    <a:pt x="2" y="4"/>
                  </a:lnTo>
                  <a:lnTo>
                    <a:pt x="4" y="4"/>
                  </a:lnTo>
                  <a:lnTo>
                    <a:pt x="4" y="2"/>
                  </a:lnTo>
                  <a:lnTo>
                    <a:pt x="8" y="2"/>
                  </a:lnTo>
                  <a:lnTo>
                    <a:pt x="8" y="0"/>
                  </a:lnTo>
                  <a:lnTo>
                    <a:pt x="10" y="2"/>
                  </a:lnTo>
                  <a:lnTo>
                    <a:pt x="10" y="4"/>
                  </a:lnTo>
                  <a:lnTo>
                    <a:pt x="10" y="10"/>
                  </a:lnTo>
                </a:path>
              </a:pathLst>
            </a:custGeom>
            <a:solidFill>
              <a:schemeClr val="tx2"/>
            </a:solidFill>
            <a:ln w="3175">
              <a:solidFill>
                <a:schemeClr val="bg1"/>
              </a:solidFill>
              <a:round/>
              <a:headEnd/>
              <a:tailEnd/>
            </a:ln>
          </p:spPr>
          <p:txBody>
            <a:bodyPr/>
            <a:lstStyle/>
            <a:p>
              <a:endParaRPr lang="fr-FR" dirty="0"/>
            </a:p>
          </p:txBody>
        </p:sp>
        <p:sp>
          <p:nvSpPr>
            <p:cNvPr id="5586" name="Freeform 655"/>
            <p:cNvSpPr>
              <a:spLocks/>
            </p:cNvSpPr>
            <p:nvPr/>
          </p:nvSpPr>
          <p:spPr bwMode="auto">
            <a:xfrm>
              <a:off x="3136" y="1192"/>
              <a:ext cx="6" cy="12"/>
            </a:xfrm>
            <a:custGeom>
              <a:avLst/>
              <a:gdLst>
                <a:gd name="T0" fmla="*/ 4 w 6"/>
                <a:gd name="T1" fmla="*/ 10 h 12"/>
                <a:gd name="T2" fmla="*/ 2 w 6"/>
                <a:gd name="T3" fmla="*/ 12 h 12"/>
                <a:gd name="T4" fmla="*/ 0 w 6"/>
                <a:gd name="T5" fmla="*/ 2 h 12"/>
                <a:gd name="T6" fmla="*/ 2 w 6"/>
                <a:gd name="T7" fmla="*/ 0 h 12"/>
                <a:gd name="T8" fmla="*/ 2 w 6"/>
                <a:gd name="T9" fmla="*/ 2 h 12"/>
                <a:gd name="T10" fmla="*/ 4 w 6"/>
                <a:gd name="T11" fmla="*/ 2 h 12"/>
                <a:gd name="T12" fmla="*/ 6 w 6"/>
                <a:gd name="T13" fmla="*/ 4 h 12"/>
                <a:gd name="T14" fmla="*/ 6 w 6"/>
                <a:gd name="T15" fmla="*/ 8 h 12"/>
                <a:gd name="T16" fmla="*/ 6 w 6"/>
                <a:gd name="T17" fmla="*/ 10 h 12"/>
                <a:gd name="T18" fmla="*/ 6 w 6"/>
                <a:gd name="T19" fmla="*/ 10 h 12"/>
                <a:gd name="T20" fmla="*/ 4 w 6"/>
                <a:gd name="T21" fmla="*/ 1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4" y="10"/>
                  </a:moveTo>
                  <a:lnTo>
                    <a:pt x="2" y="12"/>
                  </a:lnTo>
                  <a:lnTo>
                    <a:pt x="0" y="2"/>
                  </a:lnTo>
                  <a:lnTo>
                    <a:pt x="2" y="0"/>
                  </a:lnTo>
                  <a:lnTo>
                    <a:pt x="2" y="2"/>
                  </a:lnTo>
                  <a:lnTo>
                    <a:pt x="4" y="2"/>
                  </a:lnTo>
                  <a:lnTo>
                    <a:pt x="6" y="4"/>
                  </a:lnTo>
                  <a:lnTo>
                    <a:pt x="6" y="8"/>
                  </a:lnTo>
                  <a:lnTo>
                    <a:pt x="6" y="10"/>
                  </a:lnTo>
                  <a:lnTo>
                    <a:pt x="4" y="10"/>
                  </a:lnTo>
                  <a:close/>
                </a:path>
              </a:pathLst>
            </a:custGeom>
            <a:solidFill>
              <a:schemeClr val="tx2"/>
            </a:solidFill>
            <a:ln w="3175">
              <a:solidFill>
                <a:schemeClr val="bg1"/>
              </a:solidFill>
              <a:round/>
              <a:headEnd/>
              <a:tailEnd/>
            </a:ln>
          </p:spPr>
          <p:txBody>
            <a:bodyPr/>
            <a:lstStyle/>
            <a:p>
              <a:endParaRPr lang="fr-FR" dirty="0"/>
            </a:p>
          </p:txBody>
        </p:sp>
        <p:sp>
          <p:nvSpPr>
            <p:cNvPr id="5587" name="Freeform 656"/>
            <p:cNvSpPr>
              <a:spLocks/>
            </p:cNvSpPr>
            <p:nvPr/>
          </p:nvSpPr>
          <p:spPr bwMode="auto">
            <a:xfrm>
              <a:off x="3136" y="1192"/>
              <a:ext cx="6" cy="12"/>
            </a:xfrm>
            <a:custGeom>
              <a:avLst/>
              <a:gdLst>
                <a:gd name="T0" fmla="*/ 4 w 6"/>
                <a:gd name="T1" fmla="*/ 10 h 12"/>
                <a:gd name="T2" fmla="*/ 2 w 6"/>
                <a:gd name="T3" fmla="*/ 12 h 12"/>
                <a:gd name="T4" fmla="*/ 0 w 6"/>
                <a:gd name="T5" fmla="*/ 2 h 12"/>
                <a:gd name="T6" fmla="*/ 2 w 6"/>
                <a:gd name="T7" fmla="*/ 0 h 12"/>
                <a:gd name="T8" fmla="*/ 2 w 6"/>
                <a:gd name="T9" fmla="*/ 2 h 12"/>
                <a:gd name="T10" fmla="*/ 4 w 6"/>
                <a:gd name="T11" fmla="*/ 2 h 12"/>
                <a:gd name="T12" fmla="*/ 6 w 6"/>
                <a:gd name="T13" fmla="*/ 4 h 12"/>
                <a:gd name="T14" fmla="*/ 6 w 6"/>
                <a:gd name="T15" fmla="*/ 8 h 12"/>
                <a:gd name="T16" fmla="*/ 6 w 6"/>
                <a:gd name="T17" fmla="*/ 10 h 12"/>
                <a:gd name="T18" fmla="*/ 6 w 6"/>
                <a:gd name="T19" fmla="*/ 1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4" y="10"/>
                  </a:moveTo>
                  <a:lnTo>
                    <a:pt x="2" y="12"/>
                  </a:lnTo>
                  <a:lnTo>
                    <a:pt x="0" y="2"/>
                  </a:lnTo>
                  <a:lnTo>
                    <a:pt x="2" y="0"/>
                  </a:lnTo>
                  <a:lnTo>
                    <a:pt x="2" y="2"/>
                  </a:lnTo>
                  <a:lnTo>
                    <a:pt x="4" y="2"/>
                  </a:lnTo>
                  <a:lnTo>
                    <a:pt x="6" y="4"/>
                  </a:lnTo>
                  <a:lnTo>
                    <a:pt x="6" y="8"/>
                  </a:lnTo>
                  <a:lnTo>
                    <a:pt x="6" y="10"/>
                  </a:lnTo>
                </a:path>
              </a:pathLst>
            </a:custGeom>
            <a:solidFill>
              <a:schemeClr val="tx2"/>
            </a:solidFill>
            <a:ln w="3175">
              <a:solidFill>
                <a:schemeClr val="bg1"/>
              </a:solidFill>
              <a:round/>
              <a:headEnd/>
              <a:tailEnd/>
            </a:ln>
          </p:spPr>
          <p:txBody>
            <a:bodyPr/>
            <a:lstStyle/>
            <a:p>
              <a:endParaRPr lang="fr-FR" dirty="0"/>
            </a:p>
          </p:txBody>
        </p:sp>
        <p:sp>
          <p:nvSpPr>
            <p:cNvPr id="5588" name="Freeform 657"/>
            <p:cNvSpPr>
              <a:spLocks/>
            </p:cNvSpPr>
            <p:nvPr/>
          </p:nvSpPr>
          <p:spPr bwMode="auto">
            <a:xfrm>
              <a:off x="3160" y="1174"/>
              <a:ext cx="10" cy="10"/>
            </a:xfrm>
            <a:custGeom>
              <a:avLst/>
              <a:gdLst>
                <a:gd name="T0" fmla="*/ 8 w 10"/>
                <a:gd name="T1" fmla="*/ 4 h 10"/>
                <a:gd name="T2" fmla="*/ 10 w 10"/>
                <a:gd name="T3" fmla="*/ 6 h 10"/>
                <a:gd name="T4" fmla="*/ 10 w 10"/>
                <a:gd name="T5" fmla="*/ 8 h 10"/>
                <a:gd name="T6" fmla="*/ 8 w 10"/>
                <a:gd name="T7" fmla="*/ 8 h 10"/>
                <a:gd name="T8" fmla="*/ 6 w 10"/>
                <a:gd name="T9" fmla="*/ 10 h 10"/>
                <a:gd name="T10" fmla="*/ 2 w 10"/>
                <a:gd name="T11" fmla="*/ 10 h 10"/>
                <a:gd name="T12" fmla="*/ 2 w 10"/>
                <a:gd name="T13" fmla="*/ 8 h 10"/>
                <a:gd name="T14" fmla="*/ 4 w 10"/>
                <a:gd name="T15" fmla="*/ 6 h 10"/>
                <a:gd name="T16" fmla="*/ 0 w 10"/>
                <a:gd name="T17" fmla="*/ 6 h 10"/>
                <a:gd name="T18" fmla="*/ 0 w 10"/>
                <a:gd name="T19" fmla="*/ 4 h 10"/>
                <a:gd name="T20" fmla="*/ 2 w 10"/>
                <a:gd name="T21" fmla="*/ 4 h 10"/>
                <a:gd name="T22" fmla="*/ 6 w 10"/>
                <a:gd name="T23" fmla="*/ 4 h 10"/>
                <a:gd name="T24" fmla="*/ 6 w 10"/>
                <a:gd name="T25" fmla="*/ 2 h 10"/>
                <a:gd name="T26" fmla="*/ 6 w 10"/>
                <a:gd name="T27" fmla="*/ 0 h 10"/>
                <a:gd name="T28" fmla="*/ 6 w 10"/>
                <a:gd name="T29" fmla="*/ 4 h 10"/>
                <a:gd name="T30" fmla="*/ 8 w 10"/>
                <a:gd name="T31" fmla="*/ 4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0"/>
                <a:gd name="T50" fmla="*/ 10 w 10"/>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0">
                  <a:moveTo>
                    <a:pt x="8" y="4"/>
                  </a:moveTo>
                  <a:lnTo>
                    <a:pt x="10" y="6"/>
                  </a:lnTo>
                  <a:lnTo>
                    <a:pt x="10" y="8"/>
                  </a:lnTo>
                  <a:lnTo>
                    <a:pt x="8" y="8"/>
                  </a:lnTo>
                  <a:lnTo>
                    <a:pt x="6" y="10"/>
                  </a:lnTo>
                  <a:lnTo>
                    <a:pt x="2" y="10"/>
                  </a:lnTo>
                  <a:lnTo>
                    <a:pt x="2" y="8"/>
                  </a:lnTo>
                  <a:lnTo>
                    <a:pt x="4" y="6"/>
                  </a:lnTo>
                  <a:lnTo>
                    <a:pt x="0" y="6"/>
                  </a:lnTo>
                  <a:lnTo>
                    <a:pt x="0" y="4"/>
                  </a:lnTo>
                  <a:lnTo>
                    <a:pt x="2" y="4"/>
                  </a:lnTo>
                  <a:lnTo>
                    <a:pt x="6" y="4"/>
                  </a:lnTo>
                  <a:lnTo>
                    <a:pt x="6" y="2"/>
                  </a:lnTo>
                  <a:lnTo>
                    <a:pt x="6" y="0"/>
                  </a:lnTo>
                  <a:lnTo>
                    <a:pt x="6" y="4"/>
                  </a:lnTo>
                  <a:lnTo>
                    <a:pt x="8" y="4"/>
                  </a:lnTo>
                  <a:close/>
                </a:path>
              </a:pathLst>
            </a:custGeom>
            <a:solidFill>
              <a:schemeClr val="tx2"/>
            </a:solidFill>
            <a:ln w="3175">
              <a:solidFill>
                <a:schemeClr val="bg1"/>
              </a:solidFill>
              <a:round/>
              <a:headEnd/>
              <a:tailEnd/>
            </a:ln>
          </p:spPr>
          <p:txBody>
            <a:bodyPr/>
            <a:lstStyle/>
            <a:p>
              <a:endParaRPr lang="fr-FR" dirty="0"/>
            </a:p>
          </p:txBody>
        </p:sp>
        <p:sp>
          <p:nvSpPr>
            <p:cNvPr id="5589" name="Freeform 658"/>
            <p:cNvSpPr>
              <a:spLocks/>
            </p:cNvSpPr>
            <p:nvPr/>
          </p:nvSpPr>
          <p:spPr bwMode="auto">
            <a:xfrm>
              <a:off x="3160" y="1174"/>
              <a:ext cx="10" cy="10"/>
            </a:xfrm>
            <a:custGeom>
              <a:avLst/>
              <a:gdLst>
                <a:gd name="T0" fmla="*/ 8 w 10"/>
                <a:gd name="T1" fmla="*/ 4 h 10"/>
                <a:gd name="T2" fmla="*/ 10 w 10"/>
                <a:gd name="T3" fmla="*/ 6 h 10"/>
                <a:gd name="T4" fmla="*/ 10 w 10"/>
                <a:gd name="T5" fmla="*/ 8 h 10"/>
                <a:gd name="T6" fmla="*/ 8 w 10"/>
                <a:gd name="T7" fmla="*/ 8 h 10"/>
                <a:gd name="T8" fmla="*/ 6 w 10"/>
                <a:gd name="T9" fmla="*/ 10 h 10"/>
                <a:gd name="T10" fmla="*/ 2 w 10"/>
                <a:gd name="T11" fmla="*/ 10 h 10"/>
                <a:gd name="T12" fmla="*/ 2 w 10"/>
                <a:gd name="T13" fmla="*/ 8 h 10"/>
                <a:gd name="T14" fmla="*/ 4 w 10"/>
                <a:gd name="T15" fmla="*/ 6 h 10"/>
                <a:gd name="T16" fmla="*/ 0 w 10"/>
                <a:gd name="T17" fmla="*/ 6 h 10"/>
                <a:gd name="T18" fmla="*/ 0 w 10"/>
                <a:gd name="T19" fmla="*/ 4 h 10"/>
                <a:gd name="T20" fmla="*/ 2 w 10"/>
                <a:gd name="T21" fmla="*/ 4 h 10"/>
                <a:gd name="T22" fmla="*/ 6 w 10"/>
                <a:gd name="T23" fmla="*/ 4 h 10"/>
                <a:gd name="T24" fmla="*/ 6 w 10"/>
                <a:gd name="T25" fmla="*/ 2 h 10"/>
                <a:gd name="T26" fmla="*/ 6 w 10"/>
                <a:gd name="T27" fmla="*/ 0 h 10"/>
                <a:gd name="T28" fmla="*/ 6 w 10"/>
                <a:gd name="T29" fmla="*/ 4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0"/>
                <a:gd name="T47" fmla="*/ 10 w 1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0">
                  <a:moveTo>
                    <a:pt x="8" y="4"/>
                  </a:moveTo>
                  <a:lnTo>
                    <a:pt x="10" y="6"/>
                  </a:lnTo>
                  <a:lnTo>
                    <a:pt x="10" y="8"/>
                  </a:lnTo>
                  <a:lnTo>
                    <a:pt x="8" y="8"/>
                  </a:lnTo>
                  <a:lnTo>
                    <a:pt x="6" y="10"/>
                  </a:lnTo>
                  <a:lnTo>
                    <a:pt x="2" y="10"/>
                  </a:lnTo>
                  <a:lnTo>
                    <a:pt x="2" y="8"/>
                  </a:lnTo>
                  <a:lnTo>
                    <a:pt x="4" y="6"/>
                  </a:lnTo>
                  <a:lnTo>
                    <a:pt x="0" y="6"/>
                  </a:lnTo>
                  <a:lnTo>
                    <a:pt x="0" y="4"/>
                  </a:lnTo>
                  <a:lnTo>
                    <a:pt x="2" y="4"/>
                  </a:lnTo>
                  <a:lnTo>
                    <a:pt x="6" y="4"/>
                  </a:lnTo>
                  <a:lnTo>
                    <a:pt x="6" y="2"/>
                  </a:lnTo>
                  <a:lnTo>
                    <a:pt x="6" y="0"/>
                  </a:lnTo>
                  <a:lnTo>
                    <a:pt x="6" y="4"/>
                  </a:lnTo>
                </a:path>
              </a:pathLst>
            </a:custGeom>
            <a:solidFill>
              <a:schemeClr val="tx2"/>
            </a:solidFill>
            <a:ln w="3175">
              <a:solidFill>
                <a:schemeClr val="bg1"/>
              </a:solidFill>
              <a:round/>
              <a:headEnd/>
              <a:tailEnd/>
            </a:ln>
          </p:spPr>
          <p:txBody>
            <a:bodyPr/>
            <a:lstStyle/>
            <a:p>
              <a:endParaRPr lang="fr-FR" dirty="0"/>
            </a:p>
          </p:txBody>
        </p:sp>
        <p:sp>
          <p:nvSpPr>
            <p:cNvPr id="5590" name="Freeform 659"/>
            <p:cNvSpPr>
              <a:spLocks/>
            </p:cNvSpPr>
            <p:nvPr/>
          </p:nvSpPr>
          <p:spPr bwMode="auto">
            <a:xfrm>
              <a:off x="2908" y="1465"/>
              <a:ext cx="12" cy="8"/>
            </a:xfrm>
            <a:custGeom>
              <a:avLst/>
              <a:gdLst>
                <a:gd name="T0" fmla="*/ 0 w 12"/>
                <a:gd name="T1" fmla="*/ 4 h 8"/>
                <a:gd name="T2" fmla="*/ 2 w 12"/>
                <a:gd name="T3" fmla="*/ 4 h 8"/>
                <a:gd name="T4" fmla="*/ 4 w 12"/>
                <a:gd name="T5" fmla="*/ 4 h 8"/>
                <a:gd name="T6" fmla="*/ 4 w 12"/>
                <a:gd name="T7" fmla="*/ 2 h 8"/>
                <a:gd name="T8" fmla="*/ 8 w 12"/>
                <a:gd name="T9" fmla="*/ 0 h 8"/>
                <a:gd name="T10" fmla="*/ 10 w 12"/>
                <a:gd name="T11" fmla="*/ 0 h 8"/>
                <a:gd name="T12" fmla="*/ 10 w 12"/>
                <a:gd name="T13" fmla="*/ 2 h 8"/>
                <a:gd name="T14" fmla="*/ 12 w 12"/>
                <a:gd name="T15" fmla="*/ 4 h 8"/>
                <a:gd name="T16" fmla="*/ 6 w 12"/>
                <a:gd name="T17" fmla="*/ 6 h 8"/>
                <a:gd name="T18" fmla="*/ 2 w 12"/>
                <a:gd name="T19" fmla="*/ 8 h 8"/>
                <a:gd name="T20" fmla="*/ 0 w 12"/>
                <a:gd name="T21" fmla="*/ 6 h 8"/>
                <a:gd name="T22" fmla="*/ 0 w 12"/>
                <a:gd name="T23" fmla="*/ 6 h 8"/>
                <a:gd name="T24" fmla="*/ 0 w 12"/>
                <a:gd name="T25" fmla="*/ 4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8"/>
                <a:gd name="T41" fmla="*/ 12 w 12"/>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8">
                  <a:moveTo>
                    <a:pt x="0" y="4"/>
                  </a:moveTo>
                  <a:lnTo>
                    <a:pt x="2" y="4"/>
                  </a:lnTo>
                  <a:lnTo>
                    <a:pt x="4" y="4"/>
                  </a:lnTo>
                  <a:lnTo>
                    <a:pt x="4" y="2"/>
                  </a:lnTo>
                  <a:lnTo>
                    <a:pt x="8" y="0"/>
                  </a:lnTo>
                  <a:lnTo>
                    <a:pt x="10" y="0"/>
                  </a:lnTo>
                  <a:lnTo>
                    <a:pt x="10" y="2"/>
                  </a:lnTo>
                  <a:lnTo>
                    <a:pt x="12" y="4"/>
                  </a:lnTo>
                  <a:lnTo>
                    <a:pt x="6" y="6"/>
                  </a:lnTo>
                  <a:lnTo>
                    <a:pt x="2" y="8"/>
                  </a:lnTo>
                  <a:lnTo>
                    <a:pt x="0" y="6"/>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591" name="Freeform 660"/>
            <p:cNvSpPr>
              <a:spLocks/>
            </p:cNvSpPr>
            <p:nvPr/>
          </p:nvSpPr>
          <p:spPr bwMode="auto">
            <a:xfrm>
              <a:off x="2908" y="1465"/>
              <a:ext cx="12" cy="8"/>
            </a:xfrm>
            <a:custGeom>
              <a:avLst/>
              <a:gdLst>
                <a:gd name="T0" fmla="*/ 0 w 12"/>
                <a:gd name="T1" fmla="*/ 4 h 8"/>
                <a:gd name="T2" fmla="*/ 2 w 12"/>
                <a:gd name="T3" fmla="*/ 4 h 8"/>
                <a:gd name="T4" fmla="*/ 4 w 12"/>
                <a:gd name="T5" fmla="*/ 4 h 8"/>
                <a:gd name="T6" fmla="*/ 4 w 12"/>
                <a:gd name="T7" fmla="*/ 2 h 8"/>
                <a:gd name="T8" fmla="*/ 8 w 12"/>
                <a:gd name="T9" fmla="*/ 0 h 8"/>
                <a:gd name="T10" fmla="*/ 10 w 12"/>
                <a:gd name="T11" fmla="*/ 0 h 8"/>
                <a:gd name="T12" fmla="*/ 10 w 12"/>
                <a:gd name="T13" fmla="*/ 2 h 8"/>
                <a:gd name="T14" fmla="*/ 12 w 12"/>
                <a:gd name="T15" fmla="*/ 4 h 8"/>
                <a:gd name="T16" fmla="*/ 6 w 12"/>
                <a:gd name="T17" fmla="*/ 6 h 8"/>
                <a:gd name="T18" fmla="*/ 2 w 12"/>
                <a:gd name="T19" fmla="*/ 8 h 8"/>
                <a:gd name="T20" fmla="*/ 0 w 12"/>
                <a:gd name="T21" fmla="*/ 6 h 8"/>
                <a:gd name="T22" fmla="*/ 0 w 12"/>
                <a:gd name="T23" fmla="*/ 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0" y="4"/>
                  </a:moveTo>
                  <a:lnTo>
                    <a:pt x="2" y="4"/>
                  </a:lnTo>
                  <a:lnTo>
                    <a:pt x="4" y="4"/>
                  </a:lnTo>
                  <a:lnTo>
                    <a:pt x="4" y="2"/>
                  </a:lnTo>
                  <a:lnTo>
                    <a:pt x="8" y="0"/>
                  </a:lnTo>
                  <a:lnTo>
                    <a:pt x="10" y="0"/>
                  </a:lnTo>
                  <a:lnTo>
                    <a:pt x="10" y="2"/>
                  </a:lnTo>
                  <a:lnTo>
                    <a:pt x="12" y="4"/>
                  </a:lnTo>
                  <a:lnTo>
                    <a:pt x="6" y="6"/>
                  </a:lnTo>
                  <a:lnTo>
                    <a:pt x="2" y="8"/>
                  </a:lnTo>
                  <a:lnTo>
                    <a:pt x="0" y="6"/>
                  </a:lnTo>
                </a:path>
              </a:pathLst>
            </a:custGeom>
            <a:solidFill>
              <a:schemeClr val="tx2"/>
            </a:solidFill>
            <a:ln w="3175">
              <a:solidFill>
                <a:schemeClr val="bg1"/>
              </a:solidFill>
              <a:round/>
              <a:headEnd/>
              <a:tailEnd/>
            </a:ln>
          </p:spPr>
          <p:txBody>
            <a:bodyPr/>
            <a:lstStyle/>
            <a:p>
              <a:endParaRPr lang="fr-FR" dirty="0"/>
            </a:p>
          </p:txBody>
        </p:sp>
        <p:sp>
          <p:nvSpPr>
            <p:cNvPr id="5592" name="Freeform 661"/>
            <p:cNvSpPr>
              <a:spLocks/>
            </p:cNvSpPr>
            <p:nvPr/>
          </p:nvSpPr>
          <p:spPr bwMode="auto">
            <a:xfrm>
              <a:off x="2853" y="1546"/>
              <a:ext cx="4" cy="6"/>
            </a:xfrm>
            <a:custGeom>
              <a:avLst/>
              <a:gdLst>
                <a:gd name="T0" fmla="*/ 4 w 4"/>
                <a:gd name="T1" fmla="*/ 2 h 6"/>
                <a:gd name="T2" fmla="*/ 4 w 4"/>
                <a:gd name="T3" fmla="*/ 0 h 6"/>
                <a:gd name="T4" fmla="*/ 2 w 4"/>
                <a:gd name="T5" fmla="*/ 4 h 6"/>
                <a:gd name="T6" fmla="*/ 0 w 4"/>
                <a:gd name="T7" fmla="*/ 6 h 6"/>
                <a:gd name="T8" fmla="*/ 2 w 4"/>
                <a:gd name="T9" fmla="*/ 6 h 6"/>
                <a:gd name="T10" fmla="*/ 2 w 4"/>
                <a:gd name="T11" fmla="*/ 2 h 6"/>
                <a:gd name="T12" fmla="*/ 4 w 4"/>
                <a:gd name="T13" fmla="*/ 2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2"/>
                  </a:moveTo>
                  <a:lnTo>
                    <a:pt x="4" y="0"/>
                  </a:lnTo>
                  <a:lnTo>
                    <a:pt x="2" y="4"/>
                  </a:lnTo>
                  <a:lnTo>
                    <a:pt x="0" y="6"/>
                  </a:lnTo>
                  <a:lnTo>
                    <a:pt x="2" y="6"/>
                  </a:lnTo>
                  <a:lnTo>
                    <a:pt x="2"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593" name="Freeform 662"/>
            <p:cNvSpPr>
              <a:spLocks/>
            </p:cNvSpPr>
            <p:nvPr/>
          </p:nvSpPr>
          <p:spPr bwMode="auto">
            <a:xfrm>
              <a:off x="2853" y="1546"/>
              <a:ext cx="4" cy="6"/>
            </a:xfrm>
            <a:custGeom>
              <a:avLst/>
              <a:gdLst>
                <a:gd name="T0" fmla="*/ 4 w 4"/>
                <a:gd name="T1" fmla="*/ 2 h 6"/>
                <a:gd name="T2" fmla="*/ 4 w 4"/>
                <a:gd name="T3" fmla="*/ 0 h 6"/>
                <a:gd name="T4" fmla="*/ 2 w 4"/>
                <a:gd name="T5" fmla="*/ 4 h 6"/>
                <a:gd name="T6" fmla="*/ 0 w 4"/>
                <a:gd name="T7" fmla="*/ 6 h 6"/>
                <a:gd name="T8" fmla="*/ 2 w 4"/>
                <a:gd name="T9" fmla="*/ 6 h 6"/>
                <a:gd name="T10" fmla="*/ 2 w 4"/>
                <a:gd name="T11" fmla="*/ 2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2"/>
                  </a:moveTo>
                  <a:lnTo>
                    <a:pt x="4" y="0"/>
                  </a:lnTo>
                  <a:lnTo>
                    <a:pt x="2" y="4"/>
                  </a:lnTo>
                  <a:lnTo>
                    <a:pt x="0" y="6"/>
                  </a:lnTo>
                  <a:lnTo>
                    <a:pt x="2" y="6"/>
                  </a:lnTo>
                  <a:lnTo>
                    <a:pt x="2" y="2"/>
                  </a:lnTo>
                </a:path>
              </a:pathLst>
            </a:custGeom>
            <a:solidFill>
              <a:schemeClr val="tx2"/>
            </a:solidFill>
            <a:ln w="3175">
              <a:solidFill>
                <a:schemeClr val="bg1"/>
              </a:solidFill>
              <a:round/>
              <a:headEnd/>
              <a:tailEnd/>
            </a:ln>
          </p:spPr>
          <p:txBody>
            <a:bodyPr/>
            <a:lstStyle/>
            <a:p>
              <a:endParaRPr lang="fr-FR" dirty="0"/>
            </a:p>
          </p:txBody>
        </p:sp>
        <p:sp>
          <p:nvSpPr>
            <p:cNvPr id="5594" name="Freeform 663"/>
            <p:cNvSpPr>
              <a:spLocks/>
            </p:cNvSpPr>
            <p:nvPr/>
          </p:nvSpPr>
          <p:spPr bwMode="auto">
            <a:xfrm>
              <a:off x="2869" y="1509"/>
              <a:ext cx="4" cy="4"/>
            </a:xfrm>
            <a:custGeom>
              <a:avLst/>
              <a:gdLst>
                <a:gd name="T0" fmla="*/ 2 w 4"/>
                <a:gd name="T1" fmla="*/ 4 h 4"/>
                <a:gd name="T2" fmla="*/ 4 w 4"/>
                <a:gd name="T3" fmla="*/ 0 h 4"/>
                <a:gd name="T4" fmla="*/ 2 w 4"/>
                <a:gd name="T5" fmla="*/ 0 h 4"/>
                <a:gd name="T6" fmla="*/ 0 w 4"/>
                <a:gd name="T7" fmla="*/ 0 h 4"/>
                <a:gd name="T8" fmla="*/ 0 w 4"/>
                <a:gd name="T9" fmla="*/ 4 h 4"/>
                <a:gd name="T10" fmla="*/ 0 w 4"/>
                <a:gd name="T11" fmla="*/ 4 h 4"/>
                <a:gd name="T12" fmla="*/ 2 w 4"/>
                <a:gd name="T13" fmla="*/ 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4"/>
                  </a:moveTo>
                  <a:lnTo>
                    <a:pt x="4" y="0"/>
                  </a:lnTo>
                  <a:lnTo>
                    <a:pt x="2" y="0"/>
                  </a:lnTo>
                  <a:lnTo>
                    <a:pt x="0" y="0"/>
                  </a:lnTo>
                  <a:lnTo>
                    <a:pt x="0"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595" name="Freeform 664"/>
            <p:cNvSpPr>
              <a:spLocks/>
            </p:cNvSpPr>
            <p:nvPr/>
          </p:nvSpPr>
          <p:spPr bwMode="auto">
            <a:xfrm>
              <a:off x="2869" y="1509"/>
              <a:ext cx="4" cy="4"/>
            </a:xfrm>
            <a:custGeom>
              <a:avLst/>
              <a:gdLst>
                <a:gd name="T0" fmla="*/ 2 w 4"/>
                <a:gd name="T1" fmla="*/ 4 h 4"/>
                <a:gd name="T2" fmla="*/ 4 w 4"/>
                <a:gd name="T3" fmla="*/ 0 h 4"/>
                <a:gd name="T4" fmla="*/ 2 w 4"/>
                <a:gd name="T5" fmla="*/ 0 h 4"/>
                <a:gd name="T6" fmla="*/ 0 w 4"/>
                <a:gd name="T7" fmla="*/ 0 h 4"/>
                <a:gd name="T8" fmla="*/ 0 w 4"/>
                <a:gd name="T9" fmla="*/ 4 h 4"/>
                <a:gd name="T10" fmla="*/ 0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4" y="0"/>
                  </a:lnTo>
                  <a:lnTo>
                    <a:pt x="2" y="0"/>
                  </a:lnTo>
                  <a:lnTo>
                    <a:pt x="0" y="0"/>
                  </a:lnTo>
                  <a:lnTo>
                    <a:pt x="0" y="4"/>
                  </a:lnTo>
                </a:path>
              </a:pathLst>
            </a:custGeom>
            <a:solidFill>
              <a:schemeClr val="tx2"/>
            </a:solidFill>
            <a:ln w="3175">
              <a:solidFill>
                <a:schemeClr val="bg1"/>
              </a:solidFill>
              <a:round/>
              <a:headEnd/>
              <a:tailEnd/>
            </a:ln>
          </p:spPr>
          <p:txBody>
            <a:bodyPr/>
            <a:lstStyle/>
            <a:p>
              <a:endParaRPr lang="fr-FR" dirty="0"/>
            </a:p>
          </p:txBody>
        </p:sp>
        <p:sp>
          <p:nvSpPr>
            <p:cNvPr id="5596" name="Freeform 665"/>
            <p:cNvSpPr>
              <a:spLocks/>
            </p:cNvSpPr>
            <p:nvPr/>
          </p:nvSpPr>
          <p:spPr bwMode="auto">
            <a:xfrm>
              <a:off x="2857" y="1524"/>
              <a:ext cx="2" cy="4"/>
            </a:xfrm>
            <a:custGeom>
              <a:avLst/>
              <a:gdLst>
                <a:gd name="T0" fmla="*/ 0 w 2"/>
                <a:gd name="T1" fmla="*/ 4 h 4"/>
                <a:gd name="T2" fmla="*/ 0 w 2"/>
                <a:gd name="T3" fmla="*/ 2 h 4"/>
                <a:gd name="T4" fmla="*/ 2 w 2"/>
                <a:gd name="T5" fmla="*/ 2 h 4"/>
                <a:gd name="T6" fmla="*/ 2 w 2"/>
                <a:gd name="T7" fmla="*/ 0 h 4"/>
                <a:gd name="T8" fmla="*/ 0 w 2"/>
                <a:gd name="T9" fmla="*/ 0 h 4"/>
                <a:gd name="T10" fmla="*/ 0 w 2"/>
                <a:gd name="T11" fmla="*/ 2 h 4"/>
                <a:gd name="T12" fmla="*/ 0 w 2"/>
                <a:gd name="T13" fmla="*/ 4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4"/>
                  </a:moveTo>
                  <a:lnTo>
                    <a:pt x="0" y="2"/>
                  </a:lnTo>
                  <a:lnTo>
                    <a:pt x="2" y="2"/>
                  </a:lnTo>
                  <a:lnTo>
                    <a:pt x="2" y="0"/>
                  </a:lnTo>
                  <a:lnTo>
                    <a:pt x="0" y="0"/>
                  </a:lnTo>
                  <a:lnTo>
                    <a:pt x="0" y="2"/>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597" name="Freeform 666"/>
            <p:cNvSpPr>
              <a:spLocks/>
            </p:cNvSpPr>
            <p:nvPr/>
          </p:nvSpPr>
          <p:spPr bwMode="auto">
            <a:xfrm>
              <a:off x="2857" y="1524"/>
              <a:ext cx="2" cy="4"/>
            </a:xfrm>
            <a:custGeom>
              <a:avLst/>
              <a:gdLst>
                <a:gd name="T0" fmla="*/ 0 w 2"/>
                <a:gd name="T1" fmla="*/ 4 h 4"/>
                <a:gd name="T2" fmla="*/ 0 w 2"/>
                <a:gd name="T3" fmla="*/ 2 h 4"/>
                <a:gd name="T4" fmla="*/ 2 w 2"/>
                <a:gd name="T5" fmla="*/ 2 h 4"/>
                <a:gd name="T6" fmla="*/ 2 w 2"/>
                <a:gd name="T7" fmla="*/ 0 h 4"/>
                <a:gd name="T8" fmla="*/ 0 w 2"/>
                <a:gd name="T9" fmla="*/ 0 h 4"/>
                <a:gd name="T10" fmla="*/ 0 w 2"/>
                <a:gd name="T11" fmla="*/ 2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2" y="0"/>
                  </a:lnTo>
                  <a:lnTo>
                    <a:pt x="0" y="0"/>
                  </a:lnTo>
                  <a:lnTo>
                    <a:pt x="0" y="2"/>
                  </a:lnTo>
                </a:path>
              </a:pathLst>
            </a:custGeom>
            <a:solidFill>
              <a:schemeClr val="tx2"/>
            </a:solidFill>
            <a:ln w="3175">
              <a:solidFill>
                <a:schemeClr val="bg1"/>
              </a:solidFill>
              <a:round/>
              <a:headEnd/>
              <a:tailEnd/>
            </a:ln>
          </p:spPr>
          <p:txBody>
            <a:bodyPr/>
            <a:lstStyle/>
            <a:p>
              <a:endParaRPr lang="fr-FR" dirty="0"/>
            </a:p>
          </p:txBody>
        </p:sp>
        <p:sp>
          <p:nvSpPr>
            <p:cNvPr id="5598" name="Freeform 667"/>
            <p:cNvSpPr>
              <a:spLocks/>
            </p:cNvSpPr>
            <p:nvPr/>
          </p:nvSpPr>
          <p:spPr bwMode="auto">
            <a:xfrm>
              <a:off x="2861" y="1584"/>
              <a:ext cx="4" cy="6"/>
            </a:xfrm>
            <a:custGeom>
              <a:avLst/>
              <a:gdLst>
                <a:gd name="T0" fmla="*/ 4 w 4"/>
                <a:gd name="T1" fmla="*/ 6 h 6"/>
                <a:gd name="T2" fmla="*/ 4 w 4"/>
                <a:gd name="T3" fmla="*/ 0 h 6"/>
                <a:gd name="T4" fmla="*/ 2 w 4"/>
                <a:gd name="T5" fmla="*/ 0 h 6"/>
                <a:gd name="T6" fmla="*/ 0 w 4"/>
                <a:gd name="T7" fmla="*/ 0 h 6"/>
                <a:gd name="T8" fmla="*/ 0 w 4"/>
                <a:gd name="T9" fmla="*/ 4 h 6"/>
                <a:gd name="T10" fmla="*/ 2 w 4"/>
                <a:gd name="T11" fmla="*/ 6 h 6"/>
                <a:gd name="T12" fmla="*/ 4 w 4"/>
                <a:gd name="T13" fmla="*/ 6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6"/>
                  </a:moveTo>
                  <a:lnTo>
                    <a:pt x="4" y="0"/>
                  </a:lnTo>
                  <a:lnTo>
                    <a:pt x="2" y="0"/>
                  </a:lnTo>
                  <a:lnTo>
                    <a:pt x="0" y="0"/>
                  </a:lnTo>
                  <a:lnTo>
                    <a:pt x="0" y="4"/>
                  </a:lnTo>
                  <a:lnTo>
                    <a:pt x="2" y="6"/>
                  </a:lnTo>
                  <a:lnTo>
                    <a:pt x="4" y="6"/>
                  </a:lnTo>
                  <a:close/>
                </a:path>
              </a:pathLst>
            </a:custGeom>
            <a:solidFill>
              <a:schemeClr val="tx2"/>
            </a:solidFill>
            <a:ln w="3175">
              <a:solidFill>
                <a:schemeClr val="bg1"/>
              </a:solidFill>
              <a:round/>
              <a:headEnd/>
              <a:tailEnd/>
            </a:ln>
          </p:spPr>
          <p:txBody>
            <a:bodyPr/>
            <a:lstStyle/>
            <a:p>
              <a:endParaRPr lang="fr-FR" dirty="0"/>
            </a:p>
          </p:txBody>
        </p:sp>
        <p:sp>
          <p:nvSpPr>
            <p:cNvPr id="5599" name="Freeform 668"/>
            <p:cNvSpPr>
              <a:spLocks/>
            </p:cNvSpPr>
            <p:nvPr/>
          </p:nvSpPr>
          <p:spPr bwMode="auto">
            <a:xfrm>
              <a:off x="2861" y="1584"/>
              <a:ext cx="4" cy="6"/>
            </a:xfrm>
            <a:custGeom>
              <a:avLst/>
              <a:gdLst>
                <a:gd name="T0" fmla="*/ 4 w 4"/>
                <a:gd name="T1" fmla="*/ 6 h 6"/>
                <a:gd name="T2" fmla="*/ 4 w 4"/>
                <a:gd name="T3" fmla="*/ 0 h 6"/>
                <a:gd name="T4" fmla="*/ 2 w 4"/>
                <a:gd name="T5" fmla="*/ 0 h 6"/>
                <a:gd name="T6" fmla="*/ 0 w 4"/>
                <a:gd name="T7" fmla="*/ 0 h 6"/>
                <a:gd name="T8" fmla="*/ 0 w 4"/>
                <a:gd name="T9" fmla="*/ 4 h 6"/>
                <a:gd name="T10" fmla="*/ 2 w 4"/>
                <a:gd name="T11" fmla="*/ 6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6"/>
                  </a:moveTo>
                  <a:lnTo>
                    <a:pt x="4" y="0"/>
                  </a:lnTo>
                  <a:lnTo>
                    <a:pt x="2" y="0"/>
                  </a:lnTo>
                  <a:lnTo>
                    <a:pt x="0" y="0"/>
                  </a:lnTo>
                  <a:lnTo>
                    <a:pt x="0" y="4"/>
                  </a:lnTo>
                  <a:lnTo>
                    <a:pt x="2" y="6"/>
                  </a:lnTo>
                </a:path>
              </a:pathLst>
            </a:custGeom>
            <a:solidFill>
              <a:schemeClr val="tx2"/>
            </a:solidFill>
            <a:ln w="3175">
              <a:solidFill>
                <a:schemeClr val="bg1"/>
              </a:solidFill>
              <a:round/>
              <a:headEnd/>
              <a:tailEnd/>
            </a:ln>
          </p:spPr>
          <p:txBody>
            <a:bodyPr/>
            <a:lstStyle/>
            <a:p>
              <a:endParaRPr lang="fr-FR" dirty="0"/>
            </a:p>
          </p:txBody>
        </p:sp>
        <p:sp>
          <p:nvSpPr>
            <p:cNvPr id="5600" name="Freeform 669"/>
            <p:cNvSpPr>
              <a:spLocks/>
            </p:cNvSpPr>
            <p:nvPr/>
          </p:nvSpPr>
          <p:spPr bwMode="auto">
            <a:xfrm>
              <a:off x="2859" y="1600"/>
              <a:ext cx="2" cy="6"/>
            </a:xfrm>
            <a:custGeom>
              <a:avLst/>
              <a:gdLst>
                <a:gd name="T0" fmla="*/ 2 w 2"/>
                <a:gd name="T1" fmla="*/ 6 h 6"/>
                <a:gd name="T2" fmla="*/ 2 w 2"/>
                <a:gd name="T3" fmla="*/ 2 h 6"/>
                <a:gd name="T4" fmla="*/ 2 w 2"/>
                <a:gd name="T5" fmla="*/ 0 h 6"/>
                <a:gd name="T6" fmla="*/ 2 w 2"/>
                <a:gd name="T7" fmla="*/ 2 h 6"/>
                <a:gd name="T8" fmla="*/ 0 w 2"/>
                <a:gd name="T9" fmla="*/ 6 h 6"/>
                <a:gd name="T10" fmla="*/ 0 w 2"/>
                <a:gd name="T11" fmla="*/ 6 h 6"/>
                <a:gd name="T12" fmla="*/ 2 w 2"/>
                <a:gd name="T13" fmla="*/ 6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6"/>
                  </a:moveTo>
                  <a:lnTo>
                    <a:pt x="2" y="2"/>
                  </a:lnTo>
                  <a:lnTo>
                    <a:pt x="2" y="0"/>
                  </a:lnTo>
                  <a:lnTo>
                    <a:pt x="2" y="2"/>
                  </a:lnTo>
                  <a:lnTo>
                    <a:pt x="0" y="6"/>
                  </a:lnTo>
                  <a:lnTo>
                    <a:pt x="2" y="6"/>
                  </a:lnTo>
                  <a:close/>
                </a:path>
              </a:pathLst>
            </a:custGeom>
            <a:solidFill>
              <a:schemeClr val="tx2"/>
            </a:solidFill>
            <a:ln w="3175">
              <a:solidFill>
                <a:schemeClr val="bg1"/>
              </a:solidFill>
              <a:round/>
              <a:headEnd/>
              <a:tailEnd/>
            </a:ln>
          </p:spPr>
          <p:txBody>
            <a:bodyPr/>
            <a:lstStyle/>
            <a:p>
              <a:endParaRPr lang="fr-FR" dirty="0"/>
            </a:p>
          </p:txBody>
        </p:sp>
        <p:sp>
          <p:nvSpPr>
            <p:cNvPr id="5601" name="Freeform 670"/>
            <p:cNvSpPr>
              <a:spLocks/>
            </p:cNvSpPr>
            <p:nvPr/>
          </p:nvSpPr>
          <p:spPr bwMode="auto">
            <a:xfrm>
              <a:off x="2859" y="1600"/>
              <a:ext cx="2" cy="6"/>
            </a:xfrm>
            <a:custGeom>
              <a:avLst/>
              <a:gdLst>
                <a:gd name="T0" fmla="*/ 2 w 2"/>
                <a:gd name="T1" fmla="*/ 6 h 6"/>
                <a:gd name="T2" fmla="*/ 2 w 2"/>
                <a:gd name="T3" fmla="*/ 2 h 6"/>
                <a:gd name="T4" fmla="*/ 2 w 2"/>
                <a:gd name="T5" fmla="*/ 0 h 6"/>
                <a:gd name="T6" fmla="*/ 2 w 2"/>
                <a:gd name="T7" fmla="*/ 2 h 6"/>
                <a:gd name="T8" fmla="*/ 0 w 2"/>
                <a:gd name="T9" fmla="*/ 6 h 6"/>
                <a:gd name="T10" fmla="*/ 0 w 2"/>
                <a:gd name="T11" fmla="*/ 6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2" y="6"/>
                  </a:moveTo>
                  <a:lnTo>
                    <a:pt x="2" y="2"/>
                  </a:lnTo>
                  <a:lnTo>
                    <a:pt x="2" y="0"/>
                  </a:lnTo>
                  <a:lnTo>
                    <a:pt x="2" y="2"/>
                  </a:lnTo>
                  <a:lnTo>
                    <a:pt x="0" y="6"/>
                  </a:lnTo>
                </a:path>
              </a:pathLst>
            </a:custGeom>
            <a:solidFill>
              <a:schemeClr val="tx2"/>
            </a:solidFill>
            <a:ln w="3175">
              <a:solidFill>
                <a:schemeClr val="bg1"/>
              </a:solidFill>
              <a:round/>
              <a:headEnd/>
              <a:tailEnd/>
            </a:ln>
          </p:spPr>
          <p:txBody>
            <a:bodyPr/>
            <a:lstStyle/>
            <a:p>
              <a:endParaRPr lang="fr-FR" dirty="0"/>
            </a:p>
          </p:txBody>
        </p:sp>
        <p:sp>
          <p:nvSpPr>
            <p:cNvPr id="5602" name="Freeform 671"/>
            <p:cNvSpPr>
              <a:spLocks/>
            </p:cNvSpPr>
            <p:nvPr/>
          </p:nvSpPr>
          <p:spPr bwMode="auto">
            <a:xfrm>
              <a:off x="4335" y="2680"/>
              <a:ext cx="4" cy="4"/>
            </a:xfrm>
            <a:custGeom>
              <a:avLst/>
              <a:gdLst>
                <a:gd name="T0" fmla="*/ 4 w 4"/>
                <a:gd name="T1" fmla="*/ 2 h 4"/>
                <a:gd name="T2" fmla="*/ 4 w 4"/>
                <a:gd name="T3" fmla="*/ 0 h 4"/>
                <a:gd name="T4" fmla="*/ 2 w 4"/>
                <a:gd name="T5" fmla="*/ 0 h 4"/>
                <a:gd name="T6" fmla="*/ 0 w 4"/>
                <a:gd name="T7" fmla="*/ 0 h 4"/>
                <a:gd name="T8" fmla="*/ 0 w 4"/>
                <a:gd name="T9" fmla="*/ 2 h 4"/>
                <a:gd name="T10" fmla="*/ 0 w 4"/>
                <a:gd name="T11" fmla="*/ 4 h 4"/>
                <a:gd name="T12" fmla="*/ 2 w 4"/>
                <a:gd name="T13" fmla="*/ 4 h 4"/>
                <a:gd name="T14" fmla="*/ 2 w 4"/>
                <a:gd name="T15" fmla="*/ 2 h 4"/>
                <a:gd name="T16" fmla="*/ 4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2"/>
                  </a:moveTo>
                  <a:lnTo>
                    <a:pt x="4" y="0"/>
                  </a:lnTo>
                  <a:lnTo>
                    <a:pt x="2" y="0"/>
                  </a:lnTo>
                  <a:lnTo>
                    <a:pt x="0" y="0"/>
                  </a:lnTo>
                  <a:lnTo>
                    <a:pt x="0" y="2"/>
                  </a:lnTo>
                  <a:lnTo>
                    <a:pt x="0" y="4"/>
                  </a:lnTo>
                  <a:lnTo>
                    <a:pt x="2" y="4"/>
                  </a:lnTo>
                  <a:lnTo>
                    <a:pt x="2"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603" name="Freeform 672"/>
            <p:cNvSpPr>
              <a:spLocks/>
            </p:cNvSpPr>
            <p:nvPr/>
          </p:nvSpPr>
          <p:spPr bwMode="auto">
            <a:xfrm>
              <a:off x="4335" y="2680"/>
              <a:ext cx="4" cy="4"/>
            </a:xfrm>
            <a:custGeom>
              <a:avLst/>
              <a:gdLst>
                <a:gd name="T0" fmla="*/ 4 w 4"/>
                <a:gd name="T1" fmla="*/ 2 h 4"/>
                <a:gd name="T2" fmla="*/ 4 w 4"/>
                <a:gd name="T3" fmla="*/ 0 h 4"/>
                <a:gd name="T4" fmla="*/ 2 w 4"/>
                <a:gd name="T5" fmla="*/ 0 h 4"/>
                <a:gd name="T6" fmla="*/ 0 w 4"/>
                <a:gd name="T7" fmla="*/ 0 h 4"/>
                <a:gd name="T8" fmla="*/ 0 w 4"/>
                <a:gd name="T9" fmla="*/ 2 h 4"/>
                <a:gd name="T10" fmla="*/ 0 w 4"/>
                <a:gd name="T11" fmla="*/ 4 h 4"/>
                <a:gd name="T12" fmla="*/ 2 w 4"/>
                <a:gd name="T13" fmla="*/ 4 h 4"/>
                <a:gd name="T14" fmla="*/ 2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4" y="0"/>
                  </a:lnTo>
                  <a:lnTo>
                    <a:pt x="2" y="0"/>
                  </a:lnTo>
                  <a:lnTo>
                    <a:pt x="0" y="0"/>
                  </a:lnTo>
                  <a:lnTo>
                    <a:pt x="0" y="2"/>
                  </a:lnTo>
                  <a:lnTo>
                    <a:pt x="0" y="4"/>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604" name="Freeform 673"/>
            <p:cNvSpPr>
              <a:spLocks/>
            </p:cNvSpPr>
            <p:nvPr/>
          </p:nvSpPr>
          <p:spPr bwMode="auto">
            <a:xfrm>
              <a:off x="4977" y="2732"/>
              <a:ext cx="8" cy="4"/>
            </a:xfrm>
            <a:custGeom>
              <a:avLst/>
              <a:gdLst>
                <a:gd name="T0" fmla="*/ 0 w 8"/>
                <a:gd name="T1" fmla="*/ 0 h 4"/>
                <a:gd name="T2" fmla="*/ 2 w 8"/>
                <a:gd name="T3" fmla="*/ 0 h 4"/>
                <a:gd name="T4" fmla="*/ 4 w 8"/>
                <a:gd name="T5" fmla="*/ 2 h 4"/>
                <a:gd name="T6" fmla="*/ 8 w 8"/>
                <a:gd name="T7" fmla="*/ 2 h 4"/>
                <a:gd name="T8" fmla="*/ 8 w 8"/>
                <a:gd name="T9" fmla="*/ 4 h 4"/>
                <a:gd name="T10" fmla="*/ 6 w 8"/>
                <a:gd name="T11" fmla="*/ 4 h 4"/>
                <a:gd name="T12" fmla="*/ 4 w 8"/>
                <a:gd name="T13" fmla="*/ 4 h 4"/>
                <a:gd name="T14" fmla="*/ 2 w 8"/>
                <a:gd name="T15" fmla="*/ 4 h 4"/>
                <a:gd name="T16" fmla="*/ 0 w 8"/>
                <a:gd name="T17" fmla="*/ 4 h 4"/>
                <a:gd name="T18" fmla="*/ 2 w 8"/>
                <a:gd name="T19" fmla="*/ 2 h 4"/>
                <a:gd name="T20" fmla="*/ 0 w 8"/>
                <a:gd name="T21" fmla="*/ 2 h 4"/>
                <a:gd name="T22" fmla="*/ 0 w 8"/>
                <a:gd name="T23" fmla="*/ 2 h 4"/>
                <a:gd name="T24" fmla="*/ 0 w 8"/>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4"/>
                <a:gd name="T41" fmla="*/ 8 w 8"/>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4">
                  <a:moveTo>
                    <a:pt x="0" y="0"/>
                  </a:moveTo>
                  <a:lnTo>
                    <a:pt x="2" y="0"/>
                  </a:lnTo>
                  <a:lnTo>
                    <a:pt x="4" y="2"/>
                  </a:lnTo>
                  <a:lnTo>
                    <a:pt x="8" y="2"/>
                  </a:lnTo>
                  <a:lnTo>
                    <a:pt x="8" y="4"/>
                  </a:lnTo>
                  <a:lnTo>
                    <a:pt x="6" y="4"/>
                  </a:lnTo>
                  <a:lnTo>
                    <a:pt x="4" y="4"/>
                  </a:lnTo>
                  <a:lnTo>
                    <a:pt x="2" y="4"/>
                  </a:lnTo>
                  <a:lnTo>
                    <a:pt x="0" y="4"/>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05" name="Freeform 674"/>
            <p:cNvSpPr>
              <a:spLocks/>
            </p:cNvSpPr>
            <p:nvPr/>
          </p:nvSpPr>
          <p:spPr bwMode="auto">
            <a:xfrm>
              <a:off x="4977" y="2732"/>
              <a:ext cx="8" cy="4"/>
            </a:xfrm>
            <a:custGeom>
              <a:avLst/>
              <a:gdLst>
                <a:gd name="T0" fmla="*/ 0 w 8"/>
                <a:gd name="T1" fmla="*/ 0 h 4"/>
                <a:gd name="T2" fmla="*/ 2 w 8"/>
                <a:gd name="T3" fmla="*/ 0 h 4"/>
                <a:gd name="T4" fmla="*/ 4 w 8"/>
                <a:gd name="T5" fmla="*/ 2 h 4"/>
                <a:gd name="T6" fmla="*/ 8 w 8"/>
                <a:gd name="T7" fmla="*/ 2 h 4"/>
                <a:gd name="T8" fmla="*/ 8 w 8"/>
                <a:gd name="T9" fmla="*/ 4 h 4"/>
                <a:gd name="T10" fmla="*/ 6 w 8"/>
                <a:gd name="T11" fmla="*/ 4 h 4"/>
                <a:gd name="T12" fmla="*/ 4 w 8"/>
                <a:gd name="T13" fmla="*/ 4 h 4"/>
                <a:gd name="T14" fmla="*/ 2 w 8"/>
                <a:gd name="T15" fmla="*/ 4 h 4"/>
                <a:gd name="T16" fmla="*/ 0 w 8"/>
                <a:gd name="T17" fmla="*/ 4 h 4"/>
                <a:gd name="T18" fmla="*/ 2 w 8"/>
                <a:gd name="T19" fmla="*/ 2 h 4"/>
                <a:gd name="T20" fmla="*/ 0 w 8"/>
                <a:gd name="T21" fmla="*/ 2 h 4"/>
                <a:gd name="T22" fmla="*/ 0 w 8"/>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4"/>
                <a:gd name="T38" fmla="*/ 8 w 8"/>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4">
                  <a:moveTo>
                    <a:pt x="0" y="0"/>
                  </a:moveTo>
                  <a:lnTo>
                    <a:pt x="2" y="0"/>
                  </a:lnTo>
                  <a:lnTo>
                    <a:pt x="4" y="2"/>
                  </a:lnTo>
                  <a:lnTo>
                    <a:pt x="8" y="2"/>
                  </a:lnTo>
                  <a:lnTo>
                    <a:pt x="8" y="4"/>
                  </a:lnTo>
                  <a:lnTo>
                    <a:pt x="6" y="4"/>
                  </a:lnTo>
                  <a:lnTo>
                    <a:pt x="4" y="4"/>
                  </a:lnTo>
                  <a:lnTo>
                    <a:pt x="2" y="4"/>
                  </a:lnTo>
                  <a:lnTo>
                    <a:pt x="0" y="4"/>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606" name="Freeform 675"/>
            <p:cNvSpPr>
              <a:spLocks/>
            </p:cNvSpPr>
            <p:nvPr/>
          </p:nvSpPr>
          <p:spPr bwMode="auto">
            <a:xfrm>
              <a:off x="5021" y="2722"/>
              <a:ext cx="4" cy="4"/>
            </a:xfrm>
            <a:custGeom>
              <a:avLst/>
              <a:gdLst>
                <a:gd name="T0" fmla="*/ 2 w 4"/>
                <a:gd name="T1" fmla="*/ 0 h 4"/>
                <a:gd name="T2" fmla="*/ 4 w 4"/>
                <a:gd name="T3" fmla="*/ 4 h 4"/>
                <a:gd name="T4" fmla="*/ 2 w 4"/>
                <a:gd name="T5" fmla="*/ 4 h 4"/>
                <a:gd name="T6" fmla="*/ 0 w 4"/>
                <a:gd name="T7" fmla="*/ 2 h 4"/>
                <a:gd name="T8" fmla="*/ 0 w 4"/>
                <a:gd name="T9" fmla="*/ 0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4" y="4"/>
                  </a:lnTo>
                  <a:lnTo>
                    <a:pt x="2"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607" name="Freeform 676"/>
            <p:cNvSpPr>
              <a:spLocks/>
            </p:cNvSpPr>
            <p:nvPr/>
          </p:nvSpPr>
          <p:spPr bwMode="auto">
            <a:xfrm>
              <a:off x="5021" y="2722"/>
              <a:ext cx="4" cy="4"/>
            </a:xfrm>
            <a:custGeom>
              <a:avLst/>
              <a:gdLst>
                <a:gd name="T0" fmla="*/ 2 w 4"/>
                <a:gd name="T1" fmla="*/ 0 h 4"/>
                <a:gd name="T2" fmla="*/ 4 w 4"/>
                <a:gd name="T3" fmla="*/ 4 h 4"/>
                <a:gd name="T4" fmla="*/ 2 w 4"/>
                <a:gd name="T5" fmla="*/ 4 h 4"/>
                <a:gd name="T6" fmla="*/ 0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lnTo>
                    <a:pt x="4" y="4"/>
                  </a:lnTo>
                  <a:lnTo>
                    <a:pt x="2"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608" name="Freeform 677"/>
            <p:cNvSpPr>
              <a:spLocks/>
            </p:cNvSpPr>
            <p:nvPr/>
          </p:nvSpPr>
          <p:spPr bwMode="auto">
            <a:xfrm>
              <a:off x="5029" y="2740"/>
              <a:ext cx="6" cy="4"/>
            </a:xfrm>
            <a:custGeom>
              <a:avLst/>
              <a:gdLst>
                <a:gd name="T0" fmla="*/ 0 w 6"/>
                <a:gd name="T1" fmla="*/ 0 h 4"/>
                <a:gd name="T2" fmla="*/ 6 w 6"/>
                <a:gd name="T3" fmla="*/ 0 h 4"/>
                <a:gd name="T4" fmla="*/ 6 w 6"/>
                <a:gd name="T5" fmla="*/ 2 h 4"/>
                <a:gd name="T6" fmla="*/ 4 w 6"/>
                <a:gd name="T7" fmla="*/ 4 h 4"/>
                <a:gd name="T8" fmla="*/ 2 w 6"/>
                <a:gd name="T9" fmla="*/ 0 h 4"/>
                <a:gd name="T10" fmla="*/ 0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0"/>
                  </a:moveTo>
                  <a:lnTo>
                    <a:pt x="6" y="0"/>
                  </a:lnTo>
                  <a:lnTo>
                    <a:pt x="6" y="2"/>
                  </a:lnTo>
                  <a:lnTo>
                    <a:pt x="4"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09" name="Freeform 678"/>
            <p:cNvSpPr>
              <a:spLocks/>
            </p:cNvSpPr>
            <p:nvPr/>
          </p:nvSpPr>
          <p:spPr bwMode="auto">
            <a:xfrm>
              <a:off x="5029" y="2740"/>
              <a:ext cx="6" cy="4"/>
            </a:xfrm>
            <a:custGeom>
              <a:avLst/>
              <a:gdLst>
                <a:gd name="T0" fmla="*/ 0 w 6"/>
                <a:gd name="T1" fmla="*/ 0 h 4"/>
                <a:gd name="T2" fmla="*/ 6 w 6"/>
                <a:gd name="T3" fmla="*/ 0 h 4"/>
                <a:gd name="T4" fmla="*/ 6 w 6"/>
                <a:gd name="T5" fmla="*/ 2 h 4"/>
                <a:gd name="T6" fmla="*/ 4 w 6"/>
                <a:gd name="T7" fmla="*/ 4 h 4"/>
                <a:gd name="T8" fmla="*/ 2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6" y="0"/>
                  </a:lnTo>
                  <a:lnTo>
                    <a:pt x="6" y="2"/>
                  </a:lnTo>
                  <a:lnTo>
                    <a:pt x="4" y="4"/>
                  </a:lnTo>
                  <a:lnTo>
                    <a:pt x="2" y="0"/>
                  </a:lnTo>
                </a:path>
              </a:pathLst>
            </a:custGeom>
            <a:solidFill>
              <a:schemeClr val="tx2"/>
            </a:solidFill>
            <a:ln w="3175">
              <a:solidFill>
                <a:schemeClr val="bg1"/>
              </a:solidFill>
              <a:round/>
              <a:headEnd/>
              <a:tailEnd/>
            </a:ln>
          </p:spPr>
          <p:txBody>
            <a:bodyPr/>
            <a:lstStyle/>
            <a:p>
              <a:endParaRPr lang="fr-FR" dirty="0"/>
            </a:p>
          </p:txBody>
        </p:sp>
        <p:sp>
          <p:nvSpPr>
            <p:cNvPr id="5610" name="Freeform 679"/>
            <p:cNvSpPr>
              <a:spLocks/>
            </p:cNvSpPr>
            <p:nvPr/>
          </p:nvSpPr>
          <p:spPr bwMode="auto">
            <a:xfrm>
              <a:off x="5041" y="2742"/>
              <a:ext cx="36" cy="32"/>
            </a:xfrm>
            <a:custGeom>
              <a:avLst/>
              <a:gdLst>
                <a:gd name="T0" fmla="*/ 0 w 36"/>
                <a:gd name="T1" fmla="*/ 0 h 32"/>
                <a:gd name="T2" fmla="*/ 16 w 36"/>
                <a:gd name="T3" fmla="*/ 8 h 32"/>
                <a:gd name="T4" fmla="*/ 18 w 36"/>
                <a:gd name="T5" fmla="*/ 10 h 32"/>
                <a:gd name="T6" fmla="*/ 26 w 36"/>
                <a:gd name="T7" fmla="*/ 16 h 32"/>
                <a:gd name="T8" fmla="*/ 28 w 36"/>
                <a:gd name="T9" fmla="*/ 18 h 32"/>
                <a:gd name="T10" fmla="*/ 30 w 36"/>
                <a:gd name="T11" fmla="*/ 20 h 32"/>
                <a:gd name="T12" fmla="*/ 32 w 36"/>
                <a:gd name="T13" fmla="*/ 20 h 32"/>
                <a:gd name="T14" fmla="*/ 34 w 36"/>
                <a:gd name="T15" fmla="*/ 20 h 32"/>
                <a:gd name="T16" fmla="*/ 36 w 36"/>
                <a:gd name="T17" fmla="*/ 26 h 32"/>
                <a:gd name="T18" fmla="*/ 34 w 36"/>
                <a:gd name="T19" fmla="*/ 32 h 32"/>
                <a:gd name="T20" fmla="*/ 30 w 36"/>
                <a:gd name="T21" fmla="*/ 32 h 32"/>
                <a:gd name="T22" fmla="*/ 24 w 36"/>
                <a:gd name="T23" fmla="*/ 14 h 32"/>
                <a:gd name="T24" fmla="*/ 22 w 36"/>
                <a:gd name="T25" fmla="*/ 14 h 32"/>
                <a:gd name="T26" fmla="*/ 18 w 36"/>
                <a:gd name="T27" fmla="*/ 12 h 32"/>
                <a:gd name="T28" fmla="*/ 12 w 36"/>
                <a:gd name="T29" fmla="*/ 8 h 32"/>
                <a:gd name="T30" fmla="*/ 2 w 36"/>
                <a:gd name="T31" fmla="*/ 2 h 32"/>
                <a:gd name="T32" fmla="*/ 0 w 36"/>
                <a:gd name="T33" fmla="*/ 2 h 32"/>
                <a:gd name="T34" fmla="*/ 0 w 36"/>
                <a:gd name="T35" fmla="*/ 2 h 32"/>
                <a:gd name="T36" fmla="*/ 0 w 36"/>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32"/>
                <a:gd name="T59" fmla="*/ 36 w 3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32">
                  <a:moveTo>
                    <a:pt x="0" y="0"/>
                  </a:moveTo>
                  <a:lnTo>
                    <a:pt x="16" y="8"/>
                  </a:lnTo>
                  <a:lnTo>
                    <a:pt x="18" y="10"/>
                  </a:lnTo>
                  <a:lnTo>
                    <a:pt x="26" y="16"/>
                  </a:lnTo>
                  <a:lnTo>
                    <a:pt x="28" y="18"/>
                  </a:lnTo>
                  <a:lnTo>
                    <a:pt x="30" y="20"/>
                  </a:lnTo>
                  <a:lnTo>
                    <a:pt x="32" y="20"/>
                  </a:lnTo>
                  <a:lnTo>
                    <a:pt x="34" y="20"/>
                  </a:lnTo>
                  <a:lnTo>
                    <a:pt x="36" y="26"/>
                  </a:lnTo>
                  <a:lnTo>
                    <a:pt x="34" y="32"/>
                  </a:lnTo>
                  <a:lnTo>
                    <a:pt x="30" y="32"/>
                  </a:lnTo>
                  <a:lnTo>
                    <a:pt x="24" y="14"/>
                  </a:lnTo>
                  <a:lnTo>
                    <a:pt x="22" y="14"/>
                  </a:lnTo>
                  <a:lnTo>
                    <a:pt x="18" y="12"/>
                  </a:lnTo>
                  <a:lnTo>
                    <a:pt x="12" y="8"/>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11" name="Freeform 680"/>
            <p:cNvSpPr>
              <a:spLocks/>
            </p:cNvSpPr>
            <p:nvPr/>
          </p:nvSpPr>
          <p:spPr bwMode="auto">
            <a:xfrm>
              <a:off x="5041" y="2742"/>
              <a:ext cx="36" cy="32"/>
            </a:xfrm>
            <a:custGeom>
              <a:avLst/>
              <a:gdLst>
                <a:gd name="T0" fmla="*/ 0 w 36"/>
                <a:gd name="T1" fmla="*/ 0 h 32"/>
                <a:gd name="T2" fmla="*/ 16 w 36"/>
                <a:gd name="T3" fmla="*/ 8 h 32"/>
                <a:gd name="T4" fmla="*/ 18 w 36"/>
                <a:gd name="T5" fmla="*/ 10 h 32"/>
                <a:gd name="T6" fmla="*/ 26 w 36"/>
                <a:gd name="T7" fmla="*/ 16 h 32"/>
                <a:gd name="T8" fmla="*/ 28 w 36"/>
                <a:gd name="T9" fmla="*/ 18 h 32"/>
                <a:gd name="T10" fmla="*/ 30 w 36"/>
                <a:gd name="T11" fmla="*/ 20 h 32"/>
                <a:gd name="T12" fmla="*/ 32 w 36"/>
                <a:gd name="T13" fmla="*/ 20 h 32"/>
                <a:gd name="T14" fmla="*/ 34 w 36"/>
                <a:gd name="T15" fmla="*/ 20 h 32"/>
                <a:gd name="T16" fmla="*/ 36 w 36"/>
                <a:gd name="T17" fmla="*/ 26 h 32"/>
                <a:gd name="T18" fmla="*/ 34 w 36"/>
                <a:gd name="T19" fmla="*/ 32 h 32"/>
                <a:gd name="T20" fmla="*/ 30 w 36"/>
                <a:gd name="T21" fmla="*/ 32 h 32"/>
                <a:gd name="T22" fmla="*/ 24 w 36"/>
                <a:gd name="T23" fmla="*/ 14 h 32"/>
                <a:gd name="T24" fmla="*/ 22 w 36"/>
                <a:gd name="T25" fmla="*/ 14 h 32"/>
                <a:gd name="T26" fmla="*/ 18 w 36"/>
                <a:gd name="T27" fmla="*/ 12 h 32"/>
                <a:gd name="T28" fmla="*/ 12 w 36"/>
                <a:gd name="T29" fmla="*/ 8 h 32"/>
                <a:gd name="T30" fmla="*/ 2 w 36"/>
                <a:gd name="T31" fmla="*/ 2 h 32"/>
                <a:gd name="T32" fmla="*/ 0 w 36"/>
                <a:gd name="T33" fmla="*/ 2 h 32"/>
                <a:gd name="T34" fmla="*/ 0 w 36"/>
                <a:gd name="T35" fmla="*/ 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2"/>
                <a:gd name="T56" fmla="*/ 36 w 36"/>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2">
                  <a:moveTo>
                    <a:pt x="0" y="0"/>
                  </a:moveTo>
                  <a:lnTo>
                    <a:pt x="16" y="8"/>
                  </a:lnTo>
                  <a:lnTo>
                    <a:pt x="18" y="10"/>
                  </a:lnTo>
                  <a:lnTo>
                    <a:pt x="26" y="16"/>
                  </a:lnTo>
                  <a:lnTo>
                    <a:pt x="28" y="18"/>
                  </a:lnTo>
                  <a:lnTo>
                    <a:pt x="30" y="20"/>
                  </a:lnTo>
                  <a:lnTo>
                    <a:pt x="32" y="20"/>
                  </a:lnTo>
                  <a:lnTo>
                    <a:pt x="34" y="20"/>
                  </a:lnTo>
                  <a:lnTo>
                    <a:pt x="36" y="26"/>
                  </a:lnTo>
                  <a:lnTo>
                    <a:pt x="34" y="32"/>
                  </a:lnTo>
                  <a:lnTo>
                    <a:pt x="30" y="32"/>
                  </a:lnTo>
                  <a:lnTo>
                    <a:pt x="24" y="14"/>
                  </a:lnTo>
                  <a:lnTo>
                    <a:pt x="22" y="14"/>
                  </a:lnTo>
                  <a:lnTo>
                    <a:pt x="18" y="12"/>
                  </a:lnTo>
                  <a:lnTo>
                    <a:pt x="12" y="8"/>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612" name="Freeform 681"/>
            <p:cNvSpPr>
              <a:spLocks/>
            </p:cNvSpPr>
            <p:nvPr/>
          </p:nvSpPr>
          <p:spPr bwMode="auto">
            <a:xfrm>
              <a:off x="4985" y="2782"/>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13" name="Freeform 682"/>
            <p:cNvSpPr>
              <a:spLocks/>
            </p:cNvSpPr>
            <p:nvPr/>
          </p:nvSpPr>
          <p:spPr bwMode="auto">
            <a:xfrm>
              <a:off x="4985" y="2782"/>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614" name="Freeform 683"/>
            <p:cNvSpPr>
              <a:spLocks/>
            </p:cNvSpPr>
            <p:nvPr/>
          </p:nvSpPr>
          <p:spPr bwMode="auto">
            <a:xfrm>
              <a:off x="4997" y="2786"/>
              <a:ext cx="4" cy="4"/>
            </a:xfrm>
            <a:custGeom>
              <a:avLst/>
              <a:gdLst>
                <a:gd name="T0" fmla="*/ 0 w 4"/>
                <a:gd name="T1" fmla="*/ 0 h 4"/>
                <a:gd name="T2" fmla="*/ 4 w 4"/>
                <a:gd name="T3" fmla="*/ 0 h 4"/>
                <a:gd name="T4" fmla="*/ 4 w 4"/>
                <a:gd name="T5" fmla="*/ 4 h 4"/>
                <a:gd name="T6" fmla="*/ 2 w 4"/>
                <a:gd name="T7" fmla="*/ 4 h 4"/>
                <a:gd name="T8" fmla="*/ 2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4" y="0"/>
                  </a:lnTo>
                  <a:lnTo>
                    <a:pt x="4" y="4"/>
                  </a:lnTo>
                  <a:lnTo>
                    <a:pt x="2"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15" name="Freeform 684"/>
            <p:cNvSpPr>
              <a:spLocks/>
            </p:cNvSpPr>
            <p:nvPr/>
          </p:nvSpPr>
          <p:spPr bwMode="auto">
            <a:xfrm>
              <a:off x="4997" y="2786"/>
              <a:ext cx="4" cy="4"/>
            </a:xfrm>
            <a:custGeom>
              <a:avLst/>
              <a:gdLst>
                <a:gd name="T0" fmla="*/ 0 w 4"/>
                <a:gd name="T1" fmla="*/ 0 h 4"/>
                <a:gd name="T2" fmla="*/ 4 w 4"/>
                <a:gd name="T3" fmla="*/ 0 h 4"/>
                <a:gd name="T4" fmla="*/ 4 w 4"/>
                <a:gd name="T5" fmla="*/ 4 h 4"/>
                <a:gd name="T6" fmla="*/ 2 w 4"/>
                <a:gd name="T7" fmla="*/ 4 h 4"/>
                <a:gd name="T8" fmla="*/ 2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4" y="0"/>
                  </a:lnTo>
                  <a:lnTo>
                    <a:pt x="4" y="4"/>
                  </a:lnTo>
                  <a:lnTo>
                    <a:pt x="2" y="4"/>
                  </a:lnTo>
                  <a:lnTo>
                    <a:pt x="2" y="0"/>
                  </a:lnTo>
                </a:path>
              </a:pathLst>
            </a:custGeom>
            <a:solidFill>
              <a:schemeClr val="tx2"/>
            </a:solidFill>
            <a:ln w="3175">
              <a:solidFill>
                <a:schemeClr val="bg1"/>
              </a:solidFill>
              <a:round/>
              <a:headEnd/>
              <a:tailEnd/>
            </a:ln>
          </p:spPr>
          <p:txBody>
            <a:bodyPr/>
            <a:lstStyle/>
            <a:p>
              <a:endParaRPr lang="fr-FR" dirty="0"/>
            </a:p>
          </p:txBody>
        </p:sp>
        <p:sp>
          <p:nvSpPr>
            <p:cNvPr id="5616" name="Freeform 685"/>
            <p:cNvSpPr>
              <a:spLocks/>
            </p:cNvSpPr>
            <p:nvPr/>
          </p:nvSpPr>
          <p:spPr bwMode="auto">
            <a:xfrm>
              <a:off x="5005" y="2766"/>
              <a:ext cx="60" cy="32"/>
            </a:xfrm>
            <a:custGeom>
              <a:avLst/>
              <a:gdLst>
                <a:gd name="T0" fmla="*/ 0 w 60"/>
                <a:gd name="T1" fmla="*/ 20 h 32"/>
                <a:gd name="T2" fmla="*/ 0 w 60"/>
                <a:gd name="T3" fmla="*/ 18 h 32"/>
                <a:gd name="T4" fmla="*/ 2 w 60"/>
                <a:gd name="T5" fmla="*/ 18 h 32"/>
                <a:gd name="T6" fmla="*/ 20 w 60"/>
                <a:gd name="T7" fmla="*/ 20 h 32"/>
                <a:gd name="T8" fmla="*/ 24 w 60"/>
                <a:gd name="T9" fmla="*/ 18 h 32"/>
                <a:gd name="T10" fmla="*/ 24 w 60"/>
                <a:gd name="T11" fmla="*/ 16 h 32"/>
                <a:gd name="T12" fmla="*/ 24 w 60"/>
                <a:gd name="T13" fmla="*/ 14 h 32"/>
                <a:gd name="T14" fmla="*/ 26 w 60"/>
                <a:gd name="T15" fmla="*/ 12 h 32"/>
                <a:gd name="T16" fmla="*/ 26 w 60"/>
                <a:gd name="T17" fmla="*/ 16 h 32"/>
                <a:gd name="T18" fmla="*/ 26 w 60"/>
                <a:gd name="T19" fmla="*/ 18 h 32"/>
                <a:gd name="T20" fmla="*/ 32 w 60"/>
                <a:gd name="T21" fmla="*/ 18 h 32"/>
                <a:gd name="T22" fmla="*/ 34 w 60"/>
                <a:gd name="T23" fmla="*/ 20 h 32"/>
                <a:gd name="T24" fmla="*/ 36 w 60"/>
                <a:gd name="T25" fmla="*/ 20 h 32"/>
                <a:gd name="T26" fmla="*/ 38 w 60"/>
                <a:gd name="T27" fmla="*/ 18 h 32"/>
                <a:gd name="T28" fmla="*/ 42 w 60"/>
                <a:gd name="T29" fmla="*/ 12 h 32"/>
                <a:gd name="T30" fmla="*/ 46 w 60"/>
                <a:gd name="T31" fmla="*/ 10 h 32"/>
                <a:gd name="T32" fmla="*/ 50 w 60"/>
                <a:gd name="T33" fmla="*/ 10 h 32"/>
                <a:gd name="T34" fmla="*/ 50 w 60"/>
                <a:gd name="T35" fmla="*/ 6 h 32"/>
                <a:gd name="T36" fmla="*/ 48 w 60"/>
                <a:gd name="T37" fmla="*/ 2 h 32"/>
                <a:gd name="T38" fmla="*/ 48 w 60"/>
                <a:gd name="T39" fmla="*/ 0 h 32"/>
                <a:gd name="T40" fmla="*/ 50 w 60"/>
                <a:gd name="T41" fmla="*/ 0 h 32"/>
                <a:gd name="T42" fmla="*/ 52 w 60"/>
                <a:gd name="T43" fmla="*/ 2 h 32"/>
                <a:gd name="T44" fmla="*/ 54 w 60"/>
                <a:gd name="T45" fmla="*/ 0 h 32"/>
                <a:gd name="T46" fmla="*/ 56 w 60"/>
                <a:gd name="T47" fmla="*/ 0 h 32"/>
                <a:gd name="T48" fmla="*/ 58 w 60"/>
                <a:gd name="T49" fmla="*/ 0 h 32"/>
                <a:gd name="T50" fmla="*/ 60 w 60"/>
                <a:gd name="T51" fmla="*/ 4 h 32"/>
                <a:gd name="T52" fmla="*/ 60 w 60"/>
                <a:gd name="T53" fmla="*/ 6 h 32"/>
                <a:gd name="T54" fmla="*/ 60 w 60"/>
                <a:gd name="T55" fmla="*/ 10 h 32"/>
                <a:gd name="T56" fmla="*/ 58 w 60"/>
                <a:gd name="T57" fmla="*/ 10 h 32"/>
                <a:gd name="T58" fmla="*/ 56 w 60"/>
                <a:gd name="T59" fmla="*/ 12 h 32"/>
                <a:gd name="T60" fmla="*/ 56 w 60"/>
                <a:gd name="T61" fmla="*/ 14 h 32"/>
                <a:gd name="T62" fmla="*/ 56 w 60"/>
                <a:gd name="T63" fmla="*/ 16 h 32"/>
                <a:gd name="T64" fmla="*/ 54 w 60"/>
                <a:gd name="T65" fmla="*/ 20 h 32"/>
                <a:gd name="T66" fmla="*/ 52 w 60"/>
                <a:gd name="T67" fmla="*/ 20 h 32"/>
                <a:gd name="T68" fmla="*/ 48 w 60"/>
                <a:gd name="T69" fmla="*/ 20 h 32"/>
                <a:gd name="T70" fmla="*/ 48 w 60"/>
                <a:gd name="T71" fmla="*/ 22 h 32"/>
                <a:gd name="T72" fmla="*/ 48 w 60"/>
                <a:gd name="T73" fmla="*/ 24 h 32"/>
                <a:gd name="T74" fmla="*/ 44 w 60"/>
                <a:gd name="T75" fmla="*/ 26 h 32"/>
                <a:gd name="T76" fmla="*/ 36 w 60"/>
                <a:gd name="T77" fmla="*/ 30 h 32"/>
                <a:gd name="T78" fmla="*/ 20 w 60"/>
                <a:gd name="T79" fmla="*/ 32 h 32"/>
                <a:gd name="T80" fmla="*/ 16 w 60"/>
                <a:gd name="T81" fmla="*/ 28 h 32"/>
                <a:gd name="T82" fmla="*/ 12 w 60"/>
                <a:gd name="T83" fmla="*/ 30 h 32"/>
                <a:gd name="T84" fmla="*/ 6 w 60"/>
                <a:gd name="T85" fmla="*/ 26 h 32"/>
                <a:gd name="T86" fmla="*/ 2 w 60"/>
                <a:gd name="T87" fmla="*/ 24 h 32"/>
                <a:gd name="T88" fmla="*/ 0 w 60"/>
                <a:gd name="T89" fmla="*/ 22 h 32"/>
                <a:gd name="T90" fmla="*/ 0 w 60"/>
                <a:gd name="T91" fmla="*/ 22 h 32"/>
                <a:gd name="T92" fmla="*/ 0 w 60"/>
                <a:gd name="T93" fmla="*/ 2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32"/>
                <a:gd name="T143" fmla="*/ 60 w 60"/>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32">
                  <a:moveTo>
                    <a:pt x="0" y="20"/>
                  </a:moveTo>
                  <a:lnTo>
                    <a:pt x="0" y="18"/>
                  </a:lnTo>
                  <a:lnTo>
                    <a:pt x="2" y="18"/>
                  </a:lnTo>
                  <a:lnTo>
                    <a:pt x="20" y="20"/>
                  </a:lnTo>
                  <a:lnTo>
                    <a:pt x="24" y="18"/>
                  </a:lnTo>
                  <a:lnTo>
                    <a:pt x="24" y="16"/>
                  </a:lnTo>
                  <a:lnTo>
                    <a:pt x="24" y="14"/>
                  </a:lnTo>
                  <a:lnTo>
                    <a:pt x="26" y="12"/>
                  </a:lnTo>
                  <a:lnTo>
                    <a:pt x="26" y="16"/>
                  </a:lnTo>
                  <a:lnTo>
                    <a:pt x="26" y="18"/>
                  </a:lnTo>
                  <a:lnTo>
                    <a:pt x="32" y="18"/>
                  </a:lnTo>
                  <a:lnTo>
                    <a:pt x="34" y="20"/>
                  </a:lnTo>
                  <a:lnTo>
                    <a:pt x="36" y="20"/>
                  </a:lnTo>
                  <a:lnTo>
                    <a:pt x="38" y="18"/>
                  </a:lnTo>
                  <a:lnTo>
                    <a:pt x="42" y="12"/>
                  </a:lnTo>
                  <a:lnTo>
                    <a:pt x="46" y="10"/>
                  </a:lnTo>
                  <a:lnTo>
                    <a:pt x="50" y="10"/>
                  </a:lnTo>
                  <a:lnTo>
                    <a:pt x="50" y="6"/>
                  </a:lnTo>
                  <a:lnTo>
                    <a:pt x="48" y="2"/>
                  </a:lnTo>
                  <a:lnTo>
                    <a:pt x="48" y="0"/>
                  </a:lnTo>
                  <a:lnTo>
                    <a:pt x="50" y="0"/>
                  </a:lnTo>
                  <a:lnTo>
                    <a:pt x="52" y="2"/>
                  </a:lnTo>
                  <a:lnTo>
                    <a:pt x="54" y="0"/>
                  </a:lnTo>
                  <a:lnTo>
                    <a:pt x="56" y="0"/>
                  </a:lnTo>
                  <a:lnTo>
                    <a:pt x="58" y="0"/>
                  </a:lnTo>
                  <a:lnTo>
                    <a:pt x="60" y="4"/>
                  </a:lnTo>
                  <a:lnTo>
                    <a:pt x="60" y="6"/>
                  </a:lnTo>
                  <a:lnTo>
                    <a:pt x="60" y="10"/>
                  </a:lnTo>
                  <a:lnTo>
                    <a:pt x="58" y="10"/>
                  </a:lnTo>
                  <a:lnTo>
                    <a:pt x="56" y="12"/>
                  </a:lnTo>
                  <a:lnTo>
                    <a:pt x="56" y="14"/>
                  </a:lnTo>
                  <a:lnTo>
                    <a:pt x="56" y="16"/>
                  </a:lnTo>
                  <a:lnTo>
                    <a:pt x="54" y="20"/>
                  </a:lnTo>
                  <a:lnTo>
                    <a:pt x="52" y="20"/>
                  </a:lnTo>
                  <a:lnTo>
                    <a:pt x="48" y="20"/>
                  </a:lnTo>
                  <a:lnTo>
                    <a:pt x="48" y="22"/>
                  </a:lnTo>
                  <a:lnTo>
                    <a:pt x="48" y="24"/>
                  </a:lnTo>
                  <a:lnTo>
                    <a:pt x="44" y="26"/>
                  </a:lnTo>
                  <a:lnTo>
                    <a:pt x="36" y="30"/>
                  </a:lnTo>
                  <a:lnTo>
                    <a:pt x="20" y="32"/>
                  </a:lnTo>
                  <a:lnTo>
                    <a:pt x="16" y="28"/>
                  </a:lnTo>
                  <a:lnTo>
                    <a:pt x="12" y="30"/>
                  </a:lnTo>
                  <a:lnTo>
                    <a:pt x="6" y="26"/>
                  </a:lnTo>
                  <a:lnTo>
                    <a:pt x="2" y="24"/>
                  </a:lnTo>
                  <a:lnTo>
                    <a:pt x="0" y="22"/>
                  </a:lnTo>
                  <a:lnTo>
                    <a:pt x="0" y="20"/>
                  </a:lnTo>
                  <a:close/>
                </a:path>
              </a:pathLst>
            </a:custGeom>
            <a:solidFill>
              <a:schemeClr val="tx2"/>
            </a:solidFill>
            <a:ln w="3175">
              <a:solidFill>
                <a:schemeClr val="bg1"/>
              </a:solidFill>
              <a:round/>
              <a:headEnd/>
              <a:tailEnd/>
            </a:ln>
          </p:spPr>
          <p:txBody>
            <a:bodyPr/>
            <a:lstStyle/>
            <a:p>
              <a:endParaRPr lang="fr-FR" dirty="0"/>
            </a:p>
          </p:txBody>
        </p:sp>
        <p:sp>
          <p:nvSpPr>
            <p:cNvPr id="5617" name="Freeform 686"/>
            <p:cNvSpPr>
              <a:spLocks/>
            </p:cNvSpPr>
            <p:nvPr/>
          </p:nvSpPr>
          <p:spPr bwMode="auto">
            <a:xfrm>
              <a:off x="5005" y="2766"/>
              <a:ext cx="60" cy="32"/>
            </a:xfrm>
            <a:custGeom>
              <a:avLst/>
              <a:gdLst>
                <a:gd name="T0" fmla="*/ 0 w 60"/>
                <a:gd name="T1" fmla="*/ 20 h 32"/>
                <a:gd name="T2" fmla="*/ 0 w 60"/>
                <a:gd name="T3" fmla="*/ 18 h 32"/>
                <a:gd name="T4" fmla="*/ 2 w 60"/>
                <a:gd name="T5" fmla="*/ 18 h 32"/>
                <a:gd name="T6" fmla="*/ 20 w 60"/>
                <a:gd name="T7" fmla="*/ 20 h 32"/>
                <a:gd name="T8" fmla="*/ 24 w 60"/>
                <a:gd name="T9" fmla="*/ 18 h 32"/>
                <a:gd name="T10" fmla="*/ 24 w 60"/>
                <a:gd name="T11" fmla="*/ 16 h 32"/>
                <a:gd name="T12" fmla="*/ 24 w 60"/>
                <a:gd name="T13" fmla="*/ 14 h 32"/>
                <a:gd name="T14" fmla="*/ 26 w 60"/>
                <a:gd name="T15" fmla="*/ 12 h 32"/>
                <a:gd name="T16" fmla="*/ 26 w 60"/>
                <a:gd name="T17" fmla="*/ 16 h 32"/>
                <a:gd name="T18" fmla="*/ 26 w 60"/>
                <a:gd name="T19" fmla="*/ 18 h 32"/>
                <a:gd name="T20" fmla="*/ 32 w 60"/>
                <a:gd name="T21" fmla="*/ 18 h 32"/>
                <a:gd name="T22" fmla="*/ 34 w 60"/>
                <a:gd name="T23" fmla="*/ 20 h 32"/>
                <a:gd name="T24" fmla="*/ 36 w 60"/>
                <a:gd name="T25" fmla="*/ 20 h 32"/>
                <a:gd name="T26" fmla="*/ 38 w 60"/>
                <a:gd name="T27" fmla="*/ 18 h 32"/>
                <a:gd name="T28" fmla="*/ 42 w 60"/>
                <a:gd name="T29" fmla="*/ 12 h 32"/>
                <a:gd name="T30" fmla="*/ 46 w 60"/>
                <a:gd name="T31" fmla="*/ 10 h 32"/>
                <a:gd name="T32" fmla="*/ 50 w 60"/>
                <a:gd name="T33" fmla="*/ 10 h 32"/>
                <a:gd name="T34" fmla="*/ 50 w 60"/>
                <a:gd name="T35" fmla="*/ 6 h 32"/>
                <a:gd name="T36" fmla="*/ 48 w 60"/>
                <a:gd name="T37" fmla="*/ 2 h 32"/>
                <a:gd name="T38" fmla="*/ 48 w 60"/>
                <a:gd name="T39" fmla="*/ 0 h 32"/>
                <a:gd name="T40" fmla="*/ 50 w 60"/>
                <a:gd name="T41" fmla="*/ 0 h 32"/>
                <a:gd name="T42" fmla="*/ 52 w 60"/>
                <a:gd name="T43" fmla="*/ 2 h 32"/>
                <a:gd name="T44" fmla="*/ 54 w 60"/>
                <a:gd name="T45" fmla="*/ 0 h 32"/>
                <a:gd name="T46" fmla="*/ 56 w 60"/>
                <a:gd name="T47" fmla="*/ 0 h 32"/>
                <a:gd name="T48" fmla="*/ 58 w 60"/>
                <a:gd name="T49" fmla="*/ 0 h 32"/>
                <a:gd name="T50" fmla="*/ 60 w 60"/>
                <a:gd name="T51" fmla="*/ 4 h 32"/>
                <a:gd name="T52" fmla="*/ 60 w 60"/>
                <a:gd name="T53" fmla="*/ 6 h 32"/>
                <a:gd name="T54" fmla="*/ 60 w 60"/>
                <a:gd name="T55" fmla="*/ 10 h 32"/>
                <a:gd name="T56" fmla="*/ 58 w 60"/>
                <a:gd name="T57" fmla="*/ 10 h 32"/>
                <a:gd name="T58" fmla="*/ 56 w 60"/>
                <a:gd name="T59" fmla="*/ 12 h 32"/>
                <a:gd name="T60" fmla="*/ 56 w 60"/>
                <a:gd name="T61" fmla="*/ 14 h 32"/>
                <a:gd name="T62" fmla="*/ 56 w 60"/>
                <a:gd name="T63" fmla="*/ 16 h 32"/>
                <a:gd name="T64" fmla="*/ 54 w 60"/>
                <a:gd name="T65" fmla="*/ 20 h 32"/>
                <a:gd name="T66" fmla="*/ 52 w 60"/>
                <a:gd name="T67" fmla="*/ 20 h 32"/>
                <a:gd name="T68" fmla="*/ 48 w 60"/>
                <a:gd name="T69" fmla="*/ 20 h 32"/>
                <a:gd name="T70" fmla="*/ 48 w 60"/>
                <a:gd name="T71" fmla="*/ 22 h 32"/>
                <a:gd name="T72" fmla="*/ 48 w 60"/>
                <a:gd name="T73" fmla="*/ 24 h 32"/>
                <a:gd name="T74" fmla="*/ 44 w 60"/>
                <a:gd name="T75" fmla="*/ 26 h 32"/>
                <a:gd name="T76" fmla="*/ 36 w 60"/>
                <a:gd name="T77" fmla="*/ 30 h 32"/>
                <a:gd name="T78" fmla="*/ 20 w 60"/>
                <a:gd name="T79" fmla="*/ 32 h 32"/>
                <a:gd name="T80" fmla="*/ 16 w 60"/>
                <a:gd name="T81" fmla="*/ 28 h 32"/>
                <a:gd name="T82" fmla="*/ 12 w 60"/>
                <a:gd name="T83" fmla="*/ 30 h 32"/>
                <a:gd name="T84" fmla="*/ 6 w 60"/>
                <a:gd name="T85" fmla="*/ 26 h 32"/>
                <a:gd name="T86" fmla="*/ 2 w 60"/>
                <a:gd name="T87" fmla="*/ 24 h 32"/>
                <a:gd name="T88" fmla="*/ 0 w 60"/>
                <a:gd name="T89" fmla="*/ 22 h 32"/>
                <a:gd name="T90" fmla="*/ 0 w 60"/>
                <a:gd name="T91" fmla="*/ 22 h 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32"/>
                <a:gd name="T140" fmla="*/ 60 w 60"/>
                <a:gd name="T141" fmla="*/ 32 h 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32">
                  <a:moveTo>
                    <a:pt x="0" y="20"/>
                  </a:moveTo>
                  <a:lnTo>
                    <a:pt x="0" y="18"/>
                  </a:lnTo>
                  <a:lnTo>
                    <a:pt x="2" y="18"/>
                  </a:lnTo>
                  <a:lnTo>
                    <a:pt x="20" y="20"/>
                  </a:lnTo>
                  <a:lnTo>
                    <a:pt x="24" y="18"/>
                  </a:lnTo>
                  <a:lnTo>
                    <a:pt x="24" y="16"/>
                  </a:lnTo>
                  <a:lnTo>
                    <a:pt x="24" y="14"/>
                  </a:lnTo>
                  <a:lnTo>
                    <a:pt x="26" y="12"/>
                  </a:lnTo>
                  <a:lnTo>
                    <a:pt x="26" y="16"/>
                  </a:lnTo>
                  <a:lnTo>
                    <a:pt x="26" y="18"/>
                  </a:lnTo>
                  <a:lnTo>
                    <a:pt x="32" y="18"/>
                  </a:lnTo>
                  <a:lnTo>
                    <a:pt x="34" y="20"/>
                  </a:lnTo>
                  <a:lnTo>
                    <a:pt x="36" y="20"/>
                  </a:lnTo>
                  <a:lnTo>
                    <a:pt x="38" y="18"/>
                  </a:lnTo>
                  <a:lnTo>
                    <a:pt x="42" y="12"/>
                  </a:lnTo>
                  <a:lnTo>
                    <a:pt x="46" y="10"/>
                  </a:lnTo>
                  <a:lnTo>
                    <a:pt x="50" y="10"/>
                  </a:lnTo>
                  <a:lnTo>
                    <a:pt x="50" y="6"/>
                  </a:lnTo>
                  <a:lnTo>
                    <a:pt x="48" y="2"/>
                  </a:lnTo>
                  <a:lnTo>
                    <a:pt x="48" y="0"/>
                  </a:lnTo>
                  <a:lnTo>
                    <a:pt x="50" y="0"/>
                  </a:lnTo>
                  <a:lnTo>
                    <a:pt x="52" y="2"/>
                  </a:lnTo>
                  <a:lnTo>
                    <a:pt x="54" y="0"/>
                  </a:lnTo>
                  <a:lnTo>
                    <a:pt x="56" y="0"/>
                  </a:lnTo>
                  <a:lnTo>
                    <a:pt x="58" y="0"/>
                  </a:lnTo>
                  <a:lnTo>
                    <a:pt x="60" y="4"/>
                  </a:lnTo>
                  <a:lnTo>
                    <a:pt x="60" y="6"/>
                  </a:lnTo>
                  <a:lnTo>
                    <a:pt x="60" y="10"/>
                  </a:lnTo>
                  <a:lnTo>
                    <a:pt x="58" y="10"/>
                  </a:lnTo>
                  <a:lnTo>
                    <a:pt x="56" y="12"/>
                  </a:lnTo>
                  <a:lnTo>
                    <a:pt x="56" y="14"/>
                  </a:lnTo>
                  <a:lnTo>
                    <a:pt x="56" y="16"/>
                  </a:lnTo>
                  <a:lnTo>
                    <a:pt x="54" y="20"/>
                  </a:lnTo>
                  <a:lnTo>
                    <a:pt x="52" y="20"/>
                  </a:lnTo>
                  <a:lnTo>
                    <a:pt x="48" y="20"/>
                  </a:lnTo>
                  <a:lnTo>
                    <a:pt x="48" y="22"/>
                  </a:lnTo>
                  <a:lnTo>
                    <a:pt x="48" y="24"/>
                  </a:lnTo>
                  <a:lnTo>
                    <a:pt x="44" y="26"/>
                  </a:lnTo>
                  <a:lnTo>
                    <a:pt x="36" y="30"/>
                  </a:lnTo>
                  <a:lnTo>
                    <a:pt x="20" y="32"/>
                  </a:lnTo>
                  <a:lnTo>
                    <a:pt x="16" y="28"/>
                  </a:lnTo>
                  <a:lnTo>
                    <a:pt x="12" y="30"/>
                  </a:lnTo>
                  <a:lnTo>
                    <a:pt x="6" y="26"/>
                  </a:lnTo>
                  <a:lnTo>
                    <a:pt x="2" y="24"/>
                  </a:lnTo>
                  <a:lnTo>
                    <a:pt x="0" y="22"/>
                  </a:lnTo>
                </a:path>
              </a:pathLst>
            </a:custGeom>
            <a:solidFill>
              <a:schemeClr val="tx2"/>
            </a:solidFill>
            <a:ln w="3175">
              <a:solidFill>
                <a:schemeClr val="bg1"/>
              </a:solidFill>
              <a:round/>
              <a:headEnd/>
              <a:tailEnd/>
            </a:ln>
          </p:spPr>
          <p:txBody>
            <a:bodyPr/>
            <a:lstStyle/>
            <a:p>
              <a:endParaRPr lang="fr-FR" dirty="0"/>
            </a:p>
          </p:txBody>
        </p:sp>
        <p:sp>
          <p:nvSpPr>
            <p:cNvPr id="5618" name="Freeform 687"/>
            <p:cNvSpPr>
              <a:spLocks/>
            </p:cNvSpPr>
            <p:nvPr/>
          </p:nvSpPr>
          <p:spPr bwMode="auto">
            <a:xfrm>
              <a:off x="5069" y="2835"/>
              <a:ext cx="4" cy="6"/>
            </a:xfrm>
            <a:custGeom>
              <a:avLst/>
              <a:gdLst>
                <a:gd name="T0" fmla="*/ 0 w 4"/>
                <a:gd name="T1" fmla="*/ 0 h 6"/>
                <a:gd name="T2" fmla="*/ 4 w 4"/>
                <a:gd name="T3" fmla="*/ 4 h 6"/>
                <a:gd name="T4" fmla="*/ 4 w 4"/>
                <a:gd name="T5" fmla="*/ 6 h 6"/>
                <a:gd name="T6" fmla="*/ 2 w 4"/>
                <a:gd name="T7" fmla="*/ 6 h 6"/>
                <a:gd name="T8" fmla="*/ 0 w 4"/>
                <a:gd name="T9" fmla="*/ 4 h 6"/>
                <a:gd name="T10" fmla="*/ 0 w 4"/>
                <a:gd name="T11" fmla="*/ 2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4" y="4"/>
                  </a:lnTo>
                  <a:lnTo>
                    <a:pt x="4" y="6"/>
                  </a:lnTo>
                  <a:lnTo>
                    <a:pt x="2" y="6"/>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19" name="Freeform 688"/>
            <p:cNvSpPr>
              <a:spLocks/>
            </p:cNvSpPr>
            <p:nvPr/>
          </p:nvSpPr>
          <p:spPr bwMode="auto">
            <a:xfrm>
              <a:off x="5069" y="2835"/>
              <a:ext cx="4" cy="6"/>
            </a:xfrm>
            <a:custGeom>
              <a:avLst/>
              <a:gdLst>
                <a:gd name="T0" fmla="*/ 0 w 4"/>
                <a:gd name="T1" fmla="*/ 0 h 6"/>
                <a:gd name="T2" fmla="*/ 4 w 4"/>
                <a:gd name="T3" fmla="*/ 4 h 6"/>
                <a:gd name="T4" fmla="*/ 4 w 4"/>
                <a:gd name="T5" fmla="*/ 6 h 6"/>
                <a:gd name="T6" fmla="*/ 2 w 4"/>
                <a:gd name="T7" fmla="*/ 6 h 6"/>
                <a:gd name="T8" fmla="*/ 0 w 4"/>
                <a:gd name="T9" fmla="*/ 4 h 6"/>
                <a:gd name="T10" fmla="*/ 0 w 4"/>
                <a:gd name="T11" fmla="*/ 2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0"/>
                  </a:moveTo>
                  <a:lnTo>
                    <a:pt x="4" y="4"/>
                  </a:lnTo>
                  <a:lnTo>
                    <a:pt x="4" y="6"/>
                  </a:lnTo>
                  <a:lnTo>
                    <a:pt x="2"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620" name="Freeform 689"/>
            <p:cNvSpPr>
              <a:spLocks/>
            </p:cNvSpPr>
            <p:nvPr/>
          </p:nvSpPr>
          <p:spPr bwMode="auto">
            <a:xfrm>
              <a:off x="5037" y="2841"/>
              <a:ext cx="6" cy="6"/>
            </a:xfrm>
            <a:custGeom>
              <a:avLst/>
              <a:gdLst>
                <a:gd name="T0" fmla="*/ 0 w 6"/>
                <a:gd name="T1" fmla="*/ 0 h 6"/>
                <a:gd name="T2" fmla="*/ 4 w 6"/>
                <a:gd name="T3" fmla="*/ 2 h 6"/>
                <a:gd name="T4" fmla="*/ 6 w 6"/>
                <a:gd name="T5" fmla="*/ 4 h 6"/>
                <a:gd name="T6" fmla="*/ 6 w 6"/>
                <a:gd name="T7" fmla="*/ 6 h 6"/>
                <a:gd name="T8" fmla="*/ 0 w 6"/>
                <a:gd name="T9" fmla="*/ 6 h 6"/>
                <a:gd name="T10" fmla="*/ 0 w 6"/>
                <a:gd name="T11" fmla="*/ 2 h 6"/>
                <a:gd name="T12" fmla="*/ 0 w 6"/>
                <a:gd name="T13" fmla="*/ 2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0"/>
                  </a:moveTo>
                  <a:lnTo>
                    <a:pt x="4" y="2"/>
                  </a:lnTo>
                  <a:lnTo>
                    <a:pt x="6" y="4"/>
                  </a:lnTo>
                  <a:lnTo>
                    <a:pt x="6" y="6"/>
                  </a:lnTo>
                  <a:lnTo>
                    <a:pt x="0" y="6"/>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21" name="Freeform 690"/>
            <p:cNvSpPr>
              <a:spLocks/>
            </p:cNvSpPr>
            <p:nvPr/>
          </p:nvSpPr>
          <p:spPr bwMode="auto">
            <a:xfrm>
              <a:off x="5037" y="2841"/>
              <a:ext cx="6" cy="6"/>
            </a:xfrm>
            <a:custGeom>
              <a:avLst/>
              <a:gdLst>
                <a:gd name="T0" fmla="*/ 0 w 6"/>
                <a:gd name="T1" fmla="*/ 0 h 6"/>
                <a:gd name="T2" fmla="*/ 4 w 6"/>
                <a:gd name="T3" fmla="*/ 2 h 6"/>
                <a:gd name="T4" fmla="*/ 6 w 6"/>
                <a:gd name="T5" fmla="*/ 4 h 6"/>
                <a:gd name="T6" fmla="*/ 6 w 6"/>
                <a:gd name="T7" fmla="*/ 6 h 6"/>
                <a:gd name="T8" fmla="*/ 0 w 6"/>
                <a:gd name="T9" fmla="*/ 6 h 6"/>
                <a:gd name="T10" fmla="*/ 0 w 6"/>
                <a:gd name="T11" fmla="*/ 2 h 6"/>
                <a:gd name="T12" fmla="*/ 0 w 6"/>
                <a:gd name="T13" fmla="*/ 2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0"/>
                  </a:moveTo>
                  <a:lnTo>
                    <a:pt x="4" y="2"/>
                  </a:lnTo>
                  <a:lnTo>
                    <a:pt x="6" y="4"/>
                  </a:lnTo>
                  <a:lnTo>
                    <a:pt x="6" y="6"/>
                  </a:lnTo>
                  <a:lnTo>
                    <a:pt x="0" y="6"/>
                  </a:lnTo>
                  <a:lnTo>
                    <a:pt x="0" y="2"/>
                  </a:lnTo>
                </a:path>
              </a:pathLst>
            </a:custGeom>
            <a:solidFill>
              <a:schemeClr val="tx2"/>
            </a:solidFill>
            <a:ln w="3175">
              <a:solidFill>
                <a:schemeClr val="bg1"/>
              </a:solidFill>
              <a:round/>
              <a:headEnd/>
              <a:tailEnd/>
            </a:ln>
          </p:spPr>
          <p:txBody>
            <a:bodyPr/>
            <a:lstStyle/>
            <a:p>
              <a:endParaRPr lang="fr-FR" dirty="0"/>
            </a:p>
          </p:txBody>
        </p:sp>
        <p:sp>
          <p:nvSpPr>
            <p:cNvPr id="5622" name="Freeform 691"/>
            <p:cNvSpPr>
              <a:spLocks/>
            </p:cNvSpPr>
            <p:nvPr/>
          </p:nvSpPr>
          <p:spPr bwMode="auto">
            <a:xfrm>
              <a:off x="5041" y="2849"/>
              <a:ext cx="8" cy="4"/>
            </a:xfrm>
            <a:custGeom>
              <a:avLst/>
              <a:gdLst>
                <a:gd name="T0" fmla="*/ 0 w 8"/>
                <a:gd name="T1" fmla="*/ 0 h 4"/>
                <a:gd name="T2" fmla="*/ 4 w 8"/>
                <a:gd name="T3" fmla="*/ 2 h 4"/>
                <a:gd name="T4" fmla="*/ 6 w 8"/>
                <a:gd name="T5" fmla="*/ 2 h 4"/>
                <a:gd name="T6" fmla="*/ 8 w 8"/>
                <a:gd name="T7" fmla="*/ 4 h 4"/>
                <a:gd name="T8" fmla="*/ 4 w 8"/>
                <a:gd name="T9" fmla="*/ 4 h 4"/>
                <a:gd name="T10" fmla="*/ 2 w 8"/>
                <a:gd name="T11" fmla="*/ 2 h 4"/>
                <a:gd name="T12" fmla="*/ 2 w 8"/>
                <a:gd name="T13" fmla="*/ 0 h 4"/>
                <a:gd name="T14" fmla="*/ 0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0"/>
                  </a:moveTo>
                  <a:lnTo>
                    <a:pt x="4" y="2"/>
                  </a:lnTo>
                  <a:lnTo>
                    <a:pt x="6" y="2"/>
                  </a:lnTo>
                  <a:lnTo>
                    <a:pt x="8" y="4"/>
                  </a:lnTo>
                  <a:lnTo>
                    <a:pt x="4" y="4"/>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23" name="Freeform 692"/>
            <p:cNvSpPr>
              <a:spLocks/>
            </p:cNvSpPr>
            <p:nvPr/>
          </p:nvSpPr>
          <p:spPr bwMode="auto">
            <a:xfrm>
              <a:off x="5041" y="2849"/>
              <a:ext cx="8" cy="4"/>
            </a:xfrm>
            <a:custGeom>
              <a:avLst/>
              <a:gdLst>
                <a:gd name="T0" fmla="*/ 0 w 8"/>
                <a:gd name="T1" fmla="*/ 0 h 4"/>
                <a:gd name="T2" fmla="*/ 4 w 8"/>
                <a:gd name="T3" fmla="*/ 2 h 4"/>
                <a:gd name="T4" fmla="*/ 6 w 8"/>
                <a:gd name="T5" fmla="*/ 2 h 4"/>
                <a:gd name="T6" fmla="*/ 8 w 8"/>
                <a:gd name="T7" fmla="*/ 4 h 4"/>
                <a:gd name="T8" fmla="*/ 4 w 8"/>
                <a:gd name="T9" fmla="*/ 4 h 4"/>
                <a:gd name="T10" fmla="*/ 2 w 8"/>
                <a:gd name="T11" fmla="*/ 2 h 4"/>
                <a:gd name="T12" fmla="*/ 2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4" y="2"/>
                  </a:lnTo>
                  <a:lnTo>
                    <a:pt x="6" y="2"/>
                  </a:lnTo>
                  <a:lnTo>
                    <a:pt x="8" y="4"/>
                  </a:lnTo>
                  <a:lnTo>
                    <a:pt x="4"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624" name="Freeform 693"/>
            <p:cNvSpPr>
              <a:spLocks/>
            </p:cNvSpPr>
            <p:nvPr/>
          </p:nvSpPr>
          <p:spPr bwMode="auto">
            <a:xfrm>
              <a:off x="5432" y="2965"/>
              <a:ext cx="20" cy="14"/>
            </a:xfrm>
            <a:custGeom>
              <a:avLst/>
              <a:gdLst>
                <a:gd name="T0" fmla="*/ 10 w 20"/>
                <a:gd name="T1" fmla="*/ 0 h 14"/>
                <a:gd name="T2" fmla="*/ 12 w 20"/>
                <a:gd name="T3" fmla="*/ 0 h 14"/>
                <a:gd name="T4" fmla="*/ 14 w 20"/>
                <a:gd name="T5" fmla="*/ 0 h 14"/>
                <a:gd name="T6" fmla="*/ 16 w 20"/>
                <a:gd name="T7" fmla="*/ 2 h 14"/>
                <a:gd name="T8" fmla="*/ 18 w 20"/>
                <a:gd name="T9" fmla="*/ 2 h 14"/>
                <a:gd name="T10" fmla="*/ 18 w 20"/>
                <a:gd name="T11" fmla="*/ 4 h 14"/>
                <a:gd name="T12" fmla="*/ 20 w 20"/>
                <a:gd name="T13" fmla="*/ 10 h 14"/>
                <a:gd name="T14" fmla="*/ 20 w 20"/>
                <a:gd name="T15" fmla="*/ 12 h 14"/>
                <a:gd name="T16" fmla="*/ 16 w 20"/>
                <a:gd name="T17" fmla="*/ 12 h 14"/>
                <a:gd name="T18" fmla="*/ 14 w 20"/>
                <a:gd name="T19" fmla="*/ 14 h 14"/>
                <a:gd name="T20" fmla="*/ 8 w 20"/>
                <a:gd name="T21" fmla="*/ 14 h 14"/>
                <a:gd name="T22" fmla="*/ 6 w 20"/>
                <a:gd name="T23" fmla="*/ 12 h 14"/>
                <a:gd name="T24" fmla="*/ 2 w 20"/>
                <a:gd name="T25" fmla="*/ 12 h 14"/>
                <a:gd name="T26" fmla="*/ 2 w 20"/>
                <a:gd name="T27" fmla="*/ 10 h 14"/>
                <a:gd name="T28" fmla="*/ 0 w 20"/>
                <a:gd name="T29" fmla="*/ 8 h 14"/>
                <a:gd name="T30" fmla="*/ 2 w 20"/>
                <a:gd name="T31" fmla="*/ 4 h 14"/>
                <a:gd name="T32" fmla="*/ 6 w 20"/>
                <a:gd name="T33" fmla="*/ 2 h 14"/>
                <a:gd name="T34" fmla="*/ 8 w 20"/>
                <a:gd name="T35" fmla="*/ 0 h 14"/>
                <a:gd name="T36" fmla="*/ 8 w 20"/>
                <a:gd name="T37" fmla="*/ 0 h 14"/>
                <a:gd name="T38" fmla="*/ 10 w 20"/>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4"/>
                <a:gd name="T62" fmla="*/ 20 w 20"/>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4">
                  <a:moveTo>
                    <a:pt x="10" y="0"/>
                  </a:moveTo>
                  <a:lnTo>
                    <a:pt x="12" y="0"/>
                  </a:lnTo>
                  <a:lnTo>
                    <a:pt x="14" y="0"/>
                  </a:lnTo>
                  <a:lnTo>
                    <a:pt x="16" y="2"/>
                  </a:lnTo>
                  <a:lnTo>
                    <a:pt x="18" y="2"/>
                  </a:lnTo>
                  <a:lnTo>
                    <a:pt x="18" y="4"/>
                  </a:lnTo>
                  <a:lnTo>
                    <a:pt x="20" y="10"/>
                  </a:lnTo>
                  <a:lnTo>
                    <a:pt x="20" y="12"/>
                  </a:lnTo>
                  <a:lnTo>
                    <a:pt x="16" y="12"/>
                  </a:lnTo>
                  <a:lnTo>
                    <a:pt x="14" y="14"/>
                  </a:lnTo>
                  <a:lnTo>
                    <a:pt x="8" y="14"/>
                  </a:lnTo>
                  <a:lnTo>
                    <a:pt x="6" y="12"/>
                  </a:lnTo>
                  <a:lnTo>
                    <a:pt x="2" y="12"/>
                  </a:lnTo>
                  <a:lnTo>
                    <a:pt x="2" y="10"/>
                  </a:lnTo>
                  <a:lnTo>
                    <a:pt x="0" y="8"/>
                  </a:lnTo>
                  <a:lnTo>
                    <a:pt x="2" y="4"/>
                  </a:lnTo>
                  <a:lnTo>
                    <a:pt x="6" y="2"/>
                  </a:lnTo>
                  <a:lnTo>
                    <a:pt x="8" y="0"/>
                  </a:lnTo>
                  <a:lnTo>
                    <a:pt x="10" y="0"/>
                  </a:lnTo>
                  <a:close/>
                </a:path>
              </a:pathLst>
            </a:custGeom>
            <a:solidFill>
              <a:schemeClr val="tx2"/>
            </a:solidFill>
            <a:ln w="3175">
              <a:solidFill>
                <a:schemeClr val="bg1"/>
              </a:solidFill>
              <a:round/>
              <a:headEnd/>
              <a:tailEnd/>
            </a:ln>
          </p:spPr>
          <p:txBody>
            <a:bodyPr/>
            <a:lstStyle/>
            <a:p>
              <a:endParaRPr lang="fr-FR" dirty="0"/>
            </a:p>
          </p:txBody>
        </p:sp>
        <p:sp>
          <p:nvSpPr>
            <p:cNvPr id="5625" name="Freeform 694"/>
            <p:cNvSpPr>
              <a:spLocks/>
            </p:cNvSpPr>
            <p:nvPr/>
          </p:nvSpPr>
          <p:spPr bwMode="auto">
            <a:xfrm>
              <a:off x="5432" y="2965"/>
              <a:ext cx="20" cy="14"/>
            </a:xfrm>
            <a:custGeom>
              <a:avLst/>
              <a:gdLst>
                <a:gd name="T0" fmla="*/ 10 w 20"/>
                <a:gd name="T1" fmla="*/ 0 h 14"/>
                <a:gd name="T2" fmla="*/ 12 w 20"/>
                <a:gd name="T3" fmla="*/ 0 h 14"/>
                <a:gd name="T4" fmla="*/ 14 w 20"/>
                <a:gd name="T5" fmla="*/ 0 h 14"/>
                <a:gd name="T6" fmla="*/ 16 w 20"/>
                <a:gd name="T7" fmla="*/ 2 h 14"/>
                <a:gd name="T8" fmla="*/ 18 w 20"/>
                <a:gd name="T9" fmla="*/ 2 h 14"/>
                <a:gd name="T10" fmla="*/ 18 w 20"/>
                <a:gd name="T11" fmla="*/ 4 h 14"/>
                <a:gd name="T12" fmla="*/ 20 w 20"/>
                <a:gd name="T13" fmla="*/ 10 h 14"/>
                <a:gd name="T14" fmla="*/ 20 w 20"/>
                <a:gd name="T15" fmla="*/ 12 h 14"/>
                <a:gd name="T16" fmla="*/ 16 w 20"/>
                <a:gd name="T17" fmla="*/ 12 h 14"/>
                <a:gd name="T18" fmla="*/ 14 w 20"/>
                <a:gd name="T19" fmla="*/ 14 h 14"/>
                <a:gd name="T20" fmla="*/ 8 w 20"/>
                <a:gd name="T21" fmla="*/ 14 h 14"/>
                <a:gd name="T22" fmla="*/ 6 w 20"/>
                <a:gd name="T23" fmla="*/ 12 h 14"/>
                <a:gd name="T24" fmla="*/ 2 w 20"/>
                <a:gd name="T25" fmla="*/ 12 h 14"/>
                <a:gd name="T26" fmla="*/ 2 w 20"/>
                <a:gd name="T27" fmla="*/ 10 h 14"/>
                <a:gd name="T28" fmla="*/ 0 w 20"/>
                <a:gd name="T29" fmla="*/ 8 h 14"/>
                <a:gd name="T30" fmla="*/ 2 w 20"/>
                <a:gd name="T31" fmla="*/ 4 h 14"/>
                <a:gd name="T32" fmla="*/ 6 w 20"/>
                <a:gd name="T33" fmla="*/ 2 h 14"/>
                <a:gd name="T34" fmla="*/ 8 w 20"/>
                <a:gd name="T35" fmla="*/ 0 h 14"/>
                <a:gd name="T36" fmla="*/ 8 w 20"/>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4"/>
                <a:gd name="T59" fmla="*/ 20 w 20"/>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4">
                  <a:moveTo>
                    <a:pt x="10" y="0"/>
                  </a:moveTo>
                  <a:lnTo>
                    <a:pt x="12" y="0"/>
                  </a:lnTo>
                  <a:lnTo>
                    <a:pt x="14" y="0"/>
                  </a:lnTo>
                  <a:lnTo>
                    <a:pt x="16" y="2"/>
                  </a:lnTo>
                  <a:lnTo>
                    <a:pt x="18" y="2"/>
                  </a:lnTo>
                  <a:lnTo>
                    <a:pt x="18" y="4"/>
                  </a:lnTo>
                  <a:lnTo>
                    <a:pt x="20" y="10"/>
                  </a:lnTo>
                  <a:lnTo>
                    <a:pt x="20" y="12"/>
                  </a:lnTo>
                  <a:lnTo>
                    <a:pt x="16" y="12"/>
                  </a:lnTo>
                  <a:lnTo>
                    <a:pt x="14" y="14"/>
                  </a:lnTo>
                  <a:lnTo>
                    <a:pt x="8" y="14"/>
                  </a:lnTo>
                  <a:lnTo>
                    <a:pt x="6" y="12"/>
                  </a:lnTo>
                  <a:lnTo>
                    <a:pt x="2" y="12"/>
                  </a:lnTo>
                  <a:lnTo>
                    <a:pt x="2" y="10"/>
                  </a:lnTo>
                  <a:lnTo>
                    <a:pt x="0" y="8"/>
                  </a:lnTo>
                  <a:lnTo>
                    <a:pt x="2" y="4"/>
                  </a:lnTo>
                  <a:lnTo>
                    <a:pt x="6" y="2"/>
                  </a:lnTo>
                  <a:lnTo>
                    <a:pt x="8" y="0"/>
                  </a:lnTo>
                </a:path>
              </a:pathLst>
            </a:custGeom>
            <a:solidFill>
              <a:schemeClr val="tx2"/>
            </a:solidFill>
            <a:ln w="3175">
              <a:solidFill>
                <a:schemeClr val="bg1"/>
              </a:solidFill>
              <a:round/>
              <a:headEnd/>
              <a:tailEnd/>
            </a:ln>
          </p:spPr>
          <p:txBody>
            <a:bodyPr/>
            <a:lstStyle/>
            <a:p>
              <a:endParaRPr lang="fr-FR" dirty="0"/>
            </a:p>
          </p:txBody>
        </p:sp>
        <p:sp>
          <p:nvSpPr>
            <p:cNvPr id="5626" name="Freeform 695"/>
            <p:cNvSpPr>
              <a:spLocks/>
            </p:cNvSpPr>
            <p:nvPr/>
          </p:nvSpPr>
          <p:spPr bwMode="auto">
            <a:xfrm>
              <a:off x="5450" y="2947"/>
              <a:ext cx="24" cy="12"/>
            </a:xfrm>
            <a:custGeom>
              <a:avLst/>
              <a:gdLst>
                <a:gd name="T0" fmla="*/ 6 w 24"/>
                <a:gd name="T1" fmla="*/ 4 h 12"/>
                <a:gd name="T2" fmla="*/ 8 w 24"/>
                <a:gd name="T3" fmla="*/ 4 h 12"/>
                <a:gd name="T4" fmla="*/ 24 w 24"/>
                <a:gd name="T5" fmla="*/ 0 h 12"/>
                <a:gd name="T6" fmla="*/ 22 w 24"/>
                <a:gd name="T7" fmla="*/ 0 h 12"/>
                <a:gd name="T8" fmla="*/ 18 w 24"/>
                <a:gd name="T9" fmla="*/ 4 h 12"/>
                <a:gd name="T10" fmla="*/ 16 w 24"/>
                <a:gd name="T11" fmla="*/ 6 h 12"/>
                <a:gd name="T12" fmla="*/ 22 w 24"/>
                <a:gd name="T13" fmla="*/ 4 h 12"/>
                <a:gd name="T14" fmla="*/ 22 w 24"/>
                <a:gd name="T15" fmla="*/ 8 h 12"/>
                <a:gd name="T16" fmla="*/ 14 w 24"/>
                <a:gd name="T17" fmla="*/ 8 h 12"/>
                <a:gd name="T18" fmla="*/ 12 w 24"/>
                <a:gd name="T19" fmla="*/ 8 h 12"/>
                <a:gd name="T20" fmla="*/ 12 w 24"/>
                <a:gd name="T21" fmla="*/ 6 h 12"/>
                <a:gd name="T22" fmla="*/ 10 w 24"/>
                <a:gd name="T23" fmla="*/ 8 h 12"/>
                <a:gd name="T24" fmla="*/ 10 w 24"/>
                <a:gd name="T25" fmla="*/ 10 h 12"/>
                <a:gd name="T26" fmla="*/ 8 w 24"/>
                <a:gd name="T27" fmla="*/ 10 h 12"/>
                <a:gd name="T28" fmla="*/ 6 w 24"/>
                <a:gd name="T29" fmla="*/ 10 h 12"/>
                <a:gd name="T30" fmla="*/ 6 w 24"/>
                <a:gd name="T31" fmla="*/ 12 h 12"/>
                <a:gd name="T32" fmla="*/ 2 w 24"/>
                <a:gd name="T33" fmla="*/ 10 h 12"/>
                <a:gd name="T34" fmla="*/ 0 w 24"/>
                <a:gd name="T35" fmla="*/ 8 h 12"/>
                <a:gd name="T36" fmla="*/ 0 w 24"/>
                <a:gd name="T37" fmla="*/ 6 h 12"/>
                <a:gd name="T38" fmla="*/ 4 w 24"/>
                <a:gd name="T39" fmla="*/ 6 h 12"/>
                <a:gd name="T40" fmla="*/ 4 w 24"/>
                <a:gd name="T41" fmla="*/ 4 h 12"/>
                <a:gd name="T42" fmla="*/ 6 w 24"/>
                <a:gd name="T43" fmla="*/ 4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12"/>
                <a:gd name="T68" fmla="*/ 24 w 24"/>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12">
                  <a:moveTo>
                    <a:pt x="6" y="4"/>
                  </a:moveTo>
                  <a:lnTo>
                    <a:pt x="8" y="4"/>
                  </a:lnTo>
                  <a:lnTo>
                    <a:pt x="24" y="0"/>
                  </a:lnTo>
                  <a:lnTo>
                    <a:pt x="22" y="0"/>
                  </a:lnTo>
                  <a:lnTo>
                    <a:pt x="18" y="4"/>
                  </a:lnTo>
                  <a:lnTo>
                    <a:pt x="16" y="6"/>
                  </a:lnTo>
                  <a:lnTo>
                    <a:pt x="22" y="4"/>
                  </a:lnTo>
                  <a:lnTo>
                    <a:pt x="22" y="8"/>
                  </a:lnTo>
                  <a:lnTo>
                    <a:pt x="14" y="8"/>
                  </a:lnTo>
                  <a:lnTo>
                    <a:pt x="12" y="8"/>
                  </a:lnTo>
                  <a:lnTo>
                    <a:pt x="12" y="6"/>
                  </a:lnTo>
                  <a:lnTo>
                    <a:pt x="10" y="8"/>
                  </a:lnTo>
                  <a:lnTo>
                    <a:pt x="10" y="10"/>
                  </a:lnTo>
                  <a:lnTo>
                    <a:pt x="8" y="10"/>
                  </a:lnTo>
                  <a:lnTo>
                    <a:pt x="6" y="10"/>
                  </a:lnTo>
                  <a:lnTo>
                    <a:pt x="6" y="12"/>
                  </a:lnTo>
                  <a:lnTo>
                    <a:pt x="2" y="10"/>
                  </a:lnTo>
                  <a:lnTo>
                    <a:pt x="0" y="8"/>
                  </a:lnTo>
                  <a:lnTo>
                    <a:pt x="0" y="6"/>
                  </a:lnTo>
                  <a:lnTo>
                    <a:pt x="4" y="6"/>
                  </a:lnTo>
                  <a:lnTo>
                    <a:pt x="4" y="4"/>
                  </a:lnTo>
                  <a:lnTo>
                    <a:pt x="6" y="4"/>
                  </a:lnTo>
                  <a:close/>
                </a:path>
              </a:pathLst>
            </a:custGeom>
            <a:solidFill>
              <a:schemeClr val="tx2"/>
            </a:solidFill>
            <a:ln w="3175">
              <a:solidFill>
                <a:schemeClr val="bg1"/>
              </a:solidFill>
              <a:round/>
              <a:headEnd/>
              <a:tailEnd/>
            </a:ln>
          </p:spPr>
          <p:txBody>
            <a:bodyPr/>
            <a:lstStyle/>
            <a:p>
              <a:endParaRPr lang="fr-FR" dirty="0"/>
            </a:p>
          </p:txBody>
        </p:sp>
        <p:sp>
          <p:nvSpPr>
            <p:cNvPr id="5627" name="Freeform 696"/>
            <p:cNvSpPr>
              <a:spLocks/>
            </p:cNvSpPr>
            <p:nvPr/>
          </p:nvSpPr>
          <p:spPr bwMode="auto">
            <a:xfrm>
              <a:off x="5450" y="2947"/>
              <a:ext cx="24" cy="12"/>
            </a:xfrm>
            <a:custGeom>
              <a:avLst/>
              <a:gdLst>
                <a:gd name="T0" fmla="*/ 6 w 24"/>
                <a:gd name="T1" fmla="*/ 4 h 12"/>
                <a:gd name="T2" fmla="*/ 8 w 24"/>
                <a:gd name="T3" fmla="*/ 4 h 12"/>
                <a:gd name="T4" fmla="*/ 24 w 24"/>
                <a:gd name="T5" fmla="*/ 0 h 12"/>
                <a:gd name="T6" fmla="*/ 22 w 24"/>
                <a:gd name="T7" fmla="*/ 0 h 12"/>
                <a:gd name="T8" fmla="*/ 18 w 24"/>
                <a:gd name="T9" fmla="*/ 4 h 12"/>
                <a:gd name="T10" fmla="*/ 16 w 24"/>
                <a:gd name="T11" fmla="*/ 6 h 12"/>
                <a:gd name="T12" fmla="*/ 22 w 24"/>
                <a:gd name="T13" fmla="*/ 4 h 12"/>
                <a:gd name="T14" fmla="*/ 22 w 24"/>
                <a:gd name="T15" fmla="*/ 8 h 12"/>
                <a:gd name="T16" fmla="*/ 14 w 24"/>
                <a:gd name="T17" fmla="*/ 8 h 12"/>
                <a:gd name="T18" fmla="*/ 12 w 24"/>
                <a:gd name="T19" fmla="*/ 8 h 12"/>
                <a:gd name="T20" fmla="*/ 12 w 24"/>
                <a:gd name="T21" fmla="*/ 6 h 12"/>
                <a:gd name="T22" fmla="*/ 10 w 24"/>
                <a:gd name="T23" fmla="*/ 8 h 12"/>
                <a:gd name="T24" fmla="*/ 10 w 24"/>
                <a:gd name="T25" fmla="*/ 10 h 12"/>
                <a:gd name="T26" fmla="*/ 8 w 24"/>
                <a:gd name="T27" fmla="*/ 10 h 12"/>
                <a:gd name="T28" fmla="*/ 6 w 24"/>
                <a:gd name="T29" fmla="*/ 10 h 12"/>
                <a:gd name="T30" fmla="*/ 6 w 24"/>
                <a:gd name="T31" fmla="*/ 12 h 12"/>
                <a:gd name="T32" fmla="*/ 2 w 24"/>
                <a:gd name="T33" fmla="*/ 10 h 12"/>
                <a:gd name="T34" fmla="*/ 0 w 24"/>
                <a:gd name="T35" fmla="*/ 8 h 12"/>
                <a:gd name="T36" fmla="*/ 0 w 24"/>
                <a:gd name="T37" fmla="*/ 6 h 12"/>
                <a:gd name="T38" fmla="*/ 4 w 24"/>
                <a:gd name="T39" fmla="*/ 6 h 12"/>
                <a:gd name="T40" fmla="*/ 4 w 24"/>
                <a:gd name="T41" fmla="*/ 4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2"/>
                <a:gd name="T65" fmla="*/ 24 w 24"/>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2">
                  <a:moveTo>
                    <a:pt x="6" y="4"/>
                  </a:moveTo>
                  <a:lnTo>
                    <a:pt x="8" y="4"/>
                  </a:lnTo>
                  <a:lnTo>
                    <a:pt x="24" y="0"/>
                  </a:lnTo>
                  <a:lnTo>
                    <a:pt x="22" y="0"/>
                  </a:lnTo>
                  <a:lnTo>
                    <a:pt x="18" y="4"/>
                  </a:lnTo>
                  <a:lnTo>
                    <a:pt x="16" y="6"/>
                  </a:lnTo>
                  <a:lnTo>
                    <a:pt x="22" y="4"/>
                  </a:lnTo>
                  <a:lnTo>
                    <a:pt x="22" y="8"/>
                  </a:lnTo>
                  <a:lnTo>
                    <a:pt x="14" y="8"/>
                  </a:lnTo>
                  <a:lnTo>
                    <a:pt x="12" y="8"/>
                  </a:lnTo>
                  <a:lnTo>
                    <a:pt x="12" y="6"/>
                  </a:lnTo>
                  <a:lnTo>
                    <a:pt x="10" y="8"/>
                  </a:lnTo>
                  <a:lnTo>
                    <a:pt x="10" y="10"/>
                  </a:lnTo>
                  <a:lnTo>
                    <a:pt x="8" y="10"/>
                  </a:lnTo>
                  <a:lnTo>
                    <a:pt x="6" y="10"/>
                  </a:lnTo>
                  <a:lnTo>
                    <a:pt x="6" y="12"/>
                  </a:lnTo>
                  <a:lnTo>
                    <a:pt x="2" y="10"/>
                  </a:lnTo>
                  <a:lnTo>
                    <a:pt x="0" y="8"/>
                  </a:lnTo>
                  <a:lnTo>
                    <a:pt x="0" y="6"/>
                  </a:lnTo>
                  <a:lnTo>
                    <a:pt x="4" y="6"/>
                  </a:lnTo>
                  <a:lnTo>
                    <a:pt x="4" y="4"/>
                  </a:lnTo>
                </a:path>
              </a:pathLst>
            </a:custGeom>
            <a:solidFill>
              <a:schemeClr val="tx2"/>
            </a:solidFill>
            <a:ln w="3175">
              <a:solidFill>
                <a:schemeClr val="bg1"/>
              </a:solidFill>
              <a:round/>
              <a:headEnd/>
              <a:tailEnd/>
            </a:ln>
          </p:spPr>
          <p:txBody>
            <a:bodyPr/>
            <a:lstStyle/>
            <a:p>
              <a:endParaRPr lang="fr-FR" dirty="0"/>
            </a:p>
          </p:txBody>
        </p:sp>
        <p:sp>
          <p:nvSpPr>
            <p:cNvPr id="5628" name="Freeform 697"/>
            <p:cNvSpPr>
              <a:spLocks/>
            </p:cNvSpPr>
            <p:nvPr/>
          </p:nvSpPr>
          <p:spPr bwMode="auto">
            <a:xfrm>
              <a:off x="3428" y="2885"/>
              <a:ext cx="106" cy="211"/>
            </a:xfrm>
            <a:custGeom>
              <a:avLst/>
              <a:gdLst>
                <a:gd name="T0" fmla="*/ 18 w 106"/>
                <a:gd name="T1" fmla="*/ 60 h 211"/>
                <a:gd name="T2" fmla="*/ 24 w 106"/>
                <a:gd name="T3" fmla="*/ 62 h 211"/>
                <a:gd name="T4" fmla="*/ 28 w 106"/>
                <a:gd name="T5" fmla="*/ 58 h 211"/>
                <a:gd name="T6" fmla="*/ 32 w 106"/>
                <a:gd name="T7" fmla="*/ 58 h 211"/>
                <a:gd name="T8" fmla="*/ 36 w 106"/>
                <a:gd name="T9" fmla="*/ 58 h 211"/>
                <a:gd name="T10" fmla="*/ 38 w 106"/>
                <a:gd name="T11" fmla="*/ 54 h 211"/>
                <a:gd name="T12" fmla="*/ 42 w 106"/>
                <a:gd name="T13" fmla="*/ 54 h 211"/>
                <a:gd name="T14" fmla="*/ 46 w 106"/>
                <a:gd name="T15" fmla="*/ 60 h 211"/>
                <a:gd name="T16" fmla="*/ 50 w 106"/>
                <a:gd name="T17" fmla="*/ 60 h 211"/>
                <a:gd name="T18" fmla="*/ 46 w 106"/>
                <a:gd name="T19" fmla="*/ 54 h 211"/>
                <a:gd name="T20" fmla="*/ 50 w 106"/>
                <a:gd name="T21" fmla="*/ 48 h 211"/>
                <a:gd name="T22" fmla="*/ 54 w 106"/>
                <a:gd name="T23" fmla="*/ 48 h 211"/>
                <a:gd name="T24" fmla="*/ 58 w 106"/>
                <a:gd name="T25" fmla="*/ 52 h 211"/>
                <a:gd name="T26" fmla="*/ 56 w 106"/>
                <a:gd name="T27" fmla="*/ 46 h 211"/>
                <a:gd name="T28" fmla="*/ 62 w 106"/>
                <a:gd name="T29" fmla="*/ 38 h 211"/>
                <a:gd name="T30" fmla="*/ 62 w 106"/>
                <a:gd name="T31" fmla="*/ 44 h 211"/>
                <a:gd name="T32" fmla="*/ 68 w 106"/>
                <a:gd name="T33" fmla="*/ 38 h 211"/>
                <a:gd name="T34" fmla="*/ 70 w 106"/>
                <a:gd name="T35" fmla="*/ 36 h 211"/>
                <a:gd name="T36" fmla="*/ 66 w 106"/>
                <a:gd name="T37" fmla="*/ 34 h 211"/>
                <a:gd name="T38" fmla="*/ 70 w 106"/>
                <a:gd name="T39" fmla="*/ 30 h 211"/>
                <a:gd name="T40" fmla="*/ 68 w 106"/>
                <a:gd name="T41" fmla="*/ 22 h 211"/>
                <a:gd name="T42" fmla="*/ 72 w 106"/>
                <a:gd name="T43" fmla="*/ 22 h 211"/>
                <a:gd name="T44" fmla="*/ 78 w 106"/>
                <a:gd name="T45" fmla="*/ 20 h 211"/>
                <a:gd name="T46" fmla="*/ 80 w 106"/>
                <a:gd name="T47" fmla="*/ 18 h 211"/>
                <a:gd name="T48" fmla="*/ 84 w 106"/>
                <a:gd name="T49" fmla="*/ 6 h 211"/>
                <a:gd name="T50" fmla="*/ 84 w 106"/>
                <a:gd name="T51" fmla="*/ 4 h 211"/>
                <a:gd name="T52" fmla="*/ 88 w 106"/>
                <a:gd name="T53" fmla="*/ 0 h 211"/>
                <a:gd name="T54" fmla="*/ 106 w 106"/>
                <a:gd name="T55" fmla="*/ 54 h 211"/>
                <a:gd name="T56" fmla="*/ 102 w 106"/>
                <a:gd name="T57" fmla="*/ 58 h 211"/>
                <a:gd name="T58" fmla="*/ 98 w 106"/>
                <a:gd name="T59" fmla="*/ 50 h 211"/>
                <a:gd name="T60" fmla="*/ 98 w 106"/>
                <a:gd name="T61" fmla="*/ 64 h 211"/>
                <a:gd name="T62" fmla="*/ 94 w 106"/>
                <a:gd name="T63" fmla="*/ 76 h 211"/>
                <a:gd name="T64" fmla="*/ 58 w 106"/>
                <a:gd name="T65" fmla="*/ 199 h 211"/>
                <a:gd name="T66" fmla="*/ 52 w 106"/>
                <a:gd name="T67" fmla="*/ 203 h 211"/>
                <a:gd name="T68" fmla="*/ 40 w 106"/>
                <a:gd name="T69" fmla="*/ 205 h 211"/>
                <a:gd name="T70" fmla="*/ 28 w 106"/>
                <a:gd name="T71" fmla="*/ 211 h 211"/>
                <a:gd name="T72" fmla="*/ 8 w 106"/>
                <a:gd name="T73" fmla="*/ 193 h 211"/>
                <a:gd name="T74" fmla="*/ 8 w 106"/>
                <a:gd name="T75" fmla="*/ 178 h 211"/>
                <a:gd name="T76" fmla="*/ 2 w 106"/>
                <a:gd name="T77" fmla="*/ 168 h 211"/>
                <a:gd name="T78" fmla="*/ 0 w 106"/>
                <a:gd name="T79" fmla="*/ 152 h 211"/>
                <a:gd name="T80" fmla="*/ 8 w 106"/>
                <a:gd name="T81" fmla="*/ 140 h 211"/>
                <a:gd name="T82" fmla="*/ 18 w 106"/>
                <a:gd name="T83" fmla="*/ 122 h 211"/>
                <a:gd name="T84" fmla="*/ 18 w 106"/>
                <a:gd name="T85" fmla="*/ 116 h 211"/>
                <a:gd name="T86" fmla="*/ 12 w 106"/>
                <a:gd name="T87" fmla="*/ 94 h 211"/>
                <a:gd name="T88" fmla="*/ 10 w 106"/>
                <a:gd name="T89" fmla="*/ 82 h 211"/>
                <a:gd name="T90" fmla="*/ 18 w 106"/>
                <a:gd name="T91" fmla="*/ 64 h 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211"/>
                <a:gd name="T140" fmla="*/ 106 w 106"/>
                <a:gd name="T141" fmla="*/ 211 h 2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211">
                  <a:moveTo>
                    <a:pt x="18" y="62"/>
                  </a:moveTo>
                  <a:lnTo>
                    <a:pt x="18" y="60"/>
                  </a:lnTo>
                  <a:lnTo>
                    <a:pt x="20" y="62"/>
                  </a:lnTo>
                  <a:lnTo>
                    <a:pt x="24" y="62"/>
                  </a:lnTo>
                  <a:lnTo>
                    <a:pt x="26" y="60"/>
                  </a:lnTo>
                  <a:lnTo>
                    <a:pt x="28" y="58"/>
                  </a:lnTo>
                  <a:lnTo>
                    <a:pt x="30" y="60"/>
                  </a:lnTo>
                  <a:lnTo>
                    <a:pt x="32" y="58"/>
                  </a:lnTo>
                  <a:lnTo>
                    <a:pt x="34" y="60"/>
                  </a:lnTo>
                  <a:lnTo>
                    <a:pt x="36" y="58"/>
                  </a:lnTo>
                  <a:lnTo>
                    <a:pt x="36" y="56"/>
                  </a:lnTo>
                  <a:lnTo>
                    <a:pt x="38" y="54"/>
                  </a:lnTo>
                  <a:lnTo>
                    <a:pt x="40" y="56"/>
                  </a:lnTo>
                  <a:lnTo>
                    <a:pt x="42" y="54"/>
                  </a:lnTo>
                  <a:lnTo>
                    <a:pt x="44" y="58"/>
                  </a:lnTo>
                  <a:lnTo>
                    <a:pt x="46" y="60"/>
                  </a:lnTo>
                  <a:lnTo>
                    <a:pt x="48" y="60"/>
                  </a:lnTo>
                  <a:lnTo>
                    <a:pt x="50" y="60"/>
                  </a:lnTo>
                  <a:lnTo>
                    <a:pt x="50" y="58"/>
                  </a:lnTo>
                  <a:lnTo>
                    <a:pt x="46" y="54"/>
                  </a:lnTo>
                  <a:lnTo>
                    <a:pt x="46" y="52"/>
                  </a:lnTo>
                  <a:lnTo>
                    <a:pt x="50" y="48"/>
                  </a:lnTo>
                  <a:lnTo>
                    <a:pt x="54" y="46"/>
                  </a:lnTo>
                  <a:lnTo>
                    <a:pt x="54" y="48"/>
                  </a:lnTo>
                  <a:lnTo>
                    <a:pt x="56" y="52"/>
                  </a:lnTo>
                  <a:lnTo>
                    <a:pt x="58" y="52"/>
                  </a:lnTo>
                  <a:lnTo>
                    <a:pt x="60" y="50"/>
                  </a:lnTo>
                  <a:lnTo>
                    <a:pt x="56" y="46"/>
                  </a:lnTo>
                  <a:lnTo>
                    <a:pt x="60" y="40"/>
                  </a:lnTo>
                  <a:lnTo>
                    <a:pt x="62" y="38"/>
                  </a:lnTo>
                  <a:lnTo>
                    <a:pt x="62" y="40"/>
                  </a:lnTo>
                  <a:lnTo>
                    <a:pt x="62" y="44"/>
                  </a:lnTo>
                  <a:lnTo>
                    <a:pt x="66" y="38"/>
                  </a:lnTo>
                  <a:lnTo>
                    <a:pt x="68" y="38"/>
                  </a:lnTo>
                  <a:lnTo>
                    <a:pt x="70" y="38"/>
                  </a:lnTo>
                  <a:lnTo>
                    <a:pt x="70" y="36"/>
                  </a:lnTo>
                  <a:lnTo>
                    <a:pt x="68" y="36"/>
                  </a:lnTo>
                  <a:lnTo>
                    <a:pt x="66" y="34"/>
                  </a:lnTo>
                  <a:lnTo>
                    <a:pt x="68" y="30"/>
                  </a:lnTo>
                  <a:lnTo>
                    <a:pt x="70" y="30"/>
                  </a:lnTo>
                  <a:lnTo>
                    <a:pt x="70" y="28"/>
                  </a:lnTo>
                  <a:lnTo>
                    <a:pt x="68" y="22"/>
                  </a:lnTo>
                  <a:lnTo>
                    <a:pt x="70" y="20"/>
                  </a:lnTo>
                  <a:lnTo>
                    <a:pt x="72" y="22"/>
                  </a:lnTo>
                  <a:lnTo>
                    <a:pt x="74" y="24"/>
                  </a:lnTo>
                  <a:lnTo>
                    <a:pt x="78" y="20"/>
                  </a:lnTo>
                  <a:lnTo>
                    <a:pt x="78" y="16"/>
                  </a:lnTo>
                  <a:lnTo>
                    <a:pt x="80" y="18"/>
                  </a:lnTo>
                  <a:lnTo>
                    <a:pt x="82" y="16"/>
                  </a:lnTo>
                  <a:lnTo>
                    <a:pt x="84" y="6"/>
                  </a:lnTo>
                  <a:lnTo>
                    <a:pt x="82" y="4"/>
                  </a:lnTo>
                  <a:lnTo>
                    <a:pt x="84" y="4"/>
                  </a:lnTo>
                  <a:lnTo>
                    <a:pt x="86" y="2"/>
                  </a:lnTo>
                  <a:lnTo>
                    <a:pt x="88" y="0"/>
                  </a:lnTo>
                  <a:lnTo>
                    <a:pt x="96" y="8"/>
                  </a:lnTo>
                  <a:lnTo>
                    <a:pt x="106" y="54"/>
                  </a:lnTo>
                  <a:lnTo>
                    <a:pt x="104" y="56"/>
                  </a:lnTo>
                  <a:lnTo>
                    <a:pt x="102" y="58"/>
                  </a:lnTo>
                  <a:lnTo>
                    <a:pt x="100" y="50"/>
                  </a:lnTo>
                  <a:lnTo>
                    <a:pt x="98" y="50"/>
                  </a:lnTo>
                  <a:lnTo>
                    <a:pt x="96" y="60"/>
                  </a:lnTo>
                  <a:lnTo>
                    <a:pt x="98" y="64"/>
                  </a:lnTo>
                  <a:lnTo>
                    <a:pt x="98" y="68"/>
                  </a:lnTo>
                  <a:lnTo>
                    <a:pt x="94" y="76"/>
                  </a:lnTo>
                  <a:lnTo>
                    <a:pt x="86" y="108"/>
                  </a:lnTo>
                  <a:lnTo>
                    <a:pt x="58" y="199"/>
                  </a:lnTo>
                  <a:lnTo>
                    <a:pt x="54" y="203"/>
                  </a:lnTo>
                  <a:lnTo>
                    <a:pt x="52" y="203"/>
                  </a:lnTo>
                  <a:lnTo>
                    <a:pt x="50" y="203"/>
                  </a:lnTo>
                  <a:lnTo>
                    <a:pt x="40" y="205"/>
                  </a:lnTo>
                  <a:lnTo>
                    <a:pt x="32" y="211"/>
                  </a:lnTo>
                  <a:lnTo>
                    <a:pt x="28" y="211"/>
                  </a:lnTo>
                  <a:lnTo>
                    <a:pt x="12" y="199"/>
                  </a:lnTo>
                  <a:lnTo>
                    <a:pt x="8" y="193"/>
                  </a:lnTo>
                  <a:lnTo>
                    <a:pt x="6" y="179"/>
                  </a:lnTo>
                  <a:lnTo>
                    <a:pt x="8" y="178"/>
                  </a:lnTo>
                  <a:lnTo>
                    <a:pt x="4" y="170"/>
                  </a:lnTo>
                  <a:lnTo>
                    <a:pt x="2" y="168"/>
                  </a:lnTo>
                  <a:lnTo>
                    <a:pt x="0" y="164"/>
                  </a:lnTo>
                  <a:lnTo>
                    <a:pt x="0" y="152"/>
                  </a:lnTo>
                  <a:lnTo>
                    <a:pt x="6" y="142"/>
                  </a:lnTo>
                  <a:lnTo>
                    <a:pt x="8" y="140"/>
                  </a:lnTo>
                  <a:lnTo>
                    <a:pt x="14" y="124"/>
                  </a:lnTo>
                  <a:lnTo>
                    <a:pt x="18" y="122"/>
                  </a:lnTo>
                  <a:lnTo>
                    <a:pt x="18" y="118"/>
                  </a:lnTo>
                  <a:lnTo>
                    <a:pt x="18" y="116"/>
                  </a:lnTo>
                  <a:lnTo>
                    <a:pt x="20" y="114"/>
                  </a:lnTo>
                  <a:lnTo>
                    <a:pt x="12" y="94"/>
                  </a:lnTo>
                  <a:lnTo>
                    <a:pt x="12" y="86"/>
                  </a:lnTo>
                  <a:lnTo>
                    <a:pt x="10" y="82"/>
                  </a:lnTo>
                  <a:lnTo>
                    <a:pt x="18" y="68"/>
                  </a:lnTo>
                  <a:lnTo>
                    <a:pt x="18" y="64"/>
                  </a:lnTo>
                  <a:lnTo>
                    <a:pt x="18" y="62"/>
                  </a:lnTo>
                  <a:close/>
                </a:path>
              </a:pathLst>
            </a:custGeom>
            <a:solidFill>
              <a:schemeClr val="tx2"/>
            </a:solidFill>
            <a:ln w="3175">
              <a:solidFill>
                <a:schemeClr val="bg1"/>
              </a:solidFill>
              <a:round/>
              <a:headEnd/>
              <a:tailEnd/>
            </a:ln>
          </p:spPr>
          <p:txBody>
            <a:bodyPr/>
            <a:lstStyle/>
            <a:p>
              <a:endParaRPr lang="fr-FR" dirty="0"/>
            </a:p>
          </p:txBody>
        </p:sp>
        <p:sp>
          <p:nvSpPr>
            <p:cNvPr id="5629" name="Freeform 698"/>
            <p:cNvSpPr>
              <a:spLocks/>
            </p:cNvSpPr>
            <p:nvPr/>
          </p:nvSpPr>
          <p:spPr bwMode="auto">
            <a:xfrm>
              <a:off x="3428" y="2885"/>
              <a:ext cx="106" cy="211"/>
            </a:xfrm>
            <a:custGeom>
              <a:avLst/>
              <a:gdLst>
                <a:gd name="T0" fmla="*/ 18 w 106"/>
                <a:gd name="T1" fmla="*/ 60 h 211"/>
                <a:gd name="T2" fmla="*/ 24 w 106"/>
                <a:gd name="T3" fmla="*/ 62 h 211"/>
                <a:gd name="T4" fmla="*/ 28 w 106"/>
                <a:gd name="T5" fmla="*/ 58 h 211"/>
                <a:gd name="T6" fmla="*/ 32 w 106"/>
                <a:gd name="T7" fmla="*/ 58 h 211"/>
                <a:gd name="T8" fmla="*/ 36 w 106"/>
                <a:gd name="T9" fmla="*/ 58 h 211"/>
                <a:gd name="T10" fmla="*/ 38 w 106"/>
                <a:gd name="T11" fmla="*/ 54 h 211"/>
                <a:gd name="T12" fmla="*/ 42 w 106"/>
                <a:gd name="T13" fmla="*/ 54 h 211"/>
                <a:gd name="T14" fmla="*/ 46 w 106"/>
                <a:gd name="T15" fmla="*/ 60 h 211"/>
                <a:gd name="T16" fmla="*/ 50 w 106"/>
                <a:gd name="T17" fmla="*/ 60 h 211"/>
                <a:gd name="T18" fmla="*/ 46 w 106"/>
                <a:gd name="T19" fmla="*/ 54 h 211"/>
                <a:gd name="T20" fmla="*/ 50 w 106"/>
                <a:gd name="T21" fmla="*/ 48 h 211"/>
                <a:gd name="T22" fmla="*/ 54 w 106"/>
                <a:gd name="T23" fmla="*/ 48 h 211"/>
                <a:gd name="T24" fmla="*/ 58 w 106"/>
                <a:gd name="T25" fmla="*/ 52 h 211"/>
                <a:gd name="T26" fmla="*/ 56 w 106"/>
                <a:gd name="T27" fmla="*/ 46 h 211"/>
                <a:gd name="T28" fmla="*/ 62 w 106"/>
                <a:gd name="T29" fmla="*/ 38 h 211"/>
                <a:gd name="T30" fmla="*/ 62 w 106"/>
                <a:gd name="T31" fmla="*/ 44 h 211"/>
                <a:gd name="T32" fmla="*/ 68 w 106"/>
                <a:gd name="T33" fmla="*/ 38 h 211"/>
                <a:gd name="T34" fmla="*/ 70 w 106"/>
                <a:gd name="T35" fmla="*/ 36 h 211"/>
                <a:gd name="T36" fmla="*/ 66 w 106"/>
                <a:gd name="T37" fmla="*/ 34 h 211"/>
                <a:gd name="T38" fmla="*/ 70 w 106"/>
                <a:gd name="T39" fmla="*/ 30 h 211"/>
                <a:gd name="T40" fmla="*/ 68 w 106"/>
                <a:gd name="T41" fmla="*/ 22 h 211"/>
                <a:gd name="T42" fmla="*/ 72 w 106"/>
                <a:gd name="T43" fmla="*/ 22 h 211"/>
                <a:gd name="T44" fmla="*/ 78 w 106"/>
                <a:gd name="T45" fmla="*/ 20 h 211"/>
                <a:gd name="T46" fmla="*/ 80 w 106"/>
                <a:gd name="T47" fmla="*/ 18 h 211"/>
                <a:gd name="T48" fmla="*/ 84 w 106"/>
                <a:gd name="T49" fmla="*/ 6 h 211"/>
                <a:gd name="T50" fmla="*/ 84 w 106"/>
                <a:gd name="T51" fmla="*/ 4 h 211"/>
                <a:gd name="T52" fmla="*/ 88 w 106"/>
                <a:gd name="T53" fmla="*/ 0 h 211"/>
                <a:gd name="T54" fmla="*/ 106 w 106"/>
                <a:gd name="T55" fmla="*/ 54 h 211"/>
                <a:gd name="T56" fmla="*/ 102 w 106"/>
                <a:gd name="T57" fmla="*/ 58 h 211"/>
                <a:gd name="T58" fmla="*/ 98 w 106"/>
                <a:gd name="T59" fmla="*/ 50 h 211"/>
                <a:gd name="T60" fmla="*/ 98 w 106"/>
                <a:gd name="T61" fmla="*/ 64 h 211"/>
                <a:gd name="T62" fmla="*/ 94 w 106"/>
                <a:gd name="T63" fmla="*/ 76 h 211"/>
                <a:gd name="T64" fmla="*/ 58 w 106"/>
                <a:gd name="T65" fmla="*/ 199 h 211"/>
                <a:gd name="T66" fmla="*/ 52 w 106"/>
                <a:gd name="T67" fmla="*/ 203 h 211"/>
                <a:gd name="T68" fmla="*/ 40 w 106"/>
                <a:gd name="T69" fmla="*/ 205 h 211"/>
                <a:gd name="T70" fmla="*/ 28 w 106"/>
                <a:gd name="T71" fmla="*/ 211 h 211"/>
                <a:gd name="T72" fmla="*/ 8 w 106"/>
                <a:gd name="T73" fmla="*/ 193 h 211"/>
                <a:gd name="T74" fmla="*/ 8 w 106"/>
                <a:gd name="T75" fmla="*/ 178 h 211"/>
                <a:gd name="T76" fmla="*/ 2 w 106"/>
                <a:gd name="T77" fmla="*/ 168 h 211"/>
                <a:gd name="T78" fmla="*/ 0 w 106"/>
                <a:gd name="T79" fmla="*/ 152 h 211"/>
                <a:gd name="T80" fmla="*/ 8 w 106"/>
                <a:gd name="T81" fmla="*/ 140 h 211"/>
                <a:gd name="T82" fmla="*/ 18 w 106"/>
                <a:gd name="T83" fmla="*/ 122 h 211"/>
                <a:gd name="T84" fmla="*/ 18 w 106"/>
                <a:gd name="T85" fmla="*/ 116 h 211"/>
                <a:gd name="T86" fmla="*/ 12 w 106"/>
                <a:gd name="T87" fmla="*/ 94 h 211"/>
                <a:gd name="T88" fmla="*/ 10 w 106"/>
                <a:gd name="T89" fmla="*/ 82 h 211"/>
                <a:gd name="T90" fmla="*/ 18 w 106"/>
                <a:gd name="T91" fmla="*/ 64 h 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211"/>
                <a:gd name="T140" fmla="*/ 106 w 106"/>
                <a:gd name="T141" fmla="*/ 211 h 2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211">
                  <a:moveTo>
                    <a:pt x="18" y="62"/>
                  </a:moveTo>
                  <a:lnTo>
                    <a:pt x="18" y="60"/>
                  </a:lnTo>
                  <a:lnTo>
                    <a:pt x="20" y="62"/>
                  </a:lnTo>
                  <a:lnTo>
                    <a:pt x="24" y="62"/>
                  </a:lnTo>
                  <a:lnTo>
                    <a:pt x="26" y="60"/>
                  </a:lnTo>
                  <a:lnTo>
                    <a:pt x="28" y="58"/>
                  </a:lnTo>
                  <a:lnTo>
                    <a:pt x="30" y="60"/>
                  </a:lnTo>
                  <a:lnTo>
                    <a:pt x="32" y="58"/>
                  </a:lnTo>
                  <a:lnTo>
                    <a:pt x="34" y="60"/>
                  </a:lnTo>
                  <a:lnTo>
                    <a:pt x="36" y="58"/>
                  </a:lnTo>
                  <a:lnTo>
                    <a:pt x="36" y="56"/>
                  </a:lnTo>
                  <a:lnTo>
                    <a:pt x="38" y="54"/>
                  </a:lnTo>
                  <a:lnTo>
                    <a:pt x="40" y="56"/>
                  </a:lnTo>
                  <a:lnTo>
                    <a:pt x="42" y="54"/>
                  </a:lnTo>
                  <a:lnTo>
                    <a:pt x="44" y="58"/>
                  </a:lnTo>
                  <a:lnTo>
                    <a:pt x="46" y="60"/>
                  </a:lnTo>
                  <a:lnTo>
                    <a:pt x="48" y="60"/>
                  </a:lnTo>
                  <a:lnTo>
                    <a:pt x="50" y="60"/>
                  </a:lnTo>
                  <a:lnTo>
                    <a:pt x="50" y="58"/>
                  </a:lnTo>
                  <a:lnTo>
                    <a:pt x="46" y="54"/>
                  </a:lnTo>
                  <a:lnTo>
                    <a:pt x="46" y="52"/>
                  </a:lnTo>
                  <a:lnTo>
                    <a:pt x="50" y="48"/>
                  </a:lnTo>
                  <a:lnTo>
                    <a:pt x="54" y="46"/>
                  </a:lnTo>
                  <a:lnTo>
                    <a:pt x="54" y="48"/>
                  </a:lnTo>
                  <a:lnTo>
                    <a:pt x="56" y="52"/>
                  </a:lnTo>
                  <a:lnTo>
                    <a:pt x="58" y="52"/>
                  </a:lnTo>
                  <a:lnTo>
                    <a:pt x="60" y="50"/>
                  </a:lnTo>
                  <a:lnTo>
                    <a:pt x="56" y="46"/>
                  </a:lnTo>
                  <a:lnTo>
                    <a:pt x="60" y="40"/>
                  </a:lnTo>
                  <a:lnTo>
                    <a:pt x="62" y="38"/>
                  </a:lnTo>
                  <a:lnTo>
                    <a:pt x="62" y="40"/>
                  </a:lnTo>
                  <a:lnTo>
                    <a:pt x="62" y="44"/>
                  </a:lnTo>
                  <a:lnTo>
                    <a:pt x="66" y="38"/>
                  </a:lnTo>
                  <a:lnTo>
                    <a:pt x="68" y="38"/>
                  </a:lnTo>
                  <a:lnTo>
                    <a:pt x="70" y="38"/>
                  </a:lnTo>
                  <a:lnTo>
                    <a:pt x="70" y="36"/>
                  </a:lnTo>
                  <a:lnTo>
                    <a:pt x="68" y="36"/>
                  </a:lnTo>
                  <a:lnTo>
                    <a:pt x="66" y="34"/>
                  </a:lnTo>
                  <a:lnTo>
                    <a:pt x="68" y="30"/>
                  </a:lnTo>
                  <a:lnTo>
                    <a:pt x="70" y="30"/>
                  </a:lnTo>
                  <a:lnTo>
                    <a:pt x="70" y="28"/>
                  </a:lnTo>
                  <a:lnTo>
                    <a:pt x="68" y="22"/>
                  </a:lnTo>
                  <a:lnTo>
                    <a:pt x="70" y="20"/>
                  </a:lnTo>
                  <a:lnTo>
                    <a:pt x="72" y="22"/>
                  </a:lnTo>
                  <a:lnTo>
                    <a:pt x="74" y="24"/>
                  </a:lnTo>
                  <a:lnTo>
                    <a:pt x="78" y="20"/>
                  </a:lnTo>
                  <a:lnTo>
                    <a:pt x="78" y="16"/>
                  </a:lnTo>
                  <a:lnTo>
                    <a:pt x="80" y="18"/>
                  </a:lnTo>
                  <a:lnTo>
                    <a:pt x="82" y="16"/>
                  </a:lnTo>
                  <a:lnTo>
                    <a:pt x="84" y="6"/>
                  </a:lnTo>
                  <a:lnTo>
                    <a:pt x="82" y="4"/>
                  </a:lnTo>
                  <a:lnTo>
                    <a:pt x="84" y="4"/>
                  </a:lnTo>
                  <a:lnTo>
                    <a:pt x="86" y="2"/>
                  </a:lnTo>
                  <a:lnTo>
                    <a:pt x="88" y="0"/>
                  </a:lnTo>
                  <a:lnTo>
                    <a:pt x="96" y="8"/>
                  </a:lnTo>
                  <a:lnTo>
                    <a:pt x="106" y="54"/>
                  </a:lnTo>
                  <a:lnTo>
                    <a:pt x="104" y="56"/>
                  </a:lnTo>
                  <a:lnTo>
                    <a:pt x="102" y="58"/>
                  </a:lnTo>
                  <a:lnTo>
                    <a:pt x="100" y="50"/>
                  </a:lnTo>
                  <a:lnTo>
                    <a:pt x="98" y="50"/>
                  </a:lnTo>
                  <a:lnTo>
                    <a:pt x="96" y="60"/>
                  </a:lnTo>
                  <a:lnTo>
                    <a:pt x="98" y="64"/>
                  </a:lnTo>
                  <a:lnTo>
                    <a:pt x="98" y="68"/>
                  </a:lnTo>
                  <a:lnTo>
                    <a:pt x="94" y="76"/>
                  </a:lnTo>
                  <a:lnTo>
                    <a:pt x="86" y="108"/>
                  </a:lnTo>
                  <a:lnTo>
                    <a:pt x="58" y="199"/>
                  </a:lnTo>
                  <a:lnTo>
                    <a:pt x="54" y="203"/>
                  </a:lnTo>
                  <a:lnTo>
                    <a:pt x="52" y="203"/>
                  </a:lnTo>
                  <a:lnTo>
                    <a:pt x="50" y="203"/>
                  </a:lnTo>
                  <a:lnTo>
                    <a:pt x="40" y="205"/>
                  </a:lnTo>
                  <a:lnTo>
                    <a:pt x="32" y="211"/>
                  </a:lnTo>
                  <a:lnTo>
                    <a:pt x="28" y="211"/>
                  </a:lnTo>
                  <a:lnTo>
                    <a:pt x="12" y="199"/>
                  </a:lnTo>
                  <a:lnTo>
                    <a:pt x="8" y="193"/>
                  </a:lnTo>
                  <a:lnTo>
                    <a:pt x="6" y="179"/>
                  </a:lnTo>
                  <a:lnTo>
                    <a:pt x="8" y="178"/>
                  </a:lnTo>
                  <a:lnTo>
                    <a:pt x="4" y="170"/>
                  </a:lnTo>
                  <a:lnTo>
                    <a:pt x="2" y="168"/>
                  </a:lnTo>
                  <a:lnTo>
                    <a:pt x="0" y="164"/>
                  </a:lnTo>
                  <a:lnTo>
                    <a:pt x="0" y="152"/>
                  </a:lnTo>
                  <a:lnTo>
                    <a:pt x="6" y="142"/>
                  </a:lnTo>
                  <a:lnTo>
                    <a:pt x="8" y="140"/>
                  </a:lnTo>
                  <a:lnTo>
                    <a:pt x="14" y="124"/>
                  </a:lnTo>
                  <a:lnTo>
                    <a:pt x="18" y="122"/>
                  </a:lnTo>
                  <a:lnTo>
                    <a:pt x="18" y="118"/>
                  </a:lnTo>
                  <a:lnTo>
                    <a:pt x="18" y="116"/>
                  </a:lnTo>
                  <a:lnTo>
                    <a:pt x="20" y="114"/>
                  </a:lnTo>
                  <a:lnTo>
                    <a:pt x="12" y="94"/>
                  </a:lnTo>
                  <a:lnTo>
                    <a:pt x="12" y="86"/>
                  </a:lnTo>
                  <a:lnTo>
                    <a:pt x="10" y="82"/>
                  </a:lnTo>
                  <a:lnTo>
                    <a:pt x="18" y="68"/>
                  </a:lnTo>
                  <a:lnTo>
                    <a:pt x="18" y="64"/>
                  </a:lnTo>
                </a:path>
              </a:pathLst>
            </a:custGeom>
            <a:solidFill>
              <a:schemeClr val="tx2"/>
            </a:solidFill>
            <a:ln w="3175">
              <a:solidFill>
                <a:schemeClr val="bg1"/>
              </a:solidFill>
              <a:round/>
              <a:headEnd/>
              <a:tailEnd/>
            </a:ln>
          </p:spPr>
          <p:txBody>
            <a:bodyPr/>
            <a:lstStyle/>
            <a:p>
              <a:endParaRPr lang="fr-FR" dirty="0"/>
            </a:p>
          </p:txBody>
        </p:sp>
        <p:sp>
          <p:nvSpPr>
            <p:cNvPr id="5630" name="Freeform 699"/>
            <p:cNvSpPr>
              <a:spLocks/>
            </p:cNvSpPr>
            <p:nvPr/>
          </p:nvSpPr>
          <p:spPr bwMode="auto">
            <a:xfrm>
              <a:off x="2940" y="2168"/>
              <a:ext cx="4" cy="4"/>
            </a:xfrm>
            <a:custGeom>
              <a:avLst/>
              <a:gdLst>
                <a:gd name="T0" fmla="*/ 2 w 4"/>
                <a:gd name="T1" fmla="*/ 0 h 4"/>
                <a:gd name="T2" fmla="*/ 4 w 4"/>
                <a:gd name="T3" fmla="*/ 2 h 4"/>
                <a:gd name="T4" fmla="*/ 4 w 4"/>
                <a:gd name="T5" fmla="*/ 4 h 4"/>
                <a:gd name="T6" fmla="*/ 0 w 4"/>
                <a:gd name="T7" fmla="*/ 4 h 4"/>
                <a:gd name="T8" fmla="*/ 0 w 4"/>
                <a:gd name="T9" fmla="*/ 2 h 4"/>
                <a:gd name="T10" fmla="*/ 0 w 4"/>
                <a:gd name="T11" fmla="*/ 0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4" y="2"/>
                  </a:lnTo>
                  <a:lnTo>
                    <a:pt x="4" y="4"/>
                  </a:lnTo>
                  <a:lnTo>
                    <a:pt x="0"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631" name="Freeform 700"/>
            <p:cNvSpPr>
              <a:spLocks/>
            </p:cNvSpPr>
            <p:nvPr/>
          </p:nvSpPr>
          <p:spPr bwMode="auto">
            <a:xfrm>
              <a:off x="2940" y="2168"/>
              <a:ext cx="4" cy="4"/>
            </a:xfrm>
            <a:custGeom>
              <a:avLst/>
              <a:gdLst>
                <a:gd name="T0" fmla="*/ 2 w 4"/>
                <a:gd name="T1" fmla="*/ 0 h 4"/>
                <a:gd name="T2" fmla="*/ 4 w 4"/>
                <a:gd name="T3" fmla="*/ 2 h 4"/>
                <a:gd name="T4" fmla="*/ 4 w 4"/>
                <a:gd name="T5" fmla="*/ 4 h 4"/>
                <a:gd name="T6" fmla="*/ 0 w 4"/>
                <a:gd name="T7" fmla="*/ 4 h 4"/>
                <a:gd name="T8" fmla="*/ 0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4" y="2"/>
                  </a:lnTo>
                  <a:lnTo>
                    <a:pt x="4" y="4"/>
                  </a:lnTo>
                  <a:lnTo>
                    <a:pt x="0"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632" name="Freeform 701"/>
            <p:cNvSpPr>
              <a:spLocks/>
            </p:cNvSpPr>
            <p:nvPr/>
          </p:nvSpPr>
          <p:spPr bwMode="auto">
            <a:xfrm>
              <a:off x="1446" y="2425"/>
              <a:ext cx="18" cy="38"/>
            </a:xfrm>
            <a:custGeom>
              <a:avLst/>
              <a:gdLst>
                <a:gd name="T0" fmla="*/ 14 w 18"/>
                <a:gd name="T1" fmla="*/ 0 h 38"/>
                <a:gd name="T2" fmla="*/ 12 w 18"/>
                <a:gd name="T3" fmla="*/ 0 h 38"/>
                <a:gd name="T4" fmla="*/ 10 w 18"/>
                <a:gd name="T5" fmla="*/ 0 h 38"/>
                <a:gd name="T6" fmla="*/ 6 w 18"/>
                <a:gd name="T7" fmla="*/ 8 h 38"/>
                <a:gd name="T8" fmla="*/ 2 w 18"/>
                <a:gd name="T9" fmla="*/ 8 h 38"/>
                <a:gd name="T10" fmla="*/ 0 w 18"/>
                <a:gd name="T11" fmla="*/ 38 h 38"/>
                <a:gd name="T12" fmla="*/ 2 w 18"/>
                <a:gd name="T13" fmla="*/ 38 h 38"/>
                <a:gd name="T14" fmla="*/ 6 w 18"/>
                <a:gd name="T15" fmla="*/ 38 h 38"/>
                <a:gd name="T16" fmla="*/ 6 w 18"/>
                <a:gd name="T17" fmla="*/ 36 h 38"/>
                <a:gd name="T18" fmla="*/ 12 w 18"/>
                <a:gd name="T19" fmla="*/ 30 h 38"/>
                <a:gd name="T20" fmla="*/ 14 w 18"/>
                <a:gd name="T21" fmla="*/ 28 h 38"/>
                <a:gd name="T22" fmla="*/ 16 w 18"/>
                <a:gd name="T23" fmla="*/ 10 h 38"/>
                <a:gd name="T24" fmla="*/ 18 w 18"/>
                <a:gd name="T25" fmla="*/ 4 h 38"/>
                <a:gd name="T26" fmla="*/ 18 w 18"/>
                <a:gd name="T27" fmla="*/ 2 h 38"/>
                <a:gd name="T28" fmla="*/ 16 w 18"/>
                <a:gd name="T29" fmla="*/ 2 h 38"/>
                <a:gd name="T30" fmla="*/ 16 w 18"/>
                <a:gd name="T31" fmla="*/ 0 h 38"/>
                <a:gd name="T32" fmla="*/ 14 w 18"/>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8"/>
                <a:gd name="T53" fmla="*/ 18 w 1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8">
                  <a:moveTo>
                    <a:pt x="14" y="0"/>
                  </a:moveTo>
                  <a:lnTo>
                    <a:pt x="12" y="0"/>
                  </a:lnTo>
                  <a:lnTo>
                    <a:pt x="10" y="0"/>
                  </a:lnTo>
                  <a:lnTo>
                    <a:pt x="6" y="8"/>
                  </a:lnTo>
                  <a:lnTo>
                    <a:pt x="2" y="8"/>
                  </a:lnTo>
                  <a:lnTo>
                    <a:pt x="0" y="38"/>
                  </a:lnTo>
                  <a:lnTo>
                    <a:pt x="2" y="38"/>
                  </a:lnTo>
                  <a:lnTo>
                    <a:pt x="6" y="38"/>
                  </a:lnTo>
                  <a:lnTo>
                    <a:pt x="6" y="36"/>
                  </a:lnTo>
                  <a:lnTo>
                    <a:pt x="12" y="30"/>
                  </a:lnTo>
                  <a:lnTo>
                    <a:pt x="14" y="28"/>
                  </a:lnTo>
                  <a:lnTo>
                    <a:pt x="16" y="10"/>
                  </a:lnTo>
                  <a:lnTo>
                    <a:pt x="18" y="4"/>
                  </a:lnTo>
                  <a:lnTo>
                    <a:pt x="18" y="2"/>
                  </a:lnTo>
                  <a:lnTo>
                    <a:pt x="16" y="2"/>
                  </a:lnTo>
                  <a:lnTo>
                    <a:pt x="16" y="0"/>
                  </a:lnTo>
                  <a:lnTo>
                    <a:pt x="14" y="0"/>
                  </a:lnTo>
                  <a:close/>
                </a:path>
              </a:pathLst>
            </a:custGeom>
            <a:solidFill>
              <a:schemeClr val="tx2"/>
            </a:solidFill>
            <a:ln w="3175">
              <a:solidFill>
                <a:schemeClr val="bg1"/>
              </a:solidFill>
              <a:round/>
              <a:headEnd/>
              <a:tailEnd/>
            </a:ln>
          </p:spPr>
          <p:txBody>
            <a:bodyPr/>
            <a:lstStyle/>
            <a:p>
              <a:endParaRPr lang="fr-FR" dirty="0"/>
            </a:p>
          </p:txBody>
        </p:sp>
        <p:sp>
          <p:nvSpPr>
            <p:cNvPr id="5633" name="Freeform 702"/>
            <p:cNvSpPr>
              <a:spLocks/>
            </p:cNvSpPr>
            <p:nvPr/>
          </p:nvSpPr>
          <p:spPr bwMode="auto">
            <a:xfrm>
              <a:off x="1446" y="2425"/>
              <a:ext cx="18" cy="38"/>
            </a:xfrm>
            <a:custGeom>
              <a:avLst/>
              <a:gdLst>
                <a:gd name="T0" fmla="*/ 14 w 18"/>
                <a:gd name="T1" fmla="*/ 0 h 38"/>
                <a:gd name="T2" fmla="*/ 12 w 18"/>
                <a:gd name="T3" fmla="*/ 0 h 38"/>
                <a:gd name="T4" fmla="*/ 10 w 18"/>
                <a:gd name="T5" fmla="*/ 0 h 38"/>
                <a:gd name="T6" fmla="*/ 6 w 18"/>
                <a:gd name="T7" fmla="*/ 8 h 38"/>
                <a:gd name="T8" fmla="*/ 2 w 18"/>
                <a:gd name="T9" fmla="*/ 8 h 38"/>
                <a:gd name="T10" fmla="*/ 0 w 18"/>
                <a:gd name="T11" fmla="*/ 38 h 38"/>
                <a:gd name="T12" fmla="*/ 2 w 18"/>
                <a:gd name="T13" fmla="*/ 38 h 38"/>
                <a:gd name="T14" fmla="*/ 6 w 18"/>
                <a:gd name="T15" fmla="*/ 38 h 38"/>
                <a:gd name="T16" fmla="*/ 6 w 18"/>
                <a:gd name="T17" fmla="*/ 36 h 38"/>
                <a:gd name="T18" fmla="*/ 12 w 18"/>
                <a:gd name="T19" fmla="*/ 30 h 38"/>
                <a:gd name="T20" fmla="*/ 14 w 18"/>
                <a:gd name="T21" fmla="*/ 28 h 38"/>
                <a:gd name="T22" fmla="*/ 16 w 18"/>
                <a:gd name="T23" fmla="*/ 10 h 38"/>
                <a:gd name="T24" fmla="*/ 18 w 18"/>
                <a:gd name="T25" fmla="*/ 4 h 38"/>
                <a:gd name="T26" fmla="*/ 18 w 18"/>
                <a:gd name="T27" fmla="*/ 2 h 38"/>
                <a:gd name="T28" fmla="*/ 16 w 18"/>
                <a:gd name="T29" fmla="*/ 2 h 38"/>
                <a:gd name="T30" fmla="*/ 16 w 1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8"/>
                <a:gd name="T50" fmla="*/ 18 w 1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8">
                  <a:moveTo>
                    <a:pt x="14" y="0"/>
                  </a:moveTo>
                  <a:lnTo>
                    <a:pt x="12" y="0"/>
                  </a:lnTo>
                  <a:lnTo>
                    <a:pt x="10" y="0"/>
                  </a:lnTo>
                  <a:lnTo>
                    <a:pt x="6" y="8"/>
                  </a:lnTo>
                  <a:lnTo>
                    <a:pt x="2" y="8"/>
                  </a:lnTo>
                  <a:lnTo>
                    <a:pt x="0" y="38"/>
                  </a:lnTo>
                  <a:lnTo>
                    <a:pt x="2" y="38"/>
                  </a:lnTo>
                  <a:lnTo>
                    <a:pt x="6" y="38"/>
                  </a:lnTo>
                  <a:lnTo>
                    <a:pt x="6" y="36"/>
                  </a:lnTo>
                  <a:lnTo>
                    <a:pt x="12" y="30"/>
                  </a:lnTo>
                  <a:lnTo>
                    <a:pt x="14" y="28"/>
                  </a:lnTo>
                  <a:lnTo>
                    <a:pt x="16" y="10"/>
                  </a:lnTo>
                  <a:lnTo>
                    <a:pt x="18" y="4"/>
                  </a:lnTo>
                  <a:lnTo>
                    <a:pt x="18" y="2"/>
                  </a:lnTo>
                  <a:lnTo>
                    <a:pt x="16" y="2"/>
                  </a:lnTo>
                  <a:lnTo>
                    <a:pt x="16" y="0"/>
                  </a:lnTo>
                </a:path>
              </a:pathLst>
            </a:custGeom>
            <a:solidFill>
              <a:schemeClr val="tx2"/>
            </a:solidFill>
            <a:ln w="3175">
              <a:solidFill>
                <a:schemeClr val="bg1"/>
              </a:solidFill>
              <a:round/>
              <a:headEnd/>
              <a:tailEnd/>
            </a:ln>
          </p:spPr>
          <p:txBody>
            <a:bodyPr/>
            <a:lstStyle/>
            <a:p>
              <a:endParaRPr lang="fr-FR" dirty="0"/>
            </a:p>
          </p:txBody>
        </p:sp>
        <p:sp>
          <p:nvSpPr>
            <p:cNvPr id="5634" name="Freeform 703"/>
            <p:cNvSpPr>
              <a:spLocks/>
            </p:cNvSpPr>
            <p:nvPr/>
          </p:nvSpPr>
          <p:spPr bwMode="auto">
            <a:xfrm>
              <a:off x="1434" y="2487"/>
              <a:ext cx="34" cy="20"/>
            </a:xfrm>
            <a:custGeom>
              <a:avLst/>
              <a:gdLst>
                <a:gd name="T0" fmla="*/ 10 w 34"/>
                <a:gd name="T1" fmla="*/ 0 h 20"/>
                <a:gd name="T2" fmla="*/ 8 w 34"/>
                <a:gd name="T3" fmla="*/ 0 h 20"/>
                <a:gd name="T4" fmla="*/ 8 w 34"/>
                <a:gd name="T5" fmla="*/ 2 h 20"/>
                <a:gd name="T6" fmla="*/ 8 w 34"/>
                <a:gd name="T7" fmla="*/ 4 h 20"/>
                <a:gd name="T8" fmla="*/ 6 w 34"/>
                <a:gd name="T9" fmla="*/ 4 h 20"/>
                <a:gd name="T10" fmla="*/ 4 w 34"/>
                <a:gd name="T11" fmla="*/ 6 h 20"/>
                <a:gd name="T12" fmla="*/ 2 w 34"/>
                <a:gd name="T13" fmla="*/ 8 h 20"/>
                <a:gd name="T14" fmla="*/ 0 w 34"/>
                <a:gd name="T15" fmla="*/ 10 h 20"/>
                <a:gd name="T16" fmla="*/ 2 w 34"/>
                <a:gd name="T17" fmla="*/ 12 h 20"/>
                <a:gd name="T18" fmla="*/ 22 w 34"/>
                <a:gd name="T19" fmla="*/ 18 h 20"/>
                <a:gd name="T20" fmla="*/ 28 w 34"/>
                <a:gd name="T21" fmla="*/ 20 h 20"/>
                <a:gd name="T22" fmla="*/ 34 w 34"/>
                <a:gd name="T23" fmla="*/ 18 h 20"/>
                <a:gd name="T24" fmla="*/ 34 w 34"/>
                <a:gd name="T25" fmla="*/ 16 h 20"/>
                <a:gd name="T26" fmla="*/ 34 w 34"/>
                <a:gd name="T27" fmla="*/ 10 h 20"/>
                <a:gd name="T28" fmla="*/ 32 w 34"/>
                <a:gd name="T29" fmla="*/ 8 h 20"/>
                <a:gd name="T30" fmla="*/ 30 w 34"/>
                <a:gd name="T31" fmla="*/ 8 h 20"/>
                <a:gd name="T32" fmla="*/ 28 w 34"/>
                <a:gd name="T33" fmla="*/ 8 h 20"/>
                <a:gd name="T34" fmla="*/ 26 w 34"/>
                <a:gd name="T35" fmla="*/ 8 h 20"/>
                <a:gd name="T36" fmla="*/ 24 w 34"/>
                <a:gd name="T37" fmla="*/ 8 h 20"/>
                <a:gd name="T38" fmla="*/ 22 w 34"/>
                <a:gd name="T39" fmla="*/ 8 h 20"/>
                <a:gd name="T40" fmla="*/ 22 w 34"/>
                <a:gd name="T41" fmla="*/ 6 h 20"/>
                <a:gd name="T42" fmla="*/ 20 w 34"/>
                <a:gd name="T43" fmla="*/ 6 h 20"/>
                <a:gd name="T44" fmla="*/ 18 w 34"/>
                <a:gd name="T45" fmla="*/ 4 h 20"/>
                <a:gd name="T46" fmla="*/ 16 w 34"/>
                <a:gd name="T47" fmla="*/ 4 h 20"/>
                <a:gd name="T48" fmla="*/ 14 w 34"/>
                <a:gd name="T49" fmla="*/ 0 h 20"/>
                <a:gd name="T50" fmla="*/ 12 w 34"/>
                <a:gd name="T51" fmla="*/ 0 h 20"/>
                <a:gd name="T52" fmla="*/ 12 w 34"/>
                <a:gd name="T53" fmla="*/ 0 h 20"/>
                <a:gd name="T54" fmla="*/ 10 w 34"/>
                <a:gd name="T55" fmla="*/ 0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
                <a:gd name="T85" fmla="*/ 0 h 20"/>
                <a:gd name="T86" fmla="*/ 34 w 34"/>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 h="20">
                  <a:moveTo>
                    <a:pt x="10" y="0"/>
                  </a:moveTo>
                  <a:lnTo>
                    <a:pt x="8" y="0"/>
                  </a:lnTo>
                  <a:lnTo>
                    <a:pt x="8" y="2"/>
                  </a:lnTo>
                  <a:lnTo>
                    <a:pt x="8" y="4"/>
                  </a:lnTo>
                  <a:lnTo>
                    <a:pt x="6" y="4"/>
                  </a:lnTo>
                  <a:lnTo>
                    <a:pt x="4" y="6"/>
                  </a:lnTo>
                  <a:lnTo>
                    <a:pt x="2" y="8"/>
                  </a:lnTo>
                  <a:lnTo>
                    <a:pt x="0" y="10"/>
                  </a:lnTo>
                  <a:lnTo>
                    <a:pt x="2" y="12"/>
                  </a:lnTo>
                  <a:lnTo>
                    <a:pt x="22" y="18"/>
                  </a:lnTo>
                  <a:lnTo>
                    <a:pt x="28" y="20"/>
                  </a:lnTo>
                  <a:lnTo>
                    <a:pt x="34" y="18"/>
                  </a:lnTo>
                  <a:lnTo>
                    <a:pt x="34" y="16"/>
                  </a:lnTo>
                  <a:lnTo>
                    <a:pt x="34" y="10"/>
                  </a:lnTo>
                  <a:lnTo>
                    <a:pt x="32" y="8"/>
                  </a:lnTo>
                  <a:lnTo>
                    <a:pt x="30" y="8"/>
                  </a:lnTo>
                  <a:lnTo>
                    <a:pt x="28" y="8"/>
                  </a:lnTo>
                  <a:lnTo>
                    <a:pt x="26" y="8"/>
                  </a:lnTo>
                  <a:lnTo>
                    <a:pt x="24" y="8"/>
                  </a:lnTo>
                  <a:lnTo>
                    <a:pt x="22" y="8"/>
                  </a:lnTo>
                  <a:lnTo>
                    <a:pt x="22" y="6"/>
                  </a:lnTo>
                  <a:lnTo>
                    <a:pt x="20" y="6"/>
                  </a:lnTo>
                  <a:lnTo>
                    <a:pt x="18" y="4"/>
                  </a:lnTo>
                  <a:lnTo>
                    <a:pt x="16" y="4"/>
                  </a:lnTo>
                  <a:lnTo>
                    <a:pt x="14" y="0"/>
                  </a:lnTo>
                  <a:lnTo>
                    <a:pt x="12" y="0"/>
                  </a:lnTo>
                  <a:lnTo>
                    <a:pt x="10" y="0"/>
                  </a:lnTo>
                  <a:close/>
                </a:path>
              </a:pathLst>
            </a:custGeom>
            <a:solidFill>
              <a:schemeClr val="tx2"/>
            </a:solidFill>
            <a:ln w="3175">
              <a:solidFill>
                <a:schemeClr val="bg1"/>
              </a:solidFill>
              <a:round/>
              <a:headEnd/>
              <a:tailEnd/>
            </a:ln>
          </p:spPr>
          <p:txBody>
            <a:bodyPr/>
            <a:lstStyle/>
            <a:p>
              <a:endParaRPr lang="fr-FR" dirty="0"/>
            </a:p>
          </p:txBody>
        </p:sp>
        <p:sp>
          <p:nvSpPr>
            <p:cNvPr id="5635" name="Freeform 704"/>
            <p:cNvSpPr>
              <a:spLocks/>
            </p:cNvSpPr>
            <p:nvPr/>
          </p:nvSpPr>
          <p:spPr bwMode="auto">
            <a:xfrm>
              <a:off x="1434" y="2487"/>
              <a:ext cx="34" cy="20"/>
            </a:xfrm>
            <a:custGeom>
              <a:avLst/>
              <a:gdLst>
                <a:gd name="T0" fmla="*/ 10 w 34"/>
                <a:gd name="T1" fmla="*/ 0 h 20"/>
                <a:gd name="T2" fmla="*/ 8 w 34"/>
                <a:gd name="T3" fmla="*/ 0 h 20"/>
                <a:gd name="T4" fmla="*/ 8 w 34"/>
                <a:gd name="T5" fmla="*/ 2 h 20"/>
                <a:gd name="T6" fmla="*/ 8 w 34"/>
                <a:gd name="T7" fmla="*/ 4 h 20"/>
                <a:gd name="T8" fmla="*/ 6 w 34"/>
                <a:gd name="T9" fmla="*/ 4 h 20"/>
                <a:gd name="T10" fmla="*/ 4 w 34"/>
                <a:gd name="T11" fmla="*/ 6 h 20"/>
                <a:gd name="T12" fmla="*/ 2 w 34"/>
                <a:gd name="T13" fmla="*/ 8 h 20"/>
                <a:gd name="T14" fmla="*/ 0 w 34"/>
                <a:gd name="T15" fmla="*/ 10 h 20"/>
                <a:gd name="T16" fmla="*/ 2 w 34"/>
                <a:gd name="T17" fmla="*/ 12 h 20"/>
                <a:gd name="T18" fmla="*/ 22 w 34"/>
                <a:gd name="T19" fmla="*/ 18 h 20"/>
                <a:gd name="T20" fmla="*/ 28 w 34"/>
                <a:gd name="T21" fmla="*/ 20 h 20"/>
                <a:gd name="T22" fmla="*/ 34 w 34"/>
                <a:gd name="T23" fmla="*/ 18 h 20"/>
                <a:gd name="T24" fmla="*/ 34 w 34"/>
                <a:gd name="T25" fmla="*/ 16 h 20"/>
                <a:gd name="T26" fmla="*/ 34 w 34"/>
                <a:gd name="T27" fmla="*/ 10 h 20"/>
                <a:gd name="T28" fmla="*/ 32 w 34"/>
                <a:gd name="T29" fmla="*/ 8 h 20"/>
                <a:gd name="T30" fmla="*/ 30 w 34"/>
                <a:gd name="T31" fmla="*/ 8 h 20"/>
                <a:gd name="T32" fmla="*/ 28 w 34"/>
                <a:gd name="T33" fmla="*/ 8 h 20"/>
                <a:gd name="T34" fmla="*/ 26 w 34"/>
                <a:gd name="T35" fmla="*/ 8 h 20"/>
                <a:gd name="T36" fmla="*/ 24 w 34"/>
                <a:gd name="T37" fmla="*/ 8 h 20"/>
                <a:gd name="T38" fmla="*/ 22 w 34"/>
                <a:gd name="T39" fmla="*/ 8 h 20"/>
                <a:gd name="T40" fmla="*/ 22 w 34"/>
                <a:gd name="T41" fmla="*/ 6 h 20"/>
                <a:gd name="T42" fmla="*/ 20 w 34"/>
                <a:gd name="T43" fmla="*/ 6 h 20"/>
                <a:gd name="T44" fmla="*/ 18 w 34"/>
                <a:gd name="T45" fmla="*/ 4 h 20"/>
                <a:gd name="T46" fmla="*/ 16 w 34"/>
                <a:gd name="T47" fmla="*/ 4 h 20"/>
                <a:gd name="T48" fmla="*/ 14 w 34"/>
                <a:gd name="T49" fmla="*/ 0 h 20"/>
                <a:gd name="T50" fmla="*/ 12 w 34"/>
                <a:gd name="T51" fmla="*/ 0 h 20"/>
                <a:gd name="T52" fmla="*/ 12 w 34"/>
                <a:gd name="T53" fmla="*/ 0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20"/>
                <a:gd name="T83" fmla="*/ 34 w 34"/>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20">
                  <a:moveTo>
                    <a:pt x="10" y="0"/>
                  </a:moveTo>
                  <a:lnTo>
                    <a:pt x="8" y="0"/>
                  </a:lnTo>
                  <a:lnTo>
                    <a:pt x="8" y="2"/>
                  </a:lnTo>
                  <a:lnTo>
                    <a:pt x="8" y="4"/>
                  </a:lnTo>
                  <a:lnTo>
                    <a:pt x="6" y="4"/>
                  </a:lnTo>
                  <a:lnTo>
                    <a:pt x="4" y="6"/>
                  </a:lnTo>
                  <a:lnTo>
                    <a:pt x="2" y="8"/>
                  </a:lnTo>
                  <a:lnTo>
                    <a:pt x="0" y="10"/>
                  </a:lnTo>
                  <a:lnTo>
                    <a:pt x="2" y="12"/>
                  </a:lnTo>
                  <a:lnTo>
                    <a:pt x="22" y="18"/>
                  </a:lnTo>
                  <a:lnTo>
                    <a:pt x="28" y="20"/>
                  </a:lnTo>
                  <a:lnTo>
                    <a:pt x="34" y="18"/>
                  </a:lnTo>
                  <a:lnTo>
                    <a:pt x="34" y="16"/>
                  </a:lnTo>
                  <a:lnTo>
                    <a:pt x="34" y="10"/>
                  </a:lnTo>
                  <a:lnTo>
                    <a:pt x="32" y="8"/>
                  </a:lnTo>
                  <a:lnTo>
                    <a:pt x="30" y="8"/>
                  </a:lnTo>
                  <a:lnTo>
                    <a:pt x="28" y="8"/>
                  </a:lnTo>
                  <a:lnTo>
                    <a:pt x="26" y="8"/>
                  </a:lnTo>
                  <a:lnTo>
                    <a:pt x="24" y="8"/>
                  </a:lnTo>
                  <a:lnTo>
                    <a:pt x="22" y="8"/>
                  </a:lnTo>
                  <a:lnTo>
                    <a:pt x="22" y="6"/>
                  </a:lnTo>
                  <a:lnTo>
                    <a:pt x="20" y="6"/>
                  </a:lnTo>
                  <a:lnTo>
                    <a:pt x="18" y="4"/>
                  </a:lnTo>
                  <a:lnTo>
                    <a:pt x="16" y="4"/>
                  </a:lnTo>
                  <a:lnTo>
                    <a:pt x="14" y="0"/>
                  </a:lnTo>
                  <a:lnTo>
                    <a:pt x="12" y="0"/>
                  </a:lnTo>
                </a:path>
              </a:pathLst>
            </a:custGeom>
            <a:solidFill>
              <a:schemeClr val="tx2"/>
            </a:solidFill>
            <a:ln w="3175">
              <a:solidFill>
                <a:schemeClr val="bg1"/>
              </a:solidFill>
              <a:round/>
              <a:headEnd/>
              <a:tailEnd/>
            </a:ln>
          </p:spPr>
          <p:txBody>
            <a:bodyPr/>
            <a:lstStyle/>
            <a:p>
              <a:endParaRPr lang="fr-FR" dirty="0"/>
            </a:p>
          </p:txBody>
        </p:sp>
        <p:sp>
          <p:nvSpPr>
            <p:cNvPr id="5636" name="Freeform 705"/>
            <p:cNvSpPr>
              <a:spLocks/>
            </p:cNvSpPr>
            <p:nvPr/>
          </p:nvSpPr>
          <p:spPr bwMode="auto">
            <a:xfrm>
              <a:off x="1498" y="2537"/>
              <a:ext cx="48" cy="41"/>
            </a:xfrm>
            <a:custGeom>
              <a:avLst/>
              <a:gdLst>
                <a:gd name="T0" fmla="*/ 32 w 48"/>
                <a:gd name="T1" fmla="*/ 4 h 41"/>
                <a:gd name="T2" fmla="*/ 26 w 48"/>
                <a:gd name="T3" fmla="*/ 6 h 41"/>
                <a:gd name="T4" fmla="*/ 18 w 48"/>
                <a:gd name="T5" fmla="*/ 2 h 41"/>
                <a:gd name="T6" fmla="*/ 12 w 48"/>
                <a:gd name="T7" fmla="*/ 2 h 41"/>
                <a:gd name="T8" fmla="*/ 4 w 48"/>
                <a:gd name="T9" fmla="*/ 0 h 41"/>
                <a:gd name="T10" fmla="*/ 2 w 48"/>
                <a:gd name="T11" fmla="*/ 0 h 41"/>
                <a:gd name="T12" fmla="*/ 0 w 48"/>
                <a:gd name="T13" fmla="*/ 2 h 41"/>
                <a:gd name="T14" fmla="*/ 0 w 48"/>
                <a:gd name="T15" fmla="*/ 4 h 41"/>
                <a:gd name="T16" fmla="*/ 0 w 48"/>
                <a:gd name="T17" fmla="*/ 6 h 41"/>
                <a:gd name="T18" fmla="*/ 0 w 48"/>
                <a:gd name="T19" fmla="*/ 8 h 41"/>
                <a:gd name="T20" fmla="*/ 0 w 48"/>
                <a:gd name="T21" fmla="*/ 11 h 41"/>
                <a:gd name="T22" fmla="*/ 2 w 48"/>
                <a:gd name="T23" fmla="*/ 15 h 41"/>
                <a:gd name="T24" fmla="*/ 2 w 48"/>
                <a:gd name="T25" fmla="*/ 17 h 41"/>
                <a:gd name="T26" fmla="*/ 4 w 48"/>
                <a:gd name="T27" fmla="*/ 19 h 41"/>
                <a:gd name="T28" fmla="*/ 6 w 48"/>
                <a:gd name="T29" fmla="*/ 19 h 41"/>
                <a:gd name="T30" fmla="*/ 12 w 48"/>
                <a:gd name="T31" fmla="*/ 21 h 41"/>
                <a:gd name="T32" fmla="*/ 12 w 48"/>
                <a:gd name="T33" fmla="*/ 19 h 41"/>
                <a:gd name="T34" fmla="*/ 12 w 48"/>
                <a:gd name="T35" fmla="*/ 17 h 41"/>
                <a:gd name="T36" fmla="*/ 10 w 48"/>
                <a:gd name="T37" fmla="*/ 17 h 41"/>
                <a:gd name="T38" fmla="*/ 10 w 48"/>
                <a:gd name="T39" fmla="*/ 15 h 41"/>
                <a:gd name="T40" fmla="*/ 12 w 48"/>
                <a:gd name="T41" fmla="*/ 15 h 41"/>
                <a:gd name="T42" fmla="*/ 14 w 48"/>
                <a:gd name="T43" fmla="*/ 15 h 41"/>
                <a:gd name="T44" fmla="*/ 18 w 48"/>
                <a:gd name="T45" fmla="*/ 19 h 41"/>
                <a:gd name="T46" fmla="*/ 18 w 48"/>
                <a:gd name="T47" fmla="*/ 21 h 41"/>
                <a:gd name="T48" fmla="*/ 20 w 48"/>
                <a:gd name="T49" fmla="*/ 23 h 41"/>
                <a:gd name="T50" fmla="*/ 28 w 48"/>
                <a:gd name="T51" fmla="*/ 27 h 41"/>
                <a:gd name="T52" fmla="*/ 32 w 48"/>
                <a:gd name="T53" fmla="*/ 31 h 41"/>
                <a:gd name="T54" fmla="*/ 32 w 48"/>
                <a:gd name="T55" fmla="*/ 37 h 41"/>
                <a:gd name="T56" fmla="*/ 32 w 48"/>
                <a:gd name="T57" fmla="*/ 39 h 41"/>
                <a:gd name="T58" fmla="*/ 34 w 48"/>
                <a:gd name="T59" fmla="*/ 39 h 41"/>
                <a:gd name="T60" fmla="*/ 38 w 48"/>
                <a:gd name="T61" fmla="*/ 39 h 41"/>
                <a:gd name="T62" fmla="*/ 36 w 48"/>
                <a:gd name="T63" fmla="*/ 37 h 41"/>
                <a:gd name="T64" fmla="*/ 38 w 48"/>
                <a:gd name="T65" fmla="*/ 35 h 41"/>
                <a:gd name="T66" fmla="*/ 38 w 48"/>
                <a:gd name="T67" fmla="*/ 37 h 41"/>
                <a:gd name="T68" fmla="*/ 40 w 48"/>
                <a:gd name="T69" fmla="*/ 39 h 41"/>
                <a:gd name="T70" fmla="*/ 42 w 48"/>
                <a:gd name="T71" fmla="*/ 41 h 41"/>
                <a:gd name="T72" fmla="*/ 44 w 48"/>
                <a:gd name="T73" fmla="*/ 39 h 41"/>
                <a:gd name="T74" fmla="*/ 44 w 48"/>
                <a:gd name="T75" fmla="*/ 37 h 41"/>
                <a:gd name="T76" fmla="*/ 44 w 48"/>
                <a:gd name="T77" fmla="*/ 35 h 41"/>
                <a:gd name="T78" fmla="*/ 46 w 48"/>
                <a:gd name="T79" fmla="*/ 33 h 41"/>
                <a:gd name="T80" fmla="*/ 46 w 48"/>
                <a:gd name="T81" fmla="*/ 31 h 41"/>
                <a:gd name="T82" fmla="*/ 44 w 48"/>
                <a:gd name="T83" fmla="*/ 29 h 41"/>
                <a:gd name="T84" fmla="*/ 44 w 48"/>
                <a:gd name="T85" fmla="*/ 25 h 41"/>
                <a:gd name="T86" fmla="*/ 46 w 48"/>
                <a:gd name="T87" fmla="*/ 23 h 41"/>
                <a:gd name="T88" fmla="*/ 48 w 48"/>
                <a:gd name="T89" fmla="*/ 23 h 41"/>
                <a:gd name="T90" fmla="*/ 36 w 48"/>
                <a:gd name="T91" fmla="*/ 11 h 41"/>
                <a:gd name="T92" fmla="*/ 34 w 48"/>
                <a:gd name="T93" fmla="*/ 4 h 41"/>
                <a:gd name="T94" fmla="*/ 32 w 48"/>
                <a:gd name="T95" fmla="*/ 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1"/>
                <a:gd name="T146" fmla="*/ 48 w 4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1">
                  <a:moveTo>
                    <a:pt x="32" y="4"/>
                  </a:moveTo>
                  <a:lnTo>
                    <a:pt x="26" y="6"/>
                  </a:lnTo>
                  <a:lnTo>
                    <a:pt x="18" y="2"/>
                  </a:lnTo>
                  <a:lnTo>
                    <a:pt x="12" y="2"/>
                  </a:lnTo>
                  <a:lnTo>
                    <a:pt x="4" y="0"/>
                  </a:lnTo>
                  <a:lnTo>
                    <a:pt x="2" y="0"/>
                  </a:lnTo>
                  <a:lnTo>
                    <a:pt x="0" y="2"/>
                  </a:lnTo>
                  <a:lnTo>
                    <a:pt x="0" y="4"/>
                  </a:lnTo>
                  <a:lnTo>
                    <a:pt x="0" y="6"/>
                  </a:lnTo>
                  <a:lnTo>
                    <a:pt x="0" y="8"/>
                  </a:lnTo>
                  <a:lnTo>
                    <a:pt x="0" y="11"/>
                  </a:lnTo>
                  <a:lnTo>
                    <a:pt x="2" y="15"/>
                  </a:lnTo>
                  <a:lnTo>
                    <a:pt x="2" y="17"/>
                  </a:lnTo>
                  <a:lnTo>
                    <a:pt x="4" y="19"/>
                  </a:lnTo>
                  <a:lnTo>
                    <a:pt x="6" y="19"/>
                  </a:lnTo>
                  <a:lnTo>
                    <a:pt x="12" y="21"/>
                  </a:lnTo>
                  <a:lnTo>
                    <a:pt x="12" y="19"/>
                  </a:lnTo>
                  <a:lnTo>
                    <a:pt x="12" y="17"/>
                  </a:lnTo>
                  <a:lnTo>
                    <a:pt x="10" y="17"/>
                  </a:lnTo>
                  <a:lnTo>
                    <a:pt x="10" y="15"/>
                  </a:lnTo>
                  <a:lnTo>
                    <a:pt x="12" y="15"/>
                  </a:lnTo>
                  <a:lnTo>
                    <a:pt x="14" y="15"/>
                  </a:lnTo>
                  <a:lnTo>
                    <a:pt x="18" y="19"/>
                  </a:lnTo>
                  <a:lnTo>
                    <a:pt x="18" y="21"/>
                  </a:lnTo>
                  <a:lnTo>
                    <a:pt x="20" y="23"/>
                  </a:lnTo>
                  <a:lnTo>
                    <a:pt x="28" y="27"/>
                  </a:lnTo>
                  <a:lnTo>
                    <a:pt x="32" y="31"/>
                  </a:lnTo>
                  <a:lnTo>
                    <a:pt x="32" y="37"/>
                  </a:lnTo>
                  <a:lnTo>
                    <a:pt x="32" y="39"/>
                  </a:lnTo>
                  <a:lnTo>
                    <a:pt x="34" y="39"/>
                  </a:lnTo>
                  <a:lnTo>
                    <a:pt x="38" y="39"/>
                  </a:lnTo>
                  <a:lnTo>
                    <a:pt x="36" y="37"/>
                  </a:lnTo>
                  <a:lnTo>
                    <a:pt x="38" y="35"/>
                  </a:lnTo>
                  <a:lnTo>
                    <a:pt x="38" y="37"/>
                  </a:lnTo>
                  <a:lnTo>
                    <a:pt x="40" y="39"/>
                  </a:lnTo>
                  <a:lnTo>
                    <a:pt x="42" y="41"/>
                  </a:lnTo>
                  <a:lnTo>
                    <a:pt x="44" y="39"/>
                  </a:lnTo>
                  <a:lnTo>
                    <a:pt x="44" y="37"/>
                  </a:lnTo>
                  <a:lnTo>
                    <a:pt x="44" y="35"/>
                  </a:lnTo>
                  <a:lnTo>
                    <a:pt x="46" y="33"/>
                  </a:lnTo>
                  <a:lnTo>
                    <a:pt x="46" y="31"/>
                  </a:lnTo>
                  <a:lnTo>
                    <a:pt x="44" y="29"/>
                  </a:lnTo>
                  <a:lnTo>
                    <a:pt x="44" y="25"/>
                  </a:lnTo>
                  <a:lnTo>
                    <a:pt x="46" y="23"/>
                  </a:lnTo>
                  <a:lnTo>
                    <a:pt x="48" y="23"/>
                  </a:lnTo>
                  <a:lnTo>
                    <a:pt x="36" y="11"/>
                  </a:lnTo>
                  <a:lnTo>
                    <a:pt x="34" y="4"/>
                  </a:lnTo>
                  <a:lnTo>
                    <a:pt x="32" y="4"/>
                  </a:lnTo>
                  <a:close/>
                </a:path>
              </a:pathLst>
            </a:custGeom>
            <a:solidFill>
              <a:schemeClr val="tx2"/>
            </a:solidFill>
            <a:ln w="3175">
              <a:solidFill>
                <a:schemeClr val="bg1"/>
              </a:solidFill>
              <a:round/>
              <a:headEnd/>
              <a:tailEnd/>
            </a:ln>
          </p:spPr>
          <p:txBody>
            <a:bodyPr/>
            <a:lstStyle/>
            <a:p>
              <a:endParaRPr lang="fr-FR" dirty="0"/>
            </a:p>
          </p:txBody>
        </p:sp>
        <p:sp>
          <p:nvSpPr>
            <p:cNvPr id="5637" name="Freeform 706"/>
            <p:cNvSpPr>
              <a:spLocks/>
            </p:cNvSpPr>
            <p:nvPr/>
          </p:nvSpPr>
          <p:spPr bwMode="auto">
            <a:xfrm>
              <a:off x="1498" y="2537"/>
              <a:ext cx="48" cy="41"/>
            </a:xfrm>
            <a:custGeom>
              <a:avLst/>
              <a:gdLst>
                <a:gd name="T0" fmla="*/ 32 w 48"/>
                <a:gd name="T1" fmla="*/ 4 h 41"/>
                <a:gd name="T2" fmla="*/ 26 w 48"/>
                <a:gd name="T3" fmla="*/ 6 h 41"/>
                <a:gd name="T4" fmla="*/ 18 w 48"/>
                <a:gd name="T5" fmla="*/ 2 h 41"/>
                <a:gd name="T6" fmla="*/ 12 w 48"/>
                <a:gd name="T7" fmla="*/ 2 h 41"/>
                <a:gd name="T8" fmla="*/ 4 w 48"/>
                <a:gd name="T9" fmla="*/ 0 h 41"/>
                <a:gd name="T10" fmla="*/ 2 w 48"/>
                <a:gd name="T11" fmla="*/ 0 h 41"/>
                <a:gd name="T12" fmla="*/ 0 w 48"/>
                <a:gd name="T13" fmla="*/ 2 h 41"/>
                <a:gd name="T14" fmla="*/ 0 w 48"/>
                <a:gd name="T15" fmla="*/ 4 h 41"/>
                <a:gd name="T16" fmla="*/ 0 w 48"/>
                <a:gd name="T17" fmla="*/ 6 h 41"/>
                <a:gd name="T18" fmla="*/ 0 w 48"/>
                <a:gd name="T19" fmla="*/ 8 h 41"/>
                <a:gd name="T20" fmla="*/ 0 w 48"/>
                <a:gd name="T21" fmla="*/ 11 h 41"/>
                <a:gd name="T22" fmla="*/ 2 w 48"/>
                <a:gd name="T23" fmla="*/ 15 h 41"/>
                <a:gd name="T24" fmla="*/ 2 w 48"/>
                <a:gd name="T25" fmla="*/ 17 h 41"/>
                <a:gd name="T26" fmla="*/ 4 w 48"/>
                <a:gd name="T27" fmla="*/ 19 h 41"/>
                <a:gd name="T28" fmla="*/ 6 w 48"/>
                <a:gd name="T29" fmla="*/ 19 h 41"/>
                <a:gd name="T30" fmla="*/ 12 w 48"/>
                <a:gd name="T31" fmla="*/ 21 h 41"/>
                <a:gd name="T32" fmla="*/ 12 w 48"/>
                <a:gd name="T33" fmla="*/ 19 h 41"/>
                <a:gd name="T34" fmla="*/ 12 w 48"/>
                <a:gd name="T35" fmla="*/ 17 h 41"/>
                <a:gd name="T36" fmla="*/ 10 w 48"/>
                <a:gd name="T37" fmla="*/ 17 h 41"/>
                <a:gd name="T38" fmla="*/ 10 w 48"/>
                <a:gd name="T39" fmla="*/ 15 h 41"/>
                <a:gd name="T40" fmla="*/ 12 w 48"/>
                <a:gd name="T41" fmla="*/ 15 h 41"/>
                <a:gd name="T42" fmla="*/ 14 w 48"/>
                <a:gd name="T43" fmla="*/ 15 h 41"/>
                <a:gd name="T44" fmla="*/ 18 w 48"/>
                <a:gd name="T45" fmla="*/ 19 h 41"/>
                <a:gd name="T46" fmla="*/ 18 w 48"/>
                <a:gd name="T47" fmla="*/ 21 h 41"/>
                <a:gd name="T48" fmla="*/ 20 w 48"/>
                <a:gd name="T49" fmla="*/ 23 h 41"/>
                <a:gd name="T50" fmla="*/ 28 w 48"/>
                <a:gd name="T51" fmla="*/ 27 h 41"/>
                <a:gd name="T52" fmla="*/ 32 w 48"/>
                <a:gd name="T53" fmla="*/ 31 h 41"/>
                <a:gd name="T54" fmla="*/ 32 w 48"/>
                <a:gd name="T55" fmla="*/ 37 h 41"/>
                <a:gd name="T56" fmla="*/ 32 w 48"/>
                <a:gd name="T57" fmla="*/ 39 h 41"/>
                <a:gd name="T58" fmla="*/ 34 w 48"/>
                <a:gd name="T59" fmla="*/ 39 h 41"/>
                <a:gd name="T60" fmla="*/ 38 w 48"/>
                <a:gd name="T61" fmla="*/ 39 h 41"/>
                <a:gd name="T62" fmla="*/ 36 w 48"/>
                <a:gd name="T63" fmla="*/ 37 h 41"/>
                <a:gd name="T64" fmla="*/ 38 w 48"/>
                <a:gd name="T65" fmla="*/ 35 h 41"/>
                <a:gd name="T66" fmla="*/ 38 w 48"/>
                <a:gd name="T67" fmla="*/ 37 h 41"/>
                <a:gd name="T68" fmla="*/ 40 w 48"/>
                <a:gd name="T69" fmla="*/ 39 h 41"/>
                <a:gd name="T70" fmla="*/ 42 w 48"/>
                <a:gd name="T71" fmla="*/ 41 h 41"/>
                <a:gd name="T72" fmla="*/ 44 w 48"/>
                <a:gd name="T73" fmla="*/ 39 h 41"/>
                <a:gd name="T74" fmla="*/ 44 w 48"/>
                <a:gd name="T75" fmla="*/ 37 h 41"/>
                <a:gd name="T76" fmla="*/ 44 w 48"/>
                <a:gd name="T77" fmla="*/ 35 h 41"/>
                <a:gd name="T78" fmla="*/ 46 w 48"/>
                <a:gd name="T79" fmla="*/ 33 h 41"/>
                <a:gd name="T80" fmla="*/ 46 w 48"/>
                <a:gd name="T81" fmla="*/ 31 h 41"/>
                <a:gd name="T82" fmla="*/ 44 w 48"/>
                <a:gd name="T83" fmla="*/ 29 h 41"/>
                <a:gd name="T84" fmla="*/ 44 w 48"/>
                <a:gd name="T85" fmla="*/ 25 h 41"/>
                <a:gd name="T86" fmla="*/ 46 w 48"/>
                <a:gd name="T87" fmla="*/ 23 h 41"/>
                <a:gd name="T88" fmla="*/ 48 w 48"/>
                <a:gd name="T89" fmla="*/ 23 h 41"/>
                <a:gd name="T90" fmla="*/ 36 w 48"/>
                <a:gd name="T91" fmla="*/ 11 h 41"/>
                <a:gd name="T92" fmla="*/ 34 w 48"/>
                <a:gd name="T93" fmla="*/ 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41"/>
                <a:gd name="T143" fmla="*/ 48 w 48"/>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41">
                  <a:moveTo>
                    <a:pt x="32" y="4"/>
                  </a:moveTo>
                  <a:lnTo>
                    <a:pt x="26" y="6"/>
                  </a:lnTo>
                  <a:lnTo>
                    <a:pt x="18" y="2"/>
                  </a:lnTo>
                  <a:lnTo>
                    <a:pt x="12" y="2"/>
                  </a:lnTo>
                  <a:lnTo>
                    <a:pt x="4" y="0"/>
                  </a:lnTo>
                  <a:lnTo>
                    <a:pt x="2" y="0"/>
                  </a:lnTo>
                  <a:lnTo>
                    <a:pt x="0" y="2"/>
                  </a:lnTo>
                  <a:lnTo>
                    <a:pt x="0" y="4"/>
                  </a:lnTo>
                  <a:lnTo>
                    <a:pt x="0" y="6"/>
                  </a:lnTo>
                  <a:lnTo>
                    <a:pt x="0" y="8"/>
                  </a:lnTo>
                  <a:lnTo>
                    <a:pt x="0" y="11"/>
                  </a:lnTo>
                  <a:lnTo>
                    <a:pt x="2" y="15"/>
                  </a:lnTo>
                  <a:lnTo>
                    <a:pt x="2" y="17"/>
                  </a:lnTo>
                  <a:lnTo>
                    <a:pt x="4" y="19"/>
                  </a:lnTo>
                  <a:lnTo>
                    <a:pt x="6" y="19"/>
                  </a:lnTo>
                  <a:lnTo>
                    <a:pt x="12" y="21"/>
                  </a:lnTo>
                  <a:lnTo>
                    <a:pt x="12" y="19"/>
                  </a:lnTo>
                  <a:lnTo>
                    <a:pt x="12" y="17"/>
                  </a:lnTo>
                  <a:lnTo>
                    <a:pt x="10" y="17"/>
                  </a:lnTo>
                  <a:lnTo>
                    <a:pt x="10" y="15"/>
                  </a:lnTo>
                  <a:lnTo>
                    <a:pt x="12" y="15"/>
                  </a:lnTo>
                  <a:lnTo>
                    <a:pt x="14" y="15"/>
                  </a:lnTo>
                  <a:lnTo>
                    <a:pt x="18" y="19"/>
                  </a:lnTo>
                  <a:lnTo>
                    <a:pt x="18" y="21"/>
                  </a:lnTo>
                  <a:lnTo>
                    <a:pt x="20" y="23"/>
                  </a:lnTo>
                  <a:lnTo>
                    <a:pt x="28" y="27"/>
                  </a:lnTo>
                  <a:lnTo>
                    <a:pt x="32" y="31"/>
                  </a:lnTo>
                  <a:lnTo>
                    <a:pt x="32" y="37"/>
                  </a:lnTo>
                  <a:lnTo>
                    <a:pt x="32" y="39"/>
                  </a:lnTo>
                  <a:lnTo>
                    <a:pt x="34" y="39"/>
                  </a:lnTo>
                  <a:lnTo>
                    <a:pt x="38" y="39"/>
                  </a:lnTo>
                  <a:lnTo>
                    <a:pt x="36" y="37"/>
                  </a:lnTo>
                  <a:lnTo>
                    <a:pt x="38" y="35"/>
                  </a:lnTo>
                  <a:lnTo>
                    <a:pt x="38" y="37"/>
                  </a:lnTo>
                  <a:lnTo>
                    <a:pt x="40" y="39"/>
                  </a:lnTo>
                  <a:lnTo>
                    <a:pt x="42" y="41"/>
                  </a:lnTo>
                  <a:lnTo>
                    <a:pt x="44" y="39"/>
                  </a:lnTo>
                  <a:lnTo>
                    <a:pt x="44" y="37"/>
                  </a:lnTo>
                  <a:lnTo>
                    <a:pt x="44" y="35"/>
                  </a:lnTo>
                  <a:lnTo>
                    <a:pt x="46" y="33"/>
                  </a:lnTo>
                  <a:lnTo>
                    <a:pt x="46" y="31"/>
                  </a:lnTo>
                  <a:lnTo>
                    <a:pt x="44" y="29"/>
                  </a:lnTo>
                  <a:lnTo>
                    <a:pt x="44" y="25"/>
                  </a:lnTo>
                  <a:lnTo>
                    <a:pt x="46" y="23"/>
                  </a:lnTo>
                  <a:lnTo>
                    <a:pt x="48" y="23"/>
                  </a:lnTo>
                  <a:lnTo>
                    <a:pt x="36" y="11"/>
                  </a:lnTo>
                  <a:lnTo>
                    <a:pt x="34" y="4"/>
                  </a:lnTo>
                </a:path>
              </a:pathLst>
            </a:custGeom>
            <a:solidFill>
              <a:schemeClr val="tx2"/>
            </a:solidFill>
            <a:ln w="3175">
              <a:solidFill>
                <a:schemeClr val="bg1"/>
              </a:solidFill>
              <a:round/>
              <a:headEnd/>
              <a:tailEnd/>
            </a:ln>
          </p:spPr>
          <p:txBody>
            <a:bodyPr/>
            <a:lstStyle/>
            <a:p>
              <a:endParaRPr lang="fr-FR" dirty="0"/>
            </a:p>
          </p:txBody>
        </p:sp>
        <p:sp>
          <p:nvSpPr>
            <p:cNvPr id="5638" name="Freeform 707"/>
            <p:cNvSpPr>
              <a:spLocks/>
            </p:cNvSpPr>
            <p:nvPr/>
          </p:nvSpPr>
          <p:spPr bwMode="auto">
            <a:xfrm>
              <a:off x="1678" y="2626"/>
              <a:ext cx="583" cy="610"/>
            </a:xfrm>
            <a:custGeom>
              <a:avLst/>
              <a:gdLst>
                <a:gd name="T0" fmla="*/ 181 w 583"/>
                <a:gd name="T1" fmla="*/ 14 h 610"/>
                <a:gd name="T2" fmla="*/ 135 w 583"/>
                <a:gd name="T3" fmla="*/ 18 h 610"/>
                <a:gd name="T4" fmla="*/ 155 w 583"/>
                <a:gd name="T5" fmla="*/ 42 h 610"/>
                <a:gd name="T6" fmla="*/ 145 w 583"/>
                <a:gd name="T7" fmla="*/ 50 h 610"/>
                <a:gd name="T8" fmla="*/ 121 w 583"/>
                <a:gd name="T9" fmla="*/ 66 h 610"/>
                <a:gd name="T10" fmla="*/ 92 w 583"/>
                <a:gd name="T11" fmla="*/ 48 h 610"/>
                <a:gd name="T12" fmla="*/ 60 w 583"/>
                <a:gd name="T13" fmla="*/ 52 h 610"/>
                <a:gd name="T14" fmla="*/ 70 w 583"/>
                <a:gd name="T15" fmla="*/ 68 h 610"/>
                <a:gd name="T16" fmla="*/ 66 w 583"/>
                <a:gd name="T17" fmla="*/ 96 h 610"/>
                <a:gd name="T18" fmla="*/ 22 w 583"/>
                <a:gd name="T19" fmla="*/ 150 h 610"/>
                <a:gd name="T20" fmla="*/ 4 w 583"/>
                <a:gd name="T21" fmla="*/ 195 h 610"/>
                <a:gd name="T22" fmla="*/ 22 w 583"/>
                <a:gd name="T23" fmla="*/ 217 h 610"/>
                <a:gd name="T24" fmla="*/ 50 w 583"/>
                <a:gd name="T25" fmla="*/ 215 h 610"/>
                <a:gd name="T26" fmla="*/ 64 w 583"/>
                <a:gd name="T27" fmla="*/ 239 h 610"/>
                <a:gd name="T28" fmla="*/ 127 w 583"/>
                <a:gd name="T29" fmla="*/ 223 h 610"/>
                <a:gd name="T30" fmla="*/ 155 w 583"/>
                <a:gd name="T31" fmla="*/ 265 h 610"/>
                <a:gd name="T32" fmla="*/ 195 w 583"/>
                <a:gd name="T33" fmla="*/ 283 h 610"/>
                <a:gd name="T34" fmla="*/ 199 w 583"/>
                <a:gd name="T35" fmla="*/ 307 h 610"/>
                <a:gd name="T36" fmla="*/ 241 w 583"/>
                <a:gd name="T37" fmla="*/ 351 h 610"/>
                <a:gd name="T38" fmla="*/ 235 w 583"/>
                <a:gd name="T39" fmla="*/ 383 h 610"/>
                <a:gd name="T40" fmla="*/ 259 w 583"/>
                <a:gd name="T41" fmla="*/ 415 h 610"/>
                <a:gd name="T42" fmla="*/ 277 w 583"/>
                <a:gd name="T43" fmla="*/ 442 h 610"/>
                <a:gd name="T44" fmla="*/ 297 w 583"/>
                <a:gd name="T45" fmla="*/ 470 h 610"/>
                <a:gd name="T46" fmla="*/ 267 w 583"/>
                <a:gd name="T47" fmla="*/ 520 h 610"/>
                <a:gd name="T48" fmla="*/ 247 w 583"/>
                <a:gd name="T49" fmla="*/ 548 h 610"/>
                <a:gd name="T50" fmla="*/ 273 w 583"/>
                <a:gd name="T51" fmla="*/ 558 h 610"/>
                <a:gd name="T52" fmla="*/ 287 w 583"/>
                <a:gd name="T53" fmla="*/ 570 h 610"/>
                <a:gd name="T54" fmla="*/ 309 w 583"/>
                <a:gd name="T55" fmla="*/ 592 h 610"/>
                <a:gd name="T56" fmla="*/ 311 w 583"/>
                <a:gd name="T57" fmla="*/ 602 h 610"/>
                <a:gd name="T58" fmla="*/ 375 w 583"/>
                <a:gd name="T59" fmla="*/ 516 h 610"/>
                <a:gd name="T60" fmla="*/ 375 w 583"/>
                <a:gd name="T61" fmla="*/ 484 h 610"/>
                <a:gd name="T62" fmla="*/ 413 w 583"/>
                <a:gd name="T63" fmla="*/ 442 h 610"/>
                <a:gd name="T64" fmla="*/ 435 w 583"/>
                <a:gd name="T65" fmla="*/ 433 h 610"/>
                <a:gd name="T66" fmla="*/ 449 w 583"/>
                <a:gd name="T67" fmla="*/ 427 h 610"/>
                <a:gd name="T68" fmla="*/ 485 w 583"/>
                <a:gd name="T69" fmla="*/ 415 h 610"/>
                <a:gd name="T70" fmla="*/ 521 w 583"/>
                <a:gd name="T71" fmla="*/ 273 h 610"/>
                <a:gd name="T72" fmla="*/ 579 w 583"/>
                <a:gd name="T73" fmla="*/ 162 h 610"/>
                <a:gd name="T74" fmla="*/ 507 w 583"/>
                <a:gd name="T75" fmla="*/ 120 h 610"/>
                <a:gd name="T76" fmla="*/ 439 w 583"/>
                <a:gd name="T77" fmla="*/ 118 h 610"/>
                <a:gd name="T78" fmla="*/ 437 w 583"/>
                <a:gd name="T79" fmla="*/ 108 h 610"/>
                <a:gd name="T80" fmla="*/ 425 w 583"/>
                <a:gd name="T81" fmla="*/ 98 h 610"/>
                <a:gd name="T82" fmla="*/ 397 w 583"/>
                <a:gd name="T83" fmla="*/ 86 h 610"/>
                <a:gd name="T84" fmla="*/ 369 w 583"/>
                <a:gd name="T85" fmla="*/ 110 h 610"/>
                <a:gd name="T86" fmla="*/ 363 w 583"/>
                <a:gd name="T87" fmla="*/ 104 h 610"/>
                <a:gd name="T88" fmla="*/ 337 w 583"/>
                <a:gd name="T89" fmla="*/ 106 h 610"/>
                <a:gd name="T90" fmla="*/ 339 w 583"/>
                <a:gd name="T91" fmla="*/ 104 h 610"/>
                <a:gd name="T92" fmla="*/ 345 w 583"/>
                <a:gd name="T93" fmla="*/ 94 h 610"/>
                <a:gd name="T94" fmla="*/ 341 w 583"/>
                <a:gd name="T95" fmla="*/ 92 h 610"/>
                <a:gd name="T96" fmla="*/ 353 w 583"/>
                <a:gd name="T97" fmla="*/ 64 h 610"/>
                <a:gd name="T98" fmla="*/ 337 w 583"/>
                <a:gd name="T99" fmla="*/ 14 h 610"/>
                <a:gd name="T100" fmla="*/ 307 w 583"/>
                <a:gd name="T101" fmla="*/ 46 h 610"/>
                <a:gd name="T102" fmla="*/ 281 w 583"/>
                <a:gd name="T103" fmla="*/ 40 h 610"/>
                <a:gd name="T104" fmla="*/ 259 w 583"/>
                <a:gd name="T105" fmla="*/ 48 h 610"/>
                <a:gd name="T106" fmla="*/ 235 w 583"/>
                <a:gd name="T107" fmla="*/ 54 h 610"/>
                <a:gd name="T108" fmla="*/ 213 w 583"/>
                <a:gd name="T109" fmla="*/ 52 h 610"/>
                <a:gd name="T110" fmla="*/ 213 w 583"/>
                <a:gd name="T111" fmla="*/ 20 h 610"/>
                <a:gd name="T112" fmla="*/ 207 w 583"/>
                <a:gd name="T113" fmla="*/ 4 h 6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3"/>
                <a:gd name="T172" fmla="*/ 0 h 610"/>
                <a:gd name="T173" fmla="*/ 583 w 583"/>
                <a:gd name="T174" fmla="*/ 610 h 6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3" h="610">
                  <a:moveTo>
                    <a:pt x="197" y="0"/>
                  </a:moveTo>
                  <a:lnTo>
                    <a:pt x="197" y="4"/>
                  </a:lnTo>
                  <a:lnTo>
                    <a:pt x="193" y="10"/>
                  </a:lnTo>
                  <a:lnTo>
                    <a:pt x="191" y="10"/>
                  </a:lnTo>
                  <a:lnTo>
                    <a:pt x="187" y="10"/>
                  </a:lnTo>
                  <a:lnTo>
                    <a:pt x="183" y="12"/>
                  </a:lnTo>
                  <a:lnTo>
                    <a:pt x="181" y="14"/>
                  </a:lnTo>
                  <a:lnTo>
                    <a:pt x="179" y="14"/>
                  </a:lnTo>
                  <a:lnTo>
                    <a:pt x="163" y="18"/>
                  </a:lnTo>
                  <a:lnTo>
                    <a:pt x="161" y="20"/>
                  </a:lnTo>
                  <a:lnTo>
                    <a:pt x="155" y="20"/>
                  </a:lnTo>
                  <a:lnTo>
                    <a:pt x="135" y="14"/>
                  </a:lnTo>
                  <a:lnTo>
                    <a:pt x="135" y="16"/>
                  </a:lnTo>
                  <a:lnTo>
                    <a:pt x="135" y="18"/>
                  </a:lnTo>
                  <a:lnTo>
                    <a:pt x="141" y="22"/>
                  </a:lnTo>
                  <a:lnTo>
                    <a:pt x="143" y="22"/>
                  </a:lnTo>
                  <a:lnTo>
                    <a:pt x="141" y="32"/>
                  </a:lnTo>
                  <a:lnTo>
                    <a:pt x="143" y="42"/>
                  </a:lnTo>
                  <a:lnTo>
                    <a:pt x="147" y="42"/>
                  </a:lnTo>
                  <a:lnTo>
                    <a:pt x="149" y="42"/>
                  </a:lnTo>
                  <a:lnTo>
                    <a:pt x="155" y="42"/>
                  </a:lnTo>
                  <a:lnTo>
                    <a:pt x="155" y="44"/>
                  </a:lnTo>
                  <a:lnTo>
                    <a:pt x="155" y="46"/>
                  </a:lnTo>
                  <a:lnTo>
                    <a:pt x="151" y="46"/>
                  </a:lnTo>
                  <a:lnTo>
                    <a:pt x="149" y="48"/>
                  </a:lnTo>
                  <a:lnTo>
                    <a:pt x="147" y="48"/>
                  </a:lnTo>
                  <a:lnTo>
                    <a:pt x="145" y="48"/>
                  </a:lnTo>
                  <a:lnTo>
                    <a:pt x="145" y="50"/>
                  </a:lnTo>
                  <a:lnTo>
                    <a:pt x="143" y="54"/>
                  </a:lnTo>
                  <a:lnTo>
                    <a:pt x="141" y="56"/>
                  </a:lnTo>
                  <a:lnTo>
                    <a:pt x="139" y="56"/>
                  </a:lnTo>
                  <a:lnTo>
                    <a:pt x="137" y="58"/>
                  </a:lnTo>
                  <a:lnTo>
                    <a:pt x="135" y="58"/>
                  </a:lnTo>
                  <a:lnTo>
                    <a:pt x="125" y="62"/>
                  </a:lnTo>
                  <a:lnTo>
                    <a:pt x="121" y="66"/>
                  </a:lnTo>
                  <a:lnTo>
                    <a:pt x="111" y="66"/>
                  </a:lnTo>
                  <a:lnTo>
                    <a:pt x="105" y="62"/>
                  </a:lnTo>
                  <a:lnTo>
                    <a:pt x="103" y="58"/>
                  </a:lnTo>
                  <a:lnTo>
                    <a:pt x="99" y="60"/>
                  </a:lnTo>
                  <a:lnTo>
                    <a:pt x="97" y="52"/>
                  </a:lnTo>
                  <a:lnTo>
                    <a:pt x="95" y="48"/>
                  </a:lnTo>
                  <a:lnTo>
                    <a:pt x="92" y="48"/>
                  </a:lnTo>
                  <a:lnTo>
                    <a:pt x="88" y="50"/>
                  </a:lnTo>
                  <a:lnTo>
                    <a:pt x="86" y="50"/>
                  </a:lnTo>
                  <a:lnTo>
                    <a:pt x="86" y="48"/>
                  </a:lnTo>
                  <a:lnTo>
                    <a:pt x="84" y="48"/>
                  </a:lnTo>
                  <a:lnTo>
                    <a:pt x="82" y="50"/>
                  </a:lnTo>
                  <a:lnTo>
                    <a:pt x="82" y="52"/>
                  </a:lnTo>
                  <a:lnTo>
                    <a:pt x="60" y="52"/>
                  </a:lnTo>
                  <a:lnTo>
                    <a:pt x="60" y="60"/>
                  </a:lnTo>
                  <a:lnTo>
                    <a:pt x="60" y="62"/>
                  </a:lnTo>
                  <a:lnTo>
                    <a:pt x="62" y="62"/>
                  </a:lnTo>
                  <a:lnTo>
                    <a:pt x="64" y="62"/>
                  </a:lnTo>
                  <a:lnTo>
                    <a:pt x="66" y="62"/>
                  </a:lnTo>
                  <a:lnTo>
                    <a:pt x="68" y="64"/>
                  </a:lnTo>
                  <a:lnTo>
                    <a:pt x="70" y="68"/>
                  </a:lnTo>
                  <a:lnTo>
                    <a:pt x="68" y="68"/>
                  </a:lnTo>
                  <a:lnTo>
                    <a:pt x="66" y="68"/>
                  </a:lnTo>
                  <a:lnTo>
                    <a:pt x="64" y="68"/>
                  </a:lnTo>
                  <a:lnTo>
                    <a:pt x="56" y="70"/>
                  </a:lnTo>
                  <a:lnTo>
                    <a:pt x="56" y="80"/>
                  </a:lnTo>
                  <a:lnTo>
                    <a:pt x="64" y="88"/>
                  </a:lnTo>
                  <a:lnTo>
                    <a:pt x="66" y="96"/>
                  </a:lnTo>
                  <a:lnTo>
                    <a:pt x="62" y="118"/>
                  </a:lnTo>
                  <a:lnTo>
                    <a:pt x="60" y="128"/>
                  </a:lnTo>
                  <a:lnTo>
                    <a:pt x="60" y="130"/>
                  </a:lnTo>
                  <a:lnTo>
                    <a:pt x="58" y="140"/>
                  </a:lnTo>
                  <a:lnTo>
                    <a:pt x="56" y="140"/>
                  </a:lnTo>
                  <a:lnTo>
                    <a:pt x="50" y="140"/>
                  </a:lnTo>
                  <a:lnTo>
                    <a:pt x="22" y="150"/>
                  </a:lnTo>
                  <a:lnTo>
                    <a:pt x="12" y="166"/>
                  </a:lnTo>
                  <a:lnTo>
                    <a:pt x="10" y="166"/>
                  </a:lnTo>
                  <a:lnTo>
                    <a:pt x="10" y="176"/>
                  </a:lnTo>
                  <a:lnTo>
                    <a:pt x="6" y="176"/>
                  </a:lnTo>
                  <a:lnTo>
                    <a:pt x="4" y="178"/>
                  </a:lnTo>
                  <a:lnTo>
                    <a:pt x="0" y="189"/>
                  </a:lnTo>
                  <a:lnTo>
                    <a:pt x="4" y="195"/>
                  </a:lnTo>
                  <a:lnTo>
                    <a:pt x="4" y="199"/>
                  </a:lnTo>
                  <a:lnTo>
                    <a:pt x="10" y="209"/>
                  </a:lnTo>
                  <a:lnTo>
                    <a:pt x="14" y="211"/>
                  </a:lnTo>
                  <a:lnTo>
                    <a:pt x="14" y="213"/>
                  </a:lnTo>
                  <a:lnTo>
                    <a:pt x="12" y="215"/>
                  </a:lnTo>
                  <a:lnTo>
                    <a:pt x="12" y="217"/>
                  </a:lnTo>
                  <a:lnTo>
                    <a:pt x="22" y="217"/>
                  </a:lnTo>
                  <a:lnTo>
                    <a:pt x="22" y="219"/>
                  </a:lnTo>
                  <a:lnTo>
                    <a:pt x="24" y="221"/>
                  </a:lnTo>
                  <a:lnTo>
                    <a:pt x="24" y="223"/>
                  </a:lnTo>
                  <a:lnTo>
                    <a:pt x="24" y="225"/>
                  </a:lnTo>
                  <a:lnTo>
                    <a:pt x="28" y="225"/>
                  </a:lnTo>
                  <a:lnTo>
                    <a:pt x="36" y="225"/>
                  </a:lnTo>
                  <a:lnTo>
                    <a:pt x="50" y="215"/>
                  </a:lnTo>
                  <a:lnTo>
                    <a:pt x="50" y="239"/>
                  </a:lnTo>
                  <a:lnTo>
                    <a:pt x="50" y="241"/>
                  </a:lnTo>
                  <a:lnTo>
                    <a:pt x="52" y="241"/>
                  </a:lnTo>
                  <a:lnTo>
                    <a:pt x="54" y="241"/>
                  </a:lnTo>
                  <a:lnTo>
                    <a:pt x="58" y="239"/>
                  </a:lnTo>
                  <a:lnTo>
                    <a:pt x="62" y="239"/>
                  </a:lnTo>
                  <a:lnTo>
                    <a:pt x="64" y="239"/>
                  </a:lnTo>
                  <a:lnTo>
                    <a:pt x="70" y="241"/>
                  </a:lnTo>
                  <a:lnTo>
                    <a:pt x="80" y="241"/>
                  </a:lnTo>
                  <a:lnTo>
                    <a:pt x="94" y="235"/>
                  </a:lnTo>
                  <a:lnTo>
                    <a:pt x="105" y="223"/>
                  </a:lnTo>
                  <a:lnTo>
                    <a:pt x="123" y="221"/>
                  </a:lnTo>
                  <a:lnTo>
                    <a:pt x="125" y="221"/>
                  </a:lnTo>
                  <a:lnTo>
                    <a:pt x="127" y="223"/>
                  </a:lnTo>
                  <a:lnTo>
                    <a:pt x="127" y="239"/>
                  </a:lnTo>
                  <a:lnTo>
                    <a:pt x="125" y="243"/>
                  </a:lnTo>
                  <a:lnTo>
                    <a:pt x="125" y="245"/>
                  </a:lnTo>
                  <a:lnTo>
                    <a:pt x="127" y="251"/>
                  </a:lnTo>
                  <a:lnTo>
                    <a:pt x="129" y="255"/>
                  </a:lnTo>
                  <a:lnTo>
                    <a:pt x="137" y="261"/>
                  </a:lnTo>
                  <a:lnTo>
                    <a:pt x="155" y="265"/>
                  </a:lnTo>
                  <a:lnTo>
                    <a:pt x="157" y="265"/>
                  </a:lnTo>
                  <a:lnTo>
                    <a:pt x="157" y="267"/>
                  </a:lnTo>
                  <a:lnTo>
                    <a:pt x="159" y="269"/>
                  </a:lnTo>
                  <a:lnTo>
                    <a:pt x="173" y="273"/>
                  </a:lnTo>
                  <a:lnTo>
                    <a:pt x="179" y="277"/>
                  </a:lnTo>
                  <a:lnTo>
                    <a:pt x="189" y="277"/>
                  </a:lnTo>
                  <a:lnTo>
                    <a:pt x="195" y="283"/>
                  </a:lnTo>
                  <a:lnTo>
                    <a:pt x="199" y="289"/>
                  </a:lnTo>
                  <a:lnTo>
                    <a:pt x="199" y="293"/>
                  </a:lnTo>
                  <a:lnTo>
                    <a:pt x="199" y="295"/>
                  </a:lnTo>
                  <a:lnTo>
                    <a:pt x="201" y="297"/>
                  </a:lnTo>
                  <a:lnTo>
                    <a:pt x="201" y="305"/>
                  </a:lnTo>
                  <a:lnTo>
                    <a:pt x="199" y="305"/>
                  </a:lnTo>
                  <a:lnTo>
                    <a:pt x="199" y="307"/>
                  </a:lnTo>
                  <a:lnTo>
                    <a:pt x="203" y="321"/>
                  </a:lnTo>
                  <a:lnTo>
                    <a:pt x="229" y="323"/>
                  </a:lnTo>
                  <a:lnTo>
                    <a:pt x="231" y="325"/>
                  </a:lnTo>
                  <a:lnTo>
                    <a:pt x="229" y="329"/>
                  </a:lnTo>
                  <a:lnTo>
                    <a:pt x="231" y="337"/>
                  </a:lnTo>
                  <a:lnTo>
                    <a:pt x="235" y="339"/>
                  </a:lnTo>
                  <a:lnTo>
                    <a:pt x="241" y="351"/>
                  </a:lnTo>
                  <a:lnTo>
                    <a:pt x="239" y="365"/>
                  </a:lnTo>
                  <a:lnTo>
                    <a:pt x="237" y="373"/>
                  </a:lnTo>
                  <a:lnTo>
                    <a:pt x="237" y="375"/>
                  </a:lnTo>
                  <a:lnTo>
                    <a:pt x="237" y="377"/>
                  </a:lnTo>
                  <a:lnTo>
                    <a:pt x="237" y="381"/>
                  </a:lnTo>
                  <a:lnTo>
                    <a:pt x="235" y="381"/>
                  </a:lnTo>
                  <a:lnTo>
                    <a:pt x="235" y="383"/>
                  </a:lnTo>
                  <a:lnTo>
                    <a:pt x="237" y="387"/>
                  </a:lnTo>
                  <a:lnTo>
                    <a:pt x="237" y="389"/>
                  </a:lnTo>
                  <a:lnTo>
                    <a:pt x="237" y="411"/>
                  </a:lnTo>
                  <a:lnTo>
                    <a:pt x="237" y="413"/>
                  </a:lnTo>
                  <a:lnTo>
                    <a:pt x="245" y="415"/>
                  </a:lnTo>
                  <a:lnTo>
                    <a:pt x="257" y="415"/>
                  </a:lnTo>
                  <a:lnTo>
                    <a:pt x="259" y="415"/>
                  </a:lnTo>
                  <a:lnTo>
                    <a:pt x="261" y="415"/>
                  </a:lnTo>
                  <a:lnTo>
                    <a:pt x="263" y="415"/>
                  </a:lnTo>
                  <a:lnTo>
                    <a:pt x="269" y="417"/>
                  </a:lnTo>
                  <a:lnTo>
                    <a:pt x="269" y="419"/>
                  </a:lnTo>
                  <a:lnTo>
                    <a:pt x="273" y="438"/>
                  </a:lnTo>
                  <a:lnTo>
                    <a:pt x="273" y="440"/>
                  </a:lnTo>
                  <a:lnTo>
                    <a:pt x="277" y="442"/>
                  </a:lnTo>
                  <a:lnTo>
                    <a:pt x="281" y="442"/>
                  </a:lnTo>
                  <a:lnTo>
                    <a:pt x="287" y="440"/>
                  </a:lnTo>
                  <a:lnTo>
                    <a:pt x="289" y="442"/>
                  </a:lnTo>
                  <a:lnTo>
                    <a:pt x="291" y="444"/>
                  </a:lnTo>
                  <a:lnTo>
                    <a:pt x="287" y="470"/>
                  </a:lnTo>
                  <a:lnTo>
                    <a:pt x="295" y="468"/>
                  </a:lnTo>
                  <a:lnTo>
                    <a:pt x="297" y="470"/>
                  </a:lnTo>
                  <a:lnTo>
                    <a:pt x="301" y="482"/>
                  </a:lnTo>
                  <a:lnTo>
                    <a:pt x="299" y="494"/>
                  </a:lnTo>
                  <a:lnTo>
                    <a:pt x="299" y="496"/>
                  </a:lnTo>
                  <a:lnTo>
                    <a:pt x="293" y="500"/>
                  </a:lnTo>
                  <a:lnTo>
                    <a:pt x="285" y="502"/>
                  </a:lnTo>
                  <a:lnTo>
                    <a:pt x="267" y="518"/>
                  </a:lnTo>
                  <a:lnTo>
                    <a:pt x="267" y="520"/>
                  </a:lnTo>
                  <a:lnTo>
                    <a:pt x="261" y="528"/>
                  </a:lnTo>
                  <a:lnTo>
                    <a:pt x="261" y="530"/>
                  </a:lnTo>
                  <a:lnTo>
                    <a:pt x="247" y="542"/>
                  </a:lnTo>
                  <a:lnTo>
                    <a:pt x="245" y="544"/>
                  </a:lnTo>
                  <a:lnTo>
                    <a:pt x="241" y="548"/>
                  </a:lnTo>
                  <a:lnTo>
                    <a:pt x="245" y="548"/>
                  </a:lnTo>
                  <a:lnTo>
                    <a:pt x="247" y="548"/>
                  </a:lnTo>
                  <a:lnTo>
                    <a:pt x="249" y="546"/>
                  </a:lnTo>
                  <a:lnTo>
                    <a:pt x="251" y="546"/>
                  </a:lnTo>
                  <a:lnTo>
                    <a:pt x="263" y="554"/>
                  </a:lnTo>
                  <a:lnTo>
                    <a:pt x="265" y="562"/>
                  </a:lnTo>
                  <a:lnTo>
                    <a:pt x="267" y="562"/>
                  </a:lnTo>
                  <a:lnTo>
                    <a:pt x="269" y="562"/>
                  </a:lnTo>
                  <a:lnTo>
                    <a:pt x="273" y="558"/>
                  </a:lnTo>
                  <a:lnTo>
                    <a:pt x="273" y="560"/>
                  </a:lnTo>
                  <a:lnTo>
                    <a:pt x="275" y="562"/>
                  </a:lnTo>
                  <a:lnTo>
                    <a:pt x="277" y="566"/>
                  </a:lnTo>
                  <a:lnTo>
                    <a:pt x="279" y="566"/>
                  </a:lnTo>
                  <a:lnTo>
                    <a:pt x="281" y="566"/>
                  </a:lnTo>
                  <a:lnTo>
                    <a:pt x="283" y="568"/>
                  </a:lnTo>
                  <a:lnTo>
                    <a:pt x="287" y="570"/>
                  </a:lnTo>
                  <a:lnTo>
                    <a:pt x="289" y="574"/>
                  </a:lnTo>
                  <a:lnTo>
                    <a:pt x="291" y="574"/>
                  </a:lnTo>
                  <a:lnTo>
                    <a:pt x="299" y="578"/>
                  </a:lnTo>
                  <a:lnTo>
                    <a:pt x="299" y="580"/>
                  </a:lnTo>
                  <a:lnTo>
                    <a:pt x="301" y="586"/>
                  </a:lnTo>
                  <a:lnTo>
                    <a:pt x="307" y="590"/>
                  </a:lnTo>
                  <a:lnTo>
                    <a:pt x="309" y="592"/>
                  </a:lnTo>
                  <a:lnTo>
                    <a:pt x="307" y="594"/>
                  </a:lnTo>
                  <a:lnTo>
                    <a:pt x="305" y="596"/>
                  </a:lnTo>
                  <a:lnTo>
                    <a:pt x="303" y="600"/>
                  </a:lnTo>
                  <a:lnTo>
                    <a:pt x="303" y="608"/>
                  </a:lnTo>
                  <a:lnTo>
                    <a:pt x="305" y="610"/>
                  </a:lnTo>
                  <a:lnTo>
                    <a:pt x="305" y="608"/>
                  </a:lnTo>
                  <a:lnTo>
                    <a:pt x="311" y="602"/>
                  </a:lnTo>
                  <a:lnTo>
                    <a:pt x="317" y="594"/>
                  </a:lnTo>
                  <a:lnTo>
                    <a:pt x="321" y="584"/>
                  </a:lnTo>
                  <a:lnTo>
                    <a:pt x="337" y="572"/>
                  </a:lnTo>
                  <a:lnTo>
                    <a:pt x="367" y="522"/>
                  </a:lnTo>
                  <a:lnTo>
                    <a:pt x="371" y="520"/>
                  </a:lnTo>
                  <a:lnTo>
                    <a:pt x="373" y="518"/>
                  </a:lnTo>
                  <a:lnTo>
                    <a:pt x="375" y="516"/>
                  </a:lnTo>
                  <a:lnTo>
                    <a:pt x="377" y="498"/>
                  </a:lnTo>
                  <a:lnTo>
                    <a:pt x="379" y="498"/>
                  </a:lnTo>
                  <a:lnTo>
                    <a:pt x="379" y="496"/>
                  </a:lnTo>
                  <a:lnTo>
                    <a:pt x="377" y="492"/>
                  </a:lnTo>
                  <a:lnTo>
                    <a:pt x="377" y="488"/>
                  </a:lnTo>
                  <a:lnTo>
                    <a:pt x="375" y="488"/>
                  </a:lnTo>
                  <a:lnTo>
                    <a:pt x="375" y="484"/>
                  </a:lnTo>
                  <a:lnTo>
                    <a:pt x="375" y="480"/>
                  </a:lnTo>
                  <a:lnTo>
                    <a:pt x="375" y="478"/>
                  </a:lnTo>
                  <a:lnTo>
                    <a:pt x="377" y="474"/>
                  </a:lnTo>
                  <a:lnTo>
                    <a:pt x="389" y="458"/>
                  </a:lnTo>
                  <a:lnTo>
                    <a:pt x="409" y="442"/>
                  </a:lnTo>
                  <a:lnTo>
                    <a:pt x="411" y="442"/>
                  </a:lnTo>
                  <a:lnTo>
                    <a:pt x="413" y="442"/>
                  </a:lnTo>
                  <a:lnTo>
                    <a:pt x="415" y="440"/>
                  </a:lnTo>
                  <a:lnTo>
                    <a:pt x="423" y="438"/>
                  </a:lnTo>
                  <a:lnTo>
                    <a:pt x="425" y="437"/>
                  </a:lnTo>
                  <a:lnTo>
                    <a:pt x="427" y="437"/>
                  </a:lnTo>
                  <a:lnTo>
                    <a:pt x="429" y="433"/>
                  </a:lnTo>
                  <a:lnTo>
                    <a:pt x="433" y="433"/>
                  </a:lnTo>
                  <a:lnTo>
                    <a:pt x="435" y="433"/>
                  </a:lnTo>
                  <a:lnTo>
                    <a:pt x="437" y="431"/>
                  </a:lnTo>
                  <a:lnTo>
                    <a:pt x="435" y="429"/>
                  </a:lnTo>
                  <a:lnTo>
                    <a:pt x="437" y="427"/>
                  </a:lnTo>
                  <a:lnTo>
                    <a:pt x="439" y="427"/>
                  </a:lnTo>
                  <a:lnTo>
                    <a:pt x="441" y="429"/>
                  </a:lnTo>
                  <a:lnTo>
                    <a:pt x="447" y="427"/>
                  </a:lnTo>
                  <a:lnTo>
                    <a:pt x="449" y="427"/>
                  </a:lnTo>
                  <a:lnTo>
                    <a:pt x="451" y="427"/>
                  </a:lnTo>
                  <a:lnTo>
                    <a:pt x="457" y="425"/>
                  </a:lnTo>
                  <a:lnTo>
                    <a:pt x="459" y="425"/>
                  </a:lnTo>
                  <a:lnTo>
                    <a:pt x="459" y="427"/>
                  </a:lnTo>
                  <a:lnTo>
                    <a:pt x="473" y="425"/>
                  </a:lnTo>
                  <a:lnTo>
                    <a:pt x="475" y="419"/>
                  </a:lnTo>
                  <a:lnTo>
                    <a:pt x="485" y="415"/>
                  </a:lnTo>
                  <a:lnTo>
                    <a:pt x="487" y="411"/>
                  </a:lnTo>
                  <a:lnTo>
                    <a:pt x="489" y="399"/>
                  </a:lnTo>
                  <a:lnTo>
                    <a:pt x="509" y="371"/>
                  </a:lnTo>
                  <a:lnTo>
                    <a:pt x="511" y="351"/>
                  </a:lnTo>
                  <a:lnTo>
                    <a:pt x="515" y="345"/>
                  </a:lnTo>
                  <a:lnTo>
                    <a:pt x="521" y="275"/>
                  </a:lnTo>
                  <a:lnTo>
                    <a:pt x="521" y="273"/>
                  </a:lnTo>
                  <a:lnTo>
                    <a:pt x="523" y="271"/>
                  </a:lnTo>
                  <a:lnTo>
                    <a:pt x="525" y="271"/>
                  </a:lnTo>
                  <a:lnTo>
                    <a:pt x="527" y="271"/>
                  </a:lnTo>
                  <a:lnTo>
                    <a:pt x="529" y="271"/>
                  </a:lnTo>
                  <a:lnTo>
                    <a:pt x="579" y="207"/>
                  </a:lnTo>
                  <a:lnTo>
                    <a:pt x="583" y="178"/>
                  </a:lnTo>
                  <a:lnTo>
                    <a:pt x="579" y="162"/>
                  </a:lnTo>
                  <a:lnTo>
                    <a:pt x="573" y="156"/>
                  </a:lnTo>
                  <a:lnTo>
                    <a:pt x="571" y="154"/>
                  </a:lnTo>
                  <a:lnTo>
                    <a:pt x="555" y="154"/>
                  </a:lnTo>
                  <a:lnTo>
                    <a:pt x="553" y="152"/>
                  </a:lnTo>
                  <a:lnTo>
                    <a:pt x="551" y="152"/>
                  </a:lnTo>
                  <a:lnTo>
                    <a:pt x="549" y="152"/>
                  </a:lnTo>
                  <a:lnTo>
                    <a:pt x="507" y="120"/>
                  </a:lnTo>
                  <a:lnTo>
                    <a:pt x="479" y="120"/>
                  </a:lnTo>
                  <a:lnTo>
                    <a:pt x="457" y="114"/>
                  </a:lnTo>
                  <a:lnTo>
                    <a:pt x="455" y="114"/>
                  </a:lnTo>
                  <a:lnTo>
                    <a:pt x="453" y="114"/>
                  </a:lnTo>
                  <a:lnTo>
                    <a:pt x="453" y="112"/>
                  </a:lnTo>
                  <a:lnTo>
                    <a:pt x="441" y="118"/>
                  </a:lnTo>
                  <a:lnTo>
                    <a:pt x="439" y="118"/>
                  </a:lnTo>
                  <a:lnTo>
                    <a:pt x="439" y="116"/>
                  </a:lnTo>
                  <a:lnTo>
                    <a:pt x="439" y="114"/>
                  </a:lnTo>
                  <a:lnTo>
                    <a:pt x="441" y="112"/>
                  </a:lnTo>
                  <a:lnTo>
                    <a:pt x="441" y="110"/>
                  </a:lnTo>
                  <a:lnTo>
                    <a:pt x="439" y="110"/>
                  </a:lnTo>
                  <a:lnTo>
                    <a:pt x="437" y="110"/>
                  </a:lnTo>
                  <a:lnTo>
                    <a:pt x="437" y="108"/>
                  </a:lnTo>
                  <a:lnTo>
                    <a:pt x="437" y="106"/>
                  </a:lnTo>
                  <a:lnTo>
                    <a:pt x="433" y="100"/>
                  </a:lnTo>
                  <a:lnTo>
                    <a:pt x="431" y="100"/>
                  </a:lnTo>
                  <a:lnTo>
                    <a:pt x="429" y="100"/>
                  </a:lnTo>
                  <a:lnTo>
                    <a:pt x="427" y="102"/>
                  </a:lnTo>
                  <a:lnTo>
                    <a:pt x="425" y="102"/>
                  </a:lnTo>
                  <a:lnTo>
                    <a:pt x="425" y="98"/>
                  </a:lnTo>
                  <a:lnTo>
                    <a:pt x="423" y="96"/>
                  </a:lnTo>
                  <a:lnTo>
                    <a:pt x="421" y="96"/>
                  </a:lnTo>
                  <a:lnTo>
                    <a:pt x="417" y="94"/>
                  </a:lnTo>
                  <a:lnTo>
                    <a:pt x="415" y="94"/>
                  </a:lnTo>
                  <a:lnTo>
                    <a:pt x="413" y="92"/>
                  </a:lnTo>
                  <a:lnTo>
                    <a:pt x="407" y="92"/>
                  </a:lnTo>
                  <a:lnTo>
                    <a:pt x="397" y="86"/>
                  </a:lnTo>
                  <a:lnTo>
                    <a:pt x="389" y="86"/>
                  </a:lnTo>
                  <a:lnTo>
                    <a:pt x="385" y="88"/>
                  </a:lnTo>
                  <a:lnTo>
                    <a:pt x="383" y="92"/>
                  </a:lnTo>
                  <a:lnTo>
                    <a:pt x="379" y="100"/>
                  </a:lnTo>
                  <a:lnTo>
                    <a:pt x="373" y="100"/>
                  </a:lnTo>
                  <a:lnTo>
                    <a:pt x="371" y="102"/>
                  </a:lnTo>
                  <a:lnTo>
                    <a:pt x="369" y="110"/>
                  </a:lnTo>
                  <a:lnTo>
                    <a:pt x="367" y="110"/>
                  </a:lnTo>
                  <a:lnTo>
                    <a:pt x="367" y="114"/>
                  </a:lnTo>
                  <a:lnTo>
                    <a:pt x="365" y="114"/>
                  </a:lnTo>
                  <a:lnTo>
                    <a:pt x="365" y="110"/>
                  </a:lnTo>
                  <a:lnTo>
                    <a:pt x="367" y="106"/>
                  </a:lnTo>
                  <a:lnTo>
                    <a:pt x="365" y="104"/>
                  </a:lnTo>
                  <a:lnTo>
                    <a:pt x="363" y="104"/>
                  </a:lnTo>
                  <a:lnTo>
                    <a:pt x="361" y="106"/>
                  </a:lnTo>
                  <a:lnTo>
                    <a:pt x="351" y="106"/>
                  </a:lnTo>
                  <a:lnTo>
                    <a:pt x="349" y="106"/>
                  </a:lnTo>
                  <a:lnTo>
                    <a:pt x="347" y="106"/>
                  </a:lnTo>
                  <a:lnTo>
                    <a:pt x="343" y="106"/>
                  </a:lnTo>
                  <a:lnTo>
                    <a:pt x="341" y="106"/>
                  </a:lnTo>
                  <a:lnTo>
                    <a:pt x="337" y="106"/>
                  </a:lnTo>
                  <a:lnTo>
                    <a:pt x="335" y="106"/>
                  </a:lnTo>
                  <a:lnTo>
                    <a:pt x="335" y="108"/>
                  </a:lnTo>
                  <a:lnTo>
                    <a:pt x="333" y="108"/>
                  </a:lnTo>
                  <a:lnTo>
                    <a:pt x="333" y="106"/>
                  </a:lnTo>
                  <a:lnTo>
                    <a:pt x="335" y="104"/>
                  </a:lnTo>
                  <a:lnTo>
                    <a:pt x="337" y="104"/>
                  </a:lnTo>
                  <a:lnTo>
                    <a:pt x="339" y="104"/>
                  </a:lnTo>
                  <a:lnTo>
                    <a:pt x="343" y="106"/>
                  </a:lnTo>
                  <a:lnTo>
                    <a:pt x="345" y="104"/>
                  </a:lnTo>
                  <a:lnTo>
                    <a:pt x="347" y="104"/>
                  </a:lnTo>
                  <a:lnTo>
                    <a:pt x="347" y="102"/>
                  </a:lnTo>
                  <a:lnTo>
                    <a:pt x="347" y="96"/>
                  </a:lnTo>
                  <a:lnTo>
                    <a:pt x="345" y="96"/>
                  </a:lnTo>
                  <a:lnTo>
                    <a:pt x="345" y="94"/>
                  </a:lnTo>
                  <a:lnTo>
                    <a:pt x="343" y="94"/>
                  </a:lnTo>
                  <a:lnTo>
                    <a:pt x="343" y="92"/>
                  </a:lnTo>
                  <a:lnTo>
                    <a:pt x="345" y="92"/>
                  </a:lnTo>
                  <a:lnTo>
                    <a:pt x="345" y="90"/>
                  </a:lnTo>
                  <a:lnTo>
                    <a:pt x="343" y="90"/>
                  </a:lnTo>
                  <a:lnTo>
                    <a:pt x="341" y="90"/>
                  </a:lnTo>
                  <a:lnTo>
                    <a:pt x="341" y="92"/>
                  </a:lnTo>
                  <a:lnTo>
                    <a:pt x="339" y="94"/>
                  </a:lnTo>
                  <a:lnTo>
                    <a:pt x="337" y="94"/>
                  </a:lnTo>
                  <a:lnTo>
                    <a:pt x="337" y="88"/>
                  </a:lnTo>
                  <a:lnTo>
                    <a:pt x="335" y="86"/>
                  </a:lnTo>
                  <a:lnTo>
                    <a:pt x="335" y="82"/>
                  </a:lnTo>
                  <a:lnTo>
                    <a:pt x="351" y="66"/>
                  </a:lnTo>
                  <a:lnTo>
                    <a:pt x="353" y="64"/>
                  </a:lnTo>
                  <a:lnTo>
                    <a:pt x="355" y="62"/>
                  </a:lnTo>
                  <a:lnTo>
                    <a:pt x="357" y="54"/>
                  </a:lnTo>
                  <a:lnTo>
                    <a:pt x="357" y="52"/>
                  </a:lnTo>
                  <a:lnTo>
                    <a:pt x="355" y="52"/>
                  </a:lnTo>
                  <a:lnTo>
                    <a:pt x="349" y="50"/>
                  </a:lnTo>
                  <a:lnTo>
                    <a:pt x="341" y="22"/>
                  </a:lnTo>
                  <a:lnTo>
                    <a:pt x="337" y="14"/>
                  </a:lnTo>
                  <a:lnTo>
                    <a:pt x="335" y="14"/>
                  </a:lnTo>
                  <a:lnTo>
                    <a:pt x="333" y="16"/>
                  </a:lnTo>
                  <a:lnTo>
                    <a:pt x="321" y="32"/>
                  </a:lnTo>
                  <a:lnTo>
                    <a:pt x="319" y="38"/>
                  </a:lnTo>
                  <a:lnTo>
                    <a:pt x="311" y="46"/>
                  </a:lnTo>
                  <a:lnTo>
                    <a:pt x="309" y="46"/>
                  </a:lnTo>
                  <a:lnTo>
                    <a:pt x="307" y="46"/>
                  </a:lnTo>
                  <a:lnTo>
                    <a:pt x="305" y="46"/>
                  </a:lnTo>
                  <a:lnTo>
                    <a:pt x="301" y="46"/>
                  </a:lnTo>
                  <a:lnTo>
                    <a:pt x="297" y="48"/>
                  </a:lnTo>
                  <a:lnTo>
                    <a:pt x="295" y="48"/>
                  </a:lnTo>
                  <a:lnTo>
                    <a:pt x="293" y="46"/>
                  </a:lnTo>
                  <a:lnTo>
                    <a:pt x="289" y="44"/>
                  </a:lnTo>
                  <a:lnTo>
                    <a:pt x="281" y="40"/>
                  </a:lnTo>
                  <a:lnTo>
                    <a:pt x="275" y="42"/>
                  </a:lnTo>
                  <a:lnTo>
                    <a:pt x="271" y="42"/>
                  </a:lnTo>
                  <a:lnTo>
                    <a:pt x="269" y="42"/>
                  </a:lnTo>
                  <a:lnTo>
                    <a:pt x="269" y="48"/>
                  </a:lnTo>
                  <a:lnTo>
                    <a:pt x="267" y="50"/>
                  </a:lnTo>
                  <a:lnTo>
                    <a:pt x="263" y="50"/>
                  </a:lnTo>
                  <a:lnTo>
                    <a:pt x="259" y="48"/>
                  </a:lnTo>
                  <a:lnTo>
                    <a:pt x="253" y="48"/>
                  </a:lnTo>
                  <a:lnTo>
                    <a:pt x="251" y="48"/>
                  </a:lnTo>
                  <a:lnTo>
                    <a:pt x="249" y="48"/>
                  </a:lnTo>
                  <a:lnTo>
                    <a:pt x="245" y="50"/>
                  </a:lnTo>
                  <a:lnTo>
                    <a:pt x="243" y="52"/>
                  </a:lnTo>
                  <a:lnTo>
                    <a:pt x="239" y="52"/>
                  </a:lnTo>
                  <a:lnTo>
                    <a:pt x="235" y="54"/>
                  </a:lnTo>
                  <a:lnTo>
                    <a:pt x="233" y="54"/>
                  </a:lnTo>
                  <a:lnTo>
                    <a:pt x="231" y="56"/>
                  </a:lnTo>
                  <a:lnTo>
                    <a:pt x="229" y="58"/>
                  </a:lnTo>
                  <a:lnTo>
                    <a:pt x="227" y="58"/>
                  </a:lnTo>
                  <a:lnTo>
                    <a:pt x="223" y="58"/>
                  </a:lnTo>
                  <a:lnTo>
                    <a:pt x="217" y="54"/>
                  </a:lnTo>
                  <a:lnTo>
                    <a:pt x="213" y="52"/>
                  </a:lnTo>
                  <a:lnTo>
                    <a:pt x="211" y="50"/>
                  </a:lnTo>
                  <a:lnTo>
                    <a:pt x="211" y="44"/>
                  </a:lnTo>
                  <a:lnTo>
                    <a:pt x="209" y="40"/>
                  </a:lnTo>
                  <a:lnTo>
                    <a:pt x="209" y="32"/>
                  </a:lnTo>
                  <a:lnTo>
                    <a:pt x="211" y="26"/>
                  </a:lnTo>
                  <a:lnTo>
                    <a:pt x="211" y="24"/>
                  </a:lnTo>
                  <a:lnTo>
                    <a:pt x="213" y="20"/>
                  </a:lnTo>
                  <a:lnTo>
                    <a:pt x="213" y="18"/>
                  </a:lnTo>
                  <a:lnTo>
                    <a:pt x="213" y="16"/>
                  </a:lnTo>
                  <a:lnTo>
                    <a:pt x="211" y="14"/>
                  </a:lnTo>
                  <a:lnTo>
                    <a:pt x="211" y="10"/>
                  </a:lnTo>
                  <a:lnTo>
                    <a:pt x="209" y="10"/>
                  </a:lnTo>
                  <a:lnTo>
                    <a:pt x="205" y="10"/>
                  </a:lnTo>
                  <a:lnTo>
                    <a:pt x="207" y="4"/>
                  </a:lnTo>
                  <a:lnTo>
                    <a:pt x="207" y="2"/>
                  </a:lnTo>
                  <a:lnTo>
                    <a:pt x="205" y="0"/>
                  </a:lnTo>
                  <a:lnTo>
                    <a:pt x="203" y="0"/>
                  </a:lnTo>
                  <a:lnTo>
                    <a:pt x="199" y="0"/>
                  </a:lnTo>
                  <a:lnTo>
                    <a:pt x="197" y="0"/>
                  </a:lnTo>
                  <a:close/>
                </a:path>
              </a:pathLst>
            </a:custGeom>
            <a:solidFill>
              <a:schemeClr val="tx2"/>
            </a:solidFill>
            <a:ln w="3175">
              <a:solidFill>
                <a:schemeClr val="bg1"/>
              </a:solidFill>
              <a:round/>
              <a:headEnd/>
              <a:tailEnd/>
            </a:ln>
          </p:spPr>
          <p:txBody>
            <a:bodyPr/>
            <a:lstStyle/>
            <a:p>
              <a:endParaRPr lang="fr-FR" dirty="0"/>
            </a:p>
          </p:txBody>
        </p:sp>
        <p:sp>
          <p:nvSpPr>
            <p:cNvPr id="5639" name="Freeform 708"/>
            <p:cNvSpPr>
              <a:spLocks/>
            </p:cNvSpPr>
            <p:nvPr/>
          </p:nvSpPr>
          <p:spPr bwMode="auto">
            <a:xfrm>
              <a:off x="1678" y="2626"/>
              <a:ext cx="583" cy="610"/>
            </a:xfrm>
            <a:custGeom>
              <a:avLst/>
              <a:gdLst>
                <a:gd name="T0" fmla="*/ 181 w 583"/>
                <a:gd name="T1" fmla="*/ 14 h 610"/>
                <a:gd name="T2" fmla="*/ 135 w 583"/>
                <a:gd name="T3" fmla="*/ 18 h 610"/>
                <a:gd name="T4" fmla="*/ 155 w 583"/>
                <a:gd name="T5" fmla="*/ 42 h 610"/>
                <a:gd name="T6" fmla="*/ 145 w 583"/>
                <a:gd name="T7" fmla="*/ 50 h 610"/>
                <a:gd name="T8" fmla="*/ 121 w 583"/>
                <a:gd name="T9" fmla="*/ 66 h 610"/>
                <a:gd name="T10" fmla="*/ 92 w 583"/>
                <a:gd name="T11" fmla="*/ 48 h 610"/>
                <a:gd name="T12" fmla="*/ 60 w 583"/>
                <a:gd name="T13" fmla="*/ 52 h 610"/>
                <a:gd name="T14" fmla="*/ 70 w 583"/>
                <a:gd name="T15" fmla="*/ 68 h 610"/>
                <a:gd name="T16" fmla="*/ 66 w 583"/>
                <a:gd name="T17" fmla="*/ 96 h 610"/>
                <a:gd name="T18" fmla="*/ 22 w 583"/>
                <a:gd name="T19" fmla="*/ 150 h 610"/>
                <a:gd name="T20" fmla="*/ 4 w 583"/>
                <a:gd name="T21" fmla="*/ 195 h 610"/>
                <a:gd name="T22" fmla="*/ 22 w 583"/>
                <a:gd name="T23" fmla="*/ 217 h 610"/>
                <a:gd name="T24" fmla="*/ 50 w 583"/>
                <a:gd name="T25" fmla="*/ 215 h 610"/>
                <a:gd name="T26" fmla="*/ 64 w 583"/>
                <a:gd name="T27" fmla="*/ 239 h 610"/>
                <a:gd name="T28" fmla="*/ 127 w 583"/>
                <a:gd name="T29" fmla="*/ 223 h 610"/>
                <a:gd name="T30" fmla="*/ 155 w 583"/>
                <a:gd name="T31" fmla="*/ 265 h 610"/>
                <a:gd name="T32" fmla="*/ 195 w 583"/>
                <a:gd name="T33" fmla="*/ 283 h 610"/>
                <a:gd name="T34" fmla="*/ 199 w 583"/>
                <a:gd name="T35" fmla="*/ 307 h 610"/>
                <a:gd name="T36" fmla="*/ 241 w 583"/>
                <a:gd name="T37" fmla="*/ 351 h 610"/>
                <a:gd name="T38" fmla="*/ 235 w 583"/>
                <a:gd name="T39" fmla="*/ 383 h 610"/>
                <a:gd name="T40" fmla="*/ 259 w 583"/>
                <a:gd name="T41" fmla="*/ 415 h 610"/>
                <a:gd name="T42" fmla="*/ 277 w 583"/>
                <a:gd name="T43" fmla="*/ 442 h 610"/>
                <a:gd name="T44" fmla="*/ 297 w 583"/>
                <a:gd name="T45" fmla="*/ 470 h 610"/>
                <a:gd name="T46" fmla="*/ 267 w 583"/>
                <a:gd name="T47" fmla="*/ 520 h 610"/>
                <a:gd name="T48" fmla="*/ 247 w 583"/>
                <a:gd name="T49" fmla="*/ 548 h 610"/>
                <a:gd name="T50" fmla="*/ 273 w 583"/>
                <a:gd name="T51" fmla="*/ 558 h 610"/>
                <a:gd name="T52" fmla="*/ 287 w 583"/>
                <a:gd name="T53" fmla="*/ 570 h 610"/>
                <a:gd name="T54" fmla="*/ 309 w 583"/>
                <a:gd name="T55" fmla="*/ 592 h 610"/>
                <a:gd name="T56" fmla="*/ 311 w 583"/>
                <a:gd name="T57" fmla="*/ 602 h 610"/>
                <a:gd name="T58" fmla="*/ 375 w 583"/>
                <a:gd name="T59" fmla="*/ 516 h 610"/>
                <a:gd name="T60" fmla="*/ 375 w 583"/>
                <a:gd name="T61" fmla="*/ 484 h 610"/>
                <a:gd name="T62" fmla="*/ 413 w 583"/>
                <a:gd name="T63" fmla="*/ 442 h 610"/>
                <a:gd name="T64" fmla="*/ 435 w 583"/>
                <a:gd name="T65" fmla="*/ 433 h 610"/>
                <a:gd name="T66" fmla="*/ 449 w 583"/>
                <a:gd name="T67" fmla="*/ 427 h 610"/>
                <a:gd name="T68" fmla="*/ 485 w 583"/>
                <a:gd name="T69" fmla="*/ 415 h 610"/>
                <a:gd name="T70" fmla="*/ 521 w 583"/>
                <a:gd name="T71" fmla="*/ 273 h 610"/>
                <a:gd name="T72" fmla="*/ 579 w 583"/>
                <a:gd name="T73" fmla="*/ 162 h 610"/>
                <a:gd name="T74" fmla="*/ 507 w 583"/>
                <a:gd name="T75" fmla="*/ 120 h 610"/>
                <a:gd name="T76" fmla="*/ 439 w 583"/>
                <a:gd name="T77" fmla="*/ 118 h 610"/>
                <a:gd name="T78" fmla="*/ 437 w 583"/>
                <a:gd name="T79" fmla="*/ 108 h 610"/>
                <a:gd name="T80" fmla="*/ 425 w 583"/>
                <a:gd name="T81" fmla="*/ 98 h 610"/>
                <a:gd name="T82" fmla="*/ 397 w 583"/>
                <a:gd name="T83" fmla="*/ 86 h 610"/>
                <a:gd name="T84" fmla="*/ 369 w 583"/>
                <a:gd name="T85" fmla="*/ 110 h 610"/>
                <a:gd name="T86" fmla="*/ 363 w 583"/>
                <a:gd name="T87" fmla="*/ 104 h 610"/>
                <a:gd name="T88" fmla="*/ 337 w 583"/>
                <a:gd name="T89" fmla="*/ 106 h 610"/>
                <a:gd name="T90" fmla="*/ 339 w 583"/>
                <a:gd name="T91" fmla="*/ 104 h 610"/>
                <a:gd name="T92" fmla="*/ 345 w 583"/>
                <a:gd name="T93" fmla="*/ 94 h 610"/>
                <a:gd name="T94" fmla="*/ 341 w 583"/>
                <a:gd name="T95" fmla="*/ 92 h 610"/>
                <a:gd name="T96" fmla="*/ 353 w 583"/>
                <a:gd name="T97" fmla="*/ 64 h 610"/>
                <a:gd name="T98" fmla="*/ 337 w 583"/>
                <a:gd name="T99" fmla="*/ 14 h 610"/>
                <a:gd name="T100" fmla="*/ 307 w 583"/>
                <a:gd name="T101" fmla="*/ 46 h 610"/>
                <a:gd name="T102" fmla="*/ 281 w 583"/>
                <a:gd name="T103" fmla="*/ 40 h 610"/>
                <a:gd name="T104" fmla="*/ 259 w 583"/>
                <a:gd name="T105" fmla="*/ 48 h 610"/>
                <a:gd name="T106" fmla="*/ 235 w 583"/>
                <a:gd name="T107" fmla="*/ 54 h 610"/>
                <a:gd name="T108" fmla="*/ 213 w 583"/>
                <a:gd name="T109" fmla="*/ 52 h 610"/>
                <a:gd name="T110" fmla="*/ 213 w 583"/>
                <a:gd name="T111" fmla="*/ 20 h 610"/>
                <a:gd name="T112" fmla="*/ 207 w 583"/>
                <a:gd name="T113" fmla="*/ 4 h 6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3"/>
                <a:gd name="T172" fmla="*/ 0 h 610"/>
                <a:gd name="T173" fmla="*/ 583 w 583"/>
                <a:gd name="T174" fmla="*/ 610 h 6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3" h="610">
                  <a:moveTo>
                    <a:pt x="197" y="0"/>
                  </a:moveTo>
                  <a:lnTo>
                    <a:pt x="197" y="4"/>
                  </a:lnTo>
                  <a:lnTo>
                    <a:pt x="193" y="10"/>
                  </a:lnTo>
                  <a:lnTo>
                    <a:pt x="191" y="10"/>
                  </a:lnTo>
                  <a:lnTo>
                    <a:pt x="187" y="10"/>
                  </a:lnTo>
                  <a:lnTo>
                    <a:pt x="183" y="12"/>
                  </a:lnTo>
                  <a:lnTo>
                    <a:pt x="181" y="14"/>
                  </a:lnTo>
                  <a:lnTo>
                    <a:pt x="179" y="14"/>
                  </a:lnTo>
                  <a:lnTo>
                    <a:pt x="163" y="18"/>
                  </a:lnTo>
                  <a:lnTo>
                    <a:pt x="161" y="20"/>
                  </a:lnTo>
                  <a:lnTo>
                    <a:pt x="155" y="20"/>
                  </a:lnTo>
                  <a:lnTo>
                    <a:pt x="135" y="14"/>
                  </a:lnTo>
                  <a:lnTo>
                    <a:pt x="135" y="16"/>
                  </a:lnTo>
                  <a:lnTo>
                    <a:pt x="135" y="18"/>
                  </a:lnTo>
                  <a:lnTo>
                    <a:pt x="141" y="22"/>
                  </a:lnTo>
                  <a:lnTo>
                    <a:pt x="143" y="22"/>
                  </a:lnTo>
                  <a:lnTo>
                    <a:pt x="141" y="32"/>
                  </a:lnTo>
                  <a:lnTo>
                    <a:pt x="143" y="42"/>
                  </a:lnTo>
                  <a:lnTo>
                    <a:pt x="147" y="42"/>
                  </a:lnTo>
                  <a:lnTo>
                    <a:pt x="149" y="42"/>
                  </a:lnTo>
                  <a:lnTo>
                    <a:pt x="155" y="42"/>
                  </a:lnTo>
                  <a:lnTo>
                    <a:pt x="155" y="44"/>
                  </a:lnTo>
                  <a:lnTo>
                    <a:pt x="155" y="46"/>
                  </a:lnTo>
                  <a:lnTo>
                    <a:pt x="151" y="46"/>
                  </a:lnTo>
                  <a:lnTo>
                    <a:pt x="149" y="48"/>
                  </a:lnTo>
                  <a:lnTo>
                    <a:pt x="147" y="48"/>
                  </a:lnTo>
                  <a:lnTo>
                    <a:pt x="145" y="48"/>
                  </a:lnTo>
                  <a:lnTo>
                    <a:pt x="145" y="50"/>
                  </a:lnTo>
                  <a:lnTo>
                    <a:pt x="143" y="54"/>
                  </a:lnTo>
                  <a:lnTo>
                    <a:pt x="141" y="56"/>
                  </a:lnTo>
                  <a:lnTo>
                    <a:pt x="139" y="56"/>
                  </a:lnTo>
                  <a:lnTo>
                    <a:pt x="137" y="58"/>
                  </a:lnTo>
                  <a:lnTo>
                    <a:pt x="135" y="58"/>
                  </a:lnTo>
                  <a:lnTo>
                    <a:pt x="125" y="62"/>
                  </a:lnTo>
                  <a:lnTo>
                    <a:pt x="121" y="66"/>
                  </a:lnTo>
                  <a:lnTo>
                    <a:pt x="111" y="66"/>
                  </a:lnTo>
                  <a:lnTo>
                    <a:pt x="105" y="62"/>
                  </a:lnTo>
                  <a:lnTo>
                    <a:pt x="103" y="58"/>
                  </a:lnTo>
                  <a:lnTo>
                    <a:pt x="99" y="60"/>
                  </a:lnTo>
                  <a:lnTo>
                    <a:pt x="97" y="52"/>
                  </a:lnTo>
                  <a:lnTo>
                    <a:pt x="95" y="48"/>
                  </a:lnTo>
                  <a:lnTo>
                    <a:pt x="92" y="48"/>
                  </a:lnTo>
                  <a:lnTo>
                    <a:pt x="88" y="50"/>
                  </a:lnTo>
                  <a:lnTo>
                    <a:pt x="86" y="50"/>
                  </a:lnTo>
                  <a:lnTo>
                    <a:pt x="86" y="48"/>
                  </a:lnTo>
                  <a:lnTo>
                    <a:pt x="84" y="48"/>
                  </a:lnTo>
                  <a:lnTo>
                    <a:pt x="82" y="50"/>
                  </a:lnTo>
                  <a:lnTo>
                    <a:pt x="82" y="52"/>
                  </a:lnTo>
                  <a:lnTo>
                    <a:pt x="60" y="52"/>
                  </a:lnTo>
                  <a:lnTo>
                    <a:pt x="60" y="60"/>
                  </a:lnTo>
                  <a:lnTo>
                    <a:pt x="60" y="62"/>
                  </a:lnTo>
                  <a:lnTo>
                    <a:pt x="62" y="62"/>
                  </a:lnTo>
                  <a:lnTo>
                    <a:pt x="64" y="62"/>
                  </a:lnTo>
                  <a:lnTo>
                    <a:pt x="66" y="62"/>
                  </a:lnTo>
                  <a:lnTo>
                    <a:pt x="68" y="64"/>
                  </a:lnTo>
                  <a:lnTo>
                    <a:pt x="70" y="68"/>
                  </a:lnTo>
                  <a:lnTo>
                    <a:pt x="68" y="68"/>
                  </a:lnTo>
                  <a:lnTo>
                    <a:pt x="66" y="68"/>
                  </a:lnTo>
                  <a:lnTo>
                    <a:pt x="64" y="68"/>
                  </a:lnTo>
                  <a:lnTo>
                    <a:pt x="56" y="70"/>
                  </a:lnTo>
                  <a:lnTo>
                    <a:pt x="56" y="80"/>
                  </a:lnTo>
                  <a:lnTo>
                    <a:pt x="64" y="88"/>
                  </a:lnTo>
                  <a:lnTo>
                    <a:pt x="66" y="96"/>
                  </a:lnTo>
                  <a:lnTo>
                    <a:pt x="62" y="118"/>
                  </a:lnTo>
                  <a:lnTo>
                    <a:pt x="60" y="128"/>
                  </a:lnTo>
                  <a:lnTo>
                    <a:pt x="60" y="130"/>
                  </a:lnTo>
                  <a:lnTo>
                    <a:pt x="58" y="140"/>
                  </a:lnTo>
                  <a:lnTo>
                    <a:pt x="56" y="140"/>
                  </a:lnTo>
                  <a:lnTo>
                    <a:pt x="50" y="140"/>
                  </a:lnTo>
                  <a:lnTo>
                    <a:pt x="22" y="150"/>
                  </a:lnTo>
                  <a:lnTo>
                    <a:pt x="12" y="166"/>
                  </a:lnTo>
                  <a:lnTo>
                    <a:pt x="10" y="166"/>
                  </a:lnTo>
                  <a:lnTo>
                    <a:pt x="10" y="176"/>
                  </a:lnTo>
                  <a:lnTo>
                    <a:pt x="6" y="176"/>
                  </a:lnTo>
                  <a:lnTo>
                    <a:pt x="4" y="178"/>
                  </a:lnTo>
                  <a:lnTo>
                    <a:pt x="0" y="189"/>
                  </a:lnTo>
                  <a:lnTo>
                    <a:pt x="4" y="195"/>
                  </a:lnTo>
                  <a:lnTo>
                    <a:pt x="4" y="199"/>
                  </a:lnTo>
                  <a:lnTo>
                    <a:pt x="10" y="209"/>
                  </a:lnTo>
                  <a:lnTo>
                    <a:pt x="14" y="211"/>
                  </a:lnTo>
                  <a:lnTo>
                    <a:pt x="14" y="213"/>
                  </a:lnTo>
                  <a:lnTo>
                    <a:pt x="12" y="215"/>
                  </a:lnTo>
                  <a:lnTo>
                    <a:pt x="12" y="217"/>
                  </a:lnTo>
                  <a:lnTo>
                    <a:pt x="22" y="217"/>
                  </a:lnTo>
                  <a:lnTo>
                    <a:pt x="22" y="219"/>
                  </a:lnTo>
                  <a:lnTo>
                    <a:pt x="24" y="221"/>
                  </a:lnTo>
                  <a:lnTo>
                    <a:pt x="24" y="223"/>
                  </a:lnTo>
                  <a:lnTo>
                    <a:pt x="24" y="225"/>
                  </a:lnTo>
                  <a:lnTo>
                    <a:pt x="28" y="225"/>
                  </a:lnTo>
                  <a:lnTo>
                    <a:pt x="36" y="225"/>
                  </a:lnTo>
                  <a:lnTo>
                    <a:pt x="50" y="215"/>
                  </a:lnTo>
                  <a:lnTo>
                    <a:pt x="50" y="239"/>
                  </a:lnTo>
                  <a:lnTo>
                    <a:pt x="50" y="241"/>
                  </a:lnTo>
                  <a:lnTo>
                    <a:pt x="52" y="241"/>
                  </a:lnTo>
                  <a:lnTo>
                    <a:pt x="54" y="241"/>
                  </a:lnTo>
                  <a:lnTo>
                    <a:pt x="58" y="239"/>
                  </a:lnTo>
                  <a:lnTo>
                    <a:pt x="62" y="239"/>
                  </a:lnTo>
                  <a:lnTo>
                    <a:pt x="64" y="239"/>
                  </a:lnTo>
                  <a:lnTo>
                    <a:pt x="70" y="241"/>
                  </a:lnTo>
                  <a:lnTo>
                    <a:pt x="80" y="241"/>
                  </a:lnTo>
                  <a:lnTo>
                    <a:pt x="94" y="235"/>
                  </a:lnTo>
                  <a:lnTo>
                    <a:pt x="105" y="223"/>
                  </a:lnTo>
                  <a:lnTo>
                    <a:pt x="123" y="221"/>
                  </a:lnTo>
                  <a:lnTo>
                    <a:pt x="125" y="221"/>
                  </a:lnTo>
                  <a:lnTo>
                    <a:pt x="127" y="223"/>
                  </a:lnTo>
                  <a:lnTo>
                    <a:pt x="127" y="239"/>
                  </a:lnTo>
                  <a:lnTo>
                    <a:pt x="125" y="243"/>
                  </a:lnTo>
                  <a:lnTo>
                    <a:pt x="125" y="245"/>
                  </a:lnTo>
                  <a:lnTo>
                    <a:pt x="127" y="251"/>
                  </a:lnTo>
                  <a:lnTo>
                    <a:pt x="129" y="255"/>
                  </a:lnTo>
                  <a:lnTo>
                    <a:pt x="137" y="261"/>
                  </a:lnTo>
                  <a:lnTo>
                    <a:pt x="155" y="265"/>
                  </a:lnTo>
                  <a:lnTo>
                    <a:pt x="157" y="265"/>
                  </a:lnTo>
                  <a:lnTo>
                    <a:pt x="157" y="267"/>
                  </a:lnTo>
                  <a:lnTo>
                    <a:pt x="159" y="269"/>
                  </a:lnTo>
                  <a:lnTo>
                    <a:pt x="173" y="273"/>
                  </a:lnTo>
                  <a:lnTo>
                    <a:pt x="179" y="277"/>
                  </a:lnTo>
                  <a:lnTo>
                    <a:pt x="189" y="277"/>
                  </a:lnTo>
                  <a:lnTo>
                    <a:pt x="195" y="283"/>
                  </a:lnTo>
                  <a:lnTo>
                    <a:pt x="199" y="289"/>
                  </a:lnTo>
                  <a:lnTo>
                    <a:pt x="199" y="293"/>
                  </a:lnTo>
                  <a:lnTo>
                    <a:pt x="199" y="295"/>
                  </a:lnTo>
                  <a:lnTo>
                    <a:pt x="201" y="297"/>
                  </a:lnTo>
                  <a:lnTo>
                    <a:pt x="201" y="305"/>
                  </a:lnTo>
                  <a:lnTo>
                    <a:pt x="199" y="305"/>
                  </a:lnTo>
                  <a:lnTo>
                    <a:pt x="199" y="307"/>
                  </a:lnTo>
                  <a:lnTo>
                    <a:pt x="203" y="321"/>
                  </a:lnTo>
                  <a:lnTo>
                    <a:pt x="229" y="323"/>
                  </a:lnTo>
                  <a:lnTo>
                    <a:pt x="231" y="325"/>
                  </a:lnTo>
                  <a:lnTo>
                    <a:pt x="229" y="329"/>
                  </a:lnTo>
                  <a:lnTo>
                    <a:pt x="231" y="337"/>
                  </a:lnTo>
                  <a:lnTo>
                    <a:pt x="235" y="339"/>
                  </a:lnTo>
                  <a:lnTo>
                    <a:pt x="241" y="351"/>
                  </a:lnTo>
                  <a:lnTo>
                    <a:pt x="239" y="365"/>
                  </a:lnTo>
                  <a:lnTo>
                    <a:pt x="237" y="373"/>
                  </a:lnTo>
                  <a:lnTo>
                    <a:pt x="237" y="375"/>
                  </a:lnTo>
                  <a:lnTo>
                    <a:pt x="237" y="377"/>
                  </a:lnTo>
                  <a:lnTo>
                    <a:pt x="237" y="381"/>
                  </a:lnTo>
                  <a:lnTo>
                    <a:pt x="235" y="381"/>
                  </a:lnTo>
                  <a:lnTo>
                    <a:pt x="235" y="383"/>
                  </a:lnTo>
                  <a:lnTo>
                    <a:pt x="237" y="387"/>
                  </a:lnTo>
                  <a:lnTo>
                    <a:pt x="237" y="389"/>
                  </a:lnTo>
                  <a:lnTo>
                    <a:pt x="237" y="411"/>
                  </a:lnTo>
                  <a:lnTo>
                    <a:pt x="237" y="413"/>
                  </a:lnTo>
                  <a:lnTo>
                    <a:pt x="245" y="415"/>
                  </a:lnTo>
                  <a:lnTo>
                    <a:pt x="257" y="415"/>
                  </a:lnTo>
                  <a:lnTo>
                    <a:pt x="259" y="415"/>
                  </a:lnTo>
                  <a:lnTo>
                    <a:pt x="261" y="415"/>
                  </a:lnTo>
                  <a:lnTo>
                    <a:pt x="263" y="415"/>
                  </a:lnTo>
                  <a:lnTo>
                    <a:pt x="269" y="417"/>
                  </a:lnTo>
                  <a:lnTo>
                    <a:pt x="269" y="419"/>
                  </a:lnTo>
                  <a:lnTo>
                    <a:pt x="273" y="438"/>
                  </a:lnTo>
                  <a:lnTo>
                    <a:pt x="273" y="440"/>
                  </a:lnTo>
                  <a:lnTo>
                    <a:pt x="277" y="442"/>
                  </a:lnTo>
                  <a:lnTo>
                    <a:pt x="281" y="442"/>
                  </a:lnTo>
                  <a:lnTo>
                    <a:pt x="287" y="440"/>
                  </a:lnTo>
                  <a:lnTo>
                    <a:pt x="289" y="442"/>
                  </a:lnTo>
                  <a:lnTo>
                    <a:pt x="291" y="444"/>
                  </a:lnTo>
                  <a:lnTo>
                    <a:pt x="287" y="470"/>
                  </a:lnTo>
                  <a:lnTo>
                    <a:pt x="295" y="468"/>
                  </a:lnTo>
                  <a:lnTo>
                    <a:pt x="297" y="470"/>
                  </a:lnTo>
                  <a:lnTo>
                    <a:pt x="301" y="482"/>
                  </a:lnTo>
                  <a:lnTo>
                    <a:pt x="299" y="494"/>
                  </a:lnTo>
                  <a:lnTo>
                    <a:pt x="299" y="496"/>
                  </a:lnTo>
                  <a:lnTo>
                    <a:pt x="293" y="500"/>
                  </a:lnTo>
                  <a:lnTo>
                    <a:pt x="285" y="502"/>
                  </a:lnTo>
                  <a:lnTo>
                    <a:pt x="267" y="518"/>
                  </a:lnTo>
                  <a:lnTo>
                    <a:pt x="267" y="520"/>
                  </a:lnTo>
                  <a:lnTo>
                    <a:pt x="261" y="528"/>
                  </a:lnTo>
                  <a:lnTo>
                    <a:pt x="261" y="530"/>
                  </a:lnTo>
                  <a:lnTo>
                    <a:pt x="247" y="542"/>
                  </a:lnTo>
                  <a:lnTo>
                    <a:pt x="245" y="544"/>
                  </a:lnTo>
                  <a:lnTo>
                    <a:pt x="241" y="548"/>
                  </a:lnTo>
                  <a:lnTo>
                    <a:pt x="245" y="548"/>
                  </a:lnTo>
                  <a:lnTo>
                    <a:pt x="247" y="548"/>
                  </a:lnTo>
                  <a:lnTo>
                    <a:pt x="249" y="546"/>
                  </a:lnTo>
                  <a:lnTo>
                    <a:pt x="251" y="546"/>
                  </a:lnTo>
                  <a:lnTo>
                    <a:pt x="263" y="554"/>
                  </a:lnTo>
                  <a:lnTo>
                    <a:pt x="265" y="562"/>
                  </a:lnTo>
                  <a:lnTo>
                    <a:pt x="267" y="562"/>
                  </a:lnTo>
                  <a:lnTo>
                    <a:pt x="269" y="562"/>
                  </a:lnTo>
                  <a:lnTo>
                    <a:pt x="273" y="558"/>
                  </a:lnTo>
                  <a:lnTo>
                    <a:pt x="273" y="560"/>
                  </a:lnTo>
                  <a:lnTo>
                    <a:pt x="275" y="562"/>
                  </a:lnTo>
                  <a:lnTo>
                    <a:pt x="277" y="566"/>
                  </a:lnTo>
                  <a:lnTo>
                    <a:pt x="279" y="566"/>
                  </a:lnTo>
                  <a:lnTo>
                    <a:pt x="281" y="566"/>
                  </a:lnTo>
                  <a:lnTo>
                    <a:pt x="283" y="568"/>
                  </a:lnTo>
                  <a:lnTo>
                    <a:pt x="287" y="570"/>
                  </a:lnTo>
                  <a:lnTo>
                    <a:pt x="289" y="574"/>
                  </a:lnTo>
                  <a:lnTo>
                    <a:pt x="291" y="574"/>
                  </a:lnTo>
                  <a:lnTo>
                    <a:pt x="299" y="578"/>
                  </a:lnTo>
                  <a:lnTo>
                    <a:pt x="299" y="580"/>
                  </a:lnTo>
                  <a:lnTo>
                    <a:pt x="301" y="586"/>
                  </a:lnTo>
                  <a:lnTo>
                    <a:pt x="307" y="590"/>
                  </a:lnTo>
                  <a:lnTo>
                    <a:pt x="309" y="592"/>
                  </a:lnTo>
                  <a:lnTo>
                    <a:pt x="307" y="594"/>
                  </a:lnTo>
                  <a:lnTo>
                    <a:pt x="305" y="596"/>
                  </a:lnTo>
                  <a:lnTo>
                    <a:pt x="303" y="600"/>
                  </a:lnTo>
                  <a:lnTo>
                    <a:pt x="303" y="608"/>
                  </a:lnTo>
                  <a:lnTo>
                    <a:pt x="305" y="610"/>
                  </a:lnTo>
                  <a:lnTo>
                    <a:pt x="305" y="608"/>
                  </a:lnTo>
                  <a:lnTo>
                    <a:pt x="311" y="602"/>
                  </a:lnTo>
                  <a:lnTo>
                    <a:pt x="317" y="594"/>
                  </a:lnTo>
                  <a:lnTo>
                    <a:pt x="321" y="584"/>
                  </a:lnTo>
                  <a:lnTo>
                    <a:pt x="337" y="572"/>
                  </a:lnTo>
                  <a:lnTo>
                    <a:pt x="367" y="522"/>
                  </a:lnTo>
                  <a:lnTo>
                    <a:pt x="371" y="520"/>
                  </a:lnTo>
                  <a:lnTo>
                    <a:pt x="373" y="518"/>
                  </a:lnTo>
                  <a:lnTo>
                    <a:pt x="375" y="516"/>
                  </a:lnTo>
                  <a:lnTo>
                    <a:pt x="377" y="498"/>
                  </a:lnTo>
                  <a:lnTo>
                    <a:pt x="379" y="498"/>
                  </a:lnTo>
                  <a:lnTo>
                    <a:pt x="379" y="496"/>
                  </a:lnTo>
                  <a:lnTo>
                    <a:pt x="377" y="492"/>
                  </a:lnTo>
                  <a:lnTo>
                    <a:pt x="377" y="488"/>
                  </a:lnTo>
                  <a:lnTo>
                    <a:pt x="375" y="488"/>
                  </a:lnTo>
                  <a:lnTo>
                    <a:pt x="375" y="484"/>
                  </a:lnTo>
                  <a:lnTo>
                    <a:pt x="375" y="480"/>
                  </a:lnTo>
                  <a:lnTo>
                    <a:pt x="375" y="478"/>
                  </a:lnTo>
                  <a:lnTo>
                    <a:pt x="377" y="474"/>
                  </a:lnTo>
                  <a:lnTo>
                    <a:pt x="389" y="458"/>
                  </a:lnTo>
                  <a:lnTo>
                    <a:pt x="409" y="442"/>
                  </a:lnTo>
                  <a:lnTo>
                    <a:pt x="411" y="442"/>
                  </a:lnTo>
                  <a:lnTo>
                    <a:pt x="413" y="442"/>
                  </a:lnTo>
                  <a:lnTo>
                    <a:pt x="415" y="440"/>
                  </a:lnTo>
                  <a:lnTo>
                    <a:pt x="423" y="438"/>
                  </a:lnTo>
                  <a:lnTo>
                    <a:pt x="425" y="437"/>
                  </a:lnTo>
                  <a:lnTo>
                    <a:pt x="427" y="437"/>
                  </a:lnTo>
                  <a:lnTo>
                    <a:pt x="429" y="433"/>
                  </a:lnTo>
                  <a:lnTo>
                    <a:pt x="433" y="433"/>
                  </a:lnTo>
                  <a:lnTo>
                    <a:pt x="435" y="433"/>
                  </a:lnTo>
                  <a:lnTo>
                    <a:pt x="437" y="431"/>
                  </a:lnTo>
                  <a:lnTo>
                    <a:pt x="435" y="429"/>
                  </a:lnTo>
                  <a:lnTo>
                    <a:pt x="437" y="427"/>
                  </a:lnTo>
                  <a:lnTo>
                    <a:pt x="439" y="427"/>
                  </a:lnTo>
                  <a:lnTo>
                    <a:pt x="441" y="429"/>
                  </a:lnTo>
                  <a:lnTo>
                    <a:pt x="447" y="427"/>
                  </a:lnTo>
                  <a:lnTo>
                    <a:pt x="449" y="427"/>
                  </a:lnTo>
                  <a:lnTo>
                    <a:pt x="451" y="427"/>
                  </a:lnTo>
                  <a:lnTo>
                    <a:pt x="457" y="425"/>
                  </a:lnTo>
                  <a:lnTo>
                    <a:pt x="459" y="425"/>
                  </a:lnTo>
                  <a:lnTo>
                    <a:pt x="459" y="427"/>
                  </a:lnTo>
                  <a:lnTo>
                    <a:pt x="473" y="425"/>
                  </a:lnTo>
                  <a:lnTo>
                    <a:pt x="475" y="419"/>
                  </a:lnTo>
                  <a:lnTo>
                    <a:pt x="485" y="415"/>
                  </a:lnTo>
                  <a:lnTo>
                    <a:pt x="487" y="411"/>
                  </a:lnTo>
                  <a:lnTo>
                    <a:pt x="489" y="399"/>
                  </a:lnTo>
                  <a:lnTo>
                    <a:pt x="509" y="371"/>
                  </a:lnTo>
                  <a:lnTo>
                    <a:pt x="511" y="351"/>
                  </a:lnTo>
                  <a:lnTo>
                    <a:pt x="515" y="345"/>
                  </a:lnTo>
                  <a:lnTo>
                    <a:pt x="521" y="275"/>
                  </a:lnTo>
                  <a:lnTo>
                    <a:pt x="521" y="273"/>
                  </a:lnTo>
                  <a:lnTo>
                    <a:pt x="523" y="271"/>
                  </a:lnTo>
                  <a:lnTo>
                    <a:pt x="525" y="271"/>
                  </a:lnTo>
                  <a:lnTo>
                    <a:pt x="527" y="271"/>
                  </a:lnTo>
                  <a:lnTo>
                    <a:pt x="529" y="271"/>
                  </a:lnTo>
                  <a:lnTo>
                    <a:pt x="579" y="207"/>
                  </a:lnTo>
                  <a:lnTo>
                    <a:pt x="583" y="178"/>
                  </a:lnTo>
                  <a:lnTo>
                    <a:pt x="579" y="162"/>
                  </a:lnTo>
                  <a:lnTo>
                    <a:pt x="573" y="156"/>
                  </a:lnTo>
                  <a:lnTo>
                    <a:pt x="571" y="154"/>
                  </a:lnTo>
                  <a:lnTo>
                    <a:pt x="555" y="154"/>
                  </a:lnTo>
                  <a:lnTo>
                    <a:pt x="553" y="152"/>
                  </a:lnTo>
                  <a:lnTo>
                    <a:pt x="551" y="152"/>
                  </a:lnTo>
                  <a:lnTo>
                    <a:pt x="549" y="152"/>
                  </a:lnTo>
                  <a:lnTo>
                    <a:pt x="507" y="120"/>
                  </a:lnTo>
                  <a:lnTo>
                    <a:pt x="479" y="120"/>
                  </a:lnTo>
                  <a:lnTo>
                    <a:pt x="457" y="114"/>
                  </a:lnTo>
                  <a:lnTo>
                    <a:pt x="455" y="114"/>
                  </a:lnTo>
                  <a:lnTo>
                    <a:pt x="453" y="114"/>
                  </a:lnTo>
                  <a:lnTo>
                    <a:pt x="453" y="112"/>
                  </a:lnTo>
                  <a:lnTo>
                    <a:pt x="441" y="118"/>
                  </a:lnTo>
                  <a:lnTo>
                    <a:pt x="439" y="118"/>
                  </a:lnTo>
                  <a:lnTo>
                    <a:pt x="439" y="116"/>
                  </a:lnTo>
                  <a:lnTo>
                    <a:pt x="439" y="114"/>
                  </a:lnTo>
                  <a:lnTo>
                    <a:pt x="441" y="112"/>
                  </a:lnTo>
                  <a:lnTo>
                    <a:pt x="441" y="110"/>
                  </a:lnTo>
                  <a:lnTo>
                    <a:pt x="439" y="110"/>
                  </a:lnTo>
                  <a:lnTo>
                    <a:pt x="437" y="110"/>
                  </a:lnTo>
                  <a:lnTo>
                    <a:pt x="437" y="108"/>
                  </a:lnTo>
                  <a:lnTo>
                    <a:pt x="437" y="106"/>
                  </a:lnTo>
                  <a:lnTo>
                    <a:pt x="433" y="100"/>
                  </a:lnTo>
                  <a:lnTo>
                    <a:pt x="431" y="100"/>
                  </a:lnTo>
                  <a:lnTo>
                    <a:pt x="429" y="100"/>
                  </a:lnTo>
                  <a:lnTo>
                    <a:pt x="427" y="102"/>
                  </a:lnTo>
                  <a:lnTo>
                    <a:pt x="425" y="102"/>
                  </a:lnTo>
                  <a:lnTo>
                    <a:pt x="425" y="98"/>
                  </a:lnTo>
                  <a:lnTo>
                    <a:pt x="423" y="96"/>
                  </a:lnTo>
                  <a:lnTo>
                    <a:pt x="421" y="96"/>
                  </a:lnTo>
                  <a:lnTo>
                    <a:pt x="417" y="94"/>
                  </a:lnTo>
                  <a:lnTo>
                    <a:pt x="415" y="94"/>
                  </a:lnTo>
                  <a:lnTo>
                    <a:pt x="413" y="92"/>
                  </a:lnTo>
                  <a:lnTo>
                    <a:pt x="407" y="92"/>
                  </a:lnTo>
                  <a:lnTo>
                    <a:pt x="397" y="86"/>
                  </a:lnTo>
                  <a:lnTo>
                    <a:pt x="389" y="86"/>
                  </a:lnTo>
                  <a:lnTo>
                    <a:pt x="385" y="88"/>
                  </a:lnTo>
                  <a:lnTo>
                    <a:pt x="383" y="92"/>
                  </a:lnTo>
                  <a:lnTo>
                    <a:pt x="379" y="100"/>
                  </a:lnTo>
                  <a:lnTo>
                    <a:pt x="373" y="100"/>
                  </a:lnTo>
                  <a:lnTo>
                    <a:pt x="371" y="102"/>
                  </a:lnTo>
                  <a:lnTo>
                    <a:pt x="369" y="110"/>
                  </a:lnTo>
                  <a:lnTo>
                    <a:pt x="367" y="110"/>
                  </a:lnTo>
                  <a:lnTo>
                    <a:pt x="367" y="114"/>
                  </a:lnTo>
                  <a:lnTo>
                    <a:pt x="365" y="114"/>
                  </a:lnTo>
                  <a:lnTo>
                    <a:pt x="365" y="110"/>
                  </a:lnTo>
                  <a:lnTo>
                    <a:pt x="367" y="106"/>
                  </a:lnTo>
                  <a:lnTo>
                    <a:pt x="365" y="104"/>
                  </a:lnTo>
                  <a:lnTo>
                    <a:pt x="363" y="104"/>
                  </a:lnTo>
                  <a:lnTo>
                    <a:pt x="361" y="106"/>
                  </a:lnTo>
                  <a:lnTo>
                    <a:pt x="351" y="106"/>
                  </a:lnTo>
                  <a:lnTo>
                    <a:pt x="349" y="106"/>
                  </a:lnTo>
                  <a:lnTo>
                    <a:pt x="347" y="106"/>
                  </a:lnTo>
                  <a:lnTo>
                    <a:pt x="343" y="106"/>
                  </a:lnTo>
                  <a:lnTo>
                    <a:pt x="341" y="106"/>
                  </a:lnTo>
                  <a:lnTo>
                    <a:pt x="337" y="106"/>
                  </a:lnTo>
                  <a:lnTo>
                    <a:pt x="335" y="106"/>
                  </a:lnTo>
                  <a:lnTo>
                    <a:pt x="335" y="108"/>
                  </a:lnTo>
                  <a:lnTo>
                    <a:pt x="333" y="108"/>
                  </a:lnTo>
                  <a:lnTo>
                    <a:pt x="333" y="106"/>
                  </a:lnTo>
                  <a:lnTo>
                    <a:pt x="335" y="104"/>
                  </a:lnTo>
                  <a:lnTo>
                    <a:pt x="337" y="104"/>
                  </a:lnTo>
                  <a:lnTo>
                    <a:pt x="339" y="104"/>
                  </a:lnTo>
                  <a:lnTo>
                    <a:pt x="343" y="106"/>
                  </a:lnTo>
                  <a:lnTo>
                    <a:pt x="345" y="104"/>
                  </a:lnTo>
                  <a:lnTo>
                    <a:pt x="347" y="104"/>
                  </a:lnTo>
                  <a:lnTo>
                    <a:pt x="347" y="102"/>
                  </a:lnTo>
                  <a:lnTo>
                    <a:pt x="347" y="96"/>
                  </a:lnTo>
                  <a:lnTo>
                    <a:pt x="345" y="96"/>
                  </a:lnTo>
                  <a:lnTo>
                    <a:pt x="345" y="94"/>
                  </a:lnTo>
                  <a:lnTo>
                    <a:pt x="343" y="94"/>
                  </a:lnTo>
                  <a:lnTo>
                    <a:pt x="343" y="92"/>
                  </a:lnTo>
                  <a:lnTo>
                    <a:pt x="345" y="92"/>
                  </a:lnTo>
                  <a:lnTo>
                    <a:pt x="345" y="90"/>
                  </a:lnTo>
                  <a:lnTo>
                    <a:pt x="343" y="90"/>
                  </a:lnTo>
                  <a:lnTo>
                    <a:pt x="341" y="90"/>
                  </a:lnTo>
                  <a:lnTo>
                    <a:pt x="341" y="92"/>
                  </a:lnTo>
                  <a:lnTo>
                    <a:pt x="339" y="94"/>
                  </a:lnTo>
                  <a:lnTo>
                    <a:pt x="337" y="94"/>
                  </a:lnTo>
                  <a:lnTo>
                    <a:pt x="337" y="88"/>
                  </a:lnTo>
                  <a:lnTo>
                    <a:pt x="335" y="86"/>
                  </a:lnTo>
                  <a:lnTo>
                    <a:pt x="335" y="82"/>
                  </a:lnTo>
                  <a:lnTo>
                    <a:pt x="351" y="66"/>
                  </a:lnTo>
                  <a:lnTo>
                    <a:pt x="353" y="64"/>
                  </a:lnTo>
                  <a:lnTo>
                    <a:pt x="355" y="62"/>
                  </a:lnTo>
                  <a:lnTo>
                    <a:pt x="357" y="54"/>
                  </a:lnTo>
                  <a:lnTo>
                    <a:pt x="357" y="52"/>
                  </a:lnTo>
                  <a:lnTo>
                    <a:pt x="355" y="52"/>
                  </a:lnTo>
                  <a:lnTo>
                    <a:pt x="349" y="50"/>
                  </a:lnTo>
                  <a:lnTo>
                    <a:pt x="341" y="22"/>
                  </a:lnTo>
                  <a:lnTo>
                    <a:pt x="337" y="14"/>
                  </a:lnTo>
                  <a:lnTo>
                    <a:pt x="335" y="14"/>
                  </a:lnTo>
                  <a:lnTo>
                    <a:pt x="333" y="16"/>
                  </a:lnTo>
                  <a:lnTo>
                    <a:pt x="321" y="32"/>
                  </a:lnTo>
                  <a:lnTo>
                    <a:pt x="319" y="38"/>
                  </a:lnTo>
                  <a:lnTo>
                    <a:pt x="311" y="46"/>
                  </a:lnTo>
                  <a:lnTo>
                    <a:pt x="309" y="46"/>
                  </a:lnTo>
                  <a:lnTo>
                    <a:pt x="307" y="46"/>
                  </a:lnTo>
                  <a:lnTo>
                    <a:pt x="305" y="46"/>
                  </a:lnTo>
                  <a:lnTo>
                    <a:pt x="301" y="46"/>
                  </a:lnTo>
                  <a:lnTo>
                    <a:pt x="297" y="48"/>
                  </a:lnTo>
                  <a:lnTo>
                    <a:pt x="295" y="48"/>
                  </a:lnTo>
                  <a:lnTo>
                    <a:pt x="293" y="46"/>
                  </a:lnTo>
                  <a:lnTo>
                    <a:pt x="289" y="44"/>
                  </a:lnTo>
                  <a:lnTo>
                    <a:pt x="281" y="40"/>
                  </a:lnTo>
                  <a:lnTo>
                    <a:pt x="275" y="42"/>
                  </a:lnTo>
                  <a:lnTo>
                    <a:pt x="271" y="42"/>
                  </a:lnTo>
                  <a:lnTo>
                    <a:pt x="269" y="42"/>
                  </a:lnTo>
                  <a:lnTo>
                    <a:pt x="269" y="48"/>
                  </a:lnTo>
                  <a:lnTo>
                    <a:pt x="267" y="50"/>
                  </a:lnTo>
                  <a:lnTo>
                    <a:pt x="263" y="50"/>
                  </a:lnTo>
                  <a:lnTo>
                    <a:pt x="259" y="48"/>
                  </a:lnTo>
                  <a:lnTo>
                    <a:pt x="253" y="48"/>
                  </a:lnTo>
                  <a:lnTo>
                    <a:pt x="251" y="48"/>
                  </a:lnTo>
                  <a:lnTo>
                    <a:pt x="249" y="48"/>
                  </a:lnTo>
                  <a:lnTo>
                    <a:pt x="245" y="50"/>
                  </a:lnTo>
                  <a:lnTo>
                    <a:pt x="243" y="52"/>
                  </a:lnTo>
                  <a:lnTo>
                    <a:pt x="239" y="52"/>
                  </a:lnTo>
                  <a:lnTo>
                    <a:pt x="235" y="54"/>
                  </a:lnTo>
                  <a:lnTo>
                    <a:pt x="233" y="54"/>
                  </a:lnTo>
                  <a:lnTo>
                    <a:pt x="231" y="56"/>
                  </a:lnTo>
                  <a:lnTo>
                    <a:pt x="229" y="58"/>
                  </a:lnTo>
                  <a:lnTo>
                    <a:pt x="227" y="58"/>
                  </a:lnTo>
                  <a:lnTo>
                    <a:pt x="223" y="58"/>
                  </a:lnTo>
                  <a:lnTo>
                    <a:pt x="217" y="54"/>
                  </a:lnTo>
                  <a:lnTo>
                    <a:pt x="213" y="52"/>
                  </a:lnTo>
                  <a:lnTo>
                    <a:pt x="211" y="50"/>
                  </a:lnTo>
                  <a:lnTo>
                    <a:pt x="211" y="44"/>
                  </a:lnTo>
                  <a:lnTo>
                    <a:pt x="209" y="40"/>
                  </a:lnTo>
                  <a:lnTo>
                    <a:pt x="209" y="32"/>
                  </a:lnTo>
                  <a:lnTo>
                    <a:pt x="211" y="26"/>
                  </a:lnTo>
                  <a:lnTo>
                    <a:pt x="211" y="24"/>
                  </a:lnTo>
                  <a:lnTo>
                    <a:pt x="213" y="20"/>
                  </a:lnTo>
                  <a:lnTo>
                    <a:pt x="213" y="18"/>
                  </a:lnTo>
                  <a:lnTo>
                    <a:pt x="213" y="16"/>
                  </a:lnTo>
                  <a:lnTo>
                    <a:pt x="211" y="14"/>
                  </a:lnTo>
                  <a:lnTo>
                    <a:pt x="211" y="10"/>
                  </a:lnTo>
                  <a:lnTo>
                    <a:pt x="209" y="10"/>
                  </a:lnTo>
                  <a:lnTo>
                    <a:pt x="205" y="10"/>
                  </a:lnTo>
                  <a:lnTo>
                    <a:pt x="207" y="4"/>
                  </a:lnTo>
                  <a:lnTo>
                    <a:pt x="207" y="2"/>
                  </a:lnTo>
                  <a:lnTo>
                    <a:pt x="205" y="0"/>
                  </a:lnTo>
                  <a:lnTo>
                    <a:pt x="203" y="0"/>
                  </a:lnTo>
                  <a:lnTo>
                    <a:pt x="199" y="0"/>
                  </a:lnTo>
                </a:path>
              </a:pathLst>
            </a:custGeom>
            <a:solidFill>
              <a:schemeClr val="accent2"/>
            </a:solidFill>
            <a:ln w="3175">
              <a:solidFill>
                <a:schemeClr val="bg1"/>
              </a:solidFill>
              <a:round/>
              <a:headEnd/>
              <a:tailEnd/>
            </a:ln>
          </p:spPr>
          <p:txBody>
            <a:bodyPr/>
            <a:lstStyle/>
            <a:p>
              <a:endParaRPr lang="fr-FR" dirty="0"/>
            </a:p>
          </p:txBody>
        </p:sp>
        <p:grpSp>
          <p:nvGrpSpPr>
            <p:cNvPr id="4" name="Group 709"/>
            <p:cNvGrpSpPr>
              <a:grpSpLocks/>
            </p:cNvGrpSpPr>
            <p:nvPr/>
          </p:nvGrpSpPr>
          <p:grpSpPr bwMode="auto">
            <a:xfrm>
              <a:off x="746" y="785"/>
              <a:ext cx="4568" cy="2214"/>
              <a:chOff x="746" y="785"/>
              <a:chExt cx="4568" cy="2214"/>
            </a:xfrm>
          </p:grpSpPr>
          <p:sp>
            <p:nvSpPr>
              <p:cNvPr id="6053" name="Freeform 710"/>
              <p:cNvSpPr>
                <a:spLocks/>
              </p:cNvSpPr>
              <p:nvPr/>
            </p:nvSpPr>
            <p:spPr bwMode="auto">
              <a:xfrm>
                <a:off x="2663" y="1712"/>
                <a:ext cx="38" cy="36"/>
              </a:xfrm>
              <a:custGeom>
                <a:avLst/>
                <a:gdLst>
                  <a:gd name="T0" fmla="*/ 8 w 38"/>
                  <a:gd name="T1" fmla="*/ 10 h 36"/>
                  <a:gd name="T2" fmla="*/ 8 w 38"/>
                  <a:gd name="T3" fmla="*/ 14 h 36"/>
                  <a:gd name="T4" fmla="*/ 6 w 38"/>
                  <a:gd name="T5" fmla="*/ 16 h 36"/>
                  <a:gd name="T6" fmla="*/ 4 w 38"/>
                  <a:gd name="T7" fmla="*/ 18 h 36"/>
                  <a:gd name="T8" fmla="*/ 4 w 38"/>
                  <a:gd name="T9" fmla="*/ 20 h 36"/>
                  <a:gd name="T10" fmla="*/ 0 w 38"/>
                  <a:gd name="T11" fmla="*/ 22 h 36"/>
                  <a:gd name="T12" fmla="*/ 4 w 38"/>
                  <a:gd name="T13" fmla="*/ 26 h 36"/>
                  <a:gd name="T14" fmla="*/ 6 w 38"/>
                  <a:gd name="T15" fmla="*/ 30 h 36"/>
                  <a:gd name="T16" fmla="*/ 10 w 38"/>
                  <a:gd name="T17" fmla="*/ 32 h 36"/>
                  <a:gd name="T18" fmla="*/ 12 w 38"/>
                  <a:gd name="T19" fmla="*/ 30 h 36"/>
                  <a:gd name="T20" fmla="*/ 14 w 38"/>
                  <a:gd name="T21" fmla="*/ 26 h 36"/>
                  <a:gd name="T22" fmla="*/ 22 w 38"/>
                  <a:gd name="T23" fmla="*/ 24 h 36"/>
                  <a:gd name="T24" fmla="*/ 26 w 38"/>
                  <a:gd name="T25" fmla="*/ 28 h 36"/>
                  <a:gd name="T26" fmla="*/ 28 w 38"/>
                  <a:gd name="T27" fmla="*/ 34 h 36"/>
                  <a:gd name="T28" fmla="*/ 28 w 38"/>
                  <a:gd name="T29" fmla="*/ 36 h 36"/>
                  <a:gd name="T30" fmla="*/ 32 w 38"/>
                  <a:gd name="T31" fmla="*/ 32 h 36"/>
                  <a:gd name="T32" fmla="*/ 32 w 38"/>
                  <a:gd name="T33" fmla="*/ 30 h 36"/>
                  <a:gd name="T34" fmla="*/ 36 w 38"/>
                  <a:gd name="T35" fmla="*/ 30 h 36"/>
                  <a:gd name="T36" fmla="*/ 38 w 38"/>
                  <a:gd name="T37" fmla="*/ 28 h 36"/>
                  <a:gd name="T38" fmla="*/ 36 w 38"/>
                  <a:gd name="T39" fmla="*/ 22 h 36"/>
                  <a:gd name="T40" fmla="*/ 38 w 38"/>
                  <a:gd name="T41" fmla="*/ 26 h 36"/>
                  <a:gd name="T42" fmla="*/ 38 w 38"/>
                  <a:gd name="T43" fmla="*/ 22 h 36"/>
                  <a:gd name="T44" fmla="*/ 38 w 38"/>
                  <a:gd name="T45" fmla="*/ 20 h 36"/>
                  <a:gd name="T46" fmla="*/ 36 w 38"/>
                  <a:gd name="T47" fmla="*/ 18 h 36"/>
                  <a:gd name="T48" fmla="*/ 32 w 38"/>
                  <a:gd name="T49" fmla="*/ 20 h 36"/>
                  <a:gd name="T50" fmla="*/ 34 w 38"/>
                  <a:gd name="T51" fmla="*/ 16 h 36"/>
                  <a:gd name="T52" fmla="*/ 34 w 38"/>
                  <a:gd name="T53" fmla="*/ 12 h 36"/>
                  <a:gd name="T54" fmla="*/ 28 w 38"/>
                  <a:gd name="T55" fmla="*/ 6 h 36"/>
                  <a:gd name="T56" fmla="*/ 24 w 38"/>
                  <a:gd name="T57" fmla="*/ 4 h 36"/>
                  <a:gd name="T58" fmla="*/ 18 w 38"/>
                  <a:gd name="T59" fmla="*/ 6 h 36"/>
                  <a:gd name="T60" fmla="*/ 16 w 38"/>
                  <a:gd name="T61" fmla="*/ 8 h 36"/>
                  <a:gd name="T62" fmla="*/ 14 w 38"/>
                  <a:gd name="T63" fmla="*/ 8 h 36"/>
                  <a:gd name="T64" fmla="*/ 16 w 38"/>
                  <a:gd name="T65" fmla="*/ 4 h 36"/>
                  <a:gd name="T66" fmla="*/ 16 w 38"/>
                  <a:gd name="T67" fmla="*/ 2 h 36"/>
                  <a:gd name="T68" fmla="*/ 14 w 38"/>
                  <a:gd name="T69" fmla="*/ 2 h 36"/>
                  <a:gd name="T70" fmla="*/ 12 w 38"/>
                  <a:gd name="T71" fmla="*/ 0 h 36"/>
                  <a:gd name="T72" fmla="*/ 10 w 38"/>
                  <a:gd name="T73" fmla="*/ 2 h 36"/>
                  <a:gd name="T74" fmla="*/ 10 w 38"/>
                  <a:gd name="T75" fmla="*/ 4 h 36"/>
                  <a:gd name="T76" fmla="*/ 10 w 38"/>
                  <a:gd name="T77" fmla="*/ 8 h 36"/>
                  <a:gd name="T78" fmla="*/ 10 w 38"/>
                  <a:gd name="T79" fmla="*/ 10 h 36"/>
                  <a:gd name="T80" fmla="*/ 10 w 38"/>
                  <a:gd name="T81" fmla="*/ 10 h 36"/>
                  <a:gd name="T82" fmla="*/ 8 w 38"/>
                  <a:gd name="T83" fmla="*/ 10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36"/>
                  <a:gd name="T128" fmla="*/ 38 w 38"/>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36">
                    <a:moveTo>
                      <a:pt x="8" y="10"/>
                    </a:moveTo>
                    <a:lnTo>
                      <a:pt x="8" y="14"/>
                    </a:lnTo>
                    <a:lnTo>
                      <a:pt x="6" y="16"/>
                    </a:lnTo>
                    <a:lnTo>
                      <a:pt x="4" y="18"/>
                    </a:lnTo>
                    <a:lnTo>
                      <a:pt x="4" y="20"/>
                    </a:lnTo>
                    <a:lnTo>
                      <a:pt x="0" y="22"/>
                    </a:lnTo>
                    <a:lnTo>
                      <a:pt x="4" y="26"/>
                    </a:lnTo>
                    <a:lnTo>
                      <a:pt x="6" y="30"/>
                    </a:lnTo>
                    <a:lnTo>
                      <a:pt x="10" y="32"/>
                    </a:lnTo>
                    <a:lnTo>
                      <a:pt x="12" y="30"/>
                    </a:lnTo>
                    <a:lnTo>
                      <a:pt x="14" y="26"/>
                    </a:lnTo>
                    <a:lnTo>
                      <a:pt x="22" y="24"/>
                    </a:lnTo>
                    <a:lnTo>
                      <a:pt x="26" y="28"/>
                    </a:lnTo>
                    <a:lnTo>
                      <a:pt x="28" y="34"/>
                    </a:lnTo>
                    <a:lnTo>
                      <a:pt x="28" y="36"/>
                    </a:lnTo>
                    <a:lnTo>
                      <a:pt x="32" y="32"/>
                    </a:lnTo>
                    <a:lnTo>
                      <a:pt x="32" y="30"/>
                    </a:lnTo>
                    <a:lnTo>
                      <a:pt x="36" y="30"/>
                    </a:lnTo>
                    <a:lnTo>
                      <a:pt x="38" y="28"/>
                    </a:lnTo>
                    <a:lnTo>
                      <a:pt x="36" y="22"/>
                    </a:lnTo>
                    <a:lnTo>
                      <a:pt x="38" y="26"/>
                    </a:lnTo>
                    <a:lnTo>
                      <a:pt x="38" y="22"/>
                    </a:lnTo>
                    <a:lnTo>
                      <a:pt x="38" y="20"/>
                    </a:lnTo>
                    <a:lnTo>
                      <a:pt x="36" y="18"/>
                    </a:lnTo>
                    <a:lnTo>
                      <a:pt x="32" y="20"/>
                    </a:lnTo>
                    <a:lnTo>
                      <a:pt x="34" y="16"/>
                    </a:lnTo>
                    <a:lnTo>
                      <a:pt x="34" y="12"/>
                    </a:lnTo>
                    <a:lnTo>
                      <a:pt x="28" y="6"/>
                    </a:lnTo>
                    <a:lnTo>
                      <a:pt x="24" y="4"/>
                    </a:lnTo>
                    <a:lnTo>
                      <a:pt x="18" y="6"/>
                    </a:lnTo>
                    <a:lnTo>
                      <a:pt x="16" y="8"/>
                    </a:lnTo>
                    <a:lnTo>
                      <a:pt x="14" y="8"/>
                    </a:lnTo>
                    <a:lnTo>
                      <a:pt x="16" y="4"/>
                    </a:lnTo>
                    <a:lnTo>
                      <a:pt x="16" y="2"/>
                    </a:lnTo>
                    <a:lnTo>
                      <a:pt x="14" y="2"/>
                    </a:lnTo>
                    <a:lnTo>
                      <a:pt x="12" y="0"/>
                    </a:lnTo>
                    <a:lnTo>
                      <a:pt x="10" y="2"/>
                    </a:lnTo>
                    <a:lnTo>
                      <a:pt x="10" y="4"/>
                    </a:lnTo>
                    <a:lnTo>
                      <a:pt x="10" y="8"/>
                    </a:lnTo>
                    <a:lnTo>
                      <a:pt x="10" y="10"/>
                    </a:lnTo>
                    <a:lnTo>
                      <a:pt x="8" y="10"/>
                    </a:lnTo>
                    <a:close/>
                  </a:path>
                </a:pathLst>
              </a:custGeom>
              <a:solidFill>
                <a:schemeClr val="tx2"/>
              </a:solidFill>
              <a:ln w="3175">
                <a:solidFill>
                  <a:schemeClr val="bg1"/>
                </a:solidFill>
                <a:round/>
                <a:headEnd/>
                <a:tailEnd/>
              </a:ln>
            </p:spPr>
            <p:txBody>
              <a:bodyPr/>
              <a:lstStyle/>
              <a:p>
                <a:endParaRPr lang="fr-FR" dirty="0"/>
              </a:p>
            </p:txBody>
          </p:sp>
          <p:sp>
            <p:nvSpPr>
              <p:cNvPr id="6054" name="Freeform 711"/>
              <p:cNvSpPr>
                <a:spLocks/>
              </p:cNvSpPr>
              <p:nvPr/>
            </p:nvSpPr>
            <p:spPr bwMode="auto">
              <a:xfrm>
                <a:off x="2663" y="1712"/>
                <a:ext cx="38" cy="36"/>
              </a:xfrm>
              <a:custGeom>
                <a:avLst/>
                <a:gdLst>
                  <a:gd name="T0" fmla="*/ 8 w 38"/>
                  <a:gd name="T1" fmla="*/ 10 h 36"/>
                  <a:gd name="T2" fmla="*/ 8 w 38"/>
                  <a:gd name="T3" fmla="*/ 14 h 36"/>
                  <a:gd name="T4" fmla="*/ 6 w 38"/>
                  <a:gd name="T5" fmla="*/ 16 h 36"/>
                  <a:gd name="T6" fmla="*/ 4 w 38"/>
                  <a:gd name="T7" fmla="*/ 18 h 36"/>
                  <a:gd name="T8" fmla="*/ 4 w 38"/>
                  <a:gd name="T9" fmla="*/ 20 h 36"/>
                  <a:gd name="T10" fmla="*/ 0 w 38"/>
                  <a:gd name="T11" fmla="*/ 22 h 36"/>
                  <a:gd name="T12" fmla="*/ 4 w 38"/>
                  <a:gd name="T13" fmla="*/ 26 h 36"/>
                  <a:gd name="T14" fmla="*/ 6 w 38"/>
                  <a:gd name="T15" fmla="*/ 30 h 36"/>
                  <a:gd name="T16" fmla="*/ 10 w 38"/>
                  <a:gd name="T17" fmla="*/ 32 h 36"/>
                  <a:gd name="T18" fmla="*/ 12 w 38"/>
                  <a:gd name="T19" fmla="*/ 30 h 36"/>
                  <a:gd name="T20" fmla="*/ 14 w 38"/>
                  <a:gd name="T21" fmla="*/ 26 h 36"/>
                  <a:gd name="T22" fmla="*/ 22 w 38"/>
                  <a:gd name="T23" fmla="*/ 24 h 36"/>
                  <a:gd name="T24" fmla="*/ 26 w 38"/>
                  <a:gd name="T25" fmla="*/ 28 h 36"/>
                  <a:gd name="T26" fmla="*/ 28 w 38"/>
                  <a:gd name="T27" fmla="*/ 34 h 36"/>
                  <a:gd name="T28" fmla="*/ 28 w 38"/>
                  <a:gd name="T29" fmla="*/ 36 h 36"/>
                  <a:gd name="T30" fmla="*/ 32 w 38"/>
                  <a:gd name="T31" fmla="*/ 32 h 36"/>
                  <a:gd name="T32" fmla="*/ 32 w 38"/>
                  <a:gd name="T33" fmla="*/ 30 h 36"/>
                  <a:gd name="T34" fmla="*/ 36 w 38"/>
                  <a:gd name="T35" fmla="*/ 30 h 36"/>
                  <a:gd name="T36" fmla="*/ 38 w 38"/>
                  <a:gd name="T37" fmla="*/ 28 h 36"/>
                  <a:gd name="T38" fmla="*/ 36 w 38"/>
                  <a:gd name="T39" fmla="*/ 22 h 36"/>
                  <a:gd name="T40" fmla="*/ 38 w 38"/>
                  <a:gd name="T41" fmla="*/ 26 h 36"/>
                  <a:gd name="T42" fmla="*/ 38 w 38"/>
                  <a:gd name="T43" fmla="*/ 22 h 36"/>
                  <a:gd name="T44" fmla="*/ 38 w 38"/>
                  <a:gd name="T45" fmla="*/ 20 h 36"/>
                  <a:gd name="T46" fmla="*/ 36 w 38"/>
                  <a:gd name="T47" fmla="*/ 18 h 36"/>
                  <a:gd name="T48" fmla="*/ 32 w 38"/>
                  <a:gd name="T49" fmla="*/ 20 h 36"/>
                  <a:gd name="T50" fmla="*/ 34 w 38"/>
                  <a:gd name="T51" fmla="*/ 16 h 36"/>
                  <a:gd name="T52" fmla="*/ 34 w 38"/>
                  <a:gd name="T53" fmla="*/ 12 h 36"/>
                  <a:gd name="T54" fmla="*/ 28 w 38"/>
                  <a:gd name="T55" fmla="*/ 6 h 36"/>
                  <a:gd name="T56" fmla="*/ 24 w 38"/>
                  <a:gd name="T57" fmla="*/ 4 h 36"/>
                  <a:gd name="T58" fmla="*/ 18 w 38"/>
                  <a:gd name="T59" fmla="*/ 6 h 36"/>
                  <a:gd name="T60" fmla="*/ 16 w 38"/>
                  <a:gd name="T61" fmla="*/ 8 h 36"/>
                  <a:gd name="T62" fmla="*/ 14 w 38"/>
                  <a:gd name="T63" fmla="*/ 8 h 36"/>
                  <a:gd name="T64" fmla="*/ 16 w 38"/>
                  <a:gd name="T65" fmla="*/ 4 h 36"/>
                  <a:gd name="T66" fmla="*/ 16 w 38"/>
                  <a:gd name="T67" fmla="*/ 2 h 36"/>
                  <a:gd name="T68" fmla="*/ 14 w 38"/>
                  <a:gd name="T69" fmla="*/ 2 h 36"/>
                  <a:gd name="T70" fmla="*/ 12 w 38"/>
                  <a:gd name="T71" fmla="*/ 0 h 36"/>
                  <a:gd name="T72" fmla="*/ 10 w 38"/>
                  <a:gd name="T73" fmla="*/ 2 h 36"/>
                  <a:gd name="T74" fmla="*/ 10 w 38"/>
                  <a:gd name="T75" fmla="*/ 4 h 36"/>
                  <a:gd name="T76" fmla="*/ 10 w 38"/>
                  <a:gd name="T77" fmla="*/ 8 h 36"/>
                  <a:gd name="T78" fmla="*/ 10 w 38"/>
                  <a:gd name="T79" fmla="*/ 10 h 36"/>
                  <a:gd name="T80" fmla="*/ 10 w 38"/>
                  <a:gd name="T81" fmla="*/ 1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6"/>
                  <a:gd name="T125" fmla="*/ 38 w 38"/>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6">
                    <a:moveTo>
                      <a:pt x="8" y="10"/>
                    </a:moveTo>
                    <a:lnTo>
                      <a:pt x="8" y="14"/>
                    </a:lnTo>
                    <a:lnTo>
                      <a:pt x="6" y="16"/>
                    </a:lnTo>
                    <a:lnTo>
                      <a:pt x="4" y="18"/>
                    </a:lnTo>
                    <a:lnTo>
                      <a:pt x="4" y="20"/>
                    </a:lnTo>
                    <a:lnTo>
                      <a:pt x="0" y="22"/>
                    </a:lnTo>
                    <a:lnTo>
                      <a:pt x="4" y="26"/>
                    </a:lnTo>
                    <a:lnTo>
                      <a:pt x="6" y="30"/>
                    </a:lnTo>
                    <a:lnTo>
                      <a:pt x="10" y="32"/>
                    </a:lnTo>
                    <a:lnTo>
                      <a:pt x="12" y="30"/>
                    </a:lnTo>
                    <a:lnTo>
                      <a:pt x="14" y="26"/>
                    </a:lnTo>
                    <a:lnTo>
                      <a:pt x="22" y="24"/>
                    </a:lnTo>
                    <a:lnTo>
                      <a:pt x="26" y="28"/>
                    </a:lnTo>
                    <a:lnTo>
                      <a:pt x="28" y="34"/>
                    </a:lnTo>
                    <a:lnTo>
                      <a:pt x="28" y="36"/>
                    </a:lnTo>
                    <a:lnTo>
                      <a:pt x="32" y="32"/>
                    </a:lnTo>
                    <a:lnTo>
                      <a:pt x="32" y="30"/>
                    </a:lnTo>
                    <a:lnTo>
                      <a:pt x="36" y="30"/>
                    </a:lnTo>
                    <a:lnTo>
                      <a:pt x="38" y="28"/>
                    </a:lnTo>
                    <a:lnTo>
                      <a:pt x="36" y="22"/>
                    </a:lnTo>
                    <a:lnTo>
                      <a:pt x="38" y="26"/>
                    </a:lnTo>
                    <a:lnTo>
                      <a:pt x="38" y="22"/>
                    </a:lnTo>
                    <a:lnTo>
                      <a:pt x="38" y="20"/>
                    </a:lnTo>
                    <a:lnTo>
                      <a:pt x="36" y="18"/>
                    </a:lnTo>
                    <a:lnTo>
                      <a:pt x="32" y="20"/>
                    </a:lnTo>
                    <a:lnTo>
                      <a:pt x="34" y="16"/>
                    </a:lnTo>
                    <a:lnTo>
                      <a:pt x="34" y="12"/>
                    </a:lnTo>
                    <a:lnTo>
                      <a:pt x="28" y="6"/>
                    </a:lnTo>
                    <a:lnTo>
                      <a:pt x="24" y="4"/>
                    </a:lnTo>
                    <a:lnTo>
                      <a:pt x="18" y="6"/>
                    </a:lnTo>
                    <a:lnTo>
                      <a:pt x="16" y="8"/>
                    </a:lnTo>
                    <a:lnTo>
                      <a:pt x="14" y="8"/>
                    </a:lnTo>
                    <a:lnTo>
                      <a:pt x="16" y="4"/>
                    </a:lnTo>
                    <a:lnTo>
                      <a:pt x="16" y="2"/>
                    </a:lnTo>
                    <a:lnTo>
                      <a:pt x="14" y="2"/>
                    </a:lnTo>
                    <a:lnTo>
                      <a:pt x="12" y="0"/>
                    </a:lnTo>
                    <a:lnTo>
                      <a:pt x="10" y="2"/>
                    </a:lnTo>
                    <a:lnTo>
                      <a:pt x="10" y="4"/>
                    </a:lnTo>
                    <a:lnTo>
                      <a:pt x="10" y="8"/>
                    </a:lnTo>
                    <a:lnTo>
                      <a:pt x="10" y="10"/>
                    </a:lnTo>
                  </a:path>
                </a:pathLst>
              </a:custGeom>
              <a:solidFill>
                <a:schemeClr val="tx2"/>
              </a:solidFill>
              <a:ln w="3175">
                <a:solidFill>
                  <a:schemeClr val="bg1"/>
                </a:solidFill>
                <a:round/>
                <a:headEnd/>
                <a:tailEnd/>
              </a:ln>
            </p:spPr>
            <p:txBody>
              <a:bodyPr/>
              <a:lstStyle/>
              <a:p>
                <a:endParaRPr lang="fr-FR" dirty="0"/>
              </a:p>
            </p:txBody>
          </p:sp>
          <p:sp>
            <p:nvSpPr>
              <p:cNvPr id="6055" name="Freeform 712"/>
              <p:cNvSpPr>
                <a:spLocks/>
              </p:cNvSpPr>
              <p:nvPr/>
            </p:nvSpPr>
            <p:spPr bwMode="auto">
              <a:xfrm>
                <a:off x="2857" y="1176"/>
                <a:ext cx="389" cy="464"/>
              </a:xfrm>
              <a:custGeom>
                <a:avLst/>
                <a:gdLst>
                  <a:gd name="T0" fmla="*/ 369 w 389"/>
                  <a:gd name="T1" fmla="*/ 60 h 464"/>
                  <a:gd name="T2" fmla="*/ 355 w 389"/>
                  <a:gd name="T3" fmla="*/ 42 h 464"/>
                  <a:gd name="T4" fmla="*/ 373 w 389"/>
                  <a:gd name="T5" fmla="*/ 18 h 464"/>
                  <a:gd name="T6" fmla="*/ 355 w 389"/>
                  <a:gd name="T7" fmla="*/ 12 h 464"/>
                  <a:gd name="T8" fmla="*/ 345 w 389"/>
                  <a:gd name="T9" fmla="*/ 18 h 464"/>
                  <a:gd name="T10" fmla="*/ 333 w 389"/>
                  <a:gd name="T11" fmla="*/ 22 h 464"/>
                  <a:gd name="T12" fmla="*/ 307 w 389"/>
                  <a:gd name="T13" fmla="*/ 36 h 464"/>
                  <a:gd name="T14" fmla="*/ 301 w 389"/>
                  <a:gd name="T15" fmla="*/ 14 h 464"/>
                  <a:gd name="T16" fmla="*/ 293 w 389"/>
                  <a:gd name="T17" fmla="*/ 20 h 464"/>
                  <a:gd name="T18" fmla="*/ 269 w 389"/>
                  <a:gd name="T19" fmla="*/ 50 h 464"/>
                  <a:gd name="T20" fmla="*/ 255 w 389"/>
                  <a:gd name="T21" fmla="*/ 36 h 464"/>
                  <a:gd name="T22" fmla="*/ 255 w 389"/>
                  <a:gd name="T23" fmla="*/ 62 h 464"/>
                  <a:gd name="T24" fmla="*/ 229 w 389"/>
                  <a:gd name="T25" fmla="*/ 70 h 464"/>
                  <a:gd name="T26" fmla="*/ 213 w 389"/>
                  <a:gd name="T27" fmla="*/ 76 h 464"/>
                  <a:gd name="T28" fmla="*/ 201 w 389"/>
                  <a:gd name="T29" fmla="*/ 78 h 464"/>
                  <a:gd name="T30" fmla="*/ 191 w 389"/>
                  <a:gd name="T31" fmla="*/ 95 h 464"/>
                  <a:gd name="T32" fmla="*/ 175 w 389"/>
                  <a:gd name="T33" fmla="*/ 107 h 464"/>
                  <a:gd name="T34" fmla="*/ 179 w 389"/>
                  <a:gd name="T35" fmla="*/ 117 h 464"/>
                  <a:gd name="T36" fmla="*/ 169 w 389"/>
                  <a:gd name="T37" fmla="*/ 135 h 464"/>
                  <a:gd name="T38" fmla="*/ 157 w 389"/>
                  <a:gd name="T39" fmla="*/ 141 h 464"/>
                  <a:gd name="T40" fmla="*/ 143 w 389"/>
                  <a:gd name="T41" fmla="*/ 151 h 464"/>
                  <a:gd name="T42" fmla="*/ 131 w 389"/>
                  <a:gd name="T43" fmla="*/ 177 h 464"/>
                  <a:gd name="T44" fmla="*/ 121 w 389"/>
                  <a:gd name="T45" fmla="*/ 193 h 464"/>
                  <a:gd name="T46" fmla="*/ 119 w 389"/>
                  <a:gd name="T47" fmla="*/ 207 h 464"/>
                  <a:gd name="T48" fmla="*/ 111 w 389"/>
                  <a:gd name="T49" fmla="*/ 223 h 464"/>
                  <a:gd name="T50" fmla="*/ 109 w 389"/>
                  <a:gd name="T51" fmla="*/ 233 h 464"/>
                  <a:gd name="T52" fmla="*/ 99 w 389"/>
                  <a:gd name="T53" fmla="*/ 249 h 464"/>
                  <a:gd name="T54" fmla="*/ 77 w 389"/>
                  <a:gd name="T55" fmla="*/ 279 h 464"/>
                  <a:gd name="T56" fmla="*/ 89 w 389"/>
                  <a:gd name="T57" fmla="*/ 287 h 464"/>
                  <a:gd name="T58" fmla="*/ 69 w 389"/>
                  <a:gd name="T59" fmla="*/ 291 h 464"/>
                  <a:gd name="T60" fmla="*/ 51 w 389"/>
                  <a:gd name="T61" fmla="*/ 303 h 464"/>
                  <a:gd name="T62" fmla="*/ 35 w 389"/>
                  <a:gd name="T63" fmla="*/ 313 h 464"/>
                  <a:gd name="T64" fmla="*/ 35 w 389"/>
                  <a:gd name="T65" fmla="*/ 327 h 464"/>
                  <a:gd name="T66" fmla="*/ 22 w 389"/>
                  <a:gd name="T67" fmla="*/ 339 h 464"/>
                  <a:gd name="T68" fmla="*/ 4 w 389"/>
                  <a:gd name="T69" fmla="*/ 340 h 464"/>
                  <a:gd name="T70" fmla="*/ 6 w 389"/>
                  <a:gd name="T71" fmla="*/ 348 h 464"/>
                  <a:gd name="T72" fmla="*/ 2 w 389"/>
                  <a:gd name="T73" fmla="*/ 372 h 464"/>
                  <a:gd name="T74" fmla="*/ 33 w 389"/>
                  <a:gd name="T75" fmla="*/ 360 h 464"/>
                  <a:gd name="T76" fmla="*/ 27 w 389"/>
                  <a:gd name="T77" fmla="*/ 376 h 464"/>
                  <a:gd name="T78" fmla="*/ 4 w 389"/>
                  <a:gd name="T79" fmla="*/ 380 h 464"/>
                  <a:gd name="T80" fmla="*/ 4 w 389"/>
                  <a:gd name="T81" fmla="*/ 398 h 464"/>
                  <a:gd name="T82" fmla="*/ 14 w 389"/>
                  <a:gd name="T83" fmla="*/ 398 h 464"/>
                  <a:gd name="T84" fmla="*/ 20 w 389"/>
                  <a:gd name="T85" fmla="*/ 400 h 464"/>
                  <a:gd name="T86" fmla="*/ 4 w 389"/>
                  <a:gd name="T87" fmla="*/ 422 h 464"/>
                  <a:gd name="T88" fmla="*/ 20 w 389"/>
                  <a:gd name="T89" fmla="*/ 420 h 464"/>
                  <a:gd name="T90" fmla="*/ 23 w 389"/>
                  <a:gd name="T91" fmla="*/ 456 h 464"/>
                  <a:gd name="T92" fmla="*/ 45 w 389"/>
                  <a:gd name="T93" fmla="*/ 458 h 464"/>
                  <a:gd name="T94" fmla="*/ 77 w 389"/>
                  <a:gd name="T95" fmla="*/ 428 h 464"/>
                  <a:gd name="T96" fmla="*/ 81 w 389"/>
                  <a:gd name="T97" fmla="*/ 414 h 464"/>
                  <a:gd name="T98" fmla="*/ 93 w 389"/>
                  <a:gd name="T99" fmla="*/ 440 h 464"/>
                  <a:gd name="T100" fmla="*/ 111 w 389"/>
                  <a:gd name="T101" fmla="*/ 388 h 464"/>
                  <a:gd name="T102" fmla="*/ 105 w 389"/>
                  <a:gd name="T103" fmla="*/ 329 h 464"/>
                  <a:gd name="T104" fmla="*/ 137 w 389"/>
                  <a:gd name="T105" fmla="*/ 267 h 464"/>
                  <a:gd name="T106" fmla="*/ 167 w 389"/>
                  <a:gd name="T107" fmla="*/ 153 h 464"/>
                  <a:gd name="T108" fmla="*/ 221 w 389"/>
                  <a:gd name="T109" fmla="*/ 115 h 464"/>
                  <a:gd name="T110" fmla="*/ 227 w 389"/>
                  <a:gd name="T111" fmla="*/ 87 h 464"/>
                  <a:gd name="T112" fmla="*/ 267 w 389"/>
                  <a:gd name="T113" fmla="*/ 103 h 464"/>
                  <a:gd name="T114" fmla="*/ 315 w 389"/>
                  <a:gd name="T115" fmla="*/ 58 h 464"/>
                  <a:gd name="T116" fmla="*/ 361 w 389"/>
                  <a:gd name="T117" fmla="*/ 89 h 464"/>
                  <a:gd name="T118" fmla="*/ 387 w 389"/>
                  <a:gd name="T119" fmla="*/ 60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9"/>
                  <a:gd name="T181" fmla="*/ 0 h 464"/>
                  <a:gd name="T182" fmla="*/ 389 w 389"/>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9" h="464">
                    <a:moveTo>
                      <a:pt x="387" y="60"/>
                    </a:moveTo>
                    <a:lnTo>
                      <a:pt x="381" y="58"/>
                    </a:lnTo>
                    <a:lnTo>
                      <a:pt x="381" y="64"/>
                    </a:lnTo>
                    <a:lnTo>
                      <a:pt x="379" y="64"/>
                    </a:lnTo>
                    <a:lnTo>
                      <a:pt x="379" y="62"/>
                    </a:lnTo>
                    <a:lnTo>
                      <a:pt x="377" y="62"/>
                    </a:lnTo>
                    <a:lnTo>
                      <a:pt x="375" y="60"/>
                    </a:lnTo>
                    <a:lnTo>
                      <a:pt x="375" y="64"/>
                    </a:lnTo>
                    <a:lnTo>
                      <a:pt x="373" y="62"/>
                    </a:lnTo>
                    <a:lnTo>
                      <a:pt x="371" y="62"/>
                    </a:lnTo>
                    <a:lnTo>
                      <a:pt x="367" y="64"/>
                    </a:lnTo>
                    <a:lnTo>
                      <a:pt x="369" y="60"/>
                    </a:lnTo>
                    <a:lnTo>
                      <a:pt x="371" y="60"/>
                    </a:lnTo>
                    <a:lnTo>
                      <a:pt x="373" y="58"/>
                    </a:lnTo>
                    <a:lnTo>
                      <a:pt x="373" y="56"/>
                    </a:lnTo>
                    <a:lnTo>
                      <a:pt x="371" y="54"/>
                    </a:lnTo>
                    <a:lnTo>
                      <a:pt x="365" y="54"/>
                    </a:lnTo>
                    <a:lnTo>
                      <a:pt x="367" y="52"/>
                    </a:lnTo>
                    <a:lnTo>
                      <a:pt x="365" y="50"/>
                    </a:lnTo>
                    <a:lnTo>
                      <a:pt x="361" y="48"/>
                    </a:lnTo>
                    <a:lnTo>
                      <a:pt x="359" y="46"/>
                    </a:lnTo>
                    <a:lnTo>
                      <a:pt x="355" y="44"/>
                    </a:lnTo>
                    <a:lnTo>
                      <a:pt x="353" y="44"/>
                    </a:lnTo>
                    <a:lnTo>
                      <a:pt x="355" y="42"/>
                    </a:lnTo>
                    <a:lnTo>
                      <a:pt x="373" y="46"/>
                    </a:lnTo>
                    <a:lnTo>
                      <a:pt x="383" y="38"/>
                    </a:lnTo>
                    <a:lnTo>
                      <a:pt x="387" y="36"/>
                    </a:lnTo>
                    <a:lnTo>
                      <a:pt x="389" y="34"/>
                    </a:lnTo>
                    <a:lnTo>
                      <a:pt x="389" y="32"/>
                    </a:lnTo>
                    <a:lnTo>
                      <a:pt x="385" y="30"/>
                    </a:lnTo>
                    <a:lnTo>
                      <a:pt x="383" y="26"/>
                    </a:lnTo>
                    <a:lnTo>
                      <a:pt x="379" y="26"/>
                    </a:lnTo>
                    <a:lnTo>
                      <a:pt x="377" y="24"/>
                    </a:lnTo>
                    <a:lnTo>
                      <a:pt x="379" y="22"/>
                    </a:lnTo>
                    <a:lnTo>
                      <a:pt x="375" y="20"/>
                    </a:lnTo>
                    <a:lnTo>
                      <a:pt x="373" y="18"/>
                    </a:lnTo>
                    <a:lnTo>
                      <a:pt x="371" y="20"/>
                    </a:lnTo>
                    <a:lnTo>
                      <a:pt x="369" y="22"/>
                    </a:lnTo>
                    <a:lnTo>
                      <a:pt x="369" y="20"/>
                    </a:lnTo>
                    <a:lnTo>
                      <a:pt x="369" y="18"/>
                    </a:lnTo>
                    <a:lnTo>
                      <a:pt x="363" y="20"/>
                    </a:lnTo>
                    <a:lnTo>
                      <a:pt x="363" y="18"/>
                    </a:lnTo>
                    <a:lnTo>
                      <a:pt x="363" y="16"/>
                    </a:lnTo>
                    <a:lnTo>
                      <a:pt x="363" y="14"/>
                    </a:lnTo>
                    <a:lnTo>
                      <a:pt x="361" y="12"/>
                    </a:lnTo>
                    <a:lnTo>
                      <a:pt x="359" y="12"/>
                    </a:lnTo>
                    <a:lnTo>
                      <a:pt x="357" y="10"/>
                    </a:lnTo>
                    <a:lnTo>
                      <a:pt x="355" y="12"/>
                    </a:lnTo>
                    <a:lnTo>
                      <a:pt x="353" y="16"/>
                    </a:lnTo>
                    <a:lnTo>
                      <a:pt x="353" y="28"/>
                    </a:lnTo>
                    <a:lnTo>
                      <a:pt x="349" y="30"/>
                    </a:lnTo>
                    <a:lnTo>
                      <a:pt x="347" y="28"/>
                    </a:lnTo>
                    <a:lnTo>
                      <a:pt x="343" y="30"/>
                    </a:lnTo>
                    <a:lnTo>
                      <a:pt x="343" y="28"/>
                    </a:lnTo>
                    <a:lnTo>
                      <a:pt x="345" y="26"/>
                    </a:lnTo>
                    <a:lnTo>
                      <a:pt x="349" y="22"/>
                    </a:lnTo>
                    <a:lnTo>
                      <a:pt x="347" y="18"/>
                    </a:lnTo>
                    <a:lnTo>
                      <a:pt x="343" y="22"/>
                    </a:lnTo>
                    <a:lnTo>
                      <a:pt x="341" y="22"/>
                    </a:lnTo>
                    <a:lnTo>
                      <a:pt x="345" y="18"/>
                    </a:lnTo>
                    <a:lnTo>
                      <a:pt x="341" y="16"/>
                    </a:lnTo>
                    <a:lnTo>
                      <a:pt x="343" y="14"/>
                    </a:lnTo>
                    <a:lnTo>
                      <a:pt x="349" y="14"/>
                    </a:lnTo>
                    <a:lnTo>
                      <a:pt x="351" y="10"/>
                    </a:lnTo>
                    <a:lnTo>
                      <a:pt x="351" y="6"/>
                    </a:lnTo>
                    <a:lnTo>
                      <a:pt x="347" y="6"/>
                    </a:lnTo>
                    <a:lnTo>
                      <a:pt x="347" y="4"/>
                    </a:lnTo>
                    <a:lnTo>
                      <a:pt x="345" y="2"/>
                    </a:lnTo>
                    <a:lnTo>
                      <a:pt x="341" y="4"/>
                    </a:lnTo>
                    <a:lnTo>
                      <a:pt x="337" y="0"/>
                    </a:lnTo>
                    <a:lnTo>
                      <a:pt x="331" y="18"/>
                    </a:lnTo>
                    <a:lnTo>
                      <a:pt x="333" y="22"/>
                    </a:lnTo>
                    <a:lnTo>
                      <a:pt x="331" y="22"/>
                    </a:lnTo>
                    <a:lnTo>
                      <a:pt x="329" y="24"/>
                    </a:lnTo>
                    <a:lnTo>
                      <a:pt x="329" y="28"/>
                    </a:lnTo>
                    <a:lnTo>
                      <a:pt x="327" y="28"/>
                    </a:lnTo>
                    <a:lnTo>
                      <a:pt x="323" y="32"/>
                    </a:lnTo>
                    <a:lnTo>
                      <a:pt x="325" y="24"/>
                    </a:lnTo>
                    <a:lnTo>
                      <a:pt x="321" y="20"/>
                    </a:lnTo>
                    <a:lnTo>
                      <a:pt x="323" y="18"/>
                    </a:lnTo>
                    <a:lnTo>
                      <a:pt x="323" y="8"/>
                    </a:lnTo>
                    <a:lnTo>
                      <a:pt x="321" y="8"/>
                    </a:lnTo>
                    <a:lnTo>
                      <a:pt x="303" y="38"/>
                    </a:lnTo>
                    <a:lnTo>
                      <a:pt x="307" y="36"/>
                    </a:lnTo>
                    <a:lnTo>
                      <a:pt x="301" y="46"/>
                    </a:lnTo>
                    <a:lnTo>
                      <a:pt x="297" y="48"/>
                    </a:lnTo>
                    <a:lnTo>
                      <a:pt x="297" y="40"/>
                    </a:lnTo>
                    <a:lnTo>
                      <a:pt x="299" y="38"/>
                    </a:lnTo>
                    <a:lnTo>
                      <a:pt x="301" y="38"/>
                    </a:lnTo>
                    <a:lnTo>
                      <a:pt x="301" y="36"/>
                    </a:lnTo>
                    <a:lnTo>
                      <a:pt x="301" y="32"/>
                    </a:lnTo>
                    <a:lnTo>
                      <a:pt x="301" y="28"/>
                    </a:lnTo>
                    <a:lnTo>
                      <a:pt x="311" y="12"/>
                    </a:lnTo>
                    <a:lnTo>
                      <a:pt x="309" y="10"/>
                    </a:lnTo>
                    <a:lnTo>
                      <a:pt x="305" y="14"/>
                    </a:lnTo>
                    <a:lnTo>
                      <a:pt x="301" y="14"/>
                    </a:lnTo>
                    <a:lnTo>
                      <a:pt x="301" y="10"/>
                    </a:lnTo>
                    <a:lnTo>
                      <a:pt x="299" y="10"/>
                    </a:lnTo>
                    <a:lnTo>
                      <a:pt x="299" y="8"/>
                    </a:lnTo>
                    <a:lnTo>
                      <a:pt x="299" y="6"/>
                    </a:lnTo>
                    <a:lnTo>
                      <a:pt x="295" y="10"/>
                    </a:lnTo>
                    <a:lnTo>
                      <a:pt x="295" y="8"/>
                    </a:lnTo>
                    <a:lnTo>
                      <a:pt x="293" y="8"/>
                    </a:lnTo>
                    <a:lnTo>
                      <a:pt x="293" y="14"/>
                    </a:lnTo>
                    <a:lnTo>
                      <a:pt x="289" y="14"/>
                    </a:lnTo>
                    <a:lnTo>
                      <a:pt x="291" y="16"/>
                    </a:lnTo>
                    <a:lnTo>
                      <a:pt x="293" y="18"/>
                    </a:lnTo>
                    <a:lnTo>
                      <a:pt x="293" y="20"/>
                    </a:lnTo>
                    <a:lnTo>
                      <a:pt x="289" y="22"/>
                    </a:lnTo>
                    <a:lnTo>
                      <a:pt x="287" y="26"/>
                    </a:lnTo>
                    <a:lnTo>
                      <a:pt x="289" y="28"/>
                    </a:lnTo>
                    <a:lnTo>
                      <a:pt x="281" y="28"/>
                    </a:lnTo>
                    <a:lnTo>
                      <a:pt x="277" y="32"/>
                    </a:lnTo>
                    <a:lnTo>
                      <a:pt x="277" y="36"/>
                    </a:lnTo>
                    <a:lnTo>
                      <a:pt x="273" y="40"/>
                    </a:lnTo>
                    <a:lnTo>
                      <a:pt x="273" y="42"/>
                    </a:lnTo>
                    <a:lnTo>
                      <a:pt x="273" y="44"/>
                    </a:lnTo>
                    <a:lnTo>
                      <a:pt x="273" y="50"/>
                    </a:lnTo>
                    <a:lnTo>
                      <a:pt x="271" y="52"/>
                    </a:lnTo>
                    <a:lnTo>
                      <a:pt x="269" y="50"/>
                    </a:lnTo>
                    <a:lnTo>
                      <a:pt x="269" y="46"/>
                    </a:lnTo>
                    <a:lnTo>
                      <a:pt x="271" y="46"/>
                    </a:lnTo>
                    <a:lnTo>
                      <a:pt x="267" y="44"/>
                    </a:lnTo>
                    <a:lnTo>
                      <a:pt x="269" y="42"/>
                    </a:lnTo>
                    <a:lnTo>
                      <a:pt x="259" y="40"/>
                    </a:lnTo>
                    <a:lnTo>
                      <a:pt x="261" y="44"/>
                    </a:lnTo>
                    <a:lnTo>
                      <a:pt x="259" y="44"/>
                    </a:lnTo>
                    <a:lnTo>
                      <a:pt x="257" y="44"/>
                    </a:lnTo>
                    <a:lnTo>
                      <a:pt x="257" y="42"/>
                    </a:lnTo>
                    <a:lnTo>
                      <a:pt x="257" y="38"/>
                    </a:lnTo>
                    <a:lnTo>
                      <a:pt x="255" y="40"/>
                    </a:lnTo>
                    <a:lnTo>
                      <a:pt x="255" y="36"/>
                    </a:lnTo>
                    <a:lnTo>
                      <a:pt x="253" y="38"/>
                    </a:lnTo>
                    <a:lnTo>
                      <a:pt x="253" y="36"/>
                    </a:lnTo>
                    <a:lnTo>
                      <a:pt x="251" y="38"/>
                    </a:lnTo>
                    <a:lnTo>
                      <a:pt x="251" y="42"/>
                    </a:lnTo>
                    <a:lnTo>
                      <a:pt x="249" y="38"/>
                    </a:lnTo>
                    <a:lnTo>
                      <a:pt x="247" y="36"/>
                    </a:lnTo>
                    <a:lnTo>
                      <a:pt x="247" y="44"/>
                    </a:lnTo>
                    <a:lnTo>
                      <a:pt x="251" y="46"/>
                    </a:lnTo>
                    <a:lnTo>
                      <a:pt x="253" y="46"/>
                    </a:lnTo>
                    <a:lnTo>
                      <a:pt x="253" y="56"/>
                    </a:lnTo>
                    <a:lnTo>
                      <a:pt x="255" y="58"/>
                    </a:lnTo>
                    <a:lnTo>
                      <a:pt x="255" y="62"/>
                    </a:lnTo>
                    <a:lnTo>
                      <a:pt x="243" y="48"/>
                    </a:lnTo>
                    <a:lnTo>
                      <a:pt x="243" y="54"/>
                    </a:lnTo>
                    <a:lnTo>
                      <a:pt x="241" y="56"/>
                    </a:lnTo>
                    <a:lnTo>
                      <a:pt x="239" y="58"/>
                    </a:lnTo>
                    <a:lnTo>
                      <a:pt x="239" y="56"/>
                    </a:lnTo>
                    <a:lnTo>
                      <a:pt x="239" y="52"/>
                    </a:lnTo>
                    <a:lnTo>
                      <a:pt x="237" y="54"/>
                    </a:lnTo>
                    <a:lnTo>
                      <a:pt x="235" y="56"/>
                    </a:lnTo>
                    <a:lnTo>
                      <a:pt x="235" y="60"/>
                    </a:lnTo>
                    <a:lnTo>
                      <a:pt x="233" y="60"/>
                    </a:lnTo>
                    <a:lnTo>
                      <a:pt x="233" y="66"/>
                    </a:lnTo>
                    <a:lnTo>
                      <a:pt x="229" y="70"/>
                    </a:lnTo>
                    <a:lnTo>
                      <a:pt x="227" y="76"/>
                    </a:lnTo>
                    <a:lnTo>
                      <a:pt x="225" y="78"/>
                    </a:lnTo>
                    <a:lnTo>
                      <a:pt x="229" y="72"/>
                    </a:lnTo>
                    <a:lnTo>
                      <a:pt x="229" y="52"/>
                    </a:lnTo>
                    <a:lnTo>
                      <a:pt x="225" y="54"/>
                    </a:lnTo>
                    <a:lnTo>
                      <a:pt x="221" y="62"/>
                    </a:lnTo>
                    <a:lnTo>
                      <a:pt x="219" y="74"/>
                    </a:lnTo>
                    <a:lnTo>
                      <a:pt x="219" y="58"/>
                    </a:lnTo>
                    <a:lnTo>
                      <a:pt x="211" y="60"/>
                    </a:lnTo>
                    <a:lnTo>
                      <a:pt x="209" y="64"/>
                    </a:lnTo>
                    <a:lnTo>
                      <a:pt x="209" y="72"/>
                    </a:lnTo>
                    <a:lnTo>
                      <a:pt x="213" y="76"/>
                    </a:lnTo>
                    <a:lnTo>
                      <a:pt x="215" y="76"/>
                    </a:lnTo>
                    <a:lnTo>
                      <a:pt x="217" y="80"/>
                    </a:lnTo>
                    <a:lnTo>
                      <a:pt x="217" y="81"/>
                    </a:lnTo>
                    <a:lnTo>
                      <a:pt x="215" y="81"/>
                    </a:lnTo>
                    <a:lnTo>
                      <a:pt x="213" y="78"/>
                    </a:lnTo>
                    <a:lnTo>
                      <a:pt x="209" y="76"/>
                    </a:lnTo>
                    <a:lnTo>
                      <a:pt x="205" y="70"/>
                    </a:lnTo>
                    <a:lnTo>
                      <a:pt x="201" y="70"/>
                    </a:lnTo>
                    <a:lnTo>
                      <a:pt x="203" y="74"/>
                    </a:lnTo>
                    <a:lnTo>
                      <a:pt x="207" y="78"/>
                    </a:lnTo>
                    <a:lnTo>
                      <a:pt x="205" y="80"/>
                    </a:lnTo>
                    <a:lnTo>
                      <a:pt x="201" y="78"/>
                    </a:lnTo>
                    <a:lnTo>
                      <a:pt x="201" y="80"/>
                    </a:lnTo>
                    <a:lnTo>
                      <a:pt x="201" y="78"/>
                    </a:lnTo>
                    <a:lnTo>
                      <a:pt x="197" y="78"/>
                    </a:lnTo>
                    <a:lnTo>
                      <a:pt x="199" y="74"/>
                    </a:lnTo>
                    <a:lnTo>
                      <a:pt x="197" y="72"/>
                    </a:lnTo>
                    <a:lnTo>
                      <a:pt x="195" y="80"/>
                    </a:lnTo>
                    <a:lnTo>
                      <a:pt x="195" y="81"/>
                    </a:lnTo>
                    <a:lnTo>
                      <a:pt x="197" y="83"/>
                    </a:lnTo>
                    <a:lnTo>
                      <a:pt x="189" y="89"/>
                    </a:lnTo>
                    <a:lnTo>
                      <a:pt x="187" y="93"/>
                    </a:lnTo>
                    <a:lnTo>
                      <a:pt x="187" y="95"/>
                    </a:lnTo>
                    <a:lnTo>
                      <a:pt x="191" y="95"/>
                    </a:lnTo>
                    <a:lnTo>
                      <a:pt x="191" y="97"/>
                    </a:lnTo>
                    <a:lnTo>
                      <a:pt x="189" y="97"/>
                    </a:lnTo>
                    <a:lnTo>
                      <a:pt x="189" y="99"/>
                    </a:lnTo>
                    <a:lnTo>
                      <a:pt x="189" y="101"/>
                    </a:lnTo>
                    <a:lnTo>
                      <a:pt x="187" y="101"/>
                    </a:lnTo>
                    <a:lnTo>
                      <a:pt x="185" y="101"/>
                    </a:lnTo>
                    <a:lnTo>
                      <a:pt x="187" y="103"/>
                    </a:lnTo>
                    <a:lnTo>
                      <a:pt x="185" y="105"/>
                    </a:lnTo>
                    <a:lnTo>
                      <a:pt x="183" y="103"/>
                    </a:lnTo>
                    <a:lnTo>
                      <a:pt x="181" y="105"/>
                    </a:lnTo>
                    <a:lnTo>
                      <a:pt x="179" y="105"/>
                    </a:lnTo>
                    <a:lnTo>
                      <a:pt x="175" y="107"/>
                    </a:lnTo>
                    <a:lnTo>
                      <a:pt x="173" y="109"/>
                    </a:lnTo>
                    <a:lnTo>
                      <a:pt x="171" y="111"/>
                    </a:lnTo>
                    <a:lnTo>
                      <a:pt x="175" y="113"/>
                    </a:lnTo>
                    <a:lnTo>
                      <a:pt x="177" y="111"/>
                    </a:lnTo>
                    <a:lnTo>
                      <a:pt x="179" y="109"/>
                    </a:lnTo>
                    <a:lnTo>
                      <a:pt x="183" y="113"/>
                    </a:lnTo>
                    <a:lnTo>
                      <a:pt x="187" y="111"/>
                    </a:lnTo>
                    <a:lnTo>
                      <a:pt x="189" y="113"/>
                    </a:lnTo>
                    <a:lnTo>
                      <a:pt x="185" y="113"/>
                    </a:lnTo>
                    <a:lnTo>
                      <a:pt x="185" y="115"/>
                    </a:lnTo>
                    <a:lnTo>
                      <a:pt x="183" y="119"/>
                    </a:lnTo>
                    <a:lnTo>
                      <a:pt x="179" y="117"/>
                    </a:lnTo>
                    <a:lnTo>
                      <a:pt x="177" y="117"/>
                    </a:lnTo>
                    <a:lnTo>
                      <a:pt x="175" y="115"/>
                    </a:lnTo>
                    <a:lnTo>
                      <a:pt x="173" y="115"/>
                    </a:lnTo>
                    <a:lnTo>
                      <a:pt x="169" y="117"/>
                    </a:lnTo>
                    <a:lnTo>
                      <a:pt x="167" y="119"/>
                    </a:lnTo>
                    <a:lnTo>
                      <a:pt x="171" y="123"/>
                    </a:lnTo>
                    <a:lnTo>
                      <a:pt x="171" y="125"/>
                    </a:lnTo>
                    <a:lnTo>
                      <a:pt x="169" y="125"/>
                    </a:lnTo>
                    <a:lnTo>
                      <a:pt x="171" y="129"/>
                    </a:lnTo>
                    <a:lnTo>
                      <a:pt x="171" y="133"/>
                    </a:lnTo>
                    <a:lnTo>
                      <a:pt x="169" y="131"/>
                    </a:lnTo>
                    <a:lnTo>
                      <a:pt x="169" y="135"/>
                    </a:lnTo>
                    <a:lnTo>
                      <a:pt x="167" y="135"/>
                    </a:lnTo>
                    <a:lnTo>
                      <a:pt x="165" y="125"/>
                    </a:lnTo>
                    <a:lnTo>
                      <a:pt x="163" y="125"/>
                    </a:lnTo>
                    <a:lnTo>
                      <a:pt x="161" y="129"/>
                    </a:lnTo>
                    <a:lnTo>
                      <a:pt x="159" y="129"/>
                    </a:lnTo>
                    <a:lnTo>
                      <a:pt x="161" y="131"/>
                    </a:lnTo>
                    <a:lnTo>
                      <a:pt x="159" y="133"/>
                    </a:lnTo>
                    <a:lnTo>
                      <a:pt x="157" y="133"/>
                    </a:lnTo>
                    <a:lnTo>
                      <a:pt x="155" y="135"/>
                    </a:lnTo>
                    <a:lnTo>
                      <a:pt x="157" y="139"/>
                    </a:lnTo>
                    <a:lnTo>
                      <a:pt x="159" y="141"/>
                    </a:lnTo>
                    <a:lnTo>
                      <a:pt x="157" y="141"/>
                    </a:lnTo>
                    <a:lnTo>
                      <a:pt x="157" y="143"/>
                    </a:lnTo>
                    <a:lnTo>
                      <a:pt x="155" y="147"/>
                    </a:lnTo>
                    <a:lnTo>
                      <a:pt x="153" y="147"/>
                    </a:lnTo>
                    <a:lnTo>
                      <a:pt x="153" y="149"/>
                    </a:lnTo>
                    <a:lnTo>
                      <a:pt x="155" y="149"/>
                    </a:lnTo>
                    <a:lnTo>
                      <a:pt x="161" y="147"/>
                    </a:lnTo>
                    <a:lnTo>
                      <a:pt x="155" y="153"/>
                    </a:lnTo>
                    <a:lnTo>
                      <a:pt x="151" y="151"/>
                    </a:lnTo>
                    <a:lnTo>
                      <a:pt x="149" y="151"/>
                    </a:lnTo>
                    <a:lnTo>
                      <a:pt x="149" y="149"/>
                    </a:lnTo>
                    <a:lnTo>
                      <a:pt x="147" y="149"/>
                    </a:lnTo>
                    <a:lnTo>
                      <a:pt x="143" y="151"/>
                    </a:lnTo>
                    <a:lnTo>
                      <a:pt x="143" y="157"/>
                    </a:lnTo>
                    <a:lnTo>
                      <a:pt x="139" y="159"/>
                    </a:lnTo>
                    <a:lnTo>
                      <a:pt x="139" y="161"/>
                    </a:lnTo>
                    <a:lnTo>
                      <a:pt x="141" y="161"/>
                    </a:lnTo>
                    <a:lnTo>
                      <a:pt x="141" y="165"/>
                    </a:lnTo>
                    <a:lnTo>
                      <a:pt x="139" y="165"/>
                    </a:lnTo>
                    <a:lnTo>
                      <a:pt x="137" y="171"/>
                    </a:lnTo>
                    <a:lnTo>
                      <a:pt x="135" y="171"/>
                    </a:lnTo>
                    <a:lnTo>
                      <a:pt x="133" y="171"/>
                    </a:lnTo>
                    <a:lnTo>
                      <a:pt x="131" y="171"/>
                    </a:lnTo>
                    <a:lnTo>
                      <a:pt x="129" y="175"/>
                    </a:lnTo>
                    <a:lnTo>
                      <a:pt x="131" y="177"/>
                    </a:lnTo>
                    <a:lnTo>
                      <a:pt x="131" y="179"/>
                    </a:lnTo>
                    <a:lnTo>
                      <a:pt x="127" y="179"/>
                    </a:lnTo>
                    <a:lnTo>
                      <a:pt x="127" y="181"/>
                    </a:lnTo>
                    <a:lnTo>
                      <a:pt x="125" y="181"/>
                    </a:lnTo>
                    <a:lnTo>
                      <a:pt x="125" y="183"/>
                    </a:lnTo>
                    <a:lnTo>
                      <a:pt x="123" y="185"/>
                    </a:lnTo>
                    <a:lnTo>
                      <a:pt x="123" y="187"/>
                    </a:lnTo>
                    <a:lnTo>
                      <a:pt x="127" y="187"/>
                    </a:lnTo>
                    <a:lnTo>
                      <a:pt x="125" y="189"/>
                    </a:lnTo>
                    <a:lnTo>
                      <a:pt x="123" y="191"/>
                    </a:lnTo>
                    <a:lnTo>
                      <a:pt x="121" y="189"/>
                    </a:lnTo>
                    <a:lnTo>
                      <a:pt x="121" y="193"/>
                    </a:lnTo>
                    <a:lnTo>
                      <a:pt x="123" y="197"/>
                    </a:lnTo>
                    <a:lnTo>
                      <a:pt x="125" y="195"/>
                    </a:lnTo>
                    <a:lnTo>
                      <a:pt x="127" y="195"/>
                    </a:lnTo>
                    <a:lnTo>
                      <a:pt x="125" y="197"/>
                    </a:lnTo>
                    <a:lnTo>
                      <a:pt x="119" y="199"/>
                    </a:lnTo>
                    <a:lnTo>
                      <a:pt x="119" y="203"/>
                    </a:lnTo>
                    <a:lnTo>
                      <a:pt x="115" y="205"/>
                    </a:lnTo>
                    <a:lnTo>
                      <a:pt x="113" y="207"/>
                    </a:lnTo>
                    <a:lnTo>
                      <a:pt x="113" y="211"/>
                    </a:lnTo>
                    <a:lnTo>
                      <a:pt x="115" y="209"/>
                    </a:lnTo>
                    <a:lnTo>
                      <a:pt x="117" y="207"/>
                    </a:lnTo>
                    <a:lnTo>
                      <a:pt x="119" y="207"/>
                    </a:lnTo>
                    <a:lnTo>
                      <a:pt x="119" y="209"/>
                    </a:lnTo>
                    <a:lnTo>
                      <a:pt x="121" y="213"/>
                    </a:lnTo>
                    <a:lnTo>
                      <a:pt x="115" y="211"/>
                    </a:lnTo>
                    <a:lnTo>
                      <a:pt x="115" y="213"/>
                    </a:lnTo>
                    <a:lnTo>
                      <a:pt x="117" y="213"/>
                    </a:lnTo>
                    <a:lnTo>
                      <a:pt x="115" y="215"/>
                    </a:lnTo>
                    <a:lnTo>
                      <a:pt x="115" y="217"/>
                    </a:lnTo>
                    <a:lnTo>
                      <a:pt x="115" y="219"/>
                    </a:lnTo>
                    <a:lnTo>
                      <a:pt x="113" y="221"/>
                    </a:lnTo>
                    <a:lnTo>
                      <a:pt x="113" y="219"/>
                    </a:lnTo>
                    <a:lnTo>
                      <a:pt x="111" y="221"/>
                    </a:lnTo>
                    <a:lnTo>
                      <a:pt x="111" y="223"/>
                    </a:lnTo>
                    <a:lnTo>
                      <a:pt x="113" y="225"/>
                    </a:lnTo>
                    <a:lnTo>
                      <a:pt x="115" y="231"/>
                    </a:lnTo>
                    <a:lnTo>
                      <a:pt x="113" y="229"/>
                    </a:lnTo>
                    <a:lnTo>
                      <a:pt x="111" y="227"/>
                    </a:lnTo>
                    <a:lnTo>
                      <a:pt x="109" y="223"/>
                    </a:lnTo>
                    <a:lnTo>
                      <a:pt x="109" y="229"/>
                    </a:lnTo>
                    <a:lnTo>
                      <a:pt x="107" y="231"/>
                    </a:lnTo>
                    <a:lnTo>
                      <a:pt x="105" y="233"/>
                    </a:lnTo>
                    <a:lnTo>
                      <a:pt x="107" y="235"/>
                    </a:lnTo>
                    <a:lnTo>
                      <a:pt x="109" y="233"/>
                    </a:lnTo>
                    <a:lnTo>
                      <a:pt x="109" y="231"/>
                    </a:lnTo>
                    <a:lnTo>
                      <a:pt x="109" y="233"/>
                    </a:lnTo>
                    <a:lnTo>
                      <a:pt x="109" y="235"/>
                    </a:lnTo>
                    <a:lnTo>
                      <a:pt x="111" y="237"/>
                    </a:lnTo>
                    <a:lnTo>
                      <a:pt x="109" y="239"/>
                    </a:lnTo>
                    <a:lnTo>
                      <a:pt x="105" y="237"/>
                    </a:lnTo>
                    <a:lnTo>
                      <a:pt x="103" y="239"/>
                    </a:lnTo>
                    <a:lnTo>
                      <a:pt x="101" y="241"/>
                    </a:lnTo>
                    <a:lnTo>
                      <a:pt x="99" y="245"/>
                    </a:lnTo>
                    <a:lnTo>
                      <a:pt x="97" y="245"/>
                    </a:lnTo>
                    <a:lnTo>
                      <a:pt x="95" y="247"/>
                    </a:lnTo>
                    <a:lnTo>
                      <a:pt x="95" y="253"/>
                    </a:lnTo>
                    <a:lnTo>
                      <a:pt x="97" y="251"/>
                    </a:lnTo>
                    <a:lnTo>
                      <a:pt x="99" y="249"/>
                    </a:lnTo>
                    <a:lnTo>
                      <a:pt x="101" y="251"/>
                    </a:lnTo>
                    <a:lnTo>
                      <a:pt x="95" y="253"/>
                    </a:lnTo>
                    <a:lnTo>
                      <a:pt x="95" y="255"/>
                    </a:lnTo>
                    <a:lnTo>
                      <a:pt x="97" y="259"/>
                    </a:lnTo>
                    <a:lnTo>
                      <a:pt x="95" y="261"/>
                    </a:lnTo>
                    <a:lnTo>
                      <a:pt x="93" y="261"/>
                    </a:lnTo>
                    <a:lnTo>
                      <a:pt x="89" y="259"/>
                    </a:lnTo>
                    <a:lnTo>
                      <a:pt x="87" y="259"/>
                    </a:lnTo>
                    <a:lnTo>
                      <a:pt x="85" y="263"/>
                    </a:lnTo>
                    <a:lnTo>
                      <a:pt x="83" y="265"/>
                    </a:lnTo>
                    <a:lnTo>
                      <a:pt x="75" y="277"/>
                    </a:lnTo>
                    <a:lnTo>
                      <a:pt x="77" y="279"/>
                    </a:lnTo>
                    <a:lnTo>
                      <a:pt x="71" y="283"/>
                    </a:lnTo>
                    <a:lnTo>
                      <a:pt x="69" y="285"/>
                    </a:lnTo>
                    <a:lnTo>
                      <a:pt x="71" y="287"/>
                    </a:lnTo>
                    <a:lnTo>
                      <a:pt x="75" y="285"/>
                    </a:lnTo>
                    <a:lnTo>
                      <a:pt x="73" y="291"/>
                    </a:lnTo>
                    <a:lnTo>
                      <a:pt x="75" y="293"/>
                    </a:lnTo>
                    <a:lnTo>
                      <a:pt x="77" y="295"/>
                    </a:lnTo>
                    <a:lnTo>
                      <a:pt x="93" y="285"/>
                    </a:lnTo>
                    <a:lnTo>
                      <a:pt x="95" y="283"/>
                    </a:lnTo>
                    <a:lnTo>
                      <a:pt x="95" y="285"/>
                    </a:lnTo>
                    <a:lnTo>
                      <a:pt x="91" y="287"/>
                    </a:lnTo>
                    <a:lnTo>
                      <a:pt x="89" y="287"/>
                    </a:lnTo>
                    <a:lnTo>
                      <a:pt x="83" y="291"/>
                    </a:lnTo>
                    <a:lnTo>
                      <a:pt x="85" y="293"/>
                    </a:lnTo>
                    <a:lnTo>
                      <a:pt x="85" y="295"/>
                    </a:lnTo>
                    <a:lnTo>
                      <a:pt x="79" y="297"/>
                    </a:lnTo>
                    <a:lnTo>
                      <a:pt x="77" y="297"/>
                    </a:lnTo>
                    <a:lnTo>
                      <a:pt x="77" y="299"/>
                    </a:lnTo>
                    <a:lnTo>
                      <a:pt x="75" y="299"/>
                    </a:lnTo>
                    <a:lnTo>
                      <a:pt x="73" y="299"/>
                    </a:lnTo>
                    <a:lnTo>
                      <a:pt x="73" y="297"/>
                    </a:lnTo>
                    <a:lnTo>
                      <a:pt x="71" y="293"/>
                    </a:lnTo>
                    <a:lnTo>
                      <a:pt x="71" y="291"/>
                    </a:lnTo>
                    <a:lnTo>
                      <a:pt x="69" y="291"/>
                    </a:lnTo>
                    <a:lnTo>
                      <a:pt x="67" y="293"/>
                    </a:lnTo>
                    <a:lnTo>
                      <a:pt x="65" y="293"/>
                    </a:lnTo>
                    <a:lnTo>
                      <a:pt x="63" y="295"/>
                    </a:lnTo>
                    <a:lnTo>
                      <a:pt x="63" y="297"/>
                    </a:lnTo>
                    <a:lnTo>
                      <a:pt x="65" y="297"/>
                    </a:lnTo>
                    <a:lnTo>
                      <a:pt x="65" y="299"/>
                    </a:lnTo>
                    <a:lnTo>
                      <a:pt x="63" y="301"/>
                    </a:lnTo>
                    <a:lnTo>
                      <a:pt x="61" y="299"/>
                    </a:lnTo>
                    <a:lnTo>
                      <a:pt x="61" y="297"/>
                    </a:lnTo>
                    <a:lnTo>
                      <a:pt x="61" y="295"/>
                    </a:lnTo>
                    <a:lnTo>
                      <a:pt x="53" y="299"/>
                    </a:lnTo>
                    <a:lnTo>
                      <a:pt x="51" y="303"/>
                    </a:lnTo>
                    <a:lnTo>
                      <a:pt x="49" y="303"/>
                    </a:lnTo>
                    <a:lnTo>
                      <a:pt x="51" y="305"/>
                    </a:lnTo>
                    <a:lnTo>
                      <a:pt x="49" y="305"/>
                    </a:lnTo>
                    <a:lnTo>
                      <a:pt x="47" y="305"/>
                    </a:lnTo>
                    <a:lnTo>
                      <a:pt x="47" y="303"/>
                    </a:lnTo>
                    <a:lnTo>
                      <a:pt x="45" y="303"/>
                    </a:lnTo>
                    <a:lnTo>
                      <a:pt x="45" y="305"/>
                    </a:lnTo>
                    <a:lnTo>
                      <a:pt x="45" y="307"/>
                    </a:lnTo>
                    <a:lnTo>
                      <a:pt x="43" y="307"/>
                    </a:lnTo>
                    <a:lnTo>
                      <a:pt x="39" y="309"/>
                    </a:lnTo>
                    <a:lnTo>
                      <a:pt x="37" y="315"/>
                    </a:lnTo>
                    <a:lnTo>
                      <a:pt x="35" y="313"/>
                    </a:lnTo>
                    <a:lnTo>
                      <a:pt x="31" y="313"/>
                    </a:lnTo>
                    <a:lnTo>
                      <a:pt x="29" y="315"/>
                    </a:lnTo>
                    <a:lnTo>
                      <a:pt x="29" y="317"/>
                    </a:lnTo>
                    <a:lnTo>
                      <a:pt x="31" y="319"/>
                    </a:lnTo>
                    <a:lnTo>
                      <a:pt x="29" y="321"/>
                    </a:lnTo>
                    <a:lnTo>
                      <a:pt x="33" y="321"/>
                    </a:lnTo>
                    <a:lnTo>
                      <a:pt x="35" y="321"/>
                    </a:lnTo>
                    <a:lnTo>
                      <a:pt x="37" y="323"/>
                    </a:lnTo>
                    <a:lnTo>
                      <a:pt x="39" y="323"/>
                    </a:lnTo>
                    <a:lnTo>
                      <a:pt x="37" y="325"/>
                    </a:lnTo>
                    <a:lnTo>
                      <a:pt x="37" y="327"/>
                    </a:lnTo>
                    <a:lnTo>
                      <a:pt x="35" y="327"/>
                    </a:lnTo>
                    <a:lnTo>
                      <a:pt x="25" y="325"/>
                    </a:lnTo>
                    <a:lnTo>
                      <a:pt x="23" y="327"/>
                    </a:lnTo>
                    <a:lnTo>
                      <a:pt x="22" y="327"/>
                    </a:lnTo>
                    <a:lnTo>
                      <a:pt x="20" y="327"/>
                    </a:lnTo>
                    <a:lnTo>
                      <a:pt x="20" y="329"/>
                    </a:lnTo>
                    <a:lnTo>
                      <a:pt x="22" y="329"/>
                    </a:lnTo>
                    <a:lnTo>
                      <a:pt x="20" y="329"/>
                    </a:lnTo>
                    <a:lnTo>
                      <a:pt x="22" y="331"/>
                    </a:lnTo>
                    <a:lnTo>
                      <a:pt x="23" y="331"/>
                    </a:lnTo>
                    <a:lnTo>
                      <a:pt x="22" y="333"/>
                    </a:lnTo>
                    <a:lnTo>
                      <a:pt x="23" y="339"/>
                    </a:lnTo>
                    <a:lnTo>
                      <a:pt x="22" y="339"/>
                    </a:lnTo>
                    <a:lnTo>
                      <a:pt x="22" y="335"/>
                    </a:lnTo>
                    <a:lnTo>
                      <a:pt x="20" y="333"/>
                    </a:lnTo>
                    <a:lnTo>
                      <a:pt x="18" y="335"/>
                    </a:lnTo>
                    <a:lnTo>
                      <a:pt x="16" y="340"/>
                    </a:lnTo>
                    <a:lnTo>
                      <a:pt x="18" y="340"/>
                    </a:lnTo>
                    <a:lnTo>
                      <a:pt x="18" y="342"/>
                    </a:lnTo>
                    <a:lnTo>
                      <a:pt x="14" y="342"/>
                    </a:lnTo>
                    <a:lnTo>
                      <a:pt x="14" y="339"/>
                    </a:lnTo>
                    <a:lnTo>
                      <a:pt x="12" y="340"/>
                    </a:lnTo>
                    <a:lnTo>
                      <a:pt x="8" y="340"/>
                    </a:lnTo>
                    <a:lnTo>
                      <a:pt x="8" y="342"/>
                    </a:lnTo>
                    <a:lnTo>
                      <a:pt x="4" y="340"/>
                    </a:lnTo>
                    <a:lnTo>
                      <a:pt x="2" y="340"/>
                    </a:lnTo>
                    <a:lnTo>
                      <a:pt x="4" y="344"/>
                    </a:lnTo>
                    <a:lnTo>
                      <a:pt x="4" y="346"/>
                    </a:lnTo>
                    <a:lnTo>
                      <a:pt x="18" y="344"/>
                    </a:lnTo>
                    <a:lnTo>
                      <a:pt x="14" y="348"/>
                    </a:lnTo>
                    <a:lnTo>
                      <a:pt x="16" y="348"/>
                    </a:lnTo>
                    <a:lnTo>
                      <a:pt x="20" y="346"/>
                    </a:lnTo>
                    <a:lnTo>
                      <a:pt x="22" y="348"/>
                    </a:lnTo>
                    <a:lnTo>
                      <a:pt x="18" y="350"/>
                    </a:lnTo>
                    <a:lnTo>
                      <a:pt x="10" y="350"/>
                    </a:lnTo>
                    <a:lnTo>
                      <a:pt x="8" y="348"/>
                    </a:lnTo>
                    <a:lnTo>
                      <a:pt x="6" y="348"/>
                    </a:lnTo>
                    <a:lnTo>
                      <a:pt x="4" y="352"/>
                    </a:lnTo>
                    <a:lnTo>
                      <a:pt x="2" y="352"/>
                    </a:lnTo>
                    <a:lnTo>
                      <a:pt x="0" y="352"/>
                    </a:lnTo>
                    <a:lnTo>
                      <a:pt x="0" y="354"/>
                    </a:lnTo>
                    <a:lnTo>
                      <a:pt x="4" y="356"/>
                    </a:lnTo>
                    <a:lnTo>
                      <a:pt x="4" y="358"/>
                    </a:lnTo>
                    <a:lnTo>
                      <a:pt x="4" y="360"/>
                    </a:lnTo>
                    <a:lnTo>
                      <a:pt x="2" y="364"/>
                    </a:lnTo>
                    <a:lnTo>
                      <a:pt x="2" y="366"/>
                    </a:lnTo>
                    <a:lnTo>
                      <a:pt x="2" y="368"/>
                    </a:lnTo>
                    <a:lnTo>
                      <a:pt x="2" y="370"/>
                    </a:lnTo>
                    <a:lnTo>
                      <a:pt x="2" y="372"/>
                    </a:lnTo>
                    <a:lnTo>
                      <a:pt x="6" y="372"/>
                    </a:lnTo>
                    <a:lnTo>
                      <a:pt x="14" y="368"/>
                    </a:lnTo>
                    <a:lnTo>
                      <a:pt x="16" y="370"/>
                    </a:lnTo>
                    <a:lnTo>
                      <a:pt x="20" y="370"/>
                    </a:lnTo>
                    <a:lnTo>
                      <a:pt x="23" y="362"/>
                    </a:lnTo>
                    <a:lnTo>
                      <a:pt x="23" y="366"/>
                    </a:lnTo>
                    <a:lnTo>
                      <a:pt x="22" y="370"/>
                    </a:lnTo>
                    <a:lnTo>
                      <a:pt x="23" y="370"/>
                    </a:lnTo>
                    <a:lnTo>
                      <a:pt x="27" y="370"/>
                    </a:lnTo>
                    <a:lnTo>
                      <a:pt x="29" y="370"/>
                    </a:lnTo>
                    <a:lnTo>
                      <a:pt x="33" y="366"/>
                    </a:lnTo>
                    <a:lnTo>
                      <a:pt x="33" y="360"/>
                    </a:lnTo>
                    <a:lnTo>
                      <a:pt x="37" y="358"/>
                    </a:lnTo>
                    <a:lnTo>
                      <a:pt x="37" y="360"/>
                    </a:lnTo>
                    <a:lnTo>
                      <a:pt x="35" y="364"/>
                    </a:lnTo>
                    <a:lnTo>
                      <a:pt x="35" y="368"/>
                    </a:lnTo>
                    <a:lnTo>
                      <a:pt x="37" y="366"/>
                    </a:lnTo>
                    <a:lnTo>
                      <a:pt x="39" y="368"/>
                    </a:lnTo>
                    <a:lnTo>
                      <a:pt x="35" y="370"/>
                    </a:lnTo>
                    <a:lnTo>
                      <a:pt x="31" y="372"/>
                    </a:lnTo>
                    <a:lnTo>
                      <a:pt x="29" y="376"/>
                    </a:lnTo>
                    <a:lnTo>
                      <a:pt x="31" y="376"/>
                    </a:lnTo>
                    <a:lnTo>
                      <a:pt x="27" y="380"/>
                    </a:lnTo>
                    <a:lnTo>
                      <a:pt x="27" y="376"/>
                    </a:lnTo>
                    <a:lnTo>
                      <a:pt x="27" y="374"/>
                    </a:lnTo>
                    <a:lnTo>
                      <a:pt x="25" y="372"/>
                    </a:lnTo>
                    <a:lnTo>
                      <a:pt x="22" y="372"/>
                    </a:lnTo>
                    <a:lnTo>
                      <a:pt x="18" y="374"/>
                    </a:lnTo>
                    <a:lnTo>
                      <a:pt x="16" y="372"/>
                    </a:lnTo>
                    <a:lnTo>
                      <a:pt x="14" y="374"/>
                    </a:lnTo>
                    <a:lnTo>
                      <a:pt x="10" y="372"/>
                    </a:lnTo>
                    <a:lnTo>
                      <a:pt x="8" y="376"/>
                    </a:lnTo>
                    <a:lnTo>
                      <a:pt x="4" y="374"/>
                    </a:lnTo>
                    <a:lnTo>
                      <a:pt x="2" y="378"/>
                    </a:lnTo>
                    <a:lnTo>
                      <a:pt x="2" y="380"/>
                    </a:lnTo>
                    <a:lnTo>
                      <a:pt x="4" y="380"/>
                    </a:lnTo>
                    <a:lnTo>
                      <a:pt x="6" y="380"/>
                    </a:lnTo>
                    <a:lnTo>
                      <a:pt x="6" y="384"/>
                    </a:lnTo>
                    <a:lnTo>
                      <a:pt x="2" y="382"/>
                    </a:lnTo>
                    <a:lnTo>
                      <a:pt x="0" y="382"/>
                    </a:lnTo>
                    <a:lnTo>
                      <a:pt x="4" y="388"/>
                    </a:lnTo>
                    <a:lnTo>
                      <a:pt x="8" y="386"/>
                    </a:lnTo>
                    <a:lnTo>
                      <a:pt x="10" y="386"/>
                    </a:lnTo>
                    <a:lnTo>
                      <a:pt x="6" y="390"/>
                    </a:lnTo>
                    <a:lnTo>
                      <a:pt x="8" y="392"/>
                    </a:lnTo>
                    <a:lnTo>
                      <a:pt x="4" y="394"/>
                    </a:lnTo>
                    <a:lnTo>
                      <a:pt x="2" y="396"/>
                    </a:lnTo>
                    <a:lnTo>
                      <a:pt x="4" y="398"/>
                    </a:lnTo>
                    <a:lnTo>
                      <a:pt x="6" y="400"/>
                    </a:lnTo>
                    <a:lnTo>
                      <a:pt x="8" y="400"/>
                    </a:lnTo>
                    <a:lnTo>
                      <a:pt x="8" y="398"/>
                    </a:lnTo>
                    <a:lnTo>
                      <a:pt x="8" y="400"/>
                    </a:lnTo>
                    <a:lnTo>
                      <a:pt x="12" y="404"/>
                    </a:lnTo>
                    <a:lnTo>
                      <a:pt x="8" y="404"/>
                    </a:lnTo>
                    <a:lnTo>
                      <a:pt x="6" y="406"/>
                    </a:lnTo>
                    <a:lnTo>
                      <a:pt x="8" y="408"/>
                    </a:lnTo>
                    <a:lnTo>
                      <a:pt x="10" y="406"/>
                    </a:lnTo>
                    <a:lnTo>
                      <a:pt x="12" y="404"/>
                    </a:lnTo>
                    <a:lnTo>
                      <a:pt x="12" y="400"/>
                    </a:lnTo>
                    <a:lnTo>
                      <a:pt x="14" y="398"/>
                    </a:lnTo>
                    <a:lnTo>
                      <a:pt x="20" y="390"/>
                    </a:lnTo>
                    <a:lnTo>
                      <a:pt x="22" y="388"/>
                    </a:lnTo>
                    <a:lnTo>
                      <a:pt x="23" y="388"/>
                    </a:lnTo>
                    <a:lnTo>
                      <a:pt x="23" y="390"/>
                    </a:lnTo>
                    <a:lnTo>
                      <a:pt x="27" y="388"/>
                    </a:lnTo>
                    <a:lnTo>
                      <a:pt x="29" y="390"/>
                    </a:lnTo>
                    <a:lnTo>
                      <a:pt x="25" y="392"/>
                    </a:lnTo>
                    <a:lnTo>
                      <a:pt x="23" y="396"/>
                    </a:lnTo>
                    <a:lnTo>
                      <a:pt x="23" y="392"/>
                    </a:lnTo>
                    <a:lnTo>
                      <a:pt x="22" y="392"/>
                    </a:lnTo>
                    <a:lnTo>
                      <a:pt x="18" y="400"/>
                    </a:lnTo>
                    <a:lnTo>
                      <a:pt x="20" y="400"/>
                    </a:lnTo>
                    <a:lnTo>
                      <a:pt x="20" y="402"/>
                    </a:lnTo>
                    <a:lnTo>
                      <a:pt x="16" y="404"/>
                    </a:lnTo>
                    <a:lnTo>
                      <a:pt x="12" y="410"/>
                    </a:lnTo>
                    <a:lnTo>
                      <a:pt x="14" y="412"/>
                    </a:lnTo>
                    <a:lnTo>
                      <a:pt x="18" y="412"/>
                    </a:lnTo>
                    <a:lnTo>
                      <a:pt x="20" y="410"/>
                    </a:lnTo>
                    <a:lnTo>
                      <a:pt x="16" y="414"/>
                    </a:lnTo>
                    <a:lnTo>
                      <a:pt x="14" y="414"/>
                    </a:lnTo>
                    <a:lnTo>
                      <a:pt x="14" y="416"/>
                    </a:lnTo>
                    <a:lnTo>
                      <a:pt x="10" y="416"/>
                    </a:lnTo>
                    <a:lnTo>
                      <a:pt x="8" y="416"/>
                    </a:lnTo>
                    <a:lnTo>
                      <a:pt x="4" y="422"/>
                    </a:lnTo>
                    <a:lnTo>
                      <a:pt x="4" y="424"/>
                    </a:lnTo>
                    <a:lnTo>
                      <a:pt x="6" y="426"/>
                    </a:lnTo>
                    <a:lnTo>
                      <a:pt x="8" y="426"/>
                    </a:lnTo>
                    <a:lnTo>
                      <a:pt x="8" y="422"/>
                    </a:lnTo>
                    <a:lnTo>
                      <a:pt x="10" y="426"/>
                    </a:lnTo>
                    <a:lnTo>
                      <a:pt x="12" y="426"/>
                    </a:lnTo>
                    <a:lnTo>
                      <a:pt x="12" y="424"/>
                    </a:lnTo>
                    <a:lnTo>
                      <a:pt x="12" y="422"/>
                    </a:lnTo>
                    <a:lnTo>
                      <a:pt x="14" y="424"/>
                    </a:lnTo>
                    <a:lnTo>
                      <a:pt x="18" y="422"/>
                    </a:lnTo>
                    <a:lnTo>
                      <a:pt x="18" y="420"/>
                    </a:lnTo>
                    <a:lnTo>
                      <a:pt x="20" y="420"/>
                    </a:lnTo>
                    <a:lnTo>
                      <a:pt x="16" y="426"/>
                    </a:lnTo>
                    <a:lnTo>
                      <a:pt x="18" y="424"/>
                    </a:lnTo>
                    <a:lnTo>
                      <a:pt x="18" y="428"/>
                    </a:lnTo>
                    <a:lnTo>
                      <a:pt x="16" y="432"/>
                    </a:lnTo>
                    <a:lnTo>
                      <a:pt x="14" y="434"/>
                    </a:lnTo>
                    <a:lnTo>
                      <a:pt x="14" y="436"/>
                    </a:lnTo>
                    <a:lnTo>
                      <a:pt x="12" y="436"/>
                    </a:lnTo>
                    <a:lnTo>
                      <a:pt x="12" y="438"/>
                    </a:lnTo>
                    <a:lnTo>
                      <a:pt x="10" y="436"/>
                    </a:lnTo>
                    <a:lnTo>
                      <a:pt x="8" y="444"/>
                    </a:lnTo>
                    <a:lnTo>
                      <a:pt x="20" y="456"/>
                    </a:lnTo>
                    <a:lnTo>
                      <a:pt x="23" y="456"/>
                    </a:lnTo>
                    <a:lnTo>
                      <a:pt x="25" y="454"/>
                    </a:lnTo>
                    <a:lnTo>
                      <a:pt x="25" y="462"/>
                    </a:lnTo>
                    <a:lnTo>
                      <a:pt x="25" y="460"/>
                    </a:lnTo>
                    <a:lnTo>
                      <a:pt x="29" y="462"/>
                    </a:lnTo>
                    <a:lnTo>
                      <a:pt x="29" y="460"/>
                    </a:lnTo>
                    <a:lnTo>
                      <a:pt x="33" y="460"/>
                    </a:lnTo>
                    <a:lnTo>
                      <a:pt x="31" y="462"/>
                    </a:lnTo>
                    <a:lnTo>
                      <a:pt x="35" y="464"/>
                    </a:lnTo>
                    <a:lnTo>
                      <a:pt x="39" y="462"/>
                    </a:lnTo>
                    <a:lnTo>
                      <a:pt x="43" y="460"/>
                    </a:lnTo>
                    <a:lnTo>
                      <a:pt x="43" y="456"/>
                    </a:lnTo>
                    <a:lnTo>
                      <a:pt x="45" y="458"/>
                    </a:lnTo>
                    <a:lnTo>
                      <a:pt x="51" y="454"/>
                    </a:lnTo>
                    <a:lnTo>
                      <a:pt x="57" y="448"/>
                    </a:lnTo>
                    <a:lnTo>
                      <a:pt x="61" y="446"/>
                    </a:lnTo>
                    <a:lnTo>
                      <a:pt x="61" y="444"/>
                    </a:lnTo>
                    <a:lnTo>
                      <a:pt x="63" y="442"/>
                    </a:lnTo>
                    <a:lnTo>
                      <a:pt x="63" y="440"/>
                    </a:lnTo>
                    <a:lnTo>
                      <a:pt x="67" y="436"/>
                    </a:lnTo>
                    <a:lnTo>
                      <a:pt x="67" y="432"/>
                    </a:lnTo>
                    <a:lnTo>
                      <a:pt x="71" y="434"/>
                    </a:lnTo>
                    <a:lnTo>
                      <a:pt x="75" y="434"/>
                    </a:lnTo>
                    <a:lnTo>
                      <a:pt x="77" y="434"/>
                    </a:lnTo>
                    <a:lnTo>
                      <a:pt x="77" y="428"/>
                    </a:lnTo>
                    <a:lnTo>
                      <a:pt x="79" y="426"/>
                    </a:lnTo>
                    <a:lnTo>
                      <a:pt x="79" y="424"/>
                    </a:lnTo>
                    <a:lnTo>
                      <a:pt x="77" y="422"/>
                    </a:lnTo>
                    <a:lnTo>
                      <a:pt x="77" y="420"/>
                    </a:lnTo>
                    <a:lnTo>
                      <a:pt x="77" y="418"/>
                    </a:lnTo>
                    <a:lnTo>
                      <a:pt x="77" y="414"/>
                    </a:lnTo>
                    <a:lnTo>
                      <a:pt x="79" y="416"/>
                    </a:lnTo>
                    <a:lnTo>
                      <a:pt x="79" y="418"/>
                    </a:lnTo>
                    <a:lnTo>
                      <a:pt x="79" y="420"/>
                    </a:lnTo>
                    <a:lnTo>
                      <a:pt x="81" y="420"/>
                    </a:lnTo>
                    <a:lnTo>
                      <a:pt x="81" y="418"/>
                    </a:lnTo>
                    <a:lnTo>
                      <a:pt x="81" y="414"/>
                    </a:lnTo>
                    <a:lnTo>
                      <a:pt x="79" y="410"/>
                    </a:lnTo>
                    <a:lnTo>
                      <a:pt x="81" y="410"/>
                    </a:lnTo>
                    <a:lnTo>
                      <a:pt x="83" y="408"/>
                    </a:lnTo>
                    <a:lnTo>
                      <a:pt x="85" y="410"/>
                    </a:lnTo>
                    <a:lnTo>
                      <a:pt x="85" y="412"/>
                    </a:lnTo>
                    <a:lnTo>
                      <a:pt x="83" y="412"/>
                    </a:lnTo>
                    <a:lnTo>
                      <a:pt x="85" y="428"/>
                    </a:lnTo>
                    <a:lnTo>
                      <a:pt x="87" y="428"/>
                    </a:lnTo>
                    <a:lnTo>
                      <a:pt x="89" y="430"/>
                    </a:lnTo>
                    <a:lnTo>
                      <a:pt x="91" y="430"/>
                    </a:lnTo>
                    <a:lnTo>
                      <a:pt x="93" y="434"/>
                    </a:lnTo>
                    <a:lnTo>
                      <a:pt x="93" y="440"/>
                    </a:lnTo>
                    <a:lnTo>
                      <a:pt x="93" y="436"/>
                    </a:lnTo>
                    <a:lnTo>
                      <a:pt x="95" y="438"/>
                    </a:lnTo>
                    <a:lnTo>
                      <a:pt x="97" y="436"/>
                    </a:lnTo>
                    <a:lnTo>
                      <a:pt x="99" y="426"/>
                    </a:lnTo>
                    <a:lnTo>
                      <a:pt x="97" y="418"/>
                    </a:lnTo>
                    <a:lnTo>
                      <a:pt x="101" y="412"/>
                    </a:lnTo>
                    <a:lnTo>
                      <a:pt x="101" y="408"/>
                    </a:lnTo>
                    <a:lnTo>
                      <a:pt x="107" y="406"/>
                    </a:lnTo>
                    <a:lnTo>
                      <a:pt x="109" y="404"/>
                    </a:lnTo>
                    <a:lnTo>
                      <a:pt x="111" y="398"/>
                    </a:lnTo>
                    <a:lnTo>
                      <a:pt x="109" y="396"/>
                    </a:lnTo>
                    <a:lnTo>
                      <a:pt x="111" y="388"/>
                    </a:lnTo>
                    <a:lnTo>
                      <a:pt x="109" y="380"/>
                    </a:lnTo>
                    <a:lnTo>
                      <a:pt x="105" y="376"/>
                    </a:lnTo>
                    <a:lnTo>
                      <a:pt x="107" y="374"/>
                    </a:lnTo>
                    <a:lnTo>
                      <a:pt x="111" y="372"/>
                    </a:lnTo>
                    <a:lnTo>
                      <a:pt x="113" y="370"/>
                    </a:lnTo>
                    <a:lnTo>
                      <a:pt x="115" y="364"/>
                    </a:lnTo>
                    <a:lnTo>
                      <a:pt x="115" y="358"/>
                    </a:lnTo>
                    <a:lnTo>
                      <a:pt x="109" y="354"/>
                    </a:lnTo>
                    <a:lnTo>
                      <a:pt x="107" y="350"/>
                    </a:lnTo>
                    <a:lnTo>
                      <a:pt x="107" y="335"/>
                    </a:lnTo>
                    <a:lnTo>
                      <a:pt x="105" y="331"/>
                    </a:lnTo>
                    <a:lnTo>
                      <a:pt x="105" y="329"/>
                    </a:lnTo>
                    <a:lnTo>
                      <a:pt x="107" y="313"/>
                    </a:lnTo>
                    <a:lnTo>
                      <a:pt x="109" y="309"/>
                    </a:lnTo>
                    <a:lnTo>
                      <a:pt x="107" y="307"/>
                    </a:lnTo>
                    <a:lnTo>
                      <a:pt x="105" y="305"/>
                    </a:lnTo>
                    <a:lnTo>
                      <a:pt x="105" y="299"/>
                    </a:lnTo>
                    <a:lnTo>
                      <a:pt x="107" y="289"/>
                    </a:lnTo>
                    <a:lnTo>
                      <a:pt x="113" y="281"/>
                    </a:lnTo>
                    <a:lnTo>
                      <a:pt x="119" y="279"/>
                    </a:lnTo>
                    <a:lnTo>
                      <a:pt x="125" y="277"/>
                    </a:lnTo>
                    <a:lnTo>
                      <a:pt x="133" y="279"/>
                    </a:lnTo>
                    <a:lnTo>
                      <a:pt x="135" y="275"/>
                    </a:lnTo>
                    <a:lnTo>
                      <a:pt x="137" y="267"/>
                    </a:lnTo>
                    <a:lnTo>
                      <a:pt x="131" y="259"/>
                    </a:lnTo>
                    <a:lnTo>
                      <a:pt x="131" y="255"/>
                    </a:lnTo>
                    <a:lnTo>
                      <a:pt x="141" y="237"/>
                    </a:lnTo>
                    <a:lnTo>
                      <a:pt x="143" y="205"/>
                    </a:lnTo>
                    <a:lnTo>
                      <a:pt x="145" y="205"/>
                    </a:lnTo>
                    <a:lnTo>
                      <a:pt x="147" y="205"/>
                    </a:lnTo>
                    <a:lnTo>
                      <a:pt x="153" y="201"/>
                    </a:lnTo>
                    <a:lnTo>
                      <a:pt x="155" y="187"/>
                    </a:lnTo>
                    <a:lnTo>
                      <a:pt x="171" y="165"/>
                    </a:lnTo>
                    <a:lnTo>
                      <a:pt x="169" y="163"/>
                    </a:lnTo>
                    <a:lnTo>
                      <a:pt x="167" y="157"/>
                    </a:lnTo>
                    <a:lnTo>
                      <a:pt x="167" y="153"/>
                    </a:lnTo>
                    <a:lnTo>
                      <a:pt x="173" y="145"/>
                    </a:lnTo>
                    <a:lnTo>
                      <a:pt x="175" y="137"/>
                    </a:lnTo>
                    <a:lnTo>
                      <a:pt x="181" y="129"/>
                    </a:lnTo>
                    <a:lnTo>
                      <a:pt x="185" y="127"/>
                    </a:lnTo>
                    <a:lnTo>
                      <a:pt x="189" y="129"/>
                    </a:lnTo>
                    <a:lnTo>
                      <a:pt x="191" y="133"/>
                    </a:lnTo>
                    <a:lnTo>
                      <a:pt x="197" y="121"/>
                    </a:lnTo>
                    <a:lnTo>
                      <a:pt x="195" y="115"/>
                    </a:lnTo>
                    <a:lnTo>
                      <a:pt x="197" y="111"/>
                    </a:lnTo>
                    <a:lnTo>
                      <a:pt x="199" y="111"/>
                    </a:lnTo>
                    <a:lnTo>
                      <a:pt x="201" y="109"/>
                    </a:lnTo>
                    <a:lnTo>
                      <a:pt x="221" y="115"/>
                    </a:lnTo>
                    <a:lnTo>
                      <a:pt x="223" y="115"/>
                    </a:lnTo>
                    <a:lnTo>
                      <a:pt x="225" y="113"/>
                    </a:lnTo>
                    <a:lnTo>
                      <a:pt x="223" y="109"/>
                    </a:lnTo>
                    <a:lnTo>
                      <a:pt x="223" y="107"/>
                    </a:lnTo>
                    <a:lnTo>
                      <a:pt x="225" y="103"/>
                    </a:lnTo>
                    <a:lnTo>
                      <a:pt x="225" y="99"/>
                    </a:lnTo>
                    <a:lnTo>
                      <a:pt x="227" y="99"/>
                    </a:lnTo>
                    <a:lnTo>
                      <a:pt x="227" y="95"/>
                    </a:lnTo>
                    <a:lnTo>
                      <a:pt x="227" y="93"/>
                    </a:lnTo>
                    <a:lnTo>
                      <a:pt x="225" y="91"/>
                    </a:lnTo>
                    <a:lnTo>
                      <a:pt x="225" y="89"/>
                    </a:lnTo>
                    <a:lnTo>
                      <a:pt x="227" y="87"/>
                    </a:lnTo>
                    <a:lnTo>
                      <a:pt x="233" y="89"/>
                    </a:lnTo>
                    <a:lnTo>
                      <a:pt x="233" y="85"/>
                    </a:lnTo>
                    <a:lnTo>
                      <a:pt x="235" y="85"/>
                    </a:lnTo>
                    <a:lnTo>
                      <a:pt x="239" y="87"/>
                    </a:lnTo>
                    <a:lnTo>
                      <a:pt x="241" y="85"/>
                    </a:lnTo>
                    <a:lnTo>
                      <a:pt x="239" y="80"/>
                    </a:lnTo>
                    <a:lnTo>
                      <a:pt x="243" y="78"/>
                    </a:lnTo>
                    <a:lnTo>
                      <a:pt x="247" y="80"/>
                    </a:lnTo>
                    <a:lnTo>
                      <a:pt x="259" y="93"/>
                    </a:lnTo>
                    <a:lnTo>
                      <a:pt x="259" y="99"/>
                    </a:lnTo>
                    <a:lnTo>
                      <a:pt x="261" y="101"/>
                    </a:lnTo>
                    <a:lnTo>
                      <a:pt x="267" y="103"/>
                    </a:lnTo>
                    <a:lnTo>
                      <a:pt x="273" y="105"/>
                    </a:lnTo>
                    <a:lnTo>
                      <a:pt x="275" y="103"/>
                    </a:lnTo>
                    <a:lnTo>
                      <a:pt x="279" y="101"/>
                    </a:lnTo>
                    <a:lnTo>
                      <a:pt x="285" y="97"/>
                    </a:lnTo>
                    <a:lnTo>
                      <a:pt x="287" y="97"/>
                    </a:lnTo>
                    <a:lnTo>
                      <a:pt x="291" y="103"/>
                    </a:lnTo>
                    <a:lnTo>
                      <a:pt x="293" y="105"/>
                    </a:lnTo>
                    <a:lnTo>
                      <a:pt x="301" y="101"/>
                    </a:lnTo>
                    <a:lnTo>
                      <a:pt x="303" y="97"/>
                    </a:lnTo>
                    <a:lnTo>
                      <a:pt x="309" y="91"/>
                    </a:lnTo>
                    <a:lnTo>
                      <a:pt x="311" y="68"/>
                    </a:lnTo>
                    <a:lnTo>
                      <a:pt x="315" y="58"/>
                    </a:lnTo>
                    <a:lnTo>
                      <a:pt x="317" y="56"/>
                    </a:lnTo>
                    <a:lnTo>
                      <a:pt x="345" y="46"/>
                    </a:lnTo>
                    <a:lnTo>
                      <a:pt x="347" y="48"/>
                    </a:lnTo>
                    <a:lnTo>
                      <a:pt x="349" y="54"/>
                    </a:lnTo>
                    <a:lnTo>
                      <a:pt x="351" y="56"/>
                    </a:lnTo>
                    <a:lnTo>
                      <a:pt x="357" y="58"/>
                    </a:lnTo>
                    <a:lnTo>
                      <a:pt x="361" y="62"/>
                    </a:lnTo>
                    <a:lnTo>
                      <a:pt x="363" y="74"/>
                    </a:lnTo>
                    <a:lnTo>
                      <a:pt x="359" y="80"/>
                    </a:lnTo>
                    <a:lnTo>
                      <a:pt x="357" y="83"/>
                    </a:lnTo>
                    <a:lnTo>
                      <a:pt x="357" y="87"/>
                    </a:lnTo>
                    <a:lnTo>
                      <a:pt x="361" y="89"/>
                    </a:lnTo>
                    <a:lnTo>
                      <a:pt x="361" y="87"/>
                    </a:lnTo>
                    <a:lnTo>
                      <a:pt x="363" y="85"/>
                    </a:lnTo>
                    <a:lnTo>
                      <a:pt x="363" y="81"/>
                    </a:lnTo>
                    <a:lnTo>
                      <a:pt x="365" y="81"/>
                    </a:lnTo>
                    <a:lnTo>
                      <a:pt x="373" y="76"/>
                    </a:lnTo>
                    <a:lnTo>
                      <a:pt x="375" y="74"/>
                    </a:lnTo>
                    <a:lnTo>
                      <a:pt x="377" y="66"/>
                    </a:lnTo>
                    <a:lnTo>
                      <a:pt x="383" y="70"/>
                    </a:lnTo>
                    <a:lnTo>
                      <a:pt x="387" y="68"/>
                    </a:lnTo>
                    <a:lnTo>
                      <a:pt x="387" y="64"/>
                    </a:lnTo>
                    <a:lnTo>
                      <a:pt x="387" y="62"/>
                    </a:lnTo>
                    <a:lnTo>
                      <a:pt x="387" y="60"/>
                    </a:lnTo>
                    <a:close/>
                  </a:path>
                </a:pathLst>
              </a:custGeom>
              <a:solidFill>
                <a:schemeClr val="tx2"/>
              </a:solidFill>
              <a:ln w="3175">
                <a:solidFill>
                  <a:schemeClr val="bg1"/>
                </a:solidFill>
                <a:round/>
                <a:headEnd/>
                <a:tailEnd/>
              </a:ln>
            </p:spPr>
            <p:txBody>
              <a:bodyPr/>
              <a:lstStyle/>
              <a:p>
                <a:endParaRPr lang="fr-FR" dirty="0"/>
              </a:p>
            </p:txBody>
          </p:sp>
          <p:sp>
            <p:nvSpPr>
              <p:cNvPr id="6056" name="Freeform 713"/>
              <p:cNvSpPr>
                <a:spLocks/>
              </p:cNvSpPr>
              <p:nvPr/>
            </p:nvSpPr>
            <p:spPr bwMode="auto">
              <a:xfrm>
                <a:off x="2857" y="1176"/>
                <a:ext cx="389" cy="464"/>
              </a:xfrm>
              <a:custGeom>
                <a:avLst/>
                <a:gdLst>
                  <a:gd name="T0" fmla="*/ 369 w 389"/>
                  <a:gd name="T1" fmla="*/ 60 h 464"/>
                  <a:gd name="T2" fmla="*/ 355 w 389"/>
                  <a:gd name="T3" fmla="*/ 42 h 464"/>
                  <a:gd name="T4" fmla="*/ 373 w 389"/>
                  <a:gd name="T5" fmla="*/ 18 h 464"/>
                  <a:gd name="T6" fmla="*/ 355 w 389"/>
                  <a:gd name="T7" fmla="*/ 12 h 464"/>
                  <a:gd name="T8" fmla="*/ 345 w 389"/>
                  <a:gd name="T9" fmla="*/ 18 h 464"/>
                  <a:gd name="T10" fmla="*/ 333 w 389"/>
                  <a:gd name="T11" fmla="*/ 22 h 464"/>
                  <a:gd name="T12" fmla="*/ 307 w 389"/>
                  <a:gd name="T13" fmla="*/ 36 h 464"/>
                  <a:gd name="T14" fmla="*/ 301 w 389"/>
                  <a:gd name="T15" fmla="*/ 14 h 464"/>
                  <a:gd name="T16" fmla="*/ 293 w 389"/>
                  <a:gd name="T17" fmla="*/ 20 h 464"/>
                  <a:gd name="T18" fmla="*/ 269 w 389"/>
                  <a:gd name="T19" fmla="*/ 50 h 464"/>
                  <a:gd name="T20" fmla="*/ 255 w 389"/>
                  <a:gd name="T21" fmla="*/ 36 h 464"/>
                  <a:gd name="T22" fmla="*/ 255 w 389"/>
                  <a:gd name="T23" fmla="*/ 62 h 464"/>
                  <a:gd name="T24" fmla="*/ 229 w 389"/>
                  <a:gd name="T25" fmla="*/ 70 h 464"/>
                  <a:gd name="T26" fmla="*/ 213 w 389"/>
                  <a:gd name="T27" fmla="*/ 76 h 464"/>
                  <a:gd name="T28" fmla="*/ 201 w 389"/>
                  <a:gd name="T29" fmla="*/ 78 h 464"/>
                  <a:gd name="T30" fmla="*/ 191 w 389"/>
                  <a:gd name="T31" fmla="*/ 95 h 464"/>
                  <a:gd name="T32" fmla="*/ 175 w 389"/>
                  <a:gd name="T33" fmla="*/ 107 h 464"/>
                  <a:gd name="T34" fmla="*/ 179 w 389"/>
                  <a:gd name="T35" fmla="*/ 117 h 464"/>
                  <a:gd name="T36" fmla="*/ 169 w 389"/>
                  <a:gd name="T37" fmla="*/ 135 h 464"/>
                  <a:gd name="T38" fmla="*/ 157 w 389"/>
                  <a:gd name="T39" fmla="*/ 141 h 464"/>
                  <a:gd name="T40" fmla="*/ 143 w 389"/>
                  <a:gd name="T41" fmla="*/ 151 h 464"/>
                  <a:gd name="T42" fmla="*/ 131 w 389"/>
                  <a:gd name="T43" fmla="*/ 177 h 464"/>
                  <a:gd name="T44" fmla="*/ 121 w 389"/>
                  <a:gd name="T45" fmla="*/ 193 h 464"/>
                  <a:gd name="T46" fmla="*/ 119 w 389"/>
                  <a:gd name="T47" fmla="*/ 207 h 464"/>
                  <a:gd name="T48" fmla="*/ 111 w 389"/>
                  <a:gd name="T49" fmla="*/ 223 h 464"/>
                  <a:gd name="T50" fmla="*/ 109 w 389"/>
                  <a:gd name="T51" fmla="*/ 233 h 464"/>
                  <a:gd name="T52" fmla="*/ 99 w 389"/>
                  <a:gd name="T53" fmla="*/ 249 h 464"/>
                  <a:gd name="T54" fmla="*/ 77 w 389"/>
                  <a:gd name="T55" fmla="*/ 279 h 464"/>
                  <a:gd name="T56" fmla="*/ 89 w 389"/>
                  <a:gd name="T57" fmla="*/ 287 h 464"/>
                  <a:gd name="T58" fmla="*/ 69 w 389"/>
                  <a:gd name="T59" fmla="*/ 291 h 464"/>
                  <a:gd name="T60" fmla="*/ 51 w 389"/>
                  <a:gd name="T61" fmla="*/ 303 h 464"/>
                  <a:gd name="T62" fmla="*/ 35 w 389"/>
                  <a:gd name="T63" fmla="*/ 313 h 464"/>
                  <a:gd name="T64" fmla="*/ 35 w 389"/>
                  <a:gd name="T65" fmla="*/ 327 h 464"/>
                  <a:gd name="T66" fmla="*/ 22 w 389"/>
                  <a:gd name="T67" fmla="*/ 339 h 464"/>
                  <a:gd name="T68" fmla="*/ 4 w 389"/>
                  <a:gd name="T69" fmla="*/ 340 h 464"/>
                  <a:gd name="T70" fmla="*/ 6 w 389"/>
                  <a:gd name="T71" fmla="*/ 348 h 464"/>
                  <a:gd name="T72" fmla="*/ 2 w 389"/>
                  <a:gd name="T73" fmla="*/ 372 h 464"/>
                  <a:gd name="T74" fmla="*/ 33 w 389"/>
                  <a:gd name="T75" fmla="*/ 360 h 464"/>
                  <a:gd name="T76" fmla="*/ 27 w 389"/>
                  <a:gd name="T77" fmla="*/ 376 h 464"/>
                  <a:gd name="T78" fmla="*/ 4 w 389"/>
                  <a:gd name="T79" fmla="*/ 380 h 464"/>
                  <a:gd name="T80" fmla="*/ 4 w 389"/>
                  <a:gd name="T81" fmla="*/ 398 h 464"/>
                  <a:gd name="T82" fmla="*/ 14 w 389"/>
                  <a:gd name="T83" fmla="*/ 398 h 464"/>
                  <a:gd name="T84" fmla="*/ 20 w 389"/>
                  <a:gd name="T85" fmla="*/ 400 h 464"/>
                  <a:gd name="T86" fmla="*/ 4 w 389"/>
                  <a:gd name="T87" fmla="*/ 422 h 464"/>
                  <a:gd name="T88" fmla="*/ 20 w 389"/>
                  <a:gd name="T89" fmla="*/ 420 h 464"/>
                  <a:gd name="T90" fmla="*/ 23 w 389"/>
                  <a:gd name="T91" fmla="*/ 456 h 464"/>
                  <a:gd name="T92" fmla="*/ 45 w 389"/>
                  <a:gd name="T93" fmla="*/ 458 h 464"/>
                  <a:gd name="T94" fmla="*/ 77 w 389"/>
                  <a:gd name="T95" fmla="*/ 428 h 464"/>
                  <a:gd name="T96" fmla="*/ 81 w 389"/>
                  <a:gd name="T97" fmla="*/ 414 h 464"/>
                  <a:gd name="T98" fmla="*/ 93 w 389"/>
                  <a:gd name="T99" fmla="*/ 440 h 464"/>
                  <a:gd name="T100" fmla="*/ 111 w 389"/>
                  <a:gd name="T101" fmla="*/ 388 h 464"/>
                  <a:gd name="T102" fmla="*/ 105 w 389"/>
                  <a:gd name="T103" fmla="*/ 329 h 464"/>
                  <a:gd name="T104" fmla="*/ 137 w 389"/>
                  <a:gd name="T105" fmla="*/ 267 h 464"/>
                  <a:gd name="T106" fmla="*/ 167 w 389"/>
                  <a:gd name="T107" fmla="*/ 153 h 464"/>
                  <a:gd name="T108" fmla="*/ 221 w 389"/>
                  <a:gd name="T109" fmla="*/ 115 h 464"/>
                  <a:gd name="T110" fmla="*/ 227 w 389"/>
                  <a:gd name="T111" fmla="*/ 87 h 464"/>
                  <a:gd name="T112" fmla="*/ 267 w 389"/>
                  <a:gd name="T113" fmla="*/ 103 h 464"/>
                  <a:gd name="T114" fmla="*/ 315 w 389"/>
                  <a:gd name="T115" fmla="*/ 58 h 464"/>
                  <a:gd name="T116" fmla="*/ 361 w 389"/>
                  <a:gd name="T117" fmla="*/ 89 h 4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9"/>
                  <a:gd name="T178" fmla="*/ 0 h 464"/>
                  <a:gd name="T179" fmla="*/ 389 w 389"/>
                  <a:gd name="T180" fmla="*/ 464 h 4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9" h="464">
                    <a:moveTo>
                      <a:pt x="387" y="60"/>
                    </a:moveTo>
                    <a:lnTo>
                      <a:pt x="381" y="58"/>
                    </a:lnTo>
                    <a:lnTo>
                      <a:pt x="381" y="64"/>
                    </a:lnTo>
                    <a:lnTo>
                      <a:pt x="379" y="64"/>
                    </a:lnTo>
                    <a:lnTo>
                      <a:pt x="379" y="62"/>
                    </a:lnTo>
                    <a:lnTo>
                      <a:pt x="377" y="62"/>
                    </a:lnTo>
                    <a:lnTo>
                      <a:pt x="375" y="60"/>
                    </a:lnTo>
                    <a:lnTo>
                      <a:pt x="375" y="64"/>
                    </a:lnTo>
                    <a:lnTo>
                      <a:pt x="373" y="62"/>
                    </a:lnTo>
                    <a:lnTo>
                      <a:pt x="371" y="62"/>
                    </a:lnTo>
                    <a:lnTo>
                      <a:pt x="367" y="64"/>
                    </a:lnTo>
                    <a:lnTo>
                      <a:pt x="369" y="60"/>
                    </a:lnTo>
                    <a:lnTo>
                      <a:pt x="371" y="60"/>
                    </a:lnTo>
                    <a:lnTo>
                      <a:pt x="373" y="58"/>
                    </a:lnTo>
                    <a:lnTo>
                      <a:pt x="373" y="56"/>
                    </a:lnTo>
                    <a:lnTo>
                      <a:pt x="371" y="54"/>
                    </a:lnTo>
                    <a:lnTo>
                      <a:pt x="365" y="54"/>
                    </a:lnTo>
                    <a:lnTo>
                      <a:pt x="367" y="52"/>
                    </a:lnTo>
                    <a:lnTo>
                      <a:pt x="365" y="50"/>
                    </a:lnTo>
                    <a:lnTo>
                      <a:pt x="361" y="48"/>
                    </a:lnTo>
                    <a:lnTo>
                      <a:pt x="359" y="46"/>
                    </a:lnTo>
                    <a:lnTo>
                      <a:pt x="355" y="44"/>
                    </a:lnTo>
                    <a:lnTo>
                      <a:pt x="353" y="44"/>
                    </a:lnTo>
                    <a:lnTo>
                      <a:pt x="355" y="42"/>
                    </a:lnTo>
                    <a:lnTo>
                      <a:pt x="373" y="46"/>
                    </a:lnTo>
                    <a:lnTo>
                      <a:pt x="383" y="38"/>
                    </a:lnTo>
                    <a:lnTo>
                      <a:pt x="387" y="36"/>
                    </a:lnTo>
                    <a:lnTo>
                      <a:pt x="389" y="34"/>
                    </a:lnTo>
                    <a:lnTo>
                      <a:pt x="389" y="32"/>
                    </a:lnTo>
                    <a:lnTo>
                      <a:pt x="385" y="30"/>
                    </a:lnTo>
                    <a:lnTo>
                      <a:pt x="383" y="26"/>
                    </a:lnTo>
                    <a:lnTo>
                      <a:pt x="379" y="26"/>
                    </a:lnTo>
                    <a:lnTo>
                      <a:pt x="377" y="24"/>
                    </a:lnTo>
                    <a:lnTo>
                      <a:pt x="379" y="22"/>
                    </a:lnTo>
                    <a:lnTo>
                      <a:pt x="375" y="20"/>
                    </a:lnTo>
                    <a:lnTo>
                      <a:pt x="373" y="18"/>
                    </a:lnTo>
                    <a:lnTo>
                      <a:pt x="371" y="20"/>
                    </a:lnTo>
                    <a:lnTo>
                      <a:pt x="369" y="22"/>
                    </a:lnTo>
                    <a:lnTo>
                      <a:pt x="369" y="20"/>
                    </a:lnTo>
                    <a:lnTo>
                      <a:pt x="369" y="18"/>
                    </a:lnTo>
                    <a:lnTo>
                      <a:pt x="363" y="20"/>
                    </a:lnTo>
                    <a:lnTo>
                      <a:pt x="363" y="18"/>
                    </a:lnTo>
                    <a:lnTo>
                      <a:pt x="363" y="16"/>
                    </a:lnTo>
                    <a:lnTo>
                      <a:pt x="363" y="14"/>
                    </a:lnTo>
                    <a:lnTo>
                      <a:pt x="361" y="12"/>
                    </a:lnTo>
                    <a:lnTo>
                      <a:pt x="359" y="12"/>
                    </a:lnTo>
                    <a:lnTo>
                      <a:pt x="357" y="10"/>
                    </a:lnTo>
                    <a:lnTo>
                      <a:pt x="355" y="12"/>
                    </a:lnTo>
                    <a:lnTo>
                      <a:pt x="353" y="16"/>
                    </a:lnTo>
                    <a:lnTo>
                      <a:pt x="353" y="28"/>
                    </a:lnTo>
                    <a:lnTo>
                      <a:pt x="349" y="30"/>
                    </a:lnTo>
                    <a:lnTo>
                      <a:pt x="347" y="28"/>
                    </a:lnTo>
                    <a:lnTo>
                      <a:pt x="343" y="30"/>
                    </a:lnTo>
                    <a:lnTo>
                      <a:pt x="343" y="28"/>
                    </a:lnTo>
                    <a:lnTo>
                      <a:pt x="345" y="26"/>
                    </a:lnTo>
                    <a:lnTo>
                      <a:pt x="349" y="22"/>
                    </a:lnTo>
                    <a:lnTo>
                      <a:pt x="347" y="18"/>
                    </a:lnTo>
                    <a:lnTo>
                      <a:pt x="343" y="22"/>
                    </a:lnTo>
                    <a:lnTo>
                      <a:pt x="341" y="22"/>
                    </a:lnTo>
                    <a:lnTo>
                      <a:pt x="345" y="18"/>
                    </a:lnTo>
                    <a:lnTo>
                      <a:pt x="341" y="16"/>
                    </a:lnTo>
                    <a:lnTo>
                      <a:pt x="343" y="14"/>
                    </a:lnTo>
                    <a:lnTo>
                      <a:pt x="349" y="14"/>
                    </a:lnTo>
                    <a:lnTo>
                      <a:pt x="351" y="10"/>
                    </a:lnTo>
                    <a:lnTo>
                      <a:pt x="351" y="6"/>
                    </a:lnTo>
                    <a:lnTo>
                      <a:pt x="347" y="6"/>
                    </a:lnTo>
                    <a:lnTo>
                      <a:pt x="347" y="4"/>
                    </a:lnTo>
                    <a:lnTo>
                      <a:pt x="345" y="2"/>
                    </a:lnTo>
                    <a:lnTo>
                      <a:pt x="341" y="4"/>
                    </a:lnTo>
                    <a:lnTo>
                      <a:pt x="337" y="0"/>
                    </a:lnTo>
                    <a:lnTo>
                      <a:pt x="331" y="18"/>
                    </a:lnTo>
                    <a:lnTo>
                      <a:pt x="333" y="22"/>
                    </a:lnTo>
                    <a:lnTo>
                      <a:pt x="331" y="22"/>
                    </a:lnTo>
                    <a:lnTo>
                      <a:pt x="329" y="24"/>
                    </a:lnTo>
                    <a:lnTo>
                      <a:pt x="329" y="28"/>
                    </a:lnTo>
                    <a:lnTo>
                      <a:pt x="327" y="28"/>
                    </a:lnTo>
                    <a:lnTo>
                      <a:pt x="323" y="32"/>
                    </a:lnTo>
                    <a:lnTo>
                      <a:pt x="325" y="24"/>
                    </a:lnTo>
                    <a:lnTo>
                      <a:pt x="321" y="20"/>
                    </a:lnTo>
                    <a:lnTo>
                      <a:pt x="323" y="18"/>
                    </a:lnTo>
                    <a:lnTo>
                      <a:pt x="323" y="8"/>
                    </a:lnTo>
                    <a:lnTo>
                      <a:pt x="321" y="8"/>
                    </a:lnTo>
                    <a:lnTo>
                      <a:pt x="303" y="38"/>
                    </a:lnTo>
                    <a:lnTo>
                      <a:pt x="307" y="36"/>
                    </a:lnTo>
                    <a:lnTo>
                      <a:pt x="301" y="46"/>
                    </a:lnTo>
                    <a:lnTo>
                      <a:pt x="297" y="48"/>
                    </a:lnTo>
                    <a:lnTo>
                      <a:pt x="297" y="40"/>
                    </a:lnTo>
                    <a:lnTo>
                      <a:pt x="299" y="38"/>
                    </a:lnTo>
                    <a:lnTo>
                      <a:pt x="301" y="38"/>
                    </a:lnTo>
                    <a:lnTo>
                      <a:pt x="301" y="36"/>
                    </a:lnTo>
                    <a:lnTo>
                      <a:pt x="301" y="32"/>
                    </a:lnTo>
                    <a:lnTo>
                      <a:pt x="301" y="28"/>
                    </a:lnTo>
                    <a:lnTo>
                      <a:pt x="311" y="12"/>
                    </a:lnTo>
                    <a:lnTo>
                      <a:pt x="309" y="10"/>
                    </a:lnTo>
                    <a:lnTo>
                      <a:pt x="305" y="14"/>
                    </a:lnTo>
                    <a:lnTo>
                      <a:pt x="301" y="14"/>
                    </a:lnTo>
                    <a:lnTo>
                      <a:pt x="301" y="10"/>
                    </a:lnTo>
                    <a:lnTo>
                      <a:pt x="299" y="10"/>
                    </a:lnTo>
                    <a:lnTo>
                      <a:pt x="299" y="8"/>
                    </a:lnTo>
                    <a:lnTo>
                      <a:pt x="299" y="6"/>
                    </a:lnTo>
                    <a:lnTo>
                      <a:pt x="295" y="10"/>
                    </a:lnTo>
                    <a:lnTo>
                      <a:pt x="295" y="8"/>
                    </a:lnTo>
                    <a:lnTo>
                      <a:pt x="293" y="8"/>
                    </a:lnTo>
                    <a:lnTo>
                      <a:pt x="293" y="14"/>
                    </a:lnTo>
                    <a:lnTo>
                      <a:pt x="289" y="14"/>
                    </a:lnTo>
                    <a:lnTo>
                      <a:pt x="291" y="16"/>
                    </a:lnTo>
                    <a:lnTo>
                      <a:pt x="293" y="18"/>
                    </a:lnTo>
                    <a:lnTo>
                      <a:pt x="293" y="20"/>
                    </a:lnTo>
                    <a:lnTo>
                      <a:pt x="289" y="22"/>
                    </a:lnTo>
                    <a:lnTo>
                      <a:pt x="287" y="26"/>
                    </a:lnTo>
                    <a:lnTo>
                      <a:pt x="289" y="28"/>
                    </a:lnTo>
                    <a:lnTo>
                      <a:pt x="281" y="28"/>
                    </a:lnTo>
                    <a:lnTo>
                      <a:pt x="277" y="32"/>
                    </a:lnTo>
                    <a:lnTo>
                      <a:pt x="277" y="36"/>
                    </a:lnTo>
                    <a:lnTo>
                      <a:pt x="273" y="40"/>
                    </a:lnTo>
                    <a:lnTo>
                      <a:pt x="273" y="42"/>
                    </a:lnTo>
                    <a:lnTo>
                      <a:pt x="273" y="44"/>
                    </a:lnTo>
                    <a:lnTo>
                      <a:pt x="273" y="50"/>
                    </a:lnTo>
                    <a:lnTo>
                      <a:pt x="271" y="52"/>
                    </a:lnTo>
                    <a:lnTo>
                      <a:pt x="269" y="50"/>
                    </a:lnTo>
                    <a:lnTo>
                      <a:pt x="269" y="46"/>
                    </a:lnTo>
                    <a:lnTo>
                      <a:pt x="271" y="46"/>
                    </a:lnTo>
                    <a:lnTo>
                      <a:pt x="267" y="44"/>
                    </a:lnTo>
                    <a:lnTo>
                      <a:pt x="269" y="42"/>
                    </a:lnTo>
                    <a:lnTo>
                      <a:pt x="259" y="40"/>
                    </a:lnTo>
                    <a:lnTo>
                      <a:pt x="261" y="44"/>
                    </a:lnTo>
                    <a:lnTo>
                      <a:pt x="259" y="44"/>
                    </a:lnTo>
                    <a:lnTo>
                      <a:pt x="257" y="44"/>
                    </a:lnTo>
                    <a:lnTo>
                      <a:pt x="257" y="42"/>
                    </a:lnTo>
                    <a:lnTo>
                      <a:pt x="257" y="38"/>
                    </a:lnTo>
                    <a:lnTo>
                      <a:pt x="255" y="40"/>
                    </a:lnTo>
                    <a:lnTo>
                      <a:pt x="255" y="36"/>
                    </a:lnTo>
                    <a:lnTo>
                      <a:pt x="253" y="38"/>
                    </a:lnTo>
                    <a:lnTo>
                      <a:pt x="253" y="36"/>
                    </a:lnTo>
                    <a:lnTo>
                      <a:pt x="251" y="38"/>
                    </a:lnTo>
                    <a:lnTo>
                      <a:pt x="251" y="42"/>
                    </a:lnTo>
                    <a:lnTo>
                      <a:pt x="249" y="38"/>
                    </a:lnTo>
                    <a:lnTo>
                      <a:pt x="247" y="36"/>
                    </a:lnTo>
                    <a:lnTo>
                      <a:pt x="247" y="44"/>
                    </a:lnTo>
                    <a:lnTo>
                      <a:pt x="251" y="46"/>
                    </a:lnTo>
                    <a:lnTo>
                      <a:pt x="253" y="46"/>
                    </a:lnTo>
                    <a:lnTo>
                      <a:pt x="253" y="56"/>
                    </a:lnTo>
                    <a:lnTo>
                      <a:pt x="255" y="58"/>
                    </a:lnTo>
                    <a:lnTo>
                      <a:pt x="255" y="62"/>
                    </a:lnTo>
                    <a:lnTo>
                      <a:pt x="243" y="48"/>
                    </a:lnTo>
                    <a:lnTo>
                      <a:pt x="243" y="54"/>
                    </a:lnTo>
                    <a:lnTo>
                      <a:pt x="241" y="56"/>
                    </a:lnTo>
                    <a:lnTo>
                      <a:pt x="239" y="58"/>
                    </a:lnTo>
                    <a:lnTo>
                      <a:pt x="239" y="56"/>
                    </a:lnTo>
                    <a:lnTo>
                      <a:pt x="239" y="52"/>
                    </a:lnTo>
                    <a:lnTo>
                      <a:pt x="237" y="54"/>
                    </a:lnTo>
                    <a:lnTo>
                      <a:pt x="235" y="56"/>
                    </a:lnTo>
                    <a:lnTo>
                      <a:pt x="235" y="60"/>
                    </a:lnTo>
                    <a:lnTo>
                      <a:pt x="233" y="60"/>
                    </a:lnTo>
                    <a:lnTo>
                      <a:pt x="233" y="66"/>
                    </a:lnTo>
                    <a:lnTo>
                      <a:pt x="229" y="70"/>
                    </a:lnTo>
                    <a:lnTo>
                      <a:pt x="227" y="76"/>
                    </a:lnTo>
                    <a:lnTo>
                      <a:pt x="225" y="78"/>
                    </a:lnTo>
                    <a:lnTo>
                      <a:pt x="229" y="72"/>
                    </a:lnTo>
                    <a:lnTo>
                      <a:pt x="229" y="52"/>
                    </a:lnTo>
                    <a:lnTo>
                      <a:pt x="225" y="54"/>
                    </a:lnTo>
                    <a:lnTo>
                      <a:pt x="221" y="62"/>
                    </a:lnTo>
                    <a:lnTo>
                      <a:pt x="219" y="74"/>
                    </a:lnTo>
                    <a:lnTo>
                      <a:pt x="219" y="58"/>
                    </a:lnTo>
                    <a:lnTo>
                      <a:pt x="211" y="60"/>
                    </a:lnTo>
                    <a:lnTo>
                      <a:pt x="209" y="64"/>
                    </a:lnTo>
                    <a:lnTo>
                      <a:pt x="209" y="72"/>
                    </a:lnTo>
                    <a:lnTo>
                      <a:pt x="213" y="76"/>
                    </a:lnTo>
                    <a:lnTo>
                      <a:pt x="215" y="76"/>
                    </a:lnTo>
                    <a:lnTo>
                      <a:pt x="217" y="80"/>
                    </a:lnTo>
                    <a:lnTo>
                      <a:pt x="217" y="81"/>
                    </a:lnTo>
                    <a:lnTo>
                      <a:pt x="215" y="81"/>
                    </a:lnTo>
                    <a:lnTo>
                      <a:pt x="213" y="78"/>
                    </a:lnTo>
                    <a:lnTo>
                      <a:pt x="209" y="76"/>
                    </a:lnTo>
                    <a:lnTo>
                      <a:pt x="205" y="70"/>
                    </a:lnTo>
                    <a:lnTo>
                      <a:pt x="201" y="70"/>
                    </a:lnTo>
                    <a:lnTo>
                      <a:pt x="203" y="74"/>
                    </a:lnTo>
                    <a:lnTo>
                      <a:pt x="207" y="78"/>
                    </a:lnTo>
                    <a:lnTo>
                      <a:pt x="205" y="80"/>
                    </a:lnTo>
                    <a:lnTo>
                      <a:pt x="201" y="78"/>
                    </a:lnTo>
                    <a:lnTo>
                      <a:pt x="201" y="80"/>
                    </a:lnTo>
                    <a:lnTo>
                      <a:pt x="201" y="78"/>
                    </a:lnTo>
                    <a:lnTo>
                      <a:pt x="197" y="78"/>
                    </a:lnTo>
                    <a:lnTo>
                      <a:pt x="199" y="74"/>
                    </a:lnTo>
                    <a:lnTo>
                      <a:pt x="197" y="72"/>
                    </a:lnTo>
                    <a:lnTo>
                      <a:pt x="195" y="80"/>
                    </a:lnTo>
                    <a:lnTo>
                      <a:pt x="195" y="81"/>
                    </a:lnTo>
                    <a:lnTo>
                      <a:pt x="197" y="83"/>
                    </a:lnTo>
                    <a:lnTo>
                      <a:pt x="189" y="89"/>
                    </a:lnTo>
                    <a:lnTo>
                      <a:pt x="187" y="93"/>
                    </a:lnTo>
                    <a:lnTo>
                      <a:pt x="187" y="95"/>
                    </a:lnTo>
                    <a:lnTo>
                      <a:pt x="191" y="95"/>
                    </a:lnTo>
                    <a:lnTo>
                      <a:pt x="191" y="97"/>
                    </a:lnTo>
                    <a:lnTo>
                      <a:pt x="189" y="97"/>
                    </a:lnTo>
                    <a:lnTo>
                      <a:pt x="189" y="99"/>
                    </a:lnTo>
                    <a:lnTo>
                      <a:pt x="189" y="101"/>
                    </a:lnTo>
                    <a:lnTo>
                      <a:pt x="187" y="101"/>
                    </a:lnTo>
                    <a:lnTo>
                      <a:pt x="185" y="101"/>
                    </a:lnTo>
                    <a:lnTo>
                      <a:pt x="187" y="103"/>
                    </a:lnTo>
                    <a:lnTo>
                      <a:pt x="185" y="105"/>
                    </a:lnTo>
                    <a:lnTo>
                      <a:pt x="183" y="103"/>
                    </a:lnTo>
                    <a:lnTo>
                      <a:pt x="181" y="105"/>
                    </a:lnTo>
                    <a:lnTo>
                      <a:pt x="179" y="105"/>
                    </a:lnTo>
                    <a:lnTo>
                      <a:pt x="175" y="107"/>
                    </a:lnTo>
                    <a:lnTo>
                      <a:pt x="173" y="109"/>
                    </a:lnTo>
                    <a:lnTo>
                      <a:pt x="171" y="111"/>
                    </a:lnTo>
                    <a:lnTo>
                      <a:pt x="175" y="113"/>
                    </a:lnTo>
                    <a:lnTo>
                      <a:pt x="177" y="111"/>
                    </a:lnTo>
                    <a:lnTo>
                      <a:pt x="179" y="109"/>
                    </a:lnTo>
                    <a:lnTo>
                      <a:pt x="183" y="113"/>
                    </a:lnTo>
                    <a:lnTo>
                      <a:pt x="187" y="111"/>
                    </a:lnTo>
                    <a:lnTo>
                      <a:pt x="189" y="113"/>
                    </a:lnTo>
                    <a:lnTo>
                      <a:pt x="185" y="113"/>
                    </a:lnTo>
                    <a:lnTo>
                      <a:pt x="185" y="115"/>
                    </a:lnTo>
                    <a:lnTo>
                      <a:pt x="183" y="119"/>
                    </a:lnTo>
                    <a:lnTo>
                      <a:pt x="179" y="117"/>
                    </a:lnTo>
                    <a:lnTo>
                      <a:pt x="177" y="117"/>
                    </a:lnTo>
                    <a:lnTo>
                      <a:pt x="175" y="115"/>
                    </a:lnTo>
                    <a:lnTo>
                      <a:pt x="173" y="115"/>
                    </a:lnTo>
                    <a:lnTo>
                      <a:pt x="169" y="117"/>
                    </a:lnTo>
                    <a:lnTo>
                      <a:pt x="167" y="119"/>
                    </a:lnTo>
                    <a:lnTo>
                      <a:pt x="171" y="123"/>
                    </a:lnTo>
                    <a:lnTo>
                      <a:pt x="171" y="125"/>
                    </a:lnTo>
                    <a:lnTo>
                      <a:pt x="169" y="125"/>
                    </a:lnTo>
                    <a:lnTo>
                      <a:pt x="171" y="129"/>
                    </a:lnTo>
                    <a:lnTo>
                      <a:pt x="171" y="133"/>
                    </a:lnTo>
                    <a:lnTo>
                      <a:pt x="169" y="131"/>
                    </a:lnTo>
                    <a:lnTo>
                      <a:pt x="169" y="135"/>
                    </a:lnTo>
                    <a:lnTo>
                      <a:pt x="167" y="135"/>
                    </a:lnTo>
                    <a:lnTo>
                      <a:pt x="165" y="125"/>
                    </a:lnTo>
                    <a:lnTo>
                      <a:pt x="163" y="125"/>
                    </a:lnTo>
                    <a:lnTo>
                      <a:pt x="161" y="129"/>
                    </a:lnTo>
                    <a:lnTo>
                      <a:pt x="159" y="129"/>
                    </a:lnTo>
                    <a:lnTo>
                      <a:pt x="161" y="131"/>
                    </a:lnTo>
                    <a:lnTo>
                      <a:pt x="159" y="133"/>
                    </a:lnTo>
                    <a:lnTo>
                      <a:pt x="157" y="133"/>
                    </a:lnTo>
                    <a:lnTo>
                      <a:pt x="155" y="135"/>
                    </a:lnTo>
                    <a:lnTo>
                      <a:pt x="157" y="139"/>
                    </a:lnTo>
                    <a:lnTo>
                      <a:pt x="159" y="141"/>
                    </a:lnTo>
                    <a:lnTo>
                      <a:pt x="157" y="141"/>
                    </a:lnTo>
                    <a:lnTo>
                      <a:pt x="157" y="143"/>
                    </a:lnTo>
                    <a:lnTo>
                      <a:pt x="155" y="147"/>
                    </a:lnTo>
                    <a:lnTo>
                      <a:pt x="153" y="147"/>
                    </a:lnTo>
                    <a:lnTo>
                      <a:pt x="153" y="149"/>
                    </a:lnTo>
                    <a:lnTo>
                      <a:pt x="155" y="149"/>
                    </a:lnTo>
                    <a:lnTo>
                      <a:pt x="161" y="147"/>
                    </a:lnTo>
                    <a:lnTo>
                      <a:pt x="155" y="153"/>
                    </a:lnTo>
                    <a:lnTo>
                      <a:pt x="151" y="151"/>
                    </a:lnTo>
                    <a:lnTo>
                      <a:pt x="149" y="151"/>
                    </a:lnTo>
                    <a:lnTo>
                      <a:pt x="149" y="149"/>
                    </a:lnTo>
                    <a:lnTo>
                      <a:pt x="147" y="149"/>
                    </a:lnTo>
                    <a:lnTo>
                      <a:pt x="143" y="151"/>
                    </a:lnTo>
                    <a:lnTo>
                      <a:pt x="143" y="157"/>
                    </a:lnTo>
                    <a:lnTo>
                      <a:pt x="139" y="159"/>
                    </a:lnTo>
                    <a:lnTo>
                      <a:pt x="139" y="161"/>
                    </a:lnTo>
                    <a:lnTo>
                      <a:pt x="141" y="161"/>
                    </a:lnTo>
                    <a:lnTo>
                      <a:pt x="141" y="165"/>
                    </a:lnTo>
                    <a:lnTo>
                      <a:pt x="139" y="165"/>
                    </a:lnTo>
                    <a:lnTo>
                      <a:pt x="137" y="171"/>
                    </a:lnTo>
                    <a:lnTo>
                      <a:pt x="135" y="171"/>
                    </a:lnTo>
                    <a:lnTo>
                      <a:pt x="133" y="171"/>
                    </a:lnTo>
                    <a:lnTo>
                      <a:pt x="131" y="171"/>
                    </a:lnTo>
                    <a:lnTo>
                      <a:pt x="129" y="175"/>
                    </a:lnTo>
                    <a:lnTo>
                      <a:pt x="131" y="177"/>
                    </a:lnTo>
                    <a:lnTo>
                      <a:pt x="131" y="179"/>
                    </a:lnTo>
                    <a:lnTo>
                      <a:pt x="127" y="179"/>
                    </a:lnTo>
                    <a:lnTo>
                      <a:pt x="127" y="181"/>
                    </a:lnTo>
                    <a:lnTo>
                      <a:pt x="125" y="181"/>
                    </a:lnTo>
                    <a:lnTo>
                      <a:pt x="125" y="183"/>
                    </a:lnTo>
                    <a:lnTo>
                      <a:pt x="123" y="185"/>
                    </a:lnTo>
                    <a:lnTo>
                      <a:pt x="123" y="187"/>
                    </a:lnTo>
                    <a:lnTo>
                      <a:pt x="127" y="187"/>
                    </a:lnTo>
                    <a:lnTo>
                      <a:pt x="125" y="189"/>
                    </a:lnTo>
                    <a:lnTo>
                      <a:pt x="123" y="191"/>
                    </a:lnTo>
                    <a:lnTo>
                      <a:pt x="121" y="189"/>
                    </a:lnTo>
                    <a:lnTo>
                      <a:pt x="121" y="193"/>
                    </a:lnTo>
                    <a:lnTo>
                      <a:pt x="123" y="197"/>
                    </a:lnTo>
                    <a:lnTo>
                      <a:pt x="125" y="195"/>
                    </a:lnTo>
                    <a:lnTo>
                      <a:pt x="127" y="195"/>
                    </a:lnTo>
                    <a:lnTo>
                      <a:pt x="125" y="197"/>
                    </a:lnTo>
                    <a:lnTo>
                      <a:pt x="119" y="199"/>
                    </a:lnTo>
                    <a:lnTo>
                      <a:pt x="119" y="203"/>
                    </a:lnTo>
                    <a:lnTo>
                      <a:pt x="115" y="205"/>
                    </a:lnTo>
                    <a:lnTo>
                      <a:pt x="113" y="207"/>
                    </a:lnTo>
                    <a:lnTo>
                      <a:pt x="113" y="211"/>
                    </a:lnTo>
                    <a:lnTo>
                      <a:pt x="115" y="209"/>
                    </a:lnTo>
                    <a:lnTo>
                      <a:pt x="117" y="207"/>
                    </a:lnTo>
                    <a:lnTo>
                      <a:pt x="119" y="207"/>
                    </a:lnTo>
                    <a:lnTo>
                      <a:pt x="119" y="209"/>
                    </a:lnTo>
                    <a:lnTo>
                      <a:pt x="121" y="213"/>
                    </a:lnTo>
                    <a:lnTo>
                      <a:pt x="115" y="211"/>
                    </a:lnTo>
                    <a:lnTo>
                      <a:pt x="115" y="213"/>
                    </a:lnTo>
                    <a:lnTo>
                      <a:pt x="117" y="213"/>
                    </a:lnTo>
                    <a:lnTo>
                      <a:pt x="115" y="215"/>
                    </a:lnTo>
                    <a:lnTo>
                      <a:pt x="115" y="217"/>
                    </a:lnTo>
                    <a:lnTo>
                      <a:pt x="115" y="219"/>
                    </a:lnTo>
                    <a:lnTo>
                      <a:pt x="113" y="221"/>
                    </a:lnTo>
                    <a:lnTo>
                      <a:pt x="113" y="219"/>
                    </a:lnTo>
                    <a:lnTo>
                      <a:pt x="111" y="221"/>
                    </a:lnTo>
                    <a:lnTo>
                      <a:pt x="111" y="223"/>
                    </a:lnTo>
                    <a:lnTo>
                      <a:pt x="113" y="225"/>
                    </a:lnTo>
                    <a:lnTo>
                      <a:pt x="115" y="231"/>
                    </a:lnTo>
                    <a:lnTo>
                      <a:pt x="113" y="229"/>
                    </a:lnTo>
                    <a:lnTo>
                      <a:pt x="111" y="227"/>
                    </a:lnTo>
                    <a:lnTo>
                      <a:pt x="109" y="223"/>
                    </a:lnTo>
                    <a:lnTo>
                      <a:pt x="109" y="229"/>
                    </a:lnTo>
                    <a:lnTo>
                      <a:pt x="107" y="231"/>
                    </a:lnTo>
                    <a:lnTo>
                      <a:pt x="105" y="233"/>
                    </a:lnTo>
                    <a:lnTo>
                      <a:pt x="107" y="235"/>
                    </a:lnTo>
                    <a:lnTo>
                      <a:pt x="109" y="233"/>
                    </a:lnTo>
                    <a:lnTo>
                      <a:pt x="109" y="231"/>
                    </a:lnTo>
                    <a:lnTo>
                      <a:pt x="109" y="233"/>
                    </a:lnTo>
                    <a:lnTo>
                      <a:pt x="109" y="235"/>
                    </a:lnTo>
                    <a:lnTo>
                      <a:pt x="111" y="237"/>
                    </a:lnTo>
                    <a:lnTo>
                      <a:pt x="109" y="239"/>
                    </a:lnTo>
                    <a:lnTo>
                      <a:pt x="105" y="237"/>
                    </a:lnTo>
                    <a:lnTo>
                      <a:pt x="103" y="239"/>
                    </a:lnTo>
                    <a:lnTo>
                      <a:pt x="101" y="241"/>
                    </a:lnTo>
                    <a:lnTo>
                      <a:pt x="99" y="245"/>
                    </a:lnTo>
                    <a:lnTo>
                      <a:pt x="97" y="245"/>
                    </a:lnTo>
                    <a:lnTo>
                      <a:pt x="95" y="247"/>
                    </a:lnTo>
                    <a:lnTo>
                      <a:pt x="95" y="253"/>
                    </a:lnTo>
                    <a:lnTo>
                      <a:pt x="97" y="251"/>
                    </a:lnTo>
                    <a:lnTo>
                      <a:pt x="99" y="249"/>
                    </a:lnTo>
                    <a:lnTo>
                      <a:pt x="101" y="251"/>
                    </a:lnTo>
                    <a:lnTo>
                      <a:pt x="95" y="253"/>
                    </a:lnTo>
                    <a:lnTo>
                      <a:pt x="95" y="255"/>
                    </a:lnTo>
                    <a:lnTo>
                      <a:pt x="97" y="259"/>
                    </a:lnTo>
                    <a:lnTo>
                      <a:pt x="95" y="261"/>
                    </a:lnTo>
                    <a:lnTo>
                      <a:pt x="93" y="261"/>
                    </a:lnTo>
                    <a:lnTo>
                      <a:pt x="89" y="259"/>
                    </a:lnTo>
                    <a:lnTo>
                      <a:pt x="87" y="259"/>
                    </a:lnTo>
                    <a:lnTo>
                      <a:pt x="85" y="263"/>
                    </a:lnTo>
                    <a:lnTo>
                      <a:pt x="83" y="265"/>
                    </a:lnTo>
                    <a:lnTo>
                      <a:pt x="75" y="277"/>
                    </a:lnTo>
                    <a:lnTo>
                      <a:pt x="77" y="279"/>
                    </a:lnTo>
                    <a:lnTo>
                      <a:pt x="71" y="283"/>
                    </a:lnTo>
                    <a:lnTo>
                      <a:pt x="69" y="285"/>
                    </a:lnTo>
                    <a:lnTo>
                      <a:pt x="71" y="287"/>
                    </a:lnTo>
                    <a:lnTo>
                      <a:pt x="75" y="285"/>
                    </a:lnTo>
                    <a:lnTo>
                      <a:pt x="73" y="291"/>
                    </a:lnTo>
                    <a:lnTo>
                      <a:pt x="75" y="293"/>
                    </a:lnTo>
                    <a:lnTo>
                      <a:pt x="77" y="295"/>
                    </a:lnTo>
                    <a:lnTo>
                      <a:pt x="93" y="285"/>
                    </a:lnTo>
                    <a:lnTo>
                      <a:pt x="95" y="283"/>
                    </a:lnTo>
                    <a:lnTo>
                      <a:pt x="95" y="285"/>
                    </a:lnTo>
                    <a:lnTo>
                      <a:pt x="91" y="287"/>
                    </a:lnTo>
                    <a:lnTo>
                      <a:pt x="89" y="287"/>
                    </a:lnTo>
                    <a:lnTo>
                      <a:pt x="83" y="291"/>
                    </a:lnTo>
                    <a:lnTo>
                      <a:pt x="85" y="293"/>
                    </a:lnTo>
                    <a:lnTo>
                      <a:pt x="85" y="295"/>
                    </a:lnTo>
                    <a:lnTo>
                      <a:pt x="79" y="297"/>
                    </a:lnTo>
                    <a:lnTo>
                      <a:pt x="77" y="297"/>
                    </a:lnTo>
                    <a:lnTo>
                      <a:pt x="77" y="299"/>
                    </a:lnTo>
                    <a:lnTo>
                      <a:pt x="75" y="299"/>
                    </a:lnTo>
                    <a:lnTo>
                      <a:pt x="73" y="299"/>
                    </a:lnTo>
                    <a:lnTo>
                      <a:pt x="73" y="297"/>
                    </a:lnTo>
                    <a:lnTo>
                      <a:pt x="71" y="293"/>
                    </a:lnTo>
                    <a:lnTo>
                      <a:pt x="71" y="291"/>
                    </a:lnTo>
                    <a:lnTo>
                      <a:pt x="69" y="291"/>
                    </a:lnTo>
                    <a:lnTo>
                      <a:pt x="67" y="293"/>
                    </a:lnTo>
                    <a:lnTo>
                      <a:pt x="65" y="293"/>
                    </a:lnTo>
                    <a:lnTo>
                      <a:pt x="63" y="295"/>
                    </a:lnTo>
                    <a:lnTo>
                      <a:pt x="63" y="297"/>
                    </a:lnTo>
                    <a:lnTo>
                      <a:pt x="65" y="297"/>
                    </a:lnTo>
                    <a:lnTo>
                      <a:pt x="65" y="299"/>
                    </a:lnTo>
                    <a:lnTo>
                      <a:pt x="63" y="301"/>
                    </a:lnTo>
                    <a:lnTo>
                      <a:pt x="61" y="299"/>
                    </a:lnTo>
                    <a:lnTo>
                      <a:pt x="61" y="297"/>
                    </a:lnTo>
                    <a:lnTo>
                      <a:pt x="61" y="295"/>
                    </a:lnTo>
                    <a:lnTo>
                      <a:pt x="53" y="299"/>
                    </a:lnTo>
                    <a:lnTo>
                      <a:pt x="51" y="303"/>
                    </a:lnTo>
                    <a:lnTo>
                      <a:pt x="49" y="303"/>
                    </a:lnTo>
                    <a:lnTo>
                      <a:pt x="51" y="305"/>
                    </a:lnTo>
                    <a:lnTo>
                      <a:pt x="49" y="305"/>
                    </a:lnTo>
                    <a:lnTo>
                      <a:pt x="47" y="305"/>
                    </a:lnTo>
                    <a:lnTo>
                      <a:pt x="47" y="303"/>
                    </a:lnTo>
                    <a:lnTo>
                      <a:pt x="45" y="303"/>
                    </a:lnTo>
                    <a:lnTo>
                      <a:pt x="45" y="305"/>
                    </a:lnTo>
                    <a:lnTo>
                      <a:pt x="45" y="307"/>
                    </a:lnTo>
                    <a:lnTo>
                      <a:pt x="43" y="307"/>
                    </a:lnTo>
                    <a:lnTo>
                      <a:pt x="39" y="309"/>
                    </a:lnTo>
                    <a:lnTo>
                      <a:pt x="37" y="315"/>
                    </a:lnTo>
                    <a:lnTo>
                      <a:pt x="35" y="313"/>
                    </a:lnTo>
                    <a:lnTo>
                      <a:pt x="31" y="313"/>
                    </a:lnTo>
                    <a:lnTo>
                      <a:pt x="29" y="315"/>
                    </a:lnTo>
                    <a:lnTo>
                      <a:pt x="29" y="317"/>
                    </a:lnTo>
                    <a:lnTo>
                      <a:pt x="31" y="319"/>
                    </a:lnTo>
                    <a:lnTo>
                      <a:pt x="29" y="321"/>
                    </a:lnTo>
                    <a:lnTo>
                      <a:pt x="33" y="321"/>
                    </a:lnTo>
                    <a:lnTo>
                      <a:pt x="35" y="321"/>
                    </a:lnTo>
                    <a:lnTo>
                      <a:pt x="37" y="323"/>
                    </a:lnTo>
                    <a:lnTo>
                      <a:pt x="39" y="323"/>
                    </a:lnTo>
                    <a:lnTo>
                      <a:pt x="37" y="325"/>
                    </a:lnTo>
                    <a:lnTo>
                      <a:pt x="37" y="327"/>
                    </a:lnTo>
                    <a:lnTo>
                      <a:pt x="35" y="327"/>
                    </a:lnTo>
                    <a:lnTo>
                      <a:pt x="25" y="325"/>
                    </a:lnTo>
                    <a:lnTo>
                      <a:pt x="23" y="327"/>
                    </a:lnTo>
                    <a:lnTo>
                      <a:pt x="22" y="327"/>
                    </a:lnTo>
                    <a:lnTo>
                      <a:pt x="20" y="327"/>
                    </a:lnTo>
                    <a:lnTo>
                      <a:pt x="20" y="329"/>
                    </a:lnTo>
                    <a:lnTo>
                      <a:pt x="22" y="329"/>
                    </a:lnTo>
                    <a:lnTo>
                      <a:pt x="20" y="329"/>
                    </a:lnTo>
                    <a:lnTo>
                      <a:pt x="22" y="331"/>
                    </a:lnTo>
                    <a:lnTo>
                      <a:pt x="23" y="331"/>
                    </a:lnTo>
                    <a:lnTo>
                      <a:pt x="22" y="333"/>
                    </a:lnTo>
                    <a:lnTo>
                      <a:pt x="23" y="339"/>
                    </a:lnTo>
                    <a:lnTo>
                      <a:pt x="22" y="339"/>
                    </a:lnTo>
                    <a:lnTo>
                      <a:pt x="22" y="335"/>
                    </a:lnTo>
                    <a:lnTo>
                      <a:pt x="20" y="333"/>
                    </a:lnTo>
                    <a:lnTo>
                      <a:pt x="18" y="335"/>
                    </a:lnTo>
                    <a:lnTo>
                      <a:pt x="16" y="340"/>
                    </a:lnTo>
                    <a:lnTo>
                      <a:pt x="18" y="340"/>
                    </a:lnTo>
                    <a:lnTo>
                      <a:pt x="18" y="342"/>
                    </a:lnTo>
                    <a:lnTo>
                      <a:pt x="14" y="342"/>
                    </a:lnTo>
                    <a:lnTo>
                      <a:pt x="14" y="339"/>
                    </a:lnTo>
                    <a:lnTo>
                      <a:pt x="12" y="340"/>
                    </a:lnTo>
                    <a:lnTo>
                      <a:pt x="8" y="340"/>
                    </a:lnTo>
                    <a:lnTo>
                      <a:pt x="8" y="342"/>
                    </a:lnTo>
                    <a:lnTo>
                      <a:pt x="4" y="340"/>
                    </a:lnTo>
                    <a:lnTo>
                      <a:pt x="2" y="340"/>
                    </a:lnTo>
                    <a:lnTo>
                      <a:pt x="4" y="344"/>
                    </a:lnTo>
                    <a:lnTo>
                      <a:pt x="4" y="346"/>
                    </a:lnTo>
                    <a:lnTo>
                      <a:pt x="18" y="344"/>
                    </a:lnTo>
                    <a:lnTo>
                      <a:pt x="14" y="348"/>
                    </a:lnTo>
                    <a:lnTo>
                      <a:pt x="16" y="348"/>
                    </a:lnTo>
                    <a:lnTo>
                      <a:pt x="20" y="346"/>
                    </a:lnTo>
                    <a:lnTo>
                      <a:pt x="22" y="348"/>
                    </a:lnTo>
                    <a:lnTo>
                      <a:pt x="18" y="350"/>
                    </a:lnTo>
                    <a:lnTo>
                      <a:pt x="10" y="350"/>
                    </a:lnTo>
                    <a:lnTo>
                      <a:pt x="8" y="348"/>
                    </a:lnTo>
                    <a:lnTo>
                      <a:pt x="6" y="348"/>
                    </a:lnTo>
                    <a:lnTo>
                      <a:pt x="4" y="352"/>
                    </a:lnTo>
                    <a:lnTo>
                      <a:pt x="2" y="352"/>
                    </a:lnTo>
                    <a:lnTo>
                      <a:pt x="0" y="352"/>
                    </a:lnTo>
                    <a:lnTo>
                      <a:pt x="0" y="354"/>
                    </a:lnTo>
                    <a:lnTo>
                      <a:pt x="4" y="356"/>
                    </a:lnTo>
                    <a:lnTo>
                      <a:pt x="4" y="358"/>
                    </a:lnTo>
                    <a:lnTo>
                      <a:pt x="4" y="360"/>
                    </a:lnTo>
                    <a:lnTo>
                      <a:pt x="2" y="364"/>
                    </a:lnTo>
                    <a:lnTo>
                      <a:pt x="2" y="366"/>
                    </a:lnTo>
                    <a:lnTo>
                      <a:pt x="2" y="368"/>
                    </a:lnTo>
                    <a:lnTo>
                      <a:pt x="2" y="370"/>
                    </a:lnTo>
                    <a:lnTo>
                      <a:pt x="2" y="372"/>
                    </a:lnTo>
                    <a:lnTo>
                      <a:pt x="6" y="372"/>
                    </a:lnTo>
                    <a:lnTo>
                      <a:pt x="14" y="368"/>
                    </a:lnTo>
                    <a:lnTo>
                      <a:pt x="16" y="370"/>
                    </a:lnTo>
                    <a:lnTo>
                      <a:pt x="20" y="370"/>
                    </a:lnTo>
                    <a:lnTo>
                      <a:pt x="23" y="362"/>
                    </a:lnTo>
                    <a:lnTo>
                      <a:pt x="23" y="366"/>
                    </a:lnTo>
                    <a:lnTo>
                      <a:pt x="22" y="370"/>
                    </a:lnTo>
                    <a:lnTo>
                      <a:pt x="23" y="370"/>
                    </a:lnTo>
                    <a:lnTo>
                      <a:pt x="27" y="370"/>
                    </a:lnTo>
                    <a:lnTo>
                      <a:pt x="29" y="370"/>
                    </a:lnTo>
                    <a:lnTo>
                      <a:pt x="33" y="366"/>
                    </a:lnTo>
                    <a:lnTo>
                      <a:pt x="33" y="360"/>
                    </a:lnTo>
                    <a:lnTo>
                      <a:pt x="37" y="358"/>
                    </a:lnTo>
                    <a:lnTo>
                      <a:pt x="37" y="360"/>
                    </a:lnTo>
                    <a:lnTo>
                      <a:pt x="35" y="364"/>
                    </a:lnTo>
                    <a:lnTo>
                      <a:pt x="35" y="368"/>
                    </a:lnTo>
                    <a:lnTo>
                      <a:pt x="37" y="366"/>
                    </a:lnTo>
                    <a:lnTo>
                      <a:pt x="39" y="368"/>
                    </a:lnTo>
                    <a:lnTo>
                      <a:pt x="35" y="370"/>
                    </a:lnTo>
                    <a:lnTo>
                      <a:pt x="31" y="372"/>
                    </a:lnTo>
                    <a:lnTo>
                      <a:pt x="29" y="376"/>
                    </a:lnTo>
                    <a:lnTo>
                      <a:pt x="31" y="376"/>
                    </a:lnTo>
                    <a:lnTo>
                      <a:pt x="27" y="380"/>
                    </a:lnTo>
                    <a:lnTo>
                      <a:pt x="27" y="376"/>
                    </a:lnTo>
                    <a:lnTo>
                      <a:pt x="27" y="374"/>
                    </a:lnTo>
                    <a:lnTo>
                      <a:pt x="25" y="372"/>
                    </a:lnTo>
                    <a:lnTo>
                      <a:pt x="22" y="372"/>
                    </a:lnTo>
                    <a:lnTo>
                      <a:pt x="18" y="374"/>
                    </a:lnTo>
                    <a:lnTo>
                      <a:pt x="16" y="372"/>
                    </a:lnTo>
                    <a:lnTo>
                      <a:pt x="14" y="374"/>
                    </a:lnTo>
                    <a:lnTo>
                      <a:pt x="10" y="372"/>
                    </a:lnTo>
                    <a:lnTo>
                      <a:pt x="8" y="376"/>
                    </a:lnTo>
                    <a:lnTo>
                      <a:pt x="4" y="374"/>
                    </a:lnTo>
                    <a:lnTo>
                      <a:pt x="2" y="378"/>
                    </a:lnTo>
                    <a:lnTo>
                      <a:pt x="2" y="380"/>
                    </a:lnTo>
                    <a:lnTo>
                      <a:pt x="4" y="380"/>
                    </a:lnTo>
                    <a:lnTo>
                      <a:pt x="6" y="380"/>
                    </a:lnTo>
                    <a:lnTo>
                      <a:pt x="6" y="384"/>
                    </a:lnTo>
                    <a:lnTo>
                      <a:pt x="2" y="382"/>
                    </a:lnTo>
                    <a:lnTo>
                      <a:pt x="0" y="382"/>
                    </a:lnTo>
                    <a:lnTo>
                      <a:pt x="4" y="388"/>
                    </a:lnTo>
                    <a:lnTo>
                      <a:pt x="8" y="386"/>
                    </a:lnTo>
                    <a:lnTo>
                      <a:pt x="10" y="386"/>
                    </a:lnTo>
                    <a:lnTo>
                      <a:pt x="6" y="390"/>
                    </a:lnTo>
                    <a:lnTo>
                      <a:pt x="8" y="392"/>
                    </a:lnTo>
                    <a:lnTo>
                      <a:pt x="4" y="394"/>
                    </a:lnTo>
                    <a:lnTo>
                      <a:pt x="2" y="396"/>
                    </a:lnTo>
                    <a:lnTo>
                      <a:pt x="4" y="398"/>
                    </a:lnTo>
                    <a:lnTo>
                      <a:pt x="6" y="400"/>
                    </a:lnTo>
                    <a:lnTo>
                      <a:pt x="8" y="400"/>
                    </a:lnTo>
                    <a:lnTo>
                      <a:pt x="8" y="398"/>
                    </a:lnTo>
                    <a:lnTo>
                      <a:pt x="8" y="400"/>
                    </a:lnTo>
                    <a:lnTo>
                      <a:pt x="12" y="404"/>
                    </a:lnTo>
                    <a:lnTo>
                      <a:pt x="8" y="404"/>
                    </a:lnTo>
                    <a:lnTo>
                      <a:pt x="6" y="406"/>
                    </a:lnTo>
                    <a:lnTo>
                      <a:pt x="8" y="408"/>
                    </a:lnTo>
                    <a:lnTo>
                      <a:pt x="10" y="406"/>
                    </a:lnTo>
                    <a:lnTo>
                      <a:pt x="12" y="404"/>
                    </a:lnTo>
                    <a:lnTo>
                      <a:pt x="12" y="400"/>
                    </a:lnTo>
                    <a:lnTo>
                      <a:pt x="14" y="398"/>
                    </a:lnTo>
                    <a:lnTo>
                      <a:pt x="20" y="390"/>
                    </a:lnTo>
                    <a:lnTo>
                      <a:pt x="22" y="388"/>
                    </a:lnTo>
                    <a:lnTo>
                      <a:pt x="23" y="388"/>
                    </a:lnTo>
                    <a:lnTo>
                      <a:pt x="23" y="390"/>
                    </a:lnTo>
                    <a:lnTo>
                      <a:pt x="27" y="388"/>
                    </a:lnTo>
                    <a:lnTo>
                      <a:pt x="29" y="390"/>
                    </a:lnTo>
                    <a:lnTo>
                      <a:pt x="25" y="392"/>
                    </a:lnTo>
                    <a:lnTo>
                      <a:pt x="23" y="396"/>
                    </a:lnTo>
                    <a:lnTo>
                      <a:pt x="23" y="392"/>
                    </a:lnTo>
                    <a:lnTo>
                      <a:pt x="22" y="392"/>
                    </a:lnTo>
                    <a:lnTo>
                      <a:pt x="18" y="400"/>
                    </a:lnTo>
                    <a:lnTo>
                      <a:pt x="20" y="400"/>
                    </a:lnTo>
                    <a:lnTo>
                      <a:pt x="20" y="402"/>
                    </a:lnTo>
                    <a:lnTo>
                      <a:pt x="16" y="404"/>
                    </a:lnTo>
                    <a:lnTo>
                      <a:pt x="12" y="410"/>
                    </a:lnTo>
                    <a:lnTo>
                      <a:pt x="14" y="412"/>
                    </a:lnTo>
                    <a:lnTo>
                      <a:pt x="18" y="412"/>
                    </a:lnTo>
                    <a:lnTo>
                      <a:pt x="20" y="410"/>
                    </a:lnTo>
                    <a:lnTo>
                      <a:pt x="16" y="414"/>
                    </a:lnTo>
                    <a:lnTo>
                      <a:pt x="14" y="414"/>
                    </a:lnTo>
                    <a:lnTo>
                      <a:pt x="14" y="416"/>
                    </a:lnTo>
                    <a:lnTo>
                      <a:pt x="10" y="416"/>
                    </a:lnTo>
                    <a:lnTo>
                      <a:pt x="8" y="416"/>
                    </a:lnTo>
                    <a:lnTo>
                      <a:pt x="4" y="422"/>
                    </a:lnTo>
                    <a:lnTo>
                      <a:pt x="4" y="424"/>
                    </a:lnTo>
                    <a:lnTo>
                      <a:pt x="6" y="426"/>
                    </a:lnTo>
                    <a:lnTo>
                      <a:pt x="8" y="426"/>
                    </a:lnTo>
                    <a:lnTo>
                      <a:pt x="8" y="422"/>
                    </a:lnTo>
                    <a:lnTo>
                      <a:pt x="10" y="426"/>
                    </a:lnTo>
                    <a:lnTo>
                      <a:pt x="12" y="426"/>
                    </a:lnTo>
                    <a:lnTo>
                      <a:pt x="12" y="424"/>
                    </a:lnTo>
                    <a:lnTo>
                      <a:pt x="12" y="422"/>
                    </a:lnTo>
                    <a:lnTo>
                      <a:pt x="14" y="424"/>
                    </a:lnTo>
                    <a:lnTo>
                      <a:pt x="18" y="422"/>
                    </a:lnTo>
                    <a:lnTo>
                      <a:pt x="18" y="420"/>
                    </a:lnTo>
                    <a:lnTo>
                      <a:pt x="20" y="420"/>
                    </a:lnTo>
                    <a:lnTo>
                      <a:pt x="16" y="426"/>
                    </a:lnTo>
                    <a:lnTo>
                      <a:pt x="18" y="424"/>
                    </a:lnTo>
                    <a:lnTo>
                      <a:pt x="18" y="428"/>
                    </a:lnTo>
                    <a:lnTo>
                      <a:pt x="16" y="432"/>
                    </a:lnTo>
                    <a:lnTo>
                      <a:pt x="14" y="434"/>
                    </a:lnTo>
                    <a:lnTo>
                      <a:pt x="14" y="436"/>
                    </a:lnTo>
                    <a:lnTo>
                      <a:pt x="12" y="436"/>
                    </a:lnTo>
                    <a:lnTo>
                      <a:pt x="12" y="438"/>
                    </a:lnTo>
                    <a:lnTo>
                      <a:pt x="10" y="436"/>
                    </a:lnTo>
                    <a:lnTo>
                      <a:pt x="8" y="444"/>
                    </a:lnTo>
                    <a:lnTo>
                      <a:pt x="20" y="456"/>
                    </a:lnTo>
                    <a:lnTo>
                      <a:pt x="23" y="456"/>
                    </a:lnTo>
                    <a:lnTo>
                      <a:pt x="25" y="454"/>
                    </a:lnTo>
                    <a:lnTo>
                      <a:pt x="25" y="462"/>
                    </a:lnTo>
                    <a:lnTo>
                      <a:pt x="25" y="460"/>
                    </a:lnTo>
                    <a:lnTo>
                      <a:pt x="29" y="462"/>
                    </a:lnTo>
                    <a:lnTo>
                      <a:pt x="29" y="460"/>
                    </a:lnTo>
                    <a:lnTo>
                      <a:pt x="33" y="460"/>
                    </a:lnTo>
                    <a:lnTo>
                      <a:pt x="31" y="462"/>
                    </a:lnTo>
                    <a:lnTo>
                      <a:pt x="35" y="464"/>
                    </a:lnTo>
                    <a:lnTo>
                      <a:pt x="39" y="462"/>
                    </a:lnTo>
                    <a:lnTo>
                      <a:pt x="43" y="460"/>
                    </a:lnTo>
                    <a:lnTo>
                      <a:pt x="43" y="456"/>
                    </a:lnTo>
                    <a:lnTo>
                      <a:pt x="45" y="458"/>
                    </a:lnTo>
                    <a:lnTo>
                      <a:pt x="51" y="454"/>
                    </a:lnTo>
                    <a:lnTo>
                      <a:pt x="57" y="448"/>
                    </a:lnTo>
                    <a:lnTo>
                      <a:pt x="61" y="446"/>
                    </a:lnTo>
                    <a:lnTo>
                      <a:pt x="61" y="444"/>
                    </a:lnTo>
                    <a:lnTo>
                      <a:pt x="63" y="442"/>
                    </a:lnTo>
                    <a:lnTo>
                      <a:pt x="63" y="440"/>
                    </a:lnTo>
                    <a:lnTo>
                      <a:pt x="67" y="436"/>
                    </a:lnTo>
                    <a:lnTo>
                      <a:pt x="67" y="432"/>
                    </a:lnTo>
                    <a:lnTo>
                      <a:pt x="71" y="434"/>
                    </a:lnTo>
                    <a:lnTo>
                      <a:pt x="75" y="434"/>
                    </a:lnTo>
                    <a:lnTo>
                      <a:pt x="77" y="434"/>
                    </a:lnTo>
                    <a:lnTo>
                      <a:pt x="77" y="428"/>
                    </a:lnTo>
                    <a:lnTo>
                      <a:pt x="79" y="426"/>
                    </a:lnTo>
                    <a:lnTo>
                      <a:pt x="79" y="424"/>
                    </a:lnTo>
                    <a:lnTo>
                      <a:pt x="77" y="422"/>
                    </a:lnTo>
                    <a:lnTo>
                      <a:pt x="77" y="420"/>
                    </a:lnTo>
                    <a:lnTo>
                      <a:pt x="77" y="418"/>
                    </a:lnTo>
                    <a:lnTo>
                      <a:pt x="77" y="414"/>
                    </a:lnTo>
                    <a:lnTo>
                      <a:pt x="79" y="416"/>
                    </a:lnTo>
                    <a:lnTo>
                      <a:pt x="79" y="418"/>
                    </a:lnTo>
                    <a:lnTo>
                      <a:pt x="79" y="420"/>
                    </a:lnTo>
                    <a:lnTo>
                      <a:pt x="81" y="420"/>
                    </a:lnTo>
                    <a:lnTo>
                      <a:pt x="81" y="418"/>
                    </a:lnTo>
                    <a:lnTo>
                      <a:pt x="81" y="414"/>
                    </a:lnTo>
                    <a:lnTo>
                      <a:pt x="79" y="410"/>
                    </a:lnTo>
                    <a:lnTo>
                      <a:pt x="81" y="410"/>
                    </a:lnTo>
                    <a:lnTo>
                      <a:pt x="83" y="408"/>
                    </a:lnTo>
                    <a:lnTo>
                      <a:pt x="85" y="410"/>
                    </a:lnTo>
                    <a:lnTo>
                      <a:pt x="85" y="412"/>
                    </a:lnTo>
                    <a:lnTo>
                      <a:pt x="83" y="412"/>
                    </a:lnTo>
                    <a:lnTo>
                      <a:pt x="85" y="428"/>
                    </a:lnTo>
                    <a:lnTo>
                      <a:pt x="87" y="428"/>
                    </a:lnTo>
                    <a:lnTo>
                      <a:pt x="89" y="430"/>
                    </a:lnTo>
                    <a:lnTo>
                      <a:pt x="91" y="430"/>
                    </a:lnTo>
                    <a:lnTo>
                      <a:pt x="93" y="434"/>
                    </a:lnTo>
                    <a:lnTo>
                      <a:pt x="93" y="440"/>
                    </a:lnTo>
                    <a:lnTo>
                      <a:pt x="93" y="436"/>
                    </a:lnTo>
                    <a:lnTo>
                      <a:pt x="95" y="438"/>
                    </a:lnTo>
                    <a:lnTo>
                      <a:pt x="97" y="436"/>
                    </a:lnTo>
                    <a:lnTo>
                      <a:pt x="99" y="426"/>
                    </a:lnTo>
                    <a:lnTo>
                      <a:pt x="97" y="418"/>
                    </a:lnTo>
                    <a:lnTo>
                      <a:pt x="101" y="412"/>
                    </a:lnTo>
                    <a:lnTo>
                      <a:pt x="101" y="408"/>
                    </a:lnTo>
                    <a:lnTo>
                      <a:pt x="107" y="406"/>
                    </a:lnTo>
                    <a:lnTo>
                      <a:pt x="109" y="404"/>
                    </a:lnTo>
                    <a:lnTo>
                      <a:pt x="111" y="398"/>
                    </a:lnTo>
                    <a:lnTo>
                      <a:pt x="109" y="396"/>
                    </a:lnTo>
                    <a:lnTo>
                      <a:pt x="111" y="388"/>
                    </a:lnTo>
                    <a:lnTo>
                      <a:pt x="109" y="380"/>
                    </a:lnTo>
                    <a:lnTo>
                      <a:pt x="105" y="376"/>
                    </a:lnTo>
                    <a:lnTo>
                      <a:pt x="107" y="374"/>
                    </a:lnTo>
                    <a:lnTo>
                      <a:pt x="111" y="372"/>
                    </a:lnTo>
                    <a:lnTo>
                      <a:pt x="113" y="370"/>
                    </a:lnTo>
                    <a:lnTo>
                      <a:pt x="115" y="364"/>
                    </a:lnTo>
                    <a:lnTo>
                      <a:pt x="115" y="358"/>
                    </a:lnTo>
                    <a:lnTo>
                      <a:pt x="109" y="354"/>
                    </a:lnTo>
                    <a:lnTo>
                      <a:pt x="107" y="350"/>
                    </a:lnTo>
                    <a:lnTo>
                      <a:pt x="107" y="335"/>
                    </a:lnTo>
                    <a:lnTo>
                      <a:pt x="105" y="331"/>
                    </a:lnTo>
                    <a:lnTo>
                      <a:pt x="105" y="329"/>
                    </a:lnTo>
                    <a:lnTo>
                      <a:pt x="107" y="313"/>
                    </a:lnTo>
                    <a:lnTo>
                      <a:pt x="109" y="309"/>
                    </a:lnTo>
                    <a:lnTo>
                      <a:pt x="107" y="307"/>
                    </a:lnTo>
                    <a:lnTo>
                      <a:pt x="105" y="305"/>
                    </a:lnTo>
                    <a:lnTo>
                      <a:pt x="105" y="299"/>
                    </a:lnTo>
                    <a:lnTo>
                      <a:pt x="107" y="289"/>
                    </a:lnTo>
                    <a:lnTo>
                      <a:pt x="113" y="281"/>
                    </a:lnTo>
                    <a:lnTo>
                      <a:pt x="119" y="279"/>
                    </a:lnTo>
                    <a:lnTo>
                      <a:pt x="125" y="277"/>
                    </a:lnTo>
                    <a:lnTo>
                      <a:pt x="133" y="279"/>
                    </a:lnTo>
                    <a:lnTo>
                      <a:pt x="135" y="275"/>
                    </a:lnTo>
                    <a:lnTo>
                      <a:pt x="137" y="267"/>
                    </a:lnTo>
                    <a:lnTo>
                      <a:pt x="131" y="259"/>
                    </a:lnTo>
                    <a:lnTo>
                      <a:pt x="131" y="255"/>
                    </a:lnTo>
                    <a:lnTo>
                      <a:pt x="141" y="237"/>
                    </a:lnTo>
                    <a:lnTo>
                      <a:pt x="143" y="205"/>
                    </a:lnTo>
                    <a:lnTo>
                      <a:pt x="145" y="205"/>
                    </a:lnTo>
                    <a:lnTo>
                      <a:pt x="147" y="205"/>
                    </a:lnTo>
                    <a:lnTo>
                      <a:pt x="153" y="201"/>
                    </a:lnTo>
                    <a:lnTo>
                      <a:pt x="155" y="187"/>
                    </a:lnTo>
                    <a:lnTo>
                      <a:pt x="171" y="165"/>
                    </a:lnTo>
                    <a:lnTo>
                      <a:pt x="169" y="163"/>
                    </a:lnTo>
                    <a:lnTo>
                      <a:pt x="167" y="157"/>
                    </a:lnTo>
                    <a:lnTo>
                      <a:pt x="167" y="153"/>
                    </a:lnTo>
                    <a:lnTo>
                      <a:pt x="173" y="145"/>
                    </a:lnTo>
                    <a:lnTo>
                      <a:pt x="175" y="137"/>
                    </a:lnTo>
                    <a:lnTo>
                      <a:pt x="181" y="129"/>
                    </a:lnTo>
                    <a:lnTo>
                      <a:pt x="185" y="127"/>
                    </a:lnTo>
                    <a:lnTo>
                      <a:pt x="189" y="129"/>
                    </a:lnTo>
                    <a:lnTo>
                      <a:pt x="191" y="133"/>
                    </a:lnTo>
                    <a:lnTo>
                      <a:pt x="197" y="121"/>
                    </a:lnTo>
                    <a:lnTo>
                      <a:pt x="195" y="115"/>
                    </a:lnTo>
                    <a:lnTo>
                      <a:pt x="197" y="111"/>
                    </a:lnTo>
                    <a:lnTo>
                      <a:pt x="199" y="111"/>
                    </a:lnTo>
                    <a:lnTo>
                      <a:pt x="201" y="109"/>
                    </a:lnTo>
                    <a:lnTo>
                      <a:pt x="221" y="115"/>
                    </a:lnTo>
                    <a:lnTo>
                      <a:pt x="223" y="115"/>
                    </a:lnTo>
                    <a:lnTo>
                      <a:pt x="225" y="113"/>
                    </a:lnTo>
                    <a:lnTo>
                      <a:pt x="223" y="109"/>
                    </a:lnTo>
                    <a:lnTo>
                      <a:pt x="223" y="107"/>
                    </a:lnTo>
                    <a:lnTo>
                      <a:pt x="225" y="103"/>
                    </a:lnTo>
                    <a:lnTo>
                      <a:pt x="225" y="99"/>
                    </a:lnTo>
                    <a:lnTo>
                      <a:pt x="227" y="99"/>
                    </a:lnTo>
                    <a:lnTo>
                      <a:pt x="227" y="95"/>
                    </a:lnTo>
                    <a:lnTo>
                      <a:pt x="227" y="93"/>
                    </a:lnTo>
                    <a:lnTo>
                      <a:pt x="225" y="91"/>
                    </a:lnTo>
                    <a:lnTo>
                      <a:pt x="225" y="89"/>
                    </a:lnTo>
                    <a:lnTo>
                      <a:pt x="227" y="87"/>
                    </a:lnTo>
                    <a:lnTo>
                      <a:pt x="233" y="89"/>
                    </a:lnTo>
                    <a:lnTo>
                      <a:pt x="233" y="85"/>
                    </a:lnTo>
                    <a:lnTo>
                      <a:pt x="235" y="85"/>
                    </a:lnTo>
                    <a:lnTo>
                      <a:pt x="239" y="87"/>
                    </a:lnTo>
                    <a:lnTo>
                      <a:pt x="241" y="85"/>
                    </a:lnTo>
                    <a:lnTo>
                      <a:pt x="239" y="80"/>
                    </a:lnTo>
                    <a:lnTo>
                      <a:pt x="243" y="78"/>
                    </a:lnTo>
                    <a:lnTo>
                      <a:pt x="247" y="80"/>
                    </a:lnTo>
                    <a:lnTo>
                      <a:pt x="259" y="93"/>
                    </a:lnTo>
                    <a:lnTo>
                      <a:pt x="259" y="99"/>
                    </a:lnTo>
                    <a:lnTo>
                      <a:pt x="261" y="101"/>
                    </a:lnTo>
                    <a:lnTo>
                      <a:pt x="267" y="103"/>
                    </a:lnTo>
                    <a:lnTo>
                      <a:pt x="273" y="105"/>
                    </a:lnTo>
                    <a:lnTo>
                      <a:pt x="275" y="103"/>
                    </a:lnTo>
                    <a:lnTo>
                      <a:pt x="279" y="101"/>
                    </a:lnTo>
                    <a:lnTo>
                      <a:pt x="285" y="97"/>
                    </a:lnTo>
                    <a:lnTo>
                      <a:pt x="287" y="97"/>
                    </a:lnTo>
                    <a:lnTo>
                      <a:pt x="291" y="103"/>
                    </a:lnTo>
                    <a:lnTo>
                      <a:pt x="293" y="105"/>
                    </a:lnTo>
                    <a:lnTo>
                      <a:pt x="301" y="101"/>
                    </a:lnTo>
                    <a:lnTo>
                      <a:pt x="303" y="97"/>
                    </a:lnTo>
                    <a:lnTo>
                      <a:pt x="309" y="91"/>
                    </a:lnTo>
                    <a:lnTo>
                      <a:pt x="311" y="68"/>
                    </a:lnTo>
                    <a:lnTo>
                      <a:pt x="315" y="58"/>
                    </a:lnTo>
                    <a:lnTo>
                      <a:pt x="317" y="56"/>
                    </a:lnTo>
                    <a:lnTo>
                      <a:pt x="345" y="46"/>
                    </a:lnTo>
                    <a:lnTo>
                      <a:pt x="347" y="48"/>
                    </a:lnTo>
                    <a:lnTo>
                      <a:pt x="349" y="54"/>
                    </a:lnTo>
                    <a:lnTo>
                      <a:pt x="351" y="56"/>
                    </a:lnTo>
                    <a:lnTo>
                      <a:pt x="357" y="58"/>
                    </a:lnTo>
                    <a:lnTo>
                      <a:pt x="361" y="62"/>
                    </a:lnTo>
                    <a:lnTo>
                      <a:pt x="363" y="74"/>
                    </a:lnTo>
                    <a:lnTo>
                      <a:pt x="359" y="80"/>
                    </a:lnTo>
                    <a:lnTo>
                      <a:pt x="357" y="83"/>
                    </a:lnTo>
                    <a:lnTo>
                      <a:pt x="357" y="87"/>
                    </a:lnTo>
                    <a:lnTo>
                      <a:pt x="361" y="89"/>
                    </a:lnTo>
                    <a:lnTo>
                      <a:pt x="361" y="87"/>
                    </a:lnTo>
                    <a:lnTo>
                      <a:pt x="363" y="85"/>
                    </a:lnTo>
                    <a:lnTo>
                      <a:pt x="363" y="81"/>
                    </a:lnTo>
                    <a:lnTo>
                      <a:pt x="365" y="81"/>
                    </a:lnTo>
                    <a:lnTo>
                      <a:pt x="373" y="76"/>
                    </a:lnTo>
                    <a:lnTo>
                      <a:pt x="375" y="74"/>
                    </a:lnTo>
                    <a:lnTo>
                      <a:pt x="377" y="66"/>
                    </a:lnTo>
                    <a:lnTo>
                      <a:pt x="383" y="70"/>
                    </a:lnTo>
                    <a:lnTo>
                      <a:pt x="387" y="68"/>
                    </a:lnTo>
                    <a:lnTo>
                      <a:pt x="387" y="64"/>
                    </a:lnTo>
                    <a:lnTo>
                      <a:pt x="387" y="62"/>
                    </a:lnTo>
                  </a:path>
                </a:pathLst>
              </a:custGeom>
              <a:solidFill>
                <a:schemeClr val="tx2"/>
              </a:solidFill>
              <a:ln w="3175">
                <a:solidFill>
                  <a:schemeClr val="bg1"/>
                </a:solidFill>
                <a:round/>
                <a:headEnd/>
                <a:tailEnd/>
              </a:ln>
            </p:spPr>
            <p:txBody>
              <a:bodyPr/>
              <a:lstStyle/>
              <a:p>
                <a:endParaRPr lang="fr-FR" dirty="0"/>
              </a:p>
            </p:txBody>
          </p:sp>
          <p:sp>
            <p:nvSpPr>
              <p:cNvPr id="6057" name="Freeform 714"/>
              <p:cNvSpPr>
                <a:spLocks/>
              </p:cNvSpPr>
              <p:nvPr/>
            </p:nvSpPr>
            <p:spPr bwMode="auto">
              <a:xfrm>
                <a:off x="3112" y="1785"/>
                <a:ext cx="272" cy="180"/>
              </a:xfrm>
              <a:custGeom>
                <a:avLst/>
                <a:gdLst>
                  <a:gd name="T0" fmla="*/ 38 w 272"/>
                  <a:gd name="T1" fmla="*/ 104 h 180"/>
                  <a:gd name="T2" fmla="*/ 6 w 272"/>
                  <a:gd name="T3" fmla="*/ 78 h 180"/>
                  <a:gd name="T4" fmla="*/ 30 w 272"/>
                  <a:gd name="T5" fmla="*/ 44 h 180"/>
                  <a:gd name="T6" fmla="*/ 24 w 272"/>
                  <a:gd name="T7" fmla="*/ 18 h 180"/>
                  <a:gd name="T8" fmla="*/ 48 w 272"/>
                  <a:gd name="T9" fmla="*/ 10 h 180"/>
                  <a:gd name="T10" fmla="*/ 76 w 272"/>
                  <a:gd name="T11" fmla="*/ 20 h 180"/>
                  <a:gd name="T12" fmla="*/ 90 w 272"/>
                  <a:gd name="T13" fmla="*/ 22 h 180"/>
                  <a:gd name="T14" fmla="*/ 100 w 272"/>
                  <a:gd name="T15" fmla="*/ 24 h 180"/>
                  <a:gd name="T16" fmla="*/ 122 w 272"/>
                  <a:gd name="T17" fmla="*/ 24 h 180"/>
                  <a:gd name="T18" fmla="*/ 130 w 272"/>
                  <a:gd name="T19" fmla="*/ 18 h 180"/>
                  <a:gd name="T20" fmla="*/ 142 w 272"/>
                  <a:gd name="T21" fmla="*/ 6 h 180"/>
                  <a:gd name="T22" fmla="*/ 154 w 272"/>
                  <a:gd name="T23" fmla="*/ 2 h 180"/>
                  <a:gd name="T24" fmla="*/ 180 w 272"/>
                  <a:gd name="T25" fmla="*/ 4 h 180"/>
                  <a:gd name="T26" fmla="*/ 182 w 272"/>
                  <a:gd name="T27" fmla="*/ 16 h 180"/>
                  <a:gd name="T28" fmla="*/ 200 w 272"/>
                  <a:gd name="T29" fmla="*/ 32 h 180"/>
                  <a:gd name="T30" fmla="*/ 210 w 272"/>
                  <a:gd name="T31" fmla="*/ 46 h 180"/>
                  <a:gd name="T32" fmla="*/ 232 w 272"/>
                  <a:gd name="T33" fmla="*/ 46 h 180"/>
                  <a:gd name="T34" fmla="*/ 250 w 272"/>
                  <a:gd name="T35" fmla="*/ 58 h 180"/>
                  <a:gd name="T36" fmla="*/ 270 w 272"/>
                  <a:gd name="T37" fmla="*/ 66 h 180"/>
                  <a:gd name="T38" fmla="*/ 266 w 272"/>
                  <a:gd name="T39" fmla="*/ 80 h 180"/>
                  <a:gd name="T40" fmla="*/ 266 w 272"/>
                  <a:gd name="T41" fmla="*/ 90 h 180"/>
                  <a:gd name="T42" fmla="*/ 258 w 272"/>
                  <a:gd name="T43" fmla="*/ 106 h 180"/>
                  <a:gd name="T44" fmla="*/ 242 w 272"/>
                  <a:gd name="T45" fmla="*/ 116 h 180"/>
                  <a:gd name="T46" fmla="*/ 222 w 272"/>
                  <a:gd name="T47" fmla="*/ 132 h 180"/>
                  <a:gd name="T48" fmla="*/ 206 w 272"/>
                  <a:gd name="T49" fmla="*/ 134 h 180"/>
                  <a:gd name="T50" fmla="*/ 200 w 272"/>
                  <a:gd name="T51" fmla="*/ 140 h 180"/>
                  <a:gd name="T52" fmla="*/ 192 w 272"/>
                  <a:gd name="T53" fmla="*/ 150 h 180"/>
                  <a:gd name="T54" fmla="*/ 188 w 272"/>
                  <a:gd name="T55" fmla="*/ 146 h 180"/>
                  <a:gd name="T56" fmla="*/ 182 w 272"/>
                  <a:gd name="T57" fmla="*/ 140 h 180"/>
                  <a:gd name="T58" fmla="*/ 180 w 272"/>
                  <a:gd name="T59" fmla="*/ 146 h 180"/>
                  <a:gd name="T60" fmla="*/ 188 w 272"/>
                  <a:gd name="T61" fmla="*/ 152 h 180"/>
                  <a:gd name="T62" fmla="*/ 196 w 272"/>
                  <a:gd name="T63" fmla="*/ 162 h 180"/>
                  <a:gd name="T64" fmla="*/ 210 w 272"/>
                  <a:gd name="T65" fmla="*/ 160 h 180"/>
                  <a:gd name="T66" fmla="*/ 216 w 272"/>
                  <a:gd name="T67" fmla="*/ 166 h 180"/>
                  <a:gd name="T68" fmla="*/ 188 w 272"/>
                  <a:gd name="T69" fmla="*/ 172 h 180"/>
                  <a:gd name="T70" fmla="*/ 182 w 272"/>
                  <a:gd name="T71" fmla="*/ 178 h 180"/>
                  <a:gd name="T72" fmla="*/ 172 w 272"/>
                  <a:gd name="T73" fmla="*/ 168 h 180"/>
                  <a:gd name="T74" fmla="*/ 158 w 272"/>
                  <a:gd name="T75" fmla="*/ 158 h 180"/>
                  <a:gd name="T76" fmla="*/ 174 w 272"/>
                  <a:gd name="T77" fmla="*/ 146 h 180"/>
                  <a:gd name="T78" fmla="*/ 158 w 272"/>
                  <a:gd name="T79" fmla="*/ 146 h 180"/>
                  <a:gd name="T80" fmla="*/ 150 w 272"/>
                  <a:gd name="T81" fmla="*/ 138 h 180"/>
                  <a:gd name="T82" fmla="*/ 152 w 272"/>
                  <a:gd name="T83" fmla="*/ 134 h 180"/>
                  <a:gd name="T84" fmla="*/ 130 w 272"/>
                  <a:gd name="T85" fmla="*/ 136 h 180"/>
                  <a:gd name="T86" fmla="*/ 122 w 272"/>
                  <a:gd name="T87" fmla="*/ 140 h 180"/>
                  <a:gd name="T88" fmla="*/ 116 w 272"/>
                  <a:gd name="T89" fmla="*/ 152 h 180"/>
                  <a:gd name="T90" fmla="*/ 112 w 272"/>
                  <a:gd name="T91" fmla="*/ 158 h 180"/>
                  <a:gd name="T92" fmla="*/ 92 w 272"/>
                  <a:gd name="T93" fmla="*/ 158 h 180"/>
                  <a:gd name="T94" fmla="*/ 100 w 272"/>
                  <a:gd name="T95" fmla="*/ 148 h 180"/>
                  <a:gd name="T96" fmla="*/ 108 w 272"/>
                  <a:gd name="T97" fmla="*/ 138 h 180"/>
                  <a:gd name="T98" fmla="*/ 118 w 272"/>
                  <a:gd name="T99" fmla="*/ 130 h 180"/>
                  <a:gd name="T100" fmla="*/ 110 w 272"/>
                  <a:gd name="T101" fmla="*/ 116 h 180"/>
                  <a:gd name="T102" fmla="*/ 104 w 272"/>
                  <a:gd name="T103" fmla="*/ 102 h 180"/>
                  <a:gd name="T104" fmla="*/ 80 w 272"/>
                  <a:gd name="T105" fmla="*/ 92 h 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180"/>
                  <a:gd name="T161" fmla="*/ 272 w 272"/>
                  <a:gd name="T162" fmla="*/ 180 h 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180">
                    <a:moveTo>
                      <a:pt x="68" y="98"/>
                    </a:moveTo>
                    <a:lnTo>
                      <a:pt x="66" y="98"/>
                    </a:lnTo>
                    <a:lnTo>
                      <a:pt x="56" y="102"/>
                    </a:lnTo>
                    <a:lnTo>
                      <a:pt x="48" y="104"/>
                    </a:lnTo>
                    <a:lnTo>
                      <a:pt x="42" y="108"/>
                    </a:lnTo>
                    <a:lnTo>
                      <a:pt x="38" y="104"/>
                    </a:lnTo>
                    <a:lnTo>
                      <a:pt x="12" y="104"/>
                    </a:lnTo>
                    <a:lnTo>
                      <a:pt x="10" y="104"/>
                    </a:lnTo>
                    <a:lnTo>
                      <a:pt x="10" y="100"/>
                    </a:lnTo>
                    <a:lnTo>
                      <a:pt x="0" y="94"/>
                    </a:lnTo>
                    <a:lnTo>
                      <a:pt x="4" y="78"/>
                    </a:lnTo>
                    <a:lnTo>
                      <a:pt x="6" y="78"/>
                    </a:lnTo>
                    <a:lnTo>
                      <a:pt x="8" y="78"/>
                    </a:lnTo>
                    <a:lnTo>
                      <a:pt x="8" y="74"/>
                    </a:lnTo>
                    <a:lnTo>
                      <a:pt x="8" y="70"/>
                    </a:lnTo>
                    <a:lnTo>
                      <a:pt x="18" y="54"/>
                    </a:lnTo>
                    <a:lnTo>
                      <a:pt x="28" y="46"/>
                    </a:lnTo>
                    <a:lnTo>
                      <a:pt x="30" y="44"/>
                    </a:lnTo>
                    <a:lnTo>
                      <a:pt x="28" y="40"/>
                    </a:lnTo>
                    <a:lnTo>
                      <a:pt x="28" y="36"/>
                    </a:lnTo>
                    <a:lnTo>
                      <a:pt x="24" y="32"/>
                    </a:lnTo>
                    <a:lnTo>
                      <a:pt x="20" y="20"/>
                    </a:lnTo>
                    <a:lnTo>
                      <a:pt x="22" y="18"/>
                    </a:lnTo>
                    <a:lnTo>
                      <a:pt x="24" y="18"/>
                    </a:lnTo>
                    <a:lnTo>
                      <a:pt x="26" y="18"/>
                    </a:lnTo>
                    <a:lnTo>
                      <a:pt x="32" y="16"/>
                    </a:lnTo>
                    <a:lnTo>
                      <a:pt x="32" y="14"/>
                    </a:lnTo>
                    <a:lnTo>
                      <a:pt x="34" y="12"/>
                    </a:lnTo>
                    <a:lnTo>
                      <a:pt x="46" y="10"/>
                    </a:lnTo>
                    <a:lnTo>
                      <a:pt x="48" y="10"/>
                    </a:lnTo>
                    <a:lnTo>
                      <a:pt x="56" y="10"/>
                    </a:lnTo>
                    <a:lnTo>
                      <a:pt x="64" y="14"/>
                    </a:lnTo>
                    <a:lnTo>
                      <a:pt x="66" y="14"/>
                    </a:lnTo>
                    <a:lnTo>
                      <a:pt x="68" y="14"/>
                    </a:lnTo>
                    <a:lnTo>
                      <a:pt x="74" y="16"/>
                    </a:lnTo>
                    <a:lnTo>
                      <a:pt x="76" y="20"/>
                    </a:lnTo>
                    <a:lnTo>
                      <a:pt x="82" y="20"/>
                    </a:lnTo>
                    <a:lnTo>
                      <a:pt x="82" y="22"/>
                    </a:lnTo>
                    <a:lnTo>
                      <a:pt x="84" y="24"/>
                    </a:lnTo>
                    <a:lnTo>
                      <a:pt x="86" y="22"/>
                    </a:lnTo>
                    <a:lnTo>
                      <a:pt x="88" y="22"/>
                    </a:lnTo>
                    <a:lnTo>
                      <a:pt x="90" y="22"/>
                    </a:lnTo>
                    <a:lnTo>
                      <a:pt x="92" y="20"/>
                    </a:lnTo>
                    <a:lnTo>
                      <a:pt x="92" y="22"/>
                    </a:lnTo>
                    <a:lnTo>
                      <a:pt x="96" y="22"/>
                    </a:lnTo>
                    <a:lnTo>
                      <a:pt x="98" y="22"/>
                    </a:lnTo>
                    <a:lnTo>
                      <a:pt x="98" y="24"/>
                    </a:lnTo>
                    <a:lnTo>
                      <a:pt x="100" y="24"/>
                    </a:lnTo>
                    <a:lnTo>
                      <a:pt x="106" y="20"/>
                    </a:lnTo>
                    <a:lnTo>
                      <a:pt x="108" y="22"/>
                    </a:lnTo>
                    <a:lnTo>
                      <a:pt x="110" y="24"/>
                    </a:lnTo>
                    <a:lnTo>
                      <a:pt x="112" y="26"/>
                    </a:lnTo>
                    <a:lnTo>
                      <a:pt x="114" y="24"/>
                    </a:lnTo>
                    <a:lnTo>
                      <a:pt x="122" y="24"/>
                    </a:lnTo>
                    <a:lnTo>
                      <a:pt x="124" y="26"/>
                    </a:lnTo>
                    <a:lnTo>
                      <a:pt x="126" y="26"/>
                    </a:lnTo>
                    <a:lnTo>
                      <a:pt x="128" y="26"/>
                    </a:lnTo>
                    <a:lnTo>
                      <a:pt x="130" y="24"/>
                    </a:lnTo>
                    <a:lnTo>
                      <a:pt x="128" y="20"/>
                    </a:lnTo>
                    <a:lnTo>
                      <a:pt x="130" y="18"/>
                    </a:lnTo>
                    <a:lnTo>
                      <a:pt x="130" y="14"/>
                    </a:lnTo>
                    <a:lnTo>
                      <a:pt x="130" y="12"/>
                    </a:lnTo>
                    <a:lnTo>
                      <a:pt x="134" y="8"/>
                    </a:lnTo>
                    <a:lnTo>
                      <a:pt x="136" y="6"/>
                    </a:lnTo>
                    <a:lnTo>
                      <a:pt x="140" y="6"/>
                    </a:lnTo>
                    <a:lnTo>
                      <a:pt x="142" y="6"/>
                    </a:lnTo>
                    <a:lnTo>
                      <a:pt x="146" y="6"/>
                    </a:lnTo>
                    <a:lnTo>
                      <a:pt x="148" y="8"/>
                    </a:lnTo>
                    <a:lnTo>
                      <a:pt x="150" y="8"/>
                    </a:lnTo>
                    <a:lnTo>
                      <a:pt x="152" y="6"/>
                    </a:lnTo>
                    <a:lnTo>
                      <a:pt x="154" y="6"/>
                    </a:lnTo>
                    <a:lnTo>
                      <a:pt x="154" y="2"/>
                    </a:lnTo>
                    <a:lnTo>
                      <a:pt x="156" y="2"/>
                    </a:lnTo>
                    <a:lnTo>
                      <a:pt x="164" y="2"/>
                    </a:lnTo>
                    <a:lnTo>
                      <a:pt x="168" y="2"/>
                    </a:lnTo>
                    <a:lnTo>
                      <a:pt x="172" y="2"/>
                    </a:lnTo>
                    <a:lnTo>
                      <a:pt x="176" y="0"/>
                    </a:lnTo>
                    <a:lnTo>
                      <a:pt x="180" y="4"/>
                    </a:lnTo>
                    <a:lnTo>
                      <a:pt x="180" y="6"/>
                    </a:lnTo>
                    <a:lnTo>
                      <a:pt x="180" y="8"/>
                    </a:lnTo>
                    <a:lnTo>
                      <a:pt x="186" y="12"/>
                    </a:lnTo>
                    <a:lnTo>
                      <a:pt x="186" y="14"/>
                    </a:lnTo>
                    <a:lnTo>
                      <a:pt x="184" y="16"/>
                    </a:lnTo>
                    <a:lnTo>
                      <a:pt x="182" y="16"/>
                    </a:lnTo>
                    <a:lnTo>
                      <a:pt x="184" y="24"/>
                    </a:lnTo>
                    <a:lnTo>
                      <a:pt x="192" y="28"/>
                    </a:lnTo>
                    <a:lnTo>
                      <a:pt x="194" y="28"/>
                    </a:lnTo>
                    <a:lnTo>
                      <a:pt x="196" y="28"/>
                    </a:lnTo>
                    <a:lnTo>
                      <a:pt x="196" y="30"/>
                    </a:lnTo>
                    <a:lnTo>
                      <a:pt x="200" y="32"/>
                    </a:lnTo>
                    <a:lnTo>
                      <a:pt x="202" y="40"/>
                    </a:lnTo>
                    <a:lnTo>
                      <a:pt x="200" y="42"/>
                    </a:lnTo>
                    <a:lnTo>
                      <a:pt x="202" y="44"/>
                    </a:lnTo>
                    <a:lnTo>
                      <a:pt x="206" y="48"/>
                    </a:lnTo>
                    <a:lnTo>
                      <a:pt x="208" y="46"/>
                    </a:lnTo>
                    <a:lnTo>
                      <a:pt x="210" y="46"/>
                    </a:lnTo>
                    <a:lnTo>
                      <a:pt x="212" y="46"/>
                    </a:lnTo>
                    <a:lnTo>
                      <a:pt x="214" y="50"/>
                    </a:lnTo>
                    <a:lnTo>
                      <a:pt x="216" y="48"/>
                    </a:lnTo>
                    <a:lnTo>
                      <a:pt x="218" y="50"/>
                    </a:lnTo>
                    <a:lnTo>
                      <a:pt x="230" y="46"/>
                    </a:lnTo>
                    <a:lnTo>
                      <a:pt x="232" y="46"/>
                    </a:lnTo>
                    <a:lnTo>
                      <a:pt x="238" y="58"/>
                    </a:lnTo>
                    <a:lnTo>
                      <a:pt x="242" y="58"/>
                    </a:lnTo>
                    <a:lnTo>
                      <a:pt x="242" y="54"/>
                    </a:lnTo>
                    <a:lnTo>
                      <a:pt x="244" y="56"/>
                    </a:lnTo>
                    <a:lnTo>
                      <a:pt x="246" y="56"/>
                    </a:lnTo>
                    <a:lnTo>
                      <a:pt x="250" y="58"/>
                    </a:lnTo>
                    <a:lnTo>
                      <a:pt x="252" y="60"/>
                    </a:lnTo>
                    <a:lnTo>
                      <a:pt x="256" y="60"/>
                    </a:lnTo>
                    <a:lnTo>
                      <a:pt x="260" y="62"/>
                    </a:lnTo>
                    <a:lnTo>
                      <a:pt x="262" y="62"/>
                    </a:lnTo>
                    <a:lnTo>
                      <a:pt x="266" y="64"/>
                    </a:lnTo>
                    <a:lnTo>
                      <a:pt x="270" y="66"/>
                    </a:lnTo>
                    <a:lnTo>
                      <a:pt x="272" y="66"/>
                    </a:lnTo>
                    <a:lnTo>
                      <a:pt x="270" y="68"/>
                    </a:lnTo>
                    <a:lnTo>
                      <a:pt x="272" y="74"/>
                    </a:lnTo>
                    <a:lnTo>
                      <a:pt x="270" y="78"/>
                    </a:lnTo>
                    <a:lnTo>
                      <a:pt x="266" y="78"/>
                    </a:lnTo>
                    <a:lnTo>
                      <a:pt x="266" y="80"/>
                    </a:lnTo>
                    <a:lnTo>
                      <a:pt x="268" y="82"/>
                    </a:lnTo>
                    <a:lnTo>
                      <a:pt x="270" y="82"/>
                    </a:lnTo>
                    <a:lnTo>
                      <a:pt x="266" y="84"/>
                    </a:lnTo>
                    <a:lnTo>
                      <a:pt x="264" y="86"/>
                    </a:lnTo>
                    <a:lnTo>
                      <a:pt x="264" y="88"/>
                    </a:lnTo>
                    <a:lnTo>
                      <a:pt x="266" y="90"/>
                    </a:lnTo>
                    <a:lnTo>
                      <a:pt x="266" y="92"/>
                    </a:lnTo>
                    <a:lnTo>
                      <a:pt x="266" y="94"/>
                    </a:lnTo>
                    <a:lnTo>
                      <a:pt x="268" y="96"/>
                    </a:lnTo>
                    <a:lnTo>
                      <a:pt x="266" y="106"/>
                    </a:lnTo>
                    <a:lnTo>
                      <a:pt x="264" y="108"/>
                    </a:lnTo>
                    <a:lnTo>
                      <a:pt x="258" y="106"/>
                    </a:lnTo>
                    <a:lnTo>
                      <a:pt x="256" y="106"/>
                    </a:lnTo>
                    <a:lnTo>
                      <a:pt x="252" y="104"/>
                    </a:lnTo>
                    <a:lnTo>
                      <a:pt x="252" y="106"/>
                    </a:lnTo>
                    <a:lnTo>
                      <a:pt x="248" y="110"/>
                    </a:lnTo>
                    <a:lnTo>
                      <a:pt x="244" y="112"/>
                    </a:lnTo>
                    <a:lnTo>
                      <a:pt x="242" y="116"/>
                    </a:lnTo>
                    <a:lnTo>
                      <a:pt x="242" y="122"/>
                    </a:lnTo>
                    <a:lnTo>
                      <a:pt x="232" y="124"/>
                    </a:lnTo>
                    <a:lnTo>
                      <a:pt x="230" y="126"/>
                    </a:lnTo>
                    <a:lnTo>
                      <a:pt x="228" y="126"/>
                    </a:lnTo>
                    <a:lnTo>
                      <a:pt x="222" y="128"/>
                    </a:lnTo>
                    <a:lnTo>
                      <a:pt x="222" y="132"/>
                    </a:lnTo>
                    <a:lnTo>
                      <a:pt x="218" y="130"/>
                    </a:lnTo>
                    <a:lnTo>
                      <a:pt x="212" y="132"/>
                    </a:lnTo>
                    <a:lnTo>
                      <a:pt x="212" y="134"/>
                    </a:lnTo>
                    <a:lnTo>
                      <a:pt x="212" y="132"/>
                    </a:lnTo>
                    <a:lnTo>
                      <a:pt x="208" y="134"/>
                    </a:lnTo>
                    <a:lnTo>
                      <a:pt x="206" y="134"/>
                    </a:lnTo>
                    <a:lnTo>
                      <a:pt x="202" y="138"/>
                    </a:lnTo>
                    <a:lnTo>
                      <a:pt x="198" y="144"/>
                    </a:lnTo>
                    <a:lnTo>
                      <a:pt x="196" y="144"/>
                    </a:lnTo>
                    <a:lnTo>
                      <a:pt x="196" y="142"/>
                    </a:lnTo>
                    <a:lnTo>
                      <a:pt x="198" y="142"/>
                    </a:lnTo>
                    <a:lnTo>
                      <a:pt x="200" y="140"/>
                    </a:lnTo>
                    <a:lnTo>
                      <a:pt x="198" y="136"/>
                    </a:lnTo>
                    <a:lnTo>
                      <a:pt x="196" y="136"/>
                    </a:lnTo>
                    <a:lnTo>
                      <a:pt x="196" y="140"/>
                    </a:lnTo>
                    <a:lnTo>
                      <a:pt x="192" y="144"/>
                    </a:lnTo>
                    <a:lnTo>
                      <a:pt x="194" y="150"/>
                    </a:lnTo>
                    <a:lnTo>
                      <a:pt x="192" y="150"/>
                    </a:lnTo>
                    <a:lnTo>
                      <a:pt x="192" y="148"/>
                    </a:lnTo>
                    <a:lnTo>
                      <a:pt x="190" y="146"/>
                    </a:lnTo>
                    <a:lnTo>
                      <a:pt x="192" y="144"/>
                    </a:lnTo>
                    <a:lnTo>
                      <a:pt x="190" y="144"/>
                    </a:lnTo>
                    <a:lnTo>
                      <a:pt x="188" y="144"/>
                    </a:lnTo>
                    <a:lnTo>
                      <a:pt x="188" y="146"/>
                    </a:lnTo>
                    <a:lnTo>
                      <a:pt x="186" y="146"/>
                    </a:lnTo>
                    <a:lnTo>
                      <a:pt x="188" y="144"/>
                    </a:lnTo>
                    <a:lnTo>
                      <a:pt x="186" y="144"/>
                    </a:lnTo>
                    <a:lnTo>
                      <a:pt x="184" y="144"/>
                    </a:lnTo>
                    <a:lnTo>
                      <a:pt x="182" y="142"/>
                    </a:lnTo>
                    <a:lnTo>
                      <a:pt x="182" y="140"/>
                    </a:lnTo>
                    <a:lnTo>
                      <a:pt x="182" y="144"/>
                    </a:lnTo>
                    <a:lnTo>
                      <a:pt x="180" y="144"/>
                    </a:lnTo>
                    <a:lnTo>
                      <a:pt x="176" y="142"/>
                    </a:lnTo>
                    <a:lnTo>
                      <a:pt x="178" y="144"/>
                    </a:lnTo>
                    <a:lnTo>
                      <a:pt x="180" y="144"/>
                    </a:lnTo>
                    <a:lnTo>
                      <a:pt x="180" y="146"/>
                    </a:lnTo>
                    <a:lnTo>
                      <a:pt x="182" y="148"/>
                    </a:lnTo>
                    <a:lnTo>
                      <a:pt x="182" y="146"/>
                    </a:lnTo>
                    <a:lnTo>
                      <a:pt x="186" y="146"/>
                    </a:lnTo>
                    <a:lnTo>
                      <a:pt x="186" y="148"/>
                    </a:lnTo>
                    <a:lnTo>
                      <a:pt x="188" y="148"/>
                    </a:lnTo>
                    <a:lnTo>
                      <a:pt x="188" y="152"/>
                    </a:lnTo>
                    <a:lnTo>
                      <a:pt x="190" y="150"/>
                    </a:lnTo>
                    <a:lnTo>
                      <a:pt x="190" y="152"/>
                    </a:lnTo>
                    <a:lnTo>
                      <a:pt x="190" y="154"/>
                    </a:lnTo>
                    <a:lnTo>
                      <a:pt x="194" y="154"/>
                    </a:lnTo>
                    <a:lnTo>
                      <a:pt x="194" y="156"/>
                    </a:lnTo>
                    <a:lnTo>
                      <a:pt x="196" y="162"/>
                    </a:lnTo>
                    <a:lnTo>
                      <a:pt x="196" y="160"/>
                    </a:lnTo>
                    <a:lnTo>
                      <a:pt x="202" y="162"/>
                    </a:lnTo>
                    <a:lnTo>
                      <a:pt x="202" y="160"/>
                    </a:lnTo>
                    <a:lnTo>
                      <a:pt x="204" y="162"/>
                    </a:lnTo>
                    <a:lnTo>
                      <a:pt x="208" y="158"/>
                    </a:lnTo>
                    <a:lnTo>
                      <a:pt x="210" y="160"/>
                    </a:lnTo>
                    <a:lnTo>
                      <a:pt x="212" y="158"/>
                    </a:lnTo>
                    <a:lnTo>
                      <a:pt x="216" y="158"/>
                    </a:lnTo>
                    <a:lnTo>
                      <a:pt x="218" y="158"/>
                    </a:lnTo>
                    <a:lnTo>
                      <a:pt x="218" y="160"/>
                    </a:lnTo>
                    <a:lnTo>
                      <a:pt x="216" y="162"/>
                    </a:lnTo>
                    <a:lnTo>
                      <a:pt x="216" y="166"/>
                    </a:lnTo>
                    <a:lnTo>
                      <a:pt x="212" y="166"/>
                    </a:lnTo>
                    <a:lnTo>
                      <a:pt x="210" y="168"/>
                    </a:lnTo>
                    <a:lnTo>
                      <a:pt x="202" y="166"/>
                    </a:lnTo>
                    <a:lnTo>
                      <a:pt x="194" y="172"/>
                    </a:lnTo>
                    <a:lnTo>
                      <a:pt x="192" y="172"/>
                    </a:lnTo>
                    <a:lnTo>
                      <a:pt x="188" y="172"/>
                    </a:lnTo>
                    <a:lnTo>
                      <a:pt x="190" y="174"/>
                    </a:lnTo>
                    <a:lnTo>
                      <a:pt x="188" y="174"/>
                    </a:lnTo>
                    <a:lnTo>
                      <a:pt x="186" y="176"/>
                    </a:lnTo>
                    <a:lnTo>
                      <a:pt x="186" y="178"/>
                    </a:lnTo>
                    <a:lnTo>
                      <a:pt x="184" y="178"/>
                    </a:lnTo>
                    <a:lnTo>
                      <a:pt x="182" y="178"/>
                    </a:lnTo>
                    <a:lnTo>
                      <a:pt x="180" y="180"/>
                    </a:lnTo>
                    <a:lnTo>
                      <a:pt x="176" y="180"/>
                    </a:lnTo>
                    <a:lnTo>
                      <a:pt x="174" y="180"/>
                    </a:lnTo>
                    <a:lnTo>
                      <a:pt x="172" y="178"/>
                    </a:lnTo>
                    <a:lnTo>
                      <a:pt x="172" y="176"/>
                    </a:lnTo>
                    <a:lnTo>
                      <a:pt x="172" y="168"/>
                    </a:lnTo>
                    <a:lnTo>
                      <a:pt x="172" y="164"/>
                    </a:lnTo>
                    <a:lnTo>
                      <a:pt x="170" y="164"/>
                    </a:lnTo>
                    <a:lnTo>
                      <a:pt x="168" y="164"/>
                    </a:lnTo>
                    <a:lnTo>
                      <a:pt x="162" y="160"/>
                    </a:lnTo>
                    <a:lnTo>
                      <a:pt x="158" y="160"/>
                    </a:lnTo>
                    <a:lnTo>
                      <a:pt x="158" y="158"/>
                    </a:lnTo>
                    <a:lnTo>
                      <a:pt x="162" y="156"/>
                    </a:lnTo>
                    <a:lnTo>
                      <a:pt x="168" y="150"/>
                    </a:lnTo>
                    <a:lnTo>
                      <a:pt x="174" y="148"/>
                    </a:lnTo>
                    <a:lnTo>
                      <a:pt x="176" y="148"/>
                    </a:lnTo>
                    <a:lnTo>
                      <a:pt x="174" y="148"/>
                    </a:lnTo>
                    <a:lnTo>
                      <a:pt x="174" y="146"/>
                    </a:lnTo>
                    <a:lnTo>
                      <a:pt x="172" y="144"/>
                    </a:lnTo>
                    <a:lnTo>
                      <a:pt x="172" y="146"/>
                    </a:lnTo>
                    <a:lnTo>
                      <a:pt x="168" y="144"/>
                    </a:lnTo>
                    <a:lnTo>
                      <a:pt x="168" y="142"/>
                    </a:lnTo>
                    <a:lnTo>
                      <a:pt x="166" y="144"/>
                    </a:lnTo>
                    <a:lnTo>
                      <a:pt x="158" y="146"/>
                    </a:lnTo>
                    <a:lnTo>
                      <a:pt x="154" y="144"/>
                    </a:lnTo>
                    <a:lnTo>
                      <a:pt x="152" y="142"/>
                    </a:lnTo>
                    <a:lnTo>
                      <a:pt x="150" y="142"/>
                    </a:lnTo>
                    <a:lnTo>
                      <a:pt x="148" y="142"/>
                    </a:lnTo>
                    <a:lnTo>
                      <a:pt x="146" y="140"/>
                    </a:lnTo>
                    <a:lnTo>
                      <a:pt x="150" y="138"/>
                    </a:lnTo>
                    <a:lnTo>
                      <a:pt x="146" y="136"/>
                    </a:lnTo>
                    <a:lnTo>
                      <a:pt x="144" y="136"/>
                    </a:lnTo>
                    <a:lnTo>
                      <a:pt x="146" y="136"/>
                    </a:lnTo>
                    <a:lnTo>
                      <a:pt x="154" y="136"/>
                    </a:lnTo>
                    <a:lnTo>
                      <a:pt x="154" y="134"/>
                    </a:lnTo>
                    <a:lnTo>
                      <a:pt x="152" y="134"/>
                    </a:lnTo>
                    <a:lnTo>
                      <a:pt x="148" y="130"/>
                    </a:lnTo>
                    <a:lnTo>
                      <a:pt x="148" y="132"/>
                    </a:lnTo>
                    <a:lnTo>
                      <a:pt x="142" y="134"/>
                    </a:lnTo>
                    <a:lnTo>
                      <a:pt x="144" y="130"/>
                    </a:lnTo>
                    <a:lnTo>
                      <a:pt x="138" y="134"/>
                    </a:lnTo>
                    <a:lnTo>
                      <a:pt x="130" y="136"/>
                    </a:lnTo>
                    <a:lnTo>
                      <a:pt x="130" y="138"/>
                    </a:lnTo>
                    <a:lnTo>
                      <a:pt x="126" y="142"/>
                    </a:lnTo>
                    <a:lnTo>
                      <a:pt x="124" y="140"/>
                    </a:lnTo>
                    <a:lnTo>
                      <a:pt x="122" y="140"/>
                    </a:lnTo>
                    <a:lnTo>
                      <a:pt x="122" y="138"/>
                    </a:lnTo>
                    <a:lnTo>
                      <a:pt x="122" y="140"/>
                    </a:lnTo>
                    <a:lnTo>
                      <a:pt x="124" y="142"/>
                    </a:lnTo>
                    <a:lnTo>
                      <a:pt x="126" y="146"/>
                    </a:lnTo>
                    <a:lnTo>
                      <a:pt x="122" y="150"/>
                    </a:lnTo>
                    <a:lnTo>
                      <a:pt x="118" y="150"/>
                    </a:lnTo>
                    <a:lnTo>
                      <a:pt x="118" y="152"/>
                    </a:lnTo>
                    <a:lnTo>
                      <a:pt x="116" y="152"/>
                    </a:lnTo>
                    <a:lnTo>
                      <a:pt x="116" y="154"/>
                    </a:lnTo>
                    <a:lnTo>
                      <a:pt x="114" y="154"/>
                    </a:lnTo>
                    <a:lnTo>
                      <a:pt x="114" y="152"/>
                    </a:lnTo>
                    <a:lnTo>
                      <a:pt x="114" y="150"/>
                    </a:lnTo>
                    <a:lnTo>
                      <a:pt x="114" y="160"/>
                    </a:lnTo>
                    <a:lnTo>
                      <a:pt x="112" y="158"/>
                    </a:lnTo>
                    <a:lnTo>
                      <a:pt x="110" y="158"/>
                    </a:lnTo>
                    <a:lnTo>
                      <a:pt x="104" y="160"/>
                    </a:lnTo>
                    <a:lnTo>
                      <a:pt x="100" y="162"/>
                    </a:lnTo>
                    <a:lnTo>
                      <a:pt x="98" y="162"/>
                    </a:lnTo>
                    <a:lnTo>
                      <a:pt x="94" y="158"/>
                    </a:lnTo>
                    <a:lnTo>
                      <a:pt x="92" y="158"/>
                    </a:lnTo>
                    <a:lnTo>
                      <a:pt x="94" y="158"/>
                    </a:lnTo>
                    <a:lnTo>
                      <a:pt x="96" y="156"/>
                    </a:lnTo>
                    <a:lnTo>
                      <a:pt x="96" y="154"/>
                    </a:lnTo>
                    <a:lnTo>
                      <a:pt x="96" y="152"/>
                    </a:lnTo>
                    <a:lnTo>
                      <a:pt x="98" y="150"/>
                    </a:lnTo>
                    <a:lnTo>
                      <a:pt x="100" y="148"/>
                    </a:lnTo>
                    <a:lnTo>
                      <a:pt x="100" y="146"/>
                    </a:lnTo>
                    <a:lnTo>
                      <a:pt x="102" y="146"/>
                    </a:lnTo>
                    <a:lnTo>
                      <a:pt x="104" y="138"/>
                    </a:lnTo>
                    <a:lnTo>
                      <a:pt x="104" y="136"/>
                    </a:lnTo>
                    <a:lnTo>
                      <a:pt x="106" y="136"/>
                    </a:lnTo>
                    <a:lnTo>
                      <a:pt x="108" y="138"/>
                    </a:lnTo>
                    <a:lnTo>
                      <a:pt x="110" y="136"/>
                    </a:lnTo>
                    <a:lnTo>
                      <a:pt x="116" y="138"/>
                    </a:lnTo>
                    <a:lnTo>
                      <a:pt x="118" y="138"/>
                    </a:lnTo>
                    <a:lnTo>
                      <a:pt x="118" y="136"/>
                    </a:lnTo>
                    <a:lnTo>
                      <a:pt x="118" y="132"/>
                    </a:lnTo>
                    <a:lnTo>
                      <a:pt x="118" y="130"/>
                    </a:lnTo>
                    <a:lnTo>
                      <a:pt x="118" y="128"/>
                    </a:lnTo>
                    <a:lnTo>
                      <a:pt x="116" y="126"/>
                    </a:lnTo>
                    <a:lnTo>
                      <a:pt x="112" y="124"/>
                    </a:lnTo>
                    <a:lnTo>
                      <a:pt x="110" y="120"/>
                    </a:lnTo>
                    <a:lnTo>
                      <a:pt x="112" y="118"/>
                    </a:lnTo>
                    <a:lnTo>
                      <a:pt x="110" y="116"/>
                    </a:lnTo>
                    <a:lnTo>
                      <a:pt x="108" y="116"/>
                    </a:lnTo>
                    <a:lnTo>
                      <a:pt x="108" y="114"/>
                    </a:lnTo>
                    <a:lnTo>
                      <a:pt x="106" y="112"/>
                    </a:lnTo>
                    <a:lnTo>
                      <a:pt x="106" y="104"/>
                    </a:lnTo>
                    <a:lnTo>
                      <a:pt x="106" y="102"/>
                    </a:lnTo>
                    <a:lnTo>
                      <a:pt x="104" y="102"/>
                    </a:lnTo>
                    <a:lnTo>
                      <a:pt x="100" y="100"/>
                    </a:lnTo>
                    <a:lnTo>
                      <a:pt x="98" y="98"/>
                    </a:lnTo>
                    <a:lnTo>
                      <a:pt x="94" y="100"/>
                    </a:lnTo>
                    <a:lnTo>
                      <a:pt x="92" y="98"/>
                    </a:lnTo>
                    <a:lnTo>
                      <a:pt x="84" y="94"/>
                    </a:lnTo>
                    <a:lnTo>
                      <a:pt x="80" y="92"/>
                    </a:lnTo>
                    <a:lnTo>
                      <a:pt x="74" y="94"/>
                    </a:lnTo>
                    <a:lnTo>
                      <a:pt x="72" y="94"/>
                    </a:lnTo>
                    <a:lnTo>
                      <a:pt x="70" y="94"/>
                    </a:lnTo>
                    <a:lnTo>
                      <a:pt x="70" y="98"/>
                    </a:lnTo>
                    <a:lnTo>
                      <a:pt x="68" y="98"/>
                    </a:lnTo>
                    <a:close/>
                  </a:path>
                </a:pathLst>
              </a:custGeom>
              <a:solidFill>
                <a:schemeClr val="tx2"/>
              </a:solidFill>
              <a:ln w="3175">
                <a:solidFill>
                  <a:schemeClr val="bg1"/>
                </a:solidFill>
                <a:round/>
                <a:headEnd/>
                <a:tailEnd/>
              </a:ln>
            </p:spPr>
            <p:txBody>
              <a:bodyPr/>
              <a:lstStyle/>
              <a:p>
                <a:endParaRPr lang="fr-FR" dirty="0"/>
              </a:p>
            </p:txBody>
          </p:sp>
          <p:sp>
            <p:nvSpPr>
              <p:cNvPr id="6058" name="Freeform 715"/>
              <p:cNvSpPr>
                <a:spLocks/>
              </p:cNvSpPr>
              <p:nvPr/>
            </p:nvSpPr>
            <p:spPr bwMode="auto">
              <a:xfrm>
                <a:off x="3112" y="1785"/>
                <a:ext cx="272" cy="180"/>
              </a:xfrm>
              <a:custGeom>
                <a:avLst/>
                <a:gdLst>
                  <a:gd name="T0" fmla="*/ 38 w 272"/>
                  <a:gd name="T1" fmla="*/ 104 h 180"/>
                  <a:gd name="T2" fmla="*/ 6 w 272"/>
                  <a:gd name="T3" fmla="*/ 78 h 180"/>
                  <a:gd name="T4" fmla="*/ 30 w 272"/>
                  <a:gd name="T5" fmla="*/ 44 h 180"/>
                  <a:gd name="T6" fmla="*/ 24 w 272"/>
                  <a:gd name="T7" fmla="*/ 18 h 180"/>
                  <a:gd name="T8" fmla="*/ 48 w 272"/>
                  <a:gd name="T9" fmla="*/ 10 h 180"/>
                  <a:gd name="T10" fmla="*/ 76 w 272"/>
                  <a:gd name="T11" fmla="*/ 20 h 180"/>
                  <a:gd name="T12" fmla="*/ 90 w 272"/>
                  <a:gd name="T13" fmla="*/ 22 h 180"/>
                  <a:gd name="T14" fmla="*/ 100 w 272"/>
                  <a:gd name="T15" fmla="*/ 24 h 180"/>
                  <a:gd name="T16" fmla="*/ 122 w 272"/>
                  <a:gd name="T17" fmla="*/ 24 h 180"/>
                  <a:gd name="T18" fmla="*/ 130 w 272"/>
                  <a:gd name="T19" fmla="*/ 18 h 180"/>
                  <a:gd name="T20" fmla="*/ 142 w 272"/>
                  <a:gd name="T21" fmla="*/ 6 h 180"/>
                  <a:gd name="T22" fmla="*/ 154 w 272"/>
                  <a:gd name="T23" fmla="*/ 2 h 180"/>
                  <a:gd name="T24" fmla="*/ 180 w 272"/>
                  <a:gd name="T25" fmla="*/ 4 h 180"/>
                  <a:gd name="T26" fmla="*/ 182 w 272"/>
                  <a:gd name="T27" fmla="*/ 16 h 180"/>
                  <a:gd name="T28" fmla="*/ 200 w 272"/>
                  <a:gd name="T29" fmla="*/ 32 h 180"/>
                  <a:gd name="T30" fmla="*/ 210 w 272"/>
                  <a:gd name="T31" fmla="*/ 46 h 180"/>
                  <a:gd name="T32" fmla="*/ 232 w 272"/>
                  <a:gd name="T33" fmla="*/ 46 h 180"/>
                  <a:gd name="T34" fmla="*/ 250 w 272"/>
                  <a:gd name="T35" fmla="*/ 58 h 180"/>
                  <a:gd name="T36" fmla="*/ 270 w 272"/>
                  <a:gd name="T37" fmla="*/ 66 h 180"/>
                  <a:gd name="T38" fmla="*/ 266 w 272"/>
                  <a:gd name="T39" fmla="*/ 80 h 180"/>
                  <a:gd name="T40" fmla="*/ 266 w 272"/>
                  <a:gd name="T41" fmla="*/ 90 h 180"/>
                  <a:gd name="T42" fmla="*/ 258 w 272"/>
                  <a:gd name="T43" fmla="*/ 106 h 180"/>
                  <a:gd name="T44" fmla="*/ 242 w 272"/>
                  <a:gd name="T45" fmla="*/ 116 h 180"/>
                  <a:gd name="T46" fmla="*/ 222 w 272"/>
                  <a:gd name="T47" fmla="*/ 132 h 180"/>
                  <a:gd name="T48" fmla="*/ 206 w 272"/>
                  <a:gd name="T49" fmla="*/ 134 h 180"/>
                  <a:gd name="T50" fmla="*/ 200 w 272"/>
                  <a:gd name="T51" fmla="*/ 140 h 180"/>
                  <a:gd name="T52" fmla="*/ 192 w 272"/>
                  <a:gd name="T53" fmla="*/ 150 h 180"/>
                  <a:gd name="T54" fmla="*/ 188 w 272"/>
                  <a:gd name="T55" fmla="*/ 146 h 180"/>
                  <a:gd name="T56" fmla="*/ 182 w 272"/>
                  <a:gd name="T57" fmla="*/ 140 h 180"/>
                  <a:gd name="T58" fmla="*/ 180 w 272"/>
                  <a:gd name="T59" fmla="*/ 146 h 180"/>
                  <a:gd name="T60" fmla="*/ 188 w 272"/>
                  <a:gd name="T61" fmla="*/ 152 h 180"/>
                  <a:gd name="T62" fmla="*/ 196 w 272"/>
                  <a:gd name="T63" fmla="*/ 162 h 180"/>
                  <a:gd name="T64" fmla="*/ 210 w 272"/>
                  <a:gd name="T65" fmla="*/ 160 h 180"/>
                  <a:gd name="T66" fmla="*/ 216 w 272"/>
                  <a:gd name="T67" fmla="*/ 166 h 180"/>
                  <a:gd name="T68" fmla="*/ 188 w 272"/>
                  <a:gd name="T69" fmla="*/ 172 h 180"/>
                  <a:gd name="T70" fmla="*/ 182 w 272"/>
                  <a:gd name="T71" fmla="*/ 178 h 180"/>
                  <a:gd name="T72" fmla="*/ 172 w 272"/>
                  <a:gd name="T73" fmla="*/ 168 h 180"/>
                  <a:gd name="T74" fmla="*/ 158 w 272"/>
                  <a:gd name="T75" fmla="*/ 158 h 180"/>
                  <a:gd name="T76" fmla="*/ 174 w 272"/>
                  <a:gd name="T77" fmla="*/ 146 h 180"/>
                  <a:gd name="T78" fmla="*/ 158 w 272"/>
                  <a:gd name="T79" fmla="*/ 146 h 180"/>
                  <a:gd name="T80" fmla="*/ 150 w 272"/>
                  <a:gd name="T81" fmla="*/ 138 h 180"/>
                  <a:gd name="T82" fmla="*/ 152 w 272"/>
                  <a:gd name="T83" fmla="*/ 134 h 180"/>
                  <a:gd name="T84" fmla="*/ 130 w 272"/>
                  <a:gd name="T85" fmla="*/ 136 h 180"/>
                  <a:gd name="T86" fmla="*/ 122 w 272"/>
                  <a:gd name="T87" fmla="*/ 140 h 180"/>
                  <a:gd name="T88" fmla="*/ 116 w 272"/>
                  <a:gd name="T89" fmla="*/ 152 h 180"/>
                  <a:gd name="T90" fmla="*/ 112 w 272"/>
                  <a:gd name="T91" fmla="*/ 158 h 180"/>
                  <a:gd name="T92" fmla="*/ 92 w 272"/>
                  <a:gd name="T93" fmla="*/ 158 h 180"/>
                  <a:gd name="T94" fmla="*/ 100 w 272"/>
                  <a:gd name="T95" fmla="*/ 148 h 180"/>
                  <a:gd name="T96" fmla="*/ 108 w 272"/>
                  <a:gd name="T97" fmla="*/ 138 h 180"/>
                  <a:gd name="T98" fmla="*/ 118 w 272"/>
                  <a:gd name="T99" fmla="*/ 130 h 180"/>
                  <a:gd name="T100" fmla="*/ 110 w 272"/>
                  <a:gd name="T101" fmla="*/ 116 h 180"/>
                  <a:gd name="T102" fmla="*/ 104 w 272"/>
                  <a:gd name="T103" fmla="*/ 102 h 180"/>
                  <a:gd name="T104" fmla="*/ 80 w 272"/>
                  <a:gd name="T105" fmla="*/ 92 h 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180"/>
                  <a:gd name="T161" fmla="*/ 272 w 272"/>
                  <a:gd name="T162" fmla="*/ 180 h 1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180">
                    <a:moveTo>
                      <a:pt x="68" y="98"/>
                    </a:moveTo>
                    <a:lnTo>
                      <a:pt x="66" y="98"/>
                    </a:lnTo>
                    <a:lnTo>
                      <a:pt x="56" y="102"/>
                    </a:lnTo>
                    <a:lnTo>
                      <a:pt x="48" y="104"/>
                    </a:lnTo>
                    <a:lnTo>
                      <a:pt x="42" y="108"/>
                    </a:lnTo>
                    <a:lnTo>
                      <a:pt x="38" y="104"/>
                    </a:lnTo>
                    <a:lnTo>
                      <a:pt x="12" y="104"/>
                    </a:lnTo>
                    <a:lnTo>
                      <a:pt x="10" y="104"/>
                    </a:lnTo>
                    <a:lnTo>
                      <a:pt x="10" y="100"/>
                    </a:lnTo>
                    <a:lnTo>
                      <a:pt x="0" y="94"/>
                    </a:lnTo>
                    <a:lnTo>
                      <a:pt x="4" y="78"/>
                    </a:lnTo>
                    <a:lnTo>
                      <a:pt x="6" y="78"/>
                    </a:lnTo>
                    <a:lnTo>
                      <a:pt x="8" y="78"/>
                    </a:lnTo>
                    <a:lnTo>
                      <a:pt x="8" y="74"/>
                    </a:lnTo>
                    <a:lnTo>
                      <a:pt x="8" y="70"/>
                    </a:lnTo>
                    <a:lnTo>
                      <a:pt x="18" y="54"/>
                    </a:lnTo>
                    <a:lnTo>
                      <a:pt x="28" y="46"/>
                    </a:lnTo>
                    <a:lnTo>
                      <a:pt x="30" y="44"/>
                    </a:lnTo>
                    <a:lnTo>
                      <a:pt x="28" y="40"/>
                    </a:lnTo>
                    <a:lnTo>
                      <a:pt x="28" y="36"/>
                    </a:lnTo>
                    <a:lnTo>
                      <a:pt x="24" y="32"/>
                    </a:lnTo>
                    <a:lnTo>
                      <a:pt x="20" y="20"/>
                    </a:lnTo>
                    <a:lnTo>
                      <a:pt x="22" y="18"/>
                    </a:lnTo>
                    <a:lnTo>
                      <a:pt x="24" y="18"/>
                    </a:lnTo>
                    <a:lnTo>
                      <a:pt x="26" y="18"/>
                    </a:lnTo>
                    <a:lnTo>
                      <a:pt x="32" y="16"/>
                    </a:lnTo>
                    <a:lnTo>
                      <a:pt x="32" y="14"/>
                    </a:lnTo>
                    <a:lnTo>
                      <a:pt x="34" y="12"/>
                    </a:lnTo>
                    <a:lnTo>
                      <a:pt x="46" y="10"/>
                    </a:lnTo>
                    <a:lnTo>
                      <a:pt x="48" y="10"/>
                    </a:lnTo>
                    <a:lnTo>
                      <a:pt x="56" y="10"/>
                    </a:lnTo>
                    <a:lnTo>
                      <a:pt x="64" y="14"/>
                    </a:lnTo>
                    <a:lnTo>
                      <a:pt x="66" y="14"/>
                    </a:lnTo>
                    <a:lnTo>
                      <a:pt x="68" y="14"/>
                    </a:lnTo>
                    <a:lnTo>
                      <a:pt x="74" y="16"/>
                    </a:lnTo>
                    <a:lnTo>
                      <a:pt x="76" y="20"/>
                    </a:lnTo>
                    <a:lnTo>
                      <a:pt x="82" y="20"/>
                    </a:lnTo>
                    <a:lnTo>
                      <a:pt x="82" y="22"/>
                    </a:lnTo>
                    <a:lnTo>
                      <a:pt x="84" y="24"/>
                    </a:lnTo>
                    <a:lnTo>
                      <a:pt x="86" y="22"/>
                    </a:lnTo>
                    <a:lnTo>
                      <a:pt x="88" y="22"/>
                    </a:lnTo>
                    <a:lnTo>
                      <a:pt x="90" y="22"/>
                    </a:lnTo>
                    <a:lnTo>
                      <a:pt x="92" y="20"/>
                    </a:lnTo>
                    <a:lnTo>
                      <a:pt x="92" y="22"/>
                    </a:lnTo>
                    <a:lnTo>
                      <a:pt x="96" y="22"/>
                    </a:lnTo>
                    <a:lnTo>
                      <a:pt x="98" y="22"/>
                    </a:lnTo>
                    <a:lnTo>
                      <a:pt x="98" y="24"/>
                    </a:lnTo>
                    <a:lnTo>
                      <a:pt x="100" y="24"/>
                    </a:lnTo>
                    <a:lnTo>
                      <a:pt x="106" y="20"/>
                    </a:lnTo>
                    <a:lnTo>
                      <a:pt x="108" y="22"/>
                    </a:lnTo>
                    <a:lnTo>
                      <a:pt x="110" y="24"/>
                    </a:lnTo>
                    <a:lnTo>
                      <a:pt x="112" y="26"/>
                    </a:lnTo>
                    <a:lnTo>
                      <a:pt x="114" y="24"/>
                    </a:lnTo>
                    <a:lnTo>
                      <a:pt x="122" y="24"/>
                    </a:lnTo>
                    <a:lnTo>
                      <a:pt x="124" y="26"/>
                    </a:lnTo>
                    <a:lnTo>
                      <a:pt x="126" y="26"/>
                    </a:lnTo>
                    <a:lnTo>
                      <a:pt x="128" y="26"/>
                    </a:lnTo>
                    <a:lnTo>
                      <a:pt x="130" y="24"/>
                    </a:lnTo>
                    <a:lnTo>
                      <a:pt x="128" y="20"/>
                    </a:lnTo>
                    <a:lnTo>
                      <a:pt x="130" y="18"/>
                    </a:lnTo>
                    <a:lnTo>
                      <a:pt x="130" y="14"/>
                    </a:lnTo>
                    <a:lnTo>
                      <a:pt x="130" y="12"/>
                    </a:lnTo>
                    <a:lnTo>
                      <a:pt x="134" y="8"/>
                    </a:lnTo>
                    <a:lnTo>
                      <a:pt x="136" y="6"/>
                    </a:lnTo>
                    <a:lnTo>
                      <a:pt x="140" y="6"/>
                    </a:lnTo>
                    <a:lnTo>
                      <a:pt x="142" y="6"/>
                    </a:lnTo>
                    <a:lnTo>
                      <a:pt x="146" y="6"/>
                    </a:lnTo>
                    <a:lnTo>
                      <a:pt x="148" y="8"/>
                    </a:lnTo>
                    <a:lnTo>
                      <a:pt x="150" y="8"/>
                    </a:lnTo>
                    <a:lnTo>
                      <a:pt x="152" y="6"/>
                    </a:lnTo>
                    <a:lnTo>
                      <a:pt x="154" y="6"/>
                    </a:lnTo>
                    <a:lnTo>
                      <a:pt x="154" y="2"/>
                    </a:lnTo>
                    <a:lnTo>
                      <a:pt x="156" y="2"/>
                    </a:lnTo>
                    <a:lnTo>
                      <a:pt x="164" y="2"/>
                    </a:lnTo>
                    <a:lnTo>
                      <a:pt x="168" y="2"/>
                    </a:lnTo>
                    <a:lnTo>
                      <a:pt x="172" y="2"/>
                    </a:lnTo>
                    <a:lnTo>
                      <a:pt x="176" y="0"/>
                    </a:lnTo>
                    <a:lnTo>
                      <a:pt x="180" y="4"/>
                    </a:lnTo>
                    <a:lnTo>
                      <a:pt x="180" y="6"/>
                    </a:lnTo>
                    <a:lnTo>
                      <a:pt x="180" y="8"/>
                    </a:lnTo>
                    <a:lnTo>
                      <a:pt x="186" y="12"/>
                    </a:lnTo>
                    <a:lnTo>
                      <a:pt x="186" y="14"/>
                    </a:lnTo>
                    <a:lnTo>
                      <a:pt x="184" y="16"/>
                    </a:lnTo>
                    <a:lnTo>
                      <a:pt x="182" y="16"/>
                    </a:lnTo>
                    <a:lnTo>
                      <a:pt x="184" y="24"/>
                    </a:lnTo>
                    <a:lnTo>
                      <a:pt x="192" y="28"/>
                    </a:lnTo>
                    <a:lnTo>
                      <a:pt x="194" y="28"/>
                    </a:lnTo>
                    <a:lnTo>
                      <a:pt x="196" y="28"/>
                    </a:lnTo>
                    <a:lnTo>
                      <a:pt x="196" y="30"/>
                    </a:lnTo>
                    <a:lnTo>
                      <a:pt x="200" y="32"/>
                    </a:lnTo>
                    <a:lnTo>
                      <a:pt x="202" y="40"/>
                    </a:lnTo>
                    <a:lnTo>
                      <a:pt x="200" y="42"/>
                    </a:lnTo>
                    <a:lnTo>
                      <a:pt x="202" y="44"/>
                    </a:lnTo>
                    <a:lnTo>
                      <a:pt x="206" y="48"/>
                    </a:lnTo>
                    <a:lnTo>
                      <a:pt x="208" y="46"/>
                    </a:lnTo>
                    <a:lnTo>
                      <a:pt x="210" y="46"/>
                    </a:lnTo>
                    <a:lnTo>
                      <a:pt x="212" y="46"/>
                    </a:lnTo>
                    <a:lnTo>
                      <a:pt x="214" y="50"/>
                    </a:lnTo>
                    <a:lnTo>
                      <a:pt x="216" y="48"/>
                    </a:lnTo>
                    <a:lnTo>
                      <a:pt x="218" y="50"/>
                    </a:lnTo>
                    <a:lnTo>
                      <a:pt x="230" y="46"/>
                    </a:lnTo>
                    <a:lnTo>
                      <a:pt x="232" y="46"/>
                    </a:lnTo>
                    <a:lnTo>
                      <a:pt x="238" y="58"/>
                    </a:lnTo>
                    <a:lnTo>
                      <a:pt x="242" y="58"/>
                    </a:lnTo>
                    <a:lnTo>
                      <a:pt x="242" y="54"/>
                    </a:lnTo>
                    <a:lnTo>
                      <a:pt x="244" y="56"/>
                    </a:lnTo>
                    <a:lnTo>
                      <a:pt x="246" y="56"/>
                    </a:lnTo>
                    <a:lnTo>
                      <a:pt x="250" y="58"/>
                    </a:lnTo>
                    <a:lnTo>
                      <a:pt x="252" y="60"/>
                    </a:lnTo>
                    <a:lnTo>
                      <a:pt x="256" y="60"/>
                    </a:lnTo>
                    <a:lnTo>
                      <a:pt x="260" y="62"/>
                    </a:lnTo>
                    <a:lnTo>
                      <a:pt x="262" y="62"/>
                    </a:lnTo>
                    <a:lnTo>
                      <a:pt x="266" y="64"/>
                    </a:lnTo>
                    <a:lnTo>
                      <a:pt x="270" y="66"/>
                    </a:lnTo>
                    <a:lnTo>
                      <a:pt x="272" y="66"/>
                    </a:lnTo>
                    <a:lnTo>
                      <a:pt x="270" y="68"/>
                    </a:lnTo>
                    <a:lnTo>
                      <a:pt x="272" y="74"/>
                    </a:lnTo>
                    <a:lnTo>
                      <a:pt x="270" y="78"/>
                    </a:lnTo>
                    <a:lnTo>
                      <a:pt x="266" y="78"/>
                    </a:lnTo>
                    <a:lnTo>
                      <a:pt x="266" y="80"/>
                    </a:lnTo>
                    <a:lnTo>
                      <a:pt x="268" y="82"/>
                    </a:lnTo>
                    <a:lnTo>
                      <a:pt x="270" y="82"/>
                    </a:lnTo>
                    <a:lnTo>
                      <a:pt x="266" y="84"/>
                    </a:lnTo>
                    <a:lnTo>
                      <a:pt x="264" y="86"/>
                    </a:lnTo>
                    <a:lnTo>
                      <a:pt x="264" y="88"/>
                    </a:lnTo>
                    <a:lnTo>
                      <a:pt x="266" y="90"/>
                    </a:lnTo>
                    <a:lnTo>
                      <a:pt x="266" y="92"/>
                    </a:lnTo>
                    <a:lnTo>
                      <a:pt x="266" y="94"/>
                    </a:lnTo>
                    <a:lnTo>
                      <a:pt x="268" y="96"/>
                    </a:lnTo>
                    <a:lnTo>
                      <a:pt x="266" y="106"/>
                    </a:lnTo>
                    <a:lnTo>
                      <a:pt x="264" y="108"/>
                    </a:lnTo>
                    <a:lnTo>
                      <a:pt x="258" y="106"/>
                    </a:lnTo>
                    <a:lnTo>
                      <a:pt x="256" y="106"/>
                    </a:lnTo>
                    <a:lnTo>
                      <a:pt x="252" y="104"/>
                    </a:lnTo>
                    <a:lnTo>
                      <a:pt x="252" y="106"/>
                    </a:lnTo>
                    <a:lnTo>
                      <a:pt x="248" y="110"/>
                    </a:lnTo>
                    <a:lnTo>
                      <a:pt x="244" y="112"/>
                    </a:lnTo>
                    <a:lnTo>
                      <a:pt x="242" y="116"/>
                    </a:lnTo>
                    <a:lnTo>
                      <a:pt x="242" y="122"/>
                    </a:lnTo>
                    <a:lnTo>
                      <a:pt x="232" y="124"/>
                    </a:lnTo>
                    <a:lnTo>
                      <a:pt x="230" y="126"/>
                    </a:lnTo>
                    <a:lnTo>
                      <a:pt x="228" y="126"/>
                    </a:lnTo>
                    <a:lnTo>
                      <a:pt x="222" y="128"/>
                    </a:lnTo>
                    <a:lnTo>
                      <a:pt x="222" y="132"/>
                    </a:lnTo>
                    <a:lnTo>
                      <a:pt x="218" y="130"/>
                    </a:lnTo>
                    <a:lnTo>
                      <a:pt x="212" y="132"/>
                    </a:lnTo>
                    <a:lnTo>
                      <a:pt x="212" y="134"/>
                    </a:lnTo>
                    <a:lnTo>
                      <a:pt x="212" y="132"/>
                    </a:lnTo>
                    <a:lnTo>
                      <a:pt x="208" y="134"/>
                    </a:lnTo>
                    <a:lnTo>
                      <a:pt x="206" y="134"/>
                    </a:lnTo>
                    <a:lnTo>
                      <a:pt x="202" y="138"/>
                    </a:lnTo>
                    <a:lnTo>
                      <a:pt x="198" y="144"/>
                    </a:lnTo>
                    <a:lnTo>
                      <a:pt x="196" y="144"/>
                    </a:lnTo>
                    <a:lnTo>
                      <a:pt x="196" y="142"/>
                    </a:lnTo>
                    <a:lnTo>
                      <a:pt x="198" y="142"/>
                    </a:lnTo>
                    <a:lnTo>
                      <a:pt x="200" y="140"/>
                    </a:lnTo>
                    <a:lnTo>
                      <a:pt x="198" y="136"/>
                    </a:lnTo>
                    <a:lnTo>
                      <a:pt x="196" y="136"/>
                    </a:lnTo>
                    <a:lnTo>
                      <a:pt x="196" y="140"/>
                    </a:lnTo>
                    <a:lnTo>
                      <a:pt x="192" y="144"/>
                    </a:lnTo>
                    <a:lnTo>
                      <a:pt x="194" y="150"/>
                    </a:lnTo>
                    <a:lnTo>
                      <a:pt x="192" y="150"/>
                    </a:lnTo>
                    <a:lnTo>
                      <a:pt x="192" y="148"/>
                    </a:lnTo>
                    <a:lnTo>
                      <a:pt x="190" y="146"/>
                    </a:lnTo>
                    <a:lnTo>
                      <a:pt x="192" y="144"/>
                    </a:lnTo>
                    <a:lnTo>
                      <a:pt x="190" y="144"/>
                    </a:lnTo>
                    <a:lnTo>
                      <a:pt x="188" y="144"/>
                    </a:lnTo>
                    <a:lnTo>
                      <a:pt x="188" y="146"/>
                    </a:lnTo>
                    <a:lnTo>
                      <a:pt x="186" y="146"/>
                    </a:lnTo>
                    <a:lnTo>
                      <a:pt x="188" y="144"/>
                    </a:lnTo>
                    <a:lnTo>
                      <a:pt x="186" y="144"/>
                    </a:lnTo>
                    <a:lnTo>
                      <a:pt x="184" y="144"/>
                    </a:lnTo>
                    <a:lnTo>
                      <a:pt x="182" y="142"/>
                    </a:lnTo>
                    <a:lnTo>
                      <a:pt x="182" y="140"/>
                    </a:lnTo>
                    <a:lnTo>
                      <a:pt x="182" y="144"/>
                    </a:lnTo>
                    <a:lnTo>
                      <a:pt x="180" y="144"/>
                    </a:lnTo>
                    <a:lnTo>
                      <a:pt x="176" y="142"/>
                    </a:lnTo>
                    <a:lnTo>
                      <a:pt x="178" y="144"/>
                    </a:lnTo>
                    <a:lnTo>
                      <a:pt x="180" y="144"/>
                    </a:lnTo>
                    <a:lnTo>
                      <a:pt x="180" y="146"/>
                    </a:lnTo>
                    <a:lnTo>
                      <a:pt x="182" y="148"/>
                    </a:lnTo>
                    <a:lnTo>
                      <a:pt x="182" y="146"/>
                    </a:lnTo>
                    <a:lnTo>
                      <a:pt x="186" y="146"/>
                    </a:lnTo>
                    <a:lnTo>
                      <a:pt x="186" y="148"/>
                    </a:lnTo>
                    <a:lnTo>
                      <a:pt x="188" y="148"/>
                    </a:lnTo>
                    <a:lnTo>
                      <a:pt x="188" y="152"/>
                    </a:lnTo>
                    <a:lnTo>
                      <a:pt x="190" y="150"/>
                    </a:lnTo>
                    <a:lnTo>
                      <a:pt x="190" y="152"/>
                    </a:lnTo>
                    <a:lnTo>
                      <a:pt x="190" y="154"/>
                    </a:lnTo>
                    <a:lnTo>
                      <a:pt x="194" y="154"/>
                    </a:lnTo>
                    <a:lnTo>
                      <a:pt x="194" y="156"/>
                    </a:lnTo>
                    <a:lnTo>
                      <a:pt x="196" y="162"/>
                    </a:lnTo>
                    <a:lnTo>
                      <a:pt x="196" y="160"/>
                    </a:lnTo>
                    <a:lnTo>
                      <a:pt x="202" y="162"/>
                    </a:lnTo>
                    <a:lnTo>
                      <a:pt x="202" y="160"/>
                    </a:lnTo>
                    <a:lnTo>
                      <a:pt x="204" y="162"/>
                    </a:lnTo>
                    <a:lnTo>
                      <a:pt x="208" y="158"/>
                    </a:lnTo>
                    <a:lnTo>
                      <a:pt x="210" y="160"/>
                    </a:lnTo>
                    <a:lnTo>
                      <a:pt x="212" y="158"/>
                    </a:lnTo>
                    <a:lnTo>
                      <a:pt x="216" y="158"/>
                    </a:lnTo>
                    <a:lnTo>
                      <a:pt x="218" y="158"/>
                    </a:lnTo>
                    <a:lnTo>
                      <a:pt x="218" y="160"/>
                    </a:lnTo>
                    <a:lnTo>
                      <a:pt x="216" y="162"/>
                    </a:lnTo>
                    <a:lnTo>
                      <a:pt x="216" y="166"/>
                    </a:lnTo>
                    <a:lnTo>
                      <a:pt x="212" y="166"/>
                    </a:lnTo>
                    <a:lnTo>
                      <a:pt x="210" y="168"/>
                    </a:lnTo>
                    <a:lnTo>
                      <a:pt x="202" y="166"/>
                    </a:lnTo>
                    <a:lnTo>
                      <a:pt x="194" y="172"/>
                    </a:lnTo>
                    <a:lnTo>
                      <a:pt x="192" y="172"/>
                    </a:lnTo>
                    <a:lnTo>
                      <a:pt x="188" y="172"/>
                    </a:lnTo>
                    <a:lnTo>
                      <a:pt x="190" y="174"/>
                    </a:lnTo>
                    <a:lnTo>
                      <a:pt x="188" y="174"/>
                    </a:lnTo>
                    <a:lnTo>
                      <a:pt x="186" y="176"/>
                    </a:lnTo>
                    <a:lnTo>
                      <a:pt x="186" y="178"/>
                    </a:lnTo>
                    <a:lnTo>
                      <a:pt x="184" y="178"/>
                    </a:lnTo>
                    <a:lnTo>
                      <a:pt x="182" y="178"/>
                    </a:lnTo>
                    <a:lnTo>
                      <a:pt x="180" y="180"/>
                    </a:lnTo>
                    <a:lnTo>
                      <a:pt x="176" y="180"/>
                    </a:lnTo>
                    <a:lnTo>
                      <a:pt x="174" y="180"/>
                    </a:lnTo>
                    <a:lnTo>
                      <a:pt x="172" y="178"/>
                    </a:lnTo>
                    <a:lnTo>
                      <a:pt x="172" y="176"/>
                    </a:lnTo>
                    <a:lnTo>
                      <a:pt x="172" y="168"/>
                    </a:lnTo>
                    <a:lnTo>
                      <a:pt x="172" y="164"/>
                    </a:lnTo>
                    <a:lnTo>
                      <a:pt x="170" y="164"/>
                    </a:lnTo>
                    <a:lnTo>
                      <a:pt x="168" y="164"/>
                    </a:lnTo>
                    <a:lnTo>
                      <a:pt x="162" y="160"/>
                    </a:lnTo>
                    <a:lnTo>
                      <a:pt x="158" y="160"/>
                    </a:lnTo>
                    <a:lnTo>
                      <a:pt x="158" y="158"/>
                    </a:lnTo>
                    <a:lnTo>
                      <a:pt x="162" y="156"/>
                    </a:lnTo>
                    <a:lnTo>
                      <a:pt x="168" y="150"/>
                    </a:lnTo>
                    <a:lnTo>
                      <a:pt x="174" y="148"/>
                    </a:lnTo>
                    <a:lnTo>
                      <a:pt x="176" y="148"/>
                    </a:lnTo>
                    <a:lnTo>
                      <a:pt x="174" y="148"/>
                    </a:lnTo>
                    <a:lnTo>
                      <a:pt x="174" y="146"/>
                    </a:lnTo>
                    <a:lnTo>
                      <a:pt x="172" y="144"/>
                    </a:lnTo>
                    <a:lnTo>
                      <a:pt x="172" y="146"/>
                    </a:lnTo>
                    <a:lnTo>
                      <a:pt x="168" y="144"/>
                    </a:lnTo>
                    <a:lnTo>
                      <a:pt x="168" y="142"/>
                    </a:lnTo>
                    <a:lnTo>
                      <a:pt x="166" y="144"/>
                    </a:lnTo>
                    <a:lnTo>
                      <a:pt x="158" y="146"/>
                    </a:lnTo>
                    <a:lnTo>
                      <a:pt x="154" y="144"/>
                    </a:lnTo>
                    <a:lnTo>
                      <a:pt x="152" y="142"/>
                    </a:lnTo>
                    <a:lnTo>
                      <a:pt x="150" y="142"/>
                    </a:lnTo>
                    <a:lnTo>
                      <a:pt x="148" y="142"/>
                    </a:lnTo>
                    <a:lnTo>
                      <a:pt x="146" y="140"/>
                    </a:lnTo>
                    <a:lnTo>
                      <a:pt x="150" y="138"/>
                    </a:lnTo>
                    <a:lnTo>
                      <a:pt x="146" y="136"/>
                    </a:lnTo>
                    <a:lnTo>
                      <a:pt x="144" y="136"/>
                    </a:lnTo>
                    <a:lnTo>
                      <a:pt x="146" y="136"/>
                    </a:lnTo>
                    <a:lnTo>
                      <a:pt x="154" y="136"/>
                    </a:lnTo>
                    <a:lnTo>
                      <a:pt x="154" y="134"/>
                    </a:lnTo>
                    <a:lnTo>
                      <a:pt x="152" y="134"/>
                    </a:lnTo>
                    <a:lnTo>
                      <a:pt x="148" y="130"/>
                    </a:lnTo>
                    <a:lnTo>
                      <a:pt x="148" y="132"/>
                    </a:lnTo>
                    <a:lnTo>
                      <a:pt x="142" y="134"/>
                    </a:lnTo>
                    <a:lnTo>
                      <a:pt x="144" y="130"/>
                    </a:lnTo>
                    <a:lnTo>
                      <a:pt x="138" y="134"/>
                    </a:lnTo>
                    <a:lnTo>
                      <a:pt x="130" y="136"/>
                    </a:lnTo>
                    <a:lnTo>
                      <a:pt x="130" y="138"/>
                    </a:lnTo>
                    <a:lnTo>
                      <a:pt x="126" y="142"/>
                    </a:lnTo>
                    <a:lnTo>
                      <a:pt x="124" y="140"/>
                    </a:lnTo>
                    <a:lnTo>
                      <a:pt x="122" y="140"/>
                    </a:lnTo>
                    <a:lnTo>
                      <a:pt x="122" y="138"/>
                    </a:lnTo>
                    <a:lnTo>
                      <a:pt x="122" y="140"/>
                    </a:lnTo>
                    <a:lnTo>
                      <a:pt x="124" y="142"/>
                    </a:lnTo>
                    <a:lnTo>
                      <a:pt x="126" y="146"/>
                    </a:lnTo>
                    <a:lnTo>
                      <a:pt x="122" y="150"/>
                    </a:lnTo>
                    <a:lnTo>
                      <a:pt x="118" y="150"/>
                    </a:lnTo>
                    <a:lnTo>
                      <a:pt x="118" y="152"/>
                    </a:lnTo>
                    <a:lnTo>
                      <a:pt x="116" y="152"/>
                    </a:lnTo>
                    <a:lnTo>
                      <a:pt x="116" y="154"/>
                    </a:lnTo>
                    <a:lnTo>
                      <a:pt x="114" y="154"/>
                    </a:lnTo>
                    <a:lnTo>
                      <a:pt x="114" y="152"/>
                    </a:lnTo>
                    <a:lnTo>
                      <a:pt x="114" y="150"/>
                    </a:lnTo>
                    <a:lnTo>
                      <a:pt x="114" y="160"/>
                    </a:lnTo>
                    <a:lnTo>
                      <a:pt x="112" y="158"/>
                    </a:lnTo>
                    <a:lnTo>
                      <a:pt x="110" y="158"/>
                    </a:lnTo>
                    <a:lnTo>
                      <a:pt x="104" y="160"/>
                    </a:lnTo>
                    <a:lnTo>
                      <a:pt x="100" y="162"/>
                    </a:lnTo>
                    <a:lnTo>
                      <a:pt x="98" y="162"/>
                    </a:lnTo>
                    <a:lnTo>
                      <a:pt x="94" y="158"/>
                    </a:lnTo>
                    <a:lnTo>
                      <a:pt x="92" y="158"/>
                    </a:lnTo>
                    <a:lnTo>
                      <a:pt x="94" y="158"/>
                    </a:lnTo>
                    <a:lnTo>
                      <a:pt x="96" y="156"/>
                    </a:lnTo>
                    <a:lnTo>
                      <a:pt x="96" y="154"/>
                    </a:lnTo>
                    <a:lnTo>
                      <a:pt x="96" y="152"/>
                    </a:lnTo>
                    <a:lnTo>
                      <a:pt x="98" y="150"/>
                    </a:lnTo>
                    <a:lnTo>
                      <a:pt x="100" y="148"/>
                    </a:lnTo>
                    <a:lnTo>
                      <a:pt x="100" y="146"/>
                    </a:lnTo>
                    <a:lnTo>
                      <a:pt x="102" y="146"/>
                    </a:lnTo>
                    <a:lnTo>
                      <a:pt x="104" y="138"/>
                    </a:lnTo>
                    <a:lnTo>
                      <a:pt x="104" y="136"/>
                    </a:lnTo>
                    <a:lnTo>
                      <a:pt x="106" y="136"/>
                    </a:lnTo>
                    <a:lnTo>
                      <a:pt x="108" y="138"/>
                    </a:lnTo>
                    <a:lnTo>
                      <a:pt x="110" y="136"/>
                    </a:lnTo>
                    <a:lnTo>
                      <a:pt x="116" y="138"/>
                    </a:lnTo>
                    <a:lnTo>
                      <a:pt x="118" y="138"/>
                    </a:lnTo>
                    <a:lnTo>
                      <a:pt x="118" y="136"/>
                    </a:lnTo>
                    <a:lnTo>
                      <a:pt x="118" y="132"/>
                    </a:lnTo>
                    <a:lnTo>
                      <a:pt x="118" y="130"/>
                    </a:lnTo>
                    <a:lnTo>
                      <a:pt x="118" y="128"/>
                    </a:lnTo>
                    <a:lnTo>
                      <a:pt x="116" y="126"/>
                    </a:lnTo>
                    <a:lnTo>
                      <a:pt x="112" y="124"/>
                    </a:lnTo>
                    <a:lnTo>
                      <a:pt x="110" y="120"/>
                    </a:lnTo>
                    <a:lnTo>
                      <a:pt x="112" y="118"/>
                    </a:lnTo>
                    <a:lnTo>
                      <a:pt x="110" y="116"/>
                    </a:lnTo>
                    <a:lnTo>
                      <a:pt x="108" y="116"/>
                    </a:lnTo>
                    <a:lnTo>
                      <a:pt x="108" y="114"/>
                    </a:lnTo>
                    <a:lnTo>
                      <a:pt x="106" y="112"/>
                    </a:lnTo>
                    <a:lnTo>
                      <a:pt x="106" y="104"/>
                    </a:lnTo>
                    <a:lnTo>
                      <a:pt x="106" y="102"/>
                    </a:lnTo>
                    <a:lnTo>
                      <a:pt x="104" y="102"/>
                    </a:lnTo>
                    <a:lnTo>
                      <a:pt x="100" y="100"/>
                    </a:lnTo>
                    <a:lnTo>
                      <a:pt x="98" y="98"/>
                    </a:lnTo>
                    <a:lnTo>
                      <a:pt x="94" y="100"/>
                    </a:lnTo>
                    <a:lnTo>
                      <a:pt x="92" y="98"/>
                    </a:lnTo>
                    <a:lnTo>
                      <a:pt x="84" y="94"/>
                    </a:lnTo>
                    <a:lnTo>
                      <a:pt x="80" y="92"/>
                    </a:lnTo>
                    <a:lnTo>
                      <a:pt x="74" y="94"/>
                    </a:lnTo>
                    <a:lnTo>
                      <a:pt x="72" y="94"/>
                    </a:lnTo>
                    <a:lnTo>
                      <a:pt x="70" y="94"/>
                    </a:lnTo>
                    <a:lnTo>
                      <a:pt x="70" y="98"/>
                    </a:lnTo>
                  </a:path>
                </a:pathLst>
              </a:custGeom>
              <a:solidFill>
                <a:schemeClr val="accent1"/>
              </a:solidFill>
              <a:ln w="3175">
                <a:solidFill>
                  <a:schemeClr val="bg1"/>
                </a:solidFill>
                <a:round/>
                <a:headEnd/>
                <a:tailEnd/>
              </a:ln>
            </p:spPr>
            <p:txBody>
              <a:bodyPr/>
              <a:lstStyle/>
              <a:p>
                <a:endParaRPr lang="fr-FR" dirty="0"/>
              </a:p>
            </p:txBody>
          </p:sp>
          <p:sp>
            <p:nvSpPr>
              <p:cNvPr id="6059" name="Freeform 716"/>
              <p:cNvSpPr>
                <a:spLocks/>
              </p:cNvSpPr>
              <p:nvPr/>
            </p:nvSpPr>
            <p:spPr bwMode="auto">
              <a:xfrm>
                <a:off x="2960" y="1817"/>
                <a:ext cx="104" cy="60"/>
              </a:xfrm>
              <a:custGeom>
                <a:avLst/>
                <a:gdLst>
                  <a:gd name="T0" fmla="*/ 104 w 104"/>
                  <a:gd name="T1" fmla="*/ 36 h 60"/>
                  <a:gd name="T2" fmla="*/ 102 w 104"/>
                  <a:gd name="T3" fmla="*/ 38 h 60"/>
                  <a:gd name="T4" fmla="*/ 98 w 104"/>
                  <a:gd name="T5" fmla="*/ 38 h 60"/>
                  <a:gd name="T6" fmla="*/ 96 w 104"/>
                  <a:gd name="T7" fmla="*/ 42 h 60"/>
                  <a:gd name="T8" fmla="*/ 94 w 104"/>
                  <a:gd name="T9" fmla="*/ 42 h 60"/>
                  <a:gd name="T10" fmla="*/ 92 w 104"/>
                  <a:gd name="T11" fmla="*/ 44 h 60"/>
                  <a:gd name="T12" fmla="*/ 92 w 104"/>
                  <a:gd name="T13" fmla="*/ 48 h 60"/>
                  <a:gd name="T14" fmla="*/ 90 w 104"/>
                  <a:gd name="T15" fmla="*/ 50 h 60"/>
                  <a:gd name="T16" fmla="*/ 88 w 104"/>
                  <a:gd name="T17" fmla="*/ 50 h 60"/>
                  <a:gd name="T18" fmla="*/ 88 w 104"/>
                  <a:gd name="T19" fmla="*/ 52 h 60"/>
                  <a:gd name="T20" fmla="*/ 84 w 104"/>
                  <a:gd name="T21" fmla="*/ 54 h 60"/>
                  <a:gd name="T22" fmla="*/ 80 w 104"/>
                  <a:gd name="T23" fmla="*/ 56 h 60"/>
                  <a:gd name="T24" fmla="*/ 80 w 104"/>
                  <a:gd name="T25" fmla="*/ 54 h 60"/>
                  <a:gd name="T26" fmla="*/ 78 w 104"/>
                  <a:gd name="T27" fmla="*/ 54 h 60"/>
                  <a:gd name="T28" fmla="*/ 74 w 104"/>
                  <a:gd name="T29" fmla="*/ 60 h 60"/>
                  <a:gd name="T30" fmla="*/ 74 w 104"/>
                  <a:gd name="T31" fmla="*/ 56 h 60"/>
                  <a:gd name="T32" fmla="*/ 72 w 104"/>
                  <a:gd name="T33" fmla="*/ 54 h 60"/>
                  <a:gd name="T34" fmla="*/ 62 w 104"/>
                  <a:gd name="T35" fmla="*/ 54 h 60"/>
                  <a:gd name="T36" fmla="*/ 56 w 104"/>
                  <a:gd name="T37" fmla="*/ 50 h 60"/>
                  <a:gd name="T38" fmla="*/ 46 w 104"/>
                  <a:gd name="T39" fmla="*/ 48 h 60"/>
                  <a:gd name="T40" fmla="*/ 44 w 104"/>
                  <a:gd name="T41" fmla="*/ 54 h 60"/>
                  <a:gd name="T42" fmla="*/ 42 w 104"/>
                  <a:gd name="T43" fmla="*/ 56 h 60"/>
                  <a:gd name="T44" fmla="*/ 40 w 104"/>
                  <a:gd name="T45" fmla="*/ 58 h 60"/>
                  <a:gd name="T46" fmla="*/ 32 w 104"/>
                  <a:gd name="T47" fmla="*/ 58 h 60"/>
                  <a:gd name="T48" fmla="*/ 30 w 104"/>
                  <a:gd name="T49" fmla="*/ 56 h 60"/>
                  <a:gd name="T50" fmla="*/ 28 w 104"/>
                  <a:gd name="T51" fmla="*/ 54 h 60"/>
                  <a:gd name="T52" fmla="*/ 6 w 104"/>
                  <a:gd name="T53" fmla="*/ 34 h 60"/>
                  <a:gd name="T54" fmla="*/ 6 w 104"/>
                  <a:gd name="T55" fmla="*/ 26 h 60"/>
                  <a:gd name="T56" fmla="*/ 2 w 104"/>
                  <a:gd name="T57" fmla="*/ 24 h 60"/>
                  <a:gd name="T58" fmla="*/ 0 w 104"/>
                  <a:gd name="T59" fmla="*/ 22 h 60"/>
                  <a:gd name="T60" fmla="*/ 0 w 104"/>
                  <a:gd name="T61" fmla="*/ 18 h 60"/>
                  <a:gd name="T62" fmla="*/ 4 w 104"/>
                  <a:gd name="T63" fmla="*/ 22 h 60"/>
                  <a:gd name="T64" fmla="*/ 6 w 104"/>
                  <a:gd name="T65" fmla="*/ 22 h 60"/>
                  <a:gd name="T66" fmla="*/ 6 w 104"/>
                  <a:gd name="T67" fmla="*/ 18 h 60"/>
                  <a:gd name="T68" fmla="*/ 20 w 104"/>
                  <a:gd name="T69" fmla="*/ 12 h 60"/>
                  <a:gd name="T70" fmla="*/ 22 w 104"/>
                  <a:gd name="T71" fmla="*/ 10 h 60"/>
                  <a:gd name="T72" fmla="*/ 32 w 104"/>
                  <a:gd name="T73" fmla="*/ 6 h 60"/>
                  <a:gd name="T74" fmla="*/ 34 w 104"/>
                  <a:gd name="T75" fmla="*/ 0 h 60"/>
                  <a:gd name="T76" fmla="*/ 36 w 104"/>
                  <a:gd name="T77" fmla="*/ 0 h 60"/>
                  <a:gd name="T78" fmla="*/ 40 w 104"/>
                  <a:gd name="T79" fmla="*/ 6 h 60"/>
                  <a:gd name="T80" fmla="*/ 42 w 104"/>
                  <a:gd name="T81" fmla="*/ 6 h 60"/>
                  <a:gd name="T82" fmla="*/ 44 w 104"/>
                  <a:gd name="T83" fmla="*/ 6 h 60"/>
                  <a:gd name="T84" fmla="*/ 48 w 104"/>
                  <a:gd name="T85" fmla="*/ 2 h 60"/>
                  <a:gd name="T86" fmla="*/ 50 w 104"/>
                  <a:gd name="T87" fmla="*/ 4 h 60"/>
                  <a:gd name="T88" fmla="*/ 52 w 104"/>
                  <a:gd name="T89" fmla="*/ 6 h 60"/>
                  <a:gd name="T90" fmla="*/ 54 w 104"/>
                  <a:gd name="T91" fmla="*/ 6 h 60"/>
                  <a:gd name="T92" fmla="*/ 60 w 104"/>
                  <a:gd name="T93" fmla="*/ 8 h 60"/>
                  <a:gd name="T94" fmla="*/ 62 w 104"/>
                  <a:gd name="T95" fmla="*/ 10 h 60"/>
                  <a:gd name="T96" fmla="*/ 66 w 104"/>
                  <a:gd name="T97" fmla="*/ 12 h 60"/>
                  <a:gd name="T98" fmla="*/ 64 w 104"/>
                  <a:gd name="T99" fmla="*/ 16 h 60"/>
                  <a:gd name="T100" fmla="*/ 70 w 104"/>
                  <a:gd name="T101" fmla="*/ 20 h 60"/>
                  <a:gd name="T102" fmla="*/ 72 w 104"/>
                  <a:gd name="T103" fmla="*/ 22 h 60"/>
                  <a:gd name="T104" fmla="*/ 74 w 104"/>
                  <a:gd name="T105" fmla="*/ 20 h 60"/>
                  <a:gd name="T106" fmla="*/ 74 w 104"/>
                  <a:gd name="T107" fmla="*/ 18 h 60"/>
                  <a:gd name="T108" fmla="*/ 74 w 104"/>
                  <a:gd name="T109" fmla="*/ 16 h 60"/>
                  <a:gd name="T110" fmla="*/ 86 w 104"/>
                  <a:gd name="T111" fmla="*/ 20 h 60"/>
                  <a:gd name="T112" fmla="*/ 86 w 104"/>
                  <a:gd name="T113" fmla="*/ 24 h 60"/>
                  <a:gd name="T114" fmla="*/ 90 w 104"/>
                  <a:gd name="T115" fmla="*/ 26 h 60"/>
                  <a:gd name="T116" fmla="*/ 90 w 104"/>
                  <a:gd name="T117" fmla="*/ 24 h 60"/>
                  <a:gd name="T118" fmla="*/ 92 w 104"/>
                  <a:gd name="T119" fmla="*/ 26 h 60"/>
                  <a:gd name="T120" fmla="*/ 98 w 104"/>
                  <a:gd name="T121" fmla="*/ 34 h 60"/>
                  <a:gd name="T122" fmla="*/ 102 w 104"/>
                  <a:gd name="T123" fmla="*/ 36 h 60"/>
                  <a:gd name="T124" fmla="*/ 104 w 104"/>
                  <a:gd name="T125" fmla="*/ 3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
                  <a:gd name="T190" fmla="*/ 0 h 60"/>
                  <a:gd name="T191" fmla="*/ 104 w 104"/>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 h="60">
                    <a:moveTo>
                      <a:pt x="104" y="36"/>
                    </a:moveTo>
                    <a:lnTo>
                      <a:pt x="102" y="38"/>
                    </a:lnTo>
                    <a:lnTo>
                      <a:pt x="98" y="38"/>
                    </a:lnTo>
                    <a:lnTo>
                      <a:pt x="96" y="42"/>
                    </a:lnTo>
                    <a:lnTo>
                      <a:pt x="94" y="42"/>
                    </a:lnTo>
                    <a:lnTo>
                      <a:pt x="92" y="44"/>
                    </a:lnTo>
                    <a:lnTo>
                      <a:pt x="92" y="48"/>
                    </a:lnTo>
                    <a:lnTo>
                      <a:pt x="90" y="50"/>
                    </a:lnTo>
                    <a:lnTo>
                      <a:pt x="88" y="50"/>
                    </a:lnTo>
                    <a:lnTo>
                      <a:pt x="88" y="52"/>
                    </a:lnTo>
                    <a:lnTo>
                      <a:pt x="84" y="54"/>
                    </a:lnTo>
                    <a:lnTo>
                      <a:pt x="80" y="56"/>
                    </a:lnTo>
                    <a:lnTo>
                      <a:pt x="80" y="54"/>
                    </a:lnTo>
                    <a:lnTo>
                      <a:pt x="78" y="54"/>
                    </a:lnTo>
                    <a:lnTo>
                      <a:pt x="74" y="60"/>
                    </a:lnTo>
                    <a:lnTo>
                      <a:pt x="74" y="56"/>
                    </a:lnTo>
                    <a:lnTo>
                      <a:pt x="72" y="54"/>
                    </a:lnTo>
                    <a:lnTo>
                      <a:pt x="62" y="54"/>
                    </a:lnTo>
                    <a:lnTo>
                      <a:pt x="56" y="50"/>
                    </a:lnTo>
                    <a:lnTo>
                      <a:pt x="46" y="48"/>
                    </a:lnTo>
                    <a:lnTo>
                      <a:pt x="44" y="54"/>
                    </a:lnTo>
                    <a:lnTo>
                      <a:pt x="42" y="56"/>
                    </a:lnTo>
                    <a:lnTo>
                      <a:pt x="40" y="58"/>
                    </a:lnTo>
                    <a:lnTo>
                      <a:pt x="32" y="58"/>
                    </a:lnTo>
                    <a:lnTo>
                      <a:pt x="30" y="56"/>
                    </a:lnTo>
                    <a:lnTo>
                      <a:pt x="28" y="54"/>
                    </a:lnTo>
                    <a:lnTo>
                      <a:pt x="6" y="34"/>
                    </a:lnTo>
                    <a:lnTo>
                      <a:pt x="6" y="26"/>
                    </a:lnTo>
                    <a:lnTo>
                      <a:pt x="2" y="24"/>
                    </a:lnTo>
                    <a:lnTo>
                      <a:pt x="0" y="22"/>
                    </a:lnTo>
                    <a:lnTo>
                      <a:pt x="0" y="18"/>
                    </a:lnTo>
                    <a:lnTo>
                      <a:pt x="4" y="22"/>
                    </a:lnTo>
                    <a:lnTo>
                      <a:pt x="6" y="22"/>
                    </a:lnTo>
                    <a:lnTo>
                      <a:pt x="6" y="18"/>
                    </a:lnTo>
                    <a:lnTo>
                      <a:pt x="20" y="12"/>
                    </a:lnTo>
                    <a:lnTo>
                      <a:pt x="22" y="10"/>
                    </a:lnTo>
                    <a:lnTo>
                      <a:pt x="32" y="6"/>
                    </a:lnTo>
                    <a:lnTo>
                      <a:pt x="34" y="0"/>
                    </a:lnTo>
                    <a:lnTo>
                      <a:pt x="36" y="0"/>
                    </a:lnTo>
                    <a:lnTo>
                      <a:pt x="40" y="6"/>
                    </a:lnTo>
                    <a:lnTo>
                      <a:pt x="42" y="6"/>
                    </a:lnTo>
                    <a:lnTo>
                      <a:pt x="44" y="6"/>
                    </a:lnTo>
                    <a:lnTo>
                      <a:pt x="48" y="2"/>
                    </a:lnTo>
                    <a:lnTo>
                      <a:pt x="50" y="4"/>
                    </a:lnTo>
                    <a:lnTo>
                      <a:pt x="52" y="6"/>
                    </a:lnTo>
                    <a:lnTo>
                      <a:pt x="54" y="6"/>
                    </a:lnTo>
                    <a:lnTo>
                      <a:pt x="60" y="8"/>
                    </a:lnTo>
                    <a:lnTo>
                      <a:pt x="62" y="10"/>
                    </a:lnTo>
                    <a:lnTo>
                      <a:pt x="66" y="12"/>
                    </a:lnTo>
                    <a:lnTo>
                      <a:pt x="64" y="16"/>
                    </a:lnTo>
                    <a:lnTo>
                      <a:pt x="70" y="20"/>
                    </a:lnTo>
                    <a:lnTo>
                      <a:pt x="72" y="22"/>
                    </a:lnTo>
                    <a:lnTo>
                      <a:pt x="74" y="20"/>
                    </a:lnTo>
                    <a:lnTo>
                      <a:pt x="74" y="18"/>
                    </a:lnTo>
                    <a:lnTo>
                      <a:pt x="74" y="16"/>
                    </a:lnTo>
                    <a:lnTo>
                      <a:pt x="86" y="20"/>
                    </a:lnTo>
                    <a:lnTo>
                      <a:pt x="86" y="24"/>
                    </a:lnTo>
                    <a:lnTo>
                      <a:pt x="90" y="26"/>
                    </a:lnTo>
                    <a:lnTo>
                      <a:pt x="90" y="24"/>
                    </a:lnTo>
                    <a:lnTo>
                      <a:pt x="92" y="26"/>
                    </a:lnTo>
                    <a:lnTo>
                      <a:pt x="98" y="34"/>
                    </a:lnTo>
                    <a:lnTo>
                      <a:pt x="102" y="36"/>
                    </a:lnTo>
                    <a:lnTo>
                      <a:pt x="104" y="36"/>
                    </a:lnTo>
                    <a:close/>
                  </a:path>
                </a:pathLst>
              </a:custGeom>
              <a:solidFill>
                <a:schemeClr val="tx2"/>
              </a:solidFill>
              <a:ln w="3175">
                <a:solidFill>
                  <a:schemeClr val="bg1"/>
                </a:solidFill>
                <a:round/>
                <a:headEnd/>
                <a:tailEnd/>
              </a:ln>
            </p:spPr>
            <p:txBody>
              <a:bodyPr/>
              <a:lstStyle/>
              <a:p>
                <a:endParaRPr lang="fr-FR" dirty="0"/>
              </a:p>
            </p:txBody>
          </p:sp>
          <p:sp>
            <p:nvSpPr>
              <p:cNvPr id="6060" name="Freeform 717"/>
              <p:cNvSpPr>
                <a:spLocks/>
              </p:cNvSpPr>
              <p:nvPr/>
            </p:nvSpPr>
            <p:spPr bwMode="auto">
              <a:xfrm>
                <a:off x="2960" y="1817"/>
                <a:ext cx="104" cy="60"/>
              </a:xfrm>
              <a:custGeom>
                <a:avLst/>
                <a:gdLst>
                  <a:gd name="T0" fmla="*/ 104 w 104"/>
                  <a:gd name="T1" fmla="*/ 36 h 60"/>
                  <a:gd name="T2" fmla="*/ 102 w 104"/>
                  <a:gd name="T3" fmla="*/ 38 h 60"/>
                  <a:gd name="T4" fmla="*/ 98 w 104"/>
                  <a:gd name="T5" fmla="*/ 38 h 60"/>
                  <a:gd name="T6" fmla="*/ 96 w 104"/>
                  <a:gd name="T7" fmla="*/ 42 h 60"/>
                  <a:gd name="T8" fmla="*/ 94 w 104"/>
                  <a:gd name="T9" fmla="*/ 42 h 60"/>
                  <a:gd name="T10" fmla="*/ 92 w 104"/>
                  <a:gd name="T11" fmla="*/ 44 h 60"/>
                  <a:gd name="T12" fmla="*/ 92 w 104"/>
                  <a:gd name="T13" fmla="*/ 48 h 60"/>
                  <a:gd name="T14" fmla="*/ 90 w 104"/>
                  <a:gd name="T15" fmla="*/ 50 h 60"/>
                  <a:gd name="T16" fmla="*/ 88 w 104"/>
                  <a:gd name="T17" fmla="*/ 50 h 60"/>
                  <a:gd name="T18" fmla="*/ 88 w 104"/>
                  <a:gd name="T19" fmla="*/ 52 h 60"/>
                  <a:gd name="T20" fmla="*/ 84 w 104"/>
                  <a:gd name="T21" fmla="*/ 54 h 60"/>
                  <a:gd name="T22" fmla="*/ 80 w 104"/>
                  <a:gd name="T23" fmla="*/ 56 h 60"/>
                  <a:gd name="T24" fmla="*/ 80 w 104"/>
                  <a:gd name="T25" fmla="*/ 54 h 60"/>
                  <a:gd name="T26" fmla="*/ 78 w 104"/>
                  <a:gd name="T27" fmla="*/ 54 h 60"/>
                  <a:gd name="T28" fmla="*/ 74 w 104"/>
                  <a:gd name="T29" fmla="*/ 60 h 60"/>
                  <a:gd name="T30" fmla="*/ 74 w 104"/>
                  <a:gd name="T31" fmla="*/ 56 h 60"/>
                  <a:gd name="T32" fmla="*/ 72 w 104"/>
                  <a:gd name="T33" fmla="*/ 54 h 60"/>
                  <a:gd name="T34" fmla="*/ 62 w 104"/>
                  <a:gd name="T35" fmla="*/ 54 h 60"/>
                  <a:gd name="T36" fmla="*/ 56 w 104"/>
                  <a:gd name="T37" fmla="*/ 50 h 60"/>
                  <a:gd name="T38" fmla="*/ 46 w 104"/>
                  <a:gd name="T39" fmla="*/ 48 h 60"/>
                  <a:gd name="T40" fmla="*/ 44 w 104"/>
                  <a:gd name="T41" fmla="*/ 54 h 60"/>
                  <a:gd name="T42" fmla="*/ 42 w 104"/>
                  <a:gd name="T43" fmla="*/ 56 h 60"/>
                  <a:gd name="T44" fmla="*/ 40 w 104"/>
                  <a:gd name="T45" fmla="*/ 58 h 60"/>
                  <a:gd name="T46" fmla="*/ 32 w 104"/>
                  <a:gd name="T47" fmla="*/ 58 h 60"/>
                  <a:gd name="T48" fmla="*/ 30 w 104"/>
                  <a:gd name="T49" fmla="*/ 56 h 60"/>
                  <a:gd name="T50" fmla="*/ 28 w 104"/>
                  <a:gd name="T51" fmla="*/ 54 h 60"/>
                  <a:gd name="T52" fmla="*/ 6 w 104"/>
                  <a:gd name="T53" fmla="*/ 34 h 60"/>
                  <a:gd name="T54" fmla="*/ 6 w 104"/>
                  <a:gd name="T55" fmla="*/ 26 h 60"/>
                  <a:gd name="T56" fmla="*/ 2 w 104"/>
                  <a:gd name="T57" fmla="*/ 24 h 60"/>
                  <a:gd name="T58" fmla="*/ 0 w 104"/>
                  <a:gd name="T59" fmla="*/ 22 h 60"/>
                  <a:gd name="T60" fmla="*/ 0 w 104"/>
                  <a:gd name="T61" fmla="*/ 18 h 60"/>
                  <a:gd name="T62" fmla="*/ 4 w 104"/>
                  <a:gd name="T63" fmla="*/ 22 h 60"/>
                  <a:gd name="T64" fmla="*/ 6 w 104"/>
                  <a:gd name="T65" fmla="*/ 22 h 60"/>
                  <a:gd name="T66" fmla="*/ 6 w 104"/>
                  <a:gd name="T67" fmla="*/ 18 h 60"/>
                  <a:gd name="T68" fmla="*/ 20 w 104"/>
                  <a:gd name="T69" fmla="*/ 12 h 60"/>
                  <a:gd name="T70" fmla="*/ 22 w 104"/>
                  <a:gd name="T71" fmla="*/ 10 h 60"/>
                  <a:gd name="T72" fmla="*/ 32 w 104"/>
                  <a:gd name="T73" fmla="*/ 6 h 60"/>
                  <a:gd name="T74" fmla="*/ 34 w 104"/>
                  <a:gd name="T75" fmla="*/ 0 h 60"/>
                  <a:gd name="T76" fmla="*/ 36 w 104"/>
                  <a:gd name="T77" fmla="*/ 0 h 60"/>
                  <a:gd name="T78" fmla="*/ 40 w 104"/>
                  <a:gd name="T79" fmla="*/ 6 h 60"/>
                  <a:gd name="T80" fmla="*/ 42 w 104"/>
                  <a:gd name="T81" fmla="*/ 6 h 60"/>
                  <a:gd name="T82" fmla="*/ 44 w 104"/>
                  <a:gd name="T83" fmla="*/ 6 h 60"/>
                  <a:gd name="T84" fmla="*/ 48 w 104"/>
                  <a:gd name="T85" fmla="*/ 2 h 60"/>
                  <a:gd name="T86" fmla="*/ 50 w 104"/>
                  <a:gd name="T87" fmla="*/ 4 h 60"/>
                  <a:gd name="T88" fmla="*/ 52 w 104"/>
                  <a:gd name="T89" fmla="*/ 6 h 60"/>
                  <a:gd name="T90" fmla="*/ 54 w 104"/>
                  <a:gd name="T91" fmla="*/ 6 h 60"/>
                  <a:gd name="T92" fmla="*/ 60 w 104"/>
                  <a:gd name="T93" fmla="*/ 8 h 60"/>
                  <a:gd name="T94" fmla="*/ 62 w 104"/>
                  <a:gd name="T95" fmla="*/ 10 h 60"/>
                  <a:gd name="T96" fmla="*/ 66 w 104"/>
                  <a:gd name="T97" fmla="*/ 12 h 60"/>
                  <a:gd name="T98" fmla="*/ 64 w 104"/>
                  <a:gd name="T99" fmla="*/ 16 h 60"/>
                  <a:gd name="T100" fmla="*/ 70 w 104"/>
                  <a:gd name="T101" fmla="*/ 20 h 60"/>
                  <a:gd name="T102" fmla="*/ 72 w 104"/>
                  <a:gd name="T103" fmla="*/ 22 h 60"/>
                  <a:gd name="T104" fmla="*/ 74 w 104"/>
                  <a:gd name="T105" fmla="*/ 20 h 60"/>
                  <a:gd name="T106" fmla="*/ 74 w 104"/>
                  <a:gd name="T107" fmla="*/ 18 h 60"/>
                  <a:gd name="T108" fmla="*/ 74 w 104"/>
                  <a:gd name="T109" fmla="*/ 16 h 60"/>
                  <a:gd name="T110" fmla="*/ 86 w 104"/>
                  <a:gd name="T111" fmla="*/ 20 h 60"/>
                  <a:gd name="T112" fmla="*/ 86 w 104"/>
                  <a:gd name="T113" fmla="*/ 24 h 60"/>
                  <a:gd name="T114" fmla="*/ 90 w 104"/>
                  <a:gd name="T115" fmla="*/ 26 h 60"/>
                  <a:gd name="T116" fmla="*/ 90 w 104"/>
                  <a:gd name="T117" fmla="*/ 24 h 60"/>
                  <a:gd name="T118" fmla="*/ 92 w 104"/>
                  <a:gd name="T119" fmla="*/ 26 h 60"/>
                  <a:gd name="T120" fmla="*/ 98 w 104"/>
                  <a:gd name="T121" fmla="*/ 34 h 60"/>
                  <a:gd name="T122" fmla="*/ 102 w 104"/>
                  <a:gd name="T123" fmla="*/ 36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
                  <a:gd name="T187" fmla="*/ 0 h 60"/>
                  <a:gd name="T188" fmla="*/ 104 w 104"/>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 h="60">
                    <a:moveTo>
                      <a:pt x="104" y="36"/>
                    </a:moveTo>
                    <a:lnTo>
                      <a:pt x="102" y="38"/>
                    </a:lnTo>
                    <a:lnTo>
                      <a:pt x="98" y="38"/>
                    </a:lnTo>
                    <a:lnTo>
                      <a:pt x="96" y="42"/>
                    </a:lnTo>
                    <a:lnTo>
                      <a:pt x="94" y="42"/>
                    </a:lnTo>
                    <a:lnTo>
                      <a:pt x="92" y="44"/>
                    </a:lnTo>
                    <a:lnTo>
                      <a:pt x="92" y="48"/>
                    </a:lnTo>
                    <a:lnTo>
                      <a:pt x="90" y="50"/>
                    </a:lnTo>
                    <a:lnTo>
                      <a:pt x="88" y="50"/>
                    </a:lnTo>
                    <a:lnTo>
                      <a:pt x="88" y="52"/>
                    </a:lnTo>
                    <a:lnTo>
                      <a:pt x="84" y="54"/>
                    </a:lnTo>
                    <a:lnTo>
                      <a:pt x="80" y="56"/>
                    </a:lnTo>
                    <a:lnTo>
                      <a:pt x="80" y="54"/>
                    </a:lnTo>
                    <a:lnTo>
                      <a:pt x="78" y="54"/>
                    </a:lnTo>
                    <a:lnTo>
                      <a:pt x="74" y="60"/>
                    </a:lnTo>
                    <a:lnTo>
                      <a:pt x="74" y="56"/>
                    </a:lnTo>
                    <a:lnTo>
                      <a:pt x="72" y="54"/>
                    </a:lnTo>
                    <a:lnTo>
                      <a:pt x="62" y="54"/>
                    </a:lnTo>
                    <a:lnTo>
                      <a:pt x="56" y="50"/>
                    </a:lnTo>
                    <a:lnTo>
                      <a:pt x="46" y="48"/>
                    </a:lnTo>
                    <a:lnTo>
                      <a:pt x="44" y="54"/>
                    </a:lnTo>
                    <a:lnTo>
                      <a:pt x="42" y="56"/>
                    </a:lnTo>
                    <a:lnTo>
                      <a:pt x="40" y="58"/>
                    </a:lnTo>
                    <a:lnTo>
                      <a:pt x="32" y="58"/>
                    </a:lnTo>
                    <a:lnTo>
                      <a:pt x="30" y="56"/>
                    </a:lnTo>
                    <a:lnTo>
                      <a:pt x="28" y="54"/>
                    </a:lnTo>
                    <a:lnTo>
                      <a:pt x="6" y="34"/>
                    </a:lnTo>
                    <a:lnTo>
                      <a:pt x="6" y="26"/>
                    </a:lnTo>
                    <a:lnTo>
                      <a:pt x="2" y="24"/>
                    </a:lnTo>
                    <a:lnTo>
                      <a:pt x="0" y="22"/>
                    </a:lnTo>
                    <a:lnTo>
                      <a:pt x="0" y="18"/>
                    </a:lnTo>
                    <a:lnTo>
                      <a:pt x="4" y="22"/>
                    </a:lnTo>
                    <a:lnTo>
                      <a:pt x="6" y="22"/>
                    </a:lnTo>
                    <a:lnTo>
                      <a:pt x="6" y="18"/>
                    </a:lnTo>
                    <a:lnTo>
                      <a:pt x="20" y="12"/>
                    </a:lnTo>
                    <a:lnTo>
                      <a:pt x="22" y="10"/>
                    </a:lnTo>
                    <a:lnTo>
                      <a:pt x="32" y="6"/>
                    </a:lnTo>
                    <a:lnTo>
                      <a:pt x="34" y="0"/>
                    </a:lnTo>
                    <a:lnTo>
                      <a:pt x="36" y="0"/>
                    </a:lnTo>
                    <a:lnTo>
                      <a:pt x="40" y="6"/>
                    </a:lnTo>
                    <a:lnTo>
                      <a:pt x="42" y="6"/>
                    </a:lnTo>
                    <a:lnTo>
                      <a:pt x="44" y="6"/>
                    </a:lnTo>
                    <a:lnTo>
                      <a:pt x="48" y="2"/>
                    </a:lnTo>
                    <a:lnTo>
                      <a:pt x="50" y="4"/>
                    </a:lnTo>
                    <a:lnTo>
                      <a:pt x="52" y="6"/>
                    </a:lnTo>
                    <a:lnTo>
                      <a:pt x="54" y="6"/>
                    </a:lnTo>
                    <a:lnTo>
                      <a:pt x="60" y="8"/>
                    </a:lnTo>
                    <a:lnTo>
                      <a:pt x="62" y="10"/>
                    </a:lnTo>
                    <a:lnTo>
                      <a:pt x="66" y="12"/>
                    </a:lnTo>
                    <a:lnTo>
                      <a:pt x="64" y="16"/>
                    </a:lnTo>
                    <a:lnTo>
                      <a:pt x="70" y="20"/>
                    </a:lnTo>
                    <a:lnTo>
                      <a:pt x="72" y="22"/>
                    </a:lnTo>
                    <a:lnTo>
                      <a:pt x="74" y="20"/>
                    </a:lnTo>
                    <a:lnTo>
                      <a:pt x="74" y="18"/>
                    </a:lnTo>
                    <a:lnTo>
                      <a:pt x="74" y="16"/>
                    </a:lnTo>
                    <a:lnTo>
                      <a:pt x="86" y="20"/>
                    </a:lnTo>
                    <a:lnTo>
                      <a:pt x="86" y="24"/>
                    </a:lnTo>
                    <a:lnTo>
                      <a:pt x="90" y="26"/>
                    </a:lnTo>
                    <a:lnTo>
                      <a:pt x="90" y="24"/>
                    </a:lnTo>
                    <a:lnTo>
                      <a:pt x="92" y="26"/>
                    </a:lnTo>
                    <a:lnTo>
                      <a:pt x="98" y="34"/>
                    </a:lnTo>
                    <a:lnTo>
                      <a:pt x="102" y="36"/>
                    </a:lnTo>
                  </a:path>
                </a:pathLst>
              </a:custGeom>
              <a:solidFill>
                <a:schemeClr val="tx2"/>
              </a:solidFill>
              <a:ln w="3175">
                <a:solidFill>
                  <a:schemeClr val="bg1"/>
                </a:solidFill>
                <a:round/>
                <a:headEnd/>
                <a:tailEnd/>
              </a:ln>
            </p:spPr>
            <p:txBody>
              <a:bodyPr/>
              <a:lstStyle/>
              <a:p>
                <a:endParaRPr lang="fr-FR" dirty="0"/>
              </a:p>
            </p:txBody>
          </p:sp>
          <p:sp>
            <p:nvSpPr>
              <p:cNvPr id="6061" name="Freeform 718"/>
              <p:cNvSpPr>
                <a:spLocks/>
              </p:cNvSpPr>
              <p:nvPr/>
            </p:nvSpPr>
            <p:spPr bwMode="auto">
              <a:xfrm>
                <a:off x="2873" y="1895"/>
                <a:ext cx="65" cy="40"/>
              </a:xfrm>
              <a:custGeom>
                <a:avLst/>
                <a:gdLst>
                  <a:gd name="T0" fmla="*/ 13 w 65"/>
                  <a:gd name="T1" fmla="*/ 40 h 40"/>
                  <a:gd name="T2" fmla="*/ 13 w 65"/>
                  <a:gd name="T3" fmla="*/ 36 h 40"/>
                  <a:gd name="T4" fmla="*/ 11 w 65"/>
                  <a:gd name="T5" fmla="*/ 36 h 40"/>
                  <a:gd name="T6" fmla="*/ 9 w 65"/>
                  <a:gd name="T7" fmla="*/ 28 h 40"/>
                  <a:gd name="T8" fmla="*/ 4 w 65"/>
                  <a:gd name="T9" fmla="*/ 28 h 40"/>
                  <a:gd name="T10" fmla="*/ 2 w 65"/>
                  <a:gd name="T11" fmla="*/ 32 h 40"/>
                  <a:gd name="T12" fmla="*/ 0 w 65"/>
                  <a:gd name="T13" fmla="*/ 34 h 40"/>
                  <a:gd name="T14" fmla="*/ 0 w 65"/>
                  <a:gd name="T15" fmla="*/ 24 h 40"/>
                  <a:gd name="T16" fmla="*/ 2 w 65"/>
                  <a:gd name="T17" fmla="*/ 22 h 40"/>
                  <a:gd name="T18" fmla="*/ 4 w 65"/>
                  <a:gd name="T19" fmla="*/ 20 h 40"/>
                  <a:gd name="T20" fmla="*/ 6 w 65"/>
                  <a:gd name="T21" fmla="*/ 16 h 40"/>
                  <a:gd name="T22" fmla="*/ 13 w 65"/>
                  <a:gd name="T23" fmla="*/ 8 h 40"/>
                  <a:gd name="T24" fmla="*/ 11 w 65"/>
                  <a:gd name="T25" fmla="*/ 6 h 40"/>
                  <a:gd name="T26" fmla="*/ 13 w 65"/>
                  <a:gd name="T27" fmla="*/ 4 h 40"/>
                  <a:gd name="T28" fmla="*/ 17 w 65"/>
                  <a:gd name="T29" fmla="*/ 4 h 40"/>
                  <a:gd name="T30" fmla="*/ 19 w 65"/>
                  <a:gd name="T31" fmla="*/ 4 h 40"/>
                  <a:gd name="T32" fmla="*/ 21 w 65"/>
                  <a:gd name="T33" fmla="*/ 2 h 40"/>
                  <a:gd name="T34" fmla="*/ 23 w 65"/>
                  <a:gd name="T35" fmla="*/ 4 h 40"/>
                  <a:gd name="T36" fmla="*/ 39 w 65"/>
                  <a:gd name="T37" fmla="*/ 0 h 40"/>
                  <a:gd name="T38" fmla="*/ 51 w 65"/>
                  <a:gd name="T39" fmla="*/ 4 h 40"/>
                  <a:gd name="T40" fmla="*/ 53 w 65"/>
                  <a:gd name="T41" fmla="*/ 6 h 40"/>
                  <a:gd name="T42" fmla="*/ 51 w 65"/>
                  <a:gd name="T43" fmla="*/ 12 h 40"/>
                  <a:gd name="T44" fmla="*/ 53 w 65"/>
                  <a:gd name="T45" fmla="*/ 16 h 40"/>
                  <a:gd name="T46" fmla="*/ 57 w 65"/>
                  <a:gd name="T47" fmla="*/ 18 h 40"/>
                  <a:gd name="T48" fmla="*/ 61 w 65"/>
                  <a:gd name="T49" fmla="*/ 18 h 40"/>
                  <a:gd name="T50" fmla="*/ 63 w 65"/>
                  <a:gd name="T51" fmla="*/ 16 h 40"/>
                  <a:gd name="T52" fmla="*/ 65 w 65"/>
                  <a:gd name="T53" fmla="*/ 18 h 40"/>
                  <a:gd name="T54" fmla="*/ 63 w 65"/>
                  <a:gd name="T55" fmla="*/ 22 h 40"/>
                  <a:gd name="T56" fmla="*/ 63 w 65"/>
                  <a:gd name="T57" fmla="*/ 24 h 40"/>
                  <a:gd name="T58" fmla="*/ 59 w 65"/>
                  <a:gd name="T59" fmla="*/ 24 h 40"/>
                  <a:gd name="T60" fmla="*/ 59 w 65"/>
                  <a:gd name="T61" fmla="*/ 26 h 40"/>
                  <a:gd name="T62" fmla="*/ 59 w 65"/>
                  <a:gd name="T63" fmla="*/ 28 h 40"/>
                  <a:gd name="T64" fmla="*/ 61 w 65"/>
                  <a:gd name="T65" fmla="*/ 30 h 40"/>
                  <a:gd name="T66" fmla="*/ 59 w 65"/>
                  <a:gd name="T67" fmla="*/ 30 h 40"/>
                  <a:gd name="T68" fmla="*/ 51 w 65"/>
                  <a:gd name="T69" fmla="*/ 30 h 40"/>
                  <a:gd name="T70" fmla="*/ 49 w 65"/>
                  <a:gd name="T71" fmla="*/ 28 h 40"/>
                  <a:gd name="T72" fmla="*/ 47 w 65"/>
                  <a:gd name="T73" fmla="*/ 26 h 40"/>
                  <a:gd name="T74" fmla="*/ 47 w 65"/>
                  <a:gd name="T75" fmla="*/ 30 h 40"/>
                  <a:gd name="T76" fmla="*/ 43 w 65"/>
                  <a:gd name="T77" fmla="*/ 36 h 40"/>
                  <a:gd name="T78" fmla="*/ 43 w 65"/>
                  <a:gd name="T79" fmla="*/ 38 h 40"/>
                  <a:gd name="T80" fmla="*/ 41 w 65"/>
                  <a:gd name="T81" fmla="*/ 38 h 40"/>
                  <a:gd name="T82" fmla="*/ 39 w 65"/>
                  <a:gd name="T83" fmla="*/ 36 h 40"/>
                  <a:gd name="T84" fmla="*/ 35 w 65"/>
                  <a:gd name="T85" fmla="*/ 34 h 40"/>
                  <a:gd name="T86" fmla="*/ 35 w 65"/>
                  <a:gd name="T87" fmla="*/ 28 h 40"/>
                  <a:gd name="T88" fmla="*/ 31 w 65"/>
                  <a:gd name="T89" fmla="*/ 30 h 40"/>
                  <a:gd name="T90" fmla="*/ 29 w 65"/>
                  <a:gd name="T91" fmla="*/ 32 h 40"/>
                  <a:gd name="T92" fmla="*/ 29 w 65"/>
                  <a:gd name="T93" fmla="*/ 34 h 40"/>
                  <a:gd name="T94" fmla="*/ 25 w 65"/>
                  <a:gd name="T95" fmla="*/ 38 h 40"/>
                  <a:gd name="T96" fmla="*/ 15 w 65"/>
                  <a:gd name="T97" fmla="*/ 40 h 40"/>
                  <a:gd name="T98" fmla="*/ 13 w 65"/>
                  <a:gd name="T99" fmla="*/ 40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
                  <a:gd name="T151" fmla="*/ 0 h 40"/>
                  <a:gd name="T152" fmla="*/ 65 w 65"/>
                  <a:gd name="T153" fmla="*/ 40 h 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 h="40">
                    <a:moveTo>
                      <a:pt x="13" y="40"/>
                    </a:moveTo>
                    <a:lnTo>
                      <a:pt x="13" y="36"/>
                    </a:lnTo>
                    <a:lnTo>
                      <a:pt x="11" y="36"/>
                    </a:lnTo>
                    <a:lnTo>
                      <a:pt x="9" y="28"/>
                    </a:lnTo>
                    <a:lnTo>
                      <a:pt x="4" y="28"/>
                    </a:lnTo>
                    <a:lnTo>
                      <a:pt x="2" y="32"/>
                    </a:lnTo>
                    <a:lnTo>
                      <a:pt x="0" y="34"/>
                    </a:lnTo>
                    <a:lnTo>
                      <a:pt x="0" y="24"/>
                    </a:lnTo>
                    <a:lnTo>
                      <a:pt x="2" y="22"/>
                    </a:lnTo>
                    <a:lnTo>
                      <a:pt x="4" y="20"/>
                    </a:lnTo>
                    <a:lnTo>
                      <a:pt x="6" y="16"/>
                    </a:lnTo>
                    <a:lnTo>
                      <a:pt x="13" y="8"/>
                    </a:lnTo>
                    <a:lnTo>
                      <a:pt x="11" y="6"/>
                    </a:lnTo>
                    <a:lnTo>
                      <a:pt x="13" y="4"/>
                    </a:lnTo>
                    <a:lnTo>
                      <a:pt x="17" y="4"/>
                    </a:lnTo>
                    <a:lnTo>
                      <a:pt x="19" y="4"/>
                    </a:lnTo>
                    <a:lnTo>
                      <a:pt x="21" y="2"/>
                    </a:lnTo>
                    <a:lnTo>
                      <a:pt x="23" y="4"/>
                    </a:lnTo>
                    <a:lnTo>
                      <a:pt x="39" y="0"/>
                    </a:lnTo>
                    <a:lnTo>
                      <a:pt x="51" y="4"/>
                    </a:lnTo>
                    <a:lnTo>
                      <a:pt x="53" y="6"/>
                    </a:lnTo>
                    <a:lnTo>
                      <a:pt x="51" y="12"/>
                    </a:lnTo>
                    <a:lnTo>
                      <a:pt x="53" y="16"/>
                    </a:lnTo>
                    <a:lnTo>
                      <a:pt x="57" y="18"/>
                    </a:lnTo>
                    <a:lnTo>
                      <a:pt x="61" y="18"/>
                    </a:lnTo>
                    <a:lnTo>
                      <a:pt x="63" y="16"/>
                    </a:lnTo>
                    <a:lnTo>
                      <a:pt x="65" y="18"/>
                    </a:lnTo>
                    <a:lnTo>
                      <a:pt x="63" y="22"/>
                    </a:lnTo>
                    <a:lnTo>
                      <a:pt x="63" y="24"/>
                    </a:lnTo>
                    <a:lnTo>
                      <a:pt x="59" y="24"/>
                    </a:lnTo>
                    <a:lnTo>
                      <a:pt x="59" y="26"/>
                    </a:lnTo>
                    <a:lnTo>
                      <a:pt x="59" y="28"/>
                    </a:lnTo>
                    <a:lnTo>
                      <a:pt x="61" y="30"/>
                    </a:lnTo>
                    <a:lnTo>
                      <a:pt x="59" y="30"/>
                    </a:lnTo>
                    <a:lnTo>
                      <a:pt x="51" y="30"/>
                    </a:lnTo>
                    <a:lnTo>
                      <a:pt x="49" y="28"/>
                    </a:lnTo>
                    <a:lnTo>
                      <a:pt x="47" y="26"/>
                    </a:lnTo>
                    <a:lnTo>
                      <a:pt x="47" y="30"/>
                    </a:lnTo>
                    <a:lnTo>
                      <a:pt x="43" y="36"/>
                    </a:lnTo>
                    <a:lnTo>
                      <a:pt x="43" y="38"/>
                    </a:lnTo>
                    <a:lnTo>
                      <a:pt x="41" y="38"/>
                    </a:lnTo>
                    <a:lnTo>
                      <a:pt x="39" y="36"/>
                    </a:lnTo>
                    <a:lnTo>
                      <a:pt x="35" y="34"/>
                    </a:lnTo>
                    <a:lnTo>
                      <a:pt x="35" y="28"/>
                    </a:lnTo>
                    <a:lnTo>
                      <a:pt x="31" y="30"/>
                    </a:lnTo>
                    <a:lnTo>
                      <a:pt x="29" y="32"/>
                    </a:lnTo>
                    <a:lnTo>
                      <a:pt x="29" y="34"/>
                    </a:lnTo>
                    <a:lnTo>
                      <a:pt x="25" y="38"/>
                    </a:lnTo>
                    <a:lnTo>
                      <a:pt x="15" y="40"/>
                    </a:lnTo>
                    <a:lnTo>
                      <a:pt x="13" y="40"/>
                    </a:lnTo>
                    <a:close/>
                  </a:path>
                </a:pathLst>
              </a:custGeom>
              <a:solidFill>
                <a:schemeClr val="tx2"/>
              </a:solidFill>
              <a:ln w="3175">
                <a:solidFill>
                  <a:schemeClr val="bg1"/>
                </a:solidFill>
                <a:round/>
                <a:headEnd/>
                <a:tailEnd/>
              </a:ln>
            </p:spPr>
            <p:txBody>
              <a:bodyPr/>
              <a:lstStyle/>
              <a:p>
                <a:endParaRPr lang="fr-FR" dirty="0"/>
              </a:p>
            </p:txBody>
          </p:sp>
          <p:sp>
            <p:nvSpPr>
              <p:cNvPr id="6062" name="Freeform 719"/>
              <p:cNvSpPr>
                <a:spLocks/>
              </p:cNvSpPr>
              <p:nvPr/>
            </p:nvSpPr>
            <p:spPr bwMode="auto">
              <a:xfrm>
                <a:off x="2873" y="1895"/>
                <a:ext cx="65" cy="40"/>
              </a:xfrm>
              <a:custGeom>
                <a:avLst/>
                <a:gdLst>
                  <a:gd name="T0" fmla="*/ 13 w 65"/>
                  <a:gd name="T1" fmla="*/ 40 h 40"/>
                  <a:gd name="T2" fmla="*/ 13 w 65"/>
                  <a:gd name="T3" fmla="*/ 36 h 40"/>
                  <a:gd name="T4" fmla="*/ 11 w 65"/>
                  <a:gd name="T5" fmla="*/ 36 h 40"/>
                  <a:gd name="T6" fmla="*/ 9 w 65"/>
                  <a:gd name="T7" fmla="*/ 28 h 40"/>
                  <a:gd name="T8" fmla="*/ 4 w 65"/>
                  <a:gd name="T9" fmla="*/ 28 h 40"/>
                  <a:gd name="T10" fmla="*/ 2 w 65"/>
                  <a:gd name="T11" fmla="*/ 32 h 40"/>
                  <a:gd name="T12" fmla="*/ 0 w 65"/>
                  <a:gd name="T13" fmla="*/ 34 h 40"/>
                  <a:gd name="T14" fmla="*/ 0 w 65"/>
                  <a:gd name="T15" fmla="*/ 24 h 40"/>
                  <a:gd name="T16" fmla="*/ 2 w 65"/>
                  <a:gd name="T17" fmla="*/ 22 h 40"/>
                  <a:gd name="T18" fmla="*/ 4 w 65"/>
                  <a:gd name="T19" fmla="*/ 20 h 40"/>
                  <a:gd name="T20" fmla="*/ 6 w 65"/>
                  <a:gd name="T21" fmla="*/ 16 h 40"/>
                  <a:gd name="T22" fmla="*/ 13 w 65"/>
                  <a:gd name="T23" fmla="*/ 8 h 40"/>
                  <a:gd name="T24" fmla="*/ 11 w 65"/>
                  <a:gd name="T25" fmla="*/ 6 h 40"/>
                  <a:gd name="T26" fmla="*/ 13 w 65"/>
                  <a:gd name="T27" fmla="*/ 4 h 40"/>
                  <a:gd name="T28" fmla="*/ 17 w 65"/>
                  <a:gd name="T29" fmla="*/ 4 h 40"/>
                  <a:gd name="T30" fmla="*/ 19 w 65"/>
                  <a:gd name="T31" fmla="*/ 4 h 40"/>
                  <a:gd name="T32" fmla="*/ 21 w 65"/>
                  <a:gd name="T33" fmla="*/ 2 h 40"/>
                  <a:gd name="T34" fmla="*/ 23 w 65"/>
                  <a:gd name="T35" fmla="*/ 4 h 40"/>
                  <a:gd name="T36" fmla="*/ 39 w 65"/>
                  <a:gd name="T37" fmla="*/ 0 h 40"/>
                  <a:gd name="T38" fmla="*/ 51 w 65"/>
                  <a:gd name="T39" fmla="*/ 4 h 40"/>
                  <a:gd name="T40" fmla="*/ 53 w 65"/>
                  <a:gd name="T41" fmla="*/ 6 h 40"/>
                  <a:gd name="T42" fmla="*/ 51 w 65"/>
                  <a:gd name="T43" fmla="*/ 12 h 40"/>
                  <a:gd name="T44" fmla="*/ 53 w 65"/>
                  <a:gd name="T45" fmla="*/ 16 h 40"/>
                  <a:gd name="T46" fmla="*/ 57 w 65"/>
                  <a:gd name="T47" fmla="*/ 18 h 40"/>
                  <a:gd name="T48" fmla="*/ 61 w 65"/>
                  <a:gd name="T49" fmla="*/ 18 h 40"/>
                  <a:gd name="T50" fmla="*/ 63 w 65"/>
                  <a:gd name="T51" fmla="*/ 16 h 40"/>
                  <a:gd name="T52" fmla="*/ 65 w 65"/>
                  <a:gd name="T53" fmla="*/ 18 h 40"/>
                  <a:gd name="T54" fmla="*/ 63 w 65"/>
                  <a:gd name="T55" fmla="*/ 22 h 40"/>
                  <a:gd name="T56" fmla="*/ 63 w 65"/>
                  <a:gd name="T57" fmla="*/ 24 h 40"/>
                  <a:gd name="T58" fmla="*/ 59 w 65"/>
                  <a:gd name="T59" fmla="*/ 24 h 40"/>
                  <a:gd name="T60" fmla="*/ 59 w 65"/>
                  <a:gd name="T61" fmla="*/ 26 h 40"/>
                  <a:gd name="T62" fmla="*/ 59 w 65"/>
                  <a:gd name="T63" fmla="*/ 28 h 40"/>
                  <a:gd name="T64" fmla="*/ 61 w 65"/>
                  <a:gd name="T65" fmla="*/ 30 h 40"/>
                  <a:gd name="T66" fmla="*/ 59 w 65"/>
                  <a:gd name="T67" fmla="*/ 30 h 40"/>
                  <a:gd name="T68" fmla="*/ 51 w 65"/>
                  <a:gd name="T69" fmla="*/ 30 h 40"/>
                  <a:gd name="T70" fmla="*/ 49 w 65"/>
                  <a:gd name="T71" fmla="*/ 28 h 40"/>
                  <a:gd name="T72" fmla="*/ 47 w 65"/>
                  <a:gd name="T73" fmla="*/ 26 h 40"/>
                  <a:gd name="T74" fmla="*/ 47 w 65"/>
                  <a:gd name="T75" fmla="*/ 30 h 40"/>
                  <a:gd name="T76" fmla="*/ 43 w 65"/>
                  <a:gd name="T77" fmla="*/ 36 h 40"/>
                  <a:gd name="T78" fmla="*/ 43 w 65"/>
                  <a:gd name="T79" fmla="*/ 38 h 40"/>
                  <a:gd name="T80" fmla="*/ 41 w 65"/>
                  <a:gd name="T81" fmla="*/ 38 h 40"/>
                  <a:gd name="T82" fmla="*/ 39 w 65"/>
                  <a:gd name="T83" fmla="*/ 36 h 40"/>
                  <a:gd name="T84" fmla="*/ 35 w 65"/>
                  <a:gd name="T85" fmla="*/ 34 h 40"/>
                  <a:gd name="T86" fmla="*/ 35 w 65"/>
                  <a:gd name="T87" fmla="*/ 28 h 40"/>
                  <a:gd name="T88" fmla="*/ 31 w 65"/>
                  <a:gd name="T89" fmla="*/ 30 h 40"/>
                  <a:gd name="T90" fmla="*/ 29 w 65"/>
                  <a:gd name="T91" fmla="*/ 32 h 40"/>
                  <a:gd name="T92" fmla="*/ 29 w 65"/>
                  <a:gd name="T93" fmla="*/ 34 h 40"/>
                  <a:gd name="T94" fmla="*/ 25 w 65"/>
                  <a:gd name="T95" fmla="*/ 38 h 40"/>
                  <a:gd name="T96" fmla="*/ 15 w 65"/>
                  <a:gd name="T97" fmla="*/ 4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
                  <a:gd name="T148" fmla="*/ 0 h 40"/>
                  <a:gd name="T149" fmla="*/ 65 w 65"/>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 h="40">
                    <a:moveTo>
                      <a:pt x="13" y="40"/>
                    </a:moveTo>
                    <a:lnTo>
                      <a:pt x="13" y="36"/>
                    </a:lnTo>
                    <a:lnTo>
                      <a:pt x="11" y="36"/>
                    </a:lnTo>
                    <a:lnTo>
                      <a:pt x="9" y="28"/>
                    </a:lnTo>
                    <a:lnTo>
                      <a:pt x="4" y="28"/>
                    </a:lnTo>
                    <a:lnTo>
                      <a:pt x="2" y="32"/>
                    </a:lnTo>
                    <a:lnTo>
                      <a:pt x="0" y="34"/>
                    </a:lnTo>
                    <a:lnTo>
                      <a:pt x="0" y="24"/>
                    </a:lnTo>
                    <a:lnTo>
                      <a:pt x="2" y="22"/>
                    </a:lnTo>
                    <a:lnTo>
                      <a:pt x="4" y="20"/>
                    </a:lnTo>
                    <a:lnTo>
                      <a:pt x="6" y="16"/>
                    </a:lnTo>
                    <a:lnTo>
                      <a:pt x="13" y="8"/>
                    </a:lnTo>
                    <a:lnTo>
                      <a:pt x="11" y="6"/>
                    </a:lnTo>
                    <a:lnTo>
                      <a:pt x="13" y="4"/>
                    </a:lnTo>
                    <a:lnTo>
                      <a:pt x="17" y="4"/>
                    </a:lnTo>
                    <a:lnTo>
                      <a:pt x="19" y="4"/>
                    </a:lnTo>
                    <a:lnTo>
                      <a:pt x="21" y="2"/>
                    </a:lnTo>
                    <a:lnTo>
                      <a:pt x="23" y="4"/>
                    </a:lnTo>
                    <a:lnTo>
                      <a:pt x="39" y="0"/>
                    </a:lnTo>
                    <a:lnTo>
                      <a:pt x="51" y="4"/>
                    </a:lnTo>
                    <a:lnTo>
                      <a:pt x="53" y="6"/>
                    </a:lnTo>
                    <a:lnTo>
                      <a:pt x="51" y="12"/>
                    </a:lnTo>
                    <a:lnTo>
                      <a:pt x="53" y="16"/>
                    </a:lnTo>
                    <a:lnTo>
                      <a:pt x="57" y="18"/>
                    </a:lnTo>
                    <a:lnTo>
                      <a:pt x="61" y="18"/>
                    </a:lnTo>
                    <a:lnTo>
                      <a:pt x="63" y="16"/>
                    </a:lnTo>
                    <a:lnTo>
                      <a:pt x="65" y="18"/>
                    </a:lnTo>
                    <a:lnTo>
                      <a:pt x="63" y="22"/>
                    </a:lnTo>
                    <a:lnTo>
                      <a:pt x="63" y="24"/>
                    </a:lnTo>
                    <a:lnTo>
                      <a:pt x="59" y="24"/>
                    </a:lnTo>
                    <a:lnTo>
                      <a:pt x="59" y="26"/>
                    </a:lnTo>
                    <a:lnTo>
                      <a:pt x="59" y="28"/>
                    </a:lnTo>
                    <a:lnTo>
                      <a:pt x="61" y="30"/>
                    </a:lnTo>
                    <a:lnTo>
                      <a:pt x="59" y="30"/>
                    </a:lnTo>
                    <a:lnTo>
                      <a:pt x="51" y="30"/>
                    </a:lnTo>
                    <a:lnTo>
                      <a:pt x="49" y="28"/>
                    </a:lnTo>
                    <a:lnTo>
                      <a:pt x="47" y="26"/>
                    </a:lnTo>
                    <a:lnTo>
                      <a:pt x="47" y="30"/>
                    </a:lnTo>
                    <a:lnTo>
                      <a:pt x="43" y="36"/>
                    </a:lnTo>
                    <a:lnTo>
                      <a:pt x="43" y="38"/>
                    </a:lnTo>
                    <a:lnTo>
                      <a:pt x="41" y="38"/>
                    </a:lnTo>
                    <a:lnTo>
                      <a:pt x="39" y="36"/>
                    </a:lnTo>
                    <a:lnTo>
                      <a:pt x="35" y="34"/>
                    </a:lnTo>
                    <a:lnTo>
                      <a:pt x="35" y="28"/>
                    </a:lnTo>
                    <a:lnTo>
                      <a:pt x="31" y="30"/>
                    </a:lnTo>
                    <a:lnTo>
                      <a:pt x="29" y="32"/>
                    </a:lnTo>
                    <a:lnTo>
                      <a:pt x="29" y="34"/>
                    </a:lnTo>
                    <a:lnTo>
                      <a:pt x="25" y="38"/>
                    </a:lnTo>
                    <a:lnTo>
                      <a:pt x="15" y="40"/>
                    </a:lnTo>
                  </a:path>
                </a:pathLst>
              </a:custGeom>
              <a:solidFill>
                <a:schemeClr val="tx2"/>
              </a:solidFill>
              <a:ln w="3175">
                <a:solidFill>
                  <a:schemeClr val="bg1"/>
                </a:solidFill>
                <a:round/>
                <a:headEnd/>
                <a:tailEnd/>
              </a:ln>
            </p:spPr>
            <p:txBody>
              <a:bodyPr/>
              <a:lstStyle/>
              <a:p>
                <a:endParaRPr lang="fr-FR" dirty="0"/>
              </a:p>
            </p:txBody>
          </p:sp>
          <p:sp>
            <p:nvSpPr>
              <p:cNvPr id="6063" name="Freeform 720"/>
              <p:cNvSpPr>
                <a:spLocks/>
              </p:cNvSpPr>
              <p:nvPr/>
            </p:nvSpPr>
            <p:spPr bwMode="auto">
              <a:xfrm>
                <a:off x="2825" y="1809"/>
                <a:ext cx="50" cy="44"/>
              </a:xfrm>
              <a:custGeom>
                <a:avLst/>
                <a:gdLst>
                  <a:gd name="T0" fmla="*/ 44 w 50"/>
                  <a:gd name="T1" fmla="*/ 44 h 44"/>
                  <a:gd name="T2" fmla="*/ 40 w 50"/>
                  <a:gd name="T3" fmla="*/ 44 h 44"/>
                  <a:gd name="T4" fmla="*/ 38 w 50"/>
                  <a:gd name="T5" fmla="*/ 42 h 44"/>
                  <a:gd name="T6" fmla="*/ 32 w 50"/>
                  <a:gd name="T7" fmla="*/ 40 h 44"/>
                  <a:gd name="T8" fmla="*/ 34 w 50"/>
                  <a:gd name="T9" fmla="*/ 38 h 44"/>
                  <a:gd name="T10" fmla="*/ 32 w 50"/>
                  <a:gd name="T11" fmla="*/ 38 h 44"/>
                  <a:gd name="T12" fmla="*/ 32 w 50"/>
                  <a:gd name="T13" fmla="*/ 30 h 44"/>
                  <a:gd name="T14" fmla="*/ 30 w 50"/>
                  <a:gd name="T15" fmla="*/ 30 h 44"/>
                  <a:gd name="T16" fmla="*/ 28 w 50"/>
                  <a:gd name="T17" fmla="*/ 34 h 44"/>
                  <a:gd name="T18" fmla="*/ 24 w 50"/>
                  <a:gd name="T19" fmla="*/ 34 h 44"/>
                  <a:gd name="T20" fmla="*/ 22 w 50"/>
                  <a:gd name="T21" fmla="*/ 34 h 44"/>
                  <a:gd name="T22" fmla="*/ 20 w 50"/>
                  <a:gd name="T23" fmla="*/ 28 h 44"/>
                  <a:gd name="T24" fmla="*/ 18 w 50"/>
                  <a:gd name="T25" fmla="*/ 26 h 44"/>
                  <a:gd name="T26" fmla="*/ 8 w 50"/>
                  <a:gd name="T27" fmla="*/ 22 h 44"/>
                  <a:gd name="T28" fmla="*/ 6 w 50"/>
                  <a:gd name="T29" fmla="*/ 16 h 44"/>
                  <a:gd name="T30" fmla="*/ 4 w 50"/>
                  <a:gd name="T31" fmla="*/ 16 h 44"/>
                  <a:gd name="T32" fmla="*/ 0 w 50"/>
                  <a:gd name="T33" fmla="*/ 16 h 44"/>
                  <a:gd name="T34" fmla="*/ 0 w 50"/>
                  <a:gd name="T35" fmla="*/ 12 h 44"/>
                  <a:gd name="T36" fmla="*/ 0 w 50"/>
                  <a:gd name="T37" fmla="*/ 8 h 44"/>
                  <a:gd name="T38" fmla="*/ 8 w 50"/>
                  <a:gd name="T39" fmla="*/ 2 h 44"/>
                  <a:gd name="T40" fmla="*/ 10 w 50"/>
                  <a:gd name="T41" fmla="*/ 2 h 44"/>
                  <a:gd name="T42" fmla="*/ 16 w 50"/>
                  <a:gd name="T43" fmla="*/ 4 h 44"/>
                  <a:gd name="T44" fmla="*/ 24 w 50"/>
                  <a:gd name="T45" fmla="*/ 0 h 44"/>
                  <a:gd name="T46" fmla="*/ 32 w 50"/>
                  <a:gd name="T47" fmla="*/ 0 h 44"/>
                  <a:gd name="T48" fmla="*/ 34 w 50"/>
                  <a:gd name="T49" fmla="*/ 2 h 44"/>
                  <a:gd name="T50" fmla="*/ 34 w 50"/>
                  <a:gd name="T51" fmla="*/ 4 h 44"/>
                  <a:gd name="T52" fmla="*/ 38 w 50"/>
                  <a:gd name="T53" fmla="*/ 4 h 44"/>
                  <a:gd name="T54" fmla="*/ 40 w 50"/>
                  <a:gd name="T55" fmla="*/ 4 h 44"/>
                  <a:gd name="T56" fmla="*/ 42 w 50"/>
                  <a:gd name="T57" fmla="*/ 6 h 44"/>
                  <a:gd name="T58" fmla="*/ 42 w 50"/>
                  <a:gd name="T59" fmla="*/ 14 h 44"/>
                  <a:gd name="T60" fmla="*/ 44 w 50"/>
                  <a:gd name="T61" fmla="*/ 16 h 44"/>
                  <a:gd name="T62" fmla="*/ 48 w 50"/>
                  <a:gd name="T63" fmla="*/ 16 h 44"/>
                  <a:gd name="T64" fmla="*/ 48 w 50"/>
                  <a:gd name="T65" fmla="*/ 18 h 44"/>
                  <a:gd name="T66" fmla="*/ 50 w 50"/>
                  <a:gd name="T67" fmla="*/ 20 h 44"/>
                  <a:gd name="T68" fmla="*/ 50 w 50"/>
                  <a:gd name="T69" fmla="*/ 24 h 44"/>
                  <a:gd name="T70" fmla="*/ 50 w 50"/>
                  <a:gd name="T71" fmla="*/ 26 h 44"/>
                  <a:gd name="T72" fmla="*/ 48 w 50"/>
                  <a:gd name="T73" fmla="*/ 30 h 44"/>
                  <a:gd name="T74" fmla="*/ 46 w 50"/>
                  <a:gd name="T75" fmla="*/ 30 h 44"/>
                  <a:gd name="T76" fmla="*/ 44 w 50"/>
                  <a:gd name="T77" fmla="*/ 32 h 44"/>
                  <a:gd name="T78" fmla="*/ 42 w 50"/>
                  <a:gd name="T79" fmla="*/ 36 h 44"/>
                  <a:gd name="T80" fmla="*/ 44 w 50"/>
                  <a:gd name="T81" fmla="*/ 40 h 44"/>
                  <a:gd name="T82" fmla="*/ 44 w 50"/>
                  <a:gd name="T83" fmla="*/ 42 h 44"/>
                  <a:gd name="T84" fmla="*/ 44 w 50"/>
                  <a:gd name="T85" fmla="*/ 44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
                  <a:gd name="T130" fmla="*/ 0 h 44"/>
                  <a:gd name="T131" fmla="*/ 50 w 50"/>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 h="44">
                    <a:moveTo>
                      <a:pt x="44" y="44"/>
                    </a:moveTo>
                    <a:lnTo>
                      <a:pt x="40" y="44"/>
                    </a:lnTo>
                    <a:lnTo>
                      <a:pt x="38" y="42"/>
                    </a:lnTo>
                    <a:lnTo>
                      <a:pt x="32" y="40"/>
                    </a:lnTo>
                    <a:lnTo>
                      <a:pt x="34" y="38"/>
                    </a:lnTo>
                    <a:lnTo>
                      <a:pt x="32" y="38"/>
                    </a:lnTo>
                    <a:lnTo>
                      <a:pt x="32" y="30"/>
                    </a:lnTo>
                    <a:lnTo>
                      <a:pt x="30" y="30"/>
                    </a:lnTo>
                    <a:lnTo>
                      <a:pt x="28" y="34"/>
                    </a:lnTo>
                    <a:lnTo>
                      <a:pt x="24" y="34"/>
                    </a:lnTo>
                    <a:lnTo>
                      <a:pt x="22" y="34"/>
                    </a:lnTo>
                    <a:lnTo>
                      <a:pt x="20" y="28"/>
                    </a:lnTo>
                    <a:lnTo>
                      <a:pt x="18" y="26"/>
                    </a:lnTo>
                    <a:lnTo>
                      <a:pt x="8" y="22"/>
                    </a:lnTo>
                    <a:lnTo>
                      <a:pt x="6" y="16"/>
                    </a:lnTo>
                    <a:lnTo>
                      <a:pt x="4" y="16"/>
                    </a:lnTo>
                    <a:lnTo>
                      <a:pt x="0" y="16"/>
                    </a:lnTo>
                    <a:lnTo>
                      <a:pt x="0" y="12"/>
                    </a:lnTo>
                    <a:lnTo>
                      <a:pt x="0" y="8"/>
                    </a:lnTo>
                    <a:lnTo>
                      <a:pt x="8" y="2"/>
                    </a:lnTo>
                    <a:lnTo>
                      <a:pt x="10" y="2"/>
                    </a:lnTo>
                    <a:lnTo>
                      <a:pt x="16" y="4"/>
                    </a:lnTo>
                    <a:lnTo>
                      <a:pt x="24" y="0"/>
                    </a:lnTo>
                    <a:lnTo>
                      <a:pt x="32" y="0"/>
                    </a:lnTo>
                    <a:lnTo>
                      <a:pt x="34" y="2"/>
                    </a:lnTo>
                    <a:lnTo>
                      <a:pt x="34" y="4"/>
                    </a:lnTo>
                    <a:lnTo>
                      <a:pt x="38" y="4"/>
                    </a:lnTo>
                    <a:lnTo>
                      <a:pt x="40" y="4"/>
                    </a:lnTo>
                    <a:lnTo>
                      <a:pt x="42" y="6"/>
                    </a:lnTo>
                    <a:lnTo>
                      <a:pt x="42" y="14"/>
                    </a:lnTo>
                    <a:lnTo>
                      <a:pt x="44" y="16"/>
                    </a:lnTo>
                    <a:lnTo>
                      <a:pt x="48" y="16"/>
                    </a:lnTo>
                    <a:lnTo>
                      <a:pt x="48" y="18"/>
                    </a:lnTo>
                    <a:lnTo>
                      <a:pt x="50" y="20"/>
                    </a:lnTo>
                    <a:lnTo>
                      <a:pt x="50" y="24"/>
                    </a:lnTo>
                    <a:lnTo>
                      <a:pt x="50" y="26"/>
                    </a:lnTo>
                    <a:lnTo>
                      <a:pt x="48" y="30"/>
                    </a:lnTo>
                    <a:lnTo>
                      <a:pt x="46" y="30"/>
                    </a:lnTo>
                    <a:lnTo>
                      <a:pt x="44" y="32"/>
                    </a:lnTo>
                    <a:lnTo>
                      <a:pt x="42" y="36"/>
                    </a:lnTo>
                    <a:lnTo>
                      <a:pt x="44" y="40"/>
                    </a:lnTo>
                    <a:lnTo>
                      <a:pt x="44" y="42"/>
                    </a:lnTo>
                    <a:lnTo>
                      <a:pt x="44" y="44"/>
                    </a:lnTo>
                    <a:close/>
                  </a:path>
                </a:pathLst>
              </a:custGeom>
              <a:solidFill>
                <a:schemeClr val="tx2"/>
              </a:solidFill>
              <a:ln w="3175">
                <a:solidFill>
                  <a:schemeClr val="bg1"/>
                </a:solidFill>
                <a:round/>
                <a:headEnd/>
                <a:tailEnd/>
              </a:ln>
            </p:spPr>
            <p:txBody>
              <a:bodyPr/>
              <a:lstStyle/>
              <a:p>
                <a:endParaRPr lang="fr-FR" dirty="0"/>
              </a:p>
            </p:txBody>
          </p:sp>
          <p:sp>
            <p:nvSpPr>
              <p:cNvPr id="6064" name="Freeform 721"/>
              <p:cNvSpPr>
                <a:spLocks/>
              </p:cNvSpPr>
              <p:nvPr/>
            </p:nvSpPr>
            <p:spPr bwMode="auto">
              <a:xfrm>
                <a:off x="2825" y="1809"/>
                <a:ext cx="50" cy="44"/>
              </a:xfrm>
              <a:custGeom>
                <a:avLst/>
                <a:gdLst>
                  <a:gd name="T0" fmla="*/ 44 w 50"/>
                  <a:gd name="T1" fmla="*/ 44 h 44"/>
                  <a:gd name="T2" fmla="*/ 40 w 50"/>
                  <a:gd name="T3" fmla="*/ 44 h 44"/>
                  <a:gd name="T4" fmla="*/ 38 w 50"/>
                  <a:gd name="T5" fmla="*/ 42 h 44"/>
                  <a:gd name="T6" fmla="*/ 32 w 50"/>
                  <a:gd name="T7" fmla="*/ 40 h 44"/>
                  <a:gd name="T8" fmla="*/ 34 w 50"/>
                  <a:gd name="T9" fmla="*/ 38 h 44"/>
                  <a:gd name="T10" fmla="*/ 32 w 50"/>
                  <a:gd name="T11" fmla="*/ 38 h 44"/>
                  <a:gd name="T12" fmla="*/ 32 w 50"/>
                  <a:gd name="T13" fmla="*/ 30 h 44"/>
                  <a:gd name="T14" fmla="*/ 30 w 50"/>
                  <a:gd name="T15" fmla="*/ 30 h 44"/>
                  <a:gd name="T16" fmla="*/ 28 w 50"/>
                  <a:gd name="T17" fmla="*/ 34 h 44"/>
                  <a:gd name="T18" fmla="*/ 24 w 50"/>
                  <a:gd name="T19" fmla="*/ 34 h 44"/>
                  <a:gd name="T20" fmla="*/ 22 w 50"/>
                  <a:gd name="T21" fmla="*/ 34 h 44"/>
                  <a:gd name="T22" fmla="*/ 20 w 50"/>
                  <a:gd name="T23" fmla="*/ 28 h 44"/>
                  <a:gd name="T24" fmla="*/ 18 w 50"/>
                  <a:gd name="T25" fmla="*/ 26 h 44"/>
                  <a:gd name="T26" fmla="*/ 8 w 50"/>
                  <a:gd name="T27" fmla="*/ 22 h 44"/>
                  <a:gd name="T28" fmla="*/ 6 w 50"/>
                  <a:gd name="T29" fmla="*/ 16 h 44"/>
                  <a:gd name="T30" fmla="*/ 4 w 50"/>
                  <a:gd name="T31" fmla="*/ 16 h 44"/>
                  <a:gd name="T32" fmla="*/ 0 w 50"/>
                  <a:gd name="T33" fmla="*/ 16 h 44"/>
                  <a:gd name="T34" fmla="*/ 0 w 50"/>
                  <a:gd name="T35" fmla="*/ 12 h 44"/>
                  <a:gd name="T36" fmla="*/ 0 w 50"/>
                  <a:gd name="T37" fmla="*/ 8 h 44"/>
                  <a:gd name="T38" fmla="*/ 8 w 50"/>
                  <a:gd name="T39" fmla="*/ 2 h 44"/>
                  <a:gd name="T40" fmla="*/ 10 w 50"/>
                  <a:gd name="T41" fmla="*/ 2 h 44"/>
                  <a:gd name="T42" fmla="*/ 16 w 50"/>
                  <a:gd name="T43" fmla="*/ 4 h 44"/>
                  <a:gd name="T44" fmla="*/ 24 w 50"/>
                  <a:gd name="T45" fmla="*/ 0 h 44"/>
                  <a:gd name="T46" fmla="*/ 32 w 50"/>
                  <a:gd name="T47" fmla="*/ 0 h 44"/>
                  <a:gd name="T48" fmla="*/ 34 w 50"/>
                  <a:gd name="T49" fmla="*/ 2 h 44"/>
                  <a:gd name="T50" fmla="*/ 34 w 50"/>
                  <a:gd name="T51" fmla="*/ 4 h 44"/>
                  <a:gd name="T52" fmla="*/ 38 w 50"/>
                  <a:gd name="T53" fmla="*/ 4 h 44"/>
                  <a:gd name="T54" fmla="*/ 40 w 50"/>
                  <a:gd name="T55" fmla="*/ 4 h 44"/>
                  <a:gd name="T56" fmla="*/ 42 w 50"/>
                  <a:gd name="T57" fmla="*/ 6 h 44"/>
                  <a:gd name="T58" fmla="*/ 42 w 50"/>
                  <a:gd name="T59" fmla="*/ 14 h 44"/>
                  <a:gd name="T60" fmla="*/ 44 w 50"/>
                  <a:gd name="T61" fmla="*/ 16 h 44"/>
                  <a:gd name="T62" fmla="*/ 48 w 50"/>
                  <a:gd name="T63" fmla="*/ 16 h 44"/>
                  <a:gd name="T64" fmla="*/ 48 w 50"/>
                  <a:gd name="T65" fmla="*/ 18 h 44"/>
                  <a:gd name="T66" fmla="*/ 50 w 50"/>
                  <a:gd name="T67" fmla="*/ 20 h 44"/>
                  <a:gd name="T68" fmla="*/ 50 w 50"/>
                  <a:gd name="T69" fmla="*/ 24 h 44"/>
                  <a:gd name="T70" fmla="*/ 50 w 50"/>
                  <a:gd name="T71" fmla="*/ 26 h 44"/>
                  <a:gd name="T72" fmla="*/ 48 w 50"/>
                  <a:gd name="T73" fmla="*/ 30 h 44"/>
                  <a:gd name="T74" fmla="*/ 46 w 50"/>
                  <a:gd name="T75" fmla="*/ 30 h 44"/>
                  <a:gd name="T76" fmla="*/ 44 w 50"/>
                  <a:gd name="T77" fmla="*/ 32 h 44"/>
                  <a:gd name="T78" fmla="*/ 42 w 50"/>
                  <a:gd name="T79" fmla="*/ 36 h 44"/>
                  <a:gd name="T80" fmla="*/ 44 w 50"/>
                  <a:gd name="T81" fmla="*/ 40 h 44"/>
                  <a:gd name="T82" fmla="*/ 44 w 50"/>
                  <a:gd name="T83" fmla="*/ 42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4"/>
                  <a:gd name="T128" fmla="*/ 50 w 50"/>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4">
                    <a:moveTo>
                      <a:pt x="44" y="44"/>
                    </a:moveTo>
                    <a:lnTo>
                      <a:pt x="40" y="44"/>
                    </a:lnTo>
                    <a:lnTo>
                      <a:pt x="38" y="42"/>
                    </a:lnTo>
                    <a:lnTo>
                      <a:pt x="32" y="40"/>
                    </a:lnTo>
                    <a:lnTo>
                      <a:pt x="34" y="38"/>
                    </a:lnTo>
                    <a:lnTo>
                      <a:pt x="32" y="38"/>
                    </a:lnTo>
                    <a:lnTo>
                      <a:pt x="32" y="30"/>
                    </a:lnTo>
                    <a:lnTo>
                      <a:pt x="30" y="30"/>
                    </a:lnTo>
                    <a:lnTo>
                      <a:pt x="28" y="34"/>
                    </a:lnTo>
                    <a:lnTo>
                      <a:pt x="24" y="34"/>
                    </a:lnTo>
                    <a:lnTo>
                      <a:pt x="22" y="34"/>
                    </a:lnTo>
                    <a:lnTo>
                      <a:pt x="20" y="28"/>
                    </a:lnTo>
                    <a:lnTo>
                      <a:pt x="18" y="26"/>
                    </a:lnTo>
                    <a:lnTo>
                      <a:pt x="8" y="22"/>
                    </a:lnTo>
                    <a:lnTo>
                      <a:pt x="6" y="16"/>
                    </a:lnTo>
                    <a:lnTo>
                      <a:pt x="4" y="16"/>
                    </a:lnTo>
                    <a:lnTo>
                      <a:pt x="0" y="16"/>
                    </a:lnTo>
                    <a:lnTo>
                      <a:pt x="0" y="12"/>
                    </a:lnTo>
                    <a:lnTo>
                      <a:pt x="0" y="8"/>
                    </a:lnTo>
                    <a:lnTo>
                      <a:pt x="8" y="2"/>
                    </a:lnTo>
                    <a:lnTo>
                      <a:pt x="10" y="2"/>
                    </a:lnTo>
                    <a:lnTo>
                      <a:pt x="16" y="4"/>
                    </a:lnTo>
                    <a:lnTo>
                      <a:pt x="24" y="0"/>
                    </a:lnTo>
                    <a:lnTo>
                      <a:pt x="32" y="0"/>
                    </a:lnTo>
                    <a:lnTo>
                      <a:pt x="34" y="2"/>
                    </a:lnTo>
                    <a:lnTo>
                      <a:pt x="34" y="4"/>
                    </a:lnTo>
                    <a:lnTo>
                      <a:pt x="38" y="4"/>
                    </a:lnTo>
                    <a:lnTo>
                      <a:pt x="40" y="4"/>
                    </a:lnTo>
                    <a:lnTo>
                      <a:pt x="42" y="6"/>
                    </a:lnTo>
                    <a:lnTo>
                      <a:pt x="42" y="14"/>
                    </a:lnTo>
                    <a:lnTo>
                      <a:pt x="44" y="16"/>
                    </a:lnTo>
                    <a:lnTo>
                      <a:pt x="48" y="16"/>
                    </a:lnTo>
                    <a:lnTo>
                      <a:pt x="48" y="18"/>
                    </a:lnTo>
                    <a:lnTo>
                      <a:pt x="50" y="20"/>
                    </a:lnTo>
                    <a:lnTo>
                      <a:pt x="50" y="24"/>
                    </a:lnTo>
                    <a:lnTo>
                      <a:pt x="50" y="26"/>
                    </a:lnTo>
                    <a:lnTo>
                      <a:pt x="48" y="30"/>
                    </a:lnTo>
                    <a:lnTo>
                      <a:pt x="46" y="30"/>
                    </a:lnTo>
                    <a:lnTo>
                      <a:pt x="44" y="32"/>
                    </a:lnTo>
                    <a:lnTo>
                      <a:pt x="42" y="36"/>
                    </a:lnTo>
                    <a:lnTo>
                      <a:pt x="44" y="40"/>
                    </a:lnTo>
                    <a:lnTo>
                      <a:pt x="44" y="42"/>
                    </a:lnTo>
                  </a:path>
                </a:pathLst>
              </a:custGeom>
              <a:solidFill>
                <a:schemeClr val="tx2"/>
              </a:solidFill>
              <a:ln w="3175">
                <a:solidFill>
                  <a:schemeClr val="bg1"/>
                </a:solidFill>
                <a:round/>
                <a:headEnd/>
                <a:tailEnd/>
              </a:ln>
            </p:spPr>
            <p:txBody>
              <a:bodyPr/>
              <a:lstStyle/>
              <a:p>
                <a:endParaRPr lang="fr-FR" dirty="0"/>
              </a:p>
            </p:txBody>
          </p:sp>
          <p:sp>
            <p:nvSpPr>
              <p:cNvPr id="6065" name="Freeform 722"/>
              <p:cNvSpPr>
                <a:spLocks/>
              </p:cNvSpPr>
              <p:nvPr/>
            </p:nvSpPr>
            <p:spPr bwMode="auto">
              <a:xfrm>
                <a:off x="2803" y="2003"/>
                <a:ext cx="6" cy="4"/>
              </a:xfrm>
              <a:custGeom>
                <a:avLst/>
                <a:gdLst>
                  <a:gd name="T0" fmla="*/ 6 w 6"/>
                  <a:gd name="T1" fmla="*/ 2 h 4"/>
                  <a:gd name="T2" fmla="*/ 6 w 6"/>
                  <a:gd name="T3" fmla="*/ 4 h 4"/>
                  <a:gd name="T4" fmla="*/ 4 w 6"/>
                  <a:gd name="T5" fmla="*/ 4 h 4"/>
                  <a:gd name="T6" fmla="*/ 2 w 6"/>
                  <a:gd name="T7" fmla="*/ 2 h 4"/>
                  <a:gd name="T8" fmla="*/ 0 w 6"/>
                  <a:gd name="T9" fmla="*/ 0 h 4"/>
                  <a:gd name="T10" fmla="*/ 4 w 6"/>
                  <a:gd name="T11" fmla="*/ 0 h 4"/>
                  <a:gd name="T12" fmla="*/ 4 w 6"/>
                  <a:gd name="T13" fmla="*/ 2 h 4"/>
                  <a:gd name="T14" fmla="*/ 6 w 6"/>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6" y="2"/>
                    </a:moveTo>
                    <a:lnTo>
                      <a:pt x="6" y="4"/>
                    </a:lnTo>
                    <a:lnTo>
                      <a:pt x="4" y="4"/>
                    </a:lnTo>
                    <a:lnTo>
                      <a:pt x="2" y="2"/>
                    </a:lnTo>
                    <a:lnTo>
                      <a:pt x="0" y="0"/>
                    </a:lnTo>
                    <a:lnTo>
                      <a:pt x="4" y="0"/>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6066" name="Freeform 723"/>
              <p:cNvSpPr>
                <a:spLocks/>
              </p:cNvSpPr>
              <p:nvPr/>
            </p:nvSpPr>
            <p:spPr bwMode="auto">
              <a:xfrm>
                <a:off x="2803" y="2003"/>
                <a:ext cx="6" cy="4"/>
              </a:xfrm>
              <a:custGeom>
                <a:avLst/>
                <a:gdLst>
                  <a:gd name="T0" fmla="*/ 6 w 6"/>
                  <a:gd name="T1" fmla="*/ 2 h 4"/>
                  <a:gd name="T2" fmla="*/ 6 w 6"/>
                  <a:gd name="T3" fmla="*/ 4 h 4"/>
                  <a:gd name="T4" fmla="*/ 4 w 6"/>
                  <a:gd name="T5" fmla="*/ 4 h 4"/>
                  <a:gd name="T6" fmla="*/ 2 w 6"/>
                  <a:gd name="T7" fmla="*/ 2 h 4"/>
                  <a:gd name="T8" fmla="*/ 0 w 6"/>
                  <a:gd name="T9" fmla="*/ 0 h 4"/>
                  <a:gd name="T10" fmla="*/ 4 w 6"/>
                  <a:gd name="T11" fmla="*/ 0 h 4"/>
                  <a:gd name="T12" fmla="*/ 4 w 6"/>
                  <a:gd name="T13" fmla="*/ 2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6" y="2"/>
                    </a:moveTo>
                    <a:lnTo>
                      <a:pt x="6" y="4"/>
                    </a:lnTo>
                    <a:lnTo>
                      <a:pt x="4" y="4"/>
                    </a:lnTo>
                    <a:lnTo>
                      <a:pt x="2" y="2"/>
                    </a:lnTo>
                    <a:lnTo>
                      <a:pt x="0" y="0"/>
                    </a:lnTo>
                    <a:lnTo>
                      <a:pt x="4" y="0"/>
                    </a:lnTo>
                    <a:lnTo>
                      <a:pt x="4" y="2"/>
                    </a:lnTo>
                  </a:path>
                </a:pathLst>
              </a:custGeom>
              <a:solidFill>
                <a:schemeClr val="tx2"/>
              </a:solidFill>
              <a:ln w="3175">
                <a:solidFill>
                  <a:schemeClr val="bg1"/>
                </a:solidFill>
                <a:round/>
                <a:headEnd/>
                <a:tailEnd/>
              </a:ln>
            </p:spPr>
            <p:txBody>
              <a:bodyPr/>
              <a:lstStyle/>
              <a:p>
                <a:endParaRPr lang="fr-FR" dirty="0"/>
              </a:p>
            </p:txBody>
          </p:sp>
          <p:sp>
            <p:nvSpPr>
              <p:cNvPr id="6067" name="Freeform 724"/>
              <p:cNvSpPr>
                <a:spLocks/>
              </p:cNvSpPr>
              <p:nvPr/>
            </p:nvSpPr>
            <p:spPr bwMode="auto">
              <a:xfrm>
                <a:off x="2645" y="1981"/>
                <a:ext cx="188" cy="147"/>
              </a:xfrm>
              <a:custGeom>
                <a:avLst/>
                <a:gdLst>
                  <a:gd name="T0" fmla="*/ 28 w 188"/>
                  <a:gd name="T1" fmla="*/ 119 h 147"/>
                  <a:gd name="T2" fmla="*/ 34 w 188"/>
                  <a:gd name="T3" fmla="*/ 107 h 147"/>
                  <a:gd name="T4" fmla="*/ 32 w 188"/>
                  <a:gd name="T5" fmla="*/ 101 h 147"/>
                  <a:gd name="T6" fmla="*/ 34 w 188"/>
                  <a:gd name="T7" fmla="*/ 91 h 147"/>
                  <a:gd name="T8" fmla="*/ 30 w 188"/>
                  <a:gd name="T9" fmla="*/ 81 h 147"/>
                  <a:gd name="T10" fmla="*/ 36 w 188"/>
                  <a:gd name="T11" fmla="*/ 77 h 147"/>
                  <a:gd name="T12" fmla="*/ 38 w 188"/>
                  <a:gd name="T13" fmla="*/ 73 h 147"/>
                  <a:gd name="T14" fmla="*/ 38 w 188"/>
                  <a:gd name="T15" fmla="*/ 53 h 147"/>
                  <a:gd name="T16" fmla="*/ 46 w 188"/>
                  <a:gd name="T17" fmla="*/ 42 h 147"/>
                  <a:gd name="T18" fmla="*/ 34 w 188"/>
                  <a:gd name="T19" fmla="*/ 36 h 147"/>
                  <a:gd name="T20" fmla="*/ 20 w 188"/>
                  <a:gd name="T21" fmla="*/ 38 h 147"/>
                  <a:gd name="T22" fmla="*/ 18 w 188"/>
                  <a:gd name="T23" fmla="*/ 32 h 147"/>
                  <a:gd name="T24" fmla="*/ 8 w 188"/>
                  <a:gd name="T25" fmla="*/ 38 h 147"/>
                  <a:gd name="T26" fmla="*/ 8 w 188"/>
                  <a:gd name="T27" fmla="*/ 34 h 147"/>
                  <a:gd name="T28" fmla="*/ 10 w 188"/>
                  <a:gd name="T29" fmla="*/ 28 h 147"/>
                  <a:gd name="T30" fmla="*/ 8 w 188"/>
                  <a:gd name="T31" fmla="*/ 26 h 147"/>
                  <a:gd name="T32" fmla="*/ 8 w 188"/>
                  <a:gd name="T33" fmla="*/ 22 h 147"/>
                  <a:gd name="T34" fmla="*/ 4 w 188"/>
                  <a:gd name="T35" fmla="*/ 20 h 147"/>
                  <a:gd name="T36" fmla="*/ 0 w 188"/>
                  <a:gd name="T37" fmla="*/ 14 h 147"/>
                  <a:gd name="T38" fmla="*/ 6 w 188"/>
                  <a:gd name="T39" fmla="*/ 8 h 147"/>
                  <a:gd name="T40" fmla="*/ 14 w 188"/>
                  <a:gd name="T41" fmla="*/ 8 h 147"/>
                  <a:gd name="T42" fmla="*/ 16 w 188"/>
                  <a:gd name="T43" fmla="*/ 4 h 147"/>
                  <a:gd name="T44" fmla="*/ 24 w 188"/>
                  <a:gd name="T45" fmla="*/ 0 h 147"/>
                  <a:gd name="T46" fmla="*/ 48 w 188"/>
                  <a:gd name="T47" fmla="*/ 2 h 147"/>
                  <a:gd name="T48" fmla="*/ 112 w 188"/>
                  <a:gd name="T49" fmla="*/ 6 h 147"/>
                  <a:gd name="T50" fmla="*/ 122 w 188"/>
                  <a:gd name="T51" fmla="*/ 14 h 147"/>
                  <a:gd name="T52" fmla="*/ 128 w 188"/>
                  <a:gd name="T53" fmla="*/ 18 h 147"/>
                  <a:gd name="T54" fmla="*/ 148 w 188"/>
                  <a:gd name="T55" fmla="*/ 22 h 147"/>
                  <a:gd name="T56" fmla="*/ 152 w 188"/>
                  <a:gd name="T57" fmla="*/ 18 h 147"/>
                  <a:gd name="T58" fmla="*/ 162 w 188"/>
                  <a:gd name="T59" fmla="*/ 26 h 147"/>
                  <a:gd name="T60" fmla="*/ 164 w 188"/>
                  <a:gd name="T61" fmla="*/ 24 h 147"/>
                  <a:gd name="T62" fmla="*/ 170 w 188"/>
                  <a:gd name="T63" fmla="*/ 28 h 147"/>
                  <a:gd name="T64" fmla="*/ 188 w 188"/>
                  <a:gd name="T65" fmla="*/ 28 h 147"/>
                  <a:gd name="T66" fmla="*/ 186 w 188"/>
                  <a:gd name="T67" fmla="*/ 30 h 147"/>
                  <a:gd name="T68" fmla="*/ 188 w 188"/>
                  <a:gd name="T69" fmla="*/ 36 h 147"/>
                  <a:gd name="T70" fmla="*/ 170 w 188"/>
                  <a:gd name="T71" fmla="*/ 48 h 147"/>
                  <a:gd name="T72" fmla="*/ 152 w 188"/>
                  <a:gd name="T73" fmla="*/ 57 h 147"/>
                  <a:gd name="T74" fmla="*/ 136 w 188"/>
                  <a:gd name="T75" fmla="*/ 81 h 147"/>
                  <a:gd name="T76" fmla="*/ 134 w 188"/>
                  <a:gd name="T77" fmla="*/ 87 h 147"/>
                  <a:gd name="T78" fmla="*/ 136 w 188"/>
                  <a:gd name="T79" fmla="*/ 93 h 147"/>
                  <a:gd name="T80" fmla="*/ 140 w 188"/>
                  <a:gd name="T81" fmla="*/ 95 h 147"/>
                  <a:gd name="T82" fmla="*/ 142 w 188"/>
                  <a:gd name="T83" fmla="*/ 97 h 147"/>
                  <a:gd name="T84" fmla="*/ 132 w 188"/>
                  <a:gd name="T85" fmla="*/ 105 h 147"/>
                  <a:gd name="T86" fmla="*/ 128 w 188"/>
                  <a:gd name="T87" fmla="*/ 119 h 147"/>
                  <a:gd name="T88" fmla="*/ 114 w 188"/>
                  <a:gd name="T89" fmla="*/ 125 h 147"/>
                  <a:gd name="T90" fmla="*/ 110 w 188"/>
                  <a:gd name="T91" fmla="*/ 133 h 147"/>
                  <a:gd name="T92" fmla="*/ 104 w 188"/>
                  <a:gd name="T93" fmla="*/ 133 h 147"/>
                  <a:gd name="T94" fmla="*/ 92 w 188"/>
                  <a:gd name="T95" fmla="*/ 135 h 147"/>
                  <a:gd name="T96" fmla="*/ 84 w 188"/>
                  <a:gd name="T97" fmla="*/ 135 h 147"/>
                  <a:gd name="T98" fmla="*/ 72 w 188"/>
                  <a:gd name="T99" fmla="*/ 139 h 147"/>
                  <a:gd name="T100" fmla="*/ 64 w 188"/>
                  <a:gd name="T101" fmla="*/ 141 h 147"/>
                  <a:gd name="T102" fmla="*/ 62 w 188"/>
                  <a:gd name="T103" fmla="*/ 145 h 147"/>
                  <a:gd name="T104" fmla="*/ 58 w 188"/>
                  <a:gd name="T105" fmla="*/ 147 h 147"/>
                  <a:gd name="T106" fmla="*/ 50 w 188"/>
                  <a:gd name="T107" fmla="*/ 145 h 147"/>
                  <a:gd name="T108" fmla="*/ 46 w 188"/>
                  <a:gd name="T109" fmla="*/ 137 h 147"/>
                  <a:gd name="T110" fmla="*/ 44 w 188"/>
                  <a:gd name="T111" fmla="*/ 131 h 147"/>
                  <a:gd name="T112" fmla="*/ 38 w 188"/>
                  <a:gd name="T113" fmla="*/ 127 h 147"/>
                  <a:gd name="T114" fmla="*/ 32 w 188"/>
                  <a:gd name="T115" fmla="*/ 127 h 1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8"/>
                  <a:gd name="T175" fmla="*/ 0 h 147"/>
                  <a:gd name="T176" fmla="*/ 188 w 188"/>
                  <a:gd name="T177" fmla="*/ 147 h 1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8" h="147">
                    <a:moveTo>
                      <a:pt x="30" y="127"/>
                    </a:moveTo>
                    <a:lnTo>
                      <a:pt x="28" y="119"/>
                    </a:lnTo>
                    <a:lnTo>
                      <a:pt x="36" y="111"/>
                    </a:lnTo>
                    <a:lnTo>
                      <a:pt x="34" y="107"/>
                    </a:lnTo>
                    <a:lnTo>
                      <a:pt x="32" y="105"/>
                    </a:lnTo>
                    <a:lnTo>
                      <a:pt x="32" y="101"/>
                    </a:lnTo>
                    <a:lnTo>
                      <a:pt x="32" y="97"/>
                    </a:lnTo>
                    <a:lnTo>
                      <a:pt x="34" y="91"/>
                    </a:lnTo>
                    <a:lnTo>
                      <a:pt x="30" y="85"/>
                    </a:lnTo>
                    <a:lnTo>
                      <a:pt x="30" y="81"/>
                    </a:lnTo>
                    <a:lnTo>
                      <a:pt x="32" y="79"/>
                    </a:lnTo>
                    <a:lnTo>
                      <a:pt x="36" y="77"/>
                    </a:lnTo>
                    <a:lnTo>
                      <a:pt x="38" y="75"/>
                    </a:lnTo>
                    <a:lnTo>
                      <a:pt x="38" y="73"/>
                    </a:lnTo>
                    <a:lnTo>
                      <a:pt x="36" y="69"/>
                    </a:lnTo>
                    <a:lnTo>
                      <a:pt x="38" y="53"/>
                    </a:lnTo>
                    <a:lnTo>
                      <a:pt x="46" y="44"/>
                    </a:lnTo>
                    <a:lnTo>
                      <a:pt x="46" y="42"/>
                    </a:lnTo>
                    <a:lnTo>
                      <a:pt x="44" y="36"/>
                    </a:lnTo>
                    <a:lnTo>
                      <a:pt x="34" y="36"/>
                    </a:lnTo>
                    <a:lnTo>
                      <a:pt x="30" y="38"/>
                    </a:lnTo>
                    <a:lnTo>
                      <a:pt x="20" y="38"/>
                    </a:lnTo>
                    <a:lnTo>
                      <a:pt x="18" y="36"/>
                    </a:lnTo>
                    <a:lnTo>
                      <a:pt x="18" y="32"/>
                    </a:lnTo>
                    <a:lnTo>
                      <a:pt x="10" y="36"/>
                    </a:lnTo>
                    <a:lnTo>
                      <a:pt x="8" y="38"/>
                    </a:lnTo>
                    <a:lnTo>
                      <a:pt x="8" y="36"/>
                    </a:lnTo>
                    <a:lnTo>
                      <a:pt x="8" y="34"/>
                    </a:lnTo>
                    <a:lnTo>
                      <a:pt x="8" y="30"/>
                    </a:lnTo>
                    <a:lnTo>
                      <a:pt x="10" y="28"/>
                    </a:lnTo>
                    <a:lnTo>
                      <a:pt x="8" y="28"/>
                    </a:lnTo>
                    <a:lnTo>
                      <a:pt x="8" y="26"/>
                    </a:lnTo>
                    <a:lnTo>
                      <a:pt x="6" y="26"/>
                    </a:lnTo>
                    <a:lnTo>
                      <a:pt x="8" y="22"/>
                    </a:lnTo>
                    <a:lnTo>
                      <a:pt x="6" y="22"/>
                    </a:lnTo>
                    <a:lnTo>
                      <a:pt x="4" y="20"/>
                    </a:lnTo>
                    <a:lnTo>
                      <a:pt x="6" y="18"/>
                    </a:lnTo>
                    <a:lnTo>
                      <a:pt x="0" y="14"/>
                    </a:lnTo>
                    <a:lnTo>
                      <a:pt x="2" y="12"/>
                    </a:lnTo>
                    <a:lnTo>
                      <a:pt x="6" y="8"/>
                    </a:lnTo>
                    <a:lnTo>
                      <a:pt x="8" y="8"/>
                    </a:lnTo>
                    <a:lnTo>
                      <a:pt x="14" y="8"/>
                    </a:lnTo>
                    <a:lnTo>
                      <a:pt x="16" y="6"/>
                    </a:lnTo>
                    <a:lnTo>
                      <a:pt x="16" y="4"/>
                    </a:lnTo>
                    <a:lnTo>
                      <a:pt x="18" y="0"/>
                    </a:lnTo>
                    <a:lnTo>
                      <a:pt x="24" y="0"/>
                    </a:lnTo>
                    <a:lnTo>
                      <a:pt x="30" y="2"/>
                    </a:lnTo>
                    <a:lnTo>
                      <a:pt x="48" y="2"/>
                    </a:lnTo>
                    <a:lnTo>
                      <a:pt x="50" y="2"/>
                    </a:lnTo>
                    <a:lnTo>
                      <a:pt x="112" y="6"/>
                    </a:lnTo>
                    <a:lnTo>
                      <a:pt x="112" y="8"/>
                    </a:lnTo>
                    <a:lnTo>
                      <a:pt x="122" y="14"/>
                    </a:lnTo>
                    <a:lnTo>
                      <a:pt x="124" y="14"/>
                    </a:lnTo>
                    <a:lnTo>
                      <a:pt x="128" y="18"/>
                    </a:lnTo>
                    <a:lnTo>
                      <a:pt x="146" y="22"/>
                    </a:lnTo>
                    <a:lnTo>
                      <a:pt x="148" y="22"/>
                    </a:lnTo>
                    <a:lnTo>
                      <a:pt x="150" y="20"/>
                    </a:lnTo>
                    <a:lnTo>
                      <a:pt x="152" y="18"/>
                    </a:lnTo>
                    <a:lnTo>
                      <a:pt x="160" y="24"/>
                    </a:lnTo>
                    <a:lnTo>
                      <a:pt x="162" y="26"/>
                    </a:lnTo>
                    <a:lnTo>
                      <a:pt x="164" y="26"/>
                    </a:lnTo>
                    <a:lnTo>
                      <a:pt x="164" y="24"/>
                    </a:lnTo>
                    <a:lnTo>
                      <a:pt x="166" y="26"/>
                    </a:lnTo>
                    <a:lnTo>
                      <a:pt x="170" y="28"/>
                    </a:lnTo>
                    <a:lnTo>
                      <a:pt x="186" y="26"/>
                    </a:lnTo>
                    <a:lnTo>
                      <a:pt x="188" y="28"/>
                    </a:lnTo>
                    <a:lnTo>
                      <a:pt x="188" y="30"/>
                    </a:lnTo>
                    <a:lnTo>
                      <a:pt x="186" y="30"/>
                    </a:lnTo>
                    <a:lnTo>
                      <a:pt x="186" y="34"/>
                    </a:lnTo>
                    <a:lnTo>
                      <a:pt x="188" y="36"/>
                    </a:lnTo>
                    <a:lnTo>
                      <a:pt x="184" y="38"/>
                    </a:lnTo>
                    <a:lnTo>
                      <a:pt x="170" y="48"/>
                    </a:lnTo>
                    <a:lnTo>
                      <a:pt x="154" y="53"/>
                    </a:lnTo>
                    <a:lnTo>
                      <a:pt x="152" y="57"/>
                    </a:lnTo>
                    <a:lnTo>
                      <a:pt x="152" y="59"/>
                    </a:lnTo>
                    <a:lnTo>
                      <a:pt x="136" y="81"/>
                    </a:lnTo>
                    <a:lnTo>
                      <a:pt x="134" y="85"/>
                    </a:lnTo>
                    <a:lnTo>
                      <a:pt x="134" y="87"/>
                    </a:lnTo>
                    <a:lnTo>
                      <a:pt x="136" y="87"/>
                    </a:lnTo>
                    <a:lnTo>
                      <a:pt x="136" y="93"/>
                    </a:lnTo>
                    <a:lnTo>
                      <a:pt x="138" y="93"/>
                    </a:lnTo>
                    <a:lnTo>
                      <a:pt x="140" y="95"/>
                    </a:lnTo>
                    <a:lnTo>
                      <a:pt x="142" y="95"/>
                    </a:lnTo>
                    <a:lnTo>
                      <a:pt x="142" y="97"/>
                    </a:lnTo>
                    <a:lnTo>
                      <a:pt x="140" y="99"/>
                    </a:lnTo>
                    <a:lnTo>
                      <a:pt x="132" y="105"/>
                    </a:lnTo>
                    <a:lnTo>
                      <a:pt x="128" y="117"/>
                    </a:lnTo>
                    <a:lnTo>
                      <a:pt x="128" y="119"/>
                    </a:lnTo>
                    <a:lnTo>
                      <a:pt x="120" y="119"/>
                    </a:lnTo>
                    <a:lnTo>
                      <a:pt x="114" y="125"/>
                    </a:lnTo>
                    <a:lnTo>
                      <a:pt x="112" y="133"/>
                    </a:lnTo>
                    <a:lnTo>
                      <a:pt x="110" y="133"/>
                    </a:lnTo>
                    <a:lnTo>
                      <a:pt x="108" y="135"/>
                    </a:lnTo>
                    <a:lnTo>
                      <a:pt x="104" y="133"/>
                    </a:lnTo>
                    <a:lnTo>
                      <a:pt x="100" y="135"/>
                    </a:lnTo>
                    <a:lnTo>
                      <a:pt x="92" y="135"/>
                    </a:lnTo>
                    <a:lnTo>
                      <a:pt x="88" y="135"/>
                    </a:lnTo>
                    <a:lnTo>
                      <a:pt x="84" y="135"/>
                    </a:lnTo>
                    <a:lnTo>
                      <a:pt x="74" y="135"/>
                    </a:lnTo>
                    <a:lnTo>
                      <a:pt x="72" y="139"/>
                    </a:lnTo>
                    <a:lnTo>
                      <a:pt x="68" y="139"/>
                    </a:lnTo>
                    <a:lnTo>
                      <a:pt x="64" y="141"/>
                    </a:lnTo>
                    <a:lnTo>
                      <a:pt x="62" y="143"/>
                    </a:lnTo>
                    <a:lnTo>
                      <a:pt x="62" y="145"/>
                    </a:lnTo>
                    <a:lnTo>
                      <a:pt x="60" y="147"/>
                    </a:lnTo>
                    <a:lnTo>
                      <a:pt x="58" y="147"/>
                    </a:lnTo>
                    <a:lnTo>
                      <a:pt x="54" y="147"/>
                    </a:lnTo>
                    <a:lnTo>
                      <a:pt x="50" y="145"/>
                    </a:lnTo>
                    <a:lnTo>
                      <a:pt x="48" y="139"/>
                    </a:lnTo>
                    <a:lnTo>
                      <a:pt x="46" y="137"/>
                    </a:lnTo>
                    <a:lnTo>
                      <a:pt x="44" y="135"/>
                    </a:lnTo>
                    <a:lnTo>
                      <a:pt x="44" y="131"/>
                    </a:lnTo>
                    <a:lnTo>
                      <a:pt x="42" y="129"/>
                    </a:lnTo>
                    <a:lnTo>
                      <a:pt x="38" y="127"/>
                    </a:lnTo>
                    <a:lnTo>
                      <a:pt x="36" y="125"/>
                    </a:lnTo>
                    <a:lnTo>
                      <a:pt x="32" y="127"/>
                    </a:lnTo>
                    <a:lnTo>
                      <a:pt x="30" y="127"/>
                    </a:lnTo>
                    <a:close/>
                  </a:path>
                </a:pathLst>
              </a:custGeom>
              <a:solidFill>
                <a:schemeClr val="tx2"/>
              </a:solidFill>
              <a:ln w="3175">
                <a:solidFill>
                  <a:schemeClr val="bg1"/>
                </a:solidFill>
                <a:round/>
                <a:headEnd/>
                <a:tailEnd/>
              </a:ln>
            </p:spPr>
            <p:txBody>
              <a:bodyPr/>
              <a:lstStyle/>
              <a:p>
                <a:endParaRPr lang="fr-FR" dirty="0"/>
              </a:p>
            </p:txBody>
          </p:sp>
          <p:sp>
            <p:nvSpPr>
              <p:cNvPr id="6068" name="Freeform 725"/>
              <p:cNvSpPr>
                <a:spLocks/>
              </p:cNvSpPr>
              <p:nvPr/>
            </p:nvSpPr>
            <p:spPr bwMode="auto">
              <a:xfrm>
                <a:off x="2645" y="1981"/>
                <a:ext cx="188" cy="147"/>
              </a:xfrm>
              <a:custGeom>
                <a:avLst/>
                <a:gdLst>
                  <a:gd name="T0" fmla="*/ 28 w 188"/>
                  <a:gd name="T1" fmla="*/ 119 h 147"/>
                  <a:gd name="T2" fmla="*/ 34 w 188"/>
                  <a:gd name="T3" fmla="*/ 107 h 147"/>
                  <a:gd name="T4" fmla="*/ 32 w 188"/>
                  <a:gd name="T5" fmla="*/ 101 h 147"/>
                  <a:gd name="T6" fmla="*/ 34 w 188"/>
                  <a:gd name="T7" fmla="*/ 91 h 147"/>
                  <a:gd name="T8" fmla="*/ 30 w 188"/>
                  <a:gd name="T9" fmla="*/ 81 h 147"/>
                  <a:gd name="T10" fmla="*/ 36 w 188"/>
                  <a:gd name="T11" fmla="*/ 77 h 147"/>
                  <a:gd name="T12" fmla="*/ 38 w 188"/>
                  <a:gd name="T13" fmla="*/ 73 h 147"/>
                  <a:gd name="T14" fmla="*/ 38 w 188"/>
                  <a:gd name="T15" fmla="*/ 53 h 147"/>
                  <a:gd name="T16" fmla="*/ 46 w 188"/>
                  <a:gd name="T17" fmla="*/ 42 h 147"/>
                  <a:gd name="T18" fmla="*/ 34 w 188"/>
                  <a:gd name="T19" fmla="*/ 36 h 147"/>
                  <a:gd name="T20" fmla="*/ 20 w 188"/>
                  <a:gd name="T21" fmla="*/ 38 h 147"/>
                  <a:gd name="T22" fmla="*/ 18 w 188"/>
                  <a:gd name="T23" fmla="*/ 32 h 147"/>
                  <a:gd name="T24" fmla="*/ 8 w 188"/>
                  <a:gd name="T25" fmla="*/ 38 h 147"/>
                  <a:gd name="T26" fmla="*/ 8 w 188"/>
                  <a:gd name="T27" fmla="*/ 34 h 147"/>
                  <a:gd name="T28" fmla="*/ 10 w 188"/>
                  <a:gd name="T29" fmla="*/ 28 h 147"/>
                  <a:gd name="T30" fmla="*/ 8 w 188"/>
                  <a:gd name="T31" fmla="*/ 26 h 147"/>
                  <a:gd name="T32" fmla="*/ 8 w 188"/>
                  <a:gd name="T33" fmla="*/ 22 h 147"/>
                  <a:gd name="T34" fmla="*/ 4 w 188"/>
                  <a:gd name="T35" fmla="*/ 20 h 147"/>
                  <a:gd name="T36" fmla="*/ 0 w 188"/>
                  <a:gd name="T37" fmla="*/ 14 h 147"/>
                  <a:gd name="T38" fmla="*/ 6 w 188"/>
                  <a:gd name="T39" fmla="*/ 8 h 147"/>
                  <a:gd name="T40" fmla="*/ 14 w 188"/>
                  <a:gd name="T41" fmla="*/ 8 h 147"/>
                  <a:gd name="T42" fmla="*/ 16 w 188"/>
                  <a:gd name="T43" fmla="*/ 4 h 147"/>
                  <a:gd name="T44" fmla="*/ 24 w 188"/>
                  <a:gd name="T45" fmla="*/ 0 h 147"/>
                  <a:gd name="T46" fmla="*/ 48 w 188"/>
                  <a:gd name="T47" fmla="*/ 2 h 147"/>
                  <a:gd name="T48" fmla="*/ 112 w 188"/>
                  <a:gd name="T49" fmla="*/ 6 h 147"/>
                  <a:gd name="T50" fmla="*/ 122 w 188"/>
                  <a:gd name="T51" fmla="*/ 14 h 147"/>
                  <a:gd name="T52" fmla="*/ 128 w 188"/>
                  <a:gd name="T53" fmla="*/ 18 h 147"/>
                  <a:gd name="T54" fmla="*/ 148 w 188"/>
                  <a:gd name="T55" fmla="*/ 22 h 147"/>
                  <a:gd name="T56" fmla="*/ 152 w 188"/>
                  <a:gd name="T57" fmla="*/ 18 h 147"/>
                  <a:gd name="T58" fmla="*/ 162 w 188"/>
                  <a:gd name="T59" fmla="*/ 26 h 147"/>
                  <a:gd name="T60" fmla="*/ 164 w 188"/>
                  <a:gd name="T61" fmla="*/ 24 h 147"/>
                  <a:gd name="T62" fmla="*/ 170 w 188"/>
                  <a:gd name="T63" fmla="*/ 28 h 147"/>
                  <a:gd name="T64" fmla="*/ 188 w 188"/>
                  <a:gd name="T65" fmla="*/ 28 h 147"/>
                  <a:gd name="T66" fmla="*/ 186 w 188"/>
                  <a:gd name="T67" fmla="*/ 30 h 147"/>
                  <a:gd name="T68" fmla="*/ 188 w 188"/>
                  <a:gd name="T69" fmla="*/ 36 h 147"/>
                  <a:gd name="T70" fmla="*/ 170 w 188"/>
                  <a:gd name="T71" fmla="*/ 48 h 147"/>
                  <a:gd name="T72" fmla="*/ 152 w 188"/>
                  <a:gd name="T73" fmla="*/ 57 h 147"/>
                  <a:gd name="T74" fmla="*/ 136 w 188"/>
                  <a:gd name="T75" fmla="*/ 81 h 147"/>
                  <a:gd name="T76" fmla="*/ 134 w 188"/>
                  <a:gd name="T77" fmla="*/ 87 h 147"/>
                  <a:gd name="T78" fmla="*/ 136 w 188"/>
                  <a:gd name="T79" fmla="*/ 93 h 147"/>
                  <a:gd name="T80" fmla="*/ 140 w 188"/>
                  <a:gd name="T81" fmla="*/ 95 h 147"/>
                  <a:gd name="T82" fmla="*/ 142 w 188"/>
                  <a:gd name="T83" fmla="*/ 97 h 147"/>
                  <a:gd name="T84" fmla="*/ 132 w 188"/>
                  <a:gd name="T85" fmla="*/ 105 h 147"/>
                  <a:gd name="T86" fmla="*/ 128 w 188"/>
                  <a:gd name="T87" fmla="*/ 119 h 147"/>
                  <a:gd name="T88" fmla="*/ 114 w 188"/>
                  <a:gd name="T89" fmla="*/ 125 h 147"/>
                  <a:gd name="T90" fmla="*/ 110 w 188"/>
                  <a:gd name="T91" fmla="*/ 133 h 147"/>
                  <a:gd name="T92" fmla="*/ 104 w 188"/>
                  <a:gd name="T93" fmla="*/ 133 h 147"/>
                  <a:gd name="T94" fmla="*/ 92 w 188"/>
                  <a:gd name="T95" fmla="*/ 135 h 147"/>
                  <a:gd name="T96" fmla="*/ 84 w 188"/>
                  <a:gd name="T97" fmla="*/ 135 h 147"/>
                  <a:gd name="T98" fmla="*/ 72 w 188"/>
                  <a:gd name="T99" fmla="*/ 139 h 147"/>
                  <a:gd name="T100" fmla="*/ 64 w 188"/>
                  <a:gd name="T101" fmla="*/ 141 h 147"/>
                  <a:gd name="T102" fmla="*/ 62 w 188"/>
                  <a:gd name="T103" fmla="*/ 145 h 147"/>
                  <a:gd name="T104" fmla="*/ 58 w 188"/>
                  <a:gd name="T105" fmla="*/ 147 h 147"/>
                  <a:gd name="T106" fmla="*/ 50 w 188"/>
                  <a:gd name="T107" fmla="*/ 145 h 147"/>
                  <a:gd name="T108" fmla="*/ 46 w 188"/>
                  <a:gd name="T109" fmla="*/ 137 h 147"/>
                  <a:gd name="T110" fmla="*/ 44 w 188"/>
                  <a:gd name="T111" fmla="*/ 131 h 147"/>
                  <a:gd name="T112" fmla="*/ 38 w 188"/>
                  <a:gd name="T113" fmla="*/ 127 h 147"/>
                  <a:gd name="T114" fmla="*/ 32 w 188"/>
                  <a:gd name="T115" fmla="*/ 127 h 1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8"/>
                  <a:gd name="T175" fmla="*/ 0 h 147"/>
                  <a:gd name="T176" fmla="*/ 188 w 188"/>
                  <a:gd name="T177" fmla="*/ 147 h 1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8" h="147">
                    <a:moveTo>
                      <a:pt x="30" y="127"/>
                    </a:moveTo>
                    <a:lnTo>
                      <a:pt x="28" y="119"/>
                    </a:lnTo>
                    <a:lnTo>
                      <a:pt x="36" y="111"/>
                    </a:lnTo>
                    <a:lnTo>
                      <a:pt x="34" y="107"/>
                    </a:lnTo>
                    <a:lnTo>
                      <a:pt x="32" y="105"/>
                    </a:lnTo>
                    <a:lnTo>
                      <a:pt x="32" y="101"/>
                    </a:lnTo>
                    <a:lnTo>
                      <a:pt x="32" y="97"/>
                    </a:lnTo>
                    <a:lnTo>
                      <a:pt x="34" y="91"/>
                    </a:lnTo>
                    <a:lnTo>
                      <a:pt x="30" y="85"/>
                    </a:lnTo>
                    <a:lnTo>
                      <a:pt x="30" y="81"/>
                    </a:lnTo>
                    <a:lnTo>
                      <a:pt x="32" y="79"/>
                    </a:lnTo>
                    <a:lnTo>
                      <a:pt x="36" y="77"/>
                    </a:lnTo>
                    <a:lnTo>
                      <a:pt x="38" y="75"/>
                    </a:lnTo>
                    <a:lnTo>
                      <a:pt x="38" y="73"/>
                    </a:lnTo>
                    <a:lnTo>
                      <a:pt x="36" y="69"/>
                    </a:lnTo>
                    <a:lnTo>
                      <a:pt x="38" y="53"/>
                    </a:lnTo>
                    <a:lnTo>
                      <a:pt x="46" y="44"/>
                    </a:lnTo>
                    <a:lnTo>
                      <a:pt x="46" y="42"/>
                    </a:lnTo>
                    <a:lnTo>
                      <a:pt x="44" y="36"/>
                    </a:lnTo>
                    <a:lnTo>
                      <a:pt x="34" y="36"/>
                    </a:lnTo>
                    <a:lnTo>
                      <a:pt x="30" y="38"/>
                    </a:lnTo>
                    <a:lnTo>
                      <a:pt x="20" y="38"/>
                    </a:lnTo>
                    <a:lnTo>
                      <a:pt x="18" y="36"/>
                    </a:lnTo>
                    <a:lnTo>
                      <a:pt x="18" y="32"/>
                    </a:lnTo>
                    <a:lnTo>
                      <a:pt x="10" y="36"/>
                    </a:lnTo>
                    <a:lnTo>
                      <a:pt x="8" y="38"/>
                    </a:lnTo>
                    <a:lnTo>
                      <a:pt x="8" y="36"/>
                    </a:lnTo>
                    <a:lnTo>
                      <a:pt x="8" y="34"/>
                    </a:lnTo>
                    <a:lnTo>
                      <a:pt x="8" y="30"/>
                    </a:lnTo>
                    <a:lnTo>
                      <a:pt x="10" y="28"/>
                    </a:lnTo>
                    <a:lnTo>
                      <a:pt x="8" y="28"/>
                    </a:lnTo>
                    <a:lnTo>
                      <a:pt x="8" y="26"/>
                    </a:lnTo>
                    <a:lnTo>
                      <a:pt x="6" y="26"/>
                    </a:lnTo>
                    <a:lnTo>
                      <a:pt x="8" y="22"/>
                    </a:lnTo>
                    <a:lnTo>
                      <a:pt x="6" y="22"/>
                    </a:lnTo>
                    <a:lnTo>
                      <a:pt x="4" y="20"/>
                    </a:lnTo>
                    <a:lnTo>
                      <a:pt x="6" y="18"/>
                    </a:lnTo>
                    <a:lnTo>
                      <a:pt x="0" y="14"/>
                    </a:lnTo>
                    <a:lnTo>
                      <a:pt x="2" y="12"/>
                    </a:lnTo>
                    <a:lnTo>
                      <a:pt x="6" y="8"/>
                    </a:lnTo>
                    <a:lnTo>
                      <a:pt x="8" y="8"/>
                    </a:lnTo>
                    <a:lnTo>
                      <a:pt x="14" y="8"/>
                    </a:lnTo>
                    <a:lnTo>
                      <a:pt x="16" y="6"/>
                    </a:lnTo>
                    <a:lnTo>
                      <a:pt x="16" y="4"/>
                    </a:lnTo>
                    <a:lnTo>
                      <a:pt x="18" y="0"/>
                    </a:lnTo>
                    <a:lnTo>
                      <a:pt x="24" y="0"/>
                    </a:lnTo>
                    <a:lnTo>
                      <a:pt x="30" y="2"/>
                    </a:lnTo>
                    <a:lnTo>
                      <a:pt x="48" y="2"/>
                    </a:lnTo>
                    <a:lnTo>
                      <a:pt x="50" y="2"/>
                    </a:lnTo>
                    <a:lnTo>
                      <a:pt x="112" y="6"/>
                    </a:lnTo>
                    <a:lnTo>
                      <a:pt x="112" y="8"/>
                    </a:lnTo>
                    <a:lnTo>
                      <a:pt x="122" y="14"/>
                    </a:lnTo>
                    <a:lnTo>
                      <a:pt x="124" y="14"/>
                    </a:lnTo>
                    <a:lnTo>
                      <a:pt x="128" y="18"/>
                    </a:lnTo>
                    <a:lnTo>
                      <a:pt x="146" y="22"/>
                    </a:lnTo>
                    <a:lnTo>
                      <a:pt x="148" y="22"/>
                    </a:lnTo>
                    <a:lnTo>
                      <a:pt x="150" y="20"/>
                    </a:lnTo>
                    <a:lnTo>
                      <a:pt x="152" y="18"/>
                    </a:lnTo>
                    <a:lnTo>
                      <a:pt x="160" y="24"/>
                    </a:lnTo>
                    <a:lnTo>
                      <a:pt x="162" y="26"/>
                    </a:lnTo>
                    <a:lnTo>
                      <a:pt x="164" y="26"/>
                    </a:lnTo>
                    <a:lnTo>
                      <a:pt x="164" y="24"/>
                    </a:lnTo>
                    <a:lnTo>
                      <a:pt x="166" y="26"/>
                    </a:lnTo>
                    <a:lnTo>
                      <a:pt x="170" y="28"/>
                    </a:lnTo>
                    <a:lnTo>
                      <a:pt x="186" y="26"/>
                    </a:lnTo>
                    <a:lnTo>
                      <a:pt x="188" y="28"/>
                    </a:lnTo>
                    <a:lnTo>
                      <a:pt x="188" y="30"/>
                    </a:lnTo>
                    <a:lnTo>
                      <a:pt x="186" y="30"/>
                    </a:lnTo>
                    <a:lnTo>
                      <a:pt x="186" y="34"/>
                    </a:lnTo>
                    <a:lnTo>
                      <a:pt x="188" y="36"/>
                    </a:lnTo>
                    <a:lnTo>
                      <a:pt x="184" y="38"/>
                    </a:lnTo>
                    <a:lnTo>
                      <a:pt x="170" y="48"/>
                    </a:lnTo>
                    <a:lnTo>
                      <a:pt x="154" y="53"/>
                    </a:lnTo>
                    <a:lnTo>
                      <a:pt x="152" y="57"/>
                    </a:lnTo>
                    <a:lnTo>
                      <a:pt x="152" y="59"/>
                    </a:lnTo>
                    <a:lnTo>
                      <a:pt x="136" y="81"/>
                    </a:lnTo>
                    <a:lnTo>
                      <a:pt x="134" y="85"/>
                    </a:lnTo>
                    <a:lnTo>
                      <a:pt x="134" y="87"/>
                    </a:lnTo>
                    <a:lnTo>
                      <a:pt x="136" y="87"/>
                    </a:lnTo>
                    <a:lnTo>
                      <a:pt x="136" y="93"/>
                    </a:lnTo>
                    <a:lnTo>
                      <a:pt x="138" y="93"/>
                    </a:lnTo>
                    <a:lnTo>
                      <a:pt x="140" y="95"/>
                    </a:lnTo>
                    <a:lnTo>
                      <a:pt x="142" y="95"/>
                    </a:lnTo>
                    <a:lnTo>
                      <a:pt x="142" y="97"/>
                    </a:lnTo>
                    <a:lnTo>
                      <a:pt x="140" y="99"/>
                    </a:lnTo>
                    <a:lnTo>
                      <a:pt x="132" y="105"/>
                    </a:lnTo>
                    <a:lnTo>
                      <a:pt x="128" y="117"/>
                    </a:lnTo>
                    <a:lnTo>
                      <a:pt x="128" y="119"/>
                    </a:lnTo>
                    <a:lnTo>
                      <a:pt x="120" y="119"/>
                    </a:lnTo>
                    <a:lnTo>
                      <a:pt x="114" y="125"/>
                    </a:lnTo>
                    <a:lnTo>
                      <a:pt x="112" y="133"/>
                    </a:lnTo>
                    <a:lnTo>
                      <a:pt x="110" y="133"/>
                    </a:lnTo>
                    <a:lnTo>
                      <a:pt x="108" y="135"/>
                    </a:lnTo>
                    <a:lnTo>
                      <a:pt x="104" y="133"/>
                    </a:lnTo>
                    <a:lnTo>
                      <a:pt x="100" y="135"/>
                    </a:lnTo>
                    <a:lnTo>
                      <a:pt x="92" y="135"/>
                    </a:lnTo>
                    <a:lnTo>
                      <a:pt x="88" y="135"/>
                    </a:lnTo>
                    <a:lnTo>
                      <a:pt x="84" y="135"/>
                    </a:lnTo>
                    <a:lnTo>
                      <a:pt x="74" y="135"/>
                    </a:lnTo>
                    <a:lnTo>
                      <a:pt x="72" y="139"/>
                    </a:lnTo>
                    <a:lnTo>
                      <a:pt x="68" y="139"/>
                    </a:lnTo>
                    <a:lnTo>
                      <a:pt x="64" y="141"/>
                    </a:lnTo>
                    <a:lnTo>
                      <a:pt x="62" y="143"/>
                    </a:lnTo>
                    <a:lnTo>
                      <a:pt x="62" y="145"/>
                    </a:lnTo>
                    <a:lnTo>
                      <a:pt x="60" y="147"/>
                    </a:lnTo>
                    <a:lnTo>
                      <a:pt x="58" y="147"/>
                    </a:lnTo>
                    <a:lnTo>
                      <a:pt x="54" y="147"/>
                    </a:lnTo>
                    <a:lnTo>
                      <a:pt x="50" y="145"/>
                    </a:lnTo>
                    <a:lnTo>
                      <a:pt x="48" y="139"/>
                    </a:lnTo>
                    <a:lnTo>
                      <a:pt x="46" y="137"/>
                    </a:lnTo>
                    <a:lnTo>
                      <a:pt x="44" y="135"/>
                    </a:lnTo>
                    <a:lnTo>
                      <a:pt x="44" y="131"/>
                    </a:lnTo>
                    <a:lnTo>
                      <a:pt x="42" y="129"/>
                    </a:lnTo>
                    <a:lnTo>
                      <a:pt x="38" y="127"/>
                    </a:lnTo>
                    <a:lnTo>
                      <a:pt x="36" y="125"/>
                    </a:lnTo>
                    <a:lnTo>
                      <a:pt x="32" y="127"/>
                    </a:lnTo>
                  </a:path>
                </a:pathLst>
              </a:custGeom>
              <a:solidFill>
                <a:schemeClr val="tx2"/>
              </a:solidFill>
              <a:ln w="3175">
                <a:solidFill>
                  <a:schemeClr val="bg1"/>
                </a:solidFill>
                <a:round/>
                <a:headEnd/>
                <a:tailEnd/>
              </a:ln>
            </p:spPr>
            <p:txBody>
              <a:bodyPr/>
              <a:lstStyle/>
              <a:p>
                <a:endParaRPr lang="fr-FR" dirty="0"/>
              </a:p>
            </p:txBody>
          </p:sp>
          <p:sp>
            <p:nvSpPr>
              <p:cNvPr id="6069" name="Freeform 726"/>
              <p:cNvSpPr>
                <a:spLocks/>
              </p:cNvSpPr>
              <p:nvPr/>
            </p:nvSpPr>
            <p:spPr bwMode="auto">
              <a:xfrm>
                <a:off x="3292" y="2178"/>
                <a:ext cx="22" cy="70"/>
              </a:xfrm>
              <a:custGeom>
                <a:avLst/>
                <a:gdLst>
                  <a:gd name="T0" fmla="*/ 12 w 22"/>
                  <a:gd name="T1" fmla="*/ 68 h 70"/>
                  <a:gd name="T2" fmla="*/ 16 w 22"/>
                  <a:gd name="T3" fmla="*/ 44 h 70"/>
                  <a:gd name="T4" fmla="*/ 20 w 22"/>
                  <a:gd name="T5" fmla="*/ 38 h 70"/>
                  <a:gd name="T6" fmla="*/ 18 w 22"/>
                  <a:gd name="T7" fmla="*/ 36 h 70"/>
                  <a:gd name="T8" fmla="*/ 20 w 22"/>
                  <a:gd name="T9" fmla="*/ 34 h 70"/>
                  <a:gd name="T10" fmla="*/ 18 w 22"/>
                  <a:gd name="T11" fmla="*/ 32 h 70"/>
                  <a:gd name="T12" fmla="*/ 16 w 22"/>
                  <a:gd name="T13" fmla="*/ 34 h 70"/>
                  <a:gd name="T14" fmla="*/ 12 w 22"/>
                  <a:gd name="T15" fmla="*/ 34 h 70"/>
                  <a:gd name="T16" fmla="*/ 12 w 22"/>
                  <a:gd name="T17" fmla="*/ 36 h 70"/>
                  <a:gd name="T18" fmla="*/ 10 w 22"/>
                  <a:gd name="T19" fmla="*/ 34 h 70"/>
                  <a:gd name="T20" fmla="*/ 10 w 22"/>
                  <a:gd name="T21" fmla="*/ 32 h 70"/>
                  <a:gd name="T22" fmla="*/ 12 w 22"/>
                  <a:gd name="T23" fmla="*/ 32 h 70"/>
                  <a:gd name="T24" fmla="*/ 12 w 22"/>
                  <a:gd name="T25" fmla="*/ 28 h 70"/>
                  <a:gd name="T26" fmla="*/ 14 w 22"/>
                  <a:gd name="T27" fmla="*/ 28 h 70"/>
                  <a:gd name="T28" fmla="*/ 16 w 22"/>
                  <a:gd name="T29" fmla="*/ 28 h 70"/>
                  <a:gd name="T30" fmla="*/ 16 w 22"/>
                  <a:gd name="T31" fmla="*/ 26 h 70"/>
                  <a:gd name="T32" fmla="*/ 14 w 22"/>
                  <a:gd name="T33" fmla="*/ 26 h 70"/>
                  <a:gd name="T34" fmla="*/ 12 w 22"/>
                  <a:gd name="T35" fmla="*/ 26 h 70"/>
                  <a:gd name="T36" fmla="*/ 12 w 22"/>
                  <a:gd name="T37" fmla="*/ 24 h 70"/>
                  <a:gd name="T38" fmla="*/ 12 w 22"/>
                  <a:gd name="T39" fmla="*/ 20 h 70"/>
                  <a:gd name="T40" fmla="*/ 14 w 22"/>
                  <a:gd name="T41" fmla="*/ 18 h 70"/>
                  <a:gd name="T42" fmla="*/ 14 w 22"/>
                  <a:gd name="T43" fmla="*/ 16 h 70"/>
                  <a:gd name="T44" fmla="*/ 14 w 22"/>
                  <a:gd name="T45" fmla="*/ 14 h 70"/>
                  <a:gd name="T46" fmla="*/ 16 w 22"/>
                  <a:gd name="T47" fmla="*/ 14 h 70"/>
                  <a:gd name="T48" fmla="*/ 18 w 22"/>
                  <a:gd name="T49" fmla="*/ 14 h 70"/>
                  <a:gd name="T50" fmla="*/ 18 w 22"/>
                  <a:gd name="T51" fmla="*/ 16 h 70"/>
                  <a:gd name="T52" fmla="*/ 20 w 22"/>
                  <a:gd name="T53" fmla="*/ 16 h 70"/>
                  <a:gd name="T54" fmla="*/ 22 w 22"/>
                  <a:gd name="T55" fmla="*/ 12 h 70"/>
                  <a:gd name="T56" fmla="*/ 22 w 22"/>
                  <a:gd name="T57" fmla="*/ 10 h 70"/>
                  <a:gd name="T58" fmla="*/ 22 w 22"/>
                  <a:gd name="T59" fmla="*/ 8 h 70"/>
                  <a:gd name="T60" fmla="*/ 22 w 22"/>
                  <a:gd name="T61" fmla="*/ 6 h 70"/>
                  <a:gd name="T62" fmla="*/ 22 w 22"/>
                  <a:gd name="T63" fmla="*/ 4 h 70"/>
                  <a:gd name="T64" fmla="*/ 22 w 22"/>
                  <a:gd name="T65" fmla="*/ 2 h 70"/>
                  <a:gd name="T66" fmla="*/ 22 w 22"/>
                  <a:gd name="T67" fmla="*/ 0 h 70"/>
                  <a:gd name="T68" fmla="*/ 20 w 22"/>
                  <a:gd name="T69" fmla="*/ 2 h 70"/>
                  <a:gd name="T70" fmla="*/ 20 w 22"/>
                  <a:gd name="T71" fmla="*/ 4 h 70"/>
                  <a:gd name="T72" fmla="*/ 18 w 22"/>
                  <a:gd name="T73" fmla="*/ 6 h 70"/>
                  <a:gd name="T74" fmla="*/ 18 w 22"/>
                  <a:gd name="T75" fmla="*/ 4 h 70"/>
                  <a:gd name="T76" fmla="*/ 14 w 22"/>
                  <a:gd name="T77" fmla="*/ 4 h 70"/>
                  <a:gd name="T78" fmla="*/ 6 w 22"/>
                  <a:gd name="T79" fmla="*/ 30 h 70"/>
                  <a:gd name="T80" fmla="*/ 4 w 22"/>
                  <a:gd name="T81" fmla="*/ 32 h 70"/>
                  <a:gd name="T82" fmla="*/ 2 w 22"/>
                  <a:gd name="T83" fmla="*/ 36 h 70"/>
                  <a:gd name="T84" fmla="*/ 2 w 22"/>
                  <a:gd name="T85" fmla="*/ 38 h 70"/>
                  <a:gd name="T86" fmla="*/ 0 w 22"/>
                  <a:gd name="T87" fmla="*/ 38 h 70"/>
                  <a:gd name="T88" fmla="*/ 10 w 22"/>
                  <a:gd name="T89" fmla="*/ 70 h 70"/>
                  <a:gd name="T90" fmla="*/ 10 w 22"/>
                  <a:gd name="T91" fmla="*/ 68 h 70"/>
                  <a:gd name="T92" fmla="*/ 12 w 22"/>
                  <a:gd name="T93" fmla="*/ 68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
                  <a:gd name="T142" fmla="*/ 0 h 70"/>
                  <a:gd name="T143" fmla="*/ 22 w 22"/>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 h="70">
                    <a:moveTo>
                      <a:pt x="12" y="68"/>
                    </a:moveTo>
                    <a:lnTo>
                      <a:pt x="16" y="44"/>
                    </a:lnTo>
                    <a:lnTo>
                      <a:pt x="20" y="38"/>
                    </a:lnTo>
                    <a:lnTo>
                      <a:pt x="18" y="36"/>
                    </a:lnTo>
                    <a:lnTo>
                      <a:pt x="20" y="34"/>
                    </a:lnTo>
                    <a:lnTo>
                      <a:pt x="18" y="32"/>
                    </a:lnTo>
                    <a:lnTo>
                      <a:pt x="16" y="34"/>
                    </a:lnTo>
                    <a:lnTo>
                      <a:pt x="12" y="34"/>
                    </a:lnTo>
                    <a:lnTo>
                      <a:pt x="12" y="36"/>
                    </a:lnTo>
                    <a:lnTo>
                      <a:pt x="10" y="34"/>
                    </a:lnTo>
                    <a:lnTo>
                      <a:pt x="10" y="32"/>
                    </a:lnTo>
                    <a:lnTo>
                      <a:pt x="12" y="32"/>
                    </a:lnTo>
                    <a:lnTo>
                      <a:pt x="12" y="28"/>
                    </a:lnTo>
                    <a:lnTo>
                      <a:pt x="14" y="28"/>
                    </a:lnTo>
                    <a:lnTo>
                      <a:pt x="16" y="28"/>
                    </a:lnTo>
                    <a:lnTo>
                      <a:pt x="16" y="26"/>
                    </a:lnTo>
                    <a:lnTo>
                      <a:pt x="14" y="26"/>
                    </a:lnTo>
                    <a:lnTo>
                      <a:pt x="12" y="26"/>
                    </a:lnTo>
                    <a:lnTo>
                      <a:pt x="12" y="24"/>
                    </a:lnTo>
                    <a:lnTo>
                      <a:pt x="12" y="20"/>
                    </a:lnTo>
                    <a:lnTo>
                      <a:pt x="14" y="18"/>
                    </a:lnTo>
                    <a:lnTo>
                      <a:pt x="14" y="16"/>
                    </a:lnTo>
                    <a:lnTo>
                      <a:pt x="14" y="14"/>
                    </a:lnTo>
                    <a:lnTo>
                      <a:pt x="16" y="14"/>
                    </a:lnTo>
                    <a:lnTo>
                      <a:pt x="18" y="14"/>
                    </a:lnTo>
                    <a:lnTo>
                      <a:pt x="18" y="16"/>
                    </a:lnTo>
                    <a:lnTo>
                      <a:pt x="20" y="16"/>
                    </a:lnTo>
                    <a:lnTo>
                      <a:pt x="22" y="12"/>
                    </a:lnTo>
                    <a:lnTo>
                      <a:pt x="22" y="10"/>
                    </a:lnTo>
                    <a:lnTo>
                      <a:pt x="22" y="8"/>
                    </a:lnTo>
                    <a:lnTo>
                      <a:pt x="22" y="6"/>
                    </a:lnTo>
                    <a:lnTo>
                      <a:pt x="22" y="4"/>
                    </a:lnTo>
                    <a:lnTo>
                      <a:pt x="22" y="2"/>
                    </a:lnTo>
                    <a:lnTo>
                      <a:pt x="22" y="0"/>
                    </a:lnTo>
                    <a:lnTo>
                      <a:pt x="20" y="2"/>
                    </a:lnTo>
                    <a:lnTo>
                      <a:pt x="20" y="4"/>
                    </a:lnTo>
                    <a:lnTo>
                      <a:pt x="18" y="6"/>
                    </a:lnTo>
                    <a:lnTo>
                      <a:pt x="18" y="4"/>
                    </a:lnTo>
                    <a:lnTo>
                      <a:pt x="14" y="4"/>
                    </a:lnTo>
                    <a:lnTo>
                      <a:pt x="6" y="30"/>
                    </a:lnTo>
                    <a:lnTo>
                      <a:pt x="4" y="32"/>
                    </a:lnTo>
                    <a:lnTo>
                      <a:pt x="2" y="36"/>
                    </a:lnTo>
                    <a:lnTo>
                      <a:pt x="2" y="38"/>
                    </a:lnTo>
                    <a:lnTo>
                      <a:pt x="0" y="38"/>
                    </a:lnTo>
                    <a:lnTo>
                      <a:pt x="10" y="70"/>
                    </a:lnTo>
                    <a:lnTo>
                      <a:pt x="10" y="68"/>
                    </a:lnTo>
                    <a:lnTo>
                      <a:pt x="12" y="68"/>
                    </a:lnTo>
                    <a:close/>
                  </a:path>
                </a:pathLst>
              </a:custGeom>
              <a:solidFill>
                <a:schemeClr val="tx2"/>
              </a:solidFill>
              <a:ln w="3175">
                <a:solidFill>
                  <a:schemeClr val="bg1"/>
                </a:solidFill>
                <a:round/>
                <a:headEnd/>
                <a:tailEnd/>
              </a:ln>
            </p:spPr>
            <p:txBody>
              <a:bodyPr/>
              <a:lstStyle/>
              <a:p>
                <a:endParaRPr lang="fr-FR" dirty="0"/>
              </a:p>
            </p:txBody>
          </p:sp>
          <p:sp>
            <p:nvSpPr>
              <p:cNvPr id="6070" name="Freeform 727"/>
              <p:cNvSpPr>
                <a:spLocks/>
              </p:cNvSpPr>
              <p:nvPr/>
            </p:nvSpPr>
            <p:spPr bwMode="auto">
              <a:xfrm>
                <a:off x="3292" y="2178"/>
                <a:ext cx="22" cy="70"/>
              </a:xfrm>
              <a:custGeom>
                <a:avLst/>
                <a:gdLst>
                  <a:gd name="T0" fmla="*/ 12 w 22"/>
                  <a:gd name="T1" fmla="*/ 68 h 70"/>
                  <a:gd name="T2" fmla="*/ 16 w 22"/>
                  <a:gd name="T3" fmla="*/ 44 h 70"/>
                  <a:gd name="T4" fmla="*/ 20 w 22"/>
                  <a:gd name="T5" fmla="*/ 38 h 70"/>
                  <a:gd name="T6" fmla="*/ 18 w 22"/>
                  <a:gd name="T7" fmla="*/ 36 h 70"/>
                  <a:gd name="T8" fmla="*/ 20 w 22"/>
                  <a:gd name="T9" fmla="*/ 34 h 70"/>
                  <a:gd name="T10" fmla="*/ 18 w 22"/>
                  <a:gd name="T11" fmla="*/ 32 h 70"/>
                  <a:gd name="T12" fmla="*/ 16 w 22"/>
                  <a:gd name="T13" fmla="*/ 34 h 70"/>
                  <a:gd name="T14" fmla="*/ 12 w 22"/>
                  <a:gd name="T15" fmla="*/ 34 h 70"/>
                  <a:gd name="T16" fmla="*/ 12 w 22"/>
                  <a:gd name="T17" fmla="*/ 36 h 70"/>
                  <a:gd name="T18" fmla="*/ 10 w 22"/>
                  <a:gd name="T19" fmla="*/ 34 h 70"/>
                  <a:gd name="T20" fmla="*/ 10 w 22"/>
                  <a:gd name="T21" fmla="*/ 32 h 70"/>
                  <a:gd name="T22" fmla="*/ 12 w 22"/>
                  <a:gd name="T23" fmla="*/ 32 h 70"/>
                  <a:gd name="T24" fmla="*/ 12 w 22"/>
                  <a:gd name="T25" fmla="*/ 28 h 70"/>
                  <a:gd name="T26" fmla="*/ 14 w 22"/>
                  <a:gd name="T27" fmla="*/ 28 h 70"/>
                  <a:gd name="T28" fmla="*/ 16 w 22"/>
                  <a:gd name="T29" fmla="*/ 28 h 70"/>
                  <a:gd name="T30" fmla="*/ 16 w 22"/>
                  <a:gd name="T31" fmla="*/ 26 h 70"/>
                  <a:gd name="T32" fmla="*/ 14 w 22"/>
                  <a:gd name="T33" fmla="*/ 26 h 70"/>
                  <a:gd name="T34" fmla="*/ 12 w 22"/>
                  <a:gd name="T35" fmla="*/ 26 h 70"/>
                  <a:gd name="T36" fmla="*/ 12 w 22"/>
                  <a:gd name="T37" fmla="*/ 24 h 70"/>
                  <a:gd name="T38" fmla="*/ 12 w 22"/>
                  <a:gd name="T39" fmla="*/ 20 h 70"/>
                  <a:gd name="T40" fmla="*/ 14 w 22"/>
                  <a:gd name="T41" fmla="*/ 18 h 70"/>
                  <a:gd name="T42" fmla="*/ 14 w 22"/>
                  <a:gd name="T43" fmla="*/ 16 h 70"/>
                  <a:gd name="T44" fmla="*/ 14 w 22"/>
                  <a:gd name="T45" fmla="*/ 14 h 70"/>
                  <a:gd name="T46" fmla="*/ 16 w 22"/>
                  <a:gd name="T47" fmla="*/ 14 h 70"/>
                  <a:gd name="T48" fmla="*/ 18 w 22"/>
                  <a:gd name="T49" fmla="*/ 14 h 70"/>
                  <a:gd name="T50" fmla="*/ 18 w 22"/>
                  <a:gd name="T51" fmla="*/ 16 h 70"/>
                  <a:gd name="T52" fmla="*/ 20 w 22"/>
                  <a:gd name="T53" fmla="*/ 16 h 70"/>
                  <a:gd name="T54" fmla="*/ 22 w 22"/>
                  <a:gd name="T55" fmla="*/ 12 h 70"/>
                  <a:gd name="T56" fmla="*/ 22 w 22"/>
                  <a:gd name="T57" fmla="*/ 10 h 70"/>
                  <a:gd name="T58" fmla="*/ 22 w 22"/>
                  <a:gd name="T59" fmla="*/ 8 h 70"/>
                  <a:gd name="T60" fmla="*/ 22 w 22"/>
                  <a:gd name="T61" fmla="*/ 6 h 70"/>
                  <a:gd name="T62" fmla="*/ 22 w 22"/>
                  <a:gd name="T63" fmla="*/ 4 h 70"/>
                  <a:gd name="T64" fmla="*/ 22 w 22"/>
                  <a:gd name="T65" fmla="*/ 2 h 70"/>
                  <a:gd name="T66" fmla="*/ 22 w 22"/>
                  <a:gd name="T67" fmla="*/ 0 h 70"/>
                  <a:gd name="T68" fmla="*/ 20 w 22"/>
                  <a:gd name="T69" fmla="*/ 2 h 70"/>
                  <a:gd name="T70" fmla="*/ 20 w 22"/>
                  <a:gd name="T71" fmla="*/ 4 h 70"/>
                  <a:gd name="T72" fmla="*/ 18 w 22"/>
                  <a:gd name="T73" fmla="*/ 6 h 70"/>
                  <a:gd name="T74" fmla="*/ 18 w 22"/>
                  <a:gd name="T75" fmla="*/ 4 h 70"/>
                  <a:gd name="T76" fmla="*/ 14 w 22"/>
                  <a:gd name="T77" fmla="*/ 4 h 70"/>
                  <a:gd name="T78" fmla="*/ 6 w 22"/>
                  <a:gd name="T79" fmla="*/ 30 h 70"/>
                  <a:gd name="T80" fmla="*/ 4 w 22"/>
                  <a:gd name="T81" fmla="*/ 32 h 70"/>
                  <a:gd name="T82" fmla="*/ 2 w 22"/>
                  <a:gd name="T83" fmla="*/ 36 h 70"/>
                  <a:gd name="T84" fmla="*/ 2 w 22"/>
                  <a:gd name="T85" fmla="*/ 38 h 70"/>
                  <a:gd name="T86" fmla="*/ 0 w 22"/>
                  <a:gd name="T87" fmla="*/ 38 h 70"/>
                  <a:gd name="T88" fmla="*/ 10 w 22"/>
                  <a:gd name="T89" fmla="*/ 70 h 70"/>
                  <a:gd name="T90" fmla="*/ 10 w 22"/>
                  <a:gd name="T91" fmla="*/ 68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
                  <a:gd name="T139" fmla="*/ 0 h 70"/>
                  <a:gd name="T140" fmla="*/ 22 w 22"/>
                  <a:gd name="T141" fmla="*/ 70 h 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 h="70">
                    <a:moveTo>
                      <a:pt x="12" y="68"/>
                    </a:moveTo>
                    <a:lnTo>
                      <a:pt x="16" y="44"/>
                    </a:lnTo>
                    <a:lnTo>
                      <a:pt x="20" y="38"/>
                    </a:lnTo>
                    <a:lnTo>
                      <a:pt x="18" y="36"/>
                    </a:lnTo>
                    <a:lnTo>
                      <a:pt x="20" y="34"/>
                    </a:lnTo>
                    <a:lnTo>
                      <a:pt x="18" y="32"/>
                    </a:lnTo>
                    <a:lnTo>
                      <a:pt x="16" y="34"/>
                    </a:lnTo>
                    <a:lnTo>
                      <a:pt x="12" y="34"/>
                    </a:lnTo>
                    <a:lnTo>
                      <a:pt x="12" y="36"/>
                    </a:lnTo>
                    <a:lnTo>
                      <a:pt x="10" y="34"/>
                    </a:lnTo>
                    <a:lnTo>
                      <a:pt x="10" y="32"/>
                    </a:lnTo>
                    <a:lnTo>
                      <a:pt x="12" y="32"/>
                    </a:lnTo>
                    <a:lnTo>
                      <a:pt x="12" y="28"/>
                    </a:lnTo>
                    <a:lnTo>
                      <a:pt x="14" y="28"/>
                    </a:lnTo>
                    <a:lnTo>
                      <a:pt x="16" y="28"/>
                    </a:lnTo>
                    <a:lnTo>
                      <a:pt x="16" y="26"/>
                    </a:lnTo>
                    <a:lnTo>
                      <a:pt x="14" y="26"/>
                    </a:lnTo>
                    <a:lnTo>
                      <a:pt x="12" y="26"/>
                    </a:lnTo>
                    <a:lnTo>
                      <a:pt x="12" y="24"/>
                    </a:lnTo>
                    <a:lnTo>
                      <a:pt x="12" y="20"/>
                    </a:lnTo>
                    <a:lnTo>
                      <a:pt x="14" y="18"/>
                    </a:lnTo>
                    <a:lnTo>
                      <a:pt x="14" y="16"/>
                    </a:lnTo>
                    <a:lnTo>
                      <a:pt x="14" y="14"/>
                    </a:lnTo>
                    <a:lnTo>
                      <a:pt x="16" y="14"/>
                    </a:lnTo>
                    <a:lnTo>
                      <a:pt x="18" y="14"/>
                    </a:lnTo>
                    <a:lnTo>
                      <a:pt x="18" y="16"/>
                    </a:lnTo>
                    <a:lnTo>
                      <a:pt x="20" y="16"/>
                    </a:lnTo>
                    <a:lnTo>
                      <a:pt x="22" y="12"/>
                    </a:lnTo>
                    <a:lnTo>
                      <a:pt x="22" y="10"/>
                    </a:lnTo>
                    <a:lnTo>
                      <a:pt x="22" y="8"/>
                    </a:lnTo>
                    <a:lnTo>
                      <a:pt x="22" y="6"/>
                    </a:lnTo>
                    <a:lnTo>
                      <a:pt x="22" y="4"/>
                    </a:lnTo>
                    <a:lnTo>
                      <a:pt x="22" y="2"/>
                    </a:lnTo>
                    <a:lnTo>
                      <a:pt x="22" y="0"/>
                    </a:lnTo>
                    <a:lnTo>
                      <a:pt x="20" y="2"/>
                    </a:lnTo>
                    <a:lnTo>
                      <a:pt x="20" y="4"/>
                    </a:lnTo>
                    <a:lnTo>
                      <a:pt x="18" y="6"/>
                    </a:lnTo>
                    <a:lnTo>
                      <a:pt x="18" y="4"/>
                    </a:lnTo>
                    <a:lnTo>
                      <a:pt x="14" y="4"/>
                    </a:lnTo>
                    <a:lnTo>
                      <a:pt x="6" y="30"/>
                    </a:lnTo>
                    <a:lnTo>
                      <a:pt x="4" y="32"/>
                    </a:lnTo>
                    <a:lnTo>
                      <a:pt x="2" y="36"/>
                    </a:lnTo>
                    <a:lnTo>
                      <a:pt x="2" y="38"/>
                    </a:lnTo>
                    <a:lnTo>
                      <a:pt x="0" y="38"/>
                    </a:lnTo>
                    <a:lnTo>
                      <a:pt x="10" y="70"/>
                    </a:lnTo>
                    <a:lnTo>
                      <a:pt x="10" y="68"/>
                    </a:lnTo>
                  </a:path>
                </a:pathLst>
              </a:custGeom>
              <a:solidFill>
                <a:schemeClr val="tx2"/>
              </a:solidFill>
              <a:ln w="3175">
                <a:solidFill>
                  <a:schemeClr val="bg1"/>
                </a:solidFill>
                <a:round/>
                <a:headEnd/>
                <a:tailEnd/>
              </a:ln>
            </p:spPr>
            <p:txBody>
              <a:bodyPr/>
              <a:lstStyle/>
              <a:p>
                <a:endParaRPr lang="fr-FR" dirty="0"/>
              </a:p>
            </p:txBody>
          </p:sp>
          <p:sp>
            <p:nvSpPr>
              <p:cNvPr id="6071" name="Freeform 728"/>
              <p:cNvSpPr>
                <a:spLocks/>
              </p:cNvSpPr>
              <p:nvPr/>
            </p:nvSpPr>
            <p:spPr bwMode="auto">
              <a:xfrm>
                <a:off x="3362" y="2102"/>
                <a:ext cx="146" cy="150"/>
              </a:xfrm>
              <a:custGeom>
                <a:avLst/>
                <a:gdLst>
                  <a:gd name="T0" fmla="*/ 146 w 146"/>
                  <a:gd name="T1" fmla="*/ 134 h 150"/>
                  <a:gd name="T2" fmla="*/ 144 w 146"/>
                  <a:gd name="T3" fmla="*/ 136 h 150"/>
                  <a:gd name="T4" fmla="*/ 140 w 146"/>
                  <a:gd name="T5" fmla="*/ 134 h 150"/>
                  <a:gd name="T6" fmla="*/ 138 w 146"/>
                  <a:gd name="T7" fmla="*/ 134 h 150"/>
                  <a:gd name="T8" fmla="*/ 132 w 146"/>
                  <a:gd name="T9" fmla="*/ 132 h 150"/>
                  <a:gd name="T10" fmla="*/ 128 w 146"/>
                  <a:gd name="T11" fmla="*/ 134 h 150"/>
                  <a:gd name="T12" fmla="*/ 122 w 146"/>
                  <a:gd name="T13" fmla="*/ 144 h 150"/>
                  <a:gd name="T14" fmla="*/ 118 w 146"/>
                  <a:gd name="T15" fmla="*/ 150 h 150"/>
                  <a:gd name="T16" fmla="*/ 90 w 146"/>
                  <a:gd name="T17" fmla="*/ 148 h 150"/>
                  <a:gd name="T18" fmla="*/ 74 w 146"/>
                  <a:gd name="T19" fmla="*/ 140 h 150"/>
                  <a:gd name="T20" fmla="*/ 72 w 146"/>
                  <a:gd name="T21" fmla="*/ 140 h 150"/>
                  <a:gd name="T22" fmla="*/ 72 w 146"/>
                  <a:gd name="T23" fmla="*/ 128 h 150"/>
                  <a:gd name="T24" fmla="*/ 64 w 146"/>
                  <a:gd name="T25" fmla="*/ 128 h 150"/>
                  <a:gd name="T26" fmla="*/ 62 w 146"/>
                  <a:gd name="T27" fmla="*/ 122 h 150"/>
                  <a:gd name="T28" fmla="*/ 6 w 146"/>
                  <a:gd name="T29" fmla="*/ 96 h 150"/>
                  <a:gd name="T30" fmla="*/ 0 w 146"/>
                  <a:gd name="T31" fmla="*/ 76 h 150"/>
                  <a:gd name="T32" fmla="*/ 34 w 146"/>
                  <a:gd name="T33" fmla="*/ 56 h 150"/>
                  <a:gd name="T34" fmla="*/ 38 w 146"/>
                  <a:gd name="T35" fmla="*/ 48 h 150"/>
                  <a:gd name="T36" fmla="*/ 40 w 146"/>
                  <a:gd name="T37" fmla="*/ 20 h 150"/>
                  <a:gd name="T38" fmla="*/ 48 w 146"/>
                  <a:gd name="T39" fmla="*/ 16 h 150"/>
                  <a:gd name="T40" fmla="*/ 52 w 146"/>
                  <a:gd name="T41" fmla="*/ 8 h 150"/>
                  <a:gd name="T42" fmla="*/ 64 w 146"/>
                  <a:gd name="T43" fmla="*/ 0 h 150"/>
                  <a:gd name="T44" fmla="*/ 70 w 146"/>
                  <a:gd name="T45" fmla="*/ 2 h 150"/>
                  <a:gd name="T46" fmla="*/ 82 w 146"/>
                  <a:gd name="T47" fmla="*/ 2 h 150"/>
                  <a:gd name="T48" fmla="*/ 84 w 146"/>
                  <a:gd name="T49" fmla="*/ 4 h 150"/>
                  <a:gd name="T50" fmla="*/ 88 w 146"/>
                  <a:gd name="T51" fmla="*/ 6 h 150"/>
                  <a:gd name="T52" fmla="*/ 90 w 146"/>
                  <a:gd name="T53" fmla="*/ 4 h 150"/>
                  <a:gd name="T54" fmla="*/ 92 w 146"/>
                  <a:gd name="T55" fmla="*/ 12 h 150"/>
                  <a:gd name="T56" fmla="*/ 94 w 146"/>
                  <a:gd name="T57" fmla="*/ 16 h 150"/>
                  <a:gd name="T58" fmla="*/ 98 w 146"/>
                  <a:gd name="T59" fmla="*/ 20 h 150"/>
                  <a:gd name="T60" fmla="*/ 100 w 146"/>
                  <a:gd name="T61" fmla="*/ 26 h 150"/>
                  <a:gd name="T62" fmla="*/ 102 w 146"/>
                  <a:gd name="T63" fmla="*/ 28 h 150"/>
                  <a:gd name="T64" fmla="*/ 114 w 146"/>
                  <a:gd name="T65" fmla="*/ 30 h 150"/>
                  <a:gd name="T66" fmla="*/ 112 w 146"/>
                  <a:gd name="T67" fmla="*/ 32 h 150"/>
                  <a:gd name="T68" fmla="*/ 110 w 146"/>
                  <a:gd name="T69" fmla="*/ 36 h 150"/>
                  <a:gd name="T70" fmla="*/ 112 w 146"/>
                  <a:gd name="T71" fmla="*/ 40 h 150"/>
                  <a:gd name="T72" fmla="*/ 106 w 146"/>
                  <a:gd name="T73" fmla="*/ 50 h 150"/>
                  <a:gd name="T74" fmla="*/ 106 w 146"/>
                  <a:gd name="T75" fmla="*/ 52 h 150"/>
                  <a:gd name="T76" fmla="*/ 102 w 146"/>
                  <a:gd name="T77" fmla="*/ 52 h 150"/>
                  <a:gd name="T78" fmla="*/ 102 w 146"/>
                  <a:gd name="T79" fmla="*/ 54 h 150"/>
                  <a:gd name="T80" fmla="*/ 100 w 146"/>
                  <a:gd name="T81" fmla="*/ 62 h 150"/>
                  <a:gd name="T82" fmla="*/ 100 w 146"/>
                  <a:gd name="T83" fmla="*/ 64 h 150"/>
                  <a:gd name="T84" fmla="*/ 100 w 146"/>
                  <a:gd name="T85" fmla="*/ 68 h 150"/>
                  <a:gd name="T86" fmla="*/ 102 w 146"/>
                  <a:gd name="T87" fmla="*/ 70 h 150"/>
                  <a:gd name="T88" fmla="*/ 104 w 146"/>
                  <a:gd name="T89" fmla="*/ 70 h 150"/>
                  <a:gd name="T90" fmla="*/ 104 w 146"/>
                  <a:gd name="T91" fmla="*/ 72 h 150"/>
                  <a:gd name="T92" fmla="*/ 106 w 146"/>
                  <a:gd name="T93" fmla="*/ 74 h 150"/>
                  <a:gd name="T94" fmla="*/ 108 w 146"/>
                  <a:gd name="T95" fmla="*/ 76 h 150"/>
                  <a:gd name="T96" fmla="*/ 108 w 146"/>
                  <a:gd name="T97" fmla="*/ 80 h 150"/>
                  <a:gd name="T98" fmla="*/ 122 w 146"/>
                  <a:gd name="T99" fmla="*/ 88 h 150"/>
                  <a:gd name="T100" fmla="*/ 126 w 146"/>
                  <a:gd name="T101" fmla="*/ 90 h 150"/>
                  <a:gd name="T102" fmla="*/ 134 w 146"/>
                  <a:gd name="T103" fmla="*/ 104 h 150"/>
                  <a:gd name="T104" fmla="*/ 132 w 146"/>
                  <a:gd name="T105" fmla="*/ 116 h 150"/>
                  <a:gd name="T106" fmla="*/ 136 w 146"/>
                  <a:gd name="T107" fmla="*/ 118 h 150"/>
                  <a:gd name="T108" fmla="*/ 138 w 146"/>
                  <a:gd name="T109" fmla="*/ 124 h 150"/>
                  <a:gd name="T110" fmla="*/ 144 w 146"/>
                  <a:gd name="T111" fmla="*/ 134 h 150"/>
                  <a:gd name="T112" fmla="*/ 146 w 146"/>
                  <a:gd name="T113" fmla="*/ 134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150"/>
                  <a:gd name="T173" fmla="*/ 146 w 146"/>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150">
                    <a:moveTo>
                      <a:pt x="146" y="134"/>
                    </a:moveTo>
                    <a:lnTo>
                      <a:pt x="144" y="136"/>
                    </a:lnTo>
                    <a:lnTo>
                      <a:pt x="140" y="134"/>
                    </a:lnTo>
                    <a:lnTo>
                      <a:pt x="138" y="134"/>
                    </a:lnTo>
                    <a:lnTo>
                      <a:pt x="132" y="132"/>
                    </a:lnTo>
                    <a:lnTo>
                      <a:pt x="128" y="134"/>
                    </a:lnTo>
                    <a:lnTo>
                      <a:pt x="122" y="144"/>
                    </a:lnTo>
                    <a:lnTo>
                      <a:pt x="118" y="150"/>
                    </a:lnTo>
                    <a:lnTo>
                      <a:pt x="90" y="148"/>
                    </a:lnTo>
                    <a:lnTo>
                      <a:pt x="74" y="140"/>
                    </a:lnTo>
                    <a:lnTo>
                      <a:pt x="72" y="140"/>
                    </a:lnTo>
                    <a:lnTo>
                      <a:pt x="72" y="128"/>
                    </a:lnTo>
                    <a:lnTo>
                      <a:pt x="64" y="128"/>
                    </a:lnTo>
                    <a:lnTo>
                      <a:pt x="62" y="122"/>
                    </a:lnTo>
                    <a:lnTo>
                      <a:pt x="6" y="96"/>
                    </a:lnTo>
                    <a:lnTo>
                      <a:pt x="0" y="76"/>
                    </a:lnTo>
                    <a:lnTo>
                      <a:pt x="34" y="56"/>
                    </a:lnTo>
                    <a:lnTo>
                      <a:pt x="38" y="48"/>
                    </a:lnTo>
                    <a:lnTo>
                      <a:pt x="40" y="20"/>
                    </a:lnTo>
                    <a:lnTo>
                      <a:pt x="48" y="16"/>
                    </a:lnTo>
                    <a:lnTo>
                      <a:pt x="52" y="8"/>
                    </a:lnTo>
                    <a:lnTo>
                      <a:pt x="64" y="0"/>
                    </a:lnTo>
                    <a:lnTo>
                      <a:pt x="70" y="2"/>
                    </a:lnTo>
                    <a:lnTo>
                      <a:pt x="82" y="2"/>
                    </a:lnTo>
                    <a:lnTo>
                      <a:pt x="84" y="4"/>
                    </a:lnTo>
                    <a:lnTo>
                      <a:pt x="88" y="6"/>
                    </a:lnTo>
                    <a:lnTo>
                      <a:pt x="90" y="4"/>
                    </a:lnTo>
                    <a:lnTo>
                      <a:pt x="92" y="12"/>
                    </a:lnTo>
                    <a:lnTo>
                      <a:pt x="94" y="16"/>
                    </a:lnTo>
                    <a:lnTo>
                      <a:pt x="98" y="20"/>
                    </a:lnTo>
                    <a:lnTo>
                      <a:pt x="100" y="26"/>
                    </a:lnTo>
                    <a:lnTo>
                      <a:pt x="102" y="28"/>
                    </a:lnTo>
                    <a:lnTo>
                      <a:pt x="114" y="30"/>
                    </a:lnTo>
                    <a:lnTo>
                      <a:pt x="112" y="32"/>
                    </a:lnTo>
                    <a:lnTo>
                      <a:pt x="110" y="36"/>
                    </a:lnTo>
                    <a:lnTo>
                      <a:pt x="112" y="40"/>
                    </a:lnTo>
                    <a:lnTo>
                      <a:pt x="106" y="50"/>
                    </a:lnTo>
                    <a:lnTo>
                      <a:pt x="106" y="52"/>
                    </a:lnTo>
                    <a:lnTo>
                      <a:pt x="102" y="52"/>
                    </a:lnTo>
                    <a:lnTo>
                      <a:pt x="102" y="54"/>
                    </a:lnTo>
                    <a:lnTo>
                      <a:pt x="100" y="62"/>
                    </a:lnTo>
                    <a:lnTo>
                      <a:pt x="100" y="64"/>
                    </a:lnTo>
                    <a:lnTo>
                      <a:pt x="100" y="68"/>
                    </a:lnTo>
                    <a:lnTo>
                      <a:pt x="102" y="70"/>
                    </a:lnTo>
                    <a:lnTo>
                      <a:pt x="104" y="70"/>
                    </a:lnTo>
                    <a:lnTo>
                      <a:pt x="104" y="72"/>
                    </a:lnTo>
                    <a:lnTo>
                      <a:pt x="106" y="74"/>
                    </a:lnTo>
                    <a:lnTo>
                      <a:pt x="108" y="76"/>
                    </a:lnTo>
                    <a:lnTo>
                      <a:pt x="108" y="80"/>
                    </a:lnTo>
                    <a:lnTo>
                      <a:pt x="122" y="88"/>
                    </a:lnTo>
                    <a:lnTo>
                      <a:pt x="126" y="90"/>
                    </a:lnTo>
                    <a:lnTo>
                      <a:pt x="134" y="104"/>
                    </a:lnTo>
                    <a:lnTo>
                      <a:pt x="132" y="116"/>
                    </a:lnTo>
                    <a:lnTo>
                      <a:pt x="136" y="118"/>
                    </a:lnTo>
                    <a:lnTo>
                      <a:pt x="138" y="124"/>
                    </a:lnTo>
                    <a:lnTo>
                      <a:pt x="144" y="134"/>
                    </a:lnTo>
                    <a:lnTo>
                      <a:pt x="146" y="134"/>
                    </a:lnTo>
                    <a:close/>
                  </a:path>
                </a:pathLst>
              </a:custGeom>
              <a:solidFill>
                <a:schemeClr val="tx2"/>
              </a:solidFill>
              <a:ln w="3175">
                <a:solidFill>
                  <a:schemeClr val="bg1"/>
                </a:solidFill>
                <a:round/>
                <a:headEnd/>
                <a:tailEnd/>
              </a:ln>
            </p:spPr>
            <p:txBody>
              <a:bodyPr/>
              <a:lstStyle/>
              <a:p>
                <a:endParaRPr lang="fr-FR" dirty="0"/>
              </a:p>
            </p:txBody>
          </p:sp>
          <p:sp>
            <p:nvSpPr>
              <p:cNvPr id="6072" name="Freeform 729"/>
              <p:cNvSpPr>
                <a:spLocks/>
              </p:cNvSpPr>
              <p:nvPr/>
            </p:nvSpPr>
            <p:spPr bwMode="auto">
              <a:xfrm>
                <a:off x="3362" y="2102"/>
                <a:ext cx="146" cy="150"/>
              </a:xfrm>
              <a:custGeom>
                <a:avLst/>
                <a:gdLst>
                  <a:gd name="T0" fmla="*/ 146 w 146"/>
                  <a:gd name="T1" fmla="*/ 134 h 150"/>
                  <a:gd name="T2" fmla="*/ 144 w 146"/>
                  <a:gd name="T3" fmla="*/ 136 h 150"/>
                  <a:gd name="T4" fmla="*/ 140 w 146"/>
                  <a:gd name="T5" fmla="*/ 134 h 150"/>
                  <a:gd name="T6" fmla="*/ 138 w 146"/>
                  <a:gd name="T7" fmla="*/ 134 h 150"/>
                  <a:gd name="T8" fmla="*/ 132 w 146"/>
                  <a:gd name="T9" fmla="*/ 132 h 150"/>
                  <a:gd name="T10" fmla="*/ 128 w 146"/>
                  <a:gd name="T11" fmla="*/ 134 h 150"/>
                  <a:gd name="T12" fmla="*/ 122 w 146"/>
                  <a:gd name="T13" fmla="*/ 144 h 150"/>
                  <a:gd name="T14" fmla="*/ 118 w 146"/>
                  <a:gd name="T15" fmla="*/ 150 h 150"/>
                  <a:gd name="T16" fmla="*/ 90 w 146"/>
                  <a:gd name="T17" fmla="*/ 148 h 150"/>
                  <a:gd name="T18" fmla="*/ 74 w 146"/>
                  <a:gd name="T19" fmla="*/ 140 h 150"/>
                  <a:gd name="T20" fmla="*/ 72 w 146"/>
                  <a:gd name="T21" fmla="*/ 140 h 150"/>
                  <a:gd name="T22" fmla="*/ 72 w 146"/>
                  <a:gd name="T23" fmla="*/ 128 h 150"/>
                  <a:gd name="T24" fmla="*/ 64 w 146"/>
                  <a:gd name="T25" fmla="*/ 128 h 150"/>
                  <a:gd name="T26" fmla="*/ 62 w 146"/>
                  <a:gd name="T27" fmla="*/ 122 h 150"/>
                  <a:gd name="T28" fmla="*/ 6 w 146"/>
                  <a:gd name="T29" fmla="*/ 96 h 150"/>
                  <a:gd name="T30" fmla="*/ 0 w 146"/>
                  <a:gd name="T31" fmla="*/ 76 h 150"/>
                  <a:gd name="T32" fmla="*/ 34 w 146"/>
                  <a:gd name="T33" fmla="*/ 56 h 150"/>
                  <a:gd name="T34" fmla="*/ 38 w 146"/>
                  <a:gd name="T35" fmla="*/ 48 h 150"/>
                  <a:gd name="T36" fmla="*/ 40 w 146"/>
                  <a:gd name="T37" fmla="*/ 20 h 150"/>
                  <a:gd name="T38" fmla="*/ 48 w 146"/>
                  <a:gd name="T39" fmla="*/ 16 h 150"/>
                  <a:gd name="T40" fmla="*/ 52 w 146"/>
                  <a:gd name="T41" fmla="*/ 8 h 150"/>
                  <a:gd name="T42" fmla="*/ 64 w 146"/>
                  <a:gd name="T43" fmla="*/ 0 h 150"/>
                  <a:gd name="T44" fmla="*/ 70 w 146"/>
                  <a:gd name="T45" fmla="*/ 2 h 150"/>
                  <a:gd name="T46" fmla="*/ 82 w 146"/>
                  <a:gd name="T47" fmla="*/ 2 h 150"/>
                  <a:gd name="T48" fmla="*/ 84 w 146"/>
                  <a:gd name="T49" fmla="*/ 4 h 150"/>
                  <a:gd name="T50" fmla="*/ 88 w 146"/>
                  <a:gd name="T51" fmla="*/ 6 h 150"/>
                  <a:gd name="T52" fmla="*/ 90 w 146"/>
                  <a:gd name="T53" fmla="*/ 4 h 150"/>
                  <a:gd name="T54" fmla="*/ 92 w 146"/>
                  <a:gd name="T55" fmla="*/ 12 h 150"/>
                  <a:gd name="T56" fmla="*/ 94 w 146"/>
                  <a:gd name="T57" fmla="*/ 16 h 150"/>
                  <a:gd name="T58" fmla="*/ 98 w 146"/>
                  <a:gd name="T59" fmla="*/ 20 h 150"/>
                  <a:gd name="T60" fmla="*/ 100 w 146"/>
                  <a:gd name="T61" fmla="*/ 26 h 150"/>
                  <a:gd name="T62" fmla="*/ 102 w 146"/>
                  <a:gd name="T63" fmla="*/ 28 h 150"/>
                  <a:gd name="T64" fmla="*/ 114 w 146"/>
                  <a:gd name="T65" fmla="*/ 30 h 150"/>
                  <a:gd name="T66" fmla="*/ 112 w 146"/>
                  <a:gd name="T67" fmla="*/ 32 h 150"/>
                  <a:gd name="T68" fmla="*/ 110 w 146"/>
                  <a:gd name="T69" fmla="*/ 36 h 150"/>
                  <a:gd name="T70" fmla="*/ 112 w 146"/>
                  <a:gd name="T71" fmla="*/ 40 h 150"/>
                  <a:gd name="T72" fmla="*/ 106 w 146"/>
                  <a:gd name="T73" fmla="*/ 50 h 150"/>
                  <a:gd name="T74" fmla="*/ 106 w 146"/>
                  <a:gd name="T75" fmla="*/ 52 h 150"/>
                  <a:gd name="T76" fmla="*/ 102 w 146"/>
                  <a:gd name="T77" fmla="*/ 52 h 150"/>
                  <a:gd name="T78" fmla="*/ 102 w 146"/>
                  <a:gd name="T79" fmla="*/ 54 h 150"/>
                  <a:gd name="T80" fmla="*/ 100 w 146"/>
                  <a:gd name="T81" fmla="*/ 62 h 150"/>
                  <a:gd name="T82" fmla="*/ 100 w 146"/>
                  <a:gd name="T83" fmla="*/ 64 h 150"/>
                  <a:gd name="T84" fmla="*/ 100 w 146"/>
                  <a:gd name="T85" fmla="*/ 68 h 150"/>
                  <a:gd name="T86" fmla="*/ 102 w 146"/>
                  <a:gd name="T87" fmla="*/ 70 h 150"/>
                  <a:gd name="T88" fmla="*/ 104 w 146"/>
                  <a:gd name="T89" fmla="*/ 70 h 150"/>
                  <a:gd name="T90" fmla="*/ 104 w 146"/>
                  <a:gd name="T91" fmla="*/ 72 h 150"/>
                  <a:gd name="T92" fmla="*/ 106 w 146"/>
                  <a:gd name="T93" fmla="*/ 74 h 150"/>
                  <a:gd name="T94" fmla="*/ 108 w 146"/>
                  <a:gd name="T95" fmla="*/ 76 h 150"/>
                  <a:gd name="T96" fmla="*/ 108 w 146"/>
                  <a:gd name="T97" fmla="*/ 80 h 150"/>
                  <a:gd name="T98" fmla="*/ 122 w 146"/>
                  <a:gd name="T99" fmla="*/ 88 h 150"/>
                  <a:gd name="T100" fmla="*/ 126 w 146"/>
                  <a:gd name="T101" fmla="*/ 90 h 150"/>
                  <a:gd name="T102" fmla="*/ 134 w 146"/>
                  <a:gd name="T103" fmla="*/ 104 h 150"/>
                  <a:gd name="T104" fmla="*/ 132 w 146"/>
                  <a:gd name="T105" fmla="*/ 116 h 150"/>
                  <a:gd name="T106" fmla="*/ 136 w 146"/>
                  <a:gd name="T107" fmla="*/ 118 h 150"/>
                  <a:gd name="T108" fmla="*/ 138 w 146"/>
                  <a:gd name="T109" fmla="*/ 124 h 150"/>
                  <a:gd name="T110" fmla="*/ 144 w 146"/>
                  <a:gd name="T111" fmla="*/ 134 h 1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
                  <a:gd name="T169" fmla="*/ 0 h 150"/>
                  <a:gd name="T170" fmla="*/ 146 w 146"/>
                  <a:gd name="T171" fmla="*/ 150 h 1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 h="150">
                    <a:moveTo>
                      <a:pt x="146" y="134"/>
                    </a:moveTo>
                    <a:lnTo>
                      <a:pt x="144" y="136"/>
                    </a:lnTo>
                    <a:lnTo>
                      <a:pt x="140" y="134"/>
                    </a:lnTo>
                    <a:lnTo>
                      <a:pt x="138" y="134"/>
                    </a:lnTo>
                    <a:lnTo>
                      <a:pt x="132" y="132"/>
                    </a:lnTo>
                    <a:lnTo>
                      <a:pt x="128" y="134"/>
                    </a:lnTo>
                    <a:lnTo>
                      <a:pt x="122" y="144"/>
                    </a:lnTo>
                    <a:lnTo>
                      <a:pt x="118" y="150"/>
                    </a:lnTo>
                    <a:lnTo>
                      <a:pt x="90" y="148"/>
                    </a:lnTo>
                    <a:lnTo>
                      <a:pt x="74" y="140"/>
                    </a:lnTo>
                    <a:lnTo>
                      <a:pt x="72" y="140"/>
                    </a:lnTo>
                    <a:lnTo>
                      <a:pt x="72" y="128"/>
                    </a:lnTo>
                    <a:lnTo>
                      <a:pt x="64" y="128"/>
                    </a:lnTo>
                    <a:lnTo>
                      <a:pt x="62" y="122"/>
                    </a:lnTo>
                    <a:lnTo>
                      <a:pt x="6" y="96"/>
                    </a:lnTo>
                    <a:lnTo>
                      <a:pt x="0" y="76"/>
                    </a:lnTo>
                    <a:lnTo>
                      <a:pt x="34" y="56"/>
                    </a:lnTo>
                    <a:lnTo>
                      <a:pt x="38" y="48"/>
                    </a:lnTo>
                    <a:lnTo>
                      <a:pt x="40" y="20"/>
                    </a:lnTo>
                    <a:lnTo>
                      <a:pt x="48" y="16"/>
                    </a:lnTo>
                    <a:lnTo>
                      <a:pt x="52" y="8"/>
                    </a:lnTo>
                    <a:lnTo>
                      <a:pt x="64" y="0"/>
                    </a:lnTo>
                    <a:lnTo>
                      <a:pt x="70" y="2"/>
                    </a:lnTo>
                    <a:lnTo>
                      <a:pt x="82" y="2"/>
                    </a:lnTo>
                    <a:lnTo>
                      <a:pt x="84" y="4"/>
                    </a:lnTo>
                    <a:lnTo>
                      <a:pt x="88" y="6"/>
                    </a:lnTo>
                    <a:lnTo>
                      <a:pt x="90" y="4"/>
                    </a:lnTo>
                    <a:lnTo>
                      <a:pt x="92" y="12"/>
                    </a:lnTo>
                    <a:lnTo>
                      <a:pt x="94" y="16"/>
                    </a:lnTo>
                    <a:lnTo>
                      <a:pt x="98" y="20"/>
                    </a:lnTo>
                    <a:lnTo>
                      <a:pt x="100" y="26"/>
                    </a:lnTo>
                    <a:lnTo>
                      <a:pt x="102" y="28"/>
                    </a:lnTo>
                    <a:lnTo>
                      <a:pt x="114" y="30"/>
                    </a:lnTo>
                    <a:lnTo>
                      <a:pt x="112" y="32"/>
                    </a:lnTo>
                    <a:lnTo>
                      <a:pt x="110" y="36"/>
                    </a:lnTo>
                    <a:lnTo>
                      <a:pt x="112" y="40"/>
                    </a:lnTo>
                    <a:lnTo>
                      <a:pt x="106" y="50"/>
                    </a:lnTo>
                    <a:lnTo>
                      <a:pt x="106" y="52"/>
                    </a:lnTo>
                    <a:lnTo>
                      <a:pt x="102" y="52"/>
                    </a:lnTo>
                    <a:lnTo>
                      <a:pt x="102" y="54"/>
                    </a:lnTo>
                    <a:lnTo>
                      <a:pt x="100" y="62"/>
                    </a:lnTo>
                    <a:lnTo>
                      <a:pt x="100" y="64"/>
                    </a:lnTo>
                    <a:lnTo>
                      <a:pt x="100" y="68"/>
                    </a:lnTo>
                    <a:lnTo>
                      <a:pt x="102" y="70"/>
                    </a:lnTo>
                    <a:lnTo>
                      <a:pt x="104" y="70"/>
                    </a:lnTo>
                    <a:lnTo>
                      <a:pt x="104" y="72"/>
                    </a:lnTo>
                    <a:lnTo>
                      <a:pt x="106" y="74"/>
                    </a:lnTo>
                    <a:lnTo>
                      <a:pt x="108" y="76"/>
                    </a:lnTo>
                    <a:lnTo>
                      <a:pt x="108" y="80"/>
                    </a:lnTo>
                    <a:lnTo>
                      <a:pt x="122" y="88"/>
                    </a:lnTo>
                    <a:lnTo>
                      <a:pt x="126" y="90"/>
                    </a:lnTo>
                    <a:lnTo>
                      <a:pt x="134" y="104"/>
                    </a:lnTo>
                    <a:lnTo>
                      <a:pt x="132" y="116"/>
                    </a:lnTo>
                    <a:lnTo>
                      <a:pt x="136" y="118"/>
                    </a:lnTo>
                    <a:lnTo>
                      <a:pt x="138" y="124"/>
                    </a:lnTo>
                    <a:lnTo>
                      <a:pt x="144" y="134"/>
                    </a:lnTo>
                  </a:path>
                </a:pathLst>
              </a:custGeom>
              <a:solidFill>
                <a:schemeClr val="tx2"/>
              </a:solidFill>
              <a:ln w="3175">
                <a:solidFill>
                  <a:schemeClr val="bg1"/>
                </a:solidFill>
                <a:round/>
                <a:headEnd/>
                <a:tailEnd/>
              </a:ln>
            </p:spPr>
            <p:txBody>
              <a:bodyPr/>
              <a:lstStyle/>
              <a:p>
                <a:endParaRPr lang="fr-FR" dirty="0"/>
              </a:p>
            </p:txBody>
          </p:sp>
          <p:sp>
            <p:nvSpPr>
              <p:cNvPr id="6073" name="Freeform 730"/>
              <p:cNvSpPr>
                <a:spLocks/>
              </p:cNvSpPr>
              <p:nvPr/>
            </p:nvSpPr>
            <p:spPr bwMode="auto">
              <a:xfrm>
                <a:off x="3542" y="2301"/>
                <a:ext cx="12" cy="26"/>
              </a:xfrm>
              <a:custGeom>
                <a:avLst/>
                <a:gdLst>
                  <a:gd name="T0" fmla="*/ 4 w 12"/>
                  <a:gd name="T1" fmla="*/ 26 h 26"/>
                  <a:gd name="T2" fmla="*/ 10 w 12"/>
                  <a:gd name="T3" fmla="*/ 24 h 26"/>
                  <a:gd name="T4" fmla="*/ 10 w 12"/>
                  <a:gd name="T5" fmla="*/ 22 h 26"/>
                  <a:gd name="T6" fmla="*/ 12 w 12"/>
                  <a:gd name="T7" fmla="*/ 20 h 26"/>
                  <a:gd name="T8" fmla="*/ 12 w 12"/>
                  <a:gd name="T9" fmla="*/ 18 h 26"/>
                  <a:gd name="T10" fmla="*/ 12 w 12"/>
                  <a:gd name="T11" fmla="*/ 14 h 26"/>
                  <a:gd name="T12" fmla="*/ 10 w 12"/>
                  <a:gd name="T13" fmla="*/ 12 h 26"/>
                  <a:gd name="T14" fmla="*/ 10 w 12"/>
                  <a:gd name="T15" fmla="*/ 8 h 26"/>
                  <a:gd name="T16" fmla="*/ 12 w 12"/>
                  <a:gd name="T17" fmla="*/ 8 h 26"/>
                  <a:gd name="T18" fmla="*/ 10 w 12"/>
                  <a:gd name="T19" fmla="*/ 8 h 26"/>
                  <a:gd name="T20" fmla="*/ 12 w 12"/>
                  <a:gd name="T21" fmla="*/ 6 h 26"/>
                  <a:gd name="T22" fmla="*/ 12 w 12"/>
                  <a:gd name="T23" fmla="*/ 4 h 26"/>
                  <a:gd name="T24" fmla="*/ 12 w 12"/>
                  <a:gd name="T25" fmla="*/ 2 h 26"/>
                  <a:gd name="T26" fmla="*/ 10 w 12"/>
                  <a:gd name="T27" fmla="*/ 2 h 26"/>
                  <a:gd name="T28" fmla="*/ 8 w 12"/>
                  <a:gd name="T29" fmla="*/ 0 h 26"/>
                  <a:gd name="T30" fmla="*/ 6 w 12"/>
                  <a:gd name="T31" fmla="*/ 0 h 26"/>
                  <a:gd name="T32" fmla="*/ 4 w 12"/>
                  <a:gd name="T33" fmla="*/ 0 h 26"/>
                  <a:gd name="T34" fmla="*/ 2 w 12"/>
                  <a:gd name="T35" fmla="*/ 8 h 26"/>
                  <a:gd name="T36" fmla="*/ 0 w 12"/>
                  <a:gd name="T37" fmla="*/ 10 h 26"/>
                  <a:gd name="T38" fmla="*/ 0 w 12"/>
                  <a:gd name="T39" fmla="*/ 12 h 26"/>
                  <a:gd name="T40" fmla="*/ 0 w 12"/>
                  <a:gd name="T41" fmla="*/ 14 h 26"/>
                  <a:gd name="T42" fmla="*/ 0 w 12"/>
                  <a:gd name="T43" fmla="*/ 16 h 26"/>
                  <a:gd name="T44" fmla="*/ 0 w 12"/>
                  <a:gd name="T45" fmla="*/ 20 h 26"/>
                  <a:gd name="T46" fmla="*/ 0 w 12"/>
                  <a:gd name="T47" fmla="*/ 22 h 26"/>
                  <a:gd name="T48" fmla="*/ 2 w 12"/>
                  <a:gd name="T49" fmla="*/ 26 h 26"/>
                  <a:gd name="T50" fmla="*/ 2 w 12"/>
                  <a:gd name="T51" fmla="*/ 26 h 26"/>
                  <a:gd name="T52" fmla="*/ 4 w 12"/>
                  <a:gd name="T53" fmla="*/ 2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
                  <a:gd name="T82" fmla="*/ 0 h 26"/>
                  <a:gd name="T83" fmla="*/ 12 w 1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 h="26">
                    <a:moveTo>
                      <a:pt x="4" y="26"/>
                    </a:moveTo>
                    <a:lnTo>
                      <a:pt x="10" y="24"/>
                    </a:lnTo>
                    <a:lnTo>
                      <a:pt x="10" y="22"/>
                    </a:lnTo>
                    <a:lnTo>
                      <a:pt x="12" y="20"/>
                    </a:lnTo>
                    <a:lnTo>
                      <a:pt x="12" y="18"/>
                    </a:lnTo>
                    <a:lnTo>
                      <a:pt x="12" y="14"/>
                    </a:lnTo>
                    <a:lnTo>
                      <a:pt x="10" y="12"/>
                    </a:lnTo>
                    <a:lnTo>
                      <a:pt x="10" y="8"/>
                    </a:lnTo>
                    <a:lnTo>
                      <a:pt x="12" y="8"/>
                    </a:lnTo>
                    <a:lnTo>
                      <a:pt x="10" y="8"/>
                    </a:lnTo>
                    <a:lnTo>
                      <a:pt x="12" y="6"/>
                    </a:lnTo>
                    <a:lnTo>
                      <a:pt x="12" y="4"/>
                    </a:lnTo>
                    <a:lnTo>
                      <a:pt x="12" y="2"/>
                    </a:lnTo>
                    <a:lnTo>
                      <a:pt x="10" y="2"/>
                    </a:lnTo>
                    <a:lnTo>
                      <a:pt x="8" y="0"/>
                    </a:lnTo>
                    <a:lnTo>
                      <a:pt x="6" y="0"/>
                    </a:lnTo>
                    <a:lnTo>
                      <a:pt x="4" y="0"/>
                    </a:lnTo>
                    <a:lnTo>
                      <a:pt x="2" y="8"/>
                    </a:lnTo>
                    <a:lnTo>
                      <a:pt x="0" y="10"/>
                    </a:lnTo>
                    <a:lnTo>
                      <a:pt x="0" y="12"/>
                    </a:lnTo>
                    <a:lnTo>
                      <a:pt x="0" y="14"/>
                    </a:lnTo>
                    <a:lnTo>
                      <a:pt x="0" y="16"/>
                    </a:lnTo>
                    <a:lnTo>
                      <a:pt x="0" y="20"/>
                    </a:lnTo>
                    <a:lnTo>
                      <a:pt x="0" y="22"/>
                    </a:lnTo>
                    <a:lnTo>
                      <a:pt x="2" y="26"/>
                    </a:lnTo>
                    <a:lnTo>
                      <a:pt x="4" y="26"/>
                    </a:lnTo>
                    <a:close/>
                  </a:path>
                </a:pathLst>
              </a:custGeom>
              <a:solidFill>
                <a:schemeClr val="tx2"/>
              </a:solidFill>
              <a:ln w="3175">
                <a:solidFill>
                  <a:schemeClr val="bg1"/>
                </a:solidFill>
                <a:round/>
                <a:headEnd/>
                <a:tailEnd/>
              </a:ln>
            </p:spPr>
            <p:txBody>
              <a:bodyPr/>
              <a:lstStyle/>
              <a:p>
                <a:endParaRPr lang="fr-FR" dirty="0"/>
              </a:p>
            </p:txBody>
          </p:sp>
          <p:sp>
            <p:nvSpPr>
              <p:cNvPr id="6074" name="Freeform 731"/>
              <p:cNvSpPr>
                <a:spLocks/>
              </p:cNvSpPr>
              <p:nvPr/>
            </p:nvSpPr>
            <p:spPr bwMode="auto">
              <a:xfrm>
                <a:off x="3542" y="2301"/>
                <a:ext cx="12" cy="26"/>
              </a:xfrm>
              <a:custGeom>
                <a:avLst/>
                <a:gdLst>
                  <a:gd name="T0" fmla="*/ 4 w 12"/>
                  <a:gd name="T1" fmla="*/ 26 h 26"/>
                  <a:gd name="T2" fmla="*/ 10 w 12"/>
                  <a:gd name="T3" fmla="*/ 24 h 26"/>
                  <a:gd name="T4" fmla="*/ 10 w 12"/>
                  <a:gd name="T5" fmla="*/ 22 h 26"/>
                  <a:gd name="T6" fmla="*/ 12 w 12"/>
                  <a:gd name="T7" fmla="*/ 20 h 26"/>
                  <a:gd name="T8" fmla="*/ 12 w 12"/>
                  <a:gd name="T9" fmla="*/ 18 h 26"/>
                  <a:gd name="T10" fmla="*/ 12 w 12"/>
                  <a:gd name="T11" fmla="*/ 14 h 26"/>
                  <a:gd name="T12" fmla="*/ 10 w 12"/>
                  <a:gd name="T13" fmla="*/ 12 h 26"/>
                  <a:gd name="T14" fmla="*/ 10 w 12"/>
                  <a:gd name="T15" fmla="*/ 8 h 26"/>
                  <a:gd name="T16" fmla="*/ 12 w 12"/>
                  <a:gd name="T17" fmla="*/ 8 h 26"/>
                  <a:gd name="T18" fmla="*/ 10 w 12"/>
                  <a:gd name="T19" fmla="*/ 8 h 26"/>
                  <a:gd name="T20" fmla="*/ 12 w 12"/>
                  <a:gd name="T21" fmla="*/ 6 h 26"/>
                  <a:gd name="T22" fmla="*/ 12 w 12"/>
                  <a:gd name="T23" fmla="*/ 4 h 26"/>
                  <a:gd name="T24" fmla="*/ 12 w 12"/>
                  <a:gd name="T25" fmla="*/ 2 h 26"/>
                  <a:gd name="T26" fmla="*/ 10 w 12"/>
                  <a:gd name="T27" fmla="*/ 2 h 26"/>
                  <a:gd name="T28" fmla="*/ 8 w 12"/>
                  <a:gd name="T29" fmla="*/ 0 h 26"/>
                  <a:gd name="T30" fmla="*/ 6 w 12"/>
                  <a:gd name="T31" fmla="*/ 0 h 26"/>
                  <a:gd name="T32" fmla="*/ 4 w 12"/>
                  <a:gd name="T33" fmla="*/ 0 h 26"/>
                  <a:gd name="T34" fmla="*/ 2 w 12"/>
                  <a:gd name="T35" fmla="*/ 8 h 26"/>
                  <a:gd name="T36" fmla="*/ 0 w 12"/>
                  <a:gd name="T37" fmla="*/ 10 h 26"/>
                  <a:gd name="T38" fmla="*/ 0 w 12"/>
                  <a:gd name="T39" fmla="*/ 12 h 26"/>
                  <a:gd name="T40" fmla="*/ 0 w 12"/>
                  <a:gd name="T41" fmla="*/ 14 h 26"/>
                  <a:gd name="T42" fmla="*/ 0 w 12"/>
                  <a:gd name="T43" fmla="*/ 16 h 26"/>
                  <a:gd name="T44" fmla="*/ 0 w 12"/>
                  <a:gd name="T45" fmla="*/ 20 h 26"/>
                  <a:gd name="T46" fmla="*/ 0 w 12"/>
                  <a:gd name="T47" fmla="*/ 22 h 26"/>
                  <a:gd name="T48" fmla="*/ 2 w 12"/>
                  <a:gd name="T49" fmla="*/ 26 h 26"/>
                  <a:gd name="T50" fmla="*/ 2 w 12"/>
                  <a:gd name="T51" fmla="*/ 26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26"/>
                  <a:gd name="T80" fmla="*/ 12 w 12"/>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26">
                    <a:moveTo>
                      <a:pt x="4" y="26"/>
                    </a:moveTo>
                    <a:lnTo>
                      <a:pt x="10" y="24"/>
                    </a:lnTo>
                    <a:lnTo>
                      <a:pt x="10" y="22"/>
                    </a:lnTo>
                    <a:lnTo>
                      <a:pt x="12" y="20"/>
                    </a:lnTo>
                    <a:lnTo>
                      <a:pt x="12" y="18"/>
                    </a:lnTo>
                    <a:lnTo>
                      <a:pt x="12" y="14"/>
                    </a:lnTo>
                    <a:lnTo>
                      <a:pt x="10" y="12"/>
                    </a:lnTo>
                    <a:lnTo>
                      <a:pt x="10" y="8"/>
                    </a:lnTo>
                    <a:lnTo>
                      <a:pt x="12" y="8"/>
                    </a:lnTo>
                    <a:lnTo>
                      <a:pt x="10" y="8"/>
                    </a:lnTo>
                    <a:lnTo>
                      <a:pt x="12" y="6"/>
                    </a:lnTo>
                    <a:lnTo>
                      <a:pt x="12" y="4"/>
                    </a:lnTo>
                    <a:lnTo>
                      <a:pt x="12" y="2"/>
                    </a:lnTo>
                    <a:lnTo>
                      <a:pt x="10" y="2"/>
                    </a:lnTo>
                    <a:lnTo>
                      <a:pt x="8" y="0"/>
                    </a:lnTo>
                    <a:lnTo>
                      <a:pt x="6" y="0"/>
                    </a:lnTo>
                    <a:lnTo>
                      <a:pt x="4" y="0"/>
                    </a:lnTo>
                    <a:lnTo>
                      <a:pt x="2" y="8"/>
                    </a:lnTo>
                    <a:lnTo>
                      <a:pt x="0" y="10"/>
                    </a:lnTo>
                    <a:lnTo>
                      <a:pt x="0" y="12"/>
                    </a:lnTo>
                    <a:lnTo>
                      <a:pt x="0" y="14"/>
                    </a:lnTo>
                    <a:lnTo>
                      <a:pt x="0" y="16"/>
                    </a:lnTo>
                    <a:lnTo>
                      <a:pt x="0" y="20"/>
                    </a:lnTo>
                    <a:lnTo>
                      <a:pt x="0" y="22"/>
                    </a:lnTo>
                    <a:lnTo>
                      <a:pt x="2" y="26"/>
                    </a:lnTo>
                  </a:path>
                </a:pathLst>
              </a:custGeom>
              <a:solidFill>
                <a:schemeClr val="tx2"/>
              </a:solidFill>
              <a:ln w="3175">
                <a:solidFill>
                  <a:schemeClr val="bg1"/>
                </a:solidFill>
                <a:round/>
                <a:headEnd/>
                <a:tailEnd/>
              </a:ln>
            </p:spPr>
            <p:txBody>
              <a:bodyPr/>
              <a:lstStyle/>
              <a:p>
                <a:endParaRPr lang="fr-FR" dirty="0"/>
              </a:p>
            </p:txBody>
          </p:sp>
          <p:sp>
            <p:nvSpPr>
              <p:cNvPr id="6075" name="Freeform 732"/>
              <p:cNvSpPr>
                <a:spLocks/>
              </p:cNvSpPr>
              <p:nvPr/>
            </p:nvSpPr>
            <p:spPr bwMode="auto">
              <a:xfrm>
                <a:off x="4893" y="2742"/>
                <a:ext cx="150" cy="121"/>
              </a:xfrm>
              <a:custGeom>
                <a:avLst/>
                <a:gdLst>
                  <a:gd name="T0" fmla="*/ 2 w 150"/>
                  <a:gd name="T1" fmla="*/ 62 h 121"/>
                  <a:gd name="T2" fmla="*/ 2 w 150"/>
                  <a:gd name="T3" fmla="*/ 67 h 121"/>
                  <a:gd name="T4" fmla="*/ 8 w 150"/>
                  <a:gd name="T5" fmla="*/ 97 h 121"/>
                  <a:gd name="T6" fmla="*/ 14 w 150"/>
                  <a:gd name="T7" fmla="*/ 99 h 121"/>
                  <a:gd name="T8" fmla="*/ 26 w 150"/>
                  <a:gd name="T9" fmla="*/ 99 h 121"/>
                  <a:gd name="T10" fmla="*/ 36 w 150"/>
                  <a:gd name="T11" fmla="*/ 93 h 121"/>
                  <a:gd name="T12" fmla="*/ 32 w 150"/>
                  <a:gd name="T13" fmla="*/ 85 h 121"/>
                  <a:gd name="T14" fmla="*/ 38 w 150"/>
                  <a:gd name="T15" fmla="*/ 81 h 121"/>
                  <a:gd name="T16" fmla="*/ 42 w 150"/>
                  <a:gd name="T17" fmla="*/ 79 h 121"/>
                  <a:gd name="T18" fmla="*/ 42 w 150"/>
                  <a:gd name="T19" fmla="*/ 73 h 121"/>
                  <a:gd name="T20" fmla="*/ 48 w 150"/>
                  <a:gd name="T21" fmla="*/ 75 h 121"/>
                  <a:gd name="T22" fmla="*/ 52 w 150"/>
                  <a:gd name="T23" fmla="*/ 73 h 121"/>
                  <a:gd name="T24" fmla="*/ 56 w 150"/>
                  <a:gd name="T25" fmla="*/ 73 h 121"/>
                  <a:gd name="T26" fmla="*/ 58 w 150"/>
                  <a:gd name="T27" fmla="*/ 75 h 121"/>
                  <a:gd name="T28" fmla="*/ 66 w 150"/>
                  <a:gd name="T29" fmla="*/ 77 h 121"/>
                  <a:gd name="T30" fmla="*/ 76 w 150"/>
                  <a:gd name="T31" fmla="*/ 81 h 121"/>
                  <a:gd name="T32" fmla="*/ 80 w 150"/>
                  <a:gd name="T33" fmla="*/ 87 h 121"/>
                  <a:gd name="T34" fmla="*/ 92 w 150"/>
                  <a:gd name="T35" fmla="*/ 95 h 121"/>
                  <a:gd name="T36" fmla="*/ 90 w 150"/>
                  <a:gd name="T37" fmla="*/ 99 h 121"/>
                  <a:gd name="T38" fmla="*/ 96 w 150"/>
                  <a:gd name="T39" fmla="*/ 103 h 121"/>
                  <a:gd name="T40" fmla="*/ 104 w 150"/>
                  <a:gd name="T41" fmla="*/ 111 h 121"/>
                  <a:gd name="T42" fmla="*/ 136 w 150"/>
                  <a:gd name="T43" fmla="*/ 117 h 121"/>
                  <a:gd name="T44" fmla="*/ 140 w 150"/>
                  <a:gd name="T45" fmla="*/ 121 h 121"/>
                  <a:gd name="T46" fmla="*/ 146 w 150"/>
                  <a:gd name="T47" fmla="*/ 117 h 121"/>
                  <a:gd name="T48" fmla="*/ 142 w 150"/>
                  <a:gd name="T49" fmla="*/ 115 h 121"/>
                  <a:gd name="T50" fmla="*/ 150 w 150"/>
                  <a:gd name="T51" fmla="*/ 115 h 121"/>
                  <a:gd name="T52" fmla="*/ 140 w 150"/>
                  <a:gd name="T53" fmla="*/ 111 h 121"/>
                  <a:gd name="T54" fmla="*/ 134 w 150"/>
                  <a:gd name="T55" fmla="*/ 107 h 121"/>
                  <a:gd name="T56" fmla="*/ 134 w 150"/>
                  <a:gd name="T57" fmla="*/ 103 h 121"/>
                  <a:gd name="T58" fmla="*/ 124 w 150"/>
                  <a:gd name="T59" fmla="*/ 101 h 121"/>
                  <a:gd name="T60" fmla="*/ 124 w 150"/>
                  <a:gd name="T61" fmla="*/ 95 h 121"/>
                  <a:gd name="T62" fmla="*/ 116 w 150"/>
                  <a:gd name="T63" fmla="*/ 95 h 121"/>
                  <a:gd name="T64" fmla="*/ 112 w 150"/>
                  <a:gd name="T65" fmla="*/ 89 h 121"/>
                  <a:gd name="T66" fmla="*/ 108 w 150"/>
                  <a:gd name="T67" fmla="*/ 81 h 121"/>
                  <a:gd name="T68" fmla="*/ 98 w 150"/>
                  <a:gd name="T69" fmla="*/ 73 h 121"/>
                  <a:gd name="T70" fmla="*/ 92 w 150"/>
                  <a:gd name="T71" fmla="*/ 63 h 121"/>
                  <a:gd name="T72" fmla="*/ 100 w 150"/>
                  <a:gd name="T73" fmla="*/ 62 h 121"/>
                  <a:gd name="T74" fmla="*/ 104 w 150"/>
                  <a:gd name="T75" fmla="*/ 62 h 121"/>
                  <a:gd name="T76" fmla="*/ 102 w 150"/>
                  <a:gd name="T77" fmla="*/ 52 h 121"/>
                  <a:gd name="T78" fmla="*/ 96 w 150"/>
                  <a:gd name="T79" fmla="*/ 50 h 121"/>
                  <a:gd name="T80" fmla="*/ 82 w 150"/>
                  <a:gd name="T81" fmla="*/ 44 h 121"/>
                  <a:gd name="T82" fmla="*/ 74 w 150"/>
                  <a:gd name="T83" fmla="*/ 42 h 121"/>
                  <a:gd name="T84" fmla="*/ 72 w 150"/>
                  <a:gd name="T85" fmla="*/ 34 h 121"/>
                  <a:gd name="T86" fmla="*/ 56 w 150"/>
                  <a:gd name="T87" fmla="*/ 22 h 121"/>
                  <a:gd name="T88" fmla="*/ 50 w 150"/>
                  <a:gd name="T89" fmla="*/ 18 h 121"/>
                  <a:gd name="T90" fmla="*/ 2 w 150"/>
                  <a:gd name="T91" fmla="*/ 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
                  <a:gd name="T139" fmla="*/ 0 h 121"/>
                  <a:gd name="T140" fmla="*/ 150 w 150"/>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 h="121">
                    <a:moveTo>
                      <a:pt x="2" y="0"/>
                    </a:moveTo>
                    <a:lnTo>
                      <a:pt x="2" y="62"/>
                    </a:lnTo>
                    <a:lnTo>
                      <a:pt x="0" y="62"/>
                    </a:lnTo>
                    <a:lnTo>
                      <a:pt x="2" y="67"/>
                    </a:lnTo>
                    <a:lnTo>
                      <a:pt x="4" y="97"/>
                    </a:lnTo>
                    <a:lnTo>
                      <a:pt x="8" y="97"/>
                    </a:lnTo>
                    <a:lnTo>
                      <a:pt x="10" y="97"/>
                    </a:lnTo>
                    <a:lnTo>
                      <a:pt x="14" y="99"/>
                    </a:lnTo>
                    <a:lnTo>
                      <a:pt x="20" y="97"/>
                    </a:lnTo>
                    <a:lnTo>
                      <a:pt x="26" y="99"/>
                    </a:lnTo>
                    <a:lnTo>
                      <a:pt x="36" y="95"/>
                    </a:lnTo>
                    <a:lnTo>
                      <a:pt x="36" y="93"/>
                    </a:lnTo>
                    <a:lnTo>
                      <a:pt x="34" y="89"/>
                    </a:lnTo>
                    <a:lnTo>
                      <a:pt x="32" y="85"/>
                    </a:lnTo>
                    <a:lnTo>
                      <a:pt x="38" y="83"/>
                    </a:lnTo>
                    <a:lnTo>
                      <a:pt x="38" y="81"/>
                    </a:lnTo>
                    <a:lnTo>
                      <a:pt x="40" y="79"/>
                    </a:lnTo>
                    <a:lnTo>
                      <a:pt x="42" y="79"/>
                    </a:lnTo>
                    <a:lnTo>
                      <a:pt x="44" y="79"/>
                    </a:lnTo>
                    <a:lnTo>
                      <a:pt x="42" y="73"/>
                    </a:lnTo>
                    <a:lnTo>
                      <a:pt x="44" y="75"/>
                    </a:lnTo>
                    <a:lnTo>
                      <a:pt x="48" y="75"/>
                    </a:lnTo>
                    <a:lnTo>
                      <a:pt x="50" y="75"/>
                    </a:lnTo>
                    <a:lnTo>
                      <a:pt x="52" y="73"/>
                    </a:lnTo>
                    <a:lnTo>
                      <a:pt x="54" y="73"/>
                    </a:lnTo>
                    <a:lnTo>
                      <a:pt x="56" y="73"/>
                    </a:lnTo>
                    <a:lnTo>
                      <a:pt x="58" y="73"/>
                    </a:lnTo>
                    <a:lnTo>
                      <a:pt x="58" y="75"/>
                    </a:lnTo>
                    <a:lnTo>
                      <a:pt x="64" y="77"/>
                    </a:lnTo>
                    <a:lnTo>
                      <a:pt x="66" y="77"/>
                    </a:lnTo>
                    <a:lnTo>
                      <a:pt x="68" y="79"/>
                    </a:lnTo>
                    <a:lnTo>
                      <a:pt x="76" y="81"/>
                    </a:lnTo>
                    <a:lnTo>
                      <a:pt x="80" y="83"/>
                    </a:lnTo>
                    <a:lnTo>
                      <a:pt x="80" y="87"/>
                    </a:lnTo>
                    <a:lnTo>
                      <a:pt x="86" y="95"/>
                    </a:lnTo>
                    <a:lnTo>
                      <a:pt x="92" y="95"/>
                    </a:lnTo>
                    <a:lnTo>
                      <a:pt x="90" y="97"/>
                    </a:lnTo>
                    <a:lnTo>
                      <a:pt x="90" y="99"/>
                    </a:lnTo>
                    <a:lnTo>
                      <a:pt x="92" y="101"/>
                    </a:lnTo>
                    <a:lnTo>
                      <a:pt x="96" y="103"/>
                    </a:lnTo>
                    <a:lnTo>
                      <a:pt x="102" y="111"/>
                    </a:lnTo>
                    <a:lnTo>
                      <a:pt x="104" y="111"/>
                    </a:lnTo>
                    <a:lnTo>
                      <a:pt x="106" y="111"/>
                    </a:lnTo>
                    <a:lnTo>
                      <a:pt x="136" y="117"/>
                    </a:lnTo>
                    <a:lnTo>
                      <a:pt x="136" y="119"/>
                    </a:lnTo>
                    <a:lnTo>
                      <a:pt x="140" y="121"/>
                    </a:lnTo>
                    <a:lnTo>
                      <a:pt x="144" y="119"/>
                    </a:lnTo>
                    <a:lnTo>
                      <a:pt x="146" y="117"/>
                    </a:lnTo>
                    <a:lnTo>
                      <a:pt x="144" y="115"/>
                    </a:lnTo>
                    <a:lnTo>
                      <a:pt x="142" y="115"/>
                    </a:lnTo>
                    <a:lnTo>
                      <a:pt x="146" y="115"/>
                    </a:lnTo>
                    <a:lnTo>
                      <a:pt x="150" y="115"/>
                    </a:lnTo>
                    <a:lnTo>
                      <a:pt x="148" y="113"/>
                    </a:lnTo>
                    <a:lnTo>
                      <a:pt x="140" y="111"/>
                    </a:lnTo>
                    <a:lnTo>
                      <a:pt x="134" y="109"/>
                    </a:lnTo>
                    <a:lnTo>
                      <a:pt x="134" y="107"/>
                    </a:lnTo>
                    <a:lnTo>
                      <a:pt x="136" y="105"/>
                    </a:lnTo>
                    <a:lnTo>
                      <a:pt x="134" y="103"/>
                    </a:lnTo>
                    <a:lnTo>
                      <a:pt x="126" y="103"/>
                    </a:lnTo>
                    <a:lnTo>
                      <a:pt x="124" y="101"/>
                    </a:lnTo>
                    <a:lnTo>
                      <a:pt x="126" y="97"/>
                    </a:lnTo>
                    <a:lnTo>
                      <a:pt x="124" y="95"/>
                    </a:lnTo>
                    <a:lnTo>
                      <a:pt x="118" y="95"/>
                    </a:lnTo>
                    <a:lnTo>
                      <a:pt x="116" y="95"/>
                    </a:lnTo>
                    <a:lnTo>
                      <a:pt x="114" y="91"/>
                    </a:lnTo>
                    <a:lnTo>
                      <a:pt x="112" y="89"/>
                    </a:lnTo>
                    <a:lnTo>
                      <a:pt x="110" y="87"/>
                    </a:lnTo>
                    <a:lnTo>
                      <a:pt x="108" y="81"/>
                    </a:lnTo>
                    <a:lnTo>
                      <a:pt x="106" y="81"/>
                    </a:lnTo>
                    <a:lnTo>
                      <a:pt x="98" y="73"/>
                    </a:lnTo>
                    <a:lnTo>
                      <a:pt x="96" y="71"/>
                    </a:lnTo>
                    <a:lnTo>
                      <a:pt x="92" y="63"/>
                    </a:lnTo>
                    <a:lnTo>
                      <a:pt x="94" y="62"/>
                    </a:lnTo>
                    <a:lnTo>
                      <a:pt x="100" y="62"/>
                    </a:lnTo>
                    <a:lnTo>
                      <a:pt x="102" y="62"/>
                    </a:lnTo>
                    <a:lnTo>
                      <a:pt x="104" y="62"/>
                    </a:lnTo>
                    <a:lnTo>
                      <a:pt x="104" y="58"/>
                    </a:lnTo>
                    <a:lnTo>
                      <a:pt x="102" y="52"/>
                    </a:lnTo>
                    <a:lnTo>
                      <a:pt x="98" y="50"/>
                    </a:lnTo>
                    <a:lnTo>
                      <a:pt x="96" y="50"/>
                    </a:lnTo>
                    <a:lnTo>
                      <a:pt x="86" y="48"/>
                    </a:lnTo>
                    <a:lnTo>
                      <a:pt x="82" y="44"/>
                    </a:lnTo>
                    <a:lnTo>
                      <a:pt x="74" y="44"/>
                    </a:lnTo>
                    <a:lnTo>
                      <a:pt x="74" y="42"/>
                    </a:lnTo>
                    <a:lnTo>
                      <a:pt x="74" y="36"/>
                    </a:lnTo>
                    <a:lnTo>
                      <a:pt x="72" y="34"/>
                    </a:lnTo>
                    <a:lnTo>
                      <a:pt x="70" y="30"/>
                    </a:lnTo>
                    <a:lnTo>
                      <a:pt x="56" y="22"/>
                    </a:lnTo>
                    <a:lnTo>
                      <a:pt x="52" y="18"/>
                    </a:lnTo>
                    <a:lnTo>
                      <a:pt x="50" y="18"/>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76" name="Freeform 733"/>
              <p:cNvSpPr>
                <a:spLocks/>
              </p:cNvSpPr>
              <p:nvPr/>
            </p:nvSpPr>
            <p:spPr bwMode="auto">
              <a:xfrm>
                <a:off x="4893" y="2742"/>
                <a:ext cx="150" cy="121"/>
              </a:xfrm>
              <a:custGeom>
                <a:avLst/>
                <a:gdLst>
                  <a:gd name="T0" fmla="*/ 2 w 150"/>
                  <a:gd name="T1" fmla="*/ 62 h 121"/>
                  <a:gd name="T2" fmla="*/ 2 w 150"/>
                  <a:gd name="T3" fmla="*/ 67 h 121"/>
                  <a:gd name="T4" fmla="*/ 8 w 150"/>
                  <a:gd name="T5" fmla="*/ 97 h 121"/>
                  <a:gd name="T6" fmla="*/ 14 w 150"/>
                  <a:gd name="T7" fmla="*/ 99 h 121"/>
                  <a:gd name="T8" fmla="*/ 26 w 150"/>
                  <a:gd name="T9" fmla="*/ 99 h 121"/>
                  <a:gd name="T10" fmla="*/ 36 w 150"/>
                  <a:gd name="T11" fmla="*/ 93 h 121"/>
                  <a:gd name="T12" fmla="*/ 32 w 150"/>
                  <a:gd name="T13" fmla="*/ 85 h 121"/>
                  <a:gd name="T14" fmla="*/ 38 w 150"/>
                  <a:gd name="T15" fmla="*/ 81 h 121"/>
                  <a:gd name="T16" fmla="*/ 42 w 150"/>
                  <a:gd name="T17" fmla="*/ 79 h 121"/>
                  <a:gd name="T18" fmla="*/ 42 w 150"/>
                  <a:gd name="T19" fmla="*/ 73 h 121"/>
                  <a:gd name="T20" fmla="*/ 48 w 150"/>
                  <a:gd name="T21" fmla="*/ 75 h 121"/>
                  <a:gd name="T22" fmla="*/ 52 w 150"/>
                  <a:gd name="T23" fmla="*/ 73 h 121"/>
                  <a:gd name="T24" fmla="*/ 56 w 150"/>
                  <a:gd name="T25" fmla="*/ 73 h 121"/>
                  <a:gd name="T26" fmla="*/ 58 w 150"/>
                  <a:gd name="T27" fmla="*/ 75 h 121"/>
                  <a:gd name="T28" fmla="*/ 66 w 150"/>
                  <a:gd name="T29" fmla="*/ 77 h 121"/>
                  <a:gd name="T30" fmla="*/ 76 w 150"/>
                  <a:gd name="T31" fmla="*/ 81 h 121"/>
                  <a:gd name="T32" fmla="*/ 80 w 150"/>
                  <a:gd name="T33" fmla="*/ 87 h 121"/>
                  <a:gd name="T34" fmla="*/ 92 w 150"/>
                  <a:gd name="T35" fmla="*/ 95 h 121"/>
                  <a:gd name="T36" fmla="*/ 90 w 150"/>
                  <a:gd name="T37" fmla="*/ 99 h 121"/>
                  <a:gd name="T38" fmla="*/ 96 w 150"/>
                  <a:gd name="T39" fmla="*/ 103 h 121"/>
                  <a:gd name="T40" fmla="*/ 104 w 150"/>
                  <a:gd name="T41" fmla="*/ 111 h 121"/>
                  <a:gd name="T42" fmla="*/ 136 w 150"/>
                  <a:gd name="T43" fmla="*/ 117 h 121"/>
                  <a:gd name="T44" fmla="*/ 140 w 150"/>
                  <a:gd name="T45" fmla="*/ 121 h 121"/>
                  <a:gd name="T46" fmla="*/ 146 w 150"/>
                  <a:gd name="T47" fmla="*/ 117 h 121"/>
                  <a:gd name="T48" fmla="*/ 142 w 150"/>
                  <a:gd name="T49" fmla="*/ 115 h 121"/>
                  <a:gd name="T50" fmla="*/ 150 w 150"/>
                  <a:gd name="T51" fmla="*/ 115 h 121"/>
                  <a:gd name="T52" fmla="*/ 140 w 150"/>
                  <a:gd name="T53" fmla="*/ 111 h 121"/>
                  <a:gd name="T54" fmla="*/ 134 w 150"/>
                  <a:gd name="T55" fmla="*/ 107 h 121"/>
                  <a:gd name="T56" fmla="*/ 134 w 150"/>
                  <a:gd name="T57" fmla="*/ 103 h 121"/>
                  <a:gd name="T58" fmla="*/ 124 w 150"/>
                  <a:gd name="T59" fmla="*/ 101 h 121"/>
                  <a:gd name="T60" fmla="*/ 124 w 150"/>
                  <a:gd name="T61" fmla="*/ 95 h 121"/>
                  <a:gd name="T62" fmla="*/ 116 w 150"/>
                  <a:gd name="T63" fmla="*/ 95 h 121"/>
                  <a:gd name="T64" fmla="*/ 112 w 150"/>
                  <a:gd name="T65" fmla="*/ 89 h 121"/>
                  <a:gd name="T66" fmla="*/ 108 w 150"/>
                  <a:gd name="T67" fmla="*/ 81 h 121"/>
                  <a:gd name="T68" fmla="*/ 98 w 150"/>
                  <a:gd name="T69" fmla="*/ 73 h 121"/>
                  <a:gd name="T70" fmla="*/ 92 w 150"/>
                  <a:gd name="T71" fmla="*/ 63 h 121"/>
                  <a:gd name="T72" fmla="*/ 100 w 150"/>
                  <a:gd name="T73" fmla="*/ 62 h 121"/>
                  <a:gd name="T74" fmla="*/ 104 w 150"/>
                  <a:gd name="T75" fmla="*/ 62 h 121"/>
                  <a:gd name="T76" fmla="*/ 102 w 150"/>
                  <a:gd name="T77" fmla="*/ 52 h 121"/>
                  <a:gd name="T78" fmla="*/ 96 w 150"/>
                  <a:gd name="T79" fmla="*/ 50 h 121"/>
                  <a:gd name="T80" fmla="*/ 82 w 150"/>
                  <a:gd name="T81" fmla="*/ 44 h 121"/>
                  <a:gd name="T82" fmla="*/ 74 w 150"/>
                  <a:gd name="T83" fmla="*/ 42 h 121"/>
                  <a:gd name="T84" fmla="*/ 72 w 150"/>
                  <a:gd name="T85" fmla="*/ 34 h 121"/>
                  <a:gd name="T86" fmla="*/ 56 w 150"/>
                  <a:gd name="T87" fmla="*/ 22 h 121"/>
                  <a:gd name="T88" fmla="*/ 50 w 150"/>
                  <a:gd name="T89" fmla="*/ 18 h 1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0"/>
                  <a:gd name="T136" fmla="*/ 0 h 121"/>
                  <a:gd name="T137" fmla="*/ 150 w 150"/>
                  <a:gd name="T138" fmla="*/ 121 h 1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0" h="121">
                    <a:moveTo>
                      <a:pt x="2" y="0"/>
                    </a:moveTo>
                    <a:lnTo>
                      <a:pt x="2" y="62"/>
                    </a:lnTo>
                    <a:lnTo>
                      <a:pt x="0" y="62"/>
                    </a:lnTo>
                    <a:lnTo>
                      <a:pt x="2" y="67"/>
                    </a:lnTo>
                    <a:lnTo>
                      <a:pt x="4" y="97"/>
                    </a:lnTo>
                    <a:lnTo>
                      <a:pt x="8" y="97"/>
                    </a:lnTo>
                    <a:lnTo>
                      <a:pt x="10" y="97"/>
                    </a:lnTo>
                    <a:lnTo>
                      <a:pt x="14" y="99"/>
                    </a:lnTo>
                    <a:lnTo>
                      <a:pt x="20" y="97"/>
                    </a:lnTo>
                    <a:lnTo>
                      <a:pt x="26" y="99"/>
                    </a:lnTo>
                    <a:lnTo>
                      <a:pt x="36" y="95"/>
                    </a:lnTo>
                    <a:lnTo>
                      <a:pt x="36" y="93"/>
                    </a:lnTo>
                    <a:lnTo>
                      <a:pt x="34" y="89"/>
                    </a:lnTo>
                    <a:lnTo>
                      <a:pt x="32" y="85"/>
                    </a:lnTo>
                    <a:lnTo>
                      <a:pt x="38" y="83"/>
                    </a:lnTo>
                    <a:lnTo>
                      <a:pt x="38" y="81"/>
                    </a:lnTo>
                    <a:lnTo>
                      <a:pt x="40" y="79"/>
                    </a:lnTo>
                    <a:lnTo>
                      <a:pt x="42" y="79"/>
                    </a:lnTo>
                    <a:lnTo>
                      <a:pt x="44" y="79"/>
                    </a:lnTo>
                    <a:lnTo>
                      <a:pt x="42" y="73"/>
                    </a:lnTo>
                    <a:lnTo>
                      <a:pt x="44" y="75"/>
                    </a:lnTo>
                    <a:lnTo>
                      <a:pt x="48" y="75"/>
                    </a:lnTo>
                    <a:lnTo>
                      <a:pt x="50" y="75"/>
                    </a:lnTo>
                    <a:lnTo>
                      <a:pt x="52" y="73"/>
                    </a:lnTo>
                    <a:lnTo>
                      <a:pt x="54" y="73"/>
                    </a:lnTo>
                    <a:lnTo>
                      <a:pt x="56" y="73"/>
                    </a:lnTo>
                    <a:lnTo>
                      <a:pt x="58" y="73"/>
                    </a:lnTo>
                    <a:lnTo>
                      <a:pt x="58" y="75"/>
                    </a:lnTo>
                    <a:lnTo>
                      <a:pt x="64" y="77"/>
                    </a:lnTo>
                    <a:lnTo>
                      <a:pt x="66" y="77"/>
                    </a:lnTo>
                    <a:lnTo>
                      <a:pt x="68" y="79"/>
                    </a:lnTo>
                    <a:lnTo>
                      <a:pt x="76" y="81"/>
                    </a:lnTo>
                    <a:lnTo>
                      <a:pt x="80" y="83"/>
                    </a:lnTo>
                    <a:lnTo>
                      <a:pt x="80" y="87"/>
                    </a:lnTo>
                    <a:lnTo>
                      <a:pt x="86" y="95"/>
                    </a:lnTo>
                    <a:lnTo>
                      <a:pt x="92" y="95"/>
                    </a:lnTo>
                    <a:lnTo>
                      <a:pt x="90" y="97"/>
                    </a:lnTo>
                    <a:lnTo>
                      <a:pt x="90" y="99"/>
                    </a:lnTo>
                    <a:lnTo>
                      <a:pt x="92" y="101"/>
                    </a:lnTo>
                    <a:lnTo>
                      <a:pt x="96" y="103"/>
                    </a:lnTo>
                    <a:lnTo>
                      <a:pt x="102" y="111"/>
                    </a:lnTo>
                    <a:lnTo>
                      <a:pt x="104" y="111"/>
                    </a:lnTo>
                    <a:lnTo>
                      <a:pt x="106" y="111"/>
                    </a:lnTo>
                    <a:lnTo>
                      <a:pt x="136" y="117"/>
                    </a:lnTo>
                    <a:lnTo>
                      <a:pt x="136" y="119"/>
                    </a:lnTo>
                    <a:lnTo>
                      <a:pt x="140" y="121"/>
                    </a:lnTo>
                    <a:lnTo>
                      <a:pt x="144" y="119"/>
                    </a:lnTo>
                    <a:lnTo>
                      <a:pt x="146" y="117"/>
                    </a:lnTo>
                    <a:lnTo>
                      <a:pt x="144" y="115"/>
                    </a:lnTo>
                    <a:lnTo>
                      <a:pt x="142" y="115"/>
                    </a:lnTo>
                    <a:lnTo>
                      <a:pt x="146" y="115"/>
                    </a:lnTo>
                    <a:lnTo>
                      <a:pt x="150" y="115"/>
                    </a:lnTo>
                    <a:lnTo>
                      <a:pt x="148" y="113"/>
                    </a:lnTo>
                    <a:lnTo>
                      <a:pt x="140" y="111"/>
                    </a:lnTo>
                    <a:lnTo>
                      <a:pt x="134" y="109"/>
                    </a:lnTo>
                    <a:lnTo>
                      <a:pt x="134" y="107"/>
                    </a:lnTo>
                    <a:lnTo>
                      <a:pt x="136" y="105"/>
                    </a:lnTo>
                    <a:lnTo>
                      <a:pt x="134" y="103"/>
                    </a:lnTo>
                    <a:lnTo>
                      <a:pt x="126" y="103"/>
                    </a:lnTo>
                    <a:lnTo>
                      <a:pt x="124" y="101"/>
                    </a:lnTo>
                    <a:lnTo>
                      <a:pt x="126" y="97"/>
                    </a:lnTo>
                    <a:lnTo>
                      <a:pt x="124" y="95"/>
                    </a:lnTo>
                    <a:lnTo>
                      <a:pt x="118" y="95"/>
                    </a:lnTo>
                    <a:lnTo>
                      <a:pt x="116" y="95"/>
                    </a:lnTo>
                    <a:lnTo>
                      <a:pt x="114" y="91"/>
                    </a:lnTo>
                    <a:lnTo>
                      <a:pt x="112" y="89"/>
                    </a:lnTo>
                    <a:lnTo>
                      <a:pt x="110" y="87"/>
                    </a:lnTo>
                    <a:lnTo>
                      <a:pt x="108" y="81"/>
                    </a:lnTo>
                    <a:lnTo>
                      <a:pt x="106" y="81"/>
                    </a:lnTo>
                    <a:lnTo>
                      <a:pt x="98" y="73"/>
                    </a:lnTo>
                    <a:lnTo>
                      <a:pt x="96" y="71"/>
                    </a:lnTo>
                    <a:lnTo>
                      <a:pt x="92" y="63"/>
                    </a:lnTo>
                    <a:lnTo>
                      <a:pt x="94" y="62"/>
                    </a:lnTo>
                    <a:lnTo>
                      <a:pt x="100" y="62"/>
                    </a:lnTo>
                    <a:lnTo>
                      <a:pt x="102" y="62"/>
                    </a:lnTo>
                    <a:lnTo>
                      <a:pt x="104" y="62"/>
                    </a:lnTo>
                    <a:lnTo>
                      <a:pt x="104" y="58"/>
                    </a:lnTo>
                    <a:lnTo>
                      <a:pt x="102" y="52"/>
                    </a:lnTo>
                    <a:lnTo>
                      <a:pt x="98" y="50"/>
                    </a:lnTo>
                    <a:lnTo>
                      <a:pt x="96" y="50"/>
                    </a:lnTo>
                    <a:lnTo>
                      <a:pt x="86" y="48"/>
                    </a:lnTo>
                    <a:lnTo>
                      <a:pt x="82" y="44"/>
                    </a:lnTo>
                    <a:lnTo>
                      <a:pt x="74" y="44"/>
                    </a:lnTo>
                    <a:lnTo>
                      <a:pt x="74" y="42"/>
                    </a:lnTo>
                    <a:lnTo>
                      <a:pt x="74" y="36"/>
                    </a:lnTo>
                    <a:lnTo>
                      <a:pt x="72" y="34"/>
                    </a:lnTo>
                    <a:lnTo>
                      <a:pt x="70" y="30"/>
                    </a:lnTo>
                    <a:lnTo>
                      <a:pt x="56" y="22"/>
                    </a:lnTo>
                    <a:lnTo>
                      <a:pt x="52" y="18"/>
                    </a:lnTo>
                    <a:lnTo>
                      <a:pt x="50" y="18"/>
                    </a:lnTo>
                    <a:lnTo>
                      <a:pt x="4" y="0"/>
                    </a:lnTo>
                  </a:path>
                </a:pathLst>
              </a:custGeom>
              <a:solidFill>
                <a:schemeClr val="tx2"/>
              </a:solidFill>
              <a:ln w="3175">
                <a:solidFill>
                  <a:schemeClr val="bg1"/>
                </a:solidFill>
                <a:round/>
                <a:headEnd/>
                <a:tailEnd/>
              </a:ln>
            </p:spPr>
            <p:txBody>
              <a:bodyPr/>
              <a:lstStyle/>
              <a:p>
                <a:endParaRPr lang="fr-FR" dirty="0"/>
              </a:p>
            </p:txBody>
          </p:sp>
          <p:sp>
            <p:nvSpPr>
              <p:cNvPr id="6077" name="Freeform 734"/>
              <p:cNvSpPr>
                <a:spLocks/>
              </p:cNvSpPr>
              <p:nvPr/>
            </p:nvSpPr>
            <p:spPr bwMode="auto">
              <a:xfrm>
                <a:off x="2705" y="2479"/>
                <a:ext cx="114" cy="81"/>
              </a:xfrm>
              <a:custGeom>
                <a:avLst/>
                <a:gdLst>
                  <a:gd name="T0" fmla="*/ 70 w 114"/>
                  <a:gd name="T1" fmla="*/ 0 h 81"/>
                  <a:gd name="T2" fmla="*/ 46 w 114"/>
                  <a:gd name="T3" fmla="*/ 16 h 81"/>
                  <a:gd name="T4" fmla="*/ 22 w 114"/>
                  <a:gd name="T5" fmla="*/ 26 h 81"/>
                  <a:gd name="T6" fmla="*/ 12 w 114"/>
                  <a:gd name="T7" fmla="*/ 44 h 81"/>
                  <a:gd name="T8" fmla="*/ 0 w 114"/>
                  <a:gd name="T9" fmla="*/ 60 h 81"/>
                  <a:gd name="T10" fmla="*/ 0 w 114"/>
                  <a:gd name="T11" fmla="*/ 71 h 81"/>
                  <a:gd name="T12" fmla="*/ 2 w 114"/>
                  <a:gd name="T13" fmla="*/ 73 h 81"/>
                  <a:gd name="T14" fmla="*/ 4 w 114"/>
                  <a:gd name="T15" fmla="*/ 75 h 81"/>
                  <a:gd name="T16" fmla="*/ 8 w 114"/>
                  <a:gd name="T17" fmla="*/ 79 h 81"/>
                  <a:gd name="T18" fmla="*/ 10 w 114"/>
                  <a:gd name="T19" fmla="*/ 77 h 81"/>
                  <a:gd name="T20" fmla="*/ 12 w 114"/>
                  <a:gd name="T21" fmla="*/ 79 h 81"/>
                  <a:gd name="T22" fmla="*/ 14 w 114"/>
                  <a:gd name="T23" fmla="*/ 77 h 81"/>
                  <a:gd name="T24" fmla="*/ 28 w 114"/>
                  <a:gd name="T25" fmla="*/ 75 h 81"/>
                  <a:gd name="T26" fmla="*/ 32 w 114"/>
                  <a:gd name="T27" fmla="*/ 77 h 81"/>
                  <a:gd name="T28" fmla="*/ 34 w 114"/>
                  <a:gd name="T29" fmla="*/ 81 h 81"/>
                  <a:gd name="T30" fmla="*/ 38 w 114"/>
                  <a:gd name="T31" fmla="*/ 81 h 81"/>
                  <a:gd name="T32" fmla="*/ 38 w 114"/>
                  <a:gd name="T33" fmla="*/ 75 h 81"/>
                  <a:gd name="T34" fmla="*/ 36 w 114"/>
                  <a:gd name="T35" fmla="*/ 69 h 81"/>
                  <a:gd name="T36" fmla="*/ 34 w 114"/>
                  <a:gd name="T37" fmla="*/ 66 h 81"/>
                  <a:gd name="T38" fmla="*/ 34 w 114"/>
                  <a:gd name="T39" fmla="*/ 62 h 81"/>
                  <a:gd name="T40" fmla="*/ 66 w 114"/>
                  <a:gd name="T41" fmla="*/ 62 h 81"/>
                  <a:gd name="T42" fmla="*/ 70 w 114"/>
                  <a:gd name="T43" fmla="*/ 58 h 81"/>
                  <a:gd name="T44" fmla="*/ 84 w 114"/>
                  <a:gd name="T45" fmla="*/ 60 h 81"/>
                  <a:gd name="T46" fmla="*/ 86 w 114"/>
                  <a:gd name="T47" fmla="*/ 60 h 81"/>
                  <a:gd name="T48" fmla="*/ 92 w 114"/>
                  <a:gd name="T49" fmla="*/ 58 h 81"/>
                  <a:gd name="T50" fmla="*/ 94 w 114"/>
                  <a:gd name="T51" fmla="*/ 56 h 81"/>
                  <a:gd name="T52" fmla="*/ 98 w 114"/>
                  <a:gd name="T53" fmla="*/ 52 h 81"/>
                  <a:gd name="T54" fmla="*/ 102 w 114"/>
                  <a:gd name="T55" fmla="*/ 54 h 81"/>
                  <a:gd name="T56" fmla="*/ 108 w 114"/>
                  <a:gd name="T57" fmla="*/ 54 h 81"/>
                  <a:gd name="T58" fmla="*/ 112 w 114"/>
                  <a:gd name="T59" fmla="*/ 50 h 81"/>
                  <a:gd name="T60" fmla="*/ 114 w 114"/>
                  <a:gd name="T61" fmla="*/ 46 h 81"/>
                  <a:gd name="T62" fmla="*/ 108 w 114"/>
                  <a:gd name="T63" fmla="*/ 38 h 81"/>
                  <a:gd name="T64" fmla="*/ 112 w 114"/>
                  <a:gd name="T65" fmla="*/ 38 h 81"/>
                  <a:gd name="T66" fmla="*/ 108 w 114"/>
                  <a:gd name="T67" fmla="*/ 34 h 81"/>
                  <a:gd name="T68" fmla="*/ 106 w 114"/>
                  <a:gd name="T69" fmla="*/ 36 h 81"/>
                  <a:gd name="T70" fmla="*/ 102 w 114"/>
                  <a:gd name="T71" fmla="*/ 36 h 81"/>
                  <a:gd name="T72" fmla="*/ 82 w 114"/>
                  <a:gd name="T73" fmla="*/ 14 h 81"/>
                  <a:gd name="T74" fmla="*/ 82 w 114"/>
                  <a:gd name="T75" fmla="*/ 10 h 81"/>
                  <a:gd name="T76" fmla="*/ 78 w 114"/>
                  <a:gd name="T77" fmla="*/ 6 h 81"/>
                  <a:gd name="T78" fmla="*/ 80 w 114"/>
                  <a:gd name="T79" fmla="*/ 2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
                  <a:gd name="T121" fmla="*/ 0 h 81"/>
                  <a:gd name="T122" fmla="*/ 114 w 114"/>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 h="81">
                    <a:moveTo>
                      <a:pt x="80" y="0"/>
                    </a:moveTo>
                    <a:lnTo>
                      <a:pt x="70" y="0"/>
                    </a:lnTo>
                    <a:lnTo>
                      <a:pt x="50" y="12"/>
                    </a:lnTo>
                    <a:lnTo>
                      <a:pt x="46" y="16"/>
                    </a:lnTo>
                    <a:lnTo>
                      <a:pt x="40" y="20"/>
                    </a:lnTo>
                    <a:lnTo>
                      <a:pt x="22" y="26"/>
                    </a:lnTo>
                    <a:lnTo>
                      <a:pt x="20" y="26"/>
                    </a:lnTo>
                    <a:lnTo>
                      <a:pt x="12" y="44"/>
                    </a:lnTo>
                    <a:lnTo>
                      <a:pt x="4" y="50"/>
                    </a:lnTo>
                    <a:lnTo>
                      <a:pt x="0" y="60"/>
                    </a:lnTo>
                    <a:lnTo>
                      <a:pt x="0" y="69"/>
                    </a:lnTo>
                    <a:lnTo>
                      <a:pt x="0" y="71"/>
                    </a:lnTo>
                    <a:lnTo>
                      <a:pt x="2" y="71"/>
                    </a:lnTo>
                    <a:lnTo>
                      <a:pt x="2" y="73"/>
                    </a:lnTo>
                    <a:lnTo>
                      <a:pt x="4" y="73"/>
                    </a:lnTo>
                    <a:lnTo>
                      <a:pt x="4" y="75"/>
                    </a:lnTo>
                    <a:lnTo>
                      <a:pt x="6" y="77"/>
                    </a:lnTo>
                    <a:lnTo>
                      <a:pt x="8" y="79"/>
                    </a:lnTo>
                    <a:lnTo>
                      <a:pt x="10" y="79"/>
                    </a:lnTo>
                    <a:lnTo>
                      <a:pt x="10" y="77"/>
                    </a:lnTo>
                    <a:lnTo>
                      <a:pt x="10" y="79"/>
                    </a:lnTo>
                    <a:lnTo>
                      <a:pt x="12" y="79"/>
                    </a:lnTo>
                    <a:lnTo>
                      <a:pt x="14" y="79"/>
                    </a:lnTo>
                    <a:lnTo>
                      <a:pt x="14" y="77"/>
                    </a:lnTo>
                    <a:lnTo>
                      <a:pt x="24" y="75"/>
                    </a:lnTo>
                    <a:lnTo>
                      <a:pt x="28" y="75"/>
                    </a:lnTo>
                    <a:lnTo>
                      <a:pt x="30" y="75"/>
                    </a:lnTo>
                    <a:lnTo>
                      <a:pt x="32" y="77"/>
                    </a:lnTo>
                    <a:lnTo>
                      <a:pt x="34" y="77"/>
                    </a:lnTo>
                    <a:lnTo>
                      <a:pt x="34" y="81"/>
                    </a:lnTo>
                    <a:lnTo>
                      <a:pt x="36" y="81"/>
                    </a:lnTo>
                    <a:lnTo>
                      <a:pt x="38" y="81"/>
                    </a:lnTo>
                    <a:lnTo>
                      <a:pt x="38" y="79"/>
                    </a:lnTo>
                    <a:lnTo>
                      <a:pt x="38" y="75"/>
                    </a:lnTo>
                    <a:lnTo>
                      <a:pt x="36" y="73"/>
                    </a:lnTo>
                    <a:lnTo>
                      <a:pt x="36" y="69"/>
                    </a:lnTo>
                    <a:lnTo>
                      <a:pt x="36" y="68"/>
                    </a:lnTo>
                    <a:lnTo>
                      <a:pt x="34" y="66"/>
                    </a:lnTo>
                    <a:lnTo>
                      <a:pt x="34" y="64"/>
                    </a:lnTo>
                    <a:lnTo>
                      <a:pt x="34" y="62"/>
                    </a:lnTo>
                    <a:lnTo>
                      <a:pt x="36" y="60"/>
                    </a:lnTo>
                    <a:lnTo>
                      <a:pt x="66" y="62"/>
                    </a:lnTo>
                    <a:lnTo>
                      <a:pt x="66" y="60"/>
                    </a:lnTo>
                    <a:lnTo>
                      <a:pt x="70" y="58"/>
                    </a:lnTo>
                    <a:lnTo>
                      <a:pt x="74" y="58"/>
                    </a:lnTo>
                    <a:lnTo>
                      <a:pt x="84" y="60"/>
                    </a:lnTo>
                    <a:lnTo>
                      <a:pt x="86" y="62"/>
                    </a:lnTo>
                    <a:lnTo>
                      <a:pt x="86" y="60"/>
                    </a:lnTo>
                    <a:lnTo>
                      <a:pt x="90" y="60"/>
                    </a:lnTo>
                    <a:lnTo>
                      <a:pt x="92" y="58"/>
                    </a:lnTo>
                    <a:lnTo>
                      <a:pt x="94" y="58"/>
                    </a:lnTo>
                    <a:lnTo>
                      <a:pt x="94" y="56"/>
                    </a:lnTo>
                    <a:lnTo>
                      <a:pt x="96" y="56"/>
                    </a:lnTo>
                    <a:lnTo>
                      <a:pt x="98" y="52"/>
                    </a:lnTo>
                    <a:lnTo>
                      <a:pt x="100" y="52"/>
                    </a:lnTo>
                    <a:lnTo>
                      <a:pt x="102" y="54"/>
                    </a:lnTo>
                    <a:lnTo>
                      <a:pt x="106" y="52"/>
                    </a:lnTo>
                    <a:lnTo>
                      <a:pt x="108" y="54"/>
                    </a:lnTo>
                    <a:lnTo>
                      <a:pt x="108" y="52"/>
                    </a:lnTo>
                    <a:lnTo>
                      <a:pt x="112" y="50"/>
                    </a:lnTo>
                    <a:lnTo>
                      <a:pt x="112" y="48"/>
                    </a:lnTo>
                    <a:lnTo>
                      <a:pt x="114" y="46"/>
                    </a:lnTo>
                    <a:lnTo>
                      <a:pt x="108" y="40"/>
                    </a:lnTo>
                    <a:lnTo>
                      <a:pt x="108" y="38"/>
                    </a:lnTo>
                    <a:lnTo>
                      <a:pt x="110" y="38"/>
                    </a:lnTo>
                    <a:lnTo>
                      <a:pt x="112" y="38"/>
                    </a:lnTo>
                    <a:lnTo>
                      <a:pt x="110" y="34"/>
                    </a:lnTo>
                    <a:lnTo>
                      <a:pt x="108" y="34"/>
                    </a:lnTo>
                    <a:lnTo>
                      <a:pt x="106" y="34"/>
                    </a:lnTo>
                    <a:lnTo>
                      <a:pt x="106" y="36"/>
                    </a:lnTo>
                    <a:lnTo>
                      <a:pt x="104" y="36"/>
                    </a:lnTo>
                    <a:lnTo>
                      <a:pt x="102" y="36"/>
                    </a:lnTo>
                    <a:lnTo>
                      <a:pt x="98" y="34"/>
                    </a:lnTo>
                    <a:lnTo>
                      <a:pt x="82" y="14"/>
                    </a:lnTo>
                    <a:lnTo>
                      <a:pt x="82" y="12"/>
                    </a:lnTo>
                    <a:lnTo>
                      <a:pt x="82" y="10"/>
                    </a:lnTo>
                    <a:lnTo>
                      <a:pt x="80" y="6"/>
                    </a:lnTo>
                    <a:lnTo>
                      <a:pt x="78" y="6"/>
                    </a:lnTo>
                    <a:lnTo>
                      <a:pt x="80" y="4"/>
                    </a:lnTo>
                    <a:lnTo>
                      <a:pt x="80" y="2"/>
                    </a:lnTo>
                    <a:lnTo>
                      <a:pt x="80" y="0"/>
                    </a:lnTo>
                    <a:close/>
                  </a:path>
                </a:pathLst>
              </a:custGeom>
              <a:solidFill>
                <a:schemeClr val="tx2"/>
              </a:solidFill>
              <a:ln w="3175">
                <a:solidFill>
                  <a:schemeClr val="bg1"/>
                </a:solidFill>
                <a:round/>
                <a:headEnd/>
                <a:tailEnd/>
              </a:ln>
            </p:spPr>
            <p:txBody>
              <a:bodyPr/>
              <a:lstStyle/>
              <a:p>
                <a:endParaRPr lang="fr-FR" dirty="0"/>
              </a:p>
            </p:txBody>
          </p:sp>
          <p:sp>
            <p:nvSpPr>
              <p:cNvPr id="6078" name="Freeform 735"/>
              <p:cNvSpPr>
                <a:spLocks/>
              </p:cNvSpPr>
              <p:nvPr/>
            </p:nvSpPr>
            <p:spPr bwMode="auto">
              <a:xfrm>
                <a:off x="2705" y="2479"/>
                <a:ext cx="114" cy="81"/>
              </a:xfrm>
              <a:custGeom>
                <a:avLst/>
                <a:gdLst>
                  <a:gd name="T0" fmla="*/ 70 w 114"/>
                  <a:gd name="T1" fmla="*/ 0 h 81"/>
                  <a:gd name="T2" fmla="*/ 46 w 114"/>
                  <a:gd name="T3" fmla="*/ 16 h 81"/>
                  <a:gd name="T4" fmla="*/ 22 w 114"/>
                  <a:gd name="T5" fmla="*/ 26 h 81"/>
                  <a:gd name="T6" fmla="*/ 12 w 114"/>
                  <a:gd name="T7" fmla="*/ 44 h 81"/>
                  <a:gd name="T8" fmla="*/ 0 w 114"/>
                  <a:gd name="T9" fmla="*/ 60 h 81"/>
                  <a:gd name="T10" fmla="*/ 0 w 114"/>
                  <a:gd name="T11" fmla="*/ 71 h 81"/>
                  <a:gd name="T12" fmla="*/ 2 w 114"/>
                  <a:gd name="T13" fmla="*/ 73 h 81"/>
                  <a:gd name="T14" fmla="*/ 4 w 114"/>
                  <a:gd name="T15" fmla="*/ 75 h 81"/>
                  <a:gd name="T16" fmla="*/ 8 w 114"/>
                  <a:gd name="T17" fmla="*/ 79 h 81"/>
                  <a:gd name="T18" fmla="*/ 10 w 114"/>
                  <a:gd name="T19" fmla="*/ 77 h 81"/>
                  <a:gd name="T20" fmla="*/ 12 w 114"/>
                  <a:gd name="T21" fmla="*/ 79 h 81"/>
                  <a:gd name="T22" fmla="*/ 14 w 114"/>
                  <a:gd name="T23" fmla="*/ 77 h 81"/>
                  <a:gd name="T24" fmla="*/ 28 w 114"/>
                  <a:gd name="T25" fmla="*/ 75 h 81"/>
                  <a:gd name="T26" fmla="*/ 32 w 114"/>
                  <a:gd name="T27" fmla="*/ 77 h 81"/>
                  <a:gd name="T28" fmla="*/ 34 w 114"/>
                  <a:gd name="T29" fmla="*/ 81 h 81"/>
                  <a:gd name="T30" fmla="*/ 38 w 114"/>
                  <a:gd name="T31" fmla="*/ 81 h 81"/>
                  <a:gd name="T32" fmla="*/ 38 w 114"/>
                  <a:gd name="T33" fmla="*/ 75 h 81"/>
                  <a:gd name="T34" fmla="*/ 36 w 114"/>
                  <a:gd name="T35" fmla="*/ 69 h 81"/>
                  <a:gd name="T36" fmla="*/ 34 w 114"/>
                  <a:gd name="T37" fmla="*/ 66 h 81"/>
                  <a:gd name="T38" fmla="*/ 34 w 114"/>
                  <a:gd name="T39" fmla="*/ 62 h 81"/>
                  <a:gd name="T40" fmla="*/ 66 w 114"/>
                  <a:gd name="T41" fmla="*/ 62 h 81"/>
                  <a:gd name="T42" fmla="*/ 70 w 114"/>
                  <a:gd name="T43" fmla="*/ 58 h 81"/>
                  <a:gd name="T44" fmla="*/ 84 w 114"/>
                  <a:gd name="T45" fmla="*/ 60 h 81"/>
                  <a:gd name="T46" fmla="*/ 86 w 114"/>
                  <a:gd name="T47" fmla="*/ 60 h 81"/>
                  <a:gd name="T48" fmla="*/ 92 w 114"/>
                  <a:gd name="T49" fmla="*/ 58 h 81"/>
                  <a:gd name="T50" fmla="*/ 94 w 114"/>
                  <a:gd name="T51" fmla="*/ 56 h 81"/>
                  <a:gd name="T52" fmla="*/ 98 w 114"/>
                  <a:gd name="T53" fmla="*/ 52 h 81"/>
                  <a:gd name="T54" fmla="*/ 102 w 114"/>
                  <a:gd name="T55" fmla="*/ 54 h 81"/>
                  <a:gd name="T56" fmla="*/ 108 w 114"/>
                  <a:gd name="T57" fmla="*/ 54 h 81"/>
                  <a:gd name="T58" fmla="*/ 112 w 114"/>
                  <a:gd name="T59" fmla="*/ 50 h 81"/>
                  <a:gd name="T60" fmla="*/ 114 w 114"/>
                  <a:gd name="T61" fmla="*/ 46 h 81"/>
                  <a:gd name="T62" fmla="*/ 108 w 114"/>
                  <a:gd name="T63" fmla="*/ 38 h 81"/>
                  <a:gd name="T64" fmla="*/ 112 w 114"/>
                  <a:gd name="T65" fmla="*/ 38 h 81"/>
                  <a:gd name="T66" fmla="*/ 108 w 114"/>
                  <a:gd name="T67" fmla="*/ 34 h 81"/>
                  <a:gd name="T68" fmla="*/ 106 w 114"/>
                  <a:gd name="T69" fmla="*/ 36 h 81"/>
                  <a:gd name="T70" fmla="*/ 102 w 114"/>
                  <a:gd name="T71" fmla="*/ 36 h 81"/>
                  <a:gd name="T72" fmla="*/ 82 w 114"/>
                  <a:gd name="T73" fmla="*/ 14 h 81"/>
                  <a:gd name="T74" fmla="*/ 82 w 114"/>
                  <a:gd name="T75" fmla="*/ 10 h 81"/>
                  <a:gd name="T76" fmla="*/ 78 w 114"/>
                  <a:gd name="T77" fmla="*/ 6 h 81"/>
                  <a:gd name="T78" fmla="*/ 80 w 114"/>
                  <a:gd name="T79" fmla="*/ 2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
                  <a:gd name="T121" fmla="*/ 0 h 81"/>
                  <a:gd name="T122" fmla="*/ 114 w 114"/>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 h="81">
                    <a:moveTo>
                      <a:pt x="80" y="0"/>
                    </a:moveTo>
                    <a:lnTo>
                      <a:pt x="70" y="0"/>
                    </a:lnTo>
                    <a:lnTo>
                      <a:pt x="50" y="12"/>
                    </a:lnTo>
                    <a:lnTo>
                      <a:pt x="46" y="16"/>
                    </a:lnTo>
                    <a:lnTo>
                      <a:pt x="40" y="20"/>
                    </a:lnTo>
                    <a:lnTo>
                      <a:pt x="22" y="26"/>
                    </a:lnTo>
                    <a:lnTo>
                      <a:pt x="20" y="26"/>
                    </a:lnTo>
                    <a:lnTo>
                      <a:pt x="12" y="44"/>
                    </a:lnTo>
                    <a:lnTo>
                      <a:pt x="4" y="50"/>
                    </a:lnTo>
                    <a:lnTo>
                      <a:pt x="0" y="60"/>
                    </a:lnTo>
                    <a:lnTo>
                      <a:pt x="0" y="69"/>
                    </a:lnTo>
                    <a:lnTo>
                      <a:pt x="0" y="71"/>
                    </a:lnTo>
                    <a:lnTo>
                      <a:pt x="2" y="71"/>
                    </a:lnTo>
                    <a:lnTo>
                      <a:pt x="2" y="73"/>
                    </a:lnTo>
                    <a:lnTo>
                      <a:pt x="4" y="73"/>
                    </a:lnTo>
                    <a:lnTo>
                      <a:pt x="4" y="75"/>
                    </a:lnTo>
                    <a:lnTo>
                      <a:pt x="6" y="77"/>
                    </a:lnTo>
                    <a:lnTo>
                      <a:pt x="8" y="79"/>
                    </a:lnTo>
                    <a:lnTo>
                      <a:pt x="10" y="79"/>
                    </a:lnTo>
                    <a:lnTo>
                      <a:pt x="10" y="77"/>
                    </a:lnTo>
                    <a:lnTo>
                      <a:pt x="10" y="79"/>
                    </a:lnTo>
                    <a:lnTo>
                      <a:pt x="12" y="79"/>
                    </a:lnTo>
                    <a:lnTo>
                      <a:pt x="14" y="79"/>
                    </a:lnTo>
                    <a:lnTo>
                      <a:pt x="14" y="77"/>
                    </a:lnTo>
                    <a:lnTo>
                      <a:pt x="24" y="75"/>
                    </a:lnTo>
                    <a:lnTo>
                      <a:pt x="28" y="75"/>
                    </a:lnTo>
                    <a:lnTo>
                      <a:pt x="30" y="75"/>
                    </a:lnTo>
                    <a:lnTo>
                      <a:pt x="32" y="77"/>
                    </a:lnTo>
                    <a:lnTo>
                      <a:pt x="34" y="77"/>
                    </a:lnTo>
                    <a:lnTo>
                      <a:pt x="34" y="81"/>
                    </a:lnTo>
                    <a:lnTo>
                      <a:pt x="36" y="81"/>
                    </a:lnTo>
                    <a:lnTo>
                      <a:pt x="38" y="81"/>
                    </a:lnTo>
                    <a:lnTo>
                      <a:pt x="38" y="79"/>
                    </a:lnTo>
                    <a:lnTo>
                      <a:pt x="38" y="75"/>
                    </a:lnTo>
                    <a:lnTo>
                      <a:pt x="36" y="73"/>
                    </a:lnTo>
                    <a:lnTo>
                      <a:pt x="36" y="69"/>
                    </a:lnTo>
                    <a:lnTo>
                      <a:pt x="36" y="68"/>
                    </a:lnTo>
                    <a:lnTo>
                      <a:pt x="34" y="66"/>
                    </a:lnTo>
                    <a:lnTo>
                      <a:pt x="34" y="64"/>
                    </a:lnTo>
                    <a:lnTo>
                      <a:pt x="34" y="62"/>
                    </a:lnTo>
                    <a:lnTo>
                      <a:pt x="36" y="60"/>
                    </a:lnTo>
                    <a:lnTo>
                      <a:pt x="66" y="62"/>
                    </a:lnTo>
                    <a:lnTo>
                      <a:pt x="66" y="60"/>
                    </a:lnTo>
                    <a:lnTo>
                      <a:pt x="70" y="58"/>
                    </a:lnTo>
                    <a:lnTo>
                      <a:pt x="74" y="58"/>
                    </a:lnTo>
                    <a:lnTo>
                      <a:pt x="84" y="60"/>
                    </a:lnTo>
                    <a:lnTo>
                      <a:pt x="86" y="62"/>
                    </a:lnTo>
                    <a:lnTo>
                      <a:pt x="86" y="60"/>
                    </a:lnTo>
                    <a:lnTo>
                      <a:pt x="90" y="60"/>
                    </a:lnTo>
                    <a:lnTo>
                      <a:pt x="92" y="58"/>
                    </a:lnTo>
                    <a:lnTo>
                      <a:pt x="94" y="58"/>
                    </a:lnTo>
                    <a:lnTo>
                      <a:pt x="94" y="56"/>
                    </a:lnTo>
                    <a:lnTo>
                      <a:pt x="96" y="56"/>
                    </a:lnTo>
                    <a:lnTo>
                      <a:pt x="98" y="52"/>
                    </a:lnTo>
                    <a:lnTo>
                      <a:pt x="100" y="52"/>
                    </a:lnTo>
                    <a:lnTo>
                      <a:pt x="102" y="54"/>
                    </a:lnTo>
                    <a:lnTo>
                      <a:pt x="106" y="52"/>
                    </a:lnTo>
                    <a:lnTo>
                      <a:pt x="108" y="54"/>
                    </a:lnTo>
                    <a:lnTo>
                      <a:pt x="108" y="52"/>
                    </a:lnTo>
                    <a:lnTo>
                      <a:pt x="112" y="50"/>
                    </a:lnTo>
                    <a:lnTo>
                      <a:pt x="112" y="48"/>
                    </a:lnTo>
                    <a:lnTo>
                      <a:pt x="114" y="46"/>
                    </a:lnTo>
                    <a:lnTo>
                      <a:pt x="108" y="40"/>
                    </a:lnTo>
                    <a:lnTo>
                      <a:pt x="108" y="38"/>
                    </a:lnTo>
                    <a:lnTo>
                      <a:pt x="110" y="38"/>
                    </a:lnTo>
                    <a:lnTo>
                      <a:pt x="112" y="38"/>
                    </a:lnTo>
                    <a:lnTo>
                      <a:pt x="110" y="34"/>
                    </a:lnTo>
                    <a:lnTo>
                      <a:pt x="108" y="34"/>
                    </a:lnTo>
                    <a:lnTo>
                      <a:pt x="106" y="34"/>
                    </a:lnTo>
                    <a:lnTo>
                      <a:pt x="106" y="36"/>
                    </a:lnTo>
                    <a:lnTo>
                      <a:pt x="104" y="36"/>
                    </a:lnTo>
                    <a:lnTo>
                      <a:pt x="102" y="36"/>
                    </a:lnTo>
                    <a:lnTo>
                      <a:pt x="98" y="34"/>
                    </a:lnTo>
                    <a:lnTo>
                      <a:pt x="82" y="14"/>
                    </a:lnTo>
                    <a:lnTo>
                      <a:pt x="82" y="12"/>
                    </a:lnTo>
                    <a:lnTo>
                      <a:pt x="82" y="10"/>
                    </a:lnTo>
                    <a:lnTo>
                      <a:pt x="80" y="6"/>
                    </a:lnTo>
                    <a:lnTo>
                      <a:pt x="78" y="6"/>
                    </a:lnTo>
                    <a:lnTo>
                      <a:pt x="80" y="4"/>
                    </a:lnTo>
                    <a:lnTo>
                      <a:pt x="80" y="2"/>
                    </a:lnTo>
                  </a:path>
                </a:pathLst>
              </a:custGeom>
              <a:solidFill>
                <a:schemeClr val="tx2"/>
              </a:solidFill>
              <a:ln w="3175">
                <a:solidFill>
                  <a:schemeClr val="bg1"/>
                </a:solidFill>
                <a:round/>
                <a:headEnd/>
                <a:tailEnd/>
              </a:ln>
            </p:spPr>
            <p:txBody>
              <a:bodyPr/>
              <a:lstStyle/>
              <a:p>
                <a:endParaRPr lang="fr-FR" dirty="0"/>
              </a:p>
            </p:txBody>
          </p:sp>
          <p:sp>
            <p:nvSpPr>
              <p:cNvPr id="6079" name="Freeform 736"/>
              <p:cNvSpPr>
                <a:spLocks/>
              </p:cNvSpPr>
              <p:nvPr/>
            </p:nvSpPr>
            <p:spPr bwMode="auto">
              <a:xfrm>
                <a:off x="2557" y="2513"/>
                <a:ext cx="110" cy="83"/>
              </a:xfrm>
              <a:custGeom>
                <a:avLst/>
                <a:gdLst>
                  <a:gd name="T0" fmla="*/ 52 w 110"/>
                  <a:gd name="T1" fmla="*/ 4 h 83"/>
                  <a:gd name="T2" fmla="*/ 44 w 110"/>
                  <a:gd name="T3" fmla="*/ 6 h 83"/>
                  <a:gd name="T4" fmla="*/ 38 w 110"/>
                  <a:gd name="T5" fmla="*/ 4 h 83"/>
                  <a:gd name="T6" fmla="*/ 32 w 110"/>
                  <a:gd name="T7" fmla="*/ 2 h 83"/>
                  <a:gd name="T8" fmla="*/ 30 w 110"/>
                  <a:gd name="T9" fmla="*/ 2 h 83"/>
                  <a:gd name="T10" fmla="*/ 26 w 110"/>
                  <a:gd name="T11" fmla="*/ 0 h 83"/>
                  <a:gd name="T12" fmla="*/ 22 w 110"/>
                  <a:gd name="T13" fmla="*/ 2 h 83"/>
                  <a:gd name="T14" fmla="*/ 20 w 110"/>
                  <a:gd name="T15" fmla="*/ 6 h 83"/>
                  <a:gd name="T16" fmla="*/ 20 w 110"/>
                  <a:gd name="T17" fmla="*/ 10 h 83"/>
                  <a:gd name="T18" fmla="*/ 12 w 110"/>
                  <a:gd name="T19" fmla="*/ 16 h 83"/>
                  <a:gd name="T20" fmla="*/ 4 w 110"/>
                  <a:gd name="T21" fmla="*/ 26 h 83"/>
                  <a:gd name="T22" fmla="*/ 0 w 110"/>
                  <a:gd name="T23" fmla="*/ 30 h 83"/>
                  <a:gd name="T24" fmla="*/ 6 w 110"/>
                  <a:gd name="T25" fmla="*/ 28 h 83"/>
                  <a:gd name="T26" fmla="*/ 8 w 110"/>
                  <a:gd name="T27" fmla="*/ 34 h 83"/>
                  <a:gd name="T28" fmla="*/ 20 w 110"/>
                  <a:gd name="T29" fmla="*/ 45 h 83"/>
                  <a:gd name="T30" fmla="*/ 24 w 110"/>
                  <a:gd name="T31" fmla="*/ 49 h 83"/>
                  <a:gd name="T32" fmla="*/ 26 w 110"/>
                  <a:gd name="T33" fmla="*/ 53 h 83"/>
                  <a:gd name="T34" fmla="*/ 32 w 110"/>
                  <a:gd name="T35" fmla="*/ 53 h 83"/>
                  <a:gd name="T36" fmla="*/ 36 w 110"/>
                  <a:gd name="T37" fmla="*/ 49 h 83"/>
                  <a:gd name="T38" fmla="*/ 40 w 110"/>
                  <a:gd name="T39" fmla="*/ 41 h 83"/>
                  <a:gd name="T40" fmla="*/ 48 w 110"/>
                  <a:gd name="T41" fmla="*/ 41 h 83"/>
                  <a:gd name="T42" fmla="*/ 60 w 110"/>
                  <a:gd name="T43" fmla="*/ 43 h 83"/>
                  <a:gd name="T44" fmla="*/ 64 w 110"/>
                  <a:gd name="T45" fmla="*/ 47 h 83"/>
                  <a:gd name="T46" fmla="*/ 66 w 110"/>
                  <a:gd name="T47" fmla="*/ 51 h 83"/>
                  <a:gd name="T48" fmla="*/ 68 w 110"/>
                  <a:gd name="T49" fmla="*/ 55 h 83"/>
                  <a:gd name="T50" fmla="*/ 66 w 110"/>
                  <a:gd name="T51" fmla="*/ 61 h 83"/>
                  <a:gd name="T52" fmla="*/ 70 w 110"/>
                  <a:gd name="T53" fmla="*/ 63 h 83"/>
                  <a:gd name="T54" fmla="*/ 74 w 110"/>
                  <a:gd name="T55" fmla="*/ 63 h 83"/>
                  <a:gd name="T56" fmla="*/ 78 w 110"/>
                  <a:gd name="T57" fmla="*/ 63 h 83"/>
                  <a:gd name="T58" fmla="*/ 84 w 110"/>
                  <a:gd name="T59" fmla="*/ 65 h 83"/>
                  <a:gd name="T60" fmla="*/ 84 w 110"/>
                  <a:gd name="T61" fmla="*/ 73 h 83"/>
                  <a:gd name="T62" fmla="*/ 84 w 110"/>
                  <a:gd name="T63" fmla="*/ 79 h 83"/>
                  <a:gd name="T64" fmla="*/ 86 w 110"/>
                  <a:gd name="T65" fmla="*/ 79 h 83"/>
                  <a:gd name="T66" fmla="*/ 94 w 110"/>
                  <a:gd name="T67" fmla="*/ 81 h 83"/>
                  <a:gd name="T68" fmla="*/ 96 w 110"/>
                  <a:gd name="T69" fmla="*/ 77 h 83"/>
                  <a:gd name="T70" fmla="*/ 98 w 110"/>
                  <a:gd name="T71" fmla="*/ 77 h 83"/>
                  <a:gd name="T72" fmla="*/ 104 w 110"/>
                  <a:gd name="T73" fmla="*/ 75 h 83"/>
                  <a:gd name="T74" fmla="*/ 106 w 110"/>
                  <a:gd name="T75" fmla="*/ 69 h 83"/>
                  <a:gd name="T76" fmla="*/ 102 w 110"/>
                  <a:gd name="T77" fmla="*/ 67 h 83"/>
                  <a:gd name="T78" fmla="*/ 104 w 110"/>
                  <a:gd name="T79" fmla="*/ 63 h 83"/>
                  <a:gd name="T80" fmla="*/ 108 w 110"/>
                  <a:gd name="T81" fmla="*/ 65 h 83"/>
                  <a:gd name="T82" fmla="*/ 110 w 110"/>
                  <a:gd name="T83" fmla="*/ 61 h 83"/>
                  <a:gd name="T84" fmla="*/ 108 w 110"/>
                  <a:gd name="T85" fmla="*/ 57 h 83"/>
                  <a:gd name="T86" fmla="*/ 108 w 110"/>
                  <a:gd name="T87" fmla="*/ 53 h 83"/>
                  <a:gd name="T88" fmla="*/ 104 w 110"/>
                  <a:gd name="T89" fmla="*/ 49 h 83"/>
                  <a:gd name="T90" fmla="*/ 104 w 110"/>
                  <a:gd name="T91" fmla="*/ 39 h 83"/>
                  <a:gd name="T92" fmla="*/ 104 w 110"/>
                  <a:gd name="T93" fmla="*/ 35 h 83"/>
                  <a:gd name="T94" fmla="*/ 102 w 110"/>
                  <a:gd name="T95" fmla="*/ 32 h 83"/>
                  <a:gd name="T96" fmla="*/ 98 w 110"/>
                  <a:gd name="T97" fmla="*/ 24 h 83"/>
                  <a:gd name="T98" fmla="*/ 98 w 110"/>
                  <a:gd name="T99" fmla="*/ 24 h 83"/>
                  <a:gd name="T100" fmla="*/ 100 w 110"/>
                  <a:gd name="T101" fmla="*/ 20 h 83"/>
                  <a:gd name="T102" fmla="*/ 96 w 110"/>
                  <a:gd name="T103" fmla="*/ 18 h 83"/>
                  <a:gd name="T104" fmla="*/ 94 w 110"/>
                  <a:gd name="T105" fmla="*/ 10 h 83"/>
                  <a:gd name="T106" fmla="*/ 92 w 110"/>
                  <a:gd name="T107" fmla="*/ 4 h 83"/>
                  <a:gd name="T108" fmla="*/ 86 w 110"/>
                  <a:gd name="T109" fmla="*/ 2 h 83"/>
                  <a:gd name="T110" fmla="*/ 82 w 110"/>
                  <a:gd name="T111" fmla="*/ 8 h 83"/>
                  <a:gd name="T112" fmla="*/ 74 w 110"/>
                  <a:gd name="T113" fmla="*/ 8 h 83"/>
                  <a:gd name="T114" fmla="*/ 70 w 110"/>
                  <a:gd name="T115" fmla="*/ 8 h 83"/>
                  <a:gd name="T116" fmla="*/ 66 w 110"/>
                  <a:gd name="T117" fmla="*/ 10 h 83"/>
                  <a:gd name="T118" fmla="*/ 60 w 110"/>
                  <a:gd name="T119" fmla="*/ 10 h 83"/>
                  <a:gd name="T120" fmla="*/ 54 w 110"/>
                  <a:gd name="T121" fmla="*/ 8 h 83"/>
                  <a:gd name="T122" fmla="*/ 56 w 110"/>
                  <a:gd name="T123" fmla="*/ 4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
                  <a:gd name="T187" fmla="*/ 0 h 83"/>
                  <a:gd name="T188" fmla="*/ 110 w 110"/>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 h="83">
                    <a:moveTo>
                      <a:pt x="56" y="4"/>
                    </a:moveTo>
                    <a:lnTo>
                      <a:pt x="54" y="4"/>
                    </a:lnTo>
                    <a:lnTo>
                      <a:pt x="52" y="4"/>
                    </a:lnTo>
                    <a:lnTo>
                      <a:pt x="48" y="4"/>
                    </a:lnTo>
                    <a:lnTo>
                      <a:pt x="46" y="4"/>
                    </a:lnTo>
                    <a:lnTo>
                      <a:pt x="44" y="6"/>
                    </a:lnTo>
                    <a:lnTo>
                      <a:pt x="42" y="6"/>
                    </a:lnTo>
                    <a:lnTo>
                      <a:pt x="40" y="4"/>
                    </a:lnTo>
                    <a:lnTo>
                      <a:pt x="38" y="4"/>
                    </a:lnTo>
                    <a:lnTo>
                      <a:pt x="36" y="4"/>
                    </a:lnTo>
                    <a:lnTo>
                      <a:pt x="34" y="2"/>
                    </a:lnTo>
                    <a:lnTo>
                      <a:pt x="32" y="2"/>
                    </a:lnTo>
                    <a:lnTo>
                      <a:pt x="32" y="4"/>
                    </a:lnTo>
                    <a:lnTo>
                      <a:pt x="30" y="4"/>
                    </a:lnTo>
                    <a:lnTo>
                      <a:pt x="30" y="2"/>
                    </a:lnTo>
                    <a:lnTo>
                      <a:pt x="30" y="0"/>
                    </a:lnTo>
                    <a:lnTo>
                      <a:pt x="28" y="0"/>
                    </a:lnTo>
                    <a:lnTo>
                      <a:pt x="26" y="0"/>
                    </a:lnTo>
                    <a:lnTo>
                      <a:pt x="24" y="0"/>
                    </a:lnTo>
                    <a:lnTo>
                      <a:pt x="20" y="0"/>
                    </a:lnTo>
                    <a:lnTo>
                      <a:pt x="22" y="2"/>
                    </a:lnTo>
                    <a:lnTo>
                      <a:pt x="22" y="4"/>
                    </a:lnTo>
                    <a:lnTo>
                      <a:pt x="22" y="6"/>
                    </a:lnTo>
                    <a:lnTo>
                      <a:pt x="20" y="6"/>
                    </a:lnTo>
                    <a:lnTo>
                      <a:pt x="18" y="6"/>
                    </a:lnTo>
                    <a:lnTo>
                      <a:pt x="18" y="8"/>
                    </a:lnTo>
                    <a:lnTo>
                      <a:pt x="20" y="10"/>
                    </a:lnTo>
                    <a:lnTo>
                      <a:pt x="20" y="16"/>
                    </a:lnTo>
                    <a:lnTo>
                      <a:pt x="18" y="16"/>
                    </a:lnTo>
                    <a:lnTo>
                      <a:pt x="12" y="16"/>
                    </a:lnTo>
                    <a:lnTo>
                      <a:pt x="8" y="18"/>
                    </a:lnTo>
                    <a:lnTo>
                      <a:pt x="6" y="20"/>
                    </a:lnTo>
                    <a:lnTo>
                      <a:pt x="4" y="26"/>
                    </a:lnTo>
                    <a:lnTo>
                      <a:pt x="2" y="26"/>
                    </a:lnTo>
                    <a:lnTo>
                      <a:pt x="0" y="26"/>
                    </a:lnTo>
                    <a:lnTo>
                      <a:pt x="0" y="30"/>
                    </a:lnTo>
                    <a:lnTo>
                      <a:pt x="2" y="30"/>
                    </a:lnTo>
                    <a:lnTo>
                      <a:pt x="4" y="28"/>
                    </a:lnTo>
                    <a:lnTo>
                      <a:pt x="6" y="28"/>
                    </a:lnTo>
                    <a:lnTo>
                      <a:pt x="6" y="30"/>
                    </a:lnTo>
                    <a:lnTo>
                      <a:pt x="8" y="32"/>
                    </a:lnTo>
                    <a:lnTo>
                      <a:pt x="8" y="34"/>
                    </a:lnTo>
                    <a:lnTo>
                      <a:pt x="10" y="39"/>
                    </a:lnTo>
                    <a:lnTo>
                      <a:pt x="18" y="43"/>
                    </a:lnTo>
                    <a:lnTo>
                      <a:pt x="20" y="45"/>
                    </a:lnTo>
                    <a:lnTo>
                      <a:pt x="20" y="47"/>
                    </a:lnTo>
                    <a:lnTo>
                      <a:pt x="22" y="49"/>
                    </a:lnTo>
                    <a:lnTo>
                      <a:pt x="24" y="49"/>
                    </a:lnTo>
                    <a:lnTo>
                      <a:pt x="24" y="51"/>
                    </a:lnTo>
                    <a:lnTo>
                      <a:pt x="26" y="51"/>
                    </a:lnTo>
                    <a:lnTo>
                      <a:pt x="26" y="53"/>
                    </a:lnTo>
                    <a:lnTo>
                      <a:pt x="28" y="55"/>
                    </a:lnTo>
                    <a:lnTo>
                      <a:pt x="30" y="55"/>
                    </a:lnTo>
                    <a:lnTo>
                      <a:pt x="32" y="53"/>
                    </a:lnTo>
                    <a:lnTo>
                      <a:pt x="32" y="51"/>
                    </a:lnTo>
                    <a:lnTo>
                      <a:pt x="34" y="51"/>
                    </a:lnTo>
                    <a:lnTo>
                      <a:pt x="36" y="49"/>
                    </a:lnTo>
                    <a:lnTo>
                      <a:pt x="40" y="45"/>
                    </a:lnTo>
                    <a:lnTo>
                      <a:pt x="38" y="43"/>
                    </a:lnTo>
                    <a:lnTo>
                      <a:pt x="40" y="41"/>
                    </a:lnTo>
                    <a:lnTo>
                      <a:pt x="42" y="41"/>
                    </a:lnTo>
                    <a:lnTo>
                      <a:pt x="44" y="43"/>
                    </a:lnTo>
                    <a:lnTo>
                      <a:pt x="48" y="41"/>
                    </a:lnTo>
                    <a:lnTo>
                      <a:pt x="58" y="41"/>
                    </a:lnTo>
                    <a:lnTo>
                      <a:pt x="58" y="43"/>
                    </a:lnTo>
                    <a:lnTo>
                      <a:pt x="60" y="43"/>
                    </a:lnTo>
                    <a:lnTo>
                      <a:pt x="62" y="45"/>
                    </a:lnTo>
                    <a:lnTo>
                      <a:pt x="62" y="47"/>
                    </a:lnTo>
                    <a:lnTo>
                      <a:pt x="64" y="47"/>
                    </a:lnTo>
                    <a:lnTo>
                      <a:pt x="64" y="49"/>
                    </a:lnTo>
                    <a:lnTo>
                      <a:pt x="66" y="49"/>
                    </a:lnTo>
                    <a:lnTo>
                      <a:pt x="66" y="51"/>
                    </a:lnTo>
                    <a:lnTo>
                      <a:pt x="66" y="53"/>
                    </a:lnTo>
                    <a:lnTo>
                      <a:pt x="66" y="55"/>
                    </a:lnTo>
                    <a:lnTo>
                      <a:pt x="68" y="55"/>
                    </a:lnTo>
                    <a:lnTo>
                      <a:pt x="68" y="57"/>
                    </a:lnTo>
                    <a:lnTo>
                      <a:pt x="68" y="59"/>
                    </a:lnTo>
                    <a:lnTo>
                      <a:pt x="66" y="61"/>
                    </a:lnTo>
                    <a:lnTo>
                      <a:pt x="66" y="65"/>
                    </a:lnTo>
                    <a:lnTo>
                      <a:pt x="70" y="65"/>
                    </a:lnTo>
                    <a:lnTo>
                      <a:pt x="70" y="63"/>
                    </a:lnTo>
                    <a:lnTo>
                      <a:pt x="72" y="63"/>
                    </a:lnTo>
                    <a:lnTo>
                      <a:pt x="72" y="65"/>
                    </a:lnTo>
                    <a:lnTo>
                      <a:pt x="74" y="63"/>
                    </a:lnTo>
                    <a:lnTo>
                      <a:pt x="74" y="61"/>
                    </a:lnTo>
                    <a:lnTo>
                      <a:pt x="76" y="63"/>
                    </a:lnTo>
                    <a:lnTo>
                      <a:pt x="78" y="63"/>
                    </a:lnTo>
                    <a:lnTo>
                      <a:pt x="80" y="63"/>
                    </a:lnTo>
                    <a:lnTo>
                      <a:pt x="82" y="63"/>
                    </a:lnTo>
                    <a:lnTo>
                      <a:pt x="84" y="65"/>
                    </a:lnTo>
                    <a:lnTo>
                      <a:pt x="84" y="67"/>
                    </a:lnTo>
                    <a:lnTo>
                      <a:pt x="84" y="69"/>
                    </a:lnTo>
                    <a:lnTo>
                      <a:pt x="84" y="73"/>
                    </a:lnTo>
                    <a:lnTo>
                      <a:pt x="86" y="73"/>
                    </a:lnTo>
                    <a:lnTo>
                      <a:pt x="86" y="77"/>
                    </a:lnTo>
                    <a:lnTo>
                      <a:pt x="84" y="79"/>
                    </a:lnTo>
                    <a:lnTo>
                      <a:pt x="84" y="81"/>
                    </a:lnTo>
                    <a:lnTo>
                      <a:pt x="84" y="79"/>
                    </a:lnTo>
                    <a:lnTo>
                      <a:pt x="86" y="79"/>
                    </a:lnTo>
                    <a:lnTo>
                      <a:pt x="90" y="83"/>
                    </a:lnTo>
                    <a:lnTo>
                      <a:pt x="92" y="81"/>
                    </a:lnTo>
                    <a:lnTo>
                      <a:pt x="94" y="81"/>
                    </a:lnTo>
                    <a:lnTo>
                      <a:pt x="94" y="79"/>
                    </a:lnTo>
                    <a:lnTo>
                      <a:pt x="96" y="79"/>
                    </a:lnTo>
                    <a:lnTo>
                      <a:pt x="96" y="77"/>
                    </a:lnTo>
                    <a:lnTo>
                      <a:pt x="96" y="75"/>
                    </a:lnTo>
                    <a:lnTo>
                      <a:pt x="98" y="75"/>
                    </a:lnTo>
                    <a:lnTo>
                      <a:pt x="98" y="77"/>
                    </a:lnTo>
                    <a:lnTo>
                      <a:pt x="100" y="77"/>
                    </a:lnTo>
                    <a:lnTo>
                      <a:pt x="104" y="77"/>
                    </a:lnTo>
                    <a:lnTo>
                      <a:pt x="104" y="75"/>
                    </a:lnTo>
                    <a:lnTo>
                      <a:pt x="104" y="73"/>
                    </a:lnTo>
                    <a:lnTo>
                      <a:pt x="106" y="71"/>
                    </a:lnTo>
                    <a:lnTo>
                      <a:pt x="106" y="69"/>
                    </a:lnTo>
                    <a:lnTo>
                      <a:pt x="106" y="67"/>
                    </a:lnTo>
                    <a:lnTo>
                      <a:pt x="104" y="67"/>
                    </a:lnTo>
                    <a:lnTo>
                      <a:pt x="102" y="67"/>
                    </a:lnTo>
                    <a:lnTo>
                      <a:pt x="102" y="65"/>
                    </a:lnTo>
                    <a:lnTo>
                      <a:pt x="102" y="63"/>
                    </a:lnTo>
                    <a:lnTo>
                      <a:pt x="104" y="63"/>
                    </a:lnTo>
                    <a:lnTo>
                      <a:pt x="106" y="63"/>
                    </a:lnTo>
                    <a:lnTo>
                      <a:pt x="108" y="63"/>
                    </a:lnTo>
                    <a:lnTo>
                      <a:pt x="108" y="65"/>
                    </a:lnTo>
                    <a:lnTo>
                      <a:pt x="110" y="63"/>
                    </a:lnTo>
                    <a:lnTo>
                      <a:pt x="110" y="65"/>
                    </a:lnTo>
                    <a:lnTo>
                      <a:pt x="110" y="61"/>
                    </a:lnTo>
                    <a:lnTo>
                      <a:pt x="110" y="59"/>
                    </a:lnTo>
                    <a:lnTo>
                      <a:pt x="108" y="59"/>
                    </a:lnTo>
                    <a:lnTo>
                      <a:pt x="108" y="57"/>
                    </a:lnTo>
                    <a:lnTo>
                      <a:pt x="108" y="55"/>
                    </a:lnTo>
                    <a:lnTo>
                      <a:pt x="110" y="55"/>
                    </a:lnTo>
                    <a:lnTo>
                      <a:pt x="108" y="53"/>
                    </a:lnTo>
                    <a:lnTo>
                      <a:pt x="108" y="49"/>
                    </a:lnTo>
                    <a:lnTo>
                      <a:pt x="106" y="49"/>
                    </a:lnTo>
                    <a:lnTo>
                      <a:pt x="104" y="49"/>
                    </a:lnTo>
                    <a:lnTo>
                      <a:pt x="104" y="47"/>
                    </a:lnTo>
                    <a:lnTo>
                      <a:pt x="104" y="41"/>
                    </a:lnTo>
                    <a:lnTo>
                      <a:pt x="104" y="39"/>
                    </a:lnTo>
                    <a:lnTo>
                      <a:pt x="106" y="37"/>
                    </a:lnTo>
                    <a:lnTo>
                      <a:pt x="106" y="35"/>
                    </a:lnTo>
                    <a:lnTo>
                      <a:pt x="104" y="35"/>
                    </a:lnTo>
                    <a:lnTo>
                      <a:pt x="104" y="34"/>
                    </a:lnTo>
                    <a:lnTo>
                      <a:pt x="102" y="34"/>
                    </a:lnTo>
                    <a:lnTo>
                      <a:pt x="102" y="32"/>
                    </a:lnTo>
                    <a:lnTo>
                      <a:pt x="102" y="26"/>
                    </a:lnTo>
                    <a:lnTo>
                      <a:pt x="100" y="24"/>
                    </a:lnTo>
                    <a:lnTo>
                      <a:pt x="98" y="24"/>
                    </a:lnTo>
                    <a:lnTo>
                      <a:pt x="96" y="26"/>
                    </a:lnTo>
                    <a:lnTo>
                      <a:pt x="96" y="24"/>
                    </a:lnTo>
                    <a:lnTo>
                      <a:pt x="98" y="24"/>
                    </a:lnTo>
                    <a:lnTo>
                      <a:pt x="98" y="22"/>
                    </a:lnTo>
                    <a:lnTo>
                      <a:pt x="100" y="22"/>
                    </a:lnTo>
                    <a:lnTo>
                      <a:pt x="100" y="20"/>
                    </a:lnTo>
                    <a:lnTo>
                      <a:pt x="98" y="20"/>
                    </a:lnTo>
                    <a:lnTo>
                      <a:pt x="98" y="18"/>
                    </a:lnTo>
                    <a:lnTo>
                      <a:pt x="96" y="18"/>
                    </a:lnTo>
                    <a:lnTo>
                      <a:pt x="96" y="16"/>
                    </a:lnTo>
                    <a:lnTo>
                      <a:pt x="94" y="16"/>
                    </a:lnTo>
                    <a:lnTo>
                      <a:pt x="94" y="10"/>
                    </a:lnTo>
                    <a:lnTo>
                      <a:pt x="92" y="10"/>
                    </a:lnTo>
                    <a:lnTo>
                      <a:pt x="92" y="8"/>
                    </a:lnTo>
                    <a:lnTo>
                      <a:pt x="92" y="4"/>
                    </a:lnTo>
                    <a:lnTo>
                      <a:pt x="90" y="2"/>
                    </a:lnTo>
                    <a:lnTo>
                      <a:pt x="88" y="4"/>
                    </a:lnTo>
                    <a:lnTo>
                      <a:pt x="86" y="2"/>
                    </a:lnTo>
                    <a:lnTo>
                      <a:pt x="86" y="6"/>
                    </a:lnTo>
                    <a:lnTo>
                      <a:pt x="84" y="6"/>
                    </a:lnTo>
                    <a:lnTo>
                      <a:pt x="82" y="8"/>
                    </a:lnTo>
                    <a:lnTo>
                      <a:pt x="80" y="10"/>
                    </a:lnTo>
                    <a:lnTo>
                      <a:pt x="76" y="8"/>
                    </a:lnTo>
                    <a:lnTo>
                      <a:pt x="74" y="8"/>
                    </a:lnTo>
                    <a:lnTo>
                      <a:pt x="72" y="6"/>
                    </a:lnTo>
                    <a:lnTo>
                      <a:pt x="70" y="6"/>
                    </a:lnTo>
                    <a:lnTo>
                      <a:pt x="70" y="8"/>
                    </a:lnTo>
                    <a:lnTo>
                      <a:pt x="68" y="10"/>
                    </a:lnTo>
                    <a:lnTo>
                      <a:pt x="66" y="12"/>
                    </a:lnTo>
                    <a:lnTo>
                      <a:pt x="66" y="10"/>
                    </a:lnTo>
                    <a:lnTo>
                      <a:pt x="62" y="8"/>
                    </a:lnTo>
                    <a:lnTo>
                      <a:pt x="60" y="8"/>
                    </a:lnTo>
                    <a:lnTo>
                      <a:pt x="60" y="10"/>
                    </a:lnTo>
                    <a:lnTo>
                      <a:pt x="58" y="10"/>
                    </a:lnTo>
                    <a:lnTo>
                      <a:pt x="56" y="10"/>
                    </a:lnTo>
                    <a:lnTo>
                      <a:pt x="54" y="8"/>
                    </a:lnTo>
                    <a:lnTo>
                      <a:pt x="56" y="6"/>
                    </a:lnTo>
                    <a:lnTo>
                      <a:pt x="56" y="4"/>
                    </a:lnTo>
                    <a:close/>
                  </a:path>
                </a:pathLst>
              </a:custGeom>
              <a:solidFill>
                <a:schemeClr val="tx2"/>
              </a:solidFill>
              <a:ln w="3175">
                <a:solidFill>
                  <a:schemeClr val="bg1"/>
                </a:solidFill>
                <a:round/>
                <a:headEnd/>
                <a:tailEnd/>
              </a:ln>
            </p:spPr>
            <p:txBody>
              <a:bodyPr/>
              <a:lstStyle/>
              <a:p>
                <a:endParaRPr lang="fr-FR" dirty="0"/>
              </a:p>
            </p:txBody>
          </p:sp>
          <p:sp>
            <p:nvSpPr>
              <p:cNvPr id="6080" name="Freeform 737"/>
              <p:cNvSpPr>
                <a:spLocks/>
              </p:cNvSpPr>
              <p:nvPr/>
            </p:nvSpPr>
            <p:spPr bwMode="auto">
              <a:xfrm>
                <a:off x="2557" y="2513"/>
                <a:ext cx="110" cy="83"/>
              </a:xfrm>
              <a:custGeom>
                <a:avLst/>
                <a:gdLst>
                  <a:gd name="T0" fmla="*/ 52 w 110"/>
                  <a:gd name="T1" fmla="*/ 4 h 83"/>
                  <a:gd name="T2" fmla="*/ 44 w 110"/>
                  <a:gd name="T3" fmla="*/ 6 h 83"/>
                  <a:gd name="T4" fmla="*/ 38 w 110"/>
                  <a:gd name="T5" fmla="*/ 4 h 83"/>
                  <a:gd name="T6" fmla="*/ 32 w 110"/>
                  <a:gd name="T7" fmla="*/ 2 h 83"/>
                  <a:gd name="T8" fmla="*/ 30 w 110"/>
                  <a:gd name="T9" fmla="*/ 2 h 83"/>
                  <a:gd name="T10" fmla="*/ 26 w 110"/>
                  <a:gd name="T11" fmla="*/ 0 h 83"/>
                  <a:gd name="T12" fmla="*/ 22 w 110"/>
                  <a:gd name="T13" fmla="*/ 2 h 83"/>
                  <a:gd name="T14" fmla="*/ 20 w 110"/>
                  <a:gd name="T15" fmla="*/ 6 h 83"/>
                  <a:gd name="T16" fmla="*/ 20 w 110"/>
                  <a:gd name="T17" fmla="*/ 10 h 83"/>
                  <a:gd name="T18" fmla="*/ 12 w 110"/>
                  <a:gd name="T19" fmla="*/ 16 h 83"/>
                  <a:gd name="T20" fmla="*/ 4 w 110"/>
                  <a:gd name="T21" fmla="*/ 26 h 83"/>
                  <a:gd name="T22" fmla="*/ 0 w 110"/>
                  <a:gd name="T23" fmla="*/ 30 h 83"/>
                  <a:gd name="T24" fmla="*/ 6 w 110"/>
                  <a:gd name="T25" fmla="*/ 28 h 83"/>
                  <a:gd name="T26" fmla="*/ 8 w 110"/>
                  <a:gd name="T27" fmla="*/ 34 h 83"/>
                  <a:gd name="T28" fmla="*/ 20 w 110"/>
                  <a:gd name="T29" fmla="*/ 45 h 83"/>
                  <a:gd name="T30" fmla="*/ 24 w 110"/>
                  <a:gd name="T31" fmla="*/ 49 h 83"/>
                  <a:gd name="T32" fmla="*/ 26 w 110"/>
                  <a:gd name="T33" fmla="*/ 53 h 83"/>
                  <a:gd name="T34" fmla="*/ 32 w 110"/>
                  <a:gd name="T35" fmla="*/ 53 h 83"/>
                  <a:gd name="T36" fmla="*/ 36 w 110"/>
                  <a:gd name="T37" fmla="*/ 49 h 83"/>
                  <a:gd name="T38" fmla="*/ 40 w 110"/>
                  <a:gd name="T39" fmla="*/ 41 h 83"/>
                  <a:gd name="T40" fmla="*/ 48 w 110"/>
                  <a:gd name="T41" fmla="*/ 41 h 83"/>
                  <a:gd name="T42" fmla="*/ 60 w 110"/>
                  <a:gd name="T43" fmla="*/ 43 h 83"/>
                  <a:gd name="T44" fmla="*/ 64 w 110"/>
                  <a:gd name="T45" fmla="*/ 47 h 83"/>
                  <a:gd name="T46" fmla="*/ 66 w 110"/>
                  <a:gd name="T47" fmla="*/ 51 h 83"/>
                  <a:gd name="T48" fmla="*/ 68 w 110"/>
                  <a:gd name="T49" fmla="*/ 55 h 83"/>
                  <a:gd name="T50" fmla="*/ 66 w 110"/>
                  <a:gd name="T51" fmla="*/ 61 h 83"/>
                  <a:gd name="T52" fmla="*/ 70 w 110"/>
                  <a:gd name="T53" fmla="*/ 63 h 83"/>
                  <a:gd name="T54" fmla="*/ 74 w 110"/>
                  <a:gd name="T55" fmla="*/ 63 h 83"/>
                  <a:gd name="T56" fmla="*/ 78 w 110"/>
                  <a:gd name="T57" fmla="*/ 63 h 83"/>
                  <a:gd name="T58" fmla="*/ 84 w 110"/>
                  <a:gd name="T59" fmla="*/ 65 h 83"/>
                  <a:gd name="T60" fmla="*/ 84 w 110"/>
                  <a:gd name="T61" fmla="*/ 73 h 83"/>
                  <a:gd name="T62" fmla="*/ 84 w 110"/>
                  <a:gd name="T63" fmla="*/ 79 h 83"/>
                  <a:gd name="T64" fmla="*/ 86 w 110"/>
                  <a:gd name="T65" fmla="*/ 79 h 83"/>
                  <a:gd name="T66" fmla="*/ 94 w 110"/>
                  <a:gd name="T67" fmla="*/ 81 h 83"/>
                  <a:gd name="T68" fmla="*/ 96 w 110"/>
                  <a:gd name="T69" fmla="*/ 77 h 83"/>
                  <a:gd name="T70" fmla="*/ 98 w 110"/>
                  <a:gd name="T71" fmla="*/ 77 h 83"/>
                  <a:gd name="T72" fmla="*/ 104 w 110"/>
                  <a:gd name="T73" fmla="*/ 75 h 83"/>
                  <a:gd name="T74" fmla="*/ 106 w 110"/>
                  <a:gd name="T75" fmla="*/ 69 h 83"/>
                  <a:gd name="T76" fmla="*/ 102 w 110"/>
                  <a:gd name="T77" fmla="*/ 67 h 83"/>
                  <a:gd name="T78" fmla="*/ 104 w 110"/>
                  <a:gd name="T79" fmla="*/ 63 h 83"/>
                  <a:gd name="T80" fmla="*/ 108 w 110"/>
                  <a:gd name="T81" fmla="*/ 65 h 83"/>
                  <a:gd name="T82" fmla="*/ 110 w 110"/>
                  <a:gd name="T83" fmla="*/ 61 h 83"/>
                  <a:gd name="T84" fmla="*/ 108 w 110"/>
                  <a:gd name="T85" fmla="*/ 57 h 83"/>
                  <a:gd name="T86" fmla="*/ 108 w 110"/>
                  <a:gd name="T87" fmla="*/ 53 h 83"/>
                  <a:gd name="T88" fmla="*/ 104 w 110"/>
                  <a:gd name="T89" fmla="*/ 49 h 83"/>
                  <a:gd name="T90" fmla="*/ 104 w 110"/>
                  <a:gd name="T91" fmla="*/ 39 h 83"/>
                  <a:gd name="T92" fmla="*/ 104 w 110"/>
                  <a:gd name="T93" fmla="*/ 35 h 83"/>
                  <a:gd name="T94" fmla="*/ 102 w 110"/>
                  <a:gd name="T95" fmla="*/ 32 h 83"/>
                  <a:gd name="T96" fmla="*/ 98 w 110"/>
                  <a:gd name="T97" fmla="*/ 24 h 83"/>
                  <a:gd name="T98" fmla="*/ 98 w 110"/>
                  <a:gd name="T99" fmla="*/ 24 h 83"/>
                  <a:gd name="T100" fmla="*/ 100 w 110"/>
                  <a:gd name="T101" fmla="*/ 20 h 83"/>
                  <a:gd name="T102" fmla="*/ 96 w 110"/>
                  <a:gd name="T103" fmla="*/ 18 h 83"/>
                  <a:gd name="T104" fmla="*/ 94 w 110"/>
                  <a:gd name="T105" fmla="*/ 10 h 83"/>
                  <a:gd name="T106" fmla="*/ 92 w 110"/>
                  <a:gd name="T107" fmla="*/ 4 h 83"/>
                  <a:gd name="T108" fmla="*/ 86 w 110"/>
                  <a:gd name="T109" fmla="*/ 2 h 83"/>
                  <a:gd name="T110" fmla="*/ 82 w 110"/>
                  <a:gd name="T111" fmla="*/ 8 h 83"/>
                  <a:gd name="T112" fmla="*/ 74 w 110"/>
                  <a:gd name="T113" fmla="*/ 8 h 83"/>
                  <a:gd name="T114" fmla="*/ 70 w 110"/>
                  <a:gd name="T115" fmla="*/ 8 h 83"/>
                  <a:gd name="T116" fmla="*/ 66 w 110"/>
                  <a:gd name="T117" fmla="*/ 10 h 83"/>
                  <a:gd name="T118" fmla="*/ 60 w 110"/>
                  <a:gd name="T119" fmla="*/ 10 h 83"/>
                  <a:gd name="T120" fmla="*/ 54 w 110"/>
                  <a:gd name="T121" fmla="*/ 8 h 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83"/>
                  <a:gd name="T185" fmla="*/ 110 w 110"/>
                  <a:gd name="T186" fmla="*/ 83 h 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83">
                    <a:moveTo>
                      <a:pt x="56" y="4"/>
                    </a:moveTo>
                    <a:lnTo>
                      <a:pt x="54" y="4"/>
                    </a:lnTo>
                    <a:lnTo>
                      <a:pt x="52" y="4"/>
                    </a:lnTo>
                    <a:lnTo>
                      <a:pt x="48" y="4"/>
                    </a:lnTo>
                    <a:lnTo>
                      <a:pt x="46" y="4"/>
                    </a:lnTo>
                    <a:lnTo>
                      <a:pt x="44" y="6"/>
                    </a:lnTo>
                    <a:lnTo>
                      <a:pt x="42" y="6"/>
                    </a:lnTo>
                    <a:lnTo>
                      <a:pt x="40" y="4"/>
                    </a:lnTo>
                    <a:lnTo>
                      <a:pt x="38" y="4"/>
                    </a:lnTo>
                    <a:lnTo>
                      <a:pt x="36" y="4"/>
                    </a:lnTo>
                    <a:lnTo>
                      <a:pt x="34" y="2"/>
                    </a:lnTo>
                    <a:lnTo>
                      <a:pt x="32" y="2"/>
                    </a:lnTo>
                    <a:lnTo>
                      <a:pt x="32" y="4"/>
                    </a:lnTo>
                    <a:lnTo>
                      <a:pt x="30" y="4"/>
                    </a:lnTo>
                    <a:lnTo>
                      <a:pt x="30" y="2"/>
                    </a:lnTo>
                    <a:lnTo>
                      <a:pt x="30" y="0"/>
                    </a:lnTo>
                    <a:lnTo>
                      <a:pt x="28" y="0"/>
                    </a:lnTo>
                    <a:lnTo>
                      <a:pt x="26" y="0"/>
                    </a:lnTo>
                    <a:lnTo>
                      <a:pt x="24" y="0"/>
                    </a:lnTo>
                    <a:lnTo>
                      <a:pt x="20" y="0"/>
                    </a:lnTo>
                    <a:lnTo>
                      <a:pt x="22" y="2"/>
                    </a:lnTo>
                    <a:lnTo>
                      <a:pt x="22" y="4"/>
                    </a:lnTo>
                    <a:lnTo>
                      <a:pt x="22" y="6"/>
                    </a:lnTo>
                    <a:lnTo>
                      <a:pt x="20" y="6"/>
                    </a:lnTo>
                    <a:lnTo>
                      <a:pt x="18" y="6"/>
                    </a:lnTo>
                    <a:lnTo>
                      <a:pt x="18" y="8"/>
                    </a:lnTo>
                    <a:lnTo>
                      <a:pt x="20" y="10"/>
                    </a:lnTo>
                    <a:lnTo>
                      <a:pt x="20" y="16"/>
                    </a:lnTo>
                    <a:lnTo>
                      <a:pt x="18" y="16"/>
                    </a:lnTo>
                    <a:lnTo>
                      <a:pt x="12" y="16"/>
                    </a:lnTo>
                    <a:lnTo>
                      <a:pt x="8" y="18"/>
                    </a:lnTo>
                    <a:lnTo>
                      <a:pt x="6" y="20"/>
                    </a:lnTo>
                    <a:lnTo>
                      <a:pt x="4" y="26"/>
                    </a:lnTo>
                    <a:lnTo>
                      <a:pt x="2" y="26"/>
                    </a:lnTo>
                    <a:lnTo>
                      <a:pt x="0" y="26"/>
                    </a:lnTo>
                    <a:lnTo>
                      <a:pt x="0" y="30"/>
                    </a:lnTo>
                    <a:lnTo>
                      <a:pt x="2" y="30"/>
                    </a:lnTo>
                    <a:lnTo>
                      <a:pt x="4" y="28"/>
                    </a:lnTo>
                    <a:lnTo>
                      <a:pt x="6" y="28"/>
                    </a:lnTo>
                    <a:lnTo>
                      <a:pt x="6" y="30"/>
                    </a:lnTo>
                    <a:lnTo>
                      <a:pt x="8" y="32"/>
                    </a:lnTo>
                    <a:lnTo>
                      <a:pt x="8" y="34"/>
                    </a:lnTo>
                    <a:lnTo>
                      <a:pt x="10" y="39"/>
                    </a:lnTo>
                    <a:lnTo>
                      <a:pt x="18" y="43"/>
                    </a:lnTo>
                    <a:lnTo>
                      <a:pt x="20" y="45"/>
                    </a:lnTo>
                    <a:lnTo>
                      <a:pt x="20" y="47"/>
                    </a:lnTo>
                    <a:lnTo>
                      <a:pt x="22" y="49"/>
                    </a:lnTo>
                    <a:lnTo>
                      <a:pt x="24" y="49"/>
                    </a:lnTo>
                    <a:lnTo>
                      <a:pt x="24" y="51"/>
                    </a:lnTo>
                    <a:lnTo>
                      <a:pt x="26" y="51"/>
                    </a:lnTo>
                    <a:lnTo>
                      <a:pt x="26" y="53"/>
                    </a:lnTo>
                    <a:lnTo>
                      <a:pt x="28" y="55"/>
                    </a:lnTo>
                    <a:lnTo>
                      <a:pt x="30" y="55"/>
                    </a:lnTo>
                    <a:lnTo>
                      <a:pt x="32" y="53"/>
                    </a:lnTo>
                    <a:lnTo>
                      <a:pt x="32" y="51"/>
                    </a:lnTo>
                    <a:lnTo>
                      <a:pt x="34" y="51"/>
                    </a:lnTo>
                    <a:lnTo>
                      <a:pt x="36" y="49"/>
                    </a:lnTo>
                    <a:lnTo>
                      <a:pt x="40" y="45"/>
                    </a:lnTo>
                    <a:lnTo>
                      <a:pt x="38" y="43"/>
                    </a:lnTo>
                    <a:lnTo>
                      <a:pt x="40" y="41"/>
                    </a:lnTo>
                    <a:lnTo>
                      <a:pt x="42" y="41"/>
                    </a:lnTo>
                    <a:lnTo>
                      <a:pt x="44" y="43"/>
                    </a:lnTo>
                    <a:lnTo>
                      <a:pt x="48" y="41"/>
                    </a:lnTo>
                    <a:lnTo>
                      <a:pt x="58" y="41"/>
                    </a:lnTo>
                    <a:lnTo>
                      <a:pt x="58" y="43"/>
                    </a:lnTo>
                    <a:lnTo>
                      <a:pt x="60" y="43"/>
                    </a:lnTo>
                    <a:lnTo>
                      <a:pt x="62" y="45"/>
                    </a:lnTo>
                    <a:lnTo>
                      <a:pt x="62" y="47"/>
                    </a:lnTo>
                    <a:lnTo>
                      <a:pt x="64" y="47"/>
                    </a:lnTo>
                    <a:lnTo>
                      <a:pt x="64" y="49"/>
                    </a:lnTo>
                    <a:lnTo>
                      <a:pt x="66" y="49"/>
                    </a:lnTo>
                    <a:lnTo>
                      <a:pt x="66" y="51"/>
                    </a:lnTo>
                    <a:lnTo>
                      <a:pt x="66" y="53"/>
                    </a:lnTo>
                    <a:lnTo>
                      <a:pt x="66" y="55"/>
                    </a:lnTo>
                    <a:lnTo>
                      <a:pt x="68" y="55"/>
                    </a:lnTo>
                    <a:lnTo>
                      <a:pt x="68" y="57"/>
                    </a:lnTo>
                    <a:lnTo>
                      <a:pt x="68" y="59"/>
                    </a:lnTo>
                    <a:lnTo>
                      <a:pt x="66" y="61"/>
                    </a:lnTo>
                    <a:lnTo>
                      <a:pt x="66" y="65"/>
                    </a:lnTo>
                    <a:lnTo>
                      <a:pt x="70" y="65"/>
                    </a:lnTo>
                    <a:lnTo>
                      <a:pt x="70" y="63"/>
                    </a:lnTo>
                    <a:lnTo>
                      <a:pt x="72" y="63"/>
                    </a:lnTo>
                    <a:lnTo>
                      <a:pt x="72" y="65"/>
                    </a:lnTo>
                    <a:lnTo>
                      <a:pt x="74" y="63"/>
                    </a:lnTo>
                    <a:lnTo>
                      <a:pt x="74" y="61"/>
                    </a:lnTo>
                    <a:lnTo>
                      <a:pt x="76" y="63"/>
                    </a:lnTo>
                    <a:lnTo>
                      <a:pt x="78" y="63"/>
                    </a:lnTo>
                    <a:lnTo>
                      <a:pt x="80" y="63"/>
                    </a:lnTo>
                    <a:lnTo>
                      <a:pt x="82" y="63"/>
                    </a:lnTo>
                    <a:lnTo>
                      <a:pt x="84" y="65"/>
                    </a:lnTo>
                    <a:lnTo>
                      <a:pt x="84" y="67"/>
                    </a:lnTo>
                    <a:lnTo>
                      <a:pt x="84" y="69"/>
                    </a:lnTo>
                    <a:lnTo>
                      <a:pt x="84" y="73"/>
                    </a:lnTo>
                    <a:lnTo>
                      <a:pt x="86" y="73"/>
                    </a:lnTo>
                    <a:lnTo>
                      <a:pt x="86" y="77"/>
                    </a:lnTo>
                    <a:lnTo>
                      <a:pt x="84" y="79"/>
                    </a:lnTo>
                    <a:lnTo>
                      <a:pt x="84" y="81"/>
                    </a:lnTo>
                    <a:lnTo>
                      <a:pt x="84" y="79"/>
                    </a:lnTo>
                    <a:lnTo>
                      <a:pt x="86" y="79"/>
                    </a:lnTo>
                    <a:lnTo>
                      <a:pt x="90" y="83"/>
                    </a:lnTo>
                    <a:lnTo>
                      <a:pt x="92" y="81"/>
                    </a:lnTo>
                    <a:lnTo>
                      <a:pt x="94" y="81"/>
                    </a:lnTo>
                    <a:lnTo>
                      <a:pt x="94" y="79"/>
                    </a:lnTo>
                    <a:lnTo>
                      <a:pt x="96" y="79"/>
                    </a:lnTo>
                    <a:lnTo>
                      <a:pt x="96" y="77"/>
                    </a:lnTo>
                    <a:lnTo>
                      <a:pt x="96" y="75"/>
                    </a:lnTo>
                    <a:lnTo>
                      <a:pt x="98" y="75"/>
                    </a:lnTo>
                    <a:lnTo>
                      <a:pt x="98" y="77"/>
                    </a:lnTo>
                    <a:lnTo>
                      <a:pt x="100" y="77"/>
                    </a:lnTo>
                    <a:lnTo>
                      <a:pt x="104" y="77"/>
                    </a:lnTo>
                    <a:lnTo>
                      <a:pt x="104" y="75"/>
                    </a:lnTo>
                    <a:lnTo>
                      <a:pt x="104" y="73"/>
                    </a:lnTo>
                    <a:lnTo>
                      <a:pt x="106" y="71"/>
                    </a:lnTo>
                    <a:lnTo>
                      <a:pt x="106" y="69"/>
                    </a:lnTo>
                    <a:lnTo>
                      <a:pt x="106" y="67"/>
                    </a:lnTo>
                    <a:lnTo>
                      <a:pt x="104" y="67"/>
                    </a:lnTo>
                    <a:lnTo>
                      <a:pt x="102" y="67"/>
                    </a:lnTo>
                    <a:lnTo>
                      <a:pt x="102" y="65"/>
                    </a:lnTo>
                    <a:lnTo>
                      <a:pt x="102" y="63"/>
                    </a:lnTo>
                    <a:lnTo>
                      <a:pt x="104" y="63"/>
                    </a:lnTo>
                    <a:lnTo>
                      <a:pt x="106" y="63"/>
                    </a:lnTo>
                    <a:lnTo>
                      <a:pt x="108" y="63"/>
                    </a:lnTo>
                    <a:lnTo>
                      <a:pt x="108" y="65"/>
                    </a:lnTo>
                    <a:lnTo>
                      <a:pt x="110" y="63"/>
                    </a:lnTo>
                    <a:lnTo>
                      <a:pt x="110" y="65"/>
                    </a:lnTo>
                    <a:lnTo>
                      <a:pt x="110" y="61"/>
                    </a:lnTo>
                    <a:lnTo>
                      <a:pt x="110" y="59"/>
                    </a:lnTo>
                    <a:lnTo>
                      <a:pt x="108" y="59"/>
                    </a:lnTo>
                    <a:lnTo>
                      <a:pt x="108" y="57"/>
                    </a:lnTo>
                    <a:lnTo>
                      <a:pt x="108" y="55"/>
                    </a:lnTo>
                    <a:lnTo>
                      <a:pt x="110" y="55"/>
                    </a:lnTo>
                    <a:lnTo>
                      <a:pt x="108" y="53"/>
                    </a:lnTo>
                    <a:lnTo>
                      <a:pt x="108" y="49"/>
                    </a:lnTo>
                    <a:lnTo>
                      <a:pt x="106" y="49"/>
                    </a:lnTo>
                    <a:lnTo>
                      <a:pt x="104" y="49"/>
                    </a:lnTo>
                    <a:lnTo>
                      <a:pt x="104" y="47"/>
                    </a:lnTo>
                    <a:lnTo>
                      <a:pt x="104" y="41"/>
                    </a:lnTo>
                    <a:lnTo>
                      <a:pt x="104" y="39"/>
                    </a:lnTo>
                    <a:lnTo>
                      <a:pt x="106" y="37"/>
                    </a:lnTo>
                    <a:lnTo>
                      <a:pt x="106" y="35"/>
                    </a:lnTo>
                    <a:lnTo>
                      <a:pt x="104" y="35"/>
                    </a:lnTo>
                    <a:lnTo>
                      <a:pt x="104" y="34"/>
                    </a:lnTo>
                    <a:lnTo>
                      <a:pt x="102" y="34"/>
                    </a:lnTo>
                    <a:lnTo>
                      <a:pt x="102" y="32"/>
                    </a:lnTo>
                    <a:lnTo>
                      <a:pt x="102" y="26"/>
                    </a:lnTo>
                    <a:lnTo>
                      <a:pt x="100" y="24"/>
                    </a:lnTo>
                    <a:lnTo>
                      <a:pt x="98" y="24"/>
                    </a:lnTo>
                    <a:lnTo>
                      <a:pt x="96" y="26"/>
                    </a:lnTo>
                    <a:lnTo>
                      <a:pt x="96" y="24"/>
                    </a:lnTo>
                    <a:lnTo>
                      <a:pt x="98" y="24"/>
                    </a:lnTo>
                    <a:lnTo>
                      <a:pt x="98" y="22"/>
                    </a:lnTo>
                    <a:lnTo>
                      <a:pt x="100" y="22"/>
                    </a:lnTo>
                    <a:lnTo>
                      <a:pt x="100" y="20"/>
                    </a:lnTo>
                    <a:lnTo>
                      <a:pt x="98" y="20"/>
                    </a:lnTo>
                    <a:lnTo>
                      <a:pt x="98" y="18"/>
                    </a:lnTo>
                    <a:lnTo>
                      <a:pt x="96" y="18"/>
                    </a:lnTo>
                    <a:lnTo>
                      <a:pt x="96" y="16"/>
                    </a:lnTo>
                    <a:lnTo>
                      <a:pt x="94" y="16"/>
                    </a:lnTo>
                    <a:lnTo>
                      <a:pt x="94" y="10"/>
                    </a:lnTo>
                    <a:lnTo>
                      <a:pt x="92" y="10"/>
                    </a:lnTo>
                    <a:lnTo>
                      <a:pt x="92" y="8"/>
                    </a:lnTo>
                    <a:lnTo>
                      <a:pt x="92" y="4"/>
                    </a:lnTo>
                    <a:lnTo>
                      <a:pt x="90" y="2"/>
                    </a:lnTo>
                    <a:lnTo>
                      <a:pt x="88" y="4"/>
                    </a:lnTo>
                    <a:lnTo>
                      <a:pt x="86" y="2"/>
                    </a:lnTo>
                    <a:lnTo>
                      <a:pt x="86" y="6"/>
                    </a:lnTo>
                    <a:lnTo>
                      <a:pt x="84" y="6"/>
                    </a:lnTo>
                    <a:lnTo>
                      <a:pt x="82" y="8"/>
                    </a:lnTo>
                    <a:lnTo>
                      <a:pt x="80" y="10"/>
                    </a:lnTo>
                    <a:lnTo>
                      <a:pt x="76" y="8"/>
                    </a:lnTo>
                    <a:lnTo>
                      <a:pt x="74" y="8"/>
                    </a:lnTo>
                    <a:lnTo>
                      <a:pt x="72" y="6"/>
                    </a:lnTo>
                    <a:lnTo>
                      <a:pt x="70" y="6"/>
                    </a:lnTo>
                    <a:lnTo>
                      <a:pt x="70" y="8"/>
                    </a:lnTo>
                    <a:lnTo>
                      <a:pt x="68" y="10"/>
                    </a:lnTo>
                    <a:lnTo>
                      <a:pt x="66" y="12"/>
                    </a:lnTo>
                    <a:lnTo>
                      <a:pt x="66" y="10"/>
                    </a:lnTo>
                    <a:lnTo>
                      <a:pt x="62" y="8"/>
                    </a:lnTo>
                    <a:lnTo>
                      <a:pt x="60" y="8"/>
                    </a:lnTo>
                    <a:lnTo>
                      <a:pt x="60" y="10"/>
                    </a:lnTo>
                    <a:lnTo>
                      <a:pt x="58" y="10"/>
                    </a:lnTo>
                    <a:lnTo>
                      <a:pt x="56" y="10"/>
                    </a:lnTo>
                    <a:lnTo>
                      <a:pt x="54" y="8"/>
                    </a:lnTo>
                    <a:lnTo>
                      <a:pt x="56" y="6"/>
                    </a:lnTo>
                  </a:path>
                </a:pathLst>
              </a:custGeom>
              <a:solidFill>
                <a:schemeClr val="tx2"/>
              </a:solidFill>
              <a:ln w="3175">
                <a:solidFill>
                  <a:schemeClr val="bg1"/>
                </a:solidFill>
                <a:round/>
                <a:headEnd/>
                <a:tailEnd/>
              </a:ln>
            </p:spPr>
            <p:txBody>
              <a:bodyPr/>
              <a:lstStyle/>
              <a:p>
                <a:endParaRPr lang="fr-FR" dirty="0"/>
              </a:p>
            </p:txBody>
          </p:sp>
          <p:sp>
            <p:nvSpPr>
              <p:cNvPr id="6081" name="Freeform 738"/>
              <p:cNvSpPr>
                <a:spLocks/>
              </p:cNvSpPr>
              <p:nvPr/>
            </p:nvSpPr>
            <p:spPr bwMode="auto">
              <a:xfrm>
                <a:off x="2892" y="2104"/>
                <a:ext cx="60" cy="126"/>
              </a:xfrm>
              <a:custGeom>
                <a:avLst/>
                <a:gdLst>
                  <a:gd name="T0" fmla="*/ 34 w 60"/>
                  <a:gd name="T1" fmla="*/ 126 h 126"/>
                  <a:gd name="T2" fmla="*/ 40 w 60"/>
                  <a:gd name="T3" fmla="*/ 120 h 126"/>
                  <a:gd name="T4" fmla="*/ 40 w 60"/>
                  <a:gd name="T5" fmla="*/ 108 h 126"/>
                  <a:gd name="T6" fmla="*/ 42 w 60"/>
                  <a:gd name="T7" fmla="*/ 104 h 126"/>
                  <a:gd name="T8" fmla="*/ 48 w 60"/>
                  <a:gd name="T9" fmla="*/ 98 h 126"/>
                  <a:gd name="T10" fmla="*/ 60 w 60"/>
                  <a:gd name="T11" fmla="*/ 88 h 126"/>
                  <a:gd name="T12" fmla="*/ 58 w 60"/>
                  <a:gd name="T13" fmla="*/ 76 h 126"/>
                  <a:gd name="T14" fmla="*/ 54 w 60"/>
                  <a:gd name="T15" fmla="*/ 76 h 126"/>
                  <a:gd name="T16" fmla="*/ 52 w 60"/>
                  <a:gd name="T17" fmla="*/ 70 h 126"/>
                  <a:gd name="T18" fmla="*/ 48 w 60"/>
                  <a:gd name="T19" fmla="*/ 70 h 126"/>
                  <a:gd name="T20" fmla="*/ 46 w 60"/>
                  <a:gd name="T21" fmla="*/ 68 h 126"/>
                  <a:gd name="T22" fmla="*/ 42 w 60"/>
                  <a:gd name="T23" fmla="*/ 68 h 126"/>
                  <a:gd name="T24" fmla="*/ 38 w 60"/>
                  <a:gd name="T25" fmla="*/ 62 h 126"/>
                  <a:gd name="T26" fmla="*/ 40 w 60"/>
                  <a:gd name="T27" fmla="*/ 60 h 126"/>
                  <a:gd name="T28" fmla="*/ 44 w 60"/>
                  <a:gd name="T29" fmla="*/ 56 h 126"/>
                  <a:gd name="T30" fmla="*/ 52 w 60"/>
                  <a:gd name="T31" fmla="*/ 48 h 126"/>
                  <a:gd name="T32" fmla="*/ 54 w 60"/>
                  <a:gd name="T33" fmla="*/ 32 h 126"/>
                  <a:gd name="T34" fmla="*/ 50 w 60"/>
                  <a:gd name="T35" fmla="*/ 28 h 126"/>
                  <a:gd name="T36" fmla="*/ 46 w 60"/>
                  <a:gd name="T37" fmla="*/ 22 h 126"/>
                  <a:gd name="T38" fmla="*/ 50 w 60"/>
                  <a:gd name="T39" fmla="*/ 16 h 126"/>
                  <a:gd name="T40" fmla="*/ 56 w 60"/>
                  <a:gd name="T41" fmla="*/ 10 h 126"/>
                  <a:gd name="T42" fmla="*/ 52 w 60"/>
                  <a:gd name="T43" fmla="*/ 6 h 126"/>
                  <a:gd name="T44" fmla="*/ 50 w 60"/>
                  <a:gd name="T45" fmla="*/ 10 h 126"/>
                  <a:gd name="T46" fmla="*/ 46 w 60"/>
                  <a:gd name="T47" fmla="*/ 12 h 126"/>
                  <a:gd name="T48" fmla="*/ 44 w 60"/>
                  <a:gd name="T49" fmla="*/ 8 h 126"/>
                  <a:gd name="T50" fmla="*/ 42 w 60"/>
                  <a:gd name="T51" fmla="*/ 2 h 126"/>
                  <a:gd name="T52" fmla="*/ 28 w 60"/>
                  <a:gd name="T53" fmla="*/ 2 h 126"/>
                  <a:gd name="T54" fmla="*/ 22 w 60"/>
                  <a:gd name="T55" fmla="*/ 8 h 126"/>
                  <a:gd name="T56" fmla="*/ 20 w 60"/>
                  <a:gd name="T57" fmla="*/ 10 h 126"/>
                  <a:gd name="T58" fmla="*/ 14 w 60"/>
                  <a:gd name="T59" fmla="*/ 16 h 126"/>
                  <a:gd name="T60" fmla="*/ 16 w 60"/>
                  <a:gd name="T61" fmla="*/ 18 h 126"/>
                  <a:gd name="T62" fmla="*/ 16 w 60"/>
                  <a:gd name="T63" fmla="*/ 40 h 126"/>
                  <a:gd name="T64" fmla="*/ 8 w 60"/>
                  <a:gd name="T65" fmla="*/ 54 h 126"/>
                  <a:gd name="T66" fmla="*/ 4 w 60"/>
                  <a:gd name="T67" fmla="*/ 58 h 126"/>
                  <a:gd name="T68" fmla="*/ 0 w 60"/>
                  <a:gd name="T69" fmla="*/ 62 h 126"/>
                  <a:gd name="T70" fmla="*/ 8 w 60"/>
                  <a:gd name="T71" fmla="*/ 76 h 126"/>
                  <a:gd name="T72" fmla="*/ 12 w 60"/>
                  <a:gd name="T73" fmla="*/ 84 h 126"/>
                  <a:gd name="T74" fmla="*/ 24 w 60"/>
                  <a:gd name="T75" fmla="*/ 96 h 126"/>
                  <a:gd name="T76" fmla="*/ 30 w 60"/>
                  <a:gd name="T77" fmla="*/ 126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126"/>
                  <a:gd name="T119" fmla="*/ 60 w 60"/>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126">
                    <a:moveTo>
                      <a:pt x="30" y="126"/>
                    </a:moveTo>
                    <a:lnTo>
                      <a:pt x="34" y="126"/>
                    </a:lnTo>
                    <a:lnTo>
                      <a:pt x="40" y="122"/>
                    </a:lnTo>
                    <a:lnTo>
                      <a:pt x="40" y="120"/>
                    </a:lnTo>
                    <a:lnTo>
                      <a:pt x="42" y="116"/>
                    </a:lnTo>
                    <a:lnTo>
                      <a:pt x="40" y="108"/>
                    </a:lnTo>
                    <a:lnTo>
                      <a:pt x="40" y="106"/>
                    </a:lnTo>
                    <a:lnTo>
                      <a:pt x="42" y="104"/>
                    </a:lnTo>
                    <a:lnTo>
                      <a:pt x="48" y="100"/>
                    </a:lnTo>
                    <a:lnTo>
                      <a:pt x="48" y="98"/>
                    </a:lnTo>
                    <a:lnTo>
                      <a:pt x="58" y="90"/>
                    </a:lnTo>
                    <a:lnTo>
                      <a:pt x="60" y="88"/>
                    </a:lnTo>
                    <a:lnTo>
                      <a:pt x="60" y="78"/>
                    </a:lnTo>
                    <a:lnTo>
                      <a:pt x="58" y="76"/>
                    </a:lnTo>
                    <a:lnTo>
                      <a:pt x="56" y="76"/>
                    </a:lnTo>
                    <a:lnTo>
                      <a:pt x="54" y="76"/>
                    </a:lnTo>
                    <a:lnTo>
                      <a:pt x="54" y="74"/>
                    </a:lnTo>
                    <a:lnTo>
                      <a:pt x="52" y="70"/>
                    </a:lnTo>
                    <a:lnTo>
                      <a:pt x="50" y="70"/>
                    </a:lnTo>
                    <a:lnTo>
                      <a:pt x="48" y="70"/>
                    </a:lnTo>
                    <a:lnTo>
                      <a:pt x="46" y="70"/>
                    </a:lnTo>
                    <a:lnTo>
                      <a:pt x="46" y="68"/>
                    </a:lnTo>
                    <a:lnTo>
                      <a:pt x="44" y="68"/>
                    </a:lnTo>
                    <a:lnTo>
                      <a:pt x="42" y="68"/>
                    </a:lnTo>
                    <a:lnTo>
                      <a:pt x="38" y="66"/>
                    </a:lnTo>
                    <a:lnTo>
                      <a:pt x="38" y="62"/>
                    </a:lnTo>
                    <a:lnTo>
                      <a:pt x="38" y="60"/>
                    </a:lnTo>
                    <a:lnTo>
                      <a:pt x="40" y="60"/>
                    </a:lnTo>
                    <a:lnTo>
                      <a:pt x="42" y="56"/>
                    </a:lnTo>
                    <a:lnTo>
                      <a:pt x="44" y="56"/>
                    </a:lnTo>
                    <a:lnTo>
                      <a:pt x="46" y="54"/>
                    </a:lnTo>
                    <a:lnTo>
                      <a:pt x="52" y="48"/>
                    </a:lnTo>
                    <a:lnTo>
                      <a:pt x="56" y="40"/>
                    </a:lnTo>
                    <a:lnTo>
                      <a:pt x="54" y="32"/>
                    </a:lnTo>
                    <a:lnTo>
                      <a:pt x="52" y="30"/>
                    </a:lnTo>
                    <a:lnTo>
                      <a:pt x="50" y="28"/>
                    </a:lnTo>
                    <a:lnTo>
                      <a:pt x="48" y="26"/>
                    </a:lnTo>
                    <a:lnTo>
                      <a:pt x="46" y="22"/>
                    </a:lnTo>
                    <a:lnTo>
                      <a:pt x="48" y="18"/>
                    </a:lnTo>
                    <a:lnTo>
                      <a:pt x="50" y="16"/>
                    </a:lnTo>
                    <a:lnTo>
                      <a:pt x="52" y="16"/>
                    </a:lnTo>
                    <a:lnTo>
                      <a:pt x="56" y="10"/>
                    </a:lnTo>
                    <a:lnTo>
                      <a:pt x="54" y="6"/>
                    </a:lnTo>
                    <a:lnTo>
                      <a:pt x="52" y="6"/>
                    </a:lnTo>
                    <a:lnTo>
                      <a:pt x="52" y="8"/>
                    </a:lnTo>
                    <a:lnTo>
                      <a:pt x="50" y="10"/>
                    </a:lnTo>
                    <a:lnTo>
                      <a:pt x="48" y="10"/>
                    </a:lnTo>
                    <a:lnTo>
                      <a:pt x="46" y="12"/>
                    </a:lnTo>
                    <a:lnTo>
                      <a:pt x="44" y="10"/>
                    </a:lnTo>
                    <a:lnTo>
                      <a:pt x="44" y="8"/>
                    </a:lnTo>
                    <a:lnTo>
                      <a:pt x="42" y="4"/>
                    </a:lnTo>
                    <a:lnTo>
                      <a:pt x="42" y="2"/>
                    </a:lnTo>
                    <a:lnTo>
                      <a:pt x="34" y="0"/>
                    </a:lnTo>
                    <a:lnTo>
                      <a:pt x="28" y="2"/>
                    </a:lnTo>
                    <a:lnTo>
                      <a:pt x="22" y="6"/>
                    </a:lnTo>
                    <a:lnTo>
                      <a:pt x="22" y="8"/>
                    </a:lnTo>
                    <a:lnTo>
                      <a:pt x="20" y="8"/>
                    </a:lnTo>
                    <a:lnTo>
                      <a:pt x="20" y="10"/>
                    </a:lnTo>
                    <a:lnTo>
                      <a:pt x="14" y="14"/>
                    </a:lnTo>
                    <a:lnTo>
                      <a:pt x="14" y="16"/>
                    </a:lnTo>
                    <a:lnTo>
                      <a:pt x="16" y="16"/>
                    </a:lnTo>
                    <a:lnTo>
                      <a:pt x="16" y="18"/>
                    </a:lnTo>
                    <a:lnTo>
                      <a:pt x="14" y="38"/>
                    </a:lnTo>
                    <a:lnTo>
                      <a:pt x="16" y="40"/>
                    </a:lnTo>
                    <a:lnTo>
                      <a:pt x="14" y="52"/>
                    </a:lnTo>
                    <a:lnTo>
                      <a:pt x="8" y="54"/>
                    </a:lnTo>
                    <a:lnTo>
                      <a:pt x="8" y="58"/>
                    </a:lnTo>
                    <a:lnTo>
                      <a:pt x="4" y="58"/>
                    </a:lnTo>
                    <a:lnTo>
                      <a:pt x="4" y="60"/>
                    </a:lnTo>
                    <a:lnTo>
                      <a:pt x="0" y="62"/>
                    </a:lnTo>
                    <a:lnTo>
                      <a:pt x="4" y="74"/>
                    </a:lnTo>
                    <a:lnTo>
                      <a:pt x="8" y="76"/>
                    </a:lnTo>
                    <a:lnTo>
                      <a:pt x="10" y="78"/>
                    </a:lnTo>
                    <a:lnTo>
                      <a:pt x="12" y="84"/>
                    </a:lnTo>
                    <a:lnTo>
                      <a:pt x="12" y="90"/>
                    </a:lnTo>
                    <a:lnTo>
                      <a:pt x="24" y="96"/>
                    </a:lnTo>
                    <a:lnTo>
                      <a:pt x="28" y="126"/>
                    </a:lnTo>
                    <a:lnTo>
                      <a:pt x="30" y="126"/>
                    </a:lnTo>
                    <a:close/>
                  </a:path>
                </a:pathLst>
              </a:custGeom>
              <a:solidFill>
                <a:schemeClr val="tx2"/>
              </a:solidFill>
              <a:ln w="3175">
                <a:solidFill>
                  <a:schemeClr val="bg1"/>
                </a:solidFill>
                <a:round/>
                <a:headEnd/>
                <a:tailEnd/>
              </a:ln>
            </p:spPr>
            <p:txBody>
              <a:bodyPr/>
              <a:lstStyle/>
              <a:p>
                <a:endParaRPr lang="fr-FR" dirty="0"/>
              </a:p>
            </p:txBody>
          </p:sp>
          <p:sp>
            <p:nvSpPr>
              <p:cNvPr id="6082" name="Freeform 739"/>
              <p:cNvSpPr>
                <a:spLocks/>
              </p:cNvSpPr>
              <p:nvPr/>
            </p:nvSpPr>
            <p:spPr bwMode="auto">
              <a:xfrm>
                <a:off x="2892" y="2104"/>
                <a:ext cx="60" cy="126"/>
              </a:xfrm>
              <a:custGeom>
                <a:avLst/>
                <a:gdLst>
                  <a:gd name="T0" fmla="*/ 34 w 60"/>
                  <a:gd name="T1" fmla="*/ 126 h 126"/>
                  <a:gd name="T2" fmla="*/ 40 w 60"/>
                  <a:gd name="T3" fmla="*/ 120 h 126"/>
                  <a:gd name="T4" fmla="*/ 40 w 60"/>
                  <a:gd name="T5" fmla="*/ 108 h 126"/>
                  <a:gd name="T6" fmla="*/ 42 w 60"/>
                  <a:gd name="T7" fmla="*/ 104 h 126"/>
                  <a:gd name="T8" fmla="*/ 48 w 60"/>
                  <a:gd name="T9" fmla="*/ 98 h 126"/>
                  <a:gd name="T10" fmla="*/ 60 w 60"/>
                  <a:gd name="T11" fmla="*/ 88 h 126"/>
                  <a:gd name="T12" fmla="*/ 58 w 60"/>
                  <a:gd name="T13" fmla="*/ 76 h 126"/>
                  <a:gd name="T14" fmla="*/ 54 w 60"/>
                  <a:gd name="T15" fmla="*/ 76 h 126"/>
                  <a:gd name="T16" fmla="*/ 52 w 60"/>
                  <a:gd name="T17" fmla="*/ 70 h 126"/>
                  <a:gd name="T18" fmla="*/ 48 w 60"/>
                  <a:gd name="T19" fmla="*/ 70 h 126"/>
                  <a:gd name="T20" fmla="*/ 46 w 60"/>
                  <a:gd name="T21" fmla="*/ 68 h 126"/>
                  <a:gd name="T22" fmla="*/ 42 w 60"/>
                  <a:gd name="T23" fmla="*/ 68 h 126"/>
                  <a:gd name="T24" fmla="*/ 38 w 60"/>
                  <a:gd name="T25" fmla="*/ 62 h 126"/>
                  <a:gd name="T26" fmla="*/ 40 w 60"/>
                  <a:gd name="T27" fmla="*/ 60 h 126"/>
                  <a:gd name="T28" fmla="*/ 44 w 60"/>
                  <a:gd name="T29" fmla="*/ 56 h 126"/>
                  <a:gd name="T30" fmla="*/ 52 w 60"/>
                  <a:gd name="T31" fmla="*/ 48 h 126"/>
                  <a:gd name="T32" fmla="*/ 54 w 60"/>
                  <a:gd name="T33" fmla="*/ 32 h 126"/>
                  <a:gd name="T34" fmla="*/ 50 w 60"/>
                  <a:gd name="T35" fmla="*/ 28 h 126"/>
                  <a:gd name="T36" fmla="*/ 46 w 60"/>
                  <a:gd name="T37" fmla="*/ 22 h 126"/>
                  <a:gd name="T38" fmla="*/ 50 w 60"/>
                  <a:gd name="T39" fmla="*/ 16 h 126"/>
                  <a:gd name="T40" fmla="*/ 56 w 60"/>
                  <a:gd name="T41" fmla="*/ 10 h 126"/>
                  <a:gd name="T42" fmla="*/ 52 w 60"/>
                  <a:gd name="T43" fmla="*/ 6 h 126"/>
                  <a:gd name="T44" fmla="*/ 50 w 60"/>
                  <a:gd name="T45" fmla="*/ 10 h 126"/>
                  <a:gd name="T46" fmla="*/ 46 w 60"/>
                  <a:gd name="T47" fmla="*/ 12 h 126"/>
                  <a:gd name="T48" fmla="*/ 44 w 60"/>
                  <a:gd name="T49" fmla="*/ 8 h 126"/>
                  <a:gd name="T50" fmla="*/ 42 w 60"/>
                  <a:gd name="T51" fmla="*/ 2 h 126"/>
                  <a:gd name="T52" fmla="*/ 28 w 60"/>
                  <a:gd name="T53" fmla="*/ 2 h 126"/>
                  <a:gd name="T54" fmla="*/ 22 w 60"/>
                  <a:gd name="T55" fmla="*/ 8 h 126"/>
                  <a:gd name="T56" fmla="*/ 20 w 60"/>
                  <a:gd name="T57" fmla="*/ 10 h 126"/>
                  <a:gd name="T58" fmla="*/ 14 w 60"/>
                  <a:gd name="T59" fmla="*/ 16 h 126"/>
                  <a:gd name="T60" fmla="*/ 16 w 60"/>
                  <a:gd name="T61" fmla="*/ 18 h 126"/>
                  <a:gd name="T62" fmla="*/ 16 w 60"/>
                  <a:gd name="T63" fmla="*/ 40 h 126"/>
                  <a:gd name="T64" fmla="*/ 8 w 60"/>
                  <a:gd name="T65" fmla="*/ 54 h 126"/>
                  <a:gd name="T66" fmla="*/ 4 w 60"/>
                  <a:gd name="T67" fmla="*/ 58 h 126"/>
                  <a:gd name="T68" fmla="*/ 0 w 60"/>
                  <a:gd name="T69" fmla="*/ 62 h 126"/>
                  <a:gd name="T70" fmla="*/ 8 w 60"/>
                  <a:gd name="T71" fmla="*/ 76 h 126"/>
                  <a:gd name="T72" fmla="*/ 12 w 60"/>
                  <a:gd name="T73" fmla="*/ 84 h 126"/>
                  <a:gd name="T74" fmla="*/ 24 w 60"/>
                  <a:gd name="T75" fmla="*/ 96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26"/>
                  <a:gd name="T116" fmla="*/ 60 w 60"/>
                  <a:gd name="T117" fmla="*/ 126 h 1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26">
                    <a:moveTo>
                      <a:pt x="30" y="126"/>
                    </a:moveTo>
                    <a:lnTo>
                      <a:pt x="34" y="126"/>
                    </a:lnTo>
                    <a:lnTo>
                      <a:pt x="40" y="122"/>
                    </a:lnTo>
                    <a:lnTo>
                      <a:pt x="40" y="120"/>
                    </a:lnTo>
                    <a:lnTo>
                      <a:pt x="42" y="116"/>
                    </a:lnTo>
                    <a:lnTo>
                      <a:pt x="40" y="108"/>
                    </a:lnTo>
                    <a:lnTo>
                      <a:pt x="40" y="106"/>
                    </a:lnTo>
                    <a:lnTo>
                      <a:pt x="42" y="104"/>
                    </a:lnTo>
                    <a:lnTo>
                      <a:pt x="48" y="100"/>
                    </a:lnTo>
                    <a:lnTo>
                      <a:pt x="48" y="98"/>
                    </a:lnTo>
                    <a:lnTo>
                      <a:pt x="58" y="90"/>
                    </a:lnTo>
                    <a:lnTo>
                      <a:pt x="60" y="88"/>
                    </a:lnTo>
                    <a:lnTo>
                      <a:pt x="60" y="78"/>
                    </a:lnTo>
                    <a:lnTo>
                      <a:pt x="58" y="76"/>
                    </a:lnTo>
                    <a:lnTo>
                      <a:pt x="56" y="76"/>
                    </a:lnTo>
                    <a:lnTo>
                      <a:pt x="54" y="76"/>
                    </a:lnTo>
                    <a:lnTo>
                      <a:pt x="54" y="74"/>
                    </a:lnTo>
                    <a:lnTo>
                      <a:pt x="52" y="70"/>
                    </a:lnTo>
                    <a:lnTo>
                      <a:pt x="50" y="70"/>
                    </a:lnTo>
                    <a:lnTo>
                      <a:pt x="48" y="70"/>
                    </a:lnTo>
                    <a:lnTo>
                      <a:pt x="46" y="70"/>
                    </a:lnTo>
                    <a:lnTo>
                      <a:pt x="46" y="68"/>
                    </a:lnTo>
                    <a:lnTo>
                      <a:pt x="44" y="68"/>
                    </a:lnTo>
                    <a:lnTo>
                      <a:pt x="42" y="68"/>
                    </a:lnTo>
                    <a:lnTo>
                      <a:pt x="38" y="66"/>
                    </a:lnTo>
                    <a:lnTo>
                      <a:pt x="38" y="62"/>
                    </a:lnTo>
                    <a:lnTo>
                      <a:pt x="38" y="60"/>
                    </a:lnTo>
                    <a:lnTo>
                      <a:pt x="40" y="60"/>
                    </a:lnTo>
                    <a:lnTo>
                      <a:pt x="42" y="56"/>
                    </a:lnTo>
                    <a:lnTo>
                      <a:pt x="44" y="56"/>
                    </a:lnTo>
                    <a:lnTo>
                      <a:pt x="46" y="54"/>
                    </a:lnTo>
                    <a:lnTo>
                      <a:pt x="52" y="48"/>
                    </a:lnTo>
                    <a:lnTo>
                      <a:pt x="56" y="40"/>
                    </a:lnTo>
                    <a:lnTo>
                      <a:pt x="54" y="32"/>
                    </a:lnTo>
                    <a:lnTo>
                      <a:pt x="52" y="30"/>
                    </a:lnTo>
                    <a:lnTo>
                      <a:pt x="50" y="28"/>
                    </a:lnTo>
                    <a:lnTo>
                      <a:pt x="48" y="26"/>
                    </a:lnTo>
                    <a:lnTo>
                      <a:pt x="46" y="22"/>
                    </a:lnTo>
                    <a:lnTo>
                      <a:pt x="48" y="18"/>
                    </a:lnTo>
                    <a:lnTo>
                      <a:pt x="50" y="16"/>
                    </a:lnTo>
                    <a:lnTo>
                      <a:pt x="52" y="16"/>
                    </a:lnTo>
                    <a:lnTo>
                      <a:pt x="56" y="10"/>
                    </a:lnTo>
                    <a:lnTo>
                      <a:pt x="54" y="6"/>
                    </a:lnTo>
                    <a:lnTo>
                      <a:pt x="52" y="6"/>
                    </a:lnTo>
                    <a:lnTo>
                      <a:pt x="52" y="8"/>
                    </a:lnTo>
                    <a:lnTo>
                      <a:pt x="50" y="10"/>
                    </a:lnTo>
                    <a:lnTo>
                      <a:pt x="48" y="10"/>
                    </a:lnTo>
                    <a:lnTo>
                      <a:pt x="46" y="12"/>
                    </a:lnTo>
                    <a:lnTo>
                      <a:pt x="44" y="10"/>
                    </a:lnTo>
                    <a:lnTo>
                      <a:pt x="44" y="8"/>
                    </a:lnTo>
                    <a:lnTo>
                      <a:pt x="42" y="4"/>
                    </a:lnTo>
                    <a:lnTo>
                      <a:pt x="42" y="2"/>
                    </a:lnTo>
                    <a:lnTo>
                      <a:pt x="34" y="0"/>
                    </a:lnTo>
                    <a:lnTo>
                      <a:pt x="28" y="2"/>
                    </a:lnTo>
                    <a:lnTo>
                      <a:pt x="22" y="6"/>
                    </a:lnTo>
                    <a:lnTo>
                      <a:pt x="22" y="8"/>
                    </a:lnTo>
                    <a:lnTo>
                      <a:pt x="20" y="8"/>
                    </a:lnTo>
                    <a:lnTo>
                      <a:pt x="20" y="10"/>
                    </a:lnTo>
                    <a:lnTo>
                      <a:pt x="14" y="14"/>
                    </a:lnTo>
                    <a:lnTo>
                      <a:pt x="14" y="16"/>
                    </a:lnTo>
                    <a:lnTo>
                      <a:pt x="16" y="16"/>
                    </a:lnTo>
                    <a:lnTo>
                      <a:pt x="16" y="18"/>
                    </a:lnTo>
                    <a:lnTo>
                      <a:pt x="14" y="38"/>
                    </a:lnTo>
                    <a:lnTo>
                      <a:pt x="16" y="40"/>
                    </a:lnTo>
                    <a:lnTo>
                      <a:pt x="14" y="52"/>
                    </a:lnTo>
                    <a:lnTo>
                      <a:pt x="8" y="54"/>
                    </a:lnTo>
                    <a:lnTo>
                      <a:pt x="8" y="58"/>
                    </a:lnTo>
                    <a:lnTo>
                      <a:pt x="4" y="58"/>
                    </a:lnTo>
                    <a:lnTo>
                      <a:pt x="4" y="60"/>
                    </a:lnTo>
                    <a:lnTo>
                      <a:pt x="0" y="62"/>
                    </a:lnTo>
                    <a:lnTo>
                      <a:pt x="4" y="74"/>
                    </a:lnTo>
                    <a:lnTo>
                      <a:pt x="8" y="76"/>
                    </a:lnTo>
                    <a:lnTo>
                      <a:pt x="10" y="78"/>
                    </a:lnTo>
                    <a:lnTo>
                      <a:pt x="12" y="84"/>
                    </a:lnTo>
                    <a:lnTo>
                      <a:pt x="12" y="90"/>
                    </a:lnTo>
                    <a:lnTo>
                      <a:pt x="24" y="96"/>
                    </a:lnTo>
                    <a:lnTo>
                      <a:pt x="28" y="126"/>
                    </a:lnTo>
                  </a:path>
                </a:pathLst>
              </a:custGeom>
              <a:solidFill>
                <a:schemeClr val="tx2"/>
              </a:solidFill>
              <a:ln w="3175">
                <a:solidFill>
                  <a:schemeClr val="bg1"/>
                </a:solidFill>
                <a:round/>
                <a:headEnd/>
                <a:tailEnd/>
              </a:ln>
            </p:spPr>
            <p:txBody>
              <a:bodyPr/>
              <a:lstStyle/>
              <a:p>
                <a:endParaRPr lang="fr-FR" dirty="0"/>
              </a:p>
            </p:txBody>
          </p:sp>
          <p:sp>
            <p:nvSpPr>
              <p:cNvPr id="6083" name="Freeform 740"/>
              <p:cNvSpPr>
                <a:spLocks/>
              </p:cNvSpPr>
              <p:nvPr/>
            </p:nvSpPr>
            <p:spPr bwMode="auto">
              <a:xfrm>
                <a:off x="2998" y="2539"/>
                <a:ext cx="196" cy="121"/>
              </a:xfrm>
              <a:custGeom>
                <a:avLst/>
                <a:gdLst>
                  <a:gd name="T0" fmla="*/ 112 w 196"/>
                  <a:gd name="T1" fmla="*/ 2 h 121"/>
                  <a:gd name="T2" fmla="*/ 110 w 196"/>
                  <a:gd name="T3" fmla="*/ 6 h 121"/>
                  <a:gd name="T4" fmla="*/ 108 w 196"/>
                  <a:gd name="T5" fmla="*/ 11 h 121"/>
                  <a:gd name="T6" fmla="*/ 104 w 196"/>
                  <a:gd name="T7" fmla="*/ 13 h 121"/>
                  <a:gd name="T8" fmla="*/ 100 w 196"/>
                  <a:gd name="T9" fmla="*/ 19 h 121"/>
                  <a:gd name="T10" fmla="*/ 98 w 196"/>
                  <a:gd name="T11" fmla="*/ 23 h 121"/>
                  <a:gd name="T12" fmla="*/ 90 w 196"/>
                  <a:gd name="T13" fmla="*/ 27 h 121"/>
                  <a:gd name="T14" fmla="*/ 86 w 196"/>
                  <a:gd name="T15" fmla="*/ 27 h 121"/>
                  <a:gd name="T16" fmla="*/ 70 w 196"/>
                  <a:gd name="T17" fmla="*/ 29 h 121"/>
                  <a:gd name="T18" fmla="*/ 68 w 196"/>
                  <a:gd name="T19" fmla="*/ 33 h 121"/>
                  <a:gd name="T20" fmla="*/ 68 w 196"/>
                  <a:gd name="T21" fmla="*/ 37 h 121"/>
                  <a:gd name="T22" fmla="*/ 66 w 196"/>
                  <a:gd name="T23" fmla="*/ 41 h 121"/>
                  <a:gd name="T24" fmla="*/ 64 w 196"/>
                  <a:gd name="T25" fmla="*/ 43 h 121"/>
                  <a:gd name="T26" fmla="*/ 56 w 196"/>
                  <a:gd name="T27" fmla="*/ 43 h 121"/>
                  <a:gd name="T28" fmla="*/ 50 w 196"/>
                  <a:gd name="T29" fmla="*/ 45 h 121"/>
                  <a:gd name="T30" fmla="*/ 42 w 196"/>
                  <a:gd name="T31" fmla="*/ 49 h 121"/>
                  <a:gd name="T32" fmla="*/ 38 w 196"/>
                  <a:gd name="T33" fmla="*/ 51 h 121"/>
                  <a:gd name="T34" fmla="*/ 34 w 196"/>
                  <a:gd name="T35" fmla="*/ 49 h 121"/>
                  <a:gd name="T36" fmla="*/ 30 w 196"/>
                  <a:gd name="T37" fmla="*/ 47 h 121"/>
                  <a:gd name="T38" fmla="*/ 26 w 196"/>
                  <a:gd name="T39" fmla="*/ 49 h 121"/>
                  <a:gd name="T40" fmla="*/ 20 w 196"/>
                  <a:gd name="T41" fmla="*/ 51 h 121"/>
                  <a:gd name="T42" fmla="*/ 0 w 196"/>
                  <a:gd name="T43" fmla="*/ 75 h 121"/>
                  <a:gd name="T44" fmla="*/ 2 w 196"/>
                  <a:gd name="T45" fmla="*/ 83 h 121"/>
                  <a:gd name="T46" fmla="*/ 16 w 196"/>
                  <a:gd name="T47" fmla="*/ 117 h 121"/>
                  <a:gd name="T48" fmla="*/ 24 w 196"/>
                  <a:gd name="T49" fmla="*/ 121 h 121"/>
                  <a:gd name="T50" fmla="*/ 38 w 196"/>
                  <a:gd name="T51" fmla="*/ 109 h 121"/>
                  <a:gd name="T52" fmla="*/ 52 w 196"/>
                  <a:gd name="T53" fmla="*/ 113 h 121"/>
                  <a:gd name="T54" fmla="*/ 62 w 196"/>
                  <a:gd name="T55" fmla="*/ 109 h 121"/>
                  <a:gd name="T56" fmla="*/ 66 w 196"/>
                  <a:gd name="T57" fmla="*/ 105 h 121"/>
                  <a:gd name="T58" fmla="*/ 68 w 196"/>
                  <a:gd name="T59" fmla="*/ 95 h 121"/>
                  <a:gd name="T60" fmla="*/ 76 w 196"/>
                  <a:gd name="T61" fmla="*/ 87 h 121"/>
                  <a:gd name="T62" fmla="*/ 86 w 196"/>
                  <a:gd name="T63" fmla="*/ 89 h 121"/>
                  <a:gd name="T64" fmla="*/ 92 w 196"/>
                  <a:gd name="T65" fmla="*/ 97 h 121"/>
                  <a:gd name="T66" fmla="*/ 96 w 196"/>
                  <a:gd name="T67" fmla="*/ 95 h 121"/>
                  <a:gd name="T68" fmla="*/ 106 w 196"/>
                  <a:gd name="T69" fmla="*/ 99 h 121"/>
                  <a:gd name="T70" fmla="*/ 122 w 196"/>
                  <a:gd name="T71" fmla="*/ 99 h 121"/>
                  <a:gd name="T72" fmla="*/ 126 w 196"/>
                  <a:gd name="T73" fmla="*/ 91 h 121"/>
                  <a:gd name="T74" fmla="*/ 134 w 196"/>
                  <a:gd name="T75" fmla="*/ 95 h 121"/>
                  <a:gd name="T76" fmla="*/ 154 w 196"/>
                  <a:gd name="T77" fmla="*/ 87 h 121"/>
                  <a:gd name="T78" fmla="*/ 156 w 196"/>
                  <a:gd name="T79" fmla="*/ 91 h 121"/>
                  <a:gd name="T80" fmla="*/ 162 w 196"/>
                  <a:gd name="T81" fmla="*/ 89 h 121"/>
                  <a:gd name="T82" fmla="*/ 168 w 196"/>
                  <a:gd name="T83" fmla="*/ 87 h 121"/>
                  <a:gd name="T84" fmla="*/ 182 w 196"/>
                  <a:gd name="T85" fmla="*/ 89 h 121"/>
                  <a:gd name="T86" fmla="*/ 186 w 196"/>
                  <a:gd name="T87" fmla="*/ 89 h 121"/>
                  <a:gd name="T88" fmla="*/ 196 w 196"/>
                  <a:gd name="T89" fmla="*/ 87 h 121"/>
                  <a:gd name="T90" fmla="*/ 194 w 196"/>
                  <a:gd name="T91" fmla="*/ 81 h 121"/>
                  <a:gd name="T92" fmla="*/ 184 w 196"/>
                  <a:gd name="T93" fmla="*/ 73 h 121"/>
                  <a:gd name="T94" fmla="*/ 182 w 196"/>
                  <a:gd name="T95" fmla="*/ 71 h 121"/>
                  <a:gd name="T96" fmla="*/ 178 w 196"/>
                  <a:gd name="T97" fmla="*/ 61 h 121"/>
                  <a:gd name="T98" fmla="*/ 172 w 196"/>
                  <a:gd name="T99" fmla="*/ 57 h 121"/>
                  <a:gd name="T100" fmla="*/ 160 w 196"/>
                  <a:gd name="T101" fmla="*/ 47 h 121"/>
                  <a:gd name="T102" fmla="*/ 160 w 196"/>
                  <a:gd name="T103" fmla="*/ 43 h 121"/>
                  <a:gd name="T104" fmla="*/ 150 w 196"/>
                  <a:gd name="T105" fmla="*/ 39 h 121"/>
                  <a:gd name="T106" fmla="*/ 146 w 196"/>
                  <a:gd name="T107" fmla="*/ 35 h 121"/>
                  <a:gd name="T108" fmla="*/ 136 w 196"/>
                  <a:gd name="T109" fmla="*/ 31 h 121"/>
                  <a:gd name="T110" fmla="*/ 138 w 196"/>
                  <a:gd name="T111" fmla="*/ 17 h 121"/>
                  <a:gd name="T112" fmla="*/ 126 w 196"/>
                  <a:gd name="T113" fmla="*/ 0 h 1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6"/>
                  <a:gd name="T172" fmla="*/ 0 h 121"/>
                  <a:gd name="T173" fmla="*/ 196 w 196"/>
                  <a:gd name="T174" fmla="*/ 121 h 1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6" h="121">
                    <a:moveTo>
                      <a:pt x="124" y="0"/>
                    </a:moveTo>
                    <a:lnTo>
                      <a:pt x="112" y="2"/>
                    </a:lnTo>
                    <a:lnTo>
                      <a:pt x="110" y="4"/>
                    </a:lnTo>
                    <a:lnTo>
                      <a:pt x="110" y="6"/>
                    </a:lnTo>
                    <a:lnTo>
                      <a:pt x="110" y="9"/>
                    </a:lnTo>
                    <a:lnTo>
                      <a:pt x="108" y="11"/>
                    </a:lnTo>
                    <a:lnTo>
                      <a:pt x="106" y="13"/>
                    </a:lnTo>
                    <a:lnTo>
                      <a:pt x="104" y="13"/>
                    </a:lnTo>
                    <a:lnTo>
                      <a:pt x="104" y="15"/>
                    </a:lnTo>
                    <a:lnTo>
                      <a:pt x="100" y="19"/>
                    </a:lnTo>
                    <a:lnTo>
                      <a:pt x="98" y="21"/>
                    </a:lnTo>
                    <a:lnTo>
                      <a:pt x="98" y="23"/>
                    </a:lnTo>
                    <a:lnTo>
                      <a:pt x="92" y="25"/>
                    </a:lnTo>
                    <a:lnTo>
                      <a:pt x="90" y="27"/>
                    </a:lnTo>
                    <a:lnTo>
                      <a:pt x="88" y="27"/>
                    </a:lnTo>
                    <a:lnTo>
                      <a:pt x="86" y="27"/>
                    </a:lnTo>
                    <a:lnTo>
                      <a:pt x="80" y="29"/>
                    </a:lnTo>
                    <a:lnTo>
                      <a:pt x="70" y="29"/>
                    </a:lnTo>
                    <a:lnTo>
                      <a:pt x="68" y="31"/>
                    </a:lnTo>
                    <a:lnTo>
                      <a:pt x="68" y="33"/>
                    </a:lnTo>
                    <a:lnTo>
                      <a:pt x="70" y="35"/>
                    </a:lnTo>
                    <a:lnTo>
                      <a:pt x="68" y="37"/>
                    </a:lnTo>
                    <a:lnTo>
                      <a:pt x="66" y="39"/>
                    </a:lnTo>
                    <a:lnTo>
                      <a:pt x="66" y="41"/>
                    </a:lnTo>
                    <a:lnTo>
                      <a:pt x="64" y="41"/>
                    </a:lnTo>
                    <a:lnTo>
                      <a:pt x="64" y="43"/>
                    </a:lnTo>
                    <a:lnTo>
                      <a:pt x="62" y="43"/>
                    </a:lnTo>
                    <a:lnTo>
                      <a:pt x="56" y="43"/>
                    </a:lnTo>
                    <a:lnTo>
                      <a:pt x="54" y="45"/>
                    </a:lnTo>
                    <a:lnTo>
                      <a:pt x="50" y="45"/>
                    </a:lnTo>
                    <a:lnTo>
                      <a:pt x="42" y="47"/>
                    </a:lnTo>
                    <a:lnTo>
                      <a:pt x="42" y="49"/>
                    </a:lnTo>
                    <a:lnTo>
                      <a:pt x="38" y="49"/>
                    </a:lnTo>
                    <a:lnTo>
                      <a:pt x="38" y="51"/>
                    </a:lnTo>
                    <a:lnTo>
                      <a:pt x="36" y="51"/>
                    </a:lnTo>
                    <a:lnTo>
                      <a:pt x="34" y="49"/>
                    </a:lnTo>
                    <a:lnTo>
                      <a:pt x="32" y="47"/>
                    </a:lnTo>
                    <a:lnTo>
                      <a:pt x="30" y="47"/>
                    </a:lnTo>
                    <a:lnTo>
                      <a:pt x="30" y="49"/>
                    </a:lnTo>
                    <a:lnTo>
                      <a:pt x="26" y="49"/>
                    </a:lnTo>
                    <a:lnTo>
                      <a:pt x="22" y="53"/>
                    </a:lnTo>
                    <a:lnTo>
                      <a:pt x="20" y="51"/>
                    </a:lnTo>
                    <a:lnTo>
                      <a:pt x="14" y="53"/>
                    </a:lnTo>
                    <a:lnTo>
                      <a:pt x="0" y="75"/>
                    </a:lnTo>
                    <a:lnTo>
                      <a:pt x="0" y="79"/>
                    </a:lnTo>
                    <a:lnTo>
                      <a:pt x="2" y="83"/>
                    </a:lnTo>
                    <a:lnTo>
                      <a:pt x="2" y="93"/>
                    </a:lnTo>
                    <a:lnTo>
                      <a:pt x="16" y="117"/>
                    </a:lnTo>
                    <a:lnTo>
                      <a:pt x="22" y="121"/>
                    </a:lnTo>
                    <a:lnTo>
                      <a:pt x="24" y="121"/>
                    </a:lnTo>
                    <a:lnTo>
                      <a:pt x="26" y="117"/>
                    </a:lnTo>
                    <a:lnTo>
                      <a:pt x="38" y="109"/>
                    </a:lnTo>
                    <a:lnTo>
                      <a:pt x="44" y="109"/>
                    </a:lnTo>
                    <a:lnTo>
                      <a:pt x="52" y="113"/>
                    </a:lnTo>
                    <a:lnTo>
                      <a:pt x="60" y="111"/>
                    </a:lnTo>
                    <a:lnTo>
                      <a:pt x="62" y="109"/>
                    </a:lnTo>
                    <a:lnTo>
                      <a:pt x="66" y="107"/>
                    </a:lnTo>
                    <a:lnTo>
                      <a:pt x="66" y="105"/>
                    </a:lnTo>
                    <a:lnTo>
                      <a:pt x="66" y="97"/>
                    </a:lnTo>
                    <a:lnTo>
                      <a:pt x="68" y="95"/>
                    </a:lnTo>
                    <a:lnTo>
                      <a:pt x="70" y="91"/>
                    </a:lnTo>
                    <a:lnTo>
                      <a:pt x="76" y="87"/>
                    </a:lnTo>
                    <a:lnTo>
                      <a:pt x="84" y="87"/>
                    </a:lnTo>
                    <a:lnTo>
                      <a:pt x="86" y="89"/>
                    </a:lnTo>
                    <a:lnTo>
                      <a:pt x="86" y="93"/>
                    </a:lnTo>
                    <a:lnTo>
                      <a:pt x="92" y="97"/>
                    </a:lnTo>
                    <a:lnTo>
                      <a:pt x="94" y="97"/>
                    </a:lnTo>
                    <a:lnTo>
                      <a:pt x="96" y="95"/>
                    </a:lnTo>
                    <a:lnTo>
                      <a:pt x="100" y="97"/>
                    </a:lnTo>
                    <a:lnTo>
                      <a:pt x="106" y="99"/>
                    </a:lnTo>
                    <a:lnTo>
                      <a:pt x="120" y="99"/>
                    </a:lnTo>
                    <a:lnTo>
                      <a:pt x="122" y="99"/>
                    </a:lnTo>
                    <a:lnTo>
                      <a:pt x="122" y="95"/>
                    </a:lnTo>
                    <a:lnTo>
                      <a:pt x="126" y="91"/>
                    </a:lnTo>
                    <a:lnTo>
                      <a:pt x="132" y="93"/>
                    </a:lnTo>
                    <a:lnTo>
                      <a:pt x="134" y="95"/>
                    </a:lnTo>
                    <a:lnTo>
                      <a:pt x="152" y="87"/>
                    </a:lnTo>
                    <a:lnTo>
                      <a:pt x="154" y="87"/>
                    </a:lnTo>
                    <a:lnTo>
                      <a:pt x="154" y="89"/>
                    </a:lnTo>
                    <a:lnTo>
                      <a:pt x="156" y="91"/>
                    </a:lnTo>
                    <a:lnTo>
                      <a:pt x="158" y="89"/>
                    </a:lnTo>
                    <a:lnTo>
                      <a:pt x="162" y="89"/>
                    </a:lnTo>
                    <a:lnTo>
                      <a:pt x="162" y="87"/>
                    </a:lnTo>
                    <a:lnTo>
                      <a:pt x="168" y="87"/>
                    </a:lnTo>
                    <a:lnTo>
                      <a:pt x="178" y="85"/>
                    </a:lnTo>
                    <a:lnTo>
                      <a:pt x="182" y="89"/>
                    </a:lnTo>
                    <a:lnTo>
                      <a:pt x="184" y="87"/>
                    </a:lnTo>
                    <a:lnTo>
                      <a:pt x="186" y="89"/>
                    </a:lnTo>
                    <a:lnTo>
                      <a:pt x="188" y="87"/>
                    </a:lnTo>
                    <a:lnTo>
                      <a:pt x="196" y="87"/>
                    </a:lnTo>
                    <a:lnTo>
                      <a:pt x="194" y="85"/>
                    </a:lnTo>
                    <a:lnTo>
                      <a:pt x="194" y="81"/>
                    </a:lnTo>
                    <a:lnTo>
                      <a:pt x="192" y="79"/>
                    </a:lnTo>
                    <a:lnTo>
                      <a:pt x="184" y="73"/>
                    </a:lnTo>
                    <a:lnTo>
                      <a:pt x="182" y="73"/>
                    </a:lnTo>
                    <a:lnTo>
                      <a:pt x="182" y="71"/>
                    </a:lnTo>
                    <a:lnTo>
                      <a:pt x="180" y="67"/>
                    </a:lnTo>
                    <a:lnTo>
                      <a:pt x="178" y="61"/>
                    </a:lnTo>
                    <a:lnTo>
                      <a:pt x="174" y="61"/>
                    </a:lnTo>
                    <a:lnTo>
                      <a:pt x="172" y="57"/>
                    </a:lnTo>
                    <a:lnTo>
                      <a:pt x="162" y="51"/>
                    </a:lnTo>
                    <a:lnTo>
                      <a:pt x="160" y="47"/>
                    </a:lnTo>
                    <a:lnTo>
                      <a:pt x="162" y="45"/>
                    </a:lnTo>
                    <a:lnTo>
                      <a:pt x="160" y="43"/>
                    </a:lnTo>
                    <a:lnTo>
                      <a:pt x="156" y="41"/>
                    </a:lnTo>
                    <a:lnTo>
                      <a:pt x="150" y="39"/>
                    </a:lnTo>
                    <a:lnTo>
                      <a:pt x="146" y="39"/>
                    </a:lnTo>
                    <a:lnTo>
                      <a:pt x="146" y="35"/>
                    </a:lnTo>
                    <a:lnTo>
                      <a:pt x="138" y="33"/>
                    </a:lnTo>
                    <a:lnTo>
                      <a:pt x="136" y="31"/>
                    </a:lnTo>
                    <a:lnTo>
                      <a:pt x="136" y="27"/>
                    </a:lnTo>
                    <a:lnTo>
                      <a:pt x="138" y="17"/>
                    </a:lnTo>
                    <a:lnTo>
                      <a:pt x="136" y="13"/>
                    </a:lnTo>
                    <a:lnTo>
                      <a:pt x="126" y="0"/>
                    </a:lnTo>
                    <a:lnTo>
                      <a:pt x="124" y="0"/>
                    </a:lnTo>
                    <a:close/>
                  </a:path>
                </a:pathLst>
              </a:custGeom>
              <a:solidFill>
                <a:schemeClr val="tx2"/>
              </a:solidFill>
              <a:ln w="3175">
                <a:solidFill>
                  <a:schemeClr val="bg1"/>
                </a:solidFill>
                <a:round/>
                <a:headEnd/>
                <a:tailEnd/>
              </a:ln>
            </p:spPr>
            <p:txBody>
              <a:bodyPr/>
              <a:lstStyle/>
              <a:p>
                <a:endParaRPr lang="fr-FR" dirty="0"/>
              </a:p>
            </p:txBody>
          </p:sp>
          <p:sp>
            <p:nvSpPr>
              <p:cNvPr id="6084" name="Freeform 741"/>
              <p:cNvSpPr>
                <a:spLocks/>
              </p:cNvSpPr>
              <p:nvPr/>
            </p:nvSpPr>
            <p:spPr bwMode="auto">
              <a:xfrm>
                <a:off x="2998" y="2539"/>
                <a:ext cx="196" cy="121"/>
              </a:xfrm>
              <a:custGeom>
                <a:avLst/>
                <a:gdLst>
                  <a:gd name="T0" fmla="*/ 112 w 196"/>
                  <a:gd name="T1" fmla="*/ 2 h 121"/>
                  <a:gd name="T2" fmla="*/ 110 w 196"/>
                  <a:gd name="T3" fmla="*/ 6 h 121"/>
                  <a:gd name="T4" fmla="*/ 108 w 196"/>
                  <a:gd name="T5" fmla="*/ 11 h 121"/>
                  <a:gd name="T6" fmla="*/ 104 w 196"/>
                  <a:gd name="T7" fmla="*/ 13 h 121"/>
                  <a:gd name="T8" fmla="*/ 100 w 196"/>
                  <a:gd name="T9" fmla="*/ 19 h 121"/>
                  <a:gd name="T10" fmla="*/ 98 w 196"/>
                  <a:gd name="T11" fmla="*/ 23 h 121"/>
                  <a:gd name="T12" fmla="*/ 90 w 196"/>
                  <a:gd name="T13" fmla="*/ 27 h 121"/>
                  <a:gd name="T14" fmla="*/ 86 w 196"/>
                  <a:gd name="T15" fmla="*/ 27 h 121"/>
                  <a:gd name="T16" fmla="*/ 70 w 196"/>
                  <a:gd name="T17" fmla="*/ 29 h 121"/>
                  <a:gd name="T18" fmla="*/ 68 w 196"/>
                  <a:gd name="T19" fmla="*/ 33 h 121"/>
                  <a:gd name="T20" fmla="*/ 68 w 196"/>
                  <a:gd name="T21" fmla="*/ 37 h 121"/>
                  <a:gd name="T22" fmla="*/ 66 w 196"/>
                  <a:gd name="T23" fmla="*/ 41 h 121"/>
                  <a:gd name="T24" fmla="*/ 64 w 196"/>
                  <a:gd name="T25" fmla="*/ 43 h 121"/>
                  <a:gd name="T26" fmla="*/ 56 w 196"/>
                  <a:gd name="T27" fmla="*/ 43 h 121"/>
                  <a:gd name="T28" fmla="*/ 50 w 196"/>
                  <a:gd name="T29" fmla="*/ 45 h 121"/>
                  <a:gd name="T30" fmla="*/ 42 w 196"/>
                  <a:gd name="T31" fmla="*/ 49 h 121"/>
                  <a:gd name="T32" fmla="*/ 38 w 196"/>
                  <a:gd name="T33" fmla="*/ 51 h 121"/>
                  <a:gd name="T34" fmla="*/ 34 w 196"/>
                  <a:gd name="T35" fmla="*/ 49 h 121"/>
                  <a:gd name="T36" fmla="*/ 30 w 196"/>
                  <a:gd name="T37" fmla="*/ 47 h 121"/>
                  <a:gd name="T38" fmla="*/ 26 w 196"/>
                  <a:gd name="T39" fmla="*/ 49 h 121"/>
                  <a:gd name="T40" fmla="*/ 20 w 196"/>
                  <a:gd name="T41" fmla="*/ 51 h 121"/>
                  <a:gd name="T42" fmla="*/ 0 w 196"/>
                  <a:gd name="T43" fmla="*/ 75 h 121"/>
                  <a:gd name="T44" fmla="*/ 2 w 196"/>
                  <a:gd name="T45" fmla="*/ 83 h 121"/>
                  <a:gd name="T46" fmla="*/ 16 w 196"/>
                  <a:gd name="T47" fmla="*/ 117 h 121"/>
                  <a:gd name="T48" fmla="*/ 24 w 196"/>
                  <a:gd name="T49" fmla="*/ 121 h 121"/>
                  <a:gd name="T50" fmla="*/ 38 w 196"/>
                  <a:gd name="T51" fmla="*/ 109 h 121"/>
                  <a:gd name="T52" fmla="*/ 52 w 196"/>
                  <a:gd name="T53" fmla="*/ 113 h 121"/>
                  <a:gd name="T54" fmla="*/ 62 w 196"/>
                  <a:gd name="T55" fmla="*/ 109 h 121"/>
                  <a:gd name="T56" fmla="*/ 66 w 196"/>
                  <a:gd name="T57" fmla="*/ 105 h 121"/>
                  <a:gd name="T58" fmla="*/ 68 w 196"/>
                  <a:gd name="T59" fmla="*/ 95 h 121"/>
                  <a:gd name="T60" fmla="*/ 76 w 196"/>
                  <a:gd name="T61" fmla="*/ 87 h 121"/>
                  <a:gd name="T62" fmla="*/ 86 w 196"/>
                  <a:gd name="T63" fmla="*/ 89 h 121"/>
                  <a:gd name="T64" fmla="*/ 92 w 196"/>
                  <a:gd name="T65" fmla="*/ 97 h 121"/>
                  <a:gd name="T66" fmla="*/ 96 w 196"/>
                  <a:gd name="T67" fmla="*/ 95 h 121"/>
                  <a:gd name="T68" fmla="*/ 106 w 196"/>
                  <a:gd name="T69" fmla="*/ 99 h 121"/>
                  <a:gd name="T70" fmla="*/ 122 w 196"/>
                  <a:gd name="T71" fmla="*/ 99 h 121"/>
                  <a:gd name="T72" fmla="*/ 126 w 196"/>
                  <a:gd name="T73" fmla="*/ 91 h 121"/>
                  <a:gd name="T74" fmla="*/ 134 w 196"/>
                  <a:gd name="T75" fmla="*/ 95 h 121"/>
                  <a:gd name="T76" fmla="*/ 154 w 196"/>
                  <a:gd name="T77" fmla="*/ 87 h 121"/>
                  <a:gd name="T78" fmla="*/ 156 w 196"/>
                  <a:gd name="T79" fmla="*/ 91 h 121"/>
                  <a:gd name="T80" fmla="*/ 162 w 196"/>
                  <a:gd name="T81" fmla="*/ 89 h 121"/>
                  <a:gd name="T82" fmla="*/ 168 w 196"/>
                  <a:gd name="T83" fmla="*/ 87 h 121"/>
                  <a:gd name="T84" fmla="*/ 182 w 196"/>
                  <a:gd name="T85" fmla="*/ 89 h 121"/>
                  <a:gd name="T86" fmla="*/ 186 w 196"/>
                  <a:gd name="T87" fmla="*/ 89 h 121"/>
                  <a:gd name="T88" fmla="*/ 196 w 196"/>
                  <a:gd name="T89" fmla="*/ 87 h 121"/>
                  <a:gd name="T90" fmla="*/ 194 w 196"/>
                  <a:gd name="T91" fmla="*/ 81 h 121"/>
                  <a:gd name="T92" fmla="*/ 184 w 196"/>
                  <a:gd name="T93" fmla="*/ 73 h 121"/>
                  <a:gd name="T94" fmla="*/ 182 w 196"/>
                  <a:gd name="T95" fmla="*/ 71 h 121"/>
                  <a:gd name="T96" fmla="*/ 178 w 196"/>
                  <a:gd name="T97" fmla="*/ 61 h 121"/>
                  <a:gd name="T98" fmla="*/ 172 w 196"/>
                  <a:gd name="T99" fmla="*/ 57 h 121"/>
                  <a:gd name="T100" fmla="*/ 160 w 196"/>
                  <a:gd name="T101" fmla="*/ 47 h 121"/>
                  <a:gd name="T102" fmla="*/ 160 w 196"/>
                  <a:gd name="T103" fmla="*/ 43 h 121"/>
                  <a:gd name="T104" fmla="*/ 150 w 196"/>
                  <a:gd name="T105" fmla="*/ 39 h 121"/>
                  <a:gd name="T106" fmla="*/ 146 w 196"/>
                  <a:gd name="T107" fmla="*/ 35 h 121"/>
                  <a:gd name="T108" fmla="*/ 136 w 196"/>
                  <a:gd name="T109" fmla="*/ 31 h 121"/>
                  <a:gd name="T110" fmla="*/ 138 w 196"/>
                  <a:gd name="T111" fmla="*/ 17 h 121"/>
                  <a:gd name="T112" fmla="*/ 126 w 196"/>
                  <a:gd name="T113" fmla="*/ 0 h 1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6"/>
                  <a:gd name="T172" fmla="*/ 0 h 121"/>
                  <a:gd name="T173" fmla="*/ 196 w 196"/>
                  <a:gd name="T174" fmla="*/ 121 h 1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6" h="121">
                    <a:moveTo>
                      <a:pt x="124" y="0"/>
                    </a:moveTo>
                    <a:lnTo>
                      <a:pt x="112" y="2"/>
                    </a:lnTo>
                    <a:lnTo>
                      <a:pt x="110" y="4"/>
                    </a:lnTo>
                    <a:lnTo>
                      <a:pt x="110" y="6"/>
                    </a:lnTo>
                    <a:lnTo>
                      <a:pt x="110" y="9"/>
                    </a:lnTo>
                    <a:lnTo>
                      <a:pt x="108" y="11"/>
                    </a:lnTo>
                    <a:lnTo>
                      <a:pt x="106" y="13"/>
                    </a:lnTo>
                    <a:lnTo>
                      <a:pt x="104" y="13"/>
                    </a:lnTo>
                    <a:lnTo>
                      <a:pt x="104" y="15"/>
                    </a:lnTo>
                    <a:lnTo>
                      <a:pt x="100" y="19"/>
                    </a:lnTo>
                    <a:lnTo>
                      <a:pt x="98" y="21"/>
                    </a:lnTo>
                    <a:lnTo>
                      <a:pt x="98" y="23"/>
                    </a:lnTo>
                    <a:lnTo>
                      <a:pt x="92" y="25"/>
                    </a:lnTo>
                    <a:lnTo>
                      <a:pt x="90" y="27"/>
                    </a:lnTo>
                    <a:lnTo>
                      <a:pt x="88" y="27"/>
                    </a:lnTo>
                    <a:lnTo>
                      <a:pt x="86" y="27"/>
                    </a:lnTo>
                    <a:lnTo>
                      <a:pt x="80" y="29"/>
                    </a:lnTo>
                    <a:lnTo>
                      <a:pt x="70" y="29"/>
                    </a:lnTo>
                    <a:lnTo>
                      <a:pt x="68" y="31"/>
                    </a:lnTo>
                    <a:lnTo>
                      <a:pt x="68" y="33"/>
                    </a:lnTo>
                    <a:lnTo>
                      <a:pt x="70" y="35"/>
                    </a:lnTo>
                    <a:lnTo>
                      <a:pt x="68" y="37"/>
                    </a:lnTo>
                    <a:lnTo>
                      <a:pt x="66" y="39"/>
                    </a:lnTo>
                    <a:lnTo>
                      <a:pt x="66" y="41"/>
                    </a:lnTo>
                    <a:lnTo>
                      <a:pt x="64" y="41"/>
                    </a:lnTo>
                    <a:lnTo>
                      <a:pt x="64" y="43"/>
                    </a:lnTo>
                    <a:lnTo>
                      <a:pt x="62" y="43"/>
                    </a:lnTo>
                    <a:lnTo>
                      <a:pt x="56" y="43"/>
                    </a:lnTo>
                    <a:lnTo>
                      <a:pt x="54" y="45"/>
                    </a:lnTo>
                    <a:lnTo>
                      <a:pt x="50" y="45"/>
                    </a:lnTo>
                    <a:lnTo>
                      <a:pt x="42" y="47"/>
                    </a:lnTo>
                    <a:lnTo>
                      <a:pt x="42" y="49"/>
                    </a:lnTo>
                    <a:lnTo>
                      <a:pt x="38" y="49"/>
                    </a:lnTo>
                    <a:lnTo>
                      <a:pt x="38" y="51"/>
                    </a:lnTo>
                    <a:lnTo>
                      <a:pt x="36" y="51"/>
                    </a:lnTo>
                    <a:lnTo>
                      <a:pt x="34" y="49"/>
                    </a:lnTo>
                    <a:lnTo>
                      <a:pt x="32" y="47"/>
                    </a:lnTo>
                    <a:lnTo>
                      <a:pt x="30" y="47"/>
                    </a:lnTo>
                    <a:lnTo>
                      <a:pt x="30" y="49"/>
                    </a:lnTo>
                    <a:lnTo>
                      <a:pt x="26" y="49"/>
                    </a:lnTo>
                    <a:lnTo>
                      <a:pt x="22" y="53"/>
                    </a:lnTo>
                    <a:lnTo>
                      <a:pt x="20" y="51"/>
                    </a:lnTo>
                    <a:lnTo>
                      <a:pt x="14" y="53"/>
                    </a:lnTo>
                    <a:lnTo>
                      <a:pt x="0" y="75"/>
                    </a:lnTo>
                    <a:lnTo>
                      <a:pt x="0" y="79"/>
                    </a:lnTo>
                    <a:lnTo>
                      <a:pt x="2" y="83"/>
                    </a:lnTo>
                    <a:lnTo>
                      <a:pt x="2" y="93"/>
                    </a:lnTo>
                    <a:lnTo>
                      <a:pt x="16" y="117"/>
                    </a:lnTo>
                    <a:lnTo>
                      <a:pt x="22" y="121"/>
                    </a:lnTo>
                    <a:lnTo>
                      <a:pt x="24" y="121"/>
                    </a:lnTo>
                    <a:lnTo>
                      <a:pt x="26" y="117"/>
                    </a:lnTo>
                    <a:lnTo>
                      <a:pt x="38" y="109"/>
                    </a:lnTo>
                    <a:lnTo>
                      <a:pt x="44" y="109"/>
                    </a:lnTo>
                    <a:lnTo>
                      <a:pt x="52" y="113"/>
                    </a:lnTo>
                    <a:lnTo>
                      <a:pt x="60" y="111"/>
                    </a:lnTo>
                    <a:lnTo>
                      <a:pt x="62" y="109"/>
                    </a:lnTo>
                    <a:lnTo>
                      <a:pt x="66" y="107"/>
                    </a:lnTo>
                    <a:lnTo>
                      <a:pt x="66" y="105"/>
                    </a:lnTo>
                    <a:lnTo>
                      <a:pt x="66" y="97"/>
                    </a:lnTo>
                    <a:lnTo>
                      <a:pt x="68" y="95"/>
                    </a:lnTo>
                    <a:lnTo>
                      <a:pt x="70" y="91"/>
                    </a:lnTo>
                    <a:lnTo>
                      <a:pt x="76" y="87"/>
                    </a:lnTo>
                    <a:lnTo>
                      <a:pt x="84" y="87"/>
                    </a:lnTo>
                    <a:lnTo>
                      <a:pt x="86" y="89"/>
                    </a:lnTo>
                    <a:lnTo>
                      <a:pt x="86" y="93"/>
                    </a:lnTo>
                    <a:lnTo>
                      <a:pt x="92" y="97"/>
                    </a:lnTo>
                    <a:lnTo>
                      <a:pt x="94" y="97"/>
                    </a:lnTo>
                    <a:lnTo>
                      <a:pt x="96" y="95"/>
                    </a:lnTo>
                    <a:lnTo>
                      <a:pt x="100" y="97"/>
                    </a:lnTo>
                    <a:lnTo>
                      <a:pt x="106" y="99"/>
                    </a:lnTo>
                    <a:lnTo>
                      <a:pt x="120" y="99"/>
                    </a:lnTo>
                    <a:lnTo>
                      <a:pt x="122" y="99"/>
                    </a:lnTo>
                    <a:lnTo>
                      <a:pt x="122" y="95"/>
                    </a:lnTo>
                    <a:lnTo>
                      <a:pt x="126" y="91"/>
                    </a:lnTo>
                    <a:lnTo>
                      <a:pt x="132" y="93"/>
                    </a:lnTo>
                    <a:lnTo>
                      <a:pt x="134" y="95"/>
                    </a:lnTo>
                    <a:lnTo>
                      <a:pt x="152" y="87"/>
                    </a:lnTo>
                    <a:lnTo>
                      <a:pt x="154" y="87"/>
                    </a:lnTo>
                    <a:lnTo>
                      <a:pt x="154" y="89"/>
                    </a:lnTo>
                    <a:lnTo>
                      <a:pt x="156" y="91"/>
                    </a:lnTo>
                    <a:lnTo>
                      <a:pt x="158" y="89"/>
                    </a:lnTo>
                    <a:lnTo>
                      <a:pt x="162" y="89"/>
                    </a:lnTo>
                    <a:lnTo>
                      <a:pt x="162" y="87"/>
                    </a:lnTo>
                    <a:lnTo>
                      <a:pt x="168" y="87"/>
                    </a:lnTo>
                    <a:lnTo>
                      <a:pt x="178" y="85"/>
                    </a:lnTo>
                    <a:lnTo>
                      <a:pt x="182" y="89"/>
                    </a:lnTo>
                    <a:lnTo>
                      <a:pt x="184" y="87"/>
                    </a:lnTo>
                    <a:lnTo>
                      <a:pt x="186" y="89"/>
                    </a:lnTo>
                    <a:lnTo>
                      <a:pt x="188" y="87"/>
                    </a:lnTo>
                    <a:lnTo>
                      <a:pt x="196" y="87"/>
                    </a:lnTo>
                    <a:lnTo>
                      <a:pt x="194" y="85"/>
                    </a:lnTo>
                    <a:lnTo>
                      <a:pt x="194" y="81"/>
                    </a:lnTo>
                    <a:lnTo>
                      <a:pt x="192" y="79"/>
                    </a:lnTo>
                    <a:lnTo>
                      <a:pt x="184" y="73"/>
                    </a:lnTo>
                    <a:lnTo>
                      <a:pt x="182" y="73"/>
                    </a:lnTo>
                    <a:lnTo>
                      <a:pt x="182" y="71"/>
                    </a:lnTo>
                    <a:lnTo>
                      <a:pt x="180" y="67"/>
                    </a:lnTo>
                    <a:lnTo>
                      <a:pt x="178" y="61"/>
                    </a:lnTo>
                    <a:lnTo>
                      <a:pt x="174" y="61"/>
                    </a:lnTo>
                    <a:lnTo>
                      <a:pt x="172" y="57"/>
                    </a:lnTo>
                    <a:lnTo>
                      <a:pt x="162" y="51"/>
                    </a:lnTo>
                    <a:lnTo>
                      <a:pt x="160" y="47"/>
                    </a:lnTo>
                    <a:lnTo>
                      <a:pt x="162" y="45"/>
                    </a:lnTo>
                    <a:lnTo>
                      <a:pt x="160" y="43"/>
                    </a:lnTo>
                    <a:lnTo>
                      <a:pt x="156" y="41"/>
                    </a:lnTo>
                    <a:lnTo>
                      <a:pt x="150" y="39"/>
                    </a:lnTo>
                    <a:lnTo>
                      <a:pt x="146" y="39"/>
                    </a:lnTo>
                    <a:lnTo>
                      <a:pt x="146" y="35"/>
                    </a:lnTo>
                    <a:lnTo>
                      <a:pt x="138" y="33"/>
                    </a:lnTo>
                    <a:lnTo>
                      <a:pt x="136" y="31"/>
                    </a:lnTo>
                    <a:lnTo>
                      <a:pt x="136" y="27"/>
                    </a:lnTo>
                    <a:lnTo>
                      <a:pt x="138" y="17"/>
                    </a:lnTo>
                    <a:lnTo>
                      <a:pt x="136" y="13"/>
                    </a:lnTo>
                    <a:lnTo>
                      <a:pt x="126" y="0"/>
                    </a:lnTo>
                  </a:path>
                </a:pathLst>
              </a:custGeom>
              <a:solidFill>
                <a:schemeClr val="tx2"/>
              </a:solidFill>
              <a:ln w="3175">
                <a:solidFill>
                  <a:schemeClr val="bg1"/>
                </a:solidFill>
                <a:round/>
                <a:headEnd/>
                <a:tailEnd/>
              </a:ln>
            </p:spPr>
            <p:txBody>
              <a:bodyPr/>
              <a:lstStyle/>
              <a:p>
                <a:endParaRPr lang="fr-FR" dirty="0"/>
              </a:p>
            </p:txBody>
          </p:sp>
          <p:sp>
            <p:nvSpPr>
              <p:cNvPr id="6085" name="Freeform 742"/>
              <p:cNvSpPr>
                <a:spLocks/>
              </p:cNvSpPr>
              <p:nvPr/>
            </p:nvSpPr>
            <p:spPr bwMode="auto">
              <a:xfrm>
                <a:off x="3408" y="2513"/>
                <a:ext cx="24" cy="28"/>
              </a:xfrm>
              <a:custGeom>
                <a:avLst/>
                <a:gdLst>
                  <a:gd name="T0" fmla="*/ 18 w 24"/>
                  <a:gd name="T1" fmla="*/ 0 h 28"/>
                  <a:gd name="T2" fmla="*/ 6 w 24"/>
                  <a:gd name="T3" fmla="*/ 6 h 28"/>
                  <a:gd name="T4" fmla="*/ 4 w 24"/>
                  <a:gd name="T5" fmla="*/ 16 h 28"/>
                  <a:gd name="T6" fmla="*/ 0 w 24"/>
                  <a:gd name="T7" fmla="*/ 22 h 28"/>
                  <a:gd name="T8" fmla="*/ 0 w 24"/>
                  <a:gd name="T9" fmla="*/ 26 h 28"/>
                  <a:gd name="T10" fmla="*/ 2 w 24"/>
                  <a:gd name="T11" fmla="*/ 28 h 28"/>
                  <a:gd name="T12" fmla="*/ 6 w 24"/>
                  <a:gd name="T13" fmla="*/ 28 h 28"/>
                  <a:gd name="T14" fmla="*/ 8 w 24"/>
                  <a:gd name="T15" fmla="*/ 28 h 28"/>
                  <a:gd name="T16" fmla="*/ 10 w 24"/>
                  <a:gd name="T17" fmla="*/ 26 h 28"/>
                  <a:gd name="T18" fmla="*/ 12 w 24"/>
                  <a:gd name="T19" fmla="*/ 26 h 28"/>
                  <a:gd name="T20" fmla="*/ 14 w 24"/>
                  <a:gd name="T21" fmla="*/ 26 h 28"/>
                  <a:gd name="T22" fmla="*/ 16 w 24"/>
                  <a:gd name="T23" fmla="*/ 28 h 28"/>
                  <a:gd name="T24" fmla="*/ 18 w 24"/>
                  <a:gd name="T25" fmla="*/ 26 h 28"/>
                  <a:gd name="T26" fmla="*/ 20 w 24"/>
                  <a:gd name="T27" fmla="*/ 24 h 28"/>
                  <a:gd name="T28" fmla="*/ 22 w 24"/>
                  <a:gd name="T29" fmla="*/ 20 h 28"/>
                  <a:gd name="T30" fmla="*/ 22 w 24"/>
                  <a:gd name="T31" fmla="*/ 18 h 28"/>
                  <a:gd name="T32" fmla="*/ 20 w 24"/>
                  <a:gd name="T33" fmla="*/ 18 h 28"/>
                  <a:gd name="T34" fmla="*/ 18 w 24"/>
                  <a:gd name="T35" fmla="*/ 18 h 28"/>
                  <a:gd name="T36" fmla="*/ 16 w 24"/>
                  <a:gd name="T37" fmla="*/ 18 h 28"/>
                  <a:gd name="T38" fmla="*/ 14 w 24"/>
                  <a:gd name="T39" fmla="*/ 18 h 28"/>
                  <a:gd name="T40" fmla="*/ 12 w 24"/>
                  <a:gd name="T41" fmla="*/ 20 h 28"/>
                  <a:gd name="T42" fmla="*/ 10 w 24"/>
                  <a:gd name="T43" fmla="*/ 18 h 28"/>
                  <a:gd name="T44" fmla="*/ 12 w 24"/>
                  <a:gd name="T45" fmla="*/ 18 h 28"/>
                  <a:gd name="T46" fmla="*/ 14 w 24"/>
                  <a:gd name="T47" fmla="*/ 18 h 28"/>
                  <a:gd name="T48" fmla="*/ 14 w 24"/>
                  <a:gd name="T49" fmla="*/ 16 h 28"/>
                  <a:gd name="T50" fmla="*/ 16 w 24"/>
                  <a:gd name="T51" fmla="*/ 14 h 28"/>
                  <a:gd name="T52" fmla="*/ 18 w 24"/>
                  <a:gd name="T53" fmla="*/ 12 h 28"/>
                  <a:gd name="T54" fmla="*/ 22 w 24"/>
                  <a:gd name="T55" fmla="*/ 12 h 28"/>
                  <a:gd name="T56" fmla="*/ 24 w 24"/>
                  <a:gd name="T57" fmla="*/ 10 h 28"/>
                  <a:gd name="T58" fmla="*/ 22 w 24"/>
                  <a:gd name="T59" fmla="*/ 4 h 28"/>
                  <a:gd name="T60" fmla="*/ 20 w 24"/>
                  <a:gd name="T61" fmla="*/ 4 h 28"/>
                  <a:gd name="T62" fmla="*/ 20 w 24"/>
                  <a:gd name="T63" fmla="*/ 2 h 28"/>
                  <a:gd name="T64" fmla="*/ 20 w 24"/>
                  <a:gd name="T65" fmla="*/ 0 h 28"/>
                  <a:gd name="T66" fmla="*/ 18 w 24"/>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
                  <a:gd name="T103" fmla="*/ 0 h 28"/>
                  <a:gd name="T104" fmla="*/ 24 w 24"/>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 h="28">
                    <a:moveTo>
                      <a:pt x="18" y="0"/>
                    </a:moveTo>
                    <a:lnTo>
                      <a:pt x="6" y="6"/>
                    </a:lnTo>
                    <a:lnTo>
                      <a:pt x="4" y="16"/>
                    </a:lnTo>
                    <a:lnTo>
                      <a:pt x="0" y="22"/>
                    </a:lnTo>
                    <a:lnTo>
                      <a:pt x="0" y="26"/>
                    </a:lnTo>
                    <a:lnTo>
                      <a:pt x="2" y="28"/>
                    </a:lnTo>
                    <a:lnTo>
                      <a:pt x="6" y="28"/>
                    </a:lnTo>
                    <a:lnTo>
                      <a:pt x="8" y="28"/>
                    </a:lnTo>
                    <a:lnTo>
                      <a:pt x="10" y="26"/>
                    </a:lnTo>
                    <a:lnTo>
                      <a:pt x="12" y="26"/>
                    </a:lnTo>
                    <a:lnTo>
                      <a:pt x="14" y="26"/>
                    </a:lnTo>
                    <a:lnTo>
                      <a:pt x="16" y="28"/>
                    </a:lnTo>
                    <a:lnTo>
                      <a:pt x="18" y="26"/>
                    </a:lnTo>
                    <a:lnTo>
                      <a:pt x="20" y="24"/>
                    </a:lnTo>
                    <a:lnTo>
                      <a:pt x="22" y="20"/>
                    </a:lnTo>
                    <a:lnTo>
                      <a:pt x="22" y="18"/>
                    </a:lnTo>
                    <a:lnTo>
                      <a:pt x="20" y="18"/>
                    </a:lnTo>
                    <a:lnTo>
                      <a:pt x="18" y="18"/>
                    </a:lnTo>
                    <a:lnTo>
                      <a:pt x="16" y="18"/>
                    </a:lnTo>
                    <a:lnTo>
                      <a:pt x="14" y="18"/>
                    </a:lnTo>
                    <a:lnTo>
                      <a:pt x="12" y="20"/>
                    </a:lnTo>
                    <a:lnTo>
                      <a:pt x="10" y="18"/>
                    </a:lnTo>
                    <a:lnTo>
                      <a:pt x="12" y="18"/>
                    </a:lnTo>
                    <a:lnTo>
                      <a:pt x="14" y="18"/>
                    </a:lnTo>
                    <a:lnTo>
                      <a:pt x="14" y="16"/>
                    </a:lnTo>
                    <a:lnTo>
                      <a:pt x="16" y="14"/>
                    </a:lnTo>
                    <a:lnTo>
                      <a:pt x="18" y="12"/>
                    </a:lnTo>
                    <a:lnTo>
                      <a:pt x="22" y="12"/>
                    </a:lnTo>
                    <a:lnTo>
                      <a:pt x="24" y="10"/>
                    </a:lnTo>
                    <a:lnTo>
                      <a:pt x="22" y="4"/>
                    </a:lnTo>
                    <a:lnTo>
                      <a:pt x="20" y="4"/>
                    </a:lnTo>
                    <a:lnTo>
                      <a:pt x="20" y="2"/>
                    </a:lnTo>
                    <a:lnTo>
                      <a:pt x="20" y="0"/>
                    </a:lnTo>
                    <a:lnTo>
                      <a:pt x="18" y="0"/>
                    </a:lnTo>
                    <a:close/>
                  </a:path>
                </a:pathLst>
              </a:custGeom>
              <a:solidFill>
                <a:schemeClr val="tx2"/>
              </a:solidFill>
              <a:ln w="3175">
                <a:solidFill>
                  <a:schemeClr val="bg1"/>
                </a:solidFill>
                <a:round/>
                <a:headEnd/>
                <a:tailEnd/>
              </a:ln>
            </p:spPr>
            <p:txBody>
              <a:bodyPr/>
              <a:lstStyle/>
              <a:p>
                <a:endParaRPr lang="fr-FR" dirty="0"/>
              </a:p>
            </p:txBody>
          </p:sp>
          <p:sp>
            <p:nvSpPr>
              <p:cNvPr id="6086" name="Freeform 743"/>
              <p:cNvSpPr>
                <a:spLocks/>
              </p:cNvSpPr>
              <p:nvPr/>
            </p:nvSpPr>
            <p:spPr bwMode="auto">
              <a:xfrm>
                <a:off x="3408" y="2513"/>
                <a:ext cx="24" cy="28"/>
              </a:xfrm>
              <a:custGeom>
                <a:avLst/>
                <a:gdLst>
                  <a:gd name="T0" fmla="*/ 18 w 24"/>
                  <a:gd name="T1" fmla="*/ 0 h 28"/>
                  <a:gd name="T2" fmla="*/ 6 w 24"/>
                  <a:gd name="T3" fmla="*/ 6 h 28"/>
                  <a:gd name="T4" fmla="*/ 4 w 24"/>
                  <a:gd name="T5" fmla="*/ 16 h 28"/>
                  <a:gd name="T6" fmla="*/ 0 w 24"/>
                  <a:gd name="T7" fmla="*/ 22 h 28"/>
                  <a:gd name="T8" fmla="*/ 0 w 24"/>
                  <a:gd name="T9" fmla="*/ 26 h 28"/>
                  <a:gd name="T10" fmla="*/ 2 w 24"/>
                  <a:gd name="T11" fmla="*/ 28 h 28"/>
                  <a:gd name="T12" fmla="*/ 6 w 24"/>
                  <a:gd name="T13" fmla="*/ 28 h 28"/>
                  <a:gd name="T14" fmla="*/ 8 w 24"/>
                  <a:gd name="T15" fmla="*/ 28 h 28"/>
                  <a:gd name="T16" fmla="*/ 10 w 24"/>
                  <a:gd name="T17" fmla="*/ 26 h 28"/>
                  <a:gd name="T18" fmla="*/ 12 w 24"/>
                  <a:gd name="T19" fmla="*/ 26 h 28"/>
                  <a:gd name="T20" fmla="*/ 14 w 24"/>
                  <a:gd name="T21" fmla="*/ 26 h 28"/>
                  <a:gd name="T22" fmla="*/ 16 w 24"/>
                  <a:gd name="T23" fmla="*/ 28 h 28"/>
                  <a:gd name="T24" fmla="*/ 18 w 24"/>
                  <a:gd name="T25" fmla="*/ 26 h 28"/>
                  <a:gd name="T26" fmla="*/ 20 w 24"/>
                  <a:gd name="T27" fmla="*/ 24 h 28"/>
                  <a:gd name="T28" fmla="*/ 22 w 24"/>
                  <a:gd name="T29" fmla="*/ 20 h 28"/>
                  <a:gd name="T30" fmla="*/ 22 w 24"/>
                  <a:gd name="T31" fmla="*/ 18 h 28"/>
                  <a:gd name="T32" fmla="*/ 20 w 24"/>
                  <a:gd name="T33" fmla="*/ 18 h 28"/>
                  <a:gd name="T34" fmla="*/ 18 w 24"/>
                  <a:gd name="T35" fmla="*/ 18 h 28"/>
                  <a:gd name="T36" fmla="*/ 16 w 24"/>
                  <a:gd name="T37" fmla="*/ 18 h 28"/>
                  <a:gd name="T38" fmla="*/ 14 w 24"/>
                  <a:gd name="T39" fmla="*/ 18 h 28"/>
                  <a:gd name="T40" fmla="*/ 12 w 24"/>
                  <a:gd name="T41" fmla="*/ 20 h 28"/>
                  <a:gd name="T42" fmla="*/ 10 w 24"/>
                  <a:gd name="T43" fmla="*/ 18 h 28"/>
                  <a:gd name="T44" fmla="*/ 12 w 24"/>
                  <a:gd name="T45" fmla="*/ 18 h 28"/>
                  <a:gd name="T46" fmla="*/ 14 w 24"/>
                  <a:gd name="T47" fmla="*/ 18 h 28"/>
                  <a:gd name="T48" fmla="*/ 14 w 24"/>
                  <a:gd name="T49" fmla="*/ 16 h 28"/>
                  <a:gd name="T50" fmla="*/ 16 w 24"/>
                  <a:gd name="T51" fmla="*/ 14 h 28"/>
                  <a:gd name="T52" fmla="*/ 18 w 24"/>
                  <a:gd name="T53" fmla="*/ 12 h 28"/>
                  <a:gd name="T54" fmla="*/ 22 w 24"/>
                  <a:gd name="T55" fmla="*/ 12 h 28"/>
                  <a:gd name="T56" fmla="*/ 24 w 24"/>
                  <a:gd name="T57" fmla="*/ 10 h 28"/>
                  <a:gd name="T58" fmla="*/ 22 w 24"/>
                  <a:gd name="T59" fmla="*/ 4 h 28"/>
                  <a:gd name="T60" fmla="*/ 20 w 24"/>
                  <a:gd name="T61" fmla="*/ 4 h 28"/>
                  <a:gd name="T62" fmla="*/ 20 w 24"/>
                  <a:gd name="T63" fmla="*/ 2 h 28"/>
                  <a:gd name="T64" fmla="*/ 20 w 24"/>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8"/>
                  <a:gd name="T101" fmla="*/ 24 w 24"/>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8">
                    <a:moveTo>
                      <a:pt x="18" y="0"/>
                    </a:moveTo>
                    <a:lnTo>
                      <a:pt x="6" y="6"/>
                    </a:lnTo>
                    <a:lnTo>
                      <a:pt x="4" y="16"/>
                    </a:lnTo>
                    <a:lnTo>
                      <a:pt x="0" y="22"/>
                    </a:lnTo>
                    <a:lnTo>
                      <a:pt x="0" y="26"/>
                    </a:lnTo>
                    <a:lnTo>
                      <a:pt x="2" y="28"/>
                    </a:lnTo>
                    <a:lnTo>
                      <a:pt x="6" y="28"/>
                    </a:lnTo>
                    <a:lnTo>
                      <a:pt x="8" y="28"/>
                    </a:lnTo>
                    <a:lnTo>
                      <a:pt x="10" y="26"/>
                    </a:lnTo>
                    <a:lnTo>
                      <a:pt x="12" y="26"/>
                    </a:lnTo>
                    <a:lnTo>
                      <a:pt x="14" y="26"/>
                    </a:lnTo>
                    <a:lnTo>
                      <a:pt x="16" y="28"/>
                    </a:lnTo>
                    <a:lnTo>
                      <a:pt x="18" y="26"/>
                    </a:lnTo>
                    <a:lnTo>
                      <a:pt x="20" y="24"/>
                    </a:lnTo>
                    <a:lnTo>
                      <a:pt x="22" y="20"/>
                    </a:lnTo>
                    <a:lnTo>
                      <a:pt x="22" y="18"/>
                    </a:lnTo>
                    <a:lnTo>
                      <a:pt x="20" y="18"/>
                    </a:lnTo>
                    <a:lnTo>
                      <a:pt x="18" y="18"/>
                    </a:lnTo>
                    <a:lnTo>
                      <a:pt x="16" y="18"/>
                    </a:lnTo>
                    <a:lnTo>
                      <a:pt x="14" y="18"/>
                    </a:lnTo>
                    <a:lnTo>
                      <a:pt x="12" y="20"/>
                    </a:lnTo>
                    <a:lnTo>
                      <a:pt x="10" y="18"/>
                    </a:lnTo>
                    <a:lnTo>
                      <a:pt x="12" y="18"/>
                    </a:lnTo>
                    <a:lnTo>
                      <a:pt x="14" y="18"/>
                    </a:lnTo>
                    <a:lnTo>
                      <a:pt x="14" y="16"/>
                    </a:lnTo>
                    <a:lnTo>
                      <a:pt x="16" y="14"/>
                    </a:lnTo>
                    <a:lnTo>
                      <a:pt x="18" y="12"/>
                    </a:lnTo>
                    <a:lnTo>
                      <a:pt x="22" y="12"/>
                    </a:lnTo>
                    <a:lnTo>
                      <a:pt x="24" y="10"/>
                    </a:lnTo>
                    <a:lnTo>
                      <a:pt x="22" y="4"/>
                    </a:lnTo>
                    <a:lnTo>
                      <a:pt x="20" y="4"/>
                    </a:lnTo>
                    <a:lnTo>
                      <a:pt x="20" y="2"/>
                    </a:lnTo>
                    <a:lnTo>
                      <a:pt x="20" y="0"/>
                    </a:lnTo>
                  </a:path>
                </a:pathLst>
              </a:custGeom>
              <a:solidFill>
                <a:schemeClr val="tx2"/>
              </a:solidFill>
              <a:ln w="3175">
                <a:solidFill>
                  <a:schemeClr val="bg1"/>
                </a:solidFill>
                <a:round/>
                <a:headEnd/>
                <a:tailEnd/>
              </a:ln>
            </p:spPr>
            <p:txBody>
              <a:bodyPr/>
              <a:lstStyle/>
              <a:p>
                <a:endParaRPr lang="fr-FR" dirty="0"/>
              </a:p>
            </p:txBody>
          </p:sp>
          <p:sp>
            <p:nvSpPr>
              <p:cNvPr id="6087" name="Freeform 744"/>
              <p:cNvSpPr>
                <a:spLocks/>
              </p:cNvSpPr>
              <p:nvPr/>
            </p:nvSpPr>
            <p:spPr bwMode="auto">
              <a:xfrm>
                <a:off x="3216" y="2718"/>
                <a:ext cx="28" cy="26"/>
              </a:xfrm>
              <a:custGeom>
                <a:avLst/>
                <a:gdLst>
                  <a:gd name="T0" fmla="*/ 2 w 28"/>
                  <a:gd name="T1" fmla="*/ 24 h 26"/>
                  <a:gd name="T2" fmla="*/ 2 w 28"/>
                  <a:gd name="T3" fmla="*/ 26 h 26"/>
                  <a:gd name="T4" fmla="*/ 2 w 28"/>
                  <a:gd name="T5" fmla="*/ 22 h 26"/>
                  <a:gd name="T6" fmla="*/ 4 w 28"/>
                  <a:gd name="T7" fmla="*/ 22 h 26"/>
                  <a:gd name="T8" fmla="*/ 6 w 28"/>
                  <a:gd name="T9" fmla="*/ 22 h 26"/>
                  <a:gd name="T10" fmla="*/ 8 w 28"/>
                  <a:gd name="T11" fmla="*/ 26 h 26"/>
                  <a:gd name="T12" fmla="*/ 10 w 28"/>
                  <a:gd name="T13" fmla="*/ 26 h 26"/>
                  <a:gd name="T14" fmla="*/ 12 w 28"/>
                  <a:gd name="T15" fmla="*/ 26 h 26"/>
                  <a:gd name="T16" fmla="*/ 14 w 28"/>
                  <a:gd name="T17" fmla="*/ 24 h 26"/>
                  <a:gd name="T18" fmla="*/ 14 w 28"/>
                  <a:gd name="T19" fmla="*/ 22 h 26"/>
                  <a:gd name="T20" fmla="*/ 16 w 28"/>
                  <a:gd name="T21" fmla="*/ 20 h 26"/>
                  <a:gd name="T22" fmla="*/ 18 w 28"/>
                  <a:gd name="T23" fmla="*/ 20 h 26"/>
                  <a:gd name="T24" fmla="*/ 22 w 28"/>
                  <a:gd name="T25" fmla="*/ 20 h 26"/>
                  <a:gd name="T26" fmla="*/ 24 w 28"/>
                  <a:gd name="T27" fmla="*/ 20 h 26"/>
                  <a:gd name="T28" fmla="*/ 26 w 28"/>
                  <a:gd name="T29" fmla="*/ 20 h 26"/>
                  <a:gd name="T30" fmla="*/ 28 w 28"/>
                  <a:gd name="T31" fmla="*/ 16 h 26"/>
                  <a:gd name="T32" fmla="*/ 28 w 28"/>
                  <a:gd name="T33" fmla="*/ 14 h 26"/>
                  <a:gd name="T34" fmla="*/ 22 w 28"/>
                  <a:gd name="T35" fmla="*/ 0 h 26"/>
                  <a:gd name="T36" fmla="*/ 18 w 28"/>
                  <a:gd name="T37" fmla="*/ 2 h 26"/>
                  <a:gd name="T38" fmla="*/ 16 w 28"/>
                  <a:gd name="T39" fmla="*/ 6 h 26"/>
                  <a:gd name="T40" fmla="*/ 14 w 28"/>
                  <a:gd name="T41" fmla="*/ 6 h 26"/>
                  <a:gd name="T42" fmla="*/ 12 w 28"/>
                  <a:gd name="T43" fmla="*/ 4 h 26"/>
                  <a:gd name="T44" fmla="*/ 10 w 28"/>
                  <a:gd name="T45" fmla="*/ 4 h 26"/>
                  <a:gd name="T46" fmla="*/ 0 w 28"/>
                  <a:gd name="T47" fmla="*/ 20 h 26"/>
                  <a:gd name="T48" fmla="*/ 0 w 28"/>
                  <a:gd name="T49" fmla="*/ 22 h 26"/>
                  <a:gd name="T50" fmla="*/ 0 w 28"/>
                  <a:gd name="T51" fmla="*/ 24 h 26"/>
                  <a:gd name="T52" fmla="*/ 2 w 28"/>
                  <a:gd name="T53" fmla="*/ 24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26"/>
                  <a:gd name="T83" fmla="*/ 28 w 28"/>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26">
                    <a:moveTo>
                      <a:pt x="2" y="24"/>
                    </a:moveTo>
                    <a:lnTo>
                      <a:pt x="2" y="26"/>
                    </a:lnTo>
                    <a:lnTo>
                      <a:pt x="2" y="22"/>
                    </a:lnTo>
                    <a:lnTo>
                      <a:pt x="4" y="22"/>
                    </a:lnTo>
                    <a:lnTo>
                      <a:pt x="6" y="22"/>
                    </a:lnTo>
                    <a:lnTo>
                      <a:pt x="8" y="26"/>
                    </a:lnTo>
                    <a:lnTo>
                      <a:pt x="10" y="26"/>
                    </a:lnTo>
                    <a:lnTo>
                      <a:pt x="12" y="26"/>
                    </a:lnTo>
                    <a:lnTo>
                      <a:pt x="14" y="24"/>
                    </a:lnTo>
                    <a:lnTo>
                      <a:pt x="14" y="22"/>
                    </a:lnTo>
                    <a:lnTo>
                      <a:pt x="16" y="20"/>
                    </a:lnTo>
                    <a:lnTo>
                      <a:pt x="18" y="20"/>
                    </a:lnTo>
                    <a:lnTo>
                      <a:pt x="22" y="20"/>
                    </a:lnTo>
                    <a:lnTo>
                      <a:pt x="24" y="20"/>
                    </a:lnTo>
                    <a:lnTo>
                      <a:pt x="26" y="20"/>
                    </a:lnTo>
                    <a:lnTo>
                      <a:pt x="28" y="16"/>
                    </a:lnTo>
                    <a:lnTo>
                      <a:pt x="28" y="14"/>
                    </a:lnTo>
                    <a:lnTo>
                      <a:pt x="22" y="0"/>
                    </a:lnTo>
                    <a:lnTo>
                      <a:pt x="18" y="2"/>
                    </a:lnTo>
                    <a:lnTo>
                      <a:pt x="16" y="6"/>
                    </a:lnTo>
                    <a:lnTo>
                      <a:pt x="14" y="6"/>
                    </a:lnTo>
                    <a:lnTo>
                      <a:pt x="12" y="4"/>
                    </a:lnTo>
                    <a:lnTo>
                      <a:pt x="10" y="4"/>
                    </a:lnTo>
                    <a:lnTo>
                      <a:pt x="0" y="20"/>
                    </a:lnTo>
                    <a:lnTo>
                      <a:pt x="0" y="22"/>
                    </a:lnTo>
                    <a:lnTo>
                      <a:pt x="0" y="24"/>
                    </a:lnTo>
                    <a:lnTo>
                      <a:pt x="2" y="24"/>
                    </a:lnTo>
                    <a:close/>
                  </a:path>
                </a:pathLst>
              </a:custGeom>
              <a:solidFill>
                <a:schemeClr val="tx2"/>
              </a:solidFill>
              <a:ln w="3175">
                <a:solidFill>
                  <a:schemeClr val="bg1"/>
                </a:solidFill>
                <a:round/>
                <a:headEnd/>
                <a:tailEnd/>
              </a:ln>
            </p:spPr>
            <p:txBody>
              <a:bodyPr/>
              <a:lstStyle/>
              <a:p>
                <a:endParaRPr lang="fr-FR" dirty="0"/>
              </a:p>
            </p:txBody>
          </p:sp>
          <p:sp>
            <p:nvSpPr>
              <p:cNvPr id="6088" name="Freeform 745"/>
              <p:cNvSpPr>
                <a:spLocks/>
              </p:cNvSpPr>
              <p:nvPr/>
            </p:nvSpPr>
            <p:spPr bwMode="auto">
              <a:xfrm>
                <a:off x="3216" y="2718"/>
                <a:ext cx="28" cy="26"/>
              </a:xfrm>
              <a:custGeom>
                <a:avLst/>
                <a:gdLst>
                  <a:gd name="T0" fmla="*/ 2 w 28"/>
                  <a:gd name="T1" fmla="*/ 24 h 26"/>
                  <a:gd name="T2" fmla="*/ 2 w 28"/>
                  <a:gd name="T3" fmla="*/ 26 h 26"/>
                  <a:gd name="T4" fmla="*/ 2 w 28"/>
                  <a:gd name="T5" fmla="*/ 22 h 26"/>
                  <a:gd name="T6" fmla="*/ 4 w 28"/>
                  <a:gd name="T7" fmla="*/ 22 h 26"/>
                  <a:gd name="T8" fmla="*/ 6 w 28"/>
                  <a:gd name="T9" fmla="*/ 22 h 26"/>
                  <a:gd name="T10" fmla="*/ 8 w 28"/>
                  <a:gd name="T11" fmla="*/ 26 h 26"/>
                  <a:gd name="T12" fmla="*/ 10 w 28"/>
                  <a:gd name="T13" fmla="*/ 26 h 26"/>
                  <a:gd name="T14" fmla="*/ 12 w 28"/>
                  <a:gd name="T15" fmla="*/ 26 h 26"/>
                  <a:gd name="T16" fmla="*/ 14 w 28"/>
                  <a:gd name="T17" fmla="*/ 24 h 26"/>
                  <a:gd name="T18" fmla="*/ 14 w 28"/>
                  <a:gd name="T19" fmla="*/ 22 h 26"/>
                  <a:gd name="T20" fmla="*/ 16 w 28"/>
                  <a:gd name="T21" fmla="*/ 20 h 26"/>
                  <a:gd name="T22" fmla="*/ 18 w 28"/>
                  <a:gd name="T23" fmla="*/ 20 h 26"/>
                  <a:gd name="T24" fmla="*/ 22 w 28"/>
                  <a:gd name="T25" fmla="*/ 20 h 26"/>
                  <a:gd name="T26" fmla="*/ 24 w 28"/>
                  <a:gd name="T27" fmla="*/ 20 h 26"/>
                  <a:gd name="T28" fmla="*/ 26 w 28"/>
                  <a:gd name="T29" fmla="*/ 20 h 26"/>
                  <a:gd name="T30" fmla="*/ 28 w 28"/>
                  <a:gd name="T31" fmla="*/ 16 h 26"/>
                  <a:gd name="T32" fmla="*/ 28 w 28"/>
                  <a:gd name="T33" fmla="*/ 14 h 26"/>
                  <a:gd name="T34" fmla="*/ 22 w 28"/>
                  <a:gd name="T35" fmla="*/ 0 h 26"/>
                  <a:gd name="T36" fmla="*/ 18 w 28"/>
                  <a:gd name="T37" fmla="*/ 2 h 26"/>
                  <a:gd name="T38" fmla="*/ 16 w 28"/>
                  <a:gd name="T39" fmla="*/ 6 h 26"/>
                  <a:gd name="T40" fmla="*/ 14 w 28"/>
                  <a:gd name="T41" fmla="*/ 6 h 26"/>
                  <a:gd name="T42" fmla="*/ 12 w 28"/>
                  <a:gd name="T43" fmla="*/ 4 h 26"/>
                  <a:gd name="T44" fmla="*/ 10 w 28"/>
                  <a:gd name="T45" fmla="*/ 4 h 26"/>
                  <a:gd name="T46" fmla="*/ 0 w 28"/>
                  <a:gd name="T47" fmla="*/ 20 h 26"/>
                  <a:gd name="T48" fmla="*/ 0 w 28"/>
                  <a:gd name="T49" fmla="*/ 22 h 26"/>
                  <a:gd name="T50" fmla="*/ 0 w 28"/>
                  <a:gd name="T51" fmla="*/ 24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26"/>
                  <a:gd name="T80" fmla="*/ 28 w 28"/>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26">
                    <a:moveTo>
                      <a:pt x="2" y="24"/>
                    </a:moveTo>
                    <a:lnTo>
                      <a:pt x="2" y="26"/>
                    </a:lnTo>
                    <a:lnTo>
                      <a:pt x="2" y="22"/>
                    </a:lnTo>
                    <a:lnTo>
                      <a:pt x="4" y="22"/>
                    </a:lnTo>
                    <a:lnTo>
                      <a:pt x="6" y="22"/>
                    </a:lnTo>
                    <a:lnTo>
                      <a:pt x="8" y="26"/>
                    </a:lnTo>
                    <a:lnTo>
                      <a:pt x="10" y="26"/>
                    </a:lnTo>
                    <a:lnTo>
                      <a:pt x="12" y="26"/>
                    </a:lnTo>
                    <a:lnTo>
                      <a:pt x="14" y="24"/>
                    </a:lnTo>
                    <a:lnTo>
                      <a:pt x="14" y="22"/>
                    </a:lnTo>
                    <a:lnTo>
                      <a:pt x="16" y="20"/>
                    </a:lnTo>
                    <a:lnTo>
                      <a:pt x="18" y="20"/>
                    </a:lnTo>
                    <a:lnTo>
                      <a:pt x="22" y="20"/>
                    </a:lnTo>
                    <a:lnTo>
                      <a:pt x="24" y="20"/>
                    </a:lnTo>
                    <a:lnTo>
                      <a:pt x="26" y="20"/>
                    </a:lnTo>
                    <a:lnTo>
                      <a:pt x="28" y="16"/>
                    </a:lnTo>
                    <a:lnTo>
                      <a:pt x="28" y="14"/>
                    </a:lnTo>
                    <a:lnTo>
                      <a:pt x="22" y="0"/>
                    </a:lnTo>
                    <a:lnTo>
                      <a:pt x="18" y="2"/>
                    </a:lnTo>
                    <a:lnTo>
                      <a:pt x="16" y="6"/>
                    </a:lnTo>
                    <a:lnTo>
                      <a:pt x="14" y="6"/>
                    </a:lnTo>
                    <a:lnTo>
                      <a:pt x="12" y="4"/>
                    </a:lnTo>
                    <a:lnTo>
                      <a:pt x="10" y="4"/>
                    </a:lnTo>
                    <a:lnTo>
                      <a:pt x="0" y="20"/>
                    </a:lnTo>
                    <a:lnTo>
                      <a:pt x="0" y="22"/>
                    </a:lnTo>
                    <a:lnTo>
                      <a:pt x="0" y="24"/>
                    </a:lnTo>
                  </a:path>
                </a:pathLst>
              </a:custGeom>
              <a:solidFill>
                <a:schemeClr val="tx2"/>
              </a:solidFill>
              <a:ln w="3175">
                <a:solidFill>
                  <a:schemeClr val="bg1"/>
                </a:solidFill>
                <a:round/>
                <a:headEnd/>
                <a:tailEnd/>
              </a:ln>
            </p:spPr>
            <p:txBody>
              <a:bodyPr/>
              <a:lstStyle/>
              <a:p>
                <a:endParaRPr lang="fr-FR" dirty="0"/>
              </a:p>
            </p:txBody>
          </p:sp>
          <p:sp>
            <p:nvSpPr>
              <p:cNvPr id="6089" name="Freeform 746"/>
              <p:cNvSpPr>
                <a:spLocks/>
              </p:cNvSpPr>
              <p:nvPr/>
            </p:nvSpPr>
            <p:spPr bwMode="auto">
              <a:xfrm>
                <a:off x="3432" y="2027"/>
                <a:ext cx="46" cy="47"/>
              </a:xfrm>
              <a:custGeom>
                <a:avLst/>
                <a:gdLst>
                  <a:gd name="T0" fmla="*/ 20 w 46"/>
                  <a:gd name="T1" fmla="*/ 33 h 47"/>
                  <a:gd name="T2" fmla="*/ 16 w 46"/>
                  <a:gd name="T3" fmla="*/ 27 h 47"/>
                  <a:gd name="T4" fmla="*/ 14 w 46"/>
                  <a:gd name="T5" fmla="*/ 27 h 47"/>
                  <a:gd name="T6" fmla="*/ 12 w 46"/>
                  <a:gd name="T7" fmla="*/ 25 h 47"/>
                  <a:gd name="T8" fmla="*/ 6 w 46"/>
                  <a:gd name="T9" fmla="*/ 21 h 47"/>
                  <a:gd name="T10" fmla="*/ 4 w 46"/>
                  <a:gd name="T11" fmla="*/ 19 h 47"/>
                  <a:gd name="T12" fmla="*/ 4 w 46"/>
                  <a:gd name="T13" fmla="*/ 9 h 47"/>
                  <a:gd name="T14" fmla="*/ 2 w 46"/>
                  <a:gd name="T15" fmla="*/ 5 h 47"/>
                  <a:gd name="T16" fmla="*/ 0 w 46"/>
                  <a:gd name="T17" fmla="*/ 4 h 47"/>
                  <a:gd name="T18" fmla="*/ 6 w 46"/>
                  <a:gd name="T19" fmla="*/ 4 h 47"/>
                  <a:gd name="T20" fmla="*/ 8 w 46"/>
                  <a:gd name="T21" fmla="*/ 4 h 47"/>
                  <a:gd name="T22" fmla="*/ 12 w 46"/>
                  <a:gd name="T23" fmla="*/ 2 h 47"/>
                  <a:gd name="T24" fmla="*/ 14 w 46"/>
                  <a:gd name="T25" fmla="*/ 2 h 47"/>
                  <a:gd name="T26" fmla="*/ 18 w 46"/>
                  <a:gd name="T27" fmla="*/ 2 h 47"/>
                  <a:gd name="T28" fmla="*/ 24 w 46"/>
                  <a:gd name="T29" fmla="*/ 0 h 47"/>
                  <a:gd name="T30" fmla="*/ 26 w 46"/>
                  <a:gd name="T31" fmla="*/ 5 h 47"/>
                  <a:gd name="T32" fmla="*/ 28 w 46"/>
                  <a:gd name="T33" fmla="*/ 5 h 47"/>
                  <a:gd name="T34" fmla="*/ 30 w 46"/>
                  <a:gd name="T35" fmla="*/ 7 h 47"/>
                  <a:gd name="T36" fmla="*/ 30 w 46"/>
                  <a:gd name="T37" fmla="*/ 9 h 47"/>
                  <a:gd name="T38" fmla="*/ 30 w 46"/>
                  <a:gd name="T39" fmla="*/ 11 h 47"/>
                  <a:gd name="T40" fmla="*/ 30 w 46"/>
                  <a:gd name="T41" fmla="*/ 13 h 47"/>
                  <a:gd name="T42" fmla="*/ 30 w 46"/>
                  <a:gd name="T43" fmla="*/ 15 h 47"/>
                  <a:gd name="T44" fmla="*/ 34 w 46"/>
                  <a:gd name="T45" fmla="*/ 19 h 47"/>
                  <a:gd name="T46" fmla="*/ 36 w 46"/>
                  <a:gd name="T47" fmla="*/ 21 h 47"/>
                  <a:gd name="T48" fmla="*/ 38 w 46"/>
                  <a:gd name="T49" fmla="*/ 23 h 47"/>
                  <a:gd name="T50" fmla="*/ 36 w 46"/>
                  <a:gd name="T51" fmla="*/ 25 h 47"/>
                  <a:gd name="T52" fmla="*/ 34 w 46"/>
                  <a:gd name="T53" fmla="*/ 25 h 47"/>
                  <a:gd name="T54" fmla="*/ 34 w 46"/>
                  <a:gd name="T55" fmla="*/ 27 h 47"/>
                  <a:gd name="T56" fmla="*/ 38 w 46"/>
                  <a:gd name="T57" fmla="*/ 31 h 47"/>
                  <a:gd name="T58" fmla="*/ 42 w 46"/>
                  <a:gd name="T59" fmla="*/ 33 h 47"/>
                  <a:gd name="T60" fmla="*/ 44 w 46"/>
                  <a:gd name="T61" fmla="*/ 33 h 47"/>
                  <a:gd name="T62" fmla="*/ 46 w 46"/>
                  <a:gd name="T63" fmla="*/ 33 h 47"/>
                  <a:gd name="T64" fmla="*/ 44 w 46"/>
                  <a:gd name="T65" fmla="*/ 37 h 47"/>
                  <a:gd name="T66" fmla="*/ 46 w 46"/>
                  <a:gd name="T67" fmla="*/ 39 h 47"/>
                  <a:gd name="T68" fmla="*/ 46 w 46"/>
                  <a:gd name="T69" fmla="*/ 41 h 47"/>
                  <a:gd name="T70" fmla="*/ 44 w 46"/>
                  <a:gd name="T71" fmla="*/ 41 h 47"/>
                  <a:gd name="T72" fmla="*/ 46 w 46"/>
                  <a:gd name="T73" fmla="*/ 45 h 47"/>
                  <a:gd name="T74" fmla="*/ 46 w 46"/>
                  <a:gd name="T75" fmla="*/ 47 h 47"/>
                  <a:gd name="T76" fmla="*/ 38 w 46"/>
                  <a:gd name="T77" fmla="*/ 47 h 47"/>
                  <a:gd name="T78" fmla="*/ 38 w 46"/>
                  <a:gd name="T79" fmla="*/ 41 h 47"/>
                  <a:gd name="T80" fmla="*/ 34 w 46"/>
                  <a:gd name="T81" fmla="*/ 35 h 47"/>
                  <a:gd name="T82" fmla="*/ 32 w 46"/>
                  <a:gd name="T83" fmla="*/ 35 h 47"/>
                  <a:gd name="T84" fmla="*/ 30 w 46"/>
                  <a:gd name="T85" fmla="*/ 35 h 47"/>
                  <a:gd name="T86" fmla="*/ 28 w 46"/>
                  <a:gd name="T87" fmla="*/ 35 h 47"/>
                  <a:gd name="T88" fmla="*/ 26 w 46"/>
                  <a:gd name="T89" fmla="*/ 33 h 47"/>
                  <a:gd name="T90" fmla="*/ 26 w 46"/>
                  <a:gd name="T91" fmla="*/ 31 h 47"/>
                  <a:gd name="T92" fmla="*/ 24 w 46"/>
                  <a:gd name="T93" fmla="*/ 31 h 47"/>
                  <a:gd name="T94" fmla="*/ 22 w 46"/>
                  <a:gd name="T95" fmla="*/ 33 h 47"/>
                  <a:gd name="T96" fmla="*/ 20 w 46"/>
                  <a:gd name="T97" fmla="*/ 33 h 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47"/>
                  <a:gd name="T149" fmla="*/ 46 w 46"/>
                  <a:gd name="T150" fmla="*/ 47 h 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47">
                    <a:moveTo>
                      <a:pt x="20" y="33"/>
                    </a:moveTo>
                    <a:lnTo>
                      <a:pt x="16" y="27"/>
                    </a:lnTo>
                    <a:lnTo>
                      <a:pt x="14" y="27"/>
                    </a:lnTo>
                    <a:lnTo>
                      <a:pt x="12" y="25"/>
                    </a:lnTo>
                    <a:lnTo>
                      <a:pt x="6" y="21"/>
                    </a:lnTo>
                    <a:lnTo>
                      <a:pt x="4" y="19"/>
                    </a:lnTo>
                    <a:lnTo>
                      <a:pt x="4" y="9"/>
                    </a:lnTo>
                    <a:lnTo>
                      <a:pt x="2" y="5"/>
                    </a:lnTo>
                    <a:lnTo>
                      <a:pt x="0" y="4"/>
                    </a:lnTo>
                    <a:lnTo>
                      <a:pt x="6" y="4"/>
                    </a:lnTo>
                    <a:lnTo>
                      <a:pt x="8" y="4"/>
                    </a:lnTo>
                    <a:lnTo>
                      <a:pt x="12" y="2"/>
                    </a:lnTo>
                    <a:lnTo>
                      <a:pt x="14" y="2"/>
                    </a:lnTo>
                    <a:lnTo>
                      <a:pt x="18" y="2"/>
                    </a:lnTo>
                    <a:lnTo>
                      <a:pt x="24" y="0"/>
                    </a:lnTo>
                    <a:lnTo>
                      <a:pt x="26" y="5"/>
                    </a:lnTo>
                    <a:lnTo>
                      <a:pt x="28" y="5"/>
                    </a:lnTo>
                    <a:lnTo>
                      <a:pt x="30" y="7"/>
                    </a:lnTo>
                    <a:lnTo>
                      <a:pt x="30" y="9"/>
                    </a:lnTo>
                    <a:lnTo>
                      <a:pt x="30" y="11"/>
                    </a:lnTo>
                    <a:lnTo>
                      <a:pt x="30" y="13"/>
                    </a:lnTo>
                    <a:lnTo>
                      <a:pt x="30" y="15"/>
                    </a:lnTo>
                    <a:lnTo>
                      <a:pt x="34" y="19"/>
                    </a:lnTo>
                    <a:lnTo>
                      <a:pt x="36" y="21"/>
                    </a:lnTo>
                    <a:lnTo>
                      <a:pt x="38" y="23"/>
                    </a:lnTo>
                    <a:lnTo>
                      <a:pt x="36" y="25"/>
                    </a:lnTo>
                    <a:lnTo>
                      <a:pt x="34" y="25"/>
                    </a:lnTo>
                    <a:lnTo>
                      <a:pt x="34" y="27"/>
                    </a:lnTo>
                    <a:lnTo>
                      <a:pt x="38" y="31"/>
                    </a:lnTo>
                    <a:lnTo>
                      <a:pt x="42" y="33"/>
                    </a:lnTo>
                    <a:lnTo>
                      <a:pt x="44" y="33"/>
                    </a:lnTo>
                    <a:lnTo>
                      <a:pt x="46" y="33"/>
                    </a:lnTo>
                    <a:lnTo>
                      <a:pt x="44" y="37"/>
                    </a:lnTo>
                    <a:lnTo>
                      <a:pt x="46" y="39"/>
                    </a:lnTo>
                    <a:lnTo>
                      <a:pt x="46" y="41"/>
                    </a:lnTo>
                    <a:lnTo>
                      <a:pt x="44" y="41"/>
                    </a:lnTo>
                    <a:lnTo>
                      <a:pt x="46" y="45"/>
                    </a:lnTo>
                    <a:lnTo>
                      <a:pt x="46" y="47"/>
                    </a:lnTo>
                    <a:lnTo>
                      <a:pt x="38" y="47"/>
                    </a:lnTo>
                    <a:lnTo>
                      <a:pt x="38" y="41"/>
                    </a:lnTo>
                    <a:lnTo>
                      <a:pt x="34" y="35"/>
                    </a:lnTo>
                    <a:lnTo>
                      <a:pt x="32" y="35"/>
                    </a:lnTo>
                    <a:lnTo>
                      <a:pt x="30" y="35"/>
                    </a:lnTo>
                    <a:lnTo>
                      <a:pt x="28" y="35"/>
                    </a:lnTo>
                    <a:lnTo>
                      <a:pt x="26" y="33"/>
                    </a:lnTo>
                    <a:lnTo>
                      <a:pt x="26" y="31"/>
                    </a:lnTo>
                    <a:lnTo>
                      <a:pt x="24" y="31"/>
                    </a:lnTo>
                    <a:lnTo>
                      <a:pt x="22" y="33"/>
                    </a:lnTo>
                    <a:lnTo>
                      <a:pt x="20" y="33"/>
                    </a:lnTo>
                    <a:close/>
                  </a:path>
                </a:pathLst>
              </a:custGeom>
              <a:solidFill>
                <a:schemeClr val="tx2"/>
              </a:solidFill>
              <a:ln w="3175">
                <a:solidFill>
                  <a:schemeClr val="bg1"/>
                </a:solidFill>
                <a:round/>
                <a:headEnd/>
                <a:tailEnd/>
              </a:ln>
            </p:spPr>
            <p:txBody>
              <a:bodyPr/>
              <a:lstStyle/>
              <a:p>
                <a:endParaRPr lang="fr-FR" dirty="0"/>
              </a:p>
            </p:txBody>
          </p:sp>
          <p:sp>
            <p:nvSpPr>
              <p:cNvPr id="6090" name="Freeform 747"/>
              <p:cNvSpPr>
                <a:spLocks/>
              </p:cNvSpPr>
              <p:nvPr/>
            </p:nvSpPr>
            <p:spPr bwMode="auto">
              <a:xfrm>
                <a:off x="3432" y="2027"/>
                <a:ext cx="46" cy="47"/>
              </a:xfrm>
              <a:custGeom>
                <a:avLst/>
                <a:gdLst>
                  <a:gd name="T0" fmla="*/ 20 w 46"/>
                  <a:gd name="T1" fmla="*/ 33 h 47"/>
                  <a:gd name="T2" fmla="*/ 16 w 46"/>
                  <a:gd name="T3" fmla="*/ 27 h 47"/>
                  <a:gd name="T4" fmla="*/ 14 w 46"/>
                  <a:gd name="T5" fmla="*/ 27 h 47"/>
                  <a:gd name="T6" fmla="*/ 12 w 46"/>
                  <a:gd name="T7" fmla="*/ 25 h 47"/>
                  <a:gd name="T8" fmla="*/ 6 w 46"/>
                  <a:gd name="T9" fmla="*/ 21 h 47"/>
                  <a:gd name="T10" fmla="*/ 4 w 46"/>
                  <a:gd name="T11" fmla="*/ 19 h 47"/>
                  <a:gd name="T12" fmla="*/ 4 w 46"/>
                  <a:gd name="T13" fmla="*/ 9 h 47"/>
                  <a:gd name="T14" fmla="*/ 2 w 46"/>
                  <a:gd name="T15" fmla="*/ 5 h 47"/>
                  <a:gd name="T16" fmla="*/ 0 w 46"/>
                  <a:gd name="T17" fmla="*/ 4 h 47"/>
                  <a:gd name="T18" fmla="*/ 6 w 46"/>
                  <a:gd name="T19" fmla="*/ 4 h 47"/>
                  <a:gd name="T20" fmla="*/ 8 w 46"/>
                  <a:gd name="T21" fmla="*/ 4 h 47"/>
                  <a:gd name="T22" fmla="*/ 12 w 46"/>
                  <a:gd name="T23" fmla="*/ 2 h 47"/>
                  <a:gd name="T24" fmla="*/ 14 w 46"/>
                  <a:gd name="T25" fmla="*/ 2 h 47"/>
                  <a:gd name="T26" fmla="*/ 18 w 46"/>
                  <a:gd name="T27" fmla="*/ 2 h 47"/>
                  <a:gd name="T28" fmla="*/ 24 w 46"/>
                  <a:gd name="T29" fmla="*/ 0 h 47"/>
                  <a:gd name="T30" fmla="*/ 26 w 46"/>
                  <a:gd name="T31" fmla="*/ 5 h 47"/>
                  <a:gd name="T32" fmla="*/ 28 w 46"/>
                  <a:gd name="T33" fmla="*/ 5 h 47"/>
                  <a:gd name="T34" fmla="*/ 30 w 46"/>
                  <a:gd name="T35" fmla="*/ 7 h 47"/>
                  <a:gd name="T36" fmla="*/ 30 w 46"/>
                  <a:gd name="T37" fmla="*/ 9 h 47"/>
                  <a:gd name="T38" fmla="*/ 30 w 46"/>
                  <a:gd name="T39" fmla="*/ 11 h 47"/>
                  <a:gd name="T40" fmla="*/ 30 w 46"/>
                  <a:gd name="T41" fmla="*/ 13 h 47"/>
                  <a:gd name="T42" fmla="*/ 30 w 46"/>
                  <a:gd name="T43" fmla="*/ 15 h 47"/>
                  <a:gd name="T44" fmla="*/ 34 w 46"/>
                  <a:gd name="T45" fmla="*/ 19 h 47"/>
                  <a:gd name="T46" fmla="*/ 36 w 46"/>
                  <a:gd name="T47" fmla="*/ 21 h 47"/>
                  <a:gd name="T48" fmla="*/ 38 w 46"/>
                  <a:gd name="T49" fmla="*/ 23 h 47"/>
                  <a:gd name="T50" fmla="*/ 36 w 46"/>
                  <a:gd name="T51" fmla="*/ 25 h 47"/>
                  <a:gd name="T52" fmla="*/ 34 w 46"/>
                  <a:gd name="T53" fmla="*/ 25 h 47"/>
                  <a:gd name="T54" fmla="*/ 34 w 46"/>
                  <a:gd name="T55" fmla="*/ 27 h 47"/>
                  <a:gd name="T56" fmla="*/ 38 w 46"/>
                  <a:gd name="T57" fmla="*/ 31 h 47"/>
                  <a:gd name="T58" fmla="*/ 42 w 46"/>
                  <a:gd name="T59" fmla="*/ 33 h 47"/>
                  <a:gd name="T60" fmla="*/ 44 w 46"/>
                  <a:gd name="T61" fmla="*/ 33 h 47"/>
                  <a:gd name="T62" fmla="*/ 46 w 46"/>
                  <a:gd name="T63" fmla="*/ 33 h 47"/>
                  <a:gd name="T64" fmla="*/ 44 w 46"/>
                  <a:gd name="T65" fmla="*/ 37 h 47"/>
                  <a:gd name="T66" fmla="*/ 46 w 46"/>
                  <a:gd name="T67" fmla="*/ 39 h 47"/>
                  <a:gd name="T68" fmla="*/ 46 w 46"/>
                  <a:gd name="T69" fmla="*/ 41 h 47"/>
                  <a:gd name="T70" fmla="*/ 44 w 46"/>
                  <a:gd name="T71" fmla="*/ 41 h 47"/>
                  <a:gd name="T72" fmla="*/ 46 w 46"/>
                  <a:gd name="T73" fmla="*/ 45 h 47"/>
                  <a:gd name="T74" fmla="*/ 46 w 46"/>
                  <a:gd name="T75" fmla="*/ 47 h 47"/>
                  <a:gd name="T76" fmla="*/ 38 w 46"/>
                  <a:gd name="T77" fmla="*/ 47 h 47"/>
                  <a:gd name="T78" fmla="*/ 38 w 46"/>
                  <a:gd name="T79" fmla="*/ 41 h 47"/>
                  <a:gd name="T80" fmla="*/ 34 w 46"/>
                  <a:gd name="T81" fmla="*/ 35 h 47"/>
                  <a:gd name="T82" fmla="*/ 32 w 46"/>
                  <a:gd name="T83" fmla="*/ 35 h 47"/>
                  <a:gd name="T84" fmla="*/ 30 w 46"/>
                  <a:gd name="T85" fmla="*/ 35 h 47"/>
                  <a:gd name="T86" fmla="*/ 28 w 46"/>
                  <a:gd name="T87" fmla="*/ 35 h 47"/>
                  <a:gd name="T88" fmla="*/ 26 w 46"/>
                  <a:gd name="T89" fmla="*/ 33 h 47"/>
                  <a:gd name="T90" fmla="*/ 26 w 46"/>
                  <a:gd name="T91" fmla="*/ 31 h 47"/>
                  <a:gd name="T92" fmla="*/ 24 w 46"/>
                  <a:gd name="T93" fmla="*/ 31 h 47"/>
                  <a:gd name="T94" fmla="*/ 22 w 46"/>
                  <a:gd name="T95" fmla="*/ 33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7"/>
                  <a:gd name="T146" fmla="*/ 46 w 46"/>
                  <a:gd name="T147" fmla="*/ 47 h 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7">
                    <a:moveTo>
                      <a:pt x="20" y="33"/>
                    </a:moveTo>
                    <a:lnTo>
                      <a:pt x="16" y="27"/>
                    </a:lnTo>
                    <a:lnTo>
                      <a:pt x="14" y="27"/>
                    </a:lnTo>
                    <a:lnTo>
                      <a:pt x="12" y="25"/>
                    </a:lnTo>
                    <a:lnTo>
                      <a:pt x="6" y="21"/>
                    </a:lnTo>
                    <a:lnTo>
                      <a:pt x="4" y="19"/>
                    </a:lnTo>
                    <a:lnTo>
                      <a:pt x="4" y="9"/>
                    </a:lnTo>
                    <a:lnTo>
                      <a:pt x="2" y="5"/>
                    </a:lnTo>
                    <a:lnTo>
                      <a:pt x="0" y="4"/>
                    </a:lnTo>
                    <a:lnTo>
                      <a:pt x="6" y="4"/>
                    </a:lnTo>
                    <a:lnTo>
                      <a:pt x="8" y="4"/>
                    </a:lnTo>
                    <a:lnTo>
                      <a:pt x="12" y="2"/>
                    </a:lnTo>
                    <a:lnTo>
                      <a:pt x="14" y="2"/>
                    </a:lnTo>
                    <a:lnTo>
                      <a:pt x="18" y="2"/>
                    </a:lnTo>
                    <a:lnTo>
                      <a:pt x="24" y="0"/>
                    </a:lnTo>
                    <a:lnTo>
                      <a:pt x="26" y="5"/>
                    </a:lnTo>
                    <a:lnTo>
                      <a:pt x="28" y="5"/>
                    </a:lnTo>
                    <a:lnTo>
                      <a:pt x="30" y="7"/>
                    </a:lnTo>
                    <a:lnTo>
                      <a:pt x="30" y="9"/>
                    </a:lnTo>
                    <a:lnTo>
                      <a:pt x="30" y="11"/>
                    </a:lnTo>
                    <a:lnTo>
                      <a:pt x="30" y="13"/>
                    </a:lnTo>
                    <a:lnTo>
                      <a:pt x="30" y="15"/>
                    </a:lnTo>
                    <a:lnTo>
                      <a:pt x="34" y="19"/>
                    </a:lnTo>
                    <a:lnTo>
                      <a:pt x="36" y="21"/>
                    </a:lnTo>
                    <a:lnTo>
                      <a:pt x="38" y="23"/>
                    </a:lnTo>
                    <a:lnTo>
                      <a:pt x="36" y="25"/>
                    </a:lnTo>
                    <a:lnTo>
                      <a:pt x="34" y="25"/>
                    </a:lnTo>
                    <a:lnTo>
                      <a:pt x="34" y="27"/>
                    </a:lnTo>
                    <a:lnTo>
                      <a:pt x="38" y="31"/>
                    </a:lnTo>
                    <a:lnTo>
                      <a:pt x="42" y="33"/>
                    </a:lnTo>
                    <a:lnTo>
                      <a:pt x="44" y="33"/>
                    </a:lnTo>
                    <a:lnTo>
                      <a:pt x="46" y="33"/>
                    </a:lnTo>
                    <a:lnTo>
                      <a:pt x="44" y="37"/>
                    </a:lnTo>
                    <a:lnTo>
                      <a:pt x="46" y="39"/>
                    </a:lnTo>
                    <a:lnTo>
                      <a:pt x="46" y="41"/>
                    </a:lnTo>
                    <a:lnTo>
                      <a:pt x="44" y="41"/>
                    </a:lnTo>
                    <a:lnTo>
                      <a:pt x="46" y="45"/>
                    </a:lnTo>
                    <a:lnTo>
                      <a:pt x="46" y="47"/>
                    </a:lnTo>
                    <a:lnTo>
                      <a:pt x="38" y="47"/>
                    </a:lnTo>
                    <a:lnTo>
                      <a:pt x="38" y="41"/>
                    </a:lnTo>
                    <a:lnTo>
                      <a:pt x="34" y="35"/>
                    </a:lnTo>
                    <a:lnTo>
                      <a:pt x="32" y="35"/>
                    </a:lnTo>
                    <a:lnTo>
                      <a:pt x="30" y="35"/>
                    </a:lnTo>
                    <a:lnTo>
                      <a:pt x="28" y="35"/>
                    </a:lnTo>
                    <a:lnTo>
                      <a:pt x="26" y="33"/>
                    </a:lnTo>
                    <a:lnTo>
                      <a:pt x="26" y="31"/>
                    </a:lnTo>
                    <a:lnTo>
                      <a:pt x="24" y="31"/>
                    </a:lnTo>
                    <a:lnTo>
                      <a:pt x="22" y="33"/>
                    </a:lnTo>
                  </a:path>
                </a:pathLst>
              </a:custGeom>
              <a:solidFill>
                <a:schemeClr val="tx2"/>
              </a:solidFill>
              <a:ln w="3175">
                <a:solidFill>
                  <a:schemeClr val="bg1"/>
                </a:solidFill>
                <a:round/>
                <a:headEnd/>
                <a:tailEnd/>
              </a:ln>
            </p:spPr>
            <p:txBody>
              <a:bodyPr/>
              <a:lstStyle/>
              <a:p>
                <a:endParaRPr lang="fr-FR" dirty="0"/>
              </a:p>
            </p:txBody>
          </p:sp>
          <p:sp>
            <p:nvSpPr>
              <p:cNvPr id="6091" name="Freeform 748"/>
              <p:cNvSpPr>
                <a:spLocks/>
              </p:cNvSpPr>
              <p:nvPr/>
            </p:nvSpPr>
            <p:spPr bwMode="auto">
              <a:xfrm>
                <a:off x="3838" y="2056"/>
                <a:ext cx="2" cy="2"/>
              </a:xfrm>
              <a:custGeom>
                <a:avLst/>
                <a:gdLst>
                  <a:gd name="T0" fmla="*/ 2 w 2"/>
                  <a:gd name="T1" fmla="*/ 2 h 2"/>
                  <a:gd name="T2" fmla="*/ 2 w 2"/>
                  <a:gd name="T3" fmla="*/ 0 h 2"/>
                  <a:gd name="T4" fmla="*/ 0 w 2"/>
                  <a:gd name="T5" fmla="*/ 0 h 2"/>
                  <a:gd name="T6" fmla="*/ 0 w 2"/>
                  <a:gd name="T7" fmla="*/ 2 h 2"/>
                  <a:gd name="T8" fmla="*/ 0 w 2"/>
                  <a:gd name="T9" fmla="*/ 2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092" name="Freeform 749"/>
              <p:cNvSpPr>
                <a:spLocks/>
              </p:cNvSpPr>
              <p:nvPr/>
            </p:nvSpPr>
            <p:spPr bwMode="auto">
              <a:xfrm>
                <a:off x="3838" y="2056"/>
                <a:ext cx="2" cy="2"/>
              </a:xfrm>
              <a:custGeom>
                <a:avLst/>
                <a:gdLst>
                  <a:gd name="T0" fmla="*/ 2 w 2"/>
                  <a:gd name="T1" fmla="*/ 2 h 2"/>
                  <a:gd name="T2" fmla="*/ 2 w 2"/>
                  <a:gd name="T3" fmla="*/ 0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0"/>
                    </a:lnTo>
                    <a:lnTo>
                      <a:pt x="0" y="2"/>
                    </a:lnTo>
                  </a:path>
                </a:pathLst>
              </a:custGeom>
              <a:solidFill>
                <a:schemeClr val="tx2"/>
              </a:solidFill>
              <a:ln w="3175">
                <a:solidFill>
                  <a:schemeClr val="bg1"/>
                </a:solidFill>
                <a:round/>
                <a:headEnd/>
                <a:tailEnd/>
              </a:ln>
            </p:spPr>
            <p:txBody>
              <a:bodyPr/>
              <a:lstStyle/>
              <a:p>
                <a:endParaRPr lang="fr-FR" dirty="0"/>
              </a:p>
            </p:txBody>
          </p:sp>
          <p:sp>
            <p:nvSpPr>
              <p:cNvPr id="6093" name="Freeform 750"/>
              <p:cNvSpPr>
                <a:spLocks/>
              </p:cNvSpPr>
              <p:nvPr/>
            </p:nvSpPr>
            <p:spPr bwMode="auto">
              <a:xfrm>
                <a:off x="2529" y="2284"/>
                <a:ext cx="180" cy="197"/>
              </a:xfrm>
              <a:custGeom>
                <a:avLst/>
                <a:gdLst>
                  <a:gd name="T0" fmla="*/ 4 w 180"/>
                  <a:gd name="T1" fmla="*/ 93 h 197"/>
                  <a:gd name="T2" fmla="*/ 0 w 180"/>
                  <a:gd name="T3" fmla="*/ 99 h 197"/>
                  <a:gd name="T4" fmla="*/ 0 w 180"/>
                  <a:gd name="T5" fmla="*/ 99 h 197"/>
                  <a:gd name="T6" fmla="*/ 6 w 180"/>
                  <a:gd name="T7" fmla="*/ 105 h 197"/>
                  <a:gd name="T8" fmla="*/ 12 w 180"/>
                  <a:gd name="T9" fmla="*/ 111 h 197"/>
                  <a:gd name="T10" fmla="*/ 10 w 180"/>
                  <a:gd name="T11" fmla="*/ 123 h 197"/>
                  <a:gd name="T12" fmla="*/ 12 w 180"/>
                  <a:gd name="T13" fmla="*/ 133 h 197"/>
                  <a:gd name="T14" fmla="*/ 6 w 180"/>
                  <a:gd name="T15" fmla="*/ 177 h 197"/>
                  <a:gd name="T16" fmla="*/ 10 w 180"/>
                  <a:gd name="T17" fmla="*/ 169 h 197"/>
                  <a:gd name="T18" fmla="*/ 16 w 180"/>
                  <a:gd name="T19" fmla="*/ 169 h 197"/>
                  <a:gd name="T20" fmla="*/ 20 w 180"/>
                  <a:gd name="T21" fmla="*/ 171 h 197"/>
                  <a:gd name="T22" fmla="*/ 24 w 180"/>
                  <a:gd name="T23" fmla="*/ 169 h 197"/>
                  <a:gd name="T24" fmla="*/ 28 w 180"/>
                  <a:gd name="T25" fmla="*/ 169 h 197"/>
                  <a:gd name="T26" fmla="*/ 30 w 180"/>
                  <a:gd name="T27" fmla="*/ 167 h 197"/>
                  <a:gd name="T28" fmla="*/ 38 w 180"/>
                  <a:gd name="T29" fmla="*/ 169 h 197"/>
                  <a:gd name="T30" fmla="*/ 40 w 180"/>
                  <a:gd name="T31" fmla="*/ 169 h 197"/>
                  <a:gd name="T32" fmla="*/ 46 w 180"/>
                  <a:gd name="T33" fmla="*/ 175 h 197"/>
                  <a:gd name="T34" fmla="*/ 50 w 180"/>
                  <a:gd name="T35" fmla="*/ 177 h 197"/>
                  <a:gd name="T36" fmla="*/ 56 w 180"/>
                  <a:gd name="T37" fmla="*/ 183 h 197"/>
                  <a:gd name="T38" fmla="*/ 58 w 180"/>
                  <a:gd name="T39" fmla="*/ 185 h 197"/>
                  <a:gd name="T40" fmla="*/ 60 w 180"/>
                  <a:gd name="T41" fmla="*/ 187 h 197"/>
                  <a:gd name="T42" fmla="*/ 62 w 180"/>
                  <a:gd name="T43" fmla="*/ 189 h 197"/>
                  <a:gd name="T44" fmla="*/ 66 w 180"/>
                  <a:gd name="T45" fmla="*/ 191 h 197"/>
                  <a:gd name="T46" fmla="*/ 68 w 180"/>
                  <a:gd name="T47" fmla="*/ 193 h 197"/>
                  <a:gd name="T48" fmla="*/ 70 w 180"/>
                  <a:gd name="T49" fmla="*/ 195 h 197"/>
                  <a:gd name="T50" fmla="*/ 78 w 180"/>
                  <a:gd name="T51" fmla="*/ 191 h 197"/>
                  <a:gd name="T52" fmla="*/ 84 w 180"/>
                  <a:gd name="T53" fmla="*/ 179 h 197"/>
                  <a:gd name="T54" fmla="*/ 86 w 180"/>
                  <a:gd name="T55" fmla="*/ 181 h 197"/>
                  <a:gd name="T56" fmla="*/ 96 w 180"/>
                  <a:gd name="T57" fmla="*/ 191 h 197"/>
                  <a:gd name="T58" fmla="*/ 170 w 180"/>
                  <a:gd name="T59" fmla="*/ 187 h 197"/>
                  <a:gd name="T60" fmla="*/ 168 w 180"/>
                  <a:gd name="T61" fmla="*/ 171 h 197"/>
                  <a:gd name="T62" fmla="*/ 180 w 180"/>
                  <a:gd name="T63" fmla="*/ 35 h 197"/>
                  <a:gd name="T64" fmla="*/ 126 w 180"/>
                  <a:gd name="T65" fmla="*/ 17 h 197"/>
                  <a:gd name="T66" fmla="*/ 76 w 180"/>
                  <a:gd name="T67" fmla="*/ 59 h 197"/>
                  <a:gd name="T68" fmla="*/ 62 w 180"/>
                  <a:gd name="T69" fmla="*/ 65 h 197"/>
                  <a:gd name="T70" fmla="*/ 60 w 180"/>
                  <a:gd name="T71" fmla="*/ 93 h 197"/>
                  <a:gd name="T72" fmla="*/ 54 w 180"/>
                  <a:gd name="T73" fmla="*/ 93 h 1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197"/>
                  <a:gd name="T113" fmla="*/ 180 w 180"/>
                  <a:gd name="T114" fmla="*/ 197 h 1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197">
                    <a:moveTo>
                      <a:pt x="54" y="93"/>
                    </a:moveTo>
                    <a:lnTo>
                      <a:pt x="4" y="93"/>
                    </a:lnTo>
                    <a:lnTo>
                      <a:pt x="4" y="95"/>
                    </a:lnTo>
                    <a:lnTo>
                      <a:pt x="0" y="99"/>
                    </a:lnTo>
                    <a:lnTo>
                      <a:pt x="2" y="99"/>
                    </a:lnTo>
                    <a:lnTo>
                      <a:pt x="0" y="99"/>
                    </a:lnTo>
                    <a:lnTo>
                      <a:pt x="2" y="99"/>
                    </a:lnTo>
                    <a:lnTo>
                      <a:pt x="6" y="105"/>
                    </a:lnTo>
                    <a:lnTo>
                      <a:pt x="8" y="105"/>
                    </a:lnTo>
                    <a:lnTo>
                      <a:pt x="12" y="111"/>
                    </a:lnTo>
                    <a:lnTo>
                      <a:pt x="12" y="119"/>
                    </a:lnTo>
                    <a:lnTo>
                      <a:pt x="10" y="123"/>
                    </a:lnTo>
                    <a:lnTo>
                      <a:pt x="8" y="125"/>
                    </a:lnTo>
                    <a:lnTo>
                      <a:pt x="12" y="133"/>
                    </a:lnTo>
                    <a:lnTo>
                      <a:pt x="14" y="153"/>
                    </a:lnTo>
                    <a:lnTo>
                      <a:pt x="6" y="177"/>
                    </a:lnTo>
                    <a:lnTo>
                      <a:pt x="8" y="173"/>
                    </a:lnTo>
                    <a:lnTo>
                      <a:pt x="10" y="169"/>
                    </a:lnTo>
                    <a:lnTo>
                      <a:pt x="12" y="169"/>
                    </a:lnTo>
                    <a:lnTo>
                      <a:pt x="16" y="169"/>
                    </a:lnTo>
                    <a:lnTo>
                      <a:pt x="18" y="171"/>
                    </a:lnTo>
                    <a:lnTo>
                      <a:pt x="20" y="171"/>
                    </a:lnTo>
                    <a:lnTo>
                      <a:pt x="22" y="169"/>
                    </a:lnTo>
                    <a:lnTo>
                      <a:pt x="24" y="169"/>
                    </a:lnTo>
                    <a:lnTo>
                      <a:pt x="26" y="169"/>
                    </a:lnTo>
                    <a:lnTo>
                      <a:pt x="28" y="169"/>
                    </a:lnTo>
                    <a:lnTo>
                      <a:pt x="28" y="167"/>
                    </a:lnTo>
                    <a:lnTo>
                      <a:pt x="30" y="167"/>
                    </a:lnTo>
                    <a:lnTo>
                      <a:pt x="36" y="169"/>
                    </a:lnTo>
                    <a:lnTo>
                      <a:pt x="38" y="169"/>
                    </a:lnTo>
                    <a:lnTo>
                      <a:pt x="38" y="167"/>
                    </a:lnTo>
                    <a:lnTo>
                      <a:pt x="40" y="169"/>
                    </a:lnTo>
                    <a:lnTo>
                      <a:pt x="44" y="173"/>
                    </a:lnTo>
                    <a:lnTo>
                      <a:pt x="46" y="175"/>
                    </a:lnTo>
                    <a:lnTo>
                      <a:pt x="50" y="175"/>
                    </a:lnTo>
                    <a:lnTo>
                      <a:pt x="50" y="177"/>
                    </a:lnTo>
                    <a:lnTo>
                      <a:pt x="52" y="175"/>
                    </a:lnTo>
                    <a:lnTo>
                      <a:pt x="56" y="183"/>
                    </a:lnTo>
                    <a:lnTo>
                      <a:pt x="58" y="183"/>
                    </a:lnTo>
                    <a:lnTo>
                      <a:pt x="58" y="185"/>
                    </a:lnTo>
                    <a:lnTo>
                      <a:pt x="60" y="185"/>
                    </a:lnTo>
                    <a:lnTo>
                      <a:pt x="60" y="187"/>
                    </a:lnTo>
                    <a:lnTo>
                      <a:pt x="62" y="187"/>
                    </a:lnTo>
                    <a:lnTo>
                      <a:pt x="62" y="189"/>
                    </a:lnTo>
                    <a:lnTo>
                      <a:pt x="64" y="191"/>
                    </a:lnTo>
                    <a:lnTo>
                      <a:pt x="66" y="191"/>
                    </a:lnTo>
                    <a:lnTo>
                      <a:pt x="66" y="193"/>
                    </a:lnTo>
                    <a:lnTo>
                      <a:pt x="68" y="193"/>
                    </a:lnTo>
                    <a:lnTo>
                      <a:pt x="68" y="195"/>
                    </a:lnTo>
                    <a:lnTo>
                      <a:pt x="70" y="195"/>
                    </a:lnTo>
                    <a:lnTo>
                      <a:pt x="72" y="197"/>
                    </a:lnTo>
                    <a:lnTo>
                      <a:pt x="78" y="191"/>
                    </a:lnTo>
                    <a:lnTo>
                      <a:pt x="82" y="181"/>
                    </a:lnTo>
                    <a:lnTo>
                      <a:pt x="84" y="179"/>
                    </a:lnTo>
                    <a:lnTo>
                      <a:pt x="84" y="181"/>
                    </a:lnTo>
                    <a:lnTo>
                      <a:pt x="86" y="181"/>
                    </a:lnTo>
                    <a:lnTo>
                      <a:pt x="90" y="191"/>
                    </a:lnTo>
                    <a:lnTo>
                      <a:pt x="96" y="191"/>
                    </a:lnTo>
                    <a:lnTo>
                      <a:pt x="102" y="185"/>
                    </a:lnTo>
                    <a:lnTo>
                      <a:pt x="170" y="187"/>
                    </a:lnTo>
                    <a:lnTo>
                      <a:pt x="174" y="173"/>
                    </a:lnTo>
                    <a:lnTo>
                      <a:pt x="168" y="171"/>
                    </a:lnTo>
                    <a:lnTo>
                      <a:pt x="154" y="35"/>
                    </a:lnTo>
                    <a:lnTo>
                      <a:pt x="180" y="35"/>
                    </a:lnTo>
                    <a:lnTo>
                      <a:pt x="126" y="0"/>
                    </a:lnTo>
                    <a:lnTo>
                      <a:pt x="126" y="17"/>
                    </a:lnTo>
                    <a:lnTo>
                      <a:pt x="76" y="17"/>
                    </a:lnTo>
                    <a:lnTo>
                      <a:pt x="76" y="59"/>
                    </a:lnTo>
                    <a:lnTo>
                      <a:pt x="62" y="63"/>
                    </a:lnTo>
                    <a:lnTo>
                      <a:pt x="62" y="65"/>
                    </a:lnTo>
                    <a:lnTo>
                      <a:pt x="58" y="69"/>
                    </a:lnTo>
                    <a:lnTo>
                      <a:pt x="60" y="93"/>
                    </a:lnTo>
                    <a:lnTo>
                      <a:pt x="56" y="93"/>
                    </a:lnTo>
                    <a:lnTo>
                      <a:pt x="54" y="93"/>
                    </a:lnTo>
                    <a:close/>
                  </a:path>
                </a:pathLst>
              </a:custGeom>
              <a:solidFill>
                <a:schemeClr val="tx2"/>
              </a:solidFill>
              <a:ln w="3175">
                <a:solidFill>
                  <a:schemeClr val="bg1"/>
                </a:solidFill>
                <a:round/>
                <a:headEnd/>
                <a:tailEnd/>
              </a:ln>
            </p:spPr>
            <p:txBody>
              <a:bodyPr/>
              <a:lstStyle/>
              <a:p>
                <a:endParaRPr lang="fr-FR" dirty="0"/>
              </a:p>
            </p:txBody>
          </p:sp>
          <p:sp>
            <p:nvSpPr>
              <p:cNvPr id="6094" name="Freeform 751"/>
              <p:cNvSpPr>
                <a:spLocks/>
              </p:cNvSpPr>
              <p:nvPr/>
            </p:nvSpPr>
            <p:spPr bwMode="auto">
              <a:xfrm>
                <a:off x="2529" y="2284"/>
                <a:ext cx="180" cy="197"/>
              </a:xfrm>
              <a:custGeom>
                <a:avLst/>
                <a:gdLst>
                  <a:gd name="T0" fmla="*/ 4 w 180"/>
                  <a:gd name="T1" fmla="*/ 93 h 197"/>
                  <a:gd name="T2" fmla="*/ 0 w 180"/>
                  <a:gd name="T3" fmla="*/ 99 h 197"/>
                  <a:gd name="T4" fmla="*/ 0 w 180"/>
                  <a:gd name="T5" fmla="*/ 99 h 197"/>
                  <a:gd name="T6" fmla="*/ 6 w 180"/>
                  <a:gd name="T7" fmla="*/ 105 h 197"/>
                  <a:gd name="T8" fmla="*/ 12 w 180"/>
                  <a:gd name="T9" fmla="*/ 111 h 197"/>
                  <a:gd name="T10" fmla="*/ 10 w 180"/>
                  <a:gd name="T11" fmla="*/ 123 h 197"/>
                  <a:gd name="T12" fmla="*/ 12 w 180"/>
                  <a:gd name="T13" fmla="*/ 133 h 197"/>
                  <a:gd name="T14" fmla="*/ 6 w 180"/>
                  <a:gd name="T15" fmla="*/ 177 h 197"/>
                  <a:gd name="T16" fmla="*/ 10 w 180"/>
                  <a:gd name="T17" fmla="*/ 169 h 197"/>
                  <a:gd name="T18" fmla="*/ 16 w 180"/>
                  <a:gd name="T19" fmla="*/ 169 h 197"/>
                  <a:gd name="T20" fmla="*/ 20 w 180"/>
                  <a:gd name="T21" fmla="*/ 171 h 197"/>
                  <a:gd name="T22" fmla="*/ 24 w 180"/>
                  <a:gd name="T23" fmla="*/ 169 h 197"/>
                  <a:gd name="T24" fmla="*/ 28 w 180"/>
                  <a:gd name="T25" fmla="*/ 169 h 197"/>
                  <a:gd name="T26" fmla="*/ 30 w 180"/>
                  <a:gd name="T27" fmla="*/ 167 h 197"/>
                  <a:gd name="T28" fmla="*/ 38 w 180"/>
                  <a:gd name="T29" fmla="*/ 169 h 197"/>
                  <a:gd name="T30" fmla="*/ 40 w 180"/>
                  <a:gd name="T31" fmla="*/ 169 h 197"/>
                  <a:gd name="T32" fmla="*/ 46 w 180"/>
                  <a:gd name="T33" fmla="*/ 175 h 197"/>
                  <a:gd name="T34" fmla="*/ 50 w 180"/>
                  <a:gd name="T35" fmla="*/ 177 h 197"/>
                  <a:gd name="T36" fmla="*/ 56 w 180"/>
                  <a:gd name="T37" fmla="*/ 183 h 197"/>
                  <a:gd name="T38" fmla="*/ 58 w 180"/>
                  <a:gd name="T39" fmla="*/ 185 h 197"/>
                  <a:gd name="T40" fmla="*/ 60 w 180"/>
                  <a:gd name="T41" fmla="*/ 187 h 197"/>
                  <a:gd name="T42" fmla="*/ 62 w 180"/>
                  <a:gd name="T43" fmla="*/ 189 h 197"/>
                  <a:gd name="T44" fmla="*/ 66 w 180"/>
                  <a:gd name="T45" fmla="*/ 191 h 197"/>
                  <a:gd name="T46" fmla="*/ 68 w 180"/>
                  <a:gd name="T47" fmla="*/ 193 h 197"/>
                  <a:gd name="T48" fmla="*/ 70 w 180"/>
                  <a:gd name="T49" fmla="*/ 195 h 197"/>
                  <a:gd name="T50" fmla="*/ 78 w 180"/>
                  <a:gd name="T51" fmla="*/ 191 h 197"/>
                  <a:gd name="T52" fmla="*/ 84 w 180"/>
                  <a:gd name="T53" fmla="*/ 179 h 197"/>
                  <a:gd name="T54" fmla="*/ 86 w 180"/>
                  <a:gd name="T55" fmla="*/ 181 h 197"/>
                  <a:gd name="T56" fmla="*/ 96 w 180"/>
                  <a:gd name="T57" fmla="*/ 191 h 197"/>
                  <a:gd name="T58" fmla="*/ 170 w 180"/>
                  <a:gd name="T59" fmla="*/ 187 h 197"/>
                  <a:gd name="T60" fmla="*/ 168 w 180"/>
                  <a:gd name="T61" fmla="*/ 171 h 197"/>
                  <a:gd name="T62" fmla="*/ 180 w 180"/>
                  <a:gd name="T63" fmla="*/ 35 h 197"/>
                  <a:gd name="T64" fmla="*/ 126 w 180"/>
                  <a:gd name="T65" fmla="*/ 17 h 197"/>
                  <a:gd name="T66" fmla="*/ 76 w 180"/>
                  <a:gd name="T67" fmla="*/ 59 h 197"/>
                  <a:gd name="T68" fmla="*/ 62 w 180"/>
                  <a:gd name="T69" fmla="*/ 65 h 197"/>
                  <a:gd name="T70" fmla="*/ 60 w 180"/>
                  <a:gd name="T71" fmla="*/ 93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197"/>
                  <a:gd name="T110" fmla="*/ 180 w 180"/>
                  <a:gd name="T111" fmla="*/ 197 h 1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197">
                    <a:moveTo>
                      <a:pt x="54" y="93"/>
                    </a:moveTo>
                    <a:lnTo>
                      <a:pt x="4" y="93"/>
                    </a:lnTo>
                    <a:lnTo>
                      <a:pt x="4" y="95"/>
                    </a:lnTo>
                    <a:lnTo>
                      <a:pt x="0" y="99"/>
                    </a:lnTo>
                    <a:lnTo>
                      <a:pt x="2" y="99"/>
                    </a:lnTo>
                    <a:lnTo>
                      <a:pt x="0" y="99"/>
                    </a:lnTo>
                    <a:lnTo>
                      <a:pt x="2" y="99"/>
                    </a:lnTo>
                    <a:lnTo>
                      <a:pt x="6" y="105"/>
                    </a:lnTo>
                    <a:lnTo>
                      <a:pt x="8" y="105"/>
                    </a:lnTo>
                    <a:lnTo>
                      <a:pt x="12" y="111"/>
                    </a:lnTo>
                    <a:lnTo>
                      <a:pt x="12" y="119"/>
                    </a:lnTo>
                    <a:lnTo>
                      <a:pt x="10" y="123"/>
                    </a:lnTo>
                    <a:lnTo>
                      <a:pt x="8" y="125"/>
                    </a:lnTo>
                    <a:lnTo>
                      <a:pt x="12" y="133"/>
                    </a:lnTo>
                    <a:lnTo>
                      <a:pt x="14" y="153"/>
                    </a:lnTo>
                    <a:lnTo>
                      <a:pt x="6" y="177"/>
                    </a:lnTo>
                    <a:lnTo>
                      <a:pt x="8" y="173"/>
                    </a:lnTo>
                    <a:lnTo>
                      <a:pt x="10" y="169"/>
                    </a:lnTo>
                    <a:lnTo>
                      <a:pt x="12" y="169"/>
                    </a:lnTo>
                    <a:lnTo>
                      <a:pt x="16" y="169"/>
                    </a:lnTo>
                    <a:lnTo>
                      <a:pt x="18" y="171"/>
                    </a:lnTo>
                    <a:lnTo>
                      <a:pt x="20" y="171"/>
                    </a:lnTo>
                    <a:lnTo>
                      <a:pt x="22" y="169"/>
                    </a:lnTo>
                    <a:lnTo>
                      <a:pt x="24" y="169"/>
                    </a:lnTo>
                    <a:lnTo>
                      <a:pt x="26" y="169"/>
                    </a:lnTo>
                    <a:lnTo>
                      <a:pt x="28" y="169"/>
                    </a:lnTo>
                    <a:lnTo>
                      <a:pt x="28" y="167"/>
                    </a:lnTo>
                    <a:lnTo>
                      <a:pt x="30" y="167"/>
                    </a:lnTo>
                    <a:lnTo>
                      <a:pt x="36" y="169"/>
                    </a:lnTo>
                    <a:lnTo>
                      <a:pt x="38" y="169"/>
                    </a:lnTo>
                    <a:lnTo>
                      <a:pt x="38" y="167"/>
                    </a:lnTo>
                    <a:lnTo>
                      <a:pt x="40" y="169"/>
                    </a:lnTo>
                    <a:lnTo>
                      <a:pt x="44" y="173"/>
                    </a:lnTo>
                    <a:lnTo>
                      <a:pt x="46" y="175"/>
                    </a:lnTo>
                    <a:lnTo>
                      <a:pt x="50" y="175"/>
                    </a:lnTo>
                    <a:lnTo>
                      <a:pt x="50" y="177"/>
                    </a:lnTo>
                    <a:lnTo>
                      <a:pt x="52" y="175"/>
                    </a:lnTo>
                    <a:lnTo>
                      <a:pt x="56" y="183"/>
                    </a:lnTo>
                    <a:lnTo>
                      <a:pt x="58" y="183"/>
                    </a:lnTo>
                    <a:lnTo>
                      <a:pt x="58" y="185"/>
                    </a:lnTo>
                    <a:lnTo>
                      <a:pt x="60" y="185"/>
                    </a:lnTo>
                    <a:lnTo>
                      <a:pt x="60" y="187"/>
                    </a:lnTo>
                    <a:lnTo>
                      <a:pt x="62" y="187"/>
                    </a:lnTo>
                    <a:lnTo>
                      <a:pt x="62" y="189"/>
                    </a:lnTo>
                    <a:lnTo>
                      <a:pt x="64" y="191"/>
                    </a:lnTo>
                    <a:lnTo>
                      <a:pt x="66" y="191"/>
                    </a:lnTo>
                    <a:lnTo>
                      <a:pt x="66" y="193"/>
                    </a:lnTo>
                    <a:lnTo>
                      <a:pt x="68" y="193"/>
                    </a:lnTo>
                    <a:lnTo>
                      <a:pt x="68" y="195"/>
                    </a:lnTo>
                    <a:lnTo>
                      <a:pt x="70" y="195"/>
                    </a:lnTo>
                    <a:lnTo>
                      <a:pt x="72" y="197"/>
                    </a:lnTo>
                    <a:lnTo>
                      <a:pt x="78" y="191"/>
                    </a:lnTo>
                    <a:lnTo>
                      <a:pt x="82" y="181"/>
                    </a:lnTo>
                    <a:lnTo>
                      <a:pt x="84" y="179"/>
                    </a:lnTo>
                    <a:lnTo>
                      <a:pt x="84" y="181"/>
                    </a:lnTo>
                    <a:lnTo>
                      <a:pt x="86" y="181"/>
                    </a:lnTo>
                    <a:lnTo>
                      <a:pt x="90" y="191"/>
                    </a:lnTo>
                    <a:lnTo>
                      <a:pt x="96" y="191"/>
                    </a:lnTo>
                    <a:lnTo>
                      <a:pt x="102" y="185"/>
                    </a:lnTo>
                    <a:lnTo>
                      <a:pt x="170" y="187"/>
                    </a:lnTo>
                    <a:lnTo>
                      <a:pt x="174" y="173"/>
                    </a:lnTo>
                    <a:lnTo>
                      <a:pt x="168" y="171"/>
                    </a:lnTo>
                    <a:lnTo>
                      <a:pt x="154" y="35"/>
                    </a:lnTo>
                    <a:lnTo>
                      <a:pt x="180" y="35"/>
                    </a:lnTo>
                    <a:lnTo>
                      <a:pt x="126" y="0"/>
                    </a:lnTo>
                    <a:lnTo>
                      <a:pt x="126" y="17"/>
                    </a:lnTo>
                    <a:lnTo>
                      <a:pt x="76" y="17"/>
                    </a:lnTo>
                    <a:lnTo>
                      <a:pt x="76" y="59"/>
                    </a:lnTo>
                    <a:lnTo>
                      <a:pt x="62" y="63"/>
                    </a:lnTo>
                    <a:lnTo>
                      <a:pt x="62" y="65"/>
                    </a:lnTo>
                    <a:lnTo>
                      <a:pt x="58" y="69"/>
                    </a:lnTo>
                    <a:lnTo>
                      <a:pt x="60" y="93"/>
                    </a:lnTo>
                    <a:lnTo>
                      <a:pt x="56" y="93"/>
                    </a:lnTo>
                  </a:path>
                </a:pathLst>
              </a:custGeom>
              <a:solidFill>
                <a:schemeClr val="tx2"/>
              </a:solidFill>
              <a:ln w="3175">
                <a:solidFill>
                  <a:schemeClr val="bg1"/>
                </a:solidFill>
                <a:round/>
                <a:headEnd/>
                <a:tailEnd/>
              </a:ln>
            </p:spPr>
            <p:txBody>
              <a:bodyPr/>
              <a:lstStyle/>
              <a:p>
                <a:endParaRPr lang="fr-FR" dirty="0"/>
              </a:p>
            </p:txBody>
          </p:sp>
          <p:sp>
            <p:nvSpPr>
              <p:cNvPr id="6095" name="Freeform 752"/>
              <p:cNvSpPr>
                <a:spLocks/>
              </p:cNvSpPr>
              <p:nvPr/>
            </p:nvSpPr>
            <p:spPr bwMode="auto">
              <a:xfrm>
                <a:off x="3112" y="2825"/>
                <a:ext cx="174" cy="150"/>
              </a:xfrm>
              <a:custGeom>
                <a:avLst/>
                <a:gdLst>
                  <a:gd name="T0" fmla="*/ 32 w 174"/>
                  <a:gd name="T1" fmla="*/ 72 h 150"/>
                  <a:gd name="T2" fmla="*/ 28 w 174"/>
                  <a:gd name="T3" fmla="*/ 68 h 150"/>
                  <a:gd name="T4" fmla="*/ 30 w 174"/>
                  <a:gd name="T5" fmla="*/ 40 h 150"/>
                  <a:gd name="T6" fmla="*/ 36 w 174"/>
                  <a:gd name="T7" fmla="*/ 46 h 150"/>
                  <a:gd name="T8" fmla="*/ 46 w 174"/>
                  <a:gd name="T9" fmla="*/ 44 h 150"/>
                  <a:gd name="T10" fmla="*/ 50 w 174"/>
                  <a:gd name="T11" fmla="*/ 50 h 150"/>
                  <a:gd name="T12" fmla="*/ 74 w 174"/>
                  <a:gd name="T13" fmla="*/ 52 h 150"/>
                  <a:gd name="T14" fmla="*/ 88 w 174"/>
                  <a:gd name="T15" fmla="*/ 60 h 150"/>
                  <a:gd name="T16" fmla="*/ 94 w 174"/>
                  <a:gd name="T17" fmla="*/ 68 h 150"/>
                  <a:gd name="T18" fmla="*/ 110 w 174"/>
                  <a:gd name="T19" fmla="*/ 74 h 150"/>
                  <a:gd name="T20" fmla="*/ 114 w 174"/>
                  <a:gd name="T21" fmla="*/ 76 h 150"/>
                  <a:gd name="T22" fmla="*/ 114 w 174"/>
                  <a:gd name="T23" fmla="*/ 60 h 150"/>
                  <a:gd name="T24" fmla="*/ 104 w 174"/>
                  <a:gd name="T25" fmla="*/ 60 h 150"/>
                  <a:gd name="T26" fmla="*/ 96 w 174"/>
                  <a:gd name="T27" fmla="*/ 50 h 150"/>
                  <a:gd name="T28" fmla="*/ 106 w 174"/>
                  <a:gd name="T29" fmla="*/ 4 h 150"/>
                  <a:gd name="T30" fmla="*/ 128 w 174"/>
                  <a:gd name="T31" fmla="*/ 4 h 150"/>
                  <a:gd name="T32" fmla="*/ 134 w 174"/>
                  <a:gd name="T33" fmla="*/ 8 h 150"/>
                  <a:gd name="T34" fmla="*/ 140 w 174"/>
                  <a:gd name="T35" fmla="*/ 6 h 150"/>
                  <a:gd name="T36" fmla="*/ 164 w 174"/>
                  <a:gd name="T37" fmla="*/ 16 h 150"/>
                  <a:gd name="T38" fmla="*/ 164 w 174"/>
                  <a:gd name="T39" fmla="*/ 22 h 150"/>
                  <a:gd name="T40" fmla="*/ 170 w 174"/>
                  <a:gd name="T41" fmla="*/ 28 h 150"/>
                  <a:gd name="T42" fmla="*/ 174 w 174"/>
                  <a:gd name="T43" fmla="*/ 36 h 150"/>
                  <a:gd name="T44" fmla="*/ 170 w 174"/>
                  <a:gd name="T45" fmla="*/ 40 h 150"/>
                  <a:gd name="T46" fmla="*/ 168 w 174"/>
                  <a:gd name="T47" fmla="*/ 60 h 150"/>
                  <a:gd name="T48" fmla="*/ 170 w 174"/>
                  <a:gd name="T49" fmla="*/ 66 h 150"/>
                  <a:gd name="T50" fmla="*/ 166 w 174"/>
                  <a:gd name="T51" fmla="*/ 68 h 150"/>
                  <a:gd name="T52" fmla="*/ 160 w 174"/>
                  <a:gd name="T53" fmla="*/ 82 h 150"/>
                  <a:gd name="T54" fmla="*/ 164 w 174"/>
                  <a:gd name="T55" fmla="*/ 88 h 150"/>
                  <a:gd name="T56" fmla="*/ 120 w 174"/>
                  <a:gd name="T57" fmla="*/ 104 h 150"/>
                  <a:gd name="T58" fmla="*/ 118 w 174"/>
                  <a:gd name="T59" fmla="*/ 114 h 150"/>
                  <a:gd name="T60" fmla="*/ 110 w 174"/>
                  <a:gd name="T61" fmla="*/ 114 h 150"/>
                  <a:gd name="T62" fmla="*/ 100 w 174"/>
                  <a:gd name="T63" fmla="*/ 118 h 150"/>
                  <a:gd name="T64" fmla="*/ 92 w 174"/>
                  <a:gd name="T65" fmla="*/ 128 h 150"/>
                  <a:gd name="T66" fmla="*/ 86 w 174"/>
                  <a:gd name="T67" fmla="*/ 130 h 150"/>
                  <a:gd name="T68" fmla="*/ 82 w 174"/>
                  <a:gd name="T69" fmla="*/ 134 h 150"/>
                  <a:gd name="T70" fmla="*/ 76 w 174"/>
                  <a:gd name="T71" fmla="*/ 140 h 150"/>
                  <a:gd name="T72" fmla="*/ 70 w 174"/>
                  <a:gd name="T73" fmla="*/ 148 h 150"/>
                  <a:gd name="T74" fmla="*/ 66 w 174"/>
                  <a:gd name="T75" fmla="*/ 148 h 150"/>
                  <a:gd name="T76" fmla="*/ 54 w 174"/>
                  <a:gd name="T77" fmla="*/ 146 h 150"/>
                  <a:gd name="T78" fmla="*/ 44 w 174"/>
                  <a:gd name="T79" fmla="*/ 146 h 150"/>
                  <a:gd name="T80" fmla="*/ 30 w 174"/>
                  <a:gd name="T81" fmla="*/ 140 h 150"/>
                  <a:gd name="T82" fmla="*/ 14 w 174"/>
                  <a:gd name="T83" fmla="*/ 140 h 150"/>
                  <a:gd name="T84" fmla="*/ 0 w 174"/>
                  <a:gd name="T85" fmla="*/ 128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
                  <a:gd name="T130" fmla="*/ 0 h 150"/>
                  <a:gd name="T131" fmla="*/ 174 w 174"/>
                  <a:gd name="T132" fmla="*/ 150 h 1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 h="150">
                    <a:moveTo>
                      <a:pt x="0" y="126"/>
                    </a:moveTo>
                    <a:lnTo>
                      <a:pt x="0" y="72"/>
                    </a:lnTo>
                    <a:lnTo>
                      <a:pt x="32" y="72"/>
                    </a:lnTo>
                    <a:lnTo>
                      <a:pt x="30" y="70"/>
                    </a:lnTo>
                    <a:lnTo>
                      <a:pt x="28" y="70"/>
                    </a:lnTo>
                    <a:lnTo>
                      <a:pt x="28" y="68"/>
                    </a:lnTo>
                    <a:lnTo>
                      <a:pt x="30" y="44"/>
                    </a:lnTo>
                    <a:lnTo>
                      <a:pt x="30" y="42"/>
                    </a:lnTo>
                    <a:lnTo>
                      <a:pt x="30" y="40"/>
                    </a:lnTo>
                    <a:lnTo>
                      <a:pt x="34" y="38"/>
                    </a:lnTo>
                    <a:lnTo>
                      <a:pt x="36" y="42"/>
                    </a:lnTo>
                    <a:lnTo>
                      <a:pt x="36" y="46"/>
                    </a:lnTo>
                    <a:lnTo>
                      <a:pt x="42" y="44"/>
                    </a:lnTo>
                    <a:lnTo>
                      <a:pt x="44" y="44"/>
                    </a:lnTo>
                    <a:lnTo>
                      <a:pt x="46" y="44"/>
                    </a:lnTo>
                    <a:lnTo>
                      <a:pt x="48" y="46"/>
                    </a:lnTo>
                    <a:lnTo>
                      <a:pt x="50" y="48"/>
                    </a:lnTo>
                    <a:lnTo>
                      <a:pt x="50" y="50"/>
                    </a:lnTo>
                    <a:lnTo>
                      <a:pt x="62" y="54"/>
                    </a:lnTo>
                    <a:lnTo>
                      <a:pt x="66" y="56"/>
                    </a:lnTo>
                    <a:lnTo>
                      <a:pt x="74" y="52"/>
                    </a:lnTo>
                    <a:lnTo>
                      <a:pt x="76" y="52"/>
                    </a:lnTo>
                    <a:lnTo>
                      <a:pt x="80" y="58"/>
                    </a:lnTo>
                    <a:lnTo>
                      <a:pt x="88" y="60"/>
                    </a:lnTo>
                    <a:lnTo>
                      <a:pt x="90" y="60"/>
                    </a:lnTo>
                    <a:lnTo>
                      <a:pt x="92" y="62"/>
                    </a:lnTo>
                    <a:lnTo>
                      <a:pt x="94" y="68"/>
                    </a:lnTo>
                    <a:lnTo>
                      <a:pt x="102" y="74"/>
                    </a:lnTo>
                    <a:lnTo>
                      <a:pt x="108" y="74"/>
                    </a:lnTo>
                    <a:lnTo>
                      <a:pt x="110" y="74"/>
                    </a:lnTo>
                    <a:lnTo>
                      <a:pt x="112" y="74"/>
                    </a:lnTo>
                    <a:lnTo>
                      <a:pt x="112" y="76"/>
                    </a:lnTo>
                    <a:lnTo>
                      <a:pt x="114" y="76"/>
                    </a:lnTo>
                    <a:lnTo>
                      <a:pt x="116" y="76"/>
                    </a:lnTo>
                    <a:lnTo>
                      <a:pt x="114" y="62"/>
                    </a:lnTo>
                    <a:lnTo>
                      <a:pt x="114" y="60"/>
                    </a:lnTo>
                    <a:lnTo>
                      <a:pt x="112" y="60"/>
                    </a:lnTo>
                    <a:lnTo>
                      <a:pt x="110" y="62"/>
                    </a:lnTo>
                    <a:lnTo>
                      <a:pt x="104" y="60"/>
                    </a:lnTo>
                    <a:lnTo>
                      <a:pt x="102" y="60"/>
                    </a:lnTo>
                    <a:lnTo>
                      <a:pt x="98" y="54"/>
                    </a:lnTo>
                    <a:lnTo>
                      <a:pt x="96" y="50"/>
                    </a:lnTo>
                    <a:lnTo>
                      <a:pt x="102" y="26"/>
                    </a:lnTo>
                    <a:lnTo>
                      <a:pt x="100" y="14"/>
                    </a:lnTo>
                    <a:lnTo>
                      <a:pt x="106" y="4"/>
                    </a:lnTo>
                    <a:lnTo>
                      <a:pt x="128" y="0"/>
                    </a:lnTo>
                    <a:lnTo>
                      <a:pt x="128" y="2"/>
                    </a:lnTo>
                    <a:lnTo>
                      <a:pt x="128" y="4"/>
                    </a:lnTo>
                    <a:lnTo>
                      <a:pt x="130" y="6"/>
                    </a:lnTo>
                    <a:lnTo>
                      <a:pt x="132" y="6"/>
                    </a:lnTo>
                    <a:lnTo>
                      <a:pt x="134" y="8"/>
                    </a:lnTo>
                    <a:lnTo>
                      <a:pt x="136" y="4"/>
                    </a:lnTo>
                    <a:lnTo>
                      <a:pt x="138" y="4"/>
                    </a:lnTo>
                    <a:lnTo>
                      <a:pt x="140" y="6"/>
                    </a:lnTo>
                    <a:lnTo>
                      <a:pt x="146" y="10"/>
                    </a:lnTo>
                    <a:lnTo>
                      <a:pt x="162" y="16"/>
                    </a:lnTo>
                    <a:lnTo>
                      <a:pt x="164" y="16"/>
                    </a:lnTo>
                    <a:lnTo>
                      <a:pt x="164" y="18"/>
                    </a:lnTo>
                    <a:lnTo>
                      <a:pt x="164" y="20"/>
                    </a:lnTo>
                    <a:lnTo>
                      <a:pt x="164" y="22"/>
                    </a:lnTo>
                    <a:lnTo>
                      <a:pt x="168" y="22"/>
                    </a:lnTo>
                    <a:lnTo>
                      <a:pt x="170" y="26"/>
                    </a:lnTo>
                    <a:lnTo>
                      <a:pt x="170" y="28"/>
                    </a:lnTo>
                    <a:lnTo>
                      <a:pt x="172" y="30"/>
                    </a:lnTo>
                    <a:lnTo>
                      <a:pt x="172" y="34"/>
                    </a:lnTo>
                    <a:lnTo>
                      <a:pt x="174" y="36"/>
                    </a:lnTo>
                    <a:lnTo>
                      <a:pt x="174" y="38"/>
                    </a:lnTo>
                    <a:lnTo>
                      <a:pt x="172" y="40"/>
                    </a:lnTo>
                    <a:lnTo>
                      <a:pt x="170" y="40"/>
                    </a:lnTo>
                    <a:lnTo>
                      <a:pt x="170" y="46"/>
                    </a:lnTo>
                    <a:lnTo>
                      <a:pt x="168" y="50"/>
                    </a:lnTo>
                    <a:lnTo>
                      <a:pt x="168" y="60"/>
                    </a:lnTo>
                    <a:lnTo>
                      <a:pt x="170" y="62"/>
                    </a:lnTo>
                    <a:lnTo>
                      <a:pt x="172" y="64"/>
                    </a:lnTo>
                    <a:lnTo>
                      <a:pt x="170" y="66"/>
                    </a:lnTo>
                    <a:lnTo>
                      <a:pt x="168" y="66"/>
                    </a:lnTo>
                    <a:lnTo>
                      <a:pt x="166" y="66"/>
                    </a:lnTo>
                    <a:lnTo>
                      <a:pt x="166" y="68"/>
                    </a:lnTo>
                    <a:lnTo>
                      <a:pt x="164" y="68"/>
                    </a:lnTo>
                    <a:lnTo>
                      <a:pt x="162" y="80"/>
                    </a:lnTo>
                    <a:lnTo>
                      <a:pt x="160" y="82"/>
                    </a:lnTo>
                    <a:lnTo>
                      <a:pt x="160" y="84"/>
                    </a:lnTo>
                    <a:lnTo>
                      <a:pt x="162" y="86"/>
                    </a:lnTo>
                    <a:lnTo>
                      <a:pt x="164" y="88"/>
                    </a:lnTo>
                    <a:lnTo>
                      <a:pt x="166" y="86"/>
                    </a:lnTo>
                    <a:lnTo>
                      <a:pt x="166" y="88"/>
                    </a:lnTo>
                    <a:lnTo>
                      <a:pt x="120" y="104"/>
                    </a:lnTo>
                    <a:lnTo>
                      <a:pt x="122" y="112"/>
                    </a:lnTo>
                    <a:lnTo>
                      <a:pt x="120" y="112"/>
                    </a:lnTo>
                    <a:lnTo>
                      <a:pt x="118" y="114"/>
                    </a:lnTo>
                    <a:lnTo>
                      <a:pt x="116" y="112"/>
                    </a:lnTo>
                    <a:lnTo>
                      <a:pt x="114" y="112"/>
                    </a:lnTo>
                    <a:lnTo>
                      <a:pt x="110" y="114"/>
                    </a:lnTo>
                    <a:lnTo>
                      <a:pt x="106" y="114"/>
                    </a:lnTo>
                    <a:lnTo>
                      <a:pt x="102" y="116"/>
                    </a:lnTo>
                    <a:lnTo>
                      <a:pt x="100" y="118"/>
                    </a:lnTo>
                    <a:lnTo>
                      <a:pt x="98" y="126"/>
                    </a:lnTo>
                    <a:lnTo>
                      <a:pt x="92" y="126"/>
                    </a:lnTo>
                    <a:lnTo>
                      <a:pt x="92" y="128"/>
                    </a:lnTo>
                    <a:lnTo>
                      <a:pt x="90" y="128"/>
                    </a:lnTo>
                    <a:lnTo>
                      <a:pt x="88" y="130"/>
                    </a:lnTo>
                    <a:lnTo>
                      <a:pt x="86" y="130"/>
                    </a:lnTo>
                    <a:lnTo>
                      <a:pt x="84" y="130"/>
                    </a:lnTo>
                    <a:lnTo>
                      <a:pt x="84" y="132"/>
                    </a:lnTo>
                    <a:lnTo>
                      <a:pt x="82" y="134"/>
                    </a:lnTo>
                    <a:lnTo>
                      <a:pt x="80" y="136"/>
                    </a:lnTo>
                    <a:lnTo>
                      <a:pt x="78" y="140"/>
                    </a:lnTo>
                    <a:lnTo>
                      <a:pt x="76" y="140"/>
                    </a:lnTo>
                    <a:lnTo>
                      <a:pt x="76" y="142"/>
                    </a:lnTo>
                    <a:lnTo>
                      <a:pt x="72" y="150"/>
                    </a:lnTo>
                    <a:lnTo>
                      <a:pt x="70" y="148"/>
                    </a:lnTo>
                    <a:lnTo>
                      <a:pt x="68" y="150"/>
                    </a:lnTo>
                    <a:lnTo>
                      <a:pt x="66" y="150"/>
                    </a:lnTo>
                    <a:lnTo>
                      <a:pt x="66" y="148"/>
                    </a:lnTo>
                    <a:lnTo>
                      <a:pt x="62" y="148"/>
                    </a:lnTo>
                    <a:lnTo>
                      <a:pt x="58" y="148"/>
                    </a:lnTo>
                    <a:lnTo>
                      <a:pt x="54" y="146"/>
                    </a:lnTo>
                    <a:lnTo>
                      <a:pt x="48" y="148"/>
                    </a:lnTo>
                    <a:lnTo>
                      <a:pt x="46" y="146"/>
                    </a:lnTo>
                    <a:lnTo>
                      <a:pt x="44" y="146"/>
                    </a:lnTo>
                    <a:lnTo>
                      <a:pt x="42" y="142"/>
                    </a:lnTo>
                    <a:lnTo>
                      <a:pt x="32" y="140"/>
                    </a:lnTo>
                    <a:lnTo>
                      <a:pt x="30" y="140"/>
                    </a:lnTo>
                    <a:lnTo>
                      <a:pt x="18" y="142"/>
                    </a:lnTo>
                    <a:lnTo>
                      <a:pt x="14" y="142"/>
                    </a:lnTo>
                    <a:lnTo>
                      <a:pt x="14" y="140"/>
                    </a:lnTo>
                    <a:lnTo>
                      <a:pt x="2" y="130"/>
                    </a:lnTo>
                    <a:lnTo>
                      <a:pt x="2" y="128"/>
                    </a:lnTo>
                    <a:lnTo>
                      <a:pt x="0" y="128"/>
                    </a:lnTo>
                    <a:lnTo>
                      <a:pt x="0" y="126"/>
                    </a:lnTo>
                    <a:close/>
                  </a:path>
                </a:pathLst>
              </a:custGeom>
              <a:solidFill>
                <a:schemeClr val="tx2"/>
              </a:solidFill>
              <a:ln w="3175">
                <a:solidFill>
                  <a:schemeClr val="bg1"/>
                </a:solidFill>
                <a:round/>
                <a:headEnd/>
                <a:tailEnd/>
              </a:ln>
            </p:spPr>
            <p:txBody>
              <a:bodyPr/>
              <a:lstStyle/>
              <a:p>
                <a:endParaRPr lang="fr-FR" dirty="0"/>
              </a:p>
            </p:txBody>
          </p:sp>
          <p:sp>
            <p:nvSpPr>
              <p:cNvPr id="6096" name="Freeform 753"/>
              <p:cNvSpPr>
                <a:spLocks/>
              </p:cNvSpPr>
              <p:nvPr/>
            </p:nvSpPr>
            <p:spPr bwMode="auto">
              <a:xfrm>
                <a:off x="3112" y="2825"/>
                <a:ext cx="174" cy="150"/>
              </a:xfrm>
              <a:custGeom>
                <a:avLst/>
                <a:gdLst>
                  <a:gd name="T0" fmla="*/ 32 w 174"/>
                  <a:gd name="T1" fmla="*/ 72 h 150"/>
                  <a:gd name="T2" fmla="*/ 28 w 174"/>
                  <a:gd name="T3" fmla="*/ 68 h 150"/>
                  <a:gd name="T4" fmla="*/ 30 w 174"/>
                  <a:gd name="T5" fmla="*/ 40 h 150"/>
                  <a:gd name="T6" fmla="*/ 36 w 174"/>
                  <a:gd name="T7" fmla="*/ 46 h 150"/>
                  <a:gd name="T8" fmla="*/ 46 w 174"/>
                  <a:gd name="T9" fmla="*/ 44 h 150"/>
                  <a:gd name="T10" fmla="*/ 50 w 174"/>
                  <a:gd name="T11" fmla="*/ 50 h 150"/>
                  <a:gd name="T12" fmla="*/ 74 w 174"/>
                  <a:gd name="T13" fmla="*/ 52 h 150"/>
                  <a:gd name="T14" fmla="*/ 88 w 174"/>
                  <a:gd name="T15" fmla="*/ 60 h 150"/>
                  <a:gd name="T16" fmla="*/ 94 w 174"/>
                  <a:gd name="T17" fmla="*/ 68 h 150"/>
                  <a:gd name="T18" fmla="*/ 110 w 174"/>
                  <a:gd name="T19" fmla="*/ 74 h 150"/>
                  <a:gd name="T20" fmla="*/ 114 w 174"/>
                  <a:gd name="T21" fmla="*/ 76 h 150"/>
                  <a:gd name="T22" fmla="*/ 114 w 174"/>
                  <a:gd name="T23" fmla="*/ 60 h 150"/>
                  <a:gd name="T24" fmla="*/ 104 w 174"/>
                  <a:gd name="T25" fmla="*/ 60 h 150"/>
                  <a:gd name="T26" fmla="*/ 96 w 174"/>
                  <a:gd name="T27" fmla="*/ 50 h 150"/>
                  <a:gd name="T28" fmla="*/ 106 w 174"/>
                  <a:gd name="T29" fmla="*/ 4 h 150"/>
                  <a:gd name="T30" fmla="*/ 128 w 174"/>
                  <a:gd name="T31" fmla="*/ 4 h 150"/>
                  <a:gd name="T32" fmla="*/ 134 w 174"/>
                  <a:gd name="T33" fmla="*/ 8 h 150"/>
                  <a:gd name="T34" fmla="*/ 140 w 174"/>
                  <a:gd name="T35" fmla="*/ 6 h 150"/>
                  <a:gd name="T36" fmla="*/ 164 w 174"/>
                  <a:gd name="T37" fmla="*/ 16 h 150"/>
                  <a:gd name="T38" fmla="*/ 164 w 174"/>
                  <a:gd name="T39" fmla="*/ 22 h 150"/>
                  <a:gd name="T40" fmla="*/ 170 w 174"/>
                  <a:gd name="T41" fmla="*/ 28 h 150"/>
                  <a:gd name="T42" fmla="*/ 174 w 174"/>
                  <a:gd name="T43" fmla="*/ 36 h 150"/>
                  <a:gd name="T44" fmla="*/ 170 w 174"/>
                  <a:gd name="T45" fmla="*/ 40 h 150"/>
                  <a:gd name="T46" fmla="*/ 168 w 174"/>
                  <a:gd name="T47" fmla="*/ 60 h 150"/>
                  <a:gd name="T48" fmla="*/ 170 w 174"/>
                  <a:gd name="T49" fmla="*/ 66 h 150"/>
                  <a:gd name="T50" fmla="*/ 166 w 174"/>
                  <a:gd name="T51" fmla="*/ 68 h 150"/>
                  <a:gd name="T52" fmla="*/ 160 w 174"/>
                  <a:gd name="T53" fmla="*/ 82 h 150"/>
                  <a:gd name="T54" fmla="*/ 164 w 174"/>
                  <a:gd name="T55" fmla="*/ 88 h 150"/>
                  <a:gd name="T56" fmla="*/ 120 w 174"/>
                  <a:gd name="T57" fmla="*/ 104 h 150"/>
                  <a:gd name="T58" fmla="*/ 118 w 174"/>
                  <a:gd name="T59" fmla="*/ 114 h 150"/>
                  <a:gd name="T60" fmla="*/ 110 w 174"/>
                  <a:gd name="T61" fmla="*/ 114 h 150"/>
                  <a:gd name="T62" fmla="*/ 100 w 174"/>
                  <a:gd name="T63" fmla="*/ 118 h 150"/>
                  <a:gd name="T64" fmla="*/ 92 w 174"/>
                  <a:gd name="T65" fmla="*/ 128 h 150"/>
                  <a:gd name="T66" fmla="*/ 86 w 174"/>
                  <a:gd name="T67" fmla="*/ 130 h 150"/>
                  <a:gd name="T68" fmla="*/ 82 w 174"/>
                  <a:gd name="T69" fmla="*/ 134 h 150"/>
                  <a:gd name="T70" fmla="*/ 76 w 174"/>
                  <a:gd name="T71" fmla="*/ 140 h 150"/>
                  <a:gd name="T72" fmla="*/ 70 w 174"/>
                  <a:gd name="T73" fmla="*/ 148 h 150"/>
                  <a:gd name="T74" fmla="*/ 66 w 174"/>
                  <a:gd name="T75" fmla="*/ 148 h 150"/>
                  <a:gd name="T76" fmla="*/ 54 w 174"/>
                  <a:gd name="T77" fmla="*/ 146 h 150"/>
                  <a:gd name="T78" fmla="*/ 44 w 174"/>
                  <a:gd name="T79" fmla="*/ 146 h 150"/>
                  <a:gd name="T80" fmla="*/ 30 w 174"/>
                  <a:gd name="T81" fmla="*/ 140 h 150"/>
                  <a:gd name="T82" fmla="*/ 14 w 174"/>
                  <a:gd name="T83" fmla="*/ 140 h 150"/>
                  <a:gd name="T84" fmla="*/ 0 w 174"/>
                  <a:gd name="T85" fmla="*/ 128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
                  <a:gd name="T130" fmla="*/ 0 h 150"/>
                  <a:gd name="T131" fmla="*/ 174 w 174"/>
                  <a:gd name="T132" fmla="*/ 150 h 1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 h="150">
                    <a:moveTo>
                      <a:pt x="0" y="126"/>
                    </a:moveTo>
                    <a:lnTo>
                      <a:pt x="0" y="72"/>
                    </a:lnTo>
                    <a:lnTo>
                      <a:pt x="32" y="72"/>
                    </a:lnTo>
                    <a:lnTo>
                      <a:pt x="30" y="70"/>
                    </a:lnTo>
                    <a:lnTo>
                      <a:pt x="28" y="70"/>
                    </a:lnTo>
                    <a:lnTo>
                      <a:pt x="28" y="68"/>
                    </a:lnTo>
                    <a:lnTo>
                      <a:pt x="30" y="44"/>
                    </a:lnTo>
                    <a:lnTo>
                      <a:pt x="30" y="42"/>
                    </a:lnTo>
                    <a:lnTo>
                      <a:pt x="30" y="40"/>
                    </a:lnTo>
                    <a:lnTo>
                      <a:pt x="34" y="38"/>
                    </a:lnTo>
                    <a:lnTo>
                      <a:pt x="36" y="42"/>
                    </a:lnTo>
                    <a:lnTo>
                      <a:pt x="36" y="46"/>
                    </a:lnTo>
                    <a:lnTo>
                      <a:pt x="42" y="44"/>
                    </a:lnTo>
                    <a:lnTo>
                      <a:pt x="44" y="44"/>
                    </a:lnTo>
                    <a:lnTo>
                      <a:pt x="46" y="44"/>
                    </a:lnTo>
                    <a:lnTo>
                      <a:pt x="48" y="46"/>
                    </a:lnTo>
                    <a:lnTo>
                      <a:pt x="50" y="48"/>
                    </a:lnTo>
                    <a:lnTo>
                      <a:pt x="50" y="50"/>
                    </a:lnTo>
                    <a:lnTo>
                      <a:pt x="62" y="54"/>
                    </a:lnTo>
                    <a:lnTo>
                      <a:pt x="66" y="56"/>
                    </a:lnTo>
                    <a:lnTo>
                      <a:pt x="74" y="52"/>
                    </a:lnTo>
                    <a:lnTo>
                      <a:pt x="76" y="52"/>
                    </a:lnTo>
                    <a:lnTo>
                      <a:pt x="80" y="58"/>
                    </a:lnTo>
                    <a:lnTo>
                      <a:pt x="88" y="60"/>
                    </a:lnTo>
                    <a:lnTo>
                      <a:pt x="90" y="60"/>
                    </a:lnTo>
                    <a:lnTo>
                      <a:pt x="92" y="62"/>
                    </a:lnTo>
                    <a:lnTo>
                      <a:pt x="94" y="68"/>
                    </a:lnTo>
                    <a:lnTo>
                      <a:pt x="102" y="74"/>
                    </a:lnTo>
                    <a:lnTo>
                      <a:pt x="108" y="74"/>
                    </a:lnTo>
                    <a:lnTo>
                      <a:pt x="110" y="74"/>
                    </a:lnTo>
                    <a:lnTo>
                      <a:pt x="112" y="74"/>
                    </a:lnTo>
                    <a:lnTo>
                      <a:pt x="112" y="76"/>
                    </a:lnTo>
                    <a:lnTo>
                      <a:pt x="114" y="76"/>
                    </a:lnTo>
                    <a:lnTo>
                      <a:pt x="116" y="76"/>
                    </a:lnTo>
                    <a:lnTo>
                      <a:pt x="114" y="62"/>
                    </a:lnTo>
                    <a:lnTo>
                      <a:pt x="114" y="60"/>
                    </a:lnTo>
                    <a:lnTo>
                      <a:pt x="112" y="60"/>
                    </a:lnTo>
                    <a:lnTo>
                      <a:pt x="110" y="62"/>
                    </a:lnTo>
                    <a:lnTo>
                      <a:pt x="104" y="60"/>
                    </a:lnTo>
                    <a:lnTo>
                      <a:pt x="102" y="60"/>
                    </a:lnTo>
                    <a:lnTo>
                      <a:pt x="98" y="54"/>
                    </a:lnTo>
                    <a:lnTo>
                      <a:pt x="96" y="50"/>
                    </a:lnTo>
                    <a:lnTo>
                      <a:pt x="102" y="26"/>
                    </a:lnTo>
                    <a:lnTo>
                      <a:pt x="100" y="14"/>
                    </a:lnTo>
                    <a:lnTo>
                      <a:pt x="106" y="4"/>
                    </a:lnTo>
                    <a:lnTo>
                      <a:pt x="128" y="0"/>
                    </a:lnTo>
                    <a:lnTo>
                      <a:pt x="128" y="2"/>
                    </a:lnTo>
                    <a:lnTo>
                      <a:pt x="128" y="4"/>
                    </a:lnTo>
                    <a:lnTo>
                      <a:pt x="130" y="6"/>
                    </a:lnTo>
                    <a:lnTo>
                      <a:pt x="132" y="6"/>
                    </a:lnTo>
                    <a:lnTo>
                      <a:pt x="134" y="8"/>
                    </a:lnTo>
                    <a:lnTo>
                      <a:pt x="136" y="4"/>
                    </a:lnTo>
                    <a:lnTo>
                      <a:pt x="138" y="4"/>
                    </a:lnTo>
                    <a:lnTo>
                      <a:pt x="140" y="6"/>
                    </a:lnTo>
                    <a:lnTo>
                      <a:pt x="146" y="10"/>
                    </a:lnTo>
                    <a:lnTo>
                      <a:pt x="162" y="16"/>
                    </a:lnTo>
                    <a:lnTo>
                      <a:pt x="164" y="16"/>
                    </a:lnTo>
                    <a:lnTo>
                      <a:pt x="164" y="18"/>
                    </a:lnTo>
                    <a:lnTo>
                      <a:pt x="164" y="20"/>
                    </a:lnTo>
                    <a:lnTo>
                      <a:pt x="164" y="22"/>
                    </a:lnTo>
                    <a:lnTo>
                      <a:pt x="168" y="22"/>
                    </a:lnTo>
                    <a:lnTo>
                      <a:pt x="170" y="26"/>
                    </a:lnTo>
                    <a:lnTo>
                      <a:pt x="170" y="28"/>
                    </a:lnTo>
                    <a:lnTo>
                      <a:pt x="172" y="30"/>
                    </a:lnTo>
                    <a:lnTo>
                      <a:pt x="172" y="34"/>
                    </a:lnTo>
                    <a:lnTo>
                      <a:pt x="174" y="36"/>
                    </a:lnTo>
                    <a:lnTo>
                      <a:pt x="174" y="38"/>
                    </a:lnTo>
                    <a:lnTo>
                      <a:pt x="172" y="40"/>
                    </a:lnTo>
                    <a:lnTo>
                      <a:pt x="170" y="40"/>
                    </a:lnTo>
                    <a:lnTo>
                      <a:pt x="170" y="46"/>
                    </a:lnTo>
                    <a:lnTo>
                      <a:pt x="168" y="50"/>
                    </a:lnTo>
                    <a:lnTo>
                      <a:pt x="168" y="60"/>
                    </a:lnTo>
                    <a:lnTo>
                      <a:pt x="170" y="62"/>
                    </a:lnTo>
                    <a:lnTo>
                      <a:pt x="172" y="64"/>
                    </a:lnTo>
                    <a:lnTo>
                      <a:pt x="170" y="66"/>
                    </a:lnTo>
                    <a:lnTo>
                      <a:pt x="168" y="66"/>
                    </a:lnTo>
                    <a:lnTo>
                      <a:pt x="166" y="66"/>
                    </a:lnTo>
                    <a:lnTo>
                      <a:pt x="166" y="68"/>
                    </a:lnTo>
                    <a:lnTo>
                      <a:pt x="164" y="68"/>
                    </a:lnTo>
                    <a:lnTo>
                      <a:pt x="162" y="80"/>
                    </a:lnTo>
                    <a:lnTo>
                      <a:pt x="160" y="82"/>
                    </a:lnTo>
                    <a:lnTo>
                      <a:pt x="160" y="84"/>
                    </a:lnTo>
                    <a:lnTo>
                      <a:pt x="162" y="86"/>
                    </a:lnTo>
                    <a:lnTo>
                      <a:pt x="164" y="88"/>
                    </a:lnTo>
                    <a:lnTo>
                      <a:pt x="166" y="86"/>
                    </a:lnTo>
                    <a:lnTo>
                      <a:pt x="166" y="88"/>
                    </a:lnTo>
                    <a:lnTo>
                      <a:pt x="120" y="104"/>
                    </a:lnTo>
                    <a:lnTo>
                      <a:pt x="122" y="112"/>
                    </a:lnTo>
                    <a:lnTo>
                      <a:pt x="120" y="112"/>
                    </a:lnTo>
                    <a:lnTo>
                      <a:pt x="118" y="114"/>
                    </a:lnTo>
                    <a:lnTo>
                      <a:pt x="116" y="112"/>
                    </a:lnTo>
                    <a:lnTo>
                      <a:pt x="114" y="112"/>
                    </a:lnTo>
                    <a:lnTo>
                      <a:pt x="110" y="114"/>
                    </a:lnTo>
                    <a:lnTo>
                      <a:pt x="106" y="114"/>
                    </a:lnTo>
                    <a:lnTo>
                      <a:pt x="102" y="116"/>
                    </a:lnTo>
                    <a:lnTo>
                      <a:pt x="100" y="118"/>
                    </a:lnTo>
                    <a:lnTo>
                      <a:pt x="98" y="126"/>
                    </a:lnTo>
                    <a:lnTo>
                      <a:pt x="92" y="126"/>
                    </a:lnTo>
                    <a:lnTo>
                      <a:pt x="92" y="128"/>
                    </a:lnTo>
                    <a:lnTo>
                      <a:pt x="90" y="128"/>
                    </a:lnTo>
                    <a:lnTo>
                      <a:pt x="88" y="130"/>
                    </a:lnTo>
                    <a:lnTo>
                      <a:pt x="86" y="130"/>
                    </a:lnTo>
                    <a:lnTo>
                      <a:pt x="84" y="130"/>
                    </a:lnTo>
                    <a:lnTo>
                      <a:pt x="84" y="132"/>
                    </a:lnTo>
                    <a:lnTo>
                      <a:pt x="82" y="134"/>
                    </a:lnTo>
                    <a:lnTo>
                      <a:pt x="80" y="136"/>
                    </a:lnTo>
                    <a:lnTo>
                      <a:pt x="78" y="140"/>
                    </a:lnTo>
                    <a:lnTo>
                      <a:pt x="76" y="140"/>
                    </a:lnTo>
                    <a:lnTo>
                      <a:pt x="76" y="142"/>
                    </a:lnTo>
                    <a:lnTo>
                      <a:pt x="72" y="150"/>
                    </a:lnTo>
                    <a:lnTo>
                      <a:pt x="70" y="148"/>
                    </a:lnTo>
                    <a:lnTo>
                      <a:pt x="68" y="150"/>
                    </a:lnTo>
                    <a:lnTo>
                      <a:pt x="66" y="150"/>
                    </a:lnTo>
                    <a:lnTo>
                      <a:pt x="66" y="148"/>
                    </a:lnTo>
                    <a:lnTo>
                      <a:pt x="62" y="148"/>
                    </a:lnTo>
                    <a:lnTo>
                      <a:pt x="58" y="148"/>
                    </a:lnTo>
                    <a:lnTo>
                      <a:pt x="54" y="146"/>
                    </a:lnTo>
                    <a:lnTo>
                      <a:pt x="48" y="148"/>
                    </a:lnTo>
                    <a:lnTo>
                      <a:pt x="46" y="146"/>
                    </a:lnTo>
                    <a:lnTo>
                      <a:pt x="44" y="146"/>
                    </a:lnTo>
                    <a:lnTo>
                      <a:pt x="42" y="142"/>
                    </a:lnTo>
                    <a:lnTo>
                      <a:pt x="32" y="140"/>
                    </a:lnTo>
                    <a:lnTo>
                      <a:pt x="30" y="140"/>
                    </a:lnTo>
                    <a:lnTo>
                      <a:pt x="18" y="142"/>
                    </a:lnTo>
                    <a:lnTo>
                      <a:pt x="14" y="142"/>
                    </a:lnTo>
                    <a:lnTo>
                      <a:pt x="14" y="140"/>
                    </a:lnTo>
                    <a:lnTo>
                      <a:pt x="2" y="130"/>
                    </a:lnTo>
                    <a:lnTo>
                      <a:pt x="2" y="128"/>
                    </a:lnTo>
                    <a:lnTo>
                      <a:pt x="0" y="128"/>
                    </a:lnTo>
                  </a:path>
                </a:pathLst>
              </a:custGeom>
              <a:solidFill>
                <a:schemeClr val="tx2"/>
              </a:solidFill>
              <a:ln w="3175">
                <a:solidFill>
                  <a:schemeClr val="bg1"/>
                </a:solidFill>
                <a:round/>
                <a:headEnd/>
                <a:tailEnd/>
              </a:ln>
            </p:spPr>
            <p:txBody>
              <a:bodyPr/>
              <a:lstStyle/>
              <a:p>
                <a:endParaRPr lang="fr-FR" dirty="0"/>
              </a:p>
            </p:txBody>
          </p:sp>
          <p:sp>
            <p:nvSpPr>
              <p:cNvPr id="6097" name="Freeform 754"/>
              <p:cNvSpPr>
                <a:spLocks/>
              </p:cNvSpPr>
              <p:nvPr/>
            </p:nvSpPr>
            <p:spPr bwMode="auto">
              <a:xfrm>
                <a:off x="1775" y="2423"/>
                <a:ext cx="22" cy="10"/>
              </a:xfrm>
              <a:custGeom>
                <a:avLst/>
                <a:gdLst>
                  <a:gd name="T0" fmla="*/ 22 w 22"/>
                  <a:gd name="T1" fmla="*/ 2 h 10"/>
                  <a:gd name="T2" fmla="*/ 22 w 22"/>
                  <a:gd name="T3" fmla="*/ 4 h 10"/>
                  <a:gd name="T4" fmla="*/ 22 w 22"/>
                  <a:gd name="T5" fmla="*/ 6 h 10"/>
                  <a:gd name="T6" fmla="*/ 20 w 22"/>
                  <a:gd name="T7" fmla="*/ 8 h 10"/>
                  <a:gd name="T8" fmla="*/ 2 w 22"/>
                  <a:gd name="T9" fmla="*/ 10 h 10"/>
                  <a:gd name="T10" fmla="*/ 2 w 22"/>
                  <a:gd name="T11" fmla="*/ 6 h 10"/>
                  <a:gd name="T12" fmla="*/ 0 w 22"/>
                  <a:gd name="T13" fmla="*/ 4 h 10"/>
                  <a:gd name="T14" fmla="*/ 0 w 22"/>
                  <a:gd name="T15" fmla="*/ 2 h 10"/>
                  <a:gd name="T16" fmla="*/ 2 w 22"/>
                  <a:gd name="T17" fmla="*/ 0 h 10"/>
                  <a:gd name="T18" fmla="*/ 20 w 22"/>
                  <a:gd name="T19" fmla="*/ 0 h 10"/>
                  <a:gd name="T20" fmla="*/ 20 w 22"/>
                  <a:gd name="T21" fmla="*/ 2 h 10"/>
                  <a:gd name="T22" fmla="*/ 22 w 22"/>
                  <a:gd name="T23" fmla="*/ 2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0"/>
                  <a:gd name="T38" fmla="*/ 22 w 2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0">
                    <a:moveTo>
                      <a:pt x="22" y="2"/>
                    </a:moveTo>
                    <a:lnTo>
                      <a:pt x="22" y="4"/>
                    </a:lnTo>
                    <a:lnTo>
                      <a:pt x="22" y="6"/>
                    </a:lnTo>
                    <a:lnTo>
                      <a:pt x="20" y="8"/>
                    </a:lnTo>
                    <a:lnTo>
                      <a:pt x="2" y="10"/>
                    </a:lnTo>
                    <a:lnTo>
                      <a:pt x="2" y="6"/>
                    </a:lnTo>
                    <a:lnTo>
                      <a:pt x="0" y="4"/>
                    </a:lnTo>
                    <a:lnTo>
                      <a:pt x="0" y="2"/>
                    </a:lnTo>
                    <a:lnTo>
                      <a:pt x="2" y="0"/>
                    </a:lnTo>
                    <a:lnTo>
                      <a:pt x="20" y="0"/>
                    </a:lnTo>
                    <a:lnTo>
                      <a:pt x="20" y="2"/>
                    </a:lnTo>
                    <a:lnTo>
                      <a:pt x="22" y="2"/>
                    </a:lnTo>
                    <a:close/>
                  </a:path>
                </a:pathLst>
              </a:custGeom>
              <a:solidFill>
                <a:schemeClr val="tx2"/>
              </a:solidFill>
              <a:ln w="3175">
                <a:solidFill>
                  <a:schemeClr val="bg1"/>
                </a:solidFill>
                <a:round/>
                <a:headEnd/>
                <a:tailEnd/>
              </a:ln>
            </p:spPr>
            <p:txBody>
              <a:bodyPr/>
              <a:lstStyle/>
              <a:p>
                <a:endParaRPr lang="fr-FR" dirty="0"/>
              </a:p>
            </p:txBody>
          </p:sp>
          <p:sp>
            <p:nvSpPr>
              <p:cNvPr id="6098" name="Freeform 755"/>
              <p:cNvSpPr>
                <a:spLocks/>
              </p:cNvSpPr>
              <p:nvPr/>
            </p:nvSpPr>
            <p:spPr bwMode="auto">
              <a:xfrm>
                <a:off x="1775" y="2423"/>
                <a:ext cx="22" cy="10"/>
              </a:xfrm>
              <a:custGeom>
                <a:avLst/>
                <a:gdLst>
                  <a:gd name="T0" fmla="*/ 22 w 22"/>
                  <a:gd name="T1" fmla="*/ 2 h 10"/>
                  <a:gd name="T2" fmla="*/ 22 w 22"/>
                  <a:gd name="T3" fmla="*/ 4 h 10"/>
                  <a:gd name="T4" fmla="*/ 22 w 22"/>
                  <a:gd name="T5" fmla="*/ 6 h 10"/>
                  <a:gd name="T6" fmla="*/ 20 w 22"/>
                  <a:gd name="T7" fmla="*/ 8 h 10"/>
                  <a:gd name="T8" fmla="*/ 2 w 22"/>
                  <a:gd name="T9" fmla="*/ 10 h 10"/>
                  <a:gd name="T10" fmla="*/ 2 w 22"/>
                  <a:gd name="T11" fmla="*/ 6 h 10"/>
                  <a:gd name="T12" fmla="*/ 0 w 22"/>
                  <a:gd name="T13" fmla="*/ 4 h 10"/>
                  <a:gd name="T14" fmla="*/ 0 w 22"/>
                  <a:gd name="T15" fmla="*/ 2 h 10"/>
                  <a:gd name="T16" fmla="*/ 2 w 22"/>
                  <a:gd name="T17" fmla="*/ 0 h 10"/>
                  <a:gd name="T18" fmla="*/ 20 w 22"/>
                  <a:gd name="T19" fmla="*/ 0 h 10"/>
                  <a:gd name="T20" fmla="*/ 20 w 22"/>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0"/>
                  <a:gd name="T35" fmla="*/ 22 w 2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0">
                    <a:moveTo>
                      <a:pt x="22" y="2"/>
                    </a:moveTo>
                    <a:lnTo>
                      <a:pt x="22" y="4"/>
                    </a:lnTo>
                    <a:lnTo>
                      <a:pt x="22" y="6"/>
                    </a:lnTo>
                    <a:lnTo>
                      <a:pt x="20" y="8"/>
                    </a:lnTo>
                    <a:lnTo>
                      <a:pt x="2" y="10"/>
                    </a:lnTo>
                    <a:lnTo>
                      <a:pt x="2" y="6"/>
                    </a:lnTo>
                    <a:lnTo>
                      <a:pt x="0" y="4"/>
                    </a:lnTo>
                    <a:lnTo>
                      <a:pt x="0" y="2"/>
                    </a:lnTo>
                    <a:lnTo>
                      <a:pt x="2" y="0"/>
                    </a:lnTo>
                    <a:lnTo>
                      <a:pt x="20" y="0"/>
                    </a:lnTo>
                    <a:lnTo>
                      <a:pt x="20" y="2"/>
                    </a:lnTo>
                  </a:path>
                </a:pathLst>
              </a:custGeom>
              <a:solidFill>
                <a:schemeClr val="tx2"/>
              </a:solidFill>
              <a:ln w="3175">
                <a:solidFill>
                  <a:schemeClr val="bg1"/>
                </a:solidFill>
                <a:round/>
                <a:headEnd/>
                <a:tailEnd/>
              </a:ln>
            </p:spPr>
            <p:txBody>
              <a:bodyPr/>
              <a:lstStyle/>
              <a:p>
                <a:endParaRPr lang="fr-FR" dirty="0"/>
              </a:p>
            </p:txBody>
          </p:sp>
          <p:sp>
            <p:nvSpPr>
              <p:cNvPr id="6099" name="Freeform 756"/>
              <p:cNvSpPr>
                <a:spLocks/>
              </p:cNvSpPr>
              <p:nvPr/>
            </p:nvSpPr>
            <p:spPr bwMode="auto">
              <a:xfrm>
                <a:off x="1867" y="2505"/>
                <a:ext cx="2" cy="2"/>
              </a:xfrm>
              <a:custGeom>
                <a:avLst/>
                <a:gdLst>
                  <a:gd name="T0" fmla="*/ 2 w 2"/>
                  <a:gd name="T1" fmla="*/ 0 h 2"/>
                  <a:gd name="T2" fmla="*/ 0 w 2"/>
                  <a:gd name="T3" fmla="*/ 0 h 2"/>
                  <a:gd name="T4" fmla="*/ 0 w 2"/>
                  <a:gd name="T5" fmla="*/ 2 h 2"/>
                  <a:gd name="T6" fmla="*/ 2 w 2"/>
                  <a:gd name="T7" fmla="*/ 2 h 2"/>
                  <a:gd name="T8" fmla="*/ 2 w 2"/>
                  <a:gd name="T9" fmla="*/ 2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0"/>
                    </a:lnTo>
                    <a:lnTo>
                      <a:pt x="0" y="2"/>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100" name="Freeform 757"/>
              <p:cNvSpPr>
                <a:spLocks/>
              </p:cNvSpPr>
              <p:nvPr/>
            </p:nvSpPr>
            <p:spPr bwMode="auto">
              <a:xfrm>
                <a:off x="1867" y="2505"/>
                <a:ext cx="2" cy="2"/>
              </a:xfrm>
              <a:custGeom>
                <a:avLst/>
                <a:gdLst>
                  <a:gd name="T0" fmla="*/ 2 w 2"/>
                  <a:gd name="T1" fmla="*/ 0 h 2"/>
                  <a:gd name="T2" fmla="*/ 0 w 2"/>
                  <a:gd name="T3" fmla="*/ 0 h 2"/>
                  <a:gd name="T4" fmla="*/ 0 w 2"/>
                  <a:gd name="T5" fmla="*/ 2 h 2"/>
                  <a:gd name="T6" fmla="*/ 2 w 2"/>
                  <a:gd name="T7" fmla="*/ 2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0"/>
                    </a:lnTo>
                    <a:lnTo>
                      <a:pt x="0" y="2"/>
                    </a:lnTo>
                    <a:lnTo>
                      <a:pt x="2" y="2"/>
                    </a:lnTo>
                  </a:path>
                </a:pathLst>
              </a:custGeom>
              <a:solidFill>
                <a:schemeClr val="tx2"/>
              </a:solidFill>
              <a:ln w="3175">
                <a:solidFill>
                  <a:schemeClr val="bg1"/>
                </a:solidFill>
                <a:round/>
                <a:headEnd/>
                <a:tailEnd/>
              </a:ln>
            </p:spPr>
            <p:txBody>
              <a:bodyPr/>
              <a:lstStyle/>
              <a:p>
                <a:endParaRPr lang="fr-FR" dirty="0"/>
              </a:p>
            </p:txBody>
          </p:sp>
          <p:sp>
            <p:nvSpPr>
              <p:cNvPr id="6101" name="Freeform 758"/>
              <p:cNvSpPr>
                <a:spLocks/>
              </p:cNvSpPr>
              <p:nvPr/>
            </p:nvSpPr>
            <p:spPr bwMode="auto">
              <a:xfrm>
                <a:off x="1857" y="2455"/>
                <a:ext cx="8" cy="8"/>
              </a:xfrm>
              <a:custGeom>
                <a:avLst/>
                <a:gdLst>
                  <a:gd name="T0" fmla="*/ 6 w 8"/>
                  <a:gd name="T1" fmla="*/ 0 h 8"/>
                  <a:gd name="T2" fmla="*/ 4 w 8"/>
                  <a:gd name="T3" fmla="*/ 0 h 8"/>
                  <a:gd name="T4" fmla="*/ 4 w 8"/>
                  <a:gd name="T5" fmla="*/ 2 h 8"/>
                  <a:gd name="T6" fmla="*/ 0 w 8"/>
                  <a:gd name="T7" fmla="*/ 2 h 8"/>
                  <a:gd name="T8" fmla="*/ 0 w 8"/>
                  <a:gd name="T9" fmla="*/ 4 h 8"/>
                  <a:gd name="T10" fmla="*/ 0 w 8"/>
                  <a:gd name="T11" fmla="*/ 8 h 8"/>
                  <a:gd name="T12" fmla="*/ 2 w 8"/>
                  <a:gd name="T13" fmla="*/ 8 h 8"/>
                  <a:gd name="T14" fmla="*/ 4 w 8"/>
                  <a:gd name="T15" fmla="*/ 4 h 8"/>
                  <a:gd name="T16" fmla="*/ 6 w 8"/>
                  <a:gd name="T17" fmla="*/ 4 h 8"/>
                  <a:gd name="T18" fmla="*/ 8 w 8"/>
                  <a:gd name="T19" fmla="*/ 4 h 8"/>
                  <a:gd name="T20" fmla="*/ 8 w 8"/>
                  <a:gd name="T21" fmla="*/ 2 h 8"/>
                  <a:gd name="T22" fmla="*/ 6 w 8"/>
                  <a:gd name="T23" fmla="*/ 2 h 8"/>
                  <a:gd name="T24" fmla="*/ 6 w 8"/>
                  <a:gd name="T25" fmla="*/ 2 h 8"/>
                  <a:gd name="T26" fmla="*/ 6 w 8"/>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6" y="0"/>
                    </a:moveTo>
                    <a:lnTo>
                      <a:pt x="4" y="0"/>
                    </a:lnTo>
                    <a:lnTo>
                      <a:pt x="4" y="2"/>
                    </a:lnTo>
                    <a:lnTo>
                      <a:pt x="0" y="2"/>
                    </a:lnTo>
                    <a:lnTo>
                      <a:pt x="0" y="4"/>
                    </a:lnTo>
                    <a:lnTo>
                      <a:pt x="0" y="8"/>
                    </a:lnTo>
                    <a:lnTo>
                      <a:pt x="2" y="8"/>
                    </a:lnTo>
                    <a:lnTo>
                      <a:pt x="4" y="4"/>
                    </a:lnTo>
                    <a:lnTo>
                      <a:pt x="6" y="4"/>
                    </a:lnTo>
                    <a:lnTo>
                      <a:pt x="8" y="4"/>
                    </a:lnTo>
                    <a:lnTo>
                      <a:pt x="8" y="2"/>
                    </a:lnTo>
                    <a:lnTo>
                      <a:pt x="6" y="2"/>
                    </a:lnTo>
                    <a:lnTo>
                      <a:pt x="6" y="0"/>
                    </a:lnTo>
                    <a:close/>
                  </a:path>
                </a:pathLst>
              </a:custGeom>
              <a:solidFill>
                <a:schemeClr val="tx2"/>
              </a:solidFill>
              <a:ln w="3175">
                <a:solidFill>
                  <a:schemeClr val="bg1"/>
                </a:solidFill>
                <a:round/>
                <a:headEnd/>
                <a:tailEnd/>
              </a:ln>
            </p:spPr>
            <p:txBody>
              <a:bodyPr/>
              <a:lstStyle/>
              <a:p>
                <a:endParaRPr lang="fr-FR" dirty="0"/>
              </a:p>
            </p:txBody>
          </p:sp>
          <p:sp>
            <p:nvSpPr>
              <p:cNvPr id="6102" name="Freeform 759"/>
              <p:cNvSpPr>
                <a:spLocks/>
              </p:cNvSpPr>
              <p:nvPr/>
            </p:nvSpPr>
            <p:spPr bwMode="auto">
              <a:xfrm>
                <a:off x="1857" y="2455"/>
                <a:ext cx="8" cy="8"/>
              </a:xfrm>
              <a:custGeom>
                <a:avLst/>
                <a:gdLst>
                  <a:gd name="T0" fmla="*/ 6 w 8"/>
                  <a:gd name="T1" fmla="*/ 0 h 8"/>
                  <a:gd name="T2" fmla="*/ 4 w 8"/>
                  <a:gd name="T3" fmla="*/ 0 h 8"/>
                  <a:gd name="T4" fmla="*/ 4 w 8"/>
                  <a:gd name="T5" fmla="*/ 2 h 8"/>
                  <a:gd name="T6" fmla="*/ 0 w 8"/>
                  <a:gd name="T7" fmla="*/ 2 h 8"/>
                  <a:gd name="T8" fmla="*/ 0 w 8"/>
                  <a:gd name="T9" fmla="*/ 4 h 8"/>
                  <a:gd name="T10" fmla="*/ 0 w 8"/>
                  <a:gd name="T11" fmla="*/ 8 h 8"/>
                  <a:gd name="T12" fmla="*/ 2 w 8"/>
                  <a:gd name="T13" fmla="*/ 8 h 8"/>
                  <a:gd name="T14" fmla="*/ 4 w 8"/>
                  <a:gd name="T15" fmla="*/ 4 h 8"/>
                  <a:gd name="T16" fmla="*/ 6 w 8"/>
                  <a:gd name="T17" fmla="*/ 4 h 8"/>
                  <a:gd name="T18" fmla="*/ 8 w 8"/>
                  <a:gd name="T19" fmla="*/ 4 h 8"/>
                  <a:gd name="T20" fmla="*/ 8 w 8"/>
                  <a:gd name="T21" fmla="*/ 2 h 8"/>
                  <a:gd name="T22" fmla="*/ 6 w 8"/>
                  <a:gd name="T23" fmla="*/ 2 h 8"/>
                  <a:gd name="T24" fmla="*/ 6 w 8"/>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8"/>
                  <a:gd name="T41" fmla="*/ 8 w 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8">
                    <a:moveTo>
                      <a:pt x="6" y="0"/>
                    </a:moveTo>
                    <a:lnTo>
                      <a:pt x="4" y="0"/>
                    </a:lnTo>
                    <a:lnTo>
                      <a:pt x="4" y="2"/>
                    </a:lnTo>
                    <a:lnTo>
                      <a:pt x="0" y="2"/>
                    </a:lnTo>
                    <a:lnTo>
                      <a:pt x="0" y="4"/>
                    </a:lnTo>
                    <a:lnTo>
                      <a:pt x="0" y="8"/>
                    </a:lnTo>
                    <a:lnTo>
                      <a:pt x="2" y="8"/>
                    </a:lnTo>
                    <a:lnTo>
                      <a:pt x="4" y="4"/>
                    </a:lnTo>
                    <a:lnTo>
                      <a:pt x="6" y="4"/>
                    </a:lnTo>
                    <a:lnTo>
                      <a:pt x="8" y="4"/>
                    </a:lnTo>
                    <a:lnTo>
                      <a:pt x="8" y="2"/>
                    </a:lnTo>
                    <a:lnTo>
                      <a:pt x="6" y="2"/>
                    </a:lnTo>
                  </a:path>
                </a:pathLst>
              </a:custGeom>
              <a:solidFill>
                <a:schemeClr val="tx2"/>
              </a:solidFill>
              <a:ln w="3175">
                <a:solidFill>
                  <a:schemeClr val="bg1"/>
                </a:solidFill>
                <a:round/>
                <a:headEnd/>
                <a:tailEnd/>
              </a:ln>
            </p:spPr>
            <p:txBody>
              <a:bodyPr/>
              <a:lstStyle/>
              <a:p>
                <a:endParaRPr lang="fr-FR" dirty="0"/>
              </a:p>
            </p:txBody>
          </p:sp>
          <p:sp>
            <p:nvSpPr>
              <p:cNvPr id="6103" name="Freeform 760"/>
              <p:cNvSpPr>
                <a:spLocks/>
              </p:cNvSpPr>
              <p:nvPr/>
            </p:nvSpPr>
            <p:spPr bwMode="auto">
              <a:xfrm>
                <a:off x="4875" y="1943"/>
                <a:ext cx="92" cy="84"/>
              </a:xfrm>
              <a:custGeom>
                <a:avLst/>
                <a:gdLst>
                  <a:gd name="T0" fmla="*/ 82 w 92"/>
                  <a:gd name="T1" fmla="*/ 26 h 84"/>
                  <a:gd name="T2" fmla="*/ 80 w 92"/>
                  <a:gd name="T3" fmla="*/ 36 h 84"/>
                  <a:gd name="T4" fmla="*/ 84 w 92"/>
                  <a:gd name="T5" fmla="*/ 42 h 84"/>
                  <a:gd name="T6" fmla="*/ 88 w 92"/>
                  <a:gd name="T7" fmla="*/ 46 h 84"/>
                  <a:gd name="T8" fmla="*/ 90 w 92"/>
                  <a:gd name="T9" fmla="*/ 48 h 84"/>
                  <a:gd name="T10" fmla="*/ 78 w 92"/>
                  <a:gd name="T11" fmla="*/ 52 h 84"/>
                  <a:gd name="T12" fmla="*/ 76 w 92"/>
                  <a:gd name="T13" fmla="*/ 54 h 84"/>
                  <a:gd name="T14" fmla="*/ 66 w 92"/>
                  <a:gd name="T15" fmla="*/ 54 h 84"/>
                  <a:gd name="T16" fmla="*/ 56 w 92"/>
                  <a:gd name="T17" fmla="*/ 66 h 84"/>
                  <a:gd name="T18" fmla="*/ 52 w 92"/>
                  <a:gd name="T19" fmla="*/ 74 h 84"/>
                  <a:gd name="T20" fmla="*/ 28 w 92"/>
                  <a:gd name="T21" fmla="*/ 62 h 84"/>
                  <a:gd name="T22" fmla="*/ 22 w 92"/>
                  <a:gd name="T23" fmla="*/ 66 h 84"/>
                  <a:gd name="T24" fmla="*/ 16 w 92"/>
                  <a:gd name="T25" fmla="*/ 62 h 84"/>
                  <a:gd name="T26" fmla="*/ 8 w 92"/>
                  <a:gd name="T27" fmla="*/ 66 h 84"/>
                  <a:gd name="T28" fmla="*/ 16 w 92"/>
                  <a:gd name="T29" fmla="*/ 72 h 84"/>
                  <a:gd name="T30" fmla="*/ 20 w 92"/>
                  <a:gd name="T31" fmla="*/ 78 h 84"/>
                  <a:gd name="T32" fmla="*/ 12 w 92"/>
                  <a:gd name="T33" fmla="*/ 80 h 84"/>
                  <a:gd name="T34" fmla="*/ 6 w 92"/>
                  <a:gd name="T35" fmla="*/ 84 h 84"/>
                  <a:gd name="T36" fmla="*/ 4 w 92"/>
                  <a:gd name="T37" fmla="*/ 82 h 84"/>
                  <a:gd name="T38" fmla="*/ 0 w 92"/>
                  <a:gd name="T39" fmla="*/ 68 h 84"/>
                  <a:gd name="T40" fmla="*/ 4 w 92"/>
                  <a:gd name="T41" fmla="*/ 60 h 84"/>
                  <a:gd name="T42" fmla="*/ 10 w 92"/>
                  <a:gd name="T43" fmla="*/ 54 h 84"/>
                  <a:gd name="T44" fmla="*/ 10 w 92"/>
                  <a:gd name="T45" fmla="*/ 48 h 84"/>
                  <a:gd name="T46" fmla="*/ 18 w 92"/>
                  <a:gd name="T47" fmla="*/ 48 h 84"/>
                  <a:gd name="T48" fmla="*/ 24 w 92"/>
                  <a:gd name="T49" fmla="*/ 44 h 84"/>
                  <a:gd name="T50" fmla="*/ 26 w 92"/>
                  <a:gd name="T51" fmla="*/ 36 h 84"/>
                  <a:gd name="T52" fmla="*/ 28 w 92"/>
                  <a:gd name="T53" fmla="*/ 8 h 84"/>
                  <a:gd name="T54" fmla="*/ 32 w 92"/>
                  <a:gd name="T55" fmla="*/ 2 h 84"/>
                  <a:gd name="T56" fmla="*/ 34 w 92"/>
                  <a:gd name="T57" fmla="*/ 2 h 84"/>
                  <a:gd name="T58" fmla="*/ 50 w 92"/>
                  <a:gd name="T59" fmla="*/ 22 h 84"/>
                  <a:gd name="T60" fmla="*/ 68 w 92"/>
                  <a:gd name="T61" fmla="*/ 30 h 84"/>
                  <a:gd name="T62" fmla="*/ 72 w 92"/>
                  <a:gd name="T63" fmla="*/ 34 h 84"/>
                  <a:gd name="T64" fmla="*/ 76 w 92"/>
                  <a:gd name="T65" fmla="*/ 3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84"/>
                  <a:gd name="T101" fmla="*/ 92 w 92"/>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84">
                    <a:moveTo>
                      <a:pt x="78" y="30"/>
                    </a:moveTo>
                    <a:lnTo>
                      <a:pt x="82" y="26"/>
                    </a:lnTo>
                    <a:lnTo>
                      <a:pt x="84" y="28"/>
                    </a:lnTo>
                    <a:lnTo>
                      <a:pt x="80" y="36"/>
                    </a:lnTo>
                    <a:lnTo>
                      <a:pt x="82" y="40"/>
                    </a:lnTo>
                    <a:lnTo>
                      <a:pt x="84" y="42"/>
                    </a:lnTo>
                    <a:lnTo>
                      <a:pt x="84" y="46"/>
                    </a:lnTo>
                    <a:lnTo>
                      <a:pt x="88" y="46"/>
                    </a:lnTo>
                    <a:lnTo>
                      <a:pt x="92" y="44"/>
                    </a:lnTo>
                    <a:lnTo>
                      <a:pt x="90" y="48"/>
                    </a:lnTo>
                    <a:lnTo>
                      <a:pt x="80" y="52"/>
                    </a:lnTo>
                    <a:lnTo>
                      <a:pt x="78" y="52"/>
                    </a:lnTo>
                    <a:lnTo>
                      <a:pt x="76" y="52"/>
                    </a:lnTo>
                    <a:lnTo>
                      <a:pt x="76" y="54"/>
                    </a:lnTo>
                    <a:lnTo>
                      <a:pt x="70" y="54"/>
                    </a:lnTo>
                    <a:lnTo>
                      <a:pt x="66" y="54"/>
                    </a:lnTo>
                    <a:lnTo>
                      <a:pt x="62" y="56"/>
                    </a:lnTo>
                    <a:lnTo>
                      <a:pt x="56" y="66"/>
                    </a:lnTo>
                    <a:lnTo>
                      <a:pt x="54" y="72"/>
                    </a:lnTo>
                    <a:lnTo>
                      <a:pt x="52" y="74"/>
                    </a:lnTo>
                    <a:lnTo>
                      <a:pt x="32" y="62"/>
                    </a:lnTo>
                    <a:lnTo>
                      <a:pt x="28" y="62"/>
                    </a:lnTo>
                    <a:lnTo>
                      <a:pt x="24" y="62"/>
                    </a:lnTo>
                    <a:lnTo>
                      <a:pt x="22" y="66"/>
                    </a:lnTo>
                    <a:lnTo>
                      <a:pt x="18" y="64"/>
                    </a:lnTo>
                    <a:lnTo>
                      <a:pt x="16" y="62"/>
                    </a:lnTo>
                    <a:lnTo>
                      <a:pt x="10" y="62"/>
                    </a:lnTo>
                    <a:lnTo>
                      <a:pt x="8" y="66"/>
                    </a:lnTo>
                    <a:lnTo>
                      <a:pt x="10" y="70"/>
                    </a:lnTo>
                    <a:lnTo>
                      <a:pt x="16" y="72"/>
                    </a:lnTo>
                    <a:lnTo>
                      <a:pt x="22" y="76"/>
                    </a:lnTo>
                    <a:lnTo>
                      <a:pt x="20" y="78"/>
                    </a:lnTo>
                    <a:lnTo>
                      <a:pt x="14" y="78"/>
                    </a:lnTo>
                    <a:lnTo>
                      <a:pt x="12" y="80"/>
                    </a:lnTo>
                    <a:lnTo>
                      <a:pt x="10" y="82"/>
                    </a:lnTo>
                    <a:lnTo>
                      <a:pt x="6" y="84"/>
                    </a:lnTo>
                    <a:lnTo>
                      <a:pt x="4" y="84"/>
                    </a:lnTo>
                    <a:lnTo>
                      <a:pt x="4" y="82"/>
                    </a:lnTo>
                    <a:lnTo>
                      <a:pt x="6" y="72"/>
                    </a:lnTo>
                    <a:lnTo>
                      <a:pt x="0" y="68"/>
                    </a:lnTo>
                    <a:lnTo>
                      <a:pt x="2" y="62"/>
                    </a:lnTo>
                    <a:lnTo>
                      <a:pt x="4" y="60"/>
                    </a:lnTo>
                    <a:lnTo>
                      <a:pt x="8" y="58"/>
                    </a:lnTo>
                    <a:lnTo>
                      <a:pt x="10" y="54"/>
                    </a:lnTo>
                    <a:lnTo>
                      <a:pt x="12" y="50"/>
                    </a:lnTo>
                    <a:lnTo>
                      <a:pt x="10" y="48"/>
                    </a:lnTo>
                    <a:lnTo>
                      <a:pt x="10" y="46"/>
                    </a:lnTo>
                    <a:lnTo>
                      <a:pt x="18" y="48"/>
                    </a:lnTo>
                    <a:lnTo>
                      <a:pt x="24" y="48"/>
                    </a:lnTo>
                    <a:lnTo>
                      <a:pt x="24" y="44"/>
                    </a:lnTo>
                    <a:lnTo>
                      <a:pt x="24" y="38"/>
                    </a:lnTo>
                    <a:lnTo>
                      <a:pt x="26" y="36"/>
                    </a:lnTo>
                    <a:lnTo>
                      <a:pt x="30" y="16"/>
                    </a:lnTo>
                    <a:lnTo>
                      <a:pt x="28" y="8"/>
                    </a:lnTo>
                    <a:lnTo>
                      <a:pt x="28" y="4"/>
                    </a:lnTo>
                    <a:lnTo>
                      <a:pt x="32" y="2"/>
                    </a:lnTo>
                    <a:lnTo>
                      <a:pt x="32" y="0"/>
                    </a:lnTo>
                    <a:lnTo>
                      <a:pt x="34" y="2"/>
                    </a:lnTo>
                    <a:lnTo>
                      <a:pt x="36" y="4"/>
                    </a:lnTo>
                    <a:lnTo>
                      <a:pt x="50" y="22"/>
                    </a:lnTo>
                    <a:lnTo>
                      <a:pt x="62" y="28"/>
                    </a:lnTo>
                    <a:lnTo>
                      <a:pt x="68" y="30"/>
                    </a:lnTo>
                    <a:lnTo>
                      <a:pt x="70" y="32"/>
                    </a:lnTo>
                    <a:lnTo>
                      <a:pt x="72" y="34"/>
                    </a:lnTo>
                    <a:lnTo>
                      <a:pt x="76" y="32"/>
                    </a:lnTo>
                    <a:lnTo>
                      <a:pt x="76" y="30"/>
                    </a:lnTo>
                    <a:lnTo>
                      <a:pt x="78" y="30"/>
                    </a:lnTo>
                    <a:close/>
                  </a:path>
                </a:pathLst>
              </a:custGeom>
              <a:solidFill>
                <a:schemeClr val="tx2"/>
              </a:solidFill>
              <a:ln w="3175">
                <a:solidFill>
                  <a:schemeClr val="bg1"/>
                </a:solidFill>
                <a:round/>
                <a:headEnd/>
                <a:tailEnd/>
              </a:ln>
            </p:spPr>
            <p:txBody>
              <a:bodyPr/>
              <a:lstStyle/>
              <a:p>
                <a:endParaRPr lang="fr-FR" dirty="0"/>
              </a:p>
            </p:txBody>
          </p:sp>
          <p:sp>
            <p:nvSpPr>
              <p:cNvPr id="6104" name="Freeform 761"/>
              <p:cNvSpPr>
                <a:spLocks/>
              </p:cNvSpPr>
              <p:nvPr/>
            </p:nvSpPr>
            <p:spPr bwMode="auto">
              <a:xfrm>
                <a:off x="4875" y="1943"/>
                <a:ext cx="92" cy="84"/>
              </a:xfrm>
              <a:custGeom>
                <a:avLst/>
                <a:gdLst>
                  <a:gd name="T0" fmla="*/ 82 w 92"/>
                  <a:gd name="T1" fmla="*/ 26 h 84"/>
                  <a:gd name="T2" fmla="*/ 80 w 92"/>
                  <a:gd name="T3" fmla="*/ 36 h 84"/>
                  <a:gd name="T4" fmla="*/ 84 w 92"/>
                  <a:gd name="T5" fmla="*/ 42 h 84"/>
                  <a:gd name="T6" fmla="*/ 88 w 92"/>
                  <a:gd name="T7" fmla="*/ 46 h 84"/>
                  <a:gd name="T8" fmla="*/ 90 w 92"/>
                  <a:gd name="T9" fmla="*/ 48 h 84"/>
                  <a:gd name="T10" fmla="*/ 78 w 92"/>
                  <a:gd name="T11" fmla="*/ 52 h 84"/>
                  <a:gd name="T12" fmla="*/ 76 w 92"/>
                  <a:gd name="T13" fmla="*/ 54 h 84"/>
                  <a:gd name="T14" fmla="*/ 66 w 92"/>
                  <a:gd name="T15" fmla="*/ 54 h 84"/>
                  <a:gd name="T16" fmla="*/ 56 w 92"/>
                  <a:gd name="T17" fmla="*/ 66 h 84"/>
                  <a:gd name="T18" fmla="*/ 52 w 92"/>
                  <a:gd name="T19" fmla="*/ 74 h 84"/>
                  <a:gd name="T20" fmla="*/ 28 w 92"/>
                  <a:gd name="T21" fmla="*/ 62 h 84"/>
                  <a:gd name="T22" fmla="*/ 22 w 92"/>
                  <a:gd name="T23" fmla="*/ 66 h 84"/>
                  <a:gd name="T24" fmla="*/ 16 w 92"/>
                  <a:gd name="T25" fmla="*/ 62 h 84"/>
                  <a:gd name="T26" fmla="*/ 8 w 92"/>
                  <a:gd name="T27" fmla="*/ 66 h 84"/>
                  <a:gd name="T28" fmla="*/ 16 w 92"/>
                  <a:gd name="T29" fmla="*/ 72 h 84"/>
                  <a:gd name="T30" fmla="*/ 20 w 92"/>
                  <a:gd name="T31" fmla="*/ 78 h 84"/>
                  <a:gd name="T32" fmla="*/ 12 w 92"/>
                  <a:gd name="T33" fmla="*/ 80 h 84"/>
                  <a:gd name="T34" fmla="*/ 6 w 92"/>
                  <a:gd name="T35" fmla="*/ 84 h 84"/>
                  <a:gd name="T36" fmla="*/ 4 w 92"/>
                  <a:gd name="T37" fmla="*/ 82 h 84"/>
                  <a:gd name="T38" fmla="*/ 0 w 92"/>
                  <a:gd name="T39" fmla="*/ 68 h 84"/>
                  <a:gd name="T40" fmla="*/ 4 w 92"/>
                  <a:gd name="T41" fmla="*/ 60 h 84"/>
                  <a:gd name="T42" fmla="*/ 10 w 92"/>
                  <a:gd name="T43" fmla="*/ 54 h 84"/>
                  <a:gd name="T44" fmla="*/ 10 w 92"/>
                  <a:gd name="T45" fmla="*/ 48 h 84"/>
                  <a:gd name="T46" fmla="*/ 18 w 92"/>
                  <a:gd name="T47" fmla="*/ 48 h 84"/>
                  <a:gd name="T48" fmla="*/ 24 w 92"/>
                  <a:gd name="T49" fmla="*/ 44 h 84"/>
                  <a:gd name="T50" fmla="*/ 26 w 92"/>
                  <a:gd name="T51" fmla="*/ 36 h 84"/>
                  <a:gd name="T52" fmla="*/ 28 w 92"/>
                  <a:gd name="T53" fmla="*/ 8 h 84"/>
                  <a:gd name="T54" fmla="*/ 32 w 92"/>
                  <a:gd name="T55" fmla="*/ 2 h 84"/>
                  <a:gd name="T56" fmla="*/ 34 w 92"/>
                  <a:gd name="T57" fmla="*/ 2 h 84"/>
                  <a:gd name="T58" fmla="*/ 50 w 92"/>
                  <a:gd name="T59" fmla="*/ 22 h 84"/>
                  <a:gd name="T60" fmla="*/ 68 w 92"/>
                  <a:gd name="T61" fmla="*/ 30 h 84"/>
                  <a:gd name="T62" fmla="*/ 72 w 92"/>
                  <a:gd name="T63" fmla="*/ 34 h 84"/>
                  <a:gd name="T64" fmla="*/ 76 w 92"/>
                  <a:gd name="T65" fmla="*/ 3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84"/>
                  <a:gd name="T101" fmla="*/ 92 w 92"/>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84">
                    <a:moveTo>
                      <a:pt x="78" y="30"/>
                    </a:moveTo>
                    <a:lnTo>
                      <a:pt x="82" y="26"/>
                    </a:lnTo>
                    <a:lnTo>
                      <a:pt x="84" y="28"/>
                    </a:lnTo>
                    <a:lnTo>
                      <a:pt x="80" y="36"/>
                    </a:lnTo>
                    <a:lnTo>
                      <a:pt x="82" y="40"/>
                    </a:lnTo>
                    <a:lnTo>
                      <a:pt x="84" y="42"/>
                    </a:lnTo>
                    <a:lnTo>
                      <a:pt x="84" y="46"/>
                    </a:lnTo>
                    <a:lnTo>
                      <a:pt x="88" y="46"/>
                    </a:lnTo>
                    <a:lnTo>
                      <a:pt x="92" y="44"/>
                    </a:lnTo>
                    <a:lnTo>
                      <a:pt x="90" y="48"/>
                    </a:lnTo>
                    <a:lnTo>
                      <a:pt x="80" y="52"/>
                    </a:lnTo>
                    <a:lnTo>
                      <a:pt x="78" y="52"/>
                    </a:lnTo>
                    <a:lnTo>
                      <a:pt x="76" y="52"/>
                    </a:lnTo>
                    <a:lnTo>
                      <a:pt x="76" y="54"/>
                    </a:lnTo>
                    <a:lnTo>
                      <a:pt x="70" y="54"/>
                    </a:lnTo>
                    <a:lnTo>
                      <a:pt x="66" y="54"/>
                    </a:lnTo>
                    <a:lnTo>
                      <a:pt x="62" y="56"/>
                    </a:lnTo>
                    <a:lnTo>
                      <a:pt x="56" y="66"/>
                    </a:lnTo>
                    <a:lnTo>
                      <a:pt x="54" y="72"/>
                    </a:lnTo>
                    <a:lnTo>
                      <a:pt x="52" y="74"/>
                    </a:lnTo>
                    <a:lnTo>
                      <a:pt x="32" y="62"/>
                    </a:lnTo>
                    <a:lnTo>
                      <a:pt x="28" y="62"/>
                    </a:lnTo>
                    <a:lnTo>
                      <a:pt x="24" y="62"/>
                    </a:lnTo>
                    <a:lnTo>
                      <a:pt x="22" y="66"/>
                    </a:lnTo>
                    <a:lnTo>
                      <a:pt x="18" y="64"/>
                    </a:lnTo>
                    <a:lnTo>
                      <a:pt x="16" y="62"/>
                    </a:lnTo>
                    <a:lnTo>
                      <a:pt x="10" y="62"/>
                    </a:lnTo>
                    <a:lnTo>
                      <a:pt x="8" y="66"/>
                    </a:lnTo>
                    <a:lnTo>
                      <a:pt x="10" y="70"/>
                    </a:lnTo>
                    <a:lnTo>
                      <a:pt x="16" y="72"/>
                    </a:lnTo>
                    <a:lnTo>
                      <a:pt x="22" y="76"/>
                    </a:lnTo>
                    <a:lnTo>
                      <a:pt x="20" y="78"/>
                    </a:lnTo>
                    <a:lnTo>
                      <a:pt x="14" y="78"/>
                    </a:lnTo>
                    <a:lnTo>
                      <a:pt x="12" y="80"/>
                    </a:lnTo>
                    <a:lnTo>
                      <a:pt x="10" y="82"/>
                    </a:lnTo>
                    <a:lnTo>
                      <a:pt x="6" y="84"/>
                    </a:lnTo>
                    <a:lnTo>
                      <a:pt x="4" y="84"/>
                    </a:lnTo>
                    <a:lnTo>
                      <a:pt x="4" y="82"/>
                    </a:lnTo>
                    <a:lnTo>
                      <a:pt x="6" y="72"/>
                    </a:lnTo>
                    <a:lnTo>
                      <a:pt x="0" y="68"/>
                    </a:lnTo>
                    <a:lnTo>
                      <a:pt x="2" y="62"/>
                    </a:lnTo>
                    <a:lnTo>
                      <a:pt x="4" y="60"/>
                    </a:lnTo>
                    <a:lnTo>
                      <a:pt x="8" y="58"/>
                    </a:lnTo>
                    <a:lnTo>
                      <a:pt x="10" y="54"/>
                    </a:lnTo>
                    <a:lnTo>
                      <a:pt x="12" y="50"/>
                    </a:lnTo>
                    <a:lnTo>
                      <a:pt x="10" y="48"/>
                    </a:lnTo>
                    <a:lnTo>
                      <a:pt x="10" y="46"/>
                    </a:lnTo>
                    <a:lnTo>
                      <a:pt x="18" y="48"/>
                    </a:lnTo>
                    <a:lnTo>
                      <a:pt x="24" y="48"/>
                    </a:lnTo>
                    <a:lnTo>
                      <a:pt x="24" y="44"/>
                    </a:lnTo>
                    <a:lnTo>
                      <a:pt x="24" y="38"/>
                    </a:lnTo>
                    <a:lnTo>
                      <a:pt x="26" y="36"/>
                    </a:lnTo>
                    <a:lnTo>
                      <a:pt x="30" y="16"/>
                    </a:lnTo>
                    <a:lnTo>
                      <a:pt x="28" y="8"/>
                    </a:lnTo>
                    <a:lnTo>
                      <a:pt x="28" y="4"/>
                    </a:lnTo>
                    <a:lnTo>
                      <a:pt x="32" y="2"/>
                    </a:lnTo>
                    <a:lnTo>
                      <a:pt x="32" y="0"/>
                    </a:lnTo>
                    <a:lnTo>
                      <a:pt x="34" y="2"/>
                    </a:lnTo>
                    <a:lnTo>
                      <a:pt x="36" y="4"/>
                    </a:lnTo>
                    <a:lnTo>
                      <a:pt x="50" y="22"/>
                    </a:lnTo>
                    <a:lnTo>
                      <a:pt x="62" y="28"/>
                    </a:lnTo>
                    <a:lnTo>
                      <a:pt x="68" y="30"/>
                    </a:lnTo>
                    <a:lnTo>
                      <a:pt x="70" y="32"/>
                    </a:lnTo>
                    <a:lnTo>
                      <a:pt x="72" y="34"/>
                    </a:lnTo>
                    <a:lnTo>
                      <a:pt x="76" y="32"/>
                    </a:lnTo>
                    <a:lnTo>
                      <a:pt x="76" y="30"/>
                    </a:lnTo>
                  </a:path>
                </a:pathLst>
              </a:custGeom>
              <a:solidFill>
                <a:schemeClr val="tx2"/>
              </a:solidFill>
              <a:ln w="3175">
                <a:solidFill>
                  <a:schemeClr val="bg1"/>
                </a:solidFill>
                <a:round/>
                <a:headEnd/>
                <a:tailEnd/>
              </a:ln>
            </p:spPr>
            <p:txBody>
              <a:bodyPr/>
              <a:lstStyle/>
              <a:p>
                <a:endParaRPr lang="fr-FR" dirty="0"/>
              </a:p>
            </p:txBody>
          </p:sp>
          <p:sp>
            <p:nvSpPr>
              <p:cNvPr id="6105" name="Freeform 762"/>
              <p:cNvSpPr>
                <a:spLocks/>
              </p:cNvSpPr>
              <p:nvPr/>
            </p:nvSpPr>
            <p:spPr bwMode="auto">
              <a:xfrm>
                <a:off x="4895" y="1949"/>
                <a:ext cx="4" cy="2"/>
              </a:xfrm>
              <a:custGeom>
                <a:avLst/>
                <a:gdLst>
                  <a:gd name="T0" fmla="*/ 2 w 4"/>
                  <a:gd name="T1" fmla="*/ 0 h 2"/>
                  <a:gd name="T2" fmla="*/ 0 w 4"/>
                  <a:gd name="T3" fmla="*/ 2 h 2"/>
                  <a:gd name="T4" fmla="*/ 2 w 4"/>
                  <a:gd name="T5" fmla="*/ 2 h 2"/>
                  <a:gd name="T6" fmla="*/ 4 w 4"/>
                  <a:gd name="T7" fmla="*/ 0 h 2"/>
                  <a:gd name="T8" fmla="*/ 4 w 4"/>
                  <a:gd name="T9" fmla="*/ 0 h 2"/>
                  <a:gd name="T10" fmla="*/ 2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0"/>
                    </a:moveTo>
                    <a:lnTo>
                      <a:pt x="0" y="2"/>
                    </a:lnTo>
                    <a:lnTo>
                      <a:pt x="2" y="2"/>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106" name="Freeform 763"/>
              <p:cNvSpPr>
                <a:spLocks/>
              </p:cNvSpPr>
              <p:nvPr/>
            </p:nvSpPr>
            <p:spPr bwMode="auto">
              <a:xfrm>
                <a:off x="4895" y="1949"/>
                <a:ext cx="4" cy="2"/>
              </a:xfrm>
              <a:custGeom>
                <a:avLst/>
                <a:gdLst>
                  <a:gd name="T0" fmla="*/ 2 w 4"/>
                  <a:gd name="T1" fmla="*/ 0 h 2"/>
                  <a:gd name="T2" fmla="*/ 0 w 4"/>
                  <a:gd name="T3" fmla="*/ 2 h 2"/>
                  <a:gd name="T4" fmla="*/ 2 w 4"/>
                  <a:gd name="T5" fmla="*/ 2 h 2"/>
                  <a:gd name="T6" fmla="*/ 4 w 4"/>
                  <a:gd name="T7" fmla="*/ 0 h 2"/>
                  <a:gd name="T8" fmla="*/ 4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lnTo>
                      <a:pt x="0" y="2"/>
                    </a:lnTo>
                    <a:lnTo>
                      <a:pt x="2" y="2"/>
                    </a:lnTo>
                    <a:lnTo>
                      <a:pt x="4" y="0"/>
                    </a:lnTo>
                  </a:path>
                </a:pathLst>
              </a:custGeom>
              <a:solidFill>
                <a:schemeClr val="tx2"/>
              </a:solidFill>
              <a:ln w="3175">
                <a:solidFill>
                  <a:schemeClr val="bg1"/>
                </a:solidFill>
                <a:round/>
                <a:headEnd/>
                <a:tailEnd/>
              </a:ln>
            </p:spPr>
            <p:txBody>
              <a:bodyPr/>
              <a:lstStyle/>
              <a:p>
                <a:endParaRPr lang="fr-FR" dirty="0"/>
              </a:p>
            </p:txBody>
          </p:sp>
          <p:sp>
            <p:nvSpPr>
              <p:cNvPr id="6107" name="Freeform 764"/>
              <p:cNvSpPr>
                <a:spLocks/>
              </p:cNvSpPr>
              <p:nvPr/>
            </p:nvSpPr>
            <p:spPr bwMode="auto">
              <a:xfrm>
                <a:off x="4743" y="2027"/>
                <a:ext cx="166" cy="149"/>
              </a:xfrm>
              <a:custGeom>
                <a:avLst/>
                <a:gdLst>
                  <a:gd name="T0" fmla="*/ 158 w 166"/>
                  <a:gd name="T1" fmla="*/ 2 h 149"/>
                  <a:gd name="T2" fmla="*/ 162 w 166"/>
                  <a:gd name="T3" fmla="*/ 21 h 149"/>
                  <a:gd name="T4" fmla="*/ 166 w 166"/>
                  <a:gd name="T5" fmla="*/ 41 h 149"/>
                  <a:gd name="T6" fmla="*/ 162 w 166"/>
                  <a:gd name="T7" fmla="*/ 47 h 149"/>
                  <a:gd name="T8" fmla="*/ 156 w 166"/>
                  <a:gd name="T9" fmla="*/ 59 h 149"/>
                  <a:gd name="T10" fmla="*/ 152 w 166"/>
                  <a:gd name="T11" fmla="*/ 85 h 149"/>
                  <a:gd name="T12" fmla="*/ 146 w 166"/>
                  <a:gd name="T13" fmla="*/ 103 h 149"/>
                  <a:gd name="T14" fmla="*/ 146 w 166"/>
                  <a:gd name="T15" fmla="*/ 111 h 149"/>
                  <a:gd name="T16" fmla="*/ 134 w 166"/>
                  <a:gd name="T17" fmla="*/ 121 h 149"/>
                  <a:gd name="T18" fmla="*/ 138 w 166"/>
                  <a:gd name="T19" fmla="*/ 109 h 149"/>
                  <a:gd name="T20" fmla="*/ 132 w 166"/>
                  <a:gd name="T21" fmla="*/ 119 h 149"/>
                  <a:gd name="T22" fmla="*/ 124 w 166"/>
                  <a:gd name="T23" fmla="*/ 119 h 149"/>
                  <a:gd name="T24" fmla="*/ 118 w 166"/>
                  <a:gd name="T25" fmla="*/ 127 h 149"/>
                  <a:gd name="T26" fmla="*/ 116 w 166"/>
                  <a:gd name="T27" fmla="*/ 121 h 149"/>
                  <a:gd name="T28" fmla="*/ 92 w 166"/>
                  <a:gd name="T29" fmla="*/ 129 h 149"/>
                  <a:gd name="T30" fmla="*/ 92 w 166"/>
                  <a:gd name="T31" fmla="*/ 125 h 149"/>
                  <a:gd name="T32" fmla="*/ 88 w 166"/>
                  <a:gd name="T33" fmla="*/ 121 h 149"/>
                  <a:gd name="T34" fmla="*/ 90 w 166"/>
                  <a:gd name="T35" fmla="*/ 135 h 149"/>
                  <a:gd name="T36" fmla="*/ 84 w 166"/>
                  <a:gd name="T37" fmla="*/ 135 h 149"/>
                  <a:gd name="T38" fmla="*/ 72 w 166"/>
                  <a:gd name="T39" fmla="*/ 149 h 149"/>
                  <a:gd name="T40" fmla="*/ 64 w 166"/>
                  <a:gd name="T41" fmla="*/ 143 h 149"/>
                  <a:gd name="T42" fmla="*/ 68 w 166"/>
                  <a:gd name="T43" fmla="*/ 129 h 149"/>
                  <a:gd name="T44" fmla="*/ 62 w 166"/>
                  <a:gd name="T45" fmla="*/ 129 h 149"/>
                  <a:gd name="T46" fmla="*/ 44 w 166"/>
                  <a:gd name="T47" fmla="*/ 131 h 149"/>
                  <a:gd name="T48" fmla="*/ 22 w 166"/>
                  <a:gd name="T49" fmla="*/ 133 h 149"/>
                  <a:gd name="T50" fmla="*/ 12 w 166"/>
                  <a:gd name="T51" fmla="*/ 139 h 149"/>
                  <a:gd name="T52" fmla="*/ 4 w 166"/>
                  <a:gd name="T53" fmla="*/ 141 h 149"/>
                  <a:gd name="T54" fmla="*/ 6 w 166"/>
                  <a:gd name="T55" fmla="*/ 131 h 149"/>
                  <a:gd name="T56" fmla="*/ 24 w 166"/>
                  <a:gd name="T57" fmla="*/ 117 h 149"/>
                  <a:gd name="T58" fmla="*/ 36 w 166"/>
                  <a:gd name="T59" fmla="*/ 113 h 149"/>
                  <a:gd name="T60" fmla="*/ 70 w 166"/>
                  <a:gd name="T61" fmla="*/ 113 h 149"/>
                  <a:gd name="T62" fmla="*/ 76 w 166"/>
                  <a:gd name="T63" fmla="*/ 99 h 149"/>
                  <a:gd name="T64" fmla="*/ 88 w 166"/>
                  <a:gd name="T65" fmla="*/ 79 h 149"/>
                  <a:gd name="T66" fmla="*/ 94 w 166"/>
                  <a:gd name="T67" fmla="*/ 79 h 149"/>
                  <a:gd name="T68" fmla="*/ 90 w 166"/>
                  <a:gd name="T69" fmla="*/ 83 h 149"/>
                  <a:gd name="T70" fmla="*/ 96 w 166"/>
                  <a:gd name="T71" fmla="*/ 89 h 149"/>
                  <a:gd name="T72" fmla="*/ 114 w 166"/>
                  <a:gd name="T73" fmla="*/ 75 h 149"/>
                  <a:gd name="T74" fmla="*/ 128 w 166"/>
                  <a:gd name="T75" fmla="*/ 63 h 149"/>
                  <a:gd name="T76" fmla="*/ 132 w 166"/>
                  <a:gd name="T77" fmla="*/ 29 h 149"/>
                  <a:gd name="T78" fmla="*/ 136 w 166"/>
                  <a:gd name="T79" fmla="*/ 13 h 149"/>
                  <a:gd name="T80" fmla="*/ 140 w 166"/>
                  <a:gd name="T81" fmla="*/ 5 h 149"/>
                  <a:gd name="T82" fmla="*/ 146 w 166"/>
                  <a:gd name="T83" fmla="*/ 9 h 149"/>
                  <a:gd name="T84" fmla="*/ 150 w 166"/>
                  <a:gd name="T85" fmla="*/ 9 h 149"/>
                  <a:gd name="T86" fmla="*/ 154 w 166"/>
                  <a:gd name="T87" fmla="*/ 4 h 149"/>
                  <a:gd name="T88" fmla="*/ 148 w 166"/>
                  <a:gd name="T89" fmla="*/ 4 h 149"/>
                  <a:gd name="T90" fmla="*/ 150 w 166"/>
                  <a:gd name="T91" fmla="*/ 2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6"/>
                  <a:gd name="T139" fmla="*/ 0 h 149"/>
                  <a:gd name="T140" fmla="*/ 166 w 166"/>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6" h="149">
                    <a:moveTo>
                      <a:pt x="152" y="2"/>
                    </a:moveTo>
                    <a:lnTo>
                      <a:pt x="156" y="0"/>
                    </a:lnTo>
                    <a:lnTo>
                      <a:pt x="158" y="2"/>
                    </a:lnTo>
                    <a:lnTo>
                      <a:pt x="158" y="13"/>
                    </a:lnTo>
                    <a:lnTo>
                      <a:pt x="158" y="17"/>
                    </a:lnTo>
                    <a:lnTo>
                      <a:pt x="162" y="21"/>
                    </a:lnTo>
                    <a:lnTo>
                      <a:pt x="166" y="37"/>
                    </a:lnTo>
                    <a:lnTo>
                      <a:pt x="166" y="39"/>
                    </a:lnTo>
                    <a:lnTo>
                      <a:pt x="166" y="41"/>
                    </a:lnTo>
                    <a:lnTo>
                      <a:pt x="166" y="45"/>
                    </a:lnTo>
                    <a:lnTo>
                      <a:pt x="164" y="47"/>
                    </a:lnTo>
                    <a:lnTo>
                      <a:pt x="162" y="47"/>
                    </a:lnTo>
                    <a:lnTo>
                      <a:pt x="160" y="55"/>
                    </a:lnTo>
                    <a:lnTo>
                      <a:pt x="158" y="59"/>
                    </a:lnTo>
                    <a:lnTo>
                      <a:pt x="156" y="59"/>
                    </a:lnTo>
                    <a:lnTo>
                      <a:pt x="152" y="61"/>
                    </a:lnTo>
                    <a:lnTo>
                      <a:pt x="150" y="67"/>
                    </a:lnTo>
                    <a:lnTo>
                      <a:pt x="152" y="85"/>
                    </a:lnTo>
                    <a:lnTo>
                      <a:pt x="150" y="87"/>
                    </a:lnTo>
                    <a:lnTo>
                      <a:pt x="146" y="93"/>
                    </a:lnTo>
                    <a:lnTo>
                      <a:pt x="146" y="103"/>
                    </a:lnTo>
                    <a:lnTo>
                      <a:pt x="148" y="107"/>
                    </a:lnTo>
                    <a:lnTo>
                      <a:pt x="148" y="109"/>
                    </a:lnTo>
                    <a:lnTo>
                      <a:pt x="146" y="111"/>
                    </a:lnTo>
                    <a:lnTo>
                      <a:pt x="142" y="119"/>
                    </a:lnTo>
                    <a:lnTo>
                      <a:pt x="134" y="123"/>
                    </a:lnTo>
                    <a:lnTo>
                      <a:pt x="134" y="121"/>
                    </a:lnTo>
                    <a:lnTo>
                      <a:pt x="134" y="115"/>
                    </a:lnTo>
                    <a:lnTo>
                      <a:pt x="136" y="113"/>
                    </a:lnTo>
                    <a:lnTo>
                      <a:pt x="138" y="109"/>
                    </a:lnTo>
                    <a:lnTo>
                      <a:pt x="134" y="109"/>
                    </a:lnTo>
                    <a:lnTo>
                      <a:pt x="132" y="115"/>
                    </a:lnTo>
                    <a:lnTo>
                      <a:pt x="132" y="119"/>
                    </a:lnTo>
                    <a:lnTo>
                      <a:pt x="130" y="117"/>
                    </a:lnTo>
                    <a:lnTo>
                      <a:pt x="126" y="117"/>
                    </a:lnTo>
                    <a:lnTo>
                      <a:pt x="124" y="119"/>
                    </a:lnTo>
                    <a:lnTo>
                      <a:pt x="122" y="127"/>
                    </a:lnTo>
                    <a:lnTo>
                      <a:pt x="120" y="129"/>
                    </a:lnTo>
                    <a:lnTo>
                      <a:pt x="118" y="127"/>
                    </a:lnTo>
                    <a:lnTo>
                      <a:pt x="118" y="123"/>
                    </a:lnTo>
                    <a:lnTo>
                      <a:pt x="118" y="121"/>
                    </a:lnTo>
                    <a:lnTo>
                      <a:pt x="116" y="121"/>
                    </a:lnTo>
                    <a:lnTo>
                      <a:pt x="110" y="129"/>
                    </a:lnTo>
                    <a:lnTo>
                      <a:pt x="96" y="129"/>
                    </a:lnTo>
                    <a:lnTo>
                      <a:pt x="92" y="129"/>
                    </a:lnTo>
                    <a:lnTo>
                      <a:pt x="94" y="127"/>
                    </a:lnTo>
                    <a:lnTo>
                      <a:pt x="96" y="127"/>
                    </a:lnTo>
                    <a:lnTo>
                      <a:pt x="92" y="125"/>
                    </a:lnTo>
                    <a:lnTo>
                      <a:pt x="90" y="127"/>
                    </a:lnTo>
                    <a:lnTo>
                      <a:pt x="88" y="125"/>
                    </a:lnTo>
                    <a:lnTo>
                      <a:pt x="88" y="121"/>
                    </a:lnTo>
                    <a:lnTo>
                      <a:pt x="84" y="129"/>
                    </a:lnTo>
                    <a:lnTo>
                      <a:pt x="90" y="131"/>
                    </a:lnTo>
                    <a:lnTo>
                      <a:pt x="90" y="135"/>
                    </a:lnTo>
                    <a:lnTo>
                      <a:pt x="88" y="135"/>
                    </a:lnTo>
                    <a:lnTo>
                      <a:pt x="86" y="135"/>
                    </a:lnTo>
                    <a:lnTo>
                      <a:pt x="84" y="135"/>
                    </a:lnTo>
                    <a:lnTo>
                      <a:pt x="82" y="137"/>
                    </a:lnTo>
                    <a:lnTo>
                      <a:pt x="76" y="147"/>
                    </a:lnTo>
                    <a:lnTo>
                      <a:pt x="72" y="149"/>
                    </a:lnTo>
                    <a:lnTo>
                      <a:pt x="68" y="147"/>
                    </a:lnTo>
                    <a:lnTo>
                      <a:pt x="66" y="145"/>
                    </a:lnTo>
                    <a:lnTo>
                      <a:pt x="64" y="143"/>
                    </a:lnTo>
                    <a:lnTo>
                      <a:pt x="64" y="139"/>
                    </a:lnTo>
                    <a:lnTo>
                      <a:pt x="64" y="135"/>
                    </a:lnTo>
                    <a:lnTo>
                      <a:pt x="68" y="129"/>
                    </a:lnTo>
                    <a:lnTo>
                      <a:pt x="68" y="127"/>
                    </a:lnTo>
                    <a:lnTo>
                      <a:pt x="66" y="127"/>
                    </a:lnTo>
                    <a:lnTo>
                      <a:pt x="62" y="129"/>
                    </a:lnTo>
                    <a:lnTo>
                      <a:pt x="56" y="127"/>
                    </a:lnTo>
                    <a:lnTo>
                      <a:pt x="52" y="127"/>
                    </a:lnTo>
                    <a:lnTo>
                      <a:pt x="44" y="131"/>
                    </a:lnTo>
                    <a:lnTo>
                      <a:pt x="42" y="131"/>
                    </a:lnTo>
                    <a:lnTo>
                      <a:pt x="24" y="135"/>
                    </a:lnTo>
                    <a:lnTo>
                      <a:pt x="22" y="133"/>
                    </a:lnTo>
                    <a:lnTo>
                      <a:pt x="22" y="135"/>
                    </a:lnTo>
                    <a:lnTo>
                      <a:pt x="18" y="141"/>
                    </a:lnTo>
                    <a:lnTo>
                      <a:pt x="12" y="139"/>
                    </a:lnTo>
                    <a:lnTo>
                      <a:pt x="8" y="141"/>
                    </a:lnTo>
                    <a:lnTo>
                      <a:pt x="6" y="141"/>
                    </a:lnTo>
                    <a:lnTo>
                      <a:pt x="4" y="141"/>
                    </a:lnTo>
                    <a:lnTo>
                      <a:pt x="0" y="139"/>
                    </a:lnTo>
                    <a:lnTo>
                      <a:pt x="0" y="133"/>
                    </a:lnTo>
                    <a:lnTo>
                      <a:pt x="6" y="131"/>
                    </a:lnTo>
                    <a:lnTo>
                      <a:pt x="16" y="125"/>
                    </a:lnTo>
                    <a:lnTo>
                      <a:pt x="20" y="121"/>
                    </a:lnTo>
                    <a:lnTo>
                      <a:pt x="24" y="117"/>
                    </a:lnTo>
                    <a:lnTo>
                      <a:pt x="26" y="113"/>
                    </a:lnTo>
                    <a:lnTo>
                      <a:pt x="32" y="111"/>
                    </a:lnTo>
                    <a:lnTo>
                      <a:pt x="36" y="113"/>
                    </a:lnTo>
                    <a:lnTo>
                      <a:pt x="64" y="109"/>
                    </a:lnTo>
                    <a:lnTo>
                      <a:pt x="64" y="111"/>
                    </a:lnTo>
                    <a:lnTo>
                      <a:pt x="70" y="113"/>
                    </a:lnTo>
                    <a:lnTo>
                      <a:pt x="72" y="113"/>
                    </a:lnTo>
                    <a:lnTo>
                      <a:pt x="76" y="109"/>
                    </a:lnTo>
                    <a:lnTo>
                      <a:pt x="76" y="99"/>
                    </a:lnTo>
                    <a:lnTo>
                      <a:pt x="84" y="91"/>
                    </a:lnTo>
                    <a:lnTo>
                      <a:pt x="88" y="85"/>
                    </a:lnTo>
                    <a:lnTo>
                      <a:pt x="88" y="79"/>
                    </a:lnTo>
                    <a:lnTo>
                      <a:pt x="94" y="75"/>
                    </a:lnTo>
                    <a:lnTo>
                      <a:pt x="96" y="75"/>
                    </a:lnTo>
                    <a:lnTo>
                      <a:pt x="94" y="79"/>
                    </a:lnTo>
                    <a:lnTo>
                      <a:pt x="92" y="79"/>
                    </a:lnTo>
                    <a:lnTo>
                      <a:pt x="90" y="81"/>
                    </a:lnTo>
                    <a:lnTo>
                      <a:pt x="90" y="83"/>
                    </a:lnTo>
                    <a:lnTo>
                      <a:pt x="92" y="85"/>
                    </a:lnTo>
                    <a:lnTo>
                      <a:pt x="92" y="89"/>
                    </a:lnTo>
                    <a:lnTo>
                      <a:pt x="96" y="89"/>
                    </a:lnTo>
                    <a:lnTo>
                      <a:pt x="98" y="85"/>
                    </a:lnTo>
                    <a:lnTo>
                      <a:pt x="106" y="83"/>
                    </a:lnTo>
                    <a:lnTo>
                      <a:pt x="114" y="75"/>
                    </a:lnTo>
                    <a:lnTo>
                      <a:pt x="120" y="69"/>
                    </a:lnTo>
                    <a:lnTo>
                      <a:pt x="124" y="65"/>
                    </a:lnTo>
                    <a:lnTo>
                      <a:pt x="128" y="63"/>
                    </a:lnTo>
                    <a:lnTo>
                      <a:pt x="136" y="31"/>
                    </a:lnTo>
                    <a:lnTo>
                      <a:pt x="134" y="29"/>
                    </a:lnTo>
                    <a:lnTo>
                      <a:pt x="132" y="29"/>
                    </a:lnTo>
                    <a:lnTo>
                      <a:pt x="136" y="23"/>
                    </a:lnTo>
                    <a:lnTo>
                      <a:pt x="136" y="15"/>
                    </a:lnTo>
                    <a:lnTo>
                      <a:pt x="136" y="13"/>
                    </a:lnTo>
                    <a:lnTo>
                      <a:pt x="140" y="11"/>
                    </a:lnTo>
                    <a:lnTo>
                      <a:pt x="140" y="7"/>
                    </a:lnTo>
                    <a:lnTo>
                      <a:pt x="140" y="5"/>
                    </a:lnTo>
                    <a:lnTo>
                      <a:pt x="142" y="4"/>
                    </a:lnTo>
                    <a:lnTo>
                      <a:pt x="144" y="5"/>
                    </a:lnTo>
                    <a:lnTo>
                      <a:pt x="146" y="9"/>
                    </a:lnTo>
                    <a:lnTo>
                      <a:pt x="146" y="11"/>
                    </a:lnTo>
                    <a:lnTo>
                      <a:pt x="148" y="9"/>
                    </a:lnTo>
                    <a:lnTo>
                      <a:pt x="150" y="9"/>
                    </a:lnTo>
                    <a:lnTo>
                      <a:pt x="152" y="9"/>
                    </a:lnTo>
                    <a:lnTo>
                      <a:pt x="154" y="5"/>
                    </a:lnTo>
                    <a:lnTo>
                      <a:pt x="154" y="4"/>
                    </a:lnTo>
                    <a:lnTo>
                      <a:pt x="152" y="5"/>
                    </a:lnTo>
                    <a:lnTo>
                      <a:pt x="148" y="5"/>
                    </a:lnTo>
                    <a:lnTo>
                      <a:pt x="148" y="4"/>
                    </a:lnTo>
                    <a:lnTo>
                      <a:pt x="148" y="0"/>
                    </a:lnTo>
                    <a:lnTo>
                      <a:pt x="150" y="0"/>
                    </a:lnTo>
                    <a:lnTo>
                      <a:pt x="150" y="2"/>
                    </a:lnTo>
                    <a:lnTo>
                      <a:pt x="152" y="2"/>
                    </a:lnTo>
                    <a:close/>
                  </a:path>
                </a:pathLst>
              </a:custGeom>
              <a:solidFill>
                <a:schemeClr val="tx2"/>
              </a:solidFill>
              <a:ln w="3175">
                <a:solidFill>
                  <a:schemeClr val="bg1"/>
                </a:solidFill>
                <a:round/>
                <a:headEnd/>
                <a:tailEnd/>
              </a:ln>
            </p:spPr>
            <p:txBody>
              <a:bodyPr/>
              <a:lstStyle/>
              <a:p>
                <a:endParaRPr lang="fr-FR" dirty="0"/>
              </a:p>
            </p:txBody>
          </p:sp>
          <p:sp>
            <p:nvSpPr>
              <p:cNvPr id="6108" name="Freeform 765"/>
              <p:cNvSpPr>
                <a:spLocks/>
              </p:cNvSpPr>
              <p:nvPr/>
            </p:nvSpPr>
            <p:spPr bwMode="auto">
              <a:xfrm>
                <a:off x="4743" y="2027"/>
                <a:ext cx="166" cy="149"/>
              </a:xfrm>
              <a:custGeom>
                <a:avLst/>
                <a:gdLst>
                  <a:gd name="T0" fmla="*/ 158 w 166"/>
                  <a:gd name="T1" fmla="*/ 2 h 149"/>
                  <a:gd name="T2" fmla="*/ 162 w 166"/>
                  <a:gd name="T3" fmla="*/ 21 h 149"/>
                  <a:gd name="T4" fmla="*/ 166 w 166"/>
                  <a:gd name="T5" fmla="*/ 41 h 149"/>
                  <a:gd name="T6" fmla="*/ 162 w 166"/>
                  <a:gd name="T7" fmla="*/ 47 h 149"/>
                  <a:gd name="T8" fmla="*/ 156 w 166"/>
                  <a:gd name="T9" fmla="*/ 59 h 149"/>
                  <a:gd name="T10" fmla="*/ 152 w 166"/>
                  <a:gd name="T11" fmla="*/ 85 h 149"/>
                  <a:gd name="T12" fmla="*/ 146 w 166"/>
                  <a:gd name="T13" fmla="*/ 103 h 149"/>
                  <a:gd name="T14" fmla="*/ 146 w 166"/>
                  <a:gd name="T15" fmla="*/ 111 h 149"/>
                  <a:gd name="T16" fmla="*/ 134 w 166"/>
                  <a:gd name="T17" fmla="*/ 121 h 149"/>
                  <a:gd name="T18" fmla="*/ 138 w 166"/>
                  <a:gd name="T19" fmla="*/ 109 h 149"/>
                  <a:gd name="T20" fmla="*/ 132 w 166"/>
                  <a:gd name="T21" fmla="*/ 119 h 149"/>
                  <a:gd name="T22" fmla="*/ 124 w 166"/>
                  <a:gd name="T23" fmla="*/ 119 h 149"/>
                  <a:gd name="T24" fmla="*/ 118 w 166"/>
                  <a:gd name="T25" fmla="*/ 127 h 149"/>
                  <a:gd name="T26" fmla="*/ 116 w 166"/>
                  <a:gd name="T27" fmla="*/ 121 h 149"/>
                  <a:gd name="T28" fmla="*/ 92 w 166"/>
                  <a:gd name="T29" fmla="*/ 129 h 149"/>
                  <a:gd name="T30" fmla="*/ 92 w 166"/>
                  <a:gd name="T31" fmla="*/ 125 h 149"/>
                  <a:gd name="T32" fmla="*/ 88 w 166"/>
                  <a:gd name="T33" fmla="*/ 121 h 149"/>
                  <a:gd name="T34" fmla="*/ 90 w 166"/>
                  <a:gd name="T35" fmla="*/ 135 h 149"/>
                  <a:gd name="T36" fmla="*/ 84 w 166"/>
                  <a:gd name="T37" fmla="*/ 135 h 149"/>
                  <a:gd name="T38" fmla="*/ 72 w 166"/>
                  <a:gd name="T39" fmla="*/ 149 h 149"/>
                  <a:gd name="T40" fmla="*/ 64 w 166"/>
                  <a:gd name="T41" fmla="*/ 143 h 149"/>
                  <a:gd name="T42" fmla="*/ 68 w 166"/>
                  <a:gd name="T43" fmla="*/ 129 h 149"/>
                  <a:gd name="T44" fmla="*/ 62 w 166"/>
                  <a:gd name="T45" fmla="*/ 129 h 149"/>
                  <a:gd name="T46" fmla="*/ 44 w 166"/>
                  <a:gd name="T47" fmla="*/ 131 h 149"/>
                  <a:gd name="T48" fmla="*/ 22 w 166"/>
                  <a:gd name="T49" fmla="*/ 133 h 149"/>
                  <a:gd name="T50" fmla="*/ 12 w 166"/>
                  <a:gd name="T51" fmla="*/ 139 h 149"/>
                  <a:gd name="T52" fmla="*/ 4 w 166"/>
                  <a:gd name="T53" fmla="*/ 141 h 149"/>
                  <a:gd name="T54" fmla="*/ 6 w 166"/>
                  <a:gd name="T55" fmla="*/ 131 h 149"/>
                  <a:gd name="T56" fmla="*/ 24 w 166"/>
                  <a:gd name="T57" fmla="*/ 117 h 149"/>
                  <a:gd name="T58" fmla="*/ 36 w 166"/>
                  <a:gd name="T59" fmla="*/ 113 h 149"/>
                  <a:gd name="T60" fmla="*/ 70 w 166"/>
                  <a:gd name="T61" fmla="*/ 113 h 149"/>
                  <a:gd name="T62" fmla="*/ 76 w 166"/>
                  <a:gd name="T63" fmla="*/ 99 h 149"/>
                  <a:gd name="T64" fmla="*/ 88 w 166"/>
                  <a:gd name="T65" fmla="*/ 79 h 149"/>
                  <a:gd name="T66" fmla="*/ 94 w 166"/>
                  <a:gd name="T67" fmla="*/ 79 h 149"/>
                  <a:gd name="T68" fmla="*/ 90 w 166"/>
                  <a:gd name="T69" fmla="*/ 83 h 149"/>
                  <a:gd name="T70" fmla="*/ 96 w 166"/>
                  <a:gd name="T71" fmla="*/ 89 h 149"/>
                  <a:gd name="T72" fmla="*/ 114 w 166"/>
                  <a:gd name="T73" fmla="*/ 75 h 149"/>
                  <a:gd name="T74" fmla="*/ 128 w 166"/>
                  <a:gd name="T75" fmla="*/ 63 h 149"/>
                  <a:gd name="T76" fmla="*/ 132 w 166"/>
                  <a:gd name="T77" fmla="*/ 29 h 149"/>
                  <a:gd name="T78" fmla="*/ 136 w 166"/>
                  <a:gd name="T79" fmla="*/ 13 h 149"/>
                  <a:gd name="T80" fmla="*/ 140 w 166"/>
                  <a:gd name="T81" fmla="*/ 5 h 149"/>
                  <a:gd name="T82" fmla="*/ 146 w 166"/>
                  <a:gd name="T83" fmla="*/ 9 h 149"/>
                  <a:gd name="T84" fmla="*/ 150 w 166"/>
                  <a:gd name="T85" fmla="*/ 9 h 149"/>
                  <a:gd name="T86" fmla="*/ 154 w 166"/>
                  <a:gd name="T87" fmla="*/ 4 h 149"/>
                  <a:gd name="T88" fmla="*/ 148 w 166"/>
                  <a:gd name="T89" fmla="*/ 4 h 149"/>
                  <a:gd name="T90" fmla="*/ 150 w 166"/>
                  <a:gd name="T91" fmla="*/ 2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6"/>
                  <a:gd name="T139" fmla="*/ 0 h 149"/>
                  <a:gd name="T140" fmla="*/ 166 w 166"/>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6" h="149">
                    <a:moveTo>
                      <a:pt x="152" y="2"/>
                    </a:moveTo>
                    <a:lnTo>
                      <a:pt x="156" y="0"/>
                    </a:lnTo>
                    <a:lnTo>
                      <a:pt x="158" y="2"/>
                    </a:lnTo>
                    <a:lnTo>
                      <a:pt x="158" y="13"/>
                    </a:lnTo>
                    <a:lnTo>
                      <a:pt x="158" y="17"/>
                    </a:lnTo>
                    <a:lnTo>
                      <a:pt x="162" y="21"/>
                    </a:lnTo>
                    <a:lnTo>
                      <a:pt x="166" y="37"/>
                    </a:lnTo>
                    <a:lnTo>
                      <a:pt x="166" y="39"/>
                    </a:lnTo>
                    <a:lnTo>
                      <a:pt x="166" y="41"/>
                    </a:lnTo>
                    <a:lnTo>
                      <a:pt x="166" y="45"/>
                    </a:lnTo>
                    <a:lnTo>
                      <a:pt x="164" y="47"/>
                    </a:lnTo>
                    <a:lnTo>
                      <a:pt x="162" y="47"/>
                    </a:lnTo>
                    <a:lnTo>
                      <a:pt x="160" y="55"/>
                    </a:lnTo>
                    <a:lnTo>
                      <a:pt x="158" y="59"/>
                    </a:lnTo>
                    <a:lnTo>
                      <a:pt x="156" y="59"/>
                    </a:lnTo>
                    <a:lnTo>
                      <a:pt x="152" y="61"/>
                    </a:lnTo>
                    <a:lnTo>
                      <a:pt x="150" y="67"/>
                    </a:lnTo>
                    <a:lnTo>
                      <a:pt x="152" y="85"/>
                    </a:lnTo>
                    <a:lnTo>
                      <a:pt x="150" y="87"/>
                    </a:lnTo>
                    <a:lnTo>
                      <a:pt x="146" y="93"/>
                    </a:lnTo>
                    <a:lnTo>
                      <a:pt x="146" y="103"/>
                    </a:lnTo>
                    <a:lnTo>
                      <a:pt x="148" y="107"/>
                    </a:lnTo>
                    <a:lnTo>
                      <a:pt x="148" y="109"/>
                    </a:lnTo>
                    <a:lnTo>
                      <a:pt x="146" y="111"/>
                    </a:lnTo>
                    <a:lnTo>
                      <a:pt x="142" y="119"/>
                    </a:lnTo>
                    <a:lnTo>
                      <a:pt x="134" y="123"/>
                    </a:lnTo>
                    <a:lnTo>
                      <a:pt x="134" y="121"/>
                    </a:lnTo>
                    <a:lnTo>
                      <a:pt x="134" y="115"/>
                    </a:lnTo>
                    <a:lnTo>
                      <a:pt x="136" y="113"/>
                    </a:lnTo>
                    <a:lnTo>
                      <a:pt x="138" y="109"/>
                    </a:lnTo>
                    <a:lnTo>
                      <a:pt x="134" y="109"/>
                    </a:lnTo>
                    <a:lnTo>
                      <a:pt x="132" y="115"/>
                    </a:lnTo>
                    <a:lnTo>
                      <a:pt x="132" y="119"/>
                    </a:lnTo>
                    <a:lnTo>
                      <a:pt x="130" y="117"/>
                    </a:lnTo>
                    <a:lnTo>
                      <a:pt x="126" y="117"/>
                    </a:lnTo>
                    <a:lnTo>
                      <a:pt x="124" y="119"/>
                    </a:lnTo>
                    <a:lnTo>
                      <a:pt x="122" y="127"/>
                    </a:lnTo>
                    <a:lnTo>
                      <a:pt x="120" y="129"/>
                    </a:lnTo>
                    <a:lnTo>
                      <a:pt x="118" y="127"/>
                    </a:lnTo>
                    <a:lnTo>
                      <a:pt x="118" y="123"/>
                    </a:lnTo>
                    <a:lnTo>
                      <a:pt x="118" y="121"/>
                    </a:lnTo>
                    <a:lnTo>
                      <a:pt x="116" y="121"/>
                    </a:lnTo>
                    <a:lnTo>
                      <a:pt x="110" y="129"/>
                    </a:lnTo>
                    <a:lnTo>
                      <a:pt x="96" y="129"/>
                    </a:lnTo>
                    <a:lnTo>
                      <a:pt x="92" y="129"/>
                    </a:lnTo>
                    <a:lnTo>
                      <a:pt x="94" y="127"/>
                    </a:lnTo>
                    <a:lnTo>
                      <a:pt x="96" y="127"/>
                    </a:lnTo>
                    <a:lnTo>
                      <a:pt x="92" y="125"/>
                    </a:lnTo>
                    <a:lnTo>
                      <a:pt x="90" y="127"/>
                    </a:lnTo>
                    <a:lnTo>
                      <a:pt x="88" y="125"/>
                    </a:lnTo>
                    <a:lnTo>
                      <a:pt x="88" y="121"/>
                    </a:lnTo>
                    <a:lnTo>
                      <a:pt x="84" y="129"/>
                    </a:lnTo>
                    <a:lnTo>
                      <a:pt x="90" y="131"/>
                    </a:lnTo>
                    <a:lnTo>
                      <a:pt x="90" y="135"/>
                    </a:lnTo>
                    <a:lnTo>
                      <a:pt x="88" y="135"/>
                    </a:lnTo>
                    <a:lnTo>
                      <a:pt x="86" y="135"/>
                    </a:lnTo>
                    <a:lnTo>
                      <a:pt x="84" y="135"/>
                    </a:lnTo>
                    <a:lnTo>
                      <a:pt x="82" y="137"/>
                    </a:lnTo>
                    <a:lnTo>
                      <a:pt x="76" y="147"/>
                    </a:lnTo>
                    <a:lnTo>
                      <a:pt x="72" y="149"/>
                    </a:lnTo>
                    <a:lnTo>
                      <a:pt x="68" y="147"/>
                    </a:lnTo>
                    <a:lnTo>
                      <a:pt x="66" y="145"/>
                    </a:lnTo>
                    <a:lnTo>
                      <a:pt x="64" y="143"/>
                    </a:lnTo>
                    <a:lnTo>
                      <a:pt x="64" y="139"/>
                    </a:lnTo>
                    <a:lnTo>
                      <a:pt x="64" y="135"/>
                    </a:lnTo>
                    <a:lnTo>
                      <a:pt x="68" y="129"/>
                    </a:lnTo>
                    <a:lnTo>
                      <a:pt x="68" y="127"/>
                    </a:lnTo>
                    <a:lnTo>
                      <a:pt x="66" y="127"/>
                    </a:lnTo>
                    <a:lnTo>
                      <a:pt x="62" y="129"/>
                    </a:lnTo>
                    <a:lnTo>
                      <a:pt x="56" y="127"/>
                    </a:lnTo>
                    <a:lnTo>
                      <a:pt x="52" y="127"/>
                    </a:lnTo>
                    <a:lnTo>
                      <a:pt x="44" y="131"/>
                    </a:lnTo>
                    <a:lnTo>
                      <a:pt x="42" y="131"/>
                    </a:lnTo>
                    <a:lnTo>
                      <a:pt x="24" y="135"/>
                    </a:lnTo>
                    <a:lnTo>
                      <a:pt x="22" y="133"/>
                    </a:lnTo>
                    <a:lnTo>
                      <a:pt x="22" y="135"/>
                    </a:lnTo>
                    <a:lnTo>
                      <a:pt x="18" y="141"/>
                    </a:lnTo>
                    <a:lnTo>
                      <a:pt x="12" y="139"/>
                    </a:lnTo>
                    <a:lnTo>
                      <a:pt x="8" y="141"/>
                    </a:lnTo>
                    <a:lnTo>
                      <a:pt x="6" y="141"/>
                    </a:lnTo>
                    <a:lnTo>
                      <a:pt x="4" y="141"/>
                    </a:lnTo>
                    <a:lnTo>
                      <a:pt x="0" y="139"/>
                    </a:lnTo>
                    <a:lnTo>
                      <a:pt x="0" y="133"/>
                    </a:lnTo>
                    <a:lnTo>
                      <a:pt x="6" y="131"/>
                    </a:lnTo>
                    <a:lnTo>
                      <a:pt x="16" y="125"/>
                    </a:lnTo>
                    <a:lnTo>
                      <a:pt x="20" y="121"/>
                    </a:lnTo>
                    <a:lnTo>
                      <a:pt x="24" y="117"/>
                    </a:lnTo>
                    <a:lnTo>
                      <a:pt x="26" y="113"/>
                    </a:lnTo>
                    <a:lnTo>
                      <a:pt x="32" y="111"/>
                    </a:lnTo>
                    <a:lnTo>
                      <a:pt x="36" y="113"/>
                    </a:lnTo>
                    <a:lnTo>
                      <a:pt x="64" y="109"/>
                    </a:lnTo>
                    <a:lnTo>
                      <a:pt x="64" y="111"/>
                    </a:lnTo>
                    <a:lnTo>
                      <a:pt x="70" y="113"/>
                    </a:lnTo>
                    <a:lnTo>
                      <a:pt x="72" y="113"/>
                    </a:lnTo>
                    <a:lnTo>
                      <a:pt x="76" y="109"/>
                    </a:lnTo>
                    <a:lnTo>
                      <a:pt x="76" y="99"/>
                    </a:lnTo>
                    <a:lnTo>
                      <a:pt x="84" y="91"/>
                    </a:lnTo>
                    <a:lnTo>
                      <a:pt x="88" y="85"/>
                    </a:lnTo>
                    <a:lnTo>
                      <a:pt x="88" y="79"/>
                    </a:lnTo>
                    <a:lnTo>
                      <a:pt x="94" y="75"/>
                    </a:lnTo>
                    <a:lnTo>
                      <a:pt x="96" y="75"/>
                    </a:lnTo>
                    <a:lnTo>
                      <a:pt x="94" y="79"/>
                    </a:lnTo>
                    <a:lnTo>
                      <a:pt x="92" y="79"/>
                    </a:lnTo>
                    <a:lnTo>
                      <a:pt x="90" y="81"/>
                    </a:lnTo>
                    <a:lnTo>
                      <a:pt x="90" y="83"/>
                    </a:lnTo>
                    <a:lnTo>
                      <a:pt x="92" y="85"/>
                    </a:lnTo>
                    <a:lnTo>
                      <a:pt x="92" y="89"/>
                    </a:lnTo>
                    <a:lnTo>
                      <a:pt x="96" y="89"/>
                    </a:lnTo>
                    <a:lnTo>
                      <a:pt x="98" y="85"/>
                    </a:lnTo>
                    <a:lnTo>
                      <a:pt x="106" y="83"/>
                    </a:lnTo>
                    <a:lnTo>
                      <a:pt x="114" y="75"/>
                    </a:lnTo>
                    <a:lnTo>
                      <a:pt x="120" y="69"/>
                    </a:lnTo>
                    <a:lnTo>
                      <a:pt x="124" y="65"/>
                    </a:lnTo>
                    <a:lnTo>
                      <a:pt x="128" y="63"/>
                    </a:lnTo>
                    <a:lnTo>
                      <a:pt x="136" y="31"/>
                    </a:lnTo>
                    <a:lnTo>
                      <a:pt x="134" y="29"/>
                    </a:lnTo>
                    <a:lnTo>
                      <a:pt x="132" y="29"/>
                    </a:lnTo>
                    <a:lnTo>
                      <a:pt x="136" y="23"/>
                    </a:lnTo>
                    <a:lnTo>
                      <a:pt x="136" y="15"/>
                    </a:lnTo>
                    <a:lnTo>
                      <a:pt x="136" y="13"/>
                    </a:lnTo>
                    <a:lnTo>
                      <a:pt x="140" y="11"/>
                    </a:lnTo>
                    <a:lnTo>
                      <a:pt x="140" y="7"/>
                    </a:lnTo>
                    <a:lnTo>
                      <a:pt x="140" y="5"/>
                    </a:lnTo>
                    <a:lnTo>
                      <a:pt x="142" y="4"/>
                    </a:lnTo>
                    <a:lnTo>
                      <a:pt x="144" y="5"/>
                    </a:lnTo>
                    <a:lnTo>
                      <a:pt x="146" y="9"/>
                    </a:lnTo>
                    <a:lnTo>
                      <a:pt x="146" y="11"/>
                    </a:lnTo>
                    <a:lnTo>
                      <a:pt x="148" y="9"/>
                    </a:lnTo>
                    <a:lnTo>
                      <a:pt x="150" y="9"/>
                    </a:lnTo>
                    <a:lnTo>
                      <a:pt x="152" y="9"/>
                    </a:lnTo>
                    <a:lnTo>
                      <a:pt x="154" y="5"/>
                    </a:lnTo>
                    <a:lnTo>
                      <a:pt x="154" y="4"/>
                    </a:lnTo>
                    <a:lnTo>
                      <a:pt x="152" y="5"/>
                    </a:lnTo>
                    <a:lnTo>
                      <a:pt x="148" y="5"/>
                    </a:lnTo>
                    <a:lnTo>
                      <a:pt x="148" y="4"/>
                    </a:lnTo>
                    <a:lnTo>
                      <a:pt x="148" y="0"/>
                    </a:lnTo>
                    <a:lnTo>
                      <a:pt x="150" y="0"/>
                    </a:lnTo>
                    <a:lnTo>
                      <a:pt x="150" y="2"/>
                    </a:lnTo>
                  </a:path>
                </a:pathLst>
              </a:custGeom>
              <a:solidFill>
                <a:schemeClr val="tx2"/>
              </a:solidFill>
              <a:ln w="3175">
                <a:solidFill>
                  <a:schemeClr val="bg1"/>
                </a:solidFill>
                <a:round/>
                <a:headEnd/>
                <a:tailEnd/>
              </a:ln>
            </p:spPr>
            <p:txBody>
              <a:bodyPr/>
              <a:lstStyle/>
              <a:p>
                <a:endParaRPr lang="fr-FR" dirty="0"/>
              </a:p>
            </p:txBody>
          </p:sp>
          <p:sp>
            <p:nvSpPr>
              <p:cNvPr id="6109" name="Freeform 766"/>
              <p:cNvSpPr>
                <a:spLocks/>
              </p:cNvSpPr>
              <p:nvPr/>
            </p:nvSpPr>
            <p:spPr bwMode="auto">
              <a:xfrm>
                <a:off x="4853" y="2088"/>
                <a:ext cx="4" cy="8"/>
              </a:xfrm>
              <a:custGeom>
                <a:avLst/>
                <a:gdLst>
                  <a:gd name="T0" fmla="*/ 4 w 4"/>
                  <a:gd name="T1" fmla="*/ 0 h 8"/>
                  <a:gd name="T2" fmla="*/ 4 w 4"/>
                  <a:gd name="T3" fmla="*/ 2 h 8"/>
                  <a:gd name="T4" fmla="*/ 4 w 4"/>
                  <a:gd name="T5" fmla="*/ 4 h 8"/>
                  <a:gd name="T6" fmla="*/ 2 w 4"/>
                  <a:gd name="T7" fmla="*/ 8 h 8"/>
                  <a:gd name="T8" fmla="*/ 0 w 4"/>
                  <a:gd name="T9" fmla="*/ 8 h 8"/>
                  <a:gd name="T10" fmla="*/ 0 w 4"/>
                  <a:gd name="T11" fmla="*/ 6 h 8"/>
                  <a:gd name="T12" fmla="*/ 2 w 4"/>
                  <a:gd name="T13" fmla="*/ 0 h 8"/>
                  <a:gd name="T14" fmla="*/ 2 w 4"/>
                  <a:gd name="T15" fmla="*/ 0 h 8"/>
                  <a:gd name="T16" fmla="*/ 4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4" y="0"/>
                    </a:moveTo>
                    <a:lnTo>
                      <a:pt x="4" y="2"/>
                    </a:lnTo>
                    <a:lnTo>
                      <a:pt x="4" y="4"/>
                    </a:lnTo>
                    <a:lnTo>
                      <a:pt x="2" y="8"/>
                    </a:lnTo>
                    <a:lnTo>
                      <a:pt x="0" y="8"/>
                    </a:lnTo>
                    <a:lnTo>
                      <a:pt x="0" y="6"/>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110" name="Freeform 767"/>
              <p:cNvSpPr>
                <a:spLocks/>
              </p:cNvSpPr>
              <p:nvPr/>
            </p:nvSpPr>
            <p:spPr bwMode="auto">
              <a:xfrm>
                <a:off x="4853" y="2088"/>
                <a:ext cx="4" cy="8"/>
              </a:xfrm>
              <a:custGeom>
                <a:avLst/>
                <a:gdLst>
                  <a:gd name="T0" fmla="*/ 4 w 4"/>
                  <a:gd name="T1" fmla="*/ 0 h 8"/>
                  <a:gd name="T2" fmla="*/ 4 w 4"/>
                  <a:gd name="T3" fmla="*/ 2 h 8"/>
                  <a:gd name="T4" fmla="*/ 4 w 4"/>
                  <a:gd name="T5" fmla="*/ 4 h 8"/>
                  <a:gd name="T6" fmla="*/ 2 w 4"/>
                  <a:gd name="T7" fmla="*/ 8 h 8"/>
                  <a:gd name="T8" fmla="*/ 0 w 4"/>
                  <a:gd name="T9" fmla="*/ 8 h 8"/>
                  <a:gd name="T10" fmla="*/ 0 w 4"/>
                  <a:gd name="T11" fmla="*/ 6 h 8"/>
                  <a:gd name="T12" fmla="*/ 2 w 4"/>
                  <a:gd name="T13" fmla="*/ 0 h 8"/>
                  <a:gd name="T14" fmla="*/ 2 w 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4" y="0"/>
                    </a:moveTo>
                    <a:lnTo>
                      <a:pt x="4" y="2"/>
                    </a:lnTo>
                    <a:lnTo>
                      <a:pt x="4" y="4"/>
                    </a:lnTo>
                    <a:lnTo>
                      <a:pt x="2" y="8"/>
                    </a:lnTo>
                    <a:lnTo>
                      <a:pt x="0" y="8"/>
                    </a:lnTo>
                    <a:lnTo>
                      <a:pt x="0" y="6"/>
                    </a:lnTo>
                    <a:lnTo>
                      <a:pt x="2" y="0"/>
                    </a:lnTo>
                  </a:path>
                </a:pathLst>
              </a:custGeom>
              <a:solidFill>
                <a:schemeClr val="tx2"/>
              </a:solidFill>
              <a:ln w="3175">
                <a:solidFill>
                  <a:schemeClr val="bg1"/>
                </a:solidFill>
                <a:round/>
                <a:headEnd/>
                <a:tailEnd/>
              </a:ln>
            </p:spPr>
            <p:txBody>
              <a:bodyPr/>
              <a:lstStyle/>
              <a:p>
                <a:endParaRPr lang="fr-FR" dirty="0"/>
              </a:p>
            </p:txBody>
          </p:sp>
          <p:sp>
            <p:nvSpPr>
              <p:cNvPr id="6111" name="Freeform 768"/>
              <p:cNvSpPr>
                <a:spLocks/>
              </p:cNvSpPr>
              <p:nvPr/>
            </p:nvSpPr>
            <p:spPr bwMode="auto">
              <a:xfrm>
                <a:off x="4761" y="2160"/>
                <a:ext cx="38" cy="30"/>
              </a:xfrm>
              <a:custGeom>
                <a:avLst/>
                <a:gdLst>
                  <a:gd name="T0" fmla="*/ 30 w 38"/>
                  <a:gd name="T1" fmla="*/ 20 h 30"/>
                  <a:gd name="T2" fmla="*/ 24 w 38"/>
                  <a:gd name="T3" fmla="*/ 16 h 30"/>
                  <a:gd name="T4" fmla="*/ 20 w 38"/>
                  <a:gd name="T5" fmla="*/ 16 h 30"/>
                  <a:gd name="T6" fmla="*/ 18 w 38"/>
                  <a:gd name="T7" fmla="*/ 18 h 30"/>
                  <a:gd name="T8" fmla="*/ 14 w 38"/>
                  <a:gd name="T9" fmla="*/ 26 h 30"/>
                  <a:gd name="T10" fmla="*/ 14 w 38"/>
                  <a:gd name="T11" fmla="*/ 30 h 30"/>
                  <a:gd name="T12" fmla="*/ 10 w 38"/>
                  <a:gd name="T13" fmla="*/ 30 h 30"/>
                  <a:gd name="T14" fmla="*/ 8 w 38"/>
                  <a:gd name="T15" fmla="*/ 26 h 30"/>
                  <a:gd name="T16" fmla="*/ 6 w 38"/>
                  <a:gd name="T17" fmla="*/ 22 h 30"/>
                  <a:gd name="T18" fmla="*/ 4 w 38"/>
                  <a:gd name="T19" fmla="*/ 20 h 30"/>
                  <a:gd name="T20" fmla="*/ 2 w 38"/>
                  <a:gd name="T21" fmla="*/ 18 h 30"/>
                  <a:gd name="T22" fmla="*/ 0 w 38"/>
                  <a:gd name="T23" fmla="*/ 18 h 30"/>
                  <a:gd name="T24" fmla="*/ 10 w 38"/>
                  <a:gd name="T25" fmla="*/ 6 h 30"/>
                  <a:gd name="T26" fmla="*/ 16 w 38"/>
                  <a:gd name="T27" fmla="*/ 8 h 30"/>
                  <a:gd name="T28" fmla="*/ 18 w 38"/>
                  <a:gd name="T29" fmla="*/ 8 h 30"/>
                  <a:gd name="T30" fmla="*/ 22 w 38"/>
                  <a:gd name="T31" fmla="*/ 6 h 30"/>
                  <a:gd name="T32" fmla="*/ 22 w 38"/>
                  <a:gd name="T33" fmla="*/ 4 h 30"/>
                  <a:gd name="T34" fmla="*/ 26 w 38"/>
                  <a:gd name="T35" fmla="*/ 0 h 30"/>
                  <a:gd name="T36" fmla="*/ 28 w 38"/>
                  <a:gd name="T37" fmla="*/ 0 h 30"/>
                  <a:gd name="T38" fmla="*/ 30 w 38"/>
                  <a:gd name="T39" fmla="*/ 0 h 30"/>
                  <a:gd name="T40" fmla="*/ 34 w 38"/>
                  <a:gd name="T41" fmla="*/ 2 h 30"/>
                  <a:gd name="T42" fmla="*/ 36 w 38"/>
                  <a:gd name="T43" fmla="*/ 2 h 30"/>
                  <a:gd name="T44" fmla="*/ 38 w 38"/>
                  <a:gd name="T45" fmla="*/ 10 h 30"/>
                  <a:gd name="T46" fmla="*/ 36 w 38"/>
                  <a:gd name="T47" fmla="*/ 12 h 30"/>
                  <a:gd name="T48" fmla="*/ 36 w 38"/>
                  <a:gd name="T49" fmla="*/ 14 h 30"/>
                  <a:gd name="T50" fmla="*/ 32 w 38"/>
                  <a:gd name="T51" fmla="*/ 20 h 30"/>
                  <a:gd name="T52" fmla="*/ 30 w 38"/>
                  <a:gd name="T53" fmla="*/ 2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30"/>
                  <a:gd name="T83" fmla="*/ 38 w 38"/>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30">
                    <a:moveTo>
                      <a:pt x="30" y="20"/>
                    </a:moveTo>
                    <a:lnTo>
                      <a:pt x="24" y="16"/>
                    </a:lnTo>
                    <a:lnTo>
                      <a:pt x="20" y="16"/>
                    </a:lnTo>
                    <a:lnTo>
                      <a:pt x="18" y="18"/>
                    </a:lnTo>
                    <a:lnTo>
                      <a:pt x="14" y="26"/>
                    </a:lnTo>
                    <a:lnTo>
                      <a:pt x="14" y="30"/>
                    </a:lnTo>
                    <a:lnTo>
                      <a:pt x="10" y="30"/>
                    </a:lnTo>
                    <a:lnTo>
                      <a:pt x="8" y="26"/>
                    </a:lnTo>
                    <a:lnTo>
                      <a:pt x="6" y="22"/>
                    </a:lnTo>
                    <a:lnTo>
                      <a:pt x="4" y="20"/>
                    </a:lnTo>
                    <a:lnTo>
                      <a:pt x="2" y="18"/>
                    </a:lnTo>
                    <a:lnTo>
                      <a:pt x="0" y="18"/>
                    </a:lnTo>
                    <a:lnTo>
                      <a:pt x="10" y="6"/>
                    </a:lnTo>
                    <a:lnTo>
                      <a:pt x="16" y="8"/>
                    </a:lnTo>
                    <a:lnTo>
                      <a:pt x="18" y="8"/>
                    </a:lnTo>
                    <a:lnTo>
                      <a:pt x="22" y="6"/>
                    </a:lnTo>
                    <a:lnTo>
                      <a:pt x="22" y="4"/>
                    </a:lnTo>
                    <a:lnTo>
                      <a:pt x="26" y="0"/>
                    </a:lnTo>
                    <a:lnTo>
                      <a:pt x="28" y="0"/>
                    </a:lnTo>
                    <a:lnTo>
                      <a:pt x="30" y="0"/>
                    </a:lnTo>
                    <a:lnTo>
                      <a:pt x="34" y="2"/>
                    </a:lnTo>
                    <a:lnTo>
                      <a:pt x="36" y="2"/>
                    </a:lnTo>
                    <a:lnTo>
                      <a:pt x="38" y="10"/>
                    </a:lnTo>
                    <a:lnTo>
                      <a:pt x="36" y="12"/>
                    </a:lnTo>
                    <a:lnTo>
                      <a:pt x="36" y="14"/>
                    </a:lnTo>
                    <a:lnTo>
                      <a:pt x="32" y="20"/>
                    </a:lnTo>
                    <a:lnTo>
                      <a:pt x="30" y="20"/>
                    </a:lnTo>
                    <a:close/>
                  </a:path>
                </a:pathLst>
              </a:custGeom>
              <a:solidFill>
                <a:schemeClr val="tx2"/>
              </a:solidFill>
              <a:ln w="3175">
                <a:solidFill>
                  <a:schemeClr val="bg1"/>
                </a:solidFill>
                <a:round/>
                <a:headEnd/>
                <a:tailEnd/>
              </a:ln>
            </p:spPr>
            <p:txBody>
              <a:bodyPr/>
              <a:lstStyle/>
              <a:p>
                <a:endParaRPr lang="fr-FR" dirty="0"/>
              </a:p>
            </p:txBody>
          </p:sp>
          <p:sp>
            <p:nvSpPr>
              <p:cNvPr id="6112" name="Freeform 769"/>
              <p:cNvSpPr>
                <a:spLocks/>
              </p:cNvSpPr>
              <p:nvPr/>
            </p:nvSpPr>
            <p:spPr bwMode="auto">
              <a:xfrm>
                <a:off x="4761" y="2160"/>
                <a:ext cx="38" cy="30"/>
              </a:xfrm>
              <a:custGeom>
                <a:avLst/>
                <a:gdLst>
                  <a:gd name="T0" fmla="*/ 30 w 38"/>
                  <a:gd name="T1" fmla="*/ 20 h 30"/>
                  <a:gd name="T2" fmla="*/ 24 w 38"/>
                  <a:gd name="T3" fmla="*/ 16 h 30"/>
                  <a:gd name="T4" fmla="*/ 20 w 38"/>
                  <a:gd name="T5" fmla="*/ 16 h 30"/>
                  <a:gd name="T6" fmla="*/ 18 w 38"/>
                  <a:gd name="T7" fmla="*/ 18 h 30"/>
                  <a:gd name="T8" fmla="*/ 14 w 38"/>
                  <a:gd name="T9" fmla="*/ 26 h 30"/>
                  <a:gd name="T10" fmla="*/ 14 w 38"/>
                  <a:gd name="T11" fmla="*/ 30 h 30"/>
                  <a:gd name="T12" fmla="*/ 10 w 38"/>
                  <a:gd name="T13" fmla="*/ 30 h 30"/>
                  <a:gd name="T14" fmla="*/ 8 w 38"/>
                  <a:gd name="T15" fmla="*/ 26 h 30"/>
                  <a:gd name="T16" fmla="*/ 6 w 38"/>
                  <a:gd name="T17" fmla="*/ 22 h 30"/>
                  <a:gd name="T18" fmla="*/ 4 w 38"/>
                  <a:gd name="T19" fmla="*/ 20 h 30"/>
                  <a:gd name="T20" fmla="*/ 2 w 38"/>
                  <a:gd name="T21" fmla="*/ 18 h 30"/>
                  <a:gd name="T22" fmla="*/ 0 w 38"/>
                  <a:gd name="T23" fmla="*/ 18 h 30"/>
                  <a:gd name="T24" fmla="*/ 10 w 38"/>
                  <a:gd name="T25" fmla="*/ 6 h 30"/>
                  <a:gd name="T26" fmla="*/ 16 w 38"/>
                  <a:gd name="T27" fmla="*/ 8 h 30"/>
                  <a:gd name="T28" fmla="*/ 18 w 38"/>
                  <a:gd name="T29" fmla="*/ 8 h 30"/>
                  <a:gd name="T30" fmla="*/ 22 w 38"/>
                  <a:gd name="T31" fmla="*/ 6 h 30"/>
                  <a:gd name="T32" fmla="*/ 22 w 38"/>
                  <a:gd name="T33" fmla="*/ 4 h 30"/>
                  <a:gd name="T34" fmla="*/ 26 w 38"/>
                  <a:gd name="T35" fmla="*/ 0 h 30"/>
                  <a:gd name="T36" fmla="*/ 28 w 38"/>
                  <a:gd name="T37" fmla="*/ 0 h 30"/>
                  <a:gd name="T38" fmla="*/ 30 w 38"/>
                  <a:gd name="T39" fmla="*/ 0 h 30"/>
                  <a:gd name="T40" fmla="*/ 34 w 38"/>
                  <a:gd name="T41" fmla="*/ 2 h 30"/>
                  <a:gd name="T42" fmla="*/ 36 w 38"/>
                  <a:gd name="T43" fmla="*/ 2 h 30"/>
                  <a:gd name="T44" fmla="*/ 38 w 38"/>
                  <a:gd name="T45" fmla="*/ 10 h 30"/>
                  <a:gd name="T46" fmla="*/ 36 w 38"/>
                  <a:gd name="T47" fmla="*/ 12 h 30"/>
                  <a:gd name="T48" fmla="*/ 36 w 38"/>
                  <a:gd name="T49" fmla="*/ 14 h 30"/>
                  <a:gd name="T50" fmla="*/ 32 w 38"/>
                  <a:gd name="T51" fmla="*/ 20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30"/>
                  <a:gd name="T80" fmla="*/ 38 w 38"/>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30">
                    <a:moveTo>
                      <a:pt x="30" y="20"/>
                    </a:moveTo>
                    <a:lnTo>
                      <a:pt x="24" y="16"/>
                    </a:lnTo>
                    <a:lnTo>
                      <a:pt x="20" y="16"/>
                    </a:lnTo>
                    <a:lnTo>
                      <a:pt x="18" y="18"/>
                    </a:lnTo>
                    <a:lnTo>
                      <a:pt x="14" y="26"/>
                    </a:lnTo>
                    <a:lnTo>
                      <a:pt x="14" y="30"/>
                    </a:lnTo>
                    <a:lnTo>
                      <a:pt x="10" y="30"/>
                    </a:lnTo>
                    <a:lnTo>
                      <a:pt x="8" y="26"/>
                    </a:lnTo>
                    <a:lnTo>
                      <a:pt x="6" y="22"/>
                    </a:lnTo>
                    <a:lnTo>
                      <a:pt x="4" y="20"/>
                    </a:lnTo>
                    <a:lnTo>
                      <a:pt x="2" y="18"/>
                    </a:lnTo>
                    <a:lnTo>
                      <a:pt x="0" y="18"/>
                    </a:lnTo>
                    <a:lnTo>
                      <a:pt x="10" y="6"/>
                    </a:lnTo>
                    <a:lnTo>
                      <a:pt x="16" y="8"/>
                    </a:lnTo>
                    <a:lnTo>
                      <a:pt x="18" y="8"/>
                    </a:lnTo>
                    <a:lnTo>
                      <a:pt x="22" y="6"/>
                    </a:lnTo>
                    <a:lnTo>
                      <a:pt x="22" y="4"/>
                    </a:lnTo>
                    <a:lnTo>
                      <a:pt x="26" y="0"/>
                    </a:lnTo>
                    <a:lnTo>
                      <a:pt x="28" y="0"/>
                    </a:lnTo>
                    <a:lnTo>
                      <a:pt x="30" y="0"/>
                    </a:lnTo>
                    <a:lnTo>
                      <a:pt x="34" y="2"/>
                    </a:lnTo>
                    <a:lnTo>
                      <a:pt x="36" y="2"/>
                    </a:lnTo>
                    <a:lnTo>
                      <a:pt x="38" y="10"/>
                    </a:lnTo>
                    <a:lnTo>
                      <a:pt x="36" y="12"/>
                    </a:lnTo>
                    <a:lnTo>
                      <a:pt x="36" y="14"/>
                    </a:lnTo>
                    <a:lnTo>
                      <a:pt x="32" y="20"/>
                    </a:lnTo>
                  </a:path>
                </a:pathLst>
              </a:custGeom>
              <a:solidFill>
                <a:schemeClr val="tx2"/>
              </a:solidFill>
              <a:ln w="3175">
                <a:solidFill>
                  <a:schemeClr val="bg1"/>
                </a:solidFill>
                <a:round/>
                <a:headEnd/>
                <a:tailEnd/>
              </a:ln>
            </p:spPr>
            <p:txBody>
              <a:bodyPr/>
              <a:lstStyle/>
              <a:p>
                <a:endParaRPr lang="fr-FR" dirty="0"/>
              </a:p>
            </p:txBody>
          </p:sp>
          <p:sp>
            <p:nvSpPr>
              <p:cNvPr id="6113" name="Freeform 770"/>
              <p:cNvSpPr>
                <a:spLocks/>
              </p:cNvSpPr>
              <p:nvPr/>
            </p:nvSpPr>
            <p:spPr bwMode="auto">
              <a:xfrm>
                <a:off x="4799" y="2156"/>
                <a:ext cx="4" cy="6"/>
              </a:xfrm>
              <a:custGeom>
                <a:avLst/>
                <a:gdLst>
                  <a:gd name="T0" fmla="*/ 4 w 4"/>
                  <a:gd name="T1" fmla="*/ 0 h 6"/>
                  <a:gd name="T2" fmla="*/ 0 w 4"/>
                  <a:gd name="T3" fmla="*/ 6 h 6"/>
                  <a:gd name="T4" fmla="*/ 2 w 4"/>
                  <a:gd name="T5" fmla="*/ 6 h 6"/>
                  <a:gd name="T6" fmla="*/ 4 w 4"/>
                  <a:gd name="T7" fmla="*/ 6 h 6"/>
                  <a:gd name="T8" fmla="*/ 4 w 4"/>
                  <a:gd name="T9" fmla="*/ 2 h 6"/>
                  <a:gd name="T10" fmla="*/ 4 w 4"/>
                  <a:gd name="T11" fmla="*/ 0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0"/>
                    </a:moveTo>
                    <a:lnTo>
                      <a:pt x="0" y="6"/>
                    </a:lnTo>
                    <a:lnTo>
                      <a:pt x="2" y="6"/>
                    </a:lnTo>
                    <a:lnTo>
                      <a:pt x="4" y="6"/>
                    </a:lnTo>
                    <a:lnTo>
                      <a:pt x="4" y="2"/>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114" name="Freeform 771"/>
              <p:cNvSpPr>
                <a:spLocks/>
              </p:cNvSpPr>
              <p:nvPr/>
            </p:nvSpPr>
            <p:spPr bwMode="auto">
              <a:xfrm>
                <a:off x="4799" y="2156"/>
                <a:ext cx="4" cy="6"/>
              </a:xfrm>
              <a:custGeom>
                <a:avLst/>
                <a:gdLst>
                  <a:gd name="T0" fmla="*/ 4 w 4"/>
                  <a:gd name="T1" fmla="*/ 0 h 6"/>
                  <a:gd name="T2" fmla="*/ 0 w 4"/>
                  <a:gd name="T3" fmla="*/ 6 h 6"/>
                  <a:gd name="T4" fmla="*/ 2 w 4"/>
                  <a:gd name="T5" fmla="*/ 6 h 6"/>
                  <a:gd name="T6" fmla="*/ 4 w 4"/>
                  <a:gd name="T7" fmla="*/ 6 h 6"/>
                  <a:gd name="T8" fmla="*/ 4 w 4"/>
                  <a:gd name="T9" fmla="*/ 2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0"/>
                    </a:moveTo>
                    <a:lnTo>
                      <a:pt x="0" y="6"/>
                    </a:lnTo>
                    <a:lnTo>
                      <a:pt x="2" y="6"/>
                    </a:lnTo>
                    <a:lnTo>
                      <a:pt x="4" y="6"/>
                    </a:lnTo>
                    <a:lnTo>
                      <a:pt x="4" y="2"/>
                    </a:lnTo>
                  </a:path>
                </a:pathLst>
              </a:custGeom>
              <a:solidFill>
                <a:schemeClr val="tx2"/>
              </a:solidFill>
              <a:ln w="3175">
                <a:solidFill>
                  <a:schemeClr val="bg1"/>
                </a:solidFill>
                <a:round/>
                <a:headEnd/>
                <a:tailEnd/>
              </a:ln>
            </p:spPr>
            <p:txBody>
              <a:bodyPr/>
              <a:lstStyle/>
              <a:p>
                <a:endParaRPr lang="fr-FR" dirty="0"/>
              </a:p>
            </p:txBody>
          </p:sp>
          <p:sp>
            <p:nvSpPr>
              <p:cNvPr id="6115" name="Freeform 772"/>
              <p:cNvSpPr>
                <a:spLocks/>
              </p:cNvSpPr>
              <p:nvPr/>
            </p:nvSpPr>
            <p:spPr bwMode="auto">
              <a:xfrm>
                <a:off x="4723" y="2168"/>
                <a:ext cx="36" cy="52"/>
              </a:xfrm>
              <a:custGeom>
                <a:avLst/>
                <a:gdLst>
                  <a:gd name="T0" fmla="*/ 18 w 36"/>
                  <a:gd name="T1" fmla="*/ 0 h 52"/>
                  <a:gd name="T2" fmla="*/ 14 w 36"/>
                  <a:gd name="T3" fmla="*/ 0 h 52"/>
                  <a:gd name="T4" fmla="*/ 12 w 36"/>
                  <a:gd name="T5" fmla="*/ 4 h 52"/>
                  <a:gd name="T6" fmla="*/ 12 w 36"/>
                  <a:gd name="T7" fmla="*/ 6 h 52"/>
                  <a:gd name="T8" fmla="*/ 8 w 36"/>
                  <a:gd name="T9" fmla="*/ 6 h 52"/>
                  <a:gd name="T10" fmla="*/ 8 w 36"/>
                  <a:gd name="T11" fmla="*/ 8 h 52"/>
                  <a:gd name="T12" fmla="*/ 6 w 36"/>
                  <a:gd name="T13" fmla="*/ 8 h 52"/>
                  <a:gd name="T14" fmla="*/ 4 w 36"/>
                  <a:gd name="T15" fmla="*/ 8 h 52"/>
                  <a:gd name="T16" fmla="*/ 2 w 36"/>
                  <a:gd name="T17" fmla="*/ 8 h 52"/>
                  <a:gd name="T18" fmla="*/ 0 w 36"/>
                  <a:gd name="T19" fmla="*/ 12 h 52"/>
                  <a:gd name="T20" fmla="*/ 4 w 36"/>
                  <a:gd name="T21" fmla="*/ 18 h 52"/>
                  <a:gd name="T22" fmla="*/ 4 w 36"/>
                  <a:gd name="T23" fmla="*/ 20 h 52"/>
                  <a:gd name="T24" fmla="*/ 2 w 36"/>
                  <a:gd name="T25" fmla="*/ 16 h 52"/>
                  <a:gd name="T26" fmla="*/ 2 w 36"/>
                  <a:gd name="T27" fmla="*/ 24 h 52"/>
                  <a:gd name="T28" fmla="*/ 4 w 36"/>
                  <a:gd name="T29" fmla="*/ 22 h 52"/>
                  <a:gd name="T30" fmla="*/ 6 w 36"/>
                  <a:gd name="T31" fmla="*/ 22 h 52"/>
                  <a:gd name="T32" fmla="*/ 10 w 36"/>
                  <a:gd name="T33" fmla="*/ 22 h 52"/>
                  <a:gd name="T34" fmla="*/ 10 w 36"/>
                  <a:gd name="T35" fmla="*/ 20 h 52"/>
                  <a:gd name="T36" fmla="*/ 8 w 36"/>
                  <a:gd name="T37" fmla="*/ 18 h 52"/>
                  <a:gd name="T38" fmla="*/ 8 w 36"/>
                  <a:gd name="T39" fmla="*/ 14 h 52"/>
                  <a:gd name="T40" fmla="*/ 10 w 36"/>
                  <a:gd name="T41" fmla="*/ 14 h 52"/>
                  <a:gd name="T42" fmla="*/ 14 w 36"/>
                  <a:gd name="T43" fmla="*/ 20 h 52"/>
                  <a:gd name="T44" fmla="*/ 14 w 36"/>
                  <a:gd name="T45" fmla="*/ 24 h 52"/>
                  <a:gd name="T46" fmla="*/ 14 w 36"/>
                  <a:gd name="T47" fmla="*/ 26 h 52"/>
                  <a:gd name="T48" fmla="*/ 12 w 36"/>
                  <a:gd name="T49" fmla="*/ 30 h 52"/>
                  <a:gd name="T50" fmla="*/ 10 w 36"/>
                  <a:gd name="T51" fmla="*/ 32 h 52"/>
                  <a:gd name="T52" fmla="*/ 10 w 36"/>
                  <a:gd name="T53" fmla="*/ 34 h 52"/>
                  <a:gd name="T54" fmla="*/ 10 w 36"/>
                  <a:gd name="T55" fmla="*/ 44 h 52"/>
                  <a:gd name="T56" fmla="*/ 10 w 36"/>
                  <a:gd name="T57" fmla="*/ 46 h 52"/>
                  <a:gd name="T58" fmla="*/ 10 w 36"/>
                  <a:gd name="T59" fmla="*/ 48 h 52"/>
                  <a:gd name="T60" fmla="*/ 14 w 36"/>
                  <a:gd name="T61" fmla="*/ 50 h 52"/>
                  <a:gd name="T62" fmla="*/ 16 w 36"/>
                  <a:gd name="T63" fmla="*/ 46 h 52"/>
                  <a:gd name="T64" fmla="*/ 14 w 36"/>
                  <a:gd name="T65" fmla="*/ 42 h 52"/>
                  <a:gd name="T66" fmla="*/ 16 w 36"/>
                  <a:gd name="T67" fmla="*/ 40 h 52"/>
                  <a:gd name="T68" fmla="*/ 18 w 36"/>
                  <a:gd name="T69" fmla="*/ 40 h 52"/>
                  <a:gd name="T70" fmla="*/ 16 w 36"/>
                  <a:gd name="T71" fmla="*/ 42 h 52"/>
                  <a:gd name="T72" fmla="*/ 16 w 36"/>
                  <a:gd name="T73" fmla="*/ 44 h 52"/>
                  <a:gd name="T74" fmla="*/ 16 w 36"/>
                  <a:gd name="T75" fmla="*/ 52 h 52"/>
                  <a:gd name="T76" fmla="*/ 18 w 36"/>
                  <a:gd name="T77" fmla="*/ 50 h 52"/>
                  <a:gd name="T78" fmla="*/ 22 w 36"/>
                  <a:gd name="T79" fmla="*/ 48 h 52"/>
                  <a:gd name="T80" fmla="*/ 22 w 36"/>
                  <a:gd name="T81" fmla="*/ 46 h 52"/>
                  <a:gd name="T82" fmla="*/ 24 w 36"/>
                  <a:gd name="T83" fmla="*/ 44 h 52"/>
                  <a:gd name="T84" fmla="*/ 26 w 36"/>
                  <a:gd name="T85" fmla="*/ 44 h 52"/>
                  <a:gd name="T86" fmla="*/ 36 w 36"/>
                  <a:gd name="T87" fmla="*/ 18 h 52"/>
                  <a:gd name="T88" fmla="*/ 36 w 36"/>
                  <a:gd name="T89" fmla="*/ 16 h 52"/>
                  <a:gd name="T90" fmla="*/ 34 w 36"/>
                  <a:gd name="T91" fmla="*/ 12 h 52"/>
                  <a:gd name="T92" fmla="*/ 30 w 36"/>
                  <a:gd name="T93" fmla="*/ 12 h 52"/>
                  <a:gd name="T94" fmla="*/ 30 w 36"/>
                  <a:gd name="T95" fmla="*/ 10 h 52"/>
                  <a:gd name="T96" fmla="*/ 32 w 36"/>
                  <a:gd name="T97" fmla="*/ 6 h 52"/>
                  <a:gd name="T98" fmla="*/ 30 w 36"/>
                  <a:gd name="T99" fmla="*/ 4 h 52"/>
                  <a:gd name="T100" fmla="*/ 28 w 36"/>
                  <a:gd name="T101" fmla="*/ 6 h 52"/>
                  <a:gd name="T102" fmla="*/ 24 w 36"/>
                  <a:gd name="T103" fmla="*/ 6 h 52"/>
                  <a:gd name="T104" fmla="*/ 20 w 36"/>
                  <a:gd name="T105" fmla="*/ 2 h 52"/>
                  <a:gd name="T106" fmla="*/ 20 w 36"/>
                  <a:gd name="T107" fmla="*/ 0 h 52"/>
                  <a:gd name="T108" fmla="*/ 20 w 36"/>
                  <a:gd name="T109" fmla="*/ 0 h 52"/>
                  <a:gd name="T110" fmla="*/ 18 w 36"/>
                  <a:gd name="T111" fmla="*/ 0 h 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52"/>
                  <a:gd name="T170" fmla="*/ 36 w 36"/>
                  <a:gd name="T171" fmla="*/ 52 h 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52">
                    <a:moveTo>
                      <a:pt x="18" y="0"/>
                    </a:moveTo>
                    <a:lnTo>
                      <a:pt x="14" y="0"/>
                    </a:lnTo>
                    <a:lnTo>
                      <a:pt x="12" y="4"/>
                    </a:lnTo>
                    <a:lnTo>
                      <a:pt x="12" y="6"/>
                    </a:lnTo>
                    <a:lnTo>
                      <a:pt x="8" y="6"/>
                    </a:lnTo>
                    <a:lnTo>
                      <a:pt x="8" y="8"/>
                    </a:lnTo>
                    <a:lnTo>
                      <a:pt x="6" y="8"/>
                    </a:lnTo>
                    <a:lnTo>
                      <a:pt x="4" y="8"/>
                    </a:lnTo>
                    <a:lnTo>
                      <a:pt x="2" y="8"/>
                    </a:lnTo>
                    <a:lnTo>
                      <a:pt x="0" y="12"/>
                    </a:lnTo>
                    <a:lnTo>
                      <a:pt x="4" y="18"/>
                    </a:lnTo>
                    <a:lnTo>
                      <a:pt x="4" y="20"/>
                    </a:lnTo>
                    <a:lnTo>
                      <a:pt x="2" y="16"/>
                    </a:lnTo>
                    <a:lnTo>
                      <a:pt x="2" y="24"/>
                    </a:lnTo>
                    <a:lnTo>
                      <a:pt x="4" y="22"/>
                    </a:lnTo>
                    <a:lnTo>
                      <a:pt x="6" y="22"/>
                    </a:lnTo>
                    <a:lnTo>
                      <a:pt x="10" y="22"/>
                    </a:lnTo>
                    <a:lnTo>
                      <a:pt x="10" y="20"/>
                    </a:lnTo>
                    <a:lnTo>
                      <a:pt x="8" y="18"/>
                    </a:lnTo>
                    <a:lnTo>
                      <a:pt x="8" y="14"/>
                    </a:lnTo>
                    <a:lnTo>
                      <a:pt x="10" y="14"/>
                    </a:lnTo>
                    <a:lnTo>
                      <a:pt x="14" y="20"/>
                    </a:lnTo>
                    <a:lnTo>
                      <a:pt x="14" y="24"/>
                    </a:lnTo>
                    <a:lnTo>
                      <a:pt x="14" y="26"/>
                    </a:lnTo>
                    <a:lnTo>
                      <a:pt x="12" y="30"/>
                    </a:lnTo>
                    <a:lnTo>
                      <a:pt x="10" y="32"/>
                    </a:lnTo>
                    <a:lnTo>
                      <a:pt x="10" y="34"/>
                    </a:lnTo>
                    <a:lnTo>
                      <a:pt x="10" y="44"/>
                    </a:lnTo>
                    <a:lnTo>
                      <a:pt x="10" y="46"/>
                    </a:lnTo>
                    <a:lnTo>
                      <a:pt x="10" y="48"/>
                    </a:lnTo>
                    <a:lnTo>
                      <a:pt x="14" y="50"/>
                    </a:lnTo>
                    <a:lnTo>
                      <a:pt x="16" y="46"/>
                    </a:lnTo>
                    <a:lnTo>
                      <a:pt x="14" y="42"/>
                    </a:lnTo>
                    <a:lnTo>
                      <a:pt x="16" y="40"/>
                    </a:lnTo>
                    <a:lnTo>
                      <a:pt x="18" y="40"/>
                    </a:lnTo>
                    <a:lnTo>
                      <a:pt x="16" y="42"/>
                    </a:lnTo>
                    <a:lnTo>
                      <a:pt x="16" y="44"/>
                    </a:lnTo>
                    <a:lnTo>
                      <a:pt x="16" y="52"/>
                    </a:lnTo>
                    <a:lnTo>
                      <a:pt x="18" y="50"/>
                    </a:lnTo>
                    <a:lnTo>
                      <a:pt x="22" y="48"/>
                    </a:lnTo>
                    <a:lnTo>
                      <a:pt x="22" y="46"/>
                    </a:lnTo>
                    <a:lnTo>
                      <a:pt x="24" y="44"/>
                    </a:lnTo>
                    <a:lnTo>
                      <a:pt x="26" y="44"/>
                    </a:lnTo>
                    <a:lnTo>
                      <a:pt x="36" y="18"/>
                    </a:lnTo>
                    <a:lnTo>
                      <a:pt x="36" y="16"/>
                    </a:lnTo>
                    <a:lnTo>
                      <a:pt x="34" y="12"/>
                    </a:lnTo>
                    <a:lnTo>
                      <a:pt x="30" y="12"/>
                    </a:lnTo>
                    <a:lnTo>
                      <a:pt x="30" y="10"/>
                    </a:lnTo>
                    <a:lnTo>
                      <a:pt x="32" y="6"/>
                    </a:lnTo>
                    <a:lnTo>
                      <a:pt x="30" y="4"/>
                    </a:lnTo>
                    <a:lnTo>
                      <a:pt x="28" y="6"/>
                    </a:lnTo>
                    <a:lnTo>
                      <a:pt x="24" y="6"/>
                    </a:lnTo>
                    <a:lnTo>
                      <a:pt x="20" y="2"/>
                    </a:lnTo>
                    <a:lnTo>
                      <a:pt x="20" y="0"/>
                    </a:lnTo>
                    <a:lnTo>
                      <a:pt x="18" y="0"/>
                    </a:lnTo>
                    <a:close/>
                  </a:path>
                </a:pathLst>
              </a:custGeom>
              <a:solidFill>
                <a:schemeClr val="tx2"/>
              </a:solidFill>
              <a:ln w="3175">
                <a:solidFill>
                  <a:schemeClr val="bg1"/>
                </a:solidFill>
                <a:round/>
                <a:headEnd/>
                <a:tailEnd/>
              </a:ln>
            </p:spPr>
            <p:txBody>
              <a:bodyPr/>
              <a:lstStyle/>
              <a:p>
                <a:endParaRPr lang="fr-FR" dirty="0"/>
              </a:p>
            </p:txBody>
          </p:sp>
          <p:sp>
            <p:nvSpPr>
              <p:cNvPr id="6116" name="Freeform 773"/>
              <p:cNvSpPr>
                <a:spLocks/>
              </p:cNvSpPr>
              <p:nvPr/>
            </p:nvSpPr>
            <p:spPr bwMode="auto">
              <a:xfrm>
                <a:off x="4723" y="2168"/>
                <a:ext cx="36" cy="52"/>
              </a:xfrm>
              <a:custGeom>
                <a:avLst/>
                <a:gdLst>
                  <a:gd name="T0" fmla="*/ 18 w 36"/>
                  <a:gd name="T1" fmla="*/ 0 h 52"/>
                  <a:gd name="T2" fmla="*/ 14 w 36"/>
                  <a:gd name="T3" fmla="*/ 0 h 52"/>
                  <a:gd name="T4" fmla="*/ 12 w 36"/>
                  <a:gd name="T5" fmla="*/ 4 h 52"/>
                  <a:gd name="T6" fmla="*/ 12 w 36"/>
                  <a:gd name="T7" fmla="*/ 6 h 52"/>
                  <a:gd name="T8" fmla="*/ 8 w 36"/>
                  <a:gd name="T9" fmla="*/ 6 h 52"/>
                  <a:gd name="T10" fmla="*/ 8 w 36"/>
                  <a:gd name="T11" fmla="*/ 8 h 52"/>
                  <a:gd name="T12" fmla="*/ 6 w 36"/>
                  <a:gd name="T13" fmla="*/ 8 h 52"/>
                  <a:gd name="T14" fmla="*/ 4 w 36"/>
                  <a:gd name="T15" fmla="*/ 8 h 52"/>
                  <a:gd name="T16" fmla="*/ 2 w 36"/>
                  <a:gd name="T17" fmla="*/ 8 h 52"/>
                  <a:gd name="T18" fmla="*/ 0 w 36"/>
                  <a:gd name="T19" fmla="*/ 12 h 52"/>
                  <a:gd name="T20" fmla="*/ 4 w 36"/>
                  <a:gd name="T21" fmla="*/ 18 h 52"/>
                  <a:gd name="T22" fmla="*/ 4 w 36"/>
                  <a:gd name="T23" fmla="*/ 20 h 52"/>
                  <a:gd name="T24" fmla="*/ 2 w 36"/>
                  <a:gd name="T25" fmla="*/ 16 h 52"/>
                  <a:gd name="T26" fmla="*/ 2 w 36"/>
                  <a:gd name="T27" fmla="*/ 24 h 52"/>
                  <a:gd name="T28" fmla="*/ 4 w 36"/>
                  <a:gd name="T29" fmla="*/ 22 h 52"/>
                  <a:gd name="T30" fmla="*/ 6 w 36"/>
                  <a:gd name="T31" fmla="*/ 22 h 52"/>
                  <a:gd name="T32" fmla="*/ 10 w 36"/>
                  <a:gd name="T33" fmla="*/ 22 h 52"/>
                  <a:gd name="T34" fmla="*/ 10 w 36"/>
                  <a:gd name="T35" fmla="*/ 20 h 52"/>
                  <a:gd name="T36" fmla="*/ 8 w 36"/>
                  <a:gd name="T37" fmla="*/ 18 h 52"/>
                  <a:gd name="T38" fmla="*/ 8 w 36"/>
                  <a:gd name="T39" fmla="*/ 14 h 52"/>
                  <a:gd name="T40" fmla="*/ 10 w 36"/>
                  <a:gd name="T41" fmla="*/ 14 h 52"/>
                  <a:gd name="T42" fmla="*/ 14 w 36"/>
                  <a:gd name="T43" fmla="*/ 20 h 52"/>
                  <a:gd name="T44" fmla="*/ 14 w 36"/>
                  <a:gd name="T45" fmla="*/ 24 h 52"/>
                  <a:gd name="T46" fmla="*/ 14 w 36"/>
                  <a:gd name="T47" fmla="*/ 26 h 52"/>
                  <a:gd name="T48" fmla="*/ 12 w 36"/>
                  <a:gd name="T49" fmla="*/ 30 h 52"/>
                  <a:gd name="T50" fmla="*/ 10 w 36"/>
                  <a:gd name="T51" fmla="*/ 32 h 52"/>
                  <a:gd name="T52" fmla="*/ 10 w 36"/>
                  <a:gd name="T53" fmla="*/ 34 h 52"/>
                  <a:gd name="T54" fmla="*/ 10 w 36"/>
                  <a:gd name="T55" fmla="*/ 44 h 52"/>
                  <a:gd name="T56" fmla="*/ 10 w 36"/>
                  <a:gd name="T57" fmla="*/ 46 h 52"/>
                  <a:gd name="T58" fmla="*/ 10 w 36"/>
                  <a:gd name="T59" fmla="*/ 48 h 52"/>
                  <a:gd name="T60" fmla="*/ 14 w 36"/>
                  <a:gd name="T61" fmla="*/ 50 h 52"/>
                  <a:gd name="T62" fmla="*/ 16 w 36"/>
                  <a:gd name="T63" fmla="*/ 46 h 52"/>
                  <a:gd name="T64" fmla="*/ 14 w 36"/>
                  <a:gd name="T65" fmla="*/ 42 h 52"/>
                  <a:gd name="T66" fmla="*/ 16 w 36"/>
                  <a:gd name="T67" fmla="*/ 40 h 52"/>
                  <a:gd name="T68" fmla="*/ 18 w 36"/>
                  <a:gd name="T69" fmla="*/ 40 h 52"/>
                  <a:gd name="T70" fmla="*/ 16 w 36"/>
                  <a:gd name="T71" fmla="*/ 42 h 52"/>
                  <a:gd name="T72" fmla="*/ 16 w 36"/>
                  <a:gd name="T73" fmla="*/ 44 h 52"/>
                  <a:gd name="T74" fmla="*/ 16 w 36"/>
                  <a:gd name="T75" fmla="*/ 52 h 52"/>
                  <a:gd name="T76" fmla="*/ 18 w 36"/>
                  <a:gd name="T77" fmla="*/ 50 h 52"/>
                  <a:gd name="T78" fmla="*/ 22 w 36"/>
                  <a:gd name="T79" fmla="*/ 48 h 52"/>
                  <a:gd name="T80" fmla="*/ 22 w 36"/>
                  <a:gd name="T81" fmla="*/ 46 h 52"/>
                  <a:gd name="T82" fmla="*/ 24 w 36"/>
                  <a:gd name="T83" fmla="*/ 44 h 52"/>
                  <a:gd name="T84" fmla="*/ 26 w 36"/>
                  <a:gd name="T85" fmla="*/ 44 h 52"/>
                  <a:gd name="T86" fmla="*/ 36 w 36"/>
                  <a:gd name="T87" fmla="*/ 18 h 52"/>
                  <a:gd name="T88" fmla="*/ 36 w 36"/>
                  <a:gd name="T89" fmla="*/ 16 h 52"/>
                  <a:gd name="T90" fmla="*/ 34 w 36"/>
                  <a:gd name="T91" fmla="*/ 12 h 52"/>
                  <a:gd name="T92" fmla="*/ 30 w 36"/>
                  <a:gd name="T93" fmla="*/ 12 h 52"/>
                  <a:gd name="T94" fmla="*/ 30 w 36"/>
                  <a:gd name="T95" fmla="*/ 10 h 52"/>
                  <a:gd name="T96" fmla="*/ 32 w 36"/>
                  <a:gd name="T97" fmla="*/ 6 h 52"/>
                  <a:gd name="T98" fmla="*/ 30 w 36"/>
                  <a:gd name="T99" fmla="*/ 4 h 52"/>
                  <a:gd name="T100" fmla="*/ 28 w 36"/>
                  <a:gd name="T101" fmla="*/ 6 h 52"/>
                  <a:gd name="T102" fmla="*/ 24 w 36"/>
                  <a:gd name="T103" fmla="*/ 6 h 52"/>
                  <a:gd name="T104" fmla="*/ 20 w 36"/>
                  <a:gd name="T105" fmla="*/ 2 h 52"/>
                  <a:gd name="T106" fmla="*/ 20 w 36"/>
                  <a:gd name="T107" fmla="*/ 0 h 52"/>
                  <a:gd name="T108" fmla="*/ 20 w 36"/>
                  <a:gd name="T109" fmla="*/ 0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52"/>
                  <a:gd name="T167" fmla="*/ 36 w 36"/>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52">
                    <a:moveTo>
                      <a:pt x="18" y="0"/>
                    </a:moveTo>
                    <a:lnTo>
                      <a:pt x="14" y="0"/>
                    </a:lnTo>
                    <a:lnTo>
                      <a:pt x="12" y="4"/>
                    </a:lnTo>
                    <a:lnTo>
                      <a:pt x="12" y="6"/>
                    </a:lnTo>
                    <a:lnTo>
                      <a:pt x="8" y="6"/>
                    </a:lnTo>
                    <a:lnTo>
                      <a:pt x="8" y="8"/>
                    </a:lnTo>
                    <a:lnTo>
                      <a:pt x="6" y="8"/>
                    </a:lnTo>
                    <a:lnTo>
                      <a:pt x="4" y="8"/>
                    </a:lnTo>
                    <a:lnTo>
                      <a:pt x="2" y="8"/>
                    </a:lnTo>
                    <a:lnTo>
                      <a:pt x="0" y="12"/>
                    </a:lnTo>
                    <a:lnTo>
                      <a:pt x="4" y="18"/>
                    </a:lnTo>
                    <a:lnTo>
                      <a:pt x="4" y="20"/>
                    </a:lnTo>
                    <a:lnTo>
                      <a:pt x="2" y="16"/>
                    </a:lnTo>
                    <a:lnTo>
                      <a:pt x="2" y="24"/>
                    </a:lnTo>
                    <a:lnTo>
                      <a:pt x="4" y="22"/>
                    </a:lnTo>
                    <a:lnTo>
                      <a:pt x="6" y="22"/>
                    </a:lnTo>
                    <a:lnTo>
                      <a:pt x="10" y="22"/>
                    </a:lnTo>
                    <a:lnTo>
                      <a:pt x="10" y="20"/>
                    </a:lnTo>
                    <a:lnTo>
                      <a:pt x="8" y="18"/>
                    </a:lnTo>
                    <a:lnTo>
                      <a:pt x="8" y="14"/>
                    </a:lnTo>
                    <a:lnTo>
                      <a:pt x="10" y="14"/>
                    </a:lnTo>
                    <a:lnTo>
                      <a:pt x="14" y="20"/>
                    </a:lnTo>
                    <a:lnTo>
                      <a:pt x="14" y="24"/>
                    </a:lnTo>
                    <a:lnTo>
                      <a:pt x="14" y="26"/>
                    </a:lnTo>
                    <a:lnTo>
                      <a:pt x="12" y="30"/>
                    </a:lnTo>
                    <a:lnTo>
                      <a:pt x="10" y="32"/>
                    </a:lnTo>
                    <a:lnTo>
                      <a:pt x="10" y="34"/>
                    </a:lnTo>
                    <a:lnTo>
                      <a:pt x="10" y="44"/>
                    </a:lnTo>
                    <a:lnTo>
                      <a:pt x="10" y="46"/>
                    </a:lnTo>
                    <a:lnTo>
                      <a:pt x="10" y="48"/>
                    </a:lnTo>
                    <a:lnTo>
                      <a:pt x="14" y="50"/>
                    </a:lnTo>
                    <a:lnTo>
                      <a:pt x="16" y="46"/>
                    </a:lnTo>
                    <a:lnTo>
                      <a:pt x="14" y="42"/>
                    </a:lnTo>
                    <a:lnTo>
                      <a:pt x="16" y="40"/>
                    </a:lnTo>
                    <a:lnTo>
                      <a:pt x="18" y="40"/>
                    </a:lnTo>
                    <a:lnTo>
                      <a:pt x="16" y="42"/>
                    </a:lnTo>
                    <a:lnTo>
                      <a:pt x="16" y="44"/>
                    </a:lnTo>
                    <a:lnTo>
                      <a:pt x="16" y="52"/>
                    </a:lnTo>
                    <a:lnTo>
                      <a:pt x="18" y="50"/>
                    </a:lnTo>
                    <a:lnTo>
                      <a:pt x="22" y="48"/>
                    </a:lnTo>
                    <a:lnTo>
                      <a:pt x="22" y="46"/>
                    </a:lnTo>
                    <a:lnTo>
                      <a:pt x="24" y="44"/>
                    </a:lnTo>
                    <a:lnTo>
                      <a:pt x="26" y="44"/>
                    </a:lnTo>
                    <a:lnTo>
                      <a:pt x="36" y="18"/>
                    </a:lnTo>
                    <a:lnTo>
                      <a:pt x="36" y="16"/>
                    </a:lnTo>
                    <a:lnTo>
                      <a:pt x="34" y="12"/>
                    </a:lnTo>
                    <a:lnTo>
                      <a:pt x="30" y="12"/>
                    </a:lnTo>
                    <a:lnTo>
                      <a:pt x="30" y="10"/>
                    </a:lnTo>
                    <a:lnTo>
                      <a:pt x="32" y="6"/>
                    </a:lnTo>
                    <a:lnTo>
                      <a:pt x="30" y="4"/>
                    </a:lnTo>
                    <a:lnTo>
                      <a:pt x="28" y="6"/>
                    </a:lnTo>
                    <a:lnTo>
                      <a:pt x="24" y="6"/>
                    </a:lnTo>
                    <a:lnTo>
                      <a:pt x="20" y="2"/>
                    </a:lnTo>
                    <a:lnTo>
                      <a:pt x="20" y="0"/>
                    </a:lnTo>
                  </a:path>
                </a:pathLst>
              </a:custGeom>
              <a:solidFill>
                <a:schemeClr val="tx2"/>
              </a:solidFill>
              <a:ln w="3175">
                <a:solidFill>
                  <a:schemeClr val="bg1"/>
                </a:solidFill>
                <a:round/>
                <a:headEnd/>
                <a:tailEnd/>
              </a:ln>
            </p:spPr>
            <p:txBody>
              <a:bodyPr/>
              <a:lstStyle/>
              <a:p>
                <a:endParaRPr lang="fr-FR" dirty="0"/>
              </a:p>
            </p:txBody>
          </p:sp>
          <p:sp>
            <p:nvSpPr>
              <p:cNvPr id="6117" name="Freeform 774"/>
              <p:cNvSpPr>
                <a:spLocks/>
              </p:cNvSpPr>
              <p:nvPr/>
            </p:nvSpPr>
            <p:spPr bwMode="auto">
              <a:xfrm>
                <a:off x="4729" y="2194"/>
                <a:ext cx="2" cy="6"/>
              </a:xfrm>
              <a:custGeom>
                <a:avLst/>
                <a:gdLst>
                  <a:gd name="T0" fmla="*/ 0 w 2"/>
                  <a:gd name="T1" fmla="*/ 0 h 6"/>
                  <a:gd name="T2" fmla="*/ 0 w 2"/>
                  <a:gd name="T3" fmla="*/ 2 h 6"/>
                  <a:gd name="T4" fmla="*/ 0 w 2"/>
                  <a:gd name="T5" fmla="*/ 4 h 6"/>
                  <a:gd name="T6" fmla="*/ 0 w 2"/>
                  <a:gd name="T7" fmla="*/ 6 h 6"/>
                  <a:gd name="T8" fmla="*/ 2 w 2"/>
                  <a:gd name="T9" fmla="*/ 0 h 6"/>
                  <a:gd name="T10" fmla="*/ 2 w 2"/>
                  <a:gd name="T11" fmla="*/ 0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0" y="2"/>
                    </a:lnTo>
                    <a:lnTo>
                      <a:pt x="0" y="4"/>
                    </a:lnTo>
                    <a:lnTo>
                      <a:pt x="0" y="6"/>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118" name="Freeform 775"/>
              <p:cNvSpPr>
                <a:spLocks/>
              </p:cNvSpPr>
              <p:nvPr/>
            </p:nvSpPr>
            <p:spPr bwMode="auto">
              <a:xfrm>
                <a:off x="4729" y="2194"/>
                <a:ext cx="2" cy="6"/>
              </a:xfrm>
              <a:custGeom>
                <a:avLst/>
                <a:gdLst>
                  <a:gd name="T0" fmla="*/ 0 w 2"/>
                  <a:gd name="T1" fmla="*/ 0 h 6"/>
                  <a:gd name="T2" fmla="*/ 0 w 2"/>
                  <a:gd name="T3" fmla="*/ 2 h 6"/>
                  <a:gd name="T4" fmla="*/ 0 w 2"/>
                  <a:gd name="T5" fmla="*/ 4 h 6"/>
                  <a:gd name="T6" fmla="*/ 0 w 2"/>
                  <a:gd name="T7" fmla="*/ 6 h 6"/>
                  <a:gd name="T8" fmla="*/ 2 w 2"/>
                  <a:gd name="T9" fmla="*/ 0 h 6"/>
                  <a:gd name="T10" fmla="*/ 2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0"/>
                    </a:moveTo>
                    <a:lnTo>
                      <a:pt x="0" y="2"/>
                    </a:lnTo>
                    <a:lnTo>
                      <a:pt x="0" y="4"/>
                    </a:lnTo>
                    <a:lnTo>
                      <a:pt x="0" y="6"/>
                    </a:lnTo>
                    <a:lnTo>
                      <a:pt x="2" y="0"/>
                    </a:lnTo>
                  </a:path>
                </a:pathLst>
              </a:custGeom>
              <a:solidFill>
                <a:schemeClr val="tx2"/>
              </a:solidFill>
              <a:ln w="3175">
                <a:solidFill>
                  <a:schemeClr val="bg1"/>
                </a:solidFill>
                <a:round/>
                <a:headEnd/>
                <a:tailEnd/>
              </a:ln>
            </p:spPr>
            <p:txBody>
              <a:bodyPr/>
              <a:lstStyle/>
              <a:p>
                <a:endParaRPr lang="fr-FR" dirty="0"/>
              </a:p>
            </p:txBody>
          </p:sp>
          <p:sp>
            <p:nvSpPr>
              <p:cNvPr id="6119" name="Freeform 776"/>
              <p:cNvSpPr>
                <a:spLocks/>
              </p:cNvSpPr>
              <p:nvPr/>
            </p:nvSpPr>
            <p:spPr bwMode="auto">
              <a:xfrm>
                <a:off x="4743" y="2224"/>
                <a:ext cx="2" cy="6"/>
              </a:xfrm>
              <a:custGeom>
                <a:avLst/>
                <a:gdLst>
                  <a:gd name="T0" fmla="*/ 2 w 2"/>
                  <a:gd name="T1" fmla="*/ 2 h 6"/>
                  <a:gd name="T2" fmla="*/ 0 w 2"/>
                  <a:gd name="T3" fmla="*/ 0 h 6"/>
                  <a:gd name="T4" fmla="*/ 0 w 2"/>
                  <a:gd name="T5" fmla="*/ 6 h 6"/>
                  <a:gd name="T6" fmla="*/ 0 w 2"/>
                  <a:gd name="T7" fmla="*/ 2 h 6"/>
                  <a:gd name="T8" fmla="*/ 2 w 2"/>
                  <a:gd name="T9" fmla="*/ 2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2"/>
                    </a:moveTo>
                    <a:lnTo>
                      <a:pt x="0" y="0"/>
                    </a:lnTo>
                    <a:lnTo>
                      <a:pt x="0" y="6"/>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120" name="Freeform 777"/>
              <p:cNvSpPr>
                <a:spLocks/>
              </p:cNvSpPr>
              <p:nvPr/>
            </p:nvSpPr>
            <p:spPr bwMode="auto">
              <a:xfrm>
                <a:off x="4743" y="2224"/>
                <a:ext cx="2" cy="6"/>
              </a:xfrm>
              <a:custGeom>
                <a:avLst/>
                <a:gdLst>
                  <a:gd name="T0" fmla="*/ 2 w 2"/>
                  <a:gd name="T1" fmla="*/ 2 h 6"/>
                  <a:gd name="T2" fmla="*/ 0 w 2"/>
                  <a:gd name="T3" fmla="*/ 0 h 6"/>
                  <a:gd name="T4" fmla="*/ 0 w 2"/>
                  <a:gd name="T5" fmla="*/ 6 h 6"/>
                  <a:gd name="T6" fmla="*/ 0 w 2"/>
                  <a:gd name="T7" fmla="*/ 2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2"/>
                    </a:moveTo>
                    <a:lnTo>
                      <a:pt x="0" y="0"/>
                    </a:lnTo>
                    <a:lnTo>
                      <a:pt x="0" y="6"/>
                    </a:lnTo>
                    <a:lnTo>
                      <a:pt x="0" y="2"/>
                    </a:lnTo>
                  </a:path>
                </a:pathLst>
              </a:custGeom>
              <a:solidFill>
                <a:schemeClr val="tx2"/>
              </a:solidFill>
              <a:ln w="3175">
                <a:solidFill>
                  <a:schemeClr val="bg1"/>
                </a:solidFill>
                <a:round/>
                <a:headEnd/>
                <a:tailEnd/>
              </a:ln>
            </p:spPr>
            <p:txBody>
              <a:bodyPr/>
              <a:lstStyle/>
              <a:p>
                <a:endParaRPr lang="fr-FR" dirty="0"/>
              </a:p>
            </p:txBody>
          </p:sp>
          <p:sp>
            <p:nvSpPr>
              <p:cNvPr id="6121" name="Freeform 778"/>
              <p:cNvSpPr>
                <a:spLocks/>
              </p:cNvSpPr>
              <p:nvPr/>
            </p:nvSpPr>
            <p:spPr bwMode="auto">
              <a:xfrm>
                <a:off x="4735" y="2230"/>
                <a:ext cx="2" cy="4"/>
              </a:xfrm>
              <a:custGeom>
                <a:avLst/>
                <a:gdLst>
                  <a:gd name="T0" fmla="*/ 0 w 2"/>
                  <a:gd name="T1" fmla="*/ 0 h 4"/>
                  <a:gd name="T2" fmla="*/ 0 w 2"/>
                  <a:gd name="T3" fmla="*/ 2 h 4"/>
                  <a:gd name="T4" fmla="*/ 2 w 2"/>
                  <a:gd name="T5" fmla="*/ 4 h 4"/>
                  <a:gd name="T6" fmla="*/ 2 w 2"/>
                  <a:gd name="T7" fmla="*/ 0 h 4"/>
                  <a:gd name="T8" fmla="*/ 2 w 2"/>
                  <a:gd name="T9" fmla="*/ 0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2"/>
                    </a:lnTo>
                    <a:lnTo>
                      <a:pt x="2"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122" name="Freeform 779"/>
              <p:cNvSpPr>
                <a:spLocks/>
              </p:cNvSpPr>
              <p:nvPr/>
            </p:nvSpPr>
            <p:spPr bwMode="auto">
              <a:xfrm>
                <a:off x="4735" y="2230"/>
                <a:ext cx="2" cy="4"/>
              </a:xfrm>
              <a:custGeom>
                <a:avLst/>
                <a:gdLst>
                  <a:gd name="T0" fmla="*/ 0 w 2"/>
                  <a:gd name="T1" fmla="*/ 0 h 4"/>
                  <a:gd name="T2" fmla="*/ 0 w 2"/>
                  <a:gd name="T3" fmla="*/ 2 h 4"/>
                  <a:gd name="T4" fmla="*/ 2 w 2"/>
                  <a:gd name="T5" fmla="*/ 4 h 4"/>
                  <a:gd name="T6" fmla="*/ 2 w 2"/>
                  <a:gd name="T7" fmla="*/ 0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0"/>
                    </a:moveTo>
                    <a:lnTo>
                      <a:pt x="0" y="2"/>
                    </a:lnTo>
                    <a:lnTo>
                      <a:pt x="2" y="4"/>
                    </a:lnTo>
                    <a:lnTo>
                      <a:pt x="2" y="0"/>
                    </a:lnTo>
                  </a:path>
                </a:pathLst>
              </a:custGeom>
              <a:solidFill>
                <a:schemeClr val="tx2"/>
              </a:solidFill>
              <a:ln w="3175">
                <a:solidFill>
                  <a:schemeClr val="bg1"/>
                </a:solidFill>
                <a:round/>
                <a:headEnd/>
                <a:tailEnd/>
              </a:ln>
            </p:spPr>
            <p:txBody>
              <a:bodyPr/>
              <a:lstStyle/>
              <a:p>
                <a:endParaRPr lang="fr-FR" dirty="0"/>
              </a:p>
            </p:txBody>
          </p:sp>
          <p:sp>
            <p:nvSpPr>
              <p:cNvPr id="6123" name="Freeform 780"/>
              <p:cNvSpPr>
                <a:spLocks/>
              </p:cNvSpPr>
              <p:nvPr/>
            </p:nvSpPr>
            <p:spPr bwMode="auto">
              <a:xfrm>
                <a:off x="4709" y="2188"/>
                <a:ext cx="2" cy="4"/>
              </a:xfrm>
              <a:custGeom>
                <a:avLst/>
                <a:gdLst>
                  <a:gd name="T0" fmla="*/ 2 w 2"/>
                  <a:gd name="T1" fmla="*/ 0 h 4"/>
                  <a:gd name="T2" fmla="*/ 0 w 2"/>
                  <a:gd name="T3" fmla="*/ 2 h 4"/>
                  <a:gd name="T4" fmla="*/ 0 w 2"/>
                  <a:gd name="T5" fmla="*/ 4 h 4"/>
                  <a:gd name="T6" fmla="*/ 2 w 2"/>
                  <a:gd name="T7" fmla="*/ 4 h 4"/>
                  <a:gd name="T8" fmla="*/ 2 w 2"/>
                  <a:gd name="T9" fmla="*/ 2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2"/>
                    </a:lnTo>
                    <a:lnTo>
                      <a:pt x="0" y="4"/>
                    </a:lnTo>
                    <a:lnTo>
                      <a:pt x="2"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124" name="Freeform 781"/>
              <p:cNvSpPr>
                <a:spLocks/>
              </p:cNvSpPr>
              <p:nvPr/>
            </p:nvSpPr>
            <p:spPr bwMode="auto">
              <a:xfrm>
                <a:off x="4709" y="2188"/>
                <a:ext cx="2" cy="4"/>
              </a:xfrm>
              <a:custGeom>
                <a:avLst/>
                <a:gdLst>
                  <a:gd name="T0" fmla="*/ 2 w 2"/>
                  <a:gd name="T1" fmla="*/ 0 h 4"/>
                  <a:gd name="T2" fmla="*/ 0 w 2"/>
                  <a:gd name="T3" fmla="*/ 2 h 4"/>
                  <a:gd name="T4" fmla="*/ 0 w 2"/>
                  <a:gd name="T5" fmla="*/ 4 h 4"/>
                  <a:gd name="T6" fmla="*/ 2 w 2"/>
                  <a:gd name="T7" fmla="*/ 4 h 4"/>
                  <a:gd name="T8" fmla="*/ 2 w 2"/>
                  <a:gd name="T9" fmla="*/ 2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0" y="2"/>
                    </a:lnTo>
                    <a:lnTo>
                      <a:pt x="0" y="4"/>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6125" name="Freeform 782"/>
              <p:cNvSpPr>
                <a:spLocks/>
              </p:cNvSpPr>
              <p:nvPr/>
            </p:nvSpPr>
            <p:spPr bwMode="auto">
              <a:xfrm>
                <a:off x="4713" y="2184"/>
                <a:ext cx="4" cy="4"/>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2 h 4"/>
                  <a:gd name="T12" fmla="*/ 4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0"/>
                    </a:moveTo>
                    <a:lnTo>
                      <a:pt x="2" y="0"/>
                    </a:lnTo>
                    <a:lnTo>
                      <a:pt x="0" y="2"/>
                    </a:lnTo>
                    <a:lnTo>
                      <a:pt x="2" y="4"/>
                    </a:lnTo>
                    <a:lnTo>
                      <a:pt x="4" y="2"/>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126" name="Freeform 783"/>
              <p:cNvSpPr>
                <a:spLocks/>
              </p:cNvSpPr>
              <p:nvPr/>
            </p:nvSpPr>
            <p:spPr bwMode="auto">
              <a:xfrm>
                <a:off x="4713" y="2184"/>
                <a:ext cx="4" cy="4"/>
              </a:xfrm>
              <a:custGeom>
                <a:avLst/>
                <a:gdLst>
                  <a:gd name="T0" fmla="*/ 4 w 4"/>
                  <a:gd name="T1" fmla="*/ 0 h 4"/>
                  <a:gd name="T2" fmla="*/ 2 w 4"/>
                  <a:gd name="T3" fmla="*/ 0 h 4"/>
                  <a:gd name="T4" fmla="*/ 0 w 4"/>
                  <a:gd name="T5" fmla="*/ 2 h 4"/>
                  <a:gd name="T6" fmla="*/ 2 w 4"/>
                  <a:gd name="T7" fmla="*/ 4 h 4"/>
                  <a:gd name="T8" fmla="*/ 4 w 4"/>
                  <a:gd name="T9" fmla="*/ 2 h 4"/>
                  <a:gd name="T10" fmla="*/ 4 w 4"/>
                  <a:gd name="T11" fmla="*/ 2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2" y="0"/>
                    </a:lnTo>
                    <a:lnTo>
                      <a:pt x="0" y="2"/>
                    </a:lnTo>
                    <a:lnTo>
                      <a:pt x="2" y="4"/>
                    </a:lnTo>
                    <a:lnTo>
                      <a:pt x="4" y="2"/>
                    </a:lnTo>
                  </a:path>
                </a:pathLst>
              </a:custGeom>
              <a:solidFill>
                <a:schemeClr val="tx2"/>
              </a:solidFill>
              <a:ln w="3175">
                <a:solidFill>
                  <a:schemeClr val="bg1"/>
                </a:solidFill>
                <a:round/>
                <a:headEnd/>
                <a:tailEnd/>
              </a:ln>
            </p:spPr>
            <p:txBody>
              <a:bodyPr/>
              <a:lstStyle/>
              <a:p>
                <a:endParaRPr lang="fr-FR" dirty="0"/>
              </a:p>
            </p:txBody>
          </p:sp>
          <p:sp>
            <p:nvSpPr>
              <p:cNvPr id="6127" name="Freeform 784"/>
              <p:cNvSpPr>
                <a:spLocks/>
              </p:cNvSpPr>
              <p:nvPr/>
            </p:nvSpPr>
            <p:spPr bwMode="auto">
              <a:xfrm>
                <a:off x="4723" y="2170"/>
                <a:ext cx="2" cy="2"/>
              </a:xfrm>
              <a:custGeom>
                <a:avLst/>
                <a:gdLst>
                  <a:gd name="T0" fmla="*/ 2 w 2"/>
                  <a:gd name="T1" fmla="*/ 0 h 2"/>
                  <a:gd name="T2" fmla="*/ 0 w 2"/>
                  <a:gd name="T3" fmla="*/ 0 h 2"/>
                  <a:gd name="T4" fmla="*/ 2 w 2"/>
                  <a:gd name="T5" fmla="*/ 2 h 2"/>
                  <a:gd name="T6" fmla="*/ 2 w 2"/>
                  <a:gd name="T7" fmla="*/ 2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0"/>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128" name="Freeform 785"/>
              <p:cNvSpPr>
                <a:spLocks/>
              </p:cNvSpPr>
              <p:nvPr/>
            </p:nvSpPr>
            <p:spPr bwMode="auto">
              <a:xfrm>
                <a:off x="4723" y="2170"/>
                <a:ext cx="2" cy="2"/>
              </a:xfrm>
              <a:custGeom>
                <a:avLst/>
                <a:gdLst>
                  <a:gd name="T0" fmla="*/ 2 w 2"/>
                  <a:gd name="T1" fmla="*/ 0 h 2"/>
                  <a:gd name="T2" fmla="*/ 0 w 2"/>
                  <a:gd name="T3" fmla="*/ 0 h 2"/>
                  <a:gd name="T4" fmla="*/ 2 w 2"/>
                  <a:gd name="T5" fmla="*/ 2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2" y="2"/>
                    </a:lnTo>
                  </a:path>
                </a:pathLst>
              </a:custGeom>
              <a:solidFill>
                <a:schemeClr val="tx2"/>
              </a:solidFill>
              <a:ln w="3175">
                <a:solidFill>
                  <a:schemeClr val="bg1"/>
                </a:solidFill>
                <a:round/>
                <a:headEnd/>
                <a:tailEnd/>
              </a:ln>
            </p:spPr>
            <p:txBody>
              <a:bodyPr/>
              <a:lstStyle/>
              <a:p>
                <a:endParaRPr lang="fr-FR" dirty="0"/>
              </a:p>
            </p:txBody>
          </p:sp>
          <p:sp>
            <p:nvSpPr>
              <p:cNvPr id="6129" name="Freeform 786"/>
              <p:cNvSpPr>
                <a:spLocks/>
              </p:cNvSpPr>
              <p:nvPr/>
            </p:nvSpPr>
            <p:spPr bwMode="auto">
              <a:xfrm>
                <a:off x="4579" y="2315"/>
                <a:ext cx="26" cy="54"/>
              </a:xfrm>
              <a:custGeom>
                <a:avLst/>
                <a:gdLst>
                  <a:gd name="T0" fmla="*/ 20 w 26"/>
                  <a:gd name="T1" fmla="*/ 0 h 54"/>
                  <a:gd name="T2" fmla="*/ 22 w 26"/>
                  <a:gd name="T3" fmla="*/ 0 h 54"/>
                  <a:gd name="T4" fmla="*/ 24 w 26"/>
                  <a:gd name="T5" fmla="*/ 2 h 54"/>
                  <a:gd name="T6" fmla="*/ 26 w 26"/>
                  <a:gd name="T7" fmla="*/ 2 h 54"/>
                  <a:gd name="T8" fmla="*/ 26 w 26"/>
                  <a:gd name="T9" fmla="*/ 4 h 54"/>
                  <a:gd name="T10" fmla="*/ 26 w 26"/>
                  <a:gd name="T11" fmla="*/ 8 h 54"/>
                  <a:gd name="T12" fmla="*/ 26 w 26"/>
                  <a:gd name="T13" fmla="*/ 10 h 54"/>
                  <a:gd name="T14" fmla="*/ 12 w 26"/>
                  <a:gd name="T15" fmla="*/ 54 h 54"/>
                  <a:gd name="T16" fmla="*/ 10 w 26"/>
                  <a:gd name="T17" fmla="*/ 54 h 54"/>
                  <a:gd name="T18" fmla="*/ 8 w 26"/>
                  <a:gd name="T19" fmla="*/ 46 h 54"/>
                  <a:gd name="T20" fmla="*/ 4 w 26"/>
                  <a:gd name="T21" fmla="*/ 44 h 54"/>
                  <a:gd name="T22" fmla="*/ 2 w 26"/>
                  <a:gd name="T23" fmla="*/ 40 h 54"/>
                  <a:gd name="T24" fmla="*/ 0 w 26"/>
                  <a:gd name="T25" fmla="*/ 28 h 54"/>
                  <a:gd name="T26" fmla="*/ 0 w 26"/>
                  <a:gd name="T27" fmla="*/ 24 h 54"/>
                  <a:gd name="T28" fmla="*/ 14 w 26"/>
                  <a:gd name="T29" fmla="*/ 4 h 54"/>
                  <a:gd name="T30" fmla="*/ 18 w 26"/>
                  <a:gd name="T31" fmla="*/ 2 h 54"/>
                  <a:gd name="T32" fmla="*/ 18 w 26"/>
                  <a:gd name="T33" fmla="*/ 0 h 54"/>
                  <a:gd name="T34" fmla="*/ 20 w 26"/>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54"/>
                  <a:gd name="T56" fmla="*/ 26 w 26"/>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54">
                    <a:moveTo>
                      <a:pt x="20" y="0"/>
                    </a:moveTo>
                    <a:lnTo>
                      <a:pt x="22" y="0"/>
                    </a:lnTo>
                    <a:lnTo>
                      <a:pt x="24" y="2"/>
                    </a:lnTo>
                    <a:lnTo>
                      <a:pt x="26" y="2"/>
                    </a:lnTo>
                    <a:lnTo>
                      <a:pt x="26" y="4"/>
                    </a:lnTo>
                    <a:lnTo>
                      <a:pt x="26" y="8"/>
                    </a:lnTo>
                    <a:lnTo>
                      <a:pt x="26" y="10"/>
                    </a:lnTo>
                    <a:lnTo>
                      <a:pt x="12" y="54"/>
                    </a:lnTo>
                    <a:lnTo>
                      <a:pt x="10" y="54"/>
                    </a:lnTo>
                    <a:lnTo>
                      <a:pt x="8" y="46"/>
                    </a:lnTo>
                    <a:lnTo>
                      <a:pt x="4" y="44"/>
                    </a:lnTo>
                    <a:lnTo>
                      <a:pt x="2" y="40"/>
                    </a:lnTo>
                    <a:lnTo>
                      <a:pt x="0" y="28"/>
                    </a:lnTo>
                    <a:lnTo>
                      <a:pt x="0" y="24"/>
                    </a:lnTo>
                    <a:lnTo>
                      <a:pt x="14" y="4"/>
                    </a:lnTo>
                    <a:lnTo>
                      <a:pt x="18" y="2"/>
                    </a:lnTo>
                    <a:lnTo>
                      <a:pt x="18" y="0"/>
                    </a:lnTo>
                    <a:lnTo>
                      <a:pt x="20" y="0"/>
                    </a:lnTo>
                    <a:close/>
                  </a:path>
                </a:pathLst>
              </a:custGeom>
              <a:solidFill>
                <a:schemeClr val="tx2"/>
              </a:solidFill>
              <a:ln w="3175">
                <a:solidFill>
                  <a:schemeClr val="bg1"/>
                </a:solidFill>
                <a:round/>
                <a:headEnd/>
                <a:tailEnd/>
              </a:ln>
            </p:spPr>
            <p:txBody>
              <a:bodyPr/>
              <a:lstStyle/>
              <a:p>
                <a:endParaRPr lang="fr-FR" dirty="0"/>
              </a:p>
            </p:txBody>
          </p:sp>
          <p:sp>
            <p:nvSpPr>
              <p:cNvPr id="6130" name="Freeform 787"/>
              <p:cNvSpPr>
                <a:spLocks/>
              </p:cNvSpPr>
              <p:nvPr/>
            </p:nvSpPr>
            <p:spPr bwMode="auto">
              <a:xfrm>
                <a:off x="4579" y="2315"/>
                <a:ext cx="26" cy="54"/>
              </a:xfrm>
              <a:custGeom>
                <a:avLst/>
                <a:gdLst>
                  <a:gd name="T0" fmla="*/ 20 w 26"/>
                  <a:gd name="T1" fmla="*/ 0 h 54"/>
                  <a:gd name="T2" fmla="*/ 22 w 26"/>
                  <a:gd name="T3" fmla="*/ 0 h 54"/>
                  <a:gd name="T4" fmla="*/ 24 w 26"/>
                  <a:gd name="T5" fmla="*/ 2 h 54"/>
                  <a:gd name="T6" fmla="*/ 26 w 26"/>
                  <a:gd name="T7" fmla="*/ 2 h 54"/>
                  <a:gd name="T8" fmla="*/ 26 w 26"/>
                  <a:gd name="T9" fmla="*/ 4 h 54"/>
                  <a:gd name="T10" fmla="*/ 26 w 26"/>
                  <a:gd name="T11" fmla="*/ 8 h 54"/>
                  <a:gd name="T12" fmla="*/ 26 w 26"/>
                  <a:gd name="T13" fmla="*/ 10 h 54"/>
                  <a:gd name="T14" fmla="*/ 12 w 26"/>
                  <a:gd name="T15" fmla="*/ 54 h 54"/>
                  <a:gd name="T16" fmla="*/ 10 w 26"/>
                  <a:gd name="T17" fmla="*/ 54 h 54"/>
                  <a:gd name="T18" fmla="*/ 8 w 26"/>
                  <a:gd name="T19" fmla="*/ 46 h 54"/>
                  <a:gd name="T20" fmla="*/ 4 w 26"/>
                  <a:gd name="T21" fmla="*/ 44 h 54"/>
                  <a:gd name="T22" fmla="*/ 2 w 26"/>
                  <a:gd name="T23" fmla="*/ 40 h 54"/>
                  <a:gd name="T24" fmla="*/ 0 w 26"/>
                  <a:gd name="T25" fmla="*/ 28 h 54"/>
                  <a:gd name="T26" fmla="*/ 0 w 26"/>
                  <a:gd name="T27" fmla="*/ 24 h 54"/>
                  <a:gd name="T28" fmla="*/ 14 w 26"/>
                  <a:gd name="T29" fmla="*/ 4 h 54"/>
                  <a:gd name="T30" fmla="*/ 18 w 26"/>
                  <a:gd name="T31" fmla="*/ 2 h 54"/>
                  <a:gd name="T32" fmla="*/ 18 w 26"/>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54"/>
                  <a:gd name="T53" fmla="*/ 26 w 2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54">
                    <a:moveTo>
                      <a:pt x="20" y="0"/>
                    </a:moveTo>
                    <a:lnTo>
                      <a:pt x="22" y="0"/>
                    </a:lnTo>
                    <a:lnTo>
                      <a:pt x="24" y="2"/>
                    </a:lnTo>
                    <a:lnTo>
                      <a:pt x="26" y="2"/>
                    </a:lnTo>
                    <a:lnTo>
                      <a:pt x="26" y="4"/>
                    </a:lnTo>
                    <a:lnTo>
                      <a:pt x="26" y="8"/>
                    </a:lnTo>
                    <a:lnTo>
                      <a:pt x="26" y="10"/>
                    </a:lnTo>
                    <a:lnTo>
                      <a:pt x="12" y="54"/>
                    </a:lnTo>
                    <a:lnTo>
                      <a:pt x="10" y="54"/>
                    </a:lnTo>
                    <a:lnTo>
                      <a:pt x="8" y="46"/>
                    </a:lnTo>
                    <a:lnTo>
                      <a:pt x="4" y="44"/>
                    </a:lnTo>
                    <a:lnTo>
                      <a:pt x="2" y="40"/>
                    </a:lnTo>
                    <a:lnTo>
                      <a:pt x="0" y="28"/>
                    </a:lnTo>
                    <a:lnTo>
                      <a:pt x="0" y="24"/>
                    </a:lnTo>
                    <a:lnTo>
                      <a:pt x="14" y="4"/>
                    </a:lnTo>
                    <a:lnTo>
                      <a:pt x="18" y="2"/>
                    </a:lnTo>
                    <a:lnTo>
                      <a:pt x="18" y="0"/>
                    </a:lnTo>
                  </a:path>
                </a:pathLst>
              </a:custGeom>
              <a:solidFill>
                <a:schemeClr val="tx2"/>
              </a:solidFill>
              <a:ln w="3175">
                <a:solidFill>
                  <a:schemeClr val="bg1"/>
                </a:solidFill>
                <a:round/>
                <a:headEnd/>
                <a:tailEnd/>
              </a:ln>
            </p:spPr>
            <p:txBody>
              <a:bodyPr/>
              <a:lstStyle/>
              <a:p>
                <a:endParaRPr lang="fr-FR" dirty="0"/>
              </a:p>
            </p:txBody>
          </p:sp>
          <p:sp>
            <p:nvSpPr>
              <p:cNvPr id="6131" name="Freeform 788"/>
              <p:cNvSpPr>
                <a:spLocks/>
              </p:cNvSpPr>
              <p:nvPr/>
            </p:nvSpPr>
            <p:spPr bwMode="auto">
              <a:xfrm>
                <a:off x="4633" y="2329"/>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132" name="Freeform 789"/>
              <p:cNvSpPr>
                <a:spLocks/>
              </p:cNvSpPr>
              <p:nvPr/>
            </p:nvSpPr>
            <p:spPr bwMode="auto">
              <a:xfrm>
                <a:off x="4633" y="2329"/>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6133" name="Freeform 790"/>
              <p:cNvSpPr>
                <a:spLocks/>
              </p:cNvSpPr>
              <p:nvPr/>
            </p:nvSpPr>
            <p:spPr bwMode="auto">
              <a:xfrm>
                <a:off x="4639" y="2327"/>
                <a:ext cx="2" cy="4"/>
              </a:xfrm>
              <a:custGeom>
                <a:avLst/>
                <a:gdLst>
                  <a:gd name="T0" fmla="*/ 0 w 2"/>
                  <a:gd name="T1" fmla="*/ 2 h 4"/>
                  <a:gd name="T2" fmla="*/ 2 w 2"/>
                  <a:gd name="T3" fmla="*/ 2 h 4"/>
                  <a:gd name="T4" fmla="*/ 2 w 2"/>
                  <a:gd name="T5" fmla="*/ 0 h 4"/>
                  <a:gd name="T6" fmla="*/ 2 w 2"/>
                  <a:gd name="T7" fmla="*/ 2 h 4"/>
                  <a:gd name="T8" fmla="*/ 0 w 2"/>
                  <a:gd name="T9" fmla="*/ 4 h 4"/>
                  <a:gd name="T10" fmla="*/ 0 w 2"/>
                  <a:gd name="T11" fmla="*/ 4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2" y="2"/>
                    </a:lnTo>
                    <a:lnTo>
                      <a:pt x="2" y="0"/>
                    </a:lnTo>
                    <a:lnTo>
                      <a:pt x="2" y="2"/>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134" name="Freeform 791"/>
              <p:cNvSpPr>
                <a:spLocks/>
              </p:cNvSpPr>
              <p:nvPr/>
            </p:nvSpPr>
            <p:spPr bwMode="auto">
              <a:xfrm>
                <a:off x="4639" y="2327"/>
                <a:ext cx="2" cy="4"/>
              </a:xfrm>
              <a:custGeom>
                <a:avLst/>
                <a:gdLst>
                  <a:gd name="T0" fmla="*/ 0 w 2"/>
                  <a:gd name="T1" fmla="*/ 2 h 4"/>
                  <a:gd name="T2" fmla="*/ 2 w 2"/>
                  <a:gd name="T3" fmla="*/ 2 h 4"/>
                  <a:gd name="T4" fmla="*/ 2 w 2"/>
                  <a:gd name="T5" fmla="*/ 0 h 4"/>
                  <a:gd name="T6" fmla="*/ 2 w 2"/>
                  <a:gd name="T7" fmla="*/ 2 h 4"/>
                  <a:gd name="T8" fmla="*/ 0 w 2"/>
                  <a:gd name="T9" fmla="*/ 4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2"/>
                    </a:moveTo>
                    <a:lnTo>
                      <a:pt x="2" y="2"/>
                    </a:lnTo>
                    <a:lnTo>
                      <a:pt x="2" y="0"/>
                    </a:lnTo>
                    <a:lnTo>
                      <a:pt x="2" y="2"/>
                    </a:lnTo>
                    <a:lnTo>
                      <a:pt x="0" y="4"/>
                    </a:lnTo>
                  </a:path>
                </a:pathLst>
              </a:custGeom>
              <a:solidFill>
                <a:schemeClr val="tx2"/>
              </a:solidFill>
              <a:ln w="3175">
                <a:solidFill>
                  <a:schemeClr val="bg1"/>
                </a:solidFill>
                <a:round/>
                <a:headEnd/>
                <a:tailEnd/>
              </a:ln>
            </p:spPr>
            <p:txBody>
              <a:bodyPr/>
              <a:lstStyle/>
              <a:p>
                <a:endParaRPr lang="fr-FR" dirty="0"/>
              </a:p>
            </p:txBody>
          </p:sp>
          <p:sp>
            <p:nvSpPr>
              <p:cNvPr id="6135" name="Freeform 792"/>
              <p:cNvSpPr>
                <a:spLocks/>
              </p:cNvSpPr>
              <p:nvPr/>
            </p:nvSpPr>
            <p:spPr bwMode="auto">
              <a:xfrm>
                <a:off x="4693" y="2289"/>
                <a:ext cx="8" cy="12"/>
              </a:xfrm>
              <a:custGeom>
                <a:avLst/>
                <a:gdLst>
                  <a:gd name="T0" fmla="*/ 2 w 8"/>
                  <a:gd name="T1" fmla="*/ 6 h 12"/>
                  <a:gd name="T2" fmla="*/ 2 w 8"/>
                  <a:gd name="T3" fmla="*/ 4 h 12"/>
                  <a:gd name="T4" fmla="*/ 4 w 8"/>
                  <a:gd name="T5" fmla="*/ 2 h 12"/>
                  <a:gd name="T6" fmla="*/ 6 w 8"/>
                  <a:gd name="T7" fmla="*/ 0 h 12"/>
                  <a:gd name="T8" fmla="*/ 8 w 8"/>
                  <a:gd name="T9" fmla="*/ 0 h 12"/>
                  <a:gd name="T10" fmla="*/ 8 w 8"/>
                  <a:gd name="T11" fmla="*/ 2 h 12"/>
                  <a:gd name="T12" fmla="*/ 6 w 8"/>
                  <a:gd name="T13" fmla="*/ 4 h 12"/>
                  <a:gd name="T14" fmla="*/ 4 w 8"/>
                  <a:gd name="T15" fmla="*/ 6 h 12"/>
                  <a:gd name="T16" fmla="*/ 2 w 8"/>
                  <a:gd name="T17" fmla="*/ 8 h 12"/>
                  <a:gd name="T18" fmla="*/ 2 w 8"/>
                  <a:gd name="T19" fmla="*/ 10 h 12"/>
                  <a:gd name="T20" fmla="*/ 0 w 8"/>
                  <a:gd name="T21" fmla="*/ 12 h 12"/>
                  <a:gd name="T22" fmla="*/ 0 w 8"/>
                  <a:gd name="T23" fmla="*/ 10 h 12"/>
                  <a:gd name="T24" fmla="*/ 0 w 8"/>
                  <a:gd name="T25" fmla="*/ 6 h 12"/>
                  <a:gd name="T26" fmla="*/ 0 w 8"/>
                  <a:gd name="T27" fmla="*/ 6 h 12"/>
                  <a:gd name="T28" fmla="*/ 2 w 8"/>
                  <a:gd name="T29" fmla="*/ 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2"/>
                  <a:gd name="T47" fmla="*/ 8 w 8"/>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2">
                    <a:moveTo>
                      <a:pt x="2" y="6"/>
                    </a:moveTo>
                    <a:lnTo>
                      <a:pt x="2" y="4"/>
                    </a:lnTo>
                    <a:lnTo>
                      <a:pt x="4" y="2"/>
                    </a:lnTo>
                    <a:lnTo>
                      <a:pt x="6" y="0"/>
                    </a:lnTo>
                    <a:lnTo>
                      <a:pt x="8" y="0"/>
                    </a:lnTo>
                    <a:lnTo>
                      <a:pt x="8" y="2"/>
                    </a:lnTo>
                    <a:lnTo>
                      <a:pt x="6" y="4"/>
                    </a:lnTo>
                    <a:lnTo>
                      <a:pt x="4" y="6"/>
                    </a:lnTo>
                    <a:lnTo>
                      <a:pt x="2" y="8"/>
                    </a:lnTo>
                    <a:lnTo>
                      <a:pt x="2" y="10"/>
                    </a:lnTo>
                    <a:lnTo>
                      <a:pt x="0" y="12"/>
                    </a:lnTo>
                    <a:lnTo>
                      <a:pt x="0" y="10"/>
                    </a:lnTo>
                    <a:lnTo>
                      <a:pt x="0" y="6"/>
                    </a:lnTo>
                    <a:lnTo>
                      <a:pt x="2" y="6"/>
                    </a:lnTo>
                    <a:close/>
                  </a:path>
                </a:pathLst>
              </a:custGeom>
              <a:solidFill>
                <a:schemeClr val="tx2"/>
              </a:solidFill>
              <a:ln w="3175">
                <a:solidFill>
                  <a:schemeClr val="bg1"/>
                </a:solidFill>
                <a:round/>
                <a:headEnd/>
                <a:tailEnd/>
              </a:ln>
            </p:spPr>
            <p:txBody>
              <a:bodyPr/>
              <a:lstStyle/>
              <a:p>
                <a:endParaRPr lang="fr-FR" dirty="0"/>
              </a:p>
            </p:txBody>
          </p:sp>
          <p:sp>
            <p:nvSpPr>
              <p:cNvPr id="6136" name="Freeform 793"/>
              <p:cNvSpPr>
                <a:spLocks/>
              </p:cNvSpPr>
              <p:nvPr/>
            </p:nvSpPr>
            <p:spPr bwMode="auto">
              <a:xfrm>
                <a:off x="4693" y="2289"/>
                <a:ext cx="8" cy="12"/>
              </a:xfrm>
              <a:custGeom>
                <a:avLst/>
                <a:gdLst>
                  <a:gd name="T0" fmla="*/ 2 w 8"/>
                  <a:gd name="T1" fmla="*/ 6 h 12"/>
                  <a:gd name="T2" fmla="*/ 2 w 8"/>
                  <a:gd name="T3" fmla="*/ 4 h 12"/>
                  <a:gd name="T4" fmla="*/ 4 w 8"/>
                  <a:gd name="T5" fmla="*/ 2 h 12"/>
                  <a:gd name="T6" fmla="*/ 6 w 8"/>
                  <a:gd name="T7" fmla="*/ 0 h 12"/>
                  <a:gd name="T8" fmla="*/ 8 w 8"/>
                  <a:gd name="T9" fmla="*/ 0 h 12"/>
                  <a:gd name="T10" fmla="*/ 8 w 8"/>
                  <a:gd name="T11" fmla="*/ 2 h 12"/>
                  <a:gd name="T12" fmla="*/ 6 w 8"/>
                  <a:gd name="T13" fmla="*/ 4 h 12"/>
                  <a:gd name="T14" fmla="*/ 4 w 8"/>
                  <a:gd name="T15" fmla="*/ 6 h 12"/>
                  <a:gd name="T16" fmla="*/ 2 w 8"/>
                  <a:gd name="T17" fmla="*/ 8 h 12"/>
                  <a:gd name="T18" fmla="*/ 2 w 8"/>
                  <a:gd name="T19" fmla="*/ 10 h 12"/>
                  <a:gd name="T20" fmla="*/ 0 w 8"/>
                  <a:gd name="T21" fmla="*/ 12 h 12"/>
                  <a:gd name="T22" fmla="*/ 0 w 8"/>
                  <a:gd name="T23" fmla="*/ 10 h 12"/>
                  <a:gd name="T24" fmla="*/ 0 w 8"/>
                  <a:gd name="T25" fmla="*/ 6 h 12"/>
                  <a:gd name="T26" fmla="*/ 0 w 8"/>
                  <a:gd name="T27" fmla="*/ 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2"/>
                  <a:gd name="T44" fmla="*/ 8 w 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2">
                    <a:moveTo>
                      <a:pt x="2" y="6"/>
                    </a:moveTo>
                    <a:lnTo>
                      <a:pt x="2" y="4"/>
                    </a:lnTo>
                    <a:lnTo>
                      <a:pt x="4" y="2"/>
                    </a:lnTo>
                    <a:lnTo>
                      <a:pt x="6" y="0"/>
                    </a:lnTo>
                    <a:lnTo>
                      <a:pt x="8" y="0"/>
                    </a:lnTo>
                    <a:lnTo>
                      <a:pt x="8" y="2"/>
                    </a:lnTo>
                    <a:lnTo>
                      <a:pt x="6" y="4"/>
                    </a:lnTo>
                    <a:lnTo>
                      <a:pt x="4" y="6"/>
                    </a:lnTo>
                    <a:lnTo>
                      <a:pt x="2" y="8"/>
                    </a:lnTo>
                    <a:lnTo>
                      <a:pt x="2" y="10"/>
                    </a:lnTo>
                    <a:lnTo>
                      <a:pt x="0" y="12"/>
                    </a:lnTo>
                    <a:lnTo>
                      <a:pt x="0" y="10"/>
                    </a:lnTo>
                    <a:lnTo>
                      <a:pt x="0" y="6"/>
                    </a:lnTo>
                  </a:path>
                </a:pathLst>
              </a:custGeom>
              <a:solidFill>
                <a:schemeClr val="tx2"/>
              </a:solidFill>
              <a:ln w="3175">
                <a:solidFill>
                  <a:schemeClr val="bg1"/>
                </a:solidFill>
                <a:round/>
                <a:headEnd/>
                <a:tailEnd/>
              </a:ln>
            </p:spPr>
            <p:txBody>
              <a:bodyPr/>
              <a:lstStyle/>
              <a:p>
                <a:endParaRPr lang="fr-FR" dirty="0"/>
              </a:p>
            </p:txBody>
          </p:sp>
          <p:sp>
            <p:nvSpPr>
              <p:cNvPr id="6137" name="Freeform 794"/>
              <p:cNvSpPr>
                <a:spLocks/>
              </p:cNvSpPr>
              <p:nvPr/>
            </p:nvSpPr>
            <p:spPr bwMode="auto">
              <a:xfrm>
                <a:off x="4711" y="2272"/>
                <a:ext cx="2" cy="4"/>
              </a:xfrm>
              <a:custGeom>
                <a:avLst/>
                <a:gdLst>
                  <a:gd name="T0" fmla="*/ 0 w 2"/>
                  <a:gd name="T1" fmla="*/ 2 h 4"/>
                  <a:gd name="T2" fmla="*/ 2 w 2"/>
                  <a:gd name="T3" fmla="*/ 4 h 4"/>
                  <a:gd name="T4" fmla="*/ 0 w 2"/>
                  <a:gd name="T5" fmla="*/ 4 h 4"/>
                  <a:gd name="T6" fmla="*/ 0 w 2"/>
                  <a:gd name="T7" fmla="*/ 4 h 4"/>
                  <a:gd name="T8" fmla="*/ 0 w 2"/>
                  <a:gd name="T9" fmla="*/ 0 h 4"/>
                  <a:gd name="T10" fmla="*/ 0 w 2"/>
                  <a:gd name="T11" fmla="*/ 0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2" y="4"/>
                    </a:lnTo>
                    <a:lnTo>
                      <a:pt x="0" y="4"/>
                    </a:lnTo>
                    <a:lnTo>
                      <a:pt x="0" y="0"/>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138" name="Freeform 795"/>
              <p:cNvSpPr>
                <a:spLocks/>
              </p:cNvSpPr>
              <p:nvPr/>
            </p:nvSpPr>
            <p:spPr bwMode="auto">
              <a:xfrm>
                <a:off x="4711" y="2272"/>
                <a:ext cx="2" cy="4"/>
              </a:xfrm>
              <a:custGeom>
                <a:avLst/>
                <a:gdLst>
                  <a:gd name="T0" fmla="*/ 0 w 2"/>
                  <a:gd name="T1" fmla="*/ 2 h 4"/>
                  <a:gd name="T2" fmla="*/ 2 w 2"/>
                  <a:gd name="T3" fmla="*/ 4 h 4"/>
                  <a:gd name="T4" fmla="*/ 0 w 2"/>
                  <a:gd name="T5" fmla="*/ 4 h 4"/>
                  <a:gd name="T6" fmla="*/ 0 w 2"/>
                  <a:gd name="T7" fmla="*/ 4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2"/>
                    </a:moveTo>
                    <a:lnTo>
                      <a:pt x="2" y="4"/>
                    </a:lnTo>
                    <a:lnTo>
                      <a:pt x="0" y="4"/>
                    </a:lnTo>
                    <a:lnTo>
                      <a:pt x="0" y="0"/>
                    </a:lnTo>
                  </a:path>
                </a:pathLst>
              </a:custGeom>
              <a:solidFill>
                <a:schemeClr val="tx2"/>
              </a:solidFill>
              <a:ln w="3175">
                <a:solidFill>
                  <a:schemeClr val="bg1"/>
                </a:solidFill>
                <a:round/>
                <a:headEnd/>
                <a:tailEnd/>
              </a:ln>
            </p:spPr>
            <p:txBody>
              <a:bodyPr/>
              <a:lstStyle/>
              <a:p>
                <a:endParaRPr lang="fr-FR" dirty="0"/>
              </a:p>
            </p:txBody>
          </p:sp>
          <p:sp>
            <p:nvSpPr>
              <p:cNvPr id="6139" name="Freeform 796"/>
              <p:cNvSpPr>
                <a:spLocks/>
              </p:cNvSpPr>
              <p:nvPr/>
            </p:nvSpPr>
            <p:spPr bwMode="auto">
              <a:xfrm>
                <a:off x="4717" y="2262"/>
                <a:ext cx="6" cy="6"/>
              </a:xfrm>
              <a:custGeom>
                <a:avLst/>
                <a:gdLst>
                  <a:gd name="T0" fmla="*/ 2 w 6"/>
                  <a:gd name="T1" fmla="*/ 2 h 6"/>
                  <a:gd name="T2" fmla="*/ 4 w 6"/>
                  <a:gd name="T3" fmla="*/ 0 h 6"/>
                  <a:gd name="T4" fmla="*/ 6 w 6"/>
                  <a:gd name="T5" fmla="*/ 0 h 6"/>
                  <a:gd name="T6" fmla="*/ 4 w 6"/>
                  <a:gd name="T7" fmla="*/ 2 h 6"/>
                  <a:gd name="T8" fmla="*/ 4 w 6"/>
                  <a:gd name="T9" fmla="*/ 4 h 6"/>
                  <a:gd name="T10" fmla="*/ 2 w 6"/>
                  <a:gd name="T11" fmla="*/ 4 h 6"/>
                  <a:gd name="T12" fmla="*/ 2 w 6"/>
                  <a:gd name="T13" fmla="*/ 6 h 6"/>
                  <a:gd name="T14" fmla="*/ 0 w 6"/>
                  <a:gd name="T15" fmla="*/ 6 h 6"/>
                  <a:gd name="T16" fmla="*/ 0 w 6"/>
                  <a:gd name="T17" fmla="*/ 4 h 6"/>
                  <a:gd name="T18" fmla="*/ 0 w 6"/>
                  <a:gd name="T19" fmla="*/ 2 h 6"/>
                  <a:gd name="T20" fmla="*/ 2 w 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2" y="2"/>
                    </a:moveTo>
                    <a:lnTo>
                      <a:pt x="4" y="0"/>
                    </a:lnTo>
                    <a:lnTo>
                      <a:pt x="6" y="0"/>
                    </a:lnTo>
                    <a:lnTo>
                      <a:pt x="4" y="2"/>
                    </a:lnTo>
                    <a:lnTo>
                      <a:pt x="4" y="4"/>
                    </a:lnTo>
                    <a:lnTo>
                      <a:pt x="2" y="4"/>
                    </a:lnTo>
                    <a:lnTo>
                      <a:pt x="2" y="6"/>
                    </a:lnTo>
                    <a:lnTo>
                      <a:pt x="0" y="6"/>
                    </a:lnTo>
                    <a:lnTo>
                      <a:pt x="0" y="4"/>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140" name="Freeform 797"/>
              <p:cNvSpPr>
                <a:spLocks/>
              </p:cNvSpPr>
              <p:nvPr/>
            </p:nvSpPr>
            <p:spPr bwMode="auto">
              <a:xfrm>
                <a:off x="4717" y="2262"/>
                <a:ext cx="6" cy="6"/>
              </a:xfrm>
              <a:custGeom>
                <a:avLst/>
                <a:gdLst>
                  <a:gd name="T0" fmla="*/ 2 w 6"/>
                  <a:gd name="T1" fmla="*/ 2 h 6"/>
                  <a:gd name="T2" fmla="*/ 4 w 6"/>
                  <a:gd name="T3" fmla="*/ 0 h 6"/>
                  <a:gd name="T4" fmla="*/ 6 w 6"/>
                  <a:gd name="T5" fmla="*/ 0 h 6"/>
                  <a:gd name="T6" fmla="*/ 4 w 6"/>
                  <a:gd name="T7" fmla="*/ 2 h 6"/>
                  <a:gd name="T8" fmla="*/ 4 w 6"/>
                  <a:gd name="T9" fmla="*/ 4 h 6"/>
                  <a:gd name="T10" fmla="*/ 2 w 6"/>
                  <a:gd name="T11" fmla="*/ 4 h 6"/>
                  <a:gd name="T12" fmla="*/ 2 w 6"/>
                  <a:gd name="T13" fmla="*/ 6 h 6"/>
                  <a:gd name="T14" fmla="*/ 0 w 6"/>
                  <a:gd name="T15" fmla="*/ 6 h 6"/>
                  <a:gd name="T16" fmla="*/ 0 w 6"/>
                  <a:gd name="T17" fmla="*/ 4 h 6"/>
                  <a:gd name="T18" fmla="*/ 0 w 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2" y="2"/>
                    </a:moveTo>
                    <a:lnTo>
                      <a:pt x="4" y="0"/>
                    </a:lnTo>
                    <a:lnTo>
                      <a:pt x="6" y="0"/>
                    </a:lnTo>
                    <a:lnTo>
                      <a:pt x="4" y="2"/>
                    </a:lnTo>
                    <a:lnTo>
                      <a:pt x="4" y="4"/>
                    </a:lnTo>
                    <a:lnTo>
                      <a:pt x="2" y="4"/>
                    </a:lnTo>
                    <a:lnTo>
                      <a:pt x="2" y="6"/>
                    </a:lnTo>
                    <a:lnTo>
                      <a:pt x="0"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6141" name="Freeform 798"/>
              <p:cNvSpPr>
                <a:spLocks/>
              </p:cNvSpPr>
              <p:nvPr/>
            </p:nvSpPr>
            <p:spPr bwMode="auto">
              <a:xfrm>
                <a:off x="4657" y="2323"/>
                <a:ext cx="2" cy="2"/>
              </a:xfrm>
              <a:custGeom>
                <a:avLst/>
                <a:gdLst>
                  <a:gd name="T0" fmla="*/ 0 w 2"/>
                  <a:gd name="T1" fmla="*/ 0 h 2"/>
                  <a:gd name="T2" fmla="*/ 2 w 2"/>
                  <a:gd name="T3" fmla="*/ 0 h 2"/>
                  <a:gd name="T4" fmla="*/ 2 w 2"/>
                  <a:gd name="T5" fmla="*/ 2 h 2"/>
                  <a:gd name="T6" fmla="*/ 2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142" name="Freeform 799"/>
              <p:cNvSpPr>
                <a:spLocks/>
              </p:cNvSpPr>
              <p:nvPr/>
            </p:nvSpPr>
            <p:spPr bwMode="auto">
              <a:xfrm>
                <a:off x="4657" y="2321"/>
                <a:ext cx="2" cy="4"/>
              </a:xfrm>
              <a:custGeom>
                <a:avLst/>
                <a:gdLst>
                  <a:gd name="T0" fmla="*/ 0 w 2"/>
                  <a:gd name="T1" fmla="*/ 2 h 4"/>
                  <a:gd name="T2" fmla="*/ 0 w 2"/>
                  <a:gd name="T3" fmla="*/ 0 h 4"/>
                  <a:gd name="T4" fmla="*/ 0 w 2"/>
                  <a:gd name="T5" fmla="*/ 0 h 4"/>
                  <a:gd name="T6" fmla="*/ 2 w 2"/>
                  <a:gd name="T7" fmla="*/ 2 h 4"/>
                  <a:gd name="T8" fmla="*/ 2 w 2"/>
                  <a:gd name="T9" fmla="*/ 4 h 4"/>
                  <a:gd name="T10" fmla="*/ 2 w 2"/>
                  <a:gd name="T11" fmla="*/ 2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2"/>
                    </a:moveTo>
                    <a:lnTo>
                      <a:pt x="0" y="0"/>
                    </a:lnTo>
                    <a:lnTo>
                      <a:pt x="2" y="2"/>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6143" name="Freeform 800"/>
              <p:cNvSpPr>
                <a:spLocks/>
              </p:cNvSpPr>
              <p:nvPr/>
            </p:nvSpPr>
            <p:spPr bwMode="auto">
              <a:xfrm>
                <a:off x="5272" y="2923"/>
                <a:ext cx="10" cy="14"/>
              </a:xfrm>
              <a:custGeom>
                <a:avLst/>
                <a:gdLst>
                  <a:gd name="T0" fmla="*/ 0 w 10"/>
                  <a:gd name="T1" fmla="*/ 0 h 14"/>
                  <a:gd name="T2" fmla="*/ 2 w 10"/>
                  <a:gd name="T3" fmla="*/ 0 h 14"/>
                  <a:gd name="T4" fmla="*/ 2 w 10"/>
                  <a:gd name="T5" fmla="*/ 2 h 14"/>
                  <a:gd name="T6" fmla="*/ 2 w 10"/>
                  <a:gd name="T7" fmla="*/ 4 h 14"/>
                  <a:gd name="T8" fmla="*/ 4 w 10"/>
                  <a:gd name="T9" fmla="*/ 8 h 14"/>
                  <a:gd name="T10" fmla="*/ 6 w 10"/>
                  <a:gd name="T11" fmla="*/ 8 h 14"/>
                  <a:gd name="T12" fmla="*/ 6 w 10"/>
                  <a:gd name="T13" fmla="*/ 6 h 14"/>
                  <a:gd name="T14" fmla="*/ 8 w 10"/>
                  <a:gd name="T15" fmla="*/ 4 h 14"/>
                  <a:gd name="T16" fmla="*/ 8 w 10"/>
                  <a:gd name="T17" fmla="*/ 6 h 14"/>
                  <a:gd name="T18" fmla="*/ 8 w 10"/>
                  <a:gd name="T19" fmla="*/ 8 h 14"/>
                  <a:gd name="T20" fmla="*/ 10 w 10"/>
                  <a:gd name="T21" fmla="*/ 12 h 14"/>
                  <a:gd name="T22" fmla="*/ 10 w 10"/>
                  <a:gd name="T23" fmla="*/ 14 h 14"/>
                  <a:gd name="T24" fmla="*/ 6 w 10"/>
                  <a:gd name="T25" fmla="*/ 14 h 14"/>
                  <a:gd name="T26" fmla="*/ 4 w 10"/>
                  <a:gd name="T27" fmla="*/ 14 h 14"/>
                  <a:gd name="T28" fmla="*/ 2 w 10"/>
                  <a:gd name="T29" fmla="*/ 0 h 14"/>
                  <a:gd name="T30" fmla="*/ 0 w 10"/>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4"/>
                  <a:gd name="T50" fmla="*/ 10 w 10"/>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4">
                    <a:moveTo>
                      <a:pt x="0" y="0"/>
                    </a:moveTo>
                    <a:lnTo>
                      <a:pt x="2" y="0"/>
                    </a:lnTo>
                    <a:lnTo>
                      <a:pt x="2" y="2"/>
                    </a:lnTo>
                    <a:lnTo>
                      <a:pt x="2" y="4"/>
                    </a:lnTo>
                    <a:lnTo>
                      <a:pt x="4" y="8"/>
                    </a:lnTo>
                    <a:lnTo>
                      <a:pt x="6" y="8"/>
                    </a:lnTo>
                    <a:lnTo>
                      <a:pt x="6" y="6"/>
                    </a:lnTo>
                    <a:lnTo>
                      <a:pt x="8" y="4"/>
                    </a:lnTo>
                    <a:lnTo>
                      <a:pt x="8" y="6"/>
                    </a:lnTo>
                    <a:lnTo>
                      <a:pt x="8" y="8"/>
                    </a:lnTo>
                    <a:lnTo>
                      <a:pt x="10" y="12"/>
                    </a:lnTo>
                    <a:lnTo>
                      <a:pt x="10" y="14"/>
                    </a:lnTo>
                    <a:lnTo>
                      <a:pt x="6" y="14"/>
                    </a:lnTo>
                    <a:lnTo>
                      <a:pt x="4" y="1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16" name="Freeform 801"/>
              <p:cNvSpPr>
                <a:spLocks/>
              </p:cNvSpPr>
              <p:nvPr/>
            </p:nvSpPr>
            <p:spPr bwMode="auto">
              <a:xfrm>
                <a:off x="5272" y="2923"/>
                <a:ext cx="10" cy="14"/>
              </a:xfrm>
              <a:custGeom>
                <a:avLst/>
                <a:gdLst>
                  <a:gd name="T0" fmla="*/ 0 w 10"/>
                  <a:gd name="T1" fmla="*/ 0 h 14"/>
                  <a:gd name="T2" fmla="*/ 2 w 10"/>
                  <a:gd name="T3" fmla="*/ 0 h 14"/>
                  <a:gd name="T4" fmla="*/ 2 w 10"/>
                  <a:gd name="T5" fmla="*/ 2 h 14"/>
                  <a:gd name="T6" fmla="*/ 2 w 10"/>
                  <a:gd name="T7" fmla="*/ 4 h 14"/>
                  <a:gd name="T8" fmla="*/ 4 w 10"/>
                  <a:gd name="T9" fmla="*/ 8 h 14"/>
                  <a:gd name="T10" fmla="*/ 6 w 10"/>
                  <a:gd name="T11" fmla="*/ 8 h 14"/>
                  <a:gd name="T12" fmla="*/ 6 w 10"/>
                  <a:gd name="T13" fmla="*/ 6 h 14"/>
                  <a:gd name="T14" fmla="*/ 8 w 10"/>
                  <a:gd name="T15" fmla="*/ 4 h 14"/>
                  <a:gd name="T16" fmla="*/ 8 w 10"/>
                  <a:gd name="T17" fmla="*/ 6 h 14"/>
                  <a:gd name="T18" fmla="*/ 8 w 10"/>
                  <a:gd name="T19" fmla="*/ 8 h 14"/>
                  <a:gd name="T20" fmla="*/ 10 w 10"/>
                  <a:gd name="T21" fmla="*/ 12 h 14"/>
                  <a:gd name="T22" fmla="*/ 10 w 10"/>
                  <a:gd name="T23" fmla="*/ 14 h 14"/>
                  <a:gd name="T24" fmla="*/ 6 w 10"/>
                  <a:gd name="T25" fmla="*/ 14 h 14"/>
                  <a:gd name="T26" fmla="*/ 4 w 10"/>
                  <a:gd name="T27" fmla="*/ 14 h 14"/>
                  <a:gd name="T28" fmla="*/ 2 w 10"/>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0" y="0"/>
                    </a:moveTo>
                    <a:lnTo>
                      <a:pt x="2" y="0"/>
                    </a:lnTo>
                    <a:lnTo>
                      <a:pt x="2" y="2"/>
                    </a:lnTo>
                    <a:lnTo>
                      <a:pt x="2" y="4"/>
                    </a:lnTo>
                    <a:lnTo>
                      <a:pt x="4" y="8"/>
                    </a:lnTo>
                    <a:lnTo>
                      <a:pt x="6" y="8"/>
                    </a:lnTo>
                    <a:lnTo>
                      <a:pt x="6" y="6"/>
                    </a:lnTo>
                    <a:lnTo>
                      <a:pt x="8" y="4"/>
                    </a:lnTo>
                    <a:lnTo>
                      <a:pt x="8" y="6"/>
                    </a:lnTo>
                    <a:lnTo>
                      <a:pt x="8" y="8"/>
                    </a:lnTo>
                    <a:lnTo>
                      <a:pt x="10" y="12"/>
                    </a:lnTo>
                    <a:lnTo>
                      <a:pt x="10" y="14"/>
                    </a:lnTo>
                    <a:lnTo>
                      <a:pt x="6" y="14"/>
                    </a:lnTo>
                    <a:lnTo>
                      <a:pt x="4" y="14"/>
                    </a:lnTo>
                    <a:lnTo>
                      <a:pt x="2" y="0"/>
                    </a:lnTo>
                  </a:path>
                </a:pathLst>
              </a:custGeom>
              <a:solidFill>
                <a:schemeClr val="tx2"/>
              </a:solidFill>
              <a:ln w="3175">
                <a:solidFill>
                  <a:schemeClr val="bg1"/>
                </a:solidFill>
                <a:round/>
                <a:headEnd/>
                <a:tailEnd/>
              </a:ln>
            </p:spPr>
            <p:txBody>
              <a:bodyPr/>
              <a:lstStyle/>
              <a:p>
                <a:endParaRPr lang="fr-FR" dirty="0"/>
              </a:p>
            </p:txBody>
          </p:sp>
          <p:sp>
            <p:nvSpPr>
              <p:cNvPr id="60417" name="Freeform 802"/>
              <p:cNvSpPr>
                <a:spLocks/>
              </p:cNvSpPr>
              <p:nvPr/>
            </p:nvSpPr>
            <p:spPr bwMode="auto">
              <a:xfrm>
                <a:off x="5282" y="2941"/>
                <a:ext cx="8" cy="10"/>
              </a:xfrm>
              <a:custGeom>
                <a:avLst/>
                <a:gdLst>
                  <a:gd name="T0" fmla="*/ 0 w 8"/>
                  <a:gd name="T1" fmla="*/ 0 h 10"/>
                  <a:gd name="T2" fmla="*/ 2 w 8"/>
                  <a:gd name="T3" fmla="*/ 0 h 10"/>
                  <a:gd name="T4" fmla="*/ 2 w 8"/>
                  <a:gd name="T5" fmla="*/ 2 h 10"/>
                  <a:gd name="T6" fmla="*/ 4 w 8"/>
                  <a:gd name="T7" fmla="*/ 4 h 10"/>
                  <a:gd name="T8" fmla="*/ 6 w 8"/>
                  <a:gd name="T9" fmla="*/ 6 h 10"/>
                  <a:gd name="T10" fmla="*/ 8 w 8"/>
                  <a:gd name="T11" fmla="*/ 8 h 10"/>
                  <a:gd name="T12" fmla="*/ 8 w 8"/>
                  <a:gd name="T13" fmla="*/ 10 h 10"/>
                  <a:gd name="T14" fmla="*/ 4 w 8"/>
                  <a:gd name="T15" fmla="*/ 10 h 10"/>
                  <a:gd name="T16" fmla="*/ 2 w 8"/>
                  <a:gd name="T17" fmla="*/ 4 h 10"/>
                  <a:gd name="T18" fmla="*/ 0 w 8"/>
                  <a:gd name="T19" fmla="*/ 2 h 10"/>
                  <a:gd name="T20" fmla="*/ 0 w 8"/>
                  <a:gd name="T21" fmla="*/ 2 h 10"/>
                  <a:gd name="T22" fmla="*/ 0 w 8"/>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0" y="0"/>
                    </a:moveTo>
                    <a:lnTo>
                      <a:pt x="2" y="0"/>
                    </a:lnTo>
                    <a:lnTo>
                      <a:pt x="2" y="2"/>
                    </a:lnTo>
                    <a:lnTo>
                      <a:pt x="4" y="4"/>
                    </a:lnTo>
                    <a:lnTo>
                      <a:pt x="6" y="6"/>
                    </a:lnTo>
                    <a:lnTo>
                      <a:pt x="8" y="8"/>
                    </a:lnTo>
                    <a:lnTo>
                      <a:pt x="8" y="10"/>
                    </a:lnTo>
                    <a:lnTo>
                      <a:pt x="4" y="10"/>
                    </a:lnTo>
                    <a:lnTo>
                      <a:pt x="2"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18" name="Freeform 803"/>
              <p:cNvSpPr>
                <a:spLocks/>
              </p:cNvSpPr>
              <p:nvPr/>
            </p:nvSpPr>
            <p:spPr bwMode="auto">
              <a:xfrm>
                <a:off x="5282" y="2941"/>
                <a:ext cx="8" cy="10"/>
              </a:xfrm>
              <a:custGeom>
                <a:avLst/>
                <a:gdLst>
                  <a:gd name="T0" fmla="*/ 0 w 8"/>
                  <a:gd name="T1" fmla="*/ 0 h 10"/>
                  <a:gd name="T2" fmla="*/ 2 w 8"/>
                  <a:gd name="T3" fmla="*/ 0 h 10"/>
                  <a:gd name="T4" fmla="*/ 2 w 8"/>
                  <a:gd name="T5" fmla="*/ 2 h 10"/>
                  <a:gd name="T6" fmla="*/ 4 w 8"/>
                  <a:gd name="T7" fmla="*/ 4 h 10"/>
                  <a:gd name="T8" fmla="*/ 6 w 8"/>
                  <a:gd name="T9" fmla="*/ 6 h 10"/>
                  <a:gd name="T10" fmla="*/ 8 w 8"/>
                  <a:gd name="T11" fmla="*/ 8 h 10"/>
                  <a:gd name="T12" fmla="*/ 8 w 8"/>
                  <a:gd name="T13" fmla="*/ 10 h 10"/>
                  <a:gd name="T14" fmla="*/ 4 w 8"/>
                  <a:gd name="T15" fmla="*/ 10 h 10"/>
                  <a:gd name="T16" fmla="*/ 2 w 8"/>
                  <a:gd name="T17" fmla="*/ 4 h 10"/>
                  <a:gd name="T18" fmla="*/ 0 w 8"/>
                  <a:gd name="T19" fmla="*/ 2 h 10"/>
                  <a:gd name="T20" fmla="*/ 0 w 8"/>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0" y="0"/>
                    </a:moveTo>
                    <a:lnTo>
                      <a:pt x="2" y="0"/>
                    </a:lnTo>
                    <a:lnTo>
                      <a:pt x="2" y="2"/>
                    </a:lnTo>
                    <a:lnTo>
                      <a:pt x="4" y="4"/>
                    </a:lnTo>
                    <a:lnTo>
                      <a:pt x="6" y="6"/>
                    </a:lnTo>
                    <a:lnTo>
                      <a:pt x="8" y="8"/>
                    </a:lnTo>
                    <a:lnTo>
                      <a:pt x="8" y="10"/>
                    </a:lnTo>
                    <a:lnTo>
                      <a:pt x="4" y="10"/>
                    </a:lnTo>
                    <a:lnTo>
                      <a:pt x="2" y="4"/>
                    </a:lnTo>
                    <a:lnTo>
                      <a:pt x="0" y="2"/>
                    </a:lnTo>
                  </a:path>
                </a:pathLst>
              </a:custGeom>
              <a:solidFill>
                <a:schemeClr val="tx2"/>
              </a:solidFill>
              <a:ln w="3175">
                <a:solidFill>
                  <a:schemeClr val="bg1"/>
                </a:solidFill>
                <a:round/>
                <a:headEnd/>
                <a:tailEnd/>
              </a:ln>
            </p:spPr>
            <p:txBody>
              <a:bodyPr/>
              <a:lstStyle/>
              <a:p>
                <a:endParaRPr lang="fr-FR" dirty="0"/>
              </a:p>
            </p:txBody>
          </p:sp>
          <p:sp>
            <p:nvSpPr>
              <p:cNvPr id="60419" name="Freeform 804"/>
              <p:cNvSpPr>
                <a:spLocks/>
              </p:cNvSpPr>
              <p:nvPr/>
            </p:nvSpPr>
            <p:spPr bwMode="auto">
              <a:xfrm>
                <a:off x="5296" y="2935"/>
                <a:ext cx="2" cy="8"/>
              </a:xfrm>
              <a:custGeom>
                <a:avLst/>
                <a:gdLst>
                  <a:gd name="T0" fmla="*/ 0 w 2"/>
                  <a:gd name="T1" fmla="*/ 0 h 8"/>
                  <a:gd name="T2" fmla="*/ 2 w 2"/>
                  <a:gd name="T3" fmla="*/ 4 h 8"/>
                  <a:gd name="T4" fmla="*/ 2 w 2"/>
                  <a:gd name="T5" fmla="*/ 6 h 8"/>
                  <a:gd name="T6" fmla="*/ 2 w 2"/>
                  <a:gd name="T7" fmla="*/ 8 h 8"/>
                  <a:gd name="T8" fmla="*/ 0 w 2"/>
                  <a:gd name="T9" fmla="*/ 4 h 8"/>
                  <a:gd name="T10" fmla="*/ 0 w 2"/>
                  <a:gd name="T11" fmla="*/ 2 h 8"/>
                  <a:gd name="T12" fmla="*/ 0 w 2"/>
                  <a:gd name="T13" fmla="*/ 0 h 8"/>
                  <a:gd name="T14" fmla="*/ 0 60000 65536"/>
                  <a:gd name="T15" fmla="*/ 0 60000 65536"/>
                  <a:gd name="T16" fmla="*/ 0 60000 65536"/>
                  <a:gd name="T17" fmla="*/ 0 60000 65536"/>
                  <a:gd name="T18" fmla="*/ 0 60000 65536"/>
                  <a:gd name="T19" fmla="*/ 0 60000 65536"/>
                  <a:gd name="T20" fmla="*/ 0 60000 65536"/>
                  <a:gd name="T21" fmla="*/ 0 w 2"/>
                  <a:gd name="T22" fmla="*/ 0 h 8"/>
                  <a:gd name="T23" fmla="*/ 2 w 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
                    <a:moveTo>
                      <a:pt x="0" y="0"/>
                    </a:moveTo>
                    <a:lnTo>
                      <a:pt x="2" y="4"/>
                    </a:lnTo>
                    <a:lnTo>
                      <a:pt x="2" y="6"/>
                    </a:lnTo>
                    <a:lnTo>
                      <a:pt x="2" y="8"/>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20" name="Freeform 805"/>
              <p:cNvSpPr>
                <a:spLocks/>
              </p:cNvSpPr>
              <p:nvPr/>
            </p:nvSpPr>
            <p:spPr bwMode="auto">
              <a:xfrm>
                <a:off x="5296" y="2935"/>
                <a:ext cx="2" cy="8"/>
              </a:xfrm>
              <a:custGeom>
                <a:avLst/>
                <a:gdLst>
                  <a:gd name="T0" fmla="*/ 0 w 2"/>
                  <a:gd name="T1" fmla="*/ 0 h 8"/>
                  <a:gd name="T2" fmla="*/ 2 w 2"/>
                  <a:gd name="T3" fmla="*/ 4 h 8"/>
                  <a:gd name="T4" fmla="*/ 2 w 2"/>
                  <a:gd name="T5" fmla="*/ 6 h 8"/>
                  <a:gd name="T6" fmla="*/ 2 w 2"/>
                  <a:gd name="T7" fmla="*/ 8 h 8"/>
                  <a:gd name="T8" fmla="*/ 0 w 2"/>
                  <a:gd name="T9" fmla="*/ 4 h 8"/>
                  <a:gd name="T10" fmla="*/ 0 w 2"/>
                  <a:gd name="T11" fmla="*/ 2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0"/>
                    </a:moveTo>
                    <a:lnTo>
                      <a:pt x="2" y="4"/>
                    </a:lnTo>
                    <a:lnTo>
                      <a:pt x="2" y="6"/>
                    </a:lnTo>
                    <a:lnTo>
                      <a:pt x="2" y="8"/>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60421" name="Freeform 806"/>
              <p:cNvSpPr>
                <a:spLocks/>
              </p:cNvSpPr>
              <p:nvPr/>
            </p:nvSpPr>
            <p:spPr bwMode="auto">
              <a:xfrm>
                <a:off x="5294" y="2945"/>
                <a:ext cx="4" cy="4"/>
              </a:xfrm>
              <a:custGeom>
                <a:avLst/>
                <a:gdLst>
                  <a:gd name="T0" fmla="*/ 2 w 4"/>
                  <a:gd name="T1" fmla="*/ 0 h 4"/>
                  <a:gd name="T2" fmla="*/ 2 w 4"/>
                  <a:gd name="T3" fmla="*/ 2 h 4"/>
                  <a:gd name="T4" fmla="*/ 4 w 4"/>
                  <a:gd name="T5" fmla="*/ 4 h 4"/>
                  <a:gd name="T6" fmla="*/ 2 w 4"/>
                  <a:gd name="T7" fmla="*/ 4 h 4"/>
                  <a:gd name="T8" fmla="*/ 0 w 4"/>
                  <a:gd name="T9" fmla="*/ 4 h 4"/>
                  <a:gd name="T10" fmla="*/ 0 w 4"/>
                  <a:gd name="T11" fmla="*/ 2 h 4"/>
                  <a:gd name="T12" fmla="*/ 0 w 4"/>
                  <a:gd name="T13" fmla="*/ 0 h 4"/>
                  <a:gd name="T14" fmla="*/ 2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2" y="2"/>
                    </a:lnTo>
                    <a:lnTo>
                      <a:pt x="4" y="4"/>
                    </a:lnTo>
                    <a:lnTo>
                      <a:pt x="2" y="4"/>
                    </a:lnTo>
                    <a:lnTo>
                      <a:pt x="0"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422" name="Freeform 807"/>
              <p:cNvSpPr>
                <a:spLocks/>
              </p:cNvSpPr>
              <p:nvPr/>
            </p:nvSpPr>
            <p:spPr bwMode="auto">
              <a:xfrm>
                <a:off x="5294" y="2945"/>
                <a:ext cx="4" cy="4"/>
              </a:xfrm>
              <a:custGeom>
                <a:avLst/>
                <a:gdLst>
                  <a:gd name="T0" fmla="*/ 2 w 4"/>
                  <a:gd name="T1" fmla="*/ 0 h 4"/>
                  <a:gd name="T2" fmla="*/ 2 w 4"/>
                  <a:gd name="T3" fmla="*/ 2 h 4"/>
                  <a:gd name="T4" fmla="*/ 4 w 4"/>
                  <a:gd name="T5" fmla="*/ 4 h 4"/>
                  <a:gd name="T6" fmla="*/ 2 w 4"/>
                  <a:gd name="T7" fmla="*/ 4 h 4"/>
                  <a:gd name="T8" fmla="*/ 0 w 4"/>
                  <a:gd name="T9" fmla="*/ 4 h 4"/>
                  <a:gd name="T10" fmla="*/ 0 w 4"/>
                  <a:gd name="T11" fmla="*/ 2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2" y="2"/>
                    </a:lnTo>
                    <a:lnTo>
                      <a:pt x="4" y="4"/>
                    </a:lnTo>
                    <a:lnTo>
                      <a:pt x="2" y="4"/>
                    </a:lnTo>
                    <a:lnTo>
                      <a:pt x="0"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60423" name="Freeform 808"/>
              <p:cNvSpPr>
                <a:spLocks/>
              </p:cNvSpPr>
              <p:nvPr/>
            </p:nvSpPr>
            <p:spPr bwMode="auto">
              <a:xfrm>
                <a:off x="5298" y="2967"/>
                <a:ext cx="4" cy="4"/>
              </a:xfrm>
              <a:custGeom>
                <a:avLst/>
                <a:gdLst>
                  <a:gd name="T0" fmla="*/ 2 w 4"/>
                  <a:gd name="T1" fmla="*/ 0 h 4"/>
                  <a:gd name="T2" fmla="*/ 4 w 4"/>
                  <a:gd name="T3" fmla="*/ 2 h 4"/>
                  <a:gd name="T4" fmla="*/ 4 w 4"/>
                  <a:gd name="T5" fmla="*/ 4 h 4"/>
                  <a:gd name="T6" fmla="*/ 2 w 4"/>
                  <a:gd name="T7" fmla="*/ 4 h 4"/>
                  <a:gd name="T8" fmla="*/ 0 w 4"/>
                  <a:gd name="T9" fmla="*/ 4 h 4"/>
                  <a:gd name="T10" fmla="*/ 0 w 4"/>
                  <a:gd name="T11" fmla="*/ 2 h 4"/>
                  <a:gd name="T12" fmla="*/ 0 w 4"/>
                  <a:gd name="T13" fmla="*/ 0 h 4"/>
                  <a:gd name="T14" fmla="*/ 2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4" y="2"/>
                    </a:lnTo>
                    <a:lnTo>
                      <a:pt x="4" y="4"/>
                    </a:lnTo>
                    <a:lnTo>
                      <a:pt x="2" y="4"/>
                    </a:lnTo>
                    <a:lnTo>
                      <a:pt x="0"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424" name="Freeform 809"/>
              <p:cNvSpPr>
                <a:spLocks/>
              </p:cNvSpPr>
              <p:nvPr/>
            </p:nvSpPr>
            <p:spPr bwMode="auto">
              <a:xfrm>
                <a:off x="5298" y="2967"/>
                <a:ext cx="4" cy="4"/>
              </a:xfrm>
              <a:custGeom>
                <a:avLst/>
                <a:gdLst>
                  <a:gd name="T0" fmla="*/ 2 w 4"/>
                  <a:gd name="T1" fmla="*/ 0 h 4"/>
                  <a:gd name="T2" fmla="*/ 4 w 4"/>
                  <a:gd name="T3" fmla="*/ 2 h 4"/>
                  <a:gd name="T4" fmla="*/ 4 w 4"/>
                  <a:gd name="T5" fmla="*/ 4 h 4"/>
                  <a:gd name="T6" fmla="*/ 2 w 4"/>
                  <a:gd name="T7" fmla="*/ 4 h 4"/>
                  <a:gd name="T8" fmla="*/ 0 w 4"/>
                  <a:gd name="T9" fmla="*/ 4 h 4"/>
                  <a:gd name="T10" fmla="*/ 0 w 4"/>
                  <a:gd name="T11" fmla="*/ 2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4" y="2"/>
                    </a:lnTo>
                    <a:lnTo>
                      <a:pt x="4" y="4"/>
                    </a:lnTo>
                    <a:lnTo>
                      <a:pt x="2" y="4"/>
                    </a:lnTo>
                    <a:lnTo>
                      <a:pt x="0"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60425" name="Freeform 810"/>
              <p:cNvSpPr>
                <a:spLocks/>
              </p:cNvSpPr>
              <p:nvPr/>
            </p:nvSpPr>
            <p:spPr bwMode="auto">
              <a:xfrm>
                <a:off x="5308" y="2985"/>
                <a:ext cx="4" cy="4"/>
              </a:xfrm>
              <a:custGeom>
                <a:avLst/>
                <a:gdLst>
                  <a:gd name="T0" fmla="*/ 0 w 4"/>
                  <a:gd name="T1" fmla="*/ 0 h 4"/>
                  <a:gd name="T2" fmla="*/ 2 w 4"/>
                  <a:gd name="T3" fmla="*/ 0 h 4"/>
                  <a:gd name="T4" fmla="*/ 2 w 4"/>
                  <a:gd name="T5" fmla="*/ 2 h 4"/>
                  <a:gd name="T6" fmla="*/ 4 w 4"/>
                  <a:gd name="T7" fmla="*/ 4 h 4"/>
                  <a:gd name="T8" fmla="*/ 2 w 4"/>
                  <a:gd name="T9" fmla="*/ 4 h 4"/>
                  <a:gd name="T10" fmla="*/ 2 w 4"/>
                  <a:gd name="T11" fmla="*/ 2 h 4"/>
                  <a:gd name="T12" fmla="*/ 2 w 4"/>
                  <a:gd name="T13" fmla="*/ 0 h 4"/>
                  <a:gd name="T14" fmla="*/ 2 w 4"/>
                  <a:gd name="T15" fmla="*/ 2 h 4"/>
                  <a:gd name="T16" fmla="*/ 2 w 4"/>
                  <a:gd name="T17" fmla="*/ 0 h 4"/>
                  <a:gd name="T18" fmla="*/ 0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0"/>
                    </a:moveTo>
                    <a:lnTo>
                      <a:pt x="2" y="0"/>
                    </a:lnTo>
                    <a:lnTo>
                      <a:pt x="2" y="2"/>
                    </a:lnTo>
                    <a:lnTo>
                      <a:pt x="4" y="4"/>
                    </a:lnTo>
                    <a:lnTo>
                      <a:pt x="2" y="4"/>
                    </a:lnTo>
                    <a:lnTo>
                      <a:pt x="2" y="2"/>
                    </a:lnTo>
                    <a:lnTo>
                      <a:pt x="2" y="0"/>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26" name="Freeform 811"/>
              <p:cNvSpPr>
                <a:spLocks/>
              </p:cNvSpPr>
              <p:nvPr/>
            </p:nvSpPr>
            <p:spPr bwMode="auto">
              <a:xfrm>
                <a:off x="5308" y="2985"/>
                <a:ext cx="4" cy="4"/>
              </a:xfrm>
              <a:custGeom>
                <a:avLst/>
                <a:gdLst>
                  <a:gd name="T0" fmla="*/ 0 w 4"/>
                  <a:gd name="T1" fmla="*/ 0 h 4"/>
                  <a:gd name="T2" fmla="*/ 2 w 4"/>
                  <a:gd name="T3" fmla="*/ 0 h 4"/>
                  <a:gd name="T4" fmla="*/ 2 w 4"/>
                  <a:gd name="T5" fmla="*/ 2 h 4"/>
                  <a:gd name="T6" fmla="*/ 4 w 4"/>
                  <a:gd name="T7" fmla="*/ 4 h 4"/>
                  <a:gd name="T8" fmla="*/ 2 w 4"/>
                  <a:gd name="T9" fmla="*/ 4 h 4"/>
                  <a:gd name="T10" fmla="*/ 2 w 4"/>
                  <a:gd name="T11" fmla="*/ 2 h 4"/>
                  <a:gd name="T12" fmla="*/ 2 w 4"/>
                  <a:gd name="T13" fmla="*/ 0 h 4"/>
                  <a:gd name="T14" fmla="*/ 2 w 4"/>
                  <a:gd name="T15" fmla="*/ 2 h 4"/>
                  <a:gd name="T16" fmla="*/ 2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lnTo>
                      <a:pt x="2" y="0"/>
                    </a:lnTo>
                    <a:lnTo>
                      <a:pt x="2" y="2"/>
                    </a:lnTo>
                    <a:lnTo>
                      <a:pt x="4" y="4"/>
                    </a:lnTo>
                    <a:lnTo>
                      <a:pt x="2" y="4"/>
                    </a:lnTo>
                    <a:lnTo>
                      <a:pt x="2" y="2"/>
                    </a:lnTo>
                    <a:lnTo>
                      <a:pt x="2" y="0"/>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427" name="Freeform 812"/>
              <p:cNvSpPr>
                <a:spLocks/>
              </p:cNvSpPr>
              <p:nvPr/>
            </p:nvSpPr>
            <p:spPr bwMode="auto">
              <a:xfrm>
                <a:off x="5312" y="2995"/>
                <a:ext cx="2" cy="4"/>
              </a:xfrm>
              <a:custGeom>
                <a:avLst/>
                <a:gdLst>
                  <a:gd name="T0" fmla="*/ 0 w 2"/>
                  <a:gd name="T1" fmla="*/ 2 h 4"/>
                  <a:gd name="T2" fmla="*/ 2 w 2"/>
                  <a:gd name="T3" fmla="*/ 0 h 4"/>
                  <a:gd name="T4" fmla="*/ 2 w 2"/>
                  <a:gd name="T5" fmla="*/ 2 h 4"/>
                  <a:gd name="T6" fmla="*/ 2 w 2"/>
                  <a:gd name="T7" fmla="*/ 4 h 4"/>
                  <a:gd name="T8" fmla="*/ 0 w 2"/>
                  <a:gd name="T9" fmla="*/ 4 h 4"/>
                  <a:gd name="T10" fmla="*/ 0 w 2"/>
                  <a:gd name="T11" fmla="*/ 4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2" y="0"/>
                    </a:lnTo>
                    <a:lnTo>
                      <a:pt x="2" y="2"/>
                    </a:lnTo>
                    <a:lnTo>
                      <a:pt x="2" y="4"/>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0428" name="Freeform 813"/>
              <p:cNvSpPr>
                <a:spLocks/>
              </p:cNvSpPr>
              <p:nvPr/>
            </p:nvSpPr>
            <p:spPr bwMode="auto">
              <a:xfrm>
                <a:off x="5312" y="2995"/>
                <a:ext cx="2" cy="4"/>
              </a:xfrm>
              <a:custGeom>
                <a:avLst/>
                <a:gdLst>
                  <a:gd name="T0" fmla="*/ 0 w 2"/>
                  <a:gd name="T1" fmla="*/ 2 h 4"/>
                  <a:gd name="T2" fmla="*/ 2 w 2"/>
                  <a:gd name="T3" fmla="*/ 0 h 4"/>
                  <a:gd name="T4" fmla="*/ 2 w 2"/>
                  <a:gd name="T5" fmla="*/ 2 h 4"/>
                  <a:gd name="T6" fmla="*/ 2 w 2"/>
                  <a:gd name="T7" fmla="*/ 4 h 4"/>
                  <a:gd name="T8" fmla="*/ 0 w 2"/>
                  <a:gd name="T9" fmla="*/ 4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2"/>
                    </a:moveTo>
                    <a:lnTo>
                      <a:pt x="2" y="0"/>
                    </a:lnTo>
                    <a:lnTo>
                      <a:pt x="2" y="2"/>
                    </a:lnTo>
                    <a:lnTo>
                      <a:pt x="2" y="4"/>
                    </a:lnTo>
                    <a:lnTo>
                      <a:pt x="0" y="4"/>
                    </a:lnTo>
                  </a:path>
                </a:pathLst>
              </a:custGeom>
              <a:solidFill>
                <a:schemeClr val="tx2"/>
              </a:solidFill>
              <a:ln w="3175">
                <a:solidFill>
                  <a:schemeClr val="bg1"/>
                </a:solidFill>
                <a:round/>
                <a:headEnd/>
                <a:tailEnd/>
              </a:ln>
            </p:spPr>
            <p:txBody>
              <a:bodyPr/>
              <a:lstStyle/>
              <a:p>
                <a:endParaRPr lang="fr-FR" dirty="0"/>
              </a:p>
            </p:txBody>
          </p:sp>
          <p:sp>
            <p:nvSpPr>
              <p:cNvPr id="60429" name="Freeform 814"/>
              <p:cNvSpPr>
                <a:spLocks/>
              </p:cNvSpPr>
              <p:nvPr/>
            </p:nvSpPr>
            <p:spPr bwMode="auto">
              <a:xfrm>
                <a:off x="4485" y="2363"/>
                <a:ext cx="4" cy="2"/>
              </a:xfrm>
              <a:custGeom>
                <a:avLst/>
                <a:gdLst>
                  <a:gd name="T0" fmla="*/ 4 w 4"/>
                  <a:gd name="T1" fmla="*/ 0 h 2"/>
                  <a:gd name="T2" fmla="*/ 2 w 4"/>
                  <a:gd name="T3" fmla="*/ 0 h 2"/>
                  <a:gd name="T4" fmla="*/ 0 w 4"/>
                  <a:gd name="T5" fmla="*/ 2 h 2"/>
                  <a:gd name="T6" fmla="*/ 2 w 4"/>
                  <a:gd name="T7" fmla="*/ 2 h 2"/>
                  <a:gd name="T8" fmla="*/ 4 w 4"/>
                  <a:gd name="T9" fmla="*/ 2 h 2"/>
                  <a:gd name="T10" fmla="*/ 4 w 4"/>
                  <a:gd name="T11" fmla="*/ 2 h 2"/>
                  <a:gd name="T12" fmla="*/ 4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2" y="0"/>
                    </a:lnTo>
                    <a:lnTo>
                      <a:pt x="0" y="2"/>
                    </a:lnTo>
                    <a:lnTo>
                      <a:pt x="2" y="2"/>
                    </a:lnTo>
                    <a:lnTo>
                      <a:pt x="4" y="2"/>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0430" name="Freeform 815"/>
              <p:cNvSpPr>
                <a:spLocks/>
              </p:cNvSpPr>
              <p:nvPr/>
            </p:nvSpPr>
            <p:spPr bwMode="auto">
              <a:xfrm>
                <a:off x="4485" y="2363"/>
                <a:ext cx="4" cy="2"/>
              </a:xfrm>
              <a:custGeom>
                <a:avLst/>
                <a:gdLst>
                  <a:gd name="T0" fmla="*/ 4 w 4"/>
                  <a:gd name="T1" fmla="*/ 0 h 2"/>
                  <a:gd name="T2" fmla="*/ 2 w 4"/>
                  <a:gd name="T3" fmla="*/ 0 h 2"/>
                  <a:gd name="T4" fmla="*/ 0 w 4"/>
                  <a:gd name="T5" fmla="*/ 2 h 2"/>
                  <a:gd name="T6" fmla="*/ 2 w 4"/>
                  <a:gd name="T7" fmla="*/ 2 h 2"/>
                  <a:gd name="T8" fmla="*/ 4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0"/>
                    </a:moveTo>
                    <a:lnTo>
                      <a:pt x="2" y="0"/>
                    </a:lnTo>
                    <a:lnTo>
                      <a:pt x="0" y="2"/>
                    </a:lnTo>
                    <a:lnTo>
                      <a:pt x="2" y="2"/>
                    </a:lnTo>
                    <a:lnTo>
                      <a:pt x="4" y="2"/>
                    </a:lnTo>
                  </a:path>
                </a:pathLst>
              </a:custGeom>
              <a:solidFill>
                <a:schemeClr val="tx2"/>
              </a:solidFill>
              <a:ln w="3175">
                <a:solidFill>
                  <a:schemeClr val="bg1"/>
                </a:solidFill>
                <a:round/>
                <a:headEnd/>
                <a:tailEnd/>
              </a:ln>
            </p:spPr>
            <p:txBody>
              <a:bodyPr/>
              <a:lstStyle/>
              <a:p>
                <a:endParaRPr lang="fr-FR" dirty="0"/>
              </a:p>
            </p:txBody>
          </p:sp>
          <p:sp>
            <p:nvSpPr>
              <p:cNvPr id="60431" name="Freeform 816"/>
              <p:cNvSpPr>
                <a:spLocks/>
              </p:cNvSpPr>
              <p:nvPr/>
            </p:nvSpPr>
            <p:spPr bwMode="auto">
              <a:xfrm>
                <a:off x="4491" y="2363"/>
                <a:ext cx="1" cy="2"/>
              </a:xfrm>
              <a:custGeom>
                <a:avLst/>
                <a:gdLst>
                  <a:gd name="T0" fmla="*/ 0 w 1"/>
                  <a:gd name="T1" fmla="*/ 0 h 2"/>
                  <a:gd name="T2" fmla="*/ 0 w 1"/>
                  <a:gd name="T3" fmla="*/ 2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path>
                </a:pathLst>
              </a:custGeom>
              <a:solidFill>
                <a:schemeClr val="tx2"/>
              </a:solidFill>
              <a:ln w="3175">
                <a:solidFill>
                  <a:schemeClr val="bg1"/>
                </a:solidFill>
                <a:round/>
                <a:headEnd/>
                <a:tailEnd/>
              </a:ln>
            </p:spPr>
            <p:txBody>
              <a:bodyPr/>
              <a:lstStyle/>
              <a:p>
                <a:endParaRPr lang="fr-FR" dirty="0"/>
              </a:p>
            </p:txBody>
          </p:sp>
          <p:sp>
            <p:nvSpPr>
              <p:cNvPr id="60432" name="Freeform 817"/>
              <p:cNvSpPr>
                <a:spLocks/>
              </p:cNvSpPr>
              <p:nvPr/>
            </p:nvSpPr>
            <p:spPr bwMode="auto">
              <a:xfrm>
                <a:off x="4409" y="2397"/>
                <a:ext cx="34" cy="32"/>
              </a:xfrm>
              <a:custGeom>
                <a:avLst/>
                <a:gdLst>
                  <a:gd name="T0" fmla="*/ 26 w 34"/>
                  <a:gd name="T1" fmla="*/ 2 h 32"/>
                  <a:gd name="T2" fmla="*/ 28 w 34"/>
                  <a:gd name="T3" fmla="*/ 0 h 32"/>
                  <a:gd name="T4" fmla="*/ 30 w 34"/>
                  <a:gd name="T5" fmla="*/ 2 h 32"/>
                  <a:gd name="T6" fmla="*/ 32 w 34"/>
                  <a:gd name="T7" fmla="*/ 2 h 32"/>
                  <a:gd name="T8" fmla="*/ 34 w 34"/>
                  <a:gd name="T9" fmla="*/ 8 h 32"/>
                  <a:gd name="T10" fmla="*/ 30 w 34"/>
                  <a:gd name="T11" fmla="*/ 10 h 32"/>
                  <a:gd name="T12" fmla="*/ 26 w 34"/>
                  <a:gd name="T13" fmla="*/ 22 h 32"/>
                  <a:gd name="T14" fmla="*/ 20 w 34"/>
                  <a:gd name="T15" fmla="*/ 28 h 32"/>
                  <a:gd name="T16" fmla="*/ 18 w 34"/>
                  <a:gd name="T17" fmla="*/ 28 h 32"/>
                  <a:gd name="T18" fmla="*/ 14 w 34"/>
                  <a:gd name="T19" fmla="*/ 32 h 32"/>
                  <a:gd name="T20" fmla="*/ 12 w 34"/>
                  <a:gd name="T21" fmla="*/ 30 h 32"/>
                  <a:gd name="T22" fmla="*/ 2 w 34"/>
                  <a:gd name="T23" fmla="*/ 28 h 32"/>
                  <a:gd name="T24" fmla="*/ 0 w 34"/>
                  <a:gd name="T25" fmla="*/ 24 h 32"/>
                  <a:gd name="T26" fmla="*/ 0 w 34"/>
                  <a:gd name="T27" fmla="*/ 14 h 32"/>
                  <a:gd name="T28" fmla="*/ 6 w 34"/>
                  <a:gd name="T29" fmla="*/ 8 h 32"/>
                  <a:gd name="T30" fmla="*/ 8 w 34"/>
                  <a:gd name="T31" fmla="*/ 6 h 32"/>
                  <a:gd name="T32" fmla="*/ 12 w 34"/>
                  <a:gd name="T33" fmla="*/ 4 h 32"/>
                  <a:gd name="T34" fmla="*/ 20 w 34"/>
                  <a:gd name="T35" fmla="*/ 4 h 32"/>
                  <a:gd name="T36" fmla="*/ 22 w 34"/>
                  <a:gd name="T37" fmla="*/ 2 h 32"/>
                  <a:gd name="T38" fmla="*/ 24 w 34"/>
                  <a:gd name="T39" fmla="*/ 2 h 32"/>
                  <a:gd name="T40" fmla="*/ 26 w 34"/>
                  <a:gd name="T41" fmla="*/ 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2"/>
                  <a:gd name="T65" fmla="*/ 34 w 3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2">
                    <a:moveTo>
                      <a:pt x="26" y="2"/>
                    </a:moveTo>
                    <a:lnTo>
                      <a:pt x="28" y="0"/>
                    </a:lnTo>
                    <a:lnTo>
                      <a:pt x="30" y="2"/>
                    </a:lnTo>
                    <a:lnTo>
                      <a:pt x="32" y="2"/>
                    </a:lnTo>
                    <a:lnTo>
                      <a:pt x="34" y="8"/>
                    </a:lnTo>
                    <a:lnTo>
                      <a:pt x="30" y="10"/>
                    </a:lnTo>
                    <a:lnTo>
                      <a:pt x="26" y="22"/>
                    </a:lnTo>
                    <a:lnTo>
                      <a:pt x="20" y="28"/>
                    </a:lnTo>
                    <a:lnTo>
                      <a:pt x="18" y="28"/>
                    </a:lnTo>
                    <a:lnTo>
                      <a:pt x="14" y="32"/>
                    </a:lnTo>
                    <a:lnTo>
                      <a:pt x="12" y="30"/>
                    </a:lnTo>
                    <a:lnTo>
                      <a:pt x="2" y="28"/>
                    </a:lnTo>
                    <a:lnTo>
                      <a:pt x="0" y="24"/>
                    </a:lnTo>
                    <a:lnTo>
                      <a:pt x="0" y="14"/>
                    </a:lnTo>
                    <a:lnTo>
                      <a:pt x="6" y="8"/>
                    </a:lnTo>
                    <a:lnTo>
                      <a:pt x="8" y="6"/>
                    </a:lnTo>
                    <a:lnTo>
                      <a:pt x="12" y="4"/>
                    </a:lnTo>
                    <a:lnTo>
                      <a:pt x="20" y="4"/>
                    </a:lnTo>
                    <a:lnTo>
                      <a:pt x="22" y="2"/>
                    </a:lnTo>
                    <a:lnTo>
                      <a:pt x="24" y="2"/>
                    </a:lnTo>
                    <a:lnTo>
                      <a:pt x="26" y="2"/>
                    </a:lnTo>
                    <a:close/>
                  </a:path>
                </a:pathLst>
              </a:custGeom>
              <a:solidFill>
                <a:schemeClr val="tx2"/>
              </a:solidFill>
              <a:ln w="3175">
                <a:solidFill>
                  <a:schemeClr val="bg1"/>
                </a:solidFill>
                <a:round/>
                <a:headEnd/>
                <a:tailEnd/>
              </a:ln>
            </p:spPr>
            <p:txBody>
              <a:bodyPr/>
              <a:lstStyle/>
              <a:p>
                <a:endParaRPr lang="fr-FR" dirty="0"/>
              </a:p>
            </p:txBody>
          </p:sp>
          <p:sp>
            <p:nvSpPr>
              <p:cNvPr id="60433" name="Freeform 818"/>
              <p:cNvSpPr>
                <a:spLocks/>
              </p:cNvSpPr>
              <p:nvPr/>
            </p:nvSpPr>
            <p:spPr bwMode="auto">
              <a:xfrm>
                <a:off x="4409" y="2397"/>
                <a:ext cx="34" cy="32"/>
              </a:xfrm>
              <a:custGeom>
                <a:avLst/>
                <a:gdLst>
                  <a:gd name="T0" fmla="*/ 26 w 34"/>
                  <a:gd name="T1" fmla="*/ 2 h 32"/>
                  <a:gd name="T2" fmla="*/ 28 w 34"/>
                  <a:gd name="T3" fmla="*/ 0 h 32"/>
                  <a:gd name="T4" fmla="*/ 30 w 34"/>
                  <a:gd name="T5" fmla="*/ 2 h 32"/>
                  <a:gd name="T6" fmla="*/ 32 w 34"/>
                  <a:gd name="T7" fmla="*/ 2 h 32"/>
                  <a:gd name="T8" fmla="*/ 34 w 34"/>
                  <a:gd name="T9" fmla="*/ 8 h 32"/>
                  <a:gd name="T10" fmla="*/ 30 w 34"/>
                  <a:gd name="T11" fmla="*/ 10 h 32"/>
                  <a:gd name="T12" fmla="*/ 26 w 34"/>
                  <a:gd name="T13" fmla="*/ 22 h 32"/>
                  <a:gd name="T14" fmla="*/ 20 w 34"/>
                  <a:gd name="T15" fmla="*/ 28 h 32"/>
                  <a:gd name="T16" fmla="*/ 18 w 34"/>
                  <a:gd name="T17" fmla="*/ 28 h 32"/>
                  <a:gd name="T18" fmla="*/ 14 w 34"/>
                  <a:gd name="T19" fmla="*/ 32 h 32"/>
                  <a:gd name="T20" fmla="*/ 12 w 34"/>
                  <a:gd name="T21" fmla="*/ 30 h 32"/>
                  <a:gd name="T22" fmla="*/ 2 w 34"/>
                  <a:gd name="T23" fmla="*/ 28 h 32"/>
                  <a:gd name="T24" fmla="*/ 0 w 34"/>
                  <a:gd name="T25" fmla="*/ 24 h 32"/>
                  <a:gd name="T26" fmla="*/ 0 w 34"/>
                  <a:gd name="T27" fmla="*/ 14 h 32"/>
                  <a:gd name="T28" fmla="*/ 6 w 34"/>
                  <a:gd name="T29" fmla="*/ 8 h 32"/>
                  <a:gd name="T30" fmla="*/ 8 w 34"/>
                  <a:gd name="T31" fmla="*/ 6 h 32"/>
                  <a:gd name="T32" fmla="*/ 12 w 34"/>
                  <a:gd name="T33" fmla="*/ 4 h 32"/>
                  <a:gd name="T34" fmla="*/ 20 w 34"/>
                  <a:gd name="T35" fmla="*/ 4 h 32"/>
                  <a:gd name="T36" fmla="*/ 22 w 34"/>
                  <a:gd name="T37" fmla="*/ 2 h 32"/>
                  <a:gd name="T38" fmla="*/ 24 w 34"/>
                  <a:gd name="T39" fmla="*/ 2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2"/>
                  <a:gd name="T62" fmla="*/ 34 w 34"/>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2">
                    <a:moveTo>
                      <a:pt x="26" y="2"/>
                    </a:moveTo>
                    <a:lnTo>
                      <a:pt x="28" y="0"/>
                    </a:lnTo>
                    <a:lnTo>
                      <a:pt x="30" y="2"/>
                    </a:lnTo>
                    <a:lnTo>
                      <a:pt x="32" y="2"/>
                    </a:lnTo>
                    <a:lnTo>
                      <a:pt x="34" y="8"/>
                    </a:lnTo>
                    <a:lnTo>
                      <a:pt x="30" y="10"/>
                    </a:lnTo>
                    <a:lnTo>
                      <a:pt x="26" y="22"/>
                    </a:lnTo>
                    <a:lnTo>
                      <a:pt x="20" y="28"/>
                    </a:lnTo>
                    <a:lnTo>
                      <a:pt x="18" y="28"/>
                    </a:lnTo>
                    <a:lnTo>
                      <a:pt x="14" y="32"/>
                    </a:lnTo>
                    <a:lnTo>
                      <a:pt x="12" y="30"/>
                    </a:lnTo>
                    <a:lnTo>
                      <a:pt x="2" y="28"/>
                    </a:lnTo>
                    <a:lnTo>
                      <a:pt x="0" y="24"/>
                    </a:lnTo>
                    <a:lnTo>
                      <a:pt x="0" y="14"/>
                    </a:lnTo>
                    <a:lnTo>
                      <a:pt x="6" y="8"/>
                    </a:lnTo>
                    <a:lnTo>
                      <a:pt x="8" y="6"/>
                    </a:lnTo>
                    <a:lnTo>
                      <a:pt x="12" y="4"/>
                    </a:lnTo>
                    <a:lnTo>
                      <a:pt x="20" y="4"/>
                    </a:lnTo>
                    <a:lnTo>
                      <a:pt x="22" y="2"/>
                    </a:lnTo>
                    <a:lnTo>
                      <a:pt x="24" y="2"/>
                    </a:lnTo>
                  </a:path>
                </a:pathLst>
              </a:custGeom>
              <a:solidFill>
                <a:schemeClr val="tx2"/>
              </a:solidFill>
              <a:ln w="3175">
                <a:solidFill>
                  <a:schemeClr val="bg1"/>
                </a:solidFill>
                <a:round/>
                <a:headEnd/>
                <a:tailEnd/>
              </a:ln>
            </p:spPr>
            <p:txBody>
              <a:bodyPr/>
              <a:lstStyle/>
              <a:p>
                <a:endParaRPr lang="fr-FR" dirty="0"/>
              </a:p>
            </p:txBody>
          </p:sp>
          <p:sp>
            <p:nvSpPr>
              <p:cNvPr id="60434" name="Freeform 819"/>
              <p:cNvSpPr>
                <a:spLocks/>
              </p:cNvSpPr>
              <p:nvPr/>
            </p:nvSpPr>
            <p:spPr bwMode="auto">
              <a:xfrm>
                <a:off x="2531" y="2262"/>
                <a:ext cx="10" cy="8"/>
              </a:xfrm>
              <a:custGeom>
                <a:avLst/>
                <a:gdLst>
                  <a:gd name="T0" fmla="*/ 10 w 10"/>
                  <a:gd name="T1" fmla="*/ 0 h 8"/>
                  <a:gd name="T2" fmla="*/ 8 w 10"/>
                  <a:gd name="T3" fmla="*/ 0 h 8"/>
                  <a:gd name="T4" fmla="*/ 2 w 10"/>
                  <a:gd name="T5" fmla="*/ 2 h 8"/>
                  <a:gd name="T6" fmla="*/ 0 w 10"/>
                  <a:gd name="T7" fmla="*/ 4 h 8"/>
                  <a:gd name="T8" fmla="*/ 0 w 10"/>
                  <a:gd name="T9" fmla="*/ 6 h 8"/>
                  <a:gd name="T10" fmla="*/ 2 w 10"/>
                  <a:gd name="T11" fmla="*/ 8 h 8"/>
                  <a:gd name="T12" fmla="*/ 6 w 10"/>
                  <a:gd name="T13" fmla="*/ 8 h 8"/>
                  <a:gd name="T14" fmla="*/ 6 w 10"/>
                  <a:gd name="T15" fmla="*/ 4 h 8"/>
                  <a:gd name="T16" fmla="*/ 10 w 10"/>
                  <a:gd name="T17" fmla="*/ 2 h 8"/>
                  <a:gd name="T18" fmla="*/ 10 w 10"/>
                  <a:gd name="T19" fmla="*/ 2 h 8"/>
                  <a:gd name="T20" fmla="*/ 10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0"/>
                    </a:moveTo>
                    <a:lnTo>
                      <a:pt x="8" y="0"/>
                    </a:lnTo>
                    <a:lnTo>
                      <a:pt x="2" y="2"/>
                    </a:lnTo>
                    <a:lnTo>
                      <a:pt x="0" y="4"/>
                    </a:lnTo>
                    <a:lnTo>
                      <a:pt x="0" y="6"/>
                    </a:lnTo>
                    <a:lnTo>
                      <a:pt x="2" y="8"/>
                    </a:lnTo>
                    <a:lnTo>
                      <a:pt x="6" y="8"/>
                    </a:lnTo>
                    <a:lnTo>
                      <a:pt x="6" y="4"/>
                    </a:lnTo>
                    <a:lnTo>
                      <a:pt x="10" y="2"/>
                    </a:lnTo>
                    <a:lnTo>
                      <a:pt x="10" y="0"/>
                    </a:lnTo>
                    <a:close/>
                  </a:path>
                </a:pathLst>
              </a:custGeom>
              <a:solidFill>
                <a:schemeClr val="tx2"/>
              </a:solidFill>
              <a:ln w="3175">
                <a:solidFill>
                  <a:schemeClr val="bg1"/>
                </a:solidFill>
                <a:round/>
                <a:headEnd/>
                <a:tailEnd/>
              </a:ln>
            </p:spPr>
            <p:txBody>
              <a:bodyPr/>
              <a:lstStyle/>
              <a:p>
                <a:endParaRPr lang="fr-FR" dirty="0"/>
              </a:p>
            </p:txBody>
          </p:sp>
          <p:sp>
            <p:nvSpPr>
              <p:cNvPr id="60435" name="Freeform 820"/>
              <p:cNvSpPr>
                <a:spLocks/>
              </p:cNvSpPr>
              <p:nvPr/>
            </p:nvSpPr>
            <p:spPr bwMode="auto">
              <a:xfrm>
                <a:off x="2531" y="2262"/>
                <a:ext cx="10" cy="8"/>
              </a:xfrm>
              <a:custGeom>
                <a:avLst/>
                <a:gdLst>
                  <a:gd name="T0" fmla="*/ 10 w 10"/>
                  <a:gd name="T1" fmla="*/ 0 h 8"/>
                  <a:gd name="T2" fmla="*/ 8 w 10"/>
                  <a:gd name="T3" fmla="*/ 0 h 8"/>
                  <a:gd name="T4" fmla="*/ 2 w 10"/>
                  <a:gd name="T5" fmla="*/ 2 h 8"/>
                  <a:gd name="T6" fmla="*/ 0 w 10"/>
                  <a:gd name="T7" fmla="*/ 4 h 8"/>
                  <a:gd name="T8" fmla="*/ 0 w 10"/>
                  <a:gd name="T9" fmla="*/ 6 h 8"/>
                  <a:gd name="T10" fmla="*/ 2 w 10"/>
                  <a:gd name="T11" fmla="*/ 8 h 8"/>
                  <a:gd name="T12" fmla="*/ 6 w 10"/>
                  <a:gd name="T13" fmla="*/ 8 h 8"/>
                  <a:gd name="T14" fmla="*/ 6 w 10"/>
                  <a:gd name="T15" fmla="*/ 4 h 8"/>
                  <a:gd name="T16" fmla="*/ 10 w 10"/>
                  <a:gd name="T17" fmla="*/ 2 h 8"/>
                  <a:gd name="T18" fmla="*/ 10 w 10"/>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8"/>
                  <a:gd name="T32" fmla="*/ 10 w 1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8">
                    <a:moveTo>
                      <a:pt x="10" y="0"/>
                    </a:moveTo>
                    <a:lnTo>
                      <a:pt x="8" y="0"/>
                    </a:lnTo>
                    <a:lnTo>
                      <a:pt x="2" y="2"/>
                    </a:lnTo>
                    <a:lnTo>
                      <a:pt x="0" y="4"/>
                    </a:lnTo>
                    <a:lnTo>
                      <a:pt x="0" y="6"/>
                    </a:lnTo>
                    <a:lnTo>
                      <a:pt x="2" y="8"/>
                    </a:lnTo>
                    <a:lnTo>
                      <a:pt x="6" y="8"/>
                    </a:lnTo>
                    <a:lnTo>
                      <a:pt x="6" y="4"/>
                    </a:lnTo>
                    <a:lnTo>
                      <a:pt x="10" y="2"/>
                    </a:lnTo>
                  </a:path>
                </a:pathLst>
              </a:custGeom>
              <a:solidFill>
                <a:schemeClr val="tx2"/>
              </a:solidFill>
              <a:ln w="3175">
                <a:solidFill>
                  <a:schemeClr val="bg1"/>
                </a:solidFill>
                <a:round/>
                <a:headEnd/>
                <a:tailEnd/>
              </a:ln>
            </p:spPr>
            <p:txBody>
              <a:bodyPr/>
              <a:lstStyle/>
              <a:p>
                <a:endParaRPr lang="fr-FR" dirty="0"/>
              </a:p>
            </p:txBody>
          </p:sp>
          <p:sp>
            <p:nvSpPr>
              <p:cNvPr id="60436" name="Freeform 821"/>
              <p:cNvSpPr>
                <a:spLocks/>
              </p:cNvSpPr>
              <p:nvPr/>
            </p:nvSpPr>
            <p:spPr bwMode="auto">
              <a:xfrm>
                <a:off x="2547" y="2268"/>
                <a:ext cx="6" cy="8"/>
              </a:xfrm>
              <a:custGeom>
                <a:avLst/>
                <a:gdLst>
                  <a:gd name="T0" fmla="*/ 2 w 6"/>
                  <a:gd name="T1" fmla="*/ 0 h 8"/>
                  <a:gd name="T2" fmla="*/ 0 w 6"/>
                  <a:gd name="T3" fmla="*/ 4 h 8"/>
                  <a:gd name="T4" fmla="*/ 0 w 6"/>
                  <a:gd name="T5" fmla="*/ 6 h 8"/>
                  <a:gd name="T6" fmla="*/ 2 w 6"/>
                  <a:gd name="T7" fmla="*/ 8 h 8"/>
                  <a:gd name="T8" fmla="*/ 4 w 6"/>
                  <a:gd name="T9" fmla="*/ 8 h 8"/>
                  <a:gd name="T10" fmla="*/ 6 w 6"/>
                  <a:gd name="T11" fmla="*/ 6 h 8"/>
                  <a:gd name="T12" fmla="*/ 6 w 6"/>
                  <a:gd name="T13" fmla="*/ 4 h 8"/>
                  <a:gd name="T14" fmla="*/ 6 w 6"/>
                  <a:gd name="T15" fmla="*/ 2 h 8"/>
                  <a:gd name="T16" fmla="*/ 4 w 6"/>
                  <a:gd name="T17" fmla="*/ 0 h 8"/>
                  <a:gd name="T18" fmla="*/ 2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0"/>
                    </a:moveTo>
                    <a:lnTo>
                      <a:pt x="0" y="4"/>
                    </a:lnTo>
                    <a:lnTo>
                      <a:pt x="0" y="6"/>
                    </a:lnTo>
                    <a:lnTo>
                      <a:pt x="2" y="8"/>
                    </a:lnTo>
                    <a:lnTo>
                      <a:pt x="4" y="8"/>
                    </a:lnTo>
                    <a:lnTo>
                      <a:pt x="6" y="6"/>
                    </a:lnTo>
                    <a:lnTo>
                      <a:pt x="6" y="4"/>
                    </a:lnTo>
                    <a:lnTo>
                      <a:pt x="6" y="2"/>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437" name="Freeform 822"/>
              <p:cNvSpPr>
                <a:spLocks/>
              </p:cNvSpPr>
              <p:nvPr/>
            </p:nvSpPr>
            <p:spPr bwMode="auto">
              <a:xfrm>
                <a:off x="2547" y="2268"/>
                <a:ext cx="6" cy="8"/>
              </a:xfrm>
              <a:custGeom>
                <a:avLst/>
                <a:gdLst>
                  <a:gd name="T0" fmla="*/ 2 w 6"/>
                  <a:gd name="T1" fmla="*/ 0 h 8"/>
                  <a:gd name="T2" fmla="*/ 0 w 6"/>
                  <a:gd name="T3" fmla="*/ 4 h 8"/>
                  <a:gd name="T4" fmla="*/ 0 w 6"/>
                  <a:gd name="T5" fmla="*/ 6 h 8"/>
                  <a:gd name="T6" fmla="*/ 2 w 6"/>
                  <a:gd name="T7" fmla="*/ 8 h 8"/>
                  <a:gd name="T8" fmla="*/ 4 w 6"/>
                  <a:gd name="T9" fmla="*/ 8 h 8"/>
                  <a:gd name="T10" fmla="*/ 6 w 6"/>
                  <a:gd name="T11" fmla="*/ 6 h 8"/>
                  <a:gd name="T12" fmla="*/ 6 w 6"/>
                  <a:gd name="T13" fmla="*/ 4 h 8"/>
                  <a:gd name="T14" fmla="*/ 6 w 6"/>
                  <a:gd name="T15" fmla="*/ 2 h 8"/>
                  <a:gd name="T16" fmla="*/ 4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2" y="0"/>
                    </a:moveTo>
                    <a:lnTo>
                      <a:pt x="0" y="4"/>
                    </a:lnTo>
                    <a:lnTo>
                      <a:pt x="0" y="6"/>
                    </a:lnTo>
                    <a:lnTo>
                      <a:pt x="2" y="8"/>
                    </a:lnTo>
                    <a:lnTo>
                      <a:pt x="4" y="8"/>
                    </a:lnTo>
                    <a:lnTo>
                      <a:pt x="6" y="6"/>
                    </a:lnTo>
                    <a:lnTo>
                      <a:pt x="6" y="4"/>
                    </a:lnTo>
                    <a:lnTo>
                      <a:pt x="6" y="2"/>
                    </a:lnTo>
                    <a:lnTo>
                      <a:pt x="4" y="0"/>
                    </a:lnTo>
                  </a:path>
                </a:pathLst>
              </a:custGeom>
              <a:solidFill>
                <a:schemeClr val="tx2"/>
              </a:solidFill>
              <a:ln w="3175">
                <a:solidFill>
                  <a:schemeClr val="bg1"/>
                </a:solidFill>
                <a:round/>
                <a:headEnd/>
                <a:tailEnd/>
              </a:ln>
            </p:spPr>
            <p:txBody>
              <a:bodyPr/>
              <a:lstStyle/>
              <a:p>
                <a:endParaRPr lang="fr-FR" dirty="0"/>
              </a:p>
            </p:txBody>
          </p:sp>
          <p:sp>
            <p:nvSpPr>
              <p:cNvPr id="60438" name="Freeform 823"/>
              <p:cNvSpPr>
                <a:spLocks/>
              </p:cNvSpPr>
              <p:nvPr/>
            </p:nvSpPr>
            <p:spPr bwMode="auto">
              <a:xfrm>
                <a:off x="2569" y="2258"/>
                <a:ext cx="6" cy="12"/>
              </a:xfrm>
              <a:custGeom>
                <a:avLst/>
                <a:gdLst>
                  <a:gd name="T0" fmla="*/ 6 w 6"/>
                  <a:gd name="T1" fmla="*/ 0 h 12"/>
                  <a:gd name="T2" fmla="*/ 0 w 6"/>
                  <a:gd name="T3" fmla="*/ 8 h 12"/>
                  <a:gd name="T4" fmla="*/ 2 w 6"/>
                  <a:gd name="T5" fmla="*/ 10 h 12"/>
                  <a:gd name="T6" fmla="*/ 0 w 6"/>
                  <a:gd name="T7" fmla="*/ 12 h 12"/>
                  <a:gd name="T8" fmla="*/ 4 w 6"/>
                  <a:gd name="T9" fmla="*/ 10 h 12"/>
                  <a:gd name="T10" fmla="*/ 6 w 6"/>
                  <a:gd name="T11" fmla="*/ 8 h 12"/>
                  <a:gd name="T12" fmla="*/ 6 w 6"/>
                  <a:gd name="T13" fmla="*/ 6 h 12"/>
                  <a:gd name="T14" fmla="*/ 6 w 6"/>
                  <a:gd name="T15" fmla="*/ 2 h 12"/>
                  <a:gd name="T16" fmla="*/ 6 w 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2"/>
                  <a:gd name="T29" fmla="*/ 6 w 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2">
                    <a:moveTo>
                      <a:pt x="6" y="0"/>
                    </a:moveTo>
                    <a:lnTo>
                      <a:pt x="0" y="8"/>
                    </a:lnTo>
                    <a:lnTo>
                      <a:pt x="2" y="10"/>
                    </a:lnTo>
                    <a:lnTo>
                      <a:pt x="0" y="12"/>
                    </a:lnTo>
                    <a:lnTo>
                      <a:pt x="4" y="10"/>
                    </a:lnTo>
                    <a:lnTo>
                      <a:pt x="6" y="8"/>
                    </a:lnTo>
                    <a:lnTo>
                      <a:pt x="6" y="6"/>
                    </a:lnTo>
                    <a:lnTo>
                      <a:pt x="6" y="2"/>
                    </a:lnTo>
                    <a:lnTo>
                      <a:pt x="6" y="0"/>
                    </a:lnTo>
                    <a:close/>
                  </a:path>
                </a:pathLst>
              </a:custGeom>
              <a:solidFill>
                <a:schemeClr val="tx2"/>
              </a:solidFill>
              <a:ln w="3175">
                <a:solidFill>
                  <a:schemeClr val="bg1"/>
                </a:solidFill>
                <a:round/>
                <a:headEnd/>
                <a:tailEnd/>
              </a:ln>
            </p:spPr>
            <p:txBody>
              <a:bodyPr/>
              <a:lstStyle/>
              <a:p>
                <a:endParaRPr lang="fr-FR" dirty="0"/>
              </a:p>
            </p:txBody>
          </p:sp>
          <p:sp>
            <p:nvSpPr>
              <p:cNvPr id="60439" name="Freeform 824"/>
              <p:cNvSpPr>
                <a:spLocks/>
              </p:cNvSpPr>
              <p:nvPr/>
            </p:nvSpPr>
            <p:spPr bwMode="auto">
              <a:xfrm>
                <a:off x="2569" y="2258"/>
                <a:ext cx="6" cy="12"/>
              </a:xfrm>
              <a:custGeom>
                <a:avLst/>
                <a:gdLst>
                  <a:gd name="T0" fmla="*/ 6 w 6"/>
                  <a:gd name="T1" fmla="*/ 0 h 12"/>
                  <a:gd name="T2" fmla="*/ 0 w 6"/>
                  <a:gd name="T3" fmla="*/ 8 h 12"/>
                  <a:gd name="T4" fmla="*/ 2 w 6"/>
                  <a:gd name="T5" fmla="*/ 10 h 12"/>
                  <a:gd name="T6" fmla="*/ 0 w 6"/>
                  <a:gd name="T7" fmla="*/ 12 h 12"/>
                  <a:gd name="T8" fmla="*/ 4 w 6"/>
                  <a:gd name="T9" fmla="*/ 10 h 12"/>
                  <a:gd name="T10" fmla="*/ 6 w 6"/>
                  <a:gd name="T11" fmla="*/ 8 h 12"/>
                  <a:gd name="T12" fmla="*/ 6 w 6"/>
                  <a:gd name="T13" fmla="*/ 6 h 12"/>
                  <a:gd name="T14" fmla="*/ 6 w 6"/>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6" y="0"/>
                    </a:moveTo>
                    <a:lnTo>
                      <a:pt x="0" y="8"/>
                    </a:lnTo>
                    <a:lnTo>
                      <a:pt x="2" y="10"/>
                    </a:lnTo>
                    <a:lnTo>
                      <a:pt x="0" y="12"/>
                    </a:lnTo>
                    <a:lnTo>
                      <a:pt x="4" y="10"/>
                    </a:lnTo>
                    <a:lnTo>
                      <a:pt x="6" y="8"/>
                    </a:lnTo>
                    <a:lnTo>
                      <a:pt x="6" y="6"/>
                    </a:lnTo>
                    <a:lnTo>
                      <a:pt x="6" y="2"/>
                    </a:lnTo>
                  </a:path>
                </a:pathLst>
              </a:custGeom>
              <a:solidFill>
                <a:schemeClr val="tx2"/>
              </a:solidFill>
              <a:ln w="3175">
                <a:solidFill>
                  <a:schemeClr val="bg1"/>
                </a:solidFill>
                <a:round/>
                <a:headEnd/>
                <a:tailEnd/>
              </a:ln>
            </p:spPr>
            <p:txBody>
              <a:bodyPr/>
              <a:lstStyle/>
              <a:p>
                <a:endParaRPr lang="fr-FR" dirty="0"/>
              </a:p>
            </p:txBody>
          </p:sp>
          <p:sp>
            <p:nvSpPr>
              <p:cNvPr id="60440" name="Freeform 825"/>
              <p:cNvSpPr>
                <a:spLocks/>
              </p:cNvSpPr>
              <p:nvPr/>
            </p:nvSpPr>
            <p:spPr bwMode="auto">
              <a:xfrm>
                <a:off x="2577" y="2250"/>
                <a:ext cx="6" cy="6"/>
              </a:xfrm>
              <a:custGeom>
                <a:avLst/>
                <a:gdLst>
                  <a:gd name="T0" fmla="*/ 6 w 6"/>
                  <a:gd name="T1" fmla="*/ 0 h 6"/>
                  <a:gd name="T2" fmla="*/ 4 w 6"/>
                  <a:gd name="T3" fmla="*/ 0 h 6"/>
                  <a:gd name="T4" fmla="*/ 4 w 6"/>
                  <a:gd name="T5" fmla="*/ 2 h 6"/>
                  <a:gd name="T6" fmla="*/ 0 w 6"/>
                  <a:gd name="T7" fmla="*/ 4 h 6"/>
                  <a:gd name="T8" fmla="*/ 0 w 6"/>
                  <a:gd name="T9" fmla="*/ 6 h 6"/>
                  <a:gd name="T10" fmla="*/ 2 w 6"/>
                  <a:gd name="T11" fmla="*/ 6 h 6"/>
                  <a:gd name="T12" fmla="*/ 4 w 6"/>
                  <a:gd name="T13" fmla="*/ 4 h 6"/>
                  <a:gd name="T14" fmla="*/ 4 w 6"/>
                  <a:gd name="T15" fmla="*/ 0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4" y="0"/>
                    </a:lnTo>
                    <a:lnTo>
                      <a:pt x="4" y="2"/>
                    </a:lnTo>
                    <a:lnTo>
                      <a:pt x="0" y="4"/>
                    </a:lnTo>
                    <a:lnTo>
                      <a:pt x="0" y="6"/>
                    </a:lnTo>
                    <a:lnTo>
                      <a:pt x="2" y="6"/>
                    </a:lnTo>
                    <a:lnTo>
                      <a:pt x="4" y="4"/>
                    </a:lnTo>
                    <a:lnTo>
                      <a:pt x="4" y="0"/>
                    </a:lnTo>
                    <a:lnTo>
                      <a:pt x="6" y="0"/>
                    </a:lnTo>
                    <a:close/>
                  </a:path>
                </a:pathLst>
              </a:custGeom>
              <a:solidFill>
                <a:schemeClr val="tx2"/>
              </a:solidFill>
              <a:ln w="3175">
                <a:solidFill>
                  <a:schemeClr val="bg1"/>
                </a:solidFill>
                <a:round/>
                <a:headEnd/>
                <a:tailEnd/>
              </a:ln>
            </p:spPr>
            <p:txBody>
              <a:bodyPr/>
              <a:lstStyle/>
              <a:p>
                <a:endParaRPr lang="fr-FR" dirty="0"/>
              </a:p>
            </p:txBody>
          </p:sp>
          <p:sp>
            <p:nvSpPr>
              <p:cNvPr id="60441" name="Freeform 826"/>
              <p:cNvSpPr>
                <a:spLocks/>
              </p:cNvSpPr>
              <p:nvPr/>
            </p:nvSpPr>
            <p:spPr bwMode="auto">
              <a:xfrm>
                <a:off x="2577" y="2250"/>
                <a:ext cx="6" cy="6"/>
              </a:xfrm>
              <a:custGeom>
                <a:avLst/>
                <a:gdLst>
                  <a:gd name="T0" fmla="*/ 6 w 6"/>
                  <a:gd name="T1" fmla="*/ 0 h 6"/>
                  <a:gd name="T2" fmla="*/ 4 w 6"/>
                  <a:gd name="T3" fmla="*/ 0 h 6"/>
                  <a:gd name="T4" fmla="*/ 4 w 6"/>
                  <a:gd name="T5" fmla="*/ 2 h 6"/>
                  <a:gd name="T6" fmla="*/ 0 w 6"/>
                  <a:gd name="T7" fmla="*/ 4 h 6"/>
                  <a:gd name="T8" fmla="*/ 0 w 6"/>
                  <a:gd name="T9" fmla="*/ 6 h 6"/>
                  <a:gd name="T10" fmla="*/ 2 w 6"/>
                  <a:gd name="T11" fmla="*/ 6 h 6"/>
                  <a:gd name="T12" fmla="*/ 4 w 6"/>
                  <a:gd name="T13" fmla="*/ 4 h 6"/>
                  <a:gd name="T14" fmla="*/ 4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0"/>
                    </a:moveTo>
                    <a:lnTo>
                      <a:pt x="4" y="0"/>
                    </a:lnTo>
                    <a:lnTo>
                      <a:pt x="4" y="2"/>
                    </a:lnTo>
                    <a:lnTo>
                      <a:pt x="0" y="4"/>
                    </a:lnTo>
                    <a:lnTo>
                      <a:pt x="0" y="6"/>
                    </a:lnTo>
                    <a:lnTo>
                      <a:pt x="2" y="6"/>
                    </a:lnTo>
                    <a:lnTo>
                      <a:pt x="4" y="4"/>
                    </a:lnTo>
                    <a:lnTo>
                      <a:pt x="4" y="0"/>
                    </a:lnTo>
                  </a:path>
                </a:pathLst>
              </a:custGeom>
              <a:solidFill>
                <a:schemeClr val="tx2"/>
              </a:solidFill>
              <a:ln w="3175">
                <a:solidFill>
                  <a:schemeClr val="bg1"/>
                </a:solidFill>
                <a:round/>
                <a:headEnd/>
                <a:tailEnd/>
              </a:ln>
            </p:spPr>
            <p:txBody>
              <a:bodyPr/>
              <a:lstStyle/>
              <a:p>
                <a:endParaRPr lang="fr-FR" dirty="0"/>
              </a:p>
            </p:txBody>
          </p:sp>
          <p:sp>
            <p:nvSpPr>
              <p:cNvPr id="60442" name="Freeform 827"/>
              <p:cNvSpPr>
                <a:spLocks/>
              </p:cNvSpPr>
              <p:nvPr/>
            </p:nvSpPr>
            <p:spPr bwMode="auto">
              <a:xfrm>
                <a:off x="3884" y="1760"/>
                <a:ext cx="917" cy="635"/>
              </a:xfrm>
              <a:custGeom>
                <a:avLst/>
                <a:gdLst>
                  <a:gd name="T0" fmla="*/ 599 w 917"/>
                  <a:gd name="T1" fmla="*/ 597 h 635"/>
                  <a:gd name="T2" fmla="*/ 575 w 917"/>
                  <a:gd name="T3" fmla="*/ 611 h 635"/>
                  <a:gd name="T4" fmla="*/ 543 w 917"/>
                  <a:gd name="T5" fmla="*/ 635 h 635"/>
                  <a:gd name="T6" fmla="*/ 517 w 917"/>
                  <a:gd name="T7" fmla="*/ 615 h 635"/>
                  <a:gd name="T8" fmla="*/ 471 w 917"/>
                  <a:gd name="T9" fmla="*/ 589 h 635"/>
                  <a:gd name="T10" fmla="*/ 437 w 917"/>
                  <a:gd name="T11" fmla="*/ 597 h 635"/>
                  <a:gd name="T12" fmla="*/ 411 w 917"/>
                  <a:gd name="T13" fmla="*/ 611 h 635"/>
                  <a:gd name="T14" fmla="*/ 367 w 917"/>
                  <a:gd name="T15" fmla="*/ 575 h 635"/>
                  <a:gd name="T16" fmla="*/ 369 w 917"/>
                  <a:gd name="T17" fmla="*/ 518 h 635"/>
                  <a:gd name="T18" fmla="*/ 341 w 917"/>
                  <a:gd name="T19" fmla="*/ 494 h 635"/>
                  <a:gd name="T20" fmla="*/ 307 w 917"/>
                  <a:gd name="T21" fmla="*/ 494 h 635"/>
                  <a:gd name="T22" fmla="*/ 247 w 917"/>
                  <a:gd name="T23" fmla="*/ 506 h 635"/>
                  <a:gd name="T24" fmla="*/ 225 w 917"/>
                  <a:gd name="T25" fmla="*/ 510 h 635"/>
                  <a:gd name="T26" fmla="*/ 197 w 917"/>
                  <a:gd name="T27" fmla="*/ 510 h 635"/>
                  <a:gd name="T28" fmla="*/ 175 w 917"/>
                  <a:gd name="T29" fmla="*/ 508 h 635"/>
                  <a:gd name="T30" fmla="*/ 157 w 917"/>
                  <a:gd name="T31" fmla="*/ 496 h 635"/>
                  <a:gd name="T32" fmla="*/ 145 w 917"/>
                  <a:gd name="T33" fmla="*/ 492 h 635"/>
                  <a:gd name="T34" fmla="*/ 105 w 917"/>
                  <a:gd name="T35" fmla="*/ 470 h 635"/>
                  <a:gd name="T36" fmla="*/ 82 w 917"/>
                  <a:gd name="T37" fmla="*/ 460 h 635"/>
                  <a:gd name="T38" fmla="*/ 74 w 917"/>
                  <a:gd name="T39" fmla="*/ 434 h 635"/>
                  <a:gd name="T40" fmla="*/ 86 w 917"/>
                  <a:gd name="T41" fmla="*/ 432 h 635"/>
                  <a:gd name="T42" fmla="*/ 82 w 917"/>
                  <a:gd name="T43" fmla="*/ 412 h 635"/>
                  <a:gd name="T44" fmla="*/ 92 w 917"/>
                  <a:gd name="T45" fmla="*/ 398 h 635"/>
                  <a:gd name="T46" fmla="*/ 96 w 917"/>
                  <a:gd name="T47" fmla="*/ 376 h 635"/>
                  <a:gd name="T48" fmla="*/ 68 w 917"/>
                  <a:gd name="T49" fmla="*/ 378 h 635"/>
                  <a:gd name="T50" fmla="*/ 42 w 917"/>
                  <a:gd name="T51" fmla="*/ 372 h 635"/>
                  <a:gd name="T52" fmla="*/ 26 w 917"/>
                  <a:gd name="T53" fmla="*/ 352 h 635"/>
                  <a:gd name="T54" fmla="*/ 18 w 917"/>
                  <a:gd name="T55" fmla="*/ 324 h 635"/>
                  <a:gd name="T56" fmla="*/ 20 w 917"/>
                  <a:gd name="T57" fmla="*/ 284 h 635"/>
                  <a:gd name="T58" fmla="*/ 98 w 917"/>
                  <a:gd name="T59" fmla="*/ 255 h 635"/>
                  <a:gd name="T60" fmla="*/ 127 w 917"/>
                  <a:gd name="T61" fmla="*/ 179 h 635"/>
                  <a:gd name="T62" fmla="*/ 193 w 917"/>
                  <a:gd name="T63" fmla="*/ 119 h 635"/>
                  <a:gd name="T64" fmla="*/ 245 w 917"/>
                  <a:gd name="T65" fmla="*/ 133 h 635"/>
                  <a:gd name="T66" fmla="*/ 401 w 917"/>
                  <a:gd name="T67" fmla="*/ 237 h 635"/>
                  <a:gd name="T68" fmla="*/ 509 w 917"/>
                  <a:gd name="T69" fmla="*/ 247 h 635"/>
                  <a:gd name="T70" fmla="*/ 579 w 917"/>
                  <a:gd name="T71" fmla="*/ 193 h 635"/>
                  <a:gd name="T72" fmla="*/ 685 w 917"/>
                  <a:gd name="T73" fmla="*/ 153 h 635"/>
                  <a:gd name="T74" fmla="*/ 629 w 917"/>
                  <a:gd name="T75" fmla="*/ 101 h 635"/>
                  <a:gd name="T76" fmla="*/ 697 w 917"/>
                  <a:gd name="T77" fmla="*/ 43 h 635"/>
                  <a:gd name="T78" fmla="*/ 747 w 917"/>
                  <a:gd name="T79" fmla="*/ 0 h 635"/>
                  <a:gd name="T80" fmla="*/ 807 w 917"/>
                  <a:gd name="T81" fmla="*/ 91 h 635"/>
                  <a:gd name="T82" fmla="*/ 861 w 917"/>
                  <a:gd name="T83" fmla="*/ 135 h 635"/>
                  <a:gd name="T84" fmla="*/ 909 w 917"/>
                  <a:gd name="T85" fmla="*/ 143 h 635"/>
                  <a:gd name="T86" fmla="*/ 851 w 917"/>
                  <a:gd name="T87" fmla="*/ 243 h 635"/>
                  <a:gd name="T88" fmla="*/ 771 w 917"/>
                  <a:gd name="T89" fmla="*/ 284 h 635"/>
                  <a:gd name="T90" fmla="*/ 713 w 917"/>
                  <a:gd name="T91" fmla="*/ 320 h 635"/>
                  <a:gd name="T92" fmla="*/ 725 w 917"/>
                  <a:gd name="T93" fmla="*/ 280 h 635"/>
                  <a:gd name="T94" fmla="*/ 667 w 917"/>
                  <a:gd name="T95" fmla="*/ 312 h 635"/>
                  <a:gd name="T96" fmla="*/ 679 w 917"/>
                  <a:gd name="T97" fmla="*/ 348 h 635"/>
                  <a:gd name="T98" fmla="*/ 725 w 917"/>
                  <a:gd name="T99" fmla="*/ 342 h 635"/>
                  <a:gd name="T100" fmla="*/ 719 w 917"/>
                  <a:gd name="T101" fmla="*/ 356 h 635"/>
                  <a:gd name="T102" fmla="*/ 695 w 917"/>
                  <a:gd name="T103" fmla="*/ 376 h 635"/>
                  <a:gd name="T104" fmla="*/ 723 w 917"/>
                  <a:gd name="T105" fmla="*/ 448 h 635"/>
                  <a:gd name="T106" fmla="*/ 719 w 917"/>
                  <a:gd name="T107" fmla="*/ 454 h 635"/>
                  <a:gd name="T108" fmla="*/ 711 w 917"/>
                  <a:gd name="T109" fmla="*/ 472 h 635"/>
                  <a:gd name="T110" fmla="*/ 717 w 917"/>
                  <a:gd name="T111" fmla="*/ 494 h 635"/>
                  <a:gd name="T112" fmla="*/ 693 w 917"/>
                  <a:gd name="T113" fmla="*/ 533 h 635"/>
                  <a:gd name="T114" fmla="*/ 683 w 917"/>
                  <a:gd name="T115" fmla="*/ 555 h 635"/>
                  <a:gd name="T116" fmla="*/ 665 w 917"/>
                  <a:gd name="T117" fmla="*/ 573 h 635"/>
                  <a:gd name="T118" fmla="*/ 633 w 917"/>
                  <a:gd name="T119" fmla="*/ 595 h 635"/>
                  <a:gd name="T120" fmla="*/ 613 w 917"/>
                  <a:gd name="T121" fmla="*/ 597 h 6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7"/>
                  <a:gd name="T184" fmla="*/ 0 h 635"/>
                  <a:gd name="T185" fmla="*/ 917 w 917"/>
                  <a:gd name="T186" fmla="*/ 635 h 6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7" h="635">
                    <a:moveTo>
                      <a:pt x="613" y="599"/>
                    </a:moveTo>
                    <a:lnTo>
                      <a:pt x="611" y="601"/>
                    </a:lnTo>
                    <a:lnTo>
                      <a:pt x="611" y="599"/>
                    </a:lnTo>
                    <a:lnTo>
                      <a:pt x="609" y="599"/>
                    </a:lnTo>
                    <a:lnTo>
                      <a:pt x="607" y="599"/>
                    </a:lnTo>
                    <a:lnTo>
                      <a:pt x="607" y="601"/>
                    </a:lnTo>
                    <a:lnTo>
                      <a:pt x="609" y="601"/>
                    </a:lnTo>
                    <a:lnTo>
                      <a:pt x="603" y="603"/>
                    </a:lnTo>
                    <a:lnTo>
                      <a:pt x="603" y="601"/>
                    </a:lnTo>
                    <a:lnTo>
                      <a:pt x="603" y="599"/>
                    </a:lnTo>
                    <a:lnTo>
                      <a:pt x="601" y="597"/>
                    </a:lnTo>
                    <a:lnTo>
                      <a:pt x="599" y="597"/>
                    </a:lnTo>
                    <a:lnTo>
                      <a:pt x="597" y="595"/>
                    </a:lnTo>
                    <a:lnTo>
                      <a:pt x="597" y="603"/>
                    </a:lnTo>
                    <a:lnTo>
                      <a:pt x="595" y="605"/>
                    </a:lnTo>
                    <a:lnTo>
                      <a:pt x="591" y="599"/>
                    </a:lnTo>
                    <a:lnTo>
                      <a:pt x="589" y="605"/>
                    </a:lnTo>
                    <a:lnTo>
                      <a:pt x="589" y="609"/>
                    </a:lnTo>
                    <a:lnTo>
                      <a:pt x="587" y="609"/>
                    </a:lnTo>
                    <a:lnTo>
                      <a:pt x="583" y="611"/>
                    </a:lnTo>
                    <a:lnTo>
                      <a:pt x="579" y="611"/>
                    </a:lnTo>
                    <a:lnTo>
                      <a:pt x="577" y="613"/>
                    </a:lnTo>
                    <a:lnTo>
                      <a:pt x="575" y="613"/>
                    </a:lnTo>
                    <a:lnTo>
                      <a:pt x="575" y="611"/>
                    </a:lnTo>
                    <a:lnTo>
                      <a:pt x="571" y="613"/>
                    </a:lnTo>
                    <a:lnTo>
                      <a:pt x="569" y="615"/>
                    </a:lnTo>
                    <a:lnTo>
                      <a:pt x="563" y="617"/>
                    </a:lnTo>
                    <a:lnTo>
                      <a:pt x="559" y="615"/>
                    </a:lnTo>
                    <a:lnTo>
                      <a:pt x="559" y="617"/>
                    </a:lnTo>
                    <a:lnTo>
                      <a:pt x="553" y="619"/>
                    </a:lnTo>
                    <a:lnTo>
                      <a:pt x="551" y="619"/>
                    </a:lnTo>
                    <a:lnTo>
                      <a:pt x="547" y="625"/>
                    </a:lnTo>
                    <a:lnTo>
                      <a:pt x="551" y="631"/>
                    </a:lnTo>
                    <a:lnTo>
                      <a:pt x="549" y="633"/>
                    </a:lnTo>
                    <a:lnTo>
                      <a:pt x="545" y="635"/>
                    </a:lnTo>
                    <a:lnTo>
                      <a:pt x="543" y="635"/>
                    </a:lnTo>
                    <a:lnTo>
                      <a:pt x="539" y="623"/>
                    </a:lnTo>
                    <a:lnTo>
                      <a:pt x="541" y="617"/>
                    </a:lnTo>
                    <a:lnTo>
                      <a:pt x="539" y="615"/>
                    </a:lnTo>
                    <a:lnTo>
                      <a:pt x="535" y="617"/>
                    </a:lnTo>
                    <a:lnTo>
                      <a:pt x="531" y="617"/>
                    </a:lnTo>
                    <a:lnTo>
                      <a:pt x="531" y="615"/>
                    </a:lnTo>
                    <a:lnTo>
                      <a:pt x="523" y="613"/>
                    </a:lnTo>
                    <a:lnTo>
                      <a:pt x="521" y="613"/>
                    </a:lnTo>
                    <a:lnTo>
                      <a:pt x="521" y="615"/>
                    </a:lnTo>
                    <a:lnTo>
                      <a:pt x="519" y="615"/>
                    </a:lnTo>
                    <a:lnTo>
                      <a:pt x="519" y="617"/>
                    </a:lnTo>
                    <a:lnTo>
                      <a:pt x="517" y="615"/>
                    </a:lnTo>
                    <a:lnTo>
                      <a:pt x="513" y="617"/>
                    </a:lnTo>
                    <a:lnTo>
                      <a:pt x="511" y="615"/>
                    </a:lnTo>
                    <a:lnTo>
                      <a:pt x="503" y="615"/>
                    </a:lnTo>
                    <a:lnTo>
                      <a:pt x="503" y="613"/>
                    </a:lnTo>
                    <a:lnTo>
                      <a:pt x="497" y="609"/>
                    </a:lnTo>
                    <a:lnTo>
                      <a:pt x="493" y="607"/>
                    </a:lnTo>
                    <a:lnTo>
                      <a:pt x="493" y="603"/>
                    </a:lnTo>
                    <a:lnTo>
                      <a:pt x="495" y="599"/>
                    </a:lnTo>
                    <a:lnTo>
                      <a:pt x="493" y="595"/>
                    </a:lnTo>
                    <a:lnTo>
                      <a:pt x="485" y="595"/>
                    </a:lnTo>
                    <a:lnTo>
                      <a:pt x="473" y="589"/>
                    </a:lnTo>
                    <a:lnTo>
                      <a:pt x="471" y="589"/>
                    </a:lnTo>
                    <a:lnTo>
                      <a:pt x="465" y="593"/>
                    </a:lnTo>
                    <a:lnTo>
                      <a:pt x="459" y="597"/>
                    </a:lnTo>
                    <a:lnTo>
                      <a:pt x="457" y="595"/>
                    </a:lnTo>
                    <a:lnTo>
                      <a:pt x="455" y="597"/>
                    </a:lnTo>
                    <a:lnTo>
                      <a:pt x="453" y="599"/>
                    </a:lnTo>
                    <a:lnTo>
                      <a:pt x="451" y="597"/>
                    </a:lnTo>
                    <a:lnTo>
                      <a:pt x="447" y="599"/>
                    </a:lnTo>
                    <a:lnTo>
                      <a:pt x="445" y="597"/>
                    </a:lnTo>
                    <a:lnTo>
                      <a:pt x="443" y="597"/>
                    </a:lnTo>
                    <a:lnTo>
                      <a:pt x="441" y="601"/>
                    </a:lnTo>
                    <a:lnTo>
                      <a:pt x="439" y="599"/>
                    </a:lnTo>
                    <a:lnTo>
                      <a:pt x="437" y="597"/>
                    </a:lnTo>
                    <a:lnTo>
                      <a:pt x="433" y="597"/>
                    </a:lnTo>
                    <a:lnTo>
                      <a:pt x="431" y="597"/>
                    </a:lnTo>
                    <a:lnTo>
                      <a:pt x="429" y="601"/>
                    </a:lnTo>
                    <a:lnTo>
                      <a:pt x="427" y="601"/>
                    </a:lnTo>
                    <a:lnTo>
                      <a:pt x="421" y="599"/>
                    </a:lnTo>
                    <a:lnTo>
                      <a:pt x="419" y="601"/>
                    </a:lnTo>
                    <a:lnTo>
                      <a:pt x="419" y="609"/>
                    </a:lnTo>
                    <a:lnTo>
                      <a:pt x="421" y="615"/>
                    </a:lnTo>
                    <a:lnTo>
                      <a:pt x="421" y="619"/>
                    </a:lnTo>
                    <a:lnTo>
                      <a:pt x="419" y="619"/>
                    </a:lnTo>
                    <a:lnTo>
                      <a:pt x="413" y="621"/>
                    </a:lnTo>
                    <a:lnTo>
                      <a:pt x="411" y="611"/>
                    </a:lnTo>
                    <a:lnTo>
                      <a:pt x="409" y="611"/>
                    </a:lnTo>
                    <a:lnTo>
                      <a:pt x="405" y="615"/>
                    </a:lnTo>
                    <a:lnTo>
                      <a:pt x="399" y="615"/>
                    </a:lnTo>
                    <a:lnTo>
                      <a:pt x="395" y="611"/>
                    </a:lnTo>
                    <a:lnTo>
                      <a:pt x="393" y="607"/>
                    </a:lnTo>
                    <a:lnTo>
                      <a:pt x="385" y="605"/>
                    </a:lnTo>
                    <a:lnTo>
                      <a:pt x="387" y="593"/>
                    </a:lnTo>
                    <a:lnTo>
                      <a:pt x="379" y="587"/>
                    </a:lnTo>
                    <a:lnTo>
                      <a:pt x="379" y="581"/>
                    </a:lnTo>
                    <a:lnTo>
                      <a:pt x="377" y="577"/>
                    </a:lnTo>
                    <a:lnTo>
                      <a:pt x="377" y="575"/>
                    </a:lnTo>
                    <a:lnTo>
                      <a:pt x="367" y="575"/>
                    </a:lnTo>
                    <a:lnTo>
                      <a:pt x="361" y="581"/>
                    </a:lnTo>
                    <a:lnTo>
                      <a:pt x="359" y="579"/>
                    </a:lnTo>
                    <a:lnTo>
                      <a:pt x="361" y="575"/>
                    </a:lnTo>
                    <a:lnTo>
                      <a:pt x="361" y="573"/>
                    </a:lnTo>
                    <a:lnTo>
                      <a:pt x="361" y="569"/>
                    </a:lnTo>
                    <a:lnTo>
                      <a:pt x="363" y="559"/>
                    </a:lnTo>
                    <a:lnTo>
                      <a:pt x="367" y="555"/>
                    </a:lnTo>
                    <a:lnTo>
                      <a:pt x="367" y="553"/>
                    </a:lnTo>
                    <a:lnTo>
                      <a:pt x="369" y="553"/>
                    </a:lnTo>
                    <a:lnTo>
                      <a:pt x="375" y="543"/>
                    </a:lnTo>
                    <a:lnTo>
                      <a:pt x="373" y="518"/>
                    </a:lnTo>
                    <a:lnTo>
                      <a:pt x="369" y="518"/>
                    </a:lnTo>
                    <a:lnTo>
                      <a:pt x="367" y="516"/>
                    </a:lnTo>
                    <a:lnTo>
                      <a:pt x="367" y="512"/>
                    </a:lnTo>
                    <a:lnTo>
                      <a:pt x="363" y="508"/>
                    </a:lnTo>
                    <a:lnTo>
                      <a:pt x="359" y="506"/>
                    </a:lnTo>
                    <a:lnTo>
                      <a:pt x="357" y="508"/>
                    </a:lnTo>
                    <a:lnTo>
                      <a:pt x="355" y="508"/>
                    </a:lnTo>
                    <a:lnTo>
                      <a:pt x="355" y="506"/>
                    </a:lnTo>
                    <a:lnTo>
                      <a:pt x="351" y="504"/>
                    </a:lnTo>
                    <a:lnTo>
                      <a:pt x="347" y="504"/>
                    </a:lnTo>
                    <a:lnTo>
                      <a:pt x="345" y="502"/>
                    </a:lnTo>
                    <a:lnTo>
                      <a:pt x="339" y="502"/>
                    </a:lnTo>
                    <a:lnTo>
                      <a:pt x="341" y="494"/>
                    </a:lnTo>
                    <a:lnTo>
                      <a:pt x="337" y="494"/>
                    </a:lnTo>
                    <a:lnTo>
                      <a:pt x="337" y="490"/>
                    </a:lnTo>
                    <a:lnTo>
                      <a:pt x="337" y="488"/>
                    </a:lnTo>
                    <a:lnTo>
                      <a:pt x="335" y="486"/>
                    </a:lnTo>
                    <a:lnTo>
                      <a:pt x="331" y="486"/>
                    </a:lnTo>
                    <a:lnTo>
                      <a:pt x="327" y="488"/>
                    </a:lnTo>
                    <a:lnTo>
                      <a:pt x="323" y="490"/>
                    </a:lnTo>
                    <a:lnTo>
                      <a:pt x="317" y="490"/>
                    </a:lnTo>
                    <a:lnTo>
                      <a:pt x="315" y="488"/>
                    </a:lnTo>
                    <a:lnTo>
                      <a:pt x="313" y="488"/>
                    </a:lnTo>
                    <a:lnTo>
                      <a:pt x="307" y="492"/>
                    </a:lnTo>
                    <a:lnTo>
                      <a:pt x="307" y="494"/>
                    </a:lnTo>
                    <a:lnTo>
                      <a:pt x="301" y="500"/>
                    </a:lnTo>
                    <a:lnTo>
                      <a:pt x="297" y="500"/>
                    </a:lnTo>
                    <a:lnTo>
                      <a:pt x="291" y="506"/>
                    </a:lnTo>
                    <a:lnTo>
                      <a:pt x="271" y="514"/>
                    </a:lnTo>
                    <a:lnTo>
                      <a:pt x="267" y="512"/>
                    </a:lnTo>
                    <a:lnTo>
                      <a:pt x="267" y="510"/>
                    </a:lnTo>
                    <a:lnTo>
                      <a:pt x="265" y="510"/>
                    </a:lnTo>
                    <a:lnTo>
                      <a:pt x="261" y="512"/>
                    </a:lnTo>
                    <a:lnTo>
                      <a:pt x="253" y="510"/>
                    </a:lnTo>
                    <a:lnTo>
                      <a:pt x="251" y="508"/>
                    </a:lnTo>
                    <a:lnTo>
                      <a:pt x="249" y="506"/>
                    </a:lnTo>
                    <a:lnTo>
                      <a:pt x="247" y="506"/>
                    </a:lnTo>
                    <a:lnTo>
                      <a:pt x="243" y="506"/>
                    </a:lnTo>
                    <a:lnTo>
                      <a:pt x="241" y="508"/>
                    </a:lnTo>
                    <a:lnTo>
                      <a:pt x="237" y="510"/>
                    </a:lnTo>
                    <a:lnTo>
                      <a:pt x="235" y="514"/>
                    </a:lnTo>
                    <a:lnTo>
                      <a:pt x="229" y="520"/>
                    </a:lnTo>
                    <a:lnTo>
                      <a:pt x="229" y="522"/>
                    </a:lnTo>
                    <a:lnTo>
                      <a:pt x="227" y="522"/>
                    </a:lnTo>
                    <a:lnTo>
                      <a:pt x="225" y="520"/>
                    </a:lnTo>
                    <a:lnTo>
                      <a:pt x="225" y="518"/>
                    </a:lnTo>
                    <a:lnTo>
                      <a:pt x="227" y="516"/>
                    </a:lnTo>
                    <a:lnTo>
                      <a:pt x="227" y="510"/>
                    </a:lnTo>
                    <a:lnTo>
                      <a:pt x="225" y="510"/>
                    </a:lnTo>
                    <a:lnTo>
                      <a:pt x="223" y="510"/>
                    </a:lnTo>
                    <a:lnTo>
                      <a:pt x="221" y="512"/>
                    </a:lnTo>
                    <a:lnTo>
                      <a:pt x="219" y="512"/>
                    </a:lnTo>
                    <a:lnTo>
                      <a:pt x="217" y="512"/>
                    </a:lnTo>
                    <a:lnTo>
                      <a:pt x="215" y="512"/>
                    </a:lnTo>
                    <a:lnTo>
                      <a:pt x="213" y="512"/>
                    </a:lnTo>
                    <a:lnTo>
                      <a:pt x="211" y="514"/>
                    </a:lnTo>
                    <a:lnTo>
                      <a:pt x="207" y="514"/>
                    </a:lnTo>
                    <a:lnTo>
                      <a:pt x="205" y="514"/>
                    </a:lnTo>
                    <a:lnTo>
                      <a:pt x="203" y="514"/>
                    </a:lnTo>
                    <a:lnTo>
                      <a:pt x="199" y="512"/>
                    </a:lnTo>
                    <a:lnTo>
                      <a:pt x="197" y="510"/>
                    </a:lnTo>
                    <a:lnTo>
                      <a:pt x="195" y="510"/>
                    </a:lnTo>
                    <a:lnTo>
                      <a:pt x="193" y="510"/>
                    </a:lnTo>
                    <a:lnTo>
                      <a:pt x="193" y="512"/>
                    </a:lnTo>
                    <a:lnTo>
                      <a:pt x="191" y="512"/>
                    </a:lnTo>
                    <a:lnTo>
                      <a:pt x="189" y="512"/>
                    </a:lnTo>
                    <a:lnTo>
                      <a:pt x="187" y="512"/>
                    </a:lnTo>
                    <a:lnTo>
                      <a:pt x="185" y="512"/>
                    </a:lnTo>
                    <a:lnTo>
                      <a:pt x="183" y="512"/>
                    </a:lnTo>
                    <a:lnTo>
                      <a:pt x="181" y="510"/>
                    </a:lnTo>
                    <a:lnTo>
                      <a:pt x="181" y="508"/>
                    </a:lnTo>
                    <a:lnTo>
                      <a:pt x="177" y="508"/>
                    </a:lnTo>
                    <a:lnTo>
                      <a:pt x="175" y="508"/>
                    </a:lnTo>
                    <a:lnTo>
                      <a:pt x="173" y="506"/>
                    </a:lnTo>
                    <a:lnTo>
                      <a:pt x="171" y="504"/>
                    </a:lnTo>
                    <a:lnTo>
                      <a:pt x="173" y="500"/>
                    </a:lnTo>
                    <a:lnTo>
                      <a:pt x="171" y="500"/>
                    </a:lnTo>
                    <a:lnTo>
                      <a:pt x="167" y="500"/>
                    </a:lnTo>
                    <a:lnTo>
                      <a:pt x="165" y="500"/>
                    </a:lnTo>
                    <a:lnTo>
                      <a:pt x="163" y="500"/>
                    </a:lnTo>
                    <a:lnTo>
                      <a:pt x="161" y="500"/>
                    </a:lnTo>
                    <a:lnTo>
                      <a:pt x="159" y="498"/>
                    </a:lnTo>
                    <a:lnTo>
                      <a:pt x="159" y="496"/>
                    </a:lnTo>
                    <a:lnTo>
                      <a:pt x="157" y="498"/>
                    </a:lnTo>
                    <a:lnTo>
                      <a:pt x="157" y="496"/>
                    </a:lnTo>
                    <a:lnTo>
                      <a:pt x="157" y="494"/>
                    </a:lnTo>
                    <a:lnTo>
                      <a:pt x="157" y="492"/>
                    </a:lnTo>
                    <a:lnTo>
                      <a:pt x="159" y="490"/>
                    </a:lnTo>
                    <a:lnTo>
                      <a:pt x="157" y="490"/>
                    </a:lnTo>
                    <a:lnTo>
                      <a:pt x="157" y="488"/>
                    </a:lnTo>
                    <a:lnTo>
                      <a:pt x="155" y="490"/>
                    </a:lnTo>
                    <a:lnTo>
                      <a:pt x="153" y="488"/>
                    </a:lnTo>
                    <a:lnTo>
                      <a:pt x="153" y="490"/>
                    </a:lnTo>
                    <a:lnTo>
                      <a:pt x="151" y="492"/>
                    </a:lnTo>
                    <a:lnTo>
                      <a:pt x="149" y="494"/>
                    </a:lnTo>
                    <a:lnTo>
                      <a:pt x="147" y="492"/>
                    </a:lnTo>
                    <a:lnTo>
                      <a:pt x="145" y="492"/>
                    </a:lnTo>
                    <a:lnTo>
                      <a:pt x="145" y="486"/>
                    </a:lnTo>
                    <a:lnTo>
                      <a:pt x="141" y="482"/>
                    </a:lnTo>
                    <a:lnTo>
                      <a:pt x="137" y="480"/>
                    </a:lnTo>
                    <a:lnTo>
                      <a:pt x="133" y="476"/>
                    </a:lnTo>
                    <a:lnTo>
                      <a:pt x="121" y="472"/>
                    </a:lnTo>
                    <a:lnTo>
                      <a:pt x="115" y="472"/>
                    </a:lnTo>
                    <a:lnTo>
                      <a:pt x="115" y="474"/>
                    </a:lnTo>
                    <a:lnTo>
                      <a:pt x="115" y="476"/>
                    </a:lnTo>
                    <a:lnTo>
                      <a:pt x="111" y="474"/>
                    </a:lnTo>
                    <a:lnTo>
                      <a:pt x="111" y="472"/>
                    </a:lnTo>
                    <a:lnTo>
                      <a:pt x="109" y="472"/>
                    </a:lnTo>
                    <a:lnTo>
                      <a:pt x="105" y="470"/>
                    </a:lnTo>
                    <a:lnTo>
                      <a:pt x="103" y="468"/>
                    </a:lnTo>
                    <a:lnTo>
                      <a:pt x="100" y="466"/>
                    </a:lnTo>
                    <a:lnTo>
                      <a:pt x="96" y="464"/>
                    </a:lnTo>
                    <a:lnTo>
                      <a:pt x="96" y="462"/>
                    </a:lnTo>
                    <a:lnTo>
                      <a:pt x="94" y="462"/>
                    </a:lnTo>
                    <a:lnTo>
                      <a:pt x="94" y="460"/>
                    </a:lnTo>
                    <a:lnTo>
                      <a:pt x="92" y="460"/>
                    </a:lnTo>
                    <a:lnTo>
                      <a:pt x="90" y="462"/>
                    </a:lnTo>
                    <a:lnTo>
                      <a:pt x="90" y="460"/>
                    </a:lnTo>
                    <a:lnTo>
                      <a:pt x="88" y="458"/>
                    </a:lnTo>
                    <a:lnTo>
                      <a:pt x="84" y="460"/>
                    </a:lnTo>
                    <a:lnTo>
                      <a:pt x="82" y="460"/>
                    </a:lnTo>
                    <a:lnTo>
                      <a:pt x="80" y="460"/>
                    </a:lnTo>
                    <a:lnTo>
                      <a:pt x="80" y="456"/>
                    </a:lnTo>
                    <a:lnTo>
                      <a:pt x="78" y="456"/>
                    </a:lnTo>
                    <a:lnTo>
                      <a:pt x="78" y="454"/>
                    </a:lnTo>
                    <a:lnTo>
                      <a:pt x="76" y="452"/>
                    </a:lnTo>
                    <a:lnTo>
                      <a:pt x="76" y="450"/>
                    </a:lnTo>
                    <a:lnTo>
                      <a:pt x="78" y="448"/>
                    </a:lnTo>
                    <a:lnTo>
                      <a:pt x="76" y="446"/>
                    </a:lnTo>
                    <a:lnTo>
                      <a:pt x="76" y="444"/>
                    </a:lnTo>
                    <a:lnTo>
                      <a:pt x="78" y="442"/>
                    </a:lnTo>
                    <a:lnTo>
                      <a:pt x="74" y="438"/>
                    </a:lnTo>
                    <a:lnTo>
                      <a:pt x="74" y="434"/>
                    </a:lnTo>
                    <a:lnTo>
                      <a:pt x="72" y="432"/>
                    </a:lnTo>
                    <a:lnTo>
                      <a:pt x="76" y="432"/>
                    </a:lnTo>
                    <a:lnTo>
                      <a:pt x="76" y="430"/>
                    </a:lnTo>
                    <a:lnTo>
                      <a:pt x="78" y="430"/>
                    </a:lnTo>
                    <a:lnTo>
                      <a:pt x="78" y="432"/>
                    </a:lnTo>
                    <a:lnTo>
                      <a:pt x="78" y="434"/>
                    </a:lnTo>
                    <a:lnTo>
                      <a:pt x="80" y="436"/>
                    </a:lnTo>
                    <a:lnTo>
                      <a:pt x="82" y="436"/>
                    </a:lnTo>
                    <a:lnTo>
                      <a:pt x="82" y="434"/>
                    </a:lnTo>
                    <a:lnTo>
                      <a:pt x="84" y="434"/>
                    </a:lnTo>
                    <a:lnTo>
                      <a:pt x="84" y="432"/>
                    </a:lnTo>
                    <a:lnTo>
                      <a:pt x="86" y="432"/>
                    </a:lnTo>
                    <a:lnTo>
                      <a:pt x="88" y="432"/>
                    </a:lnTo>
                    <a:lnTo>
                      <a:pt x="90" y="430"/>
                    </a:lnTo>
                    <a:lnTo>
                      <a:pt x="90" y="428"/>
                    </a:lnTo>
                    <a:lnTo>
                      <a:pt x="88" y="424"/>
                    </a:lnTo>
                    <a:lnTo>
                      <a:pt x="86" y="424"/>
                    </a:lnTo>
                    <a:lnTo>
                      <a:pt x="88" y="422"/>
                    </a:lnTo>
                    <a:lnTo>
                      <a:pt x="84" y="420"/>
                    </a:lnTo>
                    <a:lnTo>
                      <a:pt x="82" y="420"/>
                    </a:lnTo>
                    <a:lnTo>
                      <a:pt x="80" y="418"/>
                    </a:lnTo>
                    <a:lnTo>
                      <a:pt x="80" y="414"/>
                    </a:lnTo>
                    <a:lnTo>
                      <a:pt x="82" y="414"/>
                    </a:lnTo>
                    <a:lnTo>
                      <a:pt x="82" y="412"/>
                    </a:lnTo>
                    <a:lnTo>
                      <a:pt x="82" y="410"/>
                    </a:lnTo>
                    <a:lnTo>
                      <a:pt x="80" y="408"/>
                    </a:lnTo>
                    <a:lnTo>
                      <a:pt x="80" y="406"/>
                    </a:lnTo>
                    <a:lnTo>
                      <a:pt x="82" y="406"/>
                    </a:lnTo>
                    <a:lnTo>
                      <a:pt x="84" y="406"/>
                    </a:lnTo>
                    <a:lnTo>
                      <a:pt x="86" y="406"/>
                    </a:lnTo>
                    <a:lnTo>
                      <a:pt x="88" y="406"/>
                    </a:lnTo>
                    <a:lnTo>
                      <a:pt x="90" y="402"/>
                    </a:lnTo>
                    <a:lnTo>
                      <a:pt x="90" y="398"/>
                    </a:lnTo>
                    <a:lnTo>
                      <a:pt x="92" y="398"/>
                    </a:lnTo>
                    <a:lnTo>
                      <a:pt x="94" y="398"/>
                    </a:lnTo>
                    <a:lnTo>
                      <a:pt x="92" y="398"/>
                    </a:lnTo>
                    <a:lnTo>
                      <a:pt x="92" y="396"/>
                    </a:lnTo>
                    <a:lnTo>
                      <a:pt x="94" y="396"/>
                    </a:lnTo>
                    <a:lnTo>
                      <a:pt x="96" y="392"/>
                    </a:lnTo>
                    <a:lnTo>
                      <a:pt x="98" y="390"/>
                    </a:lnTo>
                    <a:lnTo>
                      <a:pt x="100" y="384"/>
                    </a:lnTo>
                    <a:lnTo>
                      <a:pt x="100" y="382"/>
                    </a:lnTo>
                    <a:lnTo>
                      <a:pt x="102" y="380"/>
                    </a:lnTo>
                    <a:lnTo>
                      <a:pt x="102" y="378"/>
                    </a:lnTo>
                    <a:lnTo>
                      <a:pt x="100" y="378"/>
                    </a:lnTo>
                    <a:lnTo>
                      <a:pt x="98" y="380"/>
                    </a:lnTo>
                    <a:lnTo>
                      <a:pt x="96" y="380"/>
                    </a:lnTo>
                    <a:lnTo>
                      <a:pt x="96" y="376"/>
                    </a:lnTo>
                    <a:lnTo>
                      <a:pt x="94" y="378"/>
                    </a:lnTo>
                    <a:lnTo>
                      <a:pt x="92" y="376"/>
                    </a:lnTo>
                    <a:lnTo>
                      <a:pt x="90" y="376"/>
                    </a:lnTo>
                    <a:lnTo>
                      <a:pt x="90" y="372"/>
                    </a:lnTo>
                    <a:lnTo>
                      <a:pt x="88" y="372"/>
                    </a:lnTo>
                    <a:lnTo>
                      <a:pt x="86" y="370"/>
                    </a:lnTo>
                    <a:lnTo>
                      <a:pt x="84" y="370"/>
                    </a:lnTo>
                    <a:lnTo>
                      <a:pt x="82" y="370"/>
                    </a:lnTo>
                    <a:lnTo>
                      <a:pt x="80" y="372"/>
                    </a:lnTo>
                    <a:lnTo>
                      <a:pt x="76" y="372"/>
                    </a:lnTo>
                    <a:lnTo>
                      <a:pt x="70" y="376"/>
                    </a:lnTo>
                    <a:lnTo>
                      <a:pt x="68" y="378"/>
                    </a:lnTo>
                    <a:lnTo>
                      <a:pt x="66" y="378"/>
                    </a:lnTo>
                    <a:lnTo>
                      <a:pt x="66" y="380"/>
                    </a:lnTo>
                    <a:lnTo>
                      <a:pt x="64" y="378"/>
                    </a:lnTo>
                    <a:lnTo>
                      <a:pt x="62" y="380"/>
                    </a:lnTo>
                    <a:lnTo>
                      <a:pt x="58" y="380"/>
                    </a:lnTo>
                    <a:lnTo>
                      <a:pt x="56" y="378"/>
                    </a:lnTo>
                    <a:lnTo>
                      <a:pt x="54" y="378"/>
                    </a:lnTo>
                    <a:lnTo>
                      <a:pt x="44" y="374"/>
                    </a:lnTo>
                    <a:lnTo>
                      <a:pt x="44" y="372"/>
                    </a:lnTo>
                    <a:lnTo>
                      <a:pt x="44" y="370"/>
                    </a:lnTo>
                    <a:lnTo>
                      <a:pt x="44" y="372"/>
                    </a:lnTo>
                    <a:lnTo>
                      <a:pt x="42" y="372"/>
                    </a:lnTo>
                    <a:lnTo>
                      <a:pt x="40" y="372"/>
                    </a:lnTo>
                    <a:lnTo>
                      <a:pt x="38" y="372"/>
                    </a:lnTo>
                    <a:lnTo>
                      <a:pt x="36" y="370"/>
                    </a:lnTo>
                    <a:lnTo>
                      <a:pt x="36" y="368"/>
                    </a:lnTo>
                    <a:lnTo>
                      <a:pt x="34" y="368"/>
                    </a:lnTo>
                    <a:lnTo>
                      <a:pt x="36" y="366"/>
                    </a:lnTo>
                    <a:lnTo>
                      <a:pt x="36" y="364"/>
                    </a:lnTo>
                    <a:lnTo>
                      <a:pt x="36" y="360"/>
                    </a:lnTo>
                    <a:lnTo>
                      <a:pt x="30" y="356"/>
                    </a:lnTo>
                    <a:lnTo>
                      <a:pt x="28" y="356"/>
                    </a:lnTo>
                    <a:lnTo>
                      <a:pt x="28" y="352"/>
                    </a:lnTo>
                    <a:lnTo>
                      <a:pt x="26" y="352"/>
                    </a:lnTo>
                    <a:lnTo>
                      <a:pt x="24" y="352"/>
                    </a:lnTo>
                    <a:lnTo>
                      <a:pt x="22" y="352"/>
                    </a:lnTo>
                    <a:lnTo>
                      <a:pt x="18" y="352"/>
                    </a:lnTo>
                    <a:lnTo>
                      <a:pt x="16" y="352"/>
                    </a:lnTo>
                    <a:lnTo>
                      <a:pt x="16" y="350"/>
                    </a:lnTo>
                    <a:lnTo>
                      <a:pt x="14" y="348"/>
                    </a:lnTo>
                    <a:lnTo>
                      <a:pt x="16" y="346"/>
                    </a:lnTo>
                    <a:lnTo>
                      <a:pt x="18" y="346"/>
                    </a:lnTo>
                    <a:lnTo>
                      <a:pt x="20" y="346"/>
                    </a:lnTo>
                    <a:lnTo>
                      <a:pt x="20" y="336"/>
                    </a:lnTo>
                    <a:lnTo>
                      <a:pt x="18" y="330"/>
                    </a:lnTo>
                    <a:lnTo>
                      <a:pt x="18" y="324"/>
                    </a:lnTo>
                    <a:lnTo>
                      <a:pt x="16" y="322"/>
                    </a:lnTo>
                    <a:lnTo>
                      <a:pt x="10" y="322"/>
                    </a:lnTo>
                    <a:lnTo>
                      <a:pt x="6" y="322"/>
                    </a:lnTo>
                    <a:lnTo>
                      <a:pt x="2" y="322"/>
                    </a:lnTo>
                    <a:lnTo>
                      <a:pt x="0" y="310"/>
                    </a:lnTo>
                    <a:lnTo>
                      <a:pt x="4" y="302"/>
                    </a:lnTo>
                    <a:lnTo>
                      <a:pt x="4" y="298"/>
                    </a:lnTo>
                    <a:lnTo>
                      <a:pt x="6" y="294"/>
                    </a:lnTo>
                    <a:lnTo>
                      <a:pt x="14" y="290"/>
                    </a:lnTo>
                    <a:lnTo>
                      <a:pt x="16" y="288"/>
                    </a:lnTo>
                    <a:lnTo>
                      <a:pt x="18" y="288"/>
                    </a:lnTo>
                    <a:lnTo>
                      <a:pt x="20" y="284"/>
                    </a:lnTo>
                    <a:lnTo>
                      <a:pt x="22" y="286"/>
                    </a:lnTo>
                    <a:lnTo>
                      <a:pt x="26" y="284"/>
                    </a:lnTo>
                    <a:lnTo>
                      <a:pt x="30" y="284"/>
                    </a:lnTo>
                    <a:lnTo>
                      <a:pt x="30" y="288"/>
                    </a:lnTo>
                    <a:lnTo>
                      <a:pt x="42" y="286"/>
                    </a:lnTo>
                    <a:lnTo>
                      <a:pt x="44" y="284"/>
                    </a:lnTo>
                    <a:lnTo>
                      <a:pt x="46" y="280"/>
                    </a:lnTo>
                    <a:lnTo>
                      <a:pt x="48" y="276"/>
                    </a:lnTo>
                    <a:lnTo>
                      <a:pt x="70" y="272"/>
                    </a:lnTo>
                    <a:lnTo>
                      <a:pt x="72" y="269"/>
                    </a:lnTo>
                    <a:lnTo>
                      <a:pt x="76" y="265"/>
                    </a:lnTo>
                    <a:lnTo>
                      <a:pt x="98" y="255"/>
                    </a:lnTo>
                    <a:lnTo>
                      <a:pt x="100" y="251"/>
                    </a:lnTo>
                    <a:lnTo>
                      <a:pt x="100" y="241"/>
                    </a:lnTo>
                    <a:lnTo>
                      <a:pt x="102" y="237"/>
                    </a:lnTo>
                    <a:lnTo>
                      <a:pt x="102" y="235"/>
                    </a:lnTo>
                    <a:lnTo>
                      <a:pt x="105" y="231"/>
                    </a:lnTo>
                    <a:lnTo>
                      <a:pt x="100" y="203"/>
                    </a:lnTo>
                    <a:lnTo>
                      <a:pt x="98" y="199"/>
                    </a:lnTo>
                    <a:lnTo>
                      <a:pt x="96" y="197"/>
                    </a:lnTo>
                    <a:lnTo>
                      <a:pt x="98" y="195"/>
                    </a:lnTo>
                    <a:lnTo>
                      <a:pt x="129" y="189"/>
                    </a:lnTo>
                    <a:lnTo>
                      <a:pt x="131" y="187"/>
                    </a:lnTo>
                    <a:lnTo>
                      <a:pt x="127" y="179"/>
                    </a:lnTo>
                    <a:lnTo>
                      <a:pt x="139" y="147"/>
                    </a:lnTo>
                    <a:lnTo>
                      <a:pt x="145" y="147"/>
                    </a:lnTo>
                    <a:lnTo>
                      <a:pt x="149" y="149"/>
                    </a:lnTo>
                    <a:lnTo>
                      <a:pt x="153" y="151"/>
                    </a:lnTo>
                    <a:lnTo>
                      <a:pt x="163" y="149"/>
                    </a:lnTo>
                    <a:lnTo>
                      <a:pt x="167" y="153"/>
                    </a:lnTo>
                    <a:lnTo>
                      <a:pt x="171" y="151"/>
                    </a:lnTo>
                    <a:lnTo>
                      <a:pt x="179" y="149"/>
                    </a:lnTo>
                    <a:lnTo>
                      <a:pt x="179" y="125"/>
                    </a:lnTo>
                    <a:lnTo>
                      <a:pt x="183" y="119"/>
                    </a:lnTo>
                    <a:lnTo>
                      <a:pt x="187" y="119"/>
                    </a:lnTo>
                    <a:lnTo>
                      <a:pt x="193" y="119"/>
                    </a:lnTo>
                    <a:lnTo>
                      <a:pt x="197" y="113"/>
                    </a:lnTo>
                    <a:lnTo>
                      <a:pt x="199" y="109"/>
                    </a:lnTo>
                    <a:lnTo>
                      <a:pt x="207" y="111"/>
                    </a:lnTo>
                    <a:lnTo>
                      <a:pt x="211" y="107"/>
                    </a:lnTo>
                    <a:lnTo>
                      <a:pt x="215" y="117"/>
                    </a:lnTo>
                    <a:lnTo>
                      <a:pt x="225" y="123"/>
                    </a:lnTo>
                    <a:lnTo>
                      <a:pt x="227" y="129"/>
                    </a:lnTo>
                    <a:lnTo>
                      <a:pt x="231" y="133"/>
                    </a:lnTo>
                    <a:lnTo>
                      <a:pt x="233" y="129"/>
                    </a:lnTo>
                    <a:lnTo>
                      <a:pt x="237" y="131"/>
                    </a:lnTo>
                    <a:lnTo>
                      <a:pt x="241" y="133"/>
                    </a:lnTo>
                    <a:lnTo>
                      <a:pt x="245" y="133"/>
                    </a:lnTo>
                    <a:lnTo>
                      <a:pt x="257" y="159"/>
                    </a:lnTo>
                    <a:lnTo>
                      <a:pt x="257" y="177"/>
                    </a:lnTo>
                    <a:lnTo>
                      <a:pt x="255" y="183"/>
                    </a:lnTo>
                    <a:lnTo>
                      <a:pt x="255" y="187"/>
                    </a:lnTo>
                    <a:lnTo>
                      <a:pt x="257" y="189"/>
                    </a:lnTo>
                    <a:lnTo>
                      <a:pt x="281" y="195"/>
                    </a:lnTo>
                    <a:lnTo>
                      <a:pt x="289" y="193"/>
                    </a:lnTo>
                    <a:lnTo>
                      <a:pt x="321" y="207"/>
                    </a:lnTo>
                    <a:lnTo>
                      <a:pt x="323" y="207"/>
                    </a:lnTo>
                    <a:lnTo>
                      <a:pt x="347" y="239"/>
                    </a:lnTo>
                    <a:lnTo>
                      <a:pt x="351" y="241"/>
                    </a:lnTo>
                    <a:lnTo>
                      <a:pt x="401" y="237"/>
                    </a:lnTo>
                    <a:lnTo>
                      <a:pt x="417" y="243"/>
                    </a:lnTo>
                    <a:lnTo>
                      <a:pt x="425" y="249"/>
                    </a:lnTo>
                    <a:lnTo>
                      <a:pt x="451" y="259"/>
                    </a:lnTo>
                    <a:lnTo>
                      <a:pt x="459" y="259"/>
                    </a:lnTo>
                    <a:lnTo>
                      <a:pt x="461" y="259"/>
                    </a:lnTo>
                    <a:lnTo>
                      <a:pt x="463" y="263"/>
                    </a:lnTo>
                    <a:lnTo>
                      <a:pt x="467" y="263"/>
                    </a:lnTo>
                    <a:lnTo>
                      <a:pt x="469" y="263"/>
                    </a:lnTo>
                    <a:lnTo>
                      <a:pt x="475" y="259"/>
                    </a:lnTo>
                    <a:lnTo>
                      <a:pt x="489" y="255"/>
                    </a:lnTo>
                    <a:lnTo>
                      <a:pt x="491" y="251"/>
                    </a:lnTo>
                    <a:lnTo>
                      <a:pt x="509" y="247"/>
                    </a:lnTo>
                    <a:lnTo>
                      <a:pt x="517" y="247"/>
                    </a:lnTo>
                    <a:lnTo>
                      <a:pt x="521" y="245"/>
                    </a:lnTo>
                    <a:lnTo>
                      <a:pt x="529" y="247"/>
                    </a:lnTo>
                    <a:lnTo>
                      <a:pt x="537" y="247"/>
                    </a:lnTo>
                    <a:lnTo>
                      <a:pt x="555" y="237"/>
                    </a:lnTo>
                    <a:lnTo>
                      <a:pt x="557" y="233"/>
                    </a:lnTo>
                    <a:lnTo>
                      <a:pt x="573" y="219"/>
                    </a:lnTo>
                    <a:lnTo>
                      <a:pt x="573" y="217"/>
                    </a:lnTo>
                    <a:lnTo>
                      <a:pt x="567" y="207"/>
                    </a:lnTo>
                    <a:lnTo>
                      <a:pt x="567" y="203"/>
                    </a:lnTo>
                    <a:lnTo>
                      <a:pt x="573" y="193"/>
                    </a:lnTo>
                    <a:lnTo>
                      <a:pt x="579" y="193"/>
                    </a:lnTo>
                    <a:lnTo>
                      <a:pt x="583" y="193"/>
                    </a:lnTo>
                    <a:lnTo>
                      <a:pt x="587" y="197"/>
                    </a:lnTo>
                    <a:lnTo>
                      <a:pt x="597" y="199"/>
                    </a:lnTo>
                    <a:lnTo>
                      <a:pt x="605" y="193"/>
                    </a:lnTo>
                    <a:lnTo>
                      <a:pt x="615" y="183"/>
                    </a:lnTo>
                    <a:lnTo>
                      <a:pt x="621" y="183"/>
                    </a:lnTo>
                    <a:lnTo>
                      <a:pt x="629" y="179"/>
                    </a:lnTo>
                    <a:lnTo>
                      <a:pt x="647" y="159"/>
                    </a:lnTo>
                    <a:lnTo>
                      <a:pt x="673" y="157"/>
                    </a:lnTo>
                    <a:lnTo>
                      <a:pt x="683" y="159"/>
                    </a:lnTo>
                    <a:lnTo>
                      <a:pt x="685" y="157"/>
                    </a:lnTo>
                    <a:lnTo>
                      <a:pt x="685" y="153"/>
                    </a:lnTo>
                    <a:lnTo>
                      <a:pt x="681" y="151"/>
                    </a:lnTo>
                    <a:lnTo>
                      <a:pt x="683" y="145"/>
                    </a:lnTo>
                    <a:lnTo>
                      <a:pt x="681" y="141"/>
                    </a:lnTo>
                    <a:lnTo>
                      <a:pt x="669" y="131"/>
                    </a:lnTo>
                    <a:lnTo>
                      <a:pt x="667" y="127"/>
                    </a:lnTo>
                    <a:lnTo>
                      <a:pt x="655" y="135"/>
                    </a:lnTo>
                    <a:lnTo>
                      <a:pt x="641" y="139"/>
                    </a:lnTo>
                    <a:lnTo>
                      <a:pt x="629" y="135"/>
                    </a:lnTo>
                    <a:lnTo>
                      <a:pt x="627" y="131"/>
                    </a:lnTo>
                    <a:lnTo>
                      <a:pt x="627" y="121"/>
                    </a:lnTo>
                    <a:lnTo>
                      <a:pt x="629" y="115"/>
                    </a:lnTo>
                    <a:lnTo>
                      <a:pt x="629" y="101"/>
                    </a:lnTo>
                    <a:lnTo>
                      <a:pt x="637" y="87"/>
                    </a:lnTo>
                    <a:lnTo>
                      <a:pt x="639" y="85"/>
                    </a:lnTo>
                    <a:lnTo>
                      <a:pt x="639" y="83"/>
                    </a:lnTo>
                    <a:lnTo>
                      <a:pt x="661" y="93"/>
                    </a:lnTo>
                    <a:lnTo>
                      <a:pt x="665" y="93"/>
                    </a:lnTo>
                    <a:lnTo>
                      <a:pt x="683" y="81"/>
                    </a:lnTo>
                    <a:lnTo>
                      <a:pt x="683" y="79"/>
                    </a:lnTo>
                    <a:lnTo>
                      <a:pt x="683" y="75"/>
                    </a:lnTo>
                    <a:lnTo>
                      <a:pt x="683" y="71"/>
                    </a:lnTo>
                    <a:lnTo>
                      <a:pt x="687" y="65"/>
                    </a:lnTo>
                    <a:lnTo>
                      <a:pt x="693" y="47"/>
                    </a:lnTo>
                    <a:lnTo>
                      <a:pt x="697" y="43"/>
                    </a:lnTo>
                    <a:lnTo>
                      <a:pt x="705" y="37"/>
                    </a:lnTo>
                    <a:lnTo>
                      <a:pt x="705" y="35"/>
                    </a:lnTo>
                    <a:lnTo>
                      <a:pt x="703" y="33"/>
                    </a:lnTo>
                    <a:lnTo>
                      <a:pt x="703" y="25"/>
                    </a:lnTo>
                    <a:lnTo>
                      <a:pt x="703" y="23"/>
                    </a:lnTo>
                    <a:lnTo>
                      <a:pt x="695" y="25"/>
                    </a:lnTo>
                    <a:lnTo>
                      <a:pt x="693" y="23"/>
                    </a:lnTo>
                    <a:lnTo>
                      <a:pt x="695" y="21"/>
                    </a:lnTo>
                    <a:lnTo>
                      <a:pt x="701" y="13"/>
                    </a:lnTo>
                    <a:lnTo>
                      <a:pt x="703" y="12"/>
                    </a:lnTo>
                    <a:lnTo>
                      <a:pt x="707" y="8"/>
                    </a:lnTo>
                    <a:lnTo>
                      <a:pt x="747" y="0"/>
                    </a:lnTo>
                    <a:lnTo>
                      <a:pt x="761" y="10"/>
                    </a:lnTo>
                    <a:lnTo>
                      <a:pt x="765" y="10"/>
                    </a:lnTo>
                    <a:lnTo>
                      <a:pt x="771" y="10"/>
                    </a:lnTo>
                    <a:lnTo>
                      <a:pt x="779" y="12"/>
                    </a:lnTo>
                    <a:lnTo>
                      <a:pt x="783" y="21"/>
                    </a:lnTo>
                    <a:lnTo>
                      <a:pt x="783" y="23"/>
                    </a:lnTo>
                    <a:lnTo>
                      <a:pt x="789" y="27"/>
                    </a:lnTo>
                    <a:lnTo>
                      <a:pt x="789" y="31"/>
                    </a:lnTo>
                    <a:lnTo>
                      <a:pt x="789" y="29"/>
                    </a:lnTo>
                    <a:lnTo>
                      <a:pt x="805" y="79"/>
                    </a:lnTo>
                    <a:lnTo>
                      <a:pt x="805" y="81"/>
                    </a:lnTo>
                    <a:lnTo>
                      <a:pt x="807" y="91"/>
                    </a:lnTo>
                    <a:lnTo>
                      <a:pt x="809" y="95"/>
                    </a:lnTo>
                    <a:lnTo>
                      <a:pt x="815" y="95"/>
                    </a:lnTo>
                    <a:lnTo>
                      <a:pt x="821" y="93"/>
                    </a:lnTo>
                    <a:lnTo>
                      <a:pt x="837" y="97"/>
                    </a:lnTo>
                    <a:lnTo>
                      <a:pt x="845" y="105"/>
                    </a:lnTo>
                    <a:lnTo>
                      <a:pt x="849" y="107"/>
                    </a:lnTo>
                    <a:lnTo>
                      <a:pt x="853" y="107"/>
                    </a:lnTo>
                    <a:lnTo>
                      <a:pt x="853" y="111"/>
                    </a:lnTo>
                    <a:lnTo>
                      <a:pt x="855" y="115"/>
                    </a:lnTo>
                    <a:lnTo>
                      <a:pt x="857" y="117"/>
                    </a:lnTo>
                    <a:lnTo>
                      <a:pt x="857" y="127"/>
                    </a:lnTo>
                    <a:lnTo>
                      <a:pt x="861" y="135"/>
                    </a:lnTo>
                    <a:lnTo>
                      <a:pt x="865" y="135"/>
                    </a:lnTo>
                    <a:lnTo>
                      <a:pt x="871" y="137"/>
                    </a:lnTo>
                    <a:lnTo>
                      <a:pt x="875" y="135"/>
                    </a:lnTo>
                    <a:lnTo>
                      <a:pt x="893" y="125"/>
                    </a:lnTo>
                    <a:lnTo>
                      <a:pt x="899" y="125"/>
                    </a:lnTo>
                    <a:lnTo>
                      <a:pt x="917" y="117"/>
                    </a:lnTo>
                    <a:lnTo>
                      <a:pt x="917" y="119"/>
                    </a:lnTo>
                    <a:lnTo>
                      <a:pt x="915" y="123"/>
                    </a:lnTo>
                    <a:lnTo>
                      <a:pt x="915" y="127"/>
                    </a:lnTo>
                    <a:lnTo>
                      <a:pt x="915" y="133"/>
                    </a:lnTo>
                    <a:lnTo>
                      <a:pt x="915" y="137"/>
                    </a:lnTo>
                    <a:lnTo>
                      <a:pt x="909" y="143"/>
                    </a:lnTo>
                    <a:lnTo>
                      <a:pt x="901" y="169"/>
                    </a:lnTo>
                    <a:lnTo>
                      <a:pt x="893" y="185"/>
                    </a:lnTo>
                    <a:lnTo>
                      <a:pt x="891" y="191"/>
                    </a:lnTo>
                    <a:lnTo>
                      <a:pt x="887" y="193"/>
                    </a:lnTo>
                    <a:lnTo>
                      <a:pt x="873" y="189"/>
                    </a:lnTo>
                    <a:lnTo>
                      <a:pt x="859" y="201"/>
                    </a:lnTo>
                    <a:lnTo>
                      <a:pt x="861" y="205"/>
                    </a:lnTo>
                    <a:lnTo>
                      <a:pt x="863" y="227"/>
                    </a:lnTo>
                    <a:lnTo>
                      <a:pt x="859" y="235"/>
                    </a:lnTo>
                    <a:lnTo>
                      <a:pt x="853" y="239"/>
                    </a:lnTo>
                    <a:lnTo>
                      <a:pt x="853" y="245"/>
                    </a:lnTo>
                    <a:lnTo>
                      <a:pt x="851" y="243"/>
                    </a:lnTo>
                    <a:lnTo>
                      <a:pt x="849" y="239"/>
                    </a:lnTo>
                    <a:lnTo>
                      <a:pt x="845" y="237"/>
                    </a:lnTo>
                    <a:lnTo>
                      <a:pt x="843" y="239"/>
                    </a:lnTo>
                    <a:lnTo>
                      <a:pt x="839" y="249"/>
                    </a:lnTo>
                    <a:lnTo>
                      <a:pt x="829" y="255"/>
                    </a:lnTo>
                    <a:lnTo>
                      <a:pt x="817" y="257"/>
                    </a:lnTo>
                    <a:lnTo>
                      <a:pt x="817" y="259"/>
                    </a:lnTo>
                    <a:lnTo>
                      <a:pt x="817" y="267"/>
                    </a:lnTo>
                    <a:lnTo>
                      <a:pt x="807" y="269"/>
                    </a:lnTo>
                    <a:lnTo>
                      <a:pt x="803" y="267"/>
                    </a:lnTo>
                    <a:lnTo>
                      <a:pt x="797" y="265"/>
                    </a:lnTo>
                    <a:lnTo>
                      <a:pt x="771" y="284"/>
                    </a:lnTo>
                    <a:lnTo>
                      <a:pt x="767" y="286"/>
                    </a:lnTo>
                    <a:lnTo>
                      <a:pt x="759" y="296"/>
                    </a:lnTo>
                    <a:lnTo>
                      <a:pt x="747" y="300"/>
                    </a:lnTo>
                    <a:lnTo>
                      <a:pt x="745" y="298"/>
                    </a:lnTo>
                    <a:lnTo>
                      <a:pt x="739" y="302"/>
                    </a:lnTo>
                    <a:lnTo>
                      <a:pt x="731" y="306"/>
                    </a:lnTo>
                    <a:lnTo>
                      <a:pt x="727" y="310"/>
                    </a:lnTo>
                    <a:lnTo>
                      <a:pt x="725" y="312"/>
                    </a:lnTo>
                    <a:lnTo>
                      <a:pt x="723" y="314"/>
                    </a:lnTo>
                    <a:lnTo>
                      <a:pt x="721" y="314"/>
                    </a:lnTo>
                    <a:lnTo>
                      <a:pt x="719" y="316"/>
                    </a:lnTo>
                    <a:lnTo>
                      <a:pt x="713" y="320"/>
                    </a:lnTo>
                    <a:lnTo>
                      <a:pt x="711" y="318"/>
                    </a:lnTo>
                    <a:lnTo>
                      <a:pt x="715" y="314"/>
                    </a:lnTo>
                    <a:lnTo>
                      <a:pt x="719" y="314"/>
                    </a:lnTo>
                    <a:lnTo>
                      <a:pt x="721" y="308"/>
                    </a:lnTo>
                    <a:lnTo>
                      <a:pt x="717" y="304"/>
                    </a:lnTo>
                    <a:lnTo>
                      <a:pt x="715" y="304"/>
                    </a:lnTo>
                    <a:lnTo>
                      <a:pt x="717" y="302"/>
                    </a:lnTo>
                    <a:lnTo>
                      <a:pt x="717" y="300"/>
                    </a:lnTo>
                    <a:lnTo>
                      <a:pt x="721" y="298"/>
                    </a:lnTo>
                    <a:lnTo>
                      <a:pt x="729" y="286"/>
                    </a:lnTo>
                    <a:lnTo>
                      <a:pt x="727" y="284"/>
                    </a:lnTo>
                    <a:lnTo>
                      <a:pt x="725" y="280"/>
                    </a:lnTo>
                    <a:lnTo>
                      <a:pt x="723" y="276"/>
                    </a:lnTo>
                    <a:lnTo>
                      <a:pt x="721" y="274"/>
                    </a:lnTo>
                    <a:lnTo>
                      <a:pt x="721" y="276"/>
                    </a:lnTo>
                    <a:lnTo>
                      <a:pt x="715" y="276"/>
                    </a:lnTo>
                    <a:lnTo>
                      <a:pt x="711" y="278"/>
                    </a:lnTo>
                    <a:lnTo>
                      <a:pt x="701" y="292"/>
                    </a:lnTo>
                    <a:lnTo>
                      <a:pt x="687" y="298"/>
                    </a:lnTo>
                    <a:lnTo>
                      <a:pt x="685" y="306"/>
                    </a:lnTo>
                    <a:lnTo>
                      <a:pt x="681" y="308"/>
                    </a:lnTo>
                    <a:lnTo>
                      <a:pt x="679" y="310"/>
                    </a:lnTo>
                    <a:lnTo>
                      <a:pt x="669" y="312"/>
                    </a:lnTo>
                    <a:lnTo>
                      <a:pt x="667" y="312"/>
                    </a:lnTo>
                    <a:lnTo>
                      <a:pt x="665" y="310"/>
                    </a:lnTo>
                    <a:lnTo>
                      <a:pt x="661" y="314"/>
                    </a:lnTo>
                    <a:lnTo>
                      <a:pt x="659" y="324"/>
                    </a:lnTo>
                    <a:lnTo>
                      <a:pt x="665" y="332"/>
                    </a:lnTo>
                    <a:lnTo>
                      <a:pt x="667" y="332"/>
                    </a:lnTo>
                    <a:lnTo>
                      <a:pt x="669" y="332"/>
                    </a:lnTo>
                    <a:lnTo>
                      <a:pt x="671" y="334"/>
                    </a:lnTo>
                    <a:lnTo>
                      <a:pt x="673" y="334"/>
                    </a:lnTo>
                    <a:lnTo>
                      <a:pt x="675" y="338"/>
                    </a:lnTo>
                    <a:lnTo>
                      <a:pt x="677" y="340"/>
                    </a:lnTo>
                    <a:lnTo>
                      <a:pt x="677" y="344"/>
                    </a:lnTo>
                    <a:lnTo>
                      <a:pt x="679" y="348"/>
                    </a:lnTo>
                    <a:lnTo>
                      <a:pt x="687" y="350"/>
                    </a:lnTo>
                    <a:lnTo>
                      <a:pt x="691" y="350"/>
                    </a:lnTo>
                    <a:lnTo>
                      <a:pt x="695" y="346"/>
                    </a:lnTo>
                    <a:lnTo>
                      <a:pt x="697" y="342"/>
                    </a:lnTo>
                    <a:lnTo>
                      <a:pt x="699" y="340"/>
                    </a:lnTo>
                    <a:lnTo>
                      <a:pt x="705" y="338"/>
                    </a:lnTo>
                    <a:lnTo>
                      <a:pt x="707" y="336"/>
                    </a:lnTo>
                    <a:lnTo>
                      <a:pt x="713" y="342"/>
                    </a:lnTo>
                    <a:lnTo>
                      <a:pt x="715" y="342"/>
                    </a:lnTo>
                    <a:lnTo>
                      <a:pt x="717" y="344"/>
                    </a:lnTo>
                    <a:lnTo>
                      <a:pt x="723" y="344"/>
                    </a:lnTo>
                    <a:lnTo>
                      <a:pt x="725" y="342"/>
                    </a:lnTo>
                    <a:lnTo>
                      <a:pt x="729" y="344"/>
                    </a:lnTo>
                    <a:lnTo>
                      <a:pt x="733" y="344"/>
                    </a:lnTo>
                    <a:lnTo>
                      <a:pt x="733" y="346"/>
                    </a:lnTo>
                    <a:lnTo>
                      <a:pt x="733" y="348"/>
                    </a:lnTo>
                    <a:lnTo>
                      <a:pt x="731" y="352"/>
                    </a:lnTo>
                    <a:lnTo>
                      <a:pt x="729" y="356"/>
                    </a:lnTo>
                    <a:lnTo>
                      <a:pt x="727" y="354"/>
                    </a:lnTo>
                    <a:lnTo>
                      <a:pt x="727" y="352"/>
                    </a:lnTo>
                    <a:lnTo>
                      <a:pt x="725" y="354"/>
                    </a:lnTo>
                    <a:lnTo>
                      <a:pt x="723" y="352"/>
                    </a:lnTo>
                    <a:lnTo>
                      <a:pt x="721" y="354"/>
                    </a:lnTo>
                    <a:lnTo>
                      <a:pt x="719" y="356"/>
                    </a:lnTo>
                    <a:lnTo>
                      <a:pt x="713" y="358"/>
                    </a:lnTo>
                    <a:lnTo>
                      <a:pt x="711" y="360"/>
                    </a:lnTo>
                    <a:lnTo>
                      <a:pt x="707" y="360"/>
                    </a:lnTo>
                    <a:lnTo>
                      <a:pt x="707" y="362"/>
                    </a:lnTo>
                    <a:lnTo>
                      <a:pt x="705" y="364"/>
                    </a:lnTo>
                    <a:lnTo>
                      <a:pt x="703" y="368"/>
                    </a:lnTo>
                    <a:lnTo>
                      <a:pt x="701" y="370"/>
                    </a:lnTo>
                    <a:lnTo>
                      <a:pt x="701" y="366"/>
                    </a:lnTo>
                    <a:lnTo>
                      <a:pt x="697" y="366"/>
                    </a:lnTo>
                    <a:lnTo>
                      <a:pt x="695" y="368"/>
                    </a:lnTo>
                    <a:lnTo>
                      <a:pt x="697" y="372"/>
                    </a:lnTo>
                    <a:lnTo>
                      <a:pt x="695" y="376"/>
                    </a:lnTo>
                    <a:lnTo>
                      <a:pt x="689" y="378"/>
                    </a:lnTo>
                    <a:lnTo>
                      <a:pt x="683" y="392"/>
                    </a:lnTo>
                    <a:lnTo>
                      <a:pt x="683" y="394"/>
                    </a:lnTo>
                    <a:lnTo>
                      <a:pt x="697" y="402"/>
                    </a:lnTo>
                    <a:lnTo>
                      <a:pt x="699" y="404"/>
                    </a:lnTo>
                    <a:lnTo>
                      <a:pt x="701" y="408"/>
                    </a:lnTo>
                    <a:lnTo>
                      <a:pt x="703" y="410"/>
                    </a:lnTo>
                    <a:lnTo>
                      <a:pt x="709" y="430"/>
                    </a:lnTo>
                    <a:lnTo>
                      <a:pt x="711" y="434"/>
                    </a:lnTo>
                    <a:lnTo>
                      <a:pt x="715" y="436"/>
                    </a:lnTo>
                    <a:lnTo>
                      <a:pt x="715" y="438"/>
                    </a:lnTo>
                    <a:lnTo>
                      <a:pt x="723" y="448"/>
                    </a:lnTo>
                    <a:lnTo>
                      <a:pt x="713" y="444"/>
                    </a:lnTo>
                    <a:lnTo>
                      <a:pt x="711" y="444"/>
                    </a:lnTo>
                    <a:lnTo>
                      <a:pt x="703" y="442"/>
                    </a:lnTo>
                    <a:lnTo>
                      <a:pt x="697" y="442"/>
                    </a:lnTo>
                    <a:lnTo>
                      <a:pt x="697" y="444"/>
                    </a:lnTo>
                    <a:lnTo>
                      <a:pt x="703" y="442"/>
                    </a:lnTo>
                    <a:lnTo>
                      <a:pt x="705" y="444"/>
                    </a:lnTo>
                    <a:lnTo>
                      <a:pt x="705" y="446"/>
                    </a:lnTo>
                    <a:lnTo>
                      <a:pt x="709" y="446"/>
                    </a:lnTo>
                    <a:lnTo>
                      <a:pt x="713" y="448"/>
                    </a:lnTo>
                    <a:lnTo>
                      <a:pt x="715" y="452"/>
                    </a:lnTo>
                    <a:lnTo>
                      <a:pt x="719" y="454"/>
                    </a:lnTo>
                    <a:lnTo>
                      <a:pt x="723" y="460"/>
                    </a:lnTo>
                    <a:lnTo>
                      <a:pt x="723" y="462"/>
                    </a:lnTo>
                    <a:lnTo>
                      <a:pt x="719" y="462"/>
                    </a:lnTo>
                    <a:lnTo>
                      <a:pt x="717" y="464"/>
                    </a:lnTo>
                    <a:lnTo>
                      <a:pt x="711" y="468"/>
                    </a:lnTo>
                    <a:lnTo>
                      <a:pt x="709" y="468"/>
                    </a:lnTo>
                    <a:lnTo>
                      <a:pt x="707" y="470"/>
                    </a:lnTo>
                    <a:lnTo>
                      <a:pt x="699" y="472"/>
                    </a:lnTo>
                    <a:lnTo>
                      <a:pt x="697" y="472"/>
                    </a:lnTo>
                    <a:lnTo>
                      <a:pt x="699" y="472"/>
                    </a:lnTo>
                    <a:lnTo>
                      <a:pt x="707" y="474"/>
                    </a:lnTo>
                    <a:lnTo>
                      <a:pt x="711" y="472"/>
                    </a:lnTo>
                    <a:lnTo>
                      <a:pt x="715" y="474"/>
                    </a:lnTo>
                    <a:lnTo>
                      <a:pt x="717" y="476"/>
                    </a:lnTo>
                    <a:lnTo>
                      <a:pt x="721" y="478"/>
                    </a:lnTo>
                    <a:lnTo>
                      <a:pt x="723" y="478"/>
                    </a:lnTo>
                    <a:lnTo>
                      <a:pt x="725" y="478"/>
                    </a:lnTo>
                    <a:lnTo>
                      <a:pt x="717" y="486"/>
                    </a:lnTo>
                    <a:lnTo>
                      <a:pt x="721" y="484"/>
                    </a:lnTo>
                    <a:lnTo>
                      <a:pt x="721" y="490"/>
                    </a:lnTo>
                    <a:lnTo>
                      <a:pt x="719" y="490"/>
                    </a:lnTo>
                    <a:lnTo>
                      <a:pt x="717" y="490"/>
                    </a:lnTo>
                    <a:lnTo>
                      <a:pt x="717" y="492"/>
                    </a:lnTo>
                    <a:lnTo>
                      <a:pt x="717" y="494"/>
                    </a:lnTo>
                    <a:lnTo>
                      <a:pt x="717" y="498"/>
                    </a:lnTo>
                    <a:lnTo>
                      <a:pt x="715" y="500"/>
                    </a:lnTo>
                    <a:lnTo>
                      <a:pt x="717" y="504"/>
                    </a:lnTo>
                    <a:lnTo>
                      <a:pt x="715" y="508"/>
                    </a:lnTo>
                    <a:lnTo>
                      <a:pt x="713" y="508"/>
                    </a:lnTo>
                    <a:lnTo>
                      <a:pt x="711" y="506"/>
                    </a:lnTo>
                    <a:lnTo>
                      <a:pt x="703" y="520"/>
                    </a:lnTo>
                    <a:lnTo>
                      <a:pt x="699" y="526"/>
                    </a:lnTo>
                    <a:lnTo>
                      <a:pt x="695" y="529"/>
                    </a:lnTo>
                    <a:lnTo>
                      <a:pt x="695" y="533"/>
                    </a:lnTo>
                    <a:lnTo>
                      <a:pt x="693" y="535"/>
                    </a:lnTo>
                    <a:lnTo>
                      <a:pt x="693" y="533"/>
                    </a:lnTo>
                    <a:lnTo>
                      <a:pt x="691" y="531"/>
                    </a:lnTo>
                    <a:lnTo>
                      <a:pt x="689" y="531"/>
                    </a:lnTo>
                    <a:lnTo>
                      <a:pt x="687" y="533"/>
                    </a:lnTo>
                    <a:lnTo>
                      <a:pt x="689" y="537"/>
                    </a:lnTo>
                    <a:lnTo>
                      <a:pt x="689" y="543"/>
                    </a:lnTo>
                    <a:lnTo>
                      <a:pt x="687" y="547"/>
                    </a:lnTo>
                    <a:lnTo>
                      <a:pt x="685" y="549"/>
                    </a:lnTo>
                    <a:lnTo>
                      <a:pt x="687" y="551"/>
                    </a:lnTo>
                    <a:lnTo>
                      <a:pt x="685" y="553"/>
                    </a:lnTo>
                    <a:lnTo>
                      <a:pt x="683" y="551"/>
                    </a:lnTo>
                    <a:lnTo>
                      <a:pt x="681" y="553"/>
                    </a:lnTo>
                    <a:lnTo>
                      <a:pt x="683" y="555"/>
                    </a:lnTo>
                    <a:lnTo>
                      <a:pt x="681" y="557"/>
                    </a:lnTo>
                    <a:lnTo>
                      <a:pt x="679" y="557"/>
                    </a:lnTo>
                    <a:lnTo>
                      <a:pt x="677" y="561"/>
                    </a:lnTo>
                    <a:lnTo>
                      <a:pt x="675" y="563"/>
                    </a:lnTo>
                    <a:lnTo>
                      <a:pt x="675" y="565"/>
                    </a:lnTo>
                    <a:lnTo>
                      <a:pt x="673" y="567"/>
                    </a:lnTo>
                    <a:lnTo>
                      <a:pt x="669" y="567"/>
                    </a:lnTo>
                    <a:lnTo>
                      <a:pt x="667" y="567"/>
                    </a:lnTo>
                    <a:lnTo>
                      <a:pt x="663" y="569"/>
                    </a:lnTo>
                    <a:lnTo>
                      <a:pt x="665" y="569"/>
                    </a:lnTo>
                    <a:lnTo>
                      <a:pt x="665" y="571"/>
                    </a:lnTo>
                    <a:lnTo>
                      <a:pt x="665" y="573"/>
                    </a:lnTo>
                    <a:lnTo>
                      <a:pt x="661" y="577"/>
                    </a:lnTo>
                    <a:lnTo>
                      <a:pt x="659" y="577"/>
                    </a:lnTo>
                    <a:lnTo>
                      <a:pt x="659" y="579"/>
                    </a:lnTo>
                    <a:lnTo>
                      <a:pt x="657" y="577"/>
                    </a:lnTo>
                    <a:lnTo>
                      <a:pt x="655" y="579"/>
                    </a:lnTo>
                    <a:lnTo>
                      <a:pt x="655" y="581"/>
                    </a:lnTo>
                    <a:lnTo>
                      <a:pt x="653" y="581"/>
                    </a:lnTo>
                    <a:lnTo>
                      <a:pt x="651" y="583"/>
                    </a:lnTo>
                    <a:lnTo>
                      <a:pt x="649" y="583"/>
                    </a:lnTo>
                    <a:lnTo>
                      <a:pt x="647" y="583"/>
                    </a:lnTo>
                    <a:lnTo>
                      <a:pt x="643" y="591"/>
                    </a:lnTo>
                    <a:lnTo>
                      <a:pt x="633" y="595"/>
                    </a:lnTo>
                    <a:lnTo>
                      <a:pt x="629" y="595"/>
                    </a:lnTo>
                    <a:lnTo>
                      <a:pt x="627" y="595"/>
                    </a:lnTo>
                    <a:lnTo>
                      <a:pt x="627" y="597"/>
                    </a:lnTo>
                    <a:lnTo>
                      <a:pt x="625" y="597"/>
                    </a:lnTo>
                    <a:lnTo>
                      <a:pt x="623" y="595"/>
                    </a:lnTo>
                    <a:lnTo>
                      <a:pt x="621" y="595"/>
                    </a:lnTo>
                    <a:lnTo>
                      <a:pt x="619" y="597"/>
                    </a:lnTo>
                    <a:lnTo>
                      <a:pt x="617" y="599"/>
                    </a:lnTo>
                    <a:lnTo>
                      <a:pt x="615" y="599"/>
                    </a:lnTo>
                    <a:lnTo>
                      <a:pt x="615" y="597"/>
                    </a:lnTo>
                    <a:lnTo>
                      <a:pt x="615" y="595"/>
                    </a:lnTo>
                    <a:lnTo>
                      <a:pt x="613" y="597"/>
                    </a:lnTo>
                    <a:lnTo>
                      <a:pt x="613" y="599"/>
                    </a:lnTo>
                    <a:close/>
                  </a:path>
                </a:pathLst>
              </a:custGeom>
              <a:solidFill>
                <a:schemeClr val="tx2"/>
              </a:solidFill>
              <a:ln w="3175">
                <a:solidFill>
                  <a:schemeClr val="bg1"/>
                </a:solidFill>
                <a:round/>
                <a:headEnd/>
                <a:tailEnd/>
              </a:ln>
            </p:spPr>
            <p:txBody>
              <a:bodyPr/>
              <a:lstStyle/>
              <a:p>
                <a:endParaRPr lang="fr-FR" dirty="0"/>
              </a:p>
            </p:txBody>
          </p:sp>
          <p:sp>
            <p:nvSpPr>
              <p:cNvPr id="60443" name="Freeform 828"/>
              <p:cNvSpPr>
                <a:spLocks/>
              </p:cNvSpPr>
              <p:nvPr/>
            </p:nvSpPr>
            <p:spPr bwMode="auto">
              <a:xfrm>
                <a:off x="3884" y="1760"/>
                <a:ext cx="917" cy="635"/>
              </a:xfrm>
              <a:custGeom>
                <a:avLst/>
                <a:gdLst>
                  <a:gd name="T0" fmla="*/ 599 w 917"/>
                  <a:gd name="T1" fmla="*/ 597 h 635"/>
                  <a:gd name="T2" fmla="*/ 575 w 917"/>
                  <a:gd name="T3" fmla="*/ 611 h 635"/>
                  <a:gd name="T4" fmla="*/ 543 w 917"/>
                  <a:gd name="T5" fmla="*/ 635 h 635"/>
                  <a:gd name="T6" fmla="*/ 517 w 917"/>
                  <a:gd name="T7" fmla="*/ 615 h 635"/>
                  <a:gd name="T8" fmla="*/ 471 w 917"/>
                  <a:gd name="T9" fmla="*/ 589 h 635"/>
                  <a:gd name="T10" fmla="*/ 437 w 917"/>
                  <a:gd name="T11" fmla="*/ 597 h 635"/>
                  <a:gd name="T12" fmla="*/ 411 w 917"/>
                  <a:gd name="T13" fmla="*/ 611 h 635"/>
                  <a:gd name="T14" fmla="*/ 367 w 917"/>
                  <a:gd name="T15" fmla="*/ 575 h 635"/>
                  <a:gd name="T16" fmla="*/ 369 w 917"/>
                  <a:gd name="T17" fmla="*/ 518 h 635"/>
                  <a:gd name="T18" fmla="*/ 341 w 917"/>
                  <a:gd name="T19" fmla="*/ 494 h 635"/>
                  <a:gd name="T20" fmla="*/ 307 w 917"/>
                  <a:gd name="T21" fmla="*/ 494 h 635"/>
                  <a:gd name="T22" fmla="*/ 247 w 917"/>
                  <a:gd name="T23" fmla="*/ 506 h 635"/>
                  <a:gd name="T24" fmla="*/ 225 w 917"/>
                  <a:gd name="T25" fmla="*/ 510 h 635"/>
                  <a:gd name="T26" fmla="*/ 197 w 917"/>
                  <a:gd name="T27" fmla="*/ 510 h 635"/>
                  <a:gd name="T28" fmla="*/ 175 w 917"/>
                  <a:gd name="T29" fmla="*/ 508 h 635"/>
                  <a:gd name="T30" fmla="*/ 157 w 917"/>
                  <a:gd name="T31" fmla="*/ 496 h 635"/>
                  <a:gd name="T32" fmla="*/ 145 w 917"/>
                  <a:gd name="T33" fmla="*/ 492 h 635"/>
                  <a:gd name="T34" fmla="*/ 105 w 917"/>
                  <a:gd name="T35" fmla="*/ 470 h 635"/>
                  <a:gd name="T36" fmla="*/ 82 w 917"/>
                  <a:gd name="T37" fmla="*/ 460 h 635"/>
                  <a:gd name="T38" fmla="*/ 74 w 917"/>
                  <a:gd name="T39" fmla="*/ 434 h 635"/>
                  <a:gd name="T40" fmla="*/ 86 w 917"/>
                  <a:gd name="T41" fmla="*/ 432 h 635"/>
                  <a:gd name="T42" fmla="*/ 82 w 917"/>
                  <a:gd name="T43" fmla="*/ 412 h 635"/>
                  <a:gd name="T44" fmla="*/ 92 w 917"/>
                  <a:gd name="T45" fmla="*/ 398 h 635"/>
                  <a:gd name="T46" fmla="*/ 96 w 917"/>
                  <a:gd name="T47" fmla="*/ 376 h 635"/>
                  <a:gd name="T48" fmla="*/ 68 w 917"/>
                  <a:gd name="T49" fmla="*/ 378 h 635"/>
                  <a:gd name="T50" fmla="*/ 42 w 917"/>
                  <a:gd name="T51" fmla="*/ 372 h 635"/>
                  <a:gd name="T52" fmla="*/ 26 w 917"/>
                  <a:gd name="T53" fmla="*/ 352 h 635"/>
                  <a:gd name="T54" fmla="*/ 18 w 917"/>
                  <a:gd name="T55" fmla="*/ 324 h 635"/>
                  <a:gd name="T56" fmla="*/ 20 w 917"/>
                  <a:gd name="T57" fmla="*/ 284 h 635"/>
                  <a:gd name="T58" fmla="*/ 98 w 917"/>
                  <a:gd name="T59" fmla="*/ 255 h 635"/>
                  <a:gd name="T60" fmla="*/ 127 w 917"/>
                  <a:gd name="T61" fmla="*/ 179 h 635"/>
                  <a:gd name="T62" fmla="*/ 193 w 917"/>
                  <a:gd name="T63" fmla="*/ 119 h 635"/>
                  <a:gd name="T64" fmla="*/ 245 w 917"/>
                  <a:gd name="T65" fmla="*/ 133 h 635"/>
                  <a:gd name="T66" fmla="*/ 401 w 917"/>
                  <a:gd name="T67" fmla="*/ 237 h 635"/>
                  <a:gd name="T68" fmla="*/ 509 w 917"/>
                  <a:gd name="T69" fmla="*/ 247 h 635"/>
                  <a:gd name="T70" fmla="*/ 579 w 917"/>
                  <a:gd name="T71" fmla="*/ 193 h 635"/>
                  <a:gd name="T72" fmla="*/ 685 w 917"/>
                  <a:gd name="T73" fmla="*/ 153 h 635"/>
                  <a:gd name="T74" fmla="*/ 629 w 917"/>
                  <a:gd name="T75" fmla="*/ 101 h 635"/>
                  <a:gd name="T76" fmla="*/ 697 w 917"/>
                  <a:gd name="T77" fmla="*/ 43 h 635"/>
                  <a:gd name="T78" fmla="*/ 747 w 917"/>
                  <a:gd name="T79" fmla="*/ 0 h 635"/>
                  <a:gd name="T80" fmla="*/ 807 w 917"/>
                  <a:gd name="T81" fmla="*/ 91 h 635"/>
                  <a:gd name="T82" fmla="*/ 861 w 917"/>
                  <a:gd name="T83" fmla="*/ 135 h 635"/>
                  <a:gd name="T84" fmla="*/ 909 w 917"/>
                  <a:gd name="T85" fmla="*/ 143 h 635"/>
                  <a:gd name="T86" fmla="*/ 851 w 917"/>
                  <a:gd name="T87" fmla="*/ 243 h 635"/>
                  <a:gd name="T88" fmla="*/ 771 w 917"/>
                  <a:gd name="T89" fmla="*/ 284 h 635"/>
                  <a:gd name="T90" fmla="*/ 713 w 917"/>
                  <a:gd name="T91" fmla="*/ 320 h 635"/>
                  <a:gd name="T92" fmla="*/ 725 w 917"/>
                  <a:gd name="T93" fmla="*/ 280 h 635"/>
                  <a:gd name="T94" fmla="*/ 667 w 917"/>
                  <a:gd name="T95" fmla="*/ 312 h 635"/>
                  <a:gd name="T96" fmla="*/ 679 w 917"/>
                  <a:gd name="T97" fmla="*/ 348 h 635"/>
                  <a:gd name="T98" fmla="*/ 725 w 917"/>
                  <a:gd name="T99" fmla="*/ 342 h 635"/>
                  <a:gd name="T100" fmla="*/ 719 w 917"/>
                  <a:gd name="T101" fmla="*/ 356 h 635"/>
                  <a:gd name="T102" fmla="*/ 695 w 917"/>
                  <a:gd name="T103" fmla="*/ 376 h 635"/>
                  <a:gd name="T104" fmla="*/ 723 w 917"/>
                  <a:gd name="T105" fmla="*/ 448 h 635"/>
                  <a:gd name="T106" fmla="*/ 719 w 917"/>
                  <a:gd name="T107" fmla="*/ 454 h 635"/>
                  <a:gd name="T108" fmla="*/ 711 w 917"/>
                  <a:gd name="T109" fmla="*/ 472 h 635"/>
                  <a:gd name="T110" fmla="*/ 717 w 917"/>
                  <a:gd name="T111" fmla="*/ 494 h 635"/>
                  <a:gd name="T112" fmla="*/ 693 w 917"/>
                  <a:gd name="T113" fmla="*/ 533 h 635"/>
                  <a:gd name="T114" fmla="*/ 683 w 917"/>
                  <a:gd name="T115" fmla="*/ 555 h 635"/>
                  <a:gd name="T116" fmla="*/ 665 w 917"/>
                  <a:gd name="T117" fmla="*/ 573 h 635"/>
                  <a:gd name="T118" fmla="*/ 633 w 917"/>
                  <a:gd name="T119" fmla="*/ 595 h 635"/>
                  <a:gd name="T120" fmla="*/ 613 w 917"/>
                  <a:gd name="T121" fmla="*/ 597 h 6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7"/>
                  <a:gd name="T184" fmla="*/ 0 h 635"/>
                  <a:gd name="T185" fmla="*/ 917 w 917"/>
                  <a:gd name="T186" fmla="*/ 635 h 6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7" h="635">
                    <a:moveTo>
                      <a:pt x="613" y="599"/>
                    </a:moveTo>
                    <a:lnTo>
                      <a:pt x="611" y="601"/>
                    </a:lnTo>
                    <a:lnTo>
                      <a:pt x="611" y="599"/>
                    </a:lnTo>
                    <a:lnTo>
                      <a:pt x="609" y="599"/>
                    </a:lnTo>
                    <a:lnTo>
                      <a:pt x="607" y="599"/>
                    </a:lnTo>
                    <a:lnTo>
                      <a:pt x="607" y="601"/>
                    </a:lnTo>
                    <a:lnTo>
                      <a:pt x="609" y="601"/>
                    </a:lnTo>
                    <a:lnTo>
                      <a:pt x="603" y="603"/>
                    </a:lnTo>
                    <a:lnTo>
                      <a:pt x="603" y="601"/>
                    </a:lnTo>
                    <a:lnTo>
                      <a:pt x="603" y="599"/>
                    </a:lnTo>
                    <a:lnTo>
                      <a:pt x="601" y="597"/>
                    </a:lnTo>
                    <a:lnTo>
                      <a:pt x="599" y="597"/>
                    </a:lnTo>
                    <a:lnTo>
                      <a:pt x="597" y="595"/>
                    </a:lnTo>
                    <a:lnTo>
                      <a:pt x="597" y="603"/>
                    </a:lnTo>
                    <a:lnTo>
                      <a:pt x="595" y="605"/>
                    </a:lnTo>
                    <a:lnTo>
                      <a:pt x="591" y="599"/>
                    </a:lnTo>
                    <a:lnTo>
                      <a:pt x="589" y="605"/>
                    </a:lnTo>
                    <a:lnTo>
                      <a:pt x="589" y="609"/>
                    </a:lnTo>
                    <a:lnTo>
                      <a:pt x="587" y="609"/>
                    </a:lnTo>
                    <a:lnTo>
                      <a:pt x="583" y="611"/>
                    </a:lnTo>
                    <a:lnTo>
                      <a:pt x="579" y="611"/>
                    </a:lnTo>
                    <a:lnTo>
                      <a:pt x="577" y="613"/>
                    </a:lnTo>
                    <a:lnTo>
                      <a:pt x="575" y="613"/>
                    </a:lnTo>
                    <a:lnTo>
                      <a:pt x="575" y="611"/>
                    </a:lnTo>
                    <a:lnTo>
                      <a:pt x="571" y="613"/>
                    </a:lnTo>
                    <a:lnTo>
                      <a:pt x="569" y="615"/>
                    </a:lnTo>
                    <a:lnTo>
                      <a:pt x="563" y="617"/>
                    </a:lnTo>
                    <a:lnTo>
                      <a:pt x="559" y="615"/>
                    </a:lnTo>
                    <a:lnTo>
                      <a:pt x="559" y="617"/>
                    </a:lnTo>
                    <a:lnTo>
                      <a:pt x="553" y="619"/>
                    </a:lnTo>
                    <a:lnTo>
                      <a:pt x="551" y="619"/>
                    </a:lnTo>
                    <a:lnTo>
                      <a:pt x="547" y="625"/>
                    </a:lnTo>
                    <a:lnTo>
                      <a:pt x="551" y="631"/>
                    </a:lnTo>
                    <a:lnTo>
                      <a:pt x="549" y="633"/>
                    </a:lnTo>
                    <a:lnTo>
                      <a:pt x="545" y="635"/>
                    </a:lnTo>
                    <a:lnTo>
                      <a:pt x="543" y="635"/>
                    </a:lnTo>
                    <a:lnTo>
                      <a:pt x="539" y="623"/>
                    </a:lnTo>
                    <a:lnTo>
                      <a:pt x="541" y="617"/>
                    </a:lnTo>
                    <a:lnTo>
                      <a:pt x="539" y="615"/>
                    </a:lnTo>
                    <a:lnTo>
                      <a:pt x="535" y="617"/>
                    </a:lnTo>
                    <a:lnTo>
                      <a:pt x="531" y="617"/>
                    </a:lnTo>
                    <a:lnTo>
                      <a:pt x="531" y="615"/>
                    </a:lnTo>
                    <a:lnTo>
                      <a:pt x="523" y="613"/>
                    </a:lnTo>
                    <a:lnTo>
                      <a:pt x="521" y="613"/>
                    </a:lnTo>
                    <a:lnTo>
                      <a:pt x="521" y="615"/>
                    </a:lnTo>
                    <a:lnTo>
                      <a:pt x="519" y="615"/>
                    </a:lnTo>
                    <a:lnTo>
                      <a:pt x="519" y="617"/>
                    </a:lnTo>
                    <a:lnTo>
                      <a:pt x="517" y="615"/>
                    </a:lnTo>
                    <a:lnTo>
                      <a:pt x="513" y="617"/>
                    </a:lnTo>
                    <a:lnTo>
                      <a:pt x="511" y="615"/>
                    </a:lnTo>
                    <a:lnTo>
                      <a:pt x="503" y="615"/>
                    </a:lnTo>
                    <a:lnTo>
                      <a:pt x="503" y="613"/>
                    </a:lnTo>
                    <a:lnTo>
                      <a:pt x="497" y="609"/>
                    </a:lnTo>
                    <a:lnTo>
                      <a:pt x="493" y="607"/>
                    </a:lnTo>
                    <a:lnTo>
                      <a:pt x="493" y="603"/>
                    </a:lnTo>
                    <a:lnTo>
                      <a:pt x="495" y="599"/>
                    </a:lnTo>
                    <a:lnTo>
                      <a:pt x="493" y="595"/>
                    </a:lnTo>
                    <a:lnTo>
                      <a:pt x="485" y="595"/>
                    </a:lnTo>
                    <a:lnTo>
                      <a:pt x="473" y="589"/>
                    </a:lnTo>
                    <a:lnTo>
                      <a:pt x="471" y="589"/>
                    </a:lnTo>
                    <a:lnTo>
                      <a:pt x="465" y="593"/>
                    </a:lnTo>
                    <a:lnTo>
                      <a:pt x="459" y="597"/>
                    </a:lnTo>
                    <a:lnTo>
                      <a:pt x="457" y="595"/>
                    </a:lnTo>
                    <a:lnTo>
                      <a:pt x="455" y="597"/>
                    </a:lnTo>
                    <a:lnTo>
                      <a:pt x="453" y="599"/>
                    </a:lnTo>
                    <a:lnTo>
                      <a:pt x="451" y="597"/>
                    </a:lnTo>
                    <a:lnTo>
                      <a:pt x="447" y="599"/>
                    </a:lnTo>
                    <a:lnTo>
                      <a:pt x="445" y="597"/>
                    </a:lnTo>
                    <a:lnTo>
                      <a:pt x="443" y="597"/>
                    </a:lnTo>
                    <a:lnTo>
                      <a:pt x="441" y="601"/>
                    </a:lnTo>
                    <a:lnTo>
                      <a:pt x="439" y="599"/>
                    </a:lnTo>
                    <a:lnTo>
                      <a:pt x="437" y="597"/>
                    </a:lnTo>
                    <a:lnTo>
                      <a:pt x="433" y="597"/>
                    </a:lnTo>
                    <a:lnTo>
                      <a:pt x="431" y="597"/>
                    </a:lnTo>
                    <a:lnTo>
                      <a:pt x="429" y="601"/>
                    </a:lnTo>
                    <a:lnTo>
                      <a:pt x="427" y="601"/>
                    </a:lnTo>
                    <a:lnTo>
                      <a:pt x="421" y="599"/>
                    </a:lnTo>
                    <a:lnTo>
                      <a:pt x="419" y="601"/>
                    </a:lnTo>
                    <a:lnTo>
                      <a:pt x="419" y="609"/>
                    </a:lnTo>
                    <a:lnTo>
                      <a:pt x="421" y="615"/>
                    </a:lnTo>
                    <a:lnTo>
                      <a:pt x="421" y="619"/>
                    </a:lnTo>
                    <a:lnTo>
                      <a:pt x="419" y="619"/>
                    </a:lnTo>
                    <a:lnTo>
                      <a:pt x="413" y="621"/>
                    </a:lnTo>
                    <a:lnTo>
                      <a:pt x="411" y="611"/>
                    </a:lnTo>
                    <a:lnTo>
                      <a:pt x="409" y="611"/>
                    </a:lnTo>
                    <a:lnTo>
                      <a:pt x="405" y="615"/>
                    </a:lnTo>
                    <a:lnTo>
                      <a:pt x="399" y="615"/>
                    </a:lnTo>
                    <a:lnTo>
                      <a:pt x="395" y="611"/>
                    </a:lnTo>
                    <a:lnTo>
                      <a:pt x="393" y="607"/>
                    </a:lnTo>
                    <a:lnTo>
                      <a:pt x="385" y="605"/>
                    </a:lnTo>
                    <a:lnTo>
                      <a:pt x="387" y="593"/>
                    </a:lnTo>
                    <a:lnTo>
                      <a:pt x="379" y="587"/>
                    </a:lnTo>
                    <a:lnTo>
                      <a:pt x="379" y="581"/>
                    </a:lnTo>
                    <a:lnTo>
                      <a:pt x="377" y="577"/>
                    </a:lnTo>
                    <a:lnTo>
                      <a:pt x="377" y="575"/>
                    </a:lnTo>
                    <a:lnTo>
                      <a:pt x="367" y="575"/>
                    </a:lnTo>
                    <a:lnTo>
                      <a:pt x="361" y="581"/>
                    </a:lnTo>
                    <a:lnTo>
                      <a:pt x="359" y="579"/>
                    </a:lnTo>
                    <a:lnTo>
                      <a:pt x="361" y="575"/>
                    </a:lnTo>
                    <a:lnTo>
                      <a:pt x="361" y="573"/>
                    </a:lnTo>
                    <a:lnTo>
                      <a:pt x="361" y="569"/>
                    </a:lnTo>
                    <a:lnTo>
                      <a:pt x="363" y="559"/>
                    </a:lnTo>
                    <a:lnTo>
                      <a:pt x="367" y="555"/>
                    </a:lnTo>
                    <a:lnTo>
                      <a:pt x="367" y="553"/>
                    </a:lnTo>
                    <a:lnTo>
                      <a:pt x="369" y="553"/>
                    </a:lnTo>
                    <a:lnTo>
                      <a:pt x="375" y="543"/>
                    </a:lnTo>
                    <a:lnTo>
                      <a:pt x="373" y="518"/>
                    </a:lnTo>
                    <a:lnTo>
                      <a:pt x="369" y="518"/>
                    </a:lnTo>
                    <a:lnTo>
                      <a:pt x="367" y="516"/>
                    </a:lnTo>
                    <a:lnTo>
                      <a:pt x="367" y="512"/>
                    </a:lnTo>
                    <a:lnTo>
                      <a:pt x="363" y="508"/>
                    </a:lnTo>
                    <a:lnTo>
                      <a:pt x="359" y="506"/>
                    </a:lnTo>
                    <a:lnTo>
                      <a:pt x="357" y="508"/>
                    </a:lnTo>
                    <a:lnTo>
                      <a:pt x="355" y="508"/>
                    </a:lnTo>
                    <a:lnTo>
                      <a:pt x="355" y="506"/>
                    </a:lnTo>
                    <a:lnTo>
                      <a:pt x="351" y="504"/>
                    </a:lnTo>
                    <a:lnTo>
                      <a:pt x="347" y="504"/>
                    </a:lnTo>
                    <a:lnTo>
                      <a:pt x="345" y="502"/>
                    </a:lnTo>
                    <a:lnTo>
                      <a:pt x="339" y="502"/>
                    </a:lnTo>
                    <a:lnTo>
                      <a:pt x="341" y="494"/>
                    </a:lnTo>
                    <a:lnTo>
                      <a:pt x="337" y="494"/>
                    </a:lnTo>
                    <a:lnTo>
                      <a:pt x="337" y="490"/>
                    </a:lnTo>
                    <a:lnTo>
                      <a:pt x="337" y="488"/>
                    </a:lnTo>
                    <a:lnTo>
                      <a:pt x="335" y="486"/>
                    </a:lnTo>
                    <a:lnTo>
                      <a:pt x="331" y="486"/>
                    </a:lnTo>
                    <a:lnTo>
                      <a:pt x="327" y="488"/>
                    </a:lnTo>
                    <a:lnTo>
                      <a:pt x="323" y="490"/>
                    </a:lnTo>
                    <a:lnTo>
                      <a:pt x="317" y="490"/>
                    </a:lnTo>
                    <a:lnTo>
                      <a:pt x="315" y="488"/>
                    </a:lnTo>
                    <a:lnTo>
                      <a:pt x="313" y="488"/>
                    </a:lnTo>
                    <a:lnTo>
                      <a:pt x="307" y="492"/>
                    </a:lnTo>
                    <a:lnTo>
                      <a:pt x="307" y="494"/>
                    </a:lnTo>
                    <a:lnTo>
                      <a:pt x="301" y="500"/>
                    </a:lnTo>
                    <a:lnTo>
                      <a:pt x="297" y="500"/>
                    </a:lnTo>
                    <a:lnTo>
                      <a:pt x="291" y="506"/>
                    </a:lnTo>
                    <a:lnTo>
                      <a:pt x="271" y="514"/>
                    </a:lnTo>
                    <a:lnTo>
                      <a:pt x="267" y="512"/>
                    </a:lnTo>
                    <a:lnTo>
                      <a:pt x="267" y="510"/>
                    </a:lnTo>
                    <a:lnTo>
                      <a:pt x="265" y="510"/>
                    </a:lnTo>
                    <a:lnTo>
                      <a:pt x="261" y="512"/>
                    </a:lnTo>
                    <a:lnTo>
                      <a:pt x="253" y="510"/>
                    </a:lnTo>
                    <a:lnTo>
                      <a:pt x="251" y="508"/>
                    </a:lnTo>
                    <a:lnTo>
                      <a:pt x="249" y="506"/>
                    </a:lnTo>
                    <a:lnTo>
                      <a:pt x="247" y="506"/>
                    </a:lnTo>
                    <a:lnTo>
                      <a:pt x="243" y="506"/>
                    </a:lnTo>
                    <a:lnTo>
                      <a:pt x="241" y="508"/>
                    </a:lnTo>
                    <a:lnTo>
                      <a:pt x="237" y="510"/>
                    </a:lnTo>
                    <a:lnTo>
                      <a:pt x="235" y="514"/>
                    </a:lnTo>
                    <a:lnTo>
                      <a:pt x="229" y="520"/>
                    </a:lnTo>
                    <a:lnTo>
                      <a:pt x="229" y="522"/>
                    </a:lnTo>
                    <a:lnTo>
                      <a:pt x="227" y="522"/>
                    </a:lnTo>
                    <a:lnTo>
                      <a:pt x="225" y="520"/>
                    </a:lnTo>
                    <a:lnTo>
                      <a:pt x="225" y="518"/>
                    </a:lnTo>
                    <a:lnTo>
                      <a:pt x="227" y="516"/>
                    </a:lnTo>
                    <a:lnTo>
                      <a:pt x="227" y="510"/>
                    </a:lnTo>
                    <a:lnTo>
                      <a:pt x="225" y="510"/>
                    </a:lnTo>
                    <a:lnTo>
                      <a:pt x="223" y="510"/>
                    </a:lnTo>
                    <a:lnTo>
                      <a:pt x="221" y="512"/>
                    </a:lnTo>
                    <a:lnTo>
                      <a:pt x="219" y="512"/>
                    </a:lnTo>
                    <a:lnTo>
                      <a:pt x="217" y="512"/>
                    </a:lnTo>
                    <a:lnTo>
                      <a:pt x="215" y="512"/>
                    </a:lnTo>
                    <a:lnTo>
                      <a:pt x="213" y="512"/>
                    </a:lnTo>
                    <a:lnTo>
                      <a:pt x="211" y="514"/>
                    </a:lnTo>
                    <a:lnTo>
                      <a:pt x="207" y="514"/>
                    </a:lnTo>
                    <a:lnTo>
                      <a:pt x="205" y="514"/>
                    </a:lnTo>
                    <a:lnTo>
                      <a:pt x="203" y="514"/>
                    </a:lnTo>
                    <a:lnTo>
                      <a:pt x="199" y="512"/>
                    </a:lnTo>
                    <a:lnTo>
                      <a:pt x="197" y="510"/>
                    </a:lnTo>
                    <a:lnTo>
                      <a:pt x="195" y="510"/>
                    </a:lnTo>
                    <a:lnTo>
                      <a:pt x="193" y="510"/>
                    </a:lnTo>
                    <a:lnTo>
                      <a:pt x="193" y="512"/>
                    </a:lnTo>
                    <a:lnTo>
                      <a:pt x="191" y="512"/>
                    </a:lnTo>
                    <a:lnTo>
                      <a:pt x="189" y="512"/>
                    </a:lnTo>
                    <a:lnTo>
                      <a:pt x="187" y="512"/>
                    </a:lnTo>
                    <a:lnTo>
                      <a:pt x="185" y="512"/>
                    </a:lnTo>
                    <a:lnTo>
                      <a:pt x="183" y="512"/>
                    </a:lnTo>
                    <a:lnTo>
                      <a:pt x="181" y="510"/>
                    </a:lnTo>
                    <a:lnTo>
                      <a:pt x="181" y="508"/>
                    </a:lnTo>
                    <a:lnTo>
                      <a:pt x="177" y="508"/>
                    </a:lnTo>
                    <a:lnTo>
                      <a:pt x="175" y="508"/>
                    </a:lnTo>
                    <a:lnTo>
                      <a:pt x="173" y="506"/>
                    </a:lnTo>
                    <a:lnTo>
                      <a:pt x="171" y="504"/>
                    </a:lnTo>
                    <a:lnTo>
                      <a:pt x="173" y="500"/>
                    </a:lnTo>
                    <a:lnTo>
                      <a:pt x="171" y="500"/>
                    </a:lnTo>
                    <a:lnTo>
                      <a:pt x="167" y="500"/>
                    </a:lnTo>
                    <a:lnTo>
                      <a:pt x="165" y="500"/>
                    </a:lnTo>
                    <a:lnTo>
                      <a:pt x="163" y="500"/>
                    </a:lnTo>
                    <a:lnTo>
                      <a:pt x="161" y="500"/>
                    </a:lnTo>
                    <a:lnTo>
                      <a:pt x="159" y="498"/>
                    </a:lnTo>
                    <a:lnTo>
                      <a:pt x="159" y="496"/>
                    </a:lnTo>
                    <a:lnTo>
                      <a:pt x="157" y="498"/>
                    </a:lnTo>
                    <a:lnTo>
                      <a:pt x="157" y="496"/>
                    </a:lnTo>
                    <a:lnTo>
                      <a:pt x="157" y="494"/>
                    </a:lnTo>
                    <a:lnTo>
                      <a:pt x="157" y="492"/>
                    </a:lnTo>
                    <a:lnTo>
                      <a:pt x="159" y="490"/>
                    </a:lnTo>
                    <a:lnTo>
                      <a:pt x="157" y="490"/>
                    </a:lnTo>
                    <a:lnTo>
                      <a:pt x="157" y="488"/>
                    </a:lnTo>
                    <a:lnTo>
                      <a:pt x="155" y="490"/>
                    </a:lnTo>
                    <a:lnTo>
                      <a:pt x="153" y="488"/>
                    </a:lnTo>
                    <a:lnTo>
                      <a:pt x="153" y="490"/>
                    </a:lnTo>
                    <a:lnTo>
                      <a:pt x="151" y="492"/>
                    </a:lnTo>
                    <a:lnTo>
                      <a:pt x="149" y="494"/>
                    </a:lnTo>
                    <a:lnTo>
                      <a:pt x="147" y="492"/>
                    </a:lnTo>
                    <a:lnTo>
                      <a:pt x="145" y="492"/>
                    </a:lnTo>
                    <a:lnTo>
                      <a:pt x="145" y="486"/>
                    </a:lnTo>
                    <a:lnTo>
                      <a:pt x="141" y="482"/>
                    </a:lnTo>
                    <a:lnTo>
                      <a:pt x="137" y="480"/>
                    </a:lnTo>
                    <a:lnTo>
                      <a:pt x="133" y="476"/>
                    </a:lnTo>
                    <a:lnTo>
                      <a:pt x="121" y="472"/>
                    </a:lnTo>
                    <a:lnTo>
                      <a:pt x="115" y="472"/>
                    </a:lnTo>
                    <a:lnTo>
                      <a:pt x="115" y="474"/>
                    </a:lnTo>
                    <a:lnTo>
                      <a:pt x="115" y="476"/>
                    </a:lnTo>
                    <a:lnTo>
                      <a:pt x="111" y="474"/>
                    </a:lnTo>
                    <a:lnTo>
                      <a:pt x="111" y="472"/>
                    </a:lnTo>
                    <a:lnTo>
                      <a:pt x="109" y="472"/>
                    </a:lnTo>
                    <a:lnTo>
                      <a:pt x="105" y="470"/>
                    </a:lnTo>
                    <a:lnTo>
                      <a:pt x="103" y="468"/>
                    </a:lnTo>
                    <a:lnTo>
                      <a:pt x="100" y="466"/>
                    </a:lnTo>
                    <a:lnTo>
                      <a:pt x="96" y="464"/>
                    </a:lnTo>
                    <a:lnTo>
                      <a:pt x="96" y="462"/>
                    </a:lnTo>
                    <a:lnTo>
                      <a:pt x="94" y="462"/>
                    </a:lnTo>
                    <a:lnTo>
                      <a:pt x="94" y="460"/>
                    </a:lnTo>
                    <a:lnTo>
                      <a:pt x="92" y="460"/>
                    </a:lnTo>
                    <a:lnTo>
                      <a:pt x="90" y="462"/>
                    </a:lnTo>
                    <a:lnTo>
                      <a:pt x="90" y="460"/>
                    </a:lnTo>
                    <a:lnTo>
                      <a:pt x="88" y="458"/>
                    </a:lnTo>
                    <a:lnTo>
                      <a:pt x="84" y="460"/>
                    </a:lnTo>
                    <a:lnTo>
                      <a:pt x="82" y="460"/>
                    </a:lnTo>
                    <a:lnTo>
                      <a:pt x="80" y="460"/>
                    </a:lnTo>
                    <a:lnTo>
                      <a:pt x="80" y="456"/>
                    </a:lnTo>
                    <a:lnTo>
                      <a:pt x="78" y="456"/>
                    </a:lnTo>
                    <a:lnTo>
                      <a:pt x="78" y="454"/>
                    </a:lnTo>
                    <a:lnTo>
                      <a:pt x="76" y="452"/>
                    </a:lnTo>
                    <a:lnTo>
                      <a:pt x="76" y="450"/>
                    </a:lnTo>
                    <a:lnTo>
                      <a:pt x="78" y="448"/>
                    </a:lnTo>
                    <a:lnTo>
                      <a:pt x="76" y="446"/>
                    </a:lnTo>
                    <a:lnTo>
                      <a:pt x="76" y="444"/>
                    </a:lnTo>
                    <a:lnTo>
                      <a:pt x="78" y="442"/>
                    </a:lnTo>
                    <a:lnTo>
                      <a:pt x="74" y="438"/>
                    </a:lnTo>
                    <a:lnTo>
                      <a:pt x="74" y="434"/>
                    </a:lnTo>
                    <a:lnTo>
                      <a:pt x="72" y="432"/>
                    </a:lnTo>
                    <a:lnTo>
                      <a:pt x="76" y="432"/>
                    </a:lnTo>
                    <a:lnTo>
                      <a:pt x="76" y="430"/>
                    </a:lnTo>
                    <a:lnTo>
                      <a:pt x="78" y="430"/>
                    </a:lnTo>
                    <a:lnTo>
                      <a:pt x="78" y="432"/>
                    </a:lnTo>
                    <a:lnTo>
                      <a:pt x="78" y="434"/>
                    </a:lnTo>
                    <a:lnTo>
                      <a:pt x="80" y="436"/>
                    </a:lnTo>
                    <a:lnTo>
                      <a:pt x="82" y="436"/>
                    </a:lnTo>
                    <a:lnTo>
                      <a:pt x="82" y="434"/>
                    </a:lnTo>
                    <a:lnTo>
                      <a:pt x="84" y="434"/>
                    </a:lnTo>
                    <a:lnTo>
                      <a:pt x="84" y="432"/>
                    </a:lnTo>
                    <a:lnTo>
                      <a:pt x="86" y="432"/>
                    </a:lnTo>
                    <a:lnTo>
                      <a:pt x="88" y="432"/>
                    </a:lnTo>
                    <a:lnTo>
                      <a:pt x="90" y="430"/>
                    </a:lnTo>
                    <a:lnTo>
                      <a:pt x="90" y="428"/>
                    </a:lnTo>
                    <a:lnTo>
                      <a:pt x="88" y="424"/>
                    </a:lnTo>
                    <a:lnTo>
                      <a:pt x="86" y="424"/>
                    </a:lnTo>
                    <a:lnTo>
                      <a:pt x="88" y="422"/>
                    </a:lnTo>
                    <a:lnTo>
                      <a:pt x="84" y="420"/>
                    </a:lnTo>
                    <a:lnTo>
                      <a:pt x="82" y="420"/>
                    </a:lnTo>
                    <a:lnTo>
                      <a:pt x="80" y="418"/>
                    </a:lnTo>
                    <a:lnTo>
                      <a:pt x="80" y="414"/>
                    </a:lnTo>
                    <a:lnTo>
                      <a:pt x="82" y="414"/>
                    </a:lnTo>
                    <a:lnTo>
                      <a:pt x="82" y="412"/>
                    </a:lnTo>
                    <a:lnTo>
                      <a:pt x="82" y="410"/>
                    </a:lnTo>
                    <a:lnTo>
                      <a:pt x="80" y="408"/>
                    </a:lnTo>
                    <a:lnTo>
                      <a:pt x="80" y="406"/>
                    </a:lnTo>
                    <a:lnTo>
                      <a:pt x="82" y="406"/>
                    </a:lnTo>
                    <a:lnTo>
                      <a:pt x="84" y="406"/>
                    </a:lnTo>
                    <a:lnTo>
                      <a:pt x="86" y="406"/>
                    </a:lnTo>
                    <a:lnTo>
                      <a:pt x="88" y="406"/>
                    </a:lnTo>
                    <a:lnTo>
                      <a:pt x="90" y="402"/>
                    </a:lnTo>
                    <a:lnTo>
                      <a:pt x="90" y="398"/>
                    </a:lnTo>
                    <a:lnTo>
                      <a:pt x="92" y="398"/>
                    </a:lnTo>
                    <a:lnTo>
                      <a:pt x="94" y="398"/>
                    </a:lnTo>
                    <a:lnTo>
                      <a:pt x="92" y="398"/>
                    </a:lnTo>
                    <a:lnTo>
                      <a:pt x="92" y="396"/>
                    </a:lnTo>
                    <a:lnTo>
                      <a:pt x="94" y="396"/>
                    </a:lnTo>
                    <a:lnTo>
                      <a:pt x="96" y="392"/>
                    </a:lnTo>
                    <a:lnTo>
                      <a:pt x="98" y="390"/>
                    </a:lnTo>
                    <a:lnTo>
                      <a:pt x="100" y="384"/>
                    </a:lnTo>
                    <a:lnTo>
                      <a:pt x="100" y="382"/>
                    </a:lnTo>
                    <a:lnTo>
                      <a:pt x="102" y="380"/>
                    </a:lnTo>
                    <a:lnTo>
                      <a:pt x="102" y="378"/>
                    </a:lnTo>
                    <a:lnTo>
                      <a:pt x="100" y="378"/>
                    </a:lnTo>
                    <a:lnTo>
                      <a:pt x="98" y="380"/>
                    </a:lnTo>
                    <a:lnTo>
                      <a:pt x="96" y="380"/>
                    </a:lnTo>
                    <a:lnTo>
                      <a:pt x="96" y="376"/>
                    </a:lnTo>
                    <a:lnTo>
                      <a:pt x="94" y="378"/>
                    </a:lnTo>
                    <a:lnTo>
                      <a:pt x="92" y="376"/>
                    </a:lnTo>
                    <a:lnTo>
                      <a:pt x="90" y="376"/>
                    </a:lnTo>
                    <a:lnTo>
                      <a:pt x="90" y="372"/>
                    </a:lnTo>
                    <a:lnTo>
                      <a:pt x="88" y="372"/>
                    </a:lnTo>
                    <a:lnTo>
                      <a:pt x="86" y="370"/>
                    </a:lnTo>
                    <a:lnTo>
                      <a:pt x="84" y="370"/>
                    </a:lnTo>
                    <a:lnTo>
                      <a:pt x="82" y="370"/>
                    </a:lnTo>
                    <a:lnTo>
                      <a:pt x="80" y="372"/>
                    </a:lnTo>
                    <a:lnTo>
                      <a:pt x="76" y="372"/>
                    </a:lnTo>
                    <a:lnTo>
                      <a:pt x="70" y="376"/>
                    </a:lnTo>
                    <a:lnTo>
                      <a:pt x="68" y="378"/>
                    </a:lnTo>
                    <a:lnTo>
                      <a:pt x="66" y="378"/>
                    </a:lnTo>
                    <a:lnTo>
                      <a:pt x="66" y="380"/>
                    </a:lnTo>
                    <a:lnTo>
                      <a:pt x="64" y="378"/>
                    </a:lnTo>
                    <a:lnTo>
                      <a:pt x="62" y="380"/>
                    </a:lnTo>
                    <a:lnTo>
                      <a:pt x="58" y="380"/>
                    </a:lnTo>
                    <a:lnTo>
                      <a:pt x="56" y="378"/>
                    </a:lnTo>
                    <a:lnTo>
                      <a:pt x="54" y="378"/>
                    </a:lnTo>
                    <a:lnTo>
                      <a:pt x="44" y="374"/>
                    </a:lnTo>
                    <a:lnTo>
                      <a:pt x="44" y="372"/>
                    </a:lnTo>
                    <a:lnTo>
                      <a:pt x="44" y="370"/>
                    </a:lnTo>
                    <a:lnTo>
                      <a:pt x="44" y="372"/>
                    </a:lnTo>
                    <a:lnTo>
                      <a:pt x="42" y="372"/>
                    </a:lnTo>
                    <a:lnTo>
                      <a:pt x="40" y="372"/>
                    </a:lnTo>
                    <a:lnTo>
                      <a:pt x="38" y="372"/>
                    </a:lnTo>
                    <a:lnTo>
                      <a:pt x="36" y="370"/>
                    </a:lnTo>
                    <a:lnTo>
                      <a:pt x="36" y="368"/>
                    </a:lnTo>
                    <a:lnTo>
                      <a:pt x="34" y="368"/>
                    </a:lnTo>
                    <a:lnTo>
                      <a:pt x="36" y="366"/>
                    </a:lnTo>
                    <a:lnTo>
                      <a:pt x="36" y="364"/>
                    </a:lnTo>
                    <a:lnTo>
                      <a:pt x="36" y="360"/>
                    </a:lnTo>
                    <a:lnTo>
                      <a:pt x="30" y="356"/>
                    </a:lnTo>
                    <a:lnTo>
                      <a:pt x="28" y="356"/>
                    </a:lnTo>
                    <a:lnTo>
                      <a:pt x="28" y="352"/>
                    </a:lnTo>
                    <a:lnTo>
                      <a:pt x="26" y="352"/>
                    </a:lnTo>
                    <a:lnTo>
                      <a:pt x="24" y="352"/>
                    </a:lnTo>
                    <a:lnTo>
                      <a:pt x="22" y="352"/>
                    </a:lnTo>
                    <a:lnTo>
                      <a:pt x="18" y="352"/>
                    </a:lnTo>
                    <a:lnTo>
                      <a:pt x="16" y="352"/>
                    </a:lnTo>
                    <a:lnTo>
                      <a:pt x="16" y="350"/>
                    </a:lnTo>
                    <a:lnTo>
                      <a:pt x="14" y="348"/>
                    </a:lnTo>
                    <a:lnTo>
                      <a:pt x="16" y="346"/>
                    </a:lnTo>
                    <a:lnTo>
                      <a:pt x="18" y="346"/>
                    </a:lnTo>
                    <a:lnTo>
                      <a:pt x="20" y="346"/>
                    </a:lnTo>
                    <a:lnTo>
                      <a:pt x="20" y="336"/>
                    </a:lnTo>
                    <a:lnTo>
                      <a:pt x="18" y="330"/>
                    </a:lnTo>
                    <a:lnTo>
                      <a:pt x="18" y="324"/>
                    </a:lnTo>
                    <a:lnTo>
                      <a:pt x="16" y="322"/>
                    </a:lnTo>
                    <a:lnTo>
                      <a:pt x="10" y="322"/>
                    </a:lnTo>
                    <a:lnTo>
                      <a:pt x="6" y="322"/>
                    </a:lnTo>
                    <a:lnTo>
                      <a:pt x="2" y="322"/>
                    </a:lnTo>
                    <a:lnTo>
                      <a:pt x="0" y="310"/>
                    </a:lnTo>
                    <a:lnTo>
                      <a:pt x="4" y="302"/>
                    </a:lnTo>
                    <a:lnTo>
                      <a:pt x="4" y="298"/>
                    </a:lnTo>
                    <a:lnTo>
                      <a:pt x="6" y="294"/>
                    </a:lnTo>
                    <a:lnTo>
                      <a:pt x="14" y="290"/>
                    </a:lnTo>
                    <a:lnTo>
                      <a:pt x="16" y="288"/>
                    </a:lnTo>
                    <a:lnTo>
                      <a:pt x="18" y="288"/>
                    </a:lnTo>
                    <a:lnTo>
                      <a:pt x="20" y="284"/>
                    </a:lnTo>
                    <a:lnTo>
                      <a:pt x="22" y="286"/>
                    </a:lnTo>
                    <a:lnTo>
                      <a:pt x="26" y="284"/>
                    </a:lnTo>
                    <a:lnTo>
                      <a:pt x="30" y="284"/>
                    </a:lnTo>
                    <a:lnTo>
                      <a:pt x="30" y="288"/>
                    </a:lnTo>
                    <a:lnTo>
                      <a:pt x="42" y="286"/>
                    </a:lnTo>
                    <a:lnTo>
                      <a:pt x="44" y="284"/>
                    </a:lnTo>
                    <a:lnTo>
                      <a:pt x="46" y="280"/>
                    </a:lnTo>
                    <a:lnTo>
                      <a:pt x="48" y="276"/>
                    </a:lnTo>
                    <a:lnTo>
                      <a:pt x="70" y="272"/>
                    </a:lnTo>
                    <a:lnTo>
                      <a:pt x="72" y="269"/>
                    </a:lnTo>
                    <a:lnTo>
                      <a:pt x="76" y="265"/>
                    </a:lnTo>
                    <a:lnTo>
                      <a:pt x="98" y="255"/>
                    </a:lnTo>
                    <a:lnTo>
                      <a:pt x="100" y="251"/>
                    </a:lnTo>
                    <a:lnTo>
                      <a:pt x="100" y="241"/>
                    </a:lnTo>
                    <a:lnTo>
                      <a:pt x="102" y="237"/>
                    </a:lnTo>
                    <a:lnTo>
                      <a:pt x="102" y="235"/>
                    </a:lnTo>
                    <a:lnTo>
                      <a:pt x="105" y="231"/>
                    </a:lnTo>
                    <a:lnTo>
                      <a:pt x="100" y="203"/>
                    </a:lnTo>
                    <a:lnTo>
                      <a:pt x="98" y="199"/>
                    </a:lnTo>
                    <a:lnTo>
                      <a:pt x="96" y="197"/>
                    </a:lnTo>
                    <a:lnTo>
                      <a:pt x="98" y="195"/>
                    </a:lnTo>
                    <a:lnTo>
                      <a:pt x="129" y="189"/>
                    </a:lnTo>
                    <a:lnTo>
                      <a:pt x="131" y="187"/>
                    </a:lnTo>
                    <a:lnTo>
                      <a:pt x="127" y="179"/>
                    </a:lnTo>
                    <a:lnTo>
                      <a:pt x="139" y="147"/>
                    </a:lnTo>
                    <a:lnTo>
                      <a:pt x="145" y="147"/>
                    </a:lnTo>
                    <a:lnTo>
                      <a:pt x="149" y="149"/>
                    </a:lnTo>
                    <a:lnTo>
                      <a:pt x="153" y="151"/>
                    </a:lnTo>
                    <a:lnTo>
                      <a:pt x="163" y="149"/>
                    </a:lnTo>
                    <a:lnTo>
                      <a:pt x="167" y="153"/>
                    </a:lnTo>
                    <a:lnTo>
                      <a:pt x="171" y="151"/>
                    </a:lnTo>
                    <a:lnTo>
                      <a:pt x="179" y="149"/>
                    </a:lnTo>
                    <a:lnTo>
                      <a:pt x="179" y="125"/>
                    </a:lnTo>
                    <a:lnTo>
                      <a:pt x="183" y="119"/>
                    </a:lnTo>
                    <a:lnTo>
                      <a:pt x="187" y="119"/>
                    </a:lnTo>
                    <a:lnTo>
                      <a:pt x="193" y="119"/>
                    </a:lnTo>
                    <a:lnTo>
                      <a:pt x="197" y="113"/>
                    </a:lnTo>
                    <a:lnTo>
                      <a:pt x="199" y="109"/>
                    </a:lnTo>
                    <a:lnTo>
                      <a:pt x="207" y="111"/>
                    </a:lnTo>
                    <a:lnTo>
                      <a:pt x="211" y="107"/>
                    </a:lnTo>
                    <a:lnTo>
                      <a:pt x="215" y="117"/>
                    </a:lnTo>
                    <a:lnTo>
                      <a:pt x="225" y="123"/>
                    </a:lnTo>
                    <a:lnTo>
                      <a:pt x="227" y="129"/>
                    </a:lnTo>
                    <a:lnTo>
                      <a:pt x="231" y="133"/>
                    </a:lnTo>
                    <a:lnTo>
                      <a:pt x="233" y="129"/>
                    </a:lnTo>
                    <a:lnTo>
                      <a:pt x="237" y="131"/>
                    </a:lnTo>
                    <a:lnTo>
                      <a:pt x="241" y="133"/>
                    </a:lnTo>
                    <a:lnTo>
                      <a:pt x="245" y="133"/>
                    </a:lnTo>
                    <a:lnTo>
                      <a:pt x="257" y="159"/>
                    </a:lnTo>
                    <a:lnTo>
                      <a:pt x="257" y="177"/>
                    </a:lnTo>
                    <a:lnTo>
                      <a:pt x="255" y="183"/>
                    </a:lnTo>
                    <a:lnTo>
                      <a:pt x="255" y="187"/>
                    </a:lnTo>
                    <a:lnTo>
                      <a:pt x="257" y="189"/>
                    </a:lnTo>
                    <a:lnTo>
                      <a:pt x="281" y="195"/>
                    </a:lnTo>
                    <a:lnTo>
                      <a:pt x="289" y="193"/>
                    </a:lnTo>
                    <a:lnTo>
                      <a:pt x="321" y="207"/>
                    </a:lnTo>
                    <a:lnTo>
                      <a:pt x="323" y="207"/>
                    </a:lnTo>
                    <a:lnTo>
                      <a:pt x="347" y="239"/>
                    </a:lnTo>
                    <a:lnTo>
                      <a:pt x="351" y="241"/>
                    </a:lnTo>
                    <a:lnTo>
                      <a:pt x="401" y="237"/>
                    </a:lnTo>
                    <a:lnTo>
                      <a:pt x="417" y="243"/>
                    </a:lnTo>
                    <a:lnTo>
                      <a:pt x="425" y="249"/>
                    </a:lnTo>
                    <a:lnTo>
                      <a:pt x="451" y="259"/>
                    </a:lnTo>
                    <a:lnTo>
                      <a:pt x="459" y="259"/>
                    </a:lnTo>
                    <a:lnTo>
                      <a:pt x="461" y="259"/>
                    </a:lnTo>
                    <a:lnTo>
                      <a:pt x="463" y="263"/>
                    </a:lnTo>
                    <a:lnTo>
                      <a:pt x="467" y="263"/>
                    </a:lnTo>
                    <a:lnTo>
                      <a:pt x="469" y="263"/>
                    </a:lnTo>
                    <a:lnTo>
                      <a:pt x="475" y="259"/>
                    </a:lnTo>
                    <a:lnTo>
                      <a:pt x="489" y="255"/>
                    </a:lnTo>
                    <a:lnTo>
                      <a:pt x="491" y="251"/>
                    </a:lnTo>
                    <a:lnTo>
                      <a:pt x="509" y="247"/>
                    </a:lnTo>
                    <a:lnTo>
                      <a:pt x="517" y="247"/>
                    </a:lnTo>
                    <a:lnTo>
                      <a:pt x="521" y="245"/>
                    </a:lnTo>
                    <a:lnTo>
                      <a:pt x="529" y="247"/>
                    </a:lnTo>
                    <a:lnTo>
                      <a:pt x="537" y="247"/>
                    </a:lnTo>
                    <a:lnTo>
                      <a:pt x="555" y="237"/>
                    </a:lnTo>
                    <a:lnTo>
                      <a:pt x="557" y="233"/>
                    </a:lnTo>
                    <a:lnTo>
                      <a:pt x="573" y="219"/>
                    </a:lnTo>
                    <a:lnTo>
                      <a:pt x="573" y="217"/>
                    </a:lnTo>
                    <a:lnTo>
                      <a:pt x="567" y="207"/>
                    </a:lnTo>
                    <a:lnTo>
                      <a:pt x="567" y="203"/>
                    </a:lnTo>
                    <a:lnTo>
                      <a:pt x="573" y="193"/>
                    </a:lnTo>
                    <a:lnTo>
                      <a:pt x="579" y="193"/>
                    </a:lnTo>
                    <a:lnTo>
                      <a:pt x="583" y="193"/>
                    </a:lnTo>
                    <a:lnTo>
                      <a:pt x="587" y="197"/>
                    </a:lnTo>
                    <a:lnTo>
                      <a:pt x="597" y="199"/>
                    </a:lnTo>
                    <a:lnTo>
                      <a:pt x="605" y="193"/>
                    </a:lnTo>
                    <a:lnTo>
                      <a:pt x="615" y="183"/>
                    </a:lnTo>
                    <a:lnTo>
                      <a:pt x="621" y="183"/>
                    </a:lnTo>
                    <a:lnTo>
                      <a:pt x="629" y="179"/>
                    </a:lnTo>
                    <a:lnTo>
                      <a:pt x="647" y="159"/>
                    </a:lnTo>
                    <a:lnTo>
                      <a:pt x="673" y="157"/>
                    </a:lnTo>
                    <a:lnTo>
                      <a:pt x="683" y="159"/>
                    </a:lnTo>
                    <a:lnTo>
                      <a:pt x="685" y="157"/>
                    </a:lnTo>
                    <a:lnTo>
                      <a:pt x="685" y="153"/>
                    </a:lnTo>
                    <a:lnTo>
                      <a:pt x="681" y="151"/>
                    </a:lnTo>
                    <a:lnTo>
                      <a:pt x="683" y="145"/>
                    </a:lnTo>
                    <a:lnTo>
                      <a:pt x="681" y="141"/>
                    </a:lnTo>
                    <a:lnTo>
                      <a:pt x="669" y="131"/>
                    </a:lnTo>
                    <a:lnTo>
                      <a:pt x="667" y="127"/>
                    </a:lnTo>
                    <a:lnTo>
                      <a:pt x="655" y="135"/>
                    </a:lnTo>
                    <a:lnTo>
                      <a:pt x="641" y="139"/>
                    </a:lnTo>
                    <a:lnTo>
                      <a:pt x="629" y="135"/>
                    </a:lnTo>
                    <a:lnTo>
                      <a:pt x="627" y="131"/>
                    </a:lnTo>
                    <a:lnTo>
                      <a:pt x="627" y="121"/>
                    </a:lnTo>
                    <a:lnTo>
                      <a:pt x="629" y="115"/>
                    </a:lnTo>
                    <a:lnTo>
                      <a:pt x="629" y="101"/>
                    </a:lnTo>
                    <a:lnTo>
                      <a:pt x="637" y="87"/>
                    </a:lnTo>
                    <a:lnTo>
                      <a:pt x="639" y="85"/>
                    </a:lnTo>
                    <a:lnTo>
                      <a:pt x="639" y="83"/>
                    </a:lnTo>
                    <a:lnTo>
                      <a:pt x="661" y="93"/>
                    </a:lnTo>
                    <a:lnTo>
                      <a:pt x="665" y="93"/>
                    </a:lnTo>
                    <a:lnTo>
                      <a:pt x="683" y="81"/>
                    </a:lnTo>
                    <a:lnTo>
                      <a:pt x="683" y="79"/>
                    </a:lnTo>
                    <a:lnTo>
                      <a:pt x="683" y="75"/>
                    </a:lnTo>
                    <a:lnTo>
                      <a:pt x="683" y="71"/>
                    </a:lnTo>
                    <a:lnTo>
                      <a:pt x="687" y="65"/>
                    </a:lnTo>
                    <a:lnTo>
                      <a:pt x="693" y="47"/>
                    </a:lnTo>
                    <a:lnTo>
                      <a:pt x="697" y="43"/>
                    </a:lnTo>
                    <a:lnTo>
                      <a:pt x="705" y="37"/>
                    </a:lnTo>
                    <a:lnTo>
                      <a:pt x="705" y="35"/>
                    </a:lnTo>
                    <a:lnTo>
                      <a:pt x="703" y="33"/>
                    </a:lnTo>
                    <a:lnTo>
                      <a:pt x="703" y="25"/>
                    </a:lnTo>
                    <a:lnTo>
                      <a:pt x="703" y="23"/>
                    </a:lnTo>
                    <a:lnTo>
                      <a:pt x="695" y="25"/>
                    </a:lnTo>
                    <a:lnTo>
                      <a:pt x="693" y="23"/>
                    </a:lnTo>
                    <a:lnTo>
                      <a:pt x="695" y="21"/>
                    </a:lnTo>
                    <a:lnTo>
                      <a:pt x="701" y="13"/>
                    </a:lnTo>
                    <a:lnTo>
                      <a:pt x="703" y="12"/>
                    </a:lnTo>
                    <a:lnTo>
                      <a:pt x="707" y="8"/>
                    </a:lnTo>
                    <a:lnTo>
                      <a:pt x="747" y="0"/>
                    </a:lnTo>
                    <a:lnTo>
                      <a:pt x="761" y="10"/>
                    </a:lnTo>
                    <a:lnTo>
                      <a:pt x="765" y="10"/>
                    </a:lnTo>
                    <a:lnTo>
                      <a:pt x="771" y="10"/>
                    </a:lnTo>
                    <a:lnTo>
                      <a:pt x="779" y="12"/>
                    </a:lnTo>
                    <a:lnTo>
                      <a:pt x="783" y="21"/>
                    </a:lnTo>
                    <a:lnTo>
                      <a:pt x="783" y="23"/>
                    </a:lnTo>
                    <a:lnTo>
                      <a:pt x="789" y="27"/>
                    </a:lnTo>
                    <a:lnTo>
                      <a:pt x="789" y="31"/>
                    </a:lnTo>
                    <a:lnTo>
                      <a:pt x="789" y="29"/>
                    </a:lnTo>
                    <a:lnTo>
                      <a:pt x="805" y="79"/>
                    </a:lnTo>
                    <a:lnTo>
                      <a:pt x="805" y="81"/>
                    </a:lnTo>
                    <a:lnTo>
                      <a:pt x="807" y="91"/>
                    </a:lnTo>
                    <a:lnTo>
                      <a:pt x="809" y="95"/>
                    </a:lnTo>
                    <a:lnTo>
                      <a:pt x="815" y="95"/>
                    </a:lnTo>
                    <a:lnTo>
                      <a:pt x="821" y="93"/>
                    </a:lnTo>
                    <a:lnTo>
                      <a:pt x="837" y="97"/>
                    </a:lnTo>
                    <a:lnTo>
                      <a:pt x="845" y="105"/>
                    </a:lnTo>
                    <a:lnTo>
                      <a:pt x="849" y="107"/>
                    </a:lnTo>
                    <a:lnTo>
                      <a:pt x="853" y="107"/>
                    </a:lnTo>
                    <a:lnTo>
                      <a:pt x="853" y="111"/>
                    </a:lnTo>
                    <a:lnTo>
                      <a:pt x="855" y="115"/>
                    </a:lnTo>
                    <a:lnTo>
                      <a:pt x="857" y="117"/>
                    </a:lnTo>
                    <a:lnTo>
                      <a:pt x="857" y="127"/>
                    </a:lnTo>
                    <a:lnTo>
                      <a:pt x="861" y="135"/>
                    </a:lnTo>
                    <a:lnTo>
                      <a:pt x="865" y="135"/>
                    </a:lnTo>
                    <a:lnTo>
                      <a:pt x="871" y="137"/>
                    </a:lnTo>
                    <a:lnTo>
                      <a:pt x="875" y="135"/>
                    </a:lnTo>
                    <a:lnTo>
                      <a:pt x="893" y="125"/>
                    </a:lnTo>
                    <a:lnTo>
                      <a:pt x="899" y="125"/>
                    </a:lnTo>
                    <a:lnTo>
                      <a:pt x="917" y="117"/>
                    </a:lnTo>
                    <a:lnTo>
                      <a:pt x="917" y="119"/>
                    </a:lnTo>
                    <a:lnTo>
                      <a:pt x="915" y="123"/>
                    </a:lnTo>
                    <a:lnTo>
                      <a:pt x="915" y="127"/>
                    </a:lnTo>
                    <a:lnTo>
                      <a:pt x="915" y="133"/>
                    </a:lnTo>
                    <a:lnTo>
                      <a:pt x="915" y="137"/>
                    </a:lnTo>
                    <a:lnTo>
                      <a:pt x="909" y="143"/>
                    </a:lnTo>
                    <a:lnTo>
                      <a:pt x="901" y="169"/>
                    </a:lnTo>
                    <a:lnTo>
                      <a:pt x="893" y="185"/>
                    </a:lnTo>
                    <a:lnTo>
                      <a:pt x="891" y="191"/>
                    </a:lnTo>
                    <a:lnTo>
                      <a:pt x="887" y="193"/>
                    </a:lnTo>
                    <a:lnTo>
                      <a:pt x="873" y="189"/>
                    </a:lnTo>
                    <a:lnTo>
                      <a:pt x="859" y="201"/>
                    </a:lnTo>
                    <a:lnTo>
                      <a:pt x="861" y="205"/>
                    </a:lnTo>
                    <a:lnTo>
                      <a:pt x="863" y="227"/>
                    </a:lnTo>
                    <a:lnTo>
                      <a:pt x="859" y="235"/>
                    </a:lnTo>
                    <a:lnTo>
                      <a:pt x="853" y="239"/>
                    </a:lnTo>
                    <a:lnTo>
                      <a:pt x="853" y="245"/>
                    </a:lnTo>
                    <a:lnTo>
                      <a:pt x="851" y="243"/>
                    </a:lnTo>
                    <a:lnTo>
                      <a:pt x="849" y="239"/>
                    </a:lnTo>
                    <a:lnTo>
                      <a:pt x="845" y="237"/>
                    </a:lnTo>
                    <a:lnTo>
                      <a:pt x="843" y="239"/>
                    </a:lnTo>
                    <a:lnTo>
                      <a:pt x="839" y="249"/>
                    </a:lnTo>
                    <a:lnTo>
                      <a:pt x="829" y="255"/>
                    </a:lnTo>
                    <a:lnTo>
                      <a:pt x="817" y="257"/>
                    </a:lnTo>
                    <a:lnTo>
                      <a:pt x="817" y="259"/>
                    </a:lnTo>
                    <a:lnTo>
                      <a:pt x="817" y="267"/>
                    </a:lnTo>
                    <a:lnTo>
                      <a:pt x="807" y="269"/>
                    </a:lnTo>
                    <a:lnTo>
                      <a:pt x="803" y="267"/>
                    </a:lnTo>
                    <a:lnTo>
                      <a:pt x="797" y="265"/>
                    </a:lnTo>
                    <a:lnTo>
                      <a:pt x="771" y="284"/>
                    </a:lnTo>
                    <a:lnTo>
                      <a:pt x="767" y="286"/>
                    </a:lnTo>
                    <a:lnTo>
                      <a:pt x="759" y="296"/>
                    </a:lnTo>
                    <a:lnTo>
                      <a:pt x="747" y="300"/>
                    </a:lnTo>
                    <a:lnTo>
                      <a:pt x="745" y="298"/>
                    </a:lnTo>
                    <a:lnTo>
                      <a:pt x="739" y="302"/>
                    </a:lnTo>
                    <a:lnTo>
                      <a:pt x="731" y="306"/>
                    </a:lnTo>
                    <a:lnTo>
                      <a:pt x="727" y="310"/>
                    </a:lnTo>
                    <a:lnTo>
                      <a:pt x="725" y="312"/>
                    </a:lnTo>
                    <a:lnTo>
                      <a:pt x="723" y="314"/>
                    </a:lnTo>
                    <a:lnTo>
                      <a:pt x="721" y="314"/>
                    </a:lnTo>
                    <a:lnTo>
                      <a:pt x="719" y="316"/>
                    </a:lnTo>
                    <a:lnTo>
                      <a:pt x="713" y="320"/>
                    </a:lnTo>
                    <a:lnTo>
                      <a:pt x="711" y="318"/>
                    </a:lnTo>
                    <a:lnTo>
                      <a:pt x="715" y="314"/>
                    </a:lnTo>
                    <a:lnTo>
                      <a:pt x="719" y="314"/>
                    </a:lnTo>
                    <a:lnTo>
                      <a:pt x="721" y="308"/>
                    </a:lnTo>
                    <a:lnTo>
                      <a:pt x="717" y="304"/>
                    </a:lnTo>
                    <a:lnTo>
                      <a:pt x="715" y="304"/>
                    </a:lnTo>
                    <a:lnTo>
                      <a:pt x="717" y="302"/>
                    </a:lnTo>
                    <a:lnTo>
                      <a:pt x="717" y="300"/>
                    </a:lnTo>
                    <a:lnTo>
                      <a:pt x="721" y="298"/>
                    </a:lnTo>
                    <a:lnTo>
                      <a:pt x="729" y="286"/>
                    </a:lnTo>
                    <a:lnTo>
                      <a:pt x="727" y="284"/>
                    </a:lnTo>
                    <a:lnTo>
                      <a:pt x="725" y="280"/>
                    </a:lnTo>
                    <a:lnTo>
                      <a:pt x="723" y="276"/>
                    </a:lnTo>
                    <a:lnTo>
                      <a:pt x="721" y="274"/>
                    </a:lnTo>
                    <a:lnTo>
                      <a:pt x="721" y="276"/>
                    </a:lnTo>
                    <a:lnTo>
                      <a:pt x="715" y="276"/>
                    </a:lnTo>
                    <a:lnTo>
                      <a:pt x="711" y="278"/>
                    </a:lnTo>
                    <a:lnTo>
                      <a:pt x="701" y="292"/>
                    </a:lnTo>
                    <a:lnTo>
                      <a:pt x="687" y="298"/>
                    </a:lnTo>
                    <a:lnTo>
                      <a:pt x="685" y="306"/>
                    </a:lnTo>
                    <a:lnTo>
                      <a:pt x="681" y="308"/>
                    </a:lnTo>
                    <a:lnTo>
                      <a:pt x="679" y="310"/>
                    </a:lnTo>
                    <a:lnTo>
                      <a:pt x="669" y="312"/>
                    </a:lnTo>
                    <a:lnTo>
                      <a:pt x="667" y="312"/>
                    </a:lnTo>
                    <a:lnTo>
                      <a:pt x="665" y="310"/>
                    </a:lnTo>
                    <a:lnTo>
                      <a:pt x="661" y="314"/>
                    </a:lnTo>
                    <a:lnTo>
                      <a:pt x="659" y="324"/>
                    </a:lnTo>
                    <a:lnTo>
                      <a:pt x="665" y="332"/>
                    </a:lnTo>
                    <a:lnTo>
                      <a:pt x="667" y="332"/>
                    </a:lnTo>
                    <a:lnTo>
                      <a:pt x="669" y="332"/>
                    </a:lnTo>
                    <a:lnTo>
                      <a:pt x="671" y="334"/>
                    </a:lnTo>
                    <a:lnTo>
                      <a:pt x="673" y="334"/>
                    </a:lnTo>
                    <a:lnTo>
                      <a:pt x="675" y="338"/>
                    </a:lnTo>
                    <a:lnTo>
                      <a:pt x="677" y="340"/>
                    </a:lnTo>
                    <a:lnTo>
                      <a:pt x="677" y="344"/>
                    </a:lnTo>
                    <a:lnTo>
                      <a:pt x="679" y="348"/>
                    </a:lnTo>
                    <a:lnTo>
                      <a:pt x="687" y="350"/>
                    </a:lnTo>
                    <a:lnTo>
                      <a:pt x="691" y="350"/>
                    </a:lnTo>
                    <a:lnTo>
                      <a:pt x="695" y="346"/>
                    </a:lnTo>
                    <a:lnTo>
                      <a:pt x="697" y="342"/>
                    </a:lnTo>
                    <a:lnTo>
                      <a:pt x="699" y="340"/>
                    </a:lnTo>
                    <a:lnTo>
                      <a:pt x="705" y="338"/>
                    </a:lnTo>
                    <a:lnTo>
                      <a:pt x="707" y="336"/>
                    </a:lnTo>
                    <a:lnTo>
                      <a:pt x="713" y="342"/>
                    </a:lnTo>
                    <a:lnTo>
                      <a:pt x="715" y="342"/>
                    </a:lnTo>
                    <a:lnTo>
                      <a:pt x="717" y="344"/>
                    </a:lnTo>
                    <a:lnTo>
                      <a:pt x="723" y="344"/>
                    </a:lnTo>
                    <a:lnTo>
                      <a:pt x="725" y="342"/>
                    </a:lnTo>
                    <a:lnTo>
                      <a:pt x="729" y="344"/>
                    </a:lnTo>
                    <a:lnTo>
                      <a:pt x="733" y="344"/>
                    </a:lnTo>
                    <a:lnTo>
                      <a:pt x="733" y="346"/>
                    </a:lnTo>
                    <a:lnTo>
                      <a:pt x="733" y="348"/>
                    </a:lnTo>
                    <a:lnTo>
                      <a:pt x="731" y="352"/>
                    </a:lnTo>
                    <a:lnTo>
                      <a:pt x="729" y="356"/>
                    </a:lnTo>
                    <a:lnTo>
                      <a:pt x="727" y="354"/>
                    </a:lnTo>
                    <a:lnTo>
                      <a:pt x="727" y="352"/>
                    </a:lnTo>
                    <a:lnTo>
                      <a:pt x="725" y="354"/>
                    </a:lnTo>
                    <a:lnTo>
                      <a:pt x="723" y="352"/>
                    </a:lnTo>
                    <a:lnTo>
                      <a:pt x="721" y="354"/>
                    </a:lnTo>
                    <a:lnTo>
                      <a:pt x="719" y="356"/>
                    </a:lnTo>
                    <a:lnTo>
                      <a:pt x="713" y="358"/>
                    </a:lnTo>
                    <a:lnTo>
                      <a:pt x="711" y="360"/>
                    </a:lnTo>
                    <a:lnTo>
                      <a:pt x="707" y="360"/>
                    </a:lnTo>
                    <a:lnTo>
                      <a:pt x="707" y="362"/>
                    </a:lnTo>
                    <a:lnTo>
                      <a:pt x="705" y="364"/>
                    </a:lnTo>
                    <a:lnTo>
                      <a:pt x="703" y="368"/>
                    </a:lnTo>
                    <a:lnTo>
                      <a:pt x="701" y="370"/>
                    </a:lnTo>
                    <a:lnTo>
                      <a:pt x="701" y="366"/>
                    </a:lnTo>
                    <a:lnTo>
                      <a:pt x="697" y="366"/>
                    </a:lnTo>
                    <a:lnTo>
                      <a:pt x="695" y="368"/>
                    </a:lnTo>
                    <a:lnTo>
                      <a:pt x="697" y="372"/>
                    </a:lnTo>
                    <a:lnTo>
                      <a:pt x="695" y="376"/>
                    </a:lnTo>
                    <a:lnTo>
                      <a:pt x="689" y="378"/>
                    </a:lnTo>
                    <a:lnTo>
                      <a:pt x="683" y="392"/>
                    </a:lnTo>
                    <a:lnTo>
                      <a:pt x="683" y="394"/>
                    </a:lnTo>
                    <a:lnTo>
                      <a:pt x="697" y="402"/>
                    </a:lnTo>
                    <a:lnTo>
                      <a:pt x="699" y="404"/>
                    </a:lnTo>
                    <a:lnTo>
                      <a:pt x="701" y="408"/>
                    </a:lnTo>
                    <a:lnTo>
                      <a:pt x="703" y="410"/>
                    </a:lnTo>
                    <a:lnTo>
                      <a:pt x="709" y="430"/>
                    </a:lnTo>
                    <a:lnTo>
                      <a:pt x="711" y="434"/>
                    </a:lnTo>
                    <a:lnTo>
                      <a:pt x="715" y="436"/>
                    </a:lnTo>
                    <a:lnTo>
                      <a:pt x="715" y="438"/>
                    </a:lnTo>
                    <a:lnTo>
                      <a:pt x="723" y="448"/>
                    </a:lnTo>
                    <a:lnTo>
                      <a:pt x="713" y="444"/>
                    </a:lnTo>
                    <a:lnTo>
                      <a:pt x="711" y="444"/>
                    </a:lnTo>
                    <a:lnTo>
                      <a:pt x="703" y="442"/>
                    </a:lnTo>
                    <a:lnTo>
                      <a:pt x="697" y="442"/>
                    </a:lnTo>
                    <a:lnTo>
                      <a:pt x="697" y="444"/>
                    </a:lnTo>
                    <a:lnTo>
                      <a:pt x="703" y="442"/>
                    </a:lnTo>
                    <a:lnTo>
                      <a:pt x="705" y="444"/>
                    </a:lnTo>
                    <a:lnTo>
                      <a:pt x="705" y="446"/>
                    </a:lnTo>
                    <a:lnTo>
                      <a:pt x="709" y="446"/>
                    </a:lnTo>
                    <a:lnTo>
                      <a:pt x="713" y="448"/>
                    </a:lnTo>
                    <a:lnTo>
                      <a:pt x="715" y="452"/>
                    </a:lnTo>
                    <a:lnTo>
                      <a:pt x="719" y="454"/>
                    </a:lnTo>
                    <a:lnTo>
                      <a:pt x="723" y="460"/>
                    </a:lnTo>
                    <a:lnTo>
                      <a:pt x="723" y="462"/>
                    </a:lnTo>
                    <a:lnTo>
                      <a:pt x="719" y="462"/>
                    </a:lnTo>
                    <a:lnTo>
                      <a:pt x="717" y="464"/>
                    </a:lnTo>
                    <a:lnTo>
                      <a:pt x="711" y="468"/>
                    </a:lnTo>
                    <a:lnTo>
                      <a:pt x="709" y="468"/>
                    </a:lnTo>
                    <a:lnTo>
                      <a:pt x="707" y="470"/>
                    </a:lnTo>
                    <a:lnTo>
                      <a:pt x="699" y="472"/>
                    </a:lnTo>
                    <a:lnTo>
                      <a:pt x="697" y="472"/>
                    </a:lnTo>
                    <a:lnTo>
                      <a:pt x="699" y="472"/>
                    </a:lnTo>
                    <a:lnTo>
                      <a:pt x="707" y="474"/>
                    </a:lnTo>
                    <a:lnTo>
                      <a:pt x="711" y="472"/>
                    </a:lnTo>
                    <a:lnTo>
                      <a:pt x="715" y="474"/>
                    </a:lnTo>
                    <a:lnTo>
                      <a:pt x="717" y="476"/>
                    </a:lnTo>
                    <a:lnTo>
                      <a:pt x="721" y="478"/>
                    </a:lnTo>
                    <a:lnTo>
                      <a:pt x="723" y="478"/>
                    </a:lnTo>
                    <a:lnTo>
                      <a:pt x="725" y="478"/>
                    </a:lnTo>
                    <a:lnTo>
                      <a:pt x="717" y="486"/>
                    </a:lnTo>
                    <a:lnTo>
                      <a:pt x="721" y="484"/>
                    </a:lnTo>
                    <a:lnTo>
                      <a:pt x="721" y="490"/>
                    </a:lnTo>
                    <a:lnTo>
                      <a:pt x="719" y="490"/>
                    </a:lnTo>
                    <a:lnTo>
                      <a:pt x="717" y="490"/>
                    </a:lnTo>
                    <a:lnTo>
                      <a:pt x="717" y="492"/>
                    </a:lnTo>
                    <a:lnTo>
                      <a:pt x="717" y="494"/>
                    </a:lnTo>
                    <a:lnTo>
                      <a:pt x="717" y="498"/>
                    </a:lnTo>
                    <a:lnTo>
                      <a:pt x="715" y="500"/>
                    </a:lnTo>
                    <a:lnTo>
                      <a:pt x="717" y="504"/>
                    </a:lnTo>
                    <a:lnTo>
                      <a:pt x="715" y="508"/>
                    </a:lnTo>
                    <a:lnTo>
                      <a:pt x="713" y="508"/>
                    </a:lnTo>
                    <a:lnTo>
                      <a:pt x="711" y="506"/>
                    </a:lnTo>
                    <a:lnTo>
                      <a:pt x="703" y="520"/>
                    </a:lnTo>
                    <a:lnTo>
                      <a:pt x="699" y="526"/>
                    </a:lnTo>
                    <a:lnTo>
                      <a:pt x="695" y="529"/>
                    </a:lnTo>
                    <a:lnTo>
                      <a:pt x="695" y="533"/>
                    </a:lnTo>
                    <a:lnTo>
                      <a:pt x="693" y="535"/>
                    </a:lnTo>
                    <a:lnTo>
                      <a:pt x="693" y="533"/>
                    </a:lnTo>
                    <a:lnTo>
                      <a:pt x="691" y="531"/>
                    </a:lnTo>
                    <a:lnTo>
                      <a:pt x="689" y="531"/>
                    </a:lnTo>
                    <a:lnTo>
                      <a:pt x="687" y="533"/>
                    </a:lnTo>
                    <a:lnTo>
                      <a:pt x="689" y="537"/>
                    </a:lnTo>
                    <a:lnTo>
                      <a:pt x="689" y="543"/>
                    </a:lnTo>
                    <a:lnTo>
                      <a:pt x="687" y="547"/>
                    </a:lnTo>
                    <a:lnTo>
                      <a:pt x="685" y="549"/>
                    </a:lnTo>
                    <a:lnTo>
                      <a:pt x="687" y="551"/>
                    </a:lnTo>
                    <a:lnTo>
                      <a:pt x="685" y="553"/>
                    </a:lnTo>
                    <a:lnTo>
                      <a:pt x="683" y="551"/>
                    </a:lnTo>
                    <a:lnTo>
                      <a:pt x="681" y="553"/>
                    </a:lnTo>
                    <a:lnTo>
                      <a:pt x="683" y="555"/>
                    </a:lnTo>
                    <a:lnTo>
                      <a:pt x="681" y="557"/>
                    </a:lnTo>
                    <a:lnTo>
                      <a:pt x="679" y="557"/>
                    </a:lnTo>
                    <a:lnTo>
                      <a:pt x="677" y="561"/>
                    </a:lnTo>
                    <a:lnTo>
                      <a:pt x="675" y="563"/>
                    </a:lnTo>
                    <a:lnTo>
                      <a:pt x="675" y="565"/>
                    </a:lnTo>
                    <a:lnTo>
                      <a:pt x="673" y="567"/>
                    </a:lnTo>
                    <a:lnTo>
                      <a:pt x="669" y="567"/>
                    </a:lnTo>
                    <a:lnTo>
                      <a:pt x="667" y="567"/>
                    </a:lnTo>
                    <a:lnTo>
                      <a:pt x="663" y="569"/>
                    </a:lnTo>
                    <a:lnTo>
                      <a:pt x="665" y="569"/>
                    </a:lnTo>
                    <a:lnTo>
                      <a:pt x="665" y="571"/>
                    </a:lnTo>
                    <a:lnTo>
                      <a:pt x="665" y="573"/>
                    </a:lnTo>
                    <a:lnTo>
                      <a:pt x="661" y="577"/>
                    </a:lnTo>
                    <a:lnTo>
                      <a:pt x="659" y="577"/>
                    </a:lnTo>
                    <a:lnTo>
                      <a:pt x="659" y="579"/>
                    </a:lnTo>
                    <a:lnTo>
                      <a:pt x="657" y="577"/>
                    </a:lnTo>
                    <a:lnTo>
                      <a:pt x="655" y="579"/>
                    </a:lnTo>
                    <a:lnTo>
                      <a:pt x="655" y="581"/>
                    </a:lnTo>
                    <a:lnTo>
                      <a:pt x="653" y="581"/>
                    </a:lnTo>
                    <a:lnTo>
                      <a:pt x="651" y="583"/>
                    </a:lnTo>
                    <a:lnTo>
                      <a:pt x="649" y="583"/>
                    </a:lnTo>
                    <a:lnTo>
                      <a:pt x="647" y="583"/>
                    </a:lnTo>
                    <a:lnTo>
                      <a:pt x="643" y="591"/>
                    </a:lnTo>
                    <a:lnTo>
                      <a:pt x="633" y="595"/>
                    </a:lnTo>
                    <a:lnTo>
                      <a:pt x="629" y="595"/>
                    </a:lnTo>
                    <a:lnTo>
                      <a:pt x="627" y="595"/>
                    </a:lnTo>
                    <a:lnTo>
                      <a:pt x="627" y="597"/>
                    </a:lnTo>
                    <a:lnTo>
                      <a:pt x="625" y="597"/>
                    </a:lnTo>
                    <a:lnTo>
                      <a:pt x="623" y="595"/>
                    </a:lnTo>
                    <a:lnTo>
                      <a:pt x="621" y="595"/>
                    </a:lnTo>
                    <a:lnTo>
                      <a:pt x="619" y="597"/>
                    </a:lnTo>
                    <a:lnTo>
                      <a:pt x="617" y="599"/>
                    </a:lnTo>
                    <a:lnTo>
                      <a:pt x="615" y="599"/>
                    </a:lnTo>
                    <a:lnTo>
                      <a:pt x="615" y="597"/>
                    </a:lnTo>
                    <a:lnTo>
                      <a:pt x="615" y="595"/>
                    </a:lnTo>
                    <a:lnTo>
                      <a:pt x="613" y="597"/>
                    </a:lnTo>
                  </a:path>
                </a:pathLst>
              </a:custGeom>
              <a:solidFill>
                <a:schemeClr val="accent2"/>
              </a:solidFill>
              <a:ln w="3175">
                <a:solidFill>
                  <a:schemeClr val="bg1"/>
                </a:solidFill>
                <a:round/>
                <a:headEnd/>
                <a:tailEnd/>
              </a:ln>
            </p:spPr>
            <p:txBody>
              <a:bodyPr/>
              <a:lstStyle/>
              <a:p>
                <a:endParaRPr lang="fr-FR" dirty="0"/>
              </a:p>
            </p:txBody>
          </p:sp>
          <p:sp>
            <p:nvSpPr>
              <p:cNvPr id="60444" name="Freeform 829"/>
              <p:cNvSpPr>
                <a:spLocks/>
              </p:cNvSpPr>
              <p:nvPr/>
            </p:nvSpPr>
            <p:spPr bwMode="auto">
              <a:xfrm>
                <a:off x="3290" y="2634"/>
                <a:ext cx="120" cy="138"/>
              </a:xfrm>
              <a:custGeom>
                <a:avLst/>
                <a:gdLst>
                  <a:gd name="T0" fmla="*/ 106 w 120"/>
                  <a:gd name="T1" fmla="*/ 70 h 138"/>
                  <a:gd name="T2" fmla="*/ 106 w 120"/>
                  <a:gd name="T3" fmla="*/ 28 h 138"/>
                  <a:gd name="T4" fmla="*/ 108 w 120"/>
                  <a:gd name="T5" fmla="*/ 26 h 138"/>
                  <a:gd name="T6" fmla="*/ 118 w 120"/>
                  <a:gd name="T7" fmla="*/ 12 h 138"/>
                  <a:gd name="T8" fmla="*/ 120 w 120"/>
                  <a:gd name="T9" fmla="*/ 10 h 138"/>
                  <a:gd name="T10" fmla="*/ 112 w 120"/>
                  <a:gd name="T11" fmla="*/ 10 h 138"/>
                  <a:gd name="T12" fmla="*/ 102 w 120"/>
                  <a:gd name="T13" fmla="*/ 6 h 138"/>
                  <a:gd name="T14" fmla="*/ 92 w 120"/>
                  <a:gd name="T15" fmla="*/ 8 h 138"/>
                  <a:gd name="T16" fmla="*/ 88 w 120"/>
                  <a:gd name="T17" fmla="*/ 14 h 138"/>
                  <a:gd name="T18" fmla="*/ 82 w 120"/>
                  <a:gd name="T19" fmla="*/ 16 h 138"/>
                  <a:gd name="T20" fmla="*/ 58 w 120"/>
                  <a:gd name="T21" fmla="*/ 12 h 138"/>
                  <a:gd name="T22" fmla="*/ 40 w 120"/>
                  <a:gd name="T23" fmla="*/ 2 h 138"/>
                  <a:gd name="T24" fmla="*/ 32 w 120"/>
                  <a:gd name="T25" fmla="*/ 2 h 138"/>
                  <a:gd name="T26" fmla="*/ 28 w 120"/>
                  <a:gd name="T27" fmla="*/ 0 h 138"/>
                  <a:gd name="T28" fmla="*/ 8 w 120"/>
                  <a:gd name="T29" fmla="*/ 0 h 138"/>
                  <a:gd name="T30" fmla="*/ 4 w 120"/>
                  <a:gd name="T31" fmla="*/ 2 h 138"/>
                  <a:gd name="T32" fmla="*/ 0 w 120"/>
                  <a:gd name="T33" fmla="*/ 8 h 138"/>
                  <a:gd name="T34" fmla="*/ 2 w 120"/>
                  <a:gd name="T35" fmla="*/ 8 h 138"/>
                  <a:gd name="T36" fmla="*/ 2 w 120"/>
                  <a:gd name="T37" fmla="*/ 10 h 138"/>
                  <a:gd name="T38" fmla="*/ 6 w 120"/>
                  <a:gd name="T39" fmla="*/ 10 h 138"/>
                  <a:gd name="T40" fmla="*/ 6 w 120"/>
                  <a:gd name="T41" fmla="*/ 12 h 138"/>
                  <a:gd name="T42" fmla="*/ 6 w 120"/>
                  <a:gd name="T43" fmla="*/ 14 h 138"/>
                  <a:gd name="T44" fmla="*/ 8 w 120"/>
                  <a:gd name="T45" fmla="*/ 22 h 138"/>
                  <a:gd name="T46" fmla="*/ 10 w 120"/>
                  <a:gd name="T47" fmla="*/ 24 h 138"/>
                  <a:gd name="T48" fmla="*/ 14 w 120"/>
                  <a:gd name="T49" fmla="*/ 26 h 138"/>
                  <a:gd name="T50" fmla="*/ 16 w 120"/>
                  <a:gd name="T51" fmla="*/ 28 h 138"/>
                  <a:gd name="T52" fmla="*/ 16 w 120"/>
                  <a:gd name="T53" fmla="*/ 42 h 138"/>
                  <a:gd name="T54" fmla="*/ 16 w 120"/>
                  <a:gd name="T55" fmla="*/ 46 h 138"/>
                  <a:gd name="T56" fmla="*/ 2 w 120"/>
                  <a:gd name="T57" fmla="*/ 66 h 138"/>
                  <a:gd name="T58" fmla="*/ 0 w 120"/>
                  <a:gd name="T59" fmla="*/ 70 h 138"/>
                  <a:gd name="T60" fmla="*/ 2 w 120"/>
                  <a:gd name="T61" fmla="*/ 72 h 138"/>
                  <a:gd name="T62" fmla="*/ 4 w 120"/>
                  <a:gd name="T63" fmla="*/ 74 h 138"/>
                  <a:gd name="T64" fmla="*/ 6 w 120"/>
                  <a:gd name="T65" fmla="*/ 74 h 138"/>
                  <a:gd name="T66" fmla="*/ 8 w 120"/>
                  <a:gd name="T67" fmla="*/ 74 h 138"/>
                  <a:gd name="T68" fmla="*/ 14 w 120"/>
                  <a:gd name="T69" fmla="*/ 72 h 138"/>
                  <a:gd name="T70" fmla="*/ 14 w 120"/>
                  <a:gd name="T71" fmla="*/ 74 h 138"/>
                  <a:gd name="T72" fmla="*/ 10 w 120"/>
                  <a:gd name="T73" fmla="*/ 76 h 138"/>
                  <a:gd name="T74" fmla="*/ 8 w 120"/>
                  <a:gd name="T75" fmla="*/ 78 h 138"/>
                  <a:gd name="T76" fmla="*/ 4 w 120"/>
                  <a:gd name="T77" fmla="*/ 78 h 138"/>
                  <a:gd name="T78" fmla="*/ 2 w 120"/>
                  <a:gd name="T79" fmla="*/ 80 h 138"/>
                  <a:gd name="T80" fmla="*/ 4 w 120"/>
                  <a:gd name="T81" fmla="*/ 84 h 138"/>
                  <a:gd name="T82" fmla="*/ 58 w 120"/>
                  <a:gd name="T83" fmla="*/ 114 h 138"/>
                  <a:gd name="T84" fmla="*/ 60 w 120"/>
                  <a:gd name="T85" fmla="*/ 126 h 138"/>
                  <a:gd name="T86" fmla="*/ 82 w 120"/>
                  <a:gd name="T87" fmla="*/ 138 h 138"/>
                  <a:gd name="T88" fmla="*/ 84 w 120"/>
                  <a:gd name="T89" fmla="*/ 136 h 138"/>
                  <a:gd name="T90" fmla="*/ 94 w 120"/>
                  <a:gd name="T91" fmla="*/ 118 h 138"/>
                  <a:gd name="T92" fmla="*/ 96 w 120"/>
                  <a:gd name="T93" fmla="*/ 114 h 138"/>
                  <a:gd name="T94" fmla="*/ 98 w 120"/>
                  <a:gd name="T95" fmla="*/ 108 h 138"/>
                  <a:gd name="T96" fmla="*/ 104 w 120"/>
                  <a:gd name="T97" fmla="*/ 104 h 138"/>
                  <a:gd name="T98" fmla="*/ 104 w 120"/>
                  <a:gd name="T99" fmla="*/ 102 h 138"/>
                  <a:gd name="T100" fmla="*/ 106 w 120"/>
                  <a:gd name="T101" fmla="*/ 98 h 138"/>
                  <a:gd name="T102" fmla="*/ 108 w 120"/>
                  <a:gd name="T103" fmla="*/ 98 h 138"/>
                  <a:gd name="T104" fmla="*/ 110 w 120"/>
                  <a:gd name="T105" fmla="*/ 98 h 138"/>
                  <a:gd name="T106" fmla="*/ 114 w 120"/>
                  <a:gd name="T107" fmla="*/ 94 h 138"/>
                  <a:gd name="T108" fmla="*/ 114 w 120"/>
                  <a:gd name="T109" fmla="*/ 92 h 138"/>
                  <a:gd name="T110" fmla="*/ 106 w 120"/>
                  <a:gd name="T111" fmla="*/ 82 h 138"/>
                  <a:gd name="T112" fmla="*/ 106 w 120"/>
                  <a:gd name="T113" fmla="*/ 72 h 138"/>
                  <a:gd name="T114" fmla="*/ 106 w 120"/>
                  <a:gd name="T115" fmla="*/ 70 h 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
                  <a:gd name="T175" fmla="*/ 0 h 138"/>
                  <a:gd name="T176" fmla="*/ 120 w 120"/>
                  <a:gd name="T177" fmla="*/ 138 h 1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 h="138">
                    <a:moveTo>
                      <a:pt x="106" y="70"/>
                    </a:moveTo>
                    <a:lnTo>
                      <a:pt x="106" y="28"/>
                    </a:lnTo>
                    <a:lnTo>
                      <a:pt x="108" y="26"/>
                    </a:lnTo>
                    <a:lnTo>
                      <a:pt x="118" y="12"/>
                    </a:lnTo>
                    <a:lnTo>
                      <a:pt x="120" y="10"/>
                    </a:lnTo>
                    <a:lnTo>
                      <a:pt x="112" y="10"/>
                    </a:lnTo>
                    <a:lnTo>
                      <a:pt x="102" y="6"/>
                    </a:lnTo>
                    <a:lnTo>
                      <a:pt x="92" y="8"/>
                    </a:lnTo>
                    <a:lnTo>
                      <a:pt x="88" y="14"/>
                    </a:lnTo>
                    <a:lnTo>
                      <a:pt x="82" y="16"/>
                    </a:lnTo>
                    <a:lnTo>
                      <a:pt x="58" y="12"/>
                    </a:lnTo>
                    <a:lnTo>
                      <a:pt x="40" y="2"/>
                    </a:lnTo>
                    <a:lnTo>
                      <a:pt x="32" y="2"/>
                    </a:lnTo>
                    <a:lnTo>
                      <a:pt x="28" y="0"/>
                    </a:lnTo>
                    <a:lnTo>
                      <a:pt x="8" y="0"/>
                    </a:lnTo>
                    <a:lnTo>
                      <a:pt x="4" y="2"/>
                    </a:lnTo>
                    <a:lnTo>
                      <a:pt x="0" y="8"/>
                    </a:lnTo>
                    <a:lnTo>
                      <a:pt x="2" y="8"/>
                    </a:lnTo>
                    <a:lnTo>
                      <a:pt x="2" y="10"/>
                    </a:lnTo>
                    <a:lnTo>
                      <a:pt x="6" y="10"/>
                    </a:lnTo>
                    <a:lnTo>
                      <a:pt x="6" y="12"/>
                    </a:lnTo>
                    <a:lnTo>
                      <a:pt x="6" y="14"/>
                    </a:lnTo>
                    <a:lnTo>
                      <a:pt x="8" y="22"/>
                    </a:lnTo>
                    <a:lnTo>
                      <a:pt x="10" y="24"/>
                    </a:lnTo>
                    <a:lnTo>
                      <a:pt x="14" y="26"/>
                    </a:lnTo>
                    <a:lnTo>
                      <a:pt x="16" y="28"/>
                    </a:lnTo>
                    <a:lnTo>
                      <a:pt x="16" y="42"/>
                    </a:lnTo>
                    <a:lnTo>
                      <a:pt x="16" y="46"/>
                    </a:lnTo>
                    <a:lnTo>
                      <a:pt x="2" y="66"/>
                    </a:lnTo>
                    <a:lnTo>
                      <a:pt x="0" y="70"/>
                    </a:lnTo>
                    <a:lnTo>
                      <a:pt x="2" y="72"/>
                    </a:lnTo>
                    <a:lnTo>
                      <a:pt x="4" y="74"/>
                    </a:lnTo>
                    <a:lnTo>
                      <a:pt x="6" y="74"/>
                    </a:lnTo>
                    <a:lnTo>
                      <a:pt x="8" y="74"/>
                    </a:lnTo>
                    <a:lnTo>
                      <a:pt x="14" y="72"/>
                    </a:lnTo>
                    <a:lnTo>
                      <a:pt x="14" y="74"/>
                    </a:lnTo>
                    <a:lnTo>
                      <a:pt x="10" y="76"/>
                    </a:lnTo>
                    <a:lnTo>
                      <a:pt x="8" y="78"/>
                    </a:lnTo>
                    <a:lnTo>
                      <a:pt x="4" y="78"/>
                    </a:lnTo>
                    <a:lnTo>
                      <a:pt x="2" y="80"/>
                    </a:lnTo>
                    <a:lnTo>
                      <a:pt x="4" y="84"/>
                    </a:lnTo>
                    <a:lnTo>
                      <a:pt x="58" y="114"/>
                    </a:lnTo>
                    <a:lnTo>
                      <a:pt x="60" y="126"/>
                    </a:lnTo>
                    <a:lnTo>
                      <a:pt x="82" y="138"/>
                    </a:lnTo>
                    <a:lnTo>
                      <a:pt x="84" y="136"/>
                    </a:lnTo>
                    <a:lnTo>
                      <a:pt x="94" y="118"/>
                    </a:lnTo>
                    <a:lnTo>
                      <a:pt x="96" y="114"/>
                    </a:lnTo>
                    <a:lnTo>
                      <a:pt x="98" y="108"/>
                    </a:lnTo>
                    <a:lnTo>
                      <a:pt x="104" y="104"/>
                    </a:lnTo>
                    <a:lnTo>
                      <a:pt x="104" y="102"/>
                    </a:lnTo>
                    <a:lnTo>
                      <a:pt x="106" y="98"/>
                    </a:lnTo>
                    <a:lnTo>
                      <a:pt x="108" y="98"/>
                    </a:lnTo>
                    <a:lnTo>
                      <a:pt x="110" y="98"/>
                    </a:lnTo>
                    <a:lnTo>
                      <a:pt x="114" y="94"/>
                    </a:lnTo>
                    <a:lnTo>
                      <a:pt x="114" y="92"/>
                    </a:lnTo>
                    <a:lnTo>
                      <a:pt x="106" y="82"/>
                    </a:lnTo>
                    <a:lnTo>
                      <a:pt x="106" y="72"/>
                    </a:lnTo>
                    <a:lnTo>
                      <a:pt x="106" y="70"/>
                    </a:lnTo>
                    <a:close/>
                  </a:path>
                </a:pathLst>
              </a:custGeom>
              <a:solidFill>
                <a:schemeClr val="tx2"/>
              </a:solidFill>
              <a:ln w="3175">
                <a:solidFill>
                  <a:schemeClr val="bg1"/>
                </a:solidFill>
                <a:round/>
                <a:headEnd/>
                <a:tailEnd/>
              </a:ln>
            </p:spPr>
            <p:txBody>
              <a:bodyPr/>
              <a:lstStyle/>
              <a:p>
                <a:endParaRPr lang="fr-FR" dirty="0"/>
              </a:p>
            </p:txBody>
          </p:sp>
          <p:sp>
            <p:nvSpPr>
              <p:cNvPr id="60445" name="Freeform 830"/>
              <p:cNvSpPr>
                <a:spLocks/>
              </p:cNvSpPr>
              <p:nvPr/>
            </p:nvSpPr>
            <p:spPr bwMode="auto">
              <a:xfrm>
                <a:off x="3290" y="2634"/>
                <a:ext cx="120" cy="138"/>
              </a:xfrm>
              <a:custGeom>
                <a:avLst/>
                <a:gdLst>
                  <a:gd name="T0" fmla="*/ 106 w 120"/>
                  <a:gd name="T1" fmla="*/ 70 h 138"/>
                  <a:gd name="T2" fmla="*/ 106 w 120"/>
                  <a:gd name="T3" fmla="*/ 28 h 138"/>
                  <a:gd name="T4" fmla="*/ 108 w 120"/>
                  <a:gd name="T5" fmla="*/ 26 h 138"/>
                  <a:gd name="T6" fmla="*/ 118 w 120"/>
                  <a:gd name="T7" fmla="*/ 12 h 138"/>
                  <a:gd name="T8" fmla="*/ 120 w 120"/>
                  <a:gd name="T9" fmla="*/ 10 h 138"/>
                  <a:gd name="T10" fmla="*/ 112 w 120"/>
                  <a:gd name="T11" fmla="*/ 10 h 138"/>
                  <a:gd name="T12" fmla="*/ 102 w 120"/>
                  <a:gd name="T13" fmla="*/ 6 h 138"/>
                  <a:gd name="T14" fmla="*/ 92 w 120"/>
                  <a:gd name="T15" fmla="*/ 8 h 138"/>
                  <a:gd name="T16" fmla="*/ 88 w 120"/>
                  <a:gd name="T17" fmla="*/ 14 h 138"/>
                  <a:gd name="T18" fmla="*/ 82 w 120"/>
                  <a:gd name="T19" fmla="*/ 16 h 138"/>
                  <a:gd name="T20" fmla="*/ 58 w 120"/>
                  <a:gd name="T21" fmla="*/ 12 h 138"/>
                  <a:gd name="T22" fmla="*/ 40 w 120"/>
                  <a:gd name="T23" fmla="*/ 2 h 138"/>
                  <a:gd name="T24" fmla="*/ 32 w 120"/>
                  <a:gd name="T25" fmla="*/ 2 h 138"/>
                  <a:gd name="T26" fmla="*/ 28 w 120"/>
                  <a:gd name="T27" fmla="*/ 0 h 138"/>
                  <a:gd name="T28" fmla="*/ 8 w 120"/>
                  <a:gd name="T29" fmla="*/ 0 h 138"/>
                  <a:gd name="T30" fmla="*/ 4 w 120"/>
                  <a:gd name="T31" fmla="*/ 2 h 138"/>
                  <a:gd name="T32" fmla="*/ 0 w 120"/>
                  <a:gd name="T33" fmla="*/ 8 h 138"/>
                  <a:gd name="T34" fmla="*/ 2 w 120"/>
                  <a:gd name="T35" fmla="*/ 8 h 138"/>
                  <a:gd name="T36" fmla="*/ 2 w 120"/>
                  <a:gd name="T37" fmla="*/ 10 h 138"/>
                  <a:gd name="T38" fmla="*/ 6 w 120"/>
                  <a:gd name="T39" fmla="*/ 10 h 138"/>
                  <a:gd name="T40" fmla="*/ 6 w 120"/>
                  <a:gd name="T41" fmla="*/ 12 h 138"/>
                  <a:gd name="T42" fmla="*/ 6 w 120"/>
                  <a:gd name="T43" fmla="*/ 14 h 138"/>
                  <a:gd name="T44" fmla="*/ 8 w 120"/>
                  <a:gd name="T45" fmla="*/ 22 h 138"/>
                  <a:gd name="T46" fmla="*/ 10 w 120"/>
                  <a:gd name="T47" fmla="*/ 24 h 138"/>
                  <a:gd name="T48" fmla="*/ 14 w 120"/>
                  <a:gd name="T49" fmla="*/ 26 h 138"/>
                  <a:gd name="T50" fmla="*/ 16 w 120"/>
                  <a:gd name="T51" fmla="*/ 28 h 138"/>
                  <a:gd name="T52" fmla="*/ 16 w 120"/>
                  <a:gd name="T53" fmla="*/ 42 h 138"/>
                  <a:gd name="T54" fmla="*/ 16 w 120"/>
                  <a:gd name="T55" fmla="*/ 46 h 138"/>
                  <a:gd name="T56" fmla="*/ 2 w 120"/>
                  <a:gd name="T57" fmla="*/ 66 h 138"/>
                  <a:gd name="T58" fmla="*/ 0 w 120"/>
                  <a:gd name="T59" fmla="*/ 70 h 138"/>
                  <a:gd name="T60" fmla="*/ 2 w 120"/>
                  <a:gd name="T61" fmla="*/ 72 h 138"/>
                  <a:gd name="T62" fmla="*/ 4 w 120"/>
                  <a:gd name="T63" fmla="*/ 74 h 138"/>
                  <a:gd name="T64" fmla="*/ 6 w 120"/>
                  <a:gd name="T65" fmla="*/ 74 h 138"/>
                  <a:gd name="T66" fmla="*/ 8 w 120"/>
                  <a:gd name="T67" fmla="*/ 74 h 138"/>
                  <a:gd name="T68" fmla="*/ 14 w 120"/>
                  <a:gd name="T69" fmla="*/ 72 h 138"/>
                  <a:gd name="T70" fmla="*/ 14 w 120"/>
                  <a:gd name="T71" fmla="*/ 74 h 138"/>
                  <a:gd name="T72" fmla="*/ 10 w 120"/>
                  <a:gd name="T73" fmla="*/ 76 h 138"/>
                  <a:gd name="T74" fmla="*/ 8 w 120"/>
                  <a:gd name="T75" fmla="*/ 78 h 138"/>
                  <a:gd name="T76" fmla="*/ 4 w 120"/>
                  <a:gd name="T77" fmla="*/ 78 h 138"/>
                  <a:gd name="T78" fmla="*/ 2 w 120"/>
                  <a:gd name="T79" fmla="*/ 80 h 138"/>
                  <a:gd name="T80" fmla="*/ 4 w 120"/>
                  <a:gd name="T81" fmla="*/ 84 h 138"/>
                  <a:gd name="T82" fmla="*/ 58 w 120"/>
                  <a:gd name="T83" fmla="*/ 114 h 138"/>
                  <a:gd name="T84" fmla="*/ 60 w 120"/>
                  <a:gd name="T85" fmla="*/ 126 h 138"/>
                  <a:gd name="T86" fmla="*/ 82 w 120"/>
                  <a:gd name="T87" fmla="*/ 138 h 138"/>
                  <a:gd name="T88" fmla="*/ 84 w 120"/>
                  <a:gd name="T89" fmla="*/ 136 h 138"/>
                  <a:gd name="T90" fmla="*/ 94 w 120"/>
                  <a:gd name="T91" fmla="*/ 118 h 138"/>
                  <a:gd name="T92" fmla="*/ 96 w 120"/>
                  <a:gd name="T93" fmla="*/ 114 h 138"/>
                  <a:gd name="T94" fmla="*/ 98 w 120"/>
                  <a:gd name="T95" fmla="*/ 108 h 138"/>
                  <a:gd name="T96" fmla="*/ 104 w 120"/>
                  <a:gd name="T97" fmla="*/ 104 h 138"/>
                  <a:gd name="T98" fmla="*/ 104 w 120"/>
                  <a:gd name="T99" fmla="*/ 102 h 138"/>
                  <a:gd name="T100" fmla="*/ 106 w 120"/>
                  <a:gd name="T101" fmla="*/ 98 h 138"/>
                  <a:gd name="T102" fmla="*/ 108 w 120"/>
                  <a:gd name="T103" fmla="*/ 98 h 138"/>
                  <a:gd name="T104" fmla="*/ 110 w 120"/>
                  <a:gd name="T105" fmla="*/ 98 h 138"/>
                  <a:gd name="T106" fmla="*/ 114 w 120"/>
                  <a:gd name="T107" fmla="*/ 94 h 138"/>
                  <a:gd name="T108" fmla="*/ 114 w 120"/>
                  <a:gd name="T109" fmla="*/ 92 h 138"/>
                  <a:gd name="T110" fmla="*/ 106 w 120"/>
                  <a:gd name="T111" fmla="*/ 82 h 138"/>
                  <a:gd name="T112" fmla="*/ 106 w 120"/>
                  <a:gd name="T113" fmla="*/ 72 h 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
                  <a:gd name="T172" fmla="*/ 0 h 138"/>
                  <a:gd name="T173" fmla="*/ 120 w 120"/>
                  <a:gd name="T174" fmla="*/ 138 h 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 h="138">
                    <a:moveTo>
                      <a:pt x="106" y="70"/>
                    </a:moveTo>
                    <a:lnTo>
                      <a:pt x="106" y="28"/>
                    </a:lnTo>
                    <a:lnTo>
                      <a:pt x="108" y="26"/>
                    </a:lnTo>
                    <a:lnTo>
                      <a:pt x="118" y="12"/>
                    </a:lnTo>
                    <a:lnTo>
                      <a:pt x="120" y="10"/>
                    </a:lnTo>
                    <a:lnTo>
                      <a:pt x="112" y="10"/>
                    </a:lnTo>
                    <a:lnTo>
                      <a:pt x="102" y="6"/>
                    </a:lnTo>
                    <a:lnTo>
                      <a:pt x="92" y="8"/>
                    </a:lnTo>
                    <a:lnTo>
                      <a:pt x="88" y="14"/>
                    </a:lnTo>
                    <a:lnTo>
                      <a:pt x="82" y="16"/>
                    </a:lnTo>
                    <a:lnTo>
                      <a:pt x="58" y="12"/>
                    </a:lnTo>
                    <a:lnTo>
                      <a:pt x="40" y="2"/>
                    </a:lnTo>
                    <a:lnTo>
                      <a:pt x="32" y="2"/>
                    </a:lnTo>
                    <a:lnTo>
                      <a:pt x="28" y="0"/>
                    </a:lnTo>
                    <a:lnTo>
                      <a:pt x="8" y="0"/>
                    </a:lnTo>
                    <a:lnTo>
                      <a:pt x="4" y="2"/>
                    </a:lnTo>
                    <a:lnTo>
                      <a:pt x="0" y="8"/>
                    </a:lnTo>
                    <a:lnTo>
                      <a:pt x="2" y="8"/>
                    </a:lnTo>
                    <a:lnTo>
                      <a:pt x="2" y="10"/>
                    </a:lnTo>
                    <a:lnTo>
                      <a:pt x="6" y="10"/>
                    </a:lnTo>
                    <a:lnTo>
                      <a:pt x="6" y="12"/>
                    </a:lnTo>
                    <a:lnTo>
                      <a:pt x="6" y="14"/>
                    </a:lnTo>
                    <a:lnTo>
                      <a:pt x="8" y="22"/>
                    </a:lnTo>
                    <a:lnTo>
                      <a:pt x="10" y="24"/>
                    </a:lnTo>
                    <a:lnTo>
                      <a:pt x="14" y="26"/>
                    </a:lnTo>
                    <a:lnTo>
                      <a:pt x="16" y="28"/>
                    </a:lnTo>
                    <a:lnTo>
                      <a:pt x="16" y="42"/>
                    </a:lnTo>
                    <a:lnTo>
                      <a:pt x="16" y="46"/>
                    </a:lnTo>
                    <a:lnTo>
                      <a:pt x="2" y="66"/>
                    </a:lnTo>
                    <a:lnTo>
                      <a:pt x="0" y="70"/>
                    </a:lnTo>
                    <a:lnTo>
                      <a:pt x="2" y="72"/>
                    </a:lnTo>
                    <a:lnTo>
                      <a:pt x="4" y="74"/>
                    </a:lnTo>
                    <a:lnTo>
                      <a:pt x="6" y="74"/>
                    </a:lnTo>
                    <a:lnTo>
                      <a:pt x="8" y="74"/>
                    </a:lnTo>
                    <a:lnTo>
                      <a:pt x="14" y="72"/>
                    </a:lnTo>
                    <a:lnTo>
                      <a:pt x="14" y="74"/>
                    </a:lnTo>
                    <a:lnTo>
                      <a:pt x="10" y="76"/>
                    </a:lnTo>
                    <a:lnTo>
                      <a:pt x="8" y="78"/>
                    </a:lnTo>
                    <a:lnTo>
                      <a:pt x="4" y="78"/>
                    </a:lnTo>
                    <a:lnTo>
                      <a:pt x="2" y="80"/>
                    </a:lnTo>
                    <a:lnTo>
                      <a:pt x="4" y="84"/>
                    </a:lnTo>
                    <a:lnTo>
                      <a:pt x="58" y="114"/>
                    </a:lnTo>
                    <a:lnTo>
                      <a:pt x="60" y="126"/>
                    </a:lnTo>
                    <a:lnTo>
                      <a:pt x="82" y="138"/>
                    </a:lnTo>
                    <a:lnTo>
                      <a:pt x="84" y="136"/>
                    </a:lnTo>
                    <a:lnTo>
                      <a:pt x="94" y="118"/>
                    </a:lnTo>
                    <a:lnTo>
                      <a:pt x="96" y="114"/>
                    </a:lnTo>
                    <a:lnTo>
                      <a:pt x="98" y="108"/>
                    </a:lnTo>
                    <a:lnTo>
                      <a:pt x="104" y="104"/>
                    </a:lnTo>
                    <a:lnTo>
                      <a:pt x="104" y="102"/>
                    </a:lnTo>
                    <a:lnTo>
                      <a:pt x="106" y="98"/>
                    </a:lnTo>
                    <a:lnTo>
                      <a:pt x="108" y="98"/>
                    </a:lnTo>
                    <a:lnTo>
                      <a:pt x="110" y="98"/>
                    </a:lnTo>
                    <a:lnTo>
                      <a:pt x="114" y="94"/>
                    </a:lnTo>
                    <a:lnTo>
                      <a:pt x="114" y="92"/>
                    </a:lnTo>
                    <a:lnTo>
                      <a:pt x="106" y="82"/>
                    </a:lnTo>
                    <a:lnTo>
                      <a:pt x="106" y="72"/>
                    </a:lnTo>
                  </a:path>
                </a:pathLst>
              </a:custGeom>
              <a:solidFill>
                <a:schemeClr val="tx2"/>
              </a:solidFill>
              <a:ln w="3175">
                <a:solidFill>
                  <a:schemeClr val="bg1"/>
                </a:solidFill>
                <a:round/>
                <a:headEnd/>
                <a:tailEnd/>
              </a:ln>
            </p:spPr>
            <p:txBody>
              <a:bodyPr/>
              <a:lstStyle/>
              <a:p>
                <a:endParaRPr lang="fr-FR" dirty="0"/>
              </a:p>
            </p:txBody>
          </p:sp>
          <p:sp>
            <p:nvSpPr>
              <p:cNvPr id="60446" name="Freeform 831"/>
              <p:cNvSpPr>
                <a:spLocks/>
              </p:cNvSpPr>
              <p:nvPr/>
            </p:nvSpPr>
            <p:spPr bwMode="auto">
              <a:xfrm>
                <a:off x="3620" y="1939"/>
                <a:ext cx="258" cy="167"/>
              </a:xfrm>
              <a:custGeom>
                <a:avLst/>
                <a:gdLst>
                  <a:gd name="T0" fmla="*/ 16 w 258"/>
                  <a:gd name="T1" fmla="*/ 90 h 167"/>
                  <a:gd name="T2" fmla="*/ 16 w 258"/>
                  <a:gd name="T3" fmla="*/ 84 h 167"/>
                  <a:gd name="T4" fmla="*/ 18 w 258"/>
                  <a:gd name="T5" fmla="*/ 76 h 167"/>
                  <a:gd name="T6" fmla="*/ 28 w 258"/>
                  <a:gd name="T7" fmla="*/ 70 h 167"/>
                  <a:gd name="T8" fmla="*/ 32 w 258"/>
                  <a:gd name="T9" fmla="*/ 66 h 167"/>
                  <a:gd name="T10" fmla="*/ 34 w 258"/>
                  <a:gd name="T11" fmla="*/ 64 h 167"/>
                  <a:gd name="T12" fmla="*/ 40 w 258"/>
                  <a:gd name="T13" fmla="*/ 60 h 167"/>
                  <a:gd name="T14" fmla="*/ 54 w 258"/>
                  <a:gd name="T15" fmla="*/ 70 h 167"/>
                  <a:gd name="T16" fmla="*/ 60 w 258"/>
                  <a:gd name="T17" fmla="*/ 74 h 167"/>
                  <a:gd name="T18" fmla="*/ 62 w 258"/>
                  <a:gd name="T19" fmla="*/ 80 h 167"/>
                  <a:gd name="T20" fmla="*/ 60 w 258"/>
                  <a:gd name="T21" fmla="*/ 86 h 167"/>
                  <a:gd name="T22" fmla="*/ 80 w 258"/>
                  <a:gd name="T23" fmla="*/ 92 h 167"/>
                  <a:gd name="T24" fmla="*/ 84 w 258"/>
                  <a:gd name="T25" fmla="*/ 88 h 167"/>
                  <a:gd name="T26" fmla="*/ 92 w 258"/>
                  <a:gd name="T27" fmla="*/ 99 h 167"/>
                  <a:gd name="T28" fmla="*/ 98 w 258"/>
                  <a:gd name="T29" fmla="*/ 109 h 167"/>
                  <a:gd name="T30" fmla="*/ 122 w 258"/>
                  <a:gd name="T31" fmla="*/ 133 h 167"/>
                  <a:gd name="T32" fmla="*/ 144 w 258"/>
                  <a:gd name="T33" fmla="*/ 147 h 167"/>
                  <a:gd name="T34" fmla="*/ 156 w 258"/>
                  <a:gd name="T35" fmla="*/ 149 h 167"/>
                  <a:gd name="T36" fmla="*/ 158 w 258"/>
                  <a:gd name="T37" fmla="*/ 157 h 167"/>
                  <a:gd name="T38" fmla="*/ 168 w 258"/>
                  <a:gd name="T39" fmla="*/ 165 h 167"/>
                  <a:gd name="T40" fmla="*/ 176 w 258"/>
                  <a:gd name="T41" fmla="*/ 167 h 167"/>
                  <a:gd name="T42" fmla="*/ 182 w 258"/>
                  <a:gd name="T43" fmla="*/ 153 h 167"/>
                  <a:gd name="T44" fmla="*/ 186 w 258"/>
                  <a:gd name="T45" fmla="*/ 149 h 167"/>
                  <a:gd name="T46" fmla="*/ 182 w 258"/>
                  <a:gd name="T47" fmla="*/ 145 h 167"/>
                  <a:gd name="T48" fmla="*/ 182 w 258"/>
                  <a:gd name="T49" fmla="*/ 133 h 167"/>
                  <a:gd name="T50" fmla="*/ 176 w 258"/>
                  <a:gd name="T51" fmla="*/ 133 h 167"/>
                  <a:gd name="T52" fmla="*/ 172 w 258"/>
                  <a:gd name="T53" fmla="*/ 125 h 167"/>
                  <a:gd name="T54" fmla="*/ 178 w 258"/>
                  <a:gd name="T55" fmla="*/ 121 h 167"/>
                  <a:gd name="T56" fmla="*/ 188 w 258"/>
                  <a:gd name="T57" fmla="*/ 121 h 167"/>
                  <a:gd name="T58" fmla="*/ 194 w 258"/>
                  <a:gd name="T59" fmla="*/ 113 h 167"/>
                  <a:gd name="T60" fmla="*/ 200 w 258"/>
                  <a:gd name="T61" fmla="*/ 109 h 167"/>
                  <a:gd name="T62" fmla="*/ 200 w 258"/>
                  <a:gd name="T63" fmla="*/ 103 h 167"/>
                  <a:gd name="T64" fmla="*/ 204 w 258"/>
                  <a:gd name="T65" fmla="*/ 101 h 167"/>
                  <a:gd name="T66" fmla="*/ 216 w 258"/>
                  <a:gd name="T67" fmla="*/ 95 h 167"/>
                  <a:gd name="T68" fmla="*/ 220 w 258"/>
                  <a:gd name="T69" fmla="*/ 95 h 167"/>
                  <a:gd name="T70" fmla="*/ 220 w 258"/>
                  <a:gd name="T71" fmla="*/ 101 h 167"/>
                  <a:gd name="T72" fmla="*/ 218 w 258"/>
                  <a:gd name="T73" fmla="*/ 109 h 167"/>
                  <a:gd name="T74" fmla="*/ 230 w 258"/>
                  <a:gd name="T75" fmla="*/ 109 h 167"/>
                  <a:gd name="T76" fmla="*/ 240 w 258"/>
                  <a:gd name="T77" fmla="*/ 107 h 167"/>
                  <a:gd name="T78" fmla="*/ 244 w 258"/>
                  <a:gd name="T79" fmla="*/ 105 h 167"/>
                  <a:gd name="T80" fmla="*/ 250 w 258"/>
                  <a:gd name="T81" fmla="*/ 103 h 167"/>
                  <a:gd name="T82" fmla="*/ 258 w 258"/>
                  <a:gd name="T83" fmla="*/ 97 h 167"/>
                  <a:gd name="T84" fmla="*/ 248 w 258"/>
                  <a:gd name="T85" fmla="*/ 95 h 167"/>
                  <a:gd name="T86" fmla="*/ 238 w 258"/>
                  <a:gd name="T87" fmla="*/ 90 h 167"/>
                  <a:gd name="T88" fmla="*/ 234 w 258"/>
                  <a:gd name="T89" fmla="*/ 86 h 167"/>
                  <a:gd name="T90" fmla="*/ 230 w 258"/>
                  <a:gd name="T91" fmla="*/ 92 h 167"/>
                  <a:gd name="T92" fmla="*/ 220 w 258"/>
                  <a:gd name="T93" fmla="*/ 86 h 167"/>
                  <a:gd name="T94" fmla="*/ 214 w 258"/>
                  <a:gd name="T95" fmla="*/ 86 h 167"/>
                  <a:gd name="T96" fmla="*/ 228 w 258"/>
                  <a:gd name="T97" fmla="*/ 72 h 167"/>
                  <a:gd name="T98" fmla="*/ 222 w 258"/>
                  <a:gd name="T99" fmla="*/ 70 h 167"/>
                  <a:gd name="T100" fmla="*/ 216 w 258"/>
                  <a:gd name="T101" fmla="*/ 74 h 167"/>
                  <a:gd name="T102" fmla="*/ 202 w 258"/>
                  <a:gd name="T103" fmla="*/ 84 h 167"/>
                  <a:gd name="T104" fmla="*/ 194 w 258"/>
                  <a:gd name="T105" fmla="*/ 92 h 167"/>
                  <a:gd name="T106" fmla="*/ 164 w 258"/>
                  <a:gd name="T107" fmla="*/ 92 h 167"/>
                  <a:gd name="T108" fmla="*/ 152 w 258"/>
                  <a:gd name="T109" fmla="*/ 68 h 167"/>
                  <a:gd name="T110" fmla="*/ 150 w 258"/>
                  <a:gd name="T111" fmla="*/ 56 h 167"/>
                  <a:gd name="T112" fmla="*/ 130 w 258"/>
                  <a:gd name="T113" fmla="*/ 42 h 167"/>
                  <a:gd name="T114" fmla="*/ 2 w 258"/>
                  <a:gd name="T115" fmla="*/ 14 h 1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8"/>
                  <a:gd name="T175" fmla="*/ 0 h 167"/>
                  <a:gd name="T176" fmla="*/ 258 w 258"/>
                  <a:gd name="T177" fmla="*/ 167 h 1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8" h="167">
                    <a:moveTo>
                      <a:pt x="0" y="14"/>
                    </a:moveTo>
                    <a:lnTo>
                      <a:pt x="0" y="88"/>
                    </a:lnTo>
                    <a:lnTo>
                      <a:pt x="16" y="90"/>
                    </a:lnTo>
                    <a:lnTo>
                      <a:pt x="18" y="90"/>
                    </a:lnTo>
                    <a:lnTo>
                      <a:pt x="16" y="86"/>
                    </a:lnTo>
                    <a:lnTo>
                      <a:pt x="16" y="84"/>
                    </a:lnTo>
                    <a:lnTo>
                      <a:pt x="14" y="78"/>
                    </a:lnTo>
                    <a:lnTo>
                      <a:pt x="16" y="76"/>
                    </a:lnTo>
                    <a:lnTo>
                      <a:pt x="18" y="76"/>
                    </a:lnTo>
                    <a:lnTo>
                      <a:pt x="20" y="72"/>
                    </a:lnTo>
                    <a:lnTo>
                      <a:pt x="26" y="72"/>
                    </a:lnTo>
                    <a:lnTo>
                      <a:pt x="28" y="70"/>
                    </a:lnTo>
                    <a:lnTo>
                      <a:pt x="30" y="68"/>
                    </a:lnTo>
                    <a:lnTo>
                      <a:pt x="30" y="66"/>
                    </a:lnTo>
                    <a:lnTo>
                      <a:pt x="32" y="66"/>
                    </a:lnTo>
                    <a:lnTo>
                      <a:pt x="34" y="68"/>
                    </a:lnTo>
                    <a:lnTo>
                      <a:pt x="38" y="68"/>
                    </a:lnTo>
                    <a:lnTo>
                      <a:pt x="34" y="64"/>
                    </a:lnTo>
                    <a:lnTo>
                      <a:pt x="36" y="62"/>
                    </a:lnTo>
                    <a:lnTo>
                      <a:pt x="38" y="62"/>
                    </a:lnTo>
                    <a:lnTo>
                      <a:pt x="40" y="60"/>
                    </a:lnTo>
                    <a:lnTo>
                      <a:pt x="50" y="68"/>
                    </a:lnTo>
                    <a:lnTo>
                      <a:pt x="52" y="70"/>
                    </a:lnTo>
                    <a:lnTo>
                      <a:pt x="54" y="70"/>
                    </a:lnTo>
                    <a:lnTo>
                      <a:pt x="60" y="70"/>
                    </a:lnTo>
                    <a:lnTo>
                      <a:pt x="60" y="72"/>
                    </a:lnTo>
                    <a:lnTo>
                      <a:pt x="60" y="74"/>
                    </a:lnTo>
                    <a:lnTo>
                      <a:pt x="60" y="76"/>
                    </a:lnTo>
                    <a:lnTo>
                      <a:pt x="64" y="78"/>
                    </a:lnTo>
                    <a:lnTo>
                      <a:pt x="62" y="80"/>
                    </a:lnTo>
                    <a:lnTo>
                      <a:pt x="62" y="82"/>
                    </a:lnTo>
                    <a:lnTo>
                      <a:pt x="62" y="84"/>
                    </a:lnTo>
                    <a:lnTo>
                      <a:pt x="60" y="86"/>
                    </a:lnTo>
                    <a:lnTo>
                      <a:pt x="62" y="88"/>
                    </a:lnTo>
                    <a:lnTo>
                      <a:pt x="66" y="90"/>
                    </a:lnTo>
                    <a:lnTo>
                      <a:pt x="80" y="92"/>
                    </a:lnTo>
                    <a:lnTo>
                      <a:pt x="82" y="92"/>
                    </a:lnTo>
                    <a:lnTo>
                      <a:pt x="82" y="90"/>
                    </a:lnTo>
                    <a:lnTo>
                      <a:pt x="84" y="88"/>
                    </a:lnTo>
                    <a:lnTo>
                      <a:pt x="90" y="93"/>
                    </a:lnTo>
                    <a:lnTo>
                      <a:pt x="92" y="95"/>
                    </a:lnTo>
                    <a:lnTo>
                      <a:pt x="92" y="99"/>
                    </a:lnTo>
                    <a:lnTo>
                      <a:pt x="92" y="101"/>
                    </a:lnTo>
                    <a:lnTo>
                      <a:pt x="96" y="105"/>
                    </a:lnTo>
                    <a:lnTo>
                      <a:pt x="98" y="109"/>
                    </a:lnTo>
                    <a:lnTo>
                      <a:pt x="98" y="111"/>
                    </a:lnTo>
                    <a:lnTo>
                      <a:pt x="100" y="117"/>
                    </a:lnTo>
                    <a:lnTo>
                      <a:pt x="122" y="133"/>
                    </a:lnTo>
                    <a:lnTo>
                      <a:pt x="126" y="133"/>
                    </a:lnTo>
                    <a:lnTo>
                      <a:pt x="142" y="147"/>
                    </a:lnTo>
                    <a:lnTo>
                      <a:pt x="144" y="147"/>
                    </a:lnTo>
                    <a:lnTo>
                      <a:pt x="146" y="147"/>
                    </a:lnTo>
                    <a:lnTo>
                      <a:pt x="148" y="147"/>
                    </a:lnTo>
                    <a:lnTo>
                      <a:pt x="156" y="149"/>
                    </a:lnTo>
                    <a:lnTo>
                      <a:pt x="156" y="151"/>
                    </a:lnTo>
                    <a:lnTo>
                      <a:pt x="160" y="153"/>
                    </a:lnTo>
                    <a:lnTo>
                      <a:pt x="158" y="157"/>
                    </a:lnTo>
                    <a:lnTo>
                      <a:pt x="158" y="165"/>
                    </a:lnTo>
                    <a:lnTo>
                      <a:pt x="166" y="165"/>
                    </a:lnTo>
                    <a:lnTo>
                      <a:pt x="168" y="165"/>
                    </a:lnTo>
                    <a:lnTo>
                      <a:pt x="170" y="167"/>
                    </a:lnTo>
                    <a:lnTo>
                      <a:pt x="172" y="167"/>
                    </a:lnTo>
                    <a:lnTo>
                      <a:pt x="176" y="167"/>
                    </a:lnTo>
                    <a:lnTo>
                      <a:pt x="178" y="165"/>
                    </a:lnTo>
                    <a:lnTo>
                      <a:pt x="176" y="163"/>
                    </a:lnTo>
                    <a:lnTo>
                      <a:pt x="182" y="153"/>
                    </a:lnTo>
                    <a:lnTo>
                      <a:pt x="184" y="153"/>
                    </a:lnTo>
                    <a:lnTo>
                      <a:pt x="184" y="151"/>
                    </a:lnTo>
                    <a:lnTo>
                      <a:pt x="186" y="149"/>
                    </a:lnTo>
                    <a:lnTo>
                      <a:pt x="186" y="147"/>
                    </a:lnTo>
                    <a:lnTo>
                      <a:pt x="184" y="145"/>
                    </a:lnTo>
                    <a:lnTo>
                      <a:pt x="182" y="145"/>
                    </a:lnTo>
                    <a:lnTo>
                      <a:pt x="180" y="139"/>
                    </a:lnTo>
                    <a:lnTo>
                      <a:pt x="182" y="135"/>
                    </a:lnTo>
                    <a:lnTo>
                      <a:pt x="182" y="133"/>
                    </a:lnTo>
                    <a:lnTo>
                      <a:pt x="180" y="133"/>
                    </a:lnTo>
                    <a:lnTo>
                      <a:pt x="178" y="133"/>
                    </a:lnTo>
                    <a:lnTo>
                      <a:pt x="176" y="133"/>
                    </a:lnTo>
                    <a:lnTo>
                      <a:pt x="174" y="131"/>
                    </a:lnTo>
                    <a:lnTo>
                      <a:pt x="170" y="127"/>
                    </a:lnTo>
                    <a:lnTo>
                      <a:pt x="172" y="125"/>
                    </a:lnTo>
                    <a:lnTo>
                      <a:pt x="172" y="123"/>
                    </a:lnTo>
                    <a:lnTo>
                      <a:pt x="174" y="121"/>
                    </a:lnTo>
                    <a:lnTo>
                      <a:pt x="178" y="121"/>
                    </a:lnTo>
                    <a:lnTo>
                      <a:pt x="180" y="123"/>
                    </a:lnTo>
                    <a:lnTo>
                      <a:pt x="186" y="123"/>
                    </a:lnTo>
                    <a:lnTo>
                      <a:pt x="188" y="121"/>
                    </a:lnTo>
                    <a:lnTo>
                      <a:pt x="192" y="115"/>
                    </a:lnTo>
                    <a:lnTo>
                      <a:pt x="192" y="113"/>
                    </a:lnTo>
                    <a:lnTo>
                      <a:pt x="194" y="113"/>
                    </a:lnTo>
                    <a:lnTo>
                      <a:pt x="198" y="111"/>
                    </a:lnTo>
                    <a:lnTo>
                      <a:pt x="200" y="111"/>
                    </a:lnTo>
                    <a:lnTo>
                      <a:pt x="200" y="109"/>
                    </a:lnTo>
                    <a:lnTo>
                      <a:pt x="200" y="105"/>
                    </a:lnTo>
                    <a:lnTo>
                      <a:pt x="198" y="103"/>
                    </a:lnTo>
                    <a:lnTo>
                      <a:pt x="200" y="103"/>
                    </a:lnTo>
                    <a:lnTo>
                      <a:pt x="200" y="101"/>
                    </a:lnTo>
                    <a:lnTo>
                      <a:pt x="202" y="99"/>
                    </a:lnTo>
                    <a:lnTo>
                      <a:pt x="204" y="101"/>
                    </a:lnTo>
                    <a:lnTo>
                      <a:pt x="206" y="101"/>
                    </a:lnTo>
                    <a:lnTo>
                      <a:pt x="214" y="97"/>
                    </a:lnTo>
                    <a:lnTo>
                      <a:pt x="216" y="95"/>
                    </a:lnTo>
                    <a:lnTo>
                      <a:pt x="218" y="93"/>
                    </a:lnTo>
                    <a:lnTo>
                      <a:pt x="220" y="93"/>
                    </a:lnTo>
                    <a:lnTo>
                      <a:pt x="220" y="95"/>
                    </a:lnTo>
                    <a:lnTo>
                      <a:pt x="220" y="97"/>
                    </a:lnTo>
                    <a:lnTo>
                      <a:pt x="222" y="99"/>
                    </a:lnTo>
                    <a:lnTo>
                      <a:pt x="220" y="101"/>
                    </a:lnTo>
                    <a:lnTo>
                      <a:pt x="218" y="101"/>
                    </a:lnTo>
                    <a:lnTo>
                      <a:pt x="216" y="103"/>
                    </a:lnTo>
                    <a:lnTo>
                      <a:pt x="218" y="109"/>
                    </a:lnTo>
                    <a:lnTo>
                      <a:pt x="222" y="109"/>
                    </a:lnTo>
                    <a:lnTo>
                      <a:pt x="224" y="109"/>
                    </a:lnTo>
                    <a:lnTo>
                      <a:pt x="230" y="109"/>
                    </a:lnTo>
                    <a:lnTo>
                      <a:pt x="234" y="109"/>
                    </a:lnTo>
                    <a:lnTo>
                      <a:pt x="238" y="109"/>
                    </a:lnTo>
                    <a:lnTo>
                      <a:pt x="240" y="107"/>
                    </a:lnTo>
                    <a:lnTo>
                      <a:pt x="240" y="105"/>
                    </a:lnTo>
                    <a:lnTo>
                      <a:pt x="242" y="105"/>
                    </a:lnTo>
                    <a:lnTo>
                      <a:pt x="244" y="105"/>
                    </a:lnTo>
                    <a:lnTo>
                      <a:pt x="246" y="103"/>
                    </a:lnTo>
                    <a:lnTo>
                      <a:pt x="248" y="103"/>
                    </a:lnTo>
                    <a:lnTo>
                      <a:pt x="250" y="103"/>
                    </a:lnTo>
                    <a:lnTo>
                      <a:pt x="252" y="101"/>
                    </a:lnTo>
                    <a:lnTo>
                      <a:pt x="256" y="99"/>
                    </a:lnTo>
                    <a:lnTo>
                      <a:pt x="258" y="97"/>
                    </a:lnTo>
                    <a:lnTo>
                      <a:pt x="256" y="97"/>
                    </a:lnTo>
                    <a:lnTo>
                      <a:pt x="254" y="97"/>
                    </a:lnTo>
                    <a:lnTo>
                      <a:pt x="248" y="95"/>
                    </a:lnTo>
                    <a:lnTo>
                      <a:pt x="246" y="93"/>
                    </a:lnTo>
                    <a:lnTo>
                      <a:pt x="244" y="93"/>
                    </a:lnTo>
                    <a:lnTo>
                      <a:pt x="238" y="90"/>
                    </a:lnTo>
                    <a:lnTo>
                      <a:pt x="238" y="88"/>
                    </a:lnTo>
                    <a:lnTo>
                      <a:pt x="236" y="86"/>
                    </a:lnTo>
                    <a:lnTo>
                      <a:pt x="234" y="86"/>
                    </a:lnTo>
                    <a:lnTo>
                      <a:pt x="234" y="90"/>
                    </a:lnTo>
                    <a:lnTo>
                      <a:pt x="232" y="90"/>
                    </a:lnTo>
                    <a:lnTo>
                      <a:pt x="230" y="92"/>
                    </a:lnTo>
                    <a:lnTo>
                      <a:pt x="228" y="92"/>
                    </a:lnTo>
                    <a:lnTo>
                      <a:pt x="222" y="90"/>
                    </a:lnTo>
                    <a:lnTo>
                      <a:pt x="220" y="86"/>
                    </a:lnTo>
                    <a:lnTo>
                      <a:pt x="218" y="88"/>
                    </a:lnTo>
                    <a:lnTo>
                      <a:pt x="216" y="86"/>
                    </a:lnTo>
                    <a:lnTo>
                      <a:pt x="214" y="86"/>
                    </a:lnTo>
                    <a:lnTo>
                      <a:pt x="214" y="82"/>
                    </a:lnTo>
                    <a:lnTo>
                      <a:pt x="224" y="74"/>
                    </a:lnTo>
                    <a:lnTo>
                      <a:pt x="228" y="72"/>
                    </a:lnTo>
                    <a:lnTo>
                      <a:pt x="228" y="70"/>
                    </a:lnTo>
                    <a:lnTo>
                      <a:pt x="224" y="68"/>
                    </a:lnTo>
                    <a:lnTo>
                      <a:pt x="222" y="70"/>
                    </a:lnTo>
                    <a:lnTo>
                      <a:pt x="220" y="74"/>
                    </a:lnTo>
                    <a:lnTo>
                      <a:pt x="218" y="74"/>
                    </a:lnTo>
                    <a:lnTo>
                      <a:pt x="216" y="74"/>
                    </a:lnTo>
                    <a:lnTo>
                      <a:pt x="214" y="78"/>
                    </a:lnTo>
                    <a:lnTo>
                      <a:pt x="212" y="80"/>
                    </a:lnTo>
                    <a:lnTo>
                      <a:pt x="202" y="84"/>
                    </a:lnTo>
                    <a:lnTo>
                      <a:pt x="200" y="86"/>
                    </a:lnTo>
                    <a:lnTo>
                      <a:pt x="196" y="88"/>
                    </a:lnTo>
                    <a:lnTo>
                      <a:pt x="194" y="92"/>
                    </a:lnTo>
                    <a:lnTo>
                      <a:pt x="192" y="93"/>
                    </a:lnTo>
                    <a:lnTo>
                      <a:pt x="178" y="90"/>
                    </a:lnTo>
                    <a:lnTo>
                      <a:pt x="164" y="92"/>
                    </a:lnTo>
                    <a:lnTo>
                      <a:pt x="160" y="78"/>
                    </a:lnTo>
                    <a:lnTo>
                      <a:pt x="152" y="76"/>
                    </a:lnTo>
                    <a:lnTo>
                      <a:pt x="152" y="68"/>
                    </a:lnTo>
                    <a:lnTo>
                      <a:pt x="154" y="68"/>
                    </a:lnTo>
                    <a:lnTo>
                      <a:pt x="154" y="56"/>
                    </a:lnTo>
                    <a:lnTo>
                      <a:pt x="150" y="56"/>
                    </a:lnTo>
                    <a:lnTo>
                      <a:pt x="146" y="48"/>
                    </a:lnTo>
                    <a:lnTo>
                      <a:pt x="134" y="40"/>
                    </a:lnTo>
                    <a:lnTo>
                      <a:pt x="130" y="42"/>
                    </a:lnTo>
                    <a:lnTo>
                      <a:pt x="90" y="44"/>
                    </a:lnTo>
                    <a:lnTo>
                      <a:pt x="38" y="0"/>
                    </a:lnTo>
                    <a:lnTo>
                      <a:pt x="2" y="14"/>
                    </a:lnTo>
                    <a:lnTo>
                      <a:pt x="0" y="14"/>
                    </a:lnTo>
                    <a:close/>
                  </a:path>
                </a:pathLst>
              </a:custGeom>
              <a:solidFill>
                <a:schemeClr val="tx2"/>
              </a:solidFill>
              <a:ln w="3175">
                <a:solidFill>
                  <a:schemeClr val="bg1"/>
                </a:solidFill>
                <a:round/>
                <a:headEnd/>
                <a:tailEnd/>
              </a:ln>
            </p:spPr>
            <p:txBody>
              <a:bodyPr/>
              <a:lstStyle/>
              <a:p>
                <a:endParaRPr lang="fr-FR" dirty="0"/>
              </a:p>
            </p:txBody>
          </p:sp>
          <p:sp>
            <p:nvSpPr>
              <p:cNvPr id="60447" name="Freeform 832"/>
              <p:cNvSpPr>
                <a:spLocks/>
              </p:cNvSpPr>
              <p:nvPr/>
            </p:nvSpPr>
            <p:spPr bwMode="auto">
              <a:xfrm>
                <a:off x="3620" y="1939"/>
                <a:ext cx="258" cy="167"/>
              </a:xfrm>
              <a:custGeom>
                <a:avLst/>
                <a:gdLst>
                  <a:gd name="T0" fmla="*/ 16 w 258"/>
                  <a:gd name="T1" fmla="*/ 90 h 167"/>
                  <a:gd name="T2" fmla="*/ 16 w 258"/>
                  <a:gd name="T3" fmla="*/ 84 h 167"/>
                  <a:gd name="T4" fmla="*/ 18 w 258"/>
                  <a:gd name="T5" fmla="*/ 76 h 167"/>
                  <a:gd name="T6" fmla="*/ 28 w 258"/>
                  <a:gd name="T7" fmla="*/ 70 h 167"/>
                  <a:gd name="T8" fmla="*/ 32 w 258"/>
                  <a:gd name="T9" fmla="*/ 66 h 167"/>
                  <a:gd name="T10" fmla="*/ 34 w 258"/>
                  <a:gd name="T11" fmla="*/ 64 h 167"/>
                  <a:gd name="T12" fmla="*/ 40 w 258"/>
                  <a:gd name="T13" fmla="*/ 60 h 167"/>
                  <a:gd name="T14" fmla="*/ 54 w 258"/>
                  <a:gd name="T15" fmla="*/ 70 h 167"/>
                  <a:gd name="T16" fmla="*/ 60 w 258"/>
                  <a:gd name="T17" fmla="*/ 74 h 167"/>
                  <a:gd name="T18" fmla="*/ 62 w 258"/>
                  <a:gd name="T19" fmla="*/ 80 h 167"/>
                  <a:gd name="T20" fmla="*/ 60 w 258"/>
                  <a:gd name="T21" fmla="*/ 86 h 167"/>
                  <a:gd name="T22" fmla="*/ 80 w 258"/>
                  <a:gd name="T23" fmla="*/ 92 h 167"/>
                  <a:gd name="T24" fmla="*/ 84 w 258"/>
                  <a:gd name="T25" fmla="*/ 88 h 167"/>
                  <a:gd name="T26" fmla="*/ 92 w 258"/>
                  <a:gd name="T27" fmla="*/ 99 h 167"/>
                  <a:gd name="T28" fmla="*/ 98 w 258"/>
                  <a:gd name="T29" fmla="*/ 109 h 167"/>
                  <a:gd name="T30" fmla="*/ 122 w 258"/>
                  <a:gd name="T31" fmla="*/ 133 h 167"/>
                  <a:gd name="T32" fmla="*/ 144 w 258"/>
                  <a:gd name="T33" fmla="*/ 147 h 167"/>
                  <a:gd name="T34" fmla="*/ 156 w 258"/>
                  <a:gd name="T35" fmla="*/ 149 h 167"/>
                  <a:gd name="T36" fmla="*/ 158 w 258"/>
                  <a:gd name="T37" fmla="*/ 157 h 167"/>
                  <a:gd name="T38" fmla="*/ 168 w 258"/>
                  <a:gd name="T39" fmla="*/ 165 h 167"/>
                  <a:gd name="T40" fmla="*/ 176 w 258"/>
                  <a:gd name="T41" fmla="*/ 167 h 167"/>
                  <a:gd name="T42" fmla="*/ 182 w 258"/>
                  <a:gd name="T43" fmla="*/ 153 h 167"/>
                  <a:gd name="T44" fmla="*/ 186 w 258"/>
                  <a:gd name="T45" fmla="*/ 149 h 167"/>
                  <a:gd name="T46" fmla="*/ 182 w 258"/>
                  <a:gd name="T47" fmla="*/ 145 h 167"/>
                  <a:gd name="T48" fmla="*/ 182 w 258"/>
                  <a:gd name="T49" fmla="*/ 133 h 167"/>
                  <a:gd name="T50" fmla="*/ 176 w 258"/>
                  <a:gd name="T51" fmla="*/ 133 h 167"/>
                  <a:gd name="T52" fmla="*/ 172 w 258"/>
                  <a:gd name="T53" fmla="*/ 125 h 167"/>
                  <a:gd name="T54" fmla="*/ 178 w 258"/>
                  <a:gd name="T55" fmla="*/ 121 h 167"/>
                  <a:gd name="T56" fmla="*/ 188 w 258"/>
                  <a:gd name="T57" fmla="*/ 121 h 167"/>
                  <a:gd name="T58" fmla="*/ 194 w 258"/>
                  <a:gd name="T59" fmla="*/ 113 h 167"/>
                  <a:gd name="T60" fmla="*/ 200 w 258"/>
                  <a:gd name="T61" fmla="*/ 109 h 167"/>
                  <a:gd name="T62" fmla="*/ 200 w 258"/>
                  <a:gd name="T63" fmla="*/ 103 h 167"/>
                  <a:gd name="T64" fmla="*/ 204 w 258"/>
                  <a:gd name="T65" fmla="*/ 101 h 167"/>
                  <a:gd name="T66" fmla="*/ 216 w 258"/>
                  <a:gd name="T67" fmla="*/ 95 h 167"/>
                  <a:gd name="T68" fmla="*/ 220 w 258"/>
                  <a:gd name="T69" fmla="*/ 95 h 167"/>
                  <a:gd name="T70" fmla="*/ 220 w 258"/>
                  <a:gd name="T71" fmla="*/ 101 h 167"/>
                  <a:gd name="T72" fmla="*/ 218 w 258"/>
                  <a:gd name="T73" fmla="*/ 109 h 167"/>
                  <a:gd name="T74" fmla="*/ 230 w 258"/>
                  <a:gd name="T75" fmla="*/ 109 h 167"/>
                  <a:gd name="T76" fmla="*/ 240 w 258"/>
                  <a:gd name="T77" fmla="*/ 107 h 167"/>
                  <a:gd name="T78" fmla="*/ 244 w 258"/>
                  <a:gd name="T79" fmla="*/ 105 h 167"/>
                  <a:gd name="T80" fmla="*/ 250 w 258"/>
                  <a:gd name="T81" fmla="*/ 103 h 167"/>
                  <a:gd name="T82" fmla="*/ 258 w 258"/>
                  <a:gd name="T83" fmla="*/ 97 h 167"/>
                  <a:gd name="T84" fmla="*/ 248 w 258"/>
                  <a:gd name="T85" fmla="*/ 95 h 167"/>
                  <a:gd name="T86" fmla="*/ 238 w 258"/>
                  <a:gd name="T87" fmla="*/ 90 h 167"/>
                  <a:gd name="T88" fmla="*/ 234 w 258"/>
                  <a:gd name="T89" fmla="*/ 86 h 167"/>
                  <a:gd name="T90" fmla="*/ 230 w 258"/>
                  <a:gd name="T91" fmla="*/ 92 h 167"/>
                  <a:gd name="T92" fmla="*/ 220 w 258"/>
                  <a:gd name="T93" fmla="*/ 86 h 167"/>
                  <a:gd name="T94" fmla="*/ 214 w 258"/>
                  <a:gd name="T95" fmla="*/ 86 h 167"/>
                  <a:gd name="T96" fmla="*/ 228 w 258"/>
                  <a:gd name="T97" fmla="*/ 72 h 167"/>
                  <a:gd name="T98" fmla="*/ 222 w 258"/>
                  <a:gd name="T99" fmla="*/ 70 h 167"/>
                  <a:gd name="T100" fmla="*/ 216 w 258"/>
                  <a:gd name="T101" fmla="*/ 74 h 167"/>
                  <a:gd name="T102" fmla="*/ 202 w 258"/>
                  <a:gd name="T103" fmla="*/ 84 h 167"/>
                  <a:gd name="T104" fmla="*/ 194 w 258"/>
                  <a:gd name="T105" fmla="*/ 92 h 167"/>
                  <a:gd name="T106" fmla="*/ 164 w 258"/>
                  <a:gd name="T107" fmla="*/ 92 h 167"/>
                  <a:gd name="T108" fmla="*/ 152 w 258"/>
                  <a:gd name="T109" fmla="*/ 68 h 167"/>
                  <a:gd name="T110" fmla="*/ 150 w 258"/>
                  <a:gd name="T111" fmla="*/ 56 h 167"/>
                  <a:gd name="T112" fmla="*/ 130 w 258"/>
                  <a:gd name="T113" fmla="*/ 42 h 167"/>
                  <a:gd name="T114" fmla="*/ 2 w 258"/>
                  <a:gd name="T115" fmla="*/ 14 h 1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8"/>
                  <a:gd name="T175" fmla="*/ 0 h 167"/>
                  <a:gd name="T176" fmla="*/ 258 w 258"/>
                  <a:gd name="T177" fmla="*/ 167 h 1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8" h="167">
                    <a:moveTo>
                      <a:pt x="0" y="14"/>
                    </a:moveTo>
                    <a:lnTo>
                      <a:pt x="0" y="88"/>
                    </a:lnTo>
                    <a:lnTo>
                      <a:pt x="16" y="90"/>
                    </a:lnTo>
                    <a:lnTo>
                      <a:pt x="18" y="90"/>
                    </a:lnTo>
                    <a:lnTo>
                      <a:pt x="16" y="86"/>
                    </a:lnTo>
                    <a:lnTo>
                      <a:pt x="16" y="84"/>
                    </a:lnTo>
                    <a:lnTo>
                      <a:pt x="14" y="78"/>
                    </a:lnTo>
                    <a:lnTo>
                      <a:pt x="16" y="76"/>
                    </a:lnTo>
                    <a:lnTo>
                      <a:pt x="18" y="76"/>
                    </a:lnTo>
                    <a:lnTo>
                      <a:pt x="20" y="72"/>
                    </a:lnTo>
                    <a:lnTo>
                      <a:pt x="26" y="72"/>
                    </a:lnTo>
                    <a:lnTo>
                      <a:pt x="28" y="70"/>
                    </a:lnTo>
                    <a:lnTo>
                      <a:pt x="30" y="68"/>
                    </a:lnTo>
                    <a:lnTo>
                      <a:pt x="30" y="66"/>
                    </a:lnTo>
                    <a:lnTo>
                      <a:pt x="32" y="66"/>
                    </a:lnTo>
                    <a:lnTo>
                      <a:pt x="34" y="68"/>
                    </a:lnTo>
                    <a:lnTo>
                      <a:pt x="38" y="68"/>
                    </a:lnTo>
                    <a:lnTo>
                      <a:pt x="34" y="64"/>
                    </a:lnTo>
                    <a:lnTo>
                      <a:pt x="36" y="62"/>
                    </a:lnTo>
                    <a:lnTo>
                      <a:pt x="38" y="62"/>
                    </a:lnTo>
                    <a:lnTo>
                      <a:pt x="40" y="60"/>
                    </a:lnTo>
                    <a:lnTo>
                      <a:pt x="50" y="68"/>
                    </a:lnTo>
                    <a:lnTo>
                      <a:pt x="52" y="70"/>
                    </a:lnTo>
                    <a:lnTo>
                      <a:pt x="54" y="70"/>
                    </a:lnTo>
                    <a:lnTo>
                      <a:pt x="60" y="70"/>
                    </a:lnTo>
                    <a:lnTo>
                      <a:pt x="60" y="72"/>
                    </a:lnTo>
                    <a:lnTo>
                      <a:pt x="60" y="74"/>
                    </a:lnTo>
                    <a:lnTo>
                      <a:pt x="60" y="76"/>
                    </a:lnTo>
                    <a:lnTo>
                      <a:pt x="64" y="78"/>
                    </a:lnTo>
                    <a:lnTo>
                      <a:pt x="62" y="80"/>
                    </a:lnTo>
                    <a:lnTo>
                      <a:pt x="62" y="82"/>
                    </a:lnTo>
                    <a:lnTo>
                      <a:pt x="62" y="84"/>
                    </a:lnTo>
                    <a:lnTo>
                      <a:pt x="60" y="86"/>
                    </a:lnTo>
                    <a:lnTo>
                      <a:pt x="62" y="88"/>
                    </a:lnTo>
                    <a:lnTo>
                      <a:pt x="66" y="90"/>
                    </a:lnTo>
                    <a:lnTo>
                      <a:pt x="80" y="92"/>
                    </a:lnTo>
                    <a:lnTo>
                      <a:pt x="82" y="92"/>
                    </a:lnTo>
                    <a:lnTo>
                      <a:pt x="82" y="90"/>
                    </a:lnTo>
                    <a:lnTo>
                      <a:pt x="84" y="88"/>
                    </a:lnTo>
                    <a:lnTo>
                      <a:pt x="90" y="93"/>
                    </a:lnTo>
                    <a:lnTo>
                      <a:pt x="92" y="95"/>
                    </a:lnTo>
                    <a:lnTo>
                      <a:pt x="92" y="99"/>
                    </a:lnTo>
                    <a:lnTo>
                      <a:pt x="92" y="101"/>
                    </a:lnTo>
                    <a:lnTo>
                      <a:pt x="96" y="105"/>
                    </a:lnTo>
                    <a:lnTo>
                      <a:pt x="98" y="109"/>
                    </a:lnTo>
                    <a:lnTo>
                      <a:pt x="98" y="111"/>
                    </a:lnTo>
                    <a:lnTo>
                      <a:pt x="100" y="117"/>
                    </a:lnTo>
                    <a:lnTo>
                      <a:pt x="122" y="133"/>
                    </a:lnTo>
                    <a:lnTo>
                      <a:pt x="126" y="133"/>
                    </a:lnTo>
                    <a:lnTo>
                      <a:pt x="142" y="147"/>
                    </a:lnTo>
                    <a:lnTo>
                      <a:pt x="144" y="147"/>
                    </a:lnTo>
                    <a:lnTo>
                      <a:pt x="146" y="147"/>
                    </a:lnTo>
                    <a:lnTo>
                      <a:pt x="148" y="147"/>
                    </a:lnTo>
                    <a:lnTo>
                      <a:pt x="156" y="149"/>
                    </a:lnTo>
                    <a:lnTo>
                      <a:pt x="156" y="151"/>
                    </a:lnTo>
                    <a:lnTo>
                      <a:pt x="160" y="153"/>
                    </a:lnTo>
                    <a:lnTo>
                      <a:pt x="158" y="157"/>
                    </a:lnTo>
                    <a:lnTo>
                      <a:pt x="158" y="165"/>
                    </a:lnTo>
                    <a:lnTo>
                      <a:pt x="166" y="165"/>
                    </a:lnTo>
                    <a:lnTo>
                      <a:pt x="168" y="165"/>
                    </a:lnTo>
                    <a:lnTo>
                      <a:pt x="170" y="167"/>
                    </a:lnTo>
                    <a:lnTo>
                      <a:pt x="172" y="167"/>
                    </a:lnTo>
                    <a:lnTo>
                      <a:pt x="176" y="167"/>
                    </a:lnTo>
                    <a:lnTo>
                      <a:pt x="178" y="165"/>
                    </a:lnTo>
                    <a:lnTo>
                      <a:pt x="176" y="163"/>
                    </a:lnTo>
                    <a:lnTo>
                      <a:pt x="182" y="153"/>
                    </a:lnTo>
                    <a:lnTo>
                      <a:pt x="184" y="153"/>
                    </a:lnTo>
                    <a:lnTo>
                      <a:pt x="184" y="151"/>
                    </a:lnTo>
                    <a:lnTo>
                      <a:pt x="186" y="149"/>
                    </a:lnTo>
                    <a:lnTo>
                      <a:pt x="186" y="147"/>
                    </a:lnTo>
                    <a:lnTo>
                      <a:pt x="184" y="145"/>
                    </a:lnTo>
                    <a:lnTo>
                      <a:pt x="182" y="145"/>
                    </a:lnTo>
                    <a:lnTo>
                      <a:pt x="180" y="139"/>
                    </a:lnTo>
                    <a:lnTo>
                      <a:pt x="182" y="135"/>
                    </a:lnTo>
                    <a:lnTo>
                      <a:pt x="182" y="133"/>
                    </a:lnTo>
                    <a:lnTo>
                      <a:pt x="180" y="133"/>
                    </a:lnTo>
                    <a:lnTo>
                      <a:pt x="178" y="133"/>
                    </a:lnTo>
                    <a:lnTo>
                      <a:pt x="176" y="133"/>
                    </a:lnTo>
                    <a:lnTo>
                      <a:pt x="174" y="131"/>
                    </a:lnTo>
                    <a:lnTo>
                      <a:pt x="170" y="127"/>
                    </a:lnTo>
                    <a:lnTo>
                      <a:pt x="172" y="125"/>
                    </a:lnTo>
                    <a:lnTo>
                      <a:pt x="172" y="123"/>
                    </a:lnTo>
                    <a:lnTo>
                      <a:pt x="174" y="121"/>
                    </a:lnTo>
                    <a:lnTo>
                      <a:pt x="178" y="121"/>
                    </a:lnTo>
                    <a:lnTo>
                      <a:pt x="180" y="123"/>
                    </a:lnTo>
                    <a:lnTo>
                      <a:pt x="186" y="123"/>
                    </a:lnTo>
                    <a:lnTo>
                      <a:pt x="188" y="121"/>
                    </a:lnTo>
                    <a:lnTo>
                      <a:pt x="192" y="115"/>
                    </a:lnTo>
                    <a:lnTo>
                      <a:pt x="192" y="113"/>
                    </a:lnTo>
                    <a:lnTo>
                      <a:pt x="194" y="113"/>
                    </a:lnTo>
                    <a:lnTo>
                      <a:pt x="198" y="111"/>
                    </a:lnTo>
                    <a:lnTo>
                      <a:pt x="200" y="111"/>
                    </a:lnTo>
                    <a:lnTo>
                      <a:pt x="200" y="109"/>
                    </a:lnTo>
                    <a:lnTo>
                      <a:pt x="200" y="105"/>
                    </a:lnTo>
                    <a:lnTo>
                      <a:pt x="198" y="103"/>
                    </a:lnTo>
                    <a:lnTo>
                      <a:pt x="200" y="103"/>
                    </a:lnTo>
                    <a:lnTo>
                      <a:pt x="200" y="101"/>
                    </a:lnTo>
                    <a:lnTo>
                      <a:pt x="202" y="99"/>
                    </a:lnTo>
                    <a:lnTo>
                      <a:pt x="204" y="101"/>
                    </a:lnTo>
                    <a:lnTo>
                      <a:pt x="206" y="101"/>
                    </a:lnTo>
                    <a:lnTo>
                      <a:pt x="214" y="97"/>
                    </a:lnTo>
                    <a:lnTo>
                      <a:pt x="216" y="95"/>
                    </a:lnTo>
                    <a:lnTo>
                      <a:pt x="218" y="93"/>
                    </a:lnTo>
                    <a:lnTo>
                      <a:pt x="220" y="93"/>
                    </a:lnTo>
                    <a:lnTo>
                      <a:pt x="220" y="95"/>
                    </a:lnTo>
                    <a:lnTo>
                      <a:pt x="220" y="97"/>
                    </a:lnTo>
                    <a:lnTo>
                      <a:pt x="222" y="99"/>
                    </a:lnTo>
                    <a:lnTo>
                      <a:pt x="220" y="101"/>
                    </a:lnTo>
                    <a:lnTo>
                      <a:pt x="218" y="101"/>
                    </a:lnTo>
                    <a:lnTo>
                      <a:pt x="216" y="103"/>
                    </a:lnTo>
                    <a:lnTo>
                      <a:pt x="218" y="109"/>
                    </a:lnTo>
                    <a:lnTo>
                      <a:pt x="222" y="109"/>
                    </a:lnTo>
                    <a:lnTo>
                      <a:pt x="224" y="109"/>
                    </a:lnTo>
                    <a:lnTo>
                      <a:pt x="230" y="109"/>
                    </a:lnTo>
                    <a:lnTo>
                      <a:pt x="234" y="109"/>
                    </a:lnTo>
                    <a:lnTo>
                      <a:pt x="238" y="109"/>
                    </a:lnTo>
                    <a:lnTo>
                      <a:pt x="240" y="107"/>
                    </a:lnTo>
                    <a:lnTo>
                      <a:pt x="240" y="105"/>
                    </a:lnTo>
                    <a:lnTo>
                      <a:pt x="242" y="105"/>
                    </a:lnTo>
                    <a:lnTo>
                      <a:pt x="244" y="105"/>
                    </a:lnTo>
                    <a:lnTo>
                      <a:pt x="246" y="103"/>
                    </a:lnTo>
                    <a:lnTo>
                      <a:pt x="248" y="103"/>
                    </a:lnTo>
                    <a:lnTo>
                      <a:pt x="250" y="103"/>
                    </a:lnTo>
                    <a:lnTo>
                      <a:pt x="252" y="101"/>
                    </a:lnTo>
                    <a:lnTo>
                      <a:pt x="256" y="99"/>
                    </a:lnTo>
                    <a:lnTo>
                      <a:pt x="258" y="97"/>
                    </a:lnTo>
                    <a:lnTo>
                      <a:pt x="256" y="97"/>
                    </a:lnTo>
                    <a:lnTo>
                      <a:pt x="254" y="97"/>
                    </a:lnTo>
                    <a:lnTo>
                      <a:pt x="248" y="95"/>
                    </a:lnTo>
                    <a:lnTo>
                      <a:pt x="246" y="93"/>
                    </a:lnTo>
                    <a:lnTo>
                      <a:pt x="244" y="93"/>
                    </a:lnTo>
                    <a:lnTo>
                      <a:pt x="238" y="90"/>
                    </a:lnTo>
                    <a:lnTo>
                      <a:pt x="238" y="88"/>
                    </a:lnTo>
                    <a:lnTo>
                      <a:pt x="236" y="86"/>
                    </a:lnTo>
                    <a:lnTo>
                      <a:pt x="234" y="86"/>
                    </a:lnTo>
                    <a:lnTo>
                      <a:pt x="234" y="90"/>
                    </a:lnTo>
                    <a:lnTo>
                      <a:pt x="232" y="90"/>
                    </a:lnTo>
                    <a:lnTo>
                      <a:pt x="230" y="92"/>
                    </a:lnTo>
                    <a:lnTo>
                      <a:pt x="228" y="92"/>
                    </a:lnTo>
                    <a:lnTo>
                      <a:pt x="222" y="90"/>
                    </a:lnTo>
                    <a:lnTo>
                      <a:pt x="220" y="86"/>
                    </a:lnTo>
                    <a:lnTo>
                      <a:pt x="218" y="88"/>
                    </a:lnTo>
                    <a:lnTo>
                      <a:pt x="216" y="86"/>
                    </a:lnTo>
                    <a:lnTo>
                      <a:pt x="214" y="86"/>
                    </a:lnTo>
                    <a:lnTo>
                      <a:pt x="214" y="82"/>
                    </a:lnTo>
                    <a:lnTo>
                      <a:pt x="224" y="74"/>
                    </a:lnTo>
                    <a:lnTo>
                      <a:pt x="228" y="72"/>
                    </a:lnTo>
                    <a:lnTo>
                      <a:pt x="228" y="70"/>
                    </a:lnTo>
                    <a:lnTo>
                      <a:pt x="224" y="68"/>
                    </a:lnTo>
                    <a:lnTo>
                      <a:pt x="222" y="70"/>
                    </a:lnTo>
                    <a:lnTo>
                      <a:pt x="220" y="74"/>
                    </a:lnTo>
                    <a:lnTo>
                      <a:pt x="218" y="74"/>
                    </a:lnTo>
                    <a:lnTo>
                      <a:pt x="216" y="74"/>
                    </a:lnTo>
                    <a:lnTo>
                      <a:pt x="214" y="78"/>
                    </a:lnTo>
                    <a:lnTo>
                      <a:pt x="212" y="80"/>
                    </a:lnTo>
                    <a:lnTo>
                      <a:pt x="202" y="84"/>
                    </a:lnTo>
                    <a:lnTo>
                      <a:pt x="200" y="86"/>
                    </a:lnTo>
                    <a:lnTo>
                      <a:pt x="196" y="88"/>
                    </a:lnTo>
                    <a:lnTo>
                      <a:pt x="194" y="92"/>
                    </a:lnTo>
                    <a:lnTo>
                      <a:pt x="192" y="93"/>
                    </a:lnTo>
                    <a:lnTo>
                      <a:pt x="178" y="90"/>
                    </a:lnTo>
                    <a:lnTo>
                      <a:pt x="164" y="92"/>
                    </a:lnTo>
                    <a:lnTo>
                      <a:pt x="160" y="78"/>
                    </a:lnTo>
                    <a:lnTo>
                      <a:pt x="152" y="76"/>
                    </a:lnTo>
                    <a:lnTo>
                      <a:pt x="152" y="68"/>
                    </a:lnTo>
                    <a:lnTo>
                      <a:pt x="154" y="68"/>
                    </a:lnTo>
                    <a:lnTo>
                      <a:pt x="154" y="56"/>
                    </a:lnTo>
                    <a:lnTo>
                      <a:pt x="150" y="56"/>
                    </a:lnTo>
                    <a:lnTo>
                      <a:pt x="146" y="48"/>
                    </a:lnTo>
                    <a:lnTo>
                      <a:pt x="134" y="40"/>
                    </a:lnTo>
                    <a:lnTo>
                      <a:pt x="130" y="42"/>
                    </a:lnTo>
                    <a:lnTo>
                      <a:pt x="90" y="44"/>
                    </a:lnTo>
                    <a:lnTo>
                      <a:pt x="38" y="0"/>
                    </a:lnTo>
                    <a:lnTo>
                      <a:pt x="2" y="14"/>
                    </a:lnTo>
                  </a:path>
                </a:pathLst>
              </a:custGeom>
              <a:solidFill>
                <a:schemeClr val="tx2"/>
              </a:solidFill>
              <a:ln w="3175">
                <a:solidFill>
                  <a:schemeClr val="bg1"/>
                </a:solidFill>
                <a:round/>
                <a:headEnd/>
                <a:tailEnd/>
              </a:ln>
            </p:spPr>
            <p:txBody>
              <a:bodyPr/>
              <a:lstStyle/>
              <a:p>
                <a:endParaRPr lang="fr-FR" dirty="0"/>
              </a:p>
            </p:txBody>
          </p:sp>
          <p:sp>
            <p:nvSpPr>
              <p:cNvPr id="60448" name="Freeform 833"/>
              <p:cNvSpPr>
                <a:spLocks/>
              </p:cNvSpPr>
              <p:nvPr/>
            </p:nvSpPr>
            <p:spPr bwMode="auto">
              <a:xfrm>
                <a:off x="1720" y="1495"/>
                <a:ext cx="10" cy="8"/>
              </a:xfrm>
              <a:custGeom>
                <a:avLst/>
                <a:gdLst>
                  <a:gd name="T0" fmla="*/ 0 w 10"/>
                  <a:gd name="T1" fmla="*/ 0 h 8"/>
                  <a:gd name="T2" fmla="*/ 2 w 10"/>
                  <a:gd name="T3" fmla="*/ 2 h 8"/>
                  <a:gd name="T4" fmla="*/ 6 w 10"/>
                  <a:gd name="T5" fmla="*/ 2 h 8"/>
                  <a:gd name="T6" fmla="*/ 10 w 10"/>
                  <a:gd name="T7" fmla="*/ 6 h 8"/>
                  <a:gd name="T8" fmla="*/ 8 w 10"/>
                  <a:gd name="T9" fmla="*/ 6 h 8"/>
                  <a:gd name="T10" fmla="*/ 6 w 10"/>
                  <a:gd name="T11" fmla="*/ 8 h 8"/>
                  <a:gd name="T12" fmla="*/ 2 w 10"/>
                  <a:gd name="T13" fmla="*/ 6 h 8"/>
                  <a:gd name="T14" fmla="*/ 0 w 10"/>
                  <a:gd name="T15" fmla="*/ 4 h 8"/>
                  <a:gd name="T16" fmla="*/ 0 w 10"/>
                  <a:gd name="T17" fmla="*/ 2 h 8"/>
                  <a:gd name="T18" fmla="*/ 0 w 10"/>
                  <a:gd name="T19" fmla="*/ 2 h 8"/>
                  <a:gd name="T20" fmla="*/ 0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0" y="0"/>
                    </a:moveTo>
                    <a:lnTo>
                      <a:pt x="2" y="2"/>
                    </a:lnTo>
                    <a:lnTo>
                      <a:pt x="6" y="2"/>
                    </a:lnTo>
                    <a:lnTo>
                      <a:pt x="10" y="6"/>
                    </a:lnTo>
                    <a:lnTo>
                      <a:pt x="8" y="6"/>
                    </a:lnTo>
                    <a:lnTo>
                      <a:pt x="6" y="8"/>
                    </a:lnTo>
                    <a:lnTo>
                      <a:pt x="2" y="6"/>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49" name="Freeform 834"/>
              <p:cNvSpPr>
                <a:spLocks/>
              </p:cNvSpPr>
              <p:nvPr/>
            </p:nvSpPr>
            <p:spPr bwMode="auto">
              <a:xfrm>
                <a:off x="1720" y="1495"/>
                <a:ext cx="10" cy="8"/>
              </a:xfrm>
              <a:custGeom>
                <a:avLst/>
                <a:gdLst>
                  <a:gd name="T0" fmla="*/ 0 w 10"/>
                  <a:gd name="T1" fmla="*/ 0 h 8"/>
                  <a:gd name="T2" fmla="*/ 2 w 10"/>
                  <a:gd name="T3" fmla="*/ 2 h 8"/>
                  <a:gd name="T4" fmla="*/ 6 w 10"/>
                  <a:gd name="T5" fmla="*/ 2 h 8"/>
                  <a:gd name="T6" fmla="*/ 10 w 10"/>
                  <a:gd name="T7" fmla="*/ 6 h 8"/>
                  <a:gd name="T8" fmla="*/ 8 w 10"/>
                  <a:gd name="T9" fmla="*/ 6 h 8"/>
                  <a:gd name="T10" fmla="*/ 6 w 10"/>
                  <a:gd name="T11" fmla="*/ 8 h 8"/>
                  <a:gd name="T12" fmla="*/ 2 w 10"/>
                  <a:gd name="T13" fmla="*/ 6 h 8"/>
                  <a:gd name="T14" fmla="*/ 0 w 10"/>
                  <a:gd name="T15" fmla="*/ 4 h 8"/>
                  <a:gd name="T16" fmla="*/ 0 w 10"/>
                  <a:gd name="T17" fmla="*/ 2 h 8"/>
                  <a:gd name="T18" fmla="*/ 0 w 10"/>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8"/>
                  <a:gd name="T32" fmla="*/ 10 w 1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8">
                    <a:moveTo>
                      <a:pt x="0" y="0"/>
                    </a:moveTo>
                    <a:lnTo>
                      <a:pt x="2" y="2"/>
                    </a:lnTo>
                    <a:lnTo>
                      <a:pt x="6" y="2"/>
                    </a:lnTo>
                    <a:lnTo>
                      <a:pt x="10" y="6"/>
                    </a:lnTo>
                    <a:lnTo>
                      <a:pt x="8" y="6"/>
                    </a:lnTo>
                    <a:lnTo>
                      <a:pt x="6" y="8"/>
                    </a:lnTo>
                    <a:lnTo>
                      <a:pt x="2"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60450" name="Freeform 835"/>
              <p:cNvSpPr>
                <a:spLocks/>
              </p:cNvSpPr>
              <p:nvPr/>
            </p:nvSpPr>
            <p:spPr bwMode="auto">
              <a:xfrm>
                <a:off x="3118" y="1971"/>
                <a:ext cx="92" cy="58"/>
              </a:xfrm>
              <a:custGeom>
                <a:avLst/>
                <a:gdLst>
                  <a:gd name="T0" fmla="*/ 8 w 92"/>
                  <a:gd name="T1" fmla="*/ 56 h 58"/>
                  <a:gd name="T2" fmla="*/ 6 w 92"/>
                  <a:gd name="T3" fmla="*/ 44 h 58"/>
                  <a:gd name="T4" fmla="*/ 0 w 92"/>
                  <a:gd name="T5" fmla="*/ 38 h 58"/>
                  <a:gd name="T6" fmla="*/ 0 w 92"/>
                  <a:gd name="T7" fmla="*/ 32 h 58"/>
                  <a:gd name="T8" fmla="*/ 2 w 92"/>
                  <a:gd name="T9" fmla="*/ 24 h 58"/>
                  <a:gd name="T10" fmla="*/ 6 w 92"/>
                  <a:gd name="T11" fmla="*/ 22 h 58"/>
                  <a:gd name="T12" fmla="*/ 0 w 92"/>
                  <a:gd name="T13" fmla="*/ 14 h 58"/>
                  <a:gd name="T14" fmla="*/ 0 w 92"/>
                  <a:gd name="T15" fmla="*/ 2 h 58"/>
                  <a:gd name="T16" fmla="*/ 4 w 92"/>
                  <a:gd name="T17" fmla="*/ 0 h 58"/>
                  <a:gd name="T18" fmla="*/ 8 w 92"/>
                  <a:gd name="T19" fmla="*/ 0 h 58"/>
                  <a:gd name="T20" fmla="*/ 6 w 92"/>
                  <a:gd name="T21" fmla="*/ 4 h 58"/>
                  <a:gd name="T22" fmla="*/ 8 w 92"/>
                  <a:gd name="T23" fmla="*/ 8 h 58"/>
                  <a:gd name="T24" fmla="*/ 44 w 92"/>
                  <a:gd name="T25" fmla="*/ 10 h 58"/>
                  <a:gd name="T26" fmla="*/ 68 w 92"/>
                  <a:gd name="T27" fmla="*/ 0 h 58"/>
                  <a:gd name="T28" fmla="*/ 72 w 92"/>
                  <a:gd name="T29" fmla="*/ 0 h 58"/>
                  <a:gd name="T30" fmla="*/ 74 w 92"/>
                  <a:gd name="T31" fmla="*/ 2 h 58"/>
                  <a:gd name="T32" fmla="*/ 82 w 92"/>
                  <a:gd name="T33" fmla="*/ 4 h 58"/>
                  <a:gd name="T34" fmla="*/ 88 w 92"/>
                  <a:gd name="T35" fmla="*/ 8 h 58"/>
                  <a:gd name="T36" fmla="*/ 92 w 92"/>
                  <a:gd name="T37" fmla="*/ 8 h 58"/>
                  <a:gd name="T38" fmla="*/ 92 w 92"/>
                  <a:gd name="T39" fmla="*/ 12 h 58"/>
                  <a:gd name="T40" fmla="*/ 90 w 92"/>
                  <a:gd name="T41" fmla="*/ 16 h 58"/>
                  <a:gd name="T42" fmla="*/ 86 w 92"/>
                  <a:gd name="T43" fmla="*/ 16 h 58"/>
                  <a:gd name="T44" fmla="*/ 82 w 92"/>
                  <a:gd name="T45" fmla="*/ 20 h 58"/>
                  <a:gd name="T46" fmla="*/ 82 w 92"/>
                  <a:gd name="T47" fmla="*/ 28 h 58"/>
                  <a:gd name="T48" fmla="*/ 80 w 92"/>
                  <a:gd name="T49" fmla="*/ 30 h 58"/>
                  <a:gd name="T50" fmla="*/ 80 w 92"/>
                  <a:gd name="T51" fmla="*/ 32 h 58"/>
                  <a:gd name="T52" fmla="*/ 76 w 92"/>
                  <a:gd name="T53" fmla="*/ 34 h 58"/>
                  <a:gd name="T54" fmla="*/ 78 w 92"/>
                  <a:gd name="T55" fmla="*/ 36 h 58"/>
                  <a:gd name="T56" fmla="*/ 84 w 92"/>
                  <a:gd name="T57" fmla="*/ 44 h 58"/>
                  <a:gd name="T58" fmla="*/ 84 w 92"/>
                  <a:gd name="T59" fmla="*/ 46 h 58"/>
                  <a:gd name="T60" fmla="*/ 82 w 92"/>
                  <a:gd name="T61" fmla="*/ 46 h 58"/>
                  <a:gd name="T62" fmla="*/ 76 w 92"/>
                  <a:gd name="T63" fmla="*/ 46 h 58"/>
                  <a:gd name="T64" fmla="*/ 70 w 92"/>
                  <a:gd name="T65" fmla="*/ 44 h 58"/>
                  <a:gd name="T66" fmla="*/ 60 w 92"/>
                  <a:gd name="T67" fmla="*/ 46 h 58"/>
                  <a:gd name="T68" fmla="*/ 58 w 92"/>
                  <a:gd name="T69" fmla="*/ 48 h 58"/>
                  <a:gd name="T70" fmla="*/ 56 w 92"/>
                  <a:gd name="T71" fmla="*/ 48 h 58"/>
                  <a:gd name="T72" fmla="*/ 54 w 92"/>
                  <a:gd name="T73" fmla="*/ 54 h 58"/>
                  <a:gd name="T74" fmla="*/ 50 w 92"/>
                  <a:gd name="T75" fmla="*/ 58 h 58"/>
                  <a:gd name="T76" fmla="*/ 46 w 92"/>
                  <a:gd name="T77" fmla="*/ 58 h 58"/>
                  <a:gd name="T78" fmla="*/ 36 w 92"/>
                  <a:gd name="T79" fmla="*/ 56 h 58"/>
                  <a:gd name="T80" fmla="*/ 34 w 92"/>
                  <a:gd name="T81" fmla="*/ 52 h 58"/>
                  <a:gd name="T82" fmla="*/ 10 w 92"/>
                  <a:gd name="T83" fmla="*/ 56 h 58"/>
                  <a:gd name="T84" fmla="*/ 8 w 92"/>
                  <a:gd name="T85" fmla="*/ 56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
                  <a:gd name="T130" fmla="*/ 0 h 58"/>
                  <a:gd name="T131" fmla="*/ 92 w 92"/>
                  <a:gd name="T132" fmla="*/ 58 h 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 h="58">
                    <a:moveTo>
                      <a:pt x="8" y="56"/>
                    </a:moveTo>
                    <a:lnTo>
                      <a:pt x="6" y="44"/>
                    </a:lnTo>
                    <a:lnTo>
                      <a:pt x="0" y="38"/>
                    </a:lnTo>
                    <a:lnTo>
                      <a:pt x="0" y="32"/>
                    </a:lnTo>
                    <a:lnTo>
                      <a:pt x="2" y="24"/>
                    </a:lnTo>
                    <a:lnTo>
                      <a:pt x="6" y="22"/>
                    </a:lnTo>
                    <a:lnTo>
                      <a:pt x="0" y="14"/>
                    </a:lnTo>
                    <a:lnTo>
                      <a:pt x="0" y="2"/>
                    </a:lnTo>
                    <a:lnTo>
                      <a:pt x="4" y="0"/>
                    </a:lnTo>
                    <a:lnTo>
                      <a:pt x="8" y="0"/>
                    </a:lnTo>
                    <a:lnTo>
                      <a:pt x="6" y="4"/>
                    </a:lnTo>
                    <a:lnTo>
                      <a:pt x="8" y="8"/>
                    </a:lnTo>
                    <a:lnTo>
                      <a:pt x="44" y="10"/>
                    </a:lnTo>
                    <a:lnTo>
                      <a:pt x="68" y="0"/>
                    </a:lnTo>
                    <a:lnTo>
                      <a:pt x="72" y="0"/>
                    </a:lnTo>
                    <a:lnTo>
                      <a:pt x="74" y="2"/>
                    </a:lnTo>
                    <a:lnTo>
                      <a:pt x="82" y="4"/>
                    </a:lnTo>
                    <a:lnTo>
                      <a:pt x="88" y="8"/>
                    </a:lnTo>
                    <a:lnTo>
                      <a:pt x="92" y="8"/>
                    </a:lnTo>
                    <a:lnTo>
                      <a:pt x="92" y="12"/>
                    </a:lnTo>
                    <a:lnTo>
                      <a:pt x="90" y="16"/>
                    </a:lnTo>
                    <a:lnTo>
                      <a:pt x="86" y="16"/>
                    </a:lnTo>
                    <a:lnTo>
                      <a:pt x="82" y="20"/>
                    </a:lnTo>
                    <a:lnTo>
                      <a:pt x="82" y="28"/>
                    </a:lnTo>
                    <a:lnTo>
                      <a:pt x="80" y="30"/>
                    </a:lnTo>
                    <a:lnTo>
                      <a:pt x="80" y="32"/>
                    </a:lnTo>
                    <a:lnTo>
                      <a:pt x="76" y="34"/>
                    </a:lnTo>
                    <a:lnTo>
                      <a:pt x="78" y="36"/>
                    </a:lnTo>
                    <a:lnTo>
                      <a:pt x="84" y="44"/>
                    </a:lnTo>
                    <a:lnTo>
                      <a:pt x="84" y="46"/>
                    </a:lnTo>
                    <a:lnTo>
                      <a:pt x="82" y="46"/>
                    </a:lnTo>
                    <a:lnTo>
                      <a:pt x="76" y="46"/>
                    </a:lnTo>
                    <a:lnTo>
                      <a:pt x="70" y="44"/>
                    </a:lnTo>
                    <a:lnTo>
                      <a:pt x="60" y="46"/>
                    </a:lnTo>
                    <a:lnTo>
                      <a:pt x="58" y="48"/>
                    </a:lnTo>
                    <a:lnTo>
                      <a:pt x="56" y="48"/>
                    </a:lnTo>
                    <a:lnTo>
                      <a:pt x="54" y="54"/>
                    </a:lnTo>
                    <a:lnTo>
                      <a:pt x="50" y="58"/>
                    </a:lnTo>
                    <a:lnTo>
                      <a:pt x="46" y="58"/>
                    </a:lnTo>
                    <a:lnTo>
                      <a:pt x="36" y="56"/>
                    </a:lnTo>
                    <a:lnTo>
                      <a:pt x="34" y="52"/>
                    </a:lnTo>
                    <a:lnTo>
                      <a:pt x="10" y="56"/>
                    </a:lnTo>
                    <a:lnTo>
                      <a:pt x="8" y="56"/>
                    </a:lnTo>
                    <a:close/>
                  </a:path>
                </a:pathLst>
              </a:custGeom>
              <a:solidFill>
                <a:schemeClr val="tx2"/>
              </a:solidFill>
              <a:ln w="3175">
                <a:solidFill>
                  <a:schemeClr val="bg1"/>
                </a:solidFill>
                <a:round/>
                <a:headEnd/>
                <a:tailEnd/>
              </a:ln>
            </p:spPr>
            <p:txBody>
              <a:bodyPr/>
              <a:lstStyle/>
              <a:p>
                <a:endParaRPr lang="fr-FR" dirty="0"/>
              </a:p>
            </p:txBody>
          </p:sp>
          <p:sp>
            <p:nvSpPr>
              <p:cNvPr id="60451" name="Freeform 836"/>
              <p:cNvSpPr>
                <a:spLocks/>
              </p:cNvSpPr>
              <p:nvPr/>
            </p:nvSpPr>
            <p:spPr bwMode="auto">
              <a:xfrm>
                <a:off x="3118" y="1971"/>
                <a:ext cx="92" cy="58"/>
              </a:xfrm>
              <a:custGeom>
                <a:avLst/>
                <a:gdLst>
                  <a:gd name="T0" fmla="*/ 8 w 92"/>
                  <a:gd name="T1" fmla="*/ 56 h 58"/>
                  <a:gd name="T2" fmla="*/ 6 w 92"/>
                  <a:gd name="T3" fmla="*/ 44 h 58"/>
                  <a:gd name="T4" fmla="*/ 0 w 92"/>
                  <a:gd name="T5" fmla="*/ 38 h 58"/>
                  <a:gd name="T6" fmla="*/ 0 w 92"/>
                  <a:gd name="T7" fmla="*/ 32 h 58"/>
                  <a:gd name="T8" fmla="*/ 2 w 92"/>
                  <a:gd name="T9" fmla="*/ 24 h 58"/>
                  <a:gd name="T10" fmla="*/ 6 w 92"/>
                  <a:gd name="T11" fmla="*/ 22 h 58"/>
                  <a:gd name="T12" fmla="*/ 0 w 92"/>
                  <a:gd name="T13" fmla="*/ 14 h 58"/>
                  <a:gd name="T14" fmla="*/ 0 w 92"/>
                  <a:gd name="T15" fmla="*/ 2 h 58"/>
                  <a:gd name="T16" fmla="*/ 4 w 92"/>
                  <a:gd name="T17" fmla="*/ 0 h 58"/>
                  <a:gd name="T18" fmla="*/ 8 w 92"/>
                  <a:gd name="T19" fmla="*/ 0 h 58"/>
                  <a:gd name="T20" fmla="*/ 6 w 92"/>
                  <a:gd name="T21" fmla="*/ 4 h 58"/>
                  <a:gd name="T22" fmla="*/ 8 w 92"/>
                  <a:gd name="T23" fmla="*/ 8 h 58"/>
                  <a:gd name="T24" fmla="*/ 44 w 92"/>
                  <a:gd name="T25" fmla="*/ 10 h 58"/>
                  <a:gd name="T26" fmla="*/ 68 w 92"/>
                  <a:gd name="T27" fmla="*/ 0 h 58"/>
                  <a:gd name="T28" fmla="*/ 72 w 92"/>
                  <a:gd name="T29" fmla="*/ 0 h 58"/>
                  <a:gd name="T30" fmla="*/ 74 w 92"/>
                  <a:gd name="T31" fmla="*/ 2 h 58"/>
                  <a:gd name="T32" fmla="*/ 82 w 92"/>
                  <a:gd name="T33" fmla="*/ 4 h 58"/>
                  <a:gd name="T34" fmla="*/ 88 w 92"/>
                  <a:gd name="T35" fmla="*/ 8 h 58"/>
                  <a:gd name="T36" fmla="*/ 92 w 92"/>
                  <a:gd name="T37" fmla="*/ 8 h 58"/>
                  <a:gd name="T38" fmla="*/ 92 w 92"/>
                  <a:gd name="T39" fmla="*/ 12 h 58"/>
                  <a:gd name="T40" fmla="*/ 90 w 92"/>
                  <a:gd name="T41" fmla="*/ 16 h 58"/>
                  <a:gd name="T42" fmla="*/ 86 w 92"/>
                  <a:gd name="T43" fmla="*/ 16 h 58"/>
                  <a:gd name="T44" fmla="*/ 82 w 92"/>
                  <a:gd name="T45" fmla="*/ 20 h 58"/>
                  <a:gd name="T46" fmla="*/ 82 w 92"/>
                  <a:gd name="T47" fmla="*/ 28 h 58"/>
                  <a:gd name="T48" fmla="*/ 80 w 92"/>
                  <a:gd name="T49" fmla="*/ 30 h 58"/>
                  <a:gd name="T50" fmla="*/ 80 w 92"/>
                  <a:gd name="T51" fmla="*/ 32 h 58"/>
                  <a:gd name="T52" fmla="*/ 76 w 92"/>
                  <a:gd name="T53" fmla="*/ 34 h 58"/>
                  <a:gd name="T54" fmla="*/ 78 w 92"/>
                  <a:gd name="T55" fmla="*/ 36 h 58"/>
                  <a:gd name="T56" fmla="*/ 84 w 92"/>
                  <a:gd name="T57" fmla="*/ 44 h 58"/>
                  <a:gd name="T58" fmla="*/ 84 w 92"/>
                  <a:gd name="T59" fmla="*/ 46 h 58"/>
                  <a:gd name="T60" fmla="*/ 82 w 92"/>
                  <a:gd name="T61" fmla="*/ 46 h 58"/>
                  <a:gd name="T62" fmla="*/ 76 w 92"/>
                  <a:gd name="T63" fmla="*/ 46 h 58"/>
                  <a:gd name="T64" fmla="*/ 70 w 92"/>
                  <a:gd name="T65" fmla="*/ 44 h 58"/>
                  <a:gd name="T66" fmla="*/ 60 w 92"/>
                  <a:gd name="T67" fmla="*/ 46 h 58"/>
                  <a:gd name="T68" fmla="*/ 58 w 92"/>
                  <a:gd name="T69" fmla="*/ 48 h 58"/>
                  <a:gd name="T70" fmla="*/ 56 w 92"/>
                  <a:gd name="T71" fmla="*/ 48 h 58"/>
                  <a:gd name="T72" fmla="*/ 54 w 92"/>
                  <a:gd name="T73" fmla="*/ 54 h 58"/>
                  <a:gd name="T74" fmla="*/ 50 w 92"/>
                  <a:gd name="T75" fmla="*/ 58 h 58"/>
                  <a:gd name="T76" fmla="*/ 46 w 92"/>
                  <a:gd name="T77" fmla="*/ 58 h 58"/>
                  <a:gd name="T78" fmla="*/ 36 w 92"/>
                  <a:gd name="T79" fmla="*/ 56 h 58"/>
                  <a:gd name="T80" fmla="*/ 34 w 92"/>
                  <a:gd name="T81" fmla="*/ 52 h 58"/>
                  <a:gd name="T82" fmla="*/ 10 w 92"/>
                  <a:gd name="T83" fmla="*/ 56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58"/>
                  <a:gd name="T128" fmla="*/ 92 w 92"/>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58">
                    <a:moveTo>
                      <a:pt x="8" y="56"/>
                    </a:moveTo>
                    <a:lnTo>
                      <a:pt x="6" y="44"/>
                    </a:lnTo>
                    <a:lnTo>
                      <a:pt x="0" y="38"/>
                    </a:lnTo>
                    <a:lnTo>
                      <a:pt x="0" y="32"/>
                    </a:lnTo>
                    <a:lnTo>
                      <a:pt x="2" y="24"/>
                    </a:lnTo>
                    <a:lnTo>
                      <a:pt x="6" y="22"/>
                    </a:lnTo>
                    <a:lnTo>
                      <a:pt x="0" y="14"/>
                    </a:lnTo>
                    <a:lnTo>
                      <a:pt x="0" y="2"/>
                    </a:lnTo>
                    <a:lnTo>
                      <a:pt x="4" y="0"/>
                    </a:lnTo>
                    <a:lnTo>
                      <a:pt x="8" y="0"/>
                    </a:lnTo>
                    <a:lnTo>
                      <a:pt x="6" y="4"/>
                    </a:lnTo>
                    <a:lnTo>
                      <a:pt x="8" y="8"/>
                    </a:lnTo>
                    <a:lnTo>
                      <a:pt x="44" y="10"/>
                    </a:lnTo>
                    <a:lnTo>
                      <a:pt x="68" y="0"/>
                    </a:lnTo>
                    <a:lnTo>
                      <a:pt x="72" y="0"/>
                    </a:lnTo>
                    <a:lnTo>
                      <a:pt x="74" y="2"/>
                    </a:lnTo>
                    <a:lnTo>
                      <a:pt x="82" y="4"/>
                    </a:lnTo>
                    <a:lnTo>
                      <a:pt x="88" y="8"/>
                    </a:lnTo>
                    <a:lnTo>
                      <a:pt x="92" y="8"/>
                    </a:lnTo>
                    <a:lnTo>
                      <a:pt x="92" y="12"/>
                    </a:lnTo>
                    <a:lnTo>
                      <a:pt x="90" y="16"/>
                    </a:lnTo>
                    <a:lnTo>
                      <a:pt x="86" y="16"/>
                    </a:lnTo>
                    <a:lnTo>
                      <a:pt x="82" y="20"/>
                    </a:lnTo>
                    <a:lnTo>
                      <a:pt x="82" y="28"/>
                    </a:lnTo>
                    <a:lnTo>
                      <a:pt x="80" y="30"/>
                    </a:lnTo>
                    <a:lnTo>
                      <a:pt x="80" y="32"/>
                    </a:lnTo>
                    <a:lnTo>
                      <a:pt x="76" y="34"/>
                    </a:lnTo>
                    <a:lnTo>
                      <a:pt x="78" y="36"/>
                    </a:lnTo>
                    <a:lnTo>
                      <a:pt x="84" y="44"/>
                    </a:lnTo>
                    <a:lnTo>
                      <a:pt x="84" y="46"/>
                    </a:lnTo>
                    <a:lnTo>
                      <a:pt x="82" y="46"/>
                    </a:lnTo>
                    <a:lnTo>
                      <a:pt x="76" y="46"/>
                    </a:lnTo>
                    <a:lnTo>
                      <a:pt x="70" y="44"/>
                    </a:lnTo>
                    <a:lnTo>
                      <a:pt x="60" y="46"/>
                    </a:lnTo>
                    <a:lnTo>
                      <a:pt x="58" y="48"/>
                    </a:lnTo>
                    <a:lnTo>
                      <a:pt x="56" y="48"/>
                    </a:lnTo>
                    <a:lnTo>
                      <a:pt x="54" y="54"/>
                    </a:lnTo>
                    <a:lnTo>
                      <a:pt x="50" y="58"/>
                    </a:lnTo>
                    <a:lnTo>
                      <a:pt x="46" y="58"/>
                    </a:lnTo>
                    <a:lnTo>
                      <a:pt x="36" y="56"/>
                    </a:lnTo>
                    <a:lnTo>
                      <a:pt x="34" y="52"/>
                    </a:lnTo>
                    <a:lnTo>
                      <a:pt x="10" y="56"/>
                    </a:lnTo>
                  </a:path>
                </a:pathLst>
              </a:custGeom>
              <a:solidFill>
                <a:schemeClr val="tx2"/>
              </a:solidFill>
              <a:ln w="3175">
                <a:solidFill>
                  <a:schemeClr val="bg1"/>
                </a:solidFill>
                <a:round/>
                <a:headEnd/>
                <a:tailEnd/>
              </a:ln>
            </p:spPr>
            <p:txBody>
              <a:bodyPr/>
              <a:lstStyle/>
              <a:p>
                <a:endParaRPr lang="fr-FR" dirty="0"/>
              </a:p>
            </p:txBody>
          </p:sp>
          <p:sp>
            <p:nvSpPr>
              <p:cNvPr id="60452" name="Freeform 837"/>
              <p:cNvSpPr>
                <a:spLocks/>
              </p:cNvSpPr>
              <p:nvPr/>
            </p:nvSpPr>
            <p:spPr bwMode="auto">
              <a:xfrm>
                <a:off x="2998" y="1949"/>
                <a:ext cx="4" cy="4"/>
              </a:xfrm>
              <a:custGeom>
                <a:avLst/>
                <a:gdLst>
                  <a:gd name="T0" fmla="*/ 0 w 4"/>
                  <a:gd name="T1" fmla="*/ 0 h 4"/>
                  <a:gd name="T2" fmla="*/ 2 w 4"/>
                  <a:gd name="T3" fmla="*/ 2 h 4"/>
                  <a:gd name="T4" fmla="*/ 4 w 4"/>
                  <a:gd name="T5" fmla="*/ 4 h 4"/>
                  <a:gd name="T6" fmla="*/ 2 w 4"/>
                  <a:gd name="T7" fmla="*/ 4 h 4"/>
                  <a:gd name="T8" fmla="*/ 0 w 4"/>
                  <a:gd name="T9" fmla="*/ 4 h 4"/>
                  <a:gd name="T10" fmla="*/ 0 w 4"/>
                  <a:gd name="T11" fmla="*/ 2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2" y="2"/>
                    </a:lnTo>
                    <a:lnTo>
                      <a:pt x="4" y="4"/>
                    </a:lnTo>
                    <a:lnTo>
                      <a:pt x="2" y="4"/>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53" name="Freeform 838"/>
              <p:cNvSpPr>
                <a:spLocks/>
              </p:cNvSpPr>
              <p:nvPr/>
            </p:nvSpPr>
            <p:spPr bwMode="auto">
              <a:xfrm>
                <a:off x="2998" y="1949"/>
                <a:ext cx="4" cy="4"/>
              </a:xfrm>
              <a:custGeom>
                <a:avLst/>
                <a:gdLst>
                  <a:gd name="T0" fmla="*/ 0 w 4"/>
                  <a:gd name="T1" fmla="*/ 0 h 4"/>
                  <a:gd name="T2" fmla="*/ 2 w 4"/>
                  <a:gd name="T3" fmla="*/ 2 h 4"/>
                  <a:gd name="T4" fmla="*/ 4 w 4"/>
                  <a:gd name="T5" fmla="*/ 4 h 4"/>
                  <a:gd name="T6" fmla="*/ 2 w 4"/>
                  <a:gd name="T7" fmla="*/ 4 h 4"/>
                  <a:gd name="T8" fmla="*/ 0 w 4"/>
                  <a:gd name="T9" fmla="*/ 4 h 4"/>
                  <a:gd name="T10" fmla="*/ 0 w 4"/>
                  <a:gd name="T11" fmla="*/ 2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2"/>
                    </a:lnTo>
                    <a:lnTo>
                      <a:pt x="4" y="4"/>
                    </a:lnTo>
                    <a:lnTo>
                      <a:pt x="2" y="4"/>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60454" name="Freeform 839"/>
              <p:cNvSpPr>
                <a:spLocks/>
              </p:cNvSpPr>
              <p:nvPr/>
            </p:nvSpPr>
            <p:spPr bwMode="auto">
              <a:xfrm>
                <a:off x="2996" y="1951"/>
                <a:ext cx="2" cy="10"/>
              </a:xfrm>
              <a:custGeom>
                <a:avLst/>
                <a:gdLst>
                  <a:gd name="T0" fmla="*/ 0 w 2"/>
                  <a:gd name="T1" fmla="*/ 0 h 10"/>
                  <a:gd name="T2" fmla="*/ 2 w 2"/>
                  <a:gd name="T3" fmla="*/ 10 h 10"/>
                  <a:gd name="T4" fmla="*/ 0 w 2"/>
                  <a:gd name="T5" fmla="*/ 6 h 10"/>
                  <a:gd name="T6" fmla="*/ 0 w 2"/>
                  <a:gd name="T7" fmla="*/ 4 h 10"/>
                  <a:gd name="T8" fmla="*/ 0 w 2"/>
                  <a:gd name="T9" fmla="*/ 2 h 10"/>
                  <a:gd name="T10" fmla="*/ 0 w 2"/>
                  <a:gd name="T11" fmla="*/ 2 h 10"/>
                  <a:gd name="T12" fmla="*/ 0 w 2"/>
                  <a:gd name="T13" fmla="*/ 0 h 10"/>
                  <a:gd name="T14" fmla="*/ 0 60000 65536"/>
                  <a:gd name="T15" fmla="*/ 0 60000 65536"/>
                  <a:gd name="T16" fmla="*/ 0 60000 65536"/>
                  <a:gd name="T17" fmla="*/ 0 60000 65536"/>
                  <a:gd name="T18" fmla="*/ 0 60000 65536"/>
                  <a:gd name="T19" fmla="*/ 0 60000 65536"/>
                  <a:gd name="T20" fmla="*/ 0 60000 65536"/>
                  <a:gd name="T21" fmla="*/ 0 w 2"/>
                  <a:gd name="T22" fmla="*/ 0 h 10"/>
                  <a:gd name="T23" fmla="*/ 2 w 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0">
                    <a:moveTo>
                      <a:pt x="0" y="0"/>
                    </a:moveTo>
                    <a:lnTo>
                      <a:pt x="2" y="10"/>
                    </a:lnTo>
                    <a:lnTo>
                      <a:pt x="0" y="6"/>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55" name="Freeform 840"/>
              <p:cNvSpPr>
                <a:spLocks/>
              </p:cNvSpPr>
              <p:nvPr/>
            </p:nvSpPr>
            <p:spPr bwMode="auto">
              <a:xfrm>
                <a:off x="2996" y="1949"/>
                <a:ext cx="2" cy="12"/>
              </a:xfrm>
              <a:custGeom>
                <a:avLst/>
                <a:gdLst>
                  <a:gd name="T0" fmla="*/ 0 w 2"/>
                  <a:gd name="T1" fmla="*/ 2 h 12"/>
                  <a:gd name="T2" fmla="*/ 0 w 2"/>
                  <a:gd name="T3" fmla="*/ 0 h 12"/>
                  <a:gd name="T4" fmla="*/ 0 w 2"/>
                  <a:gd name="T5" fmla="*/ 0 h 12"/>
                  <a:gd name="T6" fmla="*/ 2 w 2"/>
                  <a:gd name="T7" fmla="*/ 12 h 12"/>
                  <a:gd name="T8" fmla="*/ 0 w 2"/>
                  <a:gd name="T9" fmla="*/ 8 h 12"/>
                  <a:gd name="T10" fmla="*/ 0 w 2"/>
                  <a:gd name="T11" fmla="*/ 6 h 12"/>
                  <a:gd name="T12" fmla="*/ 0 w 2"/>
                  <a:gd name="T13" fmla="*/ 4 h 12"/>
                  <a:gd name="T14" fmla="*/ 0 w 2"/>
                  <a:gd name="T15" fmla="*/ 4 h 1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2"/>
                  <a:gd name="T26" fmla="*/ 2 w 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2">
                    <a:moveTo>
                      <a:pt x="0" y="2"/>
                    </a:moveTo>
                    <a:lnTo>
                      <a:pt x="0" y="0"/>
                    </a:lnTo>
                    <a:lnTo>
                      <a:pt x="2" y="12"/>
                    </a:lnTo>
                    <a:lnTo>
                      <a:pt x="0" y="8"/>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60456" name="Freeform 841"/>
              <p:cNvSpPr>
                <a:spLocks/>
              </p:cNvSpPr>
              <p:nvPr/>
            </p:nvSpPr>
            <p:spPr bwMode="auto">
              <a:xfrm>
                <a:off x="3028" y="1987"/>
                <a:ext cx="6" cy="2"/>
              </a:xfrm>
              <a:custGeom>
                <a:avLst/>
                <a:gdLst>
                  <a:gd name="T0" fmla="*/ 0 w 6"/>
                  <a:gd name="T1" fmla="*/ 0 h 2"/>
                  <a:gd name="T2" fmla="*/ 6 w 6"/>
                  <a:gd name="T3" fmla="*/ 0 h 2"/>
                  <a:gd name="T4" fmla="*/ 6 w 6"/>
                  <a:gd name="T5" fmla="*/ 2 h 2"/>
                  <a:gd name="T6" fmla="*/ 0 w 6"/>
                  <a:gd name="T7" fmla="*/ 2 h 2"/>
                  <a:gd name="T8" fmla="*/ 0 w 6"/>
                  <a:gd name="T9" fmla="*/ 2 h 2"/>
                  <a:gd name="T10" fmla="*/ 0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0"/>
                    </a:moveTo>
                    <a:lnTo>
                      <a:pt x="6" y="0"/>
                    </a:lnTo>
                    <a:lnTo>
                      <a:pt x="6"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57" name="Freeform 842"/>
              <p:cNvSpPr>
                <a:spLocks/>
              </p:cNvSpPr>
              <p:nvPr/>
            </p:nvSpPr>
            <p:spPr bwMode="auto">
              <a:xfrm>
                <a:off x="3028" y="1987"/>
                <a:ext cx="6" cy="2"/>
              </a:xfrm>
              <a:custGeom>
                <a:avLst/>
                <a:gdLst>
                  <a:gd name="T0" fmla="*/ 0 w 6"/>
                  <a:gd name="T1" fmla="*/ 0 h 2"/>
                  <a:gd name="T2" fmla="*/ 6 w 6"/>
                  <a:gd name="T3" fmla="*/ 0 h 2"/>
                  <a:gd name="T4" fmla="*/ 6 w 6"/>
                  <a:gd name="T5" fmla="*/ 2 h 2"/>
                  <a:gd name="T6" fmla="*/ 0 w 6"/>
                  <a:gd name="T7" fmla="*/ 2 h 2"/>
                  <a:gd name="T8" fmla="*/ 0 w 6"/>
                  <a:gd name="T9" fmla="*/ 2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0"/>
                    </a:moveTo>
                    <a:lnTo>
                      <a:pt x="6" y="0"/>
                    </a:lnTo>
                    <a:lnTo>
                      <a:pt x="6" y="2"/>
                    </a:lnTo>
                    <a:lnTo>
                      <a:pt x="0" y="2"/>
                    </a:lnTo>
                  </a:path>
                </a:pathLst>
              </a:custGeom>
              <a:solidFill>
                <a:schemeClr val="tx2"/>
              </a:solidFill>
              <a:ln w="3175">
                <a:solidFill>
                  <a:schemeClr val="bg1"/>
                </a:solidFill>
                <a:round/>
                <a:headEnd/>
                <a:tailEnd/>
              </a:ln>
            </p:spPr>
            <p:txBody>
              <a:bodyPr/>
              <a:lstStyle/>
              <a:p>
                <a:endParaRPr lang="fr-FR" dirty="0"/>
              </a:p>
            </p:txBody>
          </p:sp>
          <p:sp>
            <p:nvSpPr>
              <p:cNvPr id="60458" name="Freeform 843"/>
              <p:cNvSpPr>
                <a:spLocks/>
              </p:cNvSpPr>
              <p:nvPr/>
            </p:nvSpPr>
            <p:spPr bwMode="auto">
              <a:xfrm>
                <a:off x="3030" y="1995"/>
                <a:ext cx="8" cy="2"/>
              </a:xfrm>
              <a:custGeom>
                <a:avLst/>
                <a:gdLst>
                  <a:gd name="T0" fmla="*/ 0 w 8"/>
                  <a:gd name="T1" fmla="*/ 0 h 2"/>
                  <a:gd name="T2" fmla="*/ 2 w 8"/>
                  <a:gd name="T3" fmla="*/ 0 h 2"/>
                  <a:gd name="T4" fmla="*/ 6 w 8"/>
                  <a:gd name="T5" fmla="*/ 0 h 2"/>
                  <a:gd name="T6" fmla="*/ 8 w 8"/>
                  <a:gd name="T7" fmla="*/ 0 h 2"/>
                  <a:gd name="T8" fmla="*/ 8 w 8"/>
                  <a:gd name="T9" fmla="*/ 2 h 2"/>
                  <a:gd name="T10" fmla="*/ 0 w 8"/>
                  <a:gd name="T11" fmla="*/ 2 h 2"/>
                  <a:gd name="T12" fmla="*/ 0 w 8"/>
                  <a:gd name="T13" fmla="*/ 2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2" y="0"/>
                    </a:lnTo>
                    <a:lnTo>
                      <a:pt x="6" y="0"/>
                    </a:lnTo>
                    <a:lnTo>
                      <a:pt x="8" y="0"/>
                    </a:lnTo>
                    <a:lnTo>
                      <a:pt x="8"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59" name="Freeform 844"/>
              <p:cNvSpPr>
                <a:spLocks/>
              </p:cNvSpPr>
              <p:nvPr/>
            </p:nvSpPr>
            <p:spPr bwMode="auto">
              <a:xfrm>
                <a:off x="3030" y="1995"/>
                <a:ext cx="8" cy="2"/>
              </a:xfrm>
              <a:custGeom>
                <a:avLst/>
                <a:gdLst>
                  <a:gd name="T0" fmla="*/ 0 w 8"/>
                  <a:gd name="T1" fmla="*/ 0 h 2"/>
                  <a:gd name="T2" fmla="*/ 2 w 8"/>
                  <a:gd name="T3" fmla="*/ 0 h 2"/>
                  <a:gd name="T4" fmla="*/ 6 w 8"/>
                  <a:gd name="T5" fmla="*/ 0 h 2"/>
                  <a:gd name="T6" fmla="*/ 8 w 8"/>
                  <a:gd name="T7" fmla="*/ 0 h 2"/>
                  <a:gd name="T8" fmla="*/ 8 w 8"/>
                  <a:gd name="T9" fmla="*/ 2 h 2"/>
                  <a:gd name="T10" fmla="*/ 0 w 8"/>
                  <a:gd name="T11" fmla="*/ 2 h 2"/>
                  <a:gd name="T12" fmla="*/ 0 w 8"/>
                  <a:gd name="T13" fmla="*/ 2 h 2"/>
                  <a:gd name="T14" fmla="*/ 0 60000 65536"/>
                  <a:gd name="T15" fmla="*/ 0 60000 65536"/>
                  <a:gd name="T16" fmla="*/ 0 60000 65536"/>
                  <a:gd name="T17" fmla="*/ 0 60000 65536"/>
                  <a:gd name="T18" fmla="*/ 0 60000 65536"/>
                  <a:gd name="T19" fmla="*/ 0 60000 65536"/>
                  <a:gd name="T20" fmla="*/ 0 60000 65536"/>
                  <a:gd name="T21" fmla="*/ 0 w 8"/>
                  <a:gd name="T22" fmla="*/ 0 h 2"/>
                  <a:gd name="T23" fmla="*/ 8 w 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
                    <a:moveTo>
                      <a:pt x="0" y="0"/>
                    </a:moveTo>
                    <a:lnTo>
                      <a:pt x="2" y="0"/>
                    </a:lnTo>
                    <a:lnTo>
                      <a:pt x="6" y="0"/>
                    </a:lnTo>
                    <a:lnTo>
                      <a:pt x="8" y="0"/>
                    </a:lnTo>
                    <a:lnTo>
                      <a:pt x="8" y="2"/>
                    </a:lnTo>
                    <a:lnTo>
                      <a:pt x="0" y="2"/>
                    </a:lnTo>
                  </a:path>
                </a:pathLst>
              </a:custGeom>
              <a:solidFill>
                <a:schemeClr val="tx2"/>
              </a:solidFill>
              <a:ln w="3175">
                <a:solidFill>
                  <a:schemeClr val="bg1"/>
                </a:solidFill>
                <a:round/>
                <a:headEnd/>
                <a:tailEnd/>
              </a:ln>
            </p:spPr>
            <p:txBody>
              <a:bodyPr/>
              <a:lstStyle/>
              <a:p>
                <a:endParaRPr lang="fr-FR" dirty="0"/>
              </a:p>
            </p:txBody>
          </p:sp>
          <p:sp>
            <p:nvSpPr>
              <p:cNvPr id="60460" name="Freeform 845"/>
              <p:cNvSpPr>
                <a:spLocks/>
              </p:cNvSpPr>
              <p:nvPr/>
            </p:nvSpPr>
            <p:spPr bwMode="auto">
              <a:xfrm>
                <a:off x="3038" y="1993"/>
                <a:ext cx="20" cy="12"/>
              </a:xfrm>
              <a:custGeom>
                <a:avLst/>
                <a:gdLst>
                  <a:gd name="T0" fmla="*/ 20 w 20"/>
                  <a:gd name="T1" fmla="*/ 12 h 12"/>
                  <a:gd name="T2" fmla="*/ 12 w 20"/>
                  <a:gd name="T3" fmla="*/ 6 h 12"/>
                  <a:gd name="T4" fmla="*/ 8 w 20"/>
                  <a:gd name="T5" fmla="*/ 6 h 12"/>
                  <a:gd name="T6" fmla="*/ 2 w 20"/>
                  <a:gd name="T7" fmla="*/ 2 h 12"/>
                  <a:gd name="T8" fmla="*/ 0 w 20"/>
                  <a:gd name="T9" fmla="*/ 2 h 12"/>
                  <a:gd name="T10" fmla="*/ 0 w 20"/>
                  <a:gd name="T11" fmla="*/ 0 h 12"/>
                  <a:gd name="T12" fmla="*/ 4 w 20"/>
                  <a:gd name="T13" fmla="*/ 2 h 12"/>
                  <a:gd name="T14" fmla="*/ 6 w 20"/>
                  <a:gd name="T15" fmla="*/ 4 h 12"/>
                  <a:gd name="T16" fmla="*/ 8 w 20"/>
                  <a:gd name="T17" fmla="*/ 2 h 12"/>
                  <a:gd name="T18" fmla="*/ 10 w 20"/>
                  <a:gd name="T19" fmla="*/ 2 h 12"/>
                  <a:gd name="T20" fmla="*/ 10 w 20"/>
                  <a:gd name="T21" fmla="*/ 4 h 12"/>
                  <a:gd name="T22" fmla="*/ 12 w 20"/>
                  <a:gd name="T23" fmla="*/ 6 h 12"/>
                  <a:gd name="T24" fmla="*/ 14 w 20"/>
                  <a:gd name="T25" fmla="*/ 6 h 12"/>
                  <a:gd name="T26" fmla="*/ 16 w 20"/>
                  <a:gd name="T27" fmla="*/ 8 h 12"/>
                  <a:gd name="T28" fmla="*/ 18 w 20"/>
                  <a:gd name="T29" fmla="*/ 8 h 12"/>
                  <a:gd name="T30" fmla="*/ 18 w 20"/>
                  <a:gd name="T31" fmla="*/ 10 h 12"/>
                  <a:gd name="T32" fmla="*/ 20 w 20"/>
                  <a:gd name="T33" fmla="*/ 10 h 12"/>
                  <a:gd name="T34" fmla="*/ 20 w 20"/>
                  <a:gd name="T35" fmla="*/ 10 h 12"/>
                  <a:gd name="T36" fmla="*/ 20 w 20"/>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2"/>
                  <a:gd name="T59" fmla="*/ 20 w 20"/>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2">
                    <a:moveTo>
                      <a:pt x="20" y="12"/>
                    </a:moveTo>
                    <a:lnTo>
                      <a:pt x="12" y="6"/>
                    </a:lnTo>
                    <a:lnTo>
                      <a:pt x="8" y="6"/>
                    </a:lnTo>
                    <a:lnTo>
                      <a:pt x="2" y="2"/>
                    </a:lnTo>
                    <a:lnTo>
                      <a:pt x="0" y="2"/>
                    </a:lnTo>
                    <a:lnTo>
                      <a:pt x="0" y="0"/>
                    </a:lnTo>
                    <a:lnTo>
                      <a:pt x="4" y="2"/>
                    </a:lnTo>
                    <a:lnTo>
                      <a:pt x="6" y="4"/>
                    </a:lnTo>
                    <a:lnTo>
                      <a:pt x="8" y="2"/>
                    </a:lnTo>
                    <a:lnTo>
                      <a:pt x="10" y="2"/>
                    </a:lnTo>
                    <a:lnTo>
                      <a:pt x="10" y="4"/>
                    </a:lnTo>
                    <a:lnTo>
                      <a:pt x="12" y="6"/>
                    </a:lnTo>
                    <a:lnTo>
                      <a:pt x="14" y="6"/>
                    </a:lnTo>
                    <a:lnTo>
                      <a:pt x="16" y="8"/>
                    </a:lnTo>
                    <a:lnTo>
                      <a:pt x="18" y="8"/>
                    </a:lnTo>
                    <a:lnTo>
                      <a:pt x="18" y="10"/>
                    </a:lnTo>
                    <a:lnTo>
                      <a:pt x="20" y="10"/>
                    </a:lnTo>
                    <a:lnTo>
                      <a:pt x="20" y="12"/>
                    </a:lnTo>
                    <a:close/>
                  </a:path>
                </a:pathLst>
              </a:custGeom>
              <a:solidFill>
                <a:schemeClr val="tx2"/>
              </a:solidFill>
              <a:ln w="3175">
                <a:solidFill>
                  <a:schemeClr val="bg1"/>
                </a:solidFill>
                <a:round/>
                <a:headEnd/>
                <a:tailEnd/>
              </a:ln>
            </p:spPr>
            <p:txBody>
              <a:bodyPr/>
              <a:lstStyle/>
              <a:p>
                <a:endParaRPr lang="fr-FR" dirty="0"/>
              </a:p>
            </p:txBody>
          </p:sp>
          <p:sp>
            <p:nvSpPr>
              <p:cNvPr id="60461" name="Freeform 846"/>
              <p:cNvSpPr>
                <a:spLocks/>
              </p:cNvSpPr>
              <p:nvPr/>
            </p:nvSpPr>
            <p:spPr bwMode="auto">
              <a:xfrm>
                <a:off x="3038" y="1993"/>
                <a:ext cx="20" cy="12"/>
              </a:xfrm>
              <a:custGeom>
                <a:avLst/>
                <a:gdLst>
                  <a:gd name="T0" fmla="*/ 20 w 20"/>
                  <a:gd name="T1" fmla="*/ 12 h 12"/>
                  <a:gd name="T2" fmla="*/ 12 w 20"/>
                  <a:gd name="T3" fmla="*/ 6 h 12"/>
                  <a:gd name="T4" fmla="*/ 8 w 20"/>
                  <a:gd name="T5" fmla="*/ 6 h 12"/>
                  <a:gd name="T6" fmla="*/ 2 w 20"/>
                  <a:gd name="T7" fmla="*/ 2 h 12"/>
                  <a:gd name="T8" fmla="*/ 0 w 20"/>
                  <a:gd name="T9" fmla="*/ 2 h 12"/>
                  <a:gd name="T10" fmla="*/ 0 w 20"/>
                  <a:gd name="T11" fmla="*/ 0 h 12"/>
                  <a:gd name="T12" fmla="*/ 4 w 20"/>
                  <a:gd name="T13" fmla="*/ 2 h 12"/>
                  <a:gd name="T14" fmla="*/ 6 w 20"/>
                  <a:gd name="T15" fmla="*/ 4 h 12"/>
                  <a:gd name="T16" fmla="*/ 8 w 20"/>
                  <a:gd name="T17" fmla="*/ 2 h 12"/>
                  <a:gd name="T18" fmla="*/ 10 w 20"/>
                  <a:gd name="T19" fmla="*/ 2 h 12"/>
                  <a:gd name="T20" fmla="*/ 10 w 20"/>
                  <a:gd name="T21" fmla="*/ 4 h 12"/>
                  <a:gd name="T22" fmla="*/ 12 w 20"/>
                  <a:gd name="T23" fmla="*/ 6 h 12"/>
                  <a:gd name="T24" fmla="*/ 14 w 20"/>
                  <a:gd name="T25" fmla="*/ 6 h 12"/>
                  <a:gd name="T26" fmla="*/ 16 w 20"/>
                  <a:gd name="T27" fmla="*/ 8 h 12"/>
                  <a:gd name="T28" fmla="*/ 18 w 20"/>
                  <a:gd name="T29" fmla="*/ 8 h 12"/>
                  <a:gd name="T30" fmla="*/ 18 w 20"/>
                  <a:gd name="T31" fmla="*/ 10 h 12"/>
                  <a:gd name="T32" fmla="*/ 20 w 20"/>
                  <a:gd name="T33" fmla="*/ 10 h 12"/>
                  <a:gd name="T34" fmla="*/ 20 w 20"/>
                  <a:gd name="T35" fmla="*/ 1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2"/>
                  <a:gd name="T56" fmla="*/ 20 w 20"/>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2">
                    <a:moveTo>
                      <a:pt x="20" y="12"/>
                    </a:moveTo>
                    <a:lnTo>
                      <a:pt x="12" y="6"/>
                    </a:lnTo>
                    <a:lnTo>
                      <a:pt x="8" y="6"/>
                    </a:lnTo>
                    <a:lnTo>
                      <a:pt x="2" y="2"/>
                    </a:lnTo>
                    <a:lnTo>
                      <a:pt x="0" y="2"/>
                    </a:lnTo>
                    <a:lnTo>
                      <a:pt x="0" y="0"/>
                    </a:lnTo>
                    <a:lnTo>
                      <a:pt x="4" y="2"/>
                    </a:lnTo>
                    <a:lnTo>
                      <a:pt x="6" y="4"/>
                    </a:lnTo>
                    <a:lnTo>
                      <a:pt x="8" y="2"/>
                    </a:lnTo>
                    <a:lnTo>
                      <a:pt x="10" y="2"/>
                    </a:lnTo>
                    <a:lnTo>
                      <a:pt x="10" y="4"/>
                    </a:lnTo>
                    <a:lnTo>
                      <a:pt x="12" y="6"/>
                    </a:lnTo>
                    <a:lnTo>
                      <a:pt x="14" y="6"/>
                    </a:lnTo>
                    <a:lnTo>
                      <a:pt x="16" y="8"/>
                    </a:lnTo>
                    <a:lnTo>
                      <a:pt x="18" y="8"/>
                    </a:lnTo>
                    <a:lnTo>
                      <a:pt x="18" y="10"/>
                    </a:lnTo>
                    <a:lnTo>
                      <a:pt x="20" y="10"/>
                    </a:lnTo>
                  </a:path>
                </a:pathLst>
              </a:custGeom>
              <a:solidFill>
                <a:schemeClr val="tx2"/>
              </a:solidFill>
              <a:ln w="3175">
                <a:solidFill>
                  <a:schemeClr val="bg1"/>
                </a:solidFill>
                <a:round/>
                <a:headEnd/>
                <a:tailEnd/>
              </a:ln>
            </p:spPr>
            <p:txBody>
              <a:bodyPr/>
              <a:lstStyle/>
              <a:p>
                <a:endParaRPr lang="fr-FR" dirty="0"/>
              </a:p>
            </p:txBody>
          </p:sp>
          <p:sp>
            <p:nvSpPr>
              <p:cNvPr id="60462" name="Freeform 847"/>
              <p:cNvSpPr>
                <a:spLocks/>
              </p:cNvSpPr>
              <p:nvPr/>
            </p:nvSpPr>
            <p:spPr bwMode="auto">
              <a:xfrm>
                <a:off x="2984" y="1919"/>
                <a:ext cx="88" cy="76"/>
              </a:xfrm>
              <a:custGeom>
                <a:avLst/>
                <a:gdLst>
                  <a:gd name="T0" fmla="*/ 74 w 88"/>
                  <a:gd name="T1" fmla="*/ 16 h 76"/>
                  <a:gd name="T2" fmla="*/ 62 w 88"/>
                  <a:gd name="T3" fmla="*/ 14 h 76"/>
                  <a:gd name="T4" fmla="*/ 56 w 88"/>
                  <a:gd name="T5" fmla="*/ 10 h 76"/>
                  <a:gd name="T6" fmla="*/ 48 w 88"/>
                  <a:gd name="T7" fmla="*/ 4 h 76"/>
                  <a:gd name="T8" fmla="*/ 44 w 88"/>
                  <a:gd name="T9" fmla="*/ 2 h 76"/>
                  <a:gd name="T10" fmla="*/ 40 w 88"/>
                  <a:gd name="T11" fmla="*/ 2 h 76"/>
                  <a:gd name="T12" fmla="*/ 38 w 88"/>
                  <a:gd name="T13" fmla="*/ 4 h 76"/>
                  <a:gd name="T14" fmla="*/ 36 w 88"/>
                  <a:gd name="T15" fmla="*/ 6 h 76"/>
                  <a:gd name="T16" fmla="*/ 30 w 88"/>
                  <a:gd name="T17" fmla="*/ 10 h 76"/>
                  <a:gd name="T18" fmla="*/ 32 w 88"/>
                  <a:gd name="T19" fmla="*/ 16 h 76"/>
                  <a:gd name="T20" fmla="*/ 28 w 88"/>
                  <a:gd name="T21" fmla="*/ 18 h 76"/>
                  <a:gd name="T22" fmla="*/ 26 w 88"/>
                  <a:gd name="T23" fmla="*/ 22 h 76"/>
                  <a:gd name="T24" fmla="*/ 26 w 88"/>
                  <a:gd name="T25" fmla="*/ 26 h 76"/>
                  <a:gd name="T26" fmla="*/ 22 w 88"/>
                  <a:gd name="T27" fmla="*/ 26 h 76"/>
                  <a:gd name="T28" fmla="*/ 20 w 88"/>
                  <a:gd name="T29" fmla="*/ 24 h 76"/>
                  <a:gd name="T30" fmla="*/ 18 w 88"/>
                  <a:gd name="T31" fmla="*/ 26 h 76"/>
                  <a:gd name="T32" fmla="*/ 14 w 88"/>
                  <a:gd name="T33" fmla="*/ 22 h 76"/>
                  <a:gd name="T34" fmla="*/ 8 w 88"/>
                  <a:gd name="T35" fmla="*/ 26 h 76"/>
                  <a:gd name="T36" fmla="*/ 6 w 88"/>
                  <a:gd name="T37" fmla="*/ 26 h 76"/>
                  <a:gd name="T38" fmla="*/ 0 w 88"/>
                  <a:gd name="T39" fmla="*/ 24 h 76"/>
                  <a:gd name="T40" fmla="*/ 4 w 88"/>
                  <a:gd name="T41" fmla="*/ 38 h 76"/>
                  <a:gd name="T42" fmla="*/ 8 w 88"/>
                  <a:gd name="T43" fmla="*/ 38 h 76"/>
                  <a:gd name="T44" fmla="*/ 16 w 88"/>
                  <a:gd name="T45" fmla="*/ 28 h 76"/>
                  <a:gd name="T46" fmla="*/ 20 w 88"/>
                  <a:gd name="T47" fmla="*/ 32 h 76"/>
                  <a:gd name="T48" fmla="*/ 20 w 88"/>
                  <a:gd name="T49" fmla="*/ 40 h 76"/>
                  <a:gd name="T50" fmla="*/ 28 w 88"/>
                  <a:gd name="T51" fmla="*/ 48 h 76"/>
                  <a:gd name="T52" fmla="*/ 24 w 88"/>
                  <a:gd name="T53" fmla="*/ 50 h 76"/>
                  <a:gd name="T54" fmla="*/ 28 w 88"/>
                  <a:gd name="T55" fmla="*/ 56 h 76"/>
                  <a:gd name="T56" fmla="*/ 38 w 88"/>
                  <a:gd name="T57" fmla="*/ 66 h 76"/>
                  <a:gd name="T58" fmla="*/ 60 w 88"/>
                  <a:gd name="T59" fmla="*/ 76 h 76"/>
                  <a:gd name="T60" fmla="*/ 56 w 88"/>
                  <a:gd name="T61" fmla="*/ 68 h 76"/>
                  <a:gd name="T62" fmla="*/ 54 w 88"/>
                  <a:gd name="T63" fmla="*/ 64 h 76"/>
                  <a:gd name="T64" fmla="*/ 48 w 88"/>
                  <a:gd name="T65" fmla="*/ 58 h 76"/>
                  <a:gd name="T66" fmla="*/ 44 w 88"/>
                  <a:gd name="T67" fmla="*/ 52 h 76"/>
                  <a:gd name="T68" fmla="*/ 40 w 88"/>
                  <a:gd name="T69" fmla="*/ 48 h 76"/>
                  <a:gd name="T70" fmla="*/ 38 w 88"/>
                  <a:gd name="T71" fmla="*/ 44 h 76"/>
                  <a:gd name="T72" fmla="*/ 36 w 88"/>
                  <a:gd name="T73" fmla="*/ 38 h 76"/>
                  <a:gd name="T74" fmla="*/ 32 w 88"/>
                  <a:gd name="T75" fmla="*/ 36 h 76"/>
                  <a:gd name="T76" fmla="*/ 34 w 88"/>
                  <a:gd name="T77" fmla="*/ 28 h 76"/>
                  <a:gd name="T78" fmla="*/ 38 w 88"/>
                  <a:gd name="T79" fmla="*/ 28 h 76"/>
                  <a:gd name="T80" fmla="*/ 44 w 88"/>
                  <a:gd name="T81" fmla="*/ 28 h 76"/>
                  <a:gd name="T82" fmla="*/ 50 w 88"/>
                  <a:gd name="T83" fmla="*/ 26 h 76"/>
                  <a:gd name="T84" fmla="*/ 54 w 88"/>
                  <a:gd name="T85" fmla="*/ 30 h 76"/>
                  <a:gd name="T86" fmla="*/ 56 w 88"/>
                  <a:gd name="T87" fmla="*/ 28 h 76"/>
                  <a:gd name="T88" fmla="*/ 62 w 88"/>
                  <a:gd name="T89" fmla="*/ 30 h 76"/>
                  <a:gd name="T90" fmla="*/ 66 w 88"/>
                  <a:gd name="T91" fmla="*/ 32 h 76"/>
                  <a:gd name="T92" fmla="*/ 70 w 88"/>
                  <a:gd name="T93" fmla="*/ 30 h 76"/>
                  <a:gd name="T94" fmla="*/ 74 w 88"/>
                  <a:gd name="T95" fmla="*/ 32 h 76"/>
                  <a:gd name="T96" fmla="*/ 76 w 88"/>
                  <a:gd name="T97" fmla="*/ 30 h 76"/>
                  <a:gd name="T98" fmla="*/ 78 w 88"/>
                  <a:gd name="T99" fmla="*/ 32 h 76"/>
                  <a:gd name="T100" fmla="*/ 80 w 88"/>
                  <a:gd name="T101" fmla="*/ 36 h 76"/>
                  <a:gd name="T102" fmla="*/ 84 w 88"/>
                  <a:gd name="T103" fmla="*/ 34 h 76"/>
                  <a:gd name="T104" fmla="*/ 84 w 88"/>
                  <a:gd name="T105" fmla="*/ 30 h 76"/>
                  <a:gd name="T106" fmla="*/ 86 w 88"/>
                  <a:gd name="T107" fmla="*/ 28 h 76"/>
                  <a:gd name="T108" fmla="*/ 88 w 88"/>
                  <a:gd name="T109" fmla="*/ 26 h 76"/>
                  <a:gd name="T110" fmla="*/ 86 w 88"/>
                  <a:gd name="T111" fmla="*/ 26 h 76"/>
                  <a:gd name="T112" fmla="*/ 82 w 88"/>
                  <a:gd name="T113" fmla="*/ 26 h 76"/>
                  <a:gd name="T114" fmla="*/ 82 w 88"/>
                  <a:gd name="T115" fmla="*/ 22 h 76"/>
                  <a:gd name="T116" fmla="*/ 80 w 88"/>
                  <a:gd name="T117" fmla="*/ 22 h 76"/>
                  <a:gd name="T118" fmla="*/ 80 w 88"/>
                  <a:gd name="T119" fmla="*/ 18 h 76"/>
                  <a:gd name="T120" fmla="*/ 80 w 88"/>
                  <a:gd name="T121" fmla="*/ 14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
                  <a:gd name="T184" fmla="*/ 0 h 76"/>
                  <a:gd name="T185" fmla="*/ 88 w 88"/>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 h="76">
                    <a:moveTo>
                      <a:pt x="78" y="14"/>
                    </a:moveTo>
                    <a:lnTo>
                      <a:pt x="74" y="16"/>
                    </a:lnTo>
                    <a:lnTo>
                      <a:pt x="66" y="18"/>
                    </a:lnTo>
                    <a:lnTo>
                      <a:pt x="62" y="14"/>
                    </a:lnTo>
                    <a:lnTo>
                      <a:pt x="58" y="14"/>
                    </a:lnTo>
                    <a:lnTo>
                      <a:pt x="56" y="10"/>
                    </a:lnTo>
                    <a:lnTo>
                      <a:pt x="52" y="8"/>
                    </a:lnTo>
                    <a:lnTo>
                      <a:pt x="48" y="4"/>
                    </a:lnTo>
                    <a:lnTo>
                      <a:pt x="46" y="2"/>
                    </a:lnTo>
                    <a:lnTo>
                      <a:pt x="44" y="2"/>
                    </a:lnTo>
                    <a:lnTo>
                      <a:pt x="42" y="0"/>
                    </a:lnTo>
                    <a:lnTo>
                      <a:pt x="40" y="2"/>
                    </a:lnTo>
                    <a:lnTo>
                      <a:pt x="40" y="4"/>
                    </a:lnTo>
                    <a:lnTo>
                      <a:pt x="38" y="4"/>
                    </a:lnTo>
                    <a:lnTo>
                      <a:pt x="38" y="6"/>
                    </a:lnTo>
                    <a:lnTo>
                      <a:pt x="36" y="6"/>
                    </a:lnTo>
                    <a:lnTo>
                      <a:pt x="32" y="8"/>
                    </a:lnTo>
                    <a:lnTo>
                      <a:pt x="30" y="10"/>
                    </a:lnTo>
                    <a:lnTo>
                      <a:pt x="32" y="12"/>
                    </a:lnTo>
                    <a:lnTo>
                      <a:pt x="32" y="16"/>
                    </a:lnTo>
                    <a:lnTo>
                      <a:pt x="30" y="18"/>
                    </a:lnTo>
                    <a:lnTo>
                      <a:pt x="28" y="18"/>
                    </a:lnTo>
                    <a:lnTo>
                      <a:pt x="26" y="20"/>
                    </a:lnTo>
                    <a:lnTo>
                      <a:pt x="26" y="22"/>
                    </a:lnTo>
                    <a:lnTo>
                      <a:pt x="26" y="24"/>
                    </a:lnTo>
                    <a:lnTo>
                      <a:pt x="26" y="26"/>
                    </a:lnTo>
                    <a:lnTo>
                      <a:pt x="24" y="28"/>
                    </a:lnTo>
                    <a:lnTo>
                      <a:pt x="22" y="26"/>
                    </a:lnTo>
                    <a:lnTo>
                      <a:pt x="20" y="26"/>
                    </a:lnTo>
                    <a:lnTo>
                      <a:pt x="20" y="24"/>
                    </a:lnTo>
                    <a:lnTo>
                      <a:pt x="20" y="26"/>
                    </a:lnTo>
                    <a:lnTo>
                      <a:pt x="18" y="26"/>
                    </a:lnTo>
                    <a:lnTo>
                      <a:pt x="16" y="22"/>
                    </a:lnTo>
                    <a:lnTo>
                      <a:pt x="14" y="22"/>
                    </a:lnTo>
                    <a:lnTo>
                      <a:pt x="12" y="26"/>
                    </a:lnTo>
                    <a:lnTo>
                      <a:pt x="8" y="26"/>
                    </a:lnTo>
                    <a:lnTo>
                      <a:pt x="6" y="24"/>
                    </a:lnTo>
                    <a:lnTo>
                      <a:pt x="6" y="26"/>
                    </a:lnTo>
                    <a:lnTo>
                      <a:pt x="2" y="26"/>
                    </a:lnTo>
                    <a:lnTo>
                      <a:pt x="0" y="24"/>
                    </a:lnTo>
                    <a:lnTo>
                      <a:pt x="0" y="30"/>
                    </a:lnTo>
                    <a:lnTo>
                      <a:pt x="4" y="38"/>
                    </a:lnTo>
                    <a:lnTo>
                      <a:pt x="6" y="38"/>
                    </a:lnTo>
                    <a:lnTo>
                      <a:pt x="8" y="38"/>
                    </a:lnTo>
                    <a:lnTo>
                      <a:pt x="12" y="28"/>
                    </a:lnTo>
                    <a:lnTo>
                      <a:pt x="16" y="28"/>
                    </a:lnTo>
                    <a:lnTo>
                      <a:pt x="18" y="32"/>
                    </a:lnTo>
                    <a:lnTo>
                      <a:pt x="20" y="32"/>
                    </a:lnTo>
                    <a:lnTo>
                      <a:pt x="20" y="36"/>
                    </a:lnTo>
                    <a:lnTo>
                      <a:pt x="20" y="40"/>
                    </a:lnTo>
                    <a:lnTo>
                      <a:pt x="22" y="44"/>
                    </a:lnTo>
                    <a:lnTo>
                      <a:pt x="28" y="48"/>
                    </a:lnTo>
                    <a:lnTo>
                      <a:pt x="26" y="50"/>
                    </a:lnTo>
                    <a:lnTo>
                      <a:pt x="24" y="50"/>
                    </a:lnTo>
                    <a:lnTo>
                      <a:pt x="24" y="52"/>
                    </a:lnTo>
                    <a:lnTo>
                      <a:pt x="28" y="56"/>
                    </a:lnTo>
                    <a:lnTo>
                      <a:pt x="36" y="60"/>
                    </a:lnTo>
                    <a:lnTo>
                      <a:pt x="38" y="66"/>
                    </a:lnTo>
                    <a:lnTo>
                      <a:pt x="46" y="66"/>
                    </a:lnTo>
                    <a:lnTo>
                      <a:pt x="60" y="76"/>
                    </a:lnTo>
                    <a:lnTo>
                      <a:pt x="62" y="74"/>
                    </a:lnTo>
                    <a:lnTo>
                      <a:pt x="56" y="68"/>
                    </a:lnTo>
                    <a:lnTo>
                      <a:pt x="56" y="66"/>
                    </a:lnTo>
                    <a:lnTo>
                      <a:pt x="54" y="64"/>
                    </a:lnTo>
                    <a:lnTo>
                      <a:pt x="52" y="64"/>
                    </a:lnTo>
                    <a:lnTo>
                      <a:pt x="48" y="58"/>
                    </a:lnTo>
                    <a:lnTo>
                      <a:pt x="48" y="56"/>
                    </a:lnTo>
                    <a:lnTo>
                      <a:pt x="44" y="52"/>
                    </a:lnTo>
                    <a:lnTo>
                      <a:pt x="42" y="52"/>
                    </a:lnTo>
                    <a:lnTo>
                      <a:pt x="40" y="48"/>
                    </a:lnTo>
                    <a:lnTo>
                      <a:pt x="40" y="46"/>
                    </a:lnTo>
                    <a:lnTo>
                      <a:pt x="38" y="44"/>
                    </a:lnTo>
                    <a:lnTo>
                      <a:pt x="38" y="42"/>
                    </a:lnTo>
                    <a:lnTo>
                      <a:pt x="36" y="38"/>
                    </a:lnTo>
                    <a:lnTo>
                      <a:pt x="34" y="38"/>
                    </a:lnTo>
                    <a:lnTo>
                      <a:pt x="32" y="36"/>
                    </a:lnTo>
                    <a:lnTo>
                      <a:pt x="34" y="34"/>
                    </a:lnTo>
                    <a:lnTo>
                      <a:pt x="34" y="28"/>
                    </a:lnTo>
                    <a:lnTo>
                      <a:pt x="36" y="26"/>
                    </a:lnTo>
                    <a:lnTo>
                      <a:pt x="38" y="28"/>
                    </a:lnTo>
                    <a:lnTo>
                      <a:pt x="42" y="32"/>
                    </a:lnTo>
                    <a:lnTo>
                      <a:pt x="44" y="28"/>
                    </a:lnTo>
                    <a:lnTo>
                      <a:pt x="50" y="28"/>
                    </a:lnTo>
                    <a:lnTo>
                      <a:pt x="50" y="26"/>
                    </a:lnTo>
                    <a:lnTo>
                      <a:pt x="52" y="26"/>
                    </a:lnTo>
                    <a:lnTo>
                      <a:pt x="54" y="30"/>
                    </a:lnTo>
                    <a:lnTo>
                      <a:pt x="56" y="30"/>
                    </a:lnTo>
                    <a:lnTo>
                      <a:pt x="56" y="28"/>
                    </a:lnTo>
                    <a:lnTo>
                      <a:pt x="58" y="30"/>
                    </a:lnTo>
                    <a:lnTo>
                      <a:pt x="62" y="30"/>
                    </a:lnTo>
                    <a:lnTo>
                      <a:pt x="64" y="32"/>
                    </a:lnTo>
                    <a:lnTo>
                      <a:pt x="66" y="32"/>
                    </a:lnTo>
                    <a:lnTo>
                      <a:pt x="68" y="30"/>
                    </a:lnTo>
                    <a:lnTo>
                      <a:pt x="70" y="30"/>
                    </a:lnTo>
                    <a:lnTo>
                      <a:pt x="74" y="30"/>
                    </a:lnTo>
                    <a:lnTo>
                      <a:pt x="74" y="32"/>
                    </a:lnTo>
                    <a:lnTo>
                      <a:pt x="76" y="32"/>
                    </a:lnTo>
                    <a:lnTo>
                      <a:pt x="76" y="30"/>
                    </a:lnTo>
                    <a:lnTo>
                      <a:pt x="78" y="30"/>
                    </a:lnTo>
                    <a:lnTo>
                      <a:pt x="78" y="32"/>
                    </a:lnTo>
                    <a:lnTo>
                      <a:pt x="78" y="34"/>
                    </a:lnTo>
                    <a:lnTo>
                      <a:pt x="80" y="36"/>
                    </a:lnTo>
                    <a:lnTo>
                      <a:pt x="82" y="36"/>
                    </a:lnTo>
                    <a:lnTo>
                      <a:pt x="84" y="34"/>
                    </a:lnTo>
                    <a:lnTo>
                      <a:pt x="84" y="32"/>
                    </a:lnTo>
                    <a:lnTo>
                      <a:pt x="84" y="30"/>
                    </a:lnTo>
                    <a:lnTo>
                      <a:pt x="84" y="28"/>
                    </a:lnTo>
                    <a:lnTo>
                      <a:pt x="86" y="28"/>
                    </a:lnTo>
                    <a:lnTo>
                      <a:pt x="88" y="28"/>
                    </a:lnTo>
                    <a:lnTo>
                      <a:pt x="88" y="26"/>
                    </a:lnTo>
                    <a:lnTo>
                      <a:pt x="86" y="28"/>
                    </a:lnTo>
                    <a:lnTo>
                      <a:pt x="86" y="26"/>
                    </a:lnTo>
                    <a:lnTo>
                      <a:pt x="84" y="26"/>
                    </a:lnTo>
                    <a:lnTo>
                      <a:pt x="82" y="26"/>
                    </a:lnTo>
                    <a:lnTo>
                      <a:pt x="82" y="24"/>
                    </a:lnTo>
                    <a:lnTo>
                      <a:pt x="82" y="22"/>
                    </a:lnTo>
                    <a:lnTo>
                      <a:pt x="82" y="20"/>
                    </a:lnTo>
                    <a:lnTo>
                      <a:pt x="80" y="22"/>
                    </a:lnTo>
                    <a:lnTo>
                      <a:pt x="80" y="20"/>
                    </a:lnTo>
                    <a:lnTo>
                      <a:pt x="80" y="18"/>
                    </a:lnTo>
                    <a:lnTo>
                      <a:pt x="80" y="16"/>
                    </a:lnTo>
                    <a:lnTo>
                      <a:pt x="80" y="14"/>
                    </a:lnTo>
                    <a:lnTo>
                      <a:pt x="78" y="14"/>
                    </a:lnTo>
                    <a:close/>
                  </a:path>
                </a:pathLst>
              </a:custGeom>
              <a:solidFill>
                <a:schemeClr val="tx2"/>
              </a:solidFill>
              <a:ln w="3175">
                <a:solidFill>
                  <a:schemeClr val="bg1"/>
                </a:solidFill>
                <a:round/>
                <a:headEnd/>
                <a:tailEnd/>
              </a:ln>
            </p:spPr>
            <p:txBody>
              <a:bodyPr/>
              <a:lstStyle/>
              <a:p>
                <a:endParaRPr lang="fr-FR" dirty="0"/>
              </a:p>
            </p:txBody>
          </p:sp>
          <p:sp>
            <p:nvSpPr>
              <p:cNvPr id="60463" name="Freeform 848"/>
              <p:cNvSpPr>
                <a:spLocks/>
              </p:cNvSpPr>
              <p:nvPr/>
            </p:nvSpPr>
            <p:spPr bwMode="auto">
              <a:xfrm>
                <a:off x="2984" y="1919"/>
                <a:ext cx="88" cy="76"/>
              </a:xfrm>
              <a:custGeom>
                <a:avLst/>
                <a:gdLst>
                  <a:gd name="T0" fmla="*/ 74 w 88"/>
                  <a:gd name="T1" fmla="*/ 16 h 76"/>
                  <a:gd name="T2" fmla="*/ 62 w 88"/>
                  <a:gd name="T3" fmla="*/ 14 h 76"/>
                  <a:gd name="T4" fmla="*/ 56 w 88"/>
                  <a:gd name="T5" fmla="*/ 10 h 76"/>
                  <a:gd name="T6" fmla="*/ 48 w 88"/>
                  <a:gd name="T7" fmla="*/ 4 h 76"/>
                  <a:gd name="T8" fmla="*/ 44 w 88"/>
                  <a:gd name="T9" fmla="*/ 2 h 76"/>
                  <a:gd name="T10" fmla="*/ 40 w 88"/>
                  <a:gd name="T11" fmla="*/ 2 h 76"/>
                  <a:gd name="T12" fmla="*/ 38 w 88"/>
                  <a:gd name="T13" fmla="*/ 4 h 76"/>
                  <a:gd name="T14" fmla="*/ 36 w 88"/>
                  <a:gd name="T15" fmla="*/ 6 h 76"/>
                  <a:gd name="T16" fmla="*/ 30 w 88"/>
                  <a:gd name="T17" fmla="*/ 10 h 76"/>
                  <a:gd name="T18" fmla="*/ 32 w 88"/>
                  <a:gd name="T19" fmla="*/ 16 h 76"/>
                  <a:gd name="T20" fmla="*/ 28 w 88"/>
                  <a:gd name="T21" fmla="*/ 18 h 76"/>
                  <a:gd name="T22" fmla="*/ 26 w 88"/>
                  <a:gd name="T23" fmla="*/ 22 h 76"/>
                  <a:gd name="T24" fmla="*/ 26 w 88"/>
                  <a:gd name="T25" fmla="*/ 26 h 76"/>
                  <a:gd name="T26" fmla="*/ 22 w 88"/>
                  <a:gd name="T27" fmla="*/ 26 h 76"/>
                  <a:gd name="T28" fmla="*/ 20 w 88"/>
                  <a:gd name="T29" fmla="*/ 24 h 76"/>
                  <a:gd name="T30" fmla="*/ 18 w 88"/>
                  <a:gd name="T31" fmla="*/ 26 h 76"/>
                  <a:gd name="T32" fmla="*/ 14 w 88"/>
                  <a:gd name="T33" fmla="*/ 22 h 76"/>
                  <a:gd name="T34" fmla="*/ 8 w 88"/>
                  <a:gd name="T35" fmla="*/ 26 h 76"/>
                  <a:gd name="T36" fmla="*/ 6 w 88"/>
                  <a:gd name="T37" fmla="*/ 26 h 76"/>
                  <a:gd name="T38" fmla="*/ 0 w 88"/>
                  <a:gd name="T39" fmla="*/ 24 h 76"/>
                  <a:gd name="T40" fmla="*/ 4 w 88"/>
                  <a:gd name="T41" fmla="*/ 38 h 76"/>
                  <a:gd name="T42" fmla="*/ 8 w 88"/>
                  <a:gd name="T43" fmla="*/ 38 h 76"/>
                  <a:gd name="T44" fmla="*/ 16 w 88"/>
                  <a:gd name="T45" fmla="*/ 28 h 76"/>
                  <a:gd name="T46" fmla="*/ 20 w 88"/>
                  <a:gd name="T47" fmla="*/ 32 h 76"/>
                  <a:gd name="T48" fmla="*/ 20 w 88"/>
                  <a:gd name="T49" fmla="*/ 40 h 76"/>
                  <a:gd name="T50" fmla="*/ 28 w 88"/>
                  <a:gd name="T51" fmla="*/ 48 h 76"/>
                  <a:gd name="T52" fmla="*/ 24 w 88"/>
                  <a:gd name="T53" fmla="*/ 50 h 76"/>
                  <a:gd name="T54" fmla="*/ 28 w 88"/>
                  <a:gd name="T55" fmla="*/ 56 h 76"/>
                  <a:gd name="T56" fmla="*/ 38 w 88"/>
                  <a:gd name="T57" fmla="*/ 66 h 76"/>
                  <a:gd name="T58" fmla="*/ 60 w 88"/>
                  <a:gd name="T59" fmla="*/ 76 h 76"/>
                  <a:gd name="T60" fmla="*/ 56 w 88"/>
                  <a:gd name="T61" fmla="*/ 68 h 76"/>
                  <a:gd name="T62" fmla="*/ 54 w 88"/>
                  <a:gd name="T63" fmla="*/ 64 h 76"/>
                  <a:gd name="T64" fmla="*/ 48 w 88"/>
                  <a:gd name="T65" fmla="*/ 58 h 76"/>
                  <a:gd name="T66" fmla="*/ 44 w 88"/>
                  <a:gd name="T67" fmla="*/ 52 h 76"/>
                  <a:gd name="T68" fmla="*/ 40 w 88"/>
                  <a:gd name="T69" fmla="*/ 48 h 76"/>
                  <a:gd name="T70" fmla="*/ 38 w 88"/>
                  <a:gd name="T71" fmla="*/ 44 h 76"/>
                  <a:gd name="T72" fmla="*/ 36 w 88"/>
                  <a:gd name="T73" fmla="*/ 38 h 76"/>
                  <a:gd name="T74" fmla="*/ 32 w 88"/>
                  <a:gd name="T75" fmla="*/ 36 h 76"/>
                  <a:gd name="T76" fmla="*/ 34 w 88"/>
                  <a:gd name="T77" fmla="*/ 28 h 76"/>
                  <a:gd name="T78" fmla="*/ 38 w 88"/>
                  <a:gd name="T79" fmla="*/ 28 h 76"/>
                  <a:gd name="T80" fmla="*/ 44 w 88"/>
                  <a:gd name="T81" fmla="*/ 28 h 76"/>
                  <a:gd name="T82" fmla="*/ 50 w 88"/>
                  <a:gd name="T83" fmla="*/ 26 h 76"/>
                  <a:gd name="T84" fmla="*/ 54 w 88"/>
                  <a:gd name="T85" fmla="*/ 30 h 76"/>
                  <a:gd name="T86" fmla="*/ 56 w 88"/>
                  <a:gd name="T87" fmla="*/ 28 h 76"/>
                  <a:gd name="T88" fmla="*/ 62 w 88"/>
                  <a:gd name="T89" fmla="*/ 30 h 76"/>
                  <a:gd name="T90" fmla="*/ 66 w 88"/>
                  <a:gd name="T91" fmla="*/ 32 h 76"/>
                  <a:gd name="T92" fmla="*/ 70 w 88"/>
                  <a:gd name="T93" fmla="*/ 30 h 76"/>
                  <a:gd name="T94" fmla="*/ 74 w 88"/>
                  <a:gd name="T95" fmla="*/ 32 h 76"/>
                  <a:gd name="T96" fmla="*/ 76 w 88"/>
                  <a:gd name="T97" fmla="*/ 30 h 76"/>
                  <a:gd name="T98" fmla="*/ 78 w 88"/>
                  <a:gd name="T99" fmla="*/ 32 h 76"/>
                  <a:gd name="T100" fmla="*/ 80 w 88"/>
                  <a:gd name="T101" fmla="*/ 36 h 76"/>
                  <a:gd name="T102" fmla="*/ 84 w 88"/>
                  <a:gd name="T103" fmla="*/ 34 h 76"/>
                  <a:gd name="T104" fmla="*/ 84 w 88"/>
                  <a:gd name="T105" fmla="*/ 30 h 76"/>
                  <a:gd name="T106" fmla="*/ 86 w 88"/>
                  <a:gd name="T107" fmla="*/ 28 h 76"/>
                  <a:gd name="T108" fmla="*/ 88 w 88"/>
                  <a:gd name="T109" fmla="*/ 26 h 76"/>
                  <a:gd name="T110" fmla="*/ 86 w 88"/>
                  <a:gd name="T111" fmla="*/ 26 h 76"/>
                  <a:gd name="T112" fmla="*/ 82 w 88"/>
                  <a:gd name="T113" fmla="*/ 26 h 76"/>
                  <a:gd name="T114" fmla="*/ 82 w 88"/>
                  <a:gd name="T115" fmla="*/ 22 h 76"/>
                  <a:gd name="T116" fmla="*/ 80 w 88"/>
                  <a:gd name="T117" fmla="*/ 22 h 76"/>
                  <a:gd name="T118" fmla="*/ 80 w 88"/>
                  <a:gd name="T119" fmla="*/ 18 h 76"/>
                  <a:gd name="T120" fmla="*/ 80 w 88"/>
                  <a:gd name="T121" fmla="*/ 14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
                  <a:gd name="T184" fmla="*/ 0 h 76"/>
                  <a:gd name="T185" fmla="*/ 88 w 88"/>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 h="76">
                    <a:moveTo>
                      <a:pt x="78" y="14"/>
                    </a:moveTo>
                    <a:lnTo>
                      <a:pt x="74" y="16"/>
                    </a:lnTo>
                    <a:lnTo>
                      <a:pt x="66" y="18"/>
                    </a:lnTo>
                    <a:lnTo>
                      <a:pt x="62" y="14"/>
                    </a:lnTo>
                    <a:lnTo>
                      <a:pt x="58" y="14"/>
                    </a:lnTo>
                    <a:lnTo>
                      <a:pt x="56" y="10"/>
                    </a:lnTo>
                    <a:lnTo>
                      <a:pt x="52" y="8"/>
                    </a:lnTo>
                    <a:lnTo>
                      <a:pt x="48" y="4"/>
                    </a:lnTo>
                    <a:lnTo>
                      <a:pt x="46" y="2"/>
                    </a:lnTo>
                    <a:lnTo>
                      <a:pt x="44" y="2"/>
                    </a:lnTo>
                    <a:lnTo>
                      <a:pt x="42" y="0"/>
                    </a:lnTo>
                    <a:lnTo>
                      <a:pt x="40" y="2"/>
                    </a:lnTo>
                    <a:lnTo>
                      <a:pt x="40" y="4"/>
                    </a:lnTo>
                    <a:lnTo>
                      <a:pt x="38" y="4"/>
                    </a:lnTo>
                    <a:lnTo>
                      <a:pt x="38" y="6"/>
                    </a:lnTo>
                    <a:lnTo>
                      <a:pt x="36" y="6"/>
                    </a:lnTo>
                    <a:lnTo>
                      <a:pt x="32" y="8"/>
                    </a:lnTo>
                    <a:lnTo>
                      <a:pt x="30" y="10"/>
                    </a:lnTo>
                    <a:lnTo>
                      <a:pt x="32" y="12"/>
                    </a:lnTo>
                    <a:lnTo>
                      <a:pt x="32" y="16"/>
                    </a:lnTo>
                    <a:lnTo>
                      <a:pt x="30" y="18"/>
                    </a:lnTo>
                    <a:lnTo>
                      <a:pt x="28" y="18"/>
                    </a:lnTo>
                    <a:lnTo>
                      <a:pt x="26" y="20"/>
                    </a:lnTo>
                    <a:lnTo>
                      <a:pt x="26" y="22"/>
                    </a:lnTo>
                    <a:lnTo>
                      <a:pt x="26" y="24"/>
                    </a:lnTo>
                    <a:lnTo>
                      <a:pt x="26" y="26"/>
                    </a:lnTo>
                    <a:lnTo>
                      <a:pt x="24" y="28"/>
                    </a:lnTo>
                    <a:lnTo>
                      <a:pt x="22" y="26"/>
                    </a:lnTo>
                    <a:lnTo>
                      <a:pt x="20" y="26"/>
                    </a:lnTo>
                    <a:lnTo>
                      <a:pt x="20" y="24"/>
                    </a:lnTo>
                    <a:lnTo>
                      <a:pt x="20" y="26"/>
                    </a:lnTo>
                    <a:lnTo>
                      <a:pt x="18" y="26"/>
                    </a:lnTo>
                    <a:lnTo>
                      <a:pt x="16" y="22"/>
                    </a:lnTo>
                    <a:lnTo>
                      <a:pt x="14" y="22"/>
                    </a:lnTo>
                    <a:lnTo>
                      <a:pt x="12" y="26"/>
                    </a:lnTo>
                    <a:lnTo>
                      <a:pt x="8" y="26"/>
                    </a:lnTo>
                    <a:lnTo>
                      <a:pt x="6" y="24"/>
                    </a:lnTo>
                    <a:lnTo>
                      <a:pt x="6" y="26"/>
                    </a:lnTo>
                    <a:lnTo>
                      <a:pt x="2" y="26"/>
                    </a:lnTo>
                    <a:lnTo>
                      <a:pt x="0" y="24"/>
                    </a:lnTo>
                    <a:lnTo>
                      <a:pt x="0" y="30"/>
                    </a:lnTo>
                    <a:lnTo>
                      <a:pt x="4" y="38"/>
                    </a:lnTo>
                    <a:lnTo>
                      <a:pt x="6" y="38"/>
                    </a:lnTo>
                    <a:lnTo>
                      <a:pt x="8" y="38"/>
                    </a:lnTo>
                    <a:lnTo>
                      <a:pt x="12" y="28"/>
                    </a:lnTo>
                    <a:lnTo>
                      <a:pt x="16" y="28"/>
                    </a:lnTo>
                    <a:lnTo>
                      <a:pt x="18" y="32"/>
                    </a:lnTo>
                    <a:lnTo>
                      <a:pt x="20" y="32"/>
                    </a:lnTo>
                    <a:lnTo>
                      <a:pt x="20" y="36"/>
                    </a:lnTo>
                    <a:lnTo>
                      <a:pt x="20" y="40"/>
                    </a:lnTo>
                    <a:lnTo>
                      <a:pt x="22" y="44"/>
                    </a:lnTo>
                    <a:lnTo>
                      <a:pt x="28" y="48"/>
                    </a:lnTo>
                    <a:lnTo>
                      <a:pt x="26" y="50"/>
                    </a:lnTo>
                    <a:lnTo>
                      <a:pt x="24" y="50"/>
                    </a:lnTo>
                    <a:lnTo>
                      <a:pt x="24" y="52"/>
                    </a:lnTo>
                    <a:lnTo>
                      <a:pt x="28" y="56"/>
                    </a:lnTo>
                    <a:lnTo>
                      <a:pt x="36" y="60"/>
                    </a:lnTo>
                    <a:lnTo>
                      <a:pt x="38" y="66"/>
                    </a:lnTo>
                    <a:lnTo>
                      <a:pt x="46" y="66"/>
                    </a:lnTo>
                    <a:lnTo>
                      <a:pt x="60" y="76"/>
                    </a:lnTo>
                    <a:lnTo>
                      <a:pt x="62" y="74"/>
                    </a:lnTo>
                    <a:lnTo>
                      <a:pt x="56" y="68"/>
                    </a:lnTo>
                    <a:lnTo>
                      <a:pt x="56" y="66"/>
                    </a:lnTo>
                    <a:lnTo>
                      <a:pt x="54" y="64"/>
                    </a:lnTo>
                    <a:lnTo>
                      <a:pt x="52" y="64"/>
                    </a:lnTo>
                    <a:lnTo>
                      <a:pt x="48" y="58"/>
                    </a:lnTo>
                    <a:lnTo>
                      <a:pt x="48" y="56"/>
                    </a:lnTo>
                    <a:lnTo>
                      <a:pt x="44" y="52"/>
                    </a:lnTo>
                    <a:lnTo>
                      <a:pt x="42" y="52"/>
                    </a:lnTo>
                    <a:lnTo>
                      <a:pt x="40" y="48"/>
                    </a:lnTo>
                    <a:lnTo>
                      <a:pt x="40" y="46"/>
                    </a:lnTo>
                    <a:lnTo>
                      <a:pt x="38" y="44"/>
                    </a:lnTo>
                    <a:lnTo>
                      <a:pt x="38" y="42"/>
                    </a:lnTo>
                    <a:lnTo>
                      <a:pt x="36" y="38"/>
                    </a:lnTo>
                    <a:lnTo>
                      <a:pt x="34" y="38"/>
                    </a:lnTo>
                    <a:lnTo>
                      <a:pt x="32" y="36"/>
                    </a:lnTo>
                    <a:lnTo>
                      <a:pt x="34" y="34"/>
                    </a:lnTo>
                    <a:lnTo>
                      <a:pt x="34" y="28"/>
                    </a:lnTo>
                    <a:lnTo>
                      <a:pt x="36" y="26"/>
                    </a:lnTo>
                    <a:lnTo>
                      <a:pt x="38" y="28"/>
                    </a:lnTo>
                    <a:lnTo>
                      <a:pt x="42" y="32"/>
                    </a:lnTo>
                    <a:lnTo>
                      <a:pt x="44" y="28"/>
                    </a:lnTo>
                    <a:lnTo>
                      <a:pt x="50" y="28"/>
                    </a:lnTo>
                    <a:lnTo>
                      <a:pt x="50" y="26"/>
                    </a:lnTo>
                    <a:lnTo>
                      <a:pt x="52" y="26"/>
                    </a:lnTo>
                    <a:lnTo>
                      <a:pt x="54" y="30"/>
                    </a:lnTo>
                    <a:lnTo>
                      <a:pt x="56" y="30"/>
                    </a:lnTo>
                    <a:lnTo>
                      <a:pt x="56" y="28"/>
                    </a:lnTo>
                    <a:lnTo>
                      <a:pt x="58" y="30"/>
                    </a:lnTo>
                    <a:lnTo>
                      <a:pt x="62" y="30"/>
                    </a:lnTo>
                    <a:lnTo>
                      <a:pt x="64" y="32"/>
                    </a:lnTo>
                    <a:lnTo>
                      <a:pt x="66" y="32"/>
                    </a:lnTo>
                    <a:lnTo>
                      <a:pt x="68" y="30"/>
                    </a:lnTo>
                    <a:lnTo>
                      <a:pt x="70" y="30"/>
                    </a:lnTo>
                    <a:lnTo>
                      <a:pt x="74" y="30"/>
                    </a:lnTo>
                    <a:lnTo>
                      <a:pt x="74" y="32"/>
                    </a:lnTo>
                    <a:lnTo>
                      <a:pt x="76" y="32"/>
                    </a:lnTo>
                    <a:lnTo>
                      <a:pt x="76" y="30"/>
                    </a:lnTo>
                    <a:lnTo>
                      <a:pt x="78" y="30"/>
                    </a:lnTo>
                    <a:lnTo>
                      <a:pt x="78" y="32"/>
                    </a:lnTo>
                    <a:lnTo>
                      <a:pt x="78" y="34"/>
                    </a:lnTo>
                    <a:lnTo>
                      <a:pt x="80" y="36"/>
                    </a:lnTo>
                    <a:lnTo>
                      <a:pt x="82" y="36"/>
                    </a:lnTo>
                    <a:lnTo>
                      <a:pt x="84" y="34"/>
                    </a:lnTo>
                    <a:lnTo>
                      <a:pt x="84" y="32"/>
                    </a:lnTo>
                    <a:lnTo>
                      <a:pt x="84" y="30"/>
                    </a:lnTo>
                    <a:lnTo>
                      <a:pt x="84" y="28"/>
                    </a:lnTo>
                    <a:lnTo>
                      <a:pt x="86" y="28"/>
                    </a:lnTo>
                    <a:lnTo>
                      <a:pt x="88" y="28"/>
                    </a:lnTo>
                    <a:lnTo>
                      <a:pt x="88" y="26"/>
                    </a:lnTo>
                    <a:lnTo>
                      <a:pt x="86" y="28"/>
                    </a:lnTo>
                    <a:lnTo>
                      <a:pt x="86" y="26"/>
                    </a:lnTo>
                    <a:lnTo>
                      <a:pt x="84" y="26"/>
                    </a:lnTo>
                    <a:lnTo>
                      <a:pt x="82" y="26"/>
                    </a:lnTo>
                    <a:lnTo>
                      <a:pt x="82" y="24"/>
                    </a:lnTo>
                    <a:lnTo>
                      <a:pt x="82" y="22"/>
                    </a:lnTo>
                    <a:lnTo>
                      <a:pt x="82" y="20"/>
                    </a:lnTo>
                    <a:lnTo>
                      <a:pt x="80" y="22"/>
                    </a:lnTo>
                    <a:lnTo>
                      <a:pt x="80" y="20"/>
                    </a:lnTo>
                    <a:lnTo>
                      <a:pt x="80" y="18"/>
                    </a:lnTo>
                    <a:lnTo>
                      <a:pt x="80" y="16"/>
                    </a:lnTo>
                    <a:lnTo>
                      <a:pt x="80" y="14"/>
                    </a:lnTo>
                  </a:path>
                </a:pathLst>
              </a:custGeom>
              <a:solidFill>
                <a:schemeClr val="tx2"/>
              </a:solidFill>
              <a:ln w="3175">
                <a:solidFill>
                  <a:schemeClr val="bg1"/>
                </a:solidFill>
                <a:round/>
                <a:headEnd/>
                <a:tailEnd/>
              </a:ln>
            </p:spPr>
            <p:txBody>
              <a:bodyPr/>
              <a:lstStyle/>
              <a:p>
                <a:endParaRPr lang="fr-FR" dirty="0"/>
              </a:p>
            </p:txBody>
          </p:sp>
          <p:sp>
            <p:nvSpPr>
              <p:cNvPr id="60464" name="Freeform 849"/>
              <p:cNvSpPr>
                <a:spLocks/>
              </p:cNvSpPr>
              <p:nvPr/>
            </p:nvSpPr>
            <p:spPr bwMode="auto">
              <a:xfrm>
                <a:off x="3070" y="2003"/>
                <a:ext cx="26" cy="57"/>
              </a:xfrm>
              <a:custGeom>
                <a:avLst/>
                <a:gdLst>
                  <a:gd name="T0" fmla="*/ 14 w 26"/>
                  <a:gd name="T1" fmla="*/ 57 h 57"/>
                  <a:gd name="T2" fmla="*/ 12 w 26"/>
                  <a:gd name="T3" fmla="*/ 55 h 57"/>
                  <a:gd name="T4" fmla="*/ 10 w 26"/>
                  <a:gd name="T5" fmla="*/ 53 h 57"/>
                  <a:gd name="T6" fmla="*/ 8 w 26"/>
                  <a:gd name="T7" fmla="*/ 51 h 57"/>
                  <a:gd name="T8" fmla="*/ 4 w 26"/>
                  <a:gd name="T9" fmla="*/ 49 h 57"/>
                  <a:gd name="T10" fmla="*/ 0 w 26"/>
                  <a:gd name="T11" fmla="*/ 41 h 57"/>
                  <a:gd name="T12" fmla="*/ 2 w 26"/>
                  <a:gd name="T13" fmla="*/ 43 h 57"/>
                  <a:gd name="T14" fmla="*/ 2 w 26"/>
                  <a:gd name="T15" fmla="*/ 37 h 57"/>
                  <a:gd name="T16" fmla="*/ 2 w 26"/>
                  <a:gd name="T17" fmla="*/ 33 h 57"/>
                  <a:gd name="T18" fmla="*/ 2 w 26"/>
                  <a:gd name="T19" fmla="*/ 31 h 57"/>
                  <a:gd name="T20" fmla="*/ 2 w 26"/>
                  <a:gd name="T21" fmla="*/ 29 h 57"/>
                  <a:gd name="T22" fmla="*/ 4 w 26"/>
                  <a:gd name="T23" fmla="*/ 28 h 57"/>
                  <a:gd name="T24" fmla="*/ 2 w 26"/>
                  <a:gd name="T25" fmla="*/ 24 h 57"/>
                  <a:gd name="T26" fmla="*/ 4 w 26"/>
                  <a:gd name="T27" fmla="*/ 16 h 57"/>
                  <a:gd name="T28" fmla="*/ 0 w 26"/>
                  <a:gd name="T29" fmla="*/ 14 h 57"/>
                  <a:gd name="T30" fmla="*/ 2 w 26"/>
                  <a:gd name="T31" fmla="*/ 10 h 57"/>
                  <a:gd name="T32" fmla="*/ 2 w 26"/>
                  <a:gd name="T33" fmla="*/ 8 h 57"/>
                  <a:gd name="T34" fmla="*/ 2 w 26"/>
                  <a:gd name="T35" fmla="*/ 4 h 57"/>
                  <a:gd name="T36" fmla="*/ 4 w 26"/>
                  <a:gd name="T37" fmla="*/ 2 h 57"/>
                  <a:gd name="T38" fmla="*/ 6 w 26"/>
                  <a:gd name="T39" fmla="*/ 0 h 57"/>
                  <a:gd name="T40" fmla="*/ 8 w 26"/>
                  <a:gd name="T41" fmla="*/ 2 h 57"/>
                  <a:gd name="T42" fmla="*/ 12 w 26"/>
                  <a:gd name="T43" fmla="*/ 2 h 57"/>
                  <a:gd name="T44" fmla="*/ 14 w 26"/>
                  <a:gd name="T45" fmla="*/ 4 h 57"/>
                  <a:gd name="T46" fmla="*/ 18 w 26"/>
                  <a:gd name="T47" fmla="*/ 6 h 57"/>
                  <a:gd name="T48" fmla="*/ 20 w 26"/>
                  <a:gd name="T49" fmla="*/ 10 h 57"/>
                  <a:gd name="T50" fmla="*/ 20 w 26"/>
                  <a:gd name="T51" fmla="*/ 24 h 57"/>
                  <a:gd name="T52" fmla="*/ 22 w 26"/>
                  <a:gd name="T53" fmla="*/ 29 h 57"/>
                  <a:gd name="T54" fmla="*/ 26 w 26"/>
                  <a:gd name="T55" fmla="*/ 33 h 57"/>
                  <a:gd name="T56" fmla="*/ 26 w 26"/>
                  <a:gd name="T57" fmla="*/ 41 h 57"/>
                  <a:gd name="T58" fmla="*/ 24 w 26"/>
                  <a:gd name="T59" fmla="*/ 43 h 57"/>
                  <a:gd name="T60" fmla="*/ 20 w 26"/>
                  <a:gd name="T61" fmla="*/ 49 h 57"/>
                  <a:gd name="T62" fmla="*/ 18 w 26"/>
                  <a:gd name="T63" fmla="*/ 51 h 57"/>
                  <a:gd name="T64" fmla="*/ 18 w 26"/>
                  <a:gd name="T65" fmla="*/ 53 h 57"/>
                  <a:gd name="T66" fmla="*/ 16 w 26"/>
                  <a:gd name="T67" fmla="*/ 55 h 57"/>
                  <a:gd name="T68" fmla="*/ 16 w 26"/>
                  <a:gd name="T69" fmla="*/ 57 h 57"/>
                  <a:gd name="T70" fmla="*/ 14 w 26"/>
                  <a:gd name="T71" fmla="*/ 57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57"/>
                  <a:gd name="T110" fmla="*/ 26 w 26"/>
                  <a:gd name="T111" fmla="*/ 57 h 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57">
                    <a:moveTo>
                      <a:pt x="14" y="57"/>
                    </a:moveTo>
                    <a:lnTo>
                      <a:pt x="12" y="55"/>
                    </a:lnTo>
                    <a:lnTo>
                      <a:pt x="10" y="53"/>
                    </a:lnTo>
                    <a:lnTo>
                      <a:pt x="8" y="51"/>
                    </a:lnTo>
                    <a:lnTo>
                      <a:pt x="4" y="49"/>
                    </a:lnTo>
                    <a:lnTo>
                      <a:pt x="0" y="41"/>
                    </a:lnTo>
                    <a:lnTo>
                      <a:pt x="2" y="43"/>
                    </a:lnTo>
                    <a:lnTo>
                      <a:pt x="2" y="37"/>
                    </a:lnTo>
                    <a:lnTo>
                      <a:pt x="2" y="33"/>
                    </a:lnTo>
                    <a:lnTo>
                      <a:pt x="2" y="31"/>
                    </a:lnTo>
                    <a:lnTo>
                      <a:pt x="2" y="29"/>
                    </a:lnTo>
                    <a:lnTo>
                      <a:pt x="4" y="28"/>
                    </a:lnTo>
                    <a:lnTo>
                      <a:pt x="2" y="24"/>
                    </a:lnTo>
                    <a:lnTo>
                      <a:pt x="4" y="16"/>
                    </a:lnTo>
                    <a:lnTo>
                      <a:pt x="0" y="14"/>
                    </a:lnTo>
                    <a:lnTo>
                      <a:pt x="2" y="10"/>
                    </a:lnTo>
                    <a:lnTo>
                      <a:pt x="2" y="8"/>
                    </a:lnTo>
                    <a:lnTo>
                      <a:pt x="2" y="4"/>
                    </a:lnTo>
                    <a:lnTo>
                      <a:pt x="4" y="2"/>
                    </a:lnTo>
                    <a:lnTo>
                      <a:pt x="6" y="0"/>
                    </a:lnTo>
                    <a:lnTo>
                      <a:pt x="8" y="2"/>
                    </a:lnTo>
                    <a:lnTo>
                      <a:pt x="12" y="2"/>
                    </a:lnTo>
                    <a:lnTo>
                      <a:pt x="14" y="4"/>
                    </a:lnTo>
                    <a:lnTo>
                      <a:pt x="18" y="6"/>
                    </a:lnTo>
                    <a:lnTo>
                      <a:pt x="20" y="10"/>
                    </a:lnTo>
                    <a:lnTo>
                      <a:pt x="20" y="24"/>
                    </a:lnTo>
                    <a:lnTo>
                      <a:pt x="22" y="29"/>
                    </a:lnTo>
                    <a:lnTo>
                      <a:pt x="26" y="33"/>
                    </a:lnTo>
                    <a:lnTo>
                      <a:pt x="26" y="41"/>
                    </a:lnTo>
                    <a:lnTo>
                      <a:pt x="24" y="43"/>
                    </a:lnTo>
                    <a:lnTo>
                      <a:pt x="20" y="49"/>
                    </a:lnTo>
                    <a:lnTo>
                      <a:pt x="18" y="51"/>
                    </a:lnTo>
                    <a:lnTo>
                      <a:pt x="18" y="53"/>
                    </a:lnTo>
                    <a:lnTo>
                      <a:pt x="16" y="55"/>
                    </a:lnTo>
                    <a:lnTo>
                      <a:pt x="16" y="57"/>
                    </a:lnTo>
                    <a:lnTo>
                      <a:pt x="14" y="57"/>
                    </a:lnTo>
                    <a:close/>
                  </a:path>
                </a:pathLst>
              </a:custGeom>
              <a:solidFill>
                <a:schemeClr val="tx2"/>
              </a:solidFill>
              <a:ln w="3175">
                <a:solidFill>
                  <a:schemeClr val="bg1"/>
                </a:solidFill>
                <a:round/>
                <a:headEnd/>
                <a:tailEnd/>
              </a:ln>
            </p:spPr>
            <p:txBody>
              <a:bodyPr/>
              <a:lstStyle/>
              <a:p>
                <a:endParaRPr lang="fr-FR" dirty="0"/>
              </a:p>
            </p:txBody>
          </p:sp>
          <p:sp>
            <p:nvSpPr>
              <p:cNvPr id="60465" name="Freeform 850"/>
              <p:cNvSpPr>
                <a:spLocks/>
              </p:cNvSpPr>
              <p:nvPr/>
            </p:nvSpPr>
            <p:spPr bwMode="auto">
              <a:xfrm>
                <a:off x="3070" y="2003"/>
                <a:ext cx="26" cy="57"/>
              </a:xfrm>
              <a:custGeom>
                <a:avLst/>
                <a:gdLst>
                  <a:gd name="T0" fmla="*/ 14 w 26"/>
                  <a:gd name="T1" fmla="*/ 57 h 57"/>
                  <a:gd name="T2" fmla="*/ 12 w 26"/>
                  <a:gd name="T3" fmla="*/ 55 h 57"/>
                  <a:gd name="T4" fmla="*/ 10 w 26"/>
                  <a:gd name="T5" fmla="*/ 53 h 57"/>
                  <a:gd name="T6" fmla="*/ 8 w 26"/>
                  <a:gd name="T7" fmla="*/ 51 h 57"/>
                  <a:gd name="T8" fmla="*/ 4 w 26"/>
                  <a:gd name="T9" fmla="*/ 49 h 57"/>
                  <a:gd name="T10" fmla="*/ 0 w 26"/>
                  <a:gd name="T11" fmla="*/ 41 h 57"/>
                  <a:gd name="T12" fmla="*/ 2 w 26"/>
                  <a:gd name="T13" fmla="*/ 43 h 57"/>
                  <a:gd name="T14" fmla="*/ 2 w 26"/>
                  <a:gd name="T15" fmla="*/ 37 h 57"/>
                  <a:gd name="T16" fmla="*/ 2 w 26"/>
                  <a:gd name="T17" fmla="*/ 33 h 57"/>
                  <a:gd name="T18" fmla="*/ 2 w 26"/>
                  <a:gd name="T19" fmla="*/ 31 h 57"/>
                  <a:gd name="T20" fmla="*/ 2 w 26"/>
                  <a:gd name="T21" fmla="*/ 29 h 57"/>
                  <a:gd name="T22" fmla="*/ 4 w 26"/>
                  <a:gd name="T23" fmla="*/ 28 h 57"/>
                  <a:gd name="T24" fmla="*/ 2 w 26"/>
                  <a:gd name="T25" fmla="*/ 24 h 57"/>
                  <a:gd name="T26" fmla="*/ 4 w 26"/>
                  <a:gd name="T27" fmla="*/ 16 h 57"/>
                  <a:gd name="T28" fmla="*/ 0 w 26"/>
                  <a:gd name="T29" fmla="*/ 14 h 57"/>
                  <a:gd name="T30" fmla="*/ 2 w 26"/>
                  <a:gd name="T31" fmla="*/ 10 h 57"/>
                  <a:gd name="T32" fmla="*/ 2 w 26"/>
                  <a:gd name="T33" fmla="*/ 8 h 57"/>
                  <a:gd name="T34" fmla="*/ 2 w 26"/>
                  <a:gd name="T35" fmla="*/ 4 h 57"/>
                  <a:gd name="T36" fmla="*/ 4 w 26"/>
                  <a:gd name="T37" fmla="*/ 2 h 57"/>
                  <a:gd name="T38" fmla="*/ 6 w 26"/>
                  <a:gd name="T39" fmla="*/ 0 h 57"/>
                  <a:gd name="T40" fmla="*/ 8 w 26"/>
                  <a:gd name="T41" fmla="*/ 2 h 57"/>
                  <a:gd name="T42" fmla="*/ 12 w 26"/>
                  <a:gd name="T43" fmla="*/ 2 h 57"/>
                  <a:gd name="T44" fmla="*/ 14 w 26"/>
                  <a:gd name="T45" fmla="*/ 4 h 57"/>
                  <a:gd name="T46" fmla="*/ 18 w 26"/>
                  <a:gd name="T47" fmla="*/ 6 h 57"/>
                  <a:gd name="T48" fmla="*/ 20 w 26"/>
                  <a:gd name="T49" fmla="*/ 10 h 57"/>
                  <a:gd name="T50" fmla="*/ 20 w 26"/>
                  <a:gd name="T51" fmla="*/ 24 h 57"/>
                  <a:gd name="T52" fmla="*/ 22 w 26"/>
                  <a:gd name="T53" fmla="*/ 29 h 57"/>
                  <a:gd name="T54" fmla="*/ 26 w 26"/>
                  <a:gd name="T55" fmla="*/ 33 h 57"/>
                  <a:gd name="T56" fmla="*/ 26 w 26"/>
                  <a:gd name="T57" fmla="*/ 41 h 57"/>
                  <a:gd name="T58" fmla="*/ 24 w 26"/>
                  <a:gd name="T59" fmla="*/ 43 h 57"/>
                  <a:gd name="T60" fmla="*/ 20 w 26"/>
                  <a:gd name="T61" fmla="*/ 49 h 57"/>
                  <a:gd name="T62" fmla="*/ 18 w 26"/>
                  <a:gd name="T63" fmla="*/ 51 h 57"/>
                  <a:gd name="T64" fmla="*/ 18 w 26"/>
                  <a:gd name="T65" fmla="*/ 53 h 57"/>
                  <a:gd name="T66" fmla="*/ 16 w 26"/>
                  <a:gd name="T67" fmla="*/ 55 h 57"/>
                  <a:gd name="T68" fmla="*/ 16 w 26"/>
                  <a:gd name="T69" fmla="*/ 57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7"/>
                  <a:gd name="T107" fmla="*/ 26 w 2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7">
                    <a:moveTo>
                      <a:pt x="14" y="57"/>
                    </a:moveTo>
                    <a:lnTo>
                      <a:pt x="12" y="55"/>
                    </a:lnTo>
                    <a:lnTo>
                      <a:pt x="10" y="53"/>
                    </a:lnTo>
                    <a:lnTo>
                      <a:pt x="8" y="51"/>
                    </a:lnTo>
                    <a:lnTo>
                      <a:pt x="4" y="49"/>
                    </a:lnTo>
                    <a:lnTo>
                      <a:pt x="0" y="41"/>
                    </a:lnTo>
                    <a:lnTo>
                      <a:pt x="2" y="43"/>
                    </a:lnTo>
                    <a:lnTo>
                      <a:pt x="2" y="37"/>
                    </a:lnTo>
                    <a:lnTo>
                      <a:pt x="2" y="33"/>
                    </a:lnTo>
                    <a:lnTo>
                      <a:pt x="2" y="31"/>
                    </a:lnTo>
                    <a:lnTo>
                      <a:pt x="2" y="29"/>
                    </a:lnTo>
                    <a:lnTo>
                      <a:pt x="4" y="28"/>
                    </a:lnTo>
                    <a:lnTo>
                      <a:pt x="2" y="24"/>
                    </a:lnTo>
                    <a:lnTo>
                      <a:pt x="4" y="16"/>
                    </a:lnTo>
                    <a:lnTo>
                      <a:pt x="0" y="14"/>
                    </a:lnTo>
                    <a:lnTo>
                      <a:pt x="2" y="10"/>
                    </a:lnTo>
                    <a:lnTo>
                      <a:pt x="2" y="8"/>
                    </a:lnTo>
                    <a:lnTo>
                      <a:pt x="2" y="4"/>
                    </a:lnTo>
                    <a:lnTo>
                      <a:pt x="4" y="2"/>
                    </a:lnTo>
                    <a:lnTo>
                      <a:pt x="6" y="0"/>
                    </a:lnTo>
                    <a:lnTo>
                      <a:pt x="8" y="2"/>
                    </a:lnTo>
                    <a:lnTo>
                      <a:pt x="12" y="2"/>
                    </a:lnTo>
                    <a:lnTo>
                      <a:pt x="14" y="4"/>
                    </a:lnTo>
                    <a:lnTo>
                      <a:pt x="18" y="6"/>
                    </a:lnTo>
                    <a:lnTo>
                      <a:pt x="20" y="10"/>
                    </a:lnTo>
                    <a:lnTo>
                      <a:pt x="20" y="24"/>
                    </a:lnTo>
                    <a:lnTo>
                      <a:pt x="22" y="29"/>
                    </a:lnTo>
                    <a:lnTo>
                      <a:pt x="26" y="33"/>
                    </a:lnTo>
                    <a:lnTo>
                      <a:pt x="26" y="41"/>
                    </a:lnTo>
                    <a:lnTo>
                      <a:pt x="24" y="43"/>
                    </a:lnTo>
                    <a:lnTo>
                      <a:pt x="20" y="49"/>
                    </a:lnTo>
                    <a:lnTo>
                      <a:pt x="18" y="51"/>
                    </a:lnTo>
                    <a:lnTo>
                      <a:pt x="18" y="53"/>
                    </a:lnTo>
                    <a:lnTo>
                      <a:pt x="16" y="55"/>
                    </a:lnTo>
                    <a:lnTo>
                      <a:pt x="16" y="57"/>
                    </a:lnTo>
                  </a:path>
                </a:pathLst>
              </a:custGeom>
              <a:solidFill>
                <a:schemeClr val="tx2"/>
              </a:solidFill>
              <a:ln w="3175">
                <a:solidFill>
                  <a:schemeClr val="bg1"/>
                </a:solidFill>
                <a:round/>
                <a:headEnd/>
                <a:tailEnd/>
              </a:ln>
            </p:spPr>
            <p:txBody>
              <a:bodyPr/>
              <a:lstStyle/>
              <a:p>
                <a:endParaRPr lang="fr-FR" dirty="0"/>
              </a:p>
            </p:txBody>
          </p:sp>
          <p:sp>
            <p:nvSpPr>
              <p:cNvPr id="60466" name="Freeform 851"/>
              <p:cNvSpPr>
                <a:spLocks/>
              </p:cNvSpPr>
              <p:nvPr/>
            </p:nvSpPr>
            <p:spPr bwMode="auto">
              <a:xfrm>
                <a:off x="4253" y="2582"/>
                <a:ext cx="2" cy="4"/>
              </a:xfrm>
              <a:custGeom>
                <a:avLst/>
                <a:gdLst>
                  <a:gd name="T0" fmla="*/ 2 w 2"/>
                  <a:gd name="T1" fmla="*/ 0 h 4"/>
                  <a:gd name="T2" fmla="*/ 0 w 2"/>
                  <a:gd name="T3" fmla="*/ 0 h 4"/>
                  <a:gd name="T4" fmla="*/ 0 w 2"/>
                  <a:gd name="T5" fmla="*/ 2 h 4"/>
                  <a:gd name="T6" fmla="*/ 2 w 2"/>
                  <a:gd name="T7" fmla="*/ 4 h 4"/>
                  <a:gd name="T8" fmla="*/ 2 w 2"/>
                  <a:gd name="T9" fmla="*/ 2 h 4"/>
                  <a:gd name="T10" fmla="*/ 2 w 2"/>
                  <a:gd name="T11" fmla="*/ 2 h 4"/>
                  <a:gd name="T12" fmla="*/ 2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0"/>
                    </a:moveTo>
                    <a:lnTo>
                      <a:pt x="0" y="0"/>
                    </a:lnTo>
                    <a:lnTo>
                      <a:pt x="0" y="2"/>
                    </a:lnTo>
                    <a:lnTo>
                      <a:pt x="2"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467" name="Freeform 852"/>
              <p:cNvSpPr>
                <a:spLocks/>
              </p:cNvSpPr>
              <p:nvPr/>
            </p:nvSpPr>
            <p:spPr bwMode="auto">
              <a:xfrm>
                <a:off x="4253" y="2582"/>
                <a:ext cx="2" cy="4"/>
              </a:xfrm>
              <a:custGeom>
                <a:avLst/>
                <a:gdLst>
                  <a:gd name="T0" fmla="*/ 2 w 2"/>
                  <a:gd name="T1" fmla="*/ 0 h 4"/>
                  <a:gd name="T2" fmla="*/ 0 w 2"/>
                  <a:gd name="T3" fmla="*/ 0 h 4"/>
                  <a:gd name="T4" fmla="*/ 0 w 2"/>
                  <a:gd name="T5" fmla="*/ 2 h 4"/>
                  <a:gd name="T6" fmla="*/ 2 w 2"/>
                  <a:gd name="T7" fmla="*/ 4 h 4"/>
                  <a:gd name="T8" fmla="*/ 2 w 2"/>
                  <a:gd name="T9" fmla="*/ 2 h 4"/>
                  <a:gd name="T10" fmla="*/ 2 w 2"/>
                  <a:gd name="T11" fmla="*/ 2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60468" name="Freeform 853"/>
              <p:cNvSpPr>
                <a:spLocks/>
              </p:cNvSpPr>
              <p:nvPr/>
            </p:nvSpPr>
            <p:spPr bwMode="auto">
              <a:xfrm>
                <a:off x="4243" y="2389"/>
                <a:ext cx="118" cy="229"/>
              </a:xfrm>
              <a:custGeom>
                <a:avLst/>
                <a:gdLst>
                  <a:gd name="T0" fmla="*/ 34 w 118"/>
                  <a:gd name="T1" fmla="*/ 6 h 229"/>
                  <a:gd name="T2" fmla="*/ 6 w 118"/>
                  <a:gd name="T3" fmla="*/ 18 h 229"/>
                  <a:gd name="T4" fmla="*/ 0 w 118"/>
                  <a:gd name="T5" fmla="*/ 36 h 229"/>
                  <a:gd name="T6" fmla="*/ 14 w 118"/>
                  <a:gd name="T7" fmla="*/ 56 h 229"/>
                  <a:gd name="T8" fmla="*/ 18 w 118"/>
                  <a:gd name="T9" fmla="*/ 72 h 229"/>
                  <a:gd name="T10" fmla="*/ 14 w 118"/>
                  <a:gd name="T11" fmla="*/ 82 h 229"/>
                  <a:gd name="T12" fmla="*/ 10 w 118"/>
                  <a:gd name="T13" fmla="*/ 92 h 229"/>
                  <a:gd name="T14" fmla="*/ 24 w 118"/>
                  <a:gd name="T15" fmla="*/ 124 h 229"/>
                  <a:gd name="T16" fmla="*/ 24 w 118"/>
                  <a:gd name="T17" fmla="*/ 146 h 229"/>
                  <a:gd name="T18" fmla="*/ 12 w 118"/>
                  <a:gd name="T19" fmla="*/ 191 h 229"/>
                  <a:gd name="T20" fmla="*/ 24 w 118"/>
                  <a:gd name="T21" fmla="*/ 197 h 229"/>
                  <a:gd name="T22" fmla="*/ 40 w 118"/>
                  <a:gd name="T23" fmla="*/ 217 h 229"/>
                  <a:gd name="T24" fmla="*/ 44 w 118"/>
                  <a:gd name="T25" fmla="*/ 217 h 229"/>
                  <a:gd name="T26" fmla="*/ 54 w 118"/>
                  <a:gd name="T27" fmla="*/ 227 h 229"/>
                  <a:gd name="T28" fmla="*/ 64 w 118"/>
                  <a:gd name="T29" fmla="*/ 225 h 229"/>
                  <a:gd name="T30" fmla="*/ 60 w 118"/>
                  <a:gd name="T31" fmla="*/ 211 h 229"/>
                  <a:gd name="T32" fmla="*/ 42 w 118"/>
                  <a:gd name="T33" fmla="*/ 193 h 229"/>
                  <a:gd name="T34" fmla="*/ 34 w 118"/>
                  <a:gd name="T35" fmla="*/ 175 h 229"/>
                  <a:gd name="T36" fmla="*/ 26 w 118"/>
                  <a:gd name="T37" fmla="*/ 175 h 229"/>
                  <a:gd name="T38" fmla="*/ 26 w 118"/>
                  <a:gd name="T39" fmla="*/ 154 h 229"/>
                  <a:gd name="T40" fmla="*/ 34 w 118"/>
                  <a:gd name="T41" fmla="*/ 132 h 229"/>
                  <a:gd name="T42" fmla="*/ 40 w 118"/>
                  <a:gd name="T43" fmla="*/ 112 h 229"/>
                  <a:gd name="T44" fmla="*/ 50 w 118"/>
                  <a:gd name="T45" fmla="*/ 114 h 229"/>
                  <a:gd name="T46" fmla="*/ 52 w 118"/>
                  <a:gd name="T47" fmla="*/ 126 h 229"/>
                  <a:gd name="T48" fmla="*/ 70 w 118"/>
                  <a:gd name="T49" fmla="*/ 132 h 229"/>
                  <a:gd name="T50" fmla="*/ 78 w 118"/>
                  <a:gd name="T51" fmla="*/ 140 h 229"/>
                  <a:gd name="T52" fmla="*/ 80 w 118"/>
                  <a:gd name="T53" fmla="*/ 136 h 229"/>
                  <a:gd name="T54" fmla="*/ 70 w 118"/>
                  <a:gd name="T55" fmla="*/ 116 h 229"/>
                  <a:gd name="T56" fmla="*/ 74 w 118"/>
                  <a:gd name="T57" fmla="*/ 108 h 229"/>
                  <a:gd name="T58" fmla="*/ 84 w 118"/>
                  <a:gd name="T59" fmla="*/ 98 h 229"/>
                  <a:gd name="T60" fmla="*/ 114 w 118"/>
                  <a:gd name="T61" fmla="*/ 100 h 229"/>
                  <a:gd name="T62" fmla="*/ 118 w 118"/>
                  <a:gd name="T63" fmla="*/ 82 h 229"/>
                  <a:gd name="T64" fmla="*/ 116 w 118"/>
                  <a:gd name="T65" fmla="*/ 76 h 229"/>
                  <a:gd name="T66" fmla="*/ 110 w 118"/>
                  <a:gd name="T67" fmla="*/ 72 h 229"/>
                  <a:gd name="T68" fmla="*/ 106 w 118"/>
                  <a:gd name="T69" fmla="*/ 66 h 229"/>
                  <a:gd name="T70" fmla="*/ 102 w 118"/>
                  <a:gd name="T71" fmla="*/ 48 h 229"/>
                  <a:gd name="T72" fmla="*/ 92 w 118"/>
                  <a:gd name="T73" fmla="*/ 36 h 229"/>
                  <a:gd name="T74" fmla="*/ 80 w 118"/>
                  <a:gd name="T75" fmla="*/ 42 h 229"/>
                  <a:gd name="T76" fmla="*/ 70 w 118"/>
                  <a:gd name="T77" fmla="*/ 42 h 229"/>
                  <a:gd name="T78" fmla="*/ 60 w 118"/>
                  <a:gd name="T79" fmla="*/ 40 h 229"/>
                  <a:gd name="T80" fmla="*/ 52 w 118"/>
                  <a:gd name="T81" fmla="*/ 48 h 229"/>
                  <a:gd name="T82" fmla="*/ 50 w 118"/>
                  <a:gd name="T83" fmla="*/ 44 h 229"/>
                  <a:gd name="T84" fmla="*/ 54 w 118"/>
                  <a:gd name="T85" fmla="*/ 18 h 229"/>
                  <a:gd name="T86" fmla="*/ 44 w 118"/>
                  <a:gd name="T87" fmla="*/ 6 h 229"/>
                  <a:gd name="T88" fmla="*/ 38 w 118"/>
                  <a:gd name="T89" fmla="*/ 2 h 229"/>
                  <a:gd name="T90" fmla="*/ 40 w 118"/>
                  <a:gd name="T91" fmla="*/ 0 h 2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229"/>
                  <a:gd name="T140" fmla="*/ 118 w 118"/>
                  <a:gd name="T141" fmla="*/ 229 h 2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229">
                    <a:moveTo>
                      <a:pt x="40" y="0"/>
                    </a:moveTo>
                    <a:lnTo>
                      <a:pt x="38" y="0"/>
                    </a:lnTo>
                    <a:lnTo>
                      <a:pt x="34" y="6"/>
                    </a:lnTo>
                    <a:lnTo>
                      <a:pt x="30" y="8"/>
                    </a:lnTo>
                    <a:lnTo>
                      <a:pt x="18" y="16"/>
                    </a:lnTo>
                    <a:lnTo>
                      <a:pt x="6" y="18"/>
                    </a:lnTo>
                    <a:lnTo>
                      <a:pt x="2" y="32"/>
                    </a:lnTo>
                    <a:lnTo>
                      <a:pt x="2" y="34"/>
                    </a:lnTo>
                    <a:lnTo>
                      <a:pt x="0" y="36"/>
                    </a:lnTo>
                    <a:lnTo>
                      <a:pt x="6" y="50"/>
                    </a:lnTo>
                    <a:lnTo>
                      <a:pt x="12" y="54"/>
                    </a:lnTo>
                    <a:lnTo>
                      <a:pt x="14" y="56"/>
                    </a:lnTo>
                    <a:lnTo>
                      <a:pt x="14" y="68"/>
                    </a:lnTo>
                    <a:lnTo>
                      <a:pt x="18" y="68"/>
                    </a:lnTo>
                    <a:lnTo>
                      <a:pt x="18" y="72"/>
                    </a:lnTo>
                    <a:lnTo>
                      <a:pt x="16" y="74"/>
                    </a:lnTo>
                    <a:lnTo>
                      <a:pt x="14" y="80"/>
                    </a:lnTo>
                    <a:lnTo>
                      <a:pt x="14" y="82"/>
                    </a:lnTo>
                    <a:lnTo>
                      <a:pt x="10" y="86"/>
                    </a:lnTo>
                    <a:lnTo>
                      <a:pt x="10" y="88"/>
                    </a:lnTo>
                    <a:lnTo>
                      <a:pt x="10" y="92"/>
                    </a:lnTo>
                    <a:lnTo>
                      <a:pt x="10" y="96"/>
                    </a:lnTo>
                    <a:lnTo>
                      <a:pt x="22" y="106"/>
                    </a:lnTo>
                    <a:lnTo>
                      <a:pt x="24" y="124"/>
                    </a:lnTo>
                    <a:lnTo>
                      <a:pt x="30" y="136"/>
                    </a:lnTo>
                    <a:lnTo>
                      <a:pt x="30" y="138"/>
                    </a:lnTo>
                    <a:lnTo>
                      <a:pt x="24" y="146"/>
                    </a:lnTo>
                    <a:lnTo>
                      <a:pt x="22" y="150"/>
                    </a:lnTo>
                    <a:lnTo>
                      <a:pt x="10" y="189"/>
                    </a:lnTo>
                    <a:lnTo>
                      <a:pt x="12" y="191"/>
                    </a:lnTo>
                    <a:lnTo>
                      <a:pt x="16" y="191"/>
                    </a:lnTo>
                    <a:lnTo>
                      <a:pt x="22" y="197"/>
                    </a:lnTo>
                    <a:lnTo>
                      <a:pt x="24" y="197"/>
                    </a:lnTo>
                    <a:lnTo>
                      <a:pt x="30" y="207"/>
                    </a:lnTo>
                    <a:lnTo>
                      <a:pt x="32" y="211"/>
                    </a:lnTo>
                    <a:lnTo>
                      <a:pt x="40" y="217"/>
                    </a:lnTo>
                    <a:lnTo>
                      <a:pt x="38" y="213"/>
                    </a:lnTo>
                    <a:lnTo>
                      <a:pt x="42" y="213"/>
                    </a:lnTo>
                    <a:lnTo>
                      <a:pt x="44" y="217"/>
                    </a:lnTo>
                    <a:lnTo>
                      <a:pt x="52" y="217"/>
                    </a:lnTo>
                    <a:lnTo>
                      <a:pt x="54" y="221"/>
                    </a:lnTo>
                    <a:lnTo>
                      <a:pt x="54" y="227"/>
                    </a:lnTo>
                    <a:lnTo>
                      <a:pt x="54" y="229"/>
                    </a:lnTo>
                    <a:lnTo>
                      <a:pt x="60" y="225"/>
                    </a:lnTo>
                    <a:lnTo>
                      <a:pt x="64" y="225"/>
                    </a:lnTo>
                    <a:lnTo>
                      <a:pt x="66" y="225"/>
                    </a:lnTo>
                    <a:lnTo>
                      <a:pt x="68" y="221"/>
                    </a:lnTo>
                    <a:lnTo>
                      <a:pt x="60" y="211"/>
                    </a:lnTo>
                    <a:lnTo>
                      <a:pt x="50" y="209"/>
                    </a:lnTo>
                    <a:lnTo>
                      <a:pt x="44" y="205"/>
                    </a:lnTo>
                    <a:lnTo>
                      <a:pt x="42" y="193"/>
                    </a:lnTo>
                    <a:lnTo>
                      <a:pt x="38" y="187"/>
                    </a:lnTo>
                    <a:lnTo>
                      <a:pt x="36" y="179"/>
                    </a:lnTo>
                    <a:lnTo>
                      <a:pt x="34" y="175"/>
                    </a:lnTo>
                    <a:lnTo>
                      <a:pt x="32" y="175"/>
                    </a:lnTo>
                    <a:lnTo>
                      <a:pt x="28" y="177"/>
                    </a:lnTo>
                    <a:lnTo>
                      <a:pt x="26" y="175"/>
                    </a:lnTo>
                    <a:lnTo>
                      <a:pt x="24" y="161"/>
                    </a:lnTo>
                    <a:lnTo>
                      <a:pt x="26" y="158"/>
                    </a:lnTo>
                    <a:lnTo>
                      <a:pt x="26" y="154"/>
                    </a:lnTo>
                    <a:lnTo>
                      <a:pt x="28" y="150"/>
                    </a:lnTo>
                    <a:lnTo>
                      <a:pt x="28" y="148"/>
                    </a:lnTo>
                    <a:lnTo>
                      <a:pt x="34" y="132"/>
                    </a:lnTo>
                    <a:lnTo>
                      <a:pt x="36" y="120"/>
                    </a:lnTo>
                    <a:lnTo>
                      <a:pt x="36" y="114"/>
                    </a:lnTo>
                    <a:lnTo>
                      <a:pt x="40" y="112"/>
                    </a:lnTo>
                    <a:lnTo>
                      <a:pt x="44" y="112"/>
                    </a:lnTo>
                    <a:lnTo>
                      <a:pt x="50" y="112"/>
                    </a:lnTo>
                    <a:lnTo>
                      <a:pt x="50" y="114"/>
                    </a:lnTo>
                    <a:lnTo>
                      <a:pt x="50" y="124"/>
                    </a:lnTo>
                    <a:lnTo>
                      <a:pt x="50" y="126"/>
                    </a:lnTo>
                    <a:lnTo>
                      <a:pt x="52" y="126"/>
                    </a:lnTo>
                    <a:lnTo>
                      <a:pt x="50" y="124"/>
                    </a:lnTo>
                    <a:lnTo>
                      <a:pt x="64" y="126"/>
                    </a:lnTo>
                    <a:lnTo>
                      <a:pt x="70" y="132"/>
                    </a:lnTo>
                    <a:lnTo>
                      <a:pt x="74" y="134"/>
                    </a:lnTo>
                    <a:lnTo>
                      <a:pt x="76" y="134"/>
                    </a:lnTo>
                    <a:lnTo>
                      <a:pt x="78" y="140"/>
                    </a:lnTo>
                    <a:lnTo>
                      <a:pt x="80" y="140"/>
                    </a:lnTo>
                    <a:lnTo>
                      <a:pt x="80" y="138"/>
                    </a:lnTo>
                    <a:lnTo>
                      <a:pt x="80" y="136"/>
                    </a:lnTo>
                    <a:lnTo>
                      <a:pt x="76" y="130"/>
                    </a:lnTo>
                    <a:lnTo>
                      <a:pt x="72" y="126"/>
                    </a:lnTo>
                    <a:lnTo>
                      <a:pt x="70" y="116"/>
                    </a:lnTo>
                    <a:lnTo>
                      <a:pt x="70" y="112"/>
                    </a:lnTo>
                    <a:lnTo>
                      <a:pt x="72" y="110"/>
                    </a:lnTo>
                    <a:lnTo>
                      <a:pt x="74" y="108"/>
                    </a:lnTo>
                    <a:lnTo>
                      <a:pt x="76" y="106"/>
                    </a:lnTo>
                    <a:lnTo>
                      <a:pt x="82" y="100"/>
                    </a:lnTo>
                    <a:lnTo>
                      <a:pt x="84" y="98"/>
                    </a:lnTo>
                    <a:lnTo>
                      <a:pt x="108" y="100"/>
                    </a:lnTo>
                    <a:lnTo>
                      <a:pt x="110" y="102"/>
                    </a:lnTo>
                    <a:lnTo>
                      <a:pt x="114" y="100"/>
                    </a:lnTo>
                    <a:lnTo>
                      <a:pt x="118" y="96"/>
                    </a:lnTo>
                    <a:lnTo>
                      <a:pt x="118" y="84"/>
                    </a:lnTo>
                    <a:lnTo>
                      <a:pt x="118" y="82"/>
                    </a:lnTo>
                    <a:lnTo>
                      <a:pt x="118" y="80"/>
                    </a:lnTo>
                    <a:lnTo>
                      <a:pt x="118" y="78"/>
                    </a:lnTo>
                    <a:lnTo>
                      <a:pt x="116" y="76"/>
                    </a:lnTo>
                    <a:lnTo>
                      <a:pt x="114" y="74"/>
                    </a:lnTo>
                    <a:lnTo>
                      <a:pt x="114" y="72"/>
                    </a:lnTo>
                    <a:lnTo>
                      <a:pt x="110" y="72"/>
                    </a:lnTo>
                    <a:lnTo>
                      <a:pt x="108" y="72"/>
                    </a:lnTo>
                    <a:lnTo>
                      <a:pt x="106" y="68"/>
                    </a:lnTo>
                    <a:lnTo>
                      <a:pt x="106" y="66"/>
                    </a:lnTo>
                    <a:lnTo>
                      <a:pt x="106" y="56"/>
                    </a:lnTo>
                    <a:lnTo>
                      <a:pt x="104" y="50"/>
                    </a:lnTo>
                    <a:lnTo>
                      <a:pt x="102" y="48"/>
                    </a:lnTo>
                    <a:lnTo>
                      <a:pt x="100" y="46"/>
                    </a:lnTo>
                    <a:lnTo>
                      <a:pt x="96" y="42"/>
                    </a:lnTo>
                    <a:lnTo>
                      <a:pt x="92" y="36"/>
                    </a:lnTo>
                    <a:lnTo>
                      <a:pt x="82" y="38"/>
                    </a:lnTo>
                    <a:lnTo>
                      <a:pt x="82" y="40"/>
                    </a:lnTo>
                    <a:lnTo>
                      <a:pt x="80" y="42"/>
                    </a:lnTo>
                    <a:lnTo>
                      <a:pt x="74" y="44"/>
                    </a:lnTo>
                    <a:lnTo>
                      <a:pt x="72" y="44"/>
                    </a:lnTo>
                    <a:lnTo>
                      <a:pt x="70" y="42"/>
                    </a:lnTo>
                    <a:lnTo>
                      <a:pt x="68" y="40"/>
                    </a:lnTo>
                    <a:lnTo>
                      <a:pt x="66" y="40"/>
                    </a:lnTo>
                    <a:lnTo>
                      <a:pt x="60" y="40"/>
                    </a:lnTo>
                    <a:lnTo>
                      <a:pt x="56" y="44"/>
                    </a:lnTo>
                    <a:lnTo>
                      <a:pt x="54" y="46"/>
                    </a:lnTo>
                    <a:lnTo>
                      <a:pt x="52" y="48"/>
                    </a:lnTo>
                    <a:lnTo>
                      <a:pt x="50" y="50"/>
                    </a:lnTo>
                    <a:lnTo>
                      <a:pt x="50" y="48"/>
                    </a:lnTo>
                    <a:lnTo>
                      <a:pt x="50" y="44"/>
                    </a:lnTo>
                    <a:lnTo>
                      <a:pt x="54" y="26"/>
                    </a:lnTo>
                    <a:lnTo>
                      <a:pt x="52" y="22"/>
                    </a:lnTo>
                    <a:lnTo>
                      <a:pt x="54" y="18"/>
                    </a:lnTo>
                    <a:lnTo>
                      <a:pt x="52" y="16"/>
                    </a:lnTo>
                    <a:lnTo>
                      <a:pt x="44" y="16"/>
                    </a:lnTo>
                    <a:lnTo>
                      <a:pt x="44" y="6"/>
                    </a:lnTo>
                    <a:lnTo>
                      <a:pt x="40" y="2"/>
                    </a:lnTo>
                    <a:lnTo>
                      <a:pt x="40" y="4"/>
                    </a:lnTo>
                    <a:lnTo>
                      <a:pt x="38" y="2"/>
                    </a:lnTo>
                    <a:lnTo>
                      <a:pt x="38" y="0"/>
                    </a:lnTo>
                    <a:lnTo>
                      <a:pt x="40" y="0"/>
                    </a:lnTo>
                    <a:close/>
                  </a:path>
                </a:pathLst>
              </a:custGeom>
              <a:solidFill>
                <a:schemeClr val="tx2"/>
              </a:solidFill>
              <a:ln w="3175">
                <a:solidFill>
                  <a:schemeClr val="bg1"/>
                </a:solidFill>
                <a:round/>
                <a:headEnd/>
                <a:tailEnd/>
              </a:ln>
            </p:spPr>
            <p:txBody>
              <a:bodyPr/>
              <a:lstStyle/>
              <a:p>
                <a:endParaRPr lang="fr-FR" dirty="0"/>
              </a:p>
            </p:txBody>
          </p:sp>
          <p:sp>
            <p:nvSpPr>
              <p:cNvPr id="60469" name="Freeform 854"/>
              <p:cNvSpPr>
                <a:spLocks/>
              </p:cNvSpPr>
              <p:nvPr/>
            </p:nvSpPr>
            <p:spPr bwMode="auto">
              <a:xfrm>
                <a:off x="4243" y="2389"/>
                <a:ext cx="118" cy="229"/>
              </a:xfrm>
              <a:custGeom>
                <a:avLst/>
                <a:gdLst>
                  <a:gd name="T0" fmla="*/ 34 w 118"/>
                  <a:gd name="T1" fmla="*/ 6 h 229"/>
                  <a:gd name="T2" fmla="*/ 6 w 118"/>
                  <a:gd name="T3" fmla="*/ 18 h 229"/>
                  <a:gd name="T4" fmla="*/ 0 w 118"/>
                  <a:gd name="T5" fmla="*/ 36 h 229"/>
                  <a:gd name="T6" fmla="*/ 14 w 118"/>
                  <a:gd name="T7" fmla="*/ 56 h 229"/>
                  <a:gd name="T8" fmla="*/ 18 w 118"/>
                  <a:gd name="T9" fmla="*/ 72 h 229"/>
                  <a:gd name="T10" fmla="*/ 14 w 118"/>
                  <a:gd name="T11" fmla="*/ 82 h 229"/>
                  <a:gd name="T12" fmla="*/ 10 w 118"/>
                  <a:gd name="T13" fmla="*/ 92 h 229"/>
                  <a:gd name="T14" fmla="*/ 24 w 118"/>
                  <a:gd name="T15" fmla="*/ 124 h 229"/>
                  <a:gd name="T16" fmla="*/ 24 w 118"/>
                  <a:gd name="T17" fmla="*/ 146 h 229"/>
                  <a:gd name="T18" fmla="*/ 12 w 118"/>
                  <a:gd name="T19" fmla="*/ 191 h 229"/>
                  <a:gd name="T20" fmla="*/ 24 w 118"/>
                  <a:gd name="T21" fmla="*/ 197 h 229"/>
                  <a:gd name="T22" fmla="*/ 40 w 118"/>
                  <a:gd name="T23" fmla="*/ 217 h 229"/>
                  <a:gd name="T24" fmla="*/ 44 w 118"/>
                  <a:gd name="T25" fmla="*/ 217 h 229"/>
                  <a:gd name="T26" fmla="*/ 54 w 118"/>
                  <a:gd name="T27" fmla="*/ 227 h 229"/>
                  <a:gd name="T28" fmla="*/ 64 w 118"/>
                  <a:gd name="T29" fmla="*/ 225 h 229"/>
                  <a:gd name="T30" fmla="*/ 60 w 118"/>
                  <a:gd name="T31" fmla="*/ 211 h 229"/>
                  <a:gd name="T32" fmla="*/ 42 w 118"/>
                  <a:gd name="T33" fmla="*/ 193 h 229"/>
                  <a:gd name="T34" fmla="*/ 34 w 118"/>
                  <a:gd name="T35" fmla="*/ 175 h 229"/>
                  <a:gd name="T36" fmla="*/ 26 w 118"/>
                  <a:gd name="T37" fmla="*/ 175 h 229"/>
                  <a:gd name="T38" fmla="*/ 26 w 118"/>
                  <a:gd name="T39" fmla="*/ 154 h 229"/>
                  <a:gd name="T40" fmla="*/ 34 w 118"/>
                  <a:gd name="T41" fmla="*/ 132 h 229"/>
                  <a:gd name="T42" fmla="*/ 40 w 118"/>
                  <a:gd name="T43" fmla="*/ 112 h 229"/>
                  <a:gd name="T44" fmla="*/ 50 w 118"/>
                  <a:gd name="T45" fmla="*/ 114 h 229"/>
                  <a:gd name="T46" fmla="*/ 52 w 118"/>
                  <a:gd name="T47" fmla="*/ 126 h 229"/>
                  <a:gd name="T48" fmla="*/ 70 w 118"/>
                  <a:gd name="T49" fmla="*/ 132 h 229"/>
                  <a:gd name="T50" fmla="*/ 78 w 118"/>
                  <a:gd name="T51" fmla="*/ 140 h 229"/>
                  <a:gd name="T52" fmla="*/ 80 w 118"/>
                  <a:gd name="T53" fmla="*/ 136 h 229"/>
                  <a:gd name="T54" fmla="*/ 70 w 118"/>
                  <a:gd name="T55" fmla="*/ 116 h 229"/>
                  <a:gd name="T56" fmla="*/ 74 w 118"/>
                  <a:gd name="T57" fmla="*/ 108 h 229"/>
                  <a:gd name="T58" fmla="*/ 84 w 118"/>
                  <a:gd name="T59" fmla="*/ 98 h 229"/>
                  <a:gd name="T60" fmla="*/ 114 w 118"/>
                  <a:gd name="T61" fmla="*/ 100 h 229"/>
                  <a:gd name="T62" fmla="*/ 118 w 118"/>
                  <a:gd name="T63" fmla="*/ 82 h 229"/>
                  <a:gd name="T64" fmla="*/ 116 w 118"/>
                  <a:gd name="T65" fmla="*/ 76 h 229"/>
                  <a:gd name="T66" fmla="*/ 110 w 118"/>
                  <a:gd name="T67" fmla="*/ 72 h 229"/>
                  <a:gd name="T68" fmla="*/ 106 w 118"/>
                  <a:gd name="T69" fmla="*/ 66 h 229"/>
                  <a:gd name="T70" fmla="*/ 102 w 118"/>
                  <a:gd name="T71" fmla="*/ 48 h 229"/>
                  <a:gd name="T72" fmla="*/ 92 w 118"/>
                  <a:gd name="T73" fmla="*/ 36 h 229"/>
                  <a:gd name="T74" fmla="*/ 80 w 118"/>
                  <a:gd name="T75" fmla="*/ 42 h 229"/>
                  <a:gd name="T76" fmla="*/ 70 w 118"/>
                  <a:gd name="T77" fmla="*/ 42 h 229"/>
                  <a:gd name="T78" fmla="*/ 60 w 118"/>
                  <a:gd name="T79" fmla="*/ 40 h 229"/>
                  <a:gd name="T80" fmla="*/ 52 w 118"/>
                  <a:gd name="T81" fmla="*/ 48 h 229"/>
                  <a:gd name="T82" fmla="*/ 50 w 118"/>
                  <a:gd name="T83" fmla="*/ 44 h 229"/>
                  <a:gd name="T84" fmla="*/ 54 w 118"/>
                  <a:gd name="T85" fmla="*/ 18 h 229"/>
                  <a:gd name="T86" fmla="*/ 44 w 118"/>
                  <a:gd name="T87" fmla="*/ 6 h 229"/>
                  <a:gd name="T88" fmla="*/ 38 w 118"/>
                  <a:gd name="T89" fmla="*/ 2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
                  <a:gd name="T136" fmla="*/ 0 h 229"/>
                  <a:gd name="T137" fmla="*/ 118 w 118"/>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 h="229">
                    <a:moveTo>
                      <a:pt x="40" y="0"/>
                    </a:moveTo>
                    <a:lnTo>
                      <a:pt x="38" y="0"/>
                    </a:lnTo>
                    <a:lnTo>
                      <a:pt x="34" y="6"/>
                    </a:lnTo>
                    <a:lnTo>
                      <a:pt x="30" y="8"/>
                    </a:lnTo>
                    <a:lnTo>
                      <a:pt x="18" y="16"/>
                    </a:lnTo>
                    <a:lnTo>
                      <a:pt x="6" y="18"/>
                    </a:lnTo>
                    <a:lnTo>
                      <a:pt x="2" y="32"/>
                    </a:lnTo>
                    <a:lnTo>
                      <a:pt x="2" y="34"/>
                    </a:lnTo>
                    <a:lnTo>
                      <a:pt x="0" y="36"/>
                    </a:lnTo>
                    <a:lnTo>
                      <a:pt x="6" y="50"/>
                    </a:lnTo>
                    <a:lnTo>
                      <a:pt x="12" y="54"/>
                    </a:lnTo>
                    <a:lnTo>
                      <a:pt x="14" y="56"/>
                    </a:lnTo>
                    <a:lnTo>
                      <a:pt x="14" y="68"/>
                    </a:lnTo>
                    <a:lnTo>
                      <a:pt x="18" y="68"/>
                    </a:lnTo>
                    <a:lnTo>
                      <a:pt x="18" y="72"/>
                    </a:lnTo>
                    <a:lnTo>
                      <a:pt x="16" y="74"/>
                    </a:lnTo>
                    <a:lnTo>
                      <a:pt x="14" y="80"/>
                    </a:lnTo>
                    <a:lnTo>
                      <a:pt x="14" y="82"/>
                    </a:lnTo>
                    <a:lnTo>
                      <a:pt x="10" y="86"/>
                    </a:lnTo>
                    <a:lnTo>
                      <a:pt x="10" y="88"/>
                    </a:lnTo>
                    <a:lnTo>
                      <a:pt x="10" y="92"/>
                    </a:lnTo>
                    <a:lnTo>
                      <a:pt x="10" y="96"/>
                    </a:lnTo>
                    <a:lnTo>
                      <a:pt x="22" y="106"/>
                    </a:lnTo>
                    <a:lnTo>
                      <a:pt x="24" y="124"/>
                    </a:lnTo>
                    <a:lnTo>
                      <a:pt x="30" y="136"/>
                    </a:lnTo>
                    <a:lnTo>
                      <a:pt x="30" y="138"/>
                    </a:lnTo>
                    <a:lnTo>
                      <a:pt x="24" y="146"/>
                    </a:lnTo>
                    <a:lnTo>
                      <a:pt x="22" y="150"/>
                    </a:lnTo>
                    <a:lnTo>
                      <a:pt x="10" y="189"/>
                    </a:lnTo>
                    <a:lnTo>
                      <a:pt x="12" y="191"/>
                    </a:lnTo>
                    <a:lnTo>
                      <a:pt x="16" y="191"/>
                    </a:lnTo>
                    <a:lnTo>
                      <a:pt x="22" y="197"/>
                    </a:lnTo>
                    <a:lnTo>
                      <a:pt x="24" y="197"/>
                    </a:lnTo>
                    <a:lnTo>
                      <a:pt x="30" y="207"/>
                    </a:lnTo>
                    <a:lnTo>
                      <a:pt x="32" y="211"/>
                    </a:lnTo>
                    <a:lnTo>
                      <a:pt x="40" y="217"/>
                    </a:lnTo>
                    <a:lnTo>
                      <a:pt x="38" y="213"/>
                    </a:lnTo>
                    <a:lnTo>
                      <a:pt x="42" y="213"/>
                    </a:lnTo>
                    <a:lnTo>
                      <a:pt x="44" y="217"/>
                    </a:lnTo>
                    <a:lnTo>
                      <a:pt x="52" y="217"/>
                    </a:lnTo>
                    <a:lnTo>
                      <a:pt x="54" y="221"/>
                    </a:lnTo>
                    <a:lnTo>
                      <a:pt x="54" y="227"/>
                    </a:lnTo>
                    <a:lnTo>
                      <a:pt x="54" y="229"/>
                    </a:lnTo>
                    <a:lnTo>
                      <a:pt x="60" y="225"/>
                    </a:lnTo>
                    <a:lnTo>
                      <a:pt x="64" y="225"/>
                    </a:lnTo>
                    <a:lnTo>
                      <a:pt x="66" y="225"/>
                    </a:lnTo>
                    <a:lnTo>
                      <a:pt x="68" y="221"/>
                    </a:lnTo>
                    <a:lnTo>
                      <a:pt x="60" y="211"/>
                    </a:lnTo>
                    <a:lnTo>
                      <a:pt x="50" y="209"/>
                    </a:lnTo>
                    <a:lnTo>
                      <a:pt x="44" y="205"/>
                    </a:lnTo>
                    <a:lnTo>
                      <a:pt x="42" y="193"/>
                    </a:lnTo>
                    <a:lnTo>
                      <a:pt x="38" y="187"/>
                    </a:lnTo>
                    <a:lnTo>
                      <a:pt x="36" y="179"/>
                    </a:lnTo>
                    <a:lnTo>
                      <a:pt x="34" y="175"/>
                    </a:lnTo>
                    <a:lnTo>
                      <a:pt x="32" y="175"/>
                    </a:lnTo>
                    <a:lnTo>
                      <a:pt x="28" y="177"/>
                    </a:lnTo>
                    <a:lnTo>
                      <a:pt x="26" y="175"/>
                    </a:lnTo>
                    <a:lnTo>
                      <a:pt x="24" y="161"/>
                    </a:lnTo>
                    <a:lnTo>
                      <a:pt x="26" y="158"/>
                    </a:lnTo>
                    <a:lnTo>
                      <a:pt x="26" y="154"/>
                    </a:lnTo>
                    <a:lnTo>
                      <a:pt x="28" y="150"/>
                    </a:lnTo>
                    <a:lnTo>
                      <a:pt x="28" y="148"/>
                    </a:lnTo>
                    <a:lnTo>
                      <a:pt x="34" y="132"/>
                    </a:lnTo>
                    <a:lnTo>
                      <a:pt x="36" y="120"/>
                    </a:lnTo>
                    <a:lnTo>
                      <a:pt x="36" y="114"/>
                    </a:lnTo>
                    <a:lnTo>
                      <a:pt x="40" y="112"/>
                    </a:lnTo>
                    <a:lnTo>
                      <a:pt x="44" y="112"/>
                    </a:lnTo>
                    <a:lnTo>
                      <a:pt x="50" y="112"/>
                    </a:lnTo>
                    <a:lnTo>
                      <a:pt x="50" y="114"/>
                    </a:lnTo>
                    <a:lnTo>
                      <a:pt x="50" y="124"/>
                    </a:lnTo>
                    <a:lnTo>
                      <a:pt x="50" y="126"/>
                    </a:lnTo>
                    <a:lnTo>
                      <a:pt x="52" y="126"/>
                    </a:lnTo>
                    <a:lnTo>
                      <a:pt x="50" y="124"/>
                    </a:lnTo>
                    <a:lnTo>
                      <a:pt x="64" y="126"/>
                    </a:lnTo>
                    <a:lnTo>
                      <a:pt x="70" y="132"/>
                    </a:lnTo>
                    <a:lnTo>
                      <a:pt x="74" y="134"/>
                    </a:lnTo>
                    <a:lnTo>
                      <a:pt x="76" y="134"/>
                    </a:lnTo>
                    <a:lnTo>
                      <a:pt x="78" y="140"/>
                    </a:lnTo>
                    <a:lnTo>
                      <a:pt x="80" y="140"/>
                    </a:lnTo>
                    <a:lnTo>
                      <a:pt x="80" y="138"/>
                    </a:lnTo>
                    <a:lnTo>
                      <a:pt x="80" y="136"/>
                    </a:lnTo>
                    <a:lnTo>
                      <a:pt x="76" y="130"/>
                    </a:lnTo>
                    <a:lnTo>
                      <a:pt x="72" y="126"/>
                    </a:lnTo>
                    <a:lnTo>
                      <a:pt x="70" y="116"/>
                    </a:lnTo>
                    <a:lnTo>
                      <a:pt x="70" y="112"/>
                    </a:lnTo>
                    <a:lnTo>
                      <a:pt x="72" y="110"/>
                    </a:lnTo>
                    <a:lnTo>
                      <a:pt x="74" y="108"/>
                    </a:lnTo>
                    <a:lnTo>
                      <a:pt x="76" y="106"/>
                    </a:lnTo>
                    <a:lnTo>
                      <a:pt x="82" y="100"/>
                    </a:lnTo>
                    <a:lnTo>
                      <a:pt x="84" y="98"/>
                    </a:lnTo>
                    <a:lnTo>
                      <a:pt x="108" y="100"/>
                    </a:lnTo>
                    <a:lnTo>
                      <a:pt x="110" y="102"/>
                    </a:lnTo>
                    <a:lnTo>
                      <a:pt x="114" y="100"/>
                    </a:lnTo>
                    <a:lnTo>
                      <a:pt x="118" y="96"/>
                    </a:lnTo>
                    <a:lnTo>
                      <a:pt x="118" y="84"/>
                    </a:lnTo>
                    <a:lnTo>
                      <a:pt x="118" y="82"/>
                    </a:lnTo>
                    <a:lnTo>
                      <a:pt x="118" y="80"/>
                    </a:lnTo>
                    <a:lnTo>
                      <a:pt x="118" y="78"/>
                    </a:lnTo>
                    <a:lnTo>
                      <a:pt x="116" y="76"/>
                    </a:lnTo>
                    <a:lnTo>
                      <a:pt x="114" y="74"/>
                    </a:lnTo>
                    <a:lnTo>
                      <a:pt x="114" y="72"/>
                    </a:lnTo>
                    <a:lnTo>
                      <a:pt x="110" y="72"/>
                    </a:lnTo>
                    <a:lnTo>
                      <a:pt x="108" y="72"/>
                    </a:lnTo>
                    <a:lnTo>
                      <a:pt x="106" y="68"/>
                    </a:lnTo>
                    <a:lnTo>
                      <a:pt x="106" y="66"/>
                    </a:lnTo>
                    <a:lnTo>
                      <a:pt x="106" y="56"/>
                    </a:lnTo>
                    <a:lnTo>
                      <a:pt x="104" y="50"/>
                    </a:lnTo>
                    <a:lnTo>
                      <a:pt x="102" y="48"/>
                    </a:lnTo>
                    <a:lnTo>
                      <a:pt x="100" y="46"/>
                    </a:lnTo>
                    <a:lnTo>
                      <a:pt x="96" y="42"/>
                    </a:lnTo>
                    <a:lnTo>
                      <a:pt x="92" y="36"/>
                    </a:lnTo>
                    <a:lnTo>
                      <a:pt x="82" y="38"/>
                    </a:lnTo>
                    <a:lnTo>
                      <a:pt x="82" y="40"/>
                    </a:lnTo>
                    <a:lnTo>
                      <a:pt x="80" y="42"/>
                    </a:lnTo>
                    <a:lnTo>
                      <a:pt x="74" y="44"/>
                    </a:lnTo>
                    <a:lnTo>
                      <a:pt x="72" y="44"/>
                    </a:lnTo>
                    <a:lnTo>
                      <a:pt x="70" y="42"/>
                    </a:lnTo>
                    <a:lnTo>
                      <a:pt x="68" y="40"/>
                    </a:lnTo>
                    <a:lnTo>
                      <a:pt x="66" y="40"/>
                    </a:lnTo>
                    <a:lnTo>
                      <a:pt x="60" y="40"/>
                    </a:lnTo>
                    <a:lnTo>
                      <a:pt x="56" y="44"/>
                    </a:lnTo>
                    <a:lnTo>
                      <a:pt x="54" y="46"/>
                    </a:lnTo>
                    <a:lnTo>
                      <a:pt x="52" y="48"/>
                    </a:lnTo>
                    <a:lnTo>
                      <a:pt x="50" y="50"/>
                    </a:lnTo>
                    <a:lnTo>
                      <a:pt x="50" y="48"/>
                    </a:lnTo>
                    <a:lnTo>
                      <a:pt x="50" y="44"/>
                    </a:lnTo>
                    <a:lnTo>
                      <a:pt x="54" y="26"/>
                    </a:lnTo>
                    <a:lnTo>
                      <a:pt x="52" y="22"/>
                    </a:lnTo>
                    <a:lnTo>
                      <a:pt x="54" y="18"/>
                    </a:lnTo>
                    <a:lnTo>
                      <a:pt x="52" y="16"/>
                    </a:lnTo>
                    <a:lnTo>
                      <a:pt x="44" y="16"/>
                    </a:lnTo>
                    <a:lnTo>
                      <a:pt x="44" y="6"/>
                    </a:lnTo>
                    <a:lnTo>
                      <a:pt x="40" y="2"/>
                    </a:lnTo>
                    <a:lnTo>
                      <a:pt x="40" y="4"/>
                    </a:lnTo>
                    <a:lnTo>
                      <a:pt x="38" y="2"/>
                    </a:lnTo>
                    <a:lnTo>
                      <a:pt x="38" y="0"/>
                    </a:lnTo>
                  </a:path>
                </a:pathLst>
              </a:custGeom>
              <a:solidFill>
                <a:schemeClr val="accent1"/>
              </a:solidFill>
              <a:ln w="3175">
                <a:solidFill>
                  <a:schemeClr val="bg1"/>
                </a:solidFill>
                <a:round/>
                <a:headEnd/>
                <a:tailEnd/>
              </a:ln>
            </p:spPr>
            <p:txBody>
              <a:bodyPr/>
              <a:lstStyle/>
              <a:p>
                <a:endParaRPr lang="fr-FR" dirty="0"/>
              </a:p>
            </p:txBody>
          </p:sp>
          <p:sp>
            <p:nvSpPr>
              <p:cNvPr id="60470" name="Freeform 855"/>
              <p:cNvSpPr>
                <a:spLocks/>
              </p:cNvSpPr>
              <p:nvPr/>
            </p:nvSpPr>
            <p:spPr bwMode="auto">
              <a:xfrm>
                <a:off x="3096" y="1680"/>
                <a:ext cx="86" cy="68"/>
              </a:xfrm>
              <a:custGeom>
                <a:avLst/>
                <a:gdLst>
                  <a:gd name="T0" fmla="*/ 2 w 86"/>
                  <a:gd name="T1" fmla="*/ 22 h 68"/>
                  <a:gd name="T2" fmla="*/ 4 w 86"/>
                  <a:gd name="T3" fmla="*/ 28 h 68"/>
                  <a:gd name="T4" fmla="*/ 4 w 86"/>
                  <a:gd name="T5" fmla="*/ 32 h 68"/>
                  <a:gd name="T6" fmla="*/ 6 w 86"/>
                  <a:gd name="T7" fmla="*/ 32 h 68"/>
                  <a:gd name="T8" fmla="*/ 10 w 86"/>
                  <a:gd name="T9" fmla="*/ 34 h 68"/>
                  <a:gd name="T10" fmla="*/ 18 w 86"/>
                  <a:gd name="T11" fmla="*/ 38 h 68"/>
                  <a:gd name="T12" fmla="*/ 24 w 86"/>
                  <a:gd name="T13" fmla="*/ 38 h 68"/>
                  <a:gd name="T14" fmla="*/ 26 w 86"/>
                  <a:gd name="T15" fmla="*/ 48 h 68"/>
                  <a:gd name="T16" fmla="*/ 36 w 86"/>
                  <a:gd name="T17" fmla="*/ 62 h 68"/>
                  <a:gd name="T18" fmla="*/ 42 w 86"/>
                  <a:gd name="T19" fmla="*/ 68 h 68"/>
                  <a:gd name="T20" fmla="*/ 50 w 86"/>
                  <a:gd name="T21" fmla="*/ 68 h 68"/>
                  <a:gd name="T22" fmla="*/ 54 w 86"/>
                  <a:gd name="T23" fmla="*/ 66 h 68"/>
                  <a:gd name="T24" fmla="*/ 58 w 86"/>
                  <a:gd name="T25" fmla="*/ 66 h 68"/>
                  <a:gd name="T26" fmla="*/ 58 w 86"/>
                  <a:gd name="T27" fmla="*/ 60 h 68"/>
                  <a:gd name="T28" fmla="*/ 62 w 86"/>
                  <a:gd name="T29" fmla="*/ 60 h 68"/>
                  <a:gd name="T30" fmla="*/ 66 w 86"/>
                  <a:gd name="T31" fmla="*/ 58 h 68"/>
                  <a:gd name="T32" fmla="*/ 70 w 86"/>
                  <a:gd name="T33" fmla="*/ 62 h 68"/>
                  <a:gd name="T34" fmla="*/ 72 w 86"/>
                  <a:gd name="T35" fmla="*/ 58 h 68"/>
                  <a:gd name="T36" fmla="*/ 68 w 86"/>
                  <a:gd name="T37" fmla="*/ 54 h 68"/>
                  <a:gd name="T38" fmla="*/ 72 w 86"/>
                  <a:gd name="T39" fmla="*/ 50 h 68"/>
                  <a:gd name="T40" fmla="*/ 72 w 86"/>
                  <a:gd name="T41" fmla="*/ 44 h 68"/>
                  <a:gd name="T42" fmla="*/ 72 w 86"/>
                  <a:gd name="T43" fmla="*/ 40 h 68"/>
                  <a:gd name="T44" fmla="*/ 76 w 86"/>
                  <a:gd name="T45" fmla="*/ 38 h 68"/>
                  <a:gd name="T46" fmla="*/ 80 w 86"/>
                  <a:gd name="T47" fmla="*/ 36 h 68"/>
                  <a:gd name="T48" fmla="*/ 86 w 86"/>
                  <a:gd name="T49" fmla="*/ 32 h 68"/>
                  <a:gd name="T50" fmla="*/ 82 w 86"/>
                  <a:gd name="T51" fmla="*/ 30 h 68"/>
                  <a:gd name="T52" fmla="*/ 84 w 86"/>
                  <a:gd name="T53" fmla="*/ 24 h 68"/>
                  <a:gd name="T54" fmla="*/ 86 w 86"/>
                  <a:gd name="T55" fmla="*/ 22 h 68"/>
                  <a:gd name="T56" fmla="*/ 82 w 86"/>
                  <a:gd name="T57" fmla="*/ 20 h 68"/>
                  <a:gd name="T58" fmla="*/ 70 w 86"/>
                  <a:gd name="T59" fmla="*/ 10 h 68"/>
                  <a:gd name="T60" fmla="*/ 62 w 86"/>
                  <a:gd name="T61" fmla="*/ 8 h 68"/>
                  <a:gd name="T62" fmla="*/ 58 w 86"/>
                  <a:gd name="T63" fmla="*/ 0 h 68"/>
                  <a:gd name="T64" fmla="*/ 54 w 86"/>
                  <a:gd name="T65" fmla="*/ 4 h 68"/>
                  <a:gd name="T66" fmla="*/ 40 w 86"/>
                  <a:gd name="T67" fmla="*/ 2 h 68"/>
                  <a:gd name="T68" fmla="*/ 32 w 86"/>
                  <a:gd name="T69" fmla="*/ 2 h 68"/>
                  <a:gd name="T70" fmla="*/ 28 w 86"/>
                  <a:gd name="T71" fmla="*/ 4 h 68"/>
                  <a:gd name="T72" fmla="*/ 24 w 86"/>
                  <a:gd name="T73" fmla="*/ 2 h 68"/>
                  <a:gd name="T74" fmla="*/ 6 w 86"/>
                  <a:gd name="T75" fmla="*/ 6 h 68"/>
                  <a:gd name="T76" fmla="*/ 2 w 86"/>
                  <a:gd name="T77" fmla="*/ 12 h 68"/>
                  <a:gd name="T78" fmla="*/ 0 w 86"/>
                  <a:gd name="T79" fmla="*/ 10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68"/>
                  <a:gd name="T122" fmla="*/ 86 w 8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68">
                    <a:moveTo>
                      <a:pt x="0" y="10"/>
                    </a:moveTo>
                    <a:lnTo>
                      <a:pt x="2" y="22"/>
                    </a:lnTo>
                    <a:lnTo>
                      <a:pt x="0" y="16"/>
                    </a:lnTo>
                    <a:lnTo>
                      <a:pt x="4" y="28"/>
                    </a:lnTo>
                    <a:lnTo>
                      <a:pt x="2" y="32"/>
                    </a:lnTo>
                    <a:lnTo>
                      <a:pt x="4" y="32"/>
                    </a:lnTo>
                    <a:lnTo>
                      <a:pt x="4" y="34"/>
                    </a:lnTo>
                    <a:lnTo>
                      <a:pt x="6" y="32"/>
                    </a:lnTo>
                    <a:lnTo>
                      <a:pt x="8" y="34"/>
                    </a:lnTo>
                    <a:lnTo>
                      <a:pt x="10" y="34"/>
                    </a:lnTo>
                    <a:lnTo>
                      <a:pt x="12" y="36"/>
                    </a:lnTo>
                    <a:lnTo>
                      <a:pt x="18" y="38"/>
                    </a:lnTo>
                    <a:lnTo>
                      <a:pt x="22" y="38"/>
                    </a:lnTo>
                    <a:lnTo>
                      <a:pt x="24" y="38"/>
                    </a:lnTo>
                    <a:lnTo>
                      <a:pt x="28" y="44"/>
                    </a:lnTo>
                    <a:lnTo>
                      <a:pt x="26" y="48"/>
                    </a:lnTo>
                    <a:lnTo>
                      <a:pt x="26" y="56"/>
                    </a:lnTo>
                    <a:lnTo>
                      <a:pt x="36" y="62"/>
                    </a:lnTo>
                    <a:lnTo>
                      <a:pt x="38" y="66"/>
                    </a:lnTo>
                    <a:lnTo>
                      <a:pt x="42" y="68"/>
                    </a:lnTo>
                    <a:lnTo>
                      <a:pt x="46" y="66"/>
                    </a:lnTo>
                    <a:lnTo>
                      <a:pt x="50" y="68"/>
                    </a:lnTo>
                    <a:lnTo>
                      <a:pt x="52" y="66"/>
                    </a:lnTo>
                    <a:lnTo>
                      <a:pt x="54" y="66"/>
                    </a:lnTo>
                    <a:lnTo>
                      <a:pt x="56" y="66"/>
                    </a:lnTo>
                    <a:lnTo>
                      <a:pt x="58" y="66"/>
                    </a:lnTo>
                    <a:lnTo>
                      <a:pt x="56" y="62"/>
                    </a:lnTo>
                    <a:lnTo>
                      <a:pt x="58" y="60"/>
                    </a:lnTo>
                    <a:lnTo>
                      <a:pt x="60" y="62"/>
                    </a:lnTo>
                    <a:lnTo>
                      <a:pt x="62" y="60"/>
                    </a:lnTo>
                    <a:lnTo>
                      <a:pt x="64" y="58"/>
                    </a:lnTo>
                    <a:lnTo>
                      <a:pt x="66" y="58"/>
                    </a:lnTo>
                    <a:lnTo>
                      <a:pt x="68" y="60"/>
                    </a:lnTo>
                    <a:lnTo>
                      <a:pt x="70" y="62"/>
                    </a:lnTo>
                    <a:lnTo>
                      <a:pt x="72" y="62"/>
                    </a:lnTo>
                    <a:lnTo>
                      <a:pt x="72" y="58"/>
                    </a:lnTo>
                    <a:lnTo>
                      <a:pt x="70" y="58"/>
                    </a:lnTo>
                    <a:lnTo>
                      <a:pt x="68" y="54"/>
                    </a:lnTo>
                    <a:lnTo>
                      <a:pt x="70" y="52"/>
                    </a:lnTo>
                    <a:lnTo>
                      <a:pt x="72" y="50"/>
                    </a:lnTo>
                    <a:lnTo>
                      <a:pt x="72" y="46"/>
                    </a:lnTo>
                    <a:lnTo>
                      <a:pt x="72" y="44"/>
                    </a:lnTo>
                    <a:lnTo>
                      <a:pt x="72" y="42"/>
                    </a:lnTo>
                    <a:lnTo>
                      <a:pt x="72" y="40"/>
                    </a:lnTo>
                    <a:lnTo>
                      <a:pt x="74" y="40"/>
                    </a:lnTo>
                    <a:lnTo>
                      <a:pt x="76" y="38"/>
                    </a:lnTo>
                    <a:lnTo>
                      <a:pt x="78" y="38"/>
                    </a:lnTo>
                    <a:lnTo>
                      <a:pt x="80" y="36"/>
                    </a:lnTo>
                    <a:lnTo>
                      <a:pt x="84" y="36"/>
                    </a:lnTo>
                    <a:lnTo>
                      <a:pt x="86" y="32"/>
                    </a:lnTo>
                    <a:lnTo>
                      <a:pt x="84" y="30"/>
                    </a:lnTo>
                    <a:lnTo>
                      <a:pt x="82" y="30"/>
                    </a:lnTo>
                    <a:lnTo>
                      <a:pt x="82" y="26"/>
                    </a:lnTo>
                    <a:lnTo>
                      <a:pt x="84" y="24"/>
                    </a:lnTo>
                    <a:lnTo>
                      <a:pt x="86" y="24"/>
                    </a:lnTo>
                    <a:lnTo>
                      <a:pt x="86" y="22"/>
                    </a:lnTo>
                    <a:lnTo>
                      <a:pt x="84" y="22"/>
                    </a:lnTo>
                    <a:lnTo>
                      <a:pt x="82" y="20"/>
                    </a:lnTo>
                    <a:lnTo>
                      <a:pt x="76" y="14"/>
                    </a:lnTo>
                    <a:lnTo>
                      <a:pt x="70" y="10"/>
                    </a:lnTo>
                    <a:lnTo>
                      <a:pt x="66" y="10"/>
                    </a:lnTo>
                    <a:lnTo>
                      <a:pt x="62" y="8"/>
                    </a:lnTo>
                    <a:lnTo>
                      <a:pt x="60" y="2"/>
                    </a:lnTo>
                    <a:lnTo>
                      <a:pt x="58" y="0"/>
                    </a:lnTo>
                    <a:lnTo>
                      <a:pt x="56" y="2"/>
                    </a:lnTo>
                    <a:lnTo>
                      <a:pt x="54" y="4"/>
                    </a:lnTo>
                    <a:lnTo>
                      <a:pt x="50" y="6"/>
                    </a:lnTo>
                    <a:lnTo>
                      <a:pt x="40" y="2"/>
                    </a:lnTo>
                    <a:lnTo>
                      <a:pt x="34" y="2"/>
                    </a:lnTo>
                    <a:lnTo>
                      <a:pt x="32" y="2"/>
                    </a:lnTo>
                    <a:lnTo>
                      <a:pt x="30" y="2"/>
                    </a:lnTo>
                    <a:lnTo>
                      <a:pt x="28" y="4"/>
                    </a:lnTo>
                    <a:lnTo>
                      <a:pt x="26" y="4"/>
                    </a:lnTo>
                    <a:lnTo>
                      <a:pt x="24" y="2"/>
                    </a:lnTo>
                    <a:lnTo>
                      <a:pt x="18" y="2"/>
                    </a:lnTo>
                    <a:lnTo>
                      <a:pt x="6" y="6"/>
                    </a:lnTo>
                    <a:lnTo>
                      <a:pt x="4" y="10"/>
                    </a:lnTo>
                    <a:lnTo>
                      <a:pt x="2" y="12"/>
                    </a:lnTo>
                    <a:lnTo>
                      <a:pt x="2" y="10"/>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60471" name="Freeform 856"/>
              <p:cNvSpPr>
                <a:spLocks/>
              </p:cNvSpPr>
              <p:nvPr/>
            </p:nvSpPr>
            <p:spPr bwMode="auto">
              <a:xfrm>
                <a:off x="3096" y="1680"/>
                <a:ext cx="86" cy="68"/>
              </a:xfrm>
              <a:custGeom>
                <a:avLst/>
                <a:gdLst>
                  <a:gd name="T0" fmla="*/ 2 w 86"/>
                  <a:gd name="T1" fmla="*/ 22 h 68"/>
                  <a:gd name="T2" fmla="*/ 4 w 86"/>
                  <a:gd name="T3" fmla="*/ 28 h 68"/>
                  <a:gd name="T4" fmla="*/ 4 w 86"/>
                  <a:gd name="T5" fmla="*/ 32 h 68"/>
                  <a:gd name="T6" fmla="*/ 6 w 86"/>
                  <a:gd name="T7" fmla="*/ 32 h 68"/>
                  <a:gd name="T8" fmla="*/ 10 w 86"/>
                  <a:gd name="T9" fmla="*/ 34 h 68"/>
                  <a:gd name="T10" fmla="*/ 18 w 86"/>
                  <a:gd name="T11" fmla="*/ 38 h 68"/>
                  <a:gd name="T12" fmla="*/ 24 w 86"/>
                  <a:gd name="T13" fmla="*/ 38 h 68"/>
                  <a:gd name="T14" fmla="*/ 26 w 86"/>
                  <a:gd name="T15" fmla="*/ 48 h 68"/>
                  <a:gd name="T16" fmla="*/ 36 w 86"/>
                  <a:gd name="T17" fmla="*/ 62 h 68"/>
                  <a:gd name="T18" fmla="*/ 42 w 86"/>
                  <a:gd name="T19" fmla="*/ 68 h 68"/>
                  <a:gd name="T20" fmla="*/ 50 w 86"/>
                  <a:gd name="T21" fmla="*/ 68 h 68"/>
                  <a:gd name="T22" fmla="*/ 54 w 86"/>
                  <a:gd name="T23" fmla="*/ 66 h 68"/>
                  <a:gd name="T24" fmla="*/ 58 w 86"/>
                  <a:gd name="T25" fmla="*/ 66 h 68"/>
                  <a:gd name="T26" fmla="*/ 58 w 86"/>
                  <a:gd name="T27" fmla="*/ 60 h 68"/>
                  <a:gd name="T28" fmla="*/ 62 w 86"/>
                  <a:gd name="T29" fmla="*/ 60 h 68"/>
                  <a:gd name="T30" fmla="*/ 66 w 86"/>
                  <a:gd name="T31" fmla="*/ 58 h 68"/>
                  <a:gd name="T32" fmla="*/ 70 w 86"/>
                  <a:gd name="T33" fmla="*/ 62 h 68"/>
                  <a:gd name="T34" fmla="*/ 72 w 86"/>
                  <a:gd name="T35" fmla="*/ 58 h 68"/>
                  <a:gd name="T36" fmla="*/ 68 w 86"/>
                  <a:gd name="T37" fmla="*/ 54 h 68"/>
                  <a:gd name="T38" fmla="*/ 72 w 86"/>
                  <a:gd name="T39" fmla="*/ 50 h 68"/>
                  <a:gd name="T40" fmla="*/ 72 w 86"/>
                  <a:gd name="T41" fmla="*/ 44 h 68"/>
                  <a:gd name="T42" fmla="*/ 72 w 86"/>
                  <a:gd name="T43" fmla="*/ 40 h 68"/>
                  <a:gd name="T44" fmla="*/ 76 w 86"/>
                  <a:gd name="T45" fmla="*/ 38 h 68"/>
                  <a:gd name="T46" fmla="*/ 80 w 86"/>
                  <a:gd name="T47" fmla="*/ 36 h 68"/>
                  <a:gd name="T48" fmla="*/ 86 w 86"/>
                  <a:gd name="T49" fmla="*/ 32 h 68"/>
                  <a:gd name="T50" fmla="*/ 82 w 86"/>
                  <a:gd name="T51" fmla="*/ 30 h 68"/>
                  <a:gd name="T52" fmla="*/ 84 w 86"/>
                  <a:gd name="T53" fmla="*/ 24 h 68"/>
                  <a:gd name="T54" fmla="*/ 86 w 86"/>
                  <a:gd name="T55" fmla="*/ 22 h 68"/>
                  <a:gd name="T56" fmla="*/ 82 w 86"/>
                  <a:gd name="T57" fmla="*/ 20 h 68"/>
                  <a:gd name="T58" fmla="*/ 70 w 86"/>
                  <a:gd name="T59" fmla="*/ 10 h 68"/>
                  <a:gd name="T60" fmla="*/ 62 w 86"/>
                  <a:gd name="T61" fmla="*/ 8 h 68"/>
                  <a:gd name="T62" fmla="*/ 58 w 86"/>
                  <a:gd name="T63" fmla="*/ 0 h 68"/>
                  <a:gd name="T64" fmla="*/ 54 w 86"/>
                  <a:gd name="T65" fmla="*/ 4 h 68"/>
                  <a:gd name="T66" fmla="*/ 40 w 86"/>
                  <a:gd name="T67" fmla="*/ 2 h 68"/>
                  <a:gd name="T68" fmla="*/ 32 w 86"/>
                  <a:gd name="T69" fmla="*/ 2 h 68"/>
                  <a:gd name="T70" fmla="*/ 28 w 86"/>
                  <a:gd name="T71" fmla="*/ 4 h 68"/>
                  <a:gd name="T72" fmla="*/ 24 w 86"/>
                  <a:gd name="T73" fmla="*/ 2 h 68"/>
                  <a:gd name="T74" fmla="*/ 6 w 86"/>
                  <a:gd name="T75" fmla="*/ 6 h 68"/>
                  <a:gd name="T76" fmla="*/ 2 w 86"/>
                  <a:gd name="T77" fmla="*/ 12 h 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68"/>
                  <a:gd name="T119" fmla="*/ 86 w 86"/>
                  <a:gd name="T120" fmla="*/ 68 h 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68">
                    <a:moveTo>
                      <a:pt x="0" y="10"/>
                    </a:moveTo>
                    <a:lnTo>
                      <a:pt x="2" y="22"/>
                    </a:lnTo>
                    <a:lnTo>
                      <a:pt x="0" y="16"/>
                    </a:lnTo>
                    <a:lnTo>
                      <a:pt x="4" y="28"/>
                    </a:lnTo>
                    <a:lnTo>
                      <a:pt x="2" y="32"/>
                    </a:lnTo>
                    <a:lnTo>
                      <a:pt x="4" y="32"/>
                    </a:lnTo>
                    <a:lnTo>
                      <a:pt x="4" y="34"/>
                    </a:lnTo>
                    <a:lnTo>
                      <a:pt x="6" y="32"/>
                    </a:lnTo>
                    <a:lnTo>
                      <a:pt x="8" y="34"/>
                    </a:lnTo>
                    <a:lnTo>
                      <a:pt x="10" y="34"/>
                    </a:lnTo>
                    <a:lnTo>
                      <a:pt x="12" y="36"/>
                    </a:lnTo>
                    <a:lnTo>
                      <a:pt x="18" y="38"/>
                    </a:lnTo>
                    <a:lnTo>
                      <a:pt x="22" y="38"/>
                    </a:lnTo>
                    <a:lnTo>
                      <a:pt x="24" y="38"/>
                    </a:lnTo>
                    <a:lnTo>
                      <a:pt x="28" y="44"/>
                    </a:lnTo>
                    <a:lnTo>
                      <a:pt x="26" y="48"/>
                    </a:lnTo>
                    <a:lnTo>
                      <a:pt x="26" y="56"/>
                    </a:lnTo>
                    <a:lnTo>
                      <a:pt x="36" y="62"/>
                    </a:lnTo>
                    <a:lnTo>
                      <a:pt x="38" y="66"/>
                    </a:lnTo>
                    <a:lnTo>
                      <a:pt x="42" y="68"/>
                    </a:lnTo>
                    <a:lnTo>
                      <a:pt x="46" y="66"/>
                    </a:lnTo>
                    <a:lnTo>
                      <a:pt x="50" y="68"/>
                    </a:lnTo>
                    <a:lnTo>
                      <a:pt x="52" y="66"/>
                    </a:lnTo>
                    <a:lnTo>
                      <a:pt x="54" y="66"/>
                    </a:lnTo>
                    <a:lnTo>
                      <a:pt x="56" y="66"/>
                    </a:lnTo>
                    <a:lnTo>
                      <a:pt x="58" y="66"/>
                    </a:lnTo>
                    <a:lnTo>
                      <a:pt x="56" y="62"/>
                    </a:lnTo>
                    <a:lnTo>
                      <a:pt x="58" y="60"/>
                    </a:lnTo>
                    <a:lnTo>
                      <a:pt x="60" y="62"/>
                    </a:lnTo>
                    <a:lnTo>
                      <a:pt x="62" y="60"/>
                    </a:lnTo>
                    <a:lnTo>
                      <a:pt x="64" y="58"/>
                    </a:lnTo>
                    <a:lnTo>
                      <a:pt x="66" y="58"/>
                    </a:lnTo>
                    <a:lnTo>
                      <a:pt x="68" y="60"/>
                    </a:lnTo>
                    <a:lnTo>
                      <a:pt x="70" y="62"/>
                    </a:lnTo>
                    <a:lnTo>
                      <a:pt x="72" y="62"/>
                    </a:lnTo>
                    <a:lnTo>
                      <a:pt x="72" y="58"/>
                    </a:lnTo>
                    <a:lnTo>
                      <a:pt x="70" y="58"/>
                    </a:lnTo>
                    <a:lnTo>
                      <a:pt x="68" y="54"/>
                    </a:lnTo>
                    <a:lnTo>
                      <a:pt x="70" y="52"/>
                    </a:lnTo>
                    <a:lnTo>
                      <a:pt x="72" y="50"/>
                    </a:lnTo>
                    <a:lnTo>
                      <a:pt x="72" y="46"/>
                    </a:lnTo>
                    <a:lnTo>
                      <a:pt x="72" y="44"/>
                    </a:lnTo>
                    <a:lnTo>
                      <a:pt x="72" y="42"/>
                    </a:lnTo>
                    <a:lnTo>
                      <a:pt x="72" y="40"/>
                    </a:lnTo>
                    <a:lnTo>
                      <a:pt x="74" y="40"/>
                    </a:lnTo>
                    <a:lnTo>
                      <a:pt x="76" y="38"/>
                    </a:lnTo>
                    <a:lnTo>
                      <a:pt x="78" y="38"/>
                    </a:lnTo>
                    <a:lnTo>
                      <a:pt x="80" y="36"/>
                    </a:lnTo>
                    <a:lnTo>
                      <a:pt x="84" y="36"/>
                    </a:lnTo>
                    <a:lnTo>
                      <a:pt x="86" y="32"/>
                    </a:lnTo>
                    <a:lnTo>
                      <a:pt x="84" y="30"/>
                    </a:lnTo>
                    <a:lnTo>
                      <a:pt x="82" y="30"/>
                    </a:lnTo>
                    <a:lnTo>
                      <a:pt x="82" y="26"/>
                    </a:lnTo>
                    <a:lnTo>
                      <a:pt x="84" y="24"/>
                    </a:lnTo>
                    <a:lnTo>
                      <a:pt x="86" y="24"/>
                    </a:lnTo>
                    <a:lnTo>
                      <a:pt x="86" y="22"/>
                    </a:lnTo>
                    <a:lnTo>
                      <a:pt x="84" y="22"/>
                    </a:lnTo>
                    <a:lnTo>
                      <a:pt x="82" y="20"/>
                    </a:lnTo>
                    <a:lnTo>
                      <a:pt x="76" y="14"/>
                    </a:lnTo>
                    <a:lnTo>
                      <a:pt x="70" y="10"/>
                    </a:lnTo>
                    <a:lnTo>
                      <a:pt x="66" y="10"/>
                    </a:lnTo>
                    <a:lnTo>
                      <a:pt x="62" y="8"/>
                    </a:lnTo>
                    <a:lnTo>
                      <a:pt x="60" y="2"/>
                    </a:lnTo>
                    <a:lnTo>
                      <a:pt x="58" y="0"/>
                    </a:lnTo>
                    <a:lnTo>
                      <a:pt x="56" y="2"/>
                    </a:lnTo>
                    <a:lnTo>
                      <a:pt x="54" y="4"/>
                    </a:lnTo>
                    <a:lnTo>
                      <a:pt x="50" y="6"/>
                    </a:lnTo>
                    <a:lnTo>
                      <a:pt x="40" y="2"/>
                    </a:lnTo>
                    <a:lnTo>
                      <a:pt x="34" y="2"/>
                    </a:lnTo>
                    <a:lnTo>
                      <a:pt x="32" y="2"/>
                    </a:lnTo>
                    <a:lnTo>
                      <a:pt x="30" y="2"/>
                    </a:lnTo>
                    <a:lnTo>
                      <a:pt x="28" y="4"/>
                    </a:lnTo>
                    <a:lnTo>
                      <a:pt x="26" y="4"/>
                    </a:lnTo>
                    <a:lnTo>
                      <a:pt x="24" y="2"/>
                    </a:lnTo>
                    <a:lnTo>
                      <a:pt x="18" y="2"/>
                    </a:lnTo>
                    <a:lnTo>
                      <a:pt x="6" y="6"/>
                    </a:lnTo>
                    <a:lnTo>
                      <a:pt x="4" y="10"/>
                    </a:lnTo>
                    <a:lnTo>
                      <a:pt x="2" y="12"/>
                    </a:lnTo>
                    <a:lnTo>
                      <a:pt x="2" y="10"/>
                    </a:lnTo>
                  </a:path>
                </a:pathLst>
              </a:custGeom>
              <a:solidFill>
                <a:schemeClr val="tx2"/>
              </a:solidFill>
              <a:ln w="3175">
                <a:solidFill>
                  <a:schemeClr val="bg1"/>
                </a:solidFill>
                <a:round/>
                <a:headEnd/>
                <a:tailEnd/>
              </a:ln>
            </p:spPr>
            <p:txBody>
              <a:bodyPr/>
              <a:lstStyle/>
              <a:p>
                <a:endParaRPr lang="fr-FR" dirty="0"/>
              </a:p>
            </p:txBody>
          </p:sp>
          <p:sp>
            <p:nvSpPr>
              <p:cNvPr id="60472" name="Freeform 857"/>
              <p:cNvSpPr>
                <a:spLocks/>
              </p:cNvSpPr>
              <p:nvPr/>
            </p:nvSpPr>
            <p:spPr bwMode="auto">
              <a:xfrm>
                <a:off x="790" y="1742"/>
                <a:ext cx="20" cy="26"/>
              </a:xfrm>
              <a:custGeom>
                <a:avLst/>
                <a:gdLst>
                  <a:gd name="T0" fmla="*/ 16 w 20"/>
                  <a:gd name="T1" fmla="*/ 4 h 26"/>
                  <a:gd name="T2" fmla="*/ 18 w 20"/>
                  <a:gd name="T3" fmla="*/ 2 h 26"/>
                  <a:gd name="T4" fmla="*/ 20 w 20"/>
                  <a:gd name="T5" fmla="*/ 0 h 26"/>
                  <a:gd name="T6" fmla="*/ 20 w 20"/>
                  <a:gd name="T7" fmla="*/ 2 h 26"/>
                  <a:gd name="T8" fmla="*/ 20 w 20"/>
                  <a:gd name="T9" fmla="*/ 4 h 26"/>
                  <a:gd name="T10" fmla="*/ 16 w 20"/>
                  <a:gd name="T11" fmla="*/ 24 h 26"/>
                  <a:gd name="T12" fmla="*/ 14 w 20"/>
                  <a:gd name="T13" fmla="*/ 22 h 26"/>
                  <a:gd name="T14" fmla="*/ 12 w 20"/>
                  <a:gd name="T15" fmla="*/ 22 h 26"/>
                  <a:gd name="T16" fmla="*/ 10 w 20"/>
                  <a:gd name="T17" fmla="*/ 26 h 26"/>
                  <a:gd name="T18" fmla="*/ 10 w 20"/>
                  <a:gd name="T19" fmla="*/ 24 h 26"/>
                  <a:gd name="T20" fmla="*/ 8 w 20"/>
                  <a:gd name="T21" fmla="*/ 24 h 26"/>
                  <a:gd name="T22" fmla="*/ 8 w 20"/>
                  <a:gd name="T23" fmla="*/ 20 h 26"/>
                  <a:gd name="T24" fmla="*/ 10 w 20"/>
                  <a:gd name="T25" fmla="*/ 20 h 26"/>
                  <a:gd name="T26" fmla="*/ 10 w 20"/>
                  <a:gd name="T27" fmla="*/ 18 h 26"/>
                  <a:gd name="T28" fmla="*/ 6 w 20"/>
                  <a:gd name="T29" fmla="*/ 16 h 26"/>
                  <a:gd name="T30" fmla="*/ 4 w 20"/>
                  <a:gd name="T31" fmla="*/ 14 h 26"/>
                  <a:gd name="T32" fmla="*/ 0 w 20"/>
                  <a:gd name="T33" fmla="*/ 6 h 26"/>
                  <a:gd name="T34" fmla="*/ 0 w 20"/>
                  <a:gd name="T35" fmla="*/ 0 h 26"/>
                  <a:gd name="T36" fmla="*/ 6 w 20"/>
                  <a:gd name="T37" fmla="*/ 0 h 26"/>
                  <a:gd name="T38" fmla="*/ 6 w 20"/>
                  <a:gd name="T39" fmla="*/ 6 h 26"/>
                  <a:gd name="T40" fmla="*/ 8 w 20"/>
                  <a:gd name="T41" fmla="*/ 4 h 26"/>
                  <a:gd name="T42" fmla="*/ 8 w 20"/>
                  <a:gd name="T43" fmla="*/ 2 h 26"/>
                  <a:gd name="T44" fmla="*/ 10 w 20"/>
                  <a:gd name="T45" fmla="*/ 2 h 26"/>
                  <a:gd name="T46" fmla="*/ 12 w 20"/>
                  <a:gd name="T47" fmla="*/ 4 h 26"/>
                  <a:gd name="T48" fmla="*/ 12 w 20"/>
                  <a:gd name="T49" fmla="*/ 8 h 26"/>
                  <a:gd name="T50" fmla="*/ 12 w 20"/>
                  <a:gd name="T51" fmla="*/ 10 h 26"/>
                  <a:gd name="T52" fmla="*/ 6 w 20"/>
                  <a:gd name="T53" fmla="*/ 12 h 26"/>
                  <a:gd name="T54" fmla="*/ 10 w 20"/>
                  <a:gd name="T55" fmla="*/ 12 h 26"/>
                  <a:gd name="T56" fmla="*/ 10 w 20"/>
                  <a:gd name="T57" fmla="*/ 14 h 26"/>
                  <a:gd name="T58" fmla="*/ 12 w 20"/>
                  <a:gd name="T59" fmla="*/ 12 h 26"/>
                  <a:gd name="T60" fmla="*/ 14 w 20"/>
                  <a:gd name="T61" fmla="*/ 6 h 26"/>
                  <a:gd name="T62" fmla="*/ 14 w 20"/>
                  <a:gd name="T63" fmla="*/ 4 h 26"/>
                  <a:gd name="T64" fmla="*/ 14 w 20"/>
                  <a:gd name="T65" fmla="*/ 4 h 26"/>
                  <a:gd name="T66" fmla="*/ 16 w 20"/>
                  <a:gd name="T67" fmla="*/ 4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6"/>
                  <a:gd name="T104" fmla="*/ 20 w 20"/>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6">
                    <a:moveTo>
                      <a:pt x="16" y="4"/>
                    </a:moveTo>
                    <a:lnTo>
                      <a:pt x="18" y="2"/>
                    </a:lnTo>
                    <a:lnTo>
                      <a:pt x="20" y="0"/>
                    </a:lnTo>
                    <a:lnTo>
                      <a:pt x="20" y="2"/>
                    </a:lnTo>
                    <a:lnTo>
                      <a:pt x="20" y="4"/>
                    </a:lnTo>
                    <a:lnTo>
                      <a:pt x="16" y="24"/>
                    </a:lnTo>
                    <a:lnTo>
                      <a:pt x="14" y="22"/>
                    </a:lnTo>
                    <a:lnTo>
                      <a:pt x="12" y="22"/>
                    </a:lnTo>
                    <a:lnTo>
                      <a:pt x="10" y="26"/>
                    </a:lnTo>
                    <a:lnTo>
                      <a:pt x="10" y="24"/>
                    </a:lnTo>
                    <a:lnTo>
                      <a:pt x="8" y="24"/>
                    </a:lnTo>
                    <a:lnTo>
                      <a:pt x="8" y="20"/>
                    </a:lnTo>
                    <a:lnTo>
                      <a:pt x="10" y="20"/>
                    </a:lnTo>
                    <a:lnTo>
                      <a:pt x="10" y="18"/>
                    </a:lnTo>
                    <a:lnTo>
                      <a:pt x="6" y="16"/>
                    </a:lnTo>
                    <a:lnTo>
                      <a:pt x="4" y="14"/>
                    </a:lnTo>
                    <a:lnTo>
                      <a:pt x="0" y="6"/>
                    </a:lnTo>
                    <a:lnTo>
                      <a:pt x="0" y="0"/>
                    </a:lnTo>
                    <a:lnTo>
                      <a:pt x="6" y="0"/>
                    </a:lnTo>
                    <a:lnTo>
                      <a:pt x="6" y="6"/>
                    </a:lnTo>
                    <a:lnTo>
                      <a:pt x="8" y="4"/>
                    </a:lnTo>
                    <a:lnTo>
                      <a:pt x="8" y="2"/>
                    </a:lnTo>
                    <a:lnTo>
                      <a:pt x="10" y="2"/>
                    </a:lnTo>
                    <a:lnTo>
                      <a:pt x="12" y="4"/>
                    </a:lnTo>
                    <a:lnTo>
                      <a:pt x="12" y="8"/>
                    </a:lnTo>
                    <a:lnTo>
                      <a:pt x="12" y="10"/>
                    </a:lnTo>
                    <a:lnTo>
                      <a:pt x="6" y="12"/>
                    </a:lnTo>
                    <a:lnTo>
                      <a:pt x="10" y="12"/>
                    </a:lnTo>
                    <a:lnTo>
                      <a:pt x="10" y="14"/>
                    </a:lnTo>
                    <a:lnTo>
                      <a:pt x="12" y="12"/>
                    </a:lnTo>
                    <a:lnTo>
                      <a:pt x="14" y="6"/>
                    </a:lnTo>
                    <a:lnTo>
                      <a:pt x="14" y="4"/>
                    </a:lnTo>
                    <a:lnTo>
                      <a:pt x="16" y="4"/>
                    </a:lnTo>
                    <a:close/>
                  </a:path>
                </a:pathLst>
              </a:custGeom>
              <a:solidFill>
                <a:schemeClr val="tx2"/>
              </a:solidFill>
              <a:ln w="3175">
                <a:solidFill>
                  <a:schemeClr val="bg1"/>
                </a:solidFill>
                <a:round/>
                <a:headEnd/>
                <a:tailEnd/>
              </a:ln>
            </p:spPr>
            <p:txBody>
              <a:bodyPr/>
              <a:lstStyle/>
              <a:p>
                <a:endParaRPr lang="fr-FR" dirty="0"/>
              </a:p>
            </p:txBody>
          </p:sp>
          <p:sp>
            <p:nvSpPr>
              <p:cNvPr id="60473" name="Freeform 858"/>
              <p:cNvSpPr>
                <a:spLocks/>
              </p:cNvSpPr>
              <p:nvPr/>
            </p:nvSpPr>
            <p:spPr bwMode="auto">
              <a:xfrm>
                <a:off x="790" y="1742"/>
                <a:ext cx="20" cy="26"/>
              </a:xfrm>
              <a:custGeom>
                <a:avLst/>
                <a:gdLst>
                  <a:gd name="T0" fmla="*/ 16 w 20"/>
                  <a:gd name="T1" fmla="*/ 4 h 26"/>
                  <a:gd name="T2" fmla="*/ 18 w 20"/>
                  <a:gd name="T3" fmla="*/ 2 h 26"/>
                  <a:gd name="T4" fmla="*/ 20 w 20"/>
                  <a:gd name="T5" fmla="*/ 0 h 26"/>
                  <a:gd name="T6" fmla="*/ 20 w 20"/>
                  <a:gd name="T7" fmla="*/ 2 h 26"/>
                  <a:gd name="T8" fmla="*/ 20 w 20"/>
                  <a:gd name="T9" fmla="*/ 4 h 26"/>
                  <a:gd name="T10" fmla="*/ 16 w 20"/>
                  <a:gd name="T11" fmla="*/ 24 h 26"/>
                  <a:gd name="T12" fmla="*/ 14 w 20"/>
                  <a:gd name="T13" fmla="*/ 22 h 26"/>
                  <a:gd name="T14" fmla="*/ 12 w 20"/>
                  <a:gd name="T15" fmla="*/ 22 h 26"/>
                  <a:gd name="T16" fmla="*/ 10 w 20"/>
                  <a:gd name="T17" fmla="*/ 26 h 26"/>
                  <a:gd name="T18" fmla="*/ 10 w 20"/>
                  <a:gd name="T19" fmla="*/ 24 h 26"/>
                  <a:gd name="T20" fmla="*/ 8 w 20"/>
                  <a:gd name="T21" fmla="*/ 24 h 26"/>
                  <a:gd name="T22" fmla="*/ 8 w 20"/>
                  <a:gd name="T23" fmla="*/ 20 h 26"/>
                  <a:gd name="T24" fmla="*/ 10 w 20"/>
                  <a:gd name="T25" fmla="*/ 20 h 26"/>
                  <a:gd name="T26" fmla="*/ 10 w 20"/>
                  <a:gd name="T27" fmla="*/ 18 h 26"/>
                  <a:gd name="T28" fmla="*/ 6 w 20"/>
                  <a:gd name="T29" fmla="*/ 16 h 26"/>
                  <a:gd name="T30" fmla="*/ 4 w 20"/>
                  <a:gd name="T31" fmla="*/ 14 h 26"/>
                  <a:gd name="T32" fmla="*/ 0 w 20"/>
                  <a:gd name="T33" fmla="*/ 6 h 26"/>
                  <a:gd name="T34" fmla="*/ 0 w 20"/>
                  <a:gd name="T35" fmla="*/ 0 h 26"/>
                  <a:gd name="T36" fmla="*/ 6 w 20"/>
                  <a:gd name="T37" fmla="*/ 0 h 26"/>
                  <a:gd name="T38" fmla="*/ 6 w 20"/>
                  <a:gd name="T39" fmla="*/ 6 h 26"/>
                  <a:gd name="T40" fmla="*/ 8 w 20"/>
                  <a:gd name="T41" fmla="*/ 4 h 26"/>
                  <a:gd name="T42" fmla="*/ 8 w 20"/>
                  <a:gd name="T43" fmla="*/ 2 h 26"/>
                  <a:gd name="T44" fmla="*/ 10 w 20"/>
                  <a:gd name="T45" fmla="*/ 2 h 26"/>
                  <a:gd name="T46" fmla="*/ 12 w 20"/>
                  <a:gd name="T47" fmla="*/ 4 h 26"/>
                  <a:gd name="T48" fmla="*/ 12 w 20"/>
                  <a:gd name="T49" fmla="*/ 8 h 26"/>
                  <a:gd name="T50" fmla="*/ 12 w 20"/>
                  <a:gd name="T51" fmla="*/ 10 h 26"/>
                  <a:gd name="T52" fmla="*/ 6 w 20"/>
                  <a:gd name="T53" fmla="*/ 12 h 26"/>
                  <a:gd name="T54" fmla="*/ 10 w 20"/>
                  <a:gd name="T55" fmla="*/ 12 h 26"/>
                  <a:gd name="T56" fmla="*/ 10 w 20"/>
                  <a:gd name="T57" fmla="*/ 14 h 26"/>
                  <a:gd name="T58" fmla="*/ 12 w 20"/>
                  <a:gd name="T59" fmla="*/ 12 h 26"/>
                  <a:gd name="T60" fmla="*/ 14 w 20"/>
                  <a:gd name="T61" fmla="*/ 6 h 26"/>
                  <a:gd name="T62" fmla="*/ 14 w 20"/>
                  <a:gd name="T63" fmla="*/ 4 h 26"/>
                  <a:gd name="T64" fmla="*/ 14 w 20"/>
                  <a:gd name="T65" fmla="*/ 4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6"/>
                  <a:gd name="T101" fmla="*/ 20 w 2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6">
                    <a:moveTo>
                      <a:pt x="16" y="4"/>
                    </a:moveTo>
                    <a:lnTo>
                      <a:pt x="18" y="2"/>
                    </a:lnTo>
                    <a:lnTo>
                      <a:pt x="20" y="0"/>
                    </a:lnTo>
                    <a:lnTo>
                      <a:pt x="20" y="2"/>
                    </a:lnTo>
                    <a:lnTo>
                      <a:pt x="20" y="4"/>
                    </a:lnTo>
                    <a:lnTo>
                      <a:pt x="16" y="24"/>
                    </a:lnTo>
                    <a:lnTo>
                      <a:pt x="14" y="22"/>
                    </a:lnTo>
                    <a:lnTo>
                      <a:pt x="12" y="22"/>
                    </a:lnTo>
                    <a:lnTo>
                      <a:pt x="10" y="26"/>
                    </a:lnTo>
                    <a:lnTo>
                      <a:pt x="10" y="24"/>
                    </a:lnTo>
                    <a:lnTo>
                      <a:pt x="8" y="24"/>
                    </a:lnTo>
                    <a:lnTo>
                      <a:pt x="8" y="20"/>
                    </a:lnTo>
                    <a:lnTo>
                      <a:pt x="10" y="20"/>
                    </a:lnTo>
                    <a:lnTo>
                      <a:pt x="10" y="18"/>
                    </a:lnTo>
                    <a:lnTo>
                      <a:pt x="6" y="16"/>
                    </a:lnTo>
                    <a:lnTo>
                      <a:pt x="4" y="14"/>
                    </a:lnTo>
                    <a:lnTo>
                      <a:pt x="0" y="6"/>
                    </a:lnTo>
                    <a:lnTo>
                      <a:pt x="0" y="0"/>
                    </a:lnTo>
                    <a:lnTo>
                      <a:pt x="6" y="0"/>
                    </a:lnTo>
                    <a:lnTo>
                      <a:pt x="6" y="6"/>
                    </a:lnTo>
                    <a:lnTo>
                      <a:pt x="8" y="4"/>
                    </a:lnTo>
                    <a:lnTo>
                      <a:pt x="8" y="2"/>
                    </a:lnTo>
                    <a:lnTo>
                      <a:pt x="10" y="2"/>
                    </a:lnTo>
                    <a:lnTo>
                      <a:pt x="12" y="4"/>
                    </a:lnTo>
                    <a:lnTo>
                      <a:pt x="12" y="8"/>
                    </a:lnTo>
                    <a:lnTo>
                      <a:pt x="12" y="10"/>
                    </a:lnTo>
                    <a:lnTo>
                      <a:pt x="6" y="12"/>
                    </a:lnTo>
                    <a:lnTo>
                      <a:pt x="10" y="12"/>
                    </a:lnTo>
                    <a:lnTo>
                      <a:pt x="10" y="14"/>
                    </a:lnTo>
                    <a:lnTo>
                      <a:pt x="12" y="12"/>
                    </a:lnTo>
                    <a:lnTo>
                      <a:pt x="14" y="6"/>
                    </a:lnTo>
                    <a:lnTo>
                      <a:pt x="14" y="4"/>
                    </a:lnTo>
                  </a:path>
                </a:pathLst>
              </a:custGeom>
              <a:solidFill>
                <a:schemeClr val="tx2"/>
              </a:solidFill>
              <a:ln w="3175">
                <a:solidFill>
                  <a:schemeClr val="bg1"/>
                </a:solidFill>
                <a:round/>
                <a:headEnd/>
                <a:tailEnd/>
              </a:ln>
            </p:spPr>
            <p:txBody>
              <a:bodyPr/>
              <a:lstStyle/>
              <a:p>
                <a:endParaRPr lang="fr-FR" dirty="0"/>
              </a:p>
            </p:txBody>
          </p:sp>
          <p:sp>
            <p:nvSpPr>
              <p:cNvPr id="60474" name="Freeform 859"/>
              <p:cNvSpPr>
                <a:spLocks/>
              </p:cNvSpPr>
              <p:nvPr/>
            </p:nvSpPr>
            <p:spPr bwMode="auto">
              <a:xfrm>
                <a:off x="800" y="1764"/>
                <a:ext cx="18" cy="27"/>
              </a:xfrm>
              <a:custGeom>
                <a:avLst/>
                <a:gdLst>
                  <a:gd name="T0" fmla="*/ 4 w 18"/>
                  <a:gd name="T1" fmla="*/ 13 h 27"/>
                  <a:gd name="T2" fmla="*/ 4 w 18"/>
                  <a:gd name="T3" fmla="*/ 11 h 27"/>
                  <a:gd name="T4" fmla="*/ 4 w 18"/>
                  <a:gd name="T5" fmla="*/ 8 h 27"/>
                  <a:gd name="T6" fmla="*/ 2 w 18"/>
                  <a:gd name="T7" fmla="*/ 9 h 27"/>
                  <a:gd name="T8" fmla="*/ 2 w 18"/>
                  <a:gd name="T9" fmla="*/ 8 h 27"/>
                  <a:gd name="T10" fmla="*/ 4 w 18"/>
                  <a:gd name="T11" fmla="*/ 6 h 27"/>
                  <a:gd name="T12" fmla="*/ 0 w 18"/>
                  <a:gd name="T13" fmla="*/ 6 h 27"/>
                  <a:gd name="T14" fmla="*/ 8 w 18"/>
                  <a:gd name="T15" fmla="*/ 0 h 27"/>
                  <a:gd name="T16" fmla="*/ 8 w 18"/>
                  <a:gd name="T17" fmla="*/ 2 h 27"/>
                  <a:gd name="T18" fmla="*/ 10 w 18"/>
                  <a:gd name="T19" fmla="*/ 6 h 27"/>
                  <a:gd name="T20" fmla="*/ 8 w 18"/>
                  <a:gd name="T21" fmla="*/ 6 h 27"/>
                  <a:gd name="T22" fmla="*/ 10 w 18"/>
                  <a:gd name="T23" fmla="*/ 8 h 27"/>
                  <a:gd name="T24" fmla="*/ 12 w 18"/>
                  <a:gd name="T25" fmla="*/ 8 h 27"/>
                  <a:gd name="T26" fmla="*/ 10 w 18"/>
                  <a:gd name="T27" fmla="*/ 9 h 27"/>
                  <a:gd name="T28" fmla="*/ 8 w 18"/>
                  <a:gd name="T29" fmla="*/ 9 h 27"/>
                  <a:gd name="T30" fmla="*/ 8 w 18"/>
                  <a:gd name="T31" fmla="*/ 13 h 27"/>
                  <a:gd name="T32" fmla="*/ 6 w 18"/>
                  <a:gd name="T33" fmla="*/ 13 h 27"/>
                  <a:gd name="T34" fmla="*/ 8 w 18"/>
                  <a:gd name="T35" fmla="*/ 17 h 27"/>
                  <a:gd name="T36" fmla="*/ 12 w 18"/>
                  <a:gd name="T37" fmla="*/ 17 h 27"/>
                  <a:gd name="T38" fmla="*/ 12 w 18"/>
                  <a:gd name="T39" fmla="*/ 19 h 27"/>
                  <a:gd name="T40" fmla="*/ 14 w 18"/>
                  <a:gd name="T41" fmla="*/ 19 h 27"/>
                  <a:gd name="T42" fmla="*/ 18 w 18"/>
                  <a:gd name="T43" fmla="*/ 27 h 27"/>
                  <a:gd name="T44" fmla="*/ 16 w 18"/>
                  <a:gd name="T45" fmla="*/ 27 h 27"/>
                  <a:gd name="T46" fmla="*/ 10 w 18"/>
                  <a:gd name="T47" fmla="*/ 21 h 27"/>
                  <a:gd name="T48" fmla="*/ 10 w 18"/>
                  <a:gd name="T49" fmla="*/ 19 h 27"/>
                  <a:gd name="T50" fmla="*/ 8 w 18"/>
                  <a:gd name="T51" fmla="*/ 19 h 27"/>
                  <a:gd name="T52" fmla="*/ 6 w 18"/>
                  <a:gd name="T53" fmla="*/ 13 h 27"/>
                  <a:gd name="T54" fmla="*/ 4 w 18"/>
                  <a:gd name="T55" fmla="*/ 13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
                  <a:gd name="T85" fmla="*/ 0 h 27"/>
                  <a:gd name="T86" fmla="*/ 18 w 18"/>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 h="27">
                    <a:moveTo>
                      <a:pt x="4" y="13"/>
                    </a:moveTo>
                    <a:lnTo>
                      <a:pt x="4" y="11"/>
                    </a:lnTo>
                    <a:lnTo>
                      <a:pt x="4" y="8"/>
                    </a:lnTo>
                    <a:lnTo>
                      <a:pt x="2" y="9"/>
                    </a:lnTo>
                    <a:lnTo>
                      <a:pt x="2" y="8"/>
                    </a:lnTo>
                    <a:lnTo>
                      <a:pt x="4" y="6"/>
                    </a:lnTo>
                    <a:lnTo>
                      <a:pt x="0" y="6"/>
                    </a:lnTo>
                    <a:lnTo>
                      <a:pt x="8" y="0"/>
                    </a:lnTo>
                    <a:lnTo>
                      <a:pt x="8" y="2"/>
                    </a:lnTo>
                    <a:lnTo>
                      <a:pt x="10" y="6"/>
                    </a:lnTo>
                    <a:lnTo>
                      <a:pt x="8" y="6"/>
                    </a:lnTo>
                    <a:lnTo>
                      <a:pt x="10" y="8"/>
                    </a:lnTo>
                    <a:lnTo>
                      <a:pt x="12" y="8"/>
                    </a:lnTo>
                    <a:lnTo>
                      <a:pt x="10" y="9"/>
                    </a:lnTo>
                    <a:lnTo>
                      <a:pt x="8" y="9"/>
                    </a:lnTo>
                    <a:lnTo>
                      <a:pt x="8" y="13"/>
                    </a:lnTo>
                    <a:lnTo>
                      <a:pt x="6" y="13"/>
                    </a:lnTo>
                    <a:lnTo>
                      <a:pt x="8" y="17"/>
                    </a:lnTo>
                    <a:lnTo>
                      <a:pt x="12" y="17"/>
                    </a:lnTo>
                    <a:lnTo>
                      <a:pt x="12" y="19"/>
                    </a:lnTo>
                    <a:lnTo>
                      <a:pt x="14" y="19"/>
                    </a:lnTo>
                    <a:lnTo>
                      <a:pt x="18" y="27"/>
                    </a:lnTo>
                    <a:lnTo>
                      <a:pt x="16" y="27"/>
                    </a:lnTo>
                    <a:lnTo>
                      <a:pt x="10" y="21"/>
                    </a:lnTo>
                    <a:lnTo>
                      <a:pt x="10" y="19"/>
                    </a:lnTo>
                    <a:lnTo>
                      <a:pt x="8" y="19"/>
                    </a:lnTo>
                    <a:lnTo>
                      <a:pt x="6" y="13"/>
                    </a:lnTo>
                    <a:lnTo>
                      <a:pt x="4" y="13"/>
                    </a:lnTo>
                    <a:close/>
                  </a:path>
                </a:pathLst>
              </a:custGeom>
              <a:solidFill>
                <a:schemeClr val="tx2"/>
              </a:solidFill>
              <a:ln w="3175">
                <a:solidFill>
                  <a:schemeClr val="bg1"/>
                </a:solidFill>
                <a:round/>
                <a:headEnd/>
                <a:tailEnd/>
              </a:ln>
            </p:spPr>
            <p:txBody>
              <a:bodyPr/>
              <a:lstStyle/>
              <a:p>
                <a:endParaRPr lang="fr-FR" dirty="0"/>
              </a:p>
            </p:txBody>
          </p:sp>
          <p:sp>
            <p:nvSpPr>
              <p:cNvPr id="60475" name="Freeform 860"/>
              <p:cNvSpPr>
                <a:spLocks/>
              </p:cNvSpPr>
              <p:nvPr/>
            </p:nvSpPr>
            <p:spPr bwMode="auto">
              <a:xfrm>
                <a:off x="800" y="1764"/>
                <a:ext cx="18" cy="27"/>
              </a:xfrm>
              <a:custGeom>
                <a:avLst/>
                <a:gdLst>
                  <a:gd name="T0" fmla="*/ 4 w 18"/>
                  <a:gd name="T1" fmla="*/ 13 h 27"/>
                  <a:gd name="T2" fmla="*/ 4 w 18"/>
                  <a:gd name="T3" fmla="*/ 11 h 27"/>
                  <a:gd name="T4" fmla="*/ 4 w 18"/>
                  <a:gd name="T5" fmla="*/ 8 h 27"/>
                  <a:gd name="T6" fmla="*/ 2 w 18"/>
                  <a:gd name="T7" fmla="*/ 9 h 27"/>
                  <a:gd name="T8" fmla="*/ 2 w 18"/>
                  <a:gd name="T9" fmla="*/ 8 h 27"/>
                  <a:gd name="T10" fmla="*/ 4 w 18"/>
                  <a:gd name="T11" fmla="*/ 6 h 27"/>
                  <a:gd name="T12" fmla="*/ 0 w 18"/>
                  <a:gd name="T13" fmla="*/ 6 h 27"/>
                  <a:gd name="T14" fmla="*/ 8 w 18"/>
                  <a:gd name="T15" fmla="*/ 0 h 27"/>
                  <a:gd name="T16" fmla="*/ 8 w 18"/>
                  <a:gd name="T17" fmla="*/ 2 h 27"/>
                  <a:gd name="T18" fmla="*/ 10 w 18"/>
                  <a:gd name="T19" fmla="*/ 6 h 27"/>
                  <a:gd name="T20" fmla="*/ 8 w 18"/>
                  <a:gd name="T21" fmla="*/ 6 h 27"/>
                  <a:gd name="T22" fmla="*/ 10 w 18"/>
                  <a:gd name="T23" fmla="*/ 8 h 27"/>
                  <a:gd name="T24" fmla="*/ 12 w 18"/>
                  <a:gd name="T25" fmla="*/ 8 h 27"/>
                  <a:gd name="T26" fmla="*/ 10 w 18"/>
                  <a:gd name="T27" fmla="*/ 9 h 27"/>
                  <a:gd name="T28" fmla="*/ 8 w 18"/>
                  <a:gd name="T29" fmla="*/ 9 h 27"/>
                  <a:gd name="T30" fmla="*/ 8 w 18"/>
                  <a:gd name="T31" fmla="*/ 13 h 27"/>
                  <a:gd name="T32" fmla="*/ 6 w 18"/>
                  <a:gd name="T33" fmla="*/ 13 h 27"/>
                  <a:gd name="T34" fmla="*/ 8 w 18"/>
                  <a:gd name="T35" fmla="*/ 17 h 27"/>
                  <a:gd name="T36" fmla="*/ 12 w 18"/>
                  <a:gd name="T37" fmla="*/ 17 h 27"/>
                  <a:gd name="T38" fmla="*/ 12 w 18"/>
                  <a:gd name="T39" fmla="*/ 19 h 27"/>
                  <a:gd name="T40" fmla="*/ 14 w 18"/>
                  <a:gd name="T41" fmla="*/ 19 h 27"/>
                  <a:gd name="T42" fmla="*/ 18 w 18"/>
                  <a:gd name="T43" fmla="*/ 27 h 27"/>
                  <a:gd name="T44" fmla="*/ 16 w 18"/>
                  <a:gd name="T45" fmla="*/ 27 h 27"/>
                  <a:gd name="T46" fmla="*/ 10 w 18"/>
                  <a:gd name="T47" fmla="*/ 21 h 27"/>
                  <a:gd name="T48" fmla="*/ 10 w 18"/>
                  <a:gd name="T49" fmla="*/ 19 h 27"/>
                  <a:gd name="T50" fmla="*/ 8 w 18"/>
                  <a:gd name="T51" fmla="*/ 19 h 27"/>
                  <a:gd name="T52" fmla="*/ 6 w 18"/>
                  <a:gd name="T53" fmla="*/ 13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27"/>
                  <a:gd name="T83" fmla="*/ 18 w 18"/>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27">
                    <a:moveTo>
                      <a:pt x="4" y="13"/>
                    </a:moveTo>
                    <a:lnTo>
                      <a:pt x="4" y="11"/>
                    </a:lnTo>
                    <a:lnTo>
                      <a:pt x="4" y="8"/>
                    </a:lnTo>
                    <a:lnTo>
                      <a:pt x="2" y="9"/>
                    </a:lnTo>
                    <a:lnTo>
                      <a:pt x="2" y="8"/>
                    </a:lnTo>
                    <a:lnTo>
                      <a:pt x="4" y="6"/>
                    </a:lnTo>
                    <a:lnTo>
                      <a:pt x="0" y="6"/>
                    </a:lnTo>
                    <a:lnTo>
                      <a:pt x="8" y="0"/>
                    </a:lnTo>
                    <a:lnTo>
                      <a:pt x="8" y="2"/>
                    </a:lnTo>
                    <a:lnTo>
                      <a:pt x="10" y="6"/>
                    </a:lnTo>
                    <a:lnTo>
                      <a:pt x="8" y="6"/>
                    </a:lnTo>
                    <a:lnTo>
                      <a:pt x="10" y="8"/>
                    </a:lnTo>
                    <a:lnTo>
                      <a:pt x="12" y="8"/>
                    </a:lnTo>
                    <a:lnTo>
                      <a:pt x="10" y="9"/>
                    </a:lnTo>
                    <a:lnTo>
                      <a:pt x="8" y="9"/>
                    </a:lnTo>
                    <a:lnTo>
                      <a:pt x="8" y="13"/>
                    </a:lnTo>
                    <a:lnTo>
                      <a:pt x="6" y="13"/>
                    </a:lnTo>
                    <a:lnTo>
                      <a:pt x="8" y="17"/>
                    </a:lnTo>
                    <a:lnTo>
                      <a:pt x="12" y="17"/>
                    </a:lnTo>
                    <a:lnTo>
                      <a:pt x="12" y="19"/>
                    </a:lnTo>
                    <a:lnTo>
                      <a:pt x="14" y="19"/>
                    </a:lnTo>
                    <a:lnTo>
                      <a:pt x="18" y="27"/>
                    </a:lnTo>
                    <a:lnTo>
                      <a:pt x="16" y="27"/>
                    </a:lnTo>
                    <a:lnTo>
                      <a:pt x="10" y="21"/>
                    </a:lnTo>
                    <a:lnTo>
                      <a:pt x="10" y="19"/>
                    </a:lnTo>
                    <a:lnTo>
                      <a:pt x="8" y="19"/>
                    </a:lnTo>
                    <a:lnTo>
                      <a:pt x="6" y="13"/>
                    </a:lnTo>
                  </a:path>
                </a:pathLst>
              </a:custGeom>
              <a:solidFill>
                <a:schemeClr val="tx2"/>
              </a:solidFill>
              <a:ln w="3175">
                <a:solidFill>
                  <a:schemeClr val="bg1"/>
                </a:solidFill>
                <a:round/>
                <a:headEnd/>
                <a:tailEnd/>
              </a:ln>
            </p:spPr>
            <p:txBody>
              <a:bodyPr/>
              <a:lstStyle/>
              <a:p>
                <a:endParaRPr lang="fr-FR" dirty="0"/>
              </a:p>
            </p:txBody>
          </p:sp>
          <p:sp>
            <p:nvSpPr>
              <p:cNvPr id="60476" name="Freeform 861"/>
              <p:cNvSpPr>
                <a:spLocks/>
              </p:cNvSpPr>
              <p:nvPr/>
            </p:nvSpPr>
            <p:spPr bwMode="auto">
              <a:xfrm>
                <a:off x="826" y="1744"/>
                <a:ext cx="6" cy="6"/>
              </a:xfrm>
              <a:custGeom>
                <a:avLst/>
                <a:gdLst>
                  <a:gd name="T0" fmla="*/ 0 w 6"/>
                  <a:gd name="T1" fmla="*/ 4 h 6"/>
                  <a:gd name="T2" fmla="*/ 2 w 6"/>
                  <a:gd name="T3" fmla="*/ 2 h 6"/>
                  <a:gd name="T4" fmla="*/ 4 w 6"/>
                  <a:gd name="T5" fmla="*/ 0 h 6"/>
                  <a:gd name="T6" fmla="*/ 6 w 6"/>
                  <a:gd name="T7" fmla="*/ 2 h 6"/>
                  <a:gd name="T8" fmla="*/ 6 w 6"/>
                  <a:gd name="T9" fmla="*/ 4 h 6"/>
                  <a:gd name="T10" fmla="*/ 4 w 6"/>
                  <a:gd name="T11" fmla="*/ 6 h 6"/>
                  <a:gd name="T12" fmla="*/ 2 w 6"/>
                  <a:gd name="T13" fmla="*/ 4 h 6"/>
                  <a:gd name="T14" fmla="*/ 2 w 6"/>
                  <a:gd name="T15" fmla="*/ 4 h 6"/>
                  <a:gd name="T16" fmla="*/ 0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4"/>
                    </a:moveTo>
                    <a:lnTo>
                      <a:pt x="2" y="2"/>
                    </a:lnTo>
                    <a:lnTo>
                      <a:pt x="4" y="0"/>
                    </a:lnTo>
                    <a:lnTo>
                      <a:pt x="6" y="2"/>
                    </a:lnTo>
                    <a:lnTo>
                      <a:pt x="6" y="4"/>
                    </a:lnTo>
                    <a:lnTo>
                      <a:pt x="4" y="6"/>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60477" name="Freeform 862"/>
              <p:cNvSpPr>
                <a:spLocks/>
              </p:cNvSpPr>
              <p:nvPr/>
            </p:nvSpPr>
            <p:spPr bwMode="auto">
              <a:xfrm>
                <a:off x="826" y="1744"/>
                <a:ext cx="6" cy="6"/>
              </a:xfrm>
              <a:custGeom>
                <a:avLst/>
                <a:gdLst>
                  <a:gd name="T0" fmla="*/ 0 w 6"/>
                  <a:gd name="T1" fmla="*/ 4 h 6"/>
                  <a:gd name="T2" fmla="*/ 2 w 6"/>
                  <a:gd name="T3" fmla="*/ 2 h 6"/>
                  <a:gd name="T4" fmla="*/ 4 w 6"/>
                  <a:gd name="T5" fmla="*/ 0 h 6"/>
                  <a:gd name="T6" fmla="*/ 6 w 6"/>
                  <a:gd name="T7" fmla="*/ 2 h 6"/>
                  <a:gd name="T8" fmla="*/ 6 w 6"/>
                  <a:gd name="T9" fmla="*/ 4 h 6"/>
                  <a:gd name="T10" fmla="*/ 4 w 6"/>
                  <a:gd name="T11" fmla="*/ 6 h 6"/>
                  <a:gd name="T12" fmla="*/ 2 w 6"/>
                  <a:gd name="T13" fmla="*/ 4 h 6"/>
                  <a:gd name="T14" fmla="*/ 2 w 6"/>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4"/>
                    </a:moveTo>
                    <a:lnTo>
                      <a:pt x="2" y="2"/>
                    </a:lnTo>
                    <a:lnTo>
                      <a:pt x="4" y="0"/>
                    </a:lnTo>
                    <a:lnTo>
                      <a:pt x="6" y="2"/>
                    </a:lnTo>
                    <a:lnTo>
                      <a:pt x="6" y="4"/>
                    </a:lnTo>
                    <a:lnTo>
                      <a:pt x="4" y="6"/>
                    </a:lnTo>
                    <a:lnTo>
                      <a:pt x="2" y="4"/>
                    </a:lnTo>
                  </a:path>
                </a:pathLst>
              </a:custGeom>
              <a:solidFill>
                <a:schemeClr val="tx2"/>
              </a:solidFill>
              <a:ln w="3175">
                <a:solidFill>
                  <a:schemeClr val="bg1"/>
                </a:solidFill>
                <a:round/>
                <a:headEnd/>
                <a:tailEnd/>
              </a:ln>
            </p:spPr>
            <p:txBody>
              <a:bodyPr/>
              <a:lstStyle/>
              <a:p>
                <a:endParaRPr lang="fr-FR" dirty="0"/>
              </a:p>
            </p:txBody>
          </p:sp>
          <p:sp>
            <p:nvSpPr>
              <p:cNvPr id="60478" name="Freeform 863"/>
              <p:cNvSpPr>
                <a:spLocks/>
              </p:cNvSpPr>
              <p:nvPr/>
            </p:nvSpPr>
            <p:spPr bwMode="auto">
              <a:xfrm>
                <a:off x="828" y="1756"/>
                <a:ext cx="10" cy="10"/>
              </a:xfrm>
              <a:custGeom>
                <a:avLst/>
                <a:gdLst>
                  <a:gd name="T0" fmla="*/ 0 w 10"/>
                  <a:gd name="T1" fmla="*/ 0 h 10"/>
                  <a:gd name="T2" fmla="*/ 4 w 10"/>
                  <a:gd name="T3" fmla="*/ 0 h 10"/>
                  <a:gd name="T4" fmla="*/ 8 w 10"/>
                  <a:gd name="T5" fmla="*/ 4 h 10"/>
                  <a:gd name="T6" fmla="*/ 10 w 10"/>
                  <a:gd name="T7" fmla="*/ 10 h 10"/>
                  <a:gd name="T8" fmla="*/ 6 w 10"/>
                  <a:gd name="T9" fmla="*/ 6 h 10"/>
                  <a:gd name="T10" fmla="*/ 4 w 10"/>
                  <a:gd name="T11" fmla="*/ 6 h 10"/>
                  <a:gd name="T12" fmla="*/ 4 w 10"/>
                  <a:gd name="T13" fmla="*/ 4 h 10"/>
                  <a:gd name="T14" fmla="*/ 2 w 10"/>
                  <a:gd name="T15" fmla="*/ 2 h 10"/>
                  <a:gd name="T16" fmla="*/ 2 w 10"/>
                  <a:gd name="T17" fmla="*/ 0 h 10"/>
                  <a:gd name="T18" fmla="*/ 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0"/>
                    </a:moveTo>
                    <a:lnTo>
                      <a:pt x="4" y="0"/>
                    </a:lnTo>
                    <a:lnTo>
                      <a:pt x="8" y="4"/>
                    </a:lnTo>
                    <a:lnTo>
                      <a:pt x="10" y="10"/>
                    </a:lnTo>
                    <a:lnTo>
                      <a:pt x="6" y="6"/>
                    </a:lnTo>
                    <a:lnTo>
                      <a:pt x="4" y="6"/>
                    </a:lnTo>
                    <a:lnTo>
                      <a:pt x="4" y="4"/>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79" name="Freeform 864"/>
              <p:cNvSpPr>
                <a:spLocks/>
              </p:cNvSpPr>
              <p:nvPr/>
            </p:nvSpPr>
            <p:spPr bwMode="auto">
              <a:xfrm>
                <a:off x="828" y="1756"/>
                <a:ext cx="10" cy="10"/>
              </a:xfrm>
              <a:custGeom>
                <a:avLst/>
                <a:gdLst>
                  <a:gd name="T0" fmla="*/ 0 w 10"/>
                  <a:gd name="T1" fmla="*/ 0 h 10"/>
                  <a:gd name="T2" fmla="*/ 4 w 10"/>
                  <a:gd name="T3" fmla="*/ 0 h 10"/>
                  <a:gd name="T4" fmla="*/ 8 w 10"/>
                  <a:gd name="T5" fmla="*/ 4 h 10"/>
                  <a:gd name="T6" fmla="*/ 10 w 10"/>
                  <a:gd name="T7" fmla="*/ 10 h 10"/>
                  <a:gd name="T8" fmla="*/ 6 w 10"/>
                  <a:gd name="T9" fmla="*/ 6 h 10"/>
                  <a:gd name="T10" fmla="*/ 4 w 10"/>
                  <a:gd name="T11" fmla="*/ 6 h 10"/>
                  <a:gd name="T12" fmla="*/ 4 w 10"/>
                  <a:gd name="T13" fmla="*/ 4 h 10"/>
                  <a:gd name="T14" fmla="*/ 2 w 10"/>
                  <a:gd name="T15" fmla="*/ 2 h 10"/>
                  <a:gd name="T16" fmla="*/ 2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0"/>
                    </a:moveTo>
                    <a:lnTo>
                      <a:pt x="4" y="0"/>
                    </a:lnTo>
                    <a:lnTo>
                      <a:pt x="8" y="4"/>
                    </a:lnTo>
                    <a:lnTo>
                      <a:pt x="10" y="10"/>
                    </a:lnTo>
                    <a:lnTo>
                      <a:pt x="6" y="6"/>
                    </a:lnTo>
                    <a:lnTo>
                      <a:pt x="4" y="6"/>
                    </a:lnTo>
                    <a:lnTo>
                      <a:pt x="4"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480" name="Freeform 865"/>
              <p:cNvSpPr>
                <a:spLocks/>
              </p:cNvSpPr>
              <p:nvPr/>
            </p:nvSpPr>
            <p:spPr bwMode="auto">
              <a:xfrm>
                <a:off x="832" y="1750"/>
                <a:ext cx="12" cy="16"/>
              </a:xfrm>
              <a:custGeom>
                <a:avLst/>
                <a:gdLst>
                  <a:gd name="T0" fmla="*/ 8 w 12"/>
                  <a:gd name="T1" fmla="*/ 6 h 16"/>
                  <a:gd name="T2" fmla="*/ 12 w 12"/>
                  <a:gd name="T3" fmla="*/ 10 h 16"/>
                  <a:gd name="T4" fmla="*/ 12 w 12"/>
                  <a:gd name="T5" fmla="*/ 14 h 16"/>
                  <a:gd name="T6" fmla="*/ 10 w 12"/>
                  <a:gd name="T7" fmla="*/ 16 h 16"/>
                  <a:gd name="T8" fmla="*/ 4 w 12"/>
                  <a:gd name="T9" fmla="*/ 4 h 16"/>
                  <a:gd name="T10" fmla="*/ 4 w 12"/>
                  <a:gd name="T11" fmla="*/ 2 h 16"/>
                  <a:gd name="T12" fmla="*/ 2 w 12"/>
                  <a:gd name="T13" fmla="*/ 2 h 16"/>
                  <a:gd name="T14" fmla="*/ 0 w 12"/>
                  <a:gd name="T15" fmla="*/ 0 h 16"/>
                  <a:gd name="T16" fmla="*/ 2 w 12"/>
                  <a:gd name="T17" fmla="*/ 0 h 16"/>
                  <a:gd name="T18" fmla="*/ 4 w 12"/>
                  <a:gd name="T19" fmla="*/ 2 h 16"/>
                  <a:gd name="T20" fmla="*/ 6 w 12"/>
                  <a:gd name="T21" fmla="*/ 6 h 16"/>
                  <a:gd name="T22" fmla="*/ 8 w 12"/>
                  <a:gd name="T23" fmla="*/ 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6"/>
                    </a:moveTo>
                    <a:lnTo>
                      <a:pt x="12" y="10"/>
                    </a:lnTo>
                    <a:lnTo>
                      <a:pt x="12" y="14"/>
                    </a:lnTo>
                    <a:lnTo>
                      <a:pt x="10" y="16"/>
                    </a:lnTo>
                    <a:lnTo>
                      <a:pt x="4" y="4"/>
                    </a:lnTo>
                    <a:lnTo>
                      <a:pt x="4" y="2"/>
                    </a:lnTo>
                    <a:lnTo>
                      <a:pt x="2" y="2"/>
                    </a:lnTo>
                    <a:lnTo>
                      <a:pt x="0" y="0"/>
                    </a:lnTo>
                    <a:lnTo>
                      <a:pt x="2" y="0"/>
                    </a:lnTo>
                    <a:lnTo>
                      <a:pt x="4" y="2"/>
                    </a:lnTo>
                    <a:lnTo>
                      <a:pt x="6" y="6"/>
                    </a:lnTo>
                    <a:lnTo>
                      <a:pt x="8" y="6"/>
                    </a:lnTo>
                    <a:close/>
                  </a:path>
                </a:pathLst>
              </a:custGeom>
              <a:solidFill>
                <a:schemeClr val="tx2"/>
              </a:solidFill>
              <a:ln w="3175">
                <a:solidFill>
                  <a:schemeClr val="bg1"/>
                </a:solidFill>
                <a:round/>
                <a:headEnd/>
                <a:tailEnd/>
              </a:ln>
            </p:spPr>
            <p:txBody>
              <a:bodyPr/>
              <a:lstStyle/>
              <a:p>
                <a:endParaRPr lang="fr-FR" dirty="0"/>
              </a:p>
            </p:txBody>
          </p:sp>
          <p:sp>
            <p:nvSpPr>
              <p:cNvPr id="60481" name="Freeform 866"/>
              <p:cNvSpPr>
                <a:spLocks/>
              </p:cNvSpPr>
              <p:nvPr/>
            </p:nvSpPr>
            <p:spPr bwMode="auto">
              <a:xfrm>
                <a:off x="832" y="1750"/>
                <a:ext cx="12" cy="16"/>
              </a:xfrm>
              <a:custGeom>
                <a:avLst/>
                <a:gdLst>
                  <a:gd name="T0" fmla="*/ 8 w 12"/>
                  <a:gd name="T1" fmla="*/ 6 h 16"/>
                  <a:gd name="T2" fmla="*/ 12 w 12"/>
                  <a:gd name="T3" fmla="*/ 10 h 16"/>
                  <a:gd name="T4" fmla="*/ 12 w 12"/>
                  <a:gd name="T5" fmla="*/ 14 h 16"/>
                  <a:gd name="T6" fmla="*/ 10 w 12"/>
                  <a:gd name="T7" fmla="*/ 16 h 16"/>
                  <a:gd name="T8" fmla="*/ 4 w 12"/>
                  <a:gd name="T9" fmla="*/ 4 h 16"/>
                  <a:gd name="T10" fmla="*/ 4 w 12"/>
                  <a:gd name="T11" fmla="*/ 2 h 16"/>
                  <a:gd name="T12" fmla="*/ 2 w 12"/>
                  <a:gd name="T13" fmla="*/ 2 h 16"/>
                  <a:gd name="T14" fmla="*/ 0 w 12"/>
                  <a:gd name="T15" fmla="*/ 0 h 16"/>
                  <a:gd name="T16" fmla="*/ 2 w 12"/>
                  <a:gd name="T17" fmla="*/ 0 h 16"/>
                  <a:gd name="T18" fmla="*/ 4 w 12"/>
                  <a:gd name="T19" fmla="*/ 2 h 16"/>
                  <a:gd name="T20" fmla="*/ 6 w 12"/>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8" y="6"/>
                    </a:moveTo>
                    <a:lnTo>
                      <a:pt x="12" y="10"/>
                    </a:lnTo>
                    <a:lnTo>
                      <a:pt x="12" y="14"/>
                    </a:lnTo>
                    <a:lnTo>
                      <a:pt x="10" y="16"/>
                    </a:lnTo>
                    <a:lnTo>
                      <a:pt x="4" y="4"/>
                    </a:lnTo>
                    <a:lnTo>
                      <a:pt x="4" y="2"/>
                    </a:lnTo>
                    <a:lnTo>
                      <a:pt x="2" y="2"/>
                    </a:lnTo>
                    <a:lnTo>
                      <a:pt x="0" y="0"/>
                    </a:lnTo>
                    <a:lnTo>
                      <a:pt x="2" y="0"/>
                    </a:lnTo>
                    <a:lnTo>
                      <a:pt x="4" y="2"/>
                    </a:lnTo>
                    <a:lnTo>
                      <a:pt x="6" y="6"/>
                    </a:lnTo>
                  </a:path>
                </a:pathLst>
              </a:custGeom>
              <a:solidFill>
                <a:schemeClr val="tx2"/>
              </a:solidFill>
              <a:ln w="3175">
                <a:solidFill>
                  <a:schemeClr val="bg1"/>
                </a:solidFill>
                <a:round/>
                <a:headEnd/>
                <a:tailEnd/>
              </a:ln>
            </p:spPr>
            <p:txBody>
              <a:bodyPr/>
              <a:lstStyle/>
              <a:p>
                <a:endParaRPr lang="fr-FR" dirty="0"/>
              </a:p>
            </p:txBody>
          </p:sp>
          <p:sp>
            <p:nvSpPr>
              <p:cNvPr id="60482" name="Freeform 867"/>
              <p:cNvSpPr>
                <a:spLocks/>
              </p:cNvSpPr>
              <p:nvPr/>
            </p:nvSpPr>
            <p:spPr bwMode="auto">
              <a:xfrm>
                <a:off x="848" y="1775"/>
                <a:ext cx="4" cy="6"/>
              </a:xfrm>
              <a:custGeom>
                <a:avLst/>
                <a:gdLst>
                  <a:gd name="T0" fmla="*/ 0 w 4"/>
                  <a:gd name="T1" fmla="*/ 0 h 6"/>
                  <a:gd name="T2" fmla="*/ 4 w 4"/>
                  <a:gd name="T3" fmla="*/ 4 h 6"/>
                  <a:gd name="T4" fmla="*/ 4 w 4"/>
                  <a:gd name="T5" fmla="*/ 6 h 6"/>
                  <a:gd name="T6" fmla="*/ 2 w 4"/>
                  <a:gd name="T7" fmla="*/ 6 h 6"/>
                  <a:gd name="T8" fmla="*/ 0 w 4"/>
                  <a:gd name="T9" fmla="*/ 2 h 6"/>
                  <a:gd name="T10" fmla="*/ 0 w 4"/>
                  <a:gd name="T11" fmla="*/ 2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4" y="4"/>
                    </a:lnTo>
                    <a:lnTo>
                      <a:pt x="4" y="6"/>
                    </a:lnTo>
                    <a:lnTo>
                      <a:pt x="2" y="6"/>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83" name="Freeform 868"/>
              <p:cNvSpPr>
                <a:spLocks/>
              </p:cNvSpPr>
              <p:nvPr/>
            </p:nvSpPr>
            <p:spPr bwMode="auto">
              <a:xfrm>
                <a:off x="848" y="1775"/>
                <a:ext cx="4" cy="6"/>
              </a:xfrm>
              <a:custGeom>
                <a:avLst/>
                <a:gdLst>
                  <a:gd name="T0" fmla="*/ 0 w 4"/>
                  <a:gd name="T1" fmla="*/ 0 h 6"/>
                  <a:gd name="T2" fmla="*/ 4 w 4"/>
                  <a:gd name="T3" fmla="*/ 4 h 6"/>
                  <a:gd name="T4" fmla="*/ 4 w 4"/>
                  <a:gd name="T5" fmla="*/ 6 h 6"/>
                  <a:gd name="T6" fmla="*/ 2 w 4"/>
                  <a:gd name="T7" fmla="*/ 6 h 6"/>
                  <a:gd name="T8" fmla="*/ 0 w 4"/>
                  <a:gd name="T9" fmla="*/ 2 h 6"/>
                  <a:gd name="T10" fmla="*/ 0 w 4"/>
                  <a:gd name="T11" fmla="*/ 2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0"/>
                    </a:moveTo>
                    <a:lnTo>
                      <a:pt x="4" y="4"/>
                    </a:lnTo>
                    <a:lnTo>
                      <a:pt x="4" y="6"/>
                    </a:lnTo>
                    <a:lnTo>
                      <a:pt x="2" y="6"/>
                    </a:lnTo>
                    <a:lnTo>
                      <a:pt x="0" y="2"/>
                    </a:lnTo>
                  </a:path>
                </a:pathLst>
              </a:custGeom>
              <a:solidFill>
                <a:schemeClr val="tx2"/>
              </a:solidFill>
              <a:ln w="3175">
                <a:solidFill>
                  <a:schemeClr val="bg1"/>
                </a:solidFill>
                <a:round/>
                <a:headEnd/>
                <a:tailEnd/>
              </a:ln>
            </p:spPr>
            <p:txBody>
              <a:bodyPr/>
              <a:lstStyle/>
              <a:p>
                <a:endParaRPr lang="fr-FR" dirty="0"/>
              </a:p>
            </p:txBody>
          </p:sp>
          <p:sp>
            <p:nvSpPr>
              <p:cNvPr id="60484" name="Freeform 869"/>
              <p:cNvSpPr>
                <a:spLocks/>
              </p:cNvSpPr>
              <p:nvPr/>
            </p:nvSpPr>
            <p:spPr bwMode="auto">
              <a:xfrm>
                <a:off x="862" y="1823"/>
                <a:ext cx="74" cy="58"/>
              </a:xfrm>
              <a:custGeom>
                <a:avLst/>
                <a:gdLst>
                  <a:gd name="T0" fmla="*/ 12 w 74"/>
                  <a:gd name="T1" fmla="*/ 4 h 58"/>
                  <a:gd name="T2" fmla="*/ 4 w 74"/>
                  <a:gd name="T3" fmla="*/ 2 h 58"/>
                  <a:gd name="T4" fmla="*/ 0 w 74"/>
                  <a:gd name="T5" fmla="*/ 6 h 58"/>
                  <a:gd name="T6" fmla="*/ 0 w 74"/>
                  <a:gd name="T7" fmla="*/ 2 h 58"/>
                  <a:gd name="T8" fmla="*/ 2 w 74"/>
                  <a:gd name="T9" fmla="*/ 0 h 58"/>
                  <a:gd name="T10" fmla="*/ 12 w 74"/>
                  <a:gd name="T11" fmla="*/ 2 h 58"/>
                  <a:gd name="T12" fmla="*/ 40 w 74"/>
                  <a:gd name="T13" fmla="*/ 12 h 58"/>
                  <a:gd name="T14" fmla="*/ 42 w 74"/>
                  <a:gd name="T15" fmla="*/ 14 h 58"/>
                  <a:gd name="T16" fmla="*/ 50 w 74"/>
                  <a:gd name="T17" fmla="*/ 26 h 58"/>
                  <a:gd name="T18" fmla="*/ 52 w 74"/>
                  <a:gd name="T19" fmla="*/ 30 h 58"/>
                  <a:gd name="T20" fmla="*/ 60 w 74"/>
                  <a:gd name="T21" fmla="*/ 34 h 58"/>
                  <a:gd name="T22" fmla="*/ 64 w 74"/>
                  <a:gd name="T23" fmla="*/ 36 h 58"/>
                  <a:gd name="T24" fmla="*/ 72 w 74"/>
                  <a:gd name="T25" fmla="*/ 52 h 58"/>
                  <a:gd name="T26" fmla="*/ 74 w 74"/>
                  <a:gd name="T27" fmla="*/ 54 h 58"/>
                  <a:gd name="T28" fmla="*/ 72 w 74"/>
                  <a:gd name="T29" fmla="*/ 58 h 58"/>
                  <a:gd name="T30" fmla="*/ 58 w 74"/>
                  <a:gd name="T31" fmla="*/ 52 h 58"/>
                  <a:gd name="T32" fmla="*/ 52 w 74"/>
                  <a:gd name="T33" fmla="*/ 50 h 58"/>
                  <a:gd name="T34" fmla="*/ 52 w 74"/>
                  <a:gd name="T35" fmla="*/ 48 h 58"/>
                  <a:gd name="T36" fmla="*/ 48 w 74"/>
                  <a:gd name="T37" fmla="*/ 46 h 58"/>
                  <a:gd name="T38" fmla="*/ 50 w 74"/>
                  <a:gd name="T39" fmla="*/ 44 h 58"/>
                  <a:gd name="T40" fmla="*/ 50 w 74"/>
                  <a:gd name="T41" fmla="*/ 42 h 58"/>
                  <a:gd name="T42" fmla="*/ 46 w 74"/>
                  <a:gd name="T43" fmla="*/ 42 h 58"/>
                  <a:gd name="T44" fmla="*/ 42 w 74"/>
                  <a:gd name="T45" fmla="*/ 44 h 58"/>
                  <a:gd name="T46" fmla="*/ 42 w 74"/>
                  <a:gd name="T47" fmla="*/ 40 h 58"/>
                  <a:gd name="T48" fmla="*/ 38 w 74"/>
                  <a:gd name="T49" fmla="*/ 36 h 58"/>
                  <a:gd name="T50" fmla="*/ 34 w 74"/>
                  <a:gd name="T51" fmla="*/ 34 h 58"/>
                  <a:gd name="T52" fmla="*/ 28 w 74"/>
                  <a:gd name="T53" fmla="*/ 32 h 58"/>
                  <a:gd name="T54" fmla="*/ 28 w 74"/>
                  <a:gd name="T55" fmla="*/ 28 h 58"/>
                  <a:gd name="T56" fmla="*/ 34 w 74"/>
                  <a:gd name="T57" fmla="*/ 28 h 58"/>
                  <a:gd name="T58" fmla="*/ 30 w 74"/>
                  <a:gd name="T59" fmla="*/ 26 h 58"/>
                  <a:gd name="T60" fmla="*/ 28 w 74"/>
                  <a:gd name="T61" fmla="*/ 24 h 58"/>
                  <a:gd name="T62" fmla="*/ 26 w 74"/>
                  <a:gd name="T63" fmla="*/ 24 h 58"/>
                  <a:gd name="T64" fmla="*/ 20 w 74"/>
                  <a:gd name="T65" fmla="*/ 20 h 58"/>
                  <a:gd name="T66" fmla="*/ 16 w 74"/>
                  <a:gd name="T67" fmla="*/ 20 h 58"/>
                  <a:gd name="T68" fmla="*/ 18 w 74"/>
                  <a:gd name="T69" fmla="*/ 16 h 58"/>
                  <a:gd name="T70" fmla="*/ 14 w 74"/>
                  <a:gd name="T71" fmla="*/ 18 h 58"/>
                  <a:gd name="T72" fmla="*/ 10 w 74"/>
                  <a:gd name="T73" fmla="*/ 14 h 58"/>
                  <a:gd name="T74" fmla="*/ 6 w 74"/>
                  <a:gd name="T75" fmla="*/ 16 h 58"/>
                  <a:gd name="T76" fmla="*/ 8 w 74"/>
                  <a:gd name="T77" fmla="*/ 12 h 58"/>
                  <a:gd name="T78" fmla="*/ 6 w 74"/>
                  <a:gd name="T79" fmla="*/ 10 h 58"/>
                  <a:gd name="T80" fmla="*/ 10 w 74"/>
                  <a:gd name="T81" fmla="*/ 8 h 58"/>
                  <a:gd name="T82" fmla="*/ 12 w 74"/>
                  <a:gd name="T83" fmla="*/ 10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58"/>
                  <a:gd name="T128" fmla="*/ 74 w 74"/>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58">
                    <a:moveTo>
                      <a:pt x="12" y="10"/>
                    </a:moveTo>
                    <a:lnTo>
                      <a:pt x="12" y="4"/>
                    </a:lnTo>
                    <a:lnTo>
                      <a:pt x="6" y="4"/>
                    </a:lnTo>
                    <a:lnTo>
                      <a:pt x="4" y="2"/>
                    </a:lnTo>
                    <a:lnTo>
                      <a:pt x="2" y="6"/>
                    </a:lnTo>
                    <a:lnTo>
                      <a:pt x="0" y="6"/>
                    </a:lnTo>
                    <a:lnTo>
                      <a:pt x="0" y="4"/>
                    </a:lnTo>
                    <a:lnTo>
                      <a:pt x="0" y="2"/>
                    </a:lnTo>
                    <a:lnTo>
                      <a:pt x="0" y="0"/>
                    </a:lnTo>
                    <a:lnTo>
                      <a:pt x="2" y="0"/>
                    </a:lnTo>
                    <a:lnTo>
                      <a:pt x="4" y="0"/>
                    </a:lnTo>
                    <a:lnTo>
                      <a:pt x="12" y="2"/>
                    </a:lnTo>
                    <a:lnTo>
                      <a:pt x="14" y="4"/>
                    </a:lnTo>
                    <a:lnTo>
                      <a:pt x="40" y="12"/>
                    </a:lnTo>
                    <a:lnTo>
                      <a:pt x="42" y="12"/>
                    </a:lnTo>
                    <a:lnTo>
                      <a:pt x="42" y="14"/>
                    </a:lnTo>
                    <a:lnTo>
                      <a:pt x="42" y="16"/>
                    </a:lnTo>
                    <a:lnTo>
                      <a:pt x="50" y="26"/>
                    </a:lnTo>
                    <a:lnTo>
                      <a:pt x="50" y="28"/>
                    </a:lnTo>
                    <a:lnTo>
                      <a:pt x="52" y="30"/>
                    </a:lnTo>
                    <a:lnTo>
                      <a:pt x="58" y="34"/>
                    </a:lnTo>
                    <a:lnTo>
                      <a:pt x="60" y="34"/>
                    </a:lnTo>
                    <a:lnTo>
                      <a:pt x="62" y="36"/>
                    </a:lnTo>
                    <a:lnTo>
                      <a:pt x="64" y="36"/>
                    </a:lnTo>
                    <a:lnTo>
                      <a:pt x="68" y="40"/>
                    </a:lnTo>
                    <a:lnTo>
                      <a:pt x="72" y="52"/>
                    </a:lnTo>
                    <a:lnTo>
                      <a:pt x="72" y="50"/>
                    </a:lnTo>
                    <a:lnTo>
                      <a:pt x="74" y="54"/>
                    </a:lnTo>
                    <a:lnTo>
                      <a:pt x="74" y="56"/>
                    </a:lnTo>
                    <a:lnTo>
                      <a:pt x="72" y="58"/>
                    </a:lnTo>
                    <a:lnTo>
                      <a:pt x="60" y="52"/>
                    </a:lnTo>
                    <a:lnTo>
                      <a:pt x="58" y="52"/>
                    </a:lnTo>
                    <a:lnTo>
                      <a:pt x="56" y="52"/>
                    </a:lnTo>
                    <a:lnTo>
                      <a:pt x="52" y="50"/>
                    </a:lnTo>
                    <a:lnTo>
                      <a:pt x="54" y="46"/>
                    </a:lnTo>
                    <a:lnTo>
                      <a:pt x="52" y="48"/>
                    </a:lnTo>
                    <a:lnTo>
                      <a:pt x="48" y="48"/>
                    </a:lnTo>
                    <a:lnTo>
                      <a:pt x="48" y="46"/>
                    </a:lnTo>
                    <a:lnTo>
                      <a:pt x="48" y="44"/>
                    </a:lnTo>
                    <a:lnTo>
                      <a:pt x="50" y="44"/>
                    </a:lnTo>
                    <a:lnTo>
                      <a:pt x="52" y="42"/>
                    </a:lnTo>
                    <a:lnTo>
                      <a:pt x="50" y="42"/>
                    </a:lnTo>
                    <a:lnTo>
                      <a:pt x="48" y="42"/>
                    </a:lnTo>
                    <a:lnTo>
                      <a:pt x="46" y="42"/>
                    </a:lnTo>
                    <a:lnTo>
                      <a:pt x="44" y="42"/>
                    </a:lnTo>
                    <a:lnTo>
                      <a:pt x="42" y="44"/>
                    </a:lnTo>
                    <a:lnTo>
                      <a:pt x="38" y="40"/>
                    </a:lnTo>
                    <a:lnTo>
                      <a:pt x="42" y="40"/>
                    </a:lnTo>
                    <a:lnTo>
                      <a:pt x="42" y="38"/>
                    </a:lnTo>
                    <a:lnTo>
                      <a:pt x="38" y="36"/>
                    </a:lnTo>
                    <a:lnTo>
                      <a:pt x="36" y="36"/>
                    </a:lnTo>
                    <a:lnTo>
                      <a:pt x="34" y="34"/>
                    </a:lnTo>
                    <a:lnTo>
                      <a:pt x="32" y="32"/>
                    </a:lnTo>
                    <a:lnTo>
                      <a:pt x="28" y="32"/>
                    </a:lnTo>
                    <a:lnTo>
                      <a:pt x="26" y="30"/>
                    </a:lnTo>
                    <a:lnTo>
                      <a:pt x="28" y="28"/>
                    </a:lnTo>
                    <a:lnTo>
                      <a:pt x="32" y="28"/>
                    </a:lnTo>
                    <a:lnTo>
                      <a:pt x="34" y="28"/>
                    </a:lnTo>
                    <a:lnTo>
                      <a:pt x="32" y="26"/>
                    </a:lnTo>
                    <a:lnTo>
                      <a:pt x="30" y="26"/>
                    </a:lnTo>
                    <a:lnTo>
                      <a:pt x="28" y="26"/>
                    </a:lnTo>
                    <a:lnTo>
                      <a:pt x="28" y="24"/>
                    </a:lnTo>
                    <a:lnTo>
                      <a:pt x="26" y="26"/>
                    </a:lnTo>
                    <a:lnTo>
                      <a:pt x="26" y="24"/>
                    </a:lnTo>
                    <a:lnTo>
                      <a:pt x="22" y="22"/>
                    </a:lnTo>
                    <a:lnTo>
                      <a:pt x="20" y="20"/>
                    </a:lnTo>
                    <a:lnTo>
                      <a:pt x="18" y="22"/>
                    </a:lnTo>
                    <a:lnTo>
                      <a:pt x="16" y="20"/>
                    </a:lnTo>
                    <a:lnTo>
                      <a:pt x="18" y="18"/>
                    </a:lnTo>
                    <a:lnTo>
                      <a:pt x="18" y="16"/>
                    </a:lnTo>
                    <a:lnTo>
                      <a:pt x="16" y="16"/>
                    </a:lnTo>
                    <a:lnTo>
                      <a:pt x="14" y="18"/>
                    </a:lnTo>
                    <a:lnTo>
                      <a:pt x="12" y="16"/>
                    </a:lnTo>
                    <a:lnTo>
                      <a:pt x="10" y="14"/>
                    </a:lnTo>
                    <a:lnTo>
                      <a:pt x="8" y="16"/>
                    </a:lnTo>
                    <a:lnTo>
                      <a:pt x="6" y="16"/>
                    </a:lnTo>
                    <a:lnTo>
                      <a:pt x="8" y="14"/>
                    </a:lnTo>
                    <a:lnTo>
                      <a:pt x="8" y="12"/>
                    </a:lnTo>
                    <a:lnTo>
                      <a:pt x="6" y="12"/>
                    </a:lnTo>
                    <a:lnTo>
                      <a:pt x="6" y="10"/>
                    </a:lnTo>
                    <a:lnTo>
                      <a:pt x="8" y="8"/>
                    </a:lnTo>
                    <a:lnTo>
                      <a:pt x="10" y="8"/>
                    </a:lnTo>
                    <a:lnTo>
                      <a:pt x="10" y="10"/>
                    </a:lnTo>
                    <a:lnTo>
                      <a:pt x="12" y="10"/>
                    </a:lnTo>
                    <a:close/>
                  </a:path>
                </a:pathLst>
              </a:custGeom>
              <a:solidFill>
                <a:schemeClr val="tx2"/>
              </a:solidFill>
              <a:ln w="3175">
                <a:solidFill>
                  <a:schemeClr val="bg1"/>
                </a:solidFill>
                <a:round/>
                <a:headEnd/>
                <a:tailEnd/>
              </a:ln>
            </p:spPr>
            <p:txBody>
              <a:bodyPr/>
              <a:lstStyle/>
              <a:p>
                <a:endParaRPr lang="fr-FR" dirty="0"/>
              </a:p>
            </p:txBody>
          </p:sp>
          <p:sp>
            <p:nvSpPr>
              <p:cNvPr id="60485" name="Freeform 870"/>
              <p:cNvSpPr>
                <a:spLocks/>
              </p:cNvSpPr>
              <p:nvPr/>
            </p:nvSpPr>
            <p:spPr bwMode="auto">
              <a:xfrm>
                <a:off x="862" y="1823"/>
                <a:ext cx="74" cy="58"/>
              </a:xfrm>
              <a:custGeom>
                <a:avLst/>
                <a:gdLst>
                  <a:gd name="T0" fmla="*/ 12 w 74"/>
                  <a:gd name="T1" fmla="*/ 4 h 58"/>
                  <a:gd name="T2" fmla="*/ 4 w 74"/>
                  <a:gd name="T3" fmla="*/ 2 h 58"/>
                  <a:gd name="T4" fmla="*/ 0 w 74"/>
                  <a:gd name="T5" fmla="*/ 6 h 58"/>
                  <a:gd name="T6" fmla="*/ 0 w 74"/>
                  <a:gd name="T7" fmla="*/ 2 h 58"/>
                  <a:gd name="T8" fmla="*/ 2 w 74"/>
                  <a:gd name="T9" fmla="*/ 0 h 58"/>
                  <a:gd name="T10" fmla="*/ 12 w 74"/>
                  <a:gd name="T11" fmla="*/ 2 h 58"/>
                  <a:gd name="T12" fmla="*/ 40 w 74"/>
                  <a:gd name="T13" fmla="*/ 12 h 58"/>
                  <a:gd name="T14" fmla="*/ 42 w 74"/>
                  <a:gd name="T15" fmla="*/ 14 h 58"/>
                  <a:gd name="T16" fmla="*/ 50 w 74"/>
                  <a:gd name="T17" fmla="*/ 26 h 58"/>
                  <a:gd name="T18" fmla="*/ 52 w 74"/>
                  <a:gd name="T19" fmla="*/ 30 h 58"/>
                  <a:gd name="T20" fmla="*/ 60 w 74"/>
                  <a:gd name="T21" fmla="*/ 34 h 58"/>
                  <a:gd name="T22" fmla="*/ 64 w 74"/>
                  <a:gd name="T23" fmla="*/ 36 h 58"/>
                  <a:gd name="T24" fmla="*/ 72 w 74"/>
                  <a:gd name="T25" fmla="*/ 52 h 58"/>
                  <a:gd name="T26" fmla="*/ 74 w 74"/>
                  <a:gd name="T27" fmla="*/ 54 h 58"/>
                  <a:gd name="T28" fmla="*/ 72 w 74"/>
                  <a:gd name="T29" fmla="*/ 58 h 58"/>
                  <a:gd name="T30" fmla="*/ 58 w 74"/>
                  <a:gd name="T31" fmla="*/ 52 h 58"/>
                  <a:gd name="T32" fmla="*/ 52 w 74"/>
                  <a:gd name="T33" fmla="*/ 50 h 58"/>
                  <a:gd name="T34" fmla="*/ 52 w 74"/>
                  <a:gd name="T35" fmla="*/ 48 h 58"/>
                  <a:gd name="T36" fmla="*/ 48 w 74"/>
                  <a:gd name="T37" fmla="*/ 46 h 58"/>
                  <a:gd name="T38" fmla="*/ 50 w 74"/>
                  <a:gd name="T39" fmla="*/ 44 h 58"/>
                  <a:gd name="T40" fmla="*/ 50 w 74"/>
                  <a:gd name="T41" fmla="*/ 42 h 58"/>
                  <a:gd name="T42" fmla="*/ 46 w 74"/>
                  <a:gd name="T43" fmla="*/ 42 h 58"/>
                  <a:gd name="T44" fmla="*/ 42 w 74"/>
                  <a:gd name="T45" fmla="*/ 44 h 58"/>
                  <a:gd name="T46" fmla="*/ 42 w 74"/>
                  <a:gd name="T47" fmla="*/ 40 h 58"/>
                  <a:gd name="T48" fmla="*/ 38 w 74"/>
                  <a:gd name="T49" fmla="*/ 36 h 58"/>
                  <a:gd name="T50" fmla="*/ 34 w 74"/>
                  <a:gd name="T51" fmla="*/ 34 h 58"/>
                  <a:gd name="T52" fmla="*/ 28 w 74"/>
                  <a:gd name="T53" fmla="*/ 32 h 58"/>
                  <a:gd name="T54" fmla="*/ 28 w 74"/>
                  <a:gd name="T55" fmla="*/ 28 h 58"/>
                  <a:gd name="T56" fmla="*/ 34 w 74"/>
                  <a:gd name="T57" fmla="*/ 28 h 58"/>
                  <a:gd name="T58" fmla="*/ 30 w 74"/>
                  <a:gd name="T59" fmla="*/ 26 h 58"/>
                  <a:gd name="T60" fmla="*/ 28 w 74"/>
                  <a:gd name="T61" fmla="*/ 24 h 58"/>
                  <a:gd name="T62" fmla="*/ 26 w 74"/>
                  <a:gd name="T63" fmla="*/ 24 h 58"/>
                  <a:gd name="T64" fmla="*/ 20 w 74"/>
                  <a:gd name="T65" fmla="*/ 20 h 58"/>
                  <a:gd name="T66" fmla="*/ 16 w 74"/>
                  <a:gd name="T67" fmla="*/ 20 h 58"/>
                  <a:gd name="T68" fmla="*/ 18 w 74"/>
                  <a:gd name="T69" fmla="*/ 16 h 58"/>
                  <a:gd name="T70" fmla="*/ 14 w 74"/>
                  <a:gd name="T71" fmla="*/ 18 h 58"/>
                  <a:gd name="T72" fmla="*/ 10 w 74"/>
                  <a:gd name="T73" fmla="*/ 14 h 58"/>
                  <a:gd name="T74" fmla="*/ 6 w 74"/>
                  <a:gd name="T75" fmla="*/ 16 h 58"/>
                  <a:gd name="T76" fmla="*/ 8 w 74"/>
                  <a:gd name="T77" fmla="*/ 12 h 58"/>
                  <a:gd name="T78" fmla="*/ 6 w 74"/>
                  <a:gd name="T79" fmla="*/ 10 h 58"/>
                  <a:gd name="T80" fmla="*/ 10 w 74"/>
                  <a:gd name="T81" fmla="*/ 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58"/>
                  <a:gd name="T125" fmla="*/ 74 w 74"/>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58">
                    <a:moveTo>
                      <a:pt x="12" y="10"/>
                    </a:moveTo>
                    <a:lnTo>
                      <a:pt x="12" y="4"/>
                    </a:lnTo>
                    <a:lnTo>
                      <a:pt x="6" y="4"/>
                    </a:lnTo>
                    <a:lnTo>
                      <a:pt x="4" y="2"/>
                    </a:lnTo>
                    <a:lnTo>
                      <a:pt x="2" y="6"/>
                    </a:lnTo>
                    <a:lnTo>
                      <a:pt x="0" y="6"/>
                    </a:lnTo>
                    <a:lnTo>
                      <a:pt x="0" y="4"/>
                    </a:lnTo>
                    <a:lnTo>
                      <a:pt x="0" y="2"/>
                    </a:lnTo>
                    <a:lnTo>
                      <a:pt x="0" y="0"/>
                    </a:lnTo>
                    <a:lnTo>
                      <a:pt x="2" y="0"/>
                    </a:lnTo>
                    <a:lnTo>
                      <a:pt x="4" y="0"/>
                    </a:lnTo>
                    <a:lnTo>
                      <a:pt x="12" y="2"/>
                    </a:lnTo>
                    <a:lnTo>
                      <a:pt x="14" y="4"/>
                    </a:lnTo>
                    <a:lnTo>
                      <a:pt x="40" y="12"/>
                    </a:lnTo>
                    <a:lnTo>
                      <a:pt x="42" y="12"/>
                    </a:lnTo>
                    <a:lnTo>
                      <a:pt x="42" y="14"/>
                    </a:lnTo>
                    <a:lnTo>
                      <a:pt x="42" y="16"/>
                    </a:lnTo>
                    <a:lnTo>
                      <a:pt x="50" y="26"/>
                    </a:lnTo>
                    <a:lnTo>
                      <a:pt x="50" y="28"/>
                    </a:lnTo>
                    <a:lnTo>
                      <a:pt x="52" y="30"/>
                    </a:lnTo>
                    <a:lnTo>
                      <a:pt x="58" y="34"/>
                    </a:lnTo>
                    <a:lnTo>
                      <a:pt x="60" y="34"/>
                    </a:lnTo>
                    <a:lnTo>
                      <a:pt x="62" y="36"/>
                    </a:lnTo>
                    <a:lnTo>
                      <a:pt x="64" y="36"/>
                    </a:lnTo>
                    <a:lnTo>
                      <a:pt x="68" y="40"/>
                    </a:lnTo>
                    <a:lnTo>
                      <a:pt x="72" y="52"/>
                    </a:lnTo>
                    <a:lnTo>
                      <a:pt x="72" y="50"/>
                    </a:lnTo>
                    <a:lnTo>
                      <a:pt x="74" y="54"/>
                    </a:lnTo>
                    <a:lnTo>
                      <a:pt x="74" y="56"/>
                    </a:lnTo>
                    <a:lnTo>
                      <a:pt x="72" y="58"/>
                    </a:lnTo>
                    <a:lnTo>
                      <a:pt x="60" y="52"/>
                    </a:lnTo>
                    <a:lnTo>
                      <a:pt x="58" y="52"/>
                    </a:lnTo>
                    <a:lnTo>
                      <a:pt x="56" y="52"/>
                    </a:lnTo>
                    <a:lnTo>
                      <a:pt x="52" y="50"/>
                    </a:lnTo>
                    <a:lnTo>
                      <a:pt x="54" y="46"/>
                    </a:lnTo>
                    <a:lnTo>
                      <a:pt x="52" y="48"/>
                    </a:lnTo>
                    <a:lnTo>
                      <a:pt x="48" y="48"/>
                    </a:lnTo>
                    <a:lnTo>
                      <a:pt x="48" y="46"/>
                    </a:lnTo>
                    <a:lnTo>
                      <a:pt x="48" y="44"/>
                    </a:lnTo>
                    <a:lnTo>
                      <a:pt x="50" y="44"/>
                    </a:lnTo>
                    <a:lnTo>
                      <a:pt x="52" y="42"/>
                    </a:lnTo>
                    <a:lnTo>
                      <a:pt x="50" y="42"/>
                    </a:lnTo>
                    <a:lnTo>
                      <a:pt x="48" y="42"/>
                    </a:lnTo>
                    <a:lnTo>
                      <a:pt x="46" y="42"/>
                    </a:lnTo>
                    <a:lnTo>
                      <a:pt x="44" y="42"/>
                    </a:lnTo>
                    <a:lnTo>
                      <a:pt x="42" y="44"/>
                    </a:lnTo>
                    <a:lnTo>
                      <a:pt x="38" y="40"/>
                    </a:lnTo>
                    <a:lnTo>
                      <a:pt x="42" y="40"/>
                    </a:lnTo>
                    <a:lnTo>
                      <a:pt x="42" y="38"/>
                    </a:lnTo>
                    <a:lnTo>
                      <a:pt x="38" y="36"/>
                    </a:lnTo>
                    <a:lnTo>
                      <a:pt x="36" y="36"/>
                    </a:lnTo>
                    <a:lnTo>
                      <a:pt x="34" y="34"/>
                    </a:lnTo>
                    <a:lnTo>
                      <a:pt x="32" y="32"/>
                    </a:lnTo>
                    <a:lnTo>
                      <a:pt x="28" y="32"/>
                    </a:lnTo>
                    <a:lnTo>
                      <a:pt x="26" y="30"/>
                    </a:lnTo>
                    <a:lnTo>
                      <a:pt x="28" y="28"/>
                    </a:lnTo>
                    <a:lnTo>
                      <a:pt x="32" y="28"/>
                    </a:lnTo>
                    <a:lnTo>
                      <a:pt x="34" y="28"/>
                    </a:lnTo>
                    <a:lnTo>
                      <a:pt x="32" y="26"/>
                    </a:lnTo>
                    <a:lnTo>
                      <a:pt x="30" y="26"/>
                    </a:lnTo>
                    <a:lnTo>
                      <a:pt x="28" y="26"/>
                    </a:lnTo>
                    <a:lnTo>
                      <a:pt x="28" y="24"/>
                    </a:lnTo>
                    <a:lnTo>
                      <a:pt x="26" y="26"/>
                    </a:lnTo>
                    <a:lnTo>
                      <a:pt x="26" y="24"/>
                    </a:lnTo>
                    <a:lnTo>
                      <a:pt x="22" y="22"/>
                    </a:lnTo>
                    <a:lnTo>
                      <a:pt x="20" y="20"/>
                    </a:lnTo>
                    <a:lnTo>
                      <a:pt x="18" y="22"/>
                    </a:lnTo>
                    <a:lnTo>
                      <a:pt x="16" y="20"/>
                    </a:lnTo>
                    <a:lnTo>
                      <a:pt x="18" y="18"/>
                    </a:lnTo>
                    <a:lnTo>
                      <a:pt x="18" y="16"/>
                    </a:lnTo>
                    <a:lnTo>
                      <a:pt x="16" y="16"/>
                    </a:lnTo>
                    <a:lnTo>
                      <a:pt x="14" y="18"/>
                    </a:lnTo>
                    <a:lnTo>
                      <a:pt x="12" y="16"/>
                    </a:lnTo>
                    <a:lnTo>
                      <a:pt x="10" y="14"/>
                    </a:lnTo>
                    <a:lnTo>
                      <a:pt x="8" y="16"/>
                    </a:lnTo>
                    <a:lnTo>
                      <a:pt x="6" y="16"/>
                    </a:lnTo>
                    <a:lnTo>
                      <a:pt x="8" y="14"/>
                    </a:lnTo>
                    <a:lnTo>
                      <a:pt x="8" y="12"/>
                    </a:lnTo>
                    <a:lnTo>
                      <a:pt x="6" y="12"/>
                    </a:lnTo>
                    <a:lnTo>
                      <a:pt x="6" y="10"/>
                    </a:lnTo>
                    <a:lnTo>
                      <a:pt x="8" y="8"/>
                    </a:lnTo>
                    <a:lnTo>
                      <a:pt x="10" y="8"/>
                    </a:lnTo>
                    <a:lnTo>
                      <a:pt x="10" y="10"/>
                    </a:lnTo>
                  </a:path>
                </a:pathLst>
              </a:custGeom>
              <a:solidFill>
                <a:schemeClr val="tx2"/>
              </a:solidFill>
              <a:ln w="3175">
                <a:solidFill>
                  <a:schemeClr val="bg1"/>
                </a:solidFill>
                <a:round/>
                <a:headEnd/>
                <a:tailEnd/>
              </a:ln>
            </p:spPr>
            <p:txBody>
              <a:bodyPr/>
              <a:lstStyle/>
              <a:p>
                <a:endParaRPr lang="fr-FR" dirty="0"/>
              </a:p>
            </p:txBody>
          </p:sp>
          <p:sp>
            <p:nvSpPr>
              <p:cNvPr id="60486" name="Freeform 871"/>
              <p:cNvSpPr>
                <a:spLocks/>
              </p:cNvSpPr>
              <p:nvPr/>
            </p:nvSpPr>
            <p:spPr bwMode="auto">
              <a:xfrm>
                <a:off x="1817" y="1843"/>
                <a:ext cx="42" cy="20"/>
              </a:xfrm>
              <a:custGeom>
                <a:avLst/>
                <a:gdLst>
                  <a:gd name="T0" fmla="*/ 10 w 42"/>
                  <a:gd name="T1" fmla="*/ 2 h 20"/>
                  <a:gd name="T2" fmla="*/ 28 w 42"/>
                  <a:gd name="T3" fmla="*/ 8 h 20"/>
                  <a:gd name="T4" fmla="*/ 34 w 42"/>
                  <a:gd name="T5" fmla="*/ 12 h 20"/>
                  <a:gd name="T6" fmla="*/ 36 w 42"/>
                  <a:gd name="T7" fmla="*/ 14 h 20"/>
                  <a:gd name="T8" fmla="*/ 38 w 42"/>
                  <a:gd name="T9" fmla="*/ 14 h 20"/>
                  <a:gd name="T10" fmla="*/ 40 w 42"/>
                  <a:gd name="T11" fmla="*/ 14 h 20"/>
                  <a:gd name="T12" fmla="*/ 40 w 42"/>
                  <a:gd name="T13" fmla="*/ 16 h 20"/>
                  <a:gd name="T14" fmla="*/ 40 w 42"/>
                  <a:gd name="T15" fmla="*/ 18 h 20"/>
                  <a:gd name="T16" fmla="*/ 42 w 42"/>
                  <a:gd name="T17" fmla="*/ 20 h 20"/>
                  <a:gd name="T18" fmla="*/ 40 w 42"/>
                  <a:gd name="T19" fmla="*/ 20 h 20"/>
                  <a:gd name="T20" fmla="*/ 26 w 42"/>
                  <a:gd name="T21" fmla="*/ 20 h 20"/>
                  <a:gd name="T22" fmla="*/ 16 w 42"/>
                  <a:gd name="T23" fmla="*/ 14 h 20"/>
                  <a:gd name="T24" fmla="*/ 14 w 42"/>
                  <a:gd name="T25" fmla="*/ 12 h 20"/>
                  <a:gd name="T26" fmla="*/ 12 w 42"/>
                  <a:gd name="T27" fmla="*/ 10 h 20"/>
                  <a:gd name="T28" fmla="*/ 0 w 42"/>
                  <a:gd name="T29" fmla="*/ 2 h 20"/>
                  <a:gd name="T30" fmla="*/ 4 w 42"/>
                  <a:gd name="T31" fmla="*/ 0 h 20"/>
                  <a:gd name="T32" fmla="*/ 8 w 42"/>
                  <a:gd name="T33" fmla="*/ 2 h 20"/>
                  <a:gd name="T34" fmla="*/ 10 w 42"/>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0"/>
                  <a:gd name="T56" fmla="*/ 42 w 42"/>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0">
                    <a:moveTo>
                      <a:pt x="10" y="2"/>
                    </a:moveTo>
                    <a:lnTo>
                      <a:pt x="28" y="8"/>
                    </a:lnTo>
                    <a:lnTo>
                      <a:pt x="34" y="12"/>
                    </a:lnTo>
                    <a:lnTo>
                      <a:pt x="36" y="14"/>
                    </a:lnTo>
                    <a:lnTo>
                      <a:pt x="38" y="14"/>
                    </a:lnTo>
                    <a:lnTo>
                      <a:pt x="40" y="14"/>
                    </a:lnTo>
                    <a:lnTo>
                      <a:pt x="40" y="16"/>
                    </a:lnTo>
                    <a:lnTo>
                      <a:pt x="40" y="18"/>
                    </a:lnTo>
                    <a:lnTo>
                      <a:pt x="42" y="20"/>
                    </a:lnTo>
                    <a:lnTo>
                      <a:pt x="40" y="20"/>
                    </a:lnTo>
                    <a:lnTo>
                      <a:pt x="26" y="20"/>
                    </a:lnTo>
                    <a:lnTo>
                      <a:pt x="16" y="14"/>
                    </a:lnTo>
                    <a:lnTo>
                      <a:pt x="14" y="12"/>
                    </a:lnTo>
                    <a:lnTo>
                      <a:pt x="12" y="10"/>
                    </a:lnTo>
                    <a:lnTo>
                      <a:pt x="0" y="2"/>
                    </a:lnTo>
                    <a:lnTo>
                      <a:pt x="4" y="0"/>
                    </a:lnTo>
                    <a:lnTo>
                      <a:pt x="8" y="2"/>
                    </a:lnTo>
                    <a:lnTo>
                      <a:pt x="10" y="2"/>
                    </a:lnTo>
                    <a:close/>
                  </a:path>
                </a:pathLst>
              </a:custGeom>
              <a:solidFill>
                <a:schemeClr val="tx2"/>
              </a:solidFill>
              <a:ln w="3175">
                <a:solidFill>
                  <a:schemeClr val="bg1"/>
                </a:solidFill>
                <a:round/>
                <a:headEnd/>
                <a:tailEnd/>
              </a:ln>
            </p:spPr>
            <p:txBody>
              <a:bodyPr/>
              <a:lstStyle/>
              <a:p>
                <a:endParaRPr lang="fr-FR" dirty="0"/>
              </a:p>
            </p:txBody>
          </p:sp>
          <p:sp>
            <p:nvSpPr>
              <p:cNvPr id="60487" name="Freeform 872"/>
              <p:cNvSpPr>
                <a:spLocks/>
              </p:cNvSpPr>
              <p:nvPr/>
            </p:nvSpPr>
            <p:spPr bwMode="auto">
              <a:xfrm>
                <a:off x="1817" y="1843"/>
                <a:ext cx="42" cy="20"/>
              </a:xfrm>
              <a:custGeom>
                <a:avLst/>
                <a:gdLst>
                  <a:gd name="T0" fmla="*/ 10 w 42"/>
                  <a:gd name="T1" fmla="*/ 2 h 20"/>
                  <a:gd name="T2" fmla="*/ 28 w 42"/>
                  <a:gd name="T3" fmla="*/ 8 h 20"/>
                  <a:gd name="T4" fmla="*/ 34 w 42"/>
                  <a:gd name="T5" fmla="*/ 12 h 20"/>
                  <a:gd name="T6" fmla="*/ 36 w 42"/>
                  <a:gd name="T7" fmla="*/ 14 h 20"/>
                  <a:gd name="T8" fmla="*/ 38 w 42"/>
                  <a:gd name="T9" fmla="*/ 14 h 20"/>
                  <a:gd name="T10" fmla="*/ 40 w 42"/>
                  <a:gd name="T11" fmla="*/ 14 h 20"/>
                  <a:gd name="T12" fmla="*/ 40 w 42"/>
                  <a:gd name="T13" fmla="*/ 16 h 20"/>
                  <a:gd name="T14" fmla="*/ 40 w 42"/>
                  <a:gd name="T15" fmla="*/ 18 h 20"/>
                  <a:gd name="T16" fmla="*/ 42 w 42"/>
                  <a:gd name="T17" fmla="*/ 20 h 20"/>
                  <a:gd name="T18" fmla="*/ 40 w 42"/>
                  <a:gd name="T19" fmla="*/ 20 h 20"/>
                  <a:gd name="T20" fmla="*/ 26 w 42"/>
                  <a:gd name="T21" fmla="*/ 20 h 20"/>
                  <a:gd name="T22" fmla="*/ 16 w 42"/>
                  <a:gd name="T23" fmla="*/ 14 h 20"/>
                  <a:gd name="T24" fmla="*/ 14 w 42"/>
                  <a:gd name="T25" fmla="*/ 12 h 20"/>
                  <a:gd name="T26" fmla="*/ 12 w 42"/>
                  <a:gd name="T27" fmla="*/ 10 h 20"/>
                  <a:gd name="T28" fmla="*/ 0 w 42"/>
                  <a:gd name="T29" fmla="*/ 2 h 20"/>
                  <a:gd name="T30" fmla="*/ 4 w 42"/>
                  <a:gd name="T31" fmla="*/ 0 h 20"/>
                  <a:gd name="T32" fmla="*/ 8 w 42"/>
                  <a:gd name="T33" fmla="*/ 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0"/>
                  <a:gd name="T53" fmla="*/ 42 w 4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0">
                    <a:moveTo>
                      <a:pt x="10" y="2"/>
                    </a:moveTo>
                    <a:lnTo>
                      <a:pt x="28" y="8"/>
                    </a:lnTo>
                    <a:lnTo>
                      <a:pt x="34" y="12"/>
                    </a:lnTo>
                    <a:lnTo>
                      <a:pt x="36" y="14"/>
                    </a:lnTo>
                    <a:lnTo>
                      <a:pt x="38" y="14"/>
                    </a:lnTo>
                    <a:lnTo>
                      <a:pt x="40" y="14"/>
                    </a:lnTo>
                    <a:lnTo>
                      <a:pt x="40" y="16"/>
                    </a:lnTo>
                    <a:lnTo>
                      <a:pt x="40" y="18"/>
                    </a:lnTo>
                    <a:lnTo>
                      <a:pt x="42" y="20"/>
                    </a:lnTo>
                    <a:lnTo>
                      <a:pt x="40" y="20"/>
                    </a:lnTo>
                    <a:lnTo>
                      <a:pt x="26" y="20"/>
                    </a:lnTo>
                    <a:lnTo>
                      <a:pt x="16" y="14"/>
                    </a:lnTo>
                    <a:lnTo>
                      <a:pt x="14" y="12"/>
                    </a:lnTo>
                    <a:lnTo>
                      <a:pt x="12" y="10"/>
                    </a:lnTo>
                    <a:lnTo>
                      <a:pt x="0" y="2"/>
                    </a:lnTo>
                    <a:lnTo>
                      <a:pt x="4" y="0"/>
                    </a:lnTo>
                    <a:lnTo>
                      <a:pt x="8" y="2"/>
                    </a:lnTo>
                  </a:path>
                </a:pathLst>
              </a:custGeom>
              <a:solidFill>
                <a:schemeClr val="tx2"/>
              </a:solidFill>
              <a:ln w="3175">
                <a:solidFill>
                  <a:schemeClr val="bg1"/>
                </a:solidFill>
                <a:round/>
                <a:headEnd/>
                <a:tailEnd/>
              </a:ln>
            </p:spPr>
            <p:txBody>
              <a:bodyPr/>
              <a:lstStyle/>
              <a:p>
                <a:endParaRPr lang="fr-FR" dirty="0"/>
              </a:p>
            </p:txBody>
          </p:sp>
          <p:sp>
            <p:nvSpPr>
              <p:cNvPr id="60488" name="Freeform 873"/>
              <p:cNvSpPr>
                <a:spLocks/>
              </p:cNvSpPr>
              <p:nvPr/>
            </p:nvSpPr>
            <p:spPr bwMode="auto">
              <a:xfrm>
                <a:off x="1939" y="1907"/>
                <a:ext cx="2" cy="8"/>
              </a:xfrm>
              <a:custGeom>
                <a:avLst/>
                <a:gdLst>
                  <a:gd name="T0" fmla="*/ 0 w 2"/>
                  <a:gd name="T1" fmla="*/ 0 h 8"/>
                  <a:gd name="T2" fmla="*/ 0 w 2"/>
                  <a:gd name="T3" fmla="*/ 8 h 8"/>
                  <a:gd name="T4" fmla="*/ 2 w 2"/>
                  <a:gd name="T5" fmla="*/ 6 h 8"/>
                  <a:gd name="T6" fmla="*/ 2 w 2"/>
                  <a:gd name="T7" fmla="*/ 2 h 8"/>
                  <a:gd name="T8" fmla="*/ 2 w 2"/>
                  <a:gd name="T9" fmla="*/ 0 h 8"/>
                  <a:gd name="T10" fmla="*/ 0 w 2"/>
                  <a:gd name="T11" fmla="*/ 0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0"/>
                    </a:moveTo>
                    <a:lnTo>
                      <a:pt x="0" y="8"/>
                    </a:lnTo>
                    <a:lnTo>
                      <a:pt x="2" y="6"/>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89" name="Freeform 874"/>
              <p:cNvSpPr>
                <a:spLocks/>
              </p:cNvSpPr>
              <p:nvPr/>
            </p:nvSpPr>
            <p:spPr bwMode="auto">
              <a:xfrm>
                <a:off x="1939" y="1907"/>
                <a:ext cx="2" cy="8"/>
              </a:xfrm>
              <a:custGeom>
                <a:avLst/>
                <a:gdLst>
                  <a:gd name="T0" fmla="*/ 0 w 2"/>
                  <a:gd name="T1" fmla="*/ 0 h 8"/>
                  <a:gd name="T2" fmla="*/ 0 w 2"/>
                  <a:gd name="T3" fmla="*/ 8 h 8"/>
                  <a:gd name="T4" fmla="*/ 2 w 2"/>
                  <a:gd name="T5" fmla="*/ 6 h 8"/>
                  <a:gd name="T6" fmla="*/ 2 w 2"/>
                  <a:gd name="T7" fmla="*/ 2 h 8"/>
                  <a:gd name="T8" fmla="*/ 2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0"/>
                    </a:moveTo>
                    <a:lnTo>
                      <a:pt x="0" y="8"/>
                    </a:lnTo>
                    <a:lnTo>
                      <a:pt x="2" y="6"/>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490" name="Freeform 875"/>
              <p:cNvSpPr>
                <a:spLocks/>
              </p:cNvSpPr>
              <p:nvPr/>
            </p:nvSpPr>
            <p:spPr bwMode="auto">
              <a:xfrm>
                <a:off x="1781" y="1957"/>
                <a:ext cx="2" cy="4"/>
              </a:xfrm>
              <a:custGeom>
                <a:avLst/>
                <a:gdLst>
                  <a:gd name="T0" fmla="*/ 0 w 2"/>
                  <a:gd name="T1" fmla="*/ 0 h 4"/>
                  <a:gd name="T2" fmla="*/ 0 w 2"/>
                  <a:gd name="T3" fmla="*/ 2 h 4"/>
                  <a:gd name="T4" fmla="*/ 0 w 2"/>
                  <a:gd name="T5" fmla="*/ 4 h 4"/>
                  <a:gd name="T6" fmla="*/ 2 w 2"/>
                  <a:gd name="T7" fmla="*/ 4 h 4"/>
                  <a:gd name="T8" fmla="*/ 2 w 2"/>
                  <a:gd name="T9" fmla="*/ 2 h 4"/>
                  <a:gd name="T10" fmla="*/ 2 w 2"/>
                  <a:gd name="T11" fmla="*/ 0 h 4"/>
                  <a:gd name="T12" fmla="*/ 0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0"/>
                    </a:moveTo>
                    <a:lnTo>
                      <a:pt x="0" y="2"/>
                    </a:lnTo>
                    <a:lnTo>
                      <a:pt x="0" y="4"/>
                    </a:lnTo>
                    <a:lnTo>
                      <a:pt x="2" y="4"/>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91" name="Freeform 876"/>
              <p:cNvSpPr>
                <a:spLocks/>
              </p:cNvSpPr>
              <p:nvPr/>
            </p:nvSpPr>
            <p:spPr bwMode="auto">
              <a:xfrm>
                <a:off x="1781" y="1957"/>
                <a:ext cx="2" cy="4"/>
              </a:xfrm>
              <a:custGeom>
                <a:avLst/>
                <a:gdLst>
                  <a:gd name="T0" fmla="*/ 0 w 2"/>
                  <a:gd name="T1" fmla="*/ 0 h 4"/>
                  <a:gd name="T2" fmla="*/ 0 w 2"/>
                  <a:gd name="T3" fmla="*/ 2 h 4"/>
                  <a:gd name="T4" fmla="*/ 0 w 2"/>
                  <a:gd name="T5" fmla="*/ 4 h 4"/>
                  <a:gd name="T6" fmla="*/ 2 w 2"/>
                  <a:gd name="T7" fmla="*/ 4 h 4"/>
                  <a:gd name="T8" fmla="*/ 2 w 2"/>
                  <a:gd name="T9" fmla="*/ 2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2"/>
                    </a:lnTo>
                    <a:lnTo>
                      <a:pt x="0" y="4"/>
                    </a:lnTo>
                    <a:lnTo>
                      <a:pt x="2"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492" name="Freeform 877"/>
              <p:cNvSpPr>
                <a:spLocks/>
              </p:cNvSpPr>
              <p:nvPr/>
            </p:nvSpPr>
            <p:spPr bwMode="auto">
              <a:xfrm>
                <a:off x="1895" y="1805"/>
                <a:ext cx="98" cy="114"/>
              </a:xfrm>
              <a:custGeom>
                <a:avLst/>
                <a:gdLst>
                  <a:gd name="T0" fmla="*/ 38 w 98"/>
                  <a:gd name="T1" fmla="*/ 8 h 114"/>
                  <a:gd name="T2" fmla="*/ 34 w 98"/>
                  <a:gd name="T3" fmla="*/ 14 h 114"/>
                  <a:gd name="T4" fmla="*/ 30 w 98"/>
                  <a:gd name="T5" fmla="*/ 20 h 114"/>
                  <a:gd name="T6" fmla="*/ 28 w 98"/>
                  <a:gd name="T7" fmla="*/ 26 h 114"/>
                  <a:gd name="T8" fmla="*/ 24 w 98"/>
                  <a:gd name="T9" fmla="*/ 36 h 114"/>
                  <a:gd name="T10" fmla="*/ 22 w 98"/>
                  <a:gd name="T11" fmla="*/ 48 h 114"/>
                  <a:gd name="T12" fmla="*/ 16 w 98"/>
                  <a:gd name="T13" fmla="*/ 54 h 114"/>
                  <a:gd name="T14" fmla="*/ 18 w 98"/>
                  <a:gd name="T15" fmla="*/ 58 h 114"/>
                  <a:gd name="T16" fmla="*/ 10 w 98"/>
                  <a:gd name="T17" fmla="*/ 68 h 114"/>
                  <a:gd name="T18" fmla="*/ 2 w 98"/>
                  <a:gd name="T19" fmla="*/ 72 h 114"/>
                  <a:gd name="T20" fmla="*/ 12 w 98"/>
                  <a:gd name="T21" fmla="*/ 74 h 114"/>
                  <a:gd name="T22" fmla="*/ 0 w 98"/>
                  <a:gd name="T23" fmla="*/ 92 h 114"/>
                  <a:gd name="T24" fmla="*/ 28 w 98"/>
                  <a:gd name="T25" fmla="*/ 92 h 114"/>
                  <a:gd name="T26" fmla="*/ 48 w 98"/>
                  <a:gd name="T27" fmla="*/ 90 h 114"/>
                  <a:gd name="T28" fmla="*/ 48 w 98"/>
                  <a:gd name="T29" fmla="*/ 94 h 114"/>
                  <a:gd name="T30" fmla="*/ 56 w 98"/>
                  <a:gd name="T31" fmla="*/ 94 h 114"/>
                  <a:gd name="T32" fmla="*/ 66 w 98"/>
                  <a:gd name="T33" fmla="*/ 92 h 114"/>
                  <a:gd name="T34" fmla="*/ 58 w 98"/>
                  <a:gd name="T35" fmla="*/ 102 h 114"/>
                  <a:gd name="T36" fmla="*/ 54 w 98"/>
                  <a:gd name="T37" fmla="*/ 108 h 114"/>
                  <a:gd name="T38" fmla="*/ 72 w 98"/>
                  <a:gd name="T39" fmla="*/ 96 h 114"/>
                  <a:gd name="T40" fmla="*/ 80 w 98"/>
                  <a:gd name="T41" fmla="*/ 98 h 114"/>
                  <a:gd name="T42" fmla="*/ 84 w 98"/>
                  <a:gd name="T43" fmla="*/ 102 h 114"/>
                  <a:gd name="T44" fmla="*/ 86 w 98"/>
                  <a:gd name="T45" fmla="*/ 112 h 114"/>
                  <a:gd name="T46" fmla="*/ 92 w 98"/>
                  <a:gd name="T47" fmla="*/ 112 h 114"/>
                  <a:gd name="T48" fmla="*/ 96 w 98"/>
                  <a:gd name="T49" fmla="*/ 90 h 114"/>
                  <a:gd name="T50" fmla="*/ 92 w 98"/>
                  <a:gd name="T51" fmla="*/ 90 h 114"/>
                  <a:gd name="T52" fmla="*/ 96 w 98"/>
                  <a:gd name="T53" fmla="*/ 80 h 114"/>
                  <a:gd name="T54" fmla="*/ 84 w 98"/>
                  <a:gd name="T55" fmla="*/ 92 h 114"/>
                  <a:gd name="T56" fmla="*/ 84 w 98"/>
                  <a:gd name="T57" fmla="*/ 82 h 114"/>
                  <a:gd name="T58" fmla="*/ 86 w 98"/>
                  <a:gd name="T59" fmla="*/ 76 h 114"/>
                  <a:gd name="T60" fmla="*/ 92 w 98"/>
                  <a:gd name="T61" fmla="*/ 70 h 114"/>
                  <a:gd name="T62" fmla="*/ 80 w 98"/>
                  <a:gd name="T63" fmla="*/ 74 h 114"/>
                  <a:gd name="T64" fmla="*/ 80 w 98"/>
                  <a:gd name="T65" fmla="*/ 64 h 114"/>
                  <a:gd name="T66" fmla="*/ 86 w 98"/>
                  <a:gd name="T67" fmla="*/ 54 h 114"/>
                  <a:gd name="T68" fmla="*/ 74 w 98"/>
                  <a:gd name="T69" fmla="*/ 52 h 114"/>
                  <a:gd name="T70" fmla="*/ 58 w 98"/>
                  <a:gd name="T71" fmla="*/ 54 h 114"/>
                  <a:gd name="T72" fmla="*/ 58 w 98"/>
                  <a:gd name="T73" fmla="*/ 50 h 114"/>
                  <a:gd name="T74" fmla="*/ 52 w 98"/>
                  <a:gd name="T75" fmla="*/ 46 h 114"/>
                  <a:gd name="T76" fmla="*/ 54 w 98"/>
                  <a:gd name="T77" fmla="*/ 38 h 114"/>
                  <a:gd name="T78" fmla="*/ 46 w 98"/>
                  <a:gd name="T79" fmla="*/ 34 h 114"/>
                  <a:gd name="T80" fmla="*/ 38 w 98"/>
                  <a:gd name="T81" fmla="*/ 40 h 114"/>
                  <a:gd name="T82" fmla="*/ 46 w 98"/>
                  <a:gd name="T83" fmla="*/ 16 h 114"/>
                  <a:gd name="T84" fmla="*/ 52 w 98"/>
                  <a:gd name="T85" fmla="*/ 10 h 114"/>
                  <a:gd name="T86" fmla="*/ 54 w 98"/>
                  <a:gd name="T87" fmla="*/ 6 h 114"/>
                  <a:gd name="T88" fmla="*/ 54 w 98"/>
                  <a:gd name="T89" fmla="*/ 2 h 114"/>
                  <a:gd name="T90" fmla="*/ 48 w 98"/>
                  <a:gd name="T91" fmla="*/ 2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
                  <a:gd name="T139" fmla="*/ 0 h 114"/>
                  <a:gd name="T140" fmla="*/ 98 w 98"/>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 h="114">
                    <a:moveTo>
                      <a:pt x="46" y="2"/>
                    </a:moveTo>
                    <a:lnTo>
                      <a:pt x="40" y="6"/>
                    </a:lnTo>
                    <a:lnTo>
                      <a:pt x="38" y="8"/>
                    </a:lnTo>
                    <a:lnTo>
                      <a:pt x="38" y="12"/>
                    </a:lnTo>
                    <a:lnTo>
                      <a:pt x="36" y="12"/>
                    </a:lnTo>
                    <a:lnTo>
                      <a:pt x="34" y="14"/>
                    </a:lnTo>
                    <a:lnTo>
                      <a:pt x="34" y="18"/>
                    </a:lnTo>
                    <a:lnTo>
                      <a:pt x="32" y="20"/>
                    </a:lnTo>
                    <a:lnTo>
                      <a:pt x="30" y="20"/>
                    </a:lnTo>
                    <a:lnTo>
                      <a:pt x="28" y="22"/>
                    </a:lnTo>
                    <a:lnTo>
                      <a:pt x="30" y="24"/>
                    </a:lnTo>
                    <a:lnTo>
                      <a:pt x="28" y="26"/>
                    </a:lnTo>
                    <a:lnTo>
                      <a:pt x="28" y="32"/>
                    </a:lnTo>
                    <a:lnTo>
                      <a:pt x="30" y="34"/>
                    </a:lnTo>
                    <a:lnTo>
                      <a:pt x="24" y="36"/>
                    </a:lnTo>
                    <a:lnTo>
                      <a:pt x="22" y="44"/>
                    </a:lnTo>
                    <a:lnTo>
                      <a:pt x="20" y="46"/>
                    </a:lnTo>
                    <a:lnTo>
                      <a:pt x="22" y="48"/>
                    </a:lnTo>
                    <a:lnTo>
                      <a:pt x="20" y="48"/>
                    </a:lnTo>
                    <a:lnTo>
                      <a:pt x="16" y="52"/>
                    </a:lnTo>
                    <a:lnTo>
                      <a:pt x="16" y="54"/>
                    </a:lnTo>
                    <a:lnTo>
                      <a:pt x="16" y="56"/>
                    </a:lnTo>
                    <a:lnTo>
                      <a:pt x="18" y="56"/>
                    </a:lnTo>
                    <a:lnTo>
                      <a:pt x="18" y="58"/>
                    </a:lnTo>
                    <a:lnTo>
                      <a:pt x="18" y="60"/>
                    </a:lnTo>
                    <a:lnTo>
                      <a:pt x="14" y="58"/>
                    </a:lnTo>
                    <a:lnTo>
                      <a:pt x="10" y="68"/>
                    </a:lnTo>
                    <a:lnTo>
                      <a:pt x="8" y="70"/>
                    </a:lnTo>
                    <a:lnTo>
                      <a:pt x="6" y="68"/>
                    </a:lnTo>
                    <a:lnTo>
                      <a:pt x="2" y="72"/>
                    </a:lnTo>
                    <a:lnTo>
                      <a:pt x="8" y="72"/>
                    </a:lnTo>
                    <a:lnTo>
                      <a:pt x="12" y="72"/>
                    </a:lnTo>
                    <a:lnTo>
                      <a:pt x="12" y="74"/>
                    </a:lnTo>
                    <a:lnTo>
                      <a:pt x="0" y="86"/>
                    </a:lnTo>
                    <a:lnTo>
                      <a:pt x="0" y="90"/>
                    </a:lnTo>
                    <a:lnTo>
                      <a:pt x="0" y="92"/>
                    </a:lnTo>
                    <a:lnTo>
                      <a:pt x="4" y="94"/>
                    </a:lnTo>
                    <a:lnTo>
                      <a:pt x="18" y="90"/>
                    </a:lnTo>
                    <a:lnTo>
                      <a:pt x="28" y="92"/>
                    </a:lnTo>
                    <a:lnTo>
                      <a:pt x="30" y="92"/>
                    </a:lnTo>
                    <a:lnTo>
                      <a:pt x="46" y="92"/>
                    </a:lnTo>
                    <a:lnTo>
                      <a:pt x="48" y="90"/>
                    </a:lnTo>
                    <a:lnTo>
                      <a:pt x="52" y="86"/>
                    </a:lnTo>
                    <a:lnTo>
                      <a:pt x="52" y="92"/>
                    </a:lnTo>
                    <a:lnTo>
                      <a:pt x="48" y="94"/>
                    </a:lnTo>
                    <a:lnTo>
                      <a:pt x="50" y="94"/>
                    </a:lnTo>
                    <a:lnTo>
                      <a:pt x="50" y="96"/>
                    </a:lnTo>
                    <a:lnTo>
                      <a:pt x="56" y="94"/>
                    </a:lnTo>
                    <a:lnTo>
                      <a:pt x="60" y="90"/>
                    </a:lnTo>
                    <a:lnTo>
                      <a:pt x="62" y="92"/>
                    </a:lnTo>
                    <a:lnTo>
                      <a:pt x="66" y="92"/>
                    </a:lnTo>
                    <a:lnTo>
                      <a:pt x="68" y="92"/>
                    </a:lnTo>
                    <a:lnTo>
                      <a:pt x="60" y="98"/>
                    </a:lnTo>
                    <a:lnTo>
                      <a:pt x="58" y="102"/>
                    </a:lnTo>
                    <a:lnTo>
                      <a:pt x="52" y="104"/>
                    </a:lnTo>
                    <a:lnTo>
                      <a:pt x="50" y="108"/>
                    </a:lnTo>
                    <a:lnTo>
                      <a:pt x="54" y="108"/>
                    </a:lnTo>
                    <a:lnTo>
                      <a:pt x="60" y="106"/>
                    </a:lnTo>
                    <a:lnTo>
                      <a:pt x="68" y="98"/>
                    </a:lnTo>
                    <a:lnTo>
                      <a:pt x="72" y="96"/>
                    </a:lnTo>
                    <a:lnTo>
                      <a:pt x="76" y="86"/>
                    </a:lnTo>
                    <a:lnTo>
                      <a:pt x="78" y="86"/>
                    </a:lnTo>
                    <a:lnTo>
                      <a:pt x="80" y="98"/>
                    </a:lnTo>
                    <a:lnTo>
                      <a:pt x="78" y="108"/>
                    </a:lnTo>
                    <a:lnTo>
                      <a:pt x="80" y="110"/>
                    </a:lnTo>
                    <a:lnTo>
                      <a:pt x="84" y="102"/>
                    </a:lnTo>
                    <a:lnTo>
                      <a:pt x="86" y="102"/>
                    </a:lnTo>
                    <a:lnTo>
                      <a:pt x="86" y="106"/>
                    </a:lnTo>
                    <a:lnTo>
                      <a:pt x="86" y="112"/>
                    </a:lnTo>
                    <a:lnTo>
                      <a:pt x="86" y="114"/>
                    </a:lnTo>
                    <a:lnTo>
                      <a:pt x="90" y="112"/>
                    </a:lnTo>
                    <a:lnTo>
                      <a:pt x="92" y="112"/>
                    </a:lnTo>
                    <a:lnTo>
                      <a:pt x="98" y="96"/>
                    </a:lnTo>
                    <a:lnTo>
                      <a:pt x="98" y="90"/>
                    </a:lnTo>
                    <a:lnTo>
                      <a:pt x="96" y="90"/>
                    </a:lnTo>
                    <a:lnTo>
                      <a:pt x="94" y="96"/>
                    </a:lnTo>
                    <a:lnTo>
                      <a:pt x="92" y="94"/>
                    </a:lnTo>
                    <a:lnTo>
                      <a:pt x="92" y="90"/>
                    </a:lnTo>
                    <a:lnTo>
                      <a:pt x="94" y="82"/>
                    </a:lnTo>
                    <a:lnTo>
                      <a:pt x="96" y="82"/>
                    </a:lnTo>
                    <a:lnTo>
                      <a:pt x="96" y="80"/>
                    </a:lnTo>
                    <a:lnTo>
                      <a:pt x="90" y="82"/>
                    </a:lnTo>
                    <a:lnTo>
                      <a:pt x="86" y="92"/>
                    </a:lnTo>
                    <a:lnTo>
                      <a:pt x="84" y="92"/>
                    </a:lnTo>
                    <a:lnTo>
                      <a:pt x="84" y="90"/>
                    </a:lnTo>
                    <a:lnTo>
                      <a:pt x="82" y="88"/>
                    </a:lnTo>
                    <a:lnTo>
                      <a:pt x="84" y="82"/>
                    </a:lnTo>
                    <a:lnTo>
                      <a:pt x="82" y="80"/>
                    </a:lnTo>
                    <a:lnTo>
                      <a:pt x="80" y="78"/>
                    </a:lnTo>
                    <a:lnTo>
                      <a:pt x="86" y="76"/>
                    </a:lnTo>
                    <a:lnTo>
                      <a:pt x="88" y="74"/>
                    </a:lnTo>
                    <a:lnTo>
                      <a:pt x="90" y="74"/>
                    </a:lnTo>
                    <a:lnTo>
                      <a:pt x="92" y="70"/>
                    </a:lnTo>
                    <a:lnTo>
                      <a:pt x="92" y="68"/>
                    </a:lnTo>
                    <a:lnTo>
                      <a:pt x="84" y="72"/>
                    </a:lnTo>
                    <a:lnTo>
                      <a:pt x="80" y="74"/>
                    </a:lnTo>
                    <a:lnTo>
                      <a:pt x="78" y="72"/>
                    </a:lnTo>
                    <a:lnTo>
                      <a:pt x="82" y="66"/>
                    </a:lnTo>
                    <a:lnTo>
                      <a:pt x="80" y="64"/>
                    </a:lnTo>
                    <a:lnTo>
                      <a:pt x="82" y="62"/>
                    </a:lnTo>
                    <a:lnTo>
                      <a:pt x="84" y="58"/>
                    </a:lnTo>
                    <a:lnTo>
                      <a:pt x="86" y="54"/>
                    </a:lnTo>
                    <a:lnTo>
                      <a:pt x="86" y="52"/>
                    </a:lnTo>
                    <a:lnTo>
                      <a:pt x="80" y="50"/>
                    </a:lnTo>
                    <a:lnTo>
                      <a:pt x="74" y="52"/>
                    </a:lnTo>
                    <a:lnTo>
                      <a:pt x="72" y="50"/>
                    </a:lnTo>
                    <a:lnTo>
                      <a:pt x="62" y="54"/>
                    </a:lnTo>
                    <a:lnTo>
                      <a:pt x="58" y="54"/>
                    </a:lnTo>
                    <a:lnTo>
                      <a:pt x="62" y="50"/>
                    </a:lnTo>
                    <a:lnTo>
                      <a:pt x="62" y="48"/>
                    </a:lnTo>
                    <a:lnTo>
                      <a:pt x="58" y="50"/>
                    </a:lnTo>
                    <a:lnTo>
                      <a:pt x="56" y="50"/>
                    </a:lnTo>
                    <a:lnTo>
                      <a:pt x="50" y="50"/>
                    </a:lnTo>
                    <a:lnTo>
                      <a:pt x="52" y="46"/>
                    </a:lnTo>
                    <a:lnTo>
                      <a:pt x="48" y="46"/>
                    </a:lnTo>
                    <a:lnTo>
                      <a:pt x="56" y="40"/>
                    </a:lnTo>
                    <a:lnTo>
                      <a:pt x="54" y="38"/>
                    </a:lnTo>
                    <a:lnTo>
                      <a:pt x="48" y="38"/>
                    </a:lnTo>
                    <a:lnTo>
                      <a:pt x="48" y="36"/>
                    </a:lnTo>
                    <a:lnTo>
                      <a:pt x="46" y="34"/>
                    </a:lnTo>
                    <a:lnTo>
                      <a:pt x="38" y="46"/>
                    </a:lnTo>
                    <a:lnTo>
                      <a:pt x="36" y="44"/>
                    </a:lnTo>
                    <a:lnTo>
                      <a:pt x="38" y="40"/>
                    </a:lnTo>
                    <a:lnTo>
                      <a:pt x="38" y="36"/>
                    </a:lnTo>
                    <a:lnTo>
                      <a:pt x="46" y="24"/>
                    </a:lnTo>
                    <a:lnTo>
                      <a:pt x="46" y="16"/>
                    </a:lnTo>
                    <a:lnTo>
                      <a:pt x="48" y="18"/>
                    </a:lnTo>
                    <a:lnTo>
                      <a:pt x="50" y="16"/>
                    </a:lnTo>
                    <a:lnTo>
                      <a:pt x="52" y="10"/>
                    </a:lnTo>
                    <a:lnTo>
                      <a:pt x="50" y="8"/>
                    </a:lnTo>
                    <a:lnTo>
                      <a:pt x="50" y="6"/>
                    </a:lnTo>
                    <a:lnTo>
                      <a:pt x="54" y="6"/>
                    </a:lnTo>
                    <a:lnTo>
                      <a:pt x="56" y="2"/>
                    </a:lnTo>
                    <a:lnTo>
                      <a:pt x="56" y="0"/>
                    </a:lnTo>
                    <a:lnTo>
                      <a:pt x="54" y="2"/>
                    </a:lnTo>
                    <a:lnTo>
                      <a:pt x="52" y="0"/>
                    </a:lnTo>
                    <a:lnTo>
                      <a:pt x="50" y="0"/>
                    </a:lnTo>
                    <a:lnTo>
                      <a:pt x="48" y="2"/>
                    </a:lnTo>
                    <a:lnTo>
                      <a:pt x="46" y="2"/>
                    </a:lnTo>
                    <a:close/>
                  </a:path>
                </a:pathLst>
              </a:custGeom>
              <a:solidFill>
                <a:schemeClr val="tx2"/>
              </a:solidFill>
              <a:ln w="3175">
                <a:solidFill>
                  <a:schemeClr val="bg1"/>
                </a:solidFill>
                <a:round/>
                <a:headEnd/>
                <a:tailEnd/>
              </a:ln>
            </p:spPr>
            <p:txBody>
              <a:bodyPr/>
              <a:lstStyle/>
              <a:p>
                <a:endParaRPr lang="fr-FR" dirty="0"/>
              </a:p>
            </p:txBody>
          </p:sp>
          <p:sp>
            <p:nvSpPr>
              <p:cNvPr id="60493" name="Freeform 878"/>
              <p:cNvSpPr>
                <a:spLocks/>
              </p:cNvSpPr>
              <p:nvPr/>
            </p:nvSpPr>
            <p:spPr bwMode="auto">
              <a:xfrm>
                <a:off x="1895" y="1805"/>
                <a:ext cx="98" cy="114"/>
              </a:xfrm>
              <a:custGeom>
                <a:avLst/>
                <a:gdLst>
                  <a:gd name="T0" fmla="*/ 38 w 98"/>
                  <a:gd name="T1" fmla="*/ 8 h 114"/>
                  <a:gd name="T2" fmla="*/ 34 w 98"/>
                  <a:gd name="T3" fmla="*/ 14 h 114"/>
                  <a:gd name="T4" fmla="*/ 30 w 98"/>
                  <a:gd name="T5" fmla="*/ 20 h 114"/>
                  <a:gd name="T6" fmla="*/ 28 w 98"/>
                  <a:gd name="T7" fmla="*/ 26 h 114"/>
                  <a:gd name="T8" fmla="*/ 24 w 98"/>
                  <a:gd name="T9" fmla="*/ 36 h 114"/>
                  <a:gd name="T10" fmla="*/ 22 w 98"/>
                  <a:gd name="T11" fmla="*/ 48 h 114"/>
                  <a:gd name="T12" fmla="*/ 16 w 98"/>
                  <a:gd name="T13" fmla="*/ 54 h 114"/>
                  <a:gd name="T14" fmla="*/ 18 w 98"/>
                  <a:gd name="T15" fmla="*/ 58 h 114"/>
                  <a:gd name="T16" fmla="*/ 10 w 98"/>
                  <a:gd name="T17" fmla="*/ 68 h 114"/>
                  <a:gd name="T18" fmla="*/ 2 w 98"/>
                  <a:gd name="T19" fmla="*/ 72 h 114"/>
                  <a:gd name="T20" fmla="*/ 12 w 98"/>
                  <a:gd name="T21" fmla="*/ 74 h 114"/>
                  <a:gd name="T22" fmla="*/ 0 w 98"/>
                  <a:gd name="T23" fmla="*/ 92 h 114"/>
                  <a:gd name="T24" fmla="*/ 28 w 98"/>
                  <a:gd name="T25" fmla="*/ 92 h 114"/>
                  <a:gd name="T26" fmla="*/ 48 w 98"/>
                  <a:gd name="T27" fmla="*/ 90 h 114"/>
                  <a:gd name="T28" fmla="*/ 48 w 98"/>
                  <a:gd name="T29" fmla="*/ 94 h 114"/>
                  <a:gd name="T30" fmla="*/ 56 w 98"/>
                  <a:gd name="T31" fmla="*/ 94 h 114"/>
                  <a:gd name="T32" fmla="*/ 66 w 98"/>
                  <a:gd name="T33" fmla="*/ 92 h 114"/>
                  <a:gd name="T34" fmla="*/ 58 w 98"/>
                  <a:gd name="T35" fmla="*/ 102 h 114"/>
                  <a:gd name="T36" fmla="*/ 54 w 98"/>
                  <a:gd name="T37" fmla="*/ 108 h 114"/>
                  <a:gd name="T38" fmla="*/ 72 w 98"/>
                  <a:gd name="T39" fmla="*/ 96 h 114"/>
                  <a:gd name="T40" fmla="*/ 80 w 98"/>
                  <a:gd name="T41" fmla="*/ 98 h 114"/>
                  <a:gd name="T42" fmla="*/ 84 w 98"/>
                  <a:gd name="T43" fmla="*/ 102 h 114"/>
                  <a:gd name="T44" fmla="*/ 86 w 98"/>
                  <a:gd name="T45" fmla="*/ 112 h 114"/>
                  <a:gd name="T46" fmla="*/ 92 w 98"/>
                  <a:gd name="T47" fmla="*/ 112 h 114"/>
                  <a:gd name="T48" fmla="*/ 96 w 98"/>
                  <a:gd name="T49" fmla="*/ 90 h 114"/>
                  <a:gd name="T50" fmla="*/ 92 w 98"/>
                  <a:gd name="T51" fmla="*/ 90 h 114"/>
                  <a:gd name="T52" fmla="*/ 96 w 98"/>
                  <a:gd name="T53" fmla="*/ 80 h 114"/>
                  <a:gd name="T54" fmla="*/ 84 w 98"/>
                  <a:gd name="T55" fmla="*/ 92 h 114"/>
                  <a:gd name="T56" fmla="*/ 84 w 98"/>
                  <a:gd name="T57" fmla="*/ 82 h 114"/>
                  <a:gd name="T58" fmla="*/ 86 w 98"/>
                  <a:gd name="T59" fmla="*/ 76 h 114"/>
                  <a:gd name="T60" fmla="*/ 92 w 98"/>
                  <a:gd name="T61" fmla="*/ 70 h 114"/>
                  <a:gd name="T62" fmla="*/ 80 w 98"/>
                  <a:gd name="T63" fmla="*/ 74 h 114"/>
                  <a:gd name="T64" fmla="*/ 80 w 98"/>
                  <a:gd name="T65" fmla="*/ 64 h 114"/>
                  <a:gd name="T66" fmla="*/ 86 w 98"/>
                  <a:gd name="T67" fmla="*/ 54 h 114"/>
                  <a:gd name="T68" fmla="*/ 74 w 98"/>
                  <a:gd name="T69" fmla="*/ 52 h 114"/>
                  <a:gd name="T70" fmla="*/ 58 w 98"/>
                  <a:gd name="T71" fmla="*/ 54 h 114"/>
                  <a:gd name="T72" fmla="*/ 58 w 98"/>
                  <a:gd name="T73" fmla="*/ 50 h 114"/>
                  <a:gd name="T74" fmla="*/ 52 w 98"/>
                  <a:gd name="T75" fmla="*/ 46 h 114"/>
                  <a:gd name="T76" fmla="*/ 54 w 98"/>
                  <a:gd name="T77" fmla="*/ 38 h 114"/>
                  <a:gd name="T78" fmla="*/ 46 w 98"/>
                  <a:gd name="T79" fmla="*/ 34 h 114"/>
                  <a:gd name="T80" fmla="*/ 38 w 98"/>
                  <a:gd name="T81" fmla="*/ 40 h 114"/>
                  <a:gd name="T82" fmla="*/ 46 w 98"/>
                  <a:gd name="T83" fmla="*/ 16 h 114"/>
                  <a:gd name="T84" fmla="*/ 52 w 98"/>
                  <a:gd name="T85" fmla="*/ 10 h 114"/>
                  <a:gd name="T86" fmla="*/ 54 w 98"/>
                  <a:gd name="T87" fmla="*/ 6 h 114"/>
                  <a:gd name="T88" fmla="*/ 54 w 98"/>
                  <a:gd name="T89" fmla="*/ 2 h 114"/>
                  <a:gd name="T90" fmla="*/ 48 w 98"/>
                  <a:gd name="T91" fmla="*/ 2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
                  <a:gd name="T139" fmla="*/ 0 h 114"/>
                  <a:gd name="T140" fmla="*/ 98 w 98"/>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 h="114">
                    <a:moveTo>
                      <a:pt x="46" y="2"/>
                    </a:moveTo>
                    <a:lnTo>
                      <a:pt x="40" y="6"/>
                    </a:lnTo>
                    <a:lnTo>
                      <a:pt x="38" y="8"/>
                    </a:lnTo>
                    <a:lnTo>
                      <a:pt x="38" y="12"/>
                    </a:lnTo>
                    <a:lnTo>
                      <a:pt x="36" y="12"/>
                    </a:lnTo>
                    <a:lnTo>
                      <a:pt x="34" y="14"/>
                    </a:lnTo>
                    <a:lnTo>
                      <a:pt x="34" y="18"/>
                    </a:lnTo>
                    <a:lnTo>
                      <a:pt x="32" y="20"/>
                    </a:lnTo>
                    <a:lnTo>
                      <a:pt x="30" y="20"/>
                    </a:lnTo>
                    <a:lnTo>
                      <a:pt x="28" y="22"/>
                    </a:lnTo>
                    <a:lnTo>
                      <a:pt x="30" y="24"/>
                    </a:lnTo>
                    <a:lnTo>
                      <a:pt x="28" y="26"/>
                    </a:lnTo>
                    <a:lnTo>
                      <a:pt x="28" y="32"/>
                    </a:lnTo>
                    <a:lnTo>
                      <a:pt x="30" y="34"/>
                    </a:lnTo>
                    <a:lnTo>
                      <a:pt x="24" y="36"/>
                    </a:lnTo>
                    <a:lnTo>
                      <a:pt x="22" y="44"/>
                    </a:lnTo>
                    <a:lnTo>
                      <a:pt x="20" y="46"/>
                    </a:lnTo>
                    <a:lnTo>
                      <a:pt x="22" y="48"/>
                    </a:lnTo>
                    <a:lnTo>
                      <a:pt x="20" y="48"/>
                    </a:lnTo>
                    <a:lnTo>
                      <a:pt x="16" y="52"/>
                    </a:lnTo>
                    <a:lnTo>
                      <a:pt x="16" y="54"/>
                    </a:lnTo>
                    <a:lnTo>
                      <a:pt x="16" y="56"/>
                    </a:lnTo>
                    <a:lnTo>
                      <a:pt x="18" y="56"/>
                    </a:lnTo>
                    <a:lnTo>
                      <a:pt x="18" y="58"/>
                    </a:lnTo>
                    <a:lnTo>
                      <a:pt x="18" y="60"/>
                    </a:lnTo>
                    <a:lnTo>
                      <a:pt x="14" y="58"/>
                    </a:lnTo>
                    <a:lnTo>
                      <a:pt x="10" y="68"/>
                    </a:lnTo>
                    <a:lnTo>
                      <a:pt x="8" y="70"/>
                    </a:lnTo>
                    <a:lnTo>
                      <a:pt x="6" y="68"/>
                    </a:lnTo>
                    <a:lnTo>
                      <a:pt x="2" y="72"/>
                    </a:lnTo>
                    <a:lnTo>
                      <a:pt x="8" y="72"/>
                    </a:lnTo>
                    <a:lnTo>
                      <a:pt x="12" y="72"/>
                    </a:lnTo>
                    <a:lnTo>
                      <a:pt x="12" y="74"/>
                    </a:lnTo>
                    <a:lnTo>
                      <a:pt x="0" y="86"/>
                    </a:lnTo>
                    <a:lnTo>
                      <a:pt x="0" y="90"/>
                    </a:lnTo>
                    <a:lnTo>
                      <a:pt x="0" y="92"/>
                    </a:lnTo>
                    <a:lnTo>
                      <a:pt x="4" y="94"/>
                    </a:lnTo>
                    <a:lnTo>
                      <a:pt x="18" y="90"/>
                    </a:lnTo>
                    <a:lnTo>
                      <a:pt x="28" y="92"/>
                    </a:lnTo>
                    <a:lnTo>
                      <a:pt x="30" y="92"/>
                    </a:lnTo>
                    <a:lnTo>
                      <a:pt x="46" y="92"/>
                    </a:lnTo>
                    <a:lnTo>
                      <a:pt x="48" y="90"/>
                    </a:lnTo>
                    <a:lnTo>
                      <a:pt x="52" y="86"/>
                    </a:lnTo>
                    <a:lnTo>
                      <a:pt x="52" y="92"/>
                    </a:lnTo>
                    <a:lnTo>
                      <a:pt x="48" y="94"/>
                    </a:lnTo>
                    <a:lnTo>
                      <a:pt x="50" y="94"/>
                    </a:lnTo>
                    <a:lnTo>
                      <a:pt x="50" y="96"/>
                    </a:lnTo>
                    <a:lnTo>
                      <a:pt x="56" y="94"/>
                    </a:lnTo>
                    <a:lnTo>
                      <a:pt x="60" y="90"/>
                    </a:lnTo>
                    <a:lnTo>
                      <a:pt x="62" y="92"/>
                    </a:lnTo>
                    <a:lnTo>
                      <a:pt x="66" y="92"/>
                    </a:lnTo>
                    <a:lnTo>
                      <a:pt x="68" y="92"/>
                    </a:lnTo>
                    <a:lnTo>
                      <a:pt x="60" y="98"/>
                    </a:lnTo>
                    <a:lnTo>
                      <a:pt x="58" y="102"/>
                    </a:lnTo>
                    <a:lnTo>
                      <a:pt x="52" y="104"/>
                    </a:lnTo>
                    <a:lnTo>
                      <a:pt x="50" y="108"/>
                    </a:lnTo>
                    <a:lnTo>
                      <a:pt x="54" y="108"/>
                    </a:lnTo>
                    <a:lnTo>
                      <a:pt x="60" y="106"/>
                    </a:lnTo>
                    <a:lnTo>
                      <a:pt x="68" y="98"/>
                    </a:lnTo>
                    <a:lnTo>
                      <a:pt x="72" y="96"/>
                    </a:lnTo>
                    <a:lnTo>
                      <a:pt x="76" y="86"/>
                    </a:lnTo>
                    <a:lnTo>
                      <a:pt x="78" y="86"/>
                    </a:lnTo>
                    <a:lnTo>
                      <a:pt x="80" y="98"/>
                    </a:lnTo>
                    <a:lnTo>
                      <a:pt x="78" y="108"/>
                    </a:lnTo>
                    <a:lnTo>
                      <a:pt x="80" y="110"/>
                    </a:lnTo>
                    <a:lnTo>
                      <a:pt x="84" y="102"/>
                    </a:lnTo>
                    <a:lnTo>
                      <a:pt x="86" y="102"/>
                    </a:lnTo>
                    <a:lnTo>
                      <a:pt x="86" y="106"/>
                    </a:lnTo>
                    <a:lnTo>
                      <a:pt x="86" y="112"/>
                    </a:lnTo>
                    <a:lnTo>
                      <a:pt x="86" y="114"/>
                    </a:lnTo>
                    <a:lnTo>
                      <a:pt x="90" y="112"/>
                    </a:lnTo>
                    <a:lnTo>
                      <a:pt x="92" y="112"/>
                    </a:lnTo>
                    <a:lnTo>
                      <a:pt x="98" y="96"/>
                    </a:lnTo>
                    <a:lnTo>
                      <a:pt x="98" y="90"/>
                    </a:lnTo>
                    <a:lnTo>
                      <a:pt x="96" y="90"/>
                    </a:lnTo>
                    <a:lnTo>
                      <a:pt x="94" y="96"/>
                    </a:lnTo>
                    <a:lnTo>
                      <a:pt x="92" y="94"/>
                    </a:lnTo>
                    <a:lnTo>
                      <a:pt x="92" y="90"/>
                    </a:lnTo>
                    <a:lnTo>
                      <a:pt x="94" y="82"/>
                    </a:lnTo>
                    <a:lnTo>
                      <a:pt x="96" y="82"/>
                    </a:lnTo>
                    <a:lnTo>
                      <a:pt x="96" y="80"/>
                    </a:lnTo>
                    <a:lnTo>
                      <a:pt x="90" y="82"/>
                    </a:lnTo>
                    <a:lnTo>
                      <a:pt x="86" y="92"/>
                    </a:lnTo>
                    <a:lnTo>
                      <a:pt x="84" y="92"/>
                    </a:lnTo>
                    <a:lnTo>
                      <a:pt x="84" y="90"/>
                    </a:lnTo>
                    <a:lnTo>
                      <a:pt x="82" y="88"/>
                    </a:lnTo>
                    <a:lnTo>
                      <a:pt x="84" y="82"/>
                    </a:lnTo>
                    <a:lnTo>
                      <a:pt x="82" y="80"/>
                    </a:lnTo>
                    <a:lnTo>
                      <a:pt x="80" y="78"/>
                    </a:lnTo>
                    <a:lnTo>
                      <a:pt x="86" y="76"/>
                    </a:lnTo>
                    <a:lnTo>
                      <a:pt x="88" y="74"/>
                    </a:lnTo>
                    <a:lnTo>
                      <a:pt x="90" y="74"/>
                    </a:lnTo>
                    <a:lnTo>
                      <a:pt x="92" y="70"/>
                    </a:lnTo>
                    <a:lnTo>
                      <a:pt x="92" y="68"/>
                    </a:lnTo>
                    <a:lnTo>
                      <a:pt x="84" y="72"/>
                    </a:lnTo>
                    <a:lnTo>
                      <a:pt x="80" y="74"/>
                    </a:lnTo>
                    <a:lnTo>
                      <a:pt x="78" y="72"/>
                    </a:lnTo>
                    <a:lnTo>
                      <a:pt x="82" y="66"/>
                    </a:lnTo>
                    <a:lnTo>
                      <a:pt x="80" y="64"/>
                    </a:lnTo>
                    <a:lnTo>
                      <a:pt x="82" y="62"/>
                    </a:lnTo>
                    <a:lnTo>
                      <a:pt x="84" y="58"/>
                    </a:lnTo>
                    <a:lnTo>
                      <a:pt x="86" y="54"/>
                    </a:lnTo>
                    <a:lnTo>
                      <a:pt x="86" y="52"/>
                    </a:lnTo>
                    <a:lnTo>
                      <a:pt x="80" y="50"/>
                    </a:lnTo>
                    <a:lnTo>
                      <a:pt x="74" y="52"/>
                    </a:lnTo>
                    <a:lnTo>
                      <a:pt x="72" y="50"/>
                    </a:lnTo>
                    <a:lnTo>
                      <a:pt x="62" y="54"/>
                    </a:lnTo>
                    <a:lnTo>
                      <a:pt x="58" y="54"/>
                    </a:lnTo>
                    <a:lnTo>
                      <a:pt x="62" y="50"/>
                    </a:lnTo>
                    <a:lnTo>
                      <a:pt x="62" y="48"/>
                    </a:lnTo>
                    <a:lnTo>
                      <a:pt x="58" y="50"/>
                    </a:lnTo>
                    <a:lnTo>
                      <a:pt x="56" y="50"/>
                    </a:lnTo>
                    <a:lnTo>
                      <a:pt x="50" y="50"/>
                    </a:lnTo>
                    <a:lnTo>
                      <a:pt x="52" y="46"/>
                    </a:lnTo>
                    <a:lnTo>
                      <a:pt x="48" y="46"/>
                    </a:lnTo>
                    <a:lnTo>
                      <a:pt x="56" y="40"/>
                    </a:lnTo>
                    <a:lnTo>
                      <a:pt x="54" y="38"/>
                    </a:lnTo>
                    <a:lnTo>
                      <a:pt x="48" y="38"/>
                    </a:lnTo>
                    <a:lnTo>
                      <a:pt x="48" y="36"/>
                    </a:lnTo>
                    <a:lnTo>
                      <a:pt x="46" y="34"/>
                    </a:lnTo>
                    <a:lnTo>
                      <a:pt x="38" y="46"/>
                    </a:lnTo>
                    <a:lnTo>
                      <a:pt x="36" y="44"/>
                    </a:lnTo>
                    <a:lnTo>
                      <a:pt x="38" y="40"/>
                    </a:lnTo>
                    <a:lnTo>
                      <a:pt x="38" y="36"/>
                    </a:lnTo>
                    <a:lnTo>
                      <a:pt x="46" y="24"/>
                    </a:lnTo>
                    <a:lnTo>
                      <a:pt x="46" y="16"/>
                    </a:lnTo>
                    <a:lnTo>
                      <a:pt x="48" y="18"/>
                    </a:lnTo>
                    <a:lnTo>
                      <a:pt x="50" y="16"/>
                    </a:lnTo>
                    <a:lnTo>
                      <a:pt x="52" y="10"/>
                    </a:lnTo>
                    <a:lnTo>
                      <a:pt x="50" y="8"/>
                    </a:lnTo>
                    <a:lnTo>
                      <a:pt x="50" y="6"/>
                    </a:lnTo>
                    <a:lnTo>
                      <a:pt x="54" y="6"/>
                    </a:lnTo>
                    <a:lnTo>
                      <a:pt x="56" y="2"/>
                    </a:lnTo>
                    <a:lnTo>
                      <a:pt x="56" y="0"/>
                    </a:lnTo>
                    <a:lnTo>
                      <a:pt x="54" y="2"/>
                    </a:lnTo>
                    <a:lnTo>
                      <a:pt x="52" y="0"/>
                    </a:lnTo>
                    <a:lnTo>
                      <a:pt x="50" y="0"/>
                    </a:lnTo>
                    <a:lnTo>
                      <a:pt x="48" y="2"/>
                    </a:lnTo>
                  </a:path>
                </a:pathLst>
              </a:custGeom>
              <a:solidFill>
                <a:schemeClr val="tx2"/>
              </a:solidFill>
              <a:ln w="3175">
                <a:solidFill>
                  <a:schemeClr val="bg1"/>
                </a:solidFill>
                <a:round/>
                <a:headEnd/>
                <a:tailEnd/>
              </a:ln>
            </p:spPr>
            <p:txBody>
              <a:bodyPr/>
              <a:lstStyle/>
              <a:p>
                <a:endParaRPr lang="fr-FR" dirty="0"/>
              </a:p>
            </p:txBody>
          </p:sp>
          <p:sp>
            <p:nvSpPr>
              <p:cNvPr id="60494" name="Freeform 879"/>
              <p:cNvSpPr>
                <a:spLocks/>
              </p:cNvSpPr>
              <p:nvPr/>
            </p:nvSpPr>
            <p:spPr bwMode="auto">
              <a:xfrm>
                <a:off x="756" y="1236"/>
                <a:ext cx="22" cy="29"/>
              </a:xfrm>
              <a:custGeom>
                <a:avLst/>
                <a:gdLst>
                  <a:gd name="T0" fmla="*/ 4 w 22"/>
                  <a:gd name="T1" fmla="*/ 16 h 29"/>
                  <a:gd name="T2" fmla="*/ 6 w 22"/>
                  <a:gd name="T3" fmla="*/ 16 h 29"/>
                  <a:gd name="T4" fmla="*/ 6 w 22"/>
                  <a:gd name="T5" fmla="*/ 14 h 29"/>
                  <a:gd name="T6" fmla="*/ 6 w 22"/>
                  <a:gd name="T7" fmla="*/ 12 h 29"/>
                  <a:gd name="T8" fmla="*/ 8 w 22"/>
                  <a:gd name="T9" fmla="*/ 14 h 29"/>
                  <a:gd name="T10" fmla="*/ 10 w 22"/>
                  <a:gd name="T11" fmla="*/ 12 h 29"/>
                  <a:gd name="T12" fmla="*/ 10 w 22"/>
                  <a:gd name="T13" fmla="*/ 14 h 29"/>
                  <a:gd name="T14" fmla="*/ 12 w 22"/>
                  <a:gd name="T15" fmla="*/ 12 h 29"/>
                  <a:gd name="T16" fmla="*/ 14 w 22"/>
                  <a:gd name="T17" fmla="*/ 10 h 29"/>
                  <a:gd name="T18" fmla="*/ 12 w 22"/>
                  <a:gd name="T19" fmla="*/ 10 h 29"/>
                  <a:gd name="T20" fmla="*/ 10 w 22"/>
                  <a:gd name="T21" fmla="*/ 10 h 29"/>
                  <a:gd name="T22" fmla="*/ 12 w 22"/>
                  <a:gd name="T23" fmla="*/ 8 h 29"/>
                  <a:gd name="T24" fmla="*/ 14 w 22"/>
                  <a:gd name="T25" fmla="*/ 4 h 29"/>
                  <a:gd name="T26" fmla="*/ 12 w 22"/>
                  <a:gd name="T27" fmla="*/ 2 h 29"/>
                  <a:gd name="T28" fmla="*/ 12 w 22"/>
                  <a:gd name="T29" fmla="*/ 0 h 29"/>
                  <a:gd name="T30" fmla="*/ 14 w 22"/>
                  <a:gd name="T31" fmla="*/ 0 h 29"/>
                  <a:gd name="T32" fmla="*/ 14 w 22"/>
                  <a:gd name="T33" fmla="*/ 2 h 29"/>
                  <a:gd name="T34" fmla="*/ 16 w 22"/>
                  <a:gd name="T35" fmla="*/ 4 h 29"/>
                  <a:gd name="T36" fmla="*/ 16 w 22"/>
                  <a:gd name="T37" fmla="*/ 6 h 29"/>
                  <a:gd name="T38" fmla="*/ 16 w 22"/>
                  <a:gd name="T39" fmla="*/ 8 h 29"/>
                  <a:gd name="T40" fmla="*/ 18 w 22"/>
                  <a:gd name="T41" fmla="*/ 10 h 29"/>
                  <a:gd name="T42" fmla="*/ 20 w 22"/>
                  <a:gd name="T43" fmla="*/ 6 h 29"/>
                  <a:gd name="T44" fmla="*/ 22 w 22"/>
                  <a:gd name="T45" fmla="*/ 8 h 29"/>
                  <a:gd name="T46" fmla="*/ 22 w 22"/>
                  <a:gd name="T47" fmla="*/ 10 h 29"/>
                  <a:gd name="T48" fmla="*/ 22 w 22"/>
                  <a:gd name="T49" fmla="*/ 14 h 29"/>
                  <a:gd name="T50" fmla="*/ 10 w 22"/>
                  <a:gd name="T51" fmla="*/ 29 h 29"/>
                  <a:gd name="T52" fmla="*/ 6 w 22"/>
                  <a:gd name="T53" fmla="*/ 27 h 29"/>
                  <a:gd name="T54" fmla="*/ 6 w 22"/>
                  <a:gd name="T55" fmla="*/ 29 h 29"/>
                  <a:gd name="T56" fmla="*/ 4 w 22"/>
                  <a:gd name="T57" fmla="*/ 27 h 29"/>
                  <a:gd name="T58" fmla="*/ 8 w 22"/>
                  <a:gd name="T59" fmla="*/ 27 h 29"/>
                  <a:gd name="T60" fmla="*/ 10 w 22"/>
                  <a:gd name="T61" fmla="*/ 25 h 29"/>
                  <a:gd name="T62" fmla="*/ 10 w 22"/>
                  <a:gd name="T63" fmla="*/ 21 h 29"/>
                  <a:gd name="T64" fmla="*/ 8 w 22"/>
                  <a:gd name="T65" fmla="*/ 25 h 29"/>
                  <a:gd name="T66" fmla="*/ 4 w 22"/>
                  <a:gd name="T67" fmla="*/ 23 h 29"/>
                  <a:gd name="T68" fmla="*/ 2 w 22"/>
                  <a:gd name="T69" fmla="*/ 16 h 29"/>
                  <a:gd name="T70" fmla="*/ 0 w 22"/>
                  <a:gd name="T71" fmla="*/ 16 h 29"/>
                  <a:gd name="T72" fmla="*/ 0 w 22"/>
                  <a:gd name="T73" fmla="*/ 14 h 29"/>
                  <a:gd name="T74" fmla="*/ 0 w 22"/>
                  <a:gd name="T75" fmla="*/ 12 h 29"/>
                  <a:gd name="T76" fmla="*/ 2 w 22"/>
                  <a:gd name="T77" fmla="*/ 12 h 29"/>
                  <a:gd name="T78" fmla="*/ 2 w 22"/>
                  <a:gd name="T79" fmla="*/ 16 h 29"/>
                  <a:gd name="T80" fmla="*/ 4 w 22"/>
                  <a:gd name="T81" fmla="*/ 16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29"/>
                  <a:gd name="T125" fmla="*/ 22 w 22"/>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29">
                    <a:moveTo>
                      <a:pt x="4" y="16"/>
                    </a:moveTo>
                    <a:lnTo>
                      <a:pt x="6" y="16"/>
                    </a:lnTo>
                    <a:lnTo>
                      <a:pt x="6" y="14"/>
                    </a:lnTo>
                    <a:lnTo>
                      <a:pt x="6" y="12"/>
                    </a:lnTo>
                    <a:lnTo>
                      <a:pt x="8" y="14"/>
                    </a:lnTo>
                    <a:lnTo>
                      <a:pt x="10" y="12"/>
                    </a:lnTo>
                    <a:lnTo>
                      <a:pt x="10" y="14"/>
                    </a:lnTo>
                    <a:lnTo>
                      <a:pt x="12" y="12"/>
                    </a:lnTo>
                    <a:lnTo>
                      <a:pt x="14" y="10"/>
                    </a:lnTo>
                    <a:lnTo>
                      <a:pt x="12" y="10"/>
                    </a:lnTo>
                    <a:lnTo>
                      <a:pt x="10" y="10"/>
                    </a:lnTo>
                    <a:lnTo>
                      <a:pt x="12" y="8"/>
                    </a:lnTo>
                    <a:lnTo>
                      <a:pt x="14" y="4"/>
                    </a:lnTo>
                    <a:lnTo>
                      <a:pt x="12" y="2"/>
                    </a:lnTo>
                    <a:lnTo>
                      <a:pt x="12" y="0"/>
                    </a:lnTo>
                    <a:lnTo>
                      <a:pt x="14" y="0"/>
                    </a:lnTo>
                    <a:lnTo>
                      <a:pt x="14" y="2"/>
                    </a:lnTo>
                    <a:lnTo>
                      <a:pt x="16" y="4"/>
                    </a:lnTo>
                    <a:lnTo>
                      <a:pt x="16" y="6"/>
                    </a:lnTo>
                    <a:lnTo>
                      <a:pt x="16" y="8"/>
                    </a:lnTo>
                    <a:lnTo>
                      <a:pt x="18" y="10"/>
                    </a:lnTo>
                    <a:lnTo>
                      <a:pt x="20" y="6"/>
                    </a:lnTo>
                    <a:lnTo>
                      <a:pt x="22" y="8"/>
                    </a:lnTo>
                    <a:lnTo>
                      <a:pt x="22" y="10"/>
                    </a:lnTo>
                    <a:lnTo>
                      <a:pt x="22" y="14"/>
                    </a:lnTo>
                    <a:lnTo>
                      <a:pt x="10" y="29"/>
                    </a:lnTo>
                    <a:lnTo>
                      <a:pt x="6" y="27"/>
                    </a:lnTo>
                    <a:lnTo>
                      <a:pt x="6" y="29"/>
                    </a:lnTo>
                    <a:lnTo>
                      <a:pt x="4" y="27"/>
                    </a:lnTo>
                    <a:lnTo>
                      <a:pt x="8" y="27"/>
                    </a:lnTo>
                    <a:lnTo>
                      <a:pt x="10" y="25"/>
                    </a:lnTo>
                    <a:lnTo>
                      <a:pt x="10" y="21"/>
                    </a:lnTo>
                    <a:lnTo>
                      <a:pt x="8" y="25"/>
                    </a:lnTo>
                    <a:lnTo>
                      <a:pt x="4" y="23"/>
                    </a:lnTo>
                    <a:lnTo>
                      <a:pt x="2" y="16"/>
                    </a:lnTo>
                    <a:lnTo>
                      <a:pt x="0" y="16"/>
                    </a:lnTo>
                    <a:lnTo>
                      <a:pt x="0" y="14"/>
                    </a:lnTo>
                    <a:lnTo>
                      <a:pt x="0" y="12"/>
                    </a:lnTo>
                    <a:lnTo>
                      <a:pt x="2" y="12"/>
                    </a:lnTo>
                    <a:lnTo>
                      <a:pt x="2" y="16"/>
                    </a:lnTo>
                    <a:lnTo>
                      <a:pt x="4" y="16"/>
                    </a:lnTo>
                    <a:close/>
                  </a:path>
                </a:pathLst>
              </a:custGeom>
              <a:solidFill>
                <a:schemeClr val="tx2"/>
              </a:solidFill>
              <a:ln w="3175">
                <a:solidFill>
                  <a:schemeClr val="bg1"/>
                </a:solidFill>
                <a:round/>
                <a:headEnd/>
                <a:tailEnd/>
              </a:ln>
            </p:spPr>
            <p:txBody>
              <a:bodyPr/>
              <a:lstStyle/>
              <a:p>
                <a:endParaRPr lang="fr-FR" dirty="0"/>
              </a:p>
            </p:txBody>
          </p:sp>
          <p:sp>
            <p:nvSpPr>
              <p:cNvPr id="60495" name="Freeform 880"/>
              <p:cNvSpPr>
                <a:spLocks/>
              </p:cNvSpPr>
              <p:nvPr/>
            </p:nvSpPr>
            <p:spPr bwMode="auto">
              <a:xfrm>
                <a:off x="756" y="1236"/>
                <a:ext cx="22" cy="29"/>
              </a:xfrm>
              <a:custGeom>
                <a:avLst/>
                <a:gdLst>
                  <a:gd name="T0" fmla="*/ 4 w 22"/>
                  <a:gd name="T1" fmla="*/ 16 h 29"/>
                  <a:gd name="T2" fmla="*/ 6 w 22"/>
                  <a:gd name="T3" fmla="*/ 16 h 29"/>
                  <a:gd name="T4" fmla="*/ 6 w 22"/>
                  <a:gd name="T5" fmla="*/ 14 h 29"/>
                  <a:gd name="T6" fmla="*/ 6 w 22"/>
                  <a:gd name="T7" fmla="*/ 12 h 29"/>
                  <a:gd name="T8" fmla="*/ 8 w 22"/>
                  <a:gd name="T9" fmla="*/ 14 h 29"/>
                  <a:gd name="T10" fmla="*/ 10 w 22"/>
                  <a:gd name="T11" fmla="*/ 12 h 29"/>
                  <a:gd name="T12" fmla="*/ 10 w 22"/>
                  <a:gd name="T13" fmla="*/ 14 h 29"/>
                  <a:gd name="T14" fmla="*/ 12 w 22"/>
                  <a:gd name="T15" fmla="*/ 12 h 29"/>
                  <a:gd name="T16" fmla="*/ 14 w 22"/>
                  <a:gd name="T17" fmla="*/ 10 h 29"/>
                  <a:gd name="T18" fmla="*/ 12 w 22"/>
                  <a:gd name="T19" fmla="*/ 10 h 29"/>
                  <a:gd name="T20" fmla="*/ 10 w 22"/>
                  <a:gd name="T21" fmla="*/ 10 h 29"/>
                  <a:gd name="T22" fmla="*/ 12 w 22"/>
                  <a:gd name="T23" fmla="*/ 8 h 29"/>
                  <a:gd name="T24" fmla="*/ 14 w 22"/>
                  <a:gd name="T25" fmla="*/ 4 h 29"/>
                  <a:gd name="T26" fmla="*/ 12 w 22"/>
                  <a:gd name="T27" fmla="*/ 2 h 29"/>
                  <a:gd name="T28" fmla="*/ 12 w 22"/>
                  <a:gd name="T29" fmla="*/ 0 h 29"/>
                  <a:gd name="T30" fmla="*/ 14 w 22"/>
                  <a:gd name="T31" fmla="*/ 0 h 29"/>
                  <a:gd name="T32" fmla="*/ 14 w 22"/>
                  <a:gd name="T33" fmla="*/ 2 h 29"/>
                  <a:gd name="T34" fmla="*/ 16 w 22"/>
                  <a:gd name="T35" fmla="*/ 4 h 29"/>
                  <a:gd name="T36" fmla="*/ 16 w 22"/>
                  <a:gd name="T37" fmla="*/ 6 h 29"/>
                  <a:gd name="T38" fmla="*/ 16 w 22"/>
                  <a:gd name="T39" fmla="*/ 8 h 29"/>
                  <a:gd name="T40" fmla="*/ 18 w 22"/>
                  <a:gd name="T41" fmla="*/ 10 h 29"/>
                  <a:gd name="T42" fmla="*/ 20 w 22"/>
                  <a:gd name="T43" fmla="*/ 6 h 29"/>
                  <a:gd name="T44" fmla="*/ 22 w 22"/>
                  <a:gd name="T45" fmla="*/ 8 h 29"/>
                  <a:gd name="T46" fmla="*/ 22 w 22"/>
                  <a:gd name="T47" fmla="*/ 10 h 29"/>
                  <a:gd name="T48" fmla="*/ 22 w 22"/>
                  <a:gd name="T49" fmla="*/ 14 h 29"/>
                  <a:gd name="T50" fmla="*/ 10 w 22"/>
                  <a:gd name="T51" fmla="*/ 29 h 29"/>
                  <a:gd name="T52" fmla="*/ 6 w 22"/>
                  <a:gd name="T53" fmla="*/ 27 h 29"/>
                  <a:gd name="T54" fmla="*/ 6 w 22"/>
                  <a:gd name="T55" fmla="*/ 29 h 29"/>
                  <a:gd name="T56" fmla="*/ 4 w 22"/>
                  <a:gd name="T57" fmla="*/ 27 h 29"/>
                  <a:gd name="T58" fmla="*/ 8 w 22"/>
                  <a:gd name="T59" fmla="*/ 27 h 29"/>
                  <a:gd name="T60" fmla="*/ 10 w 22"/>
                  <a:gd name="T61" fmla="*/ 25 h 29"/>
                  <a:gd name="T62" fmla="*/ 10 w 22"/>
                  <a:gd name="T63" fmla="*/ 21 h 29"/>
                  <a:gd name="T64" fmla="*/ 8 w 22"/>
                  <a:gd name="T65" fmla="*/ 25 h 29"/>
                  <a:gd name="T66" fmla="*/ 4 w 22"/>
                  <a:gd name="T67" fmla="*/ 23 h 29"/>
                  <a:gd name="T68" fmla="*/ 2 w 22"/>
                  <a:gd name="T69" fmla="*/ 16 h 29"/>
                  <a:gd name="T70" fmla="*/ 0 w 22"/>
                  <a:gd name="T71" fmla="*/ 16 h 29"/>
                  <a:gd name="T72" fmla="*/ 0 w 22"/>
                  <a:gd name="T73" fmla="*/ 14 h 29"/>
                  <a:gd name="T74" fmla="*/ 0 w 22"/>
                  <a:gd name="T75" fmla="*/ 12 h 29"/>
                  <a:gd name="T76" fmla="*/ 2 w 22"/>
                  <a:gd name="T77" fmla="*/ 12 h 29"/>
                  <a:gd name="T78" fmla="*/ 2 w 22"/>
                  <a:gd name="T79" fmla="*/ 16 h 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29"/>
                  <a:gd name="T122" fmla="*/ 22 w 22"/>
                  <a:gd name="T123" fmla="*/ 29 h 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29">
                    <a:moveTo>
                      <a:pt x="4" y="16"/>
                    </a:moveTo>
                    <a:lnTo>
                      <a:pt x="6" y="16"/>
                    </a:lnTo>
                    <a:lnTo>
                      <a:pt x="6" y="14"/>
                    </a:lnTo>
                    <a:lnTo>
                      <a:pt x="6" y="12"/>
                    </a:lnTo>
                    <a:lnTo>
                      <a:pt x="8" y="14"/>
                    </a:lnTo>
                    <a:lnTo>
                      <a:pt x="10" y="12"/>
                    </a:lnTo>
                    <a:lnTo>
                      <a:pt x="10" y="14"/>
                    </a:lnTo>
                    <a:lnTo>
                      <a:pt x="12" y="12"/>
                    </a:lnTo>
                    <a:lnTo>
                      <a:pt x="14" y="10"/>
                    </a:lnTo>
                    <a:lnTo>
                      <a:pt x="12" y="10"/>
                    </a:lnTo>
                    <a:lnTo>
                      <a:pt x="10" y="10"/>
                    </a:lnTo>
                    <a:lnTo>
                      <a:pt x="12" y="8"/>
                    </a:lnTo>
                    <a:lnTo>
                      <a:pt x="14" y="4"/>
                    </a:lnTo>
                    <a:lnTo>
                      <a:pt x="12" y="2"/>
                    </a:lnTo>
                    <a:lnTo>
                      <a:pt x="12" y="0"/>
                    </a:lnTo>
                    <a:lnTo>
                      <a:pt x="14" y="0"/>
                    </a:lnTo>
                    <a:lnTo>
                      <a:pt x="14" y="2"/>
                    </a:lnTo>
                    <a:lnTo>
                      <a:pt x="16" y="4"/>
                    </a:lnTo>
                    <a:lnTo>
                      <a:pt x="16" y="6"/>
                    </a:lnTo>
                    <a:lnTo>
                      <a:pt x="16" y="8"/>
                    </a:lnTo>
                    <a:lnTo>
                      <a:pt x="18" y="10"/>
                    </a:lnTo>
                    <a:lnTo>
                      <a:pt x="20" y="6"/>
                    </a:lnTo>
                    <a:lnTo>
                      <a:pt x="22" y="8"/>
                    </a:lnTo>
                    <a:lnTo>
                      <a:pt x="22" y="10"/>
                    </a:lnTo>
                    <a:lnTo>
                      <a:pt x="22" y="14"/>
                    </a:lnTo>
                    <a:lnTo>
                      <a:pt x="10" y="29"/>
                    </a:lnTo>
                    <a:lnTo>
                      <a:pt x="6" y="27"/>
                    </a:lnTo>
                    <a:lnTo>
                      <a:pt x="6" y="29"/>
                    </a:lnTo>
                    <a:lnTo>
                      <a:pt x="4" y="27"/>
                    </a:lnTo>
                    <a:lnTo>
                      <a:pt x="8" y="27"/>
                    </a:lnTo>
                    <a:lnTo>
                      <a:pt x="10" y="25"/>
                    </a:lnTo>
                    <a:lnTo>
                      <a:pt x="10" y="21"/>
                    </a:lnTo>
                    <a:lnTo>
                      <a:pt x="8" y="25"/>
                    </a:lnTo>
                    <a:lnTo>
                      <a:pt x="4" y="23"/>
                    </a:lnTo>
                    <a:lnTo>
                      <a:pt x="2" y="16"/>
                    </a:lnTo>
                    <a:lnTo>
                      <a:pt x="0" y="16"/>
                    </a:lnTo>
                    <a:lnTo>
                      <a:pt x="0" y="14"/>
                    </a:lnTo>
                    <a:lnTo>
                      <a:pt x="0" y="12"/>
                    </a:lnTo>
                    <a:lnTo>
                      <a:pt x="2" y="12"/>
                    </a:lnTo>
                    <a:lnTo>
                      <a:pt x="2" y="16"/>
                    </a:lnTo>
                  </a:path>
                </a:pathLst>
              </a:custGeom>
              <a:solidFill>
                <a:schemeClr val="tx2"/>
              </a:solidFill>
              <a:ln w="3175">
                <a:solidFill>
                  <a:schemeClr val="bg1"/>
                </a:solidFill>
                <a:round/>
                <a:headEnd/>
                <a:tailEnd/>
              </a:ln>
            </p:spPr>
            <p:txBody>
              <a:bodyPr/>
              <a:lstStyle/>
              <a:p>
                <a:endParaRPr lang="fr-FR" dirty="0"/>
              </a:p>
            </p:txBody>
          </p:sp>
          <p:sp>
            <p:nvSpPr>
              <p:cNvPr id="60496" name="Freeform 881"/>
              <p:cNvSpPr>
                <a:spLocks/>
              </p:cNvSpPr>
              <p:nvPr/>
            </p:nvSpPr>
            <p:spPr bwMode="auto">
              <a:xfrm>
                <a:off x="746" y="1256"/>
                <a:ext cx="16" cy="15"/>
              </a:xfrm>
              <a:custGeom>
                <a:avLst/>
                <a:gdLst>
                  <a:gd name="T0" fmla="*/ 2 w 16"/>
                  <a:gd name="T1" fmla="*/ 0 h 15"/>
                  <a:gd name="T2" fmla="*/ 0 w 16"/>
                  <a:gd name="T3" fmla="*/ 0 h 15"/>
                  <a:gd name="T4" fmla="*/ 0 w 16"/>
                  <a:gd name="T5" fmla="*/ 5 h 15"/>
                  <a:gd name="T6" fmla="*/ 2 w 16"/>
                  <a:gd name="T7" fmla="*/ 7 h 15"/>
                  <a:gd name="T8" fmla="*/ 4 w 16"/>
                  <a:gd name="T9" fmla="*/ 9 h 15"/>
                  <a:gd name="T10" fmla="*/ 6 w 16"/>
                  <a:gd name="T11" fmla="*/ 9 h 15"/>
                  <a:gd name="T12" fmla="*/ 10 w 16"/>
                  <a:gd name="T13" fmla="*/ 11 h 15"/>
                  <a:gd name="T14" fmla="*/ 12 w 16"/>
                  <a:gd name="T15" fmla="*/ 13 h 15"/>
                  <a:gd name="T16" fmla="*/ 14 w 16"/>
                  <a:gd name="T17" fmla="*/ 15 h 15"/>
                  <a:gd name="T18" fmla="*/ 14 w 16"/>
                  <a:gd name="T19" fmla="*/ 13 h 15"/>
                  <a:gd name="T20" fmla="*/ 16 w 16"/>
                  <a:gd name="T21" fmla="*/ 13 h 15"/>
                  <a:gd name="T22" fmla="*/ 12 w 16"/>
                  <a:gd name="T23" fmla="*/ 9 h 15"/>
                  <a:gd name="T24" fmla="*/ 8 w 16"/>
                  <a:gd name="T25" fmla="*/ 7 h 15"/>
                  <a:gd name="T26" fmla="*/ 10 w 16"/>
                  <a:gd name="T27" fmla="*/ 5 h 15"/>
                  <a:gd name="T28" fmla="*/ 6 w 16"/>
                  <a:gd name="T29" fmla="*/ 3 h 15"/>
                  <a:gd name="T30" fmla="*/ 4 w 16"/>
                  <a:gd name="T31" fmla="*/ 0 h 15"/>
                  <a:gd name="T32" fmla="*/ 4 w 16"/>
                  <a:gd name="T33" fmla="*/ 0 h 15"/>
                  <a:gd name="T34" fmla="*/ 2 w 1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5"/>
                  <a:gd name="T56" fmla="*/ 16 w 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5">
                    <a:moveTo>
                      <a:pt x="2" y="0"/>
                    </a:moveTo>
                    <a:lnTo>
                      <a:pt x="0" y="0"/>
                    </a:lnTo>
                    <a:lnTo>
                      <a:pt x="0" y="5"/>
                    </a:lnTo>
                    <a:lnTo>
                      <a:pt x="2" y="7"/>
                    </a:lnTo>
                    <a:lnTo>
                      <a:pt x="4" y="9"/>
                    </a:lnTo>
                    <a:lnTo>
                      <a:pt x="6" y="9"/>
                    </a:lnTo>
                    <a:lnTo>
                      <a:pt x="10" y="11"/>
                    </a:lnTo>
                    <a:lnTo>
                      <a:pt x="12" y="13"/>
                    </a:lnTo>
                    <a:lnTo>
                      <a:pt x="14" y="15"/>
                    </a:lnTo>
                    <a:lnTo>
                      <a:pt x="14" y="13"/>
                    </a:lnTo>
                    <a:lnTo>
                      <a:pt x="16" y="13"/>
                    </a:lnTo>
                    <a:lnTo>
                      <a:pt x="12" y="9"/>
                    </a:lnTo>
                    <a:lnTo>
                      <a:pt x="8" y="7"/>
                    </a:lnTo>
                    <a:lnTo>
                      <a:pt x="10" y="5"/>
                    </a:lnTo>
                    <a:lnTo>
                      <a:pt x="6" y="3"/>
                    </a:lnTo>
                    <a:lnTo>
                      <a:pt x="4"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497" name="Freeform 882"/>
              <p:cNvSpPr>
                <a:spLocks/>
              </p:cNvSpPr>
              <p:nvPr/>
            </p:nvSpPr>
            <p:spPr bwMode="auto">
              <a:xfrm>
                <a:off x="746" y="1256"/>
                <a:ext cx="16" cy="15"/>
              </a:xfrm>
              <a:custGeom>
                <a:avLst/>
                <a:gdLst>
                  <a:gd name="T0" fmla="*/ 2 w 16"/>
                  <a:gd name="T1" fmla="*/ 0 h 15"/>
                  <a:gd name="T2" fmla="*/ 0 w 16"/>
                  <a:gd name="T3" fmla="*/ 0 h 15"/>
                  <a:gd name="T4" fmla="*/ 0 w 16"/>
                  <a:gd name="T5" fmla="*/ 5 h 15"/>
                  <a:gd name="T6" fmla="*/ 2 w 16"/>
                  <a:gd name="T7" fmla="*/ 7 h 15"/>
                  <a:gd name="T8" fmla="*/ 4 w 16"/>
                  <a:gd name="T9" fmla="*/ 9 h 15"/>
                  <a:gd name="T10" fmla="*/ 6 w 16"/>
                  <a:gd name="T11" fmla="*/ 9 h 15"/>
                  <a:gd name="T12" fmla="*/ 10 w 16"/>
                  <a:gd name="T13" fmla="*/ 11 h 15"/>
                  <a:gd name="T14" fmla="*/ 12 w 16"/>
                  <a:gd name="T15" fmla="*/ 13 h 15"/>
                  <a:gd name="T16" fmla="*/ 14 w 16"/>
                  <a:gd name="T17" fmla="*/ 15 h 15"/>
                  <a:gd name="T18" fmla="*/ 14 w 16"/>
                  <a:gd name="T19" fmla="*/ 13 h 15"/>
                  <a:gd name="T20" fmla="*/ 16 w 16"/>
                  <a:gd name="T21" fmla="*/ 13 h 15"/>
                  <a:gd name="T22" fmla="*/ 12 w 16"/>
                  <a:gd name="T23" fmla="*/ 9 h 15"/>
                  <a:gd name="T24" fmla="*/ 8 w 16"/>
                  <a:gd name="T25" fmla="*/ 7 h 15"/>
                  <a:gd name="T26" fmla="*/ 10 w 16"/>
                  <a:gd name="T27" fmla="*/ 5 h 15"/>
                  <a:gd name="T28" fmla="*/ 6 w 16"/>
                  <a:gd name="T29" fmla="*/ 3 h 15"/>
                  <a:gd name="T30" fmla="*/ 4 w 16"/>
                  <a:gd name="T31" fmla="*/ 0 h 15"/>
                  <a:gd name="T32" fmla="*/ 4 w 16"/>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5"/>
                  <a:gd name="T53" fmla="*/ 16 w 1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5">
                    <a:moveTo>
                      <a:pt x="2" y="0"/>
                    </a:moveTo>
                    <a:lnTo>
                      <a:pt x="0" y="0"/>
                    </a:lnTo>
                    <a:lnTo>
                      <a:pt x="0" y="5"/>
                    </a:lnTo>
                    <a:lnTo>
                      <a:pt x="2" y="7"/>
                    </a:lnTo>
                    <a:lnTo>
                      <a:pt x="4" y="9"/>
                    </a:lnTo>
                    <a:lnTo>
                      <a:pt x="6" y="9"/>
                    </a:lnTo>
                    <a:lnTo>
                      <a:pt x="10" y="11"/>
                    </a:lnTo>
                    <a:lnTo>
                      <a:pt x="12" y="13"/>
                    </a:lnTo>
                    <a:lnTo>
                      <a:pt x="14" y="15"/>
                    </a:lnTo>
                    <a:lnTo>
                      <a:pt x="14" y="13"/>
                    </a:lnTo>
                    <a:lnTo>
                      <a:pt x="16" y="13"/>
                    </a:lnTo>
                    <a:lnTo>
                      <a:pt x="12" y="9"/>
                    </a:lnTo>
                    <a:lnTo>
                      <a:pt x="8" y="7"/>
                    </a:lnTo>
                    <a:lnTo>
                      <a:pt x="10" y="5"/>
                    </a:lnTo>
                    <a:lnTo>
                      <a:pt x="6" y="3"/>
                    </a:lnTo>
                    <a:lnTo>
                      <a:pt x="4" y="0"/>
                    </a:lnTo>
                  </a:path>
                </a:pathLst>
              </a:custGeom>
              <a:solidFill>
                <a:schemeClr val="tx2"/>
              </a:solidFill>
              <a:ln w="3175">
                <a:solidFill>
                  <a:schemeClr val="bg1"/>
                </a:solidFill>
                <a:round/>
                <a:headEnd/>
                <a:tailEnd/>
              </a:ln>
            </p:spPr>
            <p:txBody>
              <a:bodyPr/>
              <a:lstStyle/>
              <a:p>
                <a:endParaRPr lang="fr-FR" dirty="0"/>
              </a:p>
            </p:txBody>
          </p:sp>
          <p:sp>
            <p:nvSpPr>
              <p:cNvPr id="60498" name="Freeform 883"/>
              <p:cNvSpPr>
                <a:spLocks/>
              </p:cNvSpPr>
              <p:nvPr/>
            </p:nvSpPr>
            <p:spPr bwMode="auto">
              <a:xfrm>
                <a:off x="1294" y="1230"/>
                <a:ext cx="64" cy="59"/>
              </a:xfrm>
              <a:custGeom>
                <a:avLst/>
                <a:gdLst>
                  <a:gd name="T0" fmla="*/ 36 w 64"/>
                  <a:gd name="T1" fmla="*/ 10 h 59"/>
                  <a:gd name="T2" fmla="*/ 32 w 64"/>
                  <a:gd name="T3" fmla="*/ 10 h 59"/>
                  <a:gd name="T4" fmla="*/ 32 w 64"/>
                  <a:gd name="T5" fmla="*/ 4 h 59"/>
                  <a:gd name="T6" fmla="*/ 28 w 64"/>
                  <a:gd name="T7" fmla="*/ 2 h 59"/>
                  <a:gd name="T8" fmla="*/ 22 w 64"/>
                  <a:gd name="T9" fmla="*/ 0 h 59"/>
                  <a:gd name="T10" fmla="*/ 20 w 64"/>
                  <a:gd name="T11" fmla="*/ 6 h 59"/>
                  <a:gd name="T12" fmla="*/ 18 w 64"/>
                  <a:gd name="T13" fmla="*/ 14 h 59"/>
                  <a:gd name="T14" fmla="*/ 18 w 64"/>
                  <a:gd name="T15" fmla="*/ 14 h 59"/>
                  <a:gd name="T16" fmla="*/ 14 w 64"/>
                  <a:gd name="T17" fmla="*/ 16 h 59"/>
                  <a:gd name="T18" fmla="*/ 14 w 64"/>
                  <a:gd name="T19" fmla="*/ 24 h 59"/>
                  <a:gd name="T20" fmla="*/ 12 w 64"/>
                  <a:gd name="T21" fmla="*/ 29 h 59"/>
                  <a:gd name="T22" fmla="*/ 6 w 64"/>
                  <a:gd name="T23" fmla="*/ 31 h 59"/>
                  <a:gd name="T24" fmla="*/ 0 w 64"/>
                  <a:gd name="T25" fmla="*/ 33 h 59"/>
                  <a:gd name="T26" fmla="*/ 0 w 64"/>
                  <a:gd name="T27" fmla="*/ 41 h 59"/>
                  <a:gd name="T28" fmla="*/ 4 w 64"/>
                  <a:gd name="T29" fmla="*/ 45 h 59"/>
                  <a:gd name="T30" fmla="*/ 6 w 64"/>
                  <a:gd name="T31" fmla="*/ 41 h 59"/>
                  <a:gd name="T32" fmla="*/ 10 w 64"/>
                  <a:gd name="T33" fmla="*/ 43 h 59"/>
                  <a:gd name="T34" fmla="*/ 14 w 64"/>
                  <a:gd name="T35" fmla="*/ 45 h 59"/>
                  <a:gd name="T36" fmla="*/ 16 w 64"/>
                  <a:gd name="T37" fmla="*/ 45 h 59"/>
                  <a:gd name="T38" fmla="*/ 18 w 64"/>
                  <a:gd name="T39" fmla="*/ 49 h 59"/>
                  <a:gd name="T40" fmla="*/ 24 w 64"/>
                  <a:gd name="T41" fmla="*/ 49 h 59"/>
                  <a:gd name="T42" fmla="*/ 30 w 64"/>
                  <a:gd name="T43" fmla="*/ 55 h 59"/>
                  <a:gd name="T44" fmla="*/ 36 w 64"/>
                  <a:gd name="T45" fmla="*/ 57 h 59"/>
                  <a:gd name="T46" fmla="*/ 44 w 64"/>
                  <a:gd name="T47" fmla="*/ 59 h 59"/>
                  <a:gd name="T48" fmla="*/ 50 w 64"/>
                  <a:gd name="T49" fmla="*/ 53 h 59"/>
                  <a:gd name="T50" fmla="*/ 56 w 64"/>
                  <a:gd name="T51" fmla="*/ 47 h 59"/>
                  <a:gd name="T52" fmla="*/ 58 w 64"/>
                  <a:gd name="T53" fmla="*/ 49 h 59"/>
                  <a:gd name="T54" fmla="*/ 62 w 64"/>
                  <a:gd name="T55" fmla="*/ 47 h 59"/>
                  <a:gd name="T56" fmla="*/ 62 w 64"/>
                  <a:gd name="T57" fmla="*/ 43 h 59"/>
                  <a:gd name="T58" fmla="*/ 56 w 64"/>
                  <a:gd name="T59" fmla="*/ 41 h 59"/>
                  <a:gd name="T60" fmla="*/ 54 w 64"/>
                  <a:gd name="T61" fmla="*/ 35 h 59"/>
                  <a:gd name="T62" fmla="*/ 48 w 64"/>
                  <a:gd name="T63" fmla="*/ 27 h 59"/>
                  <a:gd name="T64" fmla="*/ 40 w 64"/>
                  <a:gd name="T65" fmla="*/ 16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59"/>
                  <a:gd name="T101" fmla="*/ 64 w 64"/>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59">
                    <a:moveTo>
                      <a:pt x="38" y="16"/>
                    </a:moveTo>
                    <a:lnTo>
                      <a:pt x="36" y="10"/>
                    </a:lnTo>
                    <a:lnTo>
                      <a:pt x="34" y="10"/>
                    </a:lnTo>
                    <a:lnTo>
                      <a:pt x="32" y="10"/>
                    </a:lnTo>
                    <a:lnTo>
                      <a:pt x="32" y="6"/>
                    </a:lnTo>
                    <a:lnTo>
                      <a:pt x="32" y="4"/>
                    </a:lnTo>
                    <a:lnTo>
                      <a:pt x="28" y="4"/>
                    </a:lnTo>
                    <a:lnTo>
                      <a:pt x="28" y="2"/>
                    </a:lnTo>
                    <a:lnTo>
                      <a:pt x="26" y="0"/>
                    </a:lnTo>
                    <a:lnTo>
                      <a:pt x="22" y="0"/>
                    </a:lnTo>
                    <a:lnTo>
                      <a:pt x="22" y="4"/>
                    </a:lnTo>
                    <a:lnTo>
                      <a:pt x="20" y="6"/>
                    </a:lnTo>
                    <a:lnTo>
                      <a:pt x="18" y="12"/>
                    </a:lnTo>
                    <a:lnTo>
                      <a:pt x="18" y="14"/>
                    </a:lnTo>
                    <a:lnTo>
                      <a:pt x="18" y="16"/>
                    </a:lnTo>
                    <a:lnTo>
                      <a:pt x="18" y="14"/>
                    </a:lnTo>
                    <a:lnTo>
                      <a:pt x="14" y="14"/>
                    </a:lnTo>
                    <a:lnTo>
                      <a:pt x="14" y="16"/>
                    </a:lnTo>
                    <a:lnTo>
                      <a:pt x="14" y="20"/>
                    </a:lnTo>
                    <a:lnTo>
                      <a:pt x="14" y="24"/>
                    </a:lnTo>
                    <a:lnTo>
                      <a:pt x="12" y="26"/>
                    </a:lnTo>
                    <a:lnTo>
                      <a:pt x="12" y="29"/>
                    </a:lnTo>
                    <a:lnTo>
                      <a:pt x="10" y="29"/>
                    </a:lnTo>
                    <a:lnTo>
                      <a:pt x="6" y="31"/>
                    </a:lnTo>
                    <a:lnTo>
                      <a:pt x="2" y="31"/>
                    </a:lnTo>
                    <a:lnTo>
                      <a:pt x="0" y="33"/>
                    </a:lnTo>
                    <a:lnTo>
                      <a:pt x="0" y="37"/>
                    </a:lnTo>
                    <a:lnTo>
                      <a:pt x="0" y="41"/>
                    </a:lnTo>
                    <a:lnTo>
                      <a:pt x="2" y="43"/>
                    </a:lnTo>
                    <a:lnTo>
                      <a:pt x="4" y="45"/>
                    </a:lnTo>
                    <a:lnTo>
                      <a:pt x="4" y="43"/>
                    </a:lnTo>
                    <a:lnTo>
                      <a:pt x="6" y="41"/>
                    </a:lnTo>
                    <a:lnTo>
                      <a:pt x="8" y="41"/>
                    </a:lnTo>
                    <a:lnTo>
                      <a:pt x="10" y="43"/>
                    </a:lnTo>
                    <a:lnTo>
                      <a:pt x="12" y="45"/>
                    </a:lnTo>
                    <a:lnTo>
                      <a:pt x="14" y="45"/>
                    </a:lnTo>
                    <a:lnTo>
                      <a:pt x="14" y="47"/>
                    </a:lnTo>
                    <a:lnTo>
                      <a:pt x="16" y="45"/>
                    </a:lnTo>
                    <a:lnTo>
                      <a:pt x="18" y="45"/>
                    </a:lnTo>
                    <a:lnTo>
                      <a:pt x="18" y="49"/>
                    </a:lnTo>
                    <a:lnTo>
                      <a:pt x="20" y="49"/>
                    </a:lnTo>
                    <a:lnTo>
                      <a:pt x="24" y="49"/>
                    </a:lnTo>
                    <a:lnTo>
                      <a:pt x="26" y="53"/>
                    </a:lnTo>
                    <a:lnTo>
                      <a:pt x="30" y="55"/>
                    </a:lnTo>
                    <a:lnTo>
                      <a:pt x="34" y="55"/>
                    </a:lnTo>
                    <a:lnTo>
                      <a:pt x="36" y="57"/>
                    </a:lnTo>
                    <a:lnTo>
                      <a:pt x="36" y="55"/>
                    </a:lnTo>
                    <a:lnTo>
                      <a:pt x="44" y="59"/>
                    </a:lnTo>
                    <a:lnTo>
                      <a:pt x="48" y="59"/>
                    </a:lnTo>
                    <a:lnTo>
                      <a:pt x="50" y="53"/>
                    </a:lnTo>
                    <a:lnTo>
                      <a:pt x="52" y="53"/>
                    </a:lnTo>
                    <a:lnTo>
                      <a:pt x="56" y="47"/>
                    </a:lnTo>
                    <a:lnTo>
                      <a:pt x="58" y="47"/>
                    </a:lnTo>
                    <a:lnTo>
                      <a:pt x="58" y="49"/>
                    </a:lnTo>
                    <a:lnTo>
                      <a:pt x="60" y="49"/>
                    </a:lnTo>
                    <a:lnTo>
                      <a:pt x="62" y="47"/>
                    </a:lnTo>
                    <a:lnTo>
                      <a:pt x="64" y="43"/>
                    </a:lnTo>
                    <a:lnTo>
                      <a:pt x="62" y="43"/>
                    </a:lnTo>
                    <a:lnTo>
                      <a:pt x="60" y="45"/>
                    </a:lnTo>
                    <a:lnTo>
                      <a:pt x="56" y="41"/>
                    </a:lnTo>
                    <a:lnTo>
                      <a:pt x="54" y="37"/>
                    </a:lnTo>
                    <a:lnTo>
                      <a:pt x="54" y="35"/>
                    </a:lnTo>
                    <a:lnTo>
                      <a:pt x="52" y="29"/>
                    </a:lnTo>
                    <a:lnTo>
                      <a:pt x="48" y="27"/>
                    </a:lnTo>
                    <a:lnTo>
                      <a:pt x="46" y="24"/>
                    </a:lnTo>
                    <a:lnTo>
                      <a:pt x="40" y="16"/>
                    </a:lnTo>
                    <a:lnTo>
                      <a:pt x="38" y="16"/>
                    </a:lnTo>
                    <a:close/>
                  </a:path>
                </a:pathLst>
              </a:custGeom>
              <a:solidFill>
                <a:schemeClr val="tx2"/>
              </a:solidFill>
              <a:ln w="3175">
                <a:solidFill>
                  <a:schemeClr val="bg1"/>
                </a:solidFill>
                <a:round/>
                <a:headEnd/>
                <a:tailEnd/>
              </a:ln>
            </p:spPr>
            <p:txBody>
              <a:bodyPr/>
              <a:lstStyle/>
              <a:p>
                <a:endParaRPr lang="fr-FR" dirty="0"/>
              </a:p>
            </p:txBody>
          </p:sp>
          <p:sp>
            <p:nvSpPr>
              <p:cNvPr id="60499" name="Freeform 884"/>
              <p:cNvSpPr>
                <a:spLocks/>
              </p:cNvSpPr>
              <p:nvPr/>
            </p:nvSpPr>
            <p:spPr bwMode="auto">
              <a:xfrm>
                <a:off x="1294" y="1230"/>
                <a:ext cx="64" cy="59"/>
              </a:xfrm>
              <a:custGeom>
                <a:avLst/>
                <a:gdLst>
                  <a:gd name="T0" fmla="*/ 36 w 64"/>
                  <a:gd name="T1" fmla="*/ 10 h 59"/>
                  <a:gd name="T2" fmla="*/ 32 w 64"/>
                  <a:gd name="T3" fmla="*/ 10 h 59"/>
                  <a:gd name="T4" fmla="*/ 32 w 64"/>
                  <a:gd name="T5" fmla="*/ 4 h 59"/>
                  <a:gd name="T6" fmla="*/ 28 w 64"/>
                  <a:gd name="T7" fmla="*/ 2 h 59"/>
                  <a:gd name="T8" fmla="*/ 22 w 64"/>
                  <a:gd name="T9" fmla="*/ 0 h 59"/>
                  <a:gd name="T10" fmla="*/ 20 w 64"/>
                  <a:gd name="T11" fmla="*/ 6 h 59"/>
                  <a:gd name="T12" fmla="*/ 18 w 64"/>
                  <a:gd name="T13" fmla="*/ 14 h 59"/>
                  <a:gd name="T14" fmla="*/ 18 w 64"/>
                  <a:gd name="T15" fmla="*/ 14 h 59"/>
                  <a:gd name="T16" fmla="*/ 14 w 64"/>
                  <a:gd name="T17" fmla="*/ 16 h 59"/>
                  <a:gd name="T18" fmla="*/ 14 w 64"/>
                  <a:gd name="T19" fmla="*/ 24 h 59"/>
                  <a:gd name="T20" fmla="*/ 12 w 64"/>
                  <a:gd name="T21" fmla="*/ 29 h 59"/>
                  <a:gd name="T22" fmla="*/ 6 w 64"/>
                  <a:gd name="T23" fmla="*/ 31 h 59"/>
                  <a:gd name="T24" fmla="*/ 0 w 64"/>
                  <a:gd name="T25" fmla="*/ 33 h 59"/>
                  <a:gd name="T26" fmla="*/ 0 w 64"/>
                  <a:gd name="T27" fmla="*/ 41 h 59"/>
                  <a:gd name="T28" fmla="*/ 4 w 64"/>
                  <a:gd name="T29" fmla="*/ 45 h 59"/>
                  <a:gd name="T30" fmla="*/ 6 w 64"/>
                  <a:gd name="T31" fmla="*/ 41 h 59"/>
                  <a:gd name="T32" fmla="*/ 10 w 64"/>
                  <a:gd name="T33" fmla="*/ 43 h 59"/>
                  <a:gd name="T34" fmla="*/ 14 w 64"/>
                  <a:gd name="T35" fmla="*/ 45 h 59"/>
                  <a:gd name="T36" fmla="*/ 16 w 64"/>
                  <a:gd name="T37" fmla="*/ 45 h 59"/>
                  <a:gd name="T38" fmla="*/ 18 w 64"/>
                  <a:gd name="T39" fmla="*/ 49 h 59"/>
                  <a:gd name="T40" fmla="*/ 24 w 64"/>
                  <a:gd name="T41" fmla="*/ 49 h 59"/>
                  <a:gd name="T42" fmla="*/ 30 w 64"/>
                  <a:gd name="T43" fmla="*/ 55 h 59"/>
                  <a:gd name="T44" fmla="*/ 36 w 64"/>
                  <a:gd name="T45" fmla="*/ 57 h 59"/>
                  <a:gd name="T46" fmla="*/ 44 w 64"/>
                  <a:gd name="T47" fmla="*/ 59 h 59"/>
                  <a:gd name="T48" fmla="*/ 50 w 64"/>
                  <a:gd name="T49" fmla="*/ 53 h 59"/>
                  <a:gd name="T50" fmla="*/ 56 w 64"/>
                  <a:gd name="T51" fmla="*/ 47 h 59"/>
                  <a:gd name="T52" fmla="*/ 58 w 64"/>
                  <a:gd name="T53" fmla="*/ 49 h 59"/>
                  <a:gd name="T54" fmla="*/ 62 w 64"/>
                  <a:gd name="T55" fmla="*/ 47 h 59"/>
                  <a:gd name="T56" fmla="*/ 62 w 64"/>
                  <a:gd name="T57" fmla="*/ 43 h 59"/>
                  <a:gd name="T58" fmla="*/ 56 w 64"/>
                  <a:gd name="T59" fmla="*/ 41 h 59"/>
                  <a:gd name="T60" fmla="*/ 54 w 64"/>
                  <a:gd name="T61" fmla="*/ 35 h 59"/>
                  <a:gd name="T62" fmla="*/ 48 w 64"/>
                  <a:gd name="T63" fmla="*/ 27 h 59"/>
                  <a:gd name="T64" fmla="*/ 40 w 64"/>
                  <a:gd name="T65" fmla="*/ 16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59"/>
                  <a:gd name="T101" fmla="*/ 64 w 64"/>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59">
                    <a:moveTo>
                      <a:pt x="38" y="16"/>
                    </a:moveTo>
                    <a:lnTo>
                      <a:pt x="36" y="10"/>
                    </a:lnTo>
                    <a:lnTo>
                      <a:pt x="34" y="10"/>
                    </a:lnTo>
                    <a:lnTo>
                      <a:pt x="32" y="10"/>
                    </a:lnTo>
                    <a:lnTo>
                      <a:pt x="32" y="6"/>
                    </a:lnTo>
                    <a:lnTo>
                      <a:pt x="32" y="4"/>
                    </a:lnTo>
                    <a:lnTo>
                      <a:pt x="28" y="4"/>
                    </a:lnTo>
                    <a:lnTo>
                      <a:pt x="28" y="2"/>
                    </a:lnTo>
                    <a:lnTo>
                      <a:pt x="26" y="0"/>
                    </a:lnTo>
                    <a:lnTo>
                      <a:pt x="22" y="0"/>
                    </a:lnTo>
                    <a:lnTo>
                      <a:pt x="22" y="4"/>
                    </a:lnTo>
                    <a:lnTo>
                      <a:pt x="20" y="6"/>
                    </a:lnTo>
                    <a:lnTo>
                      <a:pt x="18" y="12"/>
                    </a:lnTo>
                    <a:lnTo>
                      <a:pt x="18" y="14"/>
                    </a:lnTo>
                    <a:lnTo>
                      <a:pt x="18" y="16"/>
                    </a:lnTo>
                    <a:lnTo>
                      <a:pt x="18" y="14"/>
                    </a:lnTo>
                    <a:lnTo>
                      <a:pt x="14" y="14"/>
                    </a:lnTo>
                    <a:lnTo>
                      <a:pt x="14" y="16"/>
                    </a:lnTo>
                    <a:lnTo>
                      <a:pt x="14" y="20"/>
                    </a:lnTo>
                    <a:lnTo>
                      <a:pt x="14" y="24"/>
                    </a:lnTo>
                    <a:lnTo>
                      <a:pt x="12" y="26"/>
                    </a:lnTo>
                    <a:lnTo>
                      <a:pt x="12" y="29"/>
                    </a:lnTo>
                    <a:lnTo>
                      <a:pt x="10" y="29"/>
                    </a:lnTo>
                    <a:lnTo>
                      <a:pt x="6" y="31"/>
                    </a:lnTo>
                    <a:lnTo>
                      <a:pt x="2" y="31"/>
                    </a:lnTo>
                    <a:lnTo>
                      <a:pt x="0" y="33"/>
                    </a:lnTo>
                    <a:lnTo>
                      <a:pt x="0" y="37"/>
                    </a:lnTo>
                    <a:lnTo>
                      <a:pt x="0" y="41"/>
                    </a:lnTo>
                    <a:lnTo>
                      <a:pt x="2" y="43"/>
                    </a:lnTo>
                    <a:lnTo>
                      <a:pt x="4" y="45"/>
                    </a:lnTo>
                    <a:lnTo>
                      <a:pt x="4" y="43"/>
                    </a:lnTo>
                    <a:lnTo>
                      <a:pt x="6" y="41"/>
                    </a:lnTo>
                    <a:lnTo>
                      <a:pt x="8" y="41"/>
                    </a:lnTo>
                    <a:lnTo>
                      <a:pt x="10" y="43"/>
                    </a:lnTo>
                    <a:lnTo>
                      <a:pt x="12" y="45"/>
                    </a:lnTo>
                    <a:lnTo>
                      <a:pt x="14" y="45"/>
                    </a:lnTo>
                    <a:lnTo>
                      <a:pt x="14" y="47"/>
                    </a:lnTo>
                    <a:lnTo>
                      <a:pt x="16" y="45"/>
                    </a:lnTo>
                    <a:lnTo>
                      <a:pt x="18" y="45"/>
                    </a:lnTo>
                    <a:lnTo>
                      <a:pt x="18" y="49"/>
                    </a:lnTo>
                    <a:lnTo>
                      <a:pt x="20" y="49"/>
                    </a:lnTo>
                    <a:lnTo>
                      <a:pt x="24" y="49"/>
                    </a:lnTo>
                    <a:lnTo>
                      <a:pt x="26" y="53"/>
                    </a:lnTo>
                    <a:lnTo>
                      <a:pt x="30" y="55"/>
                    </a:lnTo>
                    <a:lnTo>
                      <a:pt x="34" y="55"/>
                    </a:lnTo>
                    <a:lnTo>
                      <a:pt x="36" y="57"/>
                    </a:lnTo>
                    <a:lnTo>
                      <a:pt x="36" y="55"/>
                    </a:lnTo>
                    <a:lnTo>
                      <a:pt x="44" y="59"/>
                    </a:lnTo>
                    <a:lnTo>
                      <a:pt x="48" y="59"/>
                    </a:lnTo>
                    <a:lnTo>
                      <a:pt x="50" y="53"/>
                    </a:lnTo>
                    <a:lnTo>
                      <a:pt x="52" y="53"/>
                    </a:lnTo>
                    <a:lnTo>
                      <a:pt x="56" y="47"/>
                    </a:lnTo>
                    <a:lnTo>
                      <a:pt x="58" y="47"/>
                    </a:lnTo>
                    <a:lnTo>
                      <a:pt x="58" y="49"/>
                    </a:lnTo>
                    <a:lnTo>
                      <a:pt x="60" y="49"/>
                    </a:lnTo>
                    <a:lnTo>
                      <a:pt x="62" y="47"/>
                    </a:lnTo>
                    <a:lnTo>
                      <a:pt x="64" y="43"/>
                    </a:lnTo>
                    <a:lnTo>
                      <a:pt x="62" y="43"/>
                    </a:lnTo>
                    <a:lnTo>
                      <a:pt x="60" y="45"/>
                    </a:lnTo>
                    <a:lnTo>
                      <a:pt x="56" y="41"/>
                    </a:lnTo>
                    <a:lnTo>
                      <a:pt x="54" y="37"/>
                    </a:lnTo>
                    <a:lnTo>
                      <a:pt x="54" y="35"/>
                    </a:lnTo>
                    <a:lnTo>
                      <a:pt x="52" y="29"/>
                    </a:lnTo>
                    <a:lnTo>
                      <a:pt x="48" y="27"/>
                    </a:lnTo>
                    <a:lnTo>
                      <a:pt x="46" y="24"/>
                    </a:lnTo>
                    <a:lnTo>
                      <a:pt x="40" y="16"/>
                    </a:lnTo>
                  </a:path>
                </a:pathLst>
              </a:custGeom>
              <a:solidFill>
                <a:schemeClr val="tx2"/>
              </a:solidFill>
              <a:ln w="3175">
                <a:solidFill>
                  <a:schemeClr val="bg1"/>
                </a:solidFill>
                <a:round/>
                <a:headEnd/>
                <a:tailEnd/>
              </a:ln>
            </p:spPr>
            <p:txBody>
              <a:bodyPr/>
              <a:lstStyle/>
              <a:p>
                <a:endParaRPr lang="fr-FR" dirty="0"/>
              </a:p>
            </p:txBody>
          </p:sp>
          <p:sp>
            <p:nvSpPr>
              <p:cNvPr id="60500" name="Freeform 885"/>
              <p:cNvSpPr>
                <a:spLocks/>
              </p:cNvSpPr>
              <p:nvPr/>
            </p:nvSpPr>
            <p:spPr bwMode="auto">
              <a:xfrm>
                <a:off x="1554" y="1768"/>
                <a:ext cx="20" cy="11"/>
              </a:xfrm>
              <a:custGeom>
                <a:avLst/>
                <a:gdLst>
                  <a:gd name="T0" fmla="*/ 2 w 20"/>
                  <a:gd name="T1" fmla="*/ 2 h 11"/>
                  <a:gd name="T2" fmla="*/ 8 w 20"/>
                  <a:gd name="T3" fmla="*/ 0 h 11"/>
                  <a:gd name="T4" fmla="*/ 12 w 20"/>
                  <a:gd name="T5" fmla="*/ 2 h 11"/>
                  <a:gd name="T6" fmla="*/ 14 w 20"/>
                  <a:gd name="T7" fmla="*/ 2 h 11"/>
                  <a:gd name="T8" fmla="*/ 16 w 20"/>
                  <a:gd name="T9" fmla="*/ 4 h 11"/>
                  <a:gd name="T10" fmla="*/ 18 w 20"/>
                  <a:gd name="T11" fmla="*/ 5 h 11"/>
                  <a:gd name="T12" fmla="*/ 18 w 20"/>
                  <a:gd name="T13" fmla="*/ 7 h 11"/>
                  <a:gd name="T14" fmla="*/ 20 w 20"/>
                  <a:gd name="T15" fmla="*/ 11 h 11"/>
                  <a:gd name="T16" fmla="*/ 16 w 20"/>
                  <a:gd name="T17" fmla="*/ 11 h 11"/>
                  <a:gd name="T18" fmla="*/ 14 w 20"/>
                  <a:gd name="T19" fmla="*/ 11 h 11"/>
                  <a:gd name="T20" fmla="*/ 8 w 20"/>
                  <a:gd name="T21" fmla="*/ 5 h 11"/>
                  <a:gd name="T22" fmla="*/ 4 w 20"/>
                  <a:gd name="T23" fmla="*/ 5 h 11"/>
                  <a:gd name="T24" fmla="*/ 0 w 20"/>
                  <a:gd name="T25" fmla="*/ 4 h 11"/>
                  <a:gd name="T26" fmla="*/ 0 w 20"/>
                  <a:gd name="T27" fmla="*/ 2 h 11"/>
                  <a:gd name="T28" fmla="*/ 2 w 20"/>
                  <a:gd name="T29" fmla="*/ 2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1"/>
                  <a:gd name="T47" fmla="*/ 20 w 2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1">
                    <a:moveTo>
                      <a:pt x="2" y="2"/>
                    </a:moveTo>
                    <a:lnTo>
                      <a:pt x="8" y="0"/>
                    </a:lnTo>
                    <a:lnTo>
                      <a:pt x="12" y="2"/>
                    </a:lnTo>
                    <a:lnTo>
                      <a:pt x="14" y="2"/>
                    </a:lnTo>
                    <a:lnTo>
                      <a:pt x="16" y="4"/>
                    </a:lnTo>
                    <a:lnTo>
                      <a:pt x="18" y="5"/>
                    </a:lnTo>
                    <a:lnTo>
                      <a:pt x="18" y="7"/>
                    </a:lnTo>
                    <a:lnTo>
                      <a:pt x="20" y="11"/>
                    </a:lnTo>
                    <a:lnTo>
                      <a:pt x="16" y="11"/>
                    </a:lnTo>
                    <a:lnTo>
                      <a:pt x="14" y="11"/>
                    </a:lnTo>
                    <a:lnTo>
                      <a:pt x="8" y="5"/>
                    </a:lnTo>
                    <a:lnTo>
                      <a:pt x="4" y="5"/>
                    </a:lnTo>
                    <a:lnTo>
                      <a:pt x="0" y="4"/>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0501" name="Freeform 886"/>
              <p:cNvSpPr>
                <a:spLocks/>
              </p:cNvSpPr>
              <p:nvPr/>
            </p:nvSpPr>
            <p:spPr bwMode="auto">
              <a:xfrm>
                <a:off x="1554" y="1768"/>
                <a:ext cx="20" cy="11"/>
              </a:xfrm>
              <a:custGeom>
                <a:avLst/>
                <a:gdLst>
                  <a:gd name="T0" fmla="*/ 2 w 20"/>
                  <a:gd name="T1" fmla="*/ 2 h 11"/>
                  <a:gd name="T2" fmla="*/ 8 w 20"/>
                  <a:gd name="T3" fmla="*/ 0 h 11"/>
                  <a:gd name="T4" fmla="*/ 12 w 20"/>
                  <a:gd name="T5" fmla="*/ 2 h 11"/>
                  <a:gd name="T6" fmla="*/ 14 w 20"/>
                  <a:gd name="T7" fmla="*/ 2 h 11"/>
                  <a:gd name="T8" fmla="*/ 16 w 20"/>
                  <a:gd name="T9" fmla="*/ 4 h 11"/>
                  <a:gd name="T10" fmla="*/ 18 w 20"/>
                  <a:gd name="T11" fmla="*/ 5 h 11"/>
                  <a:gd name="T12" fmla="*/ 18 w 20"/>
                  <a:gd name="T13" fmla="*/ 7 h 11"/>
                  <a:gd name="T14" fmla="*/ 20 w 20"/>
                  <a:gd name="T15" fmla="*/ 11 h 11"/>
                  <a:gd name="T16" fmla="*/ 16 w 20"/>
                  <a:gd name="T17" fmla="*/ 11 h 11"/>
                  <a:gd name="T18" fmla="*/ 14 w 20"/>
                  <a:gd name="T19" fmla="*/ 11 h 11"/>
                  <a:gd name="T20" fmla="*/ 8 w 20"/>
                  <a:gd name="T21" fmla="*/ 5 h 11"/>
                  <a:gd name="T22" fmla="*/ 4 w 20"/>
                  <a:gd name="T23" fmla="*/ 5 h 11"/>
                  <a:gd name="T24" fmla="*/ 0 w 20"/>
                  <a:gd name="T25" fmla="*/ 4 h 11"/>
                  <a:gd name="T26" fmla="*/ 0 w 20"/>
                  <a:gd name="T27" fmla="*/ 2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1"/>
                  <a:gd name="T44" fmla="*/ 20 w 20"/>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1">
                    <a:moveTo>
                      <a:pt x="2" y="2"/>
                    </a:moveTo>
                    <a:lnTo>
                      <a:pt x="8" y="0"/>
                    </a:lnTo>
                    <a:lnTo>
                      <a:pt x="12" y="2"/>
                    </a:lnTo>
                    <a:lnTo>
                      <a:pt x="14" y="2"/>
                    </a:lnTo>
                    <a:lnTo>
                      <a:pt x="16" y="4"/>
                    </a:lnTo>
                    <a:lnTo>
                      <a:pt x="18" y="5"/>
                    </a:lnTo>
                    <a:lnTo>
                      <a:pt x="18" y="7"/>
                    </a:lnTo>
                    <a:lnTo>
                      <a:pt x="20" y="11"/>
                    </a:lnTo>
                    <a:lnTo>
                      <a:pt x="16" y="11"/>
                    </a:lnTo>
                    <a:lnTo>
                      <a:pt x="14" y="11"/>
                    </a:lnTo>
                    <a:lnTo>
                      <a:pt x="8" y="5"/>
                    </a:lnTo>
                    <a:lnTo>
                      <a:pt x="4" y="5"/>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60502" name="Freeform 887"/>
              <p:cNvSpPr>
                <a:spLocks/>
              </p:cNvSpPr>
              <p:nvPr/>
            </p:nvSpPr>
            <p:spPr bwMode="auto">
              <a:xfrm>
                <a:off x="896" y="999"/>
                <a:ext cx="160" cy="177"/>
              </a:xfrm>
              <a:custGeom>
                <a:avLst/>
                <a:gdLst>
                  <a:gd name="T0" fmla="*/ 30 w 160"/>
                  <a:gd name="T1" fmla="*/ 35 h 177"/>
                  <a:gd name="T2" fmla="*/ 24 w 160"/>
                  <a:gd name="T3" fmla="*/ 55 h 177"/>
                  <a:gd name="T4" fmla="*/ 22 w 160"/>
                  <a:gd name="T5" fmla="*/ 61 h 177"/>
                  <a:gd name="T6" fmla="*/ 18 w 160"/>
                  <a:gd name="T7" fmla="*/ 71 h 177"/>
                  <a:gd name="T8" fmla="*/ 16 w 160"/>
                  <a:gd name="T9" fmla="*/ 79 h 177"/>
                  <a:gd name="T10" fmla="*/ 20 w 160"/>
                  <a:gd name="T11" fmla="*/ 83 h 177"/>
                  <a:gd name="T12" fmla="*/ 12 w 160"/>
                  <a:gd name="T13" fmla="*/ 87 h 177"/>
                  <a:gd name="T14" fmla="*/ 14 w 160"/>
                  <a:gd name="T15" fmla="*/ 93 h 177"/>
                  <a:gd name="T16" fmla="*/ 12 w 160"/>
                  <a:gd name="T17" fmla="*/ 103 h 177"/>
                  <a:gd name="T18" fmla="*/ 12 w 160"/>
                  <a:gd name="T19" fmla="*/ 105 h 177"/>
                  <a:gd name="T20" fmla="*/ 12 w 160"/>
                  <a:gd name="T21" fmla="*/ 111 h 177"/>
                  <a:gd name="T22" fmla="*/ 8 w 160"/>
                  <a:gd name="T23" fmla="*/ 117 h 177"/>
                  <a:gd name="T24" fmla="*/ 8 w 160"/>
                  <a:gd name="T25" fmla="*/ 121 h 177"/>
                  <a:gd name="T26" fmla="*/ 4 w 160"/>
                  <a:gd name="T27" fmla="*/ 125 h 177"/>
                  <a:gd name="T28" fmla="*/ 2 w 160"/>
                  <a:gd name="T29" fmla="*/ 135 h 177"/>
                  <a:gd name="T30" fmla="*/ 8 w 160"/>
                  <a:gd name="T31" fmla="*/ 135 h 177"/>
                  <a:gd name="T32" fmla="*/ 12 w 160"/>
                  <a:gd name="T33" fmla="*/ 137 h 177"/>
                  <a:gd name="T34" fmla="*/ 18 w 160"/>
                  <a:gd name="T35" fmla="*/ 139 h 177"/>
                  <a:gd name="T36" fmla="*/ 28 w 160"/>
                  <a:gd name="T37" fmla="*/ 147 h 177"/>
                  <a:gd name="T38" fmla="*/ 34 w 160"/>
                  <a:gd name="T39" fmla="*/ 159 h 177"/>
                  <a:gd name="T40" fmla="*/ 44 w 160"/>
                  <a:gd name="T41" fmla="*/ 175 h 177"/>
                  <a:gd name="T42" fmla="*/ 62 w 160"/>
                  <a:gd name="T43" fmla="*/ 161 h 177"/>
                  <a:gd name="T44" fmla="*/ 66 w 160"/>
                  <a:gd name="T45" fmla="*/ 161 h 177"/>
                  <a:gd name="T46" fmla="*/ 72 w 160"/>
                  <a:gd name="T47" fmla="*/ 163 h 177"/>
                  <a:gd name="T48" fmla="*/ 74 w 160"/>
                  <a:gd name="T49" fmla="*/ 159 h 177"/>
                  <a:gd name="T50" fmla="*/ 82 w 160"/>
                  <a:gd name="T51" fmla="*/ 151 h 177"/>
                  <a:gd name="T52" fmla="*/ 82 w 160"/>
                  <a:gd name="T53" fmla="*/ 145 h 177"/>
                  <a:gd name="T54" fmla="*/ 86 w 160"/>
                  <a:gd name="T55" fmla="*/ 127 h 177"/>
                  <a:gd name="T56" fmla="*/ 92 w 160"/>
                  <a:gd name="T57" fmla="*/ 121 h 177"/>
                  <a:gd name="T58" fmla="*/ 102 w 160"/>
                  <a:gd name="T59" fmla="*/ 103 h 177"/>
                  <a:gd name="T60" fmla="*/ 158 w 160"/>
                  <a:gd name="T61" fmla="*/ 53 h 177"/>
                  <a:gd name="T62" fmla="*/ 134 w 160"/>
                  <a:gd name="T63" fmla="*/ 25 h 177"/>
                  <a:gd name="T64" fmla="*/ 116 w 160"/>
                  <a:gd name="T65" fmla="*/ 15 h 177"/>
                  <a:gd name="T66" fmla="*/ 106 w 160"/>
                  <a:gd name="T67" fmla="*/ 25 h 177"/>
                  <a:gd name="T68" fmla="*/ 102 w 160"/>
                  <a:gd name="T69" fmla="*/ 31 h 177"/>
                  <a:gd name="T70" fmla="*/ 102 w 160"/>
                  <a:gd name="T71" fmla="*/ 19 h 177"/>
                  <a:gd name="T72" fmla="*/ 94 w 160"/>
                  <a:gd name="T73" fmla="*/ 23 h 177"/>
                  <a:gd name="T74" fmla="*/ 94 w 160"/>
                  <a:gd name="T75" fmla="*/ 19 h 177"/>
                  <a:gd name="T76" fmla="*/ 68 w 160"/>
                  <a:gd name="T77" fmla="*/ 0 h 177"/>
                  <a:gd name="T78" fmla="*/ 58 w 160"/>
                  <a:gd name="T79" fmla="*/ 1 h 177"/>
                  <a:gd name="T80" fmla="*/ 44 w 160"/>
                  <a:gd name="T81" fmla="*/ 5 h 177"/>
                  <a:gd name="T82" fmla="*/ 42 w 160"/>
                  <a:gd name="T83" fmla="*/ 7 h 177"/>
                  <a:gd name="T84" fmla="*/ 38 w 160"/>
                  <a:gd name="T85" fmla="*/ 7 h 177"/>
                  <a:gd name="T86" fmla="*/ 34 w 160"/>
                  <a:gd name="T87" fmla="*/ 5 h 177"/>
                  <a:gd name="T88" fmla="*/ 28 w 160"/>
                  <a:gd name="T89" fmla="*/ 7 h 177"/>
                  <a:gd name="T90" fmla="*/ 22 w 160"/>
                  <a:gd name="T91" fmla="*/ 15 h 177"/>
                  <a:gd name="T92" fmla="*/ 24 w 160"/>
                  <a:gd name="T93" fmla="*/ 23 h 1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
                  <a:gd name="T142" fmla="*/ 0 h 177"/>
                  <a:gd name="T143" fmla="*/ 160 w 160"/>
                  <a:gd name="T144" fmla="*/ 177 h 1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 h="177">
                    <a:moveTo>
                      <a:pt x="26" y="31"/>
                    </a:moveTo>
                    <a:lnTo>
                      <a:pt x="28" y="33"/>
                    </a:lnTo>
                    <a:lnTo>
                      <a:pt x="30" y="35"/>
                    </a:lnTo>
                    <a:lnTo>
                      <a:pt x="32" y="39"/>
                    </a:lnTo>
                    <a:lnTo>
                      <a:pt x="26" y="53"/>
                    </a:lnTo>
                    <a:lnTo>
                      <a:pt x="24" y="55"/>
                    </a:lnTo>
                    <a:lnTo>
                      <a:pt x="24" y="57"/>
                    </a:lnTo>
                    <a:lnTo>
                      <a:pt x="22" y="59"/>
                    </a:lnTo>
                    <a:lnTo>
                      <a:pt x="22" y="61"/>
                    </a:lnTo>
                    <a:lnTo>
                      <a:pt x="20" y="65"/>
                    </a:lnTo>
                    <a:lnTo>
                      <a:pt x="20" y="67"/>
                    </a:lnTo>
                    <a:lnTo>
                      <a:pt x="18" y="71"/>
                    </a:lnTo>
                    <a:lnTo>
                      <a:pt x="18" y="73"/>
                    </a:lnTo>
                    <a:lnTo>
                      <a:pt x="16" y="77"/>
                    </a:lnTo>
                    <a:lnTo>
                      <a:pt x="16" y="79"/>
                    </a:lnTo>
                    <a:lnTo>
                      <a:pt x="18" y="79"/>
                    </a:lnTo>
                    <a:lnTo>
                      <a:pt x="18" y="81"/>
                    </a:lnTo>
                    <a:lnTo>
                      <a:pt x="20" y="83"/>
                    </a:lnTo>
                    <a:lnTo>
                      <a:pt x="20" y="85"/>
                    </a:lnTo>
                    <a:lnTo>
                      <a:pt x="14" y="89"/>
                    </a:lnTo>
                    <a:lnTo>
                      <a:pt x="12" y="87"/>
                    </a:lnTo>
                    <a:lnTo>
                      <a:pt x="12" y="89"/>
                    </a:lnTo>
                    <a:lnTo>
                      <a:pt x="12" y="91"/>
                    </a:lnTo>
                    <a:lnTo>
                      <a:pt x="14" y="93"/>
                    </a:lnTo>
                    <a:lnTo>
                      <a:pt x="14" y="95"/>
                    </a:lnTo>
                    <a:lnTo>
                      <a:pt x="14" y="97"/>
                    </a:lnTo>
                    <a:lnTo>
                      <a:pt x="12" y="103"/>
                    </a:lnTo>
                    <a:lnTo>
                      <a:pt x="14" y="101"/>
                    </a:lnTo>
                    <a:lnTo>
                      <a:pt x="14" y="105"/>
                    </a:lnTo>
                    <a:lnTo>
                      <a:pt x="12" y="105"/>
                    </a:lnTo>
                    <a:lnTo>
                      <a:pt x="10" y="107"/>
                    </a:lnTo>
                    <a:lnTo>
                      <a:pt x="12" y="109"/>
                    </a:lnTo>
                    <a:lnTo>
                      <a:pt x="12" y="111"/>
                    </a:lnTo>
                    <a:lnTo>
                      <a:pt x="10" y="109"/>
                    </a:lnTo>
                    <a:lnTo>
                      <a:pt x="8" y="113"/>
                    </a:lnTo>
                    <a:lnTo>
                      <a:pt x="8" y="117"/>
                    </a:lnTo>
                    <a:lnTo>
                      <a:pt x="6" y="117"/>
                    </a:lnTo>
                    <a:lnTo>
                      <a:pt x="6" y="119"/>
                    </a:lnTo>
                    <a:lnTo>
                      <a:pt x="8" y="121"/>
                    </a:lnTo>
                    <a:lnTo>
                      <a:pt x="4" y="123"/>
                    </a:lnTo>
                    <a:lnTo>
                      <a:pt x="6" y="125"/>
                    </a:lnTo>
                    <a:lnTo>
                      <a:pt x="4" y="125"/>
                    </a:lnTo>
                    <a:lnTo>
                      <a:pt x="4" y="127"/>
                    </a:lnTo>
                    <a:lnTo>
                      <a:pt x="4" y="129"/>
                    </a:lnTo>
                    <a:lnTo>
                      <a:pt x="2" y="135"/>
                    </a:lnTo>
                    <a:lnTo>
                      <a:pt x="0" y="135"/>
                    </a:lnTo>
                    <a:lnTo>
                      <a:pt x="2" y="137"/>
                    </a:lnTo>
                    <a:lnTo>
                      <a:pt x="8" y="135"/>
                    </a:lnTo>
                    <a:lnTo>
                      <a:pt x="14" y="135"/>
                    </a:lnTo>
                    <a:lnTo>
                      <a:pt x="14" y="137"/>
                    </a:lnTo>
                    <a:lnTo>
                      <a:pt x="12" y="137"/>
                    </a:lnTo>
                    <a:lnTo>
                      <a:pt x="16" y="141"/>
                    </a:lnTo>
                    <a:lnTo>
                      <a:pt x="18" y="143"/>
                    </a:lnTo>
                    <a:lnTo>
                      <a:pt x="18" y="139"/>
                    </a:lnTo>
                    <a:lnTo>
                      <a:pt x="20" y="141"/>
                    </a:lnTo>
                    <a:lnTo>
                      <a:pt x="22" y="143"/>
                    </a:lnTo>
                    <a:lnTo>
                      <a:pt x="28" y="147"/>
                    </a:lnTo>
                    <a:lnTo>
                      <a:pt x="32" y="151"/>
                    </a:lnTo>
                    <a:lnTo>
                      <a:pt x="32" y="155"/>
                    </a:lnTo>
                    <a:lnTo>
                      <a:pt x="34" y="159"/>
                    </a:lnTo>
                    <a:lnTo>
                      <a:pt x="38" y="171"/>
                    </a:lnTo>
                    <a:lnTo>
                      <a:pt x="42" y="177"/>
                    </a:lnTo>
                    <a:lnTo>
                      <a:pt x="44" y="175"/>
                    </a:lnTo>
                    <a:lnTo>
                      <a:pt x="50" y="169"/>
                    </a:lnTo>
                    <a:lnTo>
                      <a:pt x="54" y="169"/>
                    </a:lnTo>
                    <a:lnTo>
                      <a:pt x="62" y="161"/>
                    </a:lnTo>
                    <a:lnTo>
                      <a:pt x="64" y="157"/>
                    </a:lnTo>
                    <a:lnTo>
                      <a:pt x="66" y="159"/>
                    </a:lnTo>
                    <a:lnTo>
                      <a:pt x="66" y="161"/>
                    </a:lnTo>
                    <a:lnTo>
                      <a:pt x="66" y="163"/>
                    </a:lnTo>
                    <a:lnTo>
                      <a:pt x="68" y="163"/>
                    </a:lnTo>
                    <a:lnTo>
                      <a:pt x="72" y="163"/>
                    </a:lnTo>
                    <a:lnTo>
                      <a:pt x="72" y="159"/>
                    </a:lnTo>
                    <a:lnTo>
                      <a:pt x="72" y="157"/>
                    </a:lnTo>
                    <a:lnTo>
                      <a:pt x="74" y="159"/>
                    </a:lnTo>
                    <a:lnTo>
                      <a:pt x="76" y="159"/>
                    </a:lnTo>
                    <a:lnTo>
                      <a:pt x="80" y="155"/>
                    </a:lnTo>
                    <a:lnTo>
                      <a:pt x="82" y="151"/>
                    </a:lnTo>
                    <a:lnTo>
                      <a:pt x="82" y="149"/>
                    </a:lnTo>
                    <a:lnTo>
                      <a:pt x="82" y="147"/>
                    </a:lnTo>
                    <a:lnTo>
                      <a:pt x="82" y="145"/>
                    </a:lnTo>
                    <a:lnTo>
                      <a:pt x="82" y="137"/>
                    </a:lnTo>
                    <a:lnTo>
                      <a:pt x="82" y="135"/>
                    </a:lnTo>
                    <a:lnTo>
                      <a:pt x="86" y="127"/>
                    </a:lnTo>
                    <a:lnTo>
                      <a:pt x="86" y="121"/>
                    </a:lnTo>
                    <a:lnTo>
                      <a:pt x="90" y="123"/>
                    </a:lnTo>
                    <a:lnTo>
                      <a:pt x="92" y="121"/>
                    </a:lnTo>
                    <a:lnTo>
                      <a:pt x="96" y="119"/>
                    </a:lnTo>
                    <a:lnTo>
                      <a:pt x="100" y="117"/>
                    </a:lnTo>
                    <a:lnTo>
                      <a:pt x="102" y="103"/>
                    </a:lnTo>
                    <a:lnTo>
                      <a:pt x="160" y="59"/>
                    </a:lnTo>
                    <a:lnTo>
                      <a:pt x="160" y="53"/>
                    </a:lnTo>
                    <a:lnTo>
                      <a:pt x="158" y="53"/>
                    </a:lnTo>
                    <a:lnTo>
                      <a:pt x="154" y="47"/>
                    </a:lnTo>
                    <a:lnTo>
                      <a:pt x="152" y="47"/>
                    </a:lnTo>
                    <a:lnTo>
                      <a:pt x="134" y="25"/>
                    </a:lnTo>
                    <a:lnTo>
                      <a:pt x="132" y="23"/>
                    </a:lnTo>
                    <a:lnTo>
                      <a:pt x="126" y="17"/>
                    </a:lnTo>
                    <a:lnTo>
                      <a:pt x="116" y="15"/>
                    </a:lnTo>
                    <a:lnTo>
                      <a:pt x="106" y="19"/>
                    </a:lnTo>
                    <a:lnTo>
                      <a:pt x="104" y="21"/>
                    </a:lnTo>
                    <a:lnTo>
                      <a:pt x="106" y="25"/>
                    </a:lnTo>
                    <a:lnTo>
                      <a:pt x="106" y="27"/>
                    </a:lnTo>
                    <a:lnTo>
                      <a:pt x="104" y="29"/>
                    </a:lnTo>
                    <a:lnTo>
                      <a:pt x="102" y="31"/>
                    </a:lnTo>
                    <a:lnTo>
                      <a:pt x="100" y="27"/>
                    </a:lnTo>
                    <a:lnTo>
                      <a:pt x="102" y="25"/>
                    </a:lnTo>
                    <a:lnTo>
                      <a:pt x="102" y="19"/>
                    </a:lnTo>
                    <a:lnTo>
                      <a:pt x="98" y="19"/>
                    </a:lnTo>
                    <a:lnTo>
                      <a:pt x="96" y="21"/>
                    </a:lnTo>
                    <a:lnTo>
                      <a:pt x="94" y="23"/>
                    </a:lnTo>
                    <a:lnTo>
                      <a:pt x="94" y="29"/>
                    </a:lnTo>
                    <a:lnTo>
                      <a:pt x="92" y="23"/>
                    </a:lnTo>
                    <a:lnTo>
                      <a:pt x="94" y="19"/>
                    </a:lnTo>
                    <a:lnTo>
                      <a:pt x="76" y="5"/>
                    </a:lnTo>
                    <a:lnTo>
                      <a:pt x="76" y="1"/>
                    </a:lnTo>
                    <a:lnTo>
                      <a:pt x="68" y="0"/>
                    </a:lnTo>
                    <a:lnTo>
                      <a:pt x="64" y="0"/>
                    </a:lnTo>
                    <a:lnTo>
                      <a:pt x="62" y="3"/>
                    </a:lnTo>
                    <a:lnTo>
                      <a:pt x="58" y="1"/>
                    </a:lnTo>
                    <a:lnTo>
                      <a:pt x="54" y="3"/>
                    </a:lnTo>
                    <a:lnTo>
                      <a:pt x="44" y="3"/>
                    </a:lnTo>
                    <a:lnTo>
                      <a:pt x="44" y="5"/>
                    </a:lnTo>
                    <a:lnTo>
                      <a:pt x="44" y="11"/>
                    </a:lnTo>
                    <a:lnTo>
                      <a:pt x="42" y="9"/>
                    </a:lnTo>
                    <a:lnTo>
                      <a:pt x="42" y="7"/>
                    </a:lnTo>
                    <a:lnTo>
                      <a:pt x="42" y="5"/>
                    </a:lnTo>
                    <a:lnTo>
                      <a:pt x="40" y="3"/>
                    </a:lnTo>
                    <a:lnTo>
                      <a:pt x="38" y="7"/>
                    </a:lnTo>
                    <a:lnTo>
                      <a:pt x="38" y="5"/>
                    </a:lnTo>
                    <a:lnTo>
                      <a:pt x="38" y="3"/>
                    </a:lnTo>
                    <a:lnTo>
                      <a:pt x="34" y="5"/>
                    </a:lnTo>
                    <a:lnTo>
                      <a:pt x="30" y="5"/>
                    </a:lnTo>
                    <a:lnTo>
                      <a:pt x="28" y="5"/>
                    </a:lnTo>
                    <a:lnTo>
                      <a:pt x="28" y="7"/>
                    </a:lnTo>
                    <a:lnTo>
                      <a:pt x="20" y="9"/>
                    </a:lnTo>
                    <a:lnTo>
                      <a:pt x="22" y="9"/>
                    </a:lnTo>
                    <a:lnTo>
                      <a:pt x="22" y="15"/>
                    </a:lnTo>
                    <a:lnTo>
                      <a:pt x="26" y="19"/>
                    </a:lnTo>
                    <a:lnTo>
                      <a:pt x="24" y="19"/>
                    </a:lnTo>
                    <a:lnTo>
                      <a:pt x="24" y="23"/>
                    </a:lnTo>
                    <a:lnTo>
                      <a:pt x="24" y="31"/>
                    </a:lnTo>
                    <a:lnTo>
                      <a:pt x="26" y="31"/>
                    </a:lnTo>
                    <a:close/>
                  </a:path>
                </a:pathLst>
              </a:custGeom>
              <a:solidFill>
                <a:schemeClr val="tx2"/>
              </a:solidFill>
              <a:ln w="3175">
                <a:solidFill>
                  <a:schemeClr val="bg1"/>
                </a:solidFill>
                <a:round/>
                <a:headEnd/>
                <a:tailEnd/>
              </a:ln>
            </p:spPr>
            <p:txBody>
              <a:bodyPr/>
              <a:lstStyle/>
              <a:p>
                <a:endParaRPr lang="fr-FR" dirty="0"/>
              </a:p>
            </p:txBody>
          </p:sp>
          <p:sp>
            <p:nvSpPr>
              <p:cNvPr id="60503" name="Freeform 888"/>
              <p:cNvSpPr>
                <a:spLocks/>
              </p:cNvSpPr>
              <p:nvPr/>
            </p:nvSpPr>
            <p:spPr bwMode="auto">
              <a:xfrm>
                <a:off x="896" y="999"/>
                <a:ext cx="160" cy="177"/>
              </a:xfrm>
              <a:custGeom>
                <a:avLst/>
                <a:gdLst>
                  <a:gd name="T0" fmla="*/ 30 w 160"/>
                  <a:gd name="T1" fmla="*/ 35 h 177"/>
                  <a:gd name="T2" fmla="*/ 24 w 160"/>
                  <a:gd name="T3" fmla="*/ 55 h 177"/>
                  <a:gd name="T4" fmla="*/ 22 w 160"/>
                  <a:gd name="T5" fmla="*/ 61 h 177"/>
                  <a:gd name="T6" fmla="*/ 18 w 160"/>
                  <a:gd name="T7" fmla="*/ 71 h 177"/>
                  <a:gd name="T8" fmla="*/ 16 w 160"/>
                  <a:gd name="T9" fmla="*/ 79 h 177"/>
                  <a:gd name="T10" fmla="*/ 20 w 160"/>
                  <a:gd name="T11" fmla="*/ 83 h 177"/>
                  <a:gd name="T12" fmla="*/ 12 w 160"/>
                  <a:gd name="T13" fmla="*/ 87 h 177"/>
                  <a:gd name="T14" fmla="*/ 14 w 160"/>
                  <a:gd name="T15" fmla="*/ 93 h 177"/>
                  <a:gd name="T16" fmla="*/ 12 w 160"/>
                  <a:gd name="T17" fmla="*/ 103 h 177"/>
                  <a:gd name="T18" fmla="*/ 12 w 160"/>
                  <a:gd name="T19" fmla="*/ 105 h 177"/>
                  <a:gd name="T20" fmla="*/ 12 w 160"/>
                  <a:gd name="T21" fmla="*/ 111 h 177"/>
                  <a:gd name="T22" fmla="*/ 8 w 160"/>
                  <a:gd name="T23" fmla="*/ 117 h 177"/>
                  <a:gd name="T24" fmla="*/ 8 w 160"/>
                  <a:gd name="T25" fmla="*/ 121 h 177"/>
                  <a:gd name="T26" fmla="*/ 4 w 160"/>
                  <a:gd name="T27" fmla="*/ 125 h 177"/>
                  <a:gd name="T28" fmla="*/ 2 w 160"/>
                  <a:gd name="T29" fmla="*/ 135 h 177"/>
                  <a:gd name="T30" fmla="*/ 8 w 160"/>
                  <a:gd name="T31" fmla="*/ 135 h 177"/>
                  <a:gd name="T32" fmla="*/ 12 w 160"/>
                  <a:gd name="T33" fmla="*/ 137 h 177"/>
                  <a:gd name="T34" fmla="*/ 18 w 160"/>
                  <a:gd name="T35" fmla="*/ 139 h 177"/>
                  <a:gd name="T36" fmla="*/ 28 w 160"/>
                  <a:gd name="T37" fmla="*/ 147 h 177"/>
                  <a:gd name="T38" fmla="*/ 34 w 160"/>
                  <a:gd name="T39" fmla="*/ 159 h 177"/>
                  <a:gd name="T40" fmla="*/ 44 w 160"/>
                  <a:gd name="T41" fmla="*/ 175 h 177"/>
                  <a:gd name="T42" fmla="*/ 62 w 160"/>
                  <a:gd name="T43" fmla="*/ 161 h 177"/>
                  <a:gd name="T44" fmla="*/ 66 w 160"/>
                  <a:gd name="T45" fmla="*/ 161 h 177"/>
                  <a:gd name="T46" fmla="*/ 72 w 160"/>
                  <a:gd name="T47" fmla="*/ 163 h 177"/>
                  <a:gd name="T48" fmla="*/ 74 w 160"/>
                  <a:gd name="T49" fmla="*/ 159 h 177"/>
                  <a:gd name="T50" fmla="*/ 82 w 160"/>
                  <a:gd name="T51" fmla="*/ 151 h 177"/>
                  <a:gd name="T52" fmla="*/ 82 w 160"/>
                  <a:gd name="T53" fmla="*/ 145 h 177"/>
                  <a:gd name="T54" fmla="*/ 86 w 160"/>
                  <a:gd name="T55" fmla="*/ 127 h 177"/>
                  <a:gd name="T56" fmla="*/ 92 w 160"/>
                  <a:gd name="T57" fmla="*/ 121 h 177"/>
                  <a:gd name="T58" fmla="*/ 102 w 160"/>
                  <a:gd name="T59" fmla="*/ 103 h 177"/>
                  <a:gd name="T60" fmla="*/ 158 w 160"/>
                  <a:gd name="T61" fmla="*/ 53 h 177"/>
                  <a:gd name="T62" fmla="*/ 134 w 160"/>
                  <a:gd name="T63" fmla="*/ 25 h 177"/>
                  <a:gd name="T64" fmla="*/ 116 w 160"/>
                  <a:gd name="T65" fmla="*/ 15 h 177"/>
                  <a:gd name="T66" fmla="*/ 106 w 160"/>
                  <a:gd name="T67" fmla="*/ 25 h 177"/>
                  <a:gd name="T68" fmla="*/ 102 w 160"/>
                  <a:gd name="T69" fmla="*/ 31 h 177"/>
                  <a:gd name="T70" fmla="*/ 102 w 160"/>
                  <a:gd name="T71" fmla="*/ 19 h 177"/>
                  <a:gd name="T72" fmla="*/ 94 w 160"/>
                  <a:gd name="T73" fmla="*/ 23 h 177"/>
                  <a:gd name="T74" fmla="*/ 94 w 160"/>
                  <a:gd name="T75" fmla="*/ 19 h 177"/>
                  <a:gd name="T76" fmla="*/ 68 w 160"/>
                  <a:gd name="T77" fmla="*/ 0 h 177"/>
                  <a:gd name="T78" fmla="*/ 58 w 160"/>
                  <a:gd name="T79" fmla="*/ 1 h 177"/>
                  <a:gd name="T80" fmla="*/ 44 w 160"/>
                  <a:gd name="T81" fmla="*/ 5 h 177"/>
                  <a:gd name="T82" fmla="*/ 42 w 160"/>
                  <a:gd name="T83" fmla="*/ 7 h 177"/>
                  <a:gd name="T84" fmla="*/ 38 w 160"/>
                  <a:gd name="T85" fmla="*/ 7 h 177"/>
                  <a:gd name="T86" fmla="*/ 34 w 160"/>
                  <a:gd name="T87" fmla="*/ 5 h 177"/>
                  <a:gd name="T88" fmla="*/ 28 w 160"/>
                  <a:gd name="T89" fmla="*/ 7 h 177"/>
                  <a:gd name="T90" fmla="*/ 22 w 160"/>
                  <a:gd name="T91" fmla="*/ 15 h 177"/>
                  <a:gd name="T92" fmla="*/ 24 w 160"/>
                  <a:gd name="T93" fmla="*/ 23 h 1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
                  <a:gd name="T142" fmla="*/ 0 h 177"/>
                  <a:gd name="T143" fmla="*/ 160 w 160"/>
                  <a:gd name="T144" fmla="*/ 177 h 1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 h="177">
                    <a:moveTo>
                      <a:pt x="26" y="31"/>
                    </a:moveTo>
                    <a:lnTo>
                      <a:pt x="28" y="33"/>
                    </a:lnTo>
                    <a:lnTo>
                      <a:pt x="30" y="35"/>
                    </a:lnTo>
                    <a:lnTo>
                      <a:pt x="32" y="39"/>
                    </a:lnTo>
                    <a:lnTo>
                      <a:pt x="26" y="53"/>
                    </a:lnTo>
                    <a:lnTo>
                      <a:pt x="24" y="55"/>
                    </a:lnTo>
                    <a:lnTo>
                      <a:pt x="24" y="57"/>
                    </a:lnTo>
                    <a:lnTo>
                      <a:pt x="22" y="59"/>
                    </a:lnTo>
                    <a:lnTo>
                      <a:pt x="22" y="61"/>
                    </a:lnTo>
                    <a:lnTo>
                      <a:pt x="20" y="65"/>
                    </a:lnTo>
                    <a:lnTo>
                      <a:pt x="20" y="67"/>
                    </a:lnTo>
                    <a:lnTo>
                      <a:pt x="18" y="71"/>
                    </a:lnTo>
                    <a:lnTo>
                      <a:pt x="18" y="73"/>
                    </a:lnTo>
                    <a:lnTo>
                      <a:pt x="16" y="77"/>
                    </a:lnTo>
                    <a:lnTo>
                      <a:pt x="16" y="79"/>
                    </a:lnTo>
                    <a:lnTo>
                      <a:pt x="18" y="79"/>
                    </a:lnTo>
                    <a:lnTo>
                      <a:pt x="18" y="81"/>
                    </a:lnTo>
                    <a:lnTo>
                      <a:pt x="20" y="83"/>
                    </a:lnTo>
                    <a:lnTo>
                      <a:pt x="20" y="85"/>
                    </a:lnTo>
                    <a:lnTo>
                      <a:pt x="14" y="89"/>
                    </a:lnTo>
                    <a:lnTo>
                      <a:pt x="12" y="87"/>
                    </a:lnTo>
                    <a:lnTo>
                      <a:pt x="12" y="89"/>
                    </a:lnTo>
                    <a:lnTo>
                      <a:pt x="12" y="91"/>
                    </a:lnTo>
                    <a:lnTo>
                      <a:pt x="14" y="93"/>
                    </a:lnTo>
                    <a:lnTo>
                      <a:pt x="14" y="95"/>
                    </a:lnTo>
                    <a:lnTo>
                      <a:pt x="14" y="97"/>
                    </a:lnTo>
                    <a:lnTo>
                      <a:pt x="12" y="103"/>
                    </a:lnTo>
                    <a:lnTo>
                      <a:pt x="14" y="101"/>
                    </a:lnTo>
                    <a:lnTo>
                      <a:pt x="14" y="105"/>
                    </a:lnTo>
                    <a:lnTo>
                      <a:pt x="12" y="105"/>
                    </a:lnTo>
                    <a:lnTo>
                      <a:pt x="10" y="107"/>
                    </a:lnTo>
                    <a:lnTo>
                      <a:pt x="12" y="109"/>
                    </a:lnTo>
                    <a:lnTo>
                      <a:pt x="12" y="111"/>
                    </a:lnTo>
                    <a:lnTo>
                      <a:pt x="10" y="109"/>
                    </a:lnTo>
                    <a:lnTo>
                      <a:pt x="8" y="113"/>
                    </a:lnTo>
                    <a:lnTo>
                      <a:pt x="8" y="117"/>
                    </a:lnTo>
                    <a:lnTo>
                      <a:pt x="6" y="117"/>
                    </a:lnTo>
                    <a:lnTo>
                      <a:pt x="6" y="119"/>
                    </a:lnTo>
                    <a:lnTo>
                      <a:pt x="8" y="121"/>
                    </a:lnTo>
                    <a:lnTo>
                      <a:pt x="4" y="123"/>
                    </a:lnTo>
                    <a:lnTo>
                      <a:pt x="6" y="125"/>
                    </a:lnTo>
                    <a:lnTo>
                      <a:pt x="4" y="125"/>
                    </a:lnTo>
                    <a:lnTo>
                      <a:pt x="4" y="127"/>
                    </a:lnTo>
                    <a:lnTo>
                      <a:pt x="4" y="129"/>
                    </a:lnTo>
                    <a:lnTo>
                      <a:pt x="2" y="135"/>
                    </a:lnTo>
                    <a:lnTo>
                      <a:pt x="0" y="135"/>
                    </a:lnTo>
                    <a:lnTo>
                      <a:pt x="2" y="137"/>
                    </a:lnTo>
                    <a:lnTo>
                      <a:pt x="8" y="135"/>
                    </a:lnTo>
                    <a:lnTo>
                      <a:pt x="14" y="135"/>
                    </a:lnTo>
                    <a:lnTo>
                      <a:pt x="14" y="137"/>
                    </a:lnTo>
                    <a:lnTo>
                      <a:pt x="12" y="137"/>
                    </a:lnTo>
                    <a:lnTo>
                      <a:pt x="16" y="141"/>
                    </a:lnTo>
                    <a:lnTo>
                      <a:pt x="18" y="143"/>
                    </a:lnTo>
                    <a:lnTo>
                      <a:pt x="18" y="139"/>
                    </a:lnTo>
                    <a:lnTo>
                      <a:pt x="20" y="141"/>
                    </a:lnTo>
                    <a:lnTo>
                      <a:pt x="22" y="143"/>
                    </a:lnTo>
                    <a:lnTo>
                      <a:pt x="28" y="147"/>
                    </a:lnTo>
                    <a:lnTo>
                      <a:pt x="32" y="151"/>
                    </a:lnTo>
                    <a:lnTo>
                      <a:pt x="32" y="155"/>
                    </a:lnTo>
                    <a:lnTo>
                      <a:pt x="34" y="159"/>
                    </a:lnTo>
                    <a:lnTo>
                      <a:pt x="38" y="171"/>
                    </a:lnTo>
                    <a:lnTo>
                      <a:pt x="42" y="177"/>
                    </a:lnTo>
                    <a:lnTo>
                      <a:pt x="44" y="175"/>
                    </a:lnTo>
                    <a:lnTo>
                      <a:pt x="50" y="169"/>
                    </a:lnTo>
                    <a:lnTo>
                      <a:pt x="54" y="169"/>
                    </a:lnTo>
                    <a:lnTo>
                      <a:pt x="62" y="161"/>
                    </a:lnTo>
                    <a:lnTo>
                      <a:pt x="64" y="157"/>
                    </a:lnTo>
                    <a:lnTo>
                      <a:pt x="66" y="159"/>
                    </a:lnTo>
                    <a:lnTo>
                      <a:pt x="66" y="161"/>
                    </a:lnTo>
                    <a:lnTo>
                      <a:pt x="66" y="163"/>
                    </a:lnTo>
                    <a:lnTo>
                      <a:pt x="68" y="163"/>
                    </a:lnTo>
                    <a:lnTo>
                      <a:pt x="72" y="163"/>
                    </a:lnTo>
                    <a:lnTo>
                      <a:pt x="72" y="159"/>
                    </a:lnTo>
                    <a:lnTo>
                      <a:pt x="72" y="157"/>
                    </a:lnTo>
                    <a:lnTo>
                      <a:pt x="74" y="159"/>
                    </a:lnTo>
                    <a:lnTo>
                      <a:pt x="76" y="159"/>
                    </a:lnTo>
                    <a:lnTo>
                      <a:pt x="80" y="155"/>
                    </a:lnTo>
                    <a:lnTo>
                      <a:pt x="82" y="151"/>
                    </a:lnTo>
                    <a:lnTo>
                      <a:pt x="82" y="149"/>
                    </a:lnTo>
                    <a:lnTo>
                      <a:pt x="82" y="147"/>
                    </a:lnTo>
                    <a:lnTo>
                      <a:pt x="82" y="145"/>
                    </a:lnTo>
                    <a:lnTo>
                      <a:pt x="82" y="137"/>
                    </a:lnTo>
                    <a:lnTo>
                      <a:pt x="82" y="135"/>
                    </a:lnTo>
                    <a:lnTo>
                      <a:pt x="86" y="127"/>
                    </a:lnTo>
                    <a:lnTo>
                      <a:pt x="86" y="121"/>
                    </a:lnTo>
                    <a:lnTo>
                      <a:pt x="90" y="123"/>
                    </a:lnTo>
                    <a:lnTo>
                      <a:pt x="92" y="121"/>
                    </a:lnTo>
                    <a:lnTo>
                      <a:pt x="96" y="119"/>
                    </a:lnTo>
                    <a:lnTo>
                      <a:pt x="100" y="117"/>
                    </a:lnTo>
                    <a:lnTo>
                      <a:pt x="102" y="103"/>
                    </a:lnTo>
                    <a:lnTo>
                      <a:pt x="160" y="59"/>
                    </a:lnTo>
                    <a:lnTo>
                      <a:pt x="160" y="53"/>
                    </a:lnTo>
                    <a:lnTo>
                      <a:pt x="158" y="53"/>
                    </a:lnTo>
                    <a:lnTo>
                      <a:pt x="154" y="47"/>
                    </a:lnTo>
                    <a:lnTo>
                      <a:pt x="152" y="47"/>
                    </a:lnTo>
                    <a:lnTo>
                      <a:pt x="134" y="25"/>
                    </a:lnTo>
                    <a:lnTo>
                      <a:pt x="132" y="23"/>
                    </a:lnTo>
                    <a:lnTo>
                      <a:pt x="126" y="17"/>
                    </a:lnTo>
                    <a:lnTo>
                      <a:pt x="116" y="15"/>
                    </a:lnTo>
                    <a:lnTo>
                      <a:pt x="106" y="19"/>
                    </a:lnTo>
                    <a:lnTo>
                      <a:pt x="104" y="21"/>
                    </a:lnTo>
                    <a:lnTo>
                      <a:pt x="106" y="25"/>
                    </a:lnTo>
                    <a:lnTo>
                      <a:pt x="106" y="27"/>
                    </a:lnTo>
                    <a:lnTo>
                      <a:pt x="104" y="29"/>
                    </a:lnTo>
                    <a:lnTo>
                      <a:pt x="102" y="31"/>
                    </a:lnTo>
                    <a:lnTo>
                      <a:pt x="100" y="27"/>
                    </a:lnTo>
                    <a:lnTo>
                      <a:pt x="102" y="25"/>
                    </a:lnTo>
                    <a:lnTo>
                      <a:pt x="102" y="19"/>
                    </a:lnTo>
                    <a:lnTo>
                      <a:pt x="98" y="19"/>
                    </a:lnTo>
                    <a:lnTo>
                      <a:pt x="96" y="21"/>
                    </a:lnTo>
                    <a:lnTo>
                      <a:pt x="94" y="23"/>
                    </a:lnTo>
                    <a:lnTo>
                      <a:pt x="94" y="29"/>
                    </a:lnTo>
                    <a:lnTo>
                      <a:pt x="92" y="23"/>
                    </a:lnTo>
                    <a:lnTo>
                      <a:pt x="94" y="19"/>
                    </a:lnTo>
                    <a:lnTo>
                      <a:pt x="76" y="5"/>
                    </a:lnTo>
                    <a:lnTo>
                      <a:pt x="76" y="1"/>
                    </a:lnTo>
                    <a:lnTo>
                      <a:pt x="68" y="0"/>
                    </a:lnTo>
                    <a:lnTo>
                      <a:pt x="64" y="0"/>
                    </a:lnTo>
                    <a:lnTo>
                      <a:pt x="62" y="3"/>
                    </a:lnTo>
                    <a:lnTo>
                      <a:pt x="58" y="1"/>
                    </a:lnTo>
                    <a:lnTo>
                      <a:pt x="54" y="3"/>
                    </a:lnTo>
                    <a:lnTo>
                      <a:pt x="44" y="3"/>
                    </a:lnTo>
                    <a:lnTo>
                      <a:pt x="44" y="5"/>
                    </a:lnTo>
                    <a:lnTo>
                      <a:pt x="44" y="11"/>
                    </a:lnTo>
                    <a:lnTo>
                      <a:pt x="42" y="9"/>
                    </a:lnTo>
                    <a:lnTo>
                      <a:pt x="42" y="7"/>
                    </a:lnTo>
                    <a:lnTo>
                      <a:pt x="42" y="5"/>
                    </a:lnTo>
                    <a:lnTo>
                      <a:pt x="40" y="3"/>
                    </a:lnTo>
                    <a:lnTo>
                      <a:pt x="38" y="7"/>
                    </a:lnTo>
                    <a:lnTo>
                      <a:pt x="38" y="5"/>
                    </a:lnTo>
                    <a:lnTo>
                      <a:pt x="38" y="3"/>
                    </a:lnTo>
                    <a:lnTo>
                      <a:pt x="34" y="5"/>
                    </a:lnTo>
                    <a:lnTo>
                      <a:pt x="30" y="5"/>
                    </a:lnTo>
                    <a:lnTo>
                      <a:pt x="28" y="5"/>
                    </a:lnTo>
                    <a:lnTo>
                      <a:pt x="28" y="7"/>
                    </a:lnTo>
                    <a:lnTo>
                      <a:pt x="20" y="9"/>
                    </a:lnTo>
                    <a:lnTo>
                      <a:pt x="22" y="9"/>
                    </a:lnTo>
                    <a:lnTo>
                      <a:pt x="22" y="15"/>
                    </a:lnTo>
                    <a:lnTo>
                      <a:pt x="26" y="19"/>
                    </a:lnTo>
                    <a:lnTo>
                      <a:pt x="24" y="19"/>
                    </a:lnTo>
                    <a:lnTo>
                      <a:pt x="24" y="23"/>
                    </a:lnTo>
                    <a:lnTo>
                      <a:pt x="24" y="31"/>
                    </a:lnTo>
                  </a:path>
                </a:pathLst>
              </a:custGeom>
              <a:solidFill>
                <a:schemeClr val="tx2"/>
              </a:solidFill>
              <a:ln w="3175">
                <a:solidFill>
                  <a:schemeClr val="bg1"/>
                </a:solidFill>
                <a:round/>
                <a:headEnd/>
                <a:tailEnd/>
              </a:ln>
            </p:spPr>
            <p:txBody>
              <a:bodyPr/>
              <a:lstStyle/>
              <a:p>
                <a:endParaRPr lang="fr-FR" dirty="0"/>
              </a:p>
            </p:txBody>
          </p:sp>
          <p:sp>
            <p:nvSpPr>
              <p:cNvPr id="60504" name="Freeform 889"/>
              <p:cNvSpPr>
                <a:spLocks/>
              </p:cNvSpPr>
              <p:nvPr/>
            </p:nvSpPr>
            <p:spPr bwMode="auto">
              <a:xfrm>
                <a:off x="1000" y="1064"/>
                <a:ext cx="272" cy="223"/>
              </a:xfrm>
              <a:custGeom>
                <a:avLst/>
                <a:gdLst>
                  <a:gd name="T0" fmla="*/ 38 w 272"/>
                  <a:gd name="T1" fmla="*/ 184 h 223"/>
                  <a:gd name="T2" fmla="*/ 24 w 272"/>
                  <a:gd name="T3" fmla="*/ 160 h 223"/>
                  <a:gd name="T4" fmla="*/ 104 w 272"/>
                  <a:gd name="T5" fmla="*/ 144 h 223"/>
                  <a:gd name="T6" fmla="*/ 90 w 272"/>
                  <a:gd name="T7" fmla="*/ 136 h 223"/>
                  <a:gd name="T8" fmla="*/ 54 w 272"/>
                  <a:gd name="T9" fmla="*/ 138 h 223"/>
                  <a:gd name="T10" fmla="*/ 28 w 272"/>
                  <a:gd name="T11" fmla="*/ 132 h 223"/>
                  <a:gd name="T12" fmla="*/ 16 w 272"/>
                  <a:gd name="T13" fmla="*/ 108 h 223"/>
                  <a:gd name="T14" fmla="*/ 44 w 272"/>
                  <a:gd name="T15" fmla="*/ 96 h 223"/>
                  <a:gd name="T16" fmla="*/ 34 w 272"/>
                  <a:gd name="T17" fmla="*/ 96 h 223"/>
                  <a:gd name="T18" fmla="*/ 22 w 272"/>
                  <a:gd name="T19" fmla="*/ 96 h 223"/>
                  <a:gd name="T20" fmla="*/ 12 w 272"/>
                  <a:gd name="T21" fmla="*/ 94 h 223"/>
                  <a:gd name="T22" fmla="*/ 10 w 272"/>
                  <a:gd name="T23" fmla="*/ 88 h 223"/>
                  <a:gd name="T24" fmla="*/ 8 w 272"/>
                  <a:gd name="T25" fmla="*/ 60 h 223"/>
                  <a:gd name="T26" fmla="*/ 8 w 272"/>
                  <a:gd name="T27" fmla="*/ 50 h 223"/>
                  <a:gd name="T28" fmla="*/ 44 w 272"/>
                  <a:gd name="T29" fmla="*/ 12 h 223"/>
                  <a:gd name="T30" fmla="*/ 74 w 272"/>
                  <a:gd name="T31" fmla="*/ 10 h 223"/>
                  <a:gd name="T32" fmla="*/ 68 w 272"/>
                  <a:gd name="T33" fmla="*/ 36 h 223"/>
                  <a:gd name="T34" fmla="*/ 76 w 272"/>
                  <a:gd name="T35" fmla="*/ 38 h 223"/>
                  <a:gd name="T36" fmla="*/ 84 w 272"/>
                  <a:gd name="T37" fmla="*/ 22 h 223"/>
                  <a:gd name="T38" fmla="*/ 108 w 272"/>
                  <a:gd name="T39" fmla="*/ 28 h 223"/>
                  <a:gd name="T40" fmla="*/ 106 w 272"/>
                  <a:gd name="T41" fmla="*/ 54 h 223"/>
                  <a:gd name="T42" fmla="*/ 118 w 272"/>
                  <a:gd name="T43" fmla="*/ 54 h 223"/>
                  <a:gd name="T44" fmla="*/ 128 w 272"/>
                  <a:gd name="T45" fmla="*/ 40 h 223"/>
                  <a:gd name="T46" fmla="*/ 136 w 272"/>
                  <a:gd name="T47" fmla="*/ 42 h 223"/>
                  <a:gd name="T48" fmla="*/ 134 w 272"/>
                  <a:gd name="T49" fmla="*/ 30 h 223"/>
                  <a:gd name="T50" fmla="*/ 138 w 272"/>
                  <a:gd name="T51" fmla="*/ 24 h 223"/>
                  <a:gd name="T52" fmla="*/ 150 w 272"/>
                  <a:gd name="T53" fmla="*/ 32 h 223"/>
                  <a:gd name="T54" fmla="*/ 156 w 272"/>
                  <a:gd name="T55" fmla="*/ 44 h 223"/>
                  <a:gd name="T56" fmla="*/ 160 w 272"/>
                  <a:gd name="T57" fmla="*/ 82 h 223"/>
                  <a:gd name="T58" fmla="*/ 172 w 272"/>
                  <a:gd name="T59" fmla="*/ 78 h 223"/>
                  <a:gd name="T60" fmla="*/ 170 w 272"/>
                  <a:gd name="T61" fmla="*/ 60 h 223"/>
                  <a:gd name="T62" fmla="*/ 164 w 272"/>
                  <a:gd name="T63" fmla="*/ 14 h 223"/>
                  <a:gd name="T64" fmla="*/ 164 w 272"/>
                  <a:gd name="T65" fmla="*/ 6 h 223"/>
                  <a:gd name="T66" fmla="*/ 172 w 272"/>
                  <a:gd name="T67" fmla="*/ 6 h 223"/>
                  <a:gd name="T68" fmla="*/ 182 w 272"/>
                  <a:gd name="T69" fmla="*/ 4 h 223"/>
                  <a:gd name="T70" fmla="*/ 196 w 272"/>
                  <a:gd name="T71" fmla="*/ 20 h 223"/>
                  <a:gd name="T72" fmla="*/ 204 w 272"/>
                  <a:gd name="T73" fmla="*/ 34 h 223"/>
                  <a:gd name="T74" fmla="*/ 220 w 272"/>
                  <a:gd name="T75" fmla="*/ 88 h 223"/>
                  <a:gd name="T76" fmla="*/ 216 w 272"/>
                  <a:gd name="T77" fmla="*/ 108 h 223"/>
                  <a:gd name="T78" fmla="*/ 238 w 272"/>
                  <a:gd name="T79" fmla="*/ 134 h 223"/>
                  <a:gd name="T80" fmla="*/ 246 w 272"/>
                  <a:gd name="T81" fmla="*/ 136 h 223"/>
                  <a:gd name="T82" fmla="*/ 266 w 272"/>
                  <a:gd name="T83" fmla="*/ 154 h 223"/>
                  <a:gd name="T84" fmla="*/ 272 w 272"/>
                  <a:gd name="T85" fmla="*/ 170 h 223"/>
                  <a:gd name="T86" fmla="*/ 262 w 272"/>
                  <a:gd name="T87" fmla="*/ 174 h 223"/>
                  <a:gd name="T88" fmla="*/ 256 w 272"/>
                  <a:gd name="T89" fmla="*/ 168 h 223"/>
                  <a:gd name="T90" fmla="*/ 246 w 272"/>
                  <a:gd name="T91" fmla="*/ 174 h 223"/>
                  <a:gd name="T92" fmla="*/ 238 w 272"/>
                  <a:gd name="T93" fmla="*/ 180 h 223"/>
                  <a:gd name="T94" fmla="*/ 254 w 272"/>
                  <a:gd name="T95" fmla="*/ 182 h 223"/>
                  <a:gd name="T96" fmla="*/ 252 w 272"/>
                  <a:gd name="T97" fmla="*/ 190 h 223"/>
                  <a:gd name="T98" fmla="*/ 262 w 272"/>
                  <a:gd name="T99" fmla="*/ 193 h 223"/>
                  <a:gd name="T100" fmla="*/ 256 w 272"/>
                  <a:gd name="T101" fmla="*/ 203 h 223"/>
                  <a:gd name="T102" fmla="*/ 242 w 272"/>
                  <a:gd name="T103" fmla="*/ 211 h 223"/>
                  <a:gd name="T104" fmla="*/ 220 w 272"/>
                  <a:gd name="T105" fmla="*/ 205 h 223"/>
                  <a:gd name="T106" fmla="*/ 210 w 272"/>
                  <a:gd name="T107" fmla="*/ 197 h 223"/>
                  <a:gd name="T108" fmla="*/ 190 w 272"/>
                  <a:gd name="T109" fmla="*/ 192 h 223"/>
                  <a:gd name="T110" fmla="*/ 182 w 272"/>
                  <a:gd name="T111" fmla="*/ 192 h 223"/>
                  <a:gd name="T112" fmla="*/ 154 w 272"/>
                  <a:gd name="T113" fmla="*/ 211 h 223"/>
                  <a:gd name="T114" fmla="*/ 126 w 272"/>
                  <a:gd name="T115" fmla="*/ 219 h 223"/>
                  <a:gd name="T116" fmla="*/ 108 w 272"/>
                  <a:gd name="T117" fmla="*/ 223 h 223"/>
                  <a:gd name="T118" fmla="*/ 80 w 272"/>
                  <a:gd name="T119" fmla="*/ 203 h 223"/>
                  <a:gd name="T120" fmla="*/ 70 w 272"/>
                  <a:gd name="T121" fmla="*/ 192 h 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2"/>
                  <a:gd name="T184" fmla="*/ 0 h 223"/>
                  <a:gd name="T185" fmla="*/ 272 w 272"/>
                  <a:gd name="T186" fmla="*/ 223 h 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2" h="223">
                    <a:moveTo>
                      <a:pt x="62" y="192"/>
                    </a:moveTo>
                    <a:lnTo>
                      <a:pt x="62" y="193"/>
                    </a:lnTo>
                    <a:lnTo>
                      <a:pt x="56" y="193"/>
                    </a:lnTo>
                    <a:lnTo>
                      <a:pt x="54" y="192"/>
                    </a:lnTo>
                    <a:lnTo>
                      <a:pt x="48" y="192"/>
                    </a:lnTo>
                    <a:lnTo>
                      <a:pt x="38" y="184"/>
                    </a:lnTo>
                    <a:lnTo>
                      <a:pt x="38" y="182"/>
                    </a:lnTo>
                    <a:lnTo>
                      <a:pt x="34" y="180"/>
                    </a:lnTo>
                    <a:lnTo>
                      <a:pt x="32" y="178"/>
                    </a:lnTo>
                    <a:lnTo>
                      <a:pt x="32" y="174"/>
                    </a:lnTo>
                    <a:lnTo>
                      <a:pt x="28" y="170"/>
                    </a:lnTo>
                    <a:lnTo>
                      <a:pt x="24" y="160"/>
                    </a:lnTo>
                    <a:lnTo>
                      <a:pt x="72" y="146"/>
                    </a:lnTo>
                    <a:lnTo>
                      <a:pt x="98" y="150"/>
                    </a:lnTo>
                    <a:lnTo>
                      <a:pt x="100" y="146"/>
                    </a:lnTo>
                    <a:lnTo>
                      <a:pt x="100" y="144"/>
                    </a:lnTo>
                    <a:lnTo>
                      <a:pt x="102" y="144"/>
                    </a:lnTo>
                    <a:lnTo>
                      <a:pt x="104" y="144"/>
                    </a:lnTo>
                    <a:lnTo>
                      <a:pt x="104" y="142"/>
                    </a:lnTo>
                    <a:lnTo>
                      <a:pt x="102" y="140"/>
                    </a:lnTo>
                    <a:lnTo>
                      <a:pt x="100" y="140"/>
                    </a:lnTo>
                    <a:lnTo>
                      <a:pt x="94" y="138"/>
                    </a:lnTo>
                    <a:lnTo>
                      <a:pt x="94" y="136"/>
                    </a:lnTo>
                    <a:lnTo>
                      <a:pt x="90" y="136"/>
                    </a:lnTo>
                    <a:lnTo>
                      <a:pt x="86" y="134"/>
                    </a:lnTo>
                    <a:lnTo>
                      <a:pt x="86" y="132"/>
                    </a:lnTo>
                    <a:lnTo>
                      <a:pt x="82" y="132"/>
                    </a:lnTo>
                    <a:lnTo>
                      <a:pt x="80" y="132"/>
                    </a:lnTo>
                    <a:lnTo>
                      <a:pt x="76" y="130"/>
                    </a:lnTo>
                    <a:lnTo>
                      <a:pt x="54" y="138"/>
                    </a:lnTo>
                    <a:lnTo>
                      <a:pt x="52" y="136"/>
                    </a:lnTo>
                    <a:lnTo>
                      <a:pt x="48" y="136"/>
                    </a:lnTo>
                    <a:lnTo>
                      <a:pt x="44" y="134"/>
                    </a:lnTo>
                    <a:lnTo>
                      <a:pt x="44" y="132"/>
                    </a:lnTo>
                    <a:lnTo>
                      <a:pt x="32" y="134"/>
                    </a:lnTo>
                    <a:lnTo>
                      <a:pt x="28" y="132"/>
                    </a:lnTo>
                    <a:lnTo>
                      <a:pt x="22" y="132"/>
                    </a:lnTo>
                    <a:lnTo>
                      <a:pt x="22" y="130"/>
                    </a:lnTo>
                    <a:lnTo>
                      <a:pt x="18" y="128"/>
                    </a:lnTo>
                    <a:lnTo>
                      <a:pt x="12" y="120"/>
                    </a:lnTo>
                    <a:lnTo>
                      <a:pt x="12" y="116"/>
                    </a:lnTo>
                    <a:lnTo>
                      <a:pt x="16" y="108"/>
                    </a:lnTo>
                    <a:lnTo>
                      <a:pt x="44" y="98"/>
                    </a:lnTo>
                    <a:lnTo>
                      <a:pt x="44" y="100"/>
                    </a:lnTo>
                    <a:lnTo>
                      <a:pt x="46" y="100"/>
                    </a:lnTo>
                    <a:lnTo>
                      <a:pt x="48" y="100"/>
                    </a:lnTo>
                    <a:lnTo>
                      <a:pt x="50" y="98"/>
                    </a:lnTo>
                    <a:lnTo>
                      <a:pt x="44" y="96"/>
                    </a:lnTo>
                    <a:lnTo>
                      <a:pt x="48" y="94"/>
                    </a:lnTo>
                    <a:lnTo>
                      <a:pt x="52" y="94"/>
                    </a:lnTo>
                    <a:lnTo>
                      <a:pt x="52" y="92"/>
                    </a:lnTo>
                    <a:lnTo>
                      <a:pt x="52" y="90"/>
                    </a:lnTo>
                    <a:lnTo>
                      <a:pt x="36" y="94"/>
                    </a:lnTo>
                    <a:lnTo>
                      <a:pt x="34" y="96"/>
                    </a:lnTo>
                    <a:lnTo>
                      <a:pt x="30" y="96"/>
                    </a:lnTo>
                    <a:lnTo>
                      <a:pt x="28" y="96"/>
                    </a:lnTo>
                    <a:lnTo>
                      <a:pt x="26" y="96"/>
                    </a:lnTo>
                    <a:lnTo>
                      <a:pt x="24" y="94"/>
                    </a:lnTo>
                    <a:lnTo>
                      <a:pt x="22" y="94"/>
                    </a:lnTo>
                    <a:lnTo>
                      <a:pt x="22" y="96"/>
                    </a:lnTo>
                    <a:lnTo>
                      <a:pt x="22" y="98"/>
                    </a:lnTo>
                    <a:lnTo>
                      <a:pt x="18" y="98"/>
                    </a:lnTo>
                    <a:lnTo>
                      <a:pt x="14" y="100"/>
                    </a:lnTo>
                    <a:lnTo>
                      <a:pt x="12" y="98"/>
                    </a:lnTo>
                    <a:lnTo>
                      <a:pt x="12" y="96"/>
                    </a:lnTo>
                    <a:lnTo>
                      <a:pt x="12" y="94"/>
                    </a:lnTo>
                    <a:lnTo>
                      <a:pt x="14" y="92"/>
                    </a:lnTo>
                    <a:lnTo>
                      <a:pt x="18" y="92"/>
                    </a:lnTo>
                    <a:lnTo>
                      <a:pt x="18" y="86"/>
                    </a:lnTo>
                    <a:lnTo>
                      <a:pt x="14" y="86"/>
                    </a:lnTo>
                    <a:lnTo>
                      <a:pt x="12" y="88"/>
                    </a:lnTo>
                    <a:lnTo>
                      <a:pt x="10" y="88"/>
                    </a:lnTo>
                    <a:lnTo>
                      <a:pt x="10" y="86"/>
                    </a:lnTo>
                    <a:lnTo>
                      <a:pt x="8" y="86"/>
                    </a:lnTo>
                    <a:lnTo>
                      <a:pt x="2" y="86"/>
                    </a:lnTo>
                    <a:lnTo>
                      <a:pt x="0" y="76"/>
                    </a:lnTo>
                    <a:lnTo>
                      <a:pt x="2" y="70"/>
                    </a:lnTo>
                    <a:lnTo>
                      <a:pt x="8" y="60"/>
                    </a:lnTo>
                    <a:lnTo>
                      <a:pt x="14" y="58"/>
                    </a:lnTo>
                    <a:lnTo>
                      <a:pt x="14" y="56"/>
                    </a:lnTo>
                    <a:lnTo>
                      <a:pt x="14" y="54"/>
                    </a:lnTo>
                    <a:lnTo>
                      <a:pt x="14" y="52"/>
                    </a:lnTo>
                    <a:lnTo>
                      <a:pt x="10" y="52"/>
                    </a:lnTo>
                    <a:lnTo>
                      <a:pt x="8" y="50"/>
                    </a:lnTo>
                    <a:lnTo>
                      <a:pt x="8" y="46"/>
                    </a:lnTo>
                    <a:lnTo>
                      <a:pt x="10" y="42"/>
                    </a:lnTo>
                    <a:lnTo>
                      <a:pt x="36" y="16"/>
                    </a:lnTo>
                    <a:lnTo>
                      <a:pt x="38" y="16"/>
                    </a:lnTo>
                    <a:lnTo>
                      <a:pt x="40" y="14"/>
                    </a:lnTo>
                    <a:lnTo>
                      <a:pt x="44" y="12"/>
                    </a:lnTo>
                    <a:lnTo>
                      <a:pt x="66" y="0"/>
                    </a:lnTo>
                    <a:lnTo>
                      <a:pt x="68" y="2"/>
                    </a:lnTo>
                    <a:lnTo>
                      <a:pt x="70" y="4"/>
                    </a:lnTo>
                    <a:lnTo>
                      <a:pt x="72" y="4"/>
                    </a:lnTo>
                    <a:lnTo>
                      <a:pt x="72" y="6"/>
                    </a:lnTo>
                    <a:lnTo>
                      <a:pt x="74" y="10"/>
                    </a:lnTo>
                    <a:lnTo>
                      <a:pt x="74" y="26"/>
                    </a:lnTo>
                    <a:lnTo>
                      <a:pt x="70" y="28"/>
                    </a:lnTo>
                    <a:lnTo>
                      <a:pt x="70" y="30"/>
                    </a:lnTo>
                    <a:lnTo>
                      <a:pt x="70" y="32"/>
                    </a:lnTo>
                    <a:lnTo>
                      <a:pt x="70" y="34"/>
                    </a:lnTo>
                    <a:lnTo>
                      <a:pt x="68" y="36"/>
                    </a:lnTo>
                    <a:lnTo>
                      <a:pt x="66" y="38"/>
                    </a:lnTo>
                    <a:lnTo>
                      <a:pt x="64" y="38"/>
                    </a:lnTo>
                    <a:lnTo>
                      <a:pt x="66" y="40"/>
                    </a:lnTo>
                    <a:lnTo>
                      <a:pt x="74" y="36"/>
                    </a:lnTo>
                    <a:lnTo>
                      <a:pt x="76" y="36"/>
                    </a:lnTo>
                    <a:lnTo>
                      <a:pt x="76" y="38"/>
                    </a:lnTo>
                    <a:lnTo>
                      <a:pt x="80" y="36"/>
                    </a:lnTo>
                    <a:lnTo>
                      <a:pt x="82" y="32"/>
                    </a:lnTo>
                    <a:lnTo>
                      <a:pt x="80" y="30"/>
                    </a:lnTo>
                    <a:lnTo>
                      <a:pt x="80" y="28"/>
                    </a:lnTo>
                    <a:lnTo>
                      <a:pt x="82" y="24"/>
                    </a:lnTo>
                    <a:lnTo>
                      <a:pt x="84" y="22"/>
                    </a:lnTo>
                    <a:lnTo>
                      <a:pt x="84" y="20"/>
                    </a:lnTo>
                    <a:lnTo>
                      <a:pt x="86" y="18"/>
                    </a:lnTo>
                    <a:lnTo>
                      <a:pt x="90" y="18"/>
                    </a:lnTo>
                    <a:lnTo>
                      <a:pt x="98" y="22"/>
                    </a:lnTo>
                    <a:lnTo>
                      <a:pt x="106" y="26"/>
                    </a:lnTo>
                    <a:lnTo>
                      <a:pt x="108" y="28"/>
                    </a:lnTo>
                    <a:lnTo>
                      <a:pt x="110" y="30"/>
                    </a:lnTo>
                    <a:lnTo>
                      <a:pt x="114" y="32"/>
                    </a:lnTo>
                    <a:lnTo>
                      <a:pt x="116" y="36"/>
                    </a:lnTo>
                    <a:lnTo>
                      <a:pt x="116" y="40"/>
                    </a:lnTo>
                    <a:lnTo>
                      <a:pt x="106" y="52"/>
                    </a:lnTo>
                    <a:lnTo>
                      <a:pt x="106" y="54"/>
                    </a:lnTo>
                    <a:lnTo>
                      <a:pt x="110" y="52"/>
                    </a:lnTo>
                    <a:lnTo>
                      <a:pt x="114" y="48"/>
                    </a:lnTo>
                    <a:lnTo>
                      <a:pt x="116" y="46"/>
                    </a:lnTo>
                    <a:lnTo>
                      <a:pt x="116" y="48"/>
                    </a:lnTo>
                    <a:lnTo>
                      <a:pt x="114" y="52"/>
                    </a:lnTo>
                    <a:lnTo>
                      <a:pt x="118" y="54"/>
                    </a:lnTo>
                    <a:lnTo>
                      <a:pt x="118" y="52"/>
                    </a:lnTo>
                    <a:lnTo>
                      <a:pt x="120" y="44"/>
                    </a:lnTo>
                    <a:lnTo>
                      <a:pt x="122" y="44"/>
                    </a:lnTo>
                    <a:lnTo>
                      <a:pt x="124" y="42"/>
                    </a:lnTo>
                    <a:lnTo>
                      <a:pt x="128" y="42"/>
                    </a:lnTo>
                    <a:lnTo>
                      <a:pt x="128" y="40"/>
                    </a:lnTo>
                    <a:lnTo>
                      <a:pt x="132" y="46"/>
                    </a:lnTo>
                    <a:lnTo>
                      <a:pt x="134" y="44"/>
                    </a:lnTo>
                    <a:lnTo>
                      <a:pt x="132" y="42"/>
                    </a:lnTo>
                    <a:lnTo>
                      <a:pt x="132" y="40"/>
                    </a:lnTo>
                    <a:lnTo>
                      <a:pt x="134" y="42"/>
                    </a:lnTo>
                    <a:lnTo>
                      <a:pt x="136" y="42"/>
                    </a:lnTo>
                    <a:lnTo>
                      <a:pt x="136" y="38"/>
                    </a:lnTo>
                    <a:lnTo>
                      <a:pt x="132" y="36"/>
                    </a:lnTo>
                    <a:lnTo>
                      <a:pt x="132" y="34"/>
                    </a:lnTo>
                    <a:lnTo>
                      <a:pt x="136" y="36"/>
                    </a:lnTo>
                    <a:lnTo>
                      <a:pt x="138" y="34"/>
                    </a:lnTo>
                    <a:lnTo>
                      <a:pt x="134" y="30"/>
                    </a:lnTo>
                    <a:lnTo>
                      <a:pt x="132" y="28"/>
                    </a:lnTo>
                    <a:lnTo>
                      <a:pt x="128" y="22"/>
                    </a:lnTo>
                    <a:lnTo>
                      <a:pt x="128" y="20"/>
                    </a:lnTo>
                    <a:lnTo>
                      <a:pt x="130" y="20"/>
                    </a:lnTo>
                    <a:lnTo>
                      <a:pt x="138" y="22"/>
                    </a:lnTo>
                    <a:lnTo>
                      <a:pt x="138" y="24"/>
                    </a:lnTo>
                    <a:lnTo>
                      <a:pt x="142" y="24"/>
                    </a:lnTo>
                    <a:lnTo>
                      <a:pt x="142" y="26"/>
                    </a:lnTo>
                    <a:lnTo>
                      <a:pt x="144" y="30"/>
                    </a:lnTo>
                    <a:lnTo>
                      <a:pt x="146" y="32"/>
                    </a:lnTo>
                    <a:lnTo>
                      <a:pt x="148" y="30"/>
                    </a:lnTo>
                    <a:lnTo>
                      <a:pt x="150" y="32"/>
                    </a:lnTo>
                    <a:lnTo>
                      <a:pt x="150" y="34"/>
                    </a:lnTo>
                    <a:lnTo>
                      <a:pt x="152" y="36"/>
                    </a:lnTo>
                    <a:lnTo>
                      <a:pt x="152" y="38"/>
                    </a:lnTo>
                    <a:lnTo>
                      <a:pt x="150" y="38"/>
                    </a:lnTo>
                    <a:lnTo>
                      <a:pt x="154" y="38"/>
                    </a:lnTo>
                    <a:lnTo>
                      <a:pt x="156" y="44"/>
                    </a:lnTo>
                    <a:lnTo>
                      <a:pt x="156" y="54"/>
                    </a:lnTo>
                    <a:lnTo>
                      <a:pt x="158" y="60"/>
                    </a:lnTo>
                    <a:lnTo>
                      <a:pt x="158" y="68"/>
                    </a:lnTo>
                    <a:lnTo>
                      <a:pt x="162" y="72"/>
                    </a:lnTo>
                    <a:lnTo>
                      <a:pt x="160" y="76"/>
                    </a:lnTo>
                    <a:lnTo>
                      <a:pt x="160" y="82"/>
                    </a:lnTo>
                    <a:lnTo>
                      <a:pt x="162" y="82"/>
                    </a:lnTo>
                    <a:lnTo>
                      <a:pt x="164" y="86"/>
                    </a:lnTo>
                    <a:lnTo>
                      <a:pt x="166" y="86"/>
                    </a:lnTo>
                    <a:lnTo>
                      <a:pt x="166" y="84"/>
                    </a:lnTo>
                    <a:lnTo>
                      <a:pt x="170" y="82"/>
                    </a:lnTo>
                    <a:lnTo>
                      <a:pt x="172" y="78"/>
                    </a:lnTo>
                    <a:lnTo>
                      <a:pt x="172" y="76"/>
                    </a:lnTo>
                    <a:lnTo>
                      <a:pt x="174" y="74"/>
                    </a:lnTo>
                    <a:lnTo>
                      <a:pt x="172" y="68"/>
                    </a:lnTo>
                    <a:lnTo>
                      <a:pt x="170" y="66"/>
                    </a:lnTo>
                    <a:lnTo>
                      <a:pt x="170" y="62"/>
                    </a:lnTo>
                    <a:lnTo>
                      <a:pt x="170" y="60"/>
                    </a:lnTo>
                    <a:lnTo>
                      <a:pt x="168" y="52"/>
                    </a:lnTo>
                    <a:lnTo>
                      <a:pt x="168" y="46"/>
                    </a:lnTo>
                    <a:lnTo>
                      <a:pt x="168" y="44"/>
                    </a:lnTo>
                    <a:lnTo>
                      <a:pt x="162" y="18"/>
                    </a:lnTo>
                    <a:lnTo>
                      <a:pt x="164" y="18"/>
                    </a:lnTo>
                    <a:lnTo>
                      <a:pt x="164" y="14"/>
                    </a:lnTo>
                    <a:lnTo>
                      <a:pt x="162" y="14"/>
                    </a:lnTo>
                    <a:lnTo>
                      <a:pt x="162" y="12"/>
                    </a:lnTo>
                    <a:lnTo>
                      <a:pt x="162" y="10"/>
                    </a:lnTo>
                    <a:lnTo>
                      <a:pt x="166" y="10"/>
                    </a:lnTo>
                    <a:lnTo>
                      <a:pt x="166" y="8"/>
                    </a:lnTo>
                    <a:lnTo>
                      <a:pt x="164" y="6"/>
                    </a:lnTo>
                    <a:lnTo>
                      <a:pt x="164" y="2"/>
                    </a:lnTo>
                    <a:lnTo>
                      <a:pt x="164" y="4"/>
                    </a:lnTo>
                    <a:lnTo>
                      <a:pt x="164" y="2"/>
                    </a:lnTo>
                    <a:lnTo>
                      <a:pt x="166" y="2"/>
                    </a:lnTo>
                    <a:lnTo>
                      <a:pt x="172" y="4"/>
                    </a:lnTo>
                    <a:lnTo>
                      <a:pt x="172" y="6"/>
                    </a:lnTo>
                    <a:lnTo>
                      <a:pt x="178" y="10"/>
                    </a:lnTo>
                    <a:lnTo>
                      <a:pt x="182" y="12"/>
                    </a:lnTo>
                    <a:lnTo>
                      <a:pt x="182" y="10"/>
                    </a:lnTo>
                    <a:lnTo>
                      <a:pt x="180" y="8"/>
                    </a:lnTo>
                    <a:lnTo>
                      <a:pt x="180" y="6"/>
                    </a:lnTo>
                    <a:lnTo>
                      <a:pt x="182" y="4"/>
                    </a:lnTo>
                    <a:lnTo>
                      <a:pt x="184" y="6"/>
                    </a:lnTo>
                    <a:lnTo>
                      <a:pt x="186" y="8"/>
                    </a:lnTo>
                    <a:lnTo>
                      <a:pt x="188" y="8"/>
                    </a:lnTo>
                    <a:lnTo>
                      <a:pt x="188" y="14"/>
                    </a:lnTo>
                    <a:lnTo>
                      <a:pt x="190" y="16"/>
                    </a:lnTo>
                    <a:lnTo>
                      <a:pt x="196" y="20"/>
                    </a:lnTo>
                    <a:lnTo>
                      <a:pt x="200" y="24"/>
                    </a:lnTo>
                    <a:lnTo>
                      <a:pt x="202" y="26"/>
                    </a:lnTo>
                    <a:lnTo>
                      <a:pt x="202" y="28"/>
                    </a:lnTo>
                    <a:lnTo>
                      <a:pt x="204" y="28"/>
                    </a:lnTo>
                    <a:lnTo>
                      <a:pt x="206" y="30"/>
                    </a:lnTo>
                    <a:lnTo>
                      <a:pt x="204" y="34"/>
                    </a:lnTo>
                    <a:lnTo>
                      <a:pt x="206" y="34"/>
                    </a:lnTo>
                    <a:lnTo>
                      <a:pt x="210" y="68"/>
                    </a:lnTo>
                    <a:lnTo>
                      <a:pt x="210" y="70"/>
                    </a:lnTo>
                    <a:lnTo>
                      <a:pt x="212" y="76"/>
                    </a:lnTo>
                    <a:lnTo>
                      <a:pt x="218" y="84"/>
                    </a:lnTo>
                    <a:lnTo>
                      <a:pt x="220" y="88"/>
                    </a:lnTo>
                    <a:lnTo>
                      <a:pt x="220" y="90"/>
                    </a:lnTo>
                    <a:lnTo>
                      <a:pt x="220" y="92"/>
                    </a:lnTo>
                    <a:lnTo>
                      <a:pt x="220" y="98"/>
                    </a:lnTo>
                    <a:lnTo>
                      <a:pt x="218" y="98"/>
                    </a:lnTo>
                    <a:lnTo>
                      <a:pt x="218" y="106"/>
                    </a:lnTo>
                    <a:lnTo>
                      <a:pt x="216" y="108"/>
                    </a:lnTo>
                    <a:lnTo>
                      <a:pt x="218" y="112"/>
                    </a:lnTo>
                    <a:lnTo>
                      <a:pt x="222" y="116"/>
                    </a:lnTo>
                    <a:lnTo>
                      <a:pt x="226" y="126"/>
                    </a:lnTo>
                    <a:lnTo>
                      <a:pt x="232" y="126"/>
                    </a:lnTo>
                    <a:lnTo>
                      <a:pt x="234" y="132"/>
                    </a:lnTo>
                    <a:lnTo>
                      <a:pt x="238" y="134"/>
                    </a:lnTo>
                    <a:lnTo>
                      <a:pt x="240" y="134"/>
                    </a:lnTo>
                    <a:lnTo>
                      <a:pt x="240" y="132"/>
                    </a:lnTo>
                    <a:lnTo>
                      <a:pt x="242" y="130"/>
                    </a:lnTo>
                    <a:lnTo>
                      <a:pt x="244" y="132"/>
                    </a:lnTo>
                    <a:lnTo>
                      <a:pt x="246" y="134"/>
                    </a:lnTo>
                    <a:lnTo>
                      <a:pt x="246" y="136"/>
                    </a:lnTo>
                    <a:lnTo>
                      <a:pt x="258" y="148"/>
                    </a:lnTo>
                    <a:lnTo>
                      <a:pt x="262" y="148"/>
                    </a:lnTo>
                    <a:lnTo>
                      <a:pt x="264" y="150"/>
                    </a:lnTo>
                    <a:lnTo>
                      <a:pt x="262" y="152"/>
                    </a:lnTo>
                    <a:lnTo>
                      <a:pt x="264" y="154"/>
                    </a:lnTo>
                    <a:lnTo>
                      <a:pt x="266" y="154"/>
                    </a:lnTo>
                    <a:lnTo>
                      <a:pt x="268" y="154"/>
                    </a:lnTo>
                    <a:lnTo>
                      <a:pt x="270" y="154"/>
                    </a:lnTo>
                    <a:lnTo>
                      <a:pt x="272" y="154"/>
                    </a:lnTo>
                    <a:lnTo>
                      <a:pt x="272" y="160"/>
                    </a:lnTo>
                    <a:lnTo>
                      <a:pt x="272" y="164"/>
                    </a:lnTo>
                    <a:lnTo>
                      <a:pt x="272" y="170"/>
                    </a:lnTo>
                    <a:lnTo>
                      <a:pt x="272" y="174"/>
                    </a:lnTo>
                    <a:lnTo>
                      <a:pt x="270" y="176"/>
                    </a:lnTo>
                    <a:lnTo>
                      <a:pt x="266" y="174"/>
                    </a:lnTo>
                    <a:lnTo>
                      <a:pt x="264" y="170"/>
                    </a:lnTo>
                    <a:lnTo>
                      <a:pt x="264" y="164"/>
                    </a:lnTo>
                    <a:lnTo>
                      <a:pt x="262" y="174"/>
                    </a:lnTo>
                    <a:lnTo>
                      <a:pt x="262" y="176"/>
                    </a:lnTo>
                    <a:lnTo>
                      <a:pt x="260" y="172"/>
                    </a:lnTo>
                    <a:lnTo>
                      <a:pt x="258" y="172"/>
                    </a:lnTo>
                    <a:lnTo>
                      <a:pt x="258" y="174"/>
                    </a:lnTo>
                    <a:lnTo>
                      <a:pt x="256" y="172"/>
                    </a:lnTo>
                    <a:lnTo>
                      <a:pt x="256" y="168"/>
                    </a:lnTo>
                    <a:lnTo>
                      <a:pt x="256" y="164"/>
                    </a:lnTo>
                    <a:lnTo>
                      <a:pt x="254" y="166"/>
                    </a:lnTo>
                    <a:lnTo>
                      <a:pt x="252" y="166"/>
                    </a:lnTo>
                    <a:lnTo>
                      <a:pt x="250" y="170"/>
                    </a:lnTo>
                    <a:lnTo>
                      <a:pt x="246" y="172"/>
                    </a:lnTo>
                    <a:lnTo>
                      <a:pt x="246" y="174"/>
                    </a:lnTo>
                    <a:lnTo>
                      <a:pt x="248" y="174"/>
                    </a:lnTo>
                    <a:lnTo>
                      <a:pt x="248" y="180"/>
                    </a:lnTo>
                    <a:lnTo>
                      <a:pt x="246" y="180"/>
                    </a:lnTo>
                    <a:lnTo>
                      <a:pt x="244" y="180"/>
                    </a:lnTo>
                    <a:lnTo>
                      <a:pt x="240" y="178"/>
                    </a:lnTo>
                    <a:lnTo>
                      <a:pt x="238" y="180"/>
                    </a:lnTo>
                    <a:lnTo>
                      <a:pt x="240" y="186"/>
                    </a:lnTo>
                    <a:lnTo>
                      <a:pt x="240" y="192"/>
                    </a:lnTo>
                    <a:lnTo>
                      <a:pt x="242" y="186"/>
                    </a:lnTo>
                    <a:lnTo>
                      <a:pt x="246" y="184"/>
                    </a:lnTo>
                    <a:lnTo>
                      <a:pt x="248" y="182"/>
                    </a:lnTo>
                    <a:lnTo>
                      <a:pt x="254" y="182"/>
                    </a:lnTo>
                    <a:lnTo>
                      <a:pt x="254" y="184"/>
                    </a:lnTo>
                    <a:lnTo>
                      <a:pt x="256" y="184"/>
                    </a:lnTo>
                    <a:lnTo>
                      <a:pt x="256" y="186"/>
                    </a:lnTo>
                    <a:lnTo>
                      <a:pt x="256" y="188"/>
                    </a:lnTo>
                    <a:lnTo>
                      <a:pt x="254" y="190"/>
                    </a:lnTo>
                    <a:lnTo>
                      <a:pt x="252" y="190"/>
                    </a:lnTo>
                    <a:lnTo>
                      <a:pt x="252" y="192"/>
                    </a:lnTo>
                    <a:lnTo>
                      <a:pt x="254" y="193"/>
                    </a:lnTo>
                    <a:lnTo>
                      <a:pt x="254" y="195"/>
                    </a:lnTo>
                    <a:lnTo>
                      <a:pt x="256" y="192"/>
                    </a:lnTo>
                    <a:lnTo>
                      <a:pt x="258" y="193"/>
                    </a:lnTo>
                    <a:lnTo>
                      <a:pt x="262" y="193"/>
                    </a:lnTo>
                    <a:lnTo>
                      <a:pt x="262" y="197"/>
                    </a:lnTo>
                    <a:lnTo>
                      <a:pt x="262" y="199"/>
                    </a:lnTo>
                    <a:lnTo>
                      <a:pt x="260" y="199"/>
                    </a:lnTo>
                    <a:lnTo>
                      <a:pt x="260" y="201"/>
                    </a:lnTo>
                    <a:lnTo>
                      <a:pt x="258" y="203"/>
                    </a:lnTo>
                    <a:lnTo>
                      <a:pt x="256" y="203"/>
                    </a:lnTo>
                    <a:lnTo>
                      <a:pt x="250" y="205"/>
                    </a:lnTo>
                    <a:lnTo>
                      <a:pt x="250" y="207"/>
                    </a:lnTo>
                    <a:lnTo>
                      <a:pt x="246" y="207"/>
                    </a:lnTo>
                    <a:lnTo>
                      <a:pt x="244" y="207"/>
                    </a:lnTo>
                    <a:lnTo>
                      <a:pt x="244" y="209"/>
                    </a:lnTo>
                    <a:lnTo>
                      <a:pt x="242" y="211"/>
                    </a:lnTo>
                    <a:lnTo>
                      <a:pt x="240" y="209"/>
                    </a:lnTo>
                    <a:lnTo>
                      <a:pt x="236" y="211"/>
                    </a:lnTo>
                    <a:lnTo>
                      <a:pt x="228" y="209"/>
                    </a:lnTo>
                    <a:lnTo>
                      <a:pt x="228" y="207"/>
                    </a:lnTo>
                    <a:lnTo>
                      <a:pt x="222" y="207"/>
                    </a:lnTo>
                    <a:lnTo>
                      <a:pt x="220" y="205"/>
                    </a:lnTo>
                    <a:lnTo>
                      <a:pt x="218" y="205"/>
                    </a:lnTo>
                    <a:lnTo>
                      <a:pt x="218" y="207"/>
                    </a:lnTo>
                    <a:lnTo>
                      <a:pt x="208" y="205"/>
                    </a:lnTo>
                    <a:lnTo>
                      <a:pt x="206" y="203"/>
                    </a:lnTo>
                    <a:lnTo>
                      <a:pt x="212" y="199"/>
                    </a:lnTo>
                    <a:lnTo>
                      <a:pt x="210" y="197"/>
                    </a:lnTo>
                    <a:lnTo>
                      <a:pt x="208" y="197"/>
                    </a:lnTo>
                    <a:lnTo>
                      <a:pt x="202" y="197"/>
                    </a:lnTo>
                    <a:lnTo>
                      <a:pt x="202" y="195"/>
                    </a:lnTo>
                    <a:lnTo>
                      <a:pt x="198" y="195"/>
                    </a:lnTo>
                    <a:lnTo>
                      <a:pt x="190" y="193"/>
                    </a:lnTo>
                    <a:lnTo>
                      <a:pt x="190" y="192"/>
                    </a:lnTo>
                    <a:lnTo>
                      <a:pt x="192" y="190"/>
                    </a:lnTo>
                    <a:lnTo>
                      <a:pt x="190" y="182"/>
                    </a:lnTo>
                    <a:lnTo>
                      <a:pt x="186" y="182"/>
                    </a:lnTo>
                    <a:lnTo>
                      <a:pt x="184" y="186"/>
                    </a:lnTo>
                    <a:lnTo>
                      <a:pt x="180" y="188"/>
                    </a:lnTo>
                    <a:lnTo>
                      <a:pt x="182" y="192"/>
                    </a:lnTo>
                    <a:lnTo>
                      <a:pt x="182" y="193"/>
                    </a:lnTo>
                    <a:lnTo>
                      <a:pt x="180" y="195"/>
                    </a:lnTo>
                    <a:lnTo>
                      <a:pt x="174" y="203"/>
                    </a:lnTo>
                    <a:lnTo>
                      <a:pt x="156" y="205"/>
                    </a:lnTo>
                    <a:lnTo>
                      <a:pt x="158" y="205"/>
                    </a:lnTo>
                    <a:lnTo>
                      <a:pt x="154" y="211"/>
                    </a:lnTo>
                    <a:lnTo>
                      <a:pt x="142" y="217"/>
                    </a:lnTo>
                    <a:lnTo>
                      <a:pt x="138" y="219"/>
                    </a:lnTo>
                    <a:lnTo>
                      <a:pt x="136" y="217"/>
                    </a:lnTo>
                    <a:lnTo>
                      <a:pt x="132" y="219"/>
                    </a:lnTo>
                    <a:lnTo>
                      <a:pt x="128" y="217"/>
                    </a:lnTo>
                    <a:lnTo>
                      <a:pt x="126" y="219"/>
                    </a:lnTo>
                    <a:lnTo>
                      <a:pt x="124" y="217"/>
                    </a:lnTo>
                    <a:lnTo>
                      <a:pt x="120" y="219"/>
                    </a:lnTo>
                    <a:lnTo>
                      <a:pt x="116" y="219"/>
                    </a:lnTo>
                    <a:lnTo>
                      <a:pt x="116" y="221"/>
                    </a:lnTo>
                    <a:lnTo>
                      <a:pt x="118" y="221"/>
                    </a:lnTo>
                    <a:lnTo>
                      <a:pt x="108" y="223"/>
                    </a:lnTo>
                    <a:lnTo>
                      <a:pt x="106" y="223"/>
                    </a:lnTo>
                    <a:lnTo>
                      <a:pt x="88" y="223"/>
                    </a:lnTo>
                    <a:lnTo>
                      <a:pt x="90" y="221"/>
                    </a:lnTo>
                    <a:lnTo>
                      <a:pt x="86" y="217"/>
                    </a:lnTo>
                    <a:lnTo>
                      <a:pt x="80" y="207"/>
                    </a:lnTo>
                    <a:lnTo>
                      <a:pt x="80" y="203"/>
                    </a:lnTo>
                    <a:lnTo>
                      <a:pt x="82" y="199"/>
                    </a:lnTo>
                    <a:lnTo>
                      <a:pt x="80" y="197"/>
                    </a:lnTo>
                    <a:lnTo>
                      <a:pt x="78" y="195"/>
                    </a:lnTo>
                    <a:lnTo>
                      <a:pt x="76" y="193"/>
                    </a:lnTo>
                    <a:lnTo>
                      <a:pt x="76" y="192"/>
                    </a:lnTo>
                    <a:lnTo>
                      <a:pt x="70" y="192"/>
                    </a:lnTo>
                    <a:lnTo>
                      <a:pt x="64" y="192"/>
                    </a:lnTo>
                    <a:lnTo>
                      <a:pt x="62" y="192"/>
                    </a:lnTo>
                    <a:close/>
                  </a:path>
                </a:pathLst>
              </a:custGeom>
              <a:solidFill>
                <a:schemeClr val="tx2"/>
              </a:solidFill>
              <a:ln w="3175">
                <a:solidFill>
                  <a:schemeClr val="bg1"/>
                </a:solidFill>
                <a:round/>
                <a:headEnd/>
                <a:tailEnd/>
              </a:ln>
            </p:spPr>
            <p:txBody>
              <a:bodyPr/>
              <a:lstStyle/>
              <a:p>
                <a:endParaRPr lang="fr-FR" dirty="0"/>
              </a:p>
            </p:txBody>
          </p:sp>
          <p:sp>
            <p:nvSpPr>
              <p:cNvPr id="60505" name="Freeform 890"/>
              <p:cNvSpPr>
                <a:spLocks/>
              </p:cNvSpPr>
              <p:nvPr/>
            </p:nvSpPr>
            <p:spPr bwMode="auto">
              <a:xfrm>
                <a:off x="1000" y="1064"/>
                <a:ext cx="272" cy="223"/>
              </a:xfrm>
              <a:custGeom>
                <a:avLst/>
                <a:gdLst>
                  <a:gd name="T0" fmla="*/ 38 w 272"/>
                  <a:gd name="T1" fmla="*/ 184 h 223"/>
                  <a:gd name="T2" fmla="*/ 24 w 272"/>
                  <a:gd name="T3" fmla="*/ 160 h 223"/>
                  <a:gd name="T4" fmla="*/ 104 w 272"/>
                  <a:gd name="T5" fmla="*/ 144 h 223"/>
                  <a:gd name="T6" fmla="*/ 90 w 272"/>
                  <a:gd name="T7" fmla="*/ 136 h 223"/>
                  <a:gd name="T8" fmla="*/ 54 w 272"/>
                  <a:gd name="T9" fmla="*/ 138 h 223"/>
                  <a:gd name="T10" fmla="*/ 28 w 272"/>
                  <a:gd name="T11" fmla="*/ 132 h 223"/>
                  <a:gd name="T12" fmla="*/ 16 w 272"/>
                  <a:gd name="T13" fmla="*/ 108 h 223"/>
                  <a:gd name="T14" fmla="*/ 44 w 272"/>
                  <a:gd name="T15" fmla="*/ 96 h 223"/>
                  <a:gd name="T16" fmla="*/ 34 w 272"/>
                  <a:gd name="T17" fmla="*/ 96 h 223"/>
                  <a:gd name="T18" fmla="*/ 22 w 272"/>
                  <a:gd name="T19" fmla="*/ 96 h 223"/>
                  <a:gd name="T20" fmla="*/ 12 w 272"/>
                  <a:gd name="T21" fmla="*/ 94 h 223"/>
                  <a:gd name="T22" fmla="*/ 10 w 272"/>
                  <a:gd name="T23" fmla="*/ 88 h 223"/>
                  <a:gd name="T24" fmla="*/ 8 w 272"/>
                  <a:gd name="T25" fmla="*/ 60 h 223"/>
                  <a:gd name="T26" fmla="*/ 8 w 272"/>
                  <a:gd name="T27" fmla="*/ 50 h 223"/>
                  <a:gd name="T28" fmla="*/ 44 w 272"/>
                  <a:gd name="T29" fmla="*/ 12 h 223"/>
                  <a:gd name="T30" fmla="*/ 74 w 272"/>
                  <a:gd name="T31" fmla="*/ 10 h 223"/>
                  <a:gd name="T32" fmla="*/ 68 w 272"/>
                  <a:gd name="T33" fmla="*/ 36 h 223"/>
                  <a:gd name="T34" fmla="*/ 76 w 272"/>
                  <a:gd name="T35" fmla="*/ 38 h 223"/>
                  <a:gd name="T36" fmla="*/ 84 w 272"/>
                  <a:gd name="T37" fmla="*/ 22 h 223"/>
                  <a:gd name="T38" fmla="*/ 108 w 272"/>
                  <a:gd name="T39" fmla="*/ 28 h 223"/>
                  <a:gd name="T40" fmla="*/ 106 w 272"/>
                  <a:gd name="T41" fmla="*/ 54 h 223"/>
                  <a:gd name="T42" fmla="*/ 118 w 272"/>
                  <a:gd name="T43" fmla="*/ 54 h 223"/>
                  <a:gd name="T44" fmla="*/ 128 w 272"/>
                  <a:gd name="T45" fmla="*/ 40 h 223"/>
                  <a:gd name="T46" fmla="*/ 136 w 272"/>
                  <a:gd name="T47" fmla="*/ 42 h 223"/>
                  <a:gd name="T48" fmla="*/ 134 w 272"/>
                  <a:gd name="T49" fmla="*/ 30 h 223"/>
                  <a:gd name="T50" fmla="*/ 138 w 272"/>
                  <a:gd name="T51" fmla="*/ 24 h 223"/>
                  <a:gd name="T52" fmla="*/ 150 w 272"/>
                  <a:gd name="T53" fmla="*/ 32 h 223"/>
                  <a:gd name="T54" fmla="*/ 156 w 272"/>
                  <a:gd name="T55" fmla="*/ 44 h 223"/>
                  <a:gd name="T56" fmla="*/ 160 w 272"/>
                  <a:gd name="T57" fmla="*/ 82 h 223"/>
                  <a:gd name="T58" fmla="*/ 172 w 272"/>
                  <a:gd name="T59" fmla="*/ 78 h 223"/>
                  <a:gd name="T60" fmla="*/ 170 w 272"/>
                  <a:gd name="T61" fmla="*/ 60 h 223"/>
                  <a:gd name="T62" fmla="*/ 164 w 272"/>
                  <a:gd name="T63" fmla="*/ 14 h 223"/>
                  <a:gd name="T64" fmla="*/ 164 w 272"/>
                  <a:gd name="T65" fmla="*/ 6 h 223"/>
                  <a:gd name="T66" fmla="*/ 172 w 272"/>
                  <a:gd name="T67" fmla="*/ 6 h 223"/>
                  <a:gd name="T68" fmla="*/ 182 w 272"/>
                  <a:gd name="T69" fmla="*/ 4 h 223"/>
                  <a:gd name="T70" fmla="*/ 196 w 272"/>
                  <a:gd name="T71" fmla="*/ 20 h 223"/>
                  <a:gd name="T72" fmla="*/ 204 w 272"/>
                  <a:gd name="T73" fmla="*/ 34 h 223"/>
                  <a:gd name="T74" fmla="*/ 220 w 272"/>
                  <a:gd name="T75" fmla="*/ 88 h 223"/>
                  <a:gd name="T76" fmla="*/ 216 w 272"/>
                  <a:gd name="T77" fmla="*/ 108 h 223"/>
                  <a:gd name="T78" fmla="*/ 238 w 272"/>
                  <a:gd name="T79" fmla="*/ 134 h 223"/>
                  <a:gd name="T80" fmla="*/ 246 w 272"/>
                  <a:gd name="T81" fmla="*/ 136 h 223"/>
                  <a:gd name="T82" fmla="*/ 266 w 272"/>
                  <a:gd name="T83" fmla="*/ 154 h 223"/>
                  <a:gd name="T84" fmla="*/ 272 w 272"/>
                  <a:gd name="T85" fmla="*/ 170 h 223"/>
                  <a:gd name="T86" fmla="*/ 262 w 272"/>
                  <a:gd name="T87" fmla="*/ 174 h 223"/>
                  <a:gd name="T88" fmla="*/ 256 w 272"/>
                  <a:gd name="T89" fmla="*/ 168 h 223"/>
                  <a:gd name="T90" fmla="*/ 246 w 272"/>
                  <a:gd name="T91" fmla="*/ 174 h 223"/>
                  <a:gd name="T92" fmla="*/ 238 w 272"/>
                  <a:gd name="T93" fmla="*/ 180 h 223"/>
                  <a:gd name="T94" fmla="*/ 254 w 272"/>
                  <a:gd name="T95" fmla="*/ 182 h 223"/>
                  <a:gd name="T96" fmla="*/ 252 w 272"/>
                  <a:gd name="T97" fmla="*/ 190 h 223"/>
                  <a:gd name="T98" fmla="*/ 262 w 272"/>
                  <a:gd name="T99" fmla="*/ 193 h 223"/>
                  <a:gd name="T100" fmla="*/ 256 w 272"/>
                  <a:gd name="T101" fmla="*/ 203 h 223"/>
                  <a:gd name="T102" fmla="*/ 242 w 272"/>
                  <a:gd name="T103" fmla="*/ 211 h 223"/>
                  <a:gd name="T104" fmla="*/ 220 w 272"/>
                  <a:gd name="T105" fmla="*/ 205 h 223"/>
                  <a:gd name="T106" fmla="*/ 210 w 272"/>
                  <a:gd name="T107" fmla="*/ 197 h 223"/>
                  <a:gd name="T108" fmla="*/ 190 w 272"/>
                  <a:gd name="T109" fmla="*/ 192 h 223"/>
                  <a:gd name="T110" fmla="*/ 182 w 272"/>
                  <a:gd name="T111" fmla="*/ 192 h 223"/>
                  <a:gd name="T112" fmla="*/ 154 w 272"/>
                  <a:gd name="T113" fmla="*/ 211 h 223"/>
                  <a:gd name="T114" fmla="*/ 126 w 272"/>
                  <a:gd name="T115" fmla="*/ 219 h 223"/>
                  <a:gd name="T116" fmla="*/ 108 w 272"/>
                  <a:gd name="T117" fmla="*/ 223 h 223"/>
                  <a:gd name="T118" fmla="*/ 80 w 272"/>
                  <a:gd name="T119" fmla="*/ 203 h 223"/>
                  <a:gd name="T120" fmla="*/ 70 w 272"/>
                  <a:gd name="T121" fmla="*/ 192 h 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2"/>
                  <a:gd name="T184" fmla="*/ 0 h 223"/>
                  <a:gd name="T185" fmla="*/ 272 w 272"/>
                  <a:gd name="T186" fmla="*/ 223 h 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2" h="223">
                    <a:moveTo>
                      <a:pt x="62" y="192"/>
                    </a:moveTo>
                    <a:lnTo>
                      <a:pt x="62" y="193"/>
                    </a:lnTo>
                    <a:lnTo>
                      <a:pt x="56" y="193"/>
                    </a:lnTo>
                    <a:lnTo>
                      <a:pt x="54" y="192"/>
                    </a:lnTo>
                    <a:lnTo>
                      <a:pt x="48" y="192"/>
                    </a:lnTo>
                    <a:lnTo>
                      <a:pt x="38" y="184"/>
                    </a:lnTo>
                    <a:lnTo>
                      <a:pt x="38" y="182"/>
                    </a:lnTo>
                    <a:lnTo>
                      <a:pt x="34" y="180"/>
                    </a:lnTo>
                    <a:lnTo>
                      <a:pt x="32" y="178"/>
                    </a:lnTo>
                    <a:lnTo>
                      <a:pt x="32" y="174"/>
                    </a:lnTo>
                    <a:lnTo>
                      <a:pt x="28" y="170"/>
                    </a:lnTo>
                    <a:lnTo>
                      <a:pt x="24" y="160"/>
                    </a:lnTo>
                    <a:lnTo>
                      <a:pt x="72" y="146"/>
                    </a:lnTo>
                    <a:lnTo>
                      <a:pt x="98" y="150"/>
                    </a:lnTo>
                    <a:lnTo>
                      <a:pt x="100" y="146"/>
                    </a:lnTo>
                    <a:lnTo>
                      <a:pt x="100" y="144"/>
                    </a:lnTo>
                    <a:lnTo>
                      <a:pt x="102" y="144"/>
                    </a:lnTo>
                    <a:lnTo>
                      <a:pt x="104" y="144"/>
                    </a:lnTo>
                    <a:lnTo>
                      <a:pt x="104" y="142"/>
                    </a:lnTo>
                    <a:lnTo>
                      <a:pt x="102" y="140"/>
                    </a:lnTo>
                    <a:lnTo>
                      <a:pt x="100" y="140"/>
                    </a:lnTo>
                    <a:lnTo>
                      <a:pt x="94" y="138"/>
                    </a:lnTo>
                    <a:lnTo>
                      <a:pt x="94" y="136"/>
                    </a:lnTo>
                    <a:lnTo>
                      <a:pt x="90" y="136"/>
                    </a:lnTo>
                    <a:lnTo>
                      <a:pt x="86" y="134"/>
                    </a:lnTo>
                    <a:lnTo>
                      <a:pt x="86" y="132"/>
                    </a:lnTo>
                    <a:lnTo>
                      <a:pt x="82" y="132"/>
                    </a:lnTo>
                    <a:lnTo>
                      <a:pt x="80" y="132"/>
                    </a:lnTo>
                    <a:lnTo>
                      <a:pt x="76" y="130"/>
                    </a:lnTo>
                    <a:lnTo>
                      <a:pt x="54" y="138"/>
                    </a:lnTo>
                    <a:lnTo>
                      <a:pt x="52" y="136"/>
                    </a:lnTo>
                    <a:lnTo>
                      <a:pt x="48" y="136"/>
                    </a:lnTo>
                    <a:lnTo>
                      <a:pt x="44" y="134"/>
                    </a:lnTo>
                    <a:lnTo>
                      <a:pt x="44" y="132"/>
                    </a:lnTo>
                    <a:lnTo>
                      <a:pt x="32" y="134"/>
                    </a:lnTo>
                    <a:lnTo>
                      <a:pt x="28" y="132"/>
                    </a:lnTo>
                    <a:lnTo>
                      <a:pt x="22" y="132"/>
                    </a:lnTo>
                    <a:lnTo>
                      <a:pt x="22" y="130"/>
                    </a:lnTo>
                    <a:lnTo>
                      <a:pt x="18" y="128"/>
                    </a:lnTo>
                    <a:lnTo>
                      <a:pt x="12" y="120"/>
                    </a:lnTo>
                    <a:lnTo>
                      <a:pt x="12" y="116"/>
                    </a:lnTo>
                    <a:lnTo>
                      <a:pt x="16" y="108"/>
                    </a:lnTo>
                    <a:lnTo>
                      <a:pt x="44" y="98"/>
                    </a:lnTo>
                    <a:lnTo>
                      <a:pt x="44" y="100"/>
                    </a:lnTo>
                    <a:lnTo>
                      <a:pt x="46" y="100"/>
                    </a:lnTo>
                    <a:lnTo>
                      <a:pt x="48" y="100"/>
                    </a:lnTo>
                    <a:lnTo>
                      <a:pt x="50" y="98"/>
                    </a:lnTo>
                    <a:lnTo>
                      <a:pt x="44" y="96"/>
                    </a:lnTo>
                    <a:lnTo>
                      <a:pt x="48" y="94"/>
                    </a:lnTo>
                    <a:lnTo>
                      <a:pt x="52" y="94"/>
                    </a:lnTo>
                    <a:lnTo>
                      <a:pt x="52" y="92"/>
                    </a:lnTo>
                    <a:lnTo>
                      <a:pt x="52" y="90"/>
                    </a:lnTo>
                    <a:lnTo>
                      <a:pt x="36" y="94"/>
                    </a:lnTo>
                    <a:lnTo>
                      <a:pt x="34" y="96"/>
                    </a:lnTo>
                    <a:lnTo>
                      <a:pt x="30" y="96"/>
                    </a:lnTo>
                    <a:lnTo>
                      <a:pt x="28" y="96"/>
                    </a:lnTo>
                    <a:lnTo>
                      <a:pt x="26" y="96"/>
                    </a:lnTo>
                    <a:lnTo>
                      <a:pt x="24" y="94"/>
                    </a:lnTo>
                    <a:lnTo>
                      <a:pt x="22" y="94"/>
                    </a:lnTo>
                    <a:lnTo>
                      <a:pt x="22" y="96"/>
                    </a:lnTo>
                    <a:lnTo>
                      <a:pt x="22" y="98"/>
                    </a:lnTo>
                    <a:lnTo>
                      <a:pt x="18" y="98"/>
                    </a:lnTo>
                    <a:lnTo>
                      <a:pt x="14" y="100"/>
                    </a:lnTo>
                    <a:lnTo>
                      <a:pt x="12" y="98"/>
                    </a:lnTo>
                    <a:lnTo>
                      <a:pt x="12" y="96"/>
                    </a:lnTo>
                    <a:lnTo>
                      <a:pt x="12" y="94"/>
                    </a:lnTo>
                    <a:lnTo>
                      <a:pt x="14" y="92"/>
                    </a:lnTo>
                    <a:lnTo>
                      <a:pt x="18" y="92"/>
                    </a:lnTo>
                    <a:lnTo>
                      <a:pt x="18" y="86"/>
                    </a:lnTo>
                    <a:lnTo>
                      <a:pt x="14" y="86"/>
                    </a:lnTo>
                    <a:lnTo>
                      <a:pt x="12" y="88"/>
                    </a:lnTo>
                    <a:lnTo>
                      <a:pt x="10" y="88"/>
                    </a:lnTo>
                    <a:lnTo>
                      <a:pt x="10" y="86"/>
                    </a:lnTo>
                    <a:lnTo>
                      <a:pt x="8" y="86"/>
                    </a:lnTo>
                    <a:lnTo>
                      <a:pt x="2" y="86"/>
                    </a:lnTo>
                    <a:lnTo>
                      <a:pt x="0" y="76"/>
                    </a:lnTo>
                    <a:lnTo>
                      <a:pt x="2" y="70"/>
                    </a:lnTo>
                    <a:lnTo>
                      <a:pt x="8" y="60"/>
                    </a:lnTo>
                    <a:lnTo>
                      <a:pt x="14" y="58"/>
                    </a:lnTo>
                    <a:lnTo>
                      <a:pt x="14" y="56"/>
                    </a:lnTo>
                    <a:lnTo>
                      <a:pt x="14" y="54"/>
                    </a:lnTo>
                    <a:lnTo>
                      <a:pt x="14" y="52"/>
                    </a:lnTo>
                    <a:lnTo>
                      <a:pt x="10" y="52"/>
                    </a:lnTo>
                    <a:lnTo>
                      <a:pt x="8" y="50"/>
                    </a:lnTo>
                    <a:lnTo>
                      <a:pt x="8" y="46"/>
                    </a:lnTo>
                    <a:lnTo>
                      <a:pt x="10" y="42"/>
                    </a:lnTo>
                    <a:lnTo>
                      <a:pt x="36" y="16"/>
                    </a:lnTo>
                    <a:lnTo>
                      <a:pt x="38" y="16"/>
                    </a:lnTo>
                    <a:lnTo>
                      <a:pt x="40" y="14"/>
                    </a:lnTo>
                    <a:lnTo>
                      <a:pt x="44" y="12"/>
                    </a:lnTo>
                    <a:lnTo>
                      <a:pt x="66" y="0"/>
                    </a:lnTo>
                    <a:lnTo>
                      <a:pt x="68" y="2"/>
                    </a:lnTo>
                    <a:lnTo>
                      <a:pt x="70" y="4"/>
                    </a:lnTo>
                    <a:lnTo>
                      <a:pt x="72" y="4"/>
                    </a:lnTo>
                    <a:lnTo>
                      <a:pt x="72" y="6"/>
                    </a:lnTo>
                    <a:lnTo>
                      <a:pt x="74" y="10"/>
                    </a:lnTo>
                    <a:lnTo>
                      <a:pt x="74" y="26"/>
                    </a:lnTo>
                    <a:lnTo>
                      <a:pt x="70" y="28"/>
                    </a:lnTo>
                    <a:lnTo>
                      <a:pt x="70" y="30"/>
                    </a:lnTo>
                    <a:lnTo>
                      <a:pt x="70" y="32"/>
                    </a:lnTo>
                    <a:lnTo>
                      <a:pt x="70" y="34"/>
                    </a:lnTo>
                    <a:lnTo>
                      <a:pt x="68" y="36"/>
                    </a:lnTo>
                    <a:lnTo>
                      <a:pt x="66" y="38"/>
                    </a:lnTo>
                    <a:lnTo>
                      <a:pt x="64" y="38"/>
                    </a:lnTo>
                    <a:lnTo>
                      <a:pt x="66" y="40"/>
                    </a:lnTo>
                    <a:lnTo>
                      <a:pt x="74" y="36"/>
                    </a:lnTo>
                    <a:lnTo>
                      <a:pt x="76" y="36"/>
                    </a:lnTo>
                    <a:lnTo>
                      <a:pt x="76" y="38"/>
                    </a:lnTo>
                    <a:lnTo>
                      <a:pt x="80" y="36"/>
                    </a:lnTo>
                    <a:lnTo>
                      <a:pt x="82" y="32"/>
                    </a:lnTo>
                    <a:lnTo>
                      <a:pt x="80" y="30"/>
                    </a:lnTo>
                    <a:lnTo>
                      <a:pt x="80" y="28"/>
                    </a:lnTo>
                    <a:lnTo>
                      <a:pt x="82" y="24"/>
                    </a:lnTo>
                    <a:lnTo>
                      <a:pt x="84" y="22"/>
                    </a:lnTo>
                    <a:lnTo>
                      <a:pt x="84" y="20"/>
                    </a:lnTo>
                    <a:lnTo>
                      <a:pt x="86" y="18"/>
                    </a:lnTo>
                    <a:lnTo>
                      <a:pt x="90" y="18"/>
                    </a:lnTo>
                    <a:lnTo>
                      <a:pt x="98" y="22"/>
                    </a:lnTo>
                    <a:lnTo>
                      <a:pt x="106" y="26"/>
                    </a:lnTo>
                    <a:lnTo>
                      <a:pt x="108" y="28"/>
                    </a:lnTo>
                    <a:lnTo>
                      <a:pt x="110" y="30"/>
                    </a:lnTo>
                    <a:lnTo>
                      <a:pt x="114" y="32"/>
                    </a:lnTo>
                    <a:lnTo>
                      <a:pt x="116" y="36"/>
                    </a:lnTo>
                    <a:lnTo>
                      <a:pt x="116" y="40"/>
                    </a:lnTo>
                    <a:lnTo>
                      <a:pt x="106" y="52"/>
                    </a:lnTo>
                    <a:lnTo>
                      <a:pt x="106" y="54"/>
                    </a:lnTo>
                    <a:lnTo>
                      <a:pt x="110" y="52"/>
                    </a:lnTo>
                    <a:lnTo>
                      <a:pt x="114" y="48"/>
                    </a:lnTo>
                    <a:lnTo>
                      <a:pt x="116" y="46"/>
                    </a:lnTo>
                    <a:lnTo>
                      <a:pt x="116" y="48"/>
                    </a:lnTo>
                    <a:lnTo>
                      <a:pt x="114" y="52"/>
                    </a:lnTo>
                    <a:lnTo>
                      <a:pt x="118" y="54"/>
                    </a:lnTo>
                    <a:lnTo>
                      <a:pt x="118" y="52"/>
                    </a:lnTo>
                    <a:lnTo>
                      <a:pt x="120" y="44"/>
                    </a:lnTo>
                    <a:lnTo>
                      <a:pt x="122" y="44"/>
                    </a:lnTo>
                    <a:lnTo>
                      <a:pt x="124" y="42"/>
                    </a:lnTo>
                    <a:lnTo>
                      <a:pt x="128" y="42"/>
                    </a:lnTo>
                    <a:lnTo>
                      <a:pt x="128" y="40"/>
                    </a:lnTo>
                    <a:lnTo>
                      <a:pt x="132" y="46"/>
                    </a:lnTo>
                    <a:lnTo>
                      <a:pt x="134" y="44"/>
                    </a:lnTo>
                    <a:lnTo>
                      <a:pt x="132" y="42"/>
                    </a:lnTo>
                    <a:lnTo>
                      <a:pt x="132" y="40"/>
                    </a:lnTo>
                    <a:lnTo>
                      <a:pt x="134" y="42"/>
                    </a:lnTo>
                    <a:lnTo>
                      <a:pt x="136" y="42"/>
                    </a:lnTo>
                    <a:lnTo>
                      <a:pt x="136" y="38"/>
                    </a:lnTo>
                    <a:lnTo>
                      <a:pt x="132" y="36"/>
                    </a:lnTo>
                    <a:lnTo>
                      <a:pt x="132" y="34"/>
                    </a:lnTo>
                    <a:lnTo>
                      <a:pt x="136" y="36"/>
                    </a:lnTo>
                    <a:lnTo>
                      <a:pt x="138" y="34"/>
                    </a:lnTo>
                    <a:lnTo>
                      <a:pt x="134" y="30"/>
                    </a:lnTo>
                    <a:lnTo>
                      <a:pt x="132" y="28"/>
                    </a:lnTo>
                    <a:lnTo>
                      <a:pt x="128" y="22"/>
                    </a:lnTo>
                    <a:lnTo>
                      <a:pt x="128" y="20"/>
                    </a:lnTo>
                    <a:lnTo>
                      <a:pt x="130" y="20"/>
                    </a:lnTo>
                    <a:lnTo>
                      <a:pt x="138" y="22"/>
                    </a:lnTo>
                    <a:lnTo>
                      <a:pt x="138" y="24"/>
                    </a:lnTo>
                    <a:lnTo>
                      <a:pt x="142" y="24"/>
                    </a:lnTo>
                    <a:lnTo>
                      <a:pt x="142" y="26"/>
                    </a:lnTo>
                    <a:lnTo>
                      <a:pt x="144" y="30"/>
                    </a:lnTo>
                    <a:lnTo>
                      <a:pt x="146" y="32"/>
                    </a:lnTo>
                    <a:lnTo>
                      <a:pt x="148" y="30"/>
                    </a:lnTo>
                    <a:lnTo>
                      <a:pt x="150" y="32"/>
                    </a:lnTo>
                    <a:lnTo>
                      <a:pt x="150" y="34"/>
                    </a:lnTo>
                    <a:lnTo>
                      <a:pt x="152" y="36"/>
                    </a:lnTo>
                    <a:lnTo>
                      <a:pt x="152" y="38"/>
                    </a:lnTo>
                    <a:lnTo>
                      <a:pt x="150" y="38"/>
                    </a:lnTo>
                    <a:lnTo>
                      <a:pt x="154" y="38"/>
                    </a:lnTo>
                    <a:lnTo>
                      <a:pt x="156" y="44"/>
                    </a:lnTo>
                    <a:lnTo>
                      <a:pt x="156" y="54"/>
                    </a:lnTo>
                    <a:lnTo>
                      <a:pt x="158" y="60"/>
                    </a:lnTo>
                    <a:lnTo>
                      <a:pt x="158" y="68"/>
                    </a:lnTo>
                    <a:lnTo>
                      <a:pt x="162" y="72"/>
                    </a:lnTo>
                    <a:lnTo>
                      <a:pt x="160" y="76"/>
                    </a:lnTo>
                    <a:lnTo>
                      <a:pt x="160" y="82"/>
                    </a:lnTo>
                    <a:lnTo>
                      <a:pt x="162" y="82"/>
                    </a:lnTo>
                    <a:lnTo>
                      <a:pt x="164" y="86"/>
                    </a:lnTo>
                    <a:lnTo>
                      <a:pt x="166" y="86"/>
                    </a:lnTo>
                    <a:lnTo>
                      <a:pt x="166" y="84"/>
                    </a:lnTo>
                    <a:lnTo>
                      <a:pt x="170" y="82"/>
                    </a:lnTo>
                    <a:lnTo>
                      <a:pt x="172" y="78"/>
                    </a:lnTo>
                    <a:lnTo>
                      <a:pt x="172" y="76"/>
                    </a:lnTo>
                    <a:lnTo>
                      <a:pt x="174" y="74"/>
                    </a:lnTo>
                    <a:lnTo>
                      <a:pt x="172" y="68"/>
                    </a:lnTo>
                    <a:lnTo>
                      <a:pt x="170" y="66"/>
                    </a:lnTo>
                    <a:lnTo>
                      <a:pt x="170" y="62"/>
                    </a:lnTo>
                    <a:lnTo>
                      <a:pt x="170" y="60"/>
                    </a:lnTo>
                    <a:lnTo>
                      <a:pt x="168" y="52"/>
                    </a:lnTo>
                    <a:lnTo>
                      <a:pt x="168" y="46"/>
                    </a:lnTo>
                    <a:lnTo>
                      <a:pt x="168" y="44"/>
                    </a:lnTo>
                    <a:lnTo>
                      <a:pt x="162" y="18"/>
                    </a:lnTo>
                    <a:lnTo>
                      <a:pt x="164" y="18"/>
                    </a:lnTo>
                    <a:lnTo>
                      <a:pt x="164" y="14"/>
                    </a:lnTo>
                    <a:lnTo>
                      <a:pt x="162" y="14"/>
                    </a:lnTo>
                    <a:lnTo>
                      <a:pt x="162" y="12"/>
                    </a:lnTo>
                    <a:lnTo>
                      <a:pt x="162" y="10"/>
                    </a:lnTo>
                    <a:lnTo>
                      <a:pt x="166" y="10"/>
                    </a:lnTo>
                    <a:lnTo>
                      <a:pt x="166" y="8"/>
                    </a:lnTo>
                    <a:lnTo>
                      <a:pt x="164" y="6"/>
                    </a:lnTo>
                    <a:lnTo>
                      <a:pt x="164" y="2"/>
                    </a:lnTo>
                    <a:lnTo>
                      <a:pt x="164" y="4"/>
                    </a:lnTo>
                    <a:lnTo>
                      <a:pt x="164" y="2"/>
                    </a:lnTo>
                    <a:lnTo>
                      <a:pt x="166" y="2"/>
                    </a:lnTo>
                    <a:lnTo>
                      <a:pt x="172" y="4"/>
                    </a:lnTo>
                    <a:lnTo>
                      <a:pt x="172" y="6"/>
                    </a:lnTo>
                    <a:lnTo>
                      <a:pt x="178" y="10"/>
                    </a:lnTo>
                    <a:lnTo>
                      <a:pt x="182" y="12"/>
                    </a:lnTo>
                    <a:lnTo>
                      <a:pt x="182" y="10"/>
                    </a:lnTo>
                    <a:lnTo>
                      <a:pt x="180" y="8"/>
                    </a:lnTo>
                    <a:lnTo>
                      <a:pt x="180" y="6"/>
                    </a:lnTo>
                    <a:lnTo>
                      <a:pt x="182" y="4"/>
                    </a:lnTo>
                    <a:lnTo>
                      <a:pt x="184" y="6"/>
                    </a:lnTo>
                    <a:lnTo>
                      <a:pt x="186" y="8"/>
                    </a:lnTo>
                    <a:lnTo>
                      <a:pt x="188" y="8"/>
                    </a:lnTo>
                    <a:lnTo>
                      <a:pt x="188" y="14"/>
                    </a:lnTo>
                    <a:lnTo>
                      <a:pt x="190" y="16"/>
                    </a:lnTo>
                    <a:lnTo>
                      <a:pt x="196" y="20"/>
                    </a:lnTo>
                    <a:lnTo>
                      <a:pt x="200" y="24"/>
                    </a:lnTo>
                    <a:lnTo>
                      <a:pt x="202" y="26"/>
                    </a:lnTo>
                    <a:lnTo>
                      <a:pt x="202" y="28"/>
                    </a:lnTo>
                    <a:lnTo>
                      <a:pt x="204" y="28"/>
                    </a:lnTo>
                    <a:lnTo>
                      <a:pt x="206" y="30"/>
                    </a:lnTo>
                    <a:lnTo>
                      <a:pt x="204" y="34"/>
                    </a:lnTo>
                    <a:lnTo>
                      <a:pt x="206" y="34"/>
                    </a:lnTo>
                    <a:lnTo>
                      <a:pt x="210" y="68"/>
                    </a:lnTo>
                    <a:lnTo>
                      <a:pt x="210" y="70"/>
                    </a:lnTo>
                    <a:lnTo>
                      <a:pt x="212" y="76"/>
                    </a:lnTo>
                    <a:lnTo>
                      <a:pt x="218" y="84"/>
                    </a:lnTo>
                    <a:lnTo>
                      <a:pt x="220" y="88"/>
                    </a:lnTo>
                    <a:lnTo>
                      <a:pt x="220" y="90"/>
                    </a:lnTo>
                    <a:lnTo>
                      <a:pt x="220" y="92"/>
                    </a:lnTo>
                    <a:lnTo>
                      <a:pt x="220" y="98"/>
                    </a:lnTo>
                    <a:lnTo>
                      <a:pt x="218" y="98"/>
                    </a:lnTo>
                    <a:lnTo>
                      <a:pt x="218" y="106"/>
                    </a:lnTo>
                    <a:lnTo>
                      <a:pt x="216" y="108"/>
                    </a:lnTo>
                    <a:lnTo>
                      <a:pt x="218" y="112"/>
                    </a:lnTo>
                    <a:lnTo>
                      <a:pt x="222" y="116"/>
                    </a:lnTo>
                    <a:lnTo>
                      <a:pt x="226" y="126"/>
                    </a:lnTo>
                    <a:lnTo>
                      <a:pt x="232" y="126"/>
                    </a:lnTo>
                    <a:lnTo>
                      <a:pt x="234" y="132"/>
                    </a:lnTo>
                    <a:lnTo>
                      <a:pt x="238" y="134"/>
                    </a:lnTo>
                    <a:lnTo>
                      <a:pt x="240" y="134"/>
                    </a:lnTo>
                    <a:lnTo>
                      <a:pt x="240" y="132"/>
                    </a:lnTo>
                    <a:lnTo>
                      <a:pt x="242" y="130"/>
                    </a:lnTo>
                    <a:lnTo>
                      <a:pt x="244" y="132"/>
                    </a:lnTo>
                    <a:lnTo>
                      <a:pt x="246" y="134"/>
                    </a:lnTo>
                    <a:lnTo>
                      <a:pt x="246" y="136"/>
                    </a:lnTo>
                    <a:lnTo>
                      <a:pt x="258" y="148"/>
                    </a:lnTo>
                    <a:lnTo>
                      <a:pt x="262" y="148"/>
                    </a:lnTo>
                    <a:lnTo>
                      <a:pt x="264" y="150"/>
                    </a:lnTo>
                    <a:lnTo>
                      <a:pt x="262" y="152"/>
                    </a:lnTo>
                    <a:lnTo>
                      <a:pt x="264" y="154"/>
                    </a:lnTo>
                    <a:lnTo>
                      <a:pt x="266" y="154"/>
                    </a:lnTo>
                    <a:lnTo>
                      <a:pt x="268" y="154"/>
                    </a:lnTo>
                    <a:lnTo>
                      <a:pt x="270" y="154"/>
                    </a:lnTo>
                    <a:lnTo>
                      <a:pt x="272" y="154"/>
                    </a:lnTo>
                    <a:lnTo>
                      <a:pt x="272" y="160"/>
                    </a:lnTo>
                    <a:lnTo>
                      <a:pt x="272" y="164"/>
                    </a:lnTo>
                    <a:lnTo>
                      <a:pt x="272" y="170"/>
                    </a:lnTo>
                    <a:lnTo>
                      <a:pt x="272" y="174"/>
                    </a:lnTo>
                    <a:lnTo>
                      <a:pt x="270" y="176"/>
                    </a:lnTo>
                    <a:lnTo>
                      <a:pt x="266" y="174"/>
                    </a:lnTo>
                    <a:lnTo>
                      <a:pt x="264" y="170"/>
                    </a:lnTo>
                    <a:lnTo>
                      <a:pt x="264" y="164"/>
                    </a:lnTo>
                    <a:lnTo>
                      <a:pt x="262" y="174"/>
                    </a:lnTo>
                    <a:lnTo>
                      <a:pt x="262" y="176"/>
                    </a:lnTo>
                    <a:lnTo>
                      <a:pt x="260" y="172"/>
                    </a:lnTo>
                    <a:lnTo>
                      <a:pt x="258" y="172"/>
                    </a:lnTo>
                    <a:lnTo>
                      <a:pt x="258" y="174"/>
                    </a:lnTo>
                    <a:lnTo>
                      <a:pt x="256" y="172"/>
                    </a:lnTo>
                    <a:lnTo>
                      <a:pt x="256" y="168"/>
                    </a:lnTo>
                    <a:lnTo>
                      <a:pt x="256" y="164"/>
                    </a:lnTo>
                    <a:lnTo>
                      <a:pt x="254" y="166"/>
                    </a:lnTo>
                    <a:lnTo>
                      <a:pt x="252" y="166"/>
                    </a:lnTo>
                    <a:lnTo>
                      <a:pt x="250" y="170"/>
                    </a:lnTo>
                    <a:lnTo>
                      <a:pt x="246" y="172"/>
                    </a:lnTo>
                    <a:lnTo>
                      <a:pt x="246" y="174"/>
                    </a:lnTo>
                    <a:lnTo>
                      <a:pt x="248" y="174"/>
                    </a:lnTo>
                    <a:lnTo>
                      <a:pt x="248" y="180"/>
                    </a:lnTo>
                    <a:lnTo>
                      <a:pt x="246" y="180"/>
                    </a:lnTo>
                    <a:lnTo>
                      <a:pt x="244" y="180"/>
                    </a:lnTo>
                    <a:lnTo>
                      <a:pt x="240" y="178"/>
                    </a:lnTo>
                    <a:lnTo>
                      <a:pt x="238" y="180"/>
                    </a:lnTo>
                    <a:lnTo>
                      <a:pt x="240" y="186"/>
                    </a:lnTo>
                    <a:lnTo>
                      <a:pt x="240" y="192"/>
                    </a:lnTo>
                    <a:lnTo>
                      <a:pt x="242" y="186"/>
                    </a:lnTo>
                    <a:lnTo>
                      <a:pt x="246" y="184"/>
                    </a:lnTo>
                    <a:lnTo>
                      <a:pt x="248" y="182"/>
                    </a:lnTo>
                    <a:lnTo>
                      <a:pt x="254" y="182"/>
                    </a:lnTo>
                    <a:lnTo>
                      <a:pt x="254" y="184"/>
                    </a:lnTo>
                    <a:lnTo>
                      <a:pt x="256" y="184"/>
                    </a:lnTo>
                    <a:lnTo>
                      <a:pt x="256" y="186"/>
                    </a:lnTo>
                    <a:lnTo>
                      <a:pt x="256" y="188"/>
                    </a:lnTo>
                    <a:lnTo>
                      <a:pt x="254" y="190"/>
                    </a:lnTo>
                    <a:lnTo>
                      <a:pt x="252" y="190"/>
                    </a:lnTo>
                    <a:lnTo>
                      <a:pt x="252" y="192"/>
                    </a:lnTo>
                    <a:lnTo>
                      <a:pt x="254" y="193"/>
                    </a:lnTo>
                    <a:lnTo>
                      <a:pt x="254" y="195"/>
                    </a:lnTo>
                    <a:lnTo>
                      <a:pt x="256" y="192"/>
                    </a:lnTo>
                    <a:lnTo>
                      <a:pt x="258" y="193"/>
                    </a:lnTo>
                    <a:lnTo>
                      <a:pt x="262" y="193"/>
                    </a:lnTo>
                    <a:lnTo>
                      <a:pt x="262" y="197"/>
                    </a:lnTo>
                    <a:lnTo>
                      <a:pt x="262" y="199"/>
                    </a:lnTo>
                    <a:lnTo>
                      <a:pt x="260" y="199"/>
                    </a:lnTo>
                    <a:lnTo>
                      <a:pt x="260" y="201"/>
                    </a:lnTo>
                    <a:lnTo>
                      <a:pt x="258" y="203"/>
                    </a:lnTo>
                    <a:lnTo>
                      <a:pt x="256" y="203"/>
                    </a:lnTo>
                    <a:lnTo>
                      <a:pt x="250" y="205"/>
                    </a:lnTo>
                    <a:lnTo>
                      <a:pt x="250" y="207"/>
                    </a:lnTo>
                    <a:lnTo>
                      <a:pt x="246" y="207"/>
                    </a:lnTo>
                    <a:lnTo>
                      <a:pt x="244" y="207"/>
                    </a:lnTo>
                    <a:lnTo>
                      <a:pt x="244" y="209"/>
                    </a:lnTo>
                    <a:lnTo>
                      <a:pt x="242" y="211"/>
                    </a:lnTo>
                    <a:lnTo>
                      <a:pt x="240" y="209"/>
                    </a:lnTo>
                    <a:lnTo>
                      <a:pt x="236" y="211"/>
                    </a:lnTo>
                    <a:lnTo>
                      <a:pt x="228" y="209"/>
                    </a:lnTo>
                    <a:lnTo>
                      <a:pt x="228" y="207"/>
                    </a:lnTo>
                    <a:lnTo>
                      <a:pt x="222" y="207"/>
                    </a:lnTo>
                    <a:lnTo>
                      <a:pt x="220" y="205"/>
                    </a:lnTo>
                    <a:lnTo>
                      <a:pt x="218" y="205"/>
                    </a:lnTo>
                    <a:lnTo>
                      <a:pt x="218" y="207"/>
                    </a:lnTo>
                    <a:lnTo>
                      <a:pt x="208" y="205"/>
                    </a:lnTo>
                    <a:lnTo>
                      <a:pt x="206" y="203"/>
                    </a:lnTo>
                    <a:lnTo>
                      <a:pt x="212" y="199"/>
                    </a:lnTo>
                    <a:lnTo>
                      <a:pt x="210" y="197"/>
                    </a:lnTo>
                    <a:lnTo>
                      <a:pt x="208" y="197"/>
                    </a:lnTo>
                    <a:lnTo>
                      <a:pt x="202" y="197"/>
                    </a:lnTo>
                    <a:lnTo>
                      <a:pt x="202" y="195"/>
                    </a:lnTo>
                    <a:lnTo>
                      <a:pt x="198" y="195"/>
                    </a:lnTo>
                    <a:lnTo>
                      <a:pt x="190" y="193"/>
                    </a:lnTo>
                    <a:lnTo>
                      <a:pt x="190" y="192"/>
                    </a:lnTo>
                    <a:lnTo>
                      <a:pt x="192" y="190"/>
                    </a:lnTo>
                    <a:lnTo>
                      <a:pt x="190" y="182"/>
                    </a:lnTo>
                    <a:lnTo>
                      <a:pt x="186" y="182"/>
                    </a:lnTo>
                    <a:lnTo>
                      <a:pt x="184" y="186"/>
                    </a:lnTo>
                    <a:lnTo>
                      <a:pt x="180" y="188"/>
                    </a:lnTo>
                    <a:lnTo>
                      <a:pt x="182" y="192"/>
                    </a:lnTo>
                    <a:lnTo>
                      <a:pt x="182" y="193"/>
                    </a:lnTo>
                    <a:lnTo>
                      <a:pt x="180" y="195"/>
                    </a:lnTo>
                    <a:lnTo>
                      <a:pt x="174" y="203"/>
                    </a:lnTo>
                    <a:lnTo>
                      <a:pt x="156" y="205"/>
                    </a:lnTo>
                    <a:lnTo>
                      <a:pt x="158" y="205"/>
                    </a:lnTo>
                    <a:lnTo>
                      <a:pt x="154" y="211"/>
                    </a:lnTo>
                    <a:lnTo>
                      <a:pt x="142" y="217"/>
                    </a:lnTo>
                    <a:lnTo>
                      <a:pt x="138" y="219"/>
                    </a:lnTo>
                    <a:lnTo>
                      <a:pt x="136" y="217"/>
                    </a:lnTo>
                    <a:lnTo>
                      <a:pt x="132" y="219"/>
                    </a:lnTo>
                    <a:lnTo>
                      <a:pt x="128" y="217"/>
                    </a:lnTo>
                    <a:lnTo>
                      <a:pt x="126" y="219"/>
                    </a:lnTo>
                    <a:lnTo>
                      <a:pt x="124" y="217"/>
                    </a:lnTo>
                    <a:lnTo>
                      <a:pt x="120" y="219"/>
                    </a:lnTo>
                    <a:lnTo>
                      <a:pt x="116" y="219"/>
                    </a:lnTo>
                    <a:lnTo>
                      <a:pt x="116" y="221"/>
                    </a:lnTo>
                    <a:lnTo>
                      <a:pt x="118" y="221"/>
                    </a:lnTo>
                    <a:lnTo>
                      <a:pt x="108" y="223"/>
                    </a:lnTo>
                    <a:lnTo>
                      <a:pt x="106" y="223"/>
                    </a:lnTo>
                    <a:lnTo>
                      <a:pt x="88" y="223"/>
                    </a:lnTo>
                    <a:lnTo>
                      <a:pt x="90" y="221"/>
                    </a:lnTo>
                    <a:lnTo>
                      <a:pt x="86" y="217"/>
                    </a:lnTo>
                    <a:lnTo>
                      <a:pt x="80" y="207"/>
                    </a:lnTo>
                    <a:lnTo>
                      <a:pt x="80" y="203"/>
                    </a:lnTo>
                    <a:lnTo>
                      <a:pt x="82" y="199"/>
                    </a:lnTo>
                    <a:lnTo>
                      <a:pt x="80" y="197"/>
                    </a:lnTo>
                    <a:lnTo>
                      <a:pt x="78" y="195"/>
                    </a:lnTo>
                    <a:lnTo>
                      <a:pt x="76" y="193"/>
                    </a:lnTo>
                    <a:lnTo>
                      <a:pt x="76" y="192"/>
                    </a:lnTo>
                    <a:lnTo>
                      <a:pt x="70" y="192"/>
                    </a:lnTo>
                    <a:lnTo>
                      <a:pt x="64" y="192"/>
                    </a:lnTo>
                  </a:path>
                </a:pathLst>
              </a:custGeom>
              <a:solidFill>
                <a:schemeClr val="tx2"/>
              </a:solidFill>
              <a:ln w="3175">
                <a:solidFill>
                  <a:schemeClr val="bg1"/>
                </a:solidFill>
                <a:round/>
                <a:headEnd/>
                <a:tailEnd/>
              </a:ln>
            </p:spPr>
            <p:txBody>
              <a:bodyPr/>
              <a:lstStyle/>
              <a:p>
                <a:endParaRPr lang="fr-FR" dirty="0"/>
              </a:p>
            </p:txBody>
          </p:sp>
          <p:sp>
            <p:nvSpPr>
              <p:cNvPr id="60506" name="Freeform 891"/>
              <p:cNvSpPr>
                <a:spLocks/>
              </p:cNvSpPr>
              <p:nvPr/>
            </p:nvSpPr>
            <p:spPr bwMode="auto">
              <a:xfrm>
                <a:off x="1180" y="1044"/>
                <a:ext cx="38" cy="44"/>
              </a:xfrm>
              <a:custGeom>
                <a:avLst/>
                <a:gdLst>
                  <a:gd name="T0" fmla="*/ 32 w 38"/>
                  <a:gd name="T1" fmla="*/ 34 h 44"/>
                  <a:gd name="T2" fmla="*/ 32 w 38"/>
                  <a:gd name="T3" fmla="*/ 32 h 44"/>
                  <a:gd name="T4" fmla="*/ 34 w 38"/>
                  <a:gd name="T5" fmla="*/ 26 h 44"/>
                  <a:gd name="T6" fmla="*/ 38 w 38"/>
                  <a:gd name="T7" fmla="*/ 10 h 44"/>
                  <a:gd name="T8" fmla="*/ 36 w 38"/>
                  <a:gd name="T9" fmla="*/ 8 h 44"/>
                  <a:gd name="T10" fmla="*/ 34 w 38"/>
                  <a:gd name="T11" fmla="*/ 8 h 44"/>
                  <a:gd name="T12" fmla="*/ 32 w 38"/>
                  <a:gd name="T13" fmla="*/ 4 h 44"/>
                  <a:gd name="T14" fmla="*/ 28 w 38"/>
                  <a:gd name="T15" fmla="*/ 0 h 44"/>
                  <a:gd name="T16" fmla="*/ 24 w 38"/>
                  <a:gd name="T17" fmla="*/ 0 h 44"/>
                  <a:gd name="T18" fmla="*/ 18 w 38"/>
                  <a:gd name="T19" fmla="*/ 0 h 44"/>
                  <a:gd name="T20" fmla="*/ 10 w 38"/>
                  <a:gd name="T21" fmla="*/ 2 h 44"/>
                  <a:gd name="T22" fmla="*/ 6 w 38"/>
                  <a:gd name="T23" fmla="*/ 2 h 44"/>
                  <a:gd name="T24" fmla="*/ 0 w 38"/>
                  <a:gd name="T25" fmla="*/ 12 h 44"/>
                  <a:gd name="T26" fmla="*/ 0 w 38"/>
                  <a:gd name="T27" fmla="*/ 16 h 44"/>
                  <a:gd name="T28" fmla="*/ 8 w 38"/>
                  <a:gd name="T29" fmla="*/ 18 h 44"/>
                  <a:gd name="T30" fmla="*/ 20 w 38"/>
                  <a:gd name="T31" fmla="*/ 36 h 44"/>
                  <a:gd name="T32" fmla="*/ 20 w 38"/>
                  <a:gd name="T33" fmla="*/ 38 h 44"/>
                  <a:gd name="T34" fmla="*/ 26 w 38"/>
                  <a:gd name="T35" fmla="*/ 44 h 44"/>
                  <a:gd name="T36" fmla="*/ 26 w 38"/>
                  <a:gd name="T37" fmla="*/ 42 h 44"/>
                  <a:gd name="T38" fmla="*/ 28 w 38"/>
                  <a:gd name="T39" fmla="*/ 42 h 44"/>
                  <a:gd name="T40" fmla="*/ 32 w 38"/>
                  <a:gd name="T41" fmla="*/ 36 h 44"/>
                  <a:gd name="T42" fmla="*/ 32 w 38"/>
                  <a:gd name="T43" fmla="*/ 36 h 44"/>
                  <a:gd name="T44" fmla="*/ 32 w 38"/>
                  <a:gd name="T45" fmla="*/ 34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4"/>
                  <a:gd name="T71" fmla="*/ 38 w 38"/>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4">
                    <a:moveTo>
                      <a:pt x="32" y="34"/>
                    </a:moveTo>
                    <a:lnTo>
                      <a:pt x="32" y="32"/>
                    </a:lnTo>
                    <a:lnTo>
                      <a:pt x="34" y="26"/>
                    </a:lnTo>
                    <a:lnTo>
                      <a:pt x="38" y="10"/>
                    </a:lnTo>
                    <a:lnTo>
                      <a:pt x="36" y="8"/>
                    </a:lnTo>
                    <a:lnTo>
                      <a:pt x="34" y="8"/>
                    </a:lnTo>
                    <a:lnTo>
                      <a:pt x="32" y="4"/>
                    </a:lnTo>
                    <a:lnTo>
                      <a:pt x="28" y="0"/>
                    </a:lnTo>
                    <a:lnTo>
                      <a:pt x="24" y="0"/>
                    </a:lnTo>
                    <a:lnTo>
                      <a:pt x="18" y="0"/>
                    </a:lnTo>
                    <a:lnTo>
                      <a:pt x="10" y="2"/>
                    </a:lnTo>
                    <a:lnTo>
                      <a:pt x="6" y="2"/>
                    </a:lnTo>
                    <a:lnTo>
                      <a:pt x="0" y="12"/>
                    </a:lnTo>
                    <a:lnTo>
                      <a:pt x="0" y="16"/>
                    </a:lnTo>
                    <a:lnTo>
                      <a:pt x="8" y="18"/>
                    </a:lnTo>
                    <a:lnTo>
                      <a:pt x="20" y="36"/>
                    </a:lnTo>
                    <a:lnTo>
                      <a:pt x="20" y="38"/>
                    </a:lnTo>
                    <a:lnTo>
                      <a:pt x="26" y="44"/>
                    </a:lnTo>
                    <a:lnTo>
                      <a:pt x="26" y="42"/>
                    </a:lnTo>
                    <a:lnTo>
                      <a:pt x="28" y="42"/>
                    </a:lnTo>
                    <a:lnTo>
                      <a:pt x="32" y="36"/>
                    </a:lnTo>
                    <a:lnTo>
                      <a:pt x="32" y="34"/>
                    </a:lnTo>
                    <a:close/>
                  </a:path>
                </a:pathLst>
              </a:custGeom>
              <a:solidFill>
                <a:schemeClr val="tx2"/>
              </a:solidFill>
              <a:ln w="3175">
                <a:solidFill>
                  <a:schemeClr val="bg1"/>
                </a:solidFill>
                <a:round/>
                <a:headEnd/>
                <a:tailEnd/>
              </a:ln>
            </p:spPr>
            <p:txBody>
              <a:bodyPr/>
              <a:lstStyle/>
              <a:p>
                <a:endParaRPr lang="fr-FR" dirty="0"/>
              </a:p>
            </p:txBody>
          </p:sp>
          <p:sp>
            <p:nvSpPr>
              <p:cNvPr id="60507" name="Freeform 892"/>
              <p:cNvSpPr>
                <a:spLocks/>
              </p:cNvSpPr>
              <p:nvPr/>
            </p:nvSpPr>
            <p:spPr bwMode="auto">
              <a:xfrm>
                <a:off x="1180" y="1044"/>
                <a:ext cx="38" cy="44"/>
              </a:xfrm>
              <a:custGeom>
                <a:avLst/>
                <a:gdLst>
                  <a:gd name="T0" fmla="*/ 32 w 38"/>
                  <a:gd name="T1" fmla="*/ 34 h 44"/>
                  <a:gd name="T2" fmla="*/ 32 w 38"/>
                  <a:gd name="T3" fmla="*/ 32 h 44"/>
                  <a:gd name="T4" fmla="*/ 34 w 38"/>
                  <a:gd name="T5" fmla="*/ 26 h 44"/>
                  <a:gd name="T6" fmla="*/ 38 w 38"/>
                  <a:gd name="T7" fmla="*/ 10 h 44"/>
                  <a:gd name="T8" fmla="*/ 36 w 38"/>
                  <a:gd name="T9" fmla="*/ 8 h 44"/>
                  <a:gd name="T10" fmla="*/ 34 w 38"/>
                  <a:gd name="T11" fmla="*/ 8 h 44"/>
                  <a:gd name="T12" fmla="*/ 32 w 38"/>
                  <a:gd name="T13" fmla="*/ 4 h 44"/>
                  <a:gd name="T14" fmla="*/ 28 w 38"/>
                  <a:gd name="T15" fmla="*/ 0 h 44"/>
                  <a:gd name="T16" fmla="*/ 24 w 38"/>
                  <a:gd name="T17" fmla="*/ 0 h 44"/>
                  <a:gd name="T18" fmla="*/ 18 w 38"/>
                  <a:gd name="T19" fmla="*/ 0 h 44"/>
                  <a:gd name="T20" fmla="*/ 10 w 38"/>
                  <a:gd name="T21" fmla="*/ 2 h 44"/>
                  <a:gd name="T22" fmla="*/ 6 w 38"/>
                  <a:gd name="T23" fmla="*/ 2 h 44"/>
                  <a:gd name="T24" fmla="*/ 0 w 38"/>
                  <a:gd name="T25" fmla="*/ 12 h 44"/>
                  <a:gd name="T26" fmla="*/ 0 w 38"/>
                  <a:gd name="T27" fmla="*/ 16 h 44"/>
                  <a:gd name="T28" fmla="*/ 8 w 38"/>
                  <a:gd name="T29" fmla="*/ 18 h 44"/>
                  <a:gd name="T30" fmla="*/ 20 w 38"/>
                  <a:gd name="T31" fmla="*/ 36 h 44"/>
                  <a:gd name="T32" fmla="*/ 20 w 38"/>
                  <a:gd name="T33" fmla="*/ 38 h 44"/>
                  <a:gd name="T34" fmla="*/ 26 w 38"/>
                  <a:gd name="T35" fmla="*/ 44 h 44"/>
                  <a:gd name="T36" fmla="*/ 26 w 38"/>
                  <a:gd name="T37" fmla="*/ 42 h 44"/>
                  <a:gd name="T38" fmla="*/ 28 w 38"/>
                  <a:gd name="T39" fmla="*/ 42 h 44"/>
                  <a:gd name="T40" fmla="*/ 32 w 38"/>
                  <a:gd name="T41" fmla="*/ 36 h 44"/>
                  <a:gd name="T42" fmla="*/ 32 w 38"/>
                  <a:gd name="T43" fmla="*/ 36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44"/>
                  <a:gd name="T68" fmla="*/ 38 w 38"/>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44">
                    <a:moveTo>
                      <a:pt x="32" y="34"/>
                    </a:moveTo>
                    <a:lnTo>
                      <a:pt x="32" y="32"/>
                    </a:lnTo>
                    <a:lnTo>
                      <a:pt x="34" y="26"/>
                    </a:lnTo>
                    <a:lnTo>
                      <a:pt x="38" y="10"/>
                    </a:lnTo>
                    <a:lnTo>
                      <a:pt x="36" y="8"/>
                    </a:lnTo>
                    <a:lnTo>
                      <a:pt x="34" y="8"/>
                    </a:lnTo>
                    <a:lnTo>
                      <a:pt x="32" y="4"/>
                    </a:lnTo>
                    <a:lnTo>
                      <a:pt x="28" y="0"/>
                    </a:lnTo>
                    <a:lnTo>
                      <a:pt x="24" y="0"/>
                    </a:lnTo>
                    <a:lnTo>
                      <a:pt x="18" y="0"/>
                    </a:lnTo>
                    <a:lnTo>
                      <a:pt x="10" y="2"/>
                    </a:lnTo>
                    <a:lnTo>
                      <a:pt x="6" y="2"/>
                    </a:lnTo>
                    <a:lnTo>
                      <a:pt x="0" y="12"/>
                    </a:lnTo>
                    <a:lnTo>
                      <a:pt x="0" y="16"/>
                    </a:lnTo>
                    <a:lnTo>
                      <a:pt x="8" y="18"/>
                    </a:lnTo>
                    <a:lnTo>
                      <a:pt x="20" y="36"/>
                    </a:lnTo>
                    <a:lnTo>
                      <a:pt x="20" y="38"/>
                    </a:lnTo>
                    <a:lnTo>
                      <a:pt x="26" y="44"/>
                    </a:lnTo>
                    <a:lnTo>
                      <a:pt x="26" y="42"/>
                    </a:lnTo>
                    <a:lnTo>
                      <a:pt x="28" y="42"/>
                    </a:lnTo>
                    <a:lnTo>
                      <a:pt x="32" y="36"/>
                    </a:lnTo>
                  </a:path>
                </a:pathLst>
              </a:custGeom>
              <a:solidFill>
                <a:schemeClr val="tx2"/>
              </a:solidFill>
              <a:ln w="3175">
                <a:solidFill>
                  <a:schemeClr val="bg1"/>
                </a:solidFill>
                <a:round/>
                <a:headEnd/>
                <a:tailEnd/>
              </a:ln>
            </p:spPr>
            <p:txBody>
              <a:bodyPr/>
              <a:lstStyle/>
              <a:p>
                <a:endParaRPr lang="fr-FR" dirty="0"/>
              </a:p>
            </p:txBody>
          </p:sp>
          <p:sp>
            <p:nvSpPr>
              <p:cNvPr id="60508" name="Freeform 893"/>
              <p:cNvSpPr>
                <a:spLocks/>
              </p:cNvSpPr>
              <p:nvPr/>
            </p:nvSpPr>
            <p:spPr bwMode="auto">
              <a:xfrm>
                <a:off x="1250" y="1036"/>
                <a:ext cx="90" cy="132"/>
              </a:xfrm>
              <a:custGeom>
                <a:avLst/>
                <a:gdLst>
                  <a:gd name="T0" fmla="*/ 32 w 90"/>
                  <a:gd name="T1" fmla="*/ 96 h 132"/>
                  <a:gd name="T2" fmla="*/ 30 w 90"/>
                  <a:gd name="T3" fmla="*/ 92 h 132"/>
                  <a:gd name="T4" fmla="*/ 22 w 90"/>
                  <a:gd name="T5" fmla="*/ 88 h 132"/>
                  <a:gd name="T6" fmla="*/ 14 w 90"/>
                  <a:gd name="T7" fmla="*/ 84 h 132"/>
                  <a:gd name="T8" fmla="*/ 0 w 90"/>
                  <a:gd name="T9" fmla="*/ 68 h 132"/>
                  <a:gd name="T10" fmla="*/ 6 w 90"/>
                  <a:gd name="T11" fmla="*/ 50 h 132"/>
                  <a:gd name="T12" fmla="*/ 12 w 90"/>
                  <a:gd name="T13" fmla="*/ 54 h 132"/>
                  <a:gd name="T14" fmla="*/ 16 w 90"/>
                  <a:gd name="T15" fmla="*/ 58 h 132"/>
                  <a:gd name="T16" fmla="*/ 18 w 90"/>
                  <a:gd name="T17" fmla="*/ 68 h 132"/>
                  <a:gd name="T18" fmla="*/ 26 w 90"/>
                  <a:gd name="T19" fmla="*/ 64 h 132"/>
                  <a:gd name="T20" fmla="*/ 34 w 90"/>
                  <a:gd name="T21" fmla="*/ 62 h 132"/>
                  <a:gd name="T22" fmla="*/ 34 w 90"/>
                  <a:gd name="T23" fmla="*/ 56 h 132"/>
                  <a:gd name="T24" fmla="*/ 34 w 90"/>
                  <a:gd name="T25" fmla="*/ 50 h 132"/>
                  <a:gd name="T26" fmla="*/ 30 w 90"/>
                  <a:gd name="T27" fmla="*/ 46 h 132"/>
                  <a:gd name="T28" fmla="*/ 32 w 90"/>
                  <a:gd name="T29" fmla="*/ 38 h 132"/>
                  <a:gd name="T30" fmla="*/ 32 w 90"/>
                  <a:gd name="T31" fmla="*/ 32 h 132"/>
                  <a:gd name="T32" fmla="*/ 24 w 90"/>
                  <a:gd name="T33" fmla="*/ 36 h 132"/>
                  <a:gd name="T34" fmla="*/ 16 w 90"/>
                  <a:gd name="T35" fmla="*/ 30 h 132"/>
                  <a:gd name="T36" fmla="*/ 22 w 90"/>
                  <a:gd name="T37" fmla="*/ 22 h 132"/>
                  <a:gd name="T38" fmla="*/ 26 w 90"/>
                  <a:gd name="T39" fmla="*/ 28 h 132"/>
                  <a:gd name="T40" fmla="*/ 26 w 90"/>
                  <a:gd name="T41" fmla="*/ 20 h 132"/>
                  <a:gd name="T42" fmla="*/ 18 w 90"/>
                  <a:gd name="T43" fmla="*/ 16 h 132"/>
                  <a:gd name="T44" fmla="*/ 26 w 90"/>
                  <a:gd name="T45" fmla="*/ 6 h 132"/>
                  <a:gd name="T46" fmla="*/ 32 w 90"/>
                  <a:gd name="T47" fmla="*/ 10 h 132"/>
                  <a:gd name="T48" fmla="*/ 30 w 90"/>
                  <a:gd name="T49" fmla="*/ 6 h 132"/>
                  <a:gd name="T50" fmla="*/ 34 w 90"/>
                  <a:gd name="T51" fmla="*/ 0 h 132"/>
                  <a:gd name="T52" fmla="*/ 40 w 90"/>
                  <a:gd name="T53" fmla="*/ 6 h 132"/>
                  <a:gd name="T54" fmla="*/ 52 w 90"/>
                  <a:gd name="T55" fmla="*/ 10 h 132"/>
                  <a:gd name="T56" fmla="*/ 74 w 90"/>
                  <a:gd name="T57" fmla="*/ 0 h 132"/>
                  <a:gd name="T58" fmla="*/ 80 w 90"/>
                  <a:gd name="T59" fmla="*/ 8 h 132"/>
                  <a:gd name="T60" fmla="*/ 72 w 90"/>
                  <a:gd name="T61" fmla="*/ 20 h 132"/>
                  <a:gd name="T62" fmla="*/ 76 w 90"/>
                  <a:gd name="T63" fmla="*/ 30 h 132"/>
                  <a:gd name="T64" fmla="*/ 64 w 90"/>
                  <a:gd name="T65" fmla="*/ 40 h 132"/>
                  <a:gd name="T66" fmla="*/ 60 w 90"/>
                  <a:gd name="T67" fmla="*/ 48 h 132"/>
                  <a:gd name="T68" fmla="*/ 70 w 90"/>
                  <a:gd name="T69" fmla="*/ 46 h 132"/>
                  <a:gd name="T70" fmla="*/ 76 w 90"/>
                  <a:gd name="T71" fmla="*/ 56 h 132"/>
                  <a:gd name="T72" fmla="*/ 80 w 90"/>
                  <a:gd name="T73" fmla="*/ 60 h 132"/>
                  <a:gd name="T74" fmla="*/ 78 w 90"/>
                  <a:gd name="T75" fmla="*/ 68 h 132"/>
                  <a:gd name="T76" fmla="*/ 86 w 90"/>
                  <a:gd name="T77" fmla="*/ 62 h 132"/>
                  <a:gd name="T78" fmla="*/ 88 w 90"/>
                  <a:gd name="T79" fmla="*/ 68 h 132"/>
                  <a:gd name="T80" fmla="*/ 90 w 90"/>
                  <a:gd name="T81" fmla="*/ 80 h 132"/>
                  <a:gd name="T82" fmla="*/ 88 w 90"/>
                  <a:gd name="T83" fmla="*/ 92 h 132"/>
                  <a:gd name="T84" fmla="*/ 88 w 90"/>
                  <a:gd name="T85" fmla="*/ 96 h 132"/>
                  <a:gd name="T86" fmla="*/ 86 w 90"/>
                  <a:gd name="T87" fmla="*/ 106 h 132"/>
                  <a:gd name="T88" fmla="*/ 76 w 90"/>
                  <a:gd name="T89" fmla="*/ 118 h 132"/>
                  <a:gd name="T90" fmla="*/ 64 w 90"/>
                  <a:gd name="T91" fmla="*/ 116 h 132"/>
                  <a:gd name="T92" fmla="*/ 66 w 90"/>
                  <a:gd name="T93" fmla="*/ 124 h 132"/>
                  <a:gd name="T94" fmla="*/ 60 w 90"/>
                  <a:gd name="T95" fmla="*/ 132 h 132"/>
                  <a:gd name="T96" fmla="*/ 54 w 90"/>
                  <a:gd name="T97" fmla="*/ 128 h 132"/>
                  <a:gd name="T98" fmla="*/ 48 w 90"/>
                  <a:gd name="T99" fmla="*/ 118 h 132"/>
                  <a:gd name="T100" fmla="*/ 42 w 90"/>
                  <a:gd name="T101" fmla="*/ 108 h 132"/>
                  <a:gd name="T102" fmla="*/ 36 w 90"/>
                  <a:gd name="T103" fmla="*/ 104 h 1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
                  <a:gd name="T157" fmla="*/ 0 h 132"/>
                  <a:gd name="T158" fmla="*/ 90 w 90"/>
                  <a:gd name="T159" fmla="*/ 132 h 1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 h="132">
                    <a:moveTo>
                      <a:pt x="36" y="104"/>
                    </a:moveTo>
                    <a:lnTo>
                      <a:pt x="36" y="102"/>
                    </a:lnTo>
                    <a:lnTo>
                      <a:pt x="32" y="96"/>
                    </a:lnTo>
                    <a:lnTo>
                      <a:pt x="32" y="94"/>
                    </a:lnTo>
                    <a:lnTo>
                      <a:pt x="32" y="92"/>
                    </a:lnTo>
                    <a:lnTo>
                      <a:pt x="30" y="92"/>
                    </a:lnTo>
                    <a:lnTo>
                      <a:pt x="26" y="94"/>
                    </a:lnTo>
                    <a:lnTo>
                      <a:pt x="24" y="88"/>
                    </a:lnTo>
                    <a:lnTo>
                      <a:pt x="22" y="88"/>
                    </a:lnTo>
                    <a:lnTo>
                      <a:pt x="20" y="90"/>
                    </a:lnTo>
                    <a:lnTo>
                      <a:pt x="14" y="88"/>
                    </a:lnTo>
                    <a:lnTo>
                      <a:pt x="14" y="84"/>
                    </a:lnTo>
                    <a:lnTo>
                      <a:pt x="10" y="82"/>
                    </a:lnTo>
                    <a:lnTo>
                      <a:pt x="10" y="80"/>
                    </a:lnTo>
                    <a:lnTo>
                      <a:pt x="0" y="68"/>
                    </a:lnTo>
                    <a:lnTo>
                      <a:pt x="0" y="52"/>
                    </a:lnTo>
                    <a:lnTo>
                      <a:pt x="4" y="50"/>
                    </a:lnTo>
                    <a:lnTo>
                      <a:pt x="6" y="50"/>
                    </a:lnTo>
                    <a:lnTo>
                      <a:pt x="8" y="52"/>
                    </a:lnTo>
                    <a:lnTo>
                      <a:pt x="10" y="54"/>
                    </a:lnTo>
                    <a:lnTo>
                      <a:pt x="12" y="54"/>
                    </a:lnTo>
                    <a:lnTo>
                      <a:pt x="10" y="56"/>
                    </a:lnTo>
                    <a:lnTo>
                      <a:pt x="12" y="58"/>
                    </a:lnTo>
                    <a:lnTo>
                      <a:pt x="16" y="58"/>
                    </a:lnTo>
                    <a:lnTo>
                      <a:pt x="16" y="60"/>
                    </a:lnTo>
                    <a:lnTo>
                      <a:pt x="16" y="62"/>
                    </a:lnTo>
                    <a:lnTo>
                      <a:pt x="18" y="68"/>
                    </a:lnTo>
                    <a:lnTo>
                      <a:pt x="24" y="68"/>
                    </a:lnTo>
                    <a:lnTo>
                      <a:pt x="26" y="66"/>
                    </a:lnTo>
                    <a:lnTo>
                      <a:pt x="26" y="64"/>
                    </a:lnTo>
                    <a:lnTo>
                      <a:pt x="28" y="66"/>
                    </a:lnTo>
                    <a:lnTo>
                      <a:pt x="30" y="64"/>
                    </a:lnTo>
                    <a:lnTo>
                      <a:pt x="34" y="62"/>
                    </a:lnTo>
                    <a:lnTo>
                      <a:pt x="32" y="58"/>
                    </a:lnTo>
                    <a:lnTo>
                      <a:pt x="32" y="54"/>
                    </a:lnTo>
                    <a:lnTo>
                      <a:pt x="34" y="56"/>
                    </a:lnTo>
                    <a:lnTo>
                      <a:pt x="36" y="56"/>
                    </a:lnTo>
                    <a:lnTo>
                      <a:pt x="36" y="52"/>
                    </a:lnTo>
                    <a:lnTo>
                      <a:pt x="34" y="50"/>
                    </a:lnTo>
                    <a:lnTo>
                      <a:pt x="32" y="50"/>
                    </a:lnTo>
                    <a:lnTo>
                      <a:pt x="32" y="46"/>
                    </a:lnTo>
                    <a:lnTo>
                      <a:pt x="30" y="46"/>
                    </a:lnTo>
                    <a:lnTo>
                      <a:pt x="30" y="40"/>
                    </a:lnTo>
                    <a:lnTo>
                      <a:pt x="30" y="38"/>
                    </a:lnTo>
                    <a:lnTo>
                      <a:pt x="32" y="38"/>
                    </a:lnTo>
                    <a:lnTo>
                      <a:pt x="36" y="42"/>
                    </a:lnTo>
                    <a:lnTo>
                      <a:pt x="38" y="40"/>
                    </a:lnTo>
                    <a:lnTo>
                      <a:pt x="32" y="32"/>
                    </a:lnTo>
                    <a:lnTo>
                      <a:pt x="30" y="32"/>
                    </a:lnTo>
                    <a:lnTo>
                      <a:pt x="30" y="36"/>
                    </a:lnTo>
                    <a:lnTo>
                      <a:pt x="24" y="36"/>
                    </a:lnTo>
                    <a:lnTo>
                      <a:pt x="20" y="34"/>
                    </a:lnTo>
                    <a:lnTo>
                      <a:pt x="18" y="30"/>
                    </a:lnTo>
                    <a:lnTo>
                      <a:pt x="16" y="30"/>
                    </a:lnTo>
                    <a:lnTo>
                      <a:pt x="16" y="24"/>
                    </a:lnTo>
                    <a:lnTo>
                      <a:pt x="16" y="22"/>
                    </a:lnTo>
                    <a:lnTo>
                      <a:pt x="22" y="22"/>
                    </a:lnTo>
                    <a:lnTo>
                      <a:pt x="24" y="24"/>
                    </a:lnTo>
                    <a:lnTo>
                      <a:pt x="24" y="26"/>
                    </a:lnTo>
                    <a:lnTo>
                      <a:pt x="26" y="28"/>
                    </a:lnTo>
                    <a:lnTo>
                      <a:pt x="26" y="26"/>
                    </a:lnTo>
                    <a:lnTo>
                      <a:pt x="26" y="22"/>
                    </a:lnTo>
                    <a:lnTo>
                      <a:pt x="26" y="20"/>
                    </a:lnTo>
                    <a:lnTo>
                      <a:pt x="22" y="18"/>
                    </a:lnTo>
                    <a:lnTo>
                      <a:pt x="20" y="16"/>
                    </a:lnTo>
                    <a:lnTo>
                      <a:pt x="18" y="16"/>
                    </a:lnTo>
                    <a:lnTo>
                      <a:pt x="18" y="12"/>
                    </a:lnTo>
                    <a:lnTo>
                      <a:pt x="20" y="8"/>
                    </a:lnTo>
                    <a:lnTo>
                      <a:pt x="26" y="6"/>
                    </a:lnTo>
                    <a:lnTo>
                      <a:pt x="26" y="8"/>
                    </a:lnTo>
                    <a:lnTo>
                      <a:pt x="30" y="8"/>
                    </a:lnTo>
                    <a:lnTo>
                      <a:pt x="32" y="10"/>
                    </a:lnTo>
                    <a:lnTo>
                      <a:pt x="34" y="10"/>
                    </a:lnTo>
                    <a:lnTo>
                      <a:pt x="34" y="8"/>
                    </a:lnTo>
                    <a:lnTo>
                      <a:pt x="30" y="6"/>
                    </a:lnTo>
                    <a:lnTo>
                      <a:pt x="28" y="4"/>
                    </a:lnTo>
                    <a:lnTo>
                      <a:pt x="32" y="2"/>
                    </a:lnTo>
                    <a:lnTo>
                      <a:pt x="34" y="0"/>
                    </a:lnTo>
                    <a:lnTo>
                      <a:pt x="36" y="2"/>
                    </a:lnTo>
                    <a:lnTo>
                      <a:pt x="38" y="6"/>
                    </a:lnTo>
                    <a:lnTo>
                      <a:pt x="40" y="6"/>
                    </a:lnTo>
                    <a:lnTo>
                      <a:pt x="48" y="10"/>
                    </a:lnTo>
                    <a:lnTo>
                      <a:pt x="50" y="10"/>
                    </a:lnTo>
                    <a:lnTo>
                      <a:pt x="52" y="10"/>
                    </a:lnTo>
                    <a:lnTo>
                      <a:pt x="58" y="8"/>
                    </a:lnTo>
                    <a:lnTo>
                      <a:pt x="66" y="2"/>
                    </a:lnTo>
                    <a:lnTo>
                      <a:pt x="74" y="0"/>
                    </a:lnTo>
                    <a:lnTo>
                      <a:pt x="74" y="2"/>
                    </a:lnTo>
                    <a:lnTo>
                      <a:pt x="78" y="8"/>
                    </a:lnTo>
                    <a:lnTo>
                      <a:pt x="80" y="8"/>
                    </a:lnTo>
                    <a:lnTo>
                      <a:pt x="80" y="14"/>
                    </a:lnTo>
                    <a:lnTo>
                      <a:pt x="76" y="18"/>
                    </a:lnTo>
                    <a:lnTo>
                      <a:pt x="72" y="20"/>
                    </a:lnTo>
                    <a:lnTo>
                      <a:pt x="72" y="22"/>
                    </a:lnTo>
                    <a:lnTo>
                      <a:pt x="76" y="24"/>
                    </a:lnTo>
                    <a:lnTo>
                      <a:pt x="76" y="30"/>
                    </a:lnTo>
                    <a:lnTo>
                      <a:pt x="72" y="32"/>
                    </a:lnTo>
                    <a:lnTo>
                      <a:pt x="68" y="36"/>
                    </a:lnTo>
                    <a:lnTo>
                      <a:pt x="64" y="40"/>
                    </a:lnTo>
                    <a:lnTo>
                      <a:pt x="62" y="42"/>
                    </a:lnTo>
                    <a:lnTo>
                      <a:pt x="62" y="46"/>
                    </a:lnTo>
                    <a:lnTo>
                      <a:pt x="60" y="48"/>
                    </a:lnTo>
                    <a:lnTo>
                      <a:pt x="60" y="54"/>
                    </a:lnTo>
                    <a:lnTo>
                      <a:pt x="66" y="48"/>
                    </a:lnTo>
                    <a:lnTo>
                      <a:pt x="70" y="46"/>
                    </a:lnTo>
                    <a:lnTo>
                      <a:pt x="72" y="48"/>
                    </a:lnTo>
                    <a:lnTo>
                      <a:pt x="76" y="52"/>
                    </a:lnTo>
                    <a:lnTo>
                      <a:pt x="76" y="56"/>
                    </a:lnTo>
                    <a:lnTo>
                      <a:pt x="76" y="60"/>
                    </a:lnTo>
                    <a:lnTo>
                      <a:pt x="78" y="60"/>
                    </a:lnTo>
                    <a:lnTo>
                      <a:pt x="80" y="60"/>
                    </a:lnTo>
                    <a:lnTo>
                      <a:pt x="80" y="62"/>
                    </a:lnTo>
                    <a:lnTo>
                      <a:pt x="78" y="66"/>
                    </a:lnTo>
                    <a:lnTo>
                      <a:pt x="78" y="68"/>
                    </a:lnTo>
                    <a:lnTo>
                      <a:pt x="82" y="64"/>
                    </a:lnTo>
                    <a:lnTo>
                      <a:pt x="84" y="64"/>
                    </a:lnTo>
                    <a:lnTo>
                      <a:pt x="86" y="62"/>
                    </a:lnTo>
                    <a:lnTo>
                      <a:pt x="88" y="64"/>
                    </a:lnTo>
                    <a:lnTo>
                      <a:pt x="86" y="66"/>
                    </a:lnTo>
                    <a:lnTo>
                      <a:pt x="88" y="68"/>
                    </a:lnTo>
                    <a:lnTo>
                      <a:pt x="90" y="76"/>
                    </a:lnTo>
                    <a:lnTo>
                      <a:pt x="90" y="78"/>
                    </a:lnTo>
                    <a:lnTo>
                      <a:pt x="90" y="80"/>
                    </a:lnTo>
                    <a:lnTo>
                      <a:pt x="86" y="82"/>
                    </a:lnTo>
                    <a:lnTo>
                      <a:pt x="88" y="88"/>
                    </a:lnTo>
                    <a:lnTo>
                      <a:pt x="88" y="92"/>
                    </a:lnTo>
                    <a:lnTo>
                      <a:pt x="88" y="94"/>
                    </a:lnTo>
                    <a:lnTo>
                      <a:pt x="86" y="98"/>
                    </a:lnTo>
                    <a:lnTo>
                      <a:pt x="88" y="96"/>
                    </a:lnTo>
                    <a:lnTo>
                      <a:pt x="88" y="98"/>
                    </a:lnTo>
                    <a:lnTo>
                      <a:pt x="88" y="106"/>
                    </a:lnTo>
                    <a:lnTo>
                      <a:pt x="86" y="106"/>
                    </a:lnTo>
                    <a:lnTo>
                      <a:pt x="84" y="108"/>
                    </a:lnTo>
                    <a:lnTo>
                      <a:pt x="82" y="112"/>
                    </a:lnTo>
                    <a:lnTo>
                      <a:pt x="76" y="118"/>
                    </a:lnTo>
                    <a:lnTo>
                      <a:pt x="72" y="116"/>
                    </a:lnTo>
                    <a:lnTo>
                      <a:pt x="68" y="116"/>
                    </a:lnTo>
                    <a:lnTo>
                      <a:pt x="64" y="116"/>
                    </a:lnTo>
                    <a:lnTo>
                      <a:pt x="64" y="118"/>
                    </a:lnTo>
                    <a:lnTo>
                      <a:pt x="66" y="122"/>
                    </a:lnTo>
                    <a:lnTo>
                      <a:pt x="66" y="124"/>
                    </a:lnTo>
                    <a:lnTo>
                      <a:pt x="62" y="128"/>
                    </a:lnTo>
                    <a:lnTo>
                      <a:pt x="62" y="130"/>
                    </a:lnTo>
                    <a:lnTo>
                      <a:pt x="60" y="132"/>
                    </a:lnTo>
                    <a:lnTo>
                      <a:pt x="58" y="132"/>
                    </a:lnTo>
                    <a:lnTo>
                      <a:pt x="56" y="128"/>
                    </a:lnTo>
                    <a:lnTo>
                      <a:pt x="54" y="128"/>
                    </a:lnTo>
                    <a:lnTo>
                      <a:pt x="52" y="130"/>
                    </a:lnTo>
                    <a:lnTo>
                      <a:pt x="50" y="130"/>
                    </a:lnTo>
                    <a:lnTo>
                      <a:pt x="48" y="118"/>
                    </a:lnTo>
                    <a:lnTo>
                      <a:pt x="46" y="116"/>
                    </a:lnTo>
                    <a:lnTo>
                      <a:pt x="44" y="112"/>
                    </a:lnTo>
                    <a:lnTo>
                      <a:pt x="42" y="108"/>
                    </a:lnTo>
                    <a:lnTo>
                      <a:pt x="38" y="106"/>
                    </a:lnTo>
                    <a:lnTo>
                      <a:pt x="38" y="104"/>
                    </a:lnTo>
                    <a:lnTo>
                      <a:pt x="36" y="104"/>
                    </a:lnTo>
                    <a:close/>
                  </a:path>
                </a:pathLst>
              </a:custGeom>
              <a:solidFill>
                <a:schemeClr val="tx2"/>
              </a:solidFill>
              <a:ln w="3175">
                <a:solidFill>
                  <a:schemeClr val="bg1"/>
                </a:solidFill>
                <a:round/>
                <a:headEnd/>
                <a:tailEnd/>
              </a:ln>
            </p:spPr>
            <p:txBody>
              <a:bodyPr/>
              <a:lstStyle/>
              <a:p>
                <a:endParaRPr lang="fr-FR" dirty="0"/>
              </a:p>
            </p:txBody>
          </p:sp>
          <p:sp>
            <p:nvSpPr>
              <p:cNvPr id="60509" name="Freeform 894"/>
              <p:cNvSpPr>
                <a:spLocks/>
              </p:cNvSpPr>
              <p:nvPr/>
            </p:nvSpPr>
            <p:spPr bwMode="auto">
              <a:xfrm>
                <a:off x="1250" y="1036"/>
                <a:ext cx="90" cy="132"/>
              </a:xfrm>
              <a:custGeom>
                <a:avLst/>
                <a:gdLst>
                  <a:gd name="T0" fmla="*/ 32 w 90"/>
                  <a:gd name="T1" fmla="*/ 96 h 132"/>
                  <a:gd name="T2" fmla="*/ 30 w 90"/>
                  <a:gd name="T3" fmla="*/ 92 h 132"/>
                  <a:gd name="T4" fmla="*/ 22 w 90"/>
                  <a:gd name="T5" fmla="*/ 88 h 132"/>
                  <a:gd name="T6" fmla="*/ 14 w 90"/>
                  <a:gd name="T7" fmla="*/ 84 h 132"/>
                  <a:gd name="T8" fmla="*/ 0 w 90"/>
                  <a:gd name="T9" fmla="*/ 68 h 132"/>
                  <a:gd name="T10" fmla="*/ 6 w 90"/>
                  <a:gd name="T11" fmla="*/ 50 h 132"/>
                  <a:gd name="T12" fmla="*/ 12 w 90"/>
                  <a:gd name="T13" fmla="*/ 54 h 132"/>
                  <a:gd name="T14" fmla="*/ 16 w 90"/>
                  <a:gd name="T15" fmla="*/ 58 h 132"/>
                  <a:gd name="T16" fmla="*/ 18 w 90"/>
                  <a:gd name="T17" fmla="*/ 68 h 132"/>
                  <a:gd name="T18" fmla="*/ 26 w 90"/>
                  <a:gd name="T19" fmla="*/ 64 h 132"/>
                  <a:gd name="T20" fmla="*/ 34 w 90"/>
                  <a:gd name="T21" fmla="*/ 62 h 132"/>
                  <a:gd name="T22" fmla="*/ 34 w 90"/>
                  <a:gd name="T23" fmla="*/ 56 h 132"/>
                  <a:gd name="T24" fmla="*/ 34 w 90"/>
                  <a:gd name="T25" fmla="*/ 50 h 132"/>
                  <a:gd name="T26" fmla="*/ 30 w 90"/>
                  <a:gd name="T27" fmla="*/ 46 h 132"/>
                  <a:gd name="T28" fmla="*/ 32 w 90"/>
                  <a:gd name="T29" fmla="*/ 38 h 132"/>
                  <a:gd name="T30" fmla="*/ 32 w 90"/>
                  <a:gd name="T31" fmla="*/ 32 h 132"/>
                  <a:gd name="T32" fmla="*/ 24 w 90"/>
                  <a:gd name="T33" fmla="*/ 36 h 132"/>
                  <a:gd name="T34" fmla="*/ 16 w 90"/>
                  <a:gd name="T35" fmla="*/ 30 h 132"/>
                  <a:gd name="T36" fmla="*/ 22 w 90"/>
                  <a:gd name="T37" fmla="*/ 22 h 132"/>
                  <a:gd name="T38" fmla="*/ 26 w 90"/>
                  <a:gd name="T39" fmla="*/ 28 h 132"/>
                  <a:gd name="T40" fmla="*/ 26 w 90"/>
                  <a:gd name="T41" fmla="*/ 20 h 132"/>
                  <a:gd name="T42" fmla="*/ 18 w 90"/>
                  <a:gd name="T43" fmla="*/ 16 h 132"/>
                  <a:gd name="T44" fmla="*/ 26 w 90"/>
                  <a:gd name="T45" fmla="*/ 6 h 132"/>
                  <a:gd name="T46" fmla="*/ 32 w 90"/>
                  <a:gd name="T47" fmla="*/ 10 h 132"/>
                  <a:gd name="T48" fmla="*/ 30 w 90"/>
                  <a:gd name="T49" fmla="*/ 6 h 132"/>
                  <a:gd name="T50" fmla="*/ 34 w 90"/>
                  <a:gd name="T51" fmla="*/ 0 h 132"/>
                  <a:gd name="T52" fmla="*/ 40 w 90"/>
                  <a:gd name="T53" fmla="*/ 6 h 132"/>
                  <a:gd name="T54" fmla="*/ 52 w 90"/>
                  <a:gd name="T55" fmla="*/ 10 h 132"/>
                  <a:gd name="T56" fmla="*/ 74 w 90"/>
                  <a:gd name="T57" fmla="*/ 0 h 132"/>
                  <a:gd name="T58" fmla="*/ 80 w 90"/>
                  <a:gd name="T59" fmla="*/ 8 h 132"/>
                  <a:gd name="T60" fmla="*/ 72 w 90"/>
                  <a:gd name="T61" fmla="*/ 20 h 132"/>
                  <a:gd name="T62" fmla="*/ 76 w 90"/>
                  <a:gd name="T63" fmla="*/ 30 h 132"/>
                  <a:gd name="T64" fmla="*/ 64 w 90"/>
                  <a:gd name="T65" fmla="*/ 40 h 132"/>
                  <a:gd name="T66" fmla="*/ 60 w 90"/>
                  <a:gd name="T67" fmla="*/ 48 h 132"/>
                  <a:gd name="T68" fmla="*/ 70 w 90"/>
                  <a:gd name="T69" fmla="*/ 46 h 132"/>
                  <a:gd name="T70" fmla="*/ 76 w 90"/>
                  <a:gd name="T71" fmla="*/ 56 h 132"/>
                  <a:gd name="T72" fmla="*/ 80 w 90"/>
                  <a:gd name="T73" fmla="*/ 60 h 132"/>
                  <a:gd name="T74" fmla="*/ 78 w 90"/>
                  <a:gd name="T75" fmla="*/ 68 h 132"/>
                  <a:gd name="T76" fmla="*/ 86 w 90"/>
                  <a:gd name="T77" fmla="*/ 62 h 132"/>
                  <a:gd name="T78" fmla="*/ 88 w 90"/>
                  <a:gd name="T79" fmla="*/ 68 h 132"/>
                  <a:gd name="T80" fmla="*/ 90 w 90"/>
                  <a:gd name="T81" fmla="*/ 80 h 132"/>
                  <a:gd name="T82" fmla="*/ 88 w 90"/>
                  <a:gd name="T83" fmla="*/ 92 h 132"/>
                  <a:gd name="T84" fmla="*/ 88 w 90"/>
                  <a:gd name="T85" fmla="*/ 96 h 132"/>
                  <a:gd name="T86" fmla="*/ 86 w 90"/>
                  <a:gd name="T87" fmla="*/ 106 h 132"/>
                  <a:gd name="T88" fmla="*/ 76 w 90"/>
                  <a:gd name="T89" fmla="*/ 118 h 132"/>
                  <a:gd name="T90" fmla="*/ 64 w 90"/>
                  <a:gd name="T91" fmla="*/ 116 h 132"/>
                  <a:gd name="T92" fmla="*/ 66 w 90"/>
                  <a:gd name="T93" fmla="*/ 124 h 132"/>
                  <a:gd name="T94" fmla="*/ 60 w 90"/>
                  <a:gd name="T95" fmla="*/ 132 h 132"/>
                  <a:gd name="T96" fmla="*/ 54 w 90"/>
                  <a:gd name="T97" fmla="*/ 128 h 132"/>
                  <a:gd name="T98" fmla="*/ 48 w 90"/>
                  <a:gd name="T99" fmla="*/ 118 h 132"/>
                  <a:gd name="T100" fmla="*/ 42 w 90"/>
                  <a:gd name="T101" fmla="*/ 108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32"/>
                  <a:gd name="T155" fmla="*/ 90 w 90"/>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32">
                    <a:moveTo>
                      <a:pt x="36" y="104"/>
                    </a:moveTo>
                    <a:lnTo>
                      <a:pt x="36" y="102"/>
                    </a:lnTo>
                    <a:lnTo>
                      <a:pt x="32" y="96"/>
                    </a:lnTo>
                    <a:lnTo>
                      <a:pt x="32" y="94"/>
                    </a:lnTo>
                    <a:lnTo>
                      <a:pt x="32" y="92"/>
                    </a:lnTo>
                    <a:lnTo>
                      <a:pt x="30" y="92"/>
                    </a:lnTo>
                    <a:lnTo>
                      <a:pt x="26" y="94"/>
                    </a:lnTo>
                    <a:lnTo>
                      <a:pt x="24" y="88"/>
                    </a:lnTo>
                    <a:lnTo>
                      <a:pt x="22" y="88"/>
                    </a:lnTo>
                    <a:lnTo>
                      <a:pt x="20" y="90"/>
                    </a:lnTo>
                    <a:lnTo>
                      <a:pt x="14" y="88"/>
                    </a:lnTo>
                    <a:lnTo>
                      <a:pt x="14" y="84"/>
                    </a:lnTo>
                    <a:lnTo>
                      <a:pt x="10" y="82"/>
                    </a:lnTo>
                    <a:lnTo>
                      <a:pt x="10" y="80"/>
                    </a:lnTo>
                    <a:lnTo>
                      <a:pt x="0" y="68"/>
                    </a:lnTo>
                    <a:lnTo>
                      <a:pt x="0" y="52"/>
                    </a:lnTo>
                    <a:lnTo>
                      <a:pt x="4" y="50"/>
                    </a:lnTo>
                    <a:lnTo>
                      <a:pt x="6" y="50"/>
                    </a:lnTo>
                    <a:lnTo>
                      <a:pt x="8" y="52"/>
                    </a:lnTo>
                    <a:lnTo>
                      <a:pt x="10" y="54"/>
                    </a:lnTo>
                    <a:lnTo>
                      <a:pt x="12" y="54"/>
                    </a:lnTo>
                    <a:lnTo>
                      <a:pt x="10" y="56"/>
                    </a:lnTo>
                    <a:lnTo>
                      <a:pt x="12" y="58"/>
                    </a:lnTo>
                    <a:lnTo>
                      <a:pt x="16" y="58"/>
                    </a:lnTo>
                    <a:lnTo>
                      <a:pt x="16" y="60"/>
                    </a:lnTo>
                    <a:lnTo>
                      <a:pt x="16" y="62"/>
                    </a:lnTo>
                    <a:lnTo>
                      <a:pt x="18" y="68"/>
                    </a:lnTo>
                    <a:lnTo>
                      <a:pt x="24" y="68"/>
                    </a:lnTo>
                    <a:lnTo>
                      <a:pt x="26" y="66"/>
                    </a:lnTo>
                    <a:lnTo>
                      <a:pt x="26" y="64"/>
                    </a:lnTo>
                    <a:lnTo>
                      <a:pt x="28" y="66"/>
                    </a:lnTo>
                    <a:lnTo>
                      <a:pt x="30" y="64"/>
                    </a:lnTo>
                    <a:lnTo>
                      <a:pt x="34" y="62"/>
                    </a:lnTo>
                    <a:lnTo>
                      <a:pt x="32" y="58"/>
                    </a:lnTo>
                    <a:lnTo>
                      <a:pt x="32" y="54"/>
                    </a:lnTo>
                    <a:lnTo>
                      <a:pt x="34" y="56"/>
                    </a:lnTo>
                    <a:lnTo>
                      <a:pt x="36" y="56"/>
                    </a:lnTo>
                    <a:lnTo>
                      <a:pt x="36" y="52"/>
                    </a:lnTo>
                    <a:lnTo>
                      <a:pt x="34" y="50"/>
                    </a:lnTo>
                    <a:lnTo>
                      <a:pt x="32" y="50"/>
                    </a:lnTo>
                    <a:lnTo>
                      <a:pt x="32" y="46"/>
                    </a:lnTo>
                    <a:lnTo>
                      <a:pt x="30" y="46"/>
                    </a:lnTo>
                    <a:lnTo>
                      <a:pt x="30" y="40"/>
                    </a:lnTo>
                    <a:lnTo>
                      <a:pt x="30" y="38"/>
                    </a:lnTo>
                    <a:lnTo>
                      <a:pt x="32" y="38"/>
                    </a:lnTo>
                    <a:lnTo>
                      <a:pt x="36" y="42"/>
                    </a:lnTo>
                    <a:lnTo>
                      <a:pt x="38" y="40"/>
                    </a:lnTo>
                    <a:lnTo>
                      <a:pt x="32" y="32"/>
                    </a:lnTo>
                    <a:lnTo>
                      <a:pt x="30" y="32"/>
                    </a:lnTo>
                    <a:lnTo>
                      <a:pt x="30" y="36"/>
                    </a:lnTo>
                    <a:lnTo>
                      <a:pt x="24" y="36"/>
                    </a:lnTo>
                    <a:lnTo>
                      <a:pt x="20" y="34"/>
                    </a:lnTo>
                    <a:lnTo>
                      <a:pt x="18" y="30"/>
                    </a:lnTo>
                    <a:lnTo>
                      <a:pt x="16" y="30"/>
                    </a:lnTo>
                    <a:lnTo>
                      <a:pt x="16" y="24"/>
                    </a:lnTo>
                    <a:lnTo>
                      <a:pt x="16" y="22"/>
                    </a:lnTo>
                    <a:lnTo>
                      <a:pt x="22" y="22"/>
                    </a:lnTo>
                    <a:lnTo>
                      <a:pt x="24" y="24"/>
                    </a:lnTo>
                    <a:lnTo>
                      <a:pt x="24" y="26"/>
                    </a:lnTo>
                    <a:lnTo>
                      <a:pt x="26" y="28"/>
                    </a:lnTo>
                    <a:lnTo>
                      <a:pt x="26" y="26"/>
                    </a:lnTo>
                    <a:lnTo>
                      <a:pt x="26" y="22"/>
                    </a:lnTo>
                    <a:lnTo>
                      <a:pt x="26" y="20"/>
                    </a:lnTo>
                    <a:lnTo>
                      <a:pt x="22" y="18"/>
                    </a:lnTo>
                    <a:lnTo>
                      <a:pt x="20" y="16"/>
                    </a:lnTo>
                    <a:lnTo>
                      <a:pt x="18" y="16"/>
                    </a:lnTo>
                    <a:lnTo>
                      <a:pt x="18" y="12"/>
                    </a:lnTo>
                    <a:lnTo>
                      <a:pt x="20" y="8"/>
                    </a:lnTo>
                    <a:lnTo>
                      <a:pt x="26" y="6"/>
                    </a:lnTo>
                    <a:lnTo>
                      <a:pt x="26" y="8"/>
                    </a:lnTo>
                    <a:lnTo>
                      <a:pt x="30" y="8"/>
                    </a:lnTo>
                    <a:lnTo>
                      <a:pt x="32" y="10"/>
                    </a:lnTo>
                    <a:lnTo>
                      <a:pt x="34" y="10"/>
                    </a:lnTo>
                    <a:lnTo>
                      <a:pt x="34" y="8"/>
                    </a:lnTo>
                    <a:lnTo>
                      <a:pt x="30" y="6"/>
                    </a:lnTo>
                    <a:lnTo>
                      <a:pt x="28" y="4"/>
                    </a:lnTo>
                    <a:lnTo>
                      <a:pt x="32" y="2"/>
                    </a:lnTo>
                    <a:lnTo>
                      <a:pt x="34" y="0"/>
                    </a:lnTo>
                    <a:lnTo>
                      <a:pt x="36" y="2"/>
                    </a:lnTo>
                    <a:lnTo>
                      <a:pt x="38" y="6"/>
                    </a:lnTo>
                    <a:lnTo>
                      <a:pt x="40" y="6"/>
                    </a:lnTo>
                    <a:lnTo>
                      <a:pt x="48" y="10"/>
                    </a:lnTo>
                    <a:lnTo>
                      <a:pt x="50" y="10"/>
                    </a:lnTo>
                    <a:lnTo>
                      <a:pt x="52" y="10"/>
                    </a:lnTo>
                    <a:lnTo>
                      <a:pt x="58" y="8"/>
                    </a:lnTo>
                    <a:lnTo>
                      <a:pt x="66" y="2"/>
                    </a:lnTo>
                    <a:lnTo>
                      <a:pt x="74" y="0"/>
                    </a:lnTo>
                    <a:lnTo>
                      <a:pt x="74" y="2"/>
                    </a:lnTo>
                    <a:lnTo>
                      <a:pt x="78" y="8"/>
                    </a:lnTo>
                    <a:lnTo>
                      <a:pt x="80" y="8"/>
                    </a:lnTo>
                    <a:lnTo>
                      <a:pt x="80" y="14"/>
                    </a:lnTo>
                    <a:lnTo>
                      <a:pt x="76" y="18"/>
                    </a:lnTo>
                    <a:lnTo>
                      <a:pt x="72" y="20"/>
                    </a:lnTo>
                    <a:lnTo>
                      <a:pt x="72" y="22"/>
                    </a:lnTo>
                    <a:lnTo>
                      <a:pt x="76" y="24"/>
                    </a:lnTo>
                    <a:lnTo>
                      <a:pt x="76" y="30"/>
                    </a:lnTo>
                    <a:lnTo>
                      <a:pt x="72" y="32"/>
                    </a:lnTo>
                    <a:lnTo>
                      <a:pt x="68" y="36"/>
                    </a:lnTo>
                    <a:lnTo>
                      <a:pt x="64" y="40"/>
                    </a:lnTo>
                    <a:lnTo>
                      <a:pt x="62" y="42"/>
                    </a:lnTo>
                    <a:lnTo>
                      <a:pt x="62" y="46"/>
                    </a:lnTo>
                    <a:lnTo>
                      <a:pt x="60" y="48"/>
                    </a:lnTo>
                    <a:lnTo>
                      <a:pt x="60" y="54"/>
                    </a:lnTo>
                    <a:lnTo>
                      <a:pt x="66" y="48"/>
                    </a:lnTo>
                    <a:lnTo>
                      <a:pt x="70" y="46"/>
                    </a:lnTo>
                    <a:lnTo>
                      <a:pt x="72" y="48"/>
                    </a:lnTo>
                    <a:lnTo>
                      <a:pt x="76" y="52"/>
                    </a:lnTo>
                    <a:lnTo>
                      <a:pt x="76" y="56"/>
                    </a:lnTo>
                    <a:lnTo>
                      <a:pt x="76" y="60"/>
                    </a:lnTo>
                    <a:lnTo>
                      <a:pt x="78" y="60"/>
                    </a:lnTo>
                    <a:lnTo>
                      <a:pt x="80" y="60"/>
                    </a:lnTo>
                    <a:lnTo>
                      <a:pt x="80" y="62"/>
                    </a:lnTo>
                    <a:lnTo>
                      <a:pt x="78" y="66"/>
                    </a:lnTo>
                    <a:lnTo>
                      <a:pt x="78" y="68"/>
                    </a:lnTo>
                    <a:lnTo>
                      <a:pt x="82" y="64"/>
                    </a:lnTo>
                    <a:lnTo>
                      <a:pt x="84" y="64"/>
                    </a:lnTo>
                    <a:lnTo>
                      <a:pt x="86" y="62"/>
                    </a:lnTo>
                    <a:lnTo>
                      <a:pt x="88" y="64"/>
                    </a:lnTo>
                    <a:lnTo>
                      <a:pt x="86" y="66"/>
                    </a:lnTo>
                    <a:lnTo>
                      <a:pt x="88" y="68"/>
                    </a:lnTo>
                    <a:lnTo>
                      <a:pt x="90" y="76"/>
                    </a:lnTo>
                    <a:lnTo>
                      <a:pt x="90" y="78"/>
                    </a:lnTo>
                    <a:lnTo>
                      <a:pt x="90" y="80"/>
                    </a:lnTo>
                    <a:lnTo>
                      <a:pt x="86" y="82"/>
                    </a:lnTo>
                    <a:lnTo>
                      <a:pt x="88" y="88"/>
                    </a:lnTo>
                    <a:lnTo>
                      <a:pt x="88" y="92"/>
                    </a:lnTo>
                    <a:lnTo>
                      <a:pt x="88" y="94"/>
                    </a:lnTo>
                    <a:lnTo>
                      <a:pt x="86" y="98"/>
                    </a:lnTo>
                    <a:lnTo>
                      <a:pt x="88" y="96"/>
                    </a:lnTo>
                    <a:lnTo>
                      <a:pt x="88" y="98"/>
                    </a:lnTo>
                    <a:lnTo>
                      <a:pt x="88" y="106"/>
                    </a:lnTo>
                    <a:lnTo>
                      <a:pt x="86" y="106"/>
                    </a:lnTo>
                    <a:lnTo>
                      <a:pt x="84" y="108"/>
                    </a:lnTo>
                    <a:lnTo>
                      <a:pt x="82" y="112"/>
                    </a:lnTo>
                    <a:lnTo>
                      <a:pt x="76" y="118"/>
                    </a:lnTo>
                    <a:lnTo>
                      <a:pt x="72" y="116"/>
                    </a:lnTo>
                    <a:lnTo>
                      <a:pt x="68" y="116"/>
                    </a:lnTo>
                    <a:lnTo>
                      <a:pt x="64" y="116"/>
                    </a:lnTo>
                    <a:lnTo>
                      <a:pt x="64" y="118"/>
                    </a:lnTo>
                    <a:lnTo>
                      <a:pt x="66" y="122"/>
                    </a:lnTo>
                    <a:lnTo>
                      <a:pt x="66" y="124"/>
                    </a:lnTo>
                    <a:lnTo>
                      <a:pt x="62" y="128"/>
                    </a:lnTo>
                    <a:lnTo>
                      <a:pt x="62" y="130"/>
                    </a:lnTo>
                    <a:lnTo>
                      <a:pt x="60" y="132"/>
                    </a:lnTo>
                    <a:lnTo>
                      <a:pt x="58" y="132"/>
                    </a:lnTo>
                    <a:lnTo>
                      <a:pt x="56" y="128"/>
                    </a:lnTo>
                    <a:lnTo>
                      <a:pt x="54" y="128"/>
                    </a:lnTo>
                    <a:lnTo>
                      <a:pt x="52" y="130"/>
                    </a:lnTo>
                    <a:lnTo>
                      <a:pt x="50" y="130"/>
                    </a:lnTo>
                    <a:lnTo>
                      <a:pt x="48" y="118"/>
                    </a:lnTo>
                    <a:lnTo>
                      <a:pt x="46" y="116"/>
                    </a:lnTo>
                    <a:lnTo>
                      <a:pt x="44" y="112"/>
                    </a:lnTo>
                    <a:lnTo>
                      <a:pt x="42" y="108"/>
                    </a:lnTo>
                    <a:lnTo>
                      <a:pt x="38" y="106"/>
                    </a:lnTo>
                    <a:lnTo>
                      <a:pt x="38" y="104"/>
                    </a:lnTo>
                  </a:path>
                </a:pathLst>
              </a:custGeom>
              <a:solidFill>
                <a:schemeClr val="tx2"/>
              </a:solidFill>
              <a:ln w="3175">
                <a:solidFill>
                  <a:schemeClr val="bg1"/>
                </a:solidFill>
                <a:round/>
                <a:headEnd/>
                <a:tailEnd/>
              </a:ln>
            </p:spPr>
            <p:txBody>
              <a:bodyPr/>
              <a:lstStyle/>
              <a:p>
                <a:endParaRPr lang="fr-FR" dirty="0"/>
              </a:p>
            </p:txBody>
          </p:sp>
          <p:sp>
            <p:nvSpPr>
              <p:cNvPr id="60510" name="Freeform 895"/>
              <p:cNvSpPr>
                <a:spLocks/>
              </p:cNvSpPr>
              <p:nvPr/>
            </p:nvSpPr>
            <p:spPr bwMode="auto">
              <a:xfrm>
                <a:off x="1328" y="1074"/>
                <a:ext cx="8" cy="16"/>
              </a:xfrm>
              <a:custGeom>
                <a:avLst/>
                <a:gdLst>
                  <a:gd name="T0" fmla="*/ 8 w 8"/>
                  <a:gd name="T1" fmla="*/ 10 h 16"/>
                  <a:gd name="T2" fmla="*/ 8 w 8"/>
                  <a:gd name="T3" fmla="*/ 8 h 16"/>
                  <a:gd name="T4" fmla="*/ 8 w 8"/>
                  <a:gd name="T5" fmla="*/ 4 h 16"/>
                  <a:gd name="T6" fmla="*/ 4 w 8"/>
                  <a:gd name="T7" fmla="*/ 0 h 16"/>
                  <a:gd name="T8" fmla="*/ 0 w 8"/>
                  <a:gd name="T9" fmla="*/ 6 h 16"/>
                  <a:gd name="T10" fmla="*/ 2 w 8"/>
                  <a:gd name="T11" fmla="*/ 16 h 16"/>
                  <a:gd name="T12" fmla="*/ 6 w 8"/>
                  <a:gd name="T13" fmla="*/ 14 h 16"/>
                  <a:gd name="T14" fmla="*/ 6 w 8"/>
                  <a:gd name="T15" fmla="*/ 12 h 16"/>
                  <a:gd name="T16" fmla="*/ 6 w 8"/>
                  <a:gd name="T17" fmla="*/ 10 h 16"/>
                  <a:gd name="T18" fmla="*/ 8 w 8"/>
                  <a:gd name="T19" fmla="*/ 1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6"/>
                  <a:gd name="T32" fmla="*/ 8 w 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6">
                    <a:moveTo>
                      <a:pt x="8" y="10"/>
                    </a:moveTo>
                    <a:lnTo>
                      <a:pt x="8" y="8"/>
                    </a:lnTo>
                    <a:lnTo>
                      <a:pt x="8" y="4"/>
                    </a:lnTo>
                    <a:lnTo>
                      <a:pt x="4" y="0"/>
                    </a:lnTo>
                    <a:lnTo>
                      <a:pt x="0" y="6"/>
                    </a:lnTo>
                    <a:lnTo>
                      <a:pt x="2" y="16"/>
                    </a:lnTo>
                    <a:lnTo>
                      <a:pt x="6" y="14"/>
                    </a:lnTo>
                    <a:lnTo>
                      <a:pt x="6" y="12"/>
                    </a:lnTo>
                    <a:lnTo>
                      <a:pt x="6" y="10"/>
                    </a:lnTo>
                    <a:lnTo>
                      <a:pt x="8" y="10"/>
                    </a:lnTo>
                    <a:close/>
                  </a:path>
                </a:pathLst>
              </a:custGeom>
              <a:solidFill>
                <a:schemeClr val="tx2"/>
              </a:solidFill>
              <a:ln w="3175">
                <a:solidFill>
                  <a:schemeClr val="bg1"/>
                </a:solidFill>
                <a:round/>
                <a:headEnd/>
                <a:tailEnd/>
              </a:ln>
            </p:spPr>
            <p:txBody>
              <a:bodyPr/>
              <a:lstStyle/>
              <a:p>
                <a:endParaRPr lang="fr-FR" dirty="0"/>
              </a:p>
            </p:txBody>
          </p:sp>
          <p:sp>
            <p:nvSpPr>
              <p:cNvPr id="60511" name="Freeform 896"/>
              <p:cNvSpPr>
                <a:spLocks/>
              </p:cNvSpPr>
              <p:nvPr/>
            </p:nvSpPr>
            <p:spPr bwMode="auto">
              <a:xfrm>
                <a:off x="1328" y="1074"/>
                <a:ext cx="8" cy="16"/>
              </a:xfrm>
              <a:custGeom>
                <a:avLst/>
                <a:gdLst>
                  <a:gd name="T0" fmla="*/ 8 w 8"/>
                  <a:gd name="T1" fmla="*/ 10 h 16"/>
                  <a:gd name="T2" fmla="*/ 8 w 8"/>
                  <a:gd name="T3" fmla="*/ 8 h 16"/>
                  <a:gd name="T4" fmla="*/ 8 w 8"/>
                  <a:gd name="T5" fmla="*/ 4 h 16"/>
                  <a:gd name="T6" fmla="*/ 4 w 8"/>
                  <a:gd name="T7" fmla="*/ 0 h 16"/>
                  <a:gd name="T8" fmla="*/ 0 w 8"/>
                  <a:gd name="T9" fmla="*/ 6 h 16"/>
                  <a:gd name="T10" fmla="*/ 2 w 8"/>
                  <a:gd name="T11" fmla="*/ 16 h 16"/>
                  <a:gd name="T12" fmla="*/ 6 w 8"/>
                  <a:gd name="T13" fmla="*/ 14 h 16"/>
                  <a:gd name="T14" fmla="*/ 6 w 8"/>
                  <a:gd name="T15" fmla="*/ 12 h 16"/>
                  <a:gd name="T16" fmla="*/ 6 w 8"/>
                  <a:gd name="T17" fmla="*/ 1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8" y="10"/>
                    </a:moveTo>
                    <a:lnTo>
                      <a:pt x="8" y="8"/>
                    </a:lnTo>
                    <a:lnTo>
                      <a:pt x="8" y="4"/>
                    </a:lnTo>
                    <a:lnTo>
                      <a:pt x="4" y="0"/>
                    </a:lnTo>
                    <a:lnTo>
                      <a:pt x="0" y="6"/>
                    </a:lnTo>
                    <a:lnTo>
                      <a:pt x="2" y="16"/>
                    </a:lnTo>
                    <a:lnTo>
                      <a:pt x="6" y="14"/>
                    </a:lnTo>
                    <a:lnTo>
                      <a:pt x="6" y="12"/>
                    </a:lnTo>
                    <a:lnTo>
                      <a:pt x="6" y="10"/>
                    </a:lnTo>
                  </a:path>
                </a:pathLst>
              </a:custGeom>
              <a:solidFill>
                <a:schemeClr val="tx2"/>
              </a:solidFill>
              <a:ln w="3175">
                <a:solidFill>
                  <a:schemeClr val="bg1"/>
                </a:solidFill>
                <a:round/>
                <a:headEnd/>
                <a:tailEnd/>
              </a:ln>
            </p:spPr>
            <p:txBody>
              <a:bodyPr/>
              <a:lstStyle/>
              <a:p>
                <a:endParaRPr lang="fr-FR" dirty="0"/>
              </a:p>
            </p:txBody>
          </p:sp>
          <p:sp>
            <p:nvSpPr>
              <p:cNvPr id="60512" name="Freeform 897"/>
              <p:cNvSpPr>
                <a:spLocks/>
              </p:cNvSpPr>
              <p:nvPr/>
            </p:nvSpPr>
            <p:spPr bwMode="auto">
              <a:xfrm>
                <a:off x="1294" y="1026"/>
                <a:ext cx="24" cy="16"/>
              </a:xfrm>
              <a:custGeom>
                <a:avLst/>
                <a:gdLst>
                  <a:gd name="T0" fmla="*/ 12 w 24"/>
                  <a:gd name="T1" fmla="*/ 16 h 16"/>
                  <a:gd name="T2" fmla="*/ 16 w 24"/>
                  <a:gd name="T3" fmla="*/ 14 h 16"/>
                  <a:gd name="T4" fmla="*/ 22 w 24"/>
                  <a:gd name="T5" fmla="*/ 6 h 16"/>
                  <a:gd name="T6" fmla="*/ 24 w 24"/>
                  <a:gd name="T7" fmla="*/ 2 h 16"/>
                  <a:gd name="T8" fmla="*/ 24 w 24"/>
                  <a:gd name="T9" fmla="*/ 0 h 16"/>
                  <a:gd name="T10" fmla="*/ 20 w 24"/>
                  <a:gd name="T11" fmla="*/ 0 h 16"/>
                  <a:gd name="T12" fmla="*/ 12 w 24"/>
                  <a:gd name="T13" fmla="*/ 4 h 16"/>
                  <a:gd name="T14" fmla="*/ 8 w 24"/>
                  <a:gd name="T15" fmla="*/ 4 h 16"/>
                  <a:gd name="T16" fmla="*/ 6 w 24"/>
                  <a:gd name="T17" fmla="*/ 8 h 16"/>
                  <a:gd name="T18" fmla="*/ 6 w 24"/>
                  <a:gd name="T19" fmla="*/ 10 h 16"/>
                  <a:gd name="T20" fmla="*/ 0 w 24"/>
                  <a:gd name="T21" fmla="*/ 12 h 16"/>
                  <a:gd name="T22" fmla="*/ 0 w 24"/>
                  <a:gd name="T23" fmla="*/ 14 h 16"/>
                  <a:gd name="T24" fmla="*/ 4 w 24"/>
                  <a:gd name="T25" fmla="*/ 14 h 16"/>
                  <a:gd name="T26" fmla="*/ 6 w 24"/>
                  <a:gd name="T27" fmla="*/ 14 h 16"/>
                  <a:gd name="T28" fmla="*/ 8 w 24"/>
                  <a:gd name="T29" fmla="*/ 16 h 16"/>
                  <a:gd name="T30" fmla="*/ 10 w 24"/>
                  <a:gd name="T31" fmla="*/ 14 h 16"/>
                  <a:gd name="T32" fmla="*/ 10 w 24"/>
                  <a:gd name="T33" fmla="*/ 16 h 16"/>
                  <a:gd name="T34" fmla="*/ 10 w 24"/>
                  <a:gd name="T35" fmla="*/ 16 h 16"/>
                  <a:gd name="T36" fmla="*/ 12 w 24"/>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6"/>
                  <a:gd name="T59" fmla="*/ 24 w 24"/>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6">
                    <a:moveTo>
                      <a:pt x="12" y="16"/>
                    </a:moveTo>
                    <a:lnTo>
                      <a:pt x="16" y="14"/>
                    </a:lnTo>
                    <a:lnTo>
                      <a:pt x="22" y="6"/>
                    </a:lnTo>
                    <a:lnTo>
                      <a:pt x="24" y="2"/>
                    </a:lnTo>
                    <a:lnTo>
                      <a:pt x="24" y="0"/>
                    </a:lnTo>
                    <a:lnTo>
                      <a:pt x="20" y="0"/>
                    </a:lnTo>
                    <a:lnTo>
                      <a:pt x="12" y="4"/>
                    </a:lnTo>
                    <a:lnTo>
                      <a:pt x="8" y="4"/>
                    </a:lnTo>
                    <a:lnTo>
                      <a:pt x="6" y="8"/>
                    </a:lnTo>
                    <a:lnTo>
                      <a:pt x="6" y="10"/>
                    </a:lnTo>
                    <a:lnTo>
                      <a:pt x="0" y="12"/>
                    </a:lnTo>
                    <a:lnTo>
                      <a:pt x="0" y="14"/>
                    </a:lnTo>
                    <a:lnTo>
                      <a:pt x="4" y="14"/>
                    </a:lnTo>
                    <a:lnTo>
                      <a:pt x="6" y="14"/>
                    </a:lnTo>
                    <a:lnTo>
                      <a:pt x="8" y="16"/>
                    </a:lnTo>
                    <a:lnTo>
                      <a:pt x="10" y="14"/>
                    </a:lnTo>
                    <a:lnTo>
                      <a:pt x="10" y="16"/>
                    </a:lnTo>
                    <a:lnTo>
                      <a:pt x="12" y="16"/>
                    </a:lnTo>
                    <a:close/>
                  </a:path>
                </a:pathLst>
              </a:custGeom>
              <a:solidFill>
                <a:schemeClr val="tx2"/>
              </a:solidFill>
              <a:ln w="3175">
                <a:solidFill>
                  <a:schemeClr val="bg1"/>
                </a:solidFill>
                <a:round/>
                <a:headEnd/>
                <a:tailEnd/>
              </a:ln>
            </p:spPr>
            <p:txBody>
              <a:bodyPr/>
              <a:lstStyle/>
              <a:p>
                <a:endParaRPr lang="fr-FR" dirty="0"/>
              </a:p>
            </p:txBody>
          </p:sp>
          <p:sp>
            <p:nvSpPr>
              <p:cNvPr id="60513" name="Freeform 898"/>
              <p:cNvSpPr>
                <a:spLocks/>
              </p:cNvSpPr>
              <p:nvPr/>
            </p:nvSpPr>
            <p:spPr bwMode="auto">
              <a:xfrm>
                <a:off x="1294" y="1026"/>
                <a:ext cx="24" cy="16"/>
              </a:xfrm>
              <a:custGeom>
                <a:avLst/>
                <a:gdLst>
                  <a:gd name="T0" fmla="*/ 12 w 24"/>
                  <a:gd name="T1" fmla="*/ 16 h 16"/>
                  <a:gd name="T2" fmla="*/ 16 w 24"/>
                  <a:gd name="T3" fmla="*/ 14 h 16"/>
                  <a:gd name="T4" fmla="*/ 22 w 24"/>
                  <a:gd name="T5" fmla="*/ 6 h 16"/>
                  <a:gd name="T6" fmla="*/ 24 w 24"/>
                  <a:gd name="T7" fmla="*/ 2 h 16"/>
                  <a:gd name="T8" fmla="*/ 24 w 24"/>
                  <a:gd name="T9" fmla="*/ 0 h 16"/>
                  <a:gd name="T10" fmla="*/ 20 w 24"/>
                  <a:gd name="T11" fmla="*/ 0 h 16"/>
                  <a:gd name="T12" fmla="*/ 12 w 24"/>
                  <a:gd name="T13" fmla="*/ 4 h 16"/>
                  <a:gd name="T14" fmla="*/ 8 w 24"/>
                  <a:gd name="T15" fmla="*/ 4 h 16"/>
                  <a:gd name="T16" fmla="*/ 6 w 24"/>
                  <a:gd name="T17" fmla="*/ 8 h 16"/>
                  <a:gd name="T18" fmla="*/ 6 w 24"/>
                  <a:gd name="T19" fmla="*/ 10 h 16"/>
                  <a:gd name="T20" fmla="*/ 0 w 24"/>
                  <a:gd name="T21" fmla="*/ 12 h 16"/>
                  <a:gd name="T22" fmla="*/ 0 w 24"/>
                  <a:gd name="T23" fmla="*/ 14 h 16"/>
                  <a:gd name="T24" fmla="*/ 4 w 24"/>
                  <a:gd name="T25" fmla="*/ 14 h 16"/>
                  <a:gd name="T26" fmla="*/ 6 w 24"/>
                  <a:gd name="T27" fmla="*/ 14 h 16"/>
                  <a:gd name="T28" fmla="*/ 8 w 24"/>
                  <a:gd name="T29" fmla="*/ 16 h 16"/>
                  <a:gd name="T30" fmla="*/ 10 w 24"/>
                  <a:gd name="T31" fmla="*/ 14 h 16"/>
                  <a:gd name="T32" fmla="*/ 10 w 24"/>
                  <a:gd name="T33" fmla="*/ 16 h 16"/>
                  <a:gd name="T34" fmla="*/ 10 w 24"/>
                  <a:gd name="T35" fmla="*/ 1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6"/>
                  <a:gd name="T56" fmla="*/ 24 w 24"/>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6">
                    <a:moveTo>
                      <a:pt x="12" y="16"/>
                    </a:moveTo>
                    <a:lnTo>
                      <a:pt x="16" y="14"/>
                    </a:lnTo>
                    <a:lnTo>
                      <a:pt x="22" y="6"/>
                    </a:lnTo>
                    <a:lnTo>
                      <a:pt x="24" y="2"/>
                    </a:lnTo>
                    <a:lnTo>
                      <a:pt x="24" y="0"/>
                    </a:lnTo>
                    <a:lnTo>
                      <a:pt x="20" y="0"/>
                    </a:lnTo>
                    <a:lnTo>
                      <a:pt x="12" y="4"/>
                    </a:lnTo>
                    <a:lnTo>
                      <a:pt x="8" y="4"/>
                    </a:lnTo>
                    <a:lnTo>
                      <a:pt x="6" y="8"/>
                    </a:lnTo>
                    <a:lnTo>
                      <a:pt x="6" y="10"/>
                    </a:lnTo>
                    <a:lnTo>
                      <a:pt x="0" y="12"/>
                    </a:lnTo>
                    <a:lnTo>
                      <a:pt x="0" y="14"/>
                    </a:lnTo>
                    <a:lnTo>
                      <a:pt x="4" y="14"/>
                    </a:lnTo>
                    <a:lnTo>
                      <a:pt x="6" y="14"/>
                    </a:lnTo>
                    <a:lnTo>
                      <a:pt x="8" y="16"/>
                    </a:lnTo>
                    <a:lnTo>
                      <a:pt x="10" y="14"/>
                    </a:lnTo>
                    <a:lnTo>
                      <a:pt x="10" y="16"/>
                    </a:lnTo>
                  </a:path>
                </a:pathLst>
              </a:custGeom>
              <a:solidFill>
                <a:schemeClr val="tx2"/>
              </a:solidFill>
              <a:ln w="3175">
                <a:solidFill>
                  <a:schemeClr val="bg1"/>
                </a:solidFill>
                <a:round/>
                <a:headEnd/>
                <a:tailEnd/>
              </a:ln>
            </p:spPr>
            <p:txBody>
              <a:bodyPr/>
              <a:lstStyle/>
              <a:p>
                <a:endParaRPr lang="fr-FR" dirty="0"/>
              </a:p>
            </p:txBody>
          </p:sp>
          <p:sp>
            <p:nvSpPr>
              <p:cNvPr id="60514" name="Freeform 899"/>
              <p:cNvSpPr>
                <a:spLocks/>
              </p:cNvSpPr>
              <p:nvPr/>
            </p:nvSpPr>
            <p:spPr bwMode="auto">
              <a:xfrm>
                <a:off x="1328" y="933"/>
                <a:ext cx="18" cy="18"/>
              </a:xfrm>
              <a:custGeom>
                <a:avLst/>
                <a:gdLst>
                  <a:gd name="T0" fmla="*/ 12 w 18"/>
                  <a:gd name="T1" fmla="*/ 4 h 18"/>
                  <a:gd name="T2" fmla="*/ 8 w 18"/>
                  <a:gd name="T3" fmla="*/ 10 h 18"/>
                  <a:gd name="T4" fmla="*/ 8 w 18"/>
                  <a:gd name="T5" fmla="*/ 12 h 18"/>
                  <a:gd name="T6" fmla="*/ 6 w 18"/>
                  <a:gd name="T7" fmla="*/ 14 h 18"/>
                  <a:gd name="T8" fmla="*/ 8 w 18"/>
                  <a:gd name="T9" fmla="*/ 16 h 18"/>
                  <a:gd name="T10" fmla="*/ 6 w 18"/>
                  <a:gd name="T11" fmla="*/ 18 h 18"/>
                  <a:gd name="T12" fmla="*/ 4 w 18"/>
                  <a:gd name="T13" fmla="*/ 18 h 18"/>
                  <a:gd name="T14" fmla="*/ 2 w 18"/>
                  <a:gd name="T15" fmla="*/ 16 h 18"/>
                  <a:gd name="T16" fmla="*/ 2 w 18"/>
                  <a:gd name="T17" fmla="*/ 14 h 18"/>
                  <a:gd name="T18" fmla="*/ 2 w 18"/>
                  <a:gd name="T19" fmla="*/ 12 h 18"/>
                  <a:gd name="T20" fmla="*/ 0 w 18"/>
                  <a:gd name="T21" fmla="*/ 10 h 18"/>
                  <a:gd name="T22" fmla="*/ 6 w 18"/>
                  <a:gd name="T23" fmla="*/ 6 h 18"/>
                  <a:gd name="T24" fmla="*/ 8 w 18"/>
                  <a:gd name="T25" fmla="*/ 4 h 18"/>
                  <a:gd name="T26" fmla="*/ 10 w 18"/>
                  <a:gd name="T27" fmla="*/ 4 h 18"/>
                  <a:gd name="T28" fmla="*/ 12 w 18"/>
                  <a:gd name="T29" fmla="*/ 0 h 18"/>
                  <a:gd name="T30" fmla="*/ 16 w 18"/>
                  <a:gd name="T31" fmla="*/ 4 h 18"/>
                  <a:gd name="T32" fmla="*/ 18 w 18"/>
                  <a:gd name="T33" fmla="*/ 8 h 18"/>
                  <a:gd name="T34" fmla="*/ 14 w 18"/>
                  <a:gd name="T35" fmla="*/ 12 h 18"/>
                  <a:gd name="T36" fmla="*/ 14 w 18"/>
                  <a:gd name="T37" fmla="*/ 10 h 18"/>
                  <a:gd name="T38" fmla="*/ 12 w 18"/>
                  <a:gd name="T39" fmla="*/ 10 h 18"/>
                  <a:gd name="T40" fmla="*/ 12 w 18"/>
                  <a:gd name="T41" fmla="*/ 6 h 18"/>
                  <a:gd name="T42" fmla="*/ 12 w 18"/>
                  <a:gd name="T43" fmla="*/ 4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8"/>
                  <a:gd name="T68" fmla="*/ 18 w 18"/>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8">
                    <a:moveTo>
                      <a:pt x="12" y="4"/>
                    </a:moveTo>
                    <a:lnTo>
                      <a:pt x="8" y="10"/>
                    </a:lnTo>
                    <a:lnTo>
                      <a:pt x="8" y="12"/>
                    </a:lnTo>
                    <a:lnTo>
                      <a:pt x="6" y="14"/>
                    </a:lnTo>
                    <a:lnTo>
                      <a:pt x="8" y="16"/>
                    </a:lnTo>
                    <a:lnTo>
                      <a:pt x="6" y="18"/>
                    </a:lnTo>
                    <a:lnTo>
                      <a:pt x="4" y="18"/>
                    </a:lnTo>
                    <a:lnTo>
                      <a:pt x="2" y="16"/>
                    </a:lnTo>
                    <a:lnTo>
                      <a:pt x="2" y="14"/>
                    </a:lnTo>
                    <a:lnTo>
                      <a:pt x="2" y="12"/>
                    </a:lnTo>
                    <a:lnTo>
                      <a:pt x="0" y="10"/>
                    </a:lnTo>
                    <a:lnTo>
                      <a:pt x="6" y="6"/>
                    </a:lnTo>
                    <a:lnTo>
                      <a:pt x="8" y="4"/>
                    </a:lnTo>
                    <a:lnTo>
                      <a:pt x="10" y="4"/>
                    </a:lnTo>
                    <a:lnTo>
                      <a:pt x="12" y="0"/>
                    </a:lnTo>
                    <a:lnTo>
                      <a:pt x="16" y="4"/>
                    </a:lnTo>
                    <a:lnTo>
                      <a:pt x="18" y="8"/>
                    </a:lnTo>
                    <a:lnTo>
                      <a:pt x="14" y="12"/>
                    </a:lnTo>
                    <a:lnTo>
                      <a:pt x="14" y="10"/>
                    </a:lnTo>
                    <a:lnTo>
                      <a:pt x="12" y="10"/>
                    </a:lnTo>
                    <a:lnTo>
                      <a:pt x="12" y="6"/>
                    </a:lnTo>
                    <a:lnTo>
                      <a:pt x="12" y="4"/>
                    </a:lnTo>
                    <a:close/>
                  </a:path>
                </a:pathLst>
              </a:custGeom>
              <a:solidFill>
                <a:schemeClr val="tx2"/>
              </a:solidFill>
              <a:ln w="3175">
                <a:solidFill>
                  <a:schemeClr val="bg1"/>
                </a:solidFill>
                <a:round/>
                <a:headEnd/>
                <a:tailEnd/>
              </a:ln>
            </p:spPr>
            <p:txBody>
              <a:bodyPr/>
              <a:lstStyle/>
              <a:p>
                <a:endParaRPr lang="fr-FR" dirty="0"/>
              </a:p>
            </p:txBody>
          </p:sp>
          <p:sp>
            <p:nvSpPr>
              <p:cNvPr id="60515" name="Freeform 900"/>
              <p:cNvSpPr>
                <a:spLocks/>
              </p:cNvSpPr>
              <p:nvPr/>
            </p:nvSpPr>
            <p:spPr bwMode="auto">
              <a:xfrm>
                <a:off x="1328" y="933"/>
                <a:ext cx="18" cy="18"/>
              </a:xfrm>
              <a:custGeom>
                <a:avLst/>
                <a:gdLst>
                  <a:gd name="T0" fmla="*/ 12 w 18"/>
                  <a:gd name="T1" fmla="*/ 4 h 18"/>
                  <a:gd name="T2" fmla="*/ 8 w 18"/>
                  <a:gd name="T3" fmla="*/ 10 h 18"/>
                  <a:gd name="T4" fmla="*/ 8 w 18"/>
                  <a:gd name="T5" fmla="*/ 12 h 18"/>
                  <a:gd name="T6" fmla="*/ 6 w 18"/>
                  <a:gd name="T7" fmla="*/ 14 h 18"/>
                  <a:gd name="T8" fmla="*/ 8 w 18"/>
                  <a:gd name="T9" fmla="*/ 16 h 18"/>
                  <a:gd name="T10" fmla="*/ 6 w 18"/>
                  <a:gd name="T11" fmla="*/ 18 h 18"/>
                  <a:gd name="T12" fmla="*/ 4 w 18"/>
                  <a:gd name="T13" fmla="*/ 18 h 18"/>
                  <a:gd name="T14" fmla="*/ 2 w 18"/>
                  <a:gd name="T15" fmla="*/ 16 h 18"/>
                  <a:gd name="T16" fmla="*/ 2 w 18"/>
                  <a:gd name="T17" fmla="*/ 14 h 18"/>
                  <a:gd name="T18" fmla="*/ 2 w 18"/>
                  <a:gd name="T19" fmla="*/ 12 h 18"/>
                  <a:gd name="T20" fmla="*/ 0 w 18"/>
                  <a:gd name="T21" fmla="*/ 10 h 18"/>
                  <a:gd name="T22" fmla="*/ 6 w 18"/>
                  <a:gd name="T23" fmla="*/ 6 h 18"/>
                  <a:gd name="T24" fmla="*/ 8 w 18"/>
                  <a:gd name="T25" fmla="*/ 4 h 18"/>
                  <a:gd name="T26" fmla="*/ 10 w 18"/>
                  <a:gd name="T27" fmla="*/ 4 h 18"/>
                  <a:gd name="T28" fmla="*/ 12 w 18"/>
                  <a:gd name="T29" fmla="*/ 0 h 18"/>
                  <a:gd name="T30" fmla="*/ 16 w 18"/>
                  <a:gd name="T31" fmla="*/ 4 h 18"/>
                  <a:gd name="T32" fmla="*/ 18 w 18"/>
                  <a:gd name="T33" fmla="*/ 8 h 18"/>
                  <a:gd name="T34" fmla="*/ 14 w 18"/>
                  <a:gd name="T35" fmla="*/ 12 h 18"/>
                  <a:gd name="T36" fmla="*/ 14 w 18"/>
                  <a:gd name="T37" fmla="*/ 10 h 18"/>
                  <a:gd name="T38" fmla="*/ 12 w 18"/>
                  <a:gd name="T39" fmla="*/ 10 h 18"/>
                  <a:gd name="T40" fmla="*/ 12 w 18"/>
                  <a:gd name="T41" fmla="*/ 6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8"/>
                  <a:gd name="T65" fmla="*/ 18 w 18"/>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8">
                    <a:moveTo>
                      <a:pt x="12" y="4"/>
                    </a:moveTo>
                    <a:lnTo>
                      <a:pt x="8" y="10"/>
                    </a:lnTo>
                    <a:lnTo>
                      <a:pt x="8" y="12"/>
                    </a:lnTo>
                    <a:lnTo>
                      <a:pt x="6" y="14"/>
                    </a:lnTo>
                    <a:lnTo>
                      <a:pt x="8" y="16"/>
                    </a:lnTo>
                    <a:lnTo>
                      <a:pt x="6" y="18"/>
                    </a:lnTo>
                    <a:lnTo>
                      <a:pt x="4" y="18"/>
                    </a:lnTo>
                    <a:lnTo>
                      <a:pt x="2" y="16"/>
                    </a:lnTo>
                    <a:lnTo>
                      <a:pt x="2" y="14"/>
                    </a:lnTo>
                    <a:lnTo>
                      <a:pt x="2" y="12"/>
                    </a:lnTo>
                    <a:lnTo>
                      <a:pt x="0" y="10"/>
                    </a:lnTo>
                    <a:lnTo>
                      <a:pt x="6" y="6"/>
                    </a:lnTo>
                    <a:lnTo>
                      <a:pt x="8" y="4"/>
                    </a:lnTo>
                    <a:lnTo>
                      <a:pt x="10" y="4"/>
                    </a:lnTo>
                    <a:lnTo>
                      <a:pt x="12" y="0"/>
                    </a:lnTo>
                    <a:lnTo>
                      <a:pt x="16" y="4"/>
                    </a:lnTo>
                    <a:lnTo>
                      <a:pt x="18" y="8"/>
                    </a:lnTo>
                    <a:lnTo>
                      <a:pt x="14" y="12"/>
                    </a:lnTo>
                    <a:lnTo>
                      <a:pt x="14" y="10"/>
                    </a:lnTo>
                    <a:lnTo>
                      <a:pt x="12" y="10"/>
                    </a:lnTo>
                    <a:lnTo>
                      <a:pt x="12" y="6"/>
                    </a:lnTo>
                  </a:path>
                </a:pathLst>
              </a:custGeom>
              <a:solidFill>
                <a:schemeClr val="tx2"/>
              </a:solidFill>
              <a:ln w="3175">
                <a:solidFill>
                  <a:schemeClr val="bg1"/>
                </a:solidFill>
                <a:round/>
                <a:headEnd/>
                <a:tailEnd/>
              </a:ln>
            </p:spPr>
            <p:txBody>
              <a:bodyPr/>
              <a:lstStyle/>
              <a:p>
                <a:endParaRPr lang="fr-FR" dirty="0"/>
              </a:p>
            </p:txBody>
          </p:sp>
          <p:sp>
            <p:nvSpPr>
              <p:cNvPr id="60516" name="Freeform 901"/>
              <p:cNvSpPr>
                <a:spLocks/>
              </p:cNvSpPr>
              <p:nvPr/>
            </p:nvSpPr>
            <p:spPr bwMode="auto">
              <a:xfrm>
                <a:off x="1244" y="871"/>
                <a:ext cx="80" cy="104"/>
              </a:xfrm>
              <a:custGeom>
                <a:avLst/>
                <a:gdLst>
                  <a:gd name="T0" fmla="*/ 76 w 80"/>
                  <a:gd name="T1" fmla="*/ 52 h 104"/>
                  <a:gd name="T2" fmla="*/ 78 w 80"/>
                  <a:gd name="T3" fmla="*/ 58 h 104"/>
                  <a:gd name="T4" fmla="*/ 74 w 80"/>
                  <a:gd name="T5" fmla="*/ 66 h 104"/>
                  <a:gd name="T6" fmla="*/ 70 w 80"/>
                  <a:gd name="T7" fmla="*/ 68 h 104"/>
                  <a:gd name="T8" fmla="*/ 72 w 80"/>
                  <a:gd name="T9" fmla="*/ 74 h 104"/>
                  <a:gd name="T10" fmla="*/ 70 w 80"/>
                  <a:gd name="T11" fmla="*/ 74 h 104"/>
                  <a:gd name="T12" fmla="*/ 70 w 80"/>
                  <a:gd name="T13" fmla="*/ 80 h 104"/>
                  <a:gd name="T14" fmla="*/ 74 w 80"/>
                  <a:gd name="T15" fmla="*/ 96 h 104"/>
                  <a:gd name="T16" fmla="*/ 70 w 80"/>
                  <a:gd name="T17" fmla="*/ 92 h 104"/>
                  <a:gd name="T18" fmla="*/ 68 w 80"/>
                  <a:gd name="T19" fmla="*/ 94 h 104"/>
                  <a:gd name="T20" fmla="*/ 70 w 80"/>
                  <a:gd name="T21" fmla="*/ 102 h 104"/>
                  <a:gd name="T22" fmla="*/ 60 w 80"/>
                  <a:gd name="T23" fmla="*/ 102 h 104"/>
                  <a:gd name="T24" fmla="*/ 56 w 80"/>
                  <a:gd name="T25" fmla="*/ 100 h 104"/>
                  <a:gd name="T26" fmla="*/ 52 w 80"/>
                  <a:gd name="T27" fmla="*/ 102 h 104"/>
                  <a:gd name="T28" fmla="*/ 48 w 80"/>
                  <a:gd name="T29" fmla="*/ 102 h 104"/>
                  <a:gd name="T30" fmla="*/ 46 w 80"/>
                  <a:gd name="T31" fmla="*/ 104 h 104"/>
                  <a:gd name="T32" fmla="*/ 32 w 80"/>
                  <a:gd name="T33" fmla="*/ 100 h 104"/>
                  <a:gd name="T34" fmla="*/ 32 w 80"/>
                  <a:gd name="T35" fmla="*/ 90 h 104"/>
                  <a:gd name="T36" fmla="*/ 36 w 80"/>
                  <a:gd name="T37" fmla="*/ 88 h 104"/>
                  <a:gd name="T38" fmla="*/ 30 w 80"/>
                  <a:gd name="T39" fmla="*/ 82 h 104"/>
                  <a:gd name="T40" fmla="*/ 36 w 80"/>
                  <a:gd name="T41" fmla="*/ 76 h 104"/>
                  <a:gd name="T42" fmla="*/ 44 w 80"/>
                  <a:gd name="T43" fmla="*/ 74 h 104"/>
                  <a:gd name="T44" fmla="*/ 42 w 80"/>
                  <a:gd name="T45" fmla="*/ 70 h 104"/>
                  <a:gd name="T46" fmla="*/ 46 w 80"/>
                  <a:gd name="T47" fmla="*/ 66 h 104"/>
                  <a:gd name="T48" fmla="*/ 56 w 80"/>
                  <a:gd name="T49" fmla="*/ 60 h 104"/>
                  <a:gd name="T50" fmla="*/ 48 w 80"/>
                  <a:gd name="T51" fmla="*/ 60 h 104"/>
                  <a:gd name="T52" fmla="*/ 42 w 80"/>
                  <a:gd name="T53" fmla="*/ 60 h 104"/>
                  <a:gd name="T54" fmla="*/ 24 w 80"/>
                  <a:gd name="T55" fmla="*/ 66 h 104"/>
                  <a:gd name="T56" fmla="*/ 16 w 80"/>
                  <a:gd name="T57" fmla="*/ 66 h 104"/>
                  <a:gd name="T58" fmla="*/ 4 w 80"/>
                  <a:gd name="T59" fmla="*/ 72 h 104"/>
                  <a:gd name="T60" fmla="*/ 2 w 80"/>
                  <a:gd name="T61" fmla="*/ 66 h 104"/>
                  <a:gd name="T62" fmla="*/ 4 w 80"/>
                  <a:gd name="T63" fmla="*/ 60 h 104"/>
                  <a:gd name="T64" fmla="*/ 8 w 80"/>
                  <a:gd name="T65" fmla="*/ 60 h 104"/>
                  <a:gd name="T66" fmla="*/ 8 w 80"/>
                  <a:gd name="T67" fmla="*/ 54 h 104"/>
                  <a:gd name="T68" fmla="*/ 18 w 80"/>
                  <a:gd name="T69" fmla="*/ 54 h 104"/>
                  <a:gd name="T70" fmla="*/ 22 w 80"/>
                  <a:gd name="T71" fmla="*/ 52 h 104"/>
                  <a:gd name="T72" fmla="*/ 20 w 80"/>
                  <a:gd name="T73" fmla="*/ 44 h 104"/>
                  <a:gd name="T74" fmla="*/ 14 w 80"/>
                  <a:gd name="T75" fmla="*/ 42 h 104"/>
                  <a:gd name="T76" fmla="*/ 12 w 80"/>
                  <a:gd name="T77" fmla="*/ 30 h 104"/>
                  <a:gd name="T78" fmla="*/ 12 w 80"/>
                  <a:gd name="T79" fmla="*/ 18 h 104"/>
                  <a:gd name="T80" fmla="*/ 20 w 80"/>
                  <a:gd name="T81" fmla="*/ 16 h 104"/>
                  <a:gd name="T82" fmla="*/ 26 w 80"/>
                  <a:gd name="T83" fmla="*/ 22 h 104"/>
                  <a:gd name="T84" fmla="*/ 30 w 80"/>
                  <a:gd name="T85" fmla="*/ 36 h 104"/>
                  <a:gd name="T86" fmla="*/ 32 w 80"/>
                  <a:gd name="T87" fmla="*/ 38 h 104"/>
                  <a:gd name="T88" fmla="*/ 46 w 80"/>
                  <a:gd name="T89" fmla="*/ 44 h 104"/>
                  <a:gd name="T90" fmla="*/ 42 w 80"/>
                  <a:gd name="T91" fmla="*/ 32 h 104"/>
                  <a:gd name="T92" fmla="*/ 32 w 80"/>
                  <a:gd name="T93" fmla="*/ 28 h 104"/>
                  <a:gd name="T94" fmla="*/ 38 w 80"/>
                  <a:gd name="T95" fmla="*/ 24 h 104"/>
                  <a:gd name="T96" fmla="*/ 36 w 80"/>
                  <a:gd name="T97" fmla="*/ 20 h 104"/>
                  <a:gd name="T98" fmla="*/ 26 w 80"/>
                  <a:gd name="T99" fmla="*/ 12 h 104"/>
                  <a:gd name="T100" fmla="*/ 34 w 80"/>
                  <a:gd name="T101" fmla="*/ 2 h 104"/>
                  <a:gd name="T102" fmla="*/ 50 w 80"/>
                  <a:gd name="T103" fmla="*/ 8 h 104"/>
                  <a:gd name="T104" fmla="*/ 54 w 80"/>
                  <a:gd name="T105" fmla="*/ 14 h 104"/>
                  <a:gd name="T106" fmla="*/ 60 w 80"/>
                  <a:gd name="T107" fmla="*/ 12 h 104"/>
                  <a:gd name="T108" fmla="*/ 62 w 80"/>
                  <a:gd name="T109" fmla="*/ 6 h 104"/>
                  <a:gd name="T110" fmla="*/ 64 w 80"/>
                  <a:gd name="T111" fmla="*/ 0 h 104"/>
                  <a:gd name="T112" fmla="*/ 66 w 80"/>
                  <a:gd name="T113" fmla="*/ 6 h 104"/>
                  <a:gd name="T114" fmla="*/ 76 w 80"/>
                  <a:gd name="T115" fmla="*/ 14 h 104"/>
                  <a:gd name="T116" fmla="*/ 76 w 80"/>
                  <a:gd name="T117" fmla="*/ 34 h 104"/>
                  <a:gd name="T118" fmla="*/ 76 w 80"/>
                  <a:gd name="T119" fmla="*/ 44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
                  <a:gd name="T181" fmla="*/ 0 h 104"/>
                  <a:gd name="T182" fmla="*/ 80 w 80"/>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 h="104">
                    <a:moveTo>
                      <a:pt x="76" y="44"/>
                    </a:moveTo>
                    <a:lnTo>
                      <a:pt x="76" y="46"/>
                    </a:lnTo>
                    <a:lnTo>
                      <a:pt x="76" y="52"/>
                    </a:lnTo>
                    <a:lnTo>
                      <a:pt x="72" y="54"/>
                    </a:lnTo>
                    <a:lnTo>
                      <a:pt x="72" y="56"/>
                    </a:lnTo>
                    <a:lnTo>
                      <a:pt x="78" y="58"/>
                    </a:lnTo>
                    <a:lnTo>
                      <a:pt x="80" y="78"/>
                    </a:lnTo>
                    <a:lnTo>
                      <a:pt x="76" y="68"/>
                    </a:lnTo>
                    <a:lnTo>
                      <a:pt x="74" y="66"/>
                    </a:lnTo>
                    <a:lnTo>
                      <a:pt x="74" y="68"/>
                    </a:lnTo>
                    <a:lnTo>
                      <a:pt x="72" y="66"/>
                    </a:lnTo>
                    <a:lnTo>
                      <a:pt x="70" y="68"/>
                    </a:lnTo>
                    <a:lnTo>
                      <a:pt x="72" y="70"/>
                    </a:lnTo>
                    <a:lnTo>
                      <a:pt x="72" y="72"/>
                    </a:lnTo>
                    <a:lnTo>
                      <a:pt x="72" y="74"/>
                    </a:lnTo>
                    <a:lnTo>
                      <a:pt x="72" y="72"/>
                    </a:lnTo>
                    <a:lnTo>
                      <a:pt x="70" y="72"/>
                    </a:lnTo>
                    <a:lnTo>
                      <a:pt x="70" y="74"/>
                    </a:lnTo>
                    <a:lnTo>
                      <a:pt x="72" y="76"/>
                    </a:lnTo>
                    <a:lnTo>
                      <a:pt x="70" y="78"/>
                    </a:lnTo>
                    <a:lnTo>
                      <a:pt x="70" y="80"/>
                    </a:lnTo>
                    <a:lnTo>
                      <a:pt x="68" y="78"/>
                    </a:lnTo>
                    <a:lnTo>
                      <a:pt x="68" y="84"/>
                    </a:lnTo>
                    <a:lnTo>
                      <a:pt x="74" y="96"/>
                    </a:lnTo>
                    <a:lnTo>
                      <a:pt x="72" y="96"/>
                    </a:lnTo>
                    <a:lnTo>
                      <a:pt x="72" y="94"/>
                    </a:lnTo>
                    <a:lnTo>
                      <a:pt x="70" y="92"/>
                    </a:lnTo>
                    <a:lnTo>
                      <a:pt x="68" y="90"/>
                    </a:lnTo>
                    <a:lnTo>
                      <a:pt x="68" y="92"/>
                    </a:lnTo>
                    <a:lnTo>
                      <a:pt x="68" y="94"/>
                    </a:lnTo>
                    <a:lnTo>
                      <a:pt x="68" y="96"/>
                    </a:lnTo>
                    <a:lnTo>
                      <a:pt x="70" y="98"/>
                    </a:lnTo>
                    <a:lnTo>
                      <a:pt x="70" y="102"/>
                    </a:lnTo>
                    <a:lnTo>
                      <a:pt x="62" y="102"/>
                    </a:lnTo>
                    <a:lnTo>
                      <a:pt x="62" y="100"/>
                    </a:lnTo>
                    <a:lnTo>
                      <a:pt x="60" y="102"/>
                    </a:lnTo>
                    <a:lnTo>
                      <a:pt x="58" y="102"/>
                    </a:lnTo>
                    <a:lnTo>
                      <a:pt x="56" y="102"/>
                    </a:lnTo>
                    <a:lnTo>
                      <a:pt x="56" y="100"/>
                    </a:lnTo>
                    <a:lnTo>
                      <a:pt x="54" y="100"/>
                    </a:lnTo>
                    <a:lnTo>
                      <a:pt x="54" y="102"/>
                    </a:lnTo>
                    <a:lnTo>
                      <a:pt x="52" y="102"/>
                    </a:lnTo>
                    <a:lnTo>
                      <a:pt x="52" y="100"/>
                    </a:lnTo>
                    <a:lnTo>
                      <a:pt x="50" y="102"/>
                    </a:lnTo>
                    <a:lnTo>
                      <a:pt x="48" y="102"/>
                    </a:lnTo>
                    <a:lnTo>
                      <a:pt x="48" y="100"/>
                    </a:lnTo>
                    <a:lnTo>
                      <a:pt x="48" y="98"/>
                    </a:lnTo>
                    <a:lnTo>
                      <a:pt x="46" y="104"/>
                    </a:lnTo>
                    <a:lnTo>
                      <a:pt x="38" y="104"/>
                    </a:lnTo>
                    <a:lnTo>
                      <a:pt x="36" y="102"/>
                    </a:lnTo>
                    <a:lnTo>
                      <a:pt x="32" y="100"/>
                    </a:lnTo>
                    <a:lnTo>
                      <a:pt x="32" y="94"/>
                    </a:lnTo>
                    <a:lnTo>
                      <a:pt x="32" y="92"/>
                    </a:lnTo>
                    <a:lnTo>
                      <a:pt x="32" y="90"/>
                    </a:lnTo>
                    <a:lnTo>
                      <a:pt x="38" y="90"/>
                    </a:lnTo>
                    <a:lnTo>
                      <a:pt x="40" y="88"/>
                    </a:lnTo>
                    <a:lnTo>
                      <a:pt x="36" y="88"/>
                    </a:lnTo>
                    <a:lnTo>
                      <a:pt x="36" y="84"/>
                    </a:lnTo>
                    <a:lnTo>
                      <a:pt x="32" y="86"/>
                    </a:lnTo>
                    <a:lnTo>
                      <a:pt x="30" y="82"/>
                    </a:lnTo>
                    <a:lnTo>
                      <a:pt x="34" y="80"/>
                    </a:lnTo>
                    <a:lnTo>
                      <a:pt x="30" y="78"/>
                    </a:lnTo>
                    <a:lnTo>
                      <a:pt x="36" y="76"/>
                    </a:lnTo>
                    <a:lnTo>
                      <a:pt x="38" y="76"/>
                    </a:lnTo>
                    <a:lnTo>
                      <a:pt x="38" y="74"/>
                    </a:lnTo>
                    <a:lnTo>
                      <a:pt x="44" y="74"/>
                    </a:lnTo>
                    <a:lnTo>
                      <a:pt x="44" y="72"/>
                    </a:lnTo>
                    <a:lnTo>
                      <a:pt x="38" y="74"/>
                    </a:lnTo>
                    <a:lnTo>
                      <a:pt x="42" y="70"/>
                    </a:lnTo>
                    <a:lnTo>
                      <a:pt x="40" y="70"/>
                    </a:lnTo>
                    <a:lnTo>
                      <a:pt x="42" y="68"/>
                    </a:lnTo>
                    <a:lnTo>
                      <a:pt x="46" y="66"/>
                    </a:lnTo>
                    <a:lnTo>
                      <a:pt x="44" y="64"/>
                    </a:lnTo>
                    <a:lnTo>
                      <a:pt x="44" y="62"/>
                    </a:lnTo>
                    <a:lnTo>
                      <a:pt x="56" y="60"/>
                    </a:lnTo>
                    <a:lnTo>
                      <a:pt x="56" y="58"/>
                    </a:lnTo>
                    <a:lnTo>
                      <a:pt x="54" y="58"/>
                    </a:lnTo>
                    <a:lnTo>
                      <a:pt x="48" y="60"/>
                    </a:lnTo>
                    <a:lnTo>
                      <a:pt x="46" y="58"/>
                    </a:lnTo>
                    <a:lnTo>
                      <a:pt x="44" y="60"/>
                    </a:lnTo>
                    <a:lnTo>
                      <a:pt x="42" y="60"/>
                    </a:lnTo>
                    <a:lnTo>
                      <a:pt x="36" y="62"/>
                    </a:lnTo>
                    <a:lnTo>
                      <a:pt x="34" y="62"/>
                    </a:lnTo>
                    <a:lnTo>
                      <a:pt x="24" y="66"/>
                    </a:lnTo>
                    <a:lnTo>
                      <a:pt x="20" y="66"/>
                    </a:lnTo>
                    <a:lnTo>
                      <a:pt x="18" y="68"/>
                    </a:lnTo>
                    <a:lnTo>
                      <a:pt x="16" y="66"/>
                    </a:lnTo>
                    <a:lnTo>
                      <a:pt x="14" y="70"/>
                    </a:lnTo>
                    <a:lnTo>
                      <a:pt x="6" y="70"/>
                    </a:lnTo>
                    <a:lnTo>
                      <a:pt x="4" y="72"/>
                    </a:lnTo>
                    <a:lnTo>
                      <a:pt x="0" y="70"/>
                    </a:lnTo>
                    <a:lnTo>
                      <a:pt x="0" y="66"/>
                    </a:lnTo>
                    <a:lnTo>
                      <a:pt x="2" y="66"/>
                    </a:lnTo>
                    <a:lnTo>
                      <a:pt x="2" y="64"/>
                    </a:lnTo>
                    <a:lnTo>
                      <a:pt x="2" y="62"/>
                    </a:lnTo>
                    <a:lnTo>
                      <a:pt x="4" y="60"/>
                    </a:lnTo>
                    <a:lnTo>
                      <a:pt x="10" y="62"/>
                    </a:lnTo>
                    <a:lnTo>
                      <a:pt x="10" y="60"/>
                    </a:lnTo>
                    <a:lnTo>
                      <a:pt x="8" y="60"/>
                    </a:lnTo>
                    <a:lnTo>
                      <a:pt x="8" y="56"/>
                    </a:lnTo>
                    <a:lnTo>
                      <a:pt x="6" y="56"/>
                    </a:lnTo>
                    <a:lnTo>
                      <a:pt x="8" y="54"/>
                    </a:lnTo>
                    <a:lnTo>
                      <a:pt x="10" y="50"/>
                    </a:lnTo>
                    <a:lnTo>
                      <a:pt x="12" y="50"/>
                    </a:lnTo>
                    <a:lnTo>
                      <a:pt x="18" y="54"/>
                    </a:lnTo>
                    <a:lnTo>
                      <a:pt x="18" y="58"/>
                    </a:lnTo>
                    <a:lnTo>
                      <a:pt x="22" y="56"/>
                    </a:lnTo>
                    <a:lnTo>
                      <a:pt x="22" y="52"/>
                    </a:lnTo>
                    <a:lnTo>
                      <a:pt x="18" y="48"/>
                    </a:lnTo>
                    <a:lnTo>
                      <a:pt x="18" y="46"/>
                    </a:lnTo>
                    <a:lnTo>
                      <a:pt x="20" y="44"/>
                    </a:lnTo>
                    <a:lnTo>
                      <a:pt x="20" y="42"/>
                    </a:lnTo>
                    <a:lnTo>
                      <a:pt x="14" y="44"/>
                    </a:lnTo>
                    <a:lnTo>
                      <a:pt x="14" y="42"/>
                    </a:lnTo>
                    <a:lnTo>
                      <a:pt x="12" y="38"/>
                    </a:lnTo>
                    <a:lnTo>
                      <a:pt x="12" y="34"/>
                    </a:lnTo>
                    <a:lnTo>
                      <a:pt x="12" y="30"/>
                    </a:lnTo>
                    <a:lnTo>
                      <a:pt x="8" y="30"/>
                    </a:lnTo>
                    <a:lnTo>
                      <a:pt x="8" y="24"/>
                    </a:lnTo>
                    <a:lnTo>
                      <a:pt x="12" y="18"/>
                    </a:lnTo>
                    <a:lnTo>
                      <a:pt x="12" y="16"/>
                    </a:lnTo>
                    <a:lnTo>
                      <a:pt x="14" y="14"/>
                    </a:lnTo>
                    <a:lnTo>
                      <a:pt x="20" y="16"/>
                    </a:lnTo>
                    <a:lnTo>
                      <a:pt x="22" y="18"/>
                    </a:lnTo>
                    <a:lnTo>
                      <a:pt x="22" y="20"/>
                    </a:lnTo>
                    <a:lnTo>
                      <a:pt x="26" y="22"/>
                    </a:lnTo>
                    <a:lnTo>
                      <a:pt x="24" y="26"/>
                    </a:lnTo>
                    <a:lnTo>
                      <a:pt x="30" y="34"/>
                    </a:lnTo>
                    <a:lnTo>
                      <a:pt x="30" y="36"/>
                    </a:lnTo>
                    <a:lnTo>
                      <a:pt x="32" y="36"/>
                    </a:lnTo>
                    <a:lnTo>
                      <a:pt x="34" y="36"/>
                    </a:lnTo>
                    <a:lnTo>
                      <a:pt x="32" y="38"/>
                    </a:lnTo>
                    <a:lnTo>
                      <a:pt x="40" y="46"/>
                    </a:lnTo>
                    <a:lnTo>
                      <a:pt x="44" y="46"/>
                    </a:lnTo>
                    <a:lnTo>
                      <a:pt x="46" y="44"/>
                    </a:lnTo>
                    <a:lnTo>
                      <a:pt x="44" y="44"/>
                    </a:lnTo>
                    <a:lnTo>
                      <a:pt x="38" y="32"/>
                    </a:lnTo>
                    <a:lnTo>
                      <a:pt x="42" y="32"/>
                    </a:lnTo>
                    <a:lnTo>
                      <a:pt x="42" y="30"/>
                    </a:lnTo>
                    <a:lnTo>
                      <a:pt x="36" y="30"/>
                    </a:lnTo>
                    <a:lnTo>
                      <a:pt x="32" y="28"/>
                    </a:lnTo>
                    <a:lnTo>
                      <a:pt x="34" y="26"/>
                    </a:lnTo>
                    <a:lnTo>
                      <a:pt x="36" y="26"/>
                    </a:lnTo>
                    <a:lnTo>
                      <a:pt x="38" y="24"/>
                    </a:lnTo>
                    <a:lnTo>
                      <a:pt x="40" y="24"/>
                    </a:lnTo>
                    <a:lnTo>
                      <a:pt x="38" y="22"/>
                    </a:lnTo>
                    <a:lnTo>
                      <a:pt x="36" y="20"/>
                    </a:lnTo>
                    <a:lnTo>
                      <a:pt x="32" y="20"/>
                    </a:lnTo>
                    <a:lnTo>
                      <a:pt x="28" y="18"/>
                    </a:lnTo>
                    <a:lnTo>
                      <a:pt x="26" y="12"/>
                    </a:lnTo>
                    <a:lnTo>
                      <a:pt x="28" y="10"/>
                    </a:lnTo>
                    <a:lnTo>
                      <a:pt x="30" y="6"/>
                    </a:lnTo>
                    <a:lnTo>
                      <a:pt x="34" y="2"/>
                    </a:lnTo>
                    <a:lnTo>
                      <a:pt x="42" y="4"/>
                    </a:lnTo>
                    <a:lnTo>
                      <a:pt x="46" y="2"/>
                    </a:lnTo>
                    <a:lnTo>
                      <a:pt x="50" y="8"/>
                    </a:lnTo>
                    <a:lnTo>
                      <a:pt x="56" y="10"/>
                    </a:lnTo>
                    <a:lnTo>
                      <a:pt x="54" y="12"/>
                    </a:lnTo>
                    <a:lnTo>
                      <a:pt x="54" y="14"/>
                    </a:lnTo>
                    <a:lnTo>
                      <a:pt x="56" y="12"/>
                    </a:lnTo>
                    <a:lnTo>
                      <a:pt x="58" y="14"/>
                    </a:lnTo>
                    <a:lnTo>
                      <a:pt x="60" y="12"/>
                    </a:lnTo>
                    <a:lnTo>
                      <a:pt x="58" y="6"/>
                    </a:lnTo>
                    <a:lnTo>
                      <a:pt x="58" y="4"/>
                    </a:lnTo>
                    <a:lnTo>
                      <a:pt x="62" y="6"/>
                    </a:lnTo>
                    <a:lnTo>
                      <a:pt x="64" y="2"/>
                    </a:lnTo>
                    <a:lnTo>
                      <a:pt x="60" y="0"/>
                    </a:lnTo>
                    <a:lnTo>
                      <a:pt x="64" y="0"/>
                    </a:lnTo>
                    <a:lnTo>
                      <a:pt x="66" y="4"/>
                    </a:lnTo>
                    <a:lnTo>
                      <a:pt x="70" y="6"/>
                    </a:lnTo>
                    <a:lnTo>
                      <a:pt x="66" y="6"/>
                    </a:lnTo>
                    <a:lnTo>
                      <a:pt x="66" y="8"/>
                    </a:lnTo>
                    <a:lnTo>
                      <a:pt x="72" y="10"/>
                    </a:lnTo>
                    <a:lnTo>
                      <a:pt x="76" y="14"/>
                    </a:lnTo>
                    <a:lnTo>
                      <a:pt x="74" y="26"/>
                    </a:lnTo>
                    <a:lnTo>
                      <a:pt x="76" y="30"/>
                    </a:lnTo>
                    <a:lnTo>
                      <a:pt x="76" y="34"/>
                    </a:lnTo>
                    <a:lnTo>
                      <a:pt x="76" y="42"/>
                    </a:lnTo>
                    <a:lnTo>
                      <a:pt x="76" y="44"/>
                    </a:lnTo>
                    <a:close/>
                  </a:path>
                </a:pathLst>
              </a:custGeom>
              <a:solidFill>
                <a:schemeClr val="tx2"/>
              </a:solidFill>
              <a:ln w="3175">
                <a:solidFill>
                  <a:schemeClr val="bg1"/>
                </a:solidFill>
                <a:round/>
                <a:headEnd/>
                <a:tailEnd/>
              </a:ln>
            </p:spPr>
            <p:txBody>
              <a:bodyPr/>
              <a:lstStyle/>
              <a:p>
                <a:endParaRPr lang="fr-FR" dirty="0"/>
              </a:p>
            </p:txBody>
          </p:sp>
          <p:sp>
            <p:nvSpPr>
              <p:cNvPr id="60517" name="Freeform 902"/>
              <p:cNvSpPr>
                <a:spLocks/>
              </p:cNvSpPr>
              <p:nvPr/>
            </p:nvSpPr>
            <p:spPr bwMode="auto">
              <a:xfrm>
                <a:off x="1244" y="871"/>
                <a:ext cx="80" cy="104"/>
              </a:xfrm>
              <a:custGeom>
                <a:avLst/>
                <a:gdLst>
                  <a:gd name="T0" fmla="*/ 76 w 80"/>
                  <a:gd name="T1" fmla="*/ 52 h 104"/>
                  <a:gd name="T2" fmla="*/ 78 w 80"/>
                  <a:gd name="T3" fmla="*/ 58 h 104"/>
                  <a:gd name="T4" fmla="*/ 74 w 80"/>
                  <a:gd name="T5" fmla="*/ 66 h 104"/>
                  <a:gd name="T6" fmla="*/ 70 w 80"/>
                  <a:gd name="T7" fmla="*/ 68 h 104"/>
                  <a:gd name="T8" fmla="*/ 72 w 80"/>
                  <a:gd name="T9" fmla="*/ 74 h 104"/>
                  <a:gd name="T10" fmla="*/ 70 w 80"/>
                  <a:gd name="T11" fmla="*/ 74 h 104"/>
                  <a:gd name="T12" fmla="*/ 70 w 80"/>
                  <a:gd name="T13" fmla="*/ 80 h 104"/>
                  <a:gd name="T14" fmla="*/ 74 w 80"/>
                  <a:gd name="T15" fmla="*/ 96 h 104"/>
                  <a:gd name="T16" fmla="*/ 70 w 80"/>
                  <a:gd name="T17" fmla="*/ 92 h 104"/>
                  <a:gd name="T18" fmla="*/ 68 w 80"/>
                  <a:gd name="T19" fmla="*/ 94 h 104"/>
                  <a:gd name="T20" fmla="*/ 70 w 80"/>
                  <a:gd name="T21" fmla="*/ 102 h 104"/>
                  <a:gd name="T22" fmla="*/ 60 w 80"/>
                  <a:gd name="T23" fmla="*/ 102 h 104"/>
                  <a:gd name="T24" fmla="*/ 56 w 80"/>
                  <a:gd name="T25" fmla="*/ 100 h 104"/>
                  <a:gd name="T26" fmla="*/ 52 w 80"/>
                  <a:gd name="T27" fmla="*/ 102 h 104"/>
                  <a:gd name="T28" fmla="*/ 48 w 80"/>
                  <a:gd name="T29" fmla="*/ 102 h 104"/>
                  <a:gd name="T30" fmla="*/ 46 w 80"/>
                  <a:gd name="T31" fmla="*/ 104 h 104"/>
                  <a:gd name="T32" fmla="*/ 32 w 80"/>
                  <a:gd name="T33" fmla="*/ 100 h 104"/>
                  <a:gd name="T34" fmla="*/ 32 w 80"/>
                  <a:gd name="T35" fmla="*/ 90 h 104"/>
                  <a:gd name="T36" fmla="*/ 36 w 80"/>
                  <a:gd name="T37" fmla="*/ 88 h 104"/>
                  <a:gd name="T38" fmla="*/ 30 w 80"/>
                  <a:gd name="T39" fmla="*/ 82 h 104"/>
                  <a:gd name="T40" fmla="*/ 36 w 80"/>
                  <a:gd name="T41" fmla="*/ 76 h 104"/>
                  <a:gd name="T42" fmla="*/ 44 w 80"/>
                  <a:gd name="T43" fmla="*/ 74 h 104"/>
                  <a:gd name="T44" fmla="*/ 42 w 80"/>
                  <a:gd name="T45" fmla="*/ 70 h 104"/>
                  <a:gd name="T46" fmla="*/ 46 w 80"/>
                  <a:gd name="T47" fmla="*/ 66 h 104"/>
                  <a:gd name="T48" fmla="*/ 56 w 80"/>
                  <a:gd name="T49" fmla="*/ 60 h 104"/>
                  <a:gd name="T50" fmla="*/ 48 w 80"/>
                  <a:gd name="T51" fmla="*/ 60 h 104"/>
                  <a:gd name="T52" fmla="*/ 42 w 80"/>
                  <a:gd name="T53" fmla="*/ 60 h 104"/>
                  <a:gd name="T54" fmla="*/ 24 w 80"/>
                  <a:gd name="T55" fmla="*/ 66 h 104"/>
                  <a:gd name="T56" fmla="*/ 16 w 80"/>
                  <a:gd name="T57" fmla="*/ 66 h 104"/>
                  <a:gd name="T58" fmla="*/ 4 w 80"/>
                  <a:gd name="T59" fmla="*/ 72 h 104"/>
                  <a:gd name="T60" fmla="*/ 2 w 80"/>
                  <a:gd name="T61" fmla="*/ 66 h 104"/>
                  <a:gd name="T62" fmla="*/ 4 w 80"/>
                  <a:gd name="T63" fmla="*/ 60 h 104"/>
                  <a:gd name="T64" fmla="*/ 8 w 80"/>
                  <a:gd name="T65" fmla="*/ 60 h 104"/>
                  <a:gd name="T66" fmla="*/ 8 w 80"/>
                  <a:gd name="T67" fmla="*/ 54 h 104"/>
                  <a:gd name="T68" fmla="*/ 18 w 80"/>
                  <a:gd name="T69" fmla="*/ 54 h 104"/>
                  <a:gd name="T70" fmla="*/ 22 w 80"/>
                  <a:gd name="T71" fmla="*/ 52 h 104"/>
                  <a:gd name="T72" fmla="*/ 20 w 80"/>
                  <a:gd name="T73" fmla="*/ 44 h 104"/>
                  <a:gd name="T74" fmla="*/ 14 w 80"/>
                  <a:gd name="T75" fmla="*/ 42 h 104"/>
                  <a:gd name="T76" fmla="*/ 12 w 80"/>
                  <a:gd name="T77" fmla="*/ 30 h 104"/>
                  <a:gd name="T78" fmla="*/ 12 w 80"/>
                  <a:gd name="T79" fmla="*/ 18 h 104"/>
                  <a:gd name="T80" fmla="*/ 20 w 80"/>
                  <a:gd name="T81" fmla="*/ 16 h 104"/>
                  <a:gd name="T82" fmla="*/ 26 w 80"/>
                  <a:gd name="T83" fmla="*/ 22 h 104"/>
                  <a:gd name="T84" fmla="*/ 30 w 80"/>
                  <a:gd name="T85" fmla="*/ 36 h 104"/>
                  <a:gd name="T86" fmla="*/ 32 w 80"/>
                  <a:gd name="T87" fmla="*/ 38 h 104"/>
                  <a:gd name="T88" fmla="*/ 46 w 80"/>
                  <a:gd name="T89" fmla="*/ 44 h 104"/>
                  <a:gd name="T90" fmla="*/ 42 w 80"/>
                  <a:gd name="T91" fmla="*/ 32 h 104"/>
                  <a:gd name="T92" fmla="*/ 32 w 80"/>
                  <a:gd name="T93" fmla="*/ 28 h 104"/>
                  <a:gd name="T94" fmla="*/ 38 w 80"/>
                  <a:gd name="T95" fmla="*/ 24 h 104"/>
                  <a:gd name="T96" fmla="*/ 36 w 80"/>
                  <a:gd name="T97" fmla="*/ 20 h 104"/>
                  <a:gd name="T98" fmla="*/ 26 w 80"/>
                  <a:gd name="T99" fmla="*/ 12 h 104"/>
                  <a:gd name="T100" fmla="*/ 34 w 80"/>
                  <a:gd name="T101" fmla="*/ 2 h 104"/>
                  <a:gd name="T102" fmla="*/ 50 w 80"/>
                  <a:gd name="T103" fmla="*/ 8 h 104"/>
                  <a:gd name="T104" fmla="*/ 54 w 80"/>
                  <a:gd name="T105" fmla="*/ 14 h 104"/>
                  <a:gd name="T106" fmla="*/ 60 w 80"/>
                  <a:gd name="T107" fmla="*/ 12 h 104"/>
                  <a:gd name="T108" fmla="*/ 62 w 80"/>
                  <a:gd name="T109" fmla="*/ 6 h 104"/>
                  <a:gd name="T110" fmla="*/ 64 w 80"/>
                  <a:gd name="T111" fmla="*/ 0 h 104"/>
                  <a:gd name="T112" fmla="*/ 66 w 80"/>
                  <a:gd name="T113" fmla="*/ 6 h 104"/>
                  <a:gd name="T114" fmla="*/ 76 w 80"/>
                  <a:gd name="T115" fmla="*/ 14 h 104"/>
                  <a:gd name="T116" fmla="*/ 76 w 80"/>
                  <a:gd name="T117" fmla="*/ 34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04"/>
                  <a:gd name="T179" fmla="*/ 80 w 80"/>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04">
                    <a:moveTo>
                      <a:pt x="76" y="44"/>
                    </a:moveTo>
                    <a:lnTo>
                      <a:pt x="76" y="46"/>
                    </a:lnTo>
                    <a:lnTo>
                      <a:pt x="76" y="52"/>
                    </a:lnTo>
                    <a:lnTo>
                      <a:pt x="72" y="54"/>
                    </a:lnTo>
                    <a:lnTo>
                      <a:pt x="72" y="56"/>
                    </a:lnTo>
                    <a:lnTo>
                      <a:pt x="78" y="58"/>
                    </a:lnTo>
                    <a:lnTo>
                      <a:pt x="80" y="78"/>
                    </a:lnTo>
                    <a:lnTo>
                      <a:pt x="76" y="68"/>
                    </a:lnTo>
                    <a:lnTo>
                      <a:pt x="74" y="66"/>
                    </a:lnTo>
                    <a:lnTo>
                      <a:pt x="74" y="68"/>
                    </a:lnTo>
                    <a:lnTo>
                      <a:pt x="72" y="66"/>
                    </a:lnTo>
                    <a:lnTo>
                      <a:pt x="70" y="68"/>
                    </a:lnTo>
                    <a:lnTo>
                      <a:pt x="72" y="70"/>
                    </a:lnTo>
                    <a:lnTo>
                      <a:pt x="72" y="72"/>
                    </a:lnTo>
                    <a:lnTo>
                      <a:pt x="72" y="74"/>
                    </a:lnTo>
                    <a:lnTo>
                      <a:pt x="72" y="72"/>
                    </a:lnTo>
                    <a:lnTo>
                      <a:pt x="70" y="72"/>
                    </a:lnTo>
                    <a:lnTo>
                      <a:pt x="70" y="74"/>
                    </a:lnTo>
                    <a:lnTo>
                      <a:pt x="72" y="76"/>
                    </a:lnTo>
                    <a:lnTo>
                      <a:pt x="70" y="78"/>
                    </a:lnTo>
                    <a:lnTo>
                      <a:pt x="70" y="80"/>
                    </a:lnTo>
                    <a:lnTo>
                      <a:pt x="68" y="78"/>
                    </a:lnTo>
                    <a:lnTo>
                      <a:pt x="68" y="84"/>
                    </a:lnTo>
                    <a:lnTo>
                      <a:pt x="74" y="96"/>
                    </a:lnTo>
                    <a:lnTo>
                      <a:pt x="72" y="96"/>
                    </a:lnTo>
                    <a:lnTo>
                      <a:pt x="72" y="94"/>
                    </a:lnTo>
                    <a:lnTo>
                      <a:pt x="70" y="92"/>
                    </a:lnTo>
                    <a:lnTo>
                      <a:pt x="68" y="90"/>
                    </a:lnTo>
                    <a:lnTo>
                      <a:pt x="68" y="92"/>
                    </a:lnTo>
                    <a:lnTo>
                      <a:pt x="68" y="94"/>
                    </a:lnTo>
                    <a:lnTo>
                      <a:pt x="68" y="96"/>
                    </a:lnTo>
                    <a:lnTo>
                      <a:pt x="70" y="98"/>
                    </a:lnTo>
                    <a:lnTo>
                      <a:pt x="70" y="102"/>
                    </a:lnTo>
                    <a:lnTo>
                      <a:pt x="62" y="102"/>
                    </a:lnTo>
                    <a:lnTo>
                      <a:pt x="62" y="100"/>
                    </a:lnTo>
                    <a:lnTo>
                      <a:pt x="60" y="102"/>
                    </a:lnTo>
                    <a:lnTo>
                      <a:pt x="58" y="102"/>
                    </a:lnTo>
                    <a:lnTo>
                      <a:pt x="56" y="102"/>
                    </a:lnTo>
                    <a:lnTo>
                      <a:pt x="56" y="100"/>
                    </a:lnTo>
                    <a:lnTo>
                      <a:pt x="54" y="100"/>
                    </a:lnTo>
                    <a:lnTo>
                      <a:pt x="54" y="102"/>
                    </a:lnTo>
                    <a:lnTo>
                      <a:pt x="52" y="102"/>
                    </a:lnTo>
                    <a:lnTo>
                      <a:pt x="52" y="100"/>
                    </a:lnTo>
                    <a:lnTo>
                      <a:pt x="50" y="102"/>
                    </a:lnTo>
                    <a:lnTo>
                      <a:pt x="48" y="102"/>
                    </a:lnTo>
                    <a:lnTo>
                      <a:pt x="48" y="100"/>
                    </a:lnTo>
                    <a:lnTo>
                      <a:pt x="48" y="98"/>
                    </a:lnTo>
                    <a:lnTo>
                      <a:pt x="46" y="104"/>
                    </a:lnTo>
                    <a:lnTo>
                      <a:pt x="38" y="104"/>
                    </a:lnTo>
                    <a:lnTo>
                      <a:pt x="36" y="102"/>
                    </a:lnTo>
                    <a:lnTo>
                      <a:pt x="32" y="100"/>
                    </a:lnTo>
                    <a:lnTo>
                      <a:pt x="32" y="94"/>
                    </a:lnTo>
                    <a:lnTo>
                      <a:pt x="32" y="92"/>
                    </a:lnTo>
                    <a:lnTo>
                      <a:pt x="32" y="90"/>
                    </a:lnTo>
                    <a:lnTo>
                      <a:pt x="38" y="90"/>
                    </a:lnTo>
                    <a:lnTo>
                      <a:pt x="40" y="88"/>
                    </a:lnTo>
                    <a:lnTo>
                      <a:pt x="36" y="88"/>
                    </a:lnTo>
                    <a:lnTo>
                      <a:pt x="36" y="84"/>
                    </a:lnTo>
                    <a:lnTo>
                      <a:pt x="32" y="86"/>
                    </a:lnTo>
                    <a:lnTo>
                      <a:pt x="30" y="82"/>
                    </a:lnTo>
                    <a:lnTo>
                      <a:pt x="34" y="80"/>
                    </a:lnTo>
                    <a:lnTo>
                      <a:pt x="30" y="78"/>
                    </a:lnTo>
                    <a:lnTo>
                      <a:pt x="36" y="76"/>
                    </a:lnTo>
                    <a:lnTo>
                      <a:pt x="38" y="76"/>
                    </a:lnTo>
                    <a:lnTo>
                      <a:pt x="38" y="74"/>
                    </a:lnTo>
                    <a:lnTo>
                      <a:pt x="44" y="74"/>
                    </a:lnTo>
                    <a:lnTo>
                      <a:pt x="44" y="72"/>
                    </a:lnTo>
                    <a:lnTo>
                      <a:pt x="38" y="74"/>
                    </a:lnTo>
                    <a:lnTo>
                      <a:pt x="42" y="70"/>
                    </a:lnTo>
                    <a:lnTo>
                      <a:pt x="40" y="70"/>
                    </a:lnTo>
                    <a:lnTo>
                      <a:pt x="42" y="68"/>
                    </a:lnTo>
                    <a:lnTo>
                      <a:pt x="46" y="66"/>
                    </a:lnTo>
                    <a:lnTo>
                      <a:pt x="44" y="64"/>
                    </a:lnTo>
                    <a:lnTo>
                      <a:pt x="44" y="62"/>
                    </a:lnTo>
                    <a:lnTo>
                      <a:pt x="56" y="60"/>
                    </a:lnTo>
                    <a:lnTo>
                      <a:pt x="56" y="58"/>
                    </a:lnTo>
                    <a:lnTo>
                      <a:pt x="54" y="58"/>
                    </a:lnTo>
                    <a:lnTo>
                      <a:pt x="48" y="60"/>
                    </a:lnTo>
                    <a:lnTo>
                      <a:pt x="46" y="58"/>
                    </a:lnTo>
                    <a:lnTo>
                      <a:pt x="44" y="60"/>
                    </a:lnTo>
                    <a:lnTo>
                      <a:pt x="42" y="60"/>
                    </a:lnTo>
                    <a:lnTo>
                      <a:pt x="36" y="62"/>
                    </a:lnTo>
                    <a:lnTo>
                      <a:pt x="34" y="62"/>
                    </a:lnTo>
                    <a:lnTo>
                      <a:pt x="24" y="66"/>
                    </a:lnTo>
                    <a:lnTo>
                      <a:pt x="20" y="66"/>
                    </a:lnTo>
                    <a:lnTo>
                      <a:pt x="18" y="68"/>
                    </a:lnTo>
                    <a:lnTo>
                      <a:pt x="16" y="66"/>
                    </a:lnTo>
                    <a:lnTo>
                      <a:pt x="14" y="70"/>
                    </a:lnTo>
                    <a:lnTo>
                      <a:pt x="6" y="70"/>
                    </a:lnTo>
                    <a:lnTo>
                      <a:pt x="4" y="72"/>
                    </a:lnTo>
                    <a:lnTo>
                      <a:pt x="0" y="70"/>
                    </a:lnTo>
                    <a:lnTo>
                      <a:pt x="0" y="66"/>
                    </a:lnTo>
                    <a:lnTo>
                      <a:pt x="2" y="66"/>
                    </a:lnTo>
                    <a:lnTo>
                      <a:pt x="2" y="64"/>
                    </a:lnTo>
                    <a:lnTo>
                      <a:pt x="2" y="62"/>
                    </a:lnTo>
                    <a:lnTo>
                      <a:pt x="4" y="60"/>
                    </a:lnTo>
                    <a:lnTo>
                      <a:pt x="10" y="62"/>
                    </a:lnTo>
                    <a:lnTo>
                      <a:pt x="10" y="60"/>
                    </a:lnTo>
                    <a:lnTo>
                      <a:pt x="8" y="60"/>
                    </a:lnTo>
                    <a:lnTo>
                      <a:pt x="8" y="56"/>
                    </a:lnTo>
                    <a:lnTo>
                      <a:pt x="6" y="56"/>
                    </a:lnTo>
                    <a:lnTo>
                      <a:pt x="8" y="54"/>
                    </a:lnTo>
                    <a:lnTo>
                      <a:pt x="10" y="50"/>
                    </a:lnTo>
                    <a:lnTo>
                      <a:pt x="12" y="50"/>
                    </a:lnTo>
                    <a:lnTo>
                      <a:pt x="18" y="54"/>
                    </a:lnTo>
                    <a:lnTo>
                      <a:pt x="18" y="58"/>
                    </a:lnTo>
                    <a:lnTo>
                      <a:pt x="22" y="56"/>
                    </a:lnTo>
                    <a:lnTo>
                      <a:pt x="22" y="52"/>
                    </a:lnTo>
                    <a:lnTo>
                      <a:pt x="18" y="48"/>
                    </a:lnTo>
                    <a:lnTo>
                      <a:pt x="18" y="46"/>
                    </a:lnTo>
                    <a:lnTo>
                      <a:pt x="20" y="44"/>
                    </a:lnTo>
                    <a:lnTo>
                      <a:pt x="20" y="42"/>
                    </a:lnTo>
                    <a:lnTo>
                      <a:pt x="14" y="44"/>
                    </a:lnTo>
                    <a:lnTo>
                      <a:pt x="14" y="42"/>
                    </a:lnTo>
                    <a:lnTo>
                      <a:pt x="12" y="38"/>
                    </a:lnTo>
                    <a:lnTo>
                      <a:pt x="12" y="34"/>
                    </a:lnTo>
                    <a:lnTo>
                      <a:pt x="12" y="30"/>
                    </a:lnTo>
                    <a:lnTo>
                      <a:pt x="8" y="30"/>
                    </a:lnTo>
                    <a:lnTo>
                      <a:pt x="8" y="24"/>
                    </a:lnTo>
                    <a:lnTo>
                      <a:pt x="12" y="18"/>
                    </a:lnTo>
                    <a:lnTo>
                      <a:pt x="12" y="16"/>
                    </a:lnTo>
                    <a:lnTo>
                      <a:pt x="14" y="14"/>
                    </a:lnTo>
                    <a:lnTo>
                      <a:pt x="20" y="16"/>
                    </a:lnTo>
                    <a:lnTo>
                      <a:pt x="22" y="18"/>
                    </a:lnTo>
                    <a:lnTo>
                      <a:pt x="22" y="20"/>
                    </a:lnTo>
                    <a:lnTo>
                      <a:pt x="26" y="22"/>
                    </a:lnTo>
                    <a:lnTo>
                      <a:pt x="24" y="26"/>
                    </a:lnTo>
                    <a:lnTo>
                      <a:pt x="30" y="34"/>
                    </a:lnTo>
                    <a:lnTo>
                      <a:pt x="30" y="36"/>
                    </a:lnTo>
                    <a:lnTo>
                      <a:pt x="32" y="36"/>
                    </a:lnTo>
                    <a:lnTo>
                      <a:pt x="34" y="36"/>
                    </a:lnTo>
                    <a:lnTo>
                      <a:pt x="32" y="38"/>
                    </a:lnTo>
                    <a:lnTo>
                      <a:pt x="40" y="46"/>
                    </a:lnTo>
                    <a:lnTo>
                      <a:pt x="44" y="46"/>
                    </a:lnTo>
                    <a:lnTo>
                      <a:pt x="46" y="44"/>
                    </a:lnTo>
                    <a:lnTo>
                      <a:pt x="44" y="44"/>
                    </a:lnTo>
                    <a:lnTo>
                      <a:pt x="38" y="32"/>
                    </a:lnTo>
                    <a:lnTo>
                      <a:pt x="42" y="32"/>
                    </a:lnTo>
                    <a:lnTo>
                      <a:pt x="42" y="30"/>
                    </a:lnTo>
                    <a:lnTo>
                      <a:pt x="36" y="30"/>
                    </a:lnTo>
                    <a:lnTo>
                      <a:pt x="32" y="28"/>
                    </a:lnTo>
                    <a:lnTo>
                      <a:pt x="34" y="26"/>
                    </a:lnTo>
                    <a:lnTo>
                      <a:pt x="36" y="26"/>
                    </a:lnTo>
                    <a:lnTo>
                      <a:pt x="38" y="24"/>
                    </a:lnTo>
                    <a:lnTo>
                      <a:pt x="40" y="24"/>
                    </a:lnTo>
                    <a:lnTo>
                      <a:pt x="38" y="22"/>
                    </a:lnTo>
                    <a:lnTo>
                      <a:pt x="36" y="20"/>
                    </a:lnTo>
                    <a:lnTo>
                      <a:pt x="32" y="20"/>
                    </a:lnTo>
                    <a:lnTo>
                      <a:pt x="28" y="18"/>
                    </a:lnTo>
                    <a:lnTo>
                      <a:pt x="26" y="12"/>
                    </a:lnTo>
                    <a:lnTo>
                      <a:pt x="28" y="10"/>
                    </a:lnTo>
                    <a:lnTo>
                      <a:pt x="30" y="6"/>
                    </a:lnTo>
                    <a:lnTo>
                      <a:pt x="34" y="2"/>
                    </a:lnTo>
                    <a:lnTo>
                      <a:pt x="42" y="4"/>
                    </a:lnTo>
                    <a:lnTo>
                      <a:pt x="46" y="2"/>
                    </a:lnTo>
                    <a:lnTo>
                      <a:pt x="50" y="8"/>
                    </a:lnTo>
                    <a:lnTo>
                      <a:pt x="56" y="10"/>
                    </a:lnTo>
                    <a:lnTo>
                      <a:pt x="54" y="12"/>
                    </a:lnTo>
                    <a:lnTo>
                      <a:pt x="54" y="14"/>
                    </a:lnTo>
                    <a:lnTo>
                      <a:pt x="56" y="12"/>
                    </a:lnTo>
                    <a:lnTo>
                      <a:pt x="58" y="14"/>
                    </a:lnTo>
                    <a:lnTo>
                      <a:pt x="60" y="12"/>
                    </a:lnTo>
                    <a:lnTo>
                      <a:pt x="58" y="6"/>
                    </a:lnTo>
                    <a:lnTo>
                      <a:pt x="58" y="4"/>
                    </a:lnTo>
                    <a:lnTo>
                      <a:pt x="62" y="6"/>
                    </a:lnTo>
                    <a:lnTo>
                      <a:pt x="64" y="2"/>
                    </a:lnTo>
                    <a:lnTo>
                      <a:pt x="60" y="0"/>
                    </a:lnTo>
                    <a:lnTo>
                      <a:pt x="64" y="0"/>
                    </a:lnTo>
                    <a:lnTo>
                      <a:pt x="66" y="4"/>
                    </a:lnTo>
                    <a:lnTo>
                      <a:pt x="70" y="6"/>
                    </a:lnTo>
                    <a:lnTo>
                      <a:pt x="66" y="6"/>
                    </a:lnTo>
                    <a:lnTo>
                      <a:pt x="66" y="8"/>
                    </a:lnTo>
                    <a:lnTo>
                      <a:pt x="72" y="10"/>
                    </a:lnTo>
                    <a:lnTo>
                      <a:pt x="76" y="14"/>
                    </a:lnTo>
                    <a:lnTo>
                      <a:pt x="74" y="26"/>
                    </a:lnTo>
                    <a:lnTo>
                      <a:pt x="76" y="30"/>
                    </a:lnTo>
                    <a:lnTo>
                      <a:pt x="76" y="34"/>
                    </a:lnTo>
                    <a:lnTo>
                      <a:pt x="76" y="42"/>
                    </a:lnTo>
                  </a:path>
                </a:pathLst>
              </a:custGeom>
              <a:solidFill>
                <a:schemeClr val="tx2"/>
              </a:solidFill>
              <a:ln w="3175">
                <a:solidFill>
                  <a:schemeClr val="bg1"/>
                </a:solidFill>
                <a:round/>
                <a:headEnd/>
                <a:tailEnd/>
              </a:ln>
            </p:spPr>
            <p:txBody>
              <a:bodyPr/>
              <a:lstStyle/>
              <a:p>
                <a:endParaRPr lang="fr-FR" dirty="0"/>
              </a:p>
            </p:txBody>
          </p:sp>
          <p:sp>
            <p:nvSpPr>
              <p:cNvPr id="60518" name="Freeform 903"/>
              <p:cNvSpPr>
                <a:spLocks/>
              </p:cNvSpPr>
              <p:nvPr/>
            </p:nvSpPr>
            <p:spPr bwMode="auto">
              <a:xfrm>
                <a:off x="1246" y="785"/>
                <a:ext cx="26" cy="14"/>
              </a:xfrm>
              <a:custGeom>
                <a:avLst/>
                <a:gdLst>
                  <a:gd name="T0" fmla="*/ 10 w 26"/>
                  <a:gd name="T1" fmla="*/ 0 h 14"/>
                  <a:gd name="T2" fmla="*/ 14 w 26"/>
                  <a:gd name="T3" fmla="*/ 0 h 14"/>
                  <a:gd name="T4" fmla="*/ 24 w 26"/>
                  <a:gd name="T5" fmla="*/ 8 h 14"/>
                  <a:gd name="T6" fmla="*/ 26 w 26"/>
                  <a:gd name="T7" fmla="*/ 12 h 14"/>
                  <a:gd name="T8" fmla="*/ 20 w 26"/>
                  <a:gd name="T9" fmla="*/ 12 h 14"/>
                  <a:gd name="T10" fmla="*/ 16 w 26"/>
                  <a:gd name="T11" fmla="*/ 12 h 14"/>
                  <a:gd name="T12" fmla="*/ 14 w 26"/>
                  <a:gd name="T13" fmla="*/ 14 h 14"/>
                  <a:gd name="T14" fmla="*/ 8 w 26"/>
                  <a:gd name="T15" fmla="*/ 14 h 14"/>
                  <a:gd name="T16" fmla="*/ 2 w 26"/>
                  <a:gd name="T17" fmla="*/ 6 h 14"/>
                  <a:gd name="T18" fmla="*/ 0 w 26"/>
                  <a:gd name="T19" fmla="*/ 4 h 14"/>
                  <a:gd name="T20" fmla="*/ 6 w 26"/>
                  <a:gd name="T21" fmla="*/ 0 h 14"/>
                  <a:gd name="T22" fmla="*/ 8 w 26"/>
                  <a:gd name="T23" fmla="*/ 0 h 14"/>
                  <a:gd name="T24" fmla="*/ 10 w 2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4"/>
                  <a:gd name="T41" fmla="*/ 26 w 2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4">
                    <a:moveTo>
                      <a:pt x="10" y="0"/>
                    </a:moveTo>
                    <a:lnTo>
                      <a:pt x="14" y="0"/>
                    </a:lnTo>
                    <a:lnTo>
                      <a:pt x="24" y="8"/>
                    </a:lnTo>
                    <a:lnTo>
                      <a:pt x="26" y="12"/>
                    </a:lnTo>
                    <a:lnTo>
                      <a:pt x="20" y="12"/>
                    </a:lnTo>
                    <a:lnTo>
                      <a:pt x="16" y="12"/>
                    </a:lnTo>
                    <a:lnTo>
                      <a:pt x="14" y="14"/>
                    </a:lnTo>
                    <a:lnTo>
                      <a:pt x="8" y="14"/>
                    </a:lnTo>
                    <a:lnTo>
                      <a:pt x="2" y="6"/>
                    </a:lnTo>
                    <a:lnTo>
                      <a:pt x="0" y="4"/>
                    </a:lnTo>
                    <a:lnTo>
                      <a:pt x="6" y="0"/>
                    </a:lnTo>
                    <a:lnTo>
                      <a:pt x="8" y="0"/>
                    </a:lnTo>
                    <a:lnTo>
                      <a:pt x="10" y="0"/>
                    </a:lnTo>
                    <a:close/>
                  </a:path>
                </a:pathLst>
              </a:custGeom>
              <a:solidFill>
                <a:schemeClr val="tx2"/>
              </a:solidFill>
              <a:ln w="3175">
                <a:solidFill>
                  <a:schemeClr val="bg1"/>
                </a:solidFill>
                <a:round/>
                <a:headEnd/>
                <a:tailEnd/>
              </a:ln>
            </p:spPr>
            <p:txBody>
              <a:bodyPr/>
              <a:lstStyle/>
              <a:p>
                <a:endParaRPr lang="fr-FR" dirty="0"/>
              </a:p>
            </p:txBody>
          </p:sp>
          <p:sp>
            <p:nvSpPr>
              <p:cNvPr id="60519" name="Freeform 904"/>
              <p:cNvSpPr>
                <a:spLocks/>
              </p:cNvSpPr>
              <p:nvPr/>
            </p:nvSpPr>
            <p:spPr bwMode="auto">
              <a:xfrm>
                <a:off x="1246" y="785"/>
                <a:ext cx="26" cy="14"/>
              </a:xfrm>
              <a:custGeom>
                <a:avLst/>
                <a:gdLst>
                  <a:gd name="T0" fmla="*/ 10 w 26"/>
                  <a:gd name="T1" fmla="*/ 0 h 14"/>
                  <a:gd name="T2" fmla="*/ 14 w 26"/>
                  <a:gd name="T3" fmla="*/ 0 h 14"/>
                  <a:gd name="T4" fmla="*/ 24 w 26"/>
                  <a:gd name="T5" fmla="*/ 8 h 14"/>
                  <a:gd name="T6" fmla="*/ 26 w 26"/>
                  <a:gd name="T7" fmla="*/ 12 h 14"/>
                  <a:gd name="T8" fmla="*/ 20 w 26"/>
                  <a:gd name="T9" fmla="*/ 12 h 14"/>
                  <a:gd name="T10" fmla="*/ 16 w 26"/>
                  <a:gd name="T11" fmla="*/ 12 h 14"/>
                  <a:gd name="T12" fmla="*/ 14 w 26"/>
                  <a:gd name="T13" fmla="*/ 14 h 14"/>
                  <a:gd name="T14" fmla="*/ 8 w 26"/>
                  <a:gd name="T15" fmla="*/ 14 h 14"/>
                  <a:gd name="T16" fmla="*/ 2 w 26"/>
                  <a:gd name="T17" fmla="*/ 6 h 14"/>
                  <a:gd name="T18" fmla="*/ 0 w 26"/>
                  <a:gd name="T19" fmla="*/ 4 h 14"/>
                  <a:gd name="T20" fmla="*/ 6 w 26"/>
                  <a:gd name="T21" fmla="*/ 0 h 14"/>
                  <a:gd name="T22" fmla="*/ 8 w 2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4"/>
                  <a:gd name="T38" fmla="*/ 26 w 2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4">
                    <a:moveTo>
                      <a:pt x="10" y="0"/>
                    </a:moveTo>
                    <a:lnTo>
                      <a:pt x="14" y="0"/>
                    </a:lnTo>
                    <a:lnTo>
                      <a:pt x="24" y="8"/>
                    </a:lnTo>
                    <a:lnTo>
                      <a:pt x="26" y="12"/>
                    </a:lnTo>
                    <a:lnTo>
                      <a:pt x="20" y="12"/>
                    </a:lnTo>
                    <a:lnTo>
                      <a:pt x="16" y="12"/>
                    </a:lnTo>
                    <a:lnTo>
                      <a:pt x="14" y="14"/>
                    </a:lnTo>
                    <a:lnTo>
                      <a:pt x="8" y="14"/>
                    </a:lnTo>
                    <a:lnTo>
                      <a:pt x="2" y="6"/>
                    </a:lnTo>
                    <a:lnTo>
                      <a:pt x="0" y="4"/>
                    </a:lnTo>
                    <a:lnTo>
                      <a:pt x="6" y="0"/>
                    </a:lnTo>
                    <a:lnTo>
                      <a:pt x="8" y="0"/>
                    </a:lnTo>
                  </a:path>
                </a:pathLst>
              </a:custGeom>
              <a:solidFill>
                <a:schemeClr val="tx2"/>
              </a:solidFill>
              <a:ln w="3175">
                <a:solidFill>
                  <a:schemeClr val="bg1"/>
                </a:solidFill>
                <a:round/>
                <a:headEnd/>
                <a:tailEnd/>
              </a:ln>
            </p:spPr>
            <p:txBody>
              <a:bodyPr/>
              <a:lstStyle/>
              <a:p>
                <a:endParaRPr lang="fr-FR" dirty="0"/>
              </a:p>
            </p:txBody>
          </p:sp>
          <p:sp>
            <p:nvSpPr>
              <p:cNvPr id="60520" name="Freeform 905"/>
              <p:cNvSpPr>
                <a:spLocks/>
              </p:cNvSpPr>
              <p:nvPr/>
            </p:nvSpPr>
            <p:spPr bwMode="auto">
              <a:xfrm>
                <a:off x="1196" y="799"/>
                <a:ext cx="26" cy="44"/>
              </a:xfrm>
              <a:custGeom>
                <a:avLst/>
                <a:gdLst>
                  <a:gd name="T0" fmla="*/ 14 w 26"/>
                  <a:gd name="T1" fmla="*/ 14 h 44"/>
                  <a:gd name="T2" fmla="*/ 16 w 26"/>
                  <a:gd name="T3" fmla="*/ 16 h 44"/>
                  <a:gd name="T4" fmla="*/ 16 w 26"/>
                  <a:gd name="T5" fmla="*/ 20 h 44"/>
                  <a:gd name="T6" fmla="*/ 16 w 26"/>
                  <a:gd name="T7" fmla="*/ 22 h 44"/>
                  <a:gd name="T8" fmla="*/ 20 w 26"/>
                  <a:gd name="T9" fmla="*/ 24 h 44"/>
                  <a:gd name="T10" fmla="*/ 20 w 26"/>
                  <a:gd name="T11" fmla="*/ 26 h 44"/>
                  <a:gd name="T12" fmla="*/ 24 w 26"/>
                  <a:gd name="T13" fmla="*/ 30 h 44"/>
                  <a:gd name="T14" fmla="*/ 24 w 26"/>
                  <a:gd name="T15" fmla="*/ 32 h 44"/>
                  <a:gd name="T16" fmla="*/ 26 w 26"/>
                  <a:gd name="T17" fmla="*/ 36 h 44"/>
                  <a:gd name="T18" fmla="*/ 26 w 26"/>
                  <a:gd name="T19" fmla="*/ 38 h 44"/>
                  <a:gd name="T20" fmla="*/ 24 w 26"/>
                  <a:gd name="T21" fmla="*/ 42 h 44"/>
                  <a:gd name="T22" fmla="*/ 22 w 26"/>
                  <a:gd name="T23" fmla="*/ 42 h 44"/>
                  <a:gd name="T24" fmla="*/ 22 w 26"/>
                  <a:gd name="T25" fmla="*/ 44 h 44"/>
                  <a:gd name="T26" fmla="*/ 16 w 26"/>
                  <a:gd name="T27" fmla="*/ 40 h 44"/>
                  <a:gd name="T28" fmla="*/ 12 w 26"/>
                  <a:gd name="T29" fmla="*/ 40 h 44"/>
                  <a:gd name="T30" fmla="*/ 4 w 26"/>
                  <a:gd name="T31" fmla="*/ 18 h 44"/>
                  <a:gd name="T32" fmla="*/ 6 w 26"/>
                  <a:gd name="T33" fmla="*/ 16 h 44"/>
                  <a:gd name="T34" fmla="*/ 0 w 26"/>
                  <a:gd name="T35" fmla="*/ 2 h 44"/>
                  <a:gd name="T36" fmla="*/ 0 w 26"/>
                  <a:gd name="T37" fmla="*/ 0 h 44"/>
                  <a:gd name="T38" fmla="*/ 2 w 26"/>
                  <a:gd name="T39" fmla="*/ 2 h 44"/>
                  <a:gd name="T40" fmla="*/ 6 w 26"/>
                  <a:gd name="T41" fmla="*/ 2 h 44"/>
                  <a:gd name="T42" fmla="*/ 8 w 26"/>
                  <a:gd name="T43" fmla="*/ 4 h 44"/>
                  <a:gd name="T44" fmla="*/ 10 w 26"/>
                  <a:gd name="T45" fmla="*/ 8 h 44"/>
                  <a:gd name="T46" fmla="*/ 14 w 26"/>
                  <a:gd name="T47" fmla="*/ 10 h 44"/>
                  <a:gd name="T48" fmla="*/ 14 w 26"/>
                  <a:gd name="T49" fmla="*/ 12 h 44"/>
                  <a:gd name="T50" fmla="*/ 14 w 26"/>
                  <a:gd name="T51" fmla="*/ 14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44"/>
                  <a:gd name="T80" fmla="*/ 26 w 2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44">
                    <a:moveTo>
                      <a:pt x="14" y="14"/>
                    </a:moveTo>
                    <a:lnTo>
                      <a:pt x="16" y="16"/>
                    </a:lnTo>
                    <a:lnTo>
                      <a:pt x="16" y="20"/>
                    </a:lnTo>
                    <a:lnTo>
                      <a:pt x="16" y="22"/>
                    </a:lnTo>
                    <a:lnTo>
                      <a:pt x="20" y="24"/>
                    </a:lnTo>
                    <a:lnTo>
                      <a:pt x="20" y="26"/>
                    </a:lnTo>
                    <a:lnTo>
                      <a:pt x="24" y="30"/>
                    </a:lnTo>
                    <a:lnTo>
                      <a:pt x="24" y="32"/>
                    </a:lnTo>
                    <a:lnTo>
                      <a:pt x="26" y="36"/>
                    </a:lnTo>
                    <a:lnTo>
                      <a:pt x="26" y="38"/>
                    </a:lnTo>
                    <a:lnTo>
                      <a:pt x="24" y="42"/>
                    </a:lnTo>
                    <a:lnTo>
                      <a:pt x="22" y="42"/>
                    </a:lnTo>
                    <a:lnTo>
                      <a:pt x="22" y="44"/>
                    </a:lnTo>
                    <a:lnTo>
                      <a:pt x="16" y="40"/>
                    </a:lnTo>
                    <a:lnTo>
                      <a:pt x="12" y="40"/>
                    </a:lnTo>
                    <a:lnTo>
                      <a:pt x="4" y="18"/>
                    </a:lnTo>
                    <a:lnTo>
                      <a:pt x="6" y="16"/>
                    </a:lnTo>
                    <a:lnTo>
                      <a:pt x="0" y="2"/>
                    </a:lnTo>
                    <a:lnTo>
                      <a:pt x="0" y="0"/>
                    </a:lnTo>
                    <a:lnTo>
                      <a:pt x="2" y="2"/>
                    </a:lnTo>
                    <a:lnTo>
                      <a:pt x="6" y="2"/>
                    </a:lnTo>
                    <a:lnTo>
                      <a:pt x="8" y="4"/>
                    </a:lnTo>
                    <a:lnTo>
                      <a:pt x="10" y="8"/>
                    </a:lnTo>
                    <a:lnTo>
                      <a:pt x="14" y="10"/>
                    </a:lnTo>
                    <a:lnTo>
                      <a:pt x="14" y="12"/>
                    </a:lnTo>
                    <a:lnTo>
                      <a:pt x="14" y="14"/>
                    </a:lnTo>
                    <a:close/>
                  </a:path>
                </a:pathLst>
              </a:custGeom>
              <a:solidFill>
                <a:schemeClr val="tx2"/>
              </a:solidFill>
              <a:ln w="3175">
                <a:solidFill>
                  <a:schemeClr val="bg1"/>
                </a:solidFill>
                <a:round/>
                <a:headEnd/>
                <a:tailEnd/>
              </a:ln>
            </p:spPr>
            <p:txBody>
              <a:bodyPr/>
              <a:lstStyle/>
              <a:p>
                <a:endParaRPr lang="fr-FR" dirty="0"/>
              </a:p>
            </p:txBody>
          </p:sp>
          <p:sp>
            <p:nvSpPr>
              <p:cNvPr id="60521" name="Freeform 906"/>
              <p:cNvSpPr>
                <a:spLocks/>
              </p:cNvSpPr>
              <p:nvPr/>
            </p:nvSpPr>
            <p:spPr bwMode="auto">
              <a:xfrm>
                <a:off x="1196" y="799"/>
                <a:ext cx="26" cy="44"/>
              </a:xfrm>
              <a:custGeom>
                <a:avLst/>
                <a:gdLst>
                  <a:gd name="T0" fmla="*/ 14 w 26"/>
                  <a:gd name="T1" fmla="*/ 14 h 44"/>
                  <a:gd name="T2" fmla="*/ 16 w 26"/>
                  <a:gd name="T3" fmla="*/ 16 h 44"/>
                  <a:gd name="T4" fmla="*/ 16 w 26"/>
                  <a:gd name="T5" fmla="*/ 20 h 44"/>
                  <a:gd name="T6" fmla="*/ 16 w 26"/>
                  <a:gd name="T7" fmla="*/ 22 h 44"/>
                  <a:gd name="T8" fmla="*/ 20 w 26"/>
                  <a:gd name="T9" fmla="*/ 24 h 44"/>
                  <a:gd name="T10" fmla="*/ 20 w 26"/>
                  <a:gd name="T11" fmla="*/ 26 h 44"/>
                  <a:gd name="T12" fmla="*/ 24 w 26"/>
                  <a:gd name="T13" fmla="*/ 30 h 44"/>
                  <a:gd name="T14" fmla="*/ 24 w 26"/>
                  <a:gd name="T15" fmla="*/ 32 h 44"/>
                  <a:gd name="T16" fmla="*/ 26 w 26"/>
                  <a:gd name="T17" fmla="*/ 36 h 44"/>
                  <a:gd name="T18" fmla="*/ 26 w 26"/>
                  <a:gd name="T19" fmla="*/ 38 h 44"/>
                  <a:gd name="T20" fmla="*/ 24 w 26"/>
                  <a:gd name="T21" fmla="*/ 42 h 44"/>
                  <a:gd name="T22" fmla="*/ 22 w 26"/>
                  <a:gd name="T23" fmla="*/ 42 h 44"/>
                  <a:gd name="T24" fmla="*/ 22 w 26"/>
                  <a:gd name="T25" fmla="*/ 44 h 44"/>
                  <a:gd name="T26" fmla="*/ 16 w 26"/>
                  <a:gd name="T27" fmla="*/ 40 h 44"/>
                  <a:gd name="T28" fmla="*/ 12 w 26"/>
                  <a:gd name="T29" fmla="*/ 40 h 44"/>
                  <a:gd name="T30" fmla="*/ 4 w 26"/>
                  <a:gd name="T31" fmla="*/ 18 h 44"/>
                  <a:gd name="T32" fmla="*/ 6 w 26"/>
                  <a:gd name="T33" fmla="*/ 16 h 44"/>
                  <a:gd name="T34" fmla="*/ 0 w 26"/>
                  <a:gd name="T35" fmla="*/ 2 h 44"/>
                  <a:gd name="T36" fmla="*/ 0 w 26"/>
                  <a:gd name="T37" fmla="*/ 0 h 44"/>
                  <a:gd name="T38" fmla="*/ 2 w 26"/>
                  <a:gd name="T39" fmla="*/ 2 h 44"/>
                  <a:gd name="T40" fmla="*/ 6 w 26"/>
                  <a:gd name="T41" fmla="*/ 2 h 44"/>
                  <a:gd name="T42" fmla="*/ 8 w 26"/>
                  <a:gd name="T43" fmla="*/ 4 h 44"/>
                  <a:gd name="T44" fmla="*/ 10 w 26"/>
                  <a:gd name="T45" fmla="*/ 8 h 44"/>
                  <a:gd name="T46" fmla="*/ 14 w 26"/>
                  <a:gd name="T47" fmla="*/ 10 h 44"/>
                  <a:gd name="T48" fmla="*/ 14 w 26"/>
                  <a:gd name="T49" fmla="*/ 12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44"/>
                  <a:gd name="T77" fmla="*/ 26 w 26"/>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44">
                    <a:moveTo>
                      <a:pt x="14" y="14"/>
                    </a:moveTo>
                    <a:lnTo>
                      <a:pt x="16" y="16"/>
                    </a:lnTo>
                    <a:lnTo>
                      <a:pt x="16" y="20"/>
                    </a:lnTo>
                    <a:lnTo>
                      <a:pt x="16" y="22"/>
                    </a:lnTo>
                    <a:lnTo>
                      <a:pt x="20" y="24"/>
                    </a:lnTo>
                    <a:lnTo>
                      <a:pt x="20" y="26"/>
                    </a:lnTo>
                    <a:lnTo>
                      <a:pt x="24" y="30"/>
                    </a:lnTo>
                    <a:lnTo>
                      <a:pt x="24" y="32"/>
                    </a:lnTo>
                    <a:lnTo>
                      <a:pt x="26" y="36"/>
                    </a:lnTo>
                    <a:lnTo>
                      <a:pt x="26" y="38"/>
                    </a:lnTo>
                    <a:lnTo>
                      <a:pt x="24" y="42"/>
                    </a:lnTo>
                    <a:lnTo>
                      <a:pt x="22" y="42"/>
                    </a:lnTo>
                    <a:lnTo>
                      <a:pt x="22" y="44"/>
                    </a:lnTo>
                    <a:lnTo>
                      <a:pt x="16" y="40"/>
                    </a:lnTo>
                    <a:lnTo>
                      <a:pt x="12" y="40"/>
                    </a:lnTo>
                    <a:lnTo>
                      <a:pt x="4" y="18"/>
                    </a:lnTo>
                    <a:lnTo>
                      <a:pt x="6" y="16"/>
                    </a:lnTo>
                    <a:lnTo>
                      <a:pt x="0" y="2"/>
                    </a:lnTo>
                    <a:lnTo>
                      <a:pt x="0" y="0"/>
                    </a:lnTo>
                    <a:lnTo>
                      <a:pt x="2" y="2"/>
                    </a:lnTo>
                    <a:lnTo>
                      <a:pt x="6" y="2"/>
                    </a:lnTo>
                    <a:lnTo>
                      <a:pt x="8" y="4"/>
                    </a:lnTo>
                    <a:lnTo>
                      <a:pt x="10" y="8"/>
                    </a:lnTo>
                    <a:lnTo>
                      <a:pt x="14" y="10"/>
                    </a:lnTo>
                    <a:lnTo>
                      <a:pt x="14" y="12"/>
                    </a:lnTo>
                  </a:path>
                </a:pathLst>
              </a:custGeom>
              <a:solidFill>
                <a:schemeClr val="tx2"/>
              </a:solidFill>
              <a:ln w="3175">
                <a:solidFill>
                  <a:schemeClr val="bg1"/>
                </a:solidFill>
                <a:round/>
                <a:headEnd/>
                <a:tailEnd/>
              </a:ln>
            </p:spPr>
            <p:txBody>
              <a:bodyPr/>
              <a:lstStyle/>
              <a:p>
                <a:endParaRPr lang="fr-FR" dirty="0"/>
              </a:p>
            </p:txBody>
          </p:sp>
          <p:sp>
            <p:nvSpPr>
              <p:cNvPr id="60522" name="Freeform 907"/>
              <p:cNvSpPr>
                <a:spLocks/>
              </p:cNvSpPr>
              <p:nvPr/>
            </p:nvSpPr>
            <p:spPr bwMode="auto">
              <a:xfrm>
                <a:off x="1216" y="873"/>
                <a:ext cx="24" cy="22"/>
              </a:xfrm>
              <a:custGeom>
                <a:avLst/>
                <a:gdLst>
                  <a:gd name="T0" fmla="*/ 10 w 24"/>
                  <a:gd name="T1" fmla="*/ 4 h 22"/>
                  <a:gd name="T2" fmla="*/ 12 w 24"/>
                  <a:gd name="T3" fmla="*/ 2 h 22"/>
                  <a:gd name="T4" fmla="*/ 16 w 24"/>
                  <a:gd name="T5" fmla="*/ 6 h 22"/>
                  <a:gd name="T6" fmla="*/ 16 w 24"/>
                  <a:gd name="T7" fmla="*/ 10 h 22"/>
                  <a:gd name="T8" fmla="*/ 20 w 24"/>
                  <a:gd name="T9" fmla="*/ 12 h 22"/>
                  <a:gd name="T10" fmla="*/ 24 w 24"/>
                  <a:gd name="T11" fmla="*/ 16 h 22"/>
                  <a:gd name="T12" fmla="*/ 22 w 24"/>
                  <a:gd name="T13" fmla="*/ 20 h 22"/>
                  <a:gd name="T14" fmla="*/ 14 w 24"/>
                  <a:gd name="T15" fmla="*/ 22 h 22"/>
                  <a:gd name="T16" fmla="*/ 6 w 24"/>
                  <a:gd name="T17" fmla="*/ 22 h 22"/>
                  <a:gd name="T18" fmla="*/ 2 w 24"/>
                  <a:gd name="T19" fmla="*/ 16 h 22"/>
                  <a:gd name="T20" fmla="*/ 4 w 24"/>
                  <a:gd name="T21" fmla="*/ 14 h 22"/>
                  <a:gd name="T22" fmla="*/ 4 w 24"/>
                  <a:gd name="T23" fmla="*/ 10 h 22"/>
                  <a:gd name="T24" fmla="*/ 2 w 24"/>
                  <a:gd name="T25" fmla="*/ 12 h 22"/>
                  <a:gd name="T26" fmla="*/ 2 w 24"/>
                  <a:gd name="T27" fmla="*/ 10 h 22"/>
                  <a:gd name="T28" fmla="*/ 2 w 24"/>
                  <a:gd name="T29" fmla="*/ 8 h 22"/>
                  <a:gd name="T30" fmla="*/ 0 w 24"/>
                  <a:gd name="T31" fmla="*/ 8 h 22"/>
                  <a:gd name="T32" fmla="*/ 0 w 24"/>
                  <a:gd name="T33" fmla="*/ 6 h 22"/>
                  <a:gd name="T34" fmla="*/ 2 w 24"/>
                  <a:gd name="T35" fmla="*/ 2 h 22"/>
                  <a:gd name="T36" fmla="*/ 6 w 24"/>
                  <a:gd name="T37" fmla="*/ 0 h 22"/>
                  <a:gd name="T38" fmla="*/ 10 w 24"/>
                  <a:gd name="T39" fmla="*/ 0 h 22"/>
                  <a:gd name="T40" fmla="*/ 10 w 24"/>
                  <a:gd name="T41" fmla="*/ 2 h 22"/>
                  <a:gd name="T42" fmla="*/ 10 w 24"/>
                  <a:gd name="T43" fmla="*/ 2 h 22"/>
                  <a:gd name="T44" fmla="*/ 10 w 24"/>
                  <a:gd name="T45" fmla="*/ 4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22"/>
                  <a:gd name="T71" fmla="*/ 24 w 24"/>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22">
                    <a:moveTo>
                      <a:pt x="10" y="4"/>
                    </a:moveTo>
                    <a:lnTo>
                      <a:pt x="12" y="2"/>
                    </a:lnTo>
                    <a:lnTo>
                      <a:pt x="16" y="6"/>
                    </a:lnTo>
                    <a:lnTo>
                      <a:pt x="16" y="10"/>
                    </a:lnTo>
                    <a:lnTo>
                      <a:pt x="20" y="12"/>
                    </a:lnTo>
                    <a:lnTo>
                      <a:pt x="24" y="16"/>
                    </a:lnTo>
                    <a:lnTo>
                      <a:pt x="22" y="20"/>
                    </a:lnTo>
                    <a:lnTo>
                      <a:pt x="14" y="22"/>
                    </a:lnTo>
                    <a:lnTo>
                      <a:pt x="6" y="22"/>
                    </a:lnTo>
                    <a:lnTo>
                      <a:pt x="2" y="16"/>
                    </a:lnTo>
                    <a:lnTo>
                      <a:pt x="4" y="14"/>
                    </a:lnTo>
                    <a:lnTo>
                      <a:pt x="4" y="10"/>
                    </a:lnTo>
                    <a:lnTo>
                      <a:pt x="2" y="12"/>
                    </a:lnTo>
                    <a:lnTo>
                      <a:pt x="2" y="10"/>
                    </a:lnTo>
                    <a:lnTo>
                      <a:pt x="2" y="8"/>
                    </a:lnTo>
                    <a:lnTo>
                      <a:pt x="0" y="8"/>
                    </a:lnTo>
                    <a:lnTo>
                      <a:pt x="0" y="6"/>
                    </a:lnTo>
                    <a:lnTo>
                      <a:pt x="2" y="2"/>
                    </a:lnTo>
                    <a:lnTo>
                      <a:pt x="6" y="0"/>
                    </a:lnTo>
                    <a:lnTo>
                      <a:pt x="10" y="0"/>
                    </a:lnTo>
                    <a:lnTo>
                      <a:pt x="10" y="2"/>
                    </a:lnTo>
                    <a:lnTo>
                      <a:pt x="10" y="4"/>
                    </a:lnTo>
                    <a:close/>
                  </a:path>
                </a:pathLst>
              </a:custGeom>
              <a:solidFill>
                <a:schemeClr val="tx2"/>
              </a:solidFill>
              <a:ln w="3175">
                <a:solidFill>
                  <a:schemeClr val="bg1"/>
                </a:solidFill>
                <a:round/>
                <a:headEnd/>
                <a:tailEnd/>
              </a:ln>
            </p:spPr>
            <p:txBody>
              <a:bodyPr/>
              <a:lstStyle/>
              <a:p>
                <a:endParaRPr lang="fr-FR" dirty="0"/>
              </a:p>
            </p:txBody>
          </p:sp>
          <p:sp>
            <p:nvSpPr>
              <p:cNvPr id="60523" name="Freeform 908"/>
              <p:cNvSpPr>
                <a:spLocks/>
              </p:cNvSpPr>
              <p:nvPr/>
            </p:nvSpPr>
            <p:spPr bwMode="auto">
              <a:xfrm>
                <a:off x="1216" y="873"/>
                <a:ext cx="24" cy="22"/>
              </a:xfrm>
              <a:custGeom>
                <a:avLst/>
                <a:gdLst>
                  <a:gd name="T0" fmla="*/ 10 w 24"/>
                  <a:gd name="T1" fmla="*/ 4 h 22"/>
                  <a:gd name="T2" fmla="*/ 12 w 24"/>
                  <a:gd name="T3" fmla="*/ 2 h 22"/>
                  <a:gd name="T4" fmla="*/ 16 w 24"/>
                  <a:gd name="T5" fmla="*/ 6 h 22"/>
                  <a:gd name="T6" fmla="*/ 16 w 24"/>
                  <a:gd name="T7" fmla="*/ 10 h 22"/>
                  <a:gd name="T8" fmla="*/ 20 w 24"/>
                  <a:gd name="T9" fmla="*/ 12 h 22"/>
                  <a:gd name="T10" fmla="*/ 24 w 24"/>
                  <a:gd name="T11" fmla="*/ 16 h 22"/>
                  <a:gd name="T12" fmla="*/ 22 w 24"/>
                  <a:gd name="T13" fmla="*/ 20 h 22"/>
                  <a:gd name="T14" fmla="*/ 14 w 24"/>
                  <a:gd name="T15" fmla="*/ 22 h 22"/>
                  <a:gd name="T16" fmla="*/ 6 w 24"/>
                  <a:gd name="T17" fmla="*/ 22 h 22"/>
                  <a:gd name="T18" fmla="*/ 2 w 24"/>
                  <a:gd name="T19" fmla="*/ 16 h 22"/>
                  <a:gd name="T20" fmla="*/ 4 w 24"/>
                  <a:gd name="T21" fmla="*/ 14 h 22"/>
                  <a:gd name="T22" fmla="*/ 4 w 24"/>
                  <a:gd name="T23" fmla="*/ 10 h 22"/>
                  <a:gd name="T24" fmla="*/ 2 w 24"/>
                  <a:gd name="T25" fmla="*/ 12 h 22"/>
                  <a:gd name="T26" fmla="*/ 2 w 24"/>
                  <a:gd name="T27" fmla="*/ 10 h 22"/>
                  <a:gd name="T28" fmla="*/ 2 w 24"/>
                  <a:gd name="T29" fmla="*/ 8 h 22"/>
                  <a:gd name="T30" fmla="*/ 0 w 24"/>
                  <a:gd name="T31" fmla="*/ 8 h 22"/>
                  <a:gd name="T32" fmla="*/ 0 w 24"/>
                  <a:gd name="T33" fmla="*/ 6 h 22"/>
                  <a:gd name="T34" fmla="*/ 2 w 24"/>
                  <a:gd name="T35" fmla="*/ 2 h 22"/>
                  <a:gd name="T36" fmla="*/ 6 w 24"/>
                  <a:gd name="T37" fmla="*/ 0 h 22"/>
                  <a:gd name="T38" fmla="*/ 10 w 24"/>
                  <a:gd name="T39" fmla="*/ 0 h 22"/>
                  <a:gd name="T40" fmla="*/ 10 w 24"/>
                  <a:gd name="T41" fmla="*/ 2 h 22"/>
                  <a:gd name="T42" fmla="*/ 10 w 24"/>
                  <a:gd name="T43" fmla="*/ 2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2"/>
                  <a:gd name="T68" fmla="*/ 24 w 24"/>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2">
                    <a:moveTo>
                      <a:pt x="10" y="4"/>
                    </a:moveTo>
                    <a:lnTo>
                      <a:pt x="12" y="2"/>
                    </a:lnTo>
                    <a:lnTo>
                      <a:pt x="16" y="6"/>
                    </a:lnTo>
                    <a:lnTo>
                      <a:pt x="16" y="10"/>
                    </a:lnTo>
                    <a:lnTo>
                      <a:pt x="20" y="12"/>
                    </a:lnTo>
                    <a:lnTo>
                      <a:pt x="24" y="16"/>
                    </a:lnTo>
                    <a:lnTo>
                      <a:pt x="22" y="20"/>
                    </a:lnTo>
                    <a:lnTo>
                      <a:pt x="14" y="22"/>
                    </a:lnTo>
                    <a:lnTo>
                      <a:pt x="6" y="22"/>
                    </a:lnTo>
                    <a:lnTo>
                      <a:pt x="2" y="16"/>
                    </a:lnTo>
                    <a:lnTo>
                      <a:pt x="4" y="14"/>
                    </a:lnTo>
                    <a:lnTo>
                      <a:pt x="4" y="10"/>
                    </a:lnTo>
                    <a:lnTo>
                      <a:pt x="2" y="12"/>
                    </a:lnTo>
                    <a:lnTo>
                      <a:pt x="2" y="10"/>
                    </a:lnTo>
                    <a:lnTo>
                      <a:pt x="2" y="8"/>
                    </a:lnTo>
                    <a:lnTo>
                      <a:pt x="0" y="8"/>
                    </a:lnTo>
                    <a:lnTo>
                      <a:pt x="0" y="6"/>
                    </a:lnTo>
                    <a:lnTo>
                      <a:pt x="2" y="2"/>
                    </a:lnTo>
                    <a:lnTo>
                      <a:pt x="6" y="0"/>
                    </a:lnTo>
                    <a:lnTo>
                      <a:pt x="10" y="0"/>
                    </a:lnTo>
                    <a:lnTo>
                      <a:pt x="10" y="2"/>
                    </a:lnTo>
                  </a:path>
                </a:pathLst>
              </a:custGeom>
              <a:solidFill>
                <a:schemeClr val="tx2"/>
              </a:solidFill>
              <a:ln w="3175">
                <a:solidFill>
                  <a:schemeClr val="bg1"/>
                </a:solidFill>
                <a:round/>
                <a:headEnd/>
                <a:tailEnd/>
              </a:ln>
            </p:spPr>
            <p:txBody>
              <a:bodyPr/>
              <a:lstStyle/>
              <a:p>
                <a:endParaRPr lang="fr-FR" dirty="0"/>
              </a:p>
            </p:txBody>
          </p:sp>
          <p:sp>
            <p:nvSpPr>
              <p:cNvPr id="60524" name="Freeform 909"/>
              <p:cNvSpPr>
                <a:spLocks/>
              </p:cNvSpPr>
              <p:nvPr/>
            </p:nvSpPr>
            <p:spPr bwMode="auto">
              <a:xfrm>
                <a:off x="1218" y="895"/>
                <a:ext cx="30" cy="16"/>
              </a:xfrm>
              <a:custGeom>
                <a:avLst/>
                <a:gdLst>
                  <a:gd name="T0" fmla="*/ 22 w 30"/>
                  <a:gd name="T1" fmla="*/ 0 h 16"/>
                  <a:gd name="T2" fmla="*/ 26 w 30"/>
                  <a:gd name="T3" fmla="*/ 0 h 16"/>
                  <a:gd name="T4" fmla="*/ 28 w 30"/>
                  <a:gd name="T5" fmla="*/ 2 h 16"/>
                  <a:gd name="T6" fmla="*/ 30 w 30"/>
                  <a:gd name="T7" fmla="*/ 4 h 16"/>
                  <a:gd name="T8" fmla="*/ 28 w 30"/>
                  <a:gd name="T9" fmla="*/ 10 h 16"/>
                  <a:gd name="T10" fmla="*/ 28 w 30"/>
                  <a:gd name="T11" fmla="*/ 12 h 16"/>
                  <a:gd name="T12" fmla="*/ 18 w 30"/>
                  <a:gd name="T13" fmla="*/ 16 h 16"/>
                  <a:gd name="T14" fmla="*/ 8 w 30"/>
                  <a:gd name="T15" fmla="*/ 16 h 16"/>
                  <a:gd name="T16" fmla="*/ 8 w 30"/>
                  <a:gd name="T17" fmla="*/ 14 h 16"/>
                  <a:gd name="T18" fmla="*/ 6 w 30"/>
                  <a:gd name="T19" fmla="*/ 16 h 16"/>
                  <a:gd name="T20" fmla="*/ 4 w 30"/>
                  <a:gd name="T21" fmla="*/ 14 h 16"/>
                  <a:gd name="T22" fmla="*/ 2 w 30"/>
                  <a:gd name="T23" fmla="*/ 14 h 16"/>
                  <a:gd name="T24" fmla="*/ 0 w 30"/>
                  <a:gd name="T25" fmla="*/ 10 h 16"/>
                  <a:gd name="T26" fmla="*/ 2 w 30"/>
                  <a:gd name="T27" fmla="*/ 8 h 16"/>
                  <a:gd name="T28" fmla="*/ 2 w 30"/>
                  <a:gd name="T29" fmla="*/ 6 h 16"/>
                  <a:gd name="T30" fmla="*/ 8 w 30"/>
                  <a:gd name="T31" fmla="*/ 4 h 16"/>
                  <a:gd name="T32" fmla="*/ 20 w 30"/>
                  <a:gd name="T33" fmla="*/ 0 h 16"/>
                  <a:gd name="T34" fmla="*/ 20 w 30"/>
                  <a:gd name="T35" fmla="*/ 0 h 16"/>
                  <a:gd name="T36" fmla="*/ 22 w 30"/>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6"/>
                  <a:gd name="T59" fmla="*/ 30 w 30"/>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6">
                    <a:moveTo>
                      <a:pt x="22" y="0"/>
                    </a:moveTo>
                    <a:lnTo>
                      <a:pt x="26" y="0"/>
                    </a:lnTo>
                    <a:lnTo>
                      <a:pt x="28" y="2"/>
                    </a:lnTo>
                    <a:lnTo>
                      <a:pt x="30" y="4"/>
                    </a:lnTo>
                    <a:lnTo>
                      <a:pt x="28" y="10"/>
                    </a:lnTo>
                    <a:lnTo>
                      <a:pt x="28" y="12"/>
                    </a:lnTo>
                    <a:lnTo>
                      <a:pt x="18" y="16"/>
                    </a:lnTo>
                    <a:lnTo>
                      <a:pt x="8" y="16"/>
                    </a:lnTo>
                    <a:lnTo>
                      <a:pt x="8" y="14"/>
                    </a:lnTo>
                    <a:lnTo>
                      <a:pt x="6" y="16"/>
                    </a:lnTo>
                    <a:lnTo>
                      <a:pt x="4" y="14"/>
                    </a:lnTo>
                    <a:lnTo>
                      <a:pt x="2" y="14"/>
                    </a:lnTo>
                    <a:lnTo>
                      <a:pt x="0" y="10"/>
                    </a:lnTo>
                    <a:lnTo>
                      <a:pt x="2" y="8"/>
                    </a:lnTo>
                    <a:lnTo>
                      <a:pt x="2" y="6"/>
                    </a:lnTo>
                    <a:lnTo>
                      <a:pt x="8" y="4"/>
                    </a:lnTo>
                    <a:lnTo>
                      <a:pt x="20" y="0"/>
                    </a:lnTo>
                    <a:lnTo>
                      <a:pt x="22" y="0"/>
                    </a:lnTo>
                    <a:close/>
                  </a:path>
                </a:pathLst>
              </a:custGeom>
              <a:solidFill>
                <a:schemeClr val="tx2"/>
              </a:solidFill>
              <a:ln w="3175">
                <a:solidFill>
                  <a:schemeClr val="bg1"/>
                </a:solidFill>
                <a:round/>
                <a:headEnd/>
                <a:tailEnd/>
              </a:ln>
            </p:spPr>
            <p:txBody>
              <a:bodyPr/>
              <a:lstStyle/>
              <a:p>
                <a:endParaRPr lang="fr-FR" dirty="0"/>
              </a:p>
            </p:txBody>
          </p:sp>
        </p:grpSp>
        <p:grpSp>
          <p:nvGrpSpPr>
            <p:cNvPr id="5" name="Group 910"/>
            <p:cNvGrpSpPr>
              <a:grpSpLocks/>
            </p:cNvGrpSpPr>
            <p:nvPr/>
          </p:nvGrpSpPr>
          <p:grpSpPr bwMode="auto">
            <a:xfrm>
              <a:off x="672" y="618"/>
              <a:ext cx="4624" cy="3068"/>
              <a:chOff x="672" y="618"/>
              <a:chExt cx="4624" cy="3068"/>
            </a:xfrm>
          </p:grpSpPr>
          <p:sp>
            <p:nvSpPr>
              <p:cNvPr id="5853" name="Freeform 911"/>
              <p:cNvSpPr>
                <a:spLocks/>
              </p:cNvSpPr>
              <p:nvPr/>
            </p:nvSpPr>
            <p:spPr bwMode="auto">
              <a:xfrm>
                <a:off x="1218" y="895"/>
                <a:ext cx="30" cy="16"/>
              </a:xfrm>
              <a:custGeom>
                <a:avLst/>
                <a:gdLst>
                  <a:gd name="T0" fmla="*/ 22 w 30"/>
                  <a:gd name="T1" fmla="*/ 0 h 16"/>
                  <a:gd name="T2" fmla="*/ 26 w 30"/>
                  <a:gd name="T3" fmla="*/ 0 h 16"/>
                  <a:gd name="T4" fmla="*/ 28 w 30"/>
                  <a:gd name="T5" fmla="*/ 2 h 16"/>
                  <a:gd name="T6" fmla="*/ 30 w 30"/>
                  <a:gd name="T7" fmla="*/ 4 h 16"/>
                  <a:gd name="T8" fmla="*/ 28 w 30"/>
                  <a:gd name="T9" fmla="*/ 10 h 16"/>
                  <a:gd name="T10" fmla="*/ 28 w 30"/>
                  <a:gd name="T11" fmla="*/ 12 h 16"/>
                  <a:gd name="T12" fmla="*/ 18 w 30"/>
                  <a:gd name="T13" fmla="*/ 16 h 16"/>
                  <a:gd name="T14" fmla="*/ 8 w 30"/>
                  <a:gd name="T15" fmla="*/ 16 h 16"/>
                  <a:gd name="T16" fmla="*/ 8 w 30"/>
                  <a:gd name="T17" fmla="*/ 14 h 16"/>
                  <a:gd name="T18" fmla="*/ 6 w 30"/>
                  <a:gd name="T19" fmla="*/ 16 h 16"/>
                  <a:gd name="T20" fmla="*/ 4 w 30"/>
                  <a:gd name="T21" fmla="*/ 14 h 16"/>
                  <a:gd name="T22" fmla="*/ 2 w 30"/>
                  <a:gd name="T23" fmla="*/ 14 h 16"/>
                  <a:gd name="T24" fmla="*/ 0 w 30"/>
                  <a:gd name="T25" fmla="*/ 10 h 16"/>
                  <a:gd name="T26" fmla="*/ 2 w 30"/>
                  <a:gd name="T27" fmla="*/ 8 h 16"/>
                  <a:gd name="T28" fmla="*/ 2 w 30"/>
                  <a:gd name="T29" fmla="*/ 6 h 16"/>
                  <a:gd name="T30" fmla="*/ 8 w 30"/>
                  <a:gd name="T31" fmla="*/ 4 h 16"/>
                  <a:gd name="T32" fmla="*/ 20 w 30"/>
                  <a:gd name="T33" fmla="*/ 0 h 16"/>
                  <a:gd name="T34" fmla="*/ 20 w 30"/>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16"/>
                  <a:gd name="T56" fmla="*/ 30 w 30"/>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16">
                    <a:moveTo>
                      <a:pt x="22" y="0"/>
                    </a:moveTo>
                    <a:lnTo>
                      <a:pt x="26" y="0"/>
                    </a:lnTo>
                    <a:lnTo>
                      <a:pt x="28" y="2"/>
                    </a:lnTo>
                    <a:lnTo>
                      <a:pt x="30" y="4"/>
                    </a:lnTo>
                    <a:lnTo>
                      <a:pt x="28" y="10"/>
                    </a:lnTo>
                    <a:lnTo>
                      <a:pt x="28" y="12"/>
                    </a:lnTo>
                    <a:lnTo>
                      <a:pt x="18" y="16"/>
                    </a:lnTo>
                    <a:lnTo>
                      <a:pt x="8" y="16"/>
                    </a:lnTo>
                    <a:lnTo>
                      <a:pt x="8" y="14"/>
                    </a:lnTo>
                    <a:lnTo>
                      <a:pt x="6" y="16"/>
                    </a:lnTo>
                    <a:lnTo>
                      <a:pt x="4" y="14"/>
                    </a:lnTo>
                    <a:lnTo>
                      <a:pt x="2" y="14"/>
                    </a:lnTo>
                    <a:lnTo>
                      <a:pt x="0" y="10"/>
                    </a:lnTo>
                    <a:lnTo>
                      <a:pt x="2" y="8"/>
                    </a:lnTo>
                    <a:lnTo>
                      <a:pt x="2" y="6"/>
                    </a:lnTo>
                    <a:lnTo>
                      <a:pt x="8" y="4"/>
                    </a:lnTo>
                    <a:lnTo>
                      <a:pt x="20" y="0"/>
                    </a:lnTo>
                  </a:path>
                </a:pathLst>
              </a:custGeom>
              <a:solidFill>
                <a:schemeClr val="tx2"/>
              </a:solidFill>
              <a:ln w="3175">
                <a:solidFill>
                  <a:schemeClr val="bg1"/>
                </a:solidFill>
                <a:round/>
                <a:headEnd/>
                <a:tailEnd/>
              </a:ln>
            </p:spPr>
            <p:txBody>
              <a:bodyPr/>
              <a:lstStyle/>
              <a:p>
                <a:endParaRPr lang="fr-FR" dirty="0"/>
              </a:p>
            </p:txBody>
          </p:sp>
          <p:sp>
            <p:nvSpPr>
              <p:cNvPr id="5854" name="Freeform 912"/>
              <p:cNvSpPr>
                <a:spLocks/>
              </p:cNvSpPr>
              <p:nvPr/>
            </p:nvSpPr>
            <p:spPr bwMode="auto">
              <a:xfrm>
                <a:off x="1226" y="909"/>
                <a:ext cx="24" cy="12"/>
              </a:xfrm>
              <a:custGeom>
                <a:avLst/>
                <a:gdLst>
                  <a:gd name="T0" fmla="*/ 14 w 24"/>
                  <a:gd name="T1" fmla="*/ 2 h 12"/>
                  <a:gd name="T2" fmla="*/ 20 w 24"/>
                  <a:gd name="T3" fmla="*/ 0 h 12"/>
                  <a:gd name="T4" fmla="*/ 24 w 24"/>
                  <a:gd name="T5" fmla="*/ 2 h 12"/>
                  <a:gd name="T6" fmla="*/ 24 w 24"/>
                  <a:gd name="T7" fmla="*/ 4 h 12"/>
                  <a:gd name="T8" fmla="*/ 22 w 24"/>
                  <a:gd name="T9" fmla="*/ 6 h 12"/>
                  <a:gd name="T10" fmla="*/ 0 w 24"/>
                  <a:gd name="T11" fmla="*/ 12 h 12"/>
                  <a:gd name="T12" fmla="*/ 0 w 24"/>
                  <a:gd name="T13" fmla="*/ 10 h 12"/>
                  <a:gd name="T14" fmla="*/ 12 w 24"/>
                  <a:gd name="T15" fmla="*/ 2 h 12"/>
                  <a:gd name="T16" fmla="*/ 14 w 24"/>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2"/>
                  <a:gd name="T29" fmla="*/ 24 w 2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2">
                    <a:moveTo>
                      <a:pt x="14" y="2"/>
                    </a:moveTo>
                    <a:lnTo>
                      <a:pt x="20" y="0"/>
                    </a:lnTo>
                    <a:lnTo>
                      <a:pt x="24" y="2"/>
                    </a:lnTo>
                    <a:lnTo>
                      <a:pt x="24" y="4"/>
                    </a:lnTo>
                    <a:lnTo>
                      <a:pt x="22" y="6"/>
                    </a:lnTo>
                    <a:lnTo>
                      <a:pt x="0" y="12"/>
                    </a:lnTo>
                    <a:lnTo>
                      <a:pt x="0" y="10"/>
                    </a:lnTo>
                    <a:lnTo>
                      <a:pt x="12" y="2"/>
                    </a:lnTo>
                    <a:lnTo>
                      <a:pt x="14" y="2"/>
                    </a:lnTo>
                    <a:close/>
                  </a:path>
                </a:pathLst>
              </a:custGeom>
              <a:solidFill>
                <a:schemeClr val="tx2"/>
              </a:solidFill>
              <a:ln w="3175">
                <a:solidFill>
                  <a:schemeClr val="bg1"/>
                </a:solidFill>
                <a:round/>
                <a:headEnd/>
                <a:tailEnd/>
              </a:ln>
            </p:spPr>
            <p:txBody>
              <a:bodyPr/>
              <a:lstStyle/>
              <a:p>
                <a:endParaRPr lang="fr-FR" dirty="0"/>
              </a:p>
            </p:txBody>
          </p:sp>
          <p:sp>
            <p:nvSpPr>
              <p:cNvPr id="5855" name="Freeform 913"/>
              <p:cNvSpPr>
                <a:spLocks/>
              </p:cNvSpPr>
              <p:nvPr/>
            </p:nvSpPr>
            <p:spPr bwMode="auto">
              <a:xfrm>
                <a:off x="1226" y="909"/>
                <a:ext cx="24" cy="12"/>
              </a:xfrm>
              <a:custGeom>
                <a:avLst/>
                <a:gdLst>
                  <a:gd name="T0" fmla="*/ 14 w 24"/>
                  <a:gd name="T1" fmla="*/ 2 h 12"/>
                  <a:gd name="T2" fmla="*/ 20 w 24"/>
                  <a:gd name="T3" fmla="*/ 0 h 12"/>
                  <a:gd name="T4" fmla="*/ 24 w 24"/>
                  <a:gd name="T5" fmla="*/ 2 h 12"/>
                  <a:gd name="T6" fmla="*/ 24 w 24"/>
                  <a:gd name="T7" fmla="*/ 4 h 12"/>
                  <a:gd name="T8" fmla="*/ 22 w 24"/>
                  <a:gd name="T9" fmla="*/ 6 h 12"/>
                  <a:gd name="T10" fmla="*/ 0 w 24"/>
                  <a:gd name="T11" fmla="*/ 12 h 12"/>
                  <a:gd name="T12" fmla="*/ 0 w 24"/>
                  <a:gd name="T13" fmla="*/ 10 h 12"/>
                  <a:gd name="T14" fmla="*/ 12 w 2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2"/>
                  <a:gd name="T26" fmla="*/ 24 w 2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2">
                    <a:moveTo>
                      <a:pt x="14" y="2"/>
                    </a:moveTo>
                    <a:lnTo>
                      <a:pt x="20" y="0"/>
                    </a:lnTo>
                    <a:lnTo>
                      <a:pt x="24" y="2"/>
                    </a:lnTo>
                    <a:lnTo>
                      <a:pt x="24" y="4"/>
                    </a:lnTo>
                    <a:lnTo>
                      <a:pt x="22" y="6"/>
                    </a:lnTo>
                    <a:lnTo>
                      <a:pt x="0" y="12"/>
                    </a:lnTo>
                    <a:lnTo>
                      <a:pt x="0" y="10"/>
                    </a:lnTo>
                    <a:lnTo>
                      <a:pt x="12" y="2"/>
                    </a:lnTo>
                  </a:path>
                </a:pathLst>
              </a:custGeom>
              <a:solidFill>
                <a:schemeClr val="tx2"/>
              </a:solidFill>
              <a:ln w="3175">
                <a:solidFill>
                  <a:schemeClr val="bg1"/>
                </a:solidFill>
                <a:round/>
                <a:headEnd/>
                <a:tailEnd/>
              </a:ln>
            </p:spPr>
            <p:txBody>
              <a:bodyPr/>
              <a:lstStyle/>
              <a:p>
                <a:endParaRPr lang="fr-FR" dirty="0"/>
              </a:p>
            </p:txBody>
          </p:sp>
          <p:sp>
            <p:nvSpPr>
              <p:cNvPr id="5856" name="Freeform 914"/>
              <p:cNvSpPr>
                <a:spLocks/>
              </p:cNvSpPr>
              <p:nvPr/>
            </p:nvSpPr>
            <p:spPr bwMode="auto">
              <a:xfrm>
                <a:off x="1234" y="915"/>
                <a:ext cx="20" cy="16"/>
              </a:xfrm>
              <a:custGeom>
                <a:avLst/>
                <a:gdLst>
                  <a:gd name="T0" fmla="*/ 6 w 20"/>
                  <a:gd name="T1" fmla="*/ 6 h 16"/>
                  <a:gd name="T2" fmla="*/ 8 w 20"/>
                  <a:gd name="T3" fmla="*/ 4 h 16"/>
                  <a:gd name="T4" fmla="*/ 18 w 20"/>
                  <a:gd name="T5" fmla="*/ 0 h 16"/>
                  <a:gd name="T6" fmla="*/ 20 w 20"/>
                  <a:gd name="T7" fmla="*/ 4 h 16"/>
                  <a:gd name="T8" fmla="*/ 14 w 20"/>
                  <a:gd name="T9" fmla="*/ 10 h 16"/>
                  <a:gd name="T10" fmla="*/ 12 w 20"/>
                  <a:gd name="T11" fmla="*/ 14 h 16"/>
                  <a:gd name="T12" fmla="*/ 8 w 20"/>
                  <a:gd name="T13" fmla="*/ 14 h 16"/>
                  <a:gd name="T14" fmla="*/ 4 w 20"/>
                  <a:gd name="T15" fmla="*/ 16 h 16"/>
                  <a:gd name="T16" fmla="*/ 2 w 20"/>
                  <a:gd name="T17" fmla="*/ 16 h 16"/>
                  <a:gd name="T18" fmla="*/ 0 w 20"/>
                  <a:gd name="T19" fmla="*/ 14 h 16"/>
                  <a:gd name="T20" fmla="*/ 0 w 20"/>
                  <a:gd name="T21" fmla="*/ 12 h 16"/>
                  <a:gd name="T22" fmla="*/ 4 w 20"/>
                  <a:gd name="T23" fmla="*/ 6 h 16"/>
                  <a:gd name="T24" fmla="*/ 4 w 20"/>
                  <a:gd name="T25" fmla="*/ 6 h 16"/>
                  <a:gd name="T26" fmla="*/ 6 w 20"/>
                  <a:gd name="T27" fmla="*/ 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6"/>
                  <a:gd name="T44" fmla="*/ 20 w 20"/>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6">
                    <a:moveTo>
                      <a:pt x="6" y="6"/>
                    </a:moveTo>
                    <a:lnTo>
                      <a:pt x="8" y="4"/>
                    </a:lnTo>
                    <a:lnTo>
                      <a:pt x="18" y="0"/>
                    </a:lnTo>
                    <a:lnTo>
                      <a:pt x="20" y="4"/>
                    </a:lnTo>
                    <a:lnTo>
                      <a:pt x="14" y="10"/>
                    </a:lnTo>
                    <a:lnTo>
                      <a:pt x="12" y="14"/>
                    </a:lnTo>
                    <a:lnTo>
                      <a:pt x="8" y="14"/>
                    </a:lnTo>
                    <a:lnTo>
                      <a:pt x="4" y="16"/>
                    </a:lnTo>
                    <a:lnTo>
                      <a:pt x="2" y="16"/>
                    </a:lnTo>
                    <a:lnTo>
                      <a:pt x="0" y="14"/>
                    </a:lnTo>
                    <a:lnTo>
                      <a:pt x="0" y="12"/>
                    </a:lnTo>
                    <a:lnTo>
                      <a:pt x="4" y="6"/>
                    </a:lnTo>
                    <a:lnTo>
                      <a:pt x="6" y="6"/>
                    </a:lnTo>
                    <a:close/>
                  </a:path>
                </a:pathLst>
              </a:custGeom>
              <a:solidFill>
                <a:schemeClr val="tx2"/>
              </a:solidFill>
              <a:ln w="3175">
                <a:solidFill>
                  <a:schemeClr val="bg1"/>
                </a:solidFill>
                <a:round/>
                <a:headEnd/>
                <a:tailEnd/>
              </a:ln>
            </p:spPr>
            <p:txBody>
              <a:bodyPr/>
              <a:lstStyle/>
              <a:p>
                <a:endParaRPr lang="fr-FR" dirty="0"/>
              </a:p>
            </p:txBody>
          </p:sp>
          <p:sp>
            <p:nvSpPr>
              <p:cNvPr id="5857" name="Freeform 915"/>
              <p:cNvSpPr>
                <a:spLocks/>
              </p:cNvSpPr>
              <p:nvPr/>
            </p:nvSpPr>
            <p:spPr bwMode="auto">
              <a:xfrm>
                <a:off x="1234" y="915"/>
                <a:ext cx="20" cy="16"/>
              </a:xfrm>
              <a:custGeom>
                <a:avLst/>
                <a:gdLst>
                  <a:gd name="T0" fmla="*/ 6 w 20"/>
                  <a:gd name="T1" fmla="*/ 6 h 16"/>
                  <a:gd name="T2" fmla="*/ 8 w 20"/>
                  <a:gd name="T3" fmla="*/ 4 h 16"/>
                  <a:gd name="T4" fmla="*/ 18 w 20"/>
                  <a:gd name="T5" fmla="*/ 0 h 16"/>
                  <a:gd name="T6" fmla="*/ 20 w 20"/>
                  <a:gd name="T7" fmla="*/ 4 h 16"/>
                  <a:gd name="T8" fmla="*/ 14 w 20"/>
                  <a:gd name="T9" fmla="*/ 10 h 16"/>
                  <a:gd name="T10" fmla="*/ 12 w 20"/>
                  <a:gd name="T11" fmla="*/ 14 h 16"/>
                  <a:gd name="T12" fmla="*/ 8 w 20"/>
                  <a:gd name="T13" fmla="*/ 14 h 16"/>
                  <a:gd name="T14" fmla="*/ 4 w 20"/>
                  <a:gd name="T15" fmla="*/ 16 h 16"/>
                  <a:gd name="T16" fmla="*/ 2 w 20"/>
                  <a:gd name="T17" fmla="*/ 16 h 16"/>
                  <a:gd name="T18" fmla="*/ 0 w 20"/>
                  <a:gd name="T19" fmla="*/ 14 h 16"/>
                  <a:gd name="T20" fmla="*/ 0 w 20"/>
                  <a:gd name="T21" fmla="*/ 12 h 16"/>
                  <a:gd name="T22" fmla="*/ 4 w 20"/>
                  <a:gd name="T23" fmla="*/ 6 h 16"/>
                  <a:gd name="T24" fmla="*/ 4 w 20"/>
                  <a:gd name="T25" fmla="*/ 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6" y="6"/>
                    </a:moveTo>
                    <a:lnTo>
                      <a:pt x="8" y="4"/>
                    </a:lnTo>
                    <a:lnTo>
                      <a:pt x="18" y="0"/>
                    </a:lnTo>
                    <a:lnTo>
                      <a:pt x="20" y="4"/>
                    </a:lnTo>
                    <a:lnTo>
                      <a:pt x="14" y="10"/>
                    </a:lnTo>
                    <a:lnTo>
                      <a:pt x="12" y="14"/>
                    </a:lnTo>
                    <a:lnTo>
                      <a:pt x="8" y="14"/>
                    </a:lnTo>
                    <a:lnTo>
                      <a:pt x="4" y="16"/>
                    </a:lnTo>
                    <a:lnTo>
                      <a:pt x="2" y="16"/>
                    </a:lnTo>
                    <a:lnTo>
                      <a:pt x="0" y="14"/>
                    </a:lnTo>
                    <a:lnTo>
                      <a:pt x="0" y="12"/>
                    </a:lnTo>
                    <a:lnTo>
                      <a:pt x="4" y="6"/>
                    </a:lnTo>
                  </a:path>
                </a:pathLst>
              </a:custGeom>
              <a:solidFill>
                <a:schemeClr val="tx2"/>
              </a:solidFill>
              <a:ln w="3175">
                <a:solidFill>
                  <a:schemeClr val="bg1"/>
                </a:solidFill>
                <a:round/>
                <a:headEnd/>
                <a:tailEnd/>
              </a:ln>
            </p:spPr>
            <p:txBody>
              <a:bodyPr/>
              <a:lstStyle/>
              <a:p>
                <a:endParaRPr lang="fr-FR" dirty="0"/>
              </a:p>
            </p:txBody>
          </p:sp>
          <p:sp>
            <p:nvSpPr>
              <p:cNvPr id="5858" name="Freeform 916"/>
              <p:cNvSpPr>
                <a:spLocks/>
              </p:cNvSpPr>
              <p:nvPr/>
            </p:nvSpPr>
            <p:spPr bwMode="auto">
              <a:xfrm>
                <a:off x="1212" y="949"/>
                <a:ext cx="20" cy="24"/>
              </a:xfrm>
              <a:custGeom>
                <a:avLst/>
                <a:gdLst>
                  <a:gd name="T0" fmla="*/ 12 w 20"/>
                  <a:gd name="T1" fmla="*/ 0 h 24"/>
                  <a:gd name="T2" fmla="*/ 14 w 20"/>
                  <a:gd name="T3" fmla="*/ 2 h 24"/>
                  <a:gd name="T4" fmla="*/ 14 w 20"/>
                  <a:gd name="T5" fmla="*/ 4 h 24"/>
                  <a:gd name="T6" fmla="*/ 16 w 20"/>
                  <a:gd name="T7" fmla="*/ 6 h 24"/>
                  <a:gd name="T8" fmla="*/ 20 w 20"/>
                  <a:gd name="T9" fmla="*/ 16 h 24"/>
                  <a:gd name="T10" fmla="*/ 16 w 20"/>
                  <a:gd name="T11" fmla="*/ 20 h 24"/>
                  <a:gd name="T12" fmla="*/ 10 w 20"/>
                  <a:gd name="T13" fmla="*/ 24 h 24"/>
                  <a:gd name="T14" fmla="*/ 4 w 20"/>
                  <a:gd name="T15" fmla="*/ 22 h 24"/>
                  <a:gd name="T16" fmla="*/ 0 w 20"/>
                  <a:gd name="T17" fmla="*/ 18 h 24"/>
                  <a:gd name="T18" fmla="*/ 0 w 20"/>
                  <a:gd name="T19" fmla="*/ 16 h 24"/>
                  <a:gd name="T20" fmla="*/ 6 w 20"/>
                  <a:gd name="T21" fmla="*/ 0 h 24"/>
                  <a:gd name="T22" fmla="*/ 10 w 20"/>
                  <a:gd name="T23" fmla="*/ 0 h 24"/>
                  <a:gd name="T24" fmla="*/ 12 w 20"/>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4"/>
                  <a:gd name="T41" fmla="*/ 20 w 20"/>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4">
                    <a:moveTo>
                      <a:pt x="12" y="0"/>
                    </a:moveTo>
                    <a:lnTo>
                      <a:pt x="14" y="2"/>
                    </a:lnTo>
                    <a:lnTo>
                      <a:pt x="14" y="4"/>
                    </a:lnTo>
                    <a:lnTo>
                      <a:pt x="16" y="6"/>
                    </a:lnTo>
                    <a:lnTo>
                      <a:pt x="20" y="16"/>
                    </a:lnTo>
                    <a:lnTo>
                      <a:pt x="16" y="20"/>
                    </a:lnTo>
                    <a:lnTo>
                      <a:pt x="10" y="24"/>
                    </a:lnTo>
                    <a:lnTo>
                      <a:pt x="4" y="22"/>
                    </a:lnTo>
                    <a:lnTo>
                      <a:pt x="0" y="18"/>
                    </a:lnTo>
                    <a:lnTo>
                      <a:pt x="0" y="16"/>
                    </a:lnTo>
                    <a:lnTo>
                      <a:pt x="6" y="0"/>
                    </a:lnTo>
                    <a:lnTo>
                      <a:pt x="10" y="0"/>
                    </a:lnTo>
                    <a:lnTo>
                      <a:pt x="12" y="0"/>
                    </a:lnTo>
                    <a:close/>
                  </a:path>
                </a:pathLst>
              </a:custGeom>
              <a:solidFill>
                <a:schemeClr val="tx2"/>
              </a:solidFill>
              <a:ln w="3175">
                <a:solidFill>
                  <a:schemeClr val="bg1"/>
                </a:solidFill>
                <a:round/>
                <a:headEnd/>
                <a:tailEnd/>
              </a:ln>
            </p:spPr>
            <p:txBody>
              <a:bodyPr/>
              <a:lstStyle/>
              <a:p>
                <a:endParaRPr lang="fr-FR" dirty="0"/>
              </a:p>
            </p:txBody>
          </p:sp>
          <p:sp>
            <p:nvSpPr>
              <p:cNvPr id="5859" name="Freeform 917"/>
              <p:cNvSpPr>
                <a:spLocks/>
              </p:cNvSpPr>
              <p:nvPr/>
            </p:nvSpPr>
            <p:spPr bwMode="auto">
              <a:xfrm>
                <a:off x="1212" y="949"/>
                <a:ext cx="20" cy="24"/>
              </a:xfrm>
              <a:custGeom>
                <a:avLst/>
                <a:gdLst>
                  <a:gd name="T0" fmla="*/ 12 w 20"/>
                  <a:gd name="T1" fmla="*/ 0 h 24"/>
                  <a:gd name="T2" fmla="*/ 14 w 20"/>
                  <a:gd name="T3" fmla="*/ 2 h 24"/>
                  <a:gd name="T4" fmla="*/ 14 w 20"/>
                  <a:gd name="T5" fmla="*/ 4 h 24"/>
                  <a:gd name="T6" fmla="*/ 16 w 20"/>
                  <a:gd name="T7" fmla="*/ 6 h 24"/>
                  <a:gd name="T8" fmla="*/ 20 w 20"/>
                  <a:gd name="T9" fmla="*/ 16 h 24"/>
                  <a:gd name="T10" fmla="*/ 16 w 20"/>
                  <a:gd name="T11" fmla="*/ 20 h 24"/>
                  <a:gd name="T12" fmla="*/ 10 w 20"/>
                  <a:gd name="T13" fmla="*/ 24 h 24"/>
                  <a:gd name="T14" fmla="*/ 4 w 20"/>
                  <a:gd name="T15" fmla="*/ 22 h 24"/>
                  <a:gd name="T16" fmla="*/ 0 w 20"/>
                  <a:gd name="T17" fmla="*/ 18 h 24"/>
                  <a:gd name="T18" fmla="*/ 0 w 20"/>
                  <a:gd name="T19" fmla="*/ 16 h 24"/>
                  <a:gd name="T20" fmla="*/ 6 w 20"/>
                  <a:gd name="T21" fmla="*/ 0 h 24"/>
                  <a:gd name="T22" fmla="*/ 10 w 20"/>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4"/>
                  <a:gd name="T38" fmla="*/ 20 w 2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4">
                    <a:moveTo>
                      <a:pt x="12" y="0"/>
                    </a:moveTo>
                    <a:lnTo>
                      <a:pt x="14" y="2"/>
                    </a:lnTo>
                    <a:lnTo>
                      <a:pt x="14" y="4"/>
                    </a:lnTo>
                    <a:lnTo>
                      <a:pt x="16" y="6"/>
                    </a:lnTo>
                    <a:lnTo>
                      <a:pt x="20" y="16"/>
                    </a:lnTo>
                    <a:lnTo>
                      <a:pt x="16" y="20"/>
                    </a:lnTo>
                    <a:lnTo>
                      <a:pt x="10" y="24"/>
                    </a:lnTo>
                    <a:lnTo>
                      <a:pt x="4" y="22"/>
                    </a:lnTo>
                    <a:lnTo>
                      <a:pt x="0" y="18"/>
                    </a:lnTo>
                    <a:lnTo>
                      <a:pt x="0" y="16"/>
                    </a:lnTo>
                    <a:lnTo>
                      <a:pt x="6" y="0"/>
                    </a:lnTo>
                    <a:lnTo>
                      <a:pt x="10" y="0"/>
                    </a:lnTo>
                  </a:path>
                </a:pathLst>
              </a:custGeom>
              <a:solidFill>
                <a:schemeClr val="tx2"/>
              </a:solidFill>
              <a:ln w="3175">
                <a:solidFill>
                  <a:schemeClr val="bg1"/>
                </a:solidFill>
                <a:round/>
                <a:headEnd/>
                <a:tailEnd/>
              </a:ln>
            </p:spPr>
            <p:txBody>
              <a:bodyPr/>
              <a:lstStyle/>
              <a:p>
                <a:endParaRPr lang="fr-FR" dirty="0"/>
              </a:p>
            </p:txBody>
          </p:sp>
          <p:sp>
            <p:nvSpPr>
              <p:cNvPr id="5860" name="Freeform 918"/>
              <p:cNvSpPr>
                <a:spLocks/>
              </p:cNvSpPr>
              <p:nvPr/>
            </p:nvSpPr>
            <p:spPr bwMode="auto">
              <a:xfrm>
                <a:off x="1020" y="861"/>
                <a:ext cx="184" cy="145"/>
              </a:xfrm>
              <a:custGeom>
                <a:avLst/>
                <a:gdLst>
                  <a:gd name="T0" fmla="*/ 120 w 184"/>
                  <a:gd name="T1" fmla="*/ 16 h 145"/>
                  <a:gd name="T2" fmla="*/ 134 w 184"/>
                  <a:gd name="T3" fmla="*/ 0 h 145"/>
                  <a:gd name="T4" fmla="*/ 136 w 184"/>
                  <a:gd name="T5" fmla="*/ 16 h 145"/>
                  <a:gd name="T6" fmla="*/ 138 w 184"/>
                  <a:gd name="T7" fmla="*/ 28 h 145"/>
                  <a:gd name="T8" fmla="*/ 144 w 184"/>
                  <a:gd name="T9" fmla="*/ 38 h 145"/>
                  <a:gd name="T10" fmla="*/ 138 w 184"/>
                  <a:gd name="T11" fmla="*/ 48 h 145"/>
                  <a:gd name="T12" fmla="*/ 150 w 184"/>
                  <a:gd name="T13" fmla="*/ 58 h 145"/>
                  <a:gd name="T14" fmla="*/ 148 w 184"/>
                  <a:gd name="T15" fmla="*/ 60 h 145"/>
                  <a:gd name="T16" fmla="*/ 164 w 184"/>
                  <a:gd name="T17" fmla="*/ 66 h 145"/>
                  <a:gd name="T18" fmla="*/ 166 w 184"/>
                  <a:gd name="T19" fmla="*/ 50 h 145"/>
                  <a:gd name="T20" fmla="*/ 184 w 184"/>
                  <a:gd name="T21" fmla="*/ 70 h 145"/>
                  <a:gd name="T22" fmla="*/ 174 w 184"/>
                  <a:gd name="T23" fmla="*/ 110 h 145"/>
                  <a:gd name="T24" fmla="*/ 158 w 184"/>
                  <a:gd name="T25" fmla="*/ 118 h 145"/>
                  <a:gd name="T26" fmla="*/ 144 w 184"/>
                  <a:gd name="T27" fmla="*/ 116 h 145"/>
                  <a:gd name="T28" fmla="*/ 134 w 184"/>
                  <a:gd name="T29" fmla="*/ 108 h 145"/>
                  <a:gd name="T30" fmla="*/ 130 w 184"/>
                  <a:gd name="T31" fmla="*/ 114 h 145"/>
                  <a:gd name="T32" fmla="*/ 114 w 184"/>
                  <a:gd name="T33" fmla="*/ 120 h 145"/>
                  <a:gd name="T34" fmla="*/ 104 w 184"/>
                  <a:gd name="T35" fmla="*/ 132 h 145"/>
                  <a:gd name="T36" fmla="*/ 96 w 184"/>
                  <a:gd name="T37" fmla="*/ 138 h 145"/>
                  <a:gd name="T38" fmla="*/ 64 w 184"/>
                  <a:gd name="T39" fmla="*/ 143 h 145"/>
                  <a:gd name="T40" fmla="*/ 50 w 184"/>
                  <a:gd name="T41" fmla="*/ 128 h 145"/>
                  <a:gd name="T42" fmla="*/ 62 w 184"/>
                  <a:gd name="T43" fmla="*/ 120 h 145"/>
                  <a:gd name="T44" fmla="*/ 70 w 184"/>
                  <a:gd name="T45" fmla="*/ 114 h 145"/>
                  <a:gd name="T46" fmla="*/ 92 w 184"/>
                  <a:gd name="T47" fmla="*/ 110 h 145"/>
                  <a:gd name="T48" fmla="*/ 100 w 184"/>
                  <a:gd name="T49" fmla="*/ 98 h 145"/>
                  <a:gd name="T50" fmla="*/ 90 w 184"/>
                  <a:gd name="T51" fmla="*/ 102 h 145"/>
                  <a:gd name="T52" fmla="*/ 76 w 184"/>
                  <a:gd name="T53" fmla="*/ 102 h 145"/>
                  <a:gd name="T54" fmla="*/ 72 w 184"/>
                  <a:gd name="T55" fmla="*/ 106 h 145"/>
                  <a:gd name="T56" fmla="*/ 62 w 184"/>
                  <a:gd name="T57" fmla="*/ 108 h 145"/>
                  <a:gd name="T58" fmla="*/ 60 w 184"/>
                  <a:gd name="T59" fmla="*/ 102 h 145"/>
                  <a:gd name="T60" fmla="*/ 64 w 184"/>
                  <a:gd name="T61" fmla="*/ 88 h 145"/>
                  <a:gd name="T62" fmla="*/ 52 w 184"/>
                  <a:gd name="T63" fmla="*/ 100 h 145"/>
                  <a:gd name="T64" fmla="*/ 50 w 184"/>
                  <a:gd name="T65" fmla="*/ 102 h 145"/>
                  <a:gd name="T66" fmla="*/ 38 w 184"/>
                  <a:gd name="T67" fmla="*/ 108 h 145"/>
                  <a:gd name="T68" fmla="*/ 32 w 184"/>
                  <a:gd name="T69" fmla="*/ 114 h 145"/>
                  <a:gd name="T70" fmla="*/ 22 w 184"/>
                  <a:gd name="T71" fmla="*/ 104 h 145"/>
                  <a:gd name="T72" fmla="*/ 8 w 184"/>
                  <a:gd name="T73" fmla="*/ 104 h 145"/>
                  <a:gd name="T74" fmla="*/ 6 w 184"/>
                  <a:gd name="T75" fmla="*/ 84 h 145"/>
                  <a:gd name="T76" fmla="*/ 36 w 184"/>
                  <a:gd name="T77" fmla="*/ 76 h 145"/>
                  <a:gd name="T78" fmla="*/ 24 w 184"/>
                  <a:gd name="T79" fmla="*/ 78 h 145"/>
                  <a:gd name="T80" fmla="*/ 10 w 184"/>
                  <a:gd name="T81" fmla="*/ 66 h 145"/>
                  <a:gd name="T82" fmla="*/ 44 w 184"/>
                  <a:gd name="T83" fmla="*/ 58 h 145"/>
                  <a:gd name="T84" fmla="*/ 14 w 184"/>
                  <a:gd name="T85" fmla="*/ 54 h 145"/>
                  <a:gd name="T86" fmla="*/ 18 w 184"/>
                  <a:gd name="T87" fmla="*/ 44 h 145"/>
                  <a:gd name="T88" fmla="*/ 44 w 184"/>
                  <a:gd name="T89" fmla="*/ 44 h 145"/>
                  <a:gd name="T90" fmla="*/ 28 w 184"/>
                  <a:gd name="T91" fmla="*/ 38 h 145"/>
                  <a:gd name="T92" fmla="*/ 38 w 184"/>
                  <a:gd name="T93" fmla="*/ 24 h 145"/>
                  <a:gd name="T94" fmla="*/ 52 w 184"/>
                  <a:gd name="T95" fmla="*/ 26 h 145"/>
                  <a:gd name="T96" fmla="*/ 60 w 184"/>
                  <a:gd name="T97" fmla="*/ 40 h 145"/>
                  <a:gd name="T98" fmla="*/ 78 w 184"/>
                  <a:gd name="T99" fmla="*/ 42 h 145"/>
                  <a:gd name="T100" fmla="*/ 88 w 184"/>
                  <a:gd name="T101" fmla="*/ 58 h 145"/>
                  <a:gd name="T102" fmla="*/ 92 w 184"/>
                  <a:gd name="T103" fmla="*/ 62 h 145"/>
                  <a:gd name="T104" fmla="*/ 92 w 184"/>
                  <a:gd name="T105" fmla="*/ 70 h 145"/>
                  <a:gd name="T106" fmla="*/ 96 w 184"/>
                  <a:gd name="T107" fmla="*/ 82 h 145"/>
                  <a:gd name="T108" fmla="*/ 104 w 184"/>
                  <a:gd name="T109" fmla="*/ 80 h 145"/>
                  <a:gd name="T110" fmla="*/ 128 w 184"/>
                  <a:gd name="T111" fmla="*/ 82 h 145"/>
                  <a:gd name="T112" fmla="*/ 124 w 184"/>
                  <a:gd name="T113" fmla="*/ 64 h 145"/>
                  <a:gd name="T114" fmla="*/ 116 w 184"/>
                  <a:gd name="T115" fmla="*/ 60 h 145"/>
                  <a:gd name="T116" fmla="*/ 126 w 184"/>
                  <a:gd name="T117" fmla="*/ 44 h 145"/>
                  <a:gd name="T118" fmla="*/ 116 w 184"/>
                  <a:gd name="T119" fmla="*/ 38 h 145"/>
                  <a:gd name="T120" fmla="*/ 114 w 184"/>
                  <a:gd name="T121" fmla="*/ 24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145"/>
                  <a:gd name="T185" fmla="*/ 184 w 184"/>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145">
                    <a:moveTo>
                      <a:pt x="116" y="22"/>
                    </a:moveTo>
                    <a:lnTo>
                      <a:pt x="118" y="22"/>
                    </a:lnTo>
                    <a:lnTo>
                      <a:pt x="120" y="20"/>
                    </a:lnTo>
                    <a:lnTo>
                      <a:pt x="120" y="16"/>
                    </a:lnTo>
                    <a:lnTo>
                      <a:pt x="126" y="2"/>
                    </a:lnTo>
                    <a:lnTo>
                      <a:pt x="128" y="0"/>
                    </a:lnTo>
                    <a:lnTo>
                      <a:pt x="132" y="2"/>
                    </a:lnTo>
                    <a:lnTo>
                      <a:pt x="134" y="0"/>
                    </a:lnTo>
                    <a:lnTo>
                      <a:pt x="138" y="8"/>
                    </a:lnTo>
                    <a:lnTo>
                      <a:pt x="138" y="10"/>
                    </a:lnTo>
                    <a:lnTo>
                      <a:pt x="134" y="14"/>
                    </a:lnTo>
                    <a:lnTo>
                      <a:pt x="136" y="16"/>
                    </a:lnTo>
                    <a:lnTo>
                      <a:pt x="138" y="18"/>
                    </a:lnTo>
                    <a:lnTo>
                      <a:pt x="136" y="20"/>
                    </a:lnTo>
                    <a:lnTo>
                      <a:pt x="138" y="26"/>
                    </a:lnTo>
                    <a:lnTo>
                      <a:pt x="138" y="28"/>
                    </a:lnTo>
                    <a:lnTo>
                      <a:pt x="140" y="28"/>
                    </a:lnTo>
                    <a:lnTo>
                      <a:pt x="144" y="32"/>
                    </a:lnTo>
                    <a:lnTo>
                      <a:pt x="144" y="36"/>
                    </a:lnTo>
                    <a:lnTo>
                      <a:pt x="144" y="38"/>
                    </a:lnTo>
                    <a:lnTo>
                      <a:pt x="144" y="40"/>
                    </a:lnTo>
                    <a:lnTo>
                      <a:pt x="142" y="42"/>
                    </a:lnTo>
                    <a:lnTo>
                      <a:pt x="140" y="46"/>
                    </a:lnTo>
                    <a:lnTo>
                      <a:pt x="138" y="48"/>
                    </a:lnTo>
                    <a:lnTo>
                      <a:pt x="140" y="50"/>
                    </a:lnTo>
                    <a:lnTo>
                      <a:pt x="146" y="48"/>
                    </a:lnTo>
                    <a:lnTo>
                      <a:pt x="152" y="54"/>
                    </a:lnTo>
                    <a:lnTo>
                      <a:pt x="150" y="58"/>
                    </a:lnTo>
                    <a:lnTo>
                      <a:pt x="148" y="58"/>
                    </a:lnTo>
                    <a:lnTo>
                      <a:pt x="146" y="64"/>
                    </a:lnTo>
                    <a:lnTo>
                      <a:pt x="146" y="66"/>
                    </a:lnTo>
                    <a:lnTo>
                      <a:pt x="148" y="60"/>
                    </a:lnTo>
                    <a:lnTo>
                      <a:pt x="154" y="58"/>
                    </a:lnTo>
                    <a:lnTo>
                      <a:pt x="158" y="60"/>
                    </a:lnTo>
                    <a:lnTo>
                      <a:pt x="162" y="72"/>
                    </a:lnTo>
                    <a:lnTo>
                      <a:pt x="164" y="66"/>
                    </a:lnTo>
                    <a:lnTo>
                      <a:pt x="166" y="66"/>
                    </a:lnTo>
                    <a:lnTo>
                      <a:pt x="164" y="64"/>
                    </a:lnTo>
                    <a:lnTo>
                      <a:pt x="164" y="56"/>
                    </a:lnTo>
                    <a:lnTo>
                      <a:pt x="166" y="50"/>
                    </a:lnTo>
                    <a:lnTo>
                      <a:pt x="174" y="52"/>
                    </a:lnTo>
                    <a:lnTo>
                      <a:pt x="180" y="58"/>
                    </a:lnTo>
                    <a:lnTo>
                      <a:pt x="184" y="66"/>
                    </a:lnTo>
                    <a:lnTo>
                      <a:pt x="184" y="70"/>
                    </a:lnTo>
                    <a:lnTo>
                      <a:pt x="184" y="72"/>
                    </a:lnTo>
                    <a:lnTo>
                      <a:pt x="184" y="80"/>
                    </a:lnTo>
                    <a:lnTo>
                      <a:pt x="180" y="84"/>
                    </a:lnTo>
                    <a:lnTo>
                      <a:pt x="174" y="110"/>
                    </a:lnTo>
                    <a:lnTo>
                      <a:pt x="170" y="110"/>
                    </a:lnTo>
                    <a:lnTo>
                      <a:pt x="168" y="112"/>
                    </a:lnTo>
                    <a:lnTo>
                      <a:pt x="164" y="116"/>
                    </a:lnTo>
                    <a:lnTo>
                      <a:pt x="158" y="118"/>
                    </a:lnTo>
                    <a:lnTo>
                      <a:pt x="154" y="116"/>
                    </a:lnTo>
                    <a:lnTo>
                      <a:pt x="150" y="112"/>
                    </a:lnTo>
                    <a:lnTo>
                      <a:pt x="150" y="108"/>
                    </a:lnTo>
                    <a:lnTo>
                      <a:pt x="144" y="116"/>
                    </a:lnTo>
                    <a:lnTo>
                      <a:pt x="140" y="116"/>
                    </a:lnTo>
                    <a:lnTo>
                      <a:pt x="134" y="114"/>
                    </a:lnTo>
                    <a:lnTo>
                      <a:pt x="138" y="112"/>
                    </a:lnTo>
                    <a:lnTo>
                      <a:pt x="134" y="108"/>
                    </a:lnTo>
                    <a:lnTo>
                      <a:pt x="134" y="106"/>
                    </a:lnTo>
                    <a:lnTo>
                      <a:pt x="132" y="108"/>
                    </a:lnTo>
                    <a:lnTo>
                      <a:pt x="132" y="110"/>
                    </a:lnTo>
                    <a:lnTo>
                      <a:pt x="130" y="114"/>
                    </a:lnTo>
                    <a:lnTo>
                      <a:pt x="126" y="114"/>
                    </a:lnTo>
                    <a:lnTo>
                      <a:pt x="124" y="118"/>
                    </a:lnTo>
                    <a:lnTo>
                      <a:pt x="116" y="120"/>
                    </a:lnTo>
                    <a:lnTo>
                      <a:pt x="114" y="120"/>
                    </a:lnTo>
                    <a:lnTo>
                      <a:pt x="106" y="124"/>
                    </a:lnTo>
                    <a:lnTo>
                      <a:pt x="106" y="128"/>
                    </a:lnTo>
                    <a:lnTo>
                      <a:pt x="106" y="130"/>
                    </a:lnTo>
                    <a:lnTo>
                      <a:pt x="104" y="132"/>
                    </a:lnTo>
                    <a:lnTo>
                      <a:pt x="102" y="132"/>
                    </a:lnTo>
                    <a:lnTo>
                      <a:pt x="98" y="136"/>
                    </a:lnTo>
                    <a:lnTo>
                      <a:pt x="96" y="136"/>
                    </a:lnTo>
                    <a:lnTo>
                      <a:pt x="96" y="138"/>
                    </a:lnTo>
                    <a:lnTo>
                      <a:pt x="92" y="138"/>
                    </a:lnTo>
                    <a:lnTo>
                      <a:pt x="90" y="139"/>
                    </a:lnTo>
                    <a:lnTo>
                      <a:pt x="76" y="145"/>
                    </a:lnTo>
                    <a:lnTo>
                      <a:pt x="64" y="143"/>
                    </a:lnTo>
                    <a:lnTo>
                      <a:pt x="50" y="136"/>
                    </a:lnTo>
                    <a:lnTo>
                      <a:pt x="48" y="132"/>
                    </a:lnTo>
                    <a:lnTo>
                      <a:pt x="48" y="130"/>
                    </a:lnTo>
                    <a:lnTo>
                      <a:pt x="50" y="128"/>
                    </a:lnTo>
                    <a:lnTo>
                      <a:pt x="52" y="124"/>
                    </a:lnTo>
                    <a:lnTo>
                      <a:pt x="54" y="124"/>
                    </a:lnTo>
                    <a:lnTo>
                      <a:pt x="58" y="122"/>
                    </a:lnTo>
                    <a:lnTo>
                      <a:pt x="62" y="120"/>
                    </a:lnTo>
                    <a:lnTo>
                      <a:pt x="64" y="122"/>
                    </a:lnTo>
                    <a:lnTo>
                      <a:pt x="66" y="120"/>
                    </a:lnTo>
                    <a:lnTo>
                      <a:pt x="66" y="118"/>
                    </a:lnTo>
                    <a:lnTo>
                      <a:pt x="70" y="114"/>
                    </a:lnTo>
                    <a:lnTo>
                      <a:pt x="86" y="112"/>
                    </a:lnTo>
                    <a:lnTo>
                      <a:pt x="88" y="114"/>
                    </a:lnTo>
                    <a:lnTo>
                      <a:pt x="90" y="114"/>
                    </a:lnTo>
                    <a:lnTo>
                      <a:pt x="92" y="110"/>
                    </a:lnTo>
                    <a:lnTo>
                      <a:pt x="94" y="108"/>
                    </a:lnTo>
                    <a:lnTo>
                      <a:pt x="96" y="104"/>
                    </a:lnTo>
                    <a:lnTo>
                      <a:pt x="100" y="102"/>
                    </a:lnTo>
                    <a:lnTo>
                      <a:pt x="100" y="98"/>
                    </a:lnTo>
                    <a:lnTo>
                      <a:pt x="100" y="96"/>
                    </a:lnTo>
                    <a:lnTo>
                      <a:pt x="98" y="96"/>
                    </a:lnTo>
                    <a:lnTo>
                      <a:pt x="94" y="102"/>
                    </a:lnTo>
                    <a:lnTo>
                      <a:pt x="90" y="102"/>
                    </a:lnTo>
                    <a:lnTo>
                      <a:pt x="80" y="104"/>
                    </a:lnTo>
                    <a:lnTo>
                      <a:pt x="80" y="102"/>
                    </a:lnTo>
                    <a:lnTo>
                      <a:pt x="80" y="98"/>
                    </a:lnTo>
                    <a:lnTo>
                      <a:pt x="76" y="102"/>
                    </a:lnTo>
                    <a:lnTo>
                      <a:pt x="76" y="98"/>
                    </a:lnTo>
                    <a:lnTo>
                      <a:pt x="74" y="98"/>
                    </a:lnTo>
                    <a:lnTo>
                      <a:pt x="74" y="102"/>
                    </a:lnTo>
                    <a:lnTo>
                      <a:pt x="72" y="106"/>
                    </a:lnTo>
                    <a:lnTo>
                      <a:pt x="68" y="106"/>
                    </a:lnTo>
                    <a:lnTo>
                      <a:pt x="68" y="104"/>
                    </a:lnTo>
                    <a:lnTo>
                      <a:pt x="66" y="108"/>
                    </a:lnTo>
                    <a:lnTo>
                      <a:pt x="62" y="108"/>
                    </a:lnTo>
                    <a:lnTo>
                      <a:pt x="58" y="112"/>
                    </a:lnTo>
                    <a:lnTo>
                      <a:pt x="56" y="108"/>
                    </a:lnTo>
                    <a:lnTo>
                      <a:pt x="56" y="106"/>
                    </a:lnTo>
                    <a:lnTo>
                      <a:pt x="60" y="102"/>
                    </a:lnTo>
                    <a:lnTo>
                      <a:pt x="58" y="102"/>
                    </a:lnTo>
                    <a:lnTo>
                      <a:pt x="58" y="92"/>
                    </a:lnTo>
                    <a:lnTo>
                      <a:pt x="62" y="90"/>
                    </a:lnTo>
                    <a:lnTo>
                      <a:pt x="64" y="88"/>
                    </a:lnTo>
                    <a:lnTo>
                      <a:pt x="62" y="88"/>
                    </a:lnTo>
                    <a:lnTo>
                      <a:pt x="60" y="90"/>
                    </a:lnTo>
                    <a:lnTo>
                      <a:pt x="56" y="88"/>
                    </a:lnTo>
                    <a:lnTo>
                      <a:pt x="52" y="100"/>
                    </a:lnTo>
                    <a:lnTo>
                      <a:pt x="50" y="96"/>
                    </a:lnTo>
                    <a:lnTo>
                      <a:pt x="48" y="94"/>
                    </a:lnTo>
                    <a:lnTo>
                      <a:pt x="46" y="100"/>
                    </a:lnTo>
                    <a:lnTo>
                      <a:pt x="50" y="102"/>
                    </a:lnTo>
                    <a:lnTo>
                      <a:pt x="48" y="108"/>
                    </a:lnTo>
                    <a:lnTo>
                      <a:pt x="42" y="114"/>
                    </a:lnTo>
                    <a:lnTo>
                      <a:pt x="40" y="114"/>
                    </a:lnTo>
                    <a:lnTo>
                      <a:pt x="38" y="108"/>
                    </a:lnTo>
                    <a:lnTo>
                      <a:pt x="38" y="104"/>
                    </a:lnTo>
                    <a:lnTo>
                      <a:pt x="34" y="106"/>
                    </a:lnTo>
                    <a:lnTo>
                      <a:pt x="32" y="106"/>
                    </a:lnTo>
                    <a:lnTo>
                      <a:pt x="32" y="114"/>
                    </a:lnTo>
                    <a:lnTo>
                      <a:pt x="28" y="114"/>
                    </a:lnTo>
                    <a:lnTo>
                      <a:pt x="22" y="110"/>
                    </a:lnTo>
                    <a:lnTo>
                      <a:pt x="24" y="106"/>
                    </a:lnTo>
                    <a:lnTo>
                      <a:pt x="22" y="104"/>
                    </a:lnTo>
                    <a:lnTo>
                      <a:pt x="22" y="100"/>
                    </a:lnTo>
                    <a:lnTo>
                      <a:pt x="18" y="102"/>
                    </a:lnTo>
                    <a:lnTo>
                      <a:pt x="16" y="106"/>
                    </a:lnTo>
                    <a:lnTo>
                      <a:pt x="8" y="104"/>
                    </a:lnTo>
                    <a:lnTo>
                      <a:pt x="4" y="102"/>
                    </a:lnTo>
                    <a:lnTo>
                      <a:pt x="0" y="98"/>
                    </a:lnTo>
                    <a:lnTo>
                      <a:pt x="4" y="88"/>
                    </a:lnTo>
                    <a:lnTo>
                      <a:pt x="6" y="84"/>
                    </a:lnTo>
                    <a:lnTo>
                      <a:pt x="24" y="84"/>
                    </a:lnTo>
                    <a:lnTo>
                      <a:pt x="26" y="84"/>
                    </a:lnTo>
                    <a:lnTo>
                      <a:pt x="30" y="80"/>
                    </a:lnTo>
                    <a:lnTo>
                      <a:pt x="36" y="76"/>
                    </a:lnTo>
                    <a:lnTo>
                      <a:pt x="38" y="70"/>
                    </a:lnTo>
                    <a:lnTo>
                      <a:pt x="34" y="74"/>
                    </a:lnTo>
                    <a:lnTo>
                      <a:pt x="28" y="76"/>
                    </a:lnTo>
                    <a:lnTo>
                      <a:pt x="24" y="78"/>
                    </a:lnTo>
                    <a:lnTo>
                      <a:pt x="18" y="82"/>
                    </a:lnTo>
                    <a:lnTo>
                      <a:pt x="6" y="80"/>
                    </a:lnTo>
                    <a:lnTo>
                      <a:pt x="6" y="74"/>
                    </a:lnTo>
                    <a:lnTo>
                      <a:pt x="10" y="66"/>
                    </a:lnTo>
                    <a:lnTo>
                      <a:pt x="22" y="66"/>
                    </a:lnTo>
                    <a:lnTo>
                      <a:pt x="28" y="62"/>
                    </a:lnTo>
                    <a:lnTo>
                      <a:pt x="40" y="62"/>
                    </a:lnTo>
                    <a:lnTo>
                      <a:pt x="44" y="58"/>
                    </a:lnTo>
                    <a:lnTo>
                      <a:pt x="16" y="64"/>
                    </a:lnTo>
                    <a:lnTo>
                      <a:pt x="14" y="62"/>
                    </a:lnTo>
                    <a:lnTo>
                      <a:pt x="14" y="58"/>
                    </a:lnTo>
                    <a:lnTo>
                      <a:pt x="14" y="54"/>
                    </a:lnTo>
                    <a:lnTo>
                      <a:pt x="18" y="54"/>
                    </a:lnTo>
                    <a:lnTo>
                      <a:pt x="16" y="52"/>
                    </a:lnTo>
                    <a:lnTo>
                      <a:pt x="14" y="48"/>
                    </a:lnTo>
                    <a:lnTo>
                      <a:pt x="18" y="44"/>
                    </a:lnTo>
                    <a:lnTo>
                      <a:pt x="22" y="40"/>
                    </a:lnTo>
                    <a:lnTo>
                      <a:pt x="28" y="42"/>
                    </a:lnTo>
                    <a:lnTo>
                      <a:pt x="32" y="42"/>
                    </a:lnTo>
                    <a:lnTo>
                      <a:pt x="44" y="44"/>
                    </a:lnTo>
                    <a:lnTo>
                      <a:pt x="44" y="42"/>
                    </a:lnTo>
                    <a:lnTo>
                      <a:pt x="42" y="42"/>
                    </a:lnTo>
                    <a:lnTo>
                      <a:pt x="40" y="40"/>
                    </a:lnTo>
                    <a:lnTo>
                      <a:pt x="28" y="38"/>
                    </a:lnTo>
                    <a:lnTo>
                      <a:pt x="26" y="36"/>
                    </a:lnTo>
                    <a:lnTo>
                      <a:pt x="28" y="28"/>
                    </a:lnTo>
                    <a:lnTo>
                      <a:pt x="32" y="24"/>
                    </a:lnTo>
                    <a:lnTo>
                      <a:pt x="38" y="24"/>
                    </a:lnTo>
                    <a:lnTo>
                      <a:pt x="40" y="22"/>
                    </a:lnTo>
                    <a:lnTo>
                      <a:pt x="46" y="22"/>
                    </a:lnTo>
                    <a:lnTo>
                      <a:pt x="50" y="22"/>
                    </a:lnTo>
                    <a:lnTo>
                      <a:pt x="52" y="26"/>
                    </a:lnTo>
                    <a:lnTo>
                      <a:pt x="52" y="32"/>
                    </a:lnTo>
                    <a:lnTo>
                      <a:pt x="52" y="34"/>
                    </a:lnTo>
                    <a:lnTo>
                      <a:pt x="52" y="40"/>
                    </a:lnTo>
                    <a:lnTo>
                      <a:pt x="60" y="40"/>
                    </a:lnTo>
                    <a:lnTo>
                      <a:pt x="64" y="38"/>
                    </a:lnTo>
                    <a:lnTo>
                      <a:pt x="70" y="36"/>
                    </a:lnTo>
                    <a:lnTo>
                      <a:pt x="72" y="40"/>
                    </a:lnTo>
                    <a:lnTo>
                      <a:pt x="78" y="42"/>
                    </a:lnTo>
                    <a:lnTo>
                      <a:pt x="80" y="48"/>
                    </a:lnTo>
                    <a:lnTo>
                      <a:pt x="82" y="54"/>
                    </a:lnTo>
                    <a:lnTo>
                      <a:pt x="86" y="54"/>
                    </a:lnTo>
                    <a:lnTo>
                      <a:pt x="88" y="58"/>
                    </a:lnTo>
                    <a:lnTo>
                      <a:pt x="82" y="60"/>
                    </a:lnTo>
                    <a:lnTo>
                      <a:pt x="82" y="64"/>
                    </a:lnTo>
                    <a:lnTo>
                      <a:pt x="86" y="64"/>
                    </a:lnTo>
                    <a:lnTo>
                      <a:pt x="92" y="62"/>
                    </a:lnTo>
                    <a:lnTo>
                      <a:pt x="92" y="64"/>
                    </a:lnTo>
                    <a:lnTo>
                      <a:pt x="94" y="66"/>
                    </a:lnTo>
                    <a:lnTo>
                      <a:pt x="94" y="68"/>
                    </a:lnTo>
                    <a:lnTo>
                      <a:pt x="92" y="70"/>
                    </a:lnTo>
                    <a:lnTo>
                      <a:pt x="94" y="70"/>
                    </a:lnTo>
                    <a:lnTo>
                      <a:pt x="94" y="74"/>
                    </a:lnTo>
                    <a:lnTo>
                      <a:pt x="94" y="78"/>
                    </a:lnTo>
                    <a:lnTo>
                      <a:pt x="96" y="82"/>
                    </a:lnTo>
                    <a:lnTo>
                      <a:pt x="98" y="82"/>
                    </a:lnTo>
                    <a:lnTo>
                      <a:pt x="100" y="82"/>
                    </a:lnTo>
                    <a:lnTo>
                      <a:pt x="102" y="80"/>
                    </a:lnTo>
                    <a:lnTo>
                      <a:pt x="104" y="80"/>
                    </a:lnTo>
                    <a:lnTo>
                      <a:pt x="108" y="78"/>
                    </a:lnTo>
                    <a:lnTo>
                      <a:pt x="110" y="82"/>
                    </a:lnTo>
                    <a:lnTo>
                      <a:pt x="114" y="80"/>
                    </a:lnTo>
                    <a:lnTo>
                      <a:pt x="128" y="82"/>
                    </a:lnTo>
                    <a:lnTo>
                      <a:pt x="132" y="82"/>
                    </a:lnTo>
                    <a:lnTo>
                      <a:pt x="132" y="72"/>
                    </a:lnTo>
                    <a:lnTo>
                      <a:pt x="126" y="64"/>
                    </a:lnTo>
                    <a:lnTo>
                      <a:pt x="124" y="64"/>
                    </a:lnTo>
                    <a:lnTo>
                      <a:pt x="122" y="62"/>
                    </a:lnTo>
                    <a:lnTo>
                      <a:pt x="120" y="60"/>
                    </a:lnTo>
                    <a:lnTo>
                      <a:pt x="118" y="62"/>
                    </a:lnTo>
                    <a:lnTo>
                      <a:pt x="116" y="60"/>
                    </a:lnTo>
                    <a:lnTo>
                      <a:pt x="124" y="56"/>
                    </a:lnTo>
                    <a:lnTo>
                      <a:pt x="124" y="52"/>
                    </a:lnTo>
                    <a:lnTo>
                      <a:pt x="126" y="52"/>
                    </a:lnTo>
                    <a:lnTo>
                      <a:pt x="126" y="44"/>
                    </a:lnTo>
                    <a:lnTo>
                      <a:pt x="124" y="42"/>
                    </a:lnTo>
                    <a:lnTo>
                      <a:pt x="120" y="40"/>
                    </a:lnTo>
                    <a:lnTo>
                      <a:pt x="120" y="38"/>
                    </a:lnTo>
                    <a:lnTo>
                      <a:pt x="116" y="38"/>
                    </a:lnTo>
                    <a:lnTo>
                      <a:pt x="110" y="32"/>
                    </a:lnTo>
                    <a:lnTo>
                      <a:pt x="110" y="28"/>
                    </a:lnTo>
                    <a:lnTo>
                      <a:pt x="108" y="26"/>
                    </a:lnTo>
                    <a:lnTo>
                      <a:pt x="114" y="24"/>
                    </a:lnTo>
                    <a:lnTo>
                      <a:pt x="114" y="22"/>
                    </a:lnTo>
                    <a:lnTo>
                      <a:pt x="116" y="22"/>
                    </a:lnTo>
                    <a:close/>
                  </a:path>
                </a:pathLst>
              </a:custGeom>
              <a:solidFill>
                <a:schemeClr val="tx2"/>
              </a:solidFill>
              <a:ln w="3175">
                <a:solidFill>
                  <a:schemeClr val="bg1"/>
                </a:solidFill>
                <a:round/>
                <a:headEnd/>
                <a:tailEnd/>
              </a:ln>
            </p:spPr>
            <p:txBody>
              <a:bodyPr/>
              <a:lstStyle/>
              <a:p>
                <a:endParaRPr lang="fr-FR" dirty="0"/>
              </a:p>
            </p:txBody>
          </p:sp>
          <p:sp>
            <p:nvSpPr>
              <p:cNvPr id="5861" name="Freeform 919"/>
              <p:cNvSpPr>
                <a:spLocks/>
              </p:cNvSpPr>
              <p:nvPr/>
            </p:nvSpPr>
            <p:spPr bwMode="auto">
              <a:xfrm>
                <a:off x="1020" y="861"/>
                <a:ext cx="184" cy="145"/>
              </a:xfrm>
              <a:custGeom>
                <a:avLst/>
                <a:gdLst>
                  <a:gd name="T0" fmla="*/ 120 w 184"/>
                  <a:gd name="T1" fmla="*/ 16 h 145"/>
                  <a:gd name="T2" fmla="*/ 134 w 184"/>
                  <a:gd name="T3" fmla="*/ 0 h 145"/>
                  <a:gd name="T4" fmla="*/ 136 w 184"/>
                  <a:gd name="T5" fmla="*/ 16 h 145"/>
                  <a:gd name="T6" fmla="*/ 138 w 184"/>
                  <a:gd name="T7" fmla="*/ 28 h 145"/>
                  <a:gd name="T8" fmla="*/ 144 w 184"/>
                  <a:gd name="T9" fmla="*/ 38 h 145"/>
                  <a:gd name="T10" fmla="*/ 138 w 184"/>
                  <a:gd name="T11" fmla="*/ 48 h 145"/>
                  <a:gd name="T12" fmla="*/ 150 w 184"/>
                  <a:gd name="T13" fmla="*/ 58 h 145"/>
                  <a:gd name="T14" fmla="*/ 148 w 184"/>
                  <a:gd name="T15" fmla="*/ 60 h 145"/>
                  <a:gd name="T16" fmla="*/ 164 w 184"/>
                  <a:gd name="T17" fmla="*/ 66 h 145"/>
                  <a:gd name="T18" fmla="*/ 166 w 184"/>
                  <a:gd name="T19" fmla="*/ 50 h 145"/>
                  <a:gd name="T20" fmla="*/ 184 w 184"/>
                  <a:gd name="T21" fmla="*/ 70 h 145"/>
                  <a:gd name="T22" fmla="*/ 174 w 184"/>
                  <a:gd name="T23" fmla="*/ 110 h 145"/>
                  <a:gd name="T24" fmla="*/ 158 w 184"/>
                  <a:gd name="T25" fmla="*/ 118 h 145"/>
                  <a:gd name="T26" fmla="*/ 144 w 184"/>
                  <a:gd name="T27" fmla="*/ 116 h 145"/>
                  <a:gd name="T28" fmla="*/ 134 w 184"/>
                  <a:gd name="T29" fmla="*/ 108 h 145"/>
                  <a:gd name="T30" fmla="*/ 130 w 184"/>
                  <a:gd name="T31" fmla="*/ 114 h 145"/>
                  <a:gd name="T32" fmla="*/ 114 w 184"/>
                  <a:gd name="T33" fmla="*/ 120 h 145"/>
                  <a:gd name="T34" fmla="*/ 104 w 184"/>
                  <a:gd name="T35" fmla="*/ 132 h 145"/>
                  <a:gd name="T36" fmla="*/ 96 w 184"/>
                  <a:gd name="T37" fmla="*/ 138 h 145"/>
                  <a:gd name="T38" fmla="*/ 64 w 184"/>
                  <a:gd name="T39" fmla="*/ 143 h 145"/>
                  <a:gd name="T40" fmla="*/ 50 w 184"/>
                  <a:gd name="T41" fmla="*/ 128 h 145"/>
                  <a:gd name="T42" fmla="*/ 62 w 184"/>
                  <a:gd name="T43" fmla="*/ 120 h 145"/>
                  <a:gd name="T44" fmla="*/ 70 w 184"/>
                  <a:gd name="T45" fmla="*/ 114 h 145"/>
                  <a:gd name="T46" fmla="*/ 92 w 184"/>
                  <a:gd name="T47" fmla="*/ 110 h 145"/>
                  <a:gd name="T48" fmla="*/ 100 w 184"/>
                  <a:gd name="T49" fmla="*/ 98 h 145"/>
                  <a:gd name="T50" fmla="*/ 90 w 184"/>
                  <a:gd name="T51" fmla="*/ 102 h 145"/>
                  <a:gd name="T52" fmla="*/ 76 w 184"/>
                  <a:gd name="T53" fmla="*/ 102 h 145"/>
                  <a:gd name="T54" fmla="*/ 72 w 184"/>
                  <a:gd name="T55" fmla="*/ 106 h 145"/>
                  <a:gd name="T56" fmla="*/ 62 w 184"/>
                  <a:gd name="T57" fmla="*/ 108 h 145"/>
                  <a:gd name="T58" fmla="*/ 60 w 184"/>
                  <a:gd name="T59" fmla="*/ 102 h 145"/>
                  <a:gd name="T60" fmla="*/ 64 w 184"/>
                  <a:gd name="T61" fmla="*/ 88 h 145"/>
                  <a:gd name="T62" fmla="*/ 52 w 184"/>
                  <a:gd name="T63" fmla="*/ 100 h 145"/>
                  <a:gd name="T64" fmla="*/ 50 w 184"/>
                  <a:gd name="T65" fmla="*/ 102 h 145"/>
                  <a:gd name="T66" fmla="*/ 38 w 184"/>
                  <a:gd name="T67" fmla="*/ 108 h 145"/>
                  <a:gd name="T68" fmla="*/ 32 w 184"/>
                  <a:gd name="T69" fmla="*/ 114 h 145"/>
                  <a:gd name="T70" fmla="*/ 22 w 184"/>
                  <a:gd name="T71" fmla="*/ 104 h 145"/>
                  <a:gd name="T72" fmla="*/ 8 w 184"/>
                  <a:gd name="T73" fmla="*/ 104 h 145"/>
                  <a:gd name="T74" fmla="*/ 6 w 184"/>
                  <a:gd name="T75" fmla="*/ 84 h 145"/>
                  <a:gd name="T76" fmla="*/ 36 w 184"/>
                  <a:gd name="T77" fmla="*/ 76 h 145"/>
                  <a:gd name="T78" fmla="*/ 24 w 184"/>
                  <a:gd name="T79" fmla="*/ 78 h 145"/>
                  <a:gd name="T80" fmla="*/ 10 w 184"/>
                  <a:gd name="T81" fmla="*/ 66 h 145"/>
                  <a:gd name="T82" fmla="*/ 44 w 184"/>
                  <a:gd name="T83" fmla="*/ 58 h 145"/>
                  <a:gd name="T84" fmla="*/ 14 w 184"/>
                  <a:gd name="T85" fmla="*/ 54 h 145"/>
                  <a:gd name="T86" fmla="*/ 18 w 184"/>
                  <a:gd name="T87" fmla="*/ 44 h 145"/>
                  <a:gd name="T88" fmla="*/ 44 w 184"/>
                  <a:gd name="T89" fmla="*/ 44 h 145"/>
                  <a:gd name="T90" fmla="*/ 28 w 184"/>
                  <a:gd name="T91" fmla="*/ 38 h 145"/>
                  <a:gd name="T92" fmla="*/ 38 w 184"/>
                  <a:gd name="T93" fmla="*/ 24 h 145"/>
                  <a:gd name="T94" fmla="*/ 52 w 184"/>
                  <a:gd name="T95" fmla="*/ 26 h 145"/>
                  <a:gd name="T96" fmla="*/ 60 w 184"/>
                  <a:gd name="T97" fmla="*/ 40 h 145"/>
                  <a:gd name="T98" fmla="*/ 78 w 184"/>
                  <a:gd name="T99" fmla="*/ 42 h 145"/>
                  <a:gd name="T100" fmla="*/ 88 w 184"/>
                  <a:gd name="T101" fmla="*/ 58 h 145"/>
                  <a:gd name="T102" fmla="*/ 92 w 184"/>
                  <a:gd name="T103" fmla="*/ 62 h 145"/>
                  <a:gd name="T104" fmla="*/ 92 w 184"/>
                  <a:gd name="T105" fmla="*/ 70 h 145"/>
                  <a:gd name="T106" fmla="*/ 96 w 184"/>
                  <a:gd name="T107" fmla="*/ 82 h 145"/>
                  <a:gd name="T108" fmla="*/ 104 w 184"/>
                  <a:gd name="T109" fmla="*/ 80 h 145"/>
                  <a:gd name="T110" fmla="*/ 128 w 184"/>
                  <a:gd name="T111" fmla="*/ 82 h 145"/>
                  <a:gd name="T112" fmla="*/ 124 w 184"/>
                  <a:gd name="T113" fmla="*/ 64 h 145"/>
                  <a:gd name="T114" fmla="*/ 116 w 184"/>
                  <a:gd name="T115" fmla="*/ 60 h 145"/>
                  <a:gd name="T116" fmla="*/ 126 w 184"/>
                  <a:gd name="T117" fmla="*/ 44 h 145"/>
                  <a:gd name="T118" fmla="*/ 116 w 184"/>
                  <a:gd name="T119" fmla="*/ 38 h 145"/>
                  <a:gd name="T120" fmla="*/ 114 w 184"/>
                  <a:gd name="T121" fmla="*/ 24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145"/>
                  <a:gd name="T185" fmla="*/ 184 w 184"/>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145">
                    <a:moveTo>
                      <a:pt x="116" y="22"/>
                    </a:moveTo>
                    <a:lnTo>
                      <a:pt x="118" y="22"/>
                    </a:lnTo>
                    <a:lnTo>
                      <a:pt x="120" y="20"/>
                    </a:lnTo>
                    <a:lnTo>
                      <a:pt x="120" y="16"/>
                    </a:lnTo>
                    <a:lnTo>
                      <a:pt x="126" y="2"/>
                    </a:lnTo>
                    <a:lnTo>
                      <a:pt x="128" y="0"/>
                    </a:lnTo>
                    <a:lnTo>
                      <a:pt x="132" y="2"/>
                    </a:lnTo>
                    <a:lnTo>
                      <a:pt x="134" y="0"/>
                    </a:lnTo>
                    <a:lnTo>
                      <a:pt x="138" y="8"/>
                    </a:lnTo>
                    <a:lnTo>
                      <a:pt x="138" y="10"/>
                    </a:lnTo>
                    <a:lnTo>
                      <a:pt x="134" y="14"/>
                    </a:lnTo>
                    <a:lnTo>
                      <a:pt x="136" y="16"/>
                    </a:lnTo>
                    <a:lnTo>
                      <a:pt x="138" y="18"/>
                    </a:lnTo>
                    <a:lnTo>
                      <a:pt x="136" y="20"/>
                    </a:lnTo>
                    <a:lnTo>
                      <a:pt x="138" y="26"/>
                    </a:lnTo>
                    <a:lnTo>
                      <a:pt x="138" y="28"/>
                    </a:lnTo>
                    <a:lnTo>
                      <a:pt x="140" y="28"/>
                    </a:lnTo>
                    <a:lnTo>
                      <a:pt x="144" y="32"/>
                    </a:lnTo>
                    <a:lnTo>
                      <a:pt x="144" y="36"/>
                    </a:lnTo>
                    <a:lnTo>
                      <a:pt x="144" y="38"/>
                    </a:lnTo>
                    <a:lnTo>
                      <a:pt x="144" y="40"/>
                    </a:lnTo>
                    <a:lnTo>
                      <a:pt x="142" y="42"/>
                    </a:lnTo>
                    <a:lnTo>
                      <a:pt x="140" y="46"/>
                    </a:lnTo>
                    <a:lnTo>
                      <a:pt x="138" y="48"/>
                    </a:lnTo>
                    <a:lnTo>
                      <a:pt x="140" y="50"/>
                    </a:lnTo>
                    <a:lnTo>
                      <a:pt x="146" y="48"/>
                    </a:lnTo>
                    <a:lnTo>
                      <a:pt x="152" y="54"/>
                    </a:lnTo>
                    <a:lnTo>
                      <a:pt x="150" y="58"/>
                    </a:lnTo>
                    <a:lnTo>
                      <a:pt x="148" y="58"/>
                    </a:lnTo>
                    <a:lnTo>
                      <a:pt x="146" y="64"/>
                    </a:lnTo>
                    <a:lnTo>
                      <a:pt x="146" y="66"/>
                    </a:lnTo>
                    <a:lnTo>
                      <a:pt x="148" y="60"/>
                    </a:lnTo>
                    <a:lnTo>
                      <a:pt x="154" y="58"/>
                    </a:lnTo>
                    <a:lnTo>
                      <a:pt x="158" y="60"/>
                    </a:lnTo>
                    <a:lnTo>
                      <a:pt x="162" y="72"/>
                    </a:lnTo>
                    <a:lnTo>
                      <a:pt x="164" y="66"/>
                    </a:lnTo>
                    <a:lnTo>
                      <a:pt x="166" y="66"/>
                    </a:lnTo>
                    <a:lnTo>
                      <a:pt x="164" y="64"/>
                    </a:lnTo>
                    <a:lnTo>
                      <a:pt x="164" y="56"/>
                    </a:lnTo>
                    <a:lnTo>
                      <a:pt x="166" y="50"/>
                    </a:lnTo>
                    <a:lnTo>
                      <a:pt x="174" y="52"/>
                    </a:lnTo>
                    <a:lnTo>
                      <a:pt x="180" y="58"/>
                    </a:lnTo>
                    <a:lnTo>
                      <a:pt x="184" y="66"/>
                    </a:lnTo>
                    <a:lnTo>
                      <a:pt x="184" y="70"/>
                    </a:lnTo>
                    <a:lnTo>
                      <a:pt x="184" y="72"/>
                    </a:lnTo>
                    <a:lnTo>
                      <a:pt x="184" y="80"/>
                    </a:lnTo>
                    <a:lnTo>
                      <a:pt x="180" y="84"/>
                    </a:lnTo>
                    <a:lnTo>
                      <a:pt x="174" y="110"/>
                    </a:lnTo>
                    <a:lnTo>
                      <a:pt x="170" y="110"/>
                    </a:lnTo>
                    <a:lnTo>
                      <a:pt x="168" y="112"/>
                    </a:lnTo>
                    <a:lnTo>
                      <a:pt x="164" y="116"/>
                    </a:lnTo>
                    <a:lnTo>
                      <a:pt x="158" y="118"/>
                    </a:lnTo>
                    <a:lnTo>
                      <a:pt x="154" y="116"/>
                    </a:lnTo>
                    <a:lnTo>
                      <a:pt x="150" y="112"/>
                    </a:lnTo>
                    <a:lnTo>
                      <a:pt x="150" y="108"/>
                    </a:lnTo>
                    <a:lnTo>
                      <a:pt x="144" y="116"/>
                    </a:lnTo>
                    <a:lnTo>
                      <a:pt x="140" y="116"/>
                    </a:lnTo>
                    <a:lnTo>
                      <a:pt x="134" y="114"/>
                    </a:lnTo>
                    <a:lnTo>
                      <a:pt x="138" y="112"/>
                    </a:lnTo>
                    <a:lnTo>
                      <a:pt x="134" y="108"/>
                    </a:lnTo>
                    <a:lnTo>
                      <a:pt x="134" y="106"/>
                    </a:lnTo>
                    <a:lnTo>
                      <a:pt x="132" y="108"/>
                    </a:lnTo>
                    <a:lnTo>
                      <a:pt x="132" y="110"/>
                    </a:lnTo>
                    <a:lnTo>
                      <a:pt x="130" y="114"/>
                    </a:lnTo>
                    <a:lnTo>
                      <a:pt x="126" y="114"/>
                    </a:lnTo>
                    <a:lnTo>
                      <a:pt x="124" y="118"/>
                    </a:lnTo>
                    <a:lnTo>
                      <a:pt x="116" y="120"/>
                    </a:lnTo>
                    <a:lnTo>
                      <a:pt x="114" y="120"/>
                    </a:lnTo>
                    <a:lnTo>
                      <a:pt x="106" y="124"/>
                    </a:lnTo>
                    <a:lnTo>
                      <a:pt x="106" y="128"/>
                    </a:lnTo>
                    <a:lnTo>
                      <a:pt x="106" y="130"/>
                    </a:lnTo>
                    <a:lnTo>
                      <a:pt x="104" y="132"/>
                    </a:lnTo>
                    <a:lnTo>
                      <a:pt x="102" y="132"/>
                    </a:lnTo>
                    <a:lnTo>
                      <a:pt x="98" y="136"/>
                    </a:lnTo>
                    <a:lnTo>
                      <a:pt x="96" y="136"/>
                    </a:lnTo>
                    <a:lnTo>
                      <a:pt x="96" y="138"/>
                    </a:lnTo>
                    <a:lnTo>
                      <a:pt x="92" y="138"/>
                    </a:lnTo>
                    <a:lnTo>
                      <a:pt x="90" y="139"/>
                    </a:lnTo>
                    <a:lnTo>
                      <a:pt x="76" y="145"/>
                    </a:lnTo>
                    <a:lnTo>
                      <a:pt x="64" y="143"/>
                    </a:lnTo>
                    <a:lnTo>
                      <a:pt x="50" y="136"/>
                    </a:lnTo>
                    <a:lnTo>
                      <a:pt x="48" y="132"/>
                    </a:lnTo>
                    <a:lnTo>
                      <a:pt x="48" y="130"/>
                    </a:lnTo>
                    <a:lnTo>
                      <a:pt x="50" y="128"/>
                    </a:lnTo>
                    <a:lnTo>
                      <a:pt x="52" y="124"/>
                    </a:lnTo>
                    <a:lnTo>
                      <a:pt x="54" y="124"/>
                    </a:lnTo>
                    <a:lnTo>
                      <a:pt x="58" y="122"/>
                    </a:lnTo>
                    <a:lnTo>
                      <a:pt x="62" y="120"/>
                    </a:lnTo>
                    <a:lnTo>
                      <a:pt x="64" y="122"/>
                    </a:lnTo>
                    <a:lnTo>
                      <a:pt x="66" y="120"/>
                    </a:lnTo>
                    <a:lnTo>
                      <a:pt x="66" y="118"/>
                    </a:lnTo>
                    <a:lnTo>
                      <a:pt x="70" y="114"/>
                    </a:lnTo>
                    <a:lnTo>
                      <a:pt x="86" y="112"/>
                    </a:lnTo>
                    <a:lnTo>
                      <a:pt x="88" y="114"/>
                    </a:lnTo>
                    <a:lnTo>
                      <a:pt x="90" y="114"/>
                    </a:lnTo>
                    <a:lnTo>
                      <a:pt x="92" y="110"/>
                    </a:lnTo>
                    <a:lnTo>
                      <a:pt x="94" y="108"/>
                    </a:lnTo>
                    <a:lnTo>
                      <a:pt x="96" y="104"/>
                    </a:lnTo>
                    <a:lnTo>
                      <a:pt x="100" y="102"/>
                    </a:lnTo>
                    <a:lnTo>
                      <a:pt x="100" y="98"/>
                    </a:lnTo>
                    <a:lnTo>
                      <a:pt x="100" y="96"/>
                    </a:lnTo>
                    <a:lnTo>
                      <a:pt x="98" y="96"/>
                    </a:lnTo>
                    <a:lnTo>
                      <a:pt x="94" y="102"/>
                    </a:lnTo>
                    <a:lnTo>
                      <a:pt x="90" y="102"/>
                    </a:lnTo>
                    <a:lnTo>
                      <a:pt x="80" y="104"/>
                    </a:lnTo>
                    <a:lnTo>
                      <a:pt x="80" y="102"/>
                    </a:lnTo>
                    <a:lnTo>
                      <a:pt x="80" y="98"/>
                    </a:lnTo>
                    <a:lnTo>
                      <a:pt x="76" y="102"/>
                    </a:lnTo>
                    <a:lnTo>
                      <a:pt x="76" y="98"/>
                    </a:lnTo>
                    <a:lnTo>
                      <a:pt x="74" y="98"/>
                    </a:lnTo>
                    <a:lnTo>
                      <a:pt x="74" y="102"/>
                    </a:lnTo>
                    <a:lnTo>
                      <a:pt x="72" y="106"/>
                    </a:lnTo>
                    <a:lnTo>
                      <a:pt x="68" y="106"/>
                    </a:lnTo>
                    <a:lnTo>
                      <a:pt x="68" y="104"/>
                    </a:lnTo>
                    <a:lnTo>
                      <a:pt x="66" y="108"/>
                    </a:lnTo>
                    <a:lnTo>
                      <a:pt x="62" y="108"/>
                    </a:lnTo>
                    <a:lnTo>
                      <a:pt x="58" y="112"/>
                    </a:lnTo>
                    <a:lnTo>
                      <a:pt x="56" y="108"/>
                    </a:lnTo>
                    <a:lnTo>
                      <a:pt x="56" y="106"/>
                    </a:lnTo>
                    <a:lnTo>
                      <a:pt x="60" y="102"/>
                    </a:lnTo>
                    <a:lnTo>
                      <a:pt x="58" y="102"/>
                    </a:lnTo>
                    <a:lnTo>
                      <a:pt x="58" y="92"/>
                    </a:lnTo>
                    <a:lnTo>
                      <a:pt x="62" y="90"/>
                    </a:lnTo>
                    <a:lnTo>
                      <a:pt x="64" y="88"/>
                    </a:lnTo>
                    <a:lnTo>
                      <a:pt x="62" y="88"/>
                    </a:lnTo>
                    <a:lnTo>
                      <a:pt x="60" y="90"/>
                    </a:lnTo>
                    <a:lnTo>
                      <a:pt x="56" y="88"/>
                    </a:lnTo>
                    <a:lnTo>
                      <a:pt x="52" y="100"/>
                    </a:lnTo>
                    <a:lnTo>
                      <a:pt x="50" y="96"/>
                    </a:lnTo>
                    <a:lnTo>
                      <a:pt x="48" y="94"/>
                    </a:lnTo>
                    <a:lnTo>
                      <a:pt x="46" y="100"/>
                    </a:lnTo>
                    <a:lnTo>
                      <a:pt x="50" y="102"/>
                    </a:lnTo>
                    <a:lnTo>
                      <a:pt x="48" y="108"/>
                    </a:lnTo>
                    <a:lnTo>
                      <a:pt x="42" y="114"/>
                    </a:lnTo>
                    <a:lnTo>
                      <a:pt x="40" y="114"/>
                    </a:lnTo>
                    <a:lnTo>
                      <a:pt x="38" y="108"/>
                    </a:lnTo>
                    <a:lnTo>
                      <a:pt x="38" y="104"/>
                    </a:lnTo>
                    <a:lnTo>
                      <a:pt x="34" y="106"/>
                    </a:lnTo>
                    <a:lnTo>
                      <a:pt x="32" y="106"/>
                    </a:lnTo>
                    <a:lnTo>
                      <a:pt x="32" y="114"/>
                    </a:lnTo>
                    <a:lnTo>
                      <a:pt x="28" y="114"/>
                    </a:lnTo>
                    <a:lnTo>
                      <a:pt x="22" y="110"/>
                    </a:lnTo>
                    <a:lnTo>
                      <a:pt x="24" y="106"/>
                    </a:lnTo>
                    <a:lnTo>
                      <a:pt x="22" y="104"/>
                    </a:lnTo>
                    <a:lnTo>
                      <a:pt x="22" y="100"/>
                    </a:lnTo>
                    <a:lnTo>
                      <a:pt x="18" y="102"/>
                    </a:lnTo>
                    <a:lnTo>
                      <a:pt x="16" y="106"/>
                    </a:lnTo>
                    <a:lnTo>
                      <a:pt x="8" y="104"/>
                    </a:lnTo>
                    <a:lnTo>
                      <a:pt x="4" y="102"/>
                    </a:lnTo>
                    <a:lnTo>
                      <a:pt x="0" y="98"/>
                    </a:lnTo>
                    <a:lnTo>
                      <a:pt x="4" y="88"/>
                    </a:lnTo>
                    <a:lnTo>
                      <a:pt x="6" y="84"/>
                    </a:lnTo>
                    <a:lnTo>
                      <a:pt x="24" y="84"/>
                    </a:lnTo>
                    <a:lnTo>
                      <a:pt x="26" y="84"/>
                    </a:lnTo>
                    <a:lnTo>
                      <a:pt x="30" y="80"/>
                    </a:lnTo>
                    <a:lnTo>
                      <a:pt x="36" y="76"/>
                    </a:lnTo>
                    <a:lnTo>
                      <a:pt x="38" y="70"/>
                    </a:lnTo>
                    <a:lnTo>
                      <a:pt x="34" y="74"/>
                    </a:lnTo>
                    <a:lnTo>
                      <a:pt x="28" y="76"/>
                    </a:lnTo>
                    <a:lnTo>
                      <a:pt x="24" y="78"/>
                    </a:lnTo>
                    <a:lnTo>
                      <a:pt x="18" y="82"/>
                    </a:lnTo>
                    <a:lnTo>
                      <a:pt x="6" y="80"/>
                    </a:lnTo>
                    <a:lnTo>
                      <a:pt x="6" y="74"/>
                    </a:lnTo>
                    <a:lnTo>
                      <a:pt x="10" y="66"/>
                    </a:lnTo>
                    <a:lnTo>
                      <a:pt x="22" y="66"/>
                    </a:lnTo>
                    <a:lnTo>
                      <a:pt x="28" y="62"/>
                    </a:lnTo>
                    <a:lnTo>
                      <a:pt x="40" y="62"/>
                    </a:lnTo>
                    <a:lnTo>
                      <a:pt x="44" y="58"/>
                    </a:lnTo>
                    <a:lnTo>
                      <a:pt x="16" y="64"/>
                    </a:lnTo>
                    <a:lnTo>
                      <a:pt x="14" y="62"/>
                    </a:lnTo>
                    <a:lnTo>
                      <a:pt x="14" y="58"/>
                    </a:lnTo>
                    <a:lnTo>
                      <a:pt x="14" y="54"/>
                    </a:lnTo>
                    <a:lnTo>
                      <a:pt x="18" y="54"/>
                    </a:lnTo>
                    <a:lnTo>
                      <a:pt x="16" y="52"/>
                    </a:lnTo>
                    <a:lnTo>
                      <a:pt x="14" y="48"/>
                    </a:lnTo>
                    <a:lnTo>
                      <a:pt x="18" y="44"/>
                    </a:lnTo>
                    <a:lnTo>
                      <a:pt x="22" y="40"/>
                    </a:lnTo>
                    <a:lnTo>
                      <a:pt x="28" y="42"/>
                    </a:lnTo>
                    <a:lnTo>
                      <a:pt x="32" y="42"/>
                    </a:lnTo>
                    <a:lnTo>
                      <a:pt x="44" y="44"/>
                    </a:lnTo>
                    <a:lnTo>
                      <a:pt x="44" y="42"/>
                    </a:lnTo>
                    <a:lnTo>
                      <a:pt x="42" y="42"/>
                    </a:lnTo>
                    <a:lnTo>
                      <a:pt x="40" y="40"/>
                    </a:lnTo>
                    <a:lnTo>
                      <a:pt x="28" y="38"/>
                    </a:lnTo>
                    <a:lnTo>
                      <a:pt x="26" y="36"/>
                    </a:lnTo>
                    <a:lnTo>
                      <a:pt x="28" y="28"/>
                    </a:lnTo>
                    <a:lnTo>
                      <a:pt x="32" y="24"/>
                    </a:lnTo>
                    <a:lnTo>
                      <a:pt x="38" y="24"/>
                    </a:lnTo>
                    <a:lnTo>
                      <a:pt x="40" y="22"/>
                    </a:lnTo>
                    <a:lnTo>
                      <a:pt x="46" y="22"/>
                    </a:lnTo>
                    <a:lnTo>
                      <a:pt x="50" y="22"/>
                    </a:lnTo>
                    <a:lnTo>
                      <a:pt x="52" y="26"/>
                    </a:lnTo>
                    <a:lnTo>
                      <a:pt x="52" y="32"/>
                    </a:lnTo>
                    <a:lnTo>
                      <a:pt x="52" y="34"/>
                    </a:lnTo>
                    <a:lnTo>
                      <a:pt x="52" y="40"/>
                    </a:lnTo>
                    <a:lnTo>
                      <a:pt x="60" y="40"/>
                    </a:lnTo>
                    <a:lnTo>
                      <a:pt x="64" y="38"/>
                    </a:lnTo>
                    <a:lnTo>
                      <a:pt x="70" y="36"/>
                    </a:lnTo>
                    <a:lnTo>
                      <a:pt x="72" y="40"/>
                    </a:lnTo>
                    <a:lnTo>
                      <a:pt x="78" y="42"/>
                    </a:lnTo>
                    <a:lnTo>
                      <a:pt x="80" y="48"/>
                    </a:lnTo>
                    <a:lnTo>
                      <a:pt x="82" y="54"/>
                    </a:lnTo>
                    <a:lnTo>
                      <a:pt x="86" y="54"/>
                    </a:lnTo>
                    <a:lnTo>
                      <a:pt x="88" y="58"/>
                    </a:lnTo>
                    <a:lnTo>
                      <a:pt x="82" y="60"/>
                    </a:lnTo>
                    <a:lnTo>
                      <a:pt x="82" y="64"/>
                    </a:lnTo>
                    <a:lnTo>
                      <a:pt x="86" y="64"/>
                    </a:lnTo>
                    <a:lnTo>
                      <a:pt x="92" y="62"/>
                    </a:lnTo>
                    <a:lnTo>
                      <a:pt x="92" y="64"/>
                    </a:lnTo>
                    <a:lnTo>
                      <a:pt x="94" y="66"/>
                    </a:lnTo>
                    <a:lnTo>
                      <a:pt x="94" y="68"/>
                    </a:lnTo>
                    <a:lnTo>
                      <a:pt x="92" y="70"/>
                    </a:lnTo>
                    <a:lnTo>
                      <a:pt x="94" y="70"/>
                    </a:lnTo>
                    <a:lnTo>
                      <a:pt x="94" y="74"/>
                    </a:lnTo>
                    <a:lnTo>
                      <a:pt x="94" y="78"/>
                    </a:lnTo>
                    <a:lnTo>
                      <a:pt x="96" y="82"/>
                    </a:lnTo>
                    <a:lnTo>
                      <a:pt x="98" y="82"/>
                    </a:lnTo>
                    <a:lnTo>
                      <a:pt x="100" y="82"/>
                    </a:lnTo>
                    <a:lnTo>
                      <a:pt x="102" y="80"/>
                    </a:lnTo>
                    <a:lnTo>
                      <a:pt x="104" y="80"/>
                    </a:lnTo>
                    <a:lnTo>
                      <a:pt x="108" y="78"/>
                    </a:lnTo>
                    <a:lnTo>
                      <a:pt x="110" y="82"/>
                    </a:lnTo>
                    <a:lnTo>
                      <a:pt x="114" y="80"/>
                    </a:lnTo>
                    <a:lnTo>
                      <a:pt x="128" y="82"/>
                    </a:lnTo>
                    <a:lnTo>
                      <a:pt x="132" y="82"/>
                    </a:lnTo>
                    <a:lnTo>
                      <a:pt x="132" y="72"/>
                    </a:lnTo>
                    <a:lnTo>
                      <a:pt x="126" y="64"/>
                    </a:lnTo>
                    <a:lnTo>
                      <a:pt x="124" y="64"/>
                    </a:lnTo>
                    <a:lnTo>
                      <a:pt x="122" y="62"/>
                    </a:lnTo>
                    <a:lnTo>
                      <a:pt x="120" y="60"/>
                    </a:lnTo>
                    <a:lnTo>
                      <a:pt x="118" y="62"/>
                    </a:lnTo>
                    <a:lnTo>
                      <a:pt x="116" y="60"/>
                    </a:lnTo>
                    <a:lnTo>
                      <a:pt x="124" y="56"/>
                    </a:lnTo>
                    <a:lnTo>
                      <a:pt x="124" y="52"/>
                    </a:lnTo>
                    <a:lnTo>
                      <a:pt x="126" y="52"/>
                    </a:lnTo>
                    <a:lnTo>
                      <a:pt x="126" y="44"/>
                    </a:lnTo>
                    <a:lnTo>
                      <a:pt x="124" y="42"/>
                    </a:lnTo>
                    <a:lnTo>
                      <a:pt x="120" y="40"/>
                    </a:lnTo>
                    <a:lnTo>
                      <a:pt x="120" y="38"/>
                    </a:lnTo>
                    <a:lnTo>
                      <a:pt x="116" y="38"/>
                    </a:lnTo>
                    <a:lnTo>
                      <a:pt x="110" y="32"/>
                    </a:lnTo>
                    <a:lnTo>
                      <a:pt x="110" y="28"/>
                    </a:lnTo>
                    <a:lnTo>
                      <a:pt x="108" y="26"/>
                    </a:lnTo>
                    <a:lnTo>
                      <a:pt x="114" y="24"/>
                    </a:lnTo>
                    <a:lnTo>
                      <a:pt x="114" y="22"/>
                    </a:lnTo>
                  </a:path>
                </a:pathLst>
              </a:custGeom>
              <a:solidFill>
                <a:schemeClr val="tx2"/>
              </a:solidFill>
              <a:ln w="3175">
                <a:solidFill>
                  <a:schemeClr val="bg1"/>
                </a:solidFill>
                <a:round/>
                <a:headEnd/>
                <a:tailEnd/>
              </a:ln>
            </p:spPr>
            <p:txBody>
              <a:bodyPr/>
              <a:lstStyle/>
              <a:p>
                <a:endParaRPr lang="fr-FR" dirty="0"/>
              </a:p>
            </p:txBody>
          </p:sp>
          <p:sp>
            <p:nvSpPr>
              <p:cNvPr id="5862" name="Freeform 920"/>
              <p:cNvSpPr>
                <a:spLocks/>
              </p:cNvSpPr>
              <p:nvPr/>
            </p:nvSpPr>
            <p:spPr bwMode="auto">
              <a:xfrm>
                <a:off x="996" y="907"/>
                <a:ext cx="26" cy="38"/>
              </a:xfrm>
              <a:custGeom>
                <a:avLst/>
                <a:gdLst>
                  <a:gd name="T0" fmla="*/ 20 w 26"/>
                  <a:gd name="T1" fmla="*/ 6 h 38"/>
                  <a:gd name="T2" fmla="*/ 18 w 26"/>
                  <a:gd name="T3" fmla="*/ 8 h 38"/>
                  <a:gd name="T4" fmla="*/ 18 w 26"/>
                  <a:gd name="T5" fmla="*/ 6 h 38"/>
                  <a:gd name="T6" fmla="*/ 18 w 26"/>
                  <a:gd name="T7" fmla="*/ 6 h 38"/>
                  <a:gd name="T8" fmla="*/ 22 w 26"/>
                  <a:gd name="T9" fmla="*/ 2 h 38"/>
                  <a:gd name="T10" fmla="*/ 24 w 26"/>
                  <a:gd name="T11" fmla="*/ 0 h 38"/>
                  <a:gd name="T12" fmla="*/ 26 w 26"/>
                  <a:gd name="T13" fmla="*/ 2 h 38"/>
                  <a:gd name="T14" fmla="*/ 22 w 26"/>
                  <a:gd name="T15" fmla="*/ 18 h 38"/>
                  <a:gd name="T16" fmla="*/ 20 w 26"/>
                  <a:gd name="T17" fmla="*/ 20 h 38"/>
                  <a:gd name="T18" fmla="*/ 16 w 26"/>
                  <a:gd name="T19" fmla="*/ 32 h 38"/>
                  <a:gd name="T20" fmla="*/ 12 w 26"/>
                  <a:gd name="T21" fmla="*/ 38 h 38"/>
                  <a:gd name="T22" fmla="*/ 8 w 26"/>
                  <a:gd name="T23" fmla="*/ 38 h 38"/>
                  <a:gd name="T24" fmla="*/ 6 w 26"/>
                  <a:gd name="T25" fmla="*/ 36 h 38"/>
                  <a:gd name="T26" fmla="*/ 0 w 26"/>
                  <a:gd name="T27" fmla="*/ 32 h 38"/>
                  <a:gd name="T28" fmla="*/ 0 w 26"/>
                  <a:gd name="T29" fmla="*/ 28 h 38"/>
                  <a:gd name="T30" fmla="*/ 0 w 26"/>
                  <a:gd name="T31" fmla="*/ 24 h 38"/>
                  <a:gd name="T32" fmla="*/ 12 w 26"/>
                  <a:gd name="T33" fmla="*/ 10 h 38"/>
                  <a:gd name="T34" fmla="*/ 16 w 26"/>
                  <a:gd name="T35" fmla="*/ 10 h 38"/>
                  <a:gd name="T36" fmla="*/ 16 w 26"/>
                  <a:gd name="T37" fmla="*/ 6 h 38"/>
                  <a:gd name="T38" fmla="*/ 18 w 26"/>
                  <a:gd name="T39" fmla="*/ 6 h 38"/>
                  <a:gd name="T40" fmla="*/ 20 w 26"/>
                  <a:gd name="T41" fmla="*/ 6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8"/>
                  <a:gd name="T65" fmla="*/ 26 w 2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8">
                    <a:moveTo>
                      <a:pt x="20" y="6"/>
                    </a:moveTo>
                    <a:lnTo>
                      <a:pt x="18" y="8"/>
                    </a:lnTo>
                    <a:lnTo>
                      <a:pt x="18" y="6"/>
                    </a:lnTo>
                    <a:lnTo>
                      <a:pt x="22" y="2"/>
                    </a:lnTo>
                    <a:lnTo>
                      <a:pt x="24" y="0"/>
                    </a:lnTo>
                    <a:lnTo>
                      <a:pt x="26" y="2"/>
                    </a:lnTo>
                    <a:lnTo>
                      <a:pt x="22" y="18"/>
                    </a:lnTo>
                    <a:lnTo>
                      <a:pt x="20" y="20"/>
                    </a:lnTo>
                    <a:lnTo>
                      <a:pt x="16" y="32"/>
                    </a:lnTo>
                    <a:lnTo>
                      <a:pt x="12" y="38"/>
                    </a:lnTo>
                    <a:lnTo>
                      <a:pt x="8" y="38"/>
                    </a:lnTo>
                    <a:lnTo>
                      <a:pt x="6" y="36"/>
                    </a:lnTo>
                    <a:lnTo>
                      <a:pt x="0" y="32"/>
                    </a:lnTo>
                    <a:lnTo>
                      <a:pt x="0" y="28"/>
                    </a:lnTo>
                    <a:lnTo>
                      <a:pt x="0" y="24"/>
                    </a:lnTo>
                    <a:lnTo>
                      <a:pt x="12" y="10"/>
                    </a:lnTo>
                    <a:lnTo>
                      <a:pt x="16" y="10"/>
                    </a:lnTo>
                    <a:lnTo>
                      <a:pt x="16" y="6"/>
                    </a:lnTo>
                    <a:lnTo>
                      <a:pt x="18" y="6"/>
                    </a:lnTo>
                    <a:lnTo>
                      <a:pt x="20" y="6"/>
                    </a:lnTo>
                    <a:close/>
                  </a:path>
                </a:pathLst>
              </a:custGeom>
              <a:solidFill>
                <a:schemeClr val="tx2"/>
              </a:solidFill>
              <a:ln w="3175">
                <a:solidFill>
                  <a:schemeClr val="bg1"/>
                </a:solidFill>
                <a:round/>
                <a:headEnd/>
                <a:tailEnd/>
              </a:ln>
            </p:spPr>
            <p:txBody>
              <a:bodyPr/>
              <a:lstStyle/>
              <a:p>
                <a:endParaRPr lang="fr-FR" dirty="0"/>
              </a:p>
            </p:txBody>
          </p:sp>
          <p:sp>
            <p:nvSpPr>
              <p:cNvPr id="5863" name="Freeform 921"/>
              <p:cNvSpPr>
                <a:spLocks/>
              </p:cNvSpPr>
              <p:nvPr/>
            </p:nvSpPr>
            <p:spPr bwMode="auto">
              <a:xfrm>
                <a:off x="996" y="907"/>
                <a:ext cx="26" cy="38"/>
              </a:xfrm>
              <a:custGeom>
                <a:avLst/>
                <a:gdLst>
                  <a:gd name="T0" fmla="*/ 20 w 26"/>
                  <a:gd name="T1" fmla="*/ 6 h 38"/>
                  <a:gd name="T2" fmla="*/ 18 w 26"/>
                  <a:gd name="T3" fmla="*/ 8 h 38"/>
                  <a:gd name="T4" fmla="*/ 18 w 26"/>
                  <a:gd name="T5" fmla="*/ 6 h 38"/>
                  <a:gd name="T6" fmla="*/ 18 w 26"/>
                  <a:gd name="T7" fmla="*/ 6 h 38"/>
                  <a:gd name="T8" fmla="*/ 22 w 26"/>
                  <a:gd name="T9" fmla="*/ 2 h 38"/>
                  <a:gd name="T10" fmla="*/ 24 w 26"/>
                  <a:gd name="T11" fmla="*/ 0 h 38"/>
                  <a:gd name="T12" fmla="*/ 26 w 26"/>
                  <a:gd name="T13" fmla="*/ 2 h 38"/>
                  <a:gd name="T14" fmla="*/ 22 w 26"/>
                  <a:gd name="T15" fmla="*/ 18 h 38"/>
                  <a:gd name="T16" fmla="*/ 20 w 26"/>
                  <a:gd name="T17" fmla="*/ 20 h 38"/>
                  <a:gd name="T18" fmla="*/ 16 w 26"/>
                  <a:gd name="T19" fmla="*/ 32 h 38"/>
                  <a:gd name="T20" fmla="*/ 12 w 26"/>
                  <a:gd name="T21" fmla="*/ 38 h 38"/>
                  <a:gd name="T22" fmla="*/ 8 w 26"/>
                  <a:gd name="T23" fmla="*/ 38 h 38"/>
                  <a:gd name="T24" fmla="*/ 6 w 26"/>
                  <a:gd name="T25" fmla="*/ 36 h 38"/>
                  <a:gd name="T26" fmla="*/ 0 w 26"/>
                  <a:gd name="T27" fmla="*/ 32 h 38"/>
                  <a:gd name="T28" fmla="*/ 0 w 26"/>
                  <a:gd name="T29" fmla="*/ 28 h 38"/>
                  <a:gd name="T30" fmla="*/ 0 w 26"/>
                  <a:gd name="T31" fmla="*/ 24 h 38"/>
                  <a:gd name="T32" fmla="*/ 12 w 26"/>
                  <a:gd name="T33" fmla="*/ 10 h 38"/>
                  <a:gd name="T34" fmla="*/ 16 w 26"/>
                  <a:gd name="T35" fmla="*/ 10 h 38"/>
                  <a:gd name="T36" fmla="*/ 16 w 26"/>
                  <a:gd name="T37" fmla="*/ 6 h 38"/>
                  <a:gd name="T38" fmla="*/ 18 w 26"/>
                  <a:gd name="T39" fmla="*/ 6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38"/>
                  <a:gd name="T62" fmla="*/ 26 w 26"/>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38">
                    <a:moveTo>
                      <a:pt x="20" y="6"/>
                    </a:moveTo>
                    <a:lnTo>
                      <a:pt x="18" y="8"/>
                    </a:lnTo>
                    <a:lnTo>
                      <a:pt x="18" y="6"/>
                    </a:lnTo>
                    <a:lnTo>
                      <a:pt x="22" y="2"/>
                    </a:lnTo>
                    <a:lnTo>
                      <a:pt x="24" y="0"/>
                    </a:lnTo>
                    <a:lnTo>
                      <a:pt x="26" y="2"/>
                    </a:lnTo>
                    <a:lnTo>
                      <a:pt x="22" y="18"/>
                    </a:lnTo>
                    <a:lnTo>
                      <a:pt x="20" y="20"/>
                    </a:lnTo>
                    <a:lnTo>
                      <a:pt x="16" y="32"/>
                    </a:lnTo>
                    <a:lnTo>
                      <a:pt x="12" y="38"/>
                    </a:lnTo>
                    <a:lnTo>
                      <a:pt x="8" y="38"/>
                    </a:lnTo>
                    <a:lnTo>
                      <a:pt x="6" y="36"/>
                    </a:lnTo>
                    <a:lnTo>
                      <a:pt x="0" y="32"/>
                    </a:lnTo>
                    <a:lnTo>
                      <a:pt x="0" y="28"/>
                    </a:lnTo>
                    <a:lnTo>
                      <a:pt x="0" y="24"/>
                    </a:lnTo>
                    <a:lnTo>
                      <a:pt x="12" y="10"/>
                    </a:lnTo>
                    <a:lnTo>
                      <a:pt x="16" y="10"/>
                    </a:lnTo>
                    <a:lnTo>
                      <a:pt x="16" y="6"/>
                    </a:lnTo>
                    <a:lnTo>
                      <a:pt x="18" y="6"/>
                    </a:lnTo>
                  </a:path>
                </a:pathLst>
              </a:custGeom>
              <a:solidFill>
                <a:schemeClr val="tx2"/>
              </a:solidFill>
              <a:ln w="3175">
                <a:solidFill>
                  <a:schemeClr val="bg1"/>
                </a:solidFill>
                <a:round/>
                <a:headEnd/>
                <a:tailEnd/>
              </a:ln>
            </p:spPr>
            <p:txBody>
              <a:bodyPr/>
              <a:lstStyle/>
              <a:p>
                <a:endParaRPr lang="fr-FR" dirty="0"/>
              </a:p>
            </p:txBody>
          </p:sp>
          <p:sp>
            <p:nvSpPr>
              <p:cNvPr id="5864" name="Freeform 922"/>
              <p:cNvSpPr>
                <a:spLocks/>
              </p:cNvSpPr>
              <p:nvPr/>
            </p:nvSpPr>
            <p:spPr bwMode="auto">
              <a:xfrm>
                <a:off x="942" y="815"/>
                <a:ext cx="110" cy="112"/>
              </a:xfrm>
              <a:custGeom>
                <a:avLst/>
                <a:gdLst>
                  <a:gd name="T0" fmla="*/ 46 w 110"/>
                  <a:gd name="T1" fmla="*/ 32 h 112"/>
                  <a:gd name="T2" fmla="*/ 50 w 110"/>
                  <a:gd name="T3" fmla="*/ 26 h 112"/>
                  <a:gd name="T4" fmla="*/ 54 w 110"/>
                  <a:gd name="T5" fmla="*/ 16 h 112"/>
                  <a:gd name="T6" fmla="*/ 64 w 110"/>
                  <a:gd name="T7" fmla="*/ 12 h 112"/>
                  <a:gd name="T8" fmla="*/ 72 w 110"/>
                  <a:gd name="T9" fmla="*/ 12 h 112"/>
                  <a:gd name="T10" fmla="*/ 74 w 110"/>
                  <a:gd name="T11" fmla="*/ 20 h 112"/>
                  <a:gd name="T12" fmla="*/ 76 w 110"/>
                  <a:gd name="T13" fmla="*/ 12 h 112"/>
                  <a:gd name="T14" fmla="*/ 84 w 110"/>
                  <a:gd name="T15" fmla="*/ 16 h 112"/>
                  <a:gd name="T16" fmla="*/ 90 w 110"/>
                  <a:gd name="T17" fmla="*/ 12 h 112"/>
                  <a:gd name="T18" fmla="*/ 86 w 110"/>
                  <a:gd name="T19" fmla="*/ 10 h 112"/>
                  <a:gd name="T20" fmla="*/ 88 w 110"/>
                  <a:gd name="T21" fmla="*/ 0 h 112"/>
                  <a:gd name="T22" fmla="*/ 100 w 110"/>
                  <a:gd name="T23" fmla="*/ 6 h 112"/>
                  <a:gd name="T24" fmla="*/ 108 w 110"/>
                  <a:gd name="T25" fmla="*/ 18 h 112"/>
                  <a:gd name="T26" fmla="*/ 98 w 110"/>
                  <a:gd name="T27" fmla="*/ 24 h 112"/>
                  <a:gd name="T28" fmla="*/ 96 w 110"/>
                  <a:gd name="T29" fmla="*/ 32 h 112"/>
                  <a:gd name="T30" fmla="*/ 102 w 110"/>
                  <a:gd name="T31" fmla="*/ 42 h 112"/>
                  <a:gd name="T32" fmla="*/ 98 w 110"/>
                  <a:gd name="T33" fmla="*/ 46 h 112"/>
                  <a:gd name="T34" fmla="*/ 102 w 110"/>
                  <a:gd name="T35" fmla="*/ 50 h 112"/>
                  <a:gd name="T36" fmla="*/ 96 w 110"/>
                  <a:gd name="T37" fmla="*/ 64 h 112"/>
                  <a:gd name="T38" fmla="*/ 86 w 110"/>
                  <a:gd name="T39" fmla="*/ 70 h 112"/>
                  <a:gd name="T40" fmla="*/ 82 w 110"/>
                  <a:gd name="T41" fmla="*/ 84 h 112"/>
                  <a:gd name="T42" fmla="*/ 76 w 110"/>
                  <a:gd name="T43" fmla="*/ 48 h 112"/>
                  <a:gd name="T44" fmla="*/ 68 w 110"/>
                  <a:gd name="T45" fmla="*/ 50 h 112"/>
                  <a:gd name="T46" fmla="*/ 68 w 110"/>
                  <a:gd name="T47" fmla="*/ 66 h 112"/>
                  <a:gd name="T48" fmla="*/ 60 w 110"/>
                  <a:gd name="T49" fmla="*/ 64 h 112"/>
                  <a:gd name="T50" fmla="*/ 60 w 110"/>
                  <a:gd name="T51" fmla="*/ 70 h 112"/>
                  <a:gd name="T52" fmla="*/ 64 w 110"/>
                  <a:gd name="T53" fmla="*/ 82 h 112"/>
                  <a:gd name="T54" fmla="*/ 58 w 110"/>
                  <a:gd name="T55" fmla="*/ 92 h 112"/>
                  <a:gd name="T56" fmla="*/ 50 w 110"/>
                  <a:gd name="T57" fmla="*/ 80 h 112"/>
                  <a:gd name="T58" fmla="*/ 50 w 110"/>
                  <a:gd name="T59" fmla="*/ 88 h 112"/>
                  <a:gd name="T60" fmla="*/ 44 w 110"/>
                  <a:gd name="T61" fmla="*/ 94 h 112"/>
                  <a:gd name="T62" fmla="*/ 48 w 110"/>
                  <a:gd name="T63" fmla="*/ 102 h 112"/>
                  <a:gd name="T64" fmla="*/ 42 w 110"/>
                  <a:gd name="T65" fmla="*/ 108 h 112"/>
                  <a:gd name="T66" fmla="*/ 36 w 110"/>
                  <a:gd name="T67" fmla="*/ 106 h 112"/>
                  <a:gd name="T68" fmla="*/ 32 w 110"/>
                  <a:gd name="T69" fmla="*/ 94 h 112"/>
                  <a:gd name="T70" fmla="*/ 28 w 110"/>
                  <a:gd name="T71" fmla="*/ 88 h 112"/>
                  <a:gd name="T72" fmla="*/ 22 w 110"/>
                  <a:gd name="T73" fmla="*/ 100 h 112"/>
                  <a:gd name="T74" fmla="*/ 16 w 110"/>
                  <a:gd name="T75" fmla="*/ 94 h 112"/>
                  <a:gd name="T76" fmla="*/ 12 w 110"/>
                  <a:gd name="T77" fmla="*/ 98 h 112"/>
                  <a:gd name="T78" fmla="*/ 4 w 110"/>
                  <a:gd name="T79" fmla="*/ 100 h 112"/>
                  <a:gd name="T80" fmla="*/ 0 w 110"/>
                  <a:gd name="T81" fmla="*/ 94 h 112"/>
                  <a:gd name="T82" fmla="*/ 4 w 110"/>
                  <a:gd name="T83" fmla="*/ 84 h 112"/>
                  <a:gd name="T84" fmla="*/ 8 w 110"/>
                  <a:gd name="T85" fmla="*/ 74 h 112"/>
                  <a:gd name="T86" fmla="*/ 16 w 110"/>
                  <a:gd name="T87" fmla="*/ 74 h 112"/>
                  <a:gd name="T88" fmla="*/ 22 w 110"/>
                  <a:gd name="T89" fmla="*/ 64 h 112"/>
                  <a:gd name="T90" fmla="*/ 26 w 110"/>
                  <a:gd name="T91" fmla="*/ 58 h 112"/>
                  <a:gd name="T92" fmla="*/ 32 w 110"/>
                  <a:gd name="T93" fmla="*/ 54 h 112"/>
                  <a:gd name="T94" fmla="*/ 40 w 110"/>
                  <a:gd name="T95" fmla="*/ 46 h 112"/>
                  <a:gd name="T96" fmla="*/ 40 w 110"/>
                  <a:gd name="T97" fmla="*/ 36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12"/>
                  <a:gd name="T149" fmla="*/ 110 w 110"/>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12">
                    <a:moveTo>
                      <a:pt x="42" y="36"/>
                    </a:moveTo>
                    <a:lnTo>
                      <a:pt x="44" y="34"/>
                    </a:lnTo>
                    <a:lnTo>
                      <a:pt x="46" y="32"/>
                    </a:lnTo>
                    <a:lnTo>
                      <a:pt x="46" y="28"/>
                    </a:lnTo>
                    <a:lnTo>
                      <a:pt x="48" y="26"/>
                    </a:lnTo>
                    <a:lnTo>
                      <a:pt x="50" y="26"/>
                    </a:lnTo>
                    <a:lnTo>
                      <a:pt x="52" y="24"/>
                    </a:lnTo>
                    <a:lnTo>
                      <a:pt x="54" y="20"/>
                    </a:lnTo>
                    <a:lnTo>
                      <a:pt x="54" y="16"/>
                    </a:lnTo>
                    <a:lnTo>
                      <a:pt x="60" y="14"/>
                    </a:lnTo>
                    <a:lnTo>
                      <a:pt x="62" y="12"/>
                    </a:lnTo>
                    <a:lnTo>
                      <a:pt x="64" y="12"/>
                    </a:lnTo>
                    <a:lnTo>
                      <a:pt x="66" y="14"/>
                    </a:lnTo>
                    <a:lnTo>
                      <a:pt x="70" y="12"/>
                    </a:lnTo>
                    <a:lnTo>
                      <a:pt x="72" y="12"/>
                    </a:lnTo>
                    <a:lnTo>
                      <a:pt x="74" y="12"/>
                    </a:lnTo>
                    <a:lnTo>
                      <a:pt x="74" y="16"/>
                    </a:lnTo>
                    <a:lnTo>
                      <a:pt x="74" y="20"/>
                    </a:lnTo>
                    <a:lnTo>
                      <a:pt x="76" y="18"/>
                    </a:lnTo>
                    <a:lnTo>
                      <a:pt x="74" y="14"/>
                    </a:lnTo>
                    <a:lnTo>
                      <a:pt x="76" y="12"/>
                    </a:lnTo>
                    <a:lnTo>
                      <a:pt x="78" y="14"/>
                    </a:lnTo>
                    <a:lnTo>
                      <a:pt x="82" y="16"/>
                    </a:lnTo>
                    <a:lnTo>
                      <a:pt x="84" y="16"/>
                    </a:lnTo>
                    <a:lnTo>
                      <a:pt x="84" y="14"/>
                    </a:lnTo>
                    <a:lnTo>
                      <a:pt x="88" y="16"/>
                    </a:lnTo>
                    <a:lnTo>
                      <a:pt x="90" y="12"/>
                    </a:lnTo>
                    <a:lnTo>
                      <a:pt x="90" y="10"/>
                    </a:lnTo>
                    <a:lnTo>
                      <a:pt x="88" y="12"/>
                    </a:lnTo>
                    <a:lnTo>
                      <a:pt x="86" y="10"/>
                    </a:lnTo>
                    <a:lnTo>
                      <a:pt x="84" y="6"/>
                    </a:lnTo>
                    <a:lnTo>
                      <a:pt x="88" y="4"/>
                    </a:lnTo>
                    <a:lnTo>
                      <a:pt x="88" y="0"/>
                    </a:lnTo>
                    <a:lnTo>
                      <a:pt x="94" y="0"/>
                    </a:lnTo>
                    <a:lnTo>
                      <a:pt x="100" y="4"/>
                    </a:lnTo>
                    <a:lnTo>
                      <a:pt x="100" y="6"/>
                    </a:lnTo>
                    <a:lnTo>
                      <a:pt x="110" y="14"/>
                    </a:lnTo>
                    <a:lnTo>
                      <a:pt x="110" y="18"/>
                    </a:lnTo>
                    <a:lnTo>
                      <a:pt x="108" y="18"/>
                    </a:lnTo>
                    <a:lnTo>
                      <a:pt x="106" y="20"/>
                    </a:lnTo>
                    <a:lnTo>
                      <a:pt x="104" y="22"/>
                    </a:lnTo>
                    <a:lnTo>
                      <a:pt x="98" y="24"/>
                    </a:lnTo>
                    <a:lnTo>
                      <a:pt x="96" y="26"/>
                    </a:lnTo>
                    <a:lnTo>
                      <a:pt x="96" y="28"/>
                    </a:lnTo>
                    <a:lnTo>
                      <a:pt x="96" y="32"/>
                    </a:lnTo>
                    <a:lnTo>
                      <a:pt x="104" y="40"/>
                    </a:lnTo>
                    <a:lnTo>
                      <a:pt x="104" y="42"/>
                    </a:lnTo>
                    <a:lnTo>
                      <a:pt x="102" y="42"/>
                    </a:lnTo>
                    <a:lnTo>
                      <a:pt x="98" y="40"/>
                    </a:lnTo>
                    <a:lnTo>
                      <a:pt x="96" y="42"/>
                    </a:lnTo>
                    <a:lnTo>
                      <a:pt x="98" y="46"/>
                    </a:lnTo>
                    <a:lnTo>
                      <a:pt x="100" y="46"/>
                    </a:lnTo>
                    <a:lnTo>
                      <a:pt x="100" y="50"/>
                    </a:lnTo>
                    <a:lnTo>
                      <a:pt x="102" y="50"/>
                    </a:lnTo>
                    <a:lnTo>
                      <a:pt x="102" y="56"/>
                    </a:lnTo>
                    <a:lnTo>
                      <a:pt x="100" y="60"/>
                    </a:lnTo>
                    <a:lnTo>
                      <a:pt x="96" y="64"/>
                    </a:lnTo>
                    <a:lnTo>
                      <a:pt x="88" y="64"/>
                    </a:lnTo>
                    <a:lnTo>
                      <a:pt x="88" y="66"/>
                    </a:lnTo>
                    <a:lnTo>
                      <a:pt x="86" y="70"/>
                    </a:lnTo>
                    <a:lnTo>
                      <a:pt x="88" y="78"/>
                    </a:lnTo>
                    <a:lnTo>
                      <a:pt x="86" y="82"/>
                    </a:lnTo>
                    <a:lnTo>
                      <a:pt x="82" y="84"/>
                    </a:lnTo>
                    <a:lnTo>
                      <a:pt x="80" y="82"/>
                    </a:lnTo>
                    <a:lnTo>
                      <a:pt x="72" y="72"/>
                    </a:lnTo>
                    <a:lnTo>
                      <a:pt x="76" y="48"/>
                    </a:lnTo>
                    <a:lnTo>
                      <a:pt x="74" y="48"/>
                    </a:lnTo>
                    <a:lnTo>
                      <a:pt x="72" y="52"/>
                    </a:lnTo>
                    <a:lnTo>
                      <a:pt x="68" y="50"/>
                    </a:lnTo>
                    <a:lnTo>
                      <a:pt x="68" y="56"/>
                    </a:lnTo>
                    <a:lnTo>
                      <a:pt x="66" y="58"/>
                    </a:lnTo>
                    <a:lnTo>
                      <a:pt x="68" y="66"/>
                    </a:lnTo>
                    <a:lnTo>
                      <a:pt x="64" y="68"/>
                    </a:lnTo>
                    <a:lnTo>
                      <a:pt x="62" y="66"/>
                    </a:lnTo>
                    <a:lnTo>
                      <a:pt x="60" y="64"/>
                    </a:lnTo>
                    <a:lnTo>
                      <a:pt x="60" y="66"/>
                    </a:lnTo>
                    <a:lnTo>
                      <a:pt x="58" y="68"/>
                    </a:lnTo>
                    <a:lnTo>
                      <a:pt x="60" y="70"/>
                    </a:lnTo>
                    <a:lnTo>
                      <a:pt x="62" y="72"/>
                    </a:lnTo>
                    <a:lnTo>
                      <a:pt x="64" y="78"/>
                    </a:lnTo>
                    <a:lnTo>
                      <a:pt x="64" y="82"/>
                    </a:lnTo>
                    <a:lnTo>
                      <a:pt x="60" y="84"/>
                    </a:lnTo>
                    <a:lnTo>
                      <a:pt x="60" y="90"/>
                    </a:lnTo>
                    <a:lnTo>
                      <a:pt x="58" y="92"/>
                    </a:lnTo>
                    <a:lnTo>
                      <a:pt x="56" y="92"/>
                    </a:lnTo>
                    <a:lnTo>
                      <a:pt x="50" y="78"/>
                    </a:lnTo>
                    <a:lnTo>
                      <a:pt x="50" y="80"/>
                    </a:lnTo>
                    <a:lnTo>
                      <a:pt x="48" y="78"/>
                    </a:lnTo>
                    <a:lnTo>
                      <a:pt x="48" y="86"/>
                    </a:lnTo>
                    <a:lnTo>
                      <a:pt x="50" y="88"/>
                    </a:lnTo>
                    <a:lnTo>
                      <a:pt x="48" y="90"/>
                    </a:lnTo>
                    <a:lnTo>
                      <a:pt x="50" y="90"/>
                    </a:lnTo>
                    <a:lnTo>
                      <a:pt x="44" y="94"/>
                    </a:lnTo>
                    <a:lnTo>
                      <a:pt x="48" y="96"/>
                    </a:lnTo>
                    <a:lnTo>
                      <a:pt x="50" y="102"/>
                    </a:lnTo>
                    <a:lnTo>
                      <a:pt x="48" y="102"/>
                    </a:lnTo>
                    <a:lnTo>
                      <a:pt x="46" y="106"/>
                    </a:lnTo>
                    <a:lnTo>
                      <a:pt x="44" y="108"/>
                    </a:lnTo>
                    <a:lnTo>
                      <a:pt x="42" y="108"/>
                    </a:lnTo>
                    <a:lnTo>
                      <a:pt x="40" y="104"/>
                    </a:lnTo>
                    <a:lnTo>
                      <a:pt x="38" y="112"/>
                    </a:lnTo>
                    <a:lnTo>
                      <a:pt x="36" y="106"/>
                    </a:lnTo>
                    <a:lnTo>
                      <a:pt x="36" y="100"/>
                    </a:lnTo>
                    <a:lnTo>
                      <a:pt x="34" y="100"/>
                    </a:lnTo>
                    <a:lnTo>
                      <a:pt x="32" y="94"/>
                    </a:lnTo>
                    <a:lnTo>
                      <a:pt x="32" y="92"/>
                    </a:lnTo>
                    <a:lnTo>
                      <a:pt x="32" y="86"/>
                    </a:lnTo>
                    <a:lnTo>
                      <a:pt x="28" y="88"/>
                    </a:lnTo>
                    <a:lnTo>
                      <a:pt x="28" y="98"/>
                    </a:lnTo>
                    <a:lnTo>
                      <a:pt x="26" y="104"/>
                    </a:lnTo>
                    <a:lnTo>
                      <a:pt x="22" y="100"/>
                    </a:lnTo>
                    <a:lnTo>
                      <a:pt x="16" y="98"/>
                    </a:lnTo>
                    <a:lnTo>
                      <a:pt x="16" y="96"/>
                    </a:lnTo>
                    <a:lnTo>
                      <a:pt x="16" y="94"/>
                    </a:lnTo>
                    <a:lnTo>
                      <a:pt x="16" y="90"/>
                    </a:lnTo>
                    <a:lnTo>
                      <a:pt x="14" y="96"/>
                    </a:lnTo>
                    <a:lnTo>
                      <a:pt x="12" y="98"/>
                    </a:lnTo>
                    <a:lnTo>
                      <a:pt x="10" y="102"/>
                    </a:lnTo>
                    <a:lnTo>
                      <a:pt x="6" y="104"/>
                    </a:lnTo>
                    <a:lnTo>
                      <a:pt x="4" y="100"/>
                    </a:lnTo>
                    <a:lnTo>
                      <a:pt x="6" y="90"/>
                    </a:lnTo>
                    <a:lnTo>
                      <a:pt x="4" y="88"/>
                    </a:lnTo>
                    <a:lnTo>
                      <a:pt x="0" y="94"/>
                    </a:lnTo>
                    <a:lnTo>
                      <a:pt x="0" y="88"/>
                    </a:lnTo>
                    <a:lnTo>
                      <a:pt x="2" y="86"/>
                    </a:lnTo>
                    <a:lnTo>
                      <a:pt x="4" y="84"/>
                    </a:lnTo>
                    <a:lnTo>
                      <a:pt x="4" y="76"/>
                    </a:lnTo>
                    <a:lnTo>
                      <a:pt x="8" y="76"/>
                    </a:lnTo>
                    <a:lnTo>
                      <a:pt x="8" y="74"/>
                    </a:lnTo>
                    <a:lnTo>
                      <a:pt x="10" y="72"/>
                    </a:lnTo>
                    <a:lnTo>
                      <a:pt x="14" y="72"/>
                    </a:lnTo>
                    <a:lnTo>
                      <a:pt x="16" y="74"/>
                    </a:lnTo>
                    <a:lnTo>
                      <a:pt x="18" y="72"/>
                    </a:lnTo>
                    <a:lnTo>
                      <a:pt x="20" y="74"/>
                    </a:lnTo>
                    <a:lnTo>
                      <a:pt x="22" y="64"/>
                    </a:lnTo>
                    <a:lnTo>
                      <a:pt x="24" y="62"/>
                    </a:lnTo>
                    <a:lnTo>
                      <a:pt x="24" y="56"/>
                    </a:lnTo>
                    <a:lnTo>
                      <a:pt x="26" y="58"/>
                    </a:lnTo>
                    <a:lnTo>
                      <a:pt x="28" y="58"/>
                    </a:lnTo>
                    <a:lnTo>
                      <a:pt x="30" y="56"/>
                    </a:lnTo>
                    <a:lnTo>
                      <a:pt x="32" y="54"/>
                    </a:lnTo>
                    <a:lnTo>
                      <a:pt x="34" y="52"/>
                    </a:lnTo>
                    <a:lnTo>
                      <a:pt x="38" y="48"/>
                    </a:lnTo>
                    <a:lnTo>
                      <a:pt x="40" y="46"/>
                    </a:lnTo>
                    <a:lnTo>
                      <a:pt x="38" y="46"/>
                    </a:lnTo>
                    <a:lnTo>
                      <a:pt x="40" y="36"/>
                    </a:lnTo>
                    <a:lnTo>
                      <a:pt x="42" y="36"/>
                    </a:lnTo>
                    <a:close/>
                  </a:path>
                </a:pathLst>
              </a:custGeom>
              <a:solidFill>
                <a:schemeClr val="tx2"/>
              </a:solidFill>
              <a:ln w="3175">
                <a:solidFill>
                  <a:schemeClr val="bg1"/>
                </a:solidFill>
                <a:round/>
                <a:headEnd/>
                <a:tailEnd/>
              </a:ln>
            </p:spPr>
            <p:txBody>
              <a:bodyPr/>
              <a:lstStyle/>
              <a:p>
                <a:endParaRPr lang="fr-FR" dirty="0"/>
              </a:p>
            </p:txBody>
          </p:sp>
          <p:sp>
            <p:nvSpPr>
              <p:cNvPr id="5865" name="Freeform 923"/>
              <p:cNvSpPr>
                <a:spLocks/>
              </p:cNvSpPr>
              <p:nvPr/>
            </p:nvSpPr>
            <p:spPr bwMode="auto">
              <a:xfrm>
                <a:off x="942" y="815"/>
                <a:ext cx="110" cy="112"/>
              </a:xfrm>
              <a:custGeom>
                <a:avLst/>
                <a:gdLst>
                  <a:gd name="T0" fmla="*/ 46 w 110"/>
                  <a:gd name="T1" fmla="*/ 32 h 112"/>
                  <a:gd name="T2" fmla="*/ 50 w 110"/>
                  <a:gd name="T3" fmla="*/ 26 h 112"/>
                  <a:gd name="T4" fmla="*/ 54 w 110"/>
                  <a:gd name="T5" fmla="*/ 16 h 112"/>
                  <a:gd name="T6" fmla="*/ 64 w 110"/>
                  <a:gd name="T7" fmla="*/ 12 h 112"/>
                  <a:gd name="T8" fmla="*/ 72 w 110"/>
                  <a:gd name="T9" fmla="*/ 12 h 112"/>
                  <a:gd name="T10" fmla="*/ 74 w 110"/>
                  <a:gd name="T11" fmla="*/ 20 h 112"/>
                  <a:gd name="T12" fmla="*/ 76 w 110"/>
                  <a:gd name="T13" fmla="*/ 12 h 112"/>
                  <a:gd name="T14" fmla="*/ 84 w 110"/>
                  <a:gd name="T15" fmla="*/ 16 h 112"/>
                  <a:gd name="T16" fmla="*/ 90 w 110"/>
                  <a:gd name="T17" fmla="*/ 12 h 112"/>
                  <a:gd name="T18" fmla="*/ 86 w 110"/>
                  <a:gd name="T19" fmla="*/ 10 h 112"/>
                  <a:gd name="T20" fmla="*/ 88 w 110"/>
                  <a:gd name="T21" fmla="*/ 0 h 112"/>
                  <a:gd name="T22" fmla="*/ 100 w 110"/>
                  <a:gd name="T23" fmla="*/ 6 h 112"/>
                  <a:gd name="T24" fmla="*/ 108 w 110"/>
                  <a:gd name="T25" fmla="*/ 18 h 112"/>
                  <a:gd name="T26" fmla="*/ 98 w 110"/>
                  <a:gd name="T27" fmla="*/ 24 h 112"/>
                  <a:gd name="T28" fmla="*/ 96 w 110"/>
                  <a:gd name="T29" fmla="*/ 32 h 112"/>
                  <a:gd name="T30" fmla="*/ 102 w 110"/>
                  <a:gd name="T31" fmla="*/ 42 h 112"/>
                  <a:gd name="T32" fmla="*/ 98 w 110"/>
                  <a:gd name="T33" fmla="*/ 46 h 112"/>
                  <a:gd name="T34" fmla="*/ 102 w 110"/>
                  <a:gd name="T35" fmla="*/ 50 h 112"/>
                  <a:gd name="T36" fmla="*/ 96 w 110"/>
                  <a:gd name="T37" fmla="*/ 64 h 112"/>
                  <a:gd name="T38" fmla="*/ 86 w 110"/>
                  <a:gd name="T39" fmla="*/ 70 h 112"/>
                  <a:gd name="T40" fmla="*/ 82 w 110"/>
                  <a:gd name="T41" fmla="*/ 84 h 112"/>
                  <a:gd name="T42" fmla="*/ 76 w 110"/>
                  <a:gd name="T43" fmla="*/ 48 h 112"/>
                  <a:gd name="T44" fmla="*/ 68 w 110"/>
                  <a:gd name="T45" fmla="*/ 50 h 112"/>
                  <a:gd name="T46" fmla="*/ 68 w 110"/>
                  <a:gd name="T47" fmla="*/ 66 h 112"/>
                  <a:gd name="T48" fmla="*/ 60 w 110"/>
                  <a:gd name="T49" fmla="*/ 64 h 112"/>
                  <a:gd name="T50" fmla="*/ 60 w 110"/>
                  <a:gd name="T51" fmla="*/ 70 h 112"/>
                  <a:gd name="T52" fmla="*/ 64 w 110"/>
                  <a:gd name="T53" fmla="*/ 82 h 112"/>
                  <a:gd name="T54" fmla="*/ 58 w 110"/>
                  <a:gd name="T55" fmla="*/ 92 h 112"/>
                  <a:gd name="T56" fmla="*/ 50 w 110"/>
                  <a:gd name="T57" fmla="*/ 80 h 112"/>
                  <a:gd name="T58" fmla="*/ 50 w 110"/>
                  <a:gd name="T59" fmla="*/ 88 h 112"/>
                  <a:gd name="T60" fmla="*/ 44 w 110"/>
                  <a:gd name="T61" fmla="*/ 94 h 112"/>
                  <a:gd name="T62" fmla="*/ 48 w 110"/>
                  <a:gd name="T63" fmla="*/ 102 h 112"/>
                  <a:gd name="T64" fmla="*/ 42 w 110"/>
                  <a:gd name="T65" fmla="*/ 108 h 112"/>
                  <a:gd name="T66" fmla="*/ 36 w 110"/>
                  <a:gd name="T67" fmla="*/ 106 h 112"/>
                  <a:gd name="T68" fmla="*/ 32 w 110"/>
                  <a:gd name="T69" fmla="*/ 94 h 112"/>
                  <a:gd name="T70" fmla="*/ 28 w 110"/>
                  <a:gd name="T71" fmla="*/ 88 h 112"/>
                  <a:gd name="T72" fmla="*/ 22 w 110"/>
                  <a:gd name="T73" fmla="*/ 100 h 112"/>
                  <a:gd name="T74" fmla="*/ 16 w 110"/>
                  <a:gd name="T75" fmla="*/ 94 h 112"/>
                  <a:gd name="T76" fmla="*/ 12 w 110"/>
                  <a:gd name="T77" fmla="*/ 98 h 112"/>
                  <a:gd name="T78" fmla="*/ 4 w 110"/>
                  <a:gd name="T79" fmla="*/ 100 h 112"/>
                  <a:gd name="T80" fmla="*/ 0 w 110"/>
                  <a:gd name="T81" fmla="*/ 94 h 112"/>
                  <a:gd name="T82" fmla="*/ 4 w 110"/>
                  <a:gd name="T83" fmla="*/ 84 h 112"/>
                  <a:gd name="T84" fmla="*/ 8 w 110"/>
                  <a:gd name="T85" fmla="*/ 74 h 112"/>
                  <a:gd name="T86" fmla="*/ 16 w 110"/>
                  <a:gd name="T87" fmla="*/ 74 h 112"/>
                  <a:gd name="T88" fmla="*/ 22 w 110"/>
                  <a:gd name="T89" fmla="*/ 64 h 112"/>
                  <a:gd name="T90" fmla="*/ 26 w 110"/>
                  <a:gd name="T91" fmla="*/ 58 h 112"/>
                  <a:gd name="T92" fmla="*/ 32 w 110"/>
                  <a:gd name="T93" fmla="*/ 54 h 112"/>
                  <a:gd name="T94" fmla="*/ 40 w 110"/>
                  <a:gd name="T95" fmla="*/ 46 h 112"/>
                  <a:gd name="T96" fmla="*/ 40 w 110"/>
                  <a:gd name="T97" fmla="*/ 36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12"/>
                  <a:gd name="T149" fmla="*/ 110 w 110"/>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12">
                    <a:moveTo>
                      <a:pt x="42" y="36"/>
                    </a:moveTo>
                    <a:lnTo>
                      <a:pt x="44" y="34"/>
                    </a:lnTo>
                    <a:lnTo>
                      <a:pt x="46" y="32"/>
                    </a:lnTo>
                    <a:lnTo>
                      <a:pt x="46" y="28"/>
                    </a:lnTo>
                    <a:lnTo>
                      <a:pt x="48" y="26"/>
                    </a:lnTo>
                    <a:lnTo>
                      <a:pt x="50" y="26"/>
                    </a:lnTo>
                    <a:lnTo>
                      <a:pt x="52" y="24"/>
                    </a:lnTo>
                    <a:lnTo>
                      <a:pt x="54" y="20"/>
                    </a:lnTo>
                    <a:lnTo>
                      <a:pt x="54" y="16"/>
                    </a:lnTo>
                    <a:lnTo>
                      <a:pt x="60" y="14"/>
                    </a:lnTo>
                    <a:lnTo>
                      <a:pt x="62" y="12"/>
                    </a:lnTo>
                    <a:lnTo>
                      <a:pt x="64" y="12"/>
                    </a:lnTo>
                    <a:lnTo>
                      <a:pt x="66" y="14"/>
                    </a:lnTo>
                    <a:lnTo>
                      <a:pt x="70" y="12"/>
                    </a:lnTo>
                    <a:lnTo>
                      <a:pt x="72" y="12"/>
                    </a:lnTo>
                    <a:lnTo>
                      <a:pt x="74" y="12"/>
                    </a:lnTo>
                    <a:lnTo>
                      <a:pt x="74" y="16"/>
                    </a:lnTo>
                    <a:lnTo>
                      <a:pt x="74" y="20"/>
                    </a:lnTo>
                    <a:lnTo>
                      <a:pt x="76" y="18"/>
                    </a:lnTo>
                    <a:lnTo>
                      <a:pt x="74" y="14"/>
                    </a:lnTo>
                    <a:lnTo>
                      <a:pt x="76" y="12"/>
                    </a:lnTo>
                    <a:lnTo>
                      <a:pt x="78" y="14"/>
                    </a:lnTo>
                    <a:lnTo>
                      <a:pt x="82" y="16"/>
                    </a:lnTo>
                    <a:lnTo>
                      <a:pt x="84" y="16"/>
                    </a:lnTo>
                    <a:lnTo>
                      <a:pt x="84" y="14"/>
                    </a:lnTo>
                    <a:lnTo>
                      <a:pt x="88" y="16"/>
                    </a:lnTo>
                    <a:lnTo>
                      <a:pt x="90" y="12"/>
                    </a:lnTo>
                    <a:lnTo>
                      <a:pt x="90" y="10"/>
                    </a:lnTo>
                    <a:lnTo>
                      <a:pt x="88" y="12"/>
                    </a:lnTo>
                    <a:lnTo>
                      <a:pt x="86" y="10"/>
                    </a:lnTo>
                    <a:lnTo>
                      <a:pt x="84" y="6"/>
                    </a:lnTo>
                    <a:lnTo>
                      <a:pt x="88" y="4"/>
                    </a:lnTo>
                    <a:lnTo>
                      <a:pt x="88" y="0"/>
                    </a:lnTo>
                    <a:lnTo>
                      <a:pt x="94" y="0"/>
                    </a:lnTo>
                    <a:lnTo>
                      <a:pt x="100" y="4"/>
                    </a:lnTo>
                    <a:lnTo>
                      <a:pt x="100" y="6"/>
                    </a:lnTo>
                    <a:lnTo>
                      <a:pt x="110" y="14"/>
                    </a:lnTo>
                    <a:lnTo>
                      <a:pt x="110" y="18"/>
                    </a:lnTo>
                    <a:lnTo>
                      <a:pt x="108" y="18"/>
                    </a:lnTo>
                    <a:lnTo>
                      <a:pt x="106" y="20"/>
                    </a:lnTo>
                    <a:lnTo>
                      <a:pt x="104" y="22"/>
                    </a:lnTo>
                    <a:lnTo>
                      <a:pt x="98" y="24"/>
                    </a:lnTo>
                    <a:lnTo>
                      <a:pt x="96" y="26"/>
                    </a:lnTo>
                    <a:lnTo>
                      <a:pt x="96" y="28"/>
                    </a:lnTo>
                    <a:lnTo>
                      <a:pt x="96" y="32"/>
                    </a:lnTo>
                    <a:lnTo>
                      <a:pt x="104" y="40"/>
                    </a:lnTo>
                    <a:lnTo>
                      <a:pt x="104" y="42"/>
                    </a:lnTo>
                    <a:lnTo>
                      <a:pt x="102" y="42"/>
                    </a:lnTo>
                    <a:lnTo>
                      <a:pt x="98" y="40"/>
                    </a:lnTo>
                    <a:lnTo>
                      <a:pt x="96" y="42"/>
                    </a:lnTo>
                    <a:lnTo>
                      <a:pt x="98" y="46"/>
                    </a:lnTo>
                    <a:lnTo>
                      <a:pt x="100" y="46"/>
                    </a:lnTo>
                    <a:lnTo>
                      <a:pt x="100" y="50"/>
                    </a:lnTo>
                    <a:lnTo>
                      <a:pt x="102" y="50"/>
                    </a:lnTo>
                    <a:lnTo>
                      <a:pt x="102" y="56"/>
                    </a:lnTo>
                    <a:lnTo>
                      <a:pt x="100" y="60"/>
                    </a:lnTo>
                    <a:lnTo>
                      <a:pt x="96" y="64"/>
                    </a:lnTo>
                    <a:lnTo>
                      <a:pt x="88" y="64"/>
                    </a:lnTo>
                    <a:lnTo>
                      <a:pt x="88" y="66"/>
                    </a:lnTo>
                    <a:lnTo>
                      <a:pt x="86" y="70"/>
                    </a:lnTo>
                    <a:lnTo>
                      <a:pt x="88" y="78"/>
                    </a:lnTo>
                    <a:lnTo>
                      <a:pt x="86" y="82"/>
                    </a:lnTo>
                    <a:lnTo>
                      <a:pt x="82" y="84"/>
                    </a:lnTo>
                    <a:lnTo>
                      <a:pt x="80" y="82"/>
                    </a:lnTo>
                    <a:lnTo>
                      <a:pt x="72" y="72"/>
                    </a:lnTo>
                    <a:lnTo>
                      <a:pt x="76" y="48"/>
                    </a:lnTo>
                    <a:lnTo>
                      <a:pt x="74" y="48"/>
                    </a:lnTo>
                    <a:lnTo>
                      <a:pt x="72" y="52"/>
                    </a:lnTo>
                    <a:lnTo>
                      <a:pt x="68" y="50"/>
                    </a:lnTo>
                    <a:lnTo>
                      <a:pt x="68" y="56"/>
                    </a:lnTo>
                    <a:lnTo>
                      <a:pt x="66" y="58"/>
                    </a:lnTo>
                    <a:lnTo>
                      <a:pt x="68" y="66"/>
                    </a:lnTo>
                    <a:lnTo>
                      <a:pt x="64" y="68"/>
                    </a:lnTo>
                    <a:lnTo>
                      <a:pt x="62" y="66"/>
                    </a:lnTo>
                    <a:lnTo>
                      <a:pt x="60" y="64"/>
                    </a:lnTo>
                    <a:lnTo>
                      <a:pt x="60" y="66"/>
                    </a:lnTo>
                    <a:lnTo>
                      <a:pt x="58" y="68"/>
                    </a:lnTo>
                    <a:lnTo>
                      <a:pt x="60" y="70"/>
                    </a:lnTo>
                    <a:lnTo>
                      <a:pt x="62" y="72"/>
                    </a:lnTo>
                    <a:lnTo>
                      <a:pt x="64" y="78"/>
                    </a:lnTo>
                    <a:lnTo>
                      <a:pt x="64" y="82"/>
                    </a:lnTo>
                    <a:lnTo>
                      <a:pt x="60" y="84"/>
                    </a:lnTo>
                    <a:lnTo>
                      <a:pt x="60" y="90"/>
                    </a:lnTo>
                    <a:lnTo>
                      <a:pt x="58" y="92"/>
                    </a:lnTo>
                    <a:lnTo>
                      <a:pt x="56" y="92"/>
                    </a:lnTo>
                    <a:lnTo>
                      <a:pt x="50" y="78"/>
                    </a:lnTo>
                    <a:lnTo>
                      <a:pt x="50" y="80"/>
                    </a:lnTo>
                    <a:lnTo>
                      <a:pt x="48" y="78"/>
                    </a:lnTo>
                    <a:lnTo>
                      <a:pt x="48" y="86"/>
                    </a:lnTo>
                    <a:lnTo>
                      <a:pt x="50" y="88"/>
                    </a:lnTo>
                    <a:lnTo>
                      <a:pt x="48" y="90"/>
                    </a:lnTo>
                    <a:lnTo>
                      <a:pt x="50" y="90"/>
                    </a:lnTo>
                    <a:lnTo>
                      <a:pt x="44" y="94"/>
                    </a:lnTo>
                    <a:lnTo>
                      <a:pt x="48" y="96"/>
                    </a:lnTo>
                    <a:lnTo>
                      <a:pt x="50" y="102"/>
                    </a:lnTo>
                    <a:lnTo>
                      <a:pt x="48" y="102"/>
                    </a:lnTo>
                    <a:lnTo>
                      <a:pt x="46" y="106"/>
                    </a:lnTo>
                    <a:lnTo>
                      <a:pt x="44" y="108"/>
                    </a:lnTo>
                    <a:lnTo>
                      <a:pt x="42" y="108"/>
                    </a:lnTo>
                    <a:lnTo>
                      <a:pt x="40" y="104"/>
                    </a:lnTo>
                    <a:lnTo>
                      <a:pt x="38" y="112"/>
                    </a:lnTo>
                    <a:lnTo>
                      <a:pt x="36" y="106"/>
                    </a:lnTo>
                    <a:lnTo>
                      <a:pt x="36" y="100"/>
                    </a:lnTo>
                    <a:lnTo>
                      <a:pt x="34" y="100"/>
                    </a:lnTo>
                    <a:lnTo>
                      <a:pt x="32" y="94"/>
                    </a:lnTo>
                    <a:lnTo>
                      <a:pt x="32" y="92"/>
                    </a:lnTo>
                    <a:lnTo>
                      <a:pt x="32" y="86"/>
                    </a:lnTo>
                    <a:lnTo>
                      <a:pt x="28" y="88"/>
                    </a:lnTo>
                    <a:lnTo>
                      <a:pt x="28" y="98"/>
                    </a:lnTo>
                    <a:lnTo>
                      <a:pt x="26" y="104"/>
                    </a:lnTo>
                    <a:lnTo>
                      <a:pt x="22" y="100"/>
                    </a:lnTo>
                    <a:lnTo>
                      <a:pt x="16" y="98"/>
                    </a:lnTo>
                    <a:lnTo>
                      <a:pt x="16" y="96"/>
                    </a:lnTo>
                    <a:lnTo>
                      <a:pt x="16" y="94"/>
                    </a:lnTo>
                    <a:lnTo>
                      <a:pt x="16" y="90"/>
                    </a:lnTo>
                    <a:lnTo>
                      <a:pt x="14" y="96"/>
                    </a:lnTo>
                    <a:lnTo>
                      <a:pt x="12" y="98"/>
                    </a:lnTo>
                    <a:lnTo>
                      <a:pt x="10" y="102"/>
                    </a:lnTo>
                    <a:lnTo>
                      <a:pt x="6" y="104"/>
                    </a:lnTo>
                    <a:lnTo>
                      <a:pt x="4" y="100"/>
                    </a:lnTo>
                    <a:lnTo>
                      <a:pt x="6" y="90"/>
                    </a:lnTo>
                    <a:lnTo>
                      <a:pt x="4" y="88"/>
                    </a:lnTo>
                    <a:lnTo>
                      <a:pt x="0" y="94"/>
                    </a:lnTo>
                    <a:lnTo>
                      <a:pt x="0" y="88"/>
                    </a:lnTo>
                    <a:lnTo>
                      <a:pt x="2" y="86"/>
                    </a:lnTo>
                    <a:lnTo>
                      <a:pt x="4" y="84"/>
                    </a:lnTo>
                    <a:lnTo>
                      <a:pt x="4" y="76"/>
                    </a:lnTo>
                    <a:lnTo>
                      <a:pt x="8" y="76"/>
                    </a:lnTo>
                    <a:lnTo>
                      <a:pt x="8" y="74"/>
                    </a:lnTo>
                    <a:lnTo>
                      <a:pt x="10" y="72"/>
                    </a:lnTo>
                    <a:lnTo>
                      <a:pt x="14" y="72"/>
                    </a:lnTo>
                    <a:lnTo>
                      <a:pt x="16" y="74"/>
                    </a:lnTo>
                    <a:lnTo>
                      <a:pt x="18" y="72"/>
                    </a:lnTo>
                    <a:lnTo>
                      <a:pt x="20" y="74"/>
                    </a:lnTo>
                    <a:lnTo>
                      <a:pt x="22" y="64"/>
                    </a:lnTo>
                    <a:lnTo>
                      <a:pt x="24" y="62"/>
                    </a:lnTo>
                    <a:lnTo>
                      <a:pt x="24" y="56"/>
                    </a:lnTo>
                    <a:lnTo>
                      <a:pt x="26" y="58"/>
                    </a:lnTo>
                    <a:lnTo>
                      <a:pt x="28" y="58"/>
                    </a:lnTo>
                    <a:lnTo>
                      <a:pt x="30" y="56"/>
                    </a:lnTo>
                    <a:lnTo>
                      <a:pt x="32" y="54"/>
                    </a:lnTo>
                    <a:lnTo>
                      <a:pt x="34" y="52"/>
                    </a:lnTo>
                    <a:lnTo>
                      <a:pt x="38" y="48"/>
                    </a:lnTo>
                    <a:lnTo>
                      <a:pt x="40" y="46"/>
                    </a:lnTo>
                    <a:lnTo>
                      <a:pt x="38" y="46"/>
                    </a:lnTo>
                    <a:lnTo>
                      <a:pt x="40" y="36"/>
                    </a:lnTo>
                  </a:path>
                </a:pathLst>
              </a:custGeom>
              <a:solidFill>
                <a:schemeClr val="tx2"/>
              </a:solidFill>
              <a:ln w="3175">
                <a:solidFill>
                  <a:schemeClr val="bg1"/>
                </a:solidFill>
                <a:round/>
                <a:headEnd/>
                <a:tailEnd/>
              </a:ln>
            </p:spPr>
            <p:txBody>
              <a:bodyPr/>
              <a:lstStyle/>
              <a:p>
                <a:endParaRPr lang="fr-FR" dirty="0"/>
              </a:p>
            </p:txBody>
          </p:sp>
          <p:sp>
            <p:nvSpPr>
              <p:cNvPr id="5866" name="Freeform 924"/>
              <p:cNvSpPr>
                <a:spLocks/>
              </p:cNvSpPr>
              <p:nvPr/>
            </p:nvSpPr>
            <p:spPr bwMode="auto">
              <a:xfrm>
                <a:off x="1062" y="859"/>
                <a:ext cx="20" cy="10"/>
              </a:xfrm>
              <a:custGeom>
                <a:avLst/>
                <a:gdLst>
                  <a:gd name="T0" fmla="*/ 12 w 20"/>
                  <a:gd name="T1" fmla="*/ 0 h 10"/>
                  <a:gd name="T2" fmla="*/ 14 w 20"/>
                  <a:gd name="T3" fmla="*/ 0 h 10"/>
                  <a:gd name="T4" fmla="*/ 20 w 20"/>
                  <a:gd name="T5" fmla="*/ 4 h 10"/>
                  <a:gd name="T6" fmla="*/ 18 w 20"/>
                  <a:gd name="T7" fmla="*/ 10 h 10"/>
                  <a:gd name="T8" fmla="*/ 12 w 20"/>
                  <a:gd name="T9" fmla="*/ 10 h 10"/>
                  <a:gd name="T10" fmla="*/ 2 w 20"/>
                  <a:gd name="T11" fmla="*/ 8 h 10"/>
                  <a:gd name="T12" fmla="*/ 0 w 20"/>
                  <a:gd name="T13" fmla="*/ 4 h 10"/>
                  <a:gd name="T14" fmla="*/ 0 w 20"/>
                  <a:gd name="T15" fmla="*/ 2 h 10"/>
                  <a:gd name="T16" fmla="*/ 10 w 20"/>
                  <a:gd name="T17" fmla="*/ 0 h 10"/>
                  <a:gd name="T18" fmla="*/ 12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12" y="0"/>
                    </a:moveTo>
                    <a:lnTo>
                      <a:pt x="14" y="0"/>
                    </a:lnTo>
                    <a:lnTo>
                      <a:pt x="20" y="4"/>
                    </a:lnTo>
                    <a:lnTo>
                      <a:pt x="18" y="10"/>
                    </a:lnTo>
                    <a:lnTo>
                      <a:pt x="12" y="10"/>
                    </a:lnTo>
                    <a:lnTo>
                      <a:pt x="2" y="8"/>
                    </a:lnTo>
                    <a:lnTo>
                      <a:pt x="0" y="4"/>
                    </a:lnTo>
                    <a:lnTo>
                      <a:pt x="0" y="2"/>
                    </a:lnTo>
                    <a:lnTo>
                      <a:pt x="10" y="0"/>
                    </a:lnTo>
                    <a:lnTo>
                      <a:pt x="12" y="0"/>
                    </a:lnTo>
                    <a:close/>
                  </a:path>
                </a:pathLst>
              </a:custGeom>
              <a:solidFill>
                <a:schemeClr val="tx2"/>
              </a:solidFill>
              <a:ln w="3175">
                <a:solidFill>
                  <a:schemeClr val="bg1"/>
                </a:solidFill>
                <a:round/>
                <a:headEnd/>
                <a:tailEnd/>
              </a:ln>
            </p:spPr>
            <p:txBody>
              <a:bodyPr/>
              <a:lstStyle/>
              <a:p>
                <a:endParaRPr lang="fr-FR" dirty="0"/>
              </a:p>
            </p:txBody>
          </p:sp>
          <p:sp>
            <p:nvSpPr>
              <p:cNvPr id="5867" name="Freeform 925"/>
              <p:cNvSpPr>
                <a:spLocks/>
              </p:cNvSpPr>
              <p:nvPr/>
            </p:nvSpPr>
            <p:spPr bwMode="auto">
              <a:xfrm>
                <a:off x="1062" y="859"/>
                <a:ext cx="20" cy="10"/>
              </a:xfrm>
              <a:custGeom>
                <a:avLst/>
                <a:gdLst>
                  <a:gd name="T0" fmla="*/ 12 w 20"/>
                  <a:gd name="T1" fmla="*/ 0 h 10"/>
                  <a:gd name="T2" fmla="*/ 14 w 20"/>
                  <a:gd name="T3" fmla="*/ 0 h 10"/>
                  <a:gd name="T4" fmla="*/ 20 w 20"/>
                  <a:gd name="T5" fmla="*/ 4 h 10"/>
                  <a:gd name="T6" fmla="*/ 18 w 20"/>
                  <a:gd name="T7" fmla="*/ 10 h 10"/>
                  <a:gd name="T8" fmla="*/ 12 w 20"/>
                  <a:gd name="T9" fmla="*/ 10 h 10"/>
                  <a:gd name="T10" fmla="*/ 2 w 20"/>
                  <a:gd name="T11" fmla="*/ 8 h 10"/>
                  <a:gd name="T12" fmla="*/ 0 w 20"/>
                  <a:gd name="T13" fmla="*/ 4 h 10"/>
                  <a:gd name="T14" fmla="*/ 0 w 20"/>
                  <a:gd name="T15" fmla="*/ 2 h 10"/>
                  <a:gd name="T16" fmla="*/ 10 w 2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0"/>
                  <a:gd name="T29" fmla="*/ 20 w 2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0">
                    <a:moveTo>
                      <a:pt x="12" y="0"/>
                    </a:moveTo>
                    <a:lnTo>
                      <a:pt x="14" y="0"/>
                    </a:lnTo>
                    <a:lnTo>
                      <a:pt x="20" y="4"/>
                    </a:lnTo>
                    <a:lnTo>
                      <a:pt x="18" y="10"/>
                    </a:lnTo>
                    <a:lnTo>
                      <a:pt x="12" y="10"/>
                    </a:lnTo>
                    <a:lnTo>
                      <a:pt x="2" y="8"/>
                    </a:lnTo>
                    <a:lnTo>
                      <a:pt x="0" y="4"/>
                    </a:lnTo>
                    <a:lnTo>
                      <a:pt x="0" y="2"/>
                    </a:lnTo>
                    <a:lnTo>
                      <a:pt x="10" y="0"/>
                    </a:lnTo>
                  </a:path>
                </a:pathLst>
              </a:custGeom>
              <a:solidFill>
                <a:schemeClr val="tx2"/>
              </a:solidFill>
              <a:ln w="3175">
                <a:solidFill>
                  <a:schemeClr val="bg1"/>
                </a:solidFill>
                <a:round/>
                <a:headEnd/>
                <a:tailEnd/>
              </a:ln>
            </p:spPr>
            <p:txBody>
              <a:bodyPr/>
              <a:lstStyle/>
              <a:p>
                <a:endParaRPr lang="fr-FR" dirty="0"/>
              </a:p>
            </p:txBody>
          </p:sp>
          <p:sp>
            <p:nvSpPr>
              <p:cNvPr id="5868" name="Freeform 926"/>
              <p:cNvSpPr>
                <a:spLocks/>
              </p:cNvSpPr>
              <p:nvPr/>
            </p:nvSpPr>
            <p:spPr bwMode="auto">
              <a:xfrm>
                <a:off x="1084" y="775"/>
                <a:ext cx="54" cy="52"/>
              </a:xfrm>
              <a:custGeom>
                <a:avLst/>
                <a:gdLst>
                  <a:gd name="T0" fmla="*/ 20 w 54"/>
                  <a:gd name="T1" fmla="*/ 4 h 52"/>
                  <a:gd name="T2" fmla="*/ 22 w 54"/>
                  <a:gd name="T3" fmla="*/ 6 h 52"/>
                  <a:gd name="T4" fmla="*/ 22 w 54"/>
                  <a:gd name="T5" fmla="*/ 4 h 52"/>
                  <a:gd name="T6" fmla="*/ 26 w 54"/>
                  <a:gd name="T7" fmla="*/ 2 h 52"/>
                  <a:gd name="T8" fmla="*/ 34 w 54"/>
                  <a:gd name="T9" fmla="*/ 2 h 52"/>
                  <a:gd name="T10" fmla="*/ 38 w 54"/>
                  <a:gd name="T11" fmla="*/ 4 h 52"/>
                  <a:gd name="T12" fmla="*/ 40 w 54"/>
                  <a:gd name="T13" fmla="*/ 0 h 52"/>
                  <a:gd name="T14" fmla="*/ 46 w 54"/>
                  <a:gd name="T15" fmla="*/ 0 h 52"/>
                  <a:gd name="T16" fmla="*/ 54 w 54"/>
                  <a:gd name="T17" fmla="*/ 2 h 52"/>
                  <a:gd name="T18" fmla="*/ 54 w 54"/>
                  <a:gd name="T19" fmla="*/ 4 h 52"/>
                  <a:gd name="T20" fmla="*/ 54 w 54"/>
                  <a:gd name="T21" fmla="*/ 10 h 52"/>
                  <a:gd name="T22" fmla="*/ 52 w 54"/>
                  <a:gd name="T23" fmla="*/ 12 h 52"/>
                  <a:gd name="T24" fmla="*/ 40 w 54"/>
                  <a:gd name="T25" fmla="*/ 16 h 52"/>
                  <a:gd name="T26" fmla="*/ 36 w 54"/>
                  <a:gd name="T27" fmla="*/ 16 h 52"/>
                  <a:gd name="T28" fmla="*/ 36 w 54"/>
                  <a:gd name="T29" fmla="*/ 18 h 52"/>
                  <a:gd name="T30" fmla="*/ 34 w 54"/>
                  <a:gd name="T31" fmla="*/ 18 h 52"/>
                  <a:gd name="T32" fmla="*/ 36 w 54"/>
                  <a:gd name="T33" fmla="*/ 20 h 52"/>
                  <a:gd name="T34" fmla="*/ 34 w 54"/>
                  <a:gd name="T35" fmla="*/ 22 h 52"/>
                  <a:gd name="T36" fmla="*/ 28 w 54"/>
                  <a:gd name="T37" fmla="*/ 22 h 52"/>
                  <a:gd name="T38" fmla="*/ 28 w 54"/>
                  <a:gd name="T39" fmla="*/ 26 h 52"/>
                  <a:gd name="T40" fmla="*/ 30 w 54"/>
                  <a:gd name="T41" fmla="*/ 24 h 52"/>
                  <a:gd name="T42" fmla="*/ 32 w 54"/>
                  <a:gd name="T43" fmla="*/ 26 h 52"/>
                  <a:gd name="T44" fmla="*/ 30 w 54"/>
                  <a:gd name="T45" fmla="*/ 28 h 52"/>
                  <a:gd name="T46" fmla="*/ 34 w 54"/>
                  <a:gd name="T47" fmla="*/ 24 h 52"/>
                  <a:gd name="T48" fmla="*/ 34 w 54"/>
                  <a:gd name="T49" fmla="*/ 28 h 52"/>
                  <a:gd name="T50" fmla="*/ 36 w 54"/>
                  <a:gd name="T51" fmla="*/ 26 h 52"/>
                  <a:gd name="T52" fmla="*/ 36 w 54"/>
                  <a:gd name="T53" fmla="*/ 22 h 52"/>
                  <a:gd name="T54" fmla="*/ 38 w 54"/>
                  <a:gd name="T55" fmla="*/ 22 h 52"/>
                  <a:gd name="T56" fmla="*/ 38 w 54"/>
                  <a:gd name="T57" fmla="*/ 24 h 52"/>
                  <a:gd name="T58" fmla="*/ 42 w 54"/>
                  <a:gd name="T59" fmla="*/ 24 h 52"/>
                  <a:gd name="T60" fmla="*/ 46 w 54"/>
                  <a:gd name="T61" fmla="*/ 24 h 52"/>
                  <a:gd name="T62" fmla="*/ 48 w 54"/>
                  <a:gd name="T63" fmla="*/ 40 h 52"/>
                  <a:gd name="T64" fmla="*/ 44 w 54"/>
                  <a:gd name="T65" fmla="*/ 44 h 52"/>
                  <a:gd name="T66" fmla="*/ 34 w 54"/>
                  <a:gd name="T67" fmla="*/ 48 h 52"/>
                  <a:gd name="T68" fmla="*/ 32 w 54"/>
                  <a:gd name="T69" fmla="*/ 46 h 52"/>
                  <a:gd name="T70" fmla="*/ 20 w 54"/>
                  <a:gd name="T71" fmla="*/ 52 h 52"/>
                  <a:gd name="T72" fmla="*/ 18 w 54"/>
                  <a:gd name="T73" fmla="*/ 52 h 52"/>
                  <a:gd name="T74" fmla="*/ 14 w 54"/>
                  <a:gd name="T75" fmla="*/ 52 h 52"/>
                  <a:gd name="T76" fmla="*/ 12 w 54"/>
                  <a:gd name="T77" fmla="*/ 48 h 52"/>
                  <a:gd name="T78" fmla="*/ 12 w 54"/>
                  <a:gd name="T79" fmla="*/ 46 h 52"/>
                  <a:gd name="T80" fmla="*/ 4 w 54"/>
                  <a:gd name="T81" fmla="*/ 42 h 52"/>
                  <a:gd name="T82" fmla="*/ 2 w 54"/>
                  <a:gd name="T83" fmla="*/ 40 h 52"/>
                  <a:gd name="T84" fmla="*/ 2 w 54"/>
                  <a:gd name="T85" fmla="*/ 36 h 52"/>
                  <a:gd name="T86" fmla="*/ 2 w 54"/>
                  <a:gd name="T87" fmla="*/ 34 h 52"/>
                  <a:gd name="T88" fmla="*/ 0 w 54"/>
                  <a:gd name="T89" fmla="*/ 22 h 52"/>
                  <a:gd name="T90" fmla="*/ 0 w 54"/>
                  <a:gd name="T91" fmla="*/ 16 h 52"/>
                  <a:gd name="T92" fmla="*/ 2 w 54"/>
                  <a:gd name="T93" fmla="*/ 14 h 52"/>
                  <a:gd name="T94" fmla="*/ 8 w 54"/>
                  <a:gd name="T95" fmla="*/ 12 h 52"/>
                  <a:gd name="T96" fmla="*/ 10 w 54"/>
                  <a:gd name="T97" fmla="*/ 10 h 52"/>
                  <a:gd name="T98" fmla="*/ 12 w 54"/>
                  <a:gd name="T99" fmla="*/ 8 h 52"/>
                  <a:gd name="T100" fmla="*/ 14 w 54"/>
                  <a:gd name="T101" fmla="*/ 10 h 52"/>
                  <a:gd name="T102" fmla="*/ 16 w 54"/>
                  <a:gd name="T103" fmla="*/ 6 h 52"/>
                  <a:gd name="T104" fmla="*/ 20 w 54"/>
                  <a:gd name="T105" fmla="*/ 6 h 52"/>
                  <a:gd name="T106" fmla="*/ 20 w 54"/>
                  <a:gd name="T107" fmla="*/ 6 h 52"/>
                  <a:gd name="T108" fmla="*/ 20 w 54"/>
                  <a:gd name="T109" fmla="*/ 4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
                  <a:gd name="T166" fmla="*/ 0 h 52"/>
                  <a:gd name="T167" fmla="*/ 54 w 54"/>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 h="52">
                    <a:moveTo>
                      <a:pt x="20" y="4"/>
                    </a:moveTo>
                    <a:lnTo>
                      <a:pt x="22" y="6"/>
                    </a:lnTo>
                    <a:lnTo>
                      <a:pt x="22" y="4"/>
                    </a:lnTo>
                    <a:lnTo>
                      <a:pt x="26" y="2"/>
                    </a:lnTo>
                    <a:lnTo>
                      <a:pt x="34" y="2"/>
                    </a:lnTo>
                    <a:lnTo>
                      <a:pt x="38" y="4"/>
                    </a:lnTo>
                    <a:lnTo>
                      <a:pt x="40" y="0"/>
                    </a:lnTo>
                    <a:lnTo>
                      <a:pt x="46" y="0"/>
                    </a:lnTo>
                    <a:lnTo>
                      <a:pt x="54" y="2"/>
                    </a:lnTo>
                    <a:lnTo>
                      <a:pt x="54" y="4"/>
                    </a:lnTo>
                    <a:lnTo>
                      <a:pt x="54" y="10"/>
                    </a:lnTo>
                    <a:lnTo>
                      <a:pt x="52" y="12"/>
                    </a:lnTo>
                    <a:lnTo>
                      <a:pt x="40" y="16"/>
                    </a:lnTo>
                    <a:lnTo>
                      <a:pt x="36" y="16"/>
                    </a:lnTo>
                    <a:lnTo>
                      <a:pt x="36" y="18"/>
                    </a:lnTo>
                    <a:lnTo>
                      <a:pt x="34" y="18"/>
                    </a:lnTo>
                    <a:lnTo>
                      <a:pt x="36" y="20"/>
                    </a:lnTo>
                    <a:lnTo>
                      <a:pt x="34" y="22"/>
                    </a:lnTo>
                    <a:lnTo>
                      <a:pt x="28" y="22"/>
                    </a:lnTo>
                    <a:lnTo>
                      <a:pt x="28" y="26"/>
                    </a:lnTo>
                    <a:lnTo>
                      <a:pt x="30" y="24"/>
                    </a:lnTo>
                    <a:lnTo>
                      <a:pt x="32" y="26"/>
                    </a:lnTo>
                    <a:lnTo>
                      <a:pt x="30" y="28"/>
                    </a:lnTo>
                    <a:lnTo>
                      <a:pt x="34" y="24"/>
                    </a:lnTo>
                    <a:lnTo>
                      <a:pt x="34" y="28"/>
                    </a:lnTo>
                    <a:lnTo>
                      <a:pt x="36" y="26"/>
                    </a:lnTo>
                    <a:lnTo>
                      <a:pt x="36" y="22"/>
                    </a:lnTo>
                    <a:lnTo>
                      <a:pt x="38" y="22"/>
                    </a:lnTo>
                    <a:lnTo>
                      <a:pt x="38" y="24"/>
                    </a:lnTo>
                    <a:lnTo>
                      <a:pt x="42" y="24"/>
                    </a:lnTo>
                    <a:lnTo>
                      <a:pt x="46" y="24"/>
                    </a:lnTo>
                    <a:lnTo>
                      <a:pt x="48" y="40"/>
                    </a:lnTo>
                    <a:lnTo>
                      <a:pt x="44" y="44"/>
                    </a:lnTo>
                    <a:lnTo>
                      <a:pt x="34" y="48"/>
                    </a:lnTo>
                    <a:lnTo>
                      <a:pt x="32" y="46"/>
                    </a:lnTo>
                    <a:lnTo>
                      <a:pt x="20" y="52"/>
                    </a:lnTo>
                    <a:lnTo>
                      <a:pt x="18" y="52"/>
                    </a:lnTo>
                    <a:lnTo>
                      <a:pt x="14" y="52"/>
                    </a:lnTo>
                    <a:lnTo>
                      <a:pt x="12" y="48"/>
                    </a:lnTo>
                    <a:lnTo>
                      <a:pt x="12" y="46"/>
                    </a:lnTo>
                    <a:lnTo>
                      <a:pt x="4" y="42"/>
                    </a:lnTo>
                    <a:lnTo>
                      <a:pt x="2" y="40"/>
                    </a:lnTo>
                    <a:lnTo>
                      <a:pt x="2" y="36"/>
                    </a:lnTo>
                    <a:lnTo>
                      <a:pt x="2" y="34"/>
                    </a:lnTo>
                    <a:lnTo>
                      <a:pt x="0" y="22"/>
                    </a:lnTo>
                    <a:lnTo>
                      <a:pt x="0" y="16"/>
                    </a:lnTo>
                    <a:lnTo>
                      <a:pt x="2" y="14"/>
                    </a:lnTo>
                    <a:lnTo>
                      <a:pt x="8" y="12"/>
                    </a:lnTo>
                    <a:lnTo>
                      <a:pt x="10" y="10"/>
                    </a:lnTo>
                    <a:lnTo>
                      <a:pt x="12" y="8"/>
                    </a:lnTo>
                    <a:lnTo>
                      <a:pt x="14" y="10"/>
                    </a:lnTo>
                    <a:lnTo>
                      <a:pt x="16" y="6"/>
                    </a:lnTo>
                    <a:lnTo>
                      <a:pt x="20" y="6"/>
                    </a:lnTo>
                    <a:lnTo>
                      <a:pt x="20" y="4"/>
                    </a:lnTo>
                    <a:close/>
                  </a:path>
                </a:pathLst>
              </a:custGeom>
              <a:solidFill>
                <a:schemeClr val="tx2"/>
              </a:solidFill>
              <a:ln w="3175">
                <a:solidFill>
                  <a:schemeClr val="bg1"/>
                </a:solidFill>
                <a:round/>
                <a:headEnd/>
                <a:tailEnd/>
              </a:ln>
            </p:spPr>
            <p:txBody>
              <a:bodyPr/>
              <a:lstStyle/>
              <a:p>
                <a:endParaRPr lang="fr-FR" dirty="0"/>
              </a:p>
            </p:txBody>
          </p:sp>
          <p:sp>
            <p:nvSpPr>
              <p:cNvPr id="5869" name="Freeform 927"/>
              <p:cNvSpPr>
                <a:spLocks/>
              </p:cNvSpPr>
              <p:nvPr/>
            </p:nvSpPr>
            <p:spPr bwMode="auto">
              <a:xfrm>
                <a:off x="1084" y="775"/>
                <a:ext cx="54" cy="52"/>
              </a:xfrm>
              <a:custGeom>
                <a:avLst/>
                <a:gdLst>
                  <a:gd name="T0" fmla="*/ 20 w 54"/>
                  <a:gd name="T1" fmla="*/ 4 h 52"/>
                  <a:gd name="T2" fmla="*/ 22 w 54"/>
                  <a:gd name="T3" fmla="*/ 6 h 52"/>
                  <a:gd name="T4" fmla="*/ 22 w 54"/>
                  <a:gd name="T5" fmla="*/ 4 h 52"/>
                  <a:gd name="T6" fmla="*/ 26 w 54"/>
                  <a:gd name="T7" fmla="*/ 2 h 52"/>
                  <a:gd name="T8" fmla="*/ 34 w 54"/>
                  <a:gd name="T9" fmla="*/ 2 h 52"/>
                  <a:gd name="T10" fmla="*/ 38 w 54"/>
                  <a:gd name="T11" fmla="*/ 4 h 52"/>
                  <a:gd name="T12" fmla="*/ 40 w 54"/>
                  <a:gd name="T13" fmla="*/ 0 h 52"/>
                  <a:gd name="T14" fmla="*/ 46 w 54"/>
                  <a:gd name="T15" fmla="*/ 0 h 52"/>
                  <a:gd name="T16" fmla="*/ 54 w 54"/>
                  <a:gd name="T17" fmla="*/ 2 h 52"/>
                  <a:gd name="T18" fmla="*/ 54 w 54"/>
                  <a:gd name="T19" fmla="*/ 4 h 52"/>
                  <a:gd name="T20" fmla="*/ 54 w 54"/>
                  <a:gd name="T21" fmla="*/ 10 h 52"/>
                  <a:gd name="T22" fmla="*/ 52 w 54"/>
                  <a:gd name="T23" fmla="*/ 12 h 52"/>
                  <a:gd name="T24" fmla="*/ 40 w 54"/>
                  <a:gd name="T25" fmla="*/ 16 h 52"/>
                  <a:gd name="T26" fmla="*/ 36 w 54"/>
                  <a:gd name="T27" fmla="*/ 16 h 52"/>
                  <a:gd name="T28" fmla="*/ 36 w 54"/>
                  <a:gd name="T29" fmla="*/ 18 h 52"/>
                  <a:gd name="T30" fmla="*/ 34 w 54"/>
                  <a:gd name="T31" fmla="*/ 18 h 52"/>
                  <a:gd name="T32" fmla="*/ 36 w 54"/>
                  <a:gd name="T33" fmla="*/ 20 h 52"/>
                  <a:gd name="T34" fmla="*/ 34 w 54"/>
                  <a:gd name="T35" fmla="*/ 22 h 52"/>
                  <a:gd name="T36" fmla="*/ 28 w 54"/>
                  <a:gd name="T37" fmla="*/ 22 h 52"/>
                  <a:gd name="T38" fmla="*/ 28 w 54"/>
                  <a:gd name="T39" fmla="*/ 26 h 52"/>
                  <a:gd name="T40" fmla="*/ 30 w 54"/>
                  <a:gd name="T41" fmla="*/ 24 h 52"/>
                  <a:gd name="T42" fmla="*/ 32 w 54"/>
                  <a:gd name="T43" fmla="*/ 26 h 52"/>
                  <a:gd name="T44" fmla="*/ 30 w 54"/>
                  <a:gd name="T45" fmla="*/ 28 h 52"/>
                  <a:gd name="T46" fmla="*/ 34 w 54"/>
                  <a:gd name="T47" fmla="*/ 24 h 52"/>
                  <a:gd name="T48" fmla="*/ 34 w 54"/>
                  <a:gd name="T49" fmla="*/ 28 h 52"/>
                  <a:gd name="T50" fmla="*/ 36 w 54"/>
                  <a:gd name="T51" fmla="*/ 26 h 52"/>
                  <a:gd name="T52" fmla="*/ 36 w 54"/>
                  <a:gd name="T53" fmla="*/ 22 h 52"/>
                  <a:gd name="T54" fmla="*/ 38 w 54"/>
                  <a:gd name="T55" fmla="*/ 22 h 52"/>
                  <a:gd name="T56" fmla="*/ 38 w 54"/>
                  <a:gd name="T57" fmla="*/ 24 h 52"/>
                  <a:gd name="T58" fmla="*/ 42 w 54"/>
                  <a:gd name="T59" fmla="*/ 24 h 52"/>
                  <a:gd name="T60" fmla="*/ 46 w 54"/>
                  <a:gd name="T61" fmla="*/ 24 h 52"/>
                  <a:gd name="T62" fmla="*/ 48 w 54"/>
                  <a:gd name="T63" fmla="*/ 40 h 52"/>
                  <a:gd name="T64" fmla="*/ 44 w 54"/>
                  <a:gd name="T65" fmla="*/ 44 h 52"/>
                  <a:gd name="T66" fmla="*/ 34 w 54"/>
                  <a:gd name="T67" fmla="*/ 48 h 52"/>
                  <a:gd name="T68" fmla="*/ 32 w 54"/>
                  <a:gd name="T69" fmla="*/ 46 h 52"/>
                  <a:gd name="T70" fmla="*/ 20 w 54"/>
                  <a:gd name="T71" fmla="*/ 52 h 52"/>
                  <a:gd name="T72" fmla="*/ 18 w 54"/>
                  <a:gd name="T73" fmla="*/ 52 h 52"/>
                  <a:gd name="T74" fmla="*/ 14 w 54"/>
                  <a:gd name="T75" fmla="*/ 52 h 52"/>
                  <a:gd name="T76" fmla="*/ 12 w 54"/>
                  <a:gd name="T77" fmla="*/ 48 h 52"/>
                  <a:gd name="T78" fmla="*/ 12 w 54"/>
                  <a:gd name="T79" fmla="*/ 46 h 52"/>
                  <a:gd name="T80" fmla="*/ 4 w 54"/>
                  <a:gd name="T81" fmla="*/ 42 h 52"/>
                  <a:gd name="T82" fmla="*/ 2 w 54"/>
                  <a:gd name="T83" fmla="*/ 40 h 52"/>
                  <a:gd name="T84" fmla="*/ 2 w 54"/>
                  <a:gd name="T85" fmla="*/ 36 h 52"/>
                  <a:gd name="T86" fmla="*/ 2 w 54"/>
                  <a:gd name="T87" fmla="*/ 34 h 52"/>
                  <a:gd name="T88" fmla="*/ 0 w 54"/>
                  <a:gd name="T89" fmla="*/ 22 h 52"/>
                  <a:gd name="T90" fmla="*/ 0 w 54"/>
                  <a:gd name="T91" fmla="*/ 16 h 52"/>
                  <a:gd name="T92" fmla="*/ 2 w 54"/>
                  <a:gd name="T93" fmla="*/ 14 h 52"/>
                  <a:gd name="T94" fmla="*/ 8 w 54"/>
                  <a:gd name="T95" fmla="*/ 12 h 52"/>
                  <a:gd name="T96" fmla="*/ 10 w 54"/>
                  <a:gd name="T97" fmla="*/ 10 h 52"/>
                  <a:gd name="T98" fmla="*/ 12 w 54"/>
                  <a:gd name="T99" fmla="*/ 8 h 52"/>
                  <a:gd name="T100" fmla="*/ 14 w 54"/>
                  <a:gd name="T101" fmla="*/ 10 h 52"/>
                  <a:gd name="T102" fmla="*/ 16 w 54"/>
                  <a:gd name="T103" fmla="*/ 6 h 52"/>
                  <a:gd name="T104" fmla="*/ 20 w 54"/>
                  <a:gd name="T105" fmla="*/ 6 h 52"/>
                  <a:gd name="T106" fmla="*/ 20 w 54"/>
                  <a:gd name="T107" fmla="*/ 6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
                  <a:gd name="T163" fmla="*/ 0 h 52"/>
                  <a:gd name="T164" fmla="*/ 54 w 54"/>
                  <a:gd name="T165" fmla="*/ 52 h 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 h="52">
                    <a:moveTo>
                      <a:pt x="20" y="4"/>
                    </a:moveTo>
                    <a:lnTo>
                      <a:pt x="22" y="6"/>
                    </a:lnTo>
                    <a:lnTo>
                      <a:pt x="22" y="4"/>
                    </a:lnTo>
                    <a:lnTo>
                      <a:pt x="26" y="2"/>
                    </a:lnTo>
                    <a:lnTo>
                      <a:pt x="34" y="2"/>
                    </a:lnTo>
                    <a:lnTo>
                      <a:pt x="38" y="4"/>
                    </a:lnTo>
                    <a:lnTo>
                      <a:pt x="40" y="0"/>
                    </a:lnTo>
                    <a:lnTo>
                      <a:pt x="46" y="0"/>
                    </a:lnTo>
                    <a:lnTo>
                      <a:pt x="54" y="2"/>
                    </a:lnTo>
                    <a:lnTo>
                      <a:pt x="54" y="4"/>
                    </a:lnTo>
                    <a:lnTo>
                      <a:pt x="54" y="10"/>
                    </a:lnTo>
                    <a:lnTo>
                      <a:pt x="52" y="12"/>
                    </a:lnTo>
                    <a:lnTo>
                      <a:pt x="40" y="16"/>
                    </a:lnTo>
                    <a:lnTo>
                      <a:pt x="36" y="16"/>
                    </a:lnTo>
                    <a:lnTo>
                      <a:pt x="36" y="18"/>
                    </a:lnTo>
                    <a:lnTo>
                      <a:pt x="34" y="18"/>
                    </a:lnTo>
                    <a:lnTo>
                      <a:pt x="36" y="20"/>
                    </a:lnTo>
                    <a:lnTo>
                      <a:pt x="34" y="22"/>
                    </a:lnTo>
                    <a:lnTo>
                      <a:pt x="28" y="22"/>
                    </a:lnTo>
                    <a:lnTo>
                      <a:pt x="28" y="26"/>
                    </a:lnTo>
                    <a:lnTo>
                      <a:pt x="30" y="24"/>
                    </a:lnTo>
                    <a:lnTo>
                      <a:pt x="32" y="26"/>
                    </a:lnTo>
                    <a:lnTo>
                      <a:pt x="30" y="28"/>
                    </a:lnTo>
                    <a:lnTo>
                      <a:pt x="34" y="24"/>
                    </a:lnTo>
                    <a:lnTo>
                      <a:pt x="34" y="28"/>
                    </a:lnTo>
                    <a:lnTo>
                      <a:pt x="36" y="26"/>
                    </a:lnTo>
                    <a:lnTo>
                      <a:pt x="36" y="22"/>
                    </a:lnTo>
                    <a:lnTo>
                      <a:pt x="38" y="22"/>
                    </a:lnTo>
                    <a:lnTo>
                      <a:pt x="38" y="24"/>
                    </a:lnTo>
                    <a:lnTo>
                      <a:pt x="42" y="24"/>
                    </a:lnTo>
                    <a:lnTo>
                      <a:pt x="46" y="24"/>
                    </a:lnTo>
                    <a:lnTo>
                      <a:pt x="48" y="40"/>
                    </a:lnTo>
                    <a:lnTo>
                      <a:pt x="44" y="44"/>
                    </a:lnTo>
                    <a:lnTo>
                      <a:pt x="34" y="48"/>
                    </a:lnTo>
                    <a:lnTo>
                      <a:pt x="32" y="46"/>
                    </a:lnTo>
                    <a:lnTo>
                      <a:pt x="20" y="52"/>
                    </a:lnTo>
                    <a:lnTo>
                      <a:pt x="18" y="52"/>
                    </a:lnTo>
                    <a:lnTo>
                      <a:pt x="14" y="52"/>
                    </a:lnTo>
                    <a:lnTo>
                      <a:pt x="12" y="48"/>
                    </a:lnTo>
                    <a:lnTo>
                      <a:pt x="12" y="46"/>
                    </a:lnTo>
                    <a:lnTo>
                      <a:pt x="4" y="42"/>
                    </a:lnTo>
                    <a:lnTo>
                      <a:pt x="2" y="40"/>
                    </a:lnTo>
                    <a:lnTo>
                      <a:pt x="2" y="36"/>
                    </a:lnTo>
                    <a:lnTo>
                      <a:pt x="2" y="34"/>
                    </a:lnTo>
                    <a:lnTo>
                      <a:pt x="0" y="22"/>
                    </a:lnTo>
                    <a:lnTo>
                      <a:pt x="0" y="16"/>
                    </a:lnTo>
                    <a:lnTo>
                      <a:pt x="2" y="14"/>
                    </a:lnTo>
                    <a:lnTo>
                      <a:pt x="8" y="12"/>
                    </a:lnTo>
                    <a:lnTo>
                      <a:pt x="10" y="10"/>
                    </a:lnTo>
                    <a:lnTo>
                      <a:pt x="12" y="8"/>
                    </a:lnTo>
                    <a:lnTo>
                      <a:pt x="14" y="10"/>
                    </a:lnTo>
                    <a:lnTo>
                      <a:pt x="16" y="6"/>
                    </a:lnTo>
                    <a:lnTo>
                      <a:pt x="20" y="6"/>
                    </a:lnTo>
                  </a:path>
                </a:pathLst>
              </a:custGeom>
              <a:solidFill>
                <a:schemeClr val="tx2"/>
              </a:solidFill>
              <a:ln w="3175">
                <a:solidFill>
                  <a:schemeClr val="bg1"/>
                </a:solidFill>
                <a:round/>
                <a:headEnd/>
                <a:tailEnd/>
              </a:ln>
            </p:spPr>
            <p:txBody>
              <a:bodyPr/>
              <a:lstStyle/>
              <a:p>
                <a:endParaRPr lang="fr-FR" dirty="0"/>
              </a:p>
            </p:txBody>
          </p:sp>
          <p:sp>
            <p:nvSpPr>
              <p:cNvPr id="5870" name="Freeform 928"/>
              <p:cNvSpPr>
                <a:spLocks/>
              </p:cNvSpPr>
              <p:nvPr/>
            </p:nvSpPr>
            <p:spPr bwMode="auto">
              <a:xfrm>
                <a:off x="1058" y="779"/>
                <a:ext cx="22" cy="24"/>
              </a:xfrm>
              <a:custGeom>
                <a:avLst/>
                <a:gdLst>
                  <a:gd name="T0" fmla="*/ 2 w 22"/>
                  <a:gd name="T1" fmla="*/ 8 h 24"/>
                  <a:gd name="T2" fmla="*/ 4 w 22"/>
                  <a:gd name="T3" fmla="*/ 6 h 24"/>
                  <a:gd name="T4" fmla="*/ 4 w 22"/>
                  <a:gd name="T5" fmla="*/ 8 h 24"/>
                  <a:gd name="T6" fmla="*/ 4 w 22"/>
                  <a:gd name="T7" fmla="*/ 4 h 24"/>
                  <a:gd name="T8" fmla="*/ 6 w 22"/>
                  <a:gd name="T9" fmla="*/ 2 h 24"/>
                  <a:gd name="T10" fmla="*/ 10 w 22"/>
                  <a:gd name="T11" fmla="*/ 0 h 24"/>
                  <a:gd name="T12" fmla="*/ 10 w 22"/>
                  <a:gd name="T13" fmla="*/ 2 h 24"/>
                  <a:gd name="T14" fmla="*/ 10 w 22"/>
                  <a:gd name="T15" fmla="*/ 4 h 24"/>
                  <a:gd name="T16" fmla="*/ 12 w 22"/>
                  <a:gd name="T17" fmla="*/ 6 h 24"/>
                  <a:gd name="T18" fmla="*/ 20 w 22"/>
                  <a:gd name="T19" fmla="*/ 14 h 24"/>
                  <a:gd name="T20" fmla="*/ 22 w 22"/>
                  <a:gd name="T21" fmla="*/ 18 h 24"/>
                  <a:gd name="T22" fmla="*/ 20 w 22"/>
                  <a:gd name="T23" fmla="*/ 22 h 24"/>
                  <a:gd name="T24" fmla="*/ 12 w 22"/>
                  <a:gd name="T25" fmla="*/ 24 h 24"/>
                  <a:gd name="T26" fmla="*/ 8 w 22"/>
                  <a:gd name="T27" fmla="*/ 20 h 24"/>
                  <a:gd name="T28" fmla="*/ 6 w 22"/>
                  <a:gd name="T29" fmla="*/ 14 h 24"/>
                  <a:gd name="T30" fmla="*/ 4 w 22"/>
                  <a:gd name="T31" fmla="*/ 14 h 24"/>
                  <a:gd name="T32" fmla="*/ 2 w 22"/>
                  <a:gd name="T33" fmla="*/ 10 h 24"/>
                  <a:gd name="T34" fmla="*/ 0 w 22"/>
                  <a:gd name="T35" fmla="*/ 8 h 24"/>
                  <a:gd name="T36" fmla="*/ 0 w 22"/>
                  <a:gd name="T37" fmla="*/ 8 h 24"/>
                  <a:gd name="T38" fmla="*/ 2 w 22"/>
                  <a:gd name="T39" fmla="*/ 8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24"/>
                  <a:gd name="T62" fmla="*/ 22 w 22"/>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24">
                    <a:moveTo>
                      <a:pt x="2" y="8"/>
                    </a:moveTo>
                    <a:lnTo>
                      <a:pt x="4" y="6"/>
                    </a:lnTo>
                    <a:lnTo>
                      <a:pt x="4" y="8"/>
                    </a:lnTo>
                    <a:lnTo>
                      <a:pt x="4" y="4"/>
                    </a:lnTo>
                    <a:lnTo>
                      <a:pt x="6" y="2"/>
                    </a:lnTo>
                    <a:lnTo>
                      <a:pt x="10" y="0"/>
                    </a:lnTo>
                    <a:lnTo>
                      <a:pt x="10" y="2"/>
                    </a:lnTo>
                    <a:lnTo>
                      <a:pt x="10" y="4"/>
                    </a:lnTo>
                    <a:lnTo>
                      <a:pt x="12" y="6"/>
                    </a:lnTo>
                    <a:lnTo>
                      <a:pt x="20" y="14"/>
                    </a:lnTo>
                    <a:lnTo>
                      <a:pt x="22" y="18"/>
                    </a:lnTo>
                    <a:lnTo>
                      <a:pt x="20" y="22"/>
                    </a:lnTo>
                    <a:lnTo>
                      <a:pt x="12" y="24"/>
                    </a:lnTo>
                    <a:lnTo>
                      <a:pt x="8" y="20"/>
                    </a:lnTo>
                    <a:lnTo>
                      <a:pt x="6" y="14"/>
                    </a:lnTo>
                    <a:lnTo>
                      <a:pt x="4" y="14"/>
                    </a:lnTo>
                    <a:lnTo>
                      <a:pt x="2" y="10"/>
                    </a:lnTo>
                    <a:lnTo>
                      <a:pt x="0" y="8"/>
                    </a:lnTo>
                    <a:lnTo>
                      <a:pt x="2" y="8"/>
                    </a:lnTo>
                    <a:close/>
                  </a:path>
                </a:pathLst>
              </a:custGeom>
              <a:solidFill>
                <a:schemeClr val="tx2"/>
              </a:solidFill>
              <a:ln w="3175">
                <a:solidFill>
                  <a:schemeClr val="bg1"/>
                </a:solidFill>
                <a:round/>
                <a:headEnd/>
                <a:tailEnd/>
              </a:ln>
            </p:spPr>
            <p:txBody>
              <a:bodyPr/>
              <a:lstStyle/>
              <a:p>
                <a:endParaRPr lang="fr-FR" dirty="0"/>
              </a:p>
            </p:txBody>
          </p:sp>
          <p:sp>
            <p:nvSpPr>
              <p:cNvPr id="5871" name="Freeform 929"/>
              <p:cNvSpPr>
                <a:spLocks/>
              </p:cNvSpPr>
              <p:nvPr/>
            </p:nvSpPr>
            <p:spPr bwMode="auto">
              <a:xfrm>
                <a:off x="1058" y="779"/>
                <a:ext cx="22" cy="24"/>
              </a:xfrm>
              <a:custGeom>
                <a:avLst/>
                <a:gdLst>
                  <a:gd name="T0" fmla="*/ 2 w 22"/>
                  <a:gd name="T1" fmla="*/ 8 h 24"/>
                  <a:gd name="T2" fmla="*/ 4 w 22"/>
                  <a:gd name="T3" fmla="*/ 6 h 24"/>
                  <a:gd name="T4" fmla="*/ 4 w 22"/>
                  <a:gd name="T5" fmla="*/ 8 h 24"/>
                  <a:gd name="T6" fmla="*/ 4 w 22"/>
                  <a:gd name="T7" fmla="*/ 4 h 24"/>
                  <a:gd name="T8" fmla="*/ 6 w 22"/>
                  <a:gd name="T9" fmla="*/ 2 h 24"/>
                  <a:gd name="T10" fmla="*/ 10 w 22"/>
                  <a:gd name="T11" fmla="*/ 0 h 24"/>
                  <a:gd name="T12" fmla="*/ 10 w 22"/>
                  <a:gd name="T13" fmla="*/ 2 h 24"/>
                  <a:gd name="T14" fmla="*/ 10 w 22"/>
                  <a:gd name="T15" fmla="*/ 4 h 24"/>
                  <a:gd name="T16" fmla="*/ 12 w 22"/>
                  <a:gd name="T17" fmla="*/ 6 h 24"/>
                  <a:gd name="T18" fmla="*/ 20 w 22"/>
                  <a:gd name="T19" fmla="*/ 14 h 24"/>
                  <a:gd name="T20" fmla="*/ 22 w 22"/>
                  <a:gd name="T21" fmla="*/ 18 h 24"/>
                  <a:gd name="T22" fmla="*/ 20 w 22"/>
                  <a:gd name="T23" fmla="*/ 22 h 24"/>
                  <a:gd name="T24" fmla="*/ 12 w 22"/>
                  <a:gd name="T25" fmla="*/ 24 h 24"/>
                  <a:gd name="T26" fmla="*/ 8 w 22"/>
                  <a:gd name="T27" fmla="*/ 20 h 24"/>
                  <a:gd name="T28" fmla="*/ 6 w 22"/>
                  <a:gd name="T29" fmla="*/ 14 h 24"/>
                  <a:gd name="T30" fmla="*/ 4 w 22"/>
                  <a:gd name="T31" fmla="*/ 14 h 24"/>
                  <a:gd name="T32" fmla="*/ 2 w 22"/>
                  <a:gd name="T33" fmla="*/ 10 h 24"/>
                  <a:gd name="T34" fmla="*/ 0 w 22"/>
                  <a:gd name="T35" fmla="*/ 8 h 24"/>
                  <a:gd name="T36" fmla="*/ 0 w 22"/>
                  <a:gd name="T37" fmla="*/ 8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4"/>
                  <a:gd name="T59" fmla="*/ 22 w 22"/>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4">
                    <a:moveTo>
                      <a:pt x="2" y="8"/>
                    </a:moveTo>
                    <a:lnTo>
                      <a:pt x="4" y="6"/>
                    </a:lnTo>
                    <a:lnTo>
                      <a:pt x="4" y="8"/>
                    </a:lnTo>
                    <a:lnTo>
                      <a:pt x="4" y="4"/>
                    </a:lnTo>
                    <a:lnTo>
                      <a:pt x="6" y="2"/>
                    </a:lnTo>
                    <a:lnTo>
                      <a:pt x="10" y="0"/>
                    </a:lnTo>
                    <a:lnTo>
                      <a:pt x="10" y="2"/>
                    </a:lnTo>
                    <a:lnTo>
                      <a:pt x="10" y="4"/>
                    </a:lnTo>
                    <a:lnTo>
                      <a:pt x="12" y="6"/>
                    </a:lnTo>
                    <a:lnTo>
                      <a:pt x="20" y="14"/>
                    </a:lnTo>
                    <a:lnTo>
                      <a:pt x="22" y="18"/>
                    </a:lnTo>
                    <a:lnTo>
                      <a:pt x="20" y="22"/>
                    </a:lnTo>
                    <a:lnTo>
                      <a:pt x="12" y="24"/>
                    </a:lnTo>
                    <a:lnTo>
                      <a:pt x="8" y="20"/>
                    </a:lnTo>
                    <a:lnTo>
                      <a:pt x="6" y="14"/>
                    </a:lnTo>
                    <a:lnTo>
                      <a:pt x="4" y="14"/>
                    </a:lnTo>
                    <a:lnTo>
                      <a:pt x="2" y="10"/>
                    </a:lnTo>
                    <a:lnTo>
                      <a:pt x="0" y="8"/>
                    </a:lnTo>
                  </a:path>
                </a:pathLst>
              </a:custGeom>
              <a:solidFill>
                <a:schemeClr val="tx2"/>
              </a:solidFill>
              <a:ln w="3175">
                <a:solidFill>
                  <a:schemeClr val="bg1"/>
                </a:solidFill>
                <a:round/>
                <a:headEnd/>
                <a:tailEnd/>
              </a:ln>
            </p:spPr>
            <p:txBody>
              <a:bodyPr/>
              <a:lstStyle/>
              <a:p>
                <a:endParaRPr lang="fr-FR" dirty="0"/>
              </a:p>
            </p:txBody>
          </p:sp>
          <p:sp>
            <p:nvSpPr>
              <p:cNvPr id="5872" name="Freeform 930"/>
              <p:cNvSpPr>
                <a:spLocks/>
              </p:cNvSpPr>
              <p:nvPr/>
            </p:nvSpPr>
            <p:spPr bwMode="auto">
              <a:xfrm>
                <a:off x="1084" y="728"/>
                <a:ext cx="58" cy="35"/>
              </a:xfrm>
              <a:custGeom>
                <a:avLst/>
                <a:gdLst>
                  <a:gd name="T0" fmla="*/ 50 w 58"/>
                  <a:gd name="T1" fmla="*/ 8 h 35"/>
                  <a:gd name="T2" fmla="*/ 52 w 58"/>
                  <a:gd name="T3" fmla="*/ 12 h 35"/>
                  <a:gd name="T4" fmla="*/ 56 w 58"/>
                  <a:gd name="T5" fmla="*/ 12 h 35"/>
                  <a:gd name="T6" fmla="*/ 56 w 58"/>
                  <a:gd name="T7" fmla="*/ 13 h 35"/>
                  <a:gd name="T8" fmla="*/ 58 w 58"/>
                  <a:gd name="T9" fmla="*/ 17 h 35"/>
                  <a:gd name="T10" fmla="*/ 58 w 58"/>
                  <a:gd name="T11" fmla="*/ 31 h 35"/>
                  <a:gd name="T12" fmla="*/ 56 w 58"/>
                  <a:gd name="T13" fmla="*/ 31 h 35"/>
                  <a:gd name="T14" fmla="*/ 52 w 58"/>
                  <a:gd name="T15" fmla="*/ 33 h 35"/>
                  <a:gd name="T16" fmla="*/ 50 w 58"/>
                  <a:gd name="T17" fmla="*/ 31 h 35"/>
                  <a:gd name="T18" fmla="*/ 44 w 58"/>
                  <a:gd name="T19" fmla="*/ 35 h 35"/>
                  <a:gd name="T20" fmla="*/ 40 w 58"/>
                  <a:gd name="T21" fmla="*/ 33 h 35"/>
                  <a:gd name="T22" fmla="*/ 36 w 58"/>
                  <a:gd name="T23" fmla="*/ 27 h 35"/>
                  <a:gd name="T24" fmla="*/ 32 w 58"/>
                  <a:gd name="T25" fmla="*/ 27 h 35"/>
                  <a:gd name="T26" fmla="*/ 32 w 58"/>
                  <a:gd name="T27" fmla="*/ 25 h 35"/>
                  <a:gd name="T28" fmla="*/ 30 w 58"/>
                  <a:gd name="T29" fmla="*/ 25 h 35"/>
                  <a:gd name="T30" fmla="*/ 28 w 58"/>
                  <a:gd name="T31" fmla="*/ 23 h 35"/>
                  <a:gd name="T32" fmla="*/ 28 w 58"/>
                  <a:gd name="T33" fmla="*/ 27 h 35"/>
                  <a:gd name="T34" fmla="*/ 30 w 58"/>
                  <a:gd name="T35" fmla="*/ 31 h 35"/>
                  <a:gd name="T36" fmla="*/ 28 w 58"/>
                  <a:gd name="T37" fmla="*/ 31 h 35"/>
                  <a:gd name="T38" fmla="*/ 28 w 58"/>
                  <a:gd name="T39" fmla="*/ 35 h 35"/>
                  <a:gd name="T40" fmla="*/ 24 w 58"/>
                  <a:gd name="T41" fmla="*/ 35 h 35"/>
                  <a:gd name="T42" fmla="*/ 20 w 58"/>
                  <a:gd name="T43" fmla="*/ 29 h 35"/>
                  <a:gd name="T44" fmla="*/ 16 w 58"/>
                  <a:gd name="T45" fmla="*/ 27 h 35"/>
                  <a:gd name="T46" fmla="*/ 16 w 58"/>
                  <a:gd name="T47" fmla="*/ 25 h 35"/>
                  <a:gd name="T48" fmla="*/ 14 w 58"/>
                  <a:gd name="T49" fmla="*/ 27 h 35"/>
                  <a:gd name="T50" fmla="*/ 14 w 58"/>
                  <a:gd name="T51" fmla="*/ 29 h 35"/>
                  <a:gd name="T52" fmla="*/ 12 w 58"/>
                  <a:gd name="T53" fmla="*/ 27 h 35"/>
                  <a:gd name="T54" fmla="*/ 8 w 58"/>
                  <a:gd name="T55" fmla="*/ 29 h 35"/>
                  <a:gd name="T56" fmla="*/ 8 w 58"/>
                  <a:gd name="T57" fmla="*/ 33 h 35"/>
                  <a:gd name="T58" fmla="*/ 8 w 58"/>
                  <a:gd name="T59" fmla="*/ 35 h 35"/>
                  <a:gd name="T60" fmla="*/ 8 w 58"/>
                  <a:gd name="T61" fmla="*/ 33 h 35"/>
                  <a:gd name="T62" fmla="*/ 4 w 58"/>
                  <a:gd name="T63" fmla="*/ 35 h 35"/>
                  <a:gd name="T64" fmla="*/ 2 w 58"/>
                  <a:gd name="T65" fmla="*/ 35 h 35"/>
                  <a:gd name="T66" fmla="*/ 2 w 58"/>
                  <a:gd name="T67" fmla="*/ 31 h 35"/>
                  <a:gd name="T68" fmla="*/ 0 w 58"/>
                  <a:gd name="T69" fmla="*/ 31 h 35"/>
                  <a:gd name="T70" fmla="*/ 2 w 58"/>
                  <a:gd name="T71" fmla="*/ 25 h 35"/>
                  <a:gd name="T72" fmla="*/ 6 w 58"/>
                  <a:gd name="T73" fmla="*/ 21 h 35"/>
                  <a:gd name="T74" fmla="*/ 8 w 58"/>
                  <a:gd name="T75" fmla="*/ 21 h 35"/>
                  <a:gd name="T76" fmla="*/ 10 w 58"/>
                  <a:gd name="T77" fmla="*/ 21 h 35"/>
                  <a:gd name="T78" fmla="*/ 10 w 58"/>
                  <a:gd name="T79" fmla="*/ 19 h 35"/>
                  <a:gd name="T80" fmla="*/ 14 w 58"/>
                  <a:gd name="T81" fmla="*/ 15 h 35"/>
                  <a:gd name="T82" fmla="*/ 28 w 58"/>
                  <a:gd name="T83" fmla="*/ 12 h 35"/>
                  <a:gd name="T84" fmla="*/ 32 w 58"/>
                  <a:gd name="T85" fmla="*/ 4 h 35"/>
                  <a:gd name="T86" fmla="*/ 32 w 58"/>
                  <a:gd name="T87" fmla="*/ 6 h 35"/>
                  <a:gd name="T88" fmla="*/ 38 w 58"/>
                  <a:gd name="T89" fmla="*/ 0 h 35"/>
                  <a:gd name="T90" fmla="*/ 42 w 58"/>
                  <a:gd name="T91" fmla="*/ 0 h 35"/>
                  <a:gd name="T92" fmla="*/ 44 w 58"/>
                  <a:gd name="T93" fmla="*/ 0 h 35"/>
                  <a:gd name="T94" fmla="*/ 44 w 58"/>
                  <a:gd name="T95" fmla="*/ 2 h 35"/>
                  <a:gd name="T96" fmla="*/ 46 w 58"/>
                  <a:gd name="T97" fmla="*/ 4 h 35"/>
                  <a:gd name="T98" fmla="*/ 46 w 58"/>
                  <a:gd name="T99" fmla="*/ 6 h 35"/>
                  <a:gd name="T100" fmla="*/ 50 w 58"/>
                  <a:gd name="T101" fmla="*/ 6 h 35"/>
                  <a:gd name="T102" fmla="*/ 50 w 58"/>
                  <a:gd name="T103" fmla="*/ 6 h 35"/>
                  <a:gd name="T104" fmla="*/ 50 w 58"/>
                  <a:gd name="T105" fmla="*/ 8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35"/>
                  <a:gd name="T161" fmla="*/ 58 w 58"/>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35">
                    <a:moveTo>
                      <a:pt x="50" y="8"/>
                    </a:moveTo>
                    <a:lnTo>
                      <a:pt x="52" y="12"/>
                    </a:lnTo>
                    <a:lnTo>
                      <a:pt x="56" y="12"/>
                    </a:lnTo>
                    <a:lnTo>
                      <a:pt x="56" y="13"/>
                    </a:lnTo>
                    <a:lnTo>
                      <a:pt x="58" y="17"/>
                    </a:lnTo>
                    <a:lnTo>
                      <a:pt x="58" y="31"/>
                    </a:lnTo>
                    <a:lnTo>
                      <a:pt x="56" y="31"/>
                    </a:lnTo>
                    <a:lnTo>
                      <a:pt x="52" y="33"/>
                    </a:lnTo>
                    <a:lnTo>
                      <a:pt x="50" y="31"/>
                    </a:lnTo>
                    <a:lnTo>
                      <a:pt x="44" y="35"/>
                    </a:lnTo>
                    <a:lnTo>
                      <a:pt x="40" y="33"/>
                    </a:lnTo>
                    <a:lnTo>
                      <a:pt x="36" y="27"/>
                    </a:lnTo>
                    <a:lnTo>
                      <a:pt x="32" y="27"/>
                    </a:lnTo>
                    <a:lnTo>
                      <a:pt x="32" y="25"/>
                    </a:lnTo>
                    <a:lnTo>
                      <a:pt x="30" y="25"/>
                    </a:lnTo>
                    <a:lnTo>
                      <a:pt x="28" y="23"/>
                    </a:lnTo>
                    <a:lnTo>
                      <a:pt x="28" y="27"/>
                    </a:lnTo>
                    <a:lnTo>
                      <a:pt x="30" y="31"/>
                    </a:lnTo>
                    <a:lnTo>
                      <a:pt x="28" y="31"/>
                    </a:lnTo>
                    <a:lnTo>
                      <a:pt x="28" y="35"/>
                    </a:lnTo>
                    <a:lnTo>
                      <a:pt x="24" y="35"/>
                    </a:lnTo>
                    <a:lnTo>
                      <a:pt x="20" y="29"/>
                    </a:lnTo>
                    <a:lnTo>
                      <a:pt x="16" y="27"/>
                    </a:lnTo>
                    <a:lnTo>
                      <a:pt x="16" y="25"/>
                    </a:lnTo>
                    <a:lnTo>
                      <a:pt x="14" y="27"/>
                    </a:lnTo>
                    <a:lnTo>
                      <a:pt x="14" y="29"/>
                    </a:lnTo>
                    <a:lnTo>
                      <a:pt x="12" y="27"/>
                    </a:lnTo>
                    <a:lnTo>
                      <a:pt x="8" y="29"/>
                    </a:lnTo>
                    <a:lnTo>
                      <a:pt x="8" y="33"/>
                    </a:lnTo>
                    <a:lnTo>
                      <a:pt x="8" y="35"/>
                    </a:lnTo>
                    <a:lnTo>
                      <a:pt x="8" y="33"/>
                    </a:lnTo>
                    <a:lnTo>
                      <a:pt x="4" y="35"/>
                    </a:lnTo>
                    <a:lnTo>
                      <a:pt x="2" y="35"/>
                    </a:lnTo>
                    <a:lnTo>
                      <a:pt x="2" y="31"/>
                    </a:lnTo>
                    <a:lnTo>
                      <a:pt x="0" y="31"/>
                    </a:lnTo>
                    <a:lnTo>
                      <a:pt x="2" y="25"/>
                    </a:lnTo>
                    <a:lnTo>
                      <a:pt x="6" y="21"/>
                    </a:lnTo>
                    <a:lnTo>
                      <a:pt x="8" y="21"/>
                    </a:lnTo>
                    <a:lnTo>
                      <a:pt x="10" y="21"/>
                    </a:lnTo>
                    <a:lnTo>
                      <a:pt x="10" y="19"/>
                    </a:lnTo>
                    <a:lnTo>
                      <a:pt x="14" y="15"/>
                    </a:lnTo>
                    <a:lnTo>
                      <a:pt x="28" y="12"/>
                    </a:lnTo>
                    <a:lnTo>
                      <a:pt x="32" y="4"/>
                    </a:lnTo>
                    <a:lnTo>
                      <a:pt x="32" y="6"/>
                    </a:lnTo>
                    <a:lnTo>
                      <a:pt x="38" y="0"/>
                    </a:lnTo>
                    <a:lnTo>
                      <a:pt x="42" y="0"/>
                    </a:lnTo>
                    <a:lnTo>
                      <a:pt x="44" y="0"/>
                    </a:lnTo>
                    <a:lnTo>
                      <a:pt x="44" y="2"/>
                    </a:lnTo>
                    <a:lnTo>
                      <a:pt x="46" y="4"/>
                    </a:lnTo>
                    <a:lnTo>
                      <a:pt x="46" y="6"/>
                    </a:lnTo>
                    <a:lnTo>
                      <a:pt x="50" y="6"/>
                    </a:lnTo>
                    <a:lnTo>
                      <a:pt x="50" y="8"/>
                    </a:lnTo>
                    <a:close/>
                  </a:path>
                </a:pathLst>
              </a:custGeom>
              <a:solidFill>
                <a:schemeClr val="tx2"/>
              </a:solidFill>
              <a:ln w="3175">
                <a:solidFill>
                  <a:schemeClr val="bg1"/>
                </a:solidFill>
                <a:round/>
                <a:headEnd/>
                <a:tailEnd/>
              </a:ln>
            </p:spPr>
            <p:txBody>
              <a:bodyPr/>
              <a:lstStyle/>
              <a:p>
                <a:endParaRPr lang="fr-FR" dirty="0"/>
              </a:p>
            </p:txBody>
          </p:sp>
          <p:sp>
            <p:nvSpPr>
              <p:cNvPr id="5873" name="Freeform 931"/>
              <p:cNvSpPr>
                <a:spLocks/>
              </p:cNvSpPr>
              <p:nvPr/>
            </p:nvSpPr>
            <p:spPr bwMode="auto">
              <a:xfrm>
                <a:off x="1084" y="728"/>
                <a:ext cx="58" cy="35"/>
              </a:xfrm>
              <a:custGeom>
                <a:avLst/>
                <a:gdLst>
                  <a:gd name="T0" fmla="*/ 50 w 58"/>
                  <a:gd name="T1" fmla="*/ 8 h 35"/>
                  <a:gd name="T2" fmla="*/ 52 w 58"/>
                  <a:gd name="T3" fmla="*/ 12 h 35"/>
                  <a:gd name="T4" fmla="*/ 56 w 58"/>
                  <a:gd name="T5" fmla="*/ 12 h 35"/>
                  <a:gd name="T6" fmla="*/ 56 w 58"/>
                  <a:gd name="T7" fmla="*/ 13 h 35"/>
                  <a:gd name="T8" fmla="*/ 58 w 58"/>
                  <a:gd name="T9" fmla="*/ 17 h 35"/>
                  <a:gd name="T10" fmla="*/ 58 w 58"/>
                  <a:gd name="T11" fmla="*/ 31 h 35"/>
                  <a:gd name="T12" fmla="*/ 56 w 58"/>
                  <a:gd name="T13" fmla="*/ 31 h 35"/>
                  <a:gd name="T14" fmla="*/ 52 w 58"/>
                  <a:gd name="T15" fmla="*/ 33 h 35"/>
                  <a:gd name="T16" fmla="*/ 50 w 58"/>
                  <a:gd name="T17" fmla="*/ 31 h 35"/>
                  <a:gd name="T18" fmla="*/ 44 w 58"/>
                  <a:gd name="T19" fmla="*/ 35 h 35"/>
                  <a:gd name="T20" fmla="*/ 40 w 58"/>
                  <a:gd name="T21" fmla="*/ 33 h 35"/>
                  <a:gd name="T22" fmla="*/ 36 w 58"/>
                  <a:gd name="T23" fmla="*/ 27 h 35"/>
                  <a:gd name="T24" fmla="*/ 32 w 58"/>
                  <a:gd name="T25" fmla="*/ 27 h 35"/>
                  <a:gd name="T26" fmla="*/ 32 w 58"/>
                  <a:gd name="T27" fmla="*/ 25 h 35"/>
                  <a:gd name="T28" fmla="*/ 30 w 58"/>
                  <a:gd name="T29" fmla="*/ 25 h 35"/>
                  <a:gd name="T30" fmla="*/ 28 w 58"/>
                  <a:gd name="T31" fmla="*/ 23 h 35"/>
                  <a:gd name="T32" fmla="*/ 28 w 58"/>
                  <a:gd name="T33" fmla="*/ 27 h 35"/>
                  <a:gd name="T34" fmla="*/ 30 w 58"/>
                  <a:gd name="T35" fmla="*/ 31 h 35"/>
                  <a:gd name="T36" fmla="*/ 28 w 58"/>
                  <a:gd name="T37" fmla="*/ 31 h 35"/>
                  <a:gd name="T38" fmla="*/ 28 w 58"/>
                  <a:gd name="T39" fmla="*/ 35 h 35"/>
                  <a:gd name="T40" fmla="*/ 24 w 58"/>
                  <a:gd name="T41" fmla="*/ 35 h 35"/>
                  <a:gd name="T42" fmla="*/ 20 w 58"/>
                  <a:gd name="T43" fmla="*/ 29 h 35"/>
                  <a:gd name="T44" fmla="*/ 16 w 58"/>
                  <a:gd name="T45" fmla="*/ 27 h 35"/>
                  <a:gd name="T46" fmla="*/ 16 w 58"/>
                  <a:gd name="T47" fmla="*/ 25 h 35"/>
                  <a:gd name="T48" fmla="*/ 14 w 58"/>
                  <a:gd name="T49" fmla="*/ 27 h 35"/>
                  <a:gd name="T50" fmla="*/ 14 w 58"/>
                  <a:gd name="T51" fmla="*/ 29 h 35"/>
                  <a:gd name="T52" fmla="*/ 12 w 58"/>
                  <a:gd name="T53" fmla="*/ 27 h 35"/>
                  <a:gd name="T54" fmla="*/ 8 w 58"/>
                  <a:gd name="T55" fmla="*/ 29 h 35"/>
                  <a:gd name="T56" fmla="*/ 8 w 58"/>
                  <a:gd name="T57" fmla="*/ 33 h 35"/>
                  <a:gd name="T58" fmla="*/ 8 w 58"/>
                  <a:gd name="T59" fmla="*/ 35 h 35"/>
                  <a:gd name="T60" fmla="*/ 8 w 58"/>
                  <a:gd name="T61" fmla="*/ 33 h 35"/>
                  <a:gd name="T62" fmla="*/ 4 w 58"/>
                  <a:gd name="T63" fmla="*/ 35 h 35"/>
                  <a:gd name="T64" fmla="*/ 2 w 58"/>
                  <a:gd name="T65" fmla="*/ 35 h 35"/>
                  <a:gd name="T66" fmla="*/ 2 w 58"/>
                  <a:gd name="T67" fmla="*/ 31 h 35"/>
                  <a:gd name="T68" fmla="*/ 0 w 58"/>
                  <a:gd name="T69" fmla="*/ 31 h 35"/>
                  <a:gd name="T70" fmla="*/ 2 w 58"/>
                  <a:gd name="T71" fmla="*/ 25 h 35"/>
                  <a:gd name="T72" fmla="*/ 6 w 58"/>
                  <a:gd name="T73" fmla="*/ 21 h 35"/>
                  <a:gd name="T74" fmla="*/ 8 w 58"/>
                  <a:gd name="T75" fmla="*/ 21 h 35"/>
                  <a:gd name="T76" fmla="*/ 10 w 58"/>
                  <a:gd name="T77" fmla="*/ 21 h 35"/>
                  <a:gd name="T78" fmla="*/ 10 w 58"/>
                  <a:gd name="T79" fmla="*/ 19 h 35"/>
                  <a:gd name="T80" fmla="*/ 14 w 58"/>
                  <a:gd name="T81" fmla="*/ 15 h 35"/>
                  <a:gd name="T82" fmla="*/ 28 w 58"/>
                  <a:gd name="T83" fmla="*/ 12 h 35"/>
                  <a:gd name="T84" fmla="*/ 32 w 58"/>
                  <a:gd name="T85" fmla="*/ 4 h 35"/>
                  <a:gd name="T86" fmla="*/ 32 w 58"/>
                  <a:gd name="T87" fmla="*/ 6 h 35"/>
                  <a:gd name="T88" fmla="*/ 38 w 58"/>
                  <a:gd name="T89" fmla="*/ 0 h 35"/>
                  <a:gd name="T90" fmla="*/ 42 w 58"/>
                  <a:gd name="T91" fmla="*/ 0 h 35"/>
                  <a:gd name="T92" fmla="*/ 44 w 58"/>
                  <a:gd name="T93" fmla="*/ 0 h 35"/>
                  <a:gd name="T94" fmla="*/ 44 w 58"/>
                  <a:gd name="T95" fmla="*/ 2 h 35"/>
                  <a:gd name="T96" fmla="*/ 46 w 58"/>
                  <a:gd name="T97" fmla="*/ 4 h 35"/>
                  <a:gd name="T98" fmla="*/ 46 w 58"/>
                  <a:gd name="T99" fmla="*/ 6 h 35"/>
                  <a:gd name="T100" fmla="*/ 50 w 58"/>
                  <a:gd name="T101" fmla="*/ 6 h 35"/>
                  <a:gd name="T102" fmla="*/ 50 w 58"/>
                  <a:gd name="T103" fmla="*/ 6 h 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
                  <a:gd name="T157" fmla="*/ 0 h 35"/>
                  <a:gd name="T158" fmla="*/ 58 w 58"/>
                  <a:gd name="T159" fmla="*/ 35 h 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 h="35">
                    <a:moveTo>
                      <a:pt x="50" y="8"/>
                    </a:moveTo>
                    <a:lnTo>
                      <a:pt x="52" y="12"/>
                    </a:lnTo>
                    <a:lnTo>
                      <a:pt x="56" y="12"/>
                    </a:lnTo>
                    <a:lnTo>
                      <a:pt x="56" y="13"/>
                    </a:lnTo>
                    <a:lnTo>
                      <a:pt x="58" y="17"/>
                    </a:lnTo>
                    <a:lnTo>
                      <a:pt x="58" y="31"/>
                    </a:lnTo>
                    <a:lnTo>
                      <a:pt x="56" y="31"/>
                    </a:lnTo>
                    <a:lnTo>
                      <a:pt x="52" y="33"/>
                    </a:lnTo>
                    <a:lnTo>
                      <a:pt x="50" y="31"/>
                    </a:lnTo>
                    <a:lnTo>
                      <a:pt x="44" y="35"/>
                    </a:lnTo>
                    <a:lnTo>
                      <a:pt x="40" y="33"/>
                    </a:lnTo>
                    <a:lnTo>
                      <a:pt x="36" y="27"/>
                    </a:lnTo>
                    <a:lnTo>
                      <a:pt x="32" y="27"/>
                    </a:lnTo>
                    <a:lnTo>
                      <a:pt x="32" y="25"/>
                    </a:lnTo>
                    <a:lnTo>
                      <a:pt x="30" y="25"/>
                    </a:lnTo>
                    <a:lnTo>
                      <a:pt x="28" y="23"/>
                    </a:lnTo>
                    <a:lnTo>
                      <a:pt x="28" y="27"/>
                    </a:lnTo>
                    <a:lnTo>
                      <a:pt x="30" y="31"/>
                    </a:lnTo>
                    <a:lnTo>
                      <a:pt x="28" y="31"/>
                    </a:lnTo>
                    <a:lnTo>
                      <a:pt x="28" y="35"/>
                    </a:lnTo>
                    <a:lnTo>
                      <a:pt x="24" y="35"/>
                    </a:lnTo>
                    <a:lnTo>
                      <a:pt x="20" y="29"/>
                    </a:lnTo>
                    <a:lnTo>
                      <a:pt x="16" y="27"/>
                    </a:lnTo>
                    <a:lnTo>
                      <a:pt x="16" y="25"/>
                    </a:lnTo>
                    <a:lnTo>
                      <a:pt x="14" y="27"/>
                    </a:lnTo>
                    <a:lnTo>
                      <a:pt x="14" y="29"/>
                    </a:lnTo>
                    <a:lnTo>
                      <a:pt x="12" y="27"/>
                    </a:lnTo>
                    <a:lnTo>
                      <a:pt x="8" y="29"/>
                    </a:lnTo>
                    <a:lnTo>
                      <a:pt x="8" y="33"/>
                    </a:lnTo>
                    <a:lnTo>
                      <a:pt x="8" y="35"/>
                    </a:lnTo>
                    <a:lnTo>
                      <a:pt x="8" y="33"/>
                    </a:lnTo>
                    <a:lnTo>
                      <a:pt x="4" y="35"/>
                    </a:lnTo>
                    <a:lnTo>
                      <a:pt x="2" y="35"/>
                    </a:lnTo>
                    <a:lnTo>
                      <a:pt x="2" y="31"/>
                    </a:lnTo>
                    <a:lnTo>
                      <a:pt x="0" y="31"/>
                    </a:lnTo>
                    <a:lnTo>
                      <a:pt x="2" y="25"/>
                    </a:lnTo>
                    <a:lnTo>
                      <a:pt x="6" y="21"/>
                    </a:lnTo>
                    <a:lnTo>
                      <a:pt x="8" y="21"/>
                    </a:lnTo>
                    <a:lnTo>
                      <a:pt x="10" y="21"/>
                    </a:lnTo>
                    <a:lnTo>
                      <a:pt x="10" y="19"/>
                    </a:lnTo>
                    <a:lnTo>
                      <a:pt x="14" y="15"/>
                    </a:lnTo>
                    <a:lnTo>
                      <a:pt x="28" y="12"/>
                    </a:lnTo>
                    <a:lnTo>
                      <a:pt x="32" y="4"/>
                    </a:lnTo>
                    <a:lnTo>
                      <a:pt x="32" y="6"/>
                    </a:lnTo>
                    <a:lnTo>
                      <a:pt x="38" y="0"/>
                    </a:lnTo>
                    <a:lnTo>
                      <a:pt x="42" y="0"/>
                    </a:lnTo>
                    <a:lnTo>
                      <a:pt x="44" y="0"/>
                    </a:lnTo>
                    <a:lnTo>
                      <a:pt x="44" y="2"/>
                    </a:lnTo>
                    <a:lnTo>
                      <a:pt x="46" y="4"/>
                    </a:lnTo>
                    <a:lnTo>
                      <a:pt x="46" y="6"/>
                    </a:lnTo>
                    <a:lnTo>
                      <a:pt x="50" y="6"/>
                    </a:lnTo>
                  </a:path>
                </a:pathLst>
              </a:custGeom>
              <a:solidFill>
                <a:schemeClr val="tx2"/>
              </a:solidFill>
              <a:ln w="3175">
                <a:solidFill>
                  <a:schemeClr val="bg1"/>
                </a:solidFill>
                <a:round/>
                <a:headEnd/>
                <a:tailEnd/>
              </a:ln>
            </p:spPr>
            <p:txBody>
              <a:bodyPr/>
              <a:lstStyle/>
              <a:p>
                <a:endParaRPr lang="fr-FR" dirty="0"/>
              </a:p>
            </p:txBody>
          </p:sp>
          <p:sp>
            <p:nvSpPr>
              <p:cNvPr id="5874" name="Freeform 932"/>
              <p:cNvSpPr>
                <a:spLocks/>
              </p:cNvSpPr>
              <p:nvPr/>
            </p:nvSpPr>
            <p:spPr bwMode="auto">
              <a:xfrm>
                <a:off x="1342" y="797"/>
                <a:ext cx="46" cy="28"/>
              </a:xfrm>
              <a:custGeom>
                <a:avLst/>
                <a:gdLst>
                  <a:gd name="T0" fmla="*/ 18 w 46"/>
                  <a:gd name="T1" fmla="*/ 4 h 28"/>
                  <a:gd name="T2" fmla="*/ 20 w 46"/>
                  <a:gd name="T3" fmla="*/ 6 h 28"/>
                  <a:gd name="T4" fmla="*/ 20 w 46"/>
                  <a:gd name="T5" fmla="*/ 4 h 28"/>
                  <a:gd name="T6" fmla="*/ 26 w 46"/>
                  <a:gd name="T7" fmla="*/ 2 h 28"/>
                  <a:gd name="T8" fmla="*/ 26 w 46"/>
                  <a:gd name="T9" fmla="*/ 4 h 28"/>
                  <a:gd name="T10" fmla="*/ 28 w 46"/>
                  <a:gd name="T11" fmla="*/ 6 h 28"/>
                  <a:gd name="T12" fmla="*/ 30 w 46"/>
                  <a:gd name="T13" fmla="*/ 4 h 28"/>
                  <a:gd name="T14" fmla="*/ 34 w 46"/>
                  <a:gd name="T15" fmla="*/ 6 h 28"/>
                  <a:gd name="T16" fmla="*/ 38 w 46"/>
                  <a:gd name="T17" fmla="*/ 6 h 28"/>
                  <a:gd name="T18" fmla="*/ 38 w 46"/>
                  <a:gd name="T19" fmla="*/ 4 h 28"/>
                  <a:gd name="T20" fmla="*/ 40 w 46"/>
                  <a:gd name="T21" fmla="*/ 6 h 28"/>
                  <a:gd name="T22" fmla="*/ 44 w 46"/>
                  <a:gd name="T23" fmla="*/ 8 h 28"/>
                  <a:gd name="T24" fmla="*/ 46 w 46"/>
                  <a:gd name="T25" fmla="*/ 12 h 28"/>
                  <a:gd name="T26" fmla="*/ 46 w 46"/>
                  <a:gd name="T27" fmla="*/ 14 h 28"/>
                  <a:gd name="T28" fmla="*/ 42 w 46"/>
                  <a:gd name="T29" fmla="*/ 14 h 28"/>
                  <a:gd name="T30" fmla="*/ 42 w 46"/>
                  <a:gd name="T31" fmla="*/ 16 h 28"/>
                  <a:gd name="T32" fmla="*/ 42 w 46"/>
                  <a:gd name="T33" fmla="*/ 20 h 28"/>
                  <a:gd name="T34" fmla="*/ 42 w 46"/>
                  <a:gd name="T35" fmla="*/ 22 h 28"/>
                  <a:gd name="T36" fmla="*/ 42 w 46"/>
                  <a:gd name="T37" fmla="*/ 24 h 28"/>
                  <a:gd name="T38" fmla="*/ 40 w 46"/>
                  <a:gd name="T39" fmla="*/ 28 h 28"/>
                  <a:gd name="T40" fmla="*/ 36 w 46"/>
                  <a:gd name="T41" fmla="*/ 28 h 28"/>
                  <a:gd name="T42" fmla="*/ 30 w 46"/>
                  <a:gd name="T43" fmla="*/ 26 h 28"/>
                  <a:gd name="T44" fmla="*/ 28 w 46"/>
                  <a:gd name="T45" fmla="*/ 24 h 28"/>
                  <a:gd name="T46" fmla="*/ 24 w 46"/>
                  <a:gd name="T47" fmla="*/ 26 h 28"/>
                  <a:gd name="T48" fmla="*/ 22 w 46"/>
                  <a:gd name="T49" fmla="*/ 24 h 28"/>
                  <a:gd name="T50" fmla="*/ 18 w 46"/>
                  <a:gd name="T51" fmla="*/ 26 h 28"/>
                  <a:gd name="T52" fmla="*/ 18 w 46"/>
                  <a:gd name="T53" fmla="*/ 24 h 28"/>
                  <a:gd name="T54" fmla="*/ 16 w 46"/>
                  <a:gd name="T55" fmla="*/ 24 h 28"/>
                  <a:gd name="T56" fmla="*/ 10 w 46"/>
                  <a:gd name="T57" fmla="*/ 24 h 28"/>
                  <a:gd name="T58" fmla="*/ 8 w 46"/>
                  <a:gd name="T59" fmla="*/ 20 h 28"/>
                  <a:gd name="T60" fmla="*/ 6 w 46"/>
                  <a:gd name="T61" fmla="*/ 20 h 28"/>
                  <a:gd name="T62" fmla="*/ 2 w 46"/>
                  <a:gd name="T63" fmla="*/ 18 h 28"/>
                  <a:gd name="T64" fmla="*/ 2 w 46"/>
                  <a:gd name="T65" fmla="*/ 14 h 28"/>
                  <a:gd name="T66" fmla="*/ 2 w 46"/>
                  <a:gd name="T67" fmla="*/ 12 h 28"/>
                  <a:gd name="T68" fmla="*/ 0 w 46"/>
                  <a:gd name="T69" fmla="*/ 12 h 28"/>
                  <a:gd name="T70" fmla="*/ 2 w 46"/>
                  <a:gd name="T71" fmla="*/ 8 h 28"/>
                  <a:gd name="T72" fmla="*/ 4 w 46"/>
                  <a:gd name="T73" fmla="*/ 6 h 28"/>
                  <a:gd name="T74" fmla="*/ 10 w 46"/>
                  <a:gd name="T75" fmla="*/ 4 h 28"/>
                  <a:gd name="T76" fmla="*/ 10 w 46"/>
                  <a:gd name="T77" fmla="*/ 0 h 28"/>
                  <a:gd name="T78" fmla="*/ 12 w 46"/>
                  <a:gd name="T79" fmla="*/ 0 h 28"/>
                  <a:gd name="T80" fmla="*/ 12 w 46"/>
                  <a:gd name="T81" fmla="*/ 4 h 28"/>
                  <a:gd name="T82" fmla="*/ 14 w 46"/>
                  <a:gd name="T83" fmla="*/ 4 h 28"/>
                  <a:gd name="T84" fmla="*/ 16 w 46"/>
                  <a:gd name="T85" fmla="*/ 4 h 28"/>
                  <a:gd name="T86" fmla="*/ 16 w 46"/>
                  <a:gd name="T87" fmla="*/ 4 h 28"/>
                  <a:gd name="T88" fmla="*/ 18 w 46"/>
                  <a:gd name="T89" fmla="*/ 4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28"/>
                  <a:gd name="T137" fmla="*/ 46 w 46"/>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28">
                    <a:moveTo>
                      <a:pt x="18" y="4"/>
                    </a:moveTo>
                    <a:lnTo>
                      <a:pt x="20" y="6"/>
                    </a:lnTo>
                    <a:lnTo>
                      <a:pt x="20" y="4"/>
                    </a:lnTo>
                    <a:lnTo>
                      <a:pt x="26" y="2"/>
                    </a:lnTo>
                    <a:lnTo>
                      <a:pt x="26" y="4"/>
                    </a:lnTo>
                    <a:lnTo>
                      <a:pt x="28" y="6"/>
                    </a:lnTo>
                    <a:lnTo>
                      <a:pt x="30" y="4"/>
                    </a:lnTo>
                    <a:lnTo>
                      <a:pt x="34" y="6"/>
                    </a:lnTo>
                    <a:lnTo>
                      <a:pt x="38" y="6"/>
                    </a:lnTo>
                    <a:lnTo>
                      <a:pt x="38" y="4"/>
                    </a:lnTo>
                    <a:lnTo>
                      <a:pt x="40" y="6"/>
                    </a:lnTo>
                    <a:lnTo>
                      <a:pt x="44" y="8"/>
                    </a:lnTo>
                    <a:lnTo>
                      <a:pt x="46" y="12"/>
                    </a:lnTo>
                    <a:lnTo>
                      <a:pt x="46" y="14"/>
                    </a:lnTo>
                    <a:lnTo>
                      <a:pt x="42" y="14"/>
                    </a:lnTo>
                    <a:lnTo>
                      <a:pt x="42" y="16"/>
                    </a:lnTo>
                    <a:lnTo>
                      <a:pt x="42" y="20"/>
                    </a:lnTo>
                    <a:lnTo>
                      <a:pt x="42" y="22"/>
                    </a:lnTo>
                    <a:lnTo>
                      <a:pt x="42" y="24"/>
                    </a:lnTo>
                    <a:lnTo>
                      <a:pt x="40" y="28"/>
                    </a:lnTo>
                    <a:lnTo>
                      <a:pt x="36" y="28"/>
                    </a:lnTo>
                    <a:lnTo>
                      <a:pt x="30" y="26"/>
                    </a:lnTo>
                    <a:lnTo>
                      <a:pt x="28" y="24"/>
                    </a:lnTo>
                    <a:lnTo>
                      <a:pt x="24" y="26"/>
                    </a:lnTo>
                    <a:lnTo>
                      <a:pt x="22" y="24"/>
                    </a:lnTo>
                    <a:lnTo>
                      <a:pt x="18" y="26"/>
                    </a:lnTo>
                    <a:lnTo>
                      <a:pt x="18" y="24"/>
                    </a:lnTo>
                    <a:lnTo>
                      <a:pt x="16" y="24"/>
                    </a:lnTo>
                    <a:lnTo>
                      <a:pt x="10" y="24"/>
                    </a:lnTo>
                    <a:lnTo>
                      <a:pt x="8" y="20"/>
                    </a:lnTo>
                    <a:lnTo>
                      <a:pt x="6" y="20"/>
                    </a:lnTo>
                    <a:lnTo>
                      <a:pt x="2" y="18"/>
                    </a:lnTo>
                    <a:lnTo>
                      <a:pt x="2" y="14"/>
                    </a:lnTo>
                    <a:lnTo>
                      <a:pt x="2" y="12"/>
                    </a:lnTo>
                    <a:lnTo>
                      <a:pt x="0" y="12"/>
                    </a:lnTo>
                    <a:lnTo>
                      <a:pt x="2" y="8"/>
                    </a:lnTo>
                    <a:lnTo>
                      <a:pt x="4" y="6"/>
                    </a:lnTo>
                    <a:lnTo>
                      <a:pt x="10" y="4"/>
                    </a:lnTo>
                    <a:lnTo>
                      <a:pt x="10" y="0"/>
                    </a:lnTo>
                    <a:lnTo>
                      <a:pt x="12" y="0"/>
                    </a:lnTo>
                    <a:lnTo>
                      <a:pt x="12" y="4"/>
                    </a:lnTo>
                    <a:lnTo>
                      <a:pt x="14" y="4"/>
                    </a:lnTo>
                    <a:lnTo>
                      <a:pt x="16" y="4"/>
                    </a:lnTo>
                    <a:lnTo>
                      <a:pt x="18" y="4"/>
                    </a:lnTo>
                    <a:close/>
                  </a:path>
                </a:pathLst>
              </a:custGeom>
              <a:solidFill>
                <a:schemeClr val="tx2"/>
              </a:solidFill>
              <a:ln w="3175">
                <a:solidFill>
                  <a:schemeClr val="bg1"/>
                </a:solidFill>
                <a:round/>
                <a:headEnd/>
                <a:tailEnd/>
              </a:ln>
            </p:spPr>
            <p:txBody>
              <a:bodyPr/>
              <a:lstStyle/>
              <a:p>
                <a:endParaRPr lang="fr-FR" dirty="0"/>
              </a:p>
            </p:txBody>
          </p:sp>
          <p:sp>
            <p:nvSpPr>
              <p:cNvPr id="5875" name="Freeform 933"/>
              <p:cNvSpPr>
                <a:spLocks/>
              </p:cNvSpPr>
              <p:nvPr/>
            </p:nvSpPr>
            <p:spPr bwMode="auto">
              <a:xfrm>
                <a:off x="1342" y="797"/>
                <a:ext cx="46" cy="28"/>
              </a:xfrm>
              <a:custGeom>
                <a:avLst/>
                <a:gdLst>
                  <a:gd name="T0" fmla="*/ 18 w 46"/>
                  <a:gd name="T1" fmla="*/ 4 h 28"/>
                  <a:gd name="T2" fmla="*/ 20 w 46"/>
                  <a:gd name="T3" fmla="*/ 6 h 28"/>
                  <a:gd name="T4" fmla="*/ 20 w 46"/>
                  <a:gd name="T5" fmla="*/ 4 h 28"/>
                  <a:gd name="T6" fmla="*/ 26 w 46"/>
                  <a:gd name="T7" fmla="*/ 2 h 28"/>
                  <a:gd name="T8" fmla="*/ 26 w 46"/>
                  <a:gd name="T9" fmla="*/ 4 h 28"/>
                  <a:gd name="T10" fmla="*/ 28 w 46"/>
                  <a:gd name="T11" fmla="*/ 6 h 28"/>
                  <a:gd name="T12" fmla="*/ 30 w 46"/>
                  <a:gd name="T13" fmla="*/ 4 h 28"/>
                  <a:gd name="T14" fmla="*/ 34 w 46"/>
                  <a:gd name="T15" fmla="*/ 6 h 28"/>
                  <a:gd name="T16" fmla="*/ 38 w 46"/>
                  <a:gd name="T17" fmla="*/ 6 h 28"/>
                  <a:gd name="T18" fmla="*/ 38 w 46"/>
                  <a:gd name="T19" fmla="*/ 4 h 28"/>
                  <a:gd name="T20" fmla="*/ 40 w 46"/>
                  <a:gd name="T21" fmla="*/ 6 h 28"/>
                  <a:gd name="T22" fmla="*/ 44 w 46"/>
                  <a:gd name="T23" fmla="*/ 8 h 28"/>
                  <a:gd name="T24" fmla="*/ 46 w 46"/>
                  <a:gd name="T25" fmla="*/ 12 h 28"/>
                  <a:gd name="T26" fmla="*/ 46 w 46"/>
                  <a:gd name="T27" fmla="*/ 14 h 28"/>
                  <a:gd name="T28" fmla="*/ 42 w 46"/>
                  <a:gd name="T29" fmla="*/ 14 h 28"/>
                  <a:gd name="T30" fmla="*/ 42 w 46"/>
                  <a:gd name="T31" fmla="*/ 16 h 28"/>
                  <a:gd name="T32" fmla="*/ 42 w 46"/>
                  <a:gd name="T33" fmla="*/ 20 h 28"/>
                  <a:gd name="T34" fmla="*/ 42 w 46"/>
                  <a:gd name="T35" fmla="*/ 22 h 28"/>
                  <a:gd name="T36" fmla="*/ 42 w 46"/>
                  <a:gd name="T37" fmla="*/ 24 h 28"/>
                  <a:gd name="T38" fmla="*/ 40 w 46"/>
                  <a:gd name="T39" fmla="*/ 28 h 28"/>
                  <a:gd name="T40" fmla="*/ 36 w 46"/>
                  <a:gd name="T41" fmla="*/ 28 h 28"/>
                  <a:gd name="T42" fmla="*/ 30 w 46"/>
                  <a:gd name="T43" fmla="*/ 26 h 28"/>
                  <a:gd name="T44" fmla="*/ 28 w 46"/>
                  <a:gd name="T45" fmla="*/ 24 h 28"/>
                  <a:gd name="T46" fmla="*/ 24 w 46"/>
                  <a:gd name="T47" fmla="*/ 26 h 28"/>
                  <a:gd name="T48" fmla="*/ 22 w 46"/>
                  <a:gd name="T49" fmla="*/ 24 h 28"/>
                  <a:gd name="T50" fmla="*/ 18 w 46"/>
                  <a:gd name="T51" fmla="*/ 26 h 28"/>
                  <a:gd name="T52" fmla="*/ 18 w 46"/>
                  <a:gd name="T53" fmla="*/ 24 h 28"/>
                  <a:gd name="T54" fmla="*/ 16 w 46"/>
                  <a:gd name="T55" fmla="*/ 24 h 28"/>
                  <a:gd name="T56" fmla="*/ 10 w 46"/>
                  <a:gd name="T57" fmla="*/ 24 h 28"/>
                  <a:gd name="T58" fmla="*/ 8 w 46"/>
                  <a:gd name="T59" fmla="*/ 20 h 28"/>
                  <a:gd name="T60" fmla="*/ 6 w 46"/>
                  <a:gd name="T61" fmla="*/ 20 h 28"/>
                  <a:gd name="T62" fmla="*/ 2 w 46"/>
                  <a:gd name="T63" fmla="*/ 18 h 28"/>
                  <a:gd name="T64" fmla="*/ 2 w 46"/>
                  <a:gd name="T65" fmla="*/ 14 h 28"/>
                  <a:gd name="T66" fmla="*/ 2 w 46"/>
                  <a:gd name="T67" fmla="*/ 12 h 28"/>
                  <a:gd name="T68" fmla="*/ 0 w 46"/>
                  <a:gd name="T69" fmla="*/ 12 h 28"/>
                  <a:gd name="T70" fmla="*/ 2 w 46"/>
                  <a:gd name="T71" fmla="*/ 8 h 28"/>
                  <a:gd name="T72" fmla="*/ 4 w 46"/>
                  <a:gd name="T73" fmla="*/ 6 h 28"/>
                  <a:gd name="T74" fmla="*/ 10 w 46"/>
                  <a:gd name="T75" fmla="*/ 4 h 28"/>
                  <a:gd name="T76" fmla="*/ 10 w 46"/>
                  <a:gd name="T77" fmla="*/ 0 h 28"/>
                  <a:gd name="T78" fmla="*/ 12 w 46"/>
                  <a:gd name="T79" fmla="*/ 0 h 28"/>
                  <a:gd name="T80" fmla="*/ 12 w 46"/>
                  <a:gd name="T81" fmla="*/ 4 h 28"/>
                  <a:gd name="T82" fmla="*/ 14 w 46"/>
                  <a:gd name="T83" fmla="*/ 4 h 28"/>
                  <a:gd name="T84" fmla="*/ 16 w 46"/>
                  <a:gd name="T85" fmla="*/ 4 h 28"/>
                  <a:gd name="T86" fmla="*/ 16 w 46"/>
                  <a:gd name="T87" fmla="*/ 4 h 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
                  <a:gd name="T133" fmla="*/ 0 h 28"/>
                  <a:gd name="T134" fmla="*/ 46 w 46"/>
                  <a:gd name="T135" fmla="*/ 28 h 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 h="28">
                    <a:moveTo>
                      <a:pt x="18" y="4"/>
                    </a:moveTo>
                    <a:lnTo>
                      <a:pt x="20" y="6"/>
                    </a:lnTo>
                    <a:lnTo>
                      <a:pt x="20" y="4"/>
                    </a:lnTo>
                    <a:lnTo>
                      <a:pt x="26" y="2"/>
                    </a:lnTo>
                    <a:lnTo>
                      <a:pt x="26" y="4"/>
                    </a:lnTo>
                    <a:lnTo>
                      <a:pt x="28" y="6"/>
                    </a:lnTo>
                    <a:lnTo>
                      <a:pt x="30" y="4"/>
                    </a:lnTo>
                    <a:lnTo>
                      <a:pt x="34" y="6"/>
                    </a:lnTo>
                    <a:lnTo>
                      <a:pt x="38" y="6"/>
                    </a:lnTo>
                    <a:lnTo>
                      <a:pt x="38" y="4"/>
                    </a:lnTo>
                    <a:lnTo>
                      <a:pt x="40" y="6"/>
                    </a:lnTo>
                    <a:lnTo>
                      <a:pt x="44" y="8"/>
                    </a:lnTo>
                    <a:lnTo>
                      <a:pt x="46" y="12"/>
                    </a:lnTo>
                    <a:lnTo>
                      <a:pt x="46" y="14"/>
                    </a:lnTo>
                    <a:lnTo>
                      <a:pt x="42" y="14"/>
                    </a:lnTo>
                    <a:lnTo>
                      <a:pt x="42" y="16"/>
                    </a:lnTo>
                    <a:lnTo>
                      <a:pt x="42" y="20"/>
                    </a:lnTo>
                    <a:lnTo>
                      <a:pt x="42" y="22"/>
                    </a:lnTo>
                    <a:lnTo>
                      <a:pt x="42" y="24"/>
                    </a:lnTo>
                    <a:lnTo>
                      <a:pt x="40" y="28"/>
                    </a:lnTo>
                    <a:lnTo>
                      <a:pt x="36" y="28"/>
                    </a:lnTo>
                    <a:lnTo>
                      <a:pt x="30" y="26"/>
                    </a:lnTo>
                    <a:lnTo>
                      <a:pt x="28" y="24"/>
                    </a:lnTo>
                    <a:lnTo>
                      <a:pt x="24" y="26"/>
                    </a:lnTo>
                    <a:lnTo>
                      <a:pt x="22" y="24"/>
                    </a:lnTo>
                    <a:lnTo>
                      <a:pt x="18" y="26"/>
                    </a:lnTo>
                    <a:lnTo>
                      <a:pt x="18" y="24"/>
                    </a:lnTo>
                    <a:lnTo>
                      <a:pt x="16" y="24"/>
                    </a:lnTo>
                    <a:lnTo>
                      <a:pt x="10" y="24"/>
                    </a:lnTo>
                    <a:lnTo>
                      <a:pt x="8" y="20"/>
                    </a:lnTo>
                    <a:lnTo>
                      <a:pt x="6" y="20"/>
                    </a:lnTo>
                    <a:lnTo>
                      <a:pt x="2" y="18"/>
                    </a:lnTo>
                    <a:lnTo>
                      <a:pt x="2" y="14"/>
                    </a:lnTo>
                    <a:lnTo>
                      <a:pt x="2" y="12"/>
                    </a:lnTo>
                    <a:lnTo>
                      <a:pt x="0" y="12"/>
                    </a:lnTo>
                    <a:lnTo>
                      <a:pt x="2" y="8"/>
                    </a:lnTo>
                    <a:lnTo>
                      <a:pt x="4" y="6"/>
                    </a:lnTo>
                    <a:lnTo>
                      <a:pt x="10" y="4"/>
                    </a:lnTo>
                    <a:lnTo>
                      <a:pt x="10" y="0"/>
                    </a:lnTo>
                    <a:lnTo>
                      <a:pt x="12" y="0"/>
                    </a:lnTo>
                    <a:lnTo>
                      <a:pt x="12" y="4"/>
                    </a:lnTo>
                    <a:lnTo>
                      <a:pt x="14" y="4"/>
                    </a:lnTo>
                    <a:lnTo>
                      <a:pt x="16" y="4"/>
                    </a:lnTo>
                  </a:path>
                </a:pathLst>
              </a:custGeom>
              <a:solidFill>
                <a:schemeClr val="tx2"/>
              </a:solidFill>
              <a:ln w="3175">
                <a:solidFill>
                  <a:schemeClr val="bg1"/>
                </a:solidFill>
                <a:round/>
                <a:headEnd/>
                <a:tailEnd/>
              </a:ln>
            </p:spPr>
            <p:txBody>
              <a:bodyPr/>
              <a:lstStyle/>
              <a:p>
                <a:endParaRPr lang="fr-FR" dirty="0"/>
              </a:p>
            </p:txBody>
          </p:sp>
          <p:sp>
            <p:nvSpPr>
              <p:cNvPr id="5876" name="Freeform 934"/>
              <p:cNvSpPr>
                <a:spLocks/>
              </p:cNvSpPr>
              <p:nvPr/>
            </p:nvSpPr>
            <p:spPr bwMode="auto">
              <a:xfrm>
                <a:off x="1330" y="845"/>
                <a:ext cx="260" cy="161"/>
              </a:xfrm>
              <a:custGeom>
                <a:avLst/>
                <a:gdLst>
                  <a:gd name="T0" fmla="*/ 8 w 260"/>
                  <a:gd name="T1" fmla="*/ 4 h 161"/>
                  <a:gd name="T2" fmla="*/ 2 w 260"/>
                  <a:gd name="T3" fmla="*/ 10 h 161"/>
                  <a:gd name="T4" fmla="*/ 6 w 260"/>
                  <a:gd name="T5" fmla="*/ 20 h 161"/>
                  <a:gd name="T6" fmla="*/ 8 w 260"/>
                  <a:gd name="T7" fmla="*/ 28 h 161"/>
                  <a:gd name="T8" fmla="*/ 20 w 260"/>
                  <a:gd name="T9" fmla="*/ 46 h 161"/>
                  <a:gd name="T10" fmla="*/ 32 w 260"/>
                  <a:gd name="T11" fmla="*/ 56 h 161"/>
                  <a:gd name="T12" fmla="*/ 48 w 260"/>
                  <a:gd name="T13" fmla="*/ 54 h 161"/>
                  <a:gd name="T14" fmla="*/ 60 w 260"/>
                  <a:gd name="T15" fmla="*/ 60 h 161"/>
                  <a:gd name="T16" fmla="*/ 72 w 260"/>
                  <a:gd name="T17" fmla="*/ 94 h 161"/>
                  <a:gd name="T18" fmla="*/ 68 w 260"/>
                  <a:gd name="T19" fmla="*/ 124 h 161"/>
                  <a:gd name="T20" fmla="*/ 80 w 260"/>
                  <a:gd name="T21" fmla="*/ 148 h 161"/>
                  <a:gd name="T22" fmla="*/ 84 w 260"/>
                  <a:gd name="T23" fmla="*/ 146 h 161"/>
                  <a:gd name="T24" fmla="*/ 94 w 260"/>
                  <a:gd name="T25" fmla="*/ 152 h 161"/>
                  <a:gd name="T26" fmla="*/ 102 w 260"/>
                  <a:gd name="T27" fmla="*/ 157 h 161"/>
                  <a:gd name="T28" fmla="*/ 112 w 260"/>
                  <a:gd name="T29" fmla="*/ 144 h 161"/>
                  <a:gd name="T30" fmla="*/ 122 w 260"/>
                  <a:gd name="T31" fmla="*/ 144 h 161"/>
                  <a:gd name="T32" fmla="*/ 130 w 260"/>
                  <a:gd name="T33" fmla="*/ 159 h 161"/>
                  <a:gd name="T34" fmla="*/ 142 w 260"/>
                  <a:gd name="T35" fmla="*/ 157 h 161"/>
                  <a:gd name="T36" fmla="*/ 152 w 260"/>
                  <a:gd name="T37" fmla="*/ 154 h 161"/>
                  <a:gd name="T38" fmla="*/ 162 w 260"/>
                  <a:gd name="T39" fmla="*/ 161 h 161"/>
                  <a:gd name="T40" fmla="*/ 176 w 260"/>
                  <a:gd name="T41" fmla="*/ 159 h 161"/>
                  <a:gd name="T42" fmla="*/ 180 w 260"/>
                  <a:gd name="T43" fmla="*/ 157 h 161"/>
                  <a:gd name="T44" fmla="*/ 202 w 260"/>
                  <a:gd name="T45" fmla="*/ 138 h 161"/>
                  <a:gd name="T46" fmla="*/ 216 w 260"/>
                  <a:gd name="T47" fmla="*/ 157 h 161"/>
                  <a:gd name="T48" fmla="*/ 230 w 260"/>
                  <a:gd name="T49" fmla="*/ 157 h 161"/>
                  <a:gd name="T50" fmla="*/ 252 w 260"/>
                  <a:gd name="T51" fmla="*/ 146 h 161"/>
                  <a:gd name="T52" fmla="*/ 246 w 260"/>
                  <a:gd name="T53" fmla="*/ 128 h 161"/>
                  <a:gd name="T54" fmla="*/ 260 w 260"/>
                  <a:gd name="T55" fmla="*/ 114 h 161"/>
                  <a:gd name="T56" fmla="*/ 256 w 260"/>
                  <a:gd name="T57" fmla="*/ 98 h 161"/>
                  <a:gd name="T58" fmla="*/ 244 w 260"/>
                  <a:gd name="T59" fmla="*/ 90 h 161"/>
                  <a:gd name="T60" fmla="*/ 234 w 260"/>
                  <a:gd name="T61" fmla="*/ 84 h 161"/>
                  <a:gd name="T62" fmla="*/ 202 w 260"/>
                  <a:gd name="T63" fmla="*/ 82 h 161"/>
                  <a:gd name="T64" fmla="*/ 186 w 260"/>
                  <a:gd name="T65" fmla="*/ 88 h 161"/>
                  <a:gd name="T66" fmla="*/ 176 w 260"/>
                  <a:gd name="T67" fmla="*/ 92 h 161"/>
                  <a:gd name="T68" fmla="*/ 168 w 260"/>
                  <a:gd name="T69" fmla="*/ 98 h 161"/>
                  <a:gd name="T70" fmla="*/ 168 w 260"/>
                  <a:gd name="T71" fmla="*/ 106 h 161"/>
                  <a:gd name="T72" fmla="*/ 150 w 260"/>
                  <a:gd name="T73" fmla="*/ 110 h 161"/>
                  <a:gd name="T74" fmla="*/ 140 w 260"/>
                  <a:gd name="T75" fmla="*/ 96 h 161"/>
                  <a:gd name="T76" fmla="*/ 134 w 260"/>
                  <a:gd name="T77" fmla="*/ 98 h 161"/>
                  <a:gd name="T78" fmla="*/ 128 w 260"/>
                  <a:gd name="T79" fmla="*/ 102 h 161"/>
                  <a:gd name="T80" fmla="*/ 120 w 260"/>
                  <a:gd name="T81" fmla="*/ 96 h 161"/>
                  <a:gd name="T82" fmla="*/ 116 w 260"/>
                  <a:gd name="T83" fmla="*/ 100 h 161"/>
                  <a:gd name="T84" fmla="*/ 106 w 260"/>
                  <a:gd name="T85" fmla="*/ 98 h 161"/>
                  <a:gd name="T86" fmla="*/ 112 w 260"/>
                  <a:gd name="T87" fmla="*/ 82 h 161"/>
                  <a:gd name="T88" fmla="*/ 102 w 260"/>
                  <a:gd name="T89" fmla="*/ 74 h 161"/>
                  <a:gd name="T90" fmla="*/ 96 w 260"/>
                  <a:gd name="T91" fmla="*/ 76 h 161"/>
                  <a:gd name="T92" fmla="*/ 84 w 260"/>
                  <a:gd name="T93" fmla="*/ 80 h 161"/>
                  <a:gd name="T94" fmla="*/ 94 w 260"/>
                  <a:gd name="T95" fmla="*/ 70 h 161"/>
                  <a:gd name="T96" fmla="*/ 80 w 260"/>
                  <a:gd name="T97" fmla="*/ 62 h 161"/>
                  <a:gd name="T98" fmla="*/ 90 w 260"/>
                  <a:gd name="T99" fmla="*/ 62 h 161"/>
                  <a:gd name="T100" fmla="*/ 98 w 260"/>
                  <a:gd name="T101" fmla="*/ 64 h 161"/>
                  <a:gd name="T102" fmla="*/ 114 w 260"/>
                  <a:gd name="T103" fmla="*/ 52 h 161"/>
                  <a:gd name="T104" fmla="*/ 94 w 260"/>
                  <a:gd name="T105" fmla="*/ 48 h 161"/>
                  <a:gd name="T106" fmla="*/ 88 w 260"/>
                  <a:gd name="T107" fmla="*/ 42 h 161"/>
                  <a:gd name="T108" fmla="*/ 96 w 260"/>
                  <a:gd name="T109" fmla="*/ 40 h 161"/>
                  <a:gd name="T110" fmla="*/ 84 w 260"/>
                  <a:gd name="T111" fmla="*/ 28 h 161"/>
                  <a:gd name="T112" fmla="*/ 72 w 260"/>
                  <a:gd name="T113" fmla="*/ 32 h 161"/>
                  <a:gd name="T114" fmla="*/ 54 w 260"/>
                  <a:gd name="T115" fmla="*/ 42 h 161"/>
                  <a:gd name="T116" fmla="*/ 52 w 260"/>
                  <a:gd name="T117" fmla="*/ 30 h 161"/>
                  <a:gd name="T118" fmla="*/ 48 w 260"/>
                  <a:gd name="T119" fmla="*/ 10 h 161"/>
                  <a:gd name="T120" fmla="*/ 38 w 260"/>
                  <a:gd name="T121" fmla="*/ 10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0"/>
                  <a:gd name="T184" fmla="*/ 0 h 161"/>
                  <a:gd name="T185" fmla="*/ 260 w 260"/>
                  <a:gd name="T186" fmla="*/ 161 h 1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0" h="161">
                    <a:moveTo>
                      <a:pt x="30" y="4"/>
                    </a:moveTo>
                    <a:lnTo>
                      <a:pt x="28" y="4"/>
                    </a:lnTo>
                    <a:lnTo>
                      <a:pt x="22" y="0"/>
                    </a:lnTo>
                    <a:lnTo>
                      <a:pt x="16" y="0"/>
                    </a:lnTo>
                    <a:lnTo>
                      <a:pt x="8" y="4"/>
                    </a:lnTo>
                    <a:lnTo>
                      <a:pt x="8" y="6"/>
                    </a:lnTo>
                    <a:lnTo>
                      <a:pt x="6" y="8"/>
                    </a:lnTo>
                    <a:lnTo>
                      <a:pt x="2" y="6"/>
                    </a:lnTo>
                    <a:lnTo>
                      <a:pt x="4" y="8"/>
                    </a:lnTo>
                    <a:lnTo>
                      <a:pt x="2" y="10"/>
                    </a:lnTo>
                    <a:lnTo>
                      <a:pt x="2" y="14"/>
                    </a:lnTo>
                    <a:lnTo>
                      <a:pt x="6" y="14"/>
                    </a:lnTo>
                    <a:lnTo>
                      <a:pt x="10" y="20"/>
                    </a:lnTo>
                    <a:lnTo>
                      <a:pt x="10" y="22"/>
                    </a:lnTo>
                    <a:lnTo>
                      <a:pt x="6" y="20"/>
                    </a:lnTo>
                    <a:lnTo>
                      <a:pt x="2" y="18"/>
                    </a:lnTo>
                    <a:lnTo>
                      <a:pt x="0" y="22"/>
                    </a:lnTo>
                    <a:lnTo>
                      <a:pt x="2" y="24"/>
                    </a:lnTo>
                    <a:lnTo>
                      <a:pt x="6" y="26"/>
                    </a:lnTo>
                    <a:lnTo>
                      <a:pt x="8" y="28"/>
                    </a:lnTo>
                    <a:lnTo>
                      <a:pt x="10" y="30"/>
                    </a:lnTo>
                    <a:lnTo>
                      <a:pt x="10" y="28"/>
                    </a:lnTo>
                    <a:lnTo>
                      <a:pt x="12" y="34"/>
                    </a:lnTo>
                    <a:lnTo>
                      <a:pt x="14" y="32"/>
                    </a:lnTo>
                    <a:lnTo>
                      <a:pt x="20" y="46"/>
                    </a:lnTo>
                    <a:lnTo>
                      <a:pt x="26" y="46"/>
                    </a:lnTo>
                    <a:lnTo>
                      <a:pt x="28" y="48"/>
                    </a:lnTo>
                    <a:lnTo>
                      <a:pt x="30" y="58"/>
                    </a:lnTo>
                    <a:lnTo>
                      <a:pt x="30" y="52"/>
                    </a:lnTo>
                    <a:lnTo>
                      <a:pt x="32" y="56"/>
                    </a:lnTo>
                    <a:lnTo>
                      <a:pt x="46" y="58"/>
                    </a:lnTo>
                    <a:lnTo>
                      <a:pt x="48" y="56"/>
                    </a:lnTo>
                    <a:lnTo>
                      <a:pt x="46" y="56"/>
                    </a:lnTo>
                    <a:lnTo>
                      <a:pt x="46" y="54"/>
                    </a:lnTo>
                    <a:lnTo>
                      <a:pt x="48" y="54"/>
                    </a:lnTo>
                    <a:lnTo>
                      <a:pt x="52" y="52"/>
                    </a:lnTo>
                    <a:lnTo>
                      <a:pt x="54" y="50"/>
                    </a:lnTo>
                    <a:lnTo>
                      <a:pt x="54" y="48"/>
                    </a:lnTo>
                    <a:lnTo>
                      <a:pt x="56" y="50"/>
                    </a:lnTo>
                    <a:lnTo>
                      <a:pt x="60" y="60"/>
                    </a:lnTo>
                    <a:lnTo>
                      <a:pt x="62" y="62"/>
                    </a:lnTo>
                    <a:lnTo>
                      <a:pt x="62" y="74"/>
                    </a:lnTo>
                    <a:lnTo>
                      <a:pt x="64" y="74"/>
                    </a:lnTo>
                    <a:lnTo>
                      <a:pt x="70" y="84"/>
                    </a:lnTo>
                    <a:lnTo>
                      <a:pt x="72" y="94"/>
                    </a:lnTo>
                    <a:lnTo>
                      <a:pt x="74" y="96"/>
                    </a:lnTo>
                    <a:lnTo>
                      <a:pt x="66" y="108"/>
                    </a:lnTo>
                    <a:lnTo>
                      <a:pt x="68" y="110"/>
                    </a:lnTo>
                    <a:lnTo>
                      <a:pt x="66" y="120"/>
                    </a:lnTo>
                    <a:lnTo>
                      <a:pt x="68" y="124"/>
                    </a:lnTo>
                    <a:lnTo>
                      <a:pt x="72" y="122"/>
                    </a:lnTo>
                    <a:lnTo>
                      <a:pt x="70" y="132"/>
                    </a:lnTo>
                    <a:lnTo>
                      <a:pt x="70" y="142"/>
                    </a:lnTo>
                    <a:lnTo>
                      <a:pt x="74" y="146"/>
                    </a:lnTo>
                    <a:lnTo>
                      <a:pt x="80" y="148"/>
                    </a:lnTo>
                    <a:lnTo>
                      <a:pt x="78" y="148"/>
                    </a:lnTo>
                    <a:lnTo>
                      <a:pt x="78" y="150"/>
                    </a:lnTo>
                    <a:lnTo>
                      <a:pt x="80" y="152"/>
                    </a:lnTo>
                    <a:lnTo>
                      <a:pt x="84" y="152"/>
                    </a:lnTo>
                    <a:lnTo>
                      <a:pt x="84" y="146"/>
                    </a:lnTo>
                    <a:lnTo>
                      <a:pt x="90" y="142"/>
                    </a:lnTo>
                    <a:lnTo>
                      <a:pt x="88" y="146"/>
                    </a:lnTo>
                    <a:lnTo>
                      <a:pt x="92" y="154"/>
                    </a:lnTo>
                    <a:lnTo>
                      <a:pt x="92" y="146"/>
                    </a:lnTo>
                    <a:lnTo>
                      <a:pt x="94" y="152"/>
                    </a:lnTo>
                    <a:lnTo>
                      <a:pt x="98" y="152"/>
                    </a:lnTo>
                    <a:lnTo>
                      <a:pt x="96" y="155"/>
                    </a:lnTo>
                    <a:lnTo>
                      <a:pt x="100" y="155"/>
                    </a:lnTo>
                    <a:lnTo>
                      <a:pt x="100" y="154"/>
                    </a:lnTo>
                    <a:lnTo>
                      <a:pt x="102" y="157"/>
                    </a:lnTo>
                    <a:lnTo>
                      <a:pt x="108" y="157"/>
                    </a:lnTo>
                    <a:lnTo>
                      <a:pt x="114" y="152"/>
                    </a:lnTo>
                    <a:lnTo>
                      <a:pt x="114" y="150"/>
                    </a:lnTo>
                    <a:lnTo>
                      <a:pt x="112" y="148"/>
                    </a:lnTo>
                    <a:lnTo>
                      <a:pt x="112" y="144"/>
                    </a:lnTo>
                    <a:lnTo>
                      <a:pt x="114" y="144"/>
                    </a:lnTo>
                    <a:lnTo>
                      <a:pt x="116" y="146"/>
                    </a:lnTo>
                    <a:lnTo>
                      <a:pt x="114" y="142"/>
                    </a:lnTo>
                    <a:lnTo>
                      <a:pt x="118" y="150"/>
                    </a:lnTo>
                    <a:lnTo>
                      <a:pt x="122" y="144"/>
                    </a:lnTo>
                    <a:lnTo>
                      <a:pt x="122" y="142"/>
                    </a:lnTo>
                    <a:lnTo>
                      <a:pt x="126" y="144"/>
                    </a:lnTo>
                    <a:lnTo>
                      <a:pt x="124" y="159"/>
                    </a:lnTo>
                    <a:lnTo>
                      <a:pt x="128" y="161"/>
                    </a:lnTo>
                    <a:lnTo>
                      <a:pt x="130" y="159"/>
                    </a:lnTo>
                    <a:lnTo>
                      <a:pt x="134" y="161"/>
                    </a:lnTo>
                    <a:lnTo>
                      <a:pt x="136" y="159"/>
                    </a:lnTo>
                    <a:lnTo>
                      <a:pt x="136" y="161"/>
                    </a:lnTo>
                    <a:lnTo>
                      <a:pt x="142" y="159"/>
                    </a:lnTo>
                    <a:lnTo>
                      <a:pt x="142" y="157"/>
                    </a:lnTo>
                    <a:lnTo>
                      <a:pt x="144" y="157"/>
                    </a:lnTo>
                    <a:lnTo>
                      <a:pt x="144" y="159"/>
                    </a:lnTo>
                    <a:lnTo>
                      <a:pt x="152" y="161"/>
                    </a:lnTo>
                    <a:lnTo>
                      <a:pt x="154" y="159"/>
                    </a:lnTo>
                    <a:lnTo>
                      <a:pt x="152" y="154"/>
                    </a:lnTo>
                    <a:lnTo>
                      <a:pt x="152" y="157"/>
                    </a:lnTo>
                    <a:lnTo>
                      <a:pt x="156" y="159"/>
                    </a:lnTo>
                    <a:lnTo>
                      <a:pt x="158" y="157"/>
                    </a:lnTo>
                    <a:lnTo>
                      <a:pt x="160" y="154"/>
                    </a:lnTo>
                    <a:lnTo>
                      <a:pt x="162" y="161"/>
                    </a:lnTo>
                    <a:lnTo>
                      <a:pt x="168" y="159"/>
                    </a:lnTo>
                    <a:lnTo>
                      <a:pt x="170" y="157"/>
                    </a:lnTo>
                    <a:lnTo>
                      <a:pt x="170" y="150"/>
                    </a:lnTo>
                    <a:lnTo>
                      <a:pt x="174" y="157"/>
                    </a:lnTo>
                    <a:lnTo>
                      <a:pt x="176" y="159"/>
                    </a:lnTo>
                    <a:lnTo>
                      <a:pt x="176" y="157"/>
                    </a:lnTo>
                    <a:lnTo>
                      <a:pt x="178" y="154"/>
                    </a:lnTo>
                    <a:lnTo>
                      <a:pt x="178" y="150"/>
                    </a:lnTo>
                    <a:lnTo>
                      <a:pt x="178" y="148"/>
                    </a:lnTo>
                    <a:lnTo>
                      <a:pt x="180" y="157"/>
                    </a:lnTo>
                    <a:lnTo>
                      <a:pt x="200" y="155"/>
                    </a:lnTo>
                    <a:lnTo>
                      <a:pt x="204" y="146"/>
                    </a:lnTo>
                    <a:lnTo>
                      <a:pt x="202" y="142"/>
                    </a:lnTo>
                    <a:lnTo>
                      <a:pt x="200" y="136"/>
                    </a:lnTo>
                    <a:lnTo>
                      <a:pt x="202" y="138"/>
                    </a:lnTo>
                    <a:lnTo>
                      <a:pt x="204" y="142"/>
                    </a:lnTo>
                    <a:lnTo>
                      <a:pt x="208" y="142"/>
                    </a:lnTo>
                    <a:lnTo>
                      <a:pt x="208" y="152"/>
                    </a:lnTo>
                    <a:lnTo>
                      <a:pt x="212" y="159"/>
                    </a:lnTo>
                    <a:lnTo>
                      <a:pt x="216" y="157"/>
                    </a:lnTo>
                    <a:lnTo>
                      <a:pt x="216" y="155"/>
                    </a:lnTo>
                    <a:lnTo>
                      <a:pt x="218" y="157"/>
                    </a:lnTo>
                    <a:lnTo>
                      <a:pt x="222" y="159"/>
                    </a:lnTo>
                    <a:lnTo>
                      <a:pt x="226" y="161"/>
                    </a:lnTo>
                    <a:lnTo>
                      <a:pt x="230" y="157"/>
                    </a:lnTo>
                    <a:lnTo>
                      <a:pt x="236" y="155"/>
                    </a:lnTo>
                    <a:lnTo>
                      <a:pt x="244" y="155"/>
                    </a:lnTo>
                    <a:lnTo>
                      <a:pt x="248" y="154"/>
                    </a:lnTo>
                    <a:lnTo>
                      <a:pt x="252" y="154"/>
                    </a:lnTo>
                    <a:lnTo>
                      <a:pt x="252" y="146"/>
                    </a:lnTo>
                    <a:lnTo>
                      <a:pt x="250" y="144"/>
                    </a:lnTo>
                    <a:lnTo>
                      <a:pt x="250" y="142"/>
                    </a:lnTo>
                    <a:lnTo>
                      <a:pt x="250" y="140"/>
                    </a:lnTo>
                    <a:lnTo>
                      <a:pt x="246" y="136"/>
                    </a:lnTo>
                    <a:lnTo>
                      <a:pt x="246" y="128"/>
                    </a:lnTo>
                    <a:lnTo>
                      <a:pt x="248" y="126"/>
                    </a:lnTo>
                    <a:lnTo>
                      <a:pt x="252" y="124"/>
                    </a:lnTo>
                    <a:lnTo>
                      <a:pt x="252" y="120"/>
                    </a:lnTo>
                    <a:lnTo>
                      <a:pt x="256" y="118"/>
                    </a:lnTo>
                    <a:lnTo>
                      <a:pt x="260" y="114"/>
                    </a:lnTo>
                    <a:lnTo>
                      <a:pt x="258" y="104"/>
                    </a:lnTo>
                    <a:lnTo>
                      <a:pt x="258" y="102"/>
                    </a:lnTo>
                    <a:lnTo>
                      <a:pt x="256" y="102"/>
                    </a:lnTo>
                    <a:lnTo>
                      <a:pt x="256" y="100"/>
                    </a:lnTo>
                    <a:lnTo>
                      <a:pt x="256" y="98"/>
                    </a:lnTo>
                    <a:lnTo>
                      <a:pt x="250" y="100"/>
                    </a:lnTo>
                    <a:lnTo>
                      <a:pt x="246" y="100"/>
                    </a:lnTo>
                    <a:lnTo>
                      <a:pt x="250" y="98"/>
                    </a:lnTo>
                    <a:lnTo>
                      <a:pt x="250" y="94"/>
                    </a:lnTo>
                    <a:lnTo>
                      <a:pt x="244" y="90"/>
                    </a:lnTo>
                    <a:lnTo>
                      <a:pt x="242" y="92"/>
                    </a:lnTo>
                    <a:lnTo>
                      <a:pt x="236" y="90"/>
                    </a:lnTo>
                    <a:lnTo>
                      <a:pt x="236" y="84"/>
                    </a:lnTo>
                    <a:lnTo>
                      <a:pt x="236" y="82"/>
                    </a:lnTo>
                    <a:lnTo>
                      <a:pt x="234" y="84"/>
                    </a:lnTo>
                    <a:lnTo>
                      <a:pt x="218" y="80"/>
                    </a:lnTo>
                    <a:lnTo>
                      <a:pt x="212" y="82"/>
                    </a:lnTo>
                    <a:lnTo>
                      <a:pt x="208" y="86"/>
                    </a:lnTo>
                    <a:lnTo>
                      <a:pt x="202" y="86"/>
                    </a:lnTo>
                    <a:lnTo>
                      <a:pt x="202" y="82"/>
                    </a:lnTo>
                    <a:lnTo>
                      <a:pt x="200" y="84"/>
                    </a:lnTo>
                    <a:lnTo>
                      <a:pt x="198" y="82"/>
                    </a:lnTo>
                    <a:lnTo>
                      <a:pt x="196" y="82"/>
                    </a:lnTo>
                    <a:lnTo>
                      <a:pt x="194" y="84"/>
                    </a:lnTo>
                    <a:lnTo>
                      <a:pt x="186" y="88"/>
                    </a:lnTo>
                    <a:lnTo>
                      <a:pt x="184" y="90"/>
                    </a:lnTo>
                    <a:lnTo>
                      <a:pt x="184" y="92"/>
                    </a:lnTo>
                    <a:lnTo>
                      <a:pt x="184" y="94"/>
                    </a:lnTo>
                    <a:lnTo>
                      <a:pt x="180" y="92"/>
                    </a:lnTo>
                    <a:lnTo>
                      <a:pt x="176" y="92"/>
                    </a:lnTo>
                    <a:lnTo>
                      <a:pt x="174" y="96"/>
                    </a:lnTo>
                    <a:lnTo>
                      <a:pt x="174" y="100"/>
                    </a:lnTo>
                    <a:lnTo>
                      <a:pt x="170" y="98"/>
                    </a:lnTo>
                    <a:lnTo>
                      <a:pt x="170" y="96"/>
                    </a:lnTo>
                    <a:lnTo>
                      <a:pt x="168" y="98"/>
                    </a:lnTo>
                    <a:lnTo>
                      <a:pt x="164" y="98"/>
                    </a:lnTo>
                    <a:lnTo>
                      <a:pt x="160" y="100"/>
                    </a:lnTo>
                    <a:lnTo>
                      <a:pt x="160" y="104"/>
                    </a:lnTo>
                    <a:lnTo>
                      <a:pt x="164" y="106"/>
                    </a:lnTo>
                    <a:lnTo>
                      <a:pt x="168" y="106"/>
                    </a:lnTo>
                    <a:lnTo>
                      <a:pt x="170" y="110"/>
                    </a:lnTo>
                    <a:lnTo>
                      <a:pt x="166" y="108"/>
                    </a:lnTo>
                    <a:lnTo>
                      <a:pt x="160" y="108"/>
                    </a:lnTo>
                    <a:lnTo>
                      <a:pt x="152" y="112"/>
                    </a:lnTo>
                    <a:lnTo>
                      <a:pt x="150" y="110"/>
                    </a:lnTo>
                    <a:lnTo>
                      <a:pt x="156" y="108"/>
                    </a:lnTo>
                    <a:lnTo>
                      <a:pt x="154" y="106"/>
                    </a:lnTo>
                    <a:lnTo>
                      <a:pt x="148" y="104"/>
                    </a:lnTo>
                    <a:lnTo>
                      <a:pt x="144" y="98"/>
                    </a:lnTo>
                    <a:lnTo>
                      <a:pt x="140" y="96"/>
                    </a:lnTo>
                    <a:lnTo>
                      <a:pt x="138" y="100"/>
                    </a:lnTo>
                    <a:lnTo>
                      <a:pt x="138" y="104"/>
                    </a:lnTo>
                    <a:lnTo>
                      <a:pt x="138" y="106"/>
                    </a:lnTo>
                    <a:lnTo>
                      <a:pt x="136" y="100"/>
                    </a:lnTo>
                    <a:lnTo>
                      <a:pt x="134" y="98"/>
                    </a:lnTo>
                    <a:lnTo>
                      <a:pt x="132" y="100"/>
                    </a:lnTo>
                    <a:lnTo>
                      <a:pt x="132" y="104"/>
                    </a:lnTo>
                    <a:lnTo>
                      <a:pt x="130" y="106"/>
                    </a:lnTo>
                    <a:lnTo>
                      <a:pt x="128" y="104"/>
                    </a:lnTo>
                    <a:lnTo>
                      <a:pt x="128" y="102"/>
                    </a:lnTo>
                    <a:lnTo>
                      <a:pt x="128" y="100"/>
                    </a:lnTo>
                    <a:lnTo>
                      <a:pt x="126" y="98"/>
                    </a:lnTo>
                    <a:lnTo>
                      <a:pt x="126" y="96"/>
                    </a:lnTo>
                    <a:lnTo>
                      <a:pt x="122" y="92"/>
                    </a:lnTo>
                    <a:lnTo>
                      <a:pt x="120" y="96"/>
                    </a:lnTo>
                    <a:lnTo>
                      <a:pt x="120" y="98"/>
                    </a:lnTo>
                    <a:lnTo>
                      <a:pt x="120" y="104"/>
                    </a:lnTo>
                    <a:lnTo>
                      <a:pt x="118" y="108"/>
                    </a:lnTo>
                    <a:lnTo>
                      <a:pt x="118" y="106"/>
                    </a:lnTo>
                    <a:lnTo>
                      <a:pt x="116" y="100"/>
                    </a:lnTo>
                    <a:lnTo>
                      <a:pt x="112" y="98"/>
                    </a:lnTo>
                    <a:lnTo>
                      <a:pt x="110" y="100"/>
                    </a:lnTo>
                    <a:lnTo>
                      <a:pt x="108" y="100"/>
                    </a:lnTo>
                    <a:lnTo>
                      <a:pt x="108" y="98"/>
                    </a:lnTo>
                    <a:lnTo>
                      <a:pt x="106" y="98"/>
                    </a:lnTo>
                    <a:lnTo>
                      <a:pt x="106" y="96"/>
                    </a:lnTo>
                    <a:lnTo>
                      <a:pt x="112" y="96"/>
                    </a:lnTo>
                    <a:lnTo>
                      <a:pt x="114" y="86"/>
                    </a:lnTo>
                    <a:lnTo>
                      <a:pt x="112" y="86"/>
                    </a:lnTo>
                    <a:lnTo>
                      <a:pt x="112" y="82"/>
                    </a:lnTo>
                    <a:lnTo>
                      <a:pt x="108" y="84"/>
                    </a:lnTo>
                    <a:lnTo>
                      <a:pt x="104" y="84"/>
                    </a:lnTo>
                    <a:lnTo>
                      <a:pt x="106" y="80"/>
                    </a:lnTo>
                    <a:lnTo>
                      <a:pt x="104" y="76"/>
                    </a:lnTo>
                    <a:lnTo>
                      <a:pt x="102" y="74"/>
                    </a:lnTo>
                    <a:lnTo>
                      <a:pt x="102" y="78"/>
                    </a:lnTo>
                    <a:lnTo>
                      <a:pt x="100" y="78"/>
                    </a:lnTo>
                    <a:lnTo>
                      <a:pt x="98" y="76"/>
                    </a:lnTo>
                    <a:lnTo>
                      <a:pt x="96" y="80"/>
                    </a:lnTo>
                    <a:lnTo>
                      <a:pt x="96" y="76"/>
                    </a:lnTo>
                    <a:lnTo>
                      <a:pt x="94" y="76"/>
                    </a:lnTo>
                    <a:lnTo>
                      <a:pt x="92" y="76"/>
                    </a:lnTo>
                    <a:lnTo>
                      <a:pt x="90" y="80"/>
                    </a:lnTo>
                    <a:lnTo>
                      <a:pt x="84" y="86"/>
                    </a:lnTo>
                    <a:lnTo>
                      <a:pt x="84" y="80"/>
                    </a:lnTo>
                    <a:lnTo>
                      <a:pt x="88" y="78"/>
                    </a:lnTo>
                    <a:lnTo>
                      <a:pt x="88" y="76"/>
                    </a:lnTo>
                    <a:lnTo>
                      <a:pt x="86" y="74"/>
                    </a:lnTo>
                    <a:lnTo>
                      <a:pt x="98" y="72"/>
                    </a:lnTo>
                    <a:lnTo>
                      <a:pt x="94" y="70"/>
                    </a:lnTo>
                    <a:lnTo>
                      <a:pt x="92" y="70"/>
                    </a:lnTo>
                    <a:lnTo>
                      <a:pt x="90" y="68"/>
                    </a:lnTo>
                    <a:lnTo>
                      <a:pt x="88" y="66"/>
                    </a:lnTo>
                    <a:lnTo>
                      <a:pt x="84" y="64"/>
                    </a:lnTo>
                    <a:lnTo>
                      <a:pt x="80" y="62"/>
                    </a:lnTo>
                    <a:lnTo>
                      <a:pt x="82" y="60"/>
                    </a:lnTo>
                    <a:lnTo>
                      <a:pt x="82" y="58"/>
                    </a:lnTo>
                    <a:lnTo>
                      <a:pt x="82" y="56"/>
                    </a:lnTo>
                    <a:lnTo>
                      <a:pt x="86" y="62"/>
                    </a:lnTo>
                    <a:lnTo>
                      <a:pt x="90" y="62"/>
                    </a:lnTo>
                    <a:lnTo>
                      <a:pt x="92" y="62"/>
                    </a:lnTo>
                    <a:lnTo>
                      <a:pt x="96" y="66"/>
                    </a:lnTo>
                    <a:lnTo>
                      <a:pt x="98" y="66"/>
                    </a:lnTo>
                    <a:lnTo>
                      <a:pt x="96" y="64"/>
                    </a:lnTo>
                    <a:lnTo>
                      <a:pt x="98" y="64"/>
                    </a:lnTo>
                    <a:lnTo>
                      <a:pt x="106" y="64"/>
                    </a:lnTo>
                    <a:lnTo>
                      <a:pt x="110" y="64"/>
                    </a:lnTo>
                    <a:lnTo>
                      <a:pt x="114" y="60"/>
                    </a:lnTo>
                    <a:lnTo>
                      <a:pt x="116" y="56"/>
                    </a:lnTo>
                    <a:lnTo>
                      <a:pt x="114" y="52"/>
                    </a:lnTo>
                    <a:lnTo>
                      <a:pt x="110" y="54"/>
                    </a:lnTo>
                    <a:lnTo>
                      <a:pt x="106" y="52"/>
                    </a:lnTo>
                    <a:lnTo>
                      <a:pt x="98" y="48"/>
                    </a:lnTo>
                    <a:lnTo>
                      <a:pt x="96" y="48"/>
                    </a:lnTo>
                    <a:lnTo>
                      <a:pt x="94" y="48"/>
                    </a:lnTo>
                    <a:lnTo>
                      <a:pt x="90" y="44"/>
                    </a:lnTo>
                    <a:lnTo>
                      <a:pt x="82" y="44"/>
                    </a:lnTo>
                    <a:lnTo>
                      <a:pt x="82" y="42"/>
                    </a:lnTo>
                    <a:lnTo>
                      <a:pt x="82" y="40"/>
                    </a:lnTo>
                    <a:lnTo>
                      <a:pt x="88" y="42"/>
                    </a:lnTo>
                    <a:lnTo>
                      <a:pt x="88" y="40"/>
                    </a:lnTo>
                    <a:lnTo>
                      <a:pt x="90" y="42"/>
                    </a:lnTo>
                    <a:lnTo>
                      <a:pt x="94" y="44"/>
                    </a:lnTo>
                    <a:lnTo>
                      <a:pt x="98" y="42"/>
                    </a:lnTo>
                    <a:lnTo>
                      <a:pt x="96" y="40"/>
                    </a:lnTo>
                    <a:lnTo>
                      <a:pt x="96" y="38"/>
                    </a:lnTo>
                    <a:lnTo>
                      <a:pt x="94" y="36"/>
                    </a:lnTo>
                    <a:lnTo>
                      <a:pt x="88" y="30"/>
                    </a:lnTo>
                    <a:lnTo>
                      <a:pt x="86" y="30"/>
                    </a:lnTo>
                    <a:lnTo>
                      <a:pt x="84" y="28"/>
                    </a:lnTo>
                    <a:lnTo>
                      <a:pt x="82" y="26"/>
                    </a:lnTo>
                    <a:lnTo>
                      <a:pt x="80" y="26"/>
                    </a:lnTo>
                    <a:lnTo>
                      <a:pt x="80" y="28"/>
                    </a:lnTo>
                    <a:lnTo>
                      <a:pt x="74" y="30"/>
                    </a:lnTo>
                    <a:lnTo>
                      <a:pt x="72" y="32"/>
                    </a:lnTo>
                    <a:lnTo>
                      <a:pt x="68" y="34"/>
                    </a:lnTo>
                    <a:lnTo>
                      <a:pt x="66" y="32"/>
                    </a:lnTo>
                    <a:lnTo>
                      <a:pt x="64" y="34"/>
                    </a:lnTo>
                    <a:lnTo>
                      <a:pt x="58" y="32"/>
                    </a:lnTo>
                    <a:lnTo>
                      <a:pt x="54" y="42"/>
                    </a:lnTo>
                    <a:lnTo>
                      <a:pt x="50" y="44"/>
                    </a:lnTo>
                    <a:lnTo>
                      <a:pt x="50" y="42"/>
                    </a:lnTo>
                    <a:lnTo>
                      <a:pt x="50" y="40"/>
                    </a:lnTo>
                    <a:lnTo>
                      <a:pt x="54" y="34"/>
                    </a:lnTo>
                    <a:lnTo>
                      <a:pt x="52" y="30"/>
                    </a:lnTo>
                    <a:lnTo>
                      <a:pt x="54" y="24"/>
                    </a:lnTo>
                    <a:lnTo>
                      <a:pt x="54" y="22"/>
                    </a:lnTo>
                    <a:lnTo>
                      <a:pt x="54" y="20"/>
                    </a:lnTo>
                    <a:lnTo>
                      <a:pt x="52" y="18"/>
                    </a:lnTo>
                    <a:lnTo>
                      <a:pt x="48" y="10"/>
                    </a:lnTo>
                    <a:lnTo>
                      <a:pt x="46" y="10"/>
                    </a:lnTo>
                    <a:lnTo>
                      <a:pt x="44" y="8"/>
                    </a:lnTo>
                    <a:lnTo>
                      <a:pt x="44" y="10"/>
                    </a:lnTo>
                    <a:lnTo>
                      <a:pt x="40" y="12"/>
                    </a:lnTo>
                    <a:lnTo>
                      <a:pt x="38" y="10"/>
                    </a:lnTo>
                    <a:lnTo>
                      <a:pt x="32" y="4"/>
                    </a:lnTo>
                    <a:lnTo>
                      <a:pt x="30" y="4"/>
                    </a:lnTo>
                    <a:close/>
                  </a:path>
                </a:pathLst>
              </a:custGeom>
              <a:solidFill>
                <a:schemeClr val="tx2"/>
              </a:solidFill>
              <a:ln w="3175">
                <a:solidFill>
                  <a:schemeClr val="bg1"/>
                </a:solidFill>
                <a:round/>
                <a:headEnd/>
                <a:tailEnd/>
              </a:ln>
            </p:spPr>
            <p:txBody>
              <a:bodyPr/>
              <a:lstStyle/>
              <a:p>
                <a:endParaRPr lang="fr-FR" dirty="0"/>
              </a:p>
            </p:txBody>
          </p:sp>
          <p:sp>
            <p:nvSpPr>
              <p:cNvPr id="5877" name="Freeform 935"/>
              <p:cNvSpPr>
                <a:spLocks/>
              </p:cNvSpPr>
              <p:nvPr/>
            </p:nvSpPr>
            <p:spPr bwMode="auto">
              <a:xfrm>
                <a:off x="1330" y="845"/>
                <a:ext cx="260" cy="161"/>
              </a:xfrm>
              <a:custGeom>
                <a:avLst/>
                <a:gdLst>
                  <a:gd name="T0" fmla="*/ 8 w 260"/>
                  <a:gd name="T1" fmla="*/ 4 h 161"/>
                  <a:gd name="T2" fmla="*/ 2 w 260"/>
                  <a:gd name="T3" fmla="*/ 10 h 161"/>
                  <a:gd name="T4" fmla="*/ 6 w 260"/>
                  <a:gd name="T5" fmla="*/ 20 h 161"/>
                  <a:gd name="T6" fmla="*/ 8 w 260"/>
                  <a:gd name="T7" fmla="*/ 28 h 161"/>
                  <a:gd name="T8" fmla="*/ 20 w 260"/>
                  <a:gd name="T9" fmla="*/ 46 h 161"/>
                  <a:gd name="T10" fmla="*/ 32 w 260"/>
                  <a:gd name="T11" fmla="*/ 56 h 161"/>
                  <a:gd name="T12" fmla="*/ 48 w 260"/>
                  <a:gd name="T13" fmla="*/ 54 h 161"/>
                  <a:gd name="T14" fmla="*/ 60 w 260"/>
                  <a:gd name="T15" fmla="*/ 60 h 161"/>
                  <a:gd name="T16" fmla="*/ 72 w 260"/>
                  <a:gd name="T17" fmla="*/ 94 h 161"/>
                  <a:gd name="T18" fmla="*/ 68 w 260"/>
                  <a:gd name="T19" fmla="*/ 124 h 161"/>
                  <a:gd name="T20" fmla="*/ 80 w 260"/>
                  <a:gd name="T21" fmla="*/ 148 h 161"/>
                  <a:gd name="T22" fmla="*/ 84 w 260"/>
                  <a:gd name="T23" fmla="*/ 146 h 161"/>
                  <a:gd name="T24" fmla="*/ 94 w 260"/>
                  <a:gd name="T25" fmla="*/ 152 h 161"/>
                  <a:gd name="T26" fmla="*/ 102 w 260"/>
                  <a:gd name="T27" fmla="*/ 157 h 161"/>
                  <a:gd name="T28" fmla="*/ 112 w 260"/>
                  <a:gd name="T29" fmla="*/ 144 h 161"/>
                  <a:gd name="T30" fmla="*/ 122 w 260"/>
                  <a:gd name="T31" fmla="*/ 144 h 161"/>
                  <a:gd name="T32" fmla="*/ 130 w 260"/>
                  <a:gd name="T33" fmla="*/ 159 h 161"/>
                  <a:gd name="T34" fmla="*/ 142 w 260"/>
                  <a:gd name="T35" fmla="*/ 157 h 161"/>
                  <a:gd name="T36" fmla="*/ 152 w 260"/>
                  <a:gd name="T37" fmla="*/ 154 h 161"/>
                  <a:gd name="T38" fmla="*/ 162 w 260"/>
                  <a:gd name="T39" fmla="*/ 161 h 161"/>
                  <a:gd name="T40" fmla="*/ 176 w 260"/>
                  <a:gd name="T41" fmla="*/ 159 h 161"/>
                  <a:gd name="T42" fmla="*/ 180 w 260"/>
                  <a:gd name="T43" fmla="*/ 157 h 161"/>
                  <a:gd name="T44" fmla="*/ 202 w 260"/>
                  <a:gd name="T45" fmla="*/ 138 h 161"/>
                  <a:gd name="T46" fmla="*/ 216 w 260"/>
                  <a:gd name="T47" fmla="*/ 157 h 161"/>
                  <a:gd name="T48" fmla="*/ 230 w 260"/>
                  <a:gd name="T49" fmla="*/ 157 h 161"/>
                  <a:gd name="T50" fmla="*/ 252 w 260"/>
                  <a:gd name="T51" fmla="*/ 146 h 161"/>
                  <a:gd name="T52" fmla="*/ 246 w 260"/>
                  <a:gd name="T53" fmla="*/ 128 h 161"/>
                  <a:gd name="T54" fmla="*/ 260 w 260"/>
                  <a:gd name="T55" fmla="*/ 114 h 161"/>
                  <a:gd name="T56" fmla="*/ 256 w 260"/>
                  <a:gd name="T57" fmla="*/ 98 h 161"/>
                  <a:gd name="T58" fmla="*/ 244 w 260"/>
                  <a:gd name="T59" fmla="*/ 90 h 161"/>
                  <a:gd name="T60" fmla="*/ 234 w 260"/>
                  <a:gd name="T61" fmla="*/ 84 h 161"/>
                  <a:gd name="T62" fmla="*/ 202 w 260"/>
                  <a:gd name="T63" fmla="*/ 82 h 161"/>
                  <a:gd name="T64" fmla="*/ 186 w 260"/>
                  <a:gd name="T65" fmla="*/ 88 h 161"/>
                  <a:gd name="T66" fmla="*/ 176 w 260"/>
                  <a:gd name="T67" fmla="*/ 92 h 161"/>
                  <a:gd name="T68" fmla="*/ 168 w 260"/>
                  <a:gd name="T69" fmla="*/ 98 h 161"/>
                  <a:gd name="T70" fmla="*/ 168 w 260"/>
                  <a:gd name="T71" fmla="*/ 106 h 161"/>
                  <a:gd name="T72" fmla="*/ 150 w 260"/>
                  <a:gd name="T73" fmla="*/ 110 h 161"/>
                  <a:gd name="T74" fmla="*/ 140 w 260"/>
                  <a:gd name="T75" fmla="*/ 96 h 161"/>
                  <a:gd name="T76" fmla="*/ 134 w 260"/>
                  <a:gd name="T77" fmla="*/ 98 h 161"/>
                  <a:gd name="T78" fmla="*/ 128 w 260"/>
                  <a:gd name="T79" fmla="*/ 102 h 161"/>
                  <a:gd name="T80" fmla="*/ 120 w 260"/>
                  <a:gd name="T81" fmla="*/ 96 h 161"/>
                  <a:gd name="T82" fmla="*/ 116 w 260"/>
                  <a:gd name="T83" fmla="*/ 100 h 161"/>
                  <a:gd name="T84" fmla="*/ 106 w 260"/>
                  <a:gd name="T85" fmla="*/ 98 h 161"/>
                  <a:gd name="T86" fmla="*/ 112 w 260"/>
                  <a:gd name="T87" fmla="*/ 82 h 161"/>
                  <a:gd name="T88" fmla="*/ 102 w 260"/>
                  <a:gd name="T89" fmla="*/ 74 h 161"/>
                  <a:gd name="T90" fmla="*/ 96 w 260"/>
                  <a:gd name="T91" fmla="*/ 76 h 161"/>
                  <a:gd name="T92" fmla="*/ 84 w 260"/>
                  <a:gd name="T93" fmla="*/ 80 h 161"/>
                  <a:gd name="T94" fmla="*/ 94 w 260"/>
                  <a:gd name="T95" fmla="*/ 70 h 161"/>
                  <a:gd name="T96" fmla="*/ 80 w 260"/>
                  <a:gd name="T97" fmla="*/ 62 h 161"/>
                  <a:gd name="T98" fmla="*/ 90 w 260"/>
                  <a:gd name="T99" fmla="*/ 62 h 161"/>
                  <a:gd name="T100" fmla="*/ 98 w 260"/>
                  <a:gd name="T101" fmla="*/ 64 h 161"/>
                  <a:gd name="T102" fmla="*/ 114 w 260"/>
                  <a:gd name="T103" fmla="*/ 52 h 161"/>
                  <a:gd name="T104" fmla="*/ 94 w 260"/>
                  <a:gd name="T105" fmla="*/ 48 h 161"/>
                  <a:gd name="T106" fmla="*/ 88 w 260"/>
                  <a:gd name="T107" fmla="*/ 42 h 161"/>
                  <a:gd name="T108" fmla="*/ 96 w 260"/>
                  <a:gd name="T109" fmla="*/ 40 h 161"/>
                  <a:gd name="T110" fmla="*/ 84 w 260"/>
                  <a:gd name="T111" fmla="*/ 28 h 161"/>
                  <a:gd name="T112" fmla="*/ 72 w 260"/>
                  <a:gd name="T113" fmla="*/ 32 h 161"/>
                  <a:gd name="T114" fmla="*/ 54 w 260"/>
                  <a:gd name="T115" fmla="*/ 42 h 161"/>
                  <a:gd name="T116" fmla="*/ 52 w 260"/>
                  <a:gd name="T117" fmla="*/ 30 h 161"/>
                  <a:gd name="T118" fmla="*/ 48 w 260"/>
                  <a:gd name="T119" fmla="*/ 10 h 161"/>
                  <a:gd name="T120" fmla="*/ 38 w 260"/>
                  <a:gd name="T121" fmla="*/ 10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0"/>
                  <a:gd name="T184" fmla="*/ 0 h 161"/>
                  <a:gd name="T185" fmla="*/ 260 w 260"/>
                  <a:gd name="T186" fmla="*/ 161 h 1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0" h="161">
                    <a:moveTo>
                      <a:pt x="30" y="4"/>
                    </a:moveTo>
                    <a:lnTo>
                      <a:pt x="28" y="4"/>
                    </a:lnTo>
                    <a:lnTo>
                      <a:pt x="22" y="0"/>
                    </a:lnTo>
                    <a:lnTo>
                      <a:pt x="16" y="0"/>
                    </a:lnTo>
                    <a:lnTo>
                      <a:pt x="8" y="4"/>
                    </a:lnTo>
                    <a:lnTo>
                      <a:pt x="8" y="6"/>
                    </a:lnTo>
                    <a:lnTo>
                      <a:pt x="6" y="8"/>
                    </a:lnTo>
                    <a:lnTo>
                      <a:pt x="2" y="6"/>
                    </a:lnTo>
                    <a:lnTo>
                      <a:pt x="4" y="8"/>
                    </a:lnTo>
                    <a:lnTo>
                      <a:pt x="2" y="10"/>
                    </a:lnTo>
                    <a:lnTo>
                      <a:pt x="2" y="14"/>
                    </a:lnTo>
                    <a:lnTo>
                      <a:pt x="6" y="14"/>
                    </a:lnTo>
                    <a:lnTo>
                      <a:pt x="10" y="20"/>
                    </a:lnTo>
                    <a:lnTo>
                      <a:pt x="10" y="22"/>
                    </a:lnTo>
                    <a:lnTo>
                      <a:pt x="6" y="20"/>
                    </a:lnTo>
                    <a:lnTo>
                      <a:pt x="2" y="18"/>
                    </a:lnTo>
                    <a:lnTo>
                      <a:pt x="0" y="22"/>
                    </a:lnTo>
                    <a:lnTo>
                      <a:pt x="2" y="24"/>
                    </a:lnTo>
                    <a:lnTo>
                      <a:pt x="6" y="26"/>
                    </a:lnTo>
                    <a:lnTo>
                      <a:pt x="8" y="28"/>
                    </a:lnTo>
                    <a:lnTo>
                      <a:pt x="10" y="30"/>
                    </a:lnTo>
                    <a:lnTo>
                      <a:pt x="10" y="28"/>
                    </a:lnTo>
                    <a:lnTo>
                      <a:pt x="12" y="34"/>
                    </a:lnTo>
                    <a:lnTo>
                      <a:pt x="14" y="32"/>
                    </a:lnTo>
                    <a:lnTo>
                      <a:pt x="20" y="46"/>
                    </a:lnTo>
                    <a:lnTo>
                      <a:pt x="26" y="46"/>
                    </a:lnTo>
                    <a:lnTo>
                      <a:pt x="28" y="48"/>
                    </a:lnTo>
                    <a:lnTo>
                      <a:pt x="30" y="58"/>
                    </a:lnTo>
                    <a:lnTo>
                      <a:pt x="30" y="52"/>
                    </a:lnTo>
                    <a:lnTo>
                      <a:pt x="32" y="56"/>
                    </a:lnTo>
                    <a:lnTo>
                      <a:pt x="46" y="58"/>
                    </a:lnTo>
                    <a:lnTo>
                      <a:pt x="48" y="56"/>
                    </a:lnTo>
                    <a:lnTo>
                      <a:pt x="46" y="56"/>
                    </a:lnTo>
                    <a:lnTo>
                      <a:pt x="46" y="54"/>
                    </a:lnTo>
                    <a:lnTo>
                      <a:pt x="48" y="54"/>
                    </a:lnTo>
                    <a:lnTo>
                      <a:pt x="52" y="52"/>
                    </a:lnTo>
                    <a:lnTo>
                      <a:pt x="54" y="50"/>
                    </a:lnTo>
                    <a:lnTo>
                      <a:pt x="54" y="48"/>
                    </a:lnTo>
                    <a:lnTo>
                      <a:pt x="56" y="50"/>
                    </a:lnTo>
                    <a:lnTo>
                      <a:pt x="60" y="60"/>
                    </a:lnTo>
                    <a:lnTo>
                      <a:pt x="62" y="62"/>
                    </a:lnTo>
                    <a:lnTo>
                      <a:pt x="62" y="74"/>
                    </a:lnTo>
                    <a:lnTo>
                      <a:pt x="64" y="74"/>
                    </a:lnTo>
                    <a:lnTo>
                      <a:pt x="70" y="84"/>
                    </a:lnTo>
                    <a:lnTo>
                      <a:pt x="72" y="94"/>
                    </a:lnTo>
                    <a:lnTo>
                      <a:pt x="74" y="96"/>
                    </a:lnTo>
                    <a:lnTo>
                      <a:pt x="66" y="108"/>
                    </a:lnTo>
                    <a:lnTo>
                      <a:pt x="68" y="110"/>
                    </a:lnTo>
                    <a:lnTo>
                      <a:pt x="66" y="120"/>
                    </a:lnTo>
                    <a:lnTo>
                      <a:pt x="68" y="124"/>
                    </a:lnTo>
                    <a:lnTo>
                      <a:pt x="72" y="122"/>
                    </a:lnTo>
                    <a:lnTo>
                      <a:pt x="70" y="132"/>
                    </a:lnTo>
                    <a:lnTo>
                      <a:pt x="70" y="142"/>
                    </a:lnTo>
                    <a:lnTo>
                      <a:pt x="74" y="146"/>
                    </a:lnTo>
                    <a:lnTo>
                      <a:pt x="80" y="148"/>
                    </a:lnTo>
                    <a:lnTo>
                      <a:pt x="78" y="148"/>
                    </a:lnTo>
                    <a:lnTo>
                      <a:pt x="78" y="150"/>
                    </a:lnTo>
                    <a:lnTo>
                      <a:pt x="80" y="152"/>
                    </a:lnTo>
                    <a:lnTo>
                      <a:pt x="84" y="152"/>
                    </a:lnTo>
                    <a:lnTo>
                      <a:pt x="84" y="146"/>
                    </a:lnTo>
                    <a:lnTo>
                      <a:pt x="90" y="142"/>
                    </a:lnTo>
                    <a:lnTo>
                      <a:pt x="88" y="146"/>
                    </a:lnTo>
                    <a:lnTo>
                      <a:pt x="92" y="154"/>
                    </a:lnTo>
                    <a:lnTo>
                      <a:pt x="92" y="146"/>
                    </a:lnTo>
                    <a:lnTo>
                      <a:pt x="94" y="152"/>
                    </a:lnTo>
                    <a:lnTo>
                      <a:pt x="98" y="152"/>
                    </a:lnTo>
                    <a:lnTo>
                      <a:pt x="96" y="155"/>
                    </a:lnTo>
                    <a:lnTo>
                      <a:pt x="100" y="155"/>
                    </a:lnTo>
                    <a:lnTo>
                      <a:pt x="100" y="154"/>
                    </a:lnTo>
                    <a:lnTo>
                      <a:pt x="102" y="157"/>
                    </a:lnTo>
                    <a:lnTo>
                      <a:pt x="108" y="157"/>
                    </a:lnTo>
                    <a:lnTo>
                      <a:pt x="114" y="152"/>
                    </a:lnTo>
                    <a:lnTo>
                      <a:pt x="114" y="150"/>
                    </a:lnTo>
                    <a:lnTo>
                      <a:pt x="112" y="148"/>
                    </a:lnTo>
                    <a:lnTo>
                      <a:pt x="112" y="144"/>
                    </a:lnTo>
                    <a:lnTo>
                      <a:pt x="114" y="144"/>
                    </a:lnTo>
                    <a:lnTo>
                      <a:pt x="116" y="146"/>
                    </a:lnTo>
                    <a:lnTo>
                      <a:pt x="114" y="142"/>
                    </a:lnTo>
                    <a:lnTo>
                      <a:pt x="118" y="150"/>
                    </a:lnTo>
                    <a:lnTo>
                      <a:pt x="122" y="144"/>
                    </a:lnTo>
                    <a:lnTo>
                      <a:pt x="122" y="142"/>
                    </a:lnTo>
                    <a:lnTo>
                      <a:pt x="126" y="144"/>
                    </a:lnTo>
                    <a:lnTo>
                      <a:pt x="124" y="159"/>
                    </a:lnTo>
                    <a:lnTo>
                      <a:pt x="128" y="161"/>
                    </a:lnTo>
                    <a:lnTo>
                      <a:pt x="130" y="159"/>
                    </a:lnTo>
                    <a:lnTo>
                      <a:pt x="134" y="161"/>
                    </a:lnTo>
                    <a:lnTo>
                      <a:pt x="136" y="159"/>
                    </a:lnTo>
                    <a:lnTo>
                      <a:pt x="136" y="161"/>
                    </a:lnTo>
                    <a:lnTo>
                      <a:pt x="142" y="159"/>
                    </a:lnTo>
                    <a:lnTo>
                      <a:pt x="142" y="157"/>
                    </a:lnTo>
                    <a:lnTo>
                      <a:pt x="144" y="157"/>
                    </a:lnTo>
                    <a:lnTo>
                      <a:pt x="144" y="159"/>
                    </a:lnTo>
                    <a:lnTo>
                      <a:pt x="152" y="161"/>
                    </a:lnTo>
                    <a:lnTo>
                      <a:pt x="154" y="159"/>
                    </a:lnTo>
                    <a:lnTo>
                      <a:pt x="152" y="154"/>
                    </a:lnTo>
                    <a:lnTo>
                      <a:pt x="152" y="157"/>
                    </a:lnTo>
                    <a:lnTo>
                      <a:pt x="156" y="159"/>
                    </a:lnTo>
                    <a:lnTo>
                      <a:pt x="158" y="157"/>
                    </a:lnTo>
                    <a:lnTo>
                      <a:pt x="160" y="154"/>
                    </a:lnTo>
                    <a:lnTo>
                      <a:pt x="162" y="161"/>
                    </a:lnTo>
                    <a:lnTo>
                      <a:pt x="168" y="159"/>
                    </a:lnTo>
                    <a:lnTo>
                      <a:pt x="170" y="157"/>
                    </a:lnTo>
                    <a:lnTo>
                      <a:pt x="170" y="150"/>
                    </a:lnTo>
                    <a:lnTo>
                      <a:pt x="174" y="157"/>
                    </a:lnTo>
                    <a:lnTo>
                      <a:pt x="176" y="159"/>
                    </a:lnTo>
                    <a:lnTo>
                      <a:pt x="176" y="157"/>
                    </a:lnTo>
                    <a:lnTo>
                      <a:pt x="178" y="154"/>
                    </a:lnTo>
                    <a:lnTo>
                      <a:pt x="178" y="150"/>
                    </a:lnTo>
                    <a:lnTo>
                      <a:pt x="178" y="148"/>
                    </a:lnTo>
                    <a:lnTo>
                      <a:pt x="180" y="157"/>
                    </a:lnTo>
                    <a:lnTo>
                      <a:pt x="200" y="155"/>
                    </a:lnTo>
                    <a:lnTo>
                      <a:pt x="204" y="146"/>
                    </a:lnTo>
                    <a:lnTo>
                      <a:pt x="202" y="142"/>
                    </a:lnTo>
                    <a:lnTo>
                      <a:pt x="200" y="136"/>
                    </a:lnTo>
                    <a:lnTo>
                      <a:pt x="202" y="138"/>
                    </a:lnTo>
                    <a:lnTo>
                      <a:pt x="204" y="142"/>
                    </a:lnTo>
                    <a:lnTo>
                      <a:pt x="208" y="142"/>
                    </a:lnTo>
                    <a:lnTo>
                      <a:pt x="208" y="152"/>
                    </a:lnTo>
                    <a:lnTo>
                      <a:pt x="212" y="159"/>
                    </a:lnTo>
                    <a:lnTo>
                      <a:pt x="216" y="157"/>
                    </a:lnTo>
                    <a:lnTo>
                      <a:pt x="216" y="155"/>
                    </a:lnTo>
                    <a:lnTo>
                      <a:pt x="218" y="157"/>
                    </a:lnTo>
                    <a:lnTo>
                      <a:pt x="222" y="159"/>
                    </a:lnTo>
                    <a:lnTo>
                      <a:pt x="226" y="161"/>
                    </a:lnTo>
                    <a:lnTo>
                      <a:pt x="230" y="157"/>
                    </a:lnTo>
                    <a:lnTo>
                      <a:pt x="236" y="155"/>
                    </a:lnTo>
                    <a:lnTo>
                      <a:pt x="244" y="155"/>
                    </a:lnTo>
                    <a:lnTo>
                      <a:pt x="248" y="154"/>
                    </a:lnTo>
                    <a:lnTo>
                      <a:pt x="252" y="154"/>
                    </a:lnTo>
                    <a:lnTo>
                      <a:pt x="252" y="146"/>
                    </a:lnTo>
                    <a:lnTo>
                      <a:pt x="250" y="144"/>
                    </a:lnTo>
                    <a:lnTo>
                      <a:pt x="250" y="142"/>
                    </a:lnTo>
                    <a:lnTo>
                      <a:pt x="250" y="140"/>
                    </a:lnTo>
                    <a:lnTo>
                      <a:pt x="246" y="136"/>
                    </a:lnTo>
                    <a:lnTo>
                      <a:pt x="246" y="128"/>
                    </a:lnTo>
                    <a:lnTo>
                      <a:pt x="248" y="126"/>
                    </a:lnTo>
                    <a:lnTo>
                      <a:pt x="252" y="124"/>
                    </a:lnTo>
                    <a:lnTo>
                      <a:pt x="252" y="120"/>
                    </a:lnTo>
                    <a:lnTo>
                      <a:pt x="256" y="118"/>
                    </a:lnTo>
                    <a:lnTo>
                      <a:pt x="260" y="114"/>
                    </a:lnTo>
                    <a:lnTo>
                      <a:pt x="258" y="104"/>
                    </a:lnTo>
                    <a:lnTo>
                      <a:pt x="258" y="102"/>
                    </a:lnTo>
                    <a:lnTo>
                      <a:pt x="256" y="102"/>
                    </a:lnTo>
                    <a:lnTo>
                      <a:pt x="256" y="100"/>
                    </a:lnTo>
                    <a:lnTo>
                      <a:pt x="256" y="98"/>
                    </a:lnTo>
                    <a:lnTo>
                      <a:pt x="250" y="100"/>
                    </a:lnTo>
                    <a:lnTo>
                      <a:pt x="246" y="100"/>
                    </a:lnTo>
                    <a:lnTo>
                      <a:pt x="250" y="98"/>
                    </a:lnTo>
                    <a:lnTo>
                      <a:pt x="250" y="94"/>
                    </a:lnTo>
                    <a:lnTo>
                      <a:pt x="244" y="90"/>
                    </a:lnTo>
                    <a:lnTo>
                      <a:pt x="242" y="92"/>
                    </a:lnTo>
                    <a:lnTo>
                      <a:pt x="236" y="90"/>
                    </a:lnTo>
                    <a:lnTo>
                      <a:pt x="236" y="84"/>
                    </a:lnTo>
                    <a:lnTo>
                      <a:pt x="236" y="82"/>
                    </a:lnTo>
                    <a:lnTo>
                      <a:pt x="234" y="84"/>
                    </a:lnTo>
                    <a:lnTo>
                      <a:pt x="218" y="80"/>
                    </a:lnTo>
                    <a:lnTo>
                      <a:pt x="212" y="82"/>
                    </a:lnTo>
                    <a:lnTo>
                      <a:pt x="208" y="86"/>
                    </a:lnTo>
                    <a:lnTo>
                      <a:pt x="202" y="86"/>
                    </a:lnTo>
                    <a:lnTo>
                      <a:pt x="202" y="82"/>
                    </a:lnTo>
                    <a:lnTo>
                      <a:pt x="200" y="84"/>
                    </a:lnTo>
                    <a:lnTo>
                      <a:pt x="198" y="82"/>
                    </a:lnTo>
                    <a:lnTo>
                      <a:pt x="196" y="82"/>
                    </a:lnTo>
                    <a:lnTo>
                      <a:pt x="194" y="84"/>
                    </a:lnTo>
                    <a:lnTo>
                      <a:pt x="186" y="88"/>
                    </a:lnTo>
                    <a:lnTo>
                      <a:pt x="184" y="90"/>
                    </a:lnTo>
                    <a:lnTo>
                      <a:pt x="184" y="92"/>
                    </a:lnTo>
                    <a:lnTo>
                      <a:pt x="184" y="94"/>
                    </a:lnTo>
                    <a:lnTo>
                      <a:pt x="180" y="92"/>
                    </a:lnTo>
                    <a:lnTo>
                      <a:pt x="176" y="92"/>
                    </a:lnTo>
                    <a:lnTo>
                      <a:pt x="174" y="96"/>
                    </a:lnTo>
                    <a:lnTo>
                      <a:pt x="174" y="100"/>
                    </a:lnTo>
                    <a:lnTo>
                      <a:pt x="170" y="98"/>
                    </a:lnTo>
                    <a:lnTo>
                      <a:pt x="170" y="96"/>
                    </a:lnTo>
                    <a:lnTo>
                      <a:pt x="168" y="98"/>
                    </a:lnTo>
                    <a:lnTo>
                      <a:pt x="164" y="98"/>
                    </a:lnTo>
                    <a:lnTo>
                      <a:pt x="160" y="100"/>
                    </a:lnTo>
                    <a:lnTo>
                      <a:pt x="160" y="104"/>
                    </a:lnTo>
                    <a:lnTo>
                      <a:pt x="164" y="106"/>
                    </a:lnTo>
                    <a:lnTo>
                      <a:pt x="168" y="106"/>
                    </a:lnTo>
                    <a:lnTo>
                      <a:pt x="170" y="110"/>
                    </a:lnTo>
                    <a:lnTo>
                      <a:pt x="166" y="108"/>
                    </a:lnTo>
                    <a:lnTo>
                      <a:pt x="160" y="108"/>
                    </a:lnTo>
                    <a:lnTo>
                      <a:pt x="152" y="112"/>
                    </a:lnTo>
                    <a:lnTo>
                      <a:pt x="150" y="110"/>
                    </a:lnTo>
                    <a:lnTo>
                      <a:pt x="156" y="108"/>
                    </a:lnTo>
                    <a:lnTo>
                      <a:pt x="154" y="106"/>
                    </a:lnTo>
                    <a:lnTo>
                      <a:pt x="148" y="104"/>
                    </a:lnTo>
                    <a:lnTo>
                      <a:pt x="144" y="98"/>
                    </a:lnTo>
                    <a:lnTo>
                      <a:pt x="140" y="96"/>
                    </a:lnTo>
                    <a:lnTo>
                      <a:pt x="138" y="100"/>
                    </a:lnTo>
                    <a:lnTo>
                      <a:pt x="138" y="104"/>
                    </a:lnTo>
                    <a:lnTo>
                      <a:pt x="138" y="106"/>
                    </a:lnTo>
                    <a:lnTo>
                      <a:pt x="136" y="100"/>
                    </a:lnTo>
                    <a:lnTo>
                      <a:pt x="134" y="98"/>
                    </a:lnTo>
                    <a:lnTo>
                      <a:pt x="132" y="100"/>
                    </a:lnTo>
                    <a:lnTo>
                      <a:pt x="132" y="104"/>
                    </a:lnTo>
                    <a:lnTo>
                      <a:pt x="130" y="106"/>
                    </a:lnTo>
                    <a:lnTo>
                      <a:pt x="128" y="104"/>
                    </a:lnTo>
                    <a:lnTo>
                      <a:pt x="128" y="102"/>
                    </a:lnTo>
                    <a:lnTo>
                      <a:pt x="128" y="100"/>
                    </a:lnTo>
                    <a:lnTo>
                      <a:pt x="126" y="98"/>
                    </a:lnTo>
                    <a:lnTo>
                      <a:pt x="126" y="96"/>
                    </a:lnTo>
                    <a:lnTo>
                      <a:pt x="122" y="92"/>
                    </a:lnTo>
                    <a:lnTo>
                      <a:pt x="120" y="96"/>
                    </a:lnTo>
                    <a:lnTo>
                      <a:pt x="120" y="98"/>
                    </a:lnTo>
                    <a:lnTo>
                      <a:pt x="120" y="104"/>
                    </a:lnTo>
                    <a:lnTo>
                      <a:pt x="118" y="108"/>
                    </a:lnTo>
                    <a:lnTo>
                      <a:pt x="118" y="106"/>
                    </a:lnTo>
                    <a:lnTo>
                      <a:pt x="116" y="100"/>
                    </a:lnTo>
                    <a:lnTo>
                      <a:pt x="112" y="98"/>
                    </a:lnTo>
                    <a:lnTo>
                      <a:pt x="110" y="100"/>
                    </a:lnTo>
                    <a:lnTo>
                      <a:pt x="108" y="100"/>
                    </a:lnTo>
                    <a:lnTo>
                      <a:pt x="108" y="98"/>
                    </a:lnTo>
                    <a:lnTo>
                      <a:pt x="106" y="98"/>
                    </a:lnTo>
                    <a:lnTo>
                      <a:pt x="106" y="96"/>
                    </a:lnTo>
                    <a:lnTo>
                      <a:pt x="112" y="96"/>
                    </a:lnTo>
                    <a:lnTo>
                      <a:pt x="114" y="86"/>
                    </a:lnTo>
                    <a:lnTo>
                      <a:pt x="112" y="86"/>
                    </a:lnTo>
                    <a:lnTo>
                      <a:pt x="112" y="82"/>
                    </a:lnTo>
                    <a:lnTo>
                      <a:pt x="108" y="84"/>
                    </a:lnTo>
                    <a:lnTo>
                      <a:pt x="104" y="84"/>
                    </a:lnTo>
                    <a:lnTo>
                      <a:pt x="106" y="80"/>
                    </a:lnTo>
                    <a:lnTo>
                      <a:pt x="104" y="76"/>
                    </a:lnTo>
                    <a:lnTo>
                      <a:pt x="102" y="74"/>
                    </a:lnTo>
                    <a:lnTo>
                      <a:pt x="102" y="78"/>
                    </a:lnTo>
                    <a:lnTo>
                      <a:pt x="100" y="78"/>
                    </a:lnTo>
                    <a:lnTo>
                      <a:pt x="98" y="76"/>
                    </a:lnTo>
                    <a:lnTo>
                      <a:pt x="96" y="80"/>
                    </a:lnTo>
                    <a:lnTo>
                      <a:pt x="96" y="76"/>
                    </a:lnTo>
                    <a:lnTo>
                      <a:pt x="94" y="76"/>
                    </a:lnTo>
                    <a:lnTo>
                      <a:pt x="92" y="76"/>
                    </a:lnTo>
                    <a:lnTo>
                      <a:pt x="90" y="80"/>
                    </a:lnTo>
                    <a:lnTo>
                      <a:pt x="84" y="86"/>
                    </a:lnTo>
                    <a:lnTo>
                      <a:pt x="84" y="80"/>
                    </a:lnTo>
                    <a:lnTo>
                      <a:pt x="88" y="78"/>
                    </a:lnTo>
                    <a:lnTo>
                      <a:pt x="88" y="76"/>
                    </a:lnTo>
                    <a:lnTo>
                      <a:pt x="86" y="74"/>
                    </a:lnTo>
                    <a:lnTo>
                      <a:pt x="98" y="72"/>
                    </a:lnTo>
                    <a:lnTo>
                      <a:pt x="94" y="70"/>
                    </a:lnTo>
                    <a:lnTo>
                      <a:pt x="92" y="70"/>
                    </a:lnTo>
                    <a:lnTo>
                      <a:pt x="90" y="68"/>
                    </a:lnTo>
                    <a:lnTo>
                      <a:pt x="88" y="66"/>
                    </a:lnTo>
                    <a:lnTo>
                      <a:pt x="84" y="64"/>
                    </a:lnTo>
                    <a:lnTo>
                      <a:pt x="80" y="62"/>
                    </a:lnTo>
                    <a:lnTo>
                      <a:pt x="82" y="60"/>
                    </a:lnTo>
                    <a:lnTo>
                      <a:pt x="82" y="58"/>
                    </a:lnTo>
                    <a:lnTo>
                      <a:pt x="82" y="56"/>
                    </a:lnTo>
                    <a:lnTo>
                      <a:pt x="86" y="62"/>
                    </a:lnTo>
                    <a:lnTo>
                      <a:pt x="90" y="62"/>
                    </a:lnTo>
                    <a:lnTo>
                      <a:pt x="92" y="62"/>
                    </a:lnTo>
                    <a:lnTo>
                      <a:pt x="96" y="66"/>
                    </a:lnTo>
                    <a:lnTo>
                      <a:pt x="98" y="66"/>
                    </a:lnTo>
                    <a:lnTo>
                      <a:pt x="96" y="64"/>
                    </a:lnTo>
                    <a:lnTo>
                      <a:pt x="98" y="64"/>
                    </a:lnTo>
                    <a:lnTo>
                      <a:pt x="106" y="64"/>
                    </a:lnTo>
                    <a:lnTo>
                      <a:pt x="110" y="64"/>
                    </a:lnTo>
                    <a:lnTo>
                      <a:pt x="114" y="60"/>
                    </a:lnTo>
                    <a:lnTo>
                      <a:pt x="116" y="56"/>
                    </a:lnTo>
                    <a:lnTo>
                      <a:pt x="114" y="52"/>
                    </a:lnTo>
                    <a:lnTo>
                      <a:pt x="110" y="54"/>
                    </a:lnTo>
                    <a:lnTo>
                      <a:pt x="106" y="52"/>
                    </a:lnTo>
                    <a:lnTo>
                      <a:pt x="98" y="48"/>
                    </a:lnTo>
                    <a:lnTo>
                      <a:pt x="96" y="48"/>
                    </a:lnTo>
                    <a:lnTo>
                      <a:pt x="94" y="48"/>
                    </a:lnTo>
                    <a:lnTo>
                      <a:pt x="90" y="44"/>
                    </a:lnTo>
                    <a:lnTo>
                      <a:pt x="82" y="44"/>
                    </a:lnTo>
                    <a:lnTo>
                      <a:pt x="82" y="42"/>
                    </a:lnTo>
                    <a:lnTo>
                      <a:pt x="82" y="40"/>
                    </a:lnTo>
                    <a:lnTo>
                      <a:pt x="88" y="42"/>
                    </a:lnTo>
                    <a:lnTo>
                      <a:pt x="88" y="40"/>
                    </a:lnTo>
                    <a:lnTo>
                      <a:pt x="90" y="42"/>
                    </a:lnTo>
                    <a:lnTo>
                      <a:pt x="94" y="44"/>
                    </a:lnTo>
                    <a:lnTo>
                      <a:pt x="98" y="42"/>
                    </a:lnTo>
                    <a:lnTo>
                      <a:pt x="96" y="40"/>
                    </a:lnTo>
                    <a:lnTo>
                      <a:pt x="96" y="38"/>
                    </a:lnTo>
                    <a:lnTo>
                      <a:pt x="94" y="36"/>
                    </a:lnTo>
                    <a:lnTo>
                      <a:pt x="88" y="30"/>
                    </a:lnTo>
                    <a:lnTo>
                      <a:pt x="86" y="30"/>
                    </a:lnTo>
                    <a:lnTo>
                      <a:pt x="84" y="28"/>
                    </a:lnTo>
                    <a:lnTo>
                      <a:pt x="82" y="26"/>
                    </a:lnTo>
                    <a:lnTo>
                      <a:pt x="80" y="26"/>
                    </a:lnTo>
                    <a:lnTo>
                      <a:pt x="80" y="28"/>
                    </a:lnTo>
                    <a:lnTo>
                      <a:pt x="74" y="30"/>
                    </a:lnTo>
                    <a:lnTo>
                      <a:pt x="72" y="32"/>
                    </a:lnTo>
                    <a:lnTo>
                      <a:pt x="68" y="34"/>
                    </a:lnTo>
                    <a:lnTo>
                      <a:pt x="66" y="32"/>
                    </a:lnTo>
                    <a:lnTo>
                      <a:pt x="64" y="34"/>
                    </a:lnTo>
                    <a:lnTo>
                      <a:pt x="58" y="32"/>
                    </a:lnTo>
                    <a:lnTo>
                      <a:pt x="54" y="42"/>
                    </a:lnTo>
                    <a:lnTo>
                      <a:pt x="50" y="44"/>
                    </a:lnTo>
                    <a:lnTo>
                      <a:pt x="50" y="42"/>
                    </a:lnTo>
                    <a:lnTo>
                      <a:pt x="50" y="40"/>
                    </a:lnTo>
                    <a:lnTo>
                      <a:pt x="54" y="34"/>
                    </a:lnTo>
                    <a:lnTo>
                      <a:pt x="52" y="30"/>
                    </a:lnTo>
                    <a:lnTo>
                      <a:pt x="54" y="24"/>
                    </a:lnTo>
                    <a:lnTo>
                      <a:pt x="54" y="22"/>
                    </a:lnTo>
                    <a:lnTo>
                      <a:pt x="54" y="20"/>
                    </a:lnTo>
                    <a:lnTo>
                      <a:pt x="52" y="18"/>
                    </a:lnTo>
                    <a:lnTo>
                      <a:pt x="48" y="10"/>
                    </a:lnTo>
                    <a:lnTo>
                      <a:pt x="46" y="10"/>
                    </a:lnTo>
                    <a:lnTo>
                      <a:pt x="44" y="8"/>
                    </a:lnTo>
                    <a:lnTo>
                      <a:pt x="44" y="10"/>
                    </a:lnTo>
                    <a:lnTo>
                      <a:pt x="40" y="12"/>
                    </a:lnTo>
                    <a:lnTo>
                      <a:pt x="38" y="10"/>
                    </a:lnTo>
                    <a:lnTo>
                      <a:pt x="32" y="4"/>
                    </a:lnTo>
                  </a:path>
                </a:pathLst>
              </a:custGeom>
              <a:solidFill>
                <a:schemeClr val="tx2"/>
              </a:solidFill>
              <a:ln w="3175">
                <a:solidFill>
                  <a:schemeClr val="bg1"/>
                </a:solidFill>
                <a:round/>
                <a:headEnd/>
                <a:tailEnd/>
              </a:ln>
            </p:spPr>
            <p:txBody>
              <a:bodyPr/>
              <a:lstStyle/>
              <a:p>
                <a:endParaRPr lang="fr-FR" dirty="0"/>
              </a:p>
            </p:txBody>
          </p:sp>
          <p:sp>
            <p:nvSpPr>
              <p:cNvPr id="5878" name="Freeform 936"/>
              <p:cNvSpPr>
                <a:spLocks/>
              </p:cNvSpPr>
              <p:nvPr/>
            </p:nvSpPr>
            <p:spPr bwMode="auto">
              <a:xfrm>
                <a:off x="1586" y="909"/>
                <a:ext cx="14" cy="22"/>
              </a:xfrm>
              <a:custGeom>
                <a:avLst/>
                <a:gdLst>
                  <a:gd name="T0" fmla="*/ 10 w 14"/>
                  <a:gd name="T1" fmla="*/ 4 h 22"/>
                  <a:gd name="T2" fmla="*/ 12 w 14"/>
                  <a:gd name="T3" fmla="*/ 4 h 22"/>
                  <a:gd name="T4" fmla="*/ 8 w 14"/>
                  <a:gd name="T5" fmla="*/ 12 h 22"/>
                  <a:gd name="T6" fmla="*/ 12 w 14"/>
                  <a:gd name="T7" fmla="*/ 14 h 22"/>
                  <a:gd name="T8" fmla="*/ 14 w 14"/>
                  <a:gd name="T9" fmla="*/ 18 h 22"/>
                  <a:gd name="T10" fmla="*/ 6 w 14"/>
                  <a:gd name="T11" fmla="*/ 18 h 22"/>
                  <a:gd name="T12" fmla="*/ 6 w 14"/>
                  <a:gd name="T13" fmla="*/ 20 h 22"/>
                  <a:gd name="T14" fmla="*/ 6 w 14"/>
                  <a:gd name="T15" fmla="*/ 22 h 22"/>
                  <a:gd name="T16" fmla="*/ 0 w 14"/>
                  <a:gd name="T17" fmla="*/ 18 h 22"/>
                  <a:gd name="T18" fmla="*/ 2 w 14"/>
                  <a:gd name="T19" fmla="*/ 14 h 22"/>
                  <a:gd name="T20" fmla="*/ 2 w 14"/>
                  <a:gd name="T21" fmla="*/ 12 h 22"/>
                  <a:gd name="T22" fmla="*/ 6 w 14"/>
                  <a:gd name="T23" fmla="*/ 6 h 22"/>
                  <a:gd name="T24" fmla="*/ 6 w 14"/>
                  <a:gd name="T25" fmla="*/ 4 h 22"/>
                  <a:gd name="T26" fmla="*/ 6 w 14"/>
                  <a:gd name="T27" fmla="*/ 2 h 22"/>
                  <a:gd name="T28" fmla="*/ 8 w 14"/>
                  <a:gd name="T29" fmla="*/ 0 h 22"/>
                  <a:gd name="T30" fmla="*/ 8 w 14"/>
                  <a:gd name="T31" fmla="*/ 4 h 22"/>
                  <a:gd name="T32" fmla="*/ 10 w 14"/>
                  <a:gd name="T33" fmla="*/ 4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22"/>
                  <a:gd name="T53" fmla="*/ 14 w 1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22">
                    <a:moveTo>
                      <a:pt x="10" y="4"/>
                    </a:moveTo>
                    <a:lnTo>
                      <a:pt x="12" y="4"/>
                    </a:lnTo>
                    <a:lnTo>
                      <a:pt x="8" y="12"/>
                    </a:lnTo>
                    <a:lnTo>
                      <a:pt x="12" y="14"/>
                    </a:lnTo>
                    <a:lnTo>
                      <a:pt x="14" y="18"/>
                    </a:lnTo>
                    <a:lnTo>
                      <a:pt x="6" y="18"/>
                    </a:lnTo>
                    <a:lnTo>
                      <a:pt x="6" y="20"/>
                    </a:lnTo>
                    <a:lnTo>
                      <a:pt x="6" y="22"/>
                    </a:lnTo>
                    <a:lnTo>
                      <a:pt x="0" y="18"/>
                    </a:lnTo>
                    <a:lnTo>
                      <a:pt x="2" y="14"/>
                    </a:lnTo>
                    <a:lnTo>
                      <a:pt x="2" y="12"/>
                    </a:lnTo>
                    <a:lnTo>
                      <a:pt x="6" y="6"/>
                    </a:lnTo>
                    <a:lnTo>
                      <a:pt x="6" y="4"/>
                    </a:lnTo>
                    <a:lnTo>
                      <a:pt x="6" y="2"/>
                    </a:lnTo>
                    <a:lnTo>
                      <a:pt x="8" y="0"/>
                    </a:lnTo>
                    <a:lnTo>
                      <a:pt x="8" y="4"/>
                    </a:lnTo>
                    <a:lnTo>
                      <a:pt x="10" y="4"/>
                    </a:lnTo>
                    <a:close/>
                  </a:path>
                </a:pathLst>
              </a:custGeom>
              <a:solidFill>
                <a:schemeClr val="tx2"/>
              </a:solidFill>
              <a:ln w="3175">
                <a:solidFill>
                  <a:schemeClr val="bg1"/>
                </a:solidFill>
                <a:round/>
                <a:headEnd/>
                <a:tailEnd/>
              </a:ln>
            </p:spPr>
            <p:txBody>
              <a:bodyPr/>
              <a:lstStyle/>
              <a:p>
                <a:endParaRPr lang="fr-FR" dirty="0"/>
              </a:p>
            </p:txBody>
          </p:sp>
          <p:sp>
            <p:nvSpPr>
              <p:cNvPr id="5879" name="Freeform 937"/>
              <p:cNvSpPr>
                <a:spLocks/>
              </p:cNvSpPr>
              <p:nvPr/>
            </p:nvSpPr>
            <p:spPr bwMode="auto">
              <a:xfrm>
                <a:off x="1586" y="909"/>
                <a:ext cx="14" cy="22"/>
              </a:xfrm>
              <a:custGeom>
                <a:avLst/>
                <a:gdLst>
                  <a:gd name="T0" fmla="*/ 10 w 14"/>
                  <a:gd name="T1" fmla="*/ 4 h 22"/>
                  <a:gd name="T2" fmla="*/ 12 w 14"/>
                  <a:gd name="T3" fmla="*/ 4 h 22"/>
                  <a:gd name="T4" fmla="*/ 8 w 14"/>
                  <a:gd name="T5" fmla="*/ 12 h 22"/>
                  <a:gd name="T6" fmla="*/ 12 w 14"/>
                  <a:gd name="T7" fmla="*/ 14 h 22"/>
                  <a:gd name="T8" fmla="*/ 14 w 14"/>
                  <a:gd name="T9" fmla="*/ 18 h 22"/>
                  <a:gd name="T10" fmla="*/ 6 w 14"/>
                  <a:gd name="T11" fmla="*/ 18 h 22"/>
                  <a:gd name="T12" fmla="*/ 6 w 14"/>
                  <a:gd name="T13" fmla="*/ 20 h 22"/>
                  <a:gd name="T14" fmla="*/ 6 w 14"/>
                  <a:gd name="T15" fmla="*/ 22 h 22"/>
                  <a:gd name="T16" fmla="*/ 0 w 14"/>
                  <a:gd name="T17" fmla="*/ 18 h 22"/>
                  <a:gd name="T18" fmla="*/ 2 w 14"/>
                  <a:gd name="T19" fmla="*/ 14 h 22"/>
                  <a:gd name="T20" fmla="*/ 2 w 14"/>
                  <a:gd name="T21" fmla="*/ 12 h 22"/>
                  <a:gd name="T22" fmla="*/ 6 w 14"/>
                  <a:gd name="T23" fmla="*/ 6 h 22"/>
                  <a:gd name="T24" fmla="*/ 6 w 14"/>
                  <a:gd name="T25" fmla="*/ 4 h 22"/>
                  <a:gd name="T26" fmla="*/ 6 w 14"/>
                  <a:gd name="T27" fmla="*/ 2 h 22"/>
                  <a:gd name="T28" fmla="*/ 8 w 14"/>
                  <a:gd name="T29" fmla="*/ 0 h 22"/>
                  <a:gd name="T30" fmla="*/ 8 w 14"/>
                  <a:gd name="T31" fmla="*/ 4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2"/>
                  <a:gd name="T50" fmla="*/ 14 w 14"/>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2">
                    <a:moveTo>
                      <a:pt x="10" y="4"/>
                    </a:moveTo>
                    <a:lnTo>
                      <a:pt x="12" y="4"/>
                    </a:lnTo>
                    <a:lnTo>
                      <a:pt x="8" y="12"/>
                    </a:lnTo>
                    <a:lnTo>
                      <a:pt x="12" y="14"/>
                    </a:lnTo>
                    <a:lnTo>
                      <a:pt x="14" y="18"/>
                    </a:lnTo>
                    <a:lnTo>
                      <a:pt x="6" y="18"/>
                    </a:lnTo>
                    <a:lnTo>
                      <a:pt x="6" y="20"/>
                    </a:lnTo>
                    <a:lnTo>
                      <a:pt x="6" y="22"/>
                    </a:lnTo>
                    <a:lnTo>
                      <a:pt x="0" y="18"/>
                    </a:lnTo>
                    <a:lnTo>
                      <a:pt x="2" y="14"/>
                    </a:lnTo>
                    <a:lnTo>
                      <a:pt x="2" y="12"/>
                    </a:lnTo>
                    <a:lnTo>
                      <a:pt x="6" y="6"/>
                    </a:lnTo>
                    <a:lnTo>
                      <a:pt x="6" y="4"/>
                    </a:lnTo>
                    <a:lnTo>
                      <a:pt x="6" y="2"/>
                    </a:lnTo>
                    <a:lnTo>
                      <a:pt x="8" y="0"/>
                    </a:lnTo>
                    <a:lnTo>
                      <a:pt x="8" y="4"/>
                    </a:lnTo>
                  </a:path>
                </a:pathLst>
              </a:custGeom>
              <a:solidFill>
                <a:schemeClr val="tx2"/>
              </a:solidFill>
              <a:ln w="3175">
                <a:solidFill>
                  <a:schemeClr val="bg1"/>
                </a:solidFill>
                <a:round/>
                <a:headEnd/>
                <a:tailEnd/>
              </a:ln>
            </p:spPr>
            <p:txBody>
              <a:bodyPr/>
              <a:lstStyle/>
              <a:p>
                <a:endParaRPr lang="fr-FR" dirty="0"/>
              </a:p>
            </p:txBody>
          </p:sp>
          <p:sp>
            <p:nvSpPr>
              <p:cNvPr id="5880" name="Freeform 938"/>
              <p:cNvSpPr>
                <a:spLocks/>
              </p:cNvSpPr>
              <p:nvPr/>
            </p:nvSpPr>
            <p:spPr bwMode="auto">
              <a:xfrm>
                <a:off x="1578" y="973"/>
                <a:ext cx="16" cy="14"/>
              </a:xfrm>
              <a:custGeom>
                <a:avLst/>
                <a:gdLst>
                  <a:gd name="T0" fmla="*/ 12 w 16"/>
                  <a:gd name="T1" fmla="*/ 10 h 14"/>
                  <a:gd name="T2" fmla="*/ 14 w 16"/>
                  <a:gd name="T3" fmla="*/ 10 h 14"/>
                  <a:gd name="T4" fmla="*/ 16 w 16"/>
                  <a:gd name="T5" fmla="*/ 8 h 14"/>
                  <a:gd name="T6" fmla="*/ 14 w 16"/>
                  <a:gd name="T7" fmla="*/ 6 h 14"/>
                  <a:gd name="T8" fmla="*/ 12 w 16"/>
                  <a:gd name="T9" fmla="*/ 0 h 14"/>
                  <a:gd name="T10" fmla="*/ 6 w 16"/>
                  <a:gd name="T11" fmla="*/ 2 h 14"/>
                  <a:gd name="T12" fmla="*/ 4 w 16"/>
                  <a:gd name="T13" fmla="*/ 2 h 14"/>
                  <a:gd name="T14" fmla="*/ 4 w 16"/>
                  <a:gd name="T15" fmla="*/ 4 h 14"/>
                  <a:gd name="T16" fmla="*/ 2 w 16"/>
                  <a:gd name="T17" fmla="*/ 4 h 14"/>
                  <a:gd name="T18" fmla="*/ 0 w 16"/>
                  <a:gd name="T19" fmla="*/ 6 h 14"/>
                  <a:gd name="T20" fmla="*/ 2 w 16"/>
                  <a:gd name="T21" fmla="*/ 10 h 14"/>
                  <a:gd name="T22" fmla="*/ 4 w 16"/>
                  <a:gd name="T23" fmla="*/ 14 h 14"/>
                  <a:gd name="T24" fmla="*/ 8 w 16"/>
                  <a:gd name="T25" fmla="*/ 12 h 14"/>
                  <a:gd name="T26" fmla="*/ 10 w 16"/>
                  <a:gd name="T27" fmla="*/ 10 h 14"/>
                  <a:gd name="T28" fmla="*/ 12 w 16"/>
                  <a:gd name="T29" fmla="*/ 1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4"/>
                  <a:gd name="T47" fmla="*/ 16 w 1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4">
                    <a:moveTo>
                      <a:pt x="12" y="10"/>
                    </a:moveTo>
                    <a:lnTo>
                      <a:pt x="14" y="10"/>
                    </a:lnTo>
                    <a:lnTo>
                      <a:pt x="16" y="8"/>
                    </a:lnTo>
                    <a:lnTo>
                      <a:pt x="14" y="6"/>
                    </a:lnTo>
                    <a:lnTo>
                      <a:pt x="12" y="0"/>
                    </a:lnTo>
                    <a:lnTo>
                      <a:pt x="6" y="2"/>
                    </a:lnTo>
                    <a:lnTo>
                      <a:pt x="4" y="2"/>
                    </a:lnTo>
                    <a:lnTo>
                      <a:pt x="4" y="4"/>
                    </a:lnTo>
                    <a:lnTo>
                      <a:pt x="2" y="4"/>
                    </a:lnTo>
                    <a:lnTo>
                      <a:pt x="0" y="6"/>
                    </a:lnTo>
                    <a:lnTo>
                      <a:pt x="2" y="10"/>
                    </a:lnTo>
                    <a:lnTo>
                      <a:pt x="4" y="14"/>
                    </a:lnTo>
                    <a:lnTo>
                      <a:pt x="8" y="12"/>
                    </a:lnTo>
                    <a:lnTo>
                      <a:pt x="10" y="10"/>
                    </a:lnTo>
                    <a:lnTo>
                      <a:pt x="12" y="10"/>
                    </a:lnTo>
                    <a:close/>
                  </a:path>
                </a:pathLst>
              </a:custGeom>
              <a:solidFill>
                <a:schemeClr val="tx2"/>
              </a:solidFill>
              <a:ln w="3175">
                <a:solidFill>
                  <a:schemeClr val="bg1"/>
                </a:solidFill>
                <a:round/>
                <a:headEnd/>
                <a:tailEnd/>
              </a:ln>
            </p:spPr>
            <p:txBody>
              <a:bodyPr/>
              <a:lstStyle/>
              <a:p>
                <a:endParaRPr lang="fr-FR" dirty="0"/>
              </a:p>
            </p:txBody>
          </p:sp>
          <p:sp>
            <p:nvSpPr>
              <p:cNvPr id="5881" name="Freeform 939"/>
              <p:cNvSpPr>
                <a:spLocks/>
              </p:cNvSpPr>
              <p:nvPr/>
            </p:nvSpPr>
            <p:spPr bwMode="auto">
              <a:xfrm>
                <a:off x="1578" y="973"/>
                <a:ext cx="16" cy="14"/>
              </a:xfrm>
              <a:custGeom>
                <a:avLst/>
                <a:gdLst>
                  <a:gd name="T0" fmla="*/ 12 w 16"/>
                  <a:gd name="T1" fmla="*/ 10 h 14"/>
                  <a:gd name="T2" fmla="*/ 14 w 16"/>
                  <a:gd name="T3" fmla="*/ 10 h 14"/>
                  <a:gd name="T4" fmla="*/ 16 w 16"/>
                  <a:gd name="T5" fmla="*/ 8 h 14"/>
                  <a:gd name="T6" fmla="*/ 14 w 16"/>
                  <a:gd name="T7" fmla="*/ 6 h 14"/>
                  <a:gd name="T8" fmla="*/ 12 w 16"/>
                  <a:gd name="T9" fmla="*/ 0 h 14"/>
                  <a:gd name="T10" fmla="*/ 6 w 16"/>
                  <a:gd name="T11" fmla="*/ 2 h 14"/>
                  <a:gd name="T12" fmla="*/ 4 w 16"/>
                  <a:gd name="T13" fmla="*/ 2 h 14"/>
                  <a:gd name="T14" fmla="*/ 4 w 16"/>
                  <a:gd name="T15" fmla="*/ 4 h 14"/>
                  <a:gd name="T16" fmla="*/ 2 w 16"/>
                  <a:gd name="T17" fmla="*/ 4 h 14"/>
                  <a:gd name="T18" fmla="*/ 0 w 16"/>
                  <a:gd name="T19" fmla="*/ 6 h 14"/>
                  <a:gd name="T20" fmla="*/ 2 w 16"/>
                  <a:gd name="T21" fmla="*/ 10 h 14"/>
                  <a:gd name="T22" fmla="*/ 4 w 16"/>
                  <a:gd name="T23" fmla="*/ 14 h 14"/>
                  <a:gd name="T24" fmla="*/ 8 w 16"/>
                  <a:gd name="T25" fmla="*/ 12 h 14"/>
                  <a:gd name="T26" fmla="*/ 10 w 16"/>
                  <a:gd name="T27" fmla="*/ 1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4"/>
                  <a:gd name="T44" fmla="*/ 16 w 16"/>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4">
                    <a:moveTo>
                      <a:pt x="12" y="10"/>
                    </a:moveTo>
                    <a:lnTo>
                      <a:pt x="14" y="10"/>
                    </a:lnTo>
                    <a:lnTo>
                      <a:pt x="16" y="8"/>
                    </a:lnTo>
                    <a:lnTo>
                      <a:pt x="14" y="6"/>
                    </a:lnTo>
                    <a:lnTo>
                      <a:pt x="12" y="0"/>
                    </a:lnTo>
                    <a:lnTo>
                      <a:pt x="6" y="2"/>
                    </a:lnTo>
                    <a:lnTo>
                      <a:pt x="4" y="2"/>
                    </a:lnTo>
                    <a:lnTo>
                      <a:pt x="4" y="4"/>
                    </a:lnTo>
                    <a:lnTo>
                      <a:pt x="2" y="4"/>
                    </a:lnTo>
                    <a:lnTo>
                      <a:pt x="0" y="6"/>
                    </a:lnTo>
                    <a:lnTo>
                      <a:pt x="2" y="10"/>
                    </a:lnTo>
                    <a:lnTo>
                      <a:pt x="4" y="14"/>
                    </a:lnTo>
                    <a:lnTo>
                      <a:pt x="8" y="12"/>
                    </a:lnTo>
                    <a:lnTo>
                      <a:pt x="10" y="10"/>
                    </a:lnTo>
                  </a:path>
                </a:pathLst>
              </a:custGeom>
              <a:solidFill>
                <a:schemeClr val="tx2"/>
              </a:solidFill>
              <a:ln w="3175">
                <a:solidFill>
                  <a:schemeClr val="bg1"/>
                </a:solidFill>
                <a:round/>
                <a:headEnd/>
                <a:tailEnd/>
              </a:ln>
            </p:spPr>
            <p:txBody>
              <a:bodyPr/>
              <a:lstStyle/>
              <a:p>
                <a:endParaRPr lang="fr-FR" dirty="0"/>
              </a:p>
            </p:txBody>
          </p:sp>
          <p:sp>
            <p:nvSpPr>
              <p:cNvPr id="5882" name="Freeform 940"/>
              <p:cNvSpPr>
                <a:spLocks/>
              </p:cNvSpPr>
              <p:nvPr/>
            </p:nvSpPr>
            <p:spPr bwMode="auto">
              <a:xfrm>
                <a:off x="1338" y="935"/>
                <a:ext cx="44" cy="62"/>
              </a:xfrm>
              <a:custGeom>
                <a:avLst/>
                <a:gdLst>
                  <a:gd name="T0" fmla="*/ 22 w 44"/>
                  <a:gd name="T1" fmla="*/ 2 h 62"/>
                  <a:gd name="T2" fmla="*/ 28 w 44"/>
                  <a:gd name="T3" fmla="*/ 6 h 62"/>
                  <a:gd name="T4" fmla="*/ 30 w 44"/>
                  <a:gd name="T5" fmla="*/ 8 h 62"/>
                  <a:gd name="T6" fmla="*/ 34 w 44"/>
                  <a:gd name="T7" fmla="*/ 10 h 62"/>
                  <a:gd name="T8" fmla="*/ 34 w 44"/>
                  <a:gd name="T9" fmla="*/ 12 h 62"/>
                  <a:gd name="T10" fmla="*/ 36 w 44"/>
                  <a:gd name="T11" fmla="*/ 16 h 62"/>
                  <a:gd name="T12" fmla="*/ 36 w 44"/>
                  <a:gd name="T13" fmla="*/ 20 h 62"/>
                  <a:gd name="T14" fmla="*/ 38 w 44"/>
                  <a:gd name="T15" fmla="*/ 16 h 62"/>
                  <a:gd name="T16" fmla="*/ 40 w 44"/>
                  <a:gd name="T17" fmla="*/ 20 h 62"/>
                  <a:gd name="T18" fmla="*/ 40 w 44"/>
                  <a:gd name="T19" fmla="*/ 22 h 62"/>
                  <a:gd name="T20" fmla="*/ 44 w 44"/>
                  <a:gd name="T21" fmla="*/ 26 h 62"/>
                  <a:gd name="T22" fmla="*/ 42 w 44"/>
                  <a:gd name="T23" fmla="*/ 30 h 62"/>
                  <a:gd name="T24" fmla="*/ 44 w 44"/>
                  <a:gd name="T25" fmla="*/ 56 h 62"/>
                  <a:gd name="T26" fmla="*/ 42 w 44"/>
                  <a:gd name="T27" fmla="*/ 58 h 62"/>
                  <a:gd name="T28" fmla="*/ 40 w 44"/>
                  <a:gd name="T29" fmla="*/ 60 h 62"/>
                  <a:gd name="T30" fmla="*/ 36 w 44"/>
                  <a:gd name="T31" fmla="*/ 60 h 62"/>
                  <a:gd name="T32" fmla="*/ 34 w 44"/>
                  <a:gd name="T33" fmla="*/ 62 h 62"/>
                  <a:gd name="T34" fmla="*/ 30 w 44"/>
                  <a:gd name="T35" fmla="*/ 60 h 62"/>
                  <a:gd name="T36" fmla="*/ 26 w 44"/>
                  <a:gd name="T37" fmla="*/ 62 h 62"/>
                  <a:gd name="T38" fmla="*/ 24 w 44"/>
                  <a:gd name="T39" fmla="*/ 60 h 62"/>
                  <a:gd name="T40" fmla="*/ 24 w 44"/>
                  <a:gd name="T41" fmla="*/ 58 h 62"/>
                  <a:gd name="T42" fmla="*/ 20 w 44"/>
                  <a:gd name="T43" fmla="*/ 56 h 62"/>
                  <a:gd name="T44" fmla="*/ 20 w 44"/>
                  <a:gd name="T45" fmla="*/ 54 h 62"/>
                  <a:gd name="T46" fmla="*/ 18 w 44"/>
                  <a:gd name="T47" fmla="*/ 50 h 62"/>
                  <a:gd name="T48" fmla="*/ 16 w 44"/>
                  <a:gd name="T49" fmla="*/ 50 h 62"/>
                  <a:gd name="T50" fmla="*/ 16 w 44"/>
                  <a:gd name="T51" fmla="*/ 52 h 62"/>
                  <a:gd name="T52" fmla="*/ 16 w 44"/>
                  <a:gd name="T53" fmla="*/ 54 h 62"/>
                  <a:gd name="T54" fmla="*/ 14 w 44"/>
                  <a:gd name="T55" fmla="*/ 52 h 62"/>
                  <a:gd name="T56" fmla="*/ 14 w 44"/>
                  <a:gd name="T57" fmla="*/ 48 h 62"/>
                  <a:gd name="T58" fmla="*/ 12 w 44"/>
                  <a:gd name="T59" fmla="*/ 48 h 62"/>
                  <a:gd name="T60" fmla="*/ 10 w 44"/>
                  <a:gd name="T61" fmla="*/ 50 h 62"/>
                  <a:gd name="T62" fmla="*/ 10 w 44"/>
                  <a:gd name="T63" fmla="*/ 48 h 62"/>
                  <a:gd name="T64" fmla="*/ 6 w 44"/>
                  <a:gd name="T65" fmla="*/ 42 h 62"/>
                  <a:gd name="T66" fmla="*/ 6 w 44"/>
                  <a:gd name="T67" fmla="*/ 40 h 62"/>
                  <a:gd name="T68" fmla="*/ 8 w 44"/>
                  <a:gd name="T69" fmla="*/ 38 h 62"/>
                  <a:gd name="T70" fmla="*/ 6 w 44"/>
                  <a:gd name="T71" fmla="*/ 40 h 62"/>
                  <a:gd name="T72" fmla="*/ 6 w 44"/>
                  <a:gd name="T73" fmla="*/ 36 h 62"/>
                  <a:gd name="T74" fmla="*/ 4 w 44"/>
                  <a:gd name="T75" fmla="*/ 42 h 62"/>
                  <a:gd name="T76" fmla="*/ 2 w 44"/>
                  <a:gd name="T77" fmla="*/ 40 h 62"/>
                  <a:gd name="T78" fmla="*/ 2 w 44"/>
                  <a:gd name="T79" fmla="*/ 38 h 62"/>
                  <a:gd name="T80" fmla="*/ 0 w 44"/>
                  <a:gd name="T81" fmla="*/ 30 h 62"/>
                  <a:gd name="T82" fmla="*/ 0 w 44"/>
                  <a:gd name="T83" fmla="*/ 28 h 62"/>
                  <a:gd name="T84" fmla="*/ 2 w 44"/>
                  <a:gd name="T85" fmla="*/ 28 h 62"/>
                  <a:gd name="T86" fmla="*/ 2 w 44"/>
                  <a:gd name="T87" fmla="*/ 26 h 62"/>
                  <a:gd name="T88" fmla="*/ 2 w 44"/>
                  <a:gd name="T89" fmla="*/ 24 h 62"/>
                  <a:gd name="T90" fmla="*/ 10 w 44"/>
                  <a:gd name="T91" fmla="*/ 20 h 62"/>
                  <a:gd name="T92" fmla="*/ 6 w 44"/>
                  <a:gd name="T93" fmla="*/ 20 h 62"/>
                  <a:gd name="T94" fmla="*/ 6 w 44"/>
                  <a:gd name="T95" fmla="*/ 18 h 62"/>
                  <a:gd name="T96" fmla="*/ 8 w 44"/>
                  <a:gd name="T97" fmla="*/ 14 h 62"/>
                  <a:gd name="T98" fmla="*/ 8 w 44"/>
                  <a:gd name="T99" fmla="*/ 16 h 62"/>
                  <a:gd name="T100" fmla="*/ 10 w 44"/>
                  <a:gd name="T101" fmla="*/ 16 h 62"/>
                  <a:gd name="T102" fmla="*/ 10 w 44"/>
                  <a:gd name="T103" fmla="*/ 14 h 62"/>
                  <a:gd name="T104" fmla="*/ 8 w 44"/>
                  <a:gd name="T105" fmla="*/ 14 h 62"/>
                  <a:gd name="T106" fmla="*/ 6 w 44"/>
                  <a:gd name="T107" fmla="*/ 16 h 62"/>
                  <a:gd name="T108" fmla="*/ 6 w 44"/>
                  <a:gd name="T109" fmla="*/ 14 h 62"/>
                  <a:gd name="T110" fmla="*/ 8 w 44"/>
                  <a:gd name="T111" fmla="*/ 12 h 62"/>
                  <a:gd name="T112" fmla="*/ 12 w 44"/>
                  <a:gd name="T113" fmla="*/ 12 h 62"/>
                  <a:gd name="T114" fmla="*/ 10 w 44"/>
                  <a:gd name="T115" fmla="*/ 8 h 62"/>
                  <a:gd name="T116" fmla="*/ 18 w 44"/>
                  <a:gd name="T117" fmla="*/ 0 h 62"/>
                  <a:gd name="T118" fmla="*/ 20 w 44"/>
                  <a:gd name="T119" fmla="*/ 0 h 62"/>
                  <a:gd name="T120" fmla="*/ 20 w 44"/>
                  <a:gd name="T121" fmla="*/ 2 h 62"/>
                  <a:gd name="T122" fmla="*/ 22 w 44"/>
                  <a:gd name="T123" fmla="*/ 2 h 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
                  <a:gd name="T187" fmla="*/ 0 h 62"/>
                  <a:gd name="T188" fmla="*/ 44 w 44"/>
                  <a:gd name="T189" fmla="*/ 62 h 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 h="62">
                    <a:moveTo>
                      <a:pt x="22" y="2"/>
                    </a:moveTo>
                    <a:lnTo>
                      <a:pt x="28" y="6"/>
                    </a:lnTo>
                    <a:lnTo>
                      <a:pt x="30" y="8"/>
                    </a:lnTo>
                    <a:lnTo>
                      <a:pt x="34" y="10"/>
                    </a:lnTo>
                    <a:lnTo>
                      <a:pt x="34" y="12"/>
                    </a:lnTo>
                    <a:lnTo>
                      <a:pt x="36" y="16"/>
                    </a:lnTo>
                    <a:lnTo>
                      <a:pt x="36" y="20"/>
                    </a:lnTo>
                    <a:lnTo>
                      <a:pt x="38" y="16"/>
                    </a:lnTo>
                    <a:lnTo>
                      <a:pt x="40" y="20"/>
                    </a:lnTo>
                    <a:lnTo>
                      <a:pt x="40" y="22"/>
                    </a:lnTo>
                    <a:lnTo>
                      <a:pt x="44" y="26"/>
                    </a:lnTo>
                    <a:lnTo>
                      <a:pt x="42" y="30"/>
                    </a:lnTo>
                    <a:lnTo>
                      <a:pt x="44" y="56"/>
                    </a:lnTo>
                    <a:lnTo>
                      <a:pt x="42" y="58"/>
                    </a:lnTo>
                    <a:lnTo>
                      <a:pt x="40" y="60"/>
                    </a:lnTo>
                    <a:lnTo>
                      <a:pt x="36" y="60"/>
                    </a:lnTo>
                    <a:lnTo>
                      <a:pt x="34" y="62"/>
                    </a:lnTo>
                    <a:lnTo>
                      <a:pt x="30" y="60"/>
                    </a:lnTo>
                    <a:lnTo>
                      <a:pt x="26" y="62"/>
                    </a:lnTo>
                    <a:lnTo>
                      <a:pt x="24" y="60"/>
                    </a:lnTo>
                    <a:lnTo>
                      <a:pt x="24" y="58"/>
                    </a:lnTo>
                    <a:lnTo>
                      <a:pt x="20" y="56"/>
                    </a:lnTo>
                    <a:lnTo>
                      <a:pt x="20" y="54"/>
                    </a:lnTo>
                    <a:lnTo>
                      <a:pt x="18" y="50"/>
                    </a:lnTo>
                    <a:lnTo>
                      <a:pt x="16" y="50"/>
                    </a:lnTo>
                    <a:lnTo>
                      <a:pt x="16" y="52"/>
                    </a:lnTo>
                    <a:lnTo>
                      <a:pt x="16" y="54"/>
                    </a:lnTo>
                    <a:lnTo>
                      <a:pt x="14" y="52"/>
                    </a:lnTo>
                    <a:lnTo>
                      <a:pt x="14" y="48"/>
                    </a:lnTo>
                    <a:lnTo>
                      <a:pt x="12" y="48"/>
                    </a:lnTo>
                    <a:lnTo>
                      <a:pt x="10" y="50"/>
                    </a:lnTo>
                    <a:lnTo>
                      <a:pt x="10" y="48"/>
                    </a:lnTo>
                    <a:lnTo>
                      <a:pt x="6" y="42"/>
                    </a:lnTo>
                    <a:lnTo>
                      <a:pt x="6" y="40"/>
                    </a:lnTo>
                    <a:lnTo>
                      <a:pt x="8" y="38"/>
                    </a:lnTo>
                    <a:lnTo>
                      <a:pt x="6" y="40"/>
                    </a:lnTo>
                    <a:lnTo>
                      <a:pt x="6" y="36"/>
                    </a:lnTo>
                    <a:lnTo>
                      <a:pt x="4" y="42"/>
                    </a:lnTo>
                    <a:lnTo>
                      <a:pt x="2" y="40"/>
                    </a:lnTo>
                    <a:lnTo>
                      <a:pt x="2" y="38"/>
                    </a:lnTo>
                    <a:lnTo>
                      <a:pt x="0" y="30"/>
                    </a:lnTo>
                    <a:lnTo>
                      <a:pt x="0" y="28"/>
                    </a:lnTo>
                    <a:lnTo>
                      <a:pt x="2" y="28"/>
                    </a:lnTo>
                    <a:lnTo>
                      <a:pt x="2" y="26"/>
                    </a:lnTo>
                    <a:lnTo>
                      <a:pt x="2" y="24"/>
                    </a:lnTo>
                    <a:lnTo>
                      <a:pt x="10" y="20"/>
                    </a:lnTo>
                    <a:lnTo>
                      <a:pt x="6" y="20"/>
                    </a:lnTo>
                    <a:lnTo>
                      <a:pt x="6" y="18"/>
                    </a:lnTo>
                    <a:lnTo>
                      <a:pt x="8" y="14"/>
                    </a:lnTo>
                    <a:lnTo>
                      <a:pt x="8" y="16"/>
                    </a:lnTo>
                    <a:lnTo>
                      <a:pt x="10" y="16"/>
                    </a:lnTo>
                    <a:lnTo>
                      <a:pt x="10" y="14"/>
                    </a:lnTo>
                    <a:lnTo>
                      <a:pt x="8" y="14"/>
                    </a:lnTo>
                    <a:lnTo>
                      <a:pt x="6" y="16"/>
                    </a:lnTo>
                    <a:lnTo>
                      <a:pt x="6" y="14"/>
                    </a:lnTo>
                    <a:lnTo>
                      <a:pt x="8" y="12"/>
                    </a:lnTo>
                    <a:lnTo>
                      <a:pt x="12" y="12"/>
                    </a:lnTo>
                    <a:lnTo>
                      <a:pt x="10" y="8"/>
                    </a:lnTo>
                    <a:lnTo>
                      <a:pt x="18" y="0"/>
                    </a:lnTo>
                    <a:lnTo>
                      <a:pt x="20" y="0"/>
                    </a:lnTo>
                    <a:lnTo>
                      <a:pt x="20" y="2"/>
                    </a:lnTo>
                    <a:lnTo>
                      <a:pt x="22" y="2"/>
                    </a:lnTo>
                    <a:close/>
                  </a:path>
                </a:pathLst>
              </a:custGeom>
              <a:solidFill>
                <a:schemeClr val="tx2"/>
              </a:solidFill>
              <a:ln w="3175">
                <a:solidFill>
                  <a:schemeClr val="bg1"/>
                </a:solidFill>
                <a:round/>
                <a:headEnd/>
                <a:tailEnd/>
              </a:ln>
            </p:spPr>
            <p:txBody>
              <a:bodyPr/>
              <a:lstStyle/>
              <a:p>
                <a:endParaRPr lang="fr-FR" dirty="0"/>
              </a:p>
            </p:txBody>
          </p:sp>
          <p:sp>
            <p:nvSpPr>
              <p:cNvPr id="5883" name="Freeform 941"/>
              <p:cNvSpPr>
                <a:spLocks/>
              </p:cNvSpPr>
              <p:nvPr/>
            </p:nvSpPr>
            <p:spPr bwMode="auto">
              <a:xfrm>
                <a:off x="1338" y="935"/>
                <a:ext cx="44" cy="62"/>
              </a:xfrm>
              <a:custGeom>
                <a:avLst/>
                <a:gdLst>
                  <a:gd name="T0" fmla="*/ 22 w 44"/>
                  <a:gd name="T1" fmla="*/ 2 h 62"/>
                  <a:gd name="T2" fmla="*/ 22 w 44"/>
                  <a:gd name="T3" fmla="*/ 0 h 62"/>
                  <a:gd name="T4" fmla="*/ 22 w 44"/>
                  <a:gd name="T5" fmla="*/ 0 h 62"/>
                  <a:gd name="T6" fmla="*/ 28 w 44"/>
                  <a:gd name="T7" fmla="*/ 6 h 62"/>
                  <a:gd name="T8" fmla="*/ 30 w 44"/>
                  <a:gd name="T9" fmla="*/ 8 h 62"/>
                  <a:gd name="T10" fmla="*/ 34 w 44"/>
                  <a:gd name="T11" fmla="*/ 10 h 62"/>
                  <a:gd name="T12" fmla="*/ 34 w 44"/>
                  <a:gd name="T13" fmla="*/ 12 h 62"/>
                  <a:gd name="T14" fmla="*/ 36 w 44"/>
                  <a:gd name="T15" fmla="*/ 16 h 62"/>
                  <a:gd name="T16" fmla="*/ 36 w 44"/>
                  <a:gd name="T17" fmla="*/ 20 h 62"/>
                  <a:gd name="T18" fmla="*/ 38 w 44"/>
                  <a:gd name="T19" fmla="*/ 16 h 62"/>
                  <a:gd name="T20" fmla="*/ 40 w 44"/>
                  <a:gd name="T21" fmla="*/ 20 h 62"/>
                  <a:gd name="T22" fmla="*/ 40 w 44"/>
                  <a:gd name="T23" fmla="*/ 22 h 62"/>
                  <a:gd name="T24" fmla="*/ 44 w 44"/>
                  <a:gd name="T25" fmla="*/ 26 h 62"/>
                  <a:gd name="T26" fmla="*/ 42 w 44"/>
                  <a:gd name="T27" fmla="*/ 30 h 62"/>
                  <a:gd name="T28" fmla="*/ 44 w 44"/>
                  <a:gd name="T29" fmla="*/ 56 h 62"/>
                  <a:gd name="T30" fmla="*/ 42 w 44"/>
                  <a:gd name="T31" fmla="*/ 58 h 62"/>
                  <a:gd name="T32" fmla="*/ 40 w 44"/>
                  <a:gd name="T33" fmla="*/ 60 h 62"/>
                  <a:gd name="T34" fmla="*/ 36 w 44"/>
                  <a:gd name="T35" fmla="*/ 60 h 62"/>
                  <a:gd name="T36" fmla="*/ 34 w 44"/>
                  <a:gd name="T37" fmla="*/ 62 h 62"/>
                  <a:gd name="T38" fmla="*/ 30 w 44"/>
                  <a:gd name="T39" fmla="*/ 60 h 62"/>
                  <a:gd name="T40" fmla="*/ 26 w 44"/>
                  <a:gd name="T41" fmla="*/ 62 h 62"/>
                  <a:gd name="T42" fmla="*/ 24 w 44"/>
                  <a:gd name="T43" fmla="*/ 60 h 62"/>
                  <a:gd name="T44" fmla="*/ 24 w 44"/>
                  <a:gd name="T45" fmla="*/ 58 h 62"/>
                  <a:gd name="T46" fmla="*/ 20 w 44"/>
                  <a:gd name="T47" fmla="*/ 56 h 62"/>
                  <a:gd name="T48" fmla="*/ 20 w 44"/>
                  <a:gd name="T49" fmla="*/ 54 h 62"/>
                  <a:gd name="T50" fmla="*/ 18 w 44"/>
                  <a:gd name="T51" fmla="*/ 50 h 62"/>
                  <a:gd name="T52" fmla="*/ 16 w 44"/>
                  <a:gd name="T53" fmla="*/ 50 h 62"/>
                  <a:gd name="T54" fmla="*/ 16 w 44"/>
                  <a:gd name="T55" fmla="*/ 52 h 62"/>
                  <a:gd name="T56" fmla="*/ 16 w 44"/>
                  <a:gd name="T57" fmla="*/ 54 h 62"/>
                  <a:gd name="T58" fmla="*/ 14 w 44"/>
                  <a:gd name="T59" fmla="*/ 52 h 62"/>
                  <a:gd name="T60" fmla="*/ 14 w 44"/>
                  <a:gd name="T61" fmla="*/ 48 h 62"/>
                  <a:gd name="T62" fmla="*/ 12 w 44"/>
                  <a:gd name="T63" fmla="*/ 48 h 62"/>
                  <a:gd name="T64" fmla="*/ 10 w 44"/>
                  <a:gd name="T65" fmla="*/ 50 h 62"/>
                  <a:gd name="T66" fmla="*/ 10 w 44"/>
                  <a:gd name="T67" fmla="*/ 48 h 62"/>
                  <a:gd name="T68" fmla="*/ 6 w 44"/>
                  <a:gd name="T69" fmla="*/ 42 h 62"/>
                  <a:gd name="T70" fmla="*/ 6 w 44"/>
                  <a:gd name="T71" fmla="*/ 40 h 62"/>
                  <a:gd name="T72" fmla="*/ 8 w 44"/>
                  <a:gd name="T73" fmla="*/ 38 h 62"/>
                  <a:gd name="T74" fmla="*/ 6 w 44"/>
                  <a:gd name="T75" fmla="*/ 40 h 62"/>
                  <a:gd name="T76" fmla="*/ 6 w 44"/>
                  <a:gd name="T77" fmla="*/ 36 h 62"/>
                  <a:gd name="T78" fmla="*/ 4 w 44"/>
                  <a:gd name="T79" fmla="*/ 42 h 62"/>
                  <a:gd name="T80" fmla="*/ 2 w 44"/>
                  <a:gd name="T81" fmla="*/ 40 h 62"/>
                  <a:gd name="T82" fmla="*/ 2 w 44"/>
                  <a:gd name="T83" fmla="*/ 38 h 62"/>
                  <a:gd name="T84" fmla="*/ 0 w 44"/>
                  <a:gd name="T85" fmla="*/ 30 h 62"/>
                  <a:gd name="T86" fmla="*/ 0 w 44"/>
                  <a:gd name="T87" fmla="*/ 28 h 62"/>
                  <a:gd name="T88" fmla="*/ 2 w 44"/>
                  <a:gd name="T89" fmla="*/ 28 h 62"/>
                  <a:gd name="T90" fmla="*/ 2 w 44"/>
                  <a:gd name="T91" fmla="*/ 26 h 62"/>
                  <a:gd name="T92" fmla="*/ 2 w 44"/>
                  <a:gd name="T93" fmla="*/ 24 h 62"/>
                  <a:gd name="T94" fmla="*/ 10 w 44"/>
                  <a:gd name="T95" fmla="*/ 20 h 62"/>
                  <a:gd name="T96" fmla="*/ 6 w 44"/>
                  <a:gd name="T97" fmla="*/ 20 h 62"/>
                  <a:gd name="T98" fmla="*/ 6 w 44"/>
                  <a:gd name="T99" fmla="*/ 18 h 62"/>
                  <a:gd name="T100" fmla="*/ 8 w 44"/>
                  <a:gd name="T101" fmla="*/ 14 h 62"/>
                  <a:gd name="T102" fmla="*/ 8 w 44"/>
                  <a:gd name="T103" fmla="*/ 16 h 62"/>
                  <a:gd name="T104" fmla="*/ 10 w 44"/>
                  <a:gd name="T105" fmla="*/ 16 h 62"/>
                  <a:gd name="T106" fmla="*/ 10 w 44"/>
                  <a:gd name="T107" fmla="*/ 14 h 62"/>
                  <a:gd name="T108" fmla="*/ 8 w 44"/>
                  <a:gd name="T109" fmla="*/ 14 h 62"/>
                  <a:gd name="T110" fmla="*/ 6 w 44"/>
                  <a:gd name="T111" fmla="*/ 16 h 62"/>
                  <a:gd name="T112" fmla="*/ 6 w 44"/>
                  <a:gd name="T113" fmla="*/ 14 h 62"/>
                  <a:gd name="T114" fmla="*/ 8 w 44"/>
                  <a:gd name="T115" fmla="*/ 12 h 62"/>
                  <a:gd name="T116" fmla="*/ 12 w 44"/>
                  <a:gd name="T117" fmla="*/ 12 h 62"/>
                  <a:gd name="T118" fmla="*/ 10 w 44"/>
                  <a:gd name="T119" fmla="*/ 8 h 62"/>
                  <a:gd name="T120" fmla="*/ 18 w 44"/>
                  <a:gd name="T121" fmla="*/ 0 h 62"/>
                  <a:gd name="T122" fmla="*/ 20 w 44"/>
                  <a:gd name="T123" fmla="*/ 0 h 62"/>
                  <a:gd name="T124" fmla="*/ 20 w 44"/>
                  <a:gd name="T125" fmla="*/ 2 h 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
                  <a:gd name="T190" fmla="*/ 0 h 62"/>
                  <a:gd name="T191" fmla="*/ 44 w 44"/>
                  <a:gd name="T192" fmla="*/ 62 h 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 h="62">
                    <a:moveTo>
                      <a:pt x="22" y="2"/>
                    </a:moveTo>
                    <a:lnTo>
                      <a:pt x="22" y="0"/>
                    </a:lnTo>
                    <a:lnTo>
                      <a:pt x="28" y="6"/>
                    </a:lnTo>
                    <a:lnTo>
                      <a:pt x="30" y="8"/>
                    </a:lnTo>
                    <a:lnTo>
                      <a:pt x="34" y="10"/>
                    </a:lnTo>
                    <a:lnTo>
                      <a:pt x="34" y="12"/>
                    </a:lnTo>
                    <a:lnTo>
                      <a:pt x="36" y="16"/>
                    </a:lnTo>
                    <a:lnTo>
                      <a:pt x="36" y="20"/>
                    </a:lnTo>
                    <a:lnTo>
                      <a:pt x="38" y="16"/>
                    </a:lnTo>
                    <a:lnTo>
                      <a:pt x="40" y="20"/>
                    </a:lnTo>
                    <a:lnTo>
                      <a:pt x="40" y="22"/>
                    </a:lnTo>
                    <a:lnTo>
                      <a:pt x="44" y="26"/>
                    </a:lnTo>
                    <a:lnTo>
                      <a:pt x="42" y="30"/>
                    </a:lnTo>
                    <a:lnTo>
                      <a:pt x="44" y="56"/>
                    </a:lnTo>
                    <a:lnTo>
                      <a:pt x="42" y="58"/>
                    </a:lnTo>
                    <a:lnTo>
                      <a:pt x="40" y="60"/>
                    </a:lnTo>
                    <a:lnTo>
                      <a:pt x="36" y="60"/>
                    </a:lnTo>
                    <a:lnTo>
                      <a:pt x="34" y="62"/>
                    </a:lnTo>
                    <a:lnTo>
                      <a:pt x="30" y="60"/>
                    </a:lnTo>
                    <a:lnTo>
                      <a:pt x="26" y="62"/>
                    </a:lnTo>
                    <a:lnTo>
                      <a:pt x="24" y="60"/>
                    </a:lnTo>
                    <a:lnTo>
                      <a:pt x="24" y="58"/>
                    </a:lnTo>
                    <a:lnTo>
                      <a:pt x="20" y="56"/>
                    </a:lnTo>
                    <a:lnTo>
                      <a:pt x="20" y="54"/>
                    </a:lnTo>
                    <a:lnTo>
                      <a:pt x="18" y="50"/>
                    </a:lnTo>
                    <a:lnTo>
                      <a:pt x="16" y="50"/>
                    </a:lnTo>
                    <a:lnTo>
                      <a:pt x="16" y="52"/>
                    </a:lnTo>
                    <a:lnTo>
                      <a:pt x="16" y="54"/>
                    </a:lnTo>
                    <a:lnTo>
                      <a:pt x="14" y="52"/>
                    </a:lnTo>
                    <a:lnTo>
                      <a:pt x="14" y="48"/>
                    </a:lnTo>
                    <a:lnTo>
                      <a:pt x="12" y="48"/>
                    </a:lnTo>
                    <a:lnTo>
                      <a:pt x="10" y="50"/>
                    </a:lnTo>
                    <a:lnTo>
                      <a:pt x="10" y="48"/>
                    </a:lnTo>
                    <a:lnTo>
                      <a:pt x="6" y="42"/>
                    </a:lnTo>
                    <a:lnTo>
                      <a:pt x="6" y="40"/>
                    </a:lnTo>
                    <a:lnTo>
                      <a:pt x="8" y="38"/>
                    </a:lnTo>
                    <a:lnTo>
                      <a:pt x="6" y="40"/>
                    </a:lnTo>
                    <a:lnTo>
                      <a:pt x="6" y="36"/>
                    </a:lnTo>
                    <a:lnTo>
                      <a:pt x="4" y="42"/>
                    </a:lnTo>
                    <a:lnTo>
                      <a:pt x="2" y="40"/>
                    </a:lnTo>
                    <a:lnTo>
                      <a:pt x="2" y="38"/>
                    </a:lnTo>
                    <a:lnTo>
                      <a:pt x="0" y="30"/>
                    </a:lnTo>
                    <a:lnTo>
                      <a:pt x="0" y="28"/>
                    </a:lnTo>
                    <a:lnTo>
                      <a:pt x="2" y="28"/>
                    </a:lnTo>
                    <a:lnTo>
                      <a:pt x="2" y="26"/>
                    </a:lnTo>
                    <a:lnTo>
                      <a:pt x="2" y="24"/>
                    </a:lnTo>
                    <a:lnTo>
                      <a:pt x="10" y="20"/>
                    </a:lnTo>
                    <a:lnTo>
                      <a:pt x="6" y="20"/>
                    </a:lnTo>
                    <a:lnTo>
                      <a:pt x="6" y="18"/>
                    </a:lnTo>
                    <a:lnTo>
                      <a:pt x="8" y="14"/>
                    </a:lnTo>
                    <a:lnTo>
                      <a:pt x="8" y="16"/>
                    </a:lnTo>
                    <a:lnTo>
                      <a:pt x="10" y="16"/>
                    </a:lnTo>
                    <a:lnTo>
                      <a:pt x="10" y="14"/>
                    </a:lnTo>
                    <a:lnTo>
                      <a:pt x="8" y="14"/>
                    </a:lnTo>
                    <a:lnTo>
                      <a:pt x="6" y="16"/>
                    </a:lnTo>
                    <a:lnTo>
                      <a:pt x="6" y="14"/>
                    </a:lnTo>
                    <a:lnTo>
                      <a:pt x="8" y="12"/>
                    </a:lnTo>
                    <a:lnTo>
                      <a:pt x="12" y="12"/>
                    </a:lnTo>
                    <a:lnTo>
                      <a:pt x="10" y="8"/>
                    </a:lnTo>
                    <a:lnTo>
                      <a:pt x="18" y="0"/>
                    </a:lnTo>
                    <a:lnTo>
                      <a:pt x="20" y="0"/>
                    </a:lnTo>
                    <a:lnTo>
                      <a:pt x="20" y="2"/>
                    </a:lnTo>
                  </a:path>
                </a:pathLst>
              </a:custGeom>
              <a:solidFill>
                <a:schemeClr val="tx2"/>
              </a:solidFill>
              <a:ln w="3175">
                <a:solidFill>
                  <a:schemeClr val="bg1"/>
                </a:solidFill>
                <a:round/>
                <a:headEnd/>
                <a:tailEnd/>
              </a:ln>
            </p:spPr>
            <p:txBody>
              <a:bodyPr/>
              <a:lstStyle/>
              <a:p>
                <a:endParaRPr lang="fr-FR" dirty="0"/>
              </a:p>
            </p:txBody>
          </p:sp>
          <p:sp>
            <p:nvSpPr>
              <p:cNvPr id="5884" name="Freeform 942"/>
              <p:cNvSpPr>
                <a:spLocks/>
              </p:cNvSpPr>
              <p:nvPr/>
            </p:nvSpPr>
            <p:spPr bwMode="auto">
              <a:xfrm>
                <a:off x="1478" y="1387"/>
                <a:ext cx="104" cy="96"/>
              </a:xfrm>
              <a:custGeom>
                <a:avLst/>
                <a:gdLst>
                  <a:gd name="T0" fmla="*/ 22 w 104"/>
                  <a:gd name="T1" fmla="*/ 2 h 96"/>
                  <a:gd name="T2" fmla="*/ 24 w 104"/>
                  <a:gd name="T3" fmla="*/ 4 h 96"/>
                  <a:gd name="T4" fmla="*/ 30 w 104"/>
                  <a:gd name="T5" fmla="*/ 8 h 96"/>
                  <a:gd name="T6" fmla="*/ 30 w 104"/>
                  <a:gd name="T7" fmla="*/ 14 h 96"/>
                  <a:gd name="T8" fmla="*/ 34 w 104"/>
                  <a:gd name="T9" fmla="*/ 24 h 96"/>
                  <a:gd name="T10" fmla="*/ 38 w 104"/>
                  <a:gd name="T11" fmla="*/ 16 h 96"/>
                  <a:gd name="T12" fmla="*/ 42 w 104"/>
                  <a:gd name="T13" fmla="*/ 20 h 96"/>
                  <a:gd name="T14" fmla="*/ 44 w 104"/>
                  <a:gd name="T15" fmla="*/ 26 h 96"/>
                  <a:gd name="T16" fmla="*/ 56 w 104"/>
                  <a:gd name="T17" fmla="*/ 28 h 96"/>
                  <a:gd name="T18" fmla="*/ 60 w 104"/>
                  <a:gd name="T19" fmla="*/ 36 h 96"/>
                  <a:gd name="T20" fmla="*/ 66 w 104"/>
                  <a:gd name="T21" fmla="*/ 40 h 96"/>
                  <a:gd name="T22" fmla="*/ 72 w 104"/>
                  <a:gd name="T23" fmla="*/ 42 h 96"/>
                  <a:gd name="T24" fmla="*/ 80 w 104"/>
                  <a:gd name="T25" fmla="*/ 50 h 96"/>
                  <a:gd name="T26" fmla="*/ 82 w 104"/>
                  <a:gd name="T27" fmla="*/ 62 h 96"/>
                  <a:gd name="T28" fmla="*/ 84 w 104"/>
                  <a:gd name="T29" fmla="*/ 66 h 96"/>
                  <a:gd name="T30" fmla="*/ 88 w 104"/>
                  <a:gd name="T31" fmla="*/ 66 h 96"/>
                  <a:gd name="T32" fmla="*/ 94 w 104"/>
                  <a:gd name="T33" fmla="*/ 64 h 96"/>
                  <a:gd name="T34" fmla="*/ 98 w 104"/>
                  <a:gd name="T35" fmla="*/ 68 h 96"/>
                  <a:gd name="T36" fmla="*/ 104 w 104"/>
                  <a:gd name="T37" fmla="*/ 74 h 96"/>
                  <a:gd name="T38" fmla="*/ 102 w 104"/>
                  <a:gd name="T39" fmla="*/ 76 h 96"/>
                  <a:gd name="T40" fmla="*/ 90 w 104"/>
                  <a:gd name="T41" fmla="*/ 86 h 96"/>
                  <a:gd name="T42" fmla="*/ 84 w 104"/>
                  <a:gd name="T43" fmla="*/ 82 h 96"/>
                  <a:gd name="T44" fmla="*/ 82 w 104"/>
                  <a:gd name="T45" fmla="*/ 80 h 96"/>
                  <a:gd name="T46" fmla="*/ 76 w 104"/>
                  <a:gd name="T47" fmla="*/ 78 h 96"/>
                  <a:gd name="T48" fmla="*/ 70 w 104"/>
                  <a:gd name="T49" fmla="*/ 78 h 96"/>
                  <a:gd name="T50" fmla="*/ 72 w 104"/>
                  <a:gd name="T51" fmla="*/ 74 h 96"/>
                  <a:gd name="T52" fmla="*/ 68 w 104"/>
                  <a:gd name="T53" fmla="*/ 70 h 96"/>
                  <a:gd name="T54" fmla="*/ 62 w 104"/>
                  <a:gd name="T55" fmla="*/ 68 h 96"/>
                  <a:gd name="T56" fmla="*/ 60 w 104"/>
                  <a:gd name="T57" fmla="*/ 68 h 96"/>
                  <a:gd name="T58" fmla="*/ 64 w 104"/>
                  <a:gd name="T59" fmla="*/ 62 h 96"/>
                  <a:gd name="T60" fmla="*/ 52 w 104"/>
                  <a:gd name="T61" fmla="*/ 64 h 96"/>
                  <a:gd name="T62" fmla="*/ 52 w 104"/>
                  <a:gd name="T63" fmla="*/ 76 h 96"/>
                  <a:gd name="T64" fmla="*/ 50 w 104"/>
                  <a:gd name="T65" fmla="*/ 78 h 96"/>
                  <a:gd name="T66" fmla="*/ 48 w 104"/>
                  <a:gd name="T67" fmla="*/ 80 h 96"/>
                  <a:gd name="T68" fmla="*/ 44 w 104"/>
                  <a:gd name="T69" fmla="*/ 82 h 96"/>
                  <a:gd name="T70" fmla="*/ 40 w 104"/>
                  <a:gd name="T71" fmla="*/ 86 h 96"/>
                  <a:gd name="T72" fmla="*/ 36 w 104"/>
                  <a:gd name="T73" fmla="*/ 92 h 96"/>
                  <a:gd name="T74" fmla="*/ 26 w 104"/>
                  <a:gd name="T75" fmla="*/ 96 h 96"/>
                  <a:gd name="T76" fmla="*/ 22 w 104"/>
                  <a:gd name="T77" fmla="*/ 80 h 96"/>
                  <a:gd name="T78" fmla="*/ 22 w 104"/>
                  <a:gd name="T79" fmla="*/ 72 h 96"/>
                  <a:gd name="T80" fmla="*/ 20 w 104"/>
                  <a:gd name="T81" fmla="*/ 78 h 96"/>
                  <a:gd name="T82" fmla="*/ 16 w 104"/>
                  <a:gd name="T83" fmla="*/ 80 h 96"/>
                  <a:gd name="T84" fmla="*/ 10 w 104"/>
                  <a:gd name="T85" fmla="*/ 78 h 96"/>
                  <a:gd name="T86" fmla="*/ 6 w 104"/>
                  <a:gd name="T87" fmla="*/ 82 h 96"/>
                  <a:gd name="T88" fmla="*/ 0 w 104"/>
                  <a:gd name="T89" fmla="*/ 82 h 96"/>
                  <a:gd name="T90" fmla="*/ 2 w 104"/>
                  <a:gd name="T91" fmla="*/ 72 h 96"/>
                  <a:gd name="T92" fmla="*/ 8 w 104"/>
                  <a:gd name="T93" fmla="*/ 68 h 96"/>
                  <a:gd name="T94" fmla="*/ 12 w 104"/>
                  <a:gd name="T95" fmla="*/ 58 h 96"/>
                  <a:gd name="T96" fmla="*/ 18 w 104"/>
                  <a:gd name="T97" fmla="*/ 4 h 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96"/>
                  <a:gd name="T149" fmla="*/ 104 w 104"/>
                  <a:gd name="T150" fmla="*/ 96 h 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96">
                    <a:moveTo>
                      <a:pt x="20" y="4"/>
                    </a:moveTo>
                    <a:lnTo>
                      <a:pt x="22" y="2"/>
                    </a:lnTo>
                    <a:lnTo>
                      <a:pt x="24" y="0"/>
                    </a:lnTo>
                    <a:lnTo>
                      <a:pt x="24" y="4"/>
                    </a:lnTo>
                    <a:lnTo>
                      <a:pt x="28" y="4"/>
                    </a:lnTo>
                    <a:lnTo>
                      <a:pt x="30" y="8"/>
                    </a:lnTo>
                    <a:lnTo>
                      <a:pt x="32" y="12"/>
                    </a:lnTo>
                    <a:lnTo>
                      <a:pt x="30" y="14"/>
                    </a:lnTo>
                    <a:lnTo>
                      <a:pt x="32" y="24"/>
                    </a:lnTo>
                    <a:lnTo>
                      <a:pt x="34" y="24"/>
                    </a:lnTo>
                    <a:lnTo>
                      <a:pt x="36" y="20"/>
                    </a:lnTo>
                    <a:lnTo>
                      <a:pt x="38" y="16"/>
                    </a:lnTo>
                    <a:lnTo>
                      <a:pt x="40" y="18"/>
                    </a:lnTo>
                    <a:lnTo>
                      <a:pt x="42" y="20"/>
                    </a:lnTo>
                    <a:lnTo>
                      <a:pt x="46" y="20"/>
                    </a:lnTo>
                    <a:lnTo>
                      <a:pt x="44" y="26"/>
                    </a:lnTo>
                    <a:lnTo>
                      <a:pt x="48" y="28"/>
                    </a:lnTo>
                    <a:lnTo>
                      <a:pt x="56" y="28"/>
                    </a:lnTo>
                    <a:lnTo>
                      <a:pt x="58" y="32"/>
                    </a:lnTo>
                    <a:lnTo>
                      <a:pt x="60" y="36"/>
                    </a:lnTo>
                    <a:lnTo>
                      <a:pt x="62" y="38"/>
                    </a:lnTo>
                    <a:lnTo>
                      <a:pt x="66" y="40"/>
                    </a:lnTo>
                    <a:lnTo>
                      <a:pt x="68" y="42"/>
                    </a:lnTo>
                    <a:lnTo>
                      <a:pt x="72" y="42"/>
                    </a:lnTo>
                    <a:lnTo>
                      <a:pt x="78" y="46"/>
                    </a:lnTo>
                    <a:lnTo>
                      <a:pt x="80" y="50"/>
                    </a:lnTo>
                    <a:lnTo>
                      <a:pt x="82" y="60"/>
                    </a:lnTo>
                    <a:lnTo>
                      <a:pt x="82" y="62"/>
                    </a:lnTo>
                    <a:lnTo>
                      <a:pt x="82" y="66"/>
                    </a:lnTo>
                    <a:lnTo>
                      <a:pt x="84" y="66"/>
                    </a:lnTo>
                    <a:lnTo>
                      <a:pt x="86" y="66"/>
                    </a:lnTo>
                    <a:lnTo>
                      <a:pt x="88" y="66"/>
                    </a:lnTo>
                    <a:lnTo>
                      <a:pt x="92" y="62"/>
                    </a:lnTo>
                    <a:lnTo>
                      <a:pt x="94" y="64"/>
                    </a:lnTo>
                    <a:lnTo>
                      <a:pt x="96" y="66"/>
                    </a:lnTo>
                    <a:lnTo>
                      <a:pt x="98" y="68"/>
                    </a:lnTo>
                    <a:lnTo>
                      <a:pt x="98" y="72"/>
                    </a:lnTo>
                    <a:lnTo>
                      <a:pt x="104" y="74"/>
                    </a:lnTo>
                    <a:lnTo>
                      <a:pt x="104" y="76"/>
                    </a:lnTo>
                    <a:lnTo>
                      <a:pt x="102" y="76"/>
                    </a:lnTo>
                    <a:lnTo>
                      <a:pt x="92" y="84"/>
                    </a:lnTo>
                    <a:lnTo>
                      <a:pt x="90" y="86"/>
                    </a:lnTo>
                    <a:lnTo>
                      <a:pt x="86" y="84"/>
                    </a:lnTo>
                    <a:lnTo>
                      <a:pt x="84" y="82"/>
                    </a:lnTo>
                    <a:lnTo>
                      <a:pt x="82" y="82"/>
                    </a:lnTo>
                    <a:lnTo>
                      <a:pt x="82" y="80"/>
                    </a:lnTo>
                    <a:lnTo>
                      <a:pt x="80" y="78"/>
                    </a:lnTo>
                    <a:lnTo>
                      <a:pt x="76" y="78"/>
                    </a:lnTo>
                    <a:lnTo>
                      <a:pt x="74" y="78"/>
                    </a:lnTo>
                    <a:lnTo>
                      <a:pt x="70" y="78"/>
                    </a:lnTo>
                    <a:lnTo>
                      <a:pt x="70" y="76"/>
                    </a:lnTo>
                    <a:lnTo>
                      <a:pt x="72" y="74"/>
                    </a:lnTo>
                    <a:lnTo>
                      <a:pt x="70" y="70"/>
                    </a:lnTo>
                    <a:lnTo>
                      <a:pt x="68" y="70"/>
                    </a:lnTo>
                    <a:lnTo>
                      <a:pt x="64" y="68"/>
                    </a:lnTo>
                    <a:lnTo>
                      <a:pt x="62" y="68"/>
                    </a:lnTo>
                    <a:lnTo>
                      <a:pt x="62" y="70"/>
                    </a:lnTo>
                    <a:lnTo>
                      <a:pt x="60" y="68"/>
                    </a:lnTo>
                    <a:lnTo>
                      <a:pt x="62" y="64"/>
                    </a:lnTo>
                    <a:lnTo>
                      <a:pt x="64" y="62"/>
                    </a:lnTo>
                    <a:lnTo>
                      <a:pt x="62" y="62"/>
                    </a:lnTo>
                    <a:lnTo>
                      <a:pt x="52" y="64"/>
                    </a:lnTo>
                    <a:lnTo>
                      <a:pt x="52" y="72"/>
                    </a:lnTo>
                    <a:lnTo>
                      <a:pt x="52" y="76"/>
                    </a:lnTo>
                    <a:lnTo>
                      <a:pt x="50" y="76"/>
                    </a:lnTo>
                    <a:lnTo>
                      <a:pt x="50" y="78"/>
                    </a:lnTo>
                    <a:lnTo>
                      <a:pt x="48" y="78"/>
                    </a:lnTo>
                    <a:lnTo>
                      <a:pt x="48" y="80"/>
                    </a:lnTo>
                    <a:lnTo>
                      <a:pt x="46" y="82"/>
                    </a:lnTo>
                    <a:lnTo>
                      <a:pt x="44" y="82"/>
                    </a:lnTo>
                    <a:lnTo>
                      <a:pt x="40" y="88"/>
                    </a:lnTo>
                    <a:lnTo>
                      <a:pt x="40" y="86"/>
                    </a:lnTo>
                    <a:lnTo>
                      <a:pt x="40" y="88"/>
                    </a:lnTo>
                    <a:lnTo>
                      <a:pt x="36" y="92"/>
                    </a:lnTo>
                    <a:lnTo>
                      <a:pt x="28" y="96"/>
                    </a:lnTo>
                    <a:lnTo>
                      <a:pt x="26" y="96"/>
                    </a:lnTo>
                    <a:lnTo>
                      <a:pt x="24" y="92"/>
                    </a:lnTo>
                    <a:lnTo>
                      <a:pt x="22" y="80"/>
                    </a:lnTo>
                    <a:lnTo>
                      <a:pt x="22" y="78"/>
                    </a:lnTo>
                    <a:lnTo>
                      <a:pt x="22" y="72"/>
                    </a:lnTo>
                    <a:lnTo>
                      <a:pt x="20" y="74"/>
                    </a:lnTo>
                    <a:lnTo>
                      <a:pt x="20" y="78"/>
                    </a:lnTo>
                    <a:lnTo>
                      <a:pt x="18" y="78"/>
                    </a:lnTo>
                    <a:lnTo>
                      <a:pt x="16" y="80"/>
                    </a:lnTo>
                    <a:lnTo>
                      <a:pt x="12" y="80"/>
                    </a:lnTo>
                    <a:lnTo>
                      <a:pt x="10" y="78"/>
                    </a:lnTo>
                    <a:lnTo>
                      <a:pt x="8" y="78"/>
                    </a:lnTo>
                    <a:lnTo>
                      <a:pt x="6" y="82"/>
                    </a:lnTo>
                    <a:lnTo>
                      <a:pt x="2" y="82"/>
                    </a:lnTo>
                    <a:lnTo>
                      <a:pt x="0" y="82"/>
                    </a:lnTo>
                    <a:lnTo>
                      <a:pt x="0" y="78"/>
                    </a:lnTo>
                    <a:lnTo>
                      <a:pt x="2" y="72"/>
                    </a:lnTo>
                    <a:lnTo>
                      <a:pt x="4" y="70"/>
                    </a:lnTo>
                    <a:lnTo>
                      <a:pt x="8" y="68"/>
                    </a:lnTo>
                    <a:lnTo>
                      <a:pt x="14" y="62"/>
                    </a:lnTo>
                    <a:lnTo>
                      <a:pt x="12" y="58"/>
                    </a:lnTo>
                    <a:lnTo>
                      <a:pt x="18" y="10"/>
                    </a:lnTo>
                    <a:lnTo>
                      <a:pt x="18" y="4"/>
                    </a:lnTo>
                    <a:lnTo>
                      <a:pt x="20" y="4"/>
                    </a:lnTo>
                    <a:close/>
                  </a:path>
                </a:pathLst>
              </a:custGeom>
              <a:solidFill>
                <a:schemeClr val="tx2"/>
              </a:solidFill>
              <a:ln w="3175">
                <a:solidFill>
                  <a:schemeClr val="bg1"/>
                </a:solidFill>
                <a:round/>
                <a:headEnd/>
                <a:tailEnd/>
              </a:ln>
            </p:spPr>
            <p:txBody>
              <a:bodyPr/>
              <a:lstStyle/>
              <a:p>
                <a:endParaRPr lang="fr-FR" dirty="0"/>
              </a:p>
            </p:txBody>
          </p:sp>
          <p:sp>
            <p:nvSpPr>
              <p:cNvPr id="5885" name="Freeform 943"/>
              <p:cNvSpPr>
                <a:spLocks/>
              </p:cNvSpPr>
              <p:nvPr/>
            </p:nvSpPr>
            <p:spPr bwMode="auto">
              <a:xfrm>
                <a:off x="1478" y="1387"/>
                <a:ext cx="104" cy="96"/>
              </a:xfrm>
              <a:custGeom>
                <a:avLst/>
                <a:gdLst>
                  <a:gd name="T0" fmla="*/ 22 w 104"/>
                  <a:gd name="T1" fmla="*/ 2 h 96"/>
                  <a:gd name="T2" fmla="*/ 24 w 104"/>
                  <a:gd name="T3" fmla="*/ 4 h 96"/>
                  <a:gd name="T4" fmla="*/ 30 w 104"/>
                  <a:gd name="T5" fmla="*/ 8 h 96"/>
                  <a:gd name="T6" fmla="*/ 30 w 104"/>
                  <a:gd name="T7" fmla="*/ 14 h 96"/>
                  <a:gd name="T8" fmla="*/ 34 w 104"/>
                  <a:gd name="T9" fmla="*/ 24 h 96"/>
                  <a:gd name="T10" fmla="*/ 38 w 104"/>
                  <a:gd name="T11" fmla="*/ 16 h 96"/>
                  <a:gd name="T12" fmla="*/ 42 w 104"/>
                  <a:gd name="T13" fmla="*/ 20 h 96"/>
                  <a:gd name="T14" fmla="*/ 44 w 104"/>
                  <a:gd name="T15" fmla="*/ 26 h 96"/>
                  <a:gd name="T16" fmla="*/ 56 w 104"/>
                  <a:gd name="T17" fmla="*/ 28 h 96"/>
                  <a:gd name="T18" fmla="*/ 60 w 104"/>
                  <a:gd name="T19" fmla="*/ 36 h 96"/>
                  <a:gd name="T20" fmla="*/ 66 w 104"/>
                  <a:gd name="T21" fmla="*/ 40 h 96"/>
                  <a:gd name="T22" fmla="*/ 72 w 104"/>
                  <a:gd name="T23" fmla="*/ 42 h 96"/>
                  <a:gd name="T24" fmla="*/ 80 w 104"/>
                  <a:gd name="T25" fmla="*/ 50 h 96"/>
                  <a:gd name="T26" fmla="*/ 82 w 104"/>
                  <a:gd name="T27" fmla="*/ 62 h 96"/>
                  <a:gd name="T28" fmla="*/ 84 w 104"/>
                  <a:gd name="T29" fmla="*/ 66 h 96"/>
                  <a:gd name="T30" fmla="*/ 88 w 104"/>
                  <a:gd name="T31" fmla="*/ 66 h 96"/>
                  <a:gd name="T32" fmla="*/ 94 w 104"/>
                  <a:gd name="T33" fmla="*/ 64 h 96"/>
                  <a:gd name="T34" fmla="*/ 98 w 104"/>
                  <a:gd name="T35" fmla="*/ 68 h 96"/>
                  <a:gd name="T36" fmla="*/ 104 w 104"/>
                  <a:gd name="T37" fmla="*/ 74 h 96"/>
                  <a:gd name="T38" fmla="*/ 102 w 104"/>
                  <a:gd name="T39" fmla="*/ 76 h 96"/>
                  <a:gd name="T40" fmla="*/ 90 w 104"/>
                  <a:gd name="T41" fmla="*/ 86 h 96"/>
                  <a:gd name="T42" fmla="*/ 84 w 104"/>
                  <a:gd name="T43" fmla="*/ 82 h 96"/>
                  <a:gd name="T44" fmla="*/ 82 w 104"/>
                  <a:gd name="T45" fmla="*/ 80 h 96"/>
                  <a:gd name="T46" fmla="*/ 76 w 104"/>
                  <a:gd name="T47" fmla="*/ 78 h 96"/>
                  <a:gd name="T48" fmla="*/ 70 w 104"/>
                  <a:gd name="T49" fmla="*/ 78 h 96"/>
                  <a:gd name="T50" fmla="*/ 72 w 104"/>
                  <a:gd name="T51" fmla="*/ 74 h 96"/>
                  <a:gd name="T52" fmla="*/ 68 w 104"/>
                  <a:gd name="T53" fmla="*/ 70 h 96"/>
                  <a:gd name="T54" fmla="*/ 62 w 104"/>
                  <a:gd name="T55" fmla="*/ 68 h 96"/>
                  <a:gd name="T56" fmla="*/ 60 w 104"/>
                  <a:gd name="T57" fmla="*/ 68 h 96"/>
                  <a:gd name="T58" fmla="*/ 64 w 104"/>
                  <a:gd name="T59" fmla="*/ 62 h 96"/>
                  <a:gd name="T60" fmla="*/ 52 w 104"/>
                  <a:gd name="T61" fmla="*/ 64 h 96"/>
                  <a:gd name="T62" fmla="*/ 52 w 104"/>
                  <a:gd name="T63" fmla="*/ 76 h 96"/>
                  <a:gd name="T64" fmla="*/ 50 w 104"/>
                  <a:gd name="T65" fmla="*/ 78 h 96"/>
                  <a:gd name="T66" fmla="*/ 48 w 104"/>
                  <a:gd name="T67" fmla="*/ 80 h 96"/>
                  <a:gd name="T68" fmla="*/ 44 w 104"/>
                  <a:gd name="T69" fmla="*/ 82 h 96"/>
                  <a:gd name="T70" fmla="*/ 40 w 104"/>
                  <a:gd name="T71" fmla="*/ 86 h 96"/>
                  <a:gd name="T72" fmla="*/ 36 w 104"/>
                  <a:gd name="T73" fmla="*/ 92 h 96"/>
                  <a:gd name="T74" fmla="*/ 26 w 104"/>
                  <a:gd name="T75" fmla="*/ 96 h 96"/>
                  <a:gd name="T76" fmla="*/ 22 w 104"/>
                  <a:gd name="T77" fmla="*/ 80 h 96"/>
                  <a:gd name="T78" fmla="*/ 22 w 104"/>
                  <a:gd name="T79" fmla="*/ 72 h 96"/>
                  <a:gd name="T80" fmla="*/ 20 w 104"/>
                  <a:gd name="T81" fmla="*/ 78 h 96"/>
                  <a:gd name="T82" fmla="*/ 16 w 104"/>
                  <a:gd name="T83" fmla="*/ 80 h 96"/>
                  <a:gd name="T84" fmla="*/ 10 w 104"/>
                  <a:gd name="T85" fmla="*/ 78 h 96"/>
                  <a:gd name="T86" fmla="*/ 6 w 104"/>
                  <a:gd name="T87" fmla="*/ 82 h 96"/>
                  <a:gd name="T88" fmla="*/ 0 w 104"/>
                  <a:gd name="T89" fmla="*/ 82 h 96"/>
                  <a:gd name="T90" fmla="*/ 2 w 104"/>
                  <a:gd name="T91" fmla="*/ 72 h 96"/>
                  <a:gd name="T92" fmla="*/ 8 w 104"/>
                  <a:gd name="T93" fmla="*/ 68 h 96"/>
                  <a:gd name="T94" fmla="*/ 12 w 104"/>
                  <a:gd name="T95" fmla="*/ 58 h 96"/>
                  <a:gd name="T96" fmla="*/ 18 w 104"/>
                  <a:gd name="T97" fmla="*/ 4 h 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96"/>
                  <a:gd name="T149" fmla="*/ 104 w 104"/>
                  <a:gd name="T150" fmla="*/ 96 h 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96">
                    <a:moveTo>
                      <a:pt x="20" y="4"/>
                    </a:moveTo>
                    <a:lnTo>
                      <a:pt x="22" y="2"/>
                    </a:lnTo>
                    <a:lnTo>
                      <a:pt x="24" y="0"/>
                    </a:lnTo>
                    <a:lnTo>
                      <a:pt x="24" y="4"/>
                    </a:lnTo>
                    <a:lnTo>
                      <a:pt x="28" y="4"/>
                    </a:lnTo>
                    <a:lnTo>
                      <a:pt x="30" y="8"/>
                    </a:lnTo>
                    <a:lnTo>
                      <a:pt x="32" y="12"/>
                    </a:lnTo>
                    <a:lnTo>
                      <a:pt x="30" y="14"/>
                    </a:lnTo>
                    <a:lnTo>
                      <a:pt x="32" y="24"/>
                    </a:lnTo>
                    <a:lnTo>
                      <a:pt x="34" y="24"/>
                    </a:lnTo>
                    <a:lnTo>
                      <a:pt x="36" y="20"/>
                    </a:lnTo>
                    <a:lnTo>
                      <a:pt x="38" y="16"/>
                    </a:lnTo>
                    <a:lnTo>
                      <a:pt x="40" y="18"/>
                    </a:lnTo>
                    <a:lnTo>
                      <a:pt x="42" y="20"/>
                    </a:lnTo>
                    <a:lnTo>
                      <a:pt x="46" y="20"/>
                    </a:lnTo>
                    <a:lnTo>
                      <a:pt x="44" y="26"/>
                    </a:lnTo>
                    <a:lnTo>
                      <a:pt x="48" y="28"/>
                    </a:lnTo>
                    <a:lnTo>
                      <a:pt x="56" y="28"/>
                    </a:lnTo>
                    <a:lnTo>
                      <a:pt x="58" y="32"/>
                    </a:lnTo>
                    <a:lnTo>
                      <a:pt x="60" y="36"/>
                    </a:lnTo>
                    <a:lnTo>
                      <a:pt x="62" y="38"/>
                    </a:lnTo>
                    <a:lnTo>
                      <a:pt x="66" y="40"/>
                    </a:lnTo>
                    <a:lnTo>
                      <a:pt x="68" y="42"/>
                    </a:lnTo>
                    <a:lnTo>
                      <a:pt x="72" y="42"/>
                    </a:lnTo>
                    <a:lnTo>
                      <a:pt x="78" y="46"/>
                    </a:lnTo>
                    <a:lnTo>
                      <a:pt x="80" y="50"/>
                    </a:lnTo>
                    <a:lnTo>
                      <a:pt x="82" y="60"/>
                    </a:lnTo>
                    <a:lnTo>
                      <a:pt x="82" y="62"/>
                    </a:lnTo>
                    <a:lnTo>
                      <a:pt x="82" y="66"/>
                    </a:lnTo>
                    <a:lnTo>
                      <a:pt x="84" y="66"/>
                    </a:lnTo>
                    <a:lnTo>
                      <a:pt x="86" y="66"/>
                    </a:lnTo>
                    <a:lnTo>
                      <a:pt x="88" y="66"/>
                    </a:lnTo>
                    <a:lnTo>
                      <a:pt x="92" y="62"/>
                    </a:lnTo>
                    <a:lnTo>
                      <a:pt x="94" y="64"/>
                    </a:lnTo>
                    <a:lnTo>
                      <a:pt x="96" y="66"/>
                    </a:lnTo>
                    <a:lnTo>
                      <a:pt x="98" y="68"/>
                    </a:lnTo>
                    <a:lnTo>
                      <a:pt x="98" y="72"/>
                    </a:lnTo>
                    <a:lnTo>
                      <a:pt x="104" y="74"/>
                    </a:lnTo>
                    <a:lnTo>
                      <a:pt x="104" y="76"/>
                    </a:lnTo>
                    <a:lnTo>
                      <a:pt x="102" y="76"/>
                    </a:lnTo>
                    <a:lnTo>
                      <a:pt x="92" y="84"/>
                    </a:lnTo>
                    <a:lnTo>
                      <a:pt x="90" y="86"/>
                    </a:lnTo>
                    <a:lnTo>
                      <a:pt x="86" y="84"/>
                    </a:lnTo>
                    <a:lnTo>
                      <a:pt x="84" y="82"/>
                    </a:lnTo>
                    <a:lnTo>
                      <a:pt x="82" y="82"/>
                    </a:lnTo>
                    <a:lnTo>
                      <a:pt x="82" y="80"/>
                    </a:lnTo>
                    <a:lnTo>
                      <a:pt x="80" y="78"/>
                    </a:lnTo>
                    <a:lnTo>
                      <a:pt x="76" y="78"/>
                    </a:lnTo>
                    <a:lnTo>
                      <a:pt x="74" y="78"/>
                    </a:lnTo>
                    <a:lnTo>
                      <a:pt x="70" y="78"/>
                    </a:lnTo>
                    <a:lnTo>
                      <a:pt x="70" y="76"/>
                    </a:lnTo>
                    <a:lnTo>
                      <a:pt x="72" y="74"/>
                    </a:lnTo>
                    <a:lnTo>
                      <a:pt x="70" y="70"/>
                    </a:lnTo>
                    <a:lnTo>
                      <a:pt x="68" y="70"/>
                    </a:lnTo>
                    <a:lnTo>
                      <a:pt x="64" y="68"/>
                    </a:lnTo>
                    <a:lnTo>
                      <a:pt x="62" y="68"/>
                    </a:lnTo>
                    <a:lnTo>
                      <a:pt x="62" y="70"/>
                    </a:lnTo>
                    <a:lnTo>
                      <a:pt x="60" y="68"/>
                    </a:lnTo>
                    <a:lnTo>
                      <a:pt x="62" y="64"/>
                    </a:lnTo>
                    <a:lnTo>
                      <a:pt x="64" y="62"/>
                    </a:lnTo>
                    <a:lnTo>
                      <a:pt x="62" y="62"/>
                    </a:lnTo>
                    <a:lnTo>
                      <a:pt x="52" y="64"/>
                    </a:lnTo>
                    <a:lnTo>
                      <a:pt x="52" y="72"/>
                    </a:lnTo>
                    <a:lnTo>
                      <a:pt x="52" y="76"/>
                    </a:lnTo>
                    <a:lnTo>
                      <a:pt x="50" y="76"/>
                    </a:lnTo>
                    <a:lnTo>
                      <a:pt x="50" y="78"/>
                    </a:lnTo>
                    <a:lnTo>
                      <a:pt x="48" y="78"/>
                    </a:lnTo>
                    <a:lnTo>
                      <a:pt x="48" y="80"/>
                    </a:lnTo>
                    <a:lnTo>
                      <a:pt x="46" y="82"/>
                    </a:lnTo>
                    <a:lnTo>
                      <a:pt x="44" y="82"/>
                    </a:lnTo>
                    <a:lnTo>
                      <a:pt x="40" y="88"/>
                    </a:lnTo>
                    <a:lnTo>
                      <a:pt x="40" y="86"/>
                    </a:lnTo>
                    <a:lnTo>
                      <a:pt x="40" y="88"/>
                    </a:lnTo>
                    <a:lnTo>
                      <a:pt x="36" y="92"/>
                    </a:lnTo>
                    <a:lnTo>
                      <a:pt x="28" y="96"/>
                    </a:lnTo>
                    <a:lnTo>
                      <a:pt x="26" y="96"/>
                    </a:lnTo>
                    <a:lnTo>
                      <a:pt x="24" y="92"/>
                    </a:lnTo>
                    <a:lnTo>
                      <a:pt x="22" y="80"/>
                    </a:lnTo>
                    <a:lnTo>
                      <a:pt x="22" y="78"/>
                    </a:lnTo>
                    <a:lnTo>
                      <a:pt x="22" y="72"/>
                    </a:lnTo>
                    <a:lnTo>
                      <a:pt x="20" y="74"/>
                    </a:lnTo>
                    <a:lnTo>
                      <a:pt x="20" y="78"/>
                    </a:lnTo>
                    <a:lnTo>
                      <a:pt x="18" y="78"/>
                    </a:lnTo>
                    <a:lnTo>
                      <a:pt x="16" y="80"/>
                    </a:lnTo>
                    <a:lnTo>
                      <a:pt x="12" y="80"/>
                    </a:lnTo>
                    <a:lnTo>
                      <a:pt x="10" y="78"/>
                    </a:lnTo>
                    <a:lnTo>
                      <a:pt x="8" y="78"/>
                    </a:lnTo>
                    <a:lnTo>
                      <a:pt x="6" y="82"/>
                    </a:lnTo>
                    <a:lnTo>
                      <a:pt x="2" y="82"/>
                    </a:lnTo>
                    <a:lnTo>
                      <a:pt x="0" y="82"/>
                    </a:lnTo>
                    <a:lnTo>
                      <a:pt x="0" y="78"/>
                    </a:lnTo>
                    <a:lnTo>
                      <a:pt x="2" y="72"/>
                    </a:lnTo>
                    <a:lnTo>
                      <a:pt x="4" y="70"/>
                    </a:lnTo>
                    <a:lnTo>
                      <a:pt x="8" y="68"/>
                    </a:lnTo>
                    <a:lnTo>
                      <a:pt x="14" y="62"/>
                    </a:lnTo>
                    <a:lnTo>
                      <a:pt x="12" y="58"/>
                    </a:lnTo>
                    <a:lnTo>
                      <a:pt x="18" y="10"/>
                    </a:lnTo>
                    <a:lnTo>
                      <a:pt x="18" y="4"/>
                    </a:lnTo>
                  </a:path>
                </a:pathLst>
              </a:custGeom>
              <a:solidFill>
                <a:schemeClr val="tx2"/>
              </a:solidFill>
              <a:ln w="3175">
                <a:solidFill>
                  <a:schemeClr val="bg1"/>
                </a:solidFill>
                <a:round/>
                <a:headEnd/>
                <a:tailEnd/>
              </a:ln>
            </p:spPr>
            <p:txBody>
              <a:bodyPr/>
              <a:lstStyle/>
              <a:p>
                <a:endParaRPr lang="fr-FR" dirty="0"/>
              </a:p>
            </p:txBody>
          </p:sp>
          <p:sp>
            <p:nvSpPr>
              <p:cNvPr id="5886" name="Freeform 944"/>
              <p:cNvSpPr>
                <a:spLocks/>
              </p:cNvSpPr>
              <p:nvPr/>
            </p:nvSpPr>
            <p:spPr bwMode="auto">
              <a:xfrm>
                <a:off x="1518" y="1379"/>
                <a:ext cx="18" cy="20"/>
              </a:xfrm>
              <a:custGeom>
                <a:avLst/>
                <a:gdLst>
                  <a:gd name="T0" fmla="*/ 8 w 18"/>
                  <a:gd name="T1" fmla="*/ 6 h 20"/>
                  <a:gd name="T2" fmla="*/ 10 w 18"/>
                  <a:gd name="T3" fmla="*/ 8 h 20"/>
                  <a:gd name="T4" fmla="*/ 12 w 18"/>
                  <a:gd name="T5" fmla="*/ 8 h 20"/>
                  <a:gd name="T6" fmla="*/ 12 w 18"/>
                  <a:gd name="T7" fmla="*/ 14 h 20"/>
                  <a:gd name="T8" fmla="*/ 14 w 18"/>
                  <a:gd name="T9" fmla="*/ 16 h 20"/>
                  <a:gd name="T10" fmla="*/ 16 w 18"/>
                  <a:gd name="T11" fmla="*/ 16 h 20"/>
                  <a:gd name="T12" fmla="*/ 18 w 18"/>
                  <a:gd name="T13" fmla="*/ 20 h 20"/>
                  <a:gd name="T14" fmla="*/ 10 w 18"/>
                  <a:gd name="T15" fmla="*/ 18 h 20"/>
                  <a:gd name="T16" fmla="*/ 10 w 18"/>
                  <a:gd name="T17" fmla="*/ 16 h 20"/>
                  <a:gd name="T18" fmla="*/ 6 w 18"/>
                  <a:gd name="T19" fmla="*/ 12 h 20"/>
                  <a:gd name="T20" fmla="*/ 4 w 18"/>
                  <a:gd name="T21" fmla="*/ 6 h 20"/>
                  <a:gd name="T22" fmla="*/ 0 w 18"/>
                  <a:gd name="T23" fmla="*/ 2 h 20"/>
                  <a:gd name="T24" fmla="*/ 0 w 18"/>
                  <a:gd name="T25" fmla="*/ 0 h 20"/>
                  <a:gd name="T26" fmla="*/ 2 w 18"/>
                  <a:gd name="T27" fmla="*/ 0 h 20"/>
                  <a:gd name="T28" fmla="*/ 6 w 18"/>
                  <a:gd name="T29" fmla="*/ 2 h 20"/>
                  <a:gd name="T30" fmla="*/ 6 w 18"/>
                  <a:gd name="T31" fmla="*/ 6 h 20"/>
                  <a:gd name="T32" fmla="*/ 8 w 18"/>
                  <a:gd name="T33" fmla="*/ 6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8" y="6"/>
                    </a:moveTo>
                    <a:lnTo>
                      <a:pt x="10" y="8"/>
                    </a:lnTo>
                    <a:lnTo>
                      <a:pt x="12" y="8"/>
                    </a:lnTo>
                    <a:lnTo>
                      <a:pt x="12" y="14"/>
                    </a:lnTo>
                    <a:lnTo>
                      <a:pt x="14" y="16"/>
                    </a:lnTo>
                    <a:lnTo>
                      <a:pt x="16" y="16"/>
                    </a:lnTo>
                    <a:lnTo>
                      <a:pt x="18" y="20"/>
                    </a:lnTo>
                    <a:lnTo>
                      <a:pt x="10" y="18"/>
                    </a:lnTo>
                    <a:lnTo>
                      <a:pt x="10" y="16"/>
                    </a:lnTo>
                    <a:lnTo>
                      <a:pt x="6" y="12"/>
                    </a:lnTo>
                    <a:lnTo>
                      <a:pt x="4" y="6"/>
                    </a:lnTo>
                    <a:lnTo>
                      <a:pt x="0" y="2"/>
                    </a:lnTo>
                    <a:lnTo>
                      <a:pt x="0" y="0"/>
                    </a:lnTo>
                    <a:lnTo>
                      <a:pt x="2" y="0"/>
                    </a:lnTo>
                    <a:lnTo>
                      <a:pt x="6" y="2"/>
                    </a:lnTo>
                    <a:lnTo>
                      <a:pt x="6" y="6"/>
                    </a:lnTo>
                    <a:lnTo>
                      <a:pt x="8" y="6"/>
                    </a:lnTo>
                    <a:close/>
                  </a:path>
                </a:pathLst>
              </a:custGeom>
              <a:solidFill>
                <a:schemeClr val="tx2"/>
              </a:solidFill>
              <a:ln w="3175">
                <a:solidFill>
                  <a:schemeClr val="bg1"/>
                </a:solidFill>
                <a:round/>
                <a:headEnd/>
                <a:tailEnd/>
              </a:ln>
            </p:spPr>
            <p:txBody>
              <a:bodyPr/>
              <a:lstStyle/>
              <a:p>
                <a:endParaRPr lang="fr-FR" dirty="0"/>
              </a:p>
            </p:txBody>
          </p:sp>
          <p:sp>
            <p:nvSpPr>
              <p:cNvPr id="5887" name="Freeform 945"/>
              <p:cNvSpPr>
                <a:spLocks/>
              </p:cNvSpPr>
              <p:nvPr/>
            </p:nvSpPr>
            <p:spPr bwMode="auto">
              <a:xfrm>
                <a:off x="1518" y="1379"/>
                <a:ext cx="18" cy="20"/>
              </a:xfrm>
              <a:custGeom>
                <a:avLst/>
                <a:gdLst>
                  <a:gd name="T0" fmla="*/ 8 w 18"/>
                  <a:gd name="T1" fmla="*/ 6 h 20"/>
                  <a:gd name="T2" fmla="*/ 10 w 18"/>
                  <a:gd name="T3" fmla="*/ 8 h 20"/>
                  <a:gd name="T4" fmla="*/ 12 w 18"/>
                  <a:gd name="T5" fmla="*/ 8 h 20"/>
                  <a:gd name="T6" fmla="*/ 12 w 18"/>
                  <a:gd name="T7" fmla="*/ 14 h 20"/>
                  <a:gd name="T8" fmla="*/ 14 w 18"/>
                  <a:gd name="T9" fmla="*/ 16 h 20"/>
                  <a:gd name="T10" fmla="*/ 16 w 18"/>
                  <a:gd name="T11" fmla="*/ 16 h 20"/>
                  <a:gd name="T12" fmla="*/ 18 w 18"/>
                  <a:gd name="T13" fmla="*/ 20 h 20"/>
                  <a:gd name="T14" fmla="*/ 10 w 18"/>
                  <a:gd name="T15" fmla="*/ 18 h 20"/>
                  <a:gd name="T16" fmla="*/ 10 w 18"/>
                  <a:gd name="T17" fmla="*/ 16 h 20"/>
                  <a:gd name="T18" fmla="*/ 6 w 18"/>
                  <a:gd name="T19" fmla="*/ 12 h 20"/>
                  <a:gd name="T20" fmla="*/ 4 w 18"/>
                  <a:gd name="T21" fmla="*/ 6 h 20"/>
                  <a:gd name="T22" fmla="*/ 0 w 18"/>
                  <a:gd name="T23" fmla="*/ 2 h 20"/>
                  <a:gd name="T24" fmla="*/ 0 w 18"/>
                  <a:gd name="T25" fmla="*/ 0 h 20"/>
                  <a:gd name="T26" fmla="*/ 2 w 18"/>
                  <a:gd name="T27" fmla="*/ 0 h 20"/>
                  <a:gd name="T28" fmla="*/ 6 w 18"/>
                  <a:gd name="T29" fmla="*/ 2 h 20"/>
                  <a:gd name="T30" fmla="*/ 6 w 18"/>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0"/>
                  <a:gd name="T50" fmla="*/ 18 w 1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0">
                    <a:moveTo>
                      <a:pt x="8" y="6"/>
                    </a:moveTo>
                    <a:lnTo>
                      <a:pt x="10" y="8"/>
                    </a:lnTo>
                    <a:lnTo>
                      <a:pt x="12" y="8"/>
                    </a:lnTo>
                    <a:lnTo>
                      <a:pt x="12" y="14"/>
                    </a:lnTo>
                    <a:lnTo>
                      <a:pt x="14" y="16"/>
                    </a:lnTo>
                    <a:lnTo>
                      <a:pt x="16" y="16"/>
                    </a:lnTo>
                    <a:lnTo>
                      <a:pt x="18" y="20"/>
                    </a:lnTo>
                    <a:lnTo>
                      <a:pt x="10" y="18"/>
                    </a:lnTo>
                    <a:lnTo>
                      <a:pt x="10" y="16"/>
                    </a:lnTo>
                    <a:lnTo>
                      <a:pt x="6" y="12"/>
                    </a:lnTo>
                    <a:lnTo>
                      <a:pt x="4" y="6"/>
                    </a:lnTo>
                    <a:lnTo>
                      <a:pt x="0" y="2"/>
                    </a:lnTo>
                    <a:lnTo>
                      <a:pt x="0" y="0"/>
                    </a:lnTo>
                    <a:lnTo>
                      <a:pt x="2" y="0"/>
                    </a:lnTo>
                    <a:lnTo>
                      <a:pt x="6" y="2"/>
                    </a:lnTo>
                    <a:lnTo>
                      <a:pt x="6" y="6"/>
                    </a:lnTo>
                  </a:path>
                </a:pathLst>
              </a:custGeom>
              <a:solidFill>
                <a:schemeClr val="tx2"/>
              </a:solidFill>
              <a:ln w="3175">
                <a:solidFill>
                  <a:schemeClr val="bg1"/>
                </a:solidFill>
                <a:round/>
                <a:headEnd/>
                <a:tailEnd/>
              </a:ln>
            </p:spPr>
            <p:txBody>
              <a:bodyPr/>
              <a:lstStyle/>
              <a:p>
                <a:endParaRPr lang="fr-FR" dirty="0"/>
              </a:p>
            </p:txBody>
          </p:sp>
          <p:sp>
            <p:nvSpPr>
              <p:cNvPr id="5888" name="Freeform 946"/>
              <p:cNvSpPr>
                <a:spLocks/>
              </p:cNvSpPr>
              <p:nvPr/>
            </p:nvSpPr>
            <p:spPr bwMode="auto">
              <a:xfrm>
                <a:off x="1626" y="1295"/>
                <a:ext cx="32" cy="44"/>
              </a:xfrm>
              <a:custGeom>
                <a:avLst/>
                <a:gdLst>
                  <a:gd name="T0" fmla="*/ 14 w 32"/>
                  <a:gd name="T1" fmla="*/ 0 h 44"/>
                  <a:gd name="T2" fmla="*/ 16 w 32"/>
                  <a:gd name="T3" fmla="*/ 2 h 44"/>
                  <a:gd name="T4" fmla="*/ 20 w 32"/>
                  <a:gd name="T5" fmla="*/ 0 h 44"/>
                  <a:gd name="T6" fmla="*/ 22 w 32"/>
                  <a:gd name="T7" fmla="*/ 0 h 44"/>
                  <a:gd name="T8" fmla="*/ 24 w 32"/>
                  <a:gd name="T9" fmla="*/ 4 h 44"/>
                  <a:gd name="T10" fmla="*/ 26 w 32"/>
                  <a:gd name="T11" fmla="*/ 4 h 44"/>
                  <a:gd name="T12" fmla="*/ 30 w 32"/>
                  <a:gd name="T13" fmla="*/ 4 h 44"/>
                  <a:gd name="T14" fmla="*/ 32 w 32"/>
                  <a:gd name="T15" fmla="*/ 8 h 44"/>
                  <a:gd name="T16" fmla="*/ 32 w 32"/>
                  <a:gd name="T17" fmla="*/ 32 h 44"/>
                  <a:gd name="T18" fmla="*/ 24 w 32"/>
                  <a:gd name="T19" fmla="*/ 42 h 44"/>
                  <a:gd name="T20" fmla="*/ 10 w 32"/>
                  <a:gd name="T21" fmla="*/ 44 h 44"/>
                  <a:gd name="T22" fmla="*/ 8 w 32"/>
                  <a:gd name="T23" fmla="*/ 42 h 44"/>
                  <a:gd name="T24" fmla="*/ 4 w 32"/>
                  <a:gd name="T25" fmla="*/ 42 h 44"/>
                  <a:gd name="T26" fmla="*/ 0 w 32"/>
                  <a:gd name="T27" fmla="*/ 36 h 44"/>
                  <a:gd name="T28" fmla="*/ 0 w 32"/>
                  <a:gd name="T29" fmla="*/ 20 h 44"/>
                  <a:gd name="T30" fmla="*/ 8 w 32"/>
                  <a:gd name="T31" fmla="*/ 4 h 44"/>
                  <a:gd name="T32" fmla="*/ 12 w 32"/>
                  <a:gd name="T33" fmla="*/ 2 h 44"/>
                  <a:gd name="T34" fmla="*/ 12 w 32"/>
                  <a:gd name="T35" fmla="*/ 0 h 44"/>
                  <a:gd name="T36" fmla="*/ 14 w 32"/>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44"/>
                  <a:gd name="T59" fmla="*/ 32 w 3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44">
                    <a:moveTo>
                      <a:pt x="14" y="0"/>
                    </a:moveTo>
                    <a:lnTo>
                      <a:pt x="16" y="2"/>
                    </a:lnTo>
                    <a:lnTo>
                      <a:pt x="20" y="0"/>
                    </a:lnTo>
                    <a:lnTo>
                      <a:pt x="22" y="0"/>
                    </a:lnTo>
                    <a:lnTo>
                      <a:pt x="24" y="4"/>
                    </a:lnTo>
                    <a:lnTo>
                      <a:pt x="26" y="4"/>
                    </a:lnTo>
                    <a:lnTo>
                      <a:pt x="30" y="4"/>
                    </a:lnTo>
                    <a:lnTo>
                      <a:pt x="32" y="8"/>
                    </a:lnTo>
                    <a:lnTo>
                      <a:pt x="32" y="32"/>
                    </a:lnTo>
                    <a:lnTo>
                      <a:pt x="24" y="42"/>
                    </a:lnTo>
                    <a:lnTo>
                      <a:pt x="10" y="44"/>
                    </a:lnTo>
                    <a:lnTo>
                      <a:pt x="8" y="42"/>
                    </a:lnTo>
                    <a:lnTo>
                      <a:pt x="4" y="42"/>
                    </a:lnTo>
                    <a:lnTo>
                      <a:pt x="0" y="36"/>
                    </a:lnTo>
                    <a:lnTo>
                      <a:pt x="0" y="20"/>
                    </a:lnTo>
                    <a:lnTo>
                      <a:pt x="8" y="4"/>
                    </a:lnTo>
                    <a:lnTo>
                      <a:pt x="12" y="2"/>
                    </a:lnTo>
                    <a:lnTo>
                      <a:pt x="12" y="0"/>
                    </a:lnTo>
                    <a:lnTo>
                      <a:pt x="14" y="0"/>
                    </a:lnTo>
                    <a:close/>
                  </a:path>
                </a:pathLst>
              </a:custGeom>
              <a:solidFill>
                <a:schemeClr val="tx2"/>
              </a:solidFill>
              <a:ln w="3175">
                <a:solidFill>
                  <a:schemeClr val="bg1"/>
                </a:solidFill>
                <a:round/>
                <a:headEnd/>
                <a:tailEnd/>
              </a:ln>
            </p:spPr>
            <p:txBody>
              <a:bodyPr/>
              <a:lstStyle/>
              <a:p>
                <a:endParaRPr lang="fr-FR" dirty="0"/>
              </a:p>
            </p:txBody>
          </p:sp>
          <p:sp>
            <p:nvSpPr>
              <p:cNvPr id="5889" name="Freeform 947"/>
              <p:cNvSpPr>
                <a:spLocks/>
              </p:cNvSpPr>
              <p:nvPr/>
            </p:nvSpPr>
            <p:spPr bwMode="auto">
              <a:xfrm>
                <a:off x="1626" y="1295"/>
                <a:ext cx="32" cy="44"/>
              </a:xfrm>
              <a:custGeom>
                <a:avLst/>
                <a:gdLst>
                  <a:gd name="T0" fmla="*/ 14 w 32"/>
                  <a:gd name="T1" fmla="*/ 0 h 44"/>
                  <a:gd name="T2" fmla="*/ 16 w 32"/>
                  <a:gd name="T3" fmla="*/ 2 h 44"/>
                  <a:gd name="T4" fmla="*/ 20 w 32"/>
                  <a:gd name="T5" fmla="*/ 0 h 44"/>
                  <a:gd name="T6" fmla="*/ 22 w 32"/>
                  <a:gd name="T7" fmla="*/ 0 h 44"/>
                  <a:gd name="T8" fmla="*/ 24 w 32"/>
                  <a:gd name="T9" fmla="*/ 4 h 44"/>
                  <a:gd name="T10" fmla="*/ 26 w 32"/>
                  <a:gd name="T11" fmla="*/ 4 h 44"/>
                  <a:gd name="T12" fmla="*/ 30 w 32"/>
                  <a:gd name="T13" fmla="*/ 4 h 44"/>
                  <a:gd name="T14" fmla="*/ 32 w 32"/>
                  <a:gd name="T15" fmla="*/ 8 h 44"/>
                  <a:gd name="T16" fmla="*/ 32 w 32"/>
                  <a:gd name="T17" fmla="*/ 32 h 44"/>
                  <a:gd name="T18" fmla="*/ 24 w 32"/>
                  <a:gd name="T19" fmla="*/ 42 h 44"/>
                  <a:gd name="T20" fmla="*/ 10 w 32"/>
                  <a:gd name="T21" fmla="*/ 44 h 44"/>
                  <a:gd name="T22" fmla="*/ 8 w 32"/>
                  <a:gd name="T23" fmla="*/ 42 h 44"/>
                  <a:gd name="T24" fmla="*/ 4 w 32"/>
                  <a:gd name="T25" fmla="*/ 42 h 44"/>
                  <a:gd name="T26" fmla="*/ 0 w 32"/>
                  <a:gd name="T27" fmla="*/ 36 h 44"/>
                  <a:gd name="T28" fmla="*/ 0 w 32"/>
                  <a:gd name="T29" fmla="*/ 20 h 44"/>
                  <a:gd name="T30" fmla="*/ 8 w 32"/>
                  <a:gd name="T31" fmla="*/ 4 h 44"/>
                  <a:gd name="T32" fmla="*/ 12 w 32"/>
                  <a:gd name="T33" fmla="*/ 2 h 44"/>
                  <a:gd name="T34" fmla="*/ 12 w 32"/>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44"/>
                  <a:gd name="T56" fmla="*/ 32 w 32"/>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44">
                    <a:moveTo>
                      <a:pt x="14" y="0"/>
                    </a:moveTo>
                    <a:lnTo>
                      <a:pt x="16" y="2"/>
                    </a:lnTo>
                    <a:lnTo>
                      <a:pt x="20" y="0"/>
                    </a:lnTo>
                    <a:lnTo>
                      <a:pt x="22" y="0"/>
                    </a:lnTo>
                    <a:lnTo>
                      <a:pt x="24" y="4"/>
                    </a:lnTo>
                    <a:lnTo>
                      <a:pt x="26" y="4"/>
                    </a:lnTo>
                    <a:lnTo>
                      <a:pt x="30" y="4"/>
                    </a:lnTo>
                    <a:lnTo>
                      <a:pt x="32" y="8"/>
                    </a:lnTo>
                    <a:lnTo>
                      <a:pt x="32" y="32"/>
                    </a:lnTo>
                    <a:lnTo>
                      <a:pt x="24" y="42"/>
                    </a:lnTo>
                    <a:lnTo>
                      <a:pt x="10" y="44"/>
                    </a:lnTo>
                    <a:lnTo>
                      <a:pt x="8" y="42"/>
                    </a:lnTo>
                    <a:lnTo>
                      <a:pt x="4" y="42"/>
                    </a:lnTo>
                    <a:lnTo>
                      <a:pt x="0" y="36"/>
                    </a:lnTo>
                    <a:lnTo>
                      <a:pt x="0" y="20"/>
                    </a:lnTo>
                    <a:lnTo>
                      <a:pt x="8" y="4"/>
                    </a:lnTo>
                    <a:lnTo>
                      <a:pt x="12" y="2"/>
                    </a:lnTo>
                    <a:lnTo>
                      <a:pt x="12" y="0"/>
                    </a:lnTo>
                  </a:path>
                </a:pathLst>
              </a:custGeom>
              <a:solidFill>
                <a:schemeClr val="tx2"/>
              </a:solidFill>
              <a:ln w="3175">
                <a:solidFill>
                  <a:schemeClr val="bg1"/>
                </a:solidFill>
                <a:round/>
                <a:headEnd/>
                <a:tailEnd/>
              </a:ln>
            </p:spPr>
            <p:txBody>
              <a:bodyPr/>
              <a:lstStyle/>
              <a:p>
                <a:endParaRPr lang="fr-FR" dirty="0"/>
              </a:p>
            </p:txBody>
          </p:sp>
          <p:sp>
            <p:nvSpPr>
              <p:cNvPr id="5890" name="Freeform 948"/>
              <p:cNvSpPr>
                <a:spLocks/>
              </p:cNvSpPr>
              <p:nvPr/>
            </p:nvSpPr>
            <p:spPr bwMode="auto">
              <a:xfrm>
                <a:off x="1664" y="1301"/>
                <a:ext cx="18" cy="18"/>
              </a:xfrm>
              <a:custGeom>
                <a:avLst/>
                <a:gdLst>
                  <a:gd name="T0" fmla="*/ 0 w 18"/>
                  <a:gd name="T1" fmla="*/ 6 h 18"/>
                  <a:gd name="T2" fmla="*/ 0 w 18"/>
                  <a:gd name="T3" fmla="*/ 4 h 18"/>
                  <a:gd name="T4" fmla="*/ 2 w 18"/>
                  <a:gd name="T5" fmla="*/ 4 h 18"/>
                  <a:gd name="T6" fmla="*/ 6 w 18"/>
                  <a:gd name="T7" fmla="*/ 0 h 18"/>
                  <a:gd name="T8" fmla="*/ 6 w 18"/>
                  <a:gd name="T9" fmla="*/ 4 h 18"/>
                  <a:gd name="T10" fmla="*/ 16 w 18"/>
                  <a:gd name="T11" fmla="*/ 8 h 18"/>
                  <a:gd name="T12" fmla="*/ 18 w 18"/>
                  <a:gd name="T13" fmla="*/ 14 h 18"/>
                  <a:gd name="T14" fmla="*/ 14 w 18"/>
                  <a:gd name="T15" fmla="*/ 18 h 18"/>
                  <a:gd name="T16" fmla="*/ 10 w 18"/>
                  <a:gd name="T17" fmla="*/ 16 h 18"/>
                  <a:gd name="T18" fmla="*/ 4 w 18"/>
                  <a:gd name="T19" fmla="*/ 16 h 18"/>
                  <a:gd name="T20" fmla="*/ 0 w 18"/>
                  <a:gd name="T21" fmla="*/ 12 h 18"/>
                  <a:gd name="T22" fmla="*/ 0 w 18"/>
                  <a:gd name="T23" fmla="*/ 8 h 18"/>
                  <a:gd name="T24" fmla="*/ 0 w 18"/>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0" y="6"/>
                    </a:moveTo>
                    <a:lnTo>
                      <a:pt x="0" y="4"/>
                    </a:lnTo>
                    <a:lnTo>
                      <a:pt x="2" y="4"/>
                    </a:lnTo>
                    <a:lnTo>
                      <a:pt x="6" y="0"/>
                    </a:lnTo>
                    <a:lnTo>
                      <a:pt x="6" y="4"/>
                    </a:lnTo>
                    <a:lnTo>
                      <a:pt x="16" y="8"/>
                    </a:lnTo>
                    <a:lnTo>
                      <a:pt x="18" y="14"/>
                    </a:lnTo>
                    <a:lnTo>
                      <a:pt x="14" y="18"/>
                    </a:lnTo>
                    <a:lnTo>
                      <a:pt x="10" y="16"/>
                    </a:lnTo>
                    <a:lnTo>
                      <a:pt x="4" y="16"/>
                    </a:lnTo>
                    <a:lnTo>
                      <a:pt x="0" y="12"/>
                    </a:lnTo>
                    <a:lnTo>
                      <a:pt x="0" y="8"/>
                    </a:lnTo>
                    <a:lnTo>
                      <a:pt x="0" y="6"/>
                    </a:lnTo>
                    <a:close/>
                  </a:path>
                </a:pathLst>
              </a:custGeom>
              <a:solidFill>
                <a:schemeClr val="tx2"/>
              </a:solidFill>
              <a:ln w="3175">
                <a:solidFill>
                  <a:schemeClr val="bg1"/>
                </a:solidFill>
                <a:round/>
                <a:headEnd/>
                <a:tailEnd/>
              </a:ln>
            </p:spPr>
            <p:txBody>
              <a:bodyPr/>
              <a:lstStyle/>
              <a:p>
                <a:endParaRPr lang="fr-FR" dirty="0"/>
              </a:p>
            </p:txBody>
          </p:sp>
          <p:sp>
            <p:nvSpPr>
              <p:cNvPr id="5891" name="Freeform 949"/>
              <p:cNvSpPr>
                <a:spLocks/>
              </p:cNvSpPr>
              <p:nvPr/>
            </p:nvSpPr>
            <p:spPr bwMode="auto">
              <a:xfrm>
                <a:off x="1664" y="1301"/>
                <a:ext cx="18" cy="18"/>
              </a:xfrm>
              <a:custGeom>
                <a:avLst/>
                <a:gdLst>
                  <a:gd name="T0" fmla="*/ 0 w 18"/>
                  <a:gd name="T1" fmla="*/ 6 h 18"/>
                  <a:gd name="T2" fmla="*/ 0 w 18"/>
                  <a:gd name="T3" fmla="*/ 4 h 18"/>
                  <a:gd name="T4" fmla="*/ 2 w 18"/>
                  <a:gd name="T5" fmla="*/ 4 h 18"/>
                  <a:gd name="T6" fmla="*/ 6 w 18"/>
                  <a:gd name="T7" fmla="*/ 0 h 18"/>
                  <a:gd name="T8" fmla="*/ 6 w 18"/>
                  <a:gd name="T9" fmla="*/ 4 h 18"/>
                  <a:gd name="T10" fmla="*/ 16 w 18"/>
                  <a:gd name="T11" fmla="*/ 8 h 18"/>
                  <a:gd name="T12" fmla="*/ 18 w 18"/>
                  <a:gd name="T13" fmla="*/ 14 h 18"/>
                  <a:gd name="T14" fmla="*/ 14 w 18"/>
                  <a:gd name="T15" fmla="*/ 18 h 18"/>
                  <a:gd name="T16" fmla="*/ 10 w 18"/>
                  <a:gd name="T17" fmla="*/ 16 h 18"/>
                  <a:gd name="T18" fmla="*/ 4 w 18"/>
                  <a:gd name="T19" fmla="*/ 16 h 18"/>
                  <a:gd name="T20" fmla="*/ 0 w 18"/>
                  <a:gd name="T21" fmla="*/ 12 h 18"/>
                  <a:gd name="T22" fmla="*/ 0 w 18"/>
                  <a:gd name="T23" fmla="*/ 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8"/>
                  <a:gd name="T38" fmla="*/ 18 w 18"/>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8">
                    <a:moveTo>
                      <a:pt x="0" y="6"/>
                    </a:moveTo>
                    <a:lnTo>
                      <a:pt x="0" y="4"/>
                    </a:lnTo>
                    <a:lnTo>
                      <a:pt x="2" y="4"/>
                    </a:lnTo>
                    <a:lnTo>
                      <a:pt x="6" y="0"/>
                    </a:lnTo>
                    <a:lnTo>
                      <a:pt x="6" y="4"/>
                    </a:lnTo>
                    <a:lnTo>
                      <a:pt x="16" y="8"/>
                    </a:lnTo>
                    <a:lnTo>
                      <a:pt x="18" y="14"/>
                    </a:lnTo>
                    <a:lnTo>
                      <a:pt x="14" y="18"/>
                    </a:lnTo>
                    <a:lnTo>
                      <a:pt x="10" y="16"/>
                    </a:lnTo>
                    <a:lnTo>
                      <a:pt x="4" y="16"/>
                    </a:lnTo>
                    <a:lnTo>
                      <a:pt x="0" y="12"/>
                    </a:lnTo>
                    <a:lnTo>
                      <a:pt x="0" y="8"/>
                    </a:lnTo>
                  </a:path>
                </a:pathLst>
              </a:custGeom>
              <a:solidFill>
                <a:schemeClr val="tx2"/>
              </a:solidFill>
              <a:ln w="3175">
                <a:solidFill>
                  <a:schemeClr val="bg1"/>
                </a:solidFill>
                <a:round/>
                <a:headEnd/>
                <a:tailEnd/>
              </a:ln>
            </p:spPr>
            <p:txBody>
              <a:bodyPr/>
              <a:lstStyle/>
              <a:p>
                <a:endParaRPr lang="fr-FR" dirty="0"/>
              </a:p>
            </p:txBody>
          </p:sp>
          <p:sp>
            <p:nvSpPr>
              <p:cNvPr id="5892" name="Freeform 950"/>
              <p:cNvSpPr>
                <a:spLocks/>
              </p:cNvSpPr>
              <p:nvPr/>
            </p:nvSpPr>
            <p:spPr bwMode="auto">
              <a:xfrm>
                <a:off x="1594" y="1252"/>
                <a:ext cx="16" cy="19"/>
              </a:xfrm>
              <a:custGeom>
                <a:avLst/>
                <a:gdLst>
                  <a:gd name="T0" fmla="*/ 12 w 16"/>
                  <a:gd name="T1" fmla="*/ 9 h 19"/>
                  <a:gd name="T2" fmla="*/ 8 w 16"/>
                  <a:gd name="T3" fmla="*/ 17 h 19"/>
                  <a:gd name="T4" fmla="*/ 6 w 16"/>
                  <a:gd name="T5" fmla="*/ 19 h 19"/>
                  <a:gd name="T6" fmla="*/ 0 w 16"/>
                  <a:gd name="T7" fmla="*/ 19 h 19"/>
                  <a:gd name="T8" fmla="*/ 0 w 16"/>
                  <a:gd name="T9" fmla="*/ 17 h 19"/>
                  <a:gd name="T10" fmla="*/ 2 w 16"/>
                  <a:gd name="T11" fmla="*/ 11 h 19"/>
                  <a:gd name="T12" fmla="*/ 6 w 16"/>
                  <a:gd name="T13" fmla="*/ 9 h 19"/>
                  <a:gd name="T14" fmla="*/ 12 w 16"/>
                  <a:gd name="T15" fmla="*/ 0 h 19"/>
                  <a:gd name="T16" fmla="*/ 14 w 16"/>
                  <a:gd name="T17" fmla="*/ 0 h 19"/>
                  <a:gd name="T18" fmla="*/ 16 w 16"/>
                  <a:gd name="T19" fmla="*/ 2 h 19"/>
                  <a:gd name="T20" fmla="*/ 16 w 16"/>
                  <a:gd name="T21" fmla="*/ 5 h 19"/>
                  <a:gd name="T22" fmla="*/ 14 w 16"/>
                  <a:gd name="T23" fmla="*/ 5 h 19"/>
                  <a:gd name="T24" fmla="*/ 14 w 16"/>
                  <a:gd name="T25" fmla="*/ 9 h 19"/>
                  <a:gd name="T26" fmla="*/ 12 w 16"/>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9"/>
                  <a:gd name="T44" fmla="*/ 16 w 1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9">
                    <a:moveTo>
                      <a:pt x="12" y="9"/>
                    </a:moveTo>
                    <a:lnTo>
                      <a:pt x="8" y="17"/>
                    </a:lnTo>
                    <a:lnTo>
                      <a:pt x="6" y="19"/>
                    </a:lnTo>
                    <a:lnTo>
                      <a:pt x="0" y="19"/>
                    </a:lnTo>
                    <a:lnTo>
                      <a:pt x="0" y="17"/>
                    </a:lnTo>
                    <a:lnTo>
                      <a:pt x="2" y="11"/>
                    </a:lnTo>
                    <a:lnTo>
                      <a:pt x="6" y="9"/>
                    </a:lnTo>
                    <a:lnTo>
                      <a:pt x="12" y="0"/>
                    </a:lnTo>
                    <a:lnTo>
                      <a:pt x="14" y="0"/>
                    </a:lnTo>
                    <a:lnTo>
                      <a:pt x="16" y="2"/>
                    </a:lnTo>
                    <a:lnTo>
                      <a:pt x="16" y="5"/>
                    </a:lnTo>
                    <a:lnTo>
                      <a:pt x="14" y="5"/>
                    </a:lnTo>
                    <a:lnTo>
                      <a:pt x="14" y="9"/>
                    </a:lnTo>
                    <a:lnTo>
                      <a:pt x="12" y="9"/>
                    </a:lnTo>
                    <a:close/>
                  </a:path>
                </a:pathLst>
              </a:custGeom>
              <a:solidFill>
                <a:schemeClr val="tx2"/>
              </a:solidFill>
              <a:ln w="3175">
                <a:solidFill>
                  <a:schemeClr val="bg1"/>
                </a:solidFill>
                <a:round/>
                <a:headEnd/>
                <a:tailEnd/>
              </a:ln>
            </p:spPr>
            <p:txBody>
              <a:bodyPr/>
              <a:lstStyle/>
              <a:p>
                <a:endParaRPr lang="fr-FR" dirty="0"/>
              </a:p>
            </p:txBody>
          </p:sp>
          <p:sp>
            <p:nvSpPr>
              <p:cNvPr id="5893" name="Freeform 951"/>
              <p:cNvSpPr>
                <a:spLocks/>
              </p:cNvSpPr>
              <p:nvPr/>
            </p:nvSpPr>
            <p:spPr bwMode="auto">
              <a:xfrm>
                <a:off x="1594" y="1252"/>
                <a:ext cx="16" cy="19"/>
              </a:xfrm>
              <a:custGeom>
                <a:avLst/>
                <a:gdLst>
                  <a:gd name="T0" fmla="*/ 12 w 16"/>
                  <a:gd name="T1" fmla="*/ 9 h 19"/>
                  <a:gd name="T2" fmla="*/ 8 w 16"/>
                  <a:gd name="T3" fmla="*/ 17 h 19"/>
                  <a:gd name="T4" fmla="*/ 6 w 16"/>
                  <a:gd name="T5" fmla="*/ 19 h 19"/>
                  <a:gd name="T6" fmla="*/ 0 w 16"/>
                  <a:gd name="T7" fmla="*/ 19 h 19"/>
                  <a:gd name="T8" fmla="*/ 0 w 16"/>
                  <a:gd name="T9" fmla="*/ 17 h 19"/>
                  <a:gd name="T10" fmla="*/ 2 w 16"/>
                  <a:gd name="T11" fmla="*/ 11 h 19"/>
                  <a:gd name="T12" fmla="*/ 6 w 16"/>
                  <a:gd name="T13" fmla="*/ 9 h 19"/>
                  <a:gd name="T14" fmla="*/ 12 w 16"/>
                  <a:gd name="T15" fmla="*/ 0 h 19"/>
                  <a:gd name="T16" fmla="*/ 14 w 16"/>
                  <a:gd name="T17" fmla="*/ 0 h 19"/>
                  <a:gd name="T18" fmla="*/ 16 w 16"/>
                  <a:gd name="T19" fmla="*/ 2 h 19"/>
                  <a:gd name="T20" fmla="*/ 16 w 16"/>
                  <a:gd name="T21" fmla="*/ 5 h 19"/>
                  <a:gd name="T22" fmla="*/ 14 w 16"/>
                  <a:gd name="T23" fmla="*/ 5 h 19"/>
                  <a:gd name="T24" fmla="*/ 14 w 16"/>
                  <a:gd name="T25" fmla="*/ 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9"/>
                  <a:gd name="T41" fmla="*/ 16 w 1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9">
                    <a:moveTo>
                      <a:pt x="12" y="9"/>
                    </a:moveTo>
                    <a:lnTo>
                      <a:pt x="8" y="17"/>
                    </a:lnTo>
                    <a:lnTo>
                      <a:pt x="6" y="19"/>
                    </a:lnTo>
                    <a:lnTo>
                      <a:pt x="0" y="19"/>
                    </a:lnTo>
                    <a:lnTo>
                      <a:pt x="0" y="17"/>
                    </a:lnTo>
                    <a:lnTo>
                      <a:pt x="2" y="11"/>
                    </a:lnTo>
                    <a:lnTo>
                      <a:pt x="6" y="9"/>
                    </a:lnTo>
                    <a:lnTo>
                      <a:pt x="12" y="0"/>
                    </a:lnTo>
                    <a:lnTo>
                      <a:pt x="14" y="0"/>
                    </a:lnTo>
                    <a:lnTo>
                      <a:pt x="16" y="2"/>
                    </a:lnTo>
                    <a:lnTo>
                      <a:pt x="16" y="5"/>
                    </a:lnTo>
                    <a:lnTo>
                      <a:pt x="14" y="5"/>
                    </a:lnTo>
                    <a:lnTo>
                      <a:pt x="14" y="9"/>
                    </a:lnTo>
                  </a:path>
                </a:pathLst>
              </a:custGeom>
              <a:solidFill>
                <a:schemeClr val="tx2"/>
              </a:solidFill>
              <a:ln w="3175">
                <a:solidFill>
                  <a:schemeClr val="bg1"/>
                </a:solidFill>
                <a:round/>
                <a:headEnd/>
                <a:tailEnd/>
              </a:ln>
            </p:spPr>
            <p:txBody>
              <a:bodyPr/>
              <a:lstStyle/>
              <a:p>
                <a:endParaRPr lang="fr-FR" dirty="0"/>
              </a:p>
            </p:txBody>
          </p:sp>
          <p:sp>
            <p:nvSpPr>
              <p:cNvPr id="5894" name="Freeform 952"/>
              <p:cNvSpPr>
                <a:spLocks/>
              </p:cNvSpPr>
              <p:nvPr/>
            </p:nvSpPr>
            <p:spPr bwMode="auto">
              <a:xfrm>
                <a:off x="1578" y="1234"/>
                <a:ext cx="16" cy="14"/>
              </a:xfrm>
              <a:custGeom>
                <a:avLst/>
                <a:gdLst>
                  <a:gd name="T0" fmla="*/ 4 w 16"/>
                  <a:gd name="T1" fmla="*/ 0 h 14"/>
                  <a:gd name="T2" fmla="*/ 4 w 16"/>
                  <a:gd name="T3" fmla="*/ 2 h 14"/>
                  <a:gd name="T4" fmla="*/ 6 w 16"/>
                  <a:gd name="T5" fmla="*/ 2 h 14"/>
                  <a:gd name="T6" fmla="*/ 8 w 16"/>
                  <a:gd name="T7" fmla="*/ 4 h 14"/>
                  <a:gd name="T8" fmla="*/ 10 w 16"/>
                  <a:gd name="T9" fmla="*/ 0 h 14"/>
                  <a:gd name="T10" fmla="*/ 12 w 16"/>
                  <a:gd name="T11" fmla="*/ 0 h 14"/>
                  <a:gd name="T12" fmla="*/ 14 w 16"/>
                  <a:gd name="T13" fmla="*/ 0 h 14"/>
                  <a:gd name="T14" fmla="*/ 16 w 16"/>
                  <a:gd name="T15" fmla="*/ 2 h 14"/>
                  <a:gd name="T16" fmla="*/ 16 w 16"/>
                  <a:gd name="T17" fmla="*/ 6 h 14"/>
                  <a:gd name="T18" fmla="*/ 8 w 16"/>
                  <a:gd name="T19" fmla="*/ 10 h 14"/>
                  <a:gd name="T20" fmla="*/ 6 w 16"/>
                  <a:gd name="T21" fmla="*/ 6 h 14"/>
                  <a:gd name="T22" fmla="*/ 6 w 16"/>
                  <a:gd name="T23" fmla="*/ 14 h 14"/>
                  <a:gd name="T24" fmla="*/ 2 w 16"/>
                  <a:gd name="T25" fmla="*/ 8 h 14"/>
                  <a:gd name="T26" fmla="*/ 0 w 16"/>
                  <a:gd name="T27" fmla="*/ 0 h 14"/>
                  <a:gd name="T28" fmla="*/ 2 w 16"/>
                  <a:gd name="T29" fmla="*/ 0 h 14"/>
                  <a:gd name="T30" fmla="*/ 4 w 16"/>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4"/>
                  <a:gd name="T50" fmla="*/ 16 w 1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4">
                    <a:moveTo>
                      <a:pt x="4" y="0"/>
                    </a:moveTo>
                    <a:lnTo>
                      <a:pt x="4" y="2"/>
                    </a:lnTo>
                    <a:lnTo>
                      <a:pt x="6" y="2"/>
                    </a:lnTo>
                    <a:lnTo>
                      <a:pt x="8" y="4"/>
                    </a:lnTo>
                    <a:lnTo>
                      <a:pt x="10" y="0"/>
                    </a:lnTo>
                    <a:lnTo>
                      <a:pt x="12" y="0"/>
                    </a:lnTo>
                    <a:lnTo>
                      <a:pt x="14" y="0"/>
                    </a:lnTo>
                    <a:lnTo>
                      <a:pt x="16" y="2"/>
                    </a:lnTo>
                    <a:lnTo>
                      <a:pt x="16" y="6"/>
                    </a:lnTo>
                    <a:lnTo>
                      <a:pt x="8" y="10"/>
                    </a:lnTo>
                    <a:lnTo>
                      <a:pt x="6" y="6"/>
                    </a:lnTo>
                    <a:lnTo>
                      <a:pt x="6" y="14"/>
                    </a:lnTo>
                    <a:lnTo>
                      <a:pt x="2" y="8"/>
                    </a:lnTo>
                    <a:lnTo>
                      <a:pt x="0" y="0"/>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895" name="Freeform 953"/>
              <p:cNvSpPr>
                <a:spLocks/>
              </p:cNvSpPr>
              <p:nvPr/>
            </p:nvSpPr>
            <p:spPr bwMode="auto">
              <a:xfrm>
                <a:off x="1578" y="1234"/>
                <a:ext cx="16" cy="14"/>
              </a:xfrm>
              <a:custGeom>
                <a:avLst/>
                <a:gdLst>
                  <a:gd name="T0" fmla="*/ 4 w 16"/>
                  <a:gd name="T1" fmla="*/ 0 h 14"/>
                  <a:gd name="T2" fmla="*/ 4 w 16"/>
                  <a:gd name="T3" fmla="*/ 2 h 14"/>
                  <a:gd name="T4" fmla="*/ 6 w 16"/>
                  <a:gd name="T5" fmla="*/ 2 h 14"/>
                  <a:gd name="T6" fmla="*/ 8 w 16"/>
                  <a:gd name="T7" fmla="*/ 4 h 14"/>
                  <a:gd name="T8" fmla="*/ 10 w 16"/>
                  <a:gd name="T9" fmla="*/ 0 h 14"/>
                  <a:gd name="T10" fmla="*/ 12 w 16"/>
                  <a:gd name="T11" fmla="*/ 0 h 14"/>
                  <a:gd name="T12" fmla="*/ 14 w 16"/>
                  <a:gd name="T13" fmla="*/ 0 h 14"/>
                  <a:gd name="T14" fmla="*/ 16 w 16"/>
                  <a:gd name="T15" fmla="*/ 2 h 14"/>
                  <a:gd name="T16" fmla="*/ 16 w 16"/>
                  <a:gd name="T17" fmla="*/ 6 h 14"/>
                  <a:gd name="T18" fmla="*/ 8 w 16"/>
                  <a:gd name="T19" fmla="*/ 10 h 14"/>
                  <a:gd name="T20" fmla="*/ 6 w 16"/>
                  <a:gd name="T21" fmla="*/ 6 h 14"/>
                  <a:gd name="T22" fmla="*/ 6 w 16"/>
                  <a:gd name="T23" fmla="*/ 14 h 14"/>
                  <a:gd name="T24" fmla="*/ 2 w 16"/>
                  <a:gd name="T25" fmla="*/ 8 h 14"/>
                  <a:gd name="T26" fmla="*/ 0 w 16"/>
                  <a:gd name="T27" fmla="*/ 0 h 14"/>
                  <a:gd name="T28" fmla="*/ 2 w 16"/>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4"/>
                  <a:gd name="T47" fmla="*/ 16 w 1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4">
                    <a:moveTo>
                      <a:pt x="4" y="0"/>
                    </a:moveTo>
                    <a:lnTo>
                      <a:pt x="4" y="2"/>
                    </a:lnTo>
                    <a:lnTo>
                      <a:pt x="6" y="2"/>
                    </a:lnTo>
                    <a:lnTo>
                      <a:pt x="8" y="4"/>
                    </a:lnTo>
                    <a:lnTo>
                      <a:pt x="10" y="0"/>
                    </a:lnTo>
                    <a:lnTo>
                      <a:pt x="12" y="0"/>
                    </a:lnTo>
                    <a:lnTo>
                      <a:pt x="14" y="0"/>
                    </a:lnTo>
                    <a:lnTo>
                      <a:pt x="16" y="2"/>
                    </a:lnTo>
                    <a:lnTo>
                      <a:pt x="16" y="6"/>
                    </a:lnTo>
                    <a:lnTo>
                      <a:pt x="8" y="10"/>
                    </a:lnTo>
                    <a:lnTo>
                      <a:pt x="6" y="6"/>
                    </a:lnTo>
                    <a:lnTo>
                      <a:pt x="6" y="14"/>
                    </a:lnTo>
                    <a:lnTo>
                      <a:pt x="2" y="8"/>
                    </a:lnTo>
                    <a:lnTo>
                      <a:pt x="0" y="0"/>
                    </a:lnTo>
                    <a:lnTo>
                      <a:pt x="2" y="0"/>
                    </a:lnTo>
                  </a:path>
                </a:pathLst>
              </a:custGeom>
              <a:solidFill>
                <a:schemeClr val="tx2"/>
              </a:solidFill>
              <a:ln w="3175">
                <a:solidFill>
                  <a:schemeClr val="bg1"/>
                </a:solidFill>
                <a:round/>
                <a:headEnd/>
                <a:tailEnd/>
              </a:ln>
            </p:spPr>
            <p:txBody>
              <a:bodyPr/>
              <a:lstStyle/>
              <a:p>
                <a:endParaRPr lang="fr-FR" dirty="0"/>
              </a:p>
            </p:txBody>
          </p:sp>
          <p:sp>
            <p:nvSpPr>
              <p:cNvPr id="5896" name="Freeform 954"/>
              <p:cNvSpPr>
                <a:spLocks/>
              </p:cNvSpPr>
              <p:nvPr/>
            </p:nvSpPr>
            <p:spPr bwMode="auto">
              <a:xfrm>
                <a:off x="1608" y="1473"/>
                <a:ext cx="14" cy="12"/>
              </a:xfrm>
              <a:custGeom>
                <a:avLst/>
                <a:gdLst>
                  <a:gd name="T0" fmla="*/ 0 w 14"/>
                  <a:gd name="T1" fmla="*/ 2 h 12"/>
                  <a:gd name="T2" fmla="*/ 4 w 14"/>
                  <a:gd name="T3" fmla="*/ 0 h 12"/>
                  <a:gd name="T4" fmla="*/ 6 w 14"/>
                  <a:gd name="T5" fmla="*/ 0 h 12"/>
                  <a:gd name="T6" fmla="*/ 8 w 14"/>
                  <a:gd name="T7" fmla="*/ 2 h 12"/>
                  <a:gd name="T8" fmla="*/ 10 w 14"/>
                  <a:gd name="T9" fmla="*/ 2 h 12"/>
                  <a:gd name="T10" fmla="*/ 12 w 14"/>
                  <a:gd name="T11" fmla="*/ 4 h 12"/>
                  <a:gd name="T12" fmla="*/ 14 w 14"/>
                  <a:gd name="T13" fmla="*/ 8 h 12"/>
                  <a:gd name="T14" fmla="*/ 10 w 14"/>
                  <a:gd name="T15" fmla="*/ 12 h 12"/>
                  <a:gd name="T16" fmla="*/ 2 w 14"/>
                  <a:gd name="T17" fmla="*/ 2 h 12"/>
                  <a:gd name="T18" fmla="*/ 0 w 14"/>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2"/>
                  <a:gd name="T32" fmla="*/ 14 w 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2">
                    <a:moveTo>
                      <a:pt x="0" y="2"/>
                    </a:moveTo>
                    <a:lnTo>
                      <a:pt x="4" y="0"/>
                    </a:lnTo>
                    <a:lnTo>
                      <a:pt x="6" y="0"/>
                    </a:lnTo>
                    <a:lnTo>
                      <a:pt x="8" y="2"/>
                    </a:lnTo>
                    <a:lnTo>
                      <a:pt x="10" y="2"/>
                    </a:lnTo>
                    <a:lnTo>
                      <a:pt x="12" y="4"/>
                    </a:lnTo>
                    <a:lnTo>
                      <a:pt x="14" y="8"/>
                    </a:lnTo>
                    <a:lnTo>
                      <a:pt x="10" y="12"/>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897" name="Freeform 955"/>
              <p:cNvSpPr>
                <a:spLocks/>
              </p:cNvSpPr>
              <p:nvPr/>
            </p:nvSpPr>
            <p:spPr bwMode="auto">
              <a:xfrm>
                <a:off x="1606" y="1473"/>
                <a:ext cx="16" cy="12"/>
              </a:xfrm>
              <a:custGeom>
                <a:avLst/>
                <a:gdLst>
                  <a:gd name="T0" fmla="*/ 2 w 16"/>
                  <a:gd name="T1" fmla="*/ 2 h 12"/>
                  <a:gd name="T2" fmla="*/ 0 w 16"/>
                  <a:gd name="T3" fmla="*/ 2 h 12"/>
                  <a:gd name="T4" fmla="*/ 0 w 16"/>
                  <a:gd name="T5" fmla="*/ 2 h 12"/>
                  <a:gd name="T6" fmla="*/ 6 w 16"/>
                  <a:gd name="T7" fmla="*/ 0 h 12"/>
                  <a:gd name="T8" fmla="*/ 8 w 16"/>
                  <a:gd name="T9" fmla="*/ 0 h 12"/>
                  <a:gd name="T10" fmla="*/ 10 w 16"/>
                  <a:gd name="T11" fmla="*/ 2 h 12"/>
                  <a:gd name="T12" fmla="*/ 12 w 16"/>
                  <a:gd name="T13" fmla="*/ 2 h 12"/>
                  <a:gd name="T14" fmla="*/ 14 w 16"/>
                  <a:gd name="T15" fmla="*/ 4 h 12"/>
                  <a:gd name="T16" fmla="*/ 16 w 16"/>
                  <a:gd name="T17" fmla="*/ 8 h 12"/>
                  <a:gd name="T18" fmla="*/ 12 w 16"/>
                  <a:gd name="T19" fmla="*/ 12 h 12"/>
                  <a:gd name="T20" fmla="*/ 4 w 16"/>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2" y="2"/>
                    </a:moveTo>
                    <a:lnTo>
                      <a:pt x="0" y="2"/>
                    </a:lnTo>
                    <a:lnTo>
                      <a:pt x="6" y="0"/>
                    </a:lnTo>
                    <a:lnTo>
                      <a:pt x="8" y="0"/>
                    </a:lnTo>
                    <a:lnTo>
                      <a:pt x="10" y="2"/>
                    </a:lnTo>
                    <a:lnTo>
                      <a:pt x="12" y="2"/>
                    </a:lnTo>
                    <a:lnTo>
                      <a:pt x="14" y="4"/>
                    </a:lnTo>
                    <a:lnTo>
                      <a:pt x="16" y="8"/>
                    </a:lnTo>
                    <a:lnTo>
                      <a:pt x="12" y="12"/>
                    </a:lnTo>
                    <a:lnTo>
                      <a:pt x="4" y="2"/>
                    </a:lnTo>
                  </a:path>
                </a:pathLst>
              </a:custGeom>
              <a:solidFill>
                <a:schemeClr val="tx2"/>
              </a:solidFill>
              <a:ln w="3175">
                <a:solidFill>
                  <a:schemeClr val="bg1"/>
                </a:solidFill>
                <a:round/>
                <a:headEnd/>
                <a:tailEnd/>
              </a:ln>
            </p:spPr>
            <p:txBody>
              <a:bodyPr/>
              <a:lstStyle/>
              <a:p>
                <a:endParaRPr lang="fr-FR" dirty="0"/>
              </a:p>
            </p:txBody>
          </p:sp>
          <p:sp>
            <p:nvSpPr>
              <p:cNvPr id="5898" name="Freeform 956"/>
              <p:cNvSpPr>
                <a:spLocks/>
              </p:cNvSpPr>
              <p:nvPr/>
            </p:nvSpPr>
            <p:spPr bwMode="auto">
              <a:xfrm>
                <a:off x="1624" y="1465"/>
                <a:ext cx="10" cy="10"/>
              </a:xfrm>
              <a:custGeom>
                <a:avLst/>
                <a:gdLst>
                  <a:gd name="T0" fmla="*/ 0 w 10"/>
                  <a:gd name="T1" fmla="*/ 0 h 10"/>
                  <a:gd name="T2" fmla="*/ 10 w 10"/>
                  <a:gd name="T3" fmla="*/ 4 h 10"/>
                  <a:gd name="T4" fmla="*/ 10 w 10"/>
                  <a:gd name="T5" fmla="*/ 6 h 10"/>
                  <a:gd name="T6" fmla="*/ 10 w 10"/>
                  <a:gd name="T7" fmla="*/ 10 h 10"/>
                  <a:gd name="T8" fmla="*/ 8 w 10"/>
                  <a:gd name="T9" fmla="*/ 10 h 10"/>
                  <a:gd name="T10" fmla="*/ 2 w 10"/>
                  <a:gd name="T11" fmla="*/ 6 h 10"/>
                  <a:gd name="T12" fmla="*/ 2 w 10"/>
                  <a:gd name="T13" fmla="*/ 0 h 10"/>
                  <a:gd name="T14" fmla="*/ 0 w 10"/>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0" y="0"/>
                    </a:moveTo>
                    <a:lnTo>
                      <a:pt x="10" y="4"/>
                    </a:lnTo>
                    <a:lnTo>
                      <a:pt x="10" y="6"/>
                    </a:lnTo>
                    <a:lnTo>
                      <a:pt x="10" y="10"/>
                    </a:lnTo>
                    <a:lnTo>
                      <a:pt x="8" y="10"/>
                    </a:lnTo>
                    <a:lnTo>
                      <a:pt x="2" y="6"/>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899" name="Freeform 957"/>
              <p:cNvSpPr>
                <a:spLocks/>
              </p:cNvSpPr>
              <p:nvPr/>
            </p:nvSpPr>
            <p:spPr bwMode="auto">
              <a:xfrm>
                <a:off x="1624" y="1465"/>
                <a:ext cx="10" cy="10"/>
              </a:xfrm>
              <a:custGeom>
                <a:avLst/>
                <a:gdLst>
                  <a:gd name="T0" fmla="*/ 0 w 10"/>
                  <a:gd name="T1" fmla="*/ 0 h 10"/>
                  <a:gd name="T2" fmla="*/ 10 w 10"/>
                  <a:gd name="T3" fmla="*/ 4 h 10"/>
                  <a:gd name="T4" fmla="*/ 10 w 10"/>
                  <a:gd name="T5" fmla="*/ 6 h 10"/>
                  <a:gd name="T6" fmla="*/ 10 w 10"/>
                  <a:gd name="T7" fmla="*/ 10 h 10"/>
                  <a:gd name="T8" fmla="*/ 8 w 10"/>
                  <a:gd name="T9" fmla="*/ 10 h 10"/>
                  <a:gd name="T10" fmla="*/ 2 w 10"/>
                  <a:gd name="T11" fmla="*/ 6 h 10"/>
                  <a:gd name="T12" fmla="*/ 2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0" y="0"/>
                    </a:moveTo>
                    <a:lnTo>
                      <a:pt x="10" y="4"/>
                    </a:lnTo>
                    <a:lnTo>
                      <a:pt x="10" y="6"/>
                    </a:lnTo>
                    <a:lnTo>
                      <a:pt x="10" y="10"/>
                    </a:lnTo>
                    <a:lnTo>
                      <a:pt x="8" y="10"/>
                    </a:lnTo>
                    <a:lnTo>
                      <a:pt x="2" y="6"/>
                    </a:lnTo>
                    <a:lnTo>
                      <a:pt x="2" y="0"/>
                    </a:lnTo>
                  </a:path>
                </a:pathLst>
              </a:custGeom>
              <a:solidFill>
                <a:schemeClr val="tx2"/>
              </a:solidFill>
              <a:ln w="3175">
                <a:solidFill>
                  <a:schemeClr val="bg1"/>
                </a:solidFill>
                <a:round/>
                <a:headEnd/>
                <a:tailEnd/>
              </a:ln>
            </p:spPr>
            <p:txBody>
              <a:bodyPr/>
              <a:lstStyle/>
              <a:p>
                <a:endParaRPr lang="fr-FR" dirty="0"/>
              </a:p>
            </p:txBody>
          </p:sp>
          <p:sp>
            <p:nvSpPr>
              <p:cNvPr id="5900" name="Freeform 958"/>
              <p:cNvSpPr>
                <a:spLocks/>
              </p:cNvSpPr>
              <p:nvPr/>
            </p:nvSpPr>
            <p:spPr bwMode="auto">
              <a:xfrm>
                <a:off x="1570" y="1046"/>
                <a:ext cx="72" cy="52"/>
              </a:xfrm>
              <a:custGeom>
                <a:avLst/>
                <a:gdLst>
                  <a:gd name="T0" fmla="*/ 30 w 72"/>
                  <a:gd name="T1" fmla="*/ 6 h 52"/>
                  <a:gd name="T2" fmla="*/ 36 w 72"/>
                  <a:gd name="T3" fmla="*/ 4 h 52"/>
                  <a:gd name="T4" fmla="*/ 42 w 72"/>
                  <a:gd name="T5" fmla="*/ 4 h 52"/>
                  <a:gd name="T6" fmla="*/ 56 w 72"/>
                  <a:gd name="T7" fmla="*/ 12 h 52"/>
                  <a:gd name="T8" fmla="*/ 58 w 72"/>
                  <a:gd name="T9" fmla="*/ 16 h 52"/>
                  <a:gd name="T10" fmla="*/ 58 w 72"/>
                  <a:gd name="T11" fmla="*/ 20 h 52"/>
                  <a:gd name="T12" fmla="*/ 60 w 72"/>
                  <a:gd name="T13" fmla="*/ 22 h 52"/>
                  <a:gd name="T14" fmla="*/ 62 w 72"/>
                  <a:gd name="T15" fmla="*/ 24 h 52"/>
                  <a:gd name="T16" fmla="*/ 70 w 72"/>
                  <a:gd name="T17" fmla="*/ 36 h 52"/>
                  <a:gd name="T18" fmla="*/ 70 w 72"/>
                  <a:gd name="T19" fmla="*/ 38 h 52"/>
                  <a:gd name="T20" fmla="*/ 70 w 72"/>
                  <a:gd name="T21" fmla="*/ 40 h 52"/>
                  <a:gd name="T22" fmla="*/ 72 w 72"/>
                  <a:gd name="T23" fmla="*/ 44 h 52"/>
                  <a:gd name="T24" fmla="*/ 70 w 72"/>
                  <a:gd name="T25" fmla="*/ 48 h 52"/>
                  <a:gd name="T26" fmla="*/ 60 w 72"/>
                  <a:gd name="T27" fmla="*/ 48 h 52"/>
                  <a:gd name="T28" fmla="*/ 52 w 72"/>
                  <a:gd name="T29" fmla="*/ 44 h 52"/>
                  <a:gd name="T30" fmla="*/ 42 w 72"/>
                  <a:gd name="T31" fmla="*/ 44 h 52"/>
                  <a:gd name="T32" fmla="*/ 30 w 72"/>
                  <a:gd name="T33" fmla="*/ 50 h 52"/>
                  <a:gd name="T34" fmla="*/ 24 w 72"/>
                  <a:gd name="T35" fmla="*/ 52 h 52"/>
                  <a:gd name="T36" fmla="*/ 14 w 72"/>
                  <a:gd name="T37" fmla="*/ 46 h 52"/>
                  <a:gd name="T38" fmla="*/ 12 w 72"/>
                  <a:gd name="T39" fmla="*/ 28 h 52"/>
                  <a:gd name="T40" fmla="*/ 4 w 72"/>
                  <a:gd name="T41" fmla="*/ 26 h 52"/>
                  <a:gd name="T42" fmla="*/ 0 w 72"/>
                  <a:gd name="T43" fmla="*/ 20 h 52"/>
                  <a:gd name="T44" fmla="*/ 0 w 72"/>
                  <a:gd name="T45" fmla="*/ 14 h 52"/>
                  <a:gd name="T46" fmla="*/ 2 w 72"/>
                  <a:gd name="T47" fmla="*/ 12 h 52"/>
                  <a:gd name="T48" fmla="*/ 2 w 72"/>
                  <a:gd name="T49" fmla="*/ 6 h 52"/>
                  <a:gd name="T50" fmla="*/ 4 w 72"/>
                  <a:gd name="T51" fmla="*/ 0 h 52"/>
                  <a:gd name="T52" fmla="*/ 8 w 72"/>
                  <a:gd name="T53" fmla="*/ 0 h 52"/>
                  <a:gd name="T54" fmla="*/ 12 w 72"/>
                  <a:gd name="T55" fmla="*/ 2 h 52"/>
                  <a:gd name="T56" fmla="*/ 14 w 72"/>
                  <a:gd name="T57" fmla="*/ 2 h 52"/>
                  <a:gd name="T58" fmla="*/ 28 w 72"/>
                  <a:gd name="T59" fmla="*/ 6 h 52"/>
                  <a:gd name="T60" fmla="*/ 28 w 72"/>
                  <a:gd name="T61" fmla="*/ 6 h 52"/>
                  <a:gd name="T62" fmla="*/ 30 w 72"/>
                  <a:gd name="T63" fmla="*/ 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52"/>
                  <a:gd name="T98" fmla="*/ 72 w 72"/>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52">
                    <a:moveTo>
                      <a:pt x="30" y="6"/>
                    </a:moveTo>
                    <a:lnTo>
                      <a:pt x="36" y="4"/>
                    </a:lnTo>
                    <a:lnTo>
                      <a:pt x="42" y="4"/>
                    </a:lnTo>
                    <a:lnTo>
                      <a:pt x="56" y="12"/>
                    </a:lnTo>
                    <a:lnTo>
                      <a:pt x="58" y="16"/>
                    </a:lnTo>
                    <a:lnTo>
                      <a:pt x="58" y="20"/>
                    </a:lnTo>
                    <a:lnTo>
                      <a:pt x="60" y="22"/>
                    </a:lnTo>
                    <a:lnTo>
                      <a:pt x="62" y="24"/>
                    </a:lnTo>
                    <a:lnTo>
                      <a:pt x="70" y="36"/>
                    </a:lnTo>
                    <a:lnTo>
                      <a:pt x="70" y="38"/>
                    </a:lnTo>
                    <a:lnTo>
                      <a:pt x="70" y="40"/>
                    </a:lnTo>
                    <a:lnTo>
                      <a:pt x="72" y="44"/>
                    </a:lnTo>
                    <a:lnTo>
                      <a:pt x="70" y="48"/>
                    </a:lnTo>
                    <a:lnTo>
                      <a:pt x="60" y="48"/>
                    </a:lnTo>
                    <a:lnTo>
                      <a:pt x="52" y="44"/>
                    </a:lnTo>
                    <a:lnTo>
                      <a:pt x="42" y="44"/>
                    </a:lnTo>
                    <a:lnTo>
                      <a:pt x="30" y="50"/>
                    </a:lnTo>
                    <a:lnTo>
                      <a:pt x="24" y="52"/>
                    </a:lnTo>
                    <a:lnTo>
                      <a:pt x="14" y="46"/>
                    </a:lnTo>
                    <a:lnTo>
                      <a:pt x="12" y="28"/>
                    </a:lnTo>
                    <a:lnTo>
                      <a:pt x="4" y="26"/>
                    </a:lnTo>
                    <a:lnTo>
                      <a:pt x="0" y="20"/>
                    </a:lnTo>
                    <a:lnTo>
                      <a:pt x="0" y="14"/>
                    </a:lnTo>
                    <a:lnTo>
                      <a:pt x="2" y="12"/>
                    </a:lnTo>
                    <a:lnTo>
                      <a:pt x="2" y="6"/>
                    </a:lnTo>
                    <a:lnTo>
                      <a:pt x="4" y="0"/>
                    </a:lnTo>
                    <a:lnTo>
                      <a:pt x="8" y="0"/>
                    </a:lnTo>
                    <a:lnTo>
                      <a:pt x="12" y="2"/>
                    </a:lnTo>
                    <a:lnTo>
                      <a:pt x="14" y="2"/>
                    </a:lnTo>
                    <a:lnTo>
                      <a:pt x="28" y="6"/>
                    </a:lnTo>
                    <a:lnTo>
                      <a:pt x="30" y="6"/>
                    </a:lnTo>
                    <a:close/>
                  </a:path>
                </a:pathLst>
              </a:custGeom>
              <a:solidFill>
                <a:schemeClr val="tx2"/>
              </a:solidFill>
              <a:ln w="3175">
                <a:solidFill>
                  <a:schemeClr val="bg1"/>
                </a:solidFill>
                <a:round/>
                <a:headEnd/>
                <a:tailEnd/>
              </a:ln>
            </p:spPr>
            <p:txBody>
              <a:bodyPr/>
              <a:lstStyle/>
              <a:p>
                <a:endParaRPr lang="fr-FR" dirty="0"/>
              </a:p>
            </p:txBody>
          </p:sp>
          <p:sp>
            <p:nvSpPr>
              <p:cNvPr id="5901" name="Freeform 959"/>
              <p:cNvSpPr>
                <a:spLocks/>
              </p:cNvSpPr>
              <p:nvPr/>
            </p:nvSpPr>
            <p:spPr bwMode="auto">
              <a:xfrm>
                <a:off x="1570" y="1046"/>
                <a:ext cx="72" cy="52"/>
              </a:xfrm>
              <a:custGeom>
                <a:avLst/>
                <a:gdLst>
                  <a:gd name="T0" fmla="*/ 30 w 72"/>
                  <a:gd name="T1" fmla="*/ 6 h 52"/>
                  <a:gd name="T2" fmla="*/ 36 w 72"/>
                  <a:gd name="T3" fmla="*/ 4 h 52"/>
                  <a:gd name="T4" fmla="*/ 42 w 72"/>
                  <a:gd name="T5" fmla="*/ 4 h 52"/>
                  <a:gd name="T6" fmla="*/ 56 w 72"/>
                  <a:gd name="T7" fmla="*/ 12 h 52"/>
                  <a:gd name="T8" fmla="*/ 58 w 72"/>
                  <a:gd name="T9" fmla="*/ 16 h 52"/>
                  <a:gd name="T10" fmla="*/ 58 w 72"/>
                  <a:gd name="T11" fmla="*/ 20 h 52"/>
                  <a:gd name="T12" fmla="*/ 60 w 72"/>
                  <a:gd name="T13" fmla="*/ 22 h 52"/>
                  <a:gd name="T14" fmla="*/ 62 w 72"/>
                  <a:gd name="T15" fmla="*/ 24 h 52"/>
                  <a:gd name="T16" fmla="*/ 70 w 72"/>
                  <a:gd name="T17" fmla="*/ 36 h 52"/>
                  <a:gd name="T18" fmla="*/ 70 w 72"/>
                  <a:gd name="T19" fmla="*/ 38 h 52"/>
                  <a:gd name="T20" fmla="*/ 70 w 72"/>
                  <a:gd name="T21" fmla="*/ 40 h 52"/>
                  <a:gd name="T22" fmla="*/ 72 w 72"/>
                  <a:gd name="T23" fmla="*/ 44 h 52"/>
                  <a:gd name="T24" fmla="*/ 70 w 72"/>
                  <a:gd name="T25" fmla="*/ 48 h 52"/>
                  <a:gd name="T26" fmla="*/ 60 w 72"/>
                  <a:gd name="T27" fmla="*/ 48 h 52"/>
                  <a:gd name="T28" fmla="*/ 52 w 72"/>
                  <a:gd name="T29" fmla="*/ 44 h 52"/>
                  <a:gd name="T30" fmla="*/ 42 w 72"/>
                  <a:gd name="T31" fmla="*/ 44 h 52"/>
                  <a:gd name="T32" fmla="*/ 30 w 72"/>
                  <a:gd name="T33" fmla="*/ 50 h 52"/>
                  <a:gd name="T34" fmla="*/ 24 w 72"/>
                  <a:gd name="T35" fmla="*/ 52 h 52"/>
                  <a:gd name="T36" fmla="*/ 14 w 72"/>
                  <a:gd name="T37" fmla="*/ 46 h 52"/>
                  <a:gd name="T38" fmla="*/ 12 w 72"/>
                  <a:gd name="T39" fmla="*/ 28 h 52"/>
                  <a:gd name="T40" fmla="*/ 4 w 72"/>
                  <a:gd name="T41" fmla="*/ 26 h 52"/>
                  <a:gd name="T42" fmla="*/ 0 w 72"/>
                  <a:gd name="T43" fmla="*/ 20 h 52"/>
                  <a:gd name="T44" fmla="*/ 0 w 72"/>
                  <a:gd name="T45" fmla="*/ 14 h 52"/>
                  <a:gd name="T46" fmla="*/ 2 w 72"/>
                  <a:gd name="T47" fmla="*/ 12 h 52"/>
                  <a:gd name="T48" fmla="*/ 2 w 72"/>
                  <a:gd name="T49" fmla="*/ 6 h 52"/>
                  <a:gd name="T50" fmla="*/ 4 w 72"/>
                  <a:gd name="T51" fmla="*/ 0 h 52"/>
                  <a:gd name="T52" fmla="*/ 8 w 72"/>
                  <a:gd name="T53" fmla="*/ 0 h 52"/>
                  <a:gd name="T54" fmla="*/ 12 w 72"/>
                  <a:gd name="T55" fmla="*/ 2 h 52"/>
                  <a:gd name="T56" fmla="*/ 14 w 72"/>
                  <a:gd name="T57" fmla="*/ 2 h 52"/>
                  <a:gd name="T58" fmla="*/ 28 w 72"/>
                  <a:gd name="T59" fmla="*/ 6 h 52"/>
                  <a:gd name="T60" fmla="*/ 28 w 72"/>
                  <a:gd name="T61" fmla="*/ 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52"/>
                  <a:gd name="T95" fmla="*/ 72 w 72"/>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52">
                    <a:moveTo>
                      <a:pt x="30" y="6"/>
                    </a:moveTo>
                    <a:lnTo>
                      <a:pt x="36" y="4"/>
                    </a:lnTo>
                    <a:lnTo>
                      <a:pt x="42" y="4"/>
                    </a:lnTo>
                    <a:lnTo>
                      <a:pt x="56" y="12"/>
                    </a:lnTo>
                    <a:lnTo>
                      <a:pt x="58" y="16"/>
                    </a:lnTo>
                    <a:lnTo>
                      <a:pt x="58" y="20"/>
                    </a:lnTo>
                    <a:lnTo>
                      <a:pt x="60" y="22"/>
                    </a:lnTo>
                    <a:lnTo>
                      <a:pt x="62" y="24"/>
                    </a:lnTo>
                    <a:lnTo>
                      <a:pt x="70" y="36"/>
                    </a:lnTo>
                    <a:lnTo>
                      <a:pt x="70" y="38"/>
                    </a:lnTo>
                    <a:lnTo>
                      <a:pt x="70" y="40"/>
                    </a:lnTo>
                    <a:lnTo>
                      <a:pt x="72" y="44"/>
                    </a:lnTo>
                    <a:lnTo>
                      <a:pt x="70" y="48"/>
                    </a:lnTo>
                    <a:lnTo>
                      <a:pt x="60" y="48"/>
                    </a:lnTo>
                    <a:lnTo>
                      <a:pt x="52" y="44"/>
                    </a:lnTo>
                    <a:lnTo>
                      <a:pt x="42" y="44"/>
                    </a:lnTo>
                    <a:lnTo>
                      <a:pt x="30" y="50"/>
                    </a:lnTo>
                    <a:lnTo>
                      <a:pt x="24" y="52"/>
                    </a:lnTo>
                    <a:lnTo>
                      <a:pt x="14" y="46"/>
                    </a:lnTo>
                    <a:lnTo>
                      <a:pt x="12" y="28"/>
                    </a:lnTo>
                    <a:lnTo>
                      <a:pt x="4" y="26"/>
                    </a:lnTo>
                    <a:lnTo>
                      <a:pt x="0" y="20"/>
                    </a:lnTo>
                    <a:lnTo>
                      <a:pt x="0" y="14"/>
                    </a:lnTo>
                    <a:lnTo>
                      <a:pt x="2" y="12"/>
                    </a:lnTo>
                    <a:lnTo>
                      <a:pt x="2" y="6"/>
                    </a:lnTo>
                    <a:lnTo>
                      <a:pt x="4" y="0"/>
                    </a:lnTo>
                    <a:lnTo>
                      <a:pt x="8" y="0"/>
                    </a:lnTo>
                    <a:lnTo>
                      <a:pt x="12" y="2"/>
                    </a:lnTo>
                    <a:lnTo>
                      <a:pt x="14" y="2"/>
                    </a:lnTo>
                    <a:lnTo>
                      <a:pt x="28" y="6"/>
                    </a:lnTo>
                  </a:path>
                </a:pathLst>
              </a:custGeom>
              <a:solidFill>
                <a:schemeClr val="tx2"/>
              </a:solidFill>
              <a:ln w="3175">
                <a:solidFill>
                  <a:schemeClr val="bg1"/>
                </a:solidFill>
                <a:round/>
                <a:headEnd/>
                <a:tailEnd/>
              </a:ln>
            </p:spPr>
            <p:txBody>
              <a:bodyPr/>
              <a:lstStyle/>
              <a:p>
                <a:endParaRPr lang="fr-FR" dirty="0"/>
              </a:p>
            </p:txBody>
          </p:sp>
          <p:sp>
            <p:nvSpPr>
              <p:cNvPr id="5902" name="Freeform 960"/>
              <p:cNvSpPr>
                <a:spLocks/>
              </p:cNvSpPr>
              <p:nvPr/>
            </p:nvSpPr>
            <p:spPr bwMode="auto">
              <a:xfrm>
                <a:off x="1528" y="1489"/>
                <a:ext cx="26" cy="29"/>
              </a:xfrm>
              <a:custGeom>
                <a:avLst/>
                <a:gdLst>
                  <a:gd name="T0" fmla="*/ 20 w 26"/>
                  <a:gd name="T1" fmla="*/ 2 h 29"/>
                  <a:gd name="T2" fmla="*/ 10 w 26"/>
                  <a:gd name="T3" fmla="*/ 6 h 29"/>
                  <a:gd name="T4" fmla="*/ 8 w 26"/>
                  <a:gd name="T5" fmla="*/ 8 h 29"/>
                  <a:gd name="T6" fmla="*/ 0 w 26"/>
                  <a:gd name="T7" fmla="*/ 24 h 29"/>
                  <a:gd name="T8" fmla="*/ 0 w 26"/>
                  <a:gd name="T9" fmla="*/ 27 h 29"/>
                  <a:gd name="T10" fmla="*/ 2 w 26"/>
                  <a:gd name="T11" fmla="*/ 29 h 29"/>
                  <a:gd name="T12" fmla="*/ 6 w 26"/>
                  <a:gd name="T13" fmla="*/ 26 h 29"/>
                  <a:gd name="T14" fmla="*/ 8 w 26"/>
                  <a:gd name="T15" fmla="*/ 26 h 29"/>
                  <a:gd name="T16" fmla="*/ 12 w 26"/>
                  <a:gd name="T17" fmla="*/ 24 h 29"/>
                  <a:gd name="T18" fmla="*/ 14 w 26"/>
                  <a:gd name="T19" fmla="*/ 22 h 29"/>
                  <a:gd name="T20" fmla="*/ 14 w 26"/>
                  <a:gd name="T21" fmla="*/ 18 h 29"/>
                  <a:gd name="T22" fmla="*/ 16 w 26"/>
                  <a:gd name="T23" fmla="*/ 16 h 29"/>
                  <a:gd name="T24" fmla="*/ 18 w 26"/>
                  <a:gd name="T25" fmla="*/ 14 h 29"/>
                  <a:gd name="T26" fmla="*/ 26 w 26"/>
                  <a:gd name="T27" fmla="*/ 10 h 29"/>
                  <a:gd name="T28" fmla="*/ 26 w 26"/>
                  <a:gd name="T29" fmla="*/ 6 h 29"/>
                  <a:gd name="T30" fmla="*/ 26 w 26"/>
                  <a:gd name="T31" fmla="*/ 4 h 29"/>
                  <a:gd name="T32" fmla="*/ 26 w 26"/>
                  <a:gd name="T33" fmla="*/ 2 h 29"/>
                  <a:gd name="T34" fmla="*/ 22 w 26"/>
                  <a:gd name="T35" fmla="*/ 0 h 29"/>
                  <a:gd name="T36" fmla="*/ 22 w 26"/>
                  <a:gd name="T37" fmla="*/ 2 h 29"/>
                  <a:gd name="T38" fmla="*/ 20 w 26"/>
                  <a:gd name="T39" fmla="*/ 2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29"/>
                  <a:gd name="T62" fmla="*/ 26 w 26"/>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29">
                    <a:moveTo>
                      <a:pt x="20" y="2"/>
                    </a:moveTo>
                    <a:lnTo>
                      <a:pt x="10" y="6"/>
                    </a:lnTo>
                    <a:lnTo>
                      <a:pt x="8" y="8"/>
                    </a:lnTo>
                    <a:lnTo>
                      <a:pt x="0" y="24"/>
                    </a:lnTo>
                    <a:lnTo>
                      <a:pt x="0" y="27"/>
                    </a:lnTo>
                    <a:lnTo>
                      <a:pt x="2" y="29"/>
                    </a:lnTo>
                    <a:lnTo>
                      <a:pt x="6" y="26"/>
                    </a:lnTo>
                    <a:lnTo>
                      <a:pt x="8" y="26"/>
                    </a:lnTo>
                    <a:lnTo>
                      <a:pt x="12" y="24"/>
                    </a:lnTo>
                    <a:lnTo>
                      <a:pt x="14" y="22"/>
                    </a:lnTo>
                    <a:lnTo>
                      <a:pt x="14" y="18"/>
                    </a:lnTo>
                    <a:lnTo>
                      <a:pt x="16" y="16"/>
                    </a:lnTo>
                    <a:lnTo>
                      <a:pt x="18" y="14"/>
                    </a:lnTo>
                    <a:lnTo>
                      <a:pt x="26" y="10"/>
                    </a:lnTo>
                    <a:lnTo>
                      <a:pt x="26" y="6"/>
                    </a:lnTo>
                    <a:lnTo>
                      <a:pt x="26" y="4"/>
                    </a:lnTo>
                    <a:lnTo>
                      <a:pt x="26" y="2"/>
                    </a:lnTo>
                    <a:lnTo>
                      <a:pt x="22" y="0"/>
                    </a:lnTo>
                    <a:lnTo>
                      <a:pt x="22" y="2"/>
                    </a:lnTo>
                    <a:lnTo>
                      <a:pt x="20" y="2"/>
                    </a:lnTo>
                    <a:close/>
                  </a:path>
                </a:pathLst>
              </a:custGeom>
              <a:solidFill>
                <a:schemeClr val="tx2"/>
              </a:solidFill>
              <a:ln w="3175">
                <a:solidFill>
                  <a:schemeClr val="bg1"/>
                </a:solidFill>
                <a:round/>
                <a:headEnd/>
                <a:tailEnd/>
              </a:ln>
            </p:spPr>
            <p:txBody>
              <a:bodyPr/>
              <a:lstStyle/>
              <a:p>
                <a:endParaRPr lang="fr-FR" dirty="0"/>
              </a:p>
            </p:txBody>
          </p:sp>
          <p:sp>
            <p:nvSpPr>
              <p:cNvPr id="5903" name="Freeform 961"/>
              <p:cNvSpPr>
                <a:spLocks/>
              </p:cNvSpPr>
              <p:nvPr/>
            </p:nvSpPr>
            <p:spPr bwMode="auto">
              <a:xfrm>
                <a:off x="1528" y="1489"/>
                <a:ext cx="26" cy="29"/>
              </a:xfrm>
              <a:custGeom>
                <a:avLst/>
                <a:gdLst>
                  <a:gd name="T0" fmla="*/ 20 w 26"/>
                  <a:gd name="T1" fmla="*/ 2 h 29"/>
                  <a:gd name="T2" fmla="*/ 10 w 26"/>
                  <a:gd name="T3" fmla="*/ 6 h 29"/>
                  <a:gd name="T4" fmla="*/ 8 w 26"/>
                  <a:gd name="T5" fmla="*/ 8 h 29"/>
                  <a:gd name="T6" fmla="*/ 0 w 26"/>
                  <a:gd name="T7" fmla="*/ 24 h 29"/>
                  <a:gd name="T8" fmla="*/ 0 w 26"/>
                  <a:gd name="T9" fmla="*/ 27 h 29"/>
                  <a:gd name="T10" fmla="*/ 2 w 26"/>
                  <a:gd name="T11" fmla="*/ 29 h 29"/>
                  <a:gd name="T12" fmla="*/ 6 w 26"/>
                  <a:gd name="T13" fmla="*/ 26 h 29"/>
                  <a:gd name="T14" fmla="*/ 8 w 26"/>
                  <a:gd name="T15" fmla="*/ 26 h 29"/>
                  <a:gd name="T16" fmla="*/ 12 w 26"/>
                  <a:gd name="T17" fmla="*/ 24 h 29"/>
                  <a:gd name="T18" fmla="*/ 14 w 26"/>
                  <a:gd name="T19" fmla="*/ 22 h 29"/>
                  <a:gd name="T20" fmla="*/ 14 w 26"/>
                  <a:gd name="T21" fmla="*/ 18 h 29"/>
                  <a:gd name="T22" fmla="*/ 16 w 26"/>
                  <a:gd name="T23" fmla="*/ 16 h 29"/>
                  <a:gd name="T24" fmla="*/ 18 w 26"/>
                  <a:gd name="T25" fmla="*/ 14 h 29"/>
                  <a:gd name="T26" fmla="*/ 26 w 26"/>
                  <a:gd name="T27" fmla="*/ 10 h 29"/>
                  <a:gd name="T28" fmla="*/ 26 w 26"/>
                  <a:gd name="T29" fmla="*/ 6 h 29"/>
                  <a:gd name="T30" fmla="*/ 26 w 26"/>
                  <a:gd name="T31" fmla="*/ 4 h 29"/>
                  <a:gd name="T32" fmla="*/ 26 w 26"/>
                  <a:gd name="T33" fmla="*/ 2 h 29"/>
                  <a:gd name="T34" fmla="*/ 22 w 26"/>
                  <a:gd name="T35" fmla="*/ 0 h 29"/>
                  <a:gd name="T36" fmla="*/ 22 w 26"/>
                  <a:gd name="T37" fmla="*/ 2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9"/>
                  <a:gd name="T59" fmla="*/ 26 w 2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9">
                    <a:moveTo>
                      <a:pt x="20" y="2"/>
                    </a:moveTo>
                    <a:lnTo>
                      <a:pt x="10" y="6"/>
                    </a:lnTo>
                    <a:lnTo>
                      <a:pt x="8" y="8"/>
                    </a:lnTo>
                    <a:lnTo>
                      <a:pt x="0" y="24"/>
                    </a:lnTo>
                    <a:lnTo>
                      <a:pt x="0" y="27"/>
                    </a:lnTo>
                    <a:lnTo>
                      <a:pt x="2" y="29"/>
                    </a:lnTo>
                    <a:lnTo>
                      <a:pt x="6" y="26"/>
                    </a:lnTo>
                    <a:lnTo>
                      <a:pt x="8" y="26"/>
                    </a:lnTo>
                    <a:lnTo>
                      <a:pt x="12" y="24"/>
                    </a:lnTo>
                    <a:lnTo>
                      <a:pt x="14" y="22"/>
                    </a:lnTo>
                    <a:lnTo>
                      <a:pt x="14" y="18"/>
                    </a:lnTo>
                    <a:lnTo>
                      <a:pt x="16" y="16"/>
                    </a:lnTo>
                    <a:lnTo>
                      <a:pt x="18" y="14"/>
                    </a:lnTo>
                    <a:lnTo>
                      <a:pt x="26" y="10"/>
                    </a:lnTo>
                    <a:lnTo>
                      <a:pt x="26" y="6"/>
                    </a:lnTo>
                    <a:lnTo>
                      <a:pt x="26" y="4"/>
                    </a:lnTo>
                    <a:lnTo>
                      <a:pt x="26" y="2"/>
                    </a:lnTo>
                    <a:lnTo>
                      <a:pt x="22" y="0"/>
                    </a:lnTo>
                    <a:lnTo>
                      <a:pt x="22" y="2"/>
                    </a:lnTo>
                  </a:path>
                </a:pathLst>
              </a:custGeom>
              <a:solidFill>
                <a:schemeClr val="tx2"/>
              </a:solidFill>
              <a:ln w="3175">
                <a:solidFill>
                  <a:schemeClr val="bg1"/>
                </a:solidFill>
                <a:round/>
                <a:headEnd/>
                <a:tailEnd/>
              </a:ln>
            </p:spPr>
            <p:txBody>
              <a:bodyPr/>
              <a:lstStyle/>
              <a:p>
                <a:endParaRPr lang="fr-FR" dirty="0"/>
              </a:p>
            </p:txBody>
          </p:sp>
          <p:sp>
            <p:nvSpPr>
              <p:cNvPr id="5904" name="Freeform 962"/>
              <p:cNvSpPr>
                <a:spLocks/>
              </p:cNvSpPr>
              <p:nvPr/>
            </p:nvSpPr>
            <p:spPr bwMode="auto">
              <a:xfrm>
                <a:off x="1580" y="1509"/>
                <a:ext cx="14" cy="25"/>
              </a:xfrm>
              <a:custGeom>
                <a:avLst/>
                <a:gdLst>
                  <a:gd name="T0" fmla="*/ 4 w 14"/>
                  <a:gd name="T1" fmla="*/ 0 h 25"/>
                  <a:gd name="T2" fmla="*/ 4 w 14"/>
                  <a:gd name="T3" fmla="*/ 2 h 25"/>
                  <a:gd name="T4" fmla="*/ 2 w 14"/>
                  <a:gd name="T5" fmla="*/ 2 h 25"/>
                  <a:gd name="T6" fmla="*/ 2 w 14"/>
                  <a:gd name="T7" fmla="*/ 4 h 25"/>
                  <a:gd name="T8" fmla="*/ 0 w 14"/>
                  <a:gd name="T9" fmla="*/ 17 h 25"/>
                  <a:gd name="T10" fmla="*/ 2 w 14"/>
                  <a:gd name="T11" fmla="*/ 19 h 25"/>
                  <a:gd name="T12" fmla="*/ 4 w 14"/>
                  <a:gd name="T13" fmla="*/ 21 h 25"/>
                  <a:gd name="T14" fmla="*/ 6 w 14"/>
                  <a:gd name="T15" fmla="*/ 25 h 25"/>
                  <a:gd name="T16" fmla="*/ 8 w 14"/>
                  <a:gd name="T17" fmla="*/ 25 h 25"/>
                  <a:gd name="T18" fmla="*/ 8 w 14"/>
                  <a:gd name="T19" fmla="*/ 23 h 25"/>
                  <a:gd name="T20" fmla="*/ 8 w 14"/>
                  <a:gd name="T21" fmla="*/ 19 h 25"/>
                  <a:gd name="T22" fmla="*/ 14 w 14"/>
                  <a:gd name="T23" fmla="*/ 4 h 25"/>
                  <a:gd name="T24" fmla="*/ 12 w 14"/>
                  <a:gd name="T25" fmla="*/ 2 h 25"/>
                  <a:gd name="T26" fmla="*/ 6 w 14"/>
                  <a:gd name="T27" fmla="*/ 0 h 25"/>
                  <a:gd name="T28" fmla="*/ 4 w 14"/>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4" y="0"/>
                    </a:moveTo>
                    <a:lnTo>
                      <a:pt x="4" y="2"/>
                    </a:lnTo>
                    <a:lnTo>
                      <a:pt x="2" y="2"/>
                    </a:lnTo>
                    <a:lnTo>
                      <a:pt x="2" y="4"/>
                    </a:lnTo>
                    <a:lnTo>
                      <a:pt x="0" y="17"/>
                    </a:lnTo>
                    <a:lnTo>
                      <a:pt x="2" y="19"/>
                    </a:lnTo>
                    <a:lnTo>
                      <a:pt x="4" y="21"/>
                    </a:lnTo>
                    <a:lnTo>
                      <a:pt x="6" y="25"/>
                    </a:lnTo>
                    <a:lnTo>
                      <a:pt x="8" y="25"/>
                    </a:lnTo>
                    <a:lnTo>
                      <a:pt x="8" y="23"/>
                    </a:lnTo>
                    <a:lnTo>
                      <a:pt x="8" y="19"/>
                    </a:lnTo>
                    <a:lnTo>
                      <a:pt x="14" y="4"/>
                    </a:lnTo>
                    <a:lnTo>
                      <a:pt x="12" y="2"/>
                    </a:lnTo>
                    <a:lnTo>
                      <a:pt x="6"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905" name="Freeform 963"/>
              <p:cNvSpPr>
                <a:spLocks/>
              </p:cNvSpPr>
              <p:nvPr/>
            </p:nvSpPr>
            <p:spPr bwMode="auto">
              <a:xfrm>
                <a:off x="1580" y="1509"/>
                <a:ext cx="14" cy="25"/>
              </a:xfrm>
              <a:custGeom>
                <a:avLst/>
                <a:gdLst>
                  <a:gd name="T0" fmla="*/ 4 w 14"/>
                  <a:gd name="T1" fmla="*/ 0 h 25"/>
                  <a:gd name="T2" fmla="*/ 4 w 14"/>
                  <a:gd name="T3" fmla="*/ 2 h 25"/>
                  <a:gd name="T4" fmla="*/ 2 w 14"/>
                  <a:gd name="T5" fmla="*/ 2 h 25"/>
                  <a:gd name="T6" fmla="*/ 2 w 14"/>
                  <a:gd name="T7" fmla="*/ 4 h 25"/>
                  <a:gd name="T8" fmla="*/ 0 w 14"/>
                  <a:gd name="T9" fmla="*/ 17 h 25"/>
                  <a:gd name="T10" fmla="*/ 2 w 14"/>
                  <a:gd name="T11" fmla="*/ 19 h 25"/>
                  <a:gd name="T12" fmla="*/ 4 w 14"/>
                  <a:gd name="T13" fmla="*/ 21 h 25"/>
                  <a:gd name="T14" fmla="*/ 6 w 14"/>
                  <a:gd name="T15" fmla="*/ 25 h 25"/>
                  <a:gd name="T16" fmla="*/ 8 w 14"/>
                  <a:gd name="T17" fmla="*/ 25 h 25"/>
                  <a:gd name="T18" fmla="*/ 8 w 14"/>
                  <a:gd name="T19" fmla="*/ 23 h 25"/>
                  <a:gd name="T20" fmla="*/ 8 w 14"/>
                  <a:gd name="T21" fmla="*/ 19 h 25"/>
                  <a:gd name="T22" fmla="*/ 14 w 14"/>
                  <a:gd name="T23" fmla="*/ 4 h 25"/>
                  <a:gd name="T24" fmla="*/ 12 w 14"/>
                  <a:gd name="T25" fmla="*/ 2 h 25"/>
                  <a:gd name="T26" fmla="*/ 6 w 14"/>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5"/>
                  <a:gd name="T44" fmla="*/ 14 w 14"/>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5">
                    <a:moveTo>
                      <a:pt x="4" y="0"/>
                    </a:moveTo>
                    <a:lnTo>
                      <a:pt x="4" y="2"/>
                    </a:lnTo>
                    <a:lnTo>
                      <a:pt x="2" y="2"/>
                    </a:lnTo>
                    <a:lnTo>
                      <a:pt x="2" y="4"/>
                    </a:lnTo>
                    <a:lnTo>
                      <a:pt x="0" y="17"/>
                    </a:lnTo>
                    <a:lnTo>
                      <a:pt x="2" y="19"/>
                    </a:lnTo>
                    <a:lnTo>
                      <a:pt x="4" y="21"/>
                    </a:lnTo>
                    <a:lnTo>
                      <a:pt x="6" y="25"/>
                    </a:lnTo>
                    <a:lnTo>
                      <a:pt x="8" y="25"/>
                    </a:lnTo>
                    <a:lnTo>
                      <a:pt x="8" y="23"/>
                    </a:lnTo>
                    <a:lnTo>
                      <a:pt x="8" y="19"/>
                    </a:lnTo>
                    <a:lnTo>
                      <a:pt x="14" y="4"/>
                    </a:lnTo>
                    <a:lnTo>
                      <a:pt x="12" y="2"/>
                    </a:lnTo>
                    <a:lnTo>
                      <a:pt x="6" y="0"/>
                    </a:lnTo>
                  </a:path>
                </a:pathLst>
              </a:custGeom>
              <a:solidFill>
                <a:schemeClr val="tx2"/>
              </a:solidFill>
              <a:ln w="3175">
                <a:solidFill>
                  <a:schemeClr val="bg1"/>
                </a:solidFill>
                <a:round/>
                <a:headEnd/>
                <a:tailEnd/>
              </a:ln>
            </p:spPr>
            <p:txBody>
              <a:bodyPr/>
              <a:lstStyle/>
              <a:p>
                <a:endParaRPr lang="fr-FR" dirty="0"/>
              </a:p>
            </p:txBody>
          </p:sp>
          <p:sp>
            <p:nvSpPr>
              <p:cNvPr id="5906" name="Freeform 964"/>
              <p:cNvSpPr>
                <a:spLocks/>
              </p:cNvSpPr>
              <p:nvPr/>
            </p:nvSpPr>
            <p:spPr bwMode="auto">
              <a:xfrm>
                <a:off x="1760" y="1564"/>
                <a:ext cx="8" cy="10"/>
              </a:xfrm>
              <a:custGeom>
                <a:avLst/>
                <a:gdLst>
                  <a:gd name="T0" fmla="*/ 2 w 8"/>
                  <a:gd name="T1" fmla="*/ 4 h 10"/>
                  <a:gd name="T2" fmla="*/ 0 w 8"/>
                  <a:gd name="T3" fmla="*/ 2 h 10"/>
                  <a:gd name="T4" fmla="*/ 0 w 8"/>
                  <a:gd name="T5" fmla="*/ 8 h 10"/>
                  <a:gd name="T6" fmla="*/ 0 w 8"/>
                  <a:gd name="T7" fmla="*/ 10 h 10"/>
                  <a:gd name="T8" fmla="*/ 4 w 8"/>
                  <a:gd name="T9" fmla="*/ 6 h 10"/>
                  <a:gd name="T10" fmla="*/ 6 w 8"/>
                  <a:gd name="T11" fmla="*/ 6 h 10"/>
                  <a:gd name="T12" fmla="*/ 8 w 8"/>
                  <a:gd name="T13" fmla="*/ 4 h 10"/>
                  <a:gd name="T14" fmla="*/ 6 w 8"/>
                  <a:gd name="T15" fmla="*/ 0 h 10"/>
                  <a:gd name="T16" fmla="*/ 4 w 8"/>
                  <a:gd name="T17" fmla="*/ 0 h 10"/>
                  <a:gd name="T18" fmla="*/ 2 w 8"/>
                  <a:gd name="T19" fmla="*/ 0 h 10"/>
                  <a:gd name="T20" fmla="*/ 2 w 8"/>
                  <a:gd name="T21" fmla="*/ 2 h 10"/>
                  <a:gd name="T22" fmla="*/ 2 w 8"/>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2" y="4"/>
                    </a:moveTo>
                    <a:lnTo>
                      <a:pt x="0" y="2"/>
                    </a:lnTo>
                    <a:lnTo>
                      <a:pt x="0" y="8"/>
                    </a:lnTo>
                    <a:lnTo>
                      <a:pt x="0" y="10"/>
                    </a:lnTo>
                    <a:lnTo>
                      <a:pt x="4" y="6"/>
                    </a:lnTo>
                    <a:lnTo>
                      <a:pt x="6" y="6"/>
                    </a:lnTo>
                    <a:lnTo>
                      <a:pt x="8" y="4"/>
                    </a:lnTo>
                    <a:lnTo>
                      <a:pt x="6" y="0"/>
                    </a:lnTo>
                    <a:lnTo>
                      <a:pt x="4" y="0"/>
                    </a:lnTo>
                    <a:lnTo>
                      <a:pt x="2" y="0"/>
                    </a:lnTo>
                    <a:lnTo>
                      <a:pt x="2" y="2"/>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907" name="Freeform 965"/>
              <p:cNvSpPr>
                <a:spLocks/>
              </p:cNvSpPr>
              <p:nvPr/>
            </p:nvSpPr>
            <p:spPr bwMode="auto">
              <a:xfrm>
                <a:off x="1760" y="1564"/>
                <a:ext cx="8" cy="10"/>
              </a:xfrm>
              <a:custGeom>
                <a:avLst/>
                <a:gdLst>
                  <a:gd name="T0" fmla="*/ 2 w 8"/>
                  <a:gd name="T1" fmla="*/ 4 h 10"/>
                  <a:gd name="T2" fmla="*/ 0 w 8"/>
                  <a:gd name="T3" fmla="*/ 2 h 10"/>
                  <a:gd name="T4" fmla="*/ 0 w 8"/>
                  <a:gd name="T5" fmla="*/ 8 h 10"/>
                  <a:gd name="T6" fmla="*/ 0 w 8"/>
                  <a:gd name="T7" fmla="*/ 10 h 10"/>
                  <a:gd name="T8" fmla="*/ 4 w 8"/>
                  <a:gd name="T9" fmla="*/ 6 h 10"/>
                  <a:gd name="T10" fmla="*/ 6 w 8"/>
                  <a:gd name="T11" fmla="*/ 6 h 10"/>
                  <a:gd name="T12" fmla="*/ 8 w 8"/>
                  <a:gd name="T13" fmla="*/ 4 h 10"/>
                  <a:gd name="T14" fmla="*/ 6 w 8"/>
                  <a:gd name="T15" fmla="*/ 0 h 10"/>
                  <a:gd name="T16" fmla="*/ 4 w 8"/>
                  <a:gd name="T17" fmla="*/ 0 h 10"/>
                  <a:gd name="T18" fmla="*/ 2 w 8"/>
                  <a:gd name="T19" fmla="*/ 0 h 10"/>
                  <a:gd name="T20" fmla="*/ 2 w 8"/>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2" y="4"/>
                    </a:moveTo>
                    <a:lnTo>
                      <a:pt x="0" y="2"/>
                    </a:lnTo>
                    <a:lnTo>
                      <a:pt x="0" y="8"/>
                    </a:lnTo>
                    <a:lnTo>
                      <a:pt x="0" y="10"/>
                    </a:lnTo>
                    <a:lnTo>
                      <a:pt x="4" y="6"/>
                    </a:lnTo>
                    <a:lnTo>
                      <a:pt x="6" y="6"/>
                    </a:lnTo>
                    <a:lnTo>
                      <a:pt x="8" y="4"/>
                    </a:lnTo>
                    <a:lnTo>
                      <a:pt x="6" y="0"/>
                    </a:lnTo>
                    <a:lnTo>
                      <a:pt x="4" y="0"/>
                    </a:lnTo>
                    <a:lnTo>
                      <a:pt x="2" y="0"/>
                    </a:lnTo>
                    <a:lnTo>
                      <a:pt x="2" y="2"/>
                    </a:lnTo>
                  </a:path>
                </a:pathLst>
              </a:custGeom>
              <a:solidFill>
                <a:schemeClr val="tx2"/>
              </a:solidFill>
              <a:ln w="3175">
                <a:solidFill>
                  <a:schemeClr val="bg1"/>
                </a:solidFill>
                <a:round/>
                <a:headEnd/>
                <a:tailEnd/>
              </a:ln>
            </p:spPr>
            <p:txBody>
              <a:bodyPr/>
              <a:lstStyle/>
              <a:p>
                <a:endParaRPr lang="fr-FR" dirty="0"/>
              </a:p>
            </p:txBody>
          </p:sp>
          <p:sp>
            <p:nvSpPr>
              <p:cNvPr id="5908" name="Freeform 966"/>
              <p:cNvSpPr>
                <a:spLocks/>
              </p:cNvSpPr>
              <p:nvPr/>
            </p:nvSpPr>
            <p:spPr bwMode="auto">
              <a:xfrm>
                <a:off x="1801" y="1528"/>
                <a:ext cx="12" cy="12"/>
              </a:xfrm>
              <a:custGeom>
                <a:avLst/>
                <a:gdLst>
                  <a:gd name="T0" fmla="*/ 6 w 12"/>
                  <a:gd name="T1" fmla="*/ 2 h 12"/>
                  <a:gd name="T2" fmla="*/ 8 w 12"/>
                  <a:gd name="T3" fmla="*/ 0 h 12"/>
                  <a:gd name="T4" fmla="*/ 8 w 12"/>
                  <a:gd name="T5" fmla="*/ 2 h 12"/>
                  <a:gd name="T6" fmla="*/ 10 w 12"/>
                  <a:gd name="T7" fmla="*/ 4 h 12"/>
                  <a:gd name="T8" fmla="*/ 12 w 12"/>
                  <a:gd name="T9" fmla="*/ 4 h 12"/>
                  <a:gd name="T10" fmla="*/ 12 w 12"/>
                  <a:gd name="T11" fmla="*/ 12 h 12"/>
                  <a:gd name="T12" fmla="*/ 10 w 12"/>
                  <a:gd name="T13" fmla="*/ 12 h 12"/>
                  <a:gd name="T14" fmla="*/ 6 w 12"/>
                  <a:gd name="T15" fmla="*/ 12 h 12"/>
                  <a:gd name="T16" fmla="*/ 6 w 12"/>
                  <a:gd name="T17" fmla="*/ 8 h 12"/>
                  <a:gd name="T18" fmla="*/ 4 w 12"/>
                  <a:gd name="T19" fmla="*/ 8 h 12"/>
                  <a:gd name="T20" fmla="*/ 2 w 12"/>
                  <a:gd name="T21" fmla="*/ 6 h 12"/>
                  <a:gd name="T22" fmla="*/ 0 w 12"/>
                  <a:gd name="T23" fmla="*/ 6 h 12"/>
                  <a:gd name="T24" fmla="*/ 0 w 12"/>
                  <a:gd name="T25" fmla="*/ 4 h 12"/>
                  <a:gd name="T26" fmla="*/ 4 w 12"/>
                  <a:gd name="T27" fmla="*/ 2 h 12"/>
                  <a:gd name="T28" fmla="*/ 4 w 12"/>
                  <a:gd name="T29" fmla="*/ 2 h 12"/>
                  <a:gd name="T30" fmla="*/ 6 w 12"/>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6" y="2"/>
                    </a:moveTo>
                    <a:lnTo>
                      <a:pt x="8" y="0"/>
                    </a:lnTo>
                    <a:lnTo>
                      <a:pt x="8" y="2"/>
                    </a:lnTo>
                    <a:lnTo>
                      <a:pt x="10" y="4"/>
                    </a:lnTo>
                    <a:lnTo>
                      <a:pt x="12" y="4"/>
                    </a:lnTo>
                    <a:lnTo>
                      <a:pt x="12" y="12"/>
                    </a:lnTo>
                    <a:lnTo>
                      <a:pt x="10" y="12"/>
                    </a:lnTo>
                    <a:lnTo>
                      <a:pt x="6" y="12"/>
                    </a:lnTo>
                    <a:lnTo>
                      <a:pt x="6" y="8"/>
                    </a:lnTo>
                    <a:lnTo>
                      <a:pt x="4" y="8"/>
                    </a:lnTo>
                    <a:lnTo>
                      <a:pt x="2" y="6"/>
                    </a:lnTo>
                    <a:lnTo>
                      <a:pt x="0" y="6"/>
                    </a:lnTo>
                    <a:lnTo>
                      <a:pt x="0" y="4"/>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909" name="Freeform 967"/>
              <p:cNvSpPr>
                <a:spLocks/>
              </p:cNvSpPr>
              <p:nvPr/>
            </p:nvSpPr>
            <p:spPr bwMode="auto">
              <a:xfrm>
                <a:off x="1801" y="1528"/>
                <a:ext cx="12" cy="12"/>
              </a:xfrm>
              <a:custGeom>
                <a:avLst/>
                <a:gdLst>
                  <a:gd name="T0" fmla="*/ 6 w 12"/>
                  <a:gd name="T1" fmla="*/ 2 h 12"/>
                  <a:gd name="T2" fmla="*/ 8 w 12"/>
                  <a:gd name="T3" fmla="*/ 0 h 12"/>
                  <a:gd name="T4" fmla="*/ 8 w 12"/>
                  <a:gd name="T5" fmla="*/ 2 h 12"/>
                  <a:gd name="T6" fmla="*/ 10 w 12"/>
                  <a:gd name="T7" fmla="*/ 4 h 12"/>
                  <a:gd name="T8" fmla="*/ 12 w 12"/>
                  <a:gd name="T9" fmla="*/ 4 h 12"/>
                  <a:gd name="T10" fmla="*/ 12 w 12"/>
                  <a:gd name="T11" fmla="*/ 12 h 12"/>
                  <a:gd name="T12" fmla="*/ 10 w 12"/>
                  <a:gd name="T13" fmla="*/ 12 h 12"/>
                  <a:gd name="T14" fmla="*/ 6 w 12"/>
                  <a:gd name="T15" fmla="*/ 12 h 12"/>
                  <a:gd name="T16" fmla="*/ 6 w 12"/>
                  <a:gd name="T17" fmla="*/ 8 h 12"/>
                  <a:gd name="T18" fmla="*/ 4 w 12"/>
                  <a:gd name="T19" fmla="*/ 8 h 12"/>
                  <a:gd name="T20" fmla="*/ 2 w 12"/>
                  <a:gd name="T21" fmla="*/ 6 h 12"/>
                  <a:gd name="T22" fmla="*/ 0 w 12"/>
                  <a:gd name="T23" fmla="*/ 6 h 12"/>
                  <a:gd name="T24" fmla="*/ 0 w 12"/>
                  <a:gd name="T25" fmla="*/ 4 h 12"/>
                  <a:gd name="T26" fmla="*/ 4 w 12"/>
                  <a:gd name="T27" fmla="*/ 2 h 12"/>
                  <a:gd name="T28" fmla="*/ 4 w 12"/>
                  <a:gd name="T29" fmla="*/ 2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2"/>
                  <a:gd name="T47" fmla="*/ 12 w 12"/>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2">
                    <a:moveTo>
                      <a:pt x="6" y="2"/>
                    </a:moveTo>
                    <a:lnTo>
                      <a:pt x="8" y="0"/>
                    </a:lnTo>
                    <a:lnTo>
                      <a:pt x="8" y="2"/>
                    </a:lnTo>
                    <a:lnTo>
                      <a:pt x="10" y="4"/>
                    </a:lnTo>
                    <a:lnTo>
                      <a:pt x="12" y="4"/>
                    </a:lnTo>
                    <a:lnTo>
                      <a:pt x="12" y="12"/>
                    </a:lnTo>
                    <a:lnTo>
                      <a:pt x="10" y="12"/>
                    </a:lnTo>
                    <a:lnTo>
                      <a:pt x="6" y="12"/>
                    </a:lnTo>
                    <a:lnTo>
                      <a:pt x="6" y="8"/>
                    </a:lnTo>
                    <a:lnTo>
                      <a:pt x="4" y="8"/>
                    </a:lnTo>
                    <a:lnTo>
                      <a:pt x="2" y="6"/>
                    </a:lnTo>
                    <a:lnTo>
                      <a:pt x="0" y="6"/>
                    </a:lnTo>
                    <a:lnTo>
                      <a:pt x="0" y="4"/>
                    </a:lnTo>
                    <a:lnTo>
                      <a:pt x="4" y="2"/>
                    </a:lnTo>
                  </a:path>
                </a:pathLst>
              </a:custGeom>
              <a:solidFill>
                <a:schemeClr val="tx2"/>
              </a:solidFill>
              <a:ln w="3175">
                <a:solidFill>
                  <a:schemeClr val="bg1"/>
                </a:solidFill>
                <a:round/>
                <a:headEnd/>
                <a:tailEnd/>
              </a:ln>
            </p:spPr>
            <p:txBody>
              <a:bodyPr/>
              <a:lstStyle/>
              <a:p>
                <a:endParaRPr lang="fr-FR" dirty="0"/>
              </a:p>
            </p:txBody>
          </p:sp>
          <p:sp>
            <p:nvSpPr>
              <p:cNvPr id="5910" name="Freeform 968"/>
              <p:cNvSpPr>
                <a:spLocks/>
              </p:cNvSpPr>
              <p:nvPr/>
            </p:nvSpPr>
            <p:spPr bwMode="auto">
              <a:xfrm>
                <a:off x="1432" y="1040"/>
                <a:ext cx="431" cy="484"/>
              </a:xfrm>
              <a:custGeom>
                <a:avLst/>
                <a:gdLst>
                  <a:gd name="T0" fmla="*/ 308 w 431"/>
                  <a:gd name="T1" fmla="*/ 455 h 484"/>
                  <a:gd name="T2" fmla="*/ 324 w 431"/>
                  <a:gd name="T3" fmla="*/ 469 h 484"/>
                  <a:gd name="T4" fmla="*/ 357 w 431"/>
                  <a:gd name="T5" fmla="*/ 484 h 484"/>
                  <a:gd name="T6" fmla="*/ 341 w 431"/>
                  <a:gd name="T7" fmla="*/ 451 h 484"/>
                  <a:gd name="T8" fmla="*/ 338 w 431"/>
                  <a:gd name="T9" fmla="*/ 429 h 484"/>
                  <a:gd name="T10" fmla="*/ 371 w 431"/>
                  <a:gd name="T11" fmla="*/ 451 h 484"/>
                  <a:gd name="T12" fmla="*/ 383 w 431"/>
                  <a:gd name="T13" fmla="*/ 453 h 484"/>
                  <a:gd name="T14" fmla="*/ 385 w 431"/>
                  <a:gd name="T15" fmla="*/ 433 h 484"/>
                  <a:gd name="T16" fmla="*/ 373 w 431"/>
                  <a:gd name="T17" fmla="*/ 393 h 484"/>
                  <a:gd name="T18" fmla="*/ 353 w 431"/>
                  <a:gd name="T19" fmla="*/ 383 h 484"/>
                  <a:gd name="T20" fmla="*/ 340 w 431"/>
                  <a:gd name="T21" fmla="*/ 357 h 484"/>
                  <a:gd name="T22" fmla="*/ 332 w 431"/>
                  <a:gd name="T23" fmla="*/ 335 h 484"/>
                  <a:gd name="T24" fmla="*/ 345 w 431"/>
                  <a:gd name="T25" fmla="*/ 325 h 484"/>
                  <a:gd name="T26" fmla="*/ 377 w 431"/>
                  <a:gd name="T27" fmla="*/ 365 h 484"/>
                  <a:gd name="T28" fmla="*/ 403 w 431"/>
                  <a:gd name="T29" fmla="*/ 369 h 484"/>
                  <a:gd name="T30" fmla="*/ 413 w 431"/>
                  <a:gd name="T31" fmla="*/ 337 h 484"/>
                  <a:gd name="T32" fmla="*/ 431 w 431"/>
                  <a:gd name="T33" fmla="*/ 321 h 484"/>
                  <a:gd name="T34" fmla="*/ 407 w 431"/>
                  <a:gd name="T35" fmla="*/ 297 h 484"/>
                  <a:gd name="T36" fmla="*/ 383 w 431"/>
                  <a:gd name="T37" fmla="*/ 275 h 484"/>
                  <a:gd name="T38" fmla="*/ 361 w 431"/>
                  <a:gd name="T39" fmla="*/ 263 h 484"/>
                  <a:gd name="T40" fmla="*/ 336 w 431"/>
                  <a:gd name="T41" fmla="*/ 239 h 484"/>
                  <a:gd name="T42" fmla="*/ 332 w 431"/>
                  <a:gd name="T43" fmla="*/ 216 h 484"/>
                  <a:gd name="T44" fmla="*/ 326 w 431"/>
                  <a:gd name="T45" fmla="*/ 206 h 484"/>
                  <a:gd name="T46" fmla="*/ 330 w 431"/>
                  <a:gd name="T47" fmla="*/ 172 h 484"/>
                  <a:gd name="T48" fmla="*/ 312 w 431"/>
                  <a:gd name="T49" fmla="*/ 174 h 484"/>
                  <a:gd name="T50" fmla="*/ 296 w 431"/>
                  <a:gd name="T51" fmla="*/ 164 h 484"/>
                  <a:gd name="T52" fmla="*/ 294 w 431"/>
                  <a:gd name="T53" fmla="*/ 140 h 484"/>
                  <a:gd name="T54" fmla="*/ 270 w 431"/>
                  <a:gd name="T55" fmla="*/ 112 h 484"/>
                  <a:gd name="T56" fmla="*/ 248 w 431"/>
                  <a:gd name="T57" fmla="*/ 120 h 484"/>
                  <a:gd name="T58" fmla="*/ 236 w 431"/>
                  <a:gd name="T59" fmla="*/ 102 h 484"/>
                  <a:gd name="T60" fmla="*/ 212 w 431"/>
                  <a:gd name="T61" fmla="*/ 66 h 484"/>
                  <a:gd name="T62" fmla="*/ 158 w 431"/>
                  <a:gd name="T63" fmla="*/ 78 h 484"/>
                  <a:gd name="T64" fmla="*/ 142 w 431"/>
                  <a:gd name="T65" fmla="*/ 90 h 484"/>
                  <a:gd name="T66" fmla="*/ 136 w 431"/>
                  <a:gd name="T67" fmla="*/ 34 h 484"/>
                  <a:gd name="T68" fmla="*/ 94 w 431"/>
                  <a:gd name="T69" fmla="*/ 22 h 484"/>
                  <a:gd name="T70" fmla="*/ 94 w 431"/>
                  <a:gd name="T71" fmla="*/ 44 h 484"/>
                  <a:gd name="T72" fmla="*/ 70 w 431"/>
                  <a:gd name="T73" fmla="*/ 46 h 484"/>
                  <a:gd name="T74" fmla="*/ 78 w 431"/>
                  <a:gd name="T75" fmla="*/ 80 h 484"/>
                  <a:gd name="T76" fmla="*/ 82 w 431"/>
                  <a:gd name="T77" fmla="*/ 114 h 484"/>
                  <a:gd name="T78" fmla="*/ 58 w 431"/>
                  <a:gd name="T79" fmla="*/ 140 h 484"/>
                  <a:gd name="T80" fmla="*/ 54 w 431"/>
                  <a:gd name="T81" fmla="*/ 92 h 484"/>
                  <a:gd name="T82" fmla="*/ 20 w 431"/>
                  <a:gd name="T83" fmla="*/ 28 h 484"/>
                  <a:gd name="T84" fmla="*/ 4 w 431"/>
                  <a:gd name="T85" fmla="*/ 72 h 484"/>
                  <a:gd name="T86" fmla="*/ 32 w 431"/>
                  <a:gd name="T87" fmla="*/ 130 h 484"/>
                  <a:gd name="T88" fmla="*/ 30 w 431"/>
                  <a:gd name="T89" fmla="*/ 172 h 484"/>
                  <a:gd name="T90" fmla="*/ 72 w 431"/>
                  <a:gd name="T91" fmla="*/ 186 h 484"/>
                  <a:gd name="T92" fmla="*/ 126 w 431"/>
                  <a:gd name="T93" fmla="*/ 190 h 484"/>
                  <a:gd name="T94" fmla="*/ 150 w 431"/>
                  <a:gd name="T95" fmla="*/ 186 h 484"/>
                  <a:gd name="T96" fmla="*/ 180 w 431"/>
                  <a:gd name="T97" fmla="*/ 174 h 484"/>
                  <a:gd name="T98" fmla="*/ 200 w 431"/>
                  <a:gd name="T99" fmla="*/ 202 h 484"/>
                  <a:gd name="T100" fmla="*/ 228 w 431"/>
                  <a:gd name="T101" fmla="*/ 227 h 484"/>
                  <a:gd name="T102" fmla="*/ 244 w 431"/>
                  <a:gd name="T103" fmla="*/ 251 h 484"/>
                  <a:gd name="T104" fmla="*/ 266 w 431"/>
                  <a:gd name="T105" fmla="*/ 301 h 484"/>
                  <a:gd name="T106" fmla="*/ 246 w 431"/>
                  <a:gd name="T107" fmla="*/ 357 h 484"/>
                  <a:gd name="T108" fmla="*/ 222 w 431"/>
                  <a:gd name="T109" fmla="*/ 371 h 484"/>
                  <a:gd name="T110" fmla="*/ 188 w 431"/>
                  <a:gd name="T111" fmla="*/ 375 h 484"/>
                  <a:gd name="T112" fmla="*/ 208 w 431"/>
                  <a:gd name="T113" fmla="*/ 405 h 484"/>
                  <a:gd name="T114" fmla="*/ 232 w 431"/>
                  <a:gd name="T115" fmla="*/ 401 h 484"/>
                  <a:gd name="T116" fmla="*/ 238 w 431"/>
                  <a:gd name="T117" fmla="*/ 393 h 484"/>
                  <a:gd name="T118" fmla="*/ 256 w 431"/>
                  <a:gd name="T119" fmla="*/ 409 h 484"/>
                  <a:gd name="T120" fmla="*/ 270 w 431"/>
                  <a:gd name="T121" fmla="*/ 425 h 484"/>
                  <a:gd name="T122" fmla="*/ 280 w 431"/>
                  <a:gd name="T123" fmla="*/ 445 h 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1"/>
                  <a:gd name="T187" fmla="*/ 0 h 484"/>
                  <a:gd name="T188" fmla="*/ 431 w 431"/>
                  <a:gd name="T189" fmla="*/ 484 h 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1" h="484">
                    <a:moveTo>
                      <a:pt x="284" y="449"/>
                    </a:moveTo>
                    <a:lnTo>
                      <a:pt x="294" y="451"/>
                    </a:lnTo>
                    <a:lnTo>
                      <a:pt x="294" y="453"/>
                    </a:lnTo>
                    <a:lnTo>
                      <a:pt x="296" y="453"/>
                    </a:lnTo>
                    <a:lnTo>
                      <a:pt x="298" y="457"/>
                    </a:lnTo>
                    <a:lnTo>
                      <a:pt x="302" y="455"/>
                    </a:lnTo>
                    <a:lnTo>
                      <a:pt x="304" y="451"/>
                    </a:lnTo>
                    <a:lnTo>
                      <a:pt x="304" y="453"/>
                    </a:lnTo>
                    <a:lnTo>
                      <a:pt x="304" y="455"/>
                    </a:lnTo>
                    <a:lnTo>
                      <a:pt x="306" y="457"/>
                    </a:lnTo>
                    <a:lnTo>
                      <a:pt x="308" y="455"/>
                    </a:lnTo>
                    <a:lnTo>
                      <a:pt x="310" y="455"/>
                    </a:lnTo>
                    <a:lnTo>
                      <a:pt x="312" y="455"/>
                    </a:lnTo>
                    <a:lnTo>
                      <a:pt x="310" y="457"/>
                    </a:lnTo>
                    <a:lnTo>
                      <a:pt x="312" y="461"/>
                    </a:lnTo>
                    <a:lnTo>
                      <a:pt x="314" y="461"/>
                    </a:lnTo>
                    <a:lnTo>
                      <a:pt x="314" y="465"/>
                    </a:lnTo>
                    <a:lnTo>
                      <a:pt x="318" y="467"/>
                    </a:lnTo>
                    <a:lnTo>
                      <a:pt x="320" y="469"/>
                    </a:lnTo>
                    <a:lnTo>
                      <a:pt x="322" y="465"/>
                    </a:lnTo>
                    <a:lnTo>
                      <a:pt x="322" y="469"/>
                    </a:lnTo>
                    <a:lnTo>
                      <a:pt x="324" y="469"/>
                    </a:lnTo>
                    <a:lnTo>
                      <a:pt x="324" y="471"/>
                    </a:lnTo>
                    <a:lnTo>
                      <a:pt x="328" y="473"/>
                    </a:lnTo>
                    <a:lnTo>
                      <a:pt x="330" y="473"/>
                    </a:lnTo>
                    <a:lnTo>
                      <a:pt x="332" y="475"/>
                    </a:lnTo>
                    <a:lnTo>
                      <a:pt x="338" y="475"/>
                    </a:lnTo>
                    <a:lnTo>
                      <a:pt x="338" y="476"/>
                    </a:lnTo>
                    <a:lnTo>
                      <a:pt x="341" y="478"/>
                    </a:lnTo>
                    <a:lnTo>
                      <a:pt x="343" y="478"/>
                    </a:lnTo>
                    <a:lnTo>
                      <a:pt x="347" y="478"/>
                    </a:lnTo>
                    <a:lnTo>
                      <a:pt x="349" y="476"/>
                    </a:lnTo>
                    <a:lnTo>
                      <a:pt x="357" y="484"/>
                    </a:lnTo>
                    <a:lnTo>
                      <a:pt x="361" y="484"/>
                    </a:lnTo>
                    <a:lnTo>
                      <a:pt x="361" y="480"/>
                    </a:lnTo>
                    <a:lnTo>
                      <a:pt x="359" y="478"/>
                    </a:lnTo>
                    <a:lnTo>
                      <a:pt x="359" y="476"/>
                    </a:lnTo>
                    <a:lnTo>
                      <a:pt x="361" y="476"/>
                    </a:lnTo>
                    <a:lnTo>
                      <a:pt x="361" y="473"/>
                    </a:lnTo>
                    <a:lnTo>
                      <a:pt x="359" y="471"/>
                    </a:lnTo>
                    <a:lnTo>
                      <a:pt x="349" y="459"/>
                    </a:lnTo>
                    <a:lnTo>
                      <a:pt x="347" y="457"/>
                    </a:lnTo>
                    <a:lnTo>
                      <a:pt x="341" y="453"/>
                    </a:lnTo>
                    <a:lnTo>
                      <a:pt x="341" y="451"/>
                    </a:lnTo>
                    <a:lnTo>
                      <a:pt x="338" y="449"/>
                    </a:lnTo>
                    <a:lnTo>
                      <a:pt x="338" y="445"/>
                    </a:lnTo>
                    <a:lnTo>
                      <a:pt x="336" y="445"/>
                    </a:lnTo>
                    <a:lnTo>
                      <a:pt x="334" y="443"/>
                    </a:lnTo>
                    <a:lnTo>
                      <a:pt x="332" y="441"/>
                    </a:lnTo>
                    <a:lnTo>
                      <a:pt x="320" y="425"/>
                    </a:lnTo>
                    <a:lnTo>
                      <a:pt x="324" y="423"/>
                    </a:lnTo>
                    <a:lnTo>
                      <a:pt x="332" y="433"/>
                    </a:lnTo>
                    <a:lnTo>
                      <a:pt x="336" y="433"/>
                    </a:lnTo>
                    <a:lnTo>
                      <a:pt x="336" y="431"/>
                    </a:lnTo>
                    <a:lnTo>
                      <a:pt x="338" y="429"/>
                    </a:lnTo>
                    <a:lnTo>
                      <a:pt x="343" y="439"/>
                    </a:lnTo>
                    <a:lnTo>
                      <a:pt x="347" y="441"/>
                    </a:lnTo>
                    <a:lnTo>
                      <a:pt x="349" y="441"/>
                    </a:lnTo>
                    <a:lnTo>
                      <a:pt x="351" y="447"/>
                    </a:lnTo>
                    <a:lnTo>
                      <a:pt x="359" y="447"/>
                    </a:lnTo>
                    <a:lnTo>
                      <a:pt x="363" y="451"/>
                    </a:lnTo>
                    <a:lnTo>
                      <a:pt x="365" y="449"/>
                    </a:lnTo>
                    <a:lnTo>
                      <a:pt x="367" y="451"/>
                    </a:lnTo>
                    <a:lnTo>
                      <a:pt x="369" y="451"/>
                    </a:lnTo>
                    <a:lnTo>
                      <a:pt x="371" y="449"/>
                    </a:lnTo>
                    <a:lnTo>
                      <a:pt x="371" y="451"/>
                    </a:lnTo>
                    <a:lnTo>
                      <a:pt x="373" y="455"/>
                    </a:lnTo>
                    <a:lnTo>
                      <a:pt x="375" y="453"/>
                    </a:lnTo>
                    <a:lnTo>
                      <a:pt x="375" y="455"/>
                    </a:lnTo>
                    <a:lnTo>
                      <a:pt x="375" y="459"/>
                    </a:lnTo>
                    <a:lnTo>
                      <a:pt x="377" y="461"/>
                    </a:lnTo>
                    <a:lnTo>
                      <a:pt x="379" y="463"/>
                    </a:lnTo>
                    <a:lnTo>
                      <a:pt x="381" y="463"/>
                    </a:lnTo>
                    <a:lnTo>
                      <a:pt x="377" y="453"/>
                    </a:lnTo>
                    <a:lnTo>
                      <a:pt x="379" y="451"/>
                    </a:lnTo>
                    <a:lnTo>
                      <a:pt x="381" y="451"/>
                    </a:lnTo>
                    <a:lnTo>
                      <a:pt x="383" y="453"/>
                    </a:lnTo>
                    <a:lnTo>
                      <a:pt x="385" y="453"/>
                    </a:lnTo>
                    <a:lnTo>
                      <a:pt x="385" y="451"/>
                    </a:lnTo>
                    <a:lnTo>
                      <a:pt x="385" y="449"/>
                    </a:lnTo>
                    <a:lnTo>
                      <a:pt x="383" y="447"/>
                    </a:lnTo>
                    <a:lnTo>
                      <a:pt x="381" y="449"/>
                    </a:lnTo>
                    <a:lnTo>
                      <a:pt x="377" y="439"/>
                    </a:lnTo>
                    <a:lnTo>
                      <a:pt x="377" y="433"/>
                    </a:lnTo>
                    <a:lnTo>
                      <a:pt x="385" y="439"/>
                    </a:lnTo>
                    <a:lnTo>
                      <a:pt x="385" y="437"/>
                    </a:lnTo>
                    <a:lnTo>
                      <a:pt x="383" y="435"/>
                    </a:lnTo>
                    <a:lnTo>
                      <a:pt x="385" y="433"/>
                    </a:lnTo>
                    <a:lnTo>
                      <a:pt x="385" y="425"/>
                    </a:lnTo>
                    <a:lnTo>
                      <a:pt x="383" y="421"/>
                    </a:lnTo>
                    <a:lnTo>
                      <a:pt x="383" y="415"/>
                    </a:lnTo>
                    <a:lnTo>
                      <a:pt x="379" y="413"/>
                    </a:lnTo>
                    <a:lnTo>
                      <a:pt x="373" y="409"/>
                    </a:lnTo>
                    <a:lnTo>
                      <a:pt x="373" y="405"/>
                    </a:lnTo>
                    <a:lnTo>
                      <a:pt x="377" y="403"/>
                    </a:lnTo>
                    <a:lnTo>
                      <a:pt x="377" y="399"/>
                    </a:lnTo>
                    <a:lnTo>
                      <a:pt x="377" y="395"/>
                    </a:lnTo>
                    <a:lnTo>
                      <a:pt x="373" y="395"/>
                    </a:lnTo>
                    <a:lnTo>
                      <a:pt x="373" y="393"/>
                    </a:lnTo>
                    <a:lnTo>
                      <a:pt x="373" y="391"/>
                    </a:lnTo>
                    <a:lnTo>
                      <a:pt x="371" y="391"/>
                    </a:lnTo>
                    <a:lnTo>
                      <a:pt x="367" y="395"/>
                    </a:lnTo>
                    <a:lnTo>
                      <a:pt x="367" y="385"/>
                    </a:lnTo>
                    <a:lnTo>
                      <a:pt x="363" y="385"/>
                    </a:lnTo>
                    <a:lnTo>
                      <a:pt x="359" y="389"/>
                    </a:lnTo>
                    <a:lnTo>
                      <a:pt x="357" y="387"/>
                    </a:lnTo>
                    <a:lnTo>
                      <a:pt x="361" y="383"/>
                    </a:lnTo>
                    <a:lnTo>
                      <a:pt x="357" y="383"/>
                    </a:lnTo>
                    <a:lnTo>
                      <a:pt x="355" y="381"/>
                    </a:lnTo>
                    <a:lnTo>
                      <a:pt x="353" y="383"/>
                    </a:lnTo>
                    <a:lnTo>
                      <a:pt x="351" y="387"/>
                    </a:lnTo>
                    <a:lnTo>
                      <a:pt x="347" y="373"/>
                    </a:lnTo>
                    <a:lnTo>
                      <a:pt x="343" y="373"/>
                    </a:lnTo>
                    <a:lnTo>
                      <a:pt x="343" y="371"/>
                    </a:lnTo>
                    <a:lnTo>
                      <a:pt x="345" y="369"/>
                    </a:lnTo>
                    <a:lnTo>
                      <a:pt x="343" y="367"/>
                    </a:lnTo>
                    <a:lnTo>
                      <a:pt x="345" y="367"/>
                    </a:lnTo>
                    <a:lnTo>
                      <a:pt x="343" y="363"/>
                    </a:lnTo>
                    <a:lnTo>
                      <a:pt x="341" y="361"/>
                    </a:lnTo>
                    <a:lnTo>
                      <a:pt x="343" y="359"/>
                    </a:lnTo>
                    <a:lnTo>
                      <a:pt x="340" y="357"/>
                    </a:lnTo>
                    <a:lnTo>
                      <a:pt x="334" y="359"/>
                    </a:lnTo>
                    <a:lnTo>
                      <a:pt x="336" y="353"/>
                    </a:lnTo>
                    <a:lnTo>
                      <a:pt x="334" y="349"/>
                    </a:lnTo>
                    <a:lnTo>
                      <a:pt x="336" y="347"/>
                    </a:lnTo>
                    <a:lnTo>
                      <a:pt x="338" y="349"/>
                    </a:lnTo>
                    <a:lnTo>
                      <a:pt x="341" y="347"/>
                    </a:lnTo>
                    <a:lnTo>
                      <a:pt x="345" y="347"/>
                    </a:lnTo>
                    <a:lnTo>
                      <a:pt x="343" y="341"/>
                    </a:lnTo>
                    <a:lnTo>
                      <a:pt x="340" y="337"/>
                    </a:lnTo>
                    <a:lnTo>
                      <a:pt x="334" y="337"/>
                    </a:lnTo>
                    <a:lnTo>
                      <a:pt x="332" y="335"/>
                    </a:lnTo>
                    <a:lnTo>
                      <a:pt x="330" y="329"/>
                    </a:lnTo>
                    <a:lnTo>
                      <a:pt x="336" y="331"/>
                    </a:lnTo>
                    <a:lnTo>
                      <a:pt x="334" y="327"/>
                    </a:lnTo>
                    <a:lnTo>
                      <a:pt x="336" y="327"/>
                    </a:lnTo>
                    <a:lnTo>
                      <a:pt x="341" y="333"/>
                    </a:lnTo>
                    <a:lnTo>
                      <a:pt x="343" y="333"/>
                    </a:lnTo>
                    <a:lnTo>
                      <a:pt x="341" y="327"/>
                    </a:lnTo>
                    <a:lnTo>
                      <a:pt x="345" y="329"/>
                    </a:lnTo>
                    <a:lnTo>
                      <a:pt x="341" y="325"/>
                    </a:lnTo>
                    <a:lnTo>
                      <a:pt x="343" y="323"/>
                    </a:lnTo>
                    <a:lnTo>
                      <a:pt x="345" y="325"/>
                    </a:lnTo>
                    <a:lnTo>
                      <a:pt x="349" y="325"/>
                    </a:lnTo>
                    <a:lnTo>
                      <a:pt x="349" y="329"/>
                    </a:lnTo>
                    <a:lnTo>
                      <a:pt x="347" y="333"/>
                    </a:lnTo>
                    <a:lnTo>
                      <a:pt x="351" y="333"/>
                    </a:lnTo>
                    <a:lnTo>
                      <a:pt x="363" y="341"/>
                    </a:lnTo>
                    <a:lnTo>
                      <a:pt x="363" y="347"/>
                    </a:lnTo>
                    <a:lnTo>
                      <a:pt x="369" y="347"/>
                    </a:lnTo>
                    <a:lnTo>
                      <a:pt x="371" y="345"/>
                    </a:lnTo>
                    <a:lnTo>
                      <a:pt x="371" y="349"/>
                    </a:lnTo>
                    <a:lnTo>
                      <a:pt x="373" y="359"/>
                    </a:lnTo>
                    <a:lnTo>
                      <a:pt x="377" y="365"/>
                    </a:lnTo>
                    <a:lnTo>
                      <a:pt x="383" y="363"/>
                    </a:lnTo>
                    <a:lnTo>
                      <a:pt x="383" y="365"/>
                    </a:lnTo>
                    <a:lnTo>
                      <a:pt x="381" y="371"/>
                    </a:lnTo>
                    <a:lnTo>
                      <a:pt x="383" y="375"/>
                    </a:lnTo>
                    <a:lnTo>
                      <a:pt x="389" y="371"/>
                    </a:lnTo>
                    <a:lnTo>
                      <a:pt x="391" y="379"/>
                    </a:lnTo>
                    <a:lnTo>
                      <a:pt x="393" y="375"/>
                    </a:lnTo>
                    <a:lnTo>
                      <a:pt x="397" y="383"/>
                    </a:lnTo>
                    <a:lnTo>
                      <a:pt x="399" y="383"/>
                    </a:lnTo>
                    <a:lnTo>
                      <a:pt x="401" y="371"/>
                    </a:lnTo>
                    <a:lnTo>
                      <a:pt x="403" y="369"/>
                    </a:lnTo>
                    <a:lnTo>
                      <a:pt x="401" y="357"/>
                    </a:lnTo>
                    <a:lnTo>
                      <a:pt x="401" y="353"/>
                    </a:lnTo>
                    <a:lnTo>
                      <a:pt x="407" y="359"/>
                    </a:lnTo>
                    <a:lnTo>
                      <a:pt x="411" y="359"/>
                    </a:lnTo>
                    <a:lnTo>
                      <a:pt x="413" y="353"/>
                    </a:lnTo>
                    <a:lnTo>
                      <a:pt x="415" y="353"/>
                    </a:lnTo>
                    <a:lnTo>
                      <a:pt x="417" y="345"/>
                    </a:lnTo>
                    <a:lnTo>
                      <a:pt x="421" y="345"/>
                    </a:lnTo>
                    <a:lnTo>
                      <a:pt x="419" y="341"/>
                    </a:lnTo>
                    <a:lnTo>
                      <a:pt x="413" y="341"/>
                    </a:lnTo>
                    <a:lnTo>
                      <a:pt x="413" y="337"/>
                    </a:lnTo>
                    <a:lnTo>
                      <a:pt x="417" y="339"/>
                    </a:lnTo>
                    <a:lnTo>
                      <a:pt x="417" y="335"/>
                    </a:lnTo>
                    <a:lnTo>
                      <a:pt x="413" y="333"/>
                    </a:lnTo>
                    <a:lnTo>
                      <a:pt x="417" y="331"/>
                    </a:lnTo>
                    <a:lnTo>
                      <a:pt x="423" y="335"/>
                    </a:lnTo>
                    <a:lnTo>
                      <a:pt x="427" y="335"/>
                    </a:lnTo>
                    <a:lnTo>
                      <a:pt x="427" y="333"/>
                    </a:lnTo>
                    <a:lnTo>
                      <a:pt x="425" y="329"/>
                    </a:lnTo>
                    <a:lnTo>
                      <a:pt x="427" y="325"/>
                    </a:lnTo>
                    <a:lnTo>
                      <a:pt x="429" y="325"/>
                    </a:lnTo>
                    <a:lnTo>
                      <a:pt x="431" y="321"/>
                    </a:lnTo>
                    <a:lnTo>
                      <a:pt x="429" y="317"/>
                    </a:lnTo>
                    <a:lnTo>
                      <a:pt x="425" y="311"/>
                    </a:lnTo>
                    <a:lnTo>
                      <a:pt x="421" y="311"/>
                    </a:lnTo>
                    <a:lnTo>
                      <a:pt x="419" y="307"/>
                    </a:lnTo>
                    <a:lnTo>
                      <a:pt x="415" y="309"/>
                    </a:lnTo>
                    <a:lnTo>
                      <a:pt x="413" y="307"/>
                    </a:lnTo>
                    <a:lnTo>
                      <a:pt x="409" y="309"/>
                    </a:lnTo>
                    <a:lnTo>
                      <a:pt x="403" y="311"/>
                    </a:lnTo>
                    <a:lnTo>
                      <a:pt x="405" y="303"/>
                    </a:lnTo>
                    <a:lnTo>
                      <a:pt x="407" y="299"/>
                    </a:lnTo>
                    <a:lnTo>
                      <a:pt x="407" y="297"/>
                    </a:lnTo>
                    <a:lnTo>
                      <a:pt x="403" y="297"/>
                    </a:lnTo>
                    <a:lnTo>
                      <a:pt x="401" y="297"/>
                    </a:lnTo>
                    <a:lnTo>
                      <a:pt x="393" y="299"/>
                    </a:lnTo>
                    <a:lnTo>
                      <a:pt x="389" y="299"/>
                    </a:lnTo>
                    <a:lnTo>
                      <a:pt x="391" y="297"/>
                    </a:lnTo>
                    <a:lnTo>
                      <a:pt x="389" y="297"/>
                    </a:lnTo>
                    <a:lnTo>
                      <a:pt x="389" y="295"/>
                    </a:lnTo>
                    <a:lnTo>
                      <a:pt x="393" y="295"/>
                    </a:lnTo>
                    <a:lnTo>
                      <a:pt x="393" y="291"/>
                    </a:lnTo>
                    <a:lnTo>
                      <a:pt x="387" y="279"/>
                    </a:lnTo>
                    <a:lnTo>
                      <a:pt x="383" y="275"/>
                    </a:lnTo>
                    <a:lnTo>
                      <a:pt x="377" y="277"/>
                    </a:lnTo>
                    <a:lnTo>
                      <a:pt x="375" y="275"/>
                    </a:lnTo>
                    <a:lnTo>
                      <a:pt x="375" y="271"/>
                    </a:lnTo>
                    <a:lnTo>
                      <a:pt x="377" y="271"/>
                    </a:lnTo>
                    <a:lnTo>
                      <a:pt x="377" y="267"/>
                    </a:lnTo>
                    <a:lnTo>
                      <a:pt x="367" y="269"/>
                    </a:lnTo>
                    <a:lnTo>
                      <a:pt x="363" y="273"/>
                    </a:lnTo>
                    <a:lnTo>
                      <a:pt x="361" y="269"/>
                    </a:lnTo>
                    <a:lnTo>
                      <a:pt x="359" y="269"/>
                    </a:lnTo>
                    <a:lnTo>
                      <a:pt x="359" y="265"/>
                    </a:lnTo>
                    <a:lnTo>
                      <a:pt x="361" y="263"/>
                    </a:lnTo>
                    <a:lnTo>
                      <a:pt x="359" y="259"/>
                    </a:lnTo>
                    <a:lnTo>
                      <a:pt x="351" y="261"/>
                    </a:lnTo>
                    <a:lnTo>
                      <a:pt x="349" y="259"/>
                    </a:lnTo>
                    <a:lnTo>
                      <a:pt x="351" y="253"/>
                    </a:lnTo>
                    <a:lnTo>
                      <a:pt x="349" y="251"/>
                    </a:lnTo>
                    <a:lnTo>
                      <a:pt x="330" y="245"/>
                    </a:lnTo>
                    <a:lnTo>
                      <a:pt x="328" y="243"/>
                    </a:lnTo>
                    <a:lnTo>
                      <a:pt x="332" y="243"/>
                    </a:lnTo>
                    <a:lnTo>
                      <a:pt x="332" y="241"/>
                    </a:lnTo>
                    <a:lnTo>
                      <a:pt x="338" y="241"/>
                    </a:lnTo>
                    <a:lnTo>
                      <a:pt x="336" y="239"/>
                    </a:lnTo>
                    <a:lnTo>
                      <a:pt x="336" y="237"/>
                    </a:lnTo>
                    <a:lnTo>
                      <a:pt x="330" y="231"/>
                    </a:lnTo>
                    <a:lnTo>
                      <a:pt x="332" y="229"/>
                    </a:lnTo>
                    <a:lnTo>
                      <a:pt x="336" y="229"/>
                    </a:lnTo>
                    <a:lnTo>
                      <a:pt x="336" y="227"/>
                    </a:lnTo>
                    <a:lnTo>
                      <a:pt x="330" y="221"/>
                    </a:lnTo>
                    <a:lnTo>
                      <a:pt x="326" y="221"/>
                    </a:lnTo>
                    <a:lnTo>
                      <a:pt x="324" y="219"/>
                    </a:lnTo>
                    <a:lnTo>
                      <a:pt x="330" y="219"/>
                    </a:lnTo>
                    <a:lnTo>
                      <a:pt x="332" y="219"/>
                    </a:lnTo>
                    <a:lnTo>
                      <a:pt x="332" y="216"/>
                    </a:lnTo>
                    <a:lnTo>
                      <a:pt x="341" y="221"/>
                    </a:lnTo>
                    <a:lnTo>
                      <a:pt x="345" y="221"/>
                    </a:lnTo>
                    <a:lnTo>
                      <a:pt x="349" y="219"/>
                    </a:lnTo>
                    <a:lnTo>
                      <a:pt x="353" y="221"/>
                    </a:lnTo>
                    <a:lnTo>
                      <a:pt x="355" y="219"/>
                    </a:lnTo>
                    <a:lnTo>
                      <a:pt x="355" y="216"/>
                    </a:lnTo>
                    <a:lnTo>
                      <a:pt x="347" y="210"/>
                    </a:lnTo>
                    <a:lnTo>
                      <a:pt x="336" y="210"/>
                    </a:lnTo>
                    <a:lnTo>
                      <a:pt x="332" y="206"/>
                    </a:lnTo>
                    <a:lnTo>
                      <a:pt x="330" y="210"/>
                    </a:lnTo>
                    <a:lnTo>
                      <a:pt x="326" y="206"/>
                    </a:lnTo>
                    <a:lnTo>
                      <a:pt x="322" y="204"/>
                    </a:lnTo>
                    <a:lnTo>
                      <a:pt x="320" y="206"/>
                    </a:lnTo>
                    <a:lnTo>
                      <a:pt x="324" y="200"/>
                    </a:lnTo>
                    <a:lnTo>
                      <a:pt x="328" y="202"/>
                    </a:lnTo>
                    <a:lnTo>
                      <a:pt x="332" y="200"/>
                    </a:lnTo>
                    <a:lnTo>
                      <a:pt x="334" y="196"/>
                    </a:lnTo>
                    <a:lnTo>
                      <a:pt x="338" y="194"/>
                    </a:lnTo>
                    <a:lnTo>
                      <a:pt x="343" y="198"/>
                    </a:lnTo>
                    <a:lnTo>
                      <a:pt x="345" y="192"/>
                    </a:lnTo>
                    <a:lnTo>
                      <a:pt x="336" y="176"/>
                    </a:lnTo>
                    <a:lnTo>
                      <a:pt x="330" y="172"/>
                    </a:lnTo>
                    <a:lnTo>
                      <a:pt x="328" y="176"/>
                    </a:lnTo>
                    <a:lnTo>
                      <a:pt x="328" y="180"/>
                    </a:lnTo>
                    <a:lnTo>
                      <a:pt x="324" y="184"/>
                    </a:lnTo>
                    <a:lnTo>
                      <a:pt x="322" y="188"/>
                    </a:lnTo>
                    <a:lnTo>
                      <a:pt x="318" y="188"/>
                    </a:lnTo>
                    <a:lnTo>
                      <a:pt x="322" y="180"/>
                    </a:lnTo>
                    <a:lnTo>
                      <a:pt x="322" y="178"/>
                    </a:lnTo>
                    <a:lnTo>
                      <a:pt x="312" y="178"/>
                    </a:lnTo>
                    <a:lnTo>
                      <a:pt x="310" y="180"/>
                    </a:lnTo>
                    <a:lnTo>
                      <a:pt x="308" y="178"/>
                    </a:lnTo>
                    <a:lnTo>
                      <a:pt x="312" y="174"/>
                    </a:lnTo>
                    <a:lnTo>
                      <a:pt x="320" y="172"/>
                    </a:lnTo>
                    <a:lnTo>
                      <a:pt x="322" y="166"/>
                    </a:lnTo>
                    <a:lnTo>
                      <a:pt x="326" y="170"/>
                    </a:lnTo>
                    <a:lnTo>
                      <a:pt x="326" y="160"/>
                    </a:lnTo>
                    <a:lnTo>
                      <a:pt x="316" y="156"/>
                    </a:lnTo>
                    <a:lnTo>
                      <a:pt x="312" y="154"/>
                    </a:lnTo>
                    <a:lnTo>
                      <a:pt x="310" y="152"/>
                    </a:lnTo>
                    <a:lnTo>
                      <a:pt x="304" y="154"/>
                    </a:lnTo>
                    <a:lnTo>
                      <a:pt x="300" y="158"/>
                    </a:lnTo>
                    <a:lnTo>
                      <a:pt x="300" y="160"/>
                    </a:lnTo>
                    <a:lnTo>
                      <a:pt x="296" y="164"/>
                    </a:lnTo>
                    <a:lnTo>
                      <a:pt x="296" y="162"/>
                    </a:lnTo>
                    <a:lnTo>
                      <a:pt x="298" y="158"/>
                    </a:lnTo>
                    <a:lnTo>
                      <a:pt x="302" y="154"/>
                    </a:lnTo>
                    <a:lnTo>
                      <a:pt x="304" y="148"/>
                    </a:lnTo>
                    <a:lnTo>
                      <a:pt x="302" y="148"/>
                    </a:lnTo>
                    <a:lnTo>
                      <a:pt x="298" y="152"/>
                    </a:lnTo>
                    <a:lnTo>
                      <a:pt x="294" y="154"/>
                    </a:lnTo>
                    <a:lnTo>
                      <a:pt x="290" y="158"/>
                    </a:lnTo>
                    <a:lnTo>
                      <a:pt x="290" y="154"/>
                    </a:lnTo>
                    <a:lnTo>
                      <a:pt x="294" y="144"/>
                    </a:lnTo>
                    <a:lnTo>
                      <a:pt x="294" y="140"/>
                    </a:lnTo>
                    <a:lnTo>
                      <a:pt x="290" y="138"/>
                    </a:lnTo>
                    <a:lnTo>
                      <a:pt x="286" y="142"/>
                    </a:lnTo>
                    <a:lnTo>
                      <a:pt x="282" y="144"/>
                    </a:lnTo>
                    <a:lnTo>
                      <a:pt x="280" y="140"/>
                    </a:lnTo>
                    <a:lnTo>
                      <a:pt x="272" y="138"/>
                    </a:lnTo>
                    <a:lnTo>
                      <a:pt x="278" y="136"/>
                    </a:lnTo>
                    <a:lnTo>
                      <a:pt x="284" y="136"/>
                    </a:lnTo>
                    <a:lnTo>
                      <a:pt x="286" y="130"/>
                    </a:lnTo>
                    <a:lnTo>
                      <a:pt x="286" y="124"/>
                    </a:lnTo>
                    <a:lnTo>
                      <a:pt x="282" y="118"/>
                    </a:lnTo>
                    <a:lnTo>
                      <a:pt x="270" y="112"/>
                    </a:lnTo>
                    <a:lnTo>
                      <a:pt x="264" y="108"/>
                    </a:lnTo>
                    <a:lnTo>
                      <a:pt x="264" y="112"/>
                    </a:lnTo>
                    <a:lnTo>
                      <a:pt x="260" y="116"/>
                    </a:lnTo>
                    <a:lnTo>
                      <a:pt x="256" y="114"/>
                    </a:lnTo>
                    <a:lnTo>
                      <a:pt x="252" y="116"/>
                    </a:lnTo>
                    <a:lnTo>
                      <a:pt x="254" y="124"/>
                    </a:lnTo>
                    <a:lnTo>
                      <a:pt x="254" y="126"/>
                    </a:lnTo>
                    <a:lnTo>
                      <a:pt x="254" y="124"/>
                    </a:lnTo>
                    <a:lnTo>
                      <a:pt x="250" y="126"/>
                    </a:lnTo>
                    <a:lnTo>
                      <a:pt x="250" y="124"/>
                    </a:lnTo>
                    <a:lnTo>
                      <a:pt x="248" y="120"/>
                    </a:lnTo>
                    <a:lnTo>
                      <a:pt x="248" y="114"/>
                    </a:lnTo>
                    <a:lnTo>
                      <a:pt x="246" y="114"/>
                    </a:lnTo>
                    <a:lnTo>
                      <a:pt x="242" y="120"/>
                    </a:lnTo>
                    <a:lnTo>
                      <a:pt x="250" y="104"/>
                    </a:lnTo>
                    <a:lnTo>
                      <a:pt x="242" y="106"/>
                    </a:lnTo>
                    <a:lnTo>
                      <a:pt x="238" y="104"/>
                    </a:lnTo>
                    <a:lnTo>
                      <a:pt x="234" y="110"/>
                    </a:lnTo>
                    <a:lnTo>
                      <a:pt x="232" y="112"/>
                    </a:lnTo>
                    <a:lnTo>
                      <a:pt x="232" y="106"/>
                    </a:lnTo>
                    <a:lnTo>
                      <a:pt x="228" y="110"/>
                    </a:lnTo>
                    <a:lnTo>
                      <a:pt x="236" y="102"/>
                    </a:lnTo>
                    <a:lnTo>
                      <a:pt x="238" y="98"/>
                    </a:lnTo>
                    <a:lnTo>
                      <a:pt x="238" y="92"/>
                    </a:lnTo>
                    <a:lnTo>
                      <a:pt x="232" y="90"/>
                    </a:lnTo>
                    <a:lnTo>
                      <a:pt x="226" y="90"/>
                    </a:lnTo>
                    <a:lnTo>
                      <a:pt x="224" y="88"/>
                    </a:lnTo>
                    <a:lnTo>
                      <a:pt x="228" y="84"/>
                    </a:lnTo>
                    <a:lnTo>
                      <a:pt x="224" y="72"/>
                    </a:lnTo>
                    <a:lnTo>
                      <a:pt x="222" y="70"/>
                    </a:lnTo>
                    <a:lnTo>
                      <a:pt x="222" y="68"/>
                    </a:lnTo>
                    <a:lnTo>
                      <a:pt x="216" y="66"/>
                    </a:lnTo>
                    <a:lnTo>
                      <a:pt x="212" y="66"/>
                    </a:lnTo>
                    <a:lnTo>
                      <a:pt x="196" y="58"/>
                    </a:lnTo>
                    <a:lnTo>
                      <a:pt x="188" y="56"/>
                    </a:lnTo>
                    <a:lnTo>
                      <a:pt x="180" y="60"/>
                    </a:lnTo>
                    <a:lnTo>
                      <a:pt x="174" y="66"/>
                    </a:lnTo>
                    <a:lnTo>
                      <a:pt x="172" y="72"/>
                    </a:lnTo>
                    <a:lnTo>
                      <a:pt x="178" y="76"/>
                    </a:lnTo>
                    <a:lnTo>
                      <a:pt x="174" y="78"/>
                    </a:lnTo>
                    <a:lnTo>
                      <a:pt x="170" y="78"/>
                    </a:lnTo>
                    <a:lnTo>
                      <a:pt x="166" y="82"/>
                    </a:lnTo>
                    <a:lnTo>
                      <a:pt x="162" y="74"/>
                    </a:lnTo>
                    <a:lnTo>
                      <a:pt x="158" y="78"/>
                    </a:lnTo>
                    <a:lnTo>
                      <a:pt x="156" y="78"/>
                    </a:lnTo>
                    <a:lnTo>
                      <a:pt x="154" y="68"/>
                    </a:lnTo>
                    <a:lnTo>
                      <a:pt x="150" y="84"/>
                    </a:lnTo>
                    <a:lnTo>
                      <a:pt x="148" y="84"/>
                    </a:lnTo>
                    <a:lnTo>
                      <a:pt x="146" y="88"/>
                    </a:lnTo>
                    <a:lnTo>
                      <a:pt x="142" y="94"/>
                    </a:lnTo>
                    <a:lnTo>
                      <a:pt x="138" y="98"/>
                    </a:lnTo>
                    <a:lnTo>
                      <a:pt x="138" y="94"/>
                    </a:lnTo>
                    <a:lnTo>
                      <a:pt x="136" y="92"/>
                    </a:lnTo>
                    <a:lnTo>
                      <a:pt x="138" y="88"/>
                    </a:lnTo>
                    <a:lnTo>
                      <a:pt x="142" y="90"/>
                    </a:lnTo>
                    <a:lnTo>
                      <a:pt x="142" y="88"/>
                    </a:lnTo>
                    <a:lnTo>
                      <a:pt x="140" y="86"/>
                    </a:lnTo>
                    <a:lnTo>
                      <a:pt x="138" y="86"/>
                    </a:lnTo>
                    <a:lnTo>
                      <a:pt x="146" y="58"/>
                    </a:lnTo>
                    <a:lnTo>
                      <a:pt x="142" y="54"/>
                    </a:lnTo>
                    <a:lnTo>
                      <a:pt x="140" y="48"/>
                    </a:lnTo>
                    <a:lnTo>
                      <a:pt x="140" y="46"/>
                    </a:lnTo>
                    <a:lnTo>
                      <a:pt x="142" y="44"/>
                    </a:lnTo>
                    <a:lnTo>
                      <a:pt x="142" y="40"/>
                    </a:lnTo>
                    <a:lnTo>
                      <a:pt x="140" y="36"/>
                    </a:lnTo>
                    <a:lnTo>
                      <a:pt x="136" y="34"/>
                    </a:lnTo>
                    <a:lnTo>
                      <a:pt x="130" y="32"/>
                    </a:lnTo>
                    <a:lnTo>
                      <a:pt x="134" y="26"/>
                    </a:lnTo>
                    <a:lnTo>
                      <a:pt x="132" y="12"/>
                    </a:lnTo>
                    <a:lnTo>
                      <a:pt x="130" y="6"/>
                    </a:lnTo>
                    <a:lnTo>
                      <a:pt x="110" y="6"/>
                    </a:lnTo>
                    <a:lnTo>
                      <a:pt x="108" y="10"/>
                    </a:lnTo>
                    <a:lnTo>
                      <a:pt x="104" y="10"/>
                    </a:lnTo>
                    <a:lnTo>
                      <a:pt x="94" y="18"/>
                    </a:lnTo>
                    <a:lnTo>
                      <a:pt x="98" y="22"/>
                    </a:lnTo>
                    <a:lnTo>
                      <a:pt x="96" y="28"/>
                    </a:lnTo>
                    <a:lnTo>
                      <a:pt x="94" y="22"/>
                    </a:lnTo>
                    <a:lnTo>
                      <a:pt x="90" y="20"/>
                    </a:lnTo>
                    <a:lnTo>
                      <a:pt x="84" y="22"/>
                    </a:lnTo>
                    <a:lnTo>
                      <a:pt x="84" y="26"/>
                    </a:lnTo>
                    <a:lnTo>
                      <a:pt x="86" y="32"/>
                    </a:lnTo>
                    <a:lnTo>
                      <a:pt x="84" y="30"/>
                    </a:lnTo>
                    <a:lnTo>
                      <a:pt x="80" y="26"/>
                    </a:lnTo>
                    <a:lnTo>
                      <a:pt x="76" y="26"/>
                    </a:lnTo>
                    <a:lnTo>
                      <a:pt x="74" y="32"/>
                    </a:lnTo>
                    <a:lnTo>
                      <a:pt x="78" y="36"/>
                    </a:lnTo>
                    <a:lnTo>
                      <a:pt x="94" y="42"/>
                    </a:lnTo>
                    <a:lnTo>
                      <a:pt x="94" y="44"/>
                    </a:lnTo>
                    <a:lnTo>
                      <a:pt x="74" y="38"/>
                    </a:lnTo>
                    <a:lnTo>
                      <a:pt x="72" y="40"/>
                    </a:lnTo>
                    <a:lnTo>
                      <a:pt x="70" y="40"/>
                    </a:lnTo>
                    <a:lnTo>
                      <a:pt x="72" y="42"/>
                    </a:lnTo>
                    <a:lnTo>
                      <a:pt x="76" y="44"/>
                    </a:lnTo>
                    <a:lnTo>
                      <a:pt x="80" y="48"/>
                    </a:lnTo>
                    <a:lnTo>
                      <a:pt x="86" y="50"/>
                    </a:lnTo>
                    <a:lnTo>
                      <a:pt x="92" y="56"/>
                    </a:lnTo>
                    <a:lnTo>
                      <a:pt x="88" y="56"/>
                    </a:lnTo>
                    <a:lnTo>
                      <a:pt x="78" y="48"/>
                    </a:lnTo>
                    <a:lnTo>
                      <a:pt x="70" y="46"/>
                    </a:lnTo>
                    <a:lnTo>
                      <a:pt x="68" y="46"/>
                    </a:lnTo>
                    <a:lnTo>
                      <a:pt x="66" y="50"/>
                    </a:lnTo>
                    <a:lnTo>
                      <a:pt x="66" y="58"/>
                    </a:lnTo>
                    <a:lnTo>
                      <a:pt x="68" y="64"/>
                    </a:lnTo>
                    <a:lnTo>
                      <a:pt x="68" y="68"/>
                    </a:lnTo>
                    <a:lnTo>
                      <a:pt x="68" y="72"/>
                    </a:lnTo>
                    <a:lnTo>
                      <a:pt x="74" y="76"/>
                    </a:lnTo>
                    <a:lnTo>
                      <a:pt x="76" y="74"/>
                    </a:lnTo>
                    <a:lnTo>
                      <a:pt x="78" y="74"/>
                    </a:lnTo>
                    <a:lnTo>
                      <a:pt x="80" y="74"/>
                    </a:lnTo>
                    <a:lnTo>
                      <a:pt x="78" y="80"/>
                    </a:lnTo>
                    <a:lnTo>
                      <a:pt x="76" y="82"/>
                    </a:lnTo>
                    <a:lnTo>
                      <a:pt x="70" y="82"/>
                    </a:lnTo>
                    <a:lnTo>
                      <a:pt x="68" y="88"/>
                    </a:lnTo>
                    <a:lnTo>
                      <a:pt x="62" y="94"/>
                    </a:lnTo>
                    <a:lnTo>
                      <a:pt x="64" y="96"/>
                    </a:lnTo>
                    <a:lnTo>
                      <a:pt x="68" y="100"/>
                    </a:lnTo>
                    <a:lnTo>
                      <a:pt x="68" y="104"/>
                    </a:lnTo>
                    <a:lnTo>
                      <a:pt x="72" y="108"/>
                    </a:lnTo>
                    <a:lnTo>
                      <a:pt x="78" y="110"/>
                    </a:lnTo>
                    <a:lnTo>
                      <a:pt x="82" y="110"/>
                    </a:lnTo>
                    <a:lnTo>
                      <a:pt x="82" y="114"/>
                    </a:lnTo>
                    <a:lnTo>
                      <a:pt x="82" y="122"/>
                    </a:lnTo>
                    <a:lnTo>
                      <a:pt x="80" y="124"/>
                    </a:lnTo>
                    <a:lnTo>
                      <a:pt x="80" y="138"/>
                    </a:lnTo>
                    <a:lnTo>
                      <a:pt x="78" y="144"/>
                    </a:lnTo>
                    <a:lnTo>
                      <a:pt x="76" y="142"/>
                    </a:lnTo>
                    <a:lnTo>
                      <a:pt x="78" y="134"/>
                    </a:lnTo>
                    <a:lnTo>
                      <a:pt x="76" y="132"/>
                    </a:lnTo>
                    <a:lnTo>
                      <a:pt x="74" y="134"/>
                    </a:lnTo>
                    <a:lnTo>
                      <a:pt x="70" y="132"/>
                    </a:lnTo>
                    <a:lnTo>
                      <a:pt x="62" y="136"/>
                    </a:lnTo>
                    <a:lnTo>
                      <a:pt x="58" y="140"/>
                    </a:lnTo>
                    <a:lnTo>
                      <a:pt x="52" y="140"/>
                    </a:lnTo>
                    <a:lnTo>
                      <a:pt x="62" y="132"/>
                    </a:lnTo>
                    <a:lnTo>
                      <a:pt x="70" y="130"/>
                    </a:lnTo>
                    <a:lnTo>
                      <a:pt x="70" y="128"/>
                    </a:lnTo>
                    <a:lnTo>
                      <a:pt x="74" y="126"/>
                    </a:lnTo>
                    <a:lnTo>
                      <a:pt x="78" y="128"/>
                    </a:lnTo>
                    <a:lnTo>
                      <a:pt x="76" y="122"/>
                    </a:lnTo>
                    <a:lnTo>
                      <a:pt x="76" y="120"/>
                    </a:lnTo>
                    <a:lnTo>
                      <a:pt x="70" y="118"/>
                    </a:lnTo>
                    <a:lnTo>
                      <a:pt x="56" y="98"/>
                    </a:lnTo>
                    <a:lnTo>
                      <a:pt x="54" y="92"/>
                    </a:lnTo>
                    <a:lnTo>
                      <a:pt x="58" y="76"/>
                    </a:lnTo>
                    <a:lnTo>
                      <a:pt x="52" y="62"/>
                    </a:lnTo>
                    <a:lnTo>
                      <a:pt x="52" y="54"/>
                    </a:lnTo>
                    <a:lnTo>
                      <a:pt x="58" y="42"/>
                    </a:lnTo>
                    <a:lnTo>
                      <a:pt x="58" y="34"/>
                    </a:lnTo>
                    <a:lnTo>
                      <a:pt x="78" y="6"/>
                    </a:lnTo>
                    <a:lnTo>
                      <a:pt x="74" y="2"/>
                    </a:lnTo>
                    <a:lnTo>
                      <a:pt x="52" y="0"/>
                    </a:lnTo>
                    <a:lnTo>
                      <a:pt x="32" y="12"/>
                    </a:lnTo>
                    <a:lnTo>
                      <a:pt x="22" y="20"/>
                    </a:lnTo>
                    <a:lnTo>
                      <a:pt x="20" y="28"/>
                    </a:lnTo>
                    <a:lnTo>
                      <a:pt x="18" y="32"/>
                    </a:lnTo>
                    <a:lnTo>
                      <a:pt x="16" y="34"/>
                    </a:lnTo>
                    <a:lnTo>
                      <a:pt x="12" y="40"/>
                    </a:lnTo>
                    <a:lnTo>
                      <a:pt x="14" y="44"/>
                    </a:lnTo>
                    <a:lnTo>
                      <a:pt x="12" y="48"/>
                    </a:lnTo>
                    <a:lnTo>
                      <a:pt x="10" y="54"/>
                    </a:lnTo>
                    <a:lnTo>
                      <a:pt x="14" y="56"/>
                    </a:lnTo>
                    <a:lnTo>
                      <a:pt x="8" y="56"/>
                    </a:lnTo>
                    <a:lnTo>
                      <a:pt x="8" y="62"/>
                    </a:lnTo>
                    <a:lnTo>
                      <a:pt x="4" y="64"/>
                    </a:lnTo>
                    <a:lnTo>
                      <a:pt x="4" y="72"/>
                    </a:lnTo>
                    <a:lnTo>
                      <a:pt x="2" y="74"/>
                    </a:lnTo>
                    <a:lnTo>
                      <a:pt x="4" y="84"/>
                    </a:lnTo>
                    <a:lnTo>
                      <a:pt x="8" y="84"/>
                    </a:lnTo>
                    <a:lnTo>
                      <a:pt x="6" y="86"/>
                    </a:lnTo>
                    <a:lnTo>
                      <a:pt x="2" y="90"/>
                    </a:lnTo>
                    <a:lnTo>
                      <a:pt x="0" y="94"/>
                    </a:lnTo>
                    <a:lnTo>
                      <a:pt x="4" y="104"/>
                    </a:lnTo>
                    <a:lnTo>
                      <a:pt x="2" y="110"/>
                    </a:lnTo>
                    <a:lnTo>
                      <a:pt x="2" y="120"/>
                    </a:lnTo>
                    <a:lnTo>
                      <a:pt x="4" y="126"/>
                    </a:lnTo>
                    <a:lnTo>
                      <a:pt x="32" y="130"/>
                    </a:lnTo>
                    <a:lnTo>
                      <a:pt x="40" y="138"/>
                    </a:lnTo>
                    <a:lnTo>
                      <a:pt x="44" y="140"/>
                    </a:lnTo>
                    <a:lnTo>
                      <a:pt x="36" y="144"/>
                    </a:lnTo>
                    <a:lnTo>
                      <a:pt x="30" y="144"/>
                    </a:lnTo>
                    <a:lnTo>
                      <a:pt x="20" y="140"/>
                    </a:lnTo>
                    <a:lnTo>
                      <a:pt x="10" y="138"/>
                    </a:lnTo>
                    <a:lnTo>
                      <a:pt x="14" y="140"/>
                    </a:lnTo>
                    <a:lnTo>
                      <a:pt x="10" y="146"/>
                    </a:lnTo>
                    <a:lnTo>
                      <a:pt x="24" y="164"/>
                    </a:lnTo>
                    <a:lnTo>
                      <a:pt x="32" y="170"/>
                    </a:lnTo>
                    <a:lnTo>
                      <a:pt x="30" y="172"/>
                    </a:lnTo>
                    <a:lnTo>
                      <a:pt x="34" y="174"/>
                    </a:lnTo>
                    <a:lnTo>
                      <a:pt x="36" y="172"/>
                    </a:lnTo>
                    <a:lnTo>
                      <a:pt x="40" y="172"/>
                    </a:lnTo>
                    <a:lnTo>
                      <a:pt x="46" y="172"/>
                    </a:lnTo>
                    <a:lnTo>
                      <a:pt x="52" y="172"/>
                    </a:lnTo>
                    <a:lnTo>
                      <a:pt x="54" y="166"/>
                    </a:lnTo>
                    <a:lnTo>
                      <a:pt x="54" y="174"/>
                    </a:lnTo>
                    <a:lnTo>
                      <a:pt x="58" y="180"/>
                    </a:lnTo>
                    <a:lnTo>
                      <a:pt x="62" y="184"/>
                    </a:lnTo>
                    <a:lnTo>
                      <a:pt x="70" y="186"/>
                    </a:lnTo>
                    <a:lnTo>
                      <a:pt x="72" y="186"/>
                    </a:lnTo>
                    <a:lnTo>
                      <a:pt x="68" y="184"/>
                    </a:lnTo>
                    <a:lnTo>
                      <a:pt x="72" y="182"/>
                    </a:lnTo>
                    <a:lnTo>
                      <a:pt x="98" y="190"/>
                    </a:lnTo>
                    <a:lnTo>
                      <a:pt x="100" y="188"/>
                    </a:lnTo>
                    <a:lnTo>
                      <a:pt x="106" y="186"/>
                    </a:lnTo>
                    <a:lnTo>
                      <a:pt x="116" y="192"/>
                    </a:lnTo>
                    <a:lnTo>
                      <a:pt x="120" y="192"/>
                    </a:lnTo>
                    <a:lnTo>
                      <a:pt x="120" y="194"/>
                    </a:lnTo>
                    <a:lnTo>
                      <a:pt x="122" y="192"/>
                    </a:lnTo>
                    <a:lnTo>
                      <a:pt x="124" y="194"/>
                    </a:lnTo>
                    <a:lnTo>
                      <a:pt x="126" y="190"/>
                    </a:lnTo>
                    <a:lnTo>
                      <a:pt x="128" y="188"/>
                    </a:lnTo>
                    <a:lnTo>
                      <a:pt x="132" y="190"/>
                    </a:lnTo>
                    <a:lnTo>
                      <a:pt x="136" y="196"/>
                    </a:lnTo>
                    <a:lnTo>
                      <a:pt x="138" y="196"/>
                    </a:lnTo>
                    <a:lnTo>
                      <a:pt x="138" y="192"/>
                    </a:lnTo>
                    <a:lnTo>
                      <a:pt x="132" y="186"/>
                    </a:lnTo>
                    <a:lnTo>
                      <a:pt x="126" y="184"/>
                    </a:lnTo>
                    <a:lnTo>
                      <a:pt x="128" y="180"/>
                    </a:lnTo>
                    <a:lnTo>
                      <a:pt x="146" y="186"/>
                    </a:lnTo>
                    <a:lnTo>
                      <a:pt x="150" y="184"/>
                    </a:lnTo>
                    <a:lnTo>
                      <a:pt x="150" y="186"/>
                    </a:lnTo>
                    <a:lnTo>
                      <a:pt x="152" y="186"/>
                    </a:lnTo>
                    <a:lnTo>
                      <a:pt x="156" y="194"/>
                    </a:lnTo>
                    <a:lnTo>
                      <a:pt x="170" y="190"/>
                    </a:lnTo>
                    <a:lnTo>
                      <a:pt x="172" y="188"/>
                    </a:lnTo>
                    <a:lnTo>
                      <a:pt x="166" y="170"/>
                    </a:lnTo>
                    <a:lnTo>
                      <a:pt x="162" y="170"/>
                    </a:lnTo>
                    <a:lnTo>
                      <a:pt x="160" y="168"/>
                    </a:lnTo>
                    <a:lnTo>
                      <a:pt x="162" y="166"/>
                    </a:lnTo>
                    <a:lnTo>
                      <a:pt x="170" y="168"/>
                    </a:lnTo>
                    <a:lnTo>
                      <a:pt x="180" y="178"/>
                    </a:lnTo>
                    <a:lnTo>
                      <a:pt x="180" y="174"/>
                    </a:lnTo>
                    <a:lnTo>
                      <a:pt x="184" y="176"/>
                    </a:lnTo>
                    <a:lnTo>
                      <a:pt x="188" y="176"/>
                    </a:lnTo>
                    <a:lnTo>
                      <a:pt x="188" y="194"/>
                    </a:lnTo>
                    <a:lnTo>
                      <a:pt x="190" y="196"/>
                    </a:lnTo>
                    <a:lnTo>
                      <a:pt x="192" y="192"/>
                    </a:lnTo>
                    <a:lnTo>
                      <a:pt x="196" y="194"/>
                    </a:lnTo>
                    <a:lnTo>
                      <a:pt x="198" y="194"/>
                    </a:lnTo>
                    <a:lnTo>
                      <a:pt x="200" y="194"/>
                    </a:lnTo>
                    <a:lnTo>
                      <a:pt x="200" y="198"/>
                    </a:lnTo>
                    <a:lnTo>
                      <a:pt x="196" y="202"/>
                    </a:lnTo>
                    <a:lnTo>
                      <a:pt x="200" y="202"/>
                    </a:lnTo>
                    <a:lnTo>
                      <a:pt x="216" y="216"/>
                    </a:lnTo>
                    <a:lnTo>
                      <a:pt x="218" y="221"/>
                    </a:lnTo>
                    <a:lnTo>
                      <a:pt x="212" y="227"/>
                    </a:lnTo>
                    <a:lnTo>
                      <a:pt x="206" y="225"/>
                    </a:lnTo>
                    <a:lnTo>
                      <a:pt x="202" y="225"/>
                    </a:lnTo>
                    <a:lnTo>
                      <a:pt x="204" y="233"/>
                    </a:lnTo>
                    <a:lnTo>
                      <a:pt x="204" y="241"/>
                    </a:lnTo>
                    <a:lnTo>
                      <a:pt x="216" y="233"/>
                    </a:lnTo>
                    <a:lnTo>
                      <a:pt x="218" y="229"/>
                    </a:lnTo>
                    <a:lnTo>
                      <a:pt x="222" y="231"/>
                    </a:lnTo>
                    <a:lnTo>
                      <a:pt x="228" y="227"/>
                    </a:lnTo>
                    <a:lnTo>
                      <a:pt x="232" y="225"/>
                    </a:lnTo>
                    <a:lnTo>
                      <a:pt x="238" y="227"/>
                    </a:lnTo>
                    <a:lnTo>
                      <a:pt x="230" y="229"/>
                    </a:lnTo>
                    <a:lnTo>
                      <a:pt x="230" y="231"/>
                    </a:lnTo>
                    <a:lnTo>
                      <a:pt x="228" y="235"/>
                    </a:lnTo>
                    <a:lnTo>
                      <a:pt x="238" y="247"/>
                    </a:lnTo>
                    <a:lnTo>
                      <a:pt x="240" y="245"/>
                    </a:lnTo>
                    <a:lnTo>
                      <a:pt x="238" y="241"/>
                    </a:lnTo>
                    <a:lnTo>
                      <a:pt x="238" y="239"/>
                    </a:lnTo>
                    <a:lnTo>
                      <a:pt x="244" y="241"/>
                    </a:lnTo>
                    <a:lnTo>
                      <a:pt x="244" y="251"/>
                    </a:lnTo>
                    <a:lnTo>
                      <a:pt x="246" y="255"/>
                    </a:lnTo>
                    <a:lnTo>
                      <a:pt x="250" y="257"/>
                    </a:lnTo>
                    <a:lnTo>
                      <a:pt x="254" y="255"/>
                    </a:lnTo>
                    <a:lnTo>
                      <a:pt x="258" y="263"/>
                    </a:lnTo>
                    <a:lnTo>
                      <a:pt x="260" y="273"/>
                    </a:lnTo>
                    <a:lnTo>
                      <a:pt x="262" y="275"/>
                    </a:lnTo>
                    <a:lnTo>
                      <a:pt x="262" y="283"/>
                    </a:lnTo>
                    <a:lnTo>
                      <a:pt x="264" y="285"/>
                    </a:lnTo>
                    <a:lnTo>
                      <a:pt x="266" y="295"/>
                    </a:lnTo>
                    <a:lnTo>
                      <a:pt x="268" y="297"/>
                    </a:lnTo>
                    <a:lnTo>
                      <a:pt x="266" y="301"/>
                    </a:lnTo>
                    <a:lnTo>
                      <a:pt x="264" y="303"/>
                    </a:lnTo>
                    <a:lnTo>
                      <a:pt x="260" y="305"/>
                    </a:lnTo>
                    <a:lnTo>
                      <a:pt x="258" y="307"/>
                    </a:lnTo>
                    <a:lnTo>
                      <a:pt x="258" y="317"/>
                    </a:lnTo>
                    <a:lnTo>
                      <a:pt x="256" y="319"/>
                    </a:lnTo>
                    <a:lnTo>
                      <a:pt x="252" y="319"/>
                    </a:lnTo>
                    <a:lnTo>
                      <a:pt x="236" y="339"/>
                    </a:lnTo>
                    <a:lnTo>
                      <a:pt x="236" y="341"/>
                    </a:lnTo>
                    <a:lnTo>
                      <a:pt x="240" y="347"/>
                    </a:lnTo>
                    <a:lnTo>
                      <a:pt x="244" y="353"/>
                    </a:lnTo>
                    <a:lnTo>
                      <a:pt x="246" y="357"/>
                    </a:lnTo>
                    <a:lnTo>
                      <a:pt x="248" y="357"/>
                    </a:lnTo>
                    <a:lnTo>
                      <a:pt x="248" y="365"/>
                    </a:lnTo>
                    <a:lnTo>
                      <a:pt x="244" y="361"/>
                    </a:lnTo>
                    <a:lnTo>
                      <a:pt x="244" y="363"/>
                    </a:lnTo>
                    <a:lnTo>
                      <a:pt x="240" y="361"/>
                    </a:lnTo>
                    <a:lnTo>
                      <a:pt x="238" y="363"/>
                    </a:lnTo>
                    <a:lnTo>
                      <a:pt x="236" y="365"/>
                    </a:lnTo>
                    <a:lnTo>
                      <a:pt x="232" y="367"/>
                    </a:lnTo>
                    <a:lnTo>
                      <a:pt x="226" y="367"/>
                    </a:lnTo>
                    <a:lnTo>
                      <a:pt x="224" y="371"/>
                    </a:lnTo>
                    <a:lnTo>
                      <a:pt x="222" y="371"/>
                    </a:lnTo>
                    <a:lnTo>
                      <a:pt x="218" y="369"/>
                    </a:lnTo>
                    <a:lnTo>
                      <a:pt x="210" y="369"/>
                    </a:lnTo>
                    <a:lnTo>
                      <a:pt x="204" y="367"/>
                    </a:lnTo>
                    <a:lnTo>
                      <a:pt x="200" y="367"/>
                    </a:lnTo>
                    <a:lnTo>
                      <a:pt x="196" y="367"/>
                    </a:lnTo>
                    <a:lnTo>
                      <a:pt x="194" y="365"/>
                    </a:lnTo>
                    <a:lnTo>
                      <a:pt x="192" y="365"/>
                    </a:lnTo>
                    <a:lnTo>
                      <a:pt x="194" y="367"/>
                    </a:lnTo>
                    <a:lnTo>
                      <a:pt x="192" y="367"/>
                    </a:lnTo>
                    <a:lnTo>
                      <a:pt x="192" y="375"/>
                    </a:lnTo>
                    <a:lnTo>
                      <a:pt x="188" y="375"/>
                    </a:lnTo>
                    <a:lnTo>
                      <a:pt x="184" y="379"/>
                    </a:lnTo>
                    <a:lnTo>
                      <a:pt x="182" y="383"/>
                    </a:lnTo>
                    <a:lnTo>
                      <a:pt x="180" y="393"/>
                    </a:lnTo>
                    <a:lnTo>
                      <a:pt x="184" y="399"/>
                    </a:lnTo>
                    <a:lnTo>
                      <a:pt x="186" y="401"/>
                    </a:lnTo>
                    <a:lnTo>
                      <a:pt x="190" y="401"/>
                    </a:lnTo>
                    <a:lnTo>
                      <a:pt x="192" y="405"/>
                    </a:lnTo>
                    <a:lnTo>
                      <a:pt x="194" y="405"/>
                    </a:lnTo>
                    <a:lnTo>
                      <a:pt x="200" y="407"/>
                    </a:lnTo>
                    <a:lnTo>
                      <a:pt x="202" y="407"/>
                    </a:lnTo>
                    <a:lnTo>
                      <a:pt x="208" y="405"/>
                    </a:lnTo>
                    <a:lnTo>
                      <a:pt x="208" y="403"/>
                    </a:lnTo>
                    <a:lnTo>
                      <a:pt x="212" y="403"/>
                    </a:lnTo>
                    <a:lnTo>
                      <a:pt x="214" y="401"/>
                    </a:lnTo>
                    <a:lnTo>
                      <a:pt x="214" y="399"/>
                    </a:lnTo>
                    <a:lnTo>
                      <a:pt x="214" y="395"/>
                    </a:lnTo>
                    <a:lnTo>
                      <a:pt x="218" y="395"/>
                    </a:lnTo>
                    <a:lnTo>
                      <a:pt x="220" y="395"/>
                    </a:lnTo>
                    <a:lnTo>
                      <a:pt x="222" y="397"/>
                    </a:lnTo>
                    <a:lnTo>
                      <a:pt x="224" y="399"/>
                    </a:lnTo>
                    <a:lnTo>
                      <a:pt x="230" y="399"/>
                    </a:lnTo>
                    <a:lnTo>
                      <a:pt x="232" y="401"/>
                    </a:lnTo>
                    <a:lnTo>
                      <a:pt x="232" y="397"/>
                    </a:lnTo>
                    <a:lnTo>
                      <a:pt x="234" y="397"/>
                    </a:lnTo>
                    <a:lnTo>
                      <a:pt x="232" y="393"/>
                    </a:lnTo>
                    <a:lnTo>
                      <a:pt x="228" y="391"/>
                    </a:lnTo>
                    <a:lnTo>
                      <a:pt x="228" y="387"/>
                    </a:lnTo>
                    <a:lnTo>
                      <a:pt x="232" y="387"/>
                    </a:lnTo>
                    <a:lnTo>
                      <a:pt x="234" y="385"/>
                    </a:lnTo>
                    <a:lnTo>
                      <a:pt x="234" y="391"/>
                    </a:lnTo>
                    <a:lnTo>
                      <a:pt x="236" y="389"/>
                    </a:lnTo>
                    <a:lnTo>
                      <a:pt x="236" y="391"/>
                    </a:lnTo>
                    <a:lnTo>
                      <a:pt x="238" y="393"/>
                    </a:lnTo>
                    <a:lnTo>
                      <a:pt x="240" y="391"/>
                    </a:lnTo>
                    <a:lnTo>
                      <a:pt x="242" y="391"/>
                    </a:lnTo>
                    <a:lnTo>
                      <a:pt x="244" y="391"/>
                    </a:lnTo>
                    <a:lnTo>
                      <a:pt x="246" y="395"/>
                    </a:lnTo>
                    <a:lnTo>
                      <a:pt x="248" y="393"/>
                    </a:lnTo>
                    <a:lnTo>
                      <a:pt x="250" y="395"/>
                    </a:lnTo>
                    <a:lnTo>
                      <a:pt x="252" y="397"/>
                    </a:lnTo>
                    <a:lnTo>
                      <a:pt x="250" y="399"/>
                    </a:lnTo>
                    <a:lnTo>
                      <a:pt x="252" y="405"/>
                    </a:lnTo>
                    <a:lnTo>
                      <a:pt x="254" y="403"/>
                    </a:lnTo>
                    <a:lnTo>
                      <a:pt x="256" y="409"/>
                    </a:lnTo>
                    <a:lnTo>
                      <a:pt x="258" y="411"/>
                    </a:lnTo>
                    <a:lnTo>
                      <a:pt x="258" y="413"/>
                    </a:lnTo>
                    <a:lnTo>
                      <a:pt x="258" y="417"/>
                    </a:lnTo>
                    <a:lnTo>
                      <a:pt x="260" y="415"/>
                    </a:lnTo>
                    <a:lnTo>
                      <a:pt x="262" y="417"/>
                    </a:lnTo>
                    <a:lnTo>
                      <a:pt x="264" y="421"/>
                    </a:lnTo>
                    <a:lnTo>
                      <a:pt x="266" y="421"/>
                    </a:lnTo>
                    <a:lnTo>
                      <a:pt x="268" y="419"/>
                    </a:lnTo>
                    <a:lnTo>
                      <a:pt x="268" y="421"/>
                    </a:lnTo>
                    <a:lnTo>
                      <a:pt x="268" y="423"/>
                    </a:lnTo>
                    <a:lnTo>
                      <a:pt x="270" y="425"/>
                    </a:lnTo>
                    <a:lnTo>
                      <a:pt x="272" y="427"/>
                    </a:lnTo>
                    <a:lnTo>
                      <a:pt x="272" y="423"/>
                    </a:lnTo>
                    <a:lnTo>
                      <a:pt x="274" y="421"/>
                    </a:lnTo>
                    <a:lnTo>
                      <a:pt x="278" y="425"/>
                    </a:lnTo>
                    <a:lnTo>
                      <a:pt x="280" y="429"/>
                    </a:lnTo>
                    <a:lnTo>
                      <a:pt x="282" y="429"/>
                    </a:lnTo>
                    <a:lnTo>
                      <a:pt x="280" y="433"/>
                    </a:lnTo>
                    <a:lnTo>
                      <a:pt x="274" y="435"/>
                    </a:lnTo>
                    <a:lnTo>
                      <a:pt x="272" y="431"/>
                    </a:lnTo>
                    <a:lnTo>
                      <a:pt x="278" y="443"/>
                    </a:lnTo>
                    <a:lnTo>
                      <a:pt x="280" y="445"/>
                    </a:lnTo>
                    <a:lnTo>
                      <a:pt x="284" y="447"/>
                    </a:lnTo>
                    <a:lnTo>
                      <a:pt x="284" y="449"/>
                    </a:lnTo>
                    <a:close/>
                  </a:path>
                </a:pathLst>
              </a:custGeom>
              <a:solidFill>
                <a:schemeClr val="tx2"/>
              </a:solidFill>
              <a:ln w="3175">
                <a:solidFill>
                  <a:schemeClr val="bg1"/>
                </a:solidFill>
                <a:round/>
                <a:headEnd/>
                <a:tailEnd/>
              </a:ln>
            </p:spPr>
            <p:txBody>
              <a:bodyPr/>
              <a:lstStyle/>
              <a:p>
                <a:endParaRPr lang="fr-FR" dirty="0"/>
              </a:p>
            </p:txBody>
          </p:sp>
          <p:sp>
            <p:nvSpPr>
              <p:cNvPr id="5911" name="Freeform 969"/>
              <p:cNvSpPr>
                <a:spLocks/>
              </p:cNvSpPr>
              <p:nvPr/>
            </p:nvSpPr>
            <p:spPr bwMode="auto">
              <a:xfrm>
                <a:off x="1432" y="1040"/>
                <a:ext cx="431" cy="484"/>
              </a:xfrm>
              <a:custGeom>
                <a:avLst/>
                <a:gdLst>
                  <a:gd name="T0" fmla="*/ 308 w 431"/>
                  <a:gd name="T1" fmla="*/ 455 h 484"/>
                  <a:gd name="T2" fmla="*/ 324 w 431"/>
                  <a:gd name="T3" fmla="*/ 469 h 484"/>
                  <a:gd name="T4" fmla="*/ 357 w 431"/>
                  <a:gd name="T5" fmla="*/ 484 h 484"/>
                  <a:gd name="T6" fmla="*/ 341 w 431"/>
                  <a:gd name="T7" fmla="*/ 451 h 484"/>
                  <a:gd name="T8" fmla="*/ 338 w 431"/>
                  <a:gd name="T9" fmla="*/ 429 h 484"/>
                  <a:gd name="T10" fmla="*/ 371 w 431"/>
                  <a:gd name="T11" fmla="*/ 451 h 484"/>
                  <a:gd name="T12" fmla="*/ 383 w 431"/>
                  <a:gd name="T13" fmla="*/ 453 h 484"/>
                  <a:gd name="T14" fmla="*/ 385 w 431"/>
                  <a:gd name="T15" fmla="*/ 433 h 484"/>
                  <a:gd name="T16" fmla="*/ 373 w 431"/>
                  <a:gd name="T17" fmla="*/ 393 h 484"/>
                  <a:gd name="T18" fmla="*/ 353 w 431"/>
                  <a:gd name="T19" fmla="*/ 383 h 484"/>
                  <a:gd name="T20" fmla="*/ 340 w 431"/>
                  <a:gd name="T21" fmla="*/ 357 h 484"/>
                  <a:gd name="T22" fmla="*/ 332 w 431"/>
                  <a:gd name="T23" fmla="*/ 335 h 484"/>
                  <a:gd name="T24" fmla="*/ 345 w 431"/>
                  <a:gd name="T25" fmla="*/ 325 h 484"/>
                  <a:gd name="T26" fmla="*/ 377 w 431"/>
                  <a:gd name="T27" fmla="*/ 365 h 484"/>
                  <a:gd name="T28" fmla="*/ 403 w 431"/>
                  <a:gd name="T29" fmla="*/ 369 h 484"/>
                  <a:gd name="T30" fmla="*/ 413 w 431"/>
                  <a:gd name="T31" fmla="*/ 337 h 484"/>
                  <a:gd name="T32" fmla="*/ 431 w 431"/>
                  <a:gd name="T33" fmla="*/ 321 h 484"/>
                  <a:gd name="T34" fmla="*/ 407 w 431"/>
                  <a:gd name="T35" fmla="*/ 297 h 484"/>
                  <a:gd name="T36" fmla="*/ 383 w 431"/>
                  <a:gd name="T37" fmla="*/ 275 h 484"/>
                  <a:gd name="T38" fmla="*/ 361 w 431"/>
                  <a:gd name="T39" fmla="*/ 263 h 484"/>
                  <a:gd name="T40" fmla="*/ 336 w 431"/>
                  <a:gd name="T41" fmla="*/ 239 h 484"/>
                  <a:gd name="T42" fmla="*/ 332 w 431"/>
                  <a:gd name="T43" fmla="*/ 216 h 484"/>
                  <a:gd name="T44" fmla="*/ 326 w 431"/>
                  <a:gd name="T45" fmla="*/ 206 h 484"/>
                  <a:gd name="T46" fmla="*/ 330 w 431"/>
                  <a:gd name="T47" fmla="*/ 172 h 484"/>
                  <a:gd name="T48" fmla="*/ 312 w 431"/>
                  <a:gd name="T49" fmla="*/ 174 h 484"/>
                  <a:gd name="T50" fmla="*/ 296 w 431"/>
                  <a:gd name="T51" fmla="*/ 164 h 484"/>
                  <a:gd name="T52" fmla="*/ 294 w 431"/>
                  <a:gd name="T53" fmla="*/ 140 h 484"/>
                  <a:gd name="T54" fmla="*/ 270 w 431"/>
                  <a:gd name="T55" fmla="*/ 112 h 484"/>
                  <a:gd name="T56" fmla="*/ 248 w 431"/>
                  <a:gd name="T57" fmla="*/ 120 h 484"/>
                  <a:gd name="T58" fmla="*/ 236 w 431"/>
                  <a:gd name="T59" fmla="*/ 102 h 484"/>
                  <a:gd name="T60" fmla="*/ 212 w 431"/>
                  <a:gd name="T61" fmla="*/ 66 h 484"/>
                  <a:gd name="T62" fmla="*/ 158 w 431"/>
                  <a:gd name="T63" fmla="*/ 78 h 484"/>
                  <a:gd name="T64" fmla="*/ 142 w 431"/>
                  <a:gd name="T65" fmla="*/ 90 h 484"/>
                  <a:gd name="T66" fmla="*/ 136 w 431"/>
                  <a:gd name="T67" fmla="*/ 34 h 484"/>
                  <a:gd name="T68" fmla="*/ 94 w 431"/>
                  <a:gd name="T69" fmla="*/ 22 h 484"/>
                  <a:gd name="T70" fmla="*/ 94 w 431"/>
                  <a:gd name="T71" fmla="*/ 44 h 484"/>
                  <a:gd name="T72" fmla="*/ 70 w 431"/>
                  <a:gd name="T73" fmla="*/ 46 h 484"/>
                  <a:gd name="T74" fmla="*/ 78 w 431"/>
                  <a:gd name="T75" fmla="*/ 80 h 484"/>
                  <a:gd name="T76" fmla="*/ 82 w 431"/>
                  <a:gd name="T77" fmla="*/ 114 h 484"/>
                  <a:gd name="T78" fmla="*/ 58 w 431"/>
                  <a:gd name="T79" fmla="*/ 140 h 484"/>
                  <a:gd name="T80" fmla="*/ 54 w 431"/>
                  <a:gd name="T81" fmla="*/ 92 h 484"/>
                  <a:gd name="T82" fmla="*/ 20 w 431"/>
                  <a:gd name="T83" fmla="*/ 28 h 484"/>
                  <a:gd name="T84" fmla="*/ 4 w 431"/>
                  <a:gd name="T85" fmla="*/ 72 h 484"/>
                  <a:gd name="T86" fmla="*/ 32 w 431"/>
                  <a:gd name="T87" fmla="*/ 130 h 484"/>
                  <a:gd name="T88" fmla="*/ 30 w 431"/>
                  <a:gd name="T89" fmla="*/ 172 h 484"/>
                  <a:gd name="T90" fmla="*/ 72 w 431"/>
                  <a:gd name="T91" fmla="*/ 186 h 484"/>
                  <a:gd name="T92" fmla="*/ 126 w 431"/>
                  <a:gd name="T93" fmla="*/ 190 h 484"/>
                  <a:gd name="T94" fmla="*/ 150 w 431"/>
                  <a:gd name="T95" fmla="*/ 186 h 484"/>
                  <a:gd name="T96" fmla="*/ 180 w 431"/>
                  <a:gd name="T97" fmla="*/ 174 h 484"/>
                  <a:gd name="T98" fmla="*/ 200 w 431"/>
                  <a:gd name="T99" fmla="*/ 202 h 484"/>
                  <a:gd name="T100" fmla="*/ 228 w 431"/>
                  <a:gd name="T101" fmla="*/ 227 h 484"/>
                  <a:gd name="T102" fmla="*/ 244 w 431"/>
                  <a:gd name="T103" fmla="*/ 251 h 484"/>
                  <a:gd name="T104" fmla="*/ 266 w 431"/>
                  <a:gd name="T105" fmla="*/ 301 h 484"/>
                  <a:gd name="T106" fmla="*/ 246 w 431"/>
                  <a:gd name="T107" fmla="*/ 357 h 484"/>
                  <a:gd name="T108" fmla="*/ 222 w 431"/>
                  <a:gd name="T109" fmla="*/ 371 h 484"/>
                  <a:gd name="T110" fmla="*/ 188 w 431"/>
                  <a:gd name="T111" fmla="*/ 375 h 484"/>
                  <a:gd name="T112" fmla="*/ 208 w 431"/>
                  <a:gd name="T113" fmla="*/ 405 h 484"/>
                  <a:gd name="T114" fmla="*/ 232 w 431"/>
                  <a:gd name="T115" fmla="*/ 401 h 484"/>
                  <a:gd name="T116" fmla="*/ 238 w 431"/>
                  <a:gd name="T117" fmla="*/ 393 h 484"/>
                  <a:gd name="T118" fmla="*/ 256 w 431"/>
                  <a:gd name="T119" fmla="*/ 409 h 484"/>
                  <a:gd name="T120" fmla="*/ 270 w 431"/>
                  <a:gd name="T121" fmla="*/ 425 h 484"/>
                  <a:gd name="T122" fmla="*/ 280 w 431"/>
                  <a:gd name="T123" fmla="*/ 445 h 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1"/>
                  <a:gd name="T187" fmla="*/ 0 h 484"/>
                  <a:gd name="T188" fmla="*/ 431 w 431"/>
                  <a:gd name="T189" fmla="*/ 484 h 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1" h="484">
                    <a:moveTo>
                      <a:pt x="284" y="449"/>
                    </a:moveTo>
                    <a:lnTo>
                      <a:pt x="294" y="451"/>
                    </a:lnTo>
                    <a:lnTo>
                      <a:pt x="294" y="453"/>
                    </a:lnTo>
                    <a:lnTo>
                      <a:pt x="296" y="453"/>
                    </a:lnTo>
                    <a:lnTo>
                      <a:pt x="298" y="457"/>
                    </a:lnTo>
                    <a:lnTo>
                      <a:pt x="302" y="455"/>
                    </a:lnTo>
                    <a:lnTo>
                      <a:pt x="304" y="451"/>
                    </a:lnTo>
                    <a:lnTo>
                      <a:pt x="304" y="453"/>
                    </a:lnTo>
                    <a:lnTo>
                      <a:pt x="304" y="455"/>
                    </a:lnTo>
                    <a:lnTo>
                      <a:pt x="306" y="457"/>
                    </a:lnTo>
                    <a:lnTo>
                      <a:pt x="308" y="455"/>
                    </a:lnTo>
                    <a:lnTo>
                      <a:pt x="310" y="455"/>
                    </a:lnTo>
                    <a:lnTo>
                      <a:pt x="312" y="455"/>
                    </a:lnTo>
                    <a:lnTo>
                      <a:pt x="310" y="457"/>
                    </a:lnTo>
                    <a:lnTo>
                      <a:pt x="312" y="461"/>
                    </a:lnTo>
                    <a:lnTo>
                      <a:pt x="314" y="461"/>
                    </a:lnTo>
                    <a:lnTo>
                      <a:pt x="314" y="465"/>
                    </a:lnTo>
                    <a:lnTo>
                      <a:pt x="318" y="467"/>
                    </a:lnTo>
                    <a:lnTo>
                      <a:pt x="320" y="469"/>
                    </a:lnTo>
                    <a:lnTo>
                      <a:pt x="322" y="465"/>
                    </a:lnTo>
                    <a:lnTo>
                      <a:pt x="322" y="469"/>
                    </a:lnTo>
                    <a:lnTo>
                      <a:pt x="324" y="469"/>
                    </a:lnTo>
                    <a:lnTo>
                      <a:pt x="324" y="471"/>
                    </a:lnTo>
                    <a:lnTo>
                      <a:pt x="328" y="473"/>
                    </a:lnTo>
                    <a:lnTo>
                      <a:pt x="330" y="473"/>
                    </a:lnTo>
                    <a:lnTo>
                      <a:pt x="332" y="475"/>
                    </a:lnTo>
                    <a:lnTo>
                      <a:pt x="338" y="475"/>
                    </a:lnTo>
                    <a:lnTo>
                      <a:pt x="338" y="476"/>
                    </a:lnTo>
                    <a:lnTo>
                      <a:pt x="341" y="478"/>
                    </a:lnTo>
                    <a:lnTo>
                      <a:pt x="343" y="478"/>
                    </a:lnTo>
                    <a:lnTo>
                      <a:pt x="347" y="478"/>
                    </a:lnTo>
                    <a:lnTo>
                      <a:pt x="349" y="476"/>
                    </a:lnTo>
                    <a:lnTo>
                      <a:pt x="357" y="484"/>
                    </a:lnTo>
                    <a:lnTo>
                      <a:pt x="361" y="484"/>
                    </a:lnTo>
                    <a:lnTo>
                      <a:pt x="361" y="480"/>
                    </a:lnTo>
                    <a:lnTo>
                      <a:pt x="359" y="478"/>
                    </a:lnTo>
                    <a:lnTo>
                      <a:pt x="359" y="476"/>
                    </a:lnTo>
                    <a:lnTo>
                      <a:pt x="361" y="476"/>
                    </a:lnTo>
                    <a:lnTo>
                      <a:pt x="361" y="473"/>
                    </a:lnTo>
                    <a:lnTo>
                      <a:pt x="359" y="471"/>
                    </a:lnTo>
                    <a:lnTo>
                      <a:pt x="349" y="459"/>
                    </a:lnTo>
                    <a:lnTo>
                      <a:pt x="347" y="457"/>
                    </a:lnTo>
                    <a:lnTo>
                      <a:pt x="341" y="453"/>
                    </a:lnTo>
                    <a:lnTo>
                      <a:pt x="341" y="451"/>
                    </a:lnTo>
                    <a:lnTo>
                      <a:pt x="338" y="449"/>
                    </a:lnTo>
                    <a:lnTo>
                      <a:pt x="338" y="445"/>
                    </a:lnTo>
                    <a:lnTo>
                      <a:pt x="336" y="445"/>
                    </a:lnTo>
                    <a:lnTo>
                      <a:pt x="334" y="443"/>
                    </a:lnTo>
                    <a:lnTo>
                      <a:pt x="332" y="441"/>
                    </a:lnTo>
                    <a:lnTo>
                      <a:pt x="320" y="425"/>
                    </a:lnTo>
                    <a:lnTo>
                      <a:pt x="324" y="423"/>
                    </a:lnTo>
                    <a:lnTo>
                      <a:pt x="332" y="433"/>
                    </a:lnTo>
                    <a:lnTo>
                      <a:pt x="336" y="433"/>
                    </a:lnTo>
                    <a:lnTo>
                      <a:pt x="336" y="431"/>
                    </a:lnTo>
                    <a:lnTo>
                      <a:pt x="338" y="429"/>
                    </a:lnTo>
                    <a:lnTo>
                      <a:pt x="343" y="439"/>
                    </a:lnTo>
                    <a:lnTo>
                      <a:pt x="347" y="441"/>
                    </a:lnTo>
                    <a:lnTo>
                      <a:pt x="349" y="441"/>
                    </a:lnTo>
                    <a:lnTo>
                      <a:pt x="351" y="447"/>
                    </a:lnTo>
                    <a:lnTo>
                      <a:pt x="359" y="447"/>
                    </a:lnTo>
                    <a:lnTo>
                      <a:pt x="363" y="451"/>
                    </a:lnTo>
                    <a:lnTo>
                      <a:pt x="365" y="449"/>
                    </a:lnTo>
                    <a:lnTo>
                      <a:pt x="367" y="451"/>
                    </a:lnTo>
                    <a:lnTo>
                      <a:pt x="369" y="451"/>
                    </a:lnTo>
                    <a:lnTo>
                      <a:pt x="371" y="449"/>
                    </a:lnTo>
                    <a:lnTo>
                      <a:pt x="371" y="451"/>
                    </a:lnTo>
                    <a:lnTo>
                      <a:pt x="373" y="455"/>
                    </a:lnTo>
                    <a:lnTo>
                      <a:pt x="375" y="453"/>
                    </a:lnTo>
                    <a:lnTo>
                      <a:pt x="375" y="455"/>
                    </a:lnTo>
                    <a:lnTo>
                      <a:pt x="375" y="459"/>
                    </a:lnTo>
                    <a:lnTo>
                      <a:pt x="377" y="461"/>
                    </a:lnTo>
                    <a:lnTo>
                      <a:pt x="379" y="463"/>
                    </a:lnTo>
                    <a:lnTo>
                      <a:pt x="381" y="463"/>
                    </a:lnTo>
                    <a:lnTo>
                      <a:pt x="377" y="453"/>
                    </a:lnTo>
                    <a:lnTo>
                      <a:pt x="379" y="451"/>
                    </a:lnTo>
                    <a:lnTo>
                      <a:pt x="381" y="451"/>
                    </a:lnTo>
                    <a:lnTo>
                      <a:pt x="383" y="453"/>
                    </a:lnTo>
                    <a:lnTo>
                      <a:pt x="385" y="453"/>
                    </a:lnTo>
                    <a:lnTo>
                      <a:pt x="385" y="451"/>
                    </a:lnTo>
                    <a:lnTo>
                      <a:pt x="385" y="449"/>
                    </a:lnTo>
                    <a:lnTo>
                      <a:pt x="383" y="447"/>
                    </a:lnTo>
                    <a:lnTo>
                      <a:pt x="381" y="449"/>
                    </a:lnTo>
                    <a:lnTo>
                      <a:pt x="377" y="439"/>
                    </a:lnTo>
                    <a:lnTo>
                      <a:pt x="377" y="433"/>
                    </a:lnTo>
                    <a:lnTo>
                      <a:pt x="385" y="439"/>
                    </a:lnTo>
                    <a:lnTo>
                      <a:pt x="385" y="437"/>
                    </a:lnTo>
                    <a:lnTo>
                      <a:pt x="383" y="435"/>
                    </a:lnTo>
                    <a:lnTo>
                      <a:pt x="385" y="433"/>
                    </a:lnTo>
                    <a:lnTo>
                      <a:pt x="385" y="425"/>
                    </a:lnTo>
                    <a:lnTo>
                      <a:pt x="383" y="421"/>
                    </a:lnTo>
                    <a:lnTo>
                      <a:pt x="383" y="415"/>
                    </a:lnTo>
                    <a:lnTo>
                      <a:pt x="379" y="413"/>
                    </a:lnTo>
                    <a:lnTo>
                      <a:pt x="373" y="409"/>
                    </a:lnTo>
                    <a:lnTo>
                      <a:pt x="373" y="405"/>
                    </a:lnTo>
                    <a:lnTo>
                      <a:pt x="377" y="403"/>
                    </a:lnTo>
                    <a:lnTo>
                      <a:pt x="377" y="399"/>
                    </a:lnTo>
                    <a:lnTo>
                      <a:pt x="377" y="395"/>
                    </a:lnTo>
                    <a:lnTo>
                      <a:pt x="373" y="395"/>
                    </a:lnTo>
                    <a:lnTo>
                      <a:pt x="373" y="393"/>
                    </a:lnTo>
                    <a:lnTo>
                      <a:pt x="373" y="391"/>
                    </a:lnTo>
                    <a:lnTo>
                      <a:pt x="371" y="391"/>
                    </a:lnTo>
                    <a:lnTo>
                      <a:pt x="367" y="395"/>
                    </a:lnTo>
                    <a:lnTo>
                      <a:pt x="367" y="385"/>
                    </a:lnTo>
                    <a:lnTo>
                      <a:pt x="363" y="385"/>
                    </a:lnTo>
                    <a:lnTo>
                      <a:pt x="359" y="389"/>
                    </a:lnTo>
                    <a:lnTo>
                      <a:pt x="357" y="387"/>
                    </a:lnTo>
                    <a:lnTo>
                      <a:pt x="361" y="383"/>
                    </a:lnTo>
                    <a:lnTo>
                      <a:pt x="357" y="383"/>
                    </a:lnTo>
                    <a:lnTo>
                      <a:pt x="355" y="381"/>
                    </a:lnTo>
                    <a:lnTo>
                      <a:pt x="353" y="383"/>
                    </a:lnTo>
                    <a:lnTo>
                      <a:pt x="351" y="387"/>
                    </a:lnTo>
                    <a:lnTo>
                      <a:pt x="347" y="373"/>
                    </a:lnTo>
                    <a:lnTo>
                      <a:pt x="343" y="373"/>
                    </a:lnTo>
                    <a:lnTo>
                      <a:pt x="343" y="371"/>
                    </a:lnTo>
                    <a:lnTo>
                      <a:pt x="345" y="369"/>
                    </a:lnTo>
                    <a:lnTo>
                      <a:pt x="343" y="367"/>
                    </a:lnTo>
                    <a:lnTo>
                      <a:pt x="345" y="367"/>
                    </a:lnTo>
                    <a:lnTo>
                      <a:pt x="343" y="363"/>
                    </a:lnTo>
                    <a:lnTo>
                      <a:pt x="341" y="361"/>
                    </a:lnTo>
                    <a:lnTo>
                      <a:pt x="343" y="359"/>
                    </a:lnTo>
                    <a:lnTo>
                      <a:pt x="340" y="357"/>
                    </a:lnTo>
                    <a:lnTo>
                      <a:pt x="334" y="359"/>
                    </a:lnTo>
                    <a:lnTo>
                      <a:pt x="336" y="353"/>
                    </a:lnTo>
                    <a:lnTo>
                      <a:pt x="334" y="349"/>
                    </a:lnTo>
                    <a:lnTo>
                      <a:pt x="336" y="347"/>
                    </a:lnTo>
                    <a:lnTo>
                      <a:pt x="338" y="349"/>
                    </a:lnTo>
                    <a:lnTo>
                      <a:pt x="341" y="347"/>
                    </a:lnTo>
                    <a:lnTo>
                      <a:pt x="345" y="347"/>
                    </a:lnTo>
                    <a:lnTo>
                      <a:pt x="343" y="341"/>
                    </a:lnTo>
                    <a:lnTo>
                      <a:pt x="340" y="337"/>
                    </a:lnTo>
                    <a:lnTo>
                      <a:pt x="334" y="337"/>
                    </a:lnTo>
                    <a:lnTo>
                      <a:pt x="332" y="335"/>
                    </a:lnTo>
                    <a:lnTo>
                      <a:pt x="330" y="329"/>
                    </a:lnTo>
                    <a:lnTo>
                      <a:pt x="336" y="331"/>
                    </a:lnTo>
                    <a:lnTo>
                      <a:pt x="334" y="327"/>
                    </a:lnTo>
                    <a:lnTo>
                      <a:pt x="336" y="327"/>
                    </a:lnTo>
                    <a:lnTo>
                      <a:pt x="341" y="333"/>
                    </a:lnTo>
                    <a:lnTo>
                      <a:pt x="343" y="333"/>
                    </a:lnTo>
                    <a:lnTo>
                      <a:pt x="341" y="327"/>
                    </a:lnTo>
                    <a:lnTo>
                      <a:pt x="345" y="329"/>
                    </a:lnTo>
                    <a:lnTo>
                      <a:pt x="341" y="325"/>
                    </a:lnTo>
                    <a:lnTo>
                      <a:pt x="343" y="323"/>
                    </a:lnTo>
                    <a:lnTo>
                      <a:pt x="345" y="325"/>
                    </a:lnTo>
                    <a:lnTo>
                      <a:pt x="349" y="325"/>
                    </a:lnTo>
                    <a:lnTo>
                      <a:pt x="349" y="329"/>
                    </a:lnTo>
                    <a:lnTo>
                      <a:pt x="347" y="333"/>
                    </a:lnTo>
                    <a:lnTo>
                      <a:pt x="351" y="333"/>
                    </a:lnTo>
                    <a:lnTo>
                      <a:pt x="363" y="341"/>
                    </a:lnTo>
                    <a:lnTo>
                      <a:pt x="363" y="347"/>
                    </a:lnTo>
                    <a:lnTo>
                      <a:pt x="369" y="347"/>
                    </a:lnTo>
                    <a:lnTo>
                      <a:pt x="371" y="345"/>
                    </a:lnTo>
                    <a:lnTo>
                      <a:pt x="371" y="349"/>
                    </a:lnTo>
                    <a:lnTo>
                      <a:pt x="373" y="359"/>
                    </a:lnTo>
                    <a:lnTo>
                      <a:pt x="377" y="365"/>
                    </a:lnTo>
                    <a:lnTo>
                      <a:pt x="383" y="363"/>
                    </a:lnTo>
                    <a:lnTo>
                      <a:pt x="383" y="365"/>
                    </a:lnTo>
                    <a:lnTo>
                      <a:pt x="381" y="371"/>
                    </a:lnTo>
                    <a:lnTo>
                      <a:pt x="383" y="375"/>
                    </a:lnTo>
                    <a:lnTo>
                      <a:pt x="389" y="371"/>
                    </a:lnTo>
                    <a:lnTo>
                      <a:pt x="391" y="379"/>
                    </a:lnTo>
                    <a:lnTo>
                      <a:pt x="393" y="375"/>
                    </a:lnTo>
                    <a:lnTo>
                      <a:pt x="397" y="383"/>
                    </a:lnTo>
                    <a:lnTo>
                      <a:pt x="399" y="383"/>
                    </a:lnTo>
                    <a:lnTo>
                      <a:pt x="401" y="371"/>
                    </a:lnTo>
                    <a:lnTo>
                      <a:pt x="403" y="369"/>
                    </a:lnTo>
                    <a:lnTo>
                      <a:pt x="401" y="357"/>
                    </a:lnTo>
                    <a:lnTo>
                      <a:pt x="401" y="353"/>
                    </a:lnTo>
                    <a:lnTo>
                      <a:pt x="407" y="359"/>
                    </a:lnTo>
                    <a:lnTo>
                      <a:pt x="411" y="359"/>
                    </a:lnTo>
                    <a:lnTo>
                      <a:pt x="413" y="353"/>
                    </a:lnTo>
                    <a:lnTo>
                      <a:pt x="415" y="353"/>
                    </a:lnTo>
                    <a:lnTo>
                      <a:pt x="417" y="345"/>
                    </a:lnTo>
                    <a:lnTo>
                      <a:pt x="421" y="345"/>
                    </a:lnTo>
                    <a:lnTo>
                      <a:pt x="419" y="341"/>
                    </a:lnTo>
                    <a:lnTo>
                      <a:pt x="413" y="341"/>
                    </a:lnTo>
                    <a:lnTo>
                      <a:pt x="413" y="337"/>
                    </a:lnTo>
                    <a:lnTo>
                      <a:pt x="417" y="339"/>
                    </a:lnTo>
                    <a:lnTo>
                      <a:pt x="417" y="335"/>
                    </a:lnTo>
                    <a:lnTo>
                      <a:pt x="413" y="333"/>
                    </a:lnTo>
                    <a:lnTo>
                      <a:pt x="417" y="331"/>
                    </a:lnTo>
                    <a:lnTo>
                      <a:pt x="423" y="335"/>
                    </a:lnTo>
                    <a:lnTo>
                      <a:pt x="427" y="335"/>
                    </a:lnTo>
                    <a:lnTo>
                      <a:pt x="427" y="333"/>
                    </a:lnTo>
                    <a:lnTo>
                      <a:pt x="425" y="329"/>
                    </a:lnTo>
                    <a:lnTo>
                      <a:pt x="427" y="325"/>
                    </a:lnTo>
                    <a:lnTo>
                      <a:pt x="429" y="325"/>
                    </a:lnTo>
                    <a:lnTo>
                      <a:pt x="431" y="321"/>
                    </a:lnTo>
                    <a:lnTo>
                      <a:pt x="429" y="317"/>
                    </a:lnTo>
                    <a:lnTo>
                      <a:pt x="425" y="311"/>
                    </a:lnTo>
                    <a:lnTo>
                      <a:pt x="421" y="311"/>
                    </a:lnTo>
                    <a:lnTo>
                      <a:pt x="419" y="307"/>
                    </a:lnTo>
                    <a:lnTo>
                      <a:pt x="415" y="309"/>
                    </a:lnTo>
                    <a:lnTo>
                      <a:pt x="413" y="307"/>
                    </a:lnTo>
                    <a:lnTo>
                      <a:pt x="409" y="309"/>
                    </a:lnTo>
                    <a:lnTo>
                      <a:pt x="403" y="311"/>
                    </a:lnTo>
                    <a:lnTo>
                      <a:pt x="405" y="303"/>
                    </a:lnTo>
                    <a:lnTo>
                      <a:pt x="407" y="299"/>
                    </a:lnTo>
                    <a:lnTo>
                      <a:pt x="407" y="297"/>
                    </a:lnTo>
                    <a:lnTo>
                      <a:pt x="403" y="297"/>
                    </a:lnTo>
                    <a:lnTo>
                      <a:pt x="401" y="297"/>
                    </a:lnTo>
                    <a:lnTo>
                      <a:pt x="393" y="299"/>
                    </a:lnTo>
                    <a:lnTo>
                      <a:pt x="389" y="299"/>
                    </a:lnTo>
                    <a:lnTo>
                      <a:pt x="391" y="297"/>
                    </a:lnTo>
                    <a:lnTo>
                      <a:pt x="389" y="297"/>
                    </a:lnTo>
                    <a:lnTo>
                      <a:pt x="389" y="295"/>
                    </a:lnTo>
                    <a:lnTo>
                      <a:pt x="393" y="295"/>
                    </a:lnTo>
                    <a:lnTo>
                      <a:pt x="393" y="291"/>
                    </a:lnTo>
                    <a:lnTo>
                      <a:pt x="387" y="279"/>
                    </a:lnTo>
                    <a:lnTo>
                      <a:pt x="383" y="275"/>
                    </a:lnTo>
                    <a:lnTo>
                      <a:pt x="377" y="277"/>
                    </a:lnTo>
                    <a:lnTo>
                      <a:pt x="375" y="275"/>
                    </a:lnTo>
                    <a:lnTo>
                      <a:pt x="375" y="271"/>
                    </a:lnTo>
                    <a:lnTo>
                      <a:pt x="377" y="271"/>
                    </a:lnTo>
                    <a:lnTo>
                      <a:pt x="377" y="267"/>
                    </a:lnTo>
                    <a:lnTo>
                      <a:pt x="367" y="269"/>
                    </a:lnTo>
                    <a:lnTo>
                      <a:pt x="363" y="273"/>
                    </a:lnTo>
                    <a:lnTo>
                      <a:pt x="361" y="269"/>
                    </a:lnTo>
                    <a:lnTo>
                      <a:pt x="359" y="269"/>
                    </a:lnTo>
                    <a:lnTo>
                      <a:pt x="359" y="265"/>
                    </a:lnTo>
                    <a:lnTo>
                      <a:pt x="361" y="263"/>
                    </a:lnTo>
                    <a:lnTo>
                      <a:pt x="359" y="259"/>
                    </a:lnTo>
                    <a:lnTo>
                      <a:pt x="351" y="261"/>
                    </a:lnTo>
                    <a:lnTo>
                      <a:pt x="349" y="259"/>
                    </a:lnTo>
                    <a:lnTo>
                      <a:pt x="351" y="253"/>
                    </a:lnTo>
                    <a:lnTo>
                      <a:pt x="349" y="251"/>
                    </a:lnTo>
                    <a:lnTo>
                      <a:pt x="330" y="245"/>
                    </a:lnTo>
                    <a:lnTo>
                      <a:pt x="328" y="243"/>
                    </a:lnTo>
                    <a:lnTo>
                      <a:pt x="332" y="243"/>
                    </a:lnTo>
                    <a:lnTo>
                      <a:pt x="332" y="241"/>
                    </a:lnTo>
                    <a:lnTo>
                      <a:pt x="338" y="241"/>
                    </a:lnTo>
                    <a:lnTo>
                      <a:pt x="336" y="239"/>
                    </a:lnTo>
                    <a:lnTo>
                      <a:pt x="336" y="237"/>
                    </a:lnTo>
                    <a:lnTo>
                      <a:pt x="330" y="231"/>
                    </a:lnTo>
                    <a:lnTo>
                      <a:pt x="332" y="229"/>
                    </a:lnTo>
                    <a:lnTo>
                      <a:pt x="336" y="229"/>
                    </a:lnTo>
                    <a:lnTo>
                      <a:pt x="336" y="227"/>
                    </a:lnTo>
                    <a:lnTo>
                      <a:pt x="330" y="221"/>
                    </a:lnTo>
                    <a:lnTo>
                      <a:pt x="326" y="221"/>
                    </a:lnTo>
                    <a:lnTo>
                      <a:pt x="324" y="219"/>
                    </a:lnTo>
                    <a:lnTo>
                      <a:pt x="330" y="219"/>
                    </a:lnTo>
                    <a:lnTo>
                      <a:pt x="332" y="219"/>
                    </a:lnTo>
                    <a:lnTo>
                      <a:pt x="332" y="216"/>
                    </a:lnTo>
                    <a:lnTo>
                      <a:pt x="341" y="221"/>
                    </a:lnTo>
                    <a:lnTo>
                      <a:pt x="345" y="221"/>
                    </a:lnTo>
                    <a:lnTo>
                      <a:pt x="349" y="219"/>
                    </a:lnTo>
                    <a:lnTo>
                      <a:pt x="353" y="221"/>
                    </a:lnTo>
                    <a:lnTo>
                      <a:pt x="355" y="219"/>
                    </a:lnTo>
                    <a:lnTo>
                      <a:pt x="355" y="216"/>
                    </a:lnTo>
                    <a:lnTo>
                      <a:pt x="347" y="210"/>
                    </a:lnTo>
                    <a:lnTo>
                      <a:pt x="336" y="210"/>
                    </a:lnTo>
                    <a:lnTo>
                      <a:pt x="332" y="206"/>
                    </a:lnTo>
                    <a:lnTo>
                      <a:pt x="330" y="210"/>
                    </a:lnTo>
                    <a:lnTo>
                      <a:pt x="326" y="206"/>
                    </a:lnTo>
                    <a:lnTo>
                      <a:pt x="322" y="204"/>
                    </a:lnTo>
                    <a:lnTo>
                      <a:pt x="320" y="206"/>
                    </a:lnTo>
                    <a:lnTo>
                      <a:pt x="324" y="200"/>
                    </a:lnTo>
                    <a:lnTo>
                      <a:pt x="328" y="202"/>
                    </a:lnTo>
                    <a:lnTo>
                      <a:pt x="332" y="200"/>
                    </a:lnTo>
                    <a:lnTo>
                      <a:pt x="334" y="196"/>
                    </a:lnTo>
                    <a:lnTo>
                      <a:pt x="338" y="194"/>
                    </a:lnTo>
                    <a:lnTo>
                      <a:pt x="343" y="198"/>
                    </a:lnTo>
                    <a:lnTo>
                      <a:pt x="345" y="192"/>
                    </a:lnTo>
                    <a:lnTo>
                      <a:pt x="336" y="176"/>
                    </a:lnTo>
                    <a:lnTo>
                      <a:pt x="330" y="172"/>
                    </a:lnTo>
                    <a:lnTo>
                      <a:pt x="328" y="176"/>
                    </a:lnTo>
                    <a:lnTo>
                      <a:pt x="328" y="180"/>
                    </a:lnTo>
                    <a:lnTo>
                      <a:pt x="324" y="184"/>
                    </a:lnTo>
                    <a:lnTo>
                      <a:pt x="322" y="188"/>
                    </a:lnTo>
                    <a:lnTo>
                      <a:pt x="318" y="188"/>
                    </a:lnTo>
                    <a:lnTo>
                      <a:pt x="322" y="180"/>
                    </a:lnTo>
                    <a:lnTo>
                      <a:pt x="322" y="178"/>
                    </a:lnTo>
                    <a:lnTo>
                      <a:pt x="312" y="178"/>
                    </a:lnTo>
                    <a:lnTo>
                      <a:pt x="310" y="180"/>
                    </a:lnTo>
                    <a:lnTo>
                      <a:pt x="308" y="178"/>
                    </a:lnTo>
                    <a:lnTo>
                      <a:pt x="312" y="174"/>
                    </a:lnTo>
                    <a:lnTo>
                      <a:pt x="320" y="172"/>
                    </a:lnTo>
                    <a:lnTo>
                      <a:pt x="322" y="166"/>
                    </a:lnTo>
                    <a:lnTo>
                      <a:pt x="326" y="170"/>
                    </a:lnTo>
                    <a:lnTo>
                      <a:pt x="326" y="160"/>
                    </a:lnTo>
                    <a:lnTo>
                      <a:pt x="316" y="156"/>
                    </a:lnTo>
                    <a:lnTo>
                      <a:pt x="312" y="154"/>
                    </a:lnTo>
                    <a:lnTo>
                      <a:pt x="310" y="152"/>
                    </a:lnTo>
                    <a:lnTo>
                      <a:pt x="304" y="154"/>
                    </a:lnTo>
                    <a:lnTo>
                      <a:pt x="300" y="158"/>
                    </a:lnTo>
                    <a:lnTo>
                      <a:pt x="300" y="160"/>
                    </a:lnTo>
                    <a:lnTo>
                      <a:pt x="296" y="164"/>
                    </a:lnTo>
                    <a:lnTo>
                      <a:pt x="296" y="162"/>
                    </a:lnTo>
                    <a:lnTo>
                      <a:pt x="298" y="158"/>
                    </a:lnTo>
                    <a:lnTo>
                      <a:pt x="302" y="154"/>
                    </a:lnTo>
                    <a:lnTo>
                      <a:pt x="304" y="148"/>
                    </a:lnTo>
                    <a:lnTo>
                      <a:pt x="302" y="148"/>
                    </a:lnTo>
                    <a:lnTo>
                      <a:pt x="298" y="152"/>
                    </a:lnTo>
                    <a:lnTo>
                      <a:pt x="294" y="154"/>
                    </a:lnTo>
                    <a:lnTo>
                      <a:pt x="290" y="158"/>
                    </a:lnTo>
                    <a:lnTo>
                      <a:pt x="290" y="154"/>
                    </a:lnTo>
                    <a:lnTo>
                      <a:pt x="294" y="144"/>
                    </a:lnTo>
                    <a:lnTo>
                      <a:pt x="294" y="140"/>
                    </a:lnTo>
                    <a:lnTo>
                      <a:pt x="290" y="138"/>
                    </a:lnTo>
                    <a:lnTo>
                      <a:pt x="286" y="142"/>
                    </a:lnTo>
                    <a:lnTo>
                      <a:pt x="282" y="144"/>
                    </a:lnTo>
                    <a:lnTo>
                      <a:pt x="280" y="140"/>
                    </a:lnTo>
                    <a:lnTo>
                      <a:pt x="272" y="138"/>
                    </a:lnTo>
                    <a:lnTo>
                      <a:pt x="278" y="136"/>
                    </a:lnTo>
                    <a:lnTo>
                      <a:pt x="284" y="136"/>
                    </a:lnTo>
                    <a:lnTo>
                      <a:pt x="286" y="130"/>
                    </a:lnTo>
                    <a:lnTo>
                      <a:pt x="286" y="124"/>
                    </a:lnTo>
                    <a:lnTo>
                      <a:pt x="282" y="118"/>
                    </a:lnTo>
                    <a:lnTo>
                      <a:pt x="270" y="112"/>
                    </a:lnTo>
                    <a:lnTo>
                      <a:pt x="264" y="108"/>
                    </a:lnTo>
                    <a:lnTo>
                      <a:pt x="264" y="112"/>
                    </a:lnTo>
                    <a:lnTo>
                      <a:pt x="260" y="116"/>
                    </a:lnTo>
                    <a:lnTo>
                      <a:pt x="256" y="114"/>
                    </a:lnTo>
                    <a:lnTo>
                      <a:pt x="252" y="116"/>
                    </a:lnTo>
                    <a:lnTo>
                      <a:pt x="254" y="124"/>
                    </a:lnTo>
                    <a:lnTo>
                      <a:pt x="254" y="126"/>
                    </a:lnTo>
                    <a:lnTo>
                      <a:pt x="254" y="124"/>
                    </a:lnTo>
                    <a:lnTo>
                      <a:pt x="250" y="126"/>
                    </a:lnTo>
                    <a:lnTo>
                      <a:pt x="250" y="124"/>
                    </a:lnTo>
                    <a:lnTo>
                      <a:pt x="248" y="120"/>
                    </a:lnTo>
                    <a:lnTo>
                      <a:pt x="248" y="114"/>
                    </a:lnTo>
                    <a:lnTo>
                      <a:pt x="246" y="114"/>
                    </a:lnTo>
                    <a:lnTo>
                      <a:pt x="242" y="120"/>
                    </a:lnTo>
                    <a:lnTo>
                      <a:pt x="250" y="104"/>
                    </a:lnTo>
                    <a:lnTo>
                      <a:pt x="242" y="106"/>
                    </a:lnTo>
                    <a:lnTo>
                      <a:pt x="238" y="104"/>
                    </a:lnTo>
                    <a:lnTo>
                      <a:pt x="234" y="110"/>
                    </a:lnTo>
                    <a:lnTo>
                      <a:pt x="232" y="112"/>
                    </a:lnTo>
                    <a:lnTo>
                      <a:pt x="232" y="106"/>
                    </a:lnTo>
                    <a:lnTo>
                      <a:pt x="228" y="110"/>
                    </a:lnTo>
                    <a:lnTo>
                      <a:pt x="236" y="102"/>
                    </a:lnTo>
                    <a:lnTo>
                      <a:pt x="238" y="98"/>
                    </a:lnTo>
                    <a:lnTo>
                      <a:pt x="238" y="92"/>
                    </a:lnTo>
                    <a:lnTo>
                      <a:pt x="232" y="90"/>
                    </a:lnTo>
                    <a:lnTo>
                      <a:pt x="226" y="90"/>
                    </a:lnTo>
                    <a:lnTo>
                      <a:pt x="224" y="88"/>
                    </a:lnTo>
                    <a:lnTo>
                      <a:pt x="228" y="84"/>
                    </a:lnTo>
                    <a:lnTo>
                      <a:pt x="224" y="72"/>
                    </a:lnTo>
                    <a:lnTo>
                      <a:pt x="222" y="70"/>
                    </a:lnTo>
                    <a:lnTo>
                      <a:pt x="222" y="68"/>
                    </a:lnTo>
                    <a:lnTo>
                      <a:pt x="216" y="66"/>
                    </a:lnTo>
                    <a:lnTo>
                      <a:pt x="212" y="66"/>
                    </a:lnTo>
                    <a:lnTo>
                      <a:pt x="196" y="58"/>
                    </a:lnTo>
                    <a:lnTo>
                      <a:pt x="188" y="56"/>
                    </a:lnTo>
                    <a:lnTo>
                      <a:pt x="180" y="60"/>
                    </a:lnTo>
                    <a:lnTo>
                      <a:pt x="174" y="66"/>
                    </a:lnTo>
                    <a:lnTo>
                      <a:pt x="172" y="72"/>
                    </a:lnTo>
                    <a:lnTo>
                      <a:pt x="178" y="76"/>
                    </a:lnTo>
                    <a:lnTo>
                      <a:pt x="174" y="78"/>
                    </a:lnTo>
                    <a:lnTo>
                      <a:pt x="170" y="78"/>
                    </a:lnTo>
                    <a:lnTo>
                      <a:pt x="166" y="82"/>
                    </a:lnTo>
                    <a:lnTo>
                      <a:pt x="162" y="74"/>
                    </a:lnTo>
                    <a:lnTo>
                      <a:pt x="158" y="78"/>
                    </a:lnTo>
                    <a:lnTo>
                      <a:pt x="156" y="78"/>
                    </a:lnTo>
                    <a:lnTo>
                      <a:pt x="154" y="68"/>
                    </a:lnTo>
                    <a:lnTo>
                      <a:pt x="150" y="84"/>
                    </a:lnTo>
                    <a:lnTo>
                      <a:pt x="148" y="84"/>
                    </a:lnTo>
                    <a:lnTo>
                      <a:pt x="146" y="88"/>
                    </a:lnTo>
                    <a:lnTo>
                      <a:pt x="142" y="94"/>
                    </a:lnTo>
                    <a:lnTo>
                      <a:pt x="138" y="98"/>
                    </a:lnTo>
                    <a:lnTo>
                      <a:pt x="138" y="94"/>
                    </a:lnTo>
                    <a:lnTo>
                      <a:pt x="136" y="92"/>
                    </a:lnTo>
                    <a:lnTo>
                      <a:pt x="138" y="88"/>
                    </a:lnTo>
                    <a:lnTo>
                      <a:pt x="142" y="90"/>
                    </a:lnTo>
                    <a:lnTo>
                      <a:pt x="142" y="88"/>
                    </a:lnTo>
                    <a:lnTo>
                      <a:pt x="140" y="86"/>
                    </a:lnTo>
                    <a:lnTo>
                      <a:pt x="138" y="86"/>
                    </a:lnTo>
                    <a:lnTo>
                      <a:pt x="146" y="58"/>
                    </a:lnTo>
                    <a:lnTo>
                      <a:pt x="142" y="54"/>
                    </a:lnTo>
                    <a:lnTo>
                      <a:pt x="140" y="48"/>
                    </a:lnTo>
                    <a:lnTo>
                      <a:pt x="140" y="46"/>
                    </a:lnTo>
                    <a:lnTo>
                      <a:pt x="142" y="44"/>
                    </a:lnTo>
                    <a:lnTo>
                      <a:pt x="142" y="40"/>
                    </a:lnTo>
                    <a:lnTo>
                      <a:pt x="140" y="36"/>
                    </a:lnTo>
                    <a:lnTo>
                      <a:pt x="136" y="34"/>
                    </a:lnTo>
                    <a:lnTo>
                      <a:pt x="130" y="32"/>
                    </a:lnTo>
                    <a:lnTo>
                      <a:pt x="134" y="26"/>
                    </a:lnTo>
                    <a:lnTo>
                      <a:pt x="132" y="12"/>
                    </a:lnTo>
                    <a:lnTo>
                      <a:pt x="130" y="6"/>
                    </a:lnTo>
                    <a:lnTo>
                      <a:pt x="110" y="6"/>
                    </a:lnTo>
                    <a:lnTo>
                      <a:pt x="108" y="10"/>
                    </a:lnTo>
                    <a:lnTo>
                      <a:pt x="104" y="10"/>
                    </a:lnTo>
                    <a:lnTo>
                      <a:pt x="94" y="18"/>
                    </a:lnTo>
                    <a:lnTo>
                      <a:pt x="98" y="22"/>
                    </a:lnTo>
                    <a:lnTo>
                      <a:pt x="96" y="28"/>
                    </a:lnTo>
                    <a:lnTo>
                      <a:pt x="94" y="22"/>
                    </a:lnTo>
                    <a:lnTo>
                      <a:pt x="90" y="20"/>
                    </a:lnTo>
                    <a:lnTo>
                      <a:pt x="84" y="22"/>
                    </a:lnTo>
                    <a:lnTo>
                      <a:pt x="84" y="26"/>
                    </a:lnTo>
                    <a:lnTo>
                      <a:pt x="86" y="32"/>
                    </a:lnTo>
                    <a:lnTo>
                      <a:pt x="84" y="30"/>
                    </a:lnTo>
                    <a:lnTo>
                      <a:pt x="80" y="26"/>
                    </a:lnTo>
                    <a:lnTo>
                      <a:pt x="76" y="26"/>
                    </a:lnTo>
                    <a:lnTo>
                      <a:pt x="74" y="32"/>
                    </a:lnTo>
                    <a:lnTo>
                      <a:pt x="78" y="36"/>
                    </a:lnTo>
                    <a:lnTo>
                      <a:pt x="94" y="42"/>
                    </a:lnTo>
                    <a:lnTo>
                      <a:pt x="94" y="44"/>
                    </a:lnTo>
                    <a:lnTo>
                      <a:pt x="74" y="38"/>
                    </a:lnTo>
                    <a:lnTo>
                      <a:pt x="72" y="40"/>
                    </a:lnTo>
                    <a:lnTo>
                      <a:pt x="70" y="40"/>
                    </a:lnTo>
                    <a:lnTo>
                      <a:pt x="72" y="42"/>
                    </a:lnTo>
                    <a:lnTo>
                      <a:pt x="76" y="44"/>
                    </a:lnTo>
                    <a:lnTo>
                      <a:pt x="80" y="48"/>
                    </a:lnTo>
                    <a:lnTo>
                      <a:pt x="86" y="50"/>
                    </a:lnTo>
                    <a:lnTo>
                      <a:pt x="92" y="56"/>
                    </a:lnTo>
                    <a:lnTo>
                      <a:pt x="88" y="56"/>
                    </a:lnTo>
                    <a:lnTo>
                      <a:pt x="78" y="48"/>
                    </a:lnTo>
                    <a:lnTo>
                      <a:pt x="70" y="46"/>
                    </a:lnTo>
                    <a:lnTo>
                      <a:pt x="68" y="46"/>
                    </a:lnTo>
                    <a:lnTo>
                      <a:pt x="66" y="50"/>
                    </a:lnTo>
                    <a:lnTo>
                      <a:pt x="66" y="58"/>
                    </a:lnTo>
                    <a:lnTo>
                      <a:pt x="68" y="64"/>
                    </a:lnTo>
                    <a:lnTo>
                      <a:pt x="68" y="68"/>
                    </a:lnTo>
                    <a:lnTo>
                      <a:pt x="68" y="72"/>
                    </a:lnTo>
                    <a:lnTo>
                      <a:pt x="74" y="76"/>
                    </a:lnTo>
                    <a:lnTo>
                      <a:pt x="76" y="74"/>
                    </a:lnTo>
                    <a:lnTo>
                      <a:pt x="78" y="74"/>
                    </a:lnTo>
                    <a:lnTo>
                      <a:pt x="80" y="74"/>
                    </a:lnTo>
                    <a:lnTo>
                      <a:pt x="78" y="80"/>
                    </a:lnTo>
                    <a:lnTo>
                      <a:pt x="76" y="82"/>
                    </a:lnTo>
                    <a:lnTo>
                      <a:pt x="70" y="82"/>
                    </a:lnTo>
                    <a:lnTo>
                      <a:pt x="68" y="88"/>
                    </a:lnTo>
                    <a:lnTo>
                      <a:pt x="62" y="94"/>
                    </a:lnTo>
                    <a:lnTo>
                      <a:pt x="64" y="96"/>
                    </a:lnTo>
                    <a:lnTo>
                      <a:pt x="68" y="100"/>
                    </a:lnTo>
                    <a:lnTo>
                      <a:pt x="68" y="104"/>
                    </a:lnTo>
                    <a:lnTo>
                      <a:pt x="72" y="108"/>
                    </a:lnTo>
                    <a:lnTo>
                      <a:pt x="78" y="110"/>
                    </a:lnTo>
                    <a:lnTo>
                      <a:pt x="82" y="110"/>
                    </a:lnTo>
                    <a:lnTo>
                      <a:pt x="82" y="114"/>
                    </a:lnTo>
                    <a:lnTo>
                      <a:pt x="82" y="122"/>
                    </a:lnTo>
                    <a:lnTo>
                      <a:pt x="80" y="124"/>
                    </a:lnTo>
                    <a:lnTo>
                      <a:pt x="80" y="138"/>
                    </a:lnTo>
                    <a:lnTo>
                      <a:pt x="78" y="144"/>
                    </a:lnTo>
                    <a:lnTo>
                      <a:pt x="76" y="142"/>
                    </a:lnTo>
                    <a:lnTo>
                      <a:pt x="78" y="134"/>
                    </a:lnTo>
                    <a:lnTo>
                      <a:pt x="76" y="132"/>
                    </a:lnTo>
                    <a:lnTo>
                      <a:pt x="74" y="134"/>
                    </a:lnTo>
                    <a:lnTo>
                      <a:pt x="70" y="132"/>
                    </a:lnTo>
                    <a:lnTo>
                      <a:pt x="62" y="136"/>
                    </a:lnTo>
                    <a:lnTo>
                      <a:pt x="58" y="140"/>
                    </a:lnTo>
                    <a:lnTo>
                      <a:pt x="52" y="140"/>
                    </a:lnTo>
                    <a:lnTo>
                      <a:pt x="62" y="132"/>
                    </a:lnTo>
                    <a:lnTo>
                      <a:pt x="70" y="130"/>
                    </a:lnTo>
                    <a:lnTo>
                      <a:pt x="70" y="128"/>
                    </a:lnTo>
                    <a:lnTo>
                      <a:pt x="74" y="126"/>
                    </a:lnTo>
                    <a:lnTo>
                      <a:pt x="78" y="128"/>
                    </a:lnTo>
                    <a:lnTo>
                      <a:pt x="76" y="122"/>
                    </a:lnTo>
                    <a:lnTo>
                      <a:pt x="76" y="120"/>
                    </a:lnTo>
                    <a:lnTo>
                      <a:pt x="70" y="118"/>
                    </a:lnTo>
                    <a:lnTo>
                      <a:pt x="56" y="98"/>
                    </a:lnTo>
                    <a:lnTo>
                      <a:pt x="54" y="92"/>
                    </a:lnTo>
                    <a:lnTo>
                      <a:pt x="58" y="76"/>
                    </a:lnTo>
                    <a:lnTo>
                      <a:pt x="52" y="62"/>
                    </a:lnTo>
                    <a:lnTo>
                      <a:pt x="52" y="54"/>
                    </a:lnTo>
                    <a:lnTo>
                      <a:pt x="58" y="42"/>
                    </a:lnTo>
                    <a:lnTo>
                      <a:pt x="58" y="34"/>
                    </a:lnTo>
                    <a:lnTo>
                      <a:pt x="78" y="6"/>
                    </a:lnTo>
                    <a:lnTo>
                      <a:pt x="74" y="2"/>
                    </a:lnTo>
                    <a:lnTo>
                      <a:pt x="52" y="0"/>
                    </a:lnTo>
                    <a:lnTo>
                      <a:pt x="32" y="12"/>
                    </a:lnTo>
                    <a:lnTo>
                      <a:pt x="22" y="20"/>
                    </a:lnTo>
                    <a:lnTo>
                      <a:pt x="20" y="28"/>
                    </a:lnTo>
                    <a:lnTo>
                      <a:pt x="18" y="32"/>
                    </a:lnTo>
                    <a:lnTo>
                      <a:pt x="16" y="34"/>
                    </a:lnTo>
                    <a:lnTo>
                      <a:pt x="12" y="40"/>
                    </a:lnTo>
                    <a:lnTo>
                      <a:pt x="14" y="44"/>
                    </a:lnTo>
                    <a:lnTo>
                      <a:pt x="12" y="48"/>
                    </a:lnTo>
                    <a:lnTo>
                      <a:pt x="10" y="54"/>
                    </a:lnTo>
                    <a:lnTo>
                      <a:pt x="14" y="56"/>
                    </a:lnTo>
                    <a:lnTo>
                      <a:pt x="8" y="56"/>
                    </a:lnTo>
                    <a:lnTo>
                      <a:pt x="8" y="62"/>
                    </a:lnTo>
                    <a:lnTo>
                      <a:pt x="4" y="64"/>
                    </a:lnTo>
                    <a:lnTo>
                      <a:pt x="4" y="72"/>
                    </a:lnTo>
                    <a:lnTo>
                      <a:pt x="2" y="74"/>
                    </a:lnTo>
                    <a:lnTo>
                      <a:pt x="4" y="84"/>
                    </a:lnTo>
                    <a:lnTo>
                      <a:pt x="8" y="84"/>
                    </a:lnTo>
                    <a:lnTo>
                      <a:pt x="6" y="86"/>
                    </a:lnTo>
                    <a:lnTo>
                      <a:pt x="2" y="90"/>
                    </a:lnTo>
                    <a:lnTo>
                      <a:pt x="0" y="94"/>
                    </a:lnTo>
                    <a:lnTo>
                      <a:pt x="4" y="104"/>
                    </a:lnTo>
                    <a:lnTo>
                      <a:pt x="2" y="110"/>
                    </a:lnTo>
                    <a:lnTo>
                      <a:pt x="2" y="120"/>
                    </a:lnTo>
                    <a:lnTo>
                      <a:pt x="4" y="126"/>
                    </a:lnTo>
                    <a:lnTo>
                      <a:pt x="32" y="130"/>
                    </a:lnTo>
                    <a:lnTo>
                      <a:pt x="40" y="138"/>
                    </a:lnTo>
                    <a:lnTo>
                      <a:pt x="44" y="140"/>
                    </a:lnTo>
                    <a:lnTo>
                      <a:pt x="36" y="144"/>
                    </a:lnTo>
                    <a:lnTo>
                      <a:pt x="30" y="144"/>
                    </a:lnTo>
                    <a:lnTo>
                      <a:pt x="20" y="140"/>
                    </a:lnTo>
                    <a:lnTo>
                      <a:pt x="10" y="138"/>
                    </a:lnTo>
                    <a:lnTo>
                      <a:pt x="14" y="140"/>
                    </a:lnTo>
                    <a:lnTo>
                      <a:pt x="10" y="146"/>
                    </a:lnTo>
                    <a:lnTo>
                      <a:pt x="24" y="164"/>
                    </a:lnTo>
                    <a:lnTo>
                      <a:pt x="32" y="170"/>
                    </a:lnTo>
                    <a:lnTo>
                      <a:pt x="30" y="172"/>
                    </a:lnTo>
                    <a:lnTo>
                      <a:pt x="34" y="174"/>
                    </a:lnTo>
                    <a:lnTo>
                      <a:pt x="36" y="172"/>
                    </a:lnTo>
                    <a:lnTo>
                      <a:pt x="40" y="172"/>
                    </a:lnTo>
                    <a:lnTo>
                      <a:pt x="46" y="172"/>
                    </a:lnTo>
                    <a:lnTo>
                      <a:pt x="52" y="172"/>
                    </a:lnTo>
                    <a:lnTo>
                      <a:pt x="54" y="166"/>
                    </a:lnTo>
                    <a:lnTo>
                      <a:pt x="54" y="174"/>
                    </a:lnTo>
                    <a:lnTo>
                      <a:pt x="58" y="180"/>
                    </a:lnTo>
                    <a:lnTo>
                      <a:pt x="62" y="184"/>
                    </a:lnTo>
                    <a:lnTo>
                      <a:pt x="70" y="186"/>
                    </a:lnTo>
                    <a:lnTo>
                      <a:pt x="72" y="186"/>
                    </a:lnTo>
                    <a:lnTo>
                      <a:pt x="68" y="184"/>
                    </a:lnTo>
                    <a:lnTo>
                      <a:pt x="72" y="182"/>
                    </a:lnTo>
                    <a:lnTo>
                      <a:pt x="98" y="190"/>
                    </a:lnTo>
                    <a:lnTo>
                      <a:pt x="100" y="188"/>
                    </a:lnTo>
                    <a:lnTo>
                      <a:pt x="106" y="186"/>
                    </a:lnTo>
                    <a:lnTo>
                      <a:pt x="116" y="192"/>
                    </a:lnTo>
                    <a:lnTo>
                      <a:pt x="120" y="192"/>
                    </a:lnTo>
                    <a:lnTo>
                      <a:pt x="120" y="194"/>
                    </a:lnTo>
                    <a:lnTo>
                      <a:pt x="122" y="192"/>
                    </a:lnTo>
                    <a:lnTo>
                      <a:pt x="124" y="194"/>
                    </a:lnTo>
                    <a:lnTo>
                      <a:pt x="126" y="190"/>
                    </a:lnTo>
                    <a:lnTo>
                      <a:pt x="128" y="188"/>
                    </a:lnTo>
                    <a:lnTo>
                      <a:pt x="132" y="190"/>
                    </a:lnTo>
                    <a:lnTo>
                      <a:pt x="136" y="196"/>
                    </a:lnTo>
                    <a:lnTo>
                      <a:pt x="138" y="196"/>
                    </a:lnTo>
                    <a:lnTo>
                      <a:pt x="138" y="192"/>
                    </a:lnTo>
                    <a:lnTo>
                      <a:pt x="132" y="186"/>
                    </a:lnTo>
                    <a:lnTo>
                      <a:pt x="126" y="184"/>
                    </a:lnTo>
                    <a:lnTo>
                      <a:pt x="128" y="180"/>
                    </a:lnTo>
                    <a:lnTo>
                      <a:pt x="146" y="186"/>
                    </a:lnTo>
                    <a:lnTo>
                      <a:pt x="150" y="184"/>
                    </a:lnTo>
                    <a:lnTo>
                      <a:pt x="150" y="186"/>
                    </a:lnTo>
                    <a:lnTo>
                      <a:pt x="152" y="186"/>
                    </a:lnTo>
                    <a:lnTo>
                      <a:pt x="156" y="194"/>
                    </a:lnTo>
                    <a:lnTo>
                      <a:pt x="170" y="190"/>
                    </a:lnTo>
                    <a:lnTo>
                      <a:pt x="172" y="188"/>
                    </a:lnTo>
                    <a:lnTo>
                      <a:pt x="166" y="170"/>
                    </a:lnTo>
                    <a:lnTo>
                      <a:pt x="162" y="170"/>
                    </a:lnTo>
                    <a:lnTo>
                      <a:pt x="160" y="168"/>
                    </a:lnTo>
                    <a:lnTo>
                      <a:pt x="162" y="166"/>
                    </a:lnTo>
                    <a:lnTo>
                      <a:pt x="170" y="168"/>
                    </a:lnTo>
                    <a:lnTo>
                      <a:pt x="180" y="178"/>
                    </a:lnTo>
                    <a:lnTo>
                      <a:pt x="180" y="174"/>
                    </a:lnTo>
                    <a:lnTo>
                      <a:pt x="184" y="176"/>
                    </a:lnTo>
                    <a:lnTo>
                      <a:pt x="188" y="176"/>
                    </a:lnTo>
                    <a:lnTo>
                      <a:pt x="188" y="194"/>
                    </a:lnTo>
                    <a:lnTo>
                      <a:pt x="190" y="196"/>
                    </a:lnTo>
                    <a:lnTo>
                      <a:pt x="192" y="192"/>
                    </a:lnTo>
                    <a:lnTo>
                      <a:pt x="196" y="194"/>
                    </a:lnTo>
                    <a:lnTo>
                      <a:pt x="198" y="194"/>
                    </a:lnTo>
                    <a:lnTo>
                      <a:pt x="200" y="194"/>
                    </a:lnTo>
                    <a:lnTo>
                      <a:pt x="200" y="198"/>
                    </a:lnTo>
                    <a:lnTo>
                      <a:pt x="196" y="202"/>
                    </a:lnTo>
                    <a:lnTo>
                      <a:pt x="200" y="202"/>
                    </a:lnTo>
                    <a:lnTo>
                      <a:pt x="216" y="216"/>
                    </a:lnTo>
                    <a:lnTo>
                      <a:pt x="218" y="221"/>
                    </a:lnTo>
                    <a:lnTo>
                      <a:pt x="212" y="227"/>
                    </a:lnTo>
                    <a:lnTo>
                      <a:pt x="206" y="225"/>
                    </a:lnTo>
                    <a:lnTo>
                      <a:pt x="202" y="225"/>
                    </a:lnTo>
                    <a:lnTo>
                      <a:pt x="204" y="233"/>
                    </a:lnTo>
                    <a:lnTo>
                      <a:pt x="204" y="241"/>
                    </a:lnTo>
                    <a:lnTo>
                      <a:pt x="216" y="233"/>
                    </a:lnTo>
                    <a:lnTo>
                      <a:pt x="218" y="229"/>
                    </a:lnTo>
                    <a:lnTo>
                      <a:pt x="222" y="231"/>
                    </a:lnTo>
                    <a:lnTo>
                      <a:pt x="228" y="227"/>
                    </a:lnTo>
                    <a:lnTo>
                      <a:pt x="232" y="225"/>
                    </a:lnTo>
                    <a:lnTo>
                      <a:pt x="238" y="227"/>
                    </a:lnTo>
                    <a:lnTo>
                      <a:pt x="230" y="229"/>
                    </a:lnTo>
                    <a:lnTo>
                      <a:pt x="230" y="231"/>
                    </a:lnTo>
                    <a:lnTo>
                      <a:pt x="228" y="235"/>
                    </a:lnTo>
                    <a:lnTo>
                      <a:pt x="238" y="247"/>
                    </a:lnTo>
                    <a:lnTo>
                      <a:pt x="240" y="245"/>
                    </a:lnTo>
                    <a:lnTo>
                      <a:pt x="238" y="241"/>
                    </a:lnTo>
                    <a:lnTo>
                      <a:pt x="238" y="239"/>
                    </a:lnTo>
                    <a:lnTo>
                      <a:pt x="244" y="241"/>
                    </a:lnTo>
                    <a:lnTo>
                      <a:pt x="244" y="251"/>
                    </a:lnTo>
                    <a:lnTo>
                      <a:pt x="246" y="255"/>
                    </a:lnTo>
                    <a:lnTo>
                      <a:pt x="250" y="257"/>
                    </a:lnTo>
                    <a:lnTo>
                      <a:pt x="254" y="255"/>
                    </a:lnTo>
                    <a:lnTo>
                      <a:pt x="258" y="263"/>
                    </a:lnTo>
                    <a:lnTo>
                      <a:pt x="260" y="273"/>
                    </a:lnTo>
                    <a:lnTo>
                      <a:pt x="262" y="275"/>
                    </a:lnTo>
                    <a:lnTo>
                      <a:pt x="262" y="283"/>
                    </a:lnTo>
                    <a:lnTo>
                      <a:pt x="264" y="285"/>
                    </a:lnTo>
                    <a:lnTo>
                      <a:pt x="266" y="295"/>
                    </a:lnTo>
                    <a:lnTo>
                      <a:pt x="268" y="297"/>
                    </a:lnTo>
                    <a:lnTo>
                      <a:pt x="266" y="301"/>
                    </a:lnTo>
                    <a:lnTo>
                      <a:pt x="264" y="303"/>
                    </a:lnTo>
                    <a:lnTo>
                      <a:pt x="260" y="305"/>
                    </a:lnTo>
                    <a:lnTo>
                      <a:pt x="258" y="307"/>
                    </a:lnTo>
                    <a:lnTo>
                      <a:pt x="258" y="317"/>
                    </a:lnTo>
                    <a:lnTo>
                      <a:pt x="256" y="319"/>
                    </a:lnTo>
                    <a:lnTo>
                      <a:pt x="252" y="319"/>
                    </a:lnTo>
                    <a:lnTo>
                      <a:pt x="236" y="339"/>
                    </a:lnTo>
                    <a:lnTo>
                      <a:pt x="236" y="341"/>
                    </a:lnTo>
                    <a:lnTo>
                      <a:pt x="240" y="347"/>
                    </a:lnTo>
                    <a:lnTo>
                      <a:pt x="244" y="353"/>
                    </a:lnTo>
                    <a:lnTo>
                      <a:pt x="246" y="357"/>
                    </a:lnTo>
                    <a:lnTo>
                      <a:pt x="248" y="357"/>
                    </a:lnTo>
                    <a:lnTo>
                      <a:pt x="248" y="365"/>
                    </a:lnTo>
                    <a:lnTo>
                      <a:pt x="244" y="361"/>
                    </a:lnTo>
                    <a:lnTo>
                      <a:pt x="244" y="363"/>
                    </a:lnTo>
                    <a:lnTo>
                      <a:pt x="240" y="361"/>
                    </a:lnTo>
                    <a:lnTo>
                      <a:pt x="238" y="363"/>
                    </a:lnTo>
                    <a:lnTo>
                      <a:pt x="236" y="365"/>
                    </a:lnTo>
                    <a:lnTo>
                      <a:pt x="232" y="367"/>
                    </a:lnTo>
                    <a:lnTo>
                      <a:pt x="226" y="367"/>
                    </a:lnTo>
                    <a:lnTo>
                      <a:pt x="224" y="371"/>
                    </a:lnTo>
                    <a:lnTo>
                      <a:pt x="222" y="371"/>
                    </a:lnTo>
                    <a:lnTo>
                      <a:pt x="218" y="369"/>
                    </a:lnTo>
                    <a:lnTo>
                      <a:pt x="210" y="369"/>
                    </a:lnTo>
                    <a:lnTo>
                      <a:pt x="204" y="367"/>
                    </a:lnTo>
                    <a:lnTo>
                      <a:pt x="200" y="367"/>
                    </a:lnTo>
                    <a:lnTo>
                      <a:pt x="196" y="367"/>
                    </a:lnTo>
                    <a:lnTo>
                      <a:pt x="194" y="365"/>
                    </a:lnTo>
                    <a:lnTo>
                      <a:pt x="192" y="365"/>
                    </a:lnTo>
                    <a:lnTo>
                      <a:pt x="194" y="367"/>
                    </a:lnTo>
                    <a:lnTo>
                      <a:pt x="192" y="367"/>
                    </a:lnTo>
                    <a:lnTo>
                      <a:pt x="192" y="375"/>
                    </a:lnTo>
                    <a:lnTo>
                      <a:pt x="188" y="375"/>
                    </a:lnTo>
                    <a:lnTo>
                      <a:pt x="184" y="379"/>
                    </a:lnTo>
                    <a:lnTo>
                      <a:pt x="182" y="383"/>
                    </a:lnTo>
                    <a:lnTo>
                      <a:pt x="180" y="393"/>
                    </a:lnTo>
                    <a:lnTo>
                      <a:pt x="184" y="399"/>
                    </a:lnTo>
                    <a:lnTo>
                      <a:pt x="186" y="401"/>
                    </a:lnTo>
                    <a:lnTo>
                      <a:pt x="190" y="401"/>
                    </a:lnTo>
                    <a:lnTo>
                      <a:pt x="192" y="405"/>
                    </a:lnTo>
                    <a:lnTo>
                      <a:pt x="194" y="405"/>
                    </a:lnTo>
                    <a:lnTo>
                      <a:pt x="200" y="407"/>
                    </a:lnTo>
                    <a:lnTo>
                      <a:pt x="202" y="407"/>
                    </a:lnTo>
                    <a:lnTo>
                      <a:pt x="208" y="405"/>
                    </a:lnTo>
                    <a:lnTo>
                      <a:pt x="208" y="403"/>
                    </a:lnTo>
                    <a:lnTo>
                      <a:pt x="212" y="403"/>
                    </a:lnTo>
                    <a:lnTo>
                      <a:pt x="214" y="401"/>
                    </a:lnTo>
                    <a:lnTo>
                      <a:pt x="214" y="399"/>
                    </a:lnTo>
                    <a:lnTo>
                      <a:pt x="214" y="395"/>
                    </a:lnTo>
                    <a:lnTo>
                      <a:pt x="218" y="395"/>
                    </a:lnTo>
                    <a:lnTo>
                      <a:pt x="220" y="395"/>
                    </a:lnTo>
                    <a:lnTo>
                      <a:pt x="222" y="397"/>
                    </a:lnTo>
                    <a:lnTo>
                      <a:pt x="224" y="399"/>
                    </a:lnTo>
                    <a:lnTo>
                      <a:pt x="230" y="399"/>
                    </a:lnTo>
                    <a:lnTo>
                      <a:pt x="232" y="401"/>
                    </a:lnTo>
                    <a:lnTo>
                      <a:pt x="232" y="397"/>
                    </a:lnTo>
                    <a:lnTo>
                      <a:pt x="234" y="397"/>
                    </a:lnTo>
                    <a:lnTo>
                      <a:pt x="232" y="393"/>
                    </a:lnTo>
                    <a:lnTo>
                      <a:pt x="228" y="391"/>
                    </a:lnTo>
                    <a:lnTo>
                      <a:pt x="228" y="387"/>
                    </a:lnTo>
                    <a:lnTo>
                      <a:pt x="232" y="387"/>
                    </a:lnTo>
                    <a:lnTo>
                      <a:pt x="234" y="385"/>
                    </a:lnTo>
                    <a:lnTo>
                      <a:pt x="234" y="391"/>
                    </a:lnTo>
                    <a:lnTo>
                      <a:pt x="236" y="389"/>
                    </a:lnTo>
                    <a:lnTo>
                      <a:pt x="236" y="391"/>
                    </a:lnTo>
                    <a:lnTo>
                      <a:pt x="238" y="393"/>
                    </a:lnTo>
                    <a:lnTo>
                      <a:pt x="240" y="391"/>
                    </a:lnTo>
                    <a:lnTo>
                      <a:pt x="242" y="391"/>
                    </a:lnTo>
                    <a:lnTo>
                      <a:pt x="244" y="391"/>
                    </a:lnTo>
                    <a:lnTo>
                      <a:pt x="246" y="395"/>
                    </a:lnTo>
                    <a:lnTo>
                      <a:pt x="248" y="393"/>
                    </a:lnTo>
                    <a:lnTo>
                      <a:pt x="250" y="395"/>
                    </a:lnTo>
                    <a:lnTo>
                      <a:pt x="252" y="397"/>
                    </a:lnTo>
                    <a:lnTo>
                      <a:pt x="250" y="399"/>
                    </a:lnTo>
                    <a:lnTo>
                      <a:pt x="252" y="405"/>
                    </a:lnTo>
                    <a:lnTo>
                      <a:pt x="254" y="403"/>
                    </a:lnTo>
                    <a:lnTo>
                      <a:pt x="256" y="409"/>
                    </a:lnTo>
                    <a:lnTo>
                      <a:pt x="258" y="411"/>
                    </a:lnTo>
                    <a:lnTo>
                      <a:pt x="258" y="413"/>
                    </a:lnTo>
                    <a:lnTo>
                      <a:pt x="258" y="417"/>
                    </a:lnTo>
                    <a:lnTo>
                      <a:pt x="260" y="415"/>
                    </a:lnTo>
                    <a:lnTo>
                      <a:pt x="262" y="417"/>
                    </a:lnTo>
                    <a:lnTo>
                      <a:pt x="264" y="421"/>
                    </a:lnTo>
                    <a:lnTo>
                      <a:pt x="266" y="421"/>
                    </a:lnTo>
                    <a:lnTo>
                      <a:pt x="268" y="419"/>
                    </a:lnTo>
                    <a:lnTo>
                      <a:pt x="268" y="421"/>
                    </a:lnTo>
                    <a:lnTo>
                      <a:pt x="268" y="423"/>
                    </a:lnTo>
                    <a:lnTo>
                      <a:pt x="270" y="425"/>
                    </a:lnTo>
                    <a:lnTo>
                      <a:pt x="272" y="427"/>
                    </a:lnTo>
                    <a:lnTo>
                      <a:pt x="272" y="423"/>
                    </a:lnTo>
                    <a:lnTo>
                      <a:pt x="274" y="421"/>
                    </a:lnTo>
                    <a:lnTo>
                      <a:pt x="278" y="425"/>
                    </a:lnTo>
                    <a:lnTo>
                      <a:pt x="280" y="429"/>
                    </a:lnTo>
                    <a:lnTo>
                      <a:pt x="282" y="429"/>
                    </a:lnTo>
                    <a:lnTo>
                      <a:pt x="280" y="433"/>
                    </a:lnTo>
                    <a:lnTo>
                      <a:pt x="274" y="435"/>
                    </a:lnTo>
                    <a:lnTo>
                      <a:pt x="272" y="431"/>
                    </a:lnTo>
                    <a:lnTo>
                      <a:pt x="278" y="443"/>
                    </a:lnTo>
                    <a:lnTo>
                      <a:pt x="280" y="445"/>
                    </a:lnTo>
                    <a:lnTo>
                      <a:pt x="284" y="447"/>
                    </a:lnTo>
                  </a:path>
                </a:pathLst>
              </a:custGeom>
              <a:solidFill>
                <a:schemeClr val="tx2"/>
              </a:solidFill>
              <a:ln w="3175">
                <a:solidFill>
                  <a:schemeClr val="bg1"/>
                </a:solidFill>
                <a:round/>
                <a:headEnd/>
                <a:tailEnd/>
              </a:ln>
            </p:spPr>
            <p:txBody>
              <a:bodyPr/>
              <a:lstStyle/>
              <a:p>
                <a:endParaRPr lang="fr-FR" dirty="0"/>
              </a:p>
            </p:txBody>
          </p:sp>
          <p:sp>
            <p:nvSpPr>
              <p:cNvPr id="5912" name="Freeform 970"/>
              <p:cNvSpPr>
                <a:spLocks/>
              </p:cNvSpPr>
              <p:nvPr/>
            </p:nvSpPr>
            <p:spPr bwMode="auto">
              <a:xfrm>
                <a:off x="1260" y="867"/>
                <a:ext cx="18" cy="12"/>
              </a:xfrm>
              <a:custGeom>
                <a:avLst/>
                <a:gdLst>
                  <a:gd name="T0" fmla="*/ 10 w 18"/>
                  <a:gd name="T1" fmla="*/ 2 h 12"/>
                  <a:gd name="T2" fmla="*/ 14 w 18"/>
                  <a:gd name="T3" fmla="*/ 0 h 12"/>
                  <a:gd name="T4" fmla="*/ 18 w 18"/>
                  <a:gd name="T5" fmla="*/ 2 h 12"/>
                  <a:gd name="T6" fmla="*/ 12 w 18"/>
                  <a:gd name="T7" fmla="*/ 8 h 12"/>
                  <a:gd name="T8" fmla="*/ 6 w 18"/>
                  <a:gd name="T9" fmla="*/ 12 h 12"/>
                  <a:gd name="T10" fmla="*/ 0 w 18"/>
                  <a:gd name="T11" fmla="*/ 12 h 12"/>
                  <a:gd name="T12" fmla="*/ 0 w 18"/>
                  <a:gd name="T13" fmla="*/ 10 h 12"/>
                  <a:gd name="T14" fmla="*/ 4 w 18"/>
                  <a:gd name="T15" fmla="*/ 8 h 12"/>
                  <a:gd name="T16" fmla="*/ 8 w 18"/>
                  <a:gd name="T17" fmla="*/ 2 h 12"/>
                  <a:gd name="T18" fmla="*/ 8 w 18"/>
                  <a:gd name="T19" fmla="*/ 2 h 12"/>
                  <a:gd name="T20" fmla="*/ 10 w 18"/>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10" y="2"/>
                    </a:moveTo>
                    <a:lnTo>
                      <a:pt x="14" y="0"/>
                    </a:lnTo>
                    <a:lnTo>
                      <a:pt x="18" y="2"/>
                    </a:lnTo>
                    <a:lnTo>
                      <a:pt x="12" y="8"/>
                    </a:lnTo>
                    <a:lnTo>
                      <a:pt x="6" y="12"/>
                    </a:lnTo>
                    <a:lnTo>
                      <a:pt x="0" y="12"/>
                    </a:lnTo>
                    <a:lnTo>
                      <a:pt x="0" y="10"/>
                    </a:lnTo>
                    <a:lnTo>
                      <a:pt x="4" y="8"/>
                    </a:lnTo>
                    <a:lnTo>
                      <a:pt x="8" y="2"/>
                    </a:lnTo>
                    <a:lnTo>
                      <a:pt x="10" y="2"/>
                    </a:lnTo>
                    <a:close/>
                  </a:path>
                </a:pathLst>
              </a:custGeom>
              <a:solidFill>
                <a:schemeClr val="tx2"/>
              </a:solidFill>
              <a:ln w="3175">
                <a:solidFill>
                  <a:schemeClr val="bg1"/>
                </a:solidFill>
                <a:round/>
                <a:headEnd/>
                <a:tailEnd/>
              </a:ln>
            </p:spPr>
            <p:txBody>
              <a:bodyPr/>
              <a:lstStyle/>
              <a:p>
                <a:endParaRPr lang="fr-FR" dirty="0"/>
              </a:p>
            </p:txBody>
          </p:sp>
          <p:sp>
            <p:nvSpPr>
              <p:cNvPr id="5913" name="Freeform 971"/>
              <p:cNvSpPr>
                <a:spLocks/>
              </p:cNvSpPr>
              <p:nvPr/>
            </p:nvSpPr>
            <p:spPr bwMode="auto">
              <a:xfrm>
                <a:off x="1260" y="867"/>
                <a:ext cx="18" cy="12"/>
              </a:xfrm>
              <a:custGeom>
                <a:avLst/>
                <a:gdLst>
                  <a:gd name="T0" fmla="*/ 10 w 18"/>
                  <a:gd name="T1" fmla="*/ 2 h 12"/>
                  <a:gd name="T2" fmla="*/ 14 w 18"/>
                  <a:gd name="T3" fmla="*/ 0 h 12"/>
                  <a:gd name="T4" fmla="*/ 18 w 18"/>
                  <a:gd name="T5" fmla="*/ 2 h 12"/>
                  <a:gd name="T6" fmla="*/ 12 w 18"/>
                  <a:gd name="T7" fmla="*/ 8 h 12"/>
                  <a:gd name="T8" fmla="*/ 6 w 18"/>
                  <a:gd name="T9" fmla="*/ 12 h 12"/>
                  <a:gd name="T10" fmla="*/ 0 w 18"/>
                  <a:gd name="T11" fmla="*/ 12 h 12"/>
                  <a:gd name="T12" fmla="*/ 0 w 18"/>
                  <a:gd name="T13" fmla="*/ 10 h 12"/>
                  <a:gd name="T14" fmla="*/ 4 w 18"/>
                  <a:gd name="T15" fmla="*/ 8 h 12"/>
                  <a:gd name="T16" fmla="*/ 8 w 18"/>
                  <a:gd name="T17" fmla="*/ 2 h 12"/>
                  <a:gd name="T18" fmla="*/ 8 w 18"/>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2"/>
                  <a:gd name="T32" fmla="*/ 18 w 1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2">
                    <a:moveTo>
                      <a:pt x="10" y="2"/>
                    </a:moveTo>
                    <a:lnTo>
                      <a:pt x="14" y="0"/>
                    </a:lnTo>
                    <a:lnTo>
                      <a:pt x="18" y="2"/>
                    </a:lnTo>
                    <a:lnTo>
                      <a:pt x="12" y="8"/>
                    </a:lnTo>
                    <a:lnTo>
                      <a:pt x="6" y="12"/>
                    </a:lnTo>
                    <a:lnTo>
                      <a:pt x="0" y="12"/>
                    </a:lnTo>
                    <a:lnTo>
                      <a:pt x="0" y="10"/>
                    </a:lnTo>
                    <a:lnTo>
                      <a:pt x="4" y="8"/>
                    </a:lnTo>
                    <a:lnTo>
                      <a:pt x="8" y="2"/>
                    </a:lnTo>
                  </a:path>
                </a:pathLst>
              </a:custGeom>
              <a:solidFill>
                <a:schemeClr val="tx2"/>
              </a:solidFill>
              <a:ln w="3175">
                <a:solidFill>
                  <a:schemeClr val="bg1"/>
                </a:solidFill>
                <a:round/>
                <a:headEnd/>
                <a:tailEnd/>
              </a:ln>
            </p:spPr>
            <p:txBody>
              <a:bodyPr/>
              <a:lstStyle/>
              <a:p>
                <a:endParaRPr lang="fr-FR" dirty="0"/>
              </a:p>
            </p:txBody>
          </p:sp>
          <p:sp>
            <p:nvSpPr>
              <p:cNvPr id="5914" name="Freeform 972"/>
              <p:cNvSpPr>
                <a:spLocks/>
              </p:cNvSpPr>
              <p:nvPr/>
            </p:nvSpPr>
            <p:spPr bwMode="auto">
              <a:xfrm>
                <a:off x="1480" y="1295"/>
                <a:ext cx="8" cy="22"/>
              </a:xfrm>
              <a:custGeom>
                <a:avLst/>
                <a:gdLst>
                  <a:gd name="T0" fmla="*/ 6 w 8"/>
                  <a:gd name="T1" fmla="*/ 2 h 22"/>
                  <a:gd name="T2" fmla="*/ 8 w 8"/>
                  <a:gd name="T3" fmla="*/ 18 h 22"/>
                  <a:gd name="T4" fmla="*/ 6 w 8"/>
                  <a:gd name="T5" fmla="*/ 22 h 22"/>
                  <a:gd name="T6" fmla="*/ 4 w 8"/>
                  <a:gd name="T7" fmla="*/ 22 h 22"/>
                  <a:gd name="T8" fmla="*/ 0 w 8"/>
                  <a:gd name="T9" fmla="*/ 18 h 22"/>
                  <a:gd name="T10" fmla="*/ 0 w 8"/>
                  <a:gd name="T11" fmla="*/ 4 h 22"/>
                  <a:gd name="T12" fmla="*/ 4 w 8"/>
                  <a:gd name="T13" fmla="*/ 0 h 22"/>
                  <a:gd name="T14" fmla="*/ 4 w 8"/>
                  <a:gd name="T15" fmla="*/ 2 h 22"/>
                  <a:gd name="T16" fmla="*/ 6 w 8"/>
                  <a:gd name="T17" fmla="*/ 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2"/>
                  <a:gd name="T29" fmla="*/ 8 w 8"/>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2">
                    <a:moveTo>
                      <a:pt x="6" y="2"/>
                    </a:moveTo>
                    <a:lnTo>
                      <a:pt x="8" y="18"/>
                    </a:lnTo>
                    <a:lnTo>
                      <a:pt x="6" y="22"/>
                    </a:lnTo>
                    <a:lnTo>
                      <a:pt x="4" y="22"/>
                    </a:lnTo>
                    <a:lnTo>
                      <a:pt x="0" y="18"/>
                    </a:lnTo>
                    <a:lnTo>
                      <a:pt x="0" y="4"/>
                    </a:lnTo>
                    <a:lnTo>
                      <a:pt x="4" y="0"/>
                    </a:lnTo>
                    <a:lnTo>
                      <a:pt x="4" y="2"/>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915" name="Freeform 973"/>
              <p:cNvSpPr>
                <a:spLocks/>
              </p:cNvSpPr>
              <p:nvPr/>
            </p:nvSpPr>
            <p:spPr bwMode="auto">
              <a:xfrm>
                <a:off x="1480" y="1295"/>
                <a:ext cx="8" cy="22"/>
              </a:xfrm>
              <a:custGeom>
                <a:avLst/>
                <a:gdLst>
                  <a:gd name="T0" fmla="*/ 6 w 8"/>
                  <a:gd name="T1" fmla="*/ 2 h 22"/>
                  <a:gd name="T2" fmla="*/ 8 w 8"/>
                  <a:gd name="T3" fmla="*/ 18 h 22"/>
                  <a:gd name="T4" fmla="*/ 6 w 8"/>
                  <a:gd name="T5" fmla="*/ 22 h 22"/>
                  <a:gd name="T6" fmla="*/ 4 w 8"/>
                  <a:gd name="T7" fmla="*/ 22 h 22"/>
                  <a:gd name="T8" fmla="*/ 0 w 8"/>
                  <a:gd name="T9" fmla="*/ 18 h 22"/>
                  <a:gd name="T10" fmla="*/ 0 w 8"/>
                  <a:gd name="T11" fmla="*/ 4 h 22"/>
                  <a:gd name="T12" fmla="*/ 4 w 8"/>
                  <a:gd name="T13" fmla="*/ 0 h 22"/>
                  <a:gd name="T14" fmla="*/ 4 w 8"/>
                  <a:gd name="T15" fmla="*/ 2 h 2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2"/>
                  <a:gd name="T26" fmla="*/ 8 w 8"/>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2">
                    <a:moveTo>
                      <a:pt x="6" y="2"/>
                    </a:moveTo>
                    <a:lnTo>
                      <a:pt x="8" y="18"/>
                    </a:lnTo>
                    <a:lnTo>
                      <a:pt x="6" y="22"/>
                    </a:lnTo>
                    <a:lnTo>
                      <a:pt x="4" y="22"/>
                    </a:lnTo>
                    <a:lnTo>
                      <a:pt x="0" y="18"/>
                    </a:lnTo>
                    <a:lnTo>
                      <a:pt x="0" y="4"/>
                    </a:lnTo>
                    <a:lnTo>
                      <a:pt x="4" y="0"/>
                    </a:lnTo>
                    <a:lnTo>
                      <a:pt x="4" y="2"/>
                    </a:lnTo>
                  </a:path>
                </a:pathLst>
              </a:custGeom>
              <a:solidFill>
                <a:schemeClr val="tx2"/>
              </a:solidFill>
              <a:ln w="3175">
                <a:solidFill>
                  <a:schemeClr val="bg1"/>
                </a:solidFill>
                <a:round/>
                <a:headEnd/>
                <a:tailEnd/>
              </a:ln>
            </p:spPr>
            <p:txBody>
              <a:bodyPr/>
              <a:lstStyle/>
              <a:p>
                <a:endParaRPr lang="fr-FR" dirty="0"/>
              </a:p>
            </p:txBody>
          </p:sp>
          <p:sp>
            <p:nvSpPr>
              <p:cNvPr id="5916" name="Freeform 974"/>
              <p:cNvSpPr>
                <a:spLocks/>
              </p:cNvSpPr>
              <p:nvPr/>
            </p:nvSpPr>
            <p:spPr bwMode="auto">
              <a:xfrm>
                <a:off x="1664" y="1497"/>
                <a:ext cx="12" cy="4"/>
              </a:xfrm>
              <a:custGeom>
                <a:avLst/>
                <a:gdLst>
                  <a:gd name="T0" fmla="*/ 10 w 12"/>
                  <a:gd name="T1" fmla="*/ 2 h 4"/>
                  <a:gd name="T2" fmla="*/ 10 w 12"/>
                  <a:gd name="T3" fmla="*/ 0 h 4"/>
                  <a:gd name="T4" fmla="*/ 12 w 12"/>
                  <a:gd name="T5" fmla="*/ 2 h 4"/>
                  <a:gd name="T6" fmla="*/ 10 w 12"/>
                  <a:gd name="T7" fmla="*/ 4 h 4"/>
                  <a:gd name="T8" fmla="*/ 6 w 12"/>
                  <a:gd name="T9" fmla="*/ 4 h 4"/>
                  <a:gd name="T10" fmla="*/ 2 w 12"/>
                  <a:gd name="T11" fmla="*/ 2 h 4"/>
                  <a:gd name="T12" fmla="*/ 0 w 12"/>
                  <a:gd name="T13" fmla="*/ 2 h 4"/>
                  <a:gd name="T14" fmla="*/ 2 w 12"/>
                  <a:gd name="T15" fmla="*/ 0 h 4"/>
                  <a:gd name="T16" fmla="*/ 4 w 12"/>
                  <a:gd name="T17" fmla="*/ 2 h 4"/>
                  <a:gd name="T18" fmla="*/ 8 w 12"/>
                  <a:gd name="T19" fmla="*/ 0 h 4"/>
                  <a:gd name="T20" fmla="*/ 8 w 12"/>
                  <a:gd name="T21" fmla="*/ 2 h 4"/>
                  <a:gd name="T22" fmla="*/ 10 w 12"/>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
                  <a:gd name="T38" fmla="*/ 12 w 1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
                    <a:moveTo>
                      <a:pt x="10" y="2"/>
                    </a:moveTo>
                    <a:lnTo>
                      <a:pt x="10" y="0"/>
                    </a:lnTo>
                    <a:lnTo>
                      <a:pt x="12" y="2"/>
                    </a:lnTo>
                    <a:lnTo>
                      <a:pt x="10" y="4"/>
                    </a:lnTo>
                    <a:lnTo>
                      <a:pt x="6" y="4"/>
                    </a:lnTo>
                    <a:lnTo>
                      <a:pt x="2" y="2"/>
                    </a:lnTo>
                    <a:lnTo>
                      <a:pt x="0" y="2"/>
                    </a:lnTo>
                    <a:lnTo>
                      <a:pt x="2" y="0"/>
                    </a:lnTo>
                    <a:lnTo>
                      <a:pt x="4" y="2"/>
                    </a:lnTo>
                    <a:lnTo>
                      <a:pt x="8" y="0"/>
                    </a:lnTo>
                    <a:lnTo>
                      <a:pt x="8" y="2"/>
                    </a:lnTo>
                    <a:lnTo>
                      <a:pt x="10" y="2"/>
                    </a:lnTo>
                    <a:close/>
                  </a:path>
                </a:pathLst>
              </a:custGeom>
              <a:solidFill>
                <a:schemeClr val="tx2"/>
              </a:solidFill>
              <a:ln w="3175">
                <a:solidFill>
                  <a:schemeClr val="bg1"/>
                </a:solidFill>
                <a:round/>
                <a:headEnd/>
                <a:tailEnd/>
              </a:ln>
            </p:spPr>
            <p:txBody>
              <a:bodyPr/>
              <a:lstStyle/>
              <a:p>
                <a:endParaRPr lang="fr-FR" dirty="0"/>
              </a:p>
            </p:txBody>
          </p:sp>
          <p:sp>
            <p:nvSpPr>
              <p:cNvPr id="5917" name="Freeform 975"/>
              <p:cNvSpPr>
                <a:spLocks/>
              </p:cNvSpPr>
              <p:nvPr/>
            </p:nvSpPr>
            <p:spPr bwMode="auto">
              <a:xfrm>
                <a:off x="1664" y="1497"/>
                <a:ext cx="12" cy="4"/>
              </a:xfrm>
              <a:custGeom>
                <a:avLst/>
                <a:gdLst>
                  <a:gd name="T0" fmla="*/ 10 w 12"/>
                  <a:gd name="T1" fmla="*/ 2 h 4"/>
                  <a:gd name="T2" fmla="*/ 10 w 12"/>
                  <a:gd name="T3" fmla="*/ 0 h 4"/>
                  <a:gd name="T4" fmla="*/ 12 w 12"/>
                  <a:gd name="T5" fmla="*/ 2 h 4"/>
                  <a:gd name="T6" fmla="*/ 10 w 12"/>
                  <a:gd name="T7" fmla="*/ 4 h 4"/>
                  <a:gd name="T8" fmla="*/ 6 w 12"/>
                  <a:gd name="T9" fmla="*/ 4 h 4"/>
                  <a:gd name="T10" fmla="*/ 2 w 12"/>
                  <a:gd name="T11" fmla="*/ 2 h 4"/>
                  <a:gd name="T12" fmla="*/ 0 w 12"/>
                  <a:gd name="T13" fmla="*/ 2 h 4"/>
                  <a:gd name="T14" fmla="*/ 2 w 12"/>
                  <a:gd name="T15" fmla="*/ 0 h 4"/>
                  <a:gd name="T16" fmla="*/ 4 w 12"/>
                  <a:gd name="T17" fmla="*/ 2 h 4"/>
                  <a:gd name="T18" fmla="*/ 8 w 12"/>
                  <a:gd name="T19" fmla="*/ 0 h 4"/>
                  <a:gd name="T20" fmla="*/ 8 w 12"/>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
                  <a:gd name="T35" fmla="*/ 12 w 1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
                    <a:moveTo>
                      <a:pt x="10" y="2"/>
                    </a:moveTo>
                    <a:lnTo>
                      <a:pt x="10" y="0"/>
                    </a:lnTo>
                    <a:lnTo>
                      <a:pt x="12" y="2"/>
                    </a:lnTo>
                    <a:lnTo>
                      <a:pt x="10" y="4"/>
                    </a:lnTo>
                    <a:lnTo>
                      <a:pt x="6" y="4"/>
                    </a:lnTo>
                    <a:lnTo>
                      <a:pt x="2" y="2"/>
                    </a:lnTo>
                    <a:lnTo>
                      <a:pt x="0" y="2"/>
                    </a:lnTo>
                    <a:lnTo>
                      <a:pt x="2" y="0"/>
                    </a:lnTo>
                    <a:lnTo>
                      <a:pt x="4" y="2"/>
                    </a:lnTo>
                    <a:lnTo>
                      <a:pt x="8" y="0"/>
                    </a:lnTo>
                    <a:lnTo>
                      <a:pt x="8" y="2"/>
                    </a:lnTo>
                  </a:path>
                </a:pathLst>
              </a:custGeom>
              <a:solidFill>
                <a:schemeClr val="tx2"/>
              </a:solidFill>
              <a:ln w="3175">
                <a:solidFill>
                  <a:schemeClr val="bg1"/>
                </a:solidFill>
                <a:round/>
                <a:headEnd/>
                <a:tailEnd/>
              </a:ln>
            </p:spPr>
            <p:txBody>
              <a:bodyPr/>
              <a:lstStyle/>
              <a:p>
                <a:endParaRPr lang="fr-FR" dirty="0"/>
              </a:p>
            </p:txBody>
          </p:sp>
          <p:sp>
            <p:nvSpPr>
              <p:cNvPr id="5918" name="Freeform 976"/>
              <p:cNvSpPr>
                <a:spLocks/>
              </p:cNvSpPr>
              <p:nvPr/>
            </p:nvSpPr>
            <p:spPr bwMode="auto">
              <a:xfrm>
                <a:off x="1819" y="1909"/>
                <a:ext cx="34" cy="24"/>
              </a:xfrm>
              <a:custGeom>
                <a:avLst/>
                <a:gdLst>
                  <a:gd name="T0" fmla="*/ 30 w 34"/>
                  <a:gd name="T1" fmla="*/ 18 h 24"/>
                  <a:gd name="T2" fmla="*/ 32 w 34"/>
                  <a:gd name="T3" fmla="*/ 16 h 24"/>
                  <a:gd name="T4" fmla="*/ 34 w 34"/>
                  <a:gd name="T5" fmla="*/ 14 h 24"/>
                  <a:gd name="T6" fmla="*/ 34 w 34"/>
                  <a:gd name="T7" fmla="*/ 12 h 24"/>
                  <a:gd name="T8" fmla="*/ 28 w 34"/>
                  <a:gd name="T9" fmla="*/ 12 h 24"/>
                  <a:gd name="T10" fmla="*/ 22 w 34"/>
                  <a:gd name="T11" fmla="*/ 14 h 24"/>
                  <a:gd name="T12" fmla="*/ 10 w 34"/>
                  <a:gd name="T13" fmla="*/ 12 h 24"/>
                  <a:gd name="T14" fmla="*/ 8 w 34"/>
                  <a:gd name="T15" fmla="*/ 10 h 24"/>
                  <a:gd name="T16" fmla="*/ 4 w 34"/>
                  <a:gd name="T17" fmla="*/ 6 h 24"/>
                  <a:gd name="T18" fmla="*/ 6 w 34"/>
                  <a:gd name="T19" fmla="*/ 4 h 24"/>
                  <a:gd name="T20" fmla="*/ 6 w 34"/>
                  <a:gd name="T21" fmla="*/ 0 h 24"/>
                  <a:gd name="T22" fmla="*/ 0 w 34"/>
                  <a:gd name="T23" fmla="*/ 6 h 24"/>
                  <a:gd name="T24" fmla="*/ 0 w 34"/>
                  <a:gd name="T25" fmla="*/ 8 h 24"/>
                  <a:gd name="T26" fmla="*/ 4 w 34"/>
                  <a:gd name="T27" fmla="*/ 10 h 24"/>
                  <a:gd name="T28" fmla="*/ 4 w 34"/>
                  <a:gd name="T29" fmla="*/ 12 h 24"/>
                  <a:gd name="T30" fmla="*/ 6 w 34"/>
                  <a:gd name="T31" fmla="*/ 14 h 24"/>
                  <a:gd name="T32" fmla="*/ 10 w 34"/>
                  <a:gd name="T33" fmla="*/ 14 h 24"/>
                  <a:gd name="T34" fmla="*/ 10 w 34"/>
                  <a:gd name="T35" fmla="*/ 16 h 24"/>
                  <a:gd name="T36" fmla="*/ 16 w 34"/>
                  <a:gd name="T37" fmla="*/ 18 h 24"/>
                  <a:gd name="T38" fmla="*/ 18 w 34"/>
                  <a:gd name="T39" fmla="*/ 20 h 24"/>
                  <a:gd name="T40" fmla="*/ 18 w 34"/>
                  <a:gd name="T41" fmla="*/ 18 h 24"/>
                  <a:gd name="T42" fmla="*/ 20 w 34"/>
                  <a:gd name="T43" fmla="*/ 18 h 24"/>
                  <a:gd name="T44" fmla="*/ 22 w 34"/>
                  <a:gd name="T45" fmla="*/ 18 h 24"/>
                  <a:gd name="T46" fmla="*/ 22 w 34"/>
                  <a:gd name="T47" fmla="*/ 20 h 24"/>
                  <a:gd name="T48" fmla="*/ 22 w 34"/>
                  <a:gd name="T49" fmla="*/ 22 h 24"/>
                  <a:gd name="T50" fmla="*/ 26 w 34"/>
                  <a:gd name="T51" fmla="*/ 24 h 24"/>
                  <a:gd name="T52" fmla="*/ 28 w 34"/>
                  <a:gd name="T53" fmla="*/ 22 h 24"/>
                  <a:gd name="T54" fmla="*/ 28 w 34"/>
                  <a:gd name="T55" fmla="*/ 18 h 24"/>
                  <a:gd name="T56" fmla="*/ 28 w 34"/>
                  <a:gd name="T57" fmla="*/ 18 h 24"/>
                  <a:gd name="T58" fmla="*/ 30 w 34"/>
                  <a:gd name="T59" fmla="*/ 18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24"/>
                  <a:gd name="T92" fmla="*/ 34 w 34"/>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24">
                    <a:moveTo>
                      <a:pt x="30" y="18"/>
                    </a:moveTo>
                    <a:lnTo>
                      <a:pt x="32" y="16"/>
                    </a:lnTo>
                    <a:lnTo>
                      <a:pt x="34" y="14"/>
                    </a:lnTo>
                    <a:lnTo>
                      <a:pt x="34" y="12"/>
                    </a:lnTo>
                    <a:lnTo>
                      <a:pt x="28" y="12"/>
                    </a:lnTo>
                    <a:lnTo>
                      <a:pt x="22" y="14"/>
                    </a:lnTo>
                    <a:lnTo>
                      <a:pt x="10" y="12"/>
                    </a:lnTo>
                    <a:lnTo>
                      <a:pt x="8" y="10"/>
                    </a:lnTo>
                    <a:lnTo>
                      <a:pt x="4" y="6"/>
                    </a:lnTo>
                    <a:lnTo>
                      <a:pt x="6" y="4"/>
                    </a:lnTo>
                    <a:lnTo>
                      <a:pt x="6" y="0"/>
                    </a:lnTo>
                    <a:lnTo>
                      <a:pt x="0" y="6"/>
                    </a:lnTo>
                    <a:lnTo>
                      <a:pt x="0" y="8"/>
                    </a:lnTo>
                    <a:lnTo>
                      <a:pt x="4" y="10"/>
                    </a:lnTo>
                    <a:lnTo>
                      <a:pt x="4" y="12"/>
                    </a:lnTo>
                    <a:lnTo>
                      <a:pt x="6" y="14"/>
                    </a:lnTo>
                    <a:lnTo>
                      <a:pt x="10" y="14"/>
                    </a:lnTo>
                    <a:lnTo>
                      <a:pt x="10" y="16"/>
                    </a:lnTo>
                    <a:lnTo>
                      <a:pt x="16" y="18"/>
                    </a:lnTo>
                    <a:lnTo>
                      <a:pt x="18" y="20"/>
                    </a:lnTo>
                    <a:lnTo>
                      <a:pt x="18" y="18"/>
                    </a:lnTo>
                    <a:lnTo>
                      <a:pt x="20" y="18"/>
                    </a:lnTo>
                    <a:lnTo>
                      <a:pt x="22" y="18"/>
                    </a:lnTo>
                    <a:lnTo>
                      <a:pt x="22" y="20"/>
                    </a:lnTo>
                    <a:lnTo>
                      <a:pt x="22" y="22"/>
                    </a:lnTo>
                    <a:lnTo>
                      <a:pt x="26" y="24"/>
                    </a:lnTo>
                    <a:lnTo>
                      <a:pt x="28" y="22"/>
                    </a:lnTo>
                    <a:lnTo>
                      <a:pt x="28" y="18"/>
                    </a:lnTo>
                    <a:lnTo>
                      <a:pt x="30" y="18"/>
                    </a:lnTo>
                    <a:close/>
                  </a:path>
                </a:pathLst>
              </a:custGeom>
              <a:solidFill>
                <a:schemeClr val="tx2"/>
              </a:solidFill>
              <a:ln w="3175">
                <a:solidFill>
                  <a:schemeClr val="bg1"/>
                </a:solidFill>
                <a:round/>
                <a:headEnd/>
                <a:tailEnd/>
              </a:ln>
            </p:spPr>
            <p:txBody>
              <a:bodyPr/>
              <a:lstStyle/>
              <a:p>
                <a:endParaRPr lang="fr-FR" dirty="0"/>
              </a:p>
            </p:txBody>
          </p:sp>
          <p:sp>
            <p:nvSpPr>
              <p:cNvPr id="5919" name="Freeform 977"/>
              <p:cNvSpPr>
                <a:spLocks/>
              </p:cNvSpPr>
              <p:nvPr/>
            </p:nvSpPr>
            <p:spPr bwMode="auto">
              <a:xfrm>
                <a:off x="1819" y="1909"/>
                <a:ext cx="34" cy="24"/>
              </a:xfrm>
              <a:custGeom>
                <a:avLst/>
                <a:gdLst>
                  <a:gd name="T0" fmla="*/ 30 w 34"/>
                  <a:gd name="T1" fmla="*/ 18 h 24"/>
                  <a:gd name="T2" fmla="*/ 32 w 34"/>
                  <a:gd name="T3" fmla="*/ 16 h 24"/>
                  <a:gd name="T4" fmla="*/ 34 w 34"/>
                  <a:gd name="T5" fmla="*/ 14 h 24"/>
                  <a:gd name="T6" fmla="*/ 34 w 34"/>
                  <a:gd name="T7" fmla="*/ 12 h 24"/>
                  <a:gd name="T8" fmla="*/ 28 w 34"/>
                  <a:gd name="T9" fmla="*/ 12 h 24"/>
                  <a:gd name="T10" fmla="*/ 22 w 34"/>
                  <a:gd name="T11" fmla="*/ 14 h 24"/>
                  <a:gd name="T12" fmla="*/ 10 w 34"/>
                  <a:gd name="T13" fmla="*/ 12 h 24"/>
                  <a:gd name="T14" fmla="*/ 8 w 34"/>
                  <a:gd name="T15" fmla="*/ 10 h 24"/>
                  <a:gd name="T16" fmla="*/ 4 w 34"/>
                  <a:gd name="T17" fmla="*/ 6 h 24"/>
                  <a:gd name="T18" fmla="*/ 6 w 34"/>
                  <a:gd name="T19" fmla="*/ 4 h 24"/>
                  <a:gd name="T20" fmla="*/ 6 w 34"/>
                  <a:gd name="T21" fmla="*/ 0 h 24"/>
                  <a:gd name="T22" fmla="*/ 0 w 34"/>
                  <a:gd name="T23" fmla="*/ 6 h 24"/>
                  <a:gd name="T24" fmla="*/ 0 w 34"/>
                  <a:gd name="T25" fmla="*/ 8 h 24"/>
                  <a:gd name="T26" fmla="*/ 4 w 34"/>
                  <a:gd name="T27" fmla="*/ 10 h 24"/>
                  <a:gd name="T28" fmla="*/ 4 w 34"/>
                  <a:gd name="T29" fmla="*/ 12 h 24"/>
                  <a:gd name="T30" fmla="*/ 6 w 34"/>
                  <a:gd name="T31" fmla="*/ 14 h 24"/>
                  <a:gd name="T32" fmla="*/ 10 w 34"/>
                  <a:gd name="T33" fmla="*/ 14 h 24"/>
                  <a:gd name="T34" fmla="*/ 10 w 34"/>
                  <a:gd name="T35" fmla="*/ 16 h 24"/>
                  <a:gd name="T36" fmla="*/ 16 w 34"/>
                  <a:gd name="T37" fmla="*/ 18 h 24"/>
                  <a:gd name="T38" fmla="*/ 18 w 34"/>
                  <a:gd name="T39" fmla="*/ 20 h 24"/>
                  <a:gd name="T40" fmla="*/ 18 w 34"/>
                  <a:gd name="T41" fmla="*/ 18 h 24"/>
                  <a:gd name="T42" fmla="*/ 20 w 34"/>
                  <a:gd name="T43" fmla="*/ 18 h 24"/>
                  <a:gd name="T44" fmla="*/ 22 w 34"/>
                  <a:gd name="T45" fmla="*/ 18 h 24"/>
                  <a:gd name="T46" fmla="*/ 22 w 34"/>
                  <a:gd name="T47" fmla="*/ 20 h 24"/>
                  <a:gd name="T48" fmla="*/ 22 w 34"/>
                  <a:gd name="T49" fmla="*/ 22 h 24"/>
                  <a:gd name="T50" fmla="*/ 26 w 34"/>
                  <a:gd name="T51" fmla="*/ 24 h 24"/>
                  <a:gd name="T52" fmla="*/ 28 w 34"/>
                  <a:gd name="T53" fmla="*/ 22 h 24"/>
                  <a:gd name="T54" fmla="*/ 28 w 34"/>
                  <a:gd name="T55" fmla="*/ 18 h 24"/>
                  <a:gd name="T56" fmla="*/ 28 w 34"/>
                  <a:gd name="T57" fmla="*/ 18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24"/>
                  <a:gd name="T89" fmla="*/ 34 w 34"/>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24">
                    <a:moveTo>
                      <a:pt x="30" y="18"/>
                    </a:moveTo>
                    <a:lnTo>
                      <a:pt x="32" y="16"/>
                    </a:lnTo>
                    <a:lnTo>
                      <a:pt x="34" y="14"/>
                    </a:lnTo>
                    <a:lnTo>
                      <a:pt x="34" y="12"/>
                    </a:lnTo>
                    <a:lnTo>
                      <a:pt x="28" y="12"/>
                    </a:lnTo>
                    <a:lnTo>
                      <a:pt x="22" y="14"/>
                    </a:lnTo>
                    <a:lnTo>
                      <a:pt x="10" y="12"/>
                    </a:lnTo>
                    <a:lnTo>
                      <a:pt x="8" y="10"/>
                    </a:lnTo>
                    <a:lnTo>
                      <a:pt x="4" y="6"/>
                    </a:lnTo>
                    <a:lnTo>
                      <a:pt x="6" y="4"/>
                    </a:lnTo>
                    <a:lnTo>
                      <a:pt x="6" y="0"/>
                    </a:lnTo>
                    <a:lnTo>
                      <a:pt x="0" y="6"/>
                    </a:lnTo>
                    <a:lnTo>
                      <a:pt x="0" y="8"/>
                    </a:lnTo>
                    <a:lnTo>
                      <a:pt x="4" y="10"/>
                    </a:lnTo>
                    <a:lnTo>
                      <a:pt x="4" y="12"/>
                    </a:lnTo>
                    <a:lnTo>
                      <a:pt x="6" y="14"/>
                    </a:lnTo>
                    <a:lnTo>
                      <a:pt x="10" y="14"/>
                    </a:lnTo>
                    <a:lnTo>
                      <a:pt x="10" y="16"/>
                    </a:lnTo>
                    <a:lnTo>
                      <a:pt x="16" y="18"/>
                    </a:lnTo>
                    <a:lnTo>
                      <a:pt x="18" y="20"/>
                    </a:lnTo>
                    <a:lnTo>
                      <a:pt x="18" y="18"/>
                    </a:lnTo>
                    <a:lnTo>
                      <a:pt x="20" y="18"/>
                    </a:lnTo>
                    <a:lnTo>
                      <a:pt x="22" y="18"/>
                    </a:lnTo>
                    <a:lnTo>
                      <a:pt x="22" y="20"/>
                    </a:lnTo>
                    <a:lnTo>
                      <a:pt x="22" y="22"/>
                    </a:lnTo>
                    <a:lnTo>
                      <a:pt x="26" y="24"/>
                    </a:lnTo>
                    <a:lnTo>
                      <a:pt x="28" y="22"/>
                    </a:lnTo>
                    <a:lnTo>
                      <a:pt x="28" y="18"/>
                    </a:lnTo>
                  </a:path>
                </a:pathLst>
              </a:custGeom>
              <a:solidFill>
                <a:schemeClr val="tx2"/>
              </a:solidFill>
              <a:ln w="3175">
                <a:solidFill>
                  <a:schemeClr val="bg1"/>
                </a:solidFill>
                <a:round/>
                <a:headEnd/>
                <a:tailEnd/>
              </a:ln>
            </p:spPr>
            <p:txBody>
              <a:bodyPr/>
              <a:lstStyle/>
              <a:p>
                <a:endParaRPr lang="fr-FR" dirty="0"/>
              </a:p>
            </p:txBody>
          </p:sp>
          <p:sp>
            <p:nvSpPr>
              <p:cNvPr id="5920" name="Freeform 978"/>
              <p:cNvSpPr>
                <a:spLocks/>
              </p:cNvSpPr>
              <p:nvPr/>
            </p:nvSpPr>
            <p:spPr bwMode="auto">
              <a:xfrm>
                <a:off x="672" y="1134"/>
                <a:ext cx="1277" cy="883"/>
              </a:xfrm>
              <a:custGeom>
                <a:avLst/>
                <a:gdLst>
                  <a:gd name="T0" fmla="*/ 1119 w 1277"/>
                  <a:gd name="T1" fmla="*/ 703 h 883"/>
                  <a:gd name="T2" fmla="*/ 1149 w 1277"/>
                  <a:gd name="T3" fmla="*/ 741 h 883"/>
                  <a:gd name="T4" fmla="*/ 1191 w 1277"/>
                  <a:gd name="T5" fmla="*/ 805 h 883"/>
                  <a:gd name="T6" fmla="*/ 1131 w 1277"/>
                  <a:gd name="T7" fmla="*/ 851 h 883"/>
                  <a:gd name="T8" fmla="*/ 1127 w 1277"/>
                  <a:gd name="T9" fmla="*/ 813 h 883"/>
                  <a:gd name="T10" fmla="*/ 1042 w 1277"/>
                  <a:gd name="T11" fmla="*/ 815 h 883"/>
                  <a:gd name="T12" fmla="*/ 866 w 1277"/>
                  <a:gd name="T13" fmla="*/ 881 h 883"/>
                  <a:gd name="T14" fmla="*/ 916 w 1277"/>
                  <a:gd name="T15" fmla="*/ 823 h 883"/>
                  <a:gd name="T16" fmla="*/ 846 w 1277"/>
                  <a:gd name="T17" fmla="*/ 779 h 883"/>
                  <a:gd name="T18" fmla="*/ 762 w 1277"/>
                  <a:gd name="T19" fmla="*/ 753 h 883"/>
                  <a:gd name="T20" fmla="*/ 274 w 1277"/>
                  <a:gd name="T21" fmla="*/ 727 h 883"/>
                  <a:gd name="T22" fmla="*/ 236 w 1277"/>
                  <a:gd name="T23" fmla="*/ 697 h 883"/>
                  <a:gd name="T24" fmla="*/ 202 w 1277"/>
                  <a:gd name="T25" fmla="*/ 673 h 883"/>
                  <a:gd name="T26" fmla="*/ 176 w 1277"/>
                  <a:gd name="T27" fmla="*/ 628 h 883"/>
                  <a:gd name="T28" fmla="*/ 128 w 1277"/>
                  <a:gd name="T29" fmla="*/ 530 h 883"/>
                  <a:gd name="T30" fmla="*/ 42 w 1277"/>
                  <a:gd name="T31" fmla="*/ 462 h 883"/>
                  <a:gd name="T32" fmla="*/ 84 w 1277"/>
                  <a:gd name="T33" fmla="*/ 147 h 883"/>
                  <a:gd name="T34" fmla="*/ 128 w 1277"/>
                  <a:gd name="T35" fmla="*/ 104 h 883"/>
                  <a:gd name="T36" fmla="*/ 134 w 1277"/>
                  <a:gd name="T37" fmla="*/ 116 h 883"/>
                  <a:gd name="T38" fmla="*/ 188 w 1277"/>
                  <a:gd name="T39" fmla="*/ 88 h 883"/>
                  <a:gd name="T40" fmla="*/ 234 w 1277"/>
                  <a:gd name="T41" fmla="*/ 102 h 883"/>
                  <a:gd name="T42" fmla="*/ 254 w 1277"/>
                  <a:gd name="T43" fmla="*/ 118 h 883"/>
                  <a:gd name="T44" fmla="*/ 370 w 1277"/>
                  <a:gd name="T45" fmla="*/ 133 h 883"/>
                  <a:gd name="T46" fmla="*/ 392 w 1277"/>
                  <a:gd name="T47" fmla="*/ 183 h 883"/>
                  <a:gd name="T48" fmla="*/ 468 w 1277"/>
                  <a:gd name="T49" fmla="*/ 183 h 883"/>
                  <a:gd name="T50" fmla="*/ 504 w 1277"/>
                  <a:gd name="T51" fmla="*/ 215 h 883"/>
                  <a:gd name="T52" fmla="*/ 522 w 1277"/>
                  <a:gd name="T53" fmla="*/ 147 h 883"/>
                  <a:gd name="T54" fmla="*/ 480 w 1277"/>
                  <a:gd name="T55" fmla="*/ 161 h 883"/>
                  <a:gd name="T56" fmla="*/ 546 w 1277"/>
                  <a:gd name="T57" fmla="*/ 171 h 883"/>
                  <a:gd name="T58" fmla="*/ 636 w 1277"/>
                  <a:gd name="T59" fmla="*/ 177 h 883"/>
                  <a:gd name="T60" fmla="*/ 636 w 1277"/>
                  <a:gd name="T61" fmla="*/ 157 h 883"/>
                  <a:gd name="T62" fmla="*/ 668 w 1277"/>
                  <a:gd name="T63" fmla="*/ 189 h 883"/>
                  <a:gd name="T64" fmla="*/ 702 w 1277"/>
                  <a:gd name="T65" fmla="*/ 133 h 883"/>
                  <a:gd name="T66" fmla="*/ 684 w 1277"/>
                  <a:gd name="T67" fmla="*/ 104 h 883"/>
                  <a:gd name="T68" fmla="*/ 676 w 1277"/>
                  <a:gd name="T69" fmla="*/ 20 h 883"/>
                  <a:gd name="T70" fmla="*/ 736 w 1277"/>
                  <a:gd name="T71" fmla="*/ 78 h 883"/>
                  <a:gd name="T72" fmla="*/ 750 w 1277"/>
                  <a:gd name="T73" fmla="*/ 116 h 883"/>
                  <a:gd name="T74" fmla="*/ 786 w 1277"/>
                  <a:gd name="T75" fmla="*/ 175 h 883"/>
                  <a:gd name="T76" fmla="*/ 842 w 1277"/>
                  <a:gd name="T77" fmla="*/ 131 h 883"/>
                  <a:gd name="T78" fmla="*/ 886 w 1277"/>
                  <a:gd name="T79" fmla="*/ 135 h 883"/>
                  <a:gd name="T80" fmla="*/ 868 w 1277"/>
                  <a:gd name="T81" fmla="*/ 233 h 883"/>
                  <a:gd name="T82" fmla="*/ 820 w 1277"/>
                  <a:gd name="T83" fmla="*/ 239 h 883"/>
                  <a:gd name="T84" fmla="*/ 796 w 1277"/>
                  <a:gd name="T85" fmla="*/ 303 h 883"/>
                  <a:gd name="T86" fmla="*/ 738 w 1277"/>
                  <a:gd name="T87" fmla="*/ 329 h 883"/>
                  <a:gd name="T88" fmla="*/ 754 w 1277"/>
                  <a:gd name="T89" fmla="*/ 355 h 883"/>
                  <a:gd name="T90" fmla="*/ 696 w 1277"/>
                  <a:gd name="T91" fmla="*/ 422 h 883"/>
                  <a:gd name="T92" fmla="*/ 790 w 1277"/>
                  <a:gd name="T93" fmla="*/ 548 h 883"/>
                  <a:gd name="T94" fmla="*/ 884 w 1277"/>
                  <a:gd name="T95" fmla="*/ 645 h 883"/>
                  <a:gd name="T96" fmla="*/ 928 w 1277"/>
                  <a:gd name="T97" fmla="*/ 665 h 883"/>
                  <a:gd name="T98" fmla="*/ 958 w 1277"/>
                  <a:gd name="T99" fmla="*/ 532 h 883"/>
                  <a:gd name="T100" fmla="*/ 948 w 1277"/>
                  <a:gd name="T101" fmla="*/ 430 h 883"/>
                  <a:gd name="T102" fmla="*/ 968 w 1277"/>
                  <a:gd name="T103" fmla="*/ 373 h 883"/>
                  <a:gd name="T104" fmla="*/ 1030 w 1277"/>
                  <a:gd name="T105" fmla="*/ 400 h 883"/>
                  <a:gd name="T106" fmla="*/ 1070 w 1277"/>
                  <a:gd name="T107" fmla="*/ 440 h 883"/>
                  <a:gd name="T108" fmla="*/ 1060 w 1277"/>
                  <a:gd name="T109" fmla="*/ 484 h 883"/>
                  <a:gd name="T110" fmla="*/ 1125 w 1277"/>
                  <a:gd name="T111" fmla="*/ 478 h 883"/>
                  <a:gd name="T112" fmla="*/ 1155 w 1277"/>
                  <a:gd name="T113" fmla="*/ 466 h 883"/>
                  <a:gd name="T114" fmla="*/ 1173 w 1277"/>
                  <a:gd name="T115" fmla="*/ 496 h 883"/>
                  <a:gd name="T116" fmla="*/ 1179 w 1277"/>
                  <a:gd name="T117" fmla="*/ 542 h 883"/>
                  <a:gd name="T118" fmla="*/ 1225 w 1277"/>
                  <a:gd name="T119" fmla="*/ 582 h 883"/>
                  <a:gd name="T120" fmla="*/ 1197 w 1277"/>
                  <a:gd name="T121" fmla="*/ 620 h 883"/>
                  <a:gd name="T122" fmla="*/ 1277 w 1277"/>
                  <a:gd name="T123" fmla="*/ 634 h 8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7"/>
                  <a:gd name="T187" fmla="*/ 0 h 883"/>
                  <a:gd name="T188" fmla="*/ 1277 w 1277"/>
                  <a:gd name="T189" fmla="*/ 883 h 8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7" h="883">
                    <a:moveTo>
                      <a:pt x="1273" y="653"/>
                    </a:moveTo>
                    <a:lnTo>
                      <a:pt x="1277" y="657"/>
                    </a:lnTo>
                    <a:lnTo>
                      <a:pt x="1273" y="663"/>
                    </a:lnTo>
                    <a:lnTo>
                      <a:pt x="1267" y="667"/>
                    </a:lnTo>
                    <a:lnTo>
                      <a:pt x="1263" y="673"/>
                    </a:lnTo>
                    <a:lnTo>
                      <a:pt x="1259" y="673"/>
                    </a:lnTo>
                    <a:lnTo>
                      <a:pt x="1259" y="675"/>
                    </a:lnTo>
                    <a:lnTo>
                      <a:pt x="1249" y="675"/>
                    </a:lnTo>
                    <a:lnTo>
                      <a:pt x="1237" y="677"/>
                    </a:lnTo>
                    <a:lnTo>
                      <a:pt x="1233" y="679"/>
                    </a:lnTo>
                    <a:lnTo>
                      <a:pt x="1231" y="685"/>
                    </a:lnTo>
                    <a:lnTo>
                      <a:pt x="1229" y="683"/>
                    </a:lnTo>
                    <a:lnTo>
                      <a:pt x="1221" y="695"/>
                    </a:lnTo>
                    <a:lnTo>
                      <a:pt x="1217" y="697"/>
                    </a:lnTo>
                    <a:lnTo>
                      <a:pt x="1215" y="701"/>
                    </a:lnTo>
                    <a:lnTo>
                      <a:pt x="1213" y="703"/>
                    </a:lnTo>
                    <a:lnTo>
                      <a:pt x="1211" y="703"/>
                    </a:lnTo>
                    <a:lnTo>
                      <a:pt x="1209" y="701"/>
                    </a:lnTo>
                    <a:lnTo>
                      <a:pt x="1211" y="699"/>
                    </a:lnTo>
                    <a:lnTo>
                      <a:pt x="1209" y="699"/>
                    </a:lnTo>
                    <a:lnTo>
                      <a:pt x="1207" y="703"/>
                    </a:lnTo>
                    <a:lnTo>
                      <a:pt x="1189" y="707"/>
                    </a:lnTo>
                    <a:lnTo>
                      <a:pt x="1187" y="705"/>
                    </a:lnTo>
                    <a:lnTo>
                      <a:pt x="1185" y="703"/>
                    </a:lnTo>
                    <a:lnTo>
                      <a:pt x="1167" y="701"/>
                    </a:lnTo>
                    <a:lnTo>
                      <a:pt x="1163" y="703"/>
                    </a:lnTo>
                    <a:lnTo>
                      <a:pt x="1145" y="701"/>
                    </a:lnTo>
                    <a:lnTo>
                      <a:pt x="1139" y="703"/>
                    </a:lnTo>
                    <a:lnTo>
                      <a:pt x="1133" y="701"/>
                    </a:lnTo>
                    <a:lnTo>
                      <a:pt x="1127" y="703"/>
                    </a:lnTo>
                    <a:lnTo>
                      <a:pt x="1123" y="703"/>
                    </a:lnTo>
                    <a:lnTo>
                      <a:pt x="1121" y="703"/>
                    </a:lnTo>
                    <a:lnTo>
                      <a:pt x="1119" y="703"/>
                    </a:lnTo>
                    <a:lnTo>
                      <a:pt x="1117" y="703"/>
                    </a:lnTo>
                    <a:lnTo>
                      <a:pt x="1117" y="705"/>
                    </a:lnTo>
                    <a:lnTo>
                      <a:pt x="1113" y="705"/>
                    </a:lnTo>
                    <a:lnTo>
                      <a:pt x="1113" y="707"/>
                    </a:lnTo>
                    <a:lnTo>
                      <a:pt x="1111" y="707"/>
                    </a:lnTo>
                    <a:lnTo>
                      <a:pt x="1107" y="713"/>
                    </a:lnTo>
                    <a:lnTo>
                      <a:pt x="1103" y="723"/>
                    </a:lnTo>
                    <a:lnTo>
                      <a:pt x="1092" y="725"/>
                    </a:lnTo>
                    <a:lnTo>
                      <a:pt x="1090" y="727"/>
                    </a:lnTo>
                    <a:lnTo>
                      <a:pt x="1088" y="727"/>
                    </a:lnTo>
                    <a:lnTo>
                      <a:pt x="1088" y="729"/>
                    </a:lnTo>
                    <a:lnTo>
                      <a:pt x="1084" y="733"/>
                    </a:lnTo>
                    <a:lnTo>
                      <a:pt x="1080" y="735"/>
                    </a:lnTo>
                    <a:lnTo>
                      <a:pt x="1072" y="747"/>
                    </a:lnTo>
                    <a:lnTo>
                      <a:pt x="1070" y="749"/>
                    </a:lnTo>
                    <a:lnTo>
                      <a:pt x="1066" y="751"/>
                    </a:lnTo>
                    <a:lnTo>
                      <a:pt x="1066" y="755"/>
                    </a:lnTo>
                    <a:lnTo>
                      <a:pt x="1060" y="765"/>
                    </a:lnTo>
                    <a:lnTo>
                      <a:pt x="1046" y="779"/>
                    </a:lnTo>
                    <a:lnTo>
                      <a:pt x="1050" y="779"/>
                    </a:lnTo>
                    <a:lnTo>
                      <a:pt x="1054" y="777"/>
                    </a:lnTo>
                    <a:lnTo>
                      <a:pt x="1054" y="775"/>
                    </a:lnTo>
                    <a:lnTo>
                      <a:pt x="1080" y="745"/>
                    </a:lnTo>
                    <a:lnTo>
                      <a:pt x="1084" y="745"/>
                    </a:lnTo>
                    <a:lnTo>
                      <a:pt x="1084" y="743"/>
                    </a:lnTo>
                    <a:lnTo>
                      <a:pt x="1113" y="727"/>
                    </a:lnTo>
                    <a:lnTo>
                      <a:pt x="1129" y="725"/>
                    </a:lnTo>
                    <a:lnTo>
                      <a:pt x="1137" y="725"/>
                    </a:lnTo>
                    <a:lnTo>
                      <a:pt x="1147" y="731"/>
                    </a:lnTo>
                    <a:lnTo>
                      <a:pt x="1149" y="735"/>
                    </a:lnTo>
                    <a:lnTo>
                      <a:pt x="1147" y="735"/>
                    </a:lnTo>
                    <a:lnTo>
                      <a:pt x="1149" y="737"/>
                    </a:lnTo>
                    <a:lnTo>
                      <a:pt x="1149" y="741"/>
                    </a:lnTo>
                    <a:lnTo>
                      <a:pt x="1135" y="753"/>
                    </a:lnTo>
                    <a:lnTo>
                      <a:pt x="1129" y="753"/>
                    </a:lnTo>
                    <a:lnTo>
                      <a:pt x="1125" y="751"/>
                    </a:lnTo>
                    <a:lnTo>
                      <a:pt x="1115" y="753"/>
                    </a:lnTo>
                    <a:lnTo>
                      <a:pt x="1119" y="753"/>
                    </a:lnTo>
                    <a:lnTo>
                      <a:pt x="1125" y="755"/>
                    </a:lnTo>
                    <a:lnTo>
                      <a:pt x="1127" y="759"/>
                    </a:lnTo>
                    <a:lnTo>
                      <a:pt x="1129" y="761"/>
                    </a:lnTo>
                    <a:lnTo>
                      <a:pt x="1137" y="757"/>
                    </a:lnTo>
                    <a:lnTo>
                      <a:pt x="1139" y="759"/>
                    </a:lnTo>
                    <a:lnTo>
                      <a:pt x="1141" y="759"/>
                    </a:lnTo>
                    <a:lnTo>
                      <a:pt x="1141" y="763"/>
                    </a:lnTo>
                    <a:lnTo>
                      <a:pt x="1139" y="769"/>
                    </a:lnTo>
                    <a:lnTo>
                      <a:pt x="1133" y="773"/>
                    </a:lnTo>
                    <a:lnTo>
                      <a:pt x="1133" y="775"/>
                    </a:lnTo>
                    <a:lnTo>
                      <a:pt x="1135" y="773"/>
                    </a:lnTo>
                    <a:lnTo>
                      <a:pt x="1139" y="775"/>
                    </a:lnTo>
                    <a:lnTo>
                      <a:pt x="1139" y="781"/>
                    </a:lnTo>
                    <a:lnTo>
                      <a:pt x="1143" y="789"/>
                    </a:lnTo>
                    <a:lnTo>
                      <a:pt x="1145" y="791"/>
                    </a:lnTo>
                    <a:lnTo>
                      <a:pt x="1149" y="793"/>
                    </a:lnTo>
                    <a:lnTo>
                      <a:pt x="1155" y="795"/>
                    </a:lnTo>
                    <a:lnTo>
                      <a:pt x="1157" y="795"/>
                    </a:lnTo>
                    <a:lnTo>
                      <a:pt x="1153" y="797"/>
                    </a:lnTo>
                    <a:lnTo>
                      <a:pt x="1153" y="799"/>
                    </a:lnTo>
                    <a:lnTo>
                      <a:pt x="1171" y="803"/>
                    </a:lnTo>
                    <a:lnTo>
                      <a:pt x="1173" y="805"/>
                    </a:lnTo>
                    <a:lnTo>
                      <a:pt x="1177" y="805"/>
                    </a:lnTo>
                    <a:lnTo>
                      <a:pt x="1183" y="801"/>
                    </a:lnTo>
                    <a:lnTo>
                      <a:pt x="1185" y="803"/>
                    </a:lnTo>
                    <a:lnTo>
                      <a:pt x="1185" y="805"/>
                    </a:lnTo>
                    <a:lnTo>
                      <a:pt x="1189" y="805"/>
                    </a:lnTo>
                    <a:lnTo>
                      <a:pt x="1191" y="805"/>
                    </a:lnTo>
                    <a:lnTo>
                      <a:pt x="1195" y="809"/>
                    </a:lnTo>
                    <a:lnTo>
                      <a:pt x="1193" y="809"/>
                    </a:lnTo>
                    <a:lnTo>
                      <a:pt x="1193" y="811"/>
                    </a:lnTo>
                    <a:lnTo>
                      <a:pt x="1197" y="811"/>
                    </a:lnTo>
                    <a:lnTo>
                      <a:pt x="1197" y="813"/>
                    </a:lnTo>
                    <a:lnTo>
                      <a:pt x="1195" y="813"/>
                    </a:lnTo>
                    <a:lnTo>
                      <a:pt x="1193" y="813"/>
                    </a:lnTo>
                    <a:lnTo>
                      <a:pt x="1191" y="815"/>
                    </a:lnTo>
                    <a:lnTo>
                      <a:pt x="1189" y="815"/>
                    </a:lnTo>
                    <a:lnTo>
                      <a:pt x="1177" y="821"/>
                    </a:lnTo>
                    <a:lnTo>
                      <a:pt x="1175" y="821"/>
                    </a:lnTo>
                    <a:lnTo>
                      <a:pt x="1175" y="823"/>
                    </a:lnTo>
                    <a:lnTo>
                      <a:pt x="1173" y="823"/>
                    </a:lnTo>
                    <a:lnTo>
                      <a:pt x="1169" y="825"/>
                    </a:lnTo>
                    <a:lnTo>
                      <a:pt x="1167" y="825"/>
                    </a:lnTo>
                    <a:lnTo>
                      <a:pt x="1163" y="827"/>
                    </a:lnTo>
                    <a:lnTo>
                      <a:pt x="1159" y="825"/>
                    </a:lnTo>
                    <a:lnTo>
                      <a:pt x="1159" y="829"/>
                    </a:lnTo>
                    <a:lnTo>
                      <a:pt x="1159" y="831"/>
                    </a:lnTo>
                    <a:lnTo>
                      <a:pt x="1157" y="831"/>
                    </a:lnTo>
                    <a:lnTo>
                      <a:pt x="1155" y="827"/>
                    </a:lnTo>
                    <a:lnTo>
                      <a:pt x="1151" y="831"/>
                    </a:lnTo>
                    <a:lnTo>
                      <a:pt x="1151" y="827"/>
                    </a:lnTo>
                    <a:lnTo>
                      <a:pt x="1149" y="831"/>
                    </a:lnTo>
                    <a:lnTo>
                      <a:pt x="1149" y="835"/>
                    </a:lnTo>
                    <a:lnTo>
                      <a:pt x="1147" y="837"/>
                    </a:lnTo>
                    <a:lnTo>
                      <a:pt x="1141" y="843"/>
                    </a:lnTo>
                    <a:lnTo>
                      <a:pt x="1139" y="843"/>
                    </a:lnTo>
                    <a:lnTo>
                      <a:pt x="1137" y="847"/>
                    </a:lnTo>
                    <a:lnTo>
                      <a:pt x="1135" y="845"/>
                    </a:lnTo>
                    <a:lnTo>
                      <a:pt x="1133" y="847"/>
                    </a:lnTo>
                    <a:lnTo>
                      <a:pt x="1133" y="849"/>
                    </a:lnTo>
                    <a:lnTo>
                      <a:pt x="1131" y="851"/>
                    </a:lnTo>
                    <a:lnTo>
                      <a:pt x="1127" y="849"/>
                    </a:lnTo>
                    <a:lnTo>
                      <a:pt x="1127" y="847"/>
                    </a:lnTo>
                    <a:lnTo>
                      <a:pt x="1125" y="845"/>
                    </a:lnTo>
                    <a:lnTo>
                      <a:pt x="1123" y="845"/>
                    </a:lnTo>
                    <a:lnTo>
                      <a:pt x="1121" y="837"/>
                    </a:lnTo>
                    <a:lnTo>
                      <a:pt x="1121" y="833"/>
                    </a:lnTo>
                    <a:lnTo>
                      <a:pt x="1125" y="827"/>
                    </a:lnTo>
                    <a:lnTo>
                      <a:pt x="1123" y="829"/>
                    </a:lnTo>
                    <a:lnTo>
                      <a:pt x="1121" y="831"/>
                    </a:lnTo>
                    <a:lnTo>
                      <a:pt x="1121" y="829"/>
                    </a:lnTo>
                    <a:lnTo>
                      <a:pt x="1125" y="825"/>
                    </a:lnTo>
                    <a:lnTo>
                      <a:pt x="1127" y="827"/>
                    </a:lnTo>
                    <a:lnTo>
                      <a:pt x="1129" y="825"/>
                    </a:lnTo>
                    <a:lnTo>
                      <a:pt x="1129" y="823"/>
                    </a:lnTo>
                    <a:lnTo>
                      <a:pt x="1147" y="813"/>
                    </a:lnTo>
                    <a:lnTo>
                      <a:pt x="1147" y="815"/>
                    </a:lnTo>
                    <a:lnTo>
                      <a:pt x="1147" y="817"/>
                    </a:lnTo>
                    <a:lnTo>
                      <a:pt x="1151" y="817"/>
                    </a:lnTo>
                    <a:lnTo>
                      <a:pt x="1153" y="815"/>
                    </a:lnTo>
                    <a:lnTo>
                      <a:pt x="1155" y="813"/>
                    </a:lnTo>
                    <a:lnTo>
                      <a:pt x="1163" y="813"/>
                    </a:lnTo>
                    <a:lnTo>
                      <a:pt x="1163" y="811"/>
                    </a:lnTo>
                    <a:lnTo>
                      <a:pt x="1155" y="811"/>
                    </a:lnTo>
                    <a:lnTo>
                      <a:pt x="1147" y="809"/>
                    </a:lnTo>
                    <a:lnTo>
                      <a:pt x="1143" y="811"/>
                    </a:lnTo>
                    <a:lnTo>
                      <a:pt x="1141" y="813"/>
                    </a:lnTo>
                    <a:lnTo>
                      <a:pt x="1141" y="809"/>
                    </a:lnTo>
                    <a:lnTo>
                      <a:pt x="1147" y="801"/>
                    </a:lnTo>
                    <a:lnTo>
                      <a:pt x="1145" y="801"/>
                    </a:lnTo>
                    <a:lnTo>
                      <a:pt x="1145" y="799"/>
                    </a:lnTo>
                    <a:lnTo>
                      <a:pt x="1141" y="805"/>
                    </a:lnTo>
                    <a:lnTo>
                      <a:pt x="1139" y="805"/>
                    </a:lnTo>
                    <a:lnTo>
                      <a:pt x="1127" y="813"/>
                    </a:lnTo>
                    <a:lnTo>
                      <a:pt x="1125" y="813"/>
                    </a:lnTo>
                    <a:lnTo>
                      <a:pt x="1123" y="813"/>
                    </a:lnTo>
                    <a:lnTo>
                      <a:pt x="1119" y="817"/>
                    </a:lnTo>
                    <a:lnTo>
                      <a:pt x="1111" y="817"/>
                    </a:lnTo>
                    <a:lnTo>
                      <a:pt x="1109" y="817"/>
                    </a:lnTo>
                    <a:lnTo>
                      <a:pt x="1107" y="815"/>
                    </a:lnTo>
                    <a:lnTo>
                      <a:pt x="1107" y="817"/>
                    </a:lnTo>
                    <a:lnTo>
                      <a:pt x="1105" y="817"/>
                    </a:lnTo>
                    <a:lnTo>
                      <a:pt x="1103" y="817"/>
                    </a:lnTo>
                    <a:lnTo>
                      <a:pt x="1101" y="815"/>
                    </a:lnTo>
                    <a:lnTo>
                      <a:pt x="1100" y="811"/>
                    </a:lnTo>
                    <a:lnTo>
                      <a:pt x="1100" y="807"/>
                    </a:lnTo>
                    <a:lnTo>
                      <a:pt x="1096" y="805"/>
                    </a:lnTo>
                    <a:lnTo>
                      <a:pt x="1096" y="777"/>
                    </a:lnTo>
                    <a:lnTo>
                      <a:pt x="1090" y="769"/>
                    </a:lnTo>
                    <a:lnTo>
                      <a:pt x="1088" y="769"/>
                    </a:lnTo>
                    <a:lnTo>
                      <a:pt x="1086" y="773"/>
                    </a:lnTo>
                    <a:lnTo>
                      <a:pt x="1080" y="773"/>
                    </a:lnTo>
                    <a:lnTo>
                      <a:pt x="1078" y="771"/>
                    </a:lnTo>
                    <a:lnTo>
                      <a:pt x="1076" y="769"/>
                    </a:lnTo>
                    <a:lnTo>
                      <a:pt x="1074" y="767"/>
                    </a:lnTo>
                    <a:lnTo>
                      <a:pt x="1072" y="767"/>
                    </a:lnTo>
                    <a:lnTo>
                      <a:pt x="1070" y="769"/>
                    </a:lnTo>
                    <a:lnTo>
                      <a:pt x="1058" y="797"/>
                    </a:lnTo>
                    <a:lnTo>
                      <a:pt x="1058" y="807"/>
                    </a:lnTo>
                    <a:lnTo>
                      <a:pt x="1054" y="809"/>
                    </a:lnTo>
                    <a:lnTo>
                      <a:pt x="1054" y="811"/>
                    </a:lnTo>
                    <a:lnTo>
                      <a:pt x="1054" y="813"/>
                    </a:lnTo>
                    <a:lnTo>
                      <a:pt x="1052" y="813"/>
                    </a:lnTo>
                    <a:lnTo>
                      <a:pt x="1052" y="815"/>
                    </a:lnTo>
                    <a:lnTo>
                      <a:pt x="1048" y="813"/>
                    </a:lnTo>
                    <a:lnTo>
                      <a:pt x="1046" y="815"/>
                    </a:lnTo>
                    <a:lnTo>
                      <a:pt x="1042" y="815"/>
                    </a:lnTo>
                    <a:lnTo>
                      <a:pt x="1040" y="819"/>
                    </a:lnTo>
                    <a:lnTo>
                      <a:pt x="988" y="819"/>
                    </a:lnTo>
                    <a:lnTo>
                      <a:pt x="978" y="827"/>
                    </a:lnTo>
                    <a:lnTo>
                      <a:pt x="978" y="829"/>
                    </a:lnTo>
                    <a:lnTo>
                      <a:pt x="974" y="833"/>
                    </a:lnTo>
                    <a:lnTo>
                      <a:pt x="960" y="839"/>
                    </a:lnTo>
                    <a:lnTo>
                      <a:pt x="958" y="837"/>
                    </a:lnTo>
                    <a:lnTo>
                      <a:pt x="954" y="837"/>
                    </a:lnTo>
                    <a:lnTo>
                      <a:pt x="954" y="839"/>
                    </a:lnTo>
                    <a:lnTo>
                      <a:pt x="956" y="839"/>
                    </a:lnTo>
                    <a:lnTo>
                      <a:pt x="958" y="841"/>
                    </a:lnTo>
                    <a:lnTo>
                      <a:pt x="958" y="843"/>
                    </a:lnTo>
                    <a:lnTo>
                      <a:pt x="956" y="843"/>
                    </a:lnTo>
                    <a:lnTo>
                      <a:pt x="954" y="841"/>
                    </a:lnTo>
                    <a:lnTo>
                      <a:pt x="942" y="841"/>
                    </a:lnTo>
                    <a:lnTo>
                      <a:pt x="926" y="845"/>
                    </a:lnTo>
                    <a:lnTo>
                      <a:pt x="916" y="855"/>
                    </a:lnTo>
                    <a:lnTo>
                      <a:pt x="922" y="857"/>
                    </a:lnTo>
                    <a:lnTo>
                      <a:pt x="928" y="857"/>
                    </a:lnTo>
                    <a:lnTo>
                      <a:pt x="930" y="865"/>
                    </a:lnTo>
                    <a:lnTo>
                      <a:pt x="918" y="863"/>
                    </a:lnTo>
                    <a:lnTo>
                      <a:pt x="910" y="865"/>
                    </a:lnTo>
                    <a:lnTo>
                      <a:pt x="906" y="869"/>
                    </a:lnTo>
                    <a:lnTo>
                      <a:pt x="896" y="867"/>
                    </a:lnTo>
                    <a:lnTo>
                      <a:pt x="890" y="871"/>
                    </a:lnTo>
                    <a:lnTo>
                      <a:pt x="888" y="871"/>
                    </a:lnTo>
                    <a:lnTo>
                      <a:pt x="886" y="875"/>
                    </a:lnTo>
                    <a:lnTo>
                      <a:pt x="882" y="877"/>
                    </a:lnTo>
                    <a:lnTo>
                      <a:pt x="876" y="881"/>
                    </a:lnTo>
                    <a:lnTo>
                      <a:pt x="876" y="883"/>
                    </a:lnTo>
                    <a:lnTo>
                      <a:pt x="872" y="881"/>
                    </a:lnTo>
                    <a:lnTo>
                      <a:pt x="870" y="881"/>
                    </a:lnTo>
                    <a:lnTo>
                      <a:pt x="866" y="881"/>
                    </a:lnTo>
                    <a:lnTo>
                      <a:pt x="866" y="879"/>
                    </a:lnTo>
                    <a:lnTo>
                      <a:pt x="868" y="875"/>
                    </a:lnTo>
                    <a:lnTo>
                      <a:pt x="870" y="873"/>
                    </a:lnTo>
                    <a:lnTo>
                      <a:pt x="870" y="875"/>
                    </a:lnTo>
                    <a:lnTo>
                      <a:pt x="872" y="875"/>
                    </a:lnTo>
                    <a:lnTo>
                      <a:pt x="876" y="875"/>
                    </a:lnTo>
                    <a:lnTo>
                      <a:pt x="876" y="873"/>
                    </a:lnTo>
                    <a:lnTo>
                      <a:pt x="876" y="871"/>
                    </a:lnTo>
                    <a:lnTo>
                      <a:pt x="874" y="869"/>
                    </a:lnTo>
                    <a:lnTo>
                      <a:pt x="876" y="859"/>
                    </a:lnTo>
                    <a:lnTo>
                      <a:pt x="880" y="859"/>
                    </a:lnTo>
                    <a:lnTo>
                      <a:pt x="882" y="857"/>
                    </a:lnTo>
                    <a:lnTo>
                      <a:pt x="884" y="857"/>
                    </a:lnTo>
                    <a:lnTo>
                      <a:pt x="886" y="853"/>
                    </a:lnTo>
                    <a:lnTo>
                      <a:pt x="886" y="837"/>
                    </a:lnTo>
                    <a:lnTo>
                      <a:pt x="892" y="827"/>
                    </a:lnTo>
                    <a:lnTo>
                      <a:pt x="892" y="823"/>
                    </a:lnTo>
                    <a:lnTo>
                      <a:pt x="890" y="817"/>
                    </a:lnTo>
                    <a:lnTo>
                      <a:pt x="888" y="815"/>
                    </a:lnTo>
                    <a:lnTo>
                      <a:pt x="888" y="813"/>
                    </a:lnTo>
                    <a:lnTo>
                      <a:pt x="894" y="815"/>
                    </a:lnTo>
                    <a:lnTo>
                      <a:pt x="896" y="821"/>
                    </a:lnTo>
                    <a:lnTo>
                      <a:pt x="898" y="819"/>
                    </a:lnTo>
                    <a:lnTo>
                      <a:pt x="898" y="823"/>
                    </a:lnTo>
                    <a:lnTo>
                      <a:pt x="898" y="827"/>
                    </a:lnTo>
                    <a:lnTo>
                      <a:pt x="902" y="825"/>
                    </a:lnTo>
                    <a:lnTo>
                      <a:pt x="904" y="827"/>
                    </a:lnTo>
                    <a:lnTo>
                      <a:pt x="908" y="829"/>
                    </a:lnTo>
                    <a:lnTo>
                      <a:pt x="912" y="829"/>
                    </a:lnTo>
                    <a:lnTo>
                      <a:pt x="914" y="827"/>
                    </a:lnTo>
                    <a:lnTo>
                      <a:pt x="912" y="823"/>
                    </a:lnTo>
                    <a:lnTo>
                      <a:pt x="914" y="823"/>
                    </a:lnTo>
                    <a:lnTo>
                      <a:pt x="916" y="823"/>
                    </a:lnTo>
                    <a:lnTo>
                      <a:pt x="918" y="823"/>
                    </a:lnTo>
                    <a:lnTo>
                      <a:pt x="916" y="821"/>
                    </a:lnTo>
                    <a:lnTo>
                      <a:pt x="914" y="821"/>
                    </a:lnTo>
                    <a:lnTo>
                      <a:pt x="912" y="817"/>
                    </a:lnTo>
                    <a:lnTo>
                      <a:pt x="914" y="817"/>
                    </a:lnTo>
                    <a:lnTo>
                      <a:pt x="912" y="813"/>
                    </a:lnTo>
                    <a:lnTo>
                      <a:pt x="912" y="811"/>
                    </a:lnTo>
                    <a:lnTo>
                      <a:pt x="910" y="811"/>
                    </a:lnTo>
                    <a:lnTo>
                      <a:pt x="908" y="811"/>
                    </a:lnTo>
                    <a:lnTo>
                      <a:pt x="908" y="809"/>
                    </a:lnTo>
                    <a:lnTo>
                      <a:pt x="904" y="807"/>
                    </a:lnTo>
                    <a:lnTo>
                      <a:pt x="904" y="801"/>
                    </a:lnTo>
                    <a:lnTo>
                      <a:pt x="892" y="799"/>
                    </a:lnTo>
                    <a:lnTo>
                      <a:pt x="890" y="799"/>
                    </a:lnTo>
                    <a:lnTo>
                      <a:pt x="890" y="797"/>
                    </a:lnTo>
                    <a:lnTo>
                      <a:pt x="886" y="797"/>
                    </a:lnTo>
                    <a:lnTo>
                      <a:pt x="878" y="795"/>
                    </a:lnTo>
                    <a:lnTo>
                      <a:pt x="876" y="795"/>
                    </a:lnTo>
                    <a:lnTo>
                      <a:pt x="874" y="795"/>
                    </a:lnTo>
                    <a:lnTo>
                      <a:pt x="872" y="795"/>
                    </a:lnTo>
                    <a:lnTo>
                      <a:pt x="872" y="793"/>
                    </a:lnTo>
                    <a:lnTo>
                      <a:pt x="868" y="795"/>
                    </a:lnTo>
                    <a:lnTo>
                      <a:pt x="856" y="791"/>
                    </a:lnTo>
                    <a:lnTo>
                      <a:pt x="852" y="791"/>
                    </a:lnTo>
                    <a:lnTo>
                      <a:pt x="852" y="793"/>
                    </a:lnTo>
                    <a:lnTo>
                      <a:pt x="852" y="789"/>
                    </a:lnTo>
                    <a:lnTo>
                      <a:pt x="848" y="785"/>
                    </a:lnTo>
                    <a:lnTo>
                      <a:pt x="848" y="787"/>
                    </a:lnTo>
                    <a:lnTo>
                      <a:pt x="846" y="787"/>
                    </a:lnTo>
                    <a:lnTo>
                      <a:pt x="846" y="785"/>
                    </a:lnTo>
                    <a:lnTo>
                      <a:pt x="846" y="783"/>
                    </a:lnTo>
                    <a:lnTo>
                      <a:pt x="844" y="781"/>
                    </a:lnTo>
                    <a:lnTo>
                      <a:pt x="846" y="779"/>
                    </a:lnTo>
                    <a:lnTo>
                      <a:pt x="842" y="777"/>
                    </a:lnTo>
                    <a:lnTo>
                      <a:pt x="842" y="773"/>
                    </a:lnTo>
                    <a:lnTo>
                      <a:pt x="844" y="769"/>
                    </a:lnTo>
                    <a:lnTo>
                      <a:pt x="840" y="765"/>
                    </a:lnTo>
                    <a:lnTo>
                      <a:pt x="838" y="763"/>
                    </a:lnTo>
                    <a:lnTo>
                      <a:pt x="840" y="755"/>
                    </a:lnTo>
                    <a:lnTo>
                      <a:pt x="828" y="755"/>
                    </a:lnTo>
                    <a:lnTo>
                      <a:pt x="824" y="753"/>
                    </a:lnTo>
                    <a:lnTo>
                      <a:pt x="816" y="739"/>
                    </a:lnTo>
                    <a:lnTo>
                      <a:pt x="814" y="739"/>
                    </a:lnTo>
                    <a:lnTo>
                      <a:pt x="812" y="737"/>
                    </a:lnTo>
                    <a:lnTo>
                      <a:pt x="808" y="737"/>
                    </a:lnTo>
                    <a:lnTo>
                      <a:pt x="808" y="747"/>
                    </a:lnTo>
                    <a:lnTo>
                      <a:pt x="802" y="735"/>
                    </a:lnTo>
                    <a:lnTo>
                      <a:pt x="792" y="733"/>
                    </a:lnTo>
                    <a:lnTo>
                      <a:pt x="790" y="733"/>
                    </a:lnTo>
                    <a:lnTo>
                      <a:pt x="790" y="739"/>
                    </a:lnTo>
                    <a:lnTo>
                      <a:pt x="790" y="741"/>
                    </a:lnTo>
                    <a:lnTo>
                      <a:pt x="788" y="741"/>
                    </a:lnTo>
                    <a:lnTo>
                      <a:pt x="786" y="745"/>
                    </a:lnTo>
                    <a:lnTo>
                      <a:pt x="784" y="743"/>
                    </a:lnTo>
                    <a:lnTo>
                      <a:pt x="788" y="737"/>
                    </a:lnTo>
                    <a:lnTo>
                      <a:pt x="786" y="737"/>
                    </a:lnTo>
                    <a:lnTo>
                      <a:pt x="782" y="747"/>
                    </a:lnTo>
                    <a:lnTo>
                      <a:pt x="780" y="747"/>
                    </a:lnTo>
                    <a:lnTo>
                      <a:pt x="780" y="745"/>
                    </a:lnTo>
                    <a:lnTo>
                      <a:pt x="780" y="741"/>
                    </a:lnTo>
                    <a:lnTo>
                      <a:pt x="776" y="745"/>
                    </a:lnTo>
                    <a:lnTo>
                      <a:pt x="774" y="751"/>
                    </a:lnTo>
                    <a:lnTo>
                      <a:pt x="774" y="753"/>
                    </a:lnTo>
                    <a:lnTo>
                      <a:pt x="768" y="755"/>
                    </a:lnTo>
                    <a:lnTo>
                      <a:pt x="766" y="755"/>
                    </a:lnTo>
                    <a:lnTo>
                      <a:pt x="762" y="753"/>
                    </a:lnTo>
                    <a:lnTo>
                      <a:pt x="756" y="753"/>
                    </a:lnTo>
                    <a:lnTo>
                      <a:pt x="750" y="751"/>
                    </a:lnTo>
                    <a:lnTo>
                      <a:pt x="748" y="751"/>
                    </a:lnTo>
                    <a:lnTo>
                      <a:pt x="744" y="753"/>
                    </a:lnTo>
                    <a:lnTo>
                      <a:pt x="742" y="753"/>
                    </a:lnTo>
                    <a:lnTo>
                      <a:pt x="740" y="751"/>
                    </a:lnTo>
                    <a:lnTo>
                      <a:pt x="736" y="749"/>
                    </a:lnTo>
                    <a:lnTo>
                      <a:pt x="728" y="745"/>
                    </a:lnTo>
                    <a:lnTo>
                      <a:pt x="726" y="743"/>
                    </a:lnTo>
                    <a:lnTo>
                      <a:pt x="722" y="741"/>
                    </a:lnTo>
                    <a:lnTo>
                      <a:pt x="714" y="739"/>
                    </a:lnTo>
                    <a:lnTo>
                      <a:pt x="712" y="741"/>
                    </a:lnTo>
                    <a:lnTo>
                      <a:pt x="710" y="741"/>
                    </a:lnTo>
                    <a:lnTo>
                      <a:pt x="708" y="741"/>
                    </a:lnTo>
                    <a:lnTo>
                      <a:pt x="706" y="739"/>
                    </a:lnTo>
                    <a:lnTo>
                      <a:pt x="702" y="737"/>
                    </a:lnTo>
                    <a:lnTo>
                      <a:pt x="698" y="739"/>
                    </a:lnTo>
                    <a:lnTo>
                      <a:pt x="698" y="737"/>
                    </a:lnTo>
                    <a:lnTo>
                      <a:pt x="696" y="739"/>
                    </a:lnTo>
                    <a:lnTo>
                      <a:pt x="692" y="733"/>
                    </a:lnTo>
                    <a:lnTo>
                      <a:pt x="692" y="731"/>
                    </a:lnTo>
                    <a:lnTo>
                      <a:pt x="690" y="723"/>
                    </a:lnTo>
                    <a:lnTo>
                      <a:pt x="686" y="723"/>
                    </a:lnTo>
                    <a:lnTo>
                      <a:pt x="686" y="733"/>
                    </a:lnTo>
                    <a:lnTo>
                      <a:pt x="272" y="733"/>
                    </a:lnTo>
                    <a:lnTo>
                      <a:pt x="272" y="731"/>
                    </a:lnTo>
                    <a:lnTo>
                      <a:pt x="270" y="729"/>
                    </a:lnTo>
                    <a:lnTo>
                      <a:pt x="270" y="731"/>
                    </a:lnTo>
                    <a:lnTo>
                      <a:pt x="268" y="729"/>
                    </a:lnTo>
                    <a:lnTo>
                      <a:pt x="270" y="729"/>
                    </a:lnTo>
                    <a:lnTo>
                      <a:pt x="272" y="727"/>
                    </a:lnTo>
                    <a:lnTo>
                      <a:pt x="276" y="727"/>
                    </a:lnTo>
                    <a:lnTo>
                      <a:pt x="274" y="727"/>
                    </a:lnTo>
                    <a:lnTo>
                      <a:pt x="274" y="725"/>
                    </a:lnTo>
                    <a:lnTo>
                      <a:pt x="270" y="727"/>
                    </a:lnTo>
                    <a:lnTo>
                      <a:pt x="266" y="725"/>
                    </a:lnTo>
                    <a:lnTo>
                      <a:pt x="266" y="723"/>
                    </a:lnTo>
                    <a:lnTo>
                      <a:pt x="266" y="721"/>
                    </a:lnTo>
                    <a:lnTo>
                      <a:pt x="266" y="715"/>
                    </a:lnTo>
                    <a:lnTo>
                      <a:pt x="266" y="717"/>
                    </a:lnTo>
                    <a:lnTo>
                      <a:pt x="264" y="719"/>
                    </a:lnTo>
                    <a:lnTo>
                      <a:pt x="262" y="721"/>
                    </a:lnTo>
                    <a:lnTo>
                      <a:pt x="260" y="721"/>
                    </a:lnTo>
                    <a:lnTo>
                      <a:pt x="260" y="719"/>
                    </a:lnTo>
                    <a:lnTo>
                      <a:pt x="260" y="715"/>
                    </a:lnTo>
                    <a:lnTo>
                      <a:pt x="258" y="715"/>
                    </a:lnTo>
                    <a:lnTo>
                      <a:pt x="256" y="713"/>
                    </a:lnTo>
                    <a:lnTo>
                      <a:pt x="256" y="711"/>
                    </a:lnTo>
                    <a:lnTo>
                      <a:pt x="256" y="709"/>
                    </a:lnTo>
                    <a:lnTo>
                      <a:pt x="256" y="707"/>
                    </a:lnTo>
                    <a:lnTo>
                      <a:pt x="254" y="709"/>
                    </a:lnTo>
                    <a:lnTo>
                      <a:pt x="256" y="711"/>
                    </a:lnTo>
                    <a:lnTo>
                      <a:pt x="254" y="709"/>
                    </a:lnTo>
                    <a:lnTo>
                      <a:pt x="252" y="713"/>
                    </a:lnTo>
                    <a:lnTo>
                      <a:pt x="248" y="713"/>
                    </a:lnTo>
                    <a:lnTo>
                      <a:pt x="244" y="709"/>
                    </a:lnTo>
                    <a:lnTo>
                      <a:pt x="242" y="707"/>
                    </a:lnTo>
                    <a:lnTo>
                      <a:pt x="244" y="705"/>
                    </a:lnTo>
                    <a:lnTo>
                      <a:pt x="244" y="703"/>
                    </a:lnTo>
                    <a:lnTo>
                      <a:pt x="244" y="701"/>
                    </a:lnTo>
                    <a:lnTo>
                      <a:pt x="244" y="699"/>
                    </a:lnTo>
                    <a:lnTo>
                      <a:pt x="242" y="699"/>
                    </a:lnTo>
                    <a:lnTo>
                      <a:pt x="240" y="699"/>
                    </a:lnTo>
                    <a:lnTo>
                      <a:pt x="240" y="697"/>
                    </a:lnTo>
                    <a:lnTo>
                      <a:pt x="238" y="697"/>
                    </a:lnTo>
                    <a:lnTo>
                      <a:pt x="236" y="697"/>
                    </a:lnTo>
                    <a:lnTo>
                      <a:pt x="232" y="697"/>
                    </a:lnTo>
                    <a:lnTo>
                      <a:pt x="230" y="695"/>
                    </a:lnTo>
                    <a:lnTo>
                      <a:pt x="228" y="697"/>
                    </a:lnTo>
                    <a:lnTo>
                      <a:pt x="226" y="697"/>
                    </a:lnTo>
                    <a:lnTo>
                      <a:pt x="218" y="697"/>
                    </a:lnTo>
                    <a:lnTo>
                      <a:pt x="218" y="695"/>
                    </a:lnTo>
                    <a:lnTo>
                      <a:pt x="224" y="693"/>
                    </a:lnTo>
                    <a:lnTo>
                      <a:pt x="226" y="693"/>
                    </a:lnTo>
                    <a:lnTo>
                      <a:pt x="222" y="693"/>
                    </a:lnTo>
                    <a:lnTo>
                      <a:pt x="222" y="689"/>
                    </a:lnTo>
                    <a:lnTo>
                      <a:pt x="220" y="689"/>
                    </a:lnTo>
                    <a:lnTo>
                      <a:pt x="218" y="689"/>
                    </a:lnTo>
                    <a:lnTo>
                      <a:pt x="218" y="687"/>
                    </a:lnTo>
                    <a:lnTo>
                      <a:pt x="220" y="687"/>
                    </a:lnTo>
                    <a:lnTo>
                      <a:pt x="222" y="687"/>
                    </a:lnTo>
                    <a:lnTo>
                      <a:pt x="220" y="685"/>
                    </a:lnTo>
                    <a:lnTo>
                      <a:pt x="216" y="685"/>
                    </a:lnTo>
                    <a:lnTo>
                      <a:pt x="214" y="687"/>
                    </a:lnTo>
                    <a:lnTo>
                      <a:pt x="214" y="685"/>
                    </a:lnTo>
                    <a:lnTo>
                      <a:pt x="208" y="685"/>
                    </a:lnTo>
                    <a:lnTo>
                      <a:pt x="208" y="687"/>
                    </a:lnTo>
                    <a:lnTo>
                      <a:pt x="202" y="685"/>
                    </a:lnTo>
                    <a:lnTo>
                      <a:pt x="198" y="683"/>
                    </a:lnTo>
                    <a:lnTo>
                      <a:pt x="198" y="681"/>
                    </a:lnTo>
                    <a:lnTo>
                      <a:pt x="198" y="679"/>
                    </a:lnTo>
                    <a:lnTo>
                      <a:pt x="200" y="679"/>
                    </a:lnTo>
                    <a:lnTo>
                      <a:pt x="202" y="679"/>
                    </a:lnTo>
                    <a:lnTo>
                      <a:pt x="204" y="677"/>
                    </a:lnTo>
                    <a:lnTo>
                      <a:pt x="202" y="677"/>
                    </a:lnTo>
                    <a:lnTo>
                      <a:pt x="202" y="675"/>
                    </a:lnTo>
                    <a:lnTo>
                      <a:pt x="198" y="677"/>
                    </a:lnTo>
                    <a:lnTo>
                      <a:pt x="198" y="675"/>
                    </a:lnTo>
                    <a:lnTo>
                      <a:pt x="202" y="673"/>
                    </a:lnTo>
                    <a:lnTo>
                      <a:pt x="204" y="675"/>
                    </a:lnTo>
                    <a:lnTo>
                      <a:pt x="206" y="673"/>
                    </a:lnTo>
                    <a:lnTo>
                      <a:pt x="202" y="673"/>
                    </a:lnTo>
                    <a:lnTo>
                      <a:pt x="202" y="671"/>
                    </a:lnTo>
                    <a:lnTo>
                      <a:pt x="204" y="669"/>
                    </a:lnTo>
                    <a:lnTo>
                      <a:pt x="202" y="667"/>
                    </a:lnTo>
                    <a:lnTo>
                      <a:pt x="200" y="671"/>
                    </a:lnTo>
                    <a:lnTo>
                      <a:pt x="198" y="671"/>
                    </a:lnTo>
                    <a:lnTo>
                      <a:pt x="196" y="665"/>
                    </a:lnTo>
                    <a:lnTo>
                      <a:pt x="198" y="661"/>
                    </a:lnTo>
                    <a:lnTo>
                      <a:pt x="196" y="661"/>
                    </a:lnTo>
                    <a:lnTo>
                      <a:pt x="198" y="657"/>
                    </a:lnTo>
                    <a:lnTo>
                      <a:pt x="196" y="655"/>
                    </a:lnTo>
                    <a:lnTo>
                      <a:pt x="196" y="653"/>
                    </a:lnTo>
                    <a:lnTo>
                      <a:pt x="196" y="651"/>
                    </a:lnTo>
                    <a:lnTo>
                      <a:pt x="192" y="653"/>
                    </a:lnTo>
                    <a:lnTo>
                      <a:pt x="190" y="653"/>
                    </a:lnTo>
                    <a:lnTo>
                      <a:pt x="190" y="651"/>
                    </a:lnTo>
                    <a:lnTo>
                      <a:pt x="190" y="649"/>
                    </a:lnTo>
                    <a:lnTo>
                      <a:pt x="190" y="647"/>
                    </a:lnTo>
                    <a:lnTo>
                      <a:pt x="188" y="647"/>
                    </a:lnTo>
                    <a:lnTo>
                      <a:pt x="186" y="649"/>
                    </a:lnTo>
                    <a:lnTo>
                      <a:pt x="182" y="649"/>
                    </a:lnTo>
                    <a:lnTo>
                      <a:pt x="182" y="647"/>
                    </a:lnTo>
                    <a:lnTo>
                      <a:pt x="182" y="643"/>
                    </a:lnTo>
                    <a:lnTo>
                      <a:pt x="180" y="643"/>
                    </a:lnTo>
                    <a:lnTo>
                      <a:pt x="178" y="641"/>
                    </a:lnTo>
                    <a:lnTo>
                      <a:pt x="178" y="639"/>
                    </a:lnTo>
                    <a:lnTo>
                      <a:pt x="176" y="638"/>
                    </a:lnTo>
                    <a:lnTo>
                      <a:pt x="178" y="634"/>
                    </a:lnTo>
                    <a:lnTo>
                      <a:pt x="178" y="626"/>
                    </a:lnTo>
                    <a:lnTo>
                      <a:pt x="176" y="626"/>
                    </a:lnTo>
                    <a:lnTo>
                      <a:pt x="176" y="628"/>
                    </a:lnTo>
                    <a:lnTo>
                      <a:pt x="174" y="626"/>
                    </a:lnTo>
                    <a:lnTo>
                      <a:pt x="164" y="614"/>
                    </a:lnTo>
                    <a:lnTo>
                      <a:pt x="162" y="612"/>
                    </a:lnTo>
                    <a:lnTo>
                      <a:pt x="164" y="610"/>
                    </a:lnTo>
                    <a:lnTo>
                      <a:pt x="166" y="608"/>
                    </a:lnTo>
                    <a:lnTo>
                      <a:pt x="166" y="606"/>
                    </a:lnTo>
                    <a:lnTo>
                      <a:pt x="162" y="608"/>
                    </a:lnTo>
                    <a:lnTo>
                      <a:pt x="160" y="606"/>
                    </a:lnTo>
                    <a:lnTo>
                      <a:pt x="158" y="602"/>
                    </a:lnTo>
                    <a:lnTo>
                      <a:pt x="158" y="598"/>
                    </a:lnTo>
                    <a:lnTo>
                      <a:pt x="160" y="594"/>
                    </a:lnTo>
                    <a:lnTo>
                      <a:pt x="162" y="596"/>
                    </a:lnTo>
                    <a:lnTo>
                      <a:pt x="162" y="594"/>
                    </a:lnTo>
                    <a:lnTo>
                      <a:pt x="162" y="592"/>
                    </a:lnTo>
                    <a:lnTo>
                      <a:pt x="162" y="590"/>
                    </a:lnTo>
                    <a:lnTo>
                      <a:pt x="164" y="588"/>
                    </a:lnTo>
                    <a:lnTo>
                      <a:pt x="164" y="586"/>
                    </a:lnTo>
                    <a:lnTo>
                      <a:pt x="162" y="586"/>
                    </a:lnTo>
                    <a:lnTo>
                      <a:pt x="164" y="584"/>
                    </a:lnTo>
                    <a:lnTo>
                      <a:pt x="164" y="582"/>
                    </a:lnTo>
                    <a:lnTo>
                      <a:pt x="164" y="580"/>
                    </a:lnTo>
                    <a:lnTo>
                      <a:pt x="164" y="576"/>
                    </a:lnTo>
                    <a:lnTo>
                      <a:pt x="164" y="564"/>
                    </a:lnTo>
                    <a:lnTo>
                      <a:pt x="164" y="562"/>
                    </a:lnTo>
                    <a:lnTo>
                      <a:pt x="162" y="558"/>
                    </a:lnTo>
                    <a:lnTo>
                      <a:pt x="158" y="558"/>
                    </a:lnTo>
                    <a:lnTo>
                      <a:pt x="150" y="550"/>
                    </a:lnTo>
                    <a:lnTo>
                      <a:pt x="140" y="548"/>
                    </a:lnTo>
                    <a:lnTo>
                      <a:pt x="136" y="546"/>
                    </a:lnTo>
                    <a:lnTo>
                      <a:pt x="134" y="542"/>
                    </a:lnTo>
                    <a:lnTo>
                      <a:pt x="132" y="534"/>
                    </a:lnTo>
                    <a:lnTo>
                      <a:pt x="128" y="532"/>
                    </a:lnTo>
                    <a:lnTo>
                      <a:pt x="128" y="530"/>
                    </a:lnTo>
                    <a:lnTo>
                      <a:pt x="128" y="528"/>
                    </a:lnTo>
                    <a:lnTo>
                      <a:pt x="124" y="522"/>
                    </a:lnTo>
                    <a:lnTo>
                      <a:pt x="122" y="516"/>
                    </a:lnTo>
                    <a:lnTo>
                      <a:pt x="104" y="484"/>
                    </a:lnTo>
                    <a:lnTo>
                      <a:pt x="98" y="482"/>
                    </a:lnTo>
                    <a:lnTo>
                      <a:pt x="98" y="480"/>
                    </a:lnTo>
                    <a:lnTo>
                      <a:pt x="98" y="478"/>
                    </a:lnTo>
                    <a:lnTo>
                      <a:pt x="96" y="474"/>
                    </a:lnTo>
                    <a:lnTo>
                      <a:pt x="92" y="472"/>
                    </a:lnTo>
                    <a:lnTo>
                      <a:pt x="88" y="462"/>
                    </a:lnTo>
                    <a:lnTo>
                      <a:pt x="86" y="462"/>
                    </a:lnTo>
                    <a:lnTo>
                      <a:pt x="84" y="456"/>
                    </a:lnTo>
                    <a:lnTo>
                      <a:pt x="82" y="454"/>
                    </a:lnTo>
                    <a:lnTo>
                      <a:pt x="76" y="458"/>
                    </a:lnTo>
                    <a:lnTo>
                      <a:pt x="70" y="460"/>
                    </a:lnTo>
                    <a:lnTo>
                      <a:pt x="68" y="462"/>
                    </a:lnTo>
                    <a:lnTo>
                      <a:pt x="68" y="466"/>
                    </a:lnTo>
                    <a:lnTo>
                      <a:pt x="66" y="468"/>
                    </a:lnTo>
                    <a:lnTo>
                      <a:pt x="64" y="468"/>
                    </a:lnTo>
                    <a:lnTo>
                      <a:pt x="64" y="470"/>
                    </a:lnTo>
                    <a:lnTo>
                      <a:pt x="64" y="472"/>
                    </a:lnTo>
                    <a:lnTo>
                      <a:pt x="60" y="474"/>
                    </a:lnTo>
                    <a:lnTo>
                      <a:pt x="54" y="478"/>
                    </a:lnTo>
                    <a:lnTo>
                      <a:pt x="52" y="480"/>
                    </a:lnTo>
                    <a:lnTo>
                      <a:pt x="50" y="478"/>
                    </a:lnTo>
                    <a:lnTo>
                      <a:pt x="46" y="470"/>
                    </a:lnTo>
                    <a:lnTo>
                      <a:pt x="42" y="466"/>
                    </a:lnTo>
                    <a:lnTo>
                      <a:pt x="48" y="462"/>
                    </a:lnTo>
                    <a:lnTo>
                      <a:pt x="46" y="462"/>
                    </a:lnTo>
                    <a:lnTo>
                      <a:pt x="42" y="458"/>
                    </a:lnTo>
                    <a:lnTo>
                      <a:pt x="46" y="462"/>
                    </a:lnTo>
                    <a:lnTo>
                      <a:pt x="44" y="462"/>
                    </a:lnTo>
                    <a:lnTo>
                      <a:pt x="42" y="462"/>
                    </a:lnTo>
                    <a:lnTo>
                      <a:pt x="40" y="464"/>
                    </a:lnTo>
                    <a:lnTo>
                      <a:pt x="26" y="446"/>
                    </a:lnTo>
                    <a:lnTo>
                      <a:pt x="26" y="438"/>
                    </a:lnTo>
                    <a:lnTo>
                      <a:pt x="18" y="438"/>
                    </a:lnTo>
                    <a:lnTo>
                      <a:pt x="14" y="442"/>
                    </a:lnTo>
                    <a:lnTo>
                      <a:pt x="12" y="442"/>
                    </a:lnTo>
                    <a:lnTo>
                      <a:pt x="8" y="440"/>
                    </a:lnTo>
                    <a:lnTo>
                      <a:pt x="4" y="442"/>
                    </a:lnTo>
                    <a:lnTo>
                      <a:pt x="0" y="438"/>
                    </a:lnTo>
                    <a:lnTo>
                      <a:pt x="0" y="102"/>
                    </a:lnTo>
                    <a:lnTo>
                      <a:pt x="0" y="104"/>
                    </a:lnTo>
                    <a:lnTo>
                      <a:pt x="6" y="106"/>
                    </a:lnTo>
                    <a:lnTo>
                      <a:pt x="18" y="106"/>
                    </a:lnTo>
                    <a:lnTo>
                      <a:pt x="20" y="108"/>
                    </a:lnTo>
                    <a:lnTo>
                      <a:pt x="24" y="108"/>
                    </a:lnTo>
                    <a:lnTo>
                      <a:pt x="36" y="123"/>
                    </a:lnTo>
                    <a:lnTo>
                      <a:pt x="38" y="123"/>
                    </a:lnTo>
                    <a:lnTo>
                      <a:pt x="38" y="122"/>
                    </a:lnTo>
                    <a:lnTo>
                      <a:pt x="40" y="125"/>
                    </a:lnTo>
                    <a:lnTo>
                      <a:pt x="46" y="129"/>
                    </a:lnTo>
                    <a:lnTo>
                      <a:pt x="48" y="131"/>
                    </a:lnTo>
                    <a:lnTo>
                      <a:pt x="52" y="135"/>
                    </a:lnTo>
                    <a:lnTo>
                      <a:pt x="54" y="135"/>
                    </a:lnTo>
                    <a:lnTo>
                      <a:pt x="58" y="135"/>
                    </a:lnTo>
                    <a:lnTo>
                      <a:pt x="62" y="137"/>
                    </a:lnTo>
                    <a:lnTo>
                      <a:pt x="64" y="137"/>
                    </a:lnTo>
                    <a:lnTo>
                      <a:pt x="66" y="139"/>
                    </a:lnTo>
                    <a:lnTo>
                      <a:pt x="66" y="137"/>
                    </a:lnTo>
                    <a:lnTo>
                      <a:pt x="66" y="135"/>
                    </a:lnTo>
                    <a:lnTo>
                      <a:pt x="72" y="137"/>
                    </a:lnTo>
                    <a:lnTo>
                      <a:pt x="72" y="139"/>
                    </a:lnTo>
                    <a:lnTo>
                      <a:pt x="74" y="139"/>
                    </a:lnTo>
                    <a:lnTo>
                      <a:pt x="84" y="147"/>
                    </a:lnTo>
                    <a:lnTo>
                      <a:pt x="86" y="147"/>
                    </a:lnTo>
                    <a:lnTo>
                      <a:pt x="86" y="145"/>
                    </a:lnTo>
                    <a:lnTo>
                      <a:pt x="84" y="141"/>
                    </a:lnTo>
                    <a:lnTo>
                      <a:pt x="82" y="139"/>
                    </a:lnTo>
                    <a:lnTo>
                      <a:pt x="82" y="137"/>
                    </a:lnTo>
                    <a:lnTo>
                      <a:pt x="88" y="139"/>
                    </a:lnTo>
                    <a:lnTo>
                      <a:pt x="90" y="137"/>
                    </a:lnTo>
                    <a:lnTo>
                      <a:pt x="92" y="137"/>
                    </a:lnTo>
                    <a:lnTo>
                      <a:pt x="94" y="139"/>
                    </a:lnTo>
                    <a:lnTo>
                      <a:pt x="94" y="143"/>
                    </a:lnTo>
                    <a:lnTo>
                      <a:pt x="96" y="145"/>
                    </a:lnTo>
                    <a:lnTo>
                      <a:pt x="100" y="149"/>
                    </a:lnTo>
                    <a:lnTo>
                      <a:pt x="100" y="151"/>
                    </a:lnTo>
                    <a:lnTo>
                      <a:pt x="102" y="149"/>
                    </a:lnTo>
                    <a:lnTo>
                      <a:pt x="102" y="145"/>
                    </a:lnTo>
                    <a:lnTo>
                      <a:pt x="94" y="131"/>
                    </a:lnTo>
                    <a:lnTo>
                      <a:pt x="94" y="129"/>
                    </a:lnTo>
                    <a:lnTo>
                      <a:pt x="98" y="127"/>
                    </a:lnTo>
                    <a:lnTo>
                      <a:pt x="100" y="125"/>
                    </a:lnTo>
                    <a:lnTo>
                      <a:pt x="104" y="122"/>
                    </a:lnTo>
                    <a:lnTo>
                      <a:pt x="106" y="120"/>
                    </a:lnTo>
                    <a:lnTo>
                      <a:pt x="108" y="120"/>
                    </a:lnTo>
                    <a:lnTo>
                      <a:pt x="108" y="118"/>
                    </a:lnTo>
                    <a:lnTo>
                      <a:pt x="114" y="118"/>
                    </a:lnTo>
                    <a:lnTo>
                      <a:pt x="116" y="116"/>
                    </a:lnTo>
                    <a:lnTo>
                      <a:pt x="118" y="114"/>
                    </a:lnTo>
                    <a:lnTo>
                      <a:pt x="120" y="108"/>
                    </a:lnTo>
                    <a:lnTo>
                      <a:pt x="122" y="106"/>
                    </a:lnTo>
                    <a:lnTo>
                      <a:pt x="124" y="106"/>
                    </a:lnTo>
                    <a:lnTo>
                      <a:pt x="124" y="104"/>
                    </a:lnTo>
                    <a:lnTo>
                      <a:pt x="126" y="102"/>
                    </a:lnTo>
                    <a:lnTo>
                      <a:pt x="128" y="102"/>
                    </a:lnTo>
                    <a:lnTo>
                      <a:pt x="128" y="104"/>
                    </a:lnTo>
                    <a:lnTo>
                      <a:pt x="132" y="104"/>
                    </a:lnTo>
                    <a:lnTo>
                      <a:pt x="134" y="102"/>
                    </a:lnTo>
                    <a:lnTo>
                      <a:pt x="134" y="100"/>
                    </a:lnTo>
                    <a:lnTo>
                      <a:pt x="136" y="100"/>
                    </a:lnTo>
                    <a:lnTo>
                      <a:pt x="142" y="96"/>
                    </a:lnTo>
                    <a:lnTo>
                      <a:pt x="142" y="94"/>
                    </a:lnTo>
                    <a:lnTo>
                      <a:pt x="148" y="94"/>
                    </a:lnTo>
                    <a:lnTo>
                      <a:pt x="150" y="92"/>
                    </a:lnTo>
                    <a:lnTo>
                      <a:pt x="150" y="90"/>
                    </a:lnTo>
                    <a:lnTo>
                      <a:pt x="150" y="88"/>
                    </a:lnTo>
                    <a:lnTo>
                      <a:pt x="154" y="86"/>
                    </a:lnTo>
                    <a:lnTo>
                      <a:pt x="156" y="84"/>
                    </a:lnTo>
                    <a:lnTo>
                      <a:pt x="158" y="86"/>
                    </a:lnTo>
                    <a:lnTo>
                      <a:pt x="162" y="86"/>
                    </a:lnTo>
                    <a:lnTo>
                      <a:pt x="162" y="88"/>
                    </a:lnTo>
                    <a:lnTo>
                      <a:pt x="164" y="86"/>
                    </a:lnTo>
                    <a:lnTo>
                      <a:pt x="166" y="84"/>
                    </a:lnTo>
                    <a:lnTo>
                      <a:pt x="166" y="82"/>
                    </a:lnTo>
                    <a:lnTo>
                      <a:pt x="168" y="80"/>
                    </a:lnTo>
                    <a:lnTo>
                      <a:pt x="170" y="82"/>
                    </a:lnTo>
                    <a:lnTo>
                      <a:pt x="170" y="84"/>
                    </a:lnTo>
                    <a:lnTo>
                      <a:pt x="172" y="88"/>
                    </a:lnTo>
                    <a:lnTo>
                      <a:pt x="170" y="88"/>
                    </a:lnTo>
                    <a:lnTo>
                      <a:pt x="170" y="92"/>
                    </a:lnTo>
                    <a:lnTo>
                      <a:pt x="158" y="100"/>
                    </a:lnTo>
                    <a:lnTo>
                      <a:pt x="156" y="102"/>
                    </a:lnTo>
                    <a:lnTo>
                      <a:pt x="154" y="104"/>
                    </a:lnTo>
                    <a:lnTo>
                      <a:pt x="148" y="110"/>
                    </a:lnTo>
                    <a:lnTo>
                      <a:pt x="144" y="108"/>
                    </a:lnTo>
                    <a:lnTo>
                      <a:pt x="136" y="112"/>
                    </a:lnTo>
                    <a:lnTo>
                      <a:pt x="132" y="114"/>
                    </a:lnTo>
                    <a:lnTo>
                      <a:pt x="132" y="116"/>
                    </a:lnTo>
                    <a:lnTo>
                      <a:pt x="134" y="116"/>
                    </a:lnTo>
                    <a:lnTo>
                      <a:pt x="130" y="120"/>
                    </a:lnTo>
                    <a:lnTo>
                      <a:pt x="128" y="122"/>
                    </a:lnTo>
                    <a:lnTo>
                      <a:pt x="124" y="125"/>
                    </a:lnTo>
                    <a:lnTo>
                      <a:pt x="124" y="123"/>
                    </a:lnTo>
                    <a:lnTo>
                      <a:pt x="120" y="129"/>
                    </a:lnTo>
                    <a:lnTo>
                      <a:pt x="120" y="131"/>
                    </a:lnTo>
                    <a:lnTo>
                      <a:pt x="122" y="131"/>
                    </a:lnTo>
                    <a:lnTo>
                      <a:pt x="124" y="127"/>
                    </a:lnTo>
                    <a:lnTo>
                      <a:pt x="132" y="125"/>
                    </a:lnTo>
                    <a:lnTo>
                      <a:pt x="136" y="120"/>
                    </a:lnTo>
                    <a:lnTo>
                      <a:pt x="138" y="118"/>
                    </a:lnTo>
                    <a:lnTo>
                      <a:pt x="136" y="118"/>
                    </a:lnTo>
                    <a:lnTo>
                      <a:pt x="140" y="116"/>
                    </a:lnTo>
                    <a:lnTo>
                      <a:pt x="140" y="120"/>
                    </a:lnTo>
                    <a:lnTo>
                      <a:pt x="142" y="116"/>
                    </a:lnTo>
                    <a:lnTo>
                      <a:pt x="142" y="120"/>
                    </a:lnTo>
                    <a:lnTo>
                      <a:pt x="146" y="114"/>
                    </a:lnTo>
                    <a:lnTo>
                      <a:pt x="148" y="114"/>
                    </a:lnTo>
                    <a:lnTo>
                      <a:pt x="150" y="116"/>
                    </a:lnTo>
                    <a:lnTo>
                      <a:pt x="148" y="125"/>
                    </a:lnTo>
                    <a:lnTo>
                      <a:pt x="158" y="108"/>
                    </a:lnTo>
                    <a:lnTo>
                      <a:pt x="158" y="104"/>
                    </a:lnTo>
                    <a:lnTo>
                      <a:pt x="166" y="102"/>
                    </a:lnTo>
                    <a:lnTo>
                      <a:pt x="168" y="100"/>
                    </a:lnTo>
                    <a:lnTo>
                      <a:pt x="176" y="96"/>
                    </a:lnTo>
                    <a:lnTo>
                      <a:pt x="180" y="92"/>
                    </a:lnTo>
                    <a:lnTo>
                      <a:pt x="180" y="98"/>
                    </a:lnTo>
                    <a:lnTo>
                      <a:pt x="178" y="98"/>
                    </a:lnTo>
                    <a:lnTo>
                      <a:pt x="176" y="104"/>
                    </a:lnTo>
                    <a:lnTo>
                      <a:pt x="182" y="100"/>
                    </a:lnTo>
                    <a:lnTo>
                      <a:pt x="188" y="94"/>
                    </a:lnTo>
                    <a:lnTo>
                      <a:pt x="190" y="90"/>
                    </a:lnTo>
                    <a:lnTo>
                      <a:pt x="188" y="88"/>
                    </a:lnTo>
                    <a:lnTo>
                      <a:pt x="190" y="86"/>
                    </a:lnTo>
                    <a:lnTo>
                      <a:pt x="198" y="82"/>
                    </a:lnTo>
                    <a:lnTo>
                      <a:pt x="198" y="80"/>
                    </a:lnTo>
                    <a:lnTo>
                      <a:pt x="194" y="80"/>
                    </a:lnTo>
                    <a:lnTo>
                      <a:pt x="192" y="78"/>
                    </a:lnTo>
                    <a:lnTo>
                      <a:pt x="194" y="76"/>
                    </a:lnTo>
                    <a:lnTo>
                      <a:pt x="194" y="74"/>
                    </a:lnTo>
                    <a:lnTo>
                      <a:pt x="192" y="72"/>
                    </a:lnTo>
                    <a:lnTo>
                      <a:pt x="190" y="74"/>
                    </a:lnTo>
                    <a:lnTo>
                      <a:pt x="190" y="70"/>
                    </a:lnTo>
                    <a:lnTo>
                      <a:pt x="192" y="68"/>
                    </a:lnTo>
                    <a:lnTo>
                      <a:pt x="196" y="68"/>
                    </a:lnTo>
                    <a:lnTo>
                      <a:pt x="206" y="82"/>
                    </a:lnTo>
                    <a:lnTo>
                      <a:pt x="206" y="90"/>
                    </a:lnTo>
                    <a:lnTo>
                      <a:pt x="214" y="108"/>
                    </a:lnTo>
                    <a:lnTo>
                      <a:pt x="216" y="108"/>
                    </a:lnTo>
                    <a:lnTo>
                      <a:pt x="218" y="112"/>
                    </a:lnTo>
                    <a:lnTo>
                      <a:pt x="224" y="118"/>
                    </a:lnTo>
                    <a:lnTo>
                      <a:pt x="226" y="118"/>
                    </a:lnTo>
                    <a:lnTo>
                      <a:pt x="232" y="118"/>
                    </a:lnTo>
                    <a:lnTo>
                      <a:pt x="232" y="116"/>
                    </a:lnTo>
                    <a:lnTo>
                      <a:pt x="236" y="116"/>
                    </a:lnTo>
                    <a:lnTo>
                      <a:pt x="234" y="114"/>
                    </a:lnTo>
                    <a:lnTo>
                      <a:pt x="228" y="116"/>
                    </a:lnTo>
                    <a:lnTo>
                      <a:pt x="230" y="112"/>
                    </a:lnTo>
                    <a:lnTo>
                      <a:pt x="234" y="112"/>
                    </a:lnTo>
                    <a:lnTo>
                      <a:pt x="236" y="112"/>
                    </a:lnTo>
                    <a:lnTo>
                      <a:pt x="234" y="112"/>
                    </a:lnTo>
                    <a:lnTo>
                      <a:pt x="232" y="106"/>
                    </a:lnTo>
                    <a:lnTo>
                      <a:pt x="234" y="106"/>
                    </a:lnTo>
                    <a:lnTo>
                      <a:pt x="238" y="104"/>
                    </a:lnTo>
                    <a:lnTo>
                      <a:pt x="238" y="102"/>
                    </a:lnTo>
                    <a:lnTo>
                      <a:pt x="234" y="102"/>
                    </a:lnTo>
                    <a:lnTo>
                      <a:pt x="234" y="98"/>
                    </a:lnTo>
                    <a:lnTo>
                      <a:pt x="236" y="100"/>
                    </a:lnTo>
                    <a:lnTo>
                      <a:pt x="240" y="94"/>
                    </a:lnTo>
                    <a:lnTo>
                      <a:pt x="242" y="92"/>
                    </a:lnTo>
                    <a:lnTo>
                      <a:pt x="240" y="90"/>
                    </a:lnTo>
                    <a:lnTo>
                      <a:pt x="238" y="92"/>
                    </a:lnTo>
                    <a:lnTo>
                      <a:pt x="238" y="94"/>
                    </a:lnTo>
                    <a:lnTo>
                      <a:pt x="236" y="94"/>
                    </a:lnTo>
                    <a:lnTo>
                      <a:pt x="236" y="90"/>
                    </a:lnTo>
                    <a:lnTo>
                      <a:pt x="238" y="88"/>
                    </a:lnTo>
                    <a:lnTo>
                      <a:pt x="238" y="90"/>
                    </a:lnTo>
                    <a:lnTo>
                      <a:pt x="242" y="88"/>
                    </a:lnTo>
                    <a:lnTo>
                      <a:pt x="242" y="90"/>
                    </a:lnTo>
                    <a:lnTo>
                      <a:pt x="244" y="92"/>
                    </a:lnTo>
                    <a:lnTo>
                      <a:pt x="244" y="90"/>
                    </a:lnTo>
                    <a:lnTo>
                      <a:pt x="246" y="90"/>
                    </a:lnTo>
                    <a:lnTo>
                      <a:pt x="246" y="88"/>
                    </a:lnTo>
                    <a:lnTo>
                      <a:pt x="244" y="88"/>
                    </a:lnTo>
                    <a:lnTo>
                      <a:pt x="244" y="86"/>
                    </a:lnTo>
                    <a:lnTo>
                      <a:pt x="248" y="86"/>
                    </a:lnTo>
                    <a:lnTo>
                      <a:pt x="248" y="88"/>
                    </a:lnTo>
                    <a:lnTo>
                      <a:pt x="248" y="100"/>
                    </a:lnTo>
                    <a:lnTo>
                      <a:pt x="246" y="100"/>
                    </a:lnTo>
                    <a:lnTo>
                      <a:pt x="246" y="104"/>
                    </a:lnTo>
                    <a:lnTo>
                      <a:pt x="248" y="104"/>
                    </a:lnTo>
                    <a:lnTo>
                      <a:pt x="250" y="102"/>
                    </a:lnTo>
                    <a:lnTo>
                      <a:pt x="254" y="104"/>
                    </a:lnTo>
                    <a:lnTo>
                      <a:pt x="246" y="116"/>
                    </a:lnTo>
                    <a:lnTo>
                      <a:pt x="246" y="114"/>
                    </a:lnTo>
                    <a:lnTo>
                      <a:pt x="246" y="116"/>
                    </a:lnTo>
                    <a:lnTo>
                      <a:pt x="246" y="118"/>
                    </a:lnTo>
                    <a:lnTo>
                      <a:pt x="252" y="120"/>
                    </a:lnTo>
                    <a:lnTo>
                      <a:pt x="254" y="118"/>
                    </a:lnTo>
                    <a:lnTo>
                      <a:pt x="256" y="118"/>
                    </a:lnTo>
                    <a:lnTo>
                      <a:pt x="260" y="118"/>
                    </a:lnTo>
                    <a:lnTo>
                      <a:pt x="262" y="116"/>
                    </a:lnTo>
                    <a:lnTo>
                      <a:pt x="262" y="114"/>
                    </a:lnTo>
                    <a:lnTo>
                      <a:pt x="266" y="112"/>
                    </a:lnTo>
                    <a:lnTo>
                      <a:pt x="268" y="100"/>
                    </a:lnTo>
                    <a:lnTo>
                      <a:pt x="270" y="100"/>
                    </a:lnTo>
                    <a:lnTo>
                      <a:pt x="274" y="98"/>
                    </a:lnTo>
                    <a:lnTo>
                      <a:pt x="276" y="100"/>
                    </a:lnTo>
                    <a:lnTo>
                      <a:pt x="280" y="100"/>
                    </a:lnTo>
                    <a:lnTo>
                      <a:pt x="282" y="100"/>
                    </a:lnTo>
                    <a:lnTo>
                      <a:pt x="288" y="100"/>
                    </a:lnTo>
                    <a:lnTo>
                      <a:pt x="294" y="102"/>
                    </a:lnTo>
                    <a:lnTo>
                      <a:pt x="302" y="108"/>
                    </a:lnTo>
                    <a:lnTo>
                      <a:pt x="306" y="116"/>
                    </a:lnTo>
                    <a:lnTo>
                      <a:pt x="312" y="118"/>
                    </a:lnTo>
                    <a:lnTo>
                      <a:pt x="318" y="118"/>
                    </a:lnTo>
                    <a:lnTo>
                      <a:pt x="320" y="120"/>
                    </a:lnTo>
                    <a:lnTo>
                      <a:pt x="324" y="120"/>
                    </a:lnTo>
                    <a:lnTo>
                      <a:pt x="328" y="123"/>
                    </a:lnTo>
                    <a:lnTo>
                      <a:pt x="330" y="122"/>
                    </a:lnTo>
                    <a:lnTo>
                      <a:pt x="334" y="123"/>
                    </a:lnTo>
                    <a:lnTo>
                      <a:pt x="334" y="125"/>
                    </a:lnTo>
                    <a:lnTo>
                      <a:pt x="350" y="135"/>
                    </a:lnTo>
                    <a:lnTo>
                      <a:pt x="354" y="135"/>
                    </a:lnTo>
                    <a:lnTo>
                      <a:pt x="356" y="135"/>
                    </a:lnTo>
                    <a:lnTo>
                      <a:pt x="360" y="137"/>
                    </a:lnTo>
                    <a:lnTo>
                      <a:pt x="358" y="135"/>
                    </a:lnTo>
                    <a:lnTo>
                      <a:pt x="368" y="137"/>
                    </a:lnTo>
                    <a:lnTo>
                      <a:pt x="370" y="137"/>
                    </a:lnTo>
                    <a:lnTo>
                      <a:pt x="374" y="141"/>
                    </a:lnTo>
                    <a:lnTo>
                      <a:pt x="374" y="137"/>
                    </a:lnTo>
                    <a:lnTo>
                      <a:pt x="370" y="133"/>
                    </a:lnTo>
                    <a:lnTo>
                      <a:pt x="374" y="133"/>
                    </a:lnTo>
                    <a:lnTo>
                      <a:pt x="378" y="135"/>
                    </a:lnTo>
                    <a:lnTo>
                      <a:pt x="378" y="133"/>
                    </a:lnTo>
                    <a:lnTo>
                      <a:pt x="386" y="135"/>
                    </a:lnTo>
                    <a:lnTo>
                      <a:pt x="384" y="135"/>
                    </a:lnTo>
                    <a:lnTo>
                      <a:pt x="388" y="139"/>
                    </a:lnTo>
                    <a:lnTo>
                      <a:pt x="388" y="141"/>
                    </a:lnTo>
                    <a:lnTo>
                      <a:pt x="390" y="139"/>
                    </a:lnTo>
                    <a:lnTo>
                      <a:pt x="390" y="141"/>
                    </a:lnTo>
                    <a:lnTo>
                      <a:pt x="396" y="145"/>
                    </a:lnTo>
                    <a:lnTo>
                      <a:pt x="400" y="151"/>
                    </a:lnTo>
                    <a:lnTo>
                      <a:pt x="400" y="157"/>
                    </a:lnTo>
                    <a:lnTo>
                      <a:pt x="402" y="155"/>
                    </a:lnTo>
                    <a:lnTo>
                      <a:pt x="402" y="157"/>
                    </a:lnTo>
                    <a:lnTo>
                      <a:pt x="402" y="159"/>
                    </a:lnTo>
                    <a:lnTo>
                      <a:pt x="404" y="161"/>
                    </a:lnTo>
                    <a:lnTo>
                      <a:pt x="400" y="161"/>
                    </a:lnTo>
                    <a:lnTo>
                      <a:pt x="400" y="163"/>
                    </a:lnTo>
                    <a:lnTo>
                      <a:pt x="398" y="163"/>
                    </a:lnTo>
                    <a:lnTo>
                      <a:pt x="396" y="161"/>
                    </a:lnTo>
                    <a:lnTo>
                      <a:pt x="394" y="163"/>
                    </a:lnTo>
                    <a:lnTo>
                      <a:pt x="388" y="161"/>
                    </a:lnTo>
                    <a:lnTo>
                      <a:pt x="392" y="163"/>
                    </a:lnTo>
                    <a:lnTo>
                      <a:pt x="390" y="165"/>
                    </a:lnTo>
                    <a:lnTo>
                      <a:pt x="384" y="165"/>
                    </a:lnTo>
                    <a:lnTo>
                      <a:pt x="386" y="167"/>
                    </a:lnTo>
                    <a:lnTo>
                      <a:pt x="384" y="169"/>
                    </a:lnTo>
                    <a:lnTo>
                      <a:pt x="384" y="173"/>
                    </a:lnTo>
                    <a:lnTo>
                      <a:pt x="380" y="175"/>
                    </a:lnTo>
                    <a:lnTo>
                      <a:pt x="382" y="177"/>
                    </a:lnTo>
                    <a:lnTo>
                      <a:pt x="384" y="175"/>
                    </a:lnTo>
                    <a:lnTo>
                      <a:pt x="384" y="177"/>
                    </a:lnTo>
                    <a:lnTo>
                      <a:pt x="392" y="183"/>
                    </a:lnTo>
                    <a:lnTo>
                      <a:pt x="394" y="181"/>
                    </a:lnTo>
                    <a:lnTo>
                      <a:pt x="396" y="181"/>
                    </a:lnTo>
                    <a:lnTo>
                      <a:pt x="398" y="183"/>
                    </a:lnTo>
                    <a:lnTo>
                      <a:pt x="400" y="183"/>
                    </a:lnTo>
                    <a:lnTo>
                      <a:pt x="404" y="183"/>
                    </a:lnTo>
                    <a:lnTo>
                      <a:pt x="410" y="183"/>
                    </a:lnTo>
                    <a:lnTo>
                      <a:pt x="414" y="185"/>
                    </a:lnTo>
                    <a:lnTo>
                      <a:pt x="418" y="183"/>
                    </a:lnTo>
                    <a:lnTo>
                      <a:pt x="422" y="185"/>
                    </a:lnTo>
                    <a:lnTo>
                      <a:pt x="428" y="185"/>
                    </a:lnTo>
                    <a:lnTo>
                      <a:pt x="428" y="183"/>
                    </a:lnTo>
                    <a:lnTo>
                      <a:pt x="434" y="183"/>
                    </a:lnTo>
                    <a:lnTo>
                      <a:pt x="432" y="185"/>
                    </a:lnTo>
                    <a:lnTo>
                      <a:pt x="436" y="185"/>
                    </a:lnTo>
                    <a:lnTo>
                      <a:pt x="434" y="183"/>
                    </a:lnTo>
                    <a:lnTo>
                      <a:pt x="436" y="181"/>
                    </a:lnTo>
                    <a:lnTo>
                      <a:pt x="438" y="183"/>
                    </a:lnTo>
                    <a:lnTo>
                      <a:pt x="440" y="183"/>
                    </a:lnTo>
                    <a:lnTo>
                      <a:pt x="442" y="183"/>
                    </a:lnTo>
                    <a:lnTo>
                      <a:pt x="444" y="177"/>
                    </a:lnTo>
                    <a:lnTo>
                      <a:pt x="446" y="177"/>
                    </a:lnTo>
                    <a:lnTo>
                      <a:pt x="446" y="183"/>
                    </a:lnTo>
                    <a:lnTo>
                      <a:pt x="450" y="183"/>
                    </a:lnTo>
                    <a:lnTo>
                      <a:pt x="452" y="181"/>
                    </a:lnTo>
                    <a:lnTo>
                      <a:pt x="454" y="175"/>
                    </a:lnTo>
                    <a:lnTo>
                      <a:pt x="458" y="173"/>
                    </a:lnTo>
                    <a:lnTo>
                      <a:pt x="460" y="173"/>
                    </a:lnTo>
                    <a:lnTo>
                      <a:pt x="462" y="171"/>
                    </a:lnTo>
                    <a:lnTo>
                      <a:pt x="464" y="175"/>
                    </a:lnTo>
                    <a:lnTo>
                      <a:pt x="464" y="177"/>
                    </a:lnTo>
                    <a:lnTo>
                      <a:pt x="466" y="177"/>
                    </a:lnTo>
                    <a:lnTo>
                      <a:pt x="468" y="181"/>
                    </a:lnTo>
                    <a:lnTo>
                      <a:pt x="468" y="183"/>
                    </a:lnTo>
                    <a:lnTo>
                      <a:pt x="466" y="183"/>
                    </a:lnTo>
                    <a:lnTo>
                      <a:pt x="472" y="183"/>
                    </a:lnTo>
                    <a:lnTo>
                      <a:pt x="478" y="183"/>
                    </a:lnTo>
                    <a:lnTo>
                      <a:pt x="478" y="185"/>
                    </a:lnTo>
                    <a:lnTo>
                      <a:pt x="478" y="187"/>
                    </a:lnTo>
                    <a:lnTo>
                      <a:pt x="480" y="189"/>
                    </a:lnTo>
                    <a:lnTo>
                      <a:pt x="478" y="193"/>
                    </a:lnTo>
                    <a:lnTo>
                      <a:pt x="480" y="195"/>
                    </a:lnTo>
                    <a:lnTo>
                      <a:pt x="480" y="193"/>
                    </a:lnTo>
                    <a:lnTo>
                      <a:pt x="482" y="195"/>
                    </a:lnTo>
                    <a:lnTo>
                      <a:pt x="482" y="191"/>
                    </a:lnTo>
                    <a:lnTo>
                      <a:pt x="482" y="187"/>
                    </a:lnTo>
                    <a:lnTo>
                      <a:pt x="484" y="187"/>
                    </a:lnTo>
                    <a:lnTo>
                      <a:pt x="484" y="189"/>
                    </a:lnTo>
                    <a:lnTo>
                      <a:pt x="486" y="189"/>
                    </a:lnTo>
                    <a:lnTo>
                      <a:pt x="484" y="193"/>
                    </a:lnTo>
                    <a:lnTo>
                      <a:pt x="484" y="195"/>
                    </a:lnTo>
                    <a:lnTo>
                      <a:pt x="486" y="197"/>
                    </a:lnTo>
                    <a:lnTo>
                      <a:pt x="488" y="195"/>
                    </a:lnTo>
                    <a:lnTo>
                      <a:pt x="490" y="199"/>
                    </a:lnTo>
                    <a:lnTo>
                      <a:pt x="492" y="199"/>
                    </a:lnTo>
                    <a:lnTo>
                      <a:pt x="496" y="207"/>
                    </a:lnTo>
                    <a:lnTo>
                      <a:pt x="494" y="209"/>
                    </a:lnTo>
                    <a:lnTo>
                      <a:pt x="492" y="207"/>
                    </a:lnTo>
                    <a:lnTo>
                      <a:pt x="488" y="209"/>
                    </a:lnTo>
                    <a:lnTo>
                      <a:pt x="488" y="211"/>
                    </a:lnTo>
                    <a:lnTo>
                      <a:pt x="494" y="219"/>
                    </a:lnTo>
                    <a:lnTo>
                      <a:pt x="496" y="221"/>
                    </a:lnTo>
                    <a:lnTo>
                      <a:pt x="496" y="215"/>
                    </a:lnTo>
                    <a:lnTo>
                      <a:pt x="498" y="215"/>
                    </a:lnTo>
                    <a:lnTo>
                      <a:pt x="500" y="217"/>
                    </a:lnTo>
                    <a:lnTo>
                      <a:pt x="502" y="213"/>
                    </a:lnTo>
                    <a:lnTo>
                      <a:pt x="504" y="215"/>
                    </a:lnTo>
                    <a:lnTo>
                      <a:pt x="502" y="209"/>
                    </a:lnTo>
                    <a:lnTo>
                      <a:pt x="504" y="207"/>
                    </a:lnTo>
                    <a:lnTo>
                      <a:pt x="502" y="207"/>
                    </a:lnTo>
                    <a:lnTo>
                      <a:pt x="498" y="195"/>
                    </a:lnTo>
                    <a:lnTo>
                      <a:pt x="498" y="189"/>
                    </a:lnTo>
                    <a:lnTo>
                      <a:pt x="498" y="187"/>
                    </a:lnTo>
                    <a:lnTo>
                      <a:pt x="494" y="185"/>
                    </a:lnTo>
                    <a:lnTo>
                      <a:pt x="492" y="183"/>
                    </a:lnTo>
                    <a:lnTo>
                      <a:pt x="494" y="177"/>
                    </a:lnTo>
                    <a:lnTo>
                      <a:pt x="496" y="177"/>
                    </a:lnTo>
                    <a:lnTo>
                      <a:pt x="496" y="175"/>
                    </a:lnTo>
                    <a:lnTo>
                      <a:pt x="498" y="175"/>
                    </a:lnTo>
                    <a:lnTo>
                      <a:pt x="496" y="175"/>
                    </a:lnTo>
                    <a:lnTo>
                      <a:pt x="498" y="169"/>
                    </a:lnTo>
                    <a:lnTo>
                      <a:pt x="502" y="169"/>
                    </a:lnTo>
                    <a:lnTo>
                      <a:pt x="504" y="167"/>
                    </a:lnTo>
                    <a:lnTo>
                      <a:pt x="506" y="167"/>
                    </a:lnTo>
                    <a:lnTo>
                      <a:pt x="506" y="169"/>
                    </a:lnTo>
                    <a:lnTo>
                      <a:pt x="512" y="167"/>
                    </a:lnTo>
                    <a:lnTo>
                      <a:pt x="512" y="165"/>
                    </a:lnTo>
                    <a:lnTo>
                      <a:pt x="514" y="163"/>
                    </a:lnTo>
                    <a:lnTo>
                      <a:pt x="516" y="163"/>
                    </a:lnTo>
                    <a:lnTo>
                      <a:pt x="516" y="159"/>
                    </a:lnTo>
                    <a:lnTo>
                      <a:pt x="518" y="159"/>
                    </a:lnTo>
                    <a:lnTo>
                      <a:pt x="518" y="161"/>
                    </a:lnTo>
                    <a:lnTo>
                      <a:pt x="520" y="157"/>
                    </a:lnTo>
                    <a:lnTo>
                      <a:pt x="522" y="155"/>
                    </a:lnTo>
                    <a:lnTo>
                      <a:pt x="520" y="153"/>
                    </a:lnTo>
                    <a:lnTo>
                      <a:pt x="524" y="151"/>
                    </a:lnTo>
                    <a:lnTo>
                      <a:pt x="522" y="151"/>
                    </a:lnTo>
                    <a:lnTo>
                      <a:pt x="526" y="149"/>
                    </a:lnTo>
                    <a:lnTo>
                      <a:pt x="526" y="145"/>
                    </a:lnTo>
                    <a:lnTo>
                      <a:pt x="522" y="147"/>
                    </a:lnTo>
                    <a:lnTo>
                      <a:pt x="522" y="145"/>
                    </a:lnTo>
                    <a:lnTo>
                      <a:pt x="514" y="149"/>
                    </a:lnTo>
                    <a:lnTo>
                      <a:pt x="516" y="151"/>
                    </a:lnTo>
                    <a:lnTo>
                      <a:pt x="512" y="153"/>
                    </a:lnTo>
                    <a:lnTo>
                      <a:pt x="514" y="157"/>
                    </a:lnTo>
                    <a:lnTo>
                      <a:pt x="514" y="155"/>
                    </a:lnTo>
                    <a:lnTo>
                      <a:pt x="514" y="159"/>
                    </a:lnTo>
                    <a:lnTo>
                      <a:pt x="512" y="161"/>
                    </a:lnTo>
                    <a:lnTo>
                      <a:pt x="512" y="159"/>
                    </a:lnTo>
                    <a:lnTo>
                      <a:pt x="510" y="157"/>
                    </a:lnTo>
                    <a:lnTo>
                      <a:pt x="508" y="157"/>
                    </a:lnTo>
                    <a:lnTo>
                      <a:pt x="506" y="157"/>
                    </a:lnTo>
                    <a:lnTo>
                      <a:pt x="504" y="161"/>
                    </a:lnTo>
                    <a:lnTo>
                      <a:pt x="504" y="159"/>
                    </a:lnTo>
                    <a:lnTo>
                      <a:pt x="500" y="159"/>
                    </a:lnTo>
                    <a:lnTo>
                      <a:pt x="500" y="157"/>
                    </a:lnTo>
                    <a:lnTo>
                      <a:pt x="496" y="159"/>
                    </a:lnTo>
                    <a:lnTo>
                      <a:pt x="494" y="161"/>
                    </a:lnTo>
                    <a:lnTo>
                      <a:pt x="494" y="163"/>
                    </a:lnTo>
                    <a:lnTo>
                      <a:pt x="498" y="163"/>
                    </a:lnTo>
                    <a:lnTo>
                      <a:pt x="498" y="165"/>
                    </a:lnTo>
                    <a:lnTo>
                      <a:pt x="496" y="165"/>
                    </a:lnTo>
                    <a:lnTo>
                      <a:pt x="494" y="167"/>
                    </a:lnTo>
                    <a:lnTo>
                      <a:pt x="492" y="167"/>
                    </a:lnTo>
                    <a:lnTo>
                      <a:pt x="494" y="165"/>
                    </a:lnTo>
                    <a:lnTo>
                      <a:pt x="488" y="167"/>
                    </a:lnTo>
                    <a:lnTo>
                      <a:pt x="488" y="165"/>
                    </a:lnTo>
                    <a:lnTo>
                      <a:pt x="486" y="165"/>
                    </a:lnTo>
                    <a:lnTo>
                      <a:pt x="488" y="163"/>
                    </a:lnTo>
                    <a:lnTo>
                      <a:pt x="484" y="163"/>
                    </a:lnTo>
                    <a:lnTo>
                      <a:pt x="486" y="161"/>
                    </a:lnTo>
                    <a:lnTo>
                      <a:pt x="482" y="163"/>
                    </a:lnTo>
                    <a:lnTo>
                      <a:pt x="480" y="161"/>
                    </a:lnTo>
                    <a:lnTo>
                      <a:pt x="482" y="159"/>
                    </a:lnTo>
                    <a:lnTo>
                      <a:pt x="484" y="155"/>
                    </a:lnTo>
                    <a:lnTo>
                      <a:pt x="484" y="153"/>
                    </a:lnTo>
                    <a:lnTo>
                      <a:pt x="486" y="149"/>
                    </a:lnTo>
                    <a:lnTo>
                      <a:pt x="488" y="147"/>
                    </a:lnTo>
                    <a:lnTo>
                      <a:pt x="498" y="145"/>
                    </a:lnTo>
                    <a:lnTo>
                      <a:pt x="508" y="141"/>
                    </a:lnTo>
                    <a:lnTo>
                      <a:pt x="510" y="139"/>
                    </a:lnTo>
                    <a:lnTo>
                      <a:pt x="514" y="137"/>
                    </a:lnTo>
                    <a:lnTo>
                      <a:pt x="514" y="135"/>
                    </a:lnTo>
                    <a:lnTo>
                      <a:pt x="518" y="135"/>
                    </a:lnTo>
                    <a:lnTo>
                      <a:pt x="520" y="133"/>
                    </a:lnTo>
                    <a:lnTo>
                      <a:pt x="522" y="135"/>
                    </a:lnTo>
                    <a:lnTo>
                      <a:pt x="524" y="135"/>
                    </a:lnTo>
                    <a:lnTo>
                      <a:pt x="526" y="137"/>
                    </a:lnTo>
                    <a:lnTo>
                      <a:pt x="526" y="141"/>
                    </a:lnTo>
                    <a:lnTo>
                      <a:pt x="530" y="143"/>
                    </a:lnTo>
                    <a:lnTo>
                      <a:pt x="528" y="145"/>
                    </a:lnTo>
                    <a:lnTo>
                      <a:pt x="530" y="147"/>
                    </a:lnTo>
                    <a:lnTo>
                      <a:pt x="530" y="149"/>
                    </a:lnTo>
                    <a:lnTo>
                      <a:pt x="532" y="151"/>
                    </a:lnTo>
                    <a:lnTo>
                      <a:pt x="532" y="153"/>
                    </a:lnTo>
                    <a:lnTo>
                      <a:pt x="530" y="153"/>
                    </a:lnTo>
                    <a:lnTo>
                      <a:pt x="528" y="153"/>
                    </a:lnTo>
                    <a:lnTo>
                      <a:pt x="528" y="155"/>
                    </a:lnTo>
                    <a:lnTo>
                      <a:pt x="530" y="155"/>
                    </a:lnTo>
                    <a:lnTo>
                      <a:pt x="532" y="157"/>
                    </a:lnTo>
                    <a:lnTo>
                      <a:pt x="534" y="157"/>
                    </a:lnTo>
                    <a:lnTo>
                      <a:pt x="536" y="159"/>
                    </a:lnTo>
                    <a:lnTo>
                      <a:pt x="538" y="161"/>
                    </a:lnTo>
                    <a:lnTo>
                      <a:pt x="542" y="163"/>
                    </a:lnTo>
                    <a:lnTo>
                      <a:pt x="542" y="169"/>
                    </a:lnTo>
                    <a:lnTo>
                      <a:pt x="546" y="171"/>
                    </a:lnTo>
                    <a:lnTo>
                      <a:pt x="548" y="171"/>
                    </a:lnTo>
                    <a:lnTo>
                      <a:pt x="552" y="173"/>
                    </a:lnTo>
                    <a:lnTo>
                      <a:pt x="554" y="171"/>
                    </a:lnTo>
                    <a:lnTo>
                      <a:pt x="556" y="171"/>
                    </a:lnTo>
                    <a:lnTo>
                      <a:pt x="556" y="169"/>
                    </a:lnTo>
                    <a:lnTo>
                      <a:pt x="558" y="171"/>
                    </a:lnTo>
                    <a:lnTo>
                      <a:pt x="560" y="169"/>
                    </a:lnTo>
                    <a:lnTo>
                      <a:pt x="560" y="165"/>
                    </a:lnTo>
                    <a:lnTo>
                      <a:pt x="564" y="167"/>
                    </a:lnTo>
                    <a:lnTo>
                      <a:pt x="564" y="173"/>
                    </a:lnTo>
                    <a:lnTo>
                      <a:pt x="570" y="177"/>
                    </a:lnTo>
                    <a:lnTo>
                      <a:pt x="572" y="183"/>
                    </a:lnTo>
                    <a:lnTo>
                      <a:pt x="574" y="183"/>
                    </a:lnTo>
                    <a:lnTo>
                      <a:pt x="578" y="185"/>
                    </a:lnTo>
                    <a:lnTo>
                      <a:pt x="580" y="185"/>
                    </a:lnTo>
                    <a:lnTo>
                      <a:pt x="580" y="183"/>
                    </a:lnTo>
                    <a:lnTo>
                      <a:pt x="582" y="183"/>
                    </a:lnTo>
                    <a:lnTo>
                      <a:pt x="584" y="183"/>
                    </a:lnTo>
                    <a:lnTo>
                      <a:pt x="586" y="183"/>
                    </a:lnTo>
                    <a:lnTo>
                      <a:pt x="590" y="185"/>
                    </a:lnTo>
                    <a:lnTo>
                      <a:pt x="596" y="183"/>
                    </a:lnTo>
                    <a:lnTo>
                      <a:pt x="602" y="183"/>
                    </a:lnTo>
                    <a:lnTo>
                      <a:pt x="606" y="183"/>
                    </a:lnTo>
                    <a:lnTo>
                      <a:pt x="608" y="179"/>
                    </a:lnTo>
                    <a:lnTo>
                      <a:pt x="618" y="181"/>
                    </a:lnTo>
                    <a:lnTo>
                      <a:pt x="620" y="179"/>
                    </a:lnTo>
                    <a:lnTo>
                      <a:pt x="624" y="183"/>
                    </a:lnTo>
                    <a:lnTo>
                      <a:pt x="626" y="183"/>
                    </a:lnTo>
                    <a:lnTo>
                      <a:pt x="628" y="183"/>
                    </a:lnTo>
                    <a:lnTo>
                      <a:pt x="634" y="183"/>
                    </a:lnTo>
                    <a:lnTo>
                      <a:pt x="638" y="183"/>
                    </a:lnTo>
                    <a:lnTo>
                      <a:pt x="636" y="179"/>
                    </a:lnTo>
                    <a:lnTo>
                      <a:pt x="636" y="177"/>
                    </a:lnTo>
                    <a:lnTo>
                      <a:pt x="634" y="175"/>
                    </a:lnTo>
                    <a:lnTo>
                      <a:pt x="632" y="173"/>
                    </a:lnTo>
                    <a:lnTo>
                      <a:pt x="634" y="169"/>
                    </a:lnTo>
                    <a:lnTo>
                      <a:pt x="636" y="169"/>
                    </a:lnTo>
                    <a:lnTo>
                      <a:pt x="636" y="171"/>
                    </a:lnTo>
                    <a:lnTo>
                      <a:pt x="638" y="173"/>
                    </a:lnTo>
                    <a:lnTo>
                      <a:pt x="638" y="175"/>
                    </a:lnTo>
                    <a:lnTo>
                      <a:pt x="638" y="179"/>
                    </a:lnTo>
                    <a:lnTo>
                      <a:pt x="640" y="183"/>
                    </a:lnTo>
                    <a:lnTo>
                      <a:pt x="644" y="183"/>
                    </a:lnTo>
                    <a:lnTo>
                      <a:pt x="644" y="185"/>
                    </a:lnTo>
                    <a:lnTo>
                      <a:pt x="648" y="187"/>
                    </a:lnTo>
                    <a:lnTo>
                      <a:pt x="650" y="189"/>
                    </a:lnTo>
                    <a:lnTo>
                      <a:pt x="654" y="187"/>
                    </a:lnTo>
                    <a:lnTo>
                      <a:pt x="656" y="185"/>
                    </a:lnTo>
                    <a:lnTo>
                      <a:pt x="656" y="175"/>
                    </a:lnTo>
                    <a:lnTo>
                      <a:pt x="654" y="175"/>
                    </a:lnTo>
                    <a:lnTo>
                      <a:pt x="654" y="177"/>
                    </a:lnTo>
                    <a:lnTo>
                      <a:pt x="652" y="177"/>
                    </a:lnTo>
                    <a:lnTo>
                      <a:pt x="652" y="175"/>
                    </a:lnTo>
                    <a:lnTo>
                      <a:pt x="650" y="173"/>
                    </a:lnTo>
                    <a:lnTo>
                      <a:pt x="644" y="175"/>
                    </a:lnTo>
                    <a:lnTo>
                      <a:pt x="644" y="177"/>
                    </a:lnTo>
                    <a:lnTo>
                      <a:pt x="644" y="181"/>
                    </a:lnTo>
                    <a:lnTo>
                      <a:pt x="642" y="179"/>
                    </a:lnTo>
                    <a:lnTo>
                      <a:pt x="640" y="173"/>
                    </a:lnTo>
                    <a:lnTo>
                      <a:pt x="636" y="167"/>
                    </a:lnTo>
                    <a:lnTo>
                      <a:pt x="638" y="169"/>
                    </a:lnTo>
                    <a:lnTo>
                      <a:pt x="638" y="165"/>
                    </a:lnTo>
                    <a:lnTo>
                      <a:pt x="636" y="163"/>
                    </a:lnTo>
                    <a:lnTo>
                      <a:pt x="636" y="161"/>
                    </a:lnTo>
                    <a:lnTo>
                      <a:pt x="634" y="157"/>
                    </a:lnTo>
                    <a:lnTo>
                      <a:pt x="636" y="157"/>
                    </a:lnTo>
                    <a:lnTo>
                      <a:pt x="636" y="159"/>
                    </a:lnTo>
                    <a:lnTo>
                      <a:pt x="638" y="159"/>
                    </a:lnTo>
                    <a:lnTo>
                      <a:pt x="638" y="157"/>
                    </a:lnTo>
                    <a:lnTo>
                      <a:pt x="640" y="157"/>
                    </a:lnTo>
                    <a:lnTo>
                      <a:pt x="642" y="159"/>
                    </a:lnTo>
                    <a:lnTo>
                      <a:pt x="648" y="157"/>
                    </a:lnTo>
                    <a:lnTo>
                      <a:pt x="644" y="151"/>
                    </a:lnTo>
                    <a:lnTo>
                      <a:pt x="646" y="151"/>
                    </a:lnTo>
                    <a:lnTo>
                      <a:pt x="648" y="151"/>
                    </a:lnTo>
                    <a:lnTo>
                      <a:pt x="648" y="153"/>
                    </a:lnTo>
                    <a:lnTo>
                      <a:pt x="652" y="157"/>
                    </a:lnTo>
                    <a:lnTo>
                      <a:pt x="650" y="153"/>
                    </a:lnTo>
                    <a:lnTo>
                      <a:pt x="654" y="153"/>
                    </a:lnTo>
                    <a:lnTo>
                      <a:pt x="656" y="157"/>
                    </a:lnTo>
                    <a:lnTo>
                      <a:pt x="660" y="159"/>
                    </a:lnTo>
                    <a:lnTo>
                      <a:pt x="658" y="161"/>
                    </a:lnTo>
                    <a:lnTo>
                      <a:pt x="660" y="163"/>
                    </a:lnTo>
                    <a:lnTo>
                      <a:pt x="666" y="161"/>
                    </a:lnTo>
                    <a:lnTo>
                      <a:pt x="666" y="163"/>
                    </a:lnTo>
                    <a:lnTo>
                      <a:pt x="664" y="165"/>
                    </a:lnTo>
                    <a:lnTo>
                      <a:pt x="664" y="169"/>
                    </a:lnTo>
                    <a:lnTo>
                      <a:pt x="662" y="169"/>
                    </a:lnTo>
                    <a:lnTo>
                      <a:pt x="664" y="171"/>
                    </a:lnTo>
                    <a:lnTo>
                      <a:pt x="666" y="171"/>
                    </a:lnTo>
                    <a:lnTo>
                      <a:pt x="666" y="173"/>
                    </a:lnTo>
                    <a:lnTo>
                      <a:pt x="666" y="167"/>
                    </a:lnTo>
                    <a:lnTo>
                      <a:pt x="672" y="163"/>
                    </a:lnTo>
                    <a:lnTo>
                      <a:pt x="674" y="163"/>
                    </a:lnTo>
                    <a:lnTo>
                      <a:pt x="672" y="173"/>
                    </a:lnTo>
                    <a:lnTo>
                      <a:pt x="672" y="177"/>
                    </a:lnTo>
                    <a:lnTo>
                      <a:pt x="670" y="183"/>
                    </a:lnTo>
                    <a:lnTo>
                      <a:pt x="672" y="187"/>
                    </a:lnTo>
                    <a:lnTo>
                      <a:pt x="668" y="189"/>
                    </a:lnTo>
                    <a:lnTo>
                      <a:pt x="668" y="195"/>
                    </a:lnTo>
                    <a:lnTo>
                      <a:pt x="672" y="195"/>
                    </a:lnTo>
                    <a:lnTo>
                      <a:pt x="672" y="201"/>
                    </a:lnTo>
                    <a:lnTo>
                      <a:pt x="676" y="197"/>
                    </a:lnTo>
                    <a:lnTo>
                      <a:pt x="678" y="199"/>
                    </a:lnTo>
                    <a:lnTo>
                      <a:pt x="680" y="197"/>
                    </a:lnTo>
                    <a:lnTo>
                      <a:pt x="680" y="199"/>
                    </a:lnTo>
                    <a:lnTo>
                      <a:pt x="680" y="201"/>
                    </a:lnTo>
                    <a:lnTo>
                      <a:pt x="680" y="203"/>
                    </a:lnTo>
                    <a:lnTo>
                      <a:pt x="684" y="203"/>
                    </a:lnTo>
                    <a:lnTo>
                      <a:pt x="684" y="199"/>
                    </a:lnTo>
                    <a:lnTo>
                      <a:pt x="684" y="195"/>
                    </a:lnTo>
                    <a:lnTo>
                      <a:pt x="684" y="189"/>
                    </a:lnTo>
                    <a:lnTo>
                      <a:pt x="682" y="187"/>
                    </a:lnTo>
                    <a:lnTo>
                      <a:pt x="678" y="183"/>
                    </a:lnTo>
                    <a:lnTo>
                      <a:pt x="680" y="173"/>
                    </a:lnTo>
                    <a:lnTo>
                      <a:pt x="680" y="169"/>
                    </a:lnTo>
                    <a:lnTo>
                      <a:pt x="682" y="169"/>
                    </a:lnTo>
                    <a:lnTo>
                      <a:pt x="684" y="169"/>
                    </a:lnTo>
                    <a:lnTo>
                      <a:pt x="684" y="171"/>
                    </a:lnTo>
                    <a:lnTo>
                      <a:pt x="684" y="169"/>
                    </a:lnTo>
                    <a:lnTo>
                      <a:pt x="688" y="169"/>
                    </a:lnTo>
                    <a:lnTo>
                      <a:pt x="692" y="171"/>
                    </a:lnTo>
                    <a:lnTo>
                      <a:pt x="694" y="167"/>
                    </a:lnTo>
                    <a:lnTo>
                      <a:pt x="696" y="165"/>
                    </a:lnTo>
                    <a:lnTo>
                      <a:pt x="700" y="163"/>
                    </a:lnTo>
                    <a:lnTo>
                      <a:pt x="700" y="161"/>
                    </a:lnTo>
                    <a:lnTo>
                      <a:pt x="700" y="157"/>
                    </a:lnTo>
                    <a:lnTo>
                      <a:pt x="708" y="151"/>
                    </a:lnTo>
                    <a:lnTo>
                      <a:pt x="710" y="149"/>
                    </a:lnTo>
                    <a:lnTo>
                      <a:pt x="706" y="147"/>
                    </a:lnTo>
                    <a:lnTo>
                      <a:pt x="706" y="135"/>
                    </a:lnTo>
                    <a:lnTo>
                      <a:pt x="702" y="133"/>
                    </a:lnTo>
                    <a:lnTo>
                      <a:pt x="702" y="135"/>
                    </a:lnTo>
                    <a:lnTo>
                      <a:pt x="702" y="137"/>
                    </a:lnTo>
                    <a:lnTo>
                      <a:pt x="702" y="139"/>
                    </a:lnTo>
                    <a:lnTo>
                      <a:pt x="704" y="137"/>
                    </a:lnTo>
                    <a:lnTo>
                      <a:pt x="702" y="143"/>
                    </a:lnTo>
                    <a:lnTo>
                      <a:pt x="696" y="145"/>
                    </a:lnTo>
                    <a:lnTo>
                      <a:pt x="692" y="143"/>
                    </a:lnTo>
                    <a:lnTo>
                      <a:pt x="694" y="141"/>
                    </a:lnTo>
                    <a:lnTo>
                      <a:pt x="694" y="135"/>
                    </a:lnTo>
                    <a:lnTo>
                      <a:pt x="698" y="135"/>
                    </a:lnTo>
                    <a:lnTo>
                      <a:pt x="700" y="129"/>
                    </a:lnTo>
                    <a:lnTo>
                      <a:pt x="700" y="127"/>
                    </a:lnTo>
                    <a:lnTo>
                      <a:pt x="698" y="127"/>
                    </a:lnTo>
                    <a:lnTo>
                      <a:pt x="698" y="123"/>
                    </a:lnTo>
                    <a:lnTo>
                      <a:pt x="700" y="120"/>
                    </a:lnTo>
                    <a:lnTo>
                      <a:pt x="706" y="118"/>
                    </a:lnTo>
                    <a:lnTo>
                      <a:pt x="706" y="116"/>
                    </a:lnTo>
                    <a:lnTo>
                      <a:pt x="704" y="120"/>
                    </a:lnTo>
                    <a:lnTo>
                      <a:pt x="704" y="123"/>
                    </a:lnTo>
                    <a:lnTo>
                      <a:pt x="706" y="125"/>
                    </a:lnTo>
                    <a:lnTo>
                      <a:pt x="708" y="122"/>
                    </a:lnTo>
                    <a:lnTo>
                      <a:pt x="708" y="118"/>
                    </a:lnTo>
                    <a:lnTo>
                      <a:pt x="708" y="112"/>
                    </a:lnTo>
                    <a:lnTo>
                      <a:pt x="704" y="112"/>
                    </a:lnTo>
                    <a:lnTo>
                      <a:pt x="700" y="116"/>
                    </a:lnTo>
                    <a:lnTo>
                      <a:pt x="698" y="116"/>
                    </a:lnTo>
                    <a:lnTo>
                      <a:pt x="694" y="108"/>
                    </a:lnTo>
                    <a:lnTo>
                      <a:pt x="692" y="106"/>
                    </a:lnTo>
                    <a:lnTo>
                      <a:pt x="692" y="108"/>
                    </a:lnTo>
                    <a:lnTo>
                      <a:pt x="690" y="110"/>
                    </a:lnTo>
                    <a:lnTo>
                      <a:pt x="688" y="108"/>
                    </a:lnTo>
                    <a:lnTo>
                      <a:pt x="688" y="106"/>
                    </a:lnTo>
                    <a:lnTo>
                      <a:pt x="684" y="104"/>
                    </a:lnTo>
                    <a:lnTo>
                      <a:pt x="684" y="102"/>
                    </a:lnTo>
                    <a:lnTo>
                      <a:pt x="676" y="102"/>
                    </a:lnTo>
                    <a:lnTo>
                      <a:pt x="672" y="100"/>
                    </a:lnTo>
                    <a:lnTo>
                      <a:pt x="672" y="98"/>
                    </a:lnTo>
                    <a:lnTo>
                      <a:pt x="672" y="96"/>
                    </a:lnTo>
                    <a:lnTo>
                      <a:pt x="668" y="92"/>
                    </a:lnTo>
                    <a:lnTo>
                      <a:pt x="666" y="90"/>
                    </a:lnTo>
                    <a:lnTo>
                      <a:pt x="664" y="88"/>
                    </a:lnTo>
                    <a:lnTo>
                      <a:pt x="664" y="74"/>
                    </a:lnTo>
                    <a:lnTo>
                      <a:pt x="666" y="72"/>
                    </a:lnTo>
                    <a:lnTo>
                      <a:pt x="668" y="72"/>
                    </a:lnTo>
                    <a:lnTo>
                      <a:pt x="670" y="66"/>
                    </a:lnTo>
                    <a:lnTo>
                      <a:pt x="672" y="68"/>
                    </a:lnTo>
                    <a:lnTo>
                      <a:pt x="672" y="66"/>
                    </a:lnTo>
                    <a:lnTo>
                      <a:pt x="672" y="62"/>
                    </a:lnTo>
                    <a:lnTo>
                      <a:pt x="672" y="64"/>
                    </a:lnTo>
                    <a:lnTo>
                      <a:pt x="668" y="56"/>
                    </a:lnTo>
                    <a:lnTo>
                      <a:pt x="666" y="54"/>
                    </a:lnTo>
                    <a:lnTo>
                      <a:pt x="668" y="48"/>
                    </a:lnTo>
                    <a:lnTo>
                      <a:pt x="668" y="44"/>
                    </a:lnTo>
                    <a:lnTo>
                      <a:pt x="668" y="34"/>
                    </a:lnTo>
                    <a:lnTo>
                      <a:pt x="670" y="32"/>
                    </a:lnTo>
                    <a:lnTo>
                      <a:pt x="672" y="34"/>
                    </a:lnTo>
                    <a:lnTo>
                      <a:pt x="672" y="32"/>
                    </a:lnTo>
                    <a:lnTo>
                      <a:pt x="672" y="30"/>
                    </a:lnTo>
                    <a:lnTo>
                      <a:pt x="674" y="28"/>
                    </a:lnTo>
                    <a:lnTo>
                      <a:pt x="678" y="36"/>
                    </a:lnTo>
                    <a:lnTo>
                      <a:pt x="680" y="34"/>
                    </a:lnTo>
                    <a:lnTo>
                      <a:pt x="680" y="30"/>
                    </a:lnTo>
                    <a:lnTo>
                      <a:pt x="680" y="24"/>
                    </a:lnTo>
                    <a:lnTo>
                      <a:pt x="678" y="24"/>
                    </a:lnTo>
                    <a:lnTo>
                      <a:pt x="676" y="22"/>
                    </a:lnTo>
                    <a:lnTo>
                      <a:pt x="676" y="20"/>
                    </a:lnTo>
                    <a:lnTo>
                      <a:pt x="682" y="10"/>
                    </a:lnTo>
                    <a:lnTo>
                      <a:pt x="686" y="2"/>
                    </a:lnTo>
                    <a:lnTo>
                      <a:pt x="688" y="2"/>
                    </a:lnTo>
                    <a:lnTo>
                      <a:pt x="690" y="2"/>
                    </a:lnTo>
                    <a:lnTo>
                      <a:pt x="694" y="0"/>
                    </a:lnTo>
                    <a:lnTo>
                      <a:pt x="696" y="4"/>
                    </a:lnTo>
                    <a:lnTo>
                      <a:pt x="696" y="6"/>
                    </a:lnTo>
                    <a:lnTo>
                      <a:pt x="694" y="8"/>
                    </a:lnTo>
                    <a:lnTo>
                      <a:pt x="694" y="10"/>
                    </a:lnTo>
                    <a:lnTo>
                      <a:pt x="694" y="12"/>
                    </a:lnTo>
                    <a:lnTo>
                      <a:pt x="696" y="10"/>
                    </a:lnTo>
                    <a:lnTo>
                      <a:pt x="698" y="14"/>
                    </a:lnTo>
                    <a:lnTo>
                      <a:pt x="700" y="12"/>
                    </a:lnTo>
                    <a:lnTo>
                      <a:pt x="700" y="10"/>
                    </a:lnTo>
                    <a:lnTo>
                      <a:pt x="702" y="14"/>
                    </a:lnTo>
                    <a:lnTo>
                      <a:pt x="708" y="10"/>
                    </a:lnTo>
                    <a:lnTo>
                      <a:pt x="706" y="18"/>
                    </a:lnTo>
                    <a:lnTo>
                      <a:pt x="708" y="22"/>
                    </a:lnTo>
                    <a:lnTo>
                      <a:pt x="710" y="22"/>
                    </a:lnTo>
                    <a:lnTo>
                      <a:pt x="718" y="32"/>
                    </a:lnTo>
                    <a:lnTo>
                      <a:pt x="720" y="52"/>
                    </a:lnTo>
                    <a:lnTo>
                      <a:pt x="718" y="52"/>
                    </a:lnTo>
                    <a:lnTo>
                      <a:pt x="718" y="56"/>
                    </a:lnTo>
                    <a:lnTo>
                      <a:pt x="722" y="56"/>
                    </a:lnTo>
                    <a:lnTo>
                      <a:pt x="722" y="62"/>
                    </a:lnTo>
                    <a:lnTo>
                      <a:pt x="726" y="62"/>
                    </a:lnTo>
                    <a:lnTo>
                      <a:pt x="728" y="64"/>
                    </a:lnTo>
                    <a:lnTo>
                      <a:pt x="730" y="70"/>
                    </a:lnTo>
                    <a:lnTo>
                      <a:pt x="732" y="76"/>
                    </a:lnTo>
                    <a:lnTo>
                      <a:pt x="732" y="78"/>
                    </a:lnTo>
                    <a:lnTo>
                      <a:pt x="734" y="78"/>
                    </a:lnTo>
                    <a:lnTo>
                      <a:pt x="734" y="76"/>
                    </a:lnTo>
                    <a:lnTo>
                      <a:pt x="736" y="78"/>
                    </a:lnTo>
                    <a:lnTo>
                      <a:pt x="738" y="82"/>
                    </a:lnTo>
                    <a:lnTo>
                      <a:pt x="740" y="84"/>
                    </a:lnTo>
                    <a:lnTo>
                      <a:pt x="740" y="86"/>
                    </a:lnTo>
                    <a:lnTo>
                      <a:pt x="736" y="86"/>
                    </a:lnTo>
                    <a:lnTo>
                      <a:pt x="728" y="84"/>
                    </a:lnTo>
                    <a:lnTo>
                      <a:pt x="726" y="84"/>
                    </a:lnTo>
                    <a:lnTo>
                      <a:pt x="728" y="84"/>
                    </a:lnTo>
                    <a:lnTo>
                      <a:pt x="726" y="86"/>
                    </a:lnTo>
                    <a:lnTo>
                      <a:pt x="726" y="88"/>
                    </a:lnTo>
                    <a:lnTo>
                      <a:pt x="732" y="88"/>
                    </a:lnTo>
                    <a:lnTo>
                      <a:pt x="734" y="92"/>
                    </a:lnTo>
                    <a:lnTo>
                      <a:pt x="730" y="98"/>
                    </a:lnTo>
                    <a:lnTo>
                      <a:pt x="728" y="98"/>
                    </a:lnTo>
                    <a:lnTo>
                      <a:pt x="726" y="98"/>
                    </a:lnTo>
                    <a:lnTo>
                      <a:pt x="724" y="98"/>
                    </a:lnTo>
                    <a:lnTo>
                      <a:pt x="724" y="100"/>
                    </a:lnTo>
                    <a:lnTo>
                      <a:pt x="722" y="102"/>
                    </a:lnTo>
                    <a:lnTo>
                      <a:pt x="724" y="104"/>
                    </a:lnTo>
                    <a:lnTo>
                      <a:pt x="722" y="106"/>
                    </a:lnTo>
                    <a:lnTo>
                      <a:pt x="728" y="104"/>
                    </a:lnTo>
                    <a:lnTo>
                      <a:pt x="730" y="110"/>
                    </a:lnTo>
                    <a:lnTo>
                      <a:pt x="734" y="112"/>
                    </a:lnTo>
                    <a:lnTo>
                      <a:pt x="738" y="112"/>
                    </a:lnTo>
                    <a:lnTo>
                      <a:pt x="740" y="108"/>
                    </a:lnTo>
                    <a:lnTo>
                      <a:pt x="742" y="108"/>
                    </a:lnTo>
                    <a:lnTo>
                      <a:pt x="744" y="110"/>
                    </a:lnTo>
                    <a:lnTo>
                      <a:pt x="742" y="112"/>
                    </a:lnTo>
                    <a:lnTo>
                      <a:pt x="744" y="110"/>
                    </a:lnTo>
                    <a:lnTo>
                      <a:pt x="746" y="114"/>
                    </a:lnTo>
                    <a:lnTo>
                      <a:pt x="746" y="112"/>
                    </a:lnTo>
                    <a:lnTo>
                      <a:pt x="748" y="114"/>
                    </a:lnTo>
                    <a:lnTo>
                      <a:pt x="750" y="112"/>
                    </a:lnTo>
                    <a:lnTo>
                      <a:pt x="750" y="116"/>
                    </a:lnTo>
                    <a:lnTo>
                      <a:pt x="750" y="120"/>
                    </a:lnTo>
                    <a:lnTo>
                      <a:pt x="748" y="122"/>
                    </a:lnTo>
                    <a:lnTo>
                      <a:pt x="746" y="118"/>
                    </a:lnTo>
                    <a:lnTo>
                      <a:pt x="744" y="120"/>
                    </a:lnTo>
                    <a:lnTo>
                      <a:pt x="742" y="118"/>
                    </a:lnTo>
                    <a:lnTo>
                      <a:pt x="748" y="127"/>
                    </a:lnTo>
                    <a:lnTo>
                      <a:pt x="752" y="129"/>
                    </a:lnTo>
                    <a:lnTo>
                      <a:pt x="752" y="131"/>
                    </a:lnTo>
                    <a:lnTo>
                      <a:pt x="754" y="135"/>
                    </a:lnTo>
                    <a:lnTo>
                      <a:pt x="754" y="137"/>
                    </a:lnTo>
                    <a:lnTo>
                      <a:pt x="756" y="141"/>
                    </a:lnTo>
                    <a:lnTo>
                      <a:pt x="754" y="153"/>
                    </a:lnTo>
                    <a:lnTo>
                      <a:pt x="758" y="161"/>
                    </a:lnTo>
                    <a:lnTo>
                      <a:pt x="764" y="153"/>
                    </a:lnTo>
                    <a:lnTo>
                      <a:pt x="764" y="147"/>
                    </a:lnTo>
                    <a:lnTo>
                      <a:pt x="764" y="145"/>
                    </a:lnTo>
                    <a:lnTo>
                      <a:pt x="766" y="145"/>
                    </a:lnTo>
                    <a:lnTo>
                      <a:pt x="766" y="131"/>
                    </a:lnTo>
                    <a:lnTo>
                      <a:pt x="770" y="127"/>
                    </a:lnTo>
                    <a:lnTo>
                      <a:pt x="770" y="123"/>
                    </a:lnTo>
                    <a:lnTo>
                      <a:pt x="774" y="122"/>
                    </a:lnTo>
                    <a:lnTo>
                      <a:pt x="778" y="122"/>
                    </a:lnTo>
                    <a:lnTo>
                      <a:pt x="780" y="127"/>
                    </a:lnTo>
                    <a:lnTo>
                      <a:pt x="782" y="131"/>
                    </a:lnTo>
                    <a:lnTo>
                      <a:pt x="790" y="139"/>
                    </a:lnTo>
                    <a:lnTo>
                      <a:pt x="796" y="161"/>
                    </a:lnTo>
                    <a:lnTo>
                      <a:pt x="792" y="163"/>
                    </a:lnTo>
                    <a:lnTo>
                      <a:pt x="790" y="163"/>
                    </a:lnTo>
                    <a:lnTo>
                      <a:pt x="790" y="161"/>
                    </a:lnTo>
                    <a:lnTo>
                      <a:pt x="790" y="157"/>
                    </a:lnTo>
                    <a:lnTo>
                      <a:pt x="786" y="163"/>
                    </a:lnTo>
                    <a:lnTo>
                      <a:pt x="788" y="169"/>
                    </a:lnTo>
                    <a:lnTo>
                      <a:pt x="786" y="175"/>
                    </a:lnTo>
                    <a:lnTo>
                      <a:pt x="800" y="201"/>
                    </a:lnTo>
                    <a:lnTo>
                      <a:pt x="804" y="203"/>
                    </a:lnTo>
                    <a:lnTo>
                      <a:pt x="806" y="203"/>
                    </a:lnTo>
                    <a:lnTo>
                      <a:pt x="808" y="197"/>
                    </a:lnTo>
                    <a:lnTo>
                      <a:pt x="810" y="195"/>
                    </a:lnTo>
                    <a:lnTo>
                      <a:pt x="810" y="197"/>
                    </a:lnTo>
                    <a:lnTo>
                      <a:pt x="812" y="195"/>
                    </a:lnTo>
                    <a:lnTo>
                      <a:pt x="812" y="197"/>
                    </a:lnTo>
                    <a:lnTo>
                      <a:pt x="814" y="197"/>
                    </a:lnTo>
                    <a:lnTo>
                      <a:pt x="814" y="185"/>
                    </a:lnTo>
                    <a:lnTo>
                      <a:pt x="818" y="179"/>
                    </a:lnTo>
                    <a:lnTo>
                      <a:pt x="822" y="175"/>
                    </a:lnTo>
                    <a:lnTo>
                      <a:pt x="824" y="165"/>
                    </a:lnTo>
                    <a:lnTo>
                      <a:pt x="824" y="161"/>
                    </a:lnTo>
                    <a:lnTo>
                      <a:pt x="826" y="161"/>
                    </a:lnTo>
                    <a:lnTo>
                      <a:pt x="826" y="147"/>
                    </a:lnTo>
                    <a:lnTo>
                      <a:pt x="828" y="145"/>
                    </a:lnTo>
                    <a:lnTo>
                      <a:pt x="832" y="145"/>
                    </a:lnTo>
                    <a:lnTo>
                      <a:pt x="832" y="143"/>
                    </a:lnTo>
                    <a:lnTo>
                      <a:pt x="834" y="143"/>
                    </a:lnTo>
                    <a:lnTo>
                      <a:pt x="836" y="141"/>
                    </a:lnTo>
                    <a:lnTo>
                      <a:pt x="840" y="143"/>
                    </a:lnTo>
                    <a:lnTo>
                      <a:pt x="842" y="143"/>
                    </a:lnTo>
                    <a:lnTo>
                      <a:pt x="842" y="141"/>
                    </a:lnTo>
                    <a:lnTo>
                      <a:pt x="838" y="141"/>
                    </a:lnTo>
                    <a:lnTo>
                      <a:pt x="836" y="139"/>
                    </a:lnTo>
                    <a:lnTo>
                      <a:pt x="838" y="137"/>
                    </a:lnTo>
                    <a:lnTo>
                      <a:pt x="836" y="135"/>
                    </a:lnTo>
                    <a:lnTo>
                      <a:pt x="840" y="135"/>
                    </a:lnTo>
                    <a:lnTo>
                      <a:pt x="838" y="133"/>
                    </a:lnTo>
                    <a:lnTo>
                      <a:pt x="840" y="133"/>
                    </a:lnTo>
                    <a:lnTo>
                      <a:pt x="844" y="133"/>
                    </a:lnTo>
                    <a:lnTo>
                      <a:pt x="842" y="131"/>
                    </a:lnTo>
                    <a:lnTo>
                      <a:pt x="840" y="131"/>
                    </a:lnTo>
                    <a:lnTo>
                      <a:pt x="838" y="129"/>
                    </a:lnTo>
                    <a:lnTo>
                      <a:pt x="834" y="127"/>
                    </a:lnTo>
                    <a:lnTo>
                      <a:pt x="832" y="125"/>
                    </a:lnTo>
                    <a:lnTo>
                      <a:pt x="832" y="122"/>
                    </a:lnTo>
                    <a:lnTo>
                      <a:pt x="832" y="118"/>
                    </a:lnTo>
                    <a:lnTo>
                      <a:pt x="832" y="114"/>
                    </a:lnTo>
                    <a:lnTo>
                      <a:pt x="832" y="110"/>
                    </a:lnTo>
                    <a:lnTo>
                      <a:pt x="830" y="106"/>
                    </a:lnTo>
                    <a:lnTo>
                      <a:pt x="832" y="100"/>
                    </a:lnTo>
                    <a:lnTo>
                      <a:pt x="836" y="100"/>
                    </a:lnTo>
                    <a:lnTo>
                      <a:pt x="840" y="98"/>
                    </a:lnTo>
                    <a:lnTo>
                      <a:pt x="846" y="98"/>
                    </a:lnTo>
                    <a:lnTo>
                      <a:pt x="850" y="100"/>
                    </a:lnTo>
                    <a:lnTo>
                      <a:pt x="852" y="102"/>
                    </a:lnTo>
                    <a:lnTo>
                      <a:pt x="860" y="106"/>
                    </a:lnTo>
                    <a:lnTo>
                      <a:pt x="866" y="104"/>
                    </a:lnTo>
                    <a:lnTo>
                      <a:pt x="868" y="106"/>
                    </a:lnTo>
                    <a:lnTo>
                      <a:pt x="872" y="106"/>
                    </a:lnTo>
                    <a:lnTo>
                      <a:pt x="874" y="104"/>
                    </a:lnTo>
                    <a:lnTo>
                      <a:pt x="874" y="106"/>
                    </a:lnTo>
                    <a:lnTo>
                      <a:pt x="876" y="114"/>
                    </a:lnTo>
                    <a:lnTo>
                      <a:pt x="872" y="114"/>
                    </a:lnTo>
                    <a:lnTo>
                      <a:pt x="874" y="114"/>
                    </a:lnTo>
                    <a:lnTo>
                      <a:pt x="880" y="122"/>
                    </a:lnTo>
                    <a:lnTo>
                      <a:pt x="878" y="123"/>
                    </a:lnTo>
                    <a:lnTo>
                      <a:pt x="880" y="123"/>
                    </a:lnTo>
                    <a:lnTo>
                      <a:pt x="888" y="123"/>
                    </a:lnTo>
                    <a:lnTo>
                      <a:pt x="890" y="125"/>
                    </a:lnTo>
                    <a:lnTo>
                      <a:pt x="892" y="125"/>
                    </a:lnTo>
                    <a:lnTo>
                      <a:pt x="892" y="129"/>
                    </a:lnTo>
                    <a:lnTo>
                      <a:pt x="890" y="133"/>
                    </a:lnTo>
                    <a:lnTo>
                      <a:pt x="886" y="135"/>
                    </a:lnTo>
                    <a:lnTo>
                      <a:pt x="884" y="139"/>
                    </a:lnTo>
                    <a:lnTo>
                      <a:pt x="892" y="141"/>
                    </a:lnTo>
                    <a:lnTo>
                      <a:pt x="894" y="143"/>
                    </a:lnTo>
                    <a:lnTo>
                      <a:pt x="894" y="147"/>
                    </a:lnTo>
                    <a:lnTo>
                      <a:pt x="892" y="151"/>
                    </a:lnTo>
                    <a:lnTo>
                      <a:pt x="890" y="153"/>
                    </a:lnTo>
                    <a:lnTo>
                      <a:pt x="888" y="153"/>
                    </a:lnTo>
                    <a:lnTo>
                      <a:pt x="884" y="157"/>
                    </a:lnTo>
                    <a:lnTo>
                      <a:pt x="882" y="153"/>
                    </a:lnTo>
                    <a:lnTo>
                      <a:pt x="880" y="153"/>
                    </a:lnTo>
                    <a:lnTo>
                      <a:pt x="880" y="155"/>
                    </a:lnTo>
                    <a:lnTo>
                      <a:pt x="876" y="153"/>
                    </a:lnTo>
                    <a:lnTo>
                      <a:pt x="874" y="155"/>
                    </a:lnTo>
                    <a:lnTo>
                      <a:pt x="878" y="161"/>
                    </a:lnTo>
                    <a:lnTo>
                      <a:pt x="878" y="163"/>
                    </a:lnTo>
                    <a:lnTo>
                      <a:pt x="880" y="163"/>
                    </a:lnTo>
                    <a:lnTo>
                      <a:pt x="878" y="167"/>
                    </a:lnTo>
                    <a:lnTo>
                      <a:pt x="884" y="165"/>
                    </a:lnTo>
                    <a:lnTo>
                      <a:pt x="882" y="175"/>
                    </a:lnTo>
                    <a:lnTo>
                      <a:pt x="882" y="177"/>
                    </a:lnTo>
                    <a:lnTo>
                      <a:pt x="894" y="195"/>
                    </a:lnTo>
                    <a:lnTo>
                      <a:pt x="894" y="197"/>
                    </a:lnTo>
                    <a:lnTo>
                      <a:pt x="892" y="197"/>
                    </a:lnTo>
                    <a:lnTo>
                      <a:pt x="892" y="201"/>
                    </a:lnTo>
                    <a:lnTo>
                      <a:pt x="894" y="205"/>
                    </a:lnTo>
                    <a:lnTo>
                      <a:pt x="892" y="207"/>
                    </a:lnTo>
                    <a:lnTo>
                      <a:pt x="892" y="209"/>
                    </a:lnTo>
                    <a:lnTo>
                      <a:pt x="888" y="211"/>
                    </a:lnTo>
                    <a:lnTo>
                      <a:pt x="884" y="215"/>
                    </a:lnTo>
                    <a:lnTo>
                      <a:pt x="882" y="219"/>
                    </a:lnTo>
                    <a:lnTo>
                      <a:pt x="874" y="229"/>
                    </a:lnTo>
                    <a:lnTo>
                      <a:pt x="868" y="229"/>
                    </a:lnTo>
                    <a:lnTo>
                      <a:pt x="868" y="233"/>
                    </a:lnTo>
                    <a:lnTo>
                      <a:pt x="864" y="235"/>
                    </a:lnTo>
                    <a:lnTo>
                      <a:pt x="862" y="235"/>
                    </a:lnTo>
                    <a:lnTo>
                      <a:pt x="860" y="233"/>
                    </a:lnTo>
                    <a:lnTo>
                      <a:pt x="856" y="227"/>
                    </a:lnTo>
                    <a:lnTo>
                      <a:pt x="854" y="223"/>
                    </a:lnTo>
                    <a:lnTo>
                      <a:pt x="852" y="227"/>
                    </a:lnTo>
                    <a:lnTo>
                      <a:pt x="852" y="229"/>
                    </a:lnTo>
                    <a:lnTo>
                      <a:pt x="854" y="233"/>
                    </a:lnTo>
                    <a:lnTo>
                      <a:pt x="856" y="237"/>
                    </a:lnTo>
                    <a:lnTo>
                      <a:pt x="858" y="241"/>
                    </a:lnTo>
                    <a:lnTo>
                      <a:pt x="856" y="243"/>
                    </a:lnTo>
                    <a:lnTo>
                      <a:pt x="856" y="241"/>
                    </a:lnTo>
                    <a:lnTo>
                      <a:pt x="854" y="241"/>
                    </a:lnTo>
                    <a:lnTo>
                      <a:pt x="850" y="237"/>
                    </a:lnTo>
                    <a:lnTo>
                      <a:pt x="848" y="237"/>
                    </a:lnTo>
                    <a:lnTo>
                      <a:pt x="848" y="235"/>
                    </a:lnTo>
                    <a:lnTo>
                      <a:pt x="846" y="235"/>
                    </a:lnTo>
                    <a:lnTo>
                      <a:pt x="846" y="243"/>
                    </a:lnTo>
                    <a:lnTo>
                      <a:pt x="842" y="241"/>
                    </a:lnTo>
                    <a:lnTo>
                      <a:pt x="840" y="241"/>
                    </a:lnTo>
                    <a:lnTo>
                      <a:pt x="836" y="239"/>
                    </a:lnTo>
                    <a:lnTo>
                      <a:pt x="836" y="241"/>
                    </a:lnTo>
                    <a:lnTo>
                      <a:pt x="834" y="229"/>
                    </a:lnTo>
                    <a:lnTo>
                      <a:pt x="830" y="229"/>
                    </a:lnTo>
                    <a:lnTo>
                      <a:pt x="826" y="233"/>
                    </a:lnTo>
                    <a:lnTo>
                      <a:pt x="826" y="231"/>
                    </a:lnTo>
                    <a:lnTo>
                      <a:pt x="824" y="231"/>
                    </a:lnTo>
                    <a:lnTo>
                      <a:pt x="816" y="229"/>
                    </a:lnTo>
                    <a:lnTo>
                      <a:pt x="814" y="231"/>
                    </a:lnTo>
                    <a:lnTo>
                      <a:pt x="814" y="233"/>
                    </a:lnTo>
                    <a:lnTo>
                      <a:pt x="812" y="233"/>
                    </a:lnTo>
                    <a:lnTo>
                      <a:pt x="814" y="237"/>
                    </a:lnTo>
                    <a:lnTo>
                      <a:pt x="820" y="239"/>
                    </a:lnTo>
                    <a:lnTo>
                      <a:pt x="822" y="239"/>
                    </a:lnTo>
                    <a:lnTo>
                      <a:pt x="824" y="243"/>
                    </a:lnTo>
                    <a:lnTo>
                      <a:pt x="822" y="247"/>
                    </a:lnTo>
                    <a:lnTo>
                      <a:pt x="822" y="249"/>
                    </a:lnTo>
                    <a:lnTo>
                      <a:pt x="816" y="261"/>
                    </a:lnTo>
                    <a:lnTo>
                      <a:pt x="814" y="263"/>
                    </a:lnTo>
                    <a:lnTo>
                      <a:pt x="812" y="265"/>
                    </a:lnTo>
                    <a:lnTo>
                      <a:pt x="810" y="265"/>
                    </a:lnTo>
                    <a:lnTo>
                      <a:pt x="808" y="271"/>
                    </a:lnTo>
                    <a:lnTo>
                      <a:pt x="806" y="273"/>
                    </a:lnTo>
                    <a:lnTo>
                      <a:pt x="794" y="273"/>
                    </a:lnTo>
                    <a:lnTo>
                      <a:pt x="792" y="269"/>
                    </a:lnTo>
                    <a:lnTo>
                      <a:pt x="782" y="261"/>
                    </a:lnTo>
                    <a:lnTo>
                      <a:pt x="776" y="259"/>
                    </a:lnTo>
                    <a:lnTo>
                      <a:pt x="770" y="255"/>
                    </a:lnTo>
                    <a:lnTo>
                      <a:pt x="768" y="253"/>
                    </a:lnTo>
                    <a:lnTo>
                      <a:pt x="766" y="255"/>
                    </a:lnTo>
                    <a:lnTo>
                      <a:pt x="762" y="253"/>
                    </a:lnTo>
                    <a:lnTo>
                      <a:pt x="760" y="257"/>
                    </a:lnTo>
                    <a:lnTo>
                      <a:pt x="766" y="259"/>
                    </a:lnTo>
                    <a:lnTo>
                      <a:pt x="778" y="273"/>
                    </a:lnTo>
                    <a:lnTo>
                      <a:pt x="792" y="277"/>
                    </a:lnTo>
                    <a:lnTo>
                      <a:pt x="794" y="277"/>
                    </a:lnTo>
                    <a:lnTo>
                      <a:pt x="808" y="277"/>
                    </a:lnTo>
                    <a:lnTo>
                      <a:pt x="808" y="279"/>
                    </a:lnTo>
                    <a:lnTo>
                      <a:pt x="810" y="279"/>
                    </a:lnTo>
                    <a:lnTo>
                      <a:pt x="808" y="285"/>
                    </a:lnTo>
                    <a:lnTo>
                      <a:pt x="808" y="287"/>
                    </a:lnTo>
                    <a:lnTo>
                      <a:pt x="804" y="291"/>
                    </a:lnTo>
                    <a:lnTo>
                      <a:pt x="804" y="295"/>
                    </a:lnTo>
                    <a:lnTo>
                      <a:pt x="802" y="297"/>
                    </a:lnTo>
                    <a:lnTo>
                      <a:pt x="800" y="301"/>
                    </a:lnTo>
                    <a:lnTo>
                      <a:pt x="796" y="303"/>
                    </a:lnTo>
                    <a:lnTo>
                      <a:pt x="796" y="307"/>
                    </a:lnTo>
                    <a:lnTo>
                      <a:pt x="792" y="315"/>
                    </a:lnTo>
                    <a:lnTo>
                      <a:pt x="788" y="319"/>
                    </a:lnTo>
                    <a:lnTo>
                      <a:pt x="784" y="321"/>
                    </a:lnTo>
                    <a:lnTo>
                      <a:pt x="778" y="319"/>
                    </a:lnTo>
                    <a:lnTo>
                      <a:pt x="776" y="321"/>
                    </a:lnTo>
                    <a:lnTo>
                      <a:pt x="772" y="317"/>
                    </a:lnTo>
                    <a:lnTo>
                      <a:pt x="770" y="319"/>
                    </a:lnTo>
                    <a:lnTo>
                      <a:pt x="770" y="317"/>
                    </a:lnTo>
                    <a:lnTo>
                      <a:pt x="768" y="317"/>
                    </a:lnTo>
                    <a:lnTo>
                      <a:pt x="766" y="315"/>
                    </a:lnTo>
                    <a:lnTo>
                      <a:pt x="764" y="315"/>
                    </a:lnTo>
                    <a:lnTo>
                      <a:pt x="766" y="317"/>
                    </a:lnTo>
                    <a:lnTo>
                      <a:pt x="766" y="319"/>
                    </a:lnTo>
                    <a:lnTo>
                      <a:pt x="766" y="323"/>
                    </a:lnTo>
                    <a:lnTo>
                      <a:pt x="764" y="323"/>
                    </a:lnTo>
                    <a:lnTo>
                      <a:pt x="762" y="321"/>
                    </a:lnTo>
                    <a:lnTo>
                      <a:pt x="762" y="325"/>
                    </a:lnTo>
                    <a:lnTo>
                      <a:pt x="764" y="327"/>
                    </a:lnTo>
                    <a:lnTo>
                      <a:pt x="760" y="333"/>
                    </a:lnTo>
                    <a:lnTo>
                      <a:pt x="758" y="333"/>
                    </a:lnTo>
                    <a:lnTo>
                      <a:pt x="758" y="335"/>
                    </a:lnTo>
                    <a:lnTo>
                      <a:pt x="756" y="337"/>
                    </a:lnTo>
                    <a:lnTo>
                      <a:pt x="756" y="335"/>
                    </a:lnTo>
                    <a:lnTo>
                      <a:pt x="754" y="339"/>
                    </a:lnTo>
                    <a:lnTo>
                      <a:pt x="752" y="335"/>
                    </a:lnTo>
                    <a:lnTo>
                      <a:pt x="750" y="335"/>
                    </a:lnTo>
                    <a:lnTo>
                      <a:pt x="750" y="333"/>
                    </a:lnTo>
                    <a:lnTo>
                      <a:pt x="746" y="333"/>
                    </a:lnTo>
                    <a:lnTo>
                      <a:pt x="742" y="329"/>
                    </a:lnTo>
                    <a:lnTo>
                      <a:pt x="742" y="331"/>
                    </a:lnTo>
                    <a:lnTo>
                      <a:pt x="740" y="327"/>
                    </a:lnTo>
                    <a:lnTo>
                      <a:pt x="738" y="329"/>
                    </a:lnTo>
                    <a:lnTo>
                      <a:pt x="736" y="329"/>
                    </a:lnTo>
                    <a:lnTo>
                      <a:pt x="734" y="327"/>
                    </a:lnTo>
                    <a:lnTo>
                      <a:pt x="734" y="329"/>
                    </a:lnTo>
                    <a:lnTo>
                      <a:pt x="730" y="329"/>
                    </a:lnTo>
                    <a:lnTo>
                      <a:pt x="724" y="327"/>
                    </a:lnTo>
                    <a:lnTo>
                      <a:pt x="724" y="325"/>
                    </a:lnTo>
                    <a:lnTo>
                      <a:pt x="712" y="319"/>
                    </a:lnTo>
                    <a:lnTo>
                      <a:pt x="710" y="323"/>
                    </a:lnTo>
                    <a:lnTo>
                      <a:pt x="710" y="325"/>
                    </a:lnTo>
                    <a:lnTo>
                      <a:pt x="712" y="327"/>
                    </a:lnTo>
                    <a:lnTo>
                      <a:pt x="714" y="325"/>
                    </a:lnTo>
                    <a:lnTo>
                      <a:pt x="714" y="323"/>
                    </a:lnTo>
                    <a:lnTo>
                      <a:pt x="716" y="325"/>
                    </a:lnTo>
                    <a:lnTo>
                      <a:pt x="724" y="327"/>
                    </a:lnTo>
                    <a:lnTo>
                      <a:pt x="724" y="329"/>
                    </a:lnTo>
                    <a:lnTo>
                      <a:pt x="724" y="331"/>
                    </a:lnTo>
                    <a:lnTo>
                      <a:pt x="726" y="329"/>
                    </a:lnTo>
                    <a:lnTo>
                      <a:pt x="732" y="331"/>
                    </a:lnTo>
                    <a:lnTo>
                      <a:pt x="730" y="333"/>
                    </a:lnTo>
                    <a:lnTo>
                      <a:pt x="730" y="335"/>
                    </a:lnTo>
                    <a:lnTo>
                      <a:pt x="732" y="333"/>
                    </a:lnTo>
                    <a:lnTo>
                      <a:pt x="734" y="331"/>
                    </a:lnTo>
                    <a:lnTo>
                      <a:pt x="736" y="331"/>
                    </a:lnTo>
                    <a:lnTo>
                      <a:pt x="740" y="331"/>
                    </a:lnTo>
                    <a:lnTo>
                      <a:pt x="740" y="333"/>
                    </a:lnTo>
                    <a:lnTo>
                      <a:pt x="744" y="337"/>
                    </a:lnTo>
                    <a:lnTo>
                      <a:pt x="746" y="337"/>
                    </a:lnTo>
                    <a:lnTo>
                      <a:pt x="748" y="339"/>
                    </a:lnTo>
                    <a:lnTo>
                      <a:pt x="750" y="339"/>
                    </a:lnTo>
                    <a:lnTo>
                      <a:pt x="750" y="341"/>
                    </a:lnTo>
                    <a:lnTo>
                      <a:pt x="752" y="343"/>
                    </a:lnTo>
                    <a:lnTo>
                      <a:pt x="754" y="351"/>
                    </a:lnTo>
                    <a:lnTo>
                      <a:pt x="754" y="355"/>
                    </a:lnTo>
                    <a:lnTo>
                      <a:pt x="754" y="357"/>
                    </a:lnTo>
                    <a:lnTo>
                      <a:pt x="752" y="357"/>
                    </a:lnTo>
                    <a:lnTo>
                      <a:pt x="746" y="359"/>
                    </a:lnTo>
                    <a:lnTo>
                      <a:pt x="744" y="359"/>
                    </a:lnTo>
                    <a:lnTo>
                      <a:pt x="742" y="361"/>
                    </a:lnTo>
                    <a:lnTo>
                      <a:pt x="732" y="361"/>
                    </a:lnTo>
                    <a:lnTo>
                      <a:pt x="730" y="361"/>
                    </a:lnTo>
                    <a:lnTo>
                      <a:pt x="726" y="361"/>
                    </a:lnTo>
                    <a:lnTo>
                      <a:pt x="726" y="363"/>
                    </a:lnTo>
                    <a:lnTo>
                      <a:pt x="728" y="367"/>
                    </a:lnTo>
                    <a:lnTo>
                      <a:pt x="732" y="367"/>
                    </a:lnTo>
                    <a:lnTo>
                      <a:pt x="734" y="369"/>
                    </a:lnTo>
                    <a:lnTo>
                      <a:pt x="730" y="369"/>
                    </a:lnTo>
                    <a:lnTo>
                      <a:pt x="728" y="369"/>
                    </a:lnTo>
                    <a:lnTo>
                      <a:pt x="724" y="369"/>
                    </a:lnTo>
                    <a:lnTo>
                      <a:pt x="724" y="377"/>
                    </a:lnTo>
                    <a:lnTo>
                      <a:pt x="724" y="384"/>
                    </a:lnTo>
                    <a:lnTo>
                      <a:pt x="720" y="379"/>
                    </a:lnTo>
                    <a:lnTo>
                      <a:pt x="718" y="381"/>
                    </a:lnTo>
                    <a:lnTo>
                      <a:pt x="718" y="382"/>
                    </a:lnTo>
                    <a:lnTo>
                      <a:pt x="716" y="384"/>
                    </a:lnTo>
                    <a:lnTo>
                      <a:pt x="716" y="386"/>
                    </a:lnTo>
                    <a:lnTo>
                      <a:pt x="716" y="388"/>
                    </a:lnTo>
                    <a:lnTo>
                      <a:pt x="710" y="388"/>
                    </a:lnTo>
                    <a:lnTo>
                      <a:pt x="712" y="392"/>
                    </a:lnTo>
                    <a:lnTo>
                      <a:pt x="710" y="398"/>
                    </a:lnTo>
                    <a:lnTo>
                      <a:pt x="702" y="404"/>
                    </a:lnTo>
                    <a:lnTo>
                      <a:pt x="696" y="404"/>
                    </a:lnTo>
                    <a:lnTo>
                      <a:pt x="694" y="406"/>
                    </a:lnTo>
                    <a:lnTo>
                      <a:pt x="700" y="410"/>
                    </a:lnTo>
                    <a:lnTo>
                      <a:pt x="700" y="418"/>
                    </a:lnTo>
                    <a:lnTo>
                      <a:pt x="698" y="420"/>
                    </a:lnTo>
                    <a:lnTo>
                      <a:pt x="696" y="422"/>
                    </a:lnTo>
                    <a:lnTo>
                      <a:pt x="696" y="428"/>
                    </a:lnTo>
                    <a:lnTo>
                      <a:pt x="694" y="432"/>
                    </a:lnTo>
                    <a:lnTo>
                      <a:pt x="692" y="432"/>
                    </a:lnTo>
                    <a:lnTo>
                      <a:pt x="692" y="434"/>
                    </a:lnTo>
                    <a:lnTo>
                      <a:pt x="692" y="472"/>
                    </a:lnTo>
                    <a:lnTo>
                      <a:pt x="688" y="476"/>
                    </a:lnTo>
                    <a:lnTo>
                      <a:pt x="692" y="476"/>
                    </a:lnTo>
                    <a:lnTo>
                      <a:pt x="694" y="482"/>
                    </a:lnTo>
                    <a:lnTo>
                      <a:pt x="696" y="484"/>
                    </a:lnTo>
                    <a:lnTo>
                      <a:pt x="698" y="484"/>
                    </a:lnTo>
                    <a:lnTo>
                      <a:pt x="698" y="492"/>
                    </a:lnTo>
                    <a:lnTo>
                      <a:pt x="700" y="490"/>
                    </a:lnTo>
                    <a:lnTo>
                      <a:pt x="700" y="484"/>
                    </a:lnTo>
                    <a:lnTo>
                      <a:pt x="708" y="484"/>
                    </a:lnTo>
                    <a:lnTo>
                      <a:pt x="710" y="484"/>
                    </a:lnTo>
                    <a:lnTo>
                      <a:pt x="712" y="484"/>
                    </a:lnTo>
                    <a:lnTo>
                      <a:pt x="716" y="486"/>
                    </a:lnTo>
                    <a:lnTo>
                      <a:pt x="718" y="494"/>
                    </a:lnTo>
                    <a:lnTo>
                      <a:pt x="722" y="506"/>
                    </a:lnTo>
                    <a:lnTo>
                      <a:pt x="722" y="516"/>
                    </a:lnTo>
                    <a:lnTo>
                      <a:pt x="726" y="520"/>
                    </a:lnTo>
                    <a:lnTo>
                      <a:pt x="726" y="530"/>
                    </a:lnTo>
                    <a:lnTo>
                      <a:pt x="724" y="532"/>
                    </a:lnTo>
                    <a:lnTo>
                      <a:pt x="722" y="536"/>
                    </a:lnTo>
                    <a:lnTo>
                      <a:pt x="728" y="534"/>
                    </a:lnTo>
                    <a:lnTo>
                      <a:pt x="728" y="536"/>
                    </a:lnTo>
                    <a:lnTo>
                      <a:pt x="746" y="526"/>
                    </a:lnTo>
                    <a:lnTo>
                      <a:pt x="752" y="528"/>
                    </a:lnTo>
                    <a:lnTo>
                      <a:pt x="756" y="532"/>
                    </a:lnTo>
                    <a:lnTo>
                      <a:pt x="758" y="534"/>
                    </a:lnTo>
                    <a:lnTo>
                      <a:pt x="770" y="538"/>
                    </a:lnTo>
                    <a:lnTo>
                      <a:pt x="776" y="540"/>
                    </a:lnTo>
                    <a:lnTo>
                      <a:pt x="790" y="548"/>
                    </a:lnTo>
                    <a:lnTo>
                      <a:pt x="798" y="558"/>
                    </a:lnTo>
                    <a:lnTo>
                      <a:pt x="798" y="560"/>
                    </a:lnTo>
                    <a:lnTo>
                      <a:pt x="800" y="562"/>
                    </a:lnTo>
                    <a:lnTo>
                      <a:pt x="802" y="562"/>
                    </a:lnTo>
                    <a:lnTo>
                      <a:pt x="804" y="562"/>
                    </a:lnTo>
                    <a:lnTo>
                      <a:pt x="804" y="564"/>
                    </a:lnTo>
                    <a:lnTo>
                      <a:pt x="808" y="562"/>
                    </a:lnTo>
                    <a:lnTo>
                      <a:pt x="810" y="564"/>
                    </a:lnTo>
                    <a:lnTo>
                      <a:pt x="812" y="566"/>
                    </a:lnTo>
                    <a:lnTo>
                      <a:pt x="824" y="570"/>
                    </a:lnTo>
                    <a:lnTo>
                      <a:pt x="828" y="572"/>
                    </a:lnTo>
                    <a:lnTo>
                      <a:pt x="828" y="574"/>
                    </a:lnTo>
                    <a:lnTo>
                      <a:pt x="832" y="578"/>
                    </a:lnTo>
                    <a:lnTo>
                      <a:pt x="828" y="592"/>
                    </a:lnTo>
                    <a:lnTo>
                      <a:pt x="834" y="580"/>
                    </a:lnTo>
                    <a:lnTo>
                      <a:pt x="864" y="582"/>
                    </a:lnTo>
                    <a:lnTo>
                      <a:pt x="866" y="580"/>
                    </a:lnTo>
                    <a:lnTo>
                      <a:pt x="868" y="580"/>
                    </a:lnTo>
                    <a:lnTo>
                      <a:pt x="870" y="582"/>
                    </a:lnTo>
                    <a:lnTo>
                      <a:pt x="872" y="582"/>
                    </a:lnTo>
                    <a:lnTo>
                      <a:pt x="874" y="584"/>
                    </a:lnTo>
                    <a:lnTo>
                      <a:pt x="876" y="584"/>
                    </a:lnTo>
                    <a:lnTo>
                      <a:pt x="878" y="584"/>
                    </a:lnTo>
                    <a:lnTo>
                      <a:pt x="880" y="590"/>
                    </a:lnTo>
                    <a:lnTo>
                      <a:pt x="876" y="610"/>
                    </a:lnTo>
                    <a:lnTo>
                      <a:pt x="880" y="616"/>
                    </a:lnTo>
                    <a:lnTo>
                      <a:pt x="880" y="632"/>
                    </a:lnTo>
                    <a:lnTo>
                      <a:pt x="878" y="634"/>
                    </a:lnTo>
                    <a:lnTo>
                      <a:pt x="878" y="638"/>
                    </a:lnTo>
                    <a:lnTo>
                      <a:pt x="880" y="639"/>
                    </a:lnTo>
                    <a:lnTo>
                      <a:pt x="880" y="641"/>
                    </a:lnTo>
                    <a:lnTo>
                      <a:pt x="882" y="643"/>
                    </a:lnTo>
                    <a:lnTo>
                      <a:pt x="884" y="645"/>
                    </a:lnTo>
                    <a:lnTo>
                      <a:pt x="886" y="647"/>
                    </a:lnTo>
                    <a:lnTo>
                      <a:pt x="888" y="649"/>
                    </a:lnTo>
                    <a:lnTo>
                      <a:pt x="892" y="655"/>
                    </a:lnTo>
                    <a:lnTo>
                      <a:pt x="888" y="655"/>
                    </a:lnTo>
                    <a:lnTo>
                      <a:pt x="882" y="661"/>
                    </a:lnTo>
                    <a:lnTo>
                      <a:pt x="890" y="657"/>
                    </a:lnTo>
                    <a:lnTo>
                      <a:pt x="892" y="659"/>
                    </a:lnTo>
                    <a:lnTo>
                      <a:pt x="902" y="667"/>
                    </a:lnTo>
                    <a:lnTo>
                      <a:pt x="906" y="675"/>
                    </a:lnTo>
                    <a:lnTo>
                      <a:pt x="904" y="677"/>
                    </a:lnTo>
                    <a:lnTo>
                      <a:pt x="898" y="685"/>
                    </a:lnTo>
                    <a:lnTo>
                      <a:pt x="906" y="677"/>
                    </a:lnTo>
                    <a:lnTo>
                      <a:pt x="908" y="677"/>
                    </a:lnTo>
                    <a:lnTo>
                      <a:pt x="910" y="681"/>
                    </a:lnTo>
                    <a:lnTo>
                      <a:pt x="912" y="681"/>
                    </a:lnTo>
                    <a:lnTo>
                      <a:pt x="916" y="685"/>
                    </a:lnTo>
                    <a:lnTo>
                      <a:pt x="918" y="683"/>
                    </a:lnTo>
                    <a:lnTo>
                      <a:pt x="916" y="677"/>
                    </a:lnTo>
                    <a:lnTo>
                      <a:pt x="918" y="675"/>
                    </a:lnTo>
                    <a:lnTo>
                      <a:pt x="920" y="675"/>
                    </a:lnTo>
                    <a:lnTo>
                      <a:pt x="920" y="671"/>
                    </a:lnTo>
                    <a:lnTo>
                      <a:pt x="922" y="671"/>
                    </a:lnTo>
                    <a:lnTo>
                      <a:pt x="924" y="671"/>
                    </a:lnTo>
                    <a:lnTo>
                      <a:pt x="928" y="675"/>
                    </a:lnTo>
                    <a:lnTo>
                      <a:pt x="928" y="679"/>
                    </a:lnTo>
                    <a:lnTo>
                      <a:pt x="930" y="679"/>
                    </a:lnTo>
                    <a:lnTo>
                      <a:pt x="932" y="677"/>
                    </a:lnTo>
                    <a:lnTo>
                      <a:pt x="932" y="675"/>
                    </a:lnTo>
                    <a:lnTo>
                      <a:pt x="934" y="675"/>
                    </a:lnTo>
                    <a:lnTo>
                      <a:pt x="934" y="673"/>
                    </a:lnTo>
                    <a:lnTo>
                      <a:pt x="932" y="673"/>
                    </a:lnTo>
                    <a:lnTo>
                      <a:pt x="928" y="667"/>
                    </a:lnTo>
                    <a:lnTo>
                      <a:pt x="928" y="665"/>
                    </a:lnTo>
                    <a:lnTo>
                      <a:pt x="932" y="665"/>
                    </a:lnTo>
                    <a:lnTo>
                      <a:pt x="932" y="663"/>
                    </a:lnTo>
                    <a:lnTo>
                      <a:pt x="934" y="663"/>
                    </a:lnTo>
                    <a:lnTo>
                      <a:pt x="936" y="657"/>
                    </a:lnTo>
                    <a:lnTo>
                      <a:pt x="938" y="657"/>
                    </a:lnTo>
                    <a:lnTo>
                      <a:pt x="942" y="657"/>
                    </a:lnTo>
                    <a:lnTo>
                      <a:pt x="944" y="655"/>
                    </a:lnTo>
                    <a:lnTo>
                      <a:pt x="940" y="655"/>
                    </a:lnTo>
                    <a:lnTo>
                      <a:pt x="938" y="655"/>
                    </a:lnTo>
                    <a:lnTo>
                      <a:pt x="936" y="653"/>
                    </a:lnTo>
                    <a:lnTo>
                      <a:pt x="934" y="649"/>
                    </a:lnTo>
                    <a:lnTo>
                      <a:pt x="932" y="649"/>
                    </a:lnTo>
                    <a:lnTo>
                      <a:pt x="930" y="645"/>
                    </a:lnTo>
                    <a:lnTo>
                      <a:pt x="932" y="643"/>
                    </a:lnTo>
                    <a:lnTo>
                      <a:pt x="932" y="641"/>
                    </a:lnTo>
                    <a:lnTo>
                      <a:pt x="930" y="641"/>
                    </a:lnTo>
                    <a:lnTo>
                      <a:pt x="930" y="618"/>
                    </a:lnTo>
                    <a:lnTo>
                      <a:pt x="920" y="600"/>
                    </a:lnTo>
                    <a:lnTo>
                      <a:pt x="918" y="598"/>
                    </a:lnTo>
                    <a:lnTo>
                      <a:pt x="952" y="574"/>
                    </a:lnTo>
                    <a:lnTo>
                      <a:pt x="948" y="576"/>
                    </a:lnTo>
                    <a:lnTo>
                      <a:pt x="962" y="556"/>
                    </a:lnTo>
                    <a:lnTo>
                      <a:pt x="964" y="556"/>
                    </a:lnTo>
                    <a:lnTo>
                      <a:pt x="966" y="558"/>
                    </a:lnTo>
                    <a:lnTo>
                      <a:pt x="970" y="556"/>
                    </a:lnTo>
                    <a:lnTo>
                      <a:pt x="970" y="554"/>
                    </a:lnTo>
                    <a:lnTo>
                      <a:pt x="968" y="554"/>
                    </a:lnTo>
                    <a:lnTo>
                      <a:pt x="968" y="548"/>
                    </a:lnTo>
                    <a:lnTo>
                      <a:pt x="966" y="546"/>
                    </a:lnTo>
                    <a:lnTo>
                      <a:pt x="962" y="554"/>
                    </a:lnTo>
                    <a:lnTo>
                      <a:pt x="962" y="552"/>
                    </a:lnTo>
                    <a:lnTo>
                      <a:pt x="960" y="534"/>
                    </a:lnTo>
                    <a:lnTo>
                      <a:pt x="958" y="532"/>
                    </a:lnTo>
                    <a:lnTo>
                      <a:pt x="950" y="498"/>
                    </a:lnTo>
                    <a:lnTo>
                      <a:pt x="948" y="498"/>
                    </a:lnTo>
                    <a:lnTo>
                      <a:pt x="932" y="484"/>
                    </a:lnTo>
                    <a:lnTo>
                      <a:pt x="930" y="482"/>
                    </a:lnTo>
                    <a:lnTo>
                      <a:pt x="932" y="482"/>
                    </a:lnTo>
                    <a:lnTo>
                      <a:pt x="930" y="478"/>
                    </a:lnTo>
                    <a:lnTo>
                      <a:pt x="932" y="474"/>
                    </a:lnTo>
                    <a:lnTo>
                      <a:pt x="934" y="474"/>
                    </a:lnTo>
                    <a:lnTo>
                      <a:pt x="936" y="472"/>
                    </a:lnTo>
                    <a:lnTo>
                      <a:pt x="942" y="472"/>
                    </a:lnTo>
                    <a:lnTo>
                      <a:pt x="942" y="470"/>
                    </a:lnTo>
                    <a:lnTo>
                      <a:pt x="948" y="470"/>
                    </a:lnTo>
                    <a:lnTo>
                      <a:pt x="948" y="466"/>
                    </a:lnTo>
                    <a:lnTo>
                      <a:pt x="946" y="464"/>
                    </a:lnTo>
                    <a:lnTo>
                      <a:pt x="946" y="462"/>
                    </a:lnTo>
                    <a:lnTo>
                      <a:pt x="946" y="458"/>
                    </a:lnTo>
                    <a:lnTo>
                      <a:pt x="950" y="460"/>
                    </a:lnTo>
                    <a:lnTo>
                      <a:pt x="952" y="462"/>
                    </a:lnTo>
                    <a:lnTo>
                      <a:pt x="958" y="460"/>
                    </a:lnTo>
                    <a:lnTo>
                      <a:pt x="952" y="458"/>
                    </a:lnTo>
                    <a:lnTo>
                      <a:pt x="952" y="456"/>
                    </a:lnTo>
                    <a:lnTo>
                      <a:pt x="952" y="452"/>
                    </a:lnTo>
                    <a:lnTo>
                      <a:pt x="954" y="452"/>
                    </a:lnTo>
                    <a:lnTo>
                      <a:pt x="956" y="448"/>
                    </a:lnTo>
                    <a:lnTo>
                      <a:pt x="954" y="450"/>
                    </a:lnTo>
                    <a:lnTo>
                      <a:pt x="948" y="448"/>
                    </a:lnTo>
                    <a:lnTo>
                      <a:pt x="948" y="446"/>
                    </a:lnTo>
                    <a:lnTo>
                      <a:pt x="950" y="446"/>
                    </a:lnTo>
                    <a:lnTo>
                      <a:pt x="950" y="442"/>
                    </a:lnTo>
                    <a:lnTo>
                      <a:pt x="950" y="440"/>
                    </a:lnTo>
                    <a:lnTo>
                      <a:pt x="948" y="440"/>
                    </a:lnTo>
                    <a:lnTo>
                      <a:pt x="946" y="436"/>
                    </a:lnTo>
                    <a:lnTo>
                      <a:pt x="948" y="430"/>
                    </a:lnTo>
                    <a:lnTo>
                      <a:pt x="946" y="430"/>
                    </a:lnTo>
                    <a:lnTo>
                      <a:pt x="946" y="428"/>
                    </a:lnTo>
                    <a:lnTo>
                      <a:pt x="950" y="426"/>
                    </a:lnTo>
                    <a:lnTo>
                      <a:pt x="948" y="426"/>
                    </a:lnTo>
                    <a:lnTo>
                      <a:pt x="946" y="424"/>
                    </a:lnTo>
                    <a:lnTo>
                      <a:pt x="944" y="426"/>
                    </a:lnTo>
                    <a:lnTo>
                      <a:pt x="942" y="424"/>
                    </a:lnTo>
                    <a:lnTo>
                      <a:pt x="940" y="422"/>
                    </a:lnTo>
                    <a:lnTo>
                      <a:pt x="940" y="420"/>
                    </a:lnTo>
                    <a:lnTo>
                      <a:pt x="944" y="416"/>
                    </a:lnTo>
                    <a:lnTo>
                      <a:pt x="944" y="410"/>
                    </a:lnTo>
                    <a:lnTo>
                      <a:pt x="946" y="408"/>
                    </a:lnTo>
                    <a:lnTo>
                      <a:pt x="946" y="406"/>
                    </a:lnTo>
                    <a:lnTo>
                      <a:pt x="948" y="404"/>
                    </a:lnTo>
                    <a:lnTo>
                      <a:pt x="948" y="402"/>
                    </a:lnTo>
                    <a:lnTo>
                      <a:pt x="948" y="400"/>
                    </a:lnTo>
                    <a:lnTo>
                      <a:pt x="950" y="400"/>
                    </a:lnTo>
                    <a:lnTo>
                      <a:pt x="952" y="394"/>
                    </a:lnTo>
                    <a:lnTo>
                      <a:pt x="950" y="396"/>
                    </a:lnTo>
                    <a:lnTo>
                      <a:pt x="948" y="398"/>
                    </a:lnTo>
                    <a:lnTo>
                      <a:pt x="946" y="396"/>
                    </a:lnTo>
                    <a:lnTo>
                      <a:pt x="944" y="396"/>
                    </a:lnTo>
                    <a:lnTo>
                      <a:pt x="942" y="392"/>
                    </a:lnTo>
                    <a:lnTo>
                      <a:pt x="940" y="390"/>
                    </a:lnTo>
                    <a:lnTo>
                      <a:pt x="940" y="386"/>
                    </a:lnTo>
                    <a:lnTo>
                      <a:pt x="940" y="381"/>
                    </a:lnTo>
                    <a:lnTo>
                      <a:pt x="940" y="379"/>
                    </a:lnTo>
                    <a:lnTo>
                      <a:pt x="942" y="377"/>
                    </a:lnTo>
                    <a:lnTo>
                      <a:pt x="948" y="369"/>
                    </a:lnTo>
                    <a:lnTo>
                      <a:pt x="950" y="369"/>
                    </a:lnTo>
                    <a:lnTo>
                      <a:pt x="950" y="371"/>
                    </a:lnTo>
                    <a:lnTo>
                      <a:pt x="960" y="371"/>
                    </a:lnTo>
                    <a:lnTo>
                      <a:pt x="968" y="373"/>
                    </a:lnTo>
                    <a:lnTo>
                      <a:pt x="970" y="373"/>
                    </a:lnTo>
                    <a:lnTo>
                      <a:pt x="970" y="375"/>
                    </a:lnTo>
                    <a:lnTo>
                      <a:pt x="972" y="375"/>
                    </a:lnTo>
                    <a:lnTo>
                      <a:pt x="976" y="377"/>
                    </a:lnTo>
                    <a:lnTo>
                      <a:pt x="978" y="377"/>
                    </a:lnTo>
                    <a:lnTo>
                      <a:pt x="978" y="379"/>
                    </a:lnTo>
                    <a:lnTo>
                      <a:pt x="982" y="379"/>
                    </a:lnTo>
                    <a:lnTo>
                      <a:pt x="986" y="377"/>
                    </a:lnTo>
                    <a:lnTo>
                      <a:pt x="986" y="379"/>
                    </a:lnTo>
                    <a:lnTo>
                      <a:pt x="986" y="381"/>
                    </a:lnTo>
                    <a:lnTo>
                      <a:pt x="992" y="381"/>
                    </a:lnTo>
                    <a:lnTo>
                      <a:pt x="990" y="379"/>
                    </a:lnTo>
                    <a:lnTo>
                      <a:pt x="992" y="379"/>
                    </a:lnTo>
                    <a:lnTo>
                      <a:pt x="1002" y="375"/>
                    </a:lnTo>
                    <a:lnTo>
                      <a:pt x="1006" y="371"/>
                    </a:lnTo>
                    <a:lnTo>
                      <a:pt x="1014" y="377"/>
                    </a:lnTo>
                    <a:lnTo>
                      <a:pt x="1016" y="379"/>
                    </a:lnTo>
                    <a:lnTo>
                      <a:pt x="1020" y="381"/>
                    </a:lnTo>
                    <a:lnTo>
                      <a:pt x="1024" y="381"/>
                    </a:lnTo>
                    <a:lnTo>
                      <a:pt x="1024" y="382"/>
                    </a:lnTo>
                    <a:lnTo>
                      <a:pt x="1024" y="384"/>
                    </a:lnTo>
                    <a:lnTo>
                      <a:pt x="1020" y="392"/>
                    </a:lnTo>
                    <a:lnTo>
                      <a:pt x="1022" y="390"/>
                    </a:lnTo>
                    <a:lnTo>
                      <a:pt x="1024" y="392"/>
                    </a:lnTo>
                    <a:lnTo>
                      <a:pt x="1024" y="390"/>
                    </a:lnTo>
                    <a:lnTo>
                      <a:pt x="1024" y="388"/>
                    </a:lnTo>
                    <a:lnTo>
                      <a:pt x="1026" y="388"/>
                    </a:lnTo>
                    <a:lnTo>
                      <a:pt x="1028" y="388"/>
                    </a:lnTo>
                    <a:lnTo>
                      <a:pt x="1028" y="392"/>
                    </a:lnTo>
                    <a:lnTo>
                      <a:pt x="1030" y="394"/>
                    </a:lnTo>
                    <a:lnTo>
                      <a:pt x="1032" y="396"/>
                    </a:lnTo>
                    <a:lnTo>
                      <a:pt x="1028" y="398"/>
                    </a:lnTo>
                    <a:lnTo>
                      <a:pt x="1030" y="400"/>
                    </a:lnTo>
                    <a:lnTo>
                      <a:pt x="1032" y="400"/>
                    </a:lnTo>
                    <a:lnTo>
                      <a:pt x="1032" y="398"/>
                    </a:lnTo>
                    <a:lnTo>
                      <a:pt x="1036" y="396"/>
                    </a:lnTo>
                    <a:lnTo>
                      <a:pt x="1038" y="398"/>
                    </a:lnTo>
                    <a:lnTo>
                      <a:pt x="1038" y="402"/>
                    </a:lnTo>
                    <a:lnTo>
                      <a:pt x="1036" y="402"/>
                    </a:lnTo>
                    <a:lnTo>
                      <a:pt x="1034" y="404"/>
                    </a:lnTo>
                    <a:lnTo>
                      <a:pt x="1034" y="406"/>
                    </a:lnTo>
                    <a:lnTo>
                      <a:pt x="1036" y="410"/>
                    </a:lnTo>
                    <a:lnTo>
                      <a:pt x="1040" y="410"/>
                    </a:lnTo>
                    <a:lnTo>
                      <a:pt x="1038" y="412"/>
                    </a:lnTo>
                    <a:lnTo>
                      <a:pt x="1044" y="412"/>
                    </a:lnTo>
                    <a:lnTo>
                      <a:pt x="1046" y="412"/>
                    </a:lnTo>
                    <a:lnTo>
                      <a:pt x="1048" y="416"/>
                    </a:lnTo>
                    <a:lnTo>
                      <a:pt x="1048" y="418"/>
                    </a:lnTo>
                    <a:lnTo>
                      <a:pt x="1050" y="416"/>
                    </a:lnTo>
                    <a:lnTo>
                      <a:pt x="1054" y="416"/>
                    </a:lnTo>
                    <a:lnTo>
                      <a:pt x="1058" y="416"/>
                    </a:lnTo>
                    <a:lnTo>
                      <a:pt x="1060" y="416"/>
                    </a:lnTo>
                    <a:lnTo>
                      <a:pt x="1060" y="418"/>
                    </a:lnTo>
                    <a:lnTo>
                      <a:pt x="1060" y="420"/>
                    </a:lnTo>
                    <a:lnTo>
                      <a:pt x="1062" y="422"/>
                    </a:lnTo>
                    <a:lnTo>
                      <a:pt x="1066" y="418"/>
                    </a:lnTo>
                    <a:lnTo>
                      <a:pt x="1066" y="416"/>
                    </a:lnTo>
                    <a:lnTo>
                      <a:pt x="1068" y="416"/>
                    </a:lnTo>
                    <a:lnTo>
                      <a:pt x="1072" y="420"/>
                    </a:lnTo>
                    <a:lnTo>
                      <a:pt x="1072" y="422"/>
                    </a:lnTo>
                    <a:lnTo>
                      <a:pt x="1072" y="424"/>
                    </a:lnTo>
                    <a:lnTo>
                      <a:pt x="1068" y="426"/>
                    </a:lnTo>
                    <a:lnTo>
                      <a:pt x="1068" y="432"/>
                    </a:lnTo>
                    <a:lnTo>
                      <a:pt x="1068" y="434"/>
                    </a:lnTo>
                    <a:lnTo>
                      <a:pt x="1068" y="436"/>
                    </a:lnTo>
                    <a:lnTo>
                      <a:pt x="1070" y="440"/>
                    </a:lnTo>
                    <a:lnTo>
                      <a:pt x="1072" y="444"/>
                    </a:lnTo>
                    <a:lnTo>
                      <a:pt x="1068" y="446"/>
                    </a:lnTo>
                    <a:lnTo>
                      <a:pt x="1066" y="448"/>
                    </a:lnTo>
                    <a:lnTo>
                      <a:pt x="1052" y="446"/>
                    </a:lnTo>
                    <a:lnTo>
                      <a:pt x="1048" y="444"/>
                    </a:lnTo>
                    <a:lnTo>
                      <a:pt x="1046" y="446"/>
                    </a:lnTo>
                    <a:lnTo>
                      <a:pt x="1044" y="446"/>
                    </a:lnTo>
                    <a:lnTo>
                      <a:pt x="1050" y="446"/>
                    </a:lnTo>
                    <a:lnTo>
                      <a:pt x="1054" y="450"/>
                    </a:lnTo>
                    <a:lnTo>
                      <a:pt x="1064" y="450"/>
                    </a:lnTo>
                    <a:lnTo>
                      <a:pt x="1068" y="450"/>
                    </a:lnTo>
                    <a:lnTo>
                      <a:pt x="1072" y="454"/>
                    </a:lnTo>
                    <a:lnTo>
                      <a:pt x="1072" y="456"/>
                    </a:lnTo>
                    <a:lnTo>
                      <a:pt x="1072" y="458"/>
                    </a:lnTo>
                    <a:lnTo>
                      <a:pt x="1068" y="468"/>
                    </a:lnTo>
                    <a:lnTo>
                      <a:pt x="1074" y="466"/>
                    </a:lnTo>
                    <a:lnTo>
                      <a:pt x="1074" y="468"/>
                    </a:lnTo>
                    <a:lnTo>
                      <a:pt x="1074" y="470"/>
                    </a:lnTo>
                    <a:lnTo>
                      <a:pt x="1070" y="472"/>
                    </a:lnTo>
                    <a:lnTo>
                      <a:pt x="1072" y="474"/>
                    </a:lnTo>
                    <a:lnTo>
                      <a:pt x="1074" y="474"/>
                    </a:lnTo>
                    <a:lnTo>
                      <a:pt x="1074" y="476"/>
                    </a:lnTo>
                    <a:lnTo>
                      <a:pt x="1074" y="478"/>
                    </a:lnTo>
                    <a:lnTo>
                      <a:pt x="1072" y="478"/>
                    </a:lnTo>
                    <a:lnTo>
                      <a:pt x="1072" y="476"/>
                    </a:lnTo>
                    <a:lnTo>
                      <a:pt x="1068" y="482"/>
                    </a:lnTo>
                    <a:lnTo>
                      <a:pt x="1068" y="478"/>
                    </a:lnTo>
                    <a:lnTo>
                      <a:pt x="1066" y="478"/>
                    </a:lnTo>
                    <a:lnTo>
                      <a:pt x="1062" y="478"/>
                    </a:lnTo>
                    <a:lnTo>
                      <a:pt x="1064" y="480"/>
                    </a:lnTo>
                    <a:lnTo>
                      <a:pt x="1064" y="482"/>
                    </a:lnTo>
                    <a:lnTo>
                      <a:pt x="1058" y="484"/>
                    </a:lnTo>
                    <a:lnTo>
                      <a:pt x="1060" y="484"/>
                    </a:lnTo>
                    <a:lnTo>
                      <a:pt x="1064" y="486"/>
                    </a:lnTo>
                    <a:lnTo>
                      <a:pt x="1066" y="488"/>
                    </a:lnTo>
                    <a:lnTo>
                      <a:pt x="1074" y="482"/>
                    </a:lnTo>
                    <a:lnTo>
                      <a:pt x="1084" y="480"/>
                    </a:lnTo>
                    <a:lnTo>
                      <a:pt x="1086" y="480"/>
                    </a:lnTo>
                    <a:lnTo>
                      <a:pt x="1088" y="488"/>
                    </a:lnTo>
                    <a:lnTo>
                      <a:pt x="1090" y="488"/>
                    </a:lnTo>
                    <a:lnTo>
                      <a:pt x="1090" y="494"/>
                    </a:lnTo>
                    <a:lnTo>
                      <a:pt x="1088" y="502"/>
                    </a:lnTo>
                    <a:lnTo>
                      <a:pt x="1074" y="510"/>
                    </a:lnTo>
                    <a:lnTo>
                      <a:pt x="1088" y="502"/>
                    </a:lnTo>
                    <a:lnTo>
                      <a:pt x="1092" y="492"/>
                    </a:lnTo>
                    <a:lnTo>
                      <a:pt x="1094" y="488"/>
                    </a:lnTo>
                    <a:lnTo>
                      <a:pt x="1094" y="494"/>
                    </a:lnTo>
                    <a:lnTo>
                      <a:pt x="1094" y="496"/>
                    </a:lnTo>
                    <a:lnTo>
                      <a:pt x="1096" y="492"/>
                    </a:lnTo>
                    <a:lnTo>
                      <a:pt x="1096" y="496"/>
                    </a:lnTo>
                    <a:lnTo>
                      <a:pt x="1096" y="498"/>
                    </a:lnTo>
                    <a:lnTo>
                      <a:pt x="1096" y="502"/>
                    </a:lnTo>
                    <a:lnTo>
                      <a:pt x="1098" y="498"/>
                    </a:lnTo>
                    <a:lnTo>
                      <a:pt x="1107" y="494"/>
                    </a:lnTo>
                    <a:lnTo>
                      <a:pt x="1111" y="492"/>
                    </a:lnTo>
                    <a:lnTo>
                      <a:pt x="1115" y="482"/>
                    </a:lnTo>
                    <a:lnTo>
                      <a:pt x="1119" y="484"/>
                    </a:lnTo>
                    <a:lnTo>
                      <a:pt x="1121" y="486"/>
                    </a:lnTo>
                    <a:lnTo>
                      <a:pt x="1123" y="488"/>
                    </a:lnTo>
                    <a:lnTo>
                      <a:pt x="1121" y="494"/>
                    </a:lnTo>
                    <a:lnTo>
                      <a:pt x="1125" y="486"/>
                    </a:lnTo>
                    <a:lnTo>
                      <a:pt x="1119" y="480"/>
                    </a:lnTo>
                    <a:lnTo>
                      <a:pt x="1123" y="482"/>
                    </a:lnTo>
                    <a:lnTo>
                      <a:pt x="1123" y="480"/>
                    </a:lnTo>
                    <a:lnTo>
                      <a:pt x="1125" y="480"/>
                    </a:lnTo>
                    <a:lnTo>
                      <a:pt x="1125" y="478"/>
                    </a:lnTo>
                    <a:lnTo>
                      <a:pt x="1125" y="476"/>
                    </a:lnTo>
                    <a:lnTo>
                      <a:pt x="1127" y="476"/>
                    </a:lnTo>
                    <a:lnTo>
                      <a:pt x="1127" y="472"/>
                    </a:lnTo>
                    <a:lnTo>
                      <a:pt x="1127" y="468"/>
                    </a:lnTo>
                    <a:lnTo>
                      <a:pt x="1129" y="470"/>
                    </a:lnTo>
                    <a:lnTo>
                      <a:pt x="1129" y="468"/>
                    </a:lnTo>
                    <a:lnTo>
                      <a:pt x="1131" y="466"/>
                    </a:lnTo>
                    <a:lnTo>
                      <a:pt x="1131" y="464"/>
                    </a:lnTo>
                    <a:lnTo>
                      <a:pt x="1133" y="464"/>
                    </a:lnTo>
                    <a:lnTo>
                      <a:pt x="1129" y="456"/>
                    </a:lnTo>
                    <a:lnTo>
                      <a:pt x="1133" y="446"/>
                    </a:lnTo>
                    <a:lnTo>
                      <a:pt x="1135" y="444"/>
                    </a:lnTo>
                    <a:lnTo>
                      <a:pt x="1139" y="442"/>
                    </a:lnTo>
                    <a:lnTo>
                      <a:pt x="1137" y="442"/>
                    </a:lnTo>
                    <a:lnTo>
                      <a:pt x="1139" y="438"/>
                    </a:lnTo>
                    <a:lnTo>
                      <a:pt x="1141" y="438"/>
                    </a:lnTo>
                    <a:lnTo>
                      <a:pt x="1145" y="438"/>
                    </a:lnTo>
                    <a:lnTo>
                      <a:pt x="1145" y="440"/>
                    </a:lnTo>
                    <a:lnTo>
                      <a:pt x="1143" y="442"/>
                    </a:lnTo>
                    <a:lnTo>
                      <a:pt x="1145" y="442"/>
                    </a:lnTo>
                    <a:lnTo>
                      <a:pt x="1145" y="444"/>
                    </a:lnTo>
                    <a:lnTo>
                      <a:pt x="1147" y="446"/>
                    </a:lnTo>
                    <a:lnTo>
                      <a:pt x="1147" y="450"/>
                    </a:lnTo>
                    <a:lnTo>
                      <a:pt x="1145" y="452"/>
                    </a:lnTo>
                    <a:lnTo>
                      <a:pt x="1147" y="450"/>
                    </a:lnTo>
                    <a:lnTo>
                      <a:pt x="1149" y="452"/>
                    </a:lnTo>
                    <a:lnTo>
                      <a:pt x="1149" y="458"/>
                    </a:lnTo>
                    <a:lnTo>
                      <a:pt x="1151" y="458"/>
                    </a:lnTo>
                    <a:lnTo>
                      <a:pt x="1151" y="460"/>
                    </a:lnTo>
                    <a:lnTo>
                      <a:pt x="1153" y="460"/>
                    </a:lnTo>
                    <a:lnTo>
                      <a:pt x="1155" y="462"/>
                    </a:lnTo>
                    <a:lnTo>
                      <a:pt x="1153" y="466"/>
                    </a:lnTo>
                    <a:lnTo>
                      <a:pt x="1155" y="466"/>
                    </a:lnTo>
                    <a:lnTo>
                      <a:pt x="1157" y="468"/>
                    </a:lnTo>
                    <a:lnTo>
                      <a:pt x="1157" y="466"/>
                    </a:lnTo>
                    <a:lnTo>
                      <a:pt x="1159" y="466"/>
                    </a:lnTo>
                    <a:lnTo>
                      <a:pt x="1159" y="470"/>
                    </a:lnTo>
                    <a:lnTo>
                      <a:pt x="1161" y="468"/>
                    </a:lnTo>
                    <a:lnTo>
                      <a:pt x="1161" y="470"/>
                    </a:lnTo>
                    <a:lnTo>
                      <a:pt x="1161" y="472"/>
                    </a:lnTo>
                    <a:lnTo>
                      <a:pt x="1159" y="474"/>
                    </a:lnTo>
                    <a:lnTo>
                      <a:pt x="1153" y="474"/>
                    </a:lnTo>
                    <a:lnTo>
                      <a:pt x="1149" y="476"/>
                    </a:lnTo>
                    <a:lnTo>
                      <a:pt x="1149" y="478"/>
                    </a:lnTo>
                    <a:lnTo>
                      <a:pt x="1151" y="476"/>
                    </a:lnTo>
                    <a:lnTo>
                      <a:pt x="1153" y="476"/>
                    </a:lnTo>
                    <a:lnTo>
                      <a:pt x="1155" y="476"/>
                    </a:lnTo>
                    <a:lnTo>
                      <a:pt x="1159" y="476"/>
                    </a:lnTo>
                    <a:lnTo>
                      <a:pt x="1163" y="474"/>
                    </a:lnTo>
                    <a:lnTo>
                      <a:pt x="1165" y="476"/>
                    </a:lnTo>
                    <a:lnTo>
                      <a:pt x="1163" y="478"/>
                    </a:lnTo>
                    <a:lnTo>
                      <a:pt x="1165" y="478"/>
                    </a:lnTo>
                    <a:lnTo>
                      <a:pt x="1165" y="480"/>
                    </a:lnTo>
                    <a:lnTo>
                      <a:pt x="1163" y="482"/>
                    </a:lnTo>
                    <a:lnTo>
                      <a:pt x="1165" y="482"/>
                    </a:lnTo>
                    <a:lnTo>
                      <a:pt x="1167" y="482"/>
                    </a:lnTo>
                    <a:lnTo>
                      <a:pt x="1167" y="486"/>
                    </a:lnTo>
                    <a:lnTo>
                      <a:pt x="1169" y="488"/>
                    </a:lnTo>
                    <a:lnTo>
                      <a:pt x="1163" y="490"/>
                    </a:lnTo>
                    <a:lnTo>
                      <a:pt x="1161" y="490"/>
                    </a:lnTo>
                    <a:lnTo>
                      <a:pt x="1159" y="490"/>
                    </a:lnTo>
                    <a:lnTo>
                      <a:pt x="1159" y="492"/>
                    </a:lnTo>
                    <a:lnTo>
                      <a:pt x="1161" y="492"/>
                    </a:lnTo>
                    <a:lnTo>
                      <a:pt x="1173" y="492"/>
                    </a:lnTo>
                    <a:lnTo>
                      <a:pt x="1173" y="494"/>
                    </a:lnTo>
                    <a:lnTo>
                      <a:pt x="1173" y="496"/>
                    </a:lnTo>
                    <a:lnTo>
                      <a:pt x="1171" y="498"/>
                    </a:lnTo>
                    <a:lnTo>
                      <a:pt x="1173" y="498"/>
                    </a:lnTo>
                    <a:lnTo>
                      <a:pt x="1171" y="500"/>
                    </a:lnTo>
                    <a:lnTo>
                      <a:pt x="1167" y="500"/>
                    </a:lnTo>
                    <a:lnTo>
                      <a:pt x="1165" y="504"/>
                    </a:lnTo>
                    <a:lnTo>
                      <a:pt x="1167" y="504"/>
                    </a:lnTo>
                    <a:lnTo>
                      <a:pt x="1169" y="502"/>
                    </a:lnTo>
                    <a:lnTo>
                      <a:pt x="1171" y="502"/>
                    </a:lnTo>
                    <a:lnTo>
                      <a:pt x="1173" y="500"/>
                    </a:lnTo>
                    <a:lnTo>
                      <a:pt x="1177" y="504"/>
                    </a:lnTo>
                    <a:lnTo>
                      <a:pt x="1175" y="506"/>
                    </a:lnTo>
                    <a:lnTo>
                      <a:pt x="1173" y="508"/>
                    </a:lnTo>
                    <a:lnTo>
                      <a:pt x="1177" y="508"/>
                    </a:lnTo>
                    <a:lnTo>
                      <a:pt x="1179" y="508"/>
                    </a:lnTo>
                    <a:lnTo>
                      <a:pt x="1179" y="510"/>
                    </a:lnTo>
                    <a:lnTo>
                      <a:pt x="1181" y="512"/>
                    </a:lnTo>
                    <a:lnTo>
                      <a:pt x="1183" y="514"/>
                    </a:lnTo>
                    <a:lnTo>
                      <a:pt x="1185" y="516"/>
                    </a:lnTo>
                    <a:lnTo>
                      <a:pt x="1179" y="520"/>
                    </a:lnTo>
                    <a:lnTo>
                      <a:pt x="1177" y="520"/>
                    </a:lnTo>
                    <a:lnTo>
                      <a:pt x="1175" y="522"/>
                    </a:lnTo>
                    <a:lnTo>
                      <a:pt x="1183" y="522"/>
                    </a:lnTo>
                    <a:lnTo>
                      <a:pt x="1185" y="524"/>
                    </a:lnTo>
                    <a:lnTo>
                      <a:pt x="1185" y="526"/>
                    </a:lnTo>
                    <a:lnTo>
                      <a:pt x="1191" y="530"/>
                    </a:lnTo>
                    <a:lnTo>
                      <a:pt x="1191" y="532"/>
                    </a:lnTo>
                    <a:lnTo>
                      <a:pt x="1185" y="538"/>
                    </a:lnTo>
                    <a:lnTo>
                      <a:pt x="1187" y="542"/>
                    </a:lnTo>
                    <a:lnTo>
                      <a:pt x="1185" y="542"/>
                    </a:lnTo>
                    <a:lnTo>
                      <a:pt x="1177" y="538"/>
                    </a:lnTo>
                    <a:lnTo>
                      <a:pt x="1175" y="540"/>
                    </a:lnTo>
                    <a:lnTo>
                      <a:pt x="1179" y="540"/>
                    </a:lnTo>
                    <a:lnTo>
                      <a:pt x="1179" y="542"/>
                    </a:lnTo>
                    <a:lnTo>
                      <a:pt x="1169" y="544"/>
                    </a:lnTo>
                    <a:lnTo>
                      <a:pt x="1185" y="544"/>
                    </a:lnTo>
                    <a:lnTo>
                      <a:pt x="1187" y="546"/>
                    </a:lnTo>
                    <a:lnTo>
                      <a:pt x="1185" y="546"/>
                    </a:lnTo>
                    <a:lnTo>
                      <a:pt x="1183" y="548"/>
                    </a:lnTo>
                    <a:lnTo>
                      <a:pt x="1187" y="552"/>
                    </a:lnTo>
                    <a:lnTo>
                      <a:pt x="1187" y="554"/>
                    </a:lnTo>
                    <a:lnTo>
                      <a:pt x="1185" y="552"/>
                    </a:lnTo>
                    <a:lnTo>
                      <a:pt x="1183" y="556"/>
                    </a:lnTo>
                    <a:lnTo>
                      <a:pt x="1193" y="554"/>
                    </a:lnTo>
                    <a:lnTo>
                      <a:pt x="1193" y="560"/>
                    </a:lnTo>
                    <a:lnTo>
                      <a:pt x="1195" y="562"/>
                    </a:lnTo>
                    <a:lnTo>
                      <a:pt x="1193" y="564"/>
                    </a:lnTo>
                    <a:lnTo>
                      <a:pt x="1201" y="564"/>
                    </a:lnTo>
                    <a:lnTo>
                      <a:pt x="1203" y="566"/>
                    </a:lnTo>
                    <a:lnTo>
                      <a:pt x="1203" y="568"/>
                    </a:lnTo>
                    <a:lnTo>
                      <a:pt x="1205" y="568"/>
                    </a:lnTo>
                    <a:lnTo>
                      <a:pt x="1207" y="568"/>
                    </a:lnTo>
                    <a:lnTo>
                      <a:pt x="1207" y="570"/>
                    </a:lnTo>
                    <a:lnTo>
                      <a:pt x="1207" y="572"/>
                    </a:lnTo>
                    <a:lnTo>
                      <a:pt x="1209" y="574"/>
                    </a:lnTo>
                    <a:lnTo>
                      <a:pt x="1209" y="576"/>
                    </a:lnTo>
                    <a:lnTo>
                      <a:pt x="1205" y="578"/>
                    </a:lnTo>
                    <a:lnTo>
                      <a:pt x="1205" y="580"/>
                    </a:lnTo>
                    <a:lnTo>
                      <a:pt x="1209" y="578"/>
                    </a:lnTo>
                    <a:lnTo>
                      <a:pt x="1213" y="580"/>
                    </a:lnTo>
                    <a:lnTo>
                      <a:pt x="1215" y="580"/>
                    </a:lnTo>
                    <a:lnTo>
                      <a:pt x="1217" y="578"/>
                    </a:lnTo>
                    <a:lnTo>
                      <a:pt x="1217" y="580"/>
                    </a:lnTo>
                    <a:lnTo>
                      <a:pt x="1221" y="582"/>
                    </a:lnTo>
                    <a:lnTo>
                      <a:pt x="1217" y="590"/>
                    </a:lnTo>
                    <a:lnTo>
                      <a:pt x="1223" y="584"/>
                    </a:lnTo>
                    <a:lnTo>
                      <a:pt x="1225" y="582"/>
                    </a:lnTo>
                    <a:lnTo>
                      <a:pt x="1225" y="584"/>
                    </a:lnTo>
                    <a:lnTo>
                      <a:pt x="1227" y="582"/>
                    </a:lnTo>
                    <a:lnTo>
                      <a:pt x="1229" y="588"/>
                    </a:lnTo>
                    <a:lnTo>
                      <a:pt x="1231" y="590"/>
                    </a:lnTo>
                    <a:lnTo>
                      <a:pt x="1237" y="592"/>
                    </a:lnTo>
                    <a:lnTo>
                      <a:pt x="1239" y="592"/>
                    </a:lnTo>
                    <a:lnTo>
                      <a:pt x="1239" y="590"/>
                    </a:lnTo>
                    <a:lnTo>
                      <a:pt x="1241" y="588"/>
                    </a:lnTo>
                    <a:lnTo>
                      <a:pt x="1243" y="590"/>
                    </a:lnTo>
                    <a:lnTo>
                      <a:pt x="1243" y="592"/>
                    </a:lnTo>
                    <a:lnTo>
                      <a:pt x="1245" y="594"/>
                    </a:lnTo>
                    <a:lnTo>
                      <a:pt x="1247" y="594"/>
                    </a:lnTo>
                    <a:lnTo>
                      <a:pt x="1249" y="596"/>
                    </a:lnTo>
                    <a:lnTo>
                      <a:pt x="1251" y="598"/>
                    </a:lnTo>
                    <a:lnTo>
                      <a:pt x="1249" y="600"/>
                    </a:lnTo>
                    <a:lnTo>
                      <a:pt x="1249" y="602"/>
                    </a:lnTo>
                    <a:lnTo>
                      <a:pt x="1247" y="602"/>
                    </a:lnTo>
                    <a:lnTo>
                      <a:pt x="1245" y="602"/>
                    </a:lnTo>
                    <a:lnTo>
                      <a:pt x="1243" y="602"/>
                    </a:lnTo>
                    <a:lnTo>
                      <a:pt x="1239" y="604"/>
                    </a:lnTo>
                    <a:lnTo>
                      <a:pt x="1233" y="608"/>
                    </a:lnTo>
                    <a:lnTo>
                      <a:pt x="1221" y="610"/>
                    </a:lnTo>
                    <a:lnTo>
                      <a:pt x="1219" y="612"/>
                    </a:lnTo>
                    <a:lnTo>
                      <a:pt x="1223" y="612"/>
                    </a:lnTo>
                    <a:lnTo>
                      <a:pt x="1231" y="610"/>
                    </a:lnTo>
                    <a:lnTo>
                      <a:pt x="1219" y="616"/>
                    </a:lnTo>
                    <a:lnTo>
                      <a:pt x="1215" y="616"/>
                    </a:lnTo>
                    <a:lnTo>
                      <a:pt x="1211" y="622"/>
                    </a:lnTo>
                    <a:lnTo>
                      <a:pt x="1207" y="620"/>
                    </a:lnTo>
                    <a:lnTo>
                      <a:pt x="1203" y="618"/>
                    </a:lnTo>
                    <a:lnTo>
                      <a:pt x="1201" y="618"/>
                    </a:lnTo>
                    <a:lnTo>
                      <a:pt x="1197" y="618"/>
                    </a:lnTo>
                    <a:lnTo>
                      <a:pt x="1197" y="620"/>
                    </a:lnTo>
                    <a:lnTo>
                      <a:pt x="1205" y="622"/>
                    </a:lnTo>
                    <a:lnTo>
                      <a:pt x="1209" y="624"/>
                    </a:lnTo>
                    <a:lnTo>
                      <a:pt x="1207" y="632"/>
                    </a:lnTo>
                    <a:lnTo>
                      <a:pt x="1215" y="628"/>
                    </a:lnTo>
                    <a:lnTo>
                      <a:pt x="1215" y="624"/>
                    </a:lnTo>
                    <a:lnTo>
                      <a:pt x="1221" y="620"/>
                    </a:lnTo>
                    <a:lnTo>
                      <a:pt x="1227" y="618"/>
                    </a:lnTo>
                    <a:lnTo>
                      <a:pt x="1229" y="614"/>
                    </a:lnTo>
                    <a:lnTo>
                      <a:pt x="1233" y="612"/>
                    </a:lnTo>
                    <a:lnTo>
                      <a:pt x="1241" y="610"/>
                    </a:lnTo>
                    <a:lnTo>
                      <a:pt x="1245" y="612"/>
                    </a:lnTo>
                    <a:lnTo>
                      <a:pt x="1247" y="610"/>
                    </a:lnTo>
                    <a:lnTo>
                      <a:pt x="1239" y="608"/>
                    </a:lnTo>
                    <a:lnTo>
                      <a:pt x="1235" y="610"/>
                    </a:lnTo>
                    <a:lnTo>
                      <a:pt x="1243" y="608"/>
                    </a:lnTo>
                    <a:lnTo>
                      <a:pt x="1253" y="608"/>
                    </a:lnTo>
                    <a:lnTo>
                      <a:pt x="1253" y="610"/>
                    </a:lnTo>
                    <a:lnTo>
                      <a:pt x="1253" y="612"/>
                    </a:lnTo>
                    <a:lnTo>
                      <a:pt x="1255" y="618"/>
                    </a:lnTo>
                    <a:lnTo>
                      <a:pt x="1253" y="620"/>
                    </a:lnTo>
                    <a:lnTo>
                      <a:pt x="1253" y="628"/>
                    </a:lnTo>
                    <a:lnTo>
                      <a:pt x="1257" y="620"/>
                    </a:lnTo>
                    <a:lnTo>
                      <a:pt x="1259" y="618"/>
                    </a:lnTo>
                    <a:lnTo>
                      <a:pt x="1263" y="618"/>
                    </a:lnTo>
                    <a:lnTo>
                      <a:pt x="1265" y="618"/>
                    </a:lnTo>
                    <a:lnTo>
                      <a:pt x="1263" y="620"/>
                    </a:lnTo>
                    <a:lnTo>
                      <a:pt x="1273" y="624"/>
                    </a:lnTo>
                    <a:lnTo>
                      <a:pt x="1271" y="626"/>
                    </a:lnTo>
                    <a:lnTo>
                      <a:pt x="1273" y="628"/>
                    </a:lnTo>
                    <a:lnTo>
                      <a:pt x="1275" y="630"/>
                    </a:lnTo>
                    <a:lnTo>
                      <a:pt x="1275" y="632"/>
                    </a:lnTo>
                    <a:lnTo>
                      <a:pt x="1277" y="632"/>
                    </a:lnTo>
                    <a:lnTo>
                      <a:pt x="1277" y="634"/>
                    </a:lnTo>
                    <a:lnTo>
                      <a:pt x="1275" y="634"/>
                    </a:lnTo>
                    <a:lnTo>
                      <a:pt x="1273" y="636"/>
                    </a:lnTo>
                    <a:lnTo>
                      <a:pt x="1267" y="634"/>
                    </a:lnTo>
                    <a:lnTo>
                      <a:pt x="1269" y="636"/>
                    </a:lnTo>
                    <a:lnTo>
                      <a:pt x="1271" y="638"/>
                    </a:lnTo>
                    <a:lnTo>
                      <a:pt x="1273" y="638"/>
                    </a:lnTo>
                    <a:lnTo>
                      <a:pt x="1275" y="639"/>
                    </a:lnTo>
                    <a:lnTo>
                      <a:pt x="1273" y="641"/>
                    </a:lnTo>
                    <a:lnTo>
                      <a:pt x="1275" y="647"/>
                    </a:lnTo>
                    <a:lnTo>
                      <a:pt x="1273" y="645"/>
                    </a:lnTo>
                    <a:lnTo>
                      <a:pt x="1273" y="647"/>
                    </a:lnTo>
                    <a:lnTo>
                      <a:pt x="1277" y="649"/>
                    </a:lnTo>
                    <a:lnTo>
                      <a:pt x="1277" y="653"/>
                    </a:lnTo>
                    <a:lnTo>
                      <a:pt x="1273" y="651"/>
                    </a:lnTo>
                    <a:lnTo>
                      <a:pt x="1273" y="653"/>
                    </a:lnTo>
                    <a:close/>
                  </a:path>
                </a:pathLst>
              </a:custGeom>
              <a:solidFill>
                <a:schemeClr val="tx2"/>
              </a:solidFill>
              <a:ln w="3175">
                <a:solidFill>
                  <a:schemeClr val="bg1"/>
                </a:solidFill>
                <a:round/>
                <a:headEnd/>
                <a:tailEnd/>
              </a:ln>
            </p:spPr>
            <p:txBody>
              <a:bodyPr/>
              <a:lstStyle/>
              <a:p>
                <a:endParaRPr lang="fr-FR" dirty="0"/>
              </a:p>
            </p:txBody>
          </p:sp>
          <p:sp>
            <p:nvSpPr>
              <p:cNvPr id="5921" name="Freeform 979"/>
              <p:cNvSpPr>
                <a:spLocks/>
              </p:cNvSpPr>
              <p:nvPr/>
            </p:nvSpPr>
            <p:spPr bwMode="auto">
              <a:xfrm>
                <a:off x="672" y="1134"/>
                <a:ext cx="1277" cy="883"/>
              </a:xfrm>
              <a:custGeom>
                <a:avLst/>
                <a:gdLst>
                  <a:gd name="T0" fmla="*/ 1119 w 1277"/>
                  <a:gd name="T1" fmla="*/ 703 h 883"/>
                  <a:gd name="T2" fmla="*/ 1149 w 1277"/>
                  <a:gd name="T3" fmla="*/ 741 h 883"/>
                  <a:gd name="T4" fmla="*/ 1191 w 1277"/>
                  <a:gd name="T5" fmla="*/ 805 h 883"/>
                  <a:gd name="T6" fmla="*/ 1131 w 1277"/>
                  <a:gd name="T7" fmla="*/ 851 h 883"/>
                  <a:gd name="T8" fmla="*/ 1127 w 1277"/>
                  <a:gd name="T9" fmla="*/ 813 h 883"/>
                  <a:gd name="T10" fmla="*/ 1042 w 1277"/>
                  <a:gd name="T11" fmla="*/ 815 h 883"/>
                  <a:gd name="T12" fmla="*/ 866 w 1277"/>
                  <a:gd name="T13" fmla="*/ 881 h 883"/>
                  <a:gd name="T14" fmla="*/ 916 w 1277"/>
                  <a:gd name="T15" fmla="*/ 823 h 883"/>
                  <a:gd name="T16" fmla="*/ 846 w 1277"/>
                  <a:gd name="T17" fmla="*/ 779 h 883"/>
                  <a:gd name="T18" fmla="*/ 762 w 1277"/>
                  <a:gd name="T19" fmla="*/ 753 h 883"/>
                  <a:gd name="T20" fmla="*/ 274 w 1277"/>
                  <a:gd name="T21" fmla="*/ 727 h 883"/>
                  <a:gd name="T22" fmla="*/ 236 w 1277"/>
                  <a:gd name="T23" fmla="*/ 697 h 883"/>
                  <a:gd name="T24" fmla="*/ 202 w 1277"/>
                  <a:gd name="T25" fmla="*/ 673 h 883"/>
                  <a:gd name="T26" fmla="*/ 176 w 1277"/>
                  <a:gd name="T27" fmla="*/ 628 h 883"/>
                  <a:gd name="T28" fmla="*/ 128 w 1277"/>
                  <a:gd name="T29" fmla="*/ 530 h 883"/>
                  <a:gd name="T30" fmla="*/ 42 w 1277"/>
                  <a:gd name="T31" fmla="*/ 462 h 883"/>
                  <a:gd name="T32" fmla="*/ 84 w 1277"/>
                  <a:gd name="T33" fmla="*/ 147 h 883"/>
                  <a:gd name="T34" fmla="*/ 128 w 1277"/>
                  <a:gd name="T35" fmla="*/ 104 h 883"/>
                  <a:gd name="T36" fmla="*/ 134 w 1277"/>
                  <a:gd name="T37" fmla="*/ 116 h 883"/>
                  <a:gd name="T38" fmla="*/ 188 w 1277"/>
                  <a:gd name="T39" fmla="*/ 88 h 883"/>
                  <a:gd name="T40" fmla="*/ 234 w 1277"/>
                  <a:gd name="T41" fmla="*/ 102 h 883"/>
                  <a:gd name="T42" fmla="*/ 254 w 1277"/>
                  <a:gd name="T43" fmla="*/ 118 h 883"/>
                  <a:gd name="T44" fmla="*/ 370 w 1277"/>
                  <a:gd name="T45" fmla="*/ 133 h 883"/>
                  <a:gd name="T46" fmla="*/ 392 w 1277"/>
                  <a:gd name="T47" fmla="*/ 183 h 883"/>
                  <a:gd name="T48" fmla="*/ 468 w 1277"/>
                  <a:gd name="T49" fmla="*/ 183 h 883"/>
                  <a:gd name="T50" fmla="*/ 504 w 1277"/>
                  <a:gd name="T51" fmla="*/ 215 h 883"/>
                  <a:gd name="T52" fmla="*/ 522 w 1277"/>
                  <a:gd name="T53" fmla="*/ 147 h 883"/>
                  <a:gd name="T54" fmla="*/ 480 w 1277"/>
                  <a:gd name="T55" fmla="*/ 161 h 883"/>
                  <a:gd name="T56" fmla="*/ 546 w 1277"/>
                  <a:gd name="T57" fmla="*/ 171 h 883"/>
                  <a:gd name="T58" fmla="*/ 636 w 1277"/>
                  <a:gd name="T59" fmla="*/ 177 h 883"/>
                  <a:gd name="T60" fmla="*/ 636 w 1277"/>
                  <a:gd name="T61" fmla="*/ 157 h 883"/>
                  <a:gd name="T62" fmla="*/ 668 w 1277"/>
                  <a:gd name="T63" fmla="*/ 189 h 883"/>
                  <a:gd name="T64" fmla="*/ 702 w 1277"/>
                  <a:gd name="T65" fmla="*/ 133 h 883"/>
                  <a:gd name="T66" fmla="*/ 684 w 1277"/>
                  <a:gd name="T67" fmla="*/ 104 h 883"/>
                  <a:gd name="T68" fmla="*/ 676 w 1277"/>
                  <a:gd name="T69" fmla="*/ 20 h 883"/>
                  <a:gd name="T70" fmla="*/ 736 w 1277"/>
                  <a:gd name="T71" fmla="*/ 78 h 883"/>
                  <a:gd name="T72" fmla="*/ 750 w 1277"/>
                  <a:gd name="T73" fmla="*/ 116 h 883"/>
                  <a:gd name="T74" fmla="*/ 786 w 1277"/>
                  <a:gd name="T75" fmla="*/ 175 h 883"/>
                  <a:gd name="T76" fmla="*/ 842 w 1277"/>
                  <a:gd name="T77" fmla="*/ 131 h 883"/>
                  <a:gd name="T78" fmla="*/ 886 w 1277"/>
                  <a:gd name="T79" fmla="*/ 135 h 883"/>
                  <a:gd name="T80" fmla="*/ 868 w 1277"/>
                  <a:gd name="T81" fmla="*/ 233 h 883"/>
                  <a:gd name="T82" fmla="*/ 820 w 1277"/>
                  <a:gd name="T83" fmla="*/ 239 h 883"/>
                  <a:gd name="T84" fmla="*/ 796 w 1277"/>
                  <a:gd name="T85" fmla="*/ 303 h 883"/>
                  <a:gd name="T86" fmla="*/ 738 w 1277"/>
                  <a:gd name="T87" fmla="*/ 329 h 883"/>
                  <a:gd name="T88" fmla="*/ 754 w 1277"/>
                  <a:gd name="T89" fmla="*/ 355 h 883"/>
                  <a:gd name="T90" fmla="*/ 696 w 1277"/>
                  <a:gd name="T91" fmla="*/ 422 h 883"/>
                  <a:gd name="T92" fmla="*/ 790 w 1277"/>
                  <a:gd name="T93" fmla="*/ 548 h 883"/>
                  <a:gd name="T94" fmla="*/ 884 w 1277"/>
                  <a:gd name="T95" fmla="*/ 645 h 883"/>
                  <a:gd name="T96" fmla="*/ 928 w 1277"/>
                  <a:gd name="T97" fmla="*/ 665 h 883"/>
                  <a:gd name="T98" fmla="*/ 958 w 1277"/>
                  <a:gd name="T99" fmla="*/ 532 h 883"/>
                  <a:gd name="T100" fmla="*/ 948 w 1277"/>
                  <a:gd name="T101" fmla="*/ 430 h 883"/>
                  <a:gd name="T102" fmla="*/ 968 w 1277"/>
                  <a:gd name="T103" fmla="*/ 373 h 883"/>
                  <a:gd name="T104" fmla="*/ 1030 w 1277"/>
                  <a:gd name="T105" fmla="*/ 400 h 883"/>
                  <a:gd name="T106" fmla="*/ 1070 w 1277"/>
                  <a:gd name="T107" fmla="*/ 440 h 883"/>
                  <a:gd name="T108" fmla="*/ 1060 w 1277"/>
                  <a:gd name="T109" fmla="*/ 484 h 883"/>
                  <a:gd name="T110" fmla="*/ 1125 w 1277"/>
                  <a:gd name="T111" fmla="*/ 478 h 883"/>
                  <a:gd name="T112" fmla="*/ 1155 w 1277"/>
                  <a:gd name="T113" fmla="*/ 466 h 883"/>
                  <a:gd name="T114" fmla="*/ 1173 w 1277"/>
                  <a:gd name="T115" fmla="*/ 496 h 883"/>
                  <a:gd name="T116" fmla="*/ 1179 w 1277"/>
                  <a:gd name="T117" fmla="*/ 542 h 883"/>
                  <a:gd name="T118" fmla="*/ 1225 w 1277"/>
                  <a:gd name="T119" fmla="*/ 582 h 883"/>
                  <a:gd name="T120" fmla="*/ 1197 w 1277"/>
                  <a:gd name="T121" fmla="*/ 620 h 883"/>
                  <a:gd name="T122" fmla="*/ 1277 w 1277"/>
                  <a:gd name="T123" fmla="*/ 634 h 8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7"/>
                  <a:gd name="T187" fmla="*/ 0 h 883"/>
                  <a:gd name="T188" fmla="*/ 1277 w 1277"/>
                  <a:gd name="T189" fmla="*/ 883 h 8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7" h="883">
                    <a:moveTo>
                      <a:pt x="1273" y="653"/>
                    </a:moveTo>
                    <a:lnTo>
                      <a:pt x="1277" y="657"/>
                    </a:lnTo>
                    <a:lnTo>
                      <a:pt x="1273" y="663"/>
                    </a:lnTo>
                    <a:lnTo>
                      <a:pt x="1267" y="667"/>
                    </a:lnTo>
                    <a:lnTo>
                      <a:pt x="1263" y="673"/>
                    </a:lnTo>
                    <a:lnTo>
                      <a:pt x="1259" y="673"/>
                    </a:lnTo>
                    <a:lnTo>
                      <a:pt x="1259" y="675"/>
                    </a:lnTo>
                    <a:lnTo>
                      <a:pt x="1249" y="675"/>
                    </a:lnTo>
                    <a:lnTo>
                      <a:pt x="1237" y="677"/>
                    </a:lnTo>
                    <a:lnTo>
                      <a:pt x="1233" y="679"/>
                    </a:lnTo>
                    <a:lnTo>
                      <a:pt x="1231" y="685"/>
                    </a:lnTo>
                    <a:lnTo>
                      <a:pt x="1229" y="683"/>
                    </a:lnTo>
                    <a:lnTo>
                      <a:pt x="1221" y="695"/>
                    </a:lnTo>
                    <a:lnTo>
                      <a:pt x="1217" y="697"/>
                    </a:lnTo>
                    <a:lnTo>
                      <a:pt x="1215" y="701"/>
                    </a:lnTo>
                    <a:lnTo>
                      <a:pt x="1213" y="703"/>
                    </a:lnTo>
                    <a:lnTo>
                      <a:pt x="1211" y="703"/>
                    </a:lnTo>
                    <a:lnTo>
                      <a:pt x="1209" y="701"/>
                    </a:lnTo>
                    <a:lnTo>
                      <a:pt x="1211" y="699"/>
                    </a:lnTo>
                    <a:lnTo>
                      <a:pt x="1209" y="699"/>
                    </a:lnTo>
                    <a:lnTo>
                      <a:pt x="1207" y="703"/>
                    </a:lnTo>
                    <a:lnTo>
                      <a:pt x="1189" y="707"/>
                    </a:lnTo>
                    <a:lnTo>
                      <a:pt x="1187" y="705"/>
                    </a:lnTo>
                    <a:lnTo>
                      <a:pt x="1185" y="703"/>
                    </a:lnTo>
                    <a:lnTo>
                      <a:pt x="1167" y="701"/>
                    </a:lnTo>
                    <a:lnTo>
                      <a:pt x="1163" y="703"/>
                    </a:lnTo>
                    <a:lnTo>
                      <a:pt x="1145" y="701"/>
                    </a:lnTo>
                    <a:lnTo>
                      <a:pt x="1139" y="703"/>
                    </a:lnTo>
                    <a:lnTo>
                      <a:pt x="1133" y="701"/>
                    </a:lnTo>
                    <a:lnTo>
                      <a:pt x="1127" y="703"/>
                    </a:lnTo>
                    <a:lnTo>
                      <a:pt x="1123" y="703"/>
                    </a:lnTo>
                    <a:lnTo>
                      <a:pt x="1121" y="703"/>
                    </a:lnTo>
                    <a:lnTo>
                      <a:pt x="1119" y="703"/>
                    </a:lnTo>
                    <a:lnTo>
                      <a:pt x="1117" y="703"/>
                    </a:lnTo>
                    <a:lnTo>
                      <a:pt x="1117" y="705"/>
                    </a:lnTo>
                    <a:lnTo>
                      <a:pt x="1113" y="705"/>
                    </a:lnTo>
                    <a:lnTo>
                      <a:pt x="1113" y="707"/>
                    </a:lnTo>
                    <a:lnTo>
                      <a:pt x="1111" y="707"/>
                    </a:lnTo>
                    <a:lnTo>
                      <a:pt x="1107" y="713"/>
                    </a:lnTo>
                    <a:lnTo>
                      <a:pt x="1103" y="723"/>
                    </a:lnTo>
                    <a:lnTo>
                      <a:pt x="1092" y="725"/>
                    </a:lnTo>
                    <a:lnTo>
                      <a:pt x="1090" y="727"/>
                    </a:lnTo>
                    <a:lnTo>
                      <a:pt x="1088" y="727"/>
                    </a:lnTo>
                    <a:lnTo>
                      <a:pt x="1088" y="729"/>
                    </a:lnTo>
                    <a:lnTo>
                      <a:pt x="1084" y="733"/>
                    </a:lnTo>
                    <a:lnTo>
                      <a:pt x="1080" y="735"/>
                    </a:lnTo>
                    <a:lnTo>
                      <a:pt x="1072" y="747"/>
                    </a:lnTo>
                    <a:lnTo>
                      <a:pt x="1070" y="749"/>
                    </a:lnTo>
                    <a:lnTo>
                      <a:pt x="1066" y="751"/>
                    </a:lnTo>
                    <a:lnTo>
                      <a:pt x="1066" y="755"/>
                    </a:lnTo>
                    <a:lnTo>
                      <a:pt x="1060" y="765"/>
                    </a:lnTo>
                    <a:lnTo>
                      <a:pt x="1046" y="779"/>
                    </a:lnTo>
                    <a:lnTo>
                      <a:pt x="1050" y="779"/>
                    </a:lnTo>
                    <a:lnTo>
                      <a:pt x="1054" y="777"/>
                    </a:lnTo>
                    <a:lnTo>
                      <a:pt x="1054" y="775"/>
                    </a:lnTo>
                    <a:lnTo>
                      <a:pt x="1080" y="745"/>
                    </a:lnTo>
                    <a:lnTo>
                      <a:pt x="1084" y="745"/>
                    </a:lnTo>
                    <a:lnTo>
                      <a:pt x="1084" y="743"/>
                    </a:lnTo>
                    <a:lnTo>
                      <a:pt x="1113" y="727"/>
                    </a:lnTo>
                    <a:lnTo>
                      <a:pt x="1129" y="725"/>
                    </a:lnTo>
                    <a:lnTo>
                      <a:pt x="1137" y="725"/>
                    </a:lnTo>
                    <a:lnTo>
                      <a:pt x="1147" y="731"/>
                    </a:lnTo>
                    <a:lnTo>
                      <a:pt x="1149" y="735"/>
                    </a:lnTo>
                    <a:lnTo>
                      <a:pt x="1147" y="735"/>
                    </a:lnTo>
                    <a:lnTo>
                      <a:pt x="1149" y="737"/>
                    </a:lnTo>
                    <a:lnTo>
                      <a:pt x="1149" y="741"/>
                    </a:lnTo>
                    <a:lnTo>
                      <a:pt x="1135" y="753"/>
                    </a:lnTo>
                    <a:lnTo>
                      <a:pt x="1129" y="753"/>
                    </a:lnTo>
                    <a:lnTo>
                      <a:pt x="1125" y="751"/>
                    </a:lnTo>
                    <a:lnTo>
                      <a:pt x="1115" y="753"/>
                    </a:lnTo>
                    <a:lnTo>
                      <a:pt x="1119" y="753"/>
                    </a:lnTo>
                    <a:lnTo>
                      <a:pt x="1125" y="755"/>
                    </a:lnTo>
                    <a:lnTo>
                      <a:pt x="1127" y="759"/>
                    </a:lnTo>
                    <a:lnTo>
                      <a:pt x="1129" y="761"/>
                    </a:lnTo>
                    <a:lnTo>
                      <a:pt x="1137" y="757"/>
                    </a:lnTo>
                    <a:lnTo>
                      <a:pt x="1139" y="759"/>
                    </a:lnTo>
                    <a:lnTo>
                      <a:pt x="1141" y="759"/>
                    </a:lnTo>
                    <a:lnTo>
                      <a:pt x="1141" y="763"/>
                    </a:lnTo>
                    <a:lnTo>
                      <a:pt x="1139" y="769"/>
                    </a:lnTo>
                    <a:lnTo>
                      <a:pt x="1133" y="773"/>
                    </a:lnTo>
                    <a:lnTo>
                      <a:pt x="1133" y="775"/>
                    </a:lnTo>
                    <a:lnTo>
                      <a:pt x="1135" y="773"/>
                    </a:lnTo>
                    <a:lnTo>
                      <a:pt x="1139" y="775"/>
                    </a:lnTo>
                    <a:lnTo>
                      <a:pt x="1139" y="781"/>
                    </a:lnTo>
                    <a:lnTo>
                      <a:pt x="1143" y="789"/>
                    </a:lnTo>
                    <a:lnTo>
                      <a:pt x="1145" y="791"/>
                    </a:lnTo>
                    <a:lnTo>
                      <a:pt x="1149" y="793"/>
                    </a:lnTo>
                    <a:lnTo>
                      <a:pt x="1155" y="795"/>
                    </a:lnTo>
                    <a:lnTo>
                      <a:pt x="1157" y="795"/>
                    </a:lnTo>
                    <a:lnTo>
                      <a:pt x="1153" y="797"/>
                    </a:lnTo>
                    <a:lnTo>
                      <a:pt x="1153" y="799"/>
                    </a:lnTo>
                    <a:lnTo>
                      <a:pt x="1171" y="803"/>
                    </a:lnTo>
                    <a:lnTo>
                      <a:pt x="1173" y="805"/>
                    </a:lnTo>
                    <a:lnTo>
                      <a:pt x="1177" y="805"/>
                    </a:lnTo>
                    <a:lnTo>
                      <a:pt x="1183" y="801"/>
                    </a:lnTo>
                    <a:lnTo>
                      <a:pt x="1185" y="803"/>
                    </a:lnTo>
                    <a:lnTo>
                      <a:pt x="1185" y="805"/>
                    </a:lnTo>
                    <a:lnTo>
                      <a:pt x="1189" y="805"/>
                    </a:lnTo>
                    <a:lnTo>
                      <a:pt x="1191" y="805"/>
                    </a:lnTo>
                    <a:lnTo>
                      <a:pt x="1195" y="809"/>
                    </a:lnTo>
                    <a:lnTo>
                      <a:pt x="1193" y="809"/>
                    </a:lnTo>
                    <a:lnTo>
                      <a:pt x="1193" y="811"/>
                    </a:lnTo>
                    <a:lnTo>
                      <a:pt x="1197" y="811"/>
                    </a:lnTo>
                    <a:lnTo>
                      <a:pt x="1197" y="813"/>
                    </a:lnTo>
                    <a:lnTo>
                      <a:pt x="1195" y="813"/>
                    </a:lnTo>
                    <a:lnTo>
                      <a:pt x="1193" y="813"/>
                    </a:lnTo>
                    <a:lnTo>
                      <a:pt x="1191" y="815"/>
                    </a:lnTo>
                    <a:lnTo>
                      <a:pt x="1189" y="815"/>
                    </a:lnTo>
                    <a:lnTo>
                      <a:pt x="1177" y="821"/>
                    </a:lnTo>
                    <a:lnTo>
                      <a:pt x="1175" y="821"/>
                    </a:lnTo>
                    <a:lnTo>
                      <a:pt x="1175" y="823"/>
                    </a:lnTo>
                    <a:lnTo>
                      <a:pt x="1173" y="823"/>
                    </a:lnTo>
                    <a:lnTo>
                      <a:pt x="1169" y="825"/>
                    </a:lnTo>
                    <a:lnTo>
                      <a:pt x="1167" y="825"/>
                    </a:lnTo>
                    <a:lnTo>
                      <a:pt x="1163" y="827"/>
                    </a:lnTo>
                    <a:lnTo>
                      <a:pt x="1159" y="825"/>
                    </a:lnTo>
                    <a:lnTo>
                      <a:pt x="1159" y="829"/>
                    </a:lnTo>
                    <a:lnTo>
                      <a:pt x="1159" y="831"/>
                    </a:lnTo>
                    <a:lnTo>
                      <a:pt x="1157" y="831"/>
                    </a:lnTo>
                    <a:lnTo>
                      <a:pt x="1155" y="827"/>
                    </a:lnTo>
                    <a:lnTo>
                      <a:pt x="1151" y="831"/>
                    </a:lnTo>
                    <a:lnTo>
                      <a:pt x="1151" y="827"/>
                    </a:lnTo>
                    <a:lnTo>
                      <a:pt x="1149" y="831"/>
                    </a:lnTo>
                    <a:lnTo>
                      <a:pt x="1149" y="835"/>
                    </a:lnTo>
                    <a:lnTo>
                      <a:pt x="1147" y="837"/>
                    </a:lnTo>
                    <a:lnTo>
                      <a:pt x="1141" y="843"/>
                    </a:lnTo>
                    <a:lnTo>
                      <a:pt x="1139" y="843"/>
                    </a:lnTo>
                    <a:lnTo>
                      <a:pt x="1137" y="847"/>
                    </a:lnTo>
                    <a:lnTo>
                      <a:pt x="1135" y="845"/>
                    </a:lnTo>
                    <a:lnTo>
                      <a:pt x="1133" y="847"/>
                    </a:lnTo>
                    <a:lnTo>
                      <a:pt x="1133" y="849"/>
                    </a:lnTo>
                    <a:lnTo>
                      <a:pt x="1131" y="851"/>
                    </a:lnTo>
                    <a:lnTo>
                      <a:pt x="1127" y="849"/>
                    </a:lnTo>
                    <a:lnTo>
                      <a:pt x="1127" y="847"/>
                    </a:lnTo>
                    <a:lnTo>
                      <a:pt x="1125" y="845"/>
                    </a:lnTo>
                    <a:lnTo>
                      <a:pt x="1123" y="845"/>
                    </a:lnTo>
                    <a:lnTo>
                      <a:pt x="1121" y="837"/>
                    </a:lnTo>
                    <a:lnTo>
                      <a:pt x="1121" y="833"/>
                    </a:lnTo>
                    <a:lnTo>
                      <a:pt x="1125" y="827"/>
                    </a:lnTo>
                    <a:lnTo>
                      <a:pt x="1123" y="829"/>
                    </a:lnTo>
                    <a:lnTo>
                      <a:pt x="1121" y="831"/>
                    </a:lnTo>
                    <a:lnTo>
                      <a:pt x="1121" y="829"/>
                    </a:lnTo>
                    <a:lnTo>
                      <a:pt x="1125" y="825"/>
                    </a:lnTo>
                    <a:lnTo>
                      <a:pt x="1127" y="827"/>
                    </a:lnTo>
                    <a:lnTo>
                      <a:pt x="1129" y="825"/>
                    </a:lnTo>
                    <a:lnTo>
                      <a:pt x="1129" y="823"/>
                    </a:lnTo>
                    <a:lnTo>
                      <a:pt x="1147" y="813"/>
                    </a:lnTo>
                    <a:lnTo>
                      <a:pt x="1147" y="815"/>
                    </a:lnTo>
                    <a:lnTo>
                      <a:pt x="1147" y="817"/>
                    </a:lnTo>
                    <a:lnTo>
                      <a:pt x="1151" y="817"/>
                    </a:lnTo>
                    <a:lnTo>
                      <a:pt x="1153" y="815"/>
                    </a:lnTo>
                    <a:lnTo>
                      <a:pt x="1155" y="813"/>
                    </a:lnTo>
                    <a:lnTo>
                      <a:pt x="1163" y="813"/>
                    </a:lnTo>
                    <a:lnTo>
                      <a:pt x="1163" y="811"/>
                    </a:lnTo>
                    <a:lnTo>
                      <a:pt x="1155" y="811"/>
                    </a:lnTo>
                    <a:lnTo>
                      <a:pt x="1147" y="809"/>
                    </a:lnTo>
                    <a:lnTo>
                      <a:pt x="1143" y="811"/>
                    </a:lnTo>
                    <a:lnTo>
                      <a:pt x="1141" y="813"/>
                    </a:lnTo>
                    <a:lnTo>
                      <a:pt x="1141" y="809"/>
                    </a:lnTo>
                    <a:lnTo>
                      <a:pt x="1147" y="801"/>
                    </a:lnTo>
                    <a:lnTo>
                      <a:pt x="1145" y="801"/>
                    </a:lnTo>
                    <a:lnTo>
                      <a:pt x="1145" y="799"/>
                    </a:lnTo>
                    <a:lnTo>
                      <a:pt x="1141" y="805"/>
                    </a:lnTo>
                    <a:lnTo>
                      <a:pt x="1139" y="805"/>
                    </a:lnTo>
                    <a:lnTo>
                      <a:pt x="1127" y="813"/>
                    </a:lnTo>
                    <a:lnTo>
                      <a:pt x="1125" y="813"/>
                    </a:lnTo>
                    <a:lnTo>
                      <a:pt x="1123" y="813"/>
                    </a:lnTo>
                    <a:lnTo>
                      <a:pt x="1119" y="817"/>
                    </a:lnTo>
                    <a:lnTo>
                      <a:pt x="1111" y="817"/>
                    </a:lnTo>
                    <a:lnTo>
                      <a:pt x="1109" y="817"/>
                    </a:lnTo>
                    <a:lnTo>
                      <a:pt x="1107" y="815"/>
                    </a:lnTo>
                    <a:lnTo>
                      <a:pt x="1107" y="817"/>
                    </a:lnTo>
                    <a:lnTo>
                      <a:pt x="1105" y="817"/>
                    </a:lnTo>
                    <a:lnTo>
                      <a:pt x="1103" y="817"/>
                    </a:lnTo>
                    <a:lnTo>
                      <a:pt x="1101" y="815"/>
                    </a:lnTo>
                    <a:lnTo>
                      <a:pt x="1100" y="811"/>
                    </a:lnTo>
                    <a:lnTo>
                      <a:pt x="1100" y="807"/>
                    </a:lnTo>
                    <a:lnTo>
                      <a:pt x="1096" y="805"/>
                    </a:lnTo>
                    <a:lnTo>
                      <a:pt x="1096" y="777"/>
                    </a:lnTo>
                    <a:lnTo>
                      <a:pt x="1090" y="769"/>
                    </a:lnTo>
                    <a:lnTo>
                      <a:pt x="1088" y="769"/>
                    </a:lnTo>
                    <a:lnTo>
                      <a:pt x="1086" y="773"/>
                    </a:lnTo>
                    <a:lnTo>
                      <a:pt x="1080" y="773"/>
                    </a:lnTo>
                    <a:lnTo>
                      <a:pt x="1078" y="771"/>
                    </a:lnTo>
                    <a:lnTo>
                      <a:pt x="1076" y="769"/>
                    </a:lnTo>
                    <a:lnTo>
                      <a:pt x="1074" y="767"/>
                    </a:lnTo>
                    <a:lnTo>
                      <a:pt x="1072" y="767"/>
                    </a:lnTo>
                    <a:lnTo>
                      <a:pt x="1070" y="769"/>
                    </a:lnTo>
                    <a:lnTo>
                      <a:pt x="1058" y="797"/>
                    </a:lnTo>
                    <a:lnTo>
                      <a:pt x="1058" y="807"/>
                    </a:lnTo>
                    <a:lnTo>
                      <a:pt x="1054" y="809"/>
                    </a:lnTo>
                    <a:lnTo>
                      <a:pt x="1054" y="811"/>
                    </a:lnTo>
                    <a:lnTo>
                      <a:pt x="1054" y="813"/>
                    </a:lnTo>
                    <a:lnTo>
                      <a:pt x="1052" y="813"/>
                    </a:lnTo>
                    <a:lnTo>
                      <a:pt x="1052" y="815"/>
                    </a:lnTo>
                    <a:lnTo>
                      <a:pt x="1048" y="813"/>
                    </a:lnTo>
                    <a:lnTo>
                      <a:pt x="1046" y="815"/>
                    </a:lnTo>
                    <a:lnTo>
                      <a:pt x="1042" y="815"/>
                    </a:lnTo>
                    <a:lnTo>
                      <a:pt x="1040" y="819"/>
                    </a:lnTo>
                    <a:lnTo>
                      <a:pt x="988" y="819"/>
                    </a:lnTo>
                    <a:lnTo>
                      <a:pt x="978" y="827"/>
                    </a:lnTo>
                    <a:lnTo>
                      <a:pt x="978" y="829"/>
                    </a:lnTo>
                    <a:lnTo>
                      <a:pt x="974" y="833"/>
                    </a:lnTo>
                    <a:lnTo>
                      <a:pt x="960" y="839"/>
                    </a:lnTo>
                    <a:lnTo>
                      <a:pt x="958" y="837"/>
                    </a:lnTo>
                    <a:lnTo>
                      <a:pt x="954" y="837"/>
                    </a:lnTo>
                    <a:lnTo>
                      <a:pt x="954" y="839"/>
                    </a:lnTo>
                    <a:lnTo>
                      <a:pt x="956" y="839"/>
                    </a:lnTo>
                    <a:lnTo>
                      <a:pt x="958" y="841"/>
                    </a:lnTo>
                    <a:lnTo>
                      <a:pt x="958" y="843"/>
                    </a:lnTo>
                    <a:lnTo>
                      <a:pt x="956" y="843"/>
                    </a:lnTo>
                    <a:lnTo>
                      <a:pt x="954" y="841"/>
                    </a:lnTo>
                    <a:lnTo>
                      <a:pt x="942" y="841"/>
                    </a:lnTo>
                    <a:lnTo>
                      <a:pt x="926" y="845"/>
                    </a:lnTo>
                    <a:lnTo>
                      <a:pt x="916" y="855"/>
                    </a:lnTo>
                    <a:lnTo>
                      <a:pt x="922" y="857"/>
                    </a:lnTo>
                    <a:lnTo>
                      <a:pt x="928" y="857"/>
                    </a:lnTo>
                    <a:lnTo>
                      <a:pt x="930" y="865"/>
                    </a:lnTo>
                    <a:lnTo>
                      <a:pt x="918" y="863"/>
                    </a:lnTo>
                    <a:lnTo>
                      <a:pt x="910" y="865"/>
                    </a:lnTo>
                    <a:lnTo>
                      <a:pt x="906" y="869"/>
                    </a:lnTo>
                    <a:lnTo>
                      <a:pt x="896" y="867"/>
                    </a:lnTo>
                    <a:lnTo>
                      <a:pt x="890" y="871"/>
                    </a:lnTo>
                    <a:lnTo>
                      <a:pt x="888" y="871"/>
                    </a:lnTo>
                    <a:lnTo>
                      <a:pt x="886" y="875"/>
                    </a:lnTo>
                    <a:lnTo>
                      <a:pt x="882" y="877"/>
                    </a:lnTo>
                    <a:lnTo>
                      <a:pt x="876" y="881"/>
                    </a:lnTo>
                    <a:lnTo>
                      <a:pt x="876" y="883"/>
                    </a:lnTo>
                    <a:lnTo>
                      <a:pt x="872" y="881"/>
                    </a:lnTo>
                    <a:lnTo>
                      <a:pt x="870" y="881"/>
                    </a:lnTo>
                    <a:lnTo>
                      <a:pt x="866" y="881"/>
                    </a:lnTo>
                    <a:lnTo>
                      <a:pt x="866" y="879"/>
                    </a:lnTo>
                    <a:lnTo>
                      <a:pt x="868" y="875"/>
                    </a:lnTo>
                    <a:lnTo>
                      <a:pt x="870" y="873"/>
                    </a:lnTo>
                    <a:lnTo>
                      <a:pt x="870" y="875"/>
                    </a:lnTo>
                    <a:lnTo>
                      <a:pt x="872" y="875"/>
                    </a:lnTo>
                    <a:lnTo>
                      <a:pt x="876" y="875"/>
                    </a:lnTo>
                    <a:lnTo>
                      <a:pt x="876" y="873"/>
                    </a:lnTo>
                    <a:lnTo>
                      <a:pt x="876" y="871"/>
                    </a:lnTo>
                    <a:lnTo>
                      <a:pt x="874" y="869"/>
                    </a:lnTo>
                    <a:lnTo>
                      <a:pt x="876" y="859"/>
                    </a:lnTo>
                    <a:lnTo>
                      <a:pt x="880" y="859"/>
                    </a:lnTo>
                    <a:lnTo>
                      <a:pt x="882" y="857"/>
                    </a:lnTo>
                    <a:lnTo>
                      <a:pt x="884" y="857"/>
                    </a:lnTo>
                    <a:lnTo>
                      <a:pt x="886" y="853"/>
                    </a:lnTo>
                    <a:lnTo>
                      <a:pt x="886" y="837"/>
                    </a:lnTo>
                    <a:lnTo>
                      <a:pt x="892" y="827"/>
                    </a:lnTo>
                    <a:lnTo>
                      <a:pt x="892" y="823"/>
                    </a:lnTo>
                    <a:lnTo>
                      <a:pt x="890" y="817"/>
                    </a:lnTo>
                    <a:lnTo>
                      <a:pt x="888" y="815"/>
                    </a:lnTo>
                    <a:lnTo>
                      <a:pt x="888" y="813"/>
                    </a:lnTo>
                    <a:lnTo>
                      <a:pt x="894" y="815"/>
                    </a:lnTo>
                    <a:lnTo>
                      <a:pt x="896" y="821"/>
                    </a:lnTo>
                    <a:lnTo>
                      <a:pt x="898" y="819"/>
                    </a:lnTo>
                    <a:lnTo>
                      <a:pt x="898" y="823"/>
                    </a:lnTo>
                    <a:lnTo>
                      <a:pt x="898" y="827"/>
                    </a:lnTo>
                    <a:lnTo>
                      <a:pt x="902" y="825"/>
                    </a:lnTo>
                    <a:lnTo>
                      <a:pt x="904" y="827"/>
                    </a:lnTo>
                    <a:lnTo>
                      <a:pt x="908" y="829"/>
                    </a:lnTo>
                    <a:lnTo>
                      <a:pt x="912" y="829"/>
                    </a:lnTo>
                    <a:lnTo>
                      <a:pt x="914" y="827"/>
                    </a:lnTo>
                    <a:lnTo>
                      <a:pt x="912" y="823"/>
                    </a:lnTo>
                    <a:lnTo>
                      <a:pt x="914" y="823"/>
                    </a:lnTo>
                    <a:lnTo>
                      <a:pt x="916" y="823"/>
                    </a:lnTo>
                    <a:lnTo>
                      <a:pt x="918" y="823"/>
                    </a:lnTo>
                    <a:lnTo>
                      <a:pt x="916" y="821"/>
                    </a:lnTo>
                    <a:lnTo>
                      <a:pt x="914" y="821"/>
                    </a:lnTo>
                    <a:lnTo>
                      <a:pt x="912" y="817"/>
                    </a:lnTo>
                    <a:lnTo>
                      <a:pt x="914" y="817"/>
                    </a:lnTo>
                    <a:lnTo>
                      <a:pt x="912" y="813"/>
                    </a:lnTo>
                    <a:lnTo>
                      <a:pt x="912" y="811"/>
                    </a:lnTo>
                    <a:lnTo>
                      <a:pt x="910" y="811"/>
                    </a:lnTo>
                    <a:lnTo>
                      <a:pt x="908" y="811"/>
                    </a:lnTo>
                    <a:lnTo>
                      <a:pt x="908" y="809"/>
                    </a:lnTo>
                    <a:lnTo>
                      <a:pt x="904" y="807"/>
                    </a:lnTo>
                    <a:lnTo>
                      <a:pt x="904" y="801"/>
                    </a:lnTo>
                    <a:lnTo>
                      <a:pt x="892" y="799"/>
                    </a:lnTo>
                    <a:lnTo>
                      <a:pt x="890" y="799"/>
                    </a:lnTo>
                    <a:lnTo>
                      <a:pt x="890" y="797"/>
                    </a:lnTo>
                    <a:lnTo>
                      <a:pt x="886" y="797"/>
                    </a:lnTo>
                    <a:lnTo>
                      <a:pt x="878" y="795"/>
                    </a:lnTo>
                    <a:lnTo>
                      <a:pt x="876" y="795"/>
                    </a:lnTo>
                    <a:lnTo>
                      <a:pt x="874" y="795"/>
                    </a:lnTo>
                    <a:lnTo>
                      <a:pt x="872" y="795"/>
                    </a:lnTo>
                    <a:lnTo>
                      <a:pt x="872" y="793"/>
                    </a:lnTo>
                    <a:lnTo>
                      <a:pt x="868" y="795"/>
                    </a:lnTo>
                    <a:lnTo>
                      <a:pt x="856" y="791"/>
                    </a:lnTo>
                    <a:lnTo>
                      <a:pt x="852" y="791"/>
                    </a:lnTo>
                    <a:lnTo>
                      <a:pt x="852" y="793"/>
                    </a:lnTo>
                    <a:lnTo>
                      <a:pt x="852" y="789"/>
                    </a:lnTo>
                    <a:lnTo>
                      <a:pt x="848" y="785"/>
                    </a:lnTo>
                    <a:lnTo>
                      <a:pt x="848" y="787"/>
                    </a:lnTo>
                    <a:lnTo>
                      <a:pt x="846" y="787"/>
                    </a:lnTo>
                    <a:lnTo>
                      <a:pt x="846" y="785"/>
                    </a:lnTo>
                    <a:lnTo>
                      <a:pt x="846" y="783"/>
                    </a:lnTo>
                    <a:lnTo>
                      <a:pt x="844" y="781"/>
                    </a:lnTo>
                    <a:lnTo>
                      <a:pt x="846" y="779"/>
                    </a:lnTo>
                    <a:lnTo>
                      <a:pt x="842" y="777"/>
                    </a:lnTo>
                    <a:lnTo>
                      <a:pt x="842" y="773"/>
                    </a:lnTo>
                    <a:lnTo>
                      <a:pt x="844" y="769"/>
                    </a:lnTo>
                    <a:lnTo>
                      <a:pt x="840" y="765"/>
                    </a:lnTo>
                    <a:lnTo>
                      <a:pt x="838" y="763"/>
                    </a:lnTo>
                    <a:lnTo>
                      <a:pt x="840" y="755"/>
                    </a:lnTo>
                    <a:lnTo>
                      <a:pt x="828" y="755"/>
                    </a:lnTo>
                    <a:lnTo>
                      <a:pt x="824" y="753"/>
                    </a:lnTo>
                    <a:lnTo>
                      <a:pt x="816" y="739"/>
                    </a:lnTo>
                    <a:lnTo>
                      <a:pt x="814" y="739"/>
                    </a:lnTo>
                    <a:lnTo>
                      <a:pt x="812" y="737"/>
                    </a:lnTo>
                    <a:lnTo>
                      <a:pt x="808" y="737"/>
                    </a:lnTo>
                    <a:lnTo>
                      <a:pt x="808" y="747"/>
                    </a:lnTo>
                    <a:lnTo>
                      <a:pt x="802" y="735"/>
                    </a:lnTo>
                    <a:lnTo>
                      <a:pt x="792" y="733"/>
                    </a:lnTo>
                    <a:lnTo>
                      <a:pt x="790" y="733"/>
                    </a:lnTo>
                    <a:lnTo>
                      <a:pt x="790" y="739"/>
                    </a:lnTo>
                    <a:lnTo>
                      <a:pt x="790" y="741"/>
                    </a:lnTo>
                    <a:lnTo>
                      <a:pt x="788" y="741"/>
                    </a:lnTo>
                    <a:lnTo>
                      <a:pt x="786" y="745"/>
                    </a:lnTo>
                    <a:lnTo>
                      <a:pt x="784" y="743"/>
                    </a:lnTo>
                    <a:lnTo>
                      <a:pt x="788" y="737"/>
                    </a:lnTo>
                    <a:lnTo>
                      <a:pt x="786" y="737"/>
                    </a:lnTo>
                    <a:lnTo>
                      <a:pt x="782" y="747"/>
                    </a:lnTo>
                    <a:lnTo>
                      <a:pt x="780" y="747"/>
                    </a:lnTo>
                    <a:lnTo>
                      <a:pt x="780" y="745"/>
                    </a:lnTo>
                    <a:lnTo>
                      <a:pt x="780" y="741"/>
                    </a:lnTo>
                    <a:lnTo>
                      <a:pt x="776" y="745"/>
                    </a:lnTo>
                    <a:lnTo>
                      <a:pt x="774" y="751"/>
                    </a:lnTo>
                    <a:lnTo>
                      <a:pt x="774" y="753"/>
                    </a:lnTo>
                    <a:lnTo>
                      <a:pt x="768" y="755"/>
                    </a:lnTo>
                    <a:lnTo>
                      <a:pt x="766" y="755"/>
                    </a:lnTo>
                    <a:lnTo>
                      <a:pt x="762" y="753"/>
                    </a:lnTo>
                    <a:lnTo>
                      <a:pt x="756" y="753"/>
                    </a:lnTo>
                    <a:lnTo>
                      <a:pt x="750" y="751"/>
                    </a:lnTo>
                    <a:lnTo>
                      <a:pt x="748" y="751"/>
                    </a:lnTo>
                    <a:lnTo>
                      <a:pt x="744" y="753"/>
                    </a:lnTo>
                    <a:lnTo>
                      <a:pt x="742" y="753"/>
                    </a:lnTo>
                    <a:lnTo>
                      <a:pt x="740" y="751"/>
                    </a:lnTo>
                    <a:lnTo>
                      <a:pt x="736" y="749"/>
                    </a:lnTo>
                    <a:lnTo>
                      <a:pt x="728" y="745"/>
                    </a:lnTo>
                    <a:lnTo>
                      <a:pt x="726" y="743"/>
                    </a:lnTo>
                    <a:lnTo>
                      <a:pt x="722" y="741"/>
                    </a:lnTo>
                    <a:lnTo>
                      <a:pt x="714" y="739"/>
                    </a:lnTo>
                    <a:lnTo>
                      <a:pt x="712" y="741"/>
                    </a:lnTo>
                    <a:lnTo>
                      <a:pt x="710" y="741"/>
                    </a:lnTo>
                    <a:lnTo>
                      <a:pt x="708" y="741"/>
                    </a:lnTo>
                    <a:lnTo>
                      <a:pt x="706" y="739"/>
                    </a:lnTo>
                    <a:lnTo>
                      <a:pt x="702" y="737"/>
                    </a:lnTo>
                    <a:lnTo>
                      <a:pt x="698" y="739"/>
                    </a:lnTo>
                    <a:lnTo>
                      <a:pt x="698" y="737"/>
                    </a:lnTo>
                    <a:lnTo>
                      <a:pt x="696" y="739"/>
                    </a:lnTo>
                    <a:lnTo>
                      <a:pt x="692" y="733"/>
                    </a:lnTo>
                    <a:lnTo>
                      <a:pt x="692" y="731"/>
                    </a:lnTo>
                    <a:lnTo>
                      <a:pt x="690" y="723"/>
                    </a:lnTo>
                    <a:lnTo>
                      <a:pt x="686" y="723"/>
                    </a:lnTo>
                    <a:lnTo>
                      <a:pt x="686" y="733"/>
                    </a:lnTo>
                    <a:lnTo>
                      <a:pt x="272" y="733"/>
                    </a:lnTo>
                    <a:lnTo>
                      <a:pt x="272" y="731"/>
                    </a:lnTo>
                    <a:lnTo>
                      <a:pt x="270" y="729"/>
                    </a:lnTo>
                    <a:lnTo>
                      <a:pt x="270" y="731"/>
                    </a:lnTo>
                    <a:lnTo>
                      <a:pt x="268" y="729"/>
                    </a:lnTo>
                    <a:lnTo>
                      <a:pt x="270" y="729"/>
                    </a:lnTo>
                    <a:lnTo>
                      <a:pt x="272" y="727"/>
                    </a:lnTo>
                    <a:lnTo>
                      <a:pt x="276" y="727"/>
                    </a:lnTo>
                    <a:lnTo>
                      <a:pt x="274" y="727"/>
                    </a:lnTo>
                    <a:lnTo>
                      <a:pt x="274" y="725"/>
                    </a:lnTo>
                    <a:lnTo>
                      <a:pt x="270" y="727"/>
                    </a:lnTo>
                    <a:lnTo>
                      <a:pt x="266" y="725"/>
                    </a:lnTo>
                    <a:lnTo>
                      <a:pt x="266" y="723"/>
                    </a:lnTo>
                    <a:lnTo>
                      <a:pt x="266" y="721"/>
                    </a:lnTo>
                    <a:lnTo>
                      <a:pt x="266" y="715"/>
                    </a:lnTo>
                    <a:lnTo>
                      <a:pt x="266" y="717"/>
                    </a:lnTo>
                    <a:lnTo>
                      <a:pt x="264" y="719"/>
                    </a:lnTo>
                    <a:lnTo>
                      <a:pt x="262" y="721"/>
                    </a:lnTo>
                    <a:lnTo>
                      <a:pt x="260" y="721"/>
                    </a:lnTo>
                    <a:lnTo>
                      <a:pt x="260" y="719"/>
                    </a:lnTo>
                    <a:lnTo>
                      <a:pt x="260" y="715"/>
                    </a:lnTo>
                    <a:lnTo>
                      <a:pt x="258" y="715"/>
                    </a:lnTo>
                    <a:lnTo>
                      <a:pt x="256" y="713"/>
                    </a:lnTo>
                    <a:lnTo>
                      <a:pt x="256" y="711"/>
                    </a:lnTo>
                    <a:lnTo>
                      <a:pt x="256" y="709"/>
                    </a:lnTo>
                    <a:lnTo>
                      <a:pt x="256" y="707"/>
                    </a:lnTo>
                    <a:lnTo>
                      <a:pt x="254" y="709"/>
                    </a:lnTo>
                    <a:lnTo>
                      <a:pt x="256" y="711"/>
                    </a:lnTo>
                    <a:lnTo>
                      <a:pt x="254" y="709"/>
                    </a:lnTo>
                    <a:lnTo>
                      <a:pt x="252" y="713"/>
                    </a:lnTo>
                    <a:lnTo>
                      <a:pt x="248" y="713"/>
                    </a:lnTo>
                    <a:lnTo>
                      <a:pt x="244" y="709"/>
                    </a:lnTo>
                    <a:lnTo>
                      <a:pt x="242" y="707"/>
                    </a:lnTo>
                    <a:lnTo>
                      <a:pt x="244" y="705"/>
                    </a:lnTo>
                    <a:lnTo>
                      <a:pt x="244" y="703"/>
                    </a:lnTo>
                    <a:lnTo>
                      <a:pt x="244" y="701"/>
                    </a:lnTo>
                    <a:lnTo>
                      <a:pt x="244" y="699"/>
                    </a:lnTo>
                    <a:lnTo>
                      <a:pt x="242" y="699"/>
                    </a:lnTo>
                    <a:lnTo>
                      <a:pt x="240" y="699"/>
                    </a:lnTo>
                    <a:lnTo>
                      <a:pt x="240" y="697"/>
                    </a:lnTo>
                    <a:lnTo>
                      <a:pt x="238" y="697"/>
                    </a:lnTo>
                    <a:lnTo>
                      <a:pt x="236" y="697"/>
                    </a:lnTo>
                    <a:lnTo>
                      <a:pt x="232" y="697"/>
                    </a:lnTo>
                    <a:lnTo>
                      <a:pt x="230" y="695"/>
                    </a:lnTo>
                    <a:lnTo>
                      <a:pt x="228" y="697"/>
                    </a:lnTo>
                    <a:lnTo>
                      <a:pt x="226" y="697"/>
                    </a:lnTo>
                    <a:lnTo>
                      <a:pt x="218" y="697"/>
                    </a:lnTo>
                    <a:lnTo>
                      <a:pt x="218" y="695"/>
                    </a:lnTo>
                    <a:lnTo>
                      <a:pt x="224" y="693"/>
                    </a:lnTo>
                    <a:lnTo>
                      <a:pt x="226" y="693"/>
                    </a:lnTo>
                    <a:lnTo>
                      <a:pt x="222" y="693"/>
                    </a:lnTo>
                    <a:lnTo>
                      <a:pt x="222" y="689"/>
                    </a:lnTo>
                    <a:lnTo>
                      <a:pt x="220" y="689"/>
                    </a:lnTo>
                    <a:lnTo>
                      <a:pt x="218" y="689"/>
                    </a:lnTo>
                    <a:lnTo>
                      <a:pt x="218" y="687"/>
                    </a:lnTo>
                    <a:lnTo>
                      <a:pt x="220" y="687"/>
                    </a:lnTo>
                    <a:lnTo>
                      <a:pt x="222" y="687"/>
                    </a:lnTo>
                    <a:lnTo>
                      <a:pt x="220" y="685"/>
                    </a:lnTo>
                    <a:lnTo>
                      <a:pt x="216" y="685"/>
                    </a:lnTo>
                    <a:lnTo>
                      <a:pt x="214" y="687"/>
                    </a:lnTo>
                    <a:lnTo>
                      <a:pt x="214" y="685"/>
                    </a:lnTo>
                    <a:lnTo>
                      <a:pt x="208" y="685"/>
                    </a:lnTo>
                    <a:lnTo>
                      <a:pt x="208" y="687"/>
                    </a:lnTo>
                    <a:lnTo>
                      <a:pt x="202" y="685"/>
                    </a:lnTo>
                    <a:lnTo>
                      <a:pt x="198" y="683"/>
                    </a:lnTo>
                    <a:lnTo>
                      <a:pt x="198" y="681"/>
                    </a:lnTo>
                    <a:lnTo>
                      <a:pt x="198" y="679"/>
                    </a:lnTo>
                    <a:lnTo>
                      <a:pt x="200" y="679"/>
                    </a:lnTo>
                    <a:lnTo>
                      <a:pt x="202" y="679"/>
                    </a:lnTo>
                    <a:lnTo>
                      <a:pt x="204" y="677"/>
                    </a:lnTo>
                    <a:lnTo>
                      <a:pt x="202" y="677"/>
                    </a:lnTo>
                    <a:lnTo>
                      <a:pt x="202" y="675"/>
                    </a:lnTo>
                    <a:lnTo>
                      <a:pt x="198" y="677"/>
                    </a:lnTo>
                    <a:lnTo>
                      <a:pt x="198" y="675"/>
                    </a:lnTo>
                    <a:lnTo>
                      <a:pt x="202" y="673"/>
                    </a:lnTo>
                    <a:lnTo>
                      <a:pt x="204" y="675"/>
                    </a:lnTo>
                    <a:lnTo>
                      <a:pt x="206" y="673"/>
                    </a:lnTo>
                    <a:lnTo>
                      <a:pt x="202" y="673"/>
                    </a:lnTo>
                    <a:lnTo>
                      <a:pt x="202" y="671"/>
                    </a:lnTo>
                    <a:lnTo>
                      <a:pt x="204" y="669"/>
                    </a:lnTo>
                    <a:lnTo>
                      <a:pt x="202" y="667"/>
                    </a:lnTo>
                    <a:lnTo>
                      <a:pt x="200" y="671"/>
                    </a:lnTo>
                    <a:lnTo>
                      <a:pt x="198" y="671"/>
                    </a:lnTo>
                    <a:lnTo>
                      <a:pt x="196" y="665"/>
                    </a:lnTo>
                    <a:lnTo>
                      <a:pt x="198" y="661"/>
                    </a:lnTo>
                    <a:lnTo>
                      <a:pt x="196" y="661"/>
                    </a:lnTo>
                    <a:lnTo>
                      <a:pt x="198" y="657"/>
                    </a:lnTo>
                    <a:lnTo>
                      <a:pt x="196" y="655"/>
                    </a:lnTo>
                    <a:lnTo>
                      <a:pt x="196" y="653"/>
                    </a:lnTo>
                    <a:lnTo>
                      <a:pt x="196" y="651"/>
                    </a:lnTo>
                    <a:lnTo>
                      <a:pt x="192" y="653"/>
                    </a:lnTo>
                    <a:lnTo>
                      <a:pt x="190" y="653"/>
                    </a:lnTo>
                    <a:lnTo>
                      <a:pt x="190" y="651"/>
                    </a:lnTo>
                    <a:lnTo>
                      <a:pt x="190" y="649"/>
                    </a:lnTo>
                    <a:lnTo>
                      <a:pt x="190" y="647"/>
                    </a:lnTo>
                    <a:lnTo>
                      <a:pt x="188" y="647"/>
                    </a:lnTo>
                    <a:lnTo>
                      <a:pt x="186" y="649"/>
                    </a:lnTo>
                    <a:lnTo>
                      <a:pt x="182" y="649"/>
                    </a:lnTo>
                    <a:lnTo>
                      <a:pt x="182" y="647"/>
                    </a:lnTo>
                    <a:lnTo>
                      <a:pt x="182" y="643"/>
                    </a:lnTo>
                    <a:lnTo>
                      <a:pt x="180" y="643"/>
                    </a:lnTo>
                    <a:lnTo>
                      <a:pt x="178" y="641"/>
                    </a:lnTo>
                    <a:lnTo>
                      <a:pt x="178" y="639"/>
                    </a:lnTo>
                    <a:lnTo>
                      <a:pt x="176" y="638"/>
                    </a:lnTo>
                    <a:lnTo>
                      <a:pt x="178" y="634"/>
                    </a:lnTo>
                    <a:lnTo>
                      <a:pt x="178" y="626"/>
                    </a:lnTo>
                    <a:lnTo>
                      <a:pt x="176" y="626"/>
                    </a:lnTo>
                    <a:lnTo>
                      <a:pt x="176" y="628"/>
                    </a:lnTo>
                    <a:lnTo>
                      <a:pt x="174" y="626"/>
                    </a:lnTo>
                    <a:lnTo>
                      <a:pt x="164" y="614"/>
                    </a:lnTo>
                    <a:lnTo>
                      <a:pt x="162" y="612"/>
                    </a:lnTo>
                    <a:lnTo>
                      <a:pt x="164" y="610"/>
                    </a:lnTo>
                    <a:lnTo>
                      <a:pt x="166" y="608"/>
                    </a:lnTo>
                    <a:lnTo>
                      <a:pt x="166" y="606"/>
                    </a:lnTo>
                    <a:lnTo>
                      <a:pt x="162" y="608"/>
                    </a:lnTo>
                    <a:lnTo>
                      <a:pt x="160" y="606"/>
                    </a:lnTo>
                    <a:lnTo>
                      <a:pt x="158" y="602"/>
                    </a:lnTo>
                    <a:lnTo>
                      <a:pt x="158" y="598"/>
                    </a:lnTo>
                    <a:lnTo>
                      <a:pt x="160" y="594"/>
                    </a:lnTo>
                    <a:lnTo>
                      <a:pt x="162" y="596"/>
                    </a:lnTo>
                    <a:lnTo>
                      <a:pt x="162" y="594"/>
                    </a:lnTo>
                    <a:lnTo>
                      <a:pt x="162" y="592"/>
                    </a:lnTo>
                    <a:lnTo>
                      <a:pt x="162" y="590"/>
                    </a:lnTo>
                    <a:lnTo>
                      <a:pt x="164" y="588"/>
                    </a:lnTo>
                    <a:lnTo>
                      <a:pt x="164" y="586"/>
                    </a:lnTo>
                    <a:lnTo>
                      <a:pt x="162" y="586"/>
                    </a:lnTo>
                    <a:lnTo>
                      <a:pt x="164" y="584"/>
                    </a:lnTo>
                    <a:lnTo>
                      <a:pt x="164" y="582"/>
                    </a:lnTo>
                    <a:lnTo>
                      <a:pt x="164" y="580"/>
                    </a:lnTo>
                    <a:lnTo>
                      <a:pt x="164" y="576"/>
                    </a:lnTo>
                    <a:lnTo>
                      <a:pt x="164" y="564"/>
                    </a:lnTo>
                    <a:lnTo>
                      <a:pt x="164" y="562"/>
                    </a:lnTo>
                    <a:lnTo>
                      <a:pt x="162" y="558"/>
                    </a:lnTo>
                    <a:lnTo>
                      <a:pt x="158" y="558"/>
                    </a:lnTo>
                    <a:lnTo>
                      <a:pt x="150" y="550"/>
                    </a:lnTo>
                    <a:lnTo>
                      <a:pt x="140" y="548"/>
                    </a:lnTo>
                    <a:lnTo>
                      <a:pt x="136" y="546"/>
                    </a:lnTo>
                    <a:lnTo>
                      <a:pt x="134" y="542"/>
                    </a:lnTo>
                    <a:lnTo>
                      <a:pt x="132" y="534"/>
                    </a:lnTo>
                    <a:lnTo>
                      <a:pt x="128" y="532"/>
                    </a:lnTo>
                    <a:lnTo>
                      <a:pt x="128" y="530"/>
                    </a:lnTo>
                    <a:lnTo>
                      <a:pt x="128" y="528"/>
                    </a:lnTo>
                    <a:lnTo>
                      <a:pt x="124" y="522"/>
                    </a:lnTo>
                    <a:lnTo>
                      <a:pt x="122" y="516"/>
                    </a:lnTo>
                    <a:lnTo>
                      <a:pt x="104" y="484"/>
                    </a:lnTo>
                    <a:lnTo>
                      <a:pt x="98" y="482"/>
                    </a:lnTo>
                    <a:lnTo>
                      <a:pt x="98" y="480"/>
                    </a:lnTo>
                    <a:lnTo>
                      <a:pt x="98" y="478"/>
                    </a:lnTo>
                    <a:lnTo>
                      <a:pt x="96" y="474"/>
                    </a:lnTo>
                    <a:lnTo>
                      <a:pt x="92" y="472"/>
                    </a:lnTo>
                    <a:lnTo>
                      <a:pt x="88" y="462"/>
                    </a:lnTo>
                    <a:lnTo>
                      <a:pt x="86" y="462"/>
                    </a:lnTo>
                    <a:lnTo>
                      <a:pt x="84" y="456"/>
                    </a:lnTo>
                    <a:lnTo>
                      <a:pt x="82" y="454"/>
                    </a:lnTo>
                    <a:lnTo>
                      <a:pt x="76" y="458"/>
                    </a:lnTo>
                    <a:lnTo>
                      <a:pt x="70" y="460"/>
                    </a:lnTo>
                    <a:lnTo>
                      <a:pt x="68" y="462"/>
                    </a:lnTo>
                    <a:lnTo>
                      <a:pt x="68" y="466"/>
                    </a:lnTo>
                    <a:lnTo>
                      <a:pt x="66" y="468"/>
                    </a:lnTo>
                    <a:lnTo>
                      <a:pt x="64" y="468"/>
                    </a:lnTo>
                    <a:lnTo>
                      <a:pt x="64" y="470"/>
                    </a:lnTo>
                    <a:lnTo>
                      <a:pt x="64" y="472"/>
                    </a:lnTo>
                    <a:lnTo>
                      <a:pt x="60" y="474"/>
                    </a:lnTo>
                    <a:lnTo>
                      <a:pt x="54" y="478"/>
                    </a:lnTo>
                    <a:lnTo>
                      <a:pt x="52" y="480"/>
                    </a:lnTo>
                    <a:lnTo>
                      <a:pt x="50" y="478"/>
                    </a:lnTo>
                    <a:lnTo>
                      <a:pt x="46" y="470"/>
                    </a:lnTo>
                    <a:lnTo>
                      <a:pt x="42" y="466"/>
                    </a:lnTo>
                    <a:lnTo>
                      <a:pt x="48" y="462"/>
                    </a:lnTo>
                    <a:lnTo>
                      <a:pt x="46" y="462"/>
                    </a:lnTo>
                    <a:lnTo>
                      <a:pt x="42" y="458"/>
                    </a:lnTo>
                    <a:lnTo>
                      <a:pt x="46" y="462"/>
                    </a:lnTo>
                    <a:lnTo>
                      <a:pt x="44" y="462"/>
                    </a:lnTo>
                    <a:lnTo>
                      <a:pt x="42" y="462"/>
                    </a:lnTo>
                    <a:lnTo>
                      <a:pt x="40" y="464"/>
                    </a:lnTo>
                    <a:lnTo>
                      <a:pt x="26" y="446"/>
                    </a:lnTo>
                    <a:lnTo>
                      <a:pt x="26" y="438"/>
                    </a:lnTo>
                    <a:lnTo>
                      <a:pt x="18" y="438"/>
                    </a:lnTo>
                    <a:lnTo>
                      <a:pt x="14" y="442"/>
                    </a:lnTo>
                    <a:lnTo>
                      <a:pt x="12" y="442"/>
                    </a:lnTo>
                    <a:lnTo>
                      <a:pt x="8" y="440"/>
                    </a:lnTo>
                    <a:lnTo>
                      <a:pt x="4" y="442"/>
                    </a:lnTo>
                    <a:lnTo>
                      <a:pt x="0" y="438"/>
                    </a:lnTo>
                    <a:lnTo>
                      <a:pt x="0" y="102"/>
                    </a:lnTo>
                    <a:lnTo>
                      <a:pt x="0" y="104"/>
                    </a:lnTo>
                    <a:lnTo>
                      <a:pt x="6" y="106"/>
                    </a:lnTo>
                    <a:lnTo>
                      <a:pt x="18" y="106"/>
                    </a:lnTo>
                    <a:lnTo>
                      <a:pt x="20" y="108"/>
                    </a:lnTo>
                    <a:lnTo>
                      <a:pt x="24" y="108"/>
                    </a:lnTo>
                    <a:lnTo>
                      <a:pt x="36" y="123"/>
                    </a:lnTo>
                    <a:lnTo>
                      <a:pt x="38" y="123"/>
                    </a:lnTo>
                    <a:lnTo>
                      <a:pt x="38" y="122"/>
                    </a:lnTo>
                    <a:lnTo>
                      <a:pt x="40" y="125"/>
                    </a:lnTo>
                    <a:lnTo>
                      <a:pt x="46" y="129"/>
                    </a:lnTo>
                    <a:lnTo>
                      <a:pt x="48" y="131"/>
                    </a:lnTo>
                    <a:lnTo>
                      <a:pt x="52" y="135"/>
                    </a:lnTo>
                    <a:lnTo>
                      <a:pt x="54" y="135"/>
                    </a:lnTo>
                    <a:lnTo>
                      <a:pt x="58" y="135"/>
                    </a:lnTo>
                    <a:lnTo>
                      <a:pt x="62" y="137"/>
                    </a:lnTo>
                    <a:lnTo>
                      <a:pt x="64" y="137"/>
                    </a:lnTo>
                    <a:lnTo>
                      <a:pt x="66" y="139"/>
                    </a:lnTo>
                    <a:lnTo>
                      <a:pt x="66" y="137"/>
                    </a:lnTo>
                    <a:lnTo>
                      <a:pt x="66" y="135"/>
                    </a:lnTo>
                    <a:lnTo>
                      <a:pt x="72" y="137"/>
                    </a:lnTo>
                    <a:lnTo>
                      <a:pt x="72" y="139"/>
                    </a:lnTo>
                    <a:lnTo>
                      <a:pt x="74" y="139"/>
                    </a:lnTo>
                    <a:lnTo>
                      <a:pt x="84" y="147"/>
                    </a:lnTo>
                    <a:lnTo>
                      <a:pt x="86" y="147"/>
                    </a:lnTo>
                    <a:lnTo>
                      <a:pt x="86" y="145"/>
                    </a:lnTo>
                    <a:lnTo>
                      <a:pt x="84" y="141"/>
                    </a:lnTo>
                    <a:lnTo>
                      <a:pt x="82" y="139"/>
                    </a:lnTo>
                    <a:lnTo>
                      <a:pt x="82" y="137"/>
                    </a:lnTo>
                    <a:lnTo>
                      <a:pt x="88" y="139"/>
                    </a:lnTo>
                    <a:lnTo>
                      <a:pt x="90" y="137"/>
                    </a:lnTo>
                    <a:lnTo>
                      <a:pt x="92" y="137"/>
                    </a:lnTo>
                    <a:lnTo>
                      <a:pt x="94" y="139"/>
                    </a:lnTo>
                    <a:lnTo>
                      <a:pt x="94" y="143"/>
                    </a:lnTo>
                    <a:lnTo>
                      <a:pt x="96" y="145"/>
                    </a:lnTo>
                    <a:lnTo>
                      <a:pt x="100" y="149"/>
                    </a:lnTo>
                    <a:lnTo>
                      <a:pt x="100" y="151"/>
                    </a:lnTo>
                    <a:lnTo>
                      <a:pt x="102" y="149"/>
                    </a:lnTo>
                    <a:lnTo>
                      <a:pt x="102" y="145"/>
                    </a:lnTo>
                    <a:lnTo>
                      <a:pt x="94" y="131"/>
                    </a:lnTo>
                    <a:lnTo>
                      <a:pt x="94" y="129"/>
                    </a:lnTo>
                    <a:lnTo>
                      <a:pt x="98" y="127"/>
                    </a:lnTo>
                    <a:lnTo>
                      <a:pt x="100" y="125"/>
                    </a:lnTo>
                    <a:lnTo>
                      <a:pt x="104" y="122"/>
                    </a:lnTo>
                    <a:lnTo>
                      <a:pt x="106" y="120"/>
                    </a:lnTo>
                    <a:lnTo>
                      <a:pt x="108" y="120"/>
                    </a:lnTo>
                    <a:lnTo>
                      <a:pt x="108" y="118"/>
                    </a:lnTo>
                    <a:lnTo>
                      <a:pt x="114" y="118"/>
                    </a:lnTo>
                    <a:lnTo>
                      <a:pt x="116" y="116"/>
                    </a:lnTo>
                    <a:lnTo>
                      <a:pt x="118" y="114"/>
                    </a:lnTo>
                    <a:lnTo>
                      <a:pt x="120" y="108"/>
                    </a:lnTo>
                    <a:lnTo>
                      <a:pt x="122" y="106"/>
                    </a:lnTo>
                    <a:lnTo>
                      <a:pt x="124" y="106"/>
                    </a:lnTo>
                    <a:lnTo>
                      <a:pt x="124" y="104"/>
                    </a:lnTo>
                    <a:lnTo>
                      <a:pt x="126" y="102"/>
                    </a:lnTo>
                    <a:lnTo>
                      <a:pt x="128" y="102"/>
                    </a:lnTo>
                    <a:lnTo>
                      <a:pt x="128" y="104"/>
                    </a:lnTo>
                    <a:lnTo>
                      <a:pt x="132" y="104"/>
                    </a:lnTo>
                    <a:lnTo>
                      <a:pt x="134" y="102"/>
                    </a:lnTo>
                    <a:lnTo>
                      <a:pt x="134" y="100"/>
                    </a:lnTo>
                    <a:lnTo>
                      <a:pt x="136" y="100"/>
                    </a:lnTo>
                    <a:lnTo>
                      <a:pt x="142" y="96"/>
                    </a:lnTo>
                    <a:lnTo>
                      <a:pt x="142" y="94"/>
                    </a:lnTo>
                    <a:lnTo>
                      <a:pt x="148" y="94"/>
                    </a:lnTo>
                    <a:lnTo>
                      <a:pt x="150" y="92"/>
                    </a:lnTo>
                    <a:lnTo>
                      <a:pt x="150" y="90"/>
                    </a:lnTo>
                    <a:lnTo>
                      <a:pt x="150" y="88"/>
                    </a:lnTo>
                    <a:lnTo>
                      <a:pt x="154" y="86"/>
                    </a:lnTo>
                    <a:lnTo>
                      <a:pt x="156" y="84"/>
                    </a:lnTo>
                    <a:lnTo>
                      <a:pt x="158" y="86"/>
                    </a:lnTo>
                    <a:lnTo>
                      <a:pt x="162" y="86"/>
                    </a:lnTo>
                    <a:lnTo>
                      <a:pt x="162" y="88"/>
                    </a:lnTo>
                    <a:lnTo>
                      <a:pt x="164" y="86"/>
                    </a:lnTo>
                    <a:lnTo>
                      <a:pt x="166" y="84"/>
                    </a:lnTo>
                    <a:lnTo>
                      <a:pt x="166" y="82"/>
                    </a:lnTo>
                    <a:lnTo>
                      <a:pt x="168" y="80"/>
                    </a:lnTo>
                    <a:lnTo>
                      <a:pt x="170" y="82"/>
                    </a:lnTo>
                    <a:lnTo>
                      <a:pt x="170" y="84"/>
                    </a:lnTo>
                    <a:lnTo>
                      <a:pt x="172" y="88"/>
                    </a:lnTo>
                    <a:lnTo>
                      <a:pt x="170" y="88"/>
                    </a:lnTo>
                    <a:lnTo>
                      <a:pt x="170" y="92"/>
                    </a:lnTo>
                    <a:lnTo>
                      <a:pt x="158" y="100"/>
                    </a:lnTo>
                    <a:lnTo>
                      <a:pt x="156" y="102"/>
                    </a:lnTo>
                    <a:lnTo>
                      <a:pt x="154" y="104"/>
                    </a:lnTo>
                    <a:lnTo>
                      <a:pt x="148" y="110"/>
                    </a:lnTo>
                    <a:lnTo>
                      <a:pt x="144" y="108"/>
                    </a:lnTo>
                    <a:lnTo>
                      <a:pt x="136" y="112"/>
                    </a:lnTo>
                    <a:lnTo>
                      <a:pt x="132" y="114"/>
                    </a:lnTo>
                    <a:lnTo>
                      <a:pt x="132" y="116"/>
                    </a:lnTo>
                    <a:lnTo>
                      <a:pt x="134" y="116"/>
                    </a:lnTo>
                    <a:lnTo>
                      <a:pt x="130" y="120"/>
                    </a:lnTo>
                    <a:lnTo>
                      <a:pt x="128" y="122"/>
                    </a:lnTo>
                    <a:lnTo>
                      <a:pt x="124" y="125"/>
                    </a:lnTo>
                    <a:lnTo>
                      <a:pt x="124" y="123"/>
                    </a:lnTo>
                    <a:lnTo>
                      <a:pt x="120" y="129"/>
                    </a:lnTo>
                    <a:lnTo>
                      <a:pt x="120" y="131"/>
                    </a:lnTo>
                    <a:lnTo>
                      <a:pt x="122" y="131"/>
                    </a:lnTo>
                    <a:lnTo>
                      <a:pt x="124" y="127"/>
                    </a:lnTo>
                    <a:lnTo>
                      <a:pt x="132" y="125"/>
                    </a:lnTo>
                    <a:lnTo>
                      <a:pt x="136" y="120"/>
                    </a:lnTo>
                    <a:lnTo>
                      <a:pt x="138" y="118"/>
                    </a:lnTo>
                    <a:lnTo>
                      <a:pt x="136" y="118"/>
                    </a:lnTo>
                    <a:lnTo>
                      <a:pt x="140" y="116"/>
                    </a:lnTo>
                    <a:lnTo>
                      <a:pt x="140" y="120"/>
                    </a:lnTo>
                    <a:lnTo>
                      <a:pt x="142" y="116"/>
                    </a:lnTo>
                    <a:lnTo>
                      <a:pt x="142" y="120"/>
                    </a:lnTo>
                    <a:lnTo>
                      <a:pt x="146" y="114"/>
                    </a:lnTo>
                    <a:lnTo>
                      <a:pt x="148" y="114"/>
                    </a:lnTo>
                    <a:lnTo>
                      <a:pt x="150" y="116"/>
                    </a:lnTo>
                    <a:lnTo>
                      <a:pt x="148" y="125"/>
                    </a:lnTo>
                    <a:lnTo>
                      <a:pt x="158" y="108"/>
                    </a:lnTo>
                    <a:lnTo>
                      <a:pt x="158" y="104"/>
                    </a:lnTo>
                    <a:lnTo>
                      <a:pt x="166" y="102"/>
                    </a:lnTo>
                    <a:lnTo>
                      <a:pt x="168" y="100"/>
                    </a:lnTo>
                    <a:lnTo>
                      <a:pt x="176" y="96"/>
                    </a:lnTo>
                    <a:lnTo>
                      <a:pt x="180" y="92"/>
                    </a:lnTo>
                    <a:lnTo>
                      <a:pt x="180" y="98"/>
                    </a:lnTo>
                    <a:lnTo>
                      <a:pt x="178" y="98"/>
                    </a:lnTo>
                    <a:lnTo>
                      <a:pt x="176" y="104"/>
                    </a:lnTo>
                    <a:lnTo>
                      <a:pt x="182" y="100"/>
                    </a:lnTo>
                    <a:lnTo>
                      <a:pt x="188" y="94"/>
                    </a:lnTo>
                    <a:lnTo>
                      <a:pt x="190" y="90"/>
                    </a:lnTo>
                    <a:lnTo>
                      <a:pt x="188" y="88"/>
                    </a:lnTo>
                    <a:lnTo>
                      <a:pt x="190" y="86"/>
                    </a:lnTo>
                    <a:lnTo>
                      <a:pt x="198" y="82"/>
                    </a:lnTo>
                    <a:lnTo>
                      <a:pt x="198" y="80"/>
                    </a:lnTo>
                    <a:lnTo>
                      <a:pt x="194" y="80"/>
                    </a:lnTo>
                    <a:lnTo>
                      <a:pt x="192" y="78"/>
                    </a:lnTo>
                    <a:lnTo>
                      <a:pt x="194" y="76"/>
                    </a:lnTo>
                    <a:lnTo>
                      <a:pt x="194" y="74"/>
                    </a:lnTo>
                    <a:lnTo>
                      <a:pt x="192" y="72"/>
                    </a:lnTo>
                    <a:lnTo>
                      <a:pt x="190" y="74"/>
                    </a:lnTo>
                    <a:lnTo>
                      <a:pt x="190" y="70"/>
                    </a:lnTo>
                    <a:lnTo>
                      <a:pt x="192" y="68"/>
                    </a:lnTo>
                    <a:lnTo>
                      <a:pt x="196" y="68"/>
                    </a:lnTo>
                    <a:lnTo>
                      <a:pt x="206" y="82"/>
                    </a:lnTo>
                    <a:lnTo>
                      <a:pt x="206" y="90"/>
                    </a:lnTo>
                    <a:lnTo>
                      <a:pt x="214" y="108"/>
                    </a:lnTo>
                    <a:lnTo>
                      <a:pt x="216" y="108"/>
                    </a:lnTo>
                    <a:lnTo>
                      <a:pt x="218" y="112"/>
                    </a:lnTo>
                    <a:lnTo>
                      <a:pt x="224" y="118"/>
                    </a:lnTo>
                    <a:lnTo>
                      <a:pt x="226" y="118"/>
                    </a:lnTo>
                    <a:lnTo>
                      <a:pt x="232" y="118"/>
                    </a:lnTo>
                    <a:lnTo>
                      <a:pt x="232" y="116"/>
                    </a:lnTo>
                    <a:lnTo>
                      <a:pt x="236" y="116"/>
                    </a:lnTo>
                    <a:lnTo>
                      <a:pt x="234" y="114"/>
                    </a:lnTo>
                    <a:lnTo>
                      <a:pt x="228" y="116"/>
                    </a:lnTo>
                    <a:lnTo>
                      <a:pt x="230" y="112"/>
                    </a:lnTo>
                    <a:lnTo>
                      <a:pt x="234" y="112"/>
                    </a:lnTo>
                    <a:lnTo>
                      <a:pt x="236" y="112"/>
                    </a:lnTo>
                    <a:lnTo>
                      <a:pt x="234" y="112"/>
                    </a:lnTo>
                    <a:lnTo>
                      <a:pt x="232" y="106"/>
                    </a:lnTo>
                    <a:lnTo>
                      <a:pt x="234" y="106"/>
                    </a:lnTo>
                    <a:lnTo>
                      <a:pt x="238" y="104"/>
                    </a:lnTo>
                    <a:lnTo>
                      <a:pt x="238" y="102"/>
                    </a:lnTo>
                    <a:lnTo>
                      <a:pt x="234" y="102"/>
                    </a:lnTo>
                    <a:lnTo>
                      <a:pt x="234" y="98"/>
                    </a:lnTo>
                    <a:lnTo>
                      <a:pt x="236" y="100"/>
                    </a:lnTo>
                    <a:lnTo>
                      <a:pt x="240" y="94"/>
                    </a:lnTo>
                    <a:lnTo>
                      <a:pt x="242" y="92"/>
                    </a:lnTo>
                    <a:lnTo>
                      <a:pt x="240" y="90"/>
                    </a:lnTo>
                    <a:lnTo>
                      <a:pt x="238" y="92"/>
                    </a:lnTo>
                    <a:lnTo>
                      <a:pt x="238" y="94"/>
                    </a:lnTo>
                    <a:lnTo>
                      <a:pt x="236" y="94"/>
                    </a:lnTo>
                    <a:lnTo>
                      <a:pt x="236" y="90"/>
                    </a:lnTo>
                    <a:lnTo>
                      <a:pt x="238" y="88"/>
                    </a:lnTo>
                    <a:lnTo>
                      <a:pt x="238" y="90"/>
                    </a:lnTo>
                    <a:lnTo>
                      <a:pt x="242" y="88"/>
                    </a:lnTo>
                    <a:lnTo>
                      <a:pt x="242" y="90"/>
                    </a:lnTo>
                    <a:lnTo>
                      <a:pt x="244" y="92"/>
                    </a:lnTo>
                    <a:lnTo>
                      <a:pt x="244" y="90"/>
                    </a:lnTo>
                    <a:lnTo>
                      <a:pt x="246" y="90"/>
                    </a:lnTo>
                    <a:lnTo>
                      <a:pt x="246" y="88"/>
                    </a:lnTo>
                    <a:lnTo>
                      <a:pt x="244" y="88"/>
                    </a:lnTo>
                    <a:lnTo>
                      <a:pt x="244" y="86"/>
                    </a:lnTo>
                    <a:lnTo>
                      <a:pt x="248" y="86"/>
                    </a:lnTo>
                    <a:lnTo>
                      <a:pt x="248" y="88"/>
                    </a:lnTo>
                    <a:lnTo>
                      <a:pt x="248" y="100"/>
                    </a:lnTo>
                    <a:lnTo>
                      <a:pt x="246" y="100"/>
                    </a:lnTo>
                    <a:lnTo>
                      <a:pt x="246" y="104"/>
                    </a:lnTo>
                    <a:lnTo>
                      <a:pt x="248" y="104"/>
                    </a:lnTo>
                    <a:lnTo>
                      <a:pt x="250" y="102"/>
                    </a:lnTo>
                    <a:lnTo>
                      <a:pt x="254" y="104"/>
                    </a:lnTo>
                    <a:lnTo>
                      <a:pt x="246" y="116"/>
                    </a:lnTo>
                    <a:lnTo>
                      <a:pt x="246" y="114"/>
                    </a:lnTo>
                    <a:lnTo>
                      <a:pt x="246" y="116"/>
                    </a:lnTo>
                    <a:lnTo>
                      <a:pt x="246" y="118"/>
                    </a:lnTo>
                    <a:lnTo>
                      <a:pt x="252" y="120"/>
                    </a:lnTo>
                    <a:lnTo>
                      <a:pt x="254" y="118"/>
                    </a:lnTo>
                    <a:lnTo>
                      <a:pt x="256" y="118"/>
                    </a:lnTo>
                    <a:lnTo>
                      <a:pt x="260" y="118"/>
                    </a:lnTo>
                    <a:lnTo>
                      <a:pt x="262" y="116"/>
                    </a:lnTo>
                    <a:lnTo>
                      <a:pt x="262" y="114"/>
                    </a:lnTo>
                    <a:lnTo>
                      <a:pt x="266" y="112"/>
                    </a:lnTo>
                    <a:lnTo>
                      <a:pt x="268" y="100"/>
                    </a:lnTo>
                    <a:lnTo>
                      <a:pt x="270" y="100"/>
                    </a:lnTo>
                    <a:lnTo>
                      <a:pt x="274" y="98"/>
                    </a:lnTo>
                    <a:lnTo>
                      <a:pt x="276" y="100"/>
                    </a:lnTo>
                    <a:lnTo>
                      <a:pt x="280" y="100"/>
                    </a:lnTo>
                    <a:lnTo>
                      <a:pt x="282" y="100"/>
                    </a:lnTo>
                    <a:lnTo>
                      <a:pt x="288" y="100"/>
                    </a:lnTo>
                    <a:lnTo>
                      <a:pt x="294" y="102"/>
                    </a:lnTo>
                    <a:lnTo>
                      <a:pt x="302" y="108"/>
                    </a:lnTo>
                    <a:lnTo>
                      <a:pt x="306" y="116"/>
                    </a:lnTo>
                    <a:lnTo>
                      <a:pt x="312" y="118"/>
                    </a:lnTo>
                    <a:lnTo>
                      <a:pt x="318" y="118"/>
                    </a:lnTo>
                    <a:lnTo>
                      <a:pt x="320" y="120"/>
                    </a:lnTo>
                    <a:lnTo>
                      <a:pt x="324" y="120"/>
                    </a:lnTo>
                    <a:lnTo>
                      <a:pt x="328" y="123"/>
                    </a:lnTo>
                    <a:lnTo>
                      <a:pt x="330" y="122"/>
                    </a:lnTo>
                    <a:lnTo>
                      <a:pt x="334" y="123"/>
                    </a:lnTo>
                    <a:lnTo>
                      <a:pt x="334" y="125"/>
                    </a:lnTo>
                    <a:lnTo>
                      <a:pt x="350" y="135"/>
                    </a:lnTo>
                    <a:lnTo>
                      <a:pt x="354" y="135"/>
                    </a:lnTo>
                    <a:lnTo>
                      <a:pt x="356" y="135"/>
                    </a:lnTo>
                    <a:lnTo>
                      <a:pt x="360" y="137"/>
                    </a:lnTo>
                    <a:lnTo>
                      <a:pt x="358" y="135"/>
                    </a:lnTo>
                    <a:lnTo>
                      <a:pt x="368" y="137"/>
                    </a:lnTo>
                    <a:lnTo>
                      <a:pt x="370" y="137"/>
                    </a:lnTo>
                    <a:lnTo>
                      <a:pt x="374" y="141"/>
                    </a:lnTo>
                    <a:lnTo>
                      <a:pt x="374" y="137"/>
                    </a:lnTo>
                    <a:lnTo>
                      <a:pt x="370" y="133"/>
                    </a:lnTo>
                    <a:lnTo>
                      <a:pt x="374" y="133"/>
                    </a:lnTo>
                    <a:lnTo>
                      <a:pt x="378" y="135"/>
                    </a:lnTo>
                    <a:lnTo>
                      <a:pt x="378" y="133"/>
                    </a:lnTo>
                    <a:lnTo>
                      <a:pt x="386" y="135"/>
                    </a:lnTo>
                    <a:lnTo>
                      <a:pt x="384" y="135"/>
                    </a:lnTo>
                    <a:lnTo>
                      <a:pt x="388" y="139"/>
                    </a:lnTo>
                    <a:lnTo>
                      <a:pt x="388" y="141"/>
                    </a:lnTo>
                    <a:lnTo>
                      <a:pt x="390" y="139"/>
                    </a:lnTo>
                    <a:lnTo>
                      <a:pt x="390" y="141"/>
                    </a:lnTo>
                    <a:lnTo>
                      <a:pt x="396" y="145"/>
                    </a:lnTo>
                    <a:lnTo>
                      <a:pt x="400" y="151"/>
                    </a:lnTo>
                    <a:lnTo>
                      <a:pt x="400" y="157"/>
                    </a:lnTo>
                    <a:lnTo>
                      <a:pt x="402" y="155"/>
                    </a:lnTo>
                    <a:lnTo>
                      <a:pt x="402" y="157"/>
                    </a:lnTo>
                    <a:lnTo>
                      <a:pt x="402" y="159"/>
                    </a:lnTo>
                    <a:lnTo>
                      <a:pt x="404" y="161"/>
                    </a:lnTo>
                    <a:lnTo>
                      <a:pt x="400" y="161"/>
                    </a:lnTo>
                    <a:lnTo>
                      <a:pt x="400" y="163"/>
                    </a:lnTo>
                    <a:lnTo>
                      <a:pt x="398" y="163"/>
                    </a:lnTo>
                    <a:lnTo>
                      <a:pt x="396" y="161"/>
                    </a:lnTo>
                    <a:lnTo>
                      <a:pt x="394" y="163"/>
                    </a:lnTo>
                    <a:lnTo>
                      <a:pt x="388" y="161"/>
                    </a:lnTo>
                    <a:lnTo>
                      <a:pt x="392" y="163"/>
                    </a:lnTo>
                    <a:lnTo>
                      <a:pt x="390" y="165"/>
                    </a:lnTo>
                    <a:lnTo>
                      <a:pt x="384" y="165"/>
                    </a:lnTo>
                    <a:lnTo>
                      <a:pt x="386" y="167"/>
                    </a:lnTo>
                    <a:lnTo>
                      <a:pt x="384" y="169"/>
                    </a:lnTo>
                    <a:lnTo>
                      <a:pt x="384" y="173"/>
                    </a:lnTo>
                    <a:lnTo>
                      <a:pt x="380" y="175"/>
                    </a:lnTo>
                    <a:lnTo>
                      <a:pt x="382" y="177"/>
                    </a:lnTo>
                    <a:lnTo>
                      <a:pt x="384" y="175"/>
                    </a:lnTo>
                    <a:lnTo>
                      <a:pt x="384" y="177"/>
                    </a:lnTo>
                    <a:lnTo>
                      <a:pt x="392" y="183"/>
                    </a:lnTo>
                    <a:lnTo>
                      <a:pt x="394" y="181"/>
                    </a:lnTo>
                    <a:lnTo>
                      <a:pt x="396" y="181"/>
                    </a:lnTo>
                    <a:lnTo>
                      <a:pt x="398" y="183"/>
                    </a:lnTo>
                    <a:lnTo>
                      <a:pt x="400" y="183"/>
                    </a:lnTo>
                    <a:lnTo>
                      <a:pt x="404" y="183"/>
                    </a:lnTo>
                    <a:lnTo>
                      <a:pt x="410" y="183"/>
                    </a:lnTo>
                    <a:lnTo>
                      <a:pt x="414" y="185"/>
                    </a:lnTo>
                    <a:lnTo>
                      <a:pt x="418" y="183"/>
                    </a:lnTo>
                    <a:lnTo>
                      <a:pt x="422" y="185"/>
                    </a:lnTo>
                    <a:lnTo>
                      <a:pt x="428" y="185"/>
                    </a:lnTo>
                    <a:lnTo>
                      <a:pt x="428" y="183"/>
                    </a:lnTo>
                    <a:lnTo>
                      <a:pt x="434" y="183"/>
                    </a:lnTo>
                    <a:lnTo>
                      <a:pt x="432" y="185"/>
                    </a:lnTo>
                    <a:lnTo>
                      <a:pt x="436" y="185"/>
                    </a:lnTo>
                    <a:lnTo>
                      <a:pt x="434" y="183"/>
                    </a:lnTo>
                    <a:lnTo>
                      <a:pt x="436" y="181"/>
                    </a:lnTo>
                    <a:lnTo>
                      <a:pt x="438" y="183"/>
                    </a:lnTo>
                    <a:lnTo>
                      <a:pt x="440" y="183"/>
                    </a:lnTo>
                    <a:lnTo>
                      <a:pt x="442" y="183"/>
                    </a:lnTo>
                    <a:lnTo>
                      <a:pt x="444" y="177"/>
                    </a:lnTo>
                    <a:lnTo>
                      <a:pt x="446" y="177"/>
                    </a:lnTo>
                    <a:lnTo>
                      <a:pt x="446" y="183"/>
                    </a:lnTo>
                    <a:lnTo>
                      <a:pt x="450" y="183"/>
                    </a:lnTo>
                    <a:lnTo>
                      <a:pt x="452" y="181"/>
                    </a:lnTo>
                    <a:lnTo>
                      <a:pt x="454" y="175"/>
                    </a:lnTo>
                    <a:lnTo>
                      <a:pt x="458" y="173"/>
                    </a:lnTo>
                    <a:lnTo>
                      <a:pt x="460" y="173"/>
                    </a:lnTo>
                    <a:lnTo>
                      <a:pt x="462" y="171"/>
                    </a:lnTo>
                    <a:lnTo>
                      <a:pt x="464" y="175"/>
                    </a:lnTo>
                    <a:lnTo>
                      <a:pt x="464" y="177"/>
                    </a:lnTo>
                    <a:lnTo>
                      <a:pt x="466" y="177"/>
                    </a:lnTo>
                    <a:lnTo>
                      <a:pt x="468" y="181"/>
                    </a:lnTo>
                    <a:lnTo>
                      <a:pt x="468" y="183"/>
                    </a:lnTo>
                    <a:lnTo>
                      <a:pt x="466" y="183"/>
                    </a:lnTo>
                    <a:lnTo>
                      <a:pt x="472" y="183"/>
                    </a:lnTo>
                    <a:lnTo>
                      <a:pt x="478" y="183"/>
                    </a:lnTo>
                    <a:lnTo>
                      <a:pt x="478" y="185"/>
                    </a:lnTo>
                    <a:lnTo>
                      <a:pt x="478" y="187"/>
                    </a:lnTo>
                    <a:lnTo>
                      <a:pt x="480" y="189"/>
                    </a:lnTo>
                    <a:lnTo>
                      <a:pt x="478" y="193"/>
                    </a:lnTo>
                    <a:lnTo>
                      <a:pt x="480" y="195"/>
                    </a:lnTo>
                    <a:lnTo>
                      <a:pt x="480" y="193"/>
                    </a:lnTo>
                    <a:lnTo>
                      <a:pt x="482" y="195"/>
                    </a:lnTo>
                    <a:lnTo>
                      <a:pt x="482" y="191"/>
                    </a:lnTo>
                    <a:lnTo>
                      <a:pt x="482" y="187"/>
                    </a:lnTo>
                    <a:lnTo>
                      <a:pt x="484" y="187"/>
                    </a:lnTo>
                    <a:lnTo>
                      <a:pt x="484" y="189"/>
                    </a:lnTo>
                    <a:lnTo>
                      <a:pt x="486" y="189"/>
                    </a:lnTo>
                    <a:lnTo>
                      <a:pt x="484" y="193"/>
                    </a:lnTo>
                    <a:lnTo>
                      <a:pt x="484" y="195"/>
                    </a:lnTo>
                    <a:lnTo>
                      <a:pt x="486" y="197"/>
                    </a:lnTo>
                    <a:lnTo>
                      <a:pt x="488" y="195"/>
                    </a:lnTo>
                    <a:lnTo>
                      <a:pt x="490" y="199"/>
                    </a:lnTo>
                    <a:lnTo>
                      <a:pt x="492" y="199"/>
                    </a:lnTo>
                    <a:lnTo>
                      <a:pt x="496" y="207"/>
                    </a:lnTo>
                    <a:lnTo>
                      <a:pt x="494" y="209"/>
                    </a:lnTo>
                    <a:lnTo>
                      <a:pt x="492" y="207"/>
                    </a:lnTo>
                    <a:lnTo>
                      <a:pt x="488" y="209"/>
                    </a:lnTo>
                    <a:lnTo>
                      <a:pt x="488" y="211"/>
                    </a:lnTo>
                    <a:lnTo>
                      <a:pt x="494" y="219"/>
                    </a:lnTo>
                    <a:lnTo>
                      <a:pt x="496" y="221"/>
                    </a:lnTo>
                    <a:lnTo>
                      <a:pt x="496" y="215"/>
                    </a:lnTo>
                    <a:lnTo>
                      <a:pt x="498" y="215"/>
                    </a:lnTo>
                    <a:lnTo>
                      <a:pt x="500" y="217"/>
                    </a:lnTo>
                    <a:lnTo>
                      <a:pt x="502" y="213"/>
                    </a:lnTo>
                    <a:lnTo>
                      <a:pt x="504" y="215"/>
                    </a:lnTo>
                    <a:lnTo>
                      <a:pt x="502" y="209"/>
                    </a:lnTo>
                    <a:lnTo>
                      <a:pt x="504" y="207"/>
                    </a:lnTo>
                    <a:lnTo>
                      <a:pt x="502" y="207"/>
                    </a:lnTo>
                    <a:lnTo>
                      <a:pt x="498" y="195"/>
                    </a:lnTo>
                    <a:lnTo>
                      <a:pt x="498" y="189"/>
                    </a:lnTo>
                    <a:lnTo>
                      <a:pt x="498" y="187"/>
                    </a:lnTo>
                    <a:lnTo>
                      <a:pt x="494" y="185"/>
                    </a:lnTo>
                    <a:lnTo>
                      <a:pt x="492" y="183"/>
                    </a:lnTo>
                    <a:lnTo>
                      <a:pt x="494" y="177"/>
                    </a:lnTo>
                    <a:lnTo>
                      <a:pt x="496" y="177"/>
                    </a:lnTo>
                    <a:lnTo>
                      <a:pt x="496" y="175"/>
                    </a:lnTo>
                    <a:lnTo>
                      <a:pt x="498" y="175"/>
                    </a:lnTo>
                    <a:lnTo>
                      <a:pt x="496" y="175"/>
                    </a:lnTo>
                    <a:lnTo>
                      <a:pt x="498" y="169"/>
                    </a:lnTo>
                    <a:lnTo>
                      <a:pt x="502" y="169"/>
                    </a:lnTo>
                    <a:lnTo>
                      <a:pt x="504" y="167"/>
                    </a:lnTo>
                    <a:lnTo>
                      <a:pt x="506" y="167"/>
                    </a:lnTo>
                    <a:lnTo>
                      <a:pt x="506" y="169"/>
                    </a:lnTo>
                    <a:lnTo>
                      <a:pt x="512" y="167"/>
                    </a:lnTo>
                    <a:lnTo>
                      <a:pt x="512" y="165"/>
                    </a:lnTo>
                    <a:lnTo>
                      <a:pt x="514" y="163"/>
                    </a:lnTo>
                    <a:lnTo>
                      <a:pt x="516" y="163"/>
                    </a:lnTo>
                    <a:lnTo>
                      <a:pt x="516" y="159"/>
                    </a:lnTo>
                    <a:lnTo>
                      <a:pt x="518" y="159"/>
                    </a:lnTo>
                    <a:lnTo>
                      <a:pt x="518" y="161"/>
                    </a:lnTo>
                    <a:lnTo>
                      <a:pt x="520" y="157"/>
                    </a:lnTo>
                    <a:lnTo>
                      <a:pt x="522" y="155"/>
                    </a:lnTo>
                    <a:lnTo>
                      <a:pt x="520" y="153"/>
                    </a:lnTo>
                    <a:lnTo>
                      <a:pt x="524" y="151"/>
                    </a:lnTo>
                    <a:lnTo>
                      <a:pt x="522" y="151"/>
                    </a:lnTo>
                    <a:lnTo>
                      <a:pt x="526" y="149"/>
                    </a:lnTo>
                    <a:lnTo>
                      <a:pt x="526" y="145"/>
                    </a:lnTo>
                    <a:lnTo>
                      <a:pt x="522" y="147"/>
                    </a:lnTo>
                    <a:lnTo>
                      <a:pt x="522" y="145"/>
                    </a:lnTo>
                    <a:lnTo>
                      <a:pt x="514" y="149"/>
                    </a:lnTo>
                    <a:lnTo>
                      <a:pt x="516" y="151"/>
                    </a:lnTo>
                    <a:lnTo>
                      <a:pt x="512" y="153"/>
                    </a:lnTo>
                    <a:lnTo>
                      <a:pt x="514" y="157"/>
                    </a:lnTo>
                    <a:lnTo>
                      <a:pt x="514" y="155"/>
                    </a:lnTo>
                    <a:lnTo>
                      <a:pt x="514" y="159"/>
                    </a:lnTo>
                    <a:lnTo>
                      <a:pt x="512" y="161"/>
                    </a:lnTo>
                    <a:lnTo>
                      <a:pt x="512" y="159"/>
                    </a:lnTo>
                    <a:lnTo>
                      <a:pt x="510" y="157"/>
                    </a:lnTo>
                    <a:lnTo>
                      <a:pt x="508" y="157"/>
                    </a:lnTo>
                    <a:lnTo>
                      <a:pt x="506" y="157"/>
                    </a:lnTo>
                    <a:lnTo>
                      <a:pt x="504" y="161"/>
                    </a:lnTo>
                    <a:lnTo>
                      <a:pt x="504" y="159"/>
                    </a:lnTo>
                    <a:lnTo>
                      <a:pt x="500" y="159"/>
                    </a:lnTo>
                    <a:lnTo>
                      <a:pt x="500" y="157"/>
                    </a:lnTo>
                    <a:lnTo>
                      <a:pt x="496" y="159"/>
                    </a:lnTo>
                    <a:lnTo>
                      <a:pt x="494" y="161"/>
                    </a:lnTo>
                    <a:lnTo>
                      <a:pt x="494" y="163"/>
                    </a:lnTo>
                    <a:lnTo>
                      <a:pt x="498" y="163"/>
                    </a:lnTo>
                    <a:lnTo>
                      <a:pt x="498" y="165"/>
                    </a:lnTo>
                    <a:lnTo>
                      <a:pt x="496" y="165"/>
                    </a:lnTo>
                    <a:lnTo>
                      <a:pt x="494" y="167"/>
                    </a:lnTo>
                    <a:lnTo>
                      <a:pt x="492" y="167"/>
                    </a:lnTo>
                    <a:lnTo>
                      <a:pt x="494" y="165"/>
                    </a:lnTo>
                    <a:lnTo>
                      <a:pt x="488" y="167"/>
                    </a:lnTo>
                    <a:lnTo>
                      <a:pt x="488" y="165"/>
                    </a:lnTo>
                    <a:lnTo>
                      <a:pt x="486" y="165"/>
                    </a:lnTo>
                    <a:lnTo>
                      <a:pt x="488" y="163"/>
                    </a:lnTo>
                    <a:lnTo>
                      <a:pt x="484" y="163"/>
                    </a:lnTo>
                    <a:lnTo>
                      <a:pt x="486" y="161"/>
                    </a:lnTo>
                    <a:lnTo>
                      <a:pt x="482" y="163"/>
                    </a:lnTo>
                    <a:lnTo>
                      <a:pt x="480" y="161"/>
                    </a:lnTo>
                    <a:lnTo>
                      <a:pt x="482" y="159"/>
                    </a:lnTo>
                    <a:lnTo>
                      <a:pt x="484" y="155"/>
                    </a:lnTo>
                    <a:lnTo>
                      <a:pt x="484" y="153"/>
                    </a:lnTo>
                    <a:lnTo>
                      <a:pt x="486" y="149"/>
                    </a:lnTo>
                    <a:lnTo>
                      <a:pt x="488" y="147"/>
                    </a:lnTo>
                    <a:lnTo>
                      <a:pt x="498" y="145"/>
                    </a:lnTo>
                    <a:lnTo>
                      <a:pt x="508" y="141"/>
                    </a:lnTo>
                    <a:lnTo>
                      <a:pt x="510" y="139"/>
                    </a:lnTo>
                    <a:lnTo>
                      <a:pt x="514" y="137"/>
                    </a:lnTo>
                    <a:lnTo>
                      <a:pt x="514" y="135"/>
                    </a:lnTo>
                    <a:lnTo>
                      <a:pt x="518" y="135"/>
                    </a:lnTo>
                    <a:lnTo>
                      <a:pt x="520" y="133"/>
                    </a:lnTo>
                    <a:lnTo>
                      <a:pt x="522" y="135"/>
                    </a:lnTo>
                    <a:lnTo>
                      <a:pt x="524" y="135"/>
                    </a:lnTo>
                    <a:lnTo>
                      <a:pt x="526" y="137"/>
                    </a:lnTo>
                    <a:lnTo>
                      <a:pt x="526" y="141"/>
                    </a:lnTo>
                    <a:lnTo>
                      <a:pt x="530" y="143"/>
                    </a:lnTo>
                    <a:lnTo>
                      <a:pt x="528" y="145"/>
                    </a:lnTo>
                    <a:lnTo>
                      <a:pt x="530" y="147"/>
                    </a:lnTo>
                    <a:lnTo>
                      <a:pt x="530" y="149"/>
                    </a:lnTo>
                    <a:lnTo>
                      <a:pt x="532" y="151"/>
                    </a:lnTo>
                    <a:lnTo>
                      <a:pt x="532" y="153"/>
                    </a:lnTo>
                    <a:lnTo>
                      <a:pt x="530" y="153"/>
                    </a:lnTo>
                    <a:lnTo>
                      <a:pt x="528" y="153"/>
                    </a:lnTo>
                    <a:lnTo>
                      <a:pt x="528" y="155"/>
                    </a:lnTo>
                    <a:lnTo>
                      <a:pt x="530" y="155"/>
                    </a:lnTo>
                    <a:lnTo>
                      <a:pt x="532" y="157"/>
                    </a:lnTo>
                    <a:lnTo>
                      <a:pt x="534" y="157"/>
                    </a:lnTo>
                    <a:lnTo>
                      <a:pt x="536" y="159"/>
                    </a:lnTo>
                    <a:lnTo>
                      <a:pt x="538" y="161"/>
                    </a:lnTo>
                    <a:lnTo>
                      <a:pt x="542" y="163"/>
                    </a:lnTo>
                    <a:lnTo>
                      <a:pt x="542" y="169"/>
                    </a:lnTo>
                    <a:lnTo>
                      <a:pt x="546" y="171"/>
                    </a:lnTo>
                    <a:lnTo>
                      <a:pt x="548" y="171"/>
                    </a:lnTo>
                    <a:lnTo>
                      <a:pt x="552" y="173"/>
                    </a:lnTo>
                    <a:lnTo>
                      <a:pt x="554" y="171"/>
                    </a:lnTo>
                    <a:lnTo>
                      <a:pt x="556" y="171"/>
                    </a:lnTo>
                    <a:lnTo>
                      <a:pt x="556" y="169"/>
                    </a:lnTo>
                    <a:lnTo>
                      <a:pt x="558" y="171"/>
                    </a:lnTo>
                    <a:lnTo>
                      <a:pt x="560" y="169"/>
                    </a:lnTo>
                    <a:lnTo>
                      <a:pt x="560" y="165"/>
                    </a:lnTo>
                    <a:lnTo>
                      <a:pt x="564" y="167"/>
                    </a:lnTo>
                    <a:lnTo>
                      <a:pt x="564" y="173"/>
                    </a:lnTo>
                    <a:lnTo>
                      <a:pt x="570" y="177"/>
                    </a:lnTo>
                    <a:lnTo>
                      <a:pt x="572" y="183"/>
                    </a:lnTo>
                    <a:lnTo>
                      <a:pt x="574" y="183"/>
                    </a:lnTo>
                    <a:lnTo>
                      <a:pt x="578" y="185"/>
                    </a:lnTo>
                    <a:lnTo>
                      <a:pt x="580" y="185"/>
                    </a:lnTo>
                    <a:lnTo>
                      <a:pt x="580" y="183"/>
                    </a:lnTo>
                    <a:lnTo>
                      <a:pt x="582" y="183"/>
                    </a:lnTo>
                    <a:lnTo>
                      <a:pt x="584" y="183"/>
                    </a:lnTo>
                    <a:lnTo>
                      <a:pt x="586" y="183"/>
                    </a:lnTo>
                    <a:lnTo>
                      <a:pt x="590" y="185"/>
                    </a:lnTo>
                    <a:lnTo>
                      <a:pt x="596" y="183"/>
                    </a:lnTo>
                    <a:lnTo>
                      <a:pt x="602" y="183"/>
                    </a:lnTo>
                    <a:lnTo>
                      <a:pt x="606" y="183"/>
                    </a:lnTo>
                    <a:lnTo>
                      <a:pt x="608" y="179"/>
                    </a:lnTo>
                    <a:lnTo>
                      <a:pt x="618" y="181"/>
                    </a:lnTo>
                    <a:lnTo>
                      <a:pt x="620" y="179"/>
                    </a:lnTo>
                    <a:lnTo>
                      <a:pt x="624" y="183"/>
                    </a:lnTo>
                    <a:lnTo>
                      <a:pt x="626" y="183"/>
                    </a:lnTo>
                    <a:lnTo>
                      <a:pt x="628" y="183"/>
                    </a:lnTo>
                    <a:lnTo>
                      <a:pt x="634" y="183"/>
                    </a:lnTo>
                    <a:lnTo>
                      <a:pt x="638" y="183"/>
                    </a:lnTo>
                    <a:lnTo>
                      <a:pt x="636" y="179"/>
                    </a:lnTo>
                    <a:lnTo>
                      <a:pt x="636" y="177"/>
                    </a:lnTo>
                    <a:lnTo>
                      <a:pt x="634" y="175"/>
                    </a:lnTo>
                    <a:lnTo>
                      <a:pt x="632" y="173"/>
                    </a:lnTo>
                    <a:lnTo>
                      <a:pt x="634" y="169"/>
                    </a:lnTo>
                    <a:lnTo>
                      <a:pt x="636" y="169"/>
                    </a:lnTo>
                    <a:lnTo>
                      <a:pt x="636" y="171"/>
                    </a:lnTo>
                    <a:lnTo>
                      <a:pt x="638" y="173"/>
                    </a:lnTo>
                    <a:lnTo>
                      <a:pt x="638" y="175"/>
                    </a:lnTo>
                    <a:lnTo>
                      <a:pt x="638" y="179"/>
                    </a:lnTo>
                    <a:lnTo>
                      <a:pt x="640" y="183"/>
                    </a:lnTo>
                    <a:lnTo>
                      <a:pt x="644" y="183"/>
                    </a:lnTo>
                    <a:lnTo>
                      <a:pt x="644" y="185"/>
                    </a:lnTo>
                    <a:lnTo>
                      <a:pt x="648" y="187"/>
                    </a:lnTo>
                    <a:lnTo>
                      <a:pt x="650" y="189"/>
                    </a:lnTo>
                    <a:lnTo>
                      <a:pt x="654" y="187"/>
                    </a:lnTo>
                    <a:lnTo>
                      <a:pt x="656" y="185"/>
                    </a:lnTo>
                    <a:lnTo>
                      <a:pt x="656" y="175"/>
                    </a:lnTo>
                    <a:lnTo>
                      <a:pt x="654" y="175"/>
                    </a:lnTo>
                    <a:lnTo>
                      <a:pt x="654" y="177"/>
                    </a:lnTo>
                    <a:lnTo>
                      <a:pt x="652" y="177"/>
                    </a:lnTo>
                    <a:lnTo>
                      <a:pt x="652" y="175"/>
                    </a:lnTo>
                    <a:lnTo>
                      <a:pt x="650" y="173"/>
                    </a:lnTo>
                    <a:lnTo>
                      <a:pt x="644" y="175"/>
                    </a:lnTo>
                    <a:lnTo>
                      <a:pt x="644" y="177"/>
                    </a:lnTo>
                    <a:lnTo>
                      <a:pt x="644" y="181"/>
                    </a:lnTo>
                    <a:lnTo>
                      <a:pt x="642" y="179"/>
                    </a:lnTo>
                    <a:lnTo>
                      <a:pt x="640" y="173"/>
                    </a:lnTo>
                    <a:lnTo>
                      <a:pt x="636" y="167"/>
                    </a:lnTo>
                    <a:lnTo>
                      <a:pt x="638" y="169"/>
                    </a:lnTo>
                    <a:lnTo>
                      <a:pt x="638" y="165"/>
                    </a:lnTo>
                    <a:lnTo>
                      <a:pt x="636" y="163"/>
                    </a:lnTo>
                    <a:lnTo>
                      <a:pt x="636" y="161"/>
                    </a:lnTo>
                    <a:lnTo>
                      <a:pt x="634" y="157"/>
                    </a:lnTo>
                    <a:lnTo>
                      <a:pt x="636" y="157"/>
                    </a:lnTo>
                    <a:lnTo>
                      <a:pt x="636" y="159"/>
                    </a:lnTo>
                    <a:lnTo>
                      <a:pt x="638" y="159"/>
                    </a:lnTo>
                    <a:lnTo>
                      <a:pt x="638" y="157"/>
                    </a:lnTo>
                    <a:lnTo>
                      <a:pt x="640" y="157"/>
                    </a:lnTo>
                    <a:lnTo>
                      <a:pt x="642" y="159"/>
                    </a:lnTo>
                    <a:lnTo>
                      <a:pt x="648" y="157"/>
                    </a:lnTo>
                    <a:lnTo>
                      <a:pt x="644" y="151"/>
                    </a:lnTo>
                    <a:lnTo>
                      <a:pt x="646" y="151"/>
                    </a:lnTo>
                    <a:lnTo>
                      <a:pt x="648" y="151"/>
                    </a:lnTo>
                    <a:lnTo>
                      <a:pt x="648" y="153"/>
                    </a:lnTo>
                    <a:lnTo>
                      <a:pt x="652" y="157"/>
                    </a:lnTo>
                    <a:lnTo>
                      <a:pt x="650" y="153"/>
                    </a:lnTo>
                    <a:lnTo>
                      <a:pt x="654" y="153"/>
                    </a:lnTo>
                    <a:lnTo>
                      <a:pt x="656" y="157"/>
                    </a:lnTo>
                    <a:lnTo>
                      <a:pt x="660" y="159"/>
                    </a:lnTo>
                    <a:lnTo>
                      <a:pt x="658" y="161"/>
                    </a:lnTo>
                    <a:lnTo>
                      <a:pt x="660" y="163"/>
                    </a:lnTo>
                    <a:lnTo>
                      <a:pt x="666" y="161"/>
                    </a:lnTo>
                    <a:lnTo>
                      <a:pt x="666" y="163"/>
                    </a:lnTo>
                    <a:lnTo>
                      <a:pt x="664" y="165"/>
                    </a:lnTo>
                    <a:lnTo>
                      <a:pt x="664" y="169"/>
                    </a:lnTo>
                    <a:lnTo>
                      <a:pt x="662" y="169"/>
                    </a:lnTo>
                    <a:lnTo>
                      <a:pt x="664" y="171"/>
                    </a:lnTo>
                    <a:lnTo>
                      <a:pt x="666" y="171"/>
                    </a:lnTo>
                    <a:lnTo>
                      <a:pt x="666" y="173"/>
                    </a:lnTo>
                    <a:lnTo>
                      <a:pt x="666" y="167"/>
                    </a:lnTo>
                    <a:lnTo>
                      <a:pt x="672" y="163"/>
                    </a:lnTo>
                    <a:lnTo>
                      <a:pt x="674" y="163"/>
                    </a:lnTo>
                    <a:lnTo>
                      <a:pt x="672" y="173"/>
                    </a:lnTo>
                    <a:lnTo>
                      <a:pt x="672" y="177"/>
                    </a:lnTo>
                    <a:lnTo>
                      <a:pt x="670" y="183"/>
                    </a:lnTo>
                    <a:lnTo>
                      <a:pt x="672" y="187"/>
                    </a:lnTo>
                    <a:lnTo>
                      <a:pt x="668" y="189"/>
                    </a:lnTo>
                    <a:lnTo>
                      <a:pt x="668" y="195"/>
                    </a:lnTo>
                    <a:lnTo>
                      <a:pt x="672" y="195"/>
                    </a:lnTo>
                    <a:lnTo>
                      <a:pt x="672" y="201"/>
                    </a:lnTo>
                    <a:lnTo>
                      <a:pt x="676" y="197"/>
                    </a:lnTo>
                    <a:lnTo>
                      <a:pt x="678" y="199"/>
                    </a:lnTo>
                    <a:lnTo>
                      <a:pt x="680" y="197"/>
                    </a:lnTo>
                    <a:lnTo>
                      <a:pt x="680" y="199"/>
                    </a:lnTo>
                    <a:lnTo>
                      <a:pt x="680" y="201"/>
                    </a:lnTo>
                    <a:lnTo>
                      <a:pt x="680" y="203"/>
                    </a:lnTo>
                    <a:lnTo>
                      <a:pt x="684" y="203"/>
                    </a:lnTo>
                    <a:lnTo>
                      <a:pt x="684" y="199"/>
                    </a:lnTo>
                    <a:lnTo>
                      <a:pt x="684" y="195"/>
                    </a:lnTo>
                    <a:lnTo>
                      <a:pt x="684" y="189"/>
                    </a:lnTo>
                    <a:lnTo>
                      <a:pt x="682" y="187"/>
                    </a:lnTo>
                    <a:lnTo>
                      <a:pt x="678" y="183"/>
                    </a:lnTo>
                    <a:lnTo>
                      <a:pt x="680" y="173"/>
                    </a:lnTo>
                    <a:lnTo>
                      <a:pt x="680" y="169"/>
                    </a:lnTo>
                    <a:lnTo>
                      <a:pt x="682" y="169"/>
                    </a:lnTo>
                    <a:lnTo>
                      <a:pt x="684" y="169"/>
                    </a:lnTo>
                    <a:lnTo>
                      <a:pt x="684" y="171"/>
                    </a:lnTo>
                    <a:lnTo>
                      <a:pt x="684" y="169"/>
                    </a:lnTo>
                    <a:lnTo>
                      <a:pt x="688" y="169"/>
                    </a:lnTo>
                    <a:lnTo>
                      <a:pt x="692" y="171"/>
                    </a:lnTo>
                    <a:lnTo>
                      <a:pt x="694" y="167"/>
                    </a:lnTo>
                    <a:lnTo>
                      <a:pt x="696" y="165"/>
                    </a:lnTo>
                    <a:lnTo>
                      <a:pt x="700" y="163"/>
                    </a:lnTo>
                    <a:lnTo>
                      <a:pt x="700" y="161"/>
                    </a:lnTo>
                    <a:lnTo>
                      <a:pt x="700" y="157"/>
                    </a:lnTo>
                    <a:lnTo>
                      <a:pt x="708" y="151"/>
                    </a:lnTo>
                    <a:lnTo>
                      <a:pt x="710" y="149"/>
                    </a:lnTo>
                    <a:lnTo>
                      <a:pt x="706" y="147"/>
                    </a:lnTo>
                    <a:lnTo>
                      <a:pt x="706" y="135"/>
                    </a:lnTo>
                    <a:lnTo>
                      <a:pt x="702" y="133"/>
                    </a:lnTo>
                    <a:lnTo>
                      <a:pt x="702" y="135"/>
                    </a:lnTo>
                    <a:lnTo>
                      <a:pt x="702" y="137"/>
                    </a:lnTo>
                    <a:lnTo>
                      <a:pt x="702" y="139"/>
                    </a:lnTo>
                    <a:lnTo>
                      <a:pt x="704" y="137"/>
                    </a:lnTo>
                    <a:lnTo>
                      <a:pt x="702" y="143"/>
                    </a:lnTo>
                    <a:lnTo>
                      <a:pt x="696" y="145"/>
                    </a:lnTo>
                    <a:lnTo>
                      <a:pt x="692" y="143"/>
                    </a:lnTo>
                    <a:lnTo>
                      <a:pt x="694" y="141"/>
                    </a:lnTo>
                    <a:lnTo>
                      <a:pt x="694" y="135"/>
                    </a:lnTo>
                    <a:lnTo>
                      <a:pt x="698" y="135"/>
                    </a:lnTo>
                    <a:lnTo>
                      <a:pt x="700" y="129"/>
                    </a:lnTo>
                    <a:lnTo>
                      <a:pt x="700" y="127"/>
                    </a:lnTo>
                    <a:lnTo>
                      <a:pt x="698" y="127"/>
                    </a:lnTo>
                    <a:lnTo>
                      <a:pt x="698" y="123"/>
                    </a:lnTo>
                    <a:lnTo>
                      <a:pt x="700" y="120"/>
                    </a:lnTo>
                    <a:lnTo>
                      <a:pt x="706" y="118"/>
                    </a:lnTo>
                    <a:lnTo>
                      <a:pt x="706" y="116"/>
                    </a:lnTo>
                    <a:lnTo>
                      <a:pt x="704" y="120"/>
                    </a:lnTo>
                    <a:lnTo>
                      <a:pt x="704" y="123"/>
                    </a:lnTo>
                    <a:lnTo>
                      <a:pt x="706" y="125"/>
                    </a:lnTo>
                    <a:lnTo>
                      <a:pt x="708" y="122"/>
                    </a:lnTo>
                    <a:lnTo>
                      <a:pt x="708" y="118"/>
                    </a:lnTo>
                    <a:lnTo>
                      <a:pt x="708" y="112"/>
                    </a:lnTo>
                    <a:lnTo>
                      <a:pt x="704" y="112"/>
                    </a:lnTo>
                    <a:lnTo>
                      <a:pt x="700" y="116"/>
                    </a:lnTo>
                    <a:lnTo>
                      <a:pt x="698" y="116"/>
                    </a:lnTo>
                    <a:lnTo>
                      <a:pt x="694" y="108"/>
                    </a:lnTo>
                    <a:lnTo>
                      <a:pt x="692" y="106"/>
                    </a:lnTo>
                    <a:lnTo>
                      <a:pt x="692" y="108"/>
                    </a:lnTo>
                    <a:lnTo>
                      <a:pt x="690" y="110"/>
                    </a:lnTo>
                    <a:lnTo>
                      <a:pt x="688" y="108"/>
                    </a:lnTo>
                    <a:lnTo>
                      <a:pt x="688" y="106"/>
                    </a:lnTo>
                    <a:lnTo>
                      <a:pt x="684" y="104"/>
                    </a:lnTo>
                    <a:lnTo>
                      <a:pt x="684" y="102"/>
                    </a:lnTo>
                    <a:lnTo>
                      <a:pt x="676" y="102"/>
                    </a:lnTo>
                    <a:lnTo>
                      <a:pt x="672" y="100"/>
                    </a:lnTo>
                    <a:lnTo>
                      <a:pt x="672" y="98"/>
                    </a:lnTo>
                    <a:lnTo>
                      <a:pt x="672" y="96"/>
                    </a:lnTo>
                    <a:lnTo>
                      <a:pt x="668" y="92"/>
                    </a:lnTo>
                    <a:lnTo>
                      <a:pt x="666" y="90"/>
                    </a:lnTo>
                    <a:lnTo>
                      <a:pt x="664" y="88"/>
                    </a:lnTo>
                    <a:lnTo>
                      <a:pt x="664" y="74"/>
                    </a:lnTo>
                    <a:lnTo>
                      <a:pt x="666" y="72"/>
                    </a:lnTo>
                    <a:lnTo>
                      <a:pt x="668" y="72"/>
                    </a:lnTo>
                    <a:lnTo>
                      <a:pt x="670" y="66"/>
                    </a:lnTo>
                    <a:lnTo>
                      <a:pt x="672" y="68"/>
                    </a:lnTo>
                    <a:lnTo>
                      <a:pt x="672" y="66"/>
                    </a:lnTo>
                    <a:lnTo>
                      <a:pt x="672" y="62"/>
                    </a:lnTo>
                    <a:lnTo>
                      <a:pt x="672" y="64"/>
                    </a:lnTo>
                    <a:lnTo>
                      <a:pt x="668" y="56"/>
                    </a:lnTo>
                    <a:lnTo>
                      <a:pt x="666" y="54"/>
                    </a:lnTo>
                    <a:lnTo>
                      <a:pt x="668" y="48"/>
                    </a:lnTo>
                    <a:lnTo>
                      <a:pt x="668" y="44"/>
                    </a:lnTo>
                    <a:lnTo>
                      <a:pt x="668" y="34"/>
                    </a:lnTo>
                    <a:lnTo>
                      <a:pt x="670" y="32"/>
                    </a:lnTo>
                    <a:lnTo>
                      <a:pt x="672" y="34"/>
                    </a:lnTo>
                    <a:lnTo>
                      <a:pt x="672" y="32"/>
                    </a:lnTo>
                    <a:lnTo>
                      <a:pt x="672" y="30"/>
                    </a:lnTo>
                    <a:lnTo>
                      <a:pt x="674" y="28"/>
                    </a:lnTo>
                    <a:lnTo>
                      <a:pt x="678" y="36"/>
                    </a:lnTo>
                    <a:lnTo>
                      <a:pt x="680" y="34"/>
                    </a:lnTo>
                    <a:lnTo>
                      <a:pt x="680" y="30"/>
                    </a:lnTo>
                    <a:lnTo>
                      <a:pt x="680" y="24"/>
                    </a:lnTo>
                    <a:lnTo>
                      <a:pt x="678" y="24"/>
                    </a:lnTo>
                    <a:lnTo>
                      <a:pt x="676" y="22"/>
                    </a:lnTo>
                    <a:lnTo>
                      <a:pt x="676" y="20"/>
                    </a:lnTo>
                    <a:lnTo>
                      <a:pt x="682" y="10"/>
                    </a:lnTo>
                    <a:lnTo>
                      <a:pt x="686" y="2"/>
                    </a:lnTo>
                    <a:lnTo>
                      <a:pt x="688" y="2"/>
                    </a:lnTo>
                    <a:lnTo>
                      <a:pt x="690" y="2"/>
                    </a:lnTo>
                    <a:lnTo>
                      <a:pt x="694" y="0"/>
                    </a:lnTo>
                    <a:lnTo>
                      <a:pt x="696" y="4"/>
                    </a:lnTo>
                    <a:lnTo>
                      <a:pt x="696" y="6"/>
                    </a:lnTo>
                    <a:lnTo>
                      <a:pt x="694" y="8"/>
                    </a:lnTo>
                    <a:lnTo>
                      <a:pt x="694" y="10"/>
                    </a:lnTo>
                    <a:lnTo>
                      <a:pt x="694" y="12"/>
                    </a:lnTo>
                    <a:lnTo>
                      <a:pt x="696" y="10"/>
                    </a:lnTo>
                    <a:lnTo>
                      <a:pt x="698" y="14"/>
                    </a:lnTo>
                    <a:lnTo>
                      <a:pt x="700" y="12"/>
                    </a:lnTo>
                    <a:lnTo>
                      <a:pt x="700" y="10"/>
                    </a:lnTo>
                    <a:lnTo>
                      <a:pt x="702" y="14"/>
                    </a:lnTo>
                    <a:lnTo>
                      <a:pt x="708" y="10"/>
                    </a:lnTo>
                    <a:lnTo>
                      <a:pt x="706" y="18"/>
                    </a:lnTo>
                    <a:lnTo>
                      <a:pt x="708" y="22"/>
                    </a:lnTo>
                    <a:lnTo>
                      <a:pt x="710" y="22"/>
                    </a:lnTo>
                    <a:lnTo>
                      <a:pt x="718" y="32"/>
                    </a:lnTo>
                    <a:lnTo>
                      <a:pt x="720" y="52"/>
                    </a:lnTo>
                    <a:lnTo>
                      <a:pt x="718" y="52"/>
                    </a:lnTo>
                    <a:lnTo>
                      <a:pt x="718" y="56"/>
                    </a:lnTo>
                    <a:lnTo>
                      <a:pt x="722" y="56"/>
                    </a:lnTo>
                    <a:lnTo>
                      <a:pt x="722" y="62"/>
                    </a:lnTo>
                    <a:lnTo>
                      <a:pt x="726" y="62"/>
                    </a:lnTo>
                    <a:lnTo>
                      <a:pt x="728" y="64"/>
                    </a:lnTo>
                    <a:lnTo>
                      <a:pt x="730" y="70"/>
                    </a:lnTo>
                    <a:lnTo>
                      <a:pt x="732" y="76"/>
                    </a:lnTo>
                    <a:lnTo>
                      <a:pt x="732" y="78"/>
                    </a:lnTo>
                    <a:lnTo>
                      <a:pt x="734" y="78"/>
                    </a:lnTo>
                    <a:lnTo>
                      <a:pt x="734" y="76"/>
                    </a:lnTo>
                    <a:lnTo>
                      <a:pt x="736" y="78"/>
                    </a:lnTo>
                    <a:lnTo>
                      <a:pt x="738" y="82"/>
                    </a:lnTo>
                    <a:lnTo>
                      <a:pt x="740" y="84"/>
                    </a:lnTo>
                    <a:lnTo>
                      <a:pt x="740" y="86"/>
                    </a:lnTo>
                    <a:lnTo>
                      <a:pt x="736" y="86"/>
                    </a:lnTo>
                    <a:lnTo>
                      <a:pt x="728" y="84"/>
                    </a:lnTo>
                    <a:lnTo>
                      <a:pt x="726" y="84"/>
                    </a:lnTo>
                    <a:lnTo>
                      <a:pt x="728" y="84"/>
                    </a:lnTo>
                    <a:lnTo>
                      <a:pt x="726" y="86"/>
                    </a:lnTo>
                    <a:lnTo>
                      <a:pt x="726" y="88"/>
                    </a:lnTo>
                    <a:lnTo>
                      <a:pt x="732" y="88"/>
                    </a:lnTo>
                    <a:lnTo>
                      <a:pt x="734" y="92"/>
                    </a:lnTo>
                    <a:lnTo>
                      <a:pt x="730" y="98"/>
                    </a:lnTo>
                    <a:lnTo>
                      <a:pt x="728" y="98"/>
                    </a:lnTo>
                    <a:lnTo>
                      <a:pt x="726" y="98"/>
                    </a:lnTo>
                    <a:lnTo>
                      <a:pt x="724" y="98"/>
                    </a:lnTo>
                    <a:lnTo>
                      <a:pt x="724" y="100"/>
                    </a:lnTo>
                    <a:lnTo>
                      <a:pt x="722" y="102"/>
                    </a:lnTo>
                    <a:lnTo>
                      <a:pt x="724" y="104"/>
                    </a:lnTo>
                    <a:lnTo>
                      <a:pt x="722" y="106"/>
                    </a:lnTo>
                    <a:lnTo>
                      <a:pt x="728" y="104"/>
                    </a:lnTo>
                    <a:lnTo>
                      <a:pt x="730" y="110"/>
                    </a:lnTo>
                    <a:lnTo>
                      <a:pt x="734" y="112"/>
                    </a:lnTo>
                    <a:lnTo>
                      <a:pt x="738" y="112"/>
                    </a:lnTo>
                    <a:lnTo>
                      <a:pt x="740" y="108"/>
                    </a:lnTo>
                    <a:lnTo>
                      <a:pt x="742" y="108"/>
                    </a:lnTo>
                    <a:lnTo>
                      <a:pt x="744" y="110"/>
                    </a:lnTo>
                    <a:lnTo>
                      <a:pt x="742" y="112"/>
                    </a:lnTo>
                    <a:lnTo>
                      <a:pt x="744" y="110"/>
                    </a:lnTo>
                    <a:lnTo>
                      <a:pt x="746" y="114"/>
                    </a:lnTo>
                    <a:lnTo>
                      <a:pt x="746" y="112"/>
                    </a:lnTo>
                    <a:lnTo>
                      <a:pt x="748" y="114"/>
                    </a:lnTo>
                    <a:lnTo>
                      <a:pt x="750" y="112"/>
                    </a:lnTo>
                    <a:lnTo>
                      <a:pt x="750" y="116"/>
                    </a:lnTo>
                    <a:lnTo>
                      <a:pt x="750" y="120"/>
                    </a:lnTo>
                    <a:lnTo>
                      <a:pt x="748" y="122"/>
                    </a:lnTo>
                    <a:lnTo>
                      <a:pt x="746" y="118"/>
                    </a:lnTo>
                    <a:lnTo>
                      <a:pt x="744" y="120"/>
                    </a:lnTo>
                    <a:lnTo>
                      <a:pt x="742" y="118"/>
                    </a:lnTo>
                    <a:lnTo>
                      <a:pt x="748" y="127"/>
                    </a:lnTo>
                    <a:lnTo>
                      <a:pt x="752" y="129"/>
                    </a:lnTo>
                    <a:lnTo>
                      <a:pt x="752" y="131"/>
                    </a:lnTo>
                    <a:lnTo>
                      <a:pt x="754" y="135"/>
                    </a:lnTo>
                    <a:lnTo>
                      <a:pt x="754" y="137"/>
                    </a:lnTo>
                    <a:lnTo>
                      <a:pt x="756" y="141"/>
                    </a:lnTo>
                    <a:lnTo>
                      <a:pt x="754" y="153"/>
                    </a:lnTo>
                    <a:lnTo>
                      <a:pt x="758" y="161"/>
                    </a:lnTo>
                    <a:lnTo>
                      <a:pt x="764" y="153"/>
                    </a:lnTo>
                    <a:lnTo>
                      <a:pt x="764" y="147"/>
                    </a:lnTo>
                    <a:lnTo>
                      <a:pt x="764" y="145"/>
                    </a:lnTo>
                    <a:lnTo>
                      <a:pt x="766" y="145"/>
                    </a:lnTo>
                    <a:lnTo>
                      <a:pt x="766" y="131"/>
                    </a:lnTo>
                    <a:lnTo>
                      <a:pt x="770" y="127"/>
                    </a:lnTo>
                    <a:lnTo>
                      <a:pt x="770" y="123"/>
                    </a:lnTo>
                    <a:lnTo>
                      <a:pt x="774" y="122"/>
                    </a:lnTo>
                    <a:lnTo>
                      <a:pt x="778" y="122"/>
                    </a:lnTo>
                    <a:lnTo>
                      <a:pt x="780" y="127"/>
                    </a:lnTo>
                    <a:lnTo>
                      <a:pt x="782" y="131"/>
                    </a:lnTo>
                    <a:lnTo>
                      <a:pt x="790" y="139"/>
                    </a:lnTo>
                    <a:lnTo>
                      <a:pt x="796" y="161"/>
                    </a:lnTo>
                    <a:lnTo>
                      <a:pt x="792" y="163"/>
                    </a:lnTo>
                    <a:lnTo>
                      <a:pt x="790" y="163"/>
                    </a:lnTo>
                    <a:lnTo>
                      <a:pt x="790" y="161"/>
                    </a:lnTo>
                    <a:lnTo>
                      <a:pt x="790" y="157"/>
                    </a:lnTo>
                    <a:lnTo>
                      <a:pt x="786" y="163"/>
                    </a:lnTo>
                    <a:lnTo>
                      <a:pt x="788" y="169"/>
                    </a:lnTo>
                    <a:lnTo>
                      <a:pt x="786" y="175"/>
                    </a:lnTo>
                    <a:lnTo>
                      <a:pt x="800" y="201"/>
                    </a:lnTo>
                    <a:lnTo>
                      <a:pt x="804" y="203"/>
                    </a:lnTo>
                    <a:lnTo>
                      <a:pt x="806" y="203"/>
                    </a:lnTo>
                    <a:lnTo>
                      <a:pt x="808" y="197"/>
                    </a:lnTo>
                    <a:lnTo>
                      <a:pt x="810" y="195"/>
                    </a:lnTo>
                    <a:lnTo>
                      <a:pt x="810" y="197"/>
                    </a:lnTo>
                    <a:lnTo>
                      <a:pt x="812" y="195"/>
                    </a:lnTo>
                    <a:lnTo>
                      <a:pt x="812" y="197"/>
                    </a:lnTo>
                    <a:lnTo>
                      <a:pt x="814" y="197"/>
                    </a:lnTo>
                    <a:lnTo>
                      <a:pt x="814" y="185"/>
                    </a:lnTo>
                    <a:lnTo>
                      <a:pt x="818" y="179"/>
                    </a:lnTo>
                    <a:lnTo>
                      <a:pt x="822" y="175"/>
                    </a:lnTo>
                    <a:lnTo>
                      <a:pt x="824" y="165"/>
                    </a:lnTo>
                    <a:lnTo>
                      <a:pt x="824" y="161"/>
                    </a:lnTo>
                    <a:lnTo>
                      <a:pt x="826" y="161"/>
                    </a:lnTo>
                    <a:lnTo>
                      <a:pt x="826" y="147"/>
                    </a:lnTo>
                    <a:lnTo>
                      <a:pt x="828" y="145"/>
                    </a:lnTo>
                    <a:lnTo>
                      <a:pt x="832" y="145"/>
                    </a:lnTo>
                    <a:lnTo>
                      <a:pt x="832" y="143"/>
                    </a:lnTo>
                    <a:lnTo>
                      <a:pt x="834" y="143"/>
                    </a:lnTo>
                    <a:lnTo>
                      <a:pt x="836" y="141"/>
                    </a:lnTo>
                    <a:lnTo>
                      <a:pt x="840" y="143"/>
                    </a:lnTo>
                    <a:lnTo>
                      <a:pt x="842" y="143"/>
                    </a:lnTo>
                    <a:lnTo>
                      <a:pt x="842" y="141"/>
                    </a:lnTo>
                    <a:lnTo>
                      <a:pt x="838" y="141"/>
                    </a:lnTo>
                    <a:lnTo>
                      <a:pt x="836" y="139"/>
                    </a:lnTo>
                    <a:lnTo>
                      <a:pt x="838" y="137"/>
                    </a:lnTo>
                    <a:lnTo>
                      <a:pt x="836" y="135"/>
                    </a:lnTo>
                    <a:lnTo>
                      <a:pt x="840" y="135"/>
                    </a:lnTo>
                    <a:lnTo>
                      <a:pt x="838" y="133"/>
                    </a:lnTo>
                    <a:lnTo>
                      <a:pt x="840" y="133"/>
                    </a:lnTo>
                    <a:lnTo>
                      <a:pt x="844" y="133"/>
                    </a:lnTo>
                    <a:lnTo>
                      <a:pt x="842" y="131"/>
                    </a:lnTo>
                    <a:lnTo>
                      <a:pt x="840" y="131"/>
                    </a:lnTo>
                    <a:lnTo>
                      <a:pt x="838" y="129"/>
                    </a:lnTo>
                    <a:lnTo>
                      <a:pt x="834" y="127"/>
                    </a:lnTo>
                    <a:lnTo>
                      <a:pt x="832" y="125"/>
                    </a:lnTo>
                    <a:lnTo>
                      <a:pt x="832" y="122"/>
                    </a:lnTo>
                    <a:lnTo>
                      <a:pt x="832" y="118"/>
                    </a:lnTo>
                    <a:lnTo>
                      <a:pt x="832" y="114"/>
                    </a:lnTo>
                    <a:lnTo>
                      <a:pt x="832" y="110"/>
                    </a:lnTo>
                    <a:lnTo>
                      <a:pt x="830" y="106"/>
                    </a:lnTo>
                    <a:lnTo>
                      <a:pt x="832" y="100"/>
                    </a:lnTo>
                    <a:lnTo>
                      <a:pt x="836" y="100"/>
                    </a:lnTo>
                    <a:lnTo>
                      <a:pt x="840" y="98"/>
                    </a:lnTo>
                    <a:lnTo>
                      <a:pt x="846" y="98"/>
                    </a:lnTo>
                    <a:lnTo>
                      <a:pt x="850" y="100"/>
                    </a:lnTo>
                    <a:lnTo>
                      <a:pt x="852" y="102"/>
                    </a:lnTo>
                    <a:lnTo>
                      <a:pt x="860" y="106"/>
                    </a:lnTo>
                    <a:lnTo>
                      <a:pt x="866" y="104"/>
                    </a:lnTo>
                    <a:lnTo>
                      <a:pt x="868" y="106"/>
                    </a:lnTo>
                    <a:lnTo>
                      <a:pt x="872" y="106"/>
                    </a:lnTo>
                    <a:lnTo>
                      <a:pt x="874" y="104"/>
                    </a:lnTo>
                    <a:lnTo>
                      <a:pt x="874" y="106"/>
                    </a:lnTo>
                    <a:lnTo>
                      <a:pt x="876" y="114"/>
                    </a:lnTo>
                    <a:lnTo>
                      <a:pt x="872" y="114"/>
                    </a:lnTo>
                    <a:lnTo>
                      <a:pt x="874" y="114"/>
                    </a:lnTo>
                    <a:lnTo>
                      <a:pt x="880" y="122"/>
                    </a:lnTo>
                    <a:lnTo>
                      <a:pt x="878" y="123"/>
                    </a:lnTo>
                    <a:lnTo>
                      <a:pt x="880" y="123"/>
                    </a:lnTo>
                    <a:lnTo>
                      <a:pt x="888" y="123"/>
                    </a:lnTo>
                    <a:lnTo>
                      <a:pt x="890" y="125"/>
                    </a:lnTo>
                    <a:lnTo>
                      <a:pt x="892" y="125"/>
                    </a:lnTo>
                    <a:lnTo>
                      <a:pt x="892" y="129"/>
                    </a:lnTo>
                    <a:lnTo>
                      <a:pt x="890" y="133"/>
                    </a:lnTo>
                    <a:lnTo>
                      <a:pt x="886" y="135"/>
                    </a:lnTo>
                    <a:lnTo>
                      <a:pt x="884" y="139"/>
                    </a:lnTo>
                    <a:lnTo>
                      <a:pt x="892" y="141"/>
                    </a:lnTo>
                    <a:lnTo>
                      <a:pt x="894" y="143"/>
                    </a:lnTo>
                    <a:lnTo>
                      <a:pt x="894" y="147"/>
                    </a:lnTo>
                    <a:lnTo>
                      <a:pt x="892" y="151"/>
                    </a:lnTo>
                    <a:lnTo>
                      <a:pt x="890" y="153"/>
                    </a:lnTo>
                    <a:lnTo>
                      <a:pt x="888" y="153"/>
                    </a:lnTo>
                    <a:lnTo>
                      <a:pt x="884" y="157"/>
                    </a:lnTo>
                    <a:lnTo>
                      <a:pt x="882" y="153"/>
                    </a:lnTo>
                    <a:lnTo>
                      <a:pt x="880" y="153"/>
                    </a:lnTo>
                    <a:lnTo>
                      <a:pt x="880" y="155"/>
                    </a:lnTo>
                    <a:lnTo>
                      <a:pt x="876" y="153"/>
                    </a:lnTo>
                    <a:lnTo>
                      <a:pt x="874" y="155"/>
                    </a:lnTo>
                    <a:lnTo>
                      <a:pt x="878" y="161"/>
                    </a:lnTo>
                    <a:lnTo>
                      <a:pt x="878" y="163"/>
                    </a:lnTo>
                    <a:lnTo>
                      <a:pt x="880" y="163"/>
                    </a:lnTo>
                    <a:lnTo>
                      <a:pt x="878" y="167"/>
                    </a:lnTo>
                    <a:lnTo>
                      <a:pt x="884" y="165"/>
                    </a:lnTo>
                    <a:lnTo>
                      <a:pt x="882" y="175"/>
                    </a:lnTo>
                    <a:lnTo>
                      <a:pt x="882" y="177"/>
                    </a:lnTo>
                    <a:lnTo>
                      <a:pt x="894" y="195"/>
                    </a:lnTo>
                    <a:lnTo>
                      <a:pt x="894" y="197"/>
                    </a:lnTo>
                    <a:lnTo>
                      <a:pt x="892" y="197"/>
                    </a:lnTo>
                    <a:lnTo>
                      <a:pt x="892" y="201"/>
                    </a:lnTo>
                    <a:lnTo>
                      <a:pt x="894" y="205"/>
                    </a:lnTo>
                    <a:lnTo>
                      <a:pt x="892" y="207"/>
                    </a:lnTo>
                    <a:lnTo>
                      <a:pt x="892" y="209"/>
                    </a:lnTo>
                    <a:lnTo>
                      <a:pt x="888" y="211"/>
                    </a:lnTo>
                    <a:lnTo>
                      <a:pt x="884" y="215"/>
                    </a:lnTo>
                    <a:lnTo>
                      <a:pt x="882" y="219"/>
                    </a:lnTo>
                    <a:lnTo>
                      <a:pt x="874" y="229"/>
                    </a:lnTo>
                    <a:lnTo>
                      <a:pt x="868" y="229"/>
                    </a:lnTo>
                    <a:lnTo>
                      <a:pt x="868" y="233"/>
                    </a:lnTo>
                    <a:lnTo>
                      <a:pt x="864" y="235"/>
                    </a:lnTo>
                    <a:lnTo>
                      <a:pt x="862" y="235"/>
                    </a:lnTo>
                    <a:lnTo>
                      <a:pt x="860" y="233"/>
                    </a:lnTo>
                    <a:lnTo>
                      <a:pt x="856" y="227"/>
                    </a:lnTo>
                    <a:lnTo>
                      <a:pt x="854" y="223"/>
                    </a:lnTo>
                    <a:lnTo>
                      <a:pt x="852" y="227"/>
                    </a:lnTo>
                    <a:lnTo>
                      <a:pt x="852" y="229"/>
                    </a:lnTo>
                    <a:lnTo>
                      <a:pt x="854" y="233"/>
                    </a:lnTo>
                    <a:lnTo>
                      <a:pt x="856" y="237"/>
                    </a:lnTo>
                    <a:lnTo>
                      <a:pt x="858" y="241"/>
                    </a:lnTo>
                    <a:lnTo>
                      <a:pt x="856" y="243"/>
                    </a:lnTo>
                    <a:lnTo>
                      <a:pt x="856" y="241"/>
                    </a:lnTo>
                    <a:lnTo>
                      <a:pt x="854" y="241"/>
                    </a:lnTo>
                    <a:lnTo>
                      <a:pt x="850" y="237"/>
                    </a:lnTo>
                    <a:lnTo>
                      <a:pt x="848" y="237"/>
                    </a:lnTo>
                    <a:lnTo>
                      <a:pt x="848" y="235"/>
                    </a:lnTo>
                    <a:lnTo>
                      <a:pt x="846" y="235"/>
                    </a:lnTo>
                    <a:lnTo>
                      <a:pt x="846" y="243"/>
                    </a:lnTo>
                    <a:lnTo>
                      <a:pt x="842" y="241"/>
                    </a:lnTo>
                    <a:lnTo>
                      <a:pt x="840" y="241"/>
                    </a:lnTo>
                    <a:lnTo>
                      <a:pt x="836" y="239"/>
                    </a:lnTo>
                    <a:lnTo>
                      <a:pt x="836" y="241"/>
                    </a:lnTo>
                    <a:lnTo>
                      <a:pt x="834" y="229"/>
                    </a:lnTo>
                    <a:lnTo>
                      <a:pt x="830" y="229"/>
                    </a:lnTo>
                    <a:lnTo>
                      <a:pt x="826" y="233"/>
                    </a:lnTo>
                    <a:lnTo>
                      <a:pt x="826" y="231"/>
                    </a:lnTo>
                    <a:lnTo>
                      <a:pt x="824" y="231"/>
                    </a:lnTo>
                    <a:lnTo>
                      <a:pt x="816" y="229"/>
                    </a:lnTo>
                    <a:lnTo>
                      <a:pt x="814" y="231"/>
                    </a:lnTo>
                    <a:lnTo>
                      <a:pt x="814" y="233"/>
                    </a:lnTo>
                    <a:lnTo>
                      <a:pt x="812" y="233"/>
                    </a:lnTo>
                    <a:lnTo>
                      <a:pt x="814" y="237"/>
                    </a:lnTo>
                    <a:lnTo>
                      <a:pt x="820" y="239"/>
                    </a:lnTo>
                    <a:lnTo>
                      <a:pt x="822" y="239"/>
                    </a:lnTo>
                    <a:lnTo>
                      <a:pt x="824" y="243"/>
                    </a:lnTo>
                    <a:lnTo>
                      <a:pt x="822" y="247"/>
                    </a:lnTo>
                    <a:lnTo>
                      <a:pt x="822" y="249"/>
                    </a:lnTo>
                    <a:lnTo>
                      <a:pt x="816" y="261"/>
                    </a:lnTo>
                    <a:lnTo>
                      <a:pt x="814" y="263"/>
                    </a:lnTo>
                    <a:lnTo>
                      <a:pt x="812" y="265"/>
                    </a:lnTo>
                    <a:lnTo>
                      <a:pt x="810" y="265"/>
                    </a:lnTo>
                    <a:lnTo>
                      <a:pt x="808" y="271"/>
                    </a:lnTo>
                    <a:lnTo>
                      <a:pt x="806" y="273"/>
                    </a:lnTo>
                    <a:lnTo>
                      <a:pt x="794" y="273"/>
                    </a:lnTo>
                    <a:lnTo>
                      <a:pt x="792" y="269"/>
                    </a:lnTo>
                    <a:lnTo>
                      <a:pt x="782" y="261"/>
                    </a:lnTo>
                    <a:lnTo>
                      <a:pt x="776" y="259"/>
                    </a:lnTo>
                    <a:lnTo>
                      <a:pt x="770" y="255"/>
                    </a:lnTo>
                    <a:lnTo>
                      <a:pt x="768" y="253"/>
                    </a:lnTo>
                    <a:lnTo>
                      <a:pt x="766" y="255"/>
                    </a:lnTo>
                    <a:lnTo>
                      <a:pt x="762" y="253"/>
                    </a:lnTo>
                    <a:lnTo>
                      <a:pt x="760" y="257"/>
                    </a:lnTo>
                    <a:lnTo>
                      <a:pt x="766" y="259"/>
                    </a:lnTo>
                    <a:lnTo>
                      <a:pt x="778" y="273"/>
                    </a:lnTo>
                    <a:lnTo>
                      <a:pt x="792" y="277"/>
                    </a:lnTo>
                    <a:lnTo>
                      <a:pt x="794" y="277"/>
                    </a:lnTo>
                    <a:lnTo>
                      <a:pt x="808" y="277"/>
                    </a:lnTo>
                    <a:lnTo>
                      <a:pt x="808" y="279"/>
                    </a:lnTo>
                    <a:lnTo>
                      <a:pt x="810" y="279"/>
                    </a:lnTo>
                    <a:lnTo>
                      <a:pt x="808" y="285"/>
                    </a:lnTo>
                    <a:lnTo>
                      <a:pt x="808" y="287"/>
                    </a:lnTo>
                    <a:lnTo>
                      <a:pt x="804" y="291"/>
                    </a:lnTo>
                    <a:lnTo>
                      <a:pt x="804" y="295"/>
                    </a:lnTo>
                    <a:lnTo>
                      <a:pt x="802" y="297"/>
                    </a:lnTo>
                    <a:lnTo>
                      <a:pt x="800" y="301"/>
                    </a:lnTo>
                    <a:lnTo>
                      <a:pt x="796" y="303"/>
                    </a:lnTo>
                    <a:lnTo>
                      <a:pt x="796" y="307"/>
                    </a:lnTo>
                    <a:lnTo>
                      <a:pt x="792" y="315"/>
                    </a:lnTo>
                    <a:lnTo>
                      <a:pt x="788" y="319"/>
                    </a:lnTo>
                    <a:lnTo>
                      <a:pt x="784" y="321"/>
                    </a:lnTo>
                    <a:lnTo>
                      <a:pt x="778" y="319"/>
                    </a:lnTo>
                    <a:lnTo>
                      <a:pt x="776" y="321"/>
                    </a:lnTo>
                    <a:lnTo>
                      <a:pt x="772" y="317"/>
                    </a:lnTo>
                    <a:lnTo>
                      <a:pt x="770" y="319"/>
                    </a:lnTo>
                    <a:lnTo>
                      <a:pt x="770" y="317"/>
                    </a:lnTo>
                    <a:lnTo>
                      <a:pt x="768" y="317"/>
                    </a:lnTo>
                    <a:lnTo>
                      <a:pt x="766" y="315"/>
                    </a:lnTo>
                    <a:lnTo>
                      <a:pt x="764" y="315"/>
                    </a:lnTo>
                    <a:lnTo>
                      <a:pt x="766" y="317"/>
                    </a:lnTo>
                    <a:lnTo>
                      <a:pt x="766" y="319"/>
                    </a:lnTo>
                    <a:lnTo>
                      <a:pt x="766" y="323"/>
                    </a:lnTo>
                    <a:lnTo>
                      <a:pt x="764" y="323"/>
                    </a:lnTo>
                    <a:lnTo>
                      <a:pt x="762" y="321"/>
                    </a:lnTo>
                    <a:lnTo>
                      <a:pt x="762" y="325"/>
                    </a:lnTo>
                    <a:lnTo>
                      <a:pt x="764" y="327"/>
                    </a:lnTo>
                    <a:lnTo>
                      <a:pt x="760" y="333"/>
                    </a:lnTo>
                    <a:lnTo>
                      <a:pt x="758" y="333"/>
                    </a:lnTo>
                    <a:lnTo>
                      <a:pt x="758" y="335"/>
                    </a:lnTo>
                    <a:lnTo>
                      <a:pt x="756" y="337"/>
                    </a:lnTo>
                    <a:lnTo>
                      <a:pt x="756" y="335"/>
                    </a:lnTo>
                    <a:lnTo>
                      <a:pt x="754" y="339"/>
                    </a:lnTo>
                    <a:lnTo>
                      <a:pt x="752" y="335"/>
                    </a:lnTo>
                    <a:lnTo>
                      <a:pt x="750" y="335"/>
                    </a:lnTo>
                    <a:lnTo>
                      <a:pt x="750" y="333"/>
                    </a:lnTo>
                    <a:lnTo>
                      <a:pt x="746" y="333"/>
                    </a:lnTo>
                    <a:lnTo>
                      <a:pt x="742" y="329"/>
                    </a:lnTo>
                    <a:lnTo>
                      <a:pt x="742" y="331"/>
                    </a:lnTo>
                    <a:lnTo>
                      <a:pt x="740" y="327"/>
                    </a:lnTo>
                    <a:lnTo>
                      <a:pt x="738" y="329"/>
                    </a:lnTo>
                    <a:lnTo>
                      <a:pt x="736" y="329"/>
                    </a:lnTo>
                    <a:lnTo>
                      <a:pt x="734" y="327"/>
                    </a:lnTo>
                    <a:lnTo>
                      <a:pt x="734" y="329"/>
                    </a:lnTo>
                    <a:lnTo>
                      <a:pt x="730" y="329"/>
                    </a:lnTo>
                    <a:lnTo>
                      <a:pt x="724" y="327"/>
                    </a:lnTo>
                    <a:lnTo>
                      <a:pt x="724" y="325"/>
                    </a:lnTo>
                    <a:lnTo>
                      <a:pt x="712" y="319"/>
                    </a:lnTo>
                    <a:lnTo>
                      <a:pt x="710" y="323"/>
                    </a:lnTo>
                    <a:lnTo>
                      <a:pt x="710" y="325"/>
                    </a:lnTo>
                    <a:lnTo>
                      <a:pt x="712" y="327"/>
                    </a:lnTo>
                    <a:lnTo>
                      <a:pt x="714" y="325"/>
                    </a:lnTo>
                    <a:lnTo>
                      <a:pt x="714" y="323"/>
                    </a:lnTo>
                    <a:lnTo>
                      <a:pt x="716" y="325"/>
                    </a:lnTo>
                    <a:lnTo>
                      <a:pt x="724" y="327"/>
                    </a:lnTo>
                    <a:lnTo>
                      <a:pt x="724" y="329"/>
                    </a:lnTo>
                    <a:lnTo>
                      <a:pt x="724" y="331"/>
                    </a:lnTo>
                    <a:lnTo>
                      <a:pt x="726" y="329"/>
                    </a:lnTo>
                    <a:lnTo>
                      <a:pt x="732" y="331"/>
                    </a:lnTo>
                    <a:lnTo>
                      <a:pt x="730" y="333"/>
                    </a:lnTo>
                    <a:lnTo>
                      <a:pt x="730" y="335"/>
                    </a:lnTo>
                    <a:lnTo>
                      <a:pt x="732" y="333"/>
                    </a:lnTo>
                    <a:lnTo>
                      <a:pt x="734" y="331"/>
                    </a:lnTo>
                    <a:lnTo>
                      <a:pt x="736" y="331"/>
                    </a:lnTo>
                    <a:lnTo>
                      <a:pt x="740" y="331"/>
                    </a:lnTo>
                    <a:lnTo>
                      <a:pt x="740" y="333"/>
                    </a:lnTo>
                    <a:lnTo>
                      <a:pt x="744" y="337"/>
                    </a:lnTo>
                    <a:lnTo>
                      <a:pt x="746" y="337"/>
                    </a:lnTo>
                    <a:lnTo>
                      <a:pt x="748" y="339"/>
                    </a:lnTo>
                    <a:lnTo>
                      <a:pt x="750" y="339"/>
                    </a:lnTo>
                    <a:lnTo>
                      <a:pt x="750" y="341"/>
                    </a:lnTo>
                    <a:lnTo>
                      <a:pt x="752" y="343"/>
                    </a:lnTo>
                    <a:lnTo>
                      <a:pt x="754" y="351"/>
                    </a:lnTo>
                    <a:lnTo>
                      <a:pt x="754" y="355"/>
                    </a:lnTo>
                    <a:lnTo>
                      <a:pt x="754" y="357"/>
                    </a:lnTo>
                    <a:lnTo>
                      <a:pt x="752" y="357"/>
                    </a:lnTo>
                    <a:lnTo>
                      <a:pt x="746" y="359"/>
                    </a:lnTo>
                    <a:lnTo>
                      <a:pt x="744" y="359"/>
                    </a:lnTo>
                    <a:lnTo>
                      <a:pt x="742" y="361"/>
                    </a:lnTo>
                    <a:lnTo>
                      <a:pt x="732" y="361"/>
                    </a:lnTo>
                    <a:lnTo>
                      <a:pt x="730" y="361"/>
                    </a:lnTo>
                    <a:lnTo>
                      <a:pt x="726" y="361"/>
                    </a:lnTo>
                    <a:lnTo>
                      <a:pt x="726" y="363"/>
                    </a:lnTo>
                    <a:lnTo>
                      <a:pt x="728" y="367"/>
                    </a:lnTo>
                    <a:lnTo>
                      <a:pt x="732" y="367"/>
                    </a:lnTo>
                    <a:lnTo>
                      <a:pt x="734" y="369"/>
                    </a:lnTo>
                    <a:lnTo>
                      <a:pt x="730" y="369"/>
                    </a:lnTo>
                    <a:lnTo>
                      <a:pt x="728" y="369"/>
                    </a:lnTo>
                    <a:lnTo>
                      <a:pt x="724" y="369"/>
                    </a:lnTo>
                    <a:lnTo>
                      <a:pt x="724" y="377"/>
                    </a:lnTo>
                    <a:lnTo>
                      <a:pt x="724" y="384"/>
                    </a:lnTo>
                    <a:lnTo>
                      <a:pt x="720" y="379"/>
                    </a:lnTo>
                    <a:lnTo>
                      <a:pt x="718" y="381"/>
                    </a:lnTo>
                    <a:lnTo>
                      <a:pt x="718" y="382"/>
                    </a:lnTo>
                    <a:lnTo>
                      <a:pt x="716" y="384"/>
                    </a:lnTo>
                    <a:lnTo>
                      <a:pt x="716" y="386"/>
                    </a:lnTo>
                    <a:lnTo>
                      <a:pt x="716" y="388"/>
                    </a:lnTo>
                    <a:lnTo>
                      <a:pt x="710" y="388"/>
                    </a:lnTo>
                    <a:lnTo>
                      <a:pt x="712" y="392"/>
                    </a:lnTo>
                    <a:lnTo>
                      <a:pt x="710" y="398"/>
                    </a:lnTo>
                    <a:lnTo>
                      <a:pt x="702" y="404"/>
                    </a:lnTo>
                    <a:lnTo>
                      <a:pt x="696" y="404"/>
                    </a:lnTo>
                    <a:lnTo>
                      <a:pt x="694" y="406"/>
                    </a:lnTo>
                    <a:lnTo>
                      <a:pt x="700" y="410"/>
                    </a:lnTo>
                    <a:lnTo>
                      <a:pt x="700" y="418"/>
                    </a:lnTo>
                    <a:lnTo>
                      <a:pt x="698" y="420"/>
                    </a:lnTo>
                    <a:lnTo>
                      <a:pt x="696" y="422"/>
                    </a:lnTo>
                    <a:lnTo>
                      <a:pt x="696" y="428"/>
                    </a:lnTo>
                    <a:lnTo>
                      <a:pt x="694" y="432"/>
                    </a:lnTo>
                    <a:lnTo>
                      <a:pt x="692" y="432"/>
                    </a:lnTo>
                    <a:lnTo>
                      <a:pt x="692" y="434"/>
                    </a:lnTo>
                    <a:lnTo>
                      <a:pt x="692" y="472"/>
                    </a:lnTo>
                    <a:lnTo>
                      <a:pt x="688" y="476"/>
                    </a:lnTo>
                    <a:lnTo>
                      <a:pt x="692" y="476"/>
                    </a:lnTo>
                    <a:lnTo>
                      <a:pt x="694" y="482"/>
                    </a:lnTo>
                    <a:lnTo>
                      <a:pt x="696" y="484"/>
                    </a:lnTo>
                    <a:lnTo>
                      <a:pt x="698" y="484"/>
                    </a:lnTo>
                    <a:lnTo>
                      <a:pt x="698" y="492"/>
                    </a:lnTo>
                    <a:lnTo>
                      <a:pt x="700" y="490"/>
                    </a:lnTo>
                    <a:lnTo>
                      <a:pt x="700" y="484"/>
                    </a:lnTo>
                    <a:lnTo>
                      <a:pt x="708" y="484"/>
                    </a:lnTo>
                    <a:lnTo>
                      <a:pt x="710" y="484"/>
                    </a:lnTo>
                    <a:lnTo>
                      <a:pt x="712" y="484"/>
                    </a:lnTo>
                    <a:lnTo>
                      <a:pt x="716" y="486"/>
                    </a:lnTo>
                    <a:lnTo>
                      <a:pt x="718" y="494"/>
                    </a:lnTo>
                    <a:lnTo>
                      <a:pt x="722" y="506"/>
                    </a:lnTo>
                    <a:lnTo>
                      <a:pt x="722" y="516"/>
                    </a:lnTo>
                    <a:lnTo>
                      <a:pt x="726" y="520"/>
                    </a:lnTo>
                    <a:lnTo>
                      <a:pt x="726" y="530"/>
                    </a:lnTo>
                    <a:lnTo>
                      <a:pt x="724" y="532"/>
                    </a:lnTo>
                    <a:lnTo>
                      <a:pt x="722" y="536"/>
                    </a:lnTo>
                    <a:lnTo>
                      <a:pt x="728" y="534"/>
                    </a:lnTo>
                    <a:lnTo>
                      <a:pt x="728" y="536"/>
                    </a:lnTo>
                    <a:lnTo>
                      <a:pt x="746" y="526"/>
                    </a:lnTo>
                    <a:lnTo>
                      <a:pt x="752" y="528"/>
                    </a:lnTo>
                    <a:lnTo>
                      <a:pt x="756" y="532"/>
                    </a:lnTo>
                    <a:lnTo>
                      <a:pt x="758" y="534"/>
                    </a:lnTo>
                    <a:lnTo>
                      <a:pt x="770" y="538"/>
                    </a:lnTo>
                    <a:lnTo>
                      <a:pt x="776" y="540"/>
                    </a:lnTo>
                    <a:lnTo>
                      <a:pt x="790" y="548"/>
                    </a:lnTo>
                    <a:lnTo>
                      <a:pt x="798" y="558"/>
                    </a:lnTo>
                    <a:lnTo>
                      <a:pt x="798" y="560"/>
                    </a:lnTo>
                    <a:lnTo>
                      <a:pt x="800" y="562"/>
                    </a:lnTo>
                    <a:lnTo>
                      <a:pt x="802" y="562"/>
                    </a:lnTo>
                    <a:lnTo>
                      <a:pt x="804" y="562"/>
                    </a:lnTo>
                    <a:lnTo>
                      <a:pt x="804" y="564"/>
                    </a:lnTo>
                    <a:lnTo>
                      <a:pt x="808" y="562"/>
                    </a:lnTo>
                    <a:lnTo>
                      <a:pt x="810" y="564"/>
                    </a:lnTo>
                    <a:lnTo>
                      <a:pt x="812" y="566"/>
                    </a:lnTo>
                    <a:lnTo>
                      <a:pt x="824" y="570"/>
                    </a:lnTo>
                    <a:lnTo>
                      <a:pt x="828" y="572"/>
                    </a:lnTo>
                    <a:lnTo>
                      <a:pt x="828" y="574"/>
                    </a:lnTo>
                    <a:lnTo>
                      <a:pt x="832" y="578"/>
                    </a:lnTo>
                    <a:lnTo>
                      <a:pt x="828" y="592"/>
                    </a:lnTo>
                    <a:lnTo>
                      <a:pt x="834" y="580"/>
                    </a:lnTo>
                    <a:lnTo>
                      <a:pt x="864" y="582"/>
                    </a:lnTo>
                    <a:lnTo>
                      <a:pt x="866" y="580"/>
                    </a:lnTo>
                    <a:lnTo>
                      <a:pt x="868" y="580"/>
                    </a:lnTo>
                    <a:lnTo>
                      <a:pt x="870" y="582"/>
                    </a:lnTo>
                    <a:lnTo>
                      <a:pt x="872" y="582"/>
                    </a:lnTo>
                    <a:lnTo>
                      <a:pt x="874" y="584"/>
                    </a:lnTo>
                    <a:lnTo>
                      <a:pt x="876" y="584"/>
                    </a:lnTo>
                    <a:lnTo>
                      <a:pt x="878" y="584"/>
                    </a:lnTo>
                    <a:lnTo>
                      <a:pt x="880" y="590"/>
                    </a:lnTo>
                    <a:lnTo>
                      <a:pt x="876" y="610"/>
                    </a:lnTo>
                    <a:lnTo>
                      <a:pt x="880" y="616"/>
                    </a:lnTo>
                    <a:lnTo>
                      <a:pt x="880" y="632"/>
                    </a:lnTo>
                    <a:lnTo>
                      <a:pt x="878" y="634"/>
                    </a:lnTo>
                    <a:lnTo>
                      <a:pt x="878" y="638"/>
                    </a:lnTo>
                    <a:lnTo>
                      <a:pt x="880" y="639"/>
                    </a:lnTo>
                    <a:lnTo>
                      <a:pt x="880" y="641"/>
                    </a:lnTo>
                    <a:lnTo>
                      <a:pt x="882" y="643"/>
                    </a:lnTo>
                    <a:lnTo>
                      <a:pt x="884" y="645"/>
                    </a:lnTo>
                    <a:lnTo>
                      <a:pt x="886" y="647"/>
                    </a:lnTo>
                    <a:lnTo>
                      <a:pt x="888" y="649"/>
                    </a:lnTo>
                    <a:lnTo>
                      <a:pt x="892" y="655"/>
                    </a:lnTo>
                    <a:lnTo>
                      <a:pt x="888" y="655"/>
                    </a:lnTo>
                    <a:lnTo>
                      <a:pt x="882" y="661"/>
                    </a:lnTo>
                    <a:lnTo>
                      <a:pt x="890" y="657"/>
                    </a:lnTo>
                    <a:lnTo>
                      <a:pt x="892" y="659"/>
                    </a:lnTo>
                    <a:lnTo>
                      <a:pt x="902" y="667"/>
                    </a:lnTo>
                    <a:lnTo>
                      <a:pt x="906" y="675"/>
                    </a:lnTo>
                    <a:lnTo>
                      <a:pt x="904" y="677"/>
                    </a:lnTo>
                    <a:lnTo>
                      <a:pt x="898" y="685"/>
                    </a:lnTo>
                    <a:lnTo>
                      <a:pt x="906" y="677"/>
                    </a:lnTo>
                    <a:lnTo>
                      <a:pt x="908" y="677"/>
                    </a:lnTo>
                    <a:lnTo>
                      <a:pt x="910" y="681"/>
                    </a:lnTo>
                    <a:lnTo>
                      <a:pt x="912" y="681"/>
                    </a:lnTo>
                    <a:lnTo>
                      <a:pt x="916" y="685"/>
                    </a:lnTo>
                    <a:lnTo>
                      <a:pt x="918" y="683"/>
                    </a:lnTo>
                    <a:lnTo>
                      <a:pt x="916" y="677"/>
                    </a:lnTo>
                    <a:lnTo>
                      <a:pt x="918" y="675"/>
                    </a:lnTo>
                    <a:lnTo>
                      <a:pt x="920" y="675"/>
                    </a:lnTo>
                    <a:lnTo>
                      <a:pt x="920" y="671"/>
                    </a:lnTo>
                    <a:lnTo>
                      <a:pt x="922" y="671"/>
                    </a:lnTo>
                    <a:lnTo>
                      <a:pt x="924" y="671"/>
                    </a:lnTo>
                    <a:lnTo>
                      <a:pt x="928" y="675"/>
                    </a:lnTo>
                    <a:lnTo>
                      <a:pt x="928" y="679"/>
                    </a:lnTo>
                    <a:lnTo>
                      <a:pt x="930" y="679"/>
                    </a:lnTo>
                    <a:lnTo>
                      <a:pt x="932" y="677"/>
                    </a:lnTo>
                    <a:lnTo>
                      <a:pt x="932" y="675"/>
                    </a:lnTo>
                    <a:lnTo>
                      <a:pt x="934" y="675"/>
                    </a:lnTo>
                    <a:lnTo>
                      <a:pt x="934" y="673"/>
                    </a:lnTo>
                    <a:lnTo>
                      <a:pt x="932" y="673"/>
                    </a:lnTo>
                    <a:lnTo>
                      <a:pt x="928" y="667"/>
                    </a:lnTo>
                    <a:lnTo>
                      <a:pt x="928" y="665"/>
                    </a:lnTo>
                    <a:lnTo>
                      <a:pt x="932" y="665"/>
                    </a:lnTo>
                    <a:lnTo>
                      <a:pt x="932" y="663"/>
                    </a:lnTo>
                    <a:lnTo>
                      <a:pt x="934" y="663"/>
                    </a:lnTo>
                    <a:lnTo>
                      <a:pt x="936" y="657"/>
                    </a:lnTo>
                    <a:lnTo>
                      <a:pt x="938" y="657"/>
                    </a:lnTo>
                    <a:lnTo>
                      <a:pt x="942" y="657"/>
                    </a:lnTo>
                    <a:lnTo>
                      <a:pt x="944" y="655"/>
                    </a:lnTo>
                    <a:lnTo>
                      <a:pt x="940" y="655"/>
                    </a:lnTo>
                    <a:lnTo>
                      <a:pt x="938" y="655"/>
                    </a:lnTo>
                    <a:lnTo>
                      <a:pt x="936" y="653"/>
                    </a:lnTo>
                    <a:lnTo>
                      <a:pt x="934" y="649"/>
                    </a:lnTo>
                    <a:lnTo>
                      <a:pt x="932" y="649"/>
                    </a:lnTo>
                    <a:lnTo>
                      <a:pt x="930" y="645"/>
                    </a:lnTo>
                    <a:lnTo>
                      <a:pt x="932" y="643"/>
                    </a:lnTo>
                    <a:lnTo>
                      <a:pt x="932" y="641"/>
                    </a:lnTo>
                    <a:lnTo>
                      <a:pt x="930" y="641"/>
                    </a:lnTo>
                    <a:lnTo>
                      <a:pt x="930" y="618"/>
                    </a:lnTo>
                    <a:lnTo>
                      <a:pt x="920" y="600"/>
                    </a:lnTo>
                    <a:lnTo>
                      <a:pt x="918" y="598"/>
                    </a:lnTo>
                    <a:lnTo>
                      <a:pt x="952" y="574"/>
                    </a:lnTo>
                    <a:lnTo>
                      <a:pt x="948" y="576"/>
                    </a:lnTo>
                    <a:lnTo>
                      <a:pt x="962" y="556"/>
                    </a:lnTo>
                    <a:lnTo>
                      <a:pt x="964" y="556"/>
                    </a:lnTo>
                    <a:lnTo>
                      <a:pt x="966" y="558"/>
                    </a:lnTo>
                    <a:lnTo>
                      <a:pt x="970" y="556"/>
                    </a:lnTo>
                    <a:lnTo>
                      <a:pt x="970" y="554"/>
                    </a:lnTo>
                    <a:lnTo>
                      <a:pt x="968" y="554"/>
                    </a:lnTo>
                    <a:lnTo>
                      <a:pt x="968" y="548"/>
                    </a:lnTo>
                    <a:lnTo>
                      <a:pt x="966" y="546"/>
                    </a:lnTo>
                    <a:lnTo>
                      <a:pt x="962" y="554"/>
                    </a:lnTo>
                    <a:lnTo>
                      <a:pt x="962" y="552"/>
                    </a:lnTo>
                    <a:lnTo>
                      <a:pt x="960" y="534"/>
                    </a:lnTo>
                    <a:lnTo>
                      <a:pt x="958" y="532"/>
                    </a:lnTo>
                    <a:lnTo>
                      <a:pt x="950" y="498"/>
                    </a:lnTo>
                    <a:lnTo>
                      <a:pt x="948" y="498"/>
                    </a:lnTo>
                    <a:lnTo>
                      <a:pt x="932" y="484"/>
                    </a:lnTo>
                    <a:lnTo>
                      <a:pt x="930" y="482"/>
                    </a:lnTo>
                    <a:lnTo>
                      <a:pt x="932" y="482"/>
                    </a:lnTo>
                    <a:lnTo>
                      <a:pt x="930" y="478"/>
                    </a:lnTo>
                    <a:lnTo>
                      <a:pt x="932" y="474"/>
                    </a:lnTo>
                    <a:lnTo>
                      <a:pt x="934" y="474"/>
                    </a:lnTo>
                    <a:lnTo>
                      <a:pt x="936" y="472"/>
                    </a:lnTo>
                    <a:lnTo>
                      <a:pt x="942" y="472"/>
                    </a:lnTo>
                    <a:lnTo>
                      <a:pt x="942" y="470"/>
                    </a:lnTo>
                    <a:lnTo>
                      <a:pt x="948" y="470"/>
                    </a:lnTo>
                    <a:lnTo>
                      <a:pt x="948" y="466"/>
                    </a:lnTo>
                    <a:lnTo>
                      <a:pt x="946" y="464"/>
                    </a:lnTo>
                    <a:lnTo>
                      <a:pt x="946" y="462"/>
                    </a:lnTo>
                    <a:lnTo>
                      <a:pt x="946" y="458"/>
                    </a:lnTo>
                    <a:lnTo>
                      <a:pt x="950" y="460"/>
                    </a:lnTo>
                    <a:lnTo>
                      <a:pt x="952" y="462"/>
                    </a:lnTo>
                    <a:lnTo>
                      <a:pt x="958" y="460"/>
                    </a:lnTo>
                    <a:lnTo>
                      <a:pt x="952" y="458"/>
                    </a:lnTo>
                    <a:lnTo>
                      <a:pt x="952" y="456"/>
                    </a:lnTo>
                    <a:lnTo>
                      <a:pt x="952" y="452"/>
                    </a:lnTo>
                    <a:lnTo>
                      <a:pt x="954" y="452"/>
                    </a:lnTo>
                    <a:lnTo>
                      <a:pt x="956" y="448"/>
                    </a:lnTo>
                    <a:lnTo>
                      <a:pt x="954" y="450"/>
                    </a:lnTo>
                    <a:lnTo>
                      <a:pt x="948" y="448"/>
                    </a:lnTo>
                    <a:lnTo>
                      <a:pt x="948" y="446"/>
                    </a:lnTo>
                    <a:lnTo>
                      <a:pt x="950" y="446"/>
                    </a:lnTo>
                    <a:lnTo>
                      <a:pt x="950" y="442"/>
                    </a:lnTo>
                    <a:lnTo>
                      <a:pt x="950" y="440"/>
                    </a:lnTo>
                    <a:lnTo>
                      <a:pt x="948" y="440"/>
                    </a:lnTo>
                    <a:lnTo>
                      <a:pt x="946" y="436"/>
                    </a:lnTo>
                    <a:lnTo>
                      <a:pt x="948" y="430"/>
                    </a:lnTo>
                    <a:lnTo>
                      <a:pt x="946" y="430"/>
                    </a:lnTo>
                    <a:lnTo>
                      <a:pt x="946" y="428"/>
                    </a:lnTo>
                    <a:lnTo>
                      <a:pt x="950" y="426"/>
                    </a:lnTo>
                    <a:lnTo>
                      <a:pt x="948" y="426"/>
                    </a:lnTo>
                    <a:lnTo>
                      <a:pt x="946" y="424"/>
                    </a:lnTo>
                    <a:lnTo>
                      <a:pt x="944" y="426"/>
                    </a:lnTo>
                    <a:lnTo>
                      <a:pt x="942" y="424"/>
                    </a:lnTo>
                    <a:lnTo>
                      <a:pt x="940" y="422"/>
                    </a:lnTo>
                    <a:lnTo>
                      <a:pt x="940" y="420"/>
                    </a:lnTo>
                    <a:lnTo>
                      <a:pt x="944" y="416"/>
                    </a:lnTo>
                    <a:lnTo>
                      <a:pt x="944" y="410"/>
                    </a:lnTo>
                    <a:lnTo>
                      <a:pt x="946" y="408"/>
                    </a:lnTo>
                    <a:lnTo>
                      <a:pt x="946" y="406"/>
                    </a:lnTo>
                    <a:lnTo>
                      <a:pt x="948" y="404"/>
                    </a:lnTo>
                    <a:lnTo>
                      <a:pt x="948" y="402"/>
                    </a:lnTo>
                    <a:lnTo>
                      <a:pt x="948" y="400"/>
                    </a:lnTo>
                    <a:lnTo>
                      <a:pt x="950" y="400"/>
                    </a:lnTo>
                    <a:lnTo>
                      <a:pt x="952" y="394"/>
                    </a:lnTo>
                    <a:lnTo>
                      <a:pt x="950" y="396"/>
                    </a:lnTo>
                    <a:lnTo>
                      <a:pt x="948" y="398"/>
                    </a:lnTo>
                    <a:lnTo>
                      <a:pt x="946" y="396"/>
                    </a:lnTo>
                    <a:lnTo>
                      <a:pt x="944" y="396"/>
                    </a:lnTo>
                    <a:lnTo>
                      <a:pt x="942" y="392"/>
                    </a:lnTo>
                    <a:lnTo>
                      <a:pt x="940" y="390"/>
                    </a:lnTo>
                    <a:lnTo>
                      <a:pt x="940" y="386"/>
                    </a:lnTo>
                    <a:lnTo>
                      <a:pt x="940" y="381"/>
                    </a:lnTo>
                    <a:lnTo>
                      <a:pt x="940" y="379"/>
                    </a:lnTo>
                    <a:lnTo>
                      <a:pt x="942" y="377"/>
                    </a:lnTo>
                    <a:lnTo>
                      <a:pt x="948" y="369"/>
                    </a:lnTo>
                    <a:lnTo>
                      <a:pt x="950" y="369"/>
                    </a:lnTo>
                    <a:lnTo>
                      <a:pt x="950" y="371"/>
                    </a:lnTo>
                    <a:lnTo>
                      <a:pt x="960" y="371"/>
                    </a:lnTo>
                    <a:lnTo>
                      <a:pt x="968" y="373"/>
                    </a:lnTo>
                    <a:lnTo>
                      <a:pt x="970" y="373"/>
                    </a:lnTo>
                    <a:lnTo>
                      <a:pt x="970" y="375"/>
                    </a:lnTo>
                    <a:lnTo>
                      <a:pt x="972" y="375"/>
                    </a:lnTo>
                    <a:lnTo>
                      <a:pt x="976" y="377"/>
                    </a:lnTo>
                    <a:lnTo>
                      <a:pt x="978" y="377"/>
                    </a:lnTo>
                    <a:lnTo>
                      <a:pt x="978" y="379"/>
                    </a:lnTo>
                    <a:lnTo>
                      <a:pt x="982" y="379"/>
                    </a:lnTo>
                    <a:lnTo>
                      <a:pt x="986" y="377"/>
                    </a:lnTo>
                    <a:lnTo>
                      <a:pt x="986" y="379"/>
                    </a:lnTo>
                    <a:lnTo>
                      <a:pt x="986" y="381"/>
                    </a:lnTo>
                    <a:lnTo>
                      <a:pt x="992" y="381"/>
                    </a:lnTo>
                    <a:lnTo>
                      <a:pt x="990" y="379"/>
                    </a:lnTo>
                    <a:lnTo>
                      <a:pt x="992" y="379"/>
                    </a:lnTo>
                    <a:lnTo>
                      <a:pt x="1002" y="375"/>
                    </a:lnTo>
                    <a:lnTo>
                      <a:pt x="1006" y="371"/>
                    </a:lnTo>
                    <a:lnTo>
                      <a:pt x="1014" y="377"/>
                    </a:lnTo>
                    <a:lnTo>
                      <a:pt x="1016" y="379"/>
                    </a:lnTo>
                    <a:lnTo>
                      <a:pt x="1020" y="381"/>
                    </a:lnTo>
                    <a:lnTo>
                      <a:pt x="1024" y="381"/>
                    </a:lnTo>
                    <a:lnTo>
                      <a:pt x="1024" y="382"/>
                    </a:lnTo>
                    <a:lnTo>
                      <a:pt x="1024" y="384"/>
                    </a:lnTo>
                    <a:lnTo>
                      <a:pt x="1020" y="392"/>
                    </a:lnTo>
                    <a:lnTo>
                      <a:pt x="1022" y="390"/>
                    </a:lnTo>
                    <a:lnTo>
                      <a:pt x="1024" y="392"/>
                    </a:lnTo>
                    <a:lnTo>
                      <a:pt x="1024" y="390"/>
                    </a:lnTo>
                    <a:lnTo>
                      <a:pt x="1024" y="388"/>
                    </a:lnTo>
                    <a:lnTo>
                      <a:pt x="1026" y="388"/>
                    </a:lnTo>
                    <a:lnTo>
                      <a:pt x="1028" y="388"/>
                    </a:lnTo>
                    <a:lnTo>
                      <a:pt x="1028" y="392"/>
                    </a:lnTo>
                    <a:lnTo>
                      <a:pt x="1030" y="394"/>
                    </a:lnTo>
                    <a:lnTo>
                      <a:pt x="1032" y="396"/>
                    </a:lnTo>
                    <a:lnTo>
                      <a:pt x="1028" y="398"/>
                    </a:lnTo>
                    <a:lnTo>
                      <a:pt x="1030" y="400"/>
                    </a:lnTo>
                    <a:lnTo>
                      <a:pt x="1032" y="400"/>
                    </a:lnTo>
                    <a:lnTo>
                      <a:pt x="1032" y="398"/>
                    </a:lnTo>
                    <a:lnTo>
                      <a:pt x="1036" y="396"/>
                    </a:lnTo>
                    <a:lnTo>
                      <a:pt x="1038" y="398"/>
                    </a:lnTo>
                    <a:lnTo>
                      <a:pt x="1038" y="402"/>
                    </a:lnTo>
                    <a:lnTo>
                      <a:pt x="1036" y="402"/>
                    </a:lnTo>
                    <a:lnTo>
                      <a:pt x="1034" y="404"/>
                    </a:lnTo>
                    <a:lnTo>
                      <a:pt x="1034" y="406"/>
                    </a:lnTo>
                    <a:lnTo>
                      <a:pt x="1036" y="410"/>
                    </a:lnTo>
                    <a:lnTo>
                      <a:pt x="1040" y="410"/>
                    </a:lnTo>
                    <a:lnTo>
                      <a:pt x="1038" y="412"/>
                    </a:lnTo>
                    <a:lnTo>
                      <a:pt x="1044" y="412"/>
                    </a:lnTo>
                    <a:lnTo>
                      <a:pt x="1046" y="412"/>
                    </a:lnTo>
                    <a:lnTo>
                      <a:pt x="1048" y="416"/>
                    </a:lnTo>
                    <a:lnTo>
                      <a:pt x="1048" y="418"/>
                    </a:lnTo>
                    <a:lnTo>
                      <a:pt x="1050" y="416"/>
                    </a:lnTo>
                    <a:lnTo>
                      <a:pt x="1054" y="416"/>
                    </a:lnTo>
                    <a:lnTo>
                      <a:pt x="1058" y="416"/>
                    </a:lnTo>
                    <a:lnTo>
                      <a:pt x="1060" y="416"/>
                    </a:lnTo>
                    <a:lnTo>
                      <a:pt x="1060" y="418"/>
                    </a:lnTo>
                    <a:lnTo>
                      <a:pt x="1060" y="420"/>
                    </a:lnTo>
                    <a:lnTo>
                      <a:pt x="1062" y="422"/>
                    </a:lnTo>
                    <a:lnTo>
                      <a:pt x="1066" y="418"/>
                    </a:lnTo>
                    <a:lnTo>
                      <a:pt x="1066" y="416"/>
                    </a:lnTo>
                    <a:lnTo>
                      <a:pt x="1068" y="416"/>
                    </a:lnTo>
                    <a:lnTo>
                      <a:pt x="1072" y="420"/>
                    </a:lnTo>
                    <a:lnTo>
                      <a:pt x="1072" y="422"/>
                    </a:lnTo>
                    <a:lnTo>
                      <a:pt x="1072" y="424"/>
                    </a:lnTo>
                    <a:lnTo>
                      <a:pt x="1068" y="426"/>
                    </a:lnTo>
                    <a:lnTo>
                      <a:pt x="1068" y="432"/>
                    </a:lnTo>
                    <a:lnTo>
                      <a:pt x="1068" y="434"/>
                    </a:lnTo>
                    <a:lnTo>
                      <a:pt x="1068" y="436"/>
                    </a:lnTo>
                    <a:lnTo>
                      <a:pt x="1070" y="440"/>
                    </a:lnTo>
                    <a:lnTo>
                      <a:pt x="1072" y="444"/>
                    </a:lnTo>
                    <a:lnTo>
                      <a:pt x="1068" y="446"/>
                    </a:lnTo>
                    <a:lnTo>
                      <a:pt x="1066" y="448"/>
                    </a:lnTo>
                    <a:lnTo>
                      <a:pt x="1052" y="446"/>
                    </a:lnTo>
                    <a:lnTo>
                      <a:pt x="1048" y="444"/>
                    </a:lnTo>
                    <a:lnTo>
                      <a:pt x="1046" y="446"/>
                    </a:lnTo>
                    <a:lnTo>
                      <a:pt x="1044" y="446"/>
                    </a:lnTo>
                    <a:lnTo>
                      <a:pt x="1050" y="446"/>
                    </a:lnTo>
                    <a:lnTo>
                      <a:pt x="1054" y="450"/>
                    </a:lnTo>
                    <a:lnTo>
                      <a:pt x="1064" y="450"/>
                    </a:lnTo>
                    <a:lnTo>
                      <a:pt x="1068" y="450"/>
                    </a:lnTo>
                    <a:lnTo>
                      <a:pt x="1072" y="454"/>
                    </a:lnTo>
                    <a:lnTo>
                      <a:pt x="1072" y="456"/>
                    </a:lnTo>
                    <a:lnTo>
                      <a:pt x="1072" y="458"/>
                    </a:lnTo>
                    <a:lnTo>
                      <a:pt x="1068" y="468"/>
                    </a:lnTo>
                    <a:lnTo>
                      <a:pt x="1074" y="466"/>
                    </a:lnTo>
                    <a:lnTo>
                      <a:pt x="1074" y="468"/>
                    </a:lnTo>
                    <a:lnTo>
                      <a:pt x="1074" y="470"/>
                    </a:lnTo>
                    <a:lnTo>
                      <a:pt x="1070" y="472"/>
                    </a:lnTo>
                    <a:lnTo>
                      <a:pt x="1072" y="474"/>
                    </a:lnTo>
                    <a:lnTo>
                      <a:pt x="1074" y="474"/>
                    </a:lnTo>
                    <a:lnTo>
                      <a:pt x="1074" y="476"/>
                    </a:lnTo>
                    <a:lnTo>
                      <a:pt x="1074" y="478"/>
                    </a:lnTo>
                    <a:lnTo>
                      <a:pt x="1072" y="478"/>
                    </a:lnTo>
                    <a:lnTo>
                      <a:pt x="1072" y="476"/>
                    </a:lnTo>
                    <a:lnTo>
                      <a:pt x="1068" y="482"/>
                    </a:lnTo>
                    <a:lnTo>
                      <a:pt x="1068" y="478"/>
                    </a:lnTo>
                    <a:lnTo>
                      <a:pt x="1066" y="478"/>
                    </a:lnTo>
                    <a:lnTo>
                      <a:pt x="1062" y="478"/>
                    </a:lnTo>
                    <a:lnTo>
                      <a:pt x="1064" y="480"/>
                    </a:lnTo>
                    <a:lnTo>
                      <a:pt x="1064" y="482"/>
                    </a:lnTo>
                    <a:lnTo>
                      <a:pt x="1058" y="484"/>
                    </a:lnTo>
                    <a:lnTo>
                      <a:pt x="1060" y="484"/>
                    </a:lnTo>
                    <a:lnTo>
                      <a:pt x="1064" y="486"/>
                    </a:lnTo>
                    <a:lnTo>
                      <a:pt x="1066" y="488"/>
                    </a:lnTo>
                    <a:lnTo>
                      <a:pt x="1074" y="482"/>
                    </a:lnTo>
                    <a:lnTo>
                      <a:pt x="1084" y="480"/>
                    </a:lnTo>
                    <a:lnTo>
                      <a:pt x="1086" y="480"/>
                    </a:lnTo>
                    <a:lnTo>
                      <a:pt x="1088" y="488"/>
                    </a:lnTo>
                    <a:lnTo>
                      <a:pt x="1090" y="488"/>
                    </a:lnTo>
                    <a:lnTo>
                      <a:pt x="1090" y="494"/>
                    </a:lnTo>
                    <a:lnTo>
                      <a:pt x="1088" y="502"/>
                    </a:lnTo>
                    <a:lnTo>
                      <a:pt x="1074" y="510"/>
                    </a:lnTo>
                    <a:lnTo>
                      <a:pt x="1088" y="502"/>
                    </a:lnTo>
                    <a:lnTo>
                      <a:pt x="1092" y="492"/>
                    </a:lnTo>
                    <a:lnTo>
                      <a:pt x="1094" y="488"/>
                    </a:lnTo>
                    <a:lnTo>
                      <a:pt x="1094" y="494"/>
                    </a:lnTo>
                    <a:lnTo>
                      <a:pt x="1094" y="496"/>
                    </a:lnTo>
                    <a:lnTo>
                      <a:pt x="1096" y="492"/>
                    </a:lnTo>
                    <a:lnTo>
                      <a:pt x="1096" y="496"/>
                    </a:lnTo>
                    <a:lnTo>
                      <a:pt x="1096" y="498"/>
                    </a:lnTo>
                    <a:lnTo>
                      <a:pt x="1096" y="502"/>
                    </a:lnTo>
                    <a:lnTo>
                      <a:pt x="1098" y="498"/>
                    </a:lnTo>
                    <a:lnTo>
                      <a:pt x="1107" y="494"/>
                    </a:lnTo>
                    <a:lnTo>
                      <a:pt x="1111" y="492"/>
                    </a:lnTo>
                    <a:lnTo>
                      <a:pt x="1115" y="482"/>
                    </a:lnTo>
                    <a:lnTo>
                      <a:pt x="1119" y="484"/>
                    </a:lnTo>
                    <a:lnTo>
                      <a:pt x="1121" y="486"/>
                    </a:lnTo>
                    <a:lnTo>
                      <a:pt x="1123" y="488"/>
                    </a:lnTo>
                    <a:lnTo>
                      <a:pt x="1121" y="494"/>
                    </a:lnTo>
                    <a:lnTo>
                      <a:pt x="1125" y="486"/>
                    </a:lnTo>
                    <a:lnTo>
                      <a:pt x="1119" y="480"/>
                    </a:lnTo>
                    <a:lnTo>
                      <a:pt x="1123" y="482"/>
                    </a:lnTo>
                    <a:lnTo>
                      <a:pt x="1123" y="480"/>
                    </a:lnTo>
                    <a:lnTo>
                      <a:pt x="1125" y="480"/>
                    </a:lnTo>
                    <a:lnTo>
                      <a:pt x="1125" y="478"/>
                    </a:lnTo>
                    <a:lnTo>
                      <a:pt x="1125" y="476"/>
                    </a:lnTo>
                    <a:lnTo>
                      <a:pt x="1127" y="476"/>
                    </a:lnTo>
                    <a:lnTo>
                      <a:pt x="1127" y="472"/>
                    </a:lnTo>
                    <a:lnTo>
                      <a:pt x="1127" y="468"/>
                    </a:lnTo>
                    <a:lnTo>
                      <a:pt x="1129" y="470"/>
                    </a:lnTo>
                    <a:lnTo>
                      <a:pt x="1129" y="468"/>
                    </a:lnTo>
                    <a:lnTo>
                      <a:pt x="1131" y="466"/>
                    </a:lnTo>
                    <a:lnTo>
                      <a:pt x="1131" y="464"/>
                    </a:lnTo>
                    <a:lnTo>
                      <a:pt x="1133" y="464"/>
                    </a:lnTo>
                    <a:lnTo>
                      <a:pt x="1129" y="456"/>
                    </a:lnTo>
                    <a:lnTo>
                      <a:pt x="1133" y="446"/>
                    </a:lnTo>
                    <a:lnTo>
                      <a:pt x="1135" y="444"/>
                    </a:lnTo>
                    <a:lnTo>
                      <a:pt x="1139" y="442"/>
                    </a:lnTo>
                    <a:lnTo>
                      <a:pt x="1137" y="442"/>
                    </a:lnTo>
                    <a:lnTo>
                      <a:pt x="1139" y="438"/>
                    </a:lnTo>
                    <a:lnTo>
                      <a:pt x="1141" y="438"/>
                    </a:lnTo>
                    <a:lnTo>
                      <a:pt x="1145" y="438"/>
                    </a:lnTo>
                    <a:lnTo>
                      <a:pt x="1145" y="440"/>
                    </a:lnTo>
                    <a:lnTo>
                      <a:pt x="1143" y="442"/>
                    </a:lnTo>
                    <a:lnTo>
                      <a:pt x="1145" y="442"/>
                    </a:lnTo>
                    <a:lnTo>
                      <a:pt x="1145" y="444"/>
                    </a:lnTo>
                    <a:lnTo>
                      <a:pt x="1147" y="446"/>
                    </a:lnTo>
                    <a:lnTo>
                      <a:pt x="1147" y="450"/>
                    </a:lnTo>
                    <a:lnTo>
                      <a:pt x="1145" y="452"/>
                    </a:lnTo>
                    <a:lnTo>
                      <a:pt x="1147" y="450"/>
                    </a:lnTo>
                    <a:lnTo>
                      <a:pt x="1149" y="452"/>
                    </a:lnTo>
                    <a:lnTo>
                      <a:pt x="1149" y="458"/>
                    </a:lnTo>
                    <a:lnTo>
                      <a:pt x="1151" y="458"/>
                    </a:lnTo>
                    <a:lnTo>
                      <a:pt x="1151" y="460"/>
                    </a:lnTo>
                    <a:lnTo>
                      <a:pt x="1153" y="460"/>
                    </a:lnTo>
                    <a:lnTo>
                      <a:pt x="1155" y="462"/>
                    </a:lnTo>
                    <a:lnTo>
                      <a:pt x="1153" y="466"/>
                    </a:lnTo>
                    <a:lnTo>
                      <a:pt x="1155" y="466"/>
                    </a:lnTo>
                    <a:lnTo>
                      <a:pt x="1157" y="468"/>
                    </a:lnTo>
                    <a:lnTo>
                      <a:pt x="1157" y="466"/>
                    </a:lnTo>
                    <a:lnTo>
                      <a:pt x="1159" y="466"/>
                    </a:lnTo>
                    <a:lnTo>
                      <a:pt x="1159" y="470"/>
                    </a:lnTo>
                    <a:lnTo>
                      <a:pt x="1161" y="468"/>
                    </a:lnTo>
                    <a:lnTo>
                      <a:pt x="1161" y="470"/>
                    </a:lnTo>
                    <a:lnTo>
                      <a:pt x="1161" y="472"/>
                    </a:lnTo>
                    <a:lnTo>
                      <a:pt x="1159" y="474"/>
                    </a:lnTo>
                    <a:lnTo>
                      <a:pt x="1153" y="474"/>
                    </a:lnTo>
                    <a:lnTo>
                      <a:pt x="1149" y="476"/>
                    </a:lnTo>
                    <a:lnTo>
                      <a:pt x="1149" y="478"/>
                    </a:lnTo>
                    <a:lnTo>
                      <a:pt x="1151" y="476"/>
                    </a:lnTo>
                    <a:lnTo>
                      <a:pt x="1153" y="476"/>
                    </a:lnTo>
                    <a:lnTo>
                      <a:pt x="1155" y="476"/>
                    </a:lnTo>
                    <a:lnTo>
                      <a:pt x="1159" y="476"/>
                    </a:lnTo>
                    <a:lnTo>
                      <a:pt x="1163" y="474"/>
                    </a:lnTo>
                    <a:lnTo>
                      <a:pt x="1165" y="476"/>
                    </a:lnTo>
                    <a:lnTo>
                      <a:pt x="1163" y="478"/>
                    </a:lnTo>
                    <a:lnTo>
                      <a:pt x="1165" y="478"/>
                    </a:lnTo>
                    <a:lnTo>
                      <a:pt x="1165" y="480"/>
                    </a:lnTo>
                    <a:lnTo>
                      <a:pt x="1163" y="482"/>
                    </a:lnTo>
                    <a:lnTo>
                      <a:pt x="1165" y="482"/>
                    </a:lnTo>
                    <a:lnTo>
                      <a:pt x="1167" y="482"/>
                    </a:lnTo>
                    <a:lnTo>
                      <a:pt x="1167" y="486"/>
                    </a:lnTo>
                    <a:lnTo>
                      <a:pt x="1169" y="488"/>
                    </a:lnTo>
                    <a:lnTo>
                      <a:pt x="1163" y="490"/>
                    </a:lnTo>
                    <a:lnTo>
                      <a:pt x="1161" y="490"/>
                    </a:lnTo>
                    <a:lnTo>
                      <a:pt x="1159" y="490"/>
                    </a:lnTo>
                    <a:lnTo>
                      <a:pt x="1159" y="492"/>
                    </a:lnTo>
                    <a:lnTo>
                      <a:pt x="1161" y="492"/>
                    </a:lnTo>
                    <a:lnTo>
                      <a:pt x="1173" y="492"/>
                    </a:lnTo>
                    <a:lnTo>
                      <a:pt x="1173" y="494"/>
                    </a:lnTo>
                    <a:lnTo>
                      <a:pt x="1173" y="496"/>
                    </a:lnTo>
                    <a:lnTo>
                      <a:pt x="1171" y="498"/>
                    </a:lnTo>
                    <a:lnTo>
                      <a:pt x="1173" y="498"/>
                    </a:lnTo>
                    <a:lnTo>
                      <a:pt x="1171" y="500"/>
                    </a:lnTo>
                    <a:lnTo>
                      <a:pt x="1167" y="500"/>
                    </a:lnTo>
                    <a:lnTo>
                      <a:pt x="1165" y="504"/>
                    </a:lnTo>
                    <a:lnTo>
                      <a:pt x="1167" y="504"/>
                    </a:lnTo>
                    <a:lnTo>
                      <a:pt x="1169" y="502"/>
                    </a:lnTo>
                    <a:lnTo>
                      <a:pt x="1171" y="502"/>
                    </a:lnTo>
                    <a:lnTo>
                      <a:pt x="1173" y="500"/>
                    </a:lnTo>
                    <a:lnTo>
                      <a:pt x="1177" y="504"/>
                    </a:lnTo>
                    <a:lnTo>
                      <a:pt x="1175" y="506"/>
                    </a:lnTo>
                    <a:lnTo>
                      <a:pt x="1173" y="508"/>
                    </a:lnTo>
                    <a:lnTo>
                      <a:pt x="1177" y="508"/>
                    </a:lnTo>
                    <a:lnTo>
                      <a:pt x="1179" y="508"/>
                    </a:lnTo>
                    <a:lnTo>
                      <a:pt x="1179" y="510"/>
                    </a:lnTo>
                    <a:lnTo>
                      <a:pt x="1181" y="512"/>
                    </a:lnTo>
                    <a:lnTo>
                      <a:pt x="1183" y="514"/>
                    </a:lnTo>
                    <a:lnTo>
                      <a:pt x="1185" y="516"/>
                    </a:lnTo>
                    <a:lnTo>
                      <a:pt x="1179" y="520"/>
                    </a:lnTo>
                    <a:lnTo>
                      <a:pt x="1177" y="520"/>
                    </a:lnTo>
                    <a:lnTo>
                      <a:pt x="1175" y="522"/>
                    </a:lnTo>
                    <a:lnTo>
                      <a:pt x="1183" y="522"/>
                    </a:lnTo>
                    <a:lnTo>
                      <a:pt x="1185" y="524"/>
                    </a:lnTo>
                    <a:lnTo>
                      <a:pt x="1185" y="526"/>
                    </a:lnTo>
                    <a:lnTo>
                      <a:pt x="1191" y="530"/>
                    </a:lnTo>
                    <a:lnTo>
                      <a:pt x="1191" y="532"/>
                    </a:lnTo>
                    <a:lnTo>
                      <a:pt x="1185" y="538"/>
                    </a:lnTo>
                    <a:lnTo>
                      <a:pt x="1187" y="542"/>
                    </a:lnTo>
                    <a:lnTo>
                      <a:pt x="1185" y="542"/>
                    </a:lnTo>
                    <a:lnTo>
                      <a:pt x="1177" y="538"/>
                    </a:lnTo>
                    <a:lnTo>
                      <a:pt x="1175" y="540"/>
                    </a:lnTo>
                    <a:lnTo>
                      <a:pt x="1179" y="540"/>
                    </a:lnTo>
                    <a:lnTo>
                      <a:pt x="1179" y="542"/>
                    </a:lnTo>
                    <a:lnTo>
                      <a:pt x="1169" y="544"/>
                    </a:lnTo>
                    <a:lnTo>
                      <a:pt x="1185" y="544"/>
                    </a:lnTo>
                    <a:lnTo>
                      <a:pt x="1187" y="546"/>
                    </a:lnTo>
                    <a:lnTo>
                      <a:pt x="1185" y="546"/>
                    </a:lnTo>
                    <a:lnTo>
                      <a:pt x="1183" y="548"/>
                    </a:lnTo>
                    <a:lnTo>
                      <a:pt x="1187" y="552"/>
                    </a:lnTo>
                    <a:lnTo>
                      <a:pt x="1187" y="554"/>
                    </a:lnTo>
                    <a:lnTo>
                      <a:pt x="1185" y="552"/>
                    </a:lnTo>
                    <a:lnTo>
                      <a:pt x="1183" y="556"/>
                    </a:lnTo>
                    <a:lnTo>
                      <a:pt x="1193" y="554"/>
                    </a:lnTo>
                    <a:lnTo>
                      <a:pt x="1193" y="560"/>
                    </a:lnTo>
                    <a:lnTo>
                      <a:pt x="1195" y="562"/>
                    </a:lnTo>
                    <a:lnTo>
                      <a:pt x="1193" y="564"/>
                    </a:lnTo>
                    <a:lnTo>
                      <a:pt x="1201" y="564"/>
                    </a:lnTo>
                    <a:lnTo>
                      <a:pt x="1203" y="566"/>
                    </a:lnTo>
                    <a:lnTo>
                      <a:pt x="1203" y="568"/>
                    </a:lnTo>
                    <a:lnTo>
                      <a:pt x="1205" y="568"/>
                    </a:lnTo>
                    <a:lnTo>
                      <a:pt x="1207" y="568"/>
                    </a:lnTo>
                    <a:lnTo>
                      <a:pt x="1207" y="570"/>
                    </a:lnTo>
                    <a:lnTo>
                      <a:pt x="1207" y="572"/>
                    </a:lnTo>
                    <a:lnTo>
                      <a:pt x="1209" y="574"/>
                    </a:lnTo>
                    <a:lnTo>
                      <a:pt x="1209" y="576"/>
                    </a:lnTo>
                    <a:lnTo>
                      <a:pt x="1205" y="578"/>
                    </a:lnTo>
                    <a:lnTo>
                      <a:pt x="1205" y="580"/>
                    </a:lnTo>
                    <a:lnTo>
                      <a:pt x="1209" y="578"/>
                    </a:lnTo>
                    <a:lnTo>
                      <a:pt x="1213" y="580"/>
                    </a:lnTo>
                    <a:lnTo>
                      <a:pt x="1215" y="580"/>
                    </a:lnTo>
                    <a:lnTo>
                      <a:pt x="1217" y="578"/>
                    </a:lnTo>
                    <a:lnTo>
                      <a:pt x="1217" y="580"/>
                    </a:lnTo>
                    <a:lnTo>
                      <a:pt x="1221" y="582"/>
                    </a:lnTo>
                    <a:lnTo>
                      <a:pt x="1217" y="590"/>
                    </a:lnTo>
                    <a:lnTo>
                      <a:pt x="1223" y="584"/>
                    </a:lnTo>
                    <a:lnTo>
                      <a:pt x="1225" y="582"/>
                    </a:lnTo>
                    <a:lnTo>
                      <a:pt x="1225" y="584"/>
                    </a:lnTo>
                    <a:lnTo>
                      <a:pt x="1227" y="582"/>
                    </a:lnTo>
                    <a:lnTo>
                      <a:pt x="1229" y="588"/>
                    </a:lnTo>
                    <a:lnTo>
                      <a:pt x="1231" y="590"/>
                    </a:lnTo>
                    <a:lnTo>
                      <a:pt x="1237" y="592"/>
                    </a:lnTo>
                    <a:lnTo>
                      <a:pt x="1239" y="592"/>
                    </a:lnTo>
                    <a:lnTo>
                      <a:pt x="1239" y="590"/>
                    </a:lnTo>
                    <a:lnTo>
                      <a:pt x="1241" y="588"/>
                    </a:lnTo>
                    <a:lnTo>
                      <a:pt x="1243" y="590"/>
                    </a:lnTo>
                    <a:lnTo>
                      <a:pt x="1243" y="592"/>
                    </a:lnTo>
                    <a:lnTo>
                      <a:pt x="1245" y="594"/>
                    </a:lnTo>
                    <a:lnTo>
                      <a:pt x="1247" y="594"/>
                    </a:lnTo>
                    <a:lnTo>
                      <a:pt x="1249" y="596"/>
                    </a:lnTo>
                    <a:lnTo>
                      <a:pt x="1251" y="598"/>
                    </a:lnTo>
                    <a:lnTo>
                      <a:pt x="1249" y="600"/>
                    </a:lnTo>
                    <a:lnTo>
                      <a:pt x="1249" y="602"/>
                    </a:lnTo>
                    <a:lnTo>
                      <a:pt x="1247" y="602"/>
                    </a:lnTo>
                    <a:lnTo>
                      <a:pt x="1245" y="602"/>
                    </a:lnTo>
                    <a:lnTo>
                      <a:pt x="1243" y="602"/>
                    </a:lnTo>
                    <a:lnTo>
                      <a:pt x="1239" y="604"/>
                    </a:lnTo>
                    <a:lnTo>
                      <a:pt x="1233" y="608"/>
                    </a:lnTo>
                    <a:lnTo>
                      <a:pt x="1221" y="610"/>
                    </a:lnTo>
                    <a:lnTo>
                      <a:pt x="1219" y="612"/>
                    </a:lnTo>
                    <a:lnTo>
                      <a:pt x="1223" y="612"/>
                    </a:lnTo>
                    <a:lnTo>
                      <a:pt x="1231" y="610"/>
                    </a:lnTo>
                    <a:lnTo>
                      <a:pt x="1219" y="616"/>
                    </a:lnTo>
                    <a:lnTo>
                      <a:pt x="1215" y="616"/>
                    </a:lnTo>
                    <a:lnTo>
                      <a:pt x="1211" y="622"/>
                    </a:lnTo>
                    <a:lnTo>
                      <a:pt x="1207" y="620"/>
                    </a:lnTo>
                    <a:lnTo>
                      <a:pt x="1203" y="618"/>
                    </a:lnTo>
                    <a:lnTo>
                      <a:pt x="1201" y="618"/>
                    </a:lnTo>
                    <a:lnTo>
                      <a:pt x="1197" y="618"/>
                    </a:lnTo>
                    <a:lnTo>
                      <a:pt x="1197" y="620"/>
                    </a:lnTo>
                    <a:lnTo>
                      <a:pt x="1205" y="622"/>
                    </a:lnTo>
                    <a:lnTo>
                      <a:pt x="1209" y="624"/>
                    </a:lnTo>
                    <a:lnTo>
                      <a:pt x="1207" y="632"/>
                    </a:lnTo>
                    <a:lnTo>
                      <a:pt x="1215" y="628"/>
                    </a:lnTo>
                    <a:lnTo>
                      <a:pt x="1215" y="624"/>
                    </a:lnTo>
                    <a:lnTo>
                      <a:pt x="1221" y="620"/>
                    </a:lnTo>
                    <a:lnTo>
                      <a:pt x="1227" y="618"/>
                    </a:lnTo>
                    <a:lnTo>
                      <a:pt x="1229" y="614"/>
                    </a:lnTo>
                    <a:lnTo>
                      <a:pt x="1233" y="612"/>
                    </a:lnTo>
                    <a:lnTo>
                      <a:pt x="1241" y="610"/>
                    </a:lnTo>
                    <a:lnTo>
                      <a:pt x="1245" y="612"/>
                    </a:lnTo>
                    <a:lnTo>
                      <a:pt x="1247" y="610"/>
                    </a:lnTo>
                    <a:lnTo>
                      <a:pt x="1239" y="608"/>
                    </a:lnTo>
                    <a:lnTo>
                      <a:pt x="1235" y="610"/>
                    </a:lnTo>
                    <a:lnTo>
                      <a:pt x="1243" y="608"/>
                    </a:lnTo>
                    <a:lnTo>
                      <a:pt x="1253" y="608"/>
                    </a:lnTo>
                    <a:lnTo>
                      <a:pt x="1253" y="610"/>
                    </a:lnTo>
                    <a:lnTo>
                      <a:pt x="1253" y="612"/>
                    </a:lnTo>
                    <a:lnTo>
                      <a:pt x="1255" y="618"/>
                    </a:lnTo>
                    <a:lnTo>
                      <a:pt x="1253" y="620"/>
                    </a:lnTo>
                    <a:lnTo>
                      <a:pt x="1253" y="628"/>
                    </a:lnTo>
                    <a:lnTo>
                      <a:pt x="1257" y="620"/>
                    </a:lnTo>
                    <a:lnTo>
                      <a:pt x="1259" y="618"/>
                    </a:lnTo>
                    <a:lnTo>
                      <a:pt x="1263" y="618"/>
                    </a:lnTo>
                    <a:lnTo>
                      <a:pt x="1265" y="618"/>
                    </a:lnTo>
                    <a:lnTo>
                      <a:pt x="1263" y="620"/>
                    </a:lnTo>
                    <a:lnTo>
                      <a:pt x="1273" y="624"/>
                    </a:lnTo>
                    <a:lnTo>
                      <a:pt x="1271" y="626"/>
                    </a:lnTo>
                    <a:lnTo>
                      <a:pt x="1273" y="628"/>
                    </a:lnTo>
                    <a:lnTo>
                      <a:pt x="1275" y="630"/>
                    </a:lnTo>
                    <a:lnTo>
                      <a:pt x="1275" y="632"/>
                    </a:lnTo>
                    <a:lnTo>
                      <a:pt x="1277" y="632"/>
                    </a:lnTo>
                    <a:lnTo>
                      <a:pt x="1277" y="634"/>
                    </a:lnTo>
                    <a:lnTo>
                      <a:pt x="1275" y="634"/>
                    </a:lnTo>
                    <a:lnTo>
                      <a:pt x="1273" y="636"/>
                    </a:lnTo>
                    <a:lnTo>
                      <a:pt x="1267" y="634"/>
                    </a:lnTo>
                    <a:lnTo>
                      <a:pt x="1269" y="636"/>
                    </a:lnTo>
                    <a:lnTo>
                      <a:pt x="1271" y="638"/>
                    </a:lnTo>
                    <a:lnTo>
                      <a:pt x="1273" y="638"/>
                    </a:lnTo>
                    <a:lnTo>
                      <a:pt x="1275" y="639"/>
                    </a:lnTo>
                    <a:lnTo>
                      <a:pt x="1273" y="641"/>
                    </a:lnTo>
                    <a:lnTo>
                      <a:pt x="1275" y="647"/>
                    </a:lnTo>
                    <a:lnTo>
                      <a:pt x="1273" y="645"/>
                    </a:lnTo>
                    <a:lnTo>
                      <a:pt x="1273" y="647"/>
                    </a:lnTo>
                    <a:lnTo>
                      <a:pt x="1277" y="649"/>
                    </a:lnTo>
                    <a:lnTo>
                      <a:pt x="1277" y="653"/>
                    </a:lnTo>
                    <a:lnTo>
                      <a:pt x="1273" y="651"/>
                    </a:lnTo>
                  </a:path>
                </a:pathLst>
              </a:custGeom>
              <a:solidFill>
                <a:schemeClr val="tx2"/>
              </a:solidFill>
              <a:ln w="3175">
                <a:solidFill>
                  <a:schemeClr val="bg1"/>
                </a:solidFill>
                <a:round/>
                <a:headEnd/>
                <a:tailEnd/>
              </a:ln>
            </p:spPr>
            <p:txBody>
              <a:bodyPr/>
              <a:lstStyle/>
              <a:p>
                <a:endParaRPr lang="fr-FR" dirty="0"/>
              </a:p>
            </p:txBody>
          </p:sp>
          <p:sp>
            <p:nvSpPr>
              <p:cNvPr id="5922" name="Freeform 980"/>
              <p:cNvSpPr>
                <a:spLocks/>
              </p:cNvSpPr>
              <p:nvPr/>
            </p:nvSpPr>
            <p:spPr bwMode="auto">
              <a:xfrm>
                <a:off x="1863" y="1909"/>
                <a:ext cx="24" cy="32"/>
              </a:xfrm>
              <a:custGeom>
                <a:avLst/>
                <a:gdLst>
                  <a:gd name="T0" fmla="*/ 24 w 24"/>
                  <a:gd name="T1" fmla="*/ 18 h 32"/>
                  <a:gd name="T2" fmla="*/ 20 w 24"/>
                  <a:gd name="T3" fmla="*/ 16 h 32"/>
                  <a:gd name="T4" fmla="*/ 18 w 24"/>
                  <a:gd name="T5" fmla="*/ 20 h 32"/>
                  <a:gd name="T6" fmla="*/ 18 w 24"/>
                  <a:gd name="T7" fmla="*/ 18 h 32"/>
                  <a:gd name="T8" fmla="*/ 12 w 24"/>
                  <a:gd name="T9" fmla="*/ 20 h 32"/>
                  <a:gd name="T10" fmla="*/ 14 w 24"/>
                  <a:gd name="T11" fmla="*/ 16 h 32"/>
                  <a:gd name="T12" fmla="*/ 16 w 24"/>
                  <a:gd name="T13" fmla="*/ 4 h 32"/>
                  <a:gd name="T14" fmla="*/ 16 w 24"/>
                  <a:gd name="T15" fmla="*/ 2 h 32"/>
                  <a:gd name="T16" fmla="*/ 14 w 24"/>
                  <a:gd name="T17" fmla="*/ 2 h 32"/>
                  <a:gd name="T18" fmla="*/ 14 w 24"/>
                  <a:gd name="T19" fmla="*/ 0 h 32"/>
                  <a:gd name="T20" fmla="*/ 12 w 24"/>
                  <a:gd name="T21" fmla="*/ 2 h 32"/>
                  <a:gd name="T22" fmla="*/ 12 w 24"/>
                  <a:gd name="T23" fmla="*/ 0 h 32"/>
                  <a:gd name="T24" fmla="*/ 12 w 24"/>
                  <a:gd name="T25" fmla="*/ 4 h 32"/>
                  <a:gd name="T26" fmla="*/ 2 w 24"/>
                  <a:gd name="T27" fmla="*/ 20 h 32"/>
                  <a:gd name="T28" fmla="*/ 0 w 24"/>
                  <a:gd name="T29" fmla="*/ 28 h 32"/>
                  <a:gd name="T30" fmla="*/ 2 w 24"/>
                  <a:gd name="T31" fmla="*/ 32 h 32"/>
                  <a:gd name="T32" fmla="*/ 4 w 24"/>
                  <a:gd name="T33" fmla="*/ 32 h 32"/>
                  <a:gd name="T34" fmla="*/ 8 w 24"/>
                  <a:gd name="T35" fmla="*/ 30 h 32"/>
                  <a:gd name="T36" fmla="*/ 14 w 24"/>
                  <a:gd name="T37" fmla="*/ 30 h 32"/>
                  <a:gd name="T38" fmla="*/ 18 w 24"/>
                  <a:gd name="T39" fmla="*/ 28 h 32"/>
                  <a:gd name="T40" fmla="*/ 22 w 24"/>
                  <a:gd name="T41" fmla="*/ 24 h 32"/>
                  <a:gd name="T42" fmla="*/ 24 w 24"/>
                  <a:gd name="T43" fmla="*/ 24 h 32"/>
                  <a:gd name="T44" fmla="*/ 24 w 24"/>
                  <a:gd name="T45" fmla="*/ 22 h 32"/>
                  <a:gd name="T46" fmla="*/ 22 w 24"/>
                  <a:gd name="T47" fmla="*/ 22 h 32"/>
                  <a:gd name="T48" fmla="*/ 22 w 24"/>
                  <a:gd name="T49" fmla="*/ 18 h 32"/>
                  <a:gd name="T50" fmla="*/ 24 w 24"/>
                  <a:gd name="T51" fmla="*/ 18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24" y="18"/>
                    </a:moveTo>
                    <a:lnTo>
                      <a:pt x="20" y="16"/>
                    </a:lnTo>
                    <a:lnTo>
                      <a:pt x="18" y="20"/>
                    </a:lnTo>
                    <a:lnTo>
                      <a:pt x="18" y="18"/>
                    </a:lnTo>
                    <a:lnTo>
                      <a:pt x="12" y="20"/>
                    </a:lnTo>
                    <a:lnTo>
                      <a:pt x="14" y="16"/>
                    </a:lnTo>
                    <a:lnTo>
                      <a:pt x="16" y="4"/>
                    </a:lnTo>
                    <a:lnTo>
                      <a:pt x="16" y="2"/>
                    </a:lnTo>
                    <a:lnTo>
                      <a:pt x="14" y="2"/>
                    </a:lnTo>
                    <a:lnTo>
                      <a:pt x="14" y="0"/>
                    </a:lnTo>
                    <a:lnTo>
                      <a:pt x="12" y="2"/>
                    </a:lnTo>
                    <a:lnTo>
                      <a:pt x="12" y="0"/>
                    </a:lnTo>
                    <a:lnTo>
                      <a:pt x="12" y="4"/>
                    </a:lnTo>
                    <a:lnTo>
                      <a:pt x="2" y="20"/>
                    </a:lnTo>
                    <a:lnTo>
                      <a:pt x="0" y="28"/>
                    </a:lnTo>
                    <a:lnTo>
                      <a:pt x="2" y="32"/>
                    </a:lnTo>
                    <a:lnTo>
                      <a:pt x="4" y="32"/>
                    </a:lnTo>
                    <a:lnTo>
                      <a:pt x="8" y="30"/>
                    </a:lnTo>
                    <a:lnTo>
                      <a:pt x="14" y="30"/>
                    </a:lnTo>
                    <a:lnTo>
                      <a:pt x="18" y="28"/>
                    </a:lnTo>
                    <a:lnTo>
                      <a:pt x="22" y="24"/>
                    </a:lnTo>
                    <a:lnTo>
                      <a:pt x="24" y="24"/>
                    </a:lnTo>
                    <a:lnTo>
                      <a:pt x="24" y="22"/>
                    </a:lnTo>
                    <a:lnTo>
                      <a:pt x="22" y="22"/>
                    </a:lnTo>
                    <a:lnTo>
                      <a:pt x="22" y="18"/>
                    </a:lnTo>
                    <a:lnTo>
                      <a:pt x="24" y="18"/>
                    </a:lnTo>
                    <a:close/>
                  </a:path>
                </a:pathLst>
              </a:custGeom>
              <a:solidFill>
                <a:schemeClr val="tx2"/>
              </a:solidFill>
              <a:ln w="3175">
                <a:solidFill>
                  <a:schemeClr val="bg1"/>
                </a:solidFill>
                <a:round/>
                <a:headEnd/>
                <a:tailEnd/>
              </a:ln>
            </p:spPr>
            <p:txBody>
              <a:bodyPr/>
              <a:lstStyle/>
              <a:p>
                <a:endParaRPr lang="fr-FR" dirty="0"/>
              </a:p>
            </p:txBody>
          </p:sp>
          <p:sp>
            <p:nvSpPr>
              <p:cNvPr id="5923" name="Freeform 981"/>
              <p:cNvSpPr>
                <a:spLocks/>
              </p:cNvSpPr>
              <p:nvPr/>
            </p:nvSpPr>
            <p:spPr bwMode="auto">
              <a:xfrm>
                <a:off x="1863" y="1909"/>
                <a:ext cx="24" cy="32"/>
              </a:xfrm>
              <a:custGeom>
                <a:avLst/>
                <a:gdLst>
                  <a:gd name="T0" fmla="*/ 24 w 24"/>
                  <a:gd name="T1" fmla="*/ 18 h 32"/>
                  <a:gd name="T2" fmla="*/ 20 w 24"/>
                  <a:gd name="T3" fmla="*/ 16 h 32"/>
                  <a:gd name="T4" fmla="*/ 18 w 24"/>
                  <a:gd name="T5" fmla="*/ 20 h 32"/>
                  <a:gd name="T6" fmla="*/ 18 w 24"/>
                  <a:gd name="T7" fmla="*/ 18 h 32"/>
                  <a:gd name="T8" fmla="*/ 12 w 24"/>
                  <a:gd name="T9" fmla="*/ 20 h 32"/>
                  <a:gd name="T10" fmla="*/ 14 w 24"/>
                  <a:gd name="T11" fmla="*/ 16 h 32"/>
                  <a:gd name="T12" fmla="*/ 16 w 24"/>
                  <a:gd name="T13" fmla="*/ 4 h 32"/>
                  <a:gd name="T14" fmla="*/ 16 w 24"/>
                  <a:gd name="T15" fmla="*/ 2 h 32"/>
                  <a:gd name="T16" fmla="*/ 14 w 24"/>
                  <a:gd name="T17" fmla="*/ 2 h 32"/>
                  <a:gd name="T18" fmla="*/ 14 w 24"/>
                  <a:gd name="T19" fmla="*/ 0 h 32"/>
                  <a:gd name="T20" fmla="*/ 12 w 24"/>
                  <a:gd name="T21" fmla="*/ 2 h 32"/>
                  <a:gd name="T22" fmla="*/ 12 w 24"/>
                  <a:gd name="T23" fmla="*/ 0 h 32"/>
                  <a:gd name="T24" fmla="*/ 12 w 24"/>
                  <a:gd name="T25" fmla="*/ 4 h 32"/>
                  <a:gd name="T26" fmla="*/ 2 w 24"/>
                  <a:gd name="T27" fmla="*/ 20 h 32"/>
                  <a:gd name="T28" fmla="*/ 0 w 24"/>
                  <a:gd name="T29" fmla="*/ 28 h 32"/>
                  <a:gd name="T30" fmla="*/ 2 w 24"/>
                  <a:gd name="T31" fmla="*/ 32 h 32"/>
                  <a:gd name="T32" fmla="*/ 4 w 24"/>
                  <a:gd name="T33" fmla="*/ 32 h 32"/>
                  <a:gd name="T34" fmla="*/ 8 w 24"/>
                  <a:gd name="T35" fmla="*/ 30 h 32"/>
                  <a:gd name="T36" fmla="*/ 14 w 24"/>
                  <a:gd name="T37" fmla="*/ 30 h 32"/>
                  <a:gd name="T38" fmla="*/ 18 w 24"/>
                  <a:gd name="T39" fmla="*/ 28 h 32"/>
                  <a:gd name="T40" fmla="*/ 22 w 24"/>
                  <a:gd name="T41" fmla="*/ 24 h 32"/>
                  <a:gd name="T42" fmla="*/ 24 w 24"/>
                  <a:gd name="T43" fmla="*/ 24 h 32"/>
                  <a:gd name="T44" fmla="*/ 24 w 24"/>
                  <a:gd name="T45" fmla="*/ 22 h 32"/>
                  <a:gd name="T46" fmla="*/ 22 w 24"/>
                  <a:gd name="T47" fmla="*/ 22 h 32"/>
                  <a:gd name="T48" fmla="*/ 22 w 24"/>
                  <a:gd name="T49" fmla="*/ 18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32"/>
                  <a:gd name="T77" fmla="*/ 24 w 24"/>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32">
                    <a:moveTo>
                      <a:pt x="24" y="18"/>
                    </a:moveTo>
                    <a:lnTo>
                      <a:pt x="20" y="16"/>
                    </a:lnTo>
                    <a:lnTo>
                      <a:pt x="18" y="20"/>
                    </a:lnTo>
                    <a:lnTo>
                      <a:pt x="18" y="18"/>
                    </a:lnTo>
                    <a:lnTo>
                      <a:pt x="12" y="20"/>
                    </a:lnTo>
                    <a:lnTo>
                      <a:pt x="14" y="16"/>
                    </a:lnTo>
                    <a:lnTo>
                      <a:pt x="16" y="4"/>
                    </a:lnTo>
                    <a:lnTo>
                      <a:pt x="16" y="2"/>
                    </a:lnTo>
                    <a:lnTo>
                      <a:pt x="14" y="2"/>
                    </a:lnTo>
                    <a:lnTo>
                      <a:pt x="14" y="0"/>
                    </a:lnTo>
                    <a:lnTo>
                      <a:pt x="12" y="2"/>
                    </a:lnTo>
                    <a:lnTo>
                      <a:pt x="12" y="0"/>
                    </a:lnTo>
                    <a:lnTo>
                      <a:pt x="12" y="4"/>
                    </a:lnTo>
                    <a:lnTo>
                      <a:pt x="2" y="20"/>
                    </a:lnTo>
                    <a:lnTo>
                      <a:pt x="0" y="28"/>
                    </a:lnTo>
                    <a:lnTo>
                      <a:pt x="2" y="32"/>
                    </a:lnTo>
                    <a:lnTo>
                      <a:pt x="4" y="32"/>
                    </a:lnTo>
                    <a:lnTo>
                      <a:pt x="8" y="30"/>
                    </a:lnTo>
                    <a:lnTo>
                      <a:pt x="14" y="30"/>
                    </a:lnTo>
                    <a:lnTo>
                      <a:pt x="18" y="28"/>
                    </a:lnTo>
                    <a:lnTo>
                      <a:pt x="22" y="24"/>
                    </a:lnTo>
                    <a:lnTo>
                      <a:pt x="24" y="24"/>
                    </a:lnTo>
                    <a:lnTo>
                      <a:pt x="24" y="22"/>
                    </a:lnTo>
                    <a:lnTo>
                      <a:pt x="22" y="22"/>
                    </a:lnTo>
                    <a:lnTo>
                      <a:pt x="22" y="18"/>
                    </a:lnTo>
                  </a:path>
                </a:pathLst>
              </a:custGeom>
              <a:solidFill>
                <a:schemeClr val="tx2"/>
              </a:solidFill>
              <a:ln w="3175">
                <a:solidFill>
                  <a:schemeClr val="bg1"/>
                </a:solidFill>
                <a:round/>
                <a:headEnd/>
                <a:tailEnd/>
              </a:ln>
            </p:spPr>
            <p:txBody>
              <a:bodyPr/>
              <a:lstStyle/>
              <a:p>
                <a:endParaRPr lang="fr-FR" dirty="0"/>
              </a:p>
            </p:txBody>
          </p:sp>
          <p:sp>
            <p:nvSpPr>
              <p:cNvPr id="5924" name="Freeform 982"/>
              <p:cNvSpPr>
                <a:spLocks/>
              </p:cNvSpPr>
              <p:nvPr/>
            </p:nvSpPr>
            <p:spPr bwMode="auto">
              <a:xfrm>
                <a:off x="2942" y="626"/>
                <a:ext cx="160" cy="255"/>
              </a:xfrm>
              <a:custGeom>
                <a:avLst/>
                <a:gdLst>
                  <a:gd name="T0" fmla="*/ 76 w 160"/>
                  <a:gd name="T1" fmla="*/ 36 h 255"/>
                  <a:gd name="T2" fmla="*/ 84 w 160"/>
                  <a:gd name="T3" fmla="*/ 88 h 255"/>
                  <a:gd name="T4" fmla="*/ 72 w 160"/>
                  <a:gd name="T5" fmla="*/ 66 h 255"/>
                  <a:gd name="T6" fmla="*/ 50 w 160"/>
                  <a:gd name="T7" fmla="*/ 30 h 255"/>
                  <a:gd name="T8" fmla="*/ 46 w 160"/>
                  <a:gd name="T9" fmla="*/ 56 h 255"/>
                  <a:gd name="T10" fmla="*/ 38 w 160"/>
                  <a:gd name="T11" fmla="*/ 44 h 255"/>
                  <a:gd name="T12" fmla="*/ 30 w 160"/>
                  <a:gd name="T13" fmla="*/ 34 h 255"/>
                  <a:gd name="T14" fmla="*/ 48 w 160"/>
                  <a:gd name="T15" fmla="*/ 24 h 255"/>
                  <a:gd name="T16" fmla="*/ 26 w 160"/>
                  <a:gd name="T17" fmla="*/ 20 h 255"/>
                  <a:gd name="T18" fmla="*/ 14 w 160"/>
                  <a:gd name="T19" fmla="*/ 16 h 255"/>
                  <a:gd name="T20" fmla="*/ 8 w 160"/>
                  <a:gd name="T21" fmla="*/ 32 h 255"/>
                  <a:gd name="T22" fmla="*/ 0 w 160"/>
                  <a:gd name="T23" fmla="*/ 40 h 255"/>
                  <a:gd name="T24" fmla="*/ 6 w 160"/>
                  <a:gd name="T25" fmla="*/ 64 h 255"/>
                  <a:gd name="T26" fmla="*/ 10 w 160"/>
                  <a:gd name="T27" fmla="*/ 62 h 255"/>
                  <a:gd name="T28" fmla="*/ 18 w 160"/>
                  <a:gd name="T29" fmla="*/ 68 h 255"/>
                  <a:gd name="T30" fmla="*/ 22 w 160"/>
                  <a:gd name="T31" fmla="*/ 86 h 255"/>
                  <a:gd name="T32" fmla="*/ 16 w 160"/>
                  <a:gd name="T33" fmla="*/ 94 h 255"/>
                  <a:gd name="T34" fmla="*/ 20 w 160"/>
                  <a:gd name="T35" fmla="*/ 110 h 255"/>
                  <a:gd name="T36" fmla="*/ 26 w 160"/>
                  <a:gd name="T37" fmla="*/ 121 h 255"/>
                  <a:gd name="T38" fmla="*/ 34 w 160"/>
                  <a:gd name="T39" fmla="*/ 137 h 255"/>
                  <a:gd name="T40" fmla="*/ 46 w 160"/>
                  <a:gd name="T41" fmla="*/ 143 h 255"/>
                  <a:gd name="T42" fmla="*/ 58 w 160"/>
                  <a:gd name="T43" fmla="*/ 131 h 255"/>
                  <a:gd name="T44" fmla="*/ 62 w 160"/>
                  <a:gd name="T45" fmla="*/ 104 h 255"/>
                  <a:gd name="T46" fmla="*/ 72 w 160"/>
                  <a:gd name="T47" fmla="*/ 100 h 255"/>
                  <a:gd name="T48" fmla="*/ 80 w 160"/>
                  <a:gd name="T49" fmla="*/ 119 h 255"/>
                  <a:gd name="T50" fmla="*/ 90 w 160"/>
                  <a:gd name="T51" fmla="*/ 108 h 255"/>
                  <a:gd name="T52" fmla="*/ 88 w 160"/>
                  <a:gd name="T53" fmla="*/ 125 h 255"/>
                  <a:gd name="T54" fmla="*/ 94 w 160"/>
                  <a:gd name="T55" fmla="*/ 129 h 255"/>
                  <a:gd name="T56" fmla="*/ 72 w 160"/>
                  <a:gd name="T57" fmla="*/ 135 h 255"/>
                  <a:gd name="T58" fmla="*/ 66 w 160"/>
                  <a:gd name="T59" fmla="*/ 145 h 255"/>
                  <a:gd name="T60" fmla="*/ 54 w 160"/>
                  <a:gd name="T61" fmla="*/ 157 h 255"/>
                  <a:gd name="T62" fmla="*/ 46 w 160"/>
                  <a:gd name="T63" fmla="*/ 173 h 255"/>
                  <a:gd name="T64" fmla="*/ 58 w 160"/>
                  <a:gd name="T65" fmla="*/ 173 h 255"/>
                  <a:gd name="T66" fmla="*/ 70 w 160"/>
                  <a:gd name="T67" fmla="*/ 169 h 255"/>
                  <a:gd name="T68" fmla="*/ 90 w 160"/>
                  <a:gd name="T69" fmla="*/ 165 h 255"/>
                  <a:gd name="T70" fmla="*/ 88 w 160"/>
                  <a:gd name="T71" fmla="*/ 171 h 255"/>
                  <a:gd name="T72" fmla="*/ 76 w 160"/>
                  <a:gd name="T73" fmla="*/ 175 h 255"/>
                  <a:gd name="T74" fmla="*/ 78 w 160"/>
                  <a:gd name="T75" fmla="*/ 193 h 255"/>
                  <a:gd name="T76" fmla="*/ 58 w 160"/>
                  <a:gd name="T77" fmla="*/ 189 h 255"/>
                  <a:gd name="T78" fmla="*/ 56 w 160"/>
                  <a:gd name="T79" fmla="*/ 215 h 255"/>
                  <a:gd name="T80" fmla="*/ 76 w 160"/>
                  <a:gd name="T81" fmla="*/ 225 h 255"/>
                  <a:gd name="T82" fmla="*/ 82 w 160"/>
                  <a:gd name="T83" fmla="*/ 231 h 255"/>
                  <a:gd name="T84" fmla="*/ 86 w 160"/>
                  <a:gd name="T85" fmla="*/ 255 h 255"/>
                  <a:gd name="T86" fmla="*/ 94 w 160"/>
                  <a:gd name="T87" fmla="*/ 241 h 255"/>
                  <a:gd name="T88" fmla="*/ 100 w 160"/>
                  <a:gd name="T89" fmla="*/ 225 h 255"/>
                  <a:gd name="T90" fmla="*/ 106 w 160"/>
                  <a:gd name="T91" fmla="*/ 197 h 255"/>
                  <a:gd name="T92" fmla="*/ 114 w 160"/>
                  <a:gd name="T93" fmla="*/ 189 h 255"/>
                  <a:gd name="T94" fmla="*/ 124 w 160"/>
                  <a:gd name="T95" fmla="*/ 155 h 255"/>
                  <a:gd name="T96" fmla="*/ 124 w 160"/>
                  <a:gd name="T97" fmla="*/ 125 h 255"/>
                  <a:gd name="T98" fmla="*/ 138 w 160"/>
                  <a:gd name="T99" fmla="*/ 115 h 255"/>
                  <a:gd name="T100" fmla="*/ 160 w 160"/>
                  <a:gd name="T101" fmla="*/ 100 h 255"/>
                  <a:gd name="T102" fmla="*/ 134 w 160"/>
                  <a:gd name="T103" fmla="*/ 72 h 255"/>
                  <a:gd name="T104" fmla="*/ 122 w 160"/>
                  <a:gd name="T105" fmla="*/ 52 h 255"/>
                  <a:gd name="T106" fmla="*/ 110 w 160"/>
                  <a:gd name="T107" fmla="*/ 46 h 255"/>
                  <a:gd name="T108" fmla="*/ 102 w 160"/>
                  <a:gd name="T109" fmla="*/ 40 h 255"/>
                  <a:gd name="T110" fmla="*/ 96 w 160"/>
                  <a:gd name="T111" fmla="*/ 6 h 255"/>
                  <a:gd name="T112" fmla="*/ 80 w 160"/>
                  <a:gd name="T113" fmla="*/ 0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0"/>
                  <a:gd name="T172" fmla="*/ 0 h 255"/>
                  <a:gd name="T173" fmla="*/ 160 w 160"/>
                  <a:gd name="T174" fmla="*/ 255 h 2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0" h="255">
                    <a:moveTo>
                      <a:pt x="78" y="6"/>
                    </a:moveTo>
                    <a:lnTo>
                      <a:pt x="78" y="8"/>
                    </a:lnTo>
                    <a:lnTo>
                      <a:pt x="80" y="12"/>
                    </a:lnTo>
                    <a:lnTo>
                      <a:pt x="76" y="12"/>
                    </a:lnTo>
                    <a:lnTo>
                      <a:pt x="74" y="26"/>
                    </a:lnTo>
                    <a:lnTo>
                      <a:pt x="76" y="26"/>
                    </a:lnTo>
                    <a:lnTo>
                      <a:pt x="76" y="36"/>
                    </a:lnTo>
                    <a:lnTo>
                      <a:pt x="76" y="38"/>
                    </a:lnTo>
                    <a:lnTo>
                      <a:pt x="78" y="62"/>
                    </a:lnTo>
                    <a:lnTo>
                      <a:pt x="78" y="64"/>
                    </a:lnTo>
                    <a:lnTo>
                      <a:pt x="80" y="70"/>
                    </a:lnTo>
                    <a:lnTo>
                      <a:pt x="86" y="88"/>
                    </a:lnTo>
                    <a:lnTo>
                      <a:pt x="86" y="90"/>
                    </a:lnTo>
                    <a:lnTo>
                      <a:pt x="84" y="88"/>
                    </a:lnTo>
                    <a:lnTo>
                      <a:pt x="80" y="84"/>
                    </a:lnTo>
                    <a:lnTo>
                      <a:pt x="74" y="68"/>
                    </a:lnTo>
                    <a:lnTo>
                      <a:pt x="72" y="70"/>
                    </a:lnTo>
                    <a:lnTo>
                      <a:pt x="72" y="72"/>
                    </a:lnTo>
                    <a:lnTo>
                      <a:pt x="70" y="72"/>
                    </a:lnTo>
                    <a:lnTo>
                      <a:pt x="70" y="70"/>
                    </a:lnTo>
                    <a:lnTo>
                      <a:pt x="72" y="66"/>
                    </a:lnTo>
                    <a:lnTo>
                      <a:pt x="66" y="28"/>
                    </a:lnTo>
                    <a:lnTo>
                      <a:pt x="64" y="26"/>
                    </a:lnTo>
                    <a:lnTo>
                      <a:pt x="64" y="24"/>
                    </a:lnTo>
                    <a:lnTo>
                      <a:pt x="60" y="22"/>
                    </a:lnTo>
                    <a:lnTo>
                      <a:pt x="56" y="18"/>
                    </a:lnTo>
                    <a:lnTo>
                      <a:pt x="54" y="28"/>
                    </a:lnTo>
                    <a:lnTo>
                      <a:pt x="50" y="30"/>
                    </a:lnTo>
                    <a:lnTo>
                      <a:pt x="50" y="32"/>
                    </a:lnTo>
                    <a:lnTo>
                      <a:pt x="48" y="36"/>
                    </a:lnTo>
                    <a:lnTo>
                      <a:pt x="46" y="40"/>
                    </a:lnTo>
                    <a:lnTo>
                      <a:pt x="52" y="64"/>
                    </a:lnTo>
                    <a:lnTo>
                      <a:pt x="52" y="66"/>
                    </a:lnTo>
                    <a:lnTo>
                      <a:pt x="50" y="66"/>
                    </a:lnTo>
                    <a:lnTo>
                      <a:pt x="46" y="56"/>
                    </a:lnTo>
                    <a:lnTo>
                      <a:pt x="44" y="50"/>
                    </a:lnTo>
                    <a:lnTo>
                      <a:pt x="42" y="46"/>
                    </a:lnTo>
                    <a:lnTo>
                      <a:pt x="40" y="48"/>
                    </a:lnTo>
                    <a:lnTo>
                      <a:pt x="40" y="52"/>
                    </a:lnTo>
                    <a:lnTo>
                      <a:pt x="38" y="50"/>
                    </a:lnTo>
                    <a:lnTo>
                      <a:pt x="38" y="46"/>
                    </a:lnTo>
                    <a:lnTo>
                      <a:pt x="38" y="44"/>
                    </a:lnTo>
                    <a:lnTo>
                      <a:pt x="40" y="42"/>
                    </a:lnTo>
                    <a:lnTo>
                      <a:pt x="42" y="38"/>
                    </a:lnTo>
                    <a:lnTo>
                      <a:pt x="36" y="36"/>
                    </a:lnTo>
                    <a:lnTo>
                      <a:pt x="28" y="40"/>
                    </a:lnTo>
                    <a:lnTo>
                      <a:pt x="24" y="40"/>
                    </a:lnTo>
                    <a:lnTo>
                      <a:pt x="26" y="36"/>
                    </a:lnTo>
                    <a:lnTo>
                      <a:pt x="30" y="34"/>
                    </a:lnTo>
                    <a:lnTo>
                      <a:pt x="34" y="30"/>
                    </a:lnTo>
                    <a:lnTo>
                      <a:pt x="34" y="28"/>
                    </a:lnTo>
                    <a:lnTo>
                      <a:pt x="38" y="28"/>
                    </a:lnTo>
                    <a:lnTo>
                      <a:pt x="40" y="26"/>
                    </a:lnTo>
                    <a:lnTo>
                      <a:pt x="42" y="28"/>
                    </a:lnTo>
                    <a:lnTo>
                      <a:pt x="46" y="26"/>
                    </a:lnTo>
                    <a:lnTo>
                      <a:pt x="48" y="24"/>
                    </a:lnTo>
                    <a:lnTo>
                      <a:pt x="48" y="20"/>
                    </a:lnTo>
                    <a:lnTo>
                      <a:pt x="46" y="14"/>
                    </a:lnTo>
                    <a:lnTo>
                      <a:pt x="44" y="14"/>
                    </a:lnTo>
                    <a:lnTo>
                      <a:pt x="38" y="16"/>
                    </a:lnTo>
                    <a:lnTo>
                      <a:pt x="32" y="20"/>
                    </a:lnTo>
                    <a:lnTo>
                      <a:pt x="26" y="22"/>
                    </a:lnTo>
                    <a:lnTo>
                      <a:pt x="26" y="20"/>
                    </a:lnTo>
                    <a:lnTo>
                      <a:pt x="24" y="20"/>
                    </a:lnTo>
                    <a:lnTo>
                      <a:pt x="24" y="14"/>
                    </a:lnTo>
                    <a:lnTo>
                      <a:pt x="22" y="16"/>
                    </a:lnTo>
                    <a:lnTo>
                      <a:pt x="22" y="28"/>
                    </a:lnTo>
                    <a:lnTo>
                      <a:pt x="20" y="26"/>
                    </a:lnTo>
                    <a:lnTo>
                      <a:pt x="20" y="28"/>
                    </a:lnTo>
                    <a:lnTo>
                      <a:pt x="14" y="16"/>
                    </a:lnTo>
                    <a:lnTo>
                      <a:pt x="12" y="18"/>
                    </a:lnTo>
                    <a:lnTo>
                      <a:pt x="12" y="20"/>
                    </a:lnTo>
                    <a:lnTo>
                      <a:pt x="10" y="24"/>
                    </a:lnTo>
                    <a:lnTo>
                      <a:pt x="8" y="20"/>
                    </a:lnTo>
                    <a:lnTo>
                      <a:pt x="6" y="22"/>
                    </a:lnTo>
                    <a:lnTo>
                      <a:pt x="6" y="24"/>
                    </a:lnTo>
                    <a:lnTo>
                      <a:pt x="8" y="32"/>
                    </a:lnTo>
                    <a:lnTo>
                      <a:pt x="6" y="32"/>
                    </a:lnTo>
                    <a:lnTo>
                      <a:pt x="2" y="26"/>
                    </a:lnTo>
                    <a:lnTo>
                      <a:pt x="2" y="32"/>
                    </a:lnTo>
                    <a:lnTo>
                      <a:pt x="4" y="38"/>
                    </a:lnTo>
                    <a:lnTo>
                      <a:pt x="4" y="42"/>
                    </a:lnTo>
                    <a:lnTo>
                      <a:pt x="2" y="40"/>
                    </a:lnTo>
                    <a:lnTo>
                      <a:pt x="0" y="40"/>
                    </a:lnTo>
                    <a:lnTo>
                      <a:pt x="0" y="44"/>
                    </a:lnTo>
                    <a:lnTo>
                      <a:pt x="2" y="44"/>
                    </a:lnTo>
                    <a:lnTo>
                      <a:pt x="2" y="58"/>
                    </a:lnTo>
                    <a:lnTo>
                      <a:pt x="4" y="56"/>
                    </a:lnTo>
                    <a:lnTo>
                      <a:pt x="4" y="64"/>
                    </a:lnTo>
                    <a:lnTo>
                      <a:pt x="4" y="60"/>
                    </a:lnTo>
                    <a:lnTo>
                      <a:pt x="6" y="64"/>
                    </a:lnTo>
                    <a:lnTo>
                      <a:pt x="6" y="68"/>
                    </a:lnTo>
                    <a:lnTo>
                      <a:pt x="6" y="70"/>
                    </a:lnTo>
                    <a:lnTo>
                      <a:pt x="6" y="74"/>
                    </a:lnTo>
                    <a:lnTo>
                      <a:pt x="8" y="76"/>
                    </a:lnTo>
                    <a:lnTo>
                      <a:pt x="12" y="74"/>
                    </a:lnTo>
                    <a:lnTo>
                      <a:pt x="14" y="66"/>
                    </a:lnTo>
                    <a:lnTo>
                      <a:pt x="10" y="62"/>
                    </a:lnTo>
                    <a:lnTo>
                      <a:pt x="14" y="62"/>
                    </a:lnTo>
                    <a:lnTo>
                      <a:pt x="16" y="64"/>
                    </a:lnTo>
                    <a:lnTo>
                      <a:pt x="18" y="62"/>
                    </a:lnTo>
                    <a:lnTo>
                      <a:pt x="20" y="60"/>
                    </a:lnTo>
                    <a:lnTo>
                      <a:pt x="20" y="64"/>
                    </a:lnTo>
                    <a:lnTo>
                      <a:pt x="20" y="66"/>
                    </a:lnTo>
                    <a:lnTo>
                      <a:pt x="18" y="68"/>
                    </a:lnTo>
                    <a:lnTo>
                      <a:pt x="16" y="72"/>
                    </a:lnTo>
                    <a:lnTo>
                      <a:pt x="18" y="74"/>
                    </a:lnTo>
                    <a:lnTo>
                      <a:pt x="14" y="76"/>
                    </a:lnTo>
                    <a:lnTo>
                      <a:pt x="14" y="80"/>
                    </a:lnTo>
                    <a:lnTo>
                      <a:pt x="18" y="82"/>
                    </a:lnTo>
                    <a:lnTo>
                      <a:pt x="18" y="86"/>
                    </a:lnTo>
                    <a:lnTo>
                      <a:pt x="22" y="86"/>
                    </a:lnTo>
                    <a:lnTo>
                      <a:pt x="24" y="84"/>
                    </a:lnTo>
                    <a:lnTo>
                      <a:pt x="26" y="88"/>
                    </a:lnTo>
                    <a:lnTo>
                      <a:pt x="24" y="92"/>
                    </a:lnTo>
                    <a:lnTo>
                      <a:pt x="14" y="88"/>
                    </a:lnTo>
                    <a:lnTo>
                      <a:pt x="12" y="86"/>
                    </a:lnTo>
                    <a:lnTo>
                      <a:pt x="10" y="86"/>
                    </a:lnTo>
                    <a:lnTo>
                      <a:pt x="16" y="94"/>
                    </a:lnTo>
                    <a:lnTo>
                      <a:pt x="18" y="96"/>
                    </a:lnTo>
                    <a:lnTo>
                      <a:pt x="18" y="98"/>
                    </a:lnTo>
                    <a:lnTo>
                      <a:pt x="16" y="98"/>
                    </a:lnTo>
                    <a:lnTo>
                      <a:pt x="14" y="104"/>
                    </a:lnTo>
                    <a:lnTo>
                      <a:pt x="18" y="106"/>
                    </a:lnTo>
                    <a:lnTo>
                      <a:pt x="18" y="108"/>
                    </a:lnTo>
                    <a:lnTo>
                      <a:pt x="20" y="110"/>
                    </a:lnTo>
                    <a:lnTo>
                      <a:pt x="20" y="112"/>
                    </a:lnTo>
                    <a:lnTo>
                      <a:pt x="30" y="117"/>
                    </a:lnTo>
                    <a:lnTo>
                      <a:pt x="34" y="117"/>
                    </a:lnTo>
                    <a:lnTo>
                      <a:pt x="38" y="115"/>
                    </a:lnTo>
                    <a:lnTo>
                      <a:pt x="36" y="119"/>
                    </a:lnTo>
                    <a:lnTo>
                      <a:pt x="34" y="121"/>
                    </a:lnTo>
                    <a:lnTo>
                      <a:pt x="26" y="121"/>
                    </a:lnTo>
                    <a:lnTo>
                      <a:pt x="26" y="123"/>
                    </a:lnTo>
                    <a:lnTo>
                      <a:pt x="28" y="127"/>
                    </a:lnTo>
                    <a:lnTo>
                      <a:pt x="28" y="131"/>
                    </a:lnTo>
                    <a:lnTo>
                      <a:pt x="32" y="131"/>
                    </a:lnTo>
                    <a:lnTo>
                      <a:pt x="34" y="131"/>
                    </a:lnTo>
                    <a:lnTo>
                      <a:pt x="34" y="135"/>
                    </a:lnTo>
                    <a:lnTo>
                      <a:pt x="34" y="137"/>
                    </a:lnTo>
                    <a:lnTo>
                      <a:pt x="34" y="141"/>
                    </a:lnTo>
                    <a:lnTo>
                      <a:pt x="36" y="139"/>
                    </a:lnTo>
                    <a:lnTo>
                      <a:pt x="40" y="143"/>
                    </a:lnTo>
                    <a:lnTo>
                      <a:pt x="42" y="141"/>
                    </a:lnTo>
                    <a:lnTo>
                      <a:pt x="42" y="143"/>
                    </a:lnTo>
                    <a:lnTo>
                      <a:pt x="42" y="141"/>
                    </a:lnTo>
                    <a:lnTo>
                      <a:pt x="46" y="143"/>
                    </a:lnTo>
                    <a:lnTo>
                      <a:pt x="48" y="139"/>
                    </a:lnTo>
                    <a:lnTo>
                      <a:pt x="52" y="139"/>
                    </a:lnTo>
                    <a:lnTo>
                      <a:pt x="52" y="135"/>
                    </a:lnTo>
                    <a:lnTo>
                      <a:pt x="52" y="133"/>
                    </a:lnTo>
                    <a:lnTo>
                      <a:pt x="54" y="129"/>
                    </a:lnTo>
                    <a:lnTo>
                      <a:pt x="56" y="129"/>
                    </a:lnTo>
                    <a:lnTo>
                      <a:pt x="58" y="131"/>
                    </a:lnTo>
                    <a:lnTo>
                      <a:pt x="60" y="129"/>
                    </a:lnTo>
                    <a:lnTo>
                      <a:pt x="58" y="125"/>
                    </a:lnTo>
                    <a:lnTo>
                      <a:pt x="58" y="123"/>
                    </a:lnTo>
                    <a:lnTo>
                      <a:pt x="56" y="123"/>
                    </a:lnTo>
                    <a:lnTo>
                      <a:pt x="58" y="106"/>
                    </a:lnTo>
                    <a:lnTo>
                      <a:pt x="60" y="104"/>
                    </a:lnTo>
                    <a:lnTo>
                      <a:pt x="62" y="104"/>
                    </a:lnTo>
                    <a:lnTo>
                      <a:pt x="62" y="110"/>
                    </a:lnTo>
                    <a:lnTo>
                      <a:pt x="64" y="114"/>
                    </a:lnTo>
                    <a:lnTo>
                      <a:pt x="66" y="114"/>
                    </a:lnTo>
                    <a:lnTo>
                      <a:pt x="68" y="108"/>
                    </a:lnTo>
                    <a:lnTo>
                      <a:pt x="68" y="100"/>
                    </a:lnTo>
                    <a:lnTo>
                      <a:pt x="70" y="96"/>
                    </a:lnTo>
                    <a:lnTo>
                      <a:pt x="72" y="100"/>
                    </a:lnTo>
                    <a:lnTo>
                      <a:pt x="72" y="104"/>
                    </a:lnTo>
                    <a:lnTo>
                      <a:pt x="68" y="114"/>
                    </a:lnTo>
                    <a:lnTo>
                      <a:pt x="70" y="121"/>
                    </a:lnTo>
                    <a:lnTo>
                      <a:pt x="72" y="123"/>
                    </a:lnTo>
                    <a:lnTo>
                      <a:pt x="74" y="125"/>
                    </a:lnTo>
                    <a:lnTo>
                      <a:pt x="80" y="121"/>
                    </a:lnTo>
                    <a:lnTo>
                      <a:pt x="80" y="119"/>
                    </a:lnTo>
                    <a:lnTo>
                      <a:pt x="84" y="117"/>
                    </a:lnTo>
                    <a:lnTo>
                      <a:pt x="84" y="115"/>
                    </a:lnTo>
                    <a:lnTo>
                      <a:pt x="84" y="108"/>
                    </a:lnTo>
                    <a:lnTo>
                      <a:pt x="88" y="106"/>
                    </a:lnTo>
                    <a:lnTo>
                      <a:pt x="88" y="104"/>
                    </a:lnTo>
                    <a:lnTo>
                      <a:pt x="90" y="104"/>
                    </a:lnTo>
                    <a:lnTo>
                      <a:pt x="90" y="108"/>
                    </a:lnTo>
                    <a:lnTo>
                      <a:pt x="92" y="108"/>
                    </a:lnTo>
                    <a:lnTo>
                      <a:pt x="88" y="114"/>
                    </a:lnTo>
                    <a:lnTo>
                      <a:pt x="86" y="115"/>
                    </a:lnTo>
                    <a:lnTo>
                      <a:pt x="86" y="119"/>
                    </a:lnTo>
                    <a:lnTo>
                      <a:pt x="84" y="123"/>
                    </a:lnTo>
                    <a:lnTo>
                      <a:pt x="86" y="125"/>
                    </a:lnTo>
                    <a:lnTo>
                      <a:pt x="88" y="125"/>
                    </a:lnTo>
                    <a:lnTo>
                      <a:pt x="88" y="123"/>
                    </a:lnTo>
                    <a:lnTo>
                      <a:pt x="90" y="127"/>
                    </a:lnTo>
                    <a:lnTo>
                      <a:pt x="92" y="127"/>
                    </a:lnTo>
                    <a:lnTo>
                      <a:pt x="98" y="125"/>
                    </a:lnTo>
                    <a:lnTo>
                      <a:pt x="100" y="127"/>
                    </a:lnTo>
                    <a:lnTo>
                      <a:pt x="98" y="127"/>
                    </a:lnTo>
                    <a:lnTo>
                      <a:pt x="94" y="129"/>
                    </a:lnTo>
                    <a:lnTo>
                      <a:pt x="94" y="131"/>
                    </a:lnTo>
                    <a:lnTo>
                      <a:pt x="92" y="131"/>
                    </a:lnTo>
                    <a:lnTo>
                      <a:pt x="90" y="133"/>
                    </a:lnTo>
                    <a:lnTo>
                      <a:pt x="86" y="133"/>
                    </a:lnTo>
                    <a:lnTo>
                      <a:pt x="84" y="131"/>
                    </a:lnTo>
                    <a:lnTo>
                      <a:pt x="76" y="131"/>
                    </a:lnTo>
                    <a:lnTo>
                      <a:pt x="72" y="135"/>
                    </a:lnTo>
                    <a:lnTo>
                      <a:pt x="74" y="139"/>
                    </a:lnTo>
                    <a:lnTo>
                      <a:pt x="74" y="141"/>
                    </a:lnTo>
                    <a:lnTo>
                      <a:pt x="72" y="139"/>
                    </a:lnTo>
                    <a:lnTo>
                      <a:pt x="70" y="139"/>
                    </a:lnTo>
                    <a:lnTo>
                      <a:pt x="68" y="143"/>
                    </a:lnTo>
                    <a:lnTo>
                      <a:pt x="66" y="143"/>
                    </a:lnTo>
                    <a:lnTo>
                      <a:pt x="66" y="145"/>
                    </a:lnTo>
                    <a:lnTo>
                      <a:pt x="64" y="147"/>
                    </a:lnTo>
                    <a:lnTo>
                      <a:pt x="64" y="151"/>
                    </a:lnTo>
                    <a:lnTo>
                      <a:pt x="62" y="151"/>
                    </a:lnTo>
                    <a:lnTo>
                      <a:pt x="60" y="151"/>
                    </a:lnTo>
                    <a:lnTo>
                      <a:pt x="52" y="153"/>
                    </a:lnTo>
                    <a:lnTo>
                      <a:pt x="52" y="155"/>
                    </a:lnTo>
                    <a:lnTo>
                      <a:pt x="54" y="157"/>
                    </a:lnTo>
                    <a:lnTo>
                      <a:pt x="52" y="159"/>
                    </a:lnTo>
                    <a:lnTo>
                      <a:pt x="50" y="159"/>
                    </a:lnTo>
                    <a:lnTo>
                      <a:pt x="50" y="155"/>
                    </a:lnTo>
                    <a:lnTo>
                      <a:pt x="48" y="153"/>
                    </a:lnTo>
                    <a:lnTo>
                      <a:pt x="46" y="153"/>
                    </a:lnTo>
                    <a:lnTo>
                      <a:pt x="44" y="155"/>
                    </a:lnTo>
                    <a:lnTo>
                      <a:pt x="46" y="173"/>
                    </a:lnTo>
                    <a:lnTo>
                      <a:pt x="46" y="175"/>
                    </a:lnTo>
                    <a:lnTo>
                      <a:pt x="48" y="177"/>
                    </a:lnTo>
                    <a:lnTo>
                      <a:pt x="50" y="177"/>
                    </a:lnTo>
                    <a:lnTo>
                      <a:pt x="52" y="173"/>
                    </a:lnTo>
                    <a:lnTo>
                      <a:pt x="54" y="175"/>
                    </a:lnTo>
                    <a:lnTo>
                      <a:pt x="58" y="175"/>
                    </a:lnTo>
                    <a:lnTo>
                      <a:pt x="58" y="173"/>
                    </a:lnTo>
                    <a:lnTo>
                      <a:pt x="60" y="173"/>
                    </a:lnTo>
                    <a:lnTo>
                      <a:pt x="60" y="175"/>
                    </a:lnTo>
                    <a:lnTo>
                      <a:pt x="62" y="175"/>
                    </a:lnTo>
                    <a:lnTo>
                      <a:pt x="62" y="173"/>
                    </a:lnTo>
                    <a:lnTo>
                      <a:pt x="64" y="173"/>
                    </a:lnTo>
                    <a:lnTo>
                      <a:pt x="68" y="173"/>
                    </a:lnTo>
                    <a:lnTo>
                      <a:pt x="70" y="169"/>
                    </a:lnTo>
                    <a:lnTo>
                      <a:pt x="72" y="169"/>
                    </a:lnTo>
                    <a:lnTo>
                      <a:pt x="74" y="169"/>
                    </a:lnTo>
                    <a:lnTo>
                      <a:pt x="76" y="171"/>
                    </a:lnTo>
                    <a:lnTo>
                      <a:pt x="84" y="169"/>
                    </a:lnTo>
                    <a:lnTo>
                      <a:pt x="86" y="169"/>
                    </a:lnTo>
                    <a:lnTo>
                      <a:pt x="88" y="167"/>
                    </a:lnTo>
                    <a:lnTo>
                      <a:pt x="90" y="165"/>
                    </a:lnTo>
                    <a:lnTo>
                      <a:pt x="92" y="163"/>
                    </a:lnTo>
                    <a:lnTo>
                      <a:pt x="92" y="167"/>
                    </a:lnTo>
                    <a:lnTo>
                      <a:pt x="92" y="165"/>
                    </a:lnTo>
                    <a:lnTo>
                      <a:pt x="92" y="167"/>
                    </a:lnTo>
                    <a:lnTo>
                      <a:pt x="94" y="171"/>
                    </a:lnTo>
                    <a:lnTo>
                      <a:pt x="92" y="173"/>
                    </a:lnTo>
                    <a:lnTo>
                      <a:pt x="88" y="171"/>
                    </a:lnTo>
                    <a:lnTo>
                      <a:pt x="86" y="173"/>
                    </a:lnTo>
                    <a:lnTo>
                      <a:pt x="84" y="171"/>
                    </a:lnTo>
                    <a:lnTo>
                      <a:pt x="84" y="173"/>
                    </a:lnTo>
                    <a:lnTo>
                      <a:pt x="80" y="173"/>
                    </a:lnTo>
                    <a:lnTo>
                      <a:pt x="80" y="175"/>
                    </a:lnTo>
                    <a:lnTo>
                      <a:pt x="78" y="177"/>
                    </a:lnTo>
                    <a:lnTo>
                      <a:pt x="76" y="175"/>
                    </a:lnTo>
                    <a:lnTo>
                      <a:pt x="64" y="181"/>
                    </a:lnTo>
                    <a:lnTo>
                      <a:pt x="62" y="181"/>
                    </a:lnTo>
                    <a:lnTo>
                      <a:pt x="62" y="183"/>
                    </a:lnTo>
                    <a:lnTo>
                      <a:pt x="64" y="185"/>
                    </a:lnTo>
                    <a:lnTo>
                      <a:pt x="78" y="189"/>
                    </a:lnTo>
                    <a:lnTo>
                      <a:pt x="80" y="191"/>
                    </a:lnTo>
                    <a:lnTo>
                      <a:pt x="78" y="193"/>
                    </a:lnTo>
                    <a:lnTo>
                      <a:pt x="70" y="191"/>
                    </a:lnTo>
                    <a:lnTo>
                      <a:pt x="66" y="191"/>
                    </a:lnTo>
                    <a:lnTo>
                      <a:pt x="64" y="189"/>
                    </a:lnTo>
                    <a:lnTo>
                      <a:pt x="60" y="189"/>
                    </a:lnTo>
                    <a:lnTo>
                      <a:pt x="60" y="193"/>
                    </a:lnTo>
                    <a:lnTo>
                      <a:pt x="58" y="195"/>
                    </a:lnTo>
                    <a:lnTo>
                      <a:pt x="58" y="189"/>
                    </a:lnTo>
                    <a:lnTo>
                      <a:pt x="54" y="187"/>
                    </a:lnTo>
                    <a:lnTo>
                      <a:pt x="50" y="191"/>
                    </a:lnTo>
                    <a:lnTo>
                      <a:pt x="50" y="197"/>
                    </a:lnTo>
                    <a:lnTo>
                      <a:pt x="50" y="201"/>
                    </a:lnTo>
                    <a:lnTo>
                      <a:pt x="52" y="209"/>
                    </a:lnTo>
                    <a:lnTo>
                      <a:pt x="54" y="211"/>
                    </a:lnTo>
                    <a:lnTo>
                      <a:pt x="56" y="215"/>
                    </a:lnTo>
                    <a:lnTo>
                      <a:pt x="64" y="219"/>
                    </a:lnTo>
                    <a:lnTo>
                      <a:pt x="66" y="219"/>
                    </a:lnTo>
                    <a:lnTo>
                      <a:pt x="68" y="221"/>
                    </a:lnTo>
                    <a:lnTo>
                      <a:pt x="68" y="225"/>
                    </a:lnTo>
                    <a:lnTo>
                      <a:pt x="68" y="227"/>
                    </a:lnTo>
                    <a:lnTo>
                      <a:pt x="74" y="227"/>
                    </a:lnTo>
                    <a:lnTo>
                      <a:pt x="76" y="225"/>
                    </a:lnTo>
                    <a:lnTo>
                      <a:pt x="76" y="227"/>
                    </a:lnTo>
                    <a:lnTo>
                      <a:pt x="78" y="225"/>
                    </a:lnTo>
                    <a:lnTo>
                      <a:pt x="82" y="225"/>
                    </a:lnTo>
                    <a:lnTo>
                      <a:pt x="84" y="227"/>
                    </a:lnTo>
                    <a:lnTo>
                      <a:pt x="84" y="229"/>
                    </a:lnTo>
                    <a:lnTo>
                      <a:pt x="82" y="233"/>
                    </a:lnTo>
                    <a:lnTo>
                      <a:pt x="82" y="231"/>
                    </a:lnTo>
                    <a:lnTo>
                      <a:pt x="78" y="231"/>
                    </a:lnTo>
                    <a:lnTo>
                      <a:pt x="74" y="233"/>
                    </a:lnTo>
                    <a:lnTo>
                      <a:pt x="74" y="235"/>
                    </a:lnTo>
                    <a:lnTo>
                      <a:pt x="84" y="245"/>
                    </a:lnTo>
                    <a:lnTo>
                      <a:pt x="84" y="247"/>
                    </a:lnTo>
                    <a:lnTo>
                      <a:pt x="84" y="255"/>
                    </a:lnTo>
                    <a:lnTo>
                      <a:pt x="86" y="255"/>
                    </a:lnTo>
                    <a:lnTo>
                      <a:pt x="88" y="251"/>
                    </a:lnTo>
                    <a:lnTo>
                      <a:pt x="88" y="253"/>
                    </a:lnTo>
                    <a:lnTo>
                      <a:pt x="90" y="255"/>
                    </a:lnTo>
                    <a:lnTo>
                      <a:pt x="92" y="255"/>
                    </a:lnTo>
                    <a:lnTo>
                      <a:pt x="94" y="251"/>
                    </a:lnTo>
                    <a:lnTo>
                      <a:pt x="96" y="247"/>
                    </a:lnTo>
                    <a:lnTo>
                      <a:pt x="94" y="241"/>
                    </a:lnTo>
                    <a:lnTo>
                      <a:pt x="96" y="239"/>
                    </a:lnTo>
                    <a:lnTo>
                      <a:pt x="94" y="237"/>
                    </a:lnTo>
                    <a:lnTo>
                      <a:pt x="96" y="235"/>
                    </a:lnTo>
                    <a:lnTo>
                      <a:pt x="98" y="233"/>
                    </a:lnTo>
                    <a:lnTo>
                      <a:pt x="100" y="229"/>
                    </a:lnTo>
                    <a:lnTo>
                      <a:pt x="100" y="227"/>
                    </a:lnTo>
                    <a:lnTo>
                      <a:pt x="100" y="225"/>
                    </a:lnTo>
                    <a:lnTo>
                      <a:pt x="98" y="223"/>
                    </a:lnTo>
                    <a:lnTo>
                      <a:pt x="100" y="217"/>
                    </a:lnTo>
                    <a:lnTo>
                      <a:pt x="100" y="209"/>
                    </a:lnTo>
                    <a:lnTo>
                      <a:pt x="100" y="207"/>
                    </a:lnTo>
                    <a:lnTo>
                      <a:pt x="104" y="201"/>
                    </a:lnTo>
                    <a:lnTo>
                      <a:pt x="106" y="201"/>
                    </a:lnTo>
                    <a:lnTo>
                      <a:pt x="106" y="197"/>
                    </a:lnTo>
                    <a:lnTo>
                      <a:pt x="104" y="199"/>
                    </a:lnTo>
                    <a:lnTo>
                      <a:pt x="102" y="195"/>
                    </a:lnTo>
                    <a:lnTo>
                      <a:pt x="110" y="193"/>
                    </a:lnTo>
                    <a:lnTo>
                      <a:pt x="112" y="195"/>
                    </a:lnTo>
                    <a:lnTo>
                      <a:pt x="114" y="193"/>
                    </a:lnTo>
                    <a:lnTo>
                      <a:pt x="114" y="191"/>
                    </a:lnTo>
                    <a:lnTo>
                      <a:pt x="114" y="189"/>
                    </a:lnTo>
                    <a:lnTo>
                      <a:pt x="116" y="179"/>
                    </a:lnTo>
                    <a:lnTo>
                      <a:pt x="114" y="179"/>
                    </a:lnTo>
                    <a:lnTo>
                      <a:pt x="116" y="159"/>
                    </a:lnTo>
                    <a:lnTo>
                      <a:pt x="116" y="157"/>
                    </a:lnTo>
                    <a:lnTo>
                      <a:pt x="120" y="155"/>
                    </a:lnTo>
                    <a:lnTo>
                      <a:pt x="122" y="157"/>
                    </a:lnTo>
                    <a:lnTo>
                      <a:pt x="124" y="155"/>
                    </a:lnTo>
                    <a:lnTo>
                      <a:pt x="124" y="143"/>
                    </a:lnTo>
                    <a:lnTo>
                      <a:pt x="124" y="141"/>
                    </a:lnTo>
                    <a:lnTo>
                      <a:pt x="124" y="139"/>
                    </a:lnTo>
                    <a:lnTo>
                      <a:pt x="126" y="137"/>
                    </a:lnTo>
                    <a:lnTo>
                      <a:pt x="124" y="135"/>
                    </a:lnTo>
                    <a:lnTo>
                      <a:pt x="126" y="129"/>
                    </a:lnTo>
                    <a:lnTo>
                      <a:pt x="124" y="125"/>
                    </a:lnTo>
                    <a:lnTo>
                      <a:pt x="128" y="125"/>
                    </a:lnTo>
                    <a:lnTo>
                      <a:pt x="130" y="123"/>
                    </a:lnTo>
                    <a:lnTo>
                      <a:pt x="132" y="123"/>
                    </a:lnTo>
                    <a:lnTo>
                      <a:pt x="132" y="117"/>
                    </a:lnTo>
                    <a:lnTo>
                      <a:pt x="132" y="115"/>
                    </a:lnTo>
                    <a:lnTo>
                      <a:pt x="136" y="114"/>
                    </a:lnTo>
                    <a:lnTo>
                      <a:pt x="138" y="115"/>
                    </a:lnTo>
                    <a:lnTo>
                      <a:pt x="142" y="110"/>
                    </a:lnTo>
                    <a:lnTo>
                      <a:pt x="146" y="110"/>
                    </a:lnTo>
                    <a:lnTo>
                      <a:pt x="150" y="106"/>
                    </a:lnTo>
                    <a:lnTo>
                      <a:pt x="156" y="108"/>
                    </a:lnTo>
                    <a:lnTo>
                      <a:pt x="158" y="108"/>
                    </a:lnTo>
                    <a:lnTo>
                      <a:pt x="160" y="106"/>
                    </a:lnTo>
                    <a:lnTo>
                      <a:pt x="160" y="100"/>
                    </a:lnTo>
                    <a:lnTo>
                      <a:pt x="160" y="94"/>
                    </a:lnTo>
                    <a:lnTo>
                      <a:pt x="160" y="92"/>
                    </a:lnTo>
                    <a:lnTo>
                      <a:pt x="156" y="92"/>
                    </a:lnTo>
                    <a:lnTo>
                      <a:pt x="144" y="88"/>
                    </a:lnTo>
                    <a:lnTo>
                      <a:pt x="142" y="86"/>
                    </a:lnTo>
                    <a:lnTo>
                      <a:pt x="136" y="82"/>
                    </a:lnTo>
                    <a:lnTo>
                      <a:pt x="134" y="72"/>
                    </a:lnTo>
                    <a:lnTo>
                      <a:pt x="132" y="72"/>
                    </a:lnTo>
                    <a:lnTo>
                      <a:pt x="130" y="70"/>
                    </a:lnTo>
                    <a:lnTo>
                      <a:pt x="120" y="68"/>
                    </a:lnTo>
                    <a:lnTo>
                      <a:pt x="120" y="62"/>
                    </a:lnTo>
                    <a:lnTo>
                      <a:pt x="120" y="58"/>
                    </a:lnTo>
                    <a:lnTo>
                      <a:pt x="122" y="56"/>
                    </a:lnTo>
                    <a:lnTo>
                      <a:pt x="122" y="52"/>
                    </a:lnTo>
                    <a:lnTo>
                      <a:pt x="116" y="36"/>
                    </a:lnTo>
                    <a:lnTo>
                      <a:pt x="114" y="36"/>
                    </a:lnTo>
                    <a:lnTo>
                      <a:pt x="112" y="34"/>
                    </a:lnTo>
                    <a:lnTo>
                      <a:pt x="110" y="34"/>
                    </a:lnTo>
                    <a:lnTo>
                      <a:pt x="108" y="40"/>
                    </a:lnTo>
                    <a:lnTo>
                      <a:pt x="108" y="42"/>
                    </a:lnTo>
                    <a:lnTo>
                      <a:pt x="110" y="46"/>
                    </a:lnTo>
                    <a:lnTo>
                      <a:pt x="106" y="48"/>
                    </a:lnTo>
                    <a:lnTo>
                      <a:pt x="102" y="56"/>
                    </a:lnTo>
                    <a:lnTo>
                      <a:pt x="102" y="52"/>
                    </a:lnTo>
                    <a:lnTo>
                      <a:pt x="104" y="50"/>
                    </a:lnTo>
                    <a:lnTo>
                      <a:pt x="104" y="46"/>
                    </a:lnTo>
                    <a:lnTo>
                      <a:pt x="104" y="42"/>
                    </a:lnTo>
                    <a:lnTo>
                      <a:pt x="102" y="40"/>
                    </a:lnTo>
                    <a:lnTo>
                      <a:pt x="102" y="42"/>
                    </a:lnTo>
                    <a:lnTo>
                      <a:pt x="102" y="38"/>
                    </a:lnTo>
                    <a:lnTo>
                      <a:pt x="104" y="38"/>
                    </a:lnTo>
                    <a:lnTo>
                      <a:pt x="106" y="28"/>
                    </a:lnTo>
                    <a:lnTo>
                      <a:pt x="108" y="28"/>
                    </a:lnTo>
                    <a:lnTo>
                      <a:pt x="108" y="22"/>
                    </a:lnTo>
                    <a:lnTo>
                      <a:pt x="96" y="6"/>
                    </a:lnTo>
                    <a:lnTo>
                      <a:pt x="92" y="8"/>
                    </a:lnTo>
                    <a:lnTo>
                      <a:pt x="92" y="10"/>
                    </a:lnTo>
                    <a:lnTo>
                      <a:pt x="92" y="12"/>
                    </a:lnTo>
                    <a:lnTo>
                      <a:pt x="90" y="10"/>
                    </a:lnTo>
                    <a:lnTo>
                      <a:pt x="88" y="12"/>
                    </a:lnTo>
                    <a:lnTo>
                      <a:pt x="88" y="0"/>
                    </a:lnTo>
                    <a:lnTo>
                      <a:pt x="80" y="0"/>
                    </a:lnTo>
                    <a:lnTo>
                      <a:pt x="80" y="6"/>
                    </a:lnTo>
                    <a:lnTo>
                      <a:pt x="78" y="6"/>
                    </a:lnTo>
                    <a:close/>
                  </a:path>
                </a:pathLst>
              </a:custGeom>
              <a:solidFill>
                <a:schemeClr val="tx2"/>
              </a:solidFill>
              <a:ln w="3175">
                <a:solidFill>
                  <a:schemeClr val="bg1"/>
                </a:solidFill>
                <a:round/>
                <a:headEnd/>
                <a:tailEnd/>
              </a:ln>
            </p:spPr>
            <p:txBody>
              <a:bodyPr/>
              <a:lstStyle/>
              <a:p>
                <a:endParaRPr lang="fr-FR" dirty="0"/>
              </a:p>
            </p:txBody>
          </p:sp>
          <p:sp>
            <p:nvSpPr>
              <p:cNvPr id="5925" name="Freeform 983"/>
              <p:cNvSpPr>
                <a:spLocks/>
              </p:cNvSpPr>
              <p:nvPr/>
            </p:nvSpPr>
            <p:spPr bwMode="auto">
              <a:xfrm>
                <a:off x="2942" y="626"/>
                <a:ext cx="160" cy="255"/>
              </a:xfrm>
              <a:custGeom>
                <a:avLst/>
                <a:gdLst>
                  <a:gd name="T0" fmla="*/ 76 w 160"/>
                  <a:gd name="T1" fmla="*/ 36 h 255"/>
                  <a:gd name="T2" fmla="*/ 84 w 160"/>
                  <a:gd name="T3" fmla="*/ 88 h 255"/>
                  <a:gd name="T4" fmla="*/ 72 w 160"/>
                  <a:gd name="T5" fmla="*/ 66 h 255"/>
                  <a:gd name="T6" fmla="*/ 50 w 160"/>
                  <a:gd name="T7" fmla="*/ 30 h 255"/>
                  <a:gd name="T8" fmla="*/ 46 w 160"/>
                  <a:gd name="T9" fmla="*/ 56 h 255"/>
                  <a:gd name="T10" fmla="*/ 38 w 160"/>
                  <a:gd name="T11" fmla="*/ 44 h 255"/>
                  <a:gd name="T12" fmla="*/ 30 w 160"/>
                  <a:gd name="T13" fmla="*/ 34 h 255"/>
                  <a:gd name="T14" fmla="*/ 48 w 160"/>
                  <a:gd name="T15" fmla="*/ 24 h 255"/>
                  <a:gd name="T16" fmla="*/ 26 w 160"/>
                  <a:gd name="T17" fmla="*/ 20 h 255"/>
                  <a:gd name="T18" fmla="*/ 14 w 160"/>
                  <a:gd name="T19" fmla="*/ 16 h 255"/>
                  <a:gd name="T20" fmla="*/ 8 w 160"/>
                  <a:gd name="T21" fmla="*/ 32 h 255"/>
                  <a:gd name="T22" fmla="*/ 0 w 160"/>
                  <a:gd name="T23" fmla="*/ 40 h 255"/>
                  <a:gd name="T24" fmla="*/ 6 w 160"/>
                  <a:gd name="T25" fmla="*/ 64 h 255"/>
                  <a:gd name="T26" fmla="*/ 10 w 160"/>
                  <a:gd name="T27" fmla="*/ 62 h 255"/>
                  <a:gd name="T28" fmla="*/ 18 w 160"/>
                  <a:gd name="T29" fmla="*/ 68 h 255"/>
                  <a:gd name="T30" fmla="*/ 22 w 160"/>
                  <a:gd name="T31" fmla="*/ 86 h 255"/>
                  <a:gd name="T32" fmla="*/ 16 w 160"/>
                  <a:gd name="T33" fmla="*/ 94 h 255"/>
                  <a:gd name="T34" fmla="*/ 20 w 160"/>
                  <a:gd name="T35" fmla="*/ 110 h 255"/>
                  <a:gd name="T36" fmla="*/ 26 w 160"/>
                  <a:gd name="T37" fmla="*/ 121 h 255"/>
                  <a:gd name="T38" fmla="*/ 34 w 160"/>
                  <a:gd name="T39" fmla="*/ 137 h 255"/>
                  <a:gd name="T40" fmla="*/ 46 w 160"/>
                  <a:gd name="T41" fmla="*/ 143 h 255"/>
                  <a:gd name="T42" fmla="*/ 58 w 160"/>
                  <a:gd name="T43" fmla="*/ 131 h 255"/>
                  <a:gd name="T44" fmla="*/ 62 w 160"/>
                  <a:gd name="T45" fmla="*/ 104 h 255"/>
                  <a:gd name="T46" fmla="*/ 72 w 160"/>
                  <a:gd name="T47" fmla="*/ 100 h 255"/>
                  <a:gd name="T48" fmla="*/ 80 w 160"/>
                  <a:gd name="T49" fmla="*/ 119 h 255"/>
                  <a:gd name="T50" fmla="*/ 90 w 160"/>
                  <a:gd name="T51" fmla="*/ 108 h 255"/>
                  <a:gd name="T52" fmla="*/ 88 w 160"/>
                  <a:gd name="T53" fmla="*/ 125 h 255"/>
                  <a:gd name="T54" fmla="*/ 94 w 160"/>
                  <a:gd name="T55" fmla="*/ 129 h 255"/>
                  <a:gd name="T56" fmla="*/ 72 w 160"/>
                  <a:gd name="T57" fmla="*/ 135 h 255"/>
                  <a:gd name="T58" fmla="*/ 66 w 160"/>
                  <a:gd name="T59" fmla="*/ 145 h 255"/>
                  <a:gd name="T60" fmla="*/ 54 w 160"/>
                  <a:gd name="T61" fmla="*/ 157 h 255"/>
                  <a:gd name="T62" fmla="*/ 46 w 160"/>
                  <a:gd name="T63" fmla="*/ 173 h 255"/>
                  <a:gd name="T64" fmla="*/ 58 w 160"/>
                  <a:gd name="T65" fmla="*/ 173 h 255"/>
                  <a:gd name="T66" fmla="*/ 70 w 160"/>
                  <a:gd name="T67" fmla="*/ 169 h 255"/>
                  <a:gd name="T68" fmla="*/ 90 w 160"/>
                  <a:gd name="T69" fmla="*/ 165 h 255"/>
                  <a:gd name="T70" fmla="*/ 88 w 160"/>
                  <a:gd name="T71" fmla="*/ 171 h 255"/>
                  <a:gd name="T72" fmla="*/ 76 w 160"/>
                  <a:gd name="T73" fmla="*/ 175 h 255"/>
                  <a:gd name="T74" fmla="*/ 78 w 160"/>
                  <a:gd name="T75" fmla="*/ 193 h 255"/>
                  <a:gd name="T76" fmla="*/ 58 w 160"/>
                  <a:gd name="T77" fmla="*/ 189 h 255"/>
                  <a:gd name="T78" fmla="*/ 56 w 160"/>
                  <a:gd name="T79" fmla="*/ 215 h 255"/>
                  <a:gd name="T80" fmla="*/ 76 w 160"/>
                  <a:gd name="T81" fmla="*/ 225 h 255"/>
                  <a:gd name="T82" fmla="*/ 82 w 160"/>
                  <a:gd name="T83" fmla="*/ 231 h 255"/>
                  <a:gd name="T84" fmla="*/ 86 w 160"/>
                  <a:gd name="T85" fmla="*/ 255 h 255"/>
                  <a:gd name="T86" fmla="*/ 94 w 160"/>
                  <a:gd name="T87" fmla="*/ 241 h 255"/>
                  <a:gd name="T88" fmla="*/ 100 w 160"/>
                  <a:gd name="T89" fmla="*/ 225 h 255"/>
                  <a:gd name="T90" fmla="*/ 106 w 160"/>
                  <a:gd name="T91" fmla="*/ 197 h 255"/>
                  <a:gd name="T92" fmla="*/ 114 w 160"/>
                  <a:gd name="T93" fmla="*/ 189 h 255"/>
                  <a:gd name="T94" fmla="*/ 124 w 160"/>
                  <a:gd name="T95" fmla="*/ 155 h 255"/>
                  <a:gd name="T96" fmla="*/ 124 w 160"/>
                  <a:gd name="T97" fmla="*/ 125 h 255"/>
                  <a:gd name="T98" fmla="*/ 138 w 160"/>
                  <a:gd name="T99" fmla="*/ 115 h 255"/>
                  <a:gd name="T100" fmla="*/ 160 w 160"/>
                  <a:gd name="T101" fmla="*/ 100 h 255"/>
                  <a:gd name="T102" fmla="*/ 134 w 160"/>
                  <a:gd name="T103" fmla="*/ 72 h 255"/>
                  <a:gd name="T104" fmla="*/ 122 w 160"/>
                  <a:gd name="T105" fmla="*/ 52 h 255"/>
                  <a:gd name="T106" fmla="*/ 110 w 160"/>
                  <a:gd name="T107" fmla="*/ 46 h 255"/>
                  <a:gd name="T108" fmla="*/ 102 w 160"/>
                  <a:gd name="T109" fmla="*/ 40 h 255"/>
                  <a:gd name="T110" fmla="*/ 96 w 160"/>
                  <a:gd name="T111" fmla="*/ 6 h 255"/>
                  <a:gd name="T112" fmla="*/ 80 w 160"/>
                  <a:gd name="T113" fmla="*/ 0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0"/>
                  <a:gd name="T172" fmla="*/ 0 h 255"/>
                  <a:gd name="T173" fmla="*/ 160 w 160"/>
                  <a:gd name="T174" fmla="*/ 255 h 2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0" h="255">
                    <a:moveTo>
                      <a:pt x="78" y="6"/>
                    </a:moveTo>
                    <a:lnTo>
                      <a:pt x="78" y="8"/>
                    </a:lnTo>
                    <a:lnTo>
                      <a:pt x="80" y="12"/>
                    </a:lnTo>
                    <a:lnTo>
                      <a:pt x="76" y="12"/>
                    </a:lnTo>
                    <a:lnTo>
                      <a:pt x="74" y="26"/>
                    </a:lnTo>
                    <a:lnTo>
                      <a:pt x="76" y="26"/>
                    </a:lnTo>
                    <a:lnTo>
                      <a:pt x="76" y="36"/>
                    </a:lnTo>
                    <a:lnTo>
                      <a:pt x="76" y="38"/>
                    </a:lnTo>
                    <a:lnTo>
                      <a:pt x="78" y="62"/>
                    </a:lnTo>
                    <a:lnTo>
                      <a:pt x="78" y="64"/>
                    </a:lnTo>
                    <a:lnTo>
                      <a:pt x="80" y="70"/>
                    </a:lnTo>
                    <a:lnTo>
                      <a:pt x="86" y="88"/>
                    </a:lnTo>
                    <a:lnTo>
                      <a:pt x="86" y="90"/>
                    </a:lnTo>
                    <a:lnTo>
                      <a:pt x="84" y="88"/>
                    </a:lnTo>
                    <a:lnTo>
                      <a:pt x="80" y="84"/>
                    </a:lnTo>
                    <a:lnTo>
                      <a:pt x="74" y="68"/>
                    </a:lnTo>
                    <a:lnTo>
                      <a:pt x="72" y="70"/>
                    </a:lnTo>
                    <a:lnTo>
                      <a:pt x="72" y="72"/>
                    </a:lnTo>
                    <a:lnTo>
                      <a:pt x="70" y="72"/>
                    </a:lnTo>
                    <a:lnTo>
                      <a:pt x="70" y="70"/>
                    </a:lnTo>
                    <a:lnTo>
                      <a:pt x="72" y="66"/>
                    </a:lnTo>
                    <a:lnTo>
                      <a:pt x="66" y="28"/>
                    </a:lnTo>
                    <a:lnTo>
                      <a:pt x="64" y="26"/>
                    </a:lnTo>
                    <a:lnTo>
                      <a:pt x="64" y="24"/>
                    </a:lnTo>
                    <a:lnTo>
                      <a:pt x="60" y="22"/>
                    </a:lnTo>
                    <a:lnTo>
                      <a:pt x="56" y="18"/>
                    </a:lnTo>
                    <a:lnTo>
                      <a:pt x="54" y="28"/>
                    </a:lnTo>
                    <a:lnTo>
                      <a:pt x="50" y="30"/>
                    </a:lnTo>
                    <a:lnTo>
                      <a:pt x="50" y="32"/>
                    </a:lnTo>
                    <a:lnTo>
                      <a:pt x="48" y="36"/>
                    </a:lnTo>
                    <a:lnTo>
                      <a:pt x="46" y="40"/>
                    </a:lnTo>
                    <a:lnTo>
                      <a:pt x="52" y="64"/>
                    </a:lnTo>
                    <a:lnTo>
                      <a:pt x="52" y="66"/>
                    </a:lnTo>
                    <a:lnTo>
                      <a:pt x="50" y="66"/>
                    </a:lnTo>
                    <a:lnTo>
                      <a:pt x="46" y="56"/>
                    </a:lnTo>
                    <a:lnTo>
                      <a:pt x="44" y="50"/>
                    </a:lnTo>
                    <a:lnTo>
                      <a:pt x="42" y="46"/>
                    </a:lnTo>
                    <a:lnTo>
                      <a:pt x="40" y="48"/>
                    </a:lnTo>
                    <a:lnTo>
                      <a:pt x="40" y="52"/>
                    </a:lnTo>
                    <a:lnTo>
                      <a:pt x="38" y="50"/>
                    </a:lnTo>
                    <a:lnTo>
                      <a:pt x="38" y="46"/>
                    </a:lnTo>
                    <a:lnTo>
                      <a:pt x="38" y="44"/>
                    </a:lnTo>
                    <a:lnTo>
                      <a:pt x="40" y="42"/>
                    </a:lnTo>
                    <a:lnTo>
                      <a:pt x="42" y="38"/>
                    </a:lnTo>
                    <a:lnTo>
                      <a:pt x="36" y="36"/>
                    </a:lnTo>
                    <a:lnTo>
                      <a:pt x="28" y="40"/>
                    </a:lnTo>
                    <a:lnTo>
                      <a:pt x="24" y="40"/>
                    </a:lnTo>
                    <a:lnTo>
                      <a:pt x="26" y="36"/>
                    </a:lnTo>
                    <a:lnTo>
                      <a:pt x="30" y="34"/>
                    </a:lnTo>
                    <a:lnTo>
                      <a:pt x="34" y="30"/>
                    </a:lnTo>
                    <a:lnTo>
                      <a:pt x="34" y="28"/>
                    </a:lnTo>
                    <a:lnTo>
                      <a:pt x="38" y="28"/>
                    </a:lnTo>
                    <a:lnTo>
                      <a:pt x="40" y="26"/>
                    </a:lnTo>
                    <a:lnTo>
                      <a:pt x="42" y="28"/>
                    </a:lnTo>
                    <a:lnTo>
                      <a:pt x="46" y="26"/>
                    </a:lnTo>
                    <a:lnTo>
                      <a:pt x="48" y="24"/>
                    </a:lnTo>
                    <a:lnTo>
                      <a:pt x="48" y="20"/>
                    </a:lnTo>
                    <a:lnTo>
                      <a:pt x="46" y="14"/>
                    </a:lnTo>
                    <a:lnTo>
                      <a:pt x="44" y="14"/>
                    </a:lnTo>
                    <a:lnTo>
                      <a:pt x="38" y="16"/>
                    </a:lnTo>
                    <a:lnTo>
                      <a:pt x="32" y="20"/>
                    </a:lnTo>
                    <a:lnTo>
                      <a:pt x="26" y="22"/>
                    </a:lnTo>
                    <a:lnTo>
                      <a:pt x="26" y="20"/>
                    </a:lnTo>
                    <a:lnTo>
                      <a:pt x="24" y="20"/>
                    </a:lnTo>
                    <a:lnTo>
                      <a:pt x="24" y="14"/>
                    </a:lnTo>
                    <a:lnTo>
                      <a:pt x="22" y="16"/>
                    </a:lnTo>
                    <a:lnTo>
                      <a:pt x="22" y="28"/>
                    </a:lnTo>
                    <a:lnTo>
                      <a:pt x="20" y="26"/>
                    </a:lnTo>
                    <a:lnTo>
                      <a:pt x="20" y="28"/>
                    </a:lnTo>
                    <a:lnTo>
                      <a:pt x="14" y="16"/>
                    </a:lnTo>
                    <a:lnTo>
                      <a:pt x="12" y="18"/>
                    </a:lnTo>
                    <a:lnTo>
                      <a:pt x="12" y="20"/>
                    </a:lnTo>
                    <a:lnTo>
                      <a:pt x="10" y="24"/>
                    </a:lnTo>
                    <a:lnTo>
                      <a:pt x="8" y="20"/>
                    </a:lnTo>
                    <a:lnTo>
                      <a:pt x="6" y="22"/>
                    </a:lnTo>
                    <a:lnTo>
                      <a:pt x="6" y="24"/>
                    </a:lnTo>
                    <a:lnTo>
                      <a:pt x="8" y="32"/>
                    </a:lnTo>
                    <a:lnTo>
                      <a:pt x="6" y="32"/>
                    </a:lnTo>
                    <a:lnTo>
                      <a:pt x="2" y="26"/>
                    </a:lnTo>
                    <a:lnTo>
                      <a:pt x="2" y="32"/>
                    </a:lnTo>
                    <a:lnTo>
                      <a:pt x="4" y="38"/>
                    </a:lnTo>
                    <a:lnTo>
                      <a:pt x="4" y="42"/>
                    </a:lnTo>
                    <a:lnTo>
                      <a:pt x="2" y="40"/>
                    </a:lnTo>
                    <a:lnTo>
                      <a:pt x="0" y="40"/>
                    </a:lnTo>
                    <a:lnTo>
                      <a:pt x="0" y="44"/>
                    </a:lnTo>
                    <a:lnTo>
                      <a:pt x="2" y="44"/>
                    </a:lnTo>
                    <a:lnTo>
                      <a:pt x="2" y="58"/>
                    </a:lnTo>
                    <a:lnTo>
                      <a:pt x="4" y="56"/>
                    </a:lnTo>
                    <a:lnTo>
                      <a:pt x="4" y="64"/>
                    </a:lnTo>
                    <a:lnTo>
                      <a:pt x="4" y="60"/>
                    </a:lnTo>
                    <a:lnTo>
                      <a:pt x="6" y="64"/>
                    </a:lnTo>
                    <a:lnTo>
                      <a:pt x="6" y="68"/>
                    </a:lnTo>
                    <a:lnTo>
                      <a:pt x="6" y="70"/>
                    </a:lnTo>
                    <a:lnTo>
                      <a:pt x="6" y="74"/>
                    </a:lnTo>
                    <a:lnTo>
                      <a:pt x="8" y="76"/>
                    </a:lnTo>
                    <a:lnTo>
                      <a:pt x="12" y="74"/>
                    </a:lnTo>
                    <a:lnTo>
                      <a:pt x="14" y="66"/>
                    </a:lnTo>
                    <a:lnTo>
                      <a:pt x="10" y="62"/>
                    </a:lnTo>
                    <a:lnTo>
                      <a:pt x="14" y="62"/>
                    </a:lnTo>
                    <a:lnTo>
                      <a:pt x="16" y="64"/>
                    </a:lnTo>
                    <a:lnTo>
                      <a:pt x="18" y="62"/>
                    </a:lnTo>
                    <a:lnTo>
                      <a:pt x="20" y="60"/>
                    </a:lnTo>
                    <a:lnTo>
                      <a:pt x="20" y="64"/>
                    </a:lnTo>
                    <a:lnTo>
                      <a:pt x="20" y="66"/>
                    </a:lnTo>
                    <a:lnTo>
                      <a:pt x="18" y="68"/>
                    </a:lnTo>
                    <a:lnTo>
                      <a:pt x="16" y="72"/>
                    </a:lnTo>
                    <a:lnTo>
                      <a:pt x="18" y="74"/>
                    </a:lnTo>
                    <a:lnTo>
                      <a:pt x="14" y="76"/>
                    </a:lnTo>
                    <a:lnTo>
                      <a:pt x="14" y="80"/>
                    </a:lnTo>
                    <a:lnTo>
                      <a:pt x="18" y="82"/>
                    </a:lnTo>
                    <a:lnTo>
                      <a:pt x="18" y="86"/>
                    </a:lnTo>
                    <a:lnTo>
                      <a:pt x="22" y="86"/>
                    </a:lnTo>
                    <a:lnTo>
                      <a:pt x="24" y="84"/>
                    </a:lnTo>
                    <a:lnTo>
                      <a:pt x="26" y="88"/>
                    </a:lnTo>
                    <a:lnTo>
                      <a:pt x="24" y="92"/>
                    </a:lnTo>
                    <a:lnTo>
                      <a:pt x="14" y="88"/>
                    </a:lnTo>
                    <a:lnTo>
                      <a:pt x="12" y="86"/>
                    </a:lnTo>
                    <a:lnTo>
                      <a:pt x="10" y="86"/>
                    </a:lnTo>
                    <a:lnTo>
                      <a:pt x="16" y="94"/>
                    </a:lnTo>
                    <a:lnTo>
                      <a:pt x="18" y="96"/>
                    </a:lnTo>
                    <a:lnTo>
                      <a:pt x="18" y="98"/>
                    </a:lnTo>
                    <a:lnTo>
                      <a:pt x="16" y="98"/>
                    </a:lnTo>
                    <a:lnTo>
                      <a:pt x="14" y="104"/>
                    </a:lnTo>
                    <a:lnTo>
                      <a:pt x="18" y="106"/>
                    </a:lnTo>
                    <a:lnTo>
                      <a:pt x="18" y="108"/>
                    </a:lnTo>
                    <a:lnTo>
                      <a:pt x="20" y="110"/>
                    </a:lnTo>
                    <a:lnTo>
                      <a:pt x="20" y="112"/>
                    </a:lnTo>
                    <a:lnTo>
                      <a:pt x="30" y="117"/>
                    </a:lnTo>
                    <a:lnTo>
                      <a:pt x="34" y="117"/>
                    </a:lnTo>
                    <a:lnTo>
                      <a:pt x="38" y="115"/>
                    </a:lnTo>
                    <a:lnTo>
                      <a:pt x="36" y="119"/>
                    </a:lnTo>
                    <a:lnTo>
                      <a:pt x="34" y="121"/>
                    </a:lnTo>
                    <a:lnTo>
                      <a:pt x="26" y="121"/>
                    </a:lnTo>
                    <a:lnTo>
                      <a:pt x="26" y="123"/>
                    </a:lnTo>
                    <a:lnTo>
                      <a:pt x="28" y="127"/>
                    </a:lnTo>
                    <a:lnTo>
                      <a:pt x="28" y="131"/>
                    </a:lnTo>
                    <a:lnTo>
                      <a:pt x="32" y="131"/>
                    </a:lnTo>
                    <a:lnTo>
                      <a:pt x="34" y="131"/>
                    </a:lnTo>
                    <a:lnTo>
                      <a:pt x="34" y="135"/>
                    </a:lnTo>
                    <a:lnTo>
                      <a:pt x="34" y="137"/>
                    </a:lnTo>
                    <a:lnTo>
                      <a:pt x="34" y="141"/>
                    </a:lnTo>
                    <a:lnTo>
                      <a:pt x="36" y="139"/>
                    </a:lnTo>
                    <a:lnTo>
                      <a:pt x="40" y="143"/>
                    </a:lnTo>
                    <a:lnTo>
                      <a:pt x="42" y="141"/>
                    </a:lnTo>
                    <a:lnTo>
                      <a:pt x="42" y="143"/>
                    </a:lnTo>
                    <a:lnTo>
                      <a:pt x="42" y="141"/>
                    </a:lnTo>
                    <a:lnTo>
                      <a:pt x="46" y="143"/>
                    </a:lnTo>
                    <a:lnTo>
                      <a:pt x="48" y="139"/>
                    </a:lnTo>
                    <a:lnTo>
                      <a:pt x="52" y="139"/>
                    </a:lnTo>
                    <a:lnTo>
                      <a:pt x="52" y="135"/>
                    </a:lnTo>
                    <a:lnTo>
                      <a:pt x="52" y="133"/>
                    </a:lnTo>
                    <a:lnTo>
                      <a:pt x="54" y="129"/>
                    </a:lnTo>
                    <a:lnTo>
                      <a:pt x="56" y="129"/>
                    </a:lnTo>
                    <a:lnTo>
                      <a:pt x="58" y="131"/>
                    </a:lnTo>
                    <a:lnTo>
                      <a:pt x="60" y="129"/>
                    </a:lnTo>
                    <a:lnTo>
                      <a:pt x="58" y="125"/>
                    </a:lnTo>
                    <a:lnTo>
                      <a:pt x="58" y="123"/>
                    </a:lnTo>
                    <a:lnTo>
                      <a:pt x="56" y="123"/>
                    </a:lnTo>
                    <a:lnTo>
                      <a:pt x="58" y="106"/>
                    </a:lnTo>
                    <a:lnTo>
                      <a:pt x="60" y="104"/>
                    </a:lnTo>
                    <a:lnTo>
                      <a:pt x="62" y="104"/>
                    </a:lnTo>
                    <a:lnTo>
                      <a:pt x="62" y="110"/>
                    </a:lnTo>
                    <a:lnTo>
                      <a:pt x="64" y="114"/>
                    </a:lnTo>
                    <a:lnTo>
                      <a:pt x="66" y="114"/>
                    </a:lnTo>
                    <a:lnTo>
                      <a:pt x="68" y="108"/>
                    </a:lnTo>
                    <a:lnTo>
                      <a:pt x="68" y="100"/>
                    </a:lnTo>
                    <a:lnTo>
                      <a:pt x="70" y="96"/>
                    </a:lnTo>
                    <a:lnTo>
                      <a:pt x="72" y="100"/>
                    </a:lnTo>
                    <a:lnTo>
                      <a:pt x="72" y="104"/>
                    </a:lnTo>
                    <a:lnTo>
                      <a:pt x="68" y="114"/>
                    </a:lnTo>
                    <a:lnTo>
                      <a:pt x="70" y="121"/>
                    </a:lnTo>
                    <a:lnTo>
                      <a:pt x="72" y="123"/>
                    </a:lnTo>
                    <a:lnTo>
                      <a:pt x="74" y="125"/>
                    </a:lnTo>
                    <a:lnTo>
                      <a:pt x="80" y="121"/>
                    </a:lnTo>
                    <a:lnTo>
                      <a:pt x="80" y="119"/>
                    </a:lnTo>
                    <a:lnTo>
                      <a:pt x="84" y="117"/>
                    </a:lnTo>
                    <a:lnTo>
                      <a:pt x="84" y="115"/>
                    </a:lnTo>
                    <a:lnTo>
                      <a:pt x="84" y="108"/>
                    </a:lnTo>
                    <a:lnTo>
                      <a:pt x="88" y="106"/>
                    </a:lnTo>
                    <a:lnTo>
                      <a:pt x="88" y="104"/>
                    </a:lnTo>
                    <a:lnTo>
                      <a:pt x="90" y="104"/>
                    </a:lnTo>
                    <a:lnTo>
                      <a:pt x="90" y="108"/>
                    </a:lnTo>
                    <a:lnTo>
                      <a:pt x="92" y="108"/>
                    </a:lnTo>
                    <a:lnTo>
                      <a:pt x="88" y="114"/>
                    </a:lnTo>
                    <a:lnTo>
                      <a:pt x="86" y="115"/>
                    </a:lnTo>
                    <a:lnTo>
                      <a:pt x="86" y="119"/>
                    </a:lnTo>
                    <a:lnTo>
                      <a:pt x="84" y="123"/>
                    </a:lnTo>
                    <a:lnTo>
                      <a:pt x="86" y="125"/>
                    </a:lnTo>
                    <a:lnTo>
                      <a:pt x="88" y="125"/>
                    </a:lnTo>
                    <a:lnTo>
                      <a:pt x="88" y="123"/>
                    </a:lnTo>
                    <a:lnTo>
                      <a:pt x="90" y="127"/>
                    </a:lnTo>
                    <a:lnTo>
                      <a:pt x="92" y="127"/>
                    </a:lnTo>
                    <a:lnTo>
                      <a:pt x="98" y="125"/>
                    </a:lnTo>
                    <a:lnTo>
                      <a:pt x="100" y="127"/>
                    </a:lnTo>
                    <a:lnTo>
                      <a:pt x="98" y="127"/>
                    </a:lnTo>
                    <a:lnTo>
                      <a:pt x="94" y="129"/>
                    </a:lnTo>
                    <a:lnTo>
                      <a:pt x="94" y="131"/>
                    </a:lnTo>
                    <a:lnTo>
                      <a:pt x="92" y="131"/>
                    </a:lnTo>
                    <a:lnTo>
                      <a:pt x="90" y="133"/>
                    </a:lnTo>
                    <a:lnTo>
                      <a:pt x="86" y="133"/>
                    </a:lnTo>
                    <a:lnTo>
                      <a:pt x="84" y="131"/>
                    </a:lnTo>
                    <a:lnTo>
                      <a:pt x="76" y="131"/>
                    </a:lnTo>
                    <a:lnTo>
                      <a:pt x="72" y="135"/>
                    </a:lnTo>
                    <a:lnTo>
                      <a:pt x="74" y="139"/>
                    </a:lnTo>
                    <a:lnTo>
                      <a:pt x="74" y="141"/>
                    </a:lnTo>
                    <a:lnTo>
                      <a:pt x="72" y="139"/>
                    </a:lnTo>
                    <a:lnTo>
                      <a:pt x="70" y="139"/>
                    </a:lnTo>
                    <a:lnTo>
                      <a:pt x="68" y="143"/>
                    </a:lnTo>
                    <a:lnTo>
                      <a:pt x="66" y="143"/>
                    </a:lnTo>
                    <a:lnTo>
                      <a:pt x="66" y="145"/>
                    </a:lnTo>
                    <a:lnTo>
                      <a:pt x="64" y="147"/>
                    </a:lnTo>
                    <a:lnTo>
                      <a:pt x="64" y="151"/>
                    </a:lnTo>
                    <a:lnTo>
                      <a:pt x="62" y="151"/>
                    </a:lnTo>
                    <a:lnTo>
                      <a:pt x="60" y="151"/>
                    </a:lnTo>
                    <a:lnTo>
                      <a:pt x="52" y="153"/>
                    </a:lnTo>
                    <a:lnTo>
                      <a:pt x="52" y="155"/>
                    </a:lnTo>
                    <a:lnTo>
                      <a:pt x="54" y="157"/>
                    </a:lnTo>
                    <a:lnTo>
                      <a:pt x="52" y="159"/>
                    </a:lnTo>
                    <a:lnTo>
                      <a:pt x="50" y="159"/>
                    </a:lnTo>
                    <a:lnTo>
                      <a:pt x="50" y="155"/>
                    </a:lnTo>
                    <a:lnTo>
                      <a:pt x="48" y="153"/>
                    </a:lnTo>
                    <a:lnTo>
                      <a:pt x="46" y="153"/>
                    </a:lnTo>
                    <a:lnTo>
                      <a:pt x="44" y="155"/>
                    </a:lnTo>
                    <a:lnTo>
                      <a:pt x="46" y="173"/>
                    </a:lnTo>
                    <a:lnTo>
                      <a:pt x="46" y="175"/>
                    </a:lnTo>
                    <a:lnTo>
                      <a:pt x="48" y="177"/>
                    </a:lnTo>
                    <a:lnTo>
                      <a:pt x="50" y="177"/>
                    </a:lnTo>
                    <a:lnTo>
                      <a:pt x="52" y="173"/>
                    </a:lnTo>
                    <a:lnTo>
                      <a:pt x="54" y="175"/>
                    </a:lnTo>
                    <a:lnTo>
                      <a:pt x="58" y="175"/>
                    </a:lnTo>
                    <a:lnTo>
                      <a:pt x="58" y="173"/>
                    </a:lnTo>
                    <a:lnTo>
                      <a:pt x="60" y="173"/>
                    </a:lnTo>
                    <a:lnTo>
                      <a:pt x="60" y="175"/>
                    </a:lnTo>
                    <a:lnTo>
                      <a:pt x="62" y="175"/>
                    </a:lnTo>
                    <a:lnTo>
                      <a:pt x="62" y="173"/>
                    </a:lnTo>
                    <a:lnTo>
                      <a:pt x="64" y="173"/>
                    </a:lnTo>
                    <a:lnTo>
                      <a:pt x="68" y="173"/>
                    </a:lnTo>
                    <a:lnTo>
                      <a:pt x="70" y="169"/>
                    </a:lnTo>
                    <a:lnTo>
                      <a:pt x="72" y="169"/>
                    </a:lnTo>
                    <a:lnTo>
                      <a:pt x="74" y="169"/>
                    </a:lnTo>
                    <a:lnTo>
                      <a:pt x="76" y="171"/>
                    </a:lnTo>
                    <a:lnTo>
                      <a:pt x="84" y="169"/>
                    </a:lnTo>
                    <a:lnTo>
                      <a:pt x="86" y="169"/>
                    </a:lnTo>
                    <a:lnTo>
                      <a:pt x="88" y="167"/>
                    </a:lnTo>
                    <a:lnTo>
                      <a:pt x="90" y="165"/>
                    </a:lnTo>
                    <a:lnTo>
                      <a:pt x="92" y="163"/>
                    </a:lnTo>
                    <a:lnTo>
                      <a:pt x="92" y="167"/>
                    </a:lnTo>
                    <a:lnTo>
                      <a:pt x="92" y="165"/>
                    </a:lnTo>
                    <a:lnTo>
                      <a:pt x="92" y="167"/>
                    </a:lnTo>
                    <a:lnTo>
                      <a:pt x="94" y="171"/>
                    </a:lnTo>
                    <a:lnTo>
                      <a:pt x="92" y="173"/>
                    </a:lnTo>
                    <a:lnTo>
                      <a:pt x="88" y="171"/>
                    </a:lnTo>
                    <a:lnTo>
                      <a:pt x="86" y="173"/>
                    </a:lnTo>
                    <a:lnTo>
                      <a:pt x="84" y="171"/>
                    </a:lnTo>
                    <a:lnTo>
                      <a:pt x="84" y="173"/>
                    </a:lnTo>
                    <a:lnTo>
                      <a:pt x="80" y="173"/>
                    </a:lnTo>
                    <a:lnTo>
                      <a:pt x="80" y="175"/>
                    </a:lnTo>
                    <a:lnTo>
                      <a:pt x="78" y="177"/>
                    </a:lnTo>
                    <a:lnTo>
                      <a:pt x="76" y="175"/>
                    </a:lnTo>
                    <a:lnTo>
                      <a:pt x="64" y="181"/>
                    </a:lnTo>
                    <a:lnTo>
                      <a:pt x="62" y="181"/>
                    </a:lnTo>
                    <a:lnTo>
                      <a:pt x="62" y="183"/>
                    </a:lnTo>
                    <a:lnTo>
                      <a:pt x="64" y="185"/>
                    </a:lnTo>
                    <a:lnTo>
                      <a:pt x="78" y="189"/>
                    </a:lnTo>
                    <a:lnTo>
                      <a:pt x="80" y="191"/>
                    </a:lnTo>
                    <a:lnTo>
                      <a:pt x="78" y="193"/>
                    </a:lnTo>
                    <a:lnTo>
                      <a:pt x="70" y="191"/>
                    </a:lnTo>
                    <a:lnTo>
                      <a:pt x="66" y="191"/>
                    </a:lnTo>
                    <a:lnTo>
                      <a:pt x="64" y="189"/>
                    </a:lnTo>
                    <a:lnTo>
                      <a:pt x="60" y="189"/>
                    </a:lnTo>
                    <a:lnTo>
                      <a:pt x="60" y="193"/>
                    </a:lnTo>
                    <a:lnTo>
                      <a:pt x="58" y="195"/>
                    </a:lnTo>
                    <a:lnTo>
                      <a:pt x="58" y="189"/>
                    </a:lnTo>
                    <a:lnTo>
                      <a:pt x="54" y="187"/>
                    </a:lnTo>
                    <a:lnTo>
                      <a:pt x="50" y="191"/>
                    </a:lnTo>
                    <a:lnTo>
                      <a:pt x="50" y="197"/>
                    </a:lnTo>
                    <a:lnTo>
                      <a:pt x="50" y="201"/>
                    </a:lnTo>
                    <a:lnTo>
                      <a:pt x="52" y="209"/>
                    </a:lnTo>
                    <a:lnTo>
                      <a:pt x="54" y="211"/>
                    </a:lnTo>
                    <a:lnTo>
                      <a:pt x="56" y="215"/>
                    </a:lnTo>
                    <a:lnTo>
                      <a:pt x="64" y="219"/>
                    </a:lnTo>
                    <a:lnTo>
                      <a:pt x="66" y="219"/>
                    </a:lnTo>
                    <a:lnTo>
                      <a:pt x="68" y="221"/>
                    </a:lnTo>
                    <a:lnTo>
                      <a:pt x="68" y="225"/>
                    </a:lnTo>
                    <a:lnTo>
                      <a:pt x="68" y="227"/>
                    </a:lnTo>
                    <a:lnTo>
                      <a:pt x="74" y="227"/>
                    </a:lnTo>
                    <a:lnTo>
                      <a:pt x="76" y="225"/>
                    </a:lnTo>
                    <a:lnTo>
                      <a:pt x="76" y="227"/>
                    </a:lnTo>
                    <a:lnTo>
                      <a:pt x="78" y="225"/>
                    </a:lnTo>
                    <a:lnTo>
                      <a:pt x="82" y="225"/>
                    </a:lnTo>
                    <a:lnTo>
                      <a:pt x="84" y="227"/>
                    </a:lnTo>
                    <a:lnTo>
                      <a:pt x="84" y="229"/>
                    </a:lnTo>
                    <a:lnTo>
                      <a:pt x="82" y="233"/>
                    </a:lnTo>
                    <a:lnTo>
                      <a:pt x="82" y="231"/>
                    </a:lnTo>
                    <a:lnTo>
                      <a:pt x="78" y="231"/>
                    </a:lnTo>
                    <a:lnTo>
                      <a:pt x="74" y="233"/>
                    </a:lnTo>
                    <a:lnTo>
                      <a:pt x="74" y="235"/>
                    </a:lnTo>
                    <a:lnTo>
                      <a:pt x="84" y="245"/>
                    </a:lnTo>
                    <a:lnTo>
                      <a:pt x="84" y="247"/>
                    </a:lnTo>
                    <a:lnTo>
                      <a:pt x="84" y="255"/>
                    </a:lnTo>
                    <a:lnTo>
                      <a:pt x="86" y="255"/>
                    </a:lnTo>
                    <a:lnTo>
                      <a:pt x="88" y="251"/>
                    </a:lnTo>
                    <a:lnTo>
                      <a:pt x="88" y="253"/>
                    </a:lnTo>
                    <a:lnTo>
                      <a:pt x="90" y="255"/>
                    </a:lnTo>
                    <a:lnTo>
                      <a:pt x="92" y="255"/>
                    </a:lnTo>
                    <a:lnTo>
                      <a:pt x="94" y="251"/>
                    </a:lnTo>
                    <a:lnTo>
                      <a:pt x="96" y="247"/>
                    </a:lnTo>
                    <a:lnTo>
                      <a:pt x="94" y="241"/>
                    </a:lnTo>
                    <a:lnTo>
                      <a:pt x="96" y="239"/>
                    </a:lnTo>
                    <a:lnTo>
                      <a:pt x="94" y="237"/>
                    </a:lnTo>
                    <a:lnTo>
                      <a:pt x="96" y="235"/>
                    </a:lnTo>
                    <a:lnTo>
                      <a:pt x="98" y="233"/>
                    </a:lnTo>
                    <a:lnTo>
                      <a:pt x="100" y="229"/>
                    </a:lnTo>
                    <a:lnTo>
                      <a:pt x="100" y="227"/>
                    </a:lnTo>
                    <a:lnTo>
                      <a:pt x="100" y="225"/>
                    </a:lnTo>
                    <a:lnTo>
                      <a:pt x="98" y="223"/>
                    </a:lnTo>
                    <a:lnTo>
                      <a:pt x="100" y="217"/>
                    </a:lnTo>
                    <a:lnTo>
                      <a:pt x="100" y="209"/>
                    </a:lnTo>
                    <a:lnTo>
                      <a:pt x="100" y="207"/>
                    </a:lnTo>
                    <a:lnTo>
                      <a:pt x="104" y="201"/>
                    </a:lnTo>
                    <a:lnTo>
                      <a:pt x="106" y="201"/>
                    </a:lnTo>
                    <a:lnTo>
                      <a:pt x="106" y="197"/>
                    </a:lnTo>
                    <a:lnTo>
                      <a:pt x="104" y="199"/>
                    </a:lnTo>
                    <a:lnTo>
                      <a:pt x="102" y="195"/>
                    </a:lnTo>
                    <a:lnTo>
                      <a:pt x="110" y="193"/>
                    </a:lnTo>
                    <a:lnTo>
                      <a:pt x="112" y="195"/>
                    </a:lnTo>
                    <a:lnTo>
                      <a:pt x="114" y="193"/>
                    </a:lnTo>
                    <a:lnTo>
                      <a:pt x="114" y="191"/>
                    </a:lnTo>
                    <a:lnTo>
                      <a:pt x="114" y="189"/>
                    </a:lnTo>
                    <a:lnTo>
                      <a:pt x="116" y="179"/>
                    </a:lnTo>
                    <a:lnTo>
                      <a:pt x="114" y="179"/>
                    </a:lnTo>
                    <a:lnTo>
                      <a:pt x="116" y="159"/>
                    </a:lnTo>
                    <a:lnTo>
                      <a:pt x="116" y="157"/>
                    </a:lnTo>
                    <a:lnTo>
                      <a:pt x="120" y="155"/>
                    </a:lnTo>
                    <a:lnTo>
                      <a:pt x="122" y="157"/>
                    </a:lnTo>
                    <a:lnTo>
                      <a:pt x="124" y="155"/>
                    </a:lnTo>
                    <a:lnTo>
                      <a:pt x="124" y="143"/>
                    </a:lnTo>
                    <a:lnTo>
                      <a:pt x="124" y="141"/>
                    </a:lnTo>
                    <a:lnTo>
                      <a:pt x="124" y="139"/>
                    </a:lnTo>
                    <a:lnTo>
                      <a:pt x="126" y="137"/>
                    </a:lnTo>
                    <a:lnTo>
                      <a:pt x="124" y="135"/>
                    </a:lnTo>
                    <a:lnTo>
                      <a:pt x="126" y="129"/>
                    </a:lnTo>
                    <a:lnTo>
                      <a:pt x="124" y="125"/>
                    </a:lnTo>
                    <a:lnTo>
                      <a:pt x="128" y="125"/>
                    </a:lnTo>
                    <a:lnTo>
                      <a:pt x="130" y="123"/>
                    </a:lnTo>
                    <a:lnTo>
                      <a:pt x="132" y="123"/>
                    </a:lnTo>
                    <a:lnTo>
                      <a:pt x="132" y="117"/>
                    </a:lnTo>
                    <a:lnTo>
                      <a:pt x="132" y="115"/>
                    </a:lnTo>
                    <a:lnTo>
                      <a:pt x="136" y="114"/>
                    </a:lnTo>
                    <a:lnTo>
                      <a:pt x="138" y="115"/>
                    </a:lnTo>
                    <a:lnTo>
                      <a:pt x="142" y="110"/>
                    </a:lnTo>
                    <a:lnTo>
                      <a:pt x="146" y="110"/>
                    </a:lnTo>
                    <a:lnTo>
                      <a:pt x="150" y="106"/>
                    </a:lnTo>
                    <a:lnTo>
                      <a:pt x="156" y="108"/>
                    </a:lnTo>
                    <a:lnTo>
                      <a:pt x="158" y="108"/>
                    </a:lnTo>
                    <a:lnTo>
                      <a:pt x="160" y="106"/>
                    </a:lnTo>
                    <a:lnTo>
                      <a:pt x="160" y="100"/>
                    </a:lnTo>
                    <a:lnTo>
                      <a:pt x="160" y="94"/>
                    </a:lnTo>
                    <a:lnTo>
                      <a:pt x="160" y="92"/>
                    </a:lnTo>
                    <a:lnTo>
                      <a:pt x="156" y="92"/>
                    </a:lnTo>
                    <a:lnTo>
                      <a:pt x="144" y="88"/>
                    </a:lnTo>
                    <a:lnTo>
                      <a:pt x="142" y="86"/>
                    </a:lnTo>
                    <a:lnTo>
                      <a:pt x="136" y="82"/>
                    </a:lnTo>
                    <a:lnTo>
                      <a:pt x="134" y="72"/>
                    </a:lnTo>
                    <a:lnTo>
                      <a:pt x="132" y="72"/>
                    </a:lnTo>
                    <a:lnTo>
                      <a:pt x="130" y="70"/>
                    </a:lnTo>
                    <a:lnTo>
                      <a:pt x="120" y="68"/>
                    </a:lnTo>
                    <a:lnTo>
                      <a:pt x="120" y="62"/>
                    </a:lnTo>
                    <a:lnTo>
                      <a:pt x="120" y="58"/>
                    </a:lnTo>
                    <a:lnTo>
                      <a:pt x="122" y="56"/>
                    </a:lnTo>
                    <a:lnTo>
                      <a:pt x="122" y="52"/>
                    </a:lnTo>
                    <a:lnTo>
                      <a:pt x="116" y="36"/>
                    </a:lnTo>
                    <a:lnTo>
                      <a:pt x="114" y="36"/>
                    </a:lnTo>
                    <a:lnTo>
                      <a:pt x="112" y="34"/>
                    </a:lnTo>
                    <a:lnTo>
                      <a:pt x="110" y="34"/>
                    </a:lnTo>
                    <a:lnTo>
                      <a:pt x="108" y="40"/>
                    </a:lnTo>
                    <a:lnTo>
                      <a:pt x="108" y="42"/>
                    </a:lnTo>
                    <a:lnTo>
                      <a:pt x="110" y="46"/>
                    </a:lnTo>
                    <a:lnTo>
                      <a:pt x="106" y="48"/>
                    </a:lnTo>
                    <a:lnTo>
                      <a:pt x="102" y="56"/>
                    </a:lnTo>
                    <a:lnTo>
                      <a:pt x="102" y="52"/>
                    </a:lnTo>
                    <a:lnTo>
                      <a:pt x="104" y="50"/>
                    </a:lnTo>
                    <a:lnTo>
                      <a:pt x="104" y="46"/>
                    </a:lnTo>
                    <a:lnTo>
                      <a:pt x="104" y="42"/>
                    </a:lnTo>
                    <a:lnTo>
                      <a:pt x="102" y="40"/>
                    </a:lnTo>
                    <a:lnTo>
                      <a:pt x="102" y="42"/>
                    </a:lnTo>
                    <a:lnTo>
                      <a:pt x="102" y="38"/>
                    </a:lnTo>
                    <a:lnTo>
                      <a:pt x="104" y="38"/>
                    </a:lnTo>
                    <a:lnTo>
                      <a:pt x="106" y="28"/>
                    </a:lnTo>
                    <a:lnTo>
                      <a:pt x="108" y="28"/>
                    </a:lnTo>
                    <a:lnTo>
                      <a:pt x="108" y="22"/>
                    </a:lnTo>
                    <a:lnTo>
                      <a:pt x="96" y="6"/>
                    </a:lnTo>
                    <a:lnTo>
                      <a:pt x="92" y="8"/>
                    </a:lnTo>
                    <a:lnTo>
                      <a:pt x="92" y="10"/>
                    </a:lnTo>
                    <a:lnTo>
                      <a:pt x="92" y="12"/>
                    </a:lnTo>
                    <a:lnTo>
                      <a:pt x="90" y="10"/>
                    </a:lnTo>
                    <a:lnTo>
                      <a:pt x="88" y="12"/>
                    </a:lnTo>
                    <a:lnTo>
                      <a:pt x="88" y="0"/>
                    </a:lnTo>
                    <a:lnTo>
                      <a:pt x="80" y="0"/>
                    </a:lnTo>
                    <a:lnTo>
                      <a:pt x="80" y="6"/>
                    </a:lnTo>
                  </a:path>
                </a:pathLst>
              </a:custGeom>
              <a:solidFill>
                <a:schemeClr val="tx2"/>
              </a:solidFill>
              <a:ln w="3175">
                <a:solidFill>
                  <a:schemeClr val="bg1"/>
                </a:solidFill>
                <a:round/>
                <a:headEnd/>
                <a:tailEnd/>
              </a:ln>
            </p:spPr>
            <p:txBody>
              <a:bodyPr/>
              <a:lstStyle/>
              <a:p>
                <a:endParaRPr lang="fr-FR" dirty="0"/>
              </a:p>
            </p:txBody>
          </p:sp>
          <p:sp>
            <p:nvSpPr>
              <p:cNvPr id="5926" name="Freeform 984"/>
              <p:cNvSpPr>
                <a:spLocks/>
              </p:cNvSpPr>
              <p:nvPr/>
            </p:nvSpPr>
            <p:spPr bwMode="auto">
              <a:xfrm>
                <a:off x="2938" y="718"/>
                <a:ext cx="26" cy="49"/>
              </a:xfrm>
              <a:custGeom>
                <a:avLst/>
                <a:gdLst>
                  <a:gd name="T0" fmla="*/ 24 w 26"/>
                  <a:gd name="T1" fmla="*/ 45 h 49"/>
                  <a:gd name="T2" fmla="*/ 22 w 26"/>
                  <a:gd name="T3" fmla="*/ 41 h 49"/>
                  <a:gd name="T4" fmla="*/ 22 w 26"/>
                  <a:gd name="T5" fmla="*/ 35 h 49"/>
                  <a:gd name="T6" fmla="*/ 20 w 26"/>
                  <a:gd name="T7" fmla="*/ 33 h 49"/>
                  <a:gd name="T8" fmla="*/ 14 w 26"/>
                  <a:gd name="T9" fmla="*/ 29 h 49"/>
                  <a:gd name="T10" fmla="*/ 14 w 26"/>
                  <a:gd name="T11" fmla="*/ 27 h 49"/>
                  <a:gd name="T12" fmla="*/ 12 w 26"/>
                  <a:gd name="T13" fmla="*/ 25 h 49"/>
                  <a:gd name="T14" fmla="*/ 14 w 26"/>
                  <a:gd name="T15" fmla="*/ 23 h 49"/>
                  <a:gd name="T16" fmla="*/ 12 w 26"/>
                  <a:gd name="T17" fmla="*/ 22 h 49"/>
                  <a:gd name="T18" fmla="*/ 10 w 26"/>
                  <a:gd name="T19" fmla="*/ 12 h 49"/>
                  <a:gd name="T20" fmla="*/ 6 w 26"/>
                  <a:gd name="T21" fmla="*/ 6 h 49"/>
                  <a:gd name="T22" fmla="*/ 6 w 26"/>
                  <a:gd name="T23" fmla="*/ 4 h 49"/>
                  <a:gd name="T24" fmla="*/ 4 w 26"/>
                  <a:gd name="T25" fmla="*/ 2 h 49"/>
                  <a:gd name="T26" fmla="*/ 2 w 26"/>
                  <a:gd name="T27" fmla="*/ 0 h 49"/>
                  <a:gd name="T28" fmla="*/ 0 w 26"/>
                  <a:gd name="T29" fmla="*/ 8 h 49"/>
                  <a:gd name="T30" fmla="*/ 2 w 26"/>
                  <a:gd name="T31" fmla="*/ 10 h 49"/>
                  <a:gd name="T32" fmla="*/ 4 w 26"/>
                  <a:gd name="T33" fmla="*/ 12 h 49"/>
                  <a:gd name="T34" fmla="*/ 8 w 26"/>
                  <a:gd name="T35" fmla="*/ 31 h 49"/>
                  <a:gd name="T36" fmla="*/ 12 w 26"/>
                  <a:gd name="T37" fmla="*/ 33 h 49"/>
                  <a:gd name="T38" fmla="*/ 14 w 26"/>
                  <a:gd name="T39" fmla="*/ 31 h 49"/>
                  <a:gd name="T40" fmla="*/ 18 w 26"/>
                  <a:gd name="T41" fmla="*/ 37 h 49"/>
                  <a:gd name="T42" fmla="*/ 18 w 26"/>
                  <a:gd name="T43" fmla="*/ 39 h 49"/>
                  <a:gd name="T44" fmla="*/ 20 w 26"/>
                  <a:gd name="T45" fmla="*/ 41 h 49"/>
                  <a:gd name="T46" fmla="*/ 22 w 26"/>
                  <a:gd name="T47" fmla="*/ 49 h 49"/>
                  <a:gd name="T48" fmla="*/ 26 w 26"/>
                  <a:gd name="T49" fmla="*/ 49 h 49"/>
                  <a:gd name="T50" fmla="*/ 26 w 26"/>
                  <a:gd name="T51" fmla="*/ 45 h 49"/>
                  <a:gd name="T52" fmla="*/ 24 w 26"/>
                  <a:gd name="T53" fmla="*/ 45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
                  <a:gd name="T82" fmla="*/ 0 h 49"/>
                  <a:gd name="T83" fmla="*/ 26 w 26"/>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 h="49">
                    <a:moveTo>
                      <a:pt x="24" y="45"/>
                    </a:moveTo>
                    <a:lnTo>
                      <a:pt x="22" y="41"/>
                    </a:lnTo>
                    <a:lnTo>
                      <a:pt x="22" y="35"/>
                    </a:lnTo>
                    <a:lnTo>
                      <a:pt x="20" y="33"/>
                    </a:lnTo>
                    <a:lnTo>
                      <a:pt x="14" y="29"/>
                    </a:lnTo>
                    <a:lnTo>
                      <a:pt x="14" y="27"/>
                    </a:lnTo>
                    <a:lnTo>
                      <a:pt x="12" y="25"/>
                    </a:lnTo>
                    <a:lnTo>
                      <a:pt x="14" y="23"/>
                    </a:lnTo>
                    <a:lnTo>
                      <a:pt x="12" y="22"/>
                    </a:lnTo>
                    <a:lnTo>
                      <a:pt x="10" y="12"/>
                    </a:lnTo>
                    <a:lnTo>
                      <a:pt x="6" y="6"/>
                    </a:lnTo>
                    <a:lnTo>
                      <a:pt x="6" y="4"/>
                    </a:lnTo>
                    <a:lnTo>
                      <a:pt x="4" y="2"/>
                    </a:lnTo>
                    <a:lnTo>
                      <a:pt x="2" y="0"/>
                    </a:lnTo>
                    <a:lnTo>
                      <a:pt x="0" y="8"/>
                    </a:lnTo>
                    <a:lnTo>
                      <a:pt x="2" y="10"/>
                    </a:lnTo>
                    <a:lnTo>
                      <a:pt x="4" y="12"/>
                    </a:lnTo>
                    <a:lnTo>
                      <a:pt x="8" y="31"/>
                    </a:lnTo>
                    <a:lnTo>
                      <a:pt x="12" y="33"/>
                    </a:lnTo>
                    <a:lnTo>
                      <a:pt x="14" y="31"/>
                    </a:lnTo>
                    <a:lnTo>
                      <a:pt x="18" y="37"/>
                    </a:lnTo>
                    <a:lnTo>
                      <a:pt x="18" y="39"/>
                    </a:lnTo>
                    <a:lnTo>
                      <a:pt x="20" y="41"/>
                    </a:lnTo>
                    <a:lnTo>
                      <a:pt x="22" y="49"/>
                    </a:lnTo>
                    <a:lnTo>
                      <a:pt x="26" y="49"/>
                    </a:lnTo>
                    <a:lnTo>
                      <a:pt x="26" y="45"/>
                    </a:lnTo>
                    <a:lnTo>
                      <a:pt x="24" y="45"/>
                    </a:lnTo>
                    <a:close/>
                  </a:path>
                </a:pathLst>
              </a:custGeom>
              <a:solidFill>
                <a:schemeClr val="tx2"/>
              </a:solidFill>
              <a:ln w="3175">
                <a:solidFill>
                  <a:schemeClr val="bg1"/>
                </a:solidFill>
                <a:round/>
                <a:headEnd/>
                <a:tailEnd/>
              </a:ln>
            </p:spPr>
            <p:txBody>
              <a:bodyPr/>
              <a:lstStyle/>
              <a:p>
                <a:endParaRPr lang="fr-FR" dirty="0"/>
              </a:p>
            </p:txBody>
          </p:sp>
          <p:sp>
            <p:nvSpPr>
              <p:cNvPr id="5927" name="Freeform 985"/>
              <p:cNvSpPr>
                <a:spLocks/>
              </p:cNvSpPr>
              <p:nvPr/>
            </p:nvSpPr>
            <p:spPr bwMode="auto">
              <a:xfrm>
                <a:off x="2938" y="718"/>
                <a:ext cx="26" cy="49"/>
              </a:xfrm>
              <a:custGeom>
                <a:avLst/>
                <a:gdLst>
                  <a:gd name="T0" fmla="*/ 24 w 26"/>
                  <a:gd name="T1" fmla="*/ 45 h 49"/>
                  <a:gd name="T2" fmla="*/ 22 w 26"/>
                  <a:gd name="T3" fmla="*/ 41 h 49"/>
                  <a:gd name="T4" fmla="*/ 22 w 26"/>
                  <a:gd name="T5" fmla="*/ 35 h 49"/>
                  <a:gd name="T6" fmla="*/ 20 w 26"/>
                  <a:gd name="T7" fmla="*/ 33 h 49"/>
                  <a:gd name="T8" fmla="*/ 14 w 26"/>
                  <a:gd name="T9" fmla="*/ 29 h 49"/>
                  <a:gd name="T10" fmla="*/ 14 w 26"/>
                  <a:gd name="T11" fmla="*/ 27 h 49"/>
                  <a:gd name="T12" fmla="*/ 12 w 26"/>
                  <a:gd name="T13" fmla="*/ 25 h 49"/>
                  <a:gd name="T14" fmla="*/ 14 w 26"/>
                  <a:gd name="T15" fmla="*/ 23 h 49"/>
                  <a:gd name="T16" fmla="*/ 12 w 26"/>
                  <a:gd name="T17" fmla="*/ 22 h 49"/>
                  <a:gd name="T18" fmla="*/ 10 w 26"/>
                  <a:gd name="T19" fmla="*/ 12 h 49"/>
                  <a:gd name="T20" fmla="*/ 6 w 26"/>
                  <a:gd name="T21" fmla="*/ 6 h 49"/>
                  <a:gd name="T22" fmla="*/ 6 w 26"/>
                  <a:gd name="T23" fmla="*/ 4 h 49"/>
                  <a:gd name="T24" fmla="*/ 4 w 26"/>
                  <a:gd name="T25" fmla="*/ 2 h 49"/>
                  <a:gd name="T26" fmla="*/ 2 w 26"/>
                  <a:gd name="T27" fmla="*/ 0 h 49"/>
                  <a:gd name="T28" fmla="*/ 0 w 26"/>
                  <a:gd name="T29" fmla="*/ 8 h 49"/>
                  <a:gd name="T30" fmla="*/ 2 w 26"/>
                  <a:gd name="T31" fmla="*/ 10 h 49"/>
                  <a:gd name="T32" fmla="*/ 4 w 26"/>
                  <a:gd name="T33" fmla="*/ 12 h 49"/>
                  <a:gd name="T34" fmla="*/ 8 w 26"/>
                  <a:gd name="T35" fmla="*/ 31 h 49"/>
                  <a:gd name="T36" fmla="*/ 12 w 26"/>
                  <a:gd name="T37" fmla="*/ 33 h 49"/>
                  <a:gd name="T38" fmla="*/ 14 w 26"/>
                  <a:gd name="T39" fmla="*/ 31 h 49"/>
                  <a:gd name="T40" fmla="*/ 18 w 26"/>
                  <a:gd name="T41" fmla="*/ 37 h 49"/>
                  <a:gd name="T42" fmla="*/ 18 w 26"/>
                  <a:gd name="T43" fmla="*/ 39 h 49"/>
                  <a:gd name="T44" fmla="*/ 20 w 26"/>
                  <a:gd name="T45" fmla="*/ 41 h 49"/>
                  <a:gd name="T46" fmla="*/ 22 w 26"/>
                  <a:gd name="T47" fmla="*/ 49 h 49"/>
                  <a:gd name="T48" fmla="*/ 26 w 26"/>
                  <a:gd name="T49" fmla="*/ 49 h 49"/>
                  <a:gd name="T50" fmla="*/ 26 w 26"/>
                  <a:gd name="T51" fmla="*/ 45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49"/>
                  <a:gd name="T80" fmla="*/ 26 w 26"/>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49">
                    <a:moveTo>
                      <a:pt x="24" y="45"/>
                    </a:moveTo>
                    <a:lnTo>
                      <a:pt x="22" y="41"/>
                    </a:lnTo>
                    <a:lnTo>
                      <a:pt x="22" y="35"/>
                    </a:lnTo>
                    <a:lnTo>
                      <a:pt x="20" y="33"/>
                    </a:lnTo>
                    <a:lnTo>
                      <a:pt x="14" y="29"/>
                    </a:lnTo>
                    <a:lnTo>
                      <a:pt x="14" y="27"/>
                    </a:lnTo>
                    <a:lnTo>
                      <a:pt x="12" y="25"/>
                    </a:lnTo>
                    <a:lnTo>
                      <a:pt x="14" y="23"/>
                    </a:lnTo>
                    <a:lnTo>
                      <a:pt x="12" y="22"/>
                    </a:lnTo>
                    <a:lnTo>
                      <a:pt x="10" y="12"/>
                    </a:lnTo>
                    <a:lnTo>
                      <a:pt x="6" y="6"/>
                    </a:lnTo>
                    <a:lnTo>
                      <a:pt x="6" y="4"/>
                    </a:lnTo>
                    <a:lnTo>
                      <a:pt x="4" y="2"/>
                    </a:lnTo>
                    <a:lnTo>
                      <a:pt x="2" y="0"/>
                    </a:lnTo>
                    <a:lnTo>
                      <a:pt x="0" y="8"/>
                    </a:lnTo>
                    <a:lnTo>
                      <a:pt x="2" y="10"/>
                    </a:lnTo>
                    <a:lnTo>
                      <a:pt x="4" y="12"/>
                    </a:lnTo>
                    <a:lnTo>
                      <a:pt x="8" y="31"/>
                    </a:lnTo>
                    <a:lnTo>
                      <a:pt x="12" y="33"/>
                    </a:lnTo>
                    <a:lnTo>
                      <a:pt x="14" y="31"/>
                    </a:lnTo>
                    <a:lnTo>
                      <a:pt x="18" y="37"/>
                    </a:lnTo>
                    <a:lnTo>
                      <a:pt x="18" y="39"/>
                    </a:lnTo>
                    <a:lnTo>
                      <a:pt x="20" y="41"/>
                    </a:lnTo>
                    <a:lnTo>
                      <a:pt x="22" y="49"/>
                    </a:lnTo>
                    <a:lnTo>
                      <a:pt x="26" y="49"/>
                    </a:lnTo>
                    <a:lnTo>
                      <a:pt x="26" y="45"/>
                    </a:lnTo>
                  </a:path>
                </a:pathLst>
              </a:custGeom>
              <a:solidFill>
                <a:schemeClr val="tx2"/>
              </a:solidFill>
              <a:ln w="3175">
                <a:solidFill>
                  <a:schemeClr val="bg1"/>
                </a:solidFill>
                <a:round/>
                <a:headEnd/>
                <a:tailEnd/>
              </a:ln>
            </p:spPr>
            <p:txBody>
              <a:bodyPr/>
              <a:lstStyle/>
              <a:p>
                <a:endParaRPr lang="fr-FR" dirty="0"/>
              </a:p>
            </p:txBody>
          </p:sp>
          <p:sp>
            <p:nvSpPr>
              <p:cNvPr id="5928" name="Freeform 986"/>
              <p:cNvSpPr>
                <a:spLocks/>
              </p:cNvSpPr>
              <p:nvPr/>
            </p:nvSpPr>
            <p:spPr bwMode="auto">
              <a:xfrm>
                <a:off x="3084" y="738"/>
                <a:ext cx="34" cy="31"/>
              </a:xfrm>
              <a:custGeom>
                <a:avLst/>
                <a:gdLst>
                  <a:gd name="T0" fmla="*/ 14 w 34"/>
                  <a:gd name="T1" fmla="*/ 31 h 31"/>
                  <a:gd name="T2" fmla="*/ 14 w 34"/>
                  <a:gd name="T3" fmla="*/ 29 h 31"/>
                  <a:gd name="T4" fmla="*/ 18 w 34"/>
                  <a:gd name="T5" fmla="*/ 29 h 31"/>
                  <a:gd name="T6" fmla="*/ 22 w 34"/>
                  <a:gd name="T7" fmla="*/ 25 h 31"/>
                  <a:gd name="T8" fmla="*/ 28 w 34"/>
                  <a:gd name="T9" fmla="*/ 25 h 31"/>
                  <a:gd name="T10" fmla="*/ 30 w 34"/>
                  <a:gd name="T11" fmla="*/ 13 h 31"/>
                  <a:gd name="T12" fmla="*/ 34 w 34"/>
                  <a:gd name="T13" fmla="*/ 9 h 31"/>
                  <a:gd name="T14" fmla="*/ 30 w 34"/>
                  <a:gd name="T15" fmla="*/ 3 h 31"/>
                  <a:gd name="T16" fmla="*/ 30 w 34"/>
                  <a:gd name="T17" fmla="*/ 2 h 31"/>
                  <a:gd name="T18" fmla="*/ 18 w 34"/>
                  <a:gd name="T19" fmla="*/ 3 h 31"/>
                  <a:gd name="T20" fmla="*/ 16 w 34"/>
                  <a:gd name="T21" fmla="*/ 2 h 31"/>
                  <a:gd name="T22" fmla="*/ 18 w 34"/>
                  <a:gd name="T23" fmla="*/ 2 h 31"/>
                  <a:gd name="T24" fmla="*/ 18 w 34"/>
                  <a:gd name="T25" fmla="*/ 0 h 31"/>
                  <a:gd name="T26" fmla="*/ 14 w 34"/>
                  <a:gd name="T27" fmla="*/ 0 h 31"/>
                  <a:gd name="T28" fmla="*/ 12 w 34"/>
                  <a:gd name="T29" fmla="*/ 5 h 31"/>
                  <a:gd name="T30" fmla="*/ 10 w 34"/>
                  <a:gd name="T31" fmla="*/ 5 h 31"/>
                  <a:gd name="T32" fmla="*/ 8 w 34"/>
                  <a:gd name="T33" fmla="*/ 5 h 31"/>
                  <a:gd name="T34" fmla="*/ 8 w 34"/>
                  <a:gd name="T35" fmla="*/ 7 h 31"/>
                  <a:gd name="T36" fmla="*/ 0 w 34"/>
                  <a:gd name="T37" fmla="*/ 9 h 31"/>
                  <a:gd name="T38" fmla="*/ 4 w 34"/>
                  <a:gd name="T39" fmla="*/ 13 h 31"/>
                  <a:gd name="T40" fmla="*/ 6 w 34"/>
                  <a:gd name="T41" fmla="*/ 13 h 31"/>
                  <a:gd name="T42" fmla="*/ 8 w 34"/>
                  <a:gd name="T43" fmla="*/ 23 h 31"/>
                  <a:gd name="T44" fmla="*/ 8 w 34"/>
                  <a:gd name="T45" fmla="*/ 25 h 31"/>
                  <a:gd name="T46" fmla="*/ 10 w 34"/>
                  <a:gd name="T47" fmla="*/ 27 h 31"/>
                  <a:gd name="T48" fmla="*/ 10 w 34"/>
                  <a:gd name="T49" fmla="*/ 29 h 31"/>
                  <a:gd name="T50" fmla="*/ 12 w 34"/>
                  <a:gd name="T51" fmla="*/ 31 h 31"/>
                  <a:gd name="T52" fmla="*/ 14 w 34"/>
                  <a:gd name="T53" fmla="*/ 31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31"/>
                  <a:gd name="T83" fmla="*/ 34 w 34"/>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31">
                    <a:moveTo>
                      <a:pt x="14" y="31"/>
                    </a:moveTo>
                    <a:lnTo>
                      <a:pt x="14" y="29"/>
                    </a:lnTo>
                    <a:lnTo>
                      <a:pt x="18" y="29"/>
                    </a:lnTo>
                    <a:lnTo>
                      <a:pt x="22" y="25"/>
                    </a:lnTo>
                    <a:lnTo>
                      <a:pt x="28" y="25"/>
                    </a:lnTo>
                    <a:lnTo>
                      <a:pt x="30" y="13"/>
                    </a:lnTo>
                    <a:lnTo>
                      <a:pt x="34" y="9"/>
                    </a:lnTo>
                    <a:lnTo>
                      <a:pt x="30" y="3"/>
                    </a:lnTo>
                    <a:lnTo>
                      <a:pt x="30" y="2"/>
                    </a:lnTo>
                    <a:lnTo>
                      <a:pt x="18" y="3"/>
                    </a:lnTo>
                    <a:lnTo>
                      <a:pt x="16" y="2"/>
                    </a:lnTo>
                    <a:lnTo>
                      <a:pt x="18" y="2"/>
                    </a:lnTo>
                    <a:lnTo>
                      <a:pt x="18" y="0"/>
                    </a:lnTo>
                    <a:lnTo>
                      <a:pt x="14" y="0"/>
                    </a:lnTo>
                    <a:lnTo>
                      <a:pt x="12" y="5"/>
                    </a:lnTo>
                    <a:lnTo>
                      <a:pt x="10" y="5"/>
                    </a:lnTo>
                    <a:lnTo>
                      <a:pt x="8" y="5"/>
                    </a:lnTo>
                    <a:lnTo>
                      <a:pt x="8" y="7"/>
                    </a:lnTo>
                    <a:lnTo>
                      <a:pt x="0" y="9"/>
                    </a:lnTo>
                    <a:lnTo>
                      <a:pt x="4" y="13"/>
                    </a:lnTo>
                    <a:lnTo>
                      <a:pt x="6" y="13"/>
                    </a:lnTo>
                    <a:lnTo>
                      <a:pt x="8" y="23"/>
                    </a:lnTo>
                    <a:lnTo>
                      <a:pt x="8" y="25"/>
                    </a:lnTo>
                    <a:lnTo>
                      <a:pt x="10" y="27"/>
                    </a:lnTo>
                    <a:lnTo>
                      <a:pt x="10" y="29"/>
                    </a:lnTo>
                    <a:lnTo>
                      <a:pt x="12" y="31"/>
                    </a:lnTo>
                    <a:lnTo>
                      <a:pt x="14" y="31"/>
                    </a:lnTo>
                    <a:close/>
                  </a:path>
                </a:pathLst>
              </a:custGeom>
              <a:solidFill>
                <a:schemeClr val="tx2"/>
              </a:solidFill>
              <a:ln w="3175">
                <a:solidFill>
                  <a:schemeClr val="bg1"/>
                </a:solidFill>
                <a:round/>
                <a:headEnd/>
                <a:tailEnd/>
              </a:ln>
            </p:spPr>
            <p:txBody>
              <a:bodyPr/>
              <a:lstStyle/>
              <a:p>
                <a:endParaRPr lang="fr-FR" dirty="0"/>
              </a:p>
            </p:txBody>
          </p:sp>
          <p:sp>
            <p:nvSpPr>
              <p:cNvPr id="5929" name="Freeform 987"/>
              <p:cNvSpPr>
                <a:spLocks/>
              </p:cNvSpPr>
              <p:nvPr/>
            </p:nvSpPr>
            <p:spPr bwMode="auto">
              <a:xfrm>
                <a:off x="3084" y="738"/>
                <a:ext cx="34" cy="31"/>
              </a:xfrm>
              <a:custGeom>
                <a:avLst/>
                <a:gdLst>
                  <a:gd name="T0" fmla="*/ 14 w 34"/>
                  <a:gd name="T1" fmla="*/ 31 h 31"/>
                  <a:gd name="T2" fmla="*/ 14 w 34"/>
                  <a:gd name="T3" fmla="*/ 29 h 31"/>
                  <a:gd name="T4" fmla="*/ 18 w 34"/>
                  <a:gd name="T5" fmla="*/ 29 h 31"/>
                  <a:gd name="T6" fmla="*/ 22 w 34"/>
                  <a:gd name="T7" fmla="*/ 25 h 31"/>
                  <a:gd name="T8" fmla="*/ 28 w 34"/>
                  <a:gd name="T9" fmla="*/ 25 h 31"/>
                  <a:gd name="T10" fmla="*/ 30 w 34"/>
                  <a:gd name="T11" fmla="*/ 13 h 31"/>
                  <a:gd name="T12" fmla="*/ 34 w 34"/>
                  <a:gd name="T13" fmla="*/ 9 h 31"/>
                  <a:gd name="T14" fmla="*/ 30 w 34"/>
                  <a:gd name="T15" fmla="*/ 3 h 31"/>
                  <a:gd name="T16" fmla="*/ 30 w 34"/>
                  <a:gd name="T17" fmla="*/ 2 h 31"/>
                  <a:gd name="T18" fmla="*/ 18 w 34"/>
                  <a:gd name="T19" fmla="*/ 3 h 31"/>
                  <a:gd name="T20" fmla="*/ 16 w 34"/>
                  <a:gd name="T21" fmla="*/ 2 h 31"/>
                  <a:gd name="T22" fmla="*/ 18 w 34"/>
                  <a:gd name="T23" fmla="*/ 2 h 31"/>
                  <a:gd name="T24" fmla="*/ 18 w 34"/>
                  <a:gd name="T25" fmla="*/ 0 h 31"/>
                  <a:gd name="T26" fmla="*/ 14 w 34"/>
                  <a:gd name="T27" fmla="*/ 0 h 31"/>
                  <a:gd name="T28" fmla="*/ 12 w 34"/>
                  <a:gd name="T29" fmla="*/ 5 h 31"/>
                  <a:gd name="T30" fmla="*/ 10 w 34"/>
                  <a:gd name="T31" fmla="*/ 5 h 31"/>
                  <a:gd name="T32" fmla="*/ 8 w 34"/>
                  <a:gd name="T33" fmla="*/ 5 h 31"/>
                  <a:gd name="T34" fmla="*/ 8 w 34"/>
                  <a:gd name="T35" fmla="*/ 7 h 31"/>
                  <a:gd name="T36" fmla="*/ 0 w 34"/>
                  <a:gd name="T37" fmla="*/ 9 h 31"/>
                  <a:gd name="T38" fmla="*/ 4 w 34"/>
                  <a:gd name="T39" fmla="*/ 13 h 31"/>
                  <a:gd name="T40" fmla="*/ 6 w 34"/>
                  <a:gd name="T41" fmla="*/ 13 h 31"/>
                  <a:gd name="T42" fmla="*/ 8 w 34"/>
                  <a:gd name="T43" fmla="*/ 23 h 31"/>
                  <a:gd name="T44" fmla="*/ 8 w 34"/>
                  <a:gd name="T45" fmla="*/ 25 h 31"/>
                  <a:gd name="T46" fmla="*/ 10 w 34"/>
                  <a:gd name="T47" fmla="*/ 27 h 31"/>
                  <a:gd name="T48" fmla="*/ 10 w 34"/>
                  <a:gd name="T49" fmla="*/ 29 h 31"/>
                  <a:gd name="T50" fmla="*/ 12 w 34"/>
                  <a:gd name="T51" fmla="*/ 31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31"/>
                  <a:gd name="T80" fmla="*/ 34 w 34"/>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31">
                    <a:moveTo>
                      <a:pt x="14" y="31"/>
                    </a:moveTo>
                    <a:lnTo>
                      <a:pt x="14" y="29"/>
                    </a:lnTo>
                    <a:lnTo>
                      <a:pt x="18" y="29"/>
                    </a:lnTo>
                    <a:lnTo>
                      <a:pt x="22" y="25"/>
                    </a:lnTo>
                    <a:lnTo>
                      <a:pt x="28" y="25"/>
                    </a:lnTo>
                    <a:lnTo>
                      <a:pt x="30" y="13"/>
                    </a:lnTo>
                    <a:lnTo>
                      <a:pt x="34" y="9"/>
                    </a:lnTo>
                    <a:lnTo>
                      <a:pt x="30" y="3"/>
                    </a:lnTo>
                    <a:lnTo>
                      <a:pt x="30" y="2"/>
                    </a:lnTo>
                    <a:lnTo>
                      <a:pt x="18" y="3"/>
                    </a:lnTo>
                    <a:lnTo>
                      <a:pt x="16" y="2"/>
                    </a:lnTo>
                    <a:lnTo>
                      <a:pt x="18" y="2"/>
                    </a:lnTo>
                    <a:lnTo>
                      <a:pt x="18" y="0"/>
                    </a:lnTo>
                    <a:lnTo>
                      <a:pt x="14" y="0"/>
                    </a:lnTo>
                    <a:lnTo>
                      <a:pt x="12" y="5"/>
                    </a:lnTo>
                    <a:lnTo>
                      <a:pt x="10" y="5"/>
                    </a:lnTo>
                    <a:lnTo>
                      <a:pt x="8" y="5"/>
                    </a:lnTo>
                    <a:lnTo>
                      <a:pt x="8" y="7"/>
                    </a:lnTo>
                    <a:lnTo>
                      <a:pt x="0" y="9"/>
                    </a:lnTo>
                    <a:lnTo>
                      <a:pt x="4" y="13"/>
                    </a:lnTo>
                    <a:lnTo>
                      <a:pt x="6" y="13"/>
                    </a:lnTo>
                    <a:lnTo>
                      <a:pt x="8" y="23"/>
                    </a:lnTo>
                    <a:lnTo>
                      <a:pt x="8" y="25"/>
                    </a:lnTo>
                    <a:lnTo>
                      <a:pt x="10" y="27"/>
                    </a:lnTo>
                    <a:lnTo>
                      <a:pt x="10" y="29"/>
                    </a:lnTo>
                    <a:lnTo>
                      <a:pt x="12" y="31"/>
                    </a:lnTo>
                  </a:path>
                </a:pathLst>
              </a:custGeom>
              <a:solidFill>
                <a:schemeClr val="tx2"/>
              </a:solidFill>
              <a:ln w="3175">
                <a:solidFill>
                  <a:schemeClr val="bg1"/>
                </a:solidFill>
                <a:round/>
                <a:headEnd/>
                <a:tailEnd/>
              </a:ln>
            </p:spPr>
            <p:txBody>
              <a:bodyPr/>
              <a:lstStyle/>
              <a:p>
                <a:endParaRPr lang="fr-FR" dirty="0"/>
              </a:p>
            </p:txBody>
          </p:sp>
          <p:sp>
            <p:nvSpPr>
              <p:cNvPr id="5930" name="Freeform 988"/>
              <p:cNvSpPr>
                <a:spLocks/>
              </p:cNvSpPr>
              <p:nvPr/>
            </p:nvSpPr>
            <p:spPr bwMode="auto">
              <a:xfrm>
                <a:off x="3130" y="775"/>
                <a:ext cx="1" cy="2"/>
              </a:xfrm>
              <a:custGeom>
                <a:avLst/>
                <a:gdLst>
                  <a:gd name="T0" fmla="*/ 0 w 1"/>
                  <a:gd name="T1" fmla="*/ 0 h 2"/>
                  <a:gd name="T2" fmla="*/ 0 w 1"/>
                  <a:gd name="T3" fmla="*/ 2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path>
                </a:pathLst>
              </a:custGeom>
              <a:solidFill>
                <a:schemeClr val="tx2"/>
              </a:solidFill>
              <a:ln w="3175">
                <a:solidFill>
                  <a:schemeClr val="bg1"/>
                </a:solidFill>
                <a:round/>
                <a:headEnd/>
                <a:tailEnd/>
              </a:ln>
            </p:spPr>
            <p:txBody>
              <a:bodyPr/>
              <a:lstStyle/>
              <a:p>
                <a:endParaRPr lang="fr-FR" dirty="0"/>
              </a:p>
            </p:txBody>
          </p:sp>
          <p:sp>
            <p:nvSpPr>
              <p:cNvPr id="5931" name="Freeform 989"/>
              <p:cNvSpPr>
                <a:spLocks/>
              </p:cNvSpPr>
              <p:nvPr/>
            </p:nvSpPr>
            <p:spPr bwMode="auto">
              <a:xfrm>
                <a:off x="3094" y="761"/>
                <a:ext cx="60" cy="74"/>
              </a:xfrm>
              <a:custGeom>
                <a:avLst/>
                <a:gdLst>
                  <a:gd name="T0" fmla="*/ 56 w 60"/>
                  <a:gd name="T1" fmla="*/ 36 h 74"/>
                  <a:gd name="T2" fmla="*/ 54 w 60"/>
                  <a:gd name="T3" fmla="*/ 32 h 74"/>
                  <a:gd name="T4" fmla="*/ 50 w 60"/>
                  <a:gd name="T5" fmla="*/ 30 h 74"/>
                  <a:gd name="T6" fmla="*/ 44 w 60"/>
                  <a:gd name="T7" fmla="*/ 34 h 74"/>
                  <a:gd name="T8" fmla="*/ 40 w 60"/>
                  <a:gd name="T9" fmla="*/ 30 h 74"/>
                  <a:gd name="T10" fmla="*/ 36 w 60"/>
                  <a:gd name="T11" fmla="*/ 24 h 74"/>
                  <a:gd name="T12" fmla="*/ 32 w 60"/>
                  <a:gd name="T13" fmla="*/ 22 h 74"/>
                  <a:gd name="T14" fmla="*/ 34 w 60"/>
                  <a:gd name="T15" fmla="*/ 14 h 74"/>
                  <a:gd name="T16" fmla="*/ 36 w 60"/>
                  <a:gd name="T17" fmla="*/ 12 h 74"/>
                  <a:gd name="T18" fmla="*/ 34 w 60"/>
                  <a:gd name="T19" fmla="*/ 6 h 74"/>
                  <a:gd name="T20" fmla="*/ 30 w 60"/>
                  <a:gd name="T21" fmla="*/ 4 h 74"/>
                  <a:gd name="T22" fmla="*/ 30 w 60"/>
                  <a:gd name="T23" fmla="*/ 0 h 74"/>
                  <a:gd name="T24" fmla="*/ 26 w 60"/>
                  <a:gd name="T25" fmla="*/ 6 h 74"/>
                  <a:gd name="T26" fmla="*/ 18 w 60"/>
                  <a:gd name="T27" fmla="*/ 8 h 74"/>
                  <a:gd name="T28" fmla="*/ 0 w 60"/>
                  <a:gd name="T29" fmla="*/ 14 h 74"/>
                  <a:gd name="T30" fmla="*/ 0 w 60"/>
                  <a:gd name="T31" fmla="*/ 18 h 74"/>
                  <a:gd name="T32" fmla="*/ 2 w 60"/>
                  <a:gd name="T33" fmla="*/ 22 h 74"/>
                  <a:gd name="T34" fmla="*/ 4 w 60"/>
                  <a:gd name="T35" fmla="*/ 24 h 74"/>
                  <a:gd name="T36" fmla="*/ 10 w 60"/>
                  <a:gd name="T37" fmla="*/ 30 h 74"/>
                  <a:gd name="T38" fmla="*/ 8 w 60"/>
                  <a:gd name="T39" fmla="*/ 38 h 74"/>
                  <a:gd name="T40" fmla="*/ 6 w 60"/>
                  <a:gd name="T41" fmla="*/ 46 h 74"/>
                  <a:gd name="T42" fmla="*/ 2 w 60"/>
                  <a:gd name="T43" fmla="*/ 52 h 74"/>
                  <a:gd name="T44" fmla="*/ 0 w 60"/>
                  <a:gd name="T45" fmla="*/ 56 h 74"/>
                  <a:gd name="T46" fmla="*/ 2 w 60"/>
                  <a:gd name="T47" fmla="*/ 62 h 74"/>
                  <a:gd name="T48" fmla="*/ 6 w 60"/>
                  <a:gd name="T49" fmla="*/ 62 h 74"/>
                  <a:gd name="T50" fmla="*/ 18 w 60"/>
                  <a:gd name="T51" fmla="*/ 60 h 74"/>
                  <a:gd name="T52" fmla="*/ 20 w 60"/>
                  <a:gd name="T53" fmla="*/ 58 h 74"/>
                  <a:gd name="T54" fmla="*/ 24 w 60"/>
                  <a:gd name="T55" fmla="*/ 52 h 74"/>
                  <a:gd name="T56" fmla="*/ 26 w 60"/>
                  <a:gd name="T57" fmla="*/ 54 h 74"/>
                  <a:gd name="T58" fmla="*/ 26 w 60"/>
                  <a:gd name="T59" fmla="*/ 58 h 74"/>
                  <a:gd name="T60" fmla="*/ 30 w 60"/>
                  <a:gd name="T61" fmla="*/ 54 h 74"/>
                  <a:gd name="T62" fmla="*/ 30 w 60"/>
                  <a:gd name="T63" fmla="*/ 58 h 74"/>
                  <a:gd name="T64" fmla="*/ 26 w 60"/>
                  <a:gd name="T65" fmla="*/ 62 h 74"/>
                  <a:gd name="T66" fmla="*/ 26 w 60"/>
                  <a:gd name="T67" fmla="*/ 66 h 74"/>
                  <a:gd name="T68" fmla="*/ 24 w 60"/>
                  <a:gd name="T69" fmla="*/ 74 h 74"/>
                  <a:gd name="T70" fmla="*/ 28 w 60"/>
                  <a:gd name="T71" fmla="*/ 74 h 74"/>
                  <a:gd name="T72" fmla="*/ 30 w 60"/>
                  <a:gd name="T73" fmla="*/ 70 h 74"/>
                  <a:gd name="T74" fmla="*/ 34 w 60"/>
                  <a:gd name="T75" fmla="*/ 66 h 74"/>
                  <a:gd name="T76" fmla="*/ 36 w 60"/>
                  <a:gd name="T77" fmla="*/ 66 h 74"/>
                  <a:gd name="T78" fmla="*/ 40 w 60"/>
                  <a:gd name="T79" fmla="*/ 62 h 74"/>
                  <a:gd name="T80" fmla="*/ 40 w 60"/>
                  <a:gd name="T81" fmla="*/ 60 h 74"/>
                  <a:gd name="T82" fmla="*/ 44 w 60"/>
                  <a:gd name="T83" fmla="*/ 56 h 74"/>
                  <a:gd name="T84" fmla="*/ 46 w 60"/>
                  <a:gd name="T85" fmla="*/ 50 h 74"/>
                  <a:gd name="T86" fmla="*/ 50 w 60"/>
                  <a:gd name="T87" fmla="*/ 46 h 74"/>
                  <a:gd name="T88" fmla="*/ 60 w 60"/>
                  <a:gd name="T89" fmla="*/ 42 h 74"/>
                  <a:gd name="T90" fmla="*/ 58 w 60"/>
                  <a:gd name="T91" fmla="*/ 38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4"/>
                  <a:gd name="T140" fmla="*/ 60 w 60"/>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4">
                    <a:moveTo>
                      <a:pt x="56" y="38"/>
                    </a:moveTo>
                    <a:lnTo>
                      <a:pt x="56" y="36"/>
                    </a:lnTo>
                    <a:lnTo>
                      <a:pt x="54" y="36"/>
                    </a:lnTo>
                    <a:lnTo>
                      <a:pt x="54" y="32"/>
                    </a:lnTo>
                    <a:lnTo>
                      <a:pt x="52" y="32"/>
                    </a:lnTo>
                    <a:lnTo>
                      <a:pt x="50" y="30"/>
                    </a:lnTo>
                    <a:lnTo>
                      <a:pt x="48" y="32"/>
                    </a:lnTo>
                    <a:lnTo>
                      <a:pt x="44" y="34"/>
                    </a:lnTo>
                    <a:lnTo>
                      <a:pt x="40" y="32"/>
                    </a:lnTo>
                    <a:lnTo>
                      <a:pt x="40" y="30"/>
                    </a:lnTo>
                    <a:lnTo>
                      <a:pt x="38" y="30"/>
                    </a:lnTo>
                    <a:lnTo>
                      <a:pt x="36" y="24"/>
                    </a:lnTo>
                    <a:lnTo>
                      <a:pt x="34" y="24"/>
                    </a:lnTo>
                    <a:lnTo>
                      <a:pt x="32" y="22"/>
                    </a:lnTo>
                    <a:lnTo>
                      <a:pt x="32" y="18"/>
                    </a:lnTo>
                    <a:lnTo>
                      <a:pt x="34" y="14"/>
                    </a:lnTo>
                    <a:lnTo>
                      <a:pt x="36" y="16"/>
                    </a:lnTo>
                    <a:lnTo>
                      <a:pt x="36" y="12"/>
                    </a:lnTo>
                    <a:lnTo>
                      <a:pt x="38" y="10"/>
                    </a:lnTo>
                    <a:lnTo>
                      <a:pt x="34" y="6"/>
                    </a:lnTo>
                    <a:lnTo>
                      <a:pt x="32" y="8"/>
                    </a:lnTo>
                    <a:lnTo>
                      <a:pt x="30" y="4"/>
                    </a:lnTo>
                    <a:lnTo>
                      <a:pt x="30" y="2"/>
                    </a:lnTo>
                    <a:lnTo>
                      <a:pt x="30" y="0"/>
                    </a:lnTo>
                    <a:lnTo>
                      <a:pt x="28" y="4"/>
                    </a:lnTo>
                    <a:lnTo>
                      <a:pt x="26" y="6"/>
                    </a:lnTo>
                    <a:lnTo>
                      <a:pt x="24" y="8"/>
                    </a:lnTo>
                    <a:lnTo>
                      <a:pt x="18" y="8"/>
                    </a:lnTo>
                    <a:lnTo>
                      <a:pt x="14" y="8"/>
                    </a:lnTo>
                    <a:lnTo>
                      <a:pt x="0" y="14"/>
                    </a:lnTo>
                    <a:lnTo>
                      <a:pt x="0" y="16"/>
                    </a:lnTo>
                    <a:lnTo>
                      <a:pt x="0" y="18"/>
                    </a:lnTo>
                    <a:lnTo>
                      <a:pt x="2" y="18"/>
                    </a:lnTo>
                    <a:lnTo>
                      <a:pt x="2" y="22"/>
                    </a:lnTo>
                    <a:lnTo>
                      <a:pt x="4" y="22"/>
                    </a:lnTo>
                    <a:lnTo>
                      <a:pt x="4" y="24"/>
                    </a:lnTo>
                    <a:lnTo>
                      <a:pt x="10" y="28"/>
                    </a:lnTo>
                    <a:lnTo>
                      <a:pt x="10" y="30"/>
                    </a:lnTo>
                    <a:lnTo>
                      <a:pt x="10" y="34"/>
                    </a:lnTo>
                    <a:lnTo>
                      <a:pt x="8" y="38"/>
                    </a:lnTo>
                    <a:lnTo>
                      <a:pt x="6" y="42"/>
                    </a:lnTo>
                    <a:lnTo>
                      <a:pt x="6" y="46"/>
                    </a:lnTo>
                    <a:lnTo>
                      <a:pt x="6" y="48"/>
                    </a:lnTo>
                    <a:lnTo>
                      <a:pt x="2" y="52"/>
                    </a:lnTo>
                    <a:lnTo>
                      <a:pt x="0" y="54"/>
                    </a:lnTo>
                    <a:lnTo>
                      <a:pt x="0" y="56"/>
                    </a:lnTo>
                    <a:lnTo>
                      <a:pt x="0" y="60"/>
                    </a:lnTo>
                    <a:lnTo>
                      <a:pt x="2" y="62"/>
                    </a:lnTo>
                    <a:lnTo>
                      <a:pt x="4" y="60"/>
                    </a:lnTo>
                    <a:lnTo>
                      <a:pt x="6" y="62"/>
                    </a:lnTo>
                    <a:lnTo>
                      <a:pt x="8" y="60"/>
                    </a:lnTo>
                    <a:lnTo>
                      <a:pt x="18" y="60"/>
                    </a:lnTo>
                    <a:lnTo>
                      <a:pt x="18" y="58"/>
                    </a:lnTo>
                    <a:lnTo>
                      <a:pt x="20" y="58"/>
                    </a:lnTo>
                    <a:lnTo>
                      <a:pt x="22" y="54"/>
                    </a:lnTo>
                    <a:lnTo>
                      <a:pt x="24" y="52"/>
                    </a:lnTo>
                    <a:lnTo>
                      <a:pt x="26" y="52"/>
                    </a:lnTo>
                    <a:lnTo>
                      <a:pt x="26" y="54"/>
                    </a:lnTo>
                    <a:lnTo>
                      <a:pt x="26" y="56"/>
                    </a:lnTo>
                    <a:lnTo>
                      <a:pt x="26" y="58"/>
                    </a:lnTo>
                    <a:lnTo>
                      <a:pt x="28" y="54"/>
                    </a:lnTo>
                    <a:lnTo>
                      <a:pt x="30" y="54"/>
                    </a:lnTo>
                    <a:lnTo>
                      <a:pt x="30" y="56"/>
                    </a:lnTo>
                    <a:lnTo>
                      <a:pt x="30" y="58"/>
                    </a:lnTo>
                    <a:lnTo>
                      <a:pt x="28" y="58"/>
                    </a:lnTo>
                    <a:lnTo>
                      <a:pt x="26" y="62"/>
                    </a:lnTo>
                    <a:lnTo>
                      <a:pt x="26" y="64"/>
                    </a:lnTo>
                    <a:lnTo>
                      <a:pt x="26" y="66"/>
                    </a:lnTo>
                    <a:lnTo>
                      <a:pt x="22" y="70"/>
                    </a:lnTo>
                    <a:lnTo>
                      <a:pt x="24" y="74"/>
                    </a:lnTo>
                    <a:lnTo>
                      <a:pt x="26" y="72"/>
                    </a:lnTo>
                    <a:lnTo>
                      <a:pt x="28" y="74"/>
                    </a:lnTo>
                    <a:lnTo>
                      <a:pt x="30" y="72"/>
                    </a:lnTo>
                    <a:lnTo>
                      <a:pt x="30" y="70"/>
                    </a:lnTo>
                    <a:lnTo>
                      <a:pt x="30" y="68"/>
                    </a:lnTo>
                    <a:lnTo>
                      <a:pt x="34" y="66"/>
                    </a:lnTo>
                    <a:lnTo>
                      <a:pt x="34" y="64"/>
                    </a:lnTo>
                    <a:lnTo>
                      <a:pt x="36" y="66"/>
                    </a:lnTo>
                    <a:lnTo>
                      <a:pt x="38" y="64"/>
                    </a:lnTo>
                    <a:lnTo>
                      <a:pt x="40" y="62"/>
                    </a:lnTo>
                    <a:lnTo>
                      <a:pt x="42" y="62"/>
                    </a:lnTo>
                    <a:lnTo>
                      <a:pt x="40" y="60"/>
                    </a:lnTo>
                    <a:lnTo>
                      <a:pt x="44" y="58"/>
                    </a:lnTo>
                    <a:lnTo>
                      <a:pt x="44" y="56"/>
                    </a:lnTo>
                    <a:lnTo>
                      <a:pt x="44" y="54"/>
                    </a:lnTo>
                    <a:lnTo>
                      <a:pt x="46" y="50"/>
                    </a:lnTo>
                    <a:lnTo>
                      <a:pt x="48" y="48"/>
                    </a:lnTo>
                    <a:lnTo>
                      <a:pt x="50" y="46"/>
                    </a:lnTo>
                    <a:lnTo>
                      <a:pt x="56" y="42"/>
                    </a:lnTo>
                    <a:lnTo>
                      <a:pt x="60" y="42"/>
                    </a:lnTo>
                    <a:lnTo>
                      <a:pt x="60" y="40"/>
                    </a:lnTo>
                    <a:lnTo>
                      <a:pt x="58" y="38"/>
                    </a:lnTo>
                    <a:lnTo>
                      <a:pt x="56" y="38"/>
                    </a:lnTo>
                    <a:close/>
                  </a:path>
                </a:pathLst>
              </a:custGeom>
              <a:solidFill>
                <a:schemeClr val="tx2"/>
              </a:solidFill>
              <a:ln w="3175">
                <a:solidFill>
                  <a:schemeClr val="bg1"/>
                </a:solidFill>
                <a:round/>
                <a:headEnd/>
                <a:tailEnd/>
              </a:ln>
            </p:spPr>
            <p:txBody>
              <a:bodyPr/>
              <a:lstStyle/>
              <a:p>
                <a:endParaRPr lang="fr-FR" dirty="0"/>
              </a:p>
            </p:txBody>
          </p:sp>
          <p:sp>
            <p:nvSpPr>
              <p:cNvPr id="5932" name="Freeform 990"/>
              <p:cNvSpPr>
                <a:spLocks/>
              </p:cNvSpPr>
              <p:nvPr/>
            </p:nvSpPr>
            <p:spPr bwMode="auto">
              <a:xfrm>
                <a:off x="3094" y="761"/>
                <a:ext cx="60" cy="74"/>
              </a:xfrm>
              <a:custGeom>
                <a:avLst/>
                <a:gdLst>
                  <a:gd name="T0" fmla="*/ 56 w 60"/>
                  <a:gd name="T1" fmla="*/ 36 h 74"/>
                  <a:gd name="T2" fmla="*/ 54 w 60"/>
                  <a:gd name="T3" fmla="*/ 32 h 74"/>
                  <a:gd name="T4" fmla="*/ 50 w 60"/>
                  <a:gd name="T5" fmla="*/ 30 h 74"/>
                  <a:gd name="T6" fmla="*/ 44 w 60"/>
                  <a:gd name="T7" fmla="*/ 34 h 74"/>
                  <a:gd name="T8" fmla="*/ 40 w 60"/>
                  <a:gd name="T9" fmla="*/ 30 h 74"/>
                  <a:gd name="T10" fmla="*/ 36 w 60"/>
                  <a:gd name="T11" fmla="*/ 24 h 74"/>
                  <a:gd name="T12" fmla="*/ 32 w 60"/>
                  <a:gd name="T13" fmla="*/ 22 h 74"/>
                  <a:gd name="T14" fmla="*/ 34 w 60"/>
                  <a:gd name="T15" fmla="*/ 14 h 74"/>
                  <a:gd name="T16" fmla="*/ 36 w 60"/>
                  <a:gd name="T17" fmla="*/ 12 h 74"/>
                  <a:gd name="T18" fmla="*/ 34 w 60"/>
                  <a:gd name="T19" fmla="*/ 6 h 74"/>
                  <a:gd name="T20" fmla="*/ 30 w 60"/>
                  <a:gd name="T21" fmla="*/ 4 h 74"/>
                  <a:gd name="T22" fmla="*/ 30 w 60"/>
                  <a:gd name="T23" fmla="*/ 0 h 74"/>
                  <a:gd name="T24" fmla="*/ 26 w 60"/>
                  <a:gd name="T25" fmla="*/ 6 h 74"/>
                  <a:gd name="T26" fmla="*/ 18 w 60"/>
                  <a:gd name="T27" fmla="*/ 8 h 74"/>
                  <a:gd name="T28" fmla="*/ 0 w 60"/>
                  <a:gd name="T29" fmla="*/ 14 h 74"/>
                  <a:gd name="T30" fmla="*/ 0 w 60"/>
                  <a:gd name="T31" fmla="*/ 18 h 74"/>
                  <a:gd name="T32" fmla="*/ 2 w 60"/>
                  <a:gd name="T33" fmla="*/ 22 h 74"/>
                  <a:gd name="T34" fmla="*/ 4 w 60"/>
                  <a:gd name="T35" fmla="*/ 24 h 74"/>
                  <a:gd name="T36" fmla="*/ 10 w 60"/>
                  <a:gd name="T37" fmla="*/ 30 h 74"/>
                  <a:gd name="T38" fmla="*/ 8 w 60"/>
                  <a:gd name="T39" fmla="*/ 38 h 74"/>
                  <a:gd name="T40" fmla="*/ 6 w 60"/>
                  <a:gd name="T41" fmla="*/ 46 h 74"/>
                  <a:gd name="T42" fmla="*/ 2 w 60"/>
                  <a:gd name="T43" fmla="*/ 52 h 74"/>
                  <a:gd name="T44" fmla="*/ 0 w 60"/>
                  <a:gd name="T45" fmla="*/ 56 h 74"/>
                  <a:gd name="T46" fmla="*/ 2 w 60"/>
                  <a:gd name="T47" fmla="*/ 62 h 74"/>
                  <a:gd name="T48" fmla="*/ 6 w 60"/>
                  <a:gd name="T49" fmla="*/ 62 h 74"/>
                  <a:gd name="T50" fmla="*/ 18 w 60"/>
                  <a:gd name="T51" fmla="*/ 60 h 74"/>
                  <a:gd name="T52" fmla="*/ 20 w 60"/>
                  <a:gd name="T53" fmla="*/ 58 h 74"/>
                  <a:gd name="T54" fmla="*/ 24 w 60"/>
                  <a:gd name="T55" fmla="*/ 52 h 74"/>
                  <a:gd name="T56" fmla="*/ 26 w 60"/>
                  <a:gd name="T57" fmla="*/ 54 h 74"/>
                  <a:gd name="T58" fmla="*/ 26 w 60"/>
                  <a:gd name="T59" fmla="*/ 58 h 74"/>
                  <a:gd name="T60" fmla="*/ 30 w 60"/>
                  <a:gd name="T61" fmla="*/ 54 h 74"/>
                  <a:gd name="T62" fmla="*/ 30 w 60"/>
                  <a:gd name="T63" fmla="*/ 58 h 74"/>
                  <a:gd name="T64" fmla="*/ 26 w 60"/>
                  <a:gd name="T65" fmla="*/ 62 h 74"/>
                  <a:gd name="T66" fmla="*/ 26 w 60"/>
                  <a:gd name="T67" fmla="*/ 66 h 74"/>
                  <a:gd name="T68" fmla="*/ 24 w 60"/>
                  <a:gd name="T69" fmla="*/ 74 h 74"/>
                  <a:gd name="T70" fmla="*/ 28 w 60"/>
                  <a:gd name="T71" fmla="*/ 74 h 74"/>
                  <a:gd name="T72" fmla="*/ 30 w 60"/>
                  <a:gd name="T73" fmla="*/ 70 h 74"/>
                  <a:gd name="T74" fmla="*/ 34 w 60"/>
                  <a:gd name="T75" fmla="*/ 66 h 74"/>
                  <a:gd name="T76" fmla="*/ 36 w 60"/>
                  <a:gd name="T77" fmla="*/ 66 h 74"/>
                  <a:gd name="T78" fmla="*/ 40 w 60"/>
                  <a:gd name="T79" fmla="*/ 62 h 74"/>
                  <a:gd name="T80" fmla="*/ 40 w 60"/>
                  <a:gd name="T81" fmla="*/ 60 h 74"/>
                  <a:gd name="T82" fmla="*/ 44 w 60"/>
                  <a:gd name="T83" fmla="*/ 56 h 74"/>
                  <a:gd name="T84" fmla="*/ 46 w 60"/>
                  <a:gd name="T85" fmla="*/ 50 h 74"/>
                  <a:gd name="T86" fmla="*/ 50 w 60"/>
                  <a:gd name="T87" fmla="*/ 46 h 74"/>
                  <a:gd name="T88" fmla="*/ 60 w 60"/>
                  <a:gd name="T89" fmla="*/ 42 h 74"/>
                  <a:gd name="T90" fmla="*/ 58 w 60"/>
                  <a:gd name="T91" fmla="*/ 38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4"/>
                  <a:gd name="T140" fmla="*/ 60 w 60"/>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4">
                    <a:moveTo>
                      <a:pt x="56" y="38"/>
                    </a:moveTo>
                    <a:lnTo>
                      <a:pt x="56" y="36"/>
                    </a:lnTo>
                    <a:lnTo>
                      <a:pt x="54" y="36"/>
                    </a:lnTo>
                    <a:lnTo>
                      <a:pt x="54" y="32"/>
                    </a:lnTo>
                    <a:lnTo>
                      <a:pt x="52" y="32"/>
                    </a:lnTo>
                    <a:lnTo>
                      <a:pt x="50" y="30"/>
                    </a:lnTo>
                    <a:lnTo>
                      <a:pt x="48" y="32"/>
                    </a:lnTo>
                    <a:lnTo>
                      <a:pt x="44" y="34"/>
                    </a:lnTo>
                    <a:lnTo>
                      <a:pt x="40" y="32"/>
                    </a:lnTo>
                    <a:lnTo>
                      <a:pt x="40" y="30"/>
                    </a:lnTo>
                    <a:lnTo>
                      <a:pt x="38" y="30"/>
                    </a:lnTo>
                    <a:lnTo>
                      <a:pt x="36" y="24"/>
                    </a:lnTo>
                    <a:lnTo>
                      <a:pt x="34" y="24"/>
                    </a:lnTo>
                    <a:lnTo>
                      <a:pt x="32" y="22"/>
                    </a:lnTo>
                    <a:lnTo>
                      <a:pt x="32" y="18"/>
                    </a:lnTo>
                    <a:lnTo>
                      <a:pt x="34" y="14"/>
                    </a:lnTo>
                    <a:lnTo>
                      <a:pt x="36" y="16"/>
                    </a:lnTo>
                    <a:lnTo>
                      <a:pt x="36" y="12"/>
                    </a:lnTo>
                    <a:lnTo>
                      <a:pt x="38" y="10"/>
                    </a:lnTo>
                    <a:lnTo>
                      <a:pt x="34" y="6"/>
                    </a:lnTo>
                    <a:lnTo>
                      <a:pt x="32" y="8"/>
                    </a:lnTo>
                    <a:lnTo>
                      <a:pt x="30" y="4"/>
                    </a:lnTo>
                    <a:lnTo>
                      <a:pt x="30" y="2"/>
                    </a:lnTo>
                    <a:lnTo>
                      <a:pt x="30" y="0"/>
                    </a:lnTo>
                    <a:lnTo>
                      <a:pt x="28" y="4"/>
                    </a:lnTo>
                    <a:lnTo>
                      <a:pt x="26" y="6"/>
                    </a:lnTo>
                    <a:lnTo>
                      <a:pt x="24" y="8"/>
                    </a:lnTo>
                    <a:lnTo>
                      <a:pt x="18" y="8"/>
                    </a:lnTo>
                    <a:lnTo>
                      <a:pt x="14" y="8"/>
                    </a:lnTo>
                    <a:lnTo>
                      <a:pt x="0" y="14"/>
                    </a:lnTo>
                    <a:lnTo>
                      <a:pt x="0" y="16"/>
                    </a:lnTo>
                    <a:lnTo>
                      <a:pt x="0" y="18"/>
                    </a:lnTo>
                    <a:lnTo>
                      <a:pt x="2" y="18"/>
                    </a:lnTo>
                    <a:lnTo>
                      <a:pt x="2" y="22"/>
                    </a:lnTo>
                    <a:lnTo>
                      <a:pt x="4" y="22"/>
                    </a:lnTo>
                    <a:lnTo>
                      <a:pt x="4" y="24"/>
                    </a:lnTo>
                    <a:lnTo>
                      <a:pt x="10" y="28"/>
                    </a:lnTo>
                    <a:lnTo>
                      <a:pt x="10" y="30"/>
                    </a:lnTo>
                    <a:lnTo>
                      <a:pt x="10" y="34"/>
                    </a:lnTo>
                    <a:lnTo>
                      <a:pt x="8" y="38"/>
                    </a:lnTo>
                    <a:lnTo>
                      <a:pt x="6" y="42"/>
                    </a:lnTo>
                    <a:lnTo>
                      <a:pt x="6" y="46"/>
                    </a:lnTo>
                    <a:lnTo>
                      <a:pt x="6" y="48"/>
                    </a:lnTo>
                    <a:lnTo>
                      <a:pt x="2" y="52"/>
                    </a:lnTo>
                    <a:lnTo>
                      <a:pt x="0" y="54"/>
                    </a:lnTo>
                    <a:lnTo>
                      <a:pt x="0" y="56"/>
                    </a:lnTo>
                    <a:lnTo>
                      <a:pt x="0" y="60"/>
                    </a:lnTo>
                    <a:lnTo>
                      <a:pt x="2" y="62"/>
                    </a:lnTo>
                    <a:lnTo>
                      <a:pt x="4" y="60"/>
                    </a:lnTo>
                    <a:lnTo>
                      <a:pt x="6" y="62"/>
                    </a:lnTo>
                    <a:lnTo>
                      <a:pt x="8" y="60"/>
                    </a:lnTo>
                    <a:lnTo>
                      <a:pt x="18" y="60"/>
                    </a:lnTo>
                    <a:lnTo>
                      <a:pt x="18" y="58"/>
                    </a:lnTo>
                    <a:lnTo>
                      <a:pt x="20" y="58"/>
                    </a:lnTo>
                    <a:lnTo>
                      <a:pt x="22" y="54"/>
                    </a:lnTo>
                    <a:lnTo>
                      <a:pt x="24" y="52"/>
                    </a:lnTo>
                    <a:lnTo>
                      <a:pt x="26" y="52"/>
                    </a:lnTo>
                    <a:lnTo>
                      <a:pt x="26" y="54"/>
                    </a:lnTo>
                    <a:lnTo>
                      <a:pt x="26" y="56"/>
                    </a:lnTo>
                    <a:lnTo>
                      <a:pt x="26" y="58"/>
                    </a:lnTo>
                    <a:lnTo>
                      <a:pt x="28" y="54"/>
                    </a:lnTo>
                    <a:lnTo>
                      <a:pt x="30" y="54"/>
                    </a:lnTo>
                    <a:lnTo>
                      <a:pt x="30" y="56"/>
                    </a:lnTo>
                    <a:lnTo>
                      <a:pt x="30" y="58"/>
                    </a:lnTo>
                    <a:lnTo>
                      <a:pt x="28" y="58"/>
                    </a:lnTo>
                    <a:lnTo>
                      <a:pt x="26" y="62"/>
                    </a:lnTo>
                    <a:lnTo>
                      <a:pt x="26" y="64"/>
                    </a:lnTo>
                    <a:lnTo>
                      <a:pt x="26" y="66"/>
                    </a:lnTo>
                    <a:lnTo>
                      <a:pt x="22" y="70"/>
                    </a:lnTo>
                    <a:lnTo>
                      <a:pt x="24" y="74"/>
                    </a:lnTo>
                    <a:lnTo>
                      <a:pt x="26" y="72"/>
                    </a:lnTo>
                    <a:lnTo>
                      <a:pt x="28" y="74"/>
                    </a:lnTo>
                    <a:lnTo>
                      <a:pt x="30" y="72"/>
                    </a:lnTo>
                    <a:lnTo>
                      <a:pt x="30" y="70"/>
                    </a:lnTo>
                    <a:lnTo>
                      <a:pt x="30" y="68"/>
                    </a:lnTo>
                    <a:lnTo>
                      <a:pt x="34" y="66"/>
                    </a:lnTo>
                    <a:lnTo>
                      <a:pt x="34" y="64"/>
                    </a:lnTo>
                    <a:lnTo>
                      <a:pt x="36" y="66"/>
                    </a:lnTo>
                    <a:lnTo>
                      <a:pt x="38" y="64"/>
                    </a:lnTo>
                    <a:lnTo>
                      <a:pt x="40" y="62"/>
                    </a:lnTo>
                    <a:lnTo>
                      <a:pt x="42" y="62"/>
                    </a:lnTo>
                    <a:lnTo>
                      <a:pt x="40" y="60"/>
                    </a:lnTo>
                    <a:lnTo>
                      <a:pt x="44" y="58"/>
                    </a:lnTo>
                    <a:lnTo>
                      <a:pt x="44" y="56"/>
                    </a:lnTo>
                    <a:lnTo>
                      <a:pt x="44" y="54"/>
                    </a:lnTo>
                    <a:lnTo>
                      <a:pt x="46" y="50"/>
                    </a:lnTo>
                    <a:lnTo>
                      <a:pt x="48" y="48"/>
                    </a:lnTo>
                    <a:lnTo>
                      <a:pt x="50" y="46"/>
                    </a:lnTo>
                    <a:lnTo>
                      <a:pt x="56" y="42"/>
                    </a:lnTo>
                    <a:lnTo>
                      <a:pt x="60" y="42"/>
                    </a:lnTo>
                    <a:lnTo>
                      <a:pt x="60" y="40"/>
                    </a:lnTo>
                    <a:lnTo>
                      <a:pt x="58" y="38"/>
                    </a:lnTo>
                  </a:path>
                </a:pathLst>
              </a:custGeom>
              <a:solidFill>
                <a:schemeClr val="tx2"/>
              </a:solidFill>
              <a:ln w="3175">
                <a:solidFill>
                  <a:schemeClr val="bg1"/>
                </a:solidFill>
                <a:round/>
                <a:headEnd/>
                <a:tailEnd/>
              </a:ln>
            </p:spPr>
            <p:txBody>
              <a:bodyPr/>
              <a:lstStyle/>
              <a:p>
                <a:endParaRPr lang="fr-FR" dirty="0"/>
              </a:p>
            </p:txBody>
          </p:sp>
          <p:sp>
            <p:nvSpPr>
              <p:cNvPr id="5933" name="Freeform 991"/>
              <p:cNvSpPr>
                <a:spLocks/>
              </p:cNvSpPr>
              <p:nvPr/>
            </p:nvSpPr>
            <p:spPr bwMode="auto">
              <a:xfrm>
                <a:off x="3176" y="722"/>
                <a:ext cx="6" cy="14"/>
              </a:xfrm>
              <a:custGeom>
                <a:avLst/>
                <a:gdLst>
                  <a:gd name="T0" fmla="*/ 6 w 6"/>
                  <a:gd name="T1" fmla="*/ 6 h 14"/>
                  <a:gd name="T2" fmla="*/ 4 w 6"/>
                  <a:gd name="T3" fmla="*/ 4 h 14"/>
                  <a:gd name="T4" fmla="*/ 2 w 6"/>
                  <a:gd name="T5" fmla="*/ 0 h 14"/>
                  <a:gd name="T6" fmla="*/ 2 w 6"/>
                  <a:gd name="T7" fmla="*/ 2 h 14"/>
                  <a:gd name="T8" fmla="*/ 2 w 6"/>
                  <a:gd name="T9" fmla="*/ 4 h 14"/>
                  <a:gd name="T10" fmla="*/ 0 w 6"/>
                  <a:gd name="T11" fmla="*/ 4 h 14"/>
                  <a:gd name="T12" fmla="*/ 2 w 6"/>
                  <a:gd name="T13" fmla="*/ 10 h 14"/>
                  <a:gd name="T14" fmla="*/ 4 w 6"/>
                  <a:gd name="T15" fmla="*/ 12 h 14"/>
                  <a:gd name="T16" fmla="*/ 6 w 6"/>
                  <a:gd name="T17" fmla="*/ 14 h 14"/>
                  <a:gd name="T18" fmla="*/ 6 w 6"/>
                  <a:gd name="T19" fmla="*/ 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4"/>
                  <a:gd name="T32" fmla="*/ 6 w 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4">
                    <a:moveTo>
                      <a:pt x="6" y="6"/>
                    </a:moveTo>
                    <a:lnTo>
                      <a:pt x="4" y="4"/>
                    </a:lnTo>
                    <a:lnTo>
                      <a:pt x="2" y="0"/>
                    </a:lnTo>
                    <a:lnTo>
                      <a:pt x="2" y="2"/>
                    </a:lnTo>
                    <a:lnTo>
                      <a:pt x="2" y="4"/>
                    </a:lnTo>
                    <a:lnTo>
                      <a:pt x="0" y="4"/>
                    </a:lnTo>
                    <a:lnTo>
                      <a:pt x="2" y="10"/>
                    </a:lnTo>
                    <a:lnTo>
                      <a:pt x="4" y="12"/>
                    </a:lnTo>
                    <a:lnTo>
                      <a:pt x="6" y="14"/>
                    </a:lnTo>
                    <a:lnTo>
                      <a:pt x="6" y="6"/>
                    </a:lnTo>
                    <a:close/>
                  </a:path>
                </a:pathLst>
              </a:custGeom>
              <a:solidFill>
                <a:schemeClr val="tx2"/>
              </a:solidFill>
              <a:ln w="3175">
                <a:solidFill>
                  <a:schemeClr val="bg1"/>
                </a:solidFill>
                <a:round/>
                <a:headEnd/>
                <a:tailEnd/>
              </a:ln>
            </p:spPr>
            <p:txBody>
              <a:bodyPr/>
              <a:lstStyle/>
              <a:p>
                <a:endParaRPr lang="fr-FR" dirty="0"/>
              </a:p>
            </p:txBody>
          </p:sp>
          <p:sp>
            <p:nvSpPr>
              <p:cNvPr id="5934" name="Freeform 992"/>
              <p:cNvSpPr>
                <a:spLocks/>
              </p:cNvSpPr>
              <p:nvPr/>
            </p:nvSpPr>
            <p:spPr bwMode="auto">
              <a:xfrm>
                <a:off x="3176" y="722"/>
                <a:ext cx="6" cy="14"/>
              </a:xfrm>
              <a:custGeom>
                <a:avLst/>
                <a:gdLst>
                  <a:gd name="T0" fmla="*/ 6 w 6"/>
                  <a:gd name="T1" fmla="*/ 6 h 14"/>
                  <a:gd name="T2" fmla="*/ 4 w 6"/>
                  <a:gd name="T3" fmla="*/ 4 h 14"/>
                  <a:gd name="T4" fmla="*/ 2 w 6"/>
                  <a:gd name="T5" fmla="*/ 0 h 14"/>
                  <a:gd name="T6" fmla="*/ 2 w 6"/>
                  <a:gd name="T7" fmla="*/ 2 h 14"/>
                  <a:gd name="T8" fmla="*/ 2 w 6"/>
                  <a:gd name="T9" fmla="*/ 4 h 14"/>
                  <a:gd name="T10" fmla="*/ 0 w 6"/>
                  <a:gd name="T11" fmla="*/ 4 h 14"/>
                  <a:gd name="T12" fmla="*/ 2 w 6"/>
                  <a:gd name="T13" fmla="*/ 10 h 14"/>
                  <a:gd name="T14" fmla="*/ 4 w 6"/>
                  <a:gd name="T15" fmla="*/ 12 h 14"/>
                  <a:gd name="T16" fmla="*/ 6 w 6"/>
                  <a:gd name="T17" fmla="*/ 1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6" y="6"/>
                    </a:moveTo>
                    <a:lnTo>
                      <a:pt x="4" y="4"/>
                    </a:lnTo>
                    <a:lnTo>
                      <a:pt x="2" y="0"/>
                    </a:lnTo>
                    <a:lnTo>
                      <a:pt x="2" y="2"/>
                    </a:lnTo>
                    <a:lnTo>
                      <a:pt x="2" y="4"/>
                    </a:lnTo>
                    <a:lnTo>
                      <a:pt x="0" y="4"/>
                    </a:lnTo>
                    <a:lnTo>
                      <a:pt x="2" y="10"/>
                    </a:lnTo>
                    <a:lnTo>
                      <a:pt x="4" y="12"/>
                    </a:lnTo>
                    <a:lnTo>
                      <a:pt x="6" y="14"/>
                    </a:lnTo>
                  </a:path>
                </a:pathLst>
              </a:custGeom>
              <a:solidFill>
                <a:schemeClr val="tx2"/>
              </a:solidFill>
              <a:ln w="3175">
                <a:solidFill>
                  <a:schemeClr val="bg1"/>
                </a:solidFill>
                <a:round/>
                <a:headEnd/>
                <a:tailEnd/>
              </a:ln>
            </p:spPr>
            <p:txBody>
              <a:bodyPr/>
              <a:lstStyle/>
              <a:p>
                <a:endParaRPr lang="fr-FR" dirty="0"/>
              </a:p>
            </p:txBody>
          </p:sp>
          <p:sp>
            <p:nvSpPr>
              <p:cNvPr id="5935" name="Freeform 993"/>
              <p:cNvSpPr>
                <a:spLocks/>
              </p:cNvSpPr>
              <p:nvPr/>
            </p:nvSpPr>
            <p:spPr bwMode="auto">
              <a:xfrm>
                <a:off x="1310" y="714"/>
                <a:ext cx="54" cy="85"/>
              </a:xfrm>
              <a:custGeom>
                <a:avLst/>
                <a:gdLst>
                  <a:gd name="T0" fmla="*/ 54 w 54"/>
                  <a:gd name="T1" fmla="*/ 43 h 85"/>
                  <a:gd name="T2" fmla="*/ 54 w 54"/>
                  <a:gd name="T3" fmla="*/ 41 h 85"/>
                  <a:gd name="T4" fmla="*/ 50 w 54"/>
                  <a:gd name="T5" fmla="*/ 31 h 85"/>
                  <a:gd name="T6" fmla="*/ 42 w 54"/>
                  <a:gd name="T7" fmla="*/ 27 h 85"/>
                  <a:gd name="T8" fmla="*/ 38 w 54"/>
                  <a:gd name="T9" fmla="*/ 29 h 85"/>
                  <a:gd name="T10" fmla="*/ 34 w 54"/>
                  <a:gd name="T11" fmla="*/ 27 h 85"/>
                  <a:gd name="T12" fmla="*/ 36 w 54"/>
                  <a:gd name="T13" fmla="*/ 20 h 85"/>
                  <a:gd name="T14" fmla="*/ 34 w 54"/>
                  <a:gd name="T15" fmla="*/ 18 h 85"/>
                  <a:gd name="T16" fmla="*/ 30 w 54"/>
                  <a:gd name="T17" fmla="*/ 12 h 85"/>
                  <a:gd name="T18" fmla="*/ 26 w 54"/>
                  <a:gd name="T19" fmla="*/ 12 h 85"/>
                  <a:gd name="T20" fmla="*/ 14 w 54"/>
                  <a:gd name="T21" fmla="*/ 2 h 85"/>
                  <a:gd name="T22" fmla="*/ 6 w 54"/>
                  <a:gd name="T23" fmla="*/ 0 h 85"/>
                  <a:gd name="T24" fmla="*/ 2 w 54"/>
                  <a:gd name="T25" fmla="*/ 4 h 85"/>
                  <a:gd name="T26" fmla="*/ 2 w 54"/>
                  <a:gd name="T27" fmla="*/ 6 h 85"/>
                  <a:gd name="T28" fmla="*/ 2 w 54"/>
                  <a:gd name="T29" fmla="*/ 8 h 85"/>
                  <a:gd name="T30" fmla="*/ 2 w 54"/>
                  <a:gd name="T31" fmla="*/ 18 h 85"/>
                  <a:gd name="T32" fmla="*/ 4 w 54"/>
                  <a:gd name="T33" fmla="*/ 20 h 85"/>
                  <a:gd name="T34" fmla="*/ 4 w 54"/>
                  <a:gd name="T35" fmla="*/ 22 h 85"/>
                  <a:gd name="T36" fmla="*/ 4 w 54"/>
                  <a:gd name="T37" fmla="*/ 24 h 85"/>
                  <a:gd name="T38" fmla="*/ 0 w 54"/>
                  <a:gd name="T39" fmla="*/ 26 h 85"/>
                  <a:gd name="T40" fmla="*/ 4 w 54"/>
                  <a:gd name="T41" fmla="*/ 33 h 85"/>
                  <a:gd name="T42" fmla="*/ 6 w 54"/>
                  <a:gd name="T43" fmla="*/ 33 h 85"/>
                  <a:gd name="T44" fmla="*/ 6 w 54"/>
                  <a:gd name="T45" fmla="*/ 37 h 85"/>
                  <a:gd name="T46" fmla="*/ 6 w 54"/>
                  <a:gd name="T47" fmla="*/ 43 h 85"/>
                  <a:gd name="T48" fmla="*/ 8 w 54"/>
                  <a:gd name="T49" fmla="*/ 43 h 85"/>
                  <a:gd name="T50" fmla="*/ 10 w 54"/>
                  <a:gd name="T51" fmla="*/ 47 h 85"/>
                  <a:gd name="T52" fmla="*/ 6 w 54"/>
                  <a:gd name="T53" fmla="*/ 47 h 85"/>
                  <a:gd name="T54" fmla="*/ 8 w 54"/>
                  <a:gd name="T55" fmla="*/ 49 h 85"/>
                  <a:gd name="T56" fmla="*/ 12 w 54"/>
                  <a:gd name="T57" fmla="*/ 51 h 85"/>
                  <a:gd name="T58" fmla="*/ 14 w 54"/>
                  <a:gd name="T59" fmla="*/ 49 h 85"/>
                  <a:gd name="T60" fmla="*/ 24 w 54"/>
                  <a:gd name="T61" fmla="*/ 55 h 85"/>
                  <a:gd name="T62" fmla="*/ 22 w 54"/>
                  <a:gd name="T63" fmla="*/ 57 h 85"/>
                  <a:gd name="T64" fmla="*/ 24 w 54"/>
                  <a:gd name="T65" fmla="*/ 57 h 85"/>
                  <a:gd name="T66" fmla="*/ 22 w 54"/>
                  <a:gd name="T67" fmla="*/ 61 h 85"/>
                  <a:gd name="T68" fmla="*/ 10 w 54"/>
                  <a:gd name="T69" fmla="*/ 59 h 85"/>
                  <a:gd name="T70" fmla="*/ 10 w 54"/>
                  <a:gd name="T71" fmla="*/ 63 h 85"/>
                  <a:gd name="T72" fmla="*/ 20 w 54"/>
                  <a:gd name="T73" fmla="*/ 75 h 85"/>
                  <a:gd name="T74" fmla="*/ 18 w 54"/>
                  <a:gd name="T75" fmla="*/ 81 h 85"/>
                  <a:gd name="T76" fmla="*/ 18 w 54"/>
                  <a:gd name="T77" fmla="*/ 83 h 85"/>
                  <a:gd name="T78" fmla="*/ 24 w 54"/>
                  <a:gd name="T79" fmla="*/ 85 h 85"/>
                  <a:gd name="T80" fmla="*/ 26 w 54"/>
                  <a:gd name="T81" fmla="*/ 81 h 85"/>
                  <a:gd name="T82" fmla="*/ 26 w 54"/>
                  <a:gd name="T83" fmla="*/ 79 h 85"/>
                  <a:gd name="T84" fmla="*/ 24 w 54"/>
                  <a:gd name="T85" fmla="*/ 79 h 85"/>
                  <a:gd name="T86" fmla="*/ 30 w 54"/>
                  <a:gd name="T87" fmla="*/ 75 h 85"/>
                  <a:gd name="T88" fmla="*/ 32 w 54"/>
                  <a:gd name="T89" fmla="*/ 77 h 85"/>
                  <a:gd name="T90" fmla="*/ 36 w 54"/>
                  <a:gd name="T91" fmla="*/ 77 h 85"/>
                  <a:gd name="T92" fmla="*/ 46 w 54"/>
                  <a:gd name="T93" fmla="*/ 73 h 85"/>
                  <a:gd name="T94" fmla="*/ 50 w 54"/>
                  <a:gd name="T95" fmla="*/ 73 h 85"/>
                  <a:gd name="T96" fmla="*/ 50 w 54"/>
                  <a:gd name="T97" fmla="*/ 75 h 85"/>
                  <a:gd name="T98" fmla="*/ 52 w 54"/>
                  <a:gd name="T99" fmla="*/ 73 h 85"/>
                  <a:gd name="T100" fmla="*/ 54 w 54"/>
                  <a:gd name="T101" fmla="*/ 63 h 85"/>
                  <a:gd name="T102" fmla="*/ 52 w 54"/>
                  <a:gd name="T103" fmla="*/ 61 h 85"/>
                  <a:gd name="T104" fmla="*/ 50 w 54"/>
                  <a:gd name="T105" fmla="*/ 59 h 85"/>
                  <a:gd name="T106" fmla="*/ 50 w 54"/>
                  <a:gd name="T107" fmla="*/ 61 h 85"/>
                  <a:gd name="T108" fmla="*/ 50 w 54"/>
                  <a:gd name="T109" fmla="*/ 47 h 85"/>
                  <a:gd name="T110" fmla="*/ 52 w 54"/>
                  <a:gd name="T111" fmla="*/ 43 h 85"/>
                  <a:gd name="T112" fmla="*/ 54 w 54"/>
                  <a:gd name="T113" fmla="*/ 43 h 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85"/>
                  <a:gd name="T173" fmla="*/ 54 w 54"/>
                  <a:gd name="T174" fmla="*/ 85 h 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85">
                    <a:moveTo>
                      <a:pt x="54" y="43"/>
                    </a:moveTo>
                    <a:lnTo>
                      <a:pt x="54" y="41"/>
                    </a:lnTo>
                    <a:lnTo>
                      <a:pt x="50" y="31"/>
                    </a:lnTo>
                    <a:lnTo>
                      <a:pt x="42" y="27"/>
                    </a:lnTo>
                    <a:lnTo>
                      <a:pt x="38" y="29"/>
                    </a:lnTo>
                    <a:lnTo>
                      <a:pt x="34" y="27"/>
                    </a:lnTo>
                    <a:lnTo>
                      <a:pt x="36" y="20"/>
                    </a:lnTo>
                    <a:lnTo>
                      <a:pt x="34" y="18"/>
                    </a:lnTo>
                    <a:lnTo>
                      <a:pt x="30" y="12"/>
                    </a:lnTo>
                    <a:lnTo>
                      <a:pt x="26" y="12"/>
                    </a:lnTo>
                    <a:lnTo>
                      <a:pt x="14" y="2"/>
                    </a:lnTo>
                    <a:lnTo>
                      <a:pt x="6" y="0"/>
                    </a:lnTo>
                    <a:lnTo>
                      <a:pt x="2" y="4"/>
                    </a:lnTo>
                    <a:lnTo>
                      <a:pt x="2" y="6"/>
                    </a:lnTo>
                    <a:lnTo>
                      <a:pt x="2" y="8"/>
                    </a:lnTo>
                    <a:lnTo>
                      <a:pt x="2" y="18"/>
                    </a:lnTo>
                    <a:lnTo>
                      <a:pt x="4" y="20"/>
                    </a:lnTo>
                    <a:lnTo>
                      <a:pt x="4" y="22"/>
                    </a:lnTo>
                    <a:lnTo>
                      <a:pt x="4" y="24"/>
                    </a:lnTo>
                    <a:lnTo>
                      <a:pt x="0" y="26"/>
                    </a:lnTo>
                    <a:lnTo>
                      <a:pt x="4" y="33"/>
                    </a:lnTo>
                    <a:lnTo>
                      <a:pt x="6" y="33"/>
                    </a:lnTo>
                    <a:lnTo>
                      <a:pt x="6" y="37"/>
                    </a:lnTo>
                    <a:lnTo>
                      <a:pt x="6" y="43"/>
                    </a:lnTo>
                    <a:lnTo>
                      <a:pt x="8" y="43"/>
                    </a:lnTo>
                    <a:lnTo>
                      <a:pt x="10" y="47"/>
                    </a:lnTo>
                    <a:lnTo>
                      <a:pt x="6" y="47"/>
                    </a:lnTo>
                    <a:lnTo>
                      <a:pt x="8" y="49"/>
                    </a:lnTo>
                    <a:lnTo>
                      <a:pt x="12" y="51"/>
                    </a:lnTo>
                    <a:lnTo>
                      <a:pt x="14" y="49"/>
                    </a:lnTo>
                    <a:lnTo>
                      <a:pt x="24" y="55"/>
                    </a:lnTo>
                    <a:lnTo>
                      <a:pt x="22" y="57"/>
                    </a:lnTo>
                    <a:lnTo>
                      <a:pt x="24" y="57"/>
                    </a:lnTo>
                    <a:lnTo>
                      <a:pt x="22" y="61"/>
                    </a:lnTo>
                    <a:lnTo>
                      <a:pt x="10" y="59"/>
                    </a:lnTo>
                    <a:lnTo>
                      <a:pt x="10" y="63"/>
                    </a:lnTo>
                    <a:lnTo>
                      <a:pt x="20" y="75"/>
                    </a:lnTo>
                    <a:lnTo>
                      <a:pt x="18" y="81"/>
                    </a:lnTo>
                    <a:lnTo>
                      <a:pt x="18" y="83"/>
                    </a:lnTo>
                    <a:lnTo>
                      <a:pt x="24" y="85"/>
                    </a:lnTo>
                    <a:lnTo>
                      <a:pt x="26" y="81"/>
                    </a:lnTo>
                    <a:lnTo>
                      <a:pt x="26" y="79"/>
                    </a:lnTo>
                    <a:lnTo>
                      <a:pt x="24" y="79"/>
                    </a:lnTo>
                    <a:lnTo>
                      <a:pt x="30" y="75"/>
                    </a:lnTo>
                    <a:lnTo>
                      <a:pt x="32" y="77"/>
                    </a:lnTo>
                    <a:lnTo>
                      <a:pt x="36" y="77"/>
                    </a:lnTo>
                    <a:lnTo>
                      <a:pt x="46" y="73"/>
                    </a:lnTo>
                    <a:lnTo>
                      <a:pt x="50" y="73"/>
                    </a:lnTo>
                    <a:lnTo>
                      <a:pt x="50" y="75"/>
                    </a:lnTo>
                    <a:lnTo>
                      <a:pt x="52" y="73"/>
                    </a:lnTo>
                    <a:lnTo>
                      <a:pt x="54" y="63"/>
                    </a:lnTo>
                    <a:lnTo>
                      <a:pt x="52" y="61"/>
                    </a:lnTo>
                    <a:lnTo>
                      <a:pt x="50" y="59"/>
                    </a:lnTo>
                    <a:lnTo>
                      <a:pt x="50" y="61"/>
                    </a:lnTo>
                    <a:lnTo>
                      <a:pt x="50" y="47"/>
                    </a:lnTo>
                    <a:lnTo>
                      <a:pt x="52" y="43"/>
                    </a:lnTo>
                    <a:lnTo>
                      <a:pt x="54" y="43"/>
                    </a:lnTo>
                    <a:close/>
                  </a:path>
                </a:pathLst>
              </a:custGeom>
              <a:solidFill>
                <a:schemeClr val="tx2"/>
              </a:solidFill>
              <a:ln w="3175">
                <a:solidFill>
                  <a:schemeClr val="bg1"/>
                </a:solidFill>
                <a:round/>
                <a:headEnd/>
                <a:tailEnd/>
              </a:ln>
            </p:spPr>
            <p:txBody>
              <a:bodyPr/>
              <a:lstStyle/>
              <a:p>
                <a:endParaRPr lang="fr-FR" dirty="0"/>
              </a:p>
            </p:txBody>
          </p:sp>
          <p:sp>
            <p:nvSpPr>
              <p:cNvPr id="5936" name="Freeform 994"/>
              <p:cNvSpPr>
                <a:spLocks/>
              </p:cNvSpPr>
              <p:nvPr/>
            </p:nvSpPr>
            <p:spPr bwMode="auto">
              <a:xfrm>
                <a:off x="1310" y="714"/>
                <a:ext cx="54" cy="85"/>
              </a:xfrm>
              <a:custGeom>
                <a:avLst/>
                <a:gdLst>
                  <a:gd name="T0" fmla="*/ 54 w 54"/>
                  <a:gd name="T1" fmla="*/ 43 h 85"/>
                  <a:gd name="T2" fmla="*/ 54 w 54"/>
                  <a:gd name="T3" fmla="*/ 41 h 85"/>
                  <a:gd name="T4" fmla="*/ 50 w 54"/>
                  <a:gd name="T5" fmla="*/ 31 h 85"/>
                  <a:gd name="T6" fmla="*/ 42 w 54"/>
                  <a:gd name="T7" fmla="*/ 27 h 85"/>
                  <a:gd name="T8" fmla="*/ 38 w 54"/>
                  <a:gd name="T9" fmla="*/ 29 h 85"/>
                  <a:gd name="T10" fmla="*/ 34 w 54"/>
                  <a:gd name="T11" fmla="*/ 27 h 85"/>
                  <a:gd name="T12" fmla="*/ 36 w 54"/>
                  <a:gd name="T13" fmla="*/ 20 h 85"/>
                  <a:gd name="T14" fmla="*/ 34 w 54"/>
                  <a:gd name="T15" fmla="*/ 18 h 85"/>
                  <a:gd name="T16" fmla="*/ 30 w 54"/>
                  <a:gd name="T17" fmla="*/ 12 h 85"/>
                  <a:gd name="T18" fmla="*/ 26 w 54"/>
                  <a:gd name="T19" fmla="*/ 12 h 85"/>
                  <a:gd name="T20" fmla="*/ 14 w 54"/>
                  <a:gd name="T21" fmla="*/ 2 h 85"/>
                  <a:gd name="T22" fmla="*/ 6 w 54"/>
                  <a:gd name="T23" fmla="*/ 0 h 85"/>
                  <a:gd name="T24" fmla="*/ 2 w 54"/>
                  <a:gd name="T25" fmla="*/ 4 h 85"/>
                  <a:gd name="T26" fmla="*/ 2 w 54"/>
                  <a:gd name="T27" fmla="*/ 6 h 85"/>
                  <a:gd name="T28" fmla="*/ 2 w 54"/>
                  <a:gd name="T29" fmla="*/ 8 h 85"/>
                  <a:gd name="T30" fmla="*/ 2 w 54"/>
                  <a:gd name="T31" fmla="*/ 18 h 85"/>
                  <a:gd name="T32" fmla="*/ 4 w 54"/>
                  <a:gd name="T33" fmla="*/ 20 h 85"/>
                  <a:gd name="T34" fmla="*/ 4 w 54"/>
                  <a:gd name="T35" fmla="*/ 22 h 85"/>
                  <a:gd name="T36" fmla="*/ 4 w 54"/>
                  <a:gd name="T37" fmla="*/ 24 h 85"/>
                  <a:gd name="T38" fmla="*/ 0 w 54"/>
                  <a:gd name="T39" fmla="*/ 26 h 85"/>
                  <a:gd name="T40" fmla="*/ 4 w 54"/>
                  <a:gd name="T41" fmla="*/ 33 h 85"/>
                  <a:gd name="T42" fmla="*/ 6 w 54"/>
                  <a:gd name="T43" fmla="*/ 33 h 85"/>
                  <a:gd name="T44" fmla="*/ 6 w 54"/>
                  <a:gd name="T45" fmla="*/ 37 h 85"/>
                  <a:gd name="T46" fmla="*/ 6 w 54"/>
                  <a:gd name="T47" fmla="*/ 43 h 85"/>
                  <a:gd name="T48" fmla="*/ 8 w 54"/>
                  <a:gd name="T49" fmla="*/ 43 h 85"/>
                  <a:gd name="T50" fmla="*/ 10 w 54"/>
                  <a:gd name="T51" fmla="*/ 47 h 85"/>
                  <a:gd name="T52" fmla="*/ 6 w 54"/>
                  <a:gd name="T53" fmla="*/ 47 h 85"/>
                  <a:gd name="T54" fmla="*/ 8 w 54"/>
                  <a:gd name="T55" fmla="*/ 49 h 85"/>
                  <a:gd name="T56" fmla="*/ 12 w 54"/>
                  <a:gd name="T57" fmla="*/ 51 h 85"/>
                  <a:gd name="T58" fmla="*/ 14 w 54"/>
                  <a:gd name="T59" fmla="*/ 49 h 85"/>
                  <a:gd name="T60" fmla="*/ 24 w 54"/>
                  <a:gd name="T61" fmla="*/ 55 h 85"/>
                  <a:gd name="T62" fmla="*/ 22 w 54"/>
                  <a:gd name="T63" fmla="*/ 57 h 85"/>
                  <a:gd name="T64" fmla="*/ 24 w 54"/>
                  <a:gd name="T65" fmla="*/ 57 h 85"/>
                  <a:gd name="T66" fmla="*/ 22 w 54"/>
                  <a:gd name="T67" fmla="*/ 61 h 85"/>
                  <a:gd name="T68" fmla="*/ 10 w 54"/>
                  <a:gd name="T69" fmla="*/ 59 h 85"/>
                  <a:gd name="T70" fmla="*/ 10 w 54"/>
                  <a:gd name="T71" fmla="*/ 63 h 85"/>
                  <a:gd name="T72" fmla="*/ 20 w 54"/>
                  <a:gd name="T73" fmla="*/ 75 h 85"/>
                  <a:gd name="T74" fmla="*/ 18 w 54"/>
                  <a:gd name="T75" fmla="*/ 81 h 85"/>
                  <a:gd name="T76" fmla="*/ 18 w 54"/>
                  <a:gd name="T77" fmla="*/ 83 h 85"/>
                  <a:gd name="T78" fmla="*/ 24 w 54"/>
                  <a:gd name="T79" fmla="*/ 85 h 85"/>
                  <a:gd name="T80" fmla="*/ 26 w 54"/>
                  <a:gd name="T81" fmla="*/ 81 h 85"/>
                  <a:gd name="T82" fmla="*/ 26 w 54"/>
                  <a:gd name="T83" fmla="*/ 79 h 85"/>
                  <a:gd name="T84" fmla="*/ 24 w 54"/>
                  <a:gd name="T85" fmla="*/ 79 h 85"/>
                  <a:gd name="T86" fmla="*/ 30 w 54"/>
                  <a:gd name="T87" fmla="*/ 75 h 85"/>
                  <a:gd name="T88" fmla="*/ 32 w 54"/>
                  <a:gd name="T89" fmla="*/ 77 h 85"/>
                  <a:gd name="T90" fmla="*/ 36 w 54"/>
                  <a:gd name="T91" fmla="*/ 77 h 85"/>
                  <a:gd name="T92" fmla="*/ 46 w 54"/>
                  <a:gd name="T93" fmla="*/ 73 h 85"/>
                  <a:gd name="T94" fmla="*/ 50 w 54"/>
                  <a:gd name="T95" fmla="*/ 73 h 85"/>
                  <a:gd name="T96" fmla="*/ 50 w 54"/>
                  <a:gd name="T97" fmla="*/ 75 h 85"/>
                  <a:gd name="T98" fmla="*/ 52 w 54"/>
                  <a:gd name="T99" fmla="*/ 73 h 85"/>
                  <a:gd name="T100" fmla="*/ 54 w 54"/>
                  <a:gd name="T101" fmla="*/ 63 h 85"/>
                  <a:gd name="T102" fmla="*/ 52 w 54"/>
                  <a:gd name="T103" fmla="*/ 61 h 85"/>
                  <a:gd name="T104" fmla="*/ 50 w 54"/>
                  <a:gd name="T105" fmla="*/ 59 h 85"/>
                  <a:gd name="T106" fmla="*/ 50 w 54"/>
                  <a:gd name="T107" fmla="*/ 61 h 85"/>
                  <a:gd name="T108" fmla="*/ 50 w 54"/>
                  <a:gd name="T109" fmla="*/ 47 h 85"/>
                  <a:gd name="T110" fmla="*/ 52 w 54"/>
                  <a:gd name="T111" fmla="*/ 43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85"/>
                  <a:gd name="T170" fmla="*/ 54 w 54"/>
                  <a:gd name="T171" fmla="*/ 85 h 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85">
                    <a:moveTo>
                      <a:pt x="54" y="43"/>
                    </a:moveTo>
                    <a:lnTo>
                      <a:pt x="54" y="41"/>
                    </a:lnTo>
                    <a:lnTo>
                      <a:pt x="50" y="31"/>
                    </a:lnTo>
                    <a:lnTo>
                      <a:pt x="42" y="27"/>
                    </a:lnTo>
                    <a:lnTo>
                      <a:pt x="38" y="29"/>
                    </a:lnTo>
                    <a:lnTo>
                      <a:pt x="34" y="27"/>
                    </a:lnTo>
                    <a:lnTo>
                      <a:pt x="36" y="20"/>
                    </a:lnTo>
                    <a:lnTo>
                      <a:pt x="34" y="18"/>
                    </a:lnTo>
                    <a:lnTo>
                      <a:pt x="30" y="12"/>
                    </a:lnTo>
                    <a:lnTo>
                      <a:pt x="26" y="12"/>
                    </a:lnTo>
                    <a:lnTo>
                      <a:pt x="14" y="2"/>
                    </a:lnTo>
                    <a:lnTo>
                      <a:pt x="6" y="0"/>
                    </a:lnTo>
                    <a:lnTo>
                      <a:pt x="2" y="4"/>
                    </a:lnTo>
                    <a:lnTo>
                      <a:pt x="2" y="6"/>
                    </a:lnTo>
                    <a:lnTo>
                      <a:pt x="2" y="8"/>
                    </a:lnTo>
                    <a:lnTo>
                      <a:pt x="2" y="18"/>
                    </a:lnTo>
                    <a:lnTo>
                      <a:pt x="4" y="20"/>
                    </a:lnTo>
                    <a:lnTo>
                      <a:pt x="4" y="22"/>
                    </a:lnTo>
                    <a:lnTo>
                      <a:pt x="4" y="24"/>
                    </a:lnTo>
                    <a:lnTo>
                      <a:pt x="0" y="26"/>
                    </a:lnTo>
                    <a:lnTo>
                      <a:pt x="4" y="33"/>
                    </a:lnTo>
                    <a:lnTo>
                      <a:pt x="6" y="33"/>
                    </a:lnTo>
                    <a:lnTo>
                      <a:pt x="6" y="37"/>
                    </a:lnTo>
                    <a:lnTo>
                      <a:pt x="6" y="43"/>
                    </a:lnTo>
                    <a:lnTo>
                      <a:pt x="8" y="43"/>
                    </a:lnTo>
                    <a:lnTo>
                      <a:pt x="10" y="47"/>
                    </a:lnTo>
                    <a:lnTo>
                      <a:pt x="6" y="47"/>
                    </a:lnTo>
                    <a:lnTo>
                      <a:pt x="8" y="49"/>
                    </a:lnTo>
                    <a:lnTo>
                      <a:pt x="12" y="51"/>
                    </a:lnTo>
                    <a:lnTo>
                      <a:pt x="14" y="49"/>
                    </a:lnTo>
                    <a:lnTo>
                      <a:pt x="24" y="55"/>
                    </a:lnTo>
                    <a:lnTo>
                      <a:pt x="22" y="57"/>
                    </a:lnTo>
                    <a:lnTo>
                      <a:pt x="24" y="57"/>
                    </a:lnTo>
                    <a:lnTo>
                      <a:pt x="22" y="61"/>
                    </a:lnTo>
                    <a:lnTo>
                      <a:pt x="10" y="59"/>
                    </a:lnTo>
                    <a:lnTo>
                      <a:pt x="10" y="63"/>
                    </a:lnTo>
                    <a:lnTo>
                      <a:pt x="20" y="75"/>
                    </a:lnTo>
                    <a:lnTo>
                      <a:pt x="18" y="81"/>
                    </a:lnTo>
                    <a:lnTo>
                      <a:pt x="18" y="83"/>
                    </a:lnTo>
                    <a:lnTo>
                      <a:pt x="24" y="85"/>
                    </a:lnTo>
                    <a:lnTo>
                      <a:pt x="26" y="81"/>
                    </a:lnTo>
                    <a:lnTo>
                      <a:pt x="26" y="79"/>
                    </a:lnTo>
                    <a:lnTo>
                      <a:pt x="24" y="79"/>
                    </a:lnTo>
                    <a:lnTo>
                      <a:pt x="30" y="75"/>
                    </a:lnTo>
                    <a:lnTo>
                      <a:pt x="32" y="77"/>
                    </a:lnTo>
                    <a:lnTo>
                      <a:pt x="36" y="77"/>
                    </a:lnTo>
                    <a:lnTo>
                      <a:pt x="46" y="73"/>
                    </a:lnTo>
                    <a:lnTo>
                      <a:pt x="50" y="73"/>
                    </a:lnTo>
                    <a:lnTo>
                      <a:pt x="50" y="75"/>
                    </a:lnTo>
                    <a:lnTo>
                      <a:pt x="52" y="73"/>
                    </a:lnTo>
                    <a:lnTo>
                      <a:pt x="54" y="63"/>
                    </a:lnTo>
                    <a:lnTo>
                      <a:pt x="52" y="61"/>
                    </a:lnTo>
                    <a:lnTo>
                      <a:pt x="50" y="59"/>
                    </a:lnTo>
                    <a:lnTo>
                      <a:pt x="50" y="61"/>
                    </a:lnTo>
                    <a:lnTo>
                      <a:pt x="50" y="47"/>
                    </a:lnTo>
                    <a:lnTo>
                      <a:pt x="52" y="43"/>
                    </a:lnTo>
                  </a:path>
                </a:pathLst>
              </a:custGeom>
              <a:solidFill>
                <a:schemeClr val="tx2"/>
              </a:solidFill>
              <a:ln w="3175">
                <a:solidFill>
                  <a:schemeClr val="bg1"/>
                </a:solidFill>
                <a:round/>
                <a:headEnd/>
                <a:tailEnd/>
              </a:ln>
            </p:spPr>
            <p:txBody>
              <a:bodyPr/>
              <a:lstStyle/>
              <a:p>
                <a:endParaRPr lang="fr-FR" dirty="0"/>
              </a:p>
            </p:txBody>
          </p:sp>
          <p:sp>
            <p:nvSpPr>
              <p:cNvPr id="5937" name="Freeform 995"/>
              <p:cNvSpPr>
                <a:spLocks/>
              </p:cNvSpPr>
              <p:nvPr/>
            </p:nvSpPr>
            <p:spPr bwMode="auto">
              <a:xfrm>
                <a:off x="1200" y="680"/>
                <a:ext cx="100" cy="117"/>
              </a:xfrm>
              <a:custGeom>
                <a:avLst/>
                <a:gdLst>
                  <a:gd name="T0" fmla="*/ 90 w 100"/>
                  <a:gd name="T1" fmla="*/ 77 h 117"/>
                  <a:gd name="T2" fmla="*/ 88 w 100"/>
                  <a:gd name="T3" fmla="*/ 71 h 117"/>
                  <a:gd name="T4" fmla="*/ 90 w 100"/>
                  <a:gd name="T5" fmla="*/ 61 h 117"/>
                  <a:gd name="T6" fmla="*/ 90 w 100"/>
                  <a:gd name="T7" fmla="*/ 56 h 117"/>
                  <a:gd name="T8" fmla="*/ 90 w 100"/>
                  <a:gd name="T9" fmla="*/ 52 h 117"/>
                  <a:gd name="T10" fmla="*/ 88 w 100"/>
                  <a:gd name="T11" fmla="*/ 54 h 117"/>
                  <a:gd name="T12" fmla="*/ 82 w 100"/>
                  <a:gd name="T13" fmla="*/ 48 h 117"/>
                  <a:gd name="T14" fmla="*/ 82 w 100"/>
                  <a:gd name="T15" fmla="*/ 44 h 117"/>
                  <a:gd name="T16" fmla="*/ 72 w 100"/>
                  <a:gd name="T17" fmla="*/ 32 h 117"/>
                  <a:gd name="T18" fmla="*/ 66 w 100"/>
                  <a:gd name="T19" fmla="*/ 36 h 117"/>
                  <a:gd name="T20" fmla="*/ 64 w 100"/>
                  <a:gd name="T21" fmla="*/ 36 h 117"/>
                  <a:gd name="T22" fmla="*/ 64 w 100"/>
                  <a:gd name="T23" fmla="*/ 28 h 117"/>
                  <a:gd name="T24" fmla="*/ 60 w 100"/>
                  <a:gd name="T25" fmla="*/ 20 h 117"/>
                  <a:gd name="T26" fmla="*/ 58 w 100"/>
                  <a:gd name="T27" fmla="*/ 24 h 117"/>
                  <a:gd name="T28" fmla="*/ 54 w 100"/>
                  <a:gd name="T29" fmla="*/ 18 h 117"/>
                  <a:gd name="T30" fmla="*/ 48 w 100"/>
                  <a:gd name="T31" fmla="*/ 12 h 117"/>
                  <a:gd name="T32" fmla="*/ 40 w 100"/>
                  <a:gd name="T33" fmla="*/ 18 h 117"/>
                  <a:gd name="T34" fmla="*/ 40 w 100"/>
                  <a:gd name="T35" fmla="*/ 28 h 117"/>
                  <a:gd name="T36" fmla="*/ 36 w 100"/>
                  <a:gd name="T37" fmla="*/ 26 h 117"/>
                  <a:gd name="T38" fmla="*/ 36 w 100"/>
                  <a:gd name="T39" fmla="*/ 6 h 117"/>
                  <a:gd name="T40" fmla="*/ 28 w 100"/>
                  <a:gd name="T41" fmla="*/ 8 h 117"/>
                  <a:gd name="T42" fmla="*/ 28 w 100"/>
                  <a:gd name="T43" fmla="*/ 4 h 117"/>
                  <a:gd name="T44" fmla="*/ 16 w 100"/>
                  <a:gd name="T45" fmla="*/ 4 h 117"/>
                  <a:gd name="T46" fmla="*/ 2 w 100"/>
                  <a:gd name="T47" fmla="*/ 4 h 117"/>
                  <a:gd name="T48" fmla="*/ 0 w 100"/>
                  <a:gd name="T49" fmla="*/ 16 h 117"/>
                  <a:gd name="T50" fmla="*/ 4 w 100"/>
                  <a:gd name="T51" fmla="*/ 30 h 117"/>
                  <a:gd name="T52" fmla="*/ 14 w 100"/>
                  <a:gd name="T53" fmla="*/ 26 h 117"/>
                  <a:gd name="T54" fmla="*/ 10 w 100"/>
                  <a:gd name="T55" fmla="*/ 40 h 117"/>
                  <a:gd name="T56" fmla="*/ 14 w 100"/>
                  <a:gd name="T57" fmla="*/ 42 h 117"/>
                  <a:gd name="T58" fmla="*/ 20 w 100"/>
                  <a:gd name="T59" fmla="*/ 32 h 117"/>
                  <a:gd name="T60" fmla="*/ 24 w 100"/>
                  <a:gd name="T61" fmla="*/ 30 h 117"/>
                  <a:gd name="T62" fmla="*/ 26 w 100"/>
                  <a:gd name="T63" fmla="*/ 36 h 117"/>
                  <a:gd name="T64" fmla="*/ 22 w 100"/>
                  <a:gd name="T65" fmla="*/ 42 h 117"/>
                  <a:gd name="T66" fmla="*/ 24 w 100"/>
                  <a:gd name="T67" fmla="*/ 48 h 117"/>
                  <a:gd name="T68" fmla="*/ 28 w 100"/>
                  <a:gd name="T69" fmla="*/ 44 h 117"/>
                  <a:gd name="T70" fmla="*/ 34 w 100"/>
                  <a:gd name="T71" fmla="*/ 46 h 117"/>
                  <a:gd name="T72" fmla="*/ 32 w 100"/>
                  <a:gd name="T73" fmla="*/ 52 h 117"/>
                  <a:gd name="T74" fmla="*/ 26 w 100"/>
                  <a:gd name="T75" fmla="*/ 58 h 117"/>
                  <a:gd name="T76" fmla="*/ 32 w 100"/>
                  <a:gd name="T77" fmla="*/ 65 h 117"/>
                  <a:gd name="T78" fmla="*/ 18 w 100"/>
                  <a:gd name="T79" fmla="*/ 61 h 117"/>
                  <a:gd name="T80" fmla="*/ 10 w 100"/>
                  <a:gd name="T81" fmla="*/ 63 h 117"/>
                  <a:gd name="T82" fmla="*/ 16 w 100"/>
                  <a:gd name="T83" fmla="*/ 79 h 117"/>
                  <a:gd name="T84" fmla="*/ 28 w 100"/>
                  <a:gd name="T85" fmla="*/ 83 h 117"/>
                  <a:gd name="T86" fmla="*/ 32 w 100"/>
                  <a:gd name="T87" fmla="*/ 79 h 117"/>
                  <a:gd name="T88" fmla="*/ 42 w 100"/>
                  <a:gd name="T89" fmla="*/ 73 h 117"/>
                  <a:gd name="T90" fmla="*/ 44 w 100"/>
                  <a:gd name="T91" fmla="*/ 79 h 117"/>
                  <a:gd name="T92" fmla="*/ 48 w 100"/>
                  <a:gd name="T93" fmla="*/ 83 h 117"/>
                  <a:gd name="T94" fmla="*/ 62 w 100"/>
                  <a:gd name="T95" fmla="*/ 83 h 117"/>
                  <a:gd name="T96" fmla="*/ 64 w 100"/>
                  <a:gd name="T97" fmla="*/ 87 h 117"/>
                  <a:gd name="T98" fmla="*/ 68 w 100"/>
                  <a:gd name="T99" fmla="*/ 85 h 117"/>
                  <a:gd name="T100" fmla="*/ 70 w 100"/>
                  <a:gd name="T101" fmla="*/ 89 h 117"/>
                  <a:gd name="T102" fmla="*/ 72 w 100"/>
                  <a:gd name="T103" fmla="*/ 99 h 117"/>
                  <a:gd name="T104" fmla="*/ 76 w 100"/>
                  <a:gd name="T105" fmla="*/ 109 h 117"/>
                  <a:gd name="T106" fmla="*/ 82 w 100"/>
                  <a:gd name="T107" fmla="*/ 113 h 117"/>
                  <a:gd name="T108" fmla="*/ 86 w 100"/>
                  <a:gd name="T109" fmla="*/ 113 h 117"/>
                  <a:gd name="T110" fmla="*/ 92 w 100"/>
                  <a:gd name="T111" fmla="*/ 113 h 117"/>
                  <a:gd name="T112" fmla="*/ 98 w 100"/>
                  <a:gd name="T113" fmla="*/ 107 h 117"/>
                  <a:gd name="T114" fmla="*/ 100 w 100"/>
                  <a:gd name="T115" fmla="*/ 97 h 117"/>
                  <a:gd name="T116" fmla="*/ 92 w 100"/>
                  <a:gd name="T117" fmla="*/ 81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
                  <a:gd name="T178" fmla="*/ 0 h 117"/>
                  <a:gd name="T179" fmla="*/ 100 w 100"/>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 h="117">
                    <a:moveTo>
                      <a:pt x="92" y="81"/>
                    </a:moveTo>
                    <a:lnTo>
                      <a:pt x="90" y="77"/>
                    </a:lnTo>
                    <a:lnTo>
                      <a:pt x="86" y="75"/>
                    </a:lnTo>
                    <a:lnTo>
                      <a:pt x="88" y="71"/>
                    </a:lnTo>
                    <a:lnTo>
                      <a:pt x="86" y="65"/>
                    </a:lnTo>
                    <a:lnTo>
                      <a:pt x="90" y="61"/>
                    </a:lnTo>
                    <a:lnTo>
                      <a:pt x="90" y="58"/>
                    </a:lnTo>
                    <a:lnTo>
                      <a:pt x="90" y="56"/>
                    </a:lnTo>
                    <a:lnTo>
                      <a:pt x="90" y="54"/>
                    </a:lnTo>
                    <a:lnTo>
                      <a:pt x="90" y="52"/>
                    </a:lnTo>
                    <a:lnTo>
                      <a:pt x="88" y="52"/>
                    </a:lnTo>
                    <a:lnTo>
                      <a:pt x="88" y="54"/>
                    </a:lnTo>
                    <a:lnTo>
                      <a:pt x="84" y="48"/>
                    </a:lnTo>
                    <a:lnTo>
                      <a:pt x="82" y="48"/>
                    </a:lnTo>
                    <a:lnTo>
                      <a:pt x="82" y="46"/>
                    </a:lnTo>
                    <a:lnTo>
                      <a:pt x="82" y="44"/>
                    </a:lnTo>
                    <a:lnTo>
                      <a:pt x="80" y="38"/>
                    </a:lnTo>
                    <a:lnTo>
                      <a:pt x="72" y="32"/>
                    </a:lnTo>
                    <a:lnTo>
                      <a:pt x="70" y="34"/>
                    </a:lnTo>
                    <a:lnTo>
                      <a:pt x="66" y="36"/>
                    </a:lnTo>
                    <a:lnTo>
                      <a:pt x="64" y="38"/>
                    </a:lnTo>
                    <a:lnTo>
                      <a:pt x="64" y="36"/>
                    </a:lnTo>
                    <a:lnTo>
                      <a:pt x="62" y="34"/>
                    </a:lnTo>
                    <a:lnTo>
                      <a:pt x="64" y="28"/>
                    </a:lnTo>
                    <a:lnTo>
                      <a:pt x="62" y="24"/>
                    </a:lnTo>
                    <a:lnTo>
                      <a:pt x="60" y="20"/>
                    </a:lnTo>
                    <a:lnTo>
                      <a:pt x="60" y="24"/>
                    </a:lnTo>
                    <a:lnTo>
                      <a:pt x="58" y="24"/>
                    </a:lnTo>
                    <a:lnTo>
                      <a:pt x="58" y="20"/>
                    </a:lnTo>
                    <a:lnTo>
                      <a:pt x="54" y="18"/>
                    </a:lnTo>
                    <a:lnTo>
                      <a:pt x="52" y="14"/>
                    </a:lnTo>
                    <a:lnTo>
                      <a:pt x="48" y="12"/>
                    </a:lnTo>
                    <a:lnTo>
                      <a:pt x="44" y="12"/>
                    </a:lnTo>
                    <a:lnTo>
                      <a:pt x="40" y="18"/>
                    </a:lnTo>
                    <a:lnTo>
                      <a:pt x="40" y="20"/>
                    </a:lnTo>
                    <a:lnTo>
                      <a:pt x="40" y="28"/>
                    </a:lnTo>
                    <a:lnTo>
                      <a:pt x="38" y="32"/>
                    </a:lnTo>
                    <a:lnTo>
                      <a:pt x="36" y="26"/>
                    </a:lnTo>
                    <a:lnTo>
                      <a:pt x="36" y="10"/>
                    </a:lnTo>
                    <a:lnTo>
                      <a:pt x="36" y="6"/>
                    </a:lnTo>
                    <a:lnTo>
                      <a:pt x="32" y="6"/>
                    </a:lnTo>
                    <a:lnTo>
                      <a:pt x="28" y="8"/>
                    </a:lnTo>
                    <a:lnTo>
                      <a:pt x="30" y="4"/>
                    </a:lnTo>
                    <a:lnTo>
                      <a:pt x="28" y="4"/>
                    </a:lnTo>
                    <a:lnTo>
                      <a:pt x="22" y="0"/>
                    </a:lnTo>
                    <a:lnTo>
                      <a:pt x="16" y="4"/>
                    </a:lnTo>
                    <a:lnTo>
                      <a:pt x="6" y="6"/>
                    </a:lnTo>
                    <a:lnTo>
                      <a:pt x="2" y="4"/>
                    </a:lnTo>
                    <a:lnTo>
                      <a:pt x="2" y="6"/>
                    </a:lnTo>
                    <a:lnTo>
                      <a:pt x="0" y="16"/>
                    </a:lnTo>
                    <a:lnTo>
                      <a:pt x="2" y="28"/>
                    </a:lnTo>
                    <a:lnTo>
                      <a:pt x="4" y="30"/>
                    </a:lnTo>
                    <a:lnTo>
                      <a:pt x="10" y="26"/>
                    </a:lnTo>
                    <a:lnTo>
                      <a:pt x="14" y="26"/>
                    </a:lnTo>
                    <a:lnTo>
                      <a:pt x="12" y="40"/>
                    </a:lnTo>
                    <a:lnTo>
                      <a:pt x="10" y="40"/>
                    </a:lnTo>
                    <a:lnTo>
                      <a:pt x="10" y="44"/>
                    </a:lnTo>
                    <a:lnTo>
                      <a:pt x="14" y="42"/>
                    </a:lnTo>
                    <a:lnTo>
                      <a:pt x="18" y="32"/>
                    </a:lnTo>
                    <a:lnTo>
                      <a:pt x="20" y="32"/>
                    </a:lnTo>
                    <a:lnTo>
                      <a:pt x="22" y="30"/>
                    </a:lnTo>
                    <a:lnTo>
                      <a:pt x="24" y="30"/>
                    </a:lnTo>
                    <a:lnTo>
                      <a:pt x="24" y="32"/>
                    </a:lnTo>
                    <a:lnTo>
                      <a:pt x="26" y="36"/>
                    </a:lnTo>
                    <a:lnTo>
                      <a:pt x="24" y="40"/>
                    </a:lnTo>
                    <a:lnTo>
                      <a:pt x="22" y="42"/>
                    </a:lnTo>
                    <a:lnTo>
                      <a:pt x="22" y="46"/>
                    </a:lnTo>
                    <a:lnTo>
                      <a:pt x="24" y="48"/>
                    </a:lnTo>
                    <a:lnTo>
                      <a:pt x="26" y="44"/>
                    </a:lnTo>
                    <a:lnTo>
                      <a:pt x="28" y="44"/>
                    </a:lnTo>
                    <a:lnTo>
                      <a:pt x="28" y="48"/>
                    </a:lnTo>
                    <a:lnTo>
                      <a:pt x="34" y="46"/>
                    </a:lnTo>
                    <a:lnTo>
                      <a:pt x="32" y="50"/>
                    </a:lnTo>
                    <a:lnTo>
                      <a:pt x="32" y="52"/>
                    </a:lnTo>
                    <a:lnTo>
                      <a:pt x="26" y="54"/>
                    </a:lnTo>
                    <a:lnTo>
                      <a:pt x="26" y="58"/>
                    </a:lnTo>
                    <a:lnTo>
                      <a:pt x="34" y="60"/>
                    </a:lnTo>
                    <a:lnTo>
                      <a:pt x="32" y="65"/>
                    </a:lnTo>
                    <a:lnTo>
                      <a:pt x="26" y="65"/>
                    </a:lnTo>
                    <a:lnTo>
                      <a:pt x="18" y="61"/>
                    </a:lnTo>
                    <a:lnTo>
                      <a:pt x="12" y="61"/>
                    </a:lnTo>
                    <a:lnTo>
                      <a:pt x="10" y="63"/>
                    </a:lnTo>
                    <a:lnTo>
                      <a:pt x="12" y="73"/>
                    </a:lnTo>
                    <a:lnTo>
                      <a:pt x="16" y="79"/>
                    </a:lnTo>
                    <a:lnTo>
                      <a:pt x="22" y="83"/>
                    </a:lnTo>
                    <a:lnTo>
                      <a:pt x="28" y="83"/>
                    </a:lnTo>
                    <a:lnTo>
                      <a:pt x="30" y="81"/>
                    </a:lnTo>
                    <a:lnTo>
                      <a:pt x="32" y="79"/>
                    </a:lnTo>
                    <a:lnTo>
                      <a:pt x="34" y="79"/>
                    </a:lnTo>
                    <a:lnTo>
                      <a:pt x="42" y="73"/>
                    </a:lnTo>
                    <a:lnTo>
                      <a:pt x="42" y="77"/>
                    </a:lnTo>
                    <a:lnTo>
                      <a:pt x="44" y="79"/>
                    </a:lnTo>
                    <a:lnTo>
                      <a:pt x="46" y="83"/>
                    </a:lnTo>
                    <a:lnTo>
                      <a:pt x="48" y="83"/>
                    </a:lnTo>
                    <a:lnTo>
                      <a:pt x="52" y="81"/>
                    </a:lnTo>
                    <a:lnTo>
                      <a:pt x="62" y="83"/>
                    </a:lnTo>
                    <a:lnTo>
                      <a:pt x="64" y="85"/>
                    </a:lnTo>
                    <a:lnTo>
                      <a:pt x="64" y="87"/>
                    </a:lnTo>
                    <a:lnTo>
                      <a:pt x="68" y="87"/>
                    </a:lnTo>
                    <a:lnTo>
                      <a:pt x="68" y="85"/>
                    </a:lnTo>
                    <a:lnTo>
                      <a:pt x="70" y="85"/>
                    </a:lnTo>
                    <a:lnTo>
                      <a:pt x="70" y="89"/>
                    </a:lnTo>
                    <a:lnTo>
                      <a:pt x="72" y="93"/>
                    </a:lnTo>
                    <a:lnTo>
                      <a:pt x="72" y="99"/>
                    </a:lnTo>
                    <a:lnTo>
                      <a:pt x="76" y="105"/>
                    </a:lnTo>
                    <a:lnTo>
                      <a:pt x="76" y="109"/>
                    </a:lnTo>
                    <a:lnTo>
                      <a:pt x="80" y="113"/>
                    </a:lnTo>
                    <a:lnTo>
                      <a:pt x="82" y="113"/>
                    </a:lnTo>
                    <a:lnTo>
                      <a:pt x="86" y="117"/>
                    </a:lnTo>
                    <a:lnTo>
                      <a:pt x="86" y="113"/>
                    </a:lnTo>
                    <a:lnTo>
                      <a:pt x="88" y="113"/>
                    </a:lnTo>
                    <a:lnTo>
                      <a:pt x="92" y="113"/>
                    </a:lnTo>
                    <a:lnTo>
                      <a:pt x="96" y="111"/>
                    </a:lnTo>
                    <a:lnTo>
                      <a:pt x="98" y="107"/>
                    </a:lnTo>
                    <a:lnTo>
                      <a:pt x="98" y="103"/>
                    </a:lnTo>
                    <a:lnTo>
                      <a:pt x="100" y="97"/>
                    </a:lnTo>
                    <a:lnTo>
                      <a:pt x="94" y="81"/>
                    </a:lnTo>
                    <a:lnTo>
                      <a:pt x="92" y="81"/>
                    </a:lnTo>
                    <a:close/>
                  </a:path>
                </a:pathLst>
              </a:custGeom>
              <a:solidFill>
                <a:schemeClr val="tx2"/>
              </a:solidFill>
              <a:ln w="3175">
                <a:solidFill>
                  <a:schemeClr val="bg1"/>
                </a:solidFill>
                <a:round/>
                <a:headEnd/>
                <a:tailEnd/>
              </a:ln>
            </p:spPr>
            <p:txBody>
              <a:bodyPr/>
              <a:lstStyle/>
              <a:p>
                <a:endParaRPr lang="fr-FR" dirty="0"/>
              </a:p>
            </p:txBody>
          </p:sp>
          <p:sp>
            <p:nvSpPr>
              <p:cNvPr id="5938" name="Freeform 996"/>
              <p:cNvSpPr>
                <a:spLocks/>
              </p:cNvSpPr>
              <p:nvPr/>
            </p:nvSpPr>
            <p:spPr bwMode="auto">
              <a:xfrm>
                <a:off x="1200" y="680"/>
                <a:ext cx="100" cy="117"/>
              </a:xfrm>
              <a:custGeom>
                <a:avLst/>
                <a:gdLst>
                  <a:gd name="T0" fmla="*/ 90 w 100"/>
                  <a:gd name="T1" fmla="*/ 77 h 117"/>
                  <a:gd name="T2" fmla="*/ 88 w 100"/>
                  <a:gd name="T3" fmla="*/ 71 h 117"/>
                  <a:gd name="T4" fmla="*/ 90 w 100"/>
                  <a:gd name="T5" fmla="*/ 61 h 117"/>
                  <a:gd name="T6" fmla="*/ 90 w 100"/>
                  <a:gd name="T7" fmla="*/ 56 h 117"/>
                  <a:gd name="T8" fmla="*/ 90 w 100"/>
                  <a:gd name="T9" fmla="*/ 52 h 117"/>
                  <a:gd name="T10" fmla="*/ 88 w 100"/>
                  <a:gd name="T11" fmla="*/ 54 h 117"/>
                  <a:gd name="T12" fmla="*/ 82 w 100"/>
                  <a:gd name="T13" fmla="*/ 48 h 117"/>
                  <a:gd name="T14" fmla="*/ 82 w 100"/>
                  <a:gd name="T15" fmla="*/ 44 h 117"/>
                  <a:gd name="T16" fmla="*/ 72 w 100"/>
                  <a:gd name="T17" fmla="*/ 32 h 117"/>
                  <a:gd name="T18" fmla="*/ 66 w 100"/>
                  <a:gd name="T19" fmla="*/ 36 h 117"/>
                  <a:gd name="T20" fmla="*/ 64 w 100"/>
                  <a:gd name="T21" fmla="*/ 36 h 117"/>
                  <a:gd name="T22" fmla="*/ 64 w 100"/>
                  <a:gd name="T23" fmla="*/ 28 h 117"/>
                  <a:gd name="T24" fmla="*/ 60 w 100"/>
                  <a:gd name="T25" fmla="*/ 20 h 117"/>
                  <a:gd name="T26" fmla="*/ 58 w 100"/>
                  <a:gd name="T27" fmla="*/ 24 h 117"/>
                  <a:gd name="T28" fmla="*/ 54 w 100"/>
                  <a:gd name="T29" fmla="*/ 18 h 117"/>
                  <a:gd name="T30" fmla="*/ 48 w 100"/>
                  <a:gd name="T31" fmla="*/ 12 h 117"/>
                  <a:gd name="T32" fmla="*/ 40 w 100"/>
                  <a:gd name="T33" fmla="*/ 18 h 117"/>
                  <a:gd name="T34" fmla="*/ 40 w 100"/>
                  <a:gd name="T35" fmla="*/ 28 h 117"/>
                  <a:gd name="T36" fmla="*/ 36 w 100"/>
                  <a:gd name="T37" fmla="*/ 26 h 117"/>
                  <a:gd name="T38" fmla="*/ 36 w 100"/>
                  <a:gd name="T39" fmla="*/ 6 h 117"/>
                  <a:gd name="T40" fmla="*/ 28 w 100"/>
                  <a:gd name="T41" fmla="*/ 8 h 117"/>
                  <a:gd name="T42" fmla="*/ 28 w 100"/>
                  <a:gd name="T43" fmla="*/ 4 h 117"/>
                  <a:gd name="T44" fmla="*/ 16 w 100"/>
                  <a:gd name="T45" fmla="*/ 4 h 117"/>
                  <a:gd name="T46" fmla="*/ 2 w 100"/>
                  <a:gd name="T47" fmla="*/ 4 h 117"/>
                  <a:gd name="T48" fmla="*/ 0 w 100"/>
                  <a:gd name="T49" fmla="*/ 16 h 117"/>
                  <a:gd name="T50" fmla="*/ 4 w 100"/>
                  <a:gd name="T51" fmla="*/ 30 h 117"/>
                  <a:gd name="T52" fmla="*/ 14 w 100"/>
                  <a:gd name="T53" fmla="*/ 26 h 117"/>
                  <a:gd name="T54" fmla="*/ 10 w 100"/>
                  <a:gd name="T55" fmla="*/ 40 h 117"/>
                  <a:gd name="T56" fmla="*/ 14 w 100"/>
                  <a:gd name="T57" fmla="*/ 42 h 117"/>
                  <a:gd name="T58" fmla="*/ 20 w 100"/>
                  <a:gd name="T59" fmla="*/ 32 h 117"/>
                  <a:gd name="T60" fmla="*/ 24 w 100"/>
                  <a:gd name="T61" fmla="*/ 30 h 117"/>
                  <a:gd name="T62" fmla="*/ 26 w 100"/>
                  <a:gd name="T63" fmla="*/ 36 h 117"/>
                  <a:gd name="T64" fmla="*/ 22 w 100"/>
                  <a:gd name="T65" fmla="*/ 42 h 117"/>
                  <a:gd name="T66" fmla="*/ 24 w 100"/>
                  <a:gd name="T67" fmla="*/ 48 h 117"/>
                  <a:gd name="T68" fmla="*/ 28 w 100"/>
                  <a:gd name="T69" fmla="*/ 44 h 117"/>
                  <a:gd name="T70" fmla="*/ 34 w 100"/>
                  <a:gd name="T71" fmla="*/ 46 h 117"/>
                  <a:gd name="T72" fmla="*/ 32 w 100"/>
                  <a:gd name="T73" fmla="*/ 52 h 117"/>
                  <a:gd name="T74" fmla="*/ 26 w 100"/>
                  <a:gd name="T75" fmla="*/ 58 h 117"/>
                  <a:gd name="T76" fmla="*/ 32 w 100"/>
                  <a:gd name="T77" fmla="*/ 65 h 117"/>
                  <a:gd name="T78" fmla="*/ 18 w 100"/>
                  <a:gd name="T79" fmla="*/ 61 h 117"/>
                  <a:gd name="T80" fmla="*/ 10 w 100"/>
                  <a:gd name="T81" fmla="*/ 63 h 117"/>
                  <a:gd name="T82" fmla="*/ 16 w 100"/>
                  <a:gd name="T83" fmla="*/ 79 h 117"/>
                  <a:gd name="T84" fmla="*/ 28 w 100"/>
                  <a:gd name="T85" fmla="*/ 83 h 117"/>
                  <a:gd name="T86" fmla="*/ 32 w 100"/>
                  <a:gd name="T87" fmla="*/ 79 h 117"/>
                  <a:gd name="T88" fmla="*/ 42 w 100"/>
                  <a:gd name="T89" fmla="*/ 73 h 117"/>
                  <a:gd name="T90" fmla="*/ 44 w 100"/>
                  <a:gd name="T91" fmla="*/ 79 h 117"/>
                  <a:gd name="T92" fmla="*/ 48 w 100"/>
                  <a:gd name="T93" fmla="*/ 83 h 117"/>
                  <a:gd name="T94" fmla="*/ 62 w 100"/>
                  <a:gd name="T95" fmla="*/ 83 h 117"/>
                  <a:gd name="T96" fmla="*/ 64 w 100"/>
                  <a:gd name="T97" fmla="*/ 87 h 117"/>
                  <a:gd name="T98" fmla="*/ 68 w 100"/>
                  <a:gd name="T99" fmla="*/ 85 h 117"/>
                  <a:gd name="T100" fmla="*/ 70 w 100"/>
                  <a:gd name="T101" fmla="*/ 89 h 117"/>
                  <a:gd name="T102" fmla="*/ 72 w 100"/>
                  <a:gd name="T103" fmla="*/ 99 h 117"/>
                  <a:gd name="T104" fmla="*/ 76 w 100"/>
                  <a:gd name="T105" fmla="*/ 109 h 117"/>
                  <a:gd name="T106" fmla="*/ 82 w 100"/>
                  <a:gd name="T107" fmla="*/ 113 h 117"/>
                  <a:gd name="T108" fmla="*/ 86 w 100"/>
                  <a:gd name="T109" fmla="*/ 113 h 117"/>
                  <a:gd name="T110" fmla="*/ 92 w 100"/>
                  <a:gd name="T111" fmla="*/ 113 h 117"/>
                  <a:gd name="T112" fmla="*/ 98 w 100"/>
                  <a:gd name="T113" fmla="*/ 107 h 117"/>
                  <a:gd name="T114" fmla="*/ 100 w 100"/>
                  <a:gd name="T115" fmla="*/ 97 h 1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
                  <a:gd name="T175" fmla="*/ 0 h 117"/>
                  <a:gd name="T176" fmla="*/ 100 w 100"/>
                  <a:gd name="T177" fmla="*/ 117 h 1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 h="117">
                    <a:moveTo>
                      <a:pt x="92" y="81"/>
                    </a:moveTo>
                    <a:lnTo>
                      <a:pt x="90" y="77"/>
                    </a:lnTo>
                    <a:lnTo>
                      <a:pt x="86" y="75"/>
                    </a:lnTo>
                    <a:lnTo>
                      <a:pt x="88" y="71"/>
                    </a:lnTo>
                    <a:lnTo>
                      <a:pt x="86" y="65"/>
                    </a:lnTo>
                    <a:lnTo>
                      <a:pt x="90" y="61"/>
                    </a:lnTo>
                    <a:lnTo>
                      <a:pt x="90" y="58"/>
                    </a:lnTo>
                    <a:lnTo>
                      <a:pt x="90" y="56"/>
                    </a:lnTo>
                    <a:lnTo>
                      <a:pt x="90" y="54"/>
                    </a:lnTo>
                    <a:lnTo>
                      <a:pt x="90" y="52"/>
                    </a:lnTo>
                    <a:lnTo>
                      <a:pt x="88" y="52"/>
                    </a:lnTo>
                    <a:lnTo>
                      <a:pt x="88" y="54"/>
                    </a:lnTo>
                    <a:lnTo>
                      <a:pt x="84" y="48"/>
                    </a:lnTo>
                    <a:lnTo>
                      <a:pt x="82" y="48"/>
                    </a:lnTo>
                    <a:lnTo>
                      <a:pt x="82" y="46"/>
                    </a:lnTo>
                    <a:lnTo>
                      <a:pt x="82" y="44"/>
                    </a:lnTo>
                    <a:lnTo>
                      <a:pt x="80" y="38"/>
                    </a:lnTo>
                    <a:lnTo>
                      <a:pt x="72" y="32"/>
                    </a:lnTo>
                    <a:lnTo>
                      <a:pt x="70" y="34"/>
                    </a:lnTo>
                    <a:lnTo>
                      <a:pt x="66" y="36"/>
                    </a:lnTo>
                    <a:lnTo>
                      <a:pt x="64" y="38"/>
                    </a:lnTo>
                    <a:lnTo>
                      <a:pt x="64" y="36"/>
                    </a:lnTo>
                    <a:lnTo>
                      <a:pt x="62" y="34"/>
                    </a:lnTo>
                    <a:lnTo>
                      <a:pt x="64" y="28"/>
                    </a:lnTo>
                    <a:lnTo>
                      <a:pt x="62" y="24"/>
                    </a:lnTo>
                    <a:lnTo>
                      <a:pt x="60" y="20"/>
                    </a:lnTo>
                    <a:lnTo>
                      <a:pt x="60" y="24"/>
                    </a:lnTo>
                    <a:lnTo>
                      <a:pt x="58" y="24"/>
                    </a:lnTo>
                    <a:lnTo>
                      <a:pt x="58" y="20"/>
                    </a:lnTo>
                    <a:lnTo>
                      <a:pt x="54" y="18"/>
                    </a:lnTo>
                    <a:lnTo>
                      <a:pt x="52" y="14"/>
                    </a:lnTo>
                    <a:lnTo>
                      <a:pt x="48" y="12"/>
                    </a:lnTo>
                    <a:lnTo>
                      <a:pt x="44" y="12"/>
                    </a:lnTo>
                    <a:lnTo>
                      <a:pt x="40" y="18"/>
                    </a:lnTo>
                    <a:lnTo>
                      <a:pt x="40" y="20"/>
                    </a:lnTo>
                    <a:lnTo>
                      <a:pt x="40" y="28"/>
                    </a:lnTo>
                    <a:lnTo>
                      <a:pt x="38" y="32"/>
                    </a:lnTo>
                    <a:lnTo>
                      <a:pt x="36" y="26"/>
                    </a:lnTo>
                    <a:lnTo>
                      <a:pt x="36" y="10"/>
                    </a:lnTo>
                    <a:lnTo>
                      <a:pt x="36" y="6"/>
                    </a:lnTo>
                    <a:lnTo>
                      <a:pt x="32" y="6"/>
                    </a:lnTo>
                    <a:lnTo>
                      <a:pt x="28" y="8"/>
                    </a:lnTo>
                    <a:lnTo>
                      <a:pt x="30" y="4"/>
                    </a:lnTo>
                    <a:lnTo>
                      <a:pt x="28" y="4"/>
                    </a:lnTo>
                    <a:lnTo>
                      <a:pt x="22" y="0"/>
                    </a:lnTo>
                    <a:lnTo>
                      <a:pt x="16" y="4"/>
                    </a:lnTo>
                    <a:lnTo>
                      <a:pt x="6" y="6"/>
                    </a:lnTo>
                    <a:lnTo>
                      <a:pt x="2" y="4"/>
                    </a:lnTo>
                    <a:lnTo>
                      <a:pt x="2" y="6"/>
                    </a:lnTo>
                    <a:lnTo>
                      <a:pt x="0" y="16"/>
                    </a:lnTo>
                    <a:lnTo>
                      <a:pt x="2" y="28"/>
                    </a:lnTo>
                    <a:lnTo>
                      <a:pt x="4" y="30"/>
                    </a:lnTo>
                    <a:lnTo>
                      <a:pt x="10" y="26"/>
                    </a:lnTo>
                    <a:lnTo>
                      <a:pt x="14" y="26"/>
                    </a:lnTo>
                    <a:lnTo>
                      <a:pt x="12" y="40"/>
                    </a:lnTo>
                    <a:lnTo>
                      <a:pt x="10" y="40"/>
                    </a:lnTo>
                    <a:lnTo>
                      <a:pt x="10" y="44"/>
                    </a:lnTo>
                    <a:lnTo>
                      <a:pt x="14" y="42"/>
                    </a:lnTo>
                    <a:lnTo>
                      <a:pt x="18" y="32"/>
                    </a:lnTo>
                    <a:lnTo>
                      <a:pt x="20" y="32"/>
                    </a:lnTo>
                    <a:lnTo>
                      <a:pt x="22" y="30"/>
                    </a:lnTo>
                    <a:lnTo>
                      <a:pt x="24" y="30"/>
                    </a:lnTo>
                    <a:lnTo>
                      <a:pt x="24" y="32"/>
                    </a:lnTo>
                    <a:lnTo>
                      <a:pt x="26" y="36"/>
                    </a:lnTo>
                    <a:lnTo>
                      <a:pt x="24" y="40"/>
                    </a:lnTo>
                    <a:lnTo>
                      <a:pt x="22" y="42"/>
                    </a:lnTo>
                    <a:lnTo>
                      <a:pt x="22" y="46"/>
                    </a:lnTo>
                    <a:lnTo>
                      <a:pt x="24" y="48"/>
                    </a:lnTo>
                    <a:lnTo>
                      <a:pt x="26" y="44"/>
                    </a:lnTo>
                    <a:lnTo>
                      <a:pt x="28" y="44"/>
                    </a:lnTo>
                    <a:lnTo>
                      <a:pt x="28" y="48"/>
                    </a:lnTo>
                    <a:lnTo>
                      <a:pt x="34" y="46"/>
                    </a:lnTo>
                    <a:lnTo>
                      <a:pt x="32" y="50"/>
                    </a:lnTo>
                    <a:lnTo>
                      <a:pt x="32" y="52"/>
                    </a:lnTo>
                    <a:lnTo>
                      <a:pt x="26" y="54"/>
                    </a:lnTo>
                    <a:lnTo>
                      <a:pt x="26" y="58"/>
                    </a:lnTo>
                    <a:lnTo>
                      <a:pt x="34" y="60"/>
                    </a:lnTo>
                    <a:lnTo>
                      <a:pt x="32" y="65"/>
                    </a:lnTo>
                    <a:lnTo>
                      <a:pt x="26" y="65"/>
                    </a:lnTo>
                    <a:lnTo>
                      <a:pt x="18" y="61"/>
                    </a:lnTo>
                    <a:lnTo>
                      <a:pt x="12" y="61"/>
                    </a:lnTo>
                    <a:lnTo>
                      <a:pt x="10" y="63"/>
                    </a:lnTo>
                    <a:lnTo>
                      <a:pt x="12" y="73"/>
                    </a:lnTo>
                    <a:lnTo>
                      <a:pt x="16" y="79"/>
                    </a:lnTo>
                    <a:lnTo>
                      <a:pt x="22" y="83"/>
                    </a:lnTo>
                    <a:lnTo>
                      <a:pt x="28" y="83"/>
                    </a:lnTo>
                    <a:lnTo>
                      <a:pt x="30" y="81"/>
                    </a:lnTo>
                    <a:lnTo>
                      <a:pt x="32" y="79"/>
                    </a:lnTo>
                    <a:lnTo>
                      <a:pt x="34" y="79"/>
                    </a:lnTo>
                    <a:lnTo>
                      <a:pt x="42" y="73"/>
                    </a:lnTo>
                    <a:lnTo>
                      <a:pt x="42" y="77"/>
                    </a:lnTo>
                    <a:lnTo>
                      <a:pt x="44" y="79"/>
                    </a:lnTo>
                    <a:lnTo>
                      <a:pt x="46" y="83"/>
                    </a:lnTo>
                    <a:lnTo>
                      <a:pt x="48" y="83"/>
                    </a:lnTo>
                    <a:lnTo>
                      <a:pt x="52" y="81"/>
                    </a:lnTo>
                    <a:lnTo>
                      <a:pt x="62" y="83"/>
                    </a:lnTo>
                    <a:lnTo>
                      <a:pt x="64" y="85"/>
                    </a:lnTo>
                    <a:lnTo>
                      <a:pt x="64" y="87"/>
                    </a:lnTo>
                    <a:lnTo>
                      <a:pt x="68" y="87"/>
                    </a:lnTo>
                    <a:lnTo>
                      <a:pt x="68" y="85"/>
                    </a:lnTo>
                    <a:lnTo>
                      <a:pt x="70" y="85"/>
                    </a:lnTo>
                    <a:lnTo>
                      <a:pt x="70" y="89"/>
                    </a:lnTo>
                    <a:lnTo>
                      <a:pt x="72" y="93"/>
                    </a:lnTo>
                    <a:lnTo>
                      <a:pt x="72" y="99"/>
                    </a:lnTo>
                    <a:lnTo>
                      <a:pt x="76" y="105"/>
                    </a:lnTo>
                    <a:lnTo>
                      <a:pt x="76" y="109"/>
                    </a:lnTo>
                    <a:lnTo>
                      <a:pt x="80" y="113"/>
                    </a:lnTo>
                    <a:lnTo>
                      <a:pt x="82" y="113"/>
                    </a:lnTo>
                    <a:lnTo>
                      <a:pt x="86" y="117"/>
                    </a:lnTo>
                    <a:lnTo>
                      <a:pt x="86" y="113"/>
                    </a:lnTo>
                    <a:lnTo>
                      <a:pt x="88" y="113"/>
                    </a:lnTo>
                    <a:lnTo>
                      <a:pt x="92" y="113"/>
                    </a:lnTo>
                    <a:lnTo>
                      <a:pt x="96" y="111"/>
                    </a:lnTo>
                    <a:lnTo>
                      <a:pt x="98" y="107"/>
                    </a:lnTo>
                    <a:lnTo>
                      <a:pt x="98" y="103"/>
                    </a:lnTo>
                    <a:lnTo>
                      <a:pt x="100" y="97"/>
                    </a:lnTo>
                    <a:lnTo>
                      <a:pt x="94" y="81"/>
                    </a:lnTo>
                  </a:path>
                </a:pathLst>
              </a:custGeom>
              <a:solidFill>
                <a:schemeClr val="tx2"/>
              </a:solidFill>
              <a:ln w="3175">
                <a:solidFill>
                  <a:schemeClr val="bg1"/>
                </a:solidFill>
                <a:round/>
                <a:headEnd/>
                <a:tailEnd/>
              </a:ln>
            </p:spPr>
            <p:txBody>
              <a:bodyPr/>
              <a:lstStyle/>
              <a:p>
                <a:endParaRPr lang="fr-FR" dirty="0"/>
              </a:p>
            </p:txBody>
          </p:sp>
          <p:sp>
            <p:nvSpPr>
              <p:cNvPr id="5939" name="Freeform 997"/>
              <p:cNvSpPr>
                <a:spLocks/>
              </p:cNvSpPr>
              <p:nvPr/>
            </p:nvSpPr>
            <p:spPr bwMode="auto">
              <a:xfrm>
                <a:off x="1292" y="626"/>
                <a:ext cx="20" cy="32"/>
              </a:xfrm>
              <a:custGeom>
                <a:avLst/>
                <a:gdLst>
                  <a:gd name="T0" fmla="*/ 0 w 20"/>
                  <a:gd name="T1" fmla="*/ 14 h 32"/>
                  <a:gd name="T2" fmla="*/ 8 w 20"/>
                  <a:gd name="T3" fmla="*/ 14 h 32"/>
                  <a:gd name="T4" fmla="*/ 10 w 20"/>
                  <a:gd name="T5" fmla="*/ 16 h 32"/>
                  <a:gd name="T6" fmla="*/ 10 w 20"/>
                  <a:gd name="T7" fmla="*/ 20 h 32"/>
                  <a:gd name="T8" fmla="*/ 10 w 20"/>
                  <a:gd name="T9" fmla="*/ 22 h 32"/>
                  <a:gd name="T10" fmla="*/ 16 w 20"/>
                  <a:gd name="T11" fmla="*/ 30 h 32"/>
                  <a:gd name="T12" fmla="*/ 18 w 20"/>
                  <a:gd name="T13" fmla="*/ 32 h 32"/>
                  <a:gd name="T14" fmla="*/ 20 w 20"/>
                  <a:gd name="T15" fmla="*/ 6 h 32"/>
                  <a:gd name="T16" fmla="*/ 18 w 20"/>
                  <a:gd name="T17" fmla="*/ 0 h 32"/>
                  <a:gd name="T18" fmla="*/ 2 w 20"/>
                  <a:gd name="T19" fmla="*/ 0 h 32"/>
                  <a:gd name="T20" fmla="*/ 2 w 20"/>
                  <a:gd name="T21" fmla="*/ 14 h 32"/>
                  <a:gd name="T22" fmla="*/ 0 w 20"/>
                  <a:gd name="T23" fmla="*/ 14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2"/>
                  <a:gd name="T38" fmla="*/ 20 w 20"/>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2">
                    <a:moveTo>
                      <a:pt x="0" y="14"/>
                    </a:moveTo>
                    <a:lnTo>
                      <a:pt x="8" y="14"/>
                    </a:lnTo>
                    <a:lnTo>
                      <a:pt x="10" y="16"/>
                    </a:lnTo>
                    <a:lnTo>
                      <a:pt x="10" y="20"/>
                    </a:lnTo>
                    <a:lnTo>
                      <a:pt x="10" y="22"/>
                    </a:lnTo>
                    <a:lnTo>
                      <a:pt x="16" y="30"/>
                    </a:lnTo>
                    <a:lnTo>
                      <a:pt x="18" y="32"/>
                    </a:lnTo>
                    <a:lnTo>
                      <a:pt x="20" y="6"/>
                    </a:lnTo>
                    <a:lnTo>
                      <a:pt x="18" y="0"/>
                    </a:lnTo>
                    <a:lnTo>
                      <a:pt x="2" y="0"/>
                    </a:lnTo>
                    <a:lnTo>
                      <a:pt x="2" y="14"/>
                    </a:lnTo>
                    <a:lnTo>
                      <a:pt x="0" y="14"/>
                    </a:lnTo>
                    <a:close/>
                  </a:path>
                </a:pathLst>
              </a:custGeom>
              <a:solidFill>
                <a:schemeClr val="tx2"/>
              </a:solidFill>
              <a:ln w="3175">
                <a:solidFill>
                  <a:schemeClr val="bg1"/>
                </a:solidFill>
                <a:round/>
                <a:headEnd/>
                <a:tailEnd/>
              </a:ln>
            </p:spPr>
            <p:txBody>
              <a:bodyPr/>
              <a:lstStyle/>
              <a:p>
                <a:endParaRPr lang="fr-FR" dirty="0"/>
              </a:p>
            </p:txBody>
          </p:sp>
          <p:sp>
            <p:nvSpPr>
              <p:cNvPr id="5940" name="Freeform 998"/>
              <p:cNvSpPr>
                <a:spLocks/>
              </p:cNvSpPr>
              <p:nvPr/>
            </p:nvSpPr>
            <p:spPr bwMode="auto">
              <a:xfrm>
                <a:off x="1292" y="626"/>
                <a:ext cx="20" cy="32"/>
              </a:xfrm>
              <a:custGeom>
                <a:avLst/>
                <a:gdLst>
                  <a:gd name="T0" fmla="*/ 0 w 20"/>
                  <a:gd name="T1" fmla="*/ 14 h 32"/>
                  <a:gd name="T2" fmla="*/ 8 w 20"/>
                  <a:gd name="T3" fmla="*/ 14 h 32"/>
                  <a:gd name="T4" fmla="*/ 10 w 20"/>
                  <a:gd name="T5" fmla="*/ 16 h 32"/>
                  <a:gd name="T6" fmla="*/ 10 w 20"/>
                  <a:gd name="T7" fmla="*/ 20 h 32"/>
                  <a:gd name="T8" fmla="*/ 10 w 20"/>
                  <a:gd name="T9" fmla="*/ 22 h 32"/>
                  <a:gd name="T10" fmla="*/ 16 w 20"/>
                  <a:gd name="T11" fmla="*/ 30 h 32"/>
                  <a:gd name="T12" fmla="*/ 18 w 20"/>
                  <a:gd name="T13" fmla="*/ 32 h 32"/>
                  <a:gd name="T14" fmla="*/ 20 w 20"/>
                  <a:gd name="T15" fmla="*/ 6 h 32"/>
                  <a:gd name="T16" fmla="*/ 18 w 20"/>
                  <a:gd name="T17" fmla="*/ 0 h 32"/>
                  <a:gd name="T18" fmla="*/ 2 w 20"/>
                  <a:gd name="T19" fmla="*/ 0 h 32"/>
                  <a:gd name="T20" fmla="*/ 2 w 20"/>
                  <a:gd name="T21" fmla="*/ 14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2"/>
                  <a:gd name="T35" fmla="*/ 20 w 2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2">
                    <a:moveTo>
                      <a:pt x="0" y="14"/>
                    </a:moveTo>
                    <a:lnTo>
                      <a:pt x="8" y="14"/>
                    </a:lnTo>
                    <a:lnTo>
                      <a:pt x="10" y="16"/>
                    </a:lnTo>
                    <a:lnTo>
                      <a:pt x="10" y="20"/>
                    </a:lnTo>
                    <a:lnTo>
                      <a:pt x="10" y="22"/>
                    </a:lnTo>
                    <a:lnTo>
                      <a:pt x="16" y="30"/>
                    </a:lnTo>
                    <a:lnTo>
                      <a:pt x="18" y="32"/>
                    </a:lnTo>
                    <a:lnTo>
                      <a:pt x="20" y="6"/>
                    </a:lnTo>
                    <a:lnTo>
                      <a:pt x="18" y="0"/>
                    </a:lnTo>
                    <a:lnTo>
                      <a:pt x="2" y="0"/>
                    </a:lnTo>
                    <a:lnTo>
                      <a:pt x="2" y="14"/>
                    </a:lnTo>
                  </a:path>
                </a:pathLst>
              </a:custGeom>
              <a:solidFill>
                <a:schemeClr val="tx2"/>
              </a:solidFill>
              <a:ln w="3175">
                <a:solidFill>
                  <a:schemeClr val="bg1"/>
                </a:solidFill>
                <a:round/>
                <a:headEnd/>
                <a:tailEnd/>
              </a:ln>
            </p:spPr>
            <p:txBody>
              <a:bodyPr/>
              <a:lstStyle/>
              <a:p>
                <a:endParaRPr lang="fr-FR" dirty="0"/>
              </a:p>
            </p:txBody>
          </p:sp>
          <p:sp>
            <p:nvSpPr>
              <p:cNvPr id="5941" name="Freeform 999"/>
              <p:cNvSpPr>
                <a:spLocks/>
              </p:cNvSpPr>
              <p:nvPr/>
            </p:nvSpPr>
            <p:spPr bwMode="auto">
              <a:xfrm>
                <a:off x="1344" y="624"/>
                <a:ext cx="166" cy="153"/>
              </a:xfrm>
              <a:custGeom>
                <a:avLst/>
                <a:gdLst>
                  <a:gd name="T0" fmla="*/ 8 w 166"/>
                  <a:gd name="T1" fmla="*/ 10 h 153"/>
                  <a:gd name="T2" fmla="*/ 4 w 166"/>
                  <a:gd name="T3" fmla="*/ 16 h 153"/>
                  <a:gd name="T4" fmla="*/ 10 w 166"/>
                  <a:gd name="T5" fmla="*/ 30 h 153"/>
                  <a:gd name="T6" fmla="*/ 24 w 166"/>
                  <a:gd name="T7" fmla="*/ 34 h 153"/>
                  <a:gd name="T8" fmla="*/ 34 w 166"/>
                  <a:gd name="T9" fmla="*/ 36 h 153"/>
                  <a:gd name="T10" fmla="*/ 22 w 166"/>
                  <a:gd name="T11" fmla="*/ 42 h 153"/>
                  <a:gd name="T12" fmla="*/ 12 w 166"/>
                  <a:gd name="T13" fmla="*/ 44 h 153"/>
                  <a:gd name="T14" fmla="*/ 10 w 166"/>
                  <a:gd name="T15" fmla="*/ 50 h 153"/>
                  <a:gd name="T16" fmla="*/ 16 w 166"/>
                  <a:gd name="T17" fmla="*/ 54 h 153"/>
                  <a:gd name="T18" fmla="*/ 22 w 166"/>
                  <a:gd name="T19" fmla="*/ 58 h 153"/>
                  <a:gd name="T20" fmla="*/ 24 w 166"/>
                  <a:gd name="T21" fmla="*/ 62 h 153"/>
                  <a:gd name="T22" fmla="*/ 30 w 166"/>
                  <a:gd name="T23" fmla="*/ 56 h 153"/>
                  <a:gd name="T24" fmla="*/ 38 w 166"/>
                  <a:gd name="T25" fmla="*/ 54 h 153"/>
                  <a:gd name="T26" fmla="*/ 36 w 166"/>
                  <a:gd name="T27" fmla="*/ 64 h 153"/>
                  <a:gd name="T28" fmla="*/ 42 w 166"/>
                  <a:gd name="T29" fmla="*/ 62 h 153"/>
                  <a:gd name="T30" fmla="*/ 48 w 166"/>
                  <a:gd name="T31" fmla="*/ 48 h 153"/>
                  <a:gd name="T32" fmla="*/ 48 w 166"/>
                  <a:gd name="T33" fmla="*/ 60 h 153"/>
                  <a:gd name="T34" fmla="*/ 54 w 166"/>
                  <a:gd name="T35" fmla="*/ 54 h 153"/>
                  <a:gd name="T36" fmla="*/ 64 w 166"/>
                  <a:gd name="T37" fmla="*/ 58 h 153"/>
                  <a:gd name="T38" fmla="*/ 72 w 166"/>
                  <a:gd name="T39" fmla="*/ 60 h 153"/>
                  <a:gd name="T40" fmla="*/ 58 w 166"/>
                  <a:gd name="T41" fmla="*/ 62 h 153"/>
                  <a:gd name="T42" fmla="*/ 62 w 166"/>
                  <a:gd name="T43" fmla="*/ 68 h 153"/>
                  <a:gd name="T44" fmla="*/ 86 w 166"/>
                  <a:gd name="T45" fmla="*/ 64 h 153"/>
                  <a:gd name="T46" fmla="*/ 48 w 166"/>
                  <a:gd name="T47" fmla="*/ 74 h 153"/>
                  <a:gd name="T48" fmla="*/ 36 w 166"/>
                  <a:gd name="T49" fmla="*/ 88 h 153"/>
                  <a:gd name="T50" fmla="*/ 50 w 166"/>
                  <a:gd name="T51" fmla="*/ 104 h 153"/>
                  <a:gd name="T52" fmla="*/ 44 w 166"/>
                  <a:gd name="T53" fmla="*/ 104 h 153"/>
                  <a:gd name="T54" fmla="*/ 44 w 166"/>
                  <a:gd name="T55" fmla="*/ 112 h 153"/>
                  <a:gd name="T56" fmla="*/ 46 w 166"/>
                  <a:gd name="T57" fmla="*/ 116 h 153"/>
                  <a:gd name="T58" fmla="*/ 56 w 166"/>
                  <a:gd name="T59" fmla="*/ 117 h 153"/>
                  <a:gd name="T60" fmla="*/ 48 w 166"/>
                  <a:gd name="T61" fmla="*/ 125 h 153"/>
                  <a:gd name="T62" fmla="*/ 52 w 166"/>
                  <a:gd name="T63" fmla="*/ 135 h 153"/>
                  <a:gd name="T64" fmla="*/ 58 w 166"/>
                  <a:gd name="T65" fmla="*/ 139 h 153"/>
                  <a:gd name="T66" fmla="*/ 60 w 166"/>
                  <a:gd name="T67" fmla="*/ 139 h 153"/>
                  <a:gd name="T68" fmla="*/ 62 w 166"/>
                  <a:gd name="T69" fmla="*/ 147 h 153"/>
                  <a:gd name="T70" fmla="*/ 80 w 166"/>
                  <a:gd name="T71" fmla="*/ 153 h 153"/>
                  <a:gd name="T72" fmla="*/ 88 w 166"/>
                  <a:gd name="T73" fmla="*/ 145 h 153"/>
                  <a:gd name="T74" fmla="*/ 90 w 166"/>
                  <a:gd name="T75" fmla="*/ 141 h 153"/>
                  <a:gd name="T76" fmla="*/ 98 w 166"/>
                  <a:gd name="T77" fmla="*/ 147 h 153"/>
                  <a:gd name="T78" fmla="*/ 88 w 166"/>
                  <a:gd name="T79" fmla="*/ 123 h 153"/>
                  <a:gd name="T80" fmla="*/ 94 w 166"/>
                  <a:gd name="T81" fmla="*/ 129 h 153"/>
                  <a:gd name="T82" fmla="*/ 108 w 166"/>
                  <a:gd name="T83" fmla="*/ 149 h 153"/>
                  <a:gd name="T84" fmla="*/ 108 w 166"/>
                  <a:gd name="T85" fmla="*/ 123 h 153"/>
                  <a:gd name="T86" fmla="*/ 114 w 166"/>
                  <a:gd name="T87" fmla="*/ 123 h 153"/>
                  <a:gd name="T88" fmla="*/ 120 w 166"/>
                  <a:gd name="T89" fmla="*/ 119 h 153"/>
                  <a:gd name="T90" fmla="*/ 118 w 166"/>
                  <a:gd name="T91" fmla="*/ 80 h 153"/>
                  <a:gd name="T92" fmla="*/ 124 w 166"/>
                  <a:gd name="T93" fmla="*/ 112 h 153"/>
                  <a:gd name="T94" fmla="*/ 134 w 166"/>
                  <a:gd name="T95" fmla="*/ 82 h 153"/>
                  <a:gd name="T96" fmla="*/ 140 w 166"/>
                  <a:gd name="T97" fmla="*/ 86 h 153"/>
                  <a:gd name="T98" fmla="*/ 164 w 166"/>
                  <a:gd name="T99" fmla="*/ 64 h 153"/>
                  <a:gd name="T100" fmla="*/ 162 w 166"/>
                  <a:gd name="T101" fmla="*/ 52 h 153"/>
                  <a:gd name="T102" fmla="*/ 152 w 166"/>
                  <a:gd name="T103" fmla="*/ 36 h 153"/>
                  <a:gd name="T104" fmla="*/ 146 w 166"/>
                  <a:gd name="T105" fmla="*/ 48 h 153"/>
                  <a:gd name="T106" fmla="*/ 146 w 166"/>
                  <a:gd name="T107" fmla="*/ 36 h 153"/>
                  <a:gd name="T108" fmla="*/ 138 w 166"/>
                  <a:gd name="T109" fmla="*/ 26 h 153"/>
                  <a:gd name="T110" fmla="*/ 128 w 166"/>
                  <a:gd name="T111" fmla="*/ 36 h 153"/>
                  <a:gd name="T112" fmla="*/ 132 w 166"/>
                  <a:gd name="T113" fmla="*/ 28 h 153"/>
                  <a:gd name="T114" fmla="*/ 66 w 166"/>
                  <a:gd name="T115" fmla="*/ 8 h 153"/>
                  <a:gd name="T116" fmla="*/ 28 w 166"/>
                  <a:gd name="T117" fmla="*/ 2 h 153"/>
                  <a:gd name="T118" fmla="*/ 28 w 166"/>
                  <a:gd name="T119" fmla="*/ 2 h 153"/>
                  <a:gd name="T120" fmla="*/ 2 w 166"/>
                  <a:gd name="T121" fmla="*/ 2 h 153"/>
                  <a:gd name="T122" fmla="*/ 2 w 166"/>
                  <a:gd name="T123" fmla="*/ 8 h 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53"/>
                  <a:gd name="T188" fmla="*/ 166 w 166"/>
                  <a:gd name="T189" fmla="*/ 153 h 1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53">
                    <a:moveTo>
                      <a:pt x="2" y="8"/>
                    </a:moveTo>
                    <a:lnTo>
                      <a:pt x="6" y="8"/>
                    </a:lnTo>
                    <a:lnTo>
                      <a:pt x="8" y="10"/>
                    </a:lnTo>
                    <a:lnTo>
                      <a:pt x="6" y="12"/>
                    </a:lnTo>
                    <a:lnTo>
                      <a:pt x="0" y="14"/>
                    </a:lnTo>
                    <a:lnTo>
                      <a:pt x="4" y="16"/>
                    </a:lnTo>
                    <a:lnTo>
                      <a:pt x="2" y="18"/>
                    </a:lnTo>
                    <a:lnTo>
                      <a:pt x="6" y="20"/>
                    </a:lnTo>
                    <a:lnTo>
                      <a:pt x="10" y="30"/>
                    </a:lnTo>
                    <a:lnTo>
                      <a:pt x="16" y="34"/>
                    </a:lnTo>
                    <a:lnTo>
                      <a:pt x="16" y="36"/>
                    </a:lnTo>
                    <a:lnTo>
                      <a:pt x="24" y="34"/>
                    </a:lnTo>
                    <a:lnTo>
                      <a:pt x="30" y="36"/>
                    </a:lnTo>
                    <a:lnTo>
                      <a:pt x="34" y="30"/>
                    </a:lnTo>
                    <a:lnTo>
                      <a:pt x="34" y="36"/>
                    </a:lnTo>
                    <a:lnTo>
                      <a:pt x="28" y="40"/>
                    </a:lnTo>
                    <a:lnTo>
                      <a:pt x="22" y="40"/>
                    </a:lnTo>
                    <a:lnTo>
                      <a:pt x="22" y="42"/>
                    </a:lnTo>
                    <a:lnTo>
                      <a:pt x="18" y="44"/>
                    </a:lnTo>
                    <a:lnTo>
                      <a:pt x="12" y="42"/>
                    </a:lnTo>
                    <a:lnTo>
                      <a:pt x="12" y="44"/>
                    </a:lnTo>
                    <a:lnTo>
                      <a:pt x="10" y="46"/>
                    </a:lnTo>
                    <a:lnTo>
                      <a:pt x="12" y="48"/>
                    </a:lnTo>
                    <a:lnTo>
                      <a:pt x="10" y="50"/>
                    </a:lnTo>
                    <a:lnTo>
                      <a:pt x="14" y="54"/>
                    </a:lnTo>
                    <a:lnTo>
                      <a:pt x="16" y="52"/>
                    </a:lnTo>
                    <a:lnTo>
                      <a:pt x="16" y="54"/>
                    </a:lnTo>
                    <a:lnTo>
                      <a:pt x="20" y="54"/>
                    </a:lnTo>
                    <a:lnTo>
                      <a:pt x="20" y="56"/>
                    </a:lnTo>
                    <a:lnTo>
                      <a:pt x="22" y="58"/>
                    </a:lnTo>
                    <a:lnTo>
                      <a:pt x="22" y="60"/>
                    </a:lnTo>
                    <a:lnTo>
                      <a:pt x="24" y="66"/>
                    </a:lnTo>
                    <a:lnTo>
                      <a:pt x="24" y="62"/>
                    </a:lnTo>
                    <a:lnTo>
                      <a:pt x="28" y="60"/>
                    </a:lnTo>
                    <a:lnTo>
                      <a:pt x="30" y="58"/>
                    </a:lnTo>
                    <a:lnTo>
                      <a:pt x="30" y="56"/>
                    </a:lnTo>
                    <a:lnTo>
                      <a:pt x="30" y="54"/>
                    </a:lnTo>
                    <a:lnTo>
                      <a:pt x="32" y="52"/>
                    </a:lnTo>
                    <a:lnTo>
                      <a:pt x="38" y="54"/>
                    </a:lnTo>
                    <a:lnTo>
                      <a:pt x="40" y="54"/>
                    </a:lnTo>
                    <a:lnTo>
                      <a:pt x="36" y="58"/>
                    </a:lnTo>
                    <a:lnTo>
                      <a:pt x="36" y="64"/>
                    </a:lnTo>
                    <a:lnTo>
                      <a:pt x="38" y="66"/>
                    </a:lnTo>
                    <a:lnTo>
                      <a:pt x="40" y="66"/>
                    </a:lnTo>
                    <a:lnTo>
                      <a:pt x="42" y="62"/>
                    </a:lnTo>
                    <a:lnTo>
                      <a:pt x="44" y="58"/>
                    </a:lnTo>
                    <a:lnTo>
                      <a:pt x="46" y="56"/>
                    </a:lnTo>
                    <a:lnTo>
                      <a:pt x="48" y="48"/>
                    </a:lnTo>
                    <a:lnTo>
                      <a:pt x="48" y="50"/>
                    </a:lnTo>
                    <a:lnTo>
                      <a:pt x="46" y="58"/>
                    </a:lnTo>
                    <a:lnTo>
                      <a:pt x="48" y="60"/>
                    </a:lnTo>
                    <a:lnTo>
                      <a:pt x="52" y="58"/>
                    </a:lnTo>
                    <a:lnTo>
                      <a:pt x="52" y="54"/>
                    </a:lnTo>
                    <a:lnTo>
                      <a:pt x="54" y="54"/>
                    </a:lnTo>
                    <a:lnTo>
                      <a:pt x="60" y="52"/>
                    </a:lnTo>
                    <a:lnTo>
                      <a:pt x="60" y="56"/>
                    </a:lnTo>
                    <a:lnTo>
                      <a:pt x="64" y="58"/>
                    </a:lnTo>
                    <a:lnTo>
                      <a:pt x="76" y="58"/>
                    </a:lnTo>
                    <a:lnTo>
                      <a:pt x="74" y="60"/>
                    </a:lnTo>
                    <a:lnTo>
                      <a:pt x="72" y="60"/>
                    </a:lnTo>
                    <a:lnTo>
                      <a:pt x="62" y="60"/>
                    </a:lnTo>
                    <a:lnTo>
                      <a:pt x="60" y="62"/>
                    </a:lnTo>
                    <a:lnTo>
                      <a:pt x="58" y="62"/>
                    </a:lnTo>
                    <a:lnTo>
                      <a:pt x="58" y="64"/>
                    </a:lnTo>
                    <a:lnTo>
                      <a:pt x="58" y="66"/>
                    </a:lnTo>
                    <a:lnTo>
                      <a:pt x="62" y="68"/>
                    </a:lnTo>
                    <a:lnTo>
                      <a:pt x="72" y="68"/>
                    </a:lnTo>
                    <a:lnTo>
                      <a:pt x="74" y="66"/>
                    </a:lnTo>
                    <a:lnTo>
                      <a:pt x="86" y="64"/>
                    </a:lnTo>
                    <a:lnTo>
                      <a:pt x="88" y="62"/>
                    </a:lnTo>
                    <a:lnTo>
                      <a:pt x="86" y="68"/>
                    </a:lnTo>
                    <a:lnTo>
                      <a:pt x="48" y="74"/>
                    </a:lnTo>
                    <a:lnTo>
                      <a:pt x="42" y="82"/>
                    </a:lnTo>
                    <a:lnTo>
                      <a:pt x="38" y="84"/>
                    </a:lnTo>
                    <a:lnTo>
                      <a:pt x="36" y="88"/>
                    </a:lnTo>
                    <a:lnTo>
                      <a:pt x="40" y="100"/>
                    </a:lnTo>
                    <a:lnTo>
                      <a:pt x="44" y="98"/>
                    </a:lnTo>
                    <a:lnTo>
                      <a:pt x="50" y="104"/>
                    </a:lnTo>
                    <a:lnTo>
                      <a:pt x="50" y="106"/>
                    </a:lnTo>
                    <a:lnTo>
                      <a:pt x="46" y="106"/>
                    </a:lnTo>
                    <a:lnTo>
                      <a:pt x="44" y="104"/>
                    </a:lnTo>
                    <a:lnTo>
                      <a:pt x="42" y="104"/>
                    </a:lnTo>
                    <a:lnTo>
                      <a:pt x="42" y="108"/>
                    </a:lnTo>
                    <a:lnTo>
                      <a:pt x="44" y="112"/>
                    </a:lnTo>
                    <a:lnTo>
                      <a:pt x="46" y="112"/>
                    </a:lnTo>
                    <a:lnTo>
                      <a:pt x="46" y="114"/>
                    </a:lnTo>
                    <a:lnTo>
                      <a:pt x="46" y="116"/>
                    </a:lnTo>
                    <a:lnTo>
                      <a:pt x="48" y="117"/>
                    </a:lnTo>
                    <a:lnTo>
                      <a:pt x="54" y="116"/>
                    </a:lnTo>
                    <a:lnTo>
                      <a:pt x="56" y="117"/>
                    </a:lnTo>
                    <a:lnTo>
                      <a:pt x="66" y="121"/>
                    </a:lnTo>
                    <a:lnTo>
                      <a:pt x="66" y="123"/>
                    </a:lnTo>
                    <a:lnTo>
                      <a:pt x="48" y="125"/>
                    </a:lnTo>
                    <a:lnTo>
                      <a:pt x="50" y="129"/>
                    </a:lnTo>
                    <a:lnTo>
                      <a:pt x="50" y="133"/>
                    </a:lnTo>
                    <a:lnTo>
                      <a:pt x="52" y="135"/>
                    </a:lnTo>
                    <a:lnTo>
                      <a:pt x="54" y="139"/>
                    </a:lnTo>
                    <a:lnTo>
                      <a:pt x="56" y="139"/>
                    </a:lnTo>
                    <a:lnTo>
                      <a:pt x="58" y="139"/>
                    </a:lnTo>
                    <a:lnTo>
                      <a:pt x="58" y="137"/>
                    </a:lnTo>
                    <a:lnTo>
                      <a:pt x="60" y="137"/>
                    </a:lnTo>
                    <a:lnTo>
                      <a:pt x="60" y="139"/>
                    </a:lnTo>
                    <a:lnTo>
                      <a:pt x="58" y="141"/>
                    </a:lnTo>
                    <a:lnTo>
                      <a:pt x="60" y="143"/>
                    </a:lnTo>
                    <a:lnTo>
                      <a:pt x="62" y="147"/>
                    </a:lnTo>
                    <a:lnTo>
                      <a:pt x="66" y="147"/>
                    </a:lnTo>
                    <a:lnTo>
                      <a:pt x="68" y="149"/>
                    </a:lnTo>
                    <a:lnTo>
                      <a:pt x="80" y="153"/>
                    </a:lnTo>
                    <a:lnTo>
                      <a:pt x="88" y="153"/>
                    </a:lnTo>
                    <a:lnTo>
                      <a:pt x="90" y="151"/>
                    </a:lnTo>
                    <a:lnTo>
                      <a:pt x="88" y="145"/>
                    </a:lnTo>
                    <a:lnTo>
                      <a:pt x="84" y="143"/>
                    </a:lnTo>
                    <a:lnTo>
                      <a:pt x="82" y="141"/>
                    </a:lnTo>
                    <a:lnTo>
                      <a:pt x="90" y="141"/>
                    </a:lnTo>
                    <a:lnTo>
                      <a:pt x="92" y="141"/>
                    </a:lnTo>
                    <a:lnTo>
                      <a:pt x="96" y="145"/>
                    </a:lnTo>
                    <a:lnTo>
                      <a:pt x="98" y="147"/>
                    </a:lnTo>
                    <a:lnTo>
                      <a:pt x="100" y="151"/>
                    </a:lnTo>
                    <a:lnTo>
                      <a:pt x="100" y="149"/>
                    </a:lnTo>
                    <a:lnTo>
                      <a:pt x="88" y="123"/>
                    </a:lnTo>
                    <a:lnTo>
                      <a:pt x="88" y="117"/>
                    </a:lnTo>
                    <a:lnTo>
                      <a:pt x="90" y="117"/>
                    </a:lnTo>
                    <a:lnTo>
                      <a:pt x="94" y="129"/>
                    </a:lnTo>
                    <a:lnTo>
                      <a:pt x="100" y="133"/>
                    </a:lnTo>
                    <a:lnTo>
                      <a:pt x="106" y="145"/>
                    </a:lnTo>
                    <a:lnTo>
                      <a:pt x="108" y="149"/>
                    </a:lnTo>
                    <a:lnTo>
                      <a:pt x="110" y="149"/>
                    </a:lnTo>
                    <a:lnTo>
                      <a:pt x="114" y="133"/>
                    </a:lnTo>
                    <a:lnTo>
                      <a:pt x="108" y="123"/>
                    </a:lnTo>
                    <a:lnTo>
                      <a:pt x="110" y="116"/>
                    </a:lnTo>
                    <a:lnTo>
                      <a:pt x="110" y="117"/>
                    </a:lnTo>
                    <a:lnTo>
                      <a:pt x="114" y="123"/>
                    </a:lnTo>
                    <a:lnTo>
                      <a:pt x="116" y="127"/>
                    </a:lnTo>
                    <a:lnTo>
                      <a:pt x="120" y="127"/>
                    </a:lnTo>
                    <a:lnTo>
                      <a:pt x="120" y="119"/>
                    </a:lnTo>
                    <a:lnTo>
                      <a:pt x="120" y="116"/>
                    </a:lnTo>
                    <a:lnTo>
                      <a:pt x="116" y="112"/>
                    </a:lnTo>
                    <a:lnTo>
                      <a:pt x="118" y="80"/>
                    </a:lnTo>
                    <a:lnTo>
                      <a:pt x="120" y="78"/>
                    </a:lnTo>
                    <a:lnTo>
                      <a:pt x="120" y="106"/>
                    </a:lnTo>
                    <a:lnTo>
                      <a:pt x="124" y="112"/>
                    </a:lnTo>
                    <a:lnTo>
                      <a:pt x="126" y="112"/>
                    </a:lnTo>
                    <a:lnTo>
                      <a:pt x="134" y="96"/>
                    </a:lnTo>
                    <a:lnTo>
                      <a:pt x="134" y="82"/>
                    </a:lnTo>
                    <a:lnTo>
                      <a:pt x="136" y="84"/>
                    </a:lnTo>
                    <a:lnTo>
                      <a:pt x="136" y="92"/>
                    </a:lnTo>
                    <a:lnTo>
                      <a:pt x="140" y="86"/>
                    </a:lnTo>
                    <a:lnTo>
                      <a:pt x="140" y="82"/>
                    </a:lnTo>
                    <a:lnTo>
                      <a:pt x="154" y="74"/>
                    </a:lnTo>
                    <a:lnTo>
                      <a:pt x="164" y="64"/>
                    </a:lnTo>
                    <a:lnTo>
                      <a:pt x="166" y="58"/>
                    </a:lnTo>
                    <a:lnTo>
                      <a:pt x="164" y="54"/>
                    </a:lnTo>
                    <a:lnTo>
                      <a:pt x="162" y="52"/>
                    </a:lnTo>
                    <a:lnTo>
                      <a:pt x="162" y="48"/>
                    </a:lnTo>
                    <a:lnTo>
                      <a:pt x="154" y="36"/>
                    </a:lnTo>
                    <a:lnTo>
                      <a:pt x="152" y="36"/>
                    </a:lnTo>
                    <a:lnTo>
                      <a:pt x="150" y="46"/>
                    </a:lnTo>
                    <a:lnTo>
                      <a:pt x="146" y="50"/>
                    </a:lnTo>
                    <a:lnTo>
                      <a:pt x="146" y="48"/>
                    </a:lnTo>
                    <a:lnTo>
                      <a:pt x="148" y="46"/>
                    </a:lnTo>
                    <a:lnTo>
                      <a:pt x="148" y="38"/>
                    </a:lnTo>
                    <a:lnTo>
                      <a:pt x="146" y="36"/>
                    </a:lnTo>
                    <a:lnTo>
                      <a:pt x="142" y="30"/>
                    </a:lnTo>
                    <a:lnTo>
                      <a:pt x="140" y="28"/>
                    </a:lnTo>
                    <a:lnTo>
                      <a:pt x="138" y="26"/>
                    </a:lnTo>
                    <a:lnTo>
                      <a:pt x="134" y="30"/>
                    </a:lnTo>
                    <a:lnTo>
                      <a:pt x="132" y="30"/>
                    </a:lnTo>
                    <a:lnTo>
                      <a:pt x="128" y="36"/>
                    </a:lnTo>
                    <a:lnTo>
                      <a:pt x="128" y="34"/>
                    </a:lnTo>
                    <a:lnTo>
                      <a:pt x="128" y="30"/>
                    </a:lnTo>
                    <a:lnTo>
                      <a:pt x="132" y="28"/>
                    </a:lnTo>
                    <a:lnTo>
                      <a:pt x="70" y="8"/>
                    </a:lnTo>
                    <a:lnTo>
                      <a:pt x="66" y="10"/>
                    </a:lnTo>
                    <a:lnTo>
                      <a:pt x="66" y="8"/>
                    </a:lnTo>
                    <a:lnTo>
                      <a:pt x="68" y="6"/>
                    </a:lnTo>
                    <a:lnTo>
                      <a:pt x="48" y="0"/>
                    </a:lnTo>
                    <a:lnTo>
                      <a:pt x="28" y="2"/>
                    </a:lnTo>
                    <a:lnTo>
                      <a:pt x="30" y="4"/>
                    </a:lnTo>
                    <a:lnTo>
                      <a:pt x="30" y="6"/>
                    </a:lnTo>
                    <a:lnTo>
                      <a:pt x="28" y="2"/>
                    </a:lnTo>
                    <a:lnTo>
                      <a:pt x="22" y="2"/>
                    </a:lnTo>
                    <a:lnTo>
                      <a:pt x="20" y="2"/>
                    </a:lnTo>
                    <a:lnTo>
                      <a:pt x="2" y="2"/>
                    </a:lnTo>
                    <a:lnTo>
                      <a:pt x="0" y="4"/>
                    </a:lnTo>
                    <a:lnTo>
                      <a:pt x="0" y="8"/>
                    </a:lnTo>
                    <a:lnTo>
                      <a:pt x="2" y="8"/>
                    </a:lnTo>
                    <a:close/>
                  </a:path>
                </a:pathLst>
              </a:custGeom>
              <a:solidFill>
                <a:schemeClr val="tx2"/>
              </a:solidFill>
              <a:ln w="3175">
                <a:solidFill>
                  <a:schemeClr val="bg1"/>
                </a:solidFill>
                <a:round/>
                <a:headEnd/>
                <a:tailEnd/>
              </a:ln>
            </p:spPr>
            <p:txBody>
              <a:bodyPr/>
              <a:lstStyle/>
              <a:p>
                <a:endParaRPr lang="fr-FR" dirty="0"/>
              </a:p>
            </p:txBody>
          </p:sp>
          <p:sp>
            <p:nvSpPr>
              <p:cNvPr id="5942" name="Freeform 1000"/>
              <p:cNvSpPr>
                <a:spLocks/>
              </p:cNvSpPr>
              <p:nvPr/>
            </p:nvSpPr>
            <p:spPr bwMode="auto">
              <a:xfrm>
                <a:off x="1344" y="624"/>
                <a:ext cx="166" cy="153"/>
              </a:xfrm>
              <a:custGeom>
                <a:avLst/>
                <a:gdLst>
                  <a:gd name="T0" fmla="*/ 8 w 166"/>
                  <a:gd name="T1" fmla="*/ 10 h 153"/>
                  <a:gd name="T2" fmla="*/ 4 w 166"/>
                  <a:gd name="T3" fmla="*/ 16 h 153"/>
                  <a:gd name="T4" fmla="*/ 10 w 166"/>
                  <a:gd name="T5" fmla="*/ 30 h 153"/>
                  <a:gd name="T6" fmla="*/ 24 w 166"/>
                  <a:gd name="T7" fmla="*/ 34 h 153"/>
                  <a:gd name="T8" fmla="*/ 34 w 166"/>
                  <a:gd name="T9" fmla="*/ 36 h 153"/>
                  <a:gd name="T10" fmla="*/ 22 w 166"/>
                  <a:gd name="T11" fmla="*/ 42 h 153"/>
                  <a:gd name="T12" fmla="*/ 12 w 166"/>
                  <a:gd name="T13" fmla="*/ 44 h 153"/>
                  <a:gd name="T14" fmla="*/ 10 w 166"/>
                  <a:gd name="T15" fmla="*/ 50 h 153"/>
                  <a:gd name="T16" fmla="*/ 16 w 166"/>
                  <a:gd name="T17" fmla="*/ 54 h 153"/>
                  <a:gd name="T18" fmla="*/ 22 w 166"/>
                  <a:gd name="T19" fmla="*/ 58 h 153"/>
                  <a:gd name="T20" fmla="*/ 24 w 166"/>
                  <a:gd name="T21" fmla="*/ 62 h 153"/>
                  <a:gd name="T22" fmla="*/ 30 w 166"/>
                  <a:gd name="T23" fmla="*/ 56 h 153"/>
                  <a:gd name="T24" fmla="*/ 38 w 166"/>
                  <a:gd name="T25" fmla="*/ 54 h 153"/>
                  <a:gd name="T26" fmla="*/ 36 w 166"/>
                  <a:gd name="T27" fmla="*/ 64 h 153"/>
                  <a:gd name="T28" fmla="*/ 42 w 166"/>
                  <a:gd name="T29" fmla="*/ 62 h 153"/>
                  <a:gd name="T30" fmla="*/ 48 w 166"/>
                  <a:gd name="T31" fmla="*/ 48 h 153"/>
                  <a:gd name="T32" fmla="*/ 48 w 166"/>
                  <a:gd name="T33" fmla="*/ 60 h 153"/>
                  <a:gd name="T34" fmla="*/ 54 w 166"/>
                  <a:gd name="T35" fmla="*/ 54 h 153"/>
                  <a:gd name="T36" fmla="*/ 64 w 166"/>
                  <a:gd name="T37" fmla="*/ 58 h 153"/>
                  <a:gd name="T38" fmla="*/ 72 w 166"/>
                  <a:gd name="T39" fmla="*/ 60 h 153"/>
                  <a:gd name="T40" fmla="*/ 58 w 166"/>
                  <a:gd name="T41" fmla="*/ 62 h 153"/>
                  <a:gd name="T42" fmla="*/ 62 w 166"/>
                  <a:gd name="T43" fmla="*/ 68 h 153"/>
                  <a:gd name="T44" fmla="*/ 86 w 166"/>
                  <a:gd name="T45" fmla="*/ 64 h 153"/>
                  <a:gd name="T46" fmla="*/ 48 w 166"/>
                  <a:gd name="T47" fmla="*/ 74 h 153"/>
                  <a:gd name="T48" fmla="*/ 36 w 166"/>
                  <a:gd name="T49" fmla="*/ 88 h 153"/>
                  <a:gd name="T50" fmla="*/ 50 w 166"/>
                  <a:gd name="T51" fmla="*/ 104 h 153"/>
                  <a:gd name="T52" fmla="*/ 44 w 166"/>
                  <a:gd name="T53" fmla="*/ 104 h 153"/>
                  <a:gd name="T54" fmla="*/ 44 w 166"/>
                  <a:gd name="T55" fmla="*/ 112 h 153"/>
                  <a:gd name="T56" fmla="*/ 46 w 166"/>
                  <a:gd name="T57" fmla="*/ 116 h 153"/>
                  <a:gd name="T58" fmla="*/ 56 w 166"/>
                  <a:gd name="T59" fmla="*/ 117 h 153"/>
                  <a:gd name="T60" fmla="*/ 48 w 166"/>
                  <a:gd name="T61" fmla="*/ 125 h 153"/>
                  <a:gd name="T62" fmla="*/ 52 w 166"/>
                  <a:gd name="T63" fmla="*/ 135 h 153"/>
                  <a:gd name="T64" fmla="*/ 58 w 166"/>
                  <a:gd name="T65" fmla="*/ 139 h 153"/>
                  <a:gd name="T66" fmla="*/ 60 w 166"/>
                  <a:gd name="T67" fmla="*/ 139 h 153"/>
                  <a:gd name="T68" fmla="*/ 62 w 166"/>
                  <a:gd name="T69" fmla="*/ 147 h 153"/>
                  <a:gd name="T70" fmla="*/ 80 w 166"/>
                  <a:gd name="T71" fmla="*/ 153 h 153"/>
                  <a:gd name="T72" fmla="*/ 88 w 166"/>
                  <a:gd name="T73" fmla="*/ 145 h 153"/>
                  <a:gd name="T74" fmla="*/ 90 w 166"/>
                  <a:gd name="T75" fmla="*/ 141 h 153"/>
                  <a:gd name="T76" fmla="*/ 98 w 166"/>
                  <a:gd name="T77" fmla="*/ 147 h 153"/>
                  <a:gd name="T78" fmla="*/ 88 w 166"/>
                  <a:gd name="T79" fmla="*/ 123 h 153"/>
                  <a:gd name="T80" fmla="*/ 94 w 166"/>
                  <a:gd name="T81" fmla="*/ 129 h 153"/>
                  <a:gd name="T82" fmla="*/ 108 w 166"/>
                  <a:gd name="T83" fmla="*/ 149 h 153"/>
                  <a:gd name="T84" fmla="*/ 108 w 166"/>
                  <a:gd name="T85" fmla="*/ 123 h 153"/>
                  <a:gd name="T86" fmla="*/ 114 w 166"/>
                  <a:gd name="T87" fmla="*/ 123 h 153"/>
                  <a:gd name="T88" fmla="*/ 120 w 166"/>
                  <a:gd name="T89" fmla="*/ 119 h 153"/>
                  <a:gd name="T90" fmla="*/ 118 w 166"/>
                  <a:gd name="T91" fmla="*/ 80 h 153"/>
                  <a:gd name="T92" fmla="*/ 124 w 166"/>
                  <a:gd name="T93" fmla="*/ 112 h 153"/>
                  <a:gd name="T94" fmla="*/ 134 w 166"/>
                  <a:gd name="T95" fmla="*/ 82 h 153"/>
                  <a:gd name="T96" fmla="*/ 140 w 166"/>
                  <a:gd name="T97" fmla="*/ 86 h 153"/>
                  <a:gd name="T98" fmla="*/ 164 w 166"/>
                  <a:gd name="T99" fmla="*/ 64 h 153"/>
                  <a:gd name="T100" fmla="*/ 162 w 166"/>
                  <a:gd name="T101" fmla="*/ 52 h 153"/>
                  <a:gd name="T102" fmla="*/ 152 w 166"/>
                  <a:gd name="T103" fmla="*/ 36 h 153"/>
                  <a:gd name="T104" fmla="*/ 146 w 166"/>
                  <a:gd name="T105" fmla="*/ 48 h 153"/>
                  <a:gd name="T106" fmla="*/ 146 w 166"/>
                  <a:gd name="T107" fmla="*/ 36 h 153"/>
                  <a:gd name="T108" fmla="*/ 138 w 166"/>
                  <a:gd name="T109" fmla="*/ 26 h 153"/>
                  <a:gd name="T110" fmla="*/ 128 w 166"/>
                  <a:gd name="T111" fmla="*/ 36 h 153"/>
                  <a:gd name="T112" fmla="*/ 132 w 166"/>
                  <a:gd name="T113" fmla="*/ 28 h 153"/>
                  <a:gd name="T114" fmla="*/ 66 w 166"/>
                  <a:gd name="T115" fmla="*/ 8 h 153"/>
                  <a:gd name="T116" fmla="*/ 28 w 166"/>
                  <a:gd name="T117" fmla="*/ 2 h 153"/>
                  <a:gd name="T118" fmla="*/ 28 w 166"/>
                  <a:gd name="T119" fmla="*/ 2 h 153"/>
                  <a:gd name="T120" fmla="*/ 2 w 166"/>
                  <a:gd name="T121" fmla="*/ 2 h 1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6"/>
                  <a:gd name="T184" fmla="*/ 0 h 153"/>
                  <a:gd name="T185" fmla="*/ 166 w 166"/>
                  <a:gd name="T186" fmla="*/ 153 h 1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6" h="153">
                    <a:moveTo>
                      <a:pt x="2" y="8"/>
                    </a:moveTo>
                    <a:lnTo>
                      <a:pt x="6" y="8"/>
                    </a:lnTo>
                    <a:lnTo>
                      <a:pt x="8" y="10"/>
                    </a:lnTo>
                    <a:lnTo>
                      <a:pt x="6" y="12"/>
                    </a:lnTo>
                    <a:lnTo>
                      <a:pt x="0" y="14"/>
                    </a:lnTo>
                    <a:lnTo>
                      <a:pt x="4" y="16"/>
                    </a:lnTo>
                    <a:lnTo>
                      <a:pt x="2" y="18"/>
                    </a:lnTo>
                    <a:lnTo>
                      <a:pt x="6" y="20"/>
                    </a:lnTo>
                    <a:lnTo>
                      <a:pt x="10" y="30"/>
                    </a:lnTo>
                    <a:lnTo>
                      <a:pt x="16" y="34"/>
                    </a:lnTo>
                    <a:lnTo>
                      <a:pt x="16" y="36"/>
                    </a:lnTo>
                    <a:lnTo>
                      <a:pt x="24" y="34"/>
                    </a:lnTo>
                    <a:lnTo>
                      <a:pt x="30" y="36"/>
                    </a:lnTo>
                    <a:lnTo>
                      <a:pt x="34" y="30"/>
                    </a:lnTo>
                    <a:lnTo>
                      <a:pt x="34" y="36"/>
                    </a:lnTo>
                    <a:lnTo>
                      <a:pt x="28" y="40"/>
                    </a:lnTo>
                    <a:lnTo>
                      <a:pt x="22" y="40"/>
                    </a:lnTo>
                    <a:lnTo>
                      <a:pt x="22" y="42"/>
                    </a:lnTo>
                    <a:lnTo>
                      <a:pt x="18" y="44"/>
                    </a:lnTo>
                    <a:lnTo>
                      <a:pt x="12" y="42"/>
                    </a:lnTo>
                    <a:lnTo>
                      <a:pt x="12" y="44"/>
                    </a:lnTo>
                    <a:lnTo>
                      <a:pt x="10" y="46"/>
                    </a:lnTo>
                    <a:lnTo>
                      <a:pt x="12" y="48"/>
                    </a:lnTo>
                    <a:lnTo>
                      <a:pt x="10" y="50"/>
                    </a:lnTo>
                    <a:lnTo>
                      <a:pt x="14" y="54"/>
                    </a:lnTo>
                    <a:lnTo>
                      <a:pt x="16" y="52"/>
                    </a:lnTo>
                    <a:lnTo>
                      <a:pt x="16" y="54"/>
                    </a:lnTo>
                    <a:lnTo>
                      <a:pt x="20" y="54"/>
                    </a:lnTo>
                    <a:lnTo>
                      <a:pt x="20" y="56"/>
                    </a:lnTo>
                    <a:lnTo>
                      <a:pt x="22" y="58"/>
                    </a:lnTo>
                    <a:lnTo>
                      <a:pt x="22" y="60"/>
                    </a:lnTo>
                    <a:lnTo>
                      <a:pt x="24" y="66"/>
                    </a:lnTo>
                    <a:lnTo>
                      <a:pt x="24" y="62"/>
                    </a:lnTo>
                    <a:lnTo>
                      <a:pt x="28" y="60"/>
                    </a:lnTo>
                    <a:lnTo>
                      <a:pt x="30" y="58"/>
                    </a:lnTo>
                    <a:lnTo>
                      <a:pt x="30" y="56"/>
                    </a:lnTo>
                    <a:lnTo>
                      <a:pt x="30" y="54"/>
                    </a:lnTo>
                    <a:lnTo>
                      <a:pt x="32" y="52"/>
                    </a:lnTo>
                    <a:lnTo>
                      <a:pt x="38" y="54"/>
                    </a:lnTo>
                    <a:lnTo>
                      <a:pt x="40" y="54"/>
                    </a:lnTo>
                    <a:lnTo>
                      <a:pt x="36" y="58"/>
                    </a:lnTo>
                    <a:lnTo>
                      <a:pt x="36" y="64"/>
                    </a:lnTo>
                    <a:lnTo>
                      <a:pt x="38" y="66"/>
                    </a:lnTo>
                    <a:lnTo>
                      <a:pt x="40" y="66"/>
                    </a:lnTo>
                    <a:lnTo>
                      <a:pt x="42" y="62"/>
                    </a:lnTo>
                    <a:lnTo>
                      <a:pt x="44" y="58"/>
                    </a:lnTo>
                    <a:lnTo>
                      <a:pt x="46" y="56"/>
                    </a:lnTo>
                    <a:lnTo>
                      <a:pt x="48" y="48"/>
                    </a:lnTo>
                    <a:lnTo>
                      <a:pt x="48" y="50"/>
                    </a:lnTo>
                    <a:lnTo>
                      <a:pt x="46" y="58"/>
                    </a:lnTo>
                    <a:lnTo>
                      <a:pt x="48" y="60"/>
                    </a:lnTo>
                    <a:lnTo>
                      <a:pt x="52" y="58"/>
                    </a:lnTo>
                    <a:lnTo>
                      <a:pt x="52" y="54"/>
                    </a:lnTo>
                    <a:lnTo>
                      <a:pt x="54" y="54"/>
                    </a:lnTo>
                    <a:lnTo>
                      <a:pt x="60" y="52"/>
                    </a:lnTo>
                    <a:lnTo>
                      <a:pt x="60" y="56"/>
                    </a:lnTo>
                    <a:lnTo>
                      <a:pt x="64" y="58"/>
                    </a:lnTo>
                    <a:lnTo>
                      <a:pt x="76" y="58"/>
                    </a:lnTo>
                    <a:lnTo>
                      <a:pt x="74" y="60"/>
                    </a:lnTo>
                    <a:lnTo>
                      <a:pt x="72" y="60"/>
                    </a:lnTo>
                    <a:lnTo>
                      <a:pt x="62" y="60"/>
                    </a:lnTo>
                    <a:lnTo>
                      <a:pt x="60" y="62"/>
                    </a:lnTo>
                    <a:lnTo>
                      <a:pt x="58" y="62"/>
                    </a:lnTo>
                    <a:lnTo>
                      <a:pt x="58" y="64"/>
                    </a:lnTo>
                    <a:lnTo>
                      <a:pt x="58" y="66"/>
                    </a:lnTo>
                    <a:lnTo>
                      <a:pt x="62" y="68"/>
                    </a:lnTo>
                    <a:lnTo>
                      <a:pt x="72" y="68"/>
                    </a:lnTo>
                    <a:lnTo>
                      <a:pt x="74" y="66"/>
                    </a:lnTo>
                    <a:lnTo>
                      <a:pt x="86" y="64"/>
                    </a:lnTo>
                    <a:lnTo>
                      <a:pt x="88" y="62"/>
                    </a:lnTo>
                    <a:lnTo>
                      <a:pt x="86" y="68"/>
                    </a:lnTo>
                    <a:lnTo>
                      <a:pt x="48" y="74"/>
                    </a:lnTo>
                    <a:lnTo>
                      <a:pt x="42" y="82"/>
                    </a:lnTo>
                    <a:lnTo>
                      <a:pt x="38" y="84"/>
                    </a:lnTo>
                    <a:lnTo>
                      <a:pt x="36" y="88"/>
                    </a:lnTo>
                    <a:lnTo>
                      <a:pt x="40" y="100"/>
                    </a:lnTo>
                    <a:lnTo>
                      <a:pt x="44" y="98"/>
                    </a:lnTo>
                    <a:lnTo>
                      <a:pt x="50" y="104"/>
                    </a:lnTo>
                    <a:lnTo>
                      <a:pt x="50" y="106"/>
                    </a:lnTo>
                    <a:lnTo>
                      <a:pt x="46" y="106"/>
                    </a:lnTo>
                    <a:lnTo>
                      <a:pt x="44" y="104"/>
                    </a:lnTo>
                    <a:lnTo>
                      <a:pt x="42" y="104"/>
                    </a:lnTo>
                    <a:lnTo>
                      <a:pt x="42" y="108"/>
                    </a:lnTo>
                    <a:lnTo>
                      <a:pt x="44" y="112"/>
                    </a:lnTo>
                    <a:lnTo>
                      <a:pt x="46" y="112"/>
                    </a:lnTo>
                    <a:lnTo>
                      <a:pt x="46" y="114"/>
                    </a:lnTo>
                    <a:lnTo>
                      <a:pt x="46" y="116"/>
                    </a:lnTo>
                    <a:lnTo>
                      <a:pt x="48" y="117"/>
                    </a:lnTo>
                    <a:lnTo>
                      <a:pt x="54" y="116"/>
                    </a:lnTo>
                    <a:lnTo>
                      <a:pt x="56" y="117"/>
                    </a:lnTo>
                    <a:lnTo>
                      <a:pt x="66" y="121"/>
                    </a:lnTo>
                    <a:lnTo>
                      <a:pt x="66" y="123"/>
                    </a:lnTo>
                    <a:lnTo>
                      <a:pt x="48" y="125"/>
                    </a:lnTo>
                    <a:lnTo>
                      <a:pt x="50" y="129"/>
                    </a:lnTo>
                    <a:lnTo>
                      <a:pt x="50" y="133"/>
                    </a:lnTo>
                    <a:lnTo>
                      <a:pt x="52" y="135"/>
                    </a:lnTo>
                    <a:lnTo>
                      <a:pt x="54" y="139"/>
                    </a:lnTo>
                    <a:lnTo>
                      <a:pt x="56" y="139"/>
                    </a:lnTo>
                    <a:lnTo>
                      <a:pt x="58" y="139"/>
                    </a:lnTo>
                    <a:lnTo>
                      <a:pt x="58" y="137"/>
                    </a:lnTo>
                    <a:lnTo>
                      <a:pt x="60" y="137"/>
                    </a:lnTo>
                    <a:lnTo>
                      <a:pt x="60" y="139"/>
                    </a:lnTo>
                    <a:lnTo>
                      <a:pt x="58" y="141"/>
                    </a:lnTo>
                    <a:lnTo>
                      <a:pt x="60" y="143"/>
                    </a:lnTo>
                    <a:lnTo>
                      <a:pt x="62" y="147"/>
                    </a:lnTo>
                    <a:lnTo>
                      <a:pt x="66" y="147"/>
                    </a:lnTo>
                    <a:lnTo>
                      <a:pt x="68" y="149"/>
                    </a:lnTo>
                    <a:lnTo>
                      <a:pt x="80" y="153"/>
                    </a:lnTo>
                    <a:lnTo>
                      <a:pt x="88" y="153"/>
                    </a:lnTo>
                    <a:lnTo>
                      <a:pt x="90" y="151"/>
                    </a:lnTo>
                    <a:lnTo>
                      <a:pt x="88" y="145"/>
                    </a:lnTo>
                    <a:lnTo>
                      <a:pt x="84" y="143"/>
                    </a:lnTo>
                    <a:lnTo>
                      <a:pt x="82" y="141"/>
                    </a:lnTo>
                    <a:lnTo>
                      <a:pt x="90" y="141"/>
                    </a:lnTo>
                    <a:lnTo>
                      <a:pt x="92" y="141"/>
                    </a:lnTo>
                    <a:lnTo>
                      <a:pt x="96" y="145"/>
                    </a:lnTo>
                    <a:lnTo>
                      <a:pt x="98" y="147"/>
                    </a:lnTo>
                    <a:lnTo>
                      <a:pt x="100" y="151"/>
                    </a:lnTo>
                    <a:lnTo>
                      <a:pt x="100" y="149"/>
                    </a:lnTo>
                    <a:lnTo>
                      <a:pt x="88" y="123"/>
                    </a:lnTo>
                    <a:lnTo>
                      <a:pt x="88" y="117"/>
                    </a:lnTo>
                    <a:lnTo>
                      <a:pt x="90" y="117"/>
                    </a:lnTo>
                    <a:lnTo>
                      <a:pt x="94" y="129"/>
                    </a:lnTo>
                    <a:lnTo>
                      <a:pt x="100" y="133"/>
                    </a:lnTo>
                    <a:lnTo>
                      <a:pt x="106" y="145"/>
                    </a:lnTo>
                    <a:lnTo>
                      <a:pt x="108" y="149"/>
                    </a:lnTo>
                    <a:lnTo>
                      <a:pt x="110" y="149"/>
                    </a:lnTo>
                    <a:lnTo>
                      <a:pt x="114" y="133"/>
                    </a:lnTo>
                    <a:lnTo>
                      <a:pt x="108" y="123"/>
                    </a:lnTo>
                    <a:lnTo>
                      <a:pt x="110" y="116"/>
                    </a:lnTo>
                    <a:lnTo>
                      <a:pt x="110" y="117"/>
                    </a:lnTo>
                    <a:lnTo>
                      <a:pt x="114" y="123"/>
                    </a:lnTo>
                    <a:lnTo>
                      <a:pt x="116" y="127"/>
                    </a:lnTo>
                    <a:lnTo>
                      <a:pt x="120" y="127"/>
                    </a:lnTo>
                    <a:lnTo>
                      <a:pt x="120" y="119"/>
                    </a:lnTo>
                    <a:lnTo>
                      <a:pt x="120" y="116"/>
                    </a:lnTo>
                    <a:lnTo>
                      <a:pt x="116" y="112"/>
                    </a:lnTo>
                    <a:lnTo>
                      <a:pt x="118" y="80"/>
                    </a:lnTo>
                    <a:lnTo>
                      <a:pt x="120" y="78"/>
                    </a:lnTo>
                    <a:lnTo>
                      <a:pt x="120" y="106"/>
                    </a:lnTo>
                    <a:lnTo>
                      <a:pt x="124" y="112"/>
                    </a:lnTo>
                    <a:lnTo>
                      <a:pt x="126" y="112"/>
                    </a:lnTo>
                    <a:lnTo>
                      <a:pt x="134" y="96"/>
                    </a:lnTo>
                    <a:lnTo>
                      <a:pt x="134" y="82"/>
                    </a:lnTo>
                    <a:lnTo>
                      <a:pt x="136" y="84"/>
                    </a:lnTo>
                    <a:lnTo>
                      <a:pt x="136" y="92"/>
                    </a:lnTo>
                    <a:lnTo>
                      <a:pt x="140" y="86"/>
                    </a:lnTo>
                    <a:lnTo>
                      <a:pt x="140" y="82"/>
                    </a:lnTo>
                    <a:lnTo>
                      <a:pt x="154" y="74"/>
                    </a:lnTo>
                    <a:lnTo>
                      <a:pt x="164" y="64"/>
                    </a:lnTo>
                    <a:lnTo>
                      <a:pt x="166" y="58"/>
                    </a:lnTo>
                    <a:lnTo>
                      <a:pt x="164" y="54"/>
                    </a:lnTo>
                    <a:lnTo>
                      <a:pt x="162" y="52"/>
                    </a:lnTo>
                    <a:lnTo>
                      <a:pt x="162" y="48"/>
                    </a:lnTo>
                    <a:lnTo>
                      <a:pt x="154" y="36"/>
                    </a:lnTo>
                    <a:lnTo>
                      <a:pt x="152" y="36"/>
                    </a:lnTo>
                    <a:lnTo>
                      <a:pt x="150" y="46"/>
                    </a:lnTo>
                    <a:lnTo>
                      <a:pt x="146" y="50"/>
                    </a:lnTo>
                    <a:lnTo>
                      <a:pt x="146" y="48"/>
                    </a:lnTo>
                    <a:lnTo>
                      <a:pt x="148" y="46"/>
                    </a:lnTo>
                    <a:lnTo>
                      <a:pt x="148" y="38"/>
                    </a:lnTo>
                    <a:lnTo>
                      <a:pt x="146" y="36"/>
                    </a:lnTo>
                    <a:lnTo>
                      <a:pt x="142" y="30"/>
                    </a:lnTo>
                    <a:lnTo>
                      <a:pt x="140" y="28"/>
                    </a:lnTo>
                    <a:lnTo>
                      <a:pt x="138" y="26"/>
                    </a:lnTo>
                    <a:lnTo>
                      <a:pt x="134" y="30"/>
                    </a:lnTo>
                    <a:lnTo>
                      <a:pt x="132" y="30"/>
                    </a:lnTo>
                    <a:lnTo>
                      <a:pt x="128" y="36"/>
                    </a:lnTo>
                    <a:lnTo>
                      <a:pt x="128" y="34"/>
                    </a:lnTo>
                    <a:lnTo>
                      <a:pt x="128" y="30"/>
                    </a:lnTo>
                    <a:lnTo>
                      <a:pt x="132" y="28"/>
                    </a:lnTo>
                    <a:lnTo>
                      <a:pt x="70" y="8"/>
                    </a:lnTo>
                    <a:lnTo>
                      <a:pt x="66" y="10"/>
                    </a:lnTo>
                    <a:lnTo>
                      <a:pt x="66" y="8"/>
                    </a:lnTo>
                    <a:lnTo>
                      <a:pt x="68" y="6"/>
                    </a:lnTo>
                    <a:lnTo>
                      <a:pt x="48" y="0"/>
                    </a:lnTo>
                    <a:lnTo>
                      <a:pt x="28" y="2"/>
                    </a:lnTo>
                    <a:lnTo>
                      <a:pt x="30" y="4"/>
                    </a:lnTo>
                    <a:lnTo>
                      <a:pt x="30" y="6"/>
                    </a:lnTo>
                    <a:lnTo>
                      <a:pt x="28" y="2"/>
                    </a:lnTo>
                    <a:lnTo>
                      <a:pt x="22" y="2"/>
                    </a:lnTo>
                    <a:lnTo>
                      <a:pt x="20" y="2"/>
                    </a:lnTo>
                    <a:lnTo>
                      <a:pt x="2" y="2"/>
                    </a:lnTo>
                    <a:lnTo>
                      <a:pt x="0" y="4"/>
                    </a:lnTo>
                    <a:lnTo>
                      <a:pt x="0" y="8"/>
                    </a:lnTo>
                  </a:path>
                </a:pathLst>
              </a:custGeom>
              <a:solidFill>
                <a:schemeClr val="tx2"/>
              </a:solidFill>
              <a:ln w="3175">
                <a:solidFill>
                  <a:schemeClr val="bg1"/>
                </a:solidFill>
                <a:round/>
                <a:headEnd/>
                <a:tailEnd/>
              </a:ln>
            </p:spPr>
            <p:txBody>
              <a:bodyPr/>
              <a:lstStyle/>
              <a:p>
                <a:endParaRPr lang="fr-FR" dirty="0"/>
              </a:p>
            </p:txBody>
          </p:sp>
          <p:sp>
            <p:nvSpPr>
              <p:cNvPr id="5943" name="Freeform 1001"/>
              <p:cNvSpPr>
                <a:spLocks/>
              </p:cNvSpPr>
              <p:nvPr/>
            </p:nvSpPr>
            <p:spPr bwMode="auto">
              <a:xfrm>
                <a:off x="1440" y="618"/>
                <a:ext cx="264" cy="289"/>
              </a:xfrm>
              <a:custGeom>
                <a:avLst/>
                <a:gdLst>
                  <a:gd name="T0" fmla="*/ 46 w 264"/>
                  <a:gd name="T1" fmla="*/ 24 h 289"/>
                  <a:gd name="T2" fmla="*/ 80 w 264"/>
                  <a:gd name="T3" fmla="*/ 76 h 289"/>
                  <a:gd name="T4" fmla="*/ 90 w 264"/>
                  <a:gd name="T5" fmla="*/ 90 h 289"/>
                  <a:gd name="T6" fmla="*/ 74 w 264"/>
                  <a:gd name="T7" fmla="*/ 82 h 289"/>
                  <a:gd name="T8" fmla="*/ 114 w 264"/>
                  <a:gd name="T9" fmla="*/ 100 h 289"/>
                  <a:gd name="T10" fmla="*/ 116 w 264"/>
                  <a:gd name="T11" fmla="*/ 106 h 289"/>
                  <a:gd name="T12" fmla="*/ 100 w 264"/>
                  <a:gd name="T13" fmla="*/ 112 h 289"/>
                  <a:gd name="T14" fmla="*/ 104 w 264"/>
                  <a:gd name="T15" fmla="*/ 123 h 289"/>
                  <a:gd name="T16" fmla="*/ 64 w 264"/>
                  <a:gd name="T17" fmla="*/ 100 h 289"/>
                  <a:gd name="T18" fmla="*/ 32 w 264"/>
                  <a:gd name="T19" fmla="*/ 131 h 289"/>
                  <a:gd name="T20" fmla="*/ 34 w 264"/>
                  <a:gd name="T21" fmla="*/ 153 h 289"/>
                  <a:gd name="T22" fmla="*/ 52 w 264"/>
                  <a:gd name="T23" fmla="*/ 143 h 289"/>
                  <a:gd name="T24" fmla="*/ 60 w 264"/>
                  <a:gd name="T25" fmla="*/ 157 h 289"/>
                  <a:gd name="T26" fmla="*/ 76 w 264"/>
                  <a:gd name="T27" fmla="*/ 141 h 289"/>
                  <a:gd name="T28" fmla="*/ 84 w 264"/>
                  <a:gd name="T29" fmla="*/ 153 h 289"/>
                  <a:gd name="T30" fmla="*/ 68 w 264"/>
                  <a:gd name="T31" fmla="*/ 165 h 289"/>
                  <a:gd name="T32" fmla="*/ 72 w 264"/>
                  <a:gd name="T33" fmla="*/ 171 h 289"/>
                  <a:gd name="T34" fmla="*/ 64 w 264"/>
                  <a:gd name="T35" fmla="*/ 185 h 289"/>
                  <a:gd name="T36" fmla="*/ 72 w 264"/>
                  <a:gd name="T37" fmla="*/ 199 h 289"/>
                  <a:gd name="T38" fmla="*/ 102 w 264"/>
                  <a:gd name="T39" fmla="*/ 171 h 289"/>
                  <a:gd name="T40" fmla="*/ 94 w 264"/>
                  <a:gd name="T41" fmla="*/ 199 h 289"/>
                  <a:gd name="T42" fmla="*/ 84 w 264"/>
                  <a:gd name="T43" fmla="*/ 205 h 289"/>
                  <a:gd name="T44" fmla="*/ 58 w 264"/>
                  <a:gd name="T45" fmla="*/ 205 h 289"/>
                  <a:gd name="T46" fmla="*/ 22 w 264"/>
                  <a:gd name="T47" fmla="*/ 177 h 289"/>
                  <a:gd name="T48" fmla="*/ 28 w 264"/>
                  <a:gd name="T49" fmla="*/ 211 h 289"/>
                  <a:gd name="T50" fmla="*/ 38 w 264"/>
                  <a:gd name="T51" fmla="*/ 219 h 289"/>
                  <a:gd name="T52" fmla="*/ 38 w 264"/>
                  <a:gd name="T53" fmla="*/ 223 h 289"/>
                  <a:gd name="T54" fmla="*/ 18 w 264"/>
                  <a:gd name="T55" fmla="*/ 231 h 289"/>
                  <a:gd name="T56" fmla="*/ 6 w 264"/>
                  <a:gd name="T57" fmla="*/ 273 h 289"/>
                  <a:gd name="T58" fmla="*/ 16 w 264"/>
                  <a:gd name="T59" fmla="*/ 273 h 289"/>
                  <a:gd name="T60" fmla="*/ 36 w 264"/>
                  <a:gd name="T61" fmla="*/ 275 h 289"/>
                  <a:gd name="T62" fmla="*/ 56 w 264"/>
                  <a:gd name="T63" fmla="*/ 281 h 289"/>
                  <a:gd name="T64" fmla="*/ 78 w 264"/>
                  <a:gd name="T65" fmla="*/ 267 h 289"/>
                  <a:gd name="T66" fmla="*/ 102 w 264"/>
                  <a:gd name="T67" fmla="*/ 275 h 289"/>
                  <a:gd name="T68" fmla="*/ 120 w 264"/>
                  <a:gd name="T69" fmla="*/ 271 h 289"/>
                  <a:gd name="T70" fmla="*/ 148 w 264"/>
                  <a:gd name="T71" fmla="*/ 281 h 289"/>
                  <a:gd name="T72" fmla="*/ 166 w 264"/>
                  <a:gd name="T73" fmla="*/ 239 h 289"/>
                  <a:gd name="T74" fmla="*/ 156 w 264"/>
                  <a:gd name="T75" fmla="*/ 223 h 289"/>
                  <a:gd name="T76" fmla="*/ 124 w 264"/>
                  <a:gd name="T77" fmla="*/ 221 h 289"/>
                  <a:gd name="T78" fmla="*/ 120 w 264"/>
                  <a:gd name="T79" fmla="*/ 207 h 289"/>
                  <a:gd name="T80" fmla="*/ 170 w 264"/>
                  <a:gd name="T81" fmla="*/ 213 h 289"/>
                  <a:gd name="T82" fmla="*/ 174 w 264"/>
                  <a:gd name="T83" fmla="*/ 185 h 289"/>
                  <a:gd name="T84" fmla="*/ 186 w 264"/>
                  <a:gd name="T85" fmla="*/ 171 h 289"/>
                  <a:gd name="T86" fmla="*/ 190 w 264"/>
                  <a:gd name="T87" fmla="*/ 153 h 289"/>
                  <a:gd name="T88" fmla="*/ 212 w 264"/>
                  <a:gd name="T89" fmla="*/ 135 h 289"/>
                  <a:gd name="T90" fmla="*/ 224 w 264"/>
                  <a:gd name="T91" fmla="*/ 122 h 289"/>
                  <a:gd name="T92" fmla="*/ 200 w 264"/>
                  <a:gd name="T93" fmla="*/ 98 h 289"/>
                  <a:gd name="T94" fmla="*/ 180 w 264"/>
                  <a:gd name="T95" fmla="*/ 90 h 289"/>
                  <a:gd name="T96" fmla="*/ 178 w 264"/>
                  <a:gd name="T97" fmla="*/ 80 h 289"/>
                  <a:gd name="T98" fmla="*/ 208 w 264"/>
                  <a:gd name="T99" fmla="*/ 86 h 289"/>
                  <a:gd name="T100" fmla="*/ 224 w 264"/>
                  <a:gd name="T101" fmla="*/ 72 h 289"/>
                  <a:gd name="T102" fmla="*/ 180 w 264"/>
                  <a:gd name="T103" fmla="*/ 64 h 289"/>
                  <a:gd name="T104" fmla="*/ 204 w 264"/>
                  <a:gd name="T105" fmla="*/ 64 h 289"/>
                  <a:gd name="T106" fmla="*/ 210 w 264"/>
                  <a:gd name="T107" fmla="*/ 60 h 289"/>
                  <a:gd name="T108" fmla="*/ 234 w 264"/>
                  <a:gd name="T109" fmla="*/ 48 h 289"/>
                  <a:gd name="T110" fmla="*/ 234 w 264"/>
                  <a:gd name="T111" fmla="*/ 28 h 289"/>
                  <a:gd name="T112" fmla="*/ 252 w 264"/>
                  <a:gd name="T113" fmla="*/ 26 h 289"/>
                  <a:gd name="T114" fmla="*/ 242 w 264"/>
                  <a:gd name="T115" fmla="*/ 8 h 289"/>
                  <a:gd name="T116" fmla="*/ 120 w 264"/>
                  <a:gd name="T117" fmla="*/ 36 h 289"/>
                  <a:gd name="T118" fmla="*/ 132 w 264"/>
                  <a:gd name="T119" fmla="*/ 44 h 289"/>
                  <a:gd name="T120" fmla="*/ 114 w 264"/>
                  <a:gd name="T121" fmla="*/ 38 h 289"/>
                  <a:gd name="T122" fmla="*/ 64 w 264"/>
                  <a:gd name="T123" fmla="*/ 14 h 2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289"/>
                  <a:gd name="T188" fmla="*/ 264 w 264"/>
                  <a:gd name="T189" fmla="*/ 289 h 2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289">
                    <a:moveTo>
                      <a:pt x="64" y="14"/>
                    </a:moveTo>
                    <a:lnTo>
                      <a:pt x="64" y="16"/>
                    </a:lnTo>
                    <a:lnTo>
                      <a:pt x="62" y="16"/>
                    </a:lnTo>
                    <a:lnTo>
                      <a:pt x="52" y="12"/>
                    </a:lnTo>
                    <a:lnTo>
                      <a:pt x="62" y="14"/>
                    </a:lnTo>
                    <a:lnTo>
                      <a:pt x="48" y="10"/>
                    </a:lnTo>
                    <a:lnTo>
                      <a:pt x="46" y="10"/>
                    </a:lnTo>
                    <a:lnTo>
                      <a:pt x="46" y="24"/>
                    </a:lnTo>
                    <a:lnTo>
                      <a:pt x="50" y="26"/>
                    </a:lnTo>
                    <a:lnTo>
                      <a:pt x="56" y="32"/>
                    </a:lnTo>
                    <a:lnTo>
                      <a:pt x="60" y="32"/>
                    </a:lnTo>
                    <a:lnTo>
                      <a:pt x="66" y="38"/>
                    </a:lnTo>
                    <a:lnTo>
                      <a:pt x="68" y="46"/>
                    </a:lnTo>
                    <a:lnTo>
                      <a:pt x="76" y="58"/>
                    </a:lnTo>
                    <a:lnTo>
                      <a:pt x="78" y="70"/>
                    </a:lnTo>
                    <a:lnTo>
                      <a:pt x="80" y="76"/>
                    </a:lnTo>
                    <a:lnTo>
                      <a:pt x="84" y="76"/>
                    </a:lnTo>
                    <a:lnTo>
                      <a:pt x="86" y="74"/>
                    </a:lnTo>
                    <a:lnTo>
                      <a:pt x="84" y="76"/>
                    </a:lnTo>
                    <a:lnTo>
                      <a:pt x="84" y="78"/>
                    </a:lnTo>
                    <a:lnTo>
                      <a:pt x="86" y="84"/>
                    </a:lnTo>
                    <a:lnTo>
                      <a:pt x="88" y="82"/>
                    </a:lnTo>
                    <a:lnTo>
                      <a:pt x="90" y="86"/>
                    </a:lnTo>
                    <a:lnTo>
                      <a:pt x="90" y="90"/>
                    </a:lnTo>
                    <a:lnTo>
                      <a:pt x="94" y="88"/>
                    </a:lnTo>
                    <a:lnTo>
                      <a:pt x="92" y="92"/>
                    </a:lnTo>
                    <a:lnTo>
                      <a:pt x="88" y="92"/>
                    </a:lnTo>
                    <a:lnTo>
                      <a:pt x="84" y="90"/>
                    </a:lnTo>
                    <a:lnTo>
                      <a:pt x="82" y="84"/>
                    </a:lnTo>
                    <a:lnTo>
                      <a:pt x="78" y="84"/>
                    </a:lnTo>
                    <a:lnTo>
                      <a:pt x="76" y="82"/>
                    </a:lnTo>
                    <a:lnTo>
                      <a:pt x="74" y="82"/>
                    </a:lnTo>
                    <a:lnTo>
                      <a:pt x="72" y="86"/>
                    </a:lnTo>
                    <a:lnTo>
                      <a:pt x="72" y="90"/>
                    </a:lnTo>
                    <a:lnTo>
                      <a:pt x="76" y="92"/>
                    </a:lnTo>
                    <a:lnTo>
                      <a:pt x="82" y="96"/>
                    </a:lnTo>
                    <a:lnTo>
                      <a:pt x="96" y="98"/>
                    </a:lnTo>
                    <a:lnTo>
                      <a:pt x="104" y="102"/>
                    </a:lnTo>
                    <a:lnTo>
                      <a:pt x="112" y="102"/>
                    </a:lnTo>
                    <a:lnTo>
                      <a:pt x="114" y="100"/>
                    </a:lnTo>
                    <a:lnTo>
                      <a:pt x="114" y="98"/>
                    </a:lnTo>
                    <a:lnTo>
                      <a:pt x="118" y="94"/>
                    </a:lnTo>
                    <a:lnTo>
                      <a:pt x="122" y="94"/>
                    </a:lnTo>
                    <a:lnTo>
                      <a:pt x="118" y="98"/>
                    </a:lnTo>
                    <a:lnTo>
                      <a:pt x="118" y="102"/>
                    </a:lnTo>
                    <a:lnTo>
                      <a:pt x="118" y="104"/>
                    </a:lnTo>
                    <a:lnTo>
                      <a:pt x="118" y="106"/>
                    </a:lnTo>
                    <a:lnTo>
                      <a:pt x="116" y="106"/>
                    </a:lnTo>
                    <a:lnTo>
                      <a:pt x="116" y="108"/>
                    </a:lnTo>
                    <a:lnTo>
                      <a:pt x="114" y="108"/>
                    </a:lnTo>
                    <a:lnTo>
                      <a:pt x="112" y="106"/>
                    </a:lnTo>
                    <a:lnTo>
                      <a:pt x="110" y="108"/>
                    </a:lnTo>
                    <a:lnTo>
                      <a:pt x="98" y="106"/>
                    </a:lnTo>
                    <a:lnTo>
                      <a:pt x="96" y="108"/>
                    </a:lnTo>
                    <a:lnTo>
                      <a:pt x="96" y="110"/>
                    </a:lnTo>
                    <a:lnTo>
                      <a:pt x="100" y="112"/>
                    </a:lnTo>
                    <a:lnTo>
                      <a:pt x="102" y="114"/>
                    </a:lnTo>
                    <a:lnTo>
                      <a:pt x="104" y="116"/>
                    </a:lnTo>
                    <a:lnTo>
                      <a:pt x="110" y="116"/>
                    </a:lnTo>
                    <a:lnTo>
                      <a:pt x="110" y="118"/>
                    </a:lnTo>
                    <a:lnTo>
                      <a:pt x="106" y="118"/>
                    </a:lnTo>
                    <a:lnTo>
                      <a:pt x="110" y="125"/>
                    </a:lnTo>
                    <a:lnTo>
                      <a:pt x="110" y="127"/>
                    </a:lnTo>
                    <a:lnTo>
                      <a:pt x="104" y="123"/>
                    </a:lnTo>
                    <a:lnTo>
                      <a:pt x="104" y="122"/>
                    </a:lnTo>
                    <a:lnTo>
                      <a:pt x="100" y="116"/>
                    </a:lnTo>
                    <a:lnTo>
                      <a:pt x="98" y="116"/>
                    </a:lnTo>
                    <a:lnTo>
                      <a:pt x="86" y="104"/>
                    </a:lnTo>
                    <a:lnTo>
                      <a:pt x="74" y="102"/>
                    </a:lnTo>
                    <a:lnTo>
                      <a:pt x="66" y="98"/>
                    </a:lnTo>
                    <a:lnTo>
                      <a:pt x="64" y="98"/>
                    </a:lnTo>
                    <a:lnTo>
                      <a:pt x="64" y="100"/>
                    </a:lnTo>
                    <a:lnTo>
                      <a:pt x="62" y="104"/>
                    </a:lnTo>
                    <a:lnTo>
                      <a:pt x="44" y="108"/>
                    </a:lnTo>
                    <a:lnTo>
                      <a:pt x="42" y="110"/>
                    </a:lnTo>
                    <a:lnTo>
                      <a:pt x="38" y="123"/>
                    </a:lnTo>
                    <a:lnTo>
                      <a:pt x="40" y="123"/>
                    </a:lnTo>
                    <a:lnTo>
                      <a:pt x="40" y="125"/>
                    </a:lnTo>
                    <a:lnTo>
                      <a:pt x="34" y="127"/>
                    </a:lnTo>
                    <a:lnTo>
                      <a:pt x="32" y="131"/>
                    </a:lnTo>
                    <a:lnTo>
                      <a:pt x="30" y="137"/>
                    </a:lnTo>
                    <a:lnTo>
                      <a:pt x="32" y="139"/>
                    </a:lnTo>
                    <a:lnTo>
                      <a:pt x="32" y="143"/>
                    </a:lnTo>
                    <a:lnTo>
                      <a:pt x="32" y="145"/>
                    </a:lnTo>
                    <a:lnTo>
                      <a:pt x="32" y="151"/>
                    </a:lnTo>
                    <a:lnTo>
                      <a:pt x="34" y="149"/>
                    </a:lnTo>
                    <a:lnTo>
                      <a:pt x="38" y="151"/>
                    </a:lnTo>
                    <a:lnTo>
                      <a:pt x="34" y="153"/>
                    </a:lnTo>
                    <a:lnTo>
                      <a:pt x="32" y="155"/>
                    </a:lnTo>
                    <a:lnTo>
                      <a:pt x="32" y="157"/>
                    </a:lnTo>
                    <a:lnTo>
                      <a:pt x="40" y="159"/>
                    </a:lnTo>
                    <a:lnTo>
                      <a:pt x="46" y="155"/>
                    </a:lnTo>
                    <a:lnTo>
                      <a:pt x="48" y="151"/>
                    </a:lnTo>
                    <a:lnTo>
                      <a:pt x="50" y="151"/>
                    </a:lnTo>
                    <a:lnTo>
                      <a:pt x="52" y="149"/>
                    </a:lnTo>
                    <a:lnTo>
                      <a:pt x="52" y="143"/>
                    </a:lnTo>
                    <a:lnTo>
                      <a:pt x="56" y="139"/>
                    </a:lnTo>
                    <a:lnTo>
                      <a:pt x="54" y="147"/>
                    </a:lnTo>
                    <a:lnTo>
                      <a:pt x="50" y="155"/>
                    </a:lnTo>
                    <a:lnTo>
                      <a:pt x="52" y="155"/>
                    </a:lnTo>
                    <a:lnTo>
                      <a:pt x="52" y="157"/>
                    </a:lnTo>
                    <a:lnTo>
                      <a:pt x="52" y="159"/>
                    </a:lnTo>
                    <a:lnTo>
                      <a:pt x="54" y="161"/>
                    </a:lnTo>
                    <a:lnTo>
                      <a:pt x="60" y="157"/>
                    </a:lnTo>
                    <a:lnTo>
                      <a:pt x="62" y="159"/>
                    </a:lnTo>
                    <a:lnTo>
                      <a:pt x="64" y="157"/>
                    </a:lnTo>
                    <a:lnTo>
                      <a:pt x="74" y="123"/>
                    </a:lnTo>
                    <a:lnTo>
                      <a:pt x="72" y="139"/>
                    </a:lnTo>
                    <a:lnTo>
                      <a:pt x="72" y="141"/>
                    </a:lnTo>
                    <a:lnTo>
                      <a:pt x="74" y="141"/>
                    </a:lnTo>
                    <a:lnTo>
                      <a:pt x="76" y="139"/>
                    </a:lnTo>
                    <a:lnTo>
                      <a:pt x="76" y="141"/>
                    </a:lnTo>
                    <a:lnTo>
                      <a:pt x="72" y="145"/>
                    </a:lnTo>
                    <a:lnTo>
                      <a:pt x="72" y="147"/>
                    </a:lnTo>
                    <a:lnTo>
                      <a:pt x="72" y="151"/>
                    </a:lnTo>
                    <a:lnTo>
                      <a:pt x="72" y="153"/>
                    </a:lnTo>
                    <a:lnTo>
                      <a:pt x="76" y="151"/>
                    </a:lnTo>
                    <a:lnTo>
                      <a:pt x="80" y="153"/>
                    </a:lnTo>
                    <a:lnTo>
                      <a:pt x="82" y="155"/>
                    </a:lnTo>
                    <a:lnTo>
                      <a:pt x="84" y="153"/>
                    </a:lnTo>
                    <a:lnTo>
                      <a:pt x="84" y="155"/>
                    </a:lnTo>
                    <a:lnTo>
                      <a:pt x="82" y="157"/>
                    </a:lnTo>
                    <a:lnTo>
                      <a:pt x="76" y="155"/>
                    </a:lnTo>
                    <a:lnTo>
                      <a:pt x="70" y="155"/>
                    </a:lnTo>
                    <a:lnTo>
                      <a:pt x="68" y="159"/>
                    </a:lnTo>
                    <a:lnTo>
                      <a:pt x="66" y="163"/>
                    </a:lnTo>
                    <a:lnTo>
                      <a:pt x="70" y="163"/>
                    </a:lnTo>
                    <a:lnTo>
                      <a:pt x="68" y="165"/>
                    </a:lnTo>
                    <a:lnTo>
                      <a:pt x="64" y="165"/>
                    </a:lnTo>
                    <a:lnTo>
                      <a:pt x="62" y="165"/>
                    </a:lnTo>
                    <a:lnTo>
                      <a:pt x="58" y="171"/>
                    </a:lnTo>
                    <a:lnTo>
                      <a:pt x="58" y="173"/>
                    </a:lnTo>
                    <a:lnTo>
                      <a:pt x="60" y="175"/>
                    </a:lnTo>
                    <a:lnTo>
                      <a:pt x="64" y="173"/>
                    </a:lnTo>
                    <a:lnTo>
                      <a:pt x="70" y="173"/>
                    </a:lnTo>
                    <a:lnTo>
                      <a:pt x="72" y="171"/>
                    </a:lnTo>
                    <a:lnTo>
                      <a:pt x="72" y="173"/>
                    </a:lnTo>
                    <a:lnTo>
                      <a:pt x="68" y="175"/>
                    </a:lnTo>
                    <a:lnTo>
                      <a:pt x="64" y="175"/>
                    </a:lnTo>
                    <a:lnTo>
                      <a:pt x="62" y="177"/>
                    </a:lnTo>
                    <a:lnTo>
                      <a:pt x="62" y="179"/>
                    </a:lnTo>
                    <a:lnTo>
                      <a:pt x="68" y="177"/>
                    </a:lnTo>
                    <a:lnTo>
                      <a:pt x="66" y="181"/>
                    </a:lnTo>
                    <a:lnTo>
                      <a:pt x="64" y="185"/>
                    </a:lnTo>
                    <a:lnTo>
                      <a:pt x="66" y="189"/>
                    </a:lnTo>
                    <a:lnTo>
                      <a:pt x="70" y="193"/>
                    </a:lnTo>
                    <a:lnTo>
                      <a:pt x="72" y="187"/>
                    </a:lnTo>
                    <a:lnTo>
                      <a:pt x="74" y="185"/>
                    </a:lnTo>
                    <a:lnTo>
                      <a:pt x="74" y="183"/>
                    </a:lnTo>
                    <a:lnTo>
                      <a:pt x="74" y="187"/>
                    </a:lnTo>
                    <a:lnTo>
                      <a:pt x="72" y="195"/>
                    </a:lnTo>
                    <a:lnTo>
                      <a:pt x="72" y="199"/>
                    </a:lnTo>
                    <a:lnTo>
                      <a:pt x="76" y="199"/>
                    </a:lnTo>
                    <a:lnTo>
                      <a:pt x="80" y="197"/>
                    </a:lnTo>
                    <a:lnTo>
                      <a:pt x="86" y="199"/>
                    </a:lnTo>
                    <a:lnTo>
                      <a:pt x="92" y="197"/>
                    </a:lnTo>
                    <a:lnTo>
                      <a:pt x="94" y="193"/>
                    </a:lnTo>
                    <a:lnTo>
                      <a:pt x="98" y="181"/>
                    </a:lnTo>
                    <a:lnTo>
                      <a:pt x="100" y="179"/>
                    </a:lnTo>
                    <a:lnTo>
                      <a:pt x="102" y="171"/>
                    </a:lnTo>
                    <a:lnTo>
                      <a:pt x="102" y="167"/>
                    </a:lnTo>
                    <a:lnTo>
                      <a:pt x="104" y="165"/>
                    </a:lnTo>
                    <a:lnTo>
                      <a:pt x="106" y="163"/>
                    </a:lnTo>
                    <a:lnTo>
                      <a:pt x="108" y="163"/>
                    </a:lnTo>
                    <a:lnTo>
                      <a:pt x="104" y="167"/>
                    </a:lnTo>
                    <a:lnTo>
                      <a:pt x="106" y="171"/>
                    </a:lnTo>
                    <a:lnTo>
                      <a:pt x="94" y="197"/>
                    </a:lnTo>
                    <a:lnTo>
                      <a:pt x="94" y="199"/>
                    </a:lnTo>
                    <a:lnTo>
                      <a:pt x="88" y="203"/>
                    </a:lnTo>
                    <a:lnTo>
                      <a:pt x="88" y="205"/>
                    </a:lnTo>
                    <a:lnTo>
                      <a:pt x="90" y="205"/>
                    </a:lnTo>
                    <a:lnTo>
                      <a:pt x="92" y="207"/>
                    </a:lnTo>
                    <a:lnTo>
                      <a:pt x="92" y="209"/>
                    </a:lnTo>
                    <a:lnTo>
                      <a:pt x="90" y="209"/>
                    </a:lnTo>
                    <a:lnTo>
                      <a:pt x="86" y="207"/>
                    </a:lnTo>
                    <a:lnTo>
                      <a:pt x="84" y="205"/>
                    </a:lnTo>
                    <a:lnTo>
                      <a:pt x="76" y="207"/>
                    </a:lnTo>
                    <a:lnTo>
                      <a:pt x="78" y="211"/>
                    </a:lnTo>
                    <a:lnTo>
                      <a:pt x="78" y="213"/>
                    </a:lnTo>
                    <a:lnTo>
                      <a:pt x="76" y="213"/>
                    </a:lnTo>
                    <a:lnTo>
                      <a:pt x="70" y="209"/>
                    </a:lnTo>
                    <a:lnTo>
                      <a:pt x="64" y="207"/>
                    </a:lnTo>
                    <a:lnTo>
                      <a:pt x="60" y="205"/>
                    </a:lnTo>
                    <a:lnTo>
                      <a:pt x="58" y="205"/>
                    </a:lnTo>
                    <a:lnTo>
                      <a:pt x="58" y="203"/>
                    </a:lnTo>
                    <a:lnTo>
                      <a:pt x="54" y="189"/>
                    </a:lnTo>
                    <a:lnTo>
                      <a:pt x="52" y="185"/>
                    </a:lnTo>
                    <a:lnTo>
                      <a:pt x="52" y="183"/>
                    </a:lnTo>
                    <a:lnTo>
                      <a:pt x="46" y="177"/>
                    </a:lnTo>
                    <a:lnTo>
                      <a:pt x="32" y="173"/>
                    </a:lnTo>
                    <a:lnTo>
                      <a:pt x="24" y="179"/>
                    </a:lnTo>
                    <a:lnTo>
                      <a:pt x="22" y="177"/>
                    </a:lnTo>
                    <a:lnTo>
                      <a:pt x="20" y="181"/>
                    </a:lnTo>
                    <a:lnTo>
                      <a:pt x="20" y="183"/>
                    </a:lnTo>
                    <a:lnTo>
                      <a:pt x="20" y="185"/>
                    </a:lnTo>
                    <a:lnTo>
                      <a:pt x="20" y="193"/>
                    </a:lnTo>
                    <a:lnTo>
                      <a:pt x="24" y="197"/>
                    </a:lnTo>
                    <a:lnTo>
                      <a:pt x="28" y="203"/>
                    </a:lnTo>
                    <a:lnTo>
                      <a:pt x="28" y="207"/>
                    </a:lnTo>
                    <a:lnTo>
                      <a:pt x="28" y="211"/>
                    </a:lnTo>
                    <a:lnTo>
                      <a:pt x="34" y="213"/>
                    </a:lnTo>
                    <a:lnTo>
                      <a:pt x="36" y="211"/>
                    </a:lnTo>
                    <a:lnTo>
                      <a:pt x="40" y="211"/>
                    </a:lnTo>
                    <a:lnTo>
                      <a:pt x="40" y="213"/>
                    </a:lnTo>
                    <a:lnTo>
                      <a:pt x="34" y="217"/>
                    </a:lnTo>
                    <a:lnTo>
                      <a:pt x="36" y="217"/>
                    </a:lnTo>
                    <a:lnTo>
                      <a:pt x="38" y="217"/>
                    </a:lnTo>
                    <a:lnTo>
                      <a:pt x="38" y="219"/>
                    </a:lnTo>
                    <a:lnTo>
                      <a:pt x="36" y="221"/>
                    </a:lnTo>
                    <a:lnTo>
                      <a:pt x="36" y="223"/>
                    </a:lnTo>
                    <a:lnTo>
                      <a:pt x="38" y="223"/>
                    </a:lnTo>
                    <a:lnTo>
                      <a:pt x="42" y="223"/>
                    </a:lnTo>
                    <a:lnTo>
                      <a:pt x="40" y="225"/>
                    </a:lnTo>
                    <a:lnTo>
                      <a:pt x="40" y="227"/>
                    </a:lnTo>
                    <a:lnTo>
                      <a:pt x="38" y="225"/>
                    </a:lnTo>
                    <a:lnTo>
                      <a:pt x="38" y="223"/>
                    </a:lnTo>
                    <a:lnTo>
                      <a:pt x="32" y="225"/>
                    </a:lnTo>
                    <a:lnTo>
                      <a:pt x="32" y="227"/>
                    </a:lnTo>
                    <a:lnTo>
                      <a:pt x="32" y="229"/>
                    </a:lnTo>
                    <a:lnTo>
                      <a:pt x="28" y="229"/>
                    </a:lnTo>
                    <a:lnTo>
                      <a:pt x="26" y="231"/>
                    </a:lnTo>
                    <a:lnTo>
                      <a:pt x="24" y="229"/>
                    </a:lnTo>
                    <a:lnTo>
                      <a:pt x="20" y="229"/>
                    </a:lnTo>
                    <a:lnTo>
                      <a:pt x="18" y="231"/>
                    </a:lnTo>
                    <a:lnTo>
                      <a:pt x="16" y="233"/>
                    </a:lnTo>
                    <a:lnTo>
                      <a:pt x="14" y="235"/>
                    </a:lnTo>
                    <a:lnTo>
                      <a:pt x="12" y="237"/>
                    </a:lnTo>
                    <a:lnTo>
                      <a:pt x="2" y="245"/>
                    </a:lnTo>
                    <a:lnTo>
                      <a:pt x="2" y="251"/>
                    </a:lnTo>
                    <a:lnTo>
                      <a:pt x="2" y="257"/>
                    </a:lnTo>
                    <a:lnTo>
                      <a:pt x="0" y="263"/>
                    </a:lnTo>
                    <a:lnTo>
                      <a:pt x="6" y="273"/>
                    </a:lnTo>
                    <a:lnTo>
                      <a:pt x="8" y="273"/>
                    </a:lnTo>
                    <a:lnTo>
                      <a:pt x="10" y="269"/>
                    </a:lnTo>
                    <a:lnTo>
                      <a:pt x="12" y="263"/>
                    </a:lnTo>
                    <a:lnTo>
                      <a:pt x="12" y="271"/>
                    </a:lnTo>
                    <a:lnTo>
                      <a:pt x="14" y="265"/>
                    </a:lnTo>
                    <a:lnTo>
                      <a:pt x="12" y="251"/>
                    </a:lnTo>
                    <a:lnTo>
                      <a:pt x="14" y="249"/>
                    </a:lnTo>
                    <a:lnTo>
                      <a:pt x="16" y="273"/>
                    </a:lnTo>
                    <a:lnTo>
                      <a:pt x="22" y="273"/>
                    </a:lnTo>
                    <a:lnTo>
                      <a:pt x="24" y="277"/>
                    </a:lnTo>
                    <a:lnTo>
                      <a:pt x="28" y="275"/>
                    </a:lnTo>
                    <a:lnTo>
                      <a:pt x="28" y="271"/>
                    </a:lnTo>
                    <a:lnTo>
                      <a:pt x="28" y="265"/>
                    </a:lnTo>
                    <a:lnTo>
                      <a:pt x="30" y="269"/>
                    </a:lnTo>
                    <a:lnTo>
                      <a:pt x="34" y="273"/>
                    </a:lnTo>
                    <a:lnTo>
                      <a:pt x="36" y="275"/>
                    </a:lnTo>
                    <a:lnTo>
                      <a:pt x="40" y="277"/>
                    </a:lnTo>
                    <a:lnTo>
                      <a:pt x="40" y="271"/>
                    </a:lnTo>
                    <a:lnTo>
                      <a:pt x="44" y="269"/>
                    </a:lnTo>
                    <a:lnTo>
                      <a:pt x="44" y="261"/>
                    </a:lnTo>
                    <a:lnTo>
                      <a:pt x="44" y="265"/>
                    </a:lnTo>
                    <a:lnTo>
                      <a:pt x="46" y="269"/>
                    </a:lnTo>
                    <a:lnTo>
                      <a:pt x="46" y="271"/>
                    </a:lnTo>
                    <a:lnTo>
                      <a:pt x="56" y="281"/>
                    </a:lnTo>
                    <a:lnTo>
                      <a:pt x="62" y="281"/>
                    </a:lnTo>
                    <a:lnTo>
                      <a:pt x="62" y="283"/>
                    </a:lnTo>
                    <a:lnTo>
                      <a:pt x="76" y="281"/>
                    </a:lnTo>
                    <a:lnTo>
                      <a:pt x="66" y="271"/>
                    </a:lnTo>
                    <a:lnTo>
                      <a:pt x="66" y="265"/>
                    </a:lnTo>
                    <a:lnTo>
                      <a:pt x="70" y="273"/>
                    </a:lnTo>
                    <a:lnTo>
                      <a:pt x="74" y="273"/>
                    </a:lnTo>
                    <a:lnTo>
                      <a:pt x="78" y="267"/>
                    </a:lnTo>
                    <a:lnTo>
                      <a:pt x="78" y="259"/>
                    </a:lnTo>
                    <a:lnTo>
                      <a:pt x="84" y="269"/>
                    </a:lnTo>
                    <a:lnTo>
                      <a:pt x="90" y="273"/>
                    </a:lnTo>
                    <a:lnTo>
                      <a:pt x="94" y="271"/>
                    </a:lnTo>
                    <a:lnTo>
                      <a:pt x="94" y="265"/>
                    </a:lnTo>
                    <a:lnTo>
                      <a:pt x="92" y="251"/>
                    </a:lnTo>
                    <a:lnTo>
                      <a:pt x="98" y="273"/>
                    </a:lnTo>
                    <a:lnTo>
                      <a:pt x="102" y="275"/>
                    </a:lnTo>
                    <a:lnTo>
                      <a:pt x="110" y="273"/>
                    </a:lnTo>
                    <a:lnTo>
                      <a:pt x="112" y="267"/>
                    </a:lnTo>
                    <a:lnTo>
                      <a:pt x="106" y="257"/>
                    </a:lnTo>
                    <a:lnTo>
                      <a:pt x="108" y="259"/>
                    </a:lnTo>
                    <a:lnTo>
                      <a:pt x="112" y="259"/>
                    </a:lnTo>
                    <a:lnTo>
                      <a:pt x="114" y="265"/>
                    </a:lnTo>
                    <a:lnTo>
                      <a:pt x="114" y="269"/>
                    </a:lnTo>
                    <a:lnTo>
                      <a:pt x="120" y="271"/>
                    </a:lnTo>
                    <a:lnTo>
                      <a:pt x="124" y="269"/>
                    </a:lnTo>
                    <a:lnTo>
                      <a:pt x="128" y="269"/>
                    </a:lnTo>
                    <a:lnTo>
                      <a:pt x="130" y="273"/>
                    </a:lnTo>
                    <a:lnTo>
                      <a:pt x="130" y="277"/>
                    </a:lnTo>
                    <a:lnTo>
                      <a:pt x="128" y="283"/>
                    </a:lnTo>
                    <a:lnTo>
                      <a:pt x="126" y="287"/>
                    </a:lnTo>
                    <a:lnTo>
                      <a:pt x="128" y="289"/>
                    </a:lnTo>
                    <a:lnTo>
                      <a:pt x="148" y="281"/>
                    </a:lnTo>
                    <a:lnTo>
                      <a:pt x="160" y="265"/>
                    </a:lnTo>
                    <a:lnTo>
                      <a:pt x="160" y="273"/>
                    </a:lnTo>
                    <a:lnTo>
                      <a:pt x="166" y="269"/>
                    </a:lnTo>
                    <a:lnTo>
                      <a:pt x="168" y="263"/>
                    </a:lnTo>
                    <a:lnTo>
                      <a:pt x="174" y="261"/>
                    </a:lnTo>
                    <a:lnTo>
                      <a:pt x="174" y="243"/>
                    </a:lnTo>
                    <a:lnTo>
                      <a:pt x="172" y="237"/>
                    </a:lnTo>
                    <a:lnTo>
                      <a:pt x="166" y="239"/>
                    </a:lnTo>
                    <a:lnTo>
                      <a:pt x="160" y="247"/>
                    </a:lnTo>
                    <a:lnTo>
                      <a:pt x="158" y="247"/>
                    </a:lnTo>
                    <a:lnTo>
                      <a:pt x="158" y="241"/>
                    </a:lnTo>
                    <a:lnTo>
                      <a:pt x="152" y="239"/>
                    </a:lnTo>
                    <a:lnTo>
                      <a:pt x="152" y="237"/>
                    </a:lnTo>
                    <a:lnTo>
                      <a:pt x="158" y="233"/>
                    </a:lnTo>
                    <a:lnTo>
                      <a:pt x="160" y="229"/>
                    </a:lnTo>
                    <a:lnTo>
                      <a:pt x="156" y="223"/>
                    </a:lnTo>
                    <a:lnTo>
                      <a:pt x="152" y="223"/>
                    </a:lnTo>
                    <a:lnTo>
                      <a:pt x="148" y="223"/>
                    </a:lnTo>
                    <a:lnTo>
                      <a:pt x="140" y="231"/>
                    </a:lnTo>
                    <a:lnTo>
                      <a:pt x="138" y="231"/>
                    </a:lnTo>
                    <a:lnTo>
                      <a:pt x="142" y="225"/>
                    </a:lnTo>
                    <a:lnTo>
                      <a:pt x="142" y="223"/>
                    </a:lnTo>
                    <a:lnTo>
                      <a:pt x="130" y="219"/>
                    </a:lnTo>
                    <a:lnTo>
                      <a:pt x="124" y="221"/>
                    </a:lnTo>
                    <a:lnTo>
                      <a:pt x="116" y="231"/>
                    </a:lnTo>
                    <a:lnTo>
                      <a:pt x="116" y="221"/>
                    </a:lnTo>
                    <a:lnTo>
                      <a:pt x="114" y="219"/>
                    </a:lnTo>
                    <a:lnTo>
                      <a:pt x="118" y="219"/>
                    </a:lnTo>
                    <a:lnTo>
                      <a:pt x="126" y="217"/>
                    </a:lnTo>
                    <a:lnTo>
                      <a:pt x="126" y="215"/>
                    </a:lnTo>
                    <a:lnTo>
                      <a:pt x="120" y="211"/>
                    </a:lnTo>
                    <a:lnTo>
                      <a:pt x="120" y="207"/>
                    </a:lnTo>
                    <a:lnTo>
                      <a:pt x="120" y="203"/>
                    </a:lnTo>
                    <a:lnTo>
                      <a:pt x="128" y="213"/>
                    </a:lnTo>
                    <a:lnTo>
                      <a:pt x="136" y="217"/>
                    </a:lnTo>
                    <a:lnTo>
                      <a:pt x="158" y="217"/>
                    </a:lnTo>
                    <a:lnTo>
                      <a:pt x="160" y="213"/>
                    </a:lnTo>
                    <a:lnTo>
                      <a:pt x="162" y="215"/>
                    </a:lnTo>
                    <a:lnTo>
                      <a:pt x="162" y="217"/>
                    </a:lnTo>
                    <a:lnTo>
                      <a:pt x="170" y="213"/>
                    </a:lnTo>
                    <a:lnTo>
                      <a:pt x="174" y="205"/>
                    </a:lnTo>
                    <a:lnTo>
                      <a:pt x="174" y="201"/>
                    </a:lnTo>
                    <a:lnTo>
                      <a:pt x="174" y="199"/>
                    </a:lnTo>
                    <a:lnTo>
                      <a:pt x="178" y="197"/>
                    </a:lnTo>
                    <a:lnTo>
                      <a:pt x="178" y="195"/>
                    </a:lnTo>
                    <a:lnTo>
                      <a:pt x="174" y="189"/>
                    </a:lnTo>
                    <a:lnTo>
                      <a:pt x="174" y="187"/>
                    </a:lnTo>
                    <a:lnTo>
                      <a:pt x="174" y="185"/>
                    </a:lnTo>
                    <a:lnTo>
                      <a:pt x="172" y="179"/>
                    </a:lnTo>
                    <a:lnTo>
                      <a:pt x="170" y="179"/>
                    </a:lnTo>
                    <a:lnTo>
                      <a:pt x="170" y="177"/>
                    </a:lnTo>
                    <a:lnTo>
                      <a:pt x="170" y="175"/>
                    </a:lnTo>
                    <a:lnTo>
                      <a:pt x="170" y="171"/>
                    </a:lnTo>
                    <a:lnTo>
                      <a:pt x="170" y="169"/>
                    </a:lnTo>
                    <a:lnTo>
                      <a:pt x="174" y="171"/>
                    </a:lnTo>
                    <a:lnTo>
                      <a:pt x="186" y="171"/>
                    </a:lnTo>
                    <a:lnTo>
                      <a:pt x="188" y="175"/>
                    </a:lnTo>
                    <a:lnTo>
                      <a:pt x="194" y="173"/>
                    </a:lnTo>
                    <a:lnTo>
                      <a:pt x="198" y="165"/>
                    </a:lnTo>
                    <a:lnTo>
                      <a:pt x="204" y="169"/>
                    </a:lnTo>
                    <a:lnTo>
                      <a:pt x="204" y="171"/>
                    </a:lnTo>
                    <a:lnTo>
                      <a:pt x="208" y="163"/>
                    </a:lnTo>
                    <a:lnTo>
                      <a:pt x="210" y="159"/>
                    </a:lnTo>
                    <a:lnTo>
                      <a:pt x="190" y="153"/>
                    </a:lnTo>
                    <a:lnTo>
                      <a:pt x="194" y="149"/>
                    </a:lnTo>
                    <a:lnTo>
                      <a:pt x="200" y="149"/>
                    </a:lnTo>
                    <a:lnTo>
                      <a:pt x="210" y="153"/>
                    </a:lnTo>
                    <a:lnTo>
                      <a:pt x="212" y="147"/>
                    </a:lnTo>
                    <a:lnTo>
                      <a:pt x="218" y="143"/>
                    </a:lnTo>
                    <a:lnTo>
                      <a:pt x="218" y="141"/>
                    </a:lnTo>
                    <a:lnTo>
                      <a:pt x="216" y="137"/>
                    </a:lnTo>
                    <a:lnTo>
                      <a:pt x="212" y="135"/>
                    </a:lnTo>
                    <a:lnTo>
                      <a:pt x="206" y="133"/>
                    </a:lnTo>
                    <a:lnTo>
                      <a:pt x="202" y="131"/>
                    </a:lnTo>
                    <a:lnTo>
                      <a:pt x="198" y="129"/>
                    </a:lnTo>
                    <a:lnTo>
                      <a:pt x="200" y="127"/>
                    </a:lnTo>
                    <a:lnTo>
                      <a:pt x="216" y="127"/>
                    </a:lnTo>
                    <a:lnTo>
                      <a:pt x="218" y="127"/>
                    </a:lnTo>
                    <a:lnTo>
                      <a:pt x="220" y="125"/>
                    </a:lnTo>
                    <a:lnTo>
                      <a:pt x="224" y="122"/>
                    </a:lnTo>
                    <a:lnTo>
                      <a:pt x="222" y="120"/>
                    </a:lnTo>
                    <a:lnTo>
                      <a:pt x="222" y="118"/>
                    </a:lnTo>
                    <a:lnTo>
                      <a:pt x="224" y="114"/>
                    </a:lnTo>
                    <a:lnTo>
                      <a:pt x="222" y="104"/>
                    </a:lnTo>
                    <a:lnTo>
                      <a:pt x="220" y="102"/>
                    </a:lnTo>
                    <a:lnTo>
                      <a:pt x="212" y="98"/>
                    </a:lnTo>
                    <a:lnTo>
                      <a:pt x="200" y="100"/>
                    </a:lnTo>
                    <a:lnTo>
                      <a:pt x="200" y="98"/>
                    </a:lnTo>
                    <a:lnTo>
                      <a:pt x="204" y="96"/>
                    </a:lnTo>
                    <a:lnTo>
                      <a:pt x="206" y="94"/>
                    </a:lnTo>
                    <a:lnTo>
                      <a:pt x="206" y="90"/>
                    </a:lnTo>
                    <a:lnTo>
                      <a:pt x="186" y="92"/>
                    </a:lnTo>
                    <a:lnTo>
                      <a:pt x="182" y="94"/>
                    </a:lnTo>
                    <a:lnTo>
                      <a:pt x="180" y="98"/>
                    </a:lnTo>
                    <a:lnTo>
                      <a:pt x="178" y="98"/>
                    </a:lnTo>
                    <a:lnTo>
                      <a:pt x="180" y="90"/>
                    </a:lnTo>
                    <a:lnTo>
                      <a:pt x="178" y="90"/>
                    </a:lnTo>
                    <a:lnTo>
                      <a:pt x="176" y="88"/>
                    </a:lnTo>
                    <a:lnTo>
                      <a:pt x="184" y="90"/>
                    </a:lnTo>
                    <a:lnTo>
                      <a:pt x="196" y="86"/>
                    </a:lnTo>
                    <a:lnTo>
                      <a:pt x="202" y="86"/>
                    </a:lnTo>
                    <a:lnTo>
                      <a:pt x="202" y="84"/>
                    </a:lnTo>
                    <a:lnTo>
                      <a:pt x="196" y="82"/>
                    </a:lnTo>
                    <a:lnTo>
                      <a:pt x="178" y="80"/>
                    </a:lnTo>
                    <a:lnTo>
                      <a:pt x="176" y="78"/>
                    </a:lnTo>
                    <a:lnTo>
                      <a:pt x="180" y="78"/>
                    </a:lnTo>
                    <a:lnTo>
                      <a:pt x="192" y="78"/>
                    </a:lnTo>
                    <a:lnTo>
                      <a:pt x="196" y="74"/>
                    </a:lnTo>
                    <a:lnTo>
                      <a:pt x="204" y="78"/>
                    </a:lnTo>
                    <a:lnTo>
                      <a:pt x="206" y="80"/>
                    </a:lnTo>
                    <a:lnTo>
                      <a:pt x="206" y="84"/>
                    </a:lnTo>
                    <a:lnTo>
                      <a:pt x="208" y="86"/>
                    </a:lnTo>
                    <a:lnTo>
                      <a:pt x="210" y="88"/>
                    </a:lnTo>
                    <a:lnTo>
                      <a:pt x="224" y="90"/>
                    </a:lnTo>
                    <a:lnTo>
                      <a:pt x="226" y="90"/>
                    </a:lnTo>
                    <a:lnTo>
                      <a:pt x="226" y="86"/>
                    </a:lnTo>
                    <a:lnTo>
                      <a:pt x="226" y="82"/>
                    </a:lnTo>
                    <a:lnTo>
                      <a:pt x="222" y="78"/>
                    </a:lnTo>
                    <a:lnTo>
                      <a:pt x="226" y="74"/>
                    </a:lnTo>
                    <a:lnTo>
                      <a:pt x="224" y="72"/>
                    </a:lnTo>
                    <a:lnTo>
                      <a:pt x="206" y="72"/>
                    </a:lnTo>
                    <a:lnTo>
                      <a:pt x="204" y="70"/>
                    </a:lnTo>
                    <a:lnTo>
                      <a:pt x="180" y="74"/>
                    </a:lnTo>
                    <a:lnTo>
                      <a:pt x="184" y="72"/>
                    </a:lnTo>
                    <a:lnTo>
                      <a:pt x="184" y="70"/>
                    </a:lnTo>
                    <a:lnTo>
                      <a:pt x="178" y="68"/>
                    </a:lnTo>
                    <a:lnTo>
                      <a:pt x="176" y="66"/>
                    </a:lnTo>
                    <a:lnTo>
                      <a:pt x="180" y="64"/>
                    </a:lnTo>
                    <a:lnTo>
                      <a:pt x="186" y="66"/>
                    </a:lnTo>
                    <a:lnTo>
                      <a:pt x="186" y="58"/>
                    </a:lnTo>
                    <a:lnTo>
                      <a:pt x="184" y="58"/>
                    </a:lnTo>
                    <a:lnTo>
                      <a:pt x="186" y="56"/>
                    </a:lnTo>
                    <a:lnTo>
                      <a:pt x="188" y="58"/>
                    </a:lnTo>
                    <a:lnTo>
                      <a:pt x="188" y="62"/>
                    </a:lnTo>
                    <a:lnTo>
                      <a:pt x="192" y="64"/>
                    </a:lnTo>
                    <a:lnTo>
                      <a:pt x="204" y="64"/>
                    </a:lnTo>
                    <a:lnTo>
                      <a:pt x="206" y="62"/>
                    </a:lnTo>
                    <a:lnTo>
                      <a:pt x="202" y="60"/>
                    </a:lnTo>
                    <a:lnTo>
                      <a:pt x="202" y="58"/>
                    </a:lnTo>
                    <a:lnTo>
                      <a:pt x="188" y="54"/>
                    </a:lnTo>
                    <a:lnTo>
                      <a:pt x="186" y="50"/>
                    </a:lnTo>
                    <a:lnTo>
                      <a:pt x="188" y="50"/>
                    </a:lnTo>
                    <a:lnTo>
                      <a:pt x="198" y="52"/>
                    </a:lnTo>
                    <a:lnTo>
                      <a:pt x="210" y="60"/>
                    </a:lnTo>
                    <a:lnTo>
                      <a:pt x="218" y="60"/>
                    </a:lnTo>
                    <a:lnTo>
                      <a:pt x="220" y="58"/>
                    </a:lnTo>
                    <a:lnTo>
                      <a:pt x="218" y="54"/>
                    </a:lnTo>
                    <a:lnTo>
                      <a:pt x="222" y="56"/>
                    </a:lnTo>
                    <a:lnTo>
                      <a:pt x="230" y="56"/>
                    </a:lnTo>
                    <a:lnTo>
                      <a:pt x="232" y="52"/>
                    </a:lnTo>
                    <a:lnTo>
                      <a:pt x="232" y="50"/>
                    </a:lnTo>
                    <a:lnTo>
                      <a:pt x="234" y="48"/>
                    </a:lnTo>
                    <a:lnTo>
                      <a:pt x="236" y="52"/>
                    </a:lnTo>
                    <a:lnTo>
                      <a:pt x="240" y="50"/>
                    </a:lnTo>
                    <a:lnTo>
                      <a:pt x="240" y="46"/>
                    </a:lnTo>
                    <a:lnTo>
                      <a:pt x="238" y="32"/>
                    </a:lnTo>
                    <a:lnTo>
                      <a:pt x="222" y="30"/>
                    </a:lnTo>
                    <a:lnTo>
                      <a:pt x="224" y="26"/>
                    </a:lnTo>
                    <a:lnTo>
                      <a:pt x="228" y="24"/>
                    </a:lnTo>
                    <a:lnTo>
                      <a:pt x="234" y="28"/>
                    </a:lnTo>
                    <a:lnTo>
                      <a:pt x="242" y="30"/>
                    </a:lnTo>
                    <a:lnTo>
                      <a:pt x="242" y="32"/>
                    </a:lnTo>
                    <a:lnTo>
                      <a:pt x="242" y="36"/>
                    </a:lnTo>
                    <a:lnTo>
                      <a:pt x="246" y="38"/>
                    </a:lnTo>
                    <a:lnTo>
                      <a:pt x="250" y="38"/>
                    </a:lnTo>
                    <a:lnTo>
                      <a:pt x="250" y="40"/>
                    </a:lnTo>
                    <a:lnTo>
                      <a:pt x="246" y="26"/>
                    </a:lnTo>
                    <a:lnTo>
                      <a:pt x="252" y="26"/>
                    </a:lnTo>
                    <a:lnTo>
                      <a:pt x="254" y="24"/>
                    </a:lnTo>
                    <a:lnTo>
                      <a:pt x="258" y="24"/>
                    </a:lnTo>
                    <a:lnTo>
                      <a:pt x="264" y="12"/>
                    </a:lnTo>
                    <a:lnTo>
                      <a:pt x="260" y="12"/>
                    </a:lnTo>
                    <a:lnTo>
                      <a:pt x="256" y="12"/>
                    </a:lnTo>
                    <a:lnTo>
                      <a:pt x="256" y="8"/>
                    </a:lnTo>
                    <a:lnTo>
                      <a:pt x="260" y="4"/>
                    </a:lnTo>
                    <a:lnTo>
                      <a:pt x="242" y="8"/>
                    </a:lnTo>
                    <a:lnTo>
                      <a:pt x="198" y="0"/>
                    </a:lnTo>
                    <a:lnTo>
                      <a:pt x="142" y="8"/>
                    </a:lnTo>
                    <a:lnTo>
                      <a:pt x="120" y="16"/>
                    </a:lnTo>
                    <a:lnTo>
                      <a:pt x="116" y="18"/>
                    </a:lnTo>
                    <a:lnTo>
                      <a:pt x="118" y="20"/>
                    </a:lnTo>
                    <a:lnTo>
                      <a:pt x="118" y="32"/>
                    </a:lnTo>
                    <a:lnTo>
                      <a:pt x="120" y="32"/>
                    </a:lnTo>
                    <a:lnTo>
                      <a:pt x="120" y="36"/>
                    </a:lnTo>
                    <a:lnTo>
                      <a:pt x="126" y="38"/>
                    </a:lnTo>
                    <a:lnTo>
                      <a:pt x="132" y="42"/>
                    </a:lnTo>
                    <a:lnTo>
                      <a:pt x="142" y="36"/>
                    </a:lnTo>
                    <a:lnTo>
                      <a:pt x="144" y="36"/>
                    </a:lnTo>
                    <a:lnTo>
                      <a:pt x="144" y="38"/>
                    </a:lnTo>
                    <a:lnTo>
                      <a:pt x="144" y="40"/>
                    </a:lnTo>
                    <a:lnTo>
                      <a:pt x="140" y="40"/>
                    </a:lnTo>
                    <a:lnTo>
                      <a:pt x="132" y="44"/>
                    </a:lnTo>
                    <a:lnTo>
                      <a:pt x="132" y="46"/>
                    </a:lnTo>
                    <a:lnTo>
                      <a:pt x="132" y="48"/>
                    </a:lnTo>
                    <a:lnTo>
                      <a:pt x="132" y="50"/>
                    </a:lnTo>
                    <a:lnTo>
                      <a:pt x="122" y="44"/>
                    </a:lnTo>
                    <a:lnTo>
                      <a:pt x="118" y="42"/>
                    </a:lnTo>
                    <a:lnTo>
                      <a:pt x="116" y="46"/>
                    </a:lnTo>
                    <a:lnTo>
                      <a:pt x="116" y="38"/>
                    </a:lnTo>
                    <a:lnTo>
                      <a:pt x="114" y="38"/>
                    </a:lnTo>
                    <a:lnTo>
                      <a:pt x="112" y="32"/>
                    </a:lnTo>
                    <a:lnTo>
                      <a:pt x="110" y="30"/>
                    </a:lnTo>
                    <a:lnTo>
                      <a:pt x="110" y="26"/>
                    </a:lnTo>
                    <a:lnTo>
                      <a:pt x="86" y="8"/>
                    </a:lnTo>
                    <a:lnTo>
                      <a:pt x="50" y="8"/>
                    </a:lnTo>
                    <a:lnTo>
                      <a:pt x="60" y="12"/>
                    </a:lnTo>
                    <a:lnTo>
                      <a:pt x="62" y="14"/>
                    </a:lnTo>
                    <a:lnTo>
                      <a:pt x="64" y="14"/>
                    </a:lnTo>
                    <a:close/>
                  </a:path>
                </a:pathLst>
              </a:custGeom>
              <a:solidFill>
                <a:schemeClr val="tx2"/>
              </a:solidFill>
              <a:ln w="3175">
                <a:solidFill>
                  <a:schemeClr val="bg1"/>
                </a:solidFill>
                <a:round/>
                <a:headEnd/>
                <a:tailEnd/>
              </a:ln>
            </p:spPr>
            <p:txBody>
              <a:bodyPr/>
              <a:lstStyle/>
              <a:p>
                <a:endParaRPr lang="fr-FR" dirty="0"/>
              </a:p>
            </p:txBody>
          </p:sp>
          <p:sp>
            <p:nvSpPr>
              <p:cNvPr id="5944" name="Freeform 1002"/>
              <p:cNvSpPr>
                <a:spLocks/>
              </p:cNvSpPr>
              <p:nvPr/>
            </p:nvSpPr>
            <p:spPr bwMode="auto">
              <a:xfrm>
                <a:off x="1440" y="618"/>
                <a:ext cx="264" cy="289"/>
              </a:xfrm>
              <a:custGeom>
                <a:avLst/>
                <a:gdLst>
                  <a:gd name="T0" fmla="*/ 46 w 264"/>
                  <a:gd name="T1" fmla="*/ 24 h 289"/>
                  <a:gd name="T2" fmla="*/ 80 w 264"/>
                  <a:gd name="T3" fmla="*/ 76 h 289"/>
                  <a:gd name="T4" fmla="*/ 90 w 264"/>
                  <a:gd name="T5" fmla="*/ 90 h 289"/>
                  <a:gd name="T6" fmla="*/ 74 w 264"/>
                  <a:gd name="T7" fmla="*/ 82 h 289"/>
                  <a:gd name="T8" fmla="*/ 114 w 264"/>
                  <a:gd name="T9" fmla="*/ 100 h 289"/>
                  <a:gd name="T10" fmla="*/ 116 w 264"/>
                  <a:gd name="T11" fmla="*/ 106 h 289"/>
                  <a:gd name="T12" fmla="*/ 100 w 264"/>
                  <a:gd name="T13" fmla="*/ 112 h 289"/>
                  <a:gd name="T14" fmla="*/ 104 w 264"/>
                  <a:gd name="T15" fmla="*/ 123 h 289"/>
                  <a:gd name="T16" fmla="*/ 64 w 264"/>
                  <a:gd name="T17" fmla="*/ 100 h 289"/>
                  <a:gd name="T18" fmla="*/ 32 w 264"/>
                  <a:gd name="T19" fmla="*/ 131 h 289"/>
                  <a:gd name="T20" fmla="*/ 34 w 264"/>
                  <a:gd name="T21" fmla="*/ 153 h 289"/>
                  <a:gd name="T22" fmla="*/ 52 w 264"/>
                  <a:gd name="T23" fmla="*/ 143 h 289"/>
                  <a:gd name="T24" fmla="*/ 60 w 264"/>
                  <a:gd name="T25" fmla="*/ 157 h 289"/>
                  <a:gd name="T26" fmla="*/ 76 w 264"/>
                  <a:gd name="T27" fmla="*/ 141 h 289"/>
                  <a:gd name="T28" fmla="*/ 84 w 264"/>
                  <a:gd name="T29" fmla="*/ 153 h 289"/>
                  <a:gd name="T30" fmla="*/ 68 w 264"/>
                  <a:gd name="T31" fmla="*/ 165 h 289"/>
                  <a:gd name="T32" fmla="*/ 72 w 264"/>
                  <a:gd name="T33" fmla="*/ 171 h 289"/>
                  <a:gd name="T34" fmla="*/ 64 w 264"/>
                  <a:gd name="T35" fmla="*/ 185 h 289"/>
                  <a:gd name="T36" fmla="*/ 72 w 264"/>
                  <a:gd name="T37" fmla="*/ 199 h 289"/>
                  <a:gd name="T38" fmla="*/ 102 w 264"/>
                  <a:gd name="T39" fmla="*/ 171 h 289"/>
                  <a:gd name="T40" fmla="*/ 94 w 264"/>
                  <a:gd name="T41" fmla="*/ 199 h 289"/>
                  <a:gd name="T42" fmla="*/ 84 w 264"/>
                  <a:gd name="T43" fmla="*/ 205 h 289"/>
                  <a:gd name="T44" fmla="*/ 58 w 264"/>
                  <a:gd name="T45" fmla="*/ 205 h 289"/>
                  <a:gd name="T46" fmla="*/ 22 w 264"/>
                  <a:gd name="T47" fmla="*/ 177 h 289"/>
                  <a:gd name="T48" fmla="*/ 28 w 264"/>
                  <a:gd name="T49" fmla="*/ 211 h 289"/>
                  <a:gd name="T50" fmla="*/ 38 w 264"/>
                  <a:gd name="T51" fmla="*/ 219 h 289"/>
                  <a:gd name="T52" fmla="*/ 38 w 264"/>
                  <a:gd name="T53" fmla="*/ 223 h 289"/>
                  <a:gd name="T54" fmla="*/ 18 w 264"/>
                  <a:gd name="T55" fmla="*/ 231 h 289"/>
                  <a:gd name="T56" fmla="*/ 6 w 264"/>
                  <a:gd name="T57" fmla="*/ 273 h 289"/>
                  <a:gd name="T58" fmla="*/ 16 w 264"/>
                  <a:gd name="T59" fmla="*/ 273 h 289"/>
                  <a:gd name="T60" fmla="*/ 36 w 264"/>
                  <a:gd name="T61" fmla="*/ 275 h 289"/>
                  <a:gd name="T62" fmla="*/ 56 w 264"/>
                  <a:gd name="T63" fmla="*/ 281 h 289"/>
                  <a:gd name="T64" fmla="*/ 78 w 264"/>
                  <a:gd name="T65" fmla="*/ 267 h 289"/>
                  <a:gd name="T66" fmla="*/ 102 w 264"/>
                  <a:gd name="T67" fmla="*/ 275 h 289"/>
                  <a:gd name="T68" fmla="*/ 120 w 264"/>
                  <a:gd name="T69" fmla="*/ 271 h 289"/>
                  <a:gd name="T70" fmla="*/ 148 w 264"/>
                  <a:gd name="T71" fmla="*/ 281 h 289"/>
                  <a:gd name="T72" fmla="*/ 166 w 264"/>
                  <a:gd name="T73" fmla="*/ 239 h 289"/>
                  <a:gd name="T74" fmla="*/ 156 w 264"/>
                  <a:gd name="T75" fmla="*/ 223 h 289"/>
                  <a:gd name="T76" fmla="*/ 124 w 264"/>
                  <a:gd name="T77" fmla="*/ 221 h 289"/>
                  <a:gd name="T78" fmla="*/ 120 w 264"/>
                  <a:gd name="T79" fmla="*/ 207 h 289"/>
                  <a:gd name="T80" fmla="*/ 170 w 264"/>
                  <a:gd name="T81" fmla="*/ 213 h 289"/>
                  <a:gd name="T82" fmla="*/ 174 w 264"/>
                  <a:gd name="T83" fmla="*/ 185 h 289"/>
                  <a:gd name="T84" fmla="*/ 186 w 264"/>
                  <a:gd name="T85" fmla="*/ 171 h 289"/>
                  <a:gd name="T86" fmla="*/ 190 w 264"/>
                  <a:gd name="T87" fmla="*/ 153 h 289"/>
                  <a:gd name="T88" fmla="*/ 212 w 264"/>
                  <a:gd name="T89" fmla="*/ 135 h 289"/>
                  <a:gd name="T90" fmla="*/ 224 w 264"/>
                  <a:gd name="T91" fmla="*/ 122 h 289"/>
                  <a:gd name="T92" fmla="*/ 200 w 264"/>
                  <a:gd name="T93" fmla="*/ 98 h 289"/>
                  <a:gd name="T94" fmla="*/ 180 w 264"/>
                  <a:gd name="T95" fmla="*/ 90 h 289"/>
                  <a:gd name="T96" fmla="*/ 178 w 264"/>
                  <a:gd name="T97" fmla="*/ 80 h 289"/>
                  <a:gd name="T98" fmla="*/ 208 w 264"/>
                  <a:gd name="T99" fmla="*/ 86 h 289"/>
                  <a:gd name="T100" fmla="*/ 224 w 264"/>
                  <a:gd name="T101" fmla="*/ 72 h 289"/>
                  <a:gd name="T102" fmla="*/ 180 w 264"/>
                  <a:gd name="T103" fmla="*/ 64 h 289"/>
                  <a:gd name="T104" fmla="*/ 204 w 264"/>
                  <a:gd name="T105" fmla="*/ 64 h 289"/>
                  <a:gd name="T106" fmla="*/ 210 w 264"/>
                  <a:gd name="T107" fmla="*/ 60 h 289"/>
                  <a:gd name="T108" fmla="*/ 234 w 264"/>
                  <a:gd name="T109" fmla="*/ 48 h 289"/>
                  <a:gd name="T110" fmla="*/ 234 w 264"/>
                  <a:gd name="T111" fmla="*/ 28 h 289"/>
                  <a:gd name="T112" fmla="*/ 252 w 264"/>
                  <a:gd name="T113" fmla="*/ 26 h 289"/>
                  <a:gd name="T114" fmla="*/ 242 w 264"/>
                  <a:gd name="T115" fmla="*/ 8 h 289"/>
                  <a:gd name="T116" fmla="*/ 120 w 264"/>
                  <a:gd name="T117" fmla="*/ 36 h 289"/>
                  <a:gd name="T118" fmla="*/ 132 w 264"/>
                  <a:gd name="T119" fmla="*/ 44 h 289"/>
                  <a:gd name="T120" fmla="*/ 114 w 264"/>
                  <a:gd name="T121" fmla="*/ 38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4"/>
                  <a:gd name="T184" fmla="*/ 0 h 289"/>
                  <a:gd name="T185" fmla="*/ 264 w 264"/>
                  <a:gd name="T186" fmla="*/ 289 h 2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4" h="289">
                    <a:moveTo>
                      <a:pt x="64" y="14"/>
                    </a:moveTo>
                    <a:lnTo>
                      <a:pt x="64" y="16"/>
                    </a:lnTo>
                    <a:lnTo>
                      <a:pt x="62" y="16"/>
                    </a:lnTo>
                    <a:lnTo>
                      <a:pt x="52" y="12"/>
                    </a:lnTo>
                    <a:lnTo>
                      <a:pt x="62" y="14"/>
                    </a:lnTo>
                    <a:lnTo>
                      <a:pt x="48" y="10"/>
                    </a:lnTo>
                    <a:lnTo>
                      <a:pt x="46" y="10"/>
                    </a:lnTo>
                    <a:lnTo>
                      <a:pt x="46" y="24"/>
                    </a:lnTo>
                    <a:lnTo>
                      <a:pt x="50" y="26"/>
                    </a:lnTo>
                    <a:lnTo>
                      <a:pt x="56" y="32"/>
                    </a:lnTo>
                    <a:lnTo>
                      <a:pt x="60" y="32"/>
                    </a:lnTo>
                    <a:lnTo>
                      <a:pt x="66" y="38"/>
                    </a:lnTo>
                    <a:lnTo>
                      <a:pt x="68" y="46"/>
                    </a:lnTo>
                    <a:lnTo>
                      <a:pt x="76" y="58"/>
                    </a:lnTo>
                    <a:lnTo>
                      <a:pt x="78" y="70"/>
                    </a:lnTo>
                    <a:lnTo>
                      <a:pt x="80" y="76"/>
                    </a:lnTo>
                    <a:lnTo>
                      <a:pt x="84" y="76"/>
                    </a:lnTo>
                    <a:lnTo>
                      <a:pt x="86" y="74"/>
                    </a:lnTo>
                    <a:lnTo>
                      <a:pt x="84" y="76"/>
                    </a:lnTo>
                    <a:lnTo>
                      <a:pt x="84" y="78"/>
                    </a:lnTo>
                    <a:lnTo>
                      <a:pt x="86" y="84"/>
                    </a:lnTo>
                    <a:lnTo>
                      <a:pt x="88" y="82"/>
                    </a:lnTo>
                    <a:lnTo>
                      <a:pt x="90" y="86"/>
                    </a:lnTo>
                    <a:lnTo>
                      <a:pt x="90" y="90"/>
                    </a:lnTo>
                    <a:lnTo>
                      <a:pt x="94" y="88"/>
                    </a:lnTo>
                    <a:lnTo>
                      <a:pt x="92" y="92"/>
                    </a:lnTo>
                    <a:lnTo>
                      <a:pt x="88" y="92"/>
                    </a:lnTo>
                    <a:lnTo>
                      <a:pt x="84" y="90"/>
                    </a:lnTo>
                    <a:lnTo>
                      <a:pt x="82" y="84"/>
                    </a:lnTo>
                    <a:lnTo>
                      <a:pt x="78" y="84"/>
                    </a:lnTo>
                    <a:lnTo>
                      <a:pt x="76" y="82"/>
                    </a:lnTo>
                    <a:lnTo>
                      <a:pt x="74" y="82"/>
                    </a:lnTo>
                    <a:lnTo>
                      <a:pt x="72" y="86"/>
                    </a:lnTo>
                    <a:lnTo>
                      <a:pt x="72" y="90"/>
                    </a:lnTo>
                    <a:lnTo>
                      <a:pt x="76" y="92"/>
                    </a:lnTo>
                    <a:lnTo>
                      <a:pt x="82" y="96"/>
                    </a:lnTo>
                    <a:lnTo>
                      <a:pt x="96" y="98"/>
                    </a:lnTo>
                    <a:lnTo>
                      <a:pt x="104" y="102"/>
                    </a:lnTo>
                    <a:lnTo>
                      <a:pt x="112" y="102"/>
                    </a:lnTo>
                    <a:lnTo>
                      <a:pt x="114" y="100"/>
                    </a:lnTo>
                    <a:lnTo>
                      <a:pt x="114" y="98"/>
                    </a:lnTo>
                    <a:lnTo>
                      <a:pt x="118" y="94"/>
                    </a:lnTo>
                    <a:lnTo>
                      <a:pt x="122" y="94"/>
                    </a:lnTo>
                    <a:lnTo>
                      <a:pt x="118" y="98"/>
                    </a:lnTo>
                    <a:lnTo>
                      <a:pt x="118" y="102"/>
                    </a:lnTo>
                    <a:lnTo>
                      <a:pt x="118" y="104"/>
                    </a:lnTo>
                    <a:lnTo>
                      <a:pt x="118" y="106"/>
                    </a:lnTo>
                    <a:lnTo>
                      <a:pt x="116" y="106"/>
                    </a:lnTo>
                    <a:lnTo>
                      <a:pt x="116" y="108"/>
                    </a:lnTo>
                    <a:lnTo>
                      <a:pt x="114" y="108"/>
                    </a:lnTo>
                    <a:lnTo>
                      <a:pt x="112" y="106"/>
                    </a:lnTo>
                    <a:lnTo>
                      <a:pt x="110" y="108"/>
                    </a:lnTo>
                    <a:lnTo>
                      <a:pt x="98" y="106"/>
                    </a:lnTo>
                    <a:lnTo>
                      <a:pt x="96" y="108"/>
                    </a:lnTo>
                    <a:lnTo>
                      <a:pt x="96" y="110"/>
                    </a:lnTo>
                    <a:lnTo>
                      <a:pt x="100" y="112"/>
                    </a:lnTo>
                    <a:lnTo>
                      <a:pt x="102" y="114"/>
                    </a:lnTo>
                    <a:lnTo>
                      <a:pt x="104" y="116"/>
                    </a:lnTo>
                    <a:lnTo>
                      <a:pt x="110" y="116"/>
                    </a:lnTo>
                    <a:lnTo>
                      <a:pt x="110" y="118"/>
                    </a:lnTo>
                    <a:lnTo>
                      <a:pt x="106" y="118"/>
                    </a:lnTo>
                    <a:lnTo>
                      <a:pt x="110" y="125"/>
                    </a:lnTo>
                    <a:lnTo>
                      <a:pt x="110" y="127"/>
                    </a:lnTo>
                    <a:lnTo>
                      <a:pt x="104" y="123"/>
                    </a:lnTo>
                    <a:lnTo>
                      <a:pt x="104" y="122"/>
                    </a:lnTo>
                    <a:lnTo>
                      <a:pt x="100" y="116"/>
                    </a:lnTo>
                    <a:lnTo>
                      <a:pt x="98" y="116"/>
                    </a:lnTo>
                    <a:lnTo>
                      <a:pt x="86" y="104"/>
                    </a:lnTo>
                    <a:lnTo>
                      <a:pt x="74" y="102"/>
                    </a:lnTo>
                    <a:lnTo>
                      <a:pt x="66" y="98"/>
                    </a:lnTo>
                    <a:lnTo>
                      <a:pt x="64" y="98"/>
                    </a:lnTo>
                    <a:lnTo>
                      <a:pt x="64" y="100"/>
                    </a:lnTo>
                    <a:lnTo>
                      <a:pt x="62" y="104"/>
                    </a:lnTo>
                    <a:lnTo>
                      <a:pt x="44" y="108"/>
                    </a:lnTo>
                    <a:lnTo>
                      <a:pt x="42" y="110"/>
                    </a:lnTo>
                    <a:lnTo>
                      <a:pt x="38" y="123"/>
                    </a:lnTo>
                    <a:lnTo>
                      <a:pt x="40" y="123"/>
                    </a:lnTo>
                    <a:lnTo>
                      <a:pt x="40" y="125"/>
                    </a:lnTo>
                    <a:lnTo>
                      <a:pt x="34" y="127"/>
                    </a:lnTo>
                    <a:lnTo>
                      <a:pt x="32" y="131"/>
                    </a:lnTo>
                    <a:lnTo>
                      <a:pt x="30" y="137"/>
                    </a:lnTo>
                    <a:lnTo>
                      <a:pt x="32" y="139"/>
                    </a:lnTo>
                    <a:lnTo>
                      <a:pt x="32" y="143"/>
                    </a:lnTo>
                    <a:lnTo>
                      <a:pt x="32" y="145"/>
                    </a:lnTo>
                    <a:lnTo>
                      <a:pt x="32" y="151"/>
                    </a:lnTo>
                    <a:lnTo>
                      <a:pt x="34" y="149"/>
                    </a:lnTo>
                    <a:lnTo>
                      <a:pt x="38" y="151"/>
                    </a:lnTo>
                    <a:lnTo>
                      <a:pt x="34" y="153"/>
                    </a:lnTo>
                    <a:lnTo>
                      <a:pt x="32" y="155"/>
                    </a:lnTo>
                    <a:lnTo>
                      <a:pt x="32" y="157"/>
                    </a:lnTo>
                    <a:lnTo>
                      <a:pt x="40" y="159"/>
                    </a:lnTo>
                    <a:lnTo>
                      <a:pt x="46" y="155"/>
                    </a:lnTo>
                    <a:lnTo>
                      <a:pt x="48" y="151"/>
                    </a:lnTo>
                    <a:lnTo>
                      <a:pt x="50" y="151"/>
                    </a:lnTo>
                    <a:lnTo>
                      <a:pt x="52" y="149"/>
                    </a:lnTo>
                    <a:lnTo>
                      <a:pt x="52" y="143"/>
                    </a:lnTo>
                    <a:lnTo>
                      <a:pt x="56" y="139"/>
                    </a:lnTo>
                    <a:lnTo>
                      <a:pt x="54" y="147"/>
                    </a:lnTo>
                    <a:lnTo>
                      <a:pt x="50" y="155"/>
                    </a:lnTo>
                    <a:lnTo>
                      <a:pt x="52" y="155"/>
                    </a:lnTo>
                    <a:lnTo>
                      <a:pt x="52" y="157"/>
                    </a:lnTo>
                    <a:lnTo>
                      <a:pt x="52" y="159"/>
                    </a:lnTo>
                    <a:lnTo>
                      <a:pt x="54" y="161"/>
                    </a:lnTo>
                    <a:lnTo>
                      <a:pt x="60" y="157"/>
                    </a:lnTo>
                    <a:lnTo>
                      <a:pt x="62" y="159"/>
                    </a:lnTo>
                    <a:lnTo>
                      <a:pt x="64" y="157"/>
                    </a:lnTo>
                    <a:lnTo>
                      <a:pt x="74" y="123"/>
                    </a:lnTo>
                    <a:lnTo>
                      <a:pt x="72" y="139"/>
                    </a:lnTo>
                    <a:lnTo>
                      <a:pt x="72" y="141"/>
                    </a:lnTo>
                    <a:lnTo>
                      <a:pt x="74" y="141"/>
                    </a:lnTo>
                    <a:lnTo>
                      <a:pt x="76" y="139"/>
                    </a:lnTo>
                    <a:lnTo>
                      <a:pt x="76" y="141"/>
                    </a:lnTo>
                    <a:lnTo>
                      <a:pt x="72" y="145"/>
                    </a:lnTo>
                    <a:lnTo>
                      <a:pt x="72" y="147"/>
                    </a:lnTo>
                    <a:lnTo>
                      <a:pt x="72" y="151"/>
                    </a:lnTo>
                    <a:lnTo>
                      <a:pt x="72" y="153"/>
                    </a:lnTo>
                    <a:lnTo>
                      <a:pt x="76" y="151"/>
                    </a:lnTo>
                    <a:lnTo>
                      <a:pt x="80" y="153"/>
                    </a:lnTo>
                    <a:lnTo>
                      <a:pt x="82" y="155"/>
                    </a:lnTo>
                    <a:lnTo>
                      <a:pt x="84" y="153"/>
                    </a:lnTo>
                    <a:lnTo>
                      <a:pt x="84" y="155"/>
                    </a:lnTo>
                    <a:lnTo>
                      <a:pt x="82" y="157"/>
                    </a:lnTo>
                    <a:lnTo>
                      <a:pt x="76" y="155"/>
                    </a:lnTo>
                    <a:lnTo>
                      <a:pt x="70" y="155"/>
                    </a:lnTo>
                    <a:lnTo>
                      <a:pt x="68" y="159"/>
                    </a:lnTo>
                    <a:lnTo>
                      <a:pt x="66" y="163"/>
                    </a:lnTo>
                    <a:lnTo>
                      <a:pt x="70" y="163"/>
                    </a:lnTo>
                    <a:lnTo>
                      <a:pt x="68" y="165"/>
                    </a:lnTo>
                    <a:lnTo>
                      <a:pt x="64" y="165"/>
                    </a:lnTo>
                    <a:lnTo>
                      <a:pt x="62" y="165"/>
                    </a:lnTo>
                    <a:lnTo>
                      <a:pt x="58" y="171"/>
                    </a:lnTo>
                    <a:lnTo>
                      <a:pt x="58" y="173"/>
                    </a:lnTo>
                    <a:lnTo>
                      <a:pt x="60" y="175"/>
                    </a:lnTo>
                    <a:lnTo>
                      <a:pt x="64" y="173"/>
                    </a:lnTo>
                    <a:lnTo>
                      <a:pt x="70" y="173"/>
                    </a:lnTo>
                    <a:lnTo>
                      <a:pt x="72" y="171"/>
                    </a:lnTo>
                    <a:lnTo>
                      <a:pt x="72" y="173"/>
                    </a:lnTo>
                    <a:lnTo>
                      <a:pt x="68" y="175"/>
                    </a:lnTo>
                    <a:lnTo>
                      <a:pt x="64" y="175"/>
                    </a:lnTo>
                    <a:lnTo>
                      <a:pt x="62" y="177"/>
                    </a:lnTo>
                    <a:lnTo>
                      <a:pt x="62" y="179"/>
                    </a:lnTo>
                    <a:lnTo>
                      <a:pt x="68" y="177"/>
                    </a:lnTo>
                    <a:lnTo>
                      <a:pt x="66" y="181"/>
                    </a:lnTo>
                    <a:lnTo>
                      <a:pt x="64" y="185"/>
                    </a:lnTo>
                    <a:lnTo>
                      <a:pt x="66" y="189"/>
                    </a:lnTo>
                    <a:lnTo>
                      <a:pt x="70" y="193"/>
                    </a:lnTo>
                    <a:lnTo>
                      <a:pt x="72" y="187"/>
                    </a:lnTo>
                    <a:lnTo>
                      <a:pt x="74" y="185"/>
                    </a:lnTo>
                    <a:lnTo>
                      <a:pt x="74" y="183"/>
                    </a:lnTo>
                    <a:lnTo>
                      <a:pt x="74" y="187"/>
                    </a:lnTo>
                    <a:lnTo>
                      <a:pt x="72" y="195"/>
                    </a:lnTo>
                    <a:lnTo>
                      <a:pt x="72" y="199"/>
                    </a:lnTo>
                    <a:lnTo>
                      <a:pt x="76" y="199"/>
                    </a:lnTo>
                    <a:lnTo>
                      <a:pt x="80" y="197"/>
                    </a:lnTo>
                    <a:lnTo>
                      <a:pt x="86" y="199"/>
                    </a:lnTo>
                    <a:lnTo>
                      <a:pt x="92" y="197"/>
                    </a:lnTo>
                    <a:lnTo>
                      <a:pt x="94" y="193"/>
                    </a:lnTo>
                    <a:lnTo>
                      <a:pt x="98" y="181"/>
                    </a:lnTo>
                    <a:lnTo>
                      <a:pt x="100" y="179"/>
                    </a:lnTo>
                    <a:lnTo>
                      <a:pt x="102" y="171"/>
                    </a:lnTo>
                    <a:lnTo>
                      <a:pt x="102" y="167"/>
                    </a:lnTo>
                    <a:lnTo>
                      <a:pt x="104" y="165"/>
                    </a:lnTo>
                    <a:lnTo>
                      <a:pt x="106" y="163"/>
                    </a:lnTo>
                    <a:lnTo>
                      <a:pt x="108" y="163"/>
                    </a:lnTo>
                    <a:lnTo>
                      <a:pt x="104" y="167"/>
                    </a:lnTo>
                    <a:lnTo>
                      <a:pt x="106" y="171"/>
                    </a:lnTo>
                    <a:lnTo>
                      <a:pt x="94" y="197"/>
                    </a:lnTo>
                    <a:lnTo>
                      <a:pt x="94" y="199"/>
                    </a:lnTo>
                    <a:lnTo>
                      <a:pt x="88" y="203"/>
                    </a:lnTo>
                    <a:lnTo>
                      <a:pt x="88" y="205"/>
                    </a:lnTo>
                    <a:lnTo>
                      <a:pt x="90" y="205"/>
                    </a:lnTo>
                    <a:lnTo>
                      <a:pt x="92" y="207"/>
                    </a:lnTo>
                    <a:lnTo>
                      <a:pt x="92" y="209"/>
                    </a:lnTo>
                    <a:lnTo>
                      <a:pt x="90" y="209"/>
                    </a:lnTo>
                    <a:lnTo>
                      <a:pt x="86" y="207"/>
                    </a:lnTo>
                    <a:lnTo>
                      <a:pt x="84" y="205"/>
                    </a:lnTo>
                    <a:lnTo>
                      <a:pt x="76" y="207"/>
                    </a:lnTo>
                    <a:lnTo>
                      <a:pt x="78" y="211"/>
                    </a:lnTo>
                    <a:lnTo>
                      <a:pt x="78" y="213"/>
                    </a:lnTo>
                    <a:lnTo>
                      <a:pt x="76" y="213"/>
                    </a:lnTo>
                    <a:lnTo>
                      <a:pt x="70" y="209"/>
                    </a:lnTo>
                    <a:lnTo>
                      <a:pt x="64" y="207"/>
                    </a:lnTo>
                    <a:lnTo>
                      <a:pt x="60" y="205"/>
                    </a:lnTo>
                    <a:lnTo>
                      <a:pt x="58" y="205"/>
                    </a:lnTo>
                    <a:lnTo>
                      <a:pt x="58" y="203"/>
                    </a:lnTo>
                    <a:lnTo>
                      <a:pt x="54" y="189"/>
                    </a:lnTo>
                    <a:lnTo>
                      <a:pt x="52" y="185"/>
                    </a:lnTo>
                    <a:lnTo>
                      <a:pt x="52" y="183"/>
                    </a:lnTo>
                    <a:lnTo>
                      <a:pt x="46" y="177"/>
                    </a:lnTo>
                    <a:lnTo>
                      <a:pt x="32" y="173"/>
                    </a:lnTo>
                    <a:lnTo>
                      <a:pt x="24" y="179"/>
                    </a:lnTo>
                    <a:lnTo>
                      <a:pt x="22" y="177"/>
                    </a:lnTo>
                    <a:lnTo>
                      <a:pt x="20" y="181"/>
                    </a:lnTo>
                    <a:lnTo>
                      <a:pt x="20" y="183"/>
                    </a:lnTo>
                    <a:lnTo>
                      <a:pt x="20" y="185"/>
                    </a:lnTo>
                    <a:lnTo>
                      <a:pt x="20" y="193"/>
                    </a:lnTo>
                    <a:lnTo>
                      <a:pt x="24" y="197"/>
                    </a:lnTo>
                    <a:lnTo>
                      <a:pt x="28" y="203"/>
                    </a:lnTo>
                    <a:lnTo>
                      <a:pt x="28" y="207"/>
                    </a:lnTo>
                    <a:lnTo>
                      <a:pt x="28" y="211"/>
                    </a:lnTo>
                    <a:lnTo>
                      <a:pt x="34" y="213"/>
                    </a:lnTo>
                    <a:lnTo>
                      <a:pt x="36" y="211"/>
                    </a:lnTo>
                    <a:lnTo>
                      <a:pt x="40" y="211"/>
                    </a:lnTo>
                    <a:lnTo>
                      <a:pt x="40" y="213"/>
                    </a:lnTo>
                    <a:lnTo>
                      <a:pt x="34" y="217"/>
                    </a:lnTo>
                    <a:lnTo>
                      <a:pt x="36" y="217"/>
                    </a:lnTo>
                    <a:lnTo>
                      <a:pt x="38" y="217"/>
                    </a:lnTo>
                    <a:lnTo>
                      <a:pt x="38" y="219"/>
                    </a:lnTo>
                    <a:lnTo>
                      <a:pt x="36" y="221"/>
                    </a:lnTo>
                    <a:lnTo>
                      <a:pt x="36" y="223"/>
                    </a:lnTo>
                    <a:lnTo>
                      <a:pt x="38" y="223"/>
                    </a:lnTo>
                    <a:lnTo>
                      <a:pt x="42" y="223"/>
                    </a:lnTo>
                    <a:lnTo>
                      <a:pt x="40" y="225"/>
                    </a:lnTo>
                    <a:lnTo>
                      <a:pt x="40" y="227"/>
                    </a:lnTo>
                    <a:lnTo>
                      <a:pt x="38" y="225"/>
                    </a:lnTo>
                    <a:lnTo>
                      <a:pt x="38" y="223"/>
                    </a:lnTo>
                    <a:lnTo>
                      <a:pt x="32" y="225"/>
                    </a:lnTo>
                    <a:lnTo>
                      <a:pt x="32" y="227"/>
                    </a:lnTo>
                    <a:lnTo>
                      <a:pt x="32" y="229"/>
                    </a:lnTo>
                    <a:lnTo>
                      <a:pt x="28" y="229"/>
                    </a:lnTo>
                    <a:lnTo>
                      <a:pt x="26" y="231"/>
                    </a:lnTo>
                    <a:lnTo>
                      <a:pt x="24" y="229"/>
                    </a:lnTo>
                    <a:lnTo>
                      <a:pt x="20" y="229"/>
                    </a:lnTo>
                    <a:lnTo>
                      <a:pt x="18" y="231"/>
                    </a:lnTo>
                    <a:lnTo>
                      <a:pt x="16" y="233"/>
                    </a:lnTo>
                    <a:lnTo>
                      <a:pt x="14" y="235"/>
                    </a:lnTo>
                    <a:lnTo>
                      <a:pt x="12" y="237"/>
                    </a:lnTo>
                    <a:lnTo>
                      <a:pt x="2" y="245"/>
                    </a:lnTo>
                    <a:lnTo>
                      <a:pt x="2" y="251"/>
                    </a:lnTo>
                    <a:lnTo>
                      <a:pt x="2" y="257"/>
                    </a:lnTo>
                    <a:lnTo>
                      <a:pt x="0" y="263"/>
                    </a:lnTo>
                    <a:lnTo>
                      <a:pt x="6" y="273"/>
                    </a:lnTo>
                    <a:lnTo>
                      <a:pt x="8" y="273"/>
                    </a:lnTo>
                    <a:lnTo>
                      <a:pt x="10" y="269"/>
                    </a:lnTo>
                    <a:lnTo>
                      <a:pt x="12" y="263"/>
                    </a:lnTo>
                    <a:lnTo>
                      <a:pt x="12" y="271"/>
                    </a:lnTo>
                    <a:lnTo>
                      <a:pt x="14" y="265"/>
                    </a:lnTo>
                    <a:lnTo>
                      <a:pt x="12" y="251"/>
                    </a:lnTo>
                    <a:lnTo>
                      <a:pt x="14" y="249"/>
                    </a:lnTo>
                    <a:lnTo>
                      <a:pt x="16" y="273"/>
                    </a:lnTo>
                    <a:lnTo>
                      <a:pt x="22" y="273"/>
                    </a:lnTo>
                    <a:lnTo>
                      <a:pt x="24" y="277"/>
                    </a:lnTo>
                    <a:lnTo>
                      <a:pt x="28" y="275"/>
                    </a:lnTo>
                    <a:lnTo>
                      <a:pt x="28" y="271"/>
                    </a:lnTo>
                    <a:lnTo>
                      <a:pt x="28" y="265"/>
                    </a:lnTo>
                    <a:lnTo>
                      <a:pt x="30" y="269"/>
                    </a:lnTo>
                    <a:lnTo>
                      <a:pt x="34" y="273"/>
                    </a:lnTo>
                    <a:lnTo>
                      <a:pt x="36" y="275"/>
                    </a:lnTo>
                    <a:lnTo>
                      <a:pt x="40" y="277"/>
                    </a:lnTo>
                    <a:lnTo>
                      <a:pt x="40" y="271"/>
                    </a:lnTo>
                    <a:lnTo>
                      <a:pt x="44" y="269"/>
                    </a:lnTo>
                    <a:lnTo>
                      <a:pt x="44" y="261"/>
                    </a:lnTo>
                    <a:lnTo>
                      <a:pt x="44" y="265"/>
                    </a:lnTo>
                    <a:lnTo>
                      <a:pt x="46" y="269"/>
                    </a:lnTo>
                    <a:lnTo>
                      <a:pt x="46" y="271"/>
                    </a:lnTo>
                    <a:lnTo>
                      <a:pt x="56" y="281"/>
                    </a:lnTo>
                    <a:lnTo>
                      <a:pt x="62" y="281"/>
                    </a:lnTo>
                    <a:lnTo>
                      <a:pt x="62" y="283"/>
                    </a:lnTo>
                    <a:lnTo>
                      <a:pt x="76" y="281"/>
                    </a:lnTo>
                    <a:lnTo>
                      <a:pt x="66" y="271"/>
                    </a:lnTo>
                    <a:lnTo>
                      <a:pt x="66" y="265"/>
                    </a:lnTo>
                    <a:lnTo>
                      <a:pt x="70" y="273"/>
                    </a:lnTo>
                    <a:lnTo>
                      <a:pt x="74" y="273"/>
                    </a:lnTo>
                    <a:lnTo>
                      <a:pt x="78" y="267"/>
                    </a:lnTo>
                    <a:lnTo>
                      <a:pt x="78" y="259"/>
                    </a:lnTo>
                    <a:lnTo>
                      <a:pt x="84" y="269"/>
                    </a:lnTo>
                    <a:lnTo>
                      <a:pt x="90" y="273"/>
                    </a:lnTo>
                    <a:lnTo>
                      <a:pt x="94" y="271"/>
                    </a:lnTo>
                    <a:lnTo>
                      <a:pt x="94" y="265"/>
                    </a:lnTo>
                    <a:lnTo>
                      <a:pt x="92" y="251"/>
                    </a:lnTo>
                    <a:lnTo>
                      <a:pt x="98" y="273"/>
                    </a:lnTo>
                    <a:lnTo>
                      <a:pt x="102" y="275"/>
                    </a:lnTo>
                    <a:lnTo>
                      <a:pt x="110" y="273"/>
                    </a:lnTo>
                    <a:lnTo>
                      <a:pt x="112" y="267"/>
                    </a:lnTo>
                    <a:lnTo>
                      <a:pt x="106" y="257"/>
                    </a:lnTo>
                    <a:lnTo>
                      <a:pt x="108" y="259"/>
                    </a:lnTo>
                    <a:lnTo>
                      <a:pt x="112" y="259"/>
                    </a:lnTo>
                    <a:lnTo>
                      <a:pt x="114" y="265"/>
                    </a:lnTo>
                    <a:lnTo>
                      <a:pt x="114" y="269"/>
                    </a:lnTo>
                    <a:lnTo>
                      <a:pt x="120" y="271"/>
                    </a:lnTo>
                    <a:lnTo>
                      <a:pt x="124" y="269"/>
                    </a:lnTo>
                    <a:lnTo>
                      <a:pt x="128" y="269"/>
                    </a:lnTo>
                    <a:lnTo>
                      <a:pt x="130" y="273"/>
                    </a:lnTo>
                    <a:lnTo>
                      <a:pt x="130" y="277"/>
                    </a:lnTo>
                    <a:lnTo>
                      <a:pt x="128" y="283"/>
                    </a:lnTo>
                    <a:lnTo>
                      <a:pt x="126" y="287"/>
                    </a:lnTo>
                    <a:lnTo>
                      <a:pt x="128" y="289"/>
                    </a:lnTo>
                    <a:lnTo>
                      <a:pt x="148" y="281"/>
                    </a:lnTo>
                    <a:lnTo>
                      <a:pt x="160" y="265"/>
                    </a:lnTo>
                    <a:lnTo>
                      <a:pt x="160" y="273"/>
                    </a:lnTo>
                    <a:lnTo>
                      <a:pt x="166" y="269"/>
                    </a:lnTo>
                    <a:lnTo>
                      <a:pt x="168" y="263"/>
                    </a:lnTo>
                    <a:lnTo>
                      <a:pt x="174" y="261"/>
                    </a:lnTo>
                    <a:lnTo>
                      <a:pt x="174" y="243"/>
                    </a:lnTo>
                    <a:lnTo>
                      <a:pt x="172" y="237"/>
                    </a:lnTo>
                    <a:lnTo>
                      <a:pt x="166" y="239"/>
                    </a:lnTo>
                    <a:lnTo>
                      <a:pt x="160" y="247"/>
                    </a:lnTo>
                    <a:lnTo>
                      <a:pt x="158" y="247"/>
                    </a:lnTo>
                    <a:lnTo>
                      <a:pt x="158" y="241"/>
                    </a:lnTo>
                    <a:lnTo>
                      <a:pt x="152" y="239"/>
                    </a:lnTo>
                    <a:lnTo>
                      <a:pt x="152" y="237"/>
                    </a:lnTo>
                    <a:lnTo>
                      <a:pt x="158" y="233"/>
                    </a:lnTo>
                    <a:lnTo>
                      <a:pt x="160" y="229"/>
                    </a:lnTo>
                    <a:lnTo>
                      <a:pt x="156" y="223"/>
                    </a:lnTo>
                    <a:lnTo>
                      <a:pt x="152" y="223"/>
                    </a:lnTo>
                    <a:lnTo>
                      <a:pt x="148" y="223"/>
                    </a:lnTo>
                    <a:lnTo>
                      <a:pt x="140" y="231"/>
                    </a:lnTo>
                    <a:lnTo>
                      <a:pt x="138" y="231"/>
                    </a:lnTo>
                    <a:lnTo>
                      <a:pt x="142" y="225"/>
                    </a:lnTo>
                    <a:lnTo>
                      <a:pt x="142" y="223"/>
                    </a:lnTo>
                    <a:lnTo>
                      <a:pt x="130" y="219"/>
                    </a:lnTo>
                    <a:lnTo>
                      <a:pt x="124" y="221"/>
                    </a:lnTo>
                    <a:lnTo>
                      <a:pt x="116" y="231"/>
                    </a:lnTo>
                    <a:lnTo>
                      <a:pt x="116" y="221"/>
                    </a:lnTo>
                    <a:lnTo>
                      <a:pt x="114" y="219"/>
                    </a:lnTo>
                    <a:lnTo>
                      <a:pt x="118" y="219"/>
                    </a:lnTo>
                    <a:lnTo>
                      <a:pt x="126" y="217"/>
                    </a:lnTo>
                    <a:lnTo>
                      <a:pt x="126" y="215"/>
                    </a:lnTo>
                    <a:lnTo>
                      <a:pt x="120" y="211"/>
                    </a:lnTo>
                    <a:lnTo>
                      <a:pt x="120" y="207"/>
                    </a:lnTo>
                    <a:lnTo>
                      <a:pt x="120" y="203"/>
                    </a:lnTo>
                    <a:lnTo>
                      <a:pt x="128" y="213"/>
                    </a:lnTo>
                    <a:lnTo>
                      <a:pt x="136" y="217"/>
                    </a:lnTo>
                    <a:lnTo>
                      <a:pt x="158" y="217"/>
                    </a:lnTo>
                    <a:lnTo>
                      <a:pt x="160" y="213"/>
                    </a:lnTo>
                    <a:lnTo>
                      <a:pt x="162" y="215"/>
                    </a:lnTo>
                    <a:lnTo>
                      <a:pt x="162" y="217"/>
                    </a:lnTo>
                    <a:lnTo>
                      <a:pt x="170" y="213"/>
                    </a:lnTo>
                    <a:lnTo>
                      <a:pt x="174" y="205"/>
                    </a:lnTo>
                    <a:lnTo>
                      <a:pt x="174" y="201"/>
                    </a:lnTo>
                    <a:lnTo>
                      <a:pt x="174" y="199"/>
                    </a:lnTo>
                    <a:lnTo>
                      <a:pt x="178" y="197"/>
                    </a:lnTo>
                    <a:lnTo>
                      <a:pt x="178" y="195"/>
                    </a:lnTo>
                    <a:lnTo>
                      <a:pt x="174" y="189"/>
                    </a:lnTo>
                    <a:lnTo>
                      <a:pt x="174" y="187"/>
                    </a:lnTo>
                    <a:lnTo>
                      <a:pt x="174" y="185"/>
                    </a:lnTo>
                    <a:lnTo>
                      <a:pt x="172" y="179"/>
                    </a:lnTo>
                    <a:lnTo>
                      <a:pt x="170" y="179"/>
                    </a:lnTo>
                    <a:lnTo>
                      <a:pt x="170" y="177"/>
                    </a:lnTo>
                    <a:lnTo>
                      <a:pt x="170" y="175"/>
                    </a:lnTo>
                    <a:lnTo>
                      <a:pt x="170" y="171"/>
                    </a:lnTo>
                    <a:lnTo>
                      <a:pt x="170" y="169"/>
                    </a:lnTo>
                    <a:lnTo>
                      <a:pt x="174" y="171"/>
                    </a:lnTo>
                    <a:lnTo>
                      <a:pt x="186" y="171"/>
                    </a:lnTo>
                    <a:lnTo>
                      <a:pt x="188" y="175"/>
                    </a:lnTo>
                    <a:lnTo>
                      <a:pt x="194" y="173"/>
                    </a:lnTo>
                    <a:lnTo>
                      <a:pt x="198" y="165"/>
                    </a:lnTo>
                    <a:lnTo>
                      <a:pt x="204" y="169"/>
                    </a:lnTo>
                    <a:lnTo>
                      <a:pt x="204" y="171"/>
                    </a:lnTo>
                    <a:lnTo>
                      <a:pt x="208" y="163"/>
                    </a:lnTo>
                    <a:lnTo>
                      <a:pt x="210" y="159"/>
                    </a:lnTo>
                    <a:lnTo>
                      <a:pt x="190" y="153"/>
                    </a:lnTo>
                    <a:lnTo>
                      <a:pt x="194" y="149"/>
                    </a:lnTo>
                    <a:lnTo>
                      <a:pt x="200" y="149"/>
                    </a:lnTo>
                    <a:lnTo>
                      <a:pt x="210" y="153"/>
                    </a:lnTo>
                    <a:lnTo>
                      <a:pt x="212" y="147"/>
                    </a:lnTo>
                    <a:lnTo>
                      <a:pt x="218" y="143"/>
                    </a:lnTo>
                    <a:lnTo>
                      <a:pt x="218" y="141"/>
                    </a:lnTo>
                    <a:lnTo>
                      <a:pt x="216" y="137"/>
                    </a:lnTo>
                    <a:lnTo>
                      <a:pt x="212" y="135"/>
                    </a:lnTo>
                    <a:lnTo>
                      <a:pt x="206" y="133"/>
                    </a:lnTo>
                    <a:lnTo>
                      <a:pt x="202" y="131"/>
                    </a:lnTo>
                    <a:lnTo>
                      <a:pt x="198" y="129"/>
                    </a:lnTo>
                    <a:lnTo>
                      <a:pt x="200" y="127"/>
                    </a:lnTo>
                    <a:lnTo>
                      <a:pt x="216" y="127"/>
                    </a:lnTo>
                    <a:lnTo>
                      <a:pt x="218" y="127"/>
                    </a:lnTo>
                    <a:lnTo>
                      <a:pt x="220" y="125"/>
                    </a:lnTo>
                    <a:lnTo>
                      <a:pt x="224" y="122"/>
                    </a:lnTo>
                    <a:lnTo>
                      <a:pt x="222" y="120"/>
                    </a:lnTo>
                    <a:lnTo>
                      <a:pt x="222" y="118"/>
                    </a:lnTo>
                    <a:lnTo>
                      <a:pt x="224" y="114"/>
                    </a:lnTo>
                    <a:lnTo>
                      <a:pt x="222" y="104"/>
                    </a:lnTo>
                    <a:lnTo>
                      <a:pt x="220" y="102"/>
                    </a:lnTo>
                    <a:lnTo>
                      <a:pt x="212" y="98"/>
                    </a:lnTo>
                    <a:lnTo>
                      <a:pt x="200" y="100"/>
                    </a:lnTo>
                    <a:lnTo>
                      <a:pt x="200" y="98"/>
                    </a:lnTo>
                    <a:lnTo>
                      <a:pt x="204" y="96"/>
                    </a:lnTo>
                    <a:lnTo>
                      <a:pt x="206" y="94"/>
                    </a:lnTo>
                    <a:lnTo>
                      <a:pt x="206" y="90"/>
                    </a:lnTo>
                    <a:lnTo>
                      <a:pt x="186" y="92"/>
                    </a:lnTo>
                    <a:lnTo>
                      <a:pt x="182" y="94"/>
                    </a:lnTo>
                    <a:lnTo>
                      <a:pt x="180" y="98"/>
                    </a:lnTo>
                    <a:lnTo>
                      <a:pt x="178" y="98"/>
                    </a:lnTo>
                    <a:lnTo>
                      <a:pt x="180" y="90"/>
                    </a:lnTo>
                    <a:lnTo>
                      <a:pt x="178" y="90"/>
                    </a:lnTo>
                    <a:lnTo>
                      <a:pt x="176" y="88"/>
                    </a:lnTo>
                    <a:lnTo>
                      <a:pt x="184" y="90"/>
                    </a:lnTo>
                    <a:lnTo>
                      <a:pt x="196" y="86"/>
                    </a:lnTo>
                    <a:lnTo>
                      <a:pt x="202" y="86"/>
                    </a:lnTo>
                    <a:lnTo>
                      <a:pt x="202" y="84"/>
                    </a:lnTo>
                    <a:lnTo>
                      <a:pt x="196" y="82"/>
                    </a:lnTo>
                    <a:lnTo>
                      <a:pt x="178" y="80"/>
                    </a:lnTo>
                    <a:lnTo>
                      <a:pt x="176" y="78"/>
                    </a:lnTo>
                    <a:lnTo>
                      <a:pt x="180" y="78"/>
                    </a:lnTo>
                    <a:lnTo>
                      <a:pt x="192" y="78"/>
                    </a:lnTo>
                    <a:lnTo>
                      <a:pt x="196" y="74"/>
                    </a:lnTo>
                    <a:lnTo>
                      <a:pt x="204" y="78"/>
                    </a:lnTo>
                    <a:lnTo>
                      <a:pt x="206" y="80"/>
                    </a:lnTo>
                    <a:lnTo>
                      <a:pt x="206" y="84"/>
                    </a:lnTo>
                    <a:lnTo>
                      <a:pt x="208" y="86"/>
                    </a:lnTo>
                    <a:lnTo>
                      <a:pt x="210" y="88"/>
                    </a:lnTo>
                    <a:lnTo>
                      <a:pt x="224" y="90"/>
                    </a:lnTo>
                    <a:lnTo>
                      <a:pt x="226" y="90"/>
                    </a:lnTo>
                    <a:lnTo>
                      <a:pt x="226" y="86"/>
                    </a:lnTo>
                    <a:lnTo>
                      <a:pt x="226" y="82"/>
                    </a:lnTo>
                    <a:lnTo>
                      <a:pt x="222" y="78"/>
                    </a:lnTo>
                    <a:lnTo>
                      <a:pt x="226" y="74"/>
                    </a:lnTo>
                    <a:lnTo>
                      <a:pt x="224" y="72"/>
                    </a:lnTo>
                    <a:lnTo>
                      <a:pt x="206" y="72"/>
                    </a:lnTo>
                    <a:lnTo>
                      <a:pt x="204" y="70"/>
                    </a:lnTo>
                    <a:lnTo>
                      <a:pt x="180" y="74"/>
                    </a:lnTo>
                    <a:lnTo>
                      <a:pt x="184" y="72"/>
                    </a:lnTo>
                    <a:lnTo>
                      <a:pt x="184" y="70"/>
                    </a:lnTo>
                    <a:lnTo>
                      <a:pt x="178" y="68"/>
                    </a:lnTo>
                    <a:lnTo>
                      <a:pt x="176" y="66"/>
                    </a:lnTo>
                    <a:lnTo>
                      <a:pt x="180" y="64"/>
                    </a:lnTo>
                    <a:lnTo>
                      <a:pt x="186" y="66"/>
                    </a:lnTo>
                    <a:lnTo>
                      <a:pt x="186" y="58"/>
                    </a:lnTo>
                    <a:lnTo>
                      <a:pt x="184" y="58"/>
                    </a:lnTo>
                    <a:lnTo>
                      <a:pt x="186" y="56"/>
                    </a:lnTo>
                    <a:lnTo>
                      <a:pt x="188" y="58"/>
                    </a:lnTo>
                    <a:lnTo>
                      <a:pt x="188" y="62"/>
                    </a:lnTo>
                    <a:lnTo>
                      <a:pt x="192" y="64"/>
                    </a:lnTo>
                    <a:lnTo>
                      <a:pt x="204" y="64"/>
                    </a:lnTo>
                    <a:lnTo>
                      <a:pt x="206" y="62"/>
                    </a:lnTo>
                    <a:lnTo>
                      <a:pt x="202" y="60"/>
                    </a:lnTo>
                    <a:lnTo>
                      <a:pt x="202" y="58"/>
                    </a:lnTo>
                    <a:lnTo>
                      <a:pt x="188" y="54"/>
                    </a:lnTo>
                    <a:lnTo>
                      <a:pt x="186" y="50"/>
                    </a:lnTo>
                    <a:lnTo>
                      <a:pt x="188" y="50"/>
                    </a:lnTo>
                    <a:lnTo>
                      <a:pt x="198" y="52"/>
                    </a:lnTo>
                    <a:lnTo>
                      <a:pt x="210" y="60"/>
                    </a:lnTo>
                    <a:lnTo>
                      <a:pt x="218" y="60"/>
                    </a:lnTo>
                    <a:lnTo>
                      <a:pt x="220" y="58"/>
                    </a:lnTo>
                    <a:lnTo>
                      <a:pt x="218" y="54"/>
                    </a:lnTo>
                    <a:lnTo>
                      <a:pt x="222" y="56"/>
                    </a:lnTo>
                    <a:lnTo>
                      <a:pt x="230" y="56"/>
                    </a:lnTo>
                    <a:lnTo>
                      <a:pt x="232" y="52"/>
                    </a:lnTo>
                    <a:lnTo>
                      <a:pt x="232" y="50"/>
                    </a:lnTo>
                    <a:lnTo>
                      <a:pt x="234" y="48"/>
                    </a:lnTo>
                    <a:lnTo>
                      <a:pt x="236" y="52"/>
                    </a:lnTo>
                    <a:lnTo>
                      <a:pt x="240" y="50"/>
                    </a:lnTo>
                    <a:lnTo>
                      <a:pt x="240" y="46"/>
                    </a:lnTo>
                    <a:lnTo>
                      <a:pt x="238" y="32"/>
                    </a:lnTo>
                    <a:lnTo>
                      <a:pt x="222" y="30"/>
                    </a:lnTo>
                    <a:lnTo>
                      <a:pt x="224" y="26"/>
                    </a:lnTo>
                    <a:lnTo>
                      <a:pt x="228" y="24"/>
                    </a:lnTo>
                    <a:lnTo>
                      <a:pt x="234" y="28"/>
                    </a:lnTo>
                    <a:lnTo>
                      <a:pt x="242" y="30"/>
                    </a:lnTo>
                    <a:lnTo>
                      <a:pt x="242" y="32"/>
                    </a:lnTo>
                    <a:lnTo>
                      <a:pt x="242" y="36"/>
                    </a:lnTo>
                    <a:lnTo>
                      <a:pt x="246" y="38"/>
                    </a:lnTo>
                    <a:lnTo>
                      <a:pt x="250" y="38"/>
                    </a:lnTo>
                    <a:lnTo>
                      <a:pt x="250" y="40"/>
                    </a:lnTo>
                    <a:lnTo>
                      <a:pt x="246" y="26"/>
                    </a:lnTo>
                    <a:lnTo>
                      <a:pt x="252" y="26"/>
                    </a:lnTo>
                    <a:lnTo>
                      <a:pt x="254" y="24"/>
                    </a:lnTo>
                    <a:lnTo>
                      <a:pt x="258" y="24"/>
                    </a:lnTo>
                    <a:lnTo>
                      <a:pt x="264" y="12"/>
                    </a:lnTo>
                    <a:lnTo>
                      <a:pt x="260" y="12"/>
                    </a:lnTo>
                    <a:lnTo>
                      <a:pt x="256" y="12"/>
                    </a:lnTo>
                    <a:lnTo>
                      <a:pt x="256" y="8"/>
                    </a:lnTo>
                    <a:lnTo>
                      <a:pt x="260" y="4"/>
                    </a:lnTo>
                    <a:lnTo>
                      <a:pt x="242" y="8"/>
                    </a:lnTo>
                    <a:lnTo>
                      <a:pt x="198" y="0"/>
                    </a:lnTo>
                    <a:lnTo>
                      <a:pt x="142" y="8"/>
                    </a:lnTo>
                    <a:lnTo>
                      <a:pt x="120" y="16"/>
                    </a:lnTo>
                    <a:lnTo>
                      <a:pt x="116" y="18"/>
                    </a:lnTo>
                    <a:lnTo>
                      <a:pt x="118" y="20"/>
                    </a:lnTo>
                    <a:lnTo>
                      <a:pt x="118" y="32"/>
                    </a:lnTo>
                    <a:lnTo>
                      <a:pt x="120" y="32"/>
                    </a:lnTo>
                    <a:lnTo>
                      <a:pt x="120" y="36"/>
                    </a:lnTo>
                    <a:lnTo>
                      <a:pt x="126" y="38"/>
                    </a:lnTo>
                    <a:lnTo>
                      <a:pt x="132" y="42"/>
                    </a:lnTo>
                    <a:lnTo>
                      <a:pt x="142" y="36"/>
                    </a:lnTo>
                    <a:lnTo>
                      <a:pt x="144" y="36"/>
                    </a:lnTo>
                    <a:lnTo>
                      <a:pt x="144" y="38"/>
                    </a:lnTo>
                    <a:lnTo>
                      <a:pt x="144" y="40"/>
                    </a:lnTo>
                    <a:lnTo>
                      <a:pt x="140" y="40"/>
                    </a:lnTo>
                    <a:lnTo>
                      <a:pt x="132" y="44"/>
                    </a:lnTo>
                    <a:lnTo>
                      <a:pt x="132" y="46"/>
                    </a:lnTo>
                    <a:lnTo>
                      <a:pt x="132" y="48"/>
                    </a:lnTo>
                    <a:lnTo>
                      <a:pt x="132" y="50"/>
                    </a:lnTo>
                    <a:lnTo>
                      <a:pt x="122" y="44"/>
                    </a:lnTo>
                    <a:lnTo>
                      <a:pt x="118" y="42"/>
                    </a:lnTo>
                    <a:lnTo>
                      <a:pt x="116" y="46"/>
                    </a:lnTo>
                    <a:lnTo>
                      <a:pt x="116" y="38"/>
                    </a:lnTo>
                    <a:lnTo>
                      <a:pt x="114" y="38"/>
                    </a:lnTo>
                    <a:lnTo>
                      <a:pt x="112" y="32"/>
                    </a:lnTo>
                    <a:lnTo>
                      <a:pt x="110" y="30"/>
                    </a:lnTo>
                    <a:lnTo>
                      <a:pt x="110" y="26"/>
                    </a:lnTo>
                    <a:lnTo>
                      <a:pt x="86" y="8"/>
                    </a:lnTo>
                    <a:lnTo>
                      <a:pt x="50" y="8"/>
                    </a:lnTo>
                    <a:lnTo>
                      <a:pt x="60" y="12"/>
                    </a:lnTo>
                    <a:lnTo>
                      <a:pt x="62" y="14"/>
                    </a:lnTo>
                  </a:path>
                </a:pathLst>
              </a:custGeom>
              <a:solidFill>
                <a:schemeClr val="tx2"/>
              </a:solidFill>
              <a:ln w="3175">
                <a:solidFill>
                  <a:schemeClr val="bg1"/>
                </a:solidFill>
                <a:round/>
                <a:headEnd/>
                <a:tailEnd/>
              </a:ln>
            </p:spPr>
            <p:txBody>
              <a:bodyPr/>
              <a:lstStyle/>
              <a:p>
                <a:endParaRPr lang="fr-FR" dirty="0"/>
              </a:p>
            </p:txBody>
          </p:sp>
          <p:sp>
            <p:nvSpPr>
              <p:cNvPr id="5945" name="Freeform 1003"/>
              <p:cNvSpPr>
                <a:spLocks/>
              </p:cNvSpPr>
              <p:nvPr/>
            </p:nvSpPr>
            <p:spPr bwMode="auto">
              <a:xfrm>
                <a:off x="1484" y="889"/>
                <a:ext cx="8" cy="8"/>
              </a:xfrm>
              <a:custGeom>
                <a:avLst/>
                <a:gdLst>
                  <a:gd name="T0" fmla="*/ 0 w 8"/>
                  <a:gd name="T1" fmla="*/ 4 h 8"/>
                  <a:gd name="T2" fmla="*/ 0 w 8"/>
                  <a:gd name="T3" fmla="*/ 6 h 8"/>
                  <a:gd name="T4" fmla="*/ 8 w 8"/>
                  <a:gd name="T5" fmla="*/ 8 h 8"/>
                  <a:gd name="T6" fmla="*/ 2 w 8"/>
                  <a:gd name="T7" fmla="*/ 0 h 8"/>
                  <a:gd name="T8" fmla="*/ 2 w 8"/>
                  <a:gd name="T9" fmla="*/ 4 h 8"/>
                  <a:gd name="T10" fmla="*/ 0 w 8"/>
                  <a:gd name="T11" fmla="*/ 4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4"/>
                    </a:moveTo>
                    <a:lnTo>
                      <a:pt x="0" y="6"/>
                    </a:lnTo>
                    <a:lnTo>
                      <a:pt x="8" y="8"/>
                    </a:lnTo>
                    <a:lnTo>
                      <a:pt x="2" y="0"/>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946" name="Freeform 1004"/>
              <p:cNvSpPr>
                <a:spLocks/>
              </p:cNvSpPr>
              <p:nvPr/>
            </p:nvSpPr>
            <p:spPr bwMode="auto">
              <a:xfrm>
                <a:off x="1484" y="889"/>
                <a:ext cx="8" cy="8"/>
              </a:xfrm>
              <a:custGeom>
                <a:avLst/>
                <a:gdLst>
                  <a:gd name="T0" fmla="*/ 0 w 8"/>
                  <a:gd name="T1" fmla="*/ 4 h 8"/>
                  <a:gd name="T2" fmla="*/ 0 w 8"/>
                  <a:gd name="T3" fmla="*/ 6 h 8"/>
                  <a:gd name="T4" fmla="*/ 8 w 8"/>
                  <a:gd name="T5" fmla="*/ 8 h 8"/>
                  <a:gd name="T6" fmla="*/ 2 w 8"/>
                  <a:gd name="T7" fmla="*/ 0 h 8"/>
                  <a:gd name="T8" fmla="*/ 2 w 8"/>
                  <a:gd name="T9" fmla="*/ 4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4"/>
                    </a:moveTo>
                    <a:lnTo>
                      <a:pt x="0" y="6"/>
                    </a:lnTo>
                    <a:lnTo>
                      <a:pt x="8" y="8"/>
                    </a:lnTo>
                    <a:lnTo>
                      <a:pt x="2" y="0"/>
                    </a:lnTo>
                    <a:lnTo>
                      <a:pt x="2" y="4"/>
                    </a:lnTo>
                  </a:path>
                </a:pathLst>
              </a:custGeom>
              <a:solidFill>
                <a:schemeClr val="tx2"/>
              </a:solidFill>
              <a:ln w="3175">
                <a:solidFill>
                  <a:schemeClr val="bg1"/>
                </a:solidFill>
                <a:round/>
                <a:headEnd/>
                <a:tailEnd/>
              </a:ln>
            </p:spPr>
            <p:txBody>
              <a:bodyPr/>
              <a:lstStyle/>
              <a:p>
                <a:endParaRPr lang="fr-FR" dirty="0"/>
              </a:p>
            </p:txBody>
          </p:sp>
          <p:sp>
            <p:nvSpPr>
              <p:cNvPr id="5947" name="Freeform 1005"/>
              <p:cNvSpPr>
                <a:spLocks/>
              </p:cNvSpPr>
              <p:nvPr/>
            </p:nvSpPr>
            <p:spPr bwMode="auto">
              <a:xfrm>
                <a:off x="1484" y="879"/>
                <a:ext cx="2" cy="10"/>
              </a:xfrm>
              <a:custGeom>
                <a:avLst/>
                <a:gdLst>
                  <a:gd name="T0" fmla="*/ 0 w 2"/>
                  <a:gd name="T1" fmla="*/ 4 h 10"/>
                  <a:gd name="T2" fmla="*/ 0 w 2"/>
                  <a:gd name="T3" fmla="*/ 0 h 10"/>
                  <a:gd name="T4" fmla="*/ 0 w 2"/>
                  <a:gd name="T5" fmla="*/ 8 h 10"/>
                  <a:gd name="T6" fmla="*/ 2 w 2"/>
                  <a:gd name="T7" fmla="*/ 10 h 10"/>
                  <a:gd name="T8" fmla="*/ 2 w 2"/>
                  <a:gd name="T9" fmla="*/ 8 h 10"/>
                  <a:gd name="T10" fmla="*/ 2 w 2"/>
                  <a:gd name="T11" fmla="*/ 4 h 10"/>
                  <a:gd name="T12" fmla="*/ 0 w 2"/>
                  <a:gd name="T13" fmla="*/ 4 h 10"/>
                  <a:gd name="T14" fmla="*/ 0 60000 65536"/>
                  <a:gd name="T15" fmla="*/ 0 60000 65536"/>
                  <a:gd name="T16" fmla="*/ 0 60000 65536"/>
                  <a:gd name="T17" fmla="*/ 0 60000 65536"/>
                  <a:gd name="T18" fmla="*/ 0 60000 65536"/>
                  <a:gd name="T19" fmla="*/ 0 60000 65536"/>
                  <a:gd name="T20" fmla="*/ 0 60000 65536"/>
                  <a:gd name="T21" fmla="*/ 0 w 2"/>
                  <a:gd name="T22" fmla="*/ 0 h 10"/>
                  <a:gd name="T23" fmla="*/ 2 w 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0">
                    <a:moveTo>
                      <a:pt x="0" y="4"/>
                    </a:moveTo>
                    <a:lnTo>
                      <a:pt x="0" y="0"/>
                    </a:lnTo>
                    <a:lnTo>
                      <a:pt x="0" y="8"/>
                    </a:lnTo>
                    <a:lnTo>
                      <a:pt x="2" y="10"/>
                    </a:lnTo>
                    <a:lnTo>
                      <a:pt x="2" y="8"/>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948" name="Freeform 1006"/>
              <p:cNvSpPr>
                <a:spLocks/>
              </p:cNvSpPr>
              <p:nvPr/>
            </p:nvSpPr>
            <p:spPr bwMode="auto">
              <a:xfrm>
                <a:off x="1484" y="879"/>
                <a:ext cx="2" cy="10"/>
              </a:xfrm>
              <a:custGeom>
                <a:avLst/>
                <a:gdLst>
                  <a:gd name="T0" fmla="*/ 0 w 2"/>
                  <a:gd name="T1" fmla="*/ 4 h 10"/>
                  <a:gd name="T2" fmla="*/ 0 w 2"/>
                  <a:gd name="T3" fmla="*/ 0 h 10"/>
                  <a:gd name="T4" fmla="*/ 0 w 2"/>
                  <a:gd name="T5" fmla="*/ 8 h 10"/>
                  <a:gd name="T6" fmla="*/ 2 w 2"/>
                  <a:gd name="T7" fmla="*/ 10 h 10"/>
                  <a:gd name="T8" fmla="*/ 2 w 2"/>
                  <a:gd name="T9" fmla="*/ 8 h 10"/>
                  <a:gd name="T10" fmla="*/ 2 w 2"/>
                  <a:gd name="T11" fmla="*/ 4 h 10"/>
                  <a:gd name="T12" fmla="*/ 0 60000 65536"/>
                  <a:gd name="T13" fmla="*/ 0 60000 65536"/>
                  <a:gd name="T14" fmla="*/ 0 60000 65536"/>
                  <a:gd name="T15" fmla="*/ 0 60000 65536"/>
                  <a:gd name="T16" fmla="*/ 0 60000 65536"/>
                  <a:gd name="T17" fmla="*/ 0 60000 65536"/>
                  <a:gd name="T18" fmla="*/ 0 w 2"/>
                  <a:gd name="T19" fmla="*/ 0 h 10"/>
                  <a:gd name="T20" fmla="*/ 2 w 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 h="10">
                    <a:moveTo>
                      <a:pt x="0" y="4"/>
                    </a:moveTo>
                    <a:lnTo>
                      <a:pt x="0" y="0"/>
                    </a:lnTo>
                    <a:lnTo>
                      <a:pt x="0" y="8"/>
                    </a:lnTo>
                    <a:lnTo>
                      <a:pt x="2" y="10"/>
                    </a:lnTo>
                    <a:lnTo>
                      <a:pt x="2" y="8"/>
                    </a:lnTo>
                    <a:lnTo>
                      <a:pt x="2" y="4"/>
                    </a:lnTo>
                  </a:path>
                </a:pathLst>
              </a:custGeom>
              <a:solidFill>
                <a:schemeClr val="tx2"/>
              </a:solidFill>
              <a:ln w="3175">
                <a:solidFill>
                  <a:schemeClr val="bg1"/>
                </a:solidFill>
                <a:round/>
                <a:headEnd/>
                <a:tailEnd/>
              </a:ln>
            </p:spPr>
            <p:txBody>
              <a:bodyPr/>
              <a:lstStyle/>
              <a:p>
                <a:endParaRPr lang="fr-FR" dirty="0"/>
              </a:p>
            </p:txBody>
          </p:sp>
          <p:sp>
            <p:nvSpPr>
              <p:cNvPr id="5949" name="Freeform 1007"/>
              <p:cNvSpPr>
                <a:spLocks/>
              </p:cNvSpPr>
              <p:nvPr/>
            </p:nvSpPr>
            <p:spPr bwMode="auto">
              <a:xfrm>
                <a:off x="1584" y="1680"/>
                <a:ext cx="8" cy="10"/>
              </a:xfrm>
              <a:custGeom>
                <a:avLst/>
                <a:gdLst>
                  <a:gd name="T0" fmla="*/ 0 w 8"/>
                  <a:gd name="T1" fmla="*/ 10 h 10"/>
                  <a:gd name="T2" fmla="*/ 6 w 8"/>
                  <a:gd name="T3" fmla="*/ 6 h 10"/>
                  <a:gd name="T4" fmla="*/ 8 w 8"/>
                  <a:gd name="T5" fmla="*/ 0 h 10"/>
                  <a:gd name="T6" fmla="*/ 8 w 8"/>
                  <a:gd name="T7" fmla="*/ 2 h 10"/>
                  <a:gd name="T8" fmla="*/ 6 w 8"/>
                  <a:gd name="T9" fmla="*/ 2 h 10"/>
                  <a:gd name="T10" fmla="*/ 6 w 8"/>
                  <a:gd name="T11" fmla="*/ 4 h 10"/>
                  <a:gd name="T12" fmla="*/ 4 w 8"/>
                  <a:gd name="T13" fmla="*/ 4 h 10"/>
                  <a:gd name="T14" fmla="*/ 2 w 8"/>
                  <a:gd name="T15" fmla="*/ 4 h 10"/>
                  <a:gd name="T16" fmla="*/ 2 w 8"/>
                  <a:gd name="T17" fmla="*/ 6 h 10"/>
                  <a:gd name="T18" fmla="*/ 0 w 8"/>
                  <a:gd name="T19" fmla="*/ 6 h 10"/>
                  <a:gd name="T20" fmla="*/ 0 w 8"/>
                  <a:gd name="T21" fmla="*/ 8 h 10"/>
                  <a:gd name="T22" fmla="*/ 0 w 8"/>
                  <a:gd name="T23" fmla="*/ 8 h 10"/>
                  <a:gd name="T24" fmla="*/ 0 w 8"/>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
                  <a:gd name="T41" fmla="*/ 8 w 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
                    <a:moveTo>
                      <a:pt x="0" y="10"/>
                    </a:moveTo>
                    <a:lnTo>
                      <a:pt x="6" y="6"/>
                    </a:lnTo>
                    <a:lnTo>
                      <a:pt x="8" y="0"/>
                    </a:lnTo>
                    <a:lnTo>
                      <a:pt x="8" y="2"/>
                    </a:lnTo>
                    <a:lnTo>
                      <a:pt x="6" y="2"/>
                    </a:lnTo>
                    <a:lnTo>
                      <a:pt x="6" y="4"/>
                    </a:lnTo>
                    <a:lnTo>
                      <a:pt x="4" y="4"/>
                    </a:lnTo>
                    <a:lnTo>
                      <a:pt x="2" y="4"/>
                    </a:lnTo>
                    <a:lnTo>
                      <a:pt x="2" y="6"/>
                    </a:lnTo>
                    <a:lnTo>
                      <a:pt x="0" y="6"/>
                    </a:lnTo>
                    <a:lnTo>
                      <a:pt x="0" y="8"/>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5950" name="Freeform 1008"/>
              <p:cNvSpPr>
                <a:spLocks/>
              </p:cNvSpPr>
              <p:nvPr/>
            </p:nvSpPr>
            <p:spPr bwMode="auto">
              <a:xfrm>
                <a:off x="1584" y="1680"/>
                <a:ext cx="8" cy="10"/>
              </a:xfrm>
              <a:custGeom>
                <a:avLst/>
                <a:gdLst>
                  <a:gd name="T0" fmla="*/ 0 w 8"/>
                  <a:gd name="T1" fmla="*/ 10 h 10"/>
                  <a:gd name="T2" fmla="*/ 6 w 8"/>
                  <a:gd name="T3" fmla="*/ 6 h 10"/>
                  <a:gd name="T4" fmla="*/ 8 w 8"/>
                  <a:gd name="T5" fmla="*/ 0 h 10"/>
                  <a:gd name="T6" fmla="*/ 8 w 8"/>
                  <a:gd name="T7" fmla="*/ 2 h 10"/>
                  <a:gd name="T8" fmla="*/ 6 w 8"/>
                  <a:gd name="T9" fmla="*/ 2 h 10"/>
                  <a:gd name="T10" fmla="*/ 6 w 8"/>
                  <a:gd name="T11" fmla="*/ 4 h 10"/>
                  <a:gd name="T12" fmla="*/ 4 w 8"/>
                  <a:gd name="T13" fmla="*/ 4 h 10"/>
                  <a:gd name="T14" fmla="*/ 2 w 8"/>
                  <a:gd name="T15" fmla="*/ 4 h 10"/>
                  <a:gd name="T16" fmla="*/ 2 w 8"/>
                  <a:gd name="T17" fmla="*/ 6 h 10"/>
                  <a:gd name="T18" fmla="*/ 0 w 8"/>
                  <a:gd name="T19" fmla="*/ 6 h 10"/>
                  <a:gd name="T20" fmla="*/ 0 w 8"/>
                  <a:gd name="T21" fmla="*/ 8 h 10"/>
                  <a:gd name="T22" fmla="*/ 0 w 8"/>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0" y="10"/>
                    </a:moveTo>
                    <a:lnTo>
                      <a:pt x="6" y="6"/>
                    </a:lnTo>
                    <a:lnTo>
                      <a:pt x="8" y="0"/>
                    </a:lnTo>
                    <a:lnTo>
                      <a:pt x="8" y="2"/>
                    </a:lnTo>
                    <a:lnTo>
                      <a:pt x="6" y="2"/>
                    </a:lnTo>
                    <a:lnTo>
                      <a:pt x="6" y="4"/>
                    </a:lnTo>
                    <a:lnTo>
                      <a:pt x="4" y="4"/>
                    </a:lnTo>
                    <a:lnTo>
                      <a:pt x="2" y="4"/>
                    </a:lnTo>
                    <a:lnTo>
                      <a:pt x="2" y="6"/>
                    </a:lnTo>
                    <a:lnTo>
                      <a:pt x="0" y="6"/>
                    </a:lnTo>
                    <a:lnTo>
                      <a:pt x="0" y="8"/>
                    </a:lnTo>
                  </a:path>
                </a:pathLst>
              </a:custGeom>
              <a:solidFill>
                <a:schemeClr val="tx2"/>
              </a:solidFill>
              <a:ln w="3175">
                <a:solidFill>
                  <a:schemeClr val="bg1"/>
                </a:solidFill>
                <a:round/>
                <a:headEnd/>
                <a:tailEnd/>
              </a:ln>
            </p:spPr>
            <p:txBody>
              <a:bodyPr/>
              <a:lstStyle/>
              <a:p>
                <a:endParaRPr lang="fr-FR" dirty="0"/>
              </a:p>
            </p:txBody>
          </p:sp>
          <p:sp>
            <p:nvSpPr>
              <p:cNvPr id="5951" name="Freeform 1009"/>
              <p:cNvSpPr>
                <a:spLocks/>
              </p:cNvSpPr>
              <p:nvPr/>
            </p:nvSpPr>
            <p:spPr bwMode="auto">
              <a:xfrm>
                <a:off x="1584" y="1678"/>
                <a:ext cx="18" cy="22"/>
              </a:xfrm>
              <a:custGeom>
                <a:avLst/>
                <a:gdLst>
                  <a:gd name="T0" fmla="*/ 14 w 18"/>
                  <a:gd name="T1" fmla="*/ 18 h 22"/>
                  <a:gd name="T2" fmla="*/ 16 w 18"/>
                  <a:gd name="T3" fmla="*/ 10 h 22"/>
                  <a:gd name="T4" fmla="*/ 18 w 18"/>
                  <a:gd name="T5" fmla="*/ 8 h 22"/>
                  <a:gd name="T6" fmla="*/ 16 w 18"/>
                  <a:gd name="T7" fmla="*/ 8 h 22"/>
                  <a:gd name="T8" fmla="*/ 18 w 18"/>
                  <a:gd name="T9" fmla="*/ 8 h 22"/>
                  <a:gd name="T10" fmla="*/ 16 w 18"/>
                  <a:gd name="T11" fmla="*/ 8 h 22"/>
                  <a:gd name="T12" fmla="*/ 16 w 18"/>
                  <a:gd name="T13" fmla="*/ 6 h 22"/>
                  <a:gd name="T14" fmla="*/ 14 w 18"/>
                  <a:gd name="T15" fmla="*/ 4 h 22"/>
                  <a:gd name="T16" fmla="*/ 14 w 18"/>
                  <a:gd name="T17" fmla="*/ 2 h 22"/>
                  <a:gd name="T18" fmla="*/ 12 w 18"/>
                  <a:gd name="T19" fmla="*/ 2 h 22"/>
                  <a:gd name="T20" fmla="*/ 12 w 18"/>
                  <a:gd name="T21" fmla="*/ 0 h 22"/>
                  <a:gd name="T22" fmla="*/ 10 w 18"/>
                  <a:gd name="T23" fmla="*/ 12 h 22"/>
                  <a:gd name="T24" fmla="*/ 8 w 18"/>
                  <a:gd name="T25" fmla="*/ 12 h 22"/>
                  <a:gd name="T26" fmla="*/ 6 w 18"/>
                  <a:gd name="T27" fmla="*/ 14 h 22"/>
                  <a:gd name="T28" fmla="*/ 6 w 18"/>
                  <a:gd name="T29" fmla="*/ 12 h 22"/>
                  <a:gd name="T30" fmla="*/ 8 w 18"/>
                  <a:gd name="T31" fmla="*/ 12 h 22"/>
                  <a:gd name="T32" fmla="*/ 8 w 18"/>
                  <a:gd name="T33" fmla="*/ 8 h 22"/>
                  <a:gd name="T34" fmla="*/ 10 w 18"/>
                  <a:gd name="T35" fmla="*/ 4 h 22"/>
                  <a:gd name="T36" fmla="*/ 10 w 18"/>
                  <a:gd name="T37" fmla="*/ 2 h 22"/>
                  <a:gd name="T38" fmla="*/ 8 w 18"/>
                  <a:gd name="T39" fmla="*/ 2 h 22"/>
                  <a:gd name="T40" fmla="*/ 8 w 18"/>
                  <a:gd name="T41" fmla="*/ 4 h 22"/>
                  <a:gd name="T42" fmla="*/ 8 w 18"/>
                  <a:gd name="T43" fmla="*/ 8 h 22"/>
                  <a:gd name="T44" fmla="*/ 6 w 18"/>
                  <a:gd name="T45" fmla="*/ 12 h 22"/>
                  <a:gd name="T46" fmla="*/ 4 w 18"/>
                  <a:gd name="T47" fmla="*/ 12 h 22"/>
                  <a:gd name="T48" fmla="*/ 0 w 18"/>
                  <a:gd name="T49" fmla="*/ 18 h 22"/>
                  <a:gd name="T50" fmla="*/ 0 w 18"/>
                  <a:gd name="T51" fmla="*/ 20 h 22"/>
                  <a:gd name="T52" fmla="*/ 2 w 18"/>
                  <a:gd name="T53" fmla="*/ 20 h 22"/>
                  <a:gd name="T54" fmla="*/ 2 w 18"/>
                  <a:gd name="T55" fmla="*/ 22 h 22"/>
                  <a:gd name="T56" fmla="*/ 8 w 18"/>
                  <a:gd name="T57" fmla="*/ 14 h 22"/>
                  <a:gd name="T58" fmla="*/ 4 w 18"/>
                  <a:gd name="T59" fmla="*/ 22 h 22"/>
                  <a:gd name="T60" fmla="*/ 6 w 18"/>
                  <a:gd name="T61" fmla="*/ 20 h 22"/>
                  <a:gd name="T62" fmla="*/ 8 w 18"/>
                  <a:gd name="T63" fmla="*/ 20 h 22"/>
                  <a:gd name="T64" fmla="*/ 14 w 18"/>
                  <a:gd name="T65" fmla="*/ 10 h 22"/>
                  <a:gd name="T66" fmla="*/ 14 w 18"/>
                  <a:gd name="T67" fmla="*/ 14 h 22"/>
                  <a:gd name="T68" fmla="*/ 12 w 18"/>
                  <a:gd name="T69" fmla="*/ 20 h 22"/>
                  <a:gd name="T70" fmla="*/ 14 w 18"/>
                  <a:gd name="T71" fmla="*/ 12 h 22"/>
                  <a:gd name="T72" fmla="*/ 14 w 18"/>
                  <a:gd name="T73" fmla="*/ 10 h 22"/>
                  <a:gd name="T74" fmla="*/ 16 w 18"/>
                  <a:gd name="T75" fmla="*/ 8 h 22"/>
                  <a:gd name="T76" fmla="*/ 16 w 18"/>
                  <a:gd name="T77" fmla="*/ 6 h 22"/>
                  <a:gd name="T78" fmla="*/ 16 w 18"/>
                  <a:gd name="T79" fmla="*/ 8 h 22"/>
                  <a:gd name="T80" fmla="*/ 12 w 18"/>
                  <a:gd name="T81" fmla="*/ 18 h 22"/>
                  <a:gd name="T82" fmla="*/ 12 w 18"/>
                  <a:gd name="T83" fmla="*/ 20 h 22"/>
                  <a:gd name="T84" fmla="*/ 12 w 18"/>
                  <a:gd name="T85" fmla="*/ 18 h 22"/>
                  <a:gd name="T86" fmla="*/ 14 w 18"/>
                  <a:gd name="T87" fmla="*/ 18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
                  <a:gd name="T133" fmla="*/ 0 h 22"/>
                  <a:gd name="T134" fmla="*/ 18 w 18"/>
                  <a:gd name="T135" fmla="*/ 22 h 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 h="22">
                    <a:moveTo>
                      <a:pt x="14" y="18"/>
                    </a:moveTo>
                    <a:lnTo>
                      <a:pt x="16" y="10"/>
                    </a:lnTo>
                    <a:lnTo>
                      <a:pt x="18" y="8"/>
                    </a:lnTo>
                    <a:lnTo>
                      <a:pt x="16" y="8"/>
                    </a:lnTo>
                    <a:lnTo>
                      <a:pt x="18" y="8"/>
                    </a:lnTo>
                    <a:lnTo>
                      <a:pt x="16" y="8"/>
                    </a:lnTo>
                    <a:lnTo>
                      <a:pt x="16" y="6"/>
                    </a:lnTo>
                    <a:lnTo>
                      <a:pt x="14" y="4"/>
                    </a:lnTo>
                    <a:lnTo>
                      <a:pt x="14" y="2"/>
                    </a:lnTo>
                    <a:lnTo>
                      <a:pt x="12" y="2"/>
                    </a:lnTo>
                    <a:lnTo>
                      <a:pt x="12" y="0"/>
                    </a:lnTo>
                    <a:lnTo>
                      <a:pt x="10" y="12"/>
                    </a:lnTo>
                    <a:lnTo>
                      <a:pt x="8" y="12"/>
                    </a:lnTo>
                    <a:lnTo>
                      <a:pt x="6" y="14"/>
                    </a:lnTo>
                    <a:lnTo>
                      <a:pt x="6" y="12"/>
                    </a:lnTo>
                    <a:lnTo>
                      <a:pt x="8" y="12"/>
                    </a:lnTo>
                    <a:lnTo>
                      <a:pt x="8" y="8"/>
                    </a:lnTo>
                    <a:lnTo>
                      <a:pt x="10" y="4"/>
                    </a:lnTo>
                    <a:lnTo>
                      <a:pt x="10" y="2"/>
                    </a:lnTo>
                    <a:lnTo>
                      <a:pt x="8" y="2"/>
                    </a:lnTo>
                    <a:lnTo>
                      <a:pt x="8" y="4"/>
                    </a:lnTo>
                    <a:lnTo>
                      <a:pt x="8" y="8"/>
                    </a:lnTo>
                    <a:lnTo>
                      <a:pt x="6" y="12"/>
                    </a:lnTo>
                    <a:lnTo>
                      <a:pt x="4" y="12"/>
                    </a:lnTo>
                    <a:lnTo>
                      <a:pt x="0" y="18"/>
                    </a:lnTo>
                    <a:lnTo>
                      <a:pt x="0" y="20"/>
                    </a:lnTo>
                    <a:lnTo>
                      <a:pt x="2" y="20"/>
                    </a:lnTo>
                    <a:lnTo>
                      <a:pt x="2" y="22"/>
                    </a:lnTo>
                    <a:lnTo>
                      <a:pt x="8" y="14"/>
                    </a:lnTo>
                    <a:lnTo>
                      <a:pt x="4" y="22"/>
                    </a:lnTo>
                    <a:lnTo>
                      <a:pt x="6" y="20"/>
                    </a:lnTo>
                    <a:lnTo>
                      <a:pt x="8" y="20"/>
                    </a:lnTo>
                    <a:lnTo>
                      <a:pt x="14" y="10"/>
                    </a:lnTo>
                    <a:lnTo>
                      <a:pt x="14" y="14"/>
                    </a:lnTo>
                    <a:lnTo>
                      <a:pt x="12" y="20"/>
                    </a:lnTo>
                    <a:lnTo>
                      <a:pt x="14" y="12"/>
                    </a:lnTo>
                    <a:lnTo>
                      <a:pt x="14" y="10"/>
                    </a:lnTo>
                    <a:lnTo>
                      <a:pt x="16" y="8"/>
                    </a:lnTo>
                    <a:lnTo>
                      <a:pt x="16" y="6"/>
                    </a:lnTo>
                    <a:lnTo>
                      <a:pt x="16" y="8"/>
                    </a:lnTo>
                    <a:lnTo>
                      <a:pt x="12" y="18"/>
                    </a:lnTo>
                    <a:lnTo>
                      <a:pt x="12" y="20"/>
                    </a:lnTo>
                    <a:lnTo>
                      <a:pt x="12" y="18"/>
                    </a:lnTo>
                    <a:lnTo>
                      <a:pt x="14" y="18"/>
                    </a:lnTo>
                    <a:close/>
                  </a:path>
                </a:pathLst>
              </a:custGeom>
              <a:solidFill>
                <a:schemeClr val="tx2"/>
              </a:solidFill>
              <a:ln w="3175">
                <a:solidFill>
                  <a:schemeClr val="bg1"/>
                </a:solidFill>
                <a:round/>
                <a:headEnd/>
                <a:tailEnd/>
              </a:ln>
            </p:spPr>
            <p:txBody>
              <a:bodyPr/>
              <a:lstStyle/>
              <a:p>
                <a:endParaRPr lang="fr-FR" dirty="0"/>
              </a:p>
            </p:txBody>
          </p:sp>
          <p:sp>
            <p:nvSpPr>
              <p:cNvPr id="5952" name="Freeform 1010"/>
              <p:cNvSpPr>
                <a:spLocks/>
              </p:cNvSpPr>
              <p:nvPr/>
            </p:nvSpPr>
            <p:spPr bwMode="auto">
              <a:xfrm>
                <a:off x="1584" y="1678"/>
                <a:ext cx="18" cy="22"/>
              </a:xfrm>
              <a:custGeom>
                <a:avLst/>
                <a:gdLst>
                  <a:gd name="T0" fmla="*/ 14 w 18"/>
                  <a:gd name="T1" fmla="*/ 18 h 22"/>
                  <a:gd name="T2" fmla="*/ 16 w 18"/>
                  <a:gd name="T3" fmla="*/ 10 h 22"/>
                  <a:gd name="T4" fmla="*/ 18 w 18"/>
                  <a:gd name="T5" fmla="*/ 8 h 22"/>
                  <a:gd name="T6" fmla="*/ 16 w 18"/>
                  <a:gd name="T7" fmla="*/ 8 h 22"/>
                  <a:gd name="T8" fmla="*/ 18 w 18"/>
                  <a:gd name="T9" fmla="*/ 8 h 22"/>
                  <a:gd name="T10" fmla="*/ 16 w 18"/>
                  <a:gd name="T11" fmla="*/ 8 h 22"/>
                  <a:gd name="T12" fmla="*/ 16 w 18"/>
                  <a:gd name="T13" fmla="*/ 6 h 22"/>
                  <a:gd name="T14" fmla="*/ 14 w 18"/>
                  <a:gd name="T15" fmla="*/ 4 h 22"/>
                  <a:gd name="T16" fmla="*/ 14 w 18"/>
                  <a:gd name="T17" fmla="*/ 2 h 22"/>
                  <a:gd name="T18" fmla="*/ 12 w 18"/>
                  <a:gd name="T19" fmla="*/ 2 h 22"/>
                  <a:gd name="T20" fmla="*/ 12 w 18"/>
                  <a:gd name="T21" fmla="*/ 0 h 22"/>
                  <a:gd name="T22" fmla="*/ 10 w 18"/>
                  <a:gd name="T23" fmla="*/ 12 h 22"/>
                  <a:gd name="T24" fmla="*/ 8 w 18"/>
                  <a:gd name="T25" fmla="*/ 12 h 22"/>
                  <a:gd name="T26" fmla="*/ 6 w 18"/>
                  <a:gd name="T27" fmla="*/ 14 h 22"/>
                  <a:gd name="T28" fmla="*/ 6 w 18"/>
                  <a:gd name="T29" fmla="*/ 12 h 22"/>
                  <a:gd name="T30" fmla="*/ 8 w 18"/>
                  <a:gd name="T31" fmla="*/ 12 h 22"/>
                  <a:gd name="T32" fmla="*/ 8 w 18"/>
                  <a:gd name="T33" fmla="*/ 8 h 22"/>
                  <a:gd name="T34" fmla="*/ 10 w 18"/>
                  <a:gd name="T35" fmla="*/ 4 h 22"/>
                  <a:gd name="T36" fmla="*/ 10 w 18"/>
                  <a:gd name="T37" fmla="*/ 2 h 22"/>
                  <a:gd name="T38" fmla="*/ 8 w 18"/>
                  <a:gd name="T39" fmla="*/ 2 h 22"/>
                  <a:gd name="T40" fmla="*/ 8 w 18"/>
                  <a:gd name="T41" fmla="*/ 4 h 22"/>
                  <a:gd name="T42" fmla="*/ 8 w 18"/>
                  <a:gd name="T43" fmla="*/ 8 h 22"/>
                  <a:gd name="T44" fmla="*/ 6 w 18"/>
                  <a:gd name="T45" fmla="*/ 12 h 22"/>
                  <a:gd name="T46" fmla="*/ 4 w 18"/>
                  <a:gd name="T47" fmla="*/ 12 h 22"/>
                  <a:gd name="T48" fmla="*/ 0 w 18"/>
                  <a:gd name="T49" fmla="*/ 18 h 22"/>
                  <a:gd name="T50" fmla="*/ 0 w 18"/>
                  <a:gd name="T51" fmla="*/ 20 h 22"/>
                  <a:gd name="T52" fmla="*/ 2 w 18"/>
                  <a:gd name="T53" fmla="*/ 20 h 22"/>
                  <a:gd name="T54" fmla="*/ 2 w 18"/>
                  <a:gd name="T55" fmla="*/ 22 h 22"/>
                  <a:gd name="T56" fmla="*/ 8 w 18"/>
                  <a:gd name="T57" fmla="*/ 14 h 22"/>
                  <a:gd name="T58" fmla="*/ 4 w 18"/>
                  <a:gd name="T59" fmla="*/ 22 h 22"/>
                  <a:gd name="T60" fmla="*/ 6 w 18"/>
                  <a:gd name="T61" fmla="*/ 20 h 22"/>
                  <a:gd name="T62" fmla="*/ 8 w 18"/>
                  <a:gd name="T63" fmla="*/ 20 h 22"/>
                  <a:gd name="T64" fmla="*/ 14 w 18"/>
                  <a:gd name="T65" fmla="*/ 10 h 22"/>
                  <a:gd name="T66" fmla="*/ 14 w 18"/>
                  <a:gd name="T67" fmla="*/ 14 h 22"/>
                  <a:gd name="T68" fmla="*/ 12 w 18"/>
                  <a:gd name="T69" fmla="*/ 20 h 22"/>
                  <a:gd name="T70" fmla="*/ 14 w 18"/>
                  <a:gd name="T71" fmla="*/ 12 h 22"/>
                  <a:gd name="T72" fmla="*/ 14 w 18"/>
                  <a:gd name="T73" fmla="*/ 10 h 22"/>
                  <a:gd name="T74" fmla="*/ 16 w 18"/>
                  <a:gd name="T75" fmla="*/ 8 h 22"/>
                  <a:gd name="T76" fmla="*/ 16 w 18"/>
                  <a:gd name="T77" fmla="*/ 6 h 22"/>
                  <a:gd name="T78" fmla="*/ 16 w 18"/>
                  <a:gd name="T79" fmla="*/ 8 h 22"/>
                  <a:gd name="T80" fmla="*/ 12 w 18"/>
                  <a:gd name="T81" fmla="*/ 18 h 22"/>
                  <a:gd name="T82" fmla="*/ 12 w 18"/>
                  <a:gd name="T83" fmla="*/ 20 h 22"/>
                  <a:gd name="T84" fmla="*/ 12 w 18"/>
                  <a:gd name="T85" fmla="*/ 18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
                  <a:gd name="T130" fmla="*/ 0 h 22"/>
                  <a:gd name="T131" fmla="*/ 18 w 18"/>
                  <a:gd name="T132" fmla="*/ 22 h 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 h="22">
                    <a:moveTo>
                      <a:pt x="14" y="18"/>
                    </a:moveTo>
                    <a:lnTo>
                      <a:pt x="16" y="10"/>
                    </a:lnTo>
                    <a:lnTo>
                      <a:pt x="18" y="8"/>
                    </a:lnTo>
                    <a:lnTo>
                      <a:pt x="16" y="8"/>
                    </a:lnTo>
                    <a:lnTo>
                      <a:pt x="18" y="8"/>
                    </a:lnTo>
                    <a:lnTo>
                      <a:pt x="16" y="8"/>
                    </a:lnTo>
                    <a:lnTo>
                      <a:pt x="16" y="6"/>
                    </a:lnTo>
                    <a:lnTo>
                      <a:pt x="14" y="4"/>
                    </a:lnTo>
                    <a:lnTo>
                      <a:pt x="14" y="2"/>
                    </a:lnTo>
                    <a:lnTo>
                      <a:pt x="12" y="2"/>
                    </a:lnTo>
                    <a:lnTo>
                      <a:pt x="12" y="0"/>
                    </a:lnTo>
                    <a:lnTo>
                      <a:pt x="10" y="12"/>
                    </a:lnTo>
                    <a:lnTo>
                      <a:pt x="8" y="12"/>
                    </a:lnTo>
                    <a:lnTo>
                      <a:pt x="6" y="14"/>
                    </a:lnTo>
                    <a:lnTo>
                      <a:pt x="6" y="12"/>
                    </a:lnTo>
                    <a:lnTo>
                      <a:pt x="8" y="12"/>
                    </a:lnTo>
                    <a:lnTo>
                      <a:pt x="8" y="8"/>
                    </a:lnTo>
                    <a:lnTo>
                      <a:pt x="10" y="4"/>
                    </a:lnTo>
                    <a:lnTo>
                      <a:pt x="10" y="2"/>
                    </a:lnTo>
                    <a:lnTo>
                      <a:pt x="8" y="2"/>
                    </a:lnTo>
                    <a:lnTo>
                      <a:pt x="8" y="4"/>
                    </a:lnTo>
                    <a:lnTo>
                      <a:pt x="8" y="8"/>
                    </a:lnTo>
                    <a:lnTo>
                      <a:pt x="6" y="12"/>
                    </a:lnTo>
                    <a:lnTo>
                      <a:pt x="4" y="12"/>
                    </a:lnTo>
                    <a:lnTo>
                      <a:pt x="0" y="18"/>
                    </a:lnTo>
                    <a:lnTo>
                      <a:pt x="0" y="20"/>
                    </a:lnTo>
                    <a:lnTo>
                      <a:pt x="2" y="20"/>
                    </a:lnTo>
                    <a:lnTo>
                      <a:pt x="2" y="22"/>
                    </a:lnTo>
                    <a:lnTo>
                      <a:pt x="8" y="14"/>
                    </a:lnTo>
                    <a:lnTo>
                      <a:pt x="4" y="22"/>
                    </a:lnTo>
                    <a:lnTo>
                      <a:pt x="6" y="20"/>
                    </a:lnTo>
                    <a:lnTo>
                      <a:pt x="8" y="20"/>
                    </a:lnTo>
                    <a:lnTo>
                      <a:pt x="14" y="10"/>
                    </a:lnTo>
                    <a:lnTo>
                      <a:pt x="14" y="14"/>
                    </a:lnTo>
                    <a:lnTo>
                      <a:pt x="12" y="20"/>
                    </a:lnTo>
                    <a:lnTo>
                      <a:pt x="14" y="12"/>
                    </a:lnTo>
                    <a:lnTo>
                      <a:pt x="14" y="10"/>
                    </a:lnTo>
                    <a:lnTo>
                      <a:pt x="16" y="8"/>
                    </a:lnTo>
                    <a:lnTo>
                      <a:pt x="16" y="6"/>
                    </a:lnTo>
                    <a:lnTo>
                      <a:pt x="16" y="8"/>
                    </a:lnTo>
                    <a:lnTo>
                      <a:pt x="12" y="18"/>
                    </a:lnTo>
                    <a:lnTo>
                      <a:pt x="12" y="20"/>
                    </a:lnTo>
                    <a:lnTo>
                      <a:pt x="12" y="18"/>
                    </a:lnTo>
                  </a:path>
                </a:pathLst>
              </a:custGeom>
              <a:solidFill>
                <a:schemeClr val="tx2"/>
              </a:solidFill>
              <a:ln w="3175">
                <a:solidFill>
                  <a:schemeClr val="bg1"/>
                </a:solidFill>
                <a:round/>
                <a:headEnd/>
                <a:tailEnd/>
              </a:ln>
            </p:spPr>
            <p:txBody>
              <a:bodyPr/>
              <a:lstStyle/>
              <a:p>
                <a:endParaRPr lang="fr-FR" dirty="0"/>
              </a:p>
            </p:txBody>
          </p:sp>
          <p:sp>
            <p:nvSpPr>
              <p:cNvPr id="5953" name="Freeform 1011"/>
              <p:cNvSpPr>
                <a:spLocks/>
              </p:cNvSpPr>
              <p:nvPr/>
            </p:nvSpPr>
            <p:spPr bwMode="auto">
              <a:xfrm>
                <a:off x="1600" y="1682"/>
                <a:ext cx="6" cy="10"/>
              </a:xfrm>
              <a:custGeom>
                <a:avLst/>
                <a:gdLst>
                  <a:gd name="T0" fmla="*/ 2 w 6"/>
                  <a:gd name="T1" fmla="*/ 10 h 10"/>
                  <a:gd name="T2" fmla="*/ 4 w 6"/>
                  <a:gd name="T3" fmla="*/ 8 h 10"/>
                  <a:gd name="T4" fmla="*/ 4 w 6"/>
                  <a:gd name="T5" fmla="*/ 6 h 10"/>
                  <a:gd name="T6" fmla="*/ 6 w 6"/>
                  <a:gd name="T7" fmla="*/ 6 h 10"/>
                  <a:gd name="T8" fmla="*/ 4 w 6"/>
                  <a:gd name="T9" fmla="*/ 6 h 10"/>
                  <a:gd name="T10" fmla="*/ 6 w 6"/>
                  <a:gd name="T11" fmla="*/ 4 h 10"/>
                  <a:gd name="T12" fmla="*/ 4 w 6"/>
                  <a:gd name="T13" fmla="*/ 0 h 10"/>
                  <a:gd name="T14" fmla="*/ 4 w 6"/>
                  <a:gd name="T15" fmla="*/ 2 h 10"/>
                  <a:gd name="T16" fmla="*/ 2 w 6"/>
                  <a:gd name="T17" fmla="*/ 2 h 10"/>
                  <a:gd name="T18" fmla="*/ 2 w 6"/>
                  <a:gd name="T19" fmla="*/ 4 h 10"/>
                  <a:gd name="T20" fmla="*/ 2 w 6"/>
                  <a:gd name="T21" fmla="*/ 6 h 10"/>
                  <a:gd name="T22" fmla="*/ 2 w 6"/>
                  <a:gd name="T23" fmla="*/ 8 h 10"/>
                  <a:gd name="T24" fmla="*/ 0 w 6"/>
                  <a:gd name="T25" fmla="*/ 10 h 10"/>
                  <a:gd name="T26" fmla="*/ 0 w 6"/>
                  <a:gd name="T27" fmla="*/ 10 h 10"/>
                  <a:gd name="T28" fmla="*/ 2 w 6"/>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0"/>
                  <a:gd name="T47" fmla="*/ 6 w 6"/>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0">
                    <a:moveTo>
                      <a:pt x="2" y="10"/>
                    </a:moveTo>
                    <a:lnTo>
                      <a:pt x="4" y="8"/>
                    </a:lnTo>
                    <a:lnTo>
                      <a:pt x="4" y="6"/>
                    </a:lnTo>
                    <a:lnTo>
                      <a:pt x="6" y="6"/>
                    </a:lnTo>
                    <a:lnTo>
                      <a:pt x="4" y="6"/>
                    </a:lnTo>
                    <a:lnTo>
                      <a:pt x="6" y="4"/>
                    </a:lnTo>
                    <a:lnTo>
                      <a:pt x="4" y="0"/>
                    </a:lnTo>
                    <a:lnTo>
                      <a:pt x="4" y="2"/>
                    </a:lnTo>
                    <a:lnTo>
                      <a:pt x="2" y="2"/>
                    </a:lnTo>
                    <a:lnTo>
                      <a:pt x="2" y="4"/>
                    </a:lnTo>
                    <a:lnTo>
                      <a:pt x="2" y="6"/>
                    </a:lnTo>
                    <a:lnTo>
                      <a:pt x="2" y="8"/>
                    </a:lnTo>
                    <a:lnTo>
                      <a:pt x="0" y="10"/>
                    </a:lnTo>
                    <a:lnTo>
                      <a:pt x="2" y="10"/>
                    </a:lnTo>
                    <a:close/>
                  </a:path>
                </a:pathLst>
              </a:custGeom>
              <a:solidFill>
                <a:schemeClr val="tx2"/>
              </a:solidFill>
              <a:ln w="3175">
                <a:solidFill>
                  <a:schemeClr val="bg1"/>
                </a:solidFill>
                <a:round/>
                <a:headEnd/>
                <a:tailEnd/>
              </a:ln>
            </p:spPr>
            <p:txBody>
              <a:bodyPr/>
              <a:lstStyle/>
              <a:p>
                <a:endParaRPr lang="fr-FR" dirty="0"/>
              </a:p>
            </p:txBody>
          </p:sp>
          <p:sp>
            <p:nvSpPr>
              <p:cNvPr id="5954" name="Freeform 1012"/>
              <p:cNvSpPr>
                <a:spLocks/>
              </p:cNvSpPr>
              <p:nvPr/>
            </p:nvSpPr>
            <p:spPr bwMode="auto">
              <a:xfrm>
                <a:off x="1600" y="1682"/>
                <a:ext cx="6" cy="10"/>
              </a:xfrm>
              <a:custGeom>
                <a:avLst/>
                <a:gdLst>
                  <a:gd name="T0" fmla="*/ 2 w 6"/>
                  <a:gd name="T1" fmla="*/ 10 h 10"/>
                  <a:gd name="T2" fmla="*/ 4 w 6"/>
                  <a:gd name="T3" fmla="*/ 8 h 10"/>
                  <a:gd name="T4" fmla="*/ 4 w 6"/>
                  <a:gd name="T5" fmla="*/ 6 h 10"/>
                  <a:gd name="T6" fmla="*/ 6 w 6"/>
                  <a:gd name="T7" fmla="*/ 6 h 10"/>
                  <a:gd name="T8" fmla="*/ 4 w 6"/>
                  <a:gd name="T9" fmla="*/ 6 h 10"/>
                  <a:gd name="T10" fmla="*/ 6 w 6"/>
                  <a:gd name="T11" fmla="*/ 4 h 10"/>
                  <a:gd name="T12" fmla="*/ 4 w 6"/>
                  <a:gd name="T13" fmla="*/ 0 h 10"/>
                  <a:gd name="T14" fmla="*/ 4 w 6"/>
                  <a:gd name="T15" fmla="*/ 2 h 10"/>
                  <a:gd name="T16" fmla="*/ 2 w 6"/>
                  <a:gd name="T17" fmla="*/ 2 h 10"/>
                  <a:gd name="T18" fmla="*/ 2 w 6"/>
                  <a:gd name="T19" fmla="*/ 4 h 10"/>
                  <a:gd name="T20" fmla="*/ 2 w 6"/>
                  <a:gd name="T21" fmla="*/ 6 h 10"/>
                  <a:gd name="T22" fmla="*/ 2 w 6"/>
                  <a:gd name="T23" fmla="*/ 8 h 10"/>
                  <a:gd name="T24" fmla="*/ 0 w 6"/>
                  <a:gd name="T25" fmla="*/ 10 h 10"/>
                  <a:gd name="T26" fmla="*/ 0 w 6"/>
                  <a:gd name="T27" fmla="*/ 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0"/>
                  <a:gd name="T44" fmla="*/ 6 w 6"/>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0">
                    <a:moveTo>
                      <a:pt x="2" y="10"/>
                    </a:moveTo>
                    <a:lnTo>
                      <a:pt x="4" y="8"/>
                    </a:lnTo>
                    <a:lnTo>
                      <a:pt x="4" y="6"/>
                    </a:lnTo>
                    <a:lnTo>
                      <a:pt x="6" y="6"/>
                    </a:lnTo>
                    <a:lnTo>
                      <a:pt x="4" y="6"/>
                    </a:lnTo>
                    <a:lnTo>
                      <a:pt x="6" y="4"/>
                    </a:lnTo>
                    <a:lnTo>
                      <a:pt x="4" y="0"/>
                    </a:lnTo>
                    <a:lnTo>
                      <a:pt x="4" y="2"/>
                    </a:lnTo>
                    <a:lnTo>
                      <a:pt x="2" y="2"/>
                    </a:lnTo>
                    <a:lnTo>
                      <a:pt x="2" y="4"/>
                    </a:lnTo>
                    <a:lnTo>
                      <a:pt x="2" y="6"/>
                    </a:lnTo>
                    <a:lnTo>
                      <a:pt x="2" y="8"/>
                    </a:lnTo>
                    <a:lnTo>
                      <a:pt x="0" y="10"/>
                    </a:lnTo>
                  </a:path>
                </a:pathLst>
              </a:custGeom>
              <a:solidFill>
                <a:schemeClr val="tx2"/>
              </a:solidFill>
              <a:ln w="3175">
                <a:solidFill>
                  <a:schemeClr val="bg1"/>
                </a:solidFill>
                <a:round/>
                <a:headEnd/>
                <a:tailEnd/>
              </a:ln>
            </p:spPr>
            <p:txBody>
              <a:bodyPr/>
              <a:lstStyle/>
              <a:p>
                <a:endParaRPr lang="fr-FR" dirty="0"/>
              </a:p>
            </p:txBody>
          </p:sp>
          <p:sp>
            <p:nvSpPr>
              <p:cNvPr id="5955" name="Freeform 1013"/>
              <p:cNvSpPr>
                <a:spLocks/>
              </p:cNvSpPr>
              <p:nvPr/>
            </p:nvSpPr>
            <p:spPr bwMode="auto">
              <a:xfrm>
                <a:off x="1350" y="1020"/>
                <a:ext cx="82" cy="114"/>
              </a:xfrm>
              <a:custGeom>
                <a:avLst/>
                <a:gdLst>
                  <a:gd name="T0" fmla="*/ 34 w 82"/>
                  <a:gd name="T1" fmla="*/ 2 h 114"/>
                  <a:gd name="T2" fmla="*/ 28 w 82"/>
                  <a:gd name="T3" fmla="*/ 6 h 114"/>
                  <a:gd name="T4" fmla="*/ 24 w 82"/>
                  <a:gd name="T5" fmla="*/ 2 h 114"/>
                  <a:gd name="T6" fmla="*/ 14 w 82"/>
                  <a:gd name="T7" fmla="*/ 6 h 114"/>
                  <a:gd name="T8" fmla="*/ 6 w 82"/>
                  <a:gd name="T9" fmla="*/ 10 h 114"/>
                  <a:gd name="T10" fmla="*/ 8 w 82"/>
                  <a:gd name="T11" fmla="*/ 20 h 114"/>
                  <a:gd name="T12" fmla="*/ 10 w 82"/>
                  <a:gd name="T13" fmla="*/ 20 h 114"/>
                  <a:gd name="T14" fmla="*/ 10 w 82"/>
                  <a:gd name="T15" fmla="*/ 26 h 114"/>
                  <a:gd name="T16" fmla="*/ 14 w 82"/>
                  <a:gd name="T17" fmla="*/ 28 h 114"/>
                  <a:gd name="T18" fmla="*/ 14 w 82"/>
                  <a:gd name="T19" fmla="*/ 30 h 114"/>
                  <a:gd name="T20" fmla="*/ 6 w 82"/>
                  <a:gd name="T21" fmla="*/ 22 h 114"/>
                  <a:gd name="T22" fmla="*/ 4 w 82"/>
                  <a:gd name="T23" fmla="*/ 22 h 114"/>
                  <a:gd name="T24" fmla="*/ 0 w 82"/>
                  <a:gd name="T25" fmla="*/ 28 h 114"/>
                  <a:gd name="T26" fmla="*/ 2 w 82"/>
                  <a:gd name="T27" fmla="*/ 34 h 114"/>
                  <a:gd name="T28" fmla="*/ 0 w 82"/>
                  <a:gd name="T29" fmla="*/ 36 h 114"/>
                  <a:gd name="T30" fmla="*/ 0 w 82"/>
                  <a:gd name="T31" fmla="*/ 46 h 114"/>
                  <a:gd name="T32" fmla="*/ 2 w 82"/>
                  <a:gd name="T33" fmla="*/ 56 h 114"/>
                  <a:gd name="T34" fmla="*/ 0 w 82"/>
                  <a:gd name="T35" fmla="*/ 64 h 114"/>
                  <a:gd name="T36" fmla="*/ 2 w 82"/>
                  <a:gd name="T37" fmla="*/ 74 h 114"/>
                  <a:gd name="T38" fmla="*/ 6 w 82"/>
                  <a:gd name="T39" fmla="*/ 82 h 114"/>
                  <a:gd name="T40" fmla="*/ 6 w 82"/>
                  <a:gd name="T41" fmla="*/ 92 h 114"/>
                  <a:gd name="T42" fmla="*/ 8 w 82"/>
                  <a:gd name="T43" fmla="*/ 106 h 114"/>
                  <a:gd name="T44" fmla="*/ 10 w 82"/>
                  <a:gd name="T45" fmla="*/ 106 h 114"/>
                  <a:gd name="T46" fmla="*/ 8 w 82"/>
                  <a:gd name="T47" fmla="*/ 114 h 114"/>
                  <a:gd name="T48" fmla="*/ 18 w 82"/>
                  <a:gd name="T49" fmla="*/ 112 h 114"/>
                  <a:gd name="T50" fmla="*/ 24 w 82"/>
                  <a:gd name="T51" fmla="*/ 110 h 114"/>
                  <a:gd name="T52" fmla="*/ 22 w 82"/>
                  <a:gd name="T53" fmla="*/ 110 h 114"/>
                  <a:gd name="T54" fmla="*/ 24 w 82"/>
                  <a:gd name="T55" fmla="*/ 106 h 114"/>
                  <a:gd name="T56" fmla="*/ 30 w 82"/>
                  <a:gd name="T57" fmla="*/ 96 h 114"/>
                  <a:gd name="T58" fmla="*/ 30 w 82"/>
                  <a:gd name="T59" fmla="*/ 82 h 114"/>
                  <a:gd name="T60" fmla="*/ 26 w 82"/>
                  <a:gd name="T61" fmla="*/ 78 h 114"/>
                  <a:gd name="T62" fmla="*/ 20 w 82"/>
                  <a:gd name="T63" fmla="*/ 78 h 114"/>
                  <a:gd name="T64" fmla="*/ 30 w 82"/>
                  <a:gd name="T65" fmla="*/ 74 h 114"/>
                  <a:gd name="T66" fmla="*/ 36 w 82"/>
                  <a:gd name="T67" fmla="*/ 72 h 114"/>
                  <a:gd name="T68" fmla="*/ 40 w 82"/>
                  <a:gd name="T69" fmla="*/ 74 h 114"/>
                  <a:gd name="T70" fmla="*/ 48 w 82"/>
                  <a:gd name="T71" fmla="*/ 78 h 114"/>
                  <a:gd name="T72" fmla="*/ 54 w 82"/>
                  <a:gd name="T73" fmla="*/ 74 h 114"/>
                  <a:gd name="T74" fmla="*/ 58 w 82"/>
                  <a:gd name="T75" fmla="*/ 68 h 114"/>
                  <a:gd name="T76" fmla="*/ 60 w 82"/>
                  <a:gd name="T77" fmla="*/ 62 h 114"/>
                  <a:gd name="T78" fmla="*/ 62 w 82"/>
                  <a:gd name="T79" fmla="*/ 52 h 114"/>
                  <a:gd name="T80" fmla="*/ 64 w 82"/>
                  <a:gd name="T81" fmla="*/ 50 h 114"/>
                  <a:gd name="T82" fmla="*/ 70 w 82"/>
                  <a:gd name="T83" fmla="*/ 36 h 114"/>
                  <a:gd name="T84" fmla="*/ 80 w 82"/>
                  <a:gd name="T85" fmla="*/ 20 h 114"/>
                  <a:gd name="T86" fmla="*/ 82 w 82"/>
                  <a:gd name="T87" fmla="*/ 18 h 114"/>
                  <a:gd name="T88" fmla="*/ 80 w 82"/>
                  <a:gd name="T89" fmla="*/ 14 h 114"/>
                  <a:gd name="T90" fmla="*/ 58 w 82"/>
                  <a:gd name="T91" fmla="*/ 10 h 114"/>
                  <a:gd name="T92" fmla="*/ 54 w 82"/>
                  <a:gd name="T93" fmla="*/ 14 h 114"/>
                  <a:gd name="T94" fmla="*/ 50 w 82"/>
                  <a:gd name="T95" fmla="*/ 10 h 114"/>
                  <a:gd name="T96" fmla="*/ 46 w 82"/>
                  <a:gd name="T97" fmla="*/ 4 h 114"/>
                  <a:gd name="T98" fmla="*/ 38 w 82"/>
                  <a:gd name="T99" fmla="*/ 2 h 1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114"/>
                  <a:gd name="T152" fmla="*/ 82 w 82"/>
                  <a:gd name="T153" fmla="*/ 114 h 1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114">
                    <a:moveTo>
                      <a:pt x="36" y="2"/>
                    </a:moveTo>
                    <a:lnTo>
                      <a:pt x="36" y="0"/>
                    </a:lnTo>
                    <a:lnTo>
                      <a:pt x="34" y="2"/>
                    </a:lnTo>
                    <a:lnTo>
                      <a:pt x="32" y="0"/>
                    </a:lnTo>
                    <a:lnTo>
                      <a:pt x="30" y="2"/>
                    </a:lnTo>
                    <a:lnTo>
                      <a:pt x="28" y="6"/>
                    </a:lnTo>
                    <a:lnTo>
                      <a:pt x="28" y="4"/>
                    </a:lnTo>
                    <a:lnTo>
                      <a:pt x="26" y="2"/>
                    </a:lnTo>
                    <a:lnTo>
                      <a:pt x="24" y="2"/>
                    </a:lnTo>
                    <a:lnTo>
                      <a:pt x="18" y="6"/>
                    </a:lnTo>
                    <a:lnTo>
                      <a:pt x="16" y="6"/>
                    </a:lnTo>
                    <a:lnTo>
                      <a:pt x="14" y="6"/>
                    </a:lnTo>
                    <a:lnTo>
                      <a:pt x="12" y="8"/>
                    </a:lnTo>
                    <a:lnTo>
                      <a:pt x="8" y="10"/>
                    </a:lnTo>
                    <a:lnTo>
                      <a:pt x="6" y="10"/>
                    </a:lnTo>
                    <a:lnTo>
                      <a:pt x="6" y="14"/>
                    </a:lnTo>
                    <a:lnTo>
                      <a:pt x="6" y="16"/>
                    </a:lnTo>
                    <a:lnTo>
                      <a:pt x="8" y="20"/>
                    </a:lnTo>
                    <a:lnTo>
                      <a:pt x="8" y="18"/>
                    </a:lnTo>
                    <a:lnTo>
                      <a:pt x="10" y="18"/>
                    </a:lnTo>
                    <a:lnTo>
                      <a:pt x="10" y="20"/>
                    </a:lnTo>
                    <a:lnTo>
                      <a:pt x="8" y="20"/>
                    </a:lnTo>
                    <a:lnTo>
                      <a:pt x="8" y="22"/>
                    </a:lnTo>
                    <a:lnTo>
                      <a:pt x="10" y="26"/>
                    </a:lnTo>
                    <a:lnTo>
                      <a:pt x="12" y="26"/>
                    </a:lnTo>
                    <a:lnTo>
                      <a:pt x="12" y="28"/>
                    </a:lnTo>
                    <a:lnTo>
                      <a:pt x="14" y="28"/>
                    </a:lnTo>
                    <a:lnTo>
                      <a:pt x="16" y="28"/>
                    </a:lnTo>
                    <a:lnTo>
                      <a:pt x="16" y="30"/>
                    </a:lnTo>
                    <a:lnTo>
                      <a:pt x="14" y="30"/>
                    </a:lnTo>
                    <a:lnTo>
                      <a:pt x="12" y="30"/>
                    </a:lnTo>
                    <a:lnTo>
                      <a:pt x="8" y="28"/>
                    </a:lnTo>
                    <a:lnTo>
                      <a:pt x="6" y="22"/>
                    </a:lnTo>
                    <a:lnTo>
                      <a:pt x="6" y="24"/>
                    </a:lnTo>
                    <a:lnTo>
                      <a:pt x="4" y="24"/>
                    </a:lnTo>
                    <a:lnTo>
                      <a:pt x="4" y="22"/>
                    </a:lnTo>
                    <a:lnTo>
                      <a:pt x="2" y="24"/>
                    </a:lnTo>
                    <a:lnTo>
                      <a:pt x="0" y="24"/>
                    </a:lnTo>
                    <a:lnTo>
                      <a:pt x="0" y="28"/>
                    </a:lnTo>
                    <a:lnTo>
                      <a:pt x="0" y="30"/>
                    </a:lnTo>
                    <a:lnTo>
                      <a:pt x="2" y="32"/>
                    </a:lnTo>
                    <a:lnTo>
                      <a:pt x="2" y="34"/>
                    </a:lnTo>
                    <a:lnTo>
                      <a:pt x="0" y="32"/>
                    </a:lnTo>
                    <a:lnTo>
                      <a:pt x="0" y="34"/>
                    </a:lnTo>
                    <a:lnTo>
                      <a:pt x="0" y="36"/>
                    </a:lnTo>
                    <a:lnTo>
                      <a:pt x="0" y="40"/>
                    </a:lnTo>
                    <a:lnTo>
                      <a:pt x="0" y="44"/>
                    </a:lnTo>
                    <a:lnTo>
                      <a:pt x="0" y="46"/>
                    </a:lnTo>
                    <a:lnTo>
                      <a:pt x="2" y="48"/>
                    </a:lnTo>
                    <a:lnTo>
                      <a:pt x="2" y="54"/>
                    </a:lnTo>
                    <a:lnTo>
                      <a:pt x="2" y="56"/>
                    </a:lnTo>
                    <a:lnTo>
                      <a:pt x="0" y="58"/>
                    </a:lnTo>
                    <a:lnTo>
                      <a:pt x="0" y="60"/>
                    </a:lnTo>
                    <a:lnTo>
                      <a:pt x="0" y="64"/>
                    </a:lnTo>
                    <a:lnTo>
                      <a:pt x="0" y="68"/>
                    </a:lnTo>
                    <a:lnTo>
                      <a:pt x="0" y="74"/>
                    </a:lnTo>
                    <a:lnTo>
                      <a:pt x="2" y="74"/>
                    </a:lnTo>
                    <a:lnTo>
                      <a:pt x="2" y="76"/>
                    </a:lnTo>
                    <a:lnTo>
                      <a:pt x="2" y="78"/>
                    </a:lnTo>
                    <a:lnTo>
                      <a:pt x="6" y="82"/>
                    </a:lnTo>
                    <a:lnTo>
                      <a:pt x="6" y="86"/>
                    </a:lnTo>
                    <a:lnTo>
                      <a:pt x="8" y="90"/>
                    </a:lnTo>
                    <a:lnTo>
                      <a:pt x="6" y="92"/>
                    </a:lnTo>
                    <a:lnTo>
                      <a:pt x="8" y="94"/>
                    </a:lnTo>
                    <a:lnTo>
                      <a:pt x="8" y="104"/>
                    </a:lnTo>
                    <a:lnTo>
                      <a:pt x="8" y="106"/>
                    </a:lnTo>
                    <a:lnTo>
                      <a:pt x="10" y="104"/>
                    </a:lnTo>
                    <a:lnTo>
                      <a:pt x="14" y="106"/>
                    </a:lnTo>
                    <a:lnTo>
                      <a:pt x="10" y="106"/>
                    </a:lnTo>
                    <a:lnTo>
                      <a:pt x="8" y="108"/>
                    </a:lnTo>
                    <a:lnTo>
                      <a:pt x="8" y="110"/>
                    </a:lnTo>
                    <a:lnTo>
                      <a:pt x="8" y="114"/>
                    </a:lnTo>
                    <a:lnTo>
                      <a:pt x="14" y="112"/>
                    </a:lnTo>
                    <a:lnTo>
                      <a:pt x="16" y="112"/>
                    </a:lnTo>
                    <a:lnTo>
                      <a:pt x="18" y="112"/>
                    </a:lnTo>
                    <a:lnTo>
                      <a:pt x="24" y="114"/>
                    </a:lnTo>
                    <a:lnTo>
                      <a:pt x="24" y="112"/>
                    </a:lnTo>
                    <a:lnTo>
                      <a:pt x="24" y="110"/>
                    </a:lnTo>
                    <a:lnTo>
                      <a:pt x="24" y="112"/>
                    </a:lnTo>
                    <a:lnTo>
                      <a:pt x="22" y="112"/>
                    </a:lnTo>
                    <a:lnTo>
                      <a:pt x="22" y="110"/>
                    </a:lnTo>
                    <a:lnTo>
                      <a:pt x="24" y="110"/>
                    </a:lnTo>
                    <a:lnTo>
                      <a:pt x="24" y="108"/>
                    </a:lnTo>
                    <a:lnTo>
                      <a:pt x="24" y="106"/>
                    </a:lnTo>
                    <a:lnTo>
                      <a:pt x="28" y="98"/>
                    </a:lnTo>
                    <a:lnTo>
                      <a:pt x="28" y="96"/>
                    </a:lnTo>
                    <a:lnTo>
                      <a:pt x="30" y="96"/>
                    </a:lnTo>
                    <a:lnTo>
                      <a:pt x="34" y="90"/>
                    </a:lnTo>
                    <a:lnTo>
                      <a:pt x="32" y="86"/>
                    </a:lnTo>
                    <a:lnTo>
                      <a:pt x="30" y="82"/>
                    </a:lnTo>
                    <a:lnTo>
                      <a:pt x="28" y="82"/>
                    </a:lnTo>
                    <a:lnTo>
                      <a:pt x="28" y="78"/>
                    </a:lnTo>
                    <a:lnTo>
                      <a:pt x="26" y="78"/>
                    </a:lnTo>
                    <a:lnTo>
                      <a:pt x="24" y="78"/>
                    </a:lnTo>
                    <a:lnTo>
                      <a:pt x="22" y="76"/>
                    </a:lnTo>
                    <a:lnTo>
                      <a:pt x="20" y="78"/>
                    </a:lnTo>
                    <a:lnTo>
                      <a:pt x="20" y="76"/>
                    </a:lnTo>
                    <a:lnTo>
                      <a:pt x="22" y="74"/>
                    </a:lnTo>
                    <a:lnTo>
                      <a:pt x="30" y="74"/>
                    </a:lnTo>
                    <a:lnTo>
                      <a:pt x="32" y="74"/>
                    </a:lnTo>
                    <a:lnTo>
                      <a:pt x="34" y="74"/>
                    </a:lnTo>
                    <a:lnTo>
                      <a:pt x="36" y="72"/>
                    </a:lnTo>
                    <a:lnTo>
                      <a:pt x="36" y="74"/>
                    </a:lnTo>
                    <a:lnTo>
                      <a:pt x="38" y="74"/>
                    </a:lnTo>
                    <a:lnTo>
                      <a:pt x="40" y="74"/>
                    </a:lnTo>
                    <a:lnTo>
                      <a:pt x="42" y="76"/>
                    </a:lnTo>
                    <a:lnTo>
                      <a:pt x="44" y="76"/>
                    </a:lnTo>
                    <a:lnTo>
                      <a:pt x="48" y="78"/>
                    </a:lnTo>
                    <a:lnTo>
                      <a:pt x="52" y="78"/>
                    </a:lnTo>
                    <a:lnTo>
                      <a:pt x="54" y="76"/>
                    </a:lnTo>
                    <a:lnTo>
                      <a:pt x="54" y="74"/>
                    </a:lnTo>
                    <a:lnTo>
                      <a:pt x="56" y="72"/>
                    </a:lnTo>
                    <a:lnTo>
                      <a:pt x="58" y="70"/>
                    </a:lnTo>
                    <a:lnTo>
                      <a:pt x="58" y="68"/>
                    </a:lnTo>
                    <a:lnTo>
                      <a:pt x="60" y="66"/>
                    </a:lnTo>
                    <a:lnTo>
                      <a:pt x="60" y="64"/>
                    </a:lnTo>
                    <a:lnTo>
                      <a:pt x="60" y="62"/>
                    </a:lnTo>
                    <a:lnTo>
                      <a:pt x="64" y="54"/>
                    </a:lnTo>
                    <a:lnTo>
                      <a:pt x="64" y="52"/>
                    </a:lnTo>
                    <a:lnTo>
                      <a:pt x="62" y="52"/>
                    </a:lnTo>
                    <a:lnTo>
                      <a:pt x="60" y="52"/>
                    </a:lnTo>
                    <a:lnTo>
                      <a:pt x="62" y="50"/>
                    </a:lnTo>
                    <a:lnTo>
                      <a:pt x="64" y="50"/>
                    </a:lnTo>
                    <a:lnTo>
                      <a:pt x="66" y="50"/>
                    </a:lnTo>
                    <a:lnTo>
                      <a:pt x="72" y="36"/>
                    </a:lnTo>
                    <a:lnTo>
                      <a:pt x="70" y="36"/>
                    </a:lnTo>
                    <a:lnTo>
                      <a:pt x="70" y="34"/>
                    </a:lnTo>
                    <a:lnTo>
                      <a:pt x="72" y="36"/>
                    </a:lnTo>
                    <a:lnTo>
                      <a:pt x="80" y="20"/>
                    </a:lnTo>
                    <a:lnTo>
                      <a:pt x="80" y="18"/>
                    </a:lnTo>
                    <a:lnTo>
                      <a:pt x="80" y="20"/>
                    </a:lnTo>
                    <a:lnTo>
                      <a:pt x="82" y="18"/>
                    </a:lnTo>
                    <a:lnTo>
                      <a:pt x="82" y="16"/>
                    </a:lnTo>
                    <a:lnTo>
                      <a:pt x="82" y="14"/>
                    </a:lnTo>
                    <a:lnTo>
                      <a:pt x="80" y="14"/>
                    </a:lnTo>
                    <a:lnTo>
                      <a:pt x="80" y="16"/>
                    </a:lnTo>
                    <a:lnTo>
                      <a:pt x="66" y="10"/>
                    </a:lnTo>
                    <a:lnTo>
                      <a:pt x="58" y="10"/>
                    </a:lnTo>
                    <a:lnTo>
                      <a:pt x="56" y="10"/>
                    </a:lnTo>
                    <a:lnTo>
                      <a:pt x="54" y="12"/>
                    </a:lnTo>
                    <a:lnTo>
                      <a:pt x="54" y="14"/>
                    </a:lnTo>
                    <a:lnTo>
                      <a:pt x="52" y="14"/>
                    </a:lnTo>
                    <a:lnTo>
                      <a:pt x="50" y="12"/>
                    </a:lnTo>
                    <a:lnTo>
                      <a:pt x="50" y="10"/>
                    </a:lnTo>
                    <a:lnTo>
                      <a:pt x="50" y="8"/>
                    </a:lnTo>
                    <a:lnTo>
                      <a:pt x="46" y="6"/>
                    </a:lnTo>
                    <a:lnTo>
                      <a:pt x="46" y="4"/>
                    </a:lnTo>
                    <a:lnTo>
                      <a:pt x="44" y="6"/>
                    </a:lnTo>
                    <a:lnTo>
                      <a:pt x="44" y="4"/>
                    </a:lnTo>
                    <a:lnTo>
                      <a:pt x="38" y="2"/>
                    </a:lnTo>
                    <a:lnTo>
                      <a:pt x="36" y="2"/>
                    </a:lnTo>
                    <a:close/>
                  </a:path>
                </a:pathLst>
              </a:custGeom>
              <a:solidFill>
                <a:schemeClr val="tx2"/>
              </a:solidFill>
              <a:ln w="3175">
                <a:solidFill>
                  <a:schemeClr val="bg1"/>
                </a:solidFill>
                <a:round/>
                <a:headEnd/>
                <a:tailEnd/>
              </a:ln>
            </p:spPr>
            <p:txBody>
              <a:bodyPr/>
              <a:lstStyle/>
              <a:p>
                <a:endParaRPr lang="fr-FR" dirty="0"/>
              </a:p>
            </p:txBody>
          </p:sp>
          <p:sp>
            <p:nvSpPr>
              <p:cNvPr id="5956" name="Freeform 1014"/>
              <p:cNvSpPr>
                <a:spLocks/>
              </p:cNvSpPr>
              <p:nvPr/>
            </p:nvSpPr>
            <p:spPr bwMode="auto">
              <a:xfrm>
                <a:off x="1350" y="1020"/>
                <a:ext cx="82" cy="114"/>
              </a:xfrm>
              <a:custGeom>
                <a:avLst/>
                <a:gdLst>
                  <a:gd name="T0" fmla="*/ 34 w 82"/>
                  <a:gd name="T1" fmla="*/ 2 h 114"/>
                  <a:gd name="T2" fmla="*/ 28 w 82"/>
                  <a:gd name="T3" fmla="*/ 6 h 114"/>
                  <a:gd name="T4" fmla="*/ 24 w 82"/>
                  <a:gd name="T5" fmla="*/ 2 h 114"/>
                  <a:gd name="T6" fmla="*/ 14 w 82"/>
                  <a:gd name="T7" fmla="*/ 6 h 114"/>
                  <a:gd name="T8" fmla="*/ 6 w 82"/>
                  <a:gd name="T9" fmla="*/ 10 h 114"/>
                  <a:gd name="T10" fmla="*/ 8 w 82"/>
                  <a:gd name="T11" fmla="*/ 20 h 114"/>
                  <a:gd name="T12" fmla="*/ 10 w 82"/>
                  <a:gd name="T13" fmla="*/ 20 h 114"/>
                  <a:gd name="T14" fmla="*/ 10 w 82"/>
                  <a:gd name="T15" fmla="*/ 26 h 114"/>
                  <a:gd name="T16" fmla="*/ 14 w 82"/>
                  <a:gd name="T17" fmla="*/ 28 h 114"/>
                  <a:gd name="T18" fmla="*/ 14 w 82"/>
                  <a:gd name="T19" fmla="*/ 30 h 114"/>
                  <a:gd name="T20" fmla="*/ 6 w 82"/>
                  <a:gd name="T21" fmla="*/ 22 h 114"/>
                  <a:gd name="T22" fmla="*/ 4 w 82"/>
                  <a:gd name="T23" fmla="*/ 22 h 114"/>
                  <a:gd name="T24" fmla="*/ 0 w 82"/>
                  <a:gd name="T25" fmla="*/ 28 h 114"/>
                  <a:gd name="T26" fmla="*/ 2 w 82"/>
                  <a:gd name="T27" fmla="*/ 34 h 114"/>
                  <a:gd name="T28" fmla="*/ 0 w 82"/>
                  <a:gd name="T29" fmla="*/ 36 h 114"/>
                  <a:gd name="T30" fmla="*/ 0 w 82"/>
                  <a:gd name="T31" fmla="*/ 46 h 114"/>
                  <a:gd name="T32" fmla="*/ 2 w 82"/>
                  <a:gd name="T33" fmla="*/ 56 h 114"/>
                  <a:gd name="T34" fmla="*/ 0 w 82"/>
                  <a:gd name="T35" fmla="*/ 64 h 114"/>
                  <a:gd name="T36" fmla="*/ 2 w 82"/>
                  <a:gd name="T37" fmla="*/ 74 h 114"/>
                  <a:gd name="T38" fmla="*/ 6 w 82"/>
                  <a:gd name="T39" fmla="*/ 82 h 114"/>
                  <a:gd name="T40" fmla="*/ 6 w 82"/>
                  <a:gd name="T41" fmla="*/ 92 h 114"/>
                  <a:gd name="T42" fmla="*/ 8 w 82"/>
                  <a:gd name="T43" fmla="*/ 106 h 114"/>
                  <a:gd name="T44" fmla="*/ 10 w 82"/>
                  <a:gd name="T45" fmla="*/ 106 h 114"/>
                  <a:gd name="T46" fmla="*/ 8 w 82"/>
                  <a:gd name="T47" fmla="*/ 114 h 114"/>
                  <a:gd name="T48" fmla="*/ 18 w 82"/>
                  <a:gd name="T49" fmla="*/ 112 h 114"/>
                  <a:gd name="T50" fmla="*/ 24 w 82"/>
                  <a:gd name="T51" fmla="*/ 110 h 114"/>
                  <a:gd name="T52" fmla="*/ 22 w 82"/>
                  <a:gd name="T53" fmla="*/ 110 h 114"/>
                  <a:gd name="T54" fmla="*/ 24 w 82"/>
                  <a:gd name="T55" fmla="*/ 106 h 114"/>
                  <a:gd name="T56" fmla="*/ 30 w 82"/>
                  <a:gd name="T57" fmla="*/ 96 h 114"/>
                  <a:gd name="T58" fmla="*/ 30 w 82"/>
                  <a:gd name="T59" fmla="*/ 82 h 114"/>
                  <a:gd name="T60" fmla="*/ 26 w 82"/>
                  <a:gd name="T61" fmla="*/ 78 h 114"/>
                  <a:gd name="T62" fmla="*/ 20 w 82"/>
                  <a:gd name="T63" fmla="*/ 78 h 114"/>
                  <a:gd name="T64" fmla="*/ 30 w 82"/>
                  <a:gd name="T65" fmla="*/ 74 h 114"/>
                  <a:gd name="T66" fmla="*/ 36 w 82"/>
                  <a:gd name="T67" fmla="*/ 72 h 114"/>
                  <a:gd name="T68" fmla="*/ 40 w 82"/>
                  <a:gd name="T69" fmla="*/ 74 h 114"/>
                  <a:gd name="T70" fmla="*/ 48 w 82"/>
                  <a:gd name="T71" fmla="*/ 78 h 114"/>
                  <a:gd name="T72" fmla="*/ 54 w 82"/>
                  <a:gd name="T73" fmla="*/ 74 h 114"/>
                  <a:gd name="T74" fmla="*/ 58 w 82"/>
                  <a:gd name="T75" fmla="*/ 68 h 114"/>
                  <a:gd name="T76" fmla="*/ 60 w 82"/>
                  <a:gd name="T77" fmla="*/ 62 h 114"/>
                  <a:gd name="T78" fmla="*/ 62 w 82"/>
                  <a:gd name="T79" fmla="*/ 52 h 114"/>
                  <a:gd name="T80" fmla="*/ 64 w 82"/>
                  <a:gd name="T81" fmla="*/ 50 h 114"/>
                  <a:gd name="T82" fmla="*/ 70 w 82"/>
                  <a:gd name="T83" fmla="*/ 36 h 114"/>
                  <a:gd name="T84" fmla="*/ 80 w 82"/>
                  <a:gd name="T85" fmla="*/ 20 h 114"/>
                  <a:gd name="T86" fmla="*/ 82 w 82"/>
                  <a:gd name="T87" fmla="*/ 18 h 114"/>
                  <a:gd name="T88" fmla="*/ 80 w 82"/>
                  <a:gd name="T89" fmla="*/ 14 h 114"/>
                  <a:gd name="T90" fmla="*/ 58 w 82"/>
                  <a:gd name="T91" fmla="*/ 10 h 114"/>
                  <a:gd name="T92" fmla="*/ 54 w 82"/>
                  <a:gd name="T93" fmla="*/ 14 h 114"/>
                  <a:gd name="T94" fmla="*/ 50 w 82"/>
                  <a:gd name="T95" fmla="*/ 10 h 114"/>
                  <a:gd name="T96" fmla="*/ 46 w 82"/>
                  <a:gd name="T97" fmla="*/ 4 h 114"/>
                  <a:gd name="T98" fmla="*/ 38 w 82"/>
                  <a:gd name="T99" fmla="*/ 2 h 1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114"/>
                  <a:gd name="T152" fmla="*/ 82 w 82"/>
                  <a:gd name="T153" fmla="*/ 114 h 1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114">
                    <a:moveTo>
                      <a:pt x="36" y="2"/>
                    </a:moveTo>
                    <a:lnTo>
                      <a:pt x="36" y="0"/>
                    </a:lnTo>
                    <a:lnTo>
                      <a:pt x="34" y="2"/>
                    </a:lnTo>
                    <a:lnTo>
                      <a:pt x="32" y="0"/>
                    </a:lnTo>
                    <a:lnTo>
                      <a:pt x="30" y="2"/>
                    </a:lnTo>
                    <a:lnTo>
                      <a:pt x="28" y="6"/>
                    </a:lnTo>
                    <a:lnTo>
                      <a:pt x="28" y="4"/>
                    </a:lnTo>
                    <a:lnTo>
                      <a:pt x="26" y="2"/>
                    </a:lnTo>
                    <a:lnTo>
                      <a:pt x="24" y="2"/>
                    </a:lnTo>
                    <a:lnTo>
                      <a:pt x="18" y="6"/>
                    </a:lnTo>
                    <a:lnTo>
                      <a:pt x="16" y="6"/>
                    </a:lnTo>
                    <a:lnTo>
                      <a:pt x="14" y="6"/>
                    </a:lnTo>
                    <a:lnTo>
                      <a:pt x="12" y="8"/>
                    </a:lnTo>
                    <a:lnTo>
                      <a:pt x="8" y="10"/>
                    </a:lnTo>
                    <a:lnTo>
                      <a:pt x="6" y="10"/>
                    </a:lnTo>
                    <a:lnTo>
                      <a:pt x="6" y="14"/>
                    </a:lnTo>
                    <a:lnTo>
                      <a:pt x="6" y="16"/>
                    </a:lnTo>
                    <a:lnTo>
                      <a:pt x="8" y="20"/>
                    </a:lnTo>
                    <a:lnTo>
                      <a:pt x="8" y="18"/>
                    </a:lnTo>
                    <a:lnTo>
                      <a:pt x="10" y="18"/>
                    </a:lnTo>
                    <a:lnTo>
                      <a:pt x="10" y="20"/>
                    </a:lnTo>
                    <a:lnTo>
                      <a:pt x="8" y="20"/>
                    </a:lnTo>
                    <a:lnTo>
                      <a:pt x="8" y="22"/>
                    </a:lnTo>
                    <a:lnTo>
                      <a:pt x="10" y="26"/>
                    </a:lnTo>
                    <a:lnTo>
                      <a:pt x="12" y="26"/>
                    </a:lnTo>
                    <a:lnTo>
                      <a:pt x="12" y="28"/>
                    </a:lnTo>
                    <a:lnTo>
                      <a:pt x="14" y="28"/>
                    </a:lnTo>
                    <a:lnTo>
                      <a:pt x="16" y="28"/>
                    </a:lnTo>
                    <a:lnTo>
                      <a:pt x="16" y="30"/>
                    </a:lnTo>
                    <a:lnTo>
                      <a:pt x="14" y="30"/>
                    </a:lnTo>
                    <a:lnTo>
                      <a:pt x="12" y="30"/>
                    </a:lnTo>
                    <a:lnTo>
                      <a:pt x="8" y="28"/>
                    </a:lnTo>
                    <a:lnTo>
                      <a:pt x="6" y="22"/>
                    </a:lnTo>
                    <a:lnTo>
                      <a:pt x="6" y="24"/>
                    </a:lnTo>
                    <a:lnTo>
                      <a:pt x="4" y="24"/>
                    </a:lnTo>
                    <a:lnTo>
                      <a:pt x="4" y="22"/>
                    </a:lnTo>
                    <a:lnTo>
                      <a:pt x="2" y="24"/>
                    </a:lnTo>
                    <a:lnTo>
                      <a:pt x="0" y="24"/>
                    </a:lnTo>
                    <a:lnTo>
                      <a:pt x="0" y="28"/>
                    </a:lnTo>
                    <a:lnTo>
                      <a:pt x="0" y="30"/>
                    </a:lnTo>
                    <a:lnTo>
                      <a:pt x="2" y="32"/>
                    </a:lnTo>
                    <a:lnTo>
                      <a:pt x="2" y="34"/>
                    </a:lnTo>
                    <a:lnTo>
                      <a:pt x="0" y="32"/>
                    </a:lnTo>
                    <a:lnTo>
                      <a:pt x="0" y="34"/>
                    </a:lnTo>
                    <a:lnTo>
                      <a:pt x="0" y="36"/>
                    </a:lnTo>
                    <a:lnTo>
                      <a:pt x="0" y="40"/>
                    </a:lnTo>
                    <a:lnTo>
                      <a:pt x="0" y="44"/>
                    </a:lnTo>
                    <a:lnTo>
                      <a:pt x="0" y="46"/>
                    </a:lnTo>
                    <a:lnTo>
                      <a:pt x="2" y="48"/>
                    </a:lnTo>
                    <a:lnTo>
                      <a:pt x="2" y="54"/>
                    </a:lnTo>
                    <a:lnTo>
                      <a:pt x="2" y="56"/>
                    </a:lnTo>
                    <a:lnTo>
                      <a:pt x="0" y="58"/>
                    </a:lnTo>
                    <a:lnTo>
                      <a:pt x="0" y="60"/>
                    </a:lnTo>
                    <a:lnTo>
                      <a:pt x="0" y="64"/>
                    </a:lnTo>
                    <a:lnTo>
                      <a:pt x="0" y="68"/>
                    </a:lnTo>
                    <a:lnTo>
                      <a:pt x="0" y="74"/>
                    </a:lnTo>
                    <a:lnTo>
                      <a:pt x="2" y="74"/>
                    </a:lnTo>
                    <a:lnTo>
                      <a:pt x="2" y="76"/>
                    </a:lnTo>
                    <a:lnTo>
                      <a:pt x="2" y="78"/>
                    </a:lnTo>
                    <a:lnTo>
                      <a:pt x="6" y="82"/>
                    </a:lnTo>
                    <a:lnTo>
                      <a:pt x="6" y="86"/>
                    </a:lnTo>
                    <a:lnTo>
                      <a:pt x="8" y="90"/>
                    </a:lnTo>
                    <a:lnTo>
                      <a:pt x="6" y="92"/>
                    </a:lnTo>
                    <a:lnTo>
                      <a:pt x="8" y="94"/>
                    </a:lnTo>
                    <a:lnTo>
                      <a:pt x="8" y="104"/>
                    </a:lnTo>
                    <a:lnTo>
                      <a:pt x="8" y="106"/>
                    </a:lnTo>
                    <a:lnTo>
                      <a:pt x="10" y="104"/>
                    </a:lnTo>
                    <a:lnTo>
                      <a:pt x="14" y="106"/>
                    </a:lnTo>
                    <a:lnTo>
                      <a:pt x="10" y="106"/>
                    </a:lnTo>
                    <a:lnTo>
                      <a:pt x="8" y="108"/>
                    </a:lnTo>
                    <a:lnTo>
                      <a:pt x="8" y="110"/>
                    </a:lnTo>
                    <a:lnTo>
                      <a:pt x="8" y="114"/>
                    </a:lnTo>
                    <a:lnTo>
                      <a:pt x="14" y="112"/>
                    </a:lnTo>
                    <a:lnTo>
                      <a:pt x="16" y="112"/>
                    </a:lnTo>
                    <a:lnTo>
                      <a:pt x="18" y="112"/>
                    </a:lnTo>
                    <a:lnTo>
                      <a:pt x="24" y="114"/>
                    </a:lnTo>
                    <a:lnTo>
                      <a:pt x="24" y="112"/>
                    </a:lnTo>
                    <a:lnTo>
                      <a:pt x="24" y="110"/>
                    </a:lnTo>
                    <a:lnTo>
                      <a:pt x="24" y="112"/>
                    </a:lnTo>
                    <a:lnTo>
                      <a:pt x="22" y="112"/>
                    </a:lnTo>
                    <a:lnTo>
                      <a:pt x="22" y="110"/>
                    </a:lnTo>
                    <a:lnTo>
                      <a:pt x="24" y="110"/>
                    </a:lnTo>
                    <a:lnTo>
                      <a:pt x="24" y="108"/>
                    </a:lnTo>
                    <a:lnTo>
                      <a:pt x="24" y="106"/>
                    </a:lnTo>
                    <a:lnTo>
                      <a:pt x="28" y="98"/>
                    </a:lnTo>
                    <a:lnTo>
                      <a:pt x="28" y="96"/>
                    </a:lnTo>
                    <a:lnTo>
                      <a:pt x="30" y="96"/>
                    </a:lnTo>
                    <a:lnTo>
                      <a:pt x="34" y="90"/>
                    </a:lnTo>
                    <a:lnTo>
                      <a:pt x="32" y="86"/>
                    </a:lnTo>
                    <a:lnTo>
                      <a:pt x="30" y="82"/>
                    </a:lnTo>
                    <a:lnTo>
                      <a:pt x="28" y="82"/>
                    </a:lnTo>
                    <a:lnTo>
                      <a:pt x="28" y="78"/>
                    </a:lnTo>
                    <a:lnTo>
                      <a:pt x="26" y="78"/>
                    </a:lnTo>
                    <a:lnTo>
                      <a:pt x="24" y="78"/>
                    </a:lnTo>
                    <a:lnTo>
                      <a:pt x="22" y="76"/>
                    </a:lnTo>
                    <a:lnTo>
                      <a:pt x="20" y="78"/>
                    </a:lnTo>
                    <a:lnTo>
                      <a:pt x="20" y="76"/>
                    </a:lnTo>
                    <a:lnTo>
                      <a:pt x="22" y="74"/>
                    </a:lnTo>
                    <a:lnTo>
                      <a:pt x="30" y="74"/>
                    </a:lnTo>
                    <a:lnTo>
                      <a:pt x="32" y="74"/>
                    </a:lnTo>
                    <a:lnTo>
                      <a:pt x="34" y="74"/>
                    </a:lnTo>
                    <a:lnTo>
                      <a:pt x="36" y="72"/>
                    </a:lnTo>
                    <a:lnTo>
                      <a:pt x="36" y="74"/>
                    </a:lnTo>
                    <a:lnTo>
                      <a:pt x="38" y="74"/>
                    </a:lnTo>
                    <a:lnTo>
                      <a:pt x="40" y="74"/>
                    </a:lnTo>
                    <a:lnTo>
                      <a:pt x="42" y="76"/>
                    </a:lnTo>
                    <a:lnTo>
                      <a:pt x="44" y="76"/>
                    </a:lnTo>
                    <a:lnTo>
                      <a:pt x="48" y="78"/>
                    </a:lnTo>
                    <a:lnTo>
                      <a:pt x="52" y="78"/>
                    </a:lnTo>
                    <a:lnTo>
                      <a:pt x="54" y="76"/>
                    </a:lnTo>
                    <a:lnTo>
                      <a:pt x="54" y="74"/>
                    </a:lnTo>
                    <a:lnTo>
                      <a:pt x="56" y="72"/>
                    </a:lnTo>
                    <a:lnTo>
                      <a:pt x="58" y="70"/>
                    </a:lnTo>
                    <a:lnTo>
                      <a:pt x="58" y="68"/>
                    </a:lnTo>
                    <a:lnTo>
                      <a:pt x="60" y="66"/>
                    </a:lnTo>
                    <a:lnTo>
                      <a:pt x="60" y="64"/>
                    </a:lnTo>
                    <a:lnTo>
                      <a:pt x="60" y="62"/>
                    </a:lnTo>
                    <a:lnTo>
                      <a:pt x="64" y="54"/>
                    </a:lnTo>
                    <a:lnTo>
                      <a:pt x="64" y="52"/>
                    </a:lnTo>
                    <a:lnTo>
                      <a:pt x="62" y="52"/>
                    </a:lnTo>
                    <a:lnTo>
                      <a:pt x="60" y="52"/>
                    </a:lnTo>
                    <a:lnTo>
                      <a:pt x="62" y="50"/>
                    </a:lnTo>
                    <a:lnTo>
                      <a:pt x="64" y="50"/>
                    </a:lnTo>
                    <a:lnTo>
                      <a:pt x="66" y="50"/>
                    </a:lnTo>
                    <a:lnTo>
                      <a:pt x="72" y="36"/>
                    </a:lnTo>
                    <a:lnTo>
                      <a:pt x="70" y="36"/>
                    </a:lnTo>
                    <a:lnTo>
                      <a:pt x="70" y="34"/>
                    </a:lnTo>
                    <a:lnTo>
                      <a:pt x="72" y="36"/>
                    </a:lnTo>
                    <a:lnTo>
                      <a:pt x="80" y="20"/>
                    </a:lnTo>
                    <a:lnTo>
                      <a:pt x="80" y="18"/>
                    </a:lnTo>
                    <a:lnTo>
                      <a:pt x="80" y="20"/>
                    </a:lnTo>
                    <a:lnTo>
                      <a:pt x="82" y="18"/>
                    </a:lnTo>
                    <a:lnTo>
                      <a:pt x="82" y="16"/>
                    </a:lnTo>
                    <a:lnTo>
                      <a:pt x="82" y="14"/>
                    </a:lnTo>
                    <a:lnTo>
                      <a:pt x="80" y="14"/>
                    </a:lnTo>
                    <a:lnTo>
                      <a:pt x="80" y="16"/>
                    </a:lnTo>
                    <a:lnTo>
                      <a:pt x="66" y="10"/>
                    </a:lnTo>
                    <a:lnTo>
                      <a:pt x="58" y="10"/>
                    </a:lnTo>
                    <a:lnTo>
                      <a:pt x="56" y="10"/>
                    </a:lnTo>
                    <a:lnTo>
                      <a:pt x="54" y="12"/>
                    </a:lnTo>
                    <a:lnTo>
                      <a:pt x="54" y="14"/>
                    </a:lnTo>
                    <a:lnTo>
                      <a:pt x="52" y="14"/>
                    </a:lnTo>
                    <a:lnTo>
                      <a:pt x="50" y="12"/>
                    </a:lnTo>
                    <a:lnTo>
                      <a:pt x="50" y="10"/>
                    </a:lnTo>
                    <a:lnTo>
                      <a:pt x="50" y="8"/>
                    </a:lnTo>
                    <a:lnTo>
                      <a:pt x="46" y="6"/>
                    </a:lnTo>
                    <a:lnTo>
                      <a:pt x="46" y="4"/>
                    </a:lnTo>
                    <a:lnTo>
                      <a:pt x="44" y="6"/>
                    </a:lnTo>
                    <a:lnTo>
                      <a:pt x="44" y="4"/>
                    </a:lnTo>
                    <a:lnTo>
                      <a:pt x="38" y="2"/>
                    </a:lnTo>
                  </a:path>
                </a:pathLst>
              </a:custGeom>
              <a:solidFill>
                <a:schemeClr val="tx2"/>
              </a:solidFill>
              <a:ln w="3175">
                <a:solidFill>
                  <a:schemeClr val="bg1"/>
                </a:solidFill>
                <a:round/>
                <a:headEnd/>
                <a:tailEnd/>
              </a:ln>
            </p:spPr>
            <p:txBody>
              <a:bodyPr/>
              <a:lstStyle/>
              <a:p>
                <a:endParaRPr lang="fr-FR" dirty="0"/>
              </a:p>
            </p:txBody>
          </p:sp>
          <p:sp>
            <p:nvSpPr>
              <p:cNvPr id="5957" name="Freeform 1015"/>
              <p:cNvSpPr>
                <a:spLocks/>
              </p:cNvSpPr>
              <p:nvPr/>
            </p:nvSpPr>
            <p:spPr bwMode="auto">
              <a:xfrm>
                <a:off x="4639" y="2839"/>
                <a:ext cx="6" cy="6"/>
              </a:xfrm>
              <a:custGeom>
                <a:avLst/>
                <a:gdLst>
                  <a:gd name="T0" fmla="*/ 0 w 6"/>
                  <a:gd name="T1" fmla="*/ 4 h 6"/>
                  <a:gd name="T2" fmla="*/ 6 w 6"/>
                  <a:gd name="T3" fmla="*/ 0 h 6"/>
                  <a:gd name="T4" fmla="*/ 6 w 6"/>
                  <a:gd name="T5" fmla="*/ 2 h 6"/>
                  <a:gd name="T6" fmla="*/ 4 w 6"/>
                  <a:gd name="T7" fmla="*/ 2 h 6"/>
                  <a:gd name="T8" fmla="*/ 4 w 6"/>
                  <a:gd name="T9" fmla="*/ 4 h 6"/>
                  <a:gd name="T10" fmla="*/ 4 w 6"/>
                  <a:gd name="T11" fmla="*/ 6 h 6"/>
                  <a:gd name="T12" fmla="*/ 2 w 6"/>
                  <a:gd name="T13" fmla="*/ 6 h 6"/>
                  <a:gd name="T14" fmla="*/ 2 w 6"/>
                  <a:gd name="T15" fmla="*/ 4 h 6"/>
                  <a:gd name="T16" fmla="*/ 2 w 6"/>
                  <a:gd name="T17" fmla="*/ 4 h 6"/>
                  <a:gd name="T18" fmla="*/ 0 w 6"/>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4"/>
                    </a:moveTo>
                    <a:lnTo>
                      <a:pt x="6" y="0"/>
                    </a:lnTo>
                    <a:lnTo>
                      <a:pt x="6" y="2"/>
                    </a:lnTo>
                    <a:lnTo>
                      <a:pt x="4" y="2"/>
                    </a:lnTo>
                    <a:lnTo>
                      <a:pt x="4" y="4"/>
                    </a:lnTo>
                    <a:lnTo>
                      <a:pt x="4" y="6"/>
                    </a:lnTo>
                    <a:lnTo>
                      <a:pt x="2" y="6"/>
                    </a:lnTo>
                    <a:lnTo>
                      <a:pt x="2" y="4"/>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958" name="Freeform 1016"/>
              <p:cNvSpPr>
                <a:spLocks/>
              </p:cNvSpPr>
              <p:nvPr/>
            </p:nvSpPr>
            <p:spPr bwMode="auto">
              <a:xfrm>
                <a:off x="4639" y="2839"/>
                <a:ext cx="6" cy="6"/>
              </a:xfrm>
              <a:custGeom>
                <a:avLst/>
                <a:gdLst>
                  <a:gd name="T0" fmla="*/ 0 w 6"/>
                  <a:gd name="T1" fmla="*/ 4 h 6"/>
                  <a:gd name="T2" fmla="*/ 6 w 6"/>
                  <a:gd name="T3" fmla="*/ 0 h 6"/>
                  <a:gd name="T4" fmla="*/ 6 w 6"/>
                  <a:gd name="T5" fmla="*/ 2 h 6"/>
                  <a:gd name="T6" fmla="*/ 4 w 6"/>
                  <a:gd name="T7" fmla="*/ 2 h 6"/>
                  <a:gd name="T8" fmla="*/ 4 w 6"/>
                  <a:gd name="T9" fmla="*/ 4 h 6"/>
                  <a:gd name="T10" fmla="*/ 4 w 6"/>
                  <a:gd name="T11" fmla="*/ 6 h 6"/>
                  <a:gd name="T12" fmla="*/ 2 w 6"/>
                  <a:gd name="T13" fmla="*/ 6 h 6"/>
                  <a:gd name="T14" fmla="*/ 2 w 6"/>
                  <a:gd name="T15" fmla="*/ 4 h 6"/>
                  <a:gd name="T16" fmla="*/ 2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4"/>
                    </a:moveTo>
                    <a:lnTo>
                      <a:pt x="6" y="0"/>
                    </a:lnTo>
                    <a:lnTo>
                      <a:pt x="6" y="2"/>
                    </a:lnTo>
                    <a:lnTo>
                      <a:pt x="4" y="2"/>
                    </a:lnTo>
                    <a:lnTo>
                      <a:pt x="4" y="4"/>
                    </a:lnTo>
                    <a:lnTo>
                      <a:pt x="4" y="6"/>
                    </a:lnTo>
                    <a:lnTo>
                      <a:pt x="2" y="6"/>
                    </a:lnTo>
                    <a:lnTo>
                      <a:pt x="2" y="4"/>
                    </a:lnTo>
                  </a:path>
                </a:pathLst>
              </a:custGeom>
              <a:solidFill>
                <a:schemeClr val="tx2"/>
              </a:solidFill>
              <a:ln w="3175">
                <a:solidFill>
                  <a:schemeClr val="bg1"/>
                </a:solidFill>
                <a:round/>
                <a:headEnd/>
                <a:tailEnd/>
              </a:ln>
            </p:spPr>
            <p:txBody>
              <a:bodyPr/>
              <a:lstStyle/>
              <a:p>
                <a:endParaRPr lang="fr-FR" dirty="0"/>
              </a:p>
            </p:txBody>
          </p:sp>
          <p:sp>
            <p:nvSpPr>
              <p:cNvPr id="5959" name="Freeform 1017"/>
              <p:cNvSpPr>
                <a:spLocks/>
              </p:cNvSpPr>
              <p:nvPr/>
            </p:nvSpPr>
            <p:spPr bwMode="auto">
              <a:xfrm>
                <a:off x="4651" y="2827"/>
                <a:ext cx="36" cy="16"/>
              </a:xfrm>
              <a:custGeom>
                <a:avLst/>
                <a:gdLst>
                  <a:gd name="T0" fmla="*/ 4 w 36"/>
                  <a:gd name="T1" fmla="*/ 16 h 16"/>
                  <a:gd name="T2" fmla="*/ 2 w 36"/>
                  <a:gd name="T3" fmla="*/ 16 h 16"/>
                  <a:gd name="T4" fmla="*/ 2 w 36"/>
                  <a:gd name="T5" fmla="*/ 14 h 16"/>
                  <a:gd name="T6" fmla="*/ 2 w 36"/>
                  <a:gd name="T7" fmla="*/ 12 h 16"/>
                  <a:gd name="T8" fmla="*/ 4 w 36"/>
                  <a:gd name="T9" fmla="*/ 12 h 16"/>
                  <a:gd name="T10" fmla="*/ 4 w 36"/>
                  <a:gd name="T11" fmla="*/ 10 h 16"/>
                  <a:gd name="T12" fmla="*/ 2 w 36"/>
                  <a:gd name="T13" fmla="*/ 10 h 16"/>
                  <a:gd name="T14" fmla="*/ 0 w 36"/>
                  <a:gd name="T15" fmla="*/ 10 h 16"/>
                  <a:gd name="T16" fmla="*/ 2 w 36"/>
                  <a:gd name="T17" fmla="*/ 10 h 16"/>
                  <a:gd name="T18" fmla="*/ 2 w 36"/>
                  <a:gd name="T19" fmla="*/ 8 h 16"/>
                  <a:gd name="T20" fmla="*/ 4 w 36"/>
                  <a:gd name="T21" fmla="*/ 4 h 16"/>
                  <a:gd name="T22" fmla="*/ 14 w 36"/>
                  <a:gd name="T23" fmla="*/ 4 h 16"/>
                  <a:gd name="T24" fmla="*/ 16 w 36"/>
                  <a:gd name="T25" fmla="*/ 2 h 16"/>
                  <a:gd name="T26" fmla="*/ 30 w 36"/>
                  <a:gd name="T27" fmla="*/ 0 h 16"/>
                  <a:gd name="T28" fmla="*/ 32 w 36"/>
                  <a:gd name="T29" fmla="*/ 0 h 16"/>
                  <a:gd name="T30" fmla="*/ 34 w 36"/>
                  <a:gd name="T31" fmla="*/ 0 h 16"/>
                  <a:gd name="T32" fmla="*/ 36 w 36"/>
                  <a:gd name="T33" fmla="*/ 2 h 16"/>
                  <a:gd name="T34" fmla="*/ 34 w 36"/>
                  <a:gd name="T35" fmla="*/ 6 h 16"/>
                  <a:gd name="T36" fmla="*/ 6 w 36"/>
                  <a:gd name="T37" fmla="*/ 16 h 16"/>
                  <a:gd name="T38" fmla="*/ 4 w 36"/>
                  <a:gd name="T39" fmla="*/ 16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16"/>
                  <a:gd name="T62" fmla="*/ 36 w 3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16">
                    <a:moveTo>
                      <a:pt x="4" y="16"/>
                    </a:moveTo>
                    <a:lnTo>
                      <a:pt x="2" y="16"/>
                    </a:lnTo>
                    <a:lnTo>
                      <a:pt x="2" y="14"/>
                    </a:lnTo>
                    <a:lnTo>
                      <a:pt x="2" y="12"/>
                    </a:lnTo>
                    <a:lnTo>
                      <a:pt x="4" y="12"/>
                    </a:lnTo>
                    <a:lnTo>
                      <a:pt x="4" y="10"/>
                    </a:lnTo>
                    <a:lnTo>
                      <a:pt x="2" y="10"/>
                    </a:lnTo>
                    <a:lnTo>
                      <a:pt x="0" y="10"/>
                    </a:lnTo>
                    <a:lnTo>
                      <a:pt x="2" y="10"/>
                    </a:lnTo>
                    <a:lnTo>
                      <a:pt x="2" y="8"/>
                    </a:lnTo>
                    <a:lnTo>
                      <a:pt x="4" y="4"/>
                    </a:lnTo>
                    <a:lnTo>
                      <a:pt x="14" y="4"/>
                    </a:lnTo>
                    <a:lnTo>
                      <a:pt x="16" y="2"/>
                    </a:lnTo>
                    <a:lnTo>
                      <a:pt x="30" y="0"/>
                    </a:lnTo>
                    <a:lnTo>
                      <a:pt x="32" y="0"/>
                    </a:lnTo>
                    <a:lnTo>
                      <a:pt x="34" y="0"/>
                    </a:lnTo>
                    <a:lnTo>
                      <a:pt x="36" y="2"/>
                    </a:lnTo>
                    <a:lnTo>
                      <a:pt x="34" y="6"/>
                    </a:lnTo>
                    <a:lnTo>
                      <a:pt x="6" y="16"/>
                    </a:lnTo>
                    <a:lnTo>
                      <a:pt x="4" y="16"/>
                    </a:lnTo>
                    <a:close/>
                  </a:path>
                </a:pathLst>
              </a:custGeom>
              <a:solidFill>
                <a:schemeClr val="tx2"/>
              </a:solidFill>
              <a:ln w="3175">
                <a:solidFill>
                  <a:schemeClr val="bg1"/>
                </a:solidFill>
                <a:round/>
                <a:headEnd/>
                <a:tailEnd/>
              </a:ln>
            </p:spPr>
            <p:txBody>
              <a:bodyPr/>
              <a:lstStyle/>
              <a:p>
                <a:endParaRPr lang="fr-FR" dirty="0"/>
              </a:p>
            </p:txBody>
          </p:sp>
          <p:sp>
            <p:nvSpPr>
              <p:cNvPr id="5960" name="Freeform 1018"/>
              <p:cNvSpPr>
                <a:spLocks/>
              </p:cNvSpPr>
              <p:nvPr/>
            </p:nvSpPr>
            <p:spPr bwMode="auto">
              <a:xfrm>
                <a:off x="4651" y="2827"/>
                <a:ext cx="36" cy="16"/>
              </a:xfrm>
              <a:custGeom>
                <a:avLst/>
                <a:gdLst>
                  <a:gd name="T0" fmla="*/ 4 w 36"/>
                  <a:gd name="T1" fmla="*/ 16 h 16"/>
                  <a:gd name="T2" fmla="*/ 2 w 36"/>
                  <a:gd name="T3" fmla="*/ 16 h 16"/>
                  <a:gd name="T4" fmla="*/ 2 w 36"/>
                  <a:gd name="T5" fmla="*/ 14 h 16"/>
                  <a:gd name="T6" fmla="*/ 2 w 36"/>
                  <a:gd name="T7" fmla="*/ 12 h 16"/>
                  <a:gd name="T8" fmla="*/ 4 w 36"/>
                  <a:gd name="T9" fmla="*/ 12 h 16"/>
                  <a:gd name="T10" fmla="*/ 4 w 36"/>
                  <a:gd name="T11" fmla="*/ 10 h 16"/>
                  <a:gd name="T12" fmla="*/ 2 w 36"/>
                  <a:gd name="T13" fmla="*/ 10 h 16"/>
                  <a:gd name="T14" fmla="*/ 0 w 36"/>
                  <a:gd name="T15" fmla="*/ 10 h 16"/>
                  <a:gd name="T16" fmla="*/ 2 w 36"/>
                  <a:gd name="T17" fmla="*/ 10 h 16"/>
                  <a:gd name="T18" fmla="*/ 2 w 36"/>
                  <a:gd name="T19" fmla="*/ 8 h 16"/>
                  <a:gd name="T20" fmla="*/ 4 w 36"/>
                  <a:gd name="T21" fmla="*/ 4 h 16"/>
                  <a:gd name="T22" fmla="*/ 14 w 36"/>
                  <a:gd name="T23" fmla="*/ 4 h 16"/>
                  <a:gd name="T24" fmla="*/ 16 w 36"/>
                  <a:gd name="T25" fmla="*/ 2 h 16"/>
                  <a:gd name="T26" fmla="*/ 30 w 36"/>
                  <a:gd name="T27" fmla="*/ 0 h 16"/>
                  <a:gd name="T28" fmla="*/ 32 w 36"/>
                  <a:gd name="T29" fmla="*/ 0 h 16"/>
                  <a:gd name="T30" fmla="*/ 34 w 36"/>
                  <a:gd name="T31" fmla="*/ 0 h 16"/>
                  <a:gd name="T32" fmla="*/ 36 w 36"/>
                  <a:gd name="T33" fmla="*/ 2 h 16"/>
                  <a:gd name="T34" fmla="*/ 34 w 36"/>
                  <a:gd name="T35" fmla="*/ 6 h 16"/>
                  <a:gd name="T36" fmla="*/ 6 w 36"/>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16"/>
                  <a:gd name="T59" fmla="*/ 36 w 36"/>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16">
                    <a:moveTo>
                      <a:pt x="4" y="16"/>
                    </a:moveTo>
                    <a:lnTo>
                      <a:pt x="2" y="16"/>
                    </a:lnTo>
                    <a:lnTo>
                      <a:pt x="2" y="14"/>
                    </a:lnTo>
                    <a:lnTo>
                      <a:pt x="2" y="12"/>
                    </a:lnTo>
                    <a:lnTo>
                      <a:pt x="4" y="12"/>
                    </a:lnTo>
                    <a:lnTo>
                      <a:pt x="4" y="10"/>
                    </a:lnTo>
                    <a:lnTo>
                      <a:pt x="2" y="10"/>
                    </a:lnTo>
                    <a:lnTo>
                      <a:pt x="0" y="10"/>
                    </a:lnTo>
                    <a:lnTo>
                      <a:pt x="2" y="10"/>
                    </a:lnTo>
                    <a:lnTo>
                      <a:pt x="2" y="8"/>
                    </a:lnTo>
                    <a:lnTo>
                      <a:pt x="4" y="4"/>
                    </a:lnTo>
                    <a:lnTo>
                      <a:pt x="14" y="4"/>
                    </a:lnTo>
                    <a:lnTo>
                      <a:pt x="16" y="2"/>
                    </a:lnTo>
                    <a:lnTo>
                      <a:pt x="30" y="0"/>
                    </a:lnTo>
                    <a:lnTo>
                      <a:pt x="32" y="0"/>
                    </a:lnTo>
                    <a:lnTo>
                      <a:pt x="34" y="0"/>
                    </a:lnTo>
                    <a:lnTo>
                      <a:pt x="36" y="2"/>
                    </a:lnTo>
                    <a:lnTo>
                      <a:pt x="34" y="6"/>
                    </a:lnTo>
                    <a:lnTo>
                      <a:pt x="6" y="16"/>
                    </a:lnTo>
                  </a:path>
                </a:pathLst>
              </a:custGeom>
              <a:solidFill>
                <a:schemeClr val="accent1"/>
              </a:solidFill>
              <a:ln w="3175">
                <a:solidFill>
                  <a:schemeClr val="bg1"/>
                </a:solidFill>
                <a:round/>
                <a:headEnd/>
                <a:tailEnd/>
              </a:ln>
            </p:spPr>
            <p:txBody>
              <a:bodyPr/>
              <a:lstStyle/>
              <a:p>
                <a:endParaRPr lang="fr-FR" dirty="0"/>
              </a:p>
            </p:txBody>
          </p:sp>
          <p:sp>
            <p:nvSpPr>
              <p:cNvPr id="5961" name="Freeform 1019"/>
              <p:cNvSpPr>
                <a:spLocks/>
              </p:cNvSpPr>
              <p:nvPr/>
            </p:nvSpPr>
            <p:spPr bwMode="auto">
              <a:xfrm>
                <a:off x="1512" y="2349"/>
                <a:ext cx="160" cy="54"/>
              </a:xfrm>
              <a:custGeom>
                <a:avLst/>
                <a:gdLst>
                  <a:gd name="T0" fmla="*/ 124 w 160"/>
                  <a:gd name="T1" fmla="*/ 30 h 54"/>
                  <a:gd name="T2" fmla="*/ 130 w 160"/>
                  <a:gd name="T3" fmla="*/ 34 h 54"/>
                  <a:gd name="T4" fmla="*/ 136 w 160"/>
                  <a:gd name="T5" fmla="*/ 34 h 54"/>
                  <a:gd name="T6" fmla="*/ 138 w 160"/>
                  <a:gd name="T7" fmla="*/ 36 h 54"/>
                  <a:gd name="T8" fmla="*/ 148 w 160"/>
                  <a:gd name="T9" fmla="*/ 40 h 54"/>
                  <a:gd name="T10" fmla="*/ 152 w 160"/>
                  <a:gd name="T11" fmla="*/ 42 h 54"/>
                  <a:gd name="T12" fmla="*/ 160 w 160"/>
                  <a:gd name="T13" fmla="*/ 46 h 54"/>
                  <a:gd name="T14" fmla="*/ 146 w 160"/>
                  <a:gd name="T15" fmla="*/ 52 h 54"/>
                  <a:gd name="T16" fmla="*/ 106 w 160"/>
                  <a:gd name="T17" fmla="*/ 54 h 54"/>
                  <a:gd name="T18" fmla="*/ 110 w 160"/>
                  <a:gd name="T19" fmla="*/ 48 h 54"/>
                  <a:gd name="T20" fmla="*/ 116 w 160"/>
                  <a:gd name="T21" fmla="*/ 44 h 54"/>
                  <a:gd name="T22" fmla="*/ 102 w 160"/>
                  <a:gd name="T23" fmla="*/ 40 h 54"/>
                  <a:gd name="T24" fmla="*/ 94 w 160"/>
                  <a:gd name="T25" fmla="*/ 30 h 54"/>
                  <a:gd name="T26" fmla="*/ 80 w 160"/>
                  <a:gd name="T27" fmla="*/ 26 h 54"/>
                  <a:gd name="T28" fmla="*/ 64 w 160"/>
                  <a:gd name="T29" fmla="*/ 18 h 54"/>
                  <a:gd name="T30" fmla="*/ 56 w 160"/>
                  <a:gd name="T31" fmla="*/ 18 h 54"/>
                  <a:gd name="T32" fmla="*/ 50 w 160"/>
                  <a:gd name="T33" fmla="*/ 18 h 54"/>
                  <a:gd name="T34" fmla="*/ 42 w 160"/>
                  <a:gd name="T35" fmla="*/ 14 h 54"/>
                  <a:gd name="T36" fmla="*/ 46 w 160"/>
                  <a:gd name="T37" fmla="*/ 10 h 54"/>
                  <a:gd name="T38" fmla="*/ 32 w 160"/>
                  <a:gd name="T39" fmla="*/ 8 h 54"/>
                  <a:gd name="T40" fmla="*/ 24 w 160"/>
                  <a:gd name="T41" fmla="*/ 14 h 54"/>
                  <a:gd name="T42" fmla="*/ 14 w 160"/>
                  <a:gd name="T43" fmla="*/ 20 h 54"/>
                  <a:gd name="T44" fmla="*/ 6 w 160"/>
                  <a:gd name="T45" fmla="*/ 24 h 54"/>
                  <a:gd name="T46" fmla="*/ 4 w 160"/>
                  <a:gd name="T47" fmla="*/ 22 h 54"/>
                  <a:gd name="T48" fmla="*/ 4 w 160"/>
                  <a:gd name="T49" fmla="*/ 20 h 54"/>
                  <a:gd name="T50" fmla="*/ 6 w 160"/>
                  <a:gd name="T51" fmla="*/ 12 h 54"/>
                  <a:gd name="T52" fmla="*/ 36 w 160"/>
                  <a:gd name="T53" fmla="*/ 0 h 54"/>
                  <a:gd name="T54" fmla="*/ 64 w 160"/>
                  <a:gd name="T55" fmla="*/ 2 h 54"/>
                  <a:gd name="T56" fmla="*/ 70 w 160"/>
                  <a:gd name="T57" fmla="*/ 4 h 54"/>
                  <a:gd name="T58" fmla="*/ 78 w 160"/>
                  <a:gd name="T59" fmla="*/ 10 h 54"/>
                  <a:gd name="T60" fmla="*/ 84 w 160"/>
                  <a:gd name="T61" fmla="*/ 12 h 54"/>
                  <a:gd name="T62" fmla="*/ 90 w 160"/>
                  <a:gd name="T63" fmla="*/ 14 h 54"/>
                  <a:gd name="T64" fmla="*/ 94 w 160"/>
                  <a:gd name="T65" fmla="*/ 16 h 54"/>
                  <a:gd name="T66" fmla="*/ 100 w 160"/>
                  <a:gd name="T67" fmla="*/ 18 h 54"/>
                  <a:gd name="T68" fmla="*/ 112 w 160"/>
                  <a:gd name="T69" fmla="*/ 24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
                  <a:gd name="T106" fmla="*/ 0 h 54"/>
                  <a:gd name="T107" fmla="*/ 160 w 160"/>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 h="54">
                    <a:moveTo>
                      <a:pt x="114" y="24"/>
                    </a:moveTo>
                    <a:lnTo>
                      <a:pt x="124" y="30"/>
                    </a:lnTo>
                    <a:lnTo>
                      <a:pt x="126" y="30"/>
                    </a:lnTo>
                    <a:lnTo>
                      <a:pt x="130" y="34"/>
                    </a:lnTo>
                    <a:lnTo>
                      <a:pt x="134" y="32"/>
                    </a:lnTo>
                    <a:lnTo>
                      <a:pt x="136" y="34"/>
                    </a:lnTo>
                    <a:lnTo>
                      <a:pt x="138" y="34"/>
                    </a:lnTo>
                    <a:lnTo>
                      <a:pt x="138" y="36"/>
                    </a:lnTo>
                    <a:lnTo>
                      <a:pt x="136" y="38"/>
                    </a:lnTo>
                    <a:lnTo>
                      <a:pt x="148" y="40"/>
                    </a:lnTo>
                    <a:lnTo>
                      <a:pt x="150" y="42"/>
                    </a:lnTo>
                    <a:lnTo>
                      <a:pt x="152" y="42"/>
                    </a:lnTo>
                    <a:lnTo>
                      <a:pt x="156" y="46"/>
                    </a:lnTo>
                    <a:lnTo>
                      <a:pt x="160" y="46"/>
                    </a:lnTo>
                    <a:lnTo>
                      <a:pt x="160" y="48"/>
                    </a:lnTo>
                    <a:lnTo>
                      <a:pt x="146" y="52"/>
                    </a:lnTo>
                    <a:lnTo>
                      <a:pt x="108" y="54"/>
                    </a:lnTo>
                    <a:lnTo>
                      <a:pt x="106" y="54"/>
                    </a:lnTo>
                    <a:lnTo>
                      <a:pt x="106" y="52"/>
                    </a:lnTo>
                    <a:lnTo>
                      <a:pt x="110" y="48"/>
                    </a:lnTo>
                    <a:lnTo>
                      <a:pt x="116" y="46"/>
                    </a:lnTo>
                    <a:lnTo>
                      <a:pt x="116" y="44"/>
                    </a:lnTo>
                    <a:lnTo>
                      <a:pt x="110" y="40"/>
                    </a:lnTo>
                    <a:lnTo>
                      <a:pt x="102" y="40"/>
                    </a:lnTo>
                    <a:lnTo>
                      <a:pt x="96" y="34"/>
                    </a:lnTo>
                    <a:lnTo>
                      <a:pt x="94" y="30"/>
                    </a:lnTo>
                    <a:lnTo>
                      <a:pt x="92" y="26"/>
                    </a:lnTo>
                    <a:lnTo>
                      <a:pt x="80" y="26"/>
                    </a:lnTo>
                    <a:lnTo>
                      <a:pt x="70" y="22"/>
                    </a:lnTo>
                    <a:lnTo>
                      <a:pt x="64" y="18"/>
                    </a:lnTo>
                    <a:lnTo>
                      <a:pt x="58" y="18"/>
                    </a:lnTo>
                    <a:lnTo>
                      <a:pt x="56" y="18"/>
                    </a:lnTo>
                    <a:lnTo>
                      <a:pt x="52" y="18"/>
                    </a:lnTo>
                    <a:lnTo>
                      <a:pt x="50" y="18"/>
                    </a:lnTo>
                    <a:lnTo>
                      <a:pt x="42" y="16"/>
                    </a:lnTo>
                    <a:lnTo>
                      <a:pt x="42" y="14"/>
                    </a:lnTo>
                    <a:lnTo>
                      <a:pt x="46" y="12"/>
                    </a:lnTo>
                    <a:lnTo>
                      <a:pt x="46" y="10"/>
                    </a:lnTo>
                    <a:lnTo>
                      <a:pt x="44" y="10"/>
                    </a:lnTo>
                    <a:lnTo>
                      <a:pt x="32" y="8"/>
                    </a:lnTo>
                    <a:lnTo>
                      <a:pt x="26" y="12"/>
                    </a:lnTo>
                    <a:lnTo>
                      <a:pt x="24" y="14"/>
                    </a:lnTo>
                    <a:lnTo>
                      <a:pt x="16" y="16"/>
                    </a:lnTo>
                    <a:lnTo>
                      <a:pt x="14" y="20"/>
                    </a:lnTo>
                    <a:lnTo>
                      <a:pt x="10" y="20"/>
                    </a:lnTo>
                    <a:lnTo>
                      <a:pt x="6" y="24"/>
                    </a:lnTo>
                    <a:lnTo>
                      <a:pt x="6" y="22"/>
                    </a:lnTo>
                    <a:lnTo>
                      <a:pt x="4" y="22"/>
                    </a:lnTo>
                    <a:lnTo>
                      <a:pt x="0" y="22"/>
                    </a:lnTo>
                    <a:lnTo>
                      <a:pt x="4" y="20"/>
                    </a:lnTo>
                    <a:lnTo>
                      <a:pt x="6" y="18"/>
                    </a:lnTo>
                    <a:lnTo>
                      <a:pt x="6" y="12"/>
                    </a:lnTo>
                    <a:lnTo>
                      <a:pt x="8" y="12"/>
                    </a:lnTo>
                    <a:lnTo>
                      <a:pt x="36" y="0"/>
                    </a:lnTo>
                    <a:lnTo>
                      <a:pt x="62" y="2"/>
                    </a:lnTo>
                    <a:lnTo>
                      <a:pt x="64" y="2"/>
                    </a:lnTo>
                    <a:lnTo>
                      <a:pt x="64" y="4"/>
                    </a:lnTo>
                    <a:lnTo>
                      <a:pt x="70" y="4"/>
                    </a:lnTo>
                    <a:lnTo>
                      <a:pt x="76" y="8"/>
                    </a:lnTo>
                    <a:lnTo>
                      <a:pt x="78" y="10"/>
                    </a:lnTo>
                    <a:lnTo>
                      <a:pt x="80" y="12"/>
                    </a:lnTo>
                    <a:lnTo>
                      <a:pt x="84" y="12"/>
                    </a:lnTo>
                    <a:lnTo>
                      <a:pt x="90" y="12"/>
                    </a:lnTo>
                    <a:lnTo>
                      <a:pt x="90" y="14"/>
                    </a:lnTo>
                    <a:lnTo>
                      <a:pt x="94" y="14"/>
                    </a:lnTo>
                    <a:lnTo>
                      <a:pt x="94" y="16"/>
                    </a:lnTo>
                    <a:lnTo>
                      <a:pt x="98" y="16"/>
                    </a:lnTo>
                    <a:lnTo>
                      <a:pt x="100" y="18"/>
                    </a:lnTo>
                    <a:lnTo>
                      <a:pt x="104" y="20"/>
                    </a:lnTo>
                    <a:lnTo>
                      <a:pt x="112" y="24"/>
                    </a:lnTo>
                    <a:lnTo>
                      <a:pt x="114" y="24"/>
                    </a:lnTo>
                    <a:close/>
                  </a:path>
                </a:pathLst>
              </a:custGeom>
              <a:solidFill>
                <a:schemeClr val="tx2"/>
              </a:solidFill>
              <a:ln w="3175">
                <a:solidFill>
                  <a:schemeClr val="bg1"/>
                </a:solidFill>
                <a:round/>
                <a:headEnd/>
                <a:tailEnd/>
              </a:ln>
            </p:spPr>
            <p:txBody>
              <a:bodyPr/>
              <a:lstStyle/>
              <a:p>
                <a:endParaRPr lang="fr-FR" dirty="0"/>
              </a:p>
            </p:txBody>
          </p:sp>
          <p:sp>
            <p:nvSpPr>
              <p:cNvPr id="5962" name="Freeform 1020"/>
              <p:cNvSpPr>
                <a:spLocks/>
              </p:cNvSpPr>
              <p:nvPr/>
            </p:nvSpPr>
            <p:spPr bwMode="auto">
              <a:xfrm>
                <a:off x="1512" y="2349"/>
                <a:ext cx="160" cy="54"/>
              </a:xfrm>
              <a:custGeom>
                <a:avLst/>
                <a:gdLst>
                  <a:gd name="T0" fmla="*/ 124 w 160"/>
                  <a:gd name="T1" fmla="*/ 30 h 54"/>
                  <a:gd name="T2" fmla="*/ 130 w 160"/>
                  <a:gd name="T3" fmla="*/ 34 h 54"/>
                  <a:gd name="T4" fmla="*/ 136 w 160"/>
                  <a:gd name="T5" fmla="*/ 34 h 54"/>
                  <a:gd name="T6" fmla="*/ 138 w 160"/>
                  <a:gd name="T7" fmla="*/ 36 h 54"/>
                  <a:gd name="T8" fmla="*/ 148 w 160"/>
                  <a:gd name="T9" fmla="*/ 40 h 54"/>
                  <a:gd name="T10" fmla="*/ 152 w 160"/>
                  <a:gd name="T11" fmla="*/ 42 h 54"/>
                  <a:gd name="T12" fmla="*/ 160 w 160"/>
                  <a:gd name="T13" fmla="*/ 46 h 54"/>
                  <a:gd name="T14" fmla="*/ 146 w 160"/>
                  <a:gd name="T15" fmla="*/ 52 h 54"/>
                  <a:gd name="T16" fmla="*/ 106 w 160"/>
                  <a:gd name="T17" fmla="*/ 54 h 54"/>
                  <a:gd name="T18" fmla="*/ 110 w 160"/>
                  <a:gd name="T19" fmla="*/ 48 h 54"/>
                  <a:gd name="T20" fmla="*/ 116 w 160"/>
                  <a:gd name="T21" fmla="*/ 44 h 54"/>
                  <a:gd name="T22" fmla="*/ 102 w 160"/>
                  <a:gd name="T23" fmla="*/ 40 h 54"/>
                  <a:gd name="T24" fmla="*/ 94 w 160"/>
                  <a:gd name="T25" fmla="*/ 30 h 54"/>
                  <a:gd name="T26" fmla="*/ 80 w 160"/>
                  <a:gd name="T27" fmla="*/ 26 h 54"/>
                  <a:gd name="T28" fmla="*/ 64 w 160"/>
                  <a:gd name="T29" fmla="*/ 18 h 54"/>
                  <a:gd name="T30" fmla="*/ 56 w 160"/>
                  <a:gd name="T31" fmla="*/ 18 h 54"/>
                  <a:gd name="T32" fmla="*/ 50 w 160"/>
                  <a:gd name="T33" fmla="*/ 18 h 54"/>
                  <a:gd name="T34" fmla="*/ 42 w 160"/>
                  <a:gd name="T35" fmla="*/ 14 h 54"/>
                  <a:gd name="T36" fmla="*/ 46 w 160"/>
                  <a:gd name="T37" fmla="*/ 10 h 54"/>
                  <a:gd name="T38" fmla="*/ 32 w 160"/>
                  <a:gd name="T39" fmla="*/ 8 h 54"/>
                  <a:gd name="T40" fmla="*/ 24 w 160"/>
                  <a:gd name="T41" fmla="*/ 14 h 54"/>
                  <a:gd name="T42" fmla="*/ 14 w 160"/>
                  <a:gd name="T43" fmla="*/ 20 h 54"/>
                  <a:gd name="T44" fmla="*/ 6 w 160"/>
                  <a:gd name="T45" fmla="*/ 24 h 54"/>
                  <a:gd name="T46" fmla="*/ 4 w 160"/>
                  <a:gd name="T47" fmla="*/ 22 h 54"/>
                  <a:gd name="T48" fmla="*/ 4 w 160"/>
                  <a:gd name="T49" fmla="*/ 20 h 54"/>
                  <a:gd name="T50" fmla="*/ 6 w 160"/>
                  <a:gd name="T51" fmla="*/ 12 h 54"/>
                  <a:gd name="T52" fmla="*/ 36 w 160"/>
                  <a:gd name="T53" fmla="*/ 0 h 54"/>
                  <a:gd name="T54" fmla="*/ 64 w 160"/>
                  <a:gd name="T55" fmla="*/ 2 h 54"/>
                  <a:gd name="T56" fmla="*/ 70 w 160"/>
                  <a:gd name="T57" fmla="*/ 4 h 54"/>
                  <a:gd name="T58" fmla="*/ 78 w 160"/>
                  <a:gd name="T59" fmla="*/ 10 h 54"/>
                  <a:gd name="T60" fmla="*/ 84 w 160"/>
                  <a:gd name="T61" fmla="*/ 12 h 54"/>
                  <a:gd name="T62" fmla="*/ 90 w 160"/>
                  <a:gd name="T63" fmla="*/ 14 h 54"/>
                  <a:gd name="T64" fmla="*/ 94 w 160"/>
                  <a:gd name="T65" fmla="*/ 16 h 54"/>
                  <a:gd name="T66" fmla="*/ 100 w 160"/>
                  <a:gd name="T67" fmla="*/ 18 h 54"/>
                  <a:gd name="T68" fmla="*/ 112 w 160"/>
                  <a:gd name="T69" fmla="*/ 24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
                  <a:gd name="T106" fmla="*/ 0 h 54"/>
                  <a:gd name="T107" fmla="*/ 160 w 160"/>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 h="54">
                    <a:moveTo>
                      <a:pt x="114" y="24"/>
                    </a:moveTo>
                    <a:lnTo>
                      <a:pt x="124" y="30"/>
                    </a:lnTo>
                    <a:lnTo>
                      <a:pt x="126" y="30"/>
                    </a:lnTo>
                    <a:lnTo>
                      <a:pt x="130" y="34"/>
                    </a:lnTo>
                    <a:lnTo>
                      <a:pt x="134" y="32"/>
                    </a:lnTo>
                    <a:lnTo>
                      <a:pt x="136" y="34"/>
                    </a:lnTo>
                    <a:lnTo>
                      <a:pt x="138" y="34"/>
                    </a:lnTo>
                    <a:lnTo>
                      <a:pt x="138" y="36"/>
                    </a:lnTo>
                    <a:lnTo>
                      <a:pt x="136" y="38"/>
                    </a:lnTo>
                    <a:lnTo>
                      <a:pt x="148" y="40"/>
                    </a:lnTo>
                    <a:lnTo>
                      <a:pt x="150" y="42"/>
                    </a:lnTo>
                    <a:lnTo>
                      <a:pt x="152" y="42"/>
                    </a:lnTo>
                    <a:lnTo>
                      <a:pt x="156" y="46"/>
                    </a:lnTo>
                    <a:lnTo>
                      <a:pt x="160" y="46"/>
                    </a:lnTo>
                    <a:lnTo>
                      <a:pt x="160" y="48"/>
                    </a:lnTo>
                    <a:lnTo>
                      <a:pt x="146" y="52"/>
                    </a:lnTo>
                    <a:lnTo>
                      <a:pt x="108" y="54"/>
                    </a:lnTo>
                    <a:lnTo>
                      <a:pt x="106" y="54"/>
                    </a:lnTo>
                    <a:lnTo>
                      <a:pt x="106" y="52"/>
                    </a:lnTo>
                    <a:lnTo>
                      <a:pt x="110" y="48"/>
                    </a:lnTo>
                    <a:lnTo>
                      <a:pt x="116" y="46"/>
                    </a:lnTo>
                    <a:lnTo>
                      <a:pt x="116" y="44"/>
                    </a:lnTo>
                    <a:lnTo>
                      <a:pt x="110" y="40"/>
                    </a:lnTo>
                    <a:lnTo>
                      <a:pt x="102" y="40"/>
                    </a:lnTo>
                    <a:lnTo>
                      <a:pt x="96" y="34"/>
                    </a:lnTo>
                    <a:lnTo>
                      <a:pt x="94" y="30"/>
                    </a:lnTo>
                    <a:lnTo>
                      <a:pt x="92" y="26"/>
                    </a:lnTo>
                    <a:lnTo>
                      <a:pt x="80" y="26"/>
                    </a:lnTo>
                    <a:lnTo>
                      <a:pt x="70" y="22"/>
                    </a:lnTo>
                    <a:lnTo>
                      <a:pt x="64" y="18"/>
                    </a:lnTo>
                    <a:lnTo>
                      <a:pt x="58" y="18"/>
                    </a:lnTo>
                    <a:lnTo>
                      <a:pt x="56" y="18"/>
                    </a:lnTo>
                    <a:lnTo>
                      <a:pt x="52" y="18"/>
                    </a:lnTo>
                    <a:lnTo>
                      <a:pt x="50" y="18"/>
                    </a:lnTo>
                    <a:lnTo>
                      <a:pt x="42" y="16"/>
                    </a:lnTo>
                    <a:lnTo>
                      <a:pt x="42" y="14"/>
                    </a:lnTo>
                    <a:lnTo>
                      <a:pt x="46" y="12"/>
                    </a:lnTo>
                    <a:lnTo>
                      <a:pt x="46" y="10"/>
                    </a:lnTo>
                    <a:lnTo>
                      <a:pt x="44" y="10"/>
                    </a:lnTo>
                    <a:lnTo>
                      <a:pt x="32" y="8"/>
                    </a:lnTo>
                    <a:lnTo>
                      <a:pt x="26" y="12"/>
                    </a:lnTo>
                    <a:lnTo>
                      <a:pt x="24" y="14"/>
                    </a:lnTo>
                    <a:lnTo>
                      <a:pt x="16" y="16"/>
                    </a:lnTo>
                    <a:lnTo>
                      <a:pt x="14" y="20"/>
                    </a:lnTo>
                    <a:lnTo>
                      <a:pt x="10" y="20"/>
                    </a:lnTo>
                    <a:lnTo>
                      <a:pt x="6" y="24"/>
                    </a:lnTo>
                    <a:lnTo>
                      <a:pt x="6" y="22"/>
                    </a:lnTo>
                    <a:lnTo>
                      <a:pt x="4" y="22"/>
                    </a:lnTo>
                    <a:lnTo>
                      <a:pt x="0" y="22"/>
                    </a:lnTo>
                    <a:lnTo>
                      <a:pt x="4" y="20"/>
                    </a:lnTo>
                    <a:lnTo>
                      <a:pt x="6" y="18"/>
                    </a:lnTo>
                    <a:lnTo>
                      <a:pt x="6" y="12"/>
                    </a:lnTo>
                    <a:lnTo>
                      <a:pt x="8" y="12"/>
                    </a:lnTo>
                    <a:lnTo>
                      <a:pt x="36" y="0"/>
                    </a:lnTo>
                    <a:lnTo>
                      <a:pt x="62" y="2"/>
                    </a:lnTo>
                    <a:lnTo>
                      <a:pt x="64" y="2"/>
                    </a:lnTo>
                    <a:lnTo>
                      <a:pt x="64" y="4"/>
                    </a:lnTo>
                    <a:lnTo>
                      <a:pt x="70" y="4"/>
                    </a:lnTo>
                    <a:lnTo>
                      <a:pt x="76" y="8"/>
                    </a:lnTo>
                    <a:lnTo>
                      <a:pt x="78" y="10"/>
                    </a:lnTo>
                    <a:lnTo>
                      <a:pt x="80" y="12"/>
                    </a:lnTo>
                    <a:lnTo>
                      <a:pt x="84" y="12"/>
                    </a:lnTo>
                    <a:lnTo>
                      <a:pt x="90" y="12"/>
                    </a:lnTo>
                    <a:lnTo>
                      <a:pt x="90" y="14"/>
                    </a:lnTo>
                    <a:lnTo>
                      <a:pt x="94" y="14"/>
                    </a:lnTo>
                    <a:lnTo>
                      <a:pt x="94" y="16"/>
                    </a:lnTo>
                    <a:lnTo>
                      <a:pt x="98" y="16"/>
                    </a:lnTo>
                    <a:lnTo>
                      <a:pt x="100" y="18"/>
                    </a:lnTo>
                    <a:lnTo>
                      <a:pt x="104" y="20"/>
                    </a:lnTo>
                    <a:lnTo>
                      <a:pt x="112" y="24"/>
                    </a:lnTo>
                  </a:path>
                </a:pathLst>
              </a:custGeom>
              <a:solidFill>
                <a:schemeClr val="tx2"/>
              </a:solidFill>
              <a:ln w="3175">
                <a:solidFill>
                  <a:schemeClr val="bg1"/>
                </a:solidFill>
                <a:round/>
                <a:headEnd/>
                <a:tailEnd/>
              </a:ln>
            </p:spPr>
            <p:txBody>
              <a:bodyPr/>
              <a:lstStyle/>
              <a:p>
                <a:endParaRPr lang="fr-FR" dirty="0"/>
              </a:p>
            </p:txBody>
          </p:sp>
          <p:sp>
            <p:nvSpPr>
              <p:cNvPr id="5963" name="Freeform 1021"/>
              <p:cNvSpPr>
                <a:spLocks/>
              </p:cNvSpPr>
              <p:nvPr/>
            </p:nvSpPr>
            <p:spPr bwMode="auto">
              <a:xfrm>
                <a:off x="1536" y="2369"/>
                <a:ext cx="8" cy="8"/>
              </a:xfrm>
              <a:custGeom>
                <a:avLst/>
                <a:gdLst>
                  <a:gd name="T0" fmla="*/ 6 w 8"/>
                  <a:gd name="T1" fmla="*/ 2 h 8"/>
                  <a:gd name="T2" fmla="*/ 8 w 8"/>
                  <a:gd name="T3" fmla="*/ 2 h 8"/>
                  <a:gd name="T4" fmla="*/ 8 w 8"/>
                  <a:gd name="T5" fmla="*/ 4 h 8"/>
                  <a:gd name="T6" fmla="*/ 8 w 8"/>
                  <a:gd name="T7" fmla="*/ 6 h 8"/>
                  <a:gd name="T8" fmla="*/ 4 w 8"/>
                  <a:gd name="T9" fmla="*/ 8 h 8"/>
                  <a:gd name="T10" fmla="*/ 2 w 8"/>
                  <a:gd name="T11" fmla="*/ 8 h 8"/>
                  <a:gd name="T12" fmla="*/ 0 w 8"/>
                  <a:gd name="T13" fmla="*/ 6 h 8"/>
                  <a:gd name="T14" fmla="*/ 4 w 8"/>
                  <a:gd name="T15" fmla="*/ 6 h 8"/>
                  <a:gd name="T16" fmla="*/ 4 w 8"/>
                  <a:gd name="T17" fmla="*/ 4 h 8"/>
                  <a:gd name="T18" fmla="*/ 4 w 8"/>
                  <a:gd name="T19" fmla="*/ 2 h 8"/>
                  <a:gd name="T20" fmla="*/ 6 w 8"/>
                  <a:gd name="T21" fmla="*/ 0 h 8"/>
                  <a:gd name="T22" fmla="*/ 6 w 8"/>
                  <a:gd name="T23" fmla="*/ 0 h 8"/>
                  <a:gd name="T24" fmla="*/ 6 w 8"/>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8"/>
                  <a:gd name="T41" fmla="*/ 8 w 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8">
                    <a:moveTo>
                      <a:pt x="6" y="2"/>
                    </a:moveTo>
                    <a:lnTo>
                      <a:pt x="8" y="2"/>
                    </a:lnTo>
                    <a:lnTo>
                      <a:pt x="8" y="4"/>
                    </a:lnTo>
                    <a:lnTo>
                      <a:pt x="8" y="6"/>
                    </a:lnTo>
                    <a:lnTo>
                      <a:pt x="4" y="8"/>
                    </a:lnTo>
                    <a:lnTo>
                      <a:pt x="2" y="8"/>
                    </a:lnTo>
                    <a:lnTo>
                      <a:pt x="0" y="6"/>
                    </a:lnTo>
                    <a:lnTo>
                      <a:pt x="4" y="6"/>
                    </a:lnTo>
                    <a:lnTo>
                      <a:pt x="4" y="4"/>
                    </a:lnTo>
                    <a:lnTo>
                      <a:pt x="4" y="2"/>
                    </a:lnTo>
                    <a:lnTo>
                      <a:pt x="6" y="0"/>
                    </a:lnTo>
                    <a:lnTo>
                      <a:pt x="6" y="2"/>
                    </a:lnTo>
                    <a:close/>
                  </a:path>
                </a:pathLst>
              </a:custGeom>
              <a:solidFill>
                <a:schemeClr val="tx2"/>
              </a:solidFill>
              <a:ln w="3175">
                <a:solidFill>
                  <a:schemeClr val="bg1"/>
                </a:solidFill>
                <a:round/>
                <a:headEnd/>
                <a:tailEnd/>
              </a:ln>
            </p:spPr>
            <p:txBody>
              <a:bodyPr/>
              <a:lstStyle/>
              <a:p>
                <a:endParaRPr lang="fr-FR" dirty="0"/>
              </a:p>
            </p:txBody>
          </p:sp>
          <p:sp>
            <p:nvSpPr>
              <p:cNvPr id="5964" name="Freeform 1022"/>
              <p:cNvSpPr>
                <a:spLocks/>
              </p:cNvSpPr>
              <p:nvPr/>
            </p:nvSpPr>
            <p:spPr bwMode="auto">
              <a:xfrm>
                <a:off x="1536" y="2369"/>
                <a:ext cx="8" cy="8"/>
              </a:xfrm>
              <a:custGeom>
                <a:avLst/>
                <a:gdLst>
                  <a:gd name="T0" fmla="*/ 6 w 8"/>
                  <a:gd name="T1" fmla="*/ 2 h 8"/>
                  <a:gd name="T2" fmla="*/ 8 w 8"/>
                  <a:gd name="T3" fmla="*/ 2 h 8"/>
                  <a:gd name="T4" fmla="*/ 8 w 8"/>
                  <a:gd name="T5" fmla="*/ 4 h 8"/>
                  <a:gd name="T6" fmla="*/ 8 w 8"/>
                  <a:gd name="T7" fmla="*/ 6 h 8"/>
                  <a:gd name="T8" fmla="*/ 4 w 8"/>
                  <a:gd name="T9" fmla="*/ 8 h 8"/>
                  <a:gd name="T10" fmla="*/ 2 w 8"/>
                  <a:gd name="T11" fmla="*/ 8 h 8"/>
                  <a:gd name="T12" fmla="*/ 0 w 8"/>
                  <a:gd name="T13" fmla="*/ 6 h 8"/>
                  <a:gd name="T14" fmla="*/ 4 w 8"/>
                  <a:gd name="T15" fmla="*/ 6 h 8"/>
                  <a:gd name="T16" fmla="*/ 4 w 8"/>
                  <a:gd name="T17" fmla="*/ 4 h 8"/>
                  <a:gd name="T18" fmla="*/ 4 w 8"/>
                  <a:gd name="T19" fmla="*/ 2 h 8"/>
                  <a:gd name="T20" fmla="*/ 6 w 8"/>
                  <a:gd name="T21" fmla="*/ 0 h 8"/>
                  <a:gd name="T22" fmla="*/ 6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6" y="2"/>
                    </a:moveTo>
                    <a:lnTo>
                      <a:pt x="8" y="2"/>
                    </a:lnTo>
                    <a:lnTo>
                      <a:pt x="8" y="4"/>
                    </a:lnTo>
                    <a:lnTo>
                      <a:pt x="8" y="6"/>
                    </a:lnTo>
                    <a:lnTo>
                      <a:pt x="4" y="8"/>
                    </a:lnTo>
                    <a:lnTo>
                      <a:pt x="2" y="8"/>
                    </a:lnTo>
                    <a:lnTo>
                      <a:pt x="0" y="6"/>
                    </a:lnTo>
                    <a:lnTo>
                      <a:pt x="4" y="6"/>
                    </a:lnTo>
                    <a:lnTo>
                      <a:pt x="4" y="4"/>
                    </a:lnTo>
                    <a:lnTo>
                      <a:pt x="4" y="2"/>
                    </a:lnTo>
                    <a:lnTo>
                      <a:pt x="6" y="0"/>
                    </a:lnTo>
                  </a:path>
                </a:pathLst>
              </a:custGeom>
              <a:solidFill>
                <a:schemeClr val="tx2"/>
              </a:solidFill>
              <a:ln w="3175">
                <a:solidFill>
                  <a:schemeClr val="bg1"/>
                </a:solidFill>
                <a:round/>
                <a:headEnd/>
                <a:tailEnd/>
              </a:ln>
            </p:spPr>
            <p:txBody>
              <a:bodyPr/>
              <a:lstStyle/>
              <a:p>
                <a:endParaRPr lang="fr-FR" dirty="0"/>
              </a:p>
            </p:txBody>
          </p:sp>
          <p:sp>
            <p:nvSpPr>
              <p:cNvPr id="5965" name="Freeform 1023"/>
              <p:cNvSpPr>
                <a:spLocks/>
              </p:cNvSpPr>
              <p:nvPr/>
            </p:nvSpPr>
            <p:spPr bwMode="auto">
              <a:xfrm>
                <a:off x="1604" y="2359"/>
                <a:ext cx="16" cy="10"/>
              </a:xfrm>
              <a:custGeom>
                <a:avLst/>
                <a:gdLst>
                  <a:gd name="T0" fmla="*/ 10 w 16"/>
                  <a:gd name="T1" fmla="*/ 4 h 10"/>
                  <a:gd name="T2" fmla="*/ 14 w 16"/>
                  <a:gd name="T3" fmla="*/ 6 h 10"/>
                  <a:gd name="T4" fmla="*/ 16 w 16"/>
                  <a:gd name="T5" fmla="*/ 8 h 10"/>
                  <a:gd name="T6" fmla="*/ 16 w 16"/>
                  <a:gd name="T7" fmla="*/ 10 h 10"/>
                  <a:gd name="T8" fmla="*/ 14 w 16"/>
                  <a:gd name="T9" fmla="*/ 10 h 10"/>
                  <a:gd name="T10" fmla="*/ 10 w 16"/>
                  <a:gd name="T11" fmla="*/ 8 h 10"/>
                  <a:gd name="T12" fmla="*/ 8 w 16"/>
                  <a:gd name="T13" fmla="*/ 6 h 10"/>
                  <a:gd name="T14" fmla="*/ 8 w 16"/>
                  <a:gd name="T15" fmla="*/ 4 h 10"/>
                  <a:gd name="T16" fmla="*/ 4 w 16"/>
                  <a:gd name="T17" fmla="*/ 4 h 10"/>
                  <a:gd name="T18" fmla="*/ 0 w 16"/>
                  <a:gd name="T19" fmla="*/ 2 h 10"/>
                  <a:gd name="T20" fmla="*/ 0 w 16"/>
                  <a:gd name="T21" fmla="*/ 0 h 10"/>
                  <a:gd name="T22" fmla="*/ 4 w 16"/>
                  <a:gd name="T23" fmla="*/ 0 h 10"/>
                  <a:gd name="T24" fmla="*/ 8 w 16"/>
                  <a:gd name="T25" fmla="*/ 4 h 10"/>
                  <a:gd name="T26" fmla="*/ 10 w 16"/>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0"/>
                  <a:gd name="T44" fmla="*/ 16 w 16"/>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0">
                    <a:moveTo>
                      <a:pt x="10" y="4"/>
                    </a:moveTo>
                    <a:lnTo>
                      <a:pt x="14" y="6"/>
                    </a:lnTo>
                    <a:lnTo>
                      <a:pt x="16" y="8"/>
                    </a:lnTo>
                    <a:lnTo>
                      <a:pt x="16" y="10"/>
                    </a:lnTo>
                    <a:lnTo>
                      <a:pt x="14" y="10"/>
                    </a:lnTo>
                    <a:lnTo>
                      <a:pt x="10" y="8"/>
                    </a:lnTo>
                    <a:lnTo>
                      <a:pt x="8" y="6"/>
                    </a:lnTo>
                    <a:lnTo>
                      <a:pt x="8" y="4"/>
                    </a:lnTo>
                    <a:lnTo>
                      <a:pt x="4" y="4"/>
                    </a:lnTo>
                    <a:lnTo>
                      <a:pt x="0" y="2"/>
                    </a:lnTo>
                    <a:lnTo>
                      <a:pt x="0" y="0"/>
                    </a:lnTo>
                    <a:lnTo>
                      <a:pt x="4" y="0"/>
                    </a:lnTo>
                    <a:lnTo>
                      <a:pt x="8" y="4"/>
                    </a:lnTo>
                    <a:lnTo>
                      <a:pt x="10" y="4"/>
                    </a:lnTo>
                    <a:close/>
                  </a:path>
                </a:pathLst>
              </a:custGeom>
              <a:solidFill>
                <a:schemeClr val="tx2"/>
              </a:solidFill>
              <a:ln w="3175">
                <a:solidFill>
                  <a:schemeClr val="bg1"/>
                </a:solidFill>
                <a:round/>
                <a:headEnd/>
                <a:tailEnd/>
              </a:ln>
            </p:spPr>
            <p:txBody>
              <a:bodyPr/>
              <a:lstStyle/>
              <a:p>
                <a:endParaRPr lang="fr-FR" dirty="0"/>
              </a:p>
            </p:txBody>
          </p:sp>
          <p:sp>
            <p:nvSpPr>
              <p:cNvPr id="5966" name="Freeform 1024"/>
              <p:cNvSpPr>
                <a:spLocks/>
              </p:cNvSpPr>
              <p:nvPr/>
            </p:nvSpPr>
            <p:spPr bwMode="auto">
              <a:xfrm>
                <a:off x="1604" y="2359"/>
                <a:ext cx="16" cy="10"/>
              </a:xfrm>
              <a:custGeom>
                <a:avLst/>
                <a:gdLst>
                  <a:gd name="T0" fmla="*/ 10 w 16"/>
                  <a:gd name="T1" fmla="*/ 4 h 10"/>
                  <a:gd name="T2" fmla="*/ 14 w 16"/>
                  <a:gd name="T3" fmla="*/ 6 h 10"/>
                  <a:gd name="T4" fmla="*/ 16 w 16"/>
                  <a:gd name="T5" fmla="*/ 8 h 10"/>
                  <a:gd name="T6" fmla="*/ 16 w 16"/>
                  <a:gd name="T7" fmla="*/ 10 h 10"/>
                  <a:gd name="T8" fmla="*/ 14 w 16"/>
                  <a:gd name="T9" fmla="*/ 10 h 10"/>
                  <a:gd name="T10" fmla="*/ 10 w 16"/>
                  <a:gd name="T11" fmla="*/ 8 h 10"/>
                  <a:gd name="T12" fmla="*/ 8 w 16"/>
                  <a:gd name="T13" fmla="*/ 6 h 10"/>
                  <a:gd name="T14" fmla="*/ 8 w 16"/>
                  <a:gd name="T15" fmla="*/ 4 h 10"/>
                  <a:gd name="T16" fmla="*/ 4 w 16"/>
                  <a:gd name="T17" fmla="*/ 4 h 10"/>
                  <a:gd name="T18" fmla="*/ 0 w 16"/>
                  <a:gd name="T19" fmla="*/ 2 h 10"/>
                  <a:gd name="T20" fmla="*/ 0 w 16"/>
                  <a:gd name="T21" fmla="*/ 0 h 10"/>
                  <a:gd name="T22" fmla="*/ 4 w 16"/>
                  <a:gd name="T23" fmla="*/ 0 h 10"/>
                  <a:gd name="T24" fmla="*/ 8 w 16"/>
                  <a:gd name="T25" fmla="*/ 4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0"/>
                  <a:gd name="T41" fmla="*/ 16 w 1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0">
                    <a:moveTo>
                      <a:pt x="10" y="4"/>
                    </a:moveTo>
                    <a:lnTo>
                      <a:pt x="14" y="6"/>
                    </a:lnTo>
                    <a:lnTo>
                      <a:pt x="16" y="8"/>
                    </a:lnTo>
                    <a:lnTo>
                      <a:pt x="16" y="10"/>
                    </a:lnTo>
                    <a:lnTo>
                      <a:pt x="14" y="10"/>
                    </a:lnTo>
                    <a:lnTo>
                      <a:pt x="10" y="8"/>
                    </a:lnTo>
                    <a:lnTo>
                      <a:pt x="8" y="6"/>
                    </a:lnTo>
                    <a:lnTo>
                      <a:pt x="8" y="4"/>
                    </a:lnTo>
                    <a:lnTo>
                      <a:pt x="4" y="4"/>
                    </a:lnTo>
                    <a:lnTo>
                      <a:pt x="0" y="2"/>
                    </a:lnTo>
                    <a:lnTo>
                      <a:pt x="0" y="0"/>
                    </a:lnTo>
                    <a:lnTo>
                      <a:pt x="4" y="0"/>
                    </a:lnTo>
                    <a:lnTo>
                      <a:pt x="8" y="4"/>
                    </a:lnTo>
                  </a:path>
                </a:pathLst>
              </a:custGeom>
              <a:solidFill>
                <a:schemeClr val="tx2"/>
              </a:solidFill>
              <a:ln w="3175">
                <a:solidFill>
                  <a:schemeClr val="bg1"/>
                </a:solidFill>
                <a:round/>
                <a:headEnd/>
                <a:tailEnd/>
              </a:ln>
            </p:spPr>
            <p:txBody>
              <a:bodyPr/>
              <a:lstStyle/>
              <a:p>
                <a:endParaRPr lang="fr-FR" dirty="0"/>
              </a:p>
            </p:txBody>
          </p:sp>
          <p:sp>
            <p:nvSpPr>
              <p:cNvPr id="5967" name="Freeform 1025"/>
              <p:cNvSpPr>
                <a:spLocks/>
              </p:cNvSpPr>
              <p:nvPr/>
            </p:nvSpPr>
            <p:spPr bwMode="auto">
              <a:xfrm>
                <a:off x="1815" y="3678"/>
                <a:ext cx="14" cy="6"/>
              </a:xfrm>
              <a:custGeom>
                <a:avLst/>
                <a:gdLst>
                  <a:gd name="T0" fmla="*/ 2 w 14"/>
                  <a:gd name="T1" fmla="*/ 2 h 6"/>
                  <a:gd name="T2" fmla="*/ 6 w 14"/>
                  <a:gd name="T3" fmla="*/ 2 h 6"/>
                  <a:gd name="T4" fmla="*/ 10 w 14"/>
                  <a:gd name="T5" fmla="*/ 2 h 6"/>
                  <a:gd name="T6" fmla="*/ 14 w 14"/>
                  <a:gd name="T7" fmla="*/ 0 h 6"/>
                  <a:gd name="T8" fmla="*/ 14 w 14"/>
                  <a:gd name="T9" fmla="*/ 2 h 6"/>
                  <a:gd name="T10" fmla="*/ 12 w 14"/>
                  <a:gd name="T11" fmla="*/ 4 h 6"/>
                  <a:gd name="T12" fmla="*/ 10 w 14"/>
                  <a:gd name="T13" fmla="*/ 2 h 6"/>
                  <a:gd name="T14" fmla="*/ 8 w 14"/>
                  <a:gd name="T15" fmla="*/ 2 h 6"/>
                  <a:gd name="T16" fmla="*/ 8 w 14"/>
                  <a:gd name="T17" fmla="*/ 4 h 6"/>
                  <a:gd name="T18" fmla="*/ 6 w 14"/>
                  <a:gd name="T19" fmla="*/ 4 h 6"/>
                  <a:gd name="T20" fmla="*/ 2 w 14"/>
                  <a:gd name="T21" fmla="*/ 6 h 6"/>
                  <a:gd name="T22" fmla="*/ 0 w 14"/>
                  <a:gd name="T23" fmla="*/ 4 h 6"/>
                  <a:gd name="T24" fmla="*/ 0 w 14"/>
                  <a:gd name="T25" fmla="*/ 2 h 6"/>
                  <a:gd name="T26" fmla="*/ 2 w 14"/>
                  <a:gd name="T27" fmla="*/ 2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6"/>
                  <a:gd name="T44" fmla="*/ 14 w 14"/>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6">
                    <a:moveTo>
                      <a:pt x="2" y="2"/>
                    </a:moveTo>
                    <a:lnTo>
                      <a:pt x="6" y="2"/>
                    </a:lnTo>
                    <a:lnTo>
                      <a:pt x="10" y="2"/>
                    </a:lnTo>
                    <a:lnTo>
                      <a:pt x="14" y="0"/>
                    </a:lnTo>
                    <a:lnTo>
                      <a:pt x="14" y="2"/>
                    </a:lnTo>
                    <a:lnTo>
                      <a:pt x="12" y="4"/>
                    </a:lnTo>
                    <a:lnTo>
                      <a:pt x="10" y="2"/>
                    </a:lnTo>
                    <a:lnTo>
                      <a:pt x="8" y="2"/>
                    </a:lnTo>
                    <a:lnTo>
                      <a:pt x="8" y="4"/>
                    </a:lnTo>
                    <a:lnTo>
                      <a:pt x="6" y="4"/>
                    </a:lnTo>
                    <a:lnTo>
                      <a:pt x="2" y="6"/>
                    </a:lnTo>
                    <a:lnTo>
                      <a:pt x="0" y="4"/>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968" name="Freeform 1026"/>
              <p:cNvSpPr>
                <a:spLocks/>
              </p:cNvSpPr>
              <p:nvPr/>
            </p:nvSpPr>
            <p:spPr bwMode="auto">
              <a:xfrm>
                <a:off x="1815" y="3678"/>
                <a:ext cx="14" cy="6"/>
              </a:xfrm>
              <a:custGeom>
                <a:avLst/>
                <a:gdLst>
                  <a:gd name="T0" fmla="*/ 2 w 14"/>
                  <a:gd name="T1" fmla="*/ 2 h 6"/>
                  <a:gd name="T2" fmla="*/ 6 w 14"/>
                  <a:gd name="T3" fmla="*/ 2 h 6"/>
                  <a:gd name="T4" fmla="*/ 10 w 14"/>
                  <a:gd name="T5" fmla="*/ 2 h 6"/>
                  <a:gd name="T6" fmla="*/ 14 w 14"/>
                  <a:gd name="T7" fmla="*/ 0 h 6"/>
                  <a:gd name="T8" fmla="*/ 14 w 14"/>
                  <a:gd name="T9" fmla="*/ 2 h 6"/>
                  <a:gd name="T10" fmla="*/ 12 w 14"/>
                  <a:gd name="T11" fmla="*/ 4 h 6"/>
                  <a:gd name="T12" fmla="*/ 10 w 14"/>
                  <a:gd name="T13" fmla="*/ 2 h 6"/>
                  <a:gd name="T14" fmla="*/ 8 w 14"/>
                  <a:gd name="T15" fmla="*/ 2 h 6"/>
                  <a:gd name="T16" fmla="*/ 8 w 14"/>
                  <a:gd name="T17" fmla="*/ 4 h 6"/>
                  <a:gd name="T18" fmla="*/ 6 w 14"/>
                  <a:gd name="T19" fmla="*/ 4 h 6"/>
                  <a:gd name="T20" fmla="*/ 2 w 14"/>
                  <a:gd name="T21" fmla="*/ 6 h 6"/>
                  <a:gd name="T22" fmla="*/ 0 w 14"/>
                  <a:gd name="T23" fmla="*/ 4 h 6"/>
                  <a:gd name="T24" fmla="*/ 0 w 14"/>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6"/>
                  <a:gd name="T41" fmla="*/ 14 w 1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6">
                    <a:moveTo>
                      <a:pt x="2" y="2"/>
                    </a:moveTo>
                    <a:lnTo>
                      <a:pt x="6" y="2"/>
                    </a:lnTo>
                    <a:lnTo>
                      <a:pt x="10" y="2"/>
                    </a:lnTo>
                    <a:lnTo>
                      <a:pt x="14" y="0"/>
                    </a:lnTo>
                    <a:lnTo>
                      <a:pt x="14" y="2"/>
                    </a:lnTo>
                    <a:lnTo>
                      <a:pt x="12" y="4"/>
                    </a:lnTo>
                    <a:lnTo>
                      <a:pt x="10" y="2"/>
                    </a:lnTo>
                    <a:lnTo>
                      <a:pt x="8" y="2"/>
                    </a:lnTo>
                    <a:lnTo>
                      <a:pt x="8" y="4"/>
                    </a:lnTo>
                    <a:lnTo>
                      <a:pt x="6" y="4"/>
                    </a:lnTo>
                    <a:lnTo>
                      <a:pt x="2"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969" name="Freeform 1027"/>
              <p:cNvSpPr>
                <a:spLocks/>
              </p:cNvSpPr>
              <p:nvPr/>
            </p:nvSpPr>
            <p:spPr bwMode="auto">
              <a:xfrm>
                <a:off x="3406" y="2449"/>
                <a:ext cx="4" cy="4"/>
              </a:xfrm>
              <a:custGeom>
                <a:avLst/>
                <a:gdLst>
                  <a:gd name="T0" fmla="*/ 2 w 4"/>
                  <a:gd name="T1" fmla="*/ 4 h 4"/>
                  <a:gd name="T2" fmla="*/ 4 w 4"/>
                  <a:gd name="T3" fmla="*/ 4 h 4"/>
                  <a:gd name="T4" fmla="*/ 4 w 4"/>
                  <a:gd name="T5" fmla="*/ 2 h 4"/>
                  <a:gd name="T6" fmla="*/ 2 w 4"/>
                  <a:gd name="T7" fmla="*/ 2 h 4"/>
                  <a:gd name="T8" fmla="*/ 2 w 4"/>
                  <a:gd name="T9" fmla="*/ 0 h 4"/>
                  <a:gd name="T10" fmla="*/ 0 w 4"/>
                  <a:gd name="T11" fmla="*/ 0 h 4"/>
                  <a:gd name="T12" fmla="*/ 0 w 4"/>
                  <a:gd name="T13" fmla="*/ 2 h 4"/>
                  <a:gd name="T14" fmla="*/ 0 w 4"/>
                  <a:gd name="T15" fmla="*/ 4 h 4"/>
                  <a:gd name="T16" fmla="*/ 2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2" y="4"/>
                    </a:moveTo>
                    <a:lnTo>
                      <a:pt x="4" y="4"/>
                    </a:lnTo>
                    <a:lnTo>
                      <a:pt x="4" y="2"/>
                    </a:lnTo>
                    <a:lnTo>
                      <a:pt x="2" y="2"/>
                    </a:lnTo>
                    <a:lnTo>
                      <a:pt x="2" y="0"/>
                    </a:lnTo>
                    <a:lnTo>
                      <a:pt x="0" y="0"/>
                    </a:lnTo>
                    <a:lnTo>
                      <a:pt x="0" y="2"/>
                    </a:lnTo>
                    <a:lnTo>
                      <a:pt x="0"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970" name="Freeform 1028"/>
              <p:cNvSpPr>
                <a:spLocks/>
              </p:cNvSpPr>
              <p:nvPr/>
            </p:nvSpPr>
            <p:spPr bwMode="auto">
              <a:xfrm>
                <a:off x="3406" y="2449"/>
                <a:ext cx="4" cy="4"/>
              </a:xfrm>
              <a:custGeom>
                <a:avLst/>
                <a:gdLst>
                  <a:gd name="T0" fmla="*/ 2 w 4"/>
                  <a:gd name="T1" fmla="*/ 4 h 4"/>
                  <a:gd name="T2" fmla="*/ 4 w 4"/>
                  <a:gd name="T3" fmla="*/ 4 h 4"/>
                  <a:gd name="T4" fmla="*/ 4 w 4"/>
                  <a:gd name="T5" fmla="*/ 2 h 4"/>
                  <a:gd name="T6" fmla="*/ 2 w 4"/>
                  <a:gd name="T7" fmla="*/ 2 h 4"/>
                  <a:gd name="T8" fmla="*/ 2 w 4"/>
                  <a:gd name="T9" fmla="*/ 0 h 4"/>
                  <a:gd name="T10" fmla="*/ 0 w 4"/>
                  <a:gd name="T11" fmla="*/ 0 h 4"/>
                  <a:gd name="T12" fmla="*/ 0 w 4"/>
                  <a:gd name="T13" fmla="*/ 2 h 4"/>
                  <a:gd name="T14" fmla="*/ 0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4"/>
                    </a:lnTo>
                    <a:lnTo>
                      <a:pt x="4" y="2"/>
                    </a:lnTo>
                    <a:lnTo>
                      <a:pt x="2" y="2"/>
                    </a:lnTo>
                    <a:lnTo>
                      <a:pt x="2" y="0"/>
                    </a:lnTo>
                    <a:lnTo>
                      <a:pt x="0" y="0"/>
                    </a:lnTo>
                    <a:lnTo>
                      <a:pt x="0" y="2"/>
                    </a:lnTo>
                    <a:lnTo>
                      <a:pt x="0" y="4"/>
                    </a:lnTo>
                  </a:path>
                </a:pathLst>
              </a:custGeom>
              <a:solidFill>
                <a:schemeClr val="tx2"/>
              </a:solidFill>
              <a:ln w="3175">
                <a:solidFill>
                  <a:schemeClr val="bg1"/>
                </a:solidFill>
                <a:round/>
                <a:headEnd/>
                <a:tailEnd/>
              </a:ln>
            </p:spPr>
            <p:txBody>
              <a:bodyPr/>
              <a:lstStyle/>
              <a:p>
                <a:endParaRPr lang="fr-FR" dirty="0"/>
              </a:p>
            </p:txBody>
          </p:sp>
          <p:sp>
            <p:nvSpPr>
              <p:cNvPr id="5971" name="Rectangle 1029"/>
              <p:cNvSpPr>
                <a:spLocks noChangeArrowheads="1"/>
              </p:cNvSpPr>
              <p:nvPr/>
            </p:nvSpPr>
            <p:spPr bwMode="auto">
              <a:xfrm>
                <a:off x="3408" y="2449"/>
                <a:ext cx="2" cy="2"/>
              </a:xfrm>
              <a:prstGeom prst="rect">
                <a:avLst/>
              </a:prstGeom>
              <a:solidFill>
                <a:schemeClr val="tx2"/>
              </a:solidFill>
              <a:ln w="3175">
                <a:solidFill>
                  <a:schemeClr val="bg1"/>
                </a:solidFill>
                <a:miter lim="800000"/>
                <a:headEnd/>
                <a:tailEnd/>
              </a:ln>
            </p:spPr>
            <p:txBody>
              <a:bodyPr/>
              <a:lstStyle/>
              <a:p>
                <a:endParaRPr lang="fr-FR" altLang="zh-CN" dirty="0">
                  <a:latin typeface="Verdana" pitchFamily="34" charset="0"/>
                  <a:ea typeface="宋体" pitchFamily="2" charset="-122"/>
                </a:endParaRPr>
              </a:p>
            </p:txBody>
          </p:sp>
          <p:sp>
            <p:nvSpPr>
              <p:cNvPr id="5972" name="Rectangle 1030"/>
              <p:cNvSpPr>
                <a:spLocks noChangeArrowheads="1"/>
              </p:cNvSpPr>
              <p:nvPr/>
            </p:nvSpPr>
            <p:spPr bwMode="auto">
              <a:xfrm>
                <a:off x="3408" y="2449"/>
                <a:ext cx="2" cy="2"/>
              </a:xfrm>
              <a:prstGeom prst="rect">
                <a:avLst/>
              </a:prstGeom>
              <a:solidFill>
                <a:schemeClr val="tx2"/>
              </a:solidFill>
              <a:ln w="3175">
                <a:solidFill>
                  <a:schemeClr val="bg1"/>
                </a:solidFill>
                <a:miter lim="800000"/>
                <a:headEnd/>
                <a:tailEnd/>
              </a:ln>
            </p:spPr>
            <p:txBody>
              <a:bodyPr/>
              <a:lstStyle/>
              <a:p>
                <a:endParaRPr lang="fr-FR" altLang="zh-CN" dirty="0">
                  <a:latin typeface="Verdana" pitchFamily="34" charset="0"/>
                  <a:ea typeface="宋体" pitchFamily="2" charset="-122"/>
                </a:endParaRPr>
              </a:p>
            </p:txBody>
          </p:sp>
          <p:sp>
            <p:nvSpPr>
              <p:cNvPr id="5973" name="Freeform 1031"/>
              <p:cNvSpPr>
                <a:spLocks/>
              </p:cNvSpPr>
              <p:nvPr/>
            </p:nvSpPr>
            <p:spPr bwMode="auto">
              <a:xfrm>
                <a:off x="3410" y="2451"/>
                <a:ext cx="2" cy="2"/>
              </a:xfrm>
              <a:custGeom>
                <a:avLst/>
                <a:gdLst>
                  <a:gd name="T0" fmla="*/ 2 w 2"/>
                  <a:gd name="T1" fmla="*/ 2 h 2"/>
                  <a:gd name="T2" fmla="*/ 2 w 2"/>
                  <a:gd name="T3" fmla="*/ 0 h 2"/>
                  <a:gd name="T4" fmla="*/ 0 w 2"/>
                  <a:gd name="T5" fmla="*/ 0 h 2"/>
                  <a:gd name="T6" fmla="*/ 0 w 2"/>
                  <a:gd name="T7" fmla="*/ 2 h 2"/>
                  <a:gd name="T8" fmla="*/ 0 w 2"/>
                  <a:gd name="T9" fmla="*/ 2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974" name="Freeform 1032"/>
              <p:cNvSpPr>
                <a:spLocks/>
              </p:cNvSpPr>
              <p:nvPr/>
            </p:nvSpPr>
            <p:spPr bwMode="auto">
              <a:xfrm>
                <a:off x="3410" y="2451"/>
                <a:ext cx="2" cy="2"/>
              </a:xfrm>
              <a:custGeom>
                <a:avLst/>
                <a:gdLst>
                  <a:gd name="T0" fmla="*/ 2 w 2"/>
                  <a:gd name="T1" fmla="*/ 2 h 2"/>
                  <a:gd name="T2" fmla="*/ 2 w 2"/>
                  <a:gd name="T3" fmla="*/ 0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0"/>
                    </a:lnTo>
                    <a:lnTo>
                      <a:pt x="0" y="2"/>
                    </a:lnTo>
                  </a:path>
                </a:pathLst>
              </a:custGeom>
              <a:solidFill>
                <a:schemeClr val="tx2"/>
              </a:solidFill>
              <a:ln w="3175">
                <a:solidFill>
                  <a:schemeClr val="bg1"/>
                </a:solidFill>
                <a:round/>
                <a:headEnd/>
                <a:tailEnd/>
              </a:ln>
            </p:spPr>
            <p:txBody>
              <a:bodyPr/>
              <a:lstStyle/>
              <a:p>
                <a:endParaRPr lang="fr-FR" dirty="0"/>
              </a:p>
            </p:txBody>
          </p:sp>
          <p:sp>
            <p:nvSpPr>
              <p:cNvPr id="5975" name="Freeform 1033"/>
              <p:cNvSpPr>
                <a:spLocks/>
              </p:cNvSpPr>
              <p:nvPr/>
            </p:nvSpPr>
            <p:spPr bwMode="auto">
              <a:xfrm>
                <a:off x="4137" y="2357"/>
                <a:ext cx="4" cy="6"/>
              </a:xfrm>
              <a:custGeom>
                <a:avLst/>
                <a:gdLst>
                  <a:gd name="T0" fmla="*/ 0 w 4"/>
                  <a:gd name="T1" fmla="*/ 0 h 6"/>
                  <a:gd name="T2" fmla="*/ 0 w 4"/>
                  <a:gd name="T3" fmla="*/ 6 h 6"/>
                  <a:gd name="T4" fmla="*/ 4 w 4"/>
                  <a:gd name="T5" fmla="*/ 6 h 6"/>
                  <a:gd name="T6" fmla="*/ 4 w 4"/>
                  <a:gd name="T7" fmla="*/ 4 h 6"/>
                  <a:gd name="T8" fmla="*/ 4 w 4"/>
                  <a:gd name="T9" fmla="*/ 2 h 6"/>
                  <a:gd name="T10" fmla="*/ 4 w 4"/>
                  <a:gd name="T11" fmla="*/ 0 h 6"/>
                  <a:gd name="T12" fmla="*/ 2 w 4"/>
                  <a:gd name="T13" fmla="*/ 0 h 6"/>
                  <a:gd name="T14" fmla="*/ 2 w 4"/>
                  <a:gd name="T15" fmla="*/ 0 h 6"/>
                  <a:gd name="T16" fmla="*/ 0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0" y="0"/>
                    </a:moveTo>
                    <a:lnTo>
                      <a:pt x="0" y="6"/>
                    </a:lnTo>
                    <a:lnTo>
                      <a:pt x="4" y="6"/>
                    </a:lnTo>
                    <a:lnTo>
                      <a:pt x="4" y="4"/>
                    </a:lnTo>
                    <a:lnTo>
                      <a:pt x="4" y="2"/>
                    </a:lnTo>
                    <a:lnTo>
                      <a:pt x="4" y="0"/>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976" name="Freeform 1034"/>
              <p:cNvSpPr>
                <a:spLocks/>
              </p:cNvSpPr>
              <p:nvPr/>
            </p:nvSpPr>
            <p:spPr bwMode="auto">
              <a:xfrm>
                <a:off x="4137" y="2357"/>
                <a:ext cx="4" cy="6"/>
              </a:xfrm>
              <a:custGeom>
                <a:avLst/>
                <a:gdLst>
                  <a:gd name="T0" fmla="*/ 0 w 4"/>
                  <a:gd name="T1" fmla="*/ 0 h 6"/>
                  <a:gd name="T2" fmla="*/ 0 w 4"/>
                  <a:gd name="T3" fmla="*/ 6 h 6"/>
                  <a:gd name="T4" fmla="*/ 4 w 4"/>
                  <a:gd name="T5" fmla="*/ 6 h 6"/>
                  <a:gd name="T6" fmla="*/ 4 w 4"/>
                  <a:gd name="T7" fmla="*/ 4 h 6"/>
                  <a:gd name="T8" fmla="*/ 4 w 4"/>
                  <a:gd name="T9" fmla="*/ 2 h 6"/>
                  <a:gd name="T10" fmla="*/ 4 w 4"/>
                  <a:gd name="T11" fmla="*/ 0 h 6"/>
                  <a:gd name="T12" fmla="*/ 2 w 4"/>
                  <a:gd name="T13" fmla="*/ 0 h 6"/>
                  <a:gd name="T14" fmla="*/ 2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0" y="0"/>
                    </a:moveTo>
                    <a:lnTo>
                      <a:pt x="0" y="6"/>
                    </a:lnTo>
                    <a:lnTo>
                      <a:pt x="4" y="6"/>
                    </a:lnTo>
                    <a:lnTo>
                      <a:pt x="4" y="4"/>
                    </a:lnTo>
                    <a:lnTo>
                      <a:pt x="4" y="2"/>
                    </a:lnTo>
                    <a:lnTo>
                      <a:pt x="4" y="0"/>
                    </a:lnTo>
                    <a:lnTo>
                      <a:pt x="2" y="0"/>
                    </a:lnTo>
                  </a:path>
                </a:pathLst>
              </a:custGeom>
              <a:solidFill>
                <a:schemeClr val="tx2"/>
              </a:solidFill>
              <a:ln w="3175">
                <a:solidFill>
                  <a:schemeClr val="bg1"/>
                </a:solidFill>
                <a:round/>
                <a:headEnd/>
                <a:tailEnd/>
              </a:ln>
            </p:spPr>
            <p:txBody>
              <a:bodyPr/>
              <a:lstStyle/>
              <a:p>
                <a:endParaRPr lang="fr-FR" dirty="0"/>
              </a:p>
            </p:txBody>
          </p:sp>
          <p:sp>
            <p:nvSpPr>
              <p:cNvPr id="5977" name="Freeform 1035"/>
              <p:cNvSpPr>
                <a:spLocks/>
              </p:cNvSpPr>
              <p:nvPr/>
            </p:nvSpPr>
            <p:spPr bwMode="auto">
              <a:xfrm>
                <a:off x="5234" y="3009"/>
                <a:ext cx="44" cy="36"/>
              </a:xfrm>
              <a:custGeom>
                <a:avLst/>
                <a:gdLst>
                  <a:gd name="T0" fmla="*/ 18 w 44"/>
                  <a:gd name="T1" fmla="*/ 20 h 36"/>
                  <a:gd name="T2" fmla="*/ 12 w 44"/>
                  <a:gd name="T3" fmla="*/ 16 h 36"/>
                  <a:gd name="T4" fmla="*/ 8 w 44"/>
                  <a:gd name="T5" fmla="*/ 12 h 36"/>
                  <a:gd name="T6" fmla="*/ 6 w 44"/>
                  <a:gd name="T7" fmla="*/ 10 h 36"/>
                  <a:gd name="T8" fmla="*/ 6 w 44"/>
                  <a:gd name="T9" fmla="*/ 8 h 36"/>
                  <a:gd name="T10" fmla="*/ 2 w 44"/>
                  <a:gd name="T11" fmla="*/ 6 h 36"/>
                  <a:gd name="T12" fmla="*/ 2 w 44"/>
                  <a:gd name="T13" fmla="*/ 2 h 36"/>
                  <a:gd name="T14" fmla="*/ 0 w 44"/>
                  <a:gd name="T15" fmla="*/ 2 h 36"/>
                  <a:gd name="T16" fmla="*/ 2 w 44"/>
                  <a:gd name="T17" fmla="*/ 0 h 36"/>
                  <a:gd name="T18" fmla="*/ 4 w 44"/>
                  <a:gd name="T19" fmla="*/ 2 h 36"/>
                  <a:gd name="T20" fmla="*/ 6 w 44"/>
                  <a:gd name="T21" fmla="*/ 2 h 36"/>
                  <a:gd name="T22" fmla="*/ 10 w 44"/>
                  <a:gd name="T23" fmla="*/ 4 h 36"/>
                  <a:gd name="T24" fmla="*/ 12 w 44"/>
                  <a:gd name="T25" fmla="*/ 4 h 36"/>
                  <a:gd name="T26" fmla="*/ 12 w 44"/>
                  <a:gd name="T27" fmla="*/ 6 h 36"/>
                  <a:gd name="T28" fmla="*/ 14 w 44"/>
                  <a:gd name="T29" fmla="*/ 8 h 36"/>
                  <a:gd name="T30" fmla="*/ 16 w 44"/>
                  <a:gd name="T31" fmla="*/ 8 h 36"/>
                  <a:gd name="T32" fmla="*/ 20 w 44"/>
                  <a:gd name="T33" fmla="*/ 12 h 36"/>
                  <a:gd name="T34" fmla="*/ 20 w 44"/>
                  <a:gd name="T35" fmla="*/ 14 h 36"/>
                  <a:gd name="T36" fmla="*/ 22 w 44"/>
                  <a:gd name="T37" fmla="*/ 16 h 36"/>
                  <a:gd name="T38" fmla="*/ 24 w 44"/>
                  <a:gd name="T39" fmla="*/ 18 h 36"/>
                  <a:gd name="T40" fmla="*/ 26 w 44"/>
                  <a:gd name="T41" fmla="*/ 18 h 36"/>
                  <a:gd name="T42" fmla="*/ 26 w 44"/>
                  <a:gd name="T43" fmla="*/ 20 h 36"/>
                  <a:gd name="T44" fmla="*/ 28 w 44"/>
                  <a:gd name="T45" fmla="*/ 20 h 36"/>
                  <a:gd name="T46" fmla="*/ 28 w 44"/>
                  <a:gd name="T47" fmla="*/ 22 h 36"/>
                  <a:gd name="T48" fmla="*/ 30 w 44"/>
                  <a:gd name="T49" fmla="*/ 22 h 36"/>
                  <a:gd name="T50" fmla="*/ 34 w 44"/>
                  <a:gd name="T51" fmla="*/ 24 h 36"/>
                  <a:gd name="T52" fmla="*/ 40 w 44"/>
                  <a:gd name="T53" fmla="*/ 28 h 36"/>
                  <a:gd name="T54" fmla="*/ 40 w 44"/>
                  <a:gd name="T55" fmla="*/ 30 h 36"/>
                  <a:gd name="T56" fmla="*/ 42 w 44"/>
                  <a:gd name="T57" fmla="*/ 30 h 36"/>
                  <a:gd name="T58" fmla="*/ 44 w 44"/>
                  <a:gd name="T59" fmla="*/ 32 h 36"/>
                  <a:gd name="T60" fmla="*/ 44 w 44"/>
                  <a:gd name="T61" fmla="*/ 34 h 36"/>
                  <a:gd name="T62" fmla="*/ 42 w 44"/>
                  <a:gd name="T63" fmla="*/ 34 h 36"/>
                  <a:gd name="T64" fmla="*/ 42 w 44"/>
                  <a:gd name="T65" fmla="*/ 36 h 36"/>
                  <a:gd name="T66" fmla="*/ 40 w 44"/>
                  <a:gd name="T67" fmla="*/ 34 h 36"/>
                  <a:gd name="T68" fmla="*/ 38 w 44"/>
                  <a:gd name="T69" fmla="*/ 34 h 36"/>
                  <a:gd name="T70" fmla="*/ 36 w 44"/>
                  <a:gd name="T71" fmla="*/ 34 h 36"/>
                  <a:gd name="T72" fmla="*/ 34 w 44"/>
                  <a:gd name="T73" fmla="*/ 32 h 36"/>
                  <a:gd name="T74" fmla="*/ 32 w 44"/>
                  <a:gd name="T75" fmla="*/ 32 h 36"/>
                  <a:gd name="T76" fmla="*/ 32 w 44"/>
                  <a:gd name="T77" fmla="*/ 30 h 36"/>
                  <a:gd name="T78" fmla="*/ 30 w 44"/>
                  <a:gd name="T79" fmla="*/ 30 h 36"/>
                  <a:gd name="T80" fmla="*/ 30 w 44"/>
                  <a:gd name="T81" fmla="*/ 28 h 36"/>
                  <a:gd name="T82" fmla="*/ 28 w 44"/>
                  <a:gd name="T83" fmla="*/ 28 h 36"/>
                  <a:gd name="T84" fmla="*/ 26 w 44"/>
                  <a:gd name="T85" fmla="*/ 28 h 36"/>
                  <a:gd name="T86" fmla="*/ 26 w 44"/>
                  <a:gd name="T87" fmla="*/ 26 h 36"/>
                  <a:gd name="T88" fmla="*/ 24 w 44"/>
                  <a:gd name="T89" fmla="*/ 26 h 36"/>
                  <a:gd name="T90" fmla="*/ 22 w 44"/>
                  <a:gd name="T91" fmla="*/ 24 h 36"/>
                  <a:gd name="T92" fmla="*/ 20 w 44"/>
                  <a:gd name="T93" fmla="*/ 24 h 36"/>
                  <a:gd name="T94" fmla="*/ 18 w 44"/>
                  <a:gd name="T95" fmla="*/ 24 h 36"/>
                  <a:gd name="T96" fmla="*/ 18 w 44"/>
                  <a:gd name="T97" fmla="*/ 22 h 36"/>
                  <a:gd name="T98" fmla="*/ 18 w 44"/>
                  <a:gd name="T99" fmla="*/ 22 h 36"/>
                  <a:gd name="T100" fmla="*/ 18 w 44"/>
                  <a:gd name="T101" fmla="*/ 2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
                  <a:gd name="T154" fmla="*/ 0 h 36"/>
                  <a:gd name="T155" fmla="*/ 44 w 44"/>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 h="36">
                    <a:moveTo>
                      <a:pt x="18" y="20"/>
                    </a:moveTo>
                    <a:lnTo>
                      <a:pt x="12" y="16"/>
                    </a:lnTo>
                    <a:lnTo>
                      <a:pt x="8" y="12"/>
                    </a:lnTo>
                    <a:lnTo>
                      <a:pt x="6" y="10"/>
                    </a:lnTo>
                    <a:lnTo>
                      <a:pt x="6" y="8"/>
                    </a:lnTo>
                    <a:lnTo>
                      <a:pt x="2" y="6"/>
                    </a:lnTo>
                    <a:lnTo>
                      <a:pt x="2" y="2"/>
                    </a:lnTo>
                    <a:lnTo>
                      <a:pt x="0" y="2"/>
                    </a:lnTo>
                    <a:lnTo>
                      <a:pt x="2" y="0"/>
                    </a:lnTo>
                    <a:lnTo>
                      <a:pt x="4" y="2"/>
                    </a:lnTo>
                    <a:lnTo>
                      <a:pt x="6" y="2"/>
                    </a:lnTo>
                    <a:lnTo>
                      <a:pt x="10" y="4"/>
                    </a:lnTo>
                    <a:lnTo>
                      <a:pt x="12" y="4"/>
                    </a:lnTo>
                    <a:lnTo>
                      <a:pt x="12" y="6"/>
                    </a:lnTo>
                    <a:lnTo>
                      <a:pt x="14" y="8"/>
                    </a:lnTo>
                    <a:lnTo>
                      <a:pt x="16" y="8"/>
                    </a:lnTo>
                    <a:lnTo>
                      <a:pt x="20" y="12"/>
                    </a:lnTo>
                    <a:lnTo>
                      <a:pt x="20" y="14"/>
                    </a:lnTo>
                    <a:lnTo>
                      <a:pt x="22" y="16"/>
                    </a:lnTo>
                    <a:lnTo>
                      <a:pt x="24" y="18"/>
                    </a:lnTo>
                    <a:lnTo>
                      <a:pt x="26" y="18"/>
                    </a:lnTo>
                    <a:lnTo>
                      <a:pt x="26" y="20"/>
                    </a:lnTo>
                    <a:lnTo>
                      <a:pt x="28" y="20"/>
                    </a:lnTo>
                    <a:lnTo>
                      <a:pt x="28" y="22"/>
                    </a:lnTo>
                    <a:lnTo>
                      <a:pt x="30" y="22"/>
                    </a:lnTo>
                    <a:lnTo>
                      <a:pt x="34" y="24"/>
                    </a:lnTo>
                    <a:lnTo>
                      <a:pt x="40" y="28"/>
                    </a:lnTo>
                    <a:lnTo>
                      <a:pt x="40" y="30"/>
                    </a:lnTo>
                    <a:lnTo>
                      <a:pt x="42" y="30"/>
                    </a:lnTo>
                    <a:lnTo>
                      <a:pt x="44" y="32"/>
                    </a:lnTo>
                    <a:lnTo>
                      <a:pt x="44" y="34"/>
                    </a:lnTo>
                    <a:lnTo>
                      <a:pt x="42" y="34"/>
                    </a:lnTo>
                    <a:lnTo>
                      <a:pt x="42" y="36"/>
                    </a:lnTo>
                    <a:lnTo>
                      <a:pt x="40" y="34"/>
                    </a:lnTo>
                    <a:lnTo>
                      <a:pt x="38" y="34"/>
                    </a:lnTo>
                    <a:lnTo>
                      <a:pt x="36" y="34"/>
                    </a:lnTo>
                    <a:lnTo>
                      <a:pt x="34" y="32"/>
                    </a:lnTo>
                    <a:lnTo>
                      <a:pt x="32" y="32"/>
                    </a:lnTo>
                    <a:lnTo>
                      <a:pt x="32" y="30"/>
                    </a:lnTo>
                    <a:lnTo>
                      <a:pt x="30" y="30"/>
                    </a:lnTo>
                    <a:lnTo>
                      <a:pt x="30" y="28"/>
                    </a:lnTo>
                    <a:lnTo>
                      <a:pt x="28" y="28"/>
                    </a:lnTo>
                    <a:lnTo>
                      <a:pt x="26" y="28"/>
                    </a:lnTo>
                    <a:lnTo>
                      <a:pt x="26" y="26"/>
                    </a:lnTo>
                    <a:lnTo>
                      <a:pt x="24" y="26"/>
                    </a:lnTo>
                    <a:lnTo>
                      <a:pt x="22" y="24"/>
                    </a:lnTo>
                    <a:lnTo>
                      <a:pt x="20" y="24"/>
                    </a:lnTo>
                    <a:lnTo>
                      <a:pt x="18" y="24"/>
                    </a:lnTo>
                    <a:lnTo>
                      <a:pt x="18" y="22"/>
                    </a:lnTo>
                    <a:lnTo>
                      <a:pt x="18" y="20"/>
                    </a:lnTo>
                    <a:close/>
                  </a:path>
                </a:pathLst>
              </a:custGeom>
              <a:solidFill>
                <a:schemeClr val="tx2"/>
              </a:solidFill>
              <a:ln w="3175">
                <a:solidFill>
                  <a:schemeClr val="bg1"/>
                </a:solidFill>
                <a:round/>
                <a:headEnd/>
                <a:tailEnd/>
              </a:ln>
            </p:spPr>
            <p:txBody>
              <a:bodyPr/>
              <a:lstStyle/>
              <a:p>
                <a:endParaRPr lang="fr-FR" dirty="0"/>
              </a:p>
            </p:txBody>
          </p:sp>
          <p:sp>
            <p:nvSpPr>
              <p:cNvPr id="5978" name="Freeform 1036"/>
              <p:cNvSpPr>
                <a:spLocks/>
              </p:cNvSpPr>
              <p:nvPr/>
            </p:nvSpPr>
            <p:spPr bwMode="auto">
              <a:xfrm>
                <a:off x="5234" y="3009"/>
                <a:ext cx="44" cy="36"/>
              </a:xfrm>
              <a:custGeom>
                <a:avLst/>
                <a:gdLst>
                  <a:gd name="T0" fmla="*/ 18 w 44"/>
                  <a:gd name="T1" fmla="*/ 20 h 36"/>
                  <a:gd name="T2" fmla="*/ 12 w 44"/>
                  <a:gd name="T3" fmla="*/ 16 h 36"/>
                  <a:gd name="T4" fmla="*/ 8 w 44"/>
                  <a:gd name="T5" fmla="*/ 12 h 36"/>
                  <a:gd name="T6" fmla="*/ 6 w 44"/>
                  <a:gd name="T7" fmla="*/ 10 h 36"/>
                  <a:gd name="T8" fmla="*/ 6 w 44"/>
                  <a:gd name="T9" fmla="*/ 8 h 36"/>
                  <a:gd name="T10" fmla="*/ 2 w 44"/>
                  <a:gd name="T11" fmla="*/ 6 h 36"/>
                  <a:gd name="T12" fmla="*/ 2 w 44"/>
                  <a:gd name="T13" fmla="*/ 2 h 36"/>
                  <a:gd name="T14" fmla="*/ 0 w 44"/>
                  <a:gd name="T15" fmla="*/ 2 h 36"/>
                  <a:gd name="T16" fmla="*/ 2 w 44"/>
                  <a:gd name="T17" fmla="*/ 0 h 36"/>
                  <a:gd name="T18" fmla="*/ 4 w 44"/>
                  <a:gd name="T19" fmla="*/ 2 h 36"/>
                  <a:gd name="T20" fmla="*/ 6 w 44"/>
                  <a:gd name="T21" fmla="*/ 2 h 36"/>
                  <a:gd name="T22" fmla="*/ 10 w 44"/>
                  <a:gd name="T23" fmla="*/ 4 h 36"/>
                  <a:gd name="T24" fmla="*/ 12 w 44"/>
                  <a:gd name="T25" fmla="*/ 4 h 36"/>
                  <a:gd name="T26" fmla="*/ 12 w 44"/>
                  <a:gd name="T27" fmla="*/ 6 h 36"/>
                  <a:gd name="T28" fmla="*/ 14 w 44"/>
                  <a:gd name="T29" fmla="*/ 8 h 36"/>
                  <a:gd name="T30" fmla="*/ 16 w 44"/>
                  <a:gd name="T31" fmla="*/ 8 h 36"/>
                  <a:gd name="T32" fmla="*/ 20 w 44"/>
                  <a:gd name="T33" fmla="*/ 12 h 36"/>
                  <a:gd name="T34" fmla="*/ 20 w 44"/>
                  <a:gd name="T35" fmla="*/ 14 h 36"/>
                  <a:gd name="T36" fmla="*/ 22 w 44"/>
                  <a:gd name="T37" fmla="*/ 16 h 36"/>
                  <a:gd name="T38" fmla="*/ 24 w 44"/>
                  <a:gd name="T39" fmla="*/ 18 h 36"/>
                  <a:gd name="T40" fmla="*/ 26 w 44"/>
                  <a:gd name="T41" fmla="*/ 18 h 36"/>
                  <a:gd name="T42" fmla="*/ 26 w 44"/>
                  <a:gd name="T43" fmla="*/ 20 h 36"/>
                  <a:gd name="T44" fmla="*/ 28 w 44"/>
                  <a:gd name="T45" fmla="*/ 20 h 36"/>
                  <a:gd name="T46" fmla="*/ 28 w 44"/>
                  <a:gd name="T47" fmla="*/ 22 h 36"/>
                  <a:gd name="T48" fmla="*/ 30 w 44"/>
                  <a:gd name="T49" fmla="*/ 22 h 36"/>
                  <a:gd name="T50" fmla="*/ 34 w 44"/>
                  <a:gd name="T51" fmla="*/ 24 h 36"/>
                  <a:gd name="T52" fmla="*/ 40 w 44"/>
                  <a:gd name="T53" fmla="*/ 28 h 36"/>
                  <a:gd name="T54" fmla="*/ 40 w 44"/>
                  <a:gd name="T55" fmla="*/ 30 h 36"/>
                  <a:gd name="T56" fmla="*/ 42 w 44"/>
                  <a:gd name="T57" fmla="*/ 30 h 36"/>
                  <a:gd name="T58" fmla="*/ 44 w 44"/>
                  <a:gd name="T59" fmla="*/ 32 h 36"/>
                  <a:gd name="T60" fmla="*/ 44 w 44"/>
                  <a:gd name="T61" fmla="*/ 34 h 36"/>
                  <a:gd name="T62" fmla="*/ 42 w 44"/>
                  <a:gd name="T63" fmla="*/ 34 h 36"/>
                  <a:gd name="T64" fmla="*/ 42 w 44"/>
                  <a:gd name="T65" fmla="*/ 36 h 36"/>
                  <a:gd name="T66" fmla="*/ 40 w 44"/>
                  <a:gd name="T67" fmla="*/ 34 h 36"/>
                  <a:gd name="T68" fmla="*/ 38 w 44"/>
                  <a:gd name="T69" fmla="*/ 34 h 36"/>
                  <a:gd name="T70" fmla="*/ 36 w 44"/>
                  <a:gd name="T71" fmla="*/ 34 h 36"/>
                  <a:gd name="T72" fmla="*/ 34 w 44"/>
                  <a:gd name="T73" fmla="*/ 32 h 36"/>
                  <a:gd name="T74" fmla="*/ 32 w 44"/>
                  <a:gd name="T75" fmla="*/ 32 h 36"/>
                  <a:gd name="T76" fmla="*/ 32 w 44"/>
                  <a:gd name="T77" fmla="*/ 30 h 36"/>
                  <a:gd name="T78" fmla="*/ 30 w 44"/>
                  <a:gd name="T79" fmla="*/ 30 h 36"/>
                  <a:gd name="T80" fmla="*/ 30 w 44"/>
                  <a:gd name="T81" fmla="*/ 28 h 36"/>
                  <a:gd name="T82" fmla="*/ 28 w 44"/>
                  <a:gd name="T83" fmla="*/ 28 h 36"/>
                  <a:gd name="T84" fmla="*/ 26 w 44"/>
                  <a:gd name="T85" fmla="*/ 28 h 36"/>
                  <a:gd name="T86" fmla="*/ 26 w 44"/>
                  <a:gd name="T87" fmla="*/ 26 h 36"/>
                  <a:gd name="T88" fmla="*/ 24 w 44"/>
                  <a:gd name="T89" fmla="*/ 26 h 36"/>
                  <a:gd name="T90" fmla="*/ 22 w 44"/>
                  <a:gd name="T91" fmla="*/ 24 h 36"/>
                  <a:gd name="T92" fmla="*/ 20 w 44"/>
                  <a:gd name="T93" fmla="*/ 24 h 36"/>
                  <a:gd name="T94" fmla="*/ 18 w 44"/>
                  <a:gd name="T95" fmla="*/ 24 h 36"/>
                  <a:gd name="T96" fmla="*/ 18 w 44"/>
                  <a:gd name="T97" fmla="*/ 22 h 36"/>
                  <a:gd name="T98" fmla="*/ 18 w 44"/>
                  <a:gd name="T99" fmla="*/ 22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
                  <a:gd name="T151" fmla="*/ 0 h 36"/>
                  <a:gd name="T152" fmla="*/ 44 w 44"/>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 h="36">
                    <a:moveTo>
                      <a:pt x="18" y="20"/>
                    </a:moveTo>
                    <a:lnTo>
                      <a:pt x="12" y="16"/>
                    </a:lnTo>
                    <a:lnTo>
                      <a:pt x="8" y="12"/>
                    </a:lnTo>
                    <a:lnTo>
                      <a:pt x="6" y="10"/>
                    </a:lnTo>
                    <a:lnTo>
                      <a:pt x="6" y="8"/>
                    </a:lnTo>
                    <a:lnTo>
                      <a:pt x="2" y="6"/>
                    </a:lnTo>
                    <a:lnTo>
                      <a:pt x="2" y="2"/>
                    </a:lnTo>
                    <a:lnTo>
                      <a:pt x="0" y="2"/>
                    </a:lnTo>
                    <a:lnTo>
                      <a:pt x="2" y="0"/>
                    </a:lnTo>
                    <a:lnTo>
                      <a:pt x="4" y="2"/>
                    </a:lnTo>
                    <a:lnTo>
                      <a:pt x="6" y="2"/>
                    </a:lnTo>
                    <a:lnTo>
                      <a:pt x="10" y="4"/>
                    </a:lnTo>
                    <a:lnTo>
                      <a:pt x="12" y="4"/>
                    </a:lnTo>
                    <a:lnTo>
                      <a:pt x="12" y="6"/>
                    </a:lnTo>
                    <a:lnTo>
                      <a:pt x="14" y="8"/>
                    </a:lnTo>
                    <a:lnTo>
                      <a:pt x="16" y="8"/>
                    </a:lnTo>
                    <a:lnTo>
                      <a:pt x="20" y="12"/>
                    </a:lnTo>
                    <a:lnTo>
                      <a:pt x="20" y="14"/>
                    </a:lnTo>
                    <a:lnTo>
                      <a:pt x="22" y="16"/>
                    </a:lnTo>
                    <a:lnTo>
                      <a:pt x="24" y="18"/>
                    </a:lnTo>
                    <a:lnTo>
                      <a:pt x="26" y="18"/>
                    </a:lnTo>
                    <a:lnTo>
                      <a:pt x="26" y="20"/>
                    </a:lnTo>
                    <a:lnTo>
                      <a:pt x="28" y="20"/>
                    </a:lnTo>
                    <a:lnTo>
                      <a:pt x="28" y="22"/>
                    </a:lnTo>
                    <a:lnTo>
                      <a:pt x="30" y="22"/>
                    </a:lnTo>
                    <a:lnTo>
                      <a:pt x="34" y="24"/>
                    </a:lnTo>
                    <a:lnTo>
                      <a:pt x="40" y="28"/>
                    </a:lnTo>
                    <a:lnTo>
                      <a:pt x="40" y="30"/>
                    </a:lnTo>
                    <a:lnTo>
                      <a:pt x="42" y="30"/>
                    </a:lnTo>
                    <a:lnTo>
                      <a:pt x="44" y="32"/>
                    </a:lnTo>
                    <a:lnTo>
                      <a:pt x="44" y="34"/>
                    </a:lnTo>
                    <a:lnTo>
                      <a:pt x="42" y="34"/>
                    </a:lnTo>
                    <a:lnTo>
                      <a:pt x="42" y="36"/>
                    </a:lnTo>
                    <a:lnTo>
                      <a:pt x="40" y="34"/>
                    </a:lnTo>
                    <a:lnTo>
                      <a:pt x="38" y="34"/>
                    </a:lnTo>
                    <a:lnTo>
                      <a:pt x="36" y="34"/>
                    </a:lnTo>
                    <a:lnTo>
                      <a:pt x="34" y="32"/>
                    </a:lnTo>
                    <a:lnTo>
                      <a:pt x="32" y="32"/>
                    </a:lnTo>
                    <a:lnTo>
                      <a:pt x="32" y="30"/>
                    </a:lnTo>
                    <a:lnTo>
                      <a:pt x="30" y="30"/>
                    </a:lnTo>
                    <a:lnTo>
                      <a:pt x="30" y="28"/>
                    </a:lnTo>
                    <a:lnTo>
                      <a:pt x="28" y="28"/>
                    </a:lnTo>
                    <a:lnTo>
                      <a:pt x="26" y="28"/>
                    </a:lnTo>
                    <a:lnTo>
                      <a:pt x="26" y="26"/>
                    </a:lnTo>
                    <a:lnTo>
                      <a:pt x="24" y="26"/>
                    </a:lnTo>
                    <a:lnTo>
                      <a:pt x="22" y="24"/>
                    </a:lnTo>
                    <a:lnTo>
                      <a:pt x="20" y="24"/>
                    </a:lnTo>
                    <a:lnTo>
                      <a:pt x="18" y="24"/>
                    </a:lnTo>
                    <a:lnTo>
                      <a:pt x="18" y="22"/>
                    </a:lnTo>
                  </a:path>
                </a:pathLst>
              </a:custGeom>
              <a:solidFill>
                <a:schemeClr val="tx2"/>
              </a:solidFill>
              <a:ln w="3175">
                <a:solidFill>
                  <a:schemeClr val="bg1"/>
                </a:solidFill>
                <a:round/>
                <a:headEnd/>
                <a:tailEnd/>
              </a:ln>
            </p:spPr>
            <p:txBody>
              <a:bodyPr/>
              <a:lstStyle/>
              <a:p>
                <a:endParaRPr lang="fr-FR" dirty="0"/>
              </a:p>
            </p:txBody>
          </p:sp>
          <p:sp>
            <p:nvSpPr>
              <p:cNvPr id="5979" name="Freeform 1037"/>
              <p:cNvSpPr>
                <a:spLocks/>
              </p:cNvSpPr>
              <p:nvPr/>
            </p:nvSpPr>
            <p:spPr bwMode="auto">
              <a:xfrm>
                <a:off x="5280" y="3019"/>
                <a:ext cx="6" cy="6"/>
              </a:xfrm>
              <a:custGeom>
                <a:avLst/>
                <a:gdLst>
                  <a:gd name="T0" fmla="*/ 0 w 6"/>
                  <a:gd name="T1" fmla="*/ 0 h 6"/>
                  <a:gd name="T2" fmla="*/ 2 w 6"/>
                  <a:gd name="T3" fmla="*/ 0 h 6"/>
                  <a:gd name="T4" fmla="*/ 4 w 6"/>
                  <a:gd name="T5" fmla="*/ 0 h 6"/>
                  <a:gd name="T6" fmla="*/ 4 w 6"/>
                  <a:gd name="T7" fmla="*/ 2 h 6"/>
                  <a:gd name="T8" fmla="*/ 6 w 6"/>
                  <a:gd name="T9" fmla="*/ 4 h 6"/>
                  <a:gd name="T10" fmla="*/ 6 w 6"/>
                  <a:gd name="T11" fmla="*/ 6 h 6"/>
                  <a:gd name="T12" fmla="*/ 4 w 6"/>
                  <a:gd name="T13" fmla="*/ 6 h 6"/>
                  <a:gd name="T14" fmla="*/ 2 w 6"/>
                  <a:gd name="T15" fmla="*/ 4 h 6"/>
                  <a:gd name="T16" fmla="*/ 0 w 6"/>
                  <a:gd name="T17" fmla="*/ 2 h 6"/>
                  <a:gd name="T18" fmla="*/ 2 w 6"/>
                  <a:gd name="T19" fmla="*/ 2 h 6"/>
                  <a:gd name="T20" fmla="*/ 2 w 6"/>
                  <a:gd name="T21" fmla="*/ 0 h 6"/>
                  <a:gd name="T22" fmla="*/ 0 w 6"/>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0" y="0"/>
                    </a:moveTo>
                    <a:lnTo>
                      <a:pt x="2" y="0"/>
                    </a:lnTo>
                    <a:lnTo>
                      <a:pt x="4" y="0"/>
                    </a:lnTo>
                    <a:lnTo>
                      <a:pt x="4" y="2"/>
                    </a:lnTo>
                    <a:lnTo>
                      <a:pt x="6" y="4"/>
                    </a:lnTo>
                    <a:lnTo>
                      <a:pt x="6" y="6"/>
                    </a:lnTo>
                    <a:lnTo>
                      <a:pt x="4" y="6"/>
                    </a:lnTo>
                    <a:lnTo>
                      <a:pt x="2" y="4"/>
                    </a:lnTo>
                    <a:lnTo>
                      <a:pt x="0" y="2"/>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980" name="Freeform 1038"/>
              <p:cNvSpPr>
                <a:spLocks/>
              </p:cNvSpPr>
              <p:nvPr/>
            </p:nvSpPr>
            <p:spPr bwMode="auto">
              <a:xfrm>
                <a:off x="5280" y="3019"/>
                <a:ext cx="6" cy="6"/>
              </a:xfrm>
              <a:custGeom>
                <a:avLst/>
                <a:gdLst>
                  <a:gd name="T0" fmla="*/ 0 w 6"/>
                  <a:gd name="T1" fmla="*/ 0 h 6"/>
                  <a:gd name="T2" fmla="*/ 2 w 6"/>
                  <a:gd name="T3" fmla="*/ 0 h 6"/>
                  <a:gd name="T4" fmla="*/ 4 w 6"/>
                  <a:gd name="T5" fmla="*/ 0 h 6"/>
                  <a:gd name="T6" fmla="*/ 4 w 6"/>
                  <a:gd name="T7" fmla="*/ 2 h 6"/>
                  <a:gd name="T8" fmla="*/ 6 w 6"/>
                  <a:gd name="T9" fmla="*/ 4 h 6"/>
                  <a:gd name="T10" fmla="*/ 6 w 6"/>
                  <a:gd name="T11" fmla="*/ 6 h 6"/>
                  <a:gd name="T12" fmla="*/ 4 w 6"/>
                  <a:gd name="T13" fmla="*/ 6 h 6"/>
                  <a:gd name="T14" fmla="*/ 2 w 6"/>
                  <a:gd name="T15" fmla="*/ 4 h 6"/>
                  <a:gd name="T16" fmla="*/ 0 w 6"/>
                  <a:gd name="T17" fmla="*/ 2 h 6"/>
                  <a:gd name="T18" fmla="*/ 2 w 6"/>
                  <a:gd name="T19" fmla="*/ 2 h 6"/>
                  <a:gd name="T20" fmla="*/ 2 w 6"/>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0" y="0"/>
                    </a:moveTo>
                    <a:lnTo>
                      <a:pt x="2" y="0"/>
                    </a:lnTo>
                    <a:lnTo>
                      <a:pt x="4" y="0"/>
                    </a:lnTo>
                    <a:lnTo>
                      <a:pt x="4" y="2"/>
                    </a:lnTo>
                    <a:lnTo>
                      <a:pt x="6" y="4"/>
                    </a:lnTo>
                    <a:lnTo>
                      <a:pt x="6" y="6"/>
                    </a:lnTo>
                    <a:lnTo>
                      <a:pt x="4" y="6"/>
                    </a:lnTo>
                    <a:lnTo>
                      <a:pt x="2" y="4"/>
                    </a:lnTo>
                    <a:lnTo>
                      <a:pt x="0" y="2"/>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981" name="Freeform 1039"/>
              <p:cNvSpPr>
                <a:spLocks/>
              </p:cNvSpPr>
              <p:nvPr/>
            </p:nvSpPr>
            <p:spPr bwMode="auto">
              <a:xfrm>
                <a:off x="5290" y="3029"/>
                <a:ext cx="6" cy="4"/>
              </a:xfrm>
              <a:custGeom>
                <a:avLst/>
                <a:gdLst>
                  <a:gd name="T0" fmla="*/ 2 w 6"/>
                  <a:gd name="T1" fmla="*/ 0 h 4"/>
                  <a:gd name="T2" fmla="*/ 0 w 6"/>
                  <a:gd name="T3" fmla="*/ 0 h 4"/>
                  <a:gd name="T4" fmla="*/ 4 w 6"/>
                  <a:gd name="T5" fmla="*/ 0 h 4"/>
                  <a:gd name="T6" fmla="*/ 6 w 6"/>
                  <a:gd name="T7" fmla="*/ 0 h 4"/>
                  <a:gd name="T8" fmla="*/ 6 w 6"/>
                  <a:gd name="T9" fmla="*/ 2 h 4"/>
                  <a:gd name="T10" fmla="*/ 6 w 6"/>
                  <a:gd name="T11" fmla="*/ 4 h 4"/>
                  <a:gd name="T12" fmla="*/ 4 w 6"/>
                  <a:gd name="T13" fmla="*/ 4 h 4"/>
                  <a:gd name="T14" fmla="*/ 2 w 6"/>
                  <a:gd name="T15" fmla="*/ 2 h 4"/>
                  <a:gd name="T16" fmla="*/ 2 w 6"/>
                  <a:gd name="T17" fmla="*/ 2 h 4"/>
                  <a:gd name="T18" fmla="*/ 2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2" y="0"/>
                    </a:moveTo>
                    <a:lnTo>
                      <a:pt x="0" y="0"/>
                    </a:lnTo>
                    <a:lnTo>
                      <a:pt x="4" y="0"/>
                    </a:lnTo>
                    <a:lnTo>
                      <a:pt x="6" y="0"/>
                    </a:lnTo>
                    <a:lnTo>
                      <a:pt x="6" y="2"/>
                    </a:lnTo>
                    <a:lnTo>
                      <a:pt x="6" y="4"/>
                    </a:lnTo>
                    <a:lnTo>
                      <a:pt x="4"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982" name="Freeform 1040"/>
              <p:cNvSpPr>
                <a:spLocks/>
              </p:cNvSpPr>
              <p:nvPr/>
            </p:nvSpPr>
            <p:spPr bwMode="auto">
              <a:xfrm>
                <a:off x="5290" y="3029"/>
                <a:ext cx="6" cy="4"/>
              </a:xfrm>
              <a:custGeom>
                <a:avLst/>
                <a:gdLst>
                  <a:gd name="T0" fmla="*/ 2 w 6"/>
                  <a:gd name="T1" fmla="*/ 0 h 4"/>
                  <a:gd name="T2" fmla="*/ 0 w 6"/>
                  <a:gd name="T3" fmla="*/ 0 h 4"/>
                  <a:gd name="T4" fmla="*/ 4 w 6"/>
                  <a:gd name="T5" fmla="*/ 0 h 4"/>
                  <a:gd name="T6" fmla="*/ 6 w 6"/>
                  <a:gd name="T7" fmla="*/ 0 h 4"/>
                  <a:gd name="T8" fmla="*/ 6 w 6"/>
                  <a:gd name="T9" fmla="*/ 2 h 4"/>
                  <a:gd name="T10" fmla="*/ 6 w 6"/>
                  <a:gd name="T11" fmla="*/ 4 h 4"/>
                  <a:gd name="T12" fmla="*/ 4 w 6"/>
                  <a:gd name="T13" fmla="*/ 4 h 4"/>
                  <a:gd name="T14" fmla="*/ 2 w 6"/>
                  <a:gd name="T15" fmla="*/ 2 h 4"/>
                  <a:gd name="T16" fmla="*/ 2 w 6"/>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2" y="0"/>
                    </a:moveTo>
                    <a:lnTo>
                      <a:pt x="0" y="0"/>
                    </a:lnTo>
                    <a:lnTo>
                      <a:pt x="4" y="0"/>
                    </a:lnTo>
                    <a:lnTo>
                      <a:pt x="6" y="0"/>
                    </a:lnTo>
                    <a:lnTo>
                      <a:pt x="6" y="2"/>
                    </a:lnTo>
                    <a:lnTo>
                      <a:pt x="6" y="4"/>
                    </a:lnTo>
                    <a:lnTo>
                      <a:pt x="4" y="4"/>
                    </a:lnTo>
                    <a:lnTo>
                      <a:pt x="2" y="2"/>
                    </a:lnTo>
                  </a:path>
                </a:pathLst>
              </a:custGeom>
              <a:solidFill>
                <a:schemeClr val="tx2"/>
              </a:solidFill>
              <a:ln w="3175">
                <a:solidFill>
                  <a:schemeClr val="bg1"/>
                </a:solidFill>
                <a:round/>
                <a:headEnd/>
                <a:tailEnd/>
              </a:ln>
            </p:spPr>
            <p:txBody>
              <a:bodyPr/>
              <a:lstStyle/>
              <a:p>
                <a:endParaRPr lang="fr-FR" dirty="0"/>
              </a:p>
            </p:txBody>
          </p:sp>
          <p:sp>
            <p:nvSpPr>
              <p:cNvPr id="5983" name="Freeform 1041"/>
              <p:cNvSpPr>
                <a:spLocks/>
              </p:cNvSpPr>
              <p:nvPr/>
            </p:nvSpPr>
            <p:spPr bwMode="auto">
              <a:xfrm>
                <a:off x="1444" y="2463"/>
                <a:ext cx="92" cy="46"/>
              </a:xfrm>
              <a:custGeom>
                <a:avLst/>
                <a:gdLst>
                  <a:gd name="T0" fmla="*/ 88 w 92"/>
                  <a:gd name="T1" fmla="*/ 14 h 46"/>
                  <a:gd name="T2" fmla="*/ 84 w 92"/>
                  <a:gd name="T3" fmla="*/ 18 h 46"/>
                  <a:gd name="T4" fmla="*/ 80 w 92"/>
                  <a:gd name="T5" fmla="*/ 20 h 46"/>
                  <a:gd name="T6" fmla="*/ 72 w 92"/>
                  <a:gd name="T7" fmla="*/ 20 h 46"/>
                  <a:gd name="T8" fmla="*/ 68 w 92"/>
                  <a:gd name="T9" fmla="*/ 18 h 46"/>
                  <a:gd name="T10" fmla="*/ 66 w 92"/>
                  <a:gd name="T11" fmla="*/ 20 h 46"/>
                  <a:gd name="T12" fmla="*/ 64 w 92"/>
                  <a:gd name="T13" fmla="*/ 26 h 46"/>
                  <a:gd name="T14" fmla="*/ 60 w 92"/>
                  <a:gd name="T15" fmla="*/ 28 h 46"/>
                  <a:gd name="T16" fmla="*/ 56 w 92"/>
                  <a:gd name="T17" fmla="*/ 32 h 46"/>
                  <a:gd name="T18" fmla="*/ 50 w 92"/>
                  <a:gd name="T19" fmla="*/ 30 h 46"/>
                  <a:gd name="T20" fmla="*/ 40 w 92"/>
                  <a:gd name="T21" fmla="*/ 34 h 46"/>
                  <a:gd name="T22" fmla="*/ 40 w 92"/>
                  <a:gd name="T23" fmla="*/ 40 h 46"/>
                  <a:gd name="T24" fmla="*/ 36 w 92"/>
                  <a:gd name="T25" fmla="*/ 44 h 46"/>
                  <a:gd name="T26" fmla="*/ 30 w 92"/>
                  <a:gd name="T27" fmla="*/ 46 h 46"/>
                  <a:gd name="T28" fmla="*/ 30 w 92"/>
                  <a:gd name="T29" fmla="*/ 42 h 46"/>
                  <a:gd name="T30" fmla="*/ 26 w 92"/>
                  <a:gd name="T31" fmla="*/ 40 h 46"/>
                  <a:gd name="T32" fmla="*/ 24 w 92"/>
                  <a:gd name="T33" fmla="*/ 34 h 46"/>
                  <a:gd name="T34" fmla="*/ 20 w 92"/>
                  <a:gd name="T35" fmla="*/ 32 h 46"/>
                  <a:gd name="T36" fmla="*/ 16 w 92"/>
                  <a:gd name="T37" fmla="*/ 32 h 46"/>
                  <a:gd name="T38" fmla="*/ 12 w 92"/>
                  <a:gd name="T39" fmla="*/ 32 h 46"/>
                  <a:gd name="T40" fmla="*/ 10 w 92"/>
                  <a:gd name="T41" fmla="*/ 30 h 46"/>
                  <a:gd name="T42" fmla="*/ 6 w 92"/>
                  <a:gd name="T43" fmla="*/ 28 h 46"/>
                  <a:gd name="T44" fmla="*/ 2 w 92"/>
                  <a:gd name="T45" fmla="*/ 24 h 46"/>
                  <a:gd name="T46" fmla="*/ 0 w 92"/>
                  <a:gd name="T47" fmla="*/ 22 h 46"/>
                  <a:gd name="T48" fmla="*/ 2 w 92"/>
                  <a:gd name="T49" fmla="*/ 18 h 46"/>
                  <a:gd name="T50" fmla="*/ 6 w 92"/>
                  <a:gd name="T51" fmla="*/ 14 h 46"/>
                  <a:gd name="T52" fmla="*/ 16 w 92"/>
                  <a:gd name="T53" fmla="*/ 4 h 46"/>
                  <a:gd name="T54" fmla="*/ 22 w 92"/>
                  <a:gd name="T55" fmla="*/ 2 h 46"/>
                  <a:gd name="T56" fmla="*/ 52 w 92"/>
                  <a:gd name="T57" fmla="*/ 0 h 46"/>
                  <a:gd name="T58" fmla="*/ 56 w 92"/>
                  <a:gd name="T59" fmla="*/ 0 h 46"/>
                  <a:gd name="T60" fmla="*/ 60 w 92"/>
                  <a:gd name="T61" fmla="*/ 2 h 46"/>
                  <a:gd name="T62" fmla="*/ 66 w 92"/>
                  <a:gd name="T63" fmla="*/ 0 h 46"/>
                  <a:gd name="T64" fmla="*/ 76 w 92"/>
                  <a:gd name="T65" fmla="*/ 4 h 46"/>
                  <a:gd name="T66" fmla="*/ 92 w 92"/>
                  <a:gd name="T67" fmla="*/ 14 h 46"/>
                  <a:gd name="T68" fmla="*/ 92 w 92"/>
                  <a:gd name="T69" fmla="*/ 1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
                  <a:gd name="T106" fmla="*/ 0 h 46"/>
                  <a:gd name="T107" fmla="*/ 92 w 92"/>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 h="46">
                    <a:moveTo>
                      <a:pt x="92" y="16"/>
                    </a:moveTo>
                    <a:lnTo>
                      <a:pt x="88" y="14"/>
                    </a:lnTo>
                    <a:lnTo>
                      <a:pt x="86" y="16"/>
                    </a:lnTo>
                    <a:lnTo>
                      <a:pt x="84" y="18"/>
                    </a:lnTo>
                    <a:lnTo>
                      <a:pt x="82" y="20"/>
                    </a:lnTo>
                    <a:lnTo>
                      <a:pt x="80" y="20"/>
                    </a:lnTo>
                    <a:lnTo>
                      <a:pt x="76" y="20"/>
                    </a:lnTo>
                    <a:lnTo>
                      <a:pt x="72" y="20"/>
                    </a:lnTo>
                    <a:lnTo>
                      <a:pt x="70" y="18"/>
                    </a:lnTo>
                    <a:lnTo>
                      <a:pt x="68" y="18"/>
                    </a:lnTo>
                    <a:lnTo>
                      <a:pt x="68" y="20"/>
                    </a:lnTo>
                    <a:lnTo>
                      <a:pt x="66" y="20"/>
                    </a:lnTo>
                    <a:lnTo>
                      <a:pt x="66" y="22"/>
                    </a:lnTo>
                    <a:lnTo>
                      <a:pt x="64" y="26"/>
                    </a:lnTo>
                    <a:lnTo>
                      <a:pt x="62" y="26"/>
                    </a:lnTo>
                    <a:lnTo>
                      <a:pt x="60" y="28"/>
                    </a:lnTo>
                    <a:lnTo>
                      <a:pt x="58" y="30"/>
                    </a:lnTo>
                    <a:lnTo>
                      <a:pt x="56" y="32"/>
                    </a:lnTo>
                    <a:lnTo>
                      <a:pt x="54" y="32"/>
                    </a:lnTo>
                    <a:lnTo>
                      <a:pt x="50" y="30"/>
                    </a:lnTo>
                    <a:lnTo>
                      <a:pt x="46" y="34"/>
                    </a:lnTo>
                    <a:lnTo>
                      <a:pt x="40" y="34"/>
                    </a:lnTo>
                    <a:lnTo>
                      <a:pt x="40" y="36"/>
                    </a:lnTo>
                    <a:lnTo>
                      <a:pt x="40" y="40"/>
                    </a:lnTo>
                    <a:lnTo>
                      <a:pt x="38" y="42"/>
                    </a:lnTo>
                    <a:lnTo>
                      <a:pt x="36" y="44"/>
                    </a:lnTo>
                    <a:lnTo>
                      <a:pt x="36" y="46"/>
                    </a:lnTo>
                    <a:lnTo>
                      <a:pt x="30" y="46"/>
                    </a:lnTo>
                    <a:lnTo>
                      <a:pt x="30" y="44"/>
                    </a:lnTo>
                    <a:lnTo>
                      <a:pt x="30" y="42"/>
                    </a:lnTo>
                    <a:lnTo>
                      <a:pt x="28" y="40"/>
                    </a:lnTo>
                    <a:lnTo>
                      <a:pt x="26" y="40"/>
                    </a:lnTo>
                    <a:lnTo>
                      <a:pt x="24" y="40"/>
                    </a:lnTo>
                    <a:lnTo>
                      <a:pt x="24" y="34"/>
                    </a:lnTo>
                    <a:lnTo>
                      <a:pt x="22" y="32"/>
                    </a:lnTo>
                    <a:lnTo>
                      <a:pt x="20" y="32"/>
                    </a:lnTo>
                    <a:lnTo>
                      <a:pt x="18" y="32"/>
                    </a:lnTo>
                    <a:lnTo>
                      <a:pt x="16" y="32"/>
                    </a:lnTo>
                    <a:lnTo>
                      <a:pt x="14" y="32"/>
                    </a:lnTo>
                    <a:lnTo>
                      <a:pt x="12" y="32"/>
                    </a:lnTo>
                    <a:lnTo>
                      <a:pt x="12" y="30"/>
                    </a:lnTo>
                    <a:lnTo>
                      <a:pt x="10" y="30"/>
                    </a:lnTo>
                    <a:lnTo>
                      <a:pt x="8" y="28"/>
                    </a:lnTo>
                    <a:lnTo>
                      <a:pt x="6" y="28"/>
                    </a:lnTo>
                    <a:lnTo>
                      <a:pt x="4" y="24"/>
                    </a:lnTo>
                    <a:lnTo>
                      <a:pt x="2" y="24"/>
                    </a:lnTo>
                    <a:lnTo>
                      <a:pt x="0" y="24"/>
                    </a:lnTo>
                    <a:lnTo>
                      <a:pt x="0" y="22"/>
                    </a:lnTo>
                    <a:lnTo>
                      <a:pt x="4" y="20"/>
                    </a:lnTo>
                    <a:lnTo>
                      <a:pt x="2" y="18"/>
                    </a:lnTo>
                    <a:lnTo>
                      <a:pt x="2" y="16"/>
                    </a:lnTo>
                    <a:lnTo>
                      <a:pt x="6" y="14"/>
                    </a:lnTo>
                    <a:lnTo>
                      <a:pt x="14" y="6"/>
                    </a:lnTo>
                    <a:lnTo>
                      <a:pt x="16" y="4"/>
                    </a:lnTo>
                    <a:lnTo>
                      <a:pt x="20" y="4"/>
                    </a:lnTo>
                    <a:lnTo>
                      <a:pt x="22" y="2"/>
                    </a:lnTo>
                    <a:lnTo>
                      <a:pt x="50" y="2"/>
                    </a:lnTo>
                    <a:lnTo>
                      <a:pt x="52" y="0"/>
                    </a:lnTo>
                    <a:lnTo>
                      <a:pt x="54" y="0"/>
                    </a:lnTo>
                    <a:lnTo>
                      <a:pt x="56" y="0"/>
                    </a:lnTo>
                    <a:lnTo>
                      <a:pt x="56" y="2"/>
                    </a:lnTo>
                    <a:lnTo>
                      <a:pt x="60" y="2"/>
                    </a:lnTo>
                    <a:lnTo>
                      <a:pt x="62" y="0"/>
                    </a:lnTo>
                    <a:lnTo>
                      <a:pt x="66" y="0"/>
                    </a:lnTo>
                    <a:lnTo>
                      <a:pt x="70" y="2"/>
                    </a:lnTo>
                    <a:lnTo>
                      <a:pt x="76" y="4"/>
                    </a:lnTo>
                    <a:lnTo>
                      <a:pt x="90" y="12"/>
                    </a:lnTo>
                    <a:lnTo>
                      <a:pt x="92" y="14"/>
                    </a:lnTo>
                    <a:lnTo>
                      <a:pt x="92" y="16"/>
                    </a:lnTo>
                    <a:close/>
                  </a:path>
                </a:pathLst>
              </a:custGeom>
              <a:solidFill>
                <a:schemeClr val="tx2"/>
              </a:solidFill>
              <a:ln w="3175">
                <a:solidFill>
                  <a:schemeClr val="bg1"/>
                </a:solidFill>
                <a:round/>
                <a:headEnd/>
                <a:tailEnd/>
              </a:ln>
            </p:spPr>
            <p:txBody>
              <a:bodyPr/>
              <a:lstStyle/>
              <a:p>
                <a:endParaRPr lang="fr-FR" dirty="0"/>
              </a:p>
            </p:txBody>
          </p:sp>
          <p:sp>
            <p:nvSpPr>
              <p:cNvPr id="5984" name="Freeform 1042"/>
              <p:cNvSpPr>
                <a:spLocks/>
              </p:cNvSpPr>
              <p:nvPr/>
            </p:nvSpPr>
            <p:spPr bwMode="auto">
              <a:xfrm>
                <a:off x="1444" y="2463"/>
                <a:ext cx="92" cy="46"/>
              </a:xfrm>
              <a:custGeom>
                <a:avLst/>
                <a:gdLst>
                  <a:gd name="T0" fmla="*/ 88 w 92"/>
                  <a:gd name="T1" fmla="*/ 14 h 46"/>
                  <a:gd name="T2" fmla="*/ 84 w 92"/>
                  <a:gd name="T3" fmla="*/ 18 h 46"/>
                  <a:gd name="T4" fmla="*/ 80 w 92"/>
                  <a:gd name="T5" fmla="*/ 20 h 46"/>
                  <a:gd name="T6" fmla="*/ 72 w 92"/>
                  <a:gd name="T7" fmla="*/ 20 h 46"/>
                  <a:gd name="T8" fmla="*/ 68 w 92"/>
                  <a:gd name="T9" fmla="*/ 18 h 46"/>
                  <a:gd name="T10" fmla="*/ 66 w 92"/>
                  <a:gd name="T11" fmla="*/ 20 h 46"/>
                  <a:gd name="T12" fmla="*/ 64 w 92"/>
                  <a:gd name="T13" fmla="*/ 26 h 46"/>
                  <a:gd name="T14" fmla="*/ 60 w 92"/>
                  <a:gd name="T15" fmla="*/ 28 h 46"/>
                  <a:gd name="T16" fmla="*/ 56 w 92"/>
                  <a:gd name="T17" fmla="*/ 32 h 46"/>
                  <a:gd name="T18" fmla="*/ 50 w 92"/>
                  <a:gd name="T19" fmla="*/ 30 h 46"/>
                  <a:gd name="T20" fmla="*/ 40 w 92"/>
                  <a:gd name="T21" fmla="*/ 34 h 46"/>
                  <a:gd name="T22" fmla="*/ 40 w 92"/>
                  <a:gd name="T23" fmla="*/ 40 h 46"/>
                  <a:gd name="T24" fmla="*/ 36 w 92"/>
                  <a:gd name="T25" fmla="*/ 44 h 46"/>
                  <a:gd name="T26" fmla="*/ 30 w 92"/>
                  <a:gd name="T27" fmla="*/ 46 h 46"/>
                  <a:gd name="T28" fmla="*/ 30 w 92"/>
                  <a:gd name="T29" fmla="*/ 42 h 46"/>
                  <a:gd name="T30" fmla="*/ 26 w 92"/>
                  <a:gd name="T31" fmla="*/ 40 h 46"/>
                  <a:gd name="T32" fmla="*/ 24 w 92"/>
                  <a:gd name="T33" fmla="*/ 34 h 46"/>
                  <a:gd name="T34" fmla="*/ 20 w 92"/>
                  <a:gd name="T35" fmla="*/ 32 h 46"/>
                  <a:gd name="T36" fmla="*/ 16 w 92"/>
                  <a:gd name="T37" fmla="*/ 32 h 46"/>
                  <a:gd name="T38" fmla="*/ 12 w 92"/>
                  <a:gd name="T39" fmla="*/ 32 h 46"/>
                  <a:gd name="T40" fmla="*/ 10 w 92"/>
                  <a:gd name="T41" fmla="*/ 30 h 46"/>
                  <a:gd name="T42" fmla="*/ 6 w 92"/>
                  <a:gd name="T43" fmla="*/ 28 h 46"/>
                  <a:gd name="T44" fmla="*/ 2 w 92"/>
                  <a:gd name="T45" fmla="*/ 24 h 46"/>
                  <a:gd name="T46" fmla="*/ 0 w 92"/>
                  <a:gd name="T47" fmla="*/ 22 h 46"/>
                  <a:gd name="T48" fmla="*/ 2 w 92"/>
                  <a:gd name="T49" fmla="*/ 18 h 46"/>
                  <a:gd name="T50" fmla="*/ 6 w 92"/>
                  <a:gd name="T51" fmla="*/ 14 h 46"/>
                  <a:gd name="T52" fmla="*/ 16 w 92"/>
                  <a:gd name="T53" fmla="*/ 4 h 46"/>
                  <a:gd name="T54" fmla="*/ 22 w 92"/>
                  <a:gd name="T55" fmla="*/ 2 h 46"/>
                  <a:gd name="T56" fmla="*/ 52 w 92"/>
                  <a:gd name="T57" fmla="*/ 0 h 46"/>
                  <a:gd name="T58" fmla="*/ 56 w 92"/>
                  <a:gd name="T59" fmla="*/ 0 h 46"/>
                  <a:gd name="T60" fmla="*/ 60 w 92"/>
                  <a:gd name="T61" fmla="*/ 2 h 46"/>
                  <a:gd name="T62" fmla="*/ 66 w 92"/>
                  <a:gd name="T63" fmla="*/ 0 h 46"/>
                  <a:gd name="T64" fmla="*/ 76 w 92"/>
                  <a:gd name="T65" fmla="*/ 4 h 46"/>
                  <a:gd name="T66" fmla="*/ 92 w 92"/>
                  <a:gd name="T67" fmla="*/ 14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2"/>
                  <a:gd name="T103" fmla="*/ 0 h 46"/>
                  <a:gd name="T104" fmla="*/ 92 w 92"/>
                  <a:gd name="T105" fmla="*/ 46 h 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2" h="46">
                    <a:moveTo>
                      <a:pt x="92" y="16"/>
                    </a:moveTo>
                    <a:lnTo>
                      <a:pt x="88" y="14"/>
                    </a:lnTo>
                    <a:lnTo>
                      <a:pt x="86" y="16"/>
                    </a:lnTo>
                    <a:lnTo>
                      <a:pt x="84" y="18"/>
                    </a:lnTo>
                    <a:lnTo>
                      <a:pt x="82" y="20"/>
                    </a:lnTo>
                    <a:lnTo>
                      <a:pt x="80" y="20"/>
                    </a:lnTo>
                    <a:lnTo>
                      <a:pt x="76" y="20"/>
                    </a:lnTo>
                    <a:lnTo>
                      <a:pt x="72" y="20"/>
                    </a:lnTo>
                    <a:lnTo>
                      <a:pt x="70" y="18"/>
                    </a:lnTo>
                    <a:lnTo>
                      <a:pt x="68" y="18"/>
                    </a:lnTo>
                    <a:lnTo>
                      <a:pt x="68" y="20"/>
                    </a:lnTo>
                    <a:lnTo>
                      <a:pt x="66" y="20"/>
                    </a:lnTo>
                    <a:lnTo>
                      <a:pt x="66" y="22"/>
                    </a:lnTo>
                    <a:lnTo>
                      <a:pt x="64" y="26"/>
                    </a:lnTo>
                    <a:lnTo>
                      <a:pt x="62" y="26"/>
                    </a:lnTo>
                    <a:lnTo>
                      <a:pt x="60" y="28"/>
                    </a:lnTo>
                    <a:lnTo>
                      <a:pt x="58" y="30"/>
                    </a:lnTo>
                    <a:lnTo>
                      <a:pt x="56" y="32"/>
                    </a:lnTo>
                    <a:lnTo>
                      <a:pt x="54" y="32"/>
                    </a:lnTo>
                    <a:lnTo>
                      <a:pt x="50" y="30"/>
                    </a:lnTo>
                    <a:lnTo>
                      <a:pt x="46" y="34"/>
                    </a:lnTo>
                    <a:lnTo>
                      <a:pt x="40" y="34"/>
                    </a:lnTo>
                    <a:lnTo>
                      <a:pt x="40" y="36"/>
                    </a:lnTo>
                    <a:lnTo>
                      <a:pt x="40" y="40"/>
                    </a:lnTo>
                    <a:lnTo>
                      <a:pt x="38" y="42"/>
                    </a:lnTo>
                    <a:lnTo>
                      <a:pt x="36" y="44"/>
                    </a:lnTo>
                    <a:lnTo>
                      <a:pt x="36" y="46"/>
                    </a:lnTo>
                    <a:lnTo>
                      <a:pt x="30" y="46"/>
                    </a:lnTo>
                    <a:lnTo>
                      <a:pt x="30" y="44"/>
                    </a:lnTo>
                    <a:lnTo>
                      <a:pt x="30" y="42"/>
                    </a:lnTo>
                    <a:lnTo>
                      <a:pt x="28" y="40"/>
                    </a:lnTo>
                    <a:lnTo>
                      <a:pt x="26" y="40"/>
                    </a:lnTo>
                    <a:lnTo>
                      <a:pt x="24" y="40"/>
                    </a:lnTo>
                    <a:lnTo>
                      <a:pt x="24" y="34"/>
                    </a:lnTo>
                    <a:lnTo>
                      <a:pt x="22" y="32"/>
                    </a:lnTo>
                    <a:lnTo>
                      <a:pt x="20" y="32"/>
                    </a:lnTo>
                    <a:lnTo>
                      <a:pt x="18" y="32"/>
                    </a:lnTo>
                    <a:lnTo>
                      <a:pt x="16" y="32"/>
                    </a:lnTo>
                    <a:lnTo>
                      <a:pt x="14" y="32"/>
                    </a:lnTo>
                    <a:lnTo>
                      <a:pt x="12" y="32"/>
                    </a:lnTo>
                    <a:lnTo>
                      <a:pt x="12" y="30"/>
                    </a:lnTo>
                    <a:lnTo>
                      <a:pt x="10" y="30"/>
                    </a:lnTo>
                    <a:lnTo>
                      <a:pt x="8" y="28"/>
                    </a:lnTo>
                    <a:lnTo>
                      <a:pt x="6" y="28"/>
                    </a:lnTo>
                    <a:lnTo>
                      <a:pt x="4" y="24"/>
                    </a:lnTo>
                    <a:lnTo>
                      <a:pt x="2" y="24"/>
                    </a:lnTo>
                    <a:lnTo>
                      <a:pt x="0" y="24"/>
                    </a:lnTo>
                    <a:lnTo>
                      <a:pt x="0" y="22"/>
                    </a:lnTo>
                    <a:lnTo>
                      <a:pt x="4" y="20"/>
                    </a:lnTo>
                    <a:lnTo>
                      <a:pt x="2" y="18"/>
                    </a:lnTo>
                    <a:lnTo>
                      <a:pt x="2" y="16"/>
                    </a:lnTo>
                    <a:lnTo>
                      <a:pt x="6" y="14"/>
                    </a:lnTo>
                    <a:lnTo>
                      <a:pt x="14" y="6"/>
                    </a:lnTo>
                    <a:lnTo>
                      <a:pt x="16" y="4"/>
                    </a:lnTo>
                    <a:lnTo>
                      <a:pt x="20" y="4"/>
                    </a:lnTo>
                    <a:lnTo>
                      <a:pt x="22" y="2"/>
                    </a:lnTo>
                    <a:lnTo>
                      <a:pt x="50" y="2"/>
                    </a:lnTo>
                    <a:lnTo>
                      <a:pt x="52" y="0"/>
                    </a:lnTo>
                    <a:lnTo>
                      <a:pt x="54" y="0"/>
                    </a:lnTo>
                    <a:lnTo>
                      <a:pt x="56" y="0"/>
                    </a:lnTo>
                    <a:lnTo>
                      <a:pt x="56" y="2"/>
                    </a:lnTo>
                    <a:lnTo>
                      <a:pt x="60" y="2"/>
                    </a:lnTo>
                    <a:lnTo>
                      <a:pt x="62" y="0"/>
                    </a:lnTo>
                    <a:lnTo>
                      <a:pt x="66" y="0"/>
                    </a:lnTo>
                    <a:lnTo>
                      <a:pt x="70" y="2"/>
                    </a:lnTo>
                    <a:lnTo>
                      <a:pt x="76" y="4"/>
                    </a:lnTo>
                    <a:lnTo>
                      <a:pt x="90" y="12"/>
                    </a:lnTo>
                    <a:lnTo>
                      <a:pt x="92" y="14"/>
                    </a:lnTo>
                  </a:path>
                </a:pathLst>
              </a:custGeom>
              <a:solidFill>
                <a:schemeClr val="tx2"/>
              </a:solidFill>
              <a:ln w="3175">
                <a:solidFill>
                  <a:schemeClr val="bg1"/>
                </a:solidFill>
                <a:round/>
                <a:headEnd/>
                <a:tailEnd/>
              </a:ln>
            </p:spPr>
            <p:txBody>
              <a:bodyPr/>
              <a:lstStyle/>
              <a:p>
                <a:endParaRPr lang="fr-FR" dirty="0"/>
              </a:p>
            </p:txBody>
          </p:sp>
          <p:sp>
            <p:nvSpPr>
              <p:cNvPr id="5985" name="Freeform 1043"/>
              <p:cNvSpPr>
                <a:spLocks/>
              </p:cNvSpPr>
              <p:nvPr/>
            </p:nvSpPr>
            <p:spPr bwMode="auto">
              <a:xfrm>
                <a:off x="1566" y="2704"/>
                <a:ext cx="188" cy="273"/>
              </a:xfrm>
              <a:custGeom>
                <a:avLst/>
                <a:gdLst>
                  <a:gd name="T0" fmla="*/ 86 w 188"/>
                  <a:gd name="T1" fmla="*/ 2 h 273"/>
                  <a:gd name="T2" fmla="*/ 88 w 188"/>
                  <a:gd name="T3" fmla="*/ 8 h 273"/>
                  <a:gd name="T4" fmla="*/ 88 w 188"/>
                  <a:gd name="T5" fmla="*/ 14 h 273"/>
                  <a:gd name="T6" fmla="*/ 48 w 188"/>
                  <a:gd name="T7" fmla="*/ 46 h 273"/>
                  <a:gd name="T8" fmla="*/ 46 w 188"/>
                  <a:gd name="T9" fmla="*/ 52 h 273"/>
                  <a:gd name="T10" fmla="*/ 40 w 188"/>
                  <a:gd name="T11" fmla="*/ 58 h 273"/>
                  <a:gd name="T12" fmla="*/ 32 w 188"/>
                  <a:gd name="T13" fmla="*/ 72 h 273"/>
                  <a:gd name="T14" fmla="*/ 24 w 188"/>
                  <a:gd name="T15" fmla="*/ 68 h 273"/>
                  <a:gd name="T16" fmla="*/ 18 w 188"/>
                  <a:gd name="T17" fmla="*/ 66 h 273"/>
                  <a:gd name="T18" fmla="*/ 12 w 188"/>
                  <a:gd name="T19" fmla="*/ 68 h 273"/>
                  <a:gd name="T20" fmla="*/ 10 w 188"/>
                  <a:gd name="T21" fmla="*/ 62 h 273"/>
                  <a:gd name="T22" fmla="*/ 14 w 188"/>
                  <a:gd name="T23" fmla="*/ 58 h 273"/>
                  <a:gd name="T24" fmla="*/ 14 w 188"/>
                  <a:gd name="T25" fmla="*/ 54 h 273"/>
                  <a:gd name="T26" fmla="*/ 0 w 188"/>
                  <a:gd name="T27" fmla="*/ 72 h 273"/>
                  <a:gd name="T28" fmla="*/ 6 w 188"/>
                  <a:gd name="T29" fmla="*/ 82 h 273"/>
                  <a:gd name="T30" fmla="*/ 4 w 188"/>
                  <a:gd name="T31" fmla="*/ 88 h 273"/>
                  <a:gd name="T32" fmla="*/ 24 w 188"/>
                  <a:gd name="T33" fmla="*/ 105 h 273"/>
                  <a:gd name="T34" fmla="*/ 54 w 188"/>
                  <a:gd name="T35" fmla="*/ 171 h 273"/>
                  <a:gd name="T36" fmla="*/ 76 w 188"/>
                  <a:gd name="T37" fmla="*/ 205 h 273"/>
                  <a:gd name="T38" fmla="*/ 74 w 188"/>
                  <a:gd name="T39" fmla="*/ 211 h 273"/>
                  <a:gd name="T40" fmla="*/ 134 w 188"/>
                  <a:gd name="T41" fmla="*/ 251 h 273"/>
                  <a:gd name="T42" fmla="*/ 170 w 188"/>
                  <a:gd name="T43" fmla="*/ 271 h 273"/>
                  <a:gd name="T44" fmla="*/ 172 w 188"/>
                  <a:gd name="T45" fmla="*/ 265 h 273"/>
                  <a:gd name="T46" fmla="*/ 174 w 188"/>
                  <a:gd name="T47" fmla="*/ 261 h 273"/>
                  <a:gd name="T48" fmla="*/ 184 w 188"/>
                  <a:gd name="T49" fmla="*/ 243 h 273"/>
                  <a:gd name="T50" fmla="*/ 178 w 188"/>
                  <a:gd name="T51" fmla="*/ 239 h 273"/>
                  <a:gd name="T52" fmla="*/ 180 w 188"/>
                  <a:gd name="T53" fmla="*/ 229 h 273"/>
                  <a:gd name="T54" fmla="*/ 178 w 188"/>
                  <a:gd name="T55" fmla="*/ 221 h 273"/>
                  <a:gd name="T56" fmla="*/ 184 w 188"/>
                  <a:gd name="T57" fmla="*/ 217 h 273"/>
                  <a:gd name="T58" fmla="*/ 184 w 188"/>
                  <a:gd name="T59" fmla="*/ 187 h 273"/>
                  <a:gd name="T60" fmla="*/ 170 w 188"/>
                  <a:gd name="T61" fmla="*/ 161 h 273"/>
                  <a:gd name="T62" fmla="*/ 162 w 188"/>
                  <a:gd name="T63" fmla="*/ 163 h 273"/>
                  <a:gd name="T64" fmla="*/ 148 w 188"/>
                  <a:gd name="T65" fmla="*/ 147 h 273"/>
                  <a:gd name="T66" fmla="*/ 136 w 188"/>
                  <a:gd name="T67" fmla="*/ 145 h 273"/>
                  <a:gd name="T68" fmla="*/ 134 w 188"/>
                  <a:gd name="T69" fmla="*/ 139 h 273"/>
                  <a:gd name="T70" fmla="*/ 126 w 188"/>
                  <a:gd name="T71" fmla="*/ 135 h 273"/>
                  <a:gd name="T72" fmla="*/ 116 w 188"/>
                  <a:gd name="T73" fmla="*/ 121 h 273"/>
                  <a:gd name="T74" fmla="*/ 116 w 188"/>
                  <a:gd name="T75" fmla="*/ 100 h 273"/>
                  <a:gd name="T76" fmla="*/ 122 w 188"/>
                  <a:gd name="T77" fmla="*/ 88 h 273"/>
                  <a:gd name="T78" fmla="*/ 162 w 188"/>
                  <a:gd name="T79" fmla="*/ 62 h 273"/>
                  <a:gd name="T80" fmla="*/ 168 w 188"/>
                  <a:gd name="T81" fmla="*/ 60 h 273"/>
                  <a:gd name="T82" fmla="*/ 160 w 188"/>
                  <a:gd name="T83" fmla="*/ 54 h 273"/>
                  <a:gd name="T84" fmla="*/ 156 w 188"/>
                  <a:gd name="T85" fmla="*/ 34 h 273"/>
                  <a:gd name="T86" fmla="*/ 148 w 188"/>
                  <a:gd name="T87" fmla="*/ 36 h 273"/>
                  <a:gd name="T88" fmla="*/ 138 w 188"/>
                  <a:gd name="T89" fmla="*/ 34 h 273"/>
                  <a:gd name="T90" fmla="*/ 134 w 188"/>
                  <a:gd name="T91" fmla="*/ 36 h 273"/>
                  <a:gd name="T92" fmla="*/ 126 w 188"/>
                  <a:gd name="T93" fmla="*/ 36 h 273"/>
                  <a:gd name="T94" fmla="*/ 120 w 188"/>
                  <a:gd name="T95" fmla="*/ 28 h 273"/>
                  <a:gd name="T96" fmla="*/ 116 w 188"/>
                  <a:gd name="T97" fmla="*/ 26 h 273"/>
                  <a:gd name="T98" fmla="*/ 112 w 188"/>
                  <a:gd name="T99" fmla="*/ 16 h 273"/>
                  <a:gd name="T100" fmla="*/ 106 w 188"/>
                  <a:gd name="T101" fmla="*/ 14 h 273"/>
                  <a:gd name="T102" fmla="*/ 100 w 188"/>
                  <a:gd name="T103" fmla="*/ 6 h 273"/>
                  <a:gd name="T104" fmla="*/ 92 w 188"/>
                  <a:gd name="T105" fmla="*/ 0 h 2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
                  <a:gd name="T160" fmla="*/ 0 h 273"/>
                  <a:gd name="T161" fmla="*/ 188 w 188"/>
                  <a:gd name="T162" fmla="*/ 273 h 2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 h="273">
                    <a:moveTo>
                      <a:pt x="90" y="0"/>
                    </a:moveTo>
                    <a:lnTo>
                      <a:pt x="88" y="2"/>
                    </a:lnTo>
                    <a:lnTo>
                      <a:pt x="86" y="2"/>
                    </a:lnTo>
                    <a:lnTo>
                      <a:pt x="86" y="4"/>
                    </a:lnTo>
                    <a:lnTo>
                      <a:pt x="88" y="4"/>
                    </a:lnTo>
                    <a:lnTo>
                      <a:pt x="88" y="8"/>
                    </a:lnTo>
                    <a:lnTo>
                      <a:pt x="90" y="10"/>
                    </a:lnTo>
                    <a:lnTo>
                      <a:pt x="92" y="14"/>
                    </a:lnTo>
                    <a:lnTo>
                      <a:pt x="88" y="14"/>
                    </a:lnTo>
                    <a:lnTo>
                      <a:pt x="82" y="24"/>
                    </a:lnTo>
                    <a:lnTo>
                      <a:pt x="70" y="38"/>
                    </a:lnTo>
                    <a:lnTo>
                      <a:pt x="48" y="46"/>
                    </a:lnTo>
                    <a:lnTo>
                      <a:pt x="48" y="48"/>
                    </a:lnTo>
                    <a:lnTo>
                      <a:pt x="46" y="50"/>
                    </a:lnTo>
                    <a:lnTo>
                      <a:pt x="46" y="52"/>
                    </a:lnTo>
                    <a:lnTo>
                      <a:pt x="44" y="52"/>
                    </a:lnTo>
                    <a:lnTo>
                      <a:pt x="42" y="52"/>
                    </a:lnTo>
                    <a:lnTo>
                      <a:pt x="40" y="58"/>
                    </a:lnTo>
                    <a:lnTo>
                      <a:pt x="38" y="70"/>
                    </a:lnTo>
                    <a:lnTo>
                      <a:pt x="34" y="70"/>
                    </a:lnTo>
                    <a:lnTo>
                      <a:pt x="32" y="72"/>
                    </a:lnTo>
                    <a:lnTo>
                      <a:pt x="30" y="74"/>
                    </a:lnTo>
                    <a:lnTo>
                      <a:pt x="28" y="74"/>
                    </a:lnTo>
                    <a:lnTo>
                      <a:pt x="24" y="68"/>
                    </a:lnTo>
                    <a:lnTo>
                      <a:pt x="20" y="68"/>
                    </a:lnTo>
                    <a:lnTo>
                      <a:pt x="20" y="66"/>
                    </a:lnTo>
                    <a:lnTo>
                      <a:pt x="18" y="66"/>
                    </a:lnTo>
                    <a:lnTo>
                      <a:pt x="16" y="66"/>
                    </a:lnTo>
                    <a:lnTo>
                      <a:pt x="14" y="66"/>
                    </a:lnTo>
                    <a:lnTo>
                      <a:pt x="12" y="68"/>
                    </a:lnTo>
                    <a:lnTo>
                      <a:pt x="12" y="66"/>
                    </a:lnTo>
                    <a:lnTo>
                      <a:pt x="12" y="62"/>
                    </a:lnTo>
                    <a:lnTo>
                      <a:pt x="10" y="62"/>
                    </a:lnTo>
                    <a:lnTo>
                      <a:pt x="10" y="60"/>
                    </a:lnTo>
                    <a:lnTo>
                      <a:pt x="12" y="60"/>
                    </a:lnTo>
                    <a:lnTo>
                      <a:pt x="14" y="58"/>
                    </a:lnTo>
                    <a:lnTo>
                      <a:pt x="16" y="58"/>
                    </a:lnTo>
                    <a:lnTo>
                      <a:pt x="16" y="56"/>
                    </a:lnTo>
                    <a:lnTo>
                      <a:pt x="14" y="54"/>
                    </a:lnTo>
                    <a:lnTo>
                      <a:pt x="14" y="52"/>
                    </a:lnTo>
                    <a:lnTo>
                      <a:pt x="0" y="64"/>
                    </a:lnTo>
                    <a:lnTo>
                      <a:pt x="0" y="72"/>
                    </a:lnTo>
                    <a:lnTo>
                      <a:pt x="2" y="74"/>
                    </a:lnTo>
                    <a:lnTo>
                      <a:pt x="2" y="78"/>
                    </a:lnTo>
                    <a:lnTo>
                      <a:pt x="6" y="82"/>
                    </a:lnTo>
                    <a:lnTo>
                      <a:pt x="6" y="84"/>
                    </a:lnTo>
                    <a:lnTo>
                      <a:pt x="2" y="88"/>
                    </a:lnTo>
                    <a:lnTo>
                      <a:pt x="4" y="88"/>
                    </a:lnTo>
                    <a:lnTo>
                      <a:pt x="20" y="100"/>
                    </a:lnTo>
                    <a:lnTo>
                      <a:pt x="22" y="103"/>
                    </a:lnTo>
                    <a:lnTo>
                      <a:pt x="24" y="105"/>
                    </a:lnTo>
                    <a:lnTo>
                      <a:pt x="28" y="115"/>
                    </a:lnTo>
                    <a:lnTo>
                      <a:pt x="36" y="123"/>
                    </a:lnTo>
                    <a:lnTo>
                      <a:pt x="54" y="171"/>
                    </a:lnTo>
                    <a:lnTo>
                      <a:pt x="60" y="175"/>
                    </a:lnTo>
                    <a:lnTo>
                      <a:pt x="74" y="197"/>
                    </a:lnTo>
                    <a:lnTo>
                      <a:pt x="76" y="205"/>
                    </a:lnTo>
                    <a:lnTo>
                      <a:pt x="74" y="207"/>
                    </a:lnTo>
                    <a:lnTo>
                      <a:pt x="72" y="209"/>
                    </a:lnTo>
                    <a:lnTo>
                      <a:pt x="74" y="211"/>
                    </a:lnTo>
                    <a:lnTo>
                      <a:pt x="92" y="229"/>
                    </a:lnTo>
                    <a:lnTo>
                      <a:pt x="132" y="251"/>
                    </a:lnTo>
                    <a:lnTo>
                      <a:pt x="134" y="251"/>
                    </a:lnTo>
                    <a:lnTo>
                      <a:pt x="160" y="273"/>
                    </a:lnTo>
                    <a:lnTo>
                      <a:pt x="164" y="271"/>
                    </a:lnTo>
                    <a:lnTo>
                      <a:pt x="170" y="271"/>
                    </a:lnTo>
                    <a:lnTo>
                      <a:pt x="172" y="271"/>
                    </a:lnTo>
                    <a:lnTo>
                      <a:pt x="172" y="267"/>
                    </a:lnTo>
                    <a:lnTo>
                      <a:pt x="172" y="265"/>
                    </a:lnTo>
                    <a:lnTo>
                      <a:pt x="174" y="265"/>
                    </a:lnTo>
                    <a:lnTo>
                      <a:pt x="174" y="263"/>
                    </a:lnTo>
                    <a:lnTo>
                      <a:pt x="174" y="261"/>
                    </a:lnTo>
                    <a:lnTo>
                      <a:pt x="184" y="247"/>
                    </a:lnTo>
                    <a:lnTo>
                      <a:pt x="184" y="245"/>
                    </a:lnTo>
                    <a:lnTo>
                      <a:pt x="184" y="243"/>
                    </a:lnTo>
                    <a:lnTo>
                      <a:pt x="182" y="241"/>
                    </a:lnTo>
                    <a:lnTo>
                      <a:pt x="180" y="241"/>
                    </a:lnTo>
                    <a:lnTo>
                      <a:pt x="178" y="239"/>
                    </a:lnTo>
                    <a:lnTo>
                      <a:pt x="178" y="235"/>
                    </a:lnTo>
                    <a:lnTo>
                      <a:pt x="178" y="233"/>
                    </a:lnTo>
                    <a:lnTo>
                      <a:pt x="180" y="229"/>
                    </a:lnTo>
                    <a:lnTo>
                      <a:pt x="182" y="227"/>
                    </a:lnTo>
                    <a:lnTo>
                      <a:pt x="180" y="223"/>
                    </a:lnTo>
                    <a:lnTo>
                      <a:pt x="178" y="221"/>
                    </a:lnTo>
                    <a:lnTo>
                      <a:pt x="178" y="219"/>
                    </a:lnTo>
                    <a:lnTo>
                      <a:pt x="180" y="217"/>
                    </a:lnTo>
                    <a:lnTo>
                      <a:pt x="184" y="217"/>
                    </a:lnTo>
                    <a:lnTo>
                      <a:pt x="184" y="215"/>
                    </a:lnTo>
                    <a:lnTo>
                      <a:pt x="184" y="191"/>
                    </a:lnTo>
                    <a:lnTo>
                      <a:pt x="184" y="187"/>
                    </a:lnTo>
                    <a:lnTo>
                      <a:pt x="188" y="185"/>
                    </a:lnTo>
                    <a:lnTo>
                      <a:pt x="174" y="161"/>
                    </a:lnTo>
                    <a:lnTo>
                      <a:pt x="170" y="161"/>
                    </a:lnTo>
                    <a:lnTo>
                      <a:pt x="166" y="163"/>
                    </a:lnTo>
                    <a:lnTo>
                      <a:pt x="164" y="163"/>
                    </a:lnTo>
                    <a:lnTo>
                      <a:pt x="162" y="163"/>
                    </a:lnTo>
                    <a:lnTo>
                      <a:pt x="162" y="161"/>
                    </a:lnTo>
                    <a:lnTo>
                      <a:pt x="162" y="137"/>
                    </a:lnTo>
                    <a:lnTo>
                      <a:pt x="148" y="147"/>
                    </a:lnTo>
                    <a:lnTo>
                      <a:pt x="140" y="147"/>
                    </a:lnTo>
                    <a:lnTo>
                      <a:pt x="136" y="147"/>
                    </a:lnTo>
                    <a:lnTo>
                      <a:pt x="136" y="145"/>
                    </a:lnTo>
                    <a:lnTo>
                      <a:pt x="136" y="143"/>
                    </a:lnTo>
                    <a:lnTo>
                      <a:pt x="134" y="141"/>
                    </a:lnTo>
                    <a:lnTo>
                      <a:pt x="134" y="139"/>
                    </a:lnTo>
                    <a:lnTo>
                      <a:pt x="124" y="139"/>
                    </a:lnTo>
                    <a:lnTo>
                      <a:pt x="124" y="137"/>
                    </a:lnTo>
                    <a:lnTo>
                      <a:pt x="126" y="135"/>
                    </a:lnTo>
                    <a:lnTo>
                      <a:pt x="126" y="133"/>
                    </a:lnTo>
                    <a:lnTo>
                      <a:pt x="122" y="131"/>
                    </a:lnTo>
                    <a:lnTo>
                      <a:pt x="116" y="121"/>
                    </a:lnTo>
                    <a:lnTo>
                      <a:pt x="116" y="117"/>
                    </a:lnTo>
                    <a:lnTo>
                      <a:pt x="112" y="111"/>
                    </a:lnTo>
                    <a:lnTo>
                      <a:pt x="116" y="100"/>
                    </a:lnTo>
                    <a:lnTo>
                      <a:pt x="118" y="98"/>
                    </a:lnTo>
                    <a:lnTo>
                      <a:pt x="122" y="98"/>
                    </a:lnTo>
                    <a:lnTo>
                      <a:pt x="122" y="88"/>
                    </a:lnTo>
                    <a:lnTo>
                      <a:pt x="132" y="76"/>
                    </a:lnTo>
                    <a:lnTo>
                      <a:pt x="140" y="70"/>
                    </a:lnTo>
                    <a:lnTo>
                      <a:pt x="162" y="62"/>
                    </a:lnTo>
                    <a:lnTo>
                      <a:pt x="168" y="62"/>
                    </a:lnTo>
                    <a:lnTo>
                      <a:pt x="170" y="62"/>
                    </a:lnTo>
                    <a:lnTo>
                      <a:pt x="168" y="60"/>
                    </a:lnTo>
                    <a:lnTo>
                      <a:pt x="164" y="56"/>
                    </a:lnTo>
                    <a:lnTo>
                      <a:pt x="160" y="56"/>
                    </a:lnTo>
                    <a:lnTo>
                      <a:pt x="160" y="54"/>
                    </a:lnTo>
                    <a:lnTo>
                      <a:pt x="168" y="42"/>
                    </a:lnTo>
                    <a:lnTo>
                      <a:pt x="164" y="38"/>
                    </a:lnTo>
                    <a:lnTo>
                      <a:pt x="156" y="34"/>
                    </a:lnTo>
                    <a:lnTo>
                      <a:pt x="154" y="34"/>
                    </a:lnTo>
                    <a:lnTo>
                      <a:pt x="152" y="34"/>
                    </a:lnTo>
                    <a:lnTo>
                      <a:pt x="148" y="36"/>
                    </a:lnTo>
                    <a:lnTo>
                      <a:pt x="146" y="34"/>
                    </a:lnTo>
                    <a:lnTo>
                      <a:pt x="140" y="34"/>
                    </a:lnTo>
                    <a:lnTo>
                      <a:pt x="138" y="34"/>
                    </a:lnTo>
                    <a:lnTo>
                      <a:pt x="138" y="36"/>
                    </a:lnTo>
                    <a:lnTo>
                      <a:pt x="136" y="36"/>
                    </a:lnTo>
                    <a:lnTo>
                      <a:pt x="134" y="36"/>
                    </a:lnTo>
                    <a:lnTo>
                      <a:pt x="130" y="36"/>
                    </a:lnTo>
                    <a:lnTo>
                      <a:pt x="128" y="36"/>
                    </a:lnTo>
                    <a:lnTo>
                      <a:pt x="126" y="36"/>
                    </a:lnTo>
                    <a:lnTo>
                      <a:pt x="124" y="36"/>
                    </a:lnTo>
                    <a:lnTo>
                      <a:pt x="120" y="32"/>
                    </a:lnTo>
                    <a:lnTo>
                      <a:pt x="120" y="28"/>
                    </a:lnTo>
                    <a:lnTo>
                      <a:pt x="120" y="26"/>
                    </a:lnTo>
                    <a:lnTo>
                      <a:pt x="118" y="26"/>
                    </a:lnTo>
                    <a:lnTo>
                      <a:pt x="116" y="26"/>
                    </a:lnTo>
                    <a:lnTo>
                      <a:pt x="114" y="20"/>
                    </a:lnTo>
                    <a:lnTo>
                      <a:pt x="114" y="18"/>
                    </a:lnTo>
                    <a:lnTo>
                      <a:pt x="112" y="16"/>
                    </a:lnTo>
                    <a:lnTo>
                      <a:pt x="110" y="16"/>
                    </a:lnTo>
                    <a:lnTo>
                      <a:pt x="108" y="16"/>
                    </a:lnTo>
                    <a:lnTo>
                      <a:pt x="106" y="14"/>
                    </a:lnTo>
                    <a:lnTo>
                      <a:pt x="104" y="14"/>
                    </a:lnTo>
                    <a:lnTo>
                      <a:pt x="102" y="8"/>
                    </a:lnTo>
                    <a:lnTo>
                      <a:pt x="100" y="6"/>
                    </a:lnTo>
                    <a:lnTo>
                      <a:pt x="98" y="4"/>
                    </a:lnTo>
                    <a:lnTo>
                      <a:pt x="98" y="2"/>
                    </a:lnTo>
                    <a:lnTo>
                      <a:pt x="92" y="0"/>
                    </a:lnTo>
                    <a:lnTo>
                      <a:pt x="90" y="0"/>
                    </a:lnTo>
                    <a:close/>
                  </a:path>
                </a:pathLst>
              </a:custGeom>
              <a:solidFill>
                <a:schemeClr val="tx2"/>
              </a:solidFill>
              <a:ln w="3175">
                <a:solidFill>
                  <a:schemeClr val="bg1"/>
                </a:solidFill>
                <a:round/>
                <a:headEnd/>
                <a:tailEnd/>
              </a:ln>
            </p:spPr>
            <p:txBody>
              <a:bodyPr/>
              <a:lstStyle/>
              <a:p>
                <a:endParaRPr lang="fr-FR" dirty="0"/>
              </a:p>
            </p:txBody>
          </p:sp>
          <p:sp>
            <p:nvSpPr>
              <p:cNvPr id="5986" name="Freeform 1044"/>
              <p:cNvSpPr>
                <a:spLocks/>
              </p:cNvSpPr>
              <p:nvPr/>
            </p:nvSpPr>
            <p:spPr bwMode="auto">
              <a:xfrm>
                <a:off x="1566" y="2704"/>
                <a:ext cx="188" cy="273"/>
              </a:xfrm>
              <a:custGeom>
                <a:avLst/>
                <a:gdLst>
                  <a:gd name="T0" fmla="*/ 86 w 188"/>
                  <a:gd name="T1" fmla="*/ 2 h 273"/>
                  <a:gd name="T2" fmla="*/ 88 w 188"/>
                  <a:gd name="T3" fmla="*/ 8 h 273"/>
                  <a:gd name="T4" fmla="*/ 88 w 188"/>
                  <a:gd name="T5" fmla="*/ 14 h 273"/>
                  <a:gd name="T6" fmla="*/ 48 w 188"/>
                  <a:gd name="T7" fmla="*/ 46 h 273"/>
                  <a:gd name="T8" fmla="*/ 46 w 188"/>
                  <a:gd name="T9" fmla="*/ 52 h 273"/>
                  <a:gd name="T10" fmla="*/ 40 w 188"/>
                  <a:gd name="T11" fmla="*/ 58 h 273"/>
                  <a:gd name="T12" fmla="*/ 32 w 188"/>
                  <a:gd name="T13" fmla="*/ 72 h 273"/>
                  <a:gd name="T14" fmla="*/ 24 w 188"/>
                  <a:gd name="T15" fmla="*/ 68 h 273"/>
                  <a:gd name="T16" fmla="*/ 18 w 188"/>
                  <a:gd name="T17" fmla="*/ 66 h 273"/>
                  <a:gd name="T18" fmla="*/ 12 w 188"/>
                  <a:gd name="T19" fmla="*/ 68 h 273"/>
                  <a:gd name="T20" fmla="*/ 10 w 188"/>
                  <a:gd name="T21" fmla="*/ 62 h 273"/>
                  <a:gd name="T22" fmla="*/ 14 w 188"/>
                  <a:gd name="T23" fmla="*/ 58 h 273"/>
                  <a:gd name="T24" fmla="*/ 14 w 188"/>
                  <a:gd name="T25" fmla="*/ 54 h 273"/>
                  <a:gd name="T26" fmla="*/ 0 w 188"/>
                  <a:gd name="T27" fmla="*/ 72 h 273"/>
                  <a:gd name="T28" fmla="*/ 6 w 188"/>
                  <a:gd name="T29" fmla="*/ 82 h 273"/>
                  <a:gd name="T30" fmla="*/ 4 w 188"/>
                  <a:gd name="T31" fmla="*/ 88 h 273"/>
                  <a:gd name="T32" fmla="*/ 24 w 188"/>
                  <a:gd name="T33" fmla="*/ 105 h 273"/>
                  <a:gd name="T34" fmla="*/ 54 w 188"/>
                  <a:gd name="T35" fmla="*/ 171 h 273"/>
                  <a:gd name="T36" fmla="*/ 76 w 188"/>
                  <a:gd name="T37" fmla="*/ 205 h 273"/>
                  <a:gd name="T38" fmla="*/ 74 w 188"/>
                  <a:gd name="T39" fmla="*/ 211 h 273"/>
                  <a:gd name="T40" fmla="*/ 134 w 188"/>
                  <a:gd name="T41" fmla="*/ 251 h 273"/>
                  <a:gd name="T42" fmla="*/ 170 w 188"/>
                  <a:gd name="T43" fmla="*/ 271 h 273"/>
                  <a:gd name="T44" fmla="*/ 172 w 188"/>
                  <a:gd name="T45" fmla="*/ 265 h 273"/>
                  <a:gd name="T46" fmla="*/ 174 w 188"/>
                  <a:gd name="T47" fmla="*/ 261 h 273"/>
                  <a:gd name="T48" fmla="*/ 184 w 188"/>
                  <a:gd name="T49" fmla="*/ 243 h 273"/>
                  <a:gd name="T50" fmla="*/ 178 w 188"/>
                  <a:gd name="T51" fmla="*/ 239 h 273"/>
                  <a:gd name="T52" fmla="*/ 180 w 188"/>
                  <a:gd name="T53" fmla="*/ 229 h 273"/>
                  <a:gd name="T54" fmla="*/ 178 w 188"/>
                  <a:gd name="T55" fmla="*/ 221 h 273"/>
                  <a:gd name="T56" fmla="*/ 184 w 188"/>
                  <a:gd name="T57" fmla="*/ 217 h 273"/>
                  <a:gd name="T58" fmla="*/ 184 w 188"/>
                  <a:gd name="T59" fmla="*/ 187 h 273"/>
                  <a:gd name="T60" fmla="*/ 170 w 188"/>
                  <a:gd name="T61" fmla="*/ 161 h 273"/>
                  <a:gd name="T62" fmla="*/ 162 w 188"/>
                  <a:gd name="T63" fmla="*/ 163 h 273"/>
                  <a:gd name="T64" fmla="*/ 148 w 188"/>
                  <a:gd name="T65" fmla="*/ 147 h 273"/>
                  <a:gd name="T66" fmla="*/ 136 w 188"/>
                  <a:gd name="T67" fmla="*/ 145 h 273"/>
                  <a:gd name="T68" fmla="*/ 134 w 188"/>
                  <a:gd name="T69" fmla="*/ 139 h 273"/>
                  <a:gd name="T70" fmla="*/ 126 w 188"/>
                  <a:gd name="T71" fmla="*/ 135 h 273"/>
                  <a:gd name="T72" fmla="*/ 116 w 188"/>
                  <a:gd name="T73" fmla="*/ 121 h 273"/>
                  <a:gd name="T74" fmla="*/ 116 w 188"/>
                  <a:gd name="T75" fmla="*/ 100 h 273"/>
                  <a:gd name="T76" fmla="*/ 122 w 188"/>
                  <a:gd name="T77" fmla="*/ 88 h 273"/>
                  <a:gd name="T78" fmla="*/ 162 w 188"/>
                  <a:gd name="T79" fmla="*/ 62 h 273"/>
                  <a:gd name="T80" fmla="*/ 168 w 188"/>
                  <a:gd name="T81" fmla="*/ 60 h 273"/>
                  <a:gd name="T82" fmla="*/ 160 w 188"/>
                  <a:gd name="T83" fmla="*/ 54 h 273"/>
                  <a:gd name="T84" fmla="*/ 156 w 188"/>
                  <a:gd name="T85" fmla="*/ 34 h 273"/>
                  <a:gd name="T86" fmla="*/ 148 w 188"/>
                  <a:gd name="T87" fmla="*/ 36 h 273"/>
                  <a:gd name="T88" fmla="*/ 138 w 188"/>
                  <a:gd name="T89" fmla="*/ 34 h 273"/>
                  <a:gd name="T90" fmla="*/ 134 w 188"/>
                  <a:gd name="T91" fmla="*/ 36 h 273"/>
                  <a:gd name="T92" fmla="*/ 126 w 188"/>
                  <a:gd name="T93" fmla="*/ 36 h 273"/>
                  <a:gd name="T94" fmla="*/ 120 w 188"/>
                  <a:gd name="T95" fmla="*/ 28 h 273"/>
                  <a:gd name="T96" fmla="*/ 116 w 188"/>
                  <a:gd name="T97" fmla="*/ 26 h 273"/>
                  <a:gd name="T98" fmla="*/ 112 w 188"/>
                  <a:gd name="T99" fmla="*/ 16 h 273"/>
                  <a:gd name="T100" fmla="*/ 106 w 188"/>
                  <a:gd name="T101" fmla="*/ 14 h 273"/>
                  <a:gd name="T102" fmla="*/ 100 w 188"/>
                  <a:gd name="T103" fmla="*/ 6 h 273"/>
                  <a:gd name="T104" fmla="*/ 92 w 188"/>
                  <a:gd name="T105" fmla="*/ 0 h 2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
                  <a:gd name="T160" fmla="*/ 0 h 273"/>
                  <a:gd name="T161" fmla="*/ 188 w 188"/>
                  <a:gd name="T162" fmla="*/ 273 h 2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 h="273">
                    <a:moveTo>
                      <a:pt x="90" y="0"/>
                    </a:moveTo>
                    <a:lnTo>
                      <a:pt x="88" y="2"/>
                    </a:lnTo>
                    <a:lnTo>
                      <a:pt x="86" y="2"/>
                    </a:lnTo>
                    <a:lnTo>
                      <a:pt x="86" y="4"/>
                    </a:lnTo>
                    <a:lnTo>
                      <a:pt x="88" y="4"/>
                    </a:lnTo>
                    <a:lnTo>
                      <a:pt x="88" y="8"/>
                    </a:lnTo>
                    <a:lnTo>
                      <a:pt x="90" y="10"/>
                    </a:lnTo>
                    <a:lnTo>
                      <a:pt x="92" y="14"/>
                    </a:lnTo>
                    <a:lnTo>
                      <a:pt x="88" y="14"/>
                    </a:lnTo>
                    <a:lnTo>
                      <a:pt x="82" y="24"/>
                    </a:lnTo>
                    <a:lnTo>
                      <a:pt x="70" y="38"/>
                    </a:lnTo>
                    <a:lnTo>
                      <a:pt x="48" y="46"/>
                    </a:lnTo>
                    <a:lnTo>
                      <a:pt x="48" y="48"/>
                    </a:lnTo>
                    <a:lnTo>
                      <a:pt x="46" y="50"/>
                    </a:lnTo>
                    <a:lnTo>
                      <a:pt x="46" y="52"/>
                    </a:lnTo>
                    <a:lnTo>
                      <a:pt x="44" y="52"/>
                    </a:lnTo>
                    <a:lnTo>
                      <a:pt x="42" y="52"/>
                    </a:lnTo>
                    <a:lnTo>
                      <a:pt x="40" y="58"/>
                    </a:lnTo>
                    <a:lnTo>
                      <a:pt x="38" y="70"/>
                    </a:lnTo>
                    <a:lnTo>
                      <a:pt x="34" y="70"/>
                    </a:lnTo>
                    <a:lnTo>
                      <a:pt x="32" y="72"/>
                    </a:lnTo>
                    <a:lnTo>
                      <a:pt x="30" y="74"/>
                    </a:lnTo>
                    <a:lnTo>
                      <a:pt x="28" y="74"/>
                    </a:lnTo>
                    <a:lnTo>
                      <a:pt x="24" y="68"/>
                    </a:lnTo>
                    <a:lnTo>
                      <a:pt x="20" y="68"/>
                    </a:lnTo>
                    <a:lnTo>
                      <a:pt x="20" y="66"/>
                    </a:lnTo>
                    <a:lnTo>
                      <a:pt x="18" y="66"/>
                    </a:lnTo>
                    <a:lnTo>
                      <a:pt x="16" y="66"/>
                    </a:lnTo>
                    <a:lnTo>
                      <a:pt x="14" y="66"/>
                    </a:lnTo>
                    <a:lnTo>
                      <a:pt x="12" y="68"/>
                    </a:lnTo>
                    <a:lnTo>
                      <a:pt x="12" y="66"/>
                    </a:lnTo>
                    <a:lnTo>
                      <a:pt x="12" y="62"/>
                    </a:lnTo>
                    <a:lnTo>
                      <a:pt x="10" y="62"/>
                    </a:lnTo>
                    <a:lnTo>
                      <a:pt x="10" y="60"/>
                    </a:lnTo>
                    <a:lnTo>
                      <a:pt x="12" y="60"/>
                    </a:lnTo>
                    <a:lnTo>
                      <a:pt x="14" y="58"/>
                    </a:lnTo>
                    <a:lnTo>
                      <a:pt x="16" y="58"/>
                    </a:lnTo>
                    <a:lnTo>
                      <a:pt x="16" y="56"/>
                    </a:lnTo>
                    <a:lnTo>
                      <a:pt x="14" y="54"/>
                    </a:lnTo>
                    <a:lnTo>
                      <a:pt x="14" y="52"/>
                    </a:lnTo>
                    <a:lnTo>
                      <a:pt x="0" y="64"/>
                    </a:lnTo>
                    <a:lnTo>
                      <a:pt x="0" y="72"/>
                    </a:lnTo>
                    <a:lnTo>
                      <a:pt x="2" y="74"/>
                    </a:lnTo>
                    <a:lnTo>
                      <a:pt x="2" y="78"/>
                    </a:lnTo>
                    <a:lnTo>
                      <a:pt x="6" y="82"/>
                    </a:lnTo>
                    <a:lnTo>
                      <a:pt x="6" y="84"/>
                    </a:lnTo>
                    <a:lnTo>
                      <a:pt x="2" y="88"/>
                    </a:lnTo>
                    <a:lnTo>
                      <a:pt x="4" y="88"/>
                    </a:lnTo>
                    <a:lnTo>
                      <a:pt x="20" y="100"/>
                    </a:lnTo>
                    <a:lnTo>
                      <a:pt x="22" y="103"/>
                    </a:lnTo>
                    <a:lnTo>
                      <a:pt x="24" y="105"/>
                    </a:lnTo>
                    <a:lnTo>
                      <a:pt x="28" y="115"/>
                    </a:lnTo>
                    <a:lnTo>
                      <a:pt x="36" y="123"/>
                    </a:lnTo>
                    <a:lnTo>
                      <a:pt x="54" y="171"/>
                    </a:lnTo>
                    <a:lnTo>
                      <a:pt x="60" y="175"/>
                    </a:lnTo>
                    <a:lnTo>
                      <a:pt x="74" y="197"/>
                    </a:lnTo>
                    <a:lnTo>
                      <a:pt x="76" y="205"/>
                    </a:lnTo>
                    <a:lnTo>
                      <a:pt x="74" y="207"/>
                    </a:lnTo>
                    <a:lnTo>
                      <a:pt x="72" y="209"/>
                    </a:lnTo>
                    <a:lnTo>
                      <a:pt x="74" y="211"/>
                    </a:lnTo>
                    <a:lnTo>
                      <a:pt x="92" y="229"/>
                    </a:lnTo>
                    <a:lnTo>
                      <a:pt x="132" y="251"/>
                    </a:lnTo>
                    <a:lnTo>
                      <a:pt x="134" y="251"/>
                    </a:lnTo>
                    <a:lnTo>
                      <a:pt x="160" y="273"/>
                    </a:lnTo>
                    <a:lnTo>
                      <a:pt x="164" y="271"/>
                    </a:lnTo>
                    <a:lnTo>
                      <a:pt x="170" y="271"/>
                    </a:lnTo>
                    <a:lnTo>
                      <a:pt x="172" y="271"/>
                    </a:lnTo>
                    <a:lnTo>
                      <a:pt x="172" y="267"/>
                    </a:lnTo>
                    <a:lnTo>
                      <a:pt x="172" y="265"/>
                    </a:lnTo>
                    <a:lnTo>
                      <a:pt x="174" y="265"/>
                    </a:lnTo>
                    <a:lnTo>
                      <a:pt x="174" y="263"/>
                    </a:lnTo>
                    <a:lnTo>
                      <a:pt x="174" y="261"/>
                    </a:lnTo>
                    <a:lnTo>
                      <a:pt x="184" y="247"/>
                    </a:lnTo>
                    <a:lnTo>
                      <a:pt x="184" y="245"/>
                    </a:lnTo>
                    <a:lnTo>
                      <a:pt x="184" y="243"/>
                    </a:lnTo>
                    <a:lnTo>
                      <a:pt x="182" y="241"/>
                    </a:lnTo>
                    <a:lnTo>
                      <a:pt x="180" y="241"/>
                    </a:lnTo>
                    <a:lnTo>
                      <a:pt x="178" y="239"/>
                    </a:lnTo>
                    <a:lnTo>
                      <a:pt x="178" y="235"/>
                    </a:lnTo>
                    <a:lnTo>
                      <a:pt x="178" y="233"/>
                    </a:lnTo>
                    <a:lnTo>
                      <a:pt x="180" y="229"/>
                    </a:lnTo>
                    <a:lnTo>
                      <a:pt x="182" y="227"/>
                    </a:lnTo>
                    <a:lnTo>
                      <a:pt x="180" y="223"/>
                    </a:lnTo>
                    <a:lnTo>
                      <a:pt x="178" y="221"/>
                    </a:lnTo>
                    <a:lnTo>
                      <a:pt x="178" y="219"/>
                    </a:lnTo>
                    <a:lnTo>
                      <a:pt x="180" y="217"/>
                    </a:lnTo>
                    <a:lnTo>
                      <a:pt x="184" y="217"/>
                    </a:lnTo>
                    <a:lnTo>
                      <a:pt x="184" y="215"/>
                    </a:lnTo>
                    <a:lnTo>
                      <a:pt x="184" y="191"/>
                    </a:lnTo>
                    <a:lnTo>
                      <a:pt x="184" y="187"/>
                    </a:lnTo>
                    <a:lnTo>
                      <a:pt x="188" y="185"/>
                    </a:lnTo>
                    <a:lnTo>
                      <a:pt x="174" y="161"/>
                    </a:lnTo>
                    <a:lnTo>
                      <a:pt x="170" y="161"/>
                    </a:lnTo>
                    <a:lnTo>
                      <a:pt x="166" y="163"/>
                    </a:lnTo>
                    <a:lnTo>
                      <a:pt x="164" y="163"/>
                    </a:lnTo>
                    <a:lnTo>
                      <a:pt x="162" y="163"/>
                    </a:lnTo>
                    <a:lnTo>
                      <a:pt x="162" y="161"/>
                    </a:lnTo>
                    <a:lnTo>
                      <a:pt x="162" y="137"/>
                    </a:lnTo>
                    <a:lnTo>
                      <a:pt x="148" y="147"/>
                    </a:lnTo>
                    <a:lnTo>
                      <a:pt x="140" y="147"/>
                    </a:lnTo>
                    <a:lnTo>
                      <a:pt x="136" y="147"/>
                    </a:lnTo>
                    <a:lnTo>
                      <a:pt x="136" y="145"/>
                    </a:lnTo>
                    <a:lnTo>
                      <a:pt x="136" y="143"/>
                    </a:lnTo>
                    <a:lnTo>
                      <a:pt x="134" y="141"/>
                    </a:lnTo>
                    <a:lnTo>
                      <a:pt x="134" y="139"/>
                    </a:lnTo>
                    <a:lnTo>
                      <a:pt x="124" y="139"/>
                    </a:lnTo>
                    <a:lnTo>
                      <a:pt x="124" y="137"/>
                    </a:lnTo>
                    <a:lnTo>
                      <a:pt x="126" y="135"/>
                    </a:lnTo>
                    <a:lnTo>
                      <a:pt x="126" y="133"/>
                    </a:lnTo>
                    <a:lnTo>
                      <a:pt x="122" y="131"/>
                    </a:lnTo>
                    <a:lnTo>
                      <a:pt x="116" y="121"/>
                    </a:lnTo>
                    <a:lnTo>
                      <a:pt x="116" y="117"/>
                    </a:lnTo>
                    <a:lnTo>
                      <a:pt x="112" y="111"/>
                    </a:lnTo>
                    <a:lnTo>
                      <a:pt x="116" y="100"/>
                    </a:lnTo>
                    <a:lnTo>
                      <a:pt x="118" y="98"/>
                    </a:lnTo>
                    <a:lnTo>
                      <a:pt x="122" y="98"/>
                    </a:lnTo>
                    <a:lnTo>
                      <a:pt x="122" y="88"/>
                    </a:lnTo>
                    <a:lnTo>
                      <a:pt x="132" y="76"/>
                    </a:lnTo>
                    <a:lnTo>
                      <a:pt x="140" y="70"/>
                    </a:lnTo>
                    <a:lnTo>
                      <a:pt x="162" y="62"/>
                    </a:lnTo>
                    <a:lnTo>
                      <a:pt x="168" y="62"/>
                    </a:lnTo>
                    <a:lnTo>
                      <a:pt x="170" y="62"/>
                    </a:lnTo>
                    <a:lnTo>
                      <a:pt x="168" y="60"/>
                    </a:lnTo>
                    <a:lnTo>
                      <a:pt x="164" y="56"/>
                    </a:lnTo>
                    <a:lnTo>
                      <a:pt x="160" y="56"/>
                    </a:lnTo>
                    <a:lnTo>
                      <a:pt x="160" y="54"/>
                    </a:lnTo>
                    <a:lnTo>
                      <a:pt x="168" y="42"/>
                    </a:lnTo>
                    <a:lnTo>
                      <a:pt x="164" y="38"/>
                    </a:lnTo>
                    <a:lnTo>
                      <a:pt x="156" y="34"/>
                    </a:lnTo>
                    <a:lnTo>
                      <a:pt x="154" y="34"/>
                    </a:lnTo>
                    <a:lnTo>
                      <a:pt x="152" y="34"/>
                    </a:lnTo>
                    <a:lnTo>
                      <a:pt x="148" y="36"/>
                    </a:lnTo>
                    <a:lnTo>
                      <a:pt x="146" y="34"/>
                    </a:lnTo>
                    <a:lnTo>
                      <a:pt x="140" y="34"/>
                    </a:lnTo>
                    <a:lnTo>
                      <a:pt x="138" y="34"/>
                    </a:lnTo>
                    <a:lnTo>
                      <a:pt x="138" y="36"/>
                    </a:lnTo>
                    <a:lnTo>
                      <a:pt x="136" y="36"/>
                    </a:lnTo>
                    <a:lnTo>
                      <a:pt x="134" y="36"/>
                    </a:lnTo>
                    <a:lnTo>
                      <a:pt x="130" y="36"/>
                    </a:lnTo>
                    <a:lnTo>
                      <a:pt x="128" y="36"/>
                    </a:lnTo>
                    <a:lnTo>
                      <a:pt x="126" y="36"/>
                    </a:lnTo>
                    <a:lnTo>
                      <a:pt x="124" y="36"/>
                    </a:lnTo>
                    <a:lnTo>
                      <a:pt x="120" y="32"/>
                    </a:lnTo>
                    <a:lnTo>
                      <a:pt x="120" y="28"/>
                    </a:lnTo>
                    <a:lnTo>
                      <a:pt x="120" y="26"/>
                    </a:lnTo>
                    <a:lnTo>
                      <a:pt x="118" y="26"/>
                    </a:lnTo>
                    <a:lnTo>
                      <a:pt x="116" y="26"/>
                    </a:lnTo>
                    <a:lnTo>
                      <a:pt x="114" y="20"/>
                    </a:lnTo>
                    <a:lnTo>
                      <a:pt x="114" y="18"/>
                    </a:lnTo>
                    <a:lnTo>
                      <a:pt x="112" y="16"/>
                    </a:lnTo>
                    <a:lnTo>
                      <a:pt x="110" y="16"/>
                    </a:lnTo>
                    <a:lnTo>
                      <a:pt x="108" y="16"/>
                    </a:lnTo>
                    <a:lnTo>
                      <a:pt x="106" y="14"/>
                    </a:lnTo>
                    <a:lnTo>
                      <a:pt x="104" y="14"/>
                    </a:lnTo>
                    <a:lnTo>
                      <a:pt x="102" y="8"/>
                    </a:lnTo>
                    <a:lnTo>
                      <a:pt x="100" y="6"/>
                    </a:lnTo>
                    <a:lnTo>
                      <a:pt x="98" y="4"/>
                    </a:lnTo>
                    <a:lnTo>
                      <a:pt x="98" y="2"/>
                    </a:lnTo>
                    <a:lnTo>
                      <a:pt x="92" y="0"/>
                    </a:lnTo>
                  </a:path>
                </a:pathLst>
              </a:custGeom>
              <a:solidFill>
                <a:schemeClr val="tx2"/>
              </a:solidFill>
              <a:ln w="3175">
                <a:solidFill>
                  <a:schemeClr val="bg1"/>
                </a:solidFill>
                <a:round/>
                <a:headEnd/>
                <a:tailEnd/>
              </a:ln>
            </p:spPr>
            <p:txBody>
              <a:bodyPr/>
              <a:lstStyle/>
              <a:p>
                <a:endParaRPr lang="fr-FR" dirty="0"/>
              </a:p>
            </p:txBody>
          </p:sp>
          <p:sp>
            <p:nvSpPr>
              <p:cNvPr id="5987" name="Freeform 1045"/>
              <p:cNvSpPr>
                <a:spLocks/>
              </p:cNvSpPr>
              <p:nvPr/>
            </p:nvSpPr>
            <p:spPr bwMode="auto">
              <a:xfrm>
                <a:off x="1684" y="3035"/>
                <a:ext cx="295" cy="583"/>
              </a:xfrm>
              <a:custGeom>
                <a:avLst/>
                <a:gdLst>
                  <a:gd name="T0" fmla="*/ 40 w 295"/>
                  <a:gd name="T1" fmla="*/ 577 h 583"/>
                  <a:gd name="T2" fmla="*/ 16 w 295"/>
                  <a:gd name="T3" fmla="*/ 544 h 583"/>
                  <a:gd name="T4" fmla="*/ 4 w 295"/>
                  <a:gd name="T5" fmla="*/ 547 h 583"/>
                  <a:gd name="T6" fmla="*/ 6 w 295"/>
                  <a:gd name="T7" fmla="*/ 514 h 583"/>
                  <a:gd name="T8" fmla="*/ 16 w 295"/>
                  <a:gd name="T9" fmla="*/ 486 h 583"/>
                  <a:gd name="T10" fmla="*/ 26 w 295"/>
                  <a:gd name="T11" fmla="*/ 426 h 583"/>
                  <a:gd name="T12" fmla="*/ 22 w 295"/>
                  <a:gd name="T13" fmla="*/ 414 h 583"/>
                  <a:gd name="T14" fmla="*/ 28 w 295"/>
                  <a:gd name="T15" fmla="*/ 406 h 583"/>
                  <a:gd name="T16" fmla="*/ 24 w 295"/>
                  <a:gd name="T17" fmla="*/ 392 h 583"/>
                  <a:gd name="T18" fmla="*/ 22 w 295"/>
                  <a:gd name="T19" fmla="*/ 360 h 583"/>
                  <a:gd name="T20" fmla="*/ 22 w 295"/>
                  <a:gd name="T21" fmla="*/ 342 h 583"/>
                  <a:gd name="T22" fmla="*/ 36 w 295"/>
                  <a:gd name="T23" fmla="*/ 251 h 583"/>
                  <a:gd name="T24" fmla="*/ 40 w 295"/>
                  <a:gd name="T25" fmla="*/ 245 h 583"/>
                  <a:gd name="T26" fmla="*/ 48 w 295"/>
                  <a:gd name="T27" fmla="*/ 217 h 583"/>
                  <a:gd name="T28" fmla="*/ 46 w 295"/>
                  <a:gd name="T29" fmla="*/ 175 h 583"/>
                  <a:gd name="T30" fmla="*/ 50 w 295"/>
                  <a:gd name="T31" fmla="*/ 143 h 583"/>
                  <a:gd name="T32" fmla="*/ 66 w 295"/>
                  <a:gd name="T33" fmla="*/ 89 h 583"/>
                  <a:gd name="T34" fmla="*/ 74 w 295"/>
                  <a:gd name="T35" fmla="*/ 53 h 583"/>
                  <a:gd name="T36" fmla="*/ 91 w 295"/>
                  <a:gd name="T37" fmla="*/ 18 h 583"/>
                  <a:gd name="T38" fmla="*/ 109 w 295"/>
                  <a:gd name="T39" fmla="*/ 0 h 583"/>
                  <a:gd name="T40" fmla="*/ 135 w 295"/>
                  <a:gd name="T41" fmla="*/ 14 h 583"/>
                  <a:gd name="T42" fmla="*/ 165 w 295"/>
                  <a:gd name="T43" fmla="*/ 10 h 583"/>
                  <a:gd name="T44" fmla="*/ 187 w 295"/>
                  <a:gd name="T45" fmla="*/ 33 h 583"/>
                  <a:gd name="T46" fmla="*/ 229 w 295"/>
                  <a:gd name="T47" fmla="*/ 51 h 583"/>
                  <a:gd name="T48" fmla="*/ 223 w 295"/>
                  <a:gd name="T49" fmla="*/ 81 h 583"/>
                  <a:gd name="T50" fmla="*/ 249 w 295"/>
                  <a:gd name="T51" fmla="*/ 91 h 583"/>
                  <a:gd name="T52" fmla="*/ 259 w 295"/>
                  <a:gd name="T53" fmla="*/ 89 h 583"/>
                  <a:gd name="T54" fmla="*/ 289 w 295"/>
                  <a:gd name="T55" fmla="*/ 59 h 583"/>
                  <a:gd name="T56" fmla="*/ 287 w 295"/>
                  <a:gd name="T57" fmla="*/ 91 h 583"/>
                  <a:gd name="T58" fmla="*/ 255 w 295"/>
                  <a:gd name="T59" fmla="*/ 121 h 583"/>
                  <a:gd name="T60" fmla="*/ 231 w 295"/>
                  <a:gd name="T61" fmla="*/ 143 h 583"/>
                  <a:gd name="T62" fmla="*/ 225 w 295"/>
                  <a:gd name="T63" fmla="*/ 191 h 583"/>
                  <a:gd name="T64" fmla="*/ 241 w 295"/>
                  <a:gd name="T65" fmla="*/ 233 h 583"/>
                  <a:gd name="T66" fmla="*/ 249 w 295"/>
                  <a:gd name="T67" fmla="*/ 247 h 583"/>
                  <a:gd name="T68" fmla="*/ 185 w 295"/>
                  <a:gd name="T69" fmla="*/ 296 h 583"/>
                  <a:gd name="T70" fmla="*/ 167 w 295"/>
                  <a:gd name="T71" fmla="*/ 304 h 583"/>
                  <a:gd name="T72" fmla="*/ 165 w 295"/>
                  <a:gd name="T73" fmla="*/ 330 h 583"/>
                  <a:gd name="T74" fmla="*/ 143 w 295"/>
                  <a:gd name="T75" fmla="*/ 340 h 583"/>
                  <a:gd name="T76" fmla="*/ 125 w 295"/>
                  <a:gd name="T77" fmla="*/ 344 h 583"/>
                  <a:gd name="T78" fmla="*/ 133 w 295"/>
                  <a:gd name="T79" fmla="*/ 366 h 583"/>
                  <a:gd name="T80" fmla="*/ 143 w 295"/>
                  <a:gd name="T81" fmla="*/ 358 h 583"/>
                  <a:gd name="T82" fmla="*/ 141 w 295"/>
                  <a:gd name="T83" fmla="*/ 374 h 583"/>
                  <a:gd name="T84" fmla="*/ 131 w 295"/>
                  <a:gd name="T85" fmla="*/ 366 h 583"/>
                  <a:gd name="T86" fmla="*/ 135 w 295"/>
                  <a:gd name="T87" fmla="*/ 376 h 583"/>
                  <a:gd name="T88" fmla="*/ 121 w 295"/>
                  <a:gd name="T89" fmla="*/ 408 h 583"/>
                  <a:gd name="T90" fmla="*/ 117 w 295"/>
                  <a:gd name="T91" fmla="*/ 420 h 583"/>
                  <a:gd name="T92" fmla="*/ 97 w 295"/>
                  <a:gd name="T93" fmla="*/ 424 h 583"/>
                  <a:gd name="T94" fmla="*/ 105 w 295"/>
                  <a:gd name="T95" fmla="*/ 464 h 583"/>
                  <a:gd name="T96" fmla="*/ 113 w 295"/>
                  <a:gd name="T97" fmla="*/ 482 h 583"/>
                  <a:gd name="T98" fmla="*/ 84 w 295"/>
                  <a:gd name="T99" fmla="*/ 514 h 583"/>
                  <a:gd name="T100" fmla="*/ 76 w 295"/>
                  <a:gd name="T101" fmla="*/ 532 h 583"/>
                  <a:gd name="T102" fmla="*/ 74 w 295"/>
                  <a:gd name="T103" fmla="*/ 532 h 583"/>
                  <a:gd name="T104" fmla="*/ 64 w 295"/>
                  <a:gd name="T105" fmla="*/ 553 h 583"/>
                  <a:gd name="T106" fmla="*/ 62 w 295"/>
                  <a:gd name="T107" fmla="*/ 567 h 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5"/>
                  <a:gd name="T163" fmla="*/ 0 h 583"/>
                  <a:gd name="T164" fmla="*/ 295 w 295"/>
                  <a:gd name="T165" fmla="*/ 583 h 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5" h="583">
                    <a:moveTo>
                      <a:pt x="76" y="583"/>
                    </a:moveTo>
                    <a:lnTo>
                      <a:pt x="74" y="583"/>
                    </a:lnTo>
                    <a:lnTo>
                      <a:pt x="70" y="581"/>
                    </a:lnTo>
                    <a:lnTo>
                      <a:pt x="54" y="577"/>
                    </a:lnTo>
                    <a:lnTo>
                      <a:pt x="40" y="577"/>
                    </a:lnTo>
                    <a:lnTo>
                      <a:pt x="38" y="577"/>
                    </a:lnTo>
                    <a:lnTo>
                      <a:pt x="24" y="577"/>
                    </a:lnTo>
                    <a:lnTo>
                      <a:pt x="20" y="575"/>
                    </a:lnTo>
                    <a:lnTo>
                      <a:pt x="16" y="571"/>
                    </a:lnTo>
                    <a:lnTo>
                      <a:pt x="16" y="544"/>
                    </a:lnTo>
                    <a:lnTo>
                      <a:pt x="14" y="544"/>
                    </a:lnTo>
                    <a:lnTo>
                      <a:pt x="12" y="545"/>
                    </a:lnTo>
                    <a:lnTo>
                      <a:pt x="8" y="544"/>
                    </a:lnTo>
                    <a:lnTo>
                      <a:pt x="4" y="545"/>
                    </a:lnTo>
                    <a:lnTo>
                      <a:pt x="4" y="547"/>
                    </a:lnTo>
                    <a:lnTo>
                      <a:pt x="2" y="547"/>
                    </a:lnTo>
                    <a:lnTo>
                      <a:pt x="0" y="542"/>
                    </a:lnTo>
                    <a:lnTo>
                      <a:pt x="2" y="518"/>
                    </a:lnTo>
                    <a:lnTo>
                      <a:pt x="4" y="516"/>
                    </a:lnTo>
                    <a:lnTo>
                      <a:pt x="6" y="514"/>
                    </a:lnTo>
                    <a:lnTo>
                      <a:pt x="14" y="498"/>
                    </a:lnTo>
                    <a:lnTo>
                      <a:pt x="14" y="492"/>
                    </a:lnTo>
                    <a:lnTo>
                      <a:pt x="16" y="492"/>
                    </a:lnTo>
                    <a:lnTo>
                      <a:pt x="16" y="488"/>
                    </a:lnTo>
                    <a:lnTo>
                      <a:pt x="16" y="486"/>
                    </a:lnTo>
                    <a:lnTo>
                      <a:pt x="14" y="484"/>
                    </a:lnTo>
                    <a:lnTo>
                      <a:pt x="14" y="482"/>
                    </a:lnTo>
                    <a:lnTo>
                      <a:pt x="14" y="476"/>
                    </a:lnTo>
                    <a:lnTo>
                      <a:pt x="26" y="454"/>
                    </a:lnTo>
                    <a:lnTo>
                      <a:pt x="26" y="426"/>
                    </a:lnTo>
                    <a:lnTo>
                      <a:pt x="30" y="424"/>
                    </a:lnTo>
                    <a:lnTo>
                      <a:pt x="30" y="422"/>
                    </a:lnTo>
                    <a:lnTo>
                      <a:pt x="26" y="418"/>
                    </a:lnTo>
                    <a:lnTo>
                      <a:pt x="22" y="416"/>
                    </a:lnTo>
                    <a:lnTo>
                      <a:pt x="22" y="414"/>
                    </a:lnTo>
                    <a:lnTo>
                      <a:pt x="22" y="412"/>
                    </a:lnTo>
                    <a:lnTo>
                      <a:pt x="30" y="414"/>
                    </a:lnTo>
                    <a:lnTo>
                      <a:pt x="32" y="410"/>
                    </a:lnTo>
                    <a:lnTo>
                      <a:pt x="30" y="408"/>
                    </a:lnTo>
                    <a:lnTo>
                      <a:pt x="28" y="406"/>
                    </a:lnTo>
                    <a:lnTo>
                      <a:pt x="24" y="406"/>
                    </a:lnTo>
                    <a:lnTo>
                      <a:pt x="22" y="406"/>
                    </a:lnTo>
                    <a:lnTo>
                      <a:pt x="22" y="404"/>
                    </a:lnTo>
                    <a:lnTo>
                      <a:pt x="24" y="396"/>
                    </a:lnTo>
                    <a:lnTo>
                      <a:pt x="24" y="392"/>
                    </a:lnTo>
                    <a:lnTo>
                      <a:pt x="22" y="388"/>
                    </a:lnTo>
                    <a:lnTo>
                      <a:pt x="22" y="380"/>
                    </a:lnTo>
                    <a:lnTo>
                      <a:pt x="20" y="378"/>
                    </a:lnTo>
                    <a:lnTo>
                      <a:pt x="20" y="376"/>
                    </a:lnTo>
                    <a:lnTo>
                      <a:pt x="22" y="360"/>
                    </a:lnTo>
                    <a:lnTo>
                      <a:pt x="24" y="356"/>
                    </a:lnTo>
                    <a:lnTo>
                      <a:pt x="26" y="350"/>
                    </a:lnTo>
                    <a:lnTo>
                      <a:pt x="24" y="350"/>
                    </a:lnTo>
                    <a:lnTo>
                      <a:pt x="22" y="346"/>
                    </a:lnTo>
                    <a:lnTo>
                      <a:pt x="22" y="342"/>
                    </a:lnTo>
                    <a:lnTo>
                      <a:pt x="30" y="296"/>
                    </a:lnTo>
                    <a:lnTo>
                      <a:pt x="34" y="292"/>
                    </a:lnTo>
                    <a:lnTo>
                      <a:pt x="36" y="290"/>
                    </a:lnTo>
                    <a:lnTo>
                      <a:pt x="34" y="283"/>
                    </a:lnTo>
                    <a:lnTo>
                      <a:pt x="36" y="251"/>
                    </a:lnTo>
                    <a:lnTo>
                      <a:pt x="36" y="249"/>
                    </a:lnTo>
                    <a:lnTo>
                      <a:pt x="38" y="249"/>
                    </a:lnTo>
                    <a:lnTo>
                      <a:pt x="40" y="249"/>
                    </a:lnTo>
                    <a:lnTo>
                      <a:pt x="40" y="247"/>
                    </a:lnTo>
                    <a:lnTo>
                      <a:pt x="40" y="245"/>
                    </a:lnTo>
                    <a:lnTo>
                      <a:pt x="42" y="245"/>
                    </a:lnTo>
                    <a:lnTo>
                      <a:pt x="44" y="243"/>
                    </a:lnTo>
                    <a:lnTo>
                      <a:pt x="42" y="229"/>
                    </a:lnTo>
                    <a:lnTo>
                      <a:pt x="46" y="225"/>
                    </a:lnTo>
                    <a:lnTo>
                      <a:pt x="48" y="217"/>
                    </a:lnTo>
                    <a:lnTo>
                      <a:pt x="52" y="209"/>
                    </a:lnTo>
                    <a:lnTo>
                      <a:pt x="50" y="193"/>
                    </a:lnTo>
                    <a:lnTo>
                      <a:pt x="48" y="191"/>
                    </a:lnTo>
                    <a:lnTo>
                      <a:pt x="48" y="185"/>
                    </a:lnTo>
                    <a:lnTo>
                      <a:pt x="46" y="175"/>
                    </a:lnTo>
                    <a:lnTo>
                      <a:pt x="46" y="167"/>
                    </a:lnTo>
                    <a:lnTo>
                      <a:pt x="42" y="165"/>
                    </a:lnTo>
                    <a:lnTo>
                      <a:pt x="44" y="153"/>
                    </a:lnTo>
                    <a:lnTo>
                      <a:pt x="48" y="145"/>
                    </a:lnTo>
                    <a:lnTo>
                      <a:pt x="50" y="143"/>
                    </a:lnTo>
                    <a:lnTo>
                      <a:pt x="50" y="141"/>
                    </a:lnTo>
                    <a:lnTo>
                      <a:pt x="52" y="139"/>
                    </a:lnTo>
                    <a:lnTo>
                      <a:pt x="58" y="103"/>
                    </a:lnTo>
                    <a:lnTo>
                      <a:pt x="64" y="95"/>
                    </a:lnTo>
                    <a:lnTo>
                      <a:pt x="66" y="89"/>
                    </a:lnTo>
                    <a:lnTo>
                      <a:pt x="72" y="83"/>
                    </a:lnTo>
                    <a:lnTo>
                      <a:pt x="76" y="81"/>
                    </a:lnTo>
                    <a:lnTo>
                      <a:pt x="72" y="55"/>
                    </a:lnTo>
                    <a:lnTo>
                      <a:pt x="72" y="53"/>
                    </a:lnTo>
                    <a:lnTo>
                      <a:pt x="74" y="53"/>
                    </a:lnTo>
                    <a:lnTo>
                      <a:pt x="74" y="43"/>
                    </a:lnTo>
                    <a:lnTo>
                      <a:pt x="91" y="35"/>
                    </a:lnTo>
                    <a:lnTo>
                      <a:pt x="93" y="20"/>
                    </a:lnTo>
                    <a:lnTo>
                      <a:pt x="93" y="18"/>
                    </a:lnTo>
                    <a:lnTo>
                      <a:pt x="91" y="18"/>
                    </a:lnTo>
                    <a:lnTo>
                      <a:pt x="91" y="16"/>
                    </a:lnTo>
                    <a:lnTo>
                      <a:pt x="93" y="16"/>
                    </a:lnTo>
                    <a:lnTo>
                      <a:pt x="95" y="12"/>
                    </a:lnTo>
                    <a:lnTo>
                      <a:pt x="107" y="0"/>
                    </a:lnTo>
                    <a:lnTo>
                      <a:pt x="109" y="0"/>
                    </a:lnTo>
                    <a:lnTo>
                      <a:pt x="113" y="4"/>
                    </a:lnTo>
                    <a:lnTo>
                      <a:pt x="129" y="6"/>
                    </a:lnTo>
                    <a:lnTo>
                      <a:pt x="129" y="8"/>
                    </a:lnTo>
                    <a:lnTo>
                      <a:pt x="131" y="10"/>
                    </a:lnTo>
                    <a:lnTo>
                      <a:pt x="135" y="14"/>
                    </a:lnTo>
                    <a:lnTo>
                      <a:pt x="139" y="4"/>
                    </a:lnTo>
                    <a:lnTo>
                      <a:pt x="153" y="4"/>
                    </a:lnTo>
                    <a:lnTo>
                      <a:pt x="157" y="8"/>
                    </a:lnTo>
                    <a:lnTo>
                      <a:pt x="163" y="10"/>
                    </a:lnTo>
                    <a:lnTo>
                      <a:pt x="165" y="10"/>
                    </a:lnTo>
                    <a:lnTo>
                      <a:pt x="169" y="16"/>
                    </a:lnTo>
                    <a:lnTo>
                      <a:pt x="171" y="20"/>
                    </a:lnTo>
                    <a:lnTo>
                      <a:pt x="173" y="22"/>
                    </a:lnTo>
                    <a:lnTo>
                      <a:pt x="183" y="29"/>
                    </a:lnTo>
                    <a:lnTo>
                      <a:pt x="187" y="33"/>
                    </a:lnTo>
                    <a:lnTo>
                      <a:pt x="189" y="35"/>
                    </a:lnTo>
                    <a:lnTo>
                      <a:pt x="205" y="37"/>
                    </a:lnTo>
                    <a:lnTo>
                      <a:pt x="221" y="47"/>
                    </a:lnTo>
                    <a:lnTo>
                      <a:pt x="225" y="51"/>
                    </a:lnTo>
                    <a:lnTo>
                      <a:pt x="229" y="51"/>
                    </a:lnTo>
                    <a:lnTo>
                      <a:pt x="231" y="53"/>
                    </a:lnTo>
                    <a:lnTo>
                      <a:pt x="231" y="55"/>
                    </a:lnTo>
                    <a:lnTo>
                      <a:pt x="233" y="57"/>
                    </a:lnTo>
                    <a:lnTo>
                      <a:pt x="233" y="63"/>
                    </a:lnTo>
                    <a:lnTo>
                      <a:pt x="223" y="81"/>
                    </a:lnTo>
                    <a:lnTo>
                      <a:pt x="223" y="85"/>
                    </a:lnTo>
                    <a:lnTo>
                      <a:pt x="223" y="87"/>
                    </a:lnTo>
                    <a:lnTo>
                      <a:pt x="239" y="87"/>
                    </a:lnTo>
                    <a:lnTo>
                      <a:pt x="247" y="91"/>
                    </a:lnTo>
                    <a:lnTo>
                      <a:pt x="249" y="91"/>
                    </a:lnTo>
                    <a:lnTo>
                      <a:pt x="251" y="93"/>
                    </a:lnTo>
                    <a:lnTo>
                      <a:pt x="253" y="93"/>
                    </a:lnTo>
                    <a:lnTo>
                      <a:pt x="255" y="91"/>
                    </a:lnTo>
                    <a:lnTo>
                      <a:pt x="257" y="91"/>
                    </a:lnTo>
                    <a:lnTo>
                      <a:pt x="259" y="89"/>
                    </a:lnTo>
                    <a:lnTo>
                      <a:pt x="263" y="89"/>
                    </a:lnTo>
                    <a:lnTo>
                      <a:pt x="265" y="89"/>
                    </a:lnTo>
                    <a:lnTo>
                      <a:pt x="279" y="75"/>
                    </a:lnTo>
                    <a:lnTo>
                      <a:pt x="281" y="61"/>
                    </a:lnTo>
                    <a:lnTo>
                      <a:pt x="289" y="59"/>
                    </a:lnTo>
                    <a:lnTo>
                      <a:pt x="291" y="61"/>
                    </a:lnTo>
                    <a:lnTo>
                      <a:pt x="295" y="73"/>
                    </a:lnTo>
                    <a:lnTo>
                      <a:pt x="293" y="85"/>
                    </a:lnTo>
                    <a:lnTo>
                      <a:pt x="293" y="87"/>
                    </a:lnTo>
                    <a:lnTo>
                      <a:pt x="287" y="91"/>
                    </a:lnTo>
                    <a:lnTo>
                      <a:pt x="279" y="93"/>
                    </a:lnTo>
                    <a:lnTo>
                      <a:pt x="261" y="109"/>
                    </a:lnTo>
                    <a:lnTo>
                      <a:pt x="261" y="111"/>
                    </a:lnTo>
                    <a:lnTo>
                      <a:pt x="255" y="119"/>
                    </a:lnTo>
                    <a:lnTo>
                      <a:pt x="255" y="121"/>
                    </a:lnTo>
                    <a:lnTo>
                      <a:pt x="241" y="133"/>
                    </a:lnTo>
                    <a:lnTo>
                      <a:pt x="239" y="135"/>
                    </a:lnTo>
                    <a:lnTo>
                      <a:pt x="235" y="139"/>
                    </a:lnTo>
                    <a:lnTo>
                      <a:pt x="235" y="141"/>
                    </a:lnTo>
                    <a:lnTo>
                      <a:pt x="231" y="143"/>
                    </a:lnTo>
                    <a:lnTo>
                      <a:pt x="231" y="161"/>
                    </a:lnTo>
                    <a:lnTo>
                      <a:pt x="229" y="169"/>
                    </a:lnTo>
                    <a:lnTo>
                      <a:pt x="227" y="185"/>
                    </a:lnTo>
                    <a:lnTo>
                      <a:pt x="227" y="187"/>
                    </a:lnTo>
                    <a:lnTo>
                      <a:pt x="225" y="191"/>
                    </a:lnTo>
                    <a:lnTo>
                      <a:pt x="223" y="211"/>
                    </a:lnTo>
                    <a:lnTo>
                      <a:pt x="221" y="211"/>
                    </a:lnTo>
                    <a:lnTo>
                      <a:pt x="223" y="217"/>
                    </a:lnTo>
                    <a:lnTo>
                      <a:pt x="241" y="229"/>
                    </a:lnTo>
                    <a:lnTo>
                      <a:pt x="241" y="233"/>
                    </a:lnTo>
                    <a:lnTo>
                      <a:pt x="239" y="239"/>
                    </a:lnTo>
                    <a:lnTo>
                      <a:pt x="239" y="243"/>
                    </a:lnTo>
                    <a:lnTo>
                      <a:pt x="243" y="247"/>
                    </a:lnTo>
                    <a:lnTo>
                      <a:pt x="245" y="249"/>
                    </a:lnTo>
                    <a:lnTo>
                      <a:pt x="249" y="247"/>
                    </a:lnTo>
                    <a:lnTo>
                      <a:pt x="249" y="259"/>
                    </a:lnTo>
                    <a:lnTo>
                      <a:pt x="237" y="275"/>
                    </a:lnTo>
                    <a:lnTo>
                      <a:pt x="235" y="283"/>
                    </a:lnTo>
                    <a:lnTo>
                      <a:pt x="233" y="285"/>
                    </a:lnTo>
                    <a:lnTo>
                      <a:pt x="185" y="296"/>
                    </a:lnTo>
                    <a:lnTo>
                      <a:pt x="169" y="296"/>
                    </a:lnTo>
                    <a:lnTo>
                      <a:pt x="165" y="292"/>
                    </a:lnTo>
                    <a:lnTo>
                      <a:pt x="165" y="294"/>
                    </a:lnTo>
                    <a:lnTo>
                      <a:pt x="165" y="302"/>
                    </a:lnTo>
                    <a:lnTo>
                      <a:pt x="167" y="304"/>
                    </a:lnTo>
                    <a:lnTo>
                      <a:pt x="169" y="306"/>
                    </a:lnTo>
                    <a:lnTo>
                      <a:pt x="167" y="314"/>
                    </a:lnTo>
                    <a:lnTo>
                      <a:pt x="165" y="314"/>
                    </a:lnTo>
                    <a:lnTo>
                      <a:pt x="163" y="322"/>
                    </a:lnTo>
                    <a:lnTo>
                      <a:pt x="165" y="330"/>
                    </a:lnTo>
                    <a:lnTo>
                      <a:pt x="165" y="334"/>
                    </a:lnTo>
                    <a:lnTo>
                      <a:pt x="163" y="336"/>
                    </a:lnTo>
                    <a:lnTo>
                      <a:pt x="157" y="336"/>
                    </a:lnTo>
                    <a:lnTo>
                      <a:pt x="153" y="340"/>
                    </a:lnTo>
                    <a:lnTo>
                      <a:pt x="143" y="340"/>
                    </a:lnTo>
                    <a:lnTo>
                      <a:pt x="129" y="332"/>
                    </a:lnTo>
                    <a:lnTo>
                      <a:pt x="125" y="330"/>
                    </a:lnTo>
                    <a:lnTo>
                      <a:pt x="123" y="334"/>
                    </a:lnTo>
                    <a:lnTo>
                      <a:pt x="123" y="340"/>
                    </a:lnTo>
                    <a:lnTo>
                      <a:pt x="125" y="344"/>
                    </a:lnTo>
                    <a:lnTo>
                      <a:pt x="125" y="358"/>
                    </a:lnTo>
                    <a:lnTo>
                      <a:pt x="129" y="360"/>
                    </a:lnTo>
                    <a:lnTo>
                      <a:pt x="133" y="362"/>
                    </a:lnTo>
                    <a:lnTo>
                      <a:pt x="131" y="364"/>
                    </a:lnTo>
                    <a:lnTo>
                      <a:pt x="133" y="366"/>
                    </a:lnTo>
                    <a:lnTo>
                      <a:pt x="139" y="364"/>
                    </a:lnTo>
                    <a:lnTo>
                      <a:pt x="137" y="362"/>
                    </a:lnTo>
                    <a:lnTo>
                      <a:pt x="135" y="360"/>
                    </a:lnTo>
                    <a:lnTo>
                      <a:pt x="139" y="360"/>
                    </a:lnTo>
                    <a:lnTo>
                      <a:pt x="143" y="358"/>
                    </a:lnTo>
                    <a:lnTo>
                      <a:pt x="145" y="360"/>
                    </a:lnTo>
                    <a:lnTo>
                      <a:pt x="147" y="368"/>
                    </a:lnTo>
                    <a:lnTo>
                      <a:pt x="145" y="372"/>
                    </a:lnTo>
                    <a:lnTo>
                      <a:pt x="143" y="372"/>
                    </a:lnTo>
                    <a:lnTo>
                      <a:pt x="141" y="374"/>
                    </a:lnTo>
                    <a:lnTo>
                      <a:pt x="139" y="374"/>
                    </a:lnTo>
                    <a:lnTo>
                      <a:pt x="137" y="372"/>
                    </a:lnTo>
                    <a:lnTo>
                      <a:pt x="137" y="370"/>
                    </a:lnTo>
                    <a:lnTo>
                      <a:pt x="135" y="368"/>
                    </a:lnTo>
                    <a:lnTo>
                      <a:pt x="131" y="366"/>
                    </a:lnTo>
                    <a:lnTo>
                      <a:pt x="129" y="368"/>
                    </a:lnTo>
                    <a:lnTo>
                      <a:pt x="127" y="370"/>
                    </a:lnTo>
                    <a:lnTo>
                      <a:pt x="125" y="370"/>
                    </a:lnTo>
                    <a:lnTo>
                      <a:pt x="125" y="372"/>
                    </a:lnTo>
                    <a:lnTo>
                      <a:pt x="135" y="376"/>
                    </a:lnTo>
                    <a:lnTo>
                      <a:pt x="135" y="378"/>
                    </a:lnTo>
                    <a:lnTo>
                      <a:pt x="127" y="382"/>
                    </a:lnTo>
                    <a:lnTo>
                      <a:pt x="121" y="390"/>
                    </a:lnTo>
                    <a:lnTo>
                      <a:pt x="121" y="404"/>
                    </a:lnTo>
                    <a:lnTo>
                      <a:pt x="121" y="408"/>
                    </a:lnTo>
                    <a:lnTo>
                      <a:pt x="119" y="408"/>
                    </a:lnTo>
                    <a:lnTo>
                      <a:pt x="117" y="410"/>
                    </a:lnTo>
                    <a:lnTo>
                      <a:pt x="115" y="412"/>
                    </a:lnTo>
                    <a:lnTo>
                      <a:pt x="117" y="418"/>
                    </a:lnTo>
                    <a:lnTo>
                      <a:pt x="117" y="420"/>
                    </a:lnTo>
                    <a:lnTo>
                      <a:pt x="107" y="418"/>
                    </a:lnTo>
                    <a:lnTo>
                      <a:pt x="105" y="420"/>
                    </a:lnTo>
                    <a:lnTo>
                      <a:pt x="103" y="422"/>
                    </a:lnTo>
                    <a:lnTo>
                      <a:pt x="101" y="422"/>
                    </a:lnTo>
                    <a:lnTo>
                      <a:pt x="97" y="424"/>
                    </a:lnTo>
                    <a:lnTo>
                      <a:pt x="88" y="440"/>
                    </a:lnTo>
                    <a:lnTo>
                      <a:pt x="88" y="444"/>
                    </a:lnTo>
                    <a:lnTo>
                      <a:pt x="91" y="452"/>
                    </a:lnTo>
                    <a:lnTo>
                      <a:pt x="99" y="462"/>
                    </a:lnTo>
                    <a:lnTo>
                      <a:pt x="105" y="464"/>
                    </a:lnTo>
                    <a:lnTo>
                      <a:pt x="113" y="464"/>
                    </a:lnTo>
                    <a:lnTo>
                      <a:pt x="115" y="466"/>
                    </a:lnTo>
                    <a:lnTo>
                      <a:pt x="115" y="472"/>
                    </a:lnTo>
                    <a:lnTo>
                      <a:pt x="113" y="476"/>
                    </a:lnTo>
                    <a:lnTo>
                      <a:pt x="113" y="482"/>
                    </a:lnTo>
                    <a:lnTo>
                      <a:pt x="111" y="484"/>
                    </a:lnTo>
                    <a:lnTo>
                      <a:pt x="111" y="486"/>
                    </a:lnTo>
                    <a:lnTo>
                      <a:pt x="109" y="486"/>
                    </a:lnTo>
                    <a:lnTo>
                      <a:pt x="88" y="506"/>
                    </a:lnTo>
                    <a:lnTo>
                      <a:pt x="84" y="514"/>
                    </a:lnTo>
                    <a:lnTo>
                      <a:pt x="88" y="514"/>
                    </a:lnTo>
                    <a:lnTo>
                      <a:pt x="84" y="528"/>
                    </a:lnTo>
                    <a:lnTo>
                      <a:pt x="82" y="530"/>
                    </a:lnTo>
                    <a:lnTo>
                      <a:pt x="78" y="532"/>
                    </a:lnTo>
                    <a:lnTo>
                      <a:pt x="76" y="532"/>
                    </a:lnTo>
                    <a:lnTo>
                      <a:pt x="74" y="530"/>
                    </a:lnTo>
                    <a:lnTo>
                      <a:pt x="70" y="524"/>
                    </a:lnTo>
                    <a:lnTo>
                      <a:pt x="72" y="528"/>
                    </a:lnTo>
                    <a:lnTo>
                      <a:pt x="74" y="530"/>
                    </a:lnTo>
                    <a:lnTo>
                      <a:pt x="74" y="532"/>
                    </a:lnTo>
                    <a:lnTo>
                      <a:pt x="66" y="540"/>
                    </a:lnTo>
                    <a:lnTo>
                      <a:pt x="62" y="549"/>
                    </a:lnTo>
                    <a:lnTo>
                      <a:pt x="60" y="553"/>
                    </a:lnTo>
                    <a:lnTo>
                      <a:pt x="62" y="553"/>
                    </a:lnTo>
                    <a:lnTo>
                      <a:pt x="64" y="553"/>
                    </a:lnTo>
                    <a:lnTo>
                      <a:pt x="66" y="563"/>
                    </a:lnTo>
                    <a:lnTo>
                      <a:pt x="66" y="565"/>
                    </a:lnTo>
                    <a:lnTo>
                      <a:pt x="62" y="565"/>
                    </a:lnTo>
                    <a:lnTo>
                      <a:pt x="60" y="565"/>
                    </a:lnTo>
                    <a:lnTo>
                      <a:pt x="62" y="567"/>
                    </a:lnTo>
                    <a:lnTo>
                      <a:pt x="64" y="567"/>
                    </a:lnTo>
                    <a:lnTo>
                      <a:pt x="66" y="567"/>
                    </a:lnTo>
                    <a:lnTo>
                      <a:pt x="74" y="583"/>
                    </a:lnTo>
                    <a:lnTo>
                      <a:pt x="76" y="583"/>
                    </a:lnTo>
                    <a:close/>
                  </a:path>
                </a:pathLst>
              </a:custGeom>
              <a:solidFill>
                <a:schemeClr val="tx2"/>
              </a:solidFill>
              <a:ln w="3175">
                <a:solidFill>
                  <a:schemeClr val="bg1"/>
                </a:solidFill>
                <a:round/>
                <a:headEnd/>
                <a:tailEnd/>
              </a:ln>
            </p:spPr>
            <p:txBody>
              <a:bodyPr/>
              <a:lstStyle/>
              <a:p>
                <a:endParaRPr lang="fr-FR" dirty="0"/>
              </a:p>
            </p:txBody>
          </p:sp>
          <p:sp>
            <p:nvSpPr>
              <p:cNvPr id="5988" name="Freeform 1046"/>
              <p:cNvSpPr>
                <a:spLocks/>
              </p:cNvSpPr>
              <p:nvPr/>
            </p:nvSpPr>
            <p:spPr bwMode="auto">
              <a:xfrm>
                <a:off x="1684" y="3035"/>
                <a:ext cx="295" cy="583"/>
              </a:xfrm>
              <a:custGeom>
                <a:avLst/>
                <a:gdLst>
                  <a:gd name="T0" fmla="*/ 40 w 295"/>
                  <a:gd name="T1" fmla="*/ 577 h 583"/>
                  <a:gd name="T2" fmla="*/ 16 w 295"/>
                  <a:gd name="T3" fmla="*/ 544 h 583"/>
                  <a:gd name="T4" fmla="*/ 4 w 295"/>
                  <a:gd name="T5" fmla="*/ 547 h 583"/>
                  <a:gd name="T6" fmla="*/ 6 w 295"/>
                  <a:gd name="T7" fmla="*/ 514 h 583"/>
                  <a:gd name="T8" fmla="*/ 16 w 295"/>
                  <a:gd name="T9" fmla="*/ 486 h 583"/>
                  <a:gd name="T10" fmla="*/ 26 w 295"/>
                  <a:gd name="T11" fmla="*/ 426 h 583"/>
                  <a:gd name="T12" fmla="*/ 22 w 295"/>
                  <a:gd name="T13" fmla="*/ 414 h 583"/>
                  <a:gd name="T14" fmla="*/ 28 w 295"/>
                  <a:gd name="T15" fmla="*/ 406 h 583"/>
                  <a:gd name="T16" fmla="*/ 24 w 295"/>
                  <a:gd name="T17" fmla="*/ 392 h 583"/>
                  <a:gd name="T18" fmla="*/ 22 w 295"/>
                  <a:gd name="T19" fmla="*/ 360 h 583"/>
                  <a:gd name="T20" fmla="*/ 22 w 295"/>
                  <a:gd name="T21" fmla="*/ 342 h 583"/>
                  <a:gd name="T22" fmla="*/ 36 w 295"/>
                  <a:gd name="T23" fmla="*/ 251 h 583"/>
                  <a:gd name="T24" fmla="*/ 40 w 295"/>
                  <a:gd name="T25" fmla="*/ 245 h 583"/>
                  <a:gd name="T26" fmla="*/ 48 w 295"/>
                  <a:gd name="T27" fmla="*/ 217 h 583"/>
                  <a:gd name="T28" fmla="*/ 46 w 295"/>
                  <a:gd name="T29" fmla="*/ 175 h 583"/>
                  <a:gd name="T30" fmla="*/ 50 w 295"/>
                  <a:gd name="T31" fmla="*/ 143 h 583"/>
                  <a:gd name="T32" fmla="*/ 66 w 295"/>
                  <a:gd name="T33" fmla="*/ 89 h 583"/>
                  <a:gd name="T34" fmla="*/ 74 w 295"/>
                  <a:gd name="T35" fmla="*/ 53 h 583"/>
                  <a:gd name="T36" fmla="*/ 91 w 295"/>
                  <a:gd name="T37" fmla="*/ 18 h 583"/>
                  <a:gd name="T38" fmla="*/ 109 w 295"/>
                  <a:gd name="T39" fmla="*/ 0 h 583"/>
                  <a:gd name="T40" fmla="*/ 135 w 295"/>
                  <a:gd name="T41" fmla="*/ 14 h 583"/>
                  <a:gd name="T42" fmla="*/ 165 w 295"/>
                  <a:gd name="T43" fmla="*/ 10 h 583"/>
                  <a:gd name="T44" fmla="*/ 187 w 295"/>
                  <a:gd name="T45" fmla="*/ 33 h 583"/>
                  <a:gd name="T46" fmla="*/ 229 w 295"/>
                  <a:gd name="T47" fmla="*/ 51 h 583"/>
                  <a:gd name="T48" fmla="*/ 223 w 295"/>
                  <a:gd name="T49" fmla="*/ 81 h 583"/>
                  <a:gd name="T50" fmla="*/ 249 w 295"/>
                  <a:gd name="T51" fmla="*/ 91 h 583"/>
                  <a:gd name="T52" fmla="*/ 259 w 295"/>
                  <a:gd name="T53" fmla="*/ 89 h 583"/>
                  <a:gd name="T54" fmla="*/ 289 w 295"/>
                  <a:gd name="T55" fmla="*/ 59 h 583"/>
                  <a:gd name="T56" fmla="*/ 287 w 295"/>
                  <a:gd name="T57" fmla="*/ 91 h 583"/>
                  <a:gd name="T58" fmla="*/ 255 w 295"/>
                  <a:gd name="T59" fmla="*/ 121 h 583"/>
                  <a:gd name="T60" fmla="*/ 231 w 295"/>
                  <a:gd name="T61" fmla="*/ 143 h 583"/>
                  <a:gd name="T62" fmla="*/ 225 w 295"/>
                  <a:gd name="T63" fmla="*/ 191 h 583"/>
                  <a:gd name="T64" fmla="*/ 241 w 295"/>
                  <a:gd name="T65" fmla="*/ 233 h 583"/>
                  <a:gd name="T66" fmla="*/ 249 w 295"/>
                  <a:gd name="T67" fmla="*/ 247 h 583"/>
                  <a:gd name="T68" fmla="*/ 185 w 295"/>
                  <a:gd name="T69" fmla="*/ 296 h 583"/>
                  <a:gd name="T70" fmla="*/ 167 w 295"/>
                  <a:gd name="T71" fmla="*/ 304 h 583"/>
                  <a:gd name="T72" fmla="*/ 165 w 295"/>
                  <a:gd name="T73" fmla="*/ 330 h 583"/>
                  <a:gd name="T74" fmla="*/ 143 w 295"/>
                  <a:gd name="T75" fmla="*/ 340 h 583"/>
                  <a:gd name="T76" fmla="*/ 125 w 295"/>
                  <a:gd name="T77" fmla="*/ 344 h 583"/>
                  <a:gd name="T78" fmla="*/ 133 w 295"/>
                  <a:gd name="T79" fmla="*/ 366 h 583"/>
                  <a:gd name="T80" fmla="*/ 143 w 295"/>
                  <a:gd name="T81" fmla="*/ 358 h 583"/>
                  <a:gd name="T82" fmla="*/ 141 w 295"/>
                  <a:gd name="T83" fmla="*/ 374 h 583"/>
                  <a:gd name="T84" fmla="*/ 131 w 295"/>
                  <a:gd name="T85" fmla="*/ 366 h 583"/>
                  <a:gd name="T86" fmla="*/ 135 w 295"/>
                  <a:gd name="T87" fmla="*/ 376 h 583"/>
                  <a:gd name="T88" fmla="*/ 121 w 295"/>
                  <a:gd name="T89" fmla="*/ 408 h 583"/>
                  <a:gd name="T90" fmla="*/ 117 w 295"/>
                  <a:gd name="T91" fmla="*/ 420 h 583"/>
                  <a:gd name="T92" fmla="*/ 97 w 295"/>
                  <a:gd name="T93" fmla="*/ 424 h 583"/>
                  <a:gd name="T94" fmla="*/ 105 w 295"/>
                  <a:gd name="T95" fmla="*/ 464 h 583"/>
                  <a:gd name="T96" fmla="*/ 113 w 295"/>
                  <a:gd name="T97" fmla="*/ 482 h 583"/>
                  <a:gd name="T98" fmla="*/ 84 w 295"/>
                  <a:gd name="T99" fmla="*/ 514 h 583"/>
                  <a:gd name="T100" fmla="*/ 76 w 295"/>
                  <a:gd name="T101" fmla="*/ 532 h 583"/>
                  <a:gd name="T102" fmla="*/ 74 w 295"/>
                  <a:gd name="T103" fmla="*/ 532 h 583"/>
                  <a:gd name="T104" fmla="*/ 64 w 295"/>
                  <a:gd name="T105" fmla="*/ 553 h 583"/>
                  <a:gd name="T106" fmla="*/ 62 w 295"/>
                  <a:gd name="T107" fmla="*/ 567 h 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5"/>
                  <a:gd name="T163" fmla="*/ 0 h 583"/>
                  <a:gd name="T164" fmla="*/ 295 w 295"/>
                  <a:gd name="T165" fmla="*/ 583 h 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5" h="583">
                    <a:moveTo>
                      <a:pt x="76" y="583"/>
                    </a:moveTo>
                    <a:lnTo>
                      <a:pt x="74" y="583"/>
                    </a:lnTo>
                    <a:lnTo>
                      <a:pt x="70" y="581"/>
                    </a:lnTo>
                    <a:lnTo>
                      <a:pt x="54" y="577"/>
                    </a:lnTo>
                    <a:lnTo>
                      <a:pt x="40" y="577"/>
                    </a:lnTo>
                    <a:lnTo>
                      <a:pt x="38" y="577"/>
                    </a:lnTo>
                    <a:lnTo>
                      <a:pt x="24" y="577"/>
                    </a:lnTo>
                    <a:lnTo>
                      <a:pt x="20" y="575"/>
                    </a:lnTo>
                    <a:lnTo>
                      <a:pt x="16" y="571"/>
                    </a:lnTo>
                    <a:lnTo>
                      <a:pt x="16" y="544"/>
                    </a:lnTo>
                    <a:lnTo>
                      <a:pt x="14" y="544"/>
                    </a:lnTo>
                    <a:lnTo>
                      <a:pt x="12" y="545"/>
                    </a:lnTo>
                    <a:lnTo>
                      <a:pt x="8" y="544"/>
                    </a:lnTo>
                    <a:lnTo>
                      <a:pt x="4" y="545"/>
                    </a:lnTo>
                    <a:lnTo>
                      <a:pt x="4" y="547"/>
                    </a:lnTo>
                    <a:lnTo>
                      <a:pt x="2" y="547"/>
                    </a:lnTo>
                    <a:lnTo>
                      <a:pt x="0" y="542"/>
                    </a:lnTo>
                    <a:lnTo>
                      <a:pt x="2" y="518"/>
                    </a:lnTo>
                    <a:lnTo>
                      <a:pt x="4" y="516"/>
                    </a:lnTo>
                    <a:lnTo>
                      <a:pt x="6" y="514"/>
                    </a:lnTo>
                    <a:lnTo>
                      <a:pt x="14" y="498"/>
                    </a:lnTo>
                    <a:lnTo>
                      <a:pt x="14" y="492"/>
                    </a:lnTo>
                    <a:lnTo>
                      <a:pt x="16" y="492"/>
                    </a:lnTo>
                    <a:lnTo>
                      <a:pt x="16" y="488"/>
                    </a:lnTo>
                    <a:lnTo>
                      <a:pt x="16" y="486"/>
                    </a:lnTo>
                    <a:lnTo>
                      <a:pt x="14" y="484"/>
                    </a:lnTo>
                    <a:lnTo>
                      <a:pt x="14" y="482"/>
                    </a:lnTo>
                    <a:lnTo>
                      <a:pt x="14" y="476"/>
                    </a:lnTo>
                    <a:lnTo>
                      <a:pt x="26" y="454"/>
                    </a:lnTo>
                    <a:lnTo>
                      <a:pt x="26" y="426"/>
                    </a:lnTo>
                    <a:lnTo>
                      <a:pt x="30" y="424"/>
                    </a:lnTo>
                    <a:lnTo>
                      <a:pt x="30" y="422"/>
                    </a:lnTo>
                    <a:lnTo>
                      <a:pt x="26" y="418"/>
                    </a:lnTo>
                    <a:lnTo>
                      <a:pt x="22" y="416"/>
                    </a:lnTo>
                    <a:lnTo>
                      <a:pt x="22" y="414"/>
                    </a:lnTo>
                    <a:lnTo>
                      <a:pt x="22" y="412"/>
                    </a:lnTo>
                    <a:lnTo>
                      <a:pt x="30" y="414"/>
                    </a:lnTo>
                    <a:lnTo>
                      <a:pt x="32" y="410"/>
                    </a:lnTo>
                    <a:lnTo>
                      <a:pt x="30" y="408"/>
                    </a:lnTo>
                    <a:lnTo>
                      <a:pt x="28" y="406"/>
                    </a:lnTo>
                    <a:lnTo>
                      <a:pt x="24" y="406"/>
                    </a:lnTo>
                    <a:lnTo>
                      <a:pt x="22" y="406"/>
                    </a:lnTo>
                    <a:lnTo>
                      <a:pt x="22" y="404"/>
                    </a:lnTo>
                    <a:lnTo>
                      <a:pt x="24" y="396"/>
                    </a:lnTo>
                    <a:lnTo>
                      <a:pt x="24" y="392"/>
                    </a:lnTo>
                    <a:lnTo>
                      <a:pt x="22" y="388"/>
                    </a:lnTo>
                    <a:lnTo>
                      <a:pt x="22" y="380"/>
                    </a:lnTo>
                    <a:lnTo>
                      <a:pt x="20" y="378"/>
                    </a:lnTo>
                    <a:lnTo>
                      <a:pt x="20" y="376"/>
                    </a:lnTo>
                    <a:lnTo>
                      <a:pt x="22" y="360"/>
                    </a:lnTo>
                    <a:lnTo>
                      <a:pt x="24" y="356"/>
                    </a:lnTo>
                    <a:lnTo>
                      <a:pt x="26" y="350"/>
                    </a:lnTo>
                    <a:lnTo>
                      <a:pt x="24" y="350"/>
                    </a:lnTo>
                    <a:lnTo>
                      <a:pt x="22" y="346"/>
                    </a:lnTo>
                    <a:lnTo>
                      <a:pt x="22" y="342"/>
                    </a:lnTo>
                    <a:lnTo>
                      <a:pt x="30" y="296"/>
                    </a:lnTo>
                    <a:lnTo>
                      <a:pt x="34" y="292"/>
                    </a:lnTo>
                    <a:lnTo>
                      <a:pt x="36" y="290"/>
                    </a:lnTo>
                    <a:lnTo>
                      <a:pt x="34" y="283"/>
                    </a:lnTo>
                    <a:lnTo>
                      <a:pt x="36" y="251"/>
                    </a:lnTo>
                    <a:lnTo>
                      <a:pt x="36" y="249"/>
                    </a:lnTo>
                    <a:lnTo>
                      <a:pt x="38" y="249"/>
                    </a:lnTo>
                    <a:lnTo>
                      <a:pt x="40" y="249"/>
                    </a:lnTo>
                    <a:lnTo>
                      <a:pt x="40" y="247"/>
                    </a:lnTo>
                    <a:lnTo>
                      <a:pt x="40" y="245"/>
                    </a:lnTo>
                    <a:lnTo>
                      <a:pt x="42" y="245"/>
                    </a:lnTo>
                    <a:lnTo>
                      <a:pt x="44" y="243"/>
                    </a:lnTo>
                    <a:lnTo>
                      <a:pt x="42" y="229"/>
                    </a:lnTo>
                    <a:lnTo>
                      <a:pt x="46" y="225"/>
                    </a:lnTo>
                    <a:lnTo>
                      <a:pt x="48" y="217"/>
                    </a:lnTo>
                    <a:lnTo>
                      <a:pt x="52" y="209"/>
                    </a:lnTo>
                    <a:lnTo>
                      <a:pt x="50" y="193"/>
                    </a:lnTo>
                    <a:lnTo>
                      <a:pt x="48" y="191"/>
                    </a:lnTo>
                    <a:lnTo>
                      <a:pt x="48" y="185"/>
                    </a:lnTo>
                    <a:lnTo>
                      <a:pt x="46" y="175"/>
                    </a:lnTo>
                    <a:lnTo>
                      <a:pt x="46" y="167"/>
                    </a:lnTo>
                    <a:lnTo>
                      <a:pt x="42" y="165"/>
                    </a:lnTo>
                    <a:lnTo>
                      <a:pt x="44" y="153"/>
                    </a:lnTo>
                    <a:lnTo>
                      <a:pt x="48" y="145"/>
                    </a:lnTo>
                    <a:lnTo>
                      <a:pt x="50" y="143"/>
                    </a:lnTo>
                    <a:lnTo>
                      <a:pt x="50" y="141"/>
                    </a:lnTo>
                    <a:lnTo>
                      <a:pt x="52" y="139"/>
                    </a:lnTo>
                    <a:lnTo>
                      <a:pt x="58" y="103"/>
                    </a:lnTo>
                    <a:lnTo>
                      <a:pt x="64" y="95"/>
                    </a:lnTo>
                    <a:lnTo>
                      <a:pt x="66" y="89"/>
                    </a:lnTo>
                    <a:lnTo>
                      <a:pt x="72" y="83"/>
                    </a:lnTo>
                    <a:lnTo>
                      <a:pt x="76" y="81"/>
                    </a:lnTo>
                    <a:lnTo>
                      <a:pt x="72" y="55"/>
                    </a:lnTo>
                    <a:lnTo>
                      <a:pt x="72" y="53"/>
                    </a:lnTo>
                    <a:lnTo>
                      <a:pt x="74" y="53"/>
                    </a:lnTo>
                    <a:lnTo>
                      <a:pt x="74" y="43"/>
                    </a:lnTo>
                    <a:lnTo>
                      <a:pt x="91" y="35"/>
                    </a:lnTo>
                    <a:lnTo>
                      <a:pt x="93" y="20"/>
                    </a:lnTo>
                    <a:lnTo>
                      <a:pt x="93" y="18"/>
                    </a:lnTo>
                    <a:lnTo>
                      <a:pt x="91" y="18"/>
                    </a:lnTo>
                    <a:lnTo>
                      <a:pt x="91" y="16"/>
                    </a:lnTo>
                    <a:lnTo>
                      <a:pt x="93" y="16"/>
                    </a:lnTo>
                    <a:lnTo>
                      <a:pt x="95" y="12"/>
                    </a:lnTo>
                    <a:lnTo>
                      <a:pt x="107" y="0"/>
                    </a:lnTo>
                    <a:lnTo>
                      <a:pt x="109" y="0"/>
                    </a:lnTo>
                    <a:lnTo>
                      <a:pt x="113" y="4"/>
                    </a:lnTo>
                    <a:lnTo>
                      <a:pt x="129" y="6"/>
                    </a:lnTo>
                    <a:lnTo>
                      <a:pt x="129" y="8"/>
                    </a:lnTo>
                    <a:lnTo>
                      <a:pt x="131" y="10"/>
                    </a:lnTo>
                    <a:lnTo>
                      <a:pt x="135" y="14"/>
                    </a:lnTo>
                    <a:lnTo>
                      <a:pt x="139" y="4"/>
                    </a:lnTo>
                    <a:lnTo>
                      <a:pt x="153" y="4"/>
                    </a:lnTo>
                    <a:lnTo>
                      <a:pt x="157" y="8"/>
                    </a:lnTo>
                    <a:lnTo>
                      <a:pt x="163" y="10"/>
                    </a:lnTo>
                    <a:lnTo>
                      <a:pt x="165" y="10"/>
                    </a:lnTo>
                    <a:lnTo>
                      <a:pt x="169" y="16"/>
                    </a:lnTo>
                    <a:lnTo>
                      <a:pt x="171" y="20"/>
                    </a:lnTo>
                    <a:lnTo>
                      <a:pt x="173" y="22"/>
                    </a:lnTo>
                    <a:lnTo>
                      <a:pt x="183" y="29"/>
                    </a:lnTo>
                    <a:lnTo>
                      <a:pt x="187" y="33"/>
                    </a:lnTo>
                    <a:lnTo>
                      <a:pt x="189" y="35"/>
                    </a:lnTo>
                    <a:lnTo>
                      <a:pt x="205" y="37"/>
                    </a:lnTo>
                    <a:lnTo>
                      <a:pt x="221" y="47"/>
                    </a:lnTo>
                    <a:lnTo>
                      <a:pt x="225" y="51"/>
                    </a:lnTo>
                    <a:lnTo>
                      <a:pt x="229" y="51"/>
                    </a:lnTo>
                    <a:lnTo>
                      <a:pt x="231" y="53"/>
                    </a:lnTo>
                    <a:lnTo>
                      <a:pt x="231" y="55"/>
                    </a:lnTo>
                    <a:lnTo>
                      <a:pt x="233" y="57"/>
                    </a:lnTo>
                    <a:lnTo>
                      <a:pt x="233" y="63"/>
                    </a:lnTo>
                    <a:lnTo>
                      <a:pt x="223" y="81"/>
                    </a:lnTo>
                    <a:lnTo>
                      <a:pt x="223" y="85"/>
                    </a:lnTo>
                    <a:lnTo>
                      <a:pt x="223" y="87"/>
                    </a:lnTo>
                    <a:lnTo>
                      <a:pt x="239" y="87"/>
                    </a:lnTo>
                    <a:lnTo>
                      <a:pt x="247" y="91"/>
                    </a:lnTo>
                    <a:lnTo>
                      <a:pt x="249" y="91"/>
                    </a:lnTo>
                    <a:lnTo>
                      <a:pt x="251" y="93"/>
                    </a:lnTo>
                    <a:lnTo>
                      <a:pt x="253" y="93"/>
                    </a:lnTo>
                    <a:lnTo>
                      <a:pt x="255" y="91"/>
                    </a:lnTo>
                    <a:lnTo>
                      <a:pt x="257" y="91"/>
                    </a:lnTo>
                    <a:lnTo>
                      <a:pt x="259" y="89"/>
                    </a:lnTo>
                    <a:lnTo>
                      <a:pt x="263" y="89"/>
                    </a:lnTo>
                    <a:lnTo>
                      <a:pt x="265" y="89"/>
                    </a:lnTo>
                    <a:lnTo>
                      <a:pt x="279" y="75"/>
                    </a:lnTo>
                    <a:lnTo>
                      <a:pt x="281" y="61"/>
                    </a:lnTo>
                    <a:lnTo>
                      <a:pt x="289" y="59"/>
                    </a:lnTo>
                    <a:lnTo>
                      <a:pt x="291" y="61"/>
                    </a:lnTo>
                    <a:lnTo>
                      <a:pt x="295" y="73"/>
                    </a:lnTo>
                    <a:lnTo>
                      <a:pt x="293" y="85"/>
                    </a:lnTo>
                    <a:lnTo>
                      <a:pt x="293" y="87"/>
                    </a:lnTo>
                    <a:lnTo>
                      <a:pt x="287" y="91"/>
                    </a:lnTo>
                    <a:lnTo>
                      <a:pt x="279" y="93"/>
                    </a:lnTo>
                    <a:lnTo>
                      <a:pt x="261" y="109"/>
                    </a:lnTo>
                    <a:lnTo>
                      <a:pt x="261" y="111"/>
                    </a:lnTo>
                    <a:lnTo>
                      <a:pt x="255" y="119"/>
                    </a:lnTo>
                    <a:lnTo>
                      <a:pt x="255" y="121"/>
                    </a:lnTo>
                    <a:lnTo>
                      <a:pt x="241" y="133"/>
                    </a:lnTo>
                    <a:lnTo>
                      <a:pt x="239" y="135"/>
                    </a:lnTo>
                    <a:lnTo>
                      <a:pt x="235" y="139"/>
                    </a:lnTo>
                    <a:lnTo>
                      <a:pt x="235" y="141"/>
                    </a:lnTo>
                    <a:lnTo>
                      <a:pt x="231" y="143"/>
                    </a:lnTo>
                    <a:lnTo>
                      <a:pt x="231" y="161"/>
                    </a:lnTo>
                    <a:lnTo>
                      <a:pt x="229" y="169"/>
                    </a:lnTo>
                    <a:lnTo>
                      <a:pt x="227" y="185"/>
                    </a:lnTo>
                    <a:lnTo>
                      <a:pt x="227" y="187"/>
                    </a:lnTo>
                    <a:lnTo>
                      <a:pt x="225" y="191"/>
                    </a:lnTo>
                    <a:lnTo>
                      <a:pt x="223" y="211"/>
                    </a:lnTo>
                    <a:lnTo>
                      <a:pt x="221" y="211"/>
                    </a:lnTo>
                    <a:lnTo>
                      <a:pt x="223" y="217"/>
                    </a:lnTo>
                    <a:lnTo>
                      <a:pt x="241" y="229"/>
                    </a:lnTo>
                    <a:lnTo>
                      <a:pt x="241" y="233"/>
                    </a:lnTo>
                    <a:lnTo>
                      <a:pt x="239" y="239"/>
                    </a:lnTo>
                    <a:lnTo>
                      <a:pt x="239" y="243"/>
                    </a:lnTo>
                    <a:lnTo>
                      <a:pt x="243" y="247"/>
                    </a:lnTo>
                    <a:lnTo>
                      <a:pt x="245" y="249"/>
                    </a:lnTo>
                    <a:lnTo>
                      <a:pt x="249" y="247"/>
                    </a:lnTo>
                    <a:lnTo>
                      <a:pt x="249" y="259"/>
                    </a:lnTo>
                    <a:lnTo>
                      <a:pt x="237" y="275"/>
                    </a:lnTo>
                    <a:lnTo>
                      <a:pt x="235" y="283"/>
                    </a:lnTo>
                    <a:lnTo>
                      <a:pt x="233" y="285"/>
                    </a:lnTo>
                    <a:lnTo>
                      <a:pt x="185" y="296"/>
                    </a:lnTo>
                    <a:lnTo>
                      <a:pt x="169" y="296"/>
                    </a:lnTo>
                    <a:lnTo>
                      <a:pt x="165" y="292"/>
                    </a:lnTo>
                    <a:lnTo>
                      <a:pt x="165" y="294"/>
                    </a:lnTo>
                    <a:lnTo>
                      <a:pt x="165" y="302"/>
                    </a:lnTo>
                    <a:lnTo>
                      <a:pt x="167" y="304"/>
                    </a:lnTo>
                    <a:lnTo>
                      <a:pt x="169" y="306"/>
                    </a:lnTo>
                    <a:lnTo>
                      <a:pt x="167" y="314"/>
                    </a:lnTo>
                    <a:lnTo>
                      <a:pt x="165" y="314"/>
                    </a:lnTo>
                    <a:lnTo>
                      <a:pt x="163" y="322"/>
                    </a:lnTo>
                    <a:lnTo>
                      <a:pt x="165" y="330"/>
                    </a:lnTo>
                    <a:lnTo>
                      <a:pt x="165" y="334"/>
                    </a:lnTo>
                    <a:lnTo>
                      <a:pt x="163" y="336"/>
                    </a:lnTo>
                    <a:lnTo>
                      <a:pt x="157" y="336"/>
                    </a:lnTo>
                    <a:lnTo>
                      <a:pt x="153" y="340"/>
                    </a:lnTo>
                    <a:lnTo>
                      <a:pt x="143" y="340"/>
                    </a:lnTo>
                    <a:lnTo>
                      <a:pt x="129" y="332"/>
                    </a:lnTo>
                    <a:lnTo>
                      <a:pt x="125" y="330"/>
                    </a:lnTo>
                    <a:lnTo>
                      <a:pt x="123" y="334"/>
                    </a:lnTo>
                    <a:lnTo>
                      <a:pt x="123" y="340"/>
                    </a:lnTo>
                    <a:lnTo>
                      <a:pt x="125" y="344"/>
                    </a:lnTo>
                    <a:lnTo>
                      <a:pt x="125" y="358"/>
                    </a:lnTo>
                    <a:lnTo>
                      <a:pt x="129" y="360"/>
                    </a:lnTo>
                    <a:lnTo>
                      <a:pt x="133" y="362"/>
                    </a:lnTo>
                    <a:lnTo>
                      <a:pt x="131" y="364"/>
                    </a:lnTo>
                    <a:lnTo>
                      <a:pt x="133" y="366"/>
                    </a:lnTo>
                    <a:lnTo>
                      <a:pt x="139" y="364"/>
                    </a:lnTo>
                    <a:lnTo>
                      <a:pt x="137" y="362"/>
                    </a:lnTo>
                    <a:lnTo>
                      <a:pt x="135" y="360"/>
                    </a:lnTo>
                    <a:lnTo>
                      <a:pt x="139" y="360"/>
                    </a:lnTo>
                    <a:lnTo>
                      <a:pt x="143" y="358"/>
                    </a:lnTo>
                    <a:lnTo>
                      <a:pt x="145" y="360"/>
                    </a:lnTo>
                    <a:lnTo>
                      <a:pt x="147" y="368"/>
                    </a:lnTo>
                    <a:lnTo>
                      <a:pt x="145" y="372"/>
                    </a:lnTo>
                    <a:lnTo>
                      <a:pt x="143" y="372"/>
                    </a:lnTo>
                    <a:lnTo>
                      <a:pt x="141" y="374"/>
                    </a:lnTo>
                    <a:lnTo>
                      <a:pt x="139" y="374"/>
                    </a:lnTo>
                    <a:lnTo>
                      <a:pt x="137" y="372"/>
                    </a:lnTo>
                    <a:lnTo>
                      <a:pt x="137" y="370"/>
                    </a:lnTo>
                    <a:lnTo>
                      <a:pt x="135" y="368"/>
                    </a:lnTo>
                    <a:lnTo>
                      <a:pt x="131" y="366"/>
                    </a:lnTo>
                    <a:lnTo>
                      <a:pt x="129" y="368"/>
                    </a:lnTo>
                    <a:lnTo>
                      <a:pt x="127" y="370"/>
                    </a:lnTo>
                    <a:lnTo>
                      <a:pt x="125" y="370"/>
                    </a:lnTo>
                    <a:lnTo>
                      <a:pt x="125" y="372"/>
                    </a:lnTo>
                    <a:lnTo>
                      <a:pt x="135" y="376"/>
                    </a:lnTo>
                    <a:lnTo>
                      <a:pt x="135" y="378"/>
                    </a:lnTo>
                    <a:lnTo>
                      <a:pt x="127" y="382"/>
                    </a:lnTo>
                    <a:lnTo>
                      <a:pt x="121" y="390"/>
                    </a:lnTo>
                    <a:lnTo>
                      <a:pt x="121" y="404"/>
                    </a:lnTo>
                    <a:lnTo>
                      <a:pt x="121" y="408"/>
                    </a:lnTo>
                    <a:lnTo>
                      <a:pt x="119" y="408"/>
                    </a:lnTo>
                    <a:lnTo>
                      <a:pt x="117" y="410"/>
                    </a:lnTo>
                    <a:lnTo>
                      <a:pt x="115" y="412"/>
                    </a:lnTo>
                    <a:lnTo>
                      <a:pt x="117" y="418"/>
                    </a:lnTo>
                    <a:lnTo>
                      <a:pt x="117" y="420"/>
                    </a:lnTo>
                    <a:lnTo>
                      <a:pt x="107" y="418"/>
                    </a:lnTo>
                    <a:lnTo>
                      <a:pt x="105" y="420"/>
                    </a:lnTo>
                    <a:lnTo>
                      <a:pt x="103" y="422"/>
                    </a:lnTo>
                    <a:lnTo>
                      <a:pt x="101" y="422"/>
                    </a:lnTo>
                    <a:lnTo>
                      <a:pt x="97" y="424"/>
                    </a:lnTo>
                    <a:lnTo>
                      <a:pt x="88" y="440"/>
                    </a:lnTo>
                    <a:lnTo>
                      <a:pt x="88" y="444"/>
                    </a:lnTo>
                    <a:lnTo>
                      <a:pt x="91" y="452"/>
                    </a:lnTo>
                    <a:lnTo>
                      <a:pt x="99" y="462"/>
                    </a:lnTo>
                    <a:lnTo>
                      <a:pt x="105" y="464"/>
                    </a:lnTo>
                    <a:lnTo>
                      <a:pt x="113" y="464"/>
                    </a:lnTo>
                    <a:lnTo>
                      <a:pt x="115" y="466"/>
                    </a:lnTo>
                    <a:lnTo>
                      <a:pt x="115" y="472"/>
                    </a:lnTo>
                    <a:lnTo>
                      <a:pt x="113" y="476"/>
                    </a:lnTo>
                    <a:lnTo>
                      <a:pt x="113" y="482"/>
                    </a:lnTo>
                    <a:lnTo>
                      <a:pt x="111" y="484"/>
                    </a:lnTo>
                    <a:lnTo>
                      <a:pt x="111" y="486"/>
                    </a:lnTo>
                    <a:lnTo>
                      <a:pt x="109" y="486"/>
                    </a:lnTo>
                    <a:lnTo>
                      <a:pt x="88" y="506"/>
                    </a:lnTo>
                    <a:lnTo>
                      <a:pt x="84" y="514"/>
                    </a:lnTo>
                    <a:lnTo>
                      <a:pt x="88" y="514"/>
                    </a:lnTo>
                    <a:lnTo>
                      <a:pt x="84" y="528"/>
                    </a:lnTo>
                    <a:lnTo>
                      <a:pt x="82" y="530"/>
                    </a:lnTo>
                    <a:lnTo>
                      <a:pt x="78" y="532"/>
                    </a:lnTo>
                    <a:lnTo>
                      <a:pt x="76" y="532"/>
                    </a:lnTo>
                    <a:lnTo>
                      <a:pt x="74" y="530"/>
                    </a:lnTo>
                    <a:lnTo>
                      <a:pt x="70" y="524"/>
                    </a:lnTo>
                    <a:lnTo>
                      <a:pt x="72" y="528"/>
                    </a:lnTo>
                    <a:lnTo>
                      <a:pt x="74" y="530"/>
                    </a:lnTo>
                    <a:lnTo>
                      <a:pt x="74" y="532"/>
                    </a:lnTo>
                    <a:lnTo>
                      <a:pt x="66" y="540"/>
                    </a:lnTo>
                    <a:lnTo>
                      <a:pt x="62" y="549"/>
                    </a:lnTo>
                    <a:lnTo>
                      <a:pt x="60" y="553"/>
                    </a:lnTo>
                    <a:lnTo>
                      <a:pt x="62" y="553"/>
                    </a:lnTo>
                    <a:lnTo>
                      <a:pt x="64" y="553"/>
                    </a:lnTo>
                    <a:lnTo>
                      <a:pt x="66" y="563"/>
                    </a:lnTo>
                    <a:lnTo>
                      <a:pt x="66" y="565"/>
                    </a:lnTo>
                    <a:lnTo>
                      <a:pt x="62" y="565"/>
                    </a:lnTo>
                    <a:lnTo>
                      <a:pt x="60" y="565"/>
                    </a:lnTo>
                    <a:lnTo>
                      <a:pt x="62" y="567"/>
                    </a:lnTo>
                    <a:lnTo>
                      <a:pt x="64" y="567"/>
                    </a:lnTo>
                    <a:lnTo>
                      <a:pt x="66" y="567"/>
                    </a:lnTo>
                    <a:lnTo>
                      <a:pt x="74" y="583"/>
                    </a:lnTo>
                  </a:path>
                </a:pathLst>
              </a:custGeom>
              <a:solidFill>
                <a:schemeClr val="accent1"/>
              </a:solidFill>
              <a:ln w="3175">
                <a:solidFill>
                  <a:schemeClr val="bg1"/>
                </a:solidFill>
                <a:round/>
                <a:headEnd/>
                <a:tailEnd/>
              </a:ln>
            </p:spPr>
            <p:txBody>
              <a:bodyPr/>
              <a:lstStyle/>
              <a:p>
                <a:endParaRPr lang="fr-FR" dirty="0"/>
              </a:p>
            </p:txBody>
          </p:sp>
          <p:sp>
            <p:nvSpPr>
              <p:cNvPr id="5989" name="Freeform 1047"/>
              <p:cNvSpPr>
                <a:spLocks/>
              </p:cNvSpPr>
              <p:nvPr/>
            </p:nvSpPr>
            <p:spPr bwMode="auto">
              <a:xfrm>
                <a:off x="1756" y="3626"/>
                <a:ext cx="51" cy="60"/>
              </a:xfrm>
              <a:custGeom>
                <a:avLst/>
                <a:gdLst>
                  <a:gd name="T0" fmla="*/ 0 w 51"/>
                  <a:gd name="T1" fmla="*/ 56 h 60"/>
                  <a:gd name="T2" fmla="*/ 0 w 51"/>
                  <a:gd name="T3" fmla="*/ 0 h 60"/>
                  <a:gd name="T4" fmla="*/ 6 w 51"/>
                  <a:gd name="T5" fmla="*/ 12 h 60"/>
                  <a:gd name="T6" fmla="*/ 4 w 51"/>
                  <a:gd name="T7" fmla="*/ 10 h 60"/>
                  <a:gd name="T8" fmla="*/ 2 w 51"/>
                  <a:gd name="T9" fmla="*/ 12 h 60"/>
                  <a:gd name="T10" fmla="*/ 2 w 51"/>
                  <a:gd name="T11" fmla="*/ 14 h 60"/>
                  <a:gd name="T12" fmla="*/ 2 w 51"/>
                  <a:gd name="T13" fmla="*/ 16 h 60"/>
                  <a:gd name="T14" fmla="*/ 4 w 51"/>
                  <a:gd name="T15" fmla="*/ 16 h 60"/>
                  <a:gd name="T16" fmla="*/ 6 w 51"/>
                  <a:gd name="T17" fmla="*/ 18 h 60"/>
                  <a:gd name="T18" fmla="*/ 10 w 51"/>
                  <a:gd name="T19" fmla="*/ 26 h 60"/>
                  <a:gd name="T20" fmla="*/ 19 w 51"/>
                  <a:gd name="T21" fmla="*/ 36 h 60"/>
                  <a:gd name="T22" fmla="*/ 21 w 51"/>
                  <a:gd name="T23" fmla="*/ 36 h 60"/>
                  <a:gd name="T24" fmla="*/ 23 w 51"/>
                  <a:gd name="T25" fmla="*/ 38 h 60"/>
                  <a:gd name="T26" fmla="*/ 25 w 51"/>
                  <a:gd name="T27" fmla="*/ 40 h 60"/>
                  <a:gd name="T28" fmla="*/ 27 w 51"/>
                  <a:gd name="T29" fmla="*/ 40 h 60"/>
                  <a:gd name="T30" fmla="*/ 41 w 51"/>
                  <a:gd name="T31" fmla="*/ 52 h 60"/>
                  <a:gd name="T32" fmla="*/ 47 w 51"/>
                  <a:gd name="T33" fmla="*/ 52 h 60"/>
                  <a:gd name="T34" fmla="*/ 51 w 51"/>
                  <a:gd name="T35" fmla="*/ 50 h 60"/>
                  <a:gd name="T36" fmla="*/ 51 w 51"/>
                  <a:gd name="T37" fmla="*/ 56 h 60"/>
                  <a:gd name="T38" fmla="*/ 49 w 51"/>
                  <a:gd name="T39" fmla="*/ 58 h 60"/>
                  <a:gd name="T40" fmla="*/ 45 w 51"/>
                  <a:gd name="T41" fmla="*/ 58 h 60"/>
                  <a:gd name="T42" fmla="*/ 41 w 51"/>
                  <a:gd name="T43" fmla="*/ 58 h 60"/>
                  <a:gd name="T44" fmla="*/ 33 w 51"/>
                  <a:gd name="T45" fmla="*/ 60 h 60"/>
                  <a:gd name="T46" fmla="*/ 31 w 51"/>
                  <a:gd name="T47" fmla="*/ 60 h 60"/>
                  <a:gd name="T48" fmla="*/ 25 w 51"/>
                  <a:gd name="T49" fmla="*/ 58 h 60"/>
                  <a:gd name="T50" fmla="*/ 12 w 51"/>
                  <a:gd name="T51" fmla="*/ 56 h 60"/>
                  <a:gd name="T52" fmla="*/ 10 w 51"/>
                  <a:gd name="T53" fmla="*/ 54 h 60"/>
                  <a:gd name="T54" fmla="*/ 6 w 51"/>
                  <a:gd name="T55" fmla="*/ 54 h 60"/>
                  <a:gd name="T56" fmla="*/ 2 w 51"/>
                  <a:gd name="T57" fmla="*/ 56 h 60"/>
                  <a:gd name="T58" fmla="*/ 2 w 51"/>
                  <a:gd name="T59" fmla="*/ 56 h 60"/>
                  <a:gd name="T60" fmla="*/ 0 w 51"/>
                  <a:gd name="T61" fmla="*/ 56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
                  <a:gd name="T94" fmla="*/ 0 h 60"/>
                  <a:gd name="T95" fmla="*/ 51 w 51"/>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 h="60">
                    <a:moveTo>
                      <a:pt x="0" y="56"/>
                    </a:moveTo>
                    <a:lnTo>
                      <a:pt x="0" y="0"/>
                    </a:lnTo>
                    <a:lnTo>
                      <a:pt x="6" y="12"/>
                    </a:lnTo>
                    <a:lnTo>
                      <a:pt x="4" y="10"/>
                    </a:lnTo>
                    <a:lnTo>
                      <a:pt x="2" y="12"/>
                    </a:lnTo>
                    <a:lnTo>
                      <a:pt x="2" y="14"/>
                    </a:lnTo>
                    <a:lnTo>
                      <a:pt x="2" y="16"/>
                    </a:lnTo>
                    <a:lnTo>
                      <a:pt x="4" y="16"/>
                    </a:lnTo>
                    <a:lnTo>
                      <a:pt x="6" y="18"/>
                    </a:lnTo>
                    <a:lnTo>
                      <a:pt x="10" y="26"/>
                    </a:lnTo>
                    <a:lnTo>
                      <a:pt x="19" y="36"/>
                    </a:lnTo>
                    <a:lnTo>
                      <a:pt x="21" y="36"/>
                    </a:lnTo>
                    <a:lnTo>
                      <a:pt x="23" y="38"/>
                    </a:lnTo>
                    <a:lnTo>
                      <a:pt x="25" y="40"/>
                    </a:lnTo>
                    <a:lnTo>
                      <a:pt x="27" y="40"/>
                    </a:lnTo>
                    <a:lnTo>
                      <a:pt x="41" y="52"/>
                    </a:lnTo>
                    <a:lnTo>
                      <a:pt x="47" y="52"/>
                    </a:lnTo>
                    <a:lnTo>
                      <a:pt x="51" y="50"/>
                    </a:lnTo>
                    <a:lnTo>
                      <a:pt x="51" y="56"/>
                    </a:lnTo>
                    <a:lnTo>
                      <a:pt x="49" y="58"/>
                    </a:lnTo>
                    <a:lnTo>
                      <a:pt x="45" y="58"/>
                    </a:lnTo>
                    <a:lnTo>
                      <a:pt x="41" y="58"/>
                    </a:lnTo>
                    <a:lnTo>
                      <a:pt x="33" y="60"/>
                    </a:lnTo>
                    <a:lnTo>
                      <a:pt x="31" y="60"/>
                    </a:lnTo>
                    <a:lnTo>
                      <a:pt x="25" y="58"/>
                    </a:lnTo>
                    <a:lnTo>
                      <a:pt x="12" y="56"/>
                    </a:lnTo>
                    <a:lnTo>
                      <a:pt x="10" y="54"/>
                    </a:lnTo>
                    <a:lnTo>
                      <a:pt x="6" y="54"/>
                    </a:lnTo>
                    <a:lnTo>
                      <a:pt x="2" y="56"/>
                    </a:lnTo>
                    <a:lnTo>
                      <a:pt x="0" y="56"/>
                    </a:lnTo>
                    <a:close/>
                  </a:path>
                </a:pathLst>
              </a:custGeom>
              <a:solidFill>
                <a:schemeClr val="tx2"/>
              </a:solidFill>
              <a:ln w="3175">
                <a:solidFill>
                  <a:schemeClr val="bg1"/>
                </a:solidFill>
                <a:round/>
                <a:headEnd/>
                <a:tailEnd/>
              </a:ln>
            </p:spPr>
            <p:txBody>
              <a:bodyPr/>
              <a:lstStyle/>
              <a:p>
                <a:endParaRPr lang="fr-FR" dirty="0"/>
              </a:p>
            </p:txBody>
          </p:sp>
          <p:sp>
            <p:nvSpPr>
              <p:cNvPr id="5990" name="Freeform 1048"/>
              <p:cNvSpPr>
                <a:spLocks/>
              </p:cNvSpPr>
              <p:nvPr/>
            </p:nvSpPr>
            <p:spPr bwMode="auto">
              <a:xfrm>
                <a:off x="1756" y="3626"/>
                <a:ext cx="51" cy="60"/>
              </a:xfrm>
              <a:custGeom>
                <a:avLst/>
                <a:gdLst>
                  <a:gd name="T0" fmla="*/ 0 w 51"/>
                  <a:gd name="T1" fmla="*/ 56 h 60"/>
                  <a:gd name="T2" fmla="*/ 0 w 51"/>
                  <a:gd name="T3" fmla="*/ 0 h 60"/>
                  <a:gd name="T4" fmla="*/ 6 w 51"/>
                  <a:gd name="T5" fmla="*/ 12 h 60"/>
                  <a:gd name="T6" fmla="*/ 4 w 51"/>
                  <a:gd name="T7" fmla="*/ 10 h 60"/>
                  <a:gd name="T8" fmla="*/ 2 w 51"/>
                  <a:gd name="T9" fmla="*/ 12 h 60"/>
                  <a:gd name="T10" fmla="*/ 2 w 51"/>
                  <a:gd name="T11" fmla="*/ 14 h 60"/>
                  <a:gd name="T12" fmla="*/ 2 w 51"/>
                  <a:gd name="T13" fmla="*/ 16 h 60"/>
                  <a:gd name="T14" fmla="*/ 4 w 51"/>
                  <a:gd name="T15" fmla="*/ 16 h 60"/>
                  <a:gd name="T16" fmla="*/ 6 w 51"/>
                  <a:gd name="T17" fmla="*/ 18 h 60"/>
                  <a:gd name="T18" fmla="*/ 10 w 51"/>
                  <a:gd name="T19" fmla="*/ 26 h 60"/>
                  <a:gd name="T20" fmla="*/ 19 w 51"/>
                  <a:gd name="T21" fmla="*/ 36 h 60"/>
                  <a:gd name="T22" fmla="*/ 21 w 51"/>
                  <a:gd name="T23" fmla="*/ 36 h 60"/>
                  <a:gd name="T24" fmla="*/ 23 w 51"/>
                  <a:gd name="T25" fmla="*/ 38 h 60"/>
                  <a:gd name="T26" fmla="*/ 25 w 51"/>
                  <a:gd name="T27" fmla="*/ 40 h 60"/>
                  <a:gd name="T28" fmla="*/ 27 w 51"/>
                  <a:gd name="T29" fmla="*/ 40 h 60"/>
                  <a:gd name="T30" fmla="*/ 41 w 51"/>
                  <a:gd name="T31" fmla="*/ 52 h 60"/>
                  <a:gd name="T32" fmla="*/ 47 w 51"/>
                  <a:gd name="T33" fmla="*/ 52 h 60"/>
                  <a:gd name="T34" fmla="*/ 51 w 51"/>
                  <a:gd name="T35" fmla="*/ 50 h 60"/>
                  <a:gd name="T36" fmla="*/ 51 w 51"/>
                  <a:gd name="T37" fmla="*/ 56 h 60"/>
                  <a:gd name="T38" fmla="*/ 49 w 51"/>
                  <a:gd name="T39" fmla="*/ 58 h 60"/>
                  <a:gd name="T40" fmla="*/ 45 w 51"/>
                  <a:gd name="T41" fmla="*/ 58 h 60"/>
                  <a:gd name="T42" fmla="*/ 41 w 51"/>
                  <a:gd name="T43" fmla="*/ 58 h 60"/>
                  <a:gd name="T44" fmla="*/ 33 w 51"/>
                  <a:gd name="T45" fmla="*/ 60 h 60"/>
                  <a:gd name="T46" fmla="*/ 31 w 51"/>
                  <a:gd name="T47" fmla="*/ 60 h 60"/>
                  <a:gd name="T48" fmla="*/ 25 w 51"/>
                  <a:gd name="T49" fmla="*/ 58 h 60"/>
                  <a:gd name="T50" fmla="*/ 12 w 51"/>
                  <a:gd name="T51" fmla="*/ 56 h 60"/>
                  <a:gd name="T52" fmla="*/ 10 w 51"/>
                  <a:gd name="T53" fmla="*/ 54 h 60"/>
                  <a:gd name="T54" fmla="*/ 6 w 51"/>
                  <a:gd name="T55" fmla="*/ 54 h 60"/>
                  <a:gd name="T56" fmla="*/ 2 w 51"/>
                  <a:gd name="T57" fmla="*/ 56 h 60"/>
                  <a:gd name="T58" fmla="*/ 2 w 51"/>
                  <a:gd name="T59" fmla="*/ 56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60"/>
                  <a:gd name="T92" fmla="*/ 51 w 51"/>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60">
                    <a:moveTo>
                      <a:pt x="0" y="56"/>
                    </a:moveTo>
                    <a:lnTo>
                      <a:pt x="0" y="0"/>
                    </a:lnTo>
                    <a:lnTo>
                      <a:pt x="6" y="12"/>
                    </a:lnTo>
                    <a:lnTo>
                      <a:pt x="4" y="10"/>
                    </a:lnTo>
                    <a:lnTo>
                      <a:pt x="2" y="12"/>
                    </a:lnTo>
                    <a:lnTo>
                      <a:pt x="2" y="14"/>
                    </a:lnTo>
                    <a:lnTo>
                      <a:pt x="2" y="16"/>
                    </a:lnTo>
                    <a:lnTo>
                      <a:pt x="4" y="16"/>
                    </a:lnTo>
                    <a:lnTo>
                      <a:pt x="6" y="18"/>
                    </a:lnTo>
                    <a:lnTo>
                      <a:pt x="10" y="26"/>
                    </a:lnTo>
                    <a:lnTo>
                      <a:pt x="19" y="36"/>
                    </a:lnTo>
                    <a:lnTo>
                      <a:pt x="21" y="36"/>
                    </a:lnTo>
                    <a:lnTo>
                      <a:pt x="23" y="38"/>
                    </a:lnTo>
                    <a:lnTo>
                      <a:pt x="25" y="40"/>
                    </a:lnTo>
                    <a:lnTo>
                      <a:pt x="27" y="40"/>
                    </a:lnTo>
                    <a:lnTo>
                      <a:pt x="41" y="52"/>
                    </a:lnTo>
                    <a:lnTo>
                      <a:pt x="47" y="52"/>
                    </a:lnTo>
                    <a:lnTo>
                      <a:pt x="51" y="50"/>
                    </a:lnTo>
                    <a:lnTo>
                      <a:pt x="51" y="56"/>
                    </a:lnTo>
                    <a:lnTo>
                      <a:pt x="49" y="58"/>
                    </a:lnTo>
                    <a:lnTo>
                      <a:pt x="45" y="58"/>
                    </a:lnTo>
                    <a:lnTo>
                      <a:pt x="41" y="58"/>
                    </a:lnTo>
                    <a:lnTo>
                      <a:pt x="33" y="60"/>
                    </a:lnTo>
                    <a:lnTo>
                      <a:pt x="31" y="60"/>
                    </a:lnTo>
                    <a:lnTo>
                      <a:pt x="25" y="58"/>
                    </a:lnTo>
                    <a:lnTo>
                      <a:pt x="12" y="56"/>
                    </a:lnTo>
                    <a:lnTo>
                      <a:pt x="10" y="54"/>
                    </a:lnTo>
                    <a:lnTo>
                      <a:pt x="6" y="54"/>
                    </a:lnTo>
                    <a:lnTo>
                      <a:pt x="2" y="56"/>
                    </a:lnTo>
                  </a:path>
                </a:pathLst>
              </a:custGeom>
              <a:solidFill>
                <a:schemeClr val="tx2"/>
              </a:solidFill>
              <a:ln w="3175">
                <a:solidFill>
                  <a:schemeClr val="bg1"/>
                </a:solidFill>
                <a:round/>
                <a:headEnd/>
                <a:tailEnd/>
              </a:ln>
            </p:spPr>
            <p:txBody>
              <a:bodyPr/>
              <a:lstStyle/>
              <a:p>
                <a:endParaRPr lang="fr-FR" dirty="0"/>
              </a:p>
            </p:txBody>
          </p:sp>
          <p:sp>
            <p:nvSpPr>
              <p:cNvPr id="5991" name="Freeform 1049"/>
              <p:cNvSpPr>
                <a:spLocks/>
              </p:cNvSpPr>
              <p:nvPr/>
            </p:nvSpPr>
            <p:spPr bwMode="auto">
              <a:xfrm>
                <a:off x="1913" y="2616"/>
                <a:ext cx="62" cy="60"/>
              </a:xfrm>
              <a:custGeom>
                <a:avLst/>
                <a:gdLst>
                  <a:gd name="T0" fmla="*/ 54 w 62"/>
                  <a:gd name="T1" fmla="*/ 54 h 60"/>
                  <a:gd name="T2" fmla="*/ 46 w 62"/>
                  <a:gd name="T3" fmla="*/ 50 h 60"/>
                  <a:gd name="T4" fmla="*/ 40 w 62"/>
                  <a:gd name="T5" fmla="*/ 52 h 60"/>
                  <a:gd name="T6" fmla="*/ 36 w 62"/>
                  <a:gd name="T7" fmla="*/ 52 h 60"/>
                  <a:gd name="T8" fmla="*/ 34 w 62"/>
                  <a:gd name="T9" fmla="*/ 52 h 60"/>
                  <a:gd name="T10" fmla="*/ 34 w 62"/>
                  <a:gd name="T11" fmla="*/ 58 h 60"/>
                  <a:gd name="T12" fmla="*/ 32 w 62"/>
                  <a:gd name="T13" fmla="*/ 60 h 60"/>
                  <a:gd name="T14" fmla="*/ 28 w 62"/>
                  <a:gd name="T15" fmla="*/ 60 h 60"/>
                  <a:gd name="T16" fmla="*/ 24 w 62"/>
                  <a:gd name="T17" fmla="*/ 58 h 60"/>
                  <a:gd name="T18" fmla="*/ 14 w 62"/>
                  <a:gd name="T19" fmla="*/ 44 h 60"/>
                  <a:gd name="T20" fmla="*/ 14 w 62"/>
                  <a:gd name="T21" fmla="*/ 42 h 60"/>
                  <a:gd name="T22" fmla="*/ 12 w 62"/>
                  <a:gd name="T23" fmla="*/ 40 h 60"/>
                  <a:gd name="T24" fmla="*/ 12 w 62"/>
                  <a:gd name="T25" fmla="*/ 38 h 60"/>
                  <a:gd name="T26" fmla="*/ 8 w 62"/>
                  <a:gd name="T27" fmla="*/ 38 h 60"/>
                  <a:gd name="T28" fmla="*/ 6 w 62"/>
                  <a:gd name="T29" fmla="*/ 36 h 60"/>
                  <a:gd name="T30" fmla="*/ 6 w 62"/>
                  <a:gd name="T31" fmla="*/ 34 h 60"/>
                  <a:gd name="T32" fmla="*/ 4 w 62"/>
                  <a:gd name="T33" fmla="*/ 32 h 60"/>
                  <a:gd name="T34" fmla="*/ 0 w 62"/>
                  <a:gd name="T35" fmla="*/ 26 h 60"/>
                  <a:gd name="T36" fmla="*/ 2 w 62"/>
                  <a:gd name="T37" fmla="*/ 20 h 60"/>
                  <a:gd name="T38" fmla="*/ 2 w 62"/>
                  <a:gd name="T39" fmla="*/ 16 h 60"/>
                  <a:gd name="T40" fmla="*/ 2 w 62"/>
                  <a:gd name="T41" fmla="*/ 14 h 60"/>
                  <a:gd name="T42" fmla="*/ 6 w 62"/>
                  <a:gd name="T43" fmla="*/ 14 h 60"/>
                  <a:gd name="T44" fmla="*/ 10 w 62"/>
                  <a:gd name="T45" fmla="*/ 12 h 60"/>
                  <a:gd name="T46" fmla="*/ 12 w 62"/>
                  <a:gd name="T47" fmla="*/ 10 h 60"/>
                  <a:gd name="T48" fmla="*/ 12 w 62"/>
                  <a:gd name="T49" fmla="*/ 8 h 60"/>
                  <a:gd name="T50" fmla="*/ 10 w 62"/>
                  <a:gd name="T51" fmla="*/ 8 h 60"/>
                  <a:gd name="T52" fmla="*/ 12 w 62"/>
                  <a:gd name="T53" fmla="*/ 6 h 60"/>
                  <a:gd name="T54" fmla="*/ 16 w 62"/>
                  <a:gd name="T55" fmla="*/ 0 h 60"/>
                  <a:gd name="T56" fmla="*/ 18 w 62"/>
                  <a:gd name="T57" fmla="*/ 0 h 60"/>
                  <a:gd name="T58" fmla="*/ 26 w 62"/>
                  <a:gd name="T59" fmla="*/ 0 h 60"/>
                  <a:gd name="T60" fmla="*/ 44 w 62"/>
                  <a:gd name="T61" fmla="*/ 0 h 60"/>
                  <a:gd name="T62" fmla="*/ 46 w 62"/>
                  <a:gd name="T63" fmla="*/ 0 h 60"/>
                  <a:gd name="T64" fmla="*/ 60 w 62"/>
                  <a:gd name="T65" fmla="*/ 2 h 60"/>
                  <a:gd name="T66" fmla="*/ 62 w 62"/>
                  <a:gd name="T67" fmla="*/ 2 h 60"/>
                  <a:gd name="T68" fmla="*/ 62 w 62"/>
                  <a:gd name="T69" fmla="*/ 6 h 60"/>
                  <a:gd name="T70" fmla="*/ 60 w 62"/>
                  <a:gd name="T71" fmla="*/ 6 h 60"/>
                  <a:gd name="T72" fmla="*/ 58 w 62"/>
                  <a:gd name="T73" fmla="*/ 10 h 60"/>
                  <a:gd name="T74" fmla="*/ 56 w 62"/>
                  <a:gd name="T75" fmla="*/ 12 h 60"/>
                  <a:gd name="T76" fmla="*/ 56 w 62"/>
                  <a:gd name="T77" fmla="*/ 24 h 60"/>
                  <a:gd name="T78" fmla="*/ 60 w 62"/>
                  <a:gd name="T79" fmla="*/ 30 h 60"/>
                  <a:gd name="T80" fmla="*/ 62 w 62"/>
                  <a:gd name="T81" fmla="*/ 34 h 60"/>
                  <a:gd name="T82" fmla="*/ 58 w 62"/>
                  <a:gd name="T83" fmla="*/ 50 h 60"/>
                  <a:gd name="T84" fmla="*/ 56 w 62"/>
                  <a:gd name="T85" fmla="*/ 54 h 60"/>
                  <a:gd name="T86" fmla="*/ 54 w 62"/>
                  <a:gd name="T87" fmla="*/ 54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60"/>
                  <a:gd name="T134" fmla="*/ 62 w 62"/>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60">
                    <a:moveTo>
                      <a:pt x="54" y="54"/>
                    </a:moveTo>
                    <a:lnTo>
                      <a:pt x="46" y="50"/>
                    </a:lnTo>
                    <a:lnTo>
                      <a:pt x="40" y="52"/>
                    </a:lnTo>
                    <a:lnTo>
                      <a:pt x="36" y="52"/>
                    </a:lnTo>
                    <a:lnTo>
                      <a:pt x="34" y="52"/>
                    </a:lnTo>
                    <a:lnTo>
                      <a:pt x="34" y="58"/>
                    </a:lnTo>
                    <a:lnTo>
                      <a:pt x="32" y="60"/>
                    </a:lnTo>
                    <a:lnTo>
                      <a:pt x="28" y="60"/>
                    </a:lnTo>
                    <a:lnTo>
                      <a:pt x="24" y="58"/>
                    </a:lnTo>
                    <a:lnTo>
                      <a:pt x="14" y="44"/>
                    </a:lnTo>
                    <a:lnTo>
                      <a:pt x="14" y="42"/>
                    </a:lnTo>
                    <a:lnTo>
                      <a:pt x="12" y="40"/>
                    </a:lnTo>
                    <a:lnTo>
                      <a:pt x="12" y="38"/>
                    </a:lnTo>
                    <a:lnTo>
                      <a:pt x="8" y="38"/>
                    </a:lnTo>
                    <a:lnTo>
                      <a:pt x="6" y="36"/>
                    </a:lnTo>
                    <a:lnTo>
                      <a:pt x="6" y="34"/>
                    </a:lnTo>
                    <a:lnTo>
                      <a:pt x="4" y="32"/>
                    </a:lnTo>
                    <a:lnTo>
                      <a:pt x="0" y="26"/>
                    </a:lnTo>
                    <a:lnTo>
                      <a:pt x="2" y="20"/>
                    </a:lnTo>
                    <a:lnTo>
                      <a:pt x="2" y="16"/>
                    </a:lnTo>
                    <a:lnTo>
                      <a:pt x="2" y="14"/>
                    </a:lnTo>
                    <a:lnTo>
                      <a:pt x="6" y="14"/>
                    </a:lnTo>
                    <a:lnTo>
                      <a:pt x="10" y="12"/>
                    </a:lnTo>
                    <a:lnTo>
                      <a:pt x="12" y="10"/>
                    </a:lnTo>
                    <a:lnTo>
                      <a:pt x="12" y="8"/>
                    </a:lnTo>
                    <a:lnTo>
                      <a:pt x="10" y="8"/>
                    </a:lnTo>
                    <a:lnTo>
                      <a:pt x="12" y="6"/>
                    </a:lnTo>
                    <a:lnTo>
                      <a:pt x="16" y="0"/>
                    </a:lnTo>
                    <a:lnTo>
                      <a:pt x="18" y="0"/>
                    </a:lnTo>
                    <a:lnTo>
                      <a:pt x="26" y="0"/>
                    </a:lnTo>
                    <a:lnTo>
                      <a:pt x="44" y="0"/>
                    </a:lnTo>
                    <a:lnTo>
                      <a:pt x="46" y="0"/>
                    </a:lnTo>
                    <a:lnTo>
                      <a:pt x="60" y="2"/>
                    </a:lnTo>
                    <a:lnTo>
                      <a:pt x="62" y="2"/>
                    </a:lnTo>
                    <a:lnTo>
                      <a:pt x="62" y="6"/>
                    </a:lnTo>
                    <a:lnTo>
                      <a:pt x="60" y="6"/>
                    </a:lnTo>
                    <a:lnTo>
                      <a:pt x="58" y="10"/>
                    </a:lnTo>
                    <a:lnTo>
                      <a:pt x="56" y="12"/>
                    </a:lnTo>
                    <a:lnTo>
                      <a:pt x="56" y="24"/>
                    </a:lnTo>
                    <a:lnTo>
                      <a:pt x="60" y="30"/>
                    </a:lnTo>
                    <a:lnTo>
                      <a:pt x="62" y="34"/>
                    </a:lnTo>
                    <a:lnTo>
                      <a:pt x="58" y="50"/>
                    </a:lnTo>
                    <a:lnTo>
                      <a:pt x="56" y="54"/>
                    </a:lnTo>
                    <a:lnTo>
                      <a:pt x="54" y="54"/>
                    </a:lnTo>
                    <a:close/>
                  </a:path>
                </a:pathLst>
              </a:custGeom>
              <a:solidFill>
                <a:schemeClr val="tx2"/>
              </a:solidFill>
              <a:ln w="3175">
                <a:solidFill>
                  <a:schemeClr val="bg1"/>
                </a:solidFill>
                <a:round/>
                <a:headEnd/>
                <a:tailEnd/>
              </a:ln>
            </p:spPr>
            <p:txBody>
              <a:bodyPr/>
              <a:lstStyle/>
              <a:p>
                <a:endParaRPr lang="fr-FR" dirty="0"/>
              </a:p>
            </p:txBody>
          </p:sp>
          <p:sp>
            <p:nvSpPr>
              <p:cNvPr id="5992" name="Freeform 1050"/>
              <p:cNvSpPr>
                <a:spLocks/>
              </p:cNvSpPr>
              <p:nvPr/>
            </p:nvSpPr>
            <p:spPr bwMode="auto">
              <a:xfrm>
                <a:off x="1913" y="2616"/>
                <a:ext cx="62" cy="60"/>
              </a:xfrm>
              <a:custGeom>
                <a:avLst/>
                <a:gdLst>
                  <a:gd name="T0" fmla="*/ 54 w 62"/>
                  <a:gd name="T1" fmla="*/ 54 h 60"/>
                  <a:gd name="T2" fmla="*/ 46 w 62"/>
                  <a:gd name="T3" fmla="*/ 50 h 60"/>
                  <a:gd name="T4" fmla="*/ 40 w 62"/>
                  <a:gd name="T5" fmla="*/ 52 h 60"/>
                  <a:gd name="T6" fmla="*/ 36 w 62"/>
                  <a:gd name="T7" fmla="*/ 52 h 60"/>
                  <a:gd name="T8" fmla="*/ 34 w 62"/>
                  <a:gd name="T9" fmla="*/ 52 h 60"/>
                  <a:gd name="T10" fmla="*/ 34 w 62"/>
                  <a:gd name="T11" fmla="*/ 58 h 60"/>
                  <a:gd name="T12" fmla="*/ 32 w 62"/>
                  <a:gd name="T13" fmla="*/ 60 h 60"/>
                  <a:gd name="T14" fmla="*/ 28 w 62"/>
                  <a:gd name="T15" fmla="*/ 60 h 60"/>
                  <a:gd name="T16" fmla="*/ 24 w 62"/>
                  <a:gd name="T17" fmla="*/ 58 h 60"/>
                  <a:gd name="T18" fmla="*/ 14 w 62"/>
                  <a:gd name="T19" fmla="*/ 44 h 60"/>
                  <a:gd name="T20" fmla="*/ 14 w 62"/>
                  <a:gd name="T21" fmla="*/ 42 h 60"/>
                  <a:gd name="T22" fmla="*/ 12 w 62"/>
                  <a:gd name="T23" fmla="*/ 40 h 60"/>
                  <a:gd name="T24" fmla="*/ 12 w 62"/>
                  <a:gd name="T25" fmla="*/ 38 h 60"/>
                  <a:gd name="T26" fmla="*/ 8 w 62"/>
                  <a:gd name="T27" fmla="*/ 38 h 60"/>
                  <a:gd name="T28" fmla="*/ 6 w 62"/>
                  <a:gd name="T29" fmla="*/ 36 h 60"/>
                  <a:gd name="T30" fmla="*/ 6 w 62"/>
                  <a:gd name="T31" fmla="*/ 34 h 60"/>
                  <a:gd name="T32" fmla="*/ 4 w 62"/>
                  <a:gd name="T33" fmla="*/ 32 h 60"/>
                  <a:gd name="T34" fmla="*/ 0 w 62"/>
                  <a:gd name="T35" fmla="*/ 26 h 60"/>
                  <a:gd name="T36" fmla="*/ 2 w 62"/>
                  <a:gd name="T37" fmla="*/ 20 h 60"/>
                  <a:gd name="T38" fmla="*/ 2 w 62"/>
                  <a:gd name="T39" fmla="*/ 16 h 60"/>
                  <a:gd name="T40" fmla="*/ 2 w 62"/>
                  <a:gd name="T41" fmla="*/ 14 h 60"/>
                  <a:gd name="T42" fmla="*/ 6 w 62"/>
                  <a:gd name="T43" fmla="*/ 14 h 60"/>
                  <a:gd name="T44" fmla="*/ 10 w 62"/>
                  <a:gd name="T45" fmla="*/ 12 h 60"/>
                  <a:gd name="T46" fmla="*/ 12 w 62"/>
                  <a:gd name="T47" fmla="*/ 10 h 60"/>
                  <a:gd name="T48" fmla="*/ 12 w 62"/>
                  <a:gd name="T49" fmla="*/ 8 h 60"/>
                  <a:gd name="T50" fmla="*/ 10 w 62"/>
                  <a:gd name="T51" fmla="*/ 8 h 60"/>
                  <a:gd name="T52" fmla="*/ 12 w 62"/>
                  <a:gd name="T53" fmla="*/ 6 h 60"/>
                  <a:gd name="T54" fmla="*/ 16 w 62"/>
                  <a:gd name="T55" fmla="*/ 0 h 60"/>
                  <a:gd name="T56" fmla="*/ 18 w 62"/>
                  <a:gd name="T57" fmla="*/ 0 h 60"/>
                  <a:gd name="T58" fmla="*/ 26 w 62"/>
                  <a:gd name="T59" fmla="*/ 0 h 60"/>
                  <a:gd name="T60" fmla="*/ 44 w 62"/>
                  <a:gd name="T61" fmla="*/ 0 h 60"/>
                  <a:gd name="T62" fmla="*/ 46 w 62"/>
                  <a:gd name="T63" fmla="*/ 0 h 60"/>
                  <a:gd name="T64" fmla="*/ 60 w 62"/>
                  <a:gd name="T65" fmla="*/ 2 h 60"/>
                  <a:gd name="T66" fmla="*/ 62 w 62"/>
                  <a:gd name="T67" fmla="*/ 2 h 60"/>
                  <a:gd name="T68" fmla="*/ 62 w 62"/>
                  <a:gd name="T69" fmla="*/ 6 h 60"/>
                  <a:gd name="T70" fmla="*/ 60 w 62"/>
                  <a:gd name="T71" fmla="*/ 6 h 60"/>
                  <a:gd name="T72" fmla="*/ 58 w 62"/>
                  <a:gd name="T73" fmla="*/ 10 h 60"/>
                  <a:gd name="T74" fmla="*/ 56 w 62"/>
                  <a:gd name="T75" fmla="*/ 12 h 60"/>
                  <a:gd name="T76" fmla="*/ 56 w 62"/>
                  <a:gd name="T77" fmla="*/ 24 h 60"/>
                  <a:gd name="T78" fmla="*/ 60 w 62"/>
                  <a:gd name="T79" fmla="*/ 30 h 60"/>
                  <a:gd name="T80" fmla="*/ 62 w 62"/>
                  <a:gd name="T81" fmla="*/ 34 h 60"/>
                  <a:gd name="T82" fmla="*/ 58 w 62"/>
                  <a:gd name="T83" fmla="*/ 50 h 60"/>
                  <a:gd name="T84" fmla="*/ 56 w 62"/>
                  <a:gd name="T85" fmla="*/ 54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
                  <a:gd name="T130" fmla="*/ 0 h 60"/>
                  <a:gd name="T131" fmla="*/ 62 w 6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 h="60">
                    <a:moveTo>
                      <a:pt x="54" y="54"/>
                    </a:moveTo>
                    <a:lnTo>
                      <a:pt x="46" y="50"/>
                    </a:lnTo>
                    <a:lnTo>
                      <a:pt x="40" y="52"/>
                    </a:lnTo>
                    <a:lnTo>
                      <a:pt x="36" y="52"/>
                    </a:lnTo>
                    <a:lnTo>
                      <a:pt x="34" y="52"/>
                    </a:lnTo>
                    <a:lnTo>
                      <a:pt x="34" y="58"/>
                    </a:lnTo>
                    <a:lnTo>
                      <a:pt x="32" y="60"/>
                    </a:lnTo>
                    <a:lnTo>
                      <a:pt x="28" y="60"/>
                    </a:lnTo>
                    <a:lnTo>
                      <a:pt x="24" y="58"/>
                    </a:lnTo>
                    <a:lnTo>
                      <a:pt x="14" y="44"/>
                    </a:lnTo>
                    <a:lnTo>
                      <a:pt x="14" y="42"/>
                    </a:lnTo>
                    <a:lnTo>
                      <a:pt x="12" y="40"/>
                    </a:lnTo>
                    <a:lnTo>
                      <a:pt x="12" y="38"/>
                    </a:lnTo>
                    <a:lnTo>
                      <a:pt x="8" y="38"/>
                    </a:lnTo>
                    <a:lnTo>
                      <a:pt x="6" y="36"/>
                    </a:lnTo>
                    <a:lnTo>
                      <a:pt x="6" y="34"/>
                    </a:lnTo>
                    <a:lnTo>
                      <a:pt x="4" y="32"/>
                    </a:lnTo>
                    <a:lnTo>
                      <a:pt x="0" y="26"/>
                    </a:lnTo>
                    <a:lnTo>
                      <a:pt x="2" y="20"/>
                    </a:lnTo>
                    <a:lnTo>
                      <a:pt x="2" y="16"/>
                    </a:lnTo>
                    <a:lnTo>
                      <a:pt x="2" y="14"/>
                    </a:lnTo>
                    <a:lnTo>
                      <a:pt x="6" y="14"/>
                    </a:lnTo>
                    <a:lnTo>
                      <a:pt x="10" y="12"/>
                    </a:lnTo>
                    <a:lnTo>
                      <a:pt x="12" y="10"/>
                    </a:lnTo>
                    <a:lnTo>
                      <a:pt x="12" y="8"/>
                    </a:lnTo>
                    <a:lnTo>
                      <a:pt x="10" y="8"/>
                    </a:lnTo>
                    <a:lnTo>
                      <a:pt x="12" y="6"/>
                    </a:lnTo>
                    <a:lnTo>
                      <a:pt x="16" y="0"/>
                    </a:lnTo>
                    <a:lnTo>
                      <a:pt x="18" y="0"/>
                    </a:lnTo>
                    <a:lnTo>
                      <a:pt x="26" y="0"/>
                    </a:lnTo>
                    <a:lnTo>
                      <a:pt x="44" y="0"/>
                    </a:lnTo>
                    <a:lnTo>
                      <a:pt x="46" y="0"/>
                    </a:lnTo>
                    <a:lnTo>
                      <a:pt x="60" y="2"/>
                    </a:lnTo>
                    <a:lnTo>
                      <a:pt x="62" y="2"/>
                    </a:lnTo>
                    <a:lnTo>
                      <a:pt x="62" y="6"/>
                    </a:lnTo>
                    <a:lnTo>
                      <a:pt x="60" y="6"/>
                    </a:lnTo>
                    <a:lnTo>
                      <a:pt x="58" y="10"/>
                    </a:lnTo>
                    <a:lnTo>
                      <a:pt x="56" y="12"/>
                    </a:lnTo>
                    <a:lnTo>
                      <a:pt x="56" y="24"/>
                    </a:lnTo>
                    <a:lnTo>
                      <a:pt x="60" y="30"/>
                    </a:lnTo>
                    <a:lnTo>
                      <a:pt x="62" y="34"/>
                    </a:lnTo>
                    <a:lnTo>
                      <a:pt x="58" y="50"/>
                    </a:lnTo>
                    <a:lnTo>
                      <a:pt x="56" y="54"/>
                    </a:lnTo>
                  </a:path>
                </a:pathLst>
              </a:custGeom>
              <a:solidFill>
                <a:schemeClr val="tx2"/>
              </a:solidFill>
              <a:ln w="3175">
                <a:solidFill>
                  <a:schemeClr val="bg1"/>
                </a:solidFill>
                <a:round/>
                <a:headEnd/>
                <a:tailEnd/>
              </a:ln>
            </p:spPr>
            <p:txBody>
              <a:bodyPr/>
              <a:lstStyle/>
              <a:p>
                <a:endParaRPr lang="fr-FR" dirty="0"/>
              </a:p>
            </p:txBody>
          </p:sp>
          <p:sp>
            <p:nvSpPr>
              <p:cNvPr id="5993" name="Freeform 1051"/>
              <p:cNvSpPr>
                <a:spLocks/>
              </p:cNvSpPr>
              <p:nvPr/>
            </p:nvSpPr>
            <p:spPr bwMode="auto">
              <a:xfrm>
                <a:off x="3128" y="1690"/>
                <a:ext cx="146" cy="121"/>
              </a:xfrm>
              <a:custGeom>
                <a:avLst/>
                <a:gdLst>
                  <a:gd name="T0" fmla="*/ 2 w 146"/>
                  <a:gd name="T1" fmla="*/ 101 h 121"/>
                  <a:gd name="T2" fmla="*/ 8 w 146"/>
                  <a:gd name="T3" fmla="*/ 91 h 121"/>
                  <a:gd name="T4" fmla="*/ 10 w 146"/>
                  <a:gd name="T5" fmla="*/ 58 h 121"/>
                  <a:gd name="T6" fmla="*/ 20 w 146"/>
                  <a:gd name="T7" fmla="*/ 56 h 121"/>
                  <a:gd name="T8" fmla="*/ 26 w 146"/>
                  <a:gd name="T9" fmla="*/ 56 h 121"/>
                  <a:gd name="T10" fmla="*/ 28 w 146"/>
                  <a:gd name="T11" fmla="*/ 52 h 121"/>
                  <a:gd name="T12" fmla="*/ 34 w 146"/>
                  <a:gd name="T13" fmla="*/ 48 h 121"/>
                  <a:gd name="T14" fmla="*/ 40 w 146"/>
                  <a:gd name="T15" fmla="*/ 52 h 121"/>
                  <a:gd name="T16" fmla="*/ 38 w 146"/>
                  <a:gd name="T17" fmla="*/ 42 h 121"/>
                  <a:gd name="T18" fmla="*/ 42 w 146"/>
                  <a:gd name="T19" fmla="*/ 30 h 121"/>
                  <a:gd name="T20" fmla="*/ 52 w 146"/>
                  <a:gd name="T21" fmla="*/ 26 h 121"/>
                  <a:gd name="T22" fmla="*/ 50 w 146"/>
                  <a:gd name="T23" fmla="*/ 20 h 121"/>
                  <a:gd name="T24" fmla="*/ 54 w 146"/>
                  <a:gd name="T25" fmla="*/ 14 h 121"/>
                  <a:gd name="T26" fmla="*/ 58 w 146"/>
                  <a:gd name="T27" fmla="*/ 12 h 121"/>
                  <a:gd name="T28" fmla="*/ 64 w 146"/>
                  <a:gd name="T29" fmla="*/ 10 h 121"/>
                  <a:gd name="T30" fmla="*/ 70 w 146"/>
                  <a:gd name="T31" fmla="*/ 4 h 121"/>
                  <a:gd name="T32" fmla="*/ 78 w 146"/>
                  <a:gd name="T33" fmla="*/ 2 h 121"/>
                  <a:gd name="T34" fmla="*/ 86 w 146"/>
                  <a:gd name="T35" fmla="*/ 4 h 121"/>
                  <a:gd name="T36" fmla="*/ 96 w 146"/>
                  <a:gd name="T37" fmla="*/ 6 h 121"/>
                  <a:gd name="T38" fmla="*/ 102 w 146"/>
                  <a:gd name="T39" fmla="*/ 8 h 121"/>
                  <a:gd name="T40" fmla="*/ 116 w 146"/>
                  <a:gd name="T41" fmla="*/ 14 h 121"/>
                  <a:gd name="T42" fmla="*/ 116 w 146"/>
                  <a:gd name="T43" fmla="*/ 20 h 121"/>
                  <a:gd name="T44" fmla="*/ 120 w 146"/>
                  <a:gd name="T45" fmla="*/ 26 h 121"/>
                  <a:gd name="T46" fmla="*/ 116 w 146"/>
                  <a:gd name="T47" fmla="*/ 32 h 121"/>
                  <a:gd name="T48" fmla="*/ 126 w 146"/>
                  <a:gd name="T49" fmla="*/ 50 h 121"/>
                  <a:gd name="T50" fmla="*/ 130 w 146"/>
                  <a:gd name="T51" fmla="*/ 56 h 121"/>
                  <a:gd name="T52" fmla="*/ 138 w 146"/>
                  <a:gd name="T53" fmla="*/ 60 h 121"/>
                  <a:gd name="T54" fmla="*/ 142 w 146"/>
                  <a:gd name="T55" fmla="*/ 64 h 121"/>
                  <a:gd name="T56" fmla="*/ 146 w 146"/>
                  <a:gd name="T57" fmla="*/ 70 h 121"/>
                  <a:gd name="T58" fmla="*/ 130 w 146"/>
                  <a:gd name="T59" fmla="*/ 74 h 121"/>
                  <a:gd name="T60" fmla="*/ 124 w 146"/>
                  <a:gd name="T61" fmla="*/ 76 h 121"/>
                  <a:gd name="T62" fmla="*/ 126 w 146"/>
                  <a:gd name="T63" fmla="*/ 82 h 121"/>
                  <a:gd name="T64" fmla="*/ 128 w 146"/>
                  <a:gd name="T65" fmla="*/ 87 h 121"/>
                  <a:gd name="T66" fmla="*/ 130 w 146"/>
                  <a:gd name="T67" fmla="*/ 93 h 121"/>
                  <a:gd name="T68" fmla="*/ 126 w 146"/>
                  <a:gd name="T69" fmla="*/ 101 h 121"/>
                  <a:gd name="T70" fmla="*/ 118 w 146"/>
                  <a:gd name="T71" fmla="*/ 103 h 121"/>
                  <a:gd name="T72" fmla="*/ 114 w 146"/>
                  <a:gd name="T73" fmla="*/ 113 h 121"/>
                  <a:gd name="T74" fmla="*/ 112 w 146"/>
                  <a:gd name="T75" fmla="*/ 121 h 121"/>
                  <a:gd name="T76" fmla="*/ 106 w 146"/>
                  <a:gd name="T77" fmla="*/ 119 h 121"/>
                  <a:gd name="T78" fmla="*/ 94 w 146"/>
                  <a:gd name="T79" fmla="*/ 119 h 121"/>
                  <a:gd name="T80" fmla="*/ 84 w 146"/>
                  <a:gd name="T81" fmla="*/ 119 h 121"/>
                  <a:gd name="T82" fmla="*/ 80 w 146"/>
                  <a:gd name="T83" fmla="*/ 117 h 121"/>
                  <a:gd name="T84" fmla="*/ 74 w 146"/>
                  <a:gd name="T85" fmla="*/ 117 h 121"/>
                  <a:gd name="T86" fmla="*/ 68 w 146"/>
                  <a:gd name="T87" fmla="*/ 119 h 121"/>
                  <a:gd name="T88" fmla="*/ 60 w 146"/>
                  <a:gd name="T89" fmla="*/ 115 h 121"/>
                  <a:gd name="T90" fmla="*/ 50 w 146"/>
                  <a:gd name="T91" fmla="*/ 109 h 121"/>
                  <a:gd name="T92" fmla="*/ 32 w 146"/>
                  <a:gd name="T93" fmla="*/ 105 h 121"/>
                  <a:gd name="T94" fmla="*/ 16 w 146"/>
                  <a:gd name="T95" fmla="*/ 109 h 121"/>
                  <a:gd name="T96" fmla="*/ 8 w 146"/>
                  <a:gd name="T97" fmla="*/ 113 h 121"/>
                  <a:gd name="T98" fmla="*/ 4 w 146"/>
                  <a:gd name="T99" fmla="*/ 115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6"/>
                  <a:gd name="T151" fmla="*/ 0 h 121"/>
                  <a:gd name="T152" fmla="*/ 146 w 14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6" h="121">
                    <a:moveTo>
                      <a:pt x="4" y="115"/>
                    </a:moveTo>
                    <a:lnTo>
                      <a:pt x="6" y="103"/>
                    </a:lnTo>
                    <a:lnTo>
                      <a:pt x="2" y="101"/>
                    </a:lnTo>
                    <a:lnTo>
                      <a:pt x="0" y="97"/>
                    </a:lnTo>
                    <a:lnTo>
                      <a:pt x="2" y="93"/>
                    </a:lnTo>
                    <a:lnTo>
                      <a:pt x="8" y="91"/>
                    </a:lnTo>
                    <a:lnTo>
                      <a:pt x="10" y="87"/>
                    </a:lnTo>
                    <a:lnTo>
                      <a:pt x="6" y="56"/>
                    </a:lnTo>
                    <a:lnTo>
                      <a:pt x="10" y="58"/>
                    </a:lnTo>
                    <a:lnTo>
                      <a:pt x="14" y="56"/>
                    </a:lnTo>
                    <a:lnTo>
                      <a:pt x="18" y="58"/>
                    </a:lnTo>
                    <a:lnTo>
                      <a:pt x="20" y="56"/>
                    </a:lnTo>
                    <a:lnTo>
                      <a:pt x="22" y="56"/>
                    </a:lnTo>
                    <a:lnTo>
                      <a:pt x="24" y="56"/>
                    </a:lnTo>
                    <a:lnTo>
                      <a:pt x="26" y="56"/>
                    </a:lnTo>
                    <a:lnTo>
                      <a:pt x="24" y="52"/>
                    </a:lnTo>
                    <a:lnTo>
                      <a:pt x="26" y="50"/>
                    </a:lnTo>
                    <a:lnTo>
                      <a:pt x="28" y="52"/>
                    </a:lnTo>
                    <a:lnTo>
                      <a:pt x="30" y="50"/>
                    </a:lnTo>
                    <a:lnTo>
                      <a:pt x="32" y="48"/>
                    </a:lnTo>
                    <a:lnTo>
                      <a:pt x="34" y="48"/>
                    </a:lnTo>
                    <a:lnTo>
                      <a:pt x="36" y="50"/>
                    </a:lnTo>
                    <a:lnTo>
                      <a:pt x="38" y="52"/>
                    </a:lnTo>
                    <a:lnTo>
                      <a:pt x="40" y="52"/>
                    </a:lnTo>
                    <a:lnTo>
                      <a:pt x="40" y="48"/>
                    </a:lnTo>
                    <a:lnTo>
                      <a:pt x="36" y="46"/>
                    </a:lnTo>
                    <a:lnTo>
                      <a:pt x="38" y="42"/>
                    </a:lnTo>
                    <a:lnTo>
                      <a:pt x="40" y="40"/>
                    </a:lnTo>
                    <a:lnTo>
                      <a:pt x="40" y="30"/>
                    </a:lnTo>
                    <a:lnTo>
                      <a:pt x="42" y="30"/>
                    </a:lnTo>
                    <a:lnTo>
                      <a:pt x="44" y="28"/>
                    </a:lnTo>
                    <a:lnTo>
                      <a:pt x="48" y="26"/>
                    </a:lnTo>
                    <a:lnTo>
                      <a:pt x="52" y="26"/>
                    </a:lnTo>
                    <a:lnTo>
                      <a:pt x="54" y="22"/>
                    </a:lnTo>
                    <a:lnTo>
                      <a:pt x="52" y="20"/>
                    </a:lnTo>
                    <a:lnTo>
                      <a:pt x="50" y="20"/>
                    </a:lnTo>
                    <a:lnTo>
                      <a:pt x="50" y="16"/>
                    </a:lnTo>
                    <a:lnTo>
                      <a:pt x="52" y="14"/>
                    </a:lnTo>
                    <a:lnTo>
                      <a:pt x="54" y="14"/>
                    </a:lnTo>
                    <a:lnTo>
                      <a:pt x="54" y="12"/>
                    </a:lnTo>
                    <a:lnTo>
                      <a:pt x="56" y="12"/>
                    </a:lnTo>
                    <a:lnTo>
                      <a:pt x="58" y="12"/>
                    </a:lnTo>
                    <a:lnTo>
                      <a:pt x="58" y="10"/>
                    </a:lnTo>
                    <a:lnTo>
                      <a:pt x="60" y="8"/>
                    </a:lnTo>
                    <a:lnTo>
                      <a:pt x="64" y="10"/>
                    </a:lnTo>
                    <a:lnTo>
                      <a:pt x="66" y="10"/>
                    </a:lnTo>
                    <a:lnTo>
                      <a:pt x="70" y="6"/>
                    </a:lnTo>
                    <a:lnTo>
                      <a:pt x="70" y="4"/>
                    </a:lnTo>
                    <a:lnTo>
                      <a:pt x="74" y="0"/>
                    </a:lnTo>
                    <a:lnTo>
                      <a:pt x="78" y="0"/>
                    </a:lnTo>
                    <a:lnTo>
                      <a:pt x="78" y="2"/>
                    </a:lnTo>
                    <a:lnTo>
                      <a:pt x="82" y="0"/>
                    </a:lnTo>
                    <a:lnTo>
                      <a:pt x="84" y="2"/>
                    </a:lnTo>
                    <a:lnTo>
                      <a:pt x="86" y="4"/>
                    </a:lnTo>
                    <a:lnTo>
                      <a:pt x="90" y="2"/>
                    </a:lnTo>
                    <a:lnTo>
                      <a:pt x="92" y="4"/>
                    </a:lnTo>
                    <a:lnTo>
                      <a:pt x="96" y="6"/>
                    </a:lnTo>
                    <a:lnTo>
                      <a:pt x="96" y="12"/>
                    </a:lnTo>
                    <a:lnTo>
                      <a:pt x="98" y="8"/>
                    </a:lnTo>
                    <a:lnTo>
                      <a:pt x="102" y="8"/>
                    </a:lnTo>
                    <a:lnTo>
                      <a:pt x="110" y="8"/>
                    </a:lnTo>
                    <a:lnTo>
                      <a:pt x="112" y="8"/>
                    </a:lnTo>
                    <a:lnTo>
                      <a:pt x="116" y="14"/>
                    </a:lnTo>
                    <a:lnTo>
                      <a:pt x="118" y="14"/>
                    </a:lnTo>
                    <a:lnTo>
                      <a:pt x="118" y="16"/>
                    </a:lnTo>
                    <a:lnTo>
                      <a:pt x="116" y="20"/>
                    </a:lnTo>
                    <a:lnTo>
                      <a:pt x="118" y="22"/>
                    </a:lnTo>
                    <a:lnTo>
                      <a:pt x="118" y="24"/>
                    </a:lnTo>
                    <a:lnTo>
                      <a:pt x="120" y="26"/>
                    </a:lnTo>
                    <a:lnTo>
                      <a:pt x="118" y="30"/>
                    </a:lnTo>
                    <a:lnTo>
                      <a:pt x="116" y="30"/>
                    </a:lnTo>
                    <a:lnTo>
                      <a:pt x="116" y="32"/>
                    </a:lnTo>
                    <a:lnTo>
                      <a:pt x="116" y="36"/>
                    </a:lnTo>
                    <a:lnTo>
                      <a:pt x="120" y="38"/>
                    </a:lnTo>
                    <a:lnTo>
                      <a:pt x="126" y="50"/>
                    </a:lnTo>
                    <a:lnTo>
                      <a:pt x="130" y="52"/>
                    </a:lnTo>
                    <a:lnTo>
                      <a:pt x="130" y="54"/>
                    </a:lnTo>
                    <a:lnTo>
                      <a:pt x="130" y="56"/>
                    </a:lnTo>
                    <a:lnTo>
                      <a:pt x="130" y="58"/>
                    </a:lnTo>
                    <a:lnTo>
                      <a:pt x="132" y="60"/>
                    </a:lnTo>
                    <a:lnTo>
                      <a:pt x="138" y="60"/>
                    </a:lnTo>
                    <a:lnTo>
                      <a:pt x="140" y="62"/>
                    </a:lnTo>
                    <a:lnTo>
                      <a:pt x="142" y="62"/>
                    </a:lnTo>
                    <a:lnTo>
                      <a:pt x="142" y="64"/>
                    </a:lnTo>
                    <a:lnTo>
                      <a:pt x="142" y="66"/>
                    </a:lnTo>
                    <a:lnTo>
                      <a:pt x="144" y="66"/>
                    </a:lnTo>
                    <a:lnTo>
                      <a:pt x="146" y="70"/>
                    </a:lnTo>
                    <a:lnTo>
                      <a:pt x="136" y="76"/>
                    </a:lnTo>
                    <a:lnTo>
                      <a:pt x="132" y="76"/>
                    </a:lnTo>
                    <a:lnTo>
                      <a:pt x="130" y="74"/>
                    </a:lnTo>
                    <a:lnTo>
                      <a:pt x="126" y="74"/>
                    </a:lnTo>
                    <a:lnTo>
                      <a:pt x="124" y="74"/>
                    </a:lnTo>
                    <a:lnTo>
                      <a:pt x="124" y="76"/>
                    </a:lnTo>
                    <a:lnTo>
                      <a:pt x="122" y="78"/>
                    </a:lnTo>
                    <a:lnTo>
                      <a:pt x="122" y="80"/>
                    </a:lnTo>
                    <a:lnTo>
                      <a:pt x="126" y="82"/>
                    </a:lnTo>
                    <a:lnTo>
                      <a:pt x="126" y="83"/>
                    </a:lnTo>
                    <a:lnTo>
                      <a:pt x="126" y="85"/>
                    </a:lnTo>
                    <a:lnTo>
                      <a:pt x="128" y="87"/>
                    </a:lnTo>
                    <a:lnTo>
                      <a:pt x="126" y="89"/>
                    </a:lnTo>
                    <a:lnTo>
                      <a:pt x="128" y="91"/>
                    </a:lnTo>
                    <a:lnTo>
                      <a:pt x="130" y="93"/>
                    </a:lnTo>
                    <a:lnTo>
                      <a:pt x="130" y="95"/>
                    </a:lnTo>
                    <a:lnTo>
                      <a:pt x="130" y="101"/>
                    </a:lnTo>
                    <a:lnTo>
                      <a:pt x="126" y="101"/>
                    </a:lnTo>
                    <a:lnTo>
                      <a:pt x="124" y="101"/>
                    </a:lnTo>
                    <a:lnTo>
                      <a:pt x="120" y="101"/>
                    </a:lnTo>
                    <a:lnTo>
                      <a:pt x="118" y="103"/>
                    </a:lnTo>
                    <a:lnTo>
                      <a:pt x="114" y="107"/>
                    </a:lnTo>
                    <a:lnTo>
                      <a:pt x="114" y="109"/>
                    </a:lnTo>
                    <a:lnTo>
                      <a:pt x="114" y="113"/>
                    </a:lnTo>
                    <a:lnTo>
                      <a:pt x="112" y="115"/>
                    </a:lnTo>
                    <a:lnTo>
                      <a:pt x="114" y="119"/>
                    </a:lnTo>
                    <a:lnTo>
                      <a:pt x="112" y="121"/>
                    </a:lnTo>
                    <a:lnTo>
                      <a:pt x="110" y="121"/>
                    </a:lnTo>
                    <a:lnTo>
                      <a:pt x="108" y="121"/>
                    </a:lnTo>
                    <a:lnTo>
                      <a:pt x="106" y="119"/>
                    </a:lnTo>
                    <a:lnTo>
                      <a:pt x="98" y="119"/>
                    </a:lnTo>
                    <a:lnTo>
                      <a:pt x="96" y="121"/>
                    </a:lnTo>
                    <a:lnTo>
                      <a:pt x="94" y="119"/>
                    </a:lnTo>
                    <a:lnTo>
                      <a:pt x="92" y="117"/>
                    </a:lnTo>
                    <a:lnTo>
                      <a:pt x="90" y="115"/>
                    </a:lnTo>
                    <a:lnTo>
                      <a:pt x="84" y="119"/>
                    </a:lnTo>
                    <a:lnTo>
                      <a:pt x="82" y="119"/>
                    </a:lnTo>
                    <a:lnTo>
                      <a:pt x="82" y="117"/>
                    </a:lnTo>
                    <a:lnTo>
                      <a:pt x="80" y="117"/>
                    </a:lnTo>
                    <a:lnTo>
                      <a:pt x="76" y="117"/>
                    </a:lnTo>
                    <a:lnTo>
                      <a:pt x="76" y="115"/>
                    </a:lnTo>
                    <a:lnTo>
                      <a:pt x="74" y="117"/>
                    </a:lnTo>
                    <a:lnTo>
                      <a:pt x="72" y="117"/>
                    </a:lnTo>
                    <a:lnTo>
                      <a:pt x="70" y="117"/>
                    </a:lnTo>
                    <a:lnTo>
                      <a:pt x="68" y="119"/>
                    </a:lnTo>
                    <a:lnTo>
                      <a:pt x="66" y="117"/>
                    </a:lnTo>
                    <a:lnTo>
                      <a:pt x="66" y="115"/>
                    </a:lnTo>
                    <a:lnTo>
                      <a:pt x="60" y="115"/>
                    </a:lnTo>
                    <a:lnTo>
                      <a:pt x="58" y="111"/>
                    </a:lnTo>
                    <a:lnTo>
                      <a:pt x="52" y="109"/>
                    </a:lnTo>
                    <a:lnTo>
                      <a:pt x="50" y="109"/>
                    </a:lnTo>
                    <a:lnTo>
                      <a:pt x="44" y="107"/>
                    </a:lnTo>
                    <a:lnTo>
                      <a:pt x="40" y="105"/>
                    </a:lnTo>
                    <a:lnTo>
                      <a:pt x="32" y="105"/>
                    </a:lnTo>
                    <a:lnTo>
                      <a:pt x="30" y="105"/>
                    </a:lnTo>
                    <a:lnTo>
                      <a:pt x="18" y="107"/>
                    </a:lnTo>
                    <a:lnTo>
                      <a:pt x="16" y="109"/>
                    </a:lnTo>
                    <a:lnTo>
                      <a:pt x="16" y="111"/>
                    </a:lnTo>
                    <a:lnTo>
                      <a:pt x="10" y="113"/>
                    </a:lnTo>
                    <a:lnTo>
                      <a:pt x="8" y="113"/>
                    </a:lnTo>
                    <a:lnTo>
                      <a:pt x="6" y="113"/>
                    </a:lnTo>
                    <a:lnTo>
                      <a:pt x="6" y="115"/>
                    </a:lnTo>
                    <a:lnTo>
                      <a:pt x="4" y="115"/>
                    </a:lnTo>
                    <a:close/>
                  </a:path>
                </a:pathLst>
              </a:custGeom>
              <a:solidFill>
                <a:schemeClr val="tx2"/>
              </a:solidFill>
              <a:ln w="3175">
                <a:solidFill>
                  <a:schemeClr val="bg1"/>
                </a:solidFill>
                <a:round/>
                <a:headEnd/>
                <a:tailEnd/>
              </a:ln>
            </p:spPr>
            <p:txBody>
              <a:bodyPr/>
              <a:lstStyle/>
              <a:p>
                <a:endParaRPr lang="fr-FR" dirty="0"/>
              </a:p>
            </p:txBody>
          </p:sp>
          <p:sp>
            <p:nvSpPr>
              <p:cNvPr id="5994" name="Freeform 1052"/>
              <p:cNvSpPr>
                <a:spLocks/>
              </p:cNvSpPr>
              <p:nvPr/>
            </p:nvSpPr>
            <p:spPr bwMode="auto">
              <a:xfrm>
                <a:off x="3128" y="1690"/>
                <a:ext cx="146" cy="121"/>
              </a:xfrm>
              <a:custGeom>
                <a:avLst/>
                <a:gdLst>
                  <a:gd name="T0" fmla="*/ 2 w 146"/>
                  <a:gd name="T1" fmla="*/ 101 h 121"/>
                  <a:gd name="T2" fmla="*/ 8 w 146"/>
                  <a:gd name="T3" fmla="*/ 91 h 121"/>
                  <a:gd name="T4" fmla="*/ 10 w 146"/>
                  <a:gd name="T5" fmla="*/ 58 h 121"/>
                  <a:gd name="T6" fmla="*/ 20 w 146"/>
                  <a:gd name="T7" fmla="*/ 56 h 121"/>
                  <a:gd name="T8" fmla="*/ 26 w 146"/>
                  <a:gd name="T9" fmla="*/ 56 h 121"/>
                  <a:gd name="T10" fmla="*/ 28 w 146"/>
                  <a:gd name="T11" fmla="*/ 52 h 121"/>
                  <a:gd name="T12" fmla="*/ 34 w 146"/>
                  <a:gd name="T13" fmla="*/ 48 h 121"/>
                  <a:gd name="T14" fmla="*/ 40 w 146"/>
                  <a:gd name="T15" fmla="*/ 52 h 121"/>
                  <a:gd name="T16" fmla="*/ 38 w 146"/>
                  <a:gd name="T17" fmla="*/ 42 h 121"/>
                  <a:gd name="T18" fmla="*/ 42 w 146"/>
                  <a:gd name="T19" fmla="*/ 30 h 121"/>
                  <a:gd name="T20" fmla="*/ 52 w 146"/>
                  <a:gd name="T21" fmla="*/ 26 h 121"/>
                  <a:gd name="T22" fmla="*/ 50 w 146"/>
                  <a:gd name="T23" fmla="*/ 20 h 121"/>
                  <a:gd name="T24" fmla="*/ 54 w 146"/>
                  <a:gd name="T25" fmla="*/ 14 h 121"/>
                  <a:gd name="T26" fmla="*/ 58 w 146"/>
                  <a:gd name="T27" fmla="*/ 12 h 121"/>
                  <a:gd name="T28" fmla="*/ 64 w 146"/>
                  <a:gd name="T29" fmla="*/ 10 h 121"/>
                  <a:gd name="T30" fmla="*/ 70 w 146"/>
                  <a:gd name="T31" fmla="*/ 4 h 121"/>
                  <a:gd name="T32" fmla="*/ 78 w 146"/>
                  <a:gd name="T33" fmla="*/ 2 h 121"/>
                  <a:gd name="T34" fmla="*/ 86 w 146"/>
                  <a:gd name="T35" fmla="*/ 4 h 121"/>
                  <a:gd name="T36" fmla="*/ 96 w 146"/>
                  <a:gd name="T37" fmla="*/ 6 h 121"/>
                  <a:gd name="T38" fmla="*/ 102 w 146"/>
                  <a:gd name="T39" fmla="*/ 8 h 121"/>
                  <a:gd name="T40" fmla="*/ 116 w 146"/>
                  <a:gd name="T41" fmla="*/ 14 h 121"/>
                  <a:gd name="T42" fmla="*/ 116 w 146"/>
                  <a:gd name="T43" fmla="*/ 20 h 121"/>
                  <a:gd name="T44" fmla="*/ 120 w 146"/>
                  <a:gd name="T45" fmla="*/ 26 h 121"/>
                  <a:gd name="T46" fmla="*/ 116 w 146"/>
                  <a:gd name="T47" fmla="*/ 32 h 121"/>
                  <a:gd name="T48" fmla="*/ 126 w 146"/>
                  <a:gd name="T49" fmla="*/ 50 h 121"/>
                  <a:gd name="T50" fmla="*/ 130 w 146"/>
                  <a:gd name="T51" fmla="*/ 56 h 121"/>
                  <a:gd name="T52" fmla="*/ 138 w 146"/>
                  <a:gd name="T53" fmla="*/ 60 h 121"/>
                  <a:gd name="T54" fmla="*/ 142 w 146"/>
                  <a:gd name="T55" fmla="*/ 64 h 121"/>
                  <a:gd name="T56" fmla="*/ 146 w 146"/>
                  <a:gd name="T57" fmla="*/ 70 h 121"/>
                  <a:gd name="T58" fmla="*/ 130 w 146"/>
                  <a:gd name="T59" fmla="*/ 74 h 121"/>
                  <a:gd name="T60" fmla="*/ 124 w 146"/>
                  <a:gd name="T61" fmla="*/ 76 h 121"/>
                  <a:gd name="T62" fmla="*/ 126 w 146"/>
                  <a:gd name="T63" fmla="*/ 82 h 121"/>
                  <a:gd name="T64" fmla="*/ 128 w 146"/>
                  <a:gd name="T65" fmla="*/ 87 h 121"/>
                  <a:gd name="T66" fmla="*/ 130 w 146"/>
                  <a:gd name="T67" fmla="*/ 93 h 121"/>
                  <a:gd name="T68" fmla="*/ 126 w 146"/>
                  <a:gd name="T69" fmla="*/ 101 h 121"/>
                  <a:gd name="T70" fmla="*/ 118 w 146"/>
                  <a:gd name="T71" fmla="*/ 103 h 121"/>
                  <a:gd name="T72" fmla="*/ 114 w 146"/>
                  <a:gd name="T73" fmla="*/ 113 h 121"/>
                  <a:gd name="T74" fmla="*/ 112 w 146"/>
                  <a:gd name="T75" fmla="*/ 121 h 121"/>
                  <a:gd name="T76" fmla="*/ 106 w 146"/>
                  <a:gd name="T77" fmla="*/ 119 h 121"/>
                  <a:gd name="T78" fmla="*/ 94 w 146"/>
                  <a:gd name="T79" fmla="*/ 119 h 121"/>
                  <a:gd name="T80" fmla="*/ 84 w 146"/>
                  <a:gd name="T81" fmla="*/ 119 h 121"/>
                  <a:gd name="T82" fmla="*/ 80 w 146"/>
                  <a:gd name="T83" fmla="*/ 117 h 121"/>
                  <a:gd name="T84" fmla="*/ 74 w 146"/>
                  <a:gd name="T85" fmla="*/ 117 h 121"/>
                  <a:gd name="T86" fmla="*/ 68 w 146"/>
                  <a:gd name="T87" fmla="*/ 119 h 121"/>
                  <a:gd name="T88" fmla="*/ 60 w 146"/>
                  <a:gd name="T89" fmla="*/ 115 h 121"/>
                  <a:gd name="T90" fmla="*/ 50 w 146"/>
                  <a:gd name="T91" fmla="*/ 109 h 121"/>
                  <a:gd name="T92" fmla="*/ 32 w 146"/>
                  <a:gd name="T93" fmla="*/ 105 h 121"/>
                  <a:gd name="T94" fmla="*/ 16 w 146"/>
                  <a:gd name="T95" fmla="*/ 109 h 121"/>
                  <a:gd name="T96" fmla="*/ 8 w 146"/>
                  <a:gd name="T97" fmla="*/ 113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21"/>
                  <a:gd name="T149" fmla="*/ 146 w 146"/>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21">
                    <a:moveTo>
                      <a:pt x="4" y="115"/>
                    </a:moveTo>
                    <a:lnTo>
                      <a:pt x="6" y="103"/>
                    </a:lnTo>
                    <a:lnTo>
                      <a:pt x="2" y="101"/>
                    </a:lnTo>
                    <a:lnTo>
                      <a:pt x="0" y="97"/>
                    </a:lnTo>
                    <a:lnTo>
                      <a:pt x="2" y="93"/>
                    </a:lnTo>
                    <a:lnTo>
                      <a:pt x="8" y="91"/>
                    </a:lnTo>
                    <a:lnTo>
                      <a:pt x="10" y="87"/>
                    </a:lnTo>
                    <a:lnTo>
                      <a:pt x="6" y="56"/>
                    </a:lnTo>
                    <a:lnTo>
                      <a:pt x="10" y="58"/>
                    </a:lnTo>
                    <a:lnTo>
                      <a:pt x="14" y="56"/>
                    </a:lnTo>
                    <a:lnTo>
                      <a:pt x="18" y="58"/>
                    </a:lnTo>
                    <a:lnTo>
                      <a:pt x="20" y="56"/>
                    </a:lnTo>
                    <a:lnTo>
                      <a:pt x="22" y="56"/>
                    </a:lnTo>
                    <a:lnTo>
                      <a:pt x="24" y="56"/>
                    </a:lnTo>
                    <a:lnTo>
                      <a:pt x="26" y="56"/>
                    </a:lnTo>
                    <a:lnTo>
                      <a:pt x="24" y="52"/>
                    </a:lnTo>
                    <a:lnTo>
                      <a:pt x="26" y="50"/>
                    </a:lnTo>
                    <a:lnTo>
                      <a:pt x="28" y="52"/>
                    </a:lnTo>
                    <a:lnTo>
                      <a:pt x="30" y="50"/>
                    </a:lnTo>
                    <a:lnTo>
                      <a:pt x="32" y="48"/>
                    </a:lnTo>
                    <a:lnTo>
                      <a:pt x="34" y="48"/>
                    </a:lnTo>
                    <a:lnTo>
                      <a:pt x="36" y="50"/>
                    </a:lnTo>
                    <a:lnTo>
                      <a:pt x="38" y="52"/>
                    </a:lnTo>
                    <a:lnTo>
                      <a:pt x="40" y="52"/>
                    </a:lnTo>
                    <a:lnTo>
                      <a:pt x="40" y="48"/>
                    </a:lnTo>
                    <a:lnTo>
                      <a:pt x="36" y="46"/>
                    </a:lnTo>
                    <a:lnTo>
                      <a:pt x="38" y="42"/>
                    </a:lnTo>
                    <a:lnTo>
                      <a:pt x="40" y="40"/>
                    </a:lnTo>
                    <a:lnTo>
                      <a:pt x="40" y="30"/>
                    </a:lnTo>
                    <a:lnTo>
                      <a:pt x="42" y="30"/>
                    </a:lnTo>
                    <a:lnTo>
                      <a:pt x="44" y="28"/>
                    </a:lnTo>
                    <a:lnTo>
                      <a:pt x="48" y="26"/>
                    </a:lnTo>
                    <a:lnTo>
                      <a:pt x="52" y="26"/>
                    </a:lnTo>
                    <a:lnTo>
                      <a:pt x="54" y="22"/>
                    </a:lnTo>
                    <a:lnTo>
                      <a:pt x="52" y="20"/>
                    </a:lnTo>
                    <a:lnTo>
                      <a:pt x="50" y="20"/>
                    </a:lnTo>
                    <a:lnTo>
                      <a:pt x="50" y="16"/>
                    </a:lnTo>
                    <a:lnTo>
                      <a:pt x="52" y="14"/>
                    </a:lnTo>
                    <a:lnTo>
                      <a:pt x="54" y="14"/>
                    </a:lnTo>
                    <a:lnTo>
                      <a:pt x="54" y="12"/>
                    </a:lnTo>
                    <a:lnTo>
                      <a:pt x="56" y="12"/>
                    </a:lnTo>
                    <a:lnTo>
                      <a:pt x="58" y="12"/>
                    </a:lnTo>
                    <a:lnTo>
                      <a:pt x="58" y="10"/>
                    </a:lnTo>
                    <a:lnTo>
                      <a:pt x="60" y="8"/>
                    </a:lnTo>
                    <a:lnTo>
                      <a:pt x="64" y="10"/>
                    </a:lnTo>
                    <a:lnTo>
                      <a:pt x="66" y="10"/>
                    </a:lnTo>
                    <a:lnTo>
                      <a:pt x="70" y="6"/>
                    </a:lnTo>
                    <a:lnTo>
                      <a:pt x="70" y="4"/>
                    </a:lnTo>
                    <a:lnTo>
                      <a:pt x="74" y="0"/>
                    </a:lnTo>
                    <a:lnTo>
                      <a:pt x="78" y="0"/>
                    </a:lnTo>
                    <a:lnTo>
                      <a:pt x="78" y="2"/>
                    </a:lnTo>
                    <a:lnTo>
                      <a:pt x="82" y="0"/>
                    </a:lnTo>
                    <a:lnTo>
                      <a:pt x="84" y="2"/>
                    </a:lnTo>
                    <a:lnTo>
                      <a:pt x="86" y="4"/>
                    </a:lnTo>
                    <a:lnTo>
                      <a:pt x="90" y="2"/>
                    </a:lnTo>
                    <a:lnTo>
                      <a:pt x="92" y="4"/>
                    </a:lnTo>
                    <a:lnTo>
                      <a:pt x="96" y="6"/>
                    </a:lnTo>
                    <a:lnTo>
                      <a:pt x="96" y="12"/>
                    </a:lnTo>
                    <a:lnTo>
                      <a:pt x="98" y="8"/>
                    </a:lnTo>
                    <a:lnTo>
                      <a:pt x="102" y="8"/>
                    </a:lnTo>
                    <a:lnTo>
                      <a:pt x="110" y="8"/>
                    </a:lnTo>
                    <a:lnTo>
                      <a:pt x="112" y="8"/>
                    </a:lnTo>
                    <a:lnTo>
                      <a:pt x="116" y="14"/>
                    </a:lnTo>
                    <a:lnTo>
                      <a:pt x="118" y="14"/>
                    </a:lnTo>
                    <a:lnTo>
                      <a:pt x="118" y="16"/>
                    </a:lnTo>
                    <a:lnTo>
                      <a:pt x="116" y="20"/>
                    </a:lnTo>
                    <a:lnTo>
                      <a:pt x="118" y="22"/>
                    </a:lnTo>
                    <a:lnTo>
                      <a:pt x="118" y="24"/>
                    </a:lnTo>
                    <a:lnTo>
                      <a:pt x="120" y="26"/>
                    </a:lnTo>
                    <a:lnTo>
                      <a:pt x="118" y="30"/>
                    </a:lnTo>
                    <a:lnTo>
                      <a:pt x="116" y="30"/>
                    </a:lnTo>
                    <a:lnTo>
                      <a:pt x="116" y="32"/>
                    </a:lnTo>
                    <a:lnTo>
                      <a:pt x="116" y="36"/>
                    </a:lnTo>
                    <a:lnTo>
                      <a:pt x="120" y="38"/>
                    </a:lnTo>
                    <a:lnTo>
                      <a:pt x="126" y="50"/>
                    </a:lnTo>
                    <a:lnTo>
                      <a:pt x="130" y="52"/>
                    </a:lnTo>
                    <a:lnTo>
                      <a:pt x="130" y="54"/>
                    </a:lnTo>
                    <a:lnTo>
                      <a:pt x="130" y="56"/>
                    </a:lnTo>
                    <a:lnTo>
                      <a:pt x="130" y="58"/>
                    </a:lnTo>
                    <a:lnTo>
                      <a:pt x="132" y="60"/>
                    </a:lnTo>
                    <a:lnTo>
                      <a:pt x="138" y="60"/>
                    </a:lnTo>
                    <a:lnTo>
                      <a:pt x="140" y="62"/>
                    </a:lnTo>
                    <a:lnTo>
                      <a:pt x="142" y="62"/>
                    </a:lnTo>
                    <a:lnTo>
                      <a:pt x="142" y="64"/>
                    </a:lnTo>
                    <a:lnTo>
                      <a:pt x="142" y="66"/>
                    </a:lnTo>
                    <a:lnTo>
                      <a:pt x="144" y="66"/>
                    </a:lnTo>
                    <a:lnTo>
                      <a:pt x="146" y="70"/>
                    </a:lnTo>
                    <a:lnTo>
                      <a:pt x="136" y="76"/>
                    </a:lnTo>
                    <a:lnTo>
                      <a:pt x="132" y="76"/>
                    </a:lnTo>
                    <a:lnTo>
                      <a:pt x="130" y="74"/>
                    </a:lnTo>
                    <a:lnTo>
                      <a:pt x="126" y="74"/>
                    </a:lnTo>
                    <a:lnTo>
                      <a:pt x="124" y="74"/>
                    </a:lnTo>
                    <a:lnTo>
                      <a:pt x="124" y="76"/>
                    </a:lnTo>
                    <a:lnTo>
                      <a:pt x="122" y="78"/>
                    </a:lnTo>
                    <a:lnTo>
                      <a:pt x="122" y="80"/>
                    </a:lnTo>
                    <a:lnTo>
                      <a:pt x="126" y="82"/>
                    </a:lnTo>
                    <a:lnTo>
                      <a:pt x="126" y="83"/>
                    </a:lnTo>
                    <a:lnTo>
                      <a:pt x="126" y="85"/>
                    </a:lnTo>
                    <a:lnTo>
                      <a:pt x="128" y="87"/>
                    </a:lnTo>
                    <a:lnTo>
                      <a:pt x="126" y="89"/>
                    </a:lnTo>
                    <a:lnTo>
                      <a:pt x="128" y="91"/>
                    </a:lnTo>
                    <a:lnTo>
                      <a:pt x="130" y="93"/>
                    </a:lnTo>
                    <a:lnTo>
                      <a:pt x="130" y="95"/>
                    </a:lnTo>
                    <a:lnTo>
                      <a:pt x="130" y="101"/>
                    </a:lnTo>
                    <a:lnTo>
                      <a:pt x="126" y="101"/>
                    </a:lnTo>
                    <a:lnTo>
                      <a:pt x="124" y="101"/>
                    </a:lnTo>
                    <a:lnTo>
                      <a:pt x="120" y="101"/>
                    </a:lnTo>
                    <a:lnTo>
                      <a:pt x="118" y="103"/>
                    </a:lnTo>
                    <a:lnTo>
                      <a:pt x="114" y="107"/>
                    </a:lnTo>
                    <a:lnTo>
                      <a:pt x="114" y="109"/>
                    </a:lnTo>
                    <a:lnTo>
                      <a:pt x="114" y="113"/>
                    </a:lnTo>
                    <a:lnTo>
                      <a:pt x="112" y="115"/>
                    </a:lnTo>
                    <a:lnTo>
                      <a:pt x="114" y="119"/>
                    </a:lnTo>
                    <a:lnTo>
                      <a:pt x="112" y="121"/>
                    </a:lnTo>
                    <a:lnTo>
                      <a:pt x="110" y="121"/>
                    </a:lnTo>
                    <a:lnTo>
                      <a:pt x="108" y="121"/>
                    </a:lnTo>
                    <a:lnTo>
                      <a:pt x="106" y="119"/>
                    </a:lnTo>
                    <a:lnTo>
                      <a:pt x="98" y="119"/>
                    </a:lnTo>
                    <a:lnTo>
                      <a:pt x="96" y="121"/>
                    </a:lnTo>
                    <a:lnTo>
                      <a:pt x="94" y="119"/>
                    </a:lnTo>
                    <a:lnTo>
                      <a:pt x="92" y="117"/>
                    </a:lnTo>
                    <a:lnTo>
                      <a:pt x="90" y="115"/>
                    </a:lnTo>
                    <a:lnTo>
                      <a:pt x="84" y="119"/>
                    </a:lnTo>
                    <a:lnTo>
                      <a:pt x="82" y="119"/>
                    </a:lnTo>
                    <a:lnTo>
                      <a:pt x="82" y="117"/>
                    </a:lnTo>
                    <a:lnTo>
                      <a:pt x="80" y="117"/>
                    </a:lnTo>
                    <a:lnTo>
                      <a:pt x="76" y="117"/>
                    </a:lnTo>
                    <a:lnTo>
                      <a:pt x="76" y="115"/>
                    </a:lnTo>
                    <a:lnTo>
                      <a:pt x="74" y="117"/>
                    </a:lnTo>
                    <a:lnTo>
                      <a:pt x="72" y="117"/>
                    </a:lnTo>
                    <a:lnTo>
                      <a:pt x="70" y="117"/>
                    </a:lnTo>
                    <a:lnTo>
                      <a:pt x="68" y="119"/>
                    </a:lnTo>
                    <a:lnTo>
                      <a:pt x="66" y="117"/>
                    </a:lnTo>
                    <a:lnTo>
                      <a:pt x="66" y="115"/>
                    </a:lnTo>
                    <a:lnTo>
                      <a:pt x="60" y="115"/>
                    </a:lnTo>
                    <a:lnTo>
                      <a:pt x="58" y="111"/>
                    </a:lnTo>
                    <a:lnTo>
                      <a:pt x="52" y="109"/>
                    </a:lnTo>
                    <a:lnTo>
                      <a:pt x="50" y="109"/>
                    </a:lnTo>
                    <a:lnTo>
                      <a:pt x="44" y="107"/>
                    </a:lnTo>
                    <a:lnTo>
                      <a:pt x="40" y="105"/>
                    </a:lnTo>
                    <a:lnTo>
                      <a:pt x="32" y="105"/>
                    </a:lnTo>
                    <a:lnTo>
                      <a:pt x="30" y="105"/>
                    </a:lnTo>
                    <a:lnTo>
                      <a:pt x="18" y="107"/>
                    </a:lnTo>
                    <a:lnTo>
                      <a:pt x="16" y="109"/>
                    </a:lnTo>
                    <a:lnTo>
                      <a:pt x="16" y="111"/>
                    </a:lnTo>
                    <a:lnTo>
                      <a:pt x="10" y="113"/>
                    </a:lnTo>
                    <a:lnTo>
                      <a:pt x="8" y="113"/>
                    </a:lnTo>
                    <a:lnTo>
                      <a:pt x="6" y="113"/>
                    </a:lnTo>
                    <a:lnTo>
                      <a:pt x="6" y="115"/>
                    </a:lnTo>
                  </a:path>
                </a:pathLst>
              </a:custGeom>
              <a:solidFill>
                <a:schemeClr val="tx2"/>
              </a:solidFill>
              <a:ln w="3175">
                <a:solidFill>
                  <a:schemeClr val="bg1"/>
                </a:solidFill>
                <a:round/>
                <a:headEnd/>
                <a:tailEnd/>
              </a:ln>
            </p:spPr>
            <p:txBody>
              <a:bodyPr/>
              <a:lstStyle/>
              <a:p>
                <a:endParaRPr lang="fr-FR" dirty="0"/>
              </a:p>
            </p:txBody>
          </p:sp>
          <p:sp>
            <p:nvSpPr>
              <p:cNvPr id="5995" name="Freeform 1053"/>
              <p:cNvSpPr>
                <a:spLocks/>
              </p:cNvSpPr>
              <p:nvPr/>
            </p:nvSpPr>
            <p:spPr bwMode="auto">
              <a:xfrm>
                <a:off x="3034" y="1853"/>
                <a:ext cx="82" cy="40"/>
              </a:xfrm>
              <a:custGeom>
                <a:avLst/>
                <a:gdLst>
                  <a:gd name="T0" fmla="*/ 78 w 82"/>
                  <a:gd name="T1" fmla="*/ 26 h 40"/>
                  <a:gd name="T2" fmla="*/ 74 w 82"/>
                  <a:gd name="T3" fmla="*/ 26 h 40"/>
                  <a:gd name="T4" fmla="*/ 70 w 82"/>
                  <a:gd name="T5" fmla="*/ 24 h 40"/>
                  <a:gd name="T6" fmla="*/ 66 w 82"/>
                  <a:gd name="T7" fmla="*/ 22 h 40"/>
                  <a:gd name="T8" fmla="*/ 62 w 82"/>
                  <a:gd name="T9" fmla="*/ 24 h 40"/>
                  <a:gd name="T10" fmla="*/ 58 w 82"/>
                  <a:gd name="T11" fmla="*/ 22 h 40"/>
                  <a:gd name="T12" fmla="*/ 54 w 82"/>
                  <a:gd name="T13" fmla="*/ 26 h 40"/>
                  <a:gd name="T14" fmla="*/ 52 w 82"/>
                  <a:gd name="T15" fmla="*/ 28 h 40"/>
                  <a:gd name="T16" fmla="*/ 46 w 82"/>
                  <a:gd name="T17" fmla="*/ 32 h 40"/>
                  <a:gd name="T18" fmla="*/ 40 w 82"/>
                  <a:gd name="T19" fmla="*/ 30 h 40"/>
                  <a:gd name="T20" fmla="*/ 28 w 82"/>
                  <a:gd name="T21" fmla="*/ 34 h 40"/>
                  <a:gd name="T22" fmla="*/ 24 w 82"/>
                  <a:gd name="T23" fmla="*/ 40 h 40"/>
                  <a:gd name="T24" fmla="*/ 14 w 82"/>
                  <a:gd name="T25" fmla="*/ 40 h 40"/>
                  <a:gd name="T26" fmla="*/ 4 w 82"/>
                  <a:gd name="T27" fmla="*/ 34 h 40"/>
                  <a:gd name="T28" fmla="*/ 0 w 82"/>
                  <a:gd name="T29" fmla="*/ 24 h 40"/>
                  <a:gd name="T30" fmla="*/ 4 w 82"/>
                  <a:gd name="T31" fmla="*/ 18 h 40"/>
                  <a:gd name="T32" fmla="*/ 6 w 82"/>
                  <a:gd name="T33" fmla="*/ 18 h 40"/>
                  <a:gd name="T34" fmla="*/ 6 w 82"/>
                  <a:gd name="T35" fmla="*/ 20 h 40"/>
                  <a:gd name="T36" fmla="*/ 10 w 82"/>
                  <a:gd name="T37" fmla="*/ 18 h 40"/>
                  <a:gd name="T38" fmla="*/ 14 w 82"/>
                  <a:gd name="T39" fmla="*/ 16 h 40"/>
                  <a:gd name="T40" fmla="*/ 14 w 82"/>
                  <a:gd name="T41" fmla="*/ 14 h 40"/>
                  <a:gd name="T42" fmla="*/ 16 w 82"/>
                  <a:gd name="T43" fmla="*/ 14 h 40"/>
                  <a:gd name="T44" fmla="*/ 18 w 82"/>
                  <a:gd name="T45" fmla="*/ 12 h 40"/>
                  <a:gd name="T46" fmla="*/ 18 w 82"/>
                  <a:gd name="T47" fmla="*/ 8 h 40"/>
                  <a:gd name="T48" fmla="*/ 20 w 82"/>
                  <a:gd name="T49" fmla="*/ 6 h 40"/>
                  <a:gd name="T50" fmla="*/ 22 w 82"/>
                  <a:gd name="T51" fmla="*/ 6 h 40"/>
                  <a:gd name="T52" fmla="*/ 24 w 82"/>
                  <a:gd name="T53" fmla="*/ 2 h 40"/>
                  <a:gd name="T54" fmla="*/ 28 w 82"/>
                  <a:gd name="T55" fmla="*/ 2 h 40"/>
                  <a:gd name="T56" fmla="*/ 30 w 82"/>
                  <a:gd name="T57" fmla="*/ 0 h 40"/>
                  <a:gd name="T58" fmla="*/ 32 w 82"/>
                  <a:gd name="T59" fmla="*/ 2 h 40"/>
                  <a:gd name="T60" fmla="*/ 38 w 82"/>
                  <a:gd name="T61" fmla="*/ 0 h 40"/>
                  <a:gd name="T62" fmla="*/ 44 w 82"/>
                  <a:gd name="T63" fmla="*/ 6 h 40"/>
                  <a:gd name="T64" fmla="*/ 46 w 82"/>
                  <a:gd name="T65" fmla="*/ 8 h 40"/>
                  <a:gd name="T66" fmla="*/ 50 w 82"/>
                  <a:gd name="T67" fmla="*/ 6 h 40"/>
                  <a:gd name="T68" fmla="*/ 52 w 82"/>
                  <a:gd name="T69" fmla="*/ 4 h 40"/>
                  <a:gd name="T70" fmla="*/ 58 w 82"/>
                  <a:gd name="T71" fmla="*/ 4 h 40"/>
                  <a:gd name="T72" fmla="*/ 60 w 82"/>
                  <a:gd name="T73" fmla="*/ 6 h 40"/>
                  <a:gd name="T74" fmla="*/ 66 w 82"/>
                  <a:gd name="T75" fmla="*/ 2 h 40"/>
                  <a:gd name="T76" fmla="*/ 72 w 82"/>
                  <a:gd name="T77" fmla="*/ 2 h 40"/>
                  <a:gd name="T78" fmla="*/ 80 w 82"/>
                  <a:gd name="T79" fmla="*/ 8 h 40"/>
                  <a:gd name="T80" fmla="*/ 82 w 82"/>
                  <a:gd name="T81" fmla="*/ 10 h 40"/>
                  <a:gd name="T82" fmla="*/ 80 w 82"/>
                  <a:gd name="T83" fmla="*/ 26 h 40"/>
                  <a:gd name="T84" fmla="*/ 78 w 82"/>
                  <a:gd name="T85" fmla="*/ 26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40"/>
                  <a:gd name="T131" fmla="*/ 82 w 82"/>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40">
                    <a:moveTo>
                      <a:pt x="78" y="26"/>
                    </a:moveTo>
                    <a:lnTo>
                      <a:pt x="74" y="26"/>
                    </a:lnTo>
                    <a:lnTo>
                      <a:pt x="70" y="24"/>
                    </a:lnTo>
                    <a:lnTo>
                      <a:pt x="66" y="22"/>
                    </a:lnTo>
                    <a:lnTo>
                      <a:pt x="62" y="24"/>
                    </a:lnTo>
                    <a:lnTo>
                      <a:pt x="58" y="22"/>
                    </a:lnTo>
                    <a:lnTo>
                      <a:pt x="54" y="26"/>
                    </a:lnTo>
                    <a:lnTo>
                      <a:pt x="52" y="28"/>
                    </a:lnTo>
                    <a:lnTo>
                      <a:pt x="46" y="32"/>
                    </a:lnTo>
                    <a:lnTo>
                      <a:pt x="40" y="30"/>
                    </a:lnTo>
                    <a:lnTo>
                      <a:pt x="28" y="34"/>
                    </a:lnTo>
                    <a:lnTo>
                      <a:pt x="24" y="40"/>
                    </a:lnTo>
                    <a:lnTo>
                      <a:pt x="14" y="40"/>
                    </a:lnTo>
                    <a:lnTo>
                      <a:pt x="4" y="34"/>
                    </a:lnTo>
                    <a:lnTo>
                      <a:pt x="0" y="24"/>
                    </a:lnTo>
                    <a:lnTo>
                      <a:pt x="4" y="18"/>
                    </a:lnTo>
                    <a:lnTo>
                      <a:pt x="6" y="18"/>
                    </a:lnTo>
                    <a:lnTo>
                      <a:pt x="6" y="20"/>
                    </a:lnTo>
                    <a:lnTo>
                      <a:pt x="10" y="18"/>
                    </a:lnTo>
                    <a:lnTo>
                      <a:pt x="14" y="16"/>
                    </a:lnTo>
                    <a:lnTo>
                      <a:pt x="14" y="14"/>
                    </a:lnTo>
                    <a:lnTo>
                      <a:pt x="16" y="14"/>
                    </a:lnTo>
                    <a:lnTo>
                      <a:pt x="18" y="12"/>
                    </a:lnTo>
                    <a:lnTo>
                      <a:pt x="18" y="8"/>
                    </a:lnTo>
                    <a:lnTo>
                      <a:pt x="20" y="6"/>
                    </a:lnTo>
                    <a:lnTo>
                      <a:pt x="22" y="6"/>
                    </a:lnTo>
                    <a:lnTo>
                      <a:pt x="24" y="2"/>
                    </a:lnTo>
                    <a:lnTo>
                      <a:pt x="28" y="2"/>
                    </a:lnTo>
                    <a:lnTo>
                      <a:pt x="30" y="0"/>
                    </a:lnTo>
                    <a:lnTo>
                      <a:pt x="32" y="2"/>
                    </a:lnTo>
                    <a:lnTo>
                      <a:pt x="38" y="0"/>
                    </a:lnTo>
                    <a:lnTo>
                      <a:pt x="44" y="6"/>
                    </a:lnTo>
                    <a:lnTo>
                      <a:pt x="46" y="8"/>
                    </a:lnTo>
                    <a:lnTo>
                      <a:pt x="50" y="6"/>
                    </a:lnTo>
                    <a:lnTo>
                      <a:pt x="52" y="4"/>
                    </a:lnTo>
                    <a:lnTo>
                      <a:pt x="58" y="4"/>
                    </a:lnTo>
                    <a:lnTo>
                      <a:pt x="60" y="6"/>
                    </a:lnTo>
                    <a:lnTo>
                      <a:pt x="66" y="2"/>
                    </a:lnTo>
                    <a:lnTo>
                      <a:pt x="72" y="2"/>
                    </a:lnTo>
                    <a:lnTo>
                      <a:pt x="80" y="8"/>
                    </a:lnTo>
                    <a:lnTo>
                      <a:pt x="82" y="10"/>
                    </a:lnTo>
                    <a:lnTo>
                      <a:pt x="80" y="26"/>
                    </a:lnTo>
                    <a:lnTo>
                      <a:pt x="78" y="26"/>
                    </a:lnTo>
                    <a:close/>
                  </a:path>
                </a:pathLst>
              </a:custGeom>
              <a:solidFill>
                <a:schemeClr val="tx2"/>
              </a:solidFill>
              <a:ln w="3175">
                <a:solidFill>
                  <a:schemeClr val="bg1"/>
                </a:solidFill>
                <a:round/>
                <a:headEnd/>
                <a:tailEnd/>
              </a:ln>
            </p:spPr>
            <p:txBody>
              <a:bodyPr/>
              <a:lstStyle/>
              <a:p>
                <a:endParaRPr lang="fr-FR" dirty="0"/>
              </a:p>
            </p:txBody>
          </p:sp>
          <p:sp>
            <p:nvSpPr>
              <p:cNvPr id="5996" name="Freeform 1054"/>
              <p:cNvSpPr>
                <a:spLocks/>
              </p:cNvSpPr>
              <p:nvPr/>
            </p:nvSpPr>
            <p:spPr bwMode="auto">
              <a:xfrm>
                <a:off x="3034" y="1853"/>
                <a:ext cx="82" cy="40"/>
              </a:xfrm>
              <a:custGeom>
                <a:avLst/>
                <a:gdLst>
                  <a:gd name="T0" fmla="*/ 78 w 82"/>
                  <a:gd name="T1" fmla="*/ 26 h 40"/>
                  <a:gd name="T2" fmla="*/ 74 w 82"/>
                  <a:gd name="T3" fmla="*/ 26 h 40"/>
                  <a:gd name="T4" fmla="*/ 70 w 82"/>
                  <a:gd name="T5" fmla="*/ 24 h 40"/>
                  <a:gd name="T6" fmla="*/ 66 w 82"/>
                  <a:gd name="T7" fmla="*/ 22 h 40"/>
                  <a:gd name="T8" fmla="*/ 62 w 82"/>
                  <a:gd name="T9" fmla="*/ 24 h 40"/>
                  <a:gd name="T10" fmla="*/ 58 w 82"/>
                  <a:gd name="T11" fmla="*/ 22 h 40"/>
                  <a:gd name="T12" fmla="*/ 54 w 82"/>
                  <a:gd name="T13" fmla="*/ 26 h 40"/>
                  <a:gd name="T14" fmla="*/ 52 w 82"/>
                  <a:gd name="T15" fmla="*/ 28 h 40"/>
                  <a:gd name="T16" fmla="*/ 46 w 82"/>
                  <a:gd name="T17" fmla="*/ 32 h 40"/>
                  <a:gd name="T18" fmla="*/ 40 w 82"/>
                  <a:gd name="T19" fmla="*/ 30 h 40"/>
                  <a:gd name="T20" fmla="*/ 28 w 82"/>
                  <a:gd name="T21" fmla="*/ 34 h 40"/>
                  <a:gd name="T22" fmla="*/ 24 w 82"/>
                  <a:gd name="T23" fmla="*/ 40 h 40"/>
                  <a:gd name="T24" fmla="*/ 14 w 82"/>
                  <a:gd name="T25" fmla="*/ 40 h 40"/>
                  <a:gd name="T26" fmla="*/ 4 w 82"/>
                  <a:gd name="T27" fmla="*/ 34 h 40"/>
                  <a:gd name="T28" fmla="*/ 0 w 82"/>
                  <a:gd name="T29" fmla="*/ 24 h 40"/>
                  <a:gd name="T30" fmla="*/ 4 w 82"/>
                  <a:gd name="T31" fmla="*/ 18 h 40"/>
                  <a:gd name="T32" fmla="*/ 6 w 82"/>
                  <a:gd name="T33" fmla="*/ 18 h 40"/>
                  <a:gd name="T34" fmla="*/ 6 w 82"/>
                  <a:gd name="T35" fmla="*/ 20 h 40"/>
                  <a:gd name="T36" fmla="*/ 10 w 82"/>
                  <a:gd name="T37" fmla="*/ 18 h 40"/>
                  <a:gd name="T38" fmla="*/ 14 w 82"/>
                  <a:gd name="T39" fmla="*/ 16 h 40"/>
                  <a:gd name="T40" fmla="*/ 14 w 82"/>
                  <a:gd name="T41" fmla="*/ 14 h 40"/>
                  <a:gd name="T42" fmla="*/ 16 w 82"/>
                  <a:gd name="T43" fmla="*/ 14 h 40"/>
                  <a:gd name="T44" fmla="*/ 18 w 82"/>
                  <a:gd name="T45" fmla="*/ 12 h 40"/>
                  <a:gd name="T46" fmla="*/ 18 w 82"/>
                  <a:gd name="T47" fmla="*/ 8 h 40"/>
                  <a:gd name="T48" fmla="*/ 20 w 82"/>
                  <a:gd name="T49" fmla="*/ 6 h 40"/>
                  <a:gd name="T50" fmla="*/ 22 w 82"/>
                  <a:gd name="T51" fmla="*/ 6 h 40"/>
                  <a:gd name="T52" fmla="*/ 24 w 82"/>
                  <a:gd name="T53" fmla="*/ 2 h 40"/>
                  <a:gd name="T54" fmla="*/ 28 w 82"/>
                  <a:gd name="T55" fmla="*/ 2 h 40"/>
                  <a:gd name="T56" fmla="*/ 30 w 82"/>
                  <a:gd name="T57" fmla="*/ 0 h 40"/>
                  <a:gd name="T58" fmla="*/ 32 w 82"/>
                  <a:gd name="T59" fmla="*/ 2 h 40"/>
                  <a:gd name="T60" fmla="*/ 38 w 82"/>
                  <a:gd name="T61" fmla="*/ 0 h 40"/>
                  <a:gd name="T62" fmla="*/ 44 w 82"/>
                  <a:gd name="T63" fmla="*/ 6 h 40"/>
                  <a:gd name="T64" fmla="*/ 46 w 82"/>
                  <a:gd name="T65" fmla="*/ 8 h 40"/>
                  <a:gd name="T66" fmla="*/ 50 w 82"/>
                  <a:gd name="T67" fmla="*/ 6 h 40"/>
                  <a:gd name="T68" fmla="*/ 52 w 82"/>
                  <a:gd name="T69" fmla="*/ 4 h 40"/>
                  <a:gd name="T70" fmla="*/ 58 w 82"/>
                  <a:gd name="T71" fmla="*/ 4 h 40"/>
                  <a:gd name="T72" fmla="*/ 60 w 82"/>
                  <a:gd name="T73" fmla="*/ 6 h 40"/>
                  <a:gd name="T74" fmla="*/ 66 w 82"/>
                  <a:gd name="T75" fmla="*/ 2 h 40"/>
                  <a:gd name="T76" fmla="*/ 72 w 82"/>
                  <a:gd name="T77" fmla="*/ 2 h 40"/>
                  <a:gd name="T78" fmla="*/ 80 w 82"/>
                  <a:gd name="T79" fmla="*/ 8 h 40"/>
                  <a:gd name="T80" fmla="*/ 82 w 82"/>
                  <a:gd name="T81" fmla="*/ 10 h 40"/>
                  <a:gd name="T82" fmla="*/ 80 w 82"/>
                  <a:gd name="T83" fmla="*/ 26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40"/>
                  <a:gd name="T128" fmla="*/ 82 w 8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40">
                    <a:moveTo>
                      <a:pt x="78" y="26"/>
                    </a:moveTo>
                    <a:lnTo>
                      <a:pt x="74" y="26"/>
                    </a:lnTo>
                    <a:lnTo>
                      <a:pt x="70" y="24"/>
                    </a:lnTo>
                    <a:lnTo>
                      <a:pt x="66" y="22"/>
                    </a:lnTo>
                    <a:lnTo>
                      <a:pt x="62" y="24"/>
                    </a:lnTo>
                    <a:lnTo>
                      <a:pt x="58" y="22"/>
                    </a:lnTo>
                    <a:lnTo>
                      <a:pt x="54" y="26"/>
                    </a:lnTo>
                    <a:lnTo>
                      <a:pt x="52" y="28"/>
                    </a:lnTo>
                    <a:lnTo>
                      <a:pt x="46" y="32"/>
                    </a:lnTo>
                    <a:lnTo>
                      <a:pt x="40" y="30"/>
                    </a:lnTo>
                    <a:lnTo>
                      <a:pt x="28" y="34"/>
                    </a:lnTo>
                    <a:lnTo>
                      <a:pt x="24" y="40"/>
                    </a:lnTo>
                    <a:lnTo>
                      <a:pt x="14" y="40"/>
                    </a:lnTo>
                    <a:lnTo>
                      <a:pt x="4" y="34"/>
                    </a:lnTo>
                    <a:lnTo>
                      <a:pt x="0" y="24"/>
                    </a:lnTo>
                    <a:lnTo>
                      <a:pt x="4" y="18"/>
                    </a:lnTo>
                    <a:lnTo>
                      <a:pt x="6" y="18"/>
                    </a:lnTo>
                    <a:lnTo>
                      <a:pt x="6" y="20"/>
                    </a:lnTo>
                    <a:lnTo>
                      <a:pt x="10" y="18"/>
                    </a:lnTo>
                    <a:lnTo>
                      <a:pt x="14" y="16"/>
                    </a:lnTo>
                    <a:lnTo>
                      <a:pt x="14" y="14"/>
                    </a:lnTo>
                    <a:lnTo>
                      <a:pt x="16" y="14"/>
                    </a:lnTo>
                    <a:lnTo>
                      <a:pt x="18" y="12"/>
                    </a:lnTo>
                    <a:lnTo>
                      <a:pt x="18" y="8"/>
                    </a:lnTo>
                    <a:lnTo>
                      <a:pt x="20" y="6"/>
                    </a:lnTo>
                    <a:lnTo>
                      <a:pt x="22" y="6"/>
                    </a:lnTo>
                    <a:lnTo>
                      <a:pt x="24" y="2"/>
                    </a:lnTo>
                    <a:lnTo>
                      <a:pt x="28" y="2"/>
                    </a:lnTo>
                    <a:lnTo>
                      <a:pt x="30" y="0"/>
                    </a:lnTo>
                    <a:lnTo>
                      <a:pt x="32" y="2"/>
                    </a:lnTo>
                    <a:lnTo>
                      <a:pt x="38" y="0"/>
                    </a:lnTo>
                    <a:lnTo>
                      <a:pt x="44" y="6"/>
                    </a:lnTo>
                    <a:lnTo>
                      <a:pt x="46" y="8"/>
                    </a:lnTo>
                    <a:lnTo>
                      <a:pt x="50" y="6"/>
                    </a:lnTo>
                    <a:lnTo>
                      <a:pt x="52" y="4"/>
                    </a:lnTo>
                    <a:lnTo>
                      <a:pt x="58" y="4"/>
                    </a:lnTo>
                    <a:lnTo>
                      <a:pt x="60" y="6"/>
                    </a:lnTo>
                    <a:lnTo>
                      <a:pt x="66" y="2"/>
                    </a:lnTo>
                    <a:lnTo>
                      <a:pt x="72" y="2"/>
                    </a:lnTo>
                    <a:lnTo>
                      <a:pt x="80" y="8"/>
                    </a:lnTo>
                    <a:lnTo>
                      <a:pt x="82" y="10"/>
                    </a:lnTo>
                    <a:lnTo>
                      <a:pt x="80" y="26"/>
                    </a:lnTo>
                  </a:path>
                </a:pathLst>
              </a:custGeom>
              <a:solidFill>
                <a:schemeClr val="tx2"/>
              </a:solidFill>
              <a:ln w="3175">
                <a:solidFill>
                  <a:schemeClr val="bg1"/>
                </a:solidFill>
                <a:round/>
                <a:headEnd/>
                <a:tailEnd/>
              </a:ln>
            </p:spPr>
            <p:txBody>
              <a:bodyPr/>
              <a:lstStyle/>
              <a:p>
                <a:endParaRPr lang="fr-FR" dirty="0"/>
              </a:p>
            </p:txBody>
          </p:sp>
          <p:sp>
            <p:nvSpPr>
              <p:cNvPr id="5997" name="Freeform 1055"/>
              <p:cNvSpPr>
                <a:spLocks/>
              </p:cNvSpPr>
              <p:nvPr/>
            </p:nvSpPr>
            <p:spPr bwMode="auto">
              <a:xfrm>
                <a:off x="2924" y="1901"/>
                <a:ext cx="4" cy="10"/>
              </a:xfrm>
              <a:custGeom>
                <a:avLst/>
                <a:gdLst>
                  <a:gd name="T0" fmla="*/ 2 w 4"/>
                  <a:gd name="T1" fmla="*/ 10 h 10"/>
                  <a:gd name="T2" fmla="*/ 4 w 4"/>
                  <a:gd name="T3" fmla="*/ 8 h 10"/>
                  <a:gd name="T4" fmla="*/ 4 w 4"/>
                  <a:gd name="T5" fmla="*/ 2 h 10"/>
                  <a:gd name="T6" fmla="*/ 2 w 4"/>
                  <a:gd name="T7" fmla="*/ 0 h 10"/>
                  <a:gd name="T8" fmla="*/ 0 w 4"/>
                  <a:gd name="T9" fmla="*/ 6 h 10"/>
                  <a:gd name="T10" fmla="*/ 0 w 4"/>
                  <a:gd name="T11" fmla="*/ 10 h 10"/>
                  <a:gd name="T12" fmla="*/ 2 w 4"/>
                  <a:gd name="T13" fmla="*/ 10 h 10"/>
                  <a:gd name="T14" fmla="*/ 0 60000 65536"/>
                  <a:gd name="T15" fmla="*/ 0 60000 65536"/>
                  <a:gd name="T16" fmla="*/ 0 60000 65536"/>
                  <a:gd name="T17" fmla="*/ 0 60000 65536"/>
                  <a:gd name="T18" fmla="*/ 0 60000 65536"/>
                  <a:gd name="T19" fmla="*/ 0 60000 65536"/>
                  <a:gd name="T20" fmla="*/ 0 60000 65536"/>
                  <a:gd name="T21" fmla="*/ 0 w 4"/>
                  <a:gd name="T22" fmla="*/ 0 h 10"/>
                  <a:gd name="T23" fmla="*/ 4 w 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0">
                    <a:moveTo>
                      <a:pt x="2" y="10"/>
                    </a:moveTo>
                    <a:lnTo>
                      <a:pt x="4" y="8"/>
                    </a:lnTo>
                    <a:lnTo>
                      <a:pt x="4" y="2"/>
                    </a:lnTo>
                    <a:lnTo>
                      <a:pt x="2" y="0"/>
                    </a:lnTo>
                    <a:lnTo>
                      <a:pt x="0" y="6"/>
                    </a:lnTo>
                    <a:lnTo>
                      <a:pt x="0" y="10"/>
                    </a:lnTo>
                    <a:lnTo>
                      <a:pt x="2" y="10"/>
                    </a:lnTo>
                    <a:close/>
                  </a:path>
                </a:pathLst>
              </a:custGeom>
              <a:solidFill>
                <a:schemeClr val="tx2"/>
              </a:solidFill>
              <a:ln w="3175">
                <a:solidFill>
                  <a:schemeClr val="bg1"/>
                </a:solidFill>
                <a:round/>
                <a:headEnd/>
                <a:tailEnd/>
              </a:ln>
            </p:spPr>
            <p:txBody>
              <a:bodyPr/>
              <a:lstStyle/>
              <a:p>
                <a:endParaRPr lang="fr-FR" dirty="0"/>
              </a:p>
            </p:txBody>
          </p:sp>
          <p:sp>
            <p:nvSpPr>
              <p:cNvPr id="5998" name="Freeform 1056"/>
              <p:cNvSpPr>
                <a:spLocks/>
              </p:cNvSpPr>
              <p:nvPr/>
            </p:nvSpPr>
            <p:spPr bwMode="auto">
              <a:xfrm>
                <a:off x="2924" y="1901"/>
                <a:ext cx="4" cy="10"/>
              </a:xfrm>
              <a:custGeom>
                <a:avLst/>
                <a:gdLst>
                  <a:gd name="T0" fmla="*/ 2 w 4"/>
                  <a:gd name="T1" fmla="*/ 10 h 10"/>
                  <a:gd name="T2" fmla="*/ 4 w 4"/>
                  <a:gd name="T3" fmla="*/ 8 h 10"/>
                  <a:gd name="T4" fmla="*/ 4 w 4"/>
                  <a:gd name="T5" fmla="*/ 2 h 10"/>
                  <a:gd name="T6" fmla="*/ 2 w 4"/>
                  <a:gd name="T7" fmla="*/ 0 h 10"/>
                  <a:gd name="T8" fmla="*/ 0 w 4"/>
                  <a:gd name="T9" fmla="*/ 6 h 10"/>
                  <a:gd name="T10" fmla="*/ 0 w 4"/>
                  <a:gd name="T11" fmla="*/ 10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2" y="10"/>
                    </a:moveTo>
                    <a:lnTo>
                      <a:pt x="4" y="8"/>
                    </a:lnTo>
                    <a:lnTo>
                      <a:pt x="4" y="2"/>
                    </a:lnTo>
                    <a:lnTo>
                      <a:pt x="2" y="0"/>
                    </a:lnTo>
                    <a:lnTo>
                      <a:pt x="0" y="6"/>
                    </a:lnTo>
                    <a:lnTo>
                      <a:pt x="0" y="10"/>
                    </a:lnTo>
                  </a:path>
                </a:pathLst>
              </a:custGeom>
              <a:solidFill>
                <a:schemeClr val="tx2"/>
              </a:solidFill>
              <a:ln w="3175">
                <a:solidFill>
                  <a:schemeClr val="bg1"/>
                </a:solidFill>
                <a:round/>
                <a:headEnd/>
                <a:tailEnd/>
              </a:ln>
            </p:spPr>
            <p:txBody>
              <a:bodyPr/>
              <a:lstStyle/>
              <a:p>
                <a:endParaRPr lang="fr-FR" dirty="0"/>
              </a:p>
            </p:txBody>
          </p:sp>
          <p:sp>
            <p:nvSpPr>
              <p:cNvPr id="5999" name="Freeform 1057"/>
              <p:cNvSpPr>
                <a:spLocks/>
              </p:cNvSpPr>
              <p:nvPr/>
            </p:nvSpPr>
            <p:spPr bwMode="auto">
              <a:xfrm>
                <a:off x="3314" y="2104"/>
                <a:ext cx="104" cy="92"/>
              </a:xfrm>
              <a:custGeom>
                <a:avLst/>
                <a:gdLst>
                  <a:gd name="T0" fmla="*/ 82 w 104"/>
                  <a:gd name="T1" fmla="*/ 54 h 92"/>
                  <a:gd name="T2" fmla="*/ 88 w 104"/>
                  <a:gd name="T3" fmla="*/ 18 h 92"/>
                  <a:gd name="T4" fmla="*/ 100 w 104"/>
                  <a:gd name="T5" fmla="*/ 6 h 92"/>
                  <a:gd name="T6" fmla="*/ 102 w 104"/>
                  <a:gd name="T7" fmla="*/ 4 h 92"/>
                  <a:gd name="T8" fmla="*/ 100 w 104"/>
                  <a:gd name="T9" fmla="*/ 0 h 92"/>
                  <a:gd name="T10" fmla="*/ 94 w 104"/>
                  <a:gd name="T11" fmla="*/ 4 h 92"/>
                  <a:gd name="T12" fmla="*/ 80 w 104"/>
                  <a:gd name="T13" fmla="*/ 4 h 92"/>
                  <a:gd name="T14" fmla="*/ 70 w 104"/>
                  <a:gd name="T15" fmla="*/ 8 h 92"/>
                  <a:gd name="T16" fmla="*/ 64 w 104"/>
                  <a:gd name="T17" fmla="*/ 10 h 92"/>
                  <a:gd name="T18" fmla="*/ 48 w 104"/>
                  <a:gd name="T19" fmla="*/ 12 h 92"/>
                  <a:gd name="T20" fmla="*/ 42 w 104"/>
                  <a:gd name="T21" fmla="*/ 8 h 92"/>
                  <a:gd name="T22" fmla="*/ 30 w 104"/>
                  <a:gd name="T23" fmla="*/ 12 h 92"/>
                  <a:gd name="T24" fmla="*/ 24 w 104"/>
                  <a:gd name="T25" fmla="*/ 12 h 92"/>
                  <a:gd name="T26" fmla="*/ 22 w 104"/>
                  <a:gd name="T27" fmla="*/ 10 h 92"/>
                  <a:gd name="T28" fmla="*/ 16 w 104"/>
                  <a:gd name="T29" fmla="*/ 12 h 92"/>
                  <a:gd name="T30" fmla="*/ 16 w 104"/>
                  <a:gd name="T31" fmla="*/ 16 h 92"/>
                  <a:gd name="T32" fmla="*/ 14 w 104"/>
                  <a:gd name="T33" fmla="*/ 20 h 92"/>
                  <a:gd name="T34" fmla="*/ 12 w 104"/>
                  <a:gd name="T35" fmla="*/ 24 h 92"/>
                  <a:gd name="T36" fmla="*/ 10 w 104"/>
                  <a:gd name="T37" fmla="*/ 26 h 92"/>
                  <a:gd name="T38" fmla="*/ 8 w 104"/>
                  <a:gd name="T39" fmla="*/ 26 h 92"/>
                  <a:gd name="T40" fmla="*/ 6 w 104"/>
                  <a:gd name="T41" fmla="*/ 30 h 92"/>
                  <a:gd name="T42" fmla="*/ 6 w 104"/>
                  <a:gd name="T43" fmla="*/ 34 h 92"/>
                  <a:gd name="T44" fmla="*/ 6 w 104"/>
                  <a:gd name="T45" fmla="*/ 42 h 92"/>
                  <a:gd name="T46" fmla="*/ 6 w 104"/>
                  <a:gd name="T47" fmla="*/ 48 h 92"/>
                  <a:gd name="T48" fmla="*/ 14 w 104"/>
                  <a:gd name="T49" fmla="*/ 50 h 92"/>
                  <a:gd name="T50" fmla="*/ 14 w 104"/>
                  <a:gd name="T51" fmla="*/ 52 h 92"/>
                  <a:gd name="T52" fmla="*/ 16 w 104"/>
                  <a:gd name="T53" fmla="*/ 54 h 92"/>
                  <a:gd name="T54" fmla="*/ 18 w 104"/>
                  <a:gd name="T55" fmla="*/ 58 h 92"/>
                  <a:gd name="T56" fmla="*/ 16 w 104"/>
                  <a:gd name="T57" fmla="*/ 60 h 92"/>
                  <a:gd name="T58" fmla="*/ 12 w 104"/>
                  <a:gd name="T59" fmla="*/ 60 h 92"/>
                  <a:gd name="T60" fmla="*/ 12 w 104"/>
                  <a:gd name="T61" fmla="*/ 64 h 92"/>
                  <a:gd name="T62" fmla="*/ 12 w 104"/>
                  <a:gd name="T63" fmla="*/ 64 h 92"/>
                  <a:gd name="T64" fmla="*/ 8 w 104"/>
                  <a:gd name="T65" fmla="*/ 66 h 92"/>
                  <a:gd name="T66" fmla="*/ 6 w 104"/>
                  <a:gd name="T67" fmla="*/ 68 h 92"/>
                  <a:gd name="T68" fmla="*/ 8 w 104"/>
                  <a:gd name="T69" fmla="*/ 70 h 92"/>
                  <a:gd name="T70" fmla="*/ 4 w 104"/>
                  <a:gd name="T71" fmla="*/ 72 h 92"/>
                  <a:gd name="T72" fmla="*/ 2 w 104"/>
                  <a:gd name="T73" fmla="*/ 74 h 92"/>
                  <a:gd name="T74" fmla="*/ 0 w 104"/>
                  <a:gd name="T75" fmla="*/ 78 h 92"/>
                  <a:gd name="T76" fmla="*/ 0 w 104"/>
                  <a:gd name="T77" fmla="*/ 82 h 92"/>
                  <a:gd name="T78" fmla="*/ 0 w 104"/>
                  <a:gd name="T79" fmla="*/ 86 h 92"/>
                  <a:gd name="T80" fmla="*/ 4 w 104"/>
                  <a:gd name="T81" fmla="*/ 84 h 92"/>
                  <a:gd name="T82" fmla="*/ 10 w 104"/>
                  <a:gd name="T83" fmla="*/ 92 h 92"/>
                  <a:gd name="T84" fmla="*/ 16 w 104"/>
                  <a:gd name="T85" fmla="*/ 92 h 92"/>
                  <a:gd name="T86" fmla="*/ 48 w 104"/>
                  <a:gd name="T87" fmla="*/ 74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92"/>
                  <a:gd name="T134" fmla="*/ 104 w 104"/>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92">
                    <a:moveTo>
                      <a:pt x="48" y="74"/>
                    </a:moveTo>
                    <a:lnTo>
                      <a:pt x="82" y="54"/>
                    </a:lnTo>
                    <a:lnTo>
                      <a:pt x="86" y="46"/>
                    </a:lnTo>
                    <a:lnTo>
                      <a:pt x="88" y="18"/>
                    </a:lnTo>
                    <a:lnTo>
                      <a:pt x="96" y="14"/>
                    </a:lnTo>
                    <a:lnTo>
                      <a:pt x="100" y="6"/>
                    </a:lnTo>
                    <a:lnTo>
                      <a:pt x="104" y="4"/>
                    </a:lnTo>
                    <a:lnTo>
                      <a:pt x="102" y="4"/>
                    </a:lnTo>
                    <a:lnTo>
                      <a:pt x="102" y="2"/>
                    </a:lnTo>
                    <a:lnTo>
                      <a:pt x="100" y="0"/>
                    </a:lnTo>
                    <a:lnTo>
                      <a:pt x="98" y="2"/>
                    </a:lnTo>
                    <a:lnTo>
                      <a:pt x="94" y="4"/>
                    </a:lnTo>
                    <a:lnTo>
                      <a:pt x="84" y="4"/>
                    </a:lnTo>
                    <a:lnTo>
                      <a:pt x="80" y="4"/>
                    </a:lnTo>
                    <a:lnTo>
                      <a:pt x="74" y="6"/>
                    </a:lnTo>
                    <a:lnTo>
                      <a:pt x="70" y="8"/>
                    </a:lnTo>
                    <a:lnTo>
                      <a:pt x="66" y="10"/>
                    </a:lnTo>
                    <a:lnTo>
                      <a:pt x="64" y="10"/>
                    </a:lnTo>
                    <a:lnTo>
                      <a:pt x="56" y="12"/>
                    </a:lnTo>
                    <a:lnTo>
                      <a:pt x="48" y="12"/>
                    </a:lnTo>
                    <a:lnTo>
                      <a:pt x="44" y="8"/>
                    </a:lnTo>
                    <a:lnTo>
                      <a:pt x="42" y="8"/>
                    </a:lnTo>
                    <a:lnTo>
                      <a:pt x="40" y="8"/>
                    </a:lnTo>
                    <a:lnTo>
                      <a:pt x="30" y="12"/>
                    </a:lnTo>
                    <a:lnTo>
                      <a:pt x="26" y="12"/>
                    </a:lnTo>
                    <a:lnTo>
                      <a:pt x="24" y="12"/>
                    </a:lnTo>
                    <a:lnTo>
                      <a:pt x="22" y="12"/>
                    </a:lnTo>
                    <a:lnTo>
                      <a:pt x="22" y="10"/>
                    </a:lnTo>
                    <a:lnTo>
                      <a:pt x="18" y="10"/>
                    </a:lnTo>
                    <a:lnTo>
                      <a:pt x="16" y="12"/>
                    </a:lnTo>
                    <a:lnTo>
                      <a:pt x="16" y="14"/>
                    </a:lnTo>
                    <a:lnTo>
                      <a:pt x="16" y="16"/>
                    </a:lnTo>
                    <a:lnTo>
                      <a:pt x="18" y="20"/>
                    </a:lnTo>
                    <a:lnTo>
                      <a:pt x="14" y="20"/>
                    </a:lnTo>
                    <a:lnTo>
                      <a:pt x="12" y="22"/>
                    </a:lnTo>
                    <a:lnTo>
                      <a:pt x="12" y="24"/>
                    </a:lnTo>
                    <a:lnTo>
                      <a:pt x="12" y="26"/>
                    </a:lnTo>
                    <a:lnTo>
                      <a:pt x="10" y="26"/>
                    </a:lnTo>
                    <a:lnTo>
                      <a:pt x="10" y="28"/>
                    </a:lnTo>
                    <a:lnTo>
                      <a:pt x="8" y="26"/>
                    </a:lnTo>
                    <a:lnTo>
                      <a:pt x="6" y="26"/>
                    </a:lnTo>
                    <a:lnTo>
                      <a:pt x="6" y="30"/>
                    </a:lnTo>
                    <a:lnTo>
                      <a:pt x="4" y="32"/>
                    </a:lnTo>
                    <a:lnTo>
                      <a:pt x="6" y="34"/>
                    </a:lnTo>
                    <a:lnTo>
                      <a:pt x="6" y="38"/>
                    </a:lnTo>
                    <a:lnTo>
                      <a:pt x="6" y="42"/>
                    </a:lnTo>
                    <a:lnTo>
                      <a:pt x="6" y="46"/>
                    </a:lnTo>
                    <a:lnTo>
                      <a:pt x="6" y="48"/>
                    </a:lnTo>
                    <a:lnTo>
                      <a:pt x="12" y="48"/>
                    </a:lnTo>
                    <a:lnTo>
                      <a:pt x="14" y="50"/>
                    </a:lnTo>
                    <a:lnTo>
                      <a:pt x="12" y="52"/>
                    </a:lnTo>
                    <a:lnTo>
                      <a:pt x="14" y="52"/>
                    </a:lnTo>
                    <a:lnTo>
                      <a:pt x="14" y="54"/>
                    </a:lnTo>
                    <a:lnTo>
                      <a:pt x="16" y="54"/>
                    </a:lnTo>
                    <a:lnTo>
                      <a:pt x="16" y="56"/>
                    </a:lnTo>
                    <a:lnTo>
                      <a:pt x="18" y="58"/>
                    </a:lnTo>
                    <a:lnTo>
                      <a:pt x="16" y="58"/>
                    </a:lnTo>
                    <a:lnTo>
                      <a:pt x="16" y="60"/>
                    </a:lnTo>
                    <a:lnTo>
                      <a:pt x="14" y="60"/>
                    </a:lnTo>
                    <a:lnTo>
                      <a:pt x="12" y="60"/>
                    </a:lnTo>
                    <a:lnTo>
                      <a:pt x="12" y="62"/>
                    </a:lnTo>
                    <a:lnTo>
                      <a:pt x="12" y="64"/>
                    </a:lnTo>
                    <a:lnTo>
                      <a:pt x="14" y="64"/>
                    </a:lnTo>
                    <a:lnTo>
                      <a:pt x="12" y="64"/>
                    </a:lnTo>
                    <a:lnTo>
                      <a:pt x="8" y="64"/>
                    </a:lnTo>
                    <a:lnTo>
                      <a:pt x="8" y="66"/>
                    </a:lnTo>
                    <a:lnTo>
                      <a:pt x="6" y="66"/>
                    </a:lnTo>
                    <a:lnTo>
                      <a:pt x="6" y="68"/>
                    </a:lnTo>
                    <a:lnTo>
                      <a:pt x="8" y="68"/>
                    </a:lnTo>
                    <a:lnTo>
                      <a:pt x="8" y="70"/>
                    </a:lnTo>
                    <a:lnTo>
                      <a:pt x="6" y="70"/>
                    </a:lnTo>
                    <a:lnTo>
                      <a:pt x="4" y="72"/>
                    </a:lnTo>
                    <a:lnTo>
                      <a:pt x="4" y="74"/>
                    </a:lnTo>
                    <a:lnTo>
                      <a:pt x="2" y="74"/>
                    </a:lnTo>
                    <a:lnTo>
                      <a:pt x="0" y="76"/>
                    </a:lnTo>
                    <a:lnTo>
                      <a:pt x="0" y="78"/>
                    </a:lnTo>
                    <a:lnTo>
                      <a:pt x="0" y="80"/>
                    </a:lnTo>
                    <a:lnTo>
                      <a:pt x="0" y="82"/>
                    </a:lnTo>
                    <a:lnTo>
                      <a:pt x="0" y="84"/>
                    </a:lnTo>
                    <a:lnTo>
                      <a:pt x="0" y="86"/>
                    </a:lnTo>
                    <a:lnTo>
                      <a:pt x="2" y="84"/>
                    </a:lnTo>
                    <a:lnTo>
                      <a:pt x="4" y="84"/>
                    </a:lnTo>
                    <a:lnTo>
                      <a:pt x="4" y="88"/>
                    </a:lnTo>
                    <a:lnTo>
                      <a:pt x="10" y="92"/>
                    </a:lnTo>
                    <a:lnTo>
                      <a:pt x="14" y="92"/>
                    </a:lnTo>
                    <a:lnTo>
                      <a:pt x="16" y="92"/>
                    </a:lnTo>
                    <a:lnTo>
                      <a:pt x="46" y="74"/>
                    </a:lnTo>
                    <a:lnTo>
                      <a:pt x="48" y="74"/>
                    </a:lnTo>
                    <a:close/>
                  </a:path>
                </a:pathLst>
              </a:custGeom>
              <a:solidFill>
                <a:schemeClr val="tx2"/>
              </a:solidFill>
              <a:ln w="3175">
                <a:solidFill>
                  <a:schemeClr val="bg1"/>
                </a:solidFill>
                <a:round/>
                <a:headEnd/>
                <a:tailEnd/>
              </a:ln>
            </p:spPr>
            <p:txBody>
              <a:bodyPr/>
              <a:lstStyle/>
              <a:p>
                <a:endParaRPr lang="fr-FR" dirty="0"/>
              </a:p>
            </p:txBody>
          </p:sp>
          <p:sp>
            <p:nvSpPr>
              <p:cNvPr id="6000" name="Freeform 1058"/>
              <p:cNvSpPr>
                <a:spLocks/>
              </p:cNvSpPr>
              <p:nvPr/>
            </p:nvSpPr>
            <p:spPr bwMode="auto">
              <a:xfrm>
                <a:off x="3314" y="2104"/>
                <a:ext cx="104" cy="92"/>
              </a:xfrm>
              <a:custGeom>
                <a:avLst/>
                <a:gdLst>
                  <a:gd name="T0" fmla="*/ 82 w 104"/>
                  <a:gd name="T1" fmla="*/ 54 h 92"/>
                  <a:gd name="T2" fmla="*/ 88 w 104"/>
                  <a:gd name="T3" fmla="*/ 18 h 92"/>
                  <a:gd name="T4" fmla="*/ 100 w 104"/>
                  <a:gd name="T5" fmla="*/ 6 h 92"/>
                  <a:gd name="T6" fmla="*/ 102 w 104"/>
                  <a:gd name="T7" fmla="*/ 4 h 92"/>
                  <a:gd name="T8" fmla="*/ 100 w 104"/>
                  <a:gd name="T9" fmla="*/ 0 h 92"/>
                  <a:gd name="T10" fmla="*/ 94 w 104"/>
                  <a:gd name="T11" fmla="*/ 4 h 92"/>
                  <a:gd name="T12" fmla="*/ 80 w 104"/>
                  <a:gd name="T13" fmla="*/ 4 h 92"/>
                  <a:gd name="T14" fmla="*/ 70 w 104"/>
                  <a:gd name="T15" fmla="*/ 8 h 92"/>
                  <a:gd name="T16" fmla="*/ 64 w 104"/>
                  <a:gd name="T17" fmla="*/ 10 h 92"/>
                  <a:gd name="T18" fmla="*/ 48 w 104"/>
                  <a:gd name="T19" fmla="*/ 12 h 92"/>
                  <a:gd name="T20" fmla="*/ 42 w 104"/>
                  <a:gd name="T21" fmla="*/ 8 h 92"/>
                  <a:gd name="T22" fmla="*/ 30 w 104"/>
                  <a:gd name="T23" fmla="*/ 12 h 92"/>
                  <a:gd name="T24" fmla="*/ 24 w 104"/>
                  <a:gd name="T25" fmla="*/ 12 h 92"/>
                  <a:gd name="T26" fmla="*/ 22 w 104"/>
                  <a:gd name="T27" fmla="*/ 10 h 92"/>
                  <a:gd name="T28" fmla="*/ 16 w 104"/>
                  <a:gd name="T29" fmla="*/ 12 h 92"/>
                  <a:gd name="T30" fmla="*/ 16 w 104"/>
                  <a:gd name="T31" fmla="*/ 16 h 92"/>
                  <a:gd name="T32" fmla="*/ 14 w 104"/>
                  <a:gd name="T33" fmla="*/ 20 h 92"/>
                  <a:gd name="T34" fmla="*/ 12 w 104"/>
                  <a:gd name="T35" fmla="*/ 24 h 92"/>
                  <a:gd name="T36" fmla="*/ 10 w 104"/>
                  <a:gd name="T37" fmla="*/ 26 h 92"/>
                  <a:gd name="T38" fmla="*/ 8 w 104"/>
                  <a:gd name="T39" fmla="*/ 26 h 92"/>
                  <a:gd name="T40" fmla="*/ 6 w 104"/>
                  <a:gd name="T41" fmla="*/ 30 h 92"/>
                  <a:gd name="T42" fmla="*/ 6 w 104"/>
                  <a:gd name="T43" fmla="*/ 34 h 92"/>
                  <a:gd name="T44" fmla="*/ 6 w 104"/>
                  <a:gd name="T45" fmla="*/ 42 h 92"/>
                  <a:gd name="T46" fmla="*/ 6 w 104"/>
                  <a:gd name="T47" fmla="*/ 48 h 92"/>
                  <a:gd name="T48" fmla="*/ 14 w 104"/>
                  <a:gd name="T49" fmla="*/ 50 h 92"/>
                  <a:gd name="T50" fmla="*/ 14 w 104"/>
                  <a:gd name="T51" fmla="*/ 52 h 92"/>
                  <a:gd name="T52" fmla="*/ 16 w 104"/>
                  <a:gd name="T53" fmla="*/ 54 h 92"/>
                  <a:gd name="T54" fmla="*/ 18 w 104"/>
                  <a:gd name="T55" fmla="*/ 58 h 92"/>
                  <a:gd name="T56" fmla="*/ 16 w 104"/>
                  <a:gd name="T57" fmla="*/ 60 h 92"/>
                  <a:gd name="T58" fmla="*/ 12 w 104"/>
                  <a:gd name="T59" fmla="*/ 60 h 92"/>
                  <a:gd name="T60" fmla="*/ 12 w 104"/>
                  <a:gd name="T61" fmla="*/ 64 h 92"/>
                  <a:gd name="T62" fmla="*/ 12 w 104"/>
                  <a:gd name="T63" fmla="*/ 64 h 92"/>
                  <a:gd name="T64" fmla="*/ 8 w 104"/>
                  <a:gd name="T65" fmla="*/ 66 h 92"/>
                  <a:gd name="T66" fmla="*/ 6 w 104"/>
                  <a:gd name="T67" fmla="*/ 68 h 92"/>
                  <a:gd name="T68" fmla="*/ 8 w 104"/>
                  <a:gd name="T69" fmla="*/ 70 h 92"/>
                  <a:gd name="T70" fmla="*/ 4 w 104"/>
                  <a:gd name="T71" fmla="*/ 72 h 92"/>
                  <a:gd name="T72" fmla="*/ 2 w 104"/>
                  <a:gd name="T73" fmla="*/ 74 h 92"/>
                  <a:gd name="T74" fmla="*/ 0 w 104"/>
                  <a:gd name="T75" fmla="*/ 78 h 92"/>
                  <a:gd name="T76" fmla="*/ 0 w 104"/>
                  <a:gd name="T77" fmla="*/ 82 h 92"/>
                  <a:gd name="T78" fmla="*/ 0 w 104"/>
                  <a:gd name="T79" fmla="*/ 86 h 92"/>
                  <a:gd name="T80" fmla="*/ 4 w 104"/>
                  <a:gd name="T81" fmla="*/ 84 h 92"/>
                  <a:gd name="T82" fmla="*/ 10 w 104"/>
                  <a:gd name="T83" fmla="*/ 92 h 92"/>
                  <a:gd name="T84" fmla="*/ 16 w 104"/>
                  <a:gd name="T85" fmla="*/ 92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92"/>
                  <a:gd name="T131" fmla="*/ 104 w 104"/>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92">
                    <a:moveTo>
                      <a:pt x="48" y="74"/>
                    </a:moveTo>
                    <a:lnTo>
                      <a:pt x="82" y="54"/>
                    </a:lnTo>
                    <a:lnTo>
                      <a:pt x="86" y="46"/>
                    </a:lnTo>
                    <a:lnTo>
                      <a:pt x="88" y="18"/>
                    </a:lnTo>
                    <a:lnTo>
                      <a:pt x="96" y="14"/>
                    </a:lnTo>
                    <a:lnTo>
                      <a:pt x="100" y="6"/>
                    </a:lnTo>
                    <a:lnTo>
                      <a:pt x="104" y="4"/>
                    </a:lnTo>
                    <a:lnTo>
                      <a:pt x="102" y="4"/>
                    </a:lnTo>
                    <a:lnTo>
                      <a:pt x="102" y="2"/>
                    </a:lnTo>
                    <a:lnTo>
                      <a:pt x="100" y="0"/>
                    </a:lnTo>
                    <a:lnTo>
                      <a:pt x="98" y="2"/>
                    </a:lnTo>
                    <a:lnTo>
                      <a:pt x="94" y="4"/>
                    </a:lnTo>
                    <a:lnTo>
                      <a:pt x="84" y="4"/>
                    </a:lnTo>
                    <a:lnTo>
                      <a:pt x="80" y="4"/>
                    </a:lnTo>
                    <a:lnTo>
                      <a:pt x="74" y="6"/>
                    </a:lnTo>
                    <a:lnTo>
                      <a:pt x="70" y="8"/>
                    </a:lnTo>
                    <a:lnTo>
                      <a:pt x="66" y="10"/>
                    </a:lnTo>
                    <a:lnTo>
                      <a:pt x="64" y="10"/>
                    </a:lnTo>
                    <a:lnTo>
                      <a:pt x="56" y="12"/>
                    </a:lnTo>
                    <a:lnTo>
                      <a:pt x="48" y="12"/>
                    </a:lnTo>
                    <a:lnTo>
                      <a:pt x="44" y="8"/>
                    </a:lnTo>
                    <a:lnTo>
                      <a:pt x="42" y="8"/>
                    </a:lnTo>
                    <a:lnTo>
                      <a:pt x="40" y="8"/>
                    </a:lnTo>
                    <a:lnTo>
                      <a:pt x="30" y="12"/>
                    </a:lnTo>
                    <a:lnTo>
                      <a:pt x="26" y="12"/>
                    </a:lnTo>
                    <a:lnTo>
                      <a:pt x="24" y="12"/>
                    </a:lnTo>
                    <a:lnTo>
                      <a:pt x="22" y="12"/>
                    </a:lnTo>
                    <a:lnTo>
                      <a:pt x="22" y="10"/>
                    </a:lnTo>
                    <a:lnTo>
                      <a:pt x="18" y="10"/>
                    </a:lnTo>
                    <a:lnTo>
                      <a:pt x="16" y="12"/>
                    </a:lnTo>
                    <a:lnTo>
                      <a:pt x="16" y="14"/>
                    </a:lnTo>
                    <a:lnTo>
                      <a:pt x="16" y="16"/>
                    </a:lnTo>
                    <a:lnTo>
                      <a:pt x="18" y="20"/>
                    </a:lnTo>
                    <a:lnTo>
                      <a:pt x="14" y="20"/>
                    </a:lnTo>
                    <a:lnTo>
                      <a:pt x="12" y="22"/>
                    </a:lnTo>
                    <a:lnTo>
                      <a:pt x="12" y="24"/>
                    </a:lnTo>
                    <a:lnTo>
                      <a:pt x="12" y="26"/>
                    </a:lnTo>
                    <a:lnTo>
                      <a:pt x="10" y="26"/>
                    </a:lnTo>
                    <a:lnTo>
                      <a:pt x="10" y="28"/>
                    </a:lnTo>
                    <a:lnTo>
                      <a:pt x="8" y="26"/>
                    </a:lnTo>
                    <a:lnTo>
                      <a:pt x="6" y="26"/>
                    </a:lnTo>
                    <a:lnTo>
                      <a:pt x="6" y="30"/>
                    </a:lnTo>
                    <a:lnTo>
                      <a:pt x="4" y="32"/>
                    </a:lnTo>
                    <a:lnTo>
                      <a:pt x="6" y="34"/>
                    </a:lnTo>
                    <a:lnTo>
                      <a:pt x="6" y="38"/>
                    </a:lnTo>
                    <a:lnTo>
                      <a:pt x="6" y="42"/>
                    </a:lnTo>
                    <a:lnTo>
                      <a:pt x="6" y="46"/>
                    </a:lnTo>
                    <a:lnTo>
                      <a:pt x="6" y="48"/>
                    </a:lnTo>
                    <a:lnTo>
                      <a:pt x="12" y="48"/>
                    </a:lnTo>
                    <a:lnTo>
                      <a:pt x="14" y="50"/>
                    </a:lnTo>
                    <a:lnTo>
                      <a:pt x="12" y="52"/>
                    </a:lnTo>
                    <a:lnTo>
                      <a:pt x="14" y="52"/>
                    </a:lnTo>
                    <a:lnTo>
                      <a:pt x="14" y="54"/>
                    </a:lnTo>
                    <a:lnTo>
                      <a:pt x="16" y="54"/>
                    </a:lnTo>
                    <a:lnTo>
                      <a:pt x="16" y="56"/>
                    </a:lnTo>
                    <a:lnTo>
                      <a:pt x="18" y="58"/>
                    </a:lnTo>
                    <a:lnTo>
                      <a:pt x="16" y="58"/>
                    </a:lnTo>
                    <a:lnTo>
                      <a:pt x="16" y="60"/>
                    </a:lnTo>
                    <a:lnTo>
                      <a:pt x="14" y="60"/>
                    </a:lnTo>
                    <a:lnTo>
                      <a:pt x="12" y="60"/>
                    </a:lnTo>
                    <a:lnTo>
                      <a:pt x="12" y="62"/>
                    </a:lnTo>
                    <a:lnTo>
                      <a:pt x="12" y="64"/>
                    </a:lnTo>
                    <a:lnTo>
                      <a:pt x="14" y="64"/>
                    </a:lnTo>
                    <a:lnTo>
                      <a:pt x="12" y="64"/>
                    </a:lnTo>
                    <a:lnTo>
                      <a:pt x="8" y="64"/>
                    </a:lnTo>
                    <a:lnTo>
                      <a:pt x="8" y="66"/>
                    </a:lnTo>
                    <a:lnTo>
                      <a:pt x="6" y="66"/>
                    </a:lnTo>
                    <a:lnTo>
                      <a:pt x="6" y="68"/>
                    </a:lnTo>
                    <a:lnTo>
                      <a:pt x="8" y="68"/>
                    </a:lnTo>
                    <a:lnTo>
                      <a:pt x="8" y="70"/>
                    </a:lnTo>
                    <a:lnTo>
                      <a:pt x="6" y="70"/>
                    </a:lnTo>
                    <a:lnTo>
                      <a:pt x="4" y="72"/>
                    </a:lnTo>
                    <a:lnTo>
                      <a:pt x="4" y="74"/>
                    </a:lnTo>
                    <a:lnTo>
                      <a:pt x="2" y="74"/>
                    </a:lnTo>
                    <a:lnTo>
                      <a:pt x="0" y="76"/>
                    </a:lnTo>
                    <a:lnTo>
                      <a:pt x="0" y="78"/>
                    </a:lnTo>
                    <a:lnTo>
                      <a:pt x="0" y="80"/>
                    </a:lnTo>
                    <a:lnTo>
                      <a:pt x="0" y="82"/>
                    </a:lnTo>
                    <a:lnTo>
                      <a:pt x="0" y="84"/>
                    </a:lnTo>
                    <a:lnTo>
                      <a:pt x="0" y="86"/>
                    </a:lnTo>
                    <a:lnTo>
                      <a:pt x="2" y="84"/>
                    </a:lnTo>
                    <a:lnTo>
                      <a:pt x="4" y="84"/>
                    </a:lnTo>
                    <a:lnTo>
                      <a:pt x="4" y="88"/>
                    </a:lnTo>
                    <a:lnTo>
                      <a:pt x="10" y="92"/>
                    </a:lnTo>
                    <a:lnTo>
                      <a:pt x="14" y="92"/>
                    </a:lnTo>
                    <a:lnTo>
                      <a:pt x="16" y="92"/>
                    </a:lnTo>
                    <a:lnTo>
                      <a:pt x="46" y="74"/>
                    </a:lnTo>
                  </a:path>
                </a:pathLst>
              </a:custGeom>
              <a:solidFill>
                <a:schemeClr val="tx2"/>
              </a:solidFill>
              <a:ln w="3175">
                <a:solidFill>
                  <a:schemeClr val="bg1"/>
                </a:solidFill>
                <a:round/>
                <a:headEnd/>
                <a:tailEnd/>
              </a:ln>
            </p:spPr>
            <p:txBody>
              <a:bodyPr/>
              <a:lstStyle/>
              <a:p>
                <a:endParaRPr lang="fr-FR" dirty="0"/>
              </a:p>
            </p:txBody>
          </p:sp>
          <p:sp>
            <p:nvSpPr>
              <p:cNvPr id="6001" name="Freeform 1059"/>
              <p:cNvSpPr>
                <a:spLocks/>
              </p:cNvSpPr>
              <p:nvPr/>
            </p:nvSpPr>
            <p:spPr bwMode="auto">
              <a:xfrm>
                <a:off x="3688" y="2084"/>
                <a:ext cx="214" cy="162"/>
              </a:xfrm>
              <a:custGeom>
                <a:avLst/>
                <a:gdLst>
                  <a:gd name="T0" fmla="*/ 18 w 214"/>
                  <a:gd name="T1" fmla="*/ 132 h 162"/>
                  <a:gd name="T2" fmla="*/ 4 w 214"/>
                  <a:gd name="T3" fmla="*/ 122 h 162"/>
                  <a:gd name="T4" fmla="*/ 4 w 214"/>
                  <a:gd name="T5" fmla="*/ 88 h 162"/>
                  <a:gd name="T6" fmla="*/ 6 w 214"/>
                  <a:gd name="T7" fmla="*/ 72 h 162"/>
                  <a:gd name="T8" fmla="*/ 16 w 214"/>
                  <a:gd name="T9" fmla="*/ 56 h 162"/>
                  <a:gd name="T10" fmla="*/ 26 w 214"/>
                  <a:gd name="T11" fmla="*/ 58 h 162"/>
                  <a:gd name="T12" fmla="*/ 34 w 214"/>
                  <a:gd name="T13" fmla="*/ 60 h 162"/>
                  <a:gd name="T14" fmla="*/ 42 w 214"/>
                  <a:gd name="T15" fmla="*/ 50 h 162"/>
                  <a:gd name="T16" fmla="*/ 48 w 214"/>
                  <a:gd name="T17" fmla="*/ 46 h 162"/>
                  <a:gd name="T18" fmla="*/ 56 w 214"/>
                  <a:gd name="T19" fmla="*/ 42 h 162"/>
                  <a:gd name="T20" fmla="*/ 64 w 214"/>
                  <a:gd name="T21" fmla="*/ 26 h 162"/>
                  <a:gd name="T22" fmla="*/ 68 w 214"/>
                  <a:gd name="T23" fmla="*/ 22 h 162"/>
                  <a:gd name="T24" fmla="*/ 76 w 214"/>
                  <a:gd name="T25" fmla="*/ 20 h 162"/>
                  <a:gd name="T26" fmla="*/ 86 w 214"/>
                  <a:gd name="T27" fmla="*/ 20 h 162"/>
                  <a:gd name="T28" fmla="*/ 104 w 214"/>
                  <a:gd name="T29" fmla="*/ 22 h 162"/>
                  <a:gd name="T30" fmla="*/ 116 w 214"/>
                  <a:gd name="T31" fmla="*/ 26 h 162"/>
                  <a:gd name="T32" fmla="*/ 126 w 214"/>
                  <a:gd name="T33" fmla="*/ 22 h 162"/>
                  <a:gd name="T34" fmla="*/ 134 w 214"/>
                  <a:gd name="T35" fmla="*/ 22 h 162"/>
                  <a:gd name="T36" fmla="*/ 138 w 214"/>
                  <a:gd name="T37" fmla="*/ 16 h 162"/>
                  <a:gd name="T38" fmla="*/ 146 w 214"/>
                  <a:gd name="T39" fmla="*/ 14 h 162"/>
                  <a:gd name="T40" fmla="*/ 152 w 214"/>
                  <a:gd name="T41" fmla="*/ 2 h 162"/>
                  <a:gd name="T42" fmla="*/ 158 w 214"/>
                  <a:gd name="T43" fmla="*/ 0 h 162"/>
                  <a:gd name="T44" fmla="*/ 160 w 214"/>
                  <a:gd name="T45" fmla="*/ 8 h 162"/>
                  <a:gd name="T46" fmla="*/ 166 w 214"/>
                  <a:gd name="T47" fmla="*/ 10 h 162"/>
                  <a:gd name="T48" fmla="*/ 164 w 214"/>
                  <a:gd name="T49" fmla="*/ 18 h 162"/>
                  <a:gd name="T50" fmla="*/ 168 w 214"/>
                  <a:gd name="T51" fmla="*/ 32 h 162"/>
                  <a:gd name="T52" fmla="*/ 184 w 214"/>
                  <a:gd name="T53" fmla="*/ 26 h 162"/>
                  <a:gd name="T54" fmla="*/ 190 w 214"/>
                  <a:gd name="T55" fmla="*/ 20 h 162"/>
                  <a:gd name="T56" fmla="*/ 198 w 214"/>
                  <a:gd name="T57" fmla="*/ 18 h 162"/>
                  <a:gd name="T58" fmla="*/ 202 w 214"/>
                  <a:gd name="T59" fmla="*/ 22 h 162"/>
                  <a:gd name="T60" fmla="*/ 214 w 214"/>
                  <a:gd name="T61" fmla="*/ 22 h 162"/>
                  <a:gd name="T62" fmla="*/ 212 w 214"/>
                  <a:gd name="T63" fmla="*/ 26 h 162"/>
                  <a:gd name="T64" fmla="*/ 204 w 214"/>
                  <a:gd name="T65" fmla="*/ 30 h 162"/>
                  <a:gd name="T66" fmla="*/ 182 w 214"/>
                  <a:gd name="T67" fmla="*/ 30 h 162"/>
                  <a:gd name="T68" fmla="*/ 170 w 214"/>
                  <a:gd name="T69" fmla="*/ 36 h 162"/>
                  <a:gd name="T70" fmla="*/ 166 w 214"/>
                  <a:gd name="T71" fmla="*/ 38 h 162"/>
                  <a:gd name="T72" fmla="*/ 164 w 214"/>
                  <a:gd name="T73" fmla="*/ 48 h 162"/>
                  <a:gd name="T74" fmla="*/ 166 w 214"/>
                  <a:gd name="T75" fmla="*/ 62 h 162"/>
                  <a:gd name="T76" fmla="*/ 160 w 214"/>
                  <a:gd name="T77" fmla="*/ 74 h 162"/>
                  <a:gd name="T78" fmla="*/ 152 w 214"/>
                  <a:gd name="T79" fmla="*/ 82 h 162"/>
                  <a:gd name="T80" fmla="*/ 146 w 214"/>
                  <a:gd name="T81" fmla="*/ 90 h 162"/>
                  <a:gd name="T82" fmla="*/ 138 w 214"/>
                  <a:gd name="T83" fmla="*/ 98 h 162"/>
                  <a:gd name="T84" fmla="*/ 134 w 214"/>
                  <a:gd name="T85" fmla="*/ 104 h 162"/>
                  <a:gd name="T86" fmla="*/ 132 w 214"/>
                  <a:gd name="T87" fmla="*/ 120 h 162"/>
                  <a:gd name="T88" fmla="*/ 120 w 214"/>
                  <a:gd name="T89" fmla="*/ 120 h 162"/>
                  <a:gd name="T90" fmla="*/ 112 w 214"/>
                  <a:gd name="T91" fmla="*/ 122 h 162"/>
                  <a:gd name="T92" fmla="*/ 106 w 214"/>
                  <a:gd name="T93" fmla="*/ 128 h 162"/>
                  <a:gd name="T94" fmla="*/ 96 w 214"/>
                  <a:gd name="T95" fmla="*/ 130 h 162"/>
                  <a:gd name="T96" fmla="*/ 88 w 214"/>
                  <a:gd name="T97" fmla="*/ 142 h 162"/>
                  <a:gd name="T98" fmla="*/ 88 w 214"/>
                  <a:gd name="T99" fmla="*/ 152 h 162"/>
                  <a:gd name="T100" fmla="*/ 58 w 214"/>
                  <a:gd name="T101" fmla="*/ 160 h 162"/>
                  <a:gd name="T102" fmla="*/ 32 w 214"/>
                  <a:gd name="T103" fmla="*/ 162 h 1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4"/>
                  <a:gd name="T157" fmla="*/ 0 h 162"/>
                  <a:gd name="T158" fmla="*/ 214 w 214"/>
                  <a:gd name="T159" fmla="*/ 162 h 1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4" h="162">
                    <a:moveTo>
                      <a:pt x="6" y="156"/>
                    </a:moveTo>
                    <a:lnTo>
                      <a:pt x="16" y="140"/>
                    </a:lnTo>
                    <a:lnTo>
                      <a:pt x="18" y="136"/>
                    </a:lnTo>
                    <a:lnTo>
                      <a:pt x="18" y="132"/>
                    </a:lnTo>
                    <a:lnTo>
                      <a:pt x="16" y="128"/>
                    </a:lnTo>
                    <a:lnTo>
                      <a:pt x="12" y="126"/>
                    </a:lnTo>
                    <a:lnTo>
                      <a:pt x="6" y="124"/>
                    </a:lnTo>
                    <a:lnTo>
                      <a:pt x="4" y="122"/>
                    </a:lnTo>
                    <a:lnTo>
                      <a:pt x="4" y="108"/>
                    </a:lnTo>
                    <a:lnTo>
                      <a:pt x="0" y="100"/>
                    </a:lnTo>
                    <a:lnTo>
                      <a:pt x="4" y="90"/>
                    </a:lnTo>
                    <a:lnTo>
                      <a:pt x="4" y="88"/>
                    </a:lnTo>
                    <a:lnTo>
                      <a:pt x="0" y="86"/>
                    </a:lnTo>
                    <a:lnTo>
                      <a:pt x="0" y="78"/>
                    </a:lnTo>
                    <a:lnTo>
                      <a:pt x="6" y="76"/>
                    </a:lnTo>
                    <a:lnTo>
                      <a:pt x="6" y="72"/>
                    </a:lnTo>
                    <a:lnTo>
                      <a:pt x="10" y="66"/>
                    </a:lnTo>
                    <a:lnTo>
                      <a:pt x="12" y="52"/>
                    </a:lnTo>
                    <a:lnTo>
                      <a:pt x="14" y="54"/>
                    </a:lnTo>
                    <a:lnTo>
                      <a:pt x="16" y="56"/>
                    </a:lnTo>
                    <a:lnTo>
                      <a:pt x="18" y="56"/>
                    </a:lnTo>
                    <a:lnTo>
                      <a:pt x="22" y="56"/>
                    </a:lnTo>
                    <a:lnTo>
                      <a:pt x="24" y="56"/>
                    </a:lnTo>
                    <a:lnTo>
                      <a:pt x="26" y="58"/>
                    </a:lnTo>
                    <a:lnTo>
                      <a:pt x="26" y="60"/>
                    </a:lnTo>
                    <a:lnTo>
                      <a:pt x="28" y="60"/>
                    </a:lnTo>
                    <a:lnTo>
                      <a:pt x="30" y="58"/>
                    </a:lnTo>
                    <a:lnTo>
                      <a:pt x="34" y="60"/>
                    </a:lnTo>
                    <a:lnTo>
                      <a:pt x="36" y="58"/>
                    </a:lnTo>
                    <a:lnTo>
                      <a:pt x="38" y="56"/>
                    </a:lnTo>
                    <a:lnTo>
                      <a:pt x="40" y="52"/>
                    </a:lnTo>
                    <a:lnTo>
                      <a:pt x="42" y="50"/>
                    </a:lnTo>
                    <a:lnTo>
                      <a:pt x="40" y="50"/>
                    </a:lnTo>
                    <a:lnTo>
                      <a:pt x="40" y="48"/>
                    </a:lnTo>
                    <a:lnTo>
                      <a:pt x="42" y="48"/>
                    </a:lnTo>
                    <a:lnTo>
                      <a:pt x="48" y="46"/>
                    </a:lnTo>
                    <a:lnTo>
                      <a:pt x="50" y="44"/>
                    </a:lnTo>
                    <a:lnTo>
                      <a:pt x="52" y="44"/>
                    </a:lnTo>
                    <a:lnTo>
                      <a:pt x="54" y="42"/>
                    </a:lnTo>
                    <a:lnTo>
                      <a:pt x="56" y="42"/>
                    </a:lnTo>
                    <a:lnTo>
                      <a:pt x="60" y="40"/>
                    </a:lnTo>
                    <a:lnTo>
                      <a:pt x="60" y="38"/>
                    </a:lnTo>
                    <a:lnTo>
                      <a:pt x="62" y="32"/>
                    </a:lnTo>
                    <a:lnTo>
                      <a:pt x="64" y="26"/>
                    </a:lnTo>
                    <a:lnTo>
                      <a:pt x="64" y="24"/>
                    </a:lnTo>
                    <a:lnTo>
                      <a:pt x="66" y="24"/>
                    </a:lnTo>
                    <a:lnTo>
                      <a:pt x="66" y="22"/>
                    </a:lnTo>
                    <a:lnTo>
                      <a:pt x="68" y="22"/>
                    </a:lnTo>
                    <a:lnTo>
                      <a:pt x="70" y="22"/>
                    </a:lnTo>
                    <a:lnTo>
                      <a:pt x="74" y="22"/>
                    </a:lnTo>
                    <a:lnTo>
                      <a:pt x="76" y="22"/>
                    </a:lnTo>
                    <a:lnTo>
                      <a:pt x="76" y="20"/>
                    </a:lnTo>
                    <a:lnTo>
                      <a:pt x="76" y="18"/>
                    </a:lnTo>
                    <a:lnTo>
                      <a:pt x="76" y="16"/>
                    </a:lnTo>
                    <a:lnTo>
                      <a:pt x="80" y="16"/>
                    </a:lnTo>
                    <a:lnTo>
                      <a:pt x="86" y="20"/>
                    </a:lnTo>
                    <a:lnTo>
                      <a:pt x="98" y="20"/>
                    </a:lnTo>
                    <a:lnTo>
                      <a:pt x="100" y="20"/>
                    </a:lnTo>
                    <a:lnTo>
                      <a:pt x="102" y="22"/>
                    </a:lnTo>
                    <a:lnTo>
                      <a:pt x="104" y="22"/>
                    </a:lnTo>
                    <a:lnTo>
                      <a:pt x="108" y="22"/>
                    </a:lnTo>
                    <a:lnTo>
                      <a:pt x="112" y="28"/>
                    </a:lnTo>
                    <a:lnTo>
                      <a:pt x="114" y="26"/>
                    </a:lnTo>
                    <a:lnTo>
                      <a:pt x="116" y="26"/>
                    </a:lnTo>
                    <a:lnTo>
                      <a:pt x="118" y="24"/>
                    </a:lnTo>
                    <a:lnTo>
                      <a:pt x="122" y="22"/>
                    </a:lnTo>
                    <a:lnTo>
                      <a:pt x="124" y="22"/>
                    </a:lnTo>
                    <a:lnTo>
                      <a:pt x="126" y="22"/>
                    </a:lnTo>
                    <a:lnTo>
                      <a:pt x="128" y="22"/>
                    </a:lnTo>
                    <a:lnTo>
                      <a:pt x="132" y="24"/>
                    </a:lnTo>
                    <a:lnTo>
                      <a:pt x="134" y="24"/>
                    </a:lnTo>
                    <a:lnTo>
                      <a:pt x="134" y="22"/>
                    </a:lnTo>
                    <a:lnTo>
                      <a:pt x="132" y="20"/>
                    </a:lnTo>
                    <a:lnTo>
                      <a:pt x="132" y="18"/>
                    </a:lnTo>
                    <a:lnTo>
                      <a:pt x="136" y="16"/>
                    </a:lnTo>
                    <a:lnTo>
                      <a:pt x="138" y="16"/>
                    </a:lnTo>
                    <a:lnTo>
                      <a:pt x="140" y="16"/>
                    </a:lnTo>
                    <a:lnTo>
                      <a:pt x="142" y="16"/>
                    </a:lnTo>
                    <a:lnTo>
                      <a:pt x="144" y="16"/>
                    </a:lnTo>
                    <a:lnTo>
                      <a:pt x="146" y="14"/>
                    </a:lnTo>
                    <a:lnTo>
                      <a:pt x="146" y="12"/>
                    </a:lnTo>
                    <a:lnTo>
                      <a:pt x="146" y="10"/>
                    </a:lnTo>
                    <a:lnTo>
                      <a:pt x="150" y="2"/>
                    </a:lnTo>
                    <a:lnTo>
                      <a:pt x="152" y="2"/>
                    </a:lnTo>
                    <a:lnTo>
                      <a:pt x="152" y="0"/>
                    </a:lnTo>
                    <a:lnTo>
                      <a:pt x="154" y="0"/>
                    </a:lnTo>
                    <a:lnTo>
                      <a:pt x="156" y="0"/>
                    </a:lnTo>
                    <a:lnTo>
                      <a:pt x="158" y="0"/>
                    </a:lnTo>
                    <a:lnTo>
                      <a:pt x="162" y="2"/>
                    </a:lnTo>
                    <a:lnTo>
                      <a:pt x="162" y="4"/>
                    </a:lnTo>
                    <a:lnTo>
                      <a:pt x="160" y="6"/>
                    </a:lnTo>
                    <a:lnTo>
                      <a:pt x="160" y="8"/>
                    </a:lnTo>
                    <a:lnTo>
                      <a:pt x="162" y="8"/>
                    </a:lnTo>
                    <a:lnTo>
                      <a:pt x="162" y="10"/>
                    </a:lnTo>
                    <a:lnTo>
                      <a:pt x="164" y="10"/>
                    </a:lnTo>
                    <a:lnTo>
                      <a:pt x="166" y="10"/>
                    </a:lnTo>
                    <a:lnTo>
                      <a:pt x="164" y="12"/>
                    </a:lnTo>
                    <a:lnTo>
                      <a:pt x="164" y="14"/>
                    </a:lnTo>
                    <a:lnTo>
                      <a:pt x="164" y="16"/>
                    </a:lnTo>
                    <a:lnTo>
                      <a:pt x="164" y="18"/>
                    </a:lnTo>
                    <a:lnTo>
                      <a:pt x="164" y="22"/>
                    </a:lnTo>
                    <a:lnTo>
                      <a:pt x="164" y="24"/>
                    </a:lnTo>
                    <a:lnTo>
                      <a:pt x="166" y="32"/>
                    </a:lnTo>
                    <a:lnTo>
                      <a:pt x="168" y="32"/>
                    </a:lnTo>
                    <a:lnTo>
                      <a:pt x="168" y="34"/>
                    </a:lnTo>
                    <a:lnTo>
                      <a:pt x="176" y="28"/>
                    </a:lnTo>
                    <a:lnTo>
                      <a:pt x="182" y="26"/>
                    </a:lnTo>
                    <a:lnTo>
                      <a:pt x="184" y="26"/>
                    </a:lnTo>
                    <a:lnTo>
                      <a:pt x="184" y="24"/>
                    </a:lnTo>
                    <a:lnTo>
                      <a:pt x="186" y="22"/>
                    </a:lnTo>
                    <a:lnTo>
                      <a:pt x="188" y="22"/>
                    </a:lnTo>
                    <a:lnTo>
                      <a:pt x="190" y="20"/>
                    </a:lnTo>
                    <a:lnTo>
                      <a:pt x="192" y="20"/>
                    </a:lnTo>
                    <a:lnTo>
                      <a:pt x="194" y="18"/>
                    </a:lnTo>
                    <a:lnTo>
                      <a:pt x="196" y="18"/>
                    </a:lnTo>
                    <a:lnTo>
                      <a:pt x="198" y="18"/>
                    </a:lnTo>
                    <a:lnTo>
                      <a:pt x="198" y="22"/>
                    </a:lnTo>
                    <a:lnTo>
                      <a:pt x="200" y="22"/>
                    </a:lnTo>
                    <a:lnTo>
                      <a:pt x="202" y="20"/>
                    </a:lnTo>
                    <a:lnTo>
                      <a:pt x="202" y="22"/>
                    </a:lnTo>
                    <a:lnTo>
                      <a:pt x="210" y="20"/>
                    </a:lnTo>
                    <a:lnTo>
                      <a:pt x="212" y="20"/>
                    </a:lnTo>
                    <a:lnTo>
                      <a:pt x="214" y="20"/>
                    </a:lnTo>
                    <a:lnTo>
                      <a:pt x="214" y="22"/>
                    </a:lnTo>
                    <a:lnTo>
                      <a:pt x="212" y="22"/>
                    </a:lnTo>
                    <a:lnTo>
                      <a:pt x="208" y="24"/>
                    </a:lnTo>
                    <a:lnTo>
                      <a:pt x="210" y="24"/>
                    </a:lnTo>
                    <a:lnTo>
                      <a:pt x="212" y="26"/>
                    </a:lnTo>
                    <a:lnTo>
                      <a:pt x="212" y="28"/>
                    </a:lnTo>
                    <a:lnTo>
                      <a:pt x="208" y="28"/>
                    </a:lnTo>
                    <a:lnTo>
                      <a:pt x="206" y="28"/>
                    </a:lnTo>
                    <a:lnTo>
                      <a:pt x="204" y="30"/>
                    </a:lnTo>
                    <a:lnTo>
                      <a:pt x="200" y="28"/>
                    </a:lnTo>
                    <a:lnTo>
                      <a:pt x="198" y="28"/>
                    </a:lnTo>
                    <a:lnTo>
                      <a:pt x="196" y="28"/>
                    </a:lnTo>
                    <a:lnTo>
                      <a:pt x="182" y="30"/>
                    </a:lnTo>
                    <a:lnTo>
                      <a:pt x="178" y="32"/>
                    </a:lnTo>
                    <a:lnTo>
                      <a:pt x="176" y="32"/>
                    </a:lnTo>
                    <a:lnTo>
                      <a:pt x="174" y="34"/>
                    </a:lnTo>
                    <a:lnTo>
                      <a:pt x="170" y="36"/>
                    </a:lnTo>
                    <a:lnTo>
                      <a:pt x="170" y="38"/>
                    </a:lnTo>
                    <a:lnTo>
                      <a:pt x="168" y="36"/>
                    </a:lnTo>
                    <a:lnTo>
                      <a:pt x="166" y="36"/>
                    </a:lnTo>
                    <a:lnTo>
                      <a:pt x="166" y="38"/>
                    </a:lnTo>
                    <a:lnTo>
                      <a:pt x="162" y="42"/>
                    </a:lnTo>
                    <a:lnTo>
                      <a:pt x="160" y="44"/>
                    </a:lnTo>
                    <a:lnTo>
                      <a:pt x="160" y="46"/>
                    </a:lnTo>
                    <a:lnTo>
                      <a:pt x="164" y="48"/>
                    </a:lnTo>
                    <a:lnTo>
                      <a:pt x="168" y="56"/>
                    </a:lnTo>
                    <a:lnTo>
                      <a:pt x="166" y="58"/>
                    </a:lnTo>
                    <a:lnTo>
                      <a:pt x="166" y="60"/>
                    </a:lnTo>
                    <a:lnTo>
                      <a:pt x="166" y="62"/>
                    </a:lnTo>
                    <a:lnTo>
                      <a:pt x="160" y="70"/>
                    </a:lnTo>
                    <a:lnTo>
                      <a:pt x="158" y="72"/>
                    </a:lnTo>
                    <a:lnTo>
                      <a:pt x="158" y="74"/>
                    </a:lnTo>
                    <a:lnTo>
                      <a:pt x="160" y="74"/>
                    </a:lnTo>
                    <a:lnTo>
                      <a:pt x="160" y="76"/>
                    </a:lnTo>
                    <a:lnTo>
                      <a:pt x="160" y="78"/>
                    </a:lnTo>
                    <a:lnTo>
                      <a:pt x="158" y="82"/>
                    </a:lnTo>
                    <a:lnTo>
                      <a:pt x="152" y="82"/>
                    </a:lnTo>
                    <a:lnTo>
                      <a:pt x="142" y="80"/>
                    </a:lnTo>
                    <a:lnTo>
                      <a:pt x="142" y="82"/>
                    </a:lnTo>
                    <a:lnTo>
                      <a:pt x="144" y="86"/>
                    </a:lnTo>
                    <a:lnTo>
                      <a:pt x="146" y="90"/>
                    </a:lnTo>
                    <a:lnTo>
                      <a:pt x="148" y="92"/>
                    </a:lnTo>
                    <a:lnTo>
                      <a:pt x="146" y="94"/>
                    </a:lnTo>
                    <a:lnTo>
                      <a:pt x="142" y="98"/>
                    </a:lnTo>
                    <a:lnTo>
                      <a:pt x="138" y="98"/>
                    </a:lnTo>
                    <a:lnTo>
                      <a:pt x="136" y="98"/>
                    </a:lnTo>
                    <a:lnTo>
                      <a:pt x="136" y="102"/>
                    </a:lnTo>
                    <a:lnTo>
                      <a:pt x="134" y="102"/>
                    </a:lnTo>
                    <a:lnTo>
                      <a:pt x="134" y="104"/>
                    </a:lnTo>
                    <a:lnTo>
                      <a:pt x="134" y="106"/>
                    </a:lnTo>
                    <a:lnTo>
                      <a:pt x="132" y="106"/>
                    </a:lnTo>
                    <a:lnTo>
                      <a:pt x="130" y="110"/>
                    </a:lnTo>
                    <a:lnTo>
                      <a:pt x="132" y="120"/>
                    </a:lnTo>
                    <a:lnTo>
                      <a:pt x="126" y="124"/>
                    </a:lnTo>
                    <a:lnTo>
                      <a:pt x="124" y="124"/>
                    </a:lnTo>
                    <a:lnTo>
                      <a:pt x="122" y="122"/>
                    </a:lnTo>
                    <a:lnTo>
                      <a:pt x="120" y="120"/>
                    </a:lnTo>
                    <a:lnTo>
                      <a:pt x="120" y="122"/>
                    </a:lnTo>
                    <a:lnTo>
                      <a:pt x="116" y="122"/>
                    </a:lnTo>
                    <a:lnTo>
                      <a:pt x="114" y="122"/>
                    </a:lnTo>
                    <a:lnTo>
                      <a:pt x="112" y="122"/>
                    </a:lnTo>
                    <a:lnTo>
                      <a:pt x="112" y="124"/>
                    </a:lnTo>
                    <a:lnTo>
                      <a:pt x="108" y="126"/>
                    </a:lnTo>
                    <a:lnTo>
                      <a:pt x="106" y="126"/>
                    </a:lnTo>
                    <a:lnTo>
                      <a:pt x="106" y="128"/>
                    </a:lnTo>
                    <a:lnTo>
                      <a:pt x="108" y="128"/>
                    </a:lnTo>
                    <a:lnTo>
                      <a:pt x="108" y="130"/>
                    </a:lnTo>
                    <a:lnTo>
                      <a:pt x="98" y="130"/>
                    </a:lnTo>
                    <a:lnTo>
                      <a:pt x="96" y="130"/>
                    </a:lnTo>
                    <a:lnTo>
                      <a:pt x="94" y="130"/>
                    </a:lnTo>
                    <a:lnTo>
                      <a:pt x="92" y="134"/>
                    </a:lnTo>
                    <a:lnTo>
                      <a:pt x="90" y="136"/>
                    </a:lnTo>
                    <a:lnTo>
                      <a:pt x="88" y="142"/>
                    </a:lnTo>
                    <a:lnTo>
                      <a:pt x="88" y="144"/>
                    </a:lnTo>
                    <a:lnTo>
                      <a:pt x="86" y="150"/>
                    </a:lnTo>
                    <a:lnTo>
                      <a:pt x="86" y="152"/>
                    </a:lnTo>
                    <a:lnTo>
                      <a:pt x="88" y="152"/>
                    </a:lnTo>
                    <a:lnTo>
                      <a:pt x="88" y="154"/>
                    </a:lnTo>
                    <a:lnTo>
                      <a:pt x="86" y="156"/>
                    </a:lnTo>
                    <a:lnTo>
                      <a:pt x="68" y="160"/>
                    </a:lnTo>
                    <a:lnTo>
                      <a:pt x="58" y="160"/>
                    </a:lnTo>
                    <a:lnTo>
                      <a:pt x="56" y="160"/>
                    </a:lnTo>
                    <a:lnTo>
                      <a:pt x="54" y="162"/>
                    </a:lnTo>
                    <a:lnTo>
                      <a:pt x="50" y="160"/>
                    </a:lnTo>
                    <a:lnTo>
                      <a:pt x="32" y="162"/>
                    </a:lnTo>
                    <a:lnTo>
                      <a:pt x="30" y="162"/>
                    </a:lnTo>
                    <a:lnTo>
                      <a:pt x="8" y="156"/>
                    </a:lnTo>
                    <a:lnTo>
                      <a:pt x="6" y="156"/>
                    </a:lnTo>
                    <a:close/>
                  </a:path>
                </a:pathLst>
              </a:custGeom>
              <a:solidFill>
                <a:schemeClr val="tx2"/>
              </a:solidFill>
              <a:ln w="3175">
                <a:solidFill>
                  <a:schemeClr val="bg1"/>
                </a:solidFill>
                <a:round/>
                <a:headEnd/>
                <a:tailEnd/>
              </a:ln>
            </p:spPr>
            <p:txBody>
              <a:bodyPr/>
              <a:lstStyle/>
              <a:p>
                <a:endParaRPr lang="fr-FR" dirty="0"/>
              </a:p>
            </p:txBody>
          </p:sp>
          <p:sp>
            <p:nvSpPr>
              <p:cNvPr id="6002" name="Freeform 1060"/>
              <p:cNvSpPr>
                <a:spLocks/>
              </p:cNvSpPr>
              <p:nvPr/>
            </p:nvSpPr>
            <p:spPr bwMode="auto">
              <a:xfrm>
                <a:off x="3688" y="2084"/>
                <a:ext cx="214" cy="162"/>
              </a:xfrm>
              <a:custGeom>
                <a:avLst/>
                <a:gdLst>
                  <a:gd name="T0" fmla="*/ 18 w 214"/>
                  <a:gd name="T1" fmla="*/ 132 h 162"/>
                  <a:gd name="T2" fmla="*/ 4 w 214"/>
                  <a:gd name="T3" fmla="*/ 122 h 162"/>
                  <a:gd name="T4" fmla="*/ 4 w 214"/>
                  <a:gd name="T5" fmla="*/ 88 h 162"/>
                  <a:gd name="T6" fmla="*/ 6 w 214"/>
                  <a:gd name="T7" fmla="*/ 72 h 162"/>
                  <a:gd name="T8" fmla="*/ 16 w 214"/>
                  <a:gd name="T9" fmla="*/ 56 h 162"/>
                  <a:gd name="T10" fmla="*/ 26 w 214"/>
                  <a:gd name="T11" fmla="*/ 58 h 162"/>
                  <a:gd name="T12" fmla="*/ 34 w 214"/>
                  <a:gd name="T13" fmla="*/ 60 h 162"/>
                  <a:gd name="T14" fmla="*/ 42 w 214"/>
                  <a:gd name="T15" fmla="*/ 50 h 162"/>
                  <a:gd name="T16" fmla="*/ 48 w 214"/>
                  <a:gd name="T17" fmla="*/ 46 h 162"/>
                  <a:gd name="T18" fmla="*/ 56 w 214"/>
                  <a:gd name="T19" fmla="*/ 42 h 162"/>
                  <a:gd name="T20" fmla="*/ 64 w 214"/>
                  <a:gd name="T21" fmla="*/ 26 h 162"/>
                  <a:gd name="T22" fmla="*/ 68 w 214"/>
                  <a:gd name="T23" fmla="*/ 22 h 162"/>
                  <a:gd name="T24" fmla="*/ 76 w 214"/>
                  <a:gd name="T25" fmla="*/ 20 h 162"/>
                  <a:gd name="T26" fmla="*/ 86 w 214"/>
                  <a:gd name="T27" fmla="*/ 20 h 162"/>
                  <a:gd name="T28" fmla="*/ 104 w 214"/>
                  <a:gd name="T29" fmla="*/ 22 h 162"/>
                  <a:gd name="T30" fmla="*/ 116 w 214"/>
                  <a:gd name="T31" fmla="*/ 26 h 162"/>
                  <a:gd name="T32" fmla="*/ 126 w 214"/>
                  <a:gd name="T33" fmla="*/ 22 h 162"/>
                  <a:gd name="T34" fmla="*/ 134 w 214"/>
                  <a:gd name="T35" fmla="*/ 22 h 162"/>
                  <a:gd name="T36" fmla="*/ 138 w 214"/>
                  <a:gd name="T37" fmla="*/ 16 h 162"/>
                  <a:gd name="T38" fmla="*/ 146 w 214"/>
                  <a:gd name="T39" fmla="*/ 14 h 162"/>
                  <a:gd name="T40" fmla="*/ 152 w 214"/>
                  <a:gd name="T41" fmla="*/ 2 h 162"/>
                  <a:gd name="T42" fmla="*/ 158 w 214"/>
                  <a:gd name="T43" fmla="*/ 0 h 162"/>
                  <a:gd name="T44" fmla="*/ 160 w 214"/>
                  <a:gd name="T45" fmla="*/ 8 h 162"/>
                  <a:gd name="T46" fmla="*/ 166 w 214"/>
                  <a:gd name="T47" fmla="*/ 10 h 162"/>
                  <a:gd name="T48" fmla="*/ 164 w 214"/>
                  <a:gd name="T49" fmla="*/ 18 h 162"/>
                  <a:gd name="T50" fmla="*/ 168 w 214"/>
                  <a:gd name="T51" fmla="*/ 32 h 162"/>
                  <a:gd name="T52" fmla="*/ 184 w 214"/>
                  <a:gd name="T53" fmla="*/ 26 h 162"/>
                  <a:gd name="T54" fmla="*/ 190 w 214"/>
                  <a:gd name="T55" fmla="*/ 20 h 162"/>
                  <a:gd name="T56" fmla="*/ 198 w 214"/>
                  <a:gd name="T57" fmla="*/ 18 h 162"/>
                  <a:gd name="T58" fmla="*/ 202 w 214"/>
                  <a:gd name="T59" fmla="*/ 22 h 162"/>
                  <a:gd name="T60" fmla="*/ 214 w 214"/>
                  <a:gd name="T61" fmla="*/ 22 h 162"/>
                  <a:gd name="T62" fmla="*/ 212 w 214"/>
                  <a:gd name="T63" fmla="*/ 26 h 162"/>
                  <a:gd name="T64" fmla="*/ 204 w 214"/>
                  <a:gd name="T65" fmla="*/ 30 h 162"/>
                  <a:gd name="T66" fmla="*/ 182 w 214"/>
                  <a:gd name="T67" fmla="*/ 30 h 162"/>
                  <a:gd name="T68" fmla="*/ 170 w 214"/>
                  <a:gd name="T69" fmla="*/ 36 h 162"/>
                  <a:gd name="T70" fmla="*/ 166 w 214"/>
                  <a:gd name="T71" fmla="*/ 38 h 162"/>
                  <a:gd name="T72" fmla="*/ 164 w 214"/>
                  <a:gd name="T73" fmla="*/ 48 h 162"/>
                  <a:gd name="T74" fmla="*/ 166 w 214"/>
                  <a:gd name="T75" fmla="*/ 62 h 162"/>
                  <a:gd name="T76" fmla="*/ 160 w 214"/>
                  <a:gd name="T77" fmla="*/ 74 h 162"/>
                  <a:gd name="T78" fmla="*/ 152 w 214"/>
                  <a:gd name="T79" fmla="*/ 82 h 162"/>
                  <a:gd name="T80" fmla="*/ 146 w 214"/>
                  <a:gd name="T81" fmla="*/ 90 h 162"/>
                  <a:gd name="T82" fmla="*/ 138 w 214"/>
                  <a:gd name="T83" fmla="*/ 98 h 162"/>
                  <a:gd name="T84" fmla="*/ 134 w 214"/>
                  <a:gd name="T85" fmla="*/ 104 h 162"/>
                  <a:gd name="T86" fmla="*/ 132 w 214"/>
                  <a:gd name="T87" fmla="*/ 120 h 162"/>
                  <a:gd name="T88" fmla="*/ 120 w 214"/>
                  <a:gd name="T89" fmla="*/ 120 h 162"/>
                  <a:gd name="T90" fmla="*/ 112 w 214"/>
                  <a:gd name="T91" fmla="*/ 122 h 162"/>
                  <a:gd name="T92" fmla="*/ 106 w 214"/>
                  <a:gd name="T93" fmla="*/ 128 h 162"/>
                  <a:gd name="T94" fmla="*/ 96 w 214"/>
                  <a:gd name="T95" fmla="*/ 130 h 162"/>
                  <a:gd name="T96" fmla="*/ 88 w 214"/>
                  <a:gd name="T97" fmla="*/ 142 h 162"/>
                  <a:gd name="T98" fmla="*/ 88 w 214"/>
                  <a:gd name="T99" fmla="*/ 152 h 162"/>
                  <a:gd name="T100" fmla="*/ 58 w 214"/>
                  <a:gd name="T101" fmla="*/ 160 h 162"/>
                  <a:gd name="T102" fmla="*/ 32 w 214"/>
                  <a:gd name="T103" fmla="*/ 162 h 1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4"/>
                  <a:gd name="T157" fmla="*/ 0 h 162"/>
                  <a:gd name="T158" fmla="*/ 214 w 214"/>
                  <a:gd name="T159" fmla="*/ 162 h 1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4" h="162">
                    <a:moveTo>
                      <a:pt x="6" y="156"/>
                    </a:moveTo>
                    <a:lnTo>
                      <a:pt x="16" y="140"/>
                    </a:lnTo>
                    <a:lnTo>
                      <a:pt x="18" y="136"/>
                    </a:lnTo>
                    <a:lnTo>
                      <a:pt x="18" y="132"/>
                    </a:lnTo>
                    <a:lnTo>
                      <a:pt x="16" y="128"/>
                    </a:lnTo>
                    <a:lnTo>
                      <a:pt x="12" y="126"/>
                    </a:lnTo>
                    <a:lnTo>
                      <a:pt x="6" y="124"/>
                    </a:lnTo>
                    <a:lnTo>
                      <a:pt x="4" y="122"/>
                    </a:lnTo>
                    <a:lnTo>
                      <a:pt x="4" y="108"/>
                    </a:lnTo>
                    <a:lnTo>
                      <a:pt x="0" y="100"/>
                    </a:lnTo>
                    <a:lnTo>
                      <a:pt x="4" y="90"/>
                    </a:lnTo>
                    <a:lnTo>
                      <a:pt x="4" y="88"/>
                    </a:lnTo>
                    <a:lnTo>
                      <a:pt x="0" y="86"/>
                    </a:lnTo>
                    <a:lnTo>
                      <a:pt x="0" y="78"/>
                    </a:lnTo>
                    <a:lnTo>
                      <a:pt x="6" y="76"/>
                    </a:lnTo>
                    <a:lnTo>
                      <a:pt x="6" y="72"/>
                    </a:lnTo>
                    <a:lnTo>
                      <a:pt x="10" y="66"/>
                    </a:lnTo>
                    <a:lnTo>
                      <a:pt x="12" y="52"/>
                    </a:lnTo>
                    <a:lnTo>
                      <a:pt x="14" y="54"/>
                    </a:lnTo>
                    <a:lnTo>
                      <a:pt x="16" y="56"/>
                    </a:lnTo>
                    <a:lnTo>
                      <a:pt x="18" y="56"/>
                    </a:lnTo>
                    <a:lnTo>
                      <a:pt x="22" y="56"/>
                    </a:lnTo>
                    <a:lnTo>
                      <a:pt x="24" y="56"/>
                    </a:lnTo>
                    <a:lnTo>
                      <a:pt x="26" y="58"/>
                    </a:lnTo>
                    <a:lnTo>
                      <a:pt x="26" y="60"/>
                    </a:lnTo>
                    <a:lnTo>
                      <a:pt x="28" y="60"/>
                    </a:lnTo>
                    <a:lnTo>
                      <a:pt x="30" y="58"/>
                    </a:lnTo>
                    <a:lnTo>
                      <a:pt x="34" y="60"/>
                    </a:lnTo>
                    <a:lnTo>
                      <a:pt x="36" y="58"/>
                    </a:lnTo>
                    <a:lnTo>
                      <a:pt x="38" y="56"/>
                    </a:lnTo>
                    <a:lnTo>
                      <a:pt x="40" y="52"/>
                    </a:lnTo>
                    <a:lnTo>
                      <a:pt x="42" y="50"/>
                    </a:lnTo>
                    <a:lnTo>
                      <a:pt x="40" y="50"/>
                    </a:lnTo>
                    <a:lnTo>
                      <a:pt x="40" y="48"/>
                    </a:lnTo>
                    <a:lnTo>
                      <a:pt x="42" y="48"/>
                    </a:lnTo>
                    <a:lnTo>
                      <a:pt x="48" y="46"/>
                    </a:lnTo>
                    <a:lnTo>
                      <a:pt x="50" y="44"/>
                    </a:lnTo>
                    <a:lnTo>
                      <a:pt x="52" y="44"/>
                    </a:lnTo>
                    <a:lnTo>
                      <a:pt x="54" y="42"/>
                    </a:lnTo>
                    <a:lnTo>
                      <a:pt x="56" y="42"/>
                    </a:lnTo>
                    <a:lnTo>
                      <a:pt x="60" y="40"/>
                    </a:lnTo>
                    <a:lnTo>
                      <a:pt x="60" y="38"/>
                    </a:lnTo>
                    <a:lnTo>
                      <a:pt x="62" y="32"/>
                    </a:lnTo>
                    <a:lnTo>
                      <a:pt x="64" y="26"/>
                    </a:lnTo>
                    <a:lnTo>
                      <a:pt x="64" y="24"/>
                    </a:lnTo>
                    <a:lnTo>
                      <a:pt x="66" y="24"/>
                    </a:lnTo>
                    <a:lnTo>
                      <a:pt x="66" y="22"/>
                    </a:lnTo>
                    <a:lnTo>
                      <a:pt x="68" y="22"/>
                    </a:lnTo>
                    <a:lnTo>
                      <a:pt x="70" y="22"/>
                    </a:lnTo>
                    <a:lnTo>
                      <a:pt x="74" y="22"/>
                    </a:lnTo>
                    <a:lnTo>
                      <a:pt x="76" y="22"/>
                    </a:lnTo>
                    <a:lnTo>
                      <a:pt x="76" y="20"/>
                    </a:lnTo>
                    <a:lnTo>
                      <a:pt x="76" y="18"/>
                    </a:lnTo>
                    <a:lnTo>
                      <a:pt x="76" y="16"/>
                    </a:lnTo>
                    <a:lnTo>
                      <a:pt x="80" y="16"/>
                    </a:lnTo>
                    <a:lnTo>
                      <a:pt x="86" y="20"/>
                    </a:lnTo>
                    <a:lnTo>
                      <a:pt x="98" y="20"/>
                    </a:lnTo>
                    <a:lnTo>
                      <a:pt x="100" y="20"/>
                    </a:lnTo>
                    <a:lnTo>
                      <a:pt x="102" y="22"/>
                    </a:lnTo>
                    <a:lnTo>
                      <a:pt x="104" y="22"/>
                    </a:lnTo>
                    <a:lnTo>
                      <a:pt x="108" y="22"/>
                    </a:lnTo>
                    <a:lnTo>
                      <a:pt x="112" y="28"/>
                    </a:lnTo>
                    <a:lnTo>
                      <a:pt x="114" y="26"/>
                    </a:lnTo>
                    <a:lnTo>
                      <a:pt x="116" y="26"/>
                    </a:lnTo>
                    <a:lnTo>
                      <a:pt x="118" y="24"/>
                    </a:lnTo>
                    <a:lnTo>
                      <a:pt x="122" y="22"/>
                    </a:lnTo>
                    <a:lnTo>
                      <a:pt x="124" y="22"/>
                    </a:lnTo>
                    <a:lnTo>
                      <a:pt x="126" y="22"/>
                    </a:lnTo>
                    <a:lnTo>
                      <a:pt x="128" y="22"/>
                    </a:lnTo>
                    <a:lnTo>
                      <a:pt x="132" y="24"/>
                    </a:lnTo>
                    <a:lnTo>
                      <a:pt x="134" y="24"/>
                    </a:lnTo>
                    <a:lnTo>
                      <a:pt x="134" y="22"/>
                    </a:lnTo>
                    <a:lnTo>
                      <a:pt x="132" y="20"/>
                    </a:lnTo>
                    <a:lnTo>
                      <a:pt x="132" y="18"/>
                    </a:lnTo>
                    <a:lnTo>
                      <a:pt x="136" y="16"/>
                    </a:lnTo>
                    <a:lnTo>
                      <a:pt x="138" y="16"/>
                    </a:lnTo>
                    <a:lnTo>
                      <a:pt x="140" y="16"/>
                    </a:lnTo>
                    <a:lnTo>
                      <a:pt x="142" y="16"/>
                    </a:lnTo>
                    <a:lnTo>
                      <a:pt x="144" y="16"/>
                    </a:lnTo>
                    <a:lnTo>
                      <a:pt x="146" y="14"/>
                    </a:lnTo>
                    <a:lnTo>
                      <a:pt x="146" y="12"/>
                    </a:lnTo>
                    <a:lnTo>
                      <a:pt x="146" y="10"/>
                    </a:lnTo>
                    <a:lnTo>
                      <a:pt x="150" y="2"/>
                    </a:lnTo>
                    <a:lnTo>
                      <a:pt x="152" y="2"/>
                    </a:lnTo>
                    <a:lnTo>
                      <a:pt x="152" y="0"/>
                    </a:lnTo>
                    <a:lnTo>
                      <a:pt x="154" y="0"/>
                    </a:lnTo>
                    <a:lnTo>
                      <a:pt x="156" y="0"/>
                    </a:lnTo>
                    <a:lnTo>
                      <a:pt x="158" y="0"/>
                    </a:lnTo>
                    <a:lnTo>
                      <a:pt x="162" y="2"/>
                    </a:lnTo>
                    <a:lnTo>
                      <a:pt x="162" y="4"/>
                    </a:lnTo>
                    <a:lnTo>
                      <a:pt x="160" y="6"/>
                    </a:lnTo>
                    <a:lnTo>
                      <a:pt x="160" y="8"/>
                    </a:lnTo>
                    <a:lnTo>
                      <a:pt x="162" y="8"/>
                    </a:lnTo>
                    <a:lnTo>
                      <a:pt x="162" y="10"/>
                    </a:lnTo>
                    <a:lnTo>
                      <a:pt x="164" y="10"/>
                    </a:lnTo>
                    <a:lnTo>
                      <a:pt x="166" y="10"/>
                    </a:lnTo>
                    <a:lnTo>
                      <a:pt x="164" y="12"/>
                    </a:lnTo>
                    <a:lnTo>
                      <a:pt x="164" y="14"/>
                    </a:lnTo>
                    <a:lnTo>
                      <a:pt x="164" y="16"/>
                    </a:lnTo>
                    <a:lnTo>
                      <a:pt x="164" y="18"/>
                    </a:lnTo>
                    <a:lnTo>
                      <a:pt x="164" y="22"/>
                    </a:lnTo>
                    <a:lnTo>
                      <a:pt x="164" y="24"/>
                    </a:lnTo>
                    <a:lnTo>
                      <a:pt x="166" y="32"/>
                    </a:lnTo>
                    <a:lnTo>
                      <a:pt x="168" y="32"/>
                    </a:lnTo>
                    <a:lnTo>
                      <a:pt x="168" y="34"/>
                    </a:lnTo>
                    <a:lnTo>
                      <a:pt x="176" y="28"/>
                    </a:lnTo>
                    <a:lnTo>
                      <a:pt x="182" y="26"/>
                    </a:lnTo>
                    <a:lnTo>
                      <a:pt x="184" y="26"/>
                    </a:lnTo>
                    <a:lnTo>
                      <a:pt x="184" y="24"/>
                    </a:lnTo>
                    <a:lnTo>
                      <a:pt x="186" y="22"/>
                    </a:lnTo>
                    <a:lnTo>
                      <a:pt x="188" y="22"/>
                    </a:lnTo>
                    <a:lnTo>
                      <a:pt x="190" y="20"/>
                    </a:lnTo>
                    <a:lnTo>
                      <a:pt x="192" y="20"/>
                    </a:lnTo>
                    <a:lnTo>
                      <a:pt x="194" y="18"/>
                    </a:lnTo>
                    <a:lnTo>
                      <a:pt x="196" y="18"/>
                    </a:lnTo>
                    <a:lnTo>
                      <a:pt x="198" y="18"/>
                    </a:lnTo>
                    <a:lnTo>
                      <a:pt x="198" y="22"/>
                    </a:lnTo>
                    <a:lnTo>
                      <a:pt x="200" y="22"/>
                    </a:lnTo>
                    <a:lnTo>
                      <a:pt x="202" y="20"/>
                    </a:lnTo>
                    <a:lnTo>
                      <a:pt x="202" y="22"/>
                    </a:lnTo>
                    <a:lnTo>
                      <a:pt x="210" y="20"/>
                    </a:lnTo>
                    <a:lnTo>
                      <a:pt x="212" y="20"/>
                    </a:lnTo>
                    <a:lnTo>
                      <a:pt x="214" y="20"/>
                    </a:lnTo>
                    <a:lnTo>
                      <a:pt x="214" y="22"/>
                    </a:lnTo>
                    <a:lnTo>
                      <a:pt x="212" y="22"/>
                    </a:lnTo>
                    <a:lnTo>
                      <a:pt x="208" y="24"/>
                    </a:lnTo>
                    <a:lnTo>
                      <a:pt x="210" y="24"/>
                    </a:lnTo>
                    <a:lnTo>
                      <a:pt x="212" y="26"/>
                    </a:lnTo>
                    <a:lnTo>
                      <a:pt x="212" y="28"/>
                    </a:lnTo>
                    <a:lnTo>
                      <a:pt x="208" y="28"/>
                    </a:lnTo>
                    <a:lnTo>
                      <a:pt x="206" y="28"/>
                    </a:lnTo>
                    <a:lnTo>
                      <a:pt x="204" y="30"/>
                    </a:lnTo>
                    <a:lnTo>
                      <a:pt x="200" y="28"/>
                    </a:lnTo>
                    <a:lnTo>
                      <a:pt x="198" y="28"/>
                    </a:lnTo>
                    <a:lnTo>
                      <a:pt x="196" y="28"/>
                    </a:lnTo>
                    <a:lnTo>
                      <a:pt x="182" y="30"/>
                    </a:lnTo>
                    <a:lnTo>
                      <a:pt x="178" y="32"/>
                    </a:lnTo>
                    <a:lnTo>
                      <a:pt x="176" y="32"/>
                    </a:lnTo>
                    <a:lnTo>
                      <a:pt x="174" y="34"/>
                    </a:lnTo>
                    <a:lnTo>
                      <a:pt x="170" y="36"/>
                    </a:lnTo>
                    <a:lnTo>
                      <a:pt x="170" y="38"/>
                    </a:lnTo>
                    <a:lnTo>
                      <a:pt x="168" y="36"/>
                    </a:lnTo>
                    <a:lnTo>
                      <a:pt x="166" y="36"/>
                    </a:lnTo>
                    <a:lnTo>
                      <a:pt x="166" y="38"/>
                    </a:lnTo>
                    <a:lnTo>
                      <a:pt x="162" y="42"/>
                    </a:lnTo>
                    <a:lnTo>
                      <a:pt x="160" y="44"/>
                    </a:lnTo>
                    <a:lnTo>
                      <a:pt x="160" y="46"/>
                    </a:lnTo>
                    <a:lnTo>
                      <a:pt x="164" y="48"/>
                    </a:lnTo>
                    <a:lnTo>
                      <a:pt x="168" y="56"/>
                    </a:lnTo>
                    <a:lnTo>
                      <a:pt x="166" y="58"/>
                    </a:lnTo>
                    <a:lnTo>
                      <a:pt x="166" y="60"/>
                    </a:lnTo>
                    <a:lnTo>
                      <a:pt x="166" y="62"/>
                    </a:lnTo>
                    <a:lnTo>
                      <a:pt x="160" y="70"/>
                    </a:lnTo>
                    <a:lnTo>
                      <a:pt x="158" y="72"/>
                    </a:lnTo>
                    <a:lnTo>
                      <a:pt x="158" y="74"/>
                    </a:lnTo>
                    <a:lnTo>
                      <a:pt x="160" y="74"/>
                    </a:lnTo>
                    <a:lnTo>
                      <a:pt x="160" y="76"/>
                    </a:lnTo>
                    <a:lnTo>
                      <a:pt x="160" y="78"/>
                    </a:lnTo>
                    <a:lnTo>
                      <a:pt x="158" y="82"/>
                    </a:lnTo>
                    <a:lnTo>
                      <a:pt x="152" y="82"/>
                    </a:lnTo>
                    <a:lnTo>
                      <a:pt x="142" y="80"/>
                    </a:lnTo>
                    <a:lnTo>
                      <a:pt x="142" y="82"/>
                    </a:lnTo>
                    <a:lnTo>
                      <a:pt x="144" y="86"/>
                    </a:lnTo>
                    <a:lnTo>
                      <a:pt x="146" y="90"/>
                    </a:lnTo>
                    <a:lnTo>
                      <a:pt x="148" y="92"/>
                    </a:lnTo>
                    <a:lnTo>
                      <a:pt x="146" y="94"/>
                    </a:lnTo>
                    <a:lnTo>
                      <a:pt x="142" y="98"/>
                    </a:lnTo>
                    <a:lnTo>
                      <a:pt x="138" y="98"/>
                    </a:lnTo>
                    <a:lnTo>
                      <a:pt x="136" y="98"/>
                    </a:lnTo>
                    <a:lnTo>
                      <a:pt x="136" y="102"/>
                    </a:lnTo>
                    <a:lnTo>
                      <a:pt x="134" y="102"/>
                    </a:lnTo>
                    <a:lnTo>
                      <a:pt x="134" y="104"/>
                    </a:lnTo>
                    <a:lnTo>
                      <a:pt x="134" y="106"/>
                    </a:lnTo>
                    <a:lnTo>
                      <a:pt x="132" y="106"/>
                    </a:lnTo>
                    <a:lnTo>
                      <a:pt x="130" y="110"/>
                    </a:lnTo>
                    <a:lnTo>
                      <a:pt x="132" y="120"/>
                    </a:lnTo>
                    <a:lnTo>
                      <a:pt x="126" y="124"/>
                    </a:lnTo>
                    <a:lnTo>
                      <a:pt x="124" y="124"/>
                    </a:lnTo>
                    <a:lnTo>
                      <a:pt x="122" y="122"/>
                    </a:lnTo>
                    <a:lnTo>
                      <a:pt x="120" y="120"/>
                    </a:lnTo>
                    <a:lnTo>
                      <a:pt x="120" y="122"/>
                    </a:lnTo>
                    <a:lnTo>
                      <a:pt x="116" y="122"/>
                    </a:lnTo>
                    <a:lnTo>
                      <a:pt x="114" y="122"/>
                    </a:lnTo>
                    <a:lnTo>
                      <a:pt x="112" y="122"/>
                    </a:lnTo>
                    <a:lnTo>
                      <a:pt x="112" y="124"/>
                    </a:lnTo>
                    <a:lnTo>
                      <a:pt x="108" y="126"/>
                    </a:lnTo>
                    <a:lnTo>
                      <a:pt x="106" y="126"/>
                    </a:lnTo>
                    <a:lnTo>
                      <a:pt x="106" y="128"/>
                    </a:lnTo>
                    <a:lnTo>
                      <a:pt x="108" y="128"/>
                    </a:lnTo>
                    <a:lnTo>
                      <a:pt x="108" y="130"/>
                    </a:lnTo>
                    <a:lnTo>
                      <a:pt x="98" y="130"/>
                    </a:lnTo>
                    <a:lnTo>
                      <a:pt x="96" y="130"/>
                    </a:lnTo>
                    <a:lnTo>
                      <a:pt x="94" y="130"/>
                    </a:lnTo>
                    <a:lnTo>
                      <a:pt x="92" y="134"/>
                    </a:lnTo>
                    <a:lnTo>
                      <a:pt x="90" y="136"/>
                    </a:lnTo>
                    <a:lnTo>
                      <a:pt x="88" y="142"/>
                    </a:lnTo>
                    <a:lnTo>
                      <a:pt x="88" y="144"/>
                    </a:lnTo>
                    <a:lnTo>
                      <a:pt x="86" y="150"/>
                    </a:lnTo>
                    <a:lnTo>
                      <a:pt x="86" y="152"/>
                    </a:lnTo>
                    <a:lnTo>
                      <a:pt x="88" y="152"/>
                    </a:lnTo>
                    <a:lnTo>
                      <a:pt x="88" y="154"/>
                    </a:lnTo>
                    <a:lnTo>
                      <a:pt x="86" y="156"/>
                    </a:lnTo>
                    <a:lnTo>
                      <a:pt x="68" y="160"/>
                    </a:lnTo>
                    <a:lnTo>
                      <a:pt x="58" y="160"/>
                    </a:lnTo>
                    <a:lnTo>
                      <a:pt x="56" y="160"/>
                    </a:lnTo>
                    <a:lnTo>
                      <a:pt x="54" y="162"/>
                    </a:lnTo>
                    <a:lnTo>
                      <a:pt x="50" y="160"/>
                    </a:lnTo>
                    <a:lnTo>
                      <a:pt x="32" y="162"/>
                    </a:lnTo>
                    <a:lnTo>
                      <a:pt x="30" y="162"/>
                    </a:lnTo>
                    <a:lnTo>
                      <a:pt x="8" y="156"/>
                    </a:lnTo>
                  </a:path>
                </a:pathLst>
              </a:custGeom>
              <a:solidFill>
                <a:schemeClr val="tx2"/>
              </a:solidFill>
              <a:ln w="3175">
                <a:solidFill>
                  <a:schemeClr val="bg1"/>
                </a:solidFill>
                <a:round/>
                <a:headEnd/>
                <a:tailEnd/>
              </a:ln>
            </p:spPr>
            <p:txBody>
              <a:bodyPr/>
              <a:lstStyle/>
              <a:p>
                <a:endParaRPr lang="fr-FR" dirty="0"/>
              </a:p>
            </p:txBody>
          </p:sp>
          <p:sp>
            <p:nvSpPr>
              <p:cNvPr id="6003" name="Freeform 1061"/>
              <p:cNvSpPr>
                <a:spLocks/>
              </p:cNvSpPr>
              <p:nvPr/>
            </p:nvSpPr>
            <p:spPr bwMode="auto">
              <a:xfrm>
                <a:off x="3980" y="2232"/>
                <a:ext cx="121" cy="65"/>
              </a:xfrm>
              <a:custGeom>
                <a:avLst/>
                <a:gdLst>
                  <a:gd name="T0" fmla="*/ 119 w 121"/>
                  <a:gd name="T1" fmla="*/ 42 h 65"/>
                  <a:gd name="T2" fmla="*/ 117 w 121"/>
                  <a:gd name="T3" fmla="*/ 56 h 65"/>
                  <a:gd name="T4" fmla="*/ 121 w 121"/>
                  <a:gd name="T5" fmla="*/ 59 h 65"/>
                  <a:gd name="T6" fmla="*/ 119 w 121"/>
                  <a:gd name="T7" fmla="*/ 63 h 65"/>
                  <a:gd name="T8" fmla="*/ 115 w 121"/>
                  <a:gd name="T9" fmla="*/ 65 h 65"/>
                  <a:gd name="T10" fmla="*/ 109 w 121"/>
                  <a:gd name="T11" fmla="*/ 65 h 65"/>
                  <a:gd name="T12" fmla="*/ 103 w 121"/>
                  <a:gd name="T13" fmla="*/ 63 h 65"/>
                  <a:gd name="T14" fmla="*/ 85 w 121"/>
                  <a:gd name="T15" fmla="*/ 59 h 65"/>
                  <a:gd name="T16" fmla="*/ 67 w 121"/>
                  <a:gd name="T17" fmla="*/ 56 h 65"/>
                  <a:gd name="T18" fmla="*/ 63 w 121"/>
                  <a:gd name="T19" fmla="*/ 50 h 65"/>
                  <a:gd name="T20" fmla="*/ 49 w 121"/>
                  <a:gd name="T21" fmla="*/ 50 h 65"/>
                  <a:gd name="T22" fmla="*/ 41 w 121"/>
                  <a:gd name="T23" fmla="*/ 50 h 65"/>
                  <a:gd name="T24" fmla="*/ 33 w 121"/>
                  <a:gd name="T25" fmla="*/ 46 h 65"/>
                  <a:gd name="T26" fmla="*/ 29 w 121"/>
                  <a:gd name="T27" fmla="*/ 42 h 65"/>
                  <a:gd name="T28" fmla="*/ 21 w 121"/>
                  <a:gd name="T29" fmla="*/ 38 h 65"/>
                  <a:gd name="T30" fmla="*/ 13 w 121"/>
                  <a:gd name="T31" fmla="*/ 32 h 65"/>
                  <a:gd name="T32" fmla="*/ 9 w 121"/>
                  <a:gd name="T33" fmla="*/ 30 h 65"/>
                  <a:gd name="T34" fmla="*/ 6 w 121"/>
                  <a:gd name="T35" fmla="*/ 30 h 65"/>
                  <a:gd name="T36" fmla="*/ 4 w 121"/>
                  <a:gd name="T37" fmla="*/ 26 h 65"/>
                  <a:gd name="T38" fmla="*/ 0 w 121"/>
                  <a:gd name="T39" fmla="*/ 24 h 65"/>
                  <a:gd name="T40" fmla="*/ 2 w 121"/>
                  <a:gd name="T41" fmla="*/ 22 h 65"/>
                  <a:gd name="T42" fmla="*/ 4 w 121"/>
                  <a:gd name="T43" fmla="*/ 18 h 65"/>
                  <a:gd name="T44" fmla="*/ 4 w 121"/>
                  <a:gd name="T45" fmla="*/ 14 h 65"/>
                  <a:gd name="T46" fmla="*/ 6 w 121"/>
                  <a:gd name="T47" fmla="*/ 10 h 65"/>
                  <a:gd name="T48" fmla="*/ 7 w 121"/>
                  <a:gd name="T49" fmla="*/ 8 h 65"/>
                  <a:gd name="T50" fmla="*/ 9 w 121"/>
                  <a:gd name="T51" fmla="*/ 4 h 65"/>
                  <a:gd name="T52" fmla="*/ 13 w 121"/>
                  <a:gd name="T53" fmla="*/ 0 h 65"/>
                  <a:gd name="T54" fmla="*/ 15 w 121"/>
                  <a:gd name="T55" fmla="*/ 0 h 65"/>
                  <a:gd name="T56" fmla="*/ 19 w 121"/>
                  <a:gd name="T57" fmla="*/ 4 h 65"/>
                  <a:gd name="T58" fmla="*/ 19 w 121"/>
                  <a:gd name="T59" fmla="*/ 0 h 65"/>
                  <a:gd name="T60" fmla="*/ 35 w 121"/>
                  <a:gd name="T61" fmla="*/ 4 h 65"/>
                  <a:gd name="T62" fmla="*/ 41 w 121"/>
                  <a:gd name="T63" fmla="*/ 8 h 65"/>
                  <a:gd name="T64" fmla="*/ 49 w 121"/>
                  <a:gd name="T65" fmla="*/ 14 h 65"/>
                  <a:gd name="T66" fmla="*/ 51 w 121"/>
                  <a:gd name="T67" fmla="*/ 20 h 65"/>
                  <a:gd name="T68" fmla="*/ 55 w 121"/>
                  <a:gd name="T69" fmla="*/ 20 h 65"/>
                  <a:gd name="T70" fmla="*/ 57 w 121"/>
                  <a:gd name="T71" fmla="*/ 16 h 65"/>
                  <a:gd name="T72" fmla="*/ 61 w 121"/>
                  <a:gd name="T73" fmla="*/ 16 h 65"/>
                  <a:gd name="T74" fmla="*/ 63 w 121"/>
                  <a:gd name="T75" fmla="*/ 18 h 65"/>
                  <a:gd name="T76" fmla="*/ 61 w 121"/>
                  <a:gd name="T77" fmla="*/ 22 h 65"/>
                  <a:gd name="T78" fmla="*/ 61 w 121"/>
                  <a:gd name="T79" fmla="*/ 26 h 65"/>
                  <a:gd name="T80" fmla="*/ 63 w 121"/>
                  <a:gd name="T81" fmla="*/ 26 h 65"/>
                  <a:gd name="T82" fmla="*/ 67 w 121"/>
                  <a:gd name="T83" fmla="*/ 28 h 65"/>
                  <a:gd name="T84" fmla="*/ 71 w 121"/>
                  <a:gd name="T85" fmla="*/ 28 h 65"/>
                  <a:gd name="T86" fmla="*/ 75 w 121"/>
                  <a:gd name="T87" fmla="*/ 28 h 65"/>
                  <a:gd name="T88" fmla="*/ 75 w 121"/>
                  <a:gd name="T89" fmla="*/ 32 h 65"/>
                  <a:gd name="T90" fmla="*/ 79 w 121"/>
                  <a:gd name="T91" fmla="*/ 36 h 65"/>
                  <a:gd name="T92" fmla="*/ 85 w 121"/>
                  <a:gd name="T93" fmla="*/ 36 h 65"/>
                  <a:gd name="T94" fmla="*/ 87 w 121"/>
                  <a:gd name="T95" fmla="*/ 40 h 65"/>
                  <a:gd name="T96" fmla="*/ 91 w 121"/>
                  <a:gd name="T97" fmla="*/ 40 h 65"/>
                  <a:gd name="T98" fmla="*/ 95 w 121"/>
                  <a:gd name="T99" fmla="*/ 40 h 65"/>
                  <a:gd name="T100" fmla="*/ 97 w 121"/>
                  <a:gd name="T101" fmla="*/ 38 h 65"/>
                  <a:gd name="T102" fmla="*/ 101 w 121"/>
                  <a:gd name="T103" fmla="*/ 38 h 65"/>
                  <a:gd name="T104" fmla="*/ 109 w 121"/>
                  <a:gd name="T105" fmla="*/ 42 h 65"/>
                  <a:gd name="T106" fmla="*/ 115 w 121"/>
                  <a:gd name="T107" fmla="*/ 42 h 65"/>
                  <a:gd name="T108" fmla="*/ 117 w 121"/>
                  <a:gd name="T109" fmla="*/ 40 h 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65"/>
                  <a:gd name="T167" fmla="*/ 121 w 121"/>
                  <a:gd name="T168" fmla="*/ 65 h 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65">
                    <a:moveTo>
                      <a:pt x="119" y="40"/>
                    </a:moveTo>
                    <a:lnTo>
                      <a:pt x="119" y="42"/>
                    </a:lnTo>
                    <a:lnTo>
                      <a:pt x="117" y="54"/>
                    </a:lnTo>
                    <a:lnTo>
                      <a:pt x="117" y="56"/>
                    </a:lnTo>
                    <a:lnTo>
                      <a:pt x="119" y="57"/>
                    </a:lnTo>
                    <a:lnTo>
                      <a:pt x="121" y="59"/>
                    </a:lnTo>
                    <a:lnTo>
                      <a:pt x="121" y="61"/>
                    </a:lnTo>
                    <a:lnTo>
                      <a:pt x="119" y="63"/>
                    </a:lnTo>
                    <a:lnTo>
                      <a:pt x="119" y="65"/>
                    </a:lnTo>
                    <a:lnTo>
                      <a:pt x="115" y="65"/>
                    </a:lnTo>
                    <a:lnTo>
                      <a:pt x="113" y="65"/>
                    </a:lnTo>
                    <a:lnTo>
                      <a:pt x="109" y="65"/>
                    </a:lnTo>
                    <a:lnTo>
                      <a:pt x="105" y="65"/>
                    </a:lnTo>
                    <a:lnTo>
                      <a:pt x="103" y="63"/>
                    </a:lnTo>
                    <a:lnTo>
                      <a:pt x="85" y="61"/>
                    </a:lnTo>
                    <a:lnTo>
                      <a:pt x="85" y="59"/>
                    </a:lnTo>
                    <a:lnTo>
                      <a:pt x="73" y="59"/>
                    </a:lnTo>
                    <a:lnTo>
                      <a:pt x="67" y="56"/>
                    </a:lnTo>
                    <a:lnTo>
                      <a:pt x="65" y="52"/>
                    </a:lnTo>
                    <a:lnTo>
                      <a:pt x="63" y="50"/>
                    </a:lnTo>
                    <a:lnTo>
                      <a:pt x="57" y="50"/>
                    </a:lnTo>
                    <a:lnTo>
                      <a:pt x="49" y="50"/>
                    </a:lnTo>
                    <a:lnTo>
                      <a:pt x="47" y="50"/>
                    </a:lnTo>
                    <a:lnTo>
                      <a:pt x="41" y="50"/>
                    </a:lnTo>
                    <a:lnTo>
                      <a:pt x="37" y="46"/>
                    </a:lnTo>
                    <a:lnTo>
                      <a:pt x="33" y="46"/>
                    </a:lnTo>
                    <a:lnTo>
                      <a:pt x="31" y="42"/>
                    </a:lnTo>
                    <a:lnTo>
                      <a:pt x="29" y="42"/>
                    </a:lnTo>
                    <a:lnTo>
                      <a:pt x="25" y="42"/>
                    </a:lnTo>
                    <a:lnTo>
                      <a:pt x="21" y="38"/>
                    </a:lnTo>
                    <a:lnTo>
                      <a:pt x="17" y="34"/>
                    </a:lnTo>
                    <a:lnTo>
                      <a:pt x="13" y="32"/>
                    </a:lnTo>
                    <a:lnTo>
                      <a:pt x="11" y="32"/>
                    </a:lnTo>
                    <a:lnTo>
                      <a:pt x="9" y="30"/>
                    </a:lnTo>
                    <a:lnTo>
                      <a:pt x="7" y="30"/>
                    </a:lnTo>
                    <a:lnTo>
                      <a:pt x="6" y="30"/>
                    </a:lnTo>
                    <a:lnTo>
                      <a:pt x="6" y="28"/>
                    </a:lnTo>
                    <a:lnTo>
                      <a:pt x="4" y="26"/>
                    </a:lnTo>
                    <a:lnTo>
                      <a:pt x="2" y="26"/>
                    </a:lnTo>
                    <a:lnTo>
                      <a:pt x="0" y="24"/>
                    </a:lnTo>
                    <a:lnTo>
                      <a:pt x="2" y="24"/>
                    </a:lnTo>
                    <a:lnTo>
                      <a:pt x="2" y="22"/>
                    </a:lnTo>
                    <a:lnTo>
                      <a:pt x="4" y="20"/>
                    </a:lnTo>
                    <a:lnTo>
                      <a:pt x="4" y="18"/>
                    </a:lnTo>
                    <a:lnTo>
                      <a:pt x="4" y="16"/>
                    </a:lnTo>
                    <a:lnTo>
                      <a:pt x="4" y="14"/>
                    </a:lnTo>
                    <a:lnTo>
                      <a:pt x="6" y="12"/>
                    </a:lnTo>
                    <a:lnTo>
                      <a:pt x="6" y="10"/>
                    </a:lnTo>
                    <a:lnTo>
                      <a:pt x="6" y="8"/>
                    </a:lnTo>
                    <a:lnTo>
                      <a:pt x="7" y="8"/>
                    </a:lnTo>
                    <a:lnTo>
                      <a:pt x="7" y="6"/>
                    </a:lnTo>
                    <a:lnTo>
                      <a:pt x="9" y="4"/>
                    </a:lnTo>
                    <a:lnTo>
                      <a:pt x="11" y="2"/>
                    </a:lnTo>
                    <a:lnTo>
                      <a:pt x="13" y="0"/>
                    </a:lnTo>
                    <a:lnTo>
                      <a:pt x="13" y="2"/>
                    </a:lnTo>
                    <a:lnTo>
                      <a:pt x="15" y="0"/>
                    </a:lnTo>
                    <a:lnTo>
                      <a:pt x="15" y="2"/>
                    </a:lnTo>
                    <a:lnTo>
                      <a:pt x="19" y="4"/>
                    </a:lnTo>
                    <a:lnTo>
                      <a:pt x="19" y="2"/>
                    </a:lnTo>
                    <a:lnTo>
                      <a:pt x="19" y="0"/>
                    </a:lnTo>
                    <a:lnTo>
                      <a:pt x="25" y="0"/>
                    </a:lnTo>
                    <a:lnTo>
                      <a:pt x="35" y="4"/>
                    </a:lnTo>
                    <a:lnTo>
                      <a:pt x="37" y="4"/>
                    </a:lnTo>
                    <a:lnTo>
                      <a:pt x="41" y="8"/>
                    </a:lnTo>
                    <a:lnTo>
                      <a:pt x="45" y="10"/>
                    </a:lnTo>
                    <a:lnTo>
                      <a:pt x="49" y="14"/>
                    </a:lnTo>
                    <a:lnTo>
                      <a:pt x="49" y="20"/>
                    </a:lnTo>
                    <a:lnTo>
                      <a:pt x="51" y="20"/>
                    </a:lnTo>
                    <a:lnTo>
                      <a:pt x="53" y="22"/>
                    </a:lnTo>
                    <a:lnTo>
                      <a:pt x="55" y="20"/>
                    </a:lnTo>
                    <a:lnTo>
                      <a:pt x="57" y="18"/>
                    </a:lnTo>
                    <a:lnTo>
                      <a:pt x="57" y="16"/>
                    </a:lnTo>
                    <a:lnTo>
                      <a:pt x="59" y="18"/>
                    </a:lnTo>
                    <a:lnTo>
                      <a:pt x="61" y="16"/>
                    </a:lnTo>
                    <a:lnTo>
                      <a:pt x="61" y="18"/>
                    </a:lnTo>
                    <a:lnTo>
                      <a:pt x="63" y="18"/>
                    </a:lnTo>
                    <a:lnTo>
                      <a:pt x="61" y="20"/>
                    </a:lnTo>
                    <a:lnTo>
                      <a:pt x="61" y="22"/>
                    </a:lnTo>
                    <a:lnTo>
                      <a:pt x="61" y="24"/>
                    </a:lnTo>
                    <a:lnTo>
                      <a:pt x="61" y="26"/>
                    </a:lnTo>
                    <a:lnTo>
                      <a:pt x="63" y="24"/>
                    </a:lnTo>
                    <a:lnTo>
                      <a:pt x="63" y="26"/>
                    </a:lnTo>
                    <a:lnTo>
                      <a:pt x="65" y="28"/>
                    </a:lnTo>
                    <a:lnTo>
                      <a:pt x="67" y="28"/>
                    </a:lnTo>
                    <a:lnTo>
                      <a:pt x="69" y="28"/>
                    </a:lnTo>
                    <a:lnTo>
                      <a:pt x="71" y="28"/>
                    </a:lnTo>
                    <a:lnTo>
                      <a:pt x="73" y="28"/>
                    </a:lnTo>
                    <a:lnTo>
                      <a:pt x="75" y="28"/>
                    </a:lnTo>
                    <a:lnTo>
                      <a:pt x="77" y="28"/>
                    </a:lnTo>
                    <a:lnTo>
                      <a:pt x="75" y="32"/>
                    </a:lnTo>
                    <a:lnTo>
                      <a:pt x="77" y="34"/>
                    </a:lnTo>
                    <a:lnTo>
                      <a:pt x="79" y="36"/>
                    </a:lnTo>
                    <a:lnTo>
                      <a:pt x="81" y="36"/>
                    </a:lnTo>
                    <a:lnTo>
                      <a:pt x="85" y="36"/>
                    </a:lnTo>
                    <a:lnTo>
                      <a:pt x="85" y="38"/>
                    </a:lnTo>
                    <a:lnTo>
                      <a:pt x="87" y="40"/>
                    </a:lnTo>
                    <a:lnTo>
                      <a:pt x="89" y="40"/>
                    </a:lnTo>
                    <a:lnTo>
                      <a:pt x="91" y="40"/>
                    </a:lnTo>
                    <a:lnTo>
                      <a:pt x="93" y="40"/>
                    </a:lnTo>
                    <a:lnTo>
                      <a:pt x="95" y="40"/>
                    </a:lnTo>
                    <a:lnTo>
                      <a:pt x="97" y="40"/>
                    </a:lnTo>
                    <a:lnTo>
                      <a:pt x="97" y="38"/>
                    </a:lnTo>
                    <a:lnTo>
                      <a:pt x="99" y="38"/>
                    </a:lnTo>
                    <a:lnTo>
                      <a:pt x="101" y="38"/>
                    </a:lnTo>
                    <a:lnTo>
                      <a:pt x="103" y="40"/>
                    </a:lnTo>
                    <a:lnTo>
                      <a:pt x="109" y="42"/>
                    </a:lnTo>
                    <a:lnTo>
                      <a:pt x="111" y="42"/>
                    </a:lnTo>
                    <a:lnTo>
                      <a:pt x="115" y="42"/>
                    </a:lnTo>
                    <a:lnTo>
                      <a:pt x="117" y="40"/>
                    </a:lnTo>
                    <a:lnTo>
                      <a:pt x="119" y="40"/>
                    </a:lnTo>
                    <a:close/>
                  </a:path>
                </a:pathLst>
              </a:custGeom>
              <a:solidFill>
                <a:schemeClr val="tx2"/>
              </a:solidFill>
              <a:ln w="3175">
                <a:solidFill>
                  <a:schemeClr val="bg1"/>
                </a:solidFill>
                <a:round/>
                <a:headEnd/>
                <a:tailEnd/>
              </a:ln>
            </p:spPr>
            <p:txBody>
              <a:bodyPr/>
              <a:lstStyle/>
              <a:p>
                <a:endParaRPr lang="fr-FR" dirty="0"/>
              </a:p>
            </p:txBody>
          </p:sp>
          <p:sp>
            <p:nvSpPr>
              <p:cNvPr id="6004" name="Freeform 1062"/>
              <p:cNvSpPr>
                <a:spLocks/>
              </p:cNvSpPr>
              <p:nvPr/>
            </p:nvSpPr>
            <p:spPr bwMode="auto">
              <a:xfrm>
                <a:off x="3980" y="2232"/>
                <a:ext cx="121" cy="65"/>
              </a:xfrm>
              <a:custGeom>
                <a:avLst/>
                <a:gdLst>
                  <a:gd name="T0" fmla="*/ 119 w 121"/>
                  <a:gd name="T1" fmla="*/ 42 h 65"/>
                  <a:gd name="T2" fmla="*/ 117 w 121"/>
                  <a:gd name="T3" fmla="*/ 56 h 65"/>
                  <a:gd name="T4" fmla="*/ 121 w 121"/>
                  <a:gd name="T5" fmla="*/ 59 h 65"/>
                  <a:gd name="T6" fmla="*/ 119 w 121"/>
                  <a:gd name="T7" fmla="*/ 63 h 65"/>
                  <a:gd name="T8" fmla="*/ 115 w 121"/>
                  <a:gd name="T9" fmla="*/ 65 h 65"/>
                  <a:gd name="T10" fmla="*/ 109 w 121"/>
                  <a:gd name="T11" fmla="*/ 65 h 65"/>
                  <a:gd name="T12" fmla="*/ 103 w 121"/>
                  <a:gd name="T13" fmla="*/ 63 h 65"/>
                  <a:gd name="T14" fmla="*/ 85 w 121"/>
                  <a:gd name="T15" fmla="*/ 59 h 65"/>
                  <a:gd name="T16" fmla="*/ 67 w 121"/>
                  <a:gd name="T17" fmla="*/ 56 h 65"/>
                  <a:gd name="T18" fmla="*/ 63 w 121"/>
                  <a:gd name="T19" fmla="*/ 50 h 65"/>
                  <a:gd name="T20" fmla="*/ 49 w 121"/>
                  <a:gd name="T21" fmla="*/ 50 h 65"/>
                  <a:gd name="T22" fmla="*/ 41 w 121"/>
                  <a:gd name="T23" fmla="*/ 50 h 65"/>
                  <a:gd name="T24" fmla="*/ 33 w 121"/>
                  <a:gd name="T25" fmla="*/ 46 h 65"/>
                  <a:gd name="T26" fmla="*/ 29 w 121"/>
                  <a:gd name="T27" fmla="*/ 42 h 65"/>
                  <a:gd name="T28" fmla="*/ 21 w 121"/>
                  <a:gd name="T29" fmla="*/ 38 h 65"/>
                  <a:gd name="T30" fmla="*/ 13 w 121"/>
                  <a:gd name="T31" fmla="*/ 32 h 65"/>
                  <a:gd name="T32" fmla="*/ 9 w 121"/>
                  <a:gd name="T33" fmla="*/ 30 h 65"/>
                  <a:gd name="T34" fmla="*/ 6 w 121"/>
                  <a:gd name="T35" fmla="*/ 30 h 65"/>
                  <a:gd name="T36" fmla="*/ 4 w 121"/>
                  <a:gd name="T37" fmla="*/ 26 h 65"/>
                  <a:gd name="T38" fmla="*/ 0 w 121"/>
                  <a:gd name="T39" fmla="*/ 24 h 65"/>
                  <a:gd name="T40" fmla="*/ 2 w 121"/>
                  <a:gd name="T41" fmla="*/ 22 h 65"/>
                  <a:gd name="T42" fmla="*/ 4 w 121"/>
                  <a:gd name="T43" fmla="*/ 18 h 65"/>
                  <a:gd name="T44" fmla="*/ 4 w 121"/>
                  <a:gd name="T45" fmla="*/ 14 h 65"/>
                  <a:gd name="T46" fmla="*/ 6 w 121"/>
                  <a:gd name="T47" fmla="*/ 10 h 65"/>
                  <a:gd name="T48" fmla="*/ 7 w 121"/>
                  <a:gd name="T49" fmla="*/ 8 h 65"/>
                  <a:gd name="T50" fmla="*/ 9 w 121"/>
                  <a:gd name="T51" fmla="*/ 4 h 65"/>
                  <a:gd name="T52" fmla="*/ 13 w 121"/>
                  <a:gd name="T53" fmla="*/ 0 h 65"/>
                  <a:gd name="T54" fmla="*/ 15 w 121"/>
                  <a:gd name="T55" fmla="*/ 0 h 65"/>
                  <a:gd name="T56" fmla="*/ 19 w 121"/>
                  <a:gd name="T57" fmla="*/ 4 h 65"/>
                  <a:gd name="T58" fmla="*/ 19 w 121"/>
                  <a:gd name="T59" fmla="*/ 0 h 65"/>
                  <a:gd name="T60" fmla="*/ 35 w 121"/>
                  <a:gd name="T61" fmla="*/ 4 h 65"/>
                  <a:gd name="T62" fmla="*/ 41 w 121"/>
                  <a:gd name="T63" fmla="*/ 8 h 65"/>
                  <a:gd name="T64" fmla="*/ 49 w 121"/>
                  <a:gd name="T65" fmla="*/ 14 h 65"/>
                  <a:gd name="T66" fmla="*/ 51 w 121"/>
                  <a:gd name="T67" fmla="*/ 20 h 65"/>
                  <a:gd name="T68" fmla="*/ 55 w 121"/>
                  <a:gd name="T69" fmla="*/ 20 h 65"/>
                  <a:gd name="T70" fmla="*/ 57 w 121"/>
                  <a:gd name="T71" fmla="*/ 16 h 65"/>
                  <a:gd name="T72" fmla="*/ 61 w 121"/>
                  <a:gd name="T73" fmla="*/ 16 h 65"/>
                  <a:gd name="T74" fmla="*/ 63 w 121"/>
                  <a:gd name="T75" fmla="*/ 18 h 65"/>
                  <a:gd name="T76" fmla="*/ 61 w 121"/>
                  <a:gd name="T77" fmla="*/ 22 h 65"/>
                  <a:gd name="T78" fmla="*/ 61 w 121"/>
                  <a:gd name="T79" fmla="*/ 26 h 65"/>
                  <a:gd name="T80" fmla="*/ 63 w 121"/>
                  <a:gd name="T81" fmla="*/ 26 h 65"/>
                  <a:gd name="T82" fmla="*/ 67 w 121"/>
                  <a:gd name="T83" fmla="*/ 28 h 65"/>
                  <a:gd name="T84" fmla="*/ 71 w 121"/>
                  <a:gd name="T85" fmla="*/ 28 h 65"/>
                  <a:gd name="T86" fmla="*/ 75 w 121"/>
                  <a:gd name="T87" fmla="*/ 28 h 65"/>
                  <a:gd name="T88" fmla="*/ 75 w 121"/>
                  <a:gd name="T89" fmla="*/ 32 h 65"/>
                  <a:gd name="T90" fmla="*/ 79 w 121"/>
                  <a:gd name="T91" fmla="*/ 36 h 65"/>
                  <a:gd name="T92" fmla="*/ 85 w 121"/>
                  <a:gd name="T93" fmla="*/ 36 h 65"/>
                  <a:gd name="T94" fmla="*/ 87 w 121"/>
                  <a:gd name="T95" fmla="*/ 40 h 65"/>
                  <a:gd name="T96" fmla="*/ 91 w 121"/>
                  <a:gd name="T97" fmla="*/ 40 h 65"/>
                  <a:gd name="T98" fmla="*/ 95 w 121"/>
                  <a:gd name="T99" fmla="*/ 40 h 65"/>
                  <a:gd name="T100" fmla="*/ 97 w 121"/>
                  <a:gd name="T101" fmla="*/ 38 h 65"/>
                  <a:gd name="T102" fmla="*/ 101 w 121"/>
                  <a:gd name="T103" fmla="*/ 38 h 65"/>
                  <a:gd name="T104" fmla="*/ 109 w 121"/>
                  <a:gd name="T105" fmla="*/ 42 h 65"/>
                  <a:gd name="T106" fmla="*/ 115 w 121"/>
                  <a:gd name="T107" fmla="*/ 42 h 65"/>
                  <a:gd name="T108" fmla="*/ 117 w 121"/>
                  <a:gd name="T109" fmla="*/ 40 h 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65"/>
                  <a:gd name="T167" fmla="*/ 121 w 121"/>
                  <a:gd name="T168" fmla="*/ 65 h 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65">
                    <a:moveTo>
                      <a:pt x="119" y="40"/>
                    </a:moveTo>
                    <a:lnTo>
                      <a:pt x="119" y="42"/>
                    </a:lnTo>
                    <a:lnTo>
                      <a:pt x="117" y="54"/>
                    </a:lnTo>
                    <a:lnTo>
                      <a:pt x="117" y="56"/>
                    </a:lnTo>
                    <a:lnTo>
                      <a:pt x="119" y="57"/>
                    </a:lnTo>
                    <a:lnTo>
                      <a:pt x="121" y="59"/>
                    </a:lnTo>
                    <a:lnTo>
                      <a:pt x="121" y="61"/>
                    </a:lnTo>
                    <a:lnTo>
                      <a:pt x="119" y="63"/>
                    </a:lnTo>
                    <a:lnTo>
                      <a:pt x="119" y="65"/>
                    </a:lnTo>
                    <a:lnTo>
                      <a:pt x="115" y="65"/>
                    </a:lnTo>
                    <a:lnTo>
                      <a:pt x="113" y="65"/>
                    </a:lnTo>
                    <a:lnTo>
                      <a:pt x="109" y="65"/>
                    </a:lnTo>
                    <a:lnTo>
                      <a:pt x="105" y="65"/>
                    </a:lnTo>
                    <a:lnTo>
                      <a:pt x="103" y="63"/>
                    </a:lnTo>
                    <a:lnTo>
                      <a:pt x="85" y="61"/>
                    </a:lnTo>
                    <a:lnTo>
                      <a:pt x="85" y="59"/>
                    </a:lnTo>
                    <a:lnTo>
                      <a:pt x="73" y="59"/>
                    </a:lnTo>
                    <a:lnTo>
                      <a:pt x="67" y="56"/>
                    </a:lnTo>
                    <a:lnTo>
                      <a:pt x="65" y="52"/>
                    </a:lnTo>
                    <a:lnTo>
                      <a:pt x="63" y="50"/>
                    </a:lnTo>
                    <a:lnTo>
                      <a:pt x="57" y="50"/>
                    </a:lnTo>
                    <a:lnTo>
                      <a:pt x="49" y="50"/>
                    </a:lnTo>
                    <a:lnTo>
                      <a:pt x="47" y="50"/>
                    </a:lnTo>
                    <a:lnTo>
                      <a:pt x="41" y="50"/>
                    </a:lnTo>
                    <a:lnTo>
                      <a:pt x="37" y="46"/>
                    </a:lnTo>
                    <a:lnTo>
                      <a:pt x="33" y="46"/>
                    </a:lnTo>
                    <a:lnTo>
                      <a:pt x="31" y="42"/>
                    </a:lnTo>
                    <a:lnTo>
                      <a:pt x="29" y="42"/>
                    </a:lnTo>
                    <a:lnTo>
                      <a:pt x="25" y="42"/>
                    </a:lnTo>
                    <a:lnTo>
                      <a:pt x="21" y="38"/>
                    </a:lnTo>
                    <a:lnTo>
                      <a:pt x="17" y="34"/>
                    </a:lnTo>
                    <a:lnTo>
                      <a:pt x="13" y="32"/>
                    </a:lnTo>
                    <a:lnTo>
                      <a:pt x="11" y="32"/>
                    </a:lnTo>
                    <a:lnTo>
                      <a:pt x="9" y="30"/>
                    </a:lnTo>
                    <a:lnTo>
                      <a:pt x="7" y="30"/>
                    </a:lnTo>
                    <a:lnTo>
                      <a:pt x="6" y="30"/>
                    </a:lnTo>
                    <a:lnTo>
                      <a:pt x="6" y="28"/>
                    </a:lnTo>
                    <a:lnTo>
                      <a:pt x="4" y="26"/>
                    </a:lnTo>
                    <a:lnTo>
                      <a:pt x="2" y="26"/>
                    </a:lnTo>
                    <a:lnTo>
                      <a:pt x="0" y="24"/>
                    </a:lnTo>
                    <a:lnTo>
                      <a:pt x="2" y="24"/>
                    </a:lnTo>
                    <a:lnTo>
                      <a:pt x="2" y="22"/>
                    </a:lnTo>
                    <a:lnTo>
                      <a:pt x="4" y="20"/>
                    </a:lnTo>
                    <a:lnTo>
                      <a:pt x="4" y="18"/>
                    </a:lnTo>
                    <a:lnTo>
                      <a:pt x="4" y="16"/>
                    </a:lnTo>
                    <a:lnTo>
                      <a:pt x="4" y="14"/>
                    </a:lnTo>
                    <a:lnTo>
                      <a:pt x="6" y="12"/>
                    </a:lnTo>
                    <a:lnTo>
                      <a:pt x="6" y="10"/>
                    </a:lnTo>
                    <a:lnTo>
                      <a:pt x="6" y="8"/>
                    </a:lnTo>
                    <a:lnTo>
                      <a:pt x="7" y="8"/>
                    </a:lnTo>
                    <a:lnTo>
                      <a:pt x="7" y="6"/>
                    </a:lnTo>
                    <a:lnTo>
                      <a:pt x="9" y="4"/>
                    </a:lnTo>
                    <a:lnTo>
                      <a:pt x="11" y="2"/>
                    </a:lnTo>
                    <a:lnTo>
                      <a:pt x="13" y="0"/>
                    </a:lnTo>
                    <a:lnTo>
                      <a:pt x="13" y="2"/>
                    </a:lnTo>
                    <a:lnTo>
                      <a:pt x="15" y="0"/>
                    </a:lnTo>
                    <a:lnTo>
                      <a:pt x="15" y="2"/>
                    </a:lnTo>
                    <a:lnTo>
                      <a:pt x="19" y="4"/>
                    </a:lnTo>
                    <a:lnTo>
                      <a:pt x="19" y="2"/>
                    </a:lnTo>
                    <a:lnTo>
                      <a:pt x="19" y="0"/>
                    </a:lnTo>
                    <a:lnTo>
                      <a:pt x="25" y="0"/>
                    </a:lnTo>
                    <a:lnTo>
                      <a:pt x="35" y="4"/>
                    </a:lnTo>
                    <a:lnTo>
                      <a:pt x="37" y="4"/>
                    </a:lnTo>
                    <a:lnTo>
                      <a:pt x="41" y="8"/>
                    </a:lnTo>
                    <a:lnTo>
                      <a:pt x="45" y="10"/>
                    </a:lnTo>
                    <a:lnTo>
                      <a:pt x="49" y="14"/>
                    </a:lnTo>
                    <a:lnTo>
                      <a:pt x="49" y="20"/>
                    </a:lnTo>
                    <a:lnTo>
                      <a:pt x="51" y="20"/>
                    </a:lnTo>
                    <a:lnTo>
                      <a:pt x="53" y="22"/>
                    </a:lnTo>
                    <a:lnTo>
                      <a:pt x="55" y="20"/>
                    </a:lnTo>
                    <a:lnTo>
                      <a:pt x="57" y="18"/>
                    </a:lnTo>
                    <a:lnTo>
                      <a:pt x="57" y="16"/>
                    </a:lnTo>
                    <a:lnTo>
                      <a:pt x="59" y="18"/>
                    </a:lnTo>
                    <a:lnTo>
                      <a:pt x="61" y="16"/>
                    </a:lnTo>
                    <a:lnTo>
                      <a:pt x="61" y="18"/>
                    </a:lnTo>
                    <a:lnTo>
                      <a:pt x="63" y="18"/>
                    </a:lnTo>
                    <a:lnTo>
                      <a:pt x="61" y="20"/>
                    </a:lnTo>
                    <a:lnTo>
                      <a:pt x="61" y="22"/>
                    </a:lnTo>
                    <a:lnTo>
                      <a:pt x="61" y="24"/>
                    </a:lnTo>
                    <a:lnTo>
                      <a:pt x="61" y="26"/>
                    </a:lnTo>
                    <a:lnTo>
                      <a:pt x="63" y="24"/>
                    </a:lnTo>
                    <a:lnTo>
                      <a:pt x="63" y="26"/>
                    </a:lnTo>
                    <a:lnTo>
                      <a:pt x="65" y="28"/>
                    </a:lnTo>
                    <a:lnTo>
                      <a:pt x="67" y="28"/>
                    </a:lnTo>
                    <a:lnTo>
                      <a:pt x="69" y="28"/>
                    </a:lnTo>
                    <a:lnTo>
                      <a:pt x="71" y="28"/>
                    </a:lnTo>
                    <a:lnTo>
                      <a:pt x="73" y="28"/>
                    </a:lnTo>
                    <a:lnTo>
                      <a:pt x="75" y="28"/>
                    </a:lnTo>
                    <a:lnTo>
                      <a:pt x="77" y="28"/>
                    </a:lnTo>
                    <a:lnTo>
                      <a:pt x="75" y="32"/>
                    </a:lnTo>
                    <a:lnTo>
                      <a:pt x="77" y="34"/>
                    </a:lnTo>
                    <a:lnTo>
                      <a:pt x="79" y="36"/>
                    </a:lnTo>
                    <a:lnTo>
                      <a:pt x="81" y="36"/>
                    </a:lnTo>
                    <a:lnTo>
                      <a:pt x="85" y="36"/>
                    </a:lnTo>
                    <a:lnTo>
                      <a:pt x="85" y="38"/>
                    </a:lnTo>
                    <a:lnTo>
                      <a:pt x="87" y="40"/>
                    </a:lnTo>
                    <a:lnTo>
                      <a:pt x="89" y="40"/>
                    </a:lnTo>
                    <a:lnTo>
                      <a:pt x="91" y="40"/>
                    </a:lnTo>
                    <a:lnTo>
                      <a:pt x="93" y="40"/>
                    </a:lnTo>
                    <a:lnTo>
                      <a:pt x="95" y="40"/>
                    </a:lnTo>
                    <a:lnTo>
                      <a:pt x="97" y="40"/>
                    </a:lnTo>
                    <a:lnTo>
                      <a:pt x="97" y="38"/>
                    </a:lnTo>
                    <a:lnTo>
                      <a:pt x="99" y="38"/>
                    </a:lnTo>
                    <a:lnTo>
                      <a:pt x="101" y="38"/>
                    </a:lnTo>
                    <a:lnTo>
                      <a:pt x="103" y="40"/>
                    </a:lnTo>
                    <a:lnTo>
                      <a:pt x="109" y="42"/>
                    </a:lnTo>
                    <a:lnTo>
                      <a:pt x="111" y="42"/>
                    </a:lnTo>
                    <a:lnTo>
                      <a:pt x="115" y="42"/>
                    </a:lnTo>
                    <a:lnTo>
                      <a:pt x="117" y="40"/>
                    </a:lnTo>
                  </a:path>
                </a:pathLst>
              </a:custGeom>
              <a:solidFill>
                <a:schemeClr val="tx2"/>
              </a:solidFill>
              <a:ln w="3175">
                <a:solidFill>
                  <a:schemeClr val="bg1"/>
                </a:solidFill>
                <a:round/>
                <a:headEnd/>
                <a:tailEnd/>
              </a:ln>
            </p:spPr>
            <p:txBody>
              <a:bodyPr/>
              <a:lstStyle/>
              <a:p>
                <a:endParaRPr lang="fr-FR" dirty="0"/>
              </a:p>
            </p:txBody>
          </p:sp>
          <p:sp>
            <p:nvSpPr>
              <p:cNvPr id="6005" name="Freeform 1063"/>
              <p:cNvSpPr>
                <a:spLocks/>
              </p:cNvSpPr>
              <p:nvPr/>
            </p:nvSpPr>
            <p:spPr bwMode="auto">
              <a:xfrm>
                <a:off x="4097" y="2295"/>
                <a:ext cx="70" cy="92"/>
              </a:xfrm>
              <a:custGeom>
                <a:avLst/>
                <a:gdLst>
                  <a:gd name="T0" fmla="*/ 64 w 70"/>
                  <a:gd name="T1" fmla="*/ 92 h 92"/>
                  <a:gd name="T2" fmla="*/ 56 w 70"/>
                  <a:gd name="T3" fmla="*/ 62 h 92"/>
                  <a:gd name="T4" fmla="*/ 46 w 70"/>
                  <a:gd name="T5" fmla="*/ 62 h 92"/>
                  <a:gd name="T6" fmla="*/ 44 w 70"/>
                  <a:gd name="T7" fmla="*/ 58 h 92"/>
                  <a:gd name="T8" fmla="*/ 40 w 70"/>
                  <a:gd name="T9" fmla="*/ 62 h 92"/>
                  <a:gd name="T10" fmla="*/ 40 w 70"/>
                  <a:gd name="T11" fmla="*/ 70 h 92"/>
                  <a:gd name="T12" fmla="*/ 30 w 70"/>
                  <a:gd name="T13" fmla="*/ 72 h 92"/>
                  <a:gd name="T14" fmla="*/ 28 w 70"/>
                  <a:gd name="T15" fmla="*/ 76 h 92"/>
                  <a:gd name="T16" fmla="*/ 26 w 70"/>
                  <a:gd name="T17" fmla="*/ 76 h 92"/>
                  <a:gd name="T18" fmla="*/ 20 w 70"/>
                  <a:gd name="T19" fmla="*/ 76 h 92"/>
                  <a:gd name="T20" fmla="*/ 18 w 70"/>
                  <a:gd name="T21" fmla="*/ 78 h 92"/>
                  <a:gd name="T22" fmla="*/ 16 w 70"/>
                  <a:gd name="T23" fmla="*/ 80 h 92"/>
                  <a:gd name="T24" fmla="*/ 14 w 70"/>
                  <a:gd name="T25" fmla="*/ 74 h 92"/>
                  <a:gd name="T26" fmla="*/ 12 w 70"/>
                  <a:gd name="T27" fmla="*/ 68 h 92"/>
                  <a:gd name="T28" fmla="*/ 12 w 70"/>
                  <a:gd name="T29" fmla="*/ 64 h 92"/>
                  <a:gd name="T30" fmla="*/ 10 w 70"/>
                  <a:gd name="T31" fmla="*/ 58 h 92"/>
                  <a:gd name="T32" fmla="*/ 10 w 70"/>
                  <a:gd name="T33" fmla="*/ 52 h 92"/>
                  <a:gd name="T34" fmla="*/ 8 w 70"/>
                  <a:gd name="T35" fmla="*/ 46 h 92"/>
                  <a:gd name="T36" fmla="*/ 4 w 70"/>
                  <a:gd name="T37" fmla="*/ 32 h 92"/>
                  <a:gd name="T38" fmla="*/ 0 w 70"/>
                  <a:gd name="T39" fmla="*/ 28 h 92"/>
                  <a:gd name="T40" fmla="*/ 0 w 70"/>
                  <a:gd name="T41" fmla="*/ 24 h 92"/>
                  <a:gd name="T42" fmla="*/ 4 w 70"/>
                  <a:gd name="T43" fmla="*/ 22 h 92"/>
                  <a:gd name="T44" fmla="*/ 10 w 70"/>
                  <a:gd name="T45" fmla="*/ 20 h 92"/>
                  <a:gd name="T46" fmla="*/ 10 w 70"/>
                  <a:gd name="T47" fmla="*/ 16 h 92"/>
                  <a:gd name="T48" fmla="*/ 4 w 70"/>
                  <a:gd name="T49" fmla="*/ 14 h 92"/>
                  <a:gd name="T50" fmla="*/ 2 w 70"/>
                  <a:gd name="T51" fmla="*/ 10 h 92"/>
                  <a:gd name="T52" fmla="*/ 6 w 70"/>
                  <a:gd name="T53" fmla="*/ 0 h 92"/>
                  <a:gd name="T54" fmla="*/ 12 w 70"/>
                  <a:gd name="T55" fmla="*/ 6 h 92"/>
                  <a:gd name="T56" fmla="*/ 16 w 70"/>
                  <a:gd name="T57" fmla="*/ 2 h 92"/>
                  <a:gd name="T58" fmla="*/ 18 w 70"/>
                  <a:gd name="T59" fmla="*/ 8 h 92"/>
                  <a:gd name="T60" fmla="*/ 22 w 70"/>
                  <a:gd name="T61" fmla="*/ 8 h 92"/>
                  <a:gd name="T62" fmla="*/ 26 w 70"/>
                  <a:gd name="T63" fmla="*/ 16 h 92"/>
                  <a:gd name="T64" fmla="*/ 32 w 70"/>
                  <a:gd name="T65" fmla="*/ 20 h 92"/>
                  <a:gd name="T66" fmla="*/ 54 w 70"/>
                  <a:gd name="T67" fmla="*/ 20 h 92"/>
                  <a:gd name="T68" fmla="*/ 64 w 70"/>
                  <a:gd name="T69" fmla="*/ 24 h 92"/>
                  <a:gd name="T70" fmla="*/ 60 w 70"/>
                  <a:gd name="T71" fmla="*/ 30 h 92"/>
                  <a:gd name="T72" fmla="*/ 48 w 70"/>
                  <a:gd name="T73" fmla="*/ 40 h 92"/>
                  <a:gd name="T74" fmla="*/ 50 w 70"/>
                  <a:gd name="T75" fmla="*/ 52 h 92"/>
                  <a:gd name="T76" fmla="*/ 54 w 70"/>
                  <a:gd name="T77" fmla="*/ 56 h 92"/>
                  <a:gd name="T78" fmla="*/ 58 w 70"/>
                  <a:gd name="T79" fmla="*/ 48 h 92"/>
                  <a:gd name="T80" fmla="*/ 64 w 70"/>
                  <a:gd name="T81" fmla="*/ 44 h 92"/>
                  <a:gd name="T82" fmla="*/ 70 w 70"/>
                  <a:gd name="T83" fmla="*/ 76 h 92"/>
                  <a:gd name="T84" fmla="*/ 68 w 70"/>
                  <a:gd name="T85" fmla="*/ 82 h 92"/>
                  <a:gd name="T86" fmla="*/ 66 w 70"/>
                  <a:gd name="T87" fmla="*/ 90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92"/>
                  <a:gd name="T134" fmla="*/ 70 w 70"/>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92">
                    <a:moveTo>
                      <a:pt x="66" y="92"/>
                    </a:moveTo>
                    <a:lnTo>
                      <a:pt x="64" y="92"/>
                    </a:lnTo>
                    <a:lnTo>
                      <a:pt x="60" y="70"/>
                    </a:lnTo>
                    <a:lnTo>
                      <a:pt x="56" y="62"/>
                    </a:lnTo>
                    <a:lnTo>
                      <a:pt x="54" y="60"/>
                    </a:lnTo>
                    <a:lnTo>
                      <a:pt x="46" y="62"/>
                    </a:lnTo>
                    <a:lnTo>
                      <a:pt x="44" y="60"/>
                    </a:lnTo>
                    <a:lnTo>
                      <a:pt x="44" y="58"/>
                    </a:lnTo>
                    <a:lnTo>
                      <a:pt x="42" y="58"/>
                    </a:lnTo>
                    <a:lnTo>
                      <a:pt x="40" y="62"/>
                    </a:lnTo>
                    <a:lnTo>
                      <a:pt x="38" y="64"/>
                    </a:lnTo>
                    <a:lnTo>
                      <a:pt x="40" y="70"/>
                    </a:lnTo>
                    <a:lnTo>
                      <a:pt x="34" y="76"/>
                    </a:lnTo>
                    <a:lnTo>
                      <a:pt x="30" y="72"/>
                    </a:lnTo>
                    <a:lnTo>
                      <a:pt x="30" y="74"/>
                    </a:lnTo>
                    <a:lnTo>
                      <a:pt x="28" y="76"/>
                    </a:lnTo>
                    <a:lnTo>
                      <a:pt x="26" y="78"/>
                    </a:lnTo>
                    <a:lnTo>
                      <a:pt x="26" y="76"/>
                    </a:lnTo>
                    <a:lnTo>
                      <a:pt x="24" y="78"/>
                    </a:lnTo>
                    <a:lnTo>
                      <a:pt x="20" y="76"/>
                    </a:lnTo>
                    <a:lnTo>
                      <a:pt x="20" y="78"/>
                    </a:lnTo>
                    <a:lnTo>
                      <a:pt x="18" y="78"/>
                    </a:lnTo>
                    <a:lnTo>
                      <a:pt x="18" y="80"/>
                    </a:lnTo>
                    <a:lnTo>
                      <a:pt x="16" y="80"/>
                    </a:lnTo>
                    <a:lnTo>
                      <a:pt x="14" y="76"/>
                    </a:lnTo>
                    <a:lnTo>
                      <a:pt x="14" y="74"/>
                    </a:lnTo>
                    <a:lnTo>
                      <a:pt x="12" y="70"/>
                    </a:lnTo>
                    <a:lnTo>
                      <a:pt x="12" y="68"/>
                    </a:lnTo>
                    <a:lnTo>
                      <a:pt x="12" y="66"/>
                    </a:lnTo>
                    <a:lnTo>
                      <a:pt x="12" y="64"/>
                    </a:lnTo>
                    <a:lnTo>
                      <a:pt x="10" y="62"/>
                    </a:lnTo>
                    <a:lnTo>
                      <a:pt x="10" y="58"/>
                    </a:lnTo>
                    <a:lnTo>
                      <a:pt x="12" y="54"/>
                    </a:lnTo>
                    <a:lnTo>
                      <a:pt x="10" y="52"/>
                    </a:lnTo>
                    <a:lnTo>
                      <a:pt x="10" y="48"/>
                    </a:lnTo>
                    <a:lnTo>
                      <a:pt x="8" y="46"/>
                    </a:lnTo>
                    <a:lnTo>
                      <a:pt x="8" y="36"/>
                    </a:lnTo>
                    <a:lnTo>
                      <a:pt x="4" y="32"/>
                    </a:lnTo>
                    <a:lnTo>
                      <a:pt x="0" y="30"/>
                    </a:lnTo>
                    <a:lnTo>
                      <a:pt x="0" y="28"/>
                    </a:lnTo>
                    <a:lnTo>
                      <a:pt x="0" y="26"/>
                    </a:lnTo>
                    <a:lnTo>
                      <a:pt x="0" y="24"/>
                    </a:lnTo>
                    <a:lnTo>
                      <a:pt x="2" y="24"/>
                    </a:lnTo>
                    <a:lnTo>
                      <a:pt x="4" y="22"/>
                    </a:lnTo>
                    <a:lnTo>
                      <a:pt x="6" y="20"/>
                    </a:lnTo>
                    <a:lnTo>
                      <a:pt x="10" y="20"/>
                    </a:lnTo>
                    <a:lnTo>
                      <a:pt x="10" y="18"/>
                    </a:lnTo>
                    <a:lnTo>
                      <a:pt x="10" y="16"/>
                    </a:lnTo>
                    <a:lnTo>
                      <a:pt x="6" y="16"/>
                    </a:lnTo>
                    <a:lnTo>
                      <a:pt x="4" y="14"/>
                    </a:lnTo>
                    <a:lnTo>
                      <a:pt x="4" y="12"/>
                    </a:lnTo>
                    <a:lnTo>
                      <a:pt x="2" y="10"/>
                    </a:lnTo>
                    <a:lnTo>
                      <a:pt x="6" y="4"/>
                    </a:lnTo>
                    <a:lnTo>
                      <a:pt x="6" y="0"/>
                    </a:lnTo>
                    <a:lnTo>
                      <a:pt x="8" y="0"/>
                    </a:lnTo>
                    <a:lnTo>
                      <a:pt x="12" y="6"/>
                    </a:lnTo>
                    <a:lnTo>
                      <a:pt x="14" y="0"/>
                    </a:lnTo>
                    <a:lnTo>
                      <a:pt x="16" y="2"/>
                    </a:lnTo>
                    <a:lnTo>
                      <a:pt x="16" y="6"/>
                    </a:lnTo>
                    <a:lnTo>
                      <a:pt x="18" y="8"/>
                    </a:lnTo>
                    <a:lnTo>
                      <a:pt x="20" y="6"/>
                    </a:lnTo>
                    <a:lnTo>
                      <a:pt x="22" y="8"/>
                    </a:lnTo>
                    <a:lnTo>
                      <a:pt x="24" y="4"/>
                    </a:lnTo>
                    <a:lnTo>
                      <a:pt x="26" y="16"/>
                    </a:lnTo>
                    <a:lnTo>
                      <a:pt x="28" y="18"/>
                    </a:lnTo>
                    <a:lnTo>
                      <a:pt x="32" y="20"/>
                    </a:lnTo>
                    <a:lnTo>
                      <a:pt x="44" y="20"/>
                    </a:lnTo>
                    <a:lnTo>
                      <a:pt x="54" y="20"/>
                    </a:lnTo>
                    <a:lnTo>
                      <a:pt x="66" y="22"/>
                    </a:lnTo>
                    <a:lnTo>
                      <a:pt x="64" y="24"/>
                    </a:lnTo>
                    <a:lnTo>
                      <a:pt x="62" y="26"/>
                    </a:lnTo>
                    <a:lnTo>
                      <a:pt x="60" y="30"/>
                    </a:lnTo>
                    <a:lnTo>
                      <a:pt x="54" y="36"/>
                    </a:lnTo>
                    <a:lnTo>
                      <a:pt x="48" y="40"/>
                    </a:lnTo>
                    <a:lnTo>
                      <a:pt x="48" y="42"/>
                    </a:lnTo>
                    <a:lnTo>
                      <a:pt x="50" y="52"/>
                    </a:lnTo>
                    <a:lnTo>
                      <a:pt x="52" y="52"/>
                    </a:lnTo>
                    <a:lnTo>
                      <a:pt x="54" y="56"/>
                    </a:lnTo>
                    <a:lnTo>
                      <a:pt x="56" y="56"/>
                    </a:lnTo>
                    <a:lnTo>
                      <a:pt x="58" y="48"/>
                    </a:lnTo>
                    <a:lnTo>
                      <a:pt x="62" y="44"/>
                    </a:lnTo>
                    <a:lnTo>
                      <a:pt x="64" y="44"/>
                    </a:lnTo>
                    <a:lnTo>
                      <a:pt x="70" y="74"/>
                    </a:lnTo>
                    <a:lnTo>
                      <a:pt x="70" y="76"/>
                    </a:lnTo>
                    <a:lnTo>
                      <a:pt x="70" y="84"/>
                    </a:lnTo>
                    <a:lnTo>
                      <a:pt x="68" y="82"/>
                    </a:lnTo>
                    <a:lnTo>
                      <a:pt x="66" y="84"/>
                    </a:lnTo>
                    <a:lnTo>
                      <a:pt x="66" y="90"/>
                    </a:lnTo>
                    <a:lnTo>
                      <a:pt x="66" y="92"/>
                    </a:lnTo>
                    <a:close/>
                  </a:path>
                </a:pathLst>
              </a:custGeom>
              <a:solidFill>
                <a:schemeClr val="tx2"/>
              </a:solidFill>
              <a:ln w="3175">
                <a:solidFill>
                  <a:schemeClr val="bg1"/>
                </a:solidFill>
                <a:round/>
                <a:headEnd/>
                <a:tailEnd/>
              </a:ln>
            </p:spPr>
            <p:txBody>
              <a:bodyPr/>
              <a:lstStyle/>
              <a:p>
                <a:endParaRPr lang="fr-FR" dirty="0"/>
              </a:p>
            </p:txBody>
          </p:sp>
          <p:sp>
            <p:nvSpPr>
              <p:cNvPr id="6006" name="Freeform 1064"/>
              <p:cNvSpPr>
                <a:spLocks/>
              </p:cNvSpPr>
              <p:nvPr/>
            </p:nvSpPr>
            <p:spPr bwMode="auto">
              <a:xfrm>
                <a:off x="4097" y="2295"/>
                <a:ext cx="70" cy="92"/>
              </a:xfrm>
              <a:custGeom>
                <a:avLst/>
                <a:gdLst>
                  <a:gd name="T0" fmla="*/ 64 w 70"/>
                  <a:gd name="T1" fmla="*/ 92 h 92"/>
                  <a:gd name="T2" fmla="*/ 56 w 70"/>
                  <a:gd name="T3" fmla="*/ 62 h 92"/>
                  <a:gd name="T4" fmla="*/ 46 w 70"/>
                  <a:gd name="T5" fmla="*/ 62 h 92"/>
                  <a:gd name="T6" fmla="*/ 44 w 70"/>
                  <a:gd name="T7" fmla="*/ 58 h 92"/>
                  <a:gd name="T8" fmla="*/ 40 w 70"/>
                  <a:gd name="T9" fmla="*/ 62 h 92"/>
                  <a:gd name="T10" fmla="*/ 40 w 70"/>
                  <a:gd name="T11" fmla="*/ 70 h 92"/>
                  <a:gd name="T12" fmla="*/ 30 w 70"/>
                  <a:gd name="T13" fmla="*/ 72 h 92"/>
                  <a:gd name="T14" fmla="*/ 28 w 70"/>
                  <a:gd name="T15" fmla="*/ 76 h 92"/>
                  <a:gd name="T16" fmla="*/ 26 w 70"/>
                  <a:gd name="T17" fmla="*/ 76 h 92"/>
                  <a:gd name="T18" fmla="*/ 20 w 70"/>
                  <a:gd name="T19" fmla="*/ 76 h 92"/>
                  <a:gd name="T20" fmla="*/ 18 w 70"/>
                  <a:gd name="T21" fmla="*/ 78 h 92"/>
                  <a:gd name="T22" fmla="*/ 16 w 70"/>
                  <a:gd name="T23" fmla="*/ 80 h 92"/>
                  <a:gd name="T24" fmla="*/ 14 w 70"/>
                  <a:gd name="T25" fmla="*/ 74 h 92"/>
                  <a:gd name="T26" fmla="*/ 12 w 70"/>
                  <a:gd name="T27" fmla="*/ 68 h 92"/>
                  <a:gd name="T28" fmla="*/ 12 w 70"/>
                  <a:gd name="T29" fmla="*/ 64 h 92"/>
                  <a:gd name="T30" fmla="*/ 10 w 70"/>
                  <a:gd name="T31" fmla="*/ 58 h 92"/>
                  <a:gd name="T32" fmla="*/ 10 w 70"/>
                  <a:gd name="T33" fmla="*/ 52 h 92"/>
                  <a:gd name="T34" fmla="*/ 8 w 70"/>
                  <a:gd name="T35" fmla="*/ 46 h 92"/>
                  <a:gd name="T36" fmla="*/ 4 w 70"/>
                  <a:gd name="T37" fmla="*/ 32 h 92"/>
                  <a:gd name="T38" fmla="*/ 0 w 70"/>
                  <a:gd name="T39" fmla="*/ 28 h 92"/>
                  <a:gd name="T40" fmla="*/ 0 w 70"/>
                  <a:gd name="T41" fmla="*/ 24 h 92"/>
                  <a:gd name="T42" fmla="*/ 4 w 70"/>
                  <a:gd name="T43" fmla="*/ 22 h 92"/>
                  <a:gd name="T44" fmla="*/ 10 w 70"/>
                  <a:gd name="T45" fmla="*/ 20 h 92"/>
                  <a:gd name="T46" fmla="*/ 10 w 70"/>
                  <a:gd name="T47" fmla="*/ 16 h 92"/>
                  <a:gd name="T48" fmla="*/ 4 w 70"/>
                  <a:gd name="T49" fmla="*/ 14 h 92"/>
                  <a:gd name="T50" fmla="*/ 2 w 70"/>
                  <a:gd name="T51" fmla="*/ 10 h 92"/>
                  <a:gd name="T52" fmla="*/ 6 w 70"/>
                  <a:gd name="T53" fmla="*/ 0 h 92"/>
                  <a:gd name="T54" fmla="*/ 12 w 70"/>
                  <a:gd name="T55" fmla="*/ 6 h 92"/>
                  <a:gd name="T56" fmla="*/ 16 w 70"/>
                  <a:gd name="T57" fmla="*/ 2 h 92"/>
                  <a:gd name="T58" fmla="*/ 18 w 70"/>
                  <a:gd name="T59" fmla="*/ 8 h 92"/>
                  <a:gd name="T60" fmla="*/ 22 w 70"/>
                  <a:gd name="T61" fmla="*/ 8 h 92"/>
                  <a:gd name="T62" fmla="*/ 26 w 70"/>
                  <a:gd name="T63" fmla="*/ 16 h 92"/>
                  <a:gd name="T64" fmla="*/ 32 w 70"/>
                  <a:gd name="T65" fmla="*/ 20 h 92"/>
                  <a:gd name="T66" fmla="*/ 54 w 70"/>
                  <a:gd name="T67" fmla="*/ 20 h 92"/>
                  <a:gd name="T68" fmla="*/ 64 w 70"/>
                  <a:gd name="T69" fmla="*/ 24 h 92"/>
                  <a:gd name="T70" fmla="*/ 60 w 70"/>
                  <a:gd name="T71" fmla="*/ 30 h 92"/>
                  <a:gd name="T72" fmla="*/ 48 w 70"/>
                  <a:gd name="T73" fmla="*/ 40 h 92"/>
                  <a:gd name="T74" fmla="*/ 50 w 70"/>
                  <a:gd name="T75" fmla="*/ 52 h 92"/>
                  <a:gd name="T76" fmla="*/ 54 w 70"/>
                  <a:gd name="T77" fmla="*/ 56 h 92"/>
                  <a:gd name="T78" fmla="*/ 58 w 70"/>
                  <a:gd name="T79" fmla="*/ 48 h 92"/>
                  <a:gd name="T80" fmla="*/ 64 w 70"/>
                  <a:gd name="T81" fmla="*/ 44 h 92"/>
                  <a:gd name="T82" fmla="*/ 70 w 70"/>
                  <a:gd name="T83" fmla="*/ 76 h 92"/>
                  <a:gd name="T84" fmla="*/ 68 w 70"/>
                  <a:gd name="T85" fmla="*/ 82 h 92"/>
                  <a:gd name="T86" fmla="*/ 66 w 70"/>
                  <a:gd name="T87" fmla="*/ 90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92"/>
                  <a:gd name="T134" fmla="*/ 70 w 70"/>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92">
                    <a:moveTo>
                      <a:pt x="66" y="92"/>
                    </a:moveTo>
                    <a:lnTo>
                      <a:pt x="64" y="92"/>
                    </a:lnTo>
                    <a:lnTo>
                      <a:pt x="60" y="70"/>
                    </a:lnTo>
                    <a:lnTo>
                      <a:pt x="56" y="62"/>
                    </a:lnTo>
                    <a:lnTo>
                      <a:pt x="54" y="60"/>
                    </a:lnTo>
                    <a:lnTo>
                      <a:pt x="46" y="62"/>
                    </a:lnTo>
                    <a:lnTo>
                      <a:pt x="44" y="60"/>
                    </a:lnTo>
                    <a:lnTo>
                      <a:pt x="44" y="58"/>
                    </a:lnTo>
                    <a:lnTo>
                      <a:pt x="42" y="58"/>
                    </a:lnTo>
                    <a:lnTo>
                      <a:pt x="40" y="62"/>
                    </a:lnTo>
                    <a:lnTo>
                      <a:pt x="38" y="64"/>
                    </a:lnTo>
                    <a:lnTo>
                      <a:pt x="40" y="70"/>
                    </a:lnTo>
                    <a:lnTo>
                      <a:pt x="34" y="76"/>
                    </a:lnTo>
                    <a:lnTo>
                      <a:pt x="30" y="72"/>
                    </a:lnTo>
                    <a:lnTo>
                      <a:pt x="30" y="74"/>
                    </a:lnTo>
                    <a:lnTo>
                      <a:pt x="28" y="76"/>
                    </a:lnTo>
                    <a:lnTo>
                      <a:pt x="26" y="78"/>
                    </a:lnTo>
                    <a:lnTo>
                      <a:pt x="26" y="76"/>
                    </a:lnTo>
                    <a:lnTo>
                      <a:pt x="24" y="78"/>
                    </a:lnTo>
                    <a:lnTo>
                      <a:pt x="20" y="76"/>
                    </a:lnTo>
                    <a:lnTo>
                      <a:pt x="20" y="78"/>
                    </a:lnTo>
                    <a:lnTo>
                      <a:pt x="18" y="78"/>
                    </a:lnTo>
                    <a:lnTo>
                      <a:pt x="18" y="80"/>
                    </a:lnTo>
                    <a:lnTo>
                      <a:pt x="16" y="80"/>
                    </a:lnTo>
                    <a:lnTo>
                      <a:pt x="14" y="76"/>
                    </a:lnTo>
                    <a:lnTo>
                      <a:pt x="14" y="74"/>
                    </a:lnTo>
                    <a:lnTo>
                      <a:pt x="12" y="70"/>
                    </a:lnTo>
                    <a:lnTo>
                      <a:pt x="12" y="68"/>
                    </a:lnTo>
                    <a:lnTo>
                      <a:pt x="12" y="66"/>
                    </a:lnTo>
                    <a:lnTo>
                      <a:pt x="12" y="64"/>
                    </a:lnTo>
                    <a:lnTo>
                      <a:pt x="10" y="62"/>
                    </a:lnTo>
                    <a:lnTo>
                      <a:pt x="10" y="58"/>
                    </a:lnTo>
                    <a:lnTo>
                      <a:pt x="12" y="54"/>
                    </a:lnTo>
                    <a:lnTo>
                      <a:pt x="10" y="52"/>
                    </a:lnTo>
                    <a:lnTo>
                      <a:pt x="10" y="48"/>
                    </a:lnTo>
                    <a:lnTo>
                      <a:pt x="8" y="46"/>
                    </a:lnTo>
                    <a:lnTo>
                      <a:pt x="8" y="36"/>
                    </a:lnTo>
                    <a:lnTo>
                      <a:pt x="4" y="32"/>
                    </a:lnTo>
                    <a:lnTo>
                      <a:pt x="0" y="30"/>
                    </a:lnTo>
                    <a:lnTo>
                      <a:pt x="0" y="28"/>
                    </a:lnTo>
                    <a:lnTo>
                      <a:pt x="0" y="26"/>
                    </a:lnTo>
                    <a:lnTo>
                      <a:pt x="0" y="24"/>
                    </a:lnTo>
                    <a:lnTo>
                      <a:pt x="2" y="24"/>
                    </a:lnTo>
                    <a:lnTo>
                      <a:pt x="4" y="22"/>
                    </a:lnTo>
                    <a:lnTo>
                      <a:pt x="6" y="20"/>
                    </a:lnTo>
                    <a:lnTo>
                      <a:pt x="10" y="20"/>
                    </a:lnTo>
                    <a:lnTo>
                      <a:pt x="10" y="18"/>
                    </a:lnTo>
                    <a:lnTo>
                      <a:pt x="10" y="16"/>
                    </a:lnTo>
                    <a:lnTo>
                      <a:pt x="6" y="16"/>
                    </a:lnTo>
                    <a:lnTo>
                      <a:pt x="4" y="14"/>
                    </a:lnTo>
                    <a:lnTo>
                      <a:pt x="4" y="12"/>
                    </a:lnTo>
                    <a:lnTo>
                      <a:pt x="2" y="10"/>
                    </a:lnTo>
                    <a:lnTo>
                      <a:pt x="6" y="4"/>
                    </a:lnTo>
                    <a:lnTo>
                      <a:pt x="6" y="0"/>
                    </a:lnTo>
                    <a:lnTo>
                      <a:pt x="8" y="0"/>
                    </a:lnTo>
                    <a:lnTo>
                      <a:pt x="12" y="6"/>
                    </a:lnTo>
                    <a:lnTo>
                      <a:pt x="14" y="0"/>
                    </a:lnTo>
                    <a:lnTo>
                      <a:pt x="16" y="2"/>
                    </a:lnTo>
                    <a:lnTo>
                      <a:pt x="16" y="6"/>
                    </a:lnTo>
                    <a:lnTo>
                      <a:pt x="18" y="8"/>
                    </a:lnTo>
                    <a:lnTo>
                      <a:pt x="20" y="6"/>
                    </a:lnTo>
                    <a:lnTo>
                      <a:pt x="22" y="8"/>
                    </a:lnTo>
                    <a:lnTo>
                      <a:pt x="24" y="4"/>
                    </a:lnTo>
                    <a:lnTo>
                      <a:pt x="26" y="16"/>
                    </a:lnTo>
                    <a:lnTo>
                      <a:pt x="28" y="18"/>
                    </a:lnTo>
                    <a:lnTo>
                      <a:pt x="32" y="20"/>
                    </a:lnTo>
                    <a:lnTo>
                      <a:pt x="44" y="20"/>
                    </a:lnTo>
                    <a:lnTo>
                      <a:pt x="54" y="20"/>
                    </a:lnTo>
                    <a:lnTo>
                      <a:pt x="66" y="22"/>
                    </a:lnTo>
                    <a:lnTo>
                      <a:pt x="64" y="24"/>
                    </a:lnTo>
                    <a:lnTo>
                      <a:pt x="62" y="26"/>
                    </a:lnTo>
                    <a:lnTo>
                      <a:pt x="60" y="30"/>
                    </a:lnTo>
                    <a:lnTo>
                      <a:pt x="54" y="36"/>
                    </a:lnTo>
                    <a:lnTo>
                      <a:pt x="48" y="40"/>
                    </a:lnTo>
                    <a:lnTo>
                      <a:pt x="48" y="42"/>
                    </a:lnTo>
                    <a:lnTo>
                      <a:pt x="50" y="52"/>
                    </a:lnTo>
                    <a:lnTo>
                      <a:pt x="52" y="52"/>
                    </a:lnTo>
                    <a:lnTo>
                      <a:pt x="54" y="56"/>
                    </a:lnTo>
                    <a:lnTo>
                      <a:pt x="56" y="56"/>
                    </a:lnTo>
                    <a:lnTo>
                      <a:pt x="58" y="48"/>
                    </a:lnTo>
                    <a:lnTo>
                      <a:pt x="62" y="44"/>
                    </a:lnTo>
                    <a:lnTo>
                      <a:pt x="64" y="44"/>
                    </a:lnTo>
                    <a:lnTo>
                      <a:pt x="70" y="74"/>
                    </a:lnTo>
                    <a:lnTo>
                      <a:pt x="70" y="76"/>
                    </a:lnTo>
                    <a:lnTo>
                      <a:pt x="70" y="84"/>
                    </a:lnTo>
                    <a:lnTo>
                      <a:pt x="68" y="82"/>
                    </a:lnTo>
                    <a:lnTo>
                      <a:pt x="66" y="84"/>
                    </a:lnTo>
                    <a:lnTo>
                      <a:pt x="66" y="90"/>
                    </a:lnTo>
                  </a:path>
                </a:pathLst>
              </a:custGeom>
              <a:solidFill>
                <a:schemeClr val="tx2"/>
              </a:solidFill>
              <a:ln w="3175">
                <a:solidFill>
                  <a:schemeClr val="bg1"/>
                </a:solidFill>
                <a:round/>
                <a:headEnd/>
                <a:tailEnd/>
              </a:ln>
            </p:spPr>
            <p:txBody>
              <a:bodyPr/>
              <a:lstStyle/>
              <a:p>
                <a:endParaRPr lang="fr-FR" dirty="0"/>
              </a:p>
            </p:txBody>
          </p:sp>
          <p:sp>
            <p:nvSpPr>
              <p:cNvPr id="6007" name="Freeform 1065"/>
              <p:cNvSpPr>
                <a:spLocks/>
              </p:cNvSpPr>
              <p:nvPr/>
            </p:nvSpPr>
            <p:spPr bwMode="auto">
              <a:xfrm>
                <a:off x="2793" y="2517"/>
                <a:ext cx="46" cy="93"/>
              </a:xfrm>
              <a:custGeom>
                <a:avLst/>
                <a:gdLst>
                  <a:gd name="T0" fmla="*/ 44 w 46"/>
                  <a:gd name="T1" fmla="*/ 12 h 93"/>
                  <a:gd name="T2" fmla="*/ 32 w 46"/>
                  <a:gd name="T3" fmla="*/ 0 h 93"/>
                  <a:gd name="T4" fmla="*/ 30 w 46"/>
                  <a:gd name="T5" fmla="*/ 2 h 93"/>
                  <a:gd name="T6" fmla="*/ 26 w 46"/>
                  <a:gd name="T7" fmla="*/ 2 h 93"/>
                  <a:gd name="T8" fmla="*/ 26 w 46"/>
                  <a:gd name="T9" fmla="*/ 4 h 93"/>
                  <a:gd name="T10" fmla="*/ 28 w 46"/>
                  <a:gd name="T11" fmla="*/ 6 h 93"/>
                  <a:gd name="T12" fmla="*/ 26 w 46"/>
                  <a:gd name="T13" fmla="*/ 8 h 93"/>
                  <a:gd name="T14" fmla="*/ 24 w 46"/>
                  <a:gd name="T15" fmla="*/ 10 h 93"/>
                  <a:gd name="T16" fmla="*/ 24 w 46"/>
                  <a:gd name="T17" fmla="*/ 12 h 93"/>
                  <a:gd name="T18" fmla="*/ 20 w 46"/>
                  <a:gd name="T19" fmla="*/ 14 h 93"/>
                  <a:gd name="T20" fmla="*/ 20 w 46"/>
                  <a:gd name="T21" fmla="*/ 16 h 93"/>
                  <a:gd name="T22" fmla="*/ 18 w 46"/>
                  <a:gd name="T23" fmla="*/ 14 h 93"/>
                  <a:gd name="T24" fmla="*/ 14 w 46"/>
                  <a:gd name="T25" fmla="*/ 16 h 93"/>
                  <a:gd name="T26" fmla="*/ 12 w 46"/>
                  <a:gd name="T27" fmla="*/ 14 h 93"/>
                  <a:gd name="T28" fmla="*/ 10 w 46"/>
                  <a:gd name="T29" fmla="*/ 14 h 93"/>
                  <a:gd name="T30" fmla="*/ 8 w 46"/>
                  <a:gd name="T31" fmla="*/ 18 h 93"/>
                  <a:gd name="T32" fmla="*/ 6 w 46"/>
                  <a:gd name="T33" fmla="*/ 18 h 93"/>
                  <a:gd name="T34" fmla="*/ 6 w 46"/>
                  <a:gd name="T35" fmla="*/ 20 h 93"/>
                  <a:gd name="T36" fmla="*/ 4 w 46"/>
                  <a:gd name="T37" fmla="*/ 20 h 93"/>
                  <a:gd name="T38" fmla="*/ 2 w 46"/>
                  <a:gd name="T39" fmla="*/ 22 h 93"/>
                  <a:gd name="T40" fmla="*/ 2 w 46"/>
                  <a:gd name="T41" fmla="*/ 24 h 93"/>
                  <a:gd name="T42" fmla="*/ 2 w 46"/>
                  <a:gd name="T43" fmla="*/ 26 h 93"/>
                  <a:gd name="T44" fmla="*/ 0 w 46"/>
                  <a:gd name="T45" fmla="*/ 30 h 93"/>
                  <a:gd name="T46" fmla="*/ 0 w 46"/>
                  <a:gd name="T47" fmla="*/ 31 h 93"/>
                  <a:gd name="T48" fmla="*/ 2 w 46"/>
                  <a:gd name="T49" fmla="*/ 31 h 93"/>
                  <a:gd name="T50" fmla="*/ 4 w 46"/>
                  <a:gd name="T51" fmla="*/ 33 h 93"/>
                  <a:gd name="T52" fmla="*/ 6 w 46"/>
                  <a:gd name="T53" fmla="*/ 33 h 93"/>
                  <a:gd name="T54" fmla="*/ 10 w 46"/>
                  <a:gd name="T55" fmla="*/ 37 h 93"/>
                  <a:gd name="T56" fmla="*/ 16 w 46"/>
                  <a:gd name="T57" fmla="*/ 91 h 93"/>
                  <a:gd name="T58" fmla="*/ 18 w 46"/>
                  <a:gd name="T59" fmla="*/ 93 h 93"/>
                  <a:gd name="T60" fmla="*/ 32 w 46"/>
                  <a:gd name="T61" fmla="*/ 91 h 93"/>
                  <a:gd name="T62" fmla="*/ 30 w 46"/>
                  <a:gd name="T63" fmla="*/ 91 h 93"/>
                  <a:gd name="T64" fmla="*/ 32 w 46"/>
                  <a:gd name="T65" fmla="*/ 59 h 93"/>
                  <a:gd name="T66" fmla="*/ 36 w 46"/>
                  <a:gd name="T67" fmla="*/ 51 h 93"/>
                  <a:gd name="T68" fmla="*/ 38 w 46"/>
                  <a:gd name="T69" fmla="*/ 43 h 93"/>
                  <a:gd name="T70" fmla="*/ 44 w 46"/>
                  <a:gd name="T71" fmla="*/ 37 h 93"/>
                  <a:gd name="T72" fmla="*/ 44 w 46"/>
                  <a:gd name="T73" fmla="*/ 35 h 93"/>
                  <a:gd name="T74" fmla="*/ 44 w 46"/>
                  <a:gd name="T75" fmla="*/ 33 h 93"/>
                  <a:gd name="T76" fmla="*/ 42 w 46"/>
                  <a:gd name="T77" fmla="*/ 31 h 93"/>
                  <a:gd name="T78" fmla="*/ 44 w 46"/>
                  <a:gd name="T79" fmla="*/ 31 h 93"/>
                  <a:gd name="T80" fmla="*/ 44 w 46"/>
                  <a:gd name="T81" fmla="*/ 30 h 93"/>
                  <a:gd name="T82" fmla="*/ 46 w 46"/>
                  <a:gd name="T83" fmla="*/ 30 h 93"/>
                  <a:gd name="T84" fmla="*/ 44 w 46"/>
                  <a:gd name="T85" fmla="*/ 20 h 93"/>
                  <a:gd name="T86" fmla="*/ 42 w 46"/>
                  <a:gd name="T87" fmla="*/ 16 h 93"/>
                  <a:gd name="T88" fmla="*/ 42 w 46"/>
                  <a:gd name="T89" fmla="*/ 12 h 93"/>
                  <a:gd name="T90" fmla="*/ 42 w 46"/>
                  <a:gd name="T91" fmla="*/ 12 h 93"/>
                  <a:gd name="T92" fmla="*/ 44 w 46"/>
                  <a:gd name="T93" fmla="*/ 12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
                  <a:gd name="T142" fmla="*/ 0 h 93"/>
                  <a:gd name="T143" fmla="*/ 46 w 46"/>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 h="93">
                    <a:moveTo>
                      <a:pt x="44" y="12"/>
                    </a:moveTo>
                    <a:lnTo>
                      <a:pt x="32" y="0"/>
                    </a:lnTo>
                    <a:lnTo>
                      <a:pt x="30" y="2"/>
                    </a:lnTo>
                    <a:lnTo>
                      <a:pt x="26" y="2"/>
                    </a:lnTo>
                    <a:lnTo>
                      <a:pt x="26" y="4"/>
                    </a:lnTo>
                    <a:lnTo>
                      <a:pt x="28" y="6"/>
                    </a:lnTo>
                    <a:lnTo>
                      <a:pt x="26" y="8"/>
                    </a:lnTo>
                    <a:lnTo>
                      <a:pt x="24" y="10"/>
                    </a:lnTo>
                    <a:lnTo>
                      <a:pt x="24" y="12"/>
                    </a:lnTo>
                    <a:lnTo>
                      <a:pt x="20" y="14"/>
                    </a:lnTo>
                    <a:lnTo>
                      <a:pt x="20" y="16"/>
                    </a:lnTo>
                    <a:lnTo>
                      <a:pt x="18" y="14"/>
                    </a:lnTo>
                    <a:lnTo>
                      <a:pt x="14" y="16"/>
                    </a:lnTo>
                    <a:lnTo>
                      <a:pt x="12" y="14"/>
                    </a:lnTo>
                    <a:lnTo>
                      <a:pt x="10" y="14"/>
                    </a:lnTo>
                    <a:lnTo>
                      <a:pt x="8" y="18"/>
                    </a:lnTo>
                    <a:lnTo>
                      <a:pt x="6" y="18"/>
                    </a:lnTo>
                    <a:lnTo>
                      <a:pt x="6" y="20"/>
                    </a:lnTo>
                    <a:lnTo>
                      <a:pt x="4" y="20"/>
                    </a:lnTo>
                    <a:lnTo>
                      <a:pt x="2" y="22"/>
                    </a:lnTo>
                    <a:lnTo>
                      <a:pt x="2" y="24"/>
                    </a:lnTo>
                    <a:lnTo>
                      <a:pt x="2" y="26"/>
                    </a:lnTo>
                    <a:lnTo>
                      <a:pt x="0" y="30"/>
                    </a:lnTo>
                    <a:lnTo>
                      <a:pt x="0" y="31"/>
                    </a:lnTo>
                    <a:lnTo>
                      <a:pt x="2" y="31"/>
                    </a:lnTo>
                    <a:lnTo>
                      <a:pt x="4" y="33"/>
                    </a:lnTo>
                    <a:lnTo>
                      <a:pt x="6" y="33"/>
                    </a:lnTo>
                    <a:lnTo>
                      <a:pt x="10" y="37"/>
                    </a:lnTo>
                    <a:lnTo>
                      <a:pt x="16" y="91"/>
                    </a:lnTo>
                    <a:lnTo>
                      <a:pt x="18" y="93"/>
                    </a:lnTo>
                    <a:lnTo>
                      <a:pt x="32" y="91"/>
                    </a:lnTo>
                    <a:lnTo>
                      <a:pt x="30" y="91"/>
                    </a:lnTo>
                    <a:lnTo>
                      <a:pt x="32" y="59"/>
                    </a:lnTo>
                    <a:lnTo>
                      <a:pt x="36" y="51"/>
                    </a:lnTo>
                    <a:lnTo>
                      <a:pt x="38" y="43"/>
                    </a:lnTo>
                    <a:lnTo>
                      <a:pt x="44" y="37"/>
                    </a:lnTo>
                    <a:lnTo>
                      <a:pt x="44" y="35"/>
                    </a:lnTo>
                    <a:lnTo>
                      <a:pt x="44" y="33"/>
                    </a:lnTo>
                    <a:lnTo>
                      <a:pt x="42" y="31"/>
                    </a:lnTo>
                    <a:lnTo>
                      <a:pt x="44" y="31"/>
                    </a:lnTo>
                    <a:lnTo>
                      <a:pt x="44" y="30"/>
                    </a:lnTo>
                    <a:lnTo>
                      <a:pt x="46" y="30"/>
                    </a:lnTo>
                    <a:lnTo>
                      <a:pt x="44" y="20"/>
                    </a:lnTo>
                    <a:lnTo>
                      <a:pt x="42" y="16"/>
                    </a:lnTo>
                    <a:lnTo>
                      <a:pt x="42" y="12"/>
                    </a:lnTo>
                    <a:lnTo>
                      <a:pt x="44" y="12"/>
                    </a:lnTo>
                    <a:close/>
                  </a:path>
                </a:pathLst>
              </a:custGeom>
              <a:solidFill>
                <a:schemeClr val="tx2"/>
              </a:solidFill>
              <a:ln w="3175">
                <a:solidFill>
                  <a:schemeClr val="bg1"/>
                </a:solidFill>
                <a:round/>
                <a:headEnd/>
                <a:tailEnd/>
              </a:ln>
            </p:spPr>
            <p:txBody>
              <a:bodyPr/>
              <a:lstStyle/>
              <a:p>
                <a:endParaRPr lang="fr-FR" dirty="0"/>
              </a:p>
            </p:txBody>
          </p:sp>
          <p:sp>
            <p:nvSpPr>
              <p:cNvPr id="6008" name="Freeform 1066"/>
              <p:cNvSpPr>
                <a:spLocks/>
              </p:cNvSpPr>
              <p:nvPr/>
            </p:nvSpPr>
            <p:spPr bwMode="auto">
              <a:xfrm>
                <a:off x="2793" y="2517"/>
                <a:ext cx="46" cy="93"/>
              </a:xfrm>
              <a:custGeom>
                <a:avLst/>
                <a:gdLst>
                  <a:gd name="T0" fmla="*/ 44 w 46"/>
                  <a:gd name="T1" fmla="*/ 12 h 93"/>
                  <a:gd name="T2" fmla="*/ 32 w 46"/>
                  <a:gd name="T3" fmla="*/ 0 h 93"/>
                  <a:gd name="T4" fmla="*/ 30 w 46"/>
                  <a:gd name="T5" fmla="*/ 2 h 93"/>
                  <a:gd name="T6" fmla="*/ 26 w 46"/>
                  <a:gd name="T7" fmla="*/ 2 h 93"/>
                  <a:gd name="T8" fmla="*/ 26 w 46"/>
                  <a:gd name="T9" fmla="*/ 4 h 93"/>
                  <a:gd name="T10" fmla="*/ 28 w 46"/>
                  <a:gd name="T11" fmla="*/ 6 h 93"/>
                  <a:gd name="T12" fmla="*/ 26 w 46"/>
                  <a:gd name="T13" fmla="*/ 8 h 93"/>
                  <a:gd name="T14" fmla="*/ 24 w 46"/>
                  <a:gd name="T15" fmla="*/ 10 h 93"/>
                  <a:gd name="T16" fmla="*/ 24 w 46"/>
                  <a:gd name="T17" fmla="*/ 12 h 93"/>
                  <a:gd name="T18" fmla="*/ 20 w 46"/>
                  <a:gd name="T19" fmla="*/ 14 h 93"/>
                  <a:gd name="T20" fmla="*/ 20 w 46"/>
                  <a:gd name="T21" fmla="*/ 16 h 93"/>
                  <a:gd name="T22" fmla="*/ 18 w 46"/>
                  <a:gd name="T23" fmla="*/ 14 h 93"/>
                  <a:gd name="T24" fmla="*/ 14 w 46"/>
                  <a:gd name="T25" fmla="*/ 16 h 93"/>
                  <a:gd name="T26" fmla="*/ 12 w 46"/>
                  <a:gd name="T27" fmla="*/ 14 h 93"/>
                  <a:gd name="T28" fmla="*/ 10 w 46"/>
                  <a:gd name="T29" fmla="*/ 14 h 93"/>
                  <a:gd name="T30" fmla="*/ 8 w 46"/>
                  <a:gd name="T31" fmla="*/ 18 h 93"/>
                  <a:gd name="T32" fmla="*/ 6 w 46"/>
                  <a:gd name="T33" fmla="*/ 18 h 93"/>
                  <a:gd name="T34" fmla="*/ 6 w 46"/>
                  <a:gd name="T35" fmla="*/ 20 h 93"/>
                  <a:gd name="T36" fmla="*/ 4 w 46"/>
                  <a:gd name="T37" fmla="*/ 20 h 93"/>
                  <a:gd name="T38" fmla="*/ 2 w 46"/>
                  <a:gd name="T39" fmla="*/ 22 h 93"/>
                  <a:gd name="T40" fmla="*/ 2 w 46"/>
                  <a:gd name="T41" fmla="*/ 24 h 93"/>
                  <a:gd name="T42" fmla="*/ 2 w 46"/>
                  <a:gd name="T43" fmla="*/ 26 h 93"/>
                  <a:gd name="T44" fmla="*/ 0 w 46"/>
                  <a:gd name="T45" fmla="*/ 30 h 93"/>
                  <a:gd name="T46" fmla="*/ 0 w 46"/>
                  <a:gd name="T47" fmla="*/ 31 h 93"/>
                  <a:gd name="T48" fmla="*/ 2 w 46"/>
                  <a:gd name="T49" fmla="*/ 31 h 93"/>
                  <a:gd name="T50" fmla="*/ 4 w 46"/>
                  <a:gd name="T51" fmla="*/ 33 h 93"/>
                  <a:gd name="T52" fmla="*/ 6 w 46"/>
                  <a:gd name="T53" fmla="*/ 33 h 93"/>
                  <a:gd name="T54" fmla="*/ 10 w 46"/>
                  <a:gd name="T55" fmla="*/ 37 h 93"/>
                  <a:gd name="T56" fmla="*/ 16 w 46"/>
                  <a:gd name="T57" fmla="*/ 91 h 93"/>
                  <a:gd name="T58" fmla="*/ 18 w 46"/>
                  <a:gd name="T59" fmla="*/ 93 h 93"/>
                  <a:gd name="T60" fmla="*/ 32 w 46"/>
                  <a:gd name="T61" fmla="*/ 91 h 93"/>
                  <a:gd name="T62" fmla="*/ 30 w 46"/>
                  <a:gd name="T63" fmla="*/ 91 h 93"/>
                  <a:gd name="T64" fmla="*/ 32 w 46"/>
                  <a:gd name="T65" fmla="*/ 59 h 93"/>
                  <a:gd name="T66" fmla="*/ 36 w 46"/>
                  <a:gd name="T67" fmla="*/ 51 h 93"/>
                  <a:gd name="T68" fmla="*/ 38 w 46"/>
                  <a:gd name="T69" fmla="*/ 43 h 93"/>
                  <a:gd name="T70" fmla="*/ 44 w 46"/>
                  <a:gd name="T71" fmla="*/ 37 h 93"/>
                  <a:gd name="T72" fmla="*/ 44 w 46"/>
                  <a:gd name="T73" fmla="*/ 35 h 93"/>
                  <a:gd name="T74" fmla="*/ 44 w 46"/>
                  <a:gd name="T75" fmla="*/ 33 h 93"/>
                  <a:gd name="T76" fmla="*/ 42 w 46"/>
                  <a:gd name="T77" fmla="*/ 31 h 93"/>
                  <a:gd name="T78" fmla="*/ 44 w 46"/>
                  <a:gd name="T79" fmla="*/ 31 h 93"/>
                  <a:gd name="T80" fmla="*/ 44 w 46"/>
                  <a:gd name="T81" fmla="*/ 30 h 93"/>
                  <a:gd name="T82" fmla="*/ 46 w 46"/>
                  <a:gd name="T83" fmla="*/ 30 h 93"/>
                  <a:gd name="T84" fmla="*/ 44 w 46"/>
                  <a:gd name="T85" fmla="*/ 20 h 93"/>
                  <a:gd name="T86" fmla="*/ 42 w 46"/>
                  <a:gd name="T87" fmla="*/ 16 h 93"/>
                  <a:gd name="T88" fmla="*/ 42 w 46"/>
                  <a:gd name="T89" fmla="*/ 12 h 93"/>
                  <a:gd name="T90" fmla="*/ 42 w 46"/>
                  <a:gd name="T91" fmla="*/ 12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93"/>
                  <a:gd name="T140" fmla="*/ 46 w 46"/>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93">
                    <a:moveTo>
                      <a:pt x="44" y="12"/>
                    </a:moveTo>
                    <a:lnTo>
                      <a:pt x="32" y="0"/>
                    </a:lnTo>
                    <a:lnTo>
                      <a:pt x="30" y="2"/>
                    </a:lnTo>
                    <a:lnTo>
                      <a:pt x="26" y="2"/>
                    </a:lnTo>
                    <a:lnTo>
                      <a:pt x="26" y="4"/>
                    </a:lnTo>
                    <a:lnTo>
                      <a:pt x="28" y="6"/>
                    </a:lnTo>
                    <a:lnTo>
                      <a:pt x="26" y="8"/>
                    </a:lnTo>
                    <a:lnTo>
                      <a:pt x="24" y="10"/>
                    </a:lnTo>
                    <a:lnTo>
                      <a:pt x="24" y="12"/>
                    </a:lnTo>
                    <a:lnTo>
                      <a:pt x="20" y="14"/>
                    </a:lnTo>
                    <a:lnTo>
                      <a:pt x="20" y="16"/>
                    </a:lnTo>
                    <a:lnTo>
                      <a:pt x="18" y="14"/>
                    </a:lnTo>
                    <a:lnTo>
                      <a:pt x="14" y="16"/>
                    </a:lnTo>
                    <a:lnTo>
                      <a:pt x="12" y="14"/>
                    </a:lnTo>
                    <a:lnTo>
                      <a:pt x="10" y="14"/>
                    </a:lnTo>
                    <a:lnTo>
                      <a:pt x="8" y="18"/>
                    </a:lnTo>
                    <a:lnTo>
                      <a:pt x="6" y="18"/>
                    </a:lnTo>
                    <a:lnTo>
                      <a:pt x="6" y="20"/>
                    </a:lnTo>
                    <a:lnTo>
                      <a:pt x="4" y="20"/>
                    </a:lnTo>
                    <a:lnTo>
                      <a:pt x="2" y="22"/>
                    </a:lnTo>
                    <a:lnTo>
                      <a:pt x="2" y="24"/>
                    </a:lnTo>
                    <a:lnTo>
                      <a:pt x="2" y="26"/>
                    </a:lnTo>
                    <a:lnTo>
                      <a:pt x="0" y="30"/>
                    </a:lnTo>
                    <a:lnTo>
                      <a:pt x="0" y="31"/>
                    </a:lnTo>
                    <a:lnTo>
                      <a:pt x="2" y="31"/>
                    </a:lnTo>
                    <a:lnTo>
                      <a:pt x="4" y="33"/>
                    </a:lnTo>
                    <a:lnTo>
                      <a:pt x="6" y="33"/>
                    </a:lnTo>
                    <a:lnTo>
                      <a:pt x="10" y="37"/>
                    </a:lnTo>
                    <a:lnTo>
                      <a:pt x="16" y="91"/>
                    </a:lnTo>
                    <a:lnTo>
                      <a:pt x="18" y="93"/>
                    </a:lnTo>
                    <a:lnTo>
                      <a:pt x="32" y="91"/>
                    </a:lnTo>
                    <a:lnTo>
                      <a:pt x="30" y="91"/>
                    </a:lnTo>
                    <a:lnTo>
                      <a:pt x="32" y="59"/>
                    </a:lnTo>
                    <a:lnTo>
                      <a:pt x="36" y="51"/>
                    </a:lnTo>
                    <a:lnTo>
                      <a:pt x="38" y="43"/>
                    </a:lnTo>
                    <a:lnTo>
                      <a:pt x="44" y="37"/>
                    </a:lnTo>
                    <a:lnTo>
                      <a:pt x="44" y="35"/>
                    </a:lnTo>
                    <a:lnTo>
                      <a:pt x="44" y="33"/>
                    </a:lnTo>
                    <a:lnTo>
                      <a:pt x="42" y="31"/>
                    </a:lnTo>
                    <a:lnTo>
                      <a:pt x="44" y="31"/>
                    </a:lnTo>
                    <a:lnTo>
                      <a:pt x="44" y="30"/>
                    </a:lnTo>
                    <a:lnTo>
                      <a:pt x="46" y="30"/>
                    </a:lnTo>
                    <a:lnTo>
                      <a:pt x="44" y="20"/>
                    </a:lnTo>
                    <a:lnTo>
                      <a:pt x="42" y="16"/>
                    </a:lnTo>
                    <a:lnTo>
                      <a:pt x="42" y="12"/>
                    </a:lnTo>
                  </a:path>
                </a:pathLst>
              </a:custGeom>
              <a:solidFill>
                <a:schemeClr val="tx2"/>
              </a:solidFill>
              <a:ln w="3175">
                <a:solidFill>
                  <a:schemeClr val="bg1"/>
                </a:solidFill>
                <a:round/>
                <a:headEnd/>
                <a:tailEnd/>
              </a:ln>
            </p:spPr>
            <p:txBody>
              <a:bodyPr/>
              <a:lstStyle/>
              <a:p>
                <a:endParaRPr lang="fr-FR" dirty="0"/>
              </a:p>
            </p:txBody>
          </p:sp>
          <p:sp>
            <p:nvSpPr>
              <p:cNvPr id="6009" name="Freeform 1067"/>
              <p:cNvSpPr>
                <a:spLocks/>
              </p:cNvSpPr>
              <p:nvPr/>
            </p:nvSpPr>
            <p:spPr bwMode="auto">
              <a:xfrm>
                <a:off x="2912" y="2670"/>
                <a:ext cx="84" cy="92"/>
              </a:xfrm>
              <a:custGeom>
                <a:avLst/>
                <a:gdLst>
                  <a:gd name="T0" fmla="*/ 36 w 84"/>
                  <a:gd name="T1" fmla="*/ 92 h 92"/>
                  <a:gd name="T2" fmla="*/ 34 w 84"/>
                  <a:gd name="T3" fmla="*/ 88 h 92"/>
                  <a:gd name="T4" fmla="*/ 8 w 84"/>
                  <a:gd name="T5" fmla="*/ 62 h 92"/>
                  <a:gd name="T6" fmla="*/ 0 w 84"/>
                  <a:gd name="T7" fmla="*/ 44 h 92"/>
                  <a:gd name="T8" fmla="*/ 4 w 84"/>
                  <a:gd name="T9" fmla="*/ 44 h 92"/>
                  <a:gd name="T10" fmla="*/ 6 w 84"/>
                  <a:gd name="T11" fmla="*/ 42 h 92"/>
                  <a:gd name="T12" fmla="*/ 8 w 84"/>
                  <a:gd name="T13" fmla="*/ 40 h 92"/>
                  <a:gd name="T14" fmla="*/ 8 w 84"/>
                  <a:gd name="T15" fmla="*/ 30 h 92"/>
                  <a:gd name="T16" fmla="*/ 10 w 84"/>
                  <a:gd name="T17" fmla="*/ 30 h 92"/>
                  <a:gd name="T18" fmla="*/ 14 w 84"/>
                  <a:gd name="T19" fmla="*/ 32 h 92"/>
                  <a:gd name="T20" fmla="*/ 16 w 84"/>
                  <a:gd name="T21" fmla="*/ 32 h 92"/>
                  <a:gd name="T22" fmla="*/ 16 w 84"/>
                  <a:gd name="T23" fmla="*/ 30 h 92"/>
                  <a:gd name="T24" fmla="*/ 14 w 84"/>
                  <a:gd name="T25" fmla="*/ 30 h 92"/>
                  <a:gd name="T26" fmla="*/ 10 w 84"/>
                  <a:gd name="T27" fmla="*/ 28 h 92"/>
                  <a:gd name="T28" fmla="*/ 10 w 84"/>
                  <a:gd name="T29" fmla="*/ 26 h 92"/>
                  <a:gd name="T30" fmla="*/ 10 w 84"/>
                  <a:gd name="T31" fmla="*/ 24 h 92"/>
                  <a:gd name="T32" fmla="*/ 12 w 84"/>
                  <a:gd name="T33" fmla="*/ 24 h 92"/>
                  <a:gd name="T34" fmla="*/ 12 w 84"/>
                  <a:gd name="T35" fmla="*/ 22 h 92"/>
                  <a:gd name="T36" fmla="*/ 12 w 84"/>
                  <a:gd name="T37" fmla="*/ 18 h 92"/>
                  <a:gd name="T38" fmla="*/ 38 w 84"/>
                  <a:gd name="T39" fmla="*/ 16 h 92"/>
                  <a:gd name="T40" fmla="*/ 36 w 84"/>
                  <a:gd name="T41" fmla="*/ 4 h 92"/>
                  <a:gd name="T42" fmla="*/ 38 w 84"/>
                  <a:gd name="T43" fmla="*/ 0 h 92"/>
                  <a:gd name="T44" fmla="*/ 66 w 84"/>
                  <a:gd name="T45" fmla="*/ 0 h 92"/>
                  <a:gd name="T46" fmla="*/ 68 w 84"/>
                  <a:gd name="T47" fmla="*/ 0 h 92"/>
                  <a:gd name="T48" fmla="*/ 66 w 84"/>
                  <a:gd name="T49" fmla="*/ 4 h 92"/>
                  <a:gd name="T50" fmla="*/ 66 w 84"/>
                  <a:gd name="T51" fmla="*/ 14 h 92"/>
                  <a:gd name="T52" fmla="*/ 68 w 84"/>
                  <a:gd name="T53" fmla="*/ 16 h 92"/>
                  <a:gd name="T54" fmla="*/ 72 w 84"/>
                  <a:gd name="T55" fmla="*/ 10 h 92"/>
                  <a:gd name="T56" fmla="*/ 80 w 84"/>
                  <a:gd name="T57" fmla="*/ 12 h 92"/>
                  <a:gd name="T58" fmla="*/ 84 w 84"/>
                  <a:gd name="T59" fmla="*/ 14 h 92"/>
                  <a:gd name="T60" fmla="*/ 84 w 84"/>
                  <a:gd name="T61" fmla="*/ 20 h 92"/>
                  <a:gd name="T62" fmla="*/ 78 w 84"/>
                  <a:gd name="T63" fmla="*/ 28 h 92"/>
                  <a:gd name="T64" fmla="*/ 78 w 84"/>
                  <a:gd name="T65" fmla="*/ 34 h 92"/>
                  <a:gd name="T66" fmla="*/ 82 w 84"/>
                  <a:gd name="T67" fmla="*/ 44 h 92"/>
                  <a:gd name="T68" fmla="*/ 80 w 84"/>
                  <a:gd name="T69" fmla="*/ 68 h 92"/>
                  <a:gd name="T70" fmla="*/ 76 w 84"/>
                  <a:gd name="T71" fmla="*/ 70 h 92"/>
                  <a:gd name="T72" fmla="*/ 70 w 84"/>
                  <a:gd name="T73" fmla="*/ 64 h 92"/>
                  <a:gd name="T74" fmla="*/ 64 w 84"/>
                  <a:gd name="T75" fmla="*/ 66 h 92"/>
                  <a:gd name="T76" fmla="*/ 60 w 84"/>
                  <a:gd name="T77" fmla="*/ 62 h 92"/>
                  <a:gd name="T78" fmla="*/ 58 w 84"/>
                  <a:gd name="T79" fmla="*/ 62 h 92"/>
                  <a:gd name="T80" fmla="*/ 54 w 84"/>
                  <a:gd name="T81" fmla="*/ 66 h 92"/>
                  <a:gd name="T82" fmla="*/ 44 w 84"/>
                  <a:gd name="T83" fmla="*/ 70 h 92"/>
                  <a:gd name="T84" fmla="*/ 42 w 84"/>
                  <a:gd name="T85" fmla="*/ 74 h 92"/>
                  <a:gd name="T86" fmla="*/ 42 w 84"/>
                  <a:gd name="T87" fmla="*/ 76 h 92"/>
                  <a:gd name="T88" fmla="*/ 44 w 84"/>
                  <a:gd name="T89" fmla="*/ 84 h 92"/>
                  <a:gd name="T90" fmla="*/ 44 w 84"/>
                  <a:gd name="T91" fmla="*/ 86 h 92"/>
                  <a:gd name="T92" fmla="*/ 40 w 84"/>
                  <a:gd name="T93" fmla="*/ 86 h 92"/>
                  <a:gd name="T94" fmla="*/ 38 w 84"/>
                  <a:gd name="T95" fmla="*/ 86 h 92"/>
                  <a:gd name="T96" fmla="*/ 36 w 84"/>
                  <a:gd name="T97" fmla="*/ 88 h 92"/>
                  <a:gd name="T98" fmla="*/ 36 w 84"/>
                  <a:gd name="T99" fmla="*/ 90 h 92"/>
                  <a:gd name="T100" fmla="*/ 36 w 84"/>
                  <a:gd name="T101" fmla="*/ 92 h 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
                  <a:gd name="T154" fmla="*/ 0 h 92"/>
                  <a:gd name="T155" fmla="*/ 84 w 84"/>
                  <a:gd name="T156" fmla="*/ 92 h 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 h="92">
                    <a:moveTo>
                      <a:pt x="36" y="92"/>
                    </a:moveTo>
                    <a:lnTo>
                      <a:pt x="34" y="88"/>
                    </a:lnTo>
                    <a:lnTo>
                      <a:pt x="8" y="62"/>
                    </a:lnTo>
                    <a:lnTo>
                      <a:pt x="0" y="44"/>
                    </a:lnTo>
                    <a:lnTo>
                      <a:pt x="4" y="44"/>
                    </a:lnTo>
                    <a:lnTo>
                      <a:pt x="6" y="42"/>
                    </a:lnTo>
                    <a:lnTo>
                      <a:pt x="8" y="40"/>
                    </a:lnTo>
                    <a:lnTo>
                      <a:pt x="8" y="30"/>
                    </a:lnTo>
                    <a:lnTo>
                      <a:pt x="10" y="30"/>
                    </a:lnTo>
                    <a:lnTo>
                      <a:pt x="14" y="32"/>
                    </a:lnTo>
                    <a:lnTo>
                      <a:pt x="16" y="32"/>
                    </a:lnTo>
                    <a:lnTo>
                      <a:pt x="16" y="30"/>
                    </a:lnTo>
                    <a:lnTo>
                      <a:pt x="14" y="30"/>
                    </a:lnTo>
                    <a:lnTo>
                      <a:pt x="10" y="28"/>
                    </a:lnTo>
                    <a:lnTo>
                      <a:pt x="10" y="26"/>
                    </a:lnTo>
                    <a:lnTo>
                      <a:pt x="10" y="24"/>
                    </a:lnTo>
                    <a:lnTo>
                      <a:pt x="12" y="24"/>
                    </a:lnTo>
                    <a:lnTo>
                      <a:pt x="12" y="22"/>
                    </a:lnTo>
                    <a:lnTo>
                      <a:pt x="12" y="18"/>
                    </a:lnTo>
                    <a:lnTo>
                      <a:pt x="38" y="16"/>
                    </a:lnTo>
                    <a:lnTo>
                      <a:pt x="36" y="4"/>
                    </a:lnTo>
                    <a:lnTo>
                      <a:pt x="38" y="0"/>
                    </a:lnTo>
                    <a:lnTo>
                      <a:pt x="66" y="0"/>
                    </a:lnTo>
                    <a:lnTo>
                      <a:pt x="68" y="0"/>
                    </a:lnTo>
                    <a:lnTo>
                      <a:pt x="66" y="4"/>
                    </a:lnTo>
                    <a:lnTo>
                      <a:pt x="66" y="14"/>
                    </a:lnTo>
                    <a:lnTo>
                      <a:pt x="68" y="16"/>
                    </a:lnTo>
                    <a:lnTo>
                      <a:pt x="72" y="10"/>
                    </a:lnTo>
                    <a:lnTo>
                      <a:pt x="80" y="12"/>
                    </a:lnTo>
                    <a:lnTo>
                      <a:pt x="84" y="14"/>
                    </a:lnTo>
                    <a:lnTo>
                      <a:pt x="84" y="20"/>
                    </a:lnTo>
                    <a:lnTo>
                      <a:pt x="78" y="28"/>
                    </a:lnTo>
                    <a:lnTo>
                      <a:pt x="78" y="34"/>
                    </a:lnTo>
                    <a:lnTo>
                      <a:pt x="82" y="44"/>
                    </a:lnTo>
                    <a:lnTo>
                      <a:pt x="80" y="68"/>
                    </a:lnTo>
                    <a:lnTo>
                      <a:pt x="76" y="70"/>
                    </a:lnTo>
                    <a:lnTo>
                      <a:pt x="70" y="64"/>
                    </a:lnTo>
                    <a:lnTo>
                      <a:pt x="64" y="66"/>
                    </a:lnTo>
                    <a:lnTo>
                      <a:pt x="60" y="62"/>
                    </a:lnTo>
                    <a:lnTo>
                      <a:pt x="58" y="62"/>
                    </a:lnTo>
                    <a:lnTo>
                      <a:pt x="54" y="66"/>
                    </a:lnTo>
                    <a:lnTo>
                      <a:pt x="44" y="70"/>
                    </a:lnTo>
                    <a:lnTo>
                      <a:pt x="42" y="74"/>
                    </a:lnTo>
                    <a:lnTo>
                      <a:pt x="42" y="76"/>
                    </a:lnTo>
                    <a:lnTo>
                      <a:pt x="44" y="84"/>
                    </a:lnTo>
                    <a:lnTo>
                      <a:pt x="44" y="86"/>
                    </a:lnTo>
                    <a:lnTo>
                      <a:pt x="40" y="86"/>
                    </a:lnTo>
                    <a:lnTo>
                      <a:pt x="38" y="86"/>
                    </a:lnTo>
                    <a:lnTo>
                      <a:pt x="36" y="88"/>
                    </a:lnTo>
                    <a:lnTo>
                      <a:pt x="36" y="90"/>
                    </a:lnTo>
                    <a:lnTo>
                      <a:pt x="36" y="92"/>
                    </a:lnTo>
                    <a:close/>
                  </a:path>
                </a:pathLst>
              </a:custGeom>
              <a:solidFill>
                <a:schemeClr val="tx2"/>
              </a:solidFill>
              <a:ln w="3175">
                <a:solidFill>
                  <a:schemeClr val="bg1"/>
                </a:solidFill>
                <a:round/>
                <a:headEnd/>
                <a:tailEnd/>
              </a:ln>
            </p:spPr>
            <p:txBody>
              <a:bodyPr/>
              <a:lstStyle/>
              <a:p>
                <a:endParaRPr lang="fr-FR" dirty="0"/>
              </a:p>
            </p:txBody>
          </p:sp>
          <p:sp>
            <p:nvSpPr>
              <p:cNvPr id="6010" name="Freeform 1068"/>
              <p:cNvSpPr>
                <a:spLocks/>
              </p:cNvSpPr>
              <p:nvPr/>
            </p:nvSpPr>
            <p:spPr bwMode="auto">
              <a:xfrm>
                <a:off x="2912" y="2670"/>
                <a:ext cx="84" cy="92"/>
              </a:xfrm>
              <a:custGeom>
                <a:avLst/>
                <a:gdLst>
                  <a:gd name="T0" fmla="*/ 36 w 84"/>
                  <a:gd name="T1" fmla="*/ 92 h 92"/>
                  <a:gd name="T2" fmla="*/ 34 w 84"/>
                  <a:gd name="T3" fmla="*/ 88 h 92"/>
                  <a:gd name="T4" fmla="*/ 8 w 84"/>
                  <a:gd name="T5" fmla="*/ 62 h 92"/>
                  <a:gd name="T6" fmla="*/ 0 w 84"/>
                  <a:gd name="T7" fmla="*/ 44 h 92"/>
                  <a:gd name="T8" fmla="*/ 4 w 84"/>
                  <a:gd name="T9" fmla="*/ 44 h 92"/>
                  <a:gd name="T10" fmla="*/ 6 w 84"/>
                  <a:gd name="T11" fmla="*/ 42 h 92"/>
                  <a:gd name="T12" fmla="*/ 8 w 84"/>
                  <a:gd name="T13" fmla="*/ 40 h 92"/>
                  <a:gd name="T14" fmla="*/ 8 w 84"/>
                  <a:gd name="T15" fmla="*/ 30 h 92"/>
                  <a:gd name="T16" fmla="*/ 10 w 84"/>
                  <a:gd name="T17" fmla="*/ 30 h 92"/>
                  <a:gd name="T18" fmla="*/ 14 w 84"/>
                  <a:gd name="T19" fmla="*/ 32 h 92"/>
                  <a:gd name="T20" fmla="*/ 16 w 84"/>
                  <a:gd name="T21" fmla="*/ 32 h 92"/>
                  <a:gd name="T22" fmla="*/ 16 w 84"/>
                  <a:gd name="T23" fmla="*/ 30 h 92"/>
                  <a:gd name="T24" fmla="*/ 14 w 84"/>
                  <a:gd name="T25" fmla="*/ 30 h 92"/>
                  <a:gd name="T26" fmla="*/ 10 w 84"/>
                  <a:gd name="T27" fmla="*/ 28 h 92"/>
                  <a:gd name="T28" fmla="*/ 10 w 84"/>
                  <a:gd name="T29" fmla="*/ 26 h 92"/>
                  <a:gd name="T30" fmla="*/ 10 w 84"/>
                  <a:gd name="T31" fmla="*/ 24 h 92"/>
                  <a:gd name="T32" fmla="*/ 12 w 84"/>
                  <a:gd name="T33" fmla="*/ 24 h 92"/>
                  <a:gd name="T34" fmla="*/ 12 w 84"/>
                  <a:gd name="T35" fmla="*/ 22 h 92"/>
                  <a:gd name="T36" fmla="*/ 12 w 84"/>
                  <a:gd name="T37" fmla="*/ 18 h 92"/>
                  <a:gd name="T38" fmla="*/ 38 w 84"/>
                  <a:gd name="T39" fmla="*/ 16 h 92"/>
                  <a:gd name="T40" fmla="*/ 36 w 84"/>
                  <a:gd name="T41" fmla="*/ 4 h 92"/>
                  <a:gd name="T42" fmla="*/ 38 w 84"/>
                  <a:gd name="T43" fmla="*/ 0 h 92"/>
                  <a:gd name="T44" fmla="*/ 66 w 84"/>
                  <a:gd name="T45" fmla="*/ 0 h 92"/>
                  <a:gd name="T46" fmla="*/ 68 w 84"/>
                  <a:gd name="T47" fmla="*/ 0 h 92"/>
                  <a:gd name="T48" fmla="*/ 66 w 84"/>
                  <a:gd name="T49" fmla="*/ 4 h 92"/>
                  <a:gd name="T50" fmla="*/ 66 w 84"/>
                  <a:gd name="T51" fmla="*/ 14 h 92"/>
                  <a:gd name="T52" fmla="*/ 68 w 84"/>
                  <a:gd name="T53" fmla="*/ 16 h 92"/>
                  <a:gd name="T54" fmla="*/ 72 w 84"/>
                  <a:gd name="T55" fmla="*/ 10 h 92"/>
                  <a:gd name="T56" fmla="*/ 80 w 84"/>
                  <a:gd name="T57" fmla="*/ 12 h 92"/>
                  <a:gd name="T58" fmla="*/ 84 w 84"/>
                  <a:gd name="T59" fmla="*/ 14 h 92"/>
                  <a:gd name="T60" fmla="*/ 84 w 84"/>
                  <a:gd name="T61" fmla="*/ 20 h 92"/>
                  <a:gd name="T62" fmla="*/ 78 w 84"/>
                  <a:gd name="T63" fmla="*/ 28 h 92"/>
                  <a:gd name="T64" fmla="*/ 78 w 84"/>
                  <a:gd name="T65" fmla="*/ 34 h 92"/>
                  <a:gd name="T66" fmla="*/ 82 w 84"/>
                  <a:gd name="T67" fmla="*/ 44 h 92"/>
                  <a:gd name="T68" fmla="*/ 80 w 84"/>
                  <a:gd name="T69" fmla="*/ 68 h 92"/>
                  <a:gd name="T70" fmla="*/ 76 w 84"/>
                  <a:gd name="T71" fmla="*/ 70 h 92"/>
                  <a:gd name="T72" fmla="*/ 70 w 84"/>
                  <a:gd name="T73" fmla="*/ 64 h 92"/>
                  <a:gd name="T74" fmla="*/ 64 w 84"/>
                  <a:gd name="T75" fmla="*/ 66 h 92"/>
                  <a:gd name="T76" fmla="*/ 60 w 84"/>
                  <a:gd name="T77" fmla="*/ 62 h 92"/>
                  <a:gd name="T78" fmla="*/ 58 w 84"/>
                  <a:gd name="T79" fmla="*/ 62 h 92"/>
                  <a:gd name="T80" fmla="*/ 54 w 84"/>
                  <a:gd name="T81" fmla="*/ 66 h 92"/>
                  <a:gd name="T82" fmla="*/ 44 w 84"/>
                  <a:gd name="T83" fmla="*/ 70 h 92"/>
                  <a:gd name="T84" fmla="*/ 42 w 84"/>
                  <a:gd name="T85" fmla="*/ 74 h 92"/>
                  <a:gd name="T86" fmla="*/ 42 w 84"/>
                  <a:gd name="T87" fmla="*/ 76 h 92"/>
                  <a:gd name="T88" fmla="*/ 44 w 84"/>
                  <a:gd name="T89" fmla="*/ 84 h 92"/>
                  <a:gd name="T90" fmla="*/ 44 w 84"/>
                  <a:gd name="T91" fmla="*/ 86 h 92"/>
                  <a:gd name="T92" fmla="*/ 40 w 84"/>
                  <a:gd name="T93" fmla="*/ 86 h 92"/>
                  <a:gd name="T94" fmla="*/ 38 w 84"/>
                  <a:gd name="T95" fmla="*/ 86 h 92"/>
                  <a:gd name="T96" fmla="*/ 36 w 84"/>
                  <a:gd name="T97" fmla="*/ 88 h 92"/>
                  <a:gd name="T98" fmla="*/ 36 w 84"/>
                  <a:gd name="T99" fmla="*/ 90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92"/>
                  <a:gd name="T152" fmla="*/ 84 w 84"/>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92">
                    <a:moveTo>
                      <a:pt x="36" y="92"/>
                    </a:moveTo>
                    <a:lnTo>
                      <a:pt x="34" y="88"/>
                    </a:lnTo>
                    <a:lnTo>
                      <a:pt x="8" y="62"/>
                    </a:lnTo>
                    <a:lnTo>
                      <a:pt x="0" y="44"/>
                    </a:lnTo>
                    <a:lnTo>
                      <a:pt x="4" y="44"/>
                    </a:lnTo>
                    <a:lnTo>
                      <a:pt x="6" y="42"/>
                    </a:lnTo>
                    <a:lnTo>
                      <a:pt x="8" y="40"/>
                    </a:lnTo>
                    <a:lnTo>
                      <a:pt x="8" y="30"/>
                    </a:lnTo>
                    <a:lnTo>
                      <a:pt x="10" y="30"/>
                    </a:lnTo>
                    <a:lnTo>
                      <a:pt x="14" y="32"/>
                    </a:lnTo>
                    <a:lnTo>
                      <a:pt x="16" y="32"/>
                    </a:lnTo>
                    <a:lnTo>
                      <a:pt x="16" y="30"/>
                    </a:lnTo>
                    <a:lnTo>
                      <a:pt x="14" y="30"/>
                    </a:lnTo>
                    <a:lnTo>
                      <a:pt x="10" y="28"/>
                    </a:lnTo>
                    <a:lnTo>
                      <a:pt x="10" y="26"/>
                    </a:lnTo>
                    <a:lnTo>
                      <a:pt x="10" y="24"/>
                    </a:lnTo>
                    <a:lnTo>
                      <a:pt x="12" y="24"/>
                    </a:lnTo>
                    <a:lnTo>
                      <a:pt x="12" y="22"/>
                    </a:lnTo>
                    <a:lnTo>
                      <a:pt x="12" y="18"/>
                    </a:lnTo>
                    <a:lnTo>
                      <a:pt x="38" y="16"/>
                    </a:lnTo>
                    <a:lnTo>
                      <a:pt x="36" y="4"/>
                    </a:lnTo>
                    <a:lnTo>
                      <a:pt x="38" y="0"/>
                    </a:lnTo>
                    <a:lnTo>
                      <a:pt x="66" y="0"/>
                    </a:lnTo>
                    <a:lnTo>
                      <a:pt x="68" y="0"/>
                    </a:lnTo>
                    <a:lnTo>
                      <a:pt x="66" y="4"/>
                    </a:lnTo>
                    <a:lnTo>
                      <a:pt x="66" y="14"/>
                    </a:lnTo>
                    <a:lnTo>
                      <a:pt x="68" y="16"/>
                    </a:lnTo>
                    <a:lnTo>
                      <a:pt x="72" y="10"/>
                    </a:lnTo>
                    <a:lnTo>
                      <a:pt x="80" y="12"/>
                    </a:lnTo>
                    <a:lnTo>
                      <a:pt x="84" y="14"/>
                    </a:lnTo>
                    <a:lnTo>
                      <a:pt x="84" y="20"/>
                    </a:lnTo>
                    <a:lnTo>
                      <a:pt x="78" y="28"/>
                    </a:lnTo>
                    <a:lnTo>
                      <a:pt x="78" y="34"/>
                    </a:lnTo>
                    <a:lnTo>
                      <a:pt x="82" y="44"/>
                    </a:lnTo>
                    <a:lnTo>
                      <a:pt x="80" y="68"/>
                    </a:lnTo>
                    <a:lnTo>
                      <a:pt x="76" y="70"/>
                    </a:lnTo>
                    <a:lnTo>
                      <a:pt x="70" y="64"/>
                    </a:lnTo>
                    <a:lnTo>
                      <a:pt x="64" y="66"/>
                    </a:lnTo>
                    <a:lnTo>
                      <a:pt x="60" y="62"/>
                    </a:lnTo>
                    <a:lnTo>
                      <a:pt x="58" y="62"/>
                    </a:lnTo>
                    <a:lnTo>
                      <a:pt x="54" y="66"/>
                    </a:lnTo>
                    <a:lnTo>
                      <a:pt x="44" y="70"/>
                    </a:lnTo>
                    <a:lnTo>
                      <a:pt x="42" y="74"/>
                    </a:lnTo>
                    <a:lnTo>
                      <a:pt x="42" y="76"/>
                    </a:lnTo>
                    <a:lnTo>
                      <a:pt x="44" y="84"/>
                    </a:lnTo>
                    <a:lnTo>
                      <a:pt x="44" y="86"/>
                    </a:lnTo>
                    <a:lnTo>
                      <a:pt x="40" y="86"/>
                    </a:lnTo>
                    <a:lnTo>
                      <a:pt x="38" y="86"/>
                    </a:lnTo>
                    <a:lnTo>
                      <a:pt x="36" y="88"/>
                    </a:lnTo>
                    <a:lnTo>
                      <a:pt x="36" y="90"/>
                    </a:lnTo>
                  </a:path>
                </a:pathLst>
              </a:custGeom>
              <a:solidFill>
                <a:schemeClr val="tx2"/>
              </a:solidFill>
              <a:ln w="3175">
                <a:solidFill>
                  <a:schemeClr val="bg1"/>
                </a:solidFill>
                <a:round/>
                <a:headEnd/>
                <a:tailEnd/>
              </a:ln>
            </p:spPr>
            <p:txBody>
              <a:bodyPr/>
              <a:lstStyle/>
              <a:p>
                <a:endParaRPr lang="fr-FR" dirty="0"/>
              </a:p>
            </p:txBody>
          </p:sp>
          <p:sp>
            <p:nvSpPr>
              <p:cNvPr id="6011" name="Freeform 1069"/>
              <p:cNvSpPr>
                <a:spLocks/>
              </p:cNvSpPr>
              <p:nvPr/>
            </p:nvSpPr>
            <p:spPr bwMode="auto">
              <a:xfrm>
                <a:off x="3276" y="2481"/>
                <a:ext cx="226" cy="169"/>
              </a:xfrm>
              <a:custGeom>
                <a:avLst/>
                <a:gdLst>
                  <a:gd name="T0" fmla="*/ 48 w 226"/>
                  <a:gd name="T1" fmla="*/ 28 h 169"/>
                  <a:gd name="T2" fmla="*/ 44 w 226"/>
                  <a:gd name="T3" fmla="*/ 32 h 169"/>
                  <a:gd name="T4" fmla="*/ 28 w 226"/>
                  <a:gd name="T5" fmla="*/ 58 h 169"/>
                  <a:gd name="T6" fmla="*/ 24 w 226"/>
                  <a:gd name="T7" fmla="*/ 60 h 169"/>
                  <a:gd name="T8" fmla="*/ 20 w 226"/>
                  <a:gd name="T9" fmla="*/ 66 h 169"/>
                  <a:gd name="T10" fmla="*/ 16 w 226"/>
                  <a:gd name="T11" fmla="*/ 93 h 169"/>
                  <a:gd name="T12" fmla="*/ 12 w 226"/>
                  <a:gd name="T13" fmla="*/ 97 h 169"/>
                  <a:gd name="T14" fmla="*/ 4 w 226"/>
                  <a:gd name="T15" fmla="*/ 97 h 169"/>
                  <a:gd name="T16" fmla="*/ 2 w 226"/>
                  <a:gd name="T17" fmla="*/ 101 h 169"/>
                  <a:gd name="T18" fmla="*/ 2 w 226"/>
                  <a:gd name="T19" fmla="*/ 105 h 169"/>
                  <a:gd name="T20" fmla="*/ 6 w 226"/>
                  <a:gd name="T21" fmla="*/ 107 h 169"/>
                  <a:gd name="T22" fmla="*/ 10 w 226"/>
                  <a:gd name="T23" fmla="*/ 107 h 169"/>
                  <a:gd name="T24" fmla="*/ 16 w 226"/>
                  <a:gd name="T25" fmla="*/ 111 h 169"/>
                  <a:gd name="T26" fmla="*/ 20 w 226"/>
                  <a:gd name="T27" fmla="*/ 119 h 169"/>
                  <a:gd name="T28" fmla="*/ 32 w 226"/>
                  <a:gd name="T29" fmla="*/ 139 h 169"/>
                  <a:gd name="T30" fmla="*/ 40 w 226"/>
                  <a:gd name="T31" fmla="*/ 141 h 169"/>
                  <a:gd name="T32" fmla="*/ 42 w 226"/>
                  <a:gd name="T33" fmla="*/ 153 h 169"/>
                  <a:gd name="T34" fmla="*/ 54 w 226"/>
                  <a:gd name="T35" fmla="*/ 155 h 169"/>
                  <a:gd name="T36" fmla="*/ 72 w 226"/>
                  <a:gd name="T37" fmla="*/ 165 h 169"/>
                  <a:gd name="T38" fmla="*/ 102 w 226"/>
                  <a:gd name="T39" fmla="*/ 167 h 169"/>
                  <a:gd name="T40" fmla="*/ 116 w 226"/>
                  <a:gd name="T41" fmla="*/ 159 h 169"/>
                  <a:gd name="T42" fmla="*/ 134 w 226"/>
                  <a:gd name="T43" fmla="*/ 163 h 169"/>
                  <a:gd name="T44" fmla="*/ 154 w 226"/>
                  <a:gd name="T45" fmla="*/ 151 h 169"/>
                  <a:gd name="T46" fmla="*/ 180 w 226"/>
                  <a:gd name="T47" fmla="*/ 147 h 169"/>
                  <a:gd name="T48" fmla="*/ 226 w 226"/>
                  <a:gd name="T49" fmla="*/ 101 h 169"/>
                  <a:gd name="T50" fmla="*/ 166 w 226"/>
                  <a:gd name="T51" fmla="*/ 87 h 169"/>
                  <a:gd name="T52" fmla="*/ 158 w 226"/>
                  <a:gd name="T53" fmla="*/ 81 h 169"/>
                  <a:gd name="T54" fmla="*/ 154 w 226"/>
                  <a:gd name="T55" fmla="*/ 75 h 169"/>
                  <a:gd name="T56" fmla="*/ 150 w 226"/>
                  <a:gd name="T57" fmla="*/ 71 h 169"/>
                  <a:gd name="T58" fmla="*/ 146 w 226"/>
                  <a:gd name="T59" fmla="*/ 62 h 169"/>
                  <a:gd name="T60" fmla="*/ 148 w 226"/>
                  <a:gd name="T61" fmla="*/ 60 h 169"/>
                  <a:gd name="T62" fmla="*/ 144 w 226"/>
                  <a:gd name="T63" fmla="*/ 58 h 169"/>
                  <a:gd name="T64" fmla="*/ 140 w 226"/>
                  <a:gd name="T65" fmla="*/ 60 h 169"/>
                  <a:gd name="T66" fmla="*/ 134 w 226"/>
                  <a:gd name="T67" fmla="*/ 60 h 169"/>
                  <a:gd name="T68" fmla="*/ 132 w 226"/>
                  <a:gd name="T69" fmla="*/ 54 h 169"/>
                  <a:gd name="T70" fmla="*/ 138 w 226"/>
                  <a:gd name="T71" fmla="*/ 38 h 169"/>
                  <a:gd name="T72" fmla="*/ 138 w 226"/>
                  <a:gd name="T73" fmla="*/ 34 h 169"/>
                  <a:gd name="T74" fmla="*/ 132 w 226"/>
                  <a:gd name="T75" fmla="*/ 26 h 169"/>
                  <a:gd name="T76" fmla="*/ 112 w 226"/>
                  <a:gd name="T77" fmla="*/ 10 h 169"/>
                  <a:gd name="T78" fmla="*/ 104 w 226"/>
                  <a:gd name="T79" fmla="*/ 6 h 169"/>
                  <a:gd name="T80" fmla="*/ 98 w 226"/>
                  <a:gd name="T81" fmla="*/ 6 h 169"/>
                  <a:gd name="T82" fmla="*/ 96 w 226"/>
                  <a:gd name="T83" fmla="*/ 4 h 169"/>
                  <a:gd name="T84" fmla="*/ 94 w 226"/>
                  <a:gd name="T85" fmla="*/ 6 h 169"/>
                  <a:gd name="T86" fmla="*/ 92 w 226"/>
                  <a:gd name="T87" fmla="*/ 4 h 169"/>
                  <a:gd name="T88" fmla="*/ 88 w 226"/>
                  <a:gd name="T89" fmla="*/ 4 h 169"/>
                  <a:gd name="T90" fmla="*/ 84 w 226"/>
                  <a:gd name="T91" fmla="*/ 6 h 169"/>
                  <a:gd name="T92" fmla="*/ 80 w 226"/>
                  <a:gd name="T93" fmla="*/ 6 h 169"/>
                  <a:gd name="T94" fmla="*/ 78 w 226"/>
                  <a:gd name="T95" fmla="*/ 2 h 169"/>
                  <a:gd name="T96" fmla="*/ 74 w 226"/>
                  <a:gd name="T97" fmla="*/ 2 h 169"/>
                  <a:gd name="T98" fmla="*/ 66 w 226"/>
                  <a:gd name="T99" fmla="*/ 12 h 169"/>
                  <a:gd name="T100" fmla="*/ 64 w 226"/>
                  <a:gd name="T101" fmla="*/ 6 h 169"/>
                  <a:gd name="T102" fmla="*/ 60 w 226"/>
                  <a:gd name="T103" fmla="*/ 8 h 169"/>
                  <a:gd name="T104" fmla="*/ 56 w 226"/>
                  <a:gd name="T105" fmla="*/ 8 h 169"/>
                  <a:gd name="T106" fmla="*/ 54 w 226"/>
                  <a:gd name="T107" fmla="*/ 8 h 1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6"/>
                  <a:gd name="T163" fmla="*/ 0 h 169"/>
                  <a:gd name="T164" fmla="*/ 226 w 226"/>
                  <a:gd name="T165" fmla="*/ 169 h 1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6" h="169">
                    <a:moveTo>
                      <a:pt x="52" y="8"/>
                    </a:moveTo>
                    <a:lnTo>
                      <a:pt x="48" y="28"/>
                    </a:lnTo>
                    <a:lnTo>
                      <a:pt x="46" y="30"/>
                    </a:lnTo>
                    <a:lnTo>
                      <a:pt x="44" y="32"/>
                    </a:lnTo>
                    <a:lnTo>
                      <a:pt x="32" y="48"/>
                    </a:lnTo>
                    <a:lnTo>
                      <a:pt x="28" y="58"/>
                    </a:lnTo>
                    <a:lnTo>
                      <a:pt x="28" y="60"/>
                    </a:lnTo>
                    <a:lnTo>
                      <a:pt x="24" y="60"/>
                    </a:lnTo>
                    <a:lnTo>
                      <a:pt x="22" y="62"/>
                    </a:lnTo>
                    <a:lnTo>
                      <a:pt x="20" y="66"/>
                    </a:lnTo>
                    <a:lnTo>
                      <a:pt x="18" y="66"/>
                    </a:lnTo>
                    <a:lnTo>
                      <a:pt x="16" y="93"/>
                    </a:lnTo>
                    <a:lnTo>
                      <a:pt x="14" y="95"/>
                    </a:lnTo>
                    <a:lnTo>
                      <a:pt x="12" y="97"/>
                    </a:lnTo>
                    <a:lnTo>
                      <a:pt x="6" y="95"/>
                    </a:lnTo>
                    <a:lnTo>
                      <a:pt x="4" y="97"/>
                    </a:lnTo>
                    <a:lnTo>
                      <a:pt x="4" y="101"/>
                    </a:lnTo>
                    <a:lnTo>
                      <a:pt x="2" y="101"/>
                    </a:lnTo>
                    <a:lnTo>
                      <a:pt x="0" y="105"/>
                    </a:lnTo>
                    <a:lnTo>
                      <a:pt x="2" y="105"/>
                    </a:lnTo>
                    <a:lnTo>
                      <a:pt x="4" y="105"/>
                    </a:lnTo>
                    <a:lnTo>
                      <a:pt x="6" y="107"/>
                    </a:lnTo>
                    <a:lnTo>
                      <a:pt x="8" y="107"/>
                    </a:lnTo>
                    <a:lnTo>
                      <a:pt x="10" y="107"/>
                    </a:lnTo>
                    <a:lnTo>
                      <a:pt x="14" y="109"/>
                    </a:lnTo>
                    <a:lnTo>
                      <a:pt x="16" y="111"/>
                    </a:lnTo>
                    <a:lnTo>
                      <a:pt x="16" y="115"/>
                    </a:lnTo>
                    <a:lnTo>
                      <a:pt x="20" y="119"/>
                    </a:lnTo>
                    <a:lnTo>
                      <a:pt x="26" y="123"/>
                    </a:lnTo>
                    <a:lnTo>
                      <a:pt x="32" y="139"/>
                    </a:lnTo>
                    <a:lnTo>
                      <a:pt x="34" y="141"/>
                    </a:lnTo>
                    <a:lnTo>
                      <a:pt x="40" y="141"/>
                    </a:lnTo>
                    <a:lnTo>
                      <a:pt x="42" y="143"/>
                    </a:lnTo>
                    <a:lnTo>
                      <a:pt x="42" y="153"/>
                    </a:lnTo>
                    <a:lnTo>
                      <a:pt x="46" y="155"/>
                    </a:lnTo>
                    <a:lnTo>
                      <a:pt x="54" y="155"/>
                    </a:lnTo>
                    <a:lnTo>
                      <a:pt x="70" y="163"/>
                    </a:lnTo>
                    <a:lnTo>
                      <a:pt x="72" y="165"/>
                    </a:lnTo>
                    <a:lnTo>
                      <a:pt x="96" y="169"/>
                    </a:lnTo>
                    <a:lnTo>
                      <a:pt x="102" y="167"/>
                    </a:lnTo>
                    <a:lnTo>
                      <a:pt x="106" y="161"/>
                    </a:lnTo>
                    <a:lnTo>
                      <a:pt x="116" y="159"/>
                    </a:lnTo>
                    <a:lnTo>
                      <a:pt x="126" y="163"/>
                    </a:lnTo>
                    <a:lnTo>
                      <a:pt x="134" y="163"/>
                    </a:lnTo>
                    <a:lnTo>
                      <a:pt x="148" y="157"/>
                    </a:lnTo>
                    <a:lnTo>
                      <a:pt x="154" y="151"/>
                    </a:lnTo>
                    <a:lnTo>
                      <a:pt x="162" y="147"/>
                    </a:lnTo>
                    <a:lnTo>
                      <a:pt x="180" y="147"/>
                    </a:lnTo>
                    <a:lnTo>
                      <a:pt x="224" y="103"/>
                    </a:lnTo>
                    <a:lnTo>
                      <a:pt x="226" y="101"/>
                    </a:lnTo>
                    <a:lnTo>
                      <a:pt x="210" y="103"/>
                    </a:lnTo>
                    <a:lnTo>
                      <a:pt x="166" y="87"/>
                    </a:lnTo>
                    <a:lnTo>
                      <a:pt x="164" y="85"/>
                    </a:lnTo>
                    <a:lnTo>
                      <a:pt x="158" y="81"/>
                    </a:lnTo>
                    <a:lnTo>
                      <a:pt x="156" y="77"/>
                    </a:lnTo>
                    <a:lnTo>
                      <a:pt x="154" y="75"/>
                    </a:lnTo>
                    <a:lnTo>
                      <a:pt x="152" y="71"/>
                    </a:lnTo>
                    <a:lnTo>
                      <a:pt x="150" y="71"/>
                    </a:lnTo>
                    <a:lnTo>
                      <a:pt x="148" y="67"/>
                    </a:lnTo>
                    <a:lnTo>
                      <a:pt x="146" y="62"/>
                    </a:lnTo>
                    <a:lnTo>
                      <a:pt x="148" y="62"/>
                    </a:lnTo>
                    <a:lnTo>
                      <a:pt x="148" y="60"/>
                    </a:lnTo>
                    <a:lnTo>
                      <a:pt x="146" y="58"/>
                    </a:lnTo>
                    <a:lnTo>
                      <a:pt x="144" y="58"/>
                    </a:lnTo>
                    <a:lnTo>
                      <a:pt x="142" y="58"/>
                    </a:lnTo>
                    <a:lnTo>
                      <a:pt x="140" y="60"/>
                    </a:lnTo>
                    <a:lnTo>
                      <a:pt x="138" y="60"/>
                    </a:lnTo>
                    <a:lnTo>
                      <a:pt x="134" y="60"/>
                    </a:lnTo>
                    <a:lnTo>
                      <a:pt x="132" y="58"/>
                    </a:lnTo>
                    <a:lnTo>
                      <a:pt x="132" y="54"/>
                    </a:lnTo>
                    <a:lnTo>
                      <a:pt x="136" y="48"/>
                    </a:lnTo>
                    <a:lnTo>
                      <a:pt x="138" y="38"/>
                    </a:lnTo>
                    <a:lnTo>
                      <a:pt x="140" y="38"/>
                    </a:lnTo>
                    <a:lnTo>
                      <a:pt x="138" y="34"/>
                    </a:lnTo>
                    <a:lnTo>
                      <a:pt x="134" y="32"/>
                    </a:lnTo>
                    <a:lnTo>
                      <a:pt x="132" y="26"/>
                    </a:lnTo>
                    <a:lnTo>
                      <a:pt x="114" y="10"/>
                    </a:lnTo>
                    <a:lnTo>
                      <a:pt x="112" y="10"/>
                    </a:lnTo>
                    <a:lnTo>
                      <a:pt x="106" y="6"/>
                    </a:lnTo>
                    <a:lnTo>
                      <a:pt x="104" y="6"/>
                    </a:lnTo>
                    <a:lnTo>
                      <a:pt x="102" y="6"/>
                    </a:lnTo>
                    <a:lnTo>
                      <a:pt x="98" y="6"/>
                    </a:lnTo>
                    <a:lnTo>
                      <a:pt x="98" y="4"/>
                    </a:lnTo>
                    <a:lnTo>
                      <a:pt x="96" y="4"/>
                    </a:lnTo>
                    <a:lnTo>
                      <a:pt x="96" y="6"/>
                    </a:lnTo>
                    <a:lnTo>
                      <a:pt x="94" y="6"/>
                    </a:lnTo>
                    <a:lnTo>
                      <a:pt x="92" y="6"/>
                    </a:lnTo>
                    <a:lnTo>
                      <a:pt x="92" y="4"/>
                    </a:lnTo>
                    <a:lnTo>
                      <a:pt x="90" y="4"/>
                    </a:lnTo>
                    <a:lnTo>
                      <a:pt x="88" y="4"/>
                    </a:lnTo>
                    <a:lnTo>
                      <a:pt x="88" y="6"/>
                    </a:lnTo>
                    <a:lnTo>
                      <a:pt x="84" y="6"/>
                    </a:lnTo>
                    <a:lnTo>
                      <a:pt x="82" y="6"/>
                    </a:lnTo>
                    <a:lnTo>
                      <a:pt x="80" y="6"/>
                    </a:lnTo>
                    <a:lnTo>
                      <a:pt x="78" y="4"/>
                    </a:lnTo>
                    <a:lnTo>
                      <a:pt x="78" y="2"/>
                    </a:lnTo>
                    <a:lnTo>
                      <a:pt x="76" y="2"/>
                    </a:lnTo>
                    <a:lnTo>
                      <a:pt x="74" y="2"/>
                    </a:lnTo>
                    <a:lnTo>
                      <a:pt x="72" y="0"/>
                    </a:lnTo>
                    <a:lnTo>
                      <a:pt x="66" y="12"/>
                    </a:lnTo>
                    <a:lnTo>
                      <a:pt x="64" y="8"/>
                    </a:lnTo>
                    <a:lnTo>
                      <a:pt x="64" y="6"/>
                    </a:lnTo>
                    <a:lnTo>
                      <a:pt x="60" y="6"/>
                    </a:lnTo>
                    <a:lnTo>
                      <a:pt x="60" y="8"/>
                    </a:lnTo>
                    <a:lnTo>
                      <a:pt x="58" y="10"/>
                    </a:lnTo>
                    <a:lnTo>
                      <a:pt x="56" y="8"/>
                    </a:lnTo>
                    <a:lnTo>
                      <a:pt x="54" y="8"/>
                    </a:lnTo>
                    <a:lnTo>
                      <a:pt x="52" y="8"/>
                    </a:lnTo>
                    <a:close/>
                  </a:path>
                </a:pathLst>
              </a:custGeom>
              <a:solidFill>
                <a:schemeClr val="tx2"/>
              </a:solidFill>
              <a:ln w="3175">
                <a:solidFill>
                  <a:schemeClr val="bg1"/>
                </a:solidFill>
                <a:round/>
                <a:headEnd/>
                <a:tailEnd/>
              </a:ln>
            </p:spPr>
            <p:txBody>
              <a:bodyPr/>
              <a:lstStyle/>
              <a:p>
                <a:endParaRPr lang="fr-FR" dirty="0"/>
              </a:p>
            </p:txBody>
          </p:sp>
          <p:sp>
            <p:nvSpPr>
              <p:cNvPr id="6012" name="Freeform 1070"/>
              <p:cNvSpPr>
                <a:spLocks/>
              </p:cNvSpPr>
              <p:nvPr/>
            </p:nvSpPr>
            <p:spPr bwMode="auto">
              <a:xfrm>
                <a:off x="3276" y="2481"/>
                <a:ext cx="226" cy="169"/>
              </a:xfrm>
              <a:custGeom>
                <a:avLst/>
                <a:gdLst>
                  <a:gd name="T0" fmla="*/ 48 w 226"/>
                  <a:gd name="T1" fmla="*/ 28 h 169"/>
                  <a:gd name="T2" fmla="*/ 44 w 226"/>
                  <a:gd name="T3" fmla="*/ 32 h 169"/>
                  <a:gd name="T4" fmla="*/ 28 w 226"/>
                  <a:gd name="T5" fmla="*/ 58 h 169"/>
                  <a:gd name="T6" fmla="*/ 24 w 226"/>
                  <a:gd name="T7" fmla="*/ 60 h 169"/>
                  <a:gd name="T8" fmla="*/ 20 w 226"/>
                  <a:gd name="T9" fmla="*/ 66 h 169"/>
                  <a:gd name="T10" fmla="*/ 16 w 226"/>
                  <a:gd name="T11" fmla="*/ 93 h 169"/>
                  <a:gd name="T12" fmla="*/ 12 w 226"/>
                  <a:gd name="T13" fmla="*/ 97 h 169"/>
                  <a:gd name="T14" fmla="*/ 4 w 226"/>
                  <a:gd name="T15" fmla="*/ 97 h 169"/>
                  <a:gd name="T16" fmla="*/ 2 w 226"/>
                  <a:gd name="T17" fmla="*/ 101 h 169"/>
                  <a:gd name="T18" fmla="*/ 2 w 226"/>
                  <a:gd name="T19" fmla="*/ 105 h 169"/>
                  <a:gd name="T20" fmla="*/ 6 w 226"/>
                  <a:gd name="T21" fmla="*/ 107 h 169"/>
                  <a:gd name="T22" fmla="*/ 10 w 226"/>
                  <a:gd name="T23" fmla="*/ 107 h 169"/>
                  <a:gd name="T24" fmla="*/ 16 w 226"/>
                  <a:gd name="T25" fmla="*/ 111 h 169"/>
                  <a:gd name="T26" fmla="*/ 20 w 226"/>
                  <a:gd name="T27" fmla="*/ 119 h 169"/>
                  <a:gd name="T28" fmla="*/ 32 w 226"/>
                  <a:gd name="T29" fmla="*/ 139 h 169"/>
                  <a:gd name="T30" fmla="*/ 40 w 226"/>
                  <a:gd name="T31" fmla="*/ 141 h 169"/>
                  <a:gd name="T32" fmla="*/ 42 w 226"/>
                  <a:gd name="T33" fmla="*/ 153 h 169"/>
                  <a:gd name="T34" fmla="*/ 54 w 226"/>
                  <a:gd name="T35" fmla="*/ 155 h 169"/>
                  <a:gd name="T36" fmla="*/ 72 w 226"/>
                  <a:gd name="T37" fmla="*/ 165 h 169"/>
                  <a:gd name="T38" fmla="*/ 102 w 226"/>
                  <a:gd name="T39" fmla="*/ 167 h 169"/>
                  <a:gd name="T40" fmla="*/ 116 w 226"/>
                  <a:gd name="T41" fmla="*/ 159 h 169"/>
                  <a:gd name="T42" fmla="*/ 134 w 226"/>
                  <a:gd name="T43" fmla="*/ 163 h 169"/>
                  <a:gd name="T44" fmla="*/ 154 w 226"/>
                  <a:gd name="T45" fmla="*/ 151 h 169"/>
                  <a:gd name="T46" fmla="*/ 180 w 226"/>
                  <a:gd name="T47" fmla="*/ 147 h 169"/>
                  <a:gd name="T48" fmla="*/ 226 w 226"/>
                  <a:gd name="T49" fmla="*/ 101 h 169"/>
                  <a:gd name="T50" fmla="*/ 166 w 226"/>
                  <a:gd name="T51" fmla="*/ 87 h 169"/>
                  <a:gd name="T52" fmla="*/ 158 w 226"/>
                  <a:gd name="T53" fmla="*/ 81 h 169"/>
                  <a:gd name="T54" fmla="*/ 154 w 226"/>
                  <a:gd name="T55" fmla="*/ 75 h 169"/>
                  <a:gd name="T56" fmla="*/ 150 w 226"/>
                  <a:gd name="T57" fmla="*/ 71 h 169"/>
                  <a:gd name="T58" fmla="*/ 146 w 226"/>
                  <a:gd name="T59" fmla="*/ 62 h 169"/>
                  <a:gd name="T60" fmla="*/ 148 w 226"/>
                  <a:gd name="T61" fmla="*/ 60 h 169"/>
                  <a:gd name="T62" fmla="*/ 144 w 226"/>
                  <a:gd name="T63" fmla="*/ 58 h 169"/>
                  <a:gd name="T64" fmla="*/ 140 w 226"/>
                  <a:gd name="T65" fmla="*/ 60 h 169"/>
                  <a:gd name="T66" fmla="*/ 134 w 226"/>
                  <a:gd name="T67" fmla="*/ 60 h 169"/>
                  <a:gd name="T68" fmla="*/ 132 w 226"/>
                  <a:gd name="T69" fmla="*/ 54 h 169"/>
                  <a:gd name="T70" fmla="*/ 138 w 226"/>
                  <a:gd name="T71" fmla="*/ 38 h 169"/>
                  <a:gd name="T72" fmla="*/ 138 w 226"/>
                  <a:gd name="T73" fmla="*/ 34 h 169"/>
                  <a:gd name="T74" fmla="*/ 132 w 226"/>
                  <a:gd name="T75" fmla="*/ 26 h 169"/>
                  <a:gd name="T76" fmla="*/ 112 w 226"/>
                  <a:gd name="T77" fmla="*/ 10 h 169"/>
                  <a:gd name="T78" fmla="*/ 104 w 226"/>
                  <a:gd name="T79" fmla="*/ 6 h 169"/>
                  <a:gd name="T80" fmla="*/ 98 w 226"/>
                  <a:gd name="T81" fmla="*/ 6 h 169"/>
                  <a:gd name="T82" fmla="*/ 96 w 226"/>
                  <a:gd name="T83" fmla="*/ 4 h 169"/>
                  <a:gd name="T84" fmla="*/ 94 w 226"/>
                  <a:gd name="T85" fmla="*/ 6 h 169"/>
                  <a:gd name="T86" fmla="*/ 92 w 226"/>
                  <a:gd name="T87" fmla="*/ 4 h 169"/>
                  <a:gd name="T88" fmla="*/ 88 w 226"/>
                  <a:gd name="T89" fmla="*/ 4 h 169"/>
                  <a:gd name="T90" fmla="*/ 84 w 226"/>
                  <a:gd name="T91" fmla="*/ 6 h 169"/>
                  <a:gd name="T92" fmla="*/ 80 w 226"/>
                  <a:gd name="T93" fmla="*/ 6 h 169"/>
                  <a:gd name="T94" fmla="*/ 78 w 226"/>
                  <a:gd name="T95" fmla="*/ 2 h 169"/>
                  <a:gd name="T96" fmla="*/ 74 w 226"/>
                  <a:gd name="T97" fmla="*/ 2 h 169"/>
                  <a:gd name="T98" fmla="*/ 66 w 226"/>
                  <a:gd name="T99" fmla="*/ 12 h 169"/>
                  <a:gd name="T100" fmla="*/ 64 w 226"/>
                  <a:gd name="T101" fmla="*/ 6 h 169"/>
                  <a:gd name="T102" fmla="*/ 60 w 226"/>
                  <a:gd name="T103" fmla="*/ 8 h 169"/>
                  <a:gd name="T104" fmla="*/ 56 w 226"/>
                  <a:gd name="T105" fmla="*/ 8 h 169"/>
                  <a:gd name="T106" fmla="*/ 54 w 226"/>
                  <a:gd name="T107" fmla="*/ 8 h 1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6"/>
                  <a:gd name="T163" fmla="*/ 0 h 169"/>
                  <a:gd name="T164" fmla="*/ 226 w 226"/>
                  <a:gd name="T165" fmla="*/ 169 h 1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6" h="169">
                    <a:moveTo>
                      <a:pt x="52" y="8"/>
                    </a:moveTo>
                    <a:lnTo>
                      <a:pt x="48" y="28"/>
                    </a:lnTo>
                    <a:lnTo>
                      <a:pt x="46" y="30"/>
                    </a:lnTo>
                    <a:lnTo>
                      <a:pt x="44" y="32"/>
                    </a:lnTo>
                    <a:lnTo>
                      <a:pt x="32" y="48"/>
                    </a:lnTo>
                    <a:lnTo>
                      <a:pt x="28" y="58"/>
                    </a:lnTo>
                    <a:lnTo>
                      <a:pt x="28" y="60"/>
                    </a:lnTo>
                    <a:lnTo>
                      <a:pt x="24" y="60"/>
                    </a:lnTo>
                    <a:lnTo>
                      <a:pt x="22" y="62"/>
                    </a:lnTo>
                    <a:lnTo>
                      <a:pt x="20" y="66"/>
                    </a:lnTo>
                    <a:lnTo>
                      <a:pt x="18" y="66"/>
                    </a:lnTo>
                    <a:lnTo>
                      <a:pt x="16" y="93"/>
                    </a:lnTo>
                    <a:lnTo>
                      <a:pt x="14" y="95"/>
                    </a:lnTo>
                    <a:lnTo>
                      <a:pt x="12" y="97"/>
                    </a:lnTo>
                    <a:lnTo>
                      <a:pt x="6" y="95"/>
                    </a:lnTo>
                    <a:lnTo>
                      <a:pt x="4" y="97"/>
                    </a:lnTo>
                    <a:lnTo>
                      <a:pt x="4" y="101"/>
                    </a:lnTo>
                    <a:lnTo>
                      <a:pt x="2" y="101"/>
                    </a:lnTo>
                    <a:lnTo>
                      <a:pt x="0" y="105"/>
                    </a:lnTo>
                    <a:lnTo>
                      <a:pt x="2" y="105"/>
                    </a:lnTo>
                    <a:lnTo>
                      <a:pt x="4" y="105"/>
                    </a:lnTo>
                    <a:lnTo>
                      <a:pt x="6" y="107"/>
                    </a:lnTo>
                    <a:lnTo>
                      <a:pt x="8" y="107"/>
                    </a:lnTo>
                    <a:lnTo>
                      <a:pt x="10" y="107"/>
                    </a:lnTo>
                    <a:lnTo>
                      <a:pt x="14" y="109"/>
                    </a:lnTo>
                    <a:lnTo>
                      <a:pt x="16" y="111"/>
                    </a:lnTo>
                    <a:lnTo>
                      <a:pt x="16" y="115"/>
                    </a:lnTo>
                    <a:lnTo>
                      <a:pt x="20" y="119"/>
                    </a:lnTo>
                    <a:lnTo>
                      <a:pt x="26" y="123"/>
                    </a:lnTo>
                    <a:lnTo>
                      <a:pt x="32" y="139"/>
                    </a:lnTo>
                    <a:lnTo>
                      <a:pt x="34" y="141"/>
                    </a:lnTo>
                    <a:lnTo>
                      <a:pt x="40" y="141"/>
                    </a:lnTo>
                    <a:lnTo>
                      <a:pt x="42" y="143"/>
                    </a:lnTo>
                    <a:lnTo>
                      <a:pt x="42" y="153"/>
                    </a:lnTo>
                    <a:lnTo>
                      <a:pt x="46" y="155"/>
                    </a:lnTo>
                    <a:lnTo>
                      <a:pt x="54" y="155"/>
                    </a:lnTo>
                    <a:lnTo>
                      <a:pt x="70" y="163"/>
                    </a:lnTo>
                    <a:lnTo>
                      <a:pt x="72" y="165"/>
                    </a:lnTo>
                    <a:lnTo>
                      <a:pt x="96" y="169"/>
                    </a:lnTo>
                    <a:lnTo>
                      <a:pt x="102" y="167"/>
                    </a:lnTo>
                    <a:lnTo>
                      <a:pt x="106" y="161"/>
                    </a:lnTo>
                    <a:lnTo>
                      <a:pt x="116" y="159"/>
                    </a:lnTo>
                    <a:lnTo>
                      <a:pt x="126" y="163"/>
                    </a:lnTo>
                    <a:lnTo>
                      <a:pt x="134" y="163"/>
                    </a:lnTo>
                    <a:lnTo>
                      <a:pt x="148" y="157"/>
                    </a:lnTo>
                    <a:lnTo>
                      <a:pt x="154" y="151"/>
                    </a:lnTo>
                    <a:lnTo>
                      <a:pt x="162" y="147"/>
                    </a:lnTo>
                    <a:lnTo>
                      <a:pt x="180" y="147"/>
                    </a:lnTo>
                    <a:lnTo>
                      <a:pt x="224" y="103"/>
                    </a:lnTo>
                    <a:lnTo>
                      <a:pt x="226" y="101"/>
                    </a:lnTo>
                    <a:lnTo>
                      <a:pt x="210" y="103"/>
                    </a:lnTo>
                    <a:lnTo>
                      <a:pt x="166" y="87"/>
                    </a:lnTo>
                    <a:lnTo>
                      <a:pt x="164" y="85"/>
                    </a:lnTo>
                    <a:lnTo>
                      <a:pt x="158" y="81"/>
                    </a:lnTo>
                    <a:lnTo>
                      <a:pt x="156" y="77"/>
                    </a:lnTo>
                    <a:lnTo>
                      <a:pt x="154" y="75"/>
                    </a:lnTo>
                    <a:lnTo>
                      <a:pt x="152" y="71"/>
                    </a:lnTo>
                    <a:lnTo>
                      <a:pt x="150" y="71"/>
                    </a:lnTo>
                    <a:lnTo>
                      <a:pt x="148" y="67"/>
                    </a:lnTo>
                    <a:lnTo>
                      <a:pt x="146" y="62"/>
                    </a:lnTo>
                    <a:lnTo>
                      <a:pt x="148" y="62"/>
                    </a:lnTo>
                    <a:lnTo>
                      <a:pt x="148" y="60"/>
                    </a:lnTo>
                    <a:lnTo>
                      <a:pt x="146" y="58"/>
                    </a:lnTo>
                    <a:lnTo>
                      <a:pt x="144" y="58"/>
                    </a:lnTo>
                    <a:lnTo>
                      <a:pt x="142" y="58"/>
                    </a:lnTo>
                    <a:lnTo>
                      <a:pt x="140" y="60"/>
                    </a:lnTo>
                    <a:lnTo>
                      <a:pt x="138" y="60"/>
                    </a:lnTo>
                    <a:lnTo>
                      <a:pt x="134" y="60"/>
                    </a:lnTo>
                    <a:lnTo>
                      <a:pt x="132" y="58"/>
                    </a:lnTo>
                    <a:lnTo>
                      <a:pt x="132" y="54"/>
                    </a:lnTo>
                    <a:lnTo>
                      <a:pt x="136" y="48"/>
                    </a:lnTo>
                    <a:lnTo>
                      <a:pt x="138" y="38"/>
                    </a:lnTo>
                    <a:lnTo>
                      <a:pt x="140" y="38"/>
                    </a:lnTo>
                    <a:lnTo>
                      <a:pt x="138" y="34"/>
                    </a:lnTo>
                    <a:lnTo>
                      <a:pt x="134" y="32"/>
                    </a:lnTo>
                    <a:lnTo>
                      <a:pt x="132" y="26"/>
                    </a:lnTo>
                    <a:lnTo>
                      <a:pt x="114" y="10"/>
                    </a:lnTo>
                    <a:lnTo>
                      <a:pt x="112" y="10"/>
                    </a:lnTo>
                    <a:lnTo>
                      <a:pt x="106" y="6"/>
                    </a:lnTo>
                    <a:lnTo>
                      <a:pt x="104" y="6"/>
                    </a:lnTo>
                    <a:lnTo>
                      <a:pt x="102" y="6"/>
                    </a:lnTo>
                    <a:lnTo>
                      <a:pt x="98" y="6"/>
                    </a:lnTo>
                    <a:lnTo>
                      <a:pt x="98" y="4"/>
                    </a:lnTo>
                    <a:lnTo>
                      <a:pt x="96" y="4"/>
                    </a:lnTo>
                    <a:lnTo>
                      <a:pt x="96" y="6"/>
                    </a:lnTo>
                    <a:lnTo>
                      <a:pt x="94" y="6"/>
                    </a:lnTo>
                    <a:lnTo>
                      <a:pt x="92" y="6"/>
                    </a:lnTo>
                    <a:lnTo>
                      <a:pt x="92" y="4"/>
                    </a:lnTo>
                    <a:lnTo>
                      <a:pt x="90" y="4"/>
                    </a:lnTo>
                    <a:lnTo>
                      <a:pt x="88" y="4"/>
                    </a:lnTo>
                    <a:lnTo>
                      <a:pt x="88" y="6"/>
                    </a:lnTo>
                    <a:lnTo>
                      <a:pt x="84" y="6"/>
                    </a:lnTo>
                    <a:lnTo>
                      <a:pt x="82" y="6"/>
                    </a:lnTo>
                    <a:lnTo>
                      <a:pt x="80" y="6"/>
                    </a:lnTo>
                    <a:lnTo>
                      <a:pt x="78" y="4"/>
                    </a:lnTo>
                    <a:lnTo>
                      <a:pt x="78" y="2"/>
                    </a:lnTo>
                    <a:lnTo>
                      <a:pt x="76" y="2"/>
                    </a:lnTo>
                    <a:lnTo>
                      <a:pt x="74" y="2"/>
                    </a:lnTo>
                    <a:lnTo>
                      <a:pt x="72" y="0"/>
                    </a:lnTo>
                    <a:lnTo>
                      <a:pt x="66" y="12"/>
                    </a:lnTo>
                    <a:lnTo>
                      <a:pt x="64" y="8"/>
                    </a:lnTo>
                    <a:lnTo>
                      <a:pt x="64" y="6"/>
                    </a:lnTo>
                    <a:lnTo>
                      <a:pt x="60" y="6"/>
                    </a:lnTo>
                    <a:lnTo>
                      <a:pt x="60" y="8"/>
                    </a:lnTo>
                    <a:lnTo>
                      <a:pt x="58" y="10"/>
                    </a:lnTo>
                    <a:lnTo>
                      <a:pt x="56" y="8"/>
                    </a:lnTo>
                    <a:lnTo>
                      <a:pt x="54" y="8"/>
                    </a:lnTo>
                  </a:path>
                </a:pathLst>
              </a:custGeom>
              <a:solidFill>
                <a:schemeClr val="tx2"/>
              </a:solidFill>
              <a:ln w="3175">
                <a:solidFill>
                  <a:schemeClr val="bg1"/>
                </a:solidFill>
                <a:round/>
                <a:headEnd/>
                <a:tailEnd/>
              </a:ln>
            </p:spPr>
            <p:txBody>
              <a:bodyPr/>
              <a:lstStyle/>
              <a:p>
                <a:endParaRPr lang="fr-FR" dirty="0"/>
              </a:p>
            </p:txBody>
          </p:sp>
          <p:sp>
            <p:nvSpPr>
              <p:cNvPr id="6013" name="Freeform 1071"/>
              <p:cNvSpPr>
                <a:spLocks/>
              </p:cNvSpPr>
              <p:nvPr/>
            </p:nvSpPr>
            <p:spPr bwMode="auto">
              <a:xfrm>
                <a:off x="3232" y="2859"/>
                <a:ext cx="158" cy="255"/>
              </a:xfrm>
              <a:custGeom>
                <a:avLst/>
                <a:gdLst>
                  <a:gd name="T0" fmla="*/ 158 w 158"/>
                  <a:gd name="T1" fmla="*/ 4 h 255"/>
                  <a:gd name="T2" fmla="*/ 156 w 158"/>
                  <a:gd name="T3" fmla="*/ 36 h 255"/>
                  <a:gd name="T4" fmla="*/ 156 w 158"/>
                  <a:gd name="T5" fmla="*/ 54 h 255"/>
                  <a:gd name="T6" fmla="*/ 156 w 158"/>
                  <a:gd name="T7" fmla="*/ 56 h 255"/>
                  <a:gd name="T8" fmla="*/ 158 w 158"/>
                  <a:gd name="T9" fmla="*/ 60 h 255"/>
                  <a:gd name="T10" fmla="*/ 156 w 158"/>
                  <a:gd name="T11" fmla="*/ 70 h 255"/>
                  <a:gd name="T12" fmla="*/ 156 w 158"/>
                  <a:gd name="T13" fmla="*/ 78 h 255"/>
                  <a:gd name="T14" fmla="*/ 142 w 158"/>
                  <a:gd name="T15" fmla="*/ 88 h 255"/>
                  <a:gd name="T16" fmla="*/ 134 w 158"/>
                  <a:gd name="T17" fmla="*/ 98 h 255"/>
                  <a:gd name="T18" fmla="*/ 124 w 158"/>
                  <a:gd name="T19" fmla="*/ 102 h 255"/>
                  <a:gd name="T20" fmla="*/ 98 w 158"/>
                  <a:gd name="T21" fmla="*/ 120 h 255"/>
                  <a:gd name="T22" fmla="*/ 92 w 158"/>
                  <a:gd name="T23" fmla="*/ 130 h 255"/>
                  <a:gd name="T24" fmla="*/ 88 w 158"/>
                  <a:gd name="T25" fmla="*/ 130 h 255"/>
                  <a:gd name="T26" fmla="*/ 68 w 158"/>
                  <a:gd name="T27" fmla="*/ 146 h 255"/>
                  <a:gd name="T28" fmla="*/ 74 w 158"/>
                  <a:gd name="T29" fmla="*/ 162 h 255"/>
                  <a:gd name="T30" fmla="*/ 80 w 158"/>
                  <a:gd name="T31" fmla="*/ 182 h 255"/>
                  <a:gd name="T32" fmla="*/ 78 w 158"/>
                  <a:gd name="T33" fmla="*/ 211 h 255"/>
                  <a:gd name="T34" fmla="*/ 74 w 158"/>
                  <a:gd name="T35" fmla="*/ 221 h 255"/>
                  <a:gd name="T36" fmla="*/ 62 w 158"/>
                  <a:gd name="T37" fmla="*/ 227 h 255"/>
                  <a:gd name="T38" fmla="*/ 40 w 158"/>
                  <a:gd name="T39" fmla="*/ 249 h 255"/>
                  <a:gd name="T40" fmla="*/ 42 w 158"/>
                  <a:gd name="T41" fmla="*/ 255 h 255"/>
                  <a:gd name="T42" fmla="*/ 22 w 158"/>
                  <a:gd name="T43" fmla="*/ 184 h 255"/>
                  <a:gd name="T44" fmla="*/ 30 w 158"/>
                  <a:gd name="T45" fmla="*/ 174 h 255"/>
                  <a:gd name="T46" fmla="*/ 42 w 158"/>
                  <a:gd name="T47" fmla="*/ 126 h 255"/>
                  <a:gd name="T48" fmla="*/ 38 w 158"/>
                  <a:gd name="T49" fmla="*/ 92 h 255"/>
                  <a:gd name="T50" fmla="*/ 2 w 158"/>
                  <a:gd name="T51" fmla="*/ 78 h 255"/>
                  <a:gd name="T52" fmla="*/ 48 w 158"/>
                  <a:gd name="T53" fmla="*/ 56 h 255"/>
                  <a:gd name="T54" fmla="*/ 64 w 158"/>
                  <a:gd name="T55" fmla="*/ 60 h 255"/>
                  <a:gd name="T56" fmla="*/ 68 w 158"/>
                  <a:gd name="T57" fmla="*/ 74 h 255"/>
                  <a:gd name="T58" fmla="*/ 64 w 158"/>
                  <a:gd name="T59" fmla="*/ 80 h 255"/>
                  <a:gd name="T60" fmla="*/ 66 w 158"/>
                  <a:gd name="T61" fmla="*/ 88 h 255"/>
                  <a:gd name="T62" fmla="*/ 72 w 158"/>
                  <a:gd name="T63" fmla="*/ 96 h 255"/>
                  <a:gd name="T64" fmla="*/ 76 w 158"/>
                  <a:gd name="T65" fmla="*/ 100 h 255"/>
                  <a:gd name="T66" fmla="*/ 78 w 158"/>
                  <a:gd name="T67" fmla="*/ 100 h 255"/>
                  <a:gd name="T68" fmla="*/ 78 w 158"/>
                  <a:gd name="T69" fmla="*/ 92 h 255"/>
                  <a:gd name="T70" fmla="*/ 86 w 158"/>
                  <a:gd name="T71" fmla="*/ 86 h 255"/>
                  <a:gd name="T72" fmla="*/ 88 w 158"/>
                  <a:gd name="T73" fmla="*/ 76 h 255"/>
                  <a:gd name="T74" fmla="*/ 88 w 158"/>
                  <a:gd name="T75" fmla="*/ 64 h 255"/>
                  <a:gd name="T76" fmla="*/ 70 w 158"/>
                  <a:gd name="T77" fmla="*/ 32 h 255"/>
                  <a:gd name="T78" fmla="*/ 86 w 158"/>
                  <a:gd name="T79" fmla="*/ 16 h 255"/>
                  <a:gd name="T80" fmla="*/ 92 w 158"/>
                  <a:gd name="T81" fmla="*/ 16 h 255"/>
                  <a:gd name="T82" fmla="*/ 98 w 158"/>
                  <a:gd name="T83" fmla="*/ 18 h 255"/>
                  <a:gd name="T84" fmla="*/ 114 w 158"/>
                  <a:gd name="T85" fmla="*/ 16 h 255"/>
                  <a:gd name="T86" fmla="*/ 124 w 158"/>
                  <a:gd name="T87" fmla="*/ 12 h 255"/>
                  <a:gd name="T88" fmla="*/ 148 w 158"/>
                  <a:gd name="T89" fmla="*/ 8 h 2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
                  <a:gd name="T136" fmla="*/ 0 h 255"/>
                  <a:gd name="T137" fmla="*/ 158 w 158"/>
                  <a:gd name="T138" fmla="*/ 255 h 2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 h="255">
                    <a:moveTo>
                      <a:pt x="158" y="0"/>
                    </a:moveTo>
                    <a:lnTo>
                      <a:pt x="158" y="2"/>
                    </a:lnTo>
                    <a:lnTo>
                      <a:pt x="158" y="4"/>
                    </a:lnTo>
                    <a:lnTo>
                      <a:pt x="158" y="8"/>
                    </a:lnTo>
                    <a:lnTo>
                      <a:pt x="154" y="20"/>
                    </a:lnTo>
                    <a:lnTo>
                      <a:pt x="156" y="36"/>
                    </a:lnTo>
                    <a:lnTo>
                      <a:pt x="154" y="36"/>
                    </a:lnTo>
                    <a:lnTo>
                      <a:pt x="154" y="40"/>
                    </a:lnTo>
                    <a:lnTo>
                      <a:pt x="156" y="54"/>
                    </a:lnTo>
                    <a:lnTo>
                      <a:pt x="154" y="56"/>
                    </a:lnTo>
                    <a:lnTo>
                      <a:pt x="156" y="58"/>
                    </a:lnTo>
                    <a:lnTo>
                      <a:pt x="156" y="56"/>
                    </a:lnTo>
                    <a:lnTo>
                      <a:pt x="158" y="58"/>
                    </a:lnTo>
                    <a:lnTo>
                      <a:pt x="156" y="60"/>
                    </a:lnTo>
                    <a:lnTo>
                      <a:pt x="158" y="60"/>
                    </a:lnTo>
                    <a:lnTo>
                      <a:pt x="158" y="62"/>
                    </a:lnTo>
                    <a:lnTo>
                      <a:pt x="158" y="64"/>
                    </a:lnTo>
                    <a:lnTo>
                      <a:pt x="156" y="70"/>
                    </a:lnTo>
                    <a:lnTo>
                      <a:pt x="154" y="72"/>
                    </a:lnTo>
                    <a:lnTo>
                      <a:pt x="156" y="72"/>
                    </a:lnTo>
                    <a:lnTo>
                      <a:pt x="156" y="78"/>
                    </a:lnTo>
                    <a:lnTo>
                      <a:pt x="152" y="78"/>
                    </a:lnTo>
                    <a:lnTo>
                      <a:pt x="148" y="86"/>
                    </a:lnTo>
                    <a:lnTo>
                      <a:pt x="142" y="88"/>
                    </a:lnTo>
                    <a:lnTo>
                      <a:pt x="144" y="90"/>
                    </a:lnTo>
                    <a:lnTo>
                      <a:pt x="144" y="92"/>
                    </a:lnTo>
                    <a:lnTo>
                      <a:pt x="134" y="98"/>
                    </a:lnTo>
                    <a:lnTo>
                      <a:pt x="132" y="100"/>
                    </a:lnTo>
                    <a:lnTo>
                      <a:pt x="130" y="102"/>
                    </a:lnTo>
                    <a:lnTo>
                      <a:pt x="124" y="102"/>
                    </a:lnTo>
                    <a:lnTo>
                      <a:pt x="102" y="116"/>
                    </a:lnTo>
                    <a:lnTo>
                      <a:pt x="100" y="118"/>
                    </a:lnTo>
                    <a:lnTo>
                      <a:pt x="98" y="120"/>
                    </a:lnTo>
                    <a:lnTo>
                      <a:pt x="96" y="120"/>
                    </a:lnTo>
                    <a:lnTo>
                      <a:pt x="98" y="122"/>
                    </a:lnTo>
                    <a:lnTo>
                      <a:pt x="92" y="130"/>
                    </a:lnTo>
                    <a:lnTo>
                      <a:pt x="90" y="128"/>
                    </a:lnTo>
                    <a:lnTo>
                      <a:pt x="90" y="126"/>
                    </a:lnTo>
                    <a:lnTo>
                      <a:pt x="88" y="130"/>
                    </a:lnTo>
                    <a:lnTo>
                      <a:pt x="84" y="132"/>
                    </a:lnTo>
                    <a:lnTo>
                      <a:pt x="72" y="146"/>
                    </a:lnTo>
                    <a:lnTo>
                      <a:pt x="68" y="146"/>
                    </a:lnTo>
                    <a:lnTo>
                      <a:pt x="68" y="156"/>
                    </a:lnTo>
                    <a:lnTo>
                      <a:pt x="72" y="160"/>
                    </a:lnTo>
                    <a:lnTo>
                      <a:pt x="74" y="162"/>
                    </a:lnTo>
                    <a:lnTo>
                      <a:pt x="74" y="164"/>
                    </a:lnTo>
                    <a:lnTo>
                      <a:pt x="78" y="182"/>
                    </a:lnTo>
                    <a:lnTo>
                      <a:pt x="80" y="182"/>
                    </a:lnTo>
                    <a:lnTo>
                      <a:pt x="76" y="211"/>
                    </a:lnTo>
                    <a:lnTo>
                      <a:pt x="76" y="213"/>
                    </a:lnTo>
                    <a:lnTo>
                      <a:pt x="78" y="211"/>
                    </a:lnTo>
                    <a:lnTo>
                      <a:pt x="80" y="209"/>
                    </a:lnTo>
                    <a:lnTo>
                      <a:pt x="78" y="213"/>
                    </a:lnTo>
                    <a:lnTo>
                      <a:pt x="74" y="221"/>
                    </a:lnTo>
                    <a:lnTo>
                      <a:pt x="70" y="223"/>
                    </a:lnTo>
                    <a:lnTo>
                      <a:pt x="64" y="225"/>
                    </a:lnTo>
                    <a:lnTo>
                      <a:pt x="62" y="227"/>
                    </a:lnTo>
                    <a:lnTo>
                      <a:pt x="42" y="235"/>
                    </a:lnTo>
                    <a:lnTo>
                      <a:pt x="36" y="243"/>
                    </a:lnTo>
                    <a:lnTo>
                      <a:pt x="40" y="249"/>
                    </a:lnTo>
                    <a:lnTo>
                      <a:pt x="42" y="247"/>
                    </a:lnTo>
                    <a:lnTo>
                      <a:pt x="42" y="245"/>
                    </a:lnTo>
                    <a:lnTo>
                      <a:pt x="42" y="255"/>
                    </a:lnTo>
                    <a:lnTo>
                      <a:pt x="30" y="255"/>
                    </a:lnTo>
                    <a:lnTo>
                      <a:pt x="22" y="188"/>
                    </a:lnTo>
                    <a:lnTo>
                      <a:pt x="22" y="184"/>
                    </a:lnTo>
                    <a:lnTo>
                      <a:pt x="24" y="182"/>
                    </a:lnTo>
                    <a:lnTo>
                      <a:pt x="24" y="178"/>
                    </a:lnTo>
                    <a:lnTo>
                      <a:pt x="30" y="174"/>
                    </a:lnTo>
                    <a:lnTo>
                      <a:pt x="42" y="146"/>
                    </a:lnTo>
                    <a:lnTo>
                      <a:pt x="40" y="132"/>
                    </a:lnTo>
                    <a:lnTo>
                      <a:pt x="42" y="126"/>
                    </a:lnTo>
                    <a:lnTo>
                      <a:pt x="44" y="106"/>
                    </a:lnTo>
                    <a:lnTo>
                      <a:pt x="40" y="94"/>
                    </a:lnTo>
                    <a:lnTo>
                      <a:pt x="38" y="92"/>
                    </a:lnTo>
                    <a:lnTo>
                      <a:pt x="14" y="84"/>
                    </a:lnTo>
                    <a:lnTo>
                      <a:pt x="2" y="84"/>
                    </a:lnTo>
                    <a:lnTo>
                      <a:pt x="2" y="78"/>
                    </a:lnTo>
                    <a:lnTo>
                      <a:pt x="0" y="70"/>
                    </a:lnTo>
                    <a:lnTo>
                      <a:pt x="46" y="54"/>
                    </a:lnTo>
                    <a:lnTo>
                      <a:pt x="48" y="56"/>
                    </a:lnTo>
                    <a:lnTo>
                      <a:pt x="50" y="60"/>
                    </a:lnTo>
                    <a:lnTo>
                      <a:pt x="54" y="62"/>
                    </a:lnTo>
                    <a:lnTo>
                      <a:pt x="64" y="60"/>
                    </a:lnTo>
                    <a:lnTo>
                      <a:pt x="66" y="60"/>
                    </a:lnTo>
                    <a:lnTo>
                      <a:pt x="66" y="62"/>
                    </a:lnTo>
                    <a:lnTo>
                      <a:pt x="68" y="74"/>
                    </a:lnTo>
                    <a:lnTo>
                      <a:pt x="66" y="76"/>
                    </a:lnTo>
                    <a:lnTo>
                      <a:pt x="66" y="78"/>
                    </a:lnTo>
                    <a:lnTo>
                      <a:pt x="64" y="80"/>
                    </a:lnTo>
                    <a:lnTo>
                      <a:pt x="64" y="82"/>
                    </a:lnTo>
                    <a:lnTo>
                      <a:pt x="64" y="84"/>
                    </a:lnTo>
                    <a:lnTo>
                      <a:pt x="66" y="88"/>
                    </a:lnTo>
                    <a:lnTo>
                      <a:pt x="66" y="90"/>
                    </a:lnTo>
                    <a:lnTo>
                      <a:pt x="68" y="90"/>
                    </a:lnTo>
                    <a:lnTo>
                      <a:pt x="72" y="96"/>
                    </a:lnTo>
                    <a:lnTo>
                      <a:pt x="76" y="96"/>
                    </a:lnTo>
                    <a:lnTo>
                      <a:pt x="76" y="98"/>
                    </a:lnTo>
                    <a:lnTo>
                      <a:pt x="76" y="100"/>
                    </a:lnTo>
                    <a:lnTo>
                      <a:pt x="76" y="102"/>
                    </a:lnTo>
                    <a:lnTo>
                      <a:pt x="78" y="102"/>
                    </a:lnTo>
                    <a:lnTo>
                      <a:pt x="78" y="100"/>
                    </a:lnTo>
                    <a:lnTo>
                      <a:pt x="78" y="96"/>
                    </a:lnTo>
                    <a:lnTo>
                      <a:pt x="78" y="94"/>
                    </a:lnTo>
                    <a:lnTo>
                      <a:pt x="78" y="92"/>
                    </a:lnTo>
                    <a:lnTo>
                      <a:pt x="78" y="90"/>
                    </a:lnTo>
                    <a:lnTo>
                      <a:pt x="78" y="88"/>
                    </a:lnTo>
                    <a:lnTo>
                      <a:pt x="86" y="86"/>
                    </a:lnTo>
                    <a:lnTo>
                      <a:pt x="86" y="84"/>
                    </a:lnTo>
                    <a:lnTo>
                      <a:pt x="86" y="78"/>
                    </a:lnTo>
                    <a:lnTo>
                      <a:pt x="88" y="76"/>
                    </a:lnTo>
                    <a:lnTo>
                      <a:pt x="86" y="72"/>
                    </a:lnTo>
                    <a:lnTo>
                      <a:pt x="88" y="68"/>
                    </a:lnTo>
                    <a:lnTo>
                      <a:pt x="88" y="64"/>
                    </a:lnTo>
                    <a:lnTo>
                      <a:pt x="72" y="46"/>
                    </a:lnTo>
                    <a:lnTo>
                      <a:pt x="70" y="34"/>
                    </a:lnTo>
                    <a:lnTo>
                      <a:pt x="70" y="32"/>
                    </a:lnTo>
                    <a:lnTo>
                      <a:pt x="70" y="30"/>
                    </a:lnTo>
                    <a:lnTo>
                      <a:pt x="74" y="16"/>
                    </a:lnTo>
                    <a:lnTo>
                      <a:pt x="86" y="16"/>
                    </a:lnTo>
                    <a:lnTo>
                      <a:pt x="88" y="16"/>
                    </a:lnTo>
                    <a:lnTo>
                      <a:pt x="90" y="14"/>
                    </a:lnTo>
                    <a:lnTo>
                      <a:pt x="92" y="16"/>
                    </a:lnTo>
                    <a:lnTo>
                      <a:pt x="94" y="18"/>
                    </a:lnTo>
                    <a:lnTo>
                      <a:pt x="96" y="18"/>
                    </a:lnTo>
                    <a:lnTo>
                      <a:pt x="98" y="18"/>
                    </a:lnTo>
                    <a:lnTo>
                      <a:pt x="100" y="18"/>
                    </a:lnTo>
                    <a:lnTo>
                      <a:pt x="102" y="16"/>
                    </a:lnTo>
                    <a:lnTo>
                      <a:pt x="114" y="16"/>
                    </a:lnTo>
                    <a:lnTo>
                      <a:pt x="118" y="12"/>
                    </a:lnTo>
                    <a:lnTo>
                      <a:pt x="122" y="12"/>
                    </a:lnTo>
                    <a:lnTo>
                      <a:pt x="124" y="12"/>
                    </a:lnTo>
                    <a:lnTo>
                      <a:pt x="128" y="12"/>
                    </a:lnTo>
                    <a:lnTo>
                      <a:pt x="134" y="12"/>
                    </a:lnTo>
                    <a:lnTo>
                      <a:pt x="148" y="8"/>
                    </a:lnTo>
                    <a:lnTo>
                      <a:pt x="156" y="0"/>
                    </a:lnTo>
                    <a:lnTo>
                      <a:pt x="158" y="0"/>
                    </a:lnTo>
                    <a:close/>
                  </a:path>
                </a:pathLst>
              </a:custGeom>
              <a:solidFill>
                <a:schemeClr val="tx2"/>
              </a:solidFill>
              <a:ln w="3175">
                <a:solidFill>
                  <a:schemeClr val="bg1"/>
                </a:solidFill>
                <a:round/>
                <a:headEnd/>
                <a:tailEnd/>
              </a:ln>
            </p:spPr>
            <p:txBody>
              <a:bodyPr/>
              <a:lstStyle/>
              <a:p>
                <a:endParaRPr lang="fr-FR" dirty="0"/>
              </a:p>
            </p:txBody>
          </p:sp>
          <p:sp>
            <p:nvSpPr>
              <p:cNvPr id="6014" name="Freeform 1072"/>
              <p:cNvSpPr>
                <a:spLocks/>
              </p:cNvSpPr>
              <p:nvPr/>
            </p:nvSpPr>
            <p:spPr bwMode="auto">
              <a:xfrm>
                <a:off x="3232" y="2859"/>
                <a:ext cx="158" cy="255"/>
              </a:xfrm>
              <a:custGeom>
                <a:avLst/>
                <a:gdLst>
                  <a:gd name="T0" fmla="*/ 158 w 158"/>
                  <a:gd name="T1" fmla="*/ 4 h 255"/>
                  <a:gd name="T2" fmla="*/ 156 w 158"/>
                  <a:gd name="T3" fmla="*/ 36 h 255"/>
                  <a:gd name="T4" fmla="*/ 156 w 158"/>
                  <a:gd name="T5" fmla="*/ 54 h 255"/>
                  <a:gd name="T6" fmla="*/ 156 w 158"/>
                  <a:gd name="T7" fmla="*/ 56 h 255"/>
                  <a:gd name="T8" fmla="*/ 158 w 158"/>
                  <a:gd name="T9" fmla="*/ 60 h 255"/>
                  <a:gd name="T10" fmla="*/ 156 w 158"/>
                  <a:gd name="T11" fmla="*/ 70 h 255"/>
                  <a:gd name="T12" fmla="*/ 156 w 158"/>
                  <a:gd name="T13" fmla="*/ 78 h 255"/>
                  <a:gd name="T14" fmla="*/ 142 w 158"/>
                  <a:gd name="T15" fmla="*/ 88 h 255"/>
                  <a:gd name="T16" fmla="*/ 134 w 158"/>
                  <a:gd name="T17" fmla="*/ 98 h 255"/>
                  <a:gd name="T18" fmla="*/ 124 w 158"/>
                  <a:gd name="T19" fmla="*/ 102 h 255"/>
                  <a:gd name="T20" fmla="*/ 98 w 158"/>
                  <a:gd name="T21" fmla="*/ 120 h 255"/>
                  <a:gd name="T22" fmla="*/ 92 w 158"/>
                  <a:gd name="T23" fmla="*/ 130 h 255"/>
                  <a:gd name="T24" fmla="*/ 88 w 158"/>
                  <a:gd name="T25" fmla="*/ 130 h 255"/>
                  <a:gd name="T26" fmla="*/ 68 w 158"/>
                  <a:gd name="T27" fmla="*/ 146 h 255"/>
                  <a:gd name="T28" fmla="*/ 74 w 158"/>
                  <a:gd name="T29" fmla="*/ 162 h 255"/>
                  <a:gd name="T30" fmla="*/ 80 w 158"/>
                  <a:gd name="T31" fmla="*/ 182 h 255"/>
                  <a:gd name="T32" fmla="*/ 78 w 158"/>
                  <a:gd name="T33" fmla="*/ 211 h 255"/>
                  <a:gd name="T34" fmla="*/ 74 w 158"/>
                  <a:gd name="T35" fmla="*/ 221 h 255"/>
                  <a:gd name="T36" fmla="*/ 62 w 158"/>
                  <a:gd name="T37" fmla="*/ 227 h 255"/>
                  <a:gd name="T38" fmla="*/ 40 w 158"/>
                  <a:gd name="T39" fmla="*/ 249 h 255"/>
                  <a:gd name="T40" fmla="*/ 42 w 158"/>
                  <a:gd name="T41" fmla="*/ 255 h 255"/>
                  <a:gd name="T42" fmla="*/ 22 w 158"/>
                  <a:gd name="T43" fmla="*/ 184 h 255"/>
                  <a:gd name="T44" fmla="*/ 30 w 158"/>
                  <a:gd name="T45" fmla="*/ 174 h 255"/>
                  <a:gd name="T46" fmla="*/ 42 w 158"/>
                  <a:gd name="T47" fmla="*/ 126 h 255"/>
                  <a:gd name="T48" fmla="*/ 38 w 158"/>
                  <a:gd name="T49" fmla="*/ 92 h 255"/>
                  <a:gd name="T50" fmla="*/ 2 w 158"/>
                  <a:gd name="T51" fmla="*/ 78 h 255"/>
                  <a:gd name="T52" fmla="*/ 48 w 158"/>
                  <a:gd name="T53" fmla="*/ 56 h 255"/>
                  <a:gd name="T54" fmla="*/ 64 w 158"/>
                  <a:gd name="T55" fmla="*/ 60 h 255"/>
                  <a:gd name="T56" fmla="*/ 68 w 158"/>
                  <a:gd name="T57" fmla="*/ 74 h 255"/>
                  <a:gd name="T58" fmla="*/ 64 w 158"/>
                  <a:gd name="T59" fmla="*/ 80 h 255"/>
                  <a:gd name="T60" fmla="*/ 66 w 158"/>
                  <a:gd name="T61" fmla="*/ 88 h 255"/>
                  <a:gd name="T62" fmla="*/ 72 w 158"/>
                  <a:gd name="T63" fmla="*/ 96 h 255"/>
                  <a:gd name="T64" fmla="*/ 76 w 158"/>
                  <a:gd name="T65" fmla="*/ 100 h 255"/>
                  <a:gd name="T66" fmla="*/ 78 w 158"/>
                  <a:gd name="T67" fmla="*/ 100 h 255"/>
                  <a:gd name="T68" fmla="*/ 78 w 158"/>
                  <a:gd name="T69" fmla="*/ 92 h 255"/>
                  <a:gd name="T70" fmla="*/ 86 w 158"/>
                  <a:gd name="T71" fmla="*/ 86 h 255"/>
                  <a:gd name="T72" fmla="*/ 88 w 158"/>
                  <a:gd name="T73" fmla="*/ 76 h 255"/>
                  <a:gd name="T74" fmla="*/ 88 w 158"/>
                  <a:gd name="T75" fmla="*/ 64 h 255"/>
                  <a:gd name="T76" fmla="*/ 70 w 158"/>
                  <a:gd name="T77" fmla="*/ 32 h 255"/>
                  <a:gd name="T78" fmla="*/ 86 w 158"/>
                  <a:gd name="T79" fmla="*/ 16 h 255"/>
                  <a:gd name="T80" fmla="*/ 92 w 158"/>
                  <a:gd name="T81" fmla="*/ 16 h 255"/>
                  <a:gd name="T82" fmla="*/ 98 w 158"/>
                  <a:gd name="T83" fmla="*/ 18 h 255"/>
                  <a:gd name="T84" fmla="*/ 114 w 158"/>
                  <a:gd name="T85" fmla="*/ 16 h 255"/>
                  <a:gd name="T86" fmla="*/ 124 w 158"/>
                  <a:gd name="T87" fmla="*/ 12 h 255"/>
                  <a:gd name="T88" fmla="*/ 148 w 158"/>
                  <a:gd name="T89" fmla="*/ 8 h 2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
                  <a:gd name="T136" fmla="*/ 0 h 255"/>
                  <a:gd name="T137" fmla="*/ 158 w 158"/>
                  <a:gd name="T138" fmla="*/ 255 h 2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 h="255">
                    <a:moveTo>
                      <a:pt x="158" y="0"/>
                    </a:moveTo>
                    <a:lnTo>
                      <a:pt x="158" y="2"/>
                    </a:lnTo>
                    <a:lnTo>
                      <a:pt x="158" y="4"/>
                    </a:lnTo>
                    <a:lnTo>
                      <a:pt x="158" y="8"/>
                    </a:lnTo>
                    <a:lnTo>
                      <a:pt x="154" y="20"/>
                    </a:lnTo>
                    <a:lnTo>
                      <a:pt x="156" y="36"/>
                    </a:lnTo>
                    <a:lnTo>
                      <a:pt x="154" y="36"/>
                    </a:lnTo>
                    <a:lnTo>
                      <a:pt x="154" y="40"/>
                    </a:lnTo>
                    <a:lnTo>
                      <a:pt x="156" y="54"/>
                    </a:lnTo>
                    <a:lnTo>
                      <a:pt x="154" y="56"/>
                    </a:lnTo>
                    <a:lnTo>
                      <a:pt x="156" y="58"/>
                    </a:lnTo>
                    <a:lnTo>
                      <a:pt x="156" y="56"/>
                    </a:lnTo>
                    <a:lnTo>
                      <a:pt x="158" y="58"/>
                    </a:lnTo>
                    <a:lnTo>
                      <a:pt x="156" y="60"/>
                    </a:lnTo>
                    <a:lnTo>
                      <a:pt x="158" y="60"/>
                    </a:lnTo>
                    <a:lnTo>
                      <a:pt x="158" y="62"/>
                    </a:lnTo>
                    <a:lnTo>
                      <a:pt x="158" y="64"/>
                    </a:lnTo>
                    <a:lnTo>
                      <a:pt x="156" y="70"/>
                    </a:lnTo>
                    <a:lnTo>
                      <a:pt x="154" y="72"/>
                    </a:lnTo>
                    <a:lnTo>
                      <a:pt x="156" y="72"/>
                    </a:lnTo>
                    <a:lnTo>
                      <a:pt x="156" y="78"/>
                    </a:lnTo>
                    <a:lnTo>
                      <a:pt x="152" y="78"/>
                    </a:lnTo>
                    <a:lnTo>
                      <a:pt x="148" y="86"/>
                    </a:lnTo>
                    <a:lnTo>
                      <a:pt x="142" y="88"/>
                    </a:lnTo>
                    <a:lnTo>
                      <a:pt x="144" y="90"/>
                    </a:lnTo>
                    <a:lnTo>
                      <a:pt x="144" y="92"/>
                    </a:lnTo>
                    <a:lnTo>
                      <a:pt x="134" y="98"/>
                    </a:lnTo>
                    <a:lnTo>
                      <a:pt x="132" y="100"/>
                    </a:lnTo>
                    <a:lnTo>
                      <a:pt x="130" y="102"/>
                    </a:lnTo>
                    <a:lnTo>
                      <a:pt x="124" y="102"/>
                    </a:lnTo>
                    <a:lnTo>
                      <a:pt x="102" y="116"/>
                    </a:lnTo>
                    <a:lnTo>
                      <a:pt x="100" y="118"/>
                    </a:lnTo>
                    <a:lnTo>
                      <a:pt x="98" y="120"/>
                    </a:lnTo>
                    <a:lnTo>
                      <a:pt x="96" y="120"/>
                    </a:lnTo>
                    <a:lnTo>
                      <a:pt x="98" y="122"/>
                    </a:lnTo>
                    <a:lnTo>
                      <a:pt x="92" y="130"/>
                    </a:lnTo>
                    <a:lnTo>
                      <a:pt x="90" y="128"/>
                    </a:lnTo>
                    <a:lnTo>
                      <a:pt x="90" y="126"/>
                    </a:lnTo>
                    <a:lnTo>
                      <a:pt x="88" y="130"/>
                    </a:lnTo>
                    <a:lnTo>
                      <a:pt x="84" y="132"/>
                    </a:lnTo>
                    <a:lnTo>
                      <a:pt x="72" y="146"/>
                    </a:lnTo>
                    <a:lnTo>
                      <a:pt x="68" y="146"/>
                    </a:lnTo>
                    <a:lnTo>
                      <a:pt x="68" y="156"/>
                    </a:lnTo>
                    <a:lnTo>
                      <a:pt x="72" y="160"/>
                    </a:lnTo>
                    <a:lnTo>
                      <a:pt x="74" y="162"/>
                    </a:lnTo>
                    <a:lnTo>
                      <a:pt x="74" y="164"/>
                    </a:lnTo>
                    <a:lnTo>
                      <a:pt x="78" y="182"/>
                    </a:lnTo>
                    <a:lnTo>
                      <a:pt x="80" y="182"/>
                    </a:lnTo>
                    <a:lnTo>
                      <a:pt x="76" y="211"/>
                    </a:lnTo>
                    <a:lnTo>
                      <a:pt x="76" y="213"/>
                    </a:lnTo>
                    <a:lnTo>
                      <a:pt x="78" y="211"/>
                    </a:lnTo>
                    <a:lnTo>
                      <a:pt x="80" y="209"/>
                    </a:lnTo>
                    <a:lnTo>
                      <a:pt x="78" y="213"/>
                    </a:lnTo>
                    <a:lnTo>
                      <a:pt x="74" y="221"/>
                    </a:lnTo>
                    <a:lnTo>
                      <a:pt x="70" y="223"/>
                    </a:lnTo>
                    <a:lnTo>
                      <a:pt x="64" y="225"/>
                    </a:lnTo>
                    <a:lnTo>
                      <a:pt x="62" y="227"/>
                    </a:lnTo>
                    <a:lnTo>
                      <a:pt x="42" y="235"/>
                    </a:lnTo>
                    <a:lnTo>
                      <a:pt x="36" y="243"/>
                    </a:lnTo>
                    <a:lnTo>
                      <a:pt x="40" y="249"/>
                    </a:lnTo>
                    <a:lnTo>
                      <a:pt x="42" y="247"/>
                    </a:lnTo>
                    <a:lnTo>
                      <a:pt x="42" y="245"/>
                    </a:lnTo>
                    <a:lnTo>
                      <a:pt x="42" y="255"/>
                    </a:lnTo>
                    <a:lnTo>
                      <a:pt x="30" y="255"/>
                    </a:lnTo>
                    <a:lnTo>
                      <a:pt x="22" y="188"/>
                    </a:lnTo>
                    <a:lnTo>
                      <a:pt x="22" y="184"/>
                    </a:lnTo>
                    <a:lnTo>
                      <a:pt x="24" y="182"/>
                    </a:lnTo>
                    <a:lnTo>
                      <a:pt x="24" y="178"/>
                    </a:lnTo>
                    <a:lnTo>
                      <a:pt x="30" y="174"/>
                    </a:lnTo>
                    <a:lnTo>
                      <a:pt x="42" y="146"/>
                    </a:lnTo>
                    <a:lnTo>
                      <a:pt x="40" y="132"/>
                    </a:lnTo>
                    <a:lnTo>
                      <a:pt x="42" y="126"/>
                    </a:lnTo>
                    <a:lnTo>
                      <a:pt x="44" y="106"/>
                    </a:lnTo>
                    <a:lnTo>
                      <a:pt x="40" y="94"/>
                    </a:lnTo>
                    <a:lnTo>
                      <a:pt x="38" y="92"/>
                    </a:lnTo>
                    <a:lnTo>
                      <a:pt x="14" y="84"/>
                    </a:lnTo>
                    <a:lnTo>
                      <a:pt x="2" y="84"/>
                    </a:lnTo>
                    <a:lnTo>
                      <a:pt x="2" y="78"/>
                    </a:lnTo>
                    <a:lnTo>
                      <a:pt x="0" y="70"/>
                    </a:lnTo>
                    <a:lnTo>
                      <a:pt x="46" y="54"/>
                    </a:lnTo>
                    <a:lnTo>
                      <a:pt x="48" y="56"/>
                    </a:lnTo>
                    <a:lnTo>
                      <a:pt x="50" y="60"/>
                    </a:lnTo>
                    <a:lnTo>
                      <a:pt x="54" y="62"/>
                    </a:lnTo>
                    <a:lnTo>
                      <a:pt x="64" y="60"/>
                    </a:lnTo>
                    <a:lnTo>
                      <a:pt x="66" y="60"/>
                    </a:lnTo>
                    <a:lnTo>
                      <a:pt x="66" y="62"/>
                    </a:lnTo>
                    <a:lnTo>
                      <a:pt x="68" y="74"/>
                    </a:lnTo>
                    <a:lnTo>
                      <a:pt x="66" y="76"/>
                    </a:lnTo>
                    <a:lnTo>
                      <a:pt x="66" y="78"/>
                    </a:lnTo>
                    <a:lnTo>
                      <a:pt x="64" y="80"/>
                    </a:lnTo>
                    <a:lnTo>
                      <a:pt x="64" y="82"/>
                    </a:lnTo>
                    <a:lnTo>
                      <a:pt x="64" y="84"/>
                    </a:lnTo>
                    <a:lnTo>
                      <a:pt x="66" y="88"/>
                    </a:lnTo>
                    <a:lnTo>
                      <a:pt x="66" y="90"/>
                    </a:lnTo>
                    <a:lnTo>
                      <a:pt x="68" y="90"/>
                    </a:lnTo>
                    <a:lnTo>
                      <a:pt x="72" y="96"/>
                    </a:lnTo>
                    <a:lnTo>
                      <a:pt x="76" y="96"/>
                    </a:lnTo>
                    <a:lnTo>
                      <a:pt x="76" y="98"/>
                    </a:lnTo>
                    <a:lnTo>
                      <a:pt x="76" y="100"/>
                    </a:lnTo>
                    <a:lnTo>
                      <a:pt x="76" y="102"/>
                    </a:lnTo>
                    <a:lnTo>
                      <a:pt x="78" y="102"/>
                    </a:lnTo>
                    <a:lnTo>
                      <a:pt x="78" y="100"/>
                    </a:lnTo>
                    <a:lnTo>
                      <a:pt x="78" y="96"/>
                    </a:lnTo>
                    <a:lnTo>
                      <a:pt x="78" y="94"/>
                    </a:lnTo>
                    <a:lnTo>
                      <a:pt x="78" y="92"/>
                    </a:lnTo>
                    <a:lnTo>
                      <a:pt x="78" y="90"/>
                    </a:lnTo>
                    <a:lnTo>
                      <a:pt x="78" y="88"/>
                    </a:lnTo>
                    <a:lnTo>
                      <a:pt x="86" y="86"/>
                    </a:lnTo>
                    <a:lnTo>
                      <a:pt x="86" y="84"/>
                    </a:lnTo>
                    <a:lnTo>
                      <a:pt x="86" y="78"/>
                    </a:lnTo>
                    <a:lnTo>
                      <a:pt x="88" y="76"/>
                    </a:lnTo>
                    <a:lnTo>
                      <a:pt x="86" y="72"/>
                    </a:lnTo>
                    <a:lnTo>
                      <a:pt x="88" y="68"/>
                    </a:lnTo>
                    <a:lnTo>
                      <a:pt x="88" y="64"/>
                    </a:lnTo>
                    <a:lnTo>
                      <a:pt x="72" y="46"/>
                    </a:lnTo>
                    <a:lnTo>
                      <a:pt x="70" y="34"/>
                    </a:lnTo>
                    <a:lnTo>
                      <a:pt x="70" y="32"/>
                    </a:lnTo>
                    <a:lnTo>
                      <a:pt x="70" y="30"/>
                    </a:lnTo>
                    <a:lnTo>
                      <a:pt x="74" y="16"/>
                    </a:lnTo>
                    <a:lnTo>
                      <a:pt x="86" y="16"/>
                    </a:lnTo>
                    <a:lnTo>
                      <a:pt x="88" y="16"/>
                    </a:lnTo>
                    <a:lnTo>
                      <a:pt x="90" y="14"/>
                    </a:lnTo>
                    <a:lnTo>
                      <a:pt x="92" y="16"/>
                    </a:lnTo>
                    <a:lnTo>
                      <a:pt x="94" y="18"/>
                    </a:lnTo>
                    <a:lnTo>
                      <a:pt x="96" y="18"/>
                    </a:lnTo>
                    <a:lnTo>
                      <a:pt x="98" y="18"/>
                    </a:lnTo>
                    <a:lnTo>
                      <a:pt x="100" y="18"/>
                    </a:lnTo>
                    <a:lnTo>
                      <a:pt x="102" y="16"/>
                    </a:lnTo>
                    <a:lnTo>
                      <a:pt x="114" y="16"/>
                    </a:lnTo>
                    <a:lnTo>
                      <a:pt x="118" y="12"/>
                    </a:lnTo>
                    <a:lnTo>
                      <a:pt x="122" y="12"/>
                    </a:lnTo>
                    <a:lnTo>
                      <a:pt x="124" y="12"/>
                    </a:lnTo>
                    <a:lnTo>
                      <a:pt x="128" y="12"/>
                    </a:lnTo>
                    <a:lnTo>
                      <a:pt x="134" y="12"/>
                    </a:lnTo>
                    <a:lnTo>
                      <a:pt x="148" y="8"/>
                    </a:lnTo>
                    <a:lnTo>
                      <a:pt x="156" y="0"/>
                    </a:lnTo>
                  </a:path>
                </a:pathLst>
              </a:custGeom>
              <a:solidFill>
                <a:schemeClr val="tx2"/>
              </a:solidFill>
              <a:ln w="3175">
                <a:solidFill>
                  <a:schemeClr val="bg1"/>
                </a:solidFill>
                <a:round/>
                <a:headEnd/>
                <a:tailEnd/>
              </a:ln>
            </p:spPr>
            <p:txBody>
              <a:bodyPr/>
              <a:lstStyle/>
              <a:p>
                <a:endParaRPr lang="fr-FR" dirty="0"/>
              </a:p>
            </p:txBody>
          </p:sp>
          <p:sp>
            <p:nvSpPr>
              <p:cNvPr id="6015" name="Freeform 1073"/>
              <p:cNvSpPr>
                <a:spLocks/>
              </p:cNvSpPr>
              <p:nvPr/>
            </p:nvSpPr>
            <p:spPr bwMode="auto">
              <a:xfrm>
                <a:off x="3452" y="2058"/>
                <a:ext cx="18" cy="16"/>
              </a:xfrm>
              <a:custGeom>
                <a:avLst/>
                <a:gdLst>
                  <a:gd name="T0" fmla="*/ 18 w 18"/>
                  <a:gd name="T1" fmla="*/ 16 h 16"/>
                  <a:gd name="T2" fmla="*/ 10 w 18"/>
                  <a:gd name="T3" fmla="*/ 14 h 16"/>
                  <a:gd name="T4" fmla="*/ 0 w 18"/>
                  <a:gd name="T5" fmla="*/ 2 h 16"/>
                  <a:gd name="T6" fmla="*/ 4 w 18"/>
                  <a:gd name="T7" fmla="*/ 0 h 16"/>
                  <a:gd name="T8" fmla="*/ 6 w 18"/>
                  <a:gd name="T9" fmla="*/ 0 h 16"/>
                  <a:gd name="T10" fmla="*/ 6 w 18"/>
                  <a:gd name="T11" fmla="*/ 2 h 16"/>
                  <a:gd name="T12" fmla="*/ 8 w 18"/>
                  <a:gd name="T13" fmla="*/ 4 h 16"/>
                  <a:gd name="T14" fmla="*/ 10 w 18"/>
                  <a:gd name="T15" fmla="*/ 4 h 16"/>
                  <a:gd name="T16" fmla="*/ 12 w 18"/>
                  <a:gd name="T17" fmla="*/ 4 h 16"/>
                  <a:gd name="T18" fmla="*/ 14 w 18"/>
                  <a:gd name="T19" fmla="*/ 4 h 16"/>
                  <a:gd name="T20" fmla="*/ 18 w 18"/>
                  <a:gd name="T21" fmla="*/ 10 h 16"/>
                  <a:gd name="T22" fmla="*/ 18 w 18"/>
                  <a:gd name="T23" fmla="*/ 14 h 16"/>
                  <a:gd name="T24" fmla="*/ 18 w 18"/>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18" y="16"/>
                    </a:moveTo>
                    <a:lnTo>
                      <a:pt x="10" y="14"/>
                    </a:lnTo>
                    <a:lnTo>
                      <a:pt x="0" y="2"/>
                    </a:lnTo>
                    <a:lnTo>
                      <a:pt x="4" y="0"/>
                    </a:lnTo>
                    <a:lnTo>
                      <a:pt x="6" y="0"/>
                    </a:lnTo>
                    <a:lnTo>
                      <a:pt x="6" y="2"/>
                    </a:lnTo>
                    <a:lnTo>
                      <a:pt x="8" y="4"/>
                    </a:lnTo>
                    <a:lnTo>
                      <a:pt x="10" y="4"/>
                    </a:lnTo>
                    <a:lnTo>
                      <a:pt x="12" y="4"/>
                    </a:lnTo>
                    <a:lnTo>
                      <a:pt x="14" y="4"/>
                    </a:lnTo>
                    <a:lnTo>
                      <a:pt x="18" y="10"/>
                    </a:lnTo>
                    <a:lnTo>
                      <a:pt x="18" y="14"/>
                    </a:lnTo>
                    <a:lnTo>
                      <a:pt x="18" y="16"/>
                    </a:lnTo>
                    <a:close/>
                  </a:path>
                </a:pathLst>
              </a:custGeom>
              <a:solidFill>
                <a:schemeClr val="tx2"/>
              </a:solidFill>
              <a:ln w="3175">
                <a:solidFill>
                  <a:schemeClr val="bg1"/>
                </a:solidFill>
                <a:round/>
                <a:headEnd/>
                <a:tailEnd/>
              </a:ln>
            </p:spPr>
            <p:txBody>
              <a:bodyPr/>
              <a:lstStyle/>
              <a:p>
                <a:endParaRPr lang="fr-FR" dirty="0"/>
              </a:p>
            </p:txBody>
          </p:sp>
          <p:sp>
            <p:nvSpPr>
              <p:cNvPr id="6016" name="Freeform 1074"/>
              <p:cNvSpPr>
                <a:spLocks/>
              </p:cNvSpPr>
              <p:nvPr/>
            </p:nvSpPr>
            <p:spPr bwMode="auto">
              <a:xfrm>
                <a:off x="3452" y="2058"/>
                <a:ext cx="18" cy="16"/>
              </a:xfrm>
              <a:custGeom>
                <a:avLst/>
                <a:gdLst>
                  <a:gd name="T0" fmla="*/ 18 w 18"/>
                  <a:gd name="T1" fmla="*/ 16 h 16"/>
                  <a:gd name="T2" fmla="*/ 10 w 18"/>
                  <a:gd name="T3" fmla="*/ 14 h 16"/>
                  <a:gd name="T4" fmla="*/ 0 w 18"/>
                  <a:gd name="T5" fmla="*/ 2 h 16"/>
                  <a:gd name="T6" fmla="*/ 4 w 18"/>
                  <a:gd name="T7" fmla="*/ 0 h 16"/>
                  <a:gd name="T8" fmla="*/ 6 w 18"/>
                  <a:gd name="T9" fmla="*/ 0 h 16"/>
                  <a:gd name="T10" fmla="*/ 6 w 18"/>
                  <a:gd name="T11" fmla="*/ 2 h 16"/>
                  <a:gd name="T12" fmla="*/ 8 w 18"/>
                  <a:gd name="T13" fmla="*/ 4 h 16"/>
                  <a:gd name="T14" fmla="*/ 10 w 18"/>
                  <a:gd name="T15" fmla="*/ 4 h 16"/>
                  <a:gd name="T16" fmla="*/ 12 w 18"/>
                  <a:gd name="T17" fmla="*/ 4 h 16"/>
                  <a:gd name="T18" fmla="*/ 14 w 18"/>
                  <a:gd name="T19" fmla="*/ 4 h 16"/>
                  <a:gd name="T20" fmla="*/ 18 w 18"/>
                  <a:gd name="T21" fmla="*/ 10 h 16"/>
                  <a:gd name="T22" fmla="*/ 18 w 18"/>
                  <a:gd name="T23" fmla="*/ 1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8" y="16"/>
                    </a:moveTo>
                    <a:lnTo>
                      <a:pt x="10" y="14"/>
                    </a:lnTo>
                    <a:lnTo>
                      <a:pt x="0" y="2"/>
                    </a:lnTo>
                    <a:lnTo>
                      <a:pt x="4" y="0"/>
                    </a:lnTo>
                    <a:lnTo>
                      <a:pt x="6" y="0"/>
                    </a:lnTo>
                    <a:lnTo>
                      <a:pt x="6" y="2"/>
                    </a:lnTo>
                    <a:lnTo>
                      <a:pt x="8" y="4"/>
                    </a:lnTo>
                    <a:lnTo>
                      <a:pt x="10" y="4"/>
                    </a:lnTo>
                    <a:lnTo>
                      <a:pt x="12" y="4"/>
                    </a:lnTo>
                    <a:lnTo>
                      <a:pt x="14" y="4"/>
                    </a:lnTo>
                    <a:lnTo>
                      <a:pt x="18" y="10"/>
                    </a:lnTo>
                    <a:lnTo>
                      <a:pt x="18" y="14"/>
                    </a:lnTo>
                  </a:path>
                </a:pathLst>
              </a:custGeom>
              <a:solidFill>
                <a:schemeClr val="tx2"/>
              </a:solidFill>
              <a:ln w="3175">
                <a:solidFill>
                  <a:schemeClr val="bg1"/>
                </a:solidFill>
                <a:round/>
                <a:headEnd/>
                <a:tailEnd/>
              </a:ln>
            </p:spPr>
            <p:txBody>
              <a:bodyPr/>
              <a:lstStyle/>
              <a:p>
                <a:endParaRPr lang="fr-FR" dirty="0"/>
              </a:p>
            </p:txBody>
          </p:sp>
          <p:sp>
            <p:nvSpPr>
              <p:cNvPr id="6017" name="Freeform 1075"/>
              <p:cNvSpPr>
                <a:spLocks/>
              </p:cNvSpPr>
              <p:nvPr/>
            </p:nvSpPr>
            <p:spPr bwMode="auto">
              <a:xfrm>
                <a:off x="3456" y="2017"/>
                <a:ext cx="80" cy="65"/>
              </a:xfrm>
              <a:custGeom>
                <a:avLst/>
                <a:gdLst>
                  <a:gd name="T0" fmla="*/ 22 w 80"/>
                  <a:gd name="T1" fmla="*/ 0 h 65"/>
                  <a:gd name="T2" fmla="*/ 30 w 80"/>
                  <a:gd name="T3" fmla="*/ 6 h 65"/>
                  <a:gd name="T4" fmla="*/ 34 w 80"/>
                  <a:gd name="T5" fmla="*/ 12 h 65"/>
                  <a:gd name="T6" fmla="*/ 42 w 80"/>
                  <a:gd name="T7" fmla="*/ 12 h 65"/>
                  <a:gd name="T8" fmla="*/ 46 w 80"/>
                  <a:gd name="T9" fmla="*/ 6 h 65"/>
                  <a:gd name="T10" fmla="*/ 52 w 80"/>
                  <a:gd name="T11" fmla="*/ 0 h 65"/>
                  <a:gd name="T12" fmla="*/ 70 w 80"/>
                  <a:gd name="T13" fmla="*/ 25 h 65"/>
                  <a:gd name="T14" fmla="*/ 76 w 80"/>
                  <a:gd name="T15" fmla="*/ 25 h 65"/>
                  <a:gd name="T16" fmla="*/ 80 w 80"/>
                  <a:gd name="T17" fmla="*/ 31 h 65"/>
                  <a:gd name="T18" fmla="*/ 72 w 80"/>
                  <a:gd name="T19" fmla="*/ 27 h 65"/>
                  <a:gd name="T20" fmla="*/ 68 w 80"/>
                  <a:gd name="T21" fmla="*/ 33 h 65"/>
                  <a:gd name="T22" fmla="*/ 60 w 80"/>
                  <a:gd name="T23" fmla="*/ 51 h 65"/>
                  <a:gd name="T24" fmla="*/ 58 w 80"/>
                  <a:gd name="T25" fmla="*/ 65 h 65"/>
                  <a:gd name="T26" fmla="*/ 52 w 80"/>
                  <a:gd name="T27" fmla="*/ 65 h 65"/>
                  <a:gd name="T28" fmla="*/ 48 w 80"/>
                  <a:gd name="T29" fmla="*/ 61 h 65"/>
                  <a:gd name="T30" fmla="*/ 44 w 80"/>
                  <a:gd name="T31" fmla="*/ 59 h 65"/>
                  <a:gd name="T32" fmla="*/ 50 w 80"/>
                  <a:gd name="T33" fmla="*/ 55 h 65"/>
                  <a:gd name="T34" fmla="*/ 48 w 80"/>
                  <a:gd name="T35" fmla="*/ 45 h 65"/>
                  <a:gd name="T36" fmla="*/ 36 w 80"/>
                  <a:gd name="T37" fmla="*/ 45 h 65"/>
                  <a:gd name="T38" fmla="*/ 28 w 80"/>
                  <a:gd name="T39" fmla="*/ 53 h 65"/>
                  <a:gd name="T40" fmla="*/ 22 w 80"/>
                  <a:gd name="T41" fmla="*/ 57 h 65"/>
                  <a:gd name="T42" fmla="*/ 20 w 80"/>
                  <a:gd name="T43" fmla="*/ 51 h 65"/>
                  <a:gd name="T44" fmla="*/ 22 w 80"/>
                  <a:gd name="T45" fmla="*/ 49 h 65"/>
                  <a:gd name="T46" fmla="*/ 20 w 80"/>
                  <a:gd name="T47" fmla="*/ 45 h 65"/>
                  <a:gd name="T48" fmla="*/ 20 w 80"/>
                  <a:gd name="T49" fmla="*/ 43 h 65"/>
                  <a:gd name="T50" fmla="*/ 14 w 80"/>
                  <a:gd name="T51" fmla="*/ 41 h 65"/>
                  <a:gd name="T52" fmla="*/ 10 w 80"/>
                  <a:gd name="T53" fmla="*/ 35 h 65"/>
                  <a:gd name="T54" fmla="*/ 14 w 80"/>
                  <a:gd name="T55" fmla="*/ 33 h 65"/>
                  <a:gd name="T56" fmla="*/ 8 w 80"/>
                  <a:gd name="T57" fmla="*/ 27 h 65"/>
                  <a:gd name="T58" fmla="*/ 6 w 80"/>
                  <a:gd name="T59" fmla="*/ 23 h 65"/>
                  <a:gd name="T60" fmla="*/ 6 w 80"/>
                  <a:gd name="T61" fmla="*/ 19 h 65"/>
                  <a:gd name="T62" fmla="*/ 4 w 80"/>
                  <a:gd name="T63" fmla="*/ 15 h 65"/>
                  <a:gd name="T64" fmla="*/ 0 w 80"/>
                  <a:gd name="T65" fmla="*/ 10 h 65"/>
                  <a:gd name="T66" fmla="*/ 8 w 80"/>
                  <a:gd name="T67" fmla="*/ 8 h 65"/>
                  <a:gd name="T68" fmla="*/ 14 w 80"/>
                  <a:gd name="T69" fmla="*/ 12 h 65"/>
                  <a:gd name="T70" fmla="*/ 22 w 80"/>
                  <a:gd name="T71" fmla="*/ 14 h 65"/>
                  <a:gd name="T72" fmla="*/ 22 w 80"/>
                  <a:gd name="T73" fmla="*/ 10 h 65"/>
                  <a:gd name="T74" fmla="*/ 18 w 80"/>
                  <a:gd name="T75" fmla="*/ 6 h 65"/>
                  <a:gd name="T76" fmla="*/ 18 w 80"/>
                  <a:gd name="T77" fmla="*/ 2 h 65"/>
                  <a:gd name="T78" fmla="*/ 20 w 80"/>
                  <a:gd name="T79" fmla="*/ 0 h 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
                  <a:gd name="T121" fmla="*/ 0 h 65"/>
                  <a:gd name="T122" fmla="*/ 80 w 80"/>
                  <a:gd name="T123" fmla="*/ 65 h 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 h="65">
                    <a:moveTo>
                      <a:pt x="20" y="0"/>
                    </a:moveTo>
                    <a:lnTo>
                      <a:pt x="22" y="0"/>
                    </a:lnTo>
                    <a:lnTo>
                      <a:pt x="26" y="0"/>
                    </a:lnTo>
                    <a:lnTo>
                      <a:pt x="30" y="6"/>
                    </a:lnTo>
                    <a:lnTo>
                      <a:pt x="32" y="6"/>
                    </a:lnTo>
                    <a:lnTo>
                      <a:pt x="34" y="12"/>
                    </a:lnTo>
                    <a:lnTo>
                      <a:pt x="40" y="12"/>
                    </a:lnTo>
                    <a:lnTo>
                      <a:pt x="42" y="12"/>
                    </a:lnTo>
                    <a:lnTo>
                      <a:pt x="44" y="10"/>
                    </a:lnTo>
                    <a:lnTo>
                      <a:pt x="46" y="6"/>
                    </a:lnTo>
                    <a:lnTo>
                      <a:pt x="50" y="4"/>
                    </a:lnTo>
                    <a:lnTo>
                      <a:pt x="52" y="0"/>
                    </a:lnTo>
                    <a:lnTo>
                      <a:pt x="68" y="23"/>
                    </a:lnTo>
                    <a:lnTo>
                      <a:pt x="70" y="25"/>
                    </a:lnTo>
                    <a:lnTo>
                      <a:pt x="74" y="23"/>
                    </a:lnTo>
                    <a:lnTo>
                      <a:pt x="76" y="25"/>
                    </a:lnTo>
                    <a:lnTo>
                      <a:pt x="78" y="25"/>
                    </a:lnTo>
                    <a:lnTo>
                      <a:pt x="80" y="31"/>
                    </a:lnTo>
                    <a:lnTo>
                      <a:pt x="76" y="27"/>
                    </a:lnTo>
                    <a:lnTo>
                      <a:pt x="72" y="27"/>
                    </a:lnTo>
                    <a:lnTo>
                      <a:pt x="70" y="29"/>
                    </a:lnTo>
                    <a:lnTo>
                      <a:pt x="68" y="33"/>
                    </a:lnTo>
                    <a:lnTo>
                      <a:pt x="64" y="55"/>
                    </a:lnTo>
                    <a:lnTo>
                      <a:pt x="60" y="51"/>
                    </a:lnTo>
                    <a:lnTo>
                      <a:pt x="58" y="51"/>
                    </a:lnTo>
                    <a:lnTo>
                      <a:pt x="58" y="65"/>
                    </a:lnTo>
                    <a:lnTo>
                      <a:pt x="56" y="65"/>
                    </a:lnTo>
                    <a:lnTo>
                      <a:pt x="52" y="65"/>
                    </a:lnTo>
                    <a:lnTo>
                      <a:pt x="50" y="63"/>
                    </a:lnTo>
                    <a:lnTo>
                      <a:pt x="48" y="61"/>
                    </a:lnTo>
                    <a:lnTo>
                      <a:pt x="48" y="59"/>
                    </a:lnTo>
                    <a:lnTo>
                      <a:pt x="44" y="59"/>
                    </a:lnTo>
                    <a:lnTo>
                      <a:pt x="46" y="57"/>
                    </a:lnTo>
                    <a:lnTo>
                      <a:pt x="50" y="55"/>
                    </a:lnTo>
                    <a:lnTo>
                      <a:pt x="48" y="49"/>
                    </a:lnTo>
                    <a:lnTo>
                      <a:pt x="48" y="45"/>
                    </a:lnTo>
                    <a:lnTo>
                      <a:pt x="42" y="43"/>
                    </a:lnTo>
                    <a:lnTo>
                      <a:pt x="36" y="45"/>
                    </a:lnTo>
                    <a:lnTo>
                      <a:pt x="30" y="49"/>
                    </a:lnTo>
                    <a:lnTo>
                      <a:pt x="28" y="53"/>
                    </a:lnTo>
                    <a:lnTo>
                      <a:pt x="26" y="57"/>
                    </a:lnTo>
                    <a:lnTo>
                      <a:pt x="22" y="57"/>
                    </a:lnTo>
                    <a:lnTo>
                      <a:pt x="20" y="53"/>
                    </a:lnTo>
                    <a:lnTo>
                      <a:pt x="20" y="51"/>
                    </a:lnTo>
                    <a:lnTo>
                      <a:pt x="22" y="51"/>
                    </a:lnTo>
                    <a:lnTo>
                      <a:pt x="22" y="49"/>
                    </a:lnTo>
                    <a:lnTo>
                      <a:pt x="20" y="47"/>
                    </a:lnTo>
                    <a:lnTo>
                      <a:pt x="20" y="45"/>
                    </a:lnTo>
                    <a:lnTo>
                      <a:pt x="22" y="43"/>
                    </a:lnTo>
                    <a:lnTo>
                      <a:pt x="20" y="43"/>
                    </a:lnTo>
                    <a:lnTo>
                      <a:pt x="18" y="43"/>
                    </a:lnTo>
                    <a:lnTo>
                      <a:pt x="14" y="41"/>
                    </a:lnTo>
                    <a:lnTo>
                      <a:pt x="10" y="37"/>
                    </a:lnTo>
                    <a:lnTo>
                      <a:pt x="10" y="35"/>
                    </a:lnTo>
                    <a:lnTo>
                      <a:pt x="12" y="35"/>
                    </a:lnTo>
                    <a:lnTo>
                      <a:pt x="14" y="33"/>
                    </a:lnTo>
                    <a:lnTo>
                      <a:pt x="12" y="31"/>
                    </a:lnTo>
                    <a:lnTo>
                      <a:pt x="8" y="27"/>
                    </a:lnTo>
                    <a:lnTo>
                      <a:pt x="6" y="25"/>
                    </a:lnTo>
                    <a:lnTo>
                      <a:pt x="6" y="23"/>
                    </a:lnTo>
                    <a:lnTo>
                      <a:pt x="6" y="21"/>
                    </a:lnTo>
                    <a:lnTo>
                      <a:pt x="6" y="19"/>
                    </a:lnTo>
                    <a:lnTo>
                      <a:pt x="6" y="17"/>
                    </a:lnTo>
                    <a:lnTo>
                      <a:pt x="4" y="15"/>
                    </a:lnTo>
                    <a:lnTo>
                      <a:pt x="2" y="15"/>
                    </a:lnTo>
                    <a:lnTo>
                      <a:pt x="0" y="10"/>
                    </a:lnTo>
                    <a:lnTo>
                      <a:pt x="4" y="8"/>
                    </a:lnTo>
                    <a:lnTo>
                      <a:pt x="8" y="8"/>
                    </a:lnTo>
                    <a:lnTo>
                      <a:pt x="10" y="10"/>
                    </a:lnTo>
                    <a:lnTo>
                      <a:pt x="14" y="12"/>
                    </a:lnTo>
                    <a:lnTo>
                      <a:pt x="16" y="12"/>
                    </a:lnTo>
                    <a:lnTo>
                      <a:pt x="22" y="14"/>
                    </a:lnTo>
                    <a:lnTo>
                      <a:pt x="24" y="12"/>
                    </a:lnTo>
                    <a:lnTo>
                      <a:pt x="22" y="10"/>
                    </a:lnTo>
                    <a:lnTo>
                      <a:pt x="20" y="8"/>
                    </a:lnTo>
                    <a:lnTo>
                      <a:pt x="18" y="6"/>
                    </a:lnTo>
                    <a:lnTo>
                      <a:pt x="18" y="4"/>
                    </a:lnTo>
                    <a:lnTo>
                      <a:pt x="18" y="2"/>
                    </a:lnTo>
                    <a:lnTo>
                      <a:pt x="18" y="0"/>
                    </a:lnTo>
                    <a:lnTo>
                      <a:pt x="20" y="0"/>
                    </a:lnTo>
                    <a:close/>
                  </a:path>
                </a:pathLst>
              </a:custGeom>
              <a:solidFill>
                <a:schemeClr val="tx2"/>
              </a:solidFill>
              <a:ln w="3175">
                <a:solidFill>
                  <a:schemeClr val="bg1"/>
                </a:solidFill>
                <a:round/>
                <a:headEnd/>
                <a:tailEnd/>
              </a:ln>
            </p:spPr>
            <p:txBody>
              <a:bodyPr/>
              <a:lstStyle/>
              <a:p>
                <a:endParaRPr lang="fr-FR" dirty="0"/>
              </a:p>
            </p:txBody>
          </p:sp>
          <p:sp>
            <p:nvSpPr>
              <p:cNvPr id="6018" name="Freeform 1076"/>
              <p:cNvSpPr>
                <a:spLocks/>
              </p:cNvSpPr>
              <p:nvPr/>
            </p:nvSpPr>
            <p:spPr bwMode="auto">
              <a:xfrm>
                <a:off x="3456" y="2017"/>
                <a:ext cx="80" cy="65"/>
              </a:xfrm>
              <a:custGeom>
                <a:avLst/>
                <a:gdLst>
                  <a:gd name="T0" fmla="*/ 22 w 80"/>
                  <a:gd name="T1" fmla="*/ 0 h 65"/>
                  <a:gd name="T2" fmla="*/ 30 w 80"/>
                  <a:gd name="T3" fmla="*/ 6 h 65"/>
                  <a:gd name="T4" fmla="*/ 34 w 80"/>
                  <a:gd name="T5" fmla="*/ 12 h 65"/>
                  <a:gd name="T6" fmla="*/ 42 w 80"/>
                  <a:gd name="T7" fmla="*/ 12 h 65"/>
                  <a:gd name="T8" fmla="*/ 46 w 80"/>
                  <a:gd name="T9" fmla="*/ 6 h 65"/>
                  <a:gd name="T10" fmla="*/ 52 w 80"/>
                  <a:gd name="T11" fmla="*/ 0 h 65"/>
                  <a:gd name="T12" fmla="*/ 70 w 80"/>
                  <a:gd name="T13" fmla="*/ 25 h 65"/>
                  <a:gd name="T14" fmla="*/ 76 w 80"/>
                  <a:gd name="T15" fmla="*/ 25 h 65"/>
                  <a:gd name="T16" fmla="*/ 80 w 80"/>
                  <a:gd name="T17" fmla="*/ 31 h 65"/>
                  <a:gd name="T18" fmla="*/ 72 w 80"/>
                  <a:gd name="T19" fmla="*/ 27 h 65"/>
                  <a:gd name="T20" fmla="*/ 68 w 80"/>
                  <a:gd name="T21" fmla="*/ 33 h 65"/>
                  <a:gd name="T22" fmla="*/ 60 w 80"/>
                  <a:gd name="T23" fmla="*/ 51 h 65"/>
                  <a:gd name="T24" fmla="*/ 58 w 80"/>
                  <a:gd name="T25" fmla="*/ 65 h 65"/>
                  <a:gd name="T26" fmla="*/ 52 w 80"/>
                  <a:gd name="T27" fmla="*/ 65 h 65"/>
                  <a:gd name="T28" fmla="*/ 48 w 80"/>
                  <a:gd name="T29" fmla="*/ 61 h 65"/>
                  <a:gd name="T30" fmla="*/ 44 w 80"/>
                  <a:gd name="T31" fmla="*/ 59 h 65"/>
                  <a:gd name="T32" fmla="*/ 50 w 80"/>
                  <a:gd name="T33" fmla="*/ 55 h 65"/>
                  <a:gd name="T34" fmla="*/ 48 w 80"/>
                  <a:gd name="T35" fmla="*/ 45 h 65"/>
                  <a:gd name="T36" fmla="*/ 36 w 80"/>
                  <a:gd name="T37" fmla="*/ 45 h 65"/>
                  <a:gd name="T38" fmla="*/ 28 w 80"/>
                  <a:gd name="T39" fmla="*/ 53 h 65"/>
                  <a:gd name="T40" fmla="*/ 22 w 80"/>
                  <a:gd name="T41" fmla="*/ 57 h 65"/>
                  <a:gd name="T42" fmla="*/ 20 w 80"/>
                  <a:gd name="T43" fmla="*/ 51 h 65"/>
                  <a:gd name="T44" fmla="*/ 22 w 80"/>
                  <a:gd name="T45" fmla="*/ 49 h 65"/>
                  <a:gd name="T46" fmla="*/ 20 w 80"/>
                  <a:gd name="T47" fmla="*/ 45 h 65"/>
                  <a:gd name="T48" fmla="*/ 20 w 80"/>
                  <a:gd name="T49" fmla="*/ 43 h 65"/>
                  <a:gd name="T50" fmla="*/ 14 w 80"/>
                  <a:gd name="T51" fmla="*/ 41 h 65"/>
                  <a:gd name="T52" fmla="*/ 10 w 80"/>
                  <a:gd name="T53" fmla="*/ 35 h 65"/>
                  <a:gd name="T54" fmla="*/ 14 w 80"/>
                  <a:gd name="T55" fmla="*/ 33 h 65"/>
                  <a:gd name="T56" fmla="*/ 8 w 80"/>
                  <a:gd name="T57" fmla="*/ 27 h 65"/>
                  <a:gd name="T58" fmla="*/ 6 w 80"/>
                  <a:gd name="T59" fmla="*/ 23 h 65"/>
                  <a:gd name="T60" fmla="*/ 6 w 80"/>
                  <a:gd name="T61" fmla="*/ 19 h 65"/>
                  <a:gd name="T62" fmla="*/ 4 w 80"/>
                  <a:gd name="T63" fmla="*/ 15 h 65"/>
                  <a:gd name="T64" fmla="*/ 0 w 80"/>
                  <a:gd name="T65" fmla="*/ 10 h 65"/>
                  <a:gd name="T66" fmla="*/ 8 w 80"/>
                  <a:gd name="T67" fmla="*/ 8 h 65"/>
                  <a:gd name="T68" fmla="*/ 14 w 80"/>
                  <a:gd name="T69" fmla="*/ 12 h 65"/>
                  <a:gd name="T70" fmla="*/ 22 w 80"/>
                  <a:gd name="T71" fmla="*/ 14 h 65"/>
                  <a:gd name="T72" fmla="*/ 22 w 80"/>
                  <a:gd name="T73" fmla="*/ 10 h 65"/>
                  <a:gd name="T74" fmla="*/ 18 w 80"/>
                  <a:gd name="T75" fmla="*/ 6 h 65"/>
                  <a:gd name="T76" fmla="*/ 18 w 80"/>
                  <a:gd name="T77" fmla="*/ 2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
                  <a:gd name="T118" fmla="*/ 0 h 65"/>
                  <a:gd name="T119" fmla="*/ 80 w 80"/>
                  <a:gd name="T120" fmla="*/ 65 h 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 h="65">
                    <a:moveTo>
                      <a:pt x="20" y="0"/>
                    </a:moveTo>
                    <a:lnTo>
                      <a:pt x="22" y="0"/>
                    </a:lnTo>
                    <a:lnTo>
                      <a:pt x="26" y="0"/>
                    </a:lnTo>
                    <a:lnTo>
                      <a:pt x="30" y="6"/>
                    </a:lnTo>
                    <a:lnTo>
                      <a:pt x="32" y="6"/>
                    </a:lnTo>
                    <a:lnTo>
                      <a:pt x="34" y="12"/>
                    </a:lnTo>
                    <a:lnTo>
                      <a:pt x="40" y="12"/>
                    </a:lnTo>
                    <a:lnTo>
                      <a:pt x="42" y="12"/>
                    </a:lnTo>
                    <a:lnTo>
                      <a:pt x="44" y="10"/>
                    </a:lnTo>
                    <a:lnTo>
                      <a:pt x="46" y="6"/>
                    </a:lnTo>
                    <a:lnTo>
                      <a:pt x="50" y="4"/>
                    </a:lnTo>
                    <a:lnTo>
                      <a:pt x="52" y="0"/>
                    </a:lnTo>
                    <a:lnTo>
                      <a:pt x="68" y="23"/>
                    </a:lnTo>
                    <a:lnTo>
                      <a:pt x="70" y="25"/>
                    </a:lnTo>
                    <a:lnTo>
                      <a:pt x="74" y="23"/>
                    </a:lnTo>
                    <a:lnTo>
                      <a:pt x="76" y="25"/>
                    </a:lnTo>
                    <a:lnTo>
                      <a:pt x="78" y="25"/>
                    </a:lnTo>
                    <a:lnTo>
                      <a:pt x="80" y="31"/>
                    </a:lnTo>
                    <a:lnTo>
                      <a:pt x="76" y="27"/>
                    </a:lnTo>
                    <a:lnTo>
                      <a:pt x="72" y="27"/>
                    </a:lnTo>
                    <a:lnTo>
                      <a:pt x="70" y="29"/>
                    </a:lnTo>
                    <a:lnTo>
                      <a:pt x="68" y="33"/>
                    </a:lnTo>
                    <a:lnTo>
                      <a:pt x="64" y="55"/>
                    </a:lnTo>
                    <a:lnTo>
                      <a:pt x="60" y="51"/>
                    </a:lnTo>
                    <a:lnTo>
                      <a:pt x="58" y="51"/>
                    </a:lnTo>
                    <a:lnTo>
                      <a:pt x="58" y="65"/>
                    </a:lnTo>
                    <a:lnTo>
                      <a:pt x="56" y="65"/>
                    </a:lnTo>
                    <a:lnTo>
                      <a:pt x="52" y="65"/>
                    </a:lnTo>
                    <a:lnTo>
                      <a:pt x="50" y="63"/>
                    </a:lnTo>
                    <a:lnTo>
                      <a:pt x="48" y="61"/>
                    </a:lnTo>
                    <a:lnTo>
                      <a:pt x="48" y="59"/>
                    </a:lnTo>
                    <a:lnTo>
                      <a:pt x="44" y="59"/>
                    </a:lnTo>
                    <a:lnTo>
                      <a:pt x="46" y="57"/>
                    </a:lnTo>
                    <a:lnTo>
                      <a:pt x="50" y="55"/>
                    </a:lnTo>
                    <a:lnTo>
                      <a:pt x="48" y="49"/>
                    </a:lnTo>
                    <a:lnTo>
                      <a:pt x="48" y="45"/>
                    </a:lnTo>
                    <a:lnTo>
                      <a:pt x="42" y="43"/>
                    </a:lnTo>
                    <a:lnTo>
                      <a:pt x="36" y="45"/>
                    </a:lnTo>
                    <a:lnTo>
                      <a:pt x="30" y="49"/>
                    </a:lnTo>
                    <a:lnTo>
                      <a:pt x="28" y="53"/>
                    </a:lnTo>
                    <a:lnTo>
                      <a:pt x="26" y="57"/>
                    </a:lnTo>
                    <a:lnTo>
                      <a:pt x="22" y="57"/>
                    </a:lnTo>
                    <a:lnTo>
                      <a:pt x="20" y="53"/>
                    </a:lnTo>
                    <a:lnTo>
                      <a:pt x="20" y="51"/>
                    </a:lnTo>
                    <a:lnTo>
                      <a:pt x="22" y="51"/>
                    </a:lnTo>
                    <a:lnTo>
                      <a:pt x="22" y="49"/>
                    </a:lnTo>
                    <a:lnTo>
                      <a:pt x="20" y="47"/>
                    </a:lnTo>
                    <a:lnTo>
                      <a:pt x="20" y="45"/>
                    </a:lnTo>
                    <a:lnTo>
                      <a:pt x="22" y="43"/>
                    </a:lnTo>
                    <a:lnTo>
                      <a:pt x="20" y="43"/>
                    </a:lnTo>
                    <a:lnTo>
                      <a:pt x="18" y="43"/>
                    </a:lnTo>
                    <a:lnTo>
                      <a:pt x="14" y="41"/>
                    </a:lnTo>
                    <a:lnTo>
                      <a:pt x="10" y="37"/>
                    </a:lnTo>
                    <a:lnTo>
                      <a:pt x="10" y="35"/>
                    </a:lnTo>
                    <a:lnTo>
                      <a:pt x="12" y="35"/>
                    </a:lnTo>
                    <a:lnTo>
                      <a:pt x="14" y="33"/>
                    </a:lnTo>
                    <a:lnTo>
                      <a:pt x="12" y="31"/>
                    </a:lnTo>
                    <a:lnTo>
                      <a:pt x="8" y="27"/>
                    </a:lnTo>
                    <a:lnTo>
                      <a:pt x="6" y="25"/>
                    </a:lnTo>
                    <a:lnTo>
                      <a:pt x="6" y="23"/>
                    </a:lnTo>
                    <a:lnTo>
                      <a:pt x="6" y="21"/>
                    </a:lnTo>
                    <a:lnTo>
                      <a:pt x="6" y="19"/>
                    </a:lnTo>
                    <a:lnTo>
                      <a:pt x="6" y="17"/>
                    </a:lnTo>
                    <a:lnTo>
                      <a:pt x="4" y="15"/>
                    </a:lnTo>
                    <a:lnTo>
                      <a:pt x="2" y="15"/>
                    </a:lnTo>
                    <a:lnTo>
                      <a:pt x="0" y="10"/>
                    </a:lnTo>
                    <a:lnTo>
                      <a:pt x="4" y="8"/>
                    </a:lnTo>
                    <a:lnTo>
                      <a:pt x="8" y="8"/>
                    </a:lnTo>
                    <a:lnTo>
                      <a:pt x="10" y="10"/>
                    </a:lnTo>
                    <a:lnTo>
                      <a:pt x="14" y="12"/>
                    </a:lnTo>
                    <a:lnTo>
                      <a:pt x="16" y="12"/>
                    </a:lnTo>
                    <a:lnTo>
                      <a:pt x="22" y="14"/>
                    </a:lnTo>
                    <a:lnTo>
                      <a:pt x="24" y="12"/>
                    </a:lnTo>
                    <a:lnTo>
                      <a:pt x="22" y="10"/>
                    </a:lnTo>
                    <a:lnTo>
                      <a:pt x="20" y="8"/>
                    </a:lnTo>
                    <a:lnTo>
                      <a:pt x="18" y="6"/>
                    </a:lnTo>
                    <a:lnTo>
                      <a:pt x="18" y="4"/>
                    </a:lnTo>
                    <a:lnTo>
                      <a:pt x="18" y="2"/>
                    </a:lnTo>
                    <a:lnTo>
                      <a:pt x="18" y="0"/>
                    </a:lnTo>
                  </a:path>
                </a:pathLst>
              </a:custGeom>
              <a:solidFill>
                <a:schemeClr val="tx2"/>
              </a:solidFill>
              <a:ln w="3175">
                <a:solidFill>
                  <a:schemeClr val="bg1"/>
                </a:solidFill>
                <a:round/>
                <a:headEnd/>
                <a:tailEnd/>
              </a:ln>
            </p:spPr>
            <p:txBody>
              <a:bodyPr/>
              <a:lstStyle/>
              <a:p>
                <a:endParaRPr lang="fr-FR" dirty="0"/>
              </a:p>
            </p:txBody>
          </p:sp>
          <p:sp>
            <p:nvSpPr>
              <p:cNvPr id="6019" name="Freeform 1077"/>
              <p:cNvSpPr>
                <a:spLocks/>
              </p:cNvSpPr>
              <p:nvPr/>
            </p:nvSpPr>
            <p:spPr bwMode="auto">
              <a:xfrm>
                <a:off x="2918" y="2182"/>
                <a:ext cx="238" cy="225"/>
              </a:xfrm>
              <a:custGeom>
                <a:avLst/>
                <a:gdLst>
                  <a:gd name="T0" fmla="*/ 32 w 238"/>
                  <a:gd name="T1" fmla="*/ 149 h 225"/>
                  <a:gd name="T2" fmla="*/ 16 w 238"/>
                  <a:gd name="T3" fmla="*/ 145 h 225"/>
                  <a:gd name="T4" fmla="*/ 12 w 238"/>
                  <a:gd name="T5" fmla="*/ 131 h 225"/>
                  <a:gd name="T6" fmla="*/ 2 w 238"/>
                  <a:gd name="T7" fmla="*/ 117 h 225"/>
                  <a:gd name="T8" fmla="*/ 8 w 238"/>
                  <a:gd name="T9" fmla="*/ 113 h 225"/>
                  <a:gd name="T10" fmla="*/ 0 w 238"/>
                  <a:gd name="T11" fmla="*/ 56 h 225"/>
                  <a:gd name="T12" fmla="*/ 4 w 238"/>
                  <a:gd name="T13" fmla="*/ 50 h 225"/>
                  <a:gd name="T14" fmla="*/ 8 w 238"/>
                  <a:gd name="T15" fmla="*/ 48 h 225"/>
                  <a:gd name="T16" fmla="*/ 14 w 238"/>
                  <a:gd name="T17" fmla="*/ 42 h 225"/>
                  <a:gd name="T18" fmla="*/ 14 w 238"/>
                  <a:gd name="T19" fmla="*/ 30 h 225"/>
                  <a:gd name="T20" fmla="*/ 16 w 238"/>
                  <a:gd name="T21" fmla="*/ 26 h 225"/>
                  <a:gd name="T22" fmla="*/ 22 w 238"/>
                  <a:gd name="T23" fmla="*/ 20 h 225"/>
                  <a:gd name="T24" fmla="*/ 34 w 238"/>
                  <a:gd name="T25" fmla="*/ 10 h 225"/>
                  <a:gd name="T26" fmla="*/ 46 w 238"/>
                  <a:gd name="T27" fmla="*/ 6 h 225"/>
                  <a:gd name="T28" fmla="*/ 58 w 238"/>
                  <a:gd name="T29" fmla="*/ 4 h 225"/>
                  <a:gd name="T30" fmla="*/ 66 w 238"/>
                  <a:gd name="T31" fmla="*/ 6 h 225"/>
                  <a:gd name="T32" fmla="*/ 88 w 238"/>
                  <a:gd name="T33" fmla="*/ 14 h 225"/>
                  <a:gd name="T34" fmla="*/ 92 w 238"/>
                  <a:gd name="T35" fmla="*/ 22 h 225"/>
                  <a:gd name="T36" fmla="*/ 134 w 238"/>
                  <a:gd name="T37" fmla="*/ 42 h 225"/>
                  <a:gd name="T38" fmla="*/ 146 w 238"/>
                  <a:gd name="T39" fmla="*/ 50 h 225"/>
                  <a:gd name="T40" fmla="*/ 156 w 238"/>
                  <a:gd name="T41" fmla="*/ 46 h 225"/>
                  <a:gd name="T42" fmla="*/ 162 w 238"/>
                  <a:gd name="T43" fmla="*/ 36 h 225"/>
                  <a:gd name="T44" fmla="*/ 162 w 238"/>
                  <a:gd name="T45" fmla="*/ 28 h 225"/>
                  <a:gd name="T46" fmla="*/ 160 w 238"/>
                  <a:gd name="T47" fmla="*/ 22 h 225"/>
                  <a:gd name="T48" fmla="*/ 176 w 238"/>
                  <a:gd name="T49" fmla="*/ 6 h 225"/>
                  <a:gd name="T50" fmla="*/ 202 w 238"/>
                  <a:gd name="T51" fmla="*/ 8 h 225"/>
                  <a:gd name="T52" fmla="*/ 206 w 238"/>
                  <a:gd name="T53" fmla="*/ 10 h 225"/>
                  <a:gd name="T54" fmla="*/ 206 w 238"/>
                  <a:gd name="T55" fmla="*/ 14 h 225"/>
                  <a:gd name="T56" fmla="*/ 212 w 238"/>
                  <a:gd name="T57" fmla="*/ 16 h 225"/>
                  <a:gd name="T58" fmla="*/ 236 w 238"/>
                  <a:gd name="T59" fmla="*/ 22 h 225"/>
                  <a:gd name="T60" fmla="*/ 236 w 238"/>
                  <a:gd name="T61" fmla="*/ 26 h 225"/>
                  <a:gd name="T62" fmla="*/ 234 w 238"/>
                  <a:gd name="T63" fmla="*/ 32 h 225"/>
                  <a:gd name="T64" fmla="*/ 236 w 238"/>
                  <a:gd name="T65" fmla="*/ 48 h 225"/>
                  <a:gd name="T66" fmla="*/ 232 w 238"/>
                  <a:gd name="T67" fmla="*/ 50 h 225"/>
                  <a:gd name="T68" fmla="*/ 232 w 238"/>
                  <a:gd name="T69" fmla="*/ 54 h 225"/>
                  <a:gd name="T70" fmla="*/ 234 w 238"/>
                  <a:gd name="T71" fmla="*/ 62 h 225"/>
                  <a:gd name="T72" fmla="*/ 238 w 238"/>
                  <a:gd name="T73" fmla="*/ 70 h 225"/>
                  <a:gd name="T74" fmla="*/ 224 w 238"/>
                  <a:gd name="T75" fmla="*/ 217 h 225"/>
                  <a:gd name="T76" fmla="*/ 222 w 238"/>
                  <a:gd name="T77" fmla="*/ 225 h 225"/>
                  <a:gd name="T78" fmla="*/ 84 w 238"/>
                  <a:gd name="T79" fmla="*/ 171 h 225"/>
                  <a:gd name="T80" fmla="*/ 76 w 238"/>
                  <a:gd name="T81" fmla="*/ 165 h 225"/>
                  <a:gd name="T82" fmla="*/ 74 w 238"/>
                  <a:gd name="T83" fmla="*/ 163 h 225"/>
                  <a:gd name="T84" fmla="*/ 40 w 238"/>
                  <a:gd name="T85" fmla="*/ 161 h 2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8"/>
                  <a:gd name="T130" fmla="*/ 0 h 225"/>
                  <a:gd name="T131" fmla="*/ 238 w 238"/>
                  <a:gd name="T132" fmla="*/ 225 h 2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8" h="225">
                    <a:moveTo>
                      <a:pt x="38" y="161"/>
                    </a:moveTo>
                    <a:lnTo>
                      <a:pt x="32" y="149"/>
                    </a:lnTo>
                    <a:lnTo>
                      <a:pt x="24" y="145"/>
                    </a:lnTo>
                    <a:lnTo>
                      <a:pt x="16" y="145"/>
                    </a:lnTo>
                    <a:lnTo>
                      <a:pt x="12" y="141"/>
                    </a:lnTo>
                    <a:lnTo>
                      <a:pt x="12" y="131"/>
                    </a:lnTo>
                    <a:lnTo>
                      <a:pt x="4" y="121"/>
                    </a:lnTo>
                    <a:lnTo>
                      <a:pt x="2" y="117"/>
                    </a:lnTo>
                    <a:lnTo>
                      <a:pt x="2" y="115"/>
                    </a:lnTo>
                    <a:lnTo>
                      <a:pt x="8" y="113"/>
                    </a:lnTo>
                    <a:lnTo>
                      <a:pt x="6" y="66"/>
                    </a:lnTo>
                    <a:lnTo>
                      <a:pt x="0" y="56"/>
                    </a:lnTo>
                    <a:lnTo>
                      <a:pt x="2" y="52"/>
                    </a:lnTo>
                    <a:lnTo>
                      <a:pt x="4" y="50"/>
                    </a:lnTo>
                    <a:lnTo>
                      <a:pt x="4" y="48"/>
                    </a:lnTo>
                    <a:lnTo>
                      <a:pt x="8" y="48"/>
                    </a:lnTo>
                    <a:lnTo>
                      <a:pt x="14" y="44"/>
                    </a:lnTo>
                    <a:lnTo>
                      <a:pt x="14" y="42"/>
                    </a:lnTo>
                    <a:lnTo>
                      <a:pt x="16" y="38"/>
                    </a:lnTo>
                    <a:lnTo>
                      <a:pt x="14" y="30"/>
                    </a:lnTo>
                    <a:lnTo>
                      <a:pt x="14" y="28"/>
                    </a:lnTo>
                    <a:lnTo>
                      <a:pt x="16" y="26"/>
                    </a:lnTo>
                    <a:lnTo>
                      <a:pt x="22" y="22"/>
                    </a:lnTo>
                    <a:lnTo>
                      <a:pt x="22" y="20"/>
                    </a:lnTo>
                    <a:lnTo>
                      <a:pt x="32" y="12"/>
                    </a:lnTo>
                    <a:lnTo>
                      <a:pt x="34" y="10"/>
                    </a:lnTo>
                    <a:lnTo>
                      <a:pt x="34" y="0"/>
                    </a:lnTo>
                    <a:lnTo>
                      <a:pt x="46" y="6"/>
                    </a:lnTo>
                    <a:lnTo>
                      <a:pt x="52" y="6"/>
                    </a:lnTo>
                    <a:lnTo>
                      <a:pt x="58" y="4"/>
                    </a:lnTo>
                    <a:lnTo>
                      <a:pt x="62" y="4"/>
                    </a:lnTo>
                    <a:lnTo>
                      <a:pt x="66" y="6"/>
                    </a:lnTo>
                    <a:lnTo>
                      <a:pt x="70" y="6"/>
                    </a:lnTo>
                    <a:lnTo>
                      <a:pt x="88" y="14"/>
                    </a:lnTo>
                    <a:lnTo>
                      <a:pt x="90" y="16"/>
                    </a:lnTo>
                    <a:lnTo>
                      <a:pt x="92" y="22"/>
                    </a:lnTo>
                    <a:lnTo>
                      <a:pt x="98" y="30"/>
                    </a:lnTo>
                    <a:lnTo>
                      <a:pt x="134" y="42"/>
                    </a:lnTo>
                    <a:lnTo>
                      <a:pt x="142" y="48"/>
                    </a:lnTo>
                    <a:lnTo>
                      <a:pt x="146" y="50"/>
                    </a:lnTo>
                    <a:lnTo>
                      <a:pt x="148" y="50"/>
                    </a:lnTo>
                    <a:lnTo>
                      <a:pt x="156" y="46"/>
                    </a:lnTo>
                    <a:lnTo>
                      <a:pt x="162" y="38"/>
                    </a:lnTo>
                    <a:lnTo>
                      <a:pt x="162" y="36"/>
                    </a:lnTo>
                    <a:lnTo>
                      <a:pt x="162" y="32"/>
                    </a:lnTo>
                    <a:lnTo>
                      <a:pt x="162" y="28"/>
                    </a:lnTo>
                    <a:lnTo>
                      <a:pt x="160" y="26"/>
                    </a:lnTo>
                    <a:lnTo>
                      <a:pt x="160" y="22"/>
                    </a:lnTo>
                    <a:lnTo>
                      <a:pt x="160" y="18"/>
                    </a:lnTo>
                    <a:lnTo>
                      <a:pt x="176" y="6"/>
                    </a:lnTo>
                    <a:lnTo>
                      <a:pt x="192" y="4"/>
                    </a:lnTo>
                    <a:lnTo>
                      <a:pt x="202" y="8"/>
                    </a:lnTo>
                    <a:lnTo>
                      <a:pt x="204" y="8"/>
                    </a:lnTo>
                    <a:lnTo>
                      <a:pt x="206" y="10"/>
                    </a:lnTo>
                    <a:lnTo>
                      <a:pt x="206" y="12"/>
                    </a:lnTo>
                    <a:lnTo>
                      <a:pt x="206" y="14"/>
                    </a:lnTo>
                    <a:lnTo>
                      <a:pt x="210" y="16"/>
                    </a:lnTo>
                    <a:lnTo>
                      <a:pt x="212" y="16"/>
                    </a:lnTo>
                    <a:lnTo>
                      <a:pt x="234" y="20"/>
                    </a:lnTo>
                    <a:lnTo>
                      <a:pt x="236" y="22"/>
                    </a:lnTo>
                    <a:lnTo>
                      <a:pt x="238" y="26"/>
                    </a:lnTo>
                    <a:lnTo>
                      <a:pt x="236" y="26"/>
                    </a:lnTo>
                    <a:lnTo>
                      <a:pt x="236" y="28"/>
                    </a:lnTo>
                    <a:lnTo>
                      <a:pt x="234" y="32"/>
                    </a:lnTo>
                    <a:lnTo>
                      <a:pt x="234" y="34"/>
                    </a:lnTo>
                    <a:lnTo>
                      <a:pt x="236" y="48"/>
                    </a:lnTo>
                    <a:lnTo>
                      <a:pt x="234" y="50"/>
                    </a:lnTo>
                    <a:lnTo>
                      <a:pt x="232" y="50"/>
                    </a:lnTo>
                    <a:lnTo>
                      <a:pt x="232" y="52"/>
                    </a:lnTo>
                    <a:lnTo>
                      <a:pt x="232" y="54"/>
                    </a:lnTo>
                    <a:lnTo>
                      <a:pt x="232" y="58"/>
                    </a:lnTo>
                    <a:lnTo>
                      <a:pt x="234" y="62"/>
                    </a:lnTo>
                    <a:lnTo>
                      <a:pt x="234" y="66"/>
                    </a:lnTo>
                    <a:lnTo>
                      <a:pt x="238" y="70"/>
                    </a:lnTo>
                    <a:lnTo>
                      <a:pt x="238" y="217"/>
                    </a:lnTo>
                    <a:lnTo>
                      <a:pt x="224" y="217"/>
                    </a:lnTo>
                    <a:lnTo>
                      <a:pt x="224" y="225"/>
                    </a:lnTo>
                    <a:lnTo>
                      <a:pt x="222" y="225"/>
                    </a:lnTo>
                    <a:lnTo>
                      <a:pt x="104" y="163"/>
                    </a:lnTo>
                    <a:lnTo>
                      <a:pt x="84" y="171"/>
                    </a:lnTo>
                    <a:lnTo>
                      <a:pt x="80" y="167"/>
                    </a:lnTo>
                    <a:lnTo>
                      <a:pt x="76" y="165"/>
                    </a:lnTo>
                    <a:lnTo>
                      <a:pt x="76" y="163"/>
                    </a:lnTo>
                    <a:lnTo>
                      <a:pt x="74" y="163"/>
                    </a:lnTo>
                    <a:lnTo>
                      <a:pt x="40" y="161"/>
                    </a:lnTo>
                    <a:lnTo>
                      <a:pt x="38" y="161"/>
                    </a:lnTo>
                    <a:close/>
                  </a:path>
                </a:pathLst>
              </a:custGeom>
              <a:solidFill>
                <a:schemeClr val="tx2"/>
              </a:solidFill>
              <a:ln w="3175">
                <a:solidFill>
                  <a:schemeClr val="bg1"/>
                </a:solidFill>
                <a:round/>
                <a:headEnd/>
                <a:tailEnd/>
              </a:ln>
            </p:spPr>
            <p:txBody>
              <a:bodyPr/>
              <a:lstStyle/>
              <a:p>
                <a:endParaRPr lang="fr-FR" dirty="0"/>
              </a:p>
            </p:txBody>
          </p:sp>
          <p:sp>
            <p:nvSpPr>
              <p:cNvPr id="6020" name="Freeform 1078"/>
              <p:cNvSpPr>
                <a:spLocks/>
              </p:cNvSpPr>
              <p:nvPr/>
            </p:nvSpPr>
            <p:spPr bwMode="auto">
              <a:xfrm>
                <a:off x="2918" y="2182"/>
                <a:ext cx="238" cy="225"/>
              </a:xfrm>
              <a:custGeom>
                <a:avLst/>
                <a:gdLst>
                  <a:gd name="T0" fmla="*/ 32 w 238"/>
                  <a:gd name="T1" fmla="*/ 149 h 225"/>
                  <a:gd name="T2" fmla="*/ 16 w 238"/>
                  <a:gd name="T3" fmla="*/ 145 h 225"/>
                  <a:gd name="T4" fmla="*/ 12 w 238"/>
                  <a:gd name="T5" fmla="*/ 131 h 225"/>
                  <a:gd name="T6" fmla="*/ 2 w 238"/>
                  <a:gd name="T7" fmla="*/ 117 h 225"/>
                  <a:gd name="T8" fmla="*/ 8 w 238"/>
                  <a:gd name="T9" fmla="*/ 113 h 225"/>
                  <a:gd name="T10" fmla="*/ 0 w 238"/>
                  <a:gd name="T11" fmla="*/ 56 h 225"/>
                  <a:gd name="T12" fmla="*/ 4 w 238"/>
                  <a:gd name="T13" fmla="*/ 50 h 225"/>
                  <a:gd name="T14" fmla="*/ 8 w 238"/>
                  <a:gd name="T15" fmla="*/ 48 h 225"/>
                  <a:gd name="T16" fmla="*/ 14 w 238"/>
                  <a:gd name="T17" fmla="*/ 42 h 225"/>
                  <a:gd name="T18" fmla="*/ 14 w 238"/>
                  <a:gd name="T19" fmla="*/ 30 h 225"/>
                  <a:gd name="T20" fmla="*/ 16 w 238"/>
                  <a:gd name="T21" fmla="*/ 26 h 225"/>
                  <a:gd name="T22" fmla="*/ 22 w 238"/>
                  <a:gd name="T23" fmla="*/ 20 h 225"/>
                  <a:gd name="T24" fmla="*/ 34 w 238"/>
                  <a:gd name="T25" fmla="*/ 10 h 225"/>
                  <a:gd name="T26" fmla="*/ 46 w 238"/>
                  <a:gd name="T27" fmla="*/ 6 h 225"/>
                  <a:gd name="T28" fmla="*/ 58 w 238"/>
                  <a:gd name="T29" fmla="*/ 4 h 225"/>
                  <a:gd name="T30" fmla="*/ 66 w 238"/>
                  <a:gd name="T31" fmla="*/ 6 h 225"/>
                  <a:gd name="T32" fmla="*/ 88 w 238"/>
                  <a:gd name="T33" fmla="*/ 14 h 225"/>
                  <a:gd name="T34" fmla="*/ 92 w 238"/>
                  <a:gd name="T35" fmla="*/ 22 h 225"/>
                  <a:gd name="T36" fmla="*/ 134 w 238"/>
                  <a:gd name="T37" fmla="*/ 42 h 225"/>
                  <a:gd name="T38" fmla="*/ 146 w 238"/>
                  <a:gd name="T39" fmla="*/ 50 h 225"/>
                  <a:gd name="T40" fmla="*/ 156 w 238"/>
                  <a:gd name="T41" fmla="*/ 46 h 225"/>
                  <a:gd name="T42" fmla="*/ 162 w 238"/>
                  <a:gd name="T43" fmla="*/ 36 h 225"/>
                  <a:gd name="T44" fmla="*/ 162 w 238"/>
                  <a:gd name="T45" fmla="*/ 28 h 225"/>
                  <a:gd name="T46" fmla="*/ 160 w 238"/>
                  <a:gd name="T47" fmla="*/ 22 h 225"/>
                  <a:gd name="T48" fmla="*/ 176 w 238"/>
                  <a:gd name="T49" fmla="*/ 6 h 225"/>
                  <a:gd name="T50" fmla="*/ 202 w 238"/>
                  <a:gd name="T51" fmla="*/ 8 h 225"/>
                  <a:gd name="T52" fmla="*/ 206 w 238"/>
                  <a:gd name="T53" fmla="*/ 10 h 225"/>
                  <a:gd name="T54" fmla="*/ 206 w 238"/>
                  <a:gd name="T55" fmla="*/ 14 h 225"/>
                  <a:gd name="T56" fmla="*/ 212 w 238"/>
                  <a:gd name="T57" fmla="*/ 16 h 225"/>
                  <a:gd name="T58" fmla="*/ 236 w 238"/>
                  <a:gd name="T59" fmla="*/ 22 h 225"/>
                  <a:gd name="T60" fmla="*/ 236 w 238"/>
                  <a:gd name="T61" fmla="*/ 26 h 225"/>
                  <a:gd name="T62" fmla="*/ 234 w 238"/>
                  <a:gd name="T63" fmla="*/ 32 h 225"/>
                  <a:gd name="T64" fmla="*/ 236 w 238"/>
                  <a:gd name="T65" fmla="*/ 48 h 225"/>
                  <a:gd name="T66" fmla="*/ 232 w 238"/>
                  <a:gd name="T67" fmla="*/ 50 h 225"/>
                  <a:gd name="T68" fmla="*/ 232 w 238"/>
                  <a:gd name="T69" fmla="*/ 54 h 225"/>
                  <a:gd name="T70" fmla="*/ 234 w 238"/>
                  <a:gd name="T71" fmla="*/ 62 h 225"/>
                  <a:gd name="T72" fmla="*/ 238 w 238"/>
                  <a:gd name="T73" fmla="*/ 70 h 225"/>
                  <a:gd name="T74" fmla="*/ 224 w 238"/>
                  <a:gd name="T75" fmla="*/ 217 h 225"/>
                  <a:gd name="T76" fmla="*/ 222 w 238"/>
                  <a:gd name="T77" fmla="*/ 225 h 225"/>
                  <a:gd name="T78" fmla="*/ 84 w 238"/>
                  <a:gd name="T79" fmla="*/ 171 h 225"/>
                  <a:gd name="T80" fmla="*/ 76 w 238"/>
                  <a:gd name="T81" fmla="*/ 165 h 225"/>
                  <a:gd name="T82" fmla="*/ 74 w 238"/>
                  <a:gd name="T83" fmla="*/ 163 h 225"/>
                  <a:gd name="T84" fmla="*/ 40 w 238"/>
                  <a:gd name="T85" fmla="*/ 161 h 2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8"/>
                  <a:gd name="T130" fmla="*/ 0 h 225"/>
                  <a:gd name="T131" fmla="*/ 238 w 238"/>
                  <a:gd name="T132" fmla="*/ 225 h 2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8" h="225">
                    <a:moveTo>
                      <a:pt x="38" y="161"/>
                    </a:moveTo>
                    <a:lnTo>
                      <a:pt x="32" y="149"/>
                    </a:lnTo>
                    <a:lnTo>
                      <a:pt x="24" y="145"/>
                    </a:lnTo>
                    <a:lnTo>
                      <a:pt x="16" y="145"/>
                    </a:lnTo>
                    <a:lnTo>
                      <a:pt x="12" y="141"/>
                    </a:lnTo>
                    <a:lnTo>
                      <a:pt x="12" y="131"/>
                    </a:lnTo>
                    <a:lnTo>
                      <a:pt x="4" y="121"/>
                    </a:lnTo>
                    <a:lnTo>
                      <a:pt x="2" y="117"/>
                    </a:lnTo>
                    <a:lnTo>
                      <a:pt x="2" y="115"/>
                    </a:lnTo>
                    <a:lnTo>
                      <a:pt x="8" y="113"/>
                    </a:lnTo>
                    <a:lnTo>
                      <a:pt x="6" y="66"/>
                    </a:lnTo>
                    <a:lnTo>
                      <a:pt x="0" y="56"/>
                    </a:lnTo>
                    <a:lnTo>
                      <a:pt x="2" y="52"/>
                    </a:lnTo>
                    <a:lnTo>
                      <a:pt x="4" y="50"/>
                    </a:lnTo>
                    <a:lnTo>
                      <a:pt x="4" y="48"/>
                    </a:lnTo>
                    <a:lnTo>
                      <a:pt x="8" y="48"/>
                    </a:lnTo>
                    <a:lnTo>
                      <a:pt x="14" y="44"/>
                    </a:lnTo>
                    <a:lnTo>
                      <a:pt x="14" y="42"/>
                    </a:lnTo>
                    <a:lnTo>
                      <a:pt x="16" y="38"/>
                    </a:lnTo>
                    <a:lnTo>
                      <a:pt x="14" y="30"/>
                    </a:lnTo>
                    <a:lnTo>
                      <a:pt x="14" y="28"/>
                    </a:lnTo>
                    <a:lnTo>
                      <a:pt x="16" y="26"/>
                    </a:lnTo>
                    <a:lnTo>
                      <a:pt x="22" y="22"/>
                    </a:lnTo>
                    <a:lnTo>
                      <a:pt x="22" y="20"/>
                    </a:lnTo>
                    <a:lnTo>
                      <a:pt x="32" y="12"/>
                    </a:lnTo>
                    <a:lnTo>
                      <a:pt x="34" y="10"/>
                    </a:lnTo>
                    <a:lnTo>
                      <a:pt x="34" y="0"/>
                    </a:lnTo>
                    <a:lnTo>
                      <a:pt x="46" y="6"/>
                    </a:lnTo>
                    <a:lnTo>
                      <a:pt x="52" y="6"/>
                    </a:lnTo>
                    <a:lnTo>
                      <a:pt x="58" y="4"/>
                    </a:lnTo>
                    <a:lnTo>
                      <a:pt x="62" y="4"/>
                    </a:lnTo>
                    <a:lnTo>
                      <a:pt x="66" y="6"/>
                    </a:lnTo>
                    <a:lnTo>
                      <a:pt x="70" y="6"/>
                    </a:lnTo>
                    <a:lnTo>
                      <a:pt x="88" y="14"/>
                    </a:lnTo>
                    <a:lnTo>
                      <a:pt x="90" y="16"/>
                    </a:lnTo>
                    <a:lnTo>
                      <a:pt x="92" y="22"/>
                    </a:lnTo>
                    <a:lnTo>
                      <a:pt x="98" y="30"/>
                    </a:lnTo>
                    <a:lnTo>
                      <a:pt x="134" y="42"/>
                    </a:lnTo>
                    <a:lnTo>
                      <a:pt x="142" y="48"/>
                    </a:lnTo>
                    <a:lnTo>
                      <a:pt x="146" y="50"/>
                    </a:lnTo>
                    <a:lnTo>
                      <a:pt x="148" y="50"/>
                    </a:lnTo>
                    <a:lnTo>
                      <a:pt x="156" y="46"/>
                    </a:lnTo>
                    <a:lnTo>
                      <a:pt x="162" y="38"/>
                    </a:lnTo>
                    <a:lnTo>
                      <a:pt x="162" y="36"/>
                    </a:lnTo>
                    <a:lnTo>
                      <a:pt x="162" y="32"/>
                    </a:lnTo>
                    <a:lnTo>
                      <a:pt x="162" y="28"/>
                    </a:lnTo>
                    <a:lnTo>
                      <a:pt x="160" y="26"/>
                    </a:lnTo>
                    <a:lnTo>
                      <a:pt x="160" y="22"/>
                    </a:lnTo>
                    <a:lnTo>
                      <a:pt x="160" y="18"/>
                    </a:lnTo>
                    <a:lnTo>
                      <a:pt x="176" y="6"/>
                    </a:lnTo>
                    <a:lnTo>
                      <a:pt x="192" y="4"/>
                    </a:lnTo>
                    <a:lnTo>
                      <a:pt x="202" y="8"/>
                    </a:lnTo>
                    <a:lnTo>
                      <a:pt x="204" y="8"/>
                    </a:lnTo>
                    <a:lnTo>
                      <a:pt x="206" y="10"/>
                    </a:lnTo>
                    <a:lnTo>
                      <a:pt x="206" y="12"/>
                    </a:lnTo>
                    <a:lnTo>
                      <a:pt x="206" y="14"/>
                    </a:lnTo>
                    <a:lnTo>
                      <a:pt x="210" y="16"/>
                    </a:lnTo>
                    <a:lnTo>
                      <a:pt x="212" y="16"/>
                    </a:lnTo>
                    <a:lnTo>
                      <a:pt x="234" y="20"/>
                    </a:lnTo>
                    <a:lnTo>
                      <a:pt x="236" y="22"/>
                    </a:lnTo>
                    <a:lnTo>
                      <a:pt x="238" y="26"/>
                    </a:lnTo>
                    <a:lnTo>
                      <a:pt x="236" y="26"/>
                    </a:lnTo>
                    <a:lnTo>
                      <a:pt x="236" y="28"/>
                    </a:lnTo>
                    <a:lnTo>
                      <a:pt x="234" y="32"/>
                    </a:lnTo>
                    <a:lnTo>
                      <a:pt x="234" y="34"/>
                    </a:lnTo>
                    <a:lnTo>
                      <a:pt x="236" y="48"/>
                    </a:lnTo>
                    <a:lnTo>
                      <a:pt x="234" y="50"/>
                    </a:lnTo>
                    <a:lnTo>
                      <a:pt x="232" y="50"/>
                    </a:lnTo>
                    <a:lnTo>
                      <a:pt x="232" y="52"/>
                    </a:lnTo>
                    <a:lnTo>
                      <a:pt x="232" y="54"/>
                    </a:lnTo>
                    <a:lnTo>
                      <a:pt x="232" y="58"/>
                    </a:lnTo>
                    <a:lnTo>
                      <a:pt x="234" y="62"/>
                    </a:lnTo>
                    <a:lnTo>
                      <a:pt x="234" y="66"/>
                    </a:lnTo>
                    <a:lnTo>
                      <a:pt x="238" y="70"/>
                    </a:lnTo>
                    <a:lnTo>
                      <a:pt x="238" y="217"/>
                    </a:lnTo>
                    <a:lnTo>
                      <a:pt x="224" y="217"/>
                    </a:lnTo>
                    <a:lnTo>
                      <a:pt x="224" y="225"/>
                    </a:lnTo>
                    <a:lnTo>
                      <a:pt x="222" y="225"/>
                    </a:lnTo>
                    <a:lnTo>
                      <a:pt x="104" y="163"/>
                    </a:lnTo>
                    <a:lnTo>
                      <a:pt x="84" y="171"/>
                    </a:lnTo>
                    <a:lnTo>
                      <a:pt x="80" y="167"/>
                    </a:lnTo>
                    <a:lnTo>
                      <a:pt x="76" y="165"/>
                    </a:lnTo>
                    <a:lnTo>
                      <a:pt x="76" y="163"/>
                    </a:lnTo>
                    <a:lnTo>
                      <a:pt x="74" y="163"/>
                    </a:lnTo>
                    <a:lnTo>
                      <a:pt x="40" y="161"/>
                    </a:lnTo>
                  </a:path>
                </a:pathLst>
              </a:custGeom>
              <a:solidFill>
                <a:schemeClr val="tx2"/>
              </a:solidFill>
              <a:ln w="3175">
                <a:solidFill>
                  <a:schemeClr val="bg1"/>
                </a:solidFill>
                <a:round/>
                <a:headEnd/>
                <a:tailEnd/>
              </a:ln>
            </p:spPr>
            <p:txBody>
              <a:bodyPr/>
              <a:lstStyle/>
              <a:p>
                <a:endParaRPr lang="fr-FR" dirty="0"/>
              </a:p>
            </p:txBody>
          </p:sp>
          <p:sp>
            <p:nvSpPr>
              <p:cNvPr id="6021" name="Freeform 1079"/>
              <p:cNvSpPr>
                <a:spLocks/>
              </p:cNvSpPr>
              <p:nvPr/>
            </p:nvSpPr>
            <p:spPr bwMode="auto">
              <a:xfrm>
                <a:off x="2601" y="2319"/>
                <a:ext cx="244" cy="231"/>
              </a:xfrm>
              <a:custGeom>
                <a:avLst/>
                <a:gdLst>
                  <a:gd name="T0" fmla="*/ 198 w 244"/>
                  <a:gd name="T1" fmla="*/ 64 h 231"/>
                  <a:gd name="T2" fmla="*/ 206 w 244"/>
                  <a:gd name="T3" fmla="*/ 70 h 231"/>
                  <a:gd name="T4" fmla="*/ 210 w 244"/>
                  <a:gd name="T5" fmla="*/ 76 h 231"/>
                  <a:gd name="T6" fmla="*/ 216 w 244"/>
                  <a:gd name="T7" fmla="*/ 78 h 231"/>
                  <a:gd name="T8" fmla="*/ 222 w 244"/>
                  <a:gd name="T9" fmla="*/ 80 h 231"/>
                  <a:gd name="T10" fmla="*/ 228 w 244"/>
                  <a:gd name="T11" fmla="*/ 82 h 231"/>
                  <a:gd name="T12" fmla="*/ 230 w 244"/>
                  <a:gd name="T13" fmla="*/ 88 h 231"/>
                  <a:gd name="T14" fmla="*/ 228 w 244"/>
                  <a:gd name="T15" fmla="*/ 94 h 231"/>
                  <a:gd name="T16" fmla="*/ 236 w 244"/>
                  <a:gd name="T17" fmla="*/ 96 h 231"/>
                  <a:gd name="T18" fmla="*/ 244 w 244"/>
                  <a:gd name="T19" fmla="*/ 142 h 231"/>
                  <a:gd name="T20" fmla="*/ 238 w 244"/>
                  <a:gd name="T21" fmla="*/ 146 h 231"/>
                  <a:gd name="T22" fmla="*/ 234 w 244"/>
                  <a:gd name="T23" fmla="*/ 152 h 231"/>
                  <a:gd name="T24" fmla="*/ 226 w 244"/>
                  <a:gd name="T25" fmla="*/ 154 h 231"/>
                  <a:gd name="T26" fmla="*/ 174 w 244"/>
                  <a:gd name="T27" fmla="*/ 160 h 231"/>
                  <a:gd name="T28" fmla="*/ 144 w 244"/>
                  <a:gd name="T29" fmla="*/ 180 h 231"/>
                  <a:gd name="T30" fmla="*/ 116 w 244"/>
                  <a:gd name="T31" fmla="*/ 204 h 231"/>
                  <a:gd name="T32" fmla="*/ 104 w 244"/>
                  <a:gd name="T33" fmla="*/ 229 h 231"/>
                  <a:gd name="T34" fmla="*/ 98 w 244"/>
                  <a:gd name="T35" fmla="*/ 228 h 231"/>
                  <a:gd name="T36" fmla="*/ 94 w 244"/>
                  <a:gd name="T37" fmla="*/ 229 h 231"/>
                  <a:gd name="T38" fmla="*/ 90 w 244"/>
                  <a:gd name="T39" fmla="*/ 231 h 231"/>
                  <a:gd name="T40" fmla="*/ 88 w 244"/>
                  <a:gd name="T41" fmla="*/ 226 h 231"/>
                  <a:gd name="T42" fmla="*/ 86 w 244"/>
                  <a:gd name="T43" fmla="*/ 226 h 231"/>
                  <a:gd name="T44" fmla="*/ 82 w 244"/>
                  <a:gd name="T45" fmla="*/ 228 h 231"/>
                  <a:gd name="T46" fmla="*/ 76 w 244"/>
                  <a:gd name="T47" fmla="*/ 229 h 231"/>
                  <a:gd name="T48" fmla="*/ 74 w 244"/>
                  <a:gd name="T49" fmla="*/ 229 h 231"/>
                  <a:gd name="T50" fmla="*/ 70 w 244"/>
                  <a:gd name="T51" fmla="*/ 229 h 231"/>
                  <a:gd name="T52" fmla="*/ 66 w 244"/>
                  <a:gd name="T53" fmla="*/ 228 h 231"/>
                  <a:gd name="T54" fmla="*/ 64 w 244"/>
                  <a:gd name="T55" fmla="*/ 231 h 231"/>
                  <a:gd name="T56" fmla="*/ 60 w 244"/>
                  <a:gd name="T57" fmla="*/ 229 h 231"/>
                  <a:gd name="T58" fmla="*/ 58 w 244"/>
                  <a:gd name="T59" fmla="*/ 226 h 231"/>
                  <a:gd name="T60" fmla="*/ 54 w 244"/>
                  <a:gd name="T61" fmla="*/ 218 h 231"/>
                  <a:gd name="T62" fmla="*/ 54 w 244"/>
                  <a:gd name="T63" fmla="*/ 218 h 231"/>
                  <a:gd name="T64" fmla="*/ 56 w 244"/>
                  <a:gd name="T65" fmla="*/ 214 h 231"/>
                  <a:gd name="T66" fmla="*/ 52 w 244"/>
                  <a:gd name="T67" fmla="*/ 212 h 231"/>
                  <a:gd name="T68" fmla="*/ 50 w 244"/>
                  <a:gd name="T69" fmla="*/ 204 h 231"/>
                  <a:gd name="T70" fmla="*/ 48 w 244"/>
                  <a:gd name="T71" fmla="*/ 198 h 231"/>
                  <a:gd name="T72" fmla="*/ 42 w 244"/>
                  <a:gd name="T73" fmla="*/ 196 h 231"/>
                  <a:gd name="T74" fmla="*/ 38 w 244"/>
                  <a:gd name="T75" fmla="*/ 202 h 231"/>
                  <a:gd name="T76" fmla="*/ 30 w 244"/>
                  <a:gd name="T77" fmla="*/ 202 h 231"/>
                  <a:gd name="T78" fmla="*/ 26 w 244"/>
                  <a:gd name="T79" fmla="*/ 202 h 231"/>
                  <a:gd name="T80" fmla="*/ 22 w 244"/>
                  <a:gd name="T81" fmla="*/ 204 h 231"/>
                  <a:gd name="T82" fmla="*/ 16 w 244"/>
                  <a:gd name="T83" fmla="*/ 204 h 231"/>
                  <a:gd name="T84" fmla="*/ 10 w 244"/>
                  <a:gd name="T85" fmla="*/ 202 h 231"/>
                  <a:gd name="T86" fmla="*/ 12 w 244"/>
                  <a:gd name="T87" fmla="*/ 196 h 231"/>
                  <a:gd name="T88" fmla="*/ 12 w 244"/>
                  <a:gd name="T89" fmla="*/ 190 h 231"/>
                  <a:gd name="T90" fmla="*/ 8 w 244"/>
                  <a:gd name="T91" fmla="*/ 184 h 231"/>
                  <a:gd name="T92" fmla="*/ 2 w 244"/>
                  <a:gd name="T93" fmla="*/ 178 h 231"/>
                  <a:gd name="T94" fmla="*/ 2 w 244"/>
                  <a:gd name="T95" fmla="*/ 174 h 231"/>
                  <a:gd name="T96" fmla="*/ 0 w 244"/>
                  <a:gd name="T97" fmla="*/ 168 h 231"/>
                  <a:gd name="T98" fmla="*/ 0 w 244"/>
                  <a:gd name="T99" fmla="*/ 162 h 231"/>
                  <a:gd name="T100" fmla="*/ 12 w 244"/>
                  <a:gd name="T101" fmla="*/ 144 h 231"/>
                  <a:gd name="T102" fmla="*/ 18 w 244"/>
                  <a:gd name="T103" fmla="*/ 156 h 231"/>
                  <a:gd name="T104" fmla="*/ 98 w 244"/>
                  <a:gd name="T105" fmla="*/ 152 h 231"/>
                  <a:gd name="T106" fmla="*/ 82 w 244"/>
                  <a:gd name="T107" fmla="*/ 0 h 231"/>
                  <a:gd name="T108" fmla="*/ 126 w 244"/>
                  <a:gd name="T109" fmla="*/ 12 h 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4"/>
                  <a:gd name="T166" fmla="*/ 0 h 231"/>
                  <a:gd name="T167" fmla="*/ 244 w 244"/>
                  <a:gd name="T168" fmla="*/ 231 h 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4" h="231">
                    <a:moveTo>
                      <a:pt x="126" y="12"/>
                    </a:moveTo>
                    <a:lnTo>
                      <a:pt x="198" y="62"/>
                    </a:lnTo>
                    <a:lnTo>
                      <a:pt x="198" y="64"/>
                    </a:lnTo>
                    <a:lnTo>
                      <a:pt x="198" y="66"/>
                    </a:lnTo>
                    <a:lnTo>
                      <a:pt x="198" y="68"/>
                    </a:lnTo>
                    <a:lnTo>
                      <a:pt x="206" y="70"/>
                    </a:lnTo>
                    <a:lnTo>
                      <a:pt x="206" y="72"/>
                    </a:lnTo>
                    <a:lnTo>
                      <a:pt x="206" y="74"/>
                    </a:lnTo>
                    <a:lnTo>
                      <a:pt x="210" y="76"/>
                    </a:lnTo>
                    <a:lnTo>
                      <a:pt x="212" y="76"/>
                    </a:lnTo>
                    <a:lnTo>
                      <a:pt x="216" y="76"/>
                    </a:lnTo>
                    <a:lnTo>
                      <a:pt x="216" y="78"/>
                    </a:lnTo>
                    <a:lnTo>
                      <a:pt x="218" y="80"/>
                    </a:lnTo>
                    <a:lnTo>
                      <a:pt x="220" y="80"/>
                    </a:lnTo>
                    <a:lnTo>
                      <a:pt x="222" y="80"/>
                    </a:lnTo>
                    <a:lnTo>
                      <a:pt x="224" y="80"/>
                    </a:lnTo>
                    <a:lnTo>
                      <a:pt x="226" y="82"/>
                    </a:lnTo>
                    <a:lnTo>
                      <a:pt x="228" y="82"/>
                    </a:lnTo>
                    <a:lnTo>
                      <a:pt x="230" y="84"/>
                    </a:lnTo>
                    <a:lnTo>
                      <a:pt x="230" y="86"/>
                    </a:lnTo>
                    <a:lnTo>
                      <a:pt x="230" y="88"/>
                    </a:lnTo>
                    <a:lnTo>
                      <a:pt x="230" y="90"/>
                    </a:lnTo>
                    <a:lnTo>
                      <a:pt x="230" y="92"/>
                    </a:lnTo>
                    <a:lnTo>
                      <a:pt x="228" y="94"/>
                    </a:lnTo>
                    <a:lnTo>
                      <a:pt x="230" y="96"/>
                    </a:lnTo>
                    <a:lnTo>
                      <a:pt x="234" y="98"/>
                    </a:lnTo>
                    <a:lnTo>
                      <a:pt x="236" y="96"/>
                    </a:lnTo>
                    <a:lnTo>
                      <a:pt x="240" y="96"/>
                    </a:lnTo>
                    <a:lnTo>
                      <a:pt x="244" y="94"/>
                    </a:lnTo>
                    <a:lnTo>
                      <a:pt x="244" y="142"/>
                    </a:lnTo>
                    <a:lnTo>
                      <a:pt x="242" y="142"/>
                    </a:lnTo>
                    <a:lnTo>
                      <a:pt x="240" y="144"/>
                    </a:lnTo>
                    <a:lnTo>
                      <a:pt x="238" y="146"/>
                    </a:lnTo>
                    <a:lnTo>
                      <a:pt x="238" y="148"/>
                    </a:lnTo>
                    <a:lnTo>
                      <a:pt x="234" y="150"/>
                    </a:lnTo>
                    <a:lnTo>
                      <a:pt x="234" y="152"/>
                    </a:lnTo>
                    <a:lnTo>
                      <a:pt x="234" y="154"/>
                    </a:lnTo>
                    <a:lnTo>
                      <a:pt x="226" y="152"/>
                    </a:lnTo>
                    <a:lnTo>
                      <a:pt x="226" y="154"/>
                    </a:lnTo>
                    <a:lnTo>
                      <a:pt x="200" y="154"/>
                    </a:lnTo>
                    <a:lnTo>
                      <a:pt x="194" y="160"/>
                    </a:lnTo>
                    <a:lnTo>
                      <a:pt x="174" y="160"/>
                    </a:lnTo>
                    <a:lnTo>
                      <a:pt x="154" y="172"/>
                    </a:lnTo>
                    <a:lnTo>
                      <a:pt x="150" y="176"/>
                    </a:lnTo>
                    <a:lnTo>
                      <a:pt x="144" y="180"/>
                    </a:lnTo>
                    <a:lnTo>
                      <a:pt x="126" y="186"/>
                    </a:lnTo>
                    <a:lnTo>
                      <a:pt x="124" y="186"/>
                    </a:lnTo>
                    <a:lnTo>
                      <a:pt x="116" y="204"/>
                    </a:lnTo>
                    <a:lnTo>
                      <a:pt x="108" y="210"/>
                    </a:lnTo>
                    <a:lnTo>
                      <a:pt x="104" y="220"/>
                    </a:lnTo>
                    <a:lnTo>
                      <a:pt x="104" y="229"/>
                    </a:lnTo>
                    <a:lnTo>
                      <a:pt x="100" y="229"/>
                    </a:lnTo>
                    <a:lnTo>
                      <a:pt x="100" y="228"/>
                    </a:lnTo>
                    <a:lnTo>
                      <a:pt x="98" y="228"/>
                    </a:lnTo>
                    <a:lnTo>
                      <a:pt x="96" y="228"/>
                    </a:lnTo>
                    <a:lnTo>
                      <a:pt x="94" y="228"/>
                    </a:lnTo>
                    <a:lnTo>
                      <a:pt x="94" y="229"/>
                    </a:lnTo>
                    <a:lnTo>
                      <a:pt x="92" y="229"/>
                    </a:lnTo>
                    <a:lnTo>
                      <a:pt x="92" y="231"/>
                    </a:lnTo>
                    <a:lnTo>
                      <a:pt x="90" y="231"/>
                    </a:lnTo>
                    <a:lnTo>
                      <a:pt x="90" y="229"/>
                    </a:lnTo>
                    <a:lnTo>
                      <a:pt x="90" y="228"/>
                    </a:lnTo>
                    <a:lnTo>
                      <a:pt x="88" y="226"/>
                    </a:lnTo>
                    <a:lnTo>
                      <a:pt x="88" y="224"/>
                    </a:lnTo>
                    <a:lnTo>
                      <a:pt x="86" y="224"/>
                    </a:lnTo>
                    <a:lnTo>
                      <a:pt x="86" y="226"/>
                    </a:lnTo>
                    <a:lnTo>
                      <a:pt x="84" y="226"/>
                    </a:lnTo>
                    <a:lnTo>
                      <a:pt x="82" y="226"/>
                    </a:lnTo>
                    <a:lnTo>
                      <a:pt x="82" y="228"/>
                    </a:lnTo>
                    <a:lnTo>
                      <a:pt x="82" y="229"/>
                    </a:lnTo>
                    <a:lnTo>
                      <a:pt x="78" y="229"/>
                    </a:lnTo>
                    <a:lnTo>
                      <a:pt x="76" y="229"/>
                    </a:lnTo>
                    <a:lnTo>
                      <a:pt x="76" y="231"/>
                    </a:lnTo>
                    <a:lnTo>
                      <a:pt x="74" y="231"/>
                    </a:lnTo>
                    <a:lnTo>
                      <a:pt x="74" y="229"/>
                    </a:lnTo>
                    <a:lnTo>
                      <a:pt x="72" y="229"/>
                    </a:lnTo>
                    <a:lnTo>
                      <a:pt x="72" y="231"/>
                    </a:lnTo>
                    <a:lnTo>
                      <a:pt x="70" y="229"/>
                    </a:lnTo>
                    <a:lnTo>
                      <a:pt x="70" y="228"/>
                    </a:lnTo>
                    <a:lnTo>
                      <a:pt x="68" y="228"/>
                    </a:lnTo>
                    <a:lnTo>
                      <a:pt x="66" y="228"/>
                    </a:lnTo>
                    <a:lnTo>
                      <a:pt x="66" y="229"/>
                    </a:lnTo>
                    <a:lnTo>
                      <a:pt x="64" y="229"/>
                    </a:lnTo>
                    <a:lnTo>
                      <a:pt x="64" y="231"/>
                    </a:lnTo>
                    <a:lnTo>
                      <a:pt x="62" y="231"/>
                    </a:lnTo>
                    <a:lnTo>
                      <a:pt x="62" y="229"/>
                    </a:lnTo>
                    <a:lnTo>
                      <a:pt x="60" y="229"/>
                    </a:lnTo>
                    <a:lnTo>
                      <a:pt x="60" y="228"/>
                    </a:lnTo>
                    <a:lnTo>
                      <a:pt x="58" y="228"/>
                    </a:lnTo>
                    <a:lnTo>
                      <a:pt x="58" y="226"/>
                    </a:lnTo>
                    <a:lnTo>
                      <a:pt x="58" y="220"/>
                    </a:lnTo>
                    <a:lnTo>
                      <a:pt x="56" y="218"/>
                    </a:lnTo>
                    <a:lnTo>
                      <a:pt x="54" y="218"/>
                    </a:lnTo>
                    <a:lnTo>
                      <a:pt x="52" y="220"/>
                    </a:lnTo>
                    <a:lnTo>
                      <a:pt x="52" y="218"/>
                    </a:lnTo>
                    <a:lnTo>
                      <a:pt x="54" y="218"/>
                    </a:lnTo>
                    <a:lnTo>
                      <a:pt x="54" y="216"/>
                    </a:lnTo>
                    <a:lnTo>
                      <a:pt x="56" y="216"/>
                    </a:lnTo>
                    <a:lnTo>
                      <a:pt x="56" y="214"/>
                    </a:lnTo>
                    <a:lnTo>
                      <a:pt x="54" y="214"/>
                    </a:lnTo>
                    <a:lnTo>
                      <a:pt x="54" y="212"/>
                    </a:lnTo>
                    <a:lnTo>
                      <a:pt x="52" y="212"/>
                    </a:lnTo>
                    <a:lnTo>
                      <a:pt x="52" y="210"/>
                    </a:lnTo>
                    <a:lnTo>
                      <a:pt x="50" y="210"/>
                    </a:lnTo>
                    <a:lnTo>
                      <a:pt x="50" y="204"/>
                    </a:lnTo>
                    <a:lnTo>
                      <a:pt x="48" y="204"/>
                    </a:lnTo>
                    <a:lnTo>
                      <a:pt x="48" y="202"/>
                    </a:lnTo>
                    <a:lnTo>
                      <a:pt x="48" y="198"/>
                    </a:lnTo>
                    <a:lnTo>
                      <a:pt x="46" y="196"/>
                    </a:lnTo>
                    <a:lnTo>
                      <a:pt x="44" y="198"/>
                    </a:lnTo>
                    <a:lnTo>
                      <a:pt x="42" y="196"/>
                    </a:lnTo>
                    <a:lnTo>
                      <a:pt x="42" y="200"/>
                    </a:lnTo>
                    <a:lnTo>
                      <a:pt x="40" y="200"/>
                    </a:lnTo>
                    <a:lnTo>
                      <a:pt x="38" y="202"/>
                    </a:lnTo>
                    <a:lnTo>
                      <a:pt x="36" y="204"/>
                    </a:lnTo>
                    <a:lnTo>
                      <a:pt x="32" y="202"/>
                    </a:lnTo>
                    <a:lnTo>
                      <a:pt x="30" y="202"/>
                    </a:lnTo>
                    <a:lnTo>
                      <a:pt x="28" y="200"/>
                    </a:lnTo>
                    <a:lnTo>
                      <a:pt x="26" y="200"/>
                    </a:lnTo>
                    <a:lnTo>
                      <a:pt x="26" y="202"/>
                    </a:lnTo>
                    <a:lnTo>
                      <a:pt x="24" y="204"/>
                    </a:lnTo>
                    <a:lnTo>
                      <a:pt x="22" y="206"/>
                    </a:lnTo>
                    <a:lnTo>
                      <a:pt x="22" y="204"/>
                    </a:lnTo>
                    <a:lnTo>
                      <a:pt x="18" y="202"/>
                    </a:lnTo>
                    <a:lnTo>
                      <a:pt x="16" y="202"/>
                    </a:lnTo>
                    <a:lnTo>
                      <a:pt x="16" y="204"/>
                    </a:lnTo>
                    <a:lnTo>
                      <a:pt x="14" y="204"/>
                    </a:lnTo>
                    <a:lnTo>
                      <a:pt x="12" y="204"/>
                    </a:lnTo>
                    <a:lnTo>
                      <a:pt x="10" y="202"/>
                    </a:lnTo>
                    <a:lnTo>
                      <a:pt x="12" y="200"/>
                    </a:lnTo>
                    <a:lnTo>
                      <a:pt x="12" y="198"/>
                    </a:lnTo>
                    <a:lnTo>
                      <a:pt x="12" y="196"/>
                    </a:lnTo>
                    <a:lnTo>
                      <a:pt x="12" y="194"/>
                    </a:lnTo>
                    <a:lnTo>
                      <a:pt x="12" y="192"/>
                    </a:lnTo>
                    <a:lnTo>
                      <a:pt x="12" y="190"/>
                    </a:lnTo>
                    <a:lnTo>
                      <a:pt x="12" y="188"/>
                    </a:lnTo>
                    <a:lnTo>
                      <a:pt x="10" y="186"/>
                    </a:lnTo>
                    <a:lnTo>
                      <a:pt x="8" y="184"/>
                    </a:lnTo>
                    <a:lnTo>
                      <a:pt x="6" y="184"/>
                    </a:lnTo>
                    <a:lnTo>
                      <a:pt x="4" y="182"/>
                    </a:lnTo>
                    <a:lnTo>
                      <a:pt x="2" y="178"/>
                    </a:lnTo>
                    <a:lnTo>
                      <a:pt x="4" y="176"/>
                    </a:lnTo>
                    <a:lnTo>
                      <a:pt x="4" y="174"/>
                    </a:lnTo>
                    <a:lnTo>
                      <a:pt x="2" y="174"/>
                    </a:lnTo>
                    <a:lnTo>
                      <a:pt x="2" y="170"/>
                    </a:lnTo>
                    <a:lnTo>
                      <a:pt x="2" y="168"/>
                    </a:lnTo>
                    <a:lnTo>
                      <a:pt x="0" y="168"/>
                    </a:lnTo>
                    <a:lnTo>
                      <a:pt x="0" y="166"/>
                    </a:lnTo>
                    <a:lnTo>
                      <a:pt x="0" y="164"/>
                    </a:lnTo>
                    <a:lnTo>
                      <a:pt x="0" y="162"/>
                    </a:lnTo>
                    <a:lnTo>
                      <a:pt x="6" y="156"/>
                    </a:lnTo>
                    <a:lnTo>
                      <a:pt x="10" y="146"/>
                    </a:lnTo>
                    <a:lnTo>
                      <a:pt x="12" y="144"/>
                    </a:lnTo>
                    <a:lnTo>
                      <a:pt x="12" y="146"/>
                    </a:lnTo>
                    <a:lnTo>
                      <a:pt x="14" y="146"/>
                    </a:lnTo>
                    <a:lnTo>
                      <a:pt x="18" y="156"/>
                    </a:lnTo>
                    <a:lnTo>
                      <a:pt x="24" y="156"/>
                    </a:lnTo>
                    <a:lnTo>
                      <a:pt x="30" y="150"/>
                    </a:lnTo>
                    <a:lnTo>
                      <a:pt x="98" y="152"/>
                    </a:lnTo>
                    <a:lnTo>
                      <a:pt x="102" y="138"/>
                    </a:lnTo>
                    <a:lnTo>
                      <a:pt x="96" y="136"/>
                    </a:lnTo>
                    <a:lnTo>
                      <a:pt x="82" y="0"/>
                    </a:lnTo>
                    <a:lnTo>
                      <a:pt x="108" y="0"/>
                    </a:lnTo>
                    <a:lnTo>
                      <a:pt x="124" y="12"/>
                    </a:lnTo>
                    <a:lnTo>
                      <a:pt x="126" y="12"/>
                    </a:lnTo>
                    <a:close/>
                  </a:path>
                </a:pathLst>
              </a:custGeom>
              <a:solidFill>
                <a:schemeClr val="tx2"/>
              </a:solidFill>
              <a:ln w="3175">
                <a:solidFill>
                  <a:schemeClr val="bg1"/>
                </a:solidFill>
                <a:round/>
                <a:headEnd/>
                <a:tailEnd/>
              </a:ln>
            </p:spPr>
            <p:txBody>
              <a:bodyPr/>
              <a:lstStyle/>
              <a:p>
                <a:endParaRPr lang="fr-FR" dirty="0"/>
              </a:p>
            </p:txBody>
          </p:sp>
          <p:sp>
            <p:nvSpPr>
              <p:cNvPr id="6022" name="Freeform 1080"/>
              <p:cNvSpPr>
                <a:spLocks/>
              </p:cNvSpPr>
              <p:nvPr/>
            </p:nvSpPr>
            <p:spPr bwMode="auto">
              <a:xfrm>
                <a:off x="2601" y="2319"/>
                <a:ext cx="244" cy="231"/>
              </a:xfrm>
              <a:custGeom>
                <a:avLst/>
                <a:gdLst>
                  <a:gd name="T0" fmla="*/ 198 w 244"/>
                  <a:gd name="T1" fmla="*/ 64 h 231"/>
                  <a:gd name="T2" fmla="*/ 206 w 244"/>
                  <a:gd name="T3" fmla="*/ 70 h 231"/>
                  <a:gd name="T4" fmla="*/ 210 w 244"/>
                  <a:gd name="T5" fmla="*/ 76 h 231"/>
                  <a:gd name="T6" fmla="*/ 216 w 244"/>
                  <a:gd name="T7" fmla="*/ 78 h 231"/>
                  <a:gd name="T8" fmla="*/ 222 w 244"/>
                  <a:gd name="T9" fmla="*/ 80 h 231"/>
                  <a:gd name="T10" fmla="*/ 228 w 244"/>
                  <a:gd name="T11" fmla="*/ 82 h 231"/>
                  <a:gd name="T12" fmla="*/ 230 w 244"/>
                  <a:gd name="T13" fmla="*/ 88 h 231"/>
                  <a:gd name="T14" fmla="*/ 228 w 244"/>
                  <a:gd name="T15" fmla="*/ 94 h 231"/>
                  <a:gd name="T16" fmla="*/ 236 w 244"/>
                  <a:gd name="T17" fmla="*/ 96 h 231"/>
                  <a:gd name="T18" fmla="*/ 244 w 244"/>
                  <a:gd name="T19" fmla="*/ 142 h 231"/>
                  <a:gd name="T20" fmla="*/ 238 w 244"/>
                  <a:gd name="T21" fmla="*/ 146 h 231"/>
                  <a:gd name="T22" fmla="*/ 234 w 244"/>
                  <a:gd name="T23" fmla="*/ 152 h 231"/>
                  <a:gd name="T24" fmla="*/ 226 w 244"/>
                  <a:gd name="T25" fmla="*/ 154 h 231"/>
                  <a:gd name="T26" fmla="*/ 174 w 244"/>
                  <a:gd name="T27" fmla="*/ 160 h 231"/>
                  <a:gd name="T28" fmla="*/ 144 w 244"/>
                  <a:gd name="T29" fmla="*/ 180 h 231"/>
                  <a:gd name="T30" fmla="*/ 116 w 244"/>
                  <a:gd name="T31" fmla="*/ 204 h 231"/>
                  <a:gd name="T32" fmla="*/ 104 w 244"/>
                  <a:gd name="T33" fmla="*/ 229 h 231"/>
                  <a:gd name="T34" fmla="*/ 98 w 244"/>
                  <a:gd name="T35" fmla="*/ 228 h 231"/>
                  <a:gd name="T36" fmla="*/ 94 w 244"/>
                  <a:gd name="T37" fmla="*/ 229 h 231"/>
                  <a:gd name="T38" fmla="*/ 90 w 244"/>
                  <a:gd name="T39" fmla="*/ 231 h 231"/>
                  <a:gd name="T40" fmla="*/ 88 w 244"/>
                  <a:gd name="T41" fmla="*/ 226 h 231"/>
                  <a:gd name="T42" fmla="*/ 86 w 244"/>
                  <a:gd name="T43" fmla="*/ 226 h 231"/>
                  <a:gd name="T44" fmla="*/ 82 w 244"/>
                  <a:gd name="T45" fmla="*/ 228 h 231"/>
                  <a:gd name="T46" fmla="*/ 76 w 244"/>
                  <a:gd name="T47" fmla="*/ 229 h 231"/>
                  <a:gd name="T48" fmla="*/ 74 w 244"/>
                  <a:gd name="T49" fmla="*/ 229 h 231"/>
                  <a:gd name="T50" fmla="*/ 70 w 244"/>
                  <a:gd name="T51" fmla="*/ 229 h 231"/>
                  <a:gd name="T52" fmla="*/ 66 w 244"/>
                  <a:gd name="T53" fmla="*/ 228 h 231"/>
                  <a:gd name="T54" fmla="*/ 64 w 244"/>
                  <a:gd name="T55" fmla="*/ 231 h 231"/>
                  <a:gd name="T56" fmla="*/ 60 w 244"/>
                  <a:gd name="T57" fmla="*/ 229 h 231"/>
                  <a:gd name="T58" fmla="*/ 58 w 244"/>
                  <a:gd name="T59" fmla="*/ 226 h 231"/>
                  <a:gd name="T60" fmla="*/ 54 w 244"/>
                  <a:gd name="T61" fmla="*/ 218 h 231"/>
                  <a:gd name="T62" fmla="*/ 54 w 244"/>
                  <a:gd name="T63" fmla="*/ 218 h 231"/>
                  <a:gd name="T64" fmla="*/ 56 w 244"/>
                  <a:gd name="T65" fmla="*/ 214 h 231"/>
                  <a:gd name="T66" fmla="*/ 52 w 244"/>
                  <a:gd name="T67" fmla="*/ 212 h 231"/>
                  <a:gd name="T68" fmla="*/ 50 w 244"/>
                  <a:gd name="T69" fmla="*/ 204 h 231"/>
                  <a:gd name="T70" fmla="*/ 48 w 244"/>
                  <a:gd name="T71" fmla="*/ 198 h 231"/>
                  <a:gd name="T72" fmla="*/ 42 w 244"/>
                  <a:gd name="T73" fmla="*/ 196 h 231"/>
                  <a:gd name="T74" fmla="*/ 38 w 244"/>
                  <a:gd name="T75" fmla="*/ 202 h 231"/>
                  <a:gd name="T76" fmla="*/ 30 w 244"/>
                  <a:gd name="T77" fmla="*/ 202 h 231"/>
                  <a:gd name="T78" fmla="*/ 26 w 244"/>
                  <a:gd name="T79" fmla="*/ 202 h 231"/>
                  <a:gd name="T80" fmla="*/ 22 w 244"/>
                  <a:gd name="T81" fmla="*/ 204 h 231"/>
                  <a:gd name="T82" fmla="*/ 16 w 244"/>
                  <a:gd name="T83" fmla="*/ 204 h 231"/>
                  <a:gd name="T84" fmla="*/ 10 w 244"/>
                  <a:gd name="T85" fmla="*/ 202 h 231"/>
                  <a:gd name="T86" fmla="*/ 12 w 244"/>
                  <a:gd name="T87" fmla="*/ 196 h 231"/>
                  <a:gd name="T88" fmla="*/ 12 w 244"/>
                  <a:gd name="T89" fmla="*/ 190 h 231"/>
                  <a:gd name="T90" fmla="*/ 8 w 244"/>
                  <a:gd name="T91" fmla="*/ 184 h 231"/>
                  <a:gd name="T92" fmla="*/ 2 w 244"/>
                  <a:gd name="T93" fmla="*/ 178 h 231"/>
                  <a:gd name="T94" fmla="*/ 2 w 244"/>
                  <a:gd name="T95" fmla="*/ 174 h 231"/>
                  <a:gd name="T96" fmla="*/ 0 w 244"/>
                  <a:gd name="T97" fmla="*/ 168 h 231"/>
                  <a:gd name="T98" fmla="*/ 0 w 244"/>
                  <a:gd name="T99" fmla="*/ 162 h 231"/>
                  <a:gd name="T100" fmla="*/ 12 w 244"/>
                  <a:gd name="T101" fmla="*/ 144 h 231"/>
                  <a:gd name="T102" fmla="*/ 18 w 244"/>
                  <a:gd name="T103" fmla="*/ 156 h 231"/>
                  <a:gd name="T104" fmla="*/ 98 w 244"/>
                  <a:gd name="T105" fmla="*/ 152 h 231"/>
                  <a:gd name="T106" fmla="*/ 82 w 244"/>
                  <a:gd name="T107" fmla="*/ 0 h 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4"/>
                  <a:gd name="T163" fmla="*/ 0 h 231"/>
                  <a:gd name="T164" fmla="*/ 244 w 244"/>
                  <a:gd name="T165" fmla="*/ 231 h 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4" h="231">
                    <a:moveTo>
                      <a:pt x="126" y="12"/>
                    </a:moveTo>
                    <a:lnTo>
                      <a:pt x="198" y="62"/>
                    </a:lnTo>
                    <a:lnTo>
                      <a:pt x="198" y="64"/>
                    </a:lnTo>
                    <a:lnTo>
                      <a:pt x="198" y="66"/>
                    </a:lnTo>
                    <a:lnTo>
                      <a:pt x="198" y="68"/>
                    </a:lnTo>
                    <a:lnTo>
                      <a:pt x="206" y="70"/>
                    </a:lnTo>
                    <a:lnTo>
                      <a:pt x="206" y="72"/>
                    </a:lnTo>
                    <a:lnTo>
                      <a:pt x="206" y="74"/>
                    </a:lnTo>
                    <a:lnTo>
                      <a:pt x="210" y="76"/>
                    </a:lnTo>
                    <a:lnTo>
                      <a:pt x="212" y="76"/>
                    </a:lnTo>
                    <a:lnTo>
                      <a:pt x="216" y="76"/>
                    </a:lnTo>
                    <a:lnTo>
                      <a:pt x="216" y="78"/>
                    </a:lnTo>
                    <a:lnTo>
                      <a:pt x="218" y="80"/>
                    </a:lnTo>
                    <a:lnTo>
                      <a:pt x="220" y="80"/>
                    </a:lnTo>
                    <a:lnTo>
                      <a:pt x="222" y="80"/>
                    </a:lnTo>
                    <a:lnTo>
                      <a:pt x="224" y="80"/>
                    </a:lnTo>
                    <a:lnTo>
                      <a:pt x="226" y="82"/>
                    </a:lnTo>
                    <a:lnTo>
                      <a:pt x="228" y="82"/>
                    </a:lnTo>
                    <a:lnTo>
                      <a:pt x="230" y="84"/>
                    </a:lnTo>
                    <a:lnTo>
                      <a:pt x="230" y="86"/>
                    </a:lnTo>
                    <a:lnTo>
                      <a:pt x="230" y="88"/>
                    </a:lnTo>
                    <a:lnTo>
                      <a:pt x="230" y="90"/>
                    </a:lnTo>
                    <a:lnTo>
                      <a:pt x="230" y="92"/>
                    </a:lnTo>
                    <a:lnTo>
                      <a:pt x="228" y="94"/>
                    </a:lnTo>
                    <a:lnTo>
                      <a:pt x="230" y="96"/>
                    </a:lnTo>
                    <a:lnTo>
                      <a:pt x="234" y="98"/>
                    </a:lnTo>
                    <a:lnTo>
                      <a:pt x="236" y="96"/>
                    </a:lnTo>
                    <a:lnTo>
                      <a:pt x="240" y="96"/>
                    </a:lnTo>
                    <a:lnTo>
                      <a:pt x="244" y="94"/>
                    </a:lnTo>
                    <a:lnTo>
                      <a:pt x="244" y="142"/>
                    </a:lnTo>
                    <a:lnTo>
                      <a:pt x="242" y="142"/>
                    </a:lnTo>
                    <a:lnTo>
                      <a:pt x="240" y="144"/>
                    </a:lnTo>
                    <a:lnTo>
                      <a:pt x="238" y="146"/>
                    </a:lnTo>
                    <a:lnTo>
                      <a:pt x="238" y="148"/>
                    </a:lnTo>
                    <a:lnTo>
                      <a:pt x="234" y="150"/>
                    </a:lnTo>
                    <a:lnTo>
                      <a:pt x="234" y="152"/>
                    </a:lnTo>
                    <a:lnTo>
                      <a:pt x="234" y="154"/>
                    </a:lnTo>
                    <a:lnTo>
                      <a:pt x="226" y="152"/>
                    </a:lnTo>
                    <a:lnTo>
                      <a:pt x="226" y="154"/>
                    </a:lnTo>
                    <a:lnTo>
                      <a:pt x="200" y="154"/>
                    </a:lnTo>
                    <a:lnTo>
                      <a:pt x="194" y="160"/>
                    </a:lnTo>
                    <a:lnTo>
                      <a:pt x="174" y="160"/>
                    </a:lnTo>
                    <a:lnTo>
                      <a:pt x="154" y="172"/>
                    </a:lnTo>
                    <a:lnTo>
                      <a:pt x="150" y="176"/>
                    </a:lnTo>
                    <a:lnTo>
                      <a:pt x="144" y="180"/>
                    </a:lnTo>
                    <a:lnTo>
                      <a:pt x="126" y="186"/>
                    </a:lnTo>
                    <a:lnTo>
                      <a:pt x="124" y="186"/>
                    </a:lnTo>
                    <a:lnTo>
                      <a:pt x="116" y="204"/>
                    </a:lnTo>
                    <a:lnTo>
                      <a:pt x="108" y="210"/>
                    </a:lnTo>
                    <a:lnTo>
                      <a:pt x="104" y="220"/>
                    </a:lnTo>
                    <a:lnTo>
                      <a:pt x="104" y="229"/>
                    </a:lnTo>
                    <a:lnTo>
                      <a:pt x="100" y="229"/>
                    </a:lnTo>
                    <a:lnTo>
                      <a:pt x="100" y="228"/>
                    </a:lnTo>
                    <a:lnTo>
                      <a:pt x="98" y="228"/>
                    </a:lnTo>
                    <a:lnTo>
                      <a:pt x="96" y="228"/>
                    </a:lnTo>
                    <a:lnTo>
                      <a:pt x="94" y="228"/>
                    </a:lnTo>
                    <a:lnTo>
                      <a:pt x="94" y="229"/>
                    </a:lnTo>
                    <a:lnTo>
                      <a:pt x="92" y="229"/>
                    </a:lnTo>
                    <a:lnTo>
                      <a:pt x="92" y="231"/>
                    </a:lnTo>
                    <a:lnTo>
                      <a:pt x="90" y="231"/>
                    </a:lnTo>
                    <a:lnTo>
                      <a:pt x="90" y="229"/>
                    </a:lnTo>
                    <a:lnTo>
                      <a:pt x="90" y="228"/>
                    </a:lnTo>
                    <a:lnTo>
                      <a:pt x="88" y="226"/>
                    </a:lnTo>
                    <a:lnTo>
                      <a:pt x="88" y="224"/>
                    </a:lnTo>
                    <a:lnTo>
                      <a:pt x="86" y="224"/>
                    </a:lnTo>
                    <a:lnTo>
                      <a:pt x="86" y="226"/>
                    </a:lnTo>
                    <a:lnTo>
                      <a:pt x="84" y="226"/>
                    </a:lnTo>
                    <a:lnTo>
                      <a:pt x="82" y="226"/>
                    </a:lnTo>
                    <a:lnTo>
                      <a:pt x="82" y="228"/>
                    </a:lnTo>
                    <a:lnTo>
                      <a:pt x="82" y="229"/>
                    </a:lnTo>
                    <a:lnTo>
                      <a:pt x="78" y="229"/>
                    </a:lnTo>
                    <a:lnTo>
                      <a:pt x="76" y="229"/>
                    </a:lnTo>
                    <a:lnTo>
                      <a:pt x="76" y="231"/>
                    </a:lnTo>
                    <a:lnTo>
                      <a:pt x="74" y="231"/>
                    </a:lnTo>
                    <a:lnTo>
                      <a:pt x="74" y="229"/>
                    </a:lnTo>
                    <a:lnTo>
                      <a:pt x="72" y="229"/>
                    </a:lnTo>
                    <a:lnTo>
                      <a:pt x="72" y="231"/>
                    </a:lnTo>
                    <a:lnTo>
                      <a:pt x="70" y="229"/>
                    </a:lnTo>
                    <a:lnTo>
                      <a:pt x="70" y="228"/>
                    </a:lnTo>
                    <a:lnTo>
                      <a:pt x="68" y="228"/>
                    </a:lnTo>
                    <a:lnTo>
                      <a:pt x="66" y="228"/>
                    </a:lnTo>
                    <a:lnTo>
                      <a:pt x="66" y="229"/>
                    </a:lnTo>
                    <a:lnTo>
                      <a:pt x="64" y="229"/>
                    </a:lnTo>
                    <a:lnTo>
                      <a:pt x="64" y="231"/>
                    </a:lnTo>
                    <a:lnTo>
                      <a:pt x="62" y="231"/>
                    </a:lnTo>
                    <a:lnTo>
                      <a:pt x="62" y="229"/>
                    </a:lnTo>
                    <a:lnTo>
                      <a:pt x="60" y="229"/>
                    </a:lnTo>
                    <a:lnTo>
                      <a:pt x="60" y="228"/>
                    </a:lnTo>
                    <a:lnTo>
                      <a:pt x="58" y="228"/>
                    </a:lnTo>
                    <a:lnTo>
                      <a:pt x="58" y="226"/>
                    </a:lnTo>
                    <a:lnTo>
                      <a:pt x="58" y="220"/>
                    </a:lnTo>
                    <a:lnTo>
                      <a:pt x="56" y="218"/>
                    </a:lnTo>
                    <a:lnTo>
                      <a:pt x="54" y="218"/>
                    </a:lnTo>
                    <a:lnTo>
                      <a:pt x="52" y="220"/>
                    </a:lnTo>
                    <a:lnTo>
                      <a:pt x="52" y="218"/>
                    </a:lnTo>
                    <a:lnTo>
                      <a:pt x="54" y="218"/>
                    </a:lnTo>
                    <a:lnTo>
                      <a:pt x="54" y="216"/>
                    </a:lnTo>
                    <a:lnTo>
                      <a:pt x="56" y="216"/>
                    </a:lnTo>
                    <a:lnTo>
                      <a:pt x="56" y="214"/>
                    </a:lnTo>
                    <a:lnTo>
                      <a:pt x="54" y="214"/>
                    </a:lnTo>
                    <a:lnTo>
                      <a:pt x="54" y="212"/>
                    </a:lnTo>
                    <a:lnTo>
                      <a:pt x="52" y="212"/>
                    </a:lnTo>
                    <a:lnTo>
                      <a:pt x="52" y="210"/>
                    </a:lnTo>
                    <a:lnTo>
                      <a:pt x="50" y="210"/>
                    </a:lnTo>
                    <a:lnTo>
                      <a:pt x="50" y="204"/>
                    </a:lnTo>
                    <a:lnTo>
                      <a:pt x="48" y="204"/>
                    </a:lnTo>
                    <a:lnTo>
                      <a:pt x="48" y="202"/>
                    </a:lnTo>
                    <a:lnTo>
                      <a:pt x="48" y="198"/>
                    </a:lnTo>
                    <a:lnTo>
                      <a:pt x="46" y="196"/>
                    </a:lnTo>
                    <a:lnTo>
                      <a:pt x="44" y="198"/>
                    </a:lnTo>
                    <a:lnTo>
                      <a:pt x="42" y="196"/>
                    </a:lnTo>
                    <a:lnTo>
                      <a:pt x="42" y="200"/>
                    </a:lnTo>
                    <a:lnTo>
                      <a:pt x="40" y="200"/>
                    </a:lnTo>
                    <a:lnTo>
                      <a:pt x="38" y="202"/>
                    </a:lnTo>
                    <a:lnTo>
                      <a:pt x="36" y="204"/>
                    </a:lnTo>
                    <a:lnTo>
                      <a:pt x="32" y="202"/>
                    </a:lnTo>
                    <a:lnTo>
                      <a:pt x="30" y="202"/>
                    </a:lnTo>
                    <a:lnTo>
                      <a:pt x="28" y="200"/>
                    </a:lnTo>
                    <a:lnTo>
                      <a:pt x="26" y="200"/>
                    </a:lnTo>
                    <a:lnTo>
                      <a:pt x="26" y="202"/>
                    </a:lnTo>
                    <a:lnTo>
                      <a:pt x="24" y="204"/>
                    </a:lnTo>
                    <a:lnTo>
                      <a:pt x="22" y="206"/>
                    </a:lnTo>
                    <a:lnTo>
                      <a:pt x="22" y="204"/>
                    </a:lnTo>
                    <a:lnTo>
                      <a:pt x="18" y="202"/>
                    </a:lnTo>
                    <a:lnTo>
                      <a:pt x="16" y="202"/>
                    </a:lnTo>
                    <a:lnTo>
                      <a:pt x="16" y="204"/>
                    </a:lnTo>
                    <a:lnTo>
                      <a:pt x="14" y="204"/>
                    </a:lnTo>
                    <a:lnTo>
                      <a:pt x="12" y="204"/>
                    </a:lnTo>
                    <a:lnTo>
                      <a:pt x="10" y="202"/>
                    </a:lnTo>
                    <a:lnTo>
                      <a:pt x="12" y="200"/>
                    </a:lnTo>
                    <a:lnTo>
                      <a:pt x="12" y="198"/>
                    </a:lnTo>
                    <a:lnTo>
                      <a:pt x="12" y="196"/>
                    </a:lnTo>
                    <a:lnTo>
                      <a:pt x="12" y="194"/>
                    </a:lnTo>
                    <a:lnTo>
                      <a:pt x="12" y="192"/>
                    </a:lnTo>
                    <a:lnTo>
                      <a:pt x="12" y="190"/>
                    </a:lnTo>
                    <a:lnTo>
                      <a:pt x="12" y="188"/>
                    </a:lnTo>
                    <a:lnTo>
                      <a:pt x="10" y="186"/>
                    </a:lnTo>
                    <a:lnTo>
                      <a:pt x="8" y="184"/>
                    </a:lnTo>
                    <a:lnTo>
                      <a:pt x="6" y="184"/>
                    </a:lnTo>
                    <a:lnTo>
                      <a:pt x="4" y="182"/>
                    </a:lnTo>
                    <a:lnTo>
                      <a:pt x="2" y="178"/>
                    </a:lnTo>
                    <a:lnTo>
                      <a:pt x="4" y="176"/>
                    </a:lnTo>
                    <a:lnTo>
                      <a:pt x="4" y="174"/>
                    </a:lnTo>
                    <a:lnTo>
                      <a:pt x="2" y="174"/>
                    </a:lnTo>
                    <a:lnTo>
                      <a:pt x="2" y="170"/>
                    </a:lnTo>
                    <a:lnTo>
                      <a:pt x="2" y="168"/>
                    </a:lnTo>
                    <a:lnTo>
                      <a:pt x="0" y="168"/>
                    </a:lnTo>
                    <a:lnTo>
                      <a:pt x="0" y="166"/>
                    </a:lnTo>
                    <a:lnTo>
                      <a:pt x="0" y="164"/>
                    </a:lnTo>
                    <a:lnTo>
                      <a:pt x="0" y="162"/>
                    </a:lnTo>
                    <a:lnTo>
                      <a:pt x="6" y="156"/>
                    </a:lnTo>
                    <a:lnTo>
                      <a:pt x="10" y="146"/>
                    </a:lnTo>
                    <a:lnTo>
                      <a:pt x="12" y="144"/>
                    </a:lnTo>
                    <a:lnTo>
                      <a:pt x="12" y="146"/>
                    </a:lnTo>
                    <a:lnTo>
                      <a:pt x="14" y="146"/>
                    </a:lnTo>
                    <a:lnTo>
                      <a:pt x="18" y="156"/>
                    </a:lnTo>
                    <a:lnTo>
                      <a:pt x="24" y="156"/>
                    </a:lnTo>
                    <a:lnTo>
                      <a:pt x="30" y="150"/>
                    </a:lnTo>
                    <a:lnTo>
                      <a:pt x="98" y="152"/>
                    </a:lnTo>
                    <a:lnTo>
                      <a:pt x="102" y="138"/>
                    </a:lnTo>
                    <a:lnTo>
                      <a:pt x="96" y="136"/>
                    </a:lnTo>
                    <a:lnTo>
                      <a:pt x="82" y="0"/>
                    </a:lnTo>
                    <a:lnTo>
                      <a:pt x="108" y="0"/>
                    </a:lnTo>
                    <a:lnTo>
                      <a:pt x="124" y="12"/>
                    </a:lnTo>
                  </a:path>
                </a:pathLst>
              </a:custGeom>
              <a:solidFill>
                <a:schemeClr val="tx2"/>
              </a:solidFill>
              <a:ln w="3175">
                <a:solidFill>
                  <a:schemeClr val="bg1"/>
                </a:solidFill>
                <a:round/>
                <a:headEnd/>
                <a:tailEnd/>
              </a:ln>
            </p:spPr>
            <p:txBody>
              <a:bodyPr/>
              <a:lstStyle/>
              <a:p>
                <a:endParaRPr lang="fr-FR" dirty="0"/>
              </a:p>
            </p:txBody>
          </p:sp>
          <p:sp>
            <p:nvSpPr>
              <p:cNvPr id="6023" name="Freeform 1081"/>
              <p:cNvSpPr>
                <a:spLocks/>
              </p:cNvSpPr>
              <p:nvPr/>
            </p:nvSpPr>
            <p:spPr bwMode="auto">
              <a:xfrm>
                <a:off x="2529" y="2274"/>
                <a:ext cx="126" cy="109"/>
              </a:xfrm>
              <a:custGeom>
                <a:avLst/>
                <a:gdLst>
                  <a:gd name="T0" fmla="*/ 54 w 126"/>
                  <a:gd name="T1" fmla="*/ 103 h 109"/>
                  <a:gd name="T2" fmla="*/ 4 w 126"/>
                  <a:gd name="T3" fmla="*/ 103 h 109"/>
                  <a:gd name="T4" fmla="*/ 4 w 126"/>
                  <a:gd name="T5" fmla="*/ 105 h 109"/>
                  <a:gd name="T6" fmla="*/ 0 w 126"/>
                  <a:gd name="T7" fmla="*/ 109 h 109"/>
                  <a:gd name="T8" fmla="*/ 2 w 126"/>
                  <a:gd name="T9" fmla="*/ 109 h 109"/>
                  <a:gd name="T10" fmla="*/ 0 w 126"/>
                  <a:gd name="T11" fmla="*/ 109 h 109"/>
                  <a:gd name="T12" fmla="*/ 2 w 126"/>
                  <a:gd name="T13" fmla="*/ 97 h 109"/>
                  <a:gd name="T14" fmla="*/ 4 w 126"/>
                  <a:gd name="T15" fmla="*/ 89 h 109"/>
                  <a:gd name="T16" fmla="*/ 8 w 126"/>
                  <a:gd name="T17" fmla="*/ 89 h 109"/>
                  <a:gd name="T18" fmla="*/ 14 w 126"/>
                  <a:gd name="T19" fmla="*/ 77 h 109"/>
                  <a:gd name="T20" fmla="*/ 12 w 126"/>
                  <a:gd name="T21" fmla="*/ 75 h 109"/>
                  <a:gd name="T22" fmla="*/ 18 w 126"/>
                  <a:gd name="T23" fmla="*/ 65 h 109"/>
                  <a:gd name="T24" fmla="*/ 20 w 126"/>
                  <a:gd name="T25" fmla="*/ 63 h 109"/>
                  <a:gd name="T26" fmla="*/ 32 w 126"/>
                  <a:gd name="T27" fmla="*/ 45 h 109"/>
                  <a:gd name="T28" fmla="*/ 38 w 126"/>
                  <a:gd name="T29" fmla="*/ 27 h 109"/>
                  <a:gd name="T30" fmla="*/ 42 w 126"/>
                  <a:gd name="T31" fmla="*/ 21 h 109"/>
                  <a:gd name="T32" fmla="*/ 52 w 126"/>
                  <a:gd name="T33" fmla="*/ 15 h 109"/>
                  <a:gd name="T34" fmla="*/ 58 w 126"/>
                  <a:gd name="T35" fmla="*/ 2 h 109"/>
                  <a:gd name="T36" fmla="*/ 60 w 126"/>
                  <a:gd name="T37" fmla="*/ 2 h 109"/>
                  <a:gd name="T38" fmla="*/ 126 w 126"/>
                  <a:gd name="T39" fmla="*/ 0 h 109"/>
                  <a:gd name="T40" fmla="*/ 126 w 126"/>
                  <a:gd name="T41" fmla="*/ 27 h 109"/>
                  <a:gd name="T42" fmla="*/ 76 w 126"/>
                  <a:gd name="T43" fmla="*/ 27 h 109"/>
                  <a:gd name="T44" fmla="*/ 76 w 126"/>
                  <a:gd name="T45" fmla="*/ 69 h 109"/>
                  <a:gd name="T46" fmla="*/ 62 w 126"/>
                  <a:gd name="T47" fmla="*/ 73 h 109"/>
                  <a:gd name="T48" fmla="*/ 62 w 126"/>
                  <a:gd name="T49" fmla="*/ 75 h 109"/>
                  <a:gd name="T50" fmla="*/ 58 w 126"/>
                  <a:gd name="T51" fmla="*/ 79 h 109"/>
                  <a:gd name="T52" fmla="*/ 60 w 126"/>
                  <a:gd name="T53" fmla="*/ 103 h 109"/>
                  <a:gd name="T54" fmla="*/ 56 w 126"/>
                  <a:gd name="T55" fmla="*/ 103 h 109"/>
                  <a:gd name="T56" fmla="*/ 54 w 126"/>
                  <a:gd name="T57" fmla="*/ 103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09"/>
                  <a:gd name="T89" fmla="*/ 126 w 126"/>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09">
                    <a:moveTo>
                      <a:pt x="54" y="103"/>
                    </a:moveTo>
                    <a:lnTo>
                      <a:pt x="4" y="103"/>
                    </a:lnTo>
                    <a:lnTo>
                      <a:pt x="4" y="105"/>
                    </a:lnTo>
                    <a:lnTo>
                      <a:pt x="0" y="109"/>
                    </a:lnTo>
                    <a:lnTo>
                      <a:pt x="2" y="109"/>
                    </a:lnTo>
                    <a:lnTo>
                      <a:pt x="0" y="109"/>
                    </a:lnTo>
                    <a:lnTo>
                      <a:pt x="2" y="97"/>
                    </a:lnTo>
                    <a:lnTo>
                      <a:pt x="4" y="89"/>
                    </a:lnTo>
                    <a:lnTo>
                      <a:pt x="8" y="89"/>
                    </a:lnTo>
                    <a:lnTo>
                      <a:pt x="14" y="77"/>
                    </a:lnTo>
                    <a:lnTo>
                      <a:pt x="12" y="75"/>
                    </a:lnTo>
                    <a:lnTo>
                      <a:pt x="18" y="65"/>
                    </a:lnTo>
                    <a:lnTo>
                      <a:pt x="20" y="63"/>
                    </a:lnTo>
                    <a:lnTo>
                      <a:pt x="32" y="45"/>
                    </a:lnTo>
                    <a:lnTo>
                      <a:pt x="38" y="27"/>
                    </a:lnTo>
                    <a:lnTo>
                      <a:pt x="42" y="21"/>
                    </a:lnTo>
                    <a:lnTo>
                      <a:pt x="52" y="15"/>
                    </a:lnTo>
                    <a:lnTo>
                      <a:pt x="58" y="2"/>
                    </a:lnTo>
                    <a:lnTo>
                      <a:pt x="60" y="2"/>
                    </a:lnTo>
                    <a:lnTo>
                      <a:pt x="126" y="0"/>
                    </a:lnTo>
                    <a:lnTo>
                      <a:pt x="126" y="27"/>
                    </a:lnTo>
                    <a:lnTo>
                      <a:pt x="76" y="27"/>
                    </a:lnTo>
                    <a:lnTo>
                      <a:pt x="76" y="69"/>
                    </a:lnTo>
                    <a:lnTo>
                      <a:pt x="62" y="73"/>
                    </a:lnTo>
                    <a:lnTo>
                      <a:pt x="62" y="75"/>
                    </a:lnTo>
                    <a:lnTo>
                      <a:pt x="58" y="79"/>
                    </a:lnTo>
                    <a:lnTo>
                      <a:pt x="60" y="103"/>
                    </a:lnTo>
                    <a:lnTo>
                      <a:pt x="56" y="103"/>
                    </a:lnTo>
                    <a:lnTo>
                      <a:pt x="54" y="103"/>
                    </a:lnTo>
                    <a:close/>
                  </a:path>
                </a:pathLst>
              </a:custGeom>
              <a:solidFill>
                <a:schemeClr val="tx2"/>
              </a:solidFill>
              <a:ln w="3175">
                <a:solidFill>
                  <a:schemeClr val="bg1"/>
                </a:solidFill>
                <a:round/>
                <a:headEnd/>
                <a:tailEnd/>
              </a:ln>
            </p:spPr>
            <p:txBody>
              <a:bodyPr/>
              <a:lstStyle/>
              <a:p>
                <a:endParaRPr lang="fr-FR" dirty="0"/>
              </a:p>
            </p:txBody>
          </p:sp>
          <p:sp>
            <p:nvSpPr>
              <p:cNvPr id="6024" name="Freeform 1082"/>
              <p:cNvSpPr>
                <a:spLocks/>
              </p:cNvSpPr>
              <p:nvPr/>
            </p:nvSpPr>
            <p:spPr bwMode="auto">
              <a:xfrm>
                <a:off x="2529" y="2274"/>
                <a:ext cx="126" cy="109"/>
              </a:xfrm>
              <a:custGeom>
                <a:avLst/>
                <a:gdLst>
                  <a:gd name="T0" fmla="*/ 54 w 126"/>
                  <a:gd name="T1" fmla="*/ 103 h 109"/>
                  <a:gd name="T2" fmla="*/ 4 w 126"/>
                  <a:gd name="T3" fmla="*/ 103 h 109"/>
                  <a:gd name="T4" fmla="*/ 4 w 126"/>
                  <a:gd name="T5" fmla="*/ 105 h 109"/>
                  <a:gd name="T6" fmla="*/ 0 w 126"/>
                  <a:gd name="T7" fmla="*/ 109 h 109"/>
                  <a:gd name="T8" fmla="*/ 2 w 126"/>
                  <a:gd name="T9" fmla="*/ 109 h 109"/>
                  <a:gd name="T10" fmla="*/ 0 w 126"/>
                  <a:gd name="T11" fmla="*/ 109 h 109"/>
                  <a:gd name="T12" fmla="*/ 2 w 126"/>
                  <a:gd name="T13" fmla="*/ 97 h 109"/>
                  <a:gd name="T14" fmla="*/ 4 w 126"/>
                  <a:gd name="T15" fmla="*/ 89 h 109"/>
                  <a:gd name="T16" fmla="*/ 8 w 126"/>
                  <a:gd name="T17" fmla="*/ 89 h 109"/>
                  <a:gd name="T18" fmla="*/ 14 w 126"/>
                  <a:gd name="T19" fmla="*/ 77 h 109"/>
                  <a:gd name="T20" fmla="*/ 12 w 126"/>
                  <a:gd name="T21" fmla="*/ 75 h 109"/>
                  <a:gd name="T22" fmla="*/ 18 w 126"/>
                  <a:gd name="T23" fmla="*/ 65 h 109"/>
                  <a:gd name="T24" fmla="*/ 20 w 126"/>
                  <a:gd name="T25" fmla="*/ 63 h 109"/>
                  <a:gd name="T26" fmla="*/ 32 w 126"/>
                  <a:gd name="T27" fmla="*/ 45 h 109"/>
                  <a:gd name="T28" fmla="*/ 38 w 126"/>
                  <a:gd name="T29" fmla="*/ 27 h 109"/>
                  <a:gd name="T30" fmla="*/ 42 w 126"/>
                  <a:gd name="T31" fmla="*/ 21 h 109"/>
                  <a:gd name="T32" fmla="*/ 52 w 126"/>
                  <a:gd name="T33" fmla="*/ 15 h 109"/>
                  <a:gd name="T34" fmla="*/ 58 w 126"/>
                  <a:gd name="T35" fmla="*/ 2 h 109"/>
                  <a:gd name="T36" fmla="*/ 60 w 126"/>
                  <a:gd name="T37" fmla="*/ 2 h 109"/>
                  <a:gd name="T38" fmla="*/ 126 w 126"/>
                  <a:gd name="T39" fmla="*/ 0 h 109"/>
                  <a:gd name="T40" fmla="*/ 126 w 126"/>
                  <a:gd name="T41" fmla="*/ 27 h 109"/>
                  <a:gd name="T42" fmla="*/ 76 w 126"/>
                  <a:gd name="T43" fmla="*/ 27 h 109"/>
                  <a:gd name="T44" fmla="*/ 76 w 126"/>
                  <a:gd name="T45" fmla="*/ 69 h 109"/>
                  <a:gd name="T46" fmla="*/ 62 w 126"/>
                  <a:gd name="T47" fmla="*/ 73 h 109"/>
                  <a:gd name="T48" fmla="*/ 62 w 126"/>
                  <a:gd name="T49" fmla="*/ 75 h 109"/>
                  <a:gd name="T50" fmla="*/ 58 w 126"/>
                  <a:gd name="T51" fmla="*/ 79 h 109"/>
                  <a:gd name="T52" fmla="*/ 60 w 126"/>
                  <a:gd name="T53" fmla="*/ 103 h 109"/>
                  <a:gd name="T54" fmla="*/ 56 w 126"/>
                  <a:gd name="T55" fmla="*/ 103 h 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109"/>
                  <a:gd name="T86" fmla="*/ 126 w 126"/>
                  <a:gd name="T87" fmla="*/ 109 h 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109">
                    <a:moveTo>
                      <a:pt x="54" y="103"/>
                    </a:moveTo>
                    <a:lnTo>
                      <a:pt x="4" y="103"/>
                    </a:lnTo>
                    <a:lnTo>
                      <a:pt x="4" y="105"/>
                    </a:lnTo>
                    <a:lnTo>
                      <a:pt x="0" y="109"/>
                    </a:lnTo>
                    <a:lnTo>
                      <a:pt x="2" y="109"/>
                    </a:lnTo>
                    <a:lnTo>
                      <a:pt x="0" y="109"/>
                    </a:lnTo>
                    <a:lnTo>
                      <a:pt x="2" y="97"/>
                    </a:lnTo>
                    <a:lnTo>
                      <a:pt x="4" y="89"/>
                    </a:lnTo>
                    <a:lnTo>
                      <a:pt x="8" y="89"/>
                    </a:lnTo>
                    <a:lnTo>
                      <a:pt x="14" y="77"/>
                    </a:lnTo>
                    <a:lnTo>
                      <a:pt x="12" y="75"/>
                    </a:lnTo>
                    <a:lnTo>
                      <a:pt x="18" y="65"/>
                    </a:lnTo>
                    <a:lnTo>
                      <a:pt x="20" y="63"/>
                    </a:lnTo>
                    <a:lnTo>
                      <a:pt x="32" y="45"/>
                    </a:lnTo>
                    <a:lnTo>
                      <a:pt x="38" y="27"/>
                    </a:lnTo>
                    <a:lnTo>
                      <a:pt x="42" y="21"/>
                    </a:lnTo>
                    <a:lnTo>
                      <a:pt x="52" y="15"/>
                    </a:lnTo>
                    <a:lnTo>
                      <a:pt x="58" y="2"/>
                    </a:lnTo>
                    <a:lnTo>
                      <a:pt x="60" y="2"/>
                    </a:lnTo>
                    <a:lnTo>
                      <a:pt x="126" y="0"/>
                    </a:lnTo>
                    <a:lnTo>
                      <a:pt x="126" y="27"/>
                    </a:lnTo>
                    <a:lnTo>
                      <a:pt x="76" y="27"/>
                    </a:lnTo>
                    <a:lnTo>
                      <a:pt x="76" y="69"/>
                    </a:lnTo>
                    <a:lnTo>
                      <a:pt x="62" y="73"/>
                    </a:lnTo>
                    <a:lnTo>
                      <a:pt x="62" y="75"/>
                    </a:lnTo>
                    <a:lnTo>
                      <a:pt x="58" y="79"/>
                    </a:lnTo>
                    <a:lnTo>
                      <a:pt x="60" y="103"/>
                    </a:lnTo>
                    <a:lnTo>
                      <a:pt x="56" y="103"/>
                    </a:lnTo>
                  </a:path>
                </a:pathLst>
              </a:custGeom>
              <a:solidFill>
                <a:schemeClr val="tx2"/>
              </a:solidFill>
              <a:ln w="3175">
                <a:solidFill>
                  <a:schemeClr val="bg1"/>
                </a:solidFill>
                <a:round/>
                <a:headEnd/>
                <a:tailEnd/>
              </a:ln>
            </p:spPr>
            <p:txBody>
              <a:bodyPr/>
              <a:lstStyle/>
              <a:p>
                <a:endParaRPr lang="fr-FR" dirty="0"/>
              </a:p>
            </p:txBody>
          </p:sp>
          <p:sp>
            <p:nvSpPr>
              <p:cNvPr id="6025" name="Freeform 1083"/>
              <p:cNvSpPr>
                <a:spLocks/>
              </p:cNvSpPr>
              <p:nvPr/>
            </p:nvSpPr>
            <p:spPr bwMode="auto">
              <a:xfrm>
                <a:off x="3078" y="2971"/>
                <a:ext cx="142" cy="145"/>
              </a:xfrm>
              <a:custGeom>
                <a:avLst/>
                <a:gdLst>
                  <a:gd name="T0" fmla="*/ 0 w 142"/>
                  <a:gd name="T1" fmla="*/ 111 h 145"/>
                  <a:gd name="T2" fmla="*/ 0 w 142"/>
                  <a:gd name="T3" fmla="*/ 66 h 145"/>
                  <a:gd name="T4" fmla="*/ 16 w 142"/>
                  <a:gd name="T5" fmla="*/ 66 h 145"/>
                  <a:gd name="T6" fmla="*/ 16 w 142"/>
                  <a:gd name="T7" fmla="*/ 10 h 145"/>
                  <a:gd name="T8" fmla="*/ 18 w 142"/>
                  <a:gd name="T9" fmla="*/ 10 h 145"/>
                  <a:gd name="T10" fmla="*/ 50 w 142"/>
                  <a:gd name="T11" fmla="*/ 4 h 145"/>
                  <a:gd name="T12" fmla="*/ 54 w 142"/>
                  <a:gd name="T13" fmla="*/ 6 h 145"/>
                  <a:gd name="T14" fmla="*/ 56 w 142"/>
                  <a:gd name="T15" fmla="*/ 10 h 145"/>
                  <a:gd name="T16" fmla="*/ 56 w 142"/>
                  <a:gd name="T17" fmla="*/ 14 h 145"/>
                  <a:gd name="T18" fmla="*/ 60 w 142"/>
                  <a:gd name="T19" fmla="*/ 8 h 145"/>
                  <a:gd name="T20" fmla="*/ 64 w 142"/>
                  <a:gd name="T21" fmla="*/ 4 h 145"/>
                  <a:gd name="T22" fmla="*/ 72 w 142"/>
                  <a:gd name="T23" fmla="*/ 2 h 145"/>
                  <a:gd name="T24" fmla="*/ 74 w 142"/>
                  <a:gd name="T25" fmla="*/ 2 h 145"/>
                  <a:gd name="T26" fmla="*/ 76 w 142"/>
                  <a:gd name="T27" fmla="*/ 0 h 145"/>
                  <a:gd name="T28" fmla="*/ 78 w 142"/>
                  <a:gd name="T29" fmla="*/ 0 h 145"/>
                  <a:gd name="T30" fmla="*/ 80 w 142"/>
                  <a:gd name="T31" fmla="*/ 0 h 145"/>
                  <a:gd name="T32" fmla="*/ 80 w 142"/>
                  <a:gd name="T33" fmla="*/ 2 h 145"/>
                  <a:gd name="T34" fmla="*/ 84 w 142"/>
                  <a:gd name="T35" fmla="*/ 10 h 145"/>
                  <a:gd name="T36" fmla="*/ 88 w 142"/>
                  <a:gd name="T37" fmla="*/ 12 h 145"/>
                  <a:gd name="T38" fmla="*/ 90 w 142"/>
                  <a:gd name="T39" fmla="*/ 20 h 145"/>
                  <a:gd name="T40" fmla="*/ 102 w 142"/>
                  <a:gd name="T41" fmla="*/ 34 h 145"/>
                  <a:gd name="T42" fmla="*/ 106 w 142"/>
                  <a:gd name="T43" fmla="*/ 34 h 145"/>
                  <a:gd name="T44" fmla="*/ 110 w 142"/>
                  <a:gd name="T45" fmla="*/ 38 h 145"/>
                  <a:gd name="T46" fmla="*/ 112 w 142"/>
                  <a:gd name="T47" fmla="*/ 40 h 145"/>
                  <a:gd name="T48" fmla="*/ 116 w 142"/>
                  <a:gd name="T49" fmla="*/ 42 h 145"/>
                  <a:gd name="T50" fmla="*/ 118 w 142"/>
                  <a:gd name="T51" fmla="*/ 44 h 145"/>
                  <a:gd name="T52" fmla="*/ 120 w 142"/>
                  <a:gd name="T53" fmla="*/ 56 h 145"/>
                  <a:gd name="T54" fmla="*/ 122 w 142"/>
                  <a:gd name="T55" fmla="*/ 60 h 145"/>
                  <a:gd name="T56" fmla="*/ 124 w 142"/>
                  <a:gd name="T57" fmla="*/ 62 h 145"/>
                  <a:gd name="T58" fmla="*/ 126 w 142"/>
                  <a:gd name="T59" fmla="*/ 64 h 145"/>
                  <a:gd name="T60" fmla="*/ 134 w 142"/>
                  <a:gd name="T61" fmla="*/ 64 h 145"/>
                  <a:gd name="T62" fmla="*/ 142 w 142"/>
                  <a:gd name="T63" fmla="*/ 68 h 145"/>
                  <a:gd name="T64" fmla="*/ 142 w 142"/>
                  <a:gd name="T65" fmla="*/ 70 h 145"/>
                  <a:gd name="T66" fmla="*/ 124 w 142"/>
                  <a:gd name="T67" fmla="*/ 78 h 145"/>
                  <a:gd name="T68" fmla="*/ 90 w 142"/>
                  <a:gd name="T69" fmla="*/ 113 h 145"/>
                  <a:gd name="T70" fmla="*/ 86 w 142"/>
                  <a:gd name="T71" fmla="*/ 121 h 145"/>
                  <a:gd name="T72" fmla="*/ 86 w 142"/>
                  <a:gd name="T73" fmla="*/ 123 h 145"/>
                  <a:gd name="T74" fmla="*/ 74 w 142"/>
                  <a:gd name="T75" fmla="*/ 127 h 145"/>
                  <a:gd name="T76" fmla="*/ 70 w 142"/>
                  <a:gd name="T77" fmla="*/ 125 h 145"/>
                  <a:gd name="T78" fmla="*/ 60 w 142"/>
                  <a:gd name="T79" fmla="*/ 121 h 145"/>
                  <a:gd name="T80" fmla="*/ 56 w 142"/>
                  <a:gd name="T81" fmla="*/ 121 h 145"/>
                  <a:gd name="T82" fmla="*/ 52 w 142"/>
                  <a:gd name="T83" fmla="*/ 121 h 145"/>
                  <a:gd name="T84" fmla="*/ 46 w 142"/>
                  <a:gd name="T85" fmla="*/ 129 h 145"/>
                  <a:gd name="T86" fmla="*/ 44 w 142"/>
                  <a:gd name="T87" fmla="*/ 131 h 145"/>
                  <a:gd name="T88" fmla="*/ 42 w 142"/>
                  <a:gd name="T89" fmla="*/ 133 h 145"/>
                  <a:gd name="T90" fmla="*/ 38 w 142"/>
                  <a:gd name="T91" fmla="*/ 137 h 145"/>
                  <a:gd name="T92" fmla="*/ 34 w 142"/>
                  <a:gd name="T93" fmla="*/ 143 h 145"/>
                  <a:gd name="T94" fmla="*/ 26 w 142"/>
                  <a:gd name="T95" fmla="*/ 145 h 145"/>
                  <a:gd name="T96" fmla="*/ 14 w 142"/>
                  <a:gd name="T97" fmla="*/ 143 h 145"/>
                  <a:gd name="T98" fmla="*/ 12 w 142"/>
                  <a:gd name="T99" fmla="*/ 141 h 145"/>
                  <a:gd name="T100" fmla="*/ 16 w 142"/>
                  <a:gd name="T101" fmla="*/ 131 h 145"/>
                  <a:gd name="T102" fmla="*/ 14 w 142"/>
                  <a:gd name="T103" fmla="*/ 125 h 145"/>
                  <a:gd name="T104" fmla="*/ 12 w 142"/>
                  <a:gd name="T105" fmla="*/ 121 h 145"/>
                  <a:gd name="T106" fmla="*/ 10 w 142"/>
                  <a:gd name="T107" fmla="*/ 119 h 145"/>
                  <a:gd name="T108" fmla="*/ 8 w 142"/>
                  <a:gd name="T109" fmla="*/ 117 h 145"/>
                  <a:gd name="T110" fmla="*/ 4 w 142"/>
                  <a:gd name="T111" fmla="*/ 113 h 145"/>
                  <a:gd name="T112" fmla="*/ 4 w 142"/>
                  <a:gd name="T113" fmla="*/ 111 h 145"/>
                  <a:gd name="T114" fmla="*/ 2 w 142"/>
                  <a:gd name="T115" fmla="*/ 111 h 145"/>
                  <a:gd name="T116" fmla="*/ 2 w 142"/>
                  <a:gd name="T117" fmla="*/ 111 h 145"/>
                  <a:gd name="T118" fmla="*/ 0 w 142"/>
                  <a:gd name="T119" fmla="*/ 111 h 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
                  <a:gd name="T181" fmla="*/ 0 h 145"/>
                  <a:gd name="T182" fmla="*/ 142 w 142"/>
                  <a:gd name="T183" fmla="*/ 145 h 1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 h="145">
                    <a:moveTo>
                      <a:pt x="0" y="111"/>
                    </a:moveTo>
                    <a:lnTo>
                      <a:pt x="0" y="66"/>
                    </a:lnTo>
                    <a:lnTo>
                      <a:pt x="16" y="66"/>
                    </a:lnTo>
                    <a:lnTo>
                      <a:pt x="16" y="10"/>
                    </a:lnTo>
                    <a:lnTo>
                      <a:pt x="18" y="10"/>
                    </a:lnTo>
                    <a:lnTo>
                      <a:pt x="50" y="4"/>
                    </a:lnTo>
                    <a:lnTo>
                      <a:pt x="54" y="6"/>
                    </a:lnTo>
                    <a:lnTo>
                      <a:pt x="56" y="10"/>
                    </a:lnTo>
                    <a:lnTo>
                      <a:pt x="56" y="14"/>
                    </a:lnTo>
                    <a:lnTo>
                      <a:pt x="60" y="8"/>
                    </a:lnTo>
                    <a:lnTo>
                      <a:pt x="64" y="4"/>
                    </a:lnTo>
                    <a:lnTo>
                      <a:pt x="72" y="2"/>
                    </a:lnTo>
                    <a:lnTo>
                      <a:pt x="74" y="2"/>
                    </a:lnTo>
                    <a:lnTo>
                      <a:pt x="76" y="0"/>
                    </a:lnTo>
                    <a:lnTo>
                      <a:pt x="78" y="0"/>
                    </a:lnTo>
                    <a:lnTo>
                      <a:pt x="80" y="0"/>
                    </a:lnTo>
                    <a:lnTo>
                      <a:pt x="80" y="2"/>
                    </a:lnTo>
                    <a:lnTo>
                      <a:pt x="84" y="10"/>
                    </a:lnTo>
                    <a:lnTo>
                      <a:pt x="88" y="12"/>
                    </a:lnTo>
                    <a:lnTo>
                      <a:pt x="90" y="20"/>
                    </a:lnTo>
                    <a:lnTo>
                      <a:pt x="102" y="34"/>
                    </a:lnTo>
                    <a:lnTo>
                      <a:pt x="106" y="34"/>
                    </a:lnTo>
                    <a:lnTo>
                      <a:pt x="110" y="38"/>
                    </a:lnTo>
                    <a:lnTo>
                      <a:pt x="112" y="40"/>
                    </a:lnTo>
                    <a:lnTo>
                      <a:pt x="116" y="42"/>
                    </a:lnTo>
                    <a:lnTo>
                      <a:pt x="118" y="44"/>
                    </a:lnTo>
                    <a:lnTo>
                      <a:pt x="120" y="56"/>
                    </a:lnTo>
                    <a:lnTo>
                      <a:pt x="122" y="60"/>
                    </a:lnTo>
                    <a:lnTo>
                      <a:pt x="124" y="62"/>
                    </a:lnTo>
                    <a:lnTo>
                      <a:pt x="126" y="64"/>
                    </a:lnTo>
                    <a:lnTo>
                      <a:pt x="134" y="64"/>
                    </a:lnTo>
                    <a:lnTo>
                      <a:pt x="142" y="68"/>
                    </a:lnTo>
                    <a:lnTo>
                      <a:pt x="142" y="70"/>
                    </a:lnTo>
                    <a:lnTo>
                      <a:pt x="124" y="78"/>
                    </a:lnTo>
                    <a:lnTo>
                      <a:pt x="90" y="113"/>
                    </a:lnTo>
                    <a:lnTo>
                      <a:pt x="86" y="121"/>
                    </a:lnTo>
                    <a:lnTo>
                      <a:pt x="86" y="123"/>
                    </a:lnTo>
                    <a:lnTo>
                      <a:pt x="74" y="127"/>
                    </a:lnTo>
                    <a:lnTo>
                      <a:pt x="70" y="125"/>
                    </a:lnTo>
                    <a:lnTo>
                      <a:pt x="60" y="121"/>
                    </a:lnTo>
                    <a:lnTo>
                      <a:pt x="56" y="121"/>
                    </a:lnTo>
                    <a:lnTo>
                      <a:pt x="52" y="121"/>
                    </a:lnTo>
                    <a:lnTo>
                      <a:pt x="46" y="129"/>
                    </a:lnTo>
                    <a:lnTo>
                      <a:pt x="44" y="131"/>
                    </a:lnTo>
                    <a:lnTo>
                      <a:pt x="42" y="133"/>
                    </a:lnTo>
                    <a:lnTo>
                      <a:pt x="38" y="137"/>
                    </a:lnTo>
                    <a:lnTo>
                      <a:pt x="34" y="143"/>
                    </a:lnTo>
                    <a:lnTo>
                      <a:pt x="26" y="145"/>
                    </a:lnTo>
                    <a:lnTo>
                      <a:pt x="14" y="143"/>
                    </a:lnTo>
                    <a:lnTo>
                      <a:pt x="12" y="141"/>
                    </a:lnTo>
                    <a:lnTo>
                      <a:pt x="16" y="131"/>
                    </a:lnTo>
                    <a:lnTo>
                      <a:pt x="14" y="125"/>
                    </a:lnTo>
                    <a:lnTo>
                      <a:pt x="12" y="121"/>
                    </a:lnTo>
                    <a:lnTo>
                      <a:pt x="10" y="119"/>
                    </a:lnTo>
                    <a:lnTo>
                      <a:pt x="8" y="117"/>
                    </a:lnTo>
                    <a:lnTo>
                      <a:pt x="4" y="113"/>
                    </a:lnTo>
                    <a:lnTo>
                      <a:pt x="4" y="111"/>
                    </a:lnTo>
                    <a:lnTo>
                      <a:pt x="2" y="111"/>
                    </a:lnTo>
                    <a:lnTo>
                      <a:pt x="0" y="111"/>
                    </a:lnTo>
                    <a:close/>
                  </a:path>
                </a:pathLst>
              </a:custGeom>
              <a:solidFill>
                <a:schemeClr val="tx2"/>
              </a:solidFill>
              <a:ln w="3175">
                <a:solidFill>
                  <a:schemeClr val="bg1"/>
                </a:solidFill>
                <a:round/>
                <a:headEnd/>
                <a:tailEnd/>
              </a:ln>
            </p:spPr>
            <p:txBody>
              <a:bodyPr/>
              <a:lstStyle/>
              <a:p>
                <a:endParaRPr lang="fr-FR" dirty="0"/>
              </a:p>
            </p:txBody>
          </p:sp>
          <p:sp>
            <p:nvSpPr>
              <p:cNvPr id="6026" name="Freeform 1084"/>
              <p:cNvSpPr>
                <a:spLocks/>
              </p:cNvSpPr>
              <p:nvPr/>
            </p:nvSpPr>
            <p:spPr bwMode="auto">
              <a:xfrm>
                <a:off x="3078" y="2971"/>
                <a:ext cx="142" cy="145"/>
              </a:xfrm>
              <a:custGeom>
                <a:avLst/>
                <a:gdLst>
                  <a:gd name="T0" fmla="*/ 0 w 142"/>
                  <a:gd name="T1" fmla="*/ 111 h 145"/>
                  <a:gd name="T2" fmla="*/ 0 w 142"/>
                  <a:gd name="T3" fmla="*/ 66 h 145"/>
                  <a:gd name="T4" fmla="*/ 16 w 142"/>
                  <a:gd name="T5" fmla="*/ 66 h 145"/>
                  <a:gd name="T6" fmla="*/ 16 w 142"/>
                  <a:gd name="T7" fmla="*/ 10 h 145"/>
                  <a:gd name="T8" fmla="*/ 18 w 142"/>
                  <a:gd name="T9" fmla="*/ 10 h 145"/>
                  <a:gd name="T10" fmla="*/ 50 w 142"/>
                  <a:gd name="T11" fmla="*/ 4 h 145"/>
                  <a:gd name="T12" fmla="*/ 54 w 142"/>
                  <a:gd name="T13" fmla="*/ 6 h 145"/>
                  <a:gd name="T14" fmla="*/ 56 w 142"/>
                  <a:gd name="T15" fmla="*/ 10 h 145"/>
                  <a:gd name="T16" fmla="*/ 56 w 142"/>
                  <a:gd name="T17" fmla="*/ 14 h 145"/>
                  <a:gd name="T18" fmla="*/ 60 w 142"/>
                  <a:gd name="T19" fmla="*/ 8 h 145"/>
                  <a:gd name="T20" fmla="*/ 64 w 142"/>
                  <a:gd name="T21" fmla="*/ 4 h 145"/>
                  <a:gd name="T22" fmla="*/ 72 w 142"/>
                  <a:gd name="T23" fmla="*/ 2 h 145"/>
                  <a:gd name="T24" fmla="*/ 74 w 142"/>
                  <a:gd name="T25" fmla="*/ 2 h 145"/>
                  <a:gd name="T26" fmla="*/ 76 w 142"/>
                  <a:gd name="T27" fmla="*/ 0 h 145"/>
                  <a:gd name="T28" fmla="*/ 78 w 142"/>
                  <a:gd name="T29" fmla="*/ 0 h 145"/>
                  <a:gd name="T30" fmla="*/ 80 w 142"/>
                  <a:gd name="T31" fmla="*/ 0 h 145"/>
                  <a:gd name="T32" fmla="*/ 80 w 142"/>
                  <a:gd name="T33" fmla="*/ 2 h 145"/>
                  <a:gd name="T34" fmla="*/ 84 w 142"/>
                  <a:gd name="T35" fmla="*/ 10 h 145"/>
                  <a:gd name="T36" fmla="*/ 88 w 142"/>
                  <a:gd name="T37" fmla="*/ 12 h 145"/>
                  <a:gd name="T38" fmla="*/ 90 w 142"/>
                  <a:gd name="T39" fmla="*/ 20 h 145"/>
                  <a:gd name="T40" fmla="*/ 102 w 142"/>
                  <a:gd name="T41" fmla="*/ 34 h 145"/>
                  <a:gd name="T42" fmla="*/ 106 w 142"/>
                  <a:gd name="T43" fmla="*/ 34 h 145"/>
                  <a:gd name="T44" fmla="*/ 110 w 142"/>
                  <a:gd name="T45" fmla="*/ 38 h 145"/>
                  <a:gd name="T46" fmla="*/ 112 w 142"/>
                  <a:gd name="T47" fmla="*/ 40 h 145"/>
                  <a:gd name="T48" fmla="*/ 116 w 142"/>
                  <a:gd name="T49" fmla="*/ 42 h 145"/>
                  <a:gd name="T50" fmla="*/ 118 w 142"/>
                  <a:gd name="T51" fmla="*/ 44 h 145"/>
                  <a:gd name="T52" fmla="*/ 120 w 142"/>
                  <a:gd name="T53" fmla="*/ 56 h 145"/>
                  <a:gd name="T54" fmla="*/ 122 w 142"/>
                  <a:gd name="T55" fmla="*/ 60 h 145"/>
                  <a:gd name="T56" fmla="*/ 124 w 142"/>
                  <a:gd name="T57" fmla="*/ 62 h 145"/>
                  <a:gd name="T58" fmla="*/ 126 w 142"/>
                  <a:gd name="T59" fmla="*/ 64 h 145"/>
                  <a:gd name="T60" fmla="*/ 134 w 142"/>
                  <a:gd name="T61" fmla="*/ 64 h 145"/>
                  <a:gd name="T62" fmla="*/ 142 w 142"/>
                  <a:gd name="T63" fmla="*/ 68 h 145"/>
                  <a:gd name="T64" fmla="*/ 142 w 142"/>
                  <a:gd name="T65" fmla="*/ 70 h 145"/>
                  <a:gd name="T66" fmla="*/ 124 w 142"/>
                  <a:gd name="T67" fmla="*/ 78 h 145"/>
                  <a:gd name="T68" fmla="*/ 90 w 142"/>
                  <a:gd name="T69" fmla="*/ 113 h 145"/>
                  <a:gd name="T70" fmla="*/ 86 w 142"/>
                  <a:gd name="T71" fmla="*/ 121 h 145"/>
                  <a:gd name="T72" fmla="*/ 86 w 142"/>
                  <a:gd name="T73" fmla="*/ 123 h 145"/>
                  <a:gd name="T74" fmla="*/ 74 w 142"/>
                  <a:gd name="T75" fmla="*/ 127 h 145"/>
                  <a:gd name="T76" fmla="*/ 70 w 142"/>
                  <a:gd name="T77" fmla="*/ 125 h 145"/>
                  <a:gd name="T78" fmla="*/ 60 w 142"/>
                  <a:gd name="T79" fmla="*/ 121 h 145"/>
                  <a:gd name="T80" fmla="*/ 56 w 142"/>
                  <a:gd name="T81" fmla="*/ 121 h 145"/>
                  <a:gd name="T82" fmla="*/ 52 w 142"/>
                  <a:gd name="T83" fmla="*/ 121 h 145"/>
                  <a:gd name="T84" fmla="*/ 46 w 142"/>
                  <a:gd name="T85" fmla="*/ 129 h 145"/>
                  <a:gd name="T86" fmla="*/ 44 w 142"/>
                  <a:gd name="T87" fmla="*/ 131 h 145"/>
                  <a:gd name="T88" fmla="*/ 42 w 142"/>
                  <a:gd name="T89" fmla="*/ 133 h 145"/>
                  <a:gd name="T90" fmla="*/ 38 w 142"/>
                  <a:gd name="T91" fmla="*/ 137 h 145"/>
                  <a:gd name="T92" fmla="*/ 34 w 142"/>
                  <a:gd name="T93" fmla="*/ 143 h 145"/>
                  <a:gd name="T94" fmla="*/ 26 w 142"/>
                  <a:gd name="T95" fmla="*/ 145 h 145"/>
                  <a:gd name="T96" fmla="*/ 14 w 142"/>
                  <a:gd name="T97" fmla="*/ 143 h 145"/>
                  <a:gd name="T98" fmla="*/ 12 w 142"/>
                  <a:gd name="T99" fmla="*/ 141 h 145"/>
                  <a:gd name="T100" fmla="*/ 16 w 142"/>
                  <a:gd name="T101" fmla="*/ 131 h 145"/>
                  <a:gd name="T102" fmla="*/ 14 w 142"/>
                  <a:gd name="T103" fmla="*/ 125 h 145"/>
                  <a:gd name="T104" fmla="*/ 12 w 142"/>
                  <a:gd name="T105" fmla="*/ 121 h 145"/>
                  <a:gd name="T106" fmla="*/ 10 w 142"/>
                  <a:gd name="T107" fmla="*/ 119 h 145"/>
                  <a:gd name="T108" fmla="*/ 8 w 142"/>
                  <a:gd name="T109" fmla="*/ 117 h 145"/>
                  <a:gd name="T110" fmla="*/ 4 w 142"/>
                  <a:gd name="T111" fmla="*/ 113 h 145"/>
                  <a:gd name="T112" fmla="*/ 4 w 142"/>
                  <a:gd name="T113" fmla="*/ 111 h 145"/>
                  <a:gd name="T114" fmla="*/ 2 w 142"/>
                  <a:gd name="T115" fmla="*/ 111 h 145"/>
                  <a:gd name="T116" fmla="*/ 2 w 142"/>
                  <a:gd name="T117" fmla="*/ 111 h 1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145"/>
                  <a:gd name="T179" fmla="*/ 142 w 142"/>
                  <a:gd name="T180" fmla="*/ 145 h 1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145">
                    <a:moveTo>
                      <a:pt x="0" y="111"/>
                    </a:moveTo>
                    <a:lnTo>
                      <a:pt x="0" y="66"/>
                    </a:lnTo>
                    <a:lnTo>
                      <a:pt x="16" y="66"/>
                    </a:lnTo>
                    <a:lnTo>
                      <a:pt x="16" y="10"/>
                    </a:lnTo>
                    <a:lnTo>
                      <a:pt x="18" y="10"/>
                    </a:lnTo>
                    <a:lnTo>
                      <a:pt x="50" y="4"/>
                    </a:lnTo>
                    <a:lnTo>
                      <a:pt x="54" y="6"/>
                    </a:lnTo>
                    <a:lnTo>
                      <a:pt x="56" y="10"/>
                    </a:lnTo>
                    <a:lnTo>
                      <a:pt x="56" y="14"/>
                    </a:lnTo>
                    <a:lnTo>
                      <a:pt x="60" y="8"/>
                    </a:lnTo>
                    <a:lnTo>
                      <a:pt x="64" y="4"/>
                    </a:lnTo>
                    <a:lnTo>
                      <a:pt x="72" y="2"/>
                    </a:lnTo>
                    <a:lnTo>
                      <a:pt x="74" y="2"/>
                    </a:lnTo>
                    <a:lnTo>
                      <a:pt x="76" y="0"/>
                    </a:lnTo>
                    <a:lnTo>
                      <a:pt x="78" y="0"/>
                    </a:lnTo>
                    <a:lnTo>
                      <a:pt x="80" y="0"/>
                    </a:lnTo>
                    <a:lnTo>
                      <a:pt x="80" y="2"/>
                    </a:lnTo>
                    <a:lnTo>
                      <a:pt x="84" y="10"/>
                    </a:lnTo>
                    <a:lnTo>
                      <a:pt x="88" y="12"/>
                    </a:lnTo>
                    <a:lnTo>
                      <a:pt x="90" y="20"/>
                    </a:lnTo>
                    <a:lnTo>
                      <a:pt x="102" y="34"/>
                    </a:lnTo>
                    <a:lnTo>
                      <a:pt x="106" y="34"/>
                    </a:lnTo>
                    <a:lnTo>
                      <a:pt x="110" y="38"/>
                    </a:lnTo>
                    <a:lnTo>
                      <a:pt x="112" y="40"/>
                    </a:lnTo>
                    <a:lnTo>
                      <a:pt x="116" y="42"/>
                    </a:lnTo>
                    <a:lnTo>
                      <a:pt x="118" y="44"/>
                    </a:lnTo>
                    <a:lnTo>
                      <a:pt x="120" y="56"/>
                    </a:lnTo>
                    <a:lnTo>
                      <a:pt x="122" y="60"/>
                    </a:lnTo>
                    <a:lnTo>
                      <a:pt x="124" y="62"/>
                    </a:lnTo>
                    <a:lnTo>
                      <a:pt x="126" y="64"/>
                    </a:lnTo>
                    <a:lnTo>
                      <a:pt x="134" y="64"/>
                    </a:lnTo>
                    <a:lnTo>
                      <a:pt x="142" y="68"/>
                    </a:lnTo>
                    <a:lnTo>
                      <a:pt x="142" y="70"/>
                    </a:lnTo>
                    <a:lnTo>
                      <a:pt x="124" y="78"/>
                    </a:lnTo>
                    <a:lnTo>
                      <a:pt x="90" y="113"/>
                    </a:lnTo>
                    <a:lnTo>
                      <a:pt x="86" y="121"/>
                    </a:lnTo>
                    <a:lnTo>
                      <a:pt x="86" y="123"/>
                    </a:lnTo>
                    <a:lnTo>
                      <a:pt x="74" y="127"/>
                    </a:lnTo>
                    <a:lnTo>
                      <a:pt x="70" y="125"/>
                    </a:lnTo>
                    <a:lnTo>
                      <a:pt x="60" y="121"/>
                    </a:lnTo>
                    <a:lnTo>
                      <a:pt x="56" y="121"/>
                    </a:lnTo>
                    <a:lnTo>
                      <a:pt x="52" y="121"/>
                    </a:lnTo>
                    <a:lnTo>
                      <a:pt x="46" y="129"/>
                    </a:lnTo>
                    <a:lnTo>
                      <a:pt x="44" y="131"/>
                    </a:lnTo>
                    <a:lnTo>
                      <a:pt x="42" y="133"/>
                    </a:lnTo>
                    <a:lnTo>
                      <a:pt x="38" y="137"/>
                    </a:lnTo>
                    <a:lnTo>
                      <a:pt x="34" y="143"/>
                    </a:lnTo>
                    <a:lnTo>
                      <a:pt x="26" y="145"/>
                    </a:lnTo>
                    <a:lnTo>
                      <a:pt x="14" y="143"/>
                    </a:lnTo>
                    <a:lnTo>
                      <a:pt x="12" y="141"/>
                    </a:lnTo>
                    <a:lnTo>
                      <a:pt x="16" y="131"/>
                    </a:lnTo>
                    <a:lnTo>
                      <a:pt x="14" y="125"/>
                    </a:lnTo>
                    <a:lnTo>
                      <a:pt x="12" y="121"/>
                    </a:lnTo>
                    <a:lnTo>
                      <a:pt x="10" y="119"/>
                    </a:lnTo>
                    <a:lnTo>
                      <a:pt x="8" y="117"/>
                    </a:lnTo>
                    <a:lnTo>
                      <a:pt x="4" y="113"/>
                    </a:lnTo>
                    <a:lnTo>
                      <a:pt x="4" y="111"/>
                    </a:lnTo>
                    <a:lnTo>
                      <a:pt x="2" y="111"/>
                    </a:lnTo>
                  </a:path>
                </a:pathLst>
              </a:custGeom>
              <a:solidFill>
                <a:schemeClr val="tx2"/>
              </a:solidFill>
              <a:ln w="3175">
                <a:solidFill>
                  <a:schemeClr val="bg1"/>
                </a:solidFill>
                <a:round/>
                <a:headEnd/>
                <a:tailEnd/>
              </a:ln>
            </p:spPr>
            <p:txBody>
              <a:bodyPr/>
              <a:lstStyle/>
              <a:p>
                <a:endParaRPr lang="fr-FR" dirty="0"/>
              </a:p>
            </p:txBody>
          </p:sp>
          <p:sp>
            <p:nvSpPr>
              <p:cNvPr id="6027" name="Freeform 1085"/>
              <p:cNvSpPr>
                <a:spLocks/>
              </p:cNvSpPr>
              <p:nvPr/>
            </p:nvSpPr>
            <p:spPr bwMode="auto">
              <a:xfrm>
                <a:off x="3478" y="1710"/>
                <a:ext cx="609" cy="322"/>
              </a:xfrm>
              <a:custGeom>
                <a:avLst/>
                <a:gdLst>
                  <a:gd name="T0" fmla="*/ 124 w 609"/>
                  <a:gd name="T1" fmla="*/ 303 h 322"/>
                  <a:gd name="T2" fmla="*/ 92 w 609"/>
                  <a:gd name="T3" fmla="*/ 289 h 322"/>
                  <a:gd name="T4" fmla="*/ 66 w 609"/>
                  <a:gd name="T5" fmla="*/ 263 h 322"/>
                  <a:gd name="T6" fmla="*/ 76 w 609"/>
                  <a:gd name="T7" fmla="*/ 253 h 322"/>
                  <a:gd name="T8" fmla="*/ 82 w 609"/>
                  <a:gd name="T9" fmla="*/ 237 h 322"/>
                  <a:gd name="T10" fmla="*/ 116 w 609"/>
                  <a:gd name="T11" fmla="*/ 241 h 322"/>
                  <a:gd name="T12" fmla="*/ 116 w 609"/>
                  <a:gd name="T13" fmla="*/ 223 h 322"/>
                  <a:gd name="T14" fmla="*/ 102 w 609"/>
                  <a:gd name="T15" fmla="*/ 203 h 322"/>
                  <a:gd name="T16" fmla="*/ 32 w 609"/>
                  <a:gd name="T17" fmla="*/ 209 h 322"/>
                  <a:gd name="T18" fmla="*/ 24 w 609"/>
                  <a:gd name="T19" fmla="*/ 209 h 322"/>
                  <a:gd name="T20" fmla="*/ 28 w 609"/>
                  <a:gd name="T21" fmla="*/ 187 h 322"/>
                  <a:gd name="T22" fmla="*/ 8 w 609"/>
                  <a:gd name="T23" fmla="*/ 177 h 322"/>
                  <a:gd name="T24" fmla="*/ 8 w 609"/>
                  <a:gd name="T25" fmla="*/ 149 h 322"/>
                  <a:gd name="T26" fmla="*/ 16 w 609"/>
                  <a:gd name="T27" fmla="*/ 121 h 322"/>
                  <a:gd name="T28" fmla="*/ 34 w 609"/>
                  <a:gd name="T29" fmla="*/ 117 h 322"/>
                  <a:gd name="T30" fmla="*/ 56 w 609"/>
                  <a:gd name="T31" fmla="*/ 101 h 322"/>
                  <a:gd name="T32" fmla="*/ 76 w 609"/>
                  <a:gd name="T33" fmla="*/ 95 h 322"/>
                  <a:gd name="T34" fmla="*/ 90 w 609"/>
                  <a:gd name="T35" fmla="*/ 95 h 322"/>
                  <a:gd name="T36" fmla="*/ 114 w 609"/>
                  <a:gd name="T37" fmla="*/ 105 h 322"/>
                  <a:gd name="T38" fmla="*/ 122 w 609"/>
                  <a:gd name="T39" fmla="*/ 109 h 322"/>
                  <a:gd name="T40" fmla="*/ 140 w 609"/>
                  <a:gd name="T41" fmla="*/ 117 h 322"/>
                  <a:gd name="T42" fmla="*/ 158 w 609"/>
                  <a:gd name="T43" fmla="*/ 107 h 322"/>
                  <a:gd name="T44" fmla="*/ 182 w 609"/>
                  <a:gd name="T45" fmla="*/ 109 h 322"/>
                  <a:gd name="T46" fmla="*/ 204 w 609"/>
                  <a:gd name="T47" fmla="*/ 113 h 322"/>
                  <a:gd name="T48" fmla="*/ 218 w 609"/>
                  <a:gd name="T49" fmla="*/ 97 h 322"/>
                  <a:gd name="T50" fmla="*/ 208 w 609"/>
                  <a:gd name="T51" fmla="*/ 81 h 322"/>
                  <a:gd name="T52" fmla="*/ 232 w 609"/>
                  <a:gd name="T53" fmla="*/ 62 h 322"/>
                  <a:gd name="T54" fmla="*/ 222 w 609"/>
                  <a:gd name="T55" fmla="*/ 50 h 322"/>
                  <a:gd name="T56" fmla="*/ 220 w 609"/>
                  <a:gd name="T57" fmla="*/ 40 h 322"/>
                  <a:gd name="T58" fmla="*/ 240 w 609"/>
                  <a:gd name="T59" fmla="*/ 36 h 322"/>
                  <a:gd name="T60" fmla="*/ 260 w 609"/>
                  <a:gd name="T61" fmla="*/ 30 h 322"/>
                  <a:gd name="T62" fmla="*/ 276 w 609"/>
                  <a:gd name="T63" fmla="*/ 26 h 322"/>
                  <a:gd name="T64" fmla="*/ 318 w 609"/>
                  <a:gd name="T65" fmla="*/ 12 h 322"/>
                  <a:gd name="T66" fmla="*/ 332 w 609"/>
                  <a:gd name="T67" fmla="*/ 2 h 322"/>
                  <a:gd name="T68" fmla="*/ 350 w 609"/>
                  <a:gd name="T69" fmla="*/ 2 h 322"/>
                  <a:gd name="T70" fmla="*/ 368 w 609"/>
                  <a:gd name="T71" fmla="*/ 6 h 322"/>
                  <a:gd name="T72" fmla="*/ 370 w 609"/>
                  <a:gd name="T73" fmla="*/ 32 h 322"/>
                  <a:gd name="T74" fmla="*/ 386 w 609"/>
                  <a:gd name="T75" fmla="*/ 26 h 322"/>
                  <a:gd name="T76" fmla="*/ 396 w 609"/>
                  <a:gd name="T77" fmla="*/ 34 h 322"/>
                  <a:gd name="T78" fmla="*/ 404 w 609"/>
                  <a:gd name="T79" fmla="*/ 40 h 322"/>
                  <a:gd name="T80" fmla="*/ 416 w 609"/>
                  <a:gd name="T81" fmla="*/ 46 h 322"/>
                  <a:gd name="T82" fmla="*/ 432 w 609"/>
                  <a:gd name="T83" fmla="*/ 36 h 322"/>
                  <a:gd name="T84" fmla="*/ 454 w 609"/>
                  <a:gd name="T85" fmla="*/ 28 h 322"/>
                  <a:gd name="T86" fmla="*/ 470 w 609"/>
                  <a:gd name="T87" fmla="*/ 54 h 322"/>
                  <a:gd name="T88" fmla="*/ 515 w 609"/>
                  <a:gd name="T89" fmla="*/ 105 h 322"/>
                  <a:gd name="T90" fmla="*/ 535 w 609"/>
                  <a:gd name="T91" fmla="*/ 115 h 322"/>
                  <a:gd name="T92" fmla="*/ 553 w 609"/>
                  <a:gd name="T93" fmla="*/ 109 h 322"/>
                  <a:gd name="T94" fmla="*/ 565 w 609"/>
                  <a:gd name="T95" fmla="*/ 125 h 322"/>
                  <a:gd name="T96" fmla="*/ 579 w 609"/>
                  <a:gd name="T97" fmla="*/ 141 h 322"/>
                  <a:gd name="T98" fmla="*/ 601 w 609"/>
                  <a:gd name="T99" fmla="*/ 141 h 322"/>
                  <a:gd name="T100" fmla="*/ 599 w 609"/>
                  <a:gd name="T101" fmla="*/ 169 h 322"/>
                  <a:gd name="T102" fmla="*/ 559 w 609"/>
                  <a:gd name="T103" fmla="*/ 201 h 322"/>
                  <a:gd name="T104" fmla="*/ 502 w 609"/>
                  <a:gd name="T105" fmla="*/ 247 h 322"/>
                  <a:gd name="T106" fmla="*/ 506 w 609"/>
                  <a:gd name="T107" fmla="*/ 299 h 322"/>
                  <a:gd name="T108" fmla="*/ 458 w 609"/>
                  <a:gd name="T109" fmla="*/ 285 h 322"/>
                  <a:gd name="T110" fmla="*/ 412 w 609"/>
                  <a:gd name="T111" fmla="*/ 281 h 322"/>
                  <a:gd name="T112" fmla="*/ 378 w 609"/>
                  <a:gd name="T113" fmla="*/ 289 h 322"/>
                  <a:gd name="T114" fmla="*/ 358 w 609"/>
                  <a:gd name="T115" fmla="*/ 303 h 322"/>
                  <a:gd name="T116" fmla="*/ 320 w 609"/>
                  <a:gd name="T117" fmla="*/ 319 h 322"/>
                  <a:gd name="T118" fmla="*/ 288 w 609"/>
                  <a:gd name="T119" fmla="*/ 277 h 3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9"/>
                  <a:gd name="T181" fmla="*/ 0 h 322"/>
                  <a:gd name="T182" fmla="*/ 609 w 609"/>
                  <a:gd name="T183" fmla="*/ 322 h 3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9" h="322">
                    <a:moveTo>
                      <a:pt x="142" y="243"/>
                    </a:moveTo>
                    <a:lnTo>
                      <a:pt x="142" y="317"/>
                    </a:lnTo>
                    <a:lnTo>
                      <a:pt x="138" y="319"/>
                    </a:lnTo>
                    <a:lnTo>
                      <a:pt x="134" y="319"/>
                    </a:lnTo>
                    <a:lnTo>
                      <a:pt x="132" y="317"/>
                    </a:lnTo>
                    <a:lnTo>
                      <a:pt x="128" y="309"/>
                    </a:lnTo>
                    <a:lnTo>
                      <a:pt x="126" y="307"/>
                    </a:lnTo>
                    <a:lnTo>
                      <a:pt x="124" y="303"/>
                    </a:lnTo>
                    <a:lnTo>
                      <a:pt x="122" y="301"/>
                    </a:lnTo>
                    <a:lnTo>
                      <a:pt x="114" y="297"/>
                    </a:lnTo>
                    <a:lnTo>
                      <a:pt x="112" y="297"/>
                    </a:lnTo>
                    <a:lnTo>
                      <a:pt x="98" y="301"/>
                    </a:lnTo>
                    <a:lnTo>
                      <a:pt x="90" y="309"/>
                    </a:lnTo>
                    <a:lnTo>
                      <a:pt x="90" y="297"/>
                    </a:lnTo>
                    <a:lnTo>
                      <a:pt x="92" y="295"/>
                    </a:lnTo>
                    <a:lnTo>
                      <a:pt x="92" y="289"/>
                    </a:lnTo>
                    <a:lnTo>
                      <a:pt x="90" y="287"/>
                    </a:lnTo>
                    <a:lnTo>
                      <a:pt x="86" y="287"/>
                    </a:lnTo>
                    <a:lnTo>
                      <a:pt x="80" y="285"/>
                    </a:lnTo>
                    <a:lnTo>
                      <a:pt x="78" y="281"/>
                    </a:lnTo>
                    <a:lnTo>
                      <a:pt x="72" y="281"/>
                    </a:lnTo>
                    <a:lnTo>
                      <a:pt x="72" y="271"/>
                    </a:lnTo>
                    <a:lnTo>
                      <a:pt x="68" y="265"/>
                    </a:lnTo>
                    <a:lnTo>
                      <a:pt x="66" y="263"/>
                    </a:lnTo>
                    <a:lnTo>
                      <a:pt x="64" y="259"/>
                    </a:lnTo>
                    <a:lnTo>
                      <a:pt x="58" y="257"/>
                    </a:lnTo>
                    <a:lnTo>
                      <a:pt x="54" y="253"/>
                    </a:lnTo>
                    <a:lnTo>
                      <a:pt x="56" y="251"/>
                    </a:lnTo>
                    <a:lnTo>
                      <a:pt x="62" y="251"/>
                    </a:lnTo>
                    <a:lnTo>
                      <a:pt x="70" y="253"/>
                    </a:lnTo>
                    <a:lnTo>
                      <a:pt x="72" y="253"/>
                    </a:lnTo>
                    <a:lnTo>
                      <a:pt x="76" y="253"/>
                    </a:lnTo>
                    <a:lnTo>
                      <a:pt x="72" y="247"/>
                    </a:lnTo>
                    <a:lnTo>
                      <a:pt x="72" y="243"/>
                    </a:lnTo>
                    <a:lnTo>
                      <a:pt x="74" y="239"/>
                    </a:lnTo>
                    <a:lnTo>
                      <a:pt x="76" y="237"/>
                    </a:lnTo>
                    <a:lnTo>
                      <a:pt x="76" y="239"/>
                    </a:lnTo>
                    <a:lnTo>
                      <a:pt x="80" y="241"/>
                    </a:lnTo>
                    <a:lnTo>
                      <a:pt x="82" y="239"/>
                    </a:lnTo>
                    <a:lnTo>
                      <a:pt x="82" y="237"/>
                    </a:lnTo>
                    <a:lnTo>
                      <a:pt x="86" y="235"/>
                    </a:lnTo>
                    <a:lnTo>
                      <a:pt x="90" y="235"/>
                    </a:lnTo>
                    <a:lnTo>
                      <a:pt x="98" y="239"/>
                    </a:lnTo>
                    <a:lnTo>
                      <a:pt x="104" y="237"/>
                    </a:lnTo>
                    <a:lnTo>
                      <a:pt x="106" y="235"/>
                    </a:lnTo>
                    <a:lnTo>
                      <a:pt x="108" y="235"/>
                    </a:lnTo>
                    <a:lnTo>
                      <a:pt x="108" y="237"/>
                    </a:lnTo>
                    <a:lnTo>
                      <a:pt x="116" y="241"/>
                    </a:lnTo>
                    <a:lnTo>
                      <a:pt x="120" y="239"/>
                    </a:lnTo>
                    <a:lnTo>
                      <a:pt x="122" y="241"/>
                    </a:lnTo>
                    <a:lnTo>
                      <a:pt x="124" y="239"/>
                    </a:lnTo>
                    <a:lnTo>
                      <a:pt x="122" y="235"/>
                    </a:lnTo>
                    <a:lnTo>
                      <a:pt x="124" y="235"/>
                    </a:lnTo>
                    <a:lnTo>
                      <a:pt x="120" y="227"/>
                    </a:lnTo>
                    <a:lnTo>
                      <a:pt x="116" y="227"/>
                    </a:lnTo>
                    <a:lnTo>
                      <a:pt x="116" y="223"/>
                    </a:lnTo>
                    <a:lnTo>
                      <a:pt x="112" y="223"/>
                    </a:lnTo>
                    <a:lnTo>
                      <a:pt x="110" y="219"/>
                    </a:lnTo>
                    <a:lnTo>
                      <a:pt x="108" y="211"/>
                    </a:lnTo>
                    <a:lnTo>
                      <a:pt x="106" y="209"/>
                    </a:lnTo>
                    <a:lnTo>
                      <a:pt x="106" y="211"/>
                    </a:lnTo>
                    <a:lnTo>
                      <a:pt x="104" y="207"/>
                    </a:lnTo>
                    <a:lnTo>
                      <a:pt x="102" y="207"/>
                    </a:lnTo>
                    <a:lnTo>
                      <a:pt x="102" y="203"/>
                    </a:lnTo>
                    <a:lnTo>
                      <a:pt x="96" y="199"/>
                    </a:lnTo>
                    <a:lnTo>
                      <a:pt x="92" y="197"/>
                    </a:lnTo>
                    <a:lnTo>
                      <a:pt x="90" y="195"/>
                    </a:lnTo>
                    <a:lnTo>
                      <a:pt x="80" y="199"/>
                    </a:lnTo>
                    <a:lnTo>
                      <a:pt x="80" y="197"/>
                    </a:lnTo>
                    <a:lnTo>
                      <a:pt x="66" y="195"/>
                    </a:lnTo>
                    <a:lnTo>
                      <a:pt x="58" y="203"/>
                    </a:lnTo>
                    <a:lnTo>
                      <a:pt x="32" y="209"/>
                    </a:lnTo>
                    <a:lnTo>
                      <a:pt x="38" y="213"/>
                    </a:lnTo>
                    <a:lnTo>
                      <a:pt x="34" y="215"/>
                    </a:lnTo>
                    <a:lnTo>
                      <a:pt x="32" y="215"/>
                    </a:lnTo>
                    <a:lnTo>
                      <a:pt x="30" y="213"/>
                    </a:lnTo>
                    <a:lnTo>
                      <a:pt x="28" y="211"/>
                    </a:lnTo>
                    <a:lnTo>
                      <a:pt x="26" y="211"/>
                    </a:lnTo>
                    <a:lnTo>
                      <a:pt x="24" y="211"/>
                    </a:lnTo>
                    <a:lnTo>
                      <a:pt x="24" y="209"/>
                    </a:lnTo>
                    <a:lnTo>
                      <a:pt x="26" y="207"/>
                    </a:lnTo>
                    <a:lnTo>
                      <a:pt x="26" y="205"/>
                    </a:lnTo>
                    <a:lnTo>
                      <a:pt x="28" y="205"/>
                    </a:lnTo>
                    <a:lnTo>
                      <a:pt x="30" y="207"/>
                    </a:lnTo>
                    <a:lnTo>
                      <a:pt x="34" y="205"/>
                    </a:lnTo>
                    <a:lnTo>
                      <a:pt x="32" y="189"/>
                    </a:lnTo>
                    <a:lnTo>
                      <a:pt x="28" y="189"/>
                    </a:lnTo>
                    <a:lnTo>
                      <a:pt x="28" y="187"/>
                    </a:lnTo>
                    <a:lnTo>
                      <a:pt x="26" y="185"/>
                    </a:lnTo>
                    <a:lnTo>
                      <a:pt x="24" y="181"/>
                    </a:lnTo>
                    <a:lnTo>
                      <a:pt x="18" y="183"/>
                    </a:lnTo>
                    <a:lnTo>
                      <a:pt x="14" y="181"/>
                    </a:lnTo>
                    <a:lnTo>
                      <a:pt x="14" y="183"/>
                    </a:lnTo>
                    <a:lnTo>
                      <a:pt x="10" y="181"/>
                    </a:lnTo>
                    <a:lnTo>
                      <a:pt x="10" y="179"/>
                    </a:lnTo>
                    <a:lnTo>
                      <a:pt x="8" y="177"/>
                    </a:lnTo>
                    <a:lnTo>
                      <a:pt x="10" y="175"/>
                    </a:lnTo>
                    <a:lnTo>
                      <a:pt x="8" y="173"/>
                    </a:lnTo>
                    <a:lnTo>
                      <a:pt x="8" y="171"/>
                    </a:lnTo>
                    <a:lnTo>
                      <a:pt x="0" y="167"/>
                    </a:lnTo>
                    <a:lnTo>
                      <a:pt x="4" y="155"/>
                    </a:lnTo>
                    <a:lnTo>
                      <a:pt x="8" y="153"/>
                    </a:lnTo>
                    <a:lnTo>
                      <a:pt x="8" y="151"/>
                    </a:lnTo>
                    <a:lnTo>
                      <a:pt x="8" y="149"/>
                    </a:lnTo>
                    <a:lnTo>
                      <a:pt x="4" y="147"/>
                    </a:lnTo>
                    <a:lnTo>
                      <a:pt x="8" y="135"/>
                    </a:lnTo>
                    <a:lnTo>
                      <a:pt x="12" y="133"/>
                    </a:lnTo>
                    <a:lnTo>
                      <a:pt x="12" y="131"/>
                    </a:lnTo>
                    <a:lnTo>
                      <a:pt x="12" y="129"/>
                    </a:lnTo>
                    <a:lnTo>
                      <a:pt x="14" y="127"/>
                    </a:lnTo>
                    <a:lnTo>
                      <a:pt x="14" y="123"/>
                    </a:lnTo>
                    <a:lnTo>
                      <a:pt x="16" y="121"/>
                    </a:lnTo>
                    <a:lnTo>
                      <a:pt x="18" y="121"/>
                    </a:lnTo>
                    <a:lnTo>
                      <a:pt x="18" y="123"/>
                    </a:lnTo>
                    <a:lnTo>
                      <a:pt x="22" y="127"/>
                    </a:lnTo>
                    <a:lnTo>
                      <a:pt x="26" y="137"/>
                    </a:lnTo>
                    <a:lnTo>
                      <a:pt x="28" y="137"/>
                    </a:lnTo>
                    <a:lnTo>
                      <a:pt x="36" y="131"/>
                    </a:lnTo>
                    <a:lnTo>
                      <a:pt x="30" y="117"/>
                    </a:lnTo>
                    <a:lnTo>
                      <a:pt x="34" y="117"/>
                    </a:lnTo>
                    <a:lnTo>
                      <a:pt x="42" y="111"/>
                    </a:lnTo>
                    <a:lnTo>
                      <a:pt x="44" y="111"/>
                    </a:lnTo>
                    <a:lnTo>
                      <a:pt x="44" y="105"/>
                    </a:lnTo>
                    <a:lnTo>
                      <a:pt x="46" y="105"/>
                    </a:lnTo>
                    <a:lnTo>
                      <a:pt x="48" y="105"/>
                    </a:lnTo>
                    <a:lnTo>
                      <a:pt x="50" y="105"/>
                    </a:lnTo>
                    <a:lnTo>
                      <a:pt x="52" y="103"/>
                    </a:lnTo>
                    <a:lnTo>
                      <a:pt x="56" y="101"/>
                    </a:lnTo>
                    <a:lnTo>
                      <a:pt x="58" y="99"/>
                    </a:lnTo>
                    <a:lnTo>
                      <a:pt x="60" y="97"/>
                    </a:lnTo>
                    <a:lnTo>
                      <a:pt x="60" y="95"/>
                    </a:lnTo>
                    <a:lnTo>
                      <a:pt x="62" y="93"/>
                    </a:lnTo>
                    <a:lnTo>
                      <a:pt x="66" y="91"/>
                    </a:lnTo>
                    <a:lnTo>
                      <a:pt x="72" y="91"/>
                    </a:lnTo>
                    <a:lnTo>
                      <a:pt x="72" y="97"/>
                    </a:lnTo>
                    <a:lnTo>
                      <a:pt x="76" y="95"/>
                    </a:lnTo>
                    <a:lnTo>
                      <a:pt x="78" y="97"/>
                    </a:lnTo>
                    <a:lnTo>
                      <a:pt x="80" y="95"/>
                    </a:lnTo>
                    <a:lnTo>
                      <a:pt x="80" y="93"/>
                    </a:lnTo>
                    <a:lnTo>
                      <a:pt x="82" y="91"/>
                    </a:lnTo>
                    <a:lnTo>
                      <a:pt x="84" y="91"/>
                    </a:lnTo>
                    <a:lnTo>
                      <a:pt x="86" y="91"/>
                    </a:lnTo>
                    <a:lnTo>
                      <a:pt x="88" y="91"/>
                    </a:lnTo>
                    <a:lnTo>
                      <a:pt x="90" y="95"/>
                    </a:lnTo>
                    <a:lnTo>
                      <a:pt x="90" y="97"/>
                    </a:lnTo>
                    <a:lnTo>
                      <a:pt x="96" y="95"/>
                    </a:lnTo>
                    <a:lnTo>
                      <a:pt x="98" y="97"/>
                    </a:lnTo>
                    <a:lnTo>
                      <a:pt x="102" y="95"/>
                    </a:lnTo>
                    <a:lnTo>
                      <a:pt x="104" y="95"/>
                    </a:lnTo>
                    <a:lnTo>
                      <a:pt x="108" y="97"/>
                    </a:lnTo>
                    <a:lnTo>
                      <a:pt x="108" y="101"/>
                    </a:lnTo>
                    <a:lnTo>
                      <a:pt x="114" y="105"/>
                    </a:lnTo>
                    <a:lnTo>
                      <a:pt x="116" y="107"/>
                    </a:lnTo>
                    <a:lnTo>
                      <a:pt x="116" y="109"/>
                    </a:lnTo>
                    <a:lnTo>
                      <a:pt x="120" y="113"/>
                    </a:lnTo>
                    <a:lnTo>
                      <a:pt x="120" y="117"/>
                    </a:lnTo>
                    <a:lnTo>
                      <a:pt x="120" y="119"/>
                    </a:lnTo>
                    <a:lnTo>
                      <a:pt x="122" y="117"/>
                    </a:lnTo>
                    <a:lnTo>
                      <a:pt x="122" y="111"/>
                    </a:lnTo>
                    <a:lnTo>
                      <a:pt x="122" y="109"/>
                    </a:lnTo>
                    <a:lnTo>
                      <a:pt x="122" y="107"/>
                    </a:lnTo>
                    <a:lnTo>
                      <a:pt x="126" y="107"/>
                    </a:lnTo>
                    <a:lnTo>
                      <a:pt x="126" y="109"/>
                    </a:lnTo>
                    <a:lnTo>
                      <a:pt x="128" y="111"/>
                    </a:lnTo>
                    <a:lnTo>
                      <a:pt x="128" y="113"/>
                    </a:lnTo>
                    <a:lnTo>
                      <a:pt x="130" y="115"/>
                    </a:lnTo>
                    <a:lnTo>
                      <a:pt x="138" y="119"/>
                    </a:lnTo>
                    <a:lnTo>
                      <a:pt x="140" y="117"/>
                    </a:lnTo>
                    <a:lnTo>
                      <a:pt x="146" y="113"/>
                    </a:lnTo>
                    <a:lnTo>
                      <a:pt x="146" y="111"/>
                    </a:lnTo>
                    <a:lnTo>
                      <a:pt x="148" y="111"/>
                    </a:lnTo>
                    <a:lnTo>
                      <a:pt x="150" y="109"/>
                    </a:lnTo>
                    <a:lnTo>
                      <a:pt x="152" y="109"/>
                    </a:lnTo>
                    <a:lnTo>
                      <a:pt x="154" y="109"/>
                    </a:lnTo>
                    <a:lnTo>
                      <a:pt x="154" y="107"/>
                    </a:lnTo>
                    <a:lnTo>
                      <a:pt x="158" y="107"/>
                    </a:lnTo>
                    <a:lnTo>
                      <a:pt x="160" y="107"/>
                    </a:lnTo>
                    <a:lnTo>
                      <a:pt x="164" y="111"/>
                    </a:lnTo>
                    <a:lnTo>
                      <a:pt x="168" y="109"/>
                    </a:lnTo>
                    <a:lnTo>
                      <a:pt x="170" y="107"/>
                    </a:lnTo>
                    <a:lnTo>
                      <a:pt x="174" y="107"/>
                    </a:lnTo>
                    <a:lnTo>
                      <a:pt x="176" y="105"/>
                    </a:lnTo>
                    <a:lnTo>
                      <a:pt x="180" y="107"/>
                    </a:lnTo>
                    <a:lnTo>
                      <a:pt x="182" y="109"/>
                    </a:lnTo>
                    <a:lnTo>
                      <a:pt x="182" y="113"/>
                    </a:lnTo>
                    <a:lnTo>
                      <a:pt x="184" y="117"/>
                    </a:lnTo>
                    <a:lnTo>
                      <a:pt x="190" y="117"/>
                    </a:lnTo>
                    <a:lnTo>
                      <a:pt x="194" y="117"/>
                    </a:lnTo>
                    <a:lnTo>
                      <a:pt x="194" y="119"/>
                    </a:lnTo>
                    <a:lnTo>
                      <a:pt x="198" y="119"/>
                    </a:lnTo>
                    <a:lnTo>
                      <a:pt x="200" y="119"/>
                    </a:lnTo>
                    <a:lnTo>
                      <a:pt x="204" y="113"/>
                    </a:lnTo>
                    <a:lnTo>
                      <a:pt x="206" y="113"/>
                    </a:lnTo>
                    <a:lnTo>
                      <a:pt x="208" y="117"/>
                    </a:lnTo>
                    <a:lnTo>
                      <a:pt x="218" y="117"/>
                    </a:lnTo>
                    <a:lnTo>
                      <a:pt x="220" y="115"/>
                    </a:lnTo>
                    <a:lnTo>
                      <a:pt x="224" y="113"/>
                    </a:lnTo>
                    <a:lnTo>
                      <a:pt x="228" y="101"/>
                    </a:lnTo>
                    <a:lnTo>
                      <a:pt x="226" y="99"/>
                    </a:lnTo>
                    <a:lnTo>
                      <a:pt x="218" y="97"/>
                    </a:lnTo>
                    <a:lnTo>
                      <a:pt x="214" y="95"/>
                    </a:lnTo>
                    <a:lnTo>
                      <a:pt x="208" y="93"/>
                    </a:lnTo>
                    <a:lnTo>
                      <a:pt x="208" y="91"/>
                    </a:lnTo>
                    <a:lnTo>
                      <a:pt x="208" y="89"/>
                    </a:lnTo>
                    <a:lnTo>
                      <a:pt x="202" y="87"/>
                    </a:lnTo>
                    <a:lnTo>
                      <a:pt x="202" y="85"/>
                    </a:lnTo>
                    <a:lnTo>
                      <a:pt x="206" y="85"/>
                    </a:lnTo>
                    <a:lnTo>
                      <a:pt x="208" y="81"/>
                    </a:lnTo>
                    <a:lnTo>
                      <a:pt x="216" y="77"/>
                    </a:lnTo>
                    <a:lnTo>
                      <a:pt x="218" y="75"/>
                    </a:lnTo>
                    <a:lnTo>
                      <a:pt x="218" y="73"/>
                    </a:lnTo>
                    <a:lnTo>
                      <a:pt x="212" y="67"/>
                    </a:lnTo>
                    <a:lnTo>
                      <a:pt x="214" y="65"/>
                    </a:lnTo>
                    <a:lnTo>
                      <a:pt x="216" y="63"/>
                    </a:lnTo>
                    <a:lnTo>
                      <a:pt x="218" y="62"/>
                    </a:lnTo>
                    <a:lnTo>
                      <a:pt x="232" y="62"/>
                    </a:lnTo>
                    <a:lnTo>
                      <a:pt x="234" y="60"/>
                    </a:lnTo>
                    <a:lnTo>
                      <a:pt x="236" y="58"/>
                    </a:lnTo>
                    <a:lnTo>
                      <a:pt x="234" y="56"/>
                    </a:lnTo>
                    <a:lnTo>
                      <a:pt x="230" y="54"/>
                    </a:lnTo>
                    <a:lnTo>
                      <a:pt x="222" y="54"/>
                    </a:lnTo>
                    <a:lnTo>
                      <a:pt x="220" y="52"/>
                    </a:lnTo>
                    <a:lnTo>
                      <a:pt x="220" y="50"/>
                    </a:lnTo>
                    <a:lnTo>
                      <a:pt x="222" y="50"/>
                    </a:lnTo>
                    <a:lnTo>
                      <a:pt x="224" y="48"/>
                    </a:lnTo>
                    <a:lnTo>
                      <a:pt x="226" y="46"/>
                    </a:lnTo>
                    <a:lnTo>
                      <a:pt x="224" y="46"/>
                    </a:lnTo>
                    <a:lnTo>
                      <a:pt x="222" y="46"/>
                    </a:lnTo>
                    <a:lnTo>
                      <a:pt x="218" y="46"/>
                    </a:lnTo>
                    <a:lnTo>
                      <a:pt x="218" y="44"/>
                    </a:lnTo>
                    <a:lnTo>
                      <a:pt x="218" y="42"/>
                    </a:lnTo>
                    <a:lnTo>
                      <a:pt x="220" y="40"/>
                    </a:lnTo>
                    <a:lnTo>
                      <a:pt x="216" y="36"/>
                    </a:lnTo>
                    <a:lnTo>
                      <a:pt x="222" y="36"/>
                    </a:lnTo>
                    <a:lnTo>
                      <a:pt x="224" y="36"/>
                    </a:lnTo>
                    <a:lnTo>
                      <a:pt x="226" y="36"/>
                    </a:lnTo>
                    <a:lnTo>
                      <a:pt x="228" y="36"/>
                    </a:lnTo>
                    <a:lnTo>
                      <a:pt x="230" y="36"/>
                    </a:lnTo>
                    <a:lnTo>
                      <a:pt x="232" y="36"/>
                    </a:lnTo>
                    <a:lnTo>
                      <a:pt x="240" y="36"/>
                    </a:lnTo>
                    <a:lnTo>
                      <a:pt x="240" y="38"/>
                    </a:lnTo>
                    <a:lnTo>
                      <a:pt x="244" y="34"/>
                    </a:lnTo>
                    <a:lnTo>
                      <a:pt x="246" y="34"/>
                    </a:lnTo>
                    <a:lnTo>
                      <a:pt x="250" y="34"/>
                    </a:lnTo>
                    <a:lnTo>
                      <a:pt x="252" y="32"/>
                    </a:lnTo>
                    <a:lnTo>
                      <a:pt x="254" y="32"/>
                    </a:lnTo>
                    <a:lnTo>
                      <a:pt x="258" y="30"/>
                    </a:lnTo>
                    <a:lnTo>
                      <a:pt x="260" y="30"/>
                    </a:lnTo>
                    <a:lnTo>
                      <a:pt x="260" y="32"/>
                    </a:lnTo>
                    <a:lnTo>
                      <a:pt x="264" y="32"/>
                    </a:lnTo>
                    <a:lnTo>
                      <a:pt x="264" y="30"/>
                    </a:lnTo>
                    <a:lnTo>
                      <a:pt x="268" y="28"/>
                    </a:lnTo>
                    <a:lnTo>
                      <a:pt x="270" y="26"/>
                    </a:lnTo>
                    <a:lnTo>
                      <a:pt x="272" y="26"/>
                    </a:lnTo>
                    <a:lnTo>
                      <a:pt x="274" y="26"/>
                    </a:lnTo>
                    <a:lnTo>
                      <a:pt x="276" y="26"/>
                    </a:lnTo>
                    <a:lnTo>
                      <a:pt x="278" y="26"/>
                    </a:lnTo>
                    <a:lnTo>
                      <a:pt x="280" y="24"/>
                    </a:lnTo>
                    <a:lnTo>
                      <a:pt x="282" y="20"/>
                    </a:lnTo>
                    <a:lnTo>
                      <a:pt x="284" y="20"/>
                    </a:lnTo>
                    <a:lnTo>
                      <a:pt x="286" y="18"/>
                    </a:lnTo>
                    <a:lnTo>
                      <a:pt x="288" y="20"/>
                    </a:lnTo>
                    <a:lnTo>
                      <a:pt x="292" y="18"/>
                    </a:lnTo>
                    <a:lnTo>
                      <a:pt x="318" y="12"/>
                    </a:lnTo>
                    <a:lnTo>
                      <a:pt x="320" y="12"/>
                    </a:lnTo>
                    <a:lnTo>
                      <a:pt x="322" y="12"/>
                    </a:lnTo>
                    <a:lnTo>
                      <a:pt x="324" y="10"/>
                    </a:lnTo>
                    <a:lnTo>
                      <a:pt x="326" y="8"/>
                    </a:lnTo>
                    <a:lnTo>
                      <a:pt x="326" y="4"/>
                    </a:lnTo>
                    <a:lnTo>
                      <a:pt x="328" y="4"/>
                    </a:lnTo>
                    <a:lnTo>
                      <a:pt x="330" y="4"/>
                    </a:lnTo>
                    <a:lnTo>
                      <a:pt x="332" y="2"/>
                    </a:lnTo>
                    <a:lnTo>
                      <a:pt x="334" y="2"/>
                    </a:lnTo>
                    <a:lnTo>
                      <a:pt x="336" y="2"/>
                    </a:lnTo>
                    <a:lnTo>
                      <a:pt x="338" y="0"/>
                    </a:lnTo>
                    <a:lnTo>
                      <a:pt x="340" y="0"/>
                    </a:lnTo>
                    <a:lnTo>
                      <a:pt x="342" y="0"/>
                    </a:lnTo>
                    <a:lnTo>
                      <a:pt x="346" y="2"/>
                    </a:lnTo>
                    <a:lnTo>
                      <a:pt x="348" y="0"/>
                    </a:lnTo>
                    <a:lnTo>
                      <a:pt x="350" y="2"/>
                    </a:lnTo>
                    <a:lnTo>
                      <a:pt x="350" y="4"/>
                    </a:lnTo>
                    <a:lnTo>
                      <a:pt x="354" y="6"/>
                    </a:lnTo>
                    <a:lnTo>
                      <a:pt x="356" y="4"/>
                    </a:lnTo>
                    <a:lnTo>
                      <a:pt x="358" y="4"/>
                    </a:lnTo>
                    <a:lnTo>
                      <a:pt x="362" y="2"/>
                    </a:lnTo>
                    <a:lnTo>
                      <a:pt x="364" y="4"/>
                    </a:lnTo>
                    <a:lnTo>
                      <a:pt x="366" y="4"/>
                    </a:lnTo>
                    <a:lnTo>
                      <a:pt x="368" y="6"/>
                    </a:lnTo>
                    <a:lnTo>
                      <a:pt x="368" y="14"/>
                    </a:lnTo>
                    <a:lnTo>
                      <a:pt x="368" y="16"/>
                    </a:lnTo>
                    <a:lnTo>
                      <a:pt x="372" y="18"/>
                    </a:lnTo>
                    <a:lnTo>
                      <a:pt x="370" y="20"/>
                    </a:lnTo>
                    <a:lnTo>
                      <a:pt x="370" y="24"/>
                    </a:lnTo>
                    <a:lnTo>
                      <a:pt x="368" y="28"/>
                    </a:lnTo>
                    <a:lnTo>
                      <a:pt x="370" y="30"/>
                    </a:lnTo>
                    <a:lnTo>
                      <a:pt x="370" y="32"/>
                    </a:lnTo>
                    <a:lnTo>
                      <a:pt x="374" y="32"/>
                    </a:lnTo>
                    <a:lnTo>
                      <a:pt x="376" y="32"/>
                    </a:lnTo>
                    <a:lnTo>
                      <a:pt x="378" y="32"/>
                    </a:lnTo>
                    <a:lnTo>
                      <a:pt x="378" y="30"/>
                    </a:lnTo>
                    <a:lnTo>
                      <a:pt x="380" y="30"/>
                    </a:lnTo>
                    <a:lnTo>
                      <a:pt x="384" y="30"/>
                    </a:lnTo>
                    <a:lnTo>
                      <a:pt x="384" y="26"/>
                    </a:lnTo>
                    <a:lnTo>
                      <a:pt x="386" y="26"/>
                    </a:lnTo>
                    <a:lnTo>
                      <a:pt x="388" y="30"/>
                    </a:lnTo>
                    <a:lnTo>
                      <a:pt x="388" y="32"/>
                    </a:lnTo>
                    <a:lnTo>
                      <a:pt x="388" y="36"/>
                    </a:lnTo>
                    <a:lnTo>
                      <a:pt x="392" y="38"/>
                    </a:lnTo>
                    <a:lnTo>
                      <a:pt x="392" y="36"/>
                    </a:lnTo>
                    <a:lnTo>
                      <a:pt x="390" y="34"/>
                    </a:lnTo>
                    <a:lnTo>
                      <a:pt x="392" y="32"/>
                    </a:lnTo>
                    <a:lnTo>
                      <a:pt x="396" y="34"/>
                    </a:lnTo>
                    <a:lnTo>
                      <a:pt x="402" y="38"/>
                    </a:lnTo>
                    <a:lnTo>
                      <a:pt x="404" y="38"/>
                    </a:lnTo>
                    <a:lnTo>
                      <a:pt x="406" y="36"/>
                    </a:lnTo>
                    <a:lnTo>
                      <a:pt x="408" y="34"/>
                    </a:lnTo>
                    <a:lnTo>
                      <a:pt x="408" y="36"/>
                    </a:lnTo>
                    <a:lnTo>
                      <a:pt x="408" y="38"/>
                    </a:lnTo>
                    <a:lnTo>
                      <a:pt x="406" y="40"/>
                    </a:lnTo>
                    <a:lnTo>
                      <a:pt x="404" y="40"/>
                    </a:lnTo>
                    <a:lnTo>
                      <a:pt x="402" y="42"/>
                    </a:lnTo>
                    <a:lnTo>
                      <a:pt x="402" y="44"/>
                    </a:lnTo>
                    <a:lnTo>
                      <a:pt x="402" y="48"/>
                    </a:lnTo>
                    <a:lnTo>
                      <a:pt x="404" y="50"/>
                    </a:lnTo>
                    <a:lnTo>
                      <a:pt x="406" y="48"/>
                    </a:lnTo>
                    <a:lnTo>
                      <a:pt x="410" y="46"/>
                    </a:lnTo>
                    <a:lnTo>
                      <a:pt x="412" y="46"/>
                    </a:lnTo>
                    <a:lnTo>
                      <a:pt x="416" y="46"/>
                    </a:lnTo>
                    <a:lnTo>
                      <a:pt x="416" y="48"/>
                    </a:lnTo>
                    <a:lnTo>
                      <a:pt x="418" y="48"/>
                    </a:lnTo>
                    <a:lnTo>
                      <a:pt x="418" y="46"/>
                    </a:lnTo>
                    <a:lnTo>
                      <a:pt x="420" y="44"/>
                    </a:lnTo>
                    <a:lnTo>
                      <a:pt x="422" y="44"/>
                    </a:lnTo>
                    <a:lnTo>
                      <a:pt x="424" y="40"/>
                    </a:lnTo>
                    <a:lnTo>
                      <a:pt x="430" y="40"/>
                    </a:lnTo>
                    <a:lnTo>
                      <a:pt x="432" y="36"/>
                    </a:lnTo>
                    <a:lnTo>
                      <a:pt x="434" y="32"/>
                    </a:lnTo>
                    <a:lnTo>
                      <a:pt x="436" y="32"/>
                    </a:lnTo>
                    <a:lnTo>
                      <a:pt x="438" y="32"/>
                    </a:lnTo>
                    <a:lnTo>
                      <a:pt x="444" y="30"/>
                    </a:lnTo>
                    <a:lnTo>
                      <a:pt x="446" y="28"/>
                    </a:lnTo>
                    <a:lnTo>
                      <a:pt x="450" y="28"/>
                    </a:lnTo>
                    <a:lnTo>
                      <a:pt x="454" y="26"/>
                    </a:lnTo>
                    <a:lnTo>
                      <a:pt x="454" y="28"/>
                    </a:lnTo>
                    <a:lnTo>
                      <a:pt x="454" y="30"/>
                    </a:lnTo>
                    <a:lnTo>
                      <a:pt x="454" y="32"/>
                    </a:lnTo>
                    <a:lnTo>
                      <a:pt x="452" y="32"/>
                    </a:lnTo>
                    <a:lnTo>
                      <a:pt x="450" y="32"/>
                    </a:lnTo>
                    <a:lnTo>
                      <a:pt x="448" y="34"/>
                    </a:lnTo>
                    <a:lnTo>
                      <a:pt x="450" y="36"/>
                    </a:lnTo>
                    <a:lnTo>
                      <a:pt x="452" y="36"/>
                    </a:lnTo>
                    <a:lnTo>
                      <a:pt x="470" y="54"/>
                    </a:lnTo>
                    <a:lnTo>
                      <a:pt x="504" y="113"/>
                    </a:lnTo>
                    <a:lnTo>
                      <a:pt x="508" y="111"/>
                    </a:lnTo>
                    <a:lnTo>
                      <a:pt x="508" y="109"/>
                    </a:lnTo>
                    <a:lnTo>
                      <a:pt x="508" y="107"/>
                    </a:lnTo>
                    <a:lnTo>
                      <a:pt x="509" y="103"/>
                    </a:lnTo>
                    <a:lnTo>
                      <a:pt x="513" y="103"/>
                    </a:lnTo>
                    <a:lnTo>
                      <a:pt x="513" y="105"/>
                    </a:lnTo>
                    <a:lnTo>
                      <a:pt x="515" y="105"/>
                    </a:lnTo>
                    <a:lnTo>
                      <a:pt x="519" y="107"/>
                    </a:lnTo>
                    <a:lnTo>
                      <a:pt x="519" y="109"/>
                    </a:lnTo>
                    <a:lnTo>
                      <a:pt x="519" y="111"/>
                    </a:lnTo>
                    <a:lnTo>
                      <a:pt x="521" y="111"/>
                    </a:lnTo>
                    <a:lnTo>
                      <a:pt x="523" y="115"/>
                    </a:lnTo>
                    <a:lnTo>
                      <a:pt x="529" y="115"/>
                    </a:lnTo>
                    <a:lnTo>
                      <a:pt x="533" y="115"/>
                    </a:lnTo>
                    <a:lnTo>
                      <a:pt x="535" y="115"/>
                    </a:lnTo>
                    <a:lnTo>
                      <a:pt x="541" y="115"/>
                    </a:lnTo>
                    <a:lnTo>
                      <a:pt x="541" y="113"/>
                    </a:lnTo>
                    <a:lnTo>
                      <a:pt x="543" y="111"/>
                    </a:lnTo>
                    <a:lnTo>
                      <a:pt x="545" y="111"/>
                    </a:lnTo>
                    <a:lnTo>
                      <a:pt x="547" y="111"/>
                    </a:lnTo>
                    <a:lnTo>
                      <a:pt x="547" y="109"/>
                    </a:lnTo>
                    <a:lnTo>
                      <a:pt x="549" y="109"/>
                    </a:lnTo>
                    <a:lnTo>
                      <a:pt x="553" y="109"/>
                    </a:lnTo>
                    <a:lnTo>
                      <a:pt x="555" y="111"/>
                    </a:lnTo>
                    <a:lnTo>
                      <a:pt x="557" y="113"/>
                    </a:lnTo>
                    <a:lnTo>
                      <a:pt x="559" y="113"/>
                    </a:lnTo>
                    <a:lnTo>
                      <a:pt x="561" y="117"/>
                    </a:lnTo>
                    <a:lnTo>
                      <a:pt x="563" y="117"/>
                    </a:lnTo>
                    <a:lnTo>
                      <a:pt x="565" y="119"/>
                    </a:lnTo>
                    <a:lnTo>
                      <a:pt x="563" y="123"/>
                    </a:lnTo>
                    <a:lnTo>
                      <a:pt x="565" y="125"/>
                    </a:lnTo>
                    <a:lnTo>
                      <a:pt x="565" y="127"/>
                    </a:lnTo>
                    <a:lnTo>
                      <a:pt x="567" y="127"/>
                    </a:lnTo>
                    <a:lnTo>
                      <a:pt x="573" y="129"/>
                    </a:lnTo>
                    <a:lnTo>
                      <a:pt x="575" y="131"/>
                    </a:lnTo>
                    <a:lnTo>
                      <a:pt x="575" y="133"/>
                    </a:lnTo>
                    <a:lnTo>
                      <a:pt x="577" y="135"/>
                    </a:lnTo>
                    <a:lnTo>
                      <a:pt x="577" y="137"/>
                    </a:lnTo>
                    <a:lnTo>
                      <a:pt x="579" y="141"/>
                    </a:lnTo>
                    <a:lnTo>
                      <a:pt x="581" y="141"/>
                    </a:lnTo>
                    <a:lnTo>
                      <a:pt x="585" y="141"/>
                    </a:lnTo>
                    <a:lnTo>
                      <a:pt x="587" y="143"/>
                    </a:lnTo>
                    <a:lnTo>
                      <a:pt x="595" y="145"/>
                    </a:lnTo>
                    <a:lnTo>
                      <a:pt x="595" y="143"/>
                    </a:lnTo>
                    <a:lnTo>
                      <a:pt x="597" y="141"/>
                    </a:lnTo>
                    <a:lnTo>
                      <a:pt x="601" y="139"/>
                    </a:lnTo>
                    <a:lnTo>
                      <a:pt x="601" y="141"/>
                    </a:lnTo>
                    <a:lnTo>
                      <a:pt x="603" y="143"/>
                    </a:lnTo>
                    <a:lnTo>
                      <a:pt x="605" y="145"/>
                    </a:lnTo>
                    <a:lnTo>
                      <a:pt x="605" y="149"/>
                    </a:lnTo>
                    <a:lnTo>
                      <a:pt x="607" y="149"/>
                    </a:lnTo>
                    <a:lnTo>
                      <a:pt x="609" y="151"/>
                    </a:lnTo>
                    <a:lnTo>
                      <a:pt x="605" y="159"/>
                    </a:lnTo>
                    <a:lnTo>
                      <a:pt x="603" y="165"/>
                    </a:lnTo>
                    <a:lnTo>
                      <a:pt x="599" y="169"/>
                    </a:lnTo>
                    <a:lnTo>
                      <a:pt x="593" y="169"/>
                    </a:lnTo>
                    <a:lnTo>
                      <a:pt x="589" y="169"/>
                    </a:lnTo>
                    <a:lnTo>
                      <a:pt x="585" y="175"/>
                    </a:lnTo>
                    <a:lnTo>
                      <a:pt x="585" y="199"/>
                    </a:lnTo>
                    <a:lnTo>
                      <a:pt x="577" y="201"/>
                    </a:lnTo>
                    <a:lnTo>
                      <a:pt x="573" y="203"/>
                    </a:lnTo>
                    <a:lnTo>
                      <a:pt x="569" y="199"/>
                    </a:lnTo>
                    <a:lnTo>
                      <a:pt x="559" y="201"/>
                    </a:lnTo>
                    <a:lnTo>
                      <a:pt x="555" y="199"/>
                    </a:lnTo>
                    <a:lnTo>
                      <a:pt x="551" y="197"/>
                    </a:lnTo>
                    <a:lnTo>
                      <a:pt x="545" y="197"/>
                    </a:lnTo>
                    <a:lnTo>
                      <a:pt x="533" y="229"/>
                    </a:lnTo>
                    <a:lnTo>
                      <a:pt x="537" y="237"/>
                    </a:lnTo>
                    <a:lnTo>
                      <a:pt x="535" y="239"/>
                    </a:lnTo>
                    <a:lnTo>
                      <a:pt x="504" y="245"/>
                    </a:lnTo>
                    <a:lnTo>
                      <a:pt x="502" y="247"/>
                    </a:lnTo>
                    <a:lnTo>
                      <a:pt x="504" y="249"/>
                    </a:lnTo>
                    <a:lnTo>
                      <a:pt x="511" y="277"/>
                    </a:lnTo>
                    <a:lnTo>
                      <a:pt x="511" y="281"/>
                    </a:lnTo>
                    <a:lnTo>
                      <a:pt x="508" y="285"/>
                    </a:lnTo>
                    <a:lnTo>
                      <a:pt x="508" y="287"/>
                    </a:lnTo>
                    <a:lnTo>
                      <a:pt x="506" y="291"/>
                    </a:lnTo>
                    <a:lnTo>
                      <a:pt x="506" y="293"/>
                    </a:lnTo>
                    <a:lnTo>
                      <a:pt x="506" y="299"/>
                    </a:lnTo>
                    <a:lnTo>
                      <a:pt x="504" y="299"/>
                    </a:lnTo>
                    <a:lnTo>
                      <a:pt x="498" y="295"/>
                    </a:lnTo>
                    <a:lnTo>
                      <a:pt x="494" y="295"/>
                    </a:lnTo>
                    <a:lnTo>
                      <a:pt x="490" y="289"/>
                    </a:lnTo>
                    <a:lnTo>
                      <a:pt x="482" y="289"/>
                    </a:lnTo>
                    <a:lnTo>
                      <a:pt x="480" y="287"/>
                    </a:lnTo>
                    <a:lnTo>
                      <a:pt x="462" y="287"/>
                    </a:lnTo>
                    <a:lnTo>
                      <a:pt x="458" y="285"/>
                    </a:lnTo>
                    <a:lnTo>
                      <a:pt x="456" y="285"/>
                    </a:lnTo>
                    <a:lnTo>
                      <a:pt x="452" y="287"/>
                    </a:lnTo>
                    <a:lnTo>
                      <a:pt x="430" y="285"/>
                    </a:lnTo>
                    <a:lnTo>
                      <a:pt x="428" y="285"/>
                    </a:lnTo>
                    <a:lnTo>
                      <a:pt x="426" y="283"/>
                    </a:lnTo>
                    <a:lnTo>
                      <a:pt x="422" y="285"/>
                    </a:lnTo>
                    <a:lnTo>
                      <a:pt x="414" y="279"/>
                    </a:lnTo>
                    <a:lnTo>
                      <a:pt x="412" y="281"/>
                    </a:lnTo>
                    <a:lnTo>
                      <a:pt x="410" y="281"/>
                    </a:lnTo>
                    <a:lnTo>
                      <a:pt x="408" y="281"/>
                    </a:lnTo>
                    <a:lnTo>
                      <a:pt x="404" y="285"/>
                    </a:lnTo>
                    <a:lnTo>
                      <a:pt x="404" y="287"/>
                    </a:lnTo>
                    <a:lnTo>
                      <a:pt x="404" y="289"/>
                    </a:lnTo>
                    <a:lnTo>
                      <a:pt x="402" y="293"/>
                    </a:lnTo>
                    <a:lnTo>
                      <a:pt x="402" y="295"/>
                    </a:lnTo>
                    <a:lnTo>
                      <a:pt x="378" y="289"/>
                    </a:lnTo>
                    <a:lnTo>
                      <a:pt x="376" y="289"/>
                    </a:lnTo>
                    <a:lnTo>
                      <a:pt x="374" y="287"/>
                    </a:lnTo>
                    <a:lnTo>
                      <a:pt x="368" y="289"/>
                    </a:lnTo>
                    <a:lnTo>
                      <a:pt x="368" y="291"/>
                    </a:lnTo>
                    <a:lnTo>
                      <a:pt x="368" y="293"/>
                    </a:lnTo>
                    <a:lnTo>
                      <a:pt x="362" y="303"/>
                    </a:lnTo>
                    <a:lnTo>
                      <a:pt x="360" y="303"/>
                    </a:lnTo>
                    <a:lnTo>
                      <a:pt x="358" y="303"/>
                    </a:lnTo>
                    <a:lnTo>
                      <a:pt x="356" y="307"/>
                    </a:lnTo>
                    <a:lnTo>
                      <a:pt x="354" y="309"/>
                    </a:lnTo>
                    <a:lnTo>
                      <a:pt x="344" y="313"/>
                    </a:lnTo>
                    <a:lnTo>
                      <a:pt x="342" y="315"/>
                    </a:lnTo>
                    <a:lnTo>
                      <a:pt x="338" y="317"/>
                    </a:lnTo>
                    <a:lnTo>
                      <a:pt x="336" y="321"/>
                    </a:lnTo>
                    <a:lnTo>
                      <a:pt x="334" y="322"/>
                    </a:lnTo>
                    <a:lnTo>
                      <a:pt x="320" y="319"/>
                    </a:lnTo>
                    <a:lnTo>
                      <a:pt x="306" y="321"/>
                    </a:lnTo>
                    <a:lnTo>
                      <a:pt x="302" y="307"/>
                    </a:lnTo>
                    <a:lnTo>
                      <a:pt x="294" y="305"/>
                    </a:lnTo>
                    <a:lnTo>
                      <a:pt x="294" y="297"/>
                    </a:lnTo>
                    <a:lnTo>
                      <a:pt x="296" y="297"/>
                    </a:lnTo>
                    <a:lnTo>
                      <a:pt x="296" y="285"/>
                    </a:lnTo>
                    <a:lnTo>
                      <a:pt x="292" y="285"/>
                    </a:lnTo>
                    <a:lnTo>
                      <a:pt x="288" y="277"/>
                    </a:lnTo>
                    <a:lnTo>
                      <a:pt x="276" y="269"/>
                    </a:lnTo>
                    <a:lnTo>
                      <a:pt x="272" y="271"/>
                    </a:lnTo>
                    <a:lnTo>
                      <a:pt x="232" y="273"/>
                    </a:lnTo>
                    <a:lnTo>
                      <a:pt x="180" y="229"/>
                    </a:lnTo>
                    <a:lnTo>
                      <a:pt x="144" y="243"/>
                    </a:lnTo>
                    <a:lnTo>
                      <a:pt x="142" y="243"/>
                    </a:lnTo>
                    <a:close/>
                  </a:path>
                </a:pathLst>
              </a:custGeom>
              <a:solidFill>
                <a:schemeClr val="tx2"/>
              </a:solidFill>
              <a:ln w="3175">
                <a:solidFill>
                  <a:schemeClr val="bg1"/>
                </a:solidFill>
                <a:round/>
                <a:headEnd/>
                <a:tailEnd/>
              </a:ln>
            </p:spPr>
            <p:txBody>
              <a:bodyPr/>
              <a:lstStyle/>
              <a:p>
                <a:endParaRPr lang="fr-FR" dirty="0"/>
              </a:p>
            </p:txBody>
          </p:sp>
          <p:sp>
            <p:nvSpPr>
              <p:cNvPr id="6028" name="Freeform 1086"/>
              <p:cNvSpPr>
                <a:spLocks/>
              </p:cNvSpPr>
              <p:nvPr/>
            </p:nvSpPr>
            <p:spPr bwMode="auto">
              <a:xfrm>
                <a:off x="3478" y="1710"/>
                <a:ext cx="609" cy="322"/>
              </a:xfrm>
              <a:custGeom>
                <a:avLst/>
                <a:gdLst>
                  <a:gd name="T0" fmla="*/ 124 w 609"/>
                  <a:gd name="T1" fmla="*/ 303 h 322"/>
                  <a:gd name="T2" fmla="*/ 92 w 609"/>
                  <a:gd name="T3" fmla="*/ 289 h 322"/>
                  <a:gd name="T4" fmla="*/ 66 w 609"/>
                  <a:gd name="T5" fmla="*/ 263 h 322"/>
                  <a:gd name="T6" fmla="*/ 76 w 609"/>
                  <a:gd name="T7" fmla="*/ 253 h 322"/>
                  <a:gd name="T8" fmla="*/ 82 w 609"/>
                  <a:gd name="T9" fmla="*/ 237 h 322"/>
                  <a:gd name="T10" fmla="*/ 116 w 609"/>
                  <a:gd name="T11" fmla="*/ 241 h 322"/>
                  <a:gd name="T12" fmla="*/ 116 w 609"/>
                  <a:gd name="T13" fmla="*/ 223 h 322"/>
                  <a:gd name="T14" fmla="*/ 102 w 609"/>
                  <a:gd name="T15" fmla="*/ 203 h 322"/>
                  <a:gd name="T16" fmla="*/ 32 w 609"/>
                  <a:gd name="T17" fmla="*/ 209 h 322"/>
                  <a:gd name="T18" fmla="*/ 24 w 609"/>
                  <a:gd name="T19" fmla="*/ 209 h 322"/>
                  <a:gd name="T20" fmla="*/ 28 w 609"/>
                  <a:gd name="T21" fmla="*/ 187 h 322"/>
                  <a:gd name="T22" fmla="*/ 8 w 609"/>
                  <a:gd name="T23" fmla="*/ 177 h 322"/>
                  <a:gd name="T24" fmla="*/ 8 w 609"/>
                  <a:gd name="T25" fmla="*/ 149 h 322"/>
                  <a:gd name="T26" fmla="*/ 16 w 609"/>
                  <a:gd name="T27" fmla="*/ 121 h 322"/>
                  <a:gd name="T28" fmla="*/ 34 w 609"/>
                  <a:gd name="T29" fmla="*/ 117 h 322"/>
                  <a:gd name="T30" fmla="*/ 56 w 609"/>
                  <a:gd name="T31" fmla="*/ 101 h 322"/>
                  <a:gd name="T32" fmla="*/ 76 w 609"/>
                  <a:gd name="T33" fmla="*/ 95 h 322"/>
                  <a:gd name="T34" fmla="*/ 90 w 609"/>
                  <a:gd name="T35" fmla="*/ 95 h 322"/>
                  <a:gd name="T36" fmla="*/ 114 w 609"/>
                  <a:gd name="T37" fmla="*/ 105 h 322"/>
                  <a:gd name="T38" fmla="*/ 122 w 609"/>
                  <a:gd name="T39" fmla="*/ 109 h 322"/>
                  <a:gd name="T40" fmla="*/ 140 w 609"/>
                  <a:gd name="T41" fmla="*/ 117 h 322"/>
                  <a:gd name="T42" fmla="*/ 158 w 609"/>
                  <a:gd name="T43" fmla="*/ 107 h 322"/>
                  <a:gd name="T44" fmla="*/ 182 w 609"/>
                  <a:gd name="T45" fmla="*/ 109 h 322"/>
                  <a:gd name="T46" fmla="*/ 204 w 609"/>
                  <a:gd name="T47" fmla="*/ 113 h 322"/>
                  <a:gd name="T48" fmla="*/ 218 w 609"/>
                  <a:gd name="T49" fmla="*/ 97 h 322"/>
                  <a:gd name="T50" fmla="*/ 208 w 609"/>
                  <a:gd name="T51" fmla="*/ 81 h 322"/>
                  <a:gd name="T52" fmla="*/ 232 w 609"/>
                  <a:gd name="T53" fmla="*/ 62 h 322"/>
                  <a:gd name="T54" fmla="*/ 222 w 609"/>
                  <a:gd name="T55" fmla="*/ 50 h 322"/>
                  <a:gd name="T56" fmla="*/ 220 w 609"/>
                  <a:gd name="T57" fmla="*/ 40 h 322"/>
                  <a:gd name="T58" fmla="*/ 240 w 609"/>
                  <a:gd name="T59" fmla="*/ 36 h 322"/>
                  <a:gd name="T60" fmla="*/ 260 w 609"/>
                  <a:gd name="T61" fmla="*/ 30 h 322"/>
                  <a:gd name="T62" fmla="*/ 276 w 609"/>
                  <a:gd name="T63" fmla="*/ 26 h 322"/>
                  <a:gd name="T64" fmla="*/ 318 w 609"/>
                  <a:gd name="T65" fmla="*/ 12 h 322"/>
                  <a:gd name="T66" fmla="*/ 332 w 609"/>
                  <a:gd name="T67" fmla="*/ 2 h 322"/>
                  <a:gd name="T68" fmla="*/ 350 w 609"/>
                  <a:gd name="T69" fmla="*/ 2 h 322"/>
                  <a:gd name="T70" fmla="*/ 368 w 609"/>
                  <a:gd name="T71" fmla="*/ 6 h 322"/>
                  <a:gd name="T72" fmla="*/ 370 w 609"/>
                  <a:gd name="T73" fmla="*/ 32 h 322"/>
                  <a:gd name="T74" fmla="*/ 386 w 609"/>
                  <a:gd name="T75" fmla="*/ 26 h 322"/>
                  <a:gd name="T76" fmla="*/ 396 w 609"/>
                  <a:gd name="T77" fmla="*/ 34 h 322"/>
                  <a:gd name="T78" fmla="*/ 404 w 609"/>
                  <a:gd name="T79" fmla="*/ 40 h 322"/>
                  <a:gd name="T80" fmla="*/ 416 w 609"/>
                  <a:gd name="T81" fmla="*/ 46 h 322"/>
                  <a:gd name="T82" fmla="*/ 432 w 609"/>
                  <a:gd name="T83" fmla="*/ 36 h 322"/>
                  <a:gd name="T84" fmla="*/ 454 w 609"/>
                  <a:gd name="T85" fmla="*/ 28 h 322"/>
                  <a:gd name="T86" fmla="*/ 470 w 609"/>
                  <a:gd name="T87" fmla="*/ 54 h 322"/>
                  <a:gd name="T88" fmla="*/ 515 w 609"/>
                  <a:gd name="T89" fmla="*/ 105 h 322"/>
                  <a:gd name="T90" fmla="*/ 535 w 609"/>
                  <a:gd name="T91" fmla="*/ 115 h 322"/>
                  <a:gd name="T92" fmla="*/ 553 w 609"/>
                  <a:gd name="T93" fmla="*/ 109 h 322"/>
                  <a:gd name="T94" fmla="*/ 565 w 609"/>
                  <a:gd name="T95" fmla="*/ 125 h 322"/>
                  <a:gd name="T96" fmla="*/ 579 w 609"/>
                  <a:gd name="T97" fmla="*/ 141 h 322"/>
                  <a:gd name="T98" fmla="*/ 601 w 609"/>
                  <a:gd name="T99" fmla="*/ 141 h 322"/>
                  <a:gd name="T100" fmla="*/ 599 w 609"/>
                  <a:gd name="T101" fmla="*/ 169 h 322"/>
                  <a:gd name="T102" fmla="*/ 559 w 609"/>
                  <a:gd name="T103" fmla="*/ 201 h 322"/>
                  <a:gd name="T104" fmla="*/ 502 w 609"/>
                  <a:gd name="T105" fmla="*/ 247 h 322"/>
                  <a:gd name="T106" fmla="*/ 506 w 609"/>
                  <a:gd name="T107" fmla="*/ 299 h 322"/>
                  <a:gd name="T108" fmla="*/ 458 w 609"/>
                  <a:gd name="T109" fmla="*/ 285 h 322"/>
                  <a:gd name="T110" fmla="*/ 412 w 609"/>
                  <a:gd name="T111" fmla="*/ 281 h 322"/>
                  <a:gd name="T112" fmla="*/ 378 w 609"/>
                  <a:gd name="T113" fmla="*/ 289 h 322"/>
                  <a:gd name="T114" fmla="*/ 358 w 609"/>
                  <a:gd name="T115" fmla="*/ 303 h 322"/>
                  <a:gd name="T116" fmla="*/ 320 w 609"/>
                  <a:gd name="T117" fmla="*/ 319 h 322"/>
                  <a:gd name="T118" fmla="*/ 288 w 609"/>
                  <a:gd name="T119" fmla="*/ 277 h 3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9"/>
                  <a:gd name="T181" fmla="*/ 0 h 322"/>
                  <a:gd name="T182" fmla="*/ 609 w 609"/>
                  <a:gd name="T183" fmla="*/ 322 h 3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9" h="322">
                    <a:moveTo>
                      <a:pt x="142" y="243"/>
                    </a:moveTo>
                    <a:lnTo>
                      <a:pt x="142" y="317"/>
                    </a:lnTo>
                    <a:lnTo>
                      <a:pt x="138" y="319"/>
                    </a:lnTo>
                    <a:lnTo>
                      <a:pt x="134" y="319"/>
                    </a:lnTo>
                    <a:lnTo>
                      <a:pt x="132" y="317"/>
                    </a:lnTo>
                    <a:lnTo>
                      <a:pt x="128" y="309"/>
                    </a:lnTo>
                    <a:lnTo>
                      <a:pt x="126" y="307"/>
                    </a:lnTo>
                    <a:lnTo>
                      <a:pt x="124" y="303"/>
                    </a:lnTo>
                    <a:lnTo>
                      <a:pt x="122" y="301"/>
                    </a:lnTo>
                    <a:lnTo>
                      <a:pt x="114" y="297"/>
                    </a:lnTo>
                    <a:lnTo>
                      <a:pt x="112" y="297"/>
                    </a:lnTo>
                    <a:lnTo>
                      <a:pt x="98" y="301"/>
                    </a:lnTo>
                    <a:lnTo>
                      <a:pt x="90" y="309"/>
                    </a:lnTo>
                    <a:lnTo>
                      <a:pt x="90" y="297"/>
                    </a:lnTo>
                    <a:lnTo>
                      <a:pt x="92" y="295"/>
                    </a:lnTo>
                    <a:lnTo>
                      <a:pt x="92" y="289"/>
                    </a:lnTo>
                    <a:lnTo>
                      <a:pt x="90" y="287"/>
                    </a:lnTo>
                    <a:lnTo>
                      <a:pt x="86" y="287"/>
                    </a:lnTo>
                    <a:lnTo>
                      <a:pt x="80" y="285"/>
                    </a:lnTo>
                    <a:lnTo>
                      <a:pt x="78" y="281"/>
                    </a:lnTo>
                    <a:lnTo>
                      <a:pt x="72" y="281"/>
                    </a:lnTo>
                    <a:lnTo>
                      <a:pt x="72" y="271"/>
                    </a:lnTo>
                    <a:lnTo>
                      <a:pt x="68" y="265"/>
                    </a:lnTo>
                    <a:lnTo>
                      <a:pt x="66" y="263"/>
                    </a:lnTo>
                    <a:lnTo>
                      <a:pt x="64" y="259"/>
                    </a:lnTo>
                    <a:lnTo>
                      <a:pt x="58" y="257"/>
                    </a:lnTo>
                    <a:lnTo>
                      <a:pt x="54" y="253"/>
                    </a:lnTo>
                    <a:lnTo>
                      <a:pt x="56" y="251"/>
                    </a:lnTo>
                    <a:lnTo>
                      <a:pt x="62" y="251"/>
                    </a:lnTo>
                    <a:lnTo>
                      <a:pt x="70" y="253"/>
                    </a:lnTo>
                    <a:lnTo>
                      <a:pt x="72" y="253"/>
                    </a:lnTo>
                    <a:lnTo>
                      <a:pt x="76" y="253"/>
                    </a:lnTo>
                    <a:lnTo>
                      <a:pt x="72" y="247"/>
                    </a:lnTo>
                    <a:lnTo>
                      <a:pt x="72" y="243"/>
                    </a:lnTo>
                    <a:lnTo>
                      <a:pt x="74" y="239"/>
                    </a:lnTo>
                    <a:lnTo>
                      <a:pt x="76" y="237"/>
                    </a:lnTo>
                    <a:lnTo>
                      <a:pt x="76" y="239"/>
                    </a:lnTo>
                    <a:lnTo>
                      <a:pt x="80" y="241"/>
                    </a:lnTo>
                    <a:lnTo>
                      <a:pt x="82" y="239"/>
                    </a:lnTo>
                    <a:lnTo>
                      <a:pt x="82" y="237"/>
                    </a:lnTo>
                    <a:lnTo>
                      <a:pt x="86" y="235"/>
                    </a:lnTo>
                    <a:lnTo>
                      <a:pt x="90" y="235"/>
                    </a:lnTo>
                    <a:lnTo>
                      <a:pt x="98" y="239"/>
                    </a:lnTo>
                    <a:lnTo>
                      <a:pt x="104" y="237"/>
                    </a:lnTo>
                    <a:lnTo>
                      <a:pt x="106" y="235"/>
                    </a:lnTo>
                    <a:lnTo>
                      <a:pt x="108" y="235"/>
                    </a:lnTo>
                    <a:lnTo>
                      <a:pt x="108" y="237"/>
                    </a:lnTo>
                    <a:lnTo>
                      <a:pt x="116" y="241"/>
                    </a:lnTo>
                    <a:lnTo>
                      <a:pt x="120" y="239"/>
                    </a:lnTo>
                    <a:lnTo>
                      <a:pt x="122" y="241"/>
                    </a:lnTo>
                    <a:lnTo>
                      <a:pt x="124" y="239"/>
                    </a:lnTo>
                    <a:lnTo>
                      <a:pt x="122" y="235"/>
                    </a:lnTo>
                    <a:lnTo>
                      <a:pt x="124" y="235"/>
                    </a:lnTo>
                    <a:lnTo>
                      <a:pt x="120" y="227"/>
                    </a:lnTo>
                    <a:lnTo>
                      <a:pt x="116" y="227"/>
                    </a:lnTo>
                    <a:lnTo>
                      <a:pt x="116" y="223"/>
                    </a:lnTo>
                    <a:lnTo>
                      <a:pt x="112" y="223"/>
                    </a:lnTo>
                    <a:lnTo>
                      <a:pt x="110" y="219"/>
                    </a:lnTo>
                    <a:lnTo>
                      <a:pt x="108" y="211"/>
                    </a:lnTo>
                    <a:lnTo>
                      <a:pt x="106" y="209"/>
                    </a:lnTo>
                    <a:lnTo>
                      <a:pt x="106" y="211"/>
                    </a:lnTo>
                    <a:lnTo>
                      <a:pt x="104" y="207"/>
                    </a:lnTo>
                    <a:lnTo>
                      <a:pt x="102" y="207"/>
                    </a:lnTo>
                    <a:lnTo>
                      <a:pt x="102" y="203"/>
                    </a:lnTo>
                    <a:lnTo>
                      <a:pt x="96" y="199"/>
                    </a:lnTo>
                    <a:lnTo>
                      <a:pt x="92" y="197"/>
                    </a:lnTo>
                    <a:lnTo>
                      <a:pt x="90" y="195"/>
                    </a:lnTo>
                    <a:lnTo>
                      <a:pt x="80" y="199"/>
                    </a:lnTo>
                    <a:lnTo>
                      <a:pt x="80" y="197"/>
                    </a:lnTo>
                    <a:lnTo>
                      <a:pt x="66" y="195"/>
                    </a:lnTo>
                    <a:lnTo>
                      <a:pt x="58" y="203"/>
                    </a:lnTo>
                    <a:lnTo>
                      <a:pt x="32" y="209"/>
                    </a:lnTo>
                    <a:lnTo>
                      <a:pt x="38" y="213"/>
                    </a:lnTo>
                    <a:lnTo>
                      <a:pt x="34" y="215"/>
                    </a:lnTo>
                    <a:lnTo>
                      <a:pt x="32" y="215"/>
                    </a:lnTo>
                    <a:lnTo>
                      <a:pt x="30" y="213"/>
                    </a:lnTo>
                    <a:lnTo>
                      <a:pt x="28" y="211"/>
                    </a:lnTo>
                    <a:lnTo>
                      <a:pt x="26" y="211"/>
                    </a:lnTo>
                    <a:lnTo>
                      <a:pt x="24" y="211"/>
                    </a:lnTo>
                    <a:lnTo>
                      <a:pt x="24" y="209"/>
                    </a:lnTo>
                    <a:lnTo>
                      <a:pt x="26" y="207"/>
                    </a:lnTo>
                    <a:lnTo>
                      <a:pt x="26" y="205"/>
                    </a:lnTo>
                    <a:lnTo>
                      <a:pt x="28" y="205"/>
                    </a:lnTo>
                    <a:lnTo>
                      <a:pt x="30" y="207"/>
                    </a:lnTo>
                    <a:lnTo>
                      <a:pt x="34" y="205"/>
                    </a:lnTo>
                    <a:lnTo>
                      <a:pt x="32" y="189"/>
                    </a:lnTo>
                    <a:lnTo>
                      <a:pt x="28" y="189"/>
                    </a:lnTo>
                    <a:lnTo>
                      <a:pt x="28" y="187"/>
                    </a:lnTo>
                    <a:lnTo>
                      <a:pt x="26" y="185"/>
                    </a:lnTo>
                    <a:lnTo>
                      <a:pt x="24" y="181"/>
                    </a:lnTo>
                    <a:lnTo>
                      <a:pt x="18" y="183"/>
                    </a:lnTo>
                    <a:lnTo>
                      <a:pt x="14" y="181"/>
                    </a:lnTo>
                    <a:lnTo>
                      <a:pt x="14" y="183"/>
                    </a:lnTo>
                    <a:lnTo>
                      <a:pt x="10" y="181"/>
                    </a:lnTo>
                    <a:lnTo>
                      <a:pt x="10" y="179"/>
                    </a:lnTo>
                    <a:lnTo>
                      <a:pt x="8" y="177"/>
                    </a:lnTo>
                    <a:lnTo>
                      <a:pt x="10" y="175"/>
                    </a:lnTo>
                    <a:lnTo>
                      <a:pt x="8" y="173"/>
                    </a:lnTo>
                    <a:lnTo>
                      <a:pt x="8" y="171"/>
                    </a:lnTo>
                    <a:lnTo>
                      <a:pt x="0" y="167"/>
                    </a:lnTo>
                    <a:lnTo>
                      <a:pt x="4" y="155"/>
                    </a:lnTo>
                    <a:lnTo>
                      <a:pt x="8" y="153"/>
                    </a:lnTo>
                    <a:lnTo>
                      <a:pt x="8" y="151"/>
                    </a:lnTo>
                    <a:lnTo>
                      <a:pt x="8" y="149"/>
                    </a:lnTo>
                    <a:lnTo>
                      <a:pt x="4" y="147"/>
                    </a:lnTo>
                    <a:lnTo>
                      <a:pt x="8" y="135"/>
                    </a:lnTo>
                    <a:lnTo>
                      <a:pt x="12" y="133"/>
                    </a:lnTo>
                    <a:lnTo>
                      <a:pt x="12" y="131"/>
                    </a:lnTo>
                    <a:lnTo>
                      <a:pt x="12" y="129"/>
                    </a:lnTo>
                    <a:lnTo>
                      <a:pt x="14" y="127"/>
                    </a:lnTo>
                    <a:lnTo>
                      <a:pt x="14" y="123"/>
                    </a:lnTo>
                    <a:lnTo>
                      <a:pt x="16" y="121"/>
                    </a:lnTo>
                    <a:lnTo>
                      <a:pt x="18" y="121"/>
                    </a:lnTo>
                    <a:lnTo>
                      <a:pt x="18" y="123"/>
                    </a:lnTo>
                    <a:lnTo>
                      <a:pt x="22" y="127"/>
                    </a:lnTo>
                    <a:lnTo>
                      <a:pt x="26" y="137"/>
                    </a:lnTo>
                    <a:lnTo>
                      <a:pt x="28" y="137"/>
                    </a:lnTo>
                    <a:lnTo>
                      <a:pt x="36" y="131"/>
                    </a:lnTo>
                    <a:lnTo>
                      <a:pt x="30" y="117"/>
                    </a:lnTo>
                    <a:lnTo>
                      <a:pt x="34" y="117"/>
                    </a:lnTo>
                    <a:lnTo>
                      <a:pt x="42" y="111"/>
                    </a:lnTo>
                    <a:lnTo>
                      <a:pt x="44" y="111"/>
                    </a:lnTo>
                    <a:lnTo>
                      <a:pt x="44" y="105"/>
                    </a:lnTo>
                    <a:lnTo>
                      <a:pt x="46" y="105"/>
                    </a:lnTo>
                    <a:lnTo>
                      <a:pt x="48" y="105"/>
                    </a:lnTo>
                    <a:lnTo>
                      <a:pt x="50" y="105"/>
                    </a:lnTo>
                    <a:lnTo>
                      <a:pt x="52" y="103"/>
                    </a:lnTo>
                    <a:lnTo>
                      <a:pt x="56" y="101"/>
                    </a:lnTo>
                    <a:lnTo>
                      <a:pt x="58" y="99"/>
                    </a:lnTo>
                    <a:lnTo>
                      <a:pt x="60" y="97"/>
                    </a:lnTo>
                    <a:lnTo>
                      <a:pt x="60" y="95"/>
                    </a:lnTo>
                    <a:lnTo>
                      <a:pt x="62" y="93"/>
                    </a:lnTo>
                    <a:lnTo>
                      <a:pt x="66" y="91"/>
                    </a:lnTo>
                    <a:lnTo>
                      <a:pt x="72" y="91"/>
                    </a:lnTo>
                    <a:lnTo>
                      <a:pt x="72" y="97"/>
                    </a:lnTo>
                    <a:lnTo>
                      <a:pt x="76" y="95"/>
                    </a:lnTo>
                    <a:lnTo>
                      <a:pt x="78" y="97"/>
                    </a:lnTo>
                    <a:lnTo>
                      <a:pt x="80" y="95"/>
                    </a:lnTo>
                    <a:lnTo>
                      <a:pt x="80" y="93"/>
                    </a:lnTo>
                    <a:lnTo>
                      <a:pt x="82" y="91"/>
                    </a:lnTo>
                    <a:lnTo>
                      <a:pt x="84" y="91"/>
                    </a:lnTo>
                    <a:lnTo>
                      <a:pt x="86" y="91"/>
                    </a:lnTo>
                    <a:lnTo>
                      <a:pt x="88" y="91"/>
                    </a:lnTo>
                    <a:lnTo>
                      <a:pt x="90" y="95"/>
                    </a:lnTo>
                    <a:lnTo>
                      <a:pt x="90" y="97"/>
                    </a:lnTo>
                    <a:lnTo>
                      <a:pt x="96" y="95"/>
                    </a:lnTo>
                    <a:lnTo>
                      <a:pt x="98" y="97"/>
                    </a:lnTo>
                    <a:lnTo>
                      <a:pt x="102" y="95"/>
                    </a:lnTo>
                    <a:lnTo>
                      <a:pt x="104" y="95"/>
                    </a:lnTo>
                    <a:lnTo>
                      <a:pt x="108" y="97"/>
                    </a:lnTo>
                    <a:lnTo>
                      <a:pt x="108" y="101"/>
                    </a:lnTo>
                    <a:lnTo>
                      <a:pt x="114" y="105"/>
                    </a:lnTo>
                    <a:lnTo>
                      <a:pt x="116" y="107"/>
                    </a:lnTo>
                    <a:lnTo>
                      <a:pt x="116" y="109"/>
                    </a:lnTo>
                    <a:lnTo>
                      <a:pt x="120" y="113"/>
                    </a:lnTo>
                    <a:lnTo>
                      <a:pt x="120" y="117"/>
                    </a:lnTo>
                    <a:lnTo>
                      <a:pt x="120" y="119"/>
                    </a:lnTo>
                    <a:lnTo>
                      <a:pt x="122" y="117"/>
                    </a:lnTo>
                    <a:lnTo>
                      <a:pt x="122" y="111"/>
                    </a:lnTo>
                    <a:lnTo>
                      <a:pt x="122" y="109"/>
                    </a:lnTo>
                    <a:lnTo>
                      <a:pt x="122" y="107"/>
                    </a:lnTo>
                    <a:lnTo>
                      <a:pt x="126" y="107"/>
                    </a:lnTo>
                    <a:lnTo>
                      <a:pt x="126" y="109"/>
                    </a:lnTo>
                    <a:lnTo>
                      <a:pt x="128" y="111"/>
                    </a:lnTo>
                    <a:lnTo>
                      <a:pt x="128" y="113"/>
                    </a:lnTo>
                    <a:lnTo>
                      <a:pt x="130" y="115"/>
                    </a:lnTo>
                    <a:lnTo>
                      <a:pt x="138" y="119"/>
                    </a:lnTo>
                    <a:lnTo>
                      <a:pt x="140" y="117"/>
                    </a:lnTo>
                    <a:lnTo>
                      <a:pt x="146" y="113"/>
                    </a:lnTo>
                    <a:lnTo>
                      <a:pt x="146" y="111"/>
                    </a:lnTo>
                    <a:lnTo>
                      <a:pt x="148" y="111"/>
                    </a:lnTo>
                    <a:lnTo>
                      <a:pt x="150" y="109"/>
                    </a:lnTo>
                    <a:lnTo>
                      <a:pt x="152" y="109"/>
                    </a:lnTo>
                    <a:lnTo>
                      <a:pt x="154" y="109"/>
                    </a:lnTo>
                    <a:lnTo>
                      <a:pt x="154" y="107"/>
                    </a:lnTo>
                    <a:lnTo>
                      <a:pt x="158" y="107"/>
                    </a:lnTo>
                    <a:lnTo>
                      <a:pt x="160" y="107"/>
                    </a:lnTo>
                    <a:lnTo>
                      <a:pt x="164" y="111"/>
                    </a:lnTo>
                    <a:lnTo>
                      <a:pt x="168" y="109"/>
                    </a:lnTo>
                    <a:lnTo>
                      <a:pt x="170" y="107"/>
                    </a:lnTo>
                    <a:lnTo>
                      <a:pt x="174" y="107"/>
                    </a:lnTo>
                    <a:lnTo>
                      <a:pt x="176" y="105"/>
                    </a:lnTo>
                    <a:lnTo>
                      <a:pt x="180" y="107"/>
                    </a:lnTo>
                    <a:lnTo>
                      <a:pt x="182" y="109"/>
                    </a:lnTo>
                    <a:lnTo>
                      <a:pt x="182" y="113"/>
                    </a:lnTo>
                    <a:lnTo>
                      <a:pt x="184" y="117"/>
                    </a:lnTo>
                    <a:lnTo>
                      <a:pt x="190" y="117"/>
                    </a:lnTo>
                    <a:lnTo>
                      <a:pt x="194" y="117"/>
                    </a:lnTo>
                    <a:lnTo>
                      <a:pt x="194" y="119"/>
                    </a:lnTo>
                    <a:lnTo>
                      <a:pt x="198" y="119"/>
                    </a:lnTo>
                    <a:lnTo>
                      <a:pt x="200" y="119"/>
                    </a:lnTo>
                    <a:lnTo>
                      <a:pt x="204" y="113"/>
                    </a:lnTo>
                    <a:lnTo>
                      <a:pt x="206" y="113"/>
                    </a:lnTo>
                    <a:lnTo>
                      <a:pt x="208" y="117"/>
                    </a:lnTo>
                    <a:lnTo>
                      <a:pt x="218" y="117"/>
                    </a:lnTo>
                    <a:lnTo>
                      <a:pt x="220" y="115"/>
                    </a:lnTo>
                    <a:lnTo>
                      <a:pt x="224" y="113"/>
                    </a:lnTo>
                    <a:lnTo>
                      <a:pt x="228" y="101"/>
                    </a:lnTo>
                    <a:lnTo>
                      <a:pt x="226" y="99"/>
                    </a:lnTo>
                    <a:lnTo>
                      <a:pt x="218" y="97"/>
                    </a:lnTo>
                    <a:lnTo>
                      <a:pt x="214" y="95"/>
                    </a:lnTo>
                    <a:lnTo>
                      <a:pt x="208" y="93"/>
                    </a:lnTo>
                    <a:lnTo>
                      <a:pt x="208" y="91"/>
                    </a:lnTo>
                    <a:lnTo>
                      <a:pt x="208" y="89"/>
                    </a:lnTo>
                    <a:lnTo>
                      <a:pt x="202" y="87"/>
                    </a:lnTo>
                    <a:lnTo>
                      <a:pt x="202" y="85"/>
                    </a:lnTo>
                    <a:lnTo>
                      <a:pt x="206" y="85"/>
                    </a:lnTo>
                    <a:lnTo>
                      <a:pt x="208" y="81"/>
                    </a:lnTo>
                    <a:lnTo>
                      <a:pt x="216" y="77"/>
                    </a:lnTo>
                    <a:lnTo>
                      <a:pt x="218" y="75"/>
                    </a:lnTo>
                    <a:lnTo>
                      <a:pt x="218" y="73"/>
                    </a:lnTo>
                    <a:lnTo>
                      <a:pt x="212" y="67"/>
                    </a:lnTo>
                    <a:lnTo>
                      <a:pt x="214" y="65"/>
                    </a:lnTo>
                    <a:lnTo>
                      <a:pt x="216" y="63"/>
                    </a:lnTo>
                    <a:lnTo>
                      <a:pt x="218" y="62"/>
                    </a:lnTo>
                    <a:lnTo>
                      <a:pt x="232" y="62"/>
                    </a:lnTo>
                    <a:lnTo>
                      <a:pt x="234" y="60"/>
                    </a:lnTo>
                    <a:lnTo>
                      <a:pt x="236" y="58"/>
                    </a:lnTo>
                    <a:lnTo>
                      <a:pt x="234" y="56"/>
                    </a:lnTo>
                    <a:lnTo>
                      <a:pt x="230" y="54"/>
                    </a:lnTo>
                    <a:lnTo>
                      <a:pt x="222" y="54"/>
                    </a:lnTo>
                    <a:lnTo>
                      <a:pt x="220" y="52"/>
                    </a:lnTo>
                    <a:lnTo>
                      <a:pt x="220" y="50"/>
                    </a:lnTo>
                    <a:lnTo>
                      <a:pt x="222" y="50"/>
                    </a:lnTo>
                    <a:lnTo>
                      <a:pt x="224" y="48"/>
                    </a:lnTo>
                    <a:lnTo>
                      <a:pt x="226" y="46"/>
                    </a:lnTo>
                    <a:lnTo>
                      <a:pt x="224" y="46"/>
                    </a:lnTo>
                    <a:lnTo>
                      <a:pt x="222" y="46"/>
                    </a:lnTo>
                    <a:lnTo>
                      <a:pt x="218" y="46"/>
                    </a:lnTo>
                    <a:lnTo>
                      <a:pt x="218" y="44"/>
                    </a:lnTo>
                    <a:lnTo>
                      <a:pt x="218" y="42"/>
                    </a:lnTo>
                    <a:lnTo>
                      <a:pt x="220" y="40"/>
                    </a:lnTo>
                    <a:lnTo>
                      <a:pt x="216" y="36"/>
                    </a:lnTo>
                    <a:lnTo>
                      <a:pt x="222" y="36"/>
                    </a:lnTo>
                    <a:lnTo>
                      <a:pt x="224" y="36"/>
                    </a:lnTo>
                    <a:lnTo>
                      <a:pt x="226" y="36"/>
                    </a:lnTo>
                    <a:lnTo>
                      <a:pt x="228" y="36"/>
                    </a:lnTo>
                    <a:lnTo>
                      <a:pt x="230" y="36"/>
                    </a:lnTo>
                    <a:lnTo>
                      <a:pt x="232" y="36"/>
                    </a:lnTo>
                    <a:lnTo>
                      <a:pt x="240" y="36"/>
                    </a:lnTo>
                    <a:lnTo>
                      <a:pt x="240" y="38"/>
                    </a:lnTo>
                    <a:lnTo>
                      <a:pt x="244" y="34"/>
                    </a:lnTo>
                    <a:lnTo>
                      <a:pt x="246" y="34"/>
                    </a:lnTo>
                    <a:lnTo>
                      <a:pt x="250" y="34"/>
                    </a:lnTo>
                    <a:lnTo>
                      <a:pt x="252" y="32"/>
                    </a:lnTo>
                    <a:lnTo>
                      <a:pt x="254" y="32"/>
                    </a:lnTo>
                    <a:lnTo>
                      <a:pt x="258" y="30"/>
                    </a:lnTo>
                    <a:lnTo>
                      <a:pt x="260" y="30"/>
                    </a:lnTo>
                    <a:lnTo>
                      <a:pt x="260" y="32"/>
                    </a:lnTo>
                    <a:lnTo>
                      <a:pt x="264" y="32"/>
                    </a:lnTo>
                    <a:lnTo>
                      <a:pt x="264" y="30"/>
                    </a:lnTo>
                    <a:lnTo>
                      <a:pt x="268" y="28"/>
                    </a:lnTo>
                    <a:lnTo>
                      <a:pt x="270" y="26"/>
                    </a:lnTo>
                    <a:lnTo>
                      <a:pt x="272" y="26"/>
                    </a:lnTo>
                    <a:lnTo>
                      <a:pt x="274" y="26"/>
                    </a:lnTo>
                    <a:lnTo>
                      <a:pt x="276" y="26"/>
                    </a:lnTo>
                    <a:lnTo>
                      <a:pt x="278" y="26"/>
                    </a:lnTo>
                    <a:lnTo>
                      <a:pt x="280" y="24"/>
                    </a:lnTo>
                    <a:lnTo>
                      <a:pt x="282" y="20"/>
                    </a:lnTo>
                    <a:lnTo>
                      <a:pt x="284" y="20"/>
                    </a:lnTo>
                    <a:lnTo>
                      <a:pt x="286" y="18"/>
                    </a:lnTo>
                    <a:lnTo>
                      <a:pt x="288" y="20"/>
                    </a:lnTo>
                    <a:lnTo>
                      <a:pt x="292" y="18"/>
                    </a:lnTo>
                    <a:lnTo>
                      <a:pt x="318" y="12"/>
                    </a:lnTo>
                    <a:lnTo>
                      <a:pt x="320" y="12"/>
                    </a:lnTo>
                    <a:lnTo>
                      <a:pt x="322" y="12"/>
                    </a:lnTo>
                    <a:lnTo>
                      <a:pt x="324" y="10"/>
                    </a:lnTo>
                    <a:lnTo>
                      <a:pt x="326" y="8"/>
                    </a:lnTo>
                    <a:lnTo>
                      <a:pt x="326" y="4"/>
                    </a:lnTo>
                    <a:lnTo>
                      <a:pt x="328" y="4"/>
                    </a:lnTo>
                    <a:lnTo>
                      <a:pt x="330" y="4"/>
                    </a:lnTo>
                    <a:lnTo>
                      <a:pt x="332" y="2"/>
                    </a:lnTo>
                    <a:lnTo>
                      <a:pt x="334" y="2"/>
                    </a:lnTo>
                    <a:lnTo>
                      <a:pt x="336" y="2"/>
                    </a:lnTo>
                    <a:lnTo>
                      <a:pt x="338" y="0"/>
                    </a:lnTo>
                    <a:lnTo>
                      <a:pt x="340" y="0"/>
                    </a:lnTo>
                    <a:lnTo>
                      <a:pt x="342" y="0"/>
                    </a:lnTo>
                    <a:lnTo>
                      <a:pt x="346" y="2"/>
                    </a:lnTo>
                    <a:lnTo>
                      <a:pt x="348" y="0"/>
                    </a:lnTo>
                    <a:lnTo>
                      <a:pt x="350" y="2"/>
                    </a:lnTo>
                    <a:lnTo>
                      <a:pt x="350" y="4"/>
                    </a:lnTo>
                    <a:lnTo>
                      <a:pt x="354" y="6"/>
                    </a:lnTo>
                    <a:lnTo>
                      <a:pt x="356" y="4"/>
                    </a:lnTo>
                    <a:lnTo>
                      <a:pt x="358" y="4"/>
                    </a:lnTo>
                    <a:lnTo>
                      <a:pt x="362" y="2"/>
                    </a:lnTo>
                    <a:lnTo>
                      <a:pt x="364" y="4"/>
                    </a:lnTo>
                    <a:lnTo>
                      <a:pt x="366" y="4"/>
                    </a:lnTo>
                    <a:lnTo>
                      <a:pt x="368" y="6"/>
                    </a:lnTo>
                    <a:lnTo>
                      <a:pt x="368" y="14"/>
                    </a:lnTo>
                    <a:lnTo>
                      <a:pt x="368" y="16"/>
                    </a:lnTo>
                    <a:lnTo>
                      <a:pt x="372" y="18"/>
                    </a:lnTo>
                    <a:lnTo>
                      <a:pt x="370" y="20"/>
                    </a:lnTo>
                    <a:lnTo>
                      <a:pt x="370" y="24"/>
                    </a:lnTo>
                    <a:lnTo>
                      <a:pt x="368" y="28"/>
                    </a:lnTo>
                    <a:lnTo>
                      <a:pt x="370" y="30"/>
                    </a:lnTo>
                    <a:lnTo>
                      <a:pt x="370" y="32"/>
                    </a:lnTo>
                    <a:lnTo>
                      <a:pt x="374" y="32"/>
                    </a:lnTo>
                    <a:lnTo>
                      <a:pt x="376" y="32"/>
                    </a:lnTo>
                    <a:lnTo>
                      <a:pt x="378" y="32"/>
                    </a:lnTo>
                    <a:lnTo>
                      <a:pt x="378" y="30"/>
                    </a:lnTo>
                    <a:lnTo>
                      <a:pt x="380" y="30"/>
                    </a:lnTo>
                    <a:lnTo>
                      <a:pt x="384" y="30"/>
                    </a:lnTo>
                    <a:lnTo>
                      <a:pt x="384" y="26"/>
                    </a:lnTo>
                    <a:lnTo>
                      <a:pt x="386" y="26"/>
                    </a:lnTo>
                    <a:lnTo>
                      <a:pt x="388" y="30"/>
                    </a:lnTo>
                    <a:lnTo>
                      <a:pt x="388" y="32"/>
                    </a:lnTo>
                    <a:lnTo>
                      <a:pt x="388" y="36"/>
                    </a:lnTo>
                    <a:lnTo>
                      <a:pt x="392" y="38"/>
                    </a:lnTo>
                    <a:lnTo>
                      <a:pt x="392" y="36"/>
                    </a:lnTo>
                    <a:lnTo>
                      <a:pt x="390" y="34"/>
                    </a:lnTo>
                    <a:lnTo>
                      <a:pt x="392" y="32"/>
                    </a:lnTo>
                    <a:lnTo>
                      <a:pt x="396" y="34"/>
                    </a:lnTo>
                    <a:lnTo>
                      <a:pt x="402" y="38"/>
                    </a:lnTo>
                    <a:lnTo>
                      <a:pt x="404" y="38"/>
                    </a:lnTo>
                    <a:lnTo>
                      <a:pt x="406" y="36"/>
                    </a:lnTo>
                    <a:lnTo>
                      <a:pt x="408" y="34"/>
                    </a:lnTo>
                    <a:lnTo>
                      <a:pt x="408" y="36"/>
                    </a:lnTo>
                    <a:lnTo>
                      <a:pt x="408" y="38"/>
                    </a:lnTo>
                    <a:lnTo>
                      <a:pt x="406" y="40"/>
                    </a:lnTo>
                    <a:lnTo>
                      <a:pt x="404" y="40"/>
                    </a:lnTo>
                    <a:lnTo>
                      <a:pt x="402" y="42"/>
                    </a:lnTo>
                    <a:lnTo>
                      <a:pt x="402" y="44"/>
                    </a:lnTo>
                    <a:lnTo>
                      <a:pt x="402" y="48"/>
                    </a:lnTo>
                    <a:lnTo>
                      <a:pt x="404" y="50"/>
                    </a:lnTo>
                    <a:lnTo>
                      <a:pt x="406" y="48"/>
                    </a:lnTo>
                    <a:lnTo>
                      <a:pt x="410" y="46"/>
                    </a:lnTo>
                    <a:lnTo>
                      <a:pt x="412" y="46"/>
                    </a:lnTo>
                    <a:lnTo>
                      <a:pt x="416" y="46"/>
                    </a:lnTo>
                    <a:lnTo>
                      <a:pt x="416" y="48"/>
                    </a:lnTo>
                    <a:lnTo>
                      <a:pt x="418" y="48"/>
                    </a:lnTo>
                    <a:lnTo>
                      <a:pt x="418" y="46"/>
                    </a:lnTo>
                    <a:lnTo>
                      <a:pt x="420" y="44"/>
                    </a:lnTo>
                    <a:lnTo>
                      <a:pt x="422" y="44"/>
                    </a:lnTo>
                    <a:lnTo>
                      <a:pt x="424" y="40"/>
                    </a:lnTo>
                    <a:lnTo>
                      <a:pt x="430" y="40"/>
                    </a:lnTo>
                    <a:lnTo>
                      <a:pt x="432" y="36"/>
                    </a:lnTo>
                    <a:lnTo>
                      <a:pt x="434" y="32"/>
                    </a:lnTo>
                    <a:lnTo>
                      <a:pt x="436" y="32"/>
                    </a:lnTo>
                    <a:lnTo>
                      <a:pt x="438" y="32"/>
                    </a:lnTo>
                    <a:lnTo>
                      <a:pt x="444" y="30"/>
                    </a:lnTo>
                    <a:lnTo>
                      <a:pt x="446" y="28"/>
                    </a:lnTo>
                    <a:lnTo>
                      <a:pt x="450" y="28"/>
                    </a:lnTo>
                    <a:lnTo>
                      <a:pt x="454" y="26"/>
                    </a:lnTo>
                    <a:lnTo>
                      <a:pt x="454" y="28"/>
                    </a:lnTo>
                    <a:lnTo>
                      <a:pt x="454" y="30"/>
                    </a:lnTo>
                    <a:lnTo>
                      <a:pt x="454" y="32"/>
                    </a:lnTo>
                    <a:lnTo>
                      <a:pt x="452" y="32"/>
                    </a:lnTo>
                    <a:lnTo>
                      <a:pt x="450" y="32"/>
                    </a:lnTo>
                    <a:lnTo>
                      <a:pt x="448" y="34"/>
                    </a:lnTo>
                    <a:lnTo>
                      <a:pt x="450" y="36"/>
                    </a:lnTo>
                    <a:lnTo>
                      <a:pt x="452" y="36"/>
                    </a:lnTo>
                    <a:lnTo>
                      <a:pt x="470" y="54"/>
                    </a:lnTo>
                    <a:lnTo>
                      <a:pt x="504" y="113"/>
                    </a:lnTo>
                    <a:lnTo>
                      <a:pt x="508" y="111"/>
                    </a:lnTo>
                    <a:lnTo>
                      <a:pt x="508" y="109"/>
                    </a:lnTo>
                    <a:lnTo>
                      <a:pt x="508" y="107"/>
                    </a:lnTo>
                    <a:lnTo>
                      <a:pt x="509" y="103"/>
                    </a:lnTo>
                    <a:lnTo>
                      <a:pt x="513" y="103"/>
                    </a:lnTo>
                    <a:lnTo>
                      <a:pt x="513" y="105"/>
                    </a:lnTo>
                    <a:lnTo>
                      <a:pt x="515" y="105"/>
                    </a:lnTo>
                    <a:lnTo>
                      <a:pt x="519" y="107"/>
                    </a:lnTo>
                    <a:lnTo>
                      <a:pt x="519" y="109"/>
                    </a:lnTo>
                    <a:lnTo>
                      <a:pt x="519" y="111"/>
                    </a:lnTo>
                    <a:lnTo>
                      <a:pt x="521" y="111"/>
                    </a:lnTo>
                    <a:lnTo>
                      <a:pt x="523" y="115"/>
                    </a:lnTo>
                    <a:lnTo>
                      <a:pt x="529" y="115"/>
                    </a:lnTo>
                    <a:lnTo>
                      <a:pt x="533" y="115"/>
                    </a:lnTo>
                    <a:lnTo>
                      <a:pt x="535" y="115"/>
                    </a:lnTo>
                    <a:lnTo>
                      <a:pt x="541" y="115"/>
                    </a:lnTo>
                    <a:lnTo>
                      <a:pt x="541" y="113"/>
                    </a:lnTo>
                    <a:lnTo>
                      <a:pt x="543" y="111"/>
                    </a:lnTo>
                    <a:lnTo>
                      <a:pt x="545" y="111"/>
                    </a:lnTo>
                    <a:lnTo>
                      <a:pt x="547" y="111"/>
                    </a:lnTo>
                    <a:lnTo>
                      <a:pt x="547" y="109"/>
                    </a:lnTo>
                    <a:lnTo>
                      <a:pt x="549" y="109"/>
                    </a:lnTo>
                    <a:lnTo>
                      <a:pt x="553" y="109"/>
                    </a:lnTo>
                    <a:lnTo>
                      <a:pt x="555" y="111"/>
                    </a:lnTo>
                    <a:lnTo>
                      <a:pt x="557" y="113"/>
                    </a:lnTo>
                    <a:lnTo>
                      <a:pt x="559" y="113"/>
                    </a:lnTo>
                    <a:lnTo>
                      <a:pt x="561" y="117"/>
                    </a:lnTo>
                    <a:lnTo>
                      <a:pt x="563" y="117"/>
                    </a:lnTo>
                    <a:lnTo>
                      <a:pt x="565" y="119"/>
                    </a:lnTo>
                    <a:lnTo>
                      <a:pt x="563" y="123"/>
                    </a:lnTo>
                    <a:lnTo>
                      <a:pt x="565" y="125"/>
                    </a:lnTo>
                    <a:lnTo>
                      <a:pt x="565" y="127"/>
                    </a:lnTo>
                    <a:lnTo>
                      <a:pt x="567" y="127"/>
                    </a:lnTo>
                    <a:lnTo>
                      <a:pt x="573" y="129"/>
                    </a:lnTo>
                    <a:lnTo>
                      <a:pt x="575" y="131"/>
                    </a:lnTo>
                    <a:lnTo>
                      <a:pt x="575" y="133"/>
                    </a:lnTo>
                    <a:lnTo>
                      <a:pt x="577" y="135"/>
                    </a:lnTo>
                    <a:lnTo>
                      <a:pt x="577" y="137"/>
                    </a:lnTo>
                    <a:lnTo>
                      <a:pt x="579" y="141"/>
                    </a:lnTo>
                    <a:lnTo>
                      <a:pt x="581" y="141"/>
                    </a:lnTo>
                    <a:lnTo>
                      <a:pt x="585" y="141"/>
                    </a:lnTo>
                    <a:lnTo>
                      <a:pt x="587" y="143"/>
                    </a:lnTo>
                    <a:lnTo>
                      <a:pt x="595" y="145"/>
                    </a:lnTo>
                    <a:lnTo>
                      <a:pt x="595" y="143"/>
                    </a:lnTo>
                    <a:lnTo>
                      <a:pt x="597" y="141"/>
                    </a:lnTo>
                    <a:lnTo>
                      <a:pt x="601" y="139"/>
                    </a:lnTo>
                    <a:lnTo>
                      <a:pt x="601" y="141"/>
                    </a:lnTo>
                    <a:lnTo>
                      <a:pt x="603" y="143"/>
                    </a:lnTo>
                    <a:lnTo>
                      <a:pt x="605" y="145"/>
                    </a:lnTo>
                    <a:lnTo>
                      <a:pt x="605" y="149"/>
                    </a:lnTo>
                    <a:lnTo>
                      <a:pt x="607" y="149"/>
                    </a:lnTo>
                    <a:lnTo>
                      <a:pt x="609" y="151"/>
                    </a:lnTo>
                    <a:lnTo>
                      <a:pt x="605" y="159"/>
                    </a:lnTo>
                    <a:lnTo>
                      <a:pt x="603" y="165"/>
                    </a:lnTo>
                    <a:lnTo>
                      <a:pt x="599" y="169"/>
                    </a:lnTo>
                    <a:lnTo>
                      <a:pt x="593" y="169"/>
                    </a:lnTo>
                    <a:lnTo>
                      <a:pt x="589" y="169"/>
                    </a:lnTo>
                    <a:lnTo>
                      <a:pt x="585" y="175"/>
                    </a:lnTo>
                    <a:lnTo>
                      <a:pt x="585" y="199"/>
                    </a:lnTo>
                    <a:lnTo>
                      <a:pt x="577" y="201"/>
                    </a:lnTo>
                    <a:lnTo>
                      <a:pt x="573" y="203"/>
                    </a:lnTo>
                    <a:lnTo>
                      <a:pt x="569" y="199"/>
                    </a:lnTo>
                    <a:lnTo>
                      <a:pt x="559" y="201"/>
                    </a:lnTo>
                    <a:lnTo>
                      <a:pt x="555" y="199"/>
                    </a:lnTo>
                    <a:lnTo>
                      <a:pt x="551" y="197"/>
                    </a:lnTo>
                    <a:lnTo>
                      <a:pt x="545" y="197"/>
                    </a:lnTo>
                    <a:lnTo>
                      <a:pt x="533" y="229"/>
                    </a:lnTo>
                    <a:lnTo>
                      <a:pt x="537" y="237"/>
                    </a:lnTo>
                    <a:lnTo>
                      <a:pt x="535" y="239"/>
                    </a:lnTo>
                    <a:lnTo>
                      <a:pt x="504" y="245"/>
                    </a:lnTo>
                    <a:lnTo>
                      <a:pt x="502" y="247"/>
                    </a:lnTo>
                    <a:lnTo>
                      <a:pt x="504" y="249"/>
                    </a:lnTo>
                    <a:lnTo>
                      <a:pt x="511" y="277"/>
                    </a:lnTo>
                    <a:lnTo>
                      <a:pt x="511" y="281"/>
                    </a:lnTo>
                    <a:lnTo>
                      <a:pt x="508" y="285"/>
                    </a:lnTo>
                    <a:lnTo>
                      <a:pt x="508" y="287"/>
                    </a:lnTo>
                    <a:lnTo>
                      <a:pt x="506" y="291"/>
                    </a:lnTo>
                    <a:lnTo>
                      <a:pt x="506" y="293"/>
                    </a:lnTo>
                    <a:lnTo>
                      <a:pt x="506" y="299"/>
                    </a:lnTo>
                    <a:lnTo>
                      <a:pt x="504" y="299"/>
                    </a:lnTo>
                    <a:lnTo>
                      <a:pt x="498" y="295"/>
                    </a:lnTo>
                    <a:lnTo>
                      <a:pt x="494" y="295"/>
                    </a:lnTo>
                    <a:lnTo>
                      <a:pt x="490" y="289"/>
                    </a:lnTo>
                    <a:lnTo>
                      <a:pt x="482" y="289"/>
                    </a:lnTo>
                    <a:lnTo>
                      <a:pt x="480" y="287"/>
                    </a:lnTo>
                    <a:lnTo>
                      <a:pt x="462" y="287"/>
                    </a:lnTo>
                    <a:lnTo>
                      <a:pt x="458" y="285"/>
                    </a:lnTo>
                    <a:lnTo>
                      <a:pt x="456" y="285"/>
                    </a:lnTo>
                    <a:lnTo>
                      <a:pt x="452" y="287"/>
                    </a:lnTo>
                    <a:lnTo>
                      <a:pt x="430" y="285"/>
                    </a:lnTo>
                    <a:lnTo>
                      <a:pt x="428" y="285"/>
                    </a:lnTo>
                    <a:lnTo>
                      <a:pt x="426" y="283"/>
                    </a:lnTo>
                    <a:lnTo>
                      <a:pt x="422" y="285"/>
                    </a:lnTo>
                    <a:lnTo>
                      <a:pt x="414" y="279"/>
                    </a:lnTo>
                    <a:lnTo>
                      <a:pt x="412" y="281"/>
                    </a:lnTo>
                    <a:lnTo>
                      <a:pt x="410" y="281"/>
                    </a:lnTo>
                    <a:lnTo>
                      <a:pt x="408" y="281"/>
                    </a:lnTo>
                    <a:lnTo>
                      <a:pt x="404" y="285"/>
                    </a:lnTo>
                    <a:lnTo>
                      <a:pt x="404" y="287"/>
                    </a:lnTo>
                    <a:lnTo>
                      <a:pt x="404" y="289"/>
                    </a:lnTo>
                    <a:lnTo>
                      <a:pt x="402" y="293"/>
                    </a:lnTo>
                    <a:lnTo>
                      <a:pt x="402" y="295"/>
                    </a:lnTo>
                    <a:lnTo>
                      <a:pt x="378" y="289"/>
                    </a:lnTo>
                    <a:lnTo>
                      <a:pt x="376" y="289"/>
                    </a:lnTo>
                    <a:lnTo>
                      <a:pt x="374" y="287"/>
                    </a:lnTo>
                    <a:lnTo>
                      <a:pt x="368" y="289"/>
                    </a:lnTo>
                    <a:lnTo>
                      <a:pt x="368" y="291"/>
                    </a:lnTo>
                    <a:lnTo>
                      <a:pt x="368" y="293"/>
                    </a:lnTo>
                    <a:lnTo>
                      <a:pt x="362" y="303"/>
                    </a:lnTo>
                    <a:lnTo>
                      <a:pt x="360" y="303"/>
                    </a:lnTo>
                    <a:lnTo>
                      <a:pt x="358" y="303"/>
                    </a:lnTo>
                    <a:lnTo>
                      <a:pt x="356" y="307"/>
                    </a:lnTo>
                    <a:lnTo>
                      <a:pt x="354" y="309"/>
                    </a:lnTo>
                    <a:lnTo>
                      <a:pt x="344" y="313"/>
                    </a:lnTo>
                    <a:lnTo>
                      <a:pt x="342" y="315"/>
                    </a:lnTo>
                    <a:lnTo>
                      <a:pt x="338" y="317"/>
                    </a:lnTo>
                    <a:lnTo>
                      <a:pt x="336" y="321"/>
                    </a:lnTo>
                    <a:lnTo>
                      <a:pt x="334" y="322"/>
                    </a:lnTo>
                    <a:lnTo>
                      <a:pt x="320" y="319"/>
                    </a:lnTo>
                    <a:lnTo>
                      <a:pt x="306" y="321"/>
                    </a:lnTo>
                    <a:lnTo>
                      <a:pt x="302" y="307"/>
                    </a:lnTo>
                    <a:lnTo>
                      <a:pt x="294" y="305"/>
                    </a:lnTo>
                    <a:lnTo>
                      <a:pt x="294" y="297"/>
                    </a:lnTo>
                    <a:lnTo>
                      <a:pt x="296" y="297"/>
                    </a:lnTo>
                    <a:lnTo>
                      <a:pt x="296" y="285"/>
                    </a:lnTo>
                    <a:lnTo>
                      <a:pt x="292" y="285"/>
                    </a:lnTo>
                    <a:lnTo>
                      <a:pt x="288" y="277"/>
                    </a:lnTo>
                    <a:lnTo>
                      <a:pt x="276" y="269"/>
                    </a:lnTo>
                    <a:lnTo>
                      <a:pt x="272" y="271"/>
                    </a:lnTo>
                    <a:lnTo>
                      <a:pt x="232" y="273"/>
                    </a:lnTo>
                    <a:lnTo>
                      <a:pt x="180" y="229"/>
                    </a:lnTo>
                    <a:lnTo>
                      <a:pt x="144" y="243"/>
                    </a:lnTo>
                  </a:path>
                </a:pathLst>
              </a:custGeom>
              <a:solidFill>
                <a:schemeClr val="tx2"/>
              </a:solidFill>
              <a:ln w="3175">
                <a:solidFill>
                  <a:schemeClr val="bg1"/>
                </a:solidFill>
                <a:round/>
                <a:headEnd/>
                <a:tailEnd/>
              </a:ln>
            </p:spPr>
            <p:txBody>
              <a:bodyPr/>
              <a:lstStyle/>
              <a:p>
                <a:endParaRPr lang="fr-FR" dirty="0"/>
              </a:p>
            </p:txBody>
          </p:sp>
          <p:sp>
            <p:nvSpPr>
              <p:cNvPr id="6029" name="Freeform 1087"/>
              <p:cNvSpPr>
                <a:spLocks/>
              </p:cNvSpPr>
              <p:nvPr/>
            </p:nvSpPr>
            <p:spPr bwMode="auto">
              <a:xfrm>
                <a:off x="4345" y="2684"/>
                <a:ext cx="4" cy="6"/>
              </a:xfrm>
              <a:custGeom>
                <a:avLst/>
                <a:gdLst>
                  <a:gd name="T0" fmla="*/ 4 w 4"/>
                  <a:gd name="T1" fmla="*/ 2 h 6"/>
                  <a:gd name="T2" fmla="*/ 4 w 4"/>
                  <a:gd name="T3" fmla="*/ 4 h 6"/>
                  <a:gd name="T4" fmla="*/ 4 w 4"/>
                  <a:gd name="T5" fmla="*/ 6 h 6"/>
                  <a:gd name="T6" fmla="*/ 2 w 4"/>
                  <a:gd name="T7" fmla="*/ 6 h 6"/>
                  <a:gd name="T8" fmla="*/ 2 w 4"/>
                  <a:gd name="T9" fmla="*/ 4 h 6"/>
                  <a:gd name="T10" fmla="*/ 0 w 4"/>
                  <a:gd name="T11" fmla="*/ 4 h 6"/>
                  <a:gd name="T12" fmla="*/ 0 w 4"/>
                  <a:gd name="T13" fmla="*/ 2 h 6"/>
                  <a:gd name="T14" fmla="*/ 2 w 4"/>
                  <a:gd name="T15" fmla="*/ 0 h 6"/>
                  <a:gd name="T16" fmla="*/ 2 w 4"/>
                  <a:gd name="T17" fmla="*/ 2 h 6"/>
                  <a:gd name="T18" fmla="*/ 2 w 4"/>
                  <a:gd name="T19" fmla="*/ 2 h 6"/>
                  <a:gd name="T20" fmla="*/ 4 w 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6"/>
                  <a:gd name="T35" fmla="*/ 4 w 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6">
                    <a:moveTo>
                      <a:pt x="4" y="2"/>
                    </a:moveTo>
                    <a:lnTo>
                      <a:pt x="4" y="4"/>
                    </a:lnTo>
                    <a:lnTo>
                      <a:pt x="4" y="6"/>
                    </a:lnTo>
                    <a:lnTo>
                      <a:pt x="2" y="6"/>
                    </a:lnTo>
                    <a:lnTo>
                      <a:pt x="2" y="4"/>
                    </a:lnTo>
                    <a:lnTo>
                      <a:pt x="0" y="4"/>
                    </a:lnTo>
                    <a:lnTo>
                      <a:pt x="0" y="2"/>
                    </a:lnTo>
                    <a:lnTo>
                      <a:pt x="2" y="0"/>
                    </a:lnTo>
                    <a:lnTo>
                      <a:pt x="2"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6030" name="Freeform 1088"/>
              <p:cNvSpPr>
                <a:spLocks/>
              </p:cNvSpPr>
              <p:nvPr/>
            </p:nvSpPr>
            <p:spPr bwMode="auto">
              <a:xfrm>
                <a:off x="4345" y="2684"/>
                <a:ext cx="4" cy="6"/>
              </a:xfrm>
              <a:custGeom>
                <a:avLst/>
                <a:gdLst>
                  <a:gd name="T0" fmla="*/ 4 w 4"/>
                  <a:gd name="T1" fmla="*/ 2 h 6"/>
                  <a:gd name="T2" fmla="*/ 4 w 4"/>
                  <a:gd name="T3" fmla="*/ 4 h 6"/>
                  <a:gd name="T4" fmla="*/ 4 w 4"/>
                  <a:gd name="T5" fmla="*/ 6 h 6"/>
                  <a:gd name="T6" fmla="*/ 2 w 4"/>
                  <a:gd name="T7" fmla="*/ 6 h 6"/>
                  <a:gd name="T8" fmla="*/ 2 w 4"/>
                  <a:gd name="T9" fmla="*/ 4 h 6"/>
                  <a:gd name="T10" fmla="*/ 0 w 4"/>
                  <a:gd name="T11" fmla="*/ 4 h 6"/>
                  <a:gd name="T12" fmla="*/ 0 w 4"/>
                  <a:gd name="T13" fmla="*/ 2 h 6"/>
                  <a:gd name="T14" fmla="*/ 2 w 4"/>
                  <a:gd name="T15" fmla="*/ 0 h 6"/>
                  <a:gd name="T16" fmla="*/ 2 w 4"/>
                  <a:gd name="T17" fmla="*/ 2 h 6"/>
                  <a:gd name="T18" fmla="*/ 2 w 4"/>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2"/>
                    </a:moveTo>
                    <a:lnTo>
                      <a:pt x="4" y="4"/>
                    </a:lnTo>
                    <a:lnTo>
                      <a:pt x="4" y="6"/>
                    </a:lnTo>
                    <a:lnTo>
                      <a:pt x="2" y="6"/>
                    </a:lnTo>
                    <a:lnTo>
                      <a:pt x="2" y="4"/>
                    </a:lnTo>
                    <a:lnTo>
                      <a:pt x="0" y="4"/>
                    </a:lnTo>
                    <a:lnTo>
                      <a:pt x="0" y="2"/>
                    </a:lnTo>
                    <a:lnTo>
                      <a:pt x="2" y="0"/>
                    </a:lnTo>
                    <a:lnTo>
                      <a:pt x="2" y="2"/>
                    </a:lnTo>
                  </a:path>
                </a:pathLst>
              </a:custGeom>
              <a:solidFill>
                <a:schemeClr val="tx2"/>
              </a:solidFill>
              <a:ln w="3175">
                <a:solidFill>
                  <a:schemeClr val="bg1"/>
                </a:solidFill>
                <a:round/>
                <a:headEnd/>
                <a:tailEnd/>
              </a:ln>
            </p:spPr>
            <p:txBody>
              <a:bodyPr/>
              <a:lstStyle/>
              <a:p>
                <a:endParaRPr lang="fr-FR" dirty="0"/>
              </a:p>
            </p:txBody>
          </p:sp>
          <p:sp>
            <p:nvSpPr>
              <p:cNvPr id="6031" name="Freeform 1089"/>
              <p:cNvSpPr>
                <a:spLocks/>
              </p:cNvSpPr>
              <p:nvPr/>
            </p:nvSpPr>
            <p:spPr bwMode="auto">
              <a:xfrm>
                <a:off x="4209" y="2620"/>
                <a:ext cx="162" cy="170"/>
              </a:xfrm>
              <a:custGeom>
                <a:avLst/>
                <a:gdLst>
                  <a:gd name="T0" fmla="*/ 2 w 162"/>
                  <a:gd name="T1" fmla="*/ 0 h 170"/>
                  <a:gd name="T2" fmla="*/ 8 w 162"/>
                  <a:gd name="T3" fmla="*/ 0 h 170"/>
                  <a:gd name="T4" fmla="*/ 14 w 162"/>
                  <a:gd name="T5" fmla="*/ 4 h 170"/>
                  <a:gd name="T6" fmla="*/ 26 w 162"/>
                  <a:gd name="T7" fmla="*/ 4 h 170"/>
                  <a:gd name="T8" fmla="*/ 32 w 162"/>
                  <a:gd name="T9" fmla="*/ 6 h 170"/>
                  <a:gd name="T10" fmla="*/ 40 w 162"/>
                  <a:gd name="T11" fmla="*/ 10 h 170"/>
                  <a:gd name="T12" fmla="*/ 40 w 162"/>
                  <a:gd name="T13" fmla="*/ 14 h 170"/>
                  <a:gd name="T14" fmla="*/ 44 w 162"/>
                  <a:gd name="T15" fmla="*/ 16 h 170"/>
                  <a:gd name="T16" fmla="*/ 52 w 162"/>
                  <a:gd name="T17" fmla="*/ 28 h 170"/>
                  <a:gd name="T18" fmla="*/ 70 w 162"/>
                  <a:gd name="T19" fmla="*/ 40 h 170"/>
                  <a:gd name="T20" fmla="*/ 74 w 162"/>
                  <a:gd name="T21" fmla="*/ 42 h 170"/>
                  <a:gd name="T22" fmla="*/ 82 w 162"/>
                  <a:gd name="T23" fmla="*/ 52 h 170"/>
                  <a:gd name="T24" fmla="*/ 84 w 162"/>
                  <a:gd name="T25" fmla="*/ 50 h 170"/>
                  <a:gd name="T26" fmla="*/ 88 w 162"/>
                  <a:gd name="T27" fmla="*/ 50 h 170"/>
                  <a:gd name="T28" fmla="*/ 94 w 162"/>
                  <a:gd name="T29" fmla="*/ 58 h 170"/>
                  <a:gd name="T30" fmla="*/ 100 w 162"/>
                  <a:gd name="T31" fmla="*/ 60 h 170"/>
                  <a:gd name="T32" fmla="*/ 104 w 162"/>
                  <a:gd name="T33" fmla="*/ 62 h 170"/>
                  <a:gd name="T34" fmla="*/ 108 w 162"/>
                  <a:gd name="T35" fmla="*/ 66 h 170"/>
                  <a:gd name="T36" fmla="*/ 114 w 162"/>
                  <a:gd name="T37" fmla="*/ 66 h 170"/>
                  <a:gd name="T38" fmla="*/ 118 w 162"/>
                  <a:gd name="T39" fmla="*/ 68 h 170"/>
                  <a:gd name="T40" fmla="*/ 116 w 162"/>
                  <a:gd name="T41" fmla="*/ 72 h 170"/>
                  <a:gd name="T42" fmla="*/ 116 w 162"/>
                  <a:gd name="T43" fmla="*/ 72 h 170"/>
                  <a:gd name="T44" fmla="*/ 116 w 162"/>
                  <a:gd name="T45" fmla="*/ 76 h 170"/>
                  <a:gd name="T46" fmla="*/ 112 w 162"/>
                  <a:gd name="T47" fmla="*/ 80 h 170"/>
                  <a:gd name="T48" fmla="*/ 122 w 162"/>
                  <a:gd name="T49" fmla="*/ 76 h 170"/>
                  <a:gd name="T50" fmla="*/ 126 w 162"/>
                  <a:gd name="T51" fmla="*/ 78 h 170"/>
                  <a:gd name="T52" fmla="*/ 126 w 162"/>
                  <a:gd name="T53" fmla="*/ 82 h 170"/>
                  <a:gd name="T54" fmla="*/ 126 w 162"/>
                  <a:gd name="T55" fmla="*/ 86 h 170"/>
                  <a:gd name="T56" fmla="*/ 124 w 162"/>
                  <a:gd name="T57" fmla="*/ 90 h 170"/>
                  <a:gd name="T58" fmla="*/ 124 w 162"/>
                  <a:gd name="T59" fmla="*/ 96 h 170"/>
                  <a:gd name="T60" fmla="*/ 130 w 162"/>
                  <a:gd name="T61" fmla="*/ 98 h 170"/>
                  <a:gd name="T62" fmla="*/ 136 w 162"/>
                  <a:gd name="T63" fmla="*/ 98 h 170"/>
                  <a:gd name="T64" fmla="*/ 138 w 162"/>
                  <a:gd name="T65" fmla="*/ 112 h 170"/>
                  <a:gd name="T66" fmla="*/ 142 w 162"/>
                  <a:gd name="T67" fmla="*/ 112 h 170"/>
                  <a:gd name="T68" fmla="*/ 142 w 162"/>
                  <a:gd name="T69" fmla="*/ 118 h 170"/>
                  <a:gd name="T70" fmla="*/ 156 w 162"/>
                  <a:gd name="T71" fmla="*/ 120 h 170"/>
                  <a:gd name="T72" fmla="*/ 160 w 162"/>
                  <a:gd name="T73" fmla="*/ 128 h 170"/>
                  <a:gd name="T74" fmla="*/ 158 w 162"/>
                  <a:gd name="T75" fmla="*/ 138 h 170"/>
                  <a:gd name="T76" fmla="*/ 158 w 162"/>
                  <a:gd name="T77" fmla="*/ 170 h 170"/>
                  <a:gd name="T78" fmla="*/ 150 w 162"/>
                  <a:gd name="T79" fmla="*/ 166 h 170"/>
                  <a:gd name="T80" fmla="*/ 148 w 162"/>
                  <a:gd name="T81" fmla="*/ 168 h 170"/>
                  <a:gd name="T82" fmla="*/ 140 w 162"/>
                  <a:gd name="T83" fmla="*/ 166 h 170"/>
                  <a:gd name="T84" fmla="*/ 140 w 162"/>
                  <a:gd name="T85" fmla="*/ 170 h 170"/>
                  <a:gd name="T86" fmla="*/ 126 w 162"/>
                  <a:gd name="T87" fmla="*/ 156 h 170"/>
                  <a:gd name="T88" fmla="*/ 112 w 162"/>
                  <a:gd name="T89" fmla="*/ 146 h 170"/>
                  <a:gd name="T90" fmla="*/ 106 w 162"/>
                  <a:gd name="T91" fmla="*/ 142 h 170"/>
                  <a:gd name="T92" fmla="*/ 104 w 162"/>
                  <a:gd name="T93" fmla="*/ 136 h 170"/>
                  <a:gd name="T94" fmla="*/ 84 w 162"/>
                  <a:gd name="T95" fmla="*/ 116 h 170"/>
                  <a:gd name="T96" fmla="*/ 78 w 162"/>
                  <a:gd name="T97" fmla="*/ 100 h 170"/>
                  <a:gd name="T98" fmla="*/ 70 w 162"/>
                  <a:gd name="T99" fmla="*/ 88 h 170"/>
                  <a:gd name="T100" fmla="*/ 62 w 162"/>
                  <a:gd name="T101" fmla="*/ 80 h 170"/>
                  <a:gd name="T102" fmla="*/ 60 w 162"/>
                  <a:gd name="T103" fmla="*/ 78 h 170"/>
                  <a:gd name="T104" fmla="*/ 54 w 162"/>
                  <a:gd name="T105" fmla="*/ 58 h 170"/>
                  <a:gd name="T106" fmla="*/ 40 w 162"/>
                  <a:gd name="T107" fmla="*/ 48 h 170"/>
                  <a:gd name="T108" fmla="*/ 34 w 162"/>
                  <a:gd name="T109" fmla="*/ 40 h 170"/>
                  <a:gd name="T110" fmla="*/ 28 w 162"/>
                  <a:gd name="T111" fmla="*/ 32 h 170"/>
                  <a:gd name="T112" fmla="*/ 20 w 162"/>
                  <a:gd name="T113" fmla="*/ 28 h 170"/>
                  <a:gd name="T114" fmla="*/ 0 w 162"/>
                  <a:gd name="T115" fmla="*/ 2 h 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
                  <a:gd name="T175" fmla="*/ 0 h 170"/>
                  <a:gd name="T176" fmla="*/ 162 w 162"/>
                  <a:gd name="T177" fmla="*/ 170 h 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 h="170">
                    <a:moveTo>
                      <a:pt x="0" y="0"/>
                    </a:moveTo>
                    <a:lnTo>
                      <a:pt x="2" y="0"/>
                    </a:lnTo>
                    <a:lnTo>
                      <a:pt x="6" y="0"/>
                    </a:lnTo>
                    <a:lnTo>
                      <a:pt x="8" y="0"/>
                    </a:lnTo>
                    <a:lnTo>
                      <a:pt x="10" y="4"/>
                    </a:lnTo>
                    <a:lnTo>
                      <a:pt x="14" y="4"/>
                    </a:lnTo>
                    <a:lnTo>
                      <a:pt x="16" y="4"/>
                    </a:lnTo>
                    <a:lnTo>
                      <a:pt x="26" y="4"/>
                    </a:lnTo>
                    <a:lnTo>
                      <a:pt x="30" y="6"/>
                    </a:lnTo>
                    <a:lnTo>
                      <a:pt x="32" y="6"/>
                    </a:lnTo>
                    <a:lnTo>
                      <a:pt x="34" y="6"/>
                    </a:lnTo>
                    <a:lnTo>
                      <a:pt x="40" y="10"/>
                    </a:lnTo>
                    <a:lnTo>
                      <a:pt x="40" y="12"/>
                    </a:lnTo>
                    <a:lnTo>
                      <a:pt x="40" y="14"/>
                    </a:lnTo>
                    <a:lnTo>
                      <a:pt x="42" y="14"/>
                    </a:lnTo>
                    <a:lnTo>
                      <a:pt x="44" y="16"/>
                    </a:lnTo>
                    <a:lnTo>
                      <a:pt x="46" y="20"/>
                    </a:lnTo>
                    <a:lnTo>
                      <a:pt x="52" y="28"/>
                    </a:lnTo>
                    <a:lnTo>
                      <a:pt x="62" y="32"/>
                    </a:lnTo>
                    <a:lnTo>
                      <a:pt x="70" y="40"/>
                    </a:lnTo>
                    <a:lnTo>
                      <a:pt x="70" y="42"/>
                    </a:lnTo>
                    <a:lnTo>
                      <a:pt x="74" y="42"/>
                    </a:lnTo>
                    <a:lnTo>
                      <a:pt x="76" y="46"/>
                    </a:lnTo>
                    <a:lnTo>
                      <a:pt x="82" y="52"/>
                    </a:lnTo>
                    <a:lnTo>
                      <a:pt x="84" y="52"/>
                    </a:lnTo>
                    <a:lnTo>
                      <a:pt x="84" y="50"/>
                    </a:lnTo>
                    <a:lnTo>
                      <a:pt x="86" y="50"/>
                    </a:lnTo>
                    <a:lnTo>
                      <a:pt x="88" y="50"/>
                    </a:lnTo>
                    <a:lnTo>
                      <a:pt x="92" y="56"/>
                    </a:lnTo>
                    <a:lnTo>
                      <a:pt x="94" y="58"/>
                    </a:lnTo>
                    <a:lnTo>
                      <a:pt x="96" y="58"/>
                    </a:lnTo>
                    <a:lnTo>
                      <a:pt x="100" y="60"/>
                    </a:lnTo>
                    <a:lnTo>
                      <a:pt x="104" y="66"/>
                    </a:lnTo>
                    <a:lnTo>
                      <a:pt x="104" y="62"/>
                    </a:lnTo>
                    <a:lnTo>
                      <a:pt x="106" y="64"/>
                    </a:lnTo>
                    <a:lnTo>
                      <a:pt x="108" y="66"/>
                    </a:lnTo>
                    <a:lnTo>
                      <a:pt x="110" y="66"/>
                    </a:lnTo>
                    <a:lnTo>
                      <a:pt x="114" y="66"/>
                    </a:lnTo>
                    <a:lnTo>
                      <a:pt x="116" y="68"/>
                    </a:lnTo>
                    <a:lnTo>
                      <a:pt x="118" y="68"/>
                    </a:lnTo>
                    <a:lnTo>
                      <a:pt x="116" y="70"/>
                    </a:lnTo>
                    <a:lnTo>
                      <a:pt x="116" y="72"/>
                    </a:lnTo>
                    <a:lnTo>
                      <a:pt x="114" y="72"/>
                    </a:lnTo>
                    <a:lnTo>
                      <a:pt x="116" y="72"/>
                    </a:lnTo>
                    <a:lnTo>
                      <a:pt x="116" y="74"/>
                    </a:lnTo>
                    <a:lnTo>
                      <a:pt x="116" y="76"/>
                    </a:lnTo>
                    <a:lnTo>
                      <a:pt x="114" y="78"/>
                    </a:lnTo>
                    <a:lnTo>
                      <a:pt x="112" y="80"/>
                    </a:lnTo>
                    <a:lnTo>
                      <a:pt x="114" y="80"/>
                    </a:lnTo>
                    <a:lnTo>
                      <a:pt x="122" y="76"/>
                    </a:lnTo>
                    <a:lnTo>
                      <a:pt x="124" y="76"/>
                    </a:lnTo>
                    <a:lnTo>
                      <a:pt x="126" y="78"/>
                    </a:lnTo>
                    <a:lnTo>
                      <a:pt x="126" y="80"/>
                    </a:lnTo>
                    <a:lnTo>
                      <a:pt x="126" y="82"/>
                    </a:lnTo>
                    <a:lnTo>
                      <a:pt x="124" y="86"/>
                    </a:lnTo>
                    <a:lnTo>
                      <a:pt x="126" y="86"/>
                    </a:lnTo>
                    <a:lnTo>
                      <a:pt x="126" y="88"/>
                    </a:lnTo>
                    <a:lnTo>
                      <a:pt x="124" y="90"/>
                    </a:lnTo>
                    <a:lnTo>
                      <a:pt x="122" y="94"/>
                    </a:lnTo>
                    <a:lnTo>
                      <a:pt x="124" y="96"/>
                    </a:lnTo>
                    <a:lnTo>
                      <a:pt x="128" y="98"/>
                    </a:lnTo>
                    <a:lnTo>
                      <a:pt x="130" y="98"/>
                    </a:lnTo>
                    <a:lnTo>
                      <a:pt x="132" y="98"/>
                    </a:lnTo>
                    <a:lnTo>
                      <a:pt x="136" y="98"/>
                    </a:lnTo>
                    <a:lnTo>
                      <a:pt x="140" y="110"/>
                    </a:lnTo>
                    <a:lnTo>
                      <a:pt x="138" y="112"/>
                    </a:lnTo>
                    <a:lnTo>
                      <a:pt x="140" y="112"/>
                    </a:lnTo>
                    <a:lnTo>
                      <a:pt x="142" y="112"/>
                    </a:lnTo>
                    <a:lnTo>
                      <a:pt x="144" y="114"/>
                    </a:lnTo>
                    <a:lnTo>
                      <a:pt x="142" y="118"/>
                    </a:lnTo>
                    <a:lnTo>
                      <a:pt x="152" y="118"/>
                    </a:lnTo>
                    <a:lnTo>
                      <a:pt x="156" y="120"/>
                    </a:lnTo>
                    <a:lnTo>
                      <a:pt x="158" y="126"/>
                    </a:lnTo>
                    <a:lnTo>
                      <a:pt x="160" y="128"/>
                    </a:lnTo>
                    <a:lnTo>
                      <a:pt x="162" y="130"/>
                    </a:lnTo>
                    <a:lnTo>
                      <a:pt x="158" y="138"/>
                    </a:lnTo>
                    <a:lnTo>
                      <a:pt x="160" y="140"/>
                    </a:lnTo>
                    <a:lnTo>
                      <a:pt x="158" y="170"/>
                    </a:lnTo>
                    <a:lnTo>
                      <a:pt x="156" y="170"/>
                    </a:lnTo>
                    <a:lnTo>
                      <a:pt x="150" y="166"/>
                    </a:lnTo>
                    <a:lnTo>
                      <a:pt x="150" y="168"/>
                    </a:lnTo>
                    <a:lnTo>
                      <a:pt x="148" y="168"/>
                    </a:lnTo>
                    <a:lnTo>
                      <a:pt x="142" y="166"/>
                    </a:lnTo>
                    <a:lnTo>
                      <a:pt x="140" y="166"/>
                    </a:lnTo>
                    <a:lnTo>
                      <a:pt x="142" y="170"/>
                    </a:lnTo>
                    <a:lnTo>
                      <a:pt x="140" y="170"/>
                    </a:lnTo>
                    <a:lnTo>
                      <a:pt x="128" y="158"/>
                    </a:lnTo>
                    <a:lnTo>
                      <a:pt x="126" y="156"/>
                    </a:lnTo>
                    <a:lnTo>
                      <a:pt x="124" y="156"/>
                    </a:lnTo>
                    <a:lnTo>
                      <a:pt x="112" y="146"/>
                    </a:lnTo>
                    <a:lnTo>
                      <a:pt x="108" y="144"/>
                    </a:lnTo>
                    <a:lnTo>
                      <a:pt x="106" y="142"/>
                    </a:lnTo>
                    <a:lnTo>
                      <a:pt x="106" y="138"/>
                    </a:lnTo>
                    <a:lnTo>
                      <a:pt x="104" y="136"/>
                    </a:lnTo>
                    <a:lnTo>
                      <a:pt x="100" y="134"/>
                    </a:lnTo>
                    <a:lnTo>
                      <a:pt x="84" y="116"/>
                    </a:lnTo>
                    <a:lnTo>
                      <a:pt x="84" y="112"/>
                    </a:lnTo>
                    <a:lnTo>
                      <a:pt x="78" y="100"/>
                    </a:lnTo>
                    <a:lnTo>
                      <a:pt x="78" y="96"/>
                    </a:lnTo>
                    <a:lnTo>
                      <a:pt x="70" y="88"/>
                    </a:lnTo>
                    <a:lnTo>
                      <a:pt x="68" y="82"/>
                    </a:lnTo>
                    <a:lnTo>
                      <a:pt x="62" y="80"/>
                    </a:lnTo>
                    <a:lnTo>
                      <a:pt x="60" y="80"/>
                    </a:lnTo>
                    <a:lnTo>
                      <a:pt x="60" y="78"/>
                    </a:lnTo>
                    <a:lnTo>
                      <a:pt x="54" y="60"/>
                    </a:lnTo>
                    <a:lnTo>
                      <a:pt x="54" y="58"/>
                    </a:lnTo>
                    <a:lnTo>
                      <a:pt x="48" y="52"/>
                    </a:lnTo>
                    <a:lnTo>
                      <a:pt x="40" y="48"/>
                    </a:lnTo>
                    <a:lnTo>
                      <a:pt x="38" y="48"/>
                    </a:lnTo>
                    <a:lnTo>
                      <a:pt x="34" y="40"/>
                    </a:lnTo>
                    <a:lnTo>
                      <a:pt x="32" y="40"/>
                    </a:lnTo>
                    <a:lnTo>
                      <a:pt x="28" y="32"/>
                    </a:lnTo>
                    <a:lnTo>
                      <a:pt x="22" y="28"/>
                    </a:lnTo>
                    <a:lnTo>
                      <a:pt x="20" y="28"/>
                    </a:lnTo>
                    <a:lnTo>
                      <a:pt x="0" y="6"/>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32" name="Freeform 1090"/>
              <p:cNvSpPr>
                <a:spLocks/>
              </p:cNvSpPr>
              <p:nvPr/>
            </p:nvSpPr>
            <p:spPr bwMode="auto">
              <a:xfrm>
                <a:off x="4209" y="2620"/>
                <a:ext cx="162" cy="170"/>
              </a:xfrm>
              <a:custGeom>
                <a:avLst/>
                <a:gdLst>
                  <a:gd name="T0" fmla="*/ 2 w 162"/>
                  <a:gd name="T1" fmla="*/ 0 h 170"/>
                  <a:gd name="T2" fmla="*/ 8 w 162"/>
                  <a:gd name="T3" fmla="*/ 0 h 170"/>
                  <a:gd name="T4" fmla="*/ 14 w 162"/>
                  <a:gd name="T5" fmla="*/ 4 h 170"/>
                  <a:gd name="T6" fmla="*/ 26 w 162"/>
                  <a:gd name="T7" fmla="*/ 4 h 170"/>
                  <a:gd name="T8" fmla="*/ 32 w 162"/>
                  <a:gd name="T9" fmla="*/ 6 h 170"/>
                  <a:gd name="T10" fmla="*/ 40 w 162"/>
                  <a:gd name="T11" fmla="*/ 10 h 170"/>
                  <a:gd name="T12" fmla="*/ 40 w 162"/>
                  <a:gd name="T13" fmla="*/ 14 h 170"/>
                  <a:gd name="T14" fmla="*/ 44 w 162"/>
                  <a:gd name="T15" fmla="*/ 16 h 170"/>
                  <a:gd name="T16" fmla="*/ 52 w 162"/>
                  <a:gd name="T17" fmla="*/ 28 h 170"/>
                  <a:gd name="T18" fmla="*/ 70 w 162"/>
                  <a:gd name="T19" fmla="*/ 40 h 170"/>
                  <a:gd name="T20" fmla="*/ 74 w 162"/>
                  <a:gd name="T21" fmla="*/ 42 h 170"/>
                  <a:gd name="T22" fmla="*/ 82 w 162"/>
                  <a:gd name="T23" fmla="*/ 52 h 170"/>
                  <a:gd name="T24" fmla="*/ 84 w 162"/>
                  <a:gd name="T25" fmla="*/ 50 h 170"/>
                  <a:gd name="T26" fmla="*/ 88 w 162"/>
                  <a:gd name="T27" fmla="*/ 50 h 170"/>
                  <a:gd name="T28" fmla="*/ 94 w 162"/>
                  <a:gd name="T29" fmla="*/ 58 h 170"/>
                  <a:gd name="T30" fmla="*/ 100 w 162"/>
                  <a:gd name="T31" fmla="*/ 60 h 170"/>
                  <a:gd name="T32" fmla="*/ 104 w 162"/>
                  <a:gd name="T33" fmla="*/ 62 h 170"/>
                  <a:gd name="T34" fmla="*/ 108 w 162"/>
                  <a:gd name="T35" fmla="*/ 66 h 170"/>
                  <a:gd name="T36" fmla="*/ 114 w 162"/>
                  <a:gd name="T37" fmla="*/ 66 h 170"/>
                  <a:gd name="T38" fmla="*/ 118 w 162"/>
                  <a:gd name="T39" fmla="*/ 68 h 170"/>
                  <a:gd name="T40" fmla="*/ 116 w 162"/>
                  <a:gd name="T41" fmla="*/ 72 h 170"/>
                  <a:gd name="T42" fmla="*/ 116 w 162"/>
                  <a:gd name="T43" fmla="*/ 72 h 170"/>
                  <a:gd name="T44" fmla="*/ 116 w 162"/>
                  <a:gd name="T45" fmla="*/ 76 h 170"/>
                  <a:gd name="T46" fmla="*/ 112 w 162"/>
                  <a:gd name="T47" fmla="*/ 80 h 170"/>
                  <a:gd name="T48" fmla="*/ 122 w 162"/>
                  <a:gd name="T49" fmla="*/ 76 h 170"/>
                  <a:gd name="T50" fmla="*/ 126 w 162"/>
                  <a:gd name="T51" fmla="*/ 78 h 170"/>
                  <a:gd name="T52" fmla="*/ 126 w 162"/>
                  <a:gd name="T53" fmla="*/ 82 h 170"/>
                  <a:gd name="T54" fmla="*/ 126 w 162"/>
                  <a:gd name="T55" fmla="*/ 86 h 170"/>
                  <a:gd name="T56" fmla="*/ 124 w 162"/>
                  <a:gd name="T57" fmla="*/ 90 h 170"/>
                  <a:gd name="T58" fmla="*/ 124 w 162"/>
                  <a:gd name="T59" fmla="*/ 96 h 170"/>
                  <a:gd name="T60" fmla="*/ 130 w 162"/>
                  <a:gd name="T61" fmla="*/ 98 h 170"/>
                  <a:gd name="T62" fmla="*/ 136 w 162"/>
                  <a:gd name="T63" fmla="*/ 98 h 170"/>
                  <a:gd name="T64" fmla="*/ 138 w 162"/>
                  <a:gd name="T65" fmla="*/ 112 h 170"/>
                  <a:gd name="T66" fmla="*/ 142 w 162"/>
                  <a:gd name="T67" fmla="*/ 112 h 170"/>
                  <a:gd name="T68" fmla="*/ 142 w 162"/>
                  <a:gd name="T69" fmla="*/ 118 h 170"/>
                  <a:gd name="T70" fmla="*/ 156 w 162"/>
                  <a:gd name="T71" fmla="*/ 120 h 170"/>
                  <a:gd name="T72" fmla="*/ 160 w 162"/>
                  <a:gd name="T73" fmla="*/ 128 h 170"/>
                  <a:gd name="T74" fmla="*/ 158 w 162"/>
                  <a:gd name="T75" fmla="*/ 138 h 170"/>
                  <a:gd name="T76" fmla="*/ 158 w 162"/>
                  <a:gd name="T77" fmla="*/ 170 h 170"/>
                  <a:gd name="T78" fmla="*/ 150 w 162"/>
                  <a:gd name="T79" fmla="*/ 166 h 170"/>
                  <a:gd name="T80" fmla="*/ 148 w 162"/>
                  <a:gd name="T81" fmla="*/ 168 h 170"/>
                  <a:gd name="T82" fmla="*/ 140 w 162"/>
                  <a:gd name="T83" fmla="*/ 166 h 170"/>
                  <a:gd name="T84" fmla="*/ 140 w 162"/>
                  <a:gd name="T85" fmla="*/ 170 h 170"/>
                  <a:gd name="T86" fmla="*/ 126 w 162"/>
                  <a:gd name="T87" fmla="*/ 156 h 170"/>
                  <a:gd name="T88" fmla="*/ 112 w 162"/>
                  <a:gd name="T89" fmla="*/ 146 h 170"/>
                  <a:gd name="T90" fmla="*/ 106 w 162"/>
                  <a:gd name="T91" fmla="*/ 142 h 170"/>
                  <a:gd name="T92" fmla="*/ 104 w 162"/>
                  <a:gd name="T93" fmla="*/ 136 h 170"/>
                  <a:gd name="T94" fmla="*/ 84 w 162"/>
                  <a:gd name="T95" fmla="*/ 116 h 170"/>
                  <a:gd name="T96" fmla="*/ 78 w 162"/>
                  <a:gd name="T97" fmla="*/ 100 h 170"/>
                  <a:gd name="T98" fmla="*/ 70 w 162"/>
                  <a:gd name="T99" fmla="*/ 88 h 170"/>
                  <a:gd name="T100" fmla="*/ 62 w 162"/>
                  <a:gd name="T101" fmla="*/ 80 h 170"/>
                  <a:gd name="T102" fmla="*/ 60 w 162"/>
                  <a:gd name="T103" fmla="*/ 78 h 170"/>
                  <a:gd name="T104" fmla="*/ 54 w 162"/>
                  <a:gd name="T105" fmla="*/ 58 h 170"/>
                  <a:gd name="T106" fmla="*/ 40 w 162"/>
                  <a:gd name="T107" fmla="*/ 48 h 170"/>
                  <a:gd name="T108" fmla="*/ 34 w 162"/>
                  <a:gd name="T109" fmla="*/ 40 h 170"/>
                  <a:gd name="T110" fmla="*/ 28 w 162"/>
                  <a:gd name="T111" fmla="*/ 32 h 170"/>
                  <a:gd name="T112" fmla="*/ 20 w 162"/>
                  <a:gd name="T113" fmla="*/ 28 h 170"/>
                  <a:gd name="T114" fmla="*/ 0 w 162"/>
                  <a:gd name="T115" fmla="*/ 2 h 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
                  <a:gd name="T175" fmla="*/ 0 h 170"/>
                  <a:gd name="T176" fmla="*/ 162 w 162"/>
                  <a:gd name="T177" fmla="*/ 170 h 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 h="170">
                    <a:moveTo>
                      <a:pt x="0" y="0"/>
                    </a:moveTo>
                    <a:lnTo>
                      <a:pt x="2" y="0"/>
                    </a:lnTo>
                    <a:lnTo>
                      <a:pt x="6" y="0"/>
                    </a:lnTo>
                    <a:lnTo>
                      <a:pt x="8" y="0"/>
                    </a:lnTo>
                    <a:lnTo>
                      <a:pt x="10" y="4"/>
                    </a:lnTo>
                    <a:lnTo>
                      <a:pt x="14" y="4"/>
                    </a:lnTo>
                    <a:lnTo>
                      <a:pt x="16" y="4"/>
                    </a:lnTo>
                    <a:lnTo>
                      <a:pt x="26" y="4"/>
                    </a:lnTo>
                    <a:lnTo>
                      <a:pt x="30" y="6"/>
                    </a:lnTo>
                    <a:lnTo>
                      <a:pt x="32" y="6"/>
                    </a:lnTo>
                    <a:lnTo>
                      <a:pt x="34" y="6"/>
                    </a:lnTo>
                    <a:lnTo>
                      <a:pt x="40" y="10"/>
                    </a:lnTo>
                    <a:lnTo>
                      <a:pt x="40" y="12"/>
                    </a:lnTo>
                    <a:lnTo>
                      <a:pt x="40" y="14"/>
                    </a:lnTo>
                    <a:lnTo>
                      <a:pt x="42" y="14"/>
                    </a:lnTo>
                    <a:lnTo>
                      <a:pt x="44" y="16"/>
                    </a:lnTo>
                    <a:lnTo>
                      <a:pt x="46" y="20"/>
                    </a:lnTo>
                    <a:lnTo>
                      <a:pt x="52" y="28"/>
                    </a:lnTo>
                    <a:lnTo>
                      <a:pt x="62" y="32"/>
                    </a:lnTo>
                    <a:lnTo>
                      <a:pt x="70" y="40"/>
                    </a:lnTo>
                    <a:lnTo>
                      <a:pt x="70" y="42"/>
                    </a:lnTo>
                    <a:lnTo>
                      <a:pt x="74" y="42"/>
                    </a:lnTo>
                    <a:lnTo>
                      <a:pt x="76" y="46"/>
                    </a:lnTo>
                    <a:lnTo>
                      <a:pt x="82" y="52"/>
                    </a:lnTo>
                    <a:lnTo>
                      <a:pt x="84" y="52"/>
                    </a:lnTo>
                    <a:lnTo>
                      <a:pt x="84" y="50"/>
                    </a:lnTo>
                    <a:lnTo>
                      <a:pt x="86" y="50"/>
                    </a:lnTo>
                    <a:lnTo>
                      <a:pt x="88" y="50"/>
                    </a:lnTo>
                    <a:lnTo>
                      <a:pt x="92" y="56"/>
                    </a:lnTo>
                    <a:lnTo>
                      <a:pt x="94" y="58"/>
                    </a:lnTo>
                    <a:lnTo>
                      <a:pt x="96" y="58"/>
                    </a:lnTo>
                    <a:lnTo>
                      <a:pt x="100" y="60"/>
                    </a:lnTo>
                    <a:lnTo>
                      <a:pt x="104" y="66"/>
                    </a:lnTo>
                    <a:lnTo>
                      <a:pt x="104" y="62"/>
                    </a:lnTo>
                    <a:lnTo>
                      <a:pt x="106" y="64"/>
                    </a:lnTo>
                    <a:lnTo>
                      <a:pt x="108" y="66"/>
                    </a:lnTo>
                    <a:lnTo>
                      <a:pt x="110" y="66"/>
                    </a:lnTo>
                    <a:lnTo>
                      <a:pt x="114" y="66"/>
                    </a:lnTo>
                    <a:lnTo>
                      <a:pt x="116" y="68"/>
                    </a:lnTo>
                    <a:lnTo>
                      <a:pt x="118" y="68"/>
                    </a:lnTo>
                    <a:lnTo>
                      <a:pt x="116" y="70"/>
                    </a:lnTo>
                    <a:lnTo>
                      <a:pt x="116" y="72"/>
                    </a:lnTo>
                    <a:lnTo>
                      <a:pt x="114" y="72"/>
                    </a:lnTo>
                    <a:lnTo>
                      <a:pt x="116" y="72"/>
                    </a:lnTo>
                    <a:lnTo>
                      <a:pt x="116" y="74"/>
                    </a:lnTo>
                    <a:lnTo>
                      <a:pt x="116" y="76"/>
                    </a:lnTo>
                    <a:lnTo>
                      <a:pt x="114" y="78"/>
                    </a:lnTo>
                    <a:lnTo>
                      <a:pt x="112" y="80"/>
                    </a:lnTo>
                    <a:lnTo>
                      <a:pt x="114" y="80"/>
                    </a:lnTo>
                    <a:lnTo>
                      <a:pt x="122" y="76"/>
                    </a:lnTo>
                    <a:lnTo>
                      <a:pt x="124" y="76"/>
                    </a:lnTo>
                    <a:lnTo>
                      <a:pt x="126" y="78"/>
                    </a:lnTo>
                    <a:lnTo>
                      <a:pt x="126" y="80"/>
                    </a:lnTo>
                    <a:lnTo>
                      <a:pt x="126" y="82"/>
                    </a:lnTo>
                    <a:lnTo>
                      <a:pt x="124" y="86"/>
                    </a:lnTo>
                    <a:lnTo>
                      <a:pt x="126" y="86"/>
                    </a:lnTo>
                    <a:lnTo>
                      <a:pt x="126" y="88"/>
                    </a:lnTo>
                    <a:lnTo>
                      <a:pt x="124" y="90"/>
                    </a:lnTo>
                    <a:lnTo>
                      <a:pt x="122" y="94"/>
                    </a:lnTo>
                    <a:lnTo>
                      <a:pt x="124" y="96"/>
                    </a:lnTo>
                    <a:lnTo>
                      <a:pt x="128" y="98"/>
                    </a:lnTo>
                    <a:lnTo>
                      <a:pt x="130" y="98"/>
                    </a:lnTo>
                    <a:lnTo>
                      <a:pt x="132" y="98"/>
                    </a:lnTo>
                    <a:lnTo>
                      <a:pt x="136" y="98"/>
                    </a:lnTo>
                    <a:lnTo>
                      <a:pt x="140" y="110"/>
                    </a:lnTo>
                    <a:lnTo>
                      <a:pt x="138" y="112"/>
                    </a:lnTo>
                    <a:lnTo>
                      <a:pt x="140" y="112"/>
                    </a:lnTo>
                    <a:lnTo>
                      <a:pt x="142" y="112"/>
                    </a:lnTo>
                    <a:lnTo>
                      <a:pt x="144" y="114"/>
                    </a:lnTo>
                    <a:lnTo>
                      <a:pt x="142" y="118"/>
                    </a:lnTo>
                    <a:lnTo>
                      <a:pt x="152" y="118"/>
                    </a:lnTo>
                    <a:lnTo>
                      <a:pt x="156" y="120"/>
                    </a:lnTo>
                    <a:lnTo>
                      <a:pt x="158" y="126"/>
                    </a:lnTo>
                    <a:lnTo>
                      <a:pt x="160" y="128"/>
                    </a:lnTo>
                    <a:lnTo>
                      <a:pt x="162" y="130"/>
                    </a:lnTo>
                    <a:lnTo>
                      <a:pt x="158" y="138"/>
                    </a:lnTo>
                    <a:lnTo>
                      <a:pt x="160" y="140"/>
                    </a:lnTo>
                    <a:lnTo>
                      <a:pt x="158" y="170"/>
                    </a:lnTo>
                    <a:lnTo>
                      <a:pt x="156" y="170"/>
                    </a:lnTo>
                    <a:lnTo>
                      <a:pt x="150" y="166"/>
                    </a:lnTo>
                    <a:lnTo>
                      <a:pt x="150" y="168"/>
                    </a:lnTo>
                    <a:lnTo>
                      <a:pt x="148" y="168"/>
                    </a:lnTo>
                    <a:lnTo>
                      <a:pt x="142" y="166"/>
                    </a:lnTo>
                    <a:lnTo>
                      <a:pt x="140" y="166"/>
                    </a:lnTo>
                    <a:lnTo>
                      <a:pt x="142" y="170"/>
                    </a:lnTo>
                    <a:lnTo>
                      <a:pt x="140" y="170"/>
                    </a:lnTo>
                    <a:lnTo>
                      <a:pt x="128" y="158"/>
                    </a:lnTo>
                    <a:lnTo>
                      <a:pt x="126" y="156"/>
                    </a:lnTo>
                    <a:lnTo>
                      <a:pt x="124" y="156"/>
                    </a:lnTo>
                    <a:lnTo>
                      <a:pt x="112" y="146"/>
                    </a:lnTo>
                    <a:lnTo>
                      <a:pt x="108" y="144"/>
                    </a:lnTo>
                    <a:lnTo>
                      <a:pt x="106" y="142"/>
                    </a:lnTo>
                    <a:lnTo>
                      <a:pt x="106" y="138"/>
                    </a:lnTo>
                    <a:lnTo>
                      <a:pt x="104" y="136"/>
                    </a:lnTo>
                    <a:lnTo>
                      <a:pt x="100" y="134"/>
                    </a:lnTo>
                    <a:lnTo>
                      <a:pt x="84" y="116"/>
                    </a:lnTo>
                    <a:lnTo>
                      <a:pt x="84" y="112"/>
                    </a:lnTo>
                    <a:lnTo>
                      <a:pt x="78" y="100"/>
                    </a:lnTo>
                    <a:lnTo>
                      <a:pt x="78" y="96"/>
                    </a:lnTo>
                    <a:lnTo>
                      <a:pt x="70" y="88"/>
                    </a:lnTo>
                    <a:lnTo>
                      <a:pt x="68" y="82"/>
                    </a:lnTo>
                    <a:lnTo>
                      <a:pt x="62" y="80"/>
                    </a:lnTo>
                    <a:lnTo>
                      <a:pt x="60" y="80"/>
                    </a:lnTo>
                    <a:lnTo>
                      <a:pt x="60" y="78"/>
                    </a:lnTo>
                    <a:lnTo>
                      <a:pt x="54" y="60"/>
                    </a:lnTo>
                    <a:lnTo>
                      <a:pt x="54" y="58"/>
                    </a:lnTo>
                    <a:lnTo>
                      <a:pt x="48" y="52"/>
                    </a:lnTo>
                    <a:lnTo>
                      <a:pt x="40" y="48"/>
                    </a:lnTo>
                    <a:lnTo>
                      <a:pt x="38" y="48"/>
                    </a:lnTo>
                    <a:lnTo>
                      <a:pt x="34" y="40"/>
                    </a:lnTo>
                    <a:lnTo>
                      <a:pt x="32" y="40"/>
                    </a:lnTo>
                    <a:lnTo>
                      <a:pt x="28" y="32"/>
                    </a:lnTo>
                    <a:lnTo>
                      <a:pt x="22" y="28"/>
                    </a:lnTo>
                    <a:lnTo>
                      <a:pt x="20" y="28"/>
                    </a:lnTo>
                    <a:lnTo>
                      <a:pt x="0" y="6"/>
                    </a:lnTo>
                    <a:lnTo>
                      <a:pt x="0" y="2"/>
                    </a:lnTo>
                  </a:path>
                </a:pathLst>
              </a:custGeom>
              <a:solidFill>
                <a:schemeClr val="accent1"/>
              </a:solidFill>
              <a:ln w="3175">
                <a:solidFill>
                  <a:schemeClr val="bg1"/>
                </a:solidFill>
                <a:round/>
                <a:headEnd/>
                <a:tailEnd/>
              </a:ln>
            </p:spPr>
            <p:txBody>
              <a:bodyPr/>
              <a:lstStyle/>
              <a:p>
                <a:endParaRPr lang="fr-FR" dirty="0"/>
              </a:p>
            </p:txBody>
          </p:sp>
          <p:sp>
            <p:nvSpPr>
              <p:cNvPr id="6033" name="Freeform 1091"/>
              <p:cNvSpPr>
                <a:spLocks/>
              </p:cNvSpPr>
              <p:nvPr/>
            </p:nvSpPr>
            <p:spPr bwMode="auto">
              <a:xfrm>
                <a:off x="4217" y="2660"/>
                <a:ext cx="10" cy="8"/>
              </a:xfrm>
              <a:custGeom>
                <a:avLst/>
                <a:gdLst>
                  <a:gd name="T0" fmla="*/ 0 w 10"/>
                  <a:gd name="T1" fmla="*/ 2 h 8"/>
                  <a:gd name="T2" fmla="*/ 0 w 10"/>
                  <a:gd name="T3" fmla="*/ 0 h 8"/>
                  <a:gd name="T4" fmla="*/ 8 w 10"/>
                  <a:gd name="T5" fmla="*/ 6 h 8"/>
                  <a:gd name="T6" fmla="*/ 10 w 10"/>
                  <a:gd name="T7" fmla="*/ 8 h 8"/>
                  <a:gd name="T8" fmla="*/ 8 w 10"/>
                  <a:gd name="T9" fmla="*/ 6 h 8"/>
                  <a:gd name="T10" fmla="*/ 2 w 10"/>
                  <a:gd name="T11" fmla="*/ 2 h 8"/>
                  <a:gd name="T12" fmla="*/ 0 w 10"/>
                  <a:gd name="T13" fmla="*/ 2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2"/>
                    </a:moveTo>
                    <a:lnTo>
                      <a:pt x="0" y="0"/>
                    </a:lnTo>
                    <a:lnTo>
                      <a:pt x="8" y="6"/>
                    </a:lnTo>
                    <a:lnTo>
                      <a:pt x="10" y="8"/>
                    </a:lnTo>
                    <a:lnTo>
                      <a:pt x="8" y="6"/>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034" name="Freeform 1092"/>
              <p:cNvSpPr>
                <a:spLocks/>
              </p:cNvSpPr>
              <p:nvPr/>
            </p:nvSpPr>
            <p:spPr bwMode="auto">
              <a:xfrm>
                <a:off x="4217" y="2660"/>
                <a:ext cx="10" cy="8"/>
              </a:xfrm>
              <a:custGeom>
                <a:avLst/>
                <a:gdLst>
                  <a:gd name="T0" fmla="*/ 0 w 10"/>
                  <a:gd name="T1" fmla="*/ 2 h 8"/>
                  <a:gd name="T2" fmla="*/ 0 w 10"/>
                  <a:gd name="T3" fmla="*/ 0 h 8"/>
                  <a:gd name="T4" fmla="*/ 8 w 10"/>
                  <a:gd name="T5" fmla="*/ 6 h 8"/>
                  <a:gd name="T6" fmla="*/ 10 w 10"/>
                  <a:gd name="T7" fmla="*/ 8 h 8"/>
                  <a:gd name="T8" fmla="*/ 8 w 10"/>
                  <a:gd name="T9" fmla="*/ 6 h 8"/>
                  <a:gd name="T10" fmla="*/ 2 w 10"/>
                  <a:gd name="T11" fmla="*/ 2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2"/>
                    </a:moveTo>
                    <a:lnTo>
                      <a:pt x="0" y="0"/>
                    </a:lnTo>
                    <a:lnTo>
                      <a:pt x="8" y="6"/>
                    </a:lnTo>
                    <a:lnTo>
                      <a:pt x="10" y="8"/>
                    </a:lnTo>
                    <a:lnTo>
                      <a:pt x="8" y="6"/>
                    </a:lnTo>
                    <a:lnTo>
                      <a:pt x="2" y="2"/>
                    </a:lnTo>
                  </a:path>
                </a:pathLst>
              </a:custGeom>
              <a:solidFill>
                <a:schemeClr val="tx2"/>
              </a:solidFill>
              <a:ln w="3175">
                <a:solidFill>
                  <a:schemeClr val="bg1"/>
                </a:solidFill>
                <a:round/>
                <a:headEnd/>
                <a:tailEnd/>
              </a:ln>
            </p:spPr>
            <p:txBody>
              <a:bodyPr/>
              <a:lstStyle/>
              <a:p>
                <a:endParaRPr lang="fr-FR" dirty="0"/>
              </a:p>
            </p:txBody>
          </p:sp>
          <p:sp>
            <p:nvSpPr>
              <p:cNvPr id="6035" name="Freeform 1093"/>
              <p:cNvSpPr>
                <a:spLocks/>
              </p:cNvSpPr>
              <p:nvPr/>
            </p:nvSpPr>
            <p:spPr bwMode="auto">
              <a:xfrm>
                <a:off x="4237" y="2680"/>
                <a:ext cx="12" cy="14"/>
              </a:xfrm>
              <a:custGeom>
                <a:avLst/>
                <a:gdLst>
                  <a:gd name="T0" fmla="*/ 2 w 12"/>
                  <a:gd name="T1" fmla="*/ 2 h 14"/>
                  <a:gd name="T2" fmla="*/ 0 w 12"/>
                  <a:gd name="T3" fmla="*/ 2 h 14"/>
                  <a:gd name="T4" fmla="*/ 4 w 12"/>
                  <a:gd name="T5" fmla="*/ 0 h 14"/>
                  <a:gd name="T6" fmla="*/ 12 w 12"/>
                  <a:gd name="T7" fmla="*/ 8 h 14"/>
                  <a:gd name="T8" fmla="*/ 12 w 12"/>
                  <a:gd name="T9" fmla="*/ 12 h 14"/>
                  <a:gd name="T10" fmla="*/ 12 w 12"/>
                  <a:gd name="T11" fmla="*/ 14 h 14"/>
                  <a:gd name="T12" fmla="*/ 10 w 12"/>
                  <a:gd name="T13" fmla="*/ 14 h 14"/>
                  <a:gd name="T14" fmla="*/ 4 w 12"/>
                  <a:gd name="T15" fmla="*/ 2 h 14"/>
                  <a:gd name="T16" fmla="*/ 2 w 12"/>
                  <a:gd name="T17" fmla="*/ 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2" y="2"/>
                    </a:moveTo>
                    <a:lnTo>
                      <a:pt x="0" y="2"/>
                    </a:lnTo>
                    <a:lnTo>
                      <a:pt x="4" y="0"/>
                    </a:lnTo>
                    <a:lnTo>
                      <a:pt x="12" y="8"/>
                    </a:lnTo>
                    <a:lnTo>
                      <a:pt x="12" y="12"/>
                    </a:lnTo>
                    <a:lnTo>
                      <a:pt x="12" y="14"/>
                    </a:lnTo>
                    <a:lnTo>
                      <a:pt x="10" y="14"/>
                    </a:lnTo>
                    <a:lnTo>
                      <a:pt x="4"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036" name="Freeform 1094"/>
              <p:cNvSpPr>
                <a:spLocks/>
              </p:cNvSpPr>
              <p:nvPr/>
            </p:nvSpPr>
            <p:spPr bwMode="auto">
              <a:xfrm>
                <a:off x="4237" y="2680"/>
                <a:ext cx="12" cy="14"/>
              </a:xfrm>
              <a:custGeom>
                <a:avLst/>
                <a:gdLst>
                  <a:gd name="T0" fmla="*/ 2 w 12"/>
                  <a:gd name="T1" fmla="*/ 2 h 14"/>
                  <a:gd name="T2" fmla="*/ 0 w 12"/>
                  <a:gd name="T3" fmla="*/ 2 h 14"/>
                  <a:gd name="T4" fmla="*/ 4 w 12"/>
                  <a:gd name="T5" fmla="*/ 0 h 14"/>
                  <a:gd name="T6" fmla="*/ 12 w 12"/>
                  <a:gd name="T7" fmla="*/ 8 h 14"/>
                  <a:gd name="T8" fmla="*/ 12 w 12"/>
                  <a:gd name="T9" fmla="*/ 12 h 14"/>
                  <a:gd name="T10" fmla="*/ 12 w 12"/>
                  <a:gd name="T11" fmla="*/ 14 h 14"/>
                  <a:gd name="T12" fmla="*/ 10 w 12"/>
                  <a:gd name="T13" fmla="*/ 14 h 14"/>
                  <a:gd name="T14" fmla="*/ 4 w 12"/>
                  <a:gd name="T15" fmla="*/ 2 h 14"/>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4"/>
                  <a:gd name="T26" fmla="*/ 12 w 12"/>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4">
                    <a:moveTo>
                      <a:pt x="2" y="2"/>
                    </a:moveTo>
                    <a:lnTo>
                      <a:pt x="0" y="2"/>
                    </a:lnTo>
                    <a:lnTo>
                      <a:pt x="4" y="0"/>
                    </a:lnTo>
                    <a:lnTo>
                      <a:pt x="12" y="8"/>
                    </a:lnTo>
                    <a:lnTo>
                      <a:pt x="12" y="12"/>
                    </a:lnTo>
                    <a:lnTo>
                      <a:pt x="12" y="14"/>
                    </a:lnTo>
                    <a:lnTo>
                      <a:pt x="10" y="14"/>
                    </a:lnTo>
                    <a:lnTo>
                      <a:pt x="4" y="2"/>
                    </a:lnTo>
                  </a:path>
                </a:pathLst>
              </a:custGeom>
              <a:solidFill>
                <a:schemeClr val="tx2"/>
              </a:solidFill>
              <a:ln w="3175">
                <a:solidFill>
                  <a:schemeClr val="bg1"/>
                </a:solidFill>
                <a:round/>
                <a:headEnd/>
                <a:tailEnd/>
              </a:ln>
            </p:spPr>
            <p:txBody>
              <a:bodyPr/>
              <a:lstStyle/>
              <a:p>
                <a:endParaRPr lang="fr-FR" dirty="0"/>
              </a:p>
            </p:txBody>
          </p:sp>
          <p:sp>
            <p:nvSpPr>
              <p:cNvPr id="6037" name="Freeform 1095"/>
              <p:cNvSpPr>
                <a:spLocks/>
              </p:cNvSpPr>
              <p:nvPr/>
            </p:nvSpPr>
            <p:spPr bwMode="auto">
              <a:xfrm>
                <a:off x="4301" y="2672"/>
                <a:ext cx="6" cy="4"/>
              </a:xfrm>
              <a:custGeom>
                <a:avLst/>
                <a:gdLst>
                  <a:gd name="T0" fmla="*/ 4 w 6"/>
                  <a:gd name="T1" fmla="*/ 4 h 4"/>
                  <a:gd name="T2" fmla="*/ 2 w 6"/>
                  <a:gd name="T3" fmla="*/ 4 h 4"/>
                  <a:gd name="T4" fmla="*/ 0 w 6"/>
                  <a:gd name="T5" fmla="*/ 2 h 4"/>
                  <a:gd name="T6" fmla="*/ 0 w 6"/>
                  <a:gd name="T7" fmla="*/ 0 h 4"/>
                  <a:gd name="T8" fmla="*/ 2 w 6"/>
                  <a:gd name="T9" fmla="*/ 0 h 4"/>
                  <a:gd name="T10" fmla="*/ 4 w 6"/>
                  <a:gd name="T11" fmla="*/ 0 h 4"/>
                  <a:gd name="T12" fmla="*/ 6 w 6"/>
                  <a:gd name="T13" fmla="*/ 0 h 4"/>
                  <a:gd name="T14" fmla="*/ 6 w 6"/>
                  <a:gd name="T15" fmla="*/ 4 h 4"/>
                  <a:gd name="T16" fmla="*/ 6 w 6"/>
                  <a:gd name="T17" fmla="*/ 4 h 4"/>
                  <a:gd name="T18" fmla="*/ 4 w 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4" y="4"/>
                    </a:moveTo>
                    <a:lnTo>
                      <a:pt x="2" y="4"/>
                    </a:lnTo>
                    <a:lnTo>
                      <a:pt x="0" y="2"/>
                    </a:lnTo>
                    <a:lnTo>
                      <a:pt x="0" y="0"/>
                    </a:lnTo>
                    <a:lnTo>
                      <a:pt x="2" y="0"/>
                    </a:lnTo>
                    <a:lnTo>
                      <a:pt x="4" y="0"/>
                    </a:lnTo>
                    <a:lnTo>
                      <a:pt x="6" y="0"/>
                    </a:lnTo>
                    <a:lnTo>
                      <a:pt x="6" y="4"/>
                    </a:lnTo>
                    <a:lnTo>
                      <a:pt x="4" y="4"/>
                    </a:lnTo>
                    <a:close/>
                  </a:path>
                </a:pathLst>
              </a:custGeom>
              <a:solidFill>
                <a:schemeClr val="tx2"/>
              </a:solidFill>
              <a:ln w="3175">
                <a:solidFill>
                  <a:schemeClr val="bg1"/>
                </a:solidFill>
                <a:round/>
                <a:headEnd/>
                <a:tailEnd/>
              </a:ln>
            </p:spPr>
            <p:txBody>
              <a:bodyPr/>
              <a:lstStyle/>
              <a:p>
                <a:endParaRPr lang="fr-FR" dirty="0"/>
              </a:p>
            </p:txBody>
          </p:sp>
          <p:sp>
            <p:nvSpPr>
              <p:cNvPr id="6038" name="Freeform 1096"/>
              <p:cNvSpPr>
                <a:spLocks/>
              </p:cNvSpPr>
              <p:nvPr/>
            </p:nvSpPr>
            <p:spPr bwMode="auto">
              <a:xfrm>
                <a:off x="4301" y="2672"/>
                <a:ext cx="6" cy="4"/>
              </a:xfrm>
              <a:custGeom>
                <a:avLst/>
                <a:gdLst>
                  <a:gd name="T0" fmla="*/ 4 w 6"/>
                  <a:gd name="T1" fmla="*/ 4 h 4"/>
                  <a:gd name="T2" fmla="*/ 2 w 6"/>
                  <a:gd name="T3" fmla="*/ 4 h 4"/>
                  <a:gd name="T4" fmla="*/ 0 w 6"/>
                  <a:gd name="T5" fmla="*/ 2 h 4"/>
                  <a:gd name="T6" fmla="*/ 0 w 6"/>
                  <a:gd name="T7" fmla="*/ 0 h 4"/>
                  <a:gd name="T8" fmla="*/ 2 w 6"/>
                  <a:gd name="T9" fmla="*/ 0 h 4"/>
                  <a:gd name="T10" fmla="*/ 4 w 6"/>
                  <a:gd name="T11" fmla="*/ 0 h 4"/>
                  <a:gd name="T12" fmla="*/ 6 w 6"/>
                  <a:gd name="T13" fmla="*/ 0 h 4"/>
                  <a:gd name="T14" fmla="*/ 6 w 6"/>
                  <a:gd name="T15" fmla="*/ 4 h 4"/>
                  <a:gd name="T16" fmla="*/ 6 w 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4"/>
                    </a:moveTo>
                    <a:lnTo>
                      <a:pt x="2" y="4"/>
                    </a:lnTo>
                    <a:lnTo>
                      <a:pt x="0" y="2"/>
                    </a:lnTo>
                    <a:lnTo>
                      <a:pt x="0" y="0"/>
                    </a:lnTo>
                    <a:lnTo>
                      <a:pt x="2" y="0"/>
                    </a:lnTo>
                    <a:lnTo>
                      <a:pt x="4" y="0"/>
                    </a:lnTo>
                    <a:lnTo>
                      <a:pt x="6" y="0"/>
                    </a:lnTo>
                    <a:lnTo>
                      <a:pt x="6" y="4"/>
                    </a:lnTo>
                  </a:path>
                </a:pathLst>
              </a:custGeom>
              <a:solidFill>
                <a:schemeClr val="tx2"/>
              </a:solidFill>
              <a:ln w="3175">
                <a:solidFill>
                  <a:schemeClr val="bg1"/>
                </a:solidFill>
                <a:round/>
                <a:headEnd/>
                <a:tailEnd/>
              </a:ln>
            </p:spPr>
            <p:txBody>
              <a:bodyPr/>
              <a:lstStyle/>
              <a:p>
                <a:endParaRPr lang="fr-FR" dirty="0"/>
              </a:p>
            </p:txBody>
          </p:sp>
          <p:sp>
            <p:nvSpPr>
              <p:cNvPr id="6039" name="Freeform 1097"/>
              <p:cNvSpPr>
                <a:spLocks/>
              </p:cNvSpPr>
              <p:nvPr/>
            </p:nvSpPr>
            <p:spPr bwMode="auto">
              <a:xfrm>
                <a:off x="4311" y="2678"/>
                <a:ext cx="6" cy="6"/>
              </a:xfrm>
              <a:custGeom>
                <a:avLst/>
                <a:gdLst>
                  <a:gd name="T0" fmla="*/ 0 w 6"/>
                  <a:gd name="T1" fmla="*/ 0 h 6"/>
                  <a:gd name="T2" fmla="*/ 2 w 6"/>
                  <a:gd name="T3" fmla="*/ 0 h 6"/>
                  <a:gd name="T4" fmla="*/ 6 w 6"/>
                  <a:gd name="T5" fmla="*/ 2 h 6"/>
                  <a:gd name="T6" fmla="*/ 6 w 6"/>
                  <a:gd name="T7" fmla="*/ 4 h 6"/>
                  <a:gd name="T8" fmla="*/ 6 w 6"/>
                  <a:gd name="T9" fmla="*/ 6 h 6"/>
                  <a:gd name="T10" fmla="*/ 4 w 6"/>
                  <a:gd name="T11" fmla="*/ 4 h 6"/>
                  <a:gd name="T12" fmla="*/ 2 w 6"/>
                  <a:gd name="T13" fmla="*/ 2 h 6"/>
                  <a:gd name="T14" fmla="*/ 2 w 6"/>
                  <a:gd name="T15" fmla="*/ 0 h 6"/>
                  <a:gd name="T16" fmla="*/ 0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0"/>
                    </a:moveTo>
                    <a:lnTo>
                      <a:pt x="2" y="0"/>
                    </a:lnTo>
                    <a:lnTo>
                      <a:pt x="6" y="2"/>
                    </a:lnTo>
                    <a:lnTo>
                      <a:pt x="6" y="4"/>
                    </a:lnTo>
                    <a:lnTo>
                      <a:pt x="6" y="6"/>
                    </a:lnTo>
                    <a:lnTo>
                      <a:pt x="4" y="4"/>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6040" name="Freeform 1098"/>
              <p:cNvSpPr>
                <a:spLocks/>
              </p:cNvSpPr>
              <p:nvPr/>
            </p:nvSpPr>
            <p:spPr bwMode="auto">
              <a:xfrm>
                <a:off x="4311" y="2678"/>
                <a:ext cx="6" cy="6"/>
              </a:xfrm>
              <a:custGeom>
                <a:avLst/>
                <a:gdLst>
                  <a:gd name="T0" fmla="*/ 0 w 6"/>
                  <a:gd name="T1" fmla="*/ 0 h 6"/>
                  <a:gd name="T2" fmla="*/ 2 w 6"/>
                  <a:gd name="T3" fmla="*/ 0 h 6"/>
                  <a:gd name="T4" fmla="*/ 6 w 6"/>
                  <a:gd name="T5" fmla="*/ 2 h 6"/>
                  <a:gd name="T6" fmla="*/ 6 w 6"/>
                  <a:gd name="T7" fmla="*/ 4 h 6"/>
                  <a:gd name="T8" fmla="*/ 6 w 6"/>
                  <a:gd name="T9" fmla="*/ 6 h 6"/>
                  <a:gd name="T10" fmla="*/ 4 w 6"/>
                  <a:gd name="T11" fmla="*/ 4 h 6"/>
                  <a:gd name="T12" fmla="*/ 2 w 6"/>
                  <a:gd name="T13" fmla="*/ 2 h 6"/>
                  <a:gd name="T14" fmla="*/ 2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0"/>
                    </a:moveTo>
                    <a:lnTo>
                      <a:pt x="2" y="0"/>
                    </a:lnTo>
                    <a:lnTo>
                      <a:pt x="6" y="2"/>
                    </a:lnTo>
                    <a:lnTo>
                      <a:pt x="6" y="4"/>
                    </a:lnTo>
                    <a:lnTo>
                      <a:pt x="6" y="6"/>
                    </a:lnTo>
                    <a:lnTo>
                      <a:pt x="4"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6041" name="Freeform 1099"/>
              <p:cNvSpPr>
                <a:spLocks/>
              </p:cNvSpPr>
              <p:nvPr/>
            </p:nvSpPr>
            <p:spPr bwMode="auto">
              <a:xfrm>
                <a:off x="4259" y="2716"/>
                <a:ext cx="10" cy="14"/>
              </a:xfrm>
              <a:custGeom>
                <a:avLst/>
                <a:gdLst>
                  <a:gd name="T0" fmla="*/ 2 w 10"/>
                  <a:gd name="T1" fmla="*/ 2 h 14"/>
                  <a:gd name="T2" fmla="*/ 4 w 10"/>
                  <a:gd name="T3" fmla="*/ 0 h 14"/>
                  <a:gd name="T4" fmla="*/ 6 w 10"/>
                  <a:gd name="T5" fmla="*/ 2 h 14"/>
                  <a:gd name="T6" fmla="*/ 8 w 10"/>
                  <a:gd name="T7" fmla="*/ 8 h 14"/>
                  <a:gd name="T8" fmla="*/ 10 w 10"/>
                  <a:gd name="T9" fmla="*/ 12 h 14"/>
                  <a:gd name="T10" fmla="*/ 8 w 10"/>
                  <a:gd name="T11" fmla="*/ 14 h 14"/>
                  <a:gd name="T12" fmla="*/ 6 w 10"/>
                  <a:gd name="T13" fmla="*/ 12 h 14"/>
                  <a:gd name="T14" fmla="*/ 4 w 10"/>
                  <a:gd name="T15" fmla="*/ 12 h 14"/>
                  <a:gd name="T16" fmla="*/ 2 w 10"/>
                  <a:gd name="T17" fmla="*/ 6 h 14"/>
                  <a:gd name="T18" fmla="*/ 0 w 10"/>
                  <a:gd name="T19" fmla="*/ 4 h 14"/>
                  <a:gd name="T20" fmla="*/ 0 w 10"/>
                  <a:gd name="T21" fmla="*/ 2 h 14"/>
                  <a:gd name="T22" fmla="*/ 2 w 10"/>
                  <a:gd name="T23" fmla="*/ 2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4"/>
                  <a:gd name="T38" fmla="*/ 10 w 1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4">
                    <a:moveTo>
                      <a:pt x="2" y="2"/>
                    </a:moveTo>
                    <a:lnTo>
                      <a:pt x="4" y="0"/>
                    </a:lnTo>
                    <a:lnTo>
                      <a:pt x="6" y="2"/>
                    </a:lnTo>
                    <a:lnTo>
                      <a:pt x="8" y="8"/>
                    </a:lnTo>
                    <a:lnTo>
                      <a:pt x="10" y="12"/>
                    </a:lnTo>
                    <a:lnTo>
                      <a:pt x="8" y="14"/>
                    </a:lnTo>
                    <a:lnTo>
                      <a:pt x="6" y="12"/>
                    </a:lnTo>
                    <a:lnTo>
                      <a:pt x="4" y="12"/>
                    </a:lnTo>
                    <a:lnTo>
                      <a:pt x="2" y="6"/>
                    </a:lnTo>
                    <a:lnTo>
                      <a:pt x="0" y="4"/>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6042" name="Freeform 1100"/>
              <p:cNvSpPr>
                <a:spLocks/>
              </p:cNvSpPr>
              <p:nvPr/>
            </p:nvSpPr>
            <p:spPr bwMode="auto">
              <a:xfrm>
                <a:off x="4259" y="2716"/>
                <a:ext cx="10" cy="14"/>
              </a:xfrm>
              <a:custGeom>
                <a:avLst/>
                <a:gdLst>
                  <a:gd name="T0" fmla="*/ 2 w 10"/>
                  <a:gd name="T1" fmla="*/ 2 h 14"/>
                  <a:gd name="T2" fmla="*/ 4 w 10"/>
                  <a:gd name="T3" fmla="*/ 0 h 14"/>
                  <a:gd name="T4" fmla="*/ 6 w 10"/>
                  <a:gd name="T5" fmla="*/ 2 h 14"/>
                  <a:gd name="T6" fmla="*/ 8 w 10"/>
                  <a:gd name="T7" fmla="*/ 8 h 14"/>
                  <a:gd name="T8" fmla="*/ 10 w 10"/>
                  <a:gd name="T9" fmla="*/ 12 h 14"/>
                  <a:gd name="T10" fmla="*/ 8 w 10"/>
                  <a:gd name="T11" fmla="*/ 14 h 14"/>
                  <a:gd name="T12" fmla="*/ 6 w 10"/>
                  <a:gd name="T13" fmla="*/ 12 h 14"/>
                  <a:gd name="T14" fmla="*/ 4 w 10"/>
                  <a:gd name="T15" fmla="*/ 12 h 14"/>
                  <a:gd name="T16" fmla="*/ 2 w 10"/>
                  <a:gd name="T17" fmla="*/ 6 h 14"/>
                  <a:gd name="T18" fmla="*/ 0 w 10"/>
                  <a:gd name="T19" fmla="*/ 4 h 14"/>
                  <a:gd name="T20" fmla="*/ 0 w 10"/>
                  <a:gd name="T21" fmla="*/ 2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4"/>
                  <a:gd name="T35" fmla="*/ 10 w 1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4">
                    <a:moveTo>
                      <a:pt x="2" y="2"/>
                    </a:moveTo>
                    <a:lnTo>
                      <a:pt x="4" y="0"/>
                    </a:lnTo>
                    <a:lnTo>
                      <a:pt x="6" y="2"/>
                    </a:lnTo>
                    <a:lnTo>
                      <a:pt x="8" y="8"/>
                    </a:lnTo>
                    <a:lnTo>
                      <a:pt x="10" y="12"/>
                    </a:lnTo>
                    <a:lnTo>
                      <a:pt x="8" y="14"/>
                    </a:lnTo>
                    <a:lnTo>
                      <a:pt x="6" y="12"/>
                    </a:lnTo>
                    <a:lnTo>
                      <a:pt x="4" y="12"/>
                    </a:lnTo>
                    <a:lnTo>
                      <a:pt x="2"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6043" name="Freeform 1101"/>
              <p:cNvSpPr>
                <a:spLocks/>
              </p:cNvSpPr>
              <p:nvPr/>
            </p:nvSpPr>
            <p:spPr bwMode="auto">
              <a:xfrm>
                <a:off x="4345" y="2708"/>
                <a:ext cx="4" cy="4"/>
              </a:xfrm>
              <a:custGeom>
                <a:avLst/>
                <a:gdLst>
                  <a:gd name="T0" fmla="*/ 0 w 4"/>
                  <a:gd name="T1" fmla="*/ 2 h 4"/>
                  <a:gd name="T2" fmla="*/ 0 w 4"/>
                  <a:gd name="T3" fmla="*/ 0 h 4"/>
                  <a:gd name="T4" fmla="*/ 2 w 4"/>
                  <a:gd name="T5" fmla="*/ 0 h 4"/>
                  <a:gd name="T6" fmla="*/ 4 w 4"/>
                  <a:gd name="T7" fmla="*/ 2 h 4"/>
                  <a:gd name="T8" fmla="*/ 4 w 4"/>
                  <a:gd name="T9" fmla="*/ 4 h 4"/>
                  <a:gd name="T10" fmla="*/ 2 w 4"/>
                  <a:gd name="T11" fmla="*/ 4 h 4"/>
                  <a:gd name="T12" fmla="*/ 0 w 4"/>
                  <a:gd name="T13" fmla="*/ 4 h 4"/>
                  <a:gd name="T14" fmla="*/ 0 w 4"/>
                  <a:gd name="T15" fmla="*/ 4 h 4"/>
                  <a:gd name="T16" fmla="*/ 0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2"/>
                    </a:moveTo>
                    <a:lnTo>
                      <a:pt x="0" y="0"/>
                    </a:lnTo>
                    <a:lnTo>
                      <a:pt x="2" y="0"/>
                    </a:lnTo>
                    <a:lnTo>
                      <a:pt x="4" y="2"/>
                    </a:lnTo>
                    <a:lnTo>
                      <a:pt x="4" y="4"/>
                    </a:lnTo>
                    <a:lnTo>
                      <a:pt x="2" y="4"/>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6044" name="Freeform 1102"/>
              <p:cNvSpPr>
                <a:spLocks/>
              </p:cNvSpPr>
              <p:nvPr/>
            </p:nvSpPr>
            <p:spPr bwMode="auto">
              <a:xfrm>
                <a:off x="4345" y="2708"/>
                <a:ext cx="4" cy="4"/>
              </a:xfrm>
              <a:custGeom>
                <a:avLst/>
                <a:gdLst>
                  <a:gd name="T0" fmla="*/ 0 w 4"/>
                  <a:gd name="T1" fmla="*/ 2 h 4"/>
                  <a:gd name="T2" fmla="*/ 0 w 4"/>
                  <a:gd name="T3" fmla="*/ 0 h 4"/>
                  <a:gd name="T4" fmla="*/ 2 w 4"/>
                  <a:gd name="T5" fmla="*/ 0 h 4"/>
                  <a:gd name="T6" fmla="*/ 4 w 4"/>
                  <a:gd name="T7" fmla="*/ 2 h 4"/>
                  <a:gd name="T8" fmla="*/ 4 w 4"/>
                  <a:gd name="T9" fmla="*/ 4 h 4"/>
                  <a:gd name="T10" fmla="*/ 2 w 4"/>
                  <a:gd name="T11" fmla="*/ 4 h 4"/>
                  <a:gd name="T12" fmla="*/ 0 w 4"/>
                  <a:gd name="T13" fmla="*/ 4 h 4"/>
                  <a:gd name="T14" fmla="*/ 0 w 4"/>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2"/>
                    </a:moveTo>
                    <a:lnTo>
                      <a:pt x="0" y="0"/>
                    </a:lnTo>
                    <a:lnTo>
                      <a:pt x="2" y="0"/>
                    </a:lnTo>
                    <a:lnTo>
                      <a:pt x="4" y="2"/>
                    </a:lnTo>
                    <a:lnTo>
                      <a:pt x="4" y="4"/>
                    </a:lnTo>
                    <a:lnTo>
                      <a:pt x="2" y="4"/>
                    </a:lnTo>
                    <a:lnTo>
                      <a:pt x="0" y="4"/>
                    </a:lnTo>
                  </a:path>
                </a:pathLst>
              </a:custGeom>
              <a:solidFill>
                <a:schemeClr val="tx2"/>
              </a:solidFill>
              <a:ln w="3175">
                <a:solidFill>
                  <a:schemeClr val="bg1"/>
                </a:solidFill>
                <a:round/>
                <a:headEnd/>
                <a:tailEnd/>
              </a:ln>
            </p:spPr>
            <p:txBody>
              <a:bodyPr/>
              <a:lstStyle/>
              <a:p>
                <a:endParaRPr lang="fr-FR" dirty="0"/>
              </a:p>
            </p:txBody>
          </p:sp>
          <p:sp>
            <p:nvSpPr>
              <p:cNvPr id="6045" name="Freeform 1103"/>
              <p:cNvSpPr>
                <a:spLocks/>
              </p:cNvSpPr>
              <p:nvPr/>
            </p:nvSpPr>
            <p:spPr bwMode="auto">
              <a:xfrm>
                <a:off x="4357" y="2726"/>
                <a:ext cx="24" cy="22"/>
              </a:xfrm>
              <a:custGeom>
                <a:avLst/>
                <a:gdLst>
                  <a:gd name="T0" fmla="*/ 0 w 24"/>
                  <a:gd name="T1" fmla="*/ 6 h 22"/>
                  <a:gd name="T2" fmla="*/ 4 w 24"/>
                  <a:gd name="T3" fmla="*/ 0 h 22"/>
                  <a:gd name="T4" fmla="*/ 6 w 24"/>
                  <a:gd name="T5" fmla="*/ 0 h 22"/>
                  <a:gd name="T6" fmla="*/ 8 w 24"/>
                  <a:gd name="T7" fmla="*/ 0 h 22"/>
                  <a:gd name="T8" fmla="*/ 8 w 24"/>
                  <a:gd name="T9" fmla="*/ 2 h 22"/>
                  <a:gd name="T10" fmla="*/ 10 w 24"/>
                  <a:gd name="T11" fmla="*/ 2 h 22"/>
                  <a:gd name="T12" fmla="*/ 10 w 24"/>
                  <a:gd name="T13" fmla="*/ 0 h 22"/>
                  <a:gd name="T14" fmla="*/ 12 w 24"/>
                  <a:gd name="T15" fmla="*/ 0 h 22"/>
                  <a:gd name="T16" fmla="*/ 16 w 24"/>
                  <a:gd name="T17" fmla="*/ 12 h 22"/>
                  <a:gd name="T18" fmla="*/ 18 w 24"/>
                  <a:gd name="T19" fmla="*/ 12 h 22"/>
                  <a:gd name="T20" fmla="*/ 20 w 24"/>
                  <a:gd name="T21" fmla="*/ 14 h 22"/>
                  <a:gd name="T22" fmla="*/ 24 w 24"/>
                  <a:gd name="T23" fmla="*/ 14 h 22"/>
                  <a:gd name="T24" fmla="*/ 22 w 24"/>
                  <a:gd name="T25" fmla="*/ 20 h 22"/>
                  <a:gd name="T26" fmla="*/ 24 w 24"/>
                  <a:gd name="T27" fmla="*/ 22 h 22"/>
                  <a:gd name="T28" fmla="*/ 22 w 24"/>
                  <a:gd name="T29" fmla="*/ 22 h 22"/>
                  <a:gd name="T30" fmla="*/ 20 w 24"/>
                  <a:gd name="T31" fmla="*/ 22 h 22"/>
                  <a:gd name="T32" fmla="*/ 14 w 24"/>
                  <a:gd name="T33" fmla="*/ 18 h 22"/>
                  <a:gd name="T34" fmla="*/ 12 w 24"/>
                  <a:gd name="T35" fmla="*/ 18 h 22"/>
                  <a:gd name="T36" fmla="*/ 12 w 24"/>
                  <a:gd name="T37" fmla="*/ 16 h 22"/>
                  <a:gd name="T38" fmla="*/ 12 w 24"/>
                  <a:gd name="T39" fmla="*/ 14 h 22"/>
                  <a:gd name="T40" fmla="*/ 10 w 24"/>
                  <a:gd name="T41" fmla="*/ 10 h 22"/>
                  <a:gd name="T42" fmla="*/ 6 w 24"/>
                  <a:gd name="T43" fmla="*/ 8 h 22"/>
                  <a:gd name="T44" fmla="*/ 2 w 24"/>
                  <a:gd name="T45" fmla="*/ 6 h 22"/>
                  <a:gd name="T46" fmla="*/ 2 w 24"/>
                  <a:gd name="T47" fmla="*/ 6 h 22"/>
                  <a:gd name="T48" fmla="*/ 0 w 24"/>
                  <a:gd name="T49" fmla="*/ 6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22"/>
                  <a:gd name="T77" fmla="*/ 24 w 24"/>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22">
                    <a:moveTo>
                      <a:pt x="0" y="6"/>
                    </a:moveTo>
                    <a:lnTo>
                      <a:pt x="4" y="0"/>
                    </a:lnTo>
                    <a:lnTo>
                      <a:pt x="6" y="0"/>
                    </a:lnTo>
                    <a:lnTo>
                      <a:pt x="8" y="0"/>
                    </a:lnTo>
                    <a:lnTo>
                      <a:pt x="8" y="2"/>
                    </a:lnTo>
                    <a:lnTo>
                      <a:pt x="10" y="2"/>
                    </a:lnTo>
                    <a:lnTo>
                      <a:pt x="10" y="0"/>
                    </a:lnTo>
                    <a:lnTo>
                      <a:pt x="12" y="0"/>
                    </a:lnTo>
                    <a:lnTo>
                      <a:pt x="16" y="12"/>
                    </a:lnTo>
                    <a:lnTo>
                      <a:pt x="18" y="12"/>
                    </a:lnTo>
                    <a:lnTo>
                      <a:pt x="20" y="14"/>
                    </a:lnTo>
                    <a:lnTo>
                      <a:pt x="24" y="14"/>
                    </a:lnTo>
                    <a:lnTo>
                      <a:pt x="22" y="20"/>
                    </a:lnTo>
                    <a:lnTo>
                      <a:pt x="24" y="22"/>
                    </a:lnTo>
                    <a:lnTo>
                      <a:pt x="22" y="22"/>
                    </a:lnTo>
                    <a:lnTo>
                      <a:pt x="20" y="22"/>
                    </a:lnTo>
                    <a:lnTo>
                      <a:pt x="14" y="18"/>
                    </a:lnTo>
                    <a:lnTo>
                      <a:pt x="12" y="18"/>
                    </a:lnTo>
                    <a:lnTo>
                      <a:pt x="12" y="16"/>
                    </a:lnTo>
                    <a:lnTo>
                      <a:pt x="12" y="14"/>
                    </a:lnTo>
                    <a:lnTo>
                      <a:pt x="10" y="10"/>
                    </a:lnTo>
                    <a:lnTo>
                      <a:pt x="6" y="8"/>
                    </a:lnTo>
                    <a:lnTo>
                      <a:pt x="2" y="6"/>
                    </a:lnTo>
                    <a:lnTo>
                      <a:pt x="0" y="6"/>
                    </a:lnTo>
                    <a:close/>
                  </a:path>
                </a:pathLst>
              </a:custGeom>
              <a:solidFill>
                <a:schemeClr val="tx2"/>
              </a:solidFill>
              <a:ln w="3175">
                <a:solidFill>
                  <a:schemeClr val="bg1"/>
                </a:solidFill>
                <a:round/>
                <a:headEnd/>
                <a:tailEnd/>
              </a:ln>
            </p:spPr>
            <p:txBody>
              <a:bodyPr/>
              <a:lstStyle/>
              <a:p>
                <a:endParaRPr lang="fr-FR" dirty="0"/>
              </a:p>
            </p:txBody>
          </p:sp>
          <p:sp>
            <p:nvSpPr>
              <p:cNvPr id="6046" name="Freeform 1104"/>
              <p:cNvSpPr>
                <a:spLocks/>
              </p:cNvSpPr>
              <p:nvPr/>
            </p:nvSpPr>
            <p:spPr bwMode="auto">
              <a:xfrm>
                <a:off x="4357" y="2726"/>
                <a:ext cx="24" cy="22"/>
              </a:xfrm>
              <a:custGeom>
                <a:avLst/>
                <a:gdLst>
                  <a:gd name="T0" fmla="*/ 0 w 24"/>
                  <a:gd name="T1" fmla="*/ 6 h 22"/>
                  <a:gd name="T2" fmla="*/ 4 w 24"/>
                  <a:gd name="T3" fmla="*/ 0 h 22"/>
                  <a:gd name="T4" fmla="*/ 6 w 24"/>
                  <a:gd name="T5" fmla="*/ 0 h 22"/>
                  <a:gd name="T6" fmla="*/ 8 w 24"/>
                  <a:gd name="T7" fmla="*/ 0 h 22"/>
                  <a:gd name="T8" fmla="*/ 8 w 24"/>
                  <a:gd name="T9" fmla="*/ 2 h 22"/>
                  <a:gd name="T10" fmla="*/ 10 w 24"/>
                  <a:gd name="T11" fmla="*/ 2 h 22"/>
                  <a:gd name="T12" fmla="*/ 10 w 24"/>
                  <a:gd name="T13" fmla="*/ 0 h 22"/>
                  <a:gd name="T14" fmla="*/ 12 w 24"/>
                  <a:gd name="T15" fmla="*/ 0 h 22"/>
                  <a:gd name="T16" fmla="*/ 16 w 24"/>
                  <a:gd name="T17" fmla="*/ 12 h 22"/>
                  <a:gd name="T18" fmla="*/ 18 w 24"/>
                  <a:gd name="T19" fmla="*/ 12 h 22"/>
                  <a:gd name="T20" fmla="*/ 20 w 24"/>
                  <a:gd name="T21" fmla="*/ 14 h 22"/>
                  <a:gd name="T22" fmla="*/ 24 w 24"/>
                  <a:gd name="T23" fmla="*/ 14 h 22"/>
                  <a:gd name="T24" fmla="*/ 22 w 24"/>
                  <a:gd name="T25" fmla="*/ 20 h 22"/>
                  <a:gd name="T26" fmla="*/ 24 w 24"/>
                  <a:gd name="T27" fmla="*/ 22 h 22"/>
                  <a:gd name="T28" fmla="*/ 22 w 24"/>
                  <a:gd name="T29" fmla="*/ 22 h 22"/>
                  <a:gd name="T30" fmla="*/ 20 w 24"/>
                  <a:gd name="T31" fmla="*/ 22 h 22"/>
                  <a:gd name="T32" fmla="*/ 14 w 24"/>
                  <a:gd name="T33" fmla="*/ 18 h 22"/>
                  <a:gd name="T34" fmla="*/ 12 w 24"/>
                  <a:gd name="T35" fmla="*/ 18 h 22"/>
                  <a:gd name="T36" fmla="*/ 12 w 24"/>
                  <a:gd name="T37" fmla="*/ 16 h 22"/>
                  <a:gd name="T38" fmla="*/ 12 w 24"/>
                  <a:gd name="T39" fmla="*/ 14 h 22"/>
                  <a:gd name="T40" fmla="*/ 10 w 24"/>
                  <a:gd name="T41" fmla="*/ 10 h 22"/>
                  <a:gd name="T42" fmla="*/ 6 w 24"/>
                  <a:gd name="T43" fmla="*/ 8 h 22"/>
                  <a:gd name="T44" fmla="*/ 2 w 24"/>
                  <a:gd name="T45" fmla="*/ 6 h 22"/>
                  <a:gd name="T46" fmla="*/ 2 w 24"/>
                  <a:gd name="T47" fmla="*/ 6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22"/>
                  <a:gd name="T74" fmla="*/ 24 w 24"/>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22">
                    <a:moveTo>
                      <a:pt x="0" y="6"/>
                    </a:moveTo>
                    <a:lnTo>
                      <a:pt x="4" y="0"/>
                    </a:lnTo>
                    <a:lnTo>
                      <a:pt x="6" y="0"/>
                    </a:lnTo>
                    <a:lnTo>
                      <a:pt x="8" y="0"/>
                    </a:lnTo>
                    <a:lnTo>
                      <a:pt x="8" y="2"/>
                    </a:lnTo>
                    <a:lnTo>
                      <a:pt x="10" y="2"/>
                    </a:lnTo>
                    <a:lnTo>
                      <a:pt x="10" y="0"/>
                    </a:lnTo>
                    <a:lnTo>
                      <a:pt x="12" y="0"/>
                    </a:lnTo>
                    <a:lnTo>
                      <a:pt x="16" y="12"/>
                    </a:lnTo>
                    <a:lnTo>
                      <a:pt x="18" y="12"/>
                    </a:lnTo>
                    <a:lnTo>
                      <a:pt x="20" y="14"/>
                    </a:lnTo>
                    <a:lnTo>
                      <a:pt x="24" y="14"/>
                    </a:lnTo>
                    <a:lnTo>
                      <a:pt x="22" y="20"/>
                    </a:lnTo>
                    <a:lnTo>
                      <a:pt x="24" y="22"/>
                    </a:lnTo>
                    <a:lnTo>
                      <a:pt x="22" y="22"/>
                    </a:lnTo>
                    <a:lnTo>
                      <a:pt x="20" y="22"/>
                    </a:lnTo>
                    <a:lnTo>
                      <a:pt x="14" y="18"/>
                    </a:lnTo>
                    <a:lnTo>
                      <a:pt x="12" y="18"/>
                    </a:lnTo>
                    <a:lnTo>
                      <a:pt x="12" y="16"/>
                    </a:lnTo>
                    <a:lnTo>
                      <a:pt x="12" y="14"/>
                    </a:lnTo>
                    <a:lnTo>
                      <a:pt x="10" y="10"/>
                    </a:lnTo>
                    <a:lnTo>
                      <a:pt x="6" y="8"/>
                    </a:lnTo>
                    <a:lnTo>
                      <a:pt x="2" y="6"/>
                    </a:lnTo>
                  </a:path>
                </a:pathLst>
              </a:custGeom>
              <a:solidFill>
                <a:schemeClr val="tx2"/>
              </a:solidFill>
              <a:ln w="3175">
                <a:solidFill>
                  <a:schemeClr val="bg1"/>
                </a:solidFill>
                <a:round/>
                <a:headEnd/>
                <a:tailEnd/>
              </a:ln>
            </p:spPr>
            <p:txBody>
              <a:bodyPr/>
              <a:lstStyle/>
              <a:p>
                <a:endParaRPr lang="fr-FR" dirty="0"/>
              </a:p>
            </p:txBody>
          </p:sp>
          <p:sp>
            <p:nvSpPr>
              <p:cNvPr id="6047" name="Freeform 1105"/>
              <p:cNvSpPr>
                <a:spLocks/>
              </p:cNvSpPr>
              <p:nvPr/>
            </p:nvSpPr>
            <p:spPr bwMode="auto">
              <a:xfrm>
                <a:off x="4393" y="2740"/>
                <a:ext cx="10" cy="10"/>
              </a:xfrm>
              <a:custGeom>
                <a:avLst/>
                <a:gdLst>
                  <a:gd name="T0" fmla="*/ 2 w 10"/>
                  <a:gd name="T1" fmla="*/ 0 h 10"/>
                  <a:gd name="T2" fmla="*/ 6 w 10"/>
                  <a:gd name="T3" fmla="*/ 0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0 w 10"/>
                  <a:gd name="T21" fmla="*/ 6 h 10"/>
                  <a:gd name="T22" fmla="*/ 0 w 10"/>
                  <a:gd name="T23" fmla="*/ 4 h 10"/>
                  <a:gd name="T24" fmla="*/ 2 w 10"/>
                  <a:gd name="T25" fmla="*/ 2 h 10"/>
                  <a:gd name="T26" fmla="*/ 2 w 10"/>
                  <a:gd name="T27" fmla="*/ 2 h 10"/>
                  <a:gd name="T28" fmla="*/ 2 w 10"/>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0"/>
                  <a:gd name="T47" fmla="*/ 10 w 1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0">
                    <a:moveTo>
                      <a:pt x="2" y="0"/>
                    </a:moveTo>
                    <a:lnTo>
                      <a:pt x="6" y="0"/>
                    </a:lnTo>
                    <a:lnTo>
                      <a:pt x="8" y="2"/>
                    </a:lnTo>
                    <a:lnTo>
                      <a:pt x="10" y="4"/>
                    </a:lnTo>
                    <a:lnTo>
                      <a:pt x="10" y="6"/>
                    </a:lnTo>
                    <a:lnTo>
                      <a:pt x="10" y="8"/>
                    </a:lnTo>
                    <a:lnTo>
                      <a:pt x="8" y="10"/>
                    </a:lnTo>
                    <a:lnTo>
                      <a:pt x="6" y="10"/>
                    </a:lnTo>
                    <a:lnTo>
                      <a:pt x="4" y="10"/>
                    </a:lnTo>
                    <a:lnTo>
                      <a:pt x="2" y="10"/>
                    </a:lnTo>
                    <a:lnTo>
                      <a:pt x="0" y="6"/>
                    </a:lnTo>
                    <a:lnTo>
                      <a:pt x="0"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6048" name="Freeform 1106"/>
              <p:cNvSpPr>
                <a:spLocks/>
              </p:cNvSpPr>
              <p:nvPr/>
            </p:nvSpPr>
            <p:spPr bwMode="auto">
              <a:xfrm>
                <a:off x="4393" y="2740"/>
                <a:ext cx="10" cy="10"/>
              </a:xfrm>
              <a:custGeom>
                <a:avLst/>
                <a:gdLst>
                  <a:gd name="T0" fmla="*/ 2 w 10"/>
                  <a:gd name="T1" fmla="*/ 0 h 10"/>
                  <a:gd name="T2" fmla="*/ 6 w 10"/>
                  <a:gd name="T3" fmla="*/ 0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0 w 10"/>
                  <a:gd name="T21" fmla="*/ 6 h 10"/>
                  <a:gd name="T22" fmla="*/ 0 w 10"/>
                  <a:gd name="T23" fmla="*/ 4 h 10"/>
                  <a:gd name="T24" fmla="*/ 2 w 10"/>
                  <a:gd name="T25" fmla="*/ 2 h 10"/>
                  <a:gd name="T26" fmla="*/ 2 w 10"/>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2" y="0"/>
                    </a:moveTo>
                    <a:lnTo>
                      <a:pt x="6" y="0"/>
                    </a:lnTo>
                    <a:lnTo>
                      <a:pt x="8" y="2"/>
                    </a:lnTo>
                    <a:lnTo>
                      <a:pt x="10" y="4"/>
                    </a:lnTo>
                    <a:lnTo>
                      <a:pt x="10" y="6"/>
                    </a:lnTo>
                    <a:lnTo>
                      <a:pt x="10" y="8"/>
                    </a:lnTo>
                    <a:lnTo>
                      <a:pt x="8" y="10"/>
                    </a:lnTo>
                    <a:lnTo>
                      <a:pt x="6" y="10"/>
                    </a:lnTo>
                    <a:lnTo>
                      <a:pt x="4" y="10"/>
                    </a:lnTo>
                    <a:lnTo>
                      <a:pt x="2" y="10"/>
                    </a:lnTo>
                    <a:lnTo>
                      <a:pt x="0" y="6"/>
                    </a:lnTo>
                    <a:lnTo>
                      <a:pt x="0" y="4"/>
                    </a:lnTo>
                    <a:lnTo>
                      <a:pt x="2" y="2"/>
                    </a:lnTo>
                  </a:path>
                </a:pathLst>
              </a:custGeom>
              <a:solidFill>
                <a:schemeClr val="accent1"/>
              </a:solidFill>
              <a:ln w="3175">
                <a:solidFill>
                  <a:schemeClr val="bg1"/>
                </a:solidFill>
                <a:round/>
                <a:headEnd/>
                <a:tailEnd/>
              </a:ln>
            </p:spPr>
            <p:txBody>
              <a:bodyPr/>
              <a:lstStyle/>
              <a:p>
                <a:endParaRPr lang="fr-FR" dirty="0"/>
              </a:p>
            </p:txBody>
          </p:sp>
          <p:sp>
            <p:nvSpPr>
              <p:cNvPr id="6049" name="Freeform 1107"/>
              <p:cNvSpPr>
                <a:spLocks/>
              </p:cNvSpPr>
              <p:nvPr/>
            </p:nvSpPr>
            <p:spPr bwMode="auto">
              <a:xfrm>
                <a:off x="4359" y="2792"/>
                <a:ext cx="138" cy="41"/>
              </a:xfrm>
              <a:custGeom>
                <a:avLst/>
                <a:gdLst>
                  <a:gd name="T0" fmla="*/ 102 w 138"/>
                  <a:gd name="T1" fmla="*/ 33 h 41"/>
                  <a:gd name="T2" fmla="*/ 98 w 138"/>
                  <a:gd name="T3" fmla="*/ 33 h 41"/>
                  <a:gd name="T4" fmla="*/ 96 w 138"/>
                  <a:gd name="T5" fmla="*/ 35 h 41"/>
                  <a:gd name="T6" fmla="*/ 90 w 138"/>
                  <a:gd name="T7" fmla="*/ 33 h 41"/>
                  <a:gd name="T8" fmla="*/ 88 w 138"/>
                  <a:gd name="T9" fmla="*/ 31 h 41"/>
                  <a:gd name="T10" fmla="*/ 88 w 138"/>
                  <a:gd name="T11" fmla="*/ 33 h 41"/>
                  <a:gd name="T12" fmla="*/ 82 w 138"/>
                  <a:gd name="T13" fmla="*/ 33 h 41"/>
                  <a:gd name="T14" fmla="*/ 72 w 138"/>
                  <a:gd name="T15" fmla="*/ 27 h 41"/>
                  <a:gd name="T16" fmla="*/ 58 w 138"/>
                  <a:gd name="T17" fmla="*/ 25 h 41"/>
                  <a:gd name="T18" fmla="*/ 56 w 138"/>
                  <a:gd name="T19" fmla="*/ 25 h 41"/>
                  <a:gd name="T20" fmla="*/ 54 w 138"/>
                  <a:gd name="T21" fmla="*/ 25 h 41"/>
                  <a:gd name="T22" fmla="*/ 52 w 138"/>
                  <a:gd name="T23" fmla="*/ 25 h 41"/>
                  <a:gd name="T24" fmla="*/ 50 w 138"/>
                  <a:gd name="T25" fmla="*/ 25 h 41"/>
                  <a:gd name="T26" fmla="*/ 48 w 138"/>
                  <a:gd name="T27" fmla="*/ 27 h 41"/>
                  <a:gd name="T28" fmla="*/ 18 w 138"/>
                  <a:gd name="T29" fmla="*/ 19 h 41"/>
                  <a:gd name="T30" fmla="*/ 16 w 138"/>
                  <a:gd name="T31" fmla="*/ 17 h 41"/>
                  <a:gd name="T32" fmla="*/ 18 w 138"/>
                  <a:gd name="T33" fmla="*/ 15 h 41"/>
                  <a:gd name="T34" fmla="*/ 2 w 138"/>
                  <a:gd name="T35" fmla="*/ 12 h 41"/>
                  <a:gd name="T36" fmla="*/ 0 w 138"/>
                  <a:gd name="T37" fmla="*/ 10 h 41"/>
                  <a:gd name="T38" fmla="*/ 2 w 138"/>
                  <a:gd name="T39" fmla="*/ 10 h 41"/>
                  <a:gd name="T40" fmla="*/ 4 w 138"/>
                  <a:gd name="T41" fmla="*/ 10 h 41"/>
                  <a:gd name="T42" fmla="*/ 6 w 138"/>
                  <a:gd name="T43" fmla="*/ 8 h 41"/>
                  <a:gd name="T44" fmla="*/ 8 w 138"/>
                  <a:gd name="T45" fmla="*/ 8 h 41"/>
                  <a:gd name="T46" fmla="*/ 10 w 138"/>
                  <a:gd name="T47" fmla="*/ 0 h 41"/>
                  <a:gd name="T48" fmla="*/ 14 w 138"/>
                  <a:gd name="T49" fmla="*/ 0 h 41"/>
                  <a:gd name="T50" fmla="*/ 24 w 138"/>
                  <a:gd name="T51" fmla="*/ 0 h 41"/>
                  <a:gd name="T52" fmla="*/ 28 w 138"/>
                  <a:gd name="T53" fmla="*/ 0 h 41"/>
                  <a:gd name="T54" fmla="*/ 30 w 138"/>
                  <a:gd name="T55" fmla="*/ 0 h 41"/>
                  <a:gd name="T56" fmla="*/ 32 w 138"/>
                  <a:gd name="T57" fmla="*/ 0 h 41"/>
                  <a:gd name="T58" fmla="*/ 32 w 138"/>
                  <a:gd name="T59" fmla="*/ 4 h 41"/>
                  <a:gd name="T60" fmla="*/ 44 w 138"/>
                  <a:gd name="T61" fmla="*/ 4 h 41"/>
                  <a:gd name="T62" fmla="*/ 48 w 138"/>
                  <a:gd name="T63" fmla="*/ 8 h 41"/>
                  <a:gd name="T64" fmla="*/ 50 w 138"/>
                  <a:gd name="T65" fmla="*/ 12 h 41"/>
                  <a:gd name="T66" fmla="*/ 62 w 138"/>
                  <a:gd name="T67" fmla="*/ 12 h 41"/>
                  <a:gd name="T68" fmla="*/ 76 w 138"/>
                  <a:gd name="T69" fmla="*/ 13 h 41"/>
                  <a:gd name="T70" fmla="*/ 78 w 138"/>
                  <a:gd name="T71" fmla="*/ 13 h 41"/>
                  <a:gd name="T72" fmla="*/ 80 w 138"/>
                  <a:gd name="T73" fmla="*/ 10 h 41"/>
                  <a:gd name="T74" fmla="*/ 80 w 138"/>
                  <a:gd name="T75" fmla="*/ 8 h 41"/>
                  <a:gd name="T76" fmla="*/ 82 w 138"/>
                  <a:gd name="T77" fmla="*/ 6 h 41"/>
                  <a:gd name="T78" fmla="*/ 84 w 138"/>
                  <a:gd name="T79" fmla="*/ 6 h 41"/>
                  <a:gd name="T80" fmla="*/ 86 w 138"/>
                  <a:gd name="T81" fmla="*/ 8 h 41"/>
                  <a:gd name="T82" fmla="*/ 88 w 138"/>
                  <a:gd name="T83" fmla="*/ 10 h 41"/>
                  <a:gd name="T84" fmla="*/ 90 w 138"/>
                  <a:gd name="T85" fmla="*/ 10 h 41"/>
                  <a:gd name="T86" fmla="*/ 92 w 138"/>
                  <a:gd name="T87" fmla="*/ 10 h 41"/>
                  <a:gd name="T88" fmla="*/ 100 w 138"/>
                  <a:gd name="T89" fmla="*/ 13 h 41"/>
                  <a:gd name="T90" fmla="*/ 106 w 138"/>
                  <a:gd name="T91" fmla="*/ 12 h 41"/>
                  <a:gd name="T92" fmla="*/ 108 w 138"/>
                  <a:gd name="T93" fmla="*/ 13 h 41"/>
                  <a:gd name="T94" fmla="*/ 110 w 138"/>
                  <a:gd name="T95" fmla="*/ 17 h 41"/>
                  <a:gd name="T96" fmla="*/ 112 w 138"/>
                  <a:gd name="T97" fmla="*/ 19 h 41"/>
                  <a:gd name="T98" fmla="*/ 112 w 138"/>
                  <a:gd name="T99" fmla="*/ 23 h 41"/>
                  <a:gd name="T100" fmla="*/ 118 w 138"/>
                  <a:gd name="T101" fmla="*/ 25 h 41"/>
                  <a:gd name="T102" fmla="*/ 130 w 138"/>
                  <a:gd name="T103" fmla="*/ 23 h 41"/>
                  <a:gd name="T104" fmla="*/ 134 w 138"/>
                  <a:gd name="T105" fmla="*/ 25 h 41"/>
                  <a:gd name="T106" fmla="*/ 136 w 138"/>
                  <a:gd name="T107" fmla="*/ 27 h 41"/>
                  <a:gd name="T108" fmla="*/ 136 w 138"/>
                  <a:gd name="T109" fmla="*/ 35 h 41"/>
                  <a:gd name="T110" fmla="*/ 138 w 138"/>
                  <a:gd name="T111" fmla="*/ 41 h 41"/>
                  <a:gd name="T112" fmla="*/ 136 w 138"/>
                  <a:gd name="T113" fmla="*/ 41 h 41"/>
                  <a:gd name="T114" fmla="*/ 134 w 138"/>
                  <a:gd name="T115" fmla="*/ 39 h 41"/>
                  <a:gd name="T116" fmla="*/ 118 w 138"/>
                  <a:gd name="T117" fmla="*/ 33 h 41"/>
                  <a:gd name="T118" fmla="*/ 110 w 138"/>
                  <a:gd name="T119" fmla="*/ 35 h 41"/>
                  <a:gd name="T120" fmla="*/ 104 w 138"/>
                  <a:gd name="T121" fmla="*/ 33 h 41"/>
                  <a:gd name="T122" fmla="*/ 102 w 138"/>
                  <a:gd name="T123" fmla="*/ 33 h 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8"/>
                  <a:gd name="T187" fmla="*/ 0 h 41"/>
                  <a:gd name="T188" fmla="*/ 138 w 138"/>
                  <a:gd name="T189" fmla="*/ 41 h 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8" h="41">
                    <a:moveTo>
                      <a:pt x="102" y="33"/>
                    </a:moveTo>
                    <a:lnTo>
                      <a:pt x="98" y="33"/>
                    </a:lnTo>
                    <a:lnTo>
                      <a:pt x="96" y="35"/>
                    </a:lnTo>
                    <a:lnTo>
                      <a:pt x="90" y="33"/>
                    </a:lnTo>
                    <a:lnTo>
                      <a:pt x="88" y="31"/>
                    </a:lnTo>
                    <a:lnTo>
                      <a:pt x="88" y="33"/>
                    </a:lnTo>
                    <a:lnTo>
                      <a:pt x="82" y="33"/>
                    </a:lnTo>
                    <a:lnTo>
                      <a:pt x="72" y="27"/>
                    </a:lnTo>
                    <a:lnTo>
                      <a:pt x="58" y="25"/>
                    </a:lnTo>
                    <a:lnTo>
                      <a:pt x="56" y="25"/>
                    </a:lnTo>
                    <a:lnTo>
                      <a:pt x="54" y="25"/>
                    </a:lnTo>
                    <a:lnTo>
                      <a:pt x="52" y="25"/>
                    </a:lnTo>
                    <a:lnTo>
                      <a:pt x="50" y="25"/>
                    </a:lnTo>
                    <a:lnTo>
                      <a:pt x="48" y="27"/>
                    </a:lnTo>
                    <a:lnTo>
                      <a:pt x="18" y="19"/>
                    </a:lnTo>
                    <a:lnTo>
                      <a:pt x="16" y="17"/>
                    </a:lnTo>
                    <a:lnTo>
                      <a:pt x="18" y="15"/>
                    </a:lnTo>
                    <a:lnTo>
                      <a:pt x="2" y="12"/>
                    </a:lnTo>
                    <a:lnTo>
                      <a:pt x="0" y="10"/>
                    </a:lnTo>
                    <a:lnTo>
                      <a:pt x="2" y="10"/>
                    </a:lnTo>
                    <a:lnTo>
                      <a:pt x="4" y="10"/>
                    </a:lnTo>
                    <a:lnTo>
                      <a:pt x="6" y="8"/>
                    </a:lnTo>
                    <a:lnTo>
                      <a:pt x="8" y="8"/>
                    </a:lnTo>
                    <a:lnTo>
                      <a:pt x="10" y="0"/>
                    </a:lnTo>
                    <a:lnTo>
                      <a:pt x="14" y="0"/>
                    </a:lnTo>
                    <a:lnTo>
                      <a:pt x="24" y="0"/>
                    </a:lnTo>
                    <a:lnTo>
                      <a:pt x="28" y="0"/>
                    </a:lnTo>
                    <a:lnTo>
                      <a:pt x="30" y="0"/>
                    </a:lnTo>
                    <a:lnTo>
                      <a:pt x="32" y="0"/>
                    </a:lnTo>
                    <a:lnTo>
                      <a:pt x="32" y="4"/>
                    </a:lnTo>
                    <a:lnTo>
                      <a:pt x="44" y="4"/>
                    </a:lnTo>
                    <a:lnTo>
                      <a:pt x="48" y="8"/>
                    </a:lnTo>
                    <a:lnTo>
                      <a:pt x="50" y="12"/>
                    </a:lnTo>
                    <a:lnTo>
                      <a:pt x="62" y="12"/>
                    </a:lnTo>
                    <a:lnTo>
                      <a:pt x="76" y="13"/>
                    </a:lnTo>
                    <a:lnTo>
                      <a:pt x="78" y="13"/>
                    </a:lnTo>
                    <a:lnTo>
                      <a:pt x="80" y="10"/>
                    </a:lnTo>
                    <a:lnTo>
                      <a:pt x="80" y="8"/>
                    </a:lnTo>
                    <a:lnTo>
                      <a:pt x="82" y="6"/>
                    </a:lnTo>
                    <a:lnTo>
                      <a:pt x="84" y="6"/>
                    </a:lnTo>
                    <a:lnTo>
                      <a:pt x="86" y="8"/>
                    </a:lnTo>
                    <a:lnTo>
                      <a:pt x="88" y="10"/>
                    </a:lnTo>
                    <a:lnTo>
                      <a:pt x="90" y="10"/>
                    </a:lnTo>
                    <a:lnTo>
                      <a:pt x="92" y="10"/>
                    </a:lnTo>
                    <a:lnTo>
                      <a:pt x="100" y="13"/>
                    </a:lnTo>
                    <a:lnTo>
                      <a:pt x="106" y="12"/>
                    </a:lnTo>
                    <a:lnTo>
                      <a:pt x="108" y="13"/>
                    </a:lnTo>
                    <a:lnTo>
                      <a:pt x="110" y="17"/>
                    </a:lnTo>
                    <a:lnTo>
                      <a:pt x="112" y="19"/>
                    </a:lnTo>
                    <a:lnTo>
                      <a:pt x="112" y="23"/>
                    </a:lnTo>
                    <a:lnTo>
                      <a:pt x="118" y="25"/>
                    </a:lnTo>
                    <a:lnTo>
                      <a:pt x="130" y="23"/>
                    </a:lnTo>
                    <a:lnTo>
                      <a:pt x="134" y="25"/>
                    </a:lnTo>
                    <a:lnTo>
                      <a:pt x="136" y="27"/>
                    </a:lnTo>
                    <a:lnTo>
                      <a:pt x="136" y="35"/>
                    </a:lnTo>
                    <a:lnTo>
                      <a:pt x="138" y="41"/>
                    </a:lnTo>
                    <a:lnTo>
                      <a:pt x="136" y="41"/>
                    </a:lnTo>
                    <a:lnTo>
                      <a:pt x="134" y="39"/>
                    </a:lnTo>
                    <a:lnTo>
                      <a:pt x="118" y="33"/>
                    </a:lnTo>
                    <a:lnTo>
                      <a:pt x="110" y="35"/>
                    </a:lnTo>
                    <a:lnTo>
                      <a:pt x="104" y="33"/>
                    </a:lnTo>
                    <a:lnTo>
                      <a:pt x="102" y="33"/>
                    </a:lnTo>
                    <a:close/>
                  </a:path>
                </a:pathLst>
              </a:custGeom>
              <a:solidFill>
                <a:schemeClr val="tx2"/>
              </a:solidFill>
              <a:ln w="3175">
                <a:solidFill>
                  <a:schemeClr val="bg1"/>
                </a:solidFill>
                <a:round/>
                <a:headEnd/>
                <a:tailEnd/>
              </a:ln>
            </p:spPr>
            <p:txBody>
              <a:bodyPr/>
              <a:lstStyle/>
              <a:p>
                <a:endParaRPr lang="fr-FR" dirty="0"/>
              </a:p>
            </p:txBody>
          </p:sp>
          <p:sp>
            <p:nvSpPr>
              <p:cNvPr id="6050" name="Freeform 1108"/>
              <p:cNvSpPr>
                <a:spLocks/>
              </p:cNvSpPr>
              <p:nvPr/>
            </p:nvSpPr>
            <p:spPr bwMode="auto">
              <a:xfrm>
                <a:off x="4359" y="2792"/>
                <a:ext cx="138" cy="41"/>
              </a:xfrm>
              <a:custGeom>
                <a:avLst/>
                <a:gdLst>
                  <a:gd name="T0" fmla="*/ 102 w 138"/>
                  <a:gd name="T1" fmla="*/ 33 h 41"/>
                  <a:gd name="T2" fmla="*/ 98 w 138"/>
                  <a:gd name="T3" fmla="*/ 33 h 41"/>
                  <a:gd name="T4" fmla="*/ 96 w 138"/>
                  <a:gd name="T5" fmla="*/ 35 h 41"/>
                  <a:gd name="T6" fmla="*/ 90 w 138"/>
                  <a:gd name="T7" fmla="*/ 33 h 41"/>
                  <a:gd name="T8" fmla="*/ 88 w 138"/>
                  <a:gd name="T9" fmla="*/ 31 h 41"/>
                  <a:gd name="T10" fmla="*/ 88 w 138"/>
                  <a:gd name="T11" fmla="*/ 33 h 41"/>
                  <a:gd name="T12" fmla="*/ 82 w 138"/>
                  <a:gd name="T13" fmla="*/ 33 h 41"/>
                  <a:gd name="T14" fmla="*/ 72 w 138"/>
                  <a:gd name="T15" fmla="*/ 27 h 41"/>
                  <a:gd name="T16" fmla="*/ 58 w 138"/>
                  <a:gd name="T17" fmla="*/ 25 h 41"/>
                  <a:gd name="T18" fmla="*/ 56 w 138"/>
                  <a:gd name="T19" fmla="*/ 25 h 41"/>
                  <a:gd name="T20" fmla="*/ 54 w 138"/>
                  <a:gd name="T21" fmla="*/ 25 h 41"/>
                  <a:gd name="T22" fmla="*/ 52 w 138"/>
                  <a:gd name="T23" fmla="*/ 25 h 41"/>
                  <a:gd name="T24" fmla="*/ 50 w 138"/>
                  <a:gd name="T25" fmla="*/ 25 h 41"/>
                  <a:gd name="T26" fmla="*/ 48 w 138"/>
                  <a:gd name="T27" fmla="*/ 27 h 41"/>
                  <a:gd name="T28" fmla="*/ 18 w 138"/>
                  <a:gd name="T29" fmla="*/ 19 h 41"/>
                  <a:gd name="T30" fmla="*/ 16 w 138"/>
                  <a:gd name="T31" fmla="*/ 17 h 41"/>
                  <a:gd name="T32" fmla="*/ 18 w 138"/>
                  <a:gd name="T33" fmla="*/ 15 h 41"/>
                  <a:gd name="T34" fmla="*/ 2 w 138"/>
                  <a:gd name="T35" fmla="*/ 12 h 41"/>
                  <a:gd name="T36" fmla="*/ 0 w 138"/>
                  <a:gd name="T37" fmla="*/ 10 h 41"/>
                  <a:gd name="T38" fmla="*/ 2 w 138"/>
                  <a:gd name="T39" fmla="*/ 10 h 41"/>
                  <a:gd name="T40" fmla="*/ 4 w 138"/>
                  <a:gd name="T41" fmla="*/ 10 h 41"/>
                  <a:gd name="T42" fmla="*/ 6 w 138"/>
                  <a:gd name="T43" fmla="*/ 8 h 41"/>
                  <a:gd name="T44" fmla="*/ 8 w 138"/>
                  <a:gd name="T45" fmla="*/ 8 h 41"/>
                  <a:gd name="T46" fmla="*/ 10 w 138"/>
                  <a:gd name="T47" fmla="*/ 0 h 41"/>
                  <a:gd name="T48" fmla="*/ 14 w 138"/>
                  <a:gd name="T49" fmla="*/ 0 h 41"/>
                  <a:gd name="T50" fmla="*/ 24 w 138"/>
                  <a:gd name="T51" fmla="*/ 0 h 41"/>
                  <a:gd name="T52" fmla="*/ 28 w 138"/>
                  <a:gd name="T53" fmla="*/ 0 h 41"/>
                  <a:gd name="T54" fmla="*/ 30 w 138"/>
                  <a:gd name="T55" fmla="*/ 0 h 41"/>
                  <a:gd name="T56" fmla="*/ 32 w 138"/>
                  <a:gd name="T57" fmla="*/ 0 h 41"/>
                  <a:gd name="T58" fmla="*/ 32 w 138"/>
                  <a:gd name="T59" fmla="*/ 4 h 41"/>
                  <a:gd name="T60" fmla="*/ 44 w 138"/>
                  <a:gd name="T61" fmla="*/ 4 h 41"/>
                  <a:gd name="T62" fmla="*/ 48 w 138"/>
                  <a:gd name="T63" fmla="*/ 8 h 41"/>
                  <a:gd name="T64" fmla="*/ 50 w 138"/>
                  <a:gd name="T65" fmla="*/ 12 h 41"/>
                  <a:gd name="T66" fmla="*/ 62 w 138"/>
                  <a:gd name="T67" fmla="*/ 12 h 41"/>
                  <a:gd name="T68" fmla="*/ 76 w 138"/>
                  <a:gd name="T69" fmla="*/ 13 h 41"/>
                  <a:gd name="T70" fmla="*/ 78 w 138"/>
                  <a:gd name="T71" fmla="*/ 13 h 41"/>
                  <a:gd name="T72" fmla="*/ 80 w 138"/>
                  <a:gd name="T73" fmla="*/ 10 h 41"/>
                  <a:gd name="T74" fmla="*/ 80 w 138"/>
                  <a:gd name="T75" fmla="*/ 8 h 41"/>
                  <a:gd name="T76" fmla="*/ 82 w 138"/>
                  <a:gd name="T77" fmla="*/ 6 h 41"/>
                  <a:gd name="T78" fmla="*/ 84 w 138"/>
                  <a:gd name="T79" fmla="*/ 6 h 41"/>
                  <a:gd name="T80" fmla="*/ 86 w 138"/>
                  <a:gd name="T81" fmla="*/ 8 h 41"/>
                  <a:gd name="T82" fmla="*/ 88 w 138"/>
                  <a:gd name="T83" fmla="*/ 10 h 41"/>
                  <a:gd name="T84" fmla="*/ 90 w 138"/>
                  <a:gd name="T85" fmla="*/ 10 h 41"/>
                  <a:gd name="T86" fmla="*/ 92 w 138"/>
                  <a:gd name="T87" fmla="*/ 10 h 41"/>
                  <a:gd name="T88" fmla="*/ 100 w 138"/>
                  <a:gd name="T89" fmla="*/ 13 h 41"/>
                  <a:gd name="T90" fmla="*/ 106 w 138"/>
                  <a:gd name="T91" fmla="*/ 12 h 41"/>
                  <a:gd name="T92" fmla="*/ 108 w 138"/>
                  <a:gd name="T93" fmla="*/ 13 h 41"/>
                  <a:gd name="T94" fmla="*/ 110 w 138"/>
                  <a:gd name="T95" fmla="*/ 17 h 41"/>
                  <a:gd name="T96" fmla="*/ 112 w 138"/>
                  <a:gd name="T97" fmla="*/ 19 h 41"/>
                  <a:gd name="T98" fmla="*/ 112 w 138"/>
                  <a:gd name="T99" fmla="*/ 23 h 41"/>
                  <a:gd name="T100" fmla="*/ 118 w 138"/>
                  <a:gd name="T101" fmla="*/ 25 h 41"/>
                  <a:gd name="T102" fmla="*/ 130 w 138"/>
                  <a:gd name="T103" fmla="*/ 23 h 41"/>
                  <a:gd name="T104" fmla="*/ 134 w 138"/>
                  <a:gd name="T105" fmla="*/ 25 h 41"/>
                  <a:gd name="T106" fmla="*/ 136 w 138"/>
                  <a:gd name="T107" fmla="*/ 27 h 41"/>
                  <a:gd name="T108" fmla="*/ 136 w 138"/>
                  <a:gd name="T109" fmla="*/ 35 h 41"/>
                  <a:gd name="T110" fmla="*/ 138 w 138"/>
                  <a:gd name="T111" fmla="*/ 41 h 41"/>
                  <a:gd name="T112" fmla="*/ 136 w 138"/>
                  <a:gd name="T113" fmla="*/ 41 h 41"/>
                  <a:gd name="T114" fmla="*/ 134 w 138"/>
                  <a:gd name="T115" fmla="*/ 39 h 41"/>
                  <a:gd name="T116" fmla="*/ 118 w 138"/>
                  <a:gd name="T117" fmla="*/ 33 h 41"/>
                  <a:gd name="T118" fmla="*/ 110 w 138"/>
                  <a:gd name="T119" fmla="*/ 35 h 41"/>
                  <a:gd name="T120" fmla="*/ 104 w 138"/>
                  <a:gd name="T121" fmla="*/ 33 h 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
                  <a:gd name="T184" fmla="*/ 0 h 41"/>
                  <a:gd name="T185" fmla="*/ 138 w 138"/>
                  <a:gd name="T186" fmla="*/ 41 h 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 h="41">
                    <a:moveTo>
                      <a:pt x="102" y="33"/>
                    </a:moveTo>
                    <a:lnTo>
                      <a:pt x="98" y="33"/>
                    </a:lnTo>
                    <a:lnTo>
                      <a:pt x="96" y="35"/>
                    </a:lnTo>
                    <a:lnTo>
                      <a:pt x="90" y="33"/>
                    </a:lnTo>
                    <a:lnTo>
                      <a:pt x="88" y="31"/>
                    </a:lnTo>
                    <a:lnTo>
                      <a:pt x="88" y="33"/>
                    </a:lnTo>
                    <a:lnTo>
                      <a:pt x="82" y="33"/>
                    </a:lnTo>
                    <a:lnTo>
                      <a:pt x="72" y="27"/>
                    </a:lnTo>
                    <a:lnTo>
                      <a:pt x="58" y="25"/>
                    </a:lnTo>
                    <a:lnTo>
                      <a:pt x="56" y="25"/>
                    </a:lnTo>
                    <a:lnTo>
                      <a:pt x="54" y="25"/>
                    </a:lnTo>
                    <a:lnTo>
                      <a:pt x="52" y="25"/>
                    </a:lnTo>
                    <a:lnTo>
                      <a:pt x="50" y="25"/>
                    </a:lnTo>
                    <a:lnTo>
                      <a:pt x="48" y="27"/>
                    </a:lnTo>
                    <a:lnTo>
                      <a:pt x="18" y="19"/>
                    </a:lnTo>
                    <a:lnTo>
                      <a:pt x="16" y="17"/>
                    </a:lnTo>
                    <a:lnTo>
                      <a:pt x="18" y="15"/>
                    </a:lnTo>
                    <a:lnTo>
                      <a:pt x="2" y="12"/>
                    </a:lnTo>
                    <a:lnTo>
                      <a:pt x="0" y="10"/>
                    </a:lnTo>
                    <a:lnTo>
                      <a:pt x="2" y="10"/>
                    </a:lnTo>
                    <a:lnTo>
                      <a:pt x="4" y="10"/>
                    </a:lnTo>
                    <a:lnTo>
                      <a:pt x="6" y="8"/>
                    </a:lnTo>
                    <a:lnTo>
                      <a:pt x="8" y="8"/>
                    </a:lnTo>
                    <a:lnTo>
                      <a:pt x="10" y="0"/>
                    </a:lnTo>
                    <a:lnTo>
                      <a:pt x="14" y="0"/>
                    </a:lnTo>
                    <a:lnTo>
                      <a:pt x="24" y="0"/>
                    </a:lnTo>
                    <a:lnTo>
                      <a:pt x="28" y="0"/>
                    </a:lnTo>
                    <a:lnTo>
                      <a:pt x="30" y="0"/>
                    </a:lnTo>
                    <a:lnTo>
                      <a:pt x="32" y="0"/>
                    </a:lnTo>
                    <a:lnTo>
                      <a:pt x="32" y="4"/>
                    </a:lnTo>
                    <a:lnTo>
                      <a:pt x="44" y="4"/>
                    </a:lnTo>
                    <a:lnTo>
                      <a:pt x="48" y="8"/>
                    </a:lnTo>
                    <a:lnTo>
                      <a:pt x="50" y="12"/>
                    </a:lnTo>
                    <a:lnTo>
                      <a:pt x="62" y="12"/>
                    </a:lnTo>
                    <a:lnTo>
                      <a:pt x="76" y="13"/>
                    </a:lnTo>
                    <a:lnTo>
                      <a:pt x="78" y="13"/>
                    </a:lnTo>
                    <a:lnTo>
                      <a:pt x="80" y="10"/>
                    </a:lnTo>
                    <a:lnTo>
                      <a:pt x="80" y="8"/>
                    </a:lnTo>
                    <a:lnTo>
                      <a:pt x="82" y="6"/>
                    </a:lnTo>
                    <a:lnTo>
                      <a:pt x="84" y="6"/>
                    </a:lnTo>
                    <a:lnTo>
                      <a:pt x="86" y="8"/>
                    </a:lnTo>
                    <a:lnTo>
                      <a:pt x="88" y="10"/>
                    </a:lnTo>
                    <a:lnTo>
                      <a:pt x="90" y="10"/>
                    </a:lnTo>
                    <a:lnTo>
                      <a:pt x="92" y="10"/>
                    </a:lnTo>
                    <a:lnTo>
                      <a:pt x="100" y="13"/>
                    </a:lnTo>
                    <a:lnTo>
                      <a:pt x="106" y="12"/>
                    </a:lnTo>
                    <a:lnTo>
                      <a:pt x="108" y="13"/>
                    </a:lnTo>
                    <a:lnTo>
                      <a:pt x="110" y="17"/>
                    </a:lnTo>
                    <a:lnTo>
                      <a:pt x="112" y="19"/>
                    </a:lnTo>
                    <a:lnTo>
                      <a:pt x="112" y="23"/>
                    </a:lnTo>
                    <a:lnTo>
                      <a:pt x="118" y="25"/>
                    </a:lnTo>
                    <a:lnTo>
                      <a:pt x="130" y="23"/>
                    </a:lnTo>
                    <a:lnTo>
                      <a:pt x="134" y="25"/>
                    </a:lnTo>
                    <a:lnTo>
                      <a:pt x="136" y="27"/>
                    </a:lnTo>
                    <a:lnTo>
                      <a:pt x="136" y="35"/>
                    </a:lnTo>
                    <a:lnTo>
                      <a:pt x="138" y="41"/>
                    </a:lnTo>
                    <a:lnTo>
                      <a:pt x="136" y="41"/>
                    </a:lnTo>
                    <a:lnTo>
                      <a:pt x="134" y="39"/>
                    </a:lnTo>
                    <a:lnTo>
                      <a:pt x="118" y="33"/>
                    </a:lnTo>
                    <a:lnTo>
                      <a:pt x="110" y="35"/>
                    </a:lnTo>
                    <a:lnTo>
                      <a:pt x="104" y="33"/>
                    </a:lnTo>
                  </a:path>
                </a:pathLst>
              </a:custGeom>
              <a:solidFill>
                <a:schemeClr val="accent1"/>
              </a:solidFill>
              <a:ln w="3175">
                <a:solidFill>
                  <a:schemeClr val="bg1"/>
                </a:solidFill>
                <a:round/>
                <a:headEnd/>
                <a:tailEnd/>
              </a:ln>
            </p:spPr>
            <p:txBody>
              <a:bodyPr/>
              <a:lstStyle/>
              <a:p>
                <a:endParaRPr lang="fr-FR" dirty="0"/>
              </a:p>
            </p:txBody>
          </p:sp>
          <p:sp>
            <p:nvSpPr>
              <p:cNvPr id="6051" name="Freeform 1109"/>
              <p:cNvSpPr>
                <a:spLocks/>
              </p:cNvSpPr>
              <p:nvPr/>
            </p:nvSpPr>
            <p:spPr bwMode="auto">
              <a:xfrm>
                <a:off x="4519" y="2752"/>
                <a:ext cx="4" cy="12"/>
              </a:xfrm>
              <a:custGeom>
                <a:avLst/>
                <a:gdLst>
                  <a:gd name="T0" fmla="*/ 4 w 4"/>
                  <a:gd name="T1" fmla="*/ 0 h 12"/>
                  <a:gd name="T2" fmla="*/ 4 w 4"/>
                  <a:gd name="T3" fmla="*/ 8 h 12"/>
                  <a:gd name="T4" fmla="*/ 4 w 4"/>
                  <a:gd name="T5" fmla="*/ 10 h 12"/>
                  <a:gd name="T6" fmla="*/ 2 w 4"/>
                  <a:gd name="T7" fmla="*/ 12 h 12"/>
                  <a:gd name="T8" fmla="*/ 0 w 4"/>
                  <a:gd name="T9" fmla="*/ 4 h 12"/>
                  <a:gd name="T10" fmla="*/ 2 w 4"/>
                  <a:gd name="T11" fmla="*/ 0 h 12"/>
                  <a:gd name="T12" fmla="*/ 2 w 4"/>
                  <a:gd name="T13" fmla="*/ 0 h 12"/>
                  <a:gd name="T14" fmla="*/ 4 w 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2"/>
                  <a:gd name="T26" fmla="*/ 4 w 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2">
                    <a:moveTo>
                      <a:pt x="4" y="0"/>
                    </a:moveTo>
                    <a:lnTo>
                      <a:pt x="4" y="8"/>
                    </a:lnTo>
                    <a:lnTo>
                      <a:pt x="4" y="10"/>
                    </a:lnTo>
                    <a:lnTo>
                      <a:pt x="2" y="12"/>
                    </a:lnTo>
                    <a:lnTo>
                      <a:pt x="0" y="4"/>
                    </a:lnTo>
                    <a:lnTo>
                      <a:pt x="2" y="0"/>
                    </a:lnTo>
                    <a:lnTo>
                      <a:pt x="4" y="0"/>
                    </a:lnTo>
                    <a:close/>
                  </a:path>
                </a:pathLst>
              </a:custGeom>
              <a:solidFill>
                <a:schemeClr val="tx2"/>
              </a:solidFill>
              <a:ln w="3175">
                <a:solidFill>
                  <a:schemeClr val="bg1"/>
                </a:solidFill>
                <a:round/>
                <a:headEnd/>
                <a:tailEnd/>
              </a:ln>
            </p:spPr>
            <p:txBody>
              <a:bodyPr/>
              <a:lstStyle/>
              <a:p>
                <a:endParaRPr lang="fr-FR" dirty="0"/>
              </a:p>
            </p:txBody>
          </p:sp>
          <p:sp>
            <p:nvSpPr>
              <p:cNvPr id="6052" name="Freeform 1110"/>
              <p:cNvSpPr>
                <a:spLocks/>
              </p:cNvSpPr>
              <p:nvPr/>
            </p:nvSpPr>
            <p:spPr bwMode="auto">
              <a:xfrm>
                <a:off x="4519" y="2752"/>
                <a:ext cx="4" cy="12"/>
              </a:xfrm>
              <a:custGeom>
                <a:avLst/>
                <a:gdLst>
                  <a:gd name="T0" fmla="*/ 4 w 4"/>
                  <a:gd name="T1" fmla="*/ 0 h 12"/>
                  <a:gd name="T2" fmla="*/ 4 w 4"/>
                  <a:gd name="T3" fmla="*/ 8 h 12"/>
                  <a:gd name="T4" fmla="*/ 4 w 4"/>
                  <a:gd name="T5" fmla="*/ 10 h 12"/>
                  <a:gd name="T6" fmla="*/ 2 w 4"/>
                  <a:gd name="T7" fmla="*/ 12 h 12"/>
                  <a:gd name="T8" fmla="*/ 0 w 4"/>
                  <a:gd name="T9" fmla="*/ 4 h 12"/>
                  <a:gd name="T10" fmla="*/ 2 w 4"/>
                  <a:gd name="T11" fmla="*/ 0 h 12"/>
                  <a:gd name="T12" fmla="*/ 2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4" y="0"/>
                    </a:moveTo>
                    <a:lnTo>
                      <a:pt x="4" y="8"/>
                    </a:lnTo>
                    <a:lnTo>
                      <a:pt x="4" y="10"/>
                    </a:lnTo>
                    <a:lnTo>
                      <a:pt x="2" y="12"/>
                    </a:lnTo>
                    <a:lnTo>
                      <a:pt x="0" y="4"/>
                    </a:lnTo>
                    <a:lnTo>
                      <a:pt x="2" y="0"/>
                    </a:lnTo>
                  </a:path>
                </a:pathLst>
              </a:custGeom>
              <a:solidFill>
                <a:schemeClr val="tx2"/>
              </a:solidFill>
              <a:ln w="3175">
                <a:solidFill>
                  <a:schemeClr val="bg1"/>
                </a:solidFill>
                <a:round/>
                <a:headEnd/>
                <a:tailEnd/>
              </a:ln>
            </p:spPr>
            <p:txBody>
              <a:bodyPr/>
              <a:lstStyle/>
              <a:p>
                <a:endParaRPr lang="fr-FR" dirty="0"/>
              </a:p>
            </p:txBody>
          </p:sp>
        </p:grpSp>
        <p:grpSp>
          <p:nvGrpSpPr>
            <p:cNvPr id="6" name="Group 1111"/>
            <p:cNvGrpSpPr>
              <a:grpSpLocks/>
            </p:cNvGrpSpPr>
            <p:nvPr/>
          </p:nvGrpSpPr>
          <p:grpSpPr bwMode="auto">
            <a:xfrm>
              <a:off x="115" y="1349"/>
              <a:ext cx="5529" cy="1552"/>
              <a:chOff x="115" y="1349"/>
              <a:chExt cx="5529" cy="1552"/>
            </a:xfrm>
          </p:grpSpPr>
          <p:sp>
            <p:nvSpPr>
              <p:cNvPr id="5653" name="Freeform 1112"/>
              <p:cNvSpPr>
                <a:spLocks/>
              </p:cNvSpPr>
              <p:nvPr/>
            </p:nvSpPr>
            <p:spPr bwMode="auto">
              <a:xfrm>
                <a:off x="4665" y="2815"/>
                <a:ext cx="16" cy="8"/>
              </a:xfrm>
              <a:custGeom>
                <a:avLst/>
                <a:gdLst>
                  <a:gd name="T0" fmla="*/ 2 w 16"/>
                  <a:gd name="T1" fmla="*/ 6 h 8"/>
                  <a:gd name="T2" fmla="*/ 0 w 16"/>
                  <a:gd name="T3" fmla="*/ 6 h 8"/>
                  <a:gd name="T4" fmla="*/ 2 w 16"/>
                  <a:gd name="T5" fmla="*/ 4 h 8"/>
                  <a:gd name="T6" fmla="*/ 2 w 16"/>
                  <a:gd name="T7" fmla="*/ 2 h 8"/>
                  <a:gd name="T8" fmla="*/ 6 w 16"/>
                  <a:gd name="T9" fmla="*/ 2 h 8"/>
                  <a:gd name="T10" fmla="*/ 12 w 16"/>
                  <a:gd name="T11" fmla="*/ 0 h 8"/>
                  <a:gd name="T12" fmla="*/ 14 w 16"/>
                  <a:gd name="T13" fmla="*/ 0 h 8"/>
                  <a:gd name="T14" fmla="*/ 16 w 16"/>
                  <a:gd name="T15" fmla="*/ 2 h 8"/>
                  <a:gd name="T16" fmla="*/ 10 w 16"/>
                  <a:gd name="T17" fmla="*/ 6 h 8"/>
                  <a:gd name="T18" fmla="*/ 6 w 16"/>
                  <a:gd name="T19" fmla="*/ 6 h 8"/>
                  <a:gd name="T20" fmla="*/ 4 w 16"/>
                  <a:gd name="T21" fmla="*/ 8 h 8"/>
                  <a:gd name="T22" fmla="*/ 4 w 16"/>
                  <a:gd name="T23" fmla="*/ 6 h 8"/>
                  <a:gd name="T24" fmla="*/ 2 w 16"/>
                  <a:gd name="T25" fmla="*/ 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
                  <a:gd name="T41" fmla="*/ 16 w 1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
                    <a:moveTo>
                      <a:pt x="2" y="6"/>
                    </a:moveTo>
                    <a:lnTo>
                      <a:pt x="0" y="6"/>
                    </a:lnTo>
                    <a:lnTo>
                      <a:pt x="2" y="4"/>
                    </a:lnTo>
                    <a:lnTo>
                      <a:pt x="2" y="2"/>
                    </a:lnTo>
                    <a:lnTo>
                      <a:pt x="6" y="2"/>
                    </a:lnTo>
                    <a:lnTo>
                      <a:pt x="12" y="0"/>
                    </a:lnTo>
                    <a:lnTo>
                      <a:pt x="14" y="0"/>
                    </a:lnTo>
                    <a:lnTo>
                      <a:pt x="16" y="2"/>
                    </a:lnTo>
                    <a:lnTo>
                      <a:pt x="10" y="6"/>
                    </a:lnTo>
                    <a:lnTo>
                      <a:pt x="6" y="6"/>
                    </a:lnTo>
                    <a:lnTo>
                      <a:pt x="4" y="8"/>
                    </a:lnTo>
                    <a:lnTo>
                      <a:pt x="4" y="6"/>
                    </a:lnTo>
                    <a:lnTo>
                      <a:pt x="2" y="6"/>
                    </a:lnTo>
                    <a:close/>
                  </a:path>
                </a:pathLst>
              </a:custGeom>
              <a:solidFill>
                <a:schemeClr val="tx2"/>
              </a:solidFill>
              <a:ln w="3175">
                <a:solidFill>
                  <a:schemeClr val="bg1"/>
                </a:solidFill>
                <a:round/>
                <a:headEnd/>
                <a:tailEnd/>
              </a:ln>
            </p:spPr>
            <p:txBody>
              <a:bodyPr/>
              <a:lstStyle/>
              <a:p>
                <a:endParaRPr lang="fr-FR" dirty="0"/>
              </a:p>
            </p:txBody>
          </p:sp>
          <p:sp>
            <p:nvSpPr>
              <p:cNvPr id="5654" name="Freeform 1113"/>
              <p:cNvSpPr>
                <a:spLocks/>
              </p:cNvSpPr>
              <p:nvPr/>
            </p:nvSpPr>
            <p:spPr bwMode="auto">
              <a:xfrm>
                <a:off x="4665" y="2815"/>
                <a:ext cx="16" cy="8"/>
              </a:xfrm>
              <a:custGeom>
                <a:avLst/>
                <a:gdLst>
                  <a:gd name="T0" fmla="*/ 2 w 16"/>
                  <a:gd name="T1" fmla="*/ 6 h 8"/>
                  <a:gd name="T2" fmla="*/ 0 w 16"/>
                  <a:gd name="T3" fmla="*/ 6 h 8"/>
                  <a:gd name="T4" fmla="*/ 2 w 16"/>
                  <a:gd name="T5" fmla="*/ 4 h 8"/>
                  <a:gd name="T6" fmla="*/ 2 w 16"/>
                  <a:gd name="T7" fmla="*/ 2 h 8"/>
                  <a:gd name="T8" fmla="*/ 6 w 16"/>
                  <a:gd name="T9" fmla="*/ 2 h 8"/>
                  <a:gd name="T10" fmla="*/ 12 w 16"/>
                  <a:gd name="T11" fmla="*/ 0 h 8"/>
                  <a:gd name="T12" fmla="*/ 14 w 16"/>
                  <a:gd name="T13" fmla="*/ 0 h 8"/>
                  <a:gd name="T14" fmla="*/ 16 w 16"/>
                  <a:gd name="T15" fmla="*/ 2 h 8"/>
                  <a:gd name="T16" fmla="*/ 10 w 16"/>
                  <a:gd name="T17" fmla="*/ 6 h 8"/>
                  <a:gd name="T18" fmla="*/ 6 w 16"/>
                  <a:gd name="T19" fmla="*/ 6 h 8"/>
                  <a:gd name="T20" fmla="*/ 4 w 16"/>
                  <a:gd name="T21" fmla="*/ 8 h 8"/>
                  <a:gd name="T22" fmla="*/ 4 w 16"/>
                  <a:gd name="T23" fmla="*/ 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2" y="6"/>
                    </a:moveTo>
                    <a:lnTo>
                      <a:pt x="0" y="6"/>
                    </a:lnTo>
                    <a:lnTo>
                      <a:pt x="2" y="4"/>
                    </a:lnTo>
                    <a:lnTo>
                      <a:pt x="2" y="2"/>
                    </a:lnTo>
                    <a:lnTo>
                      <a:pt x="6" y="2"/>
                    </a:lnTo>
                    <a:lnTo>
                      <a:pt x="12" y="0"/>
                    </a:lnTo>
                    <a:lnTo>
                      <a:pt x="14" y="0"/>
                    </a:lnTo>
                    <a:lnTo>
                      <a:pt x="16" y="2"/>
                    </a:lnTo>
                    <a:lnTo>
                      <a:pt x="10" y="6"/>
                    </a:lnTo>
                    <a:lnTo>
                      <a:pt x="6" y="6"/>
                    </a:lnTo>
                    <a:lnTo>
                      <a:pt x="4" y="8"/>
                    </a:lnTo>
                    <a:lnTo>
                      <a:pt x="4" y="6"/>
                    </a:lnTo>
                  </a:path>
                </a:pathLst>
              </a:custGeom>
              <a:solidFill>
                <a:schemeClr val="tx2"/>
              </a:solidFill>
              <a:ln w="3175">
                <a:solidFill>
                  <a:schemeClr val="bg1"/>
                </a:solidFill>
                <a:round/>
                <a:headEnd/>
                <a:tailEnd/>
              </a:ln>
            </p:spPr>
            <p:txBody>
              <a:bodyPr/>
              <a:lstStyle/>
              <a:p>
                <a:endParaRPr lang="fr-FR" dirty="0"/>
              </a:p>
            </p:txBody>
          </p:sp>
          <p:sp>
            <p:nvSpPr>
              <p:cNvPr id="5655" name="Freeform 1114"/>
              <p:cNvSpPr>
                <a:spLocks/>
              </p:cNvSpPr>
              <p:nvPr/>
            </p:nvSpPr>
            <p:spPr bwMode="auto">
              <a:xfrm>
                <a:off x="4621" y="2859"/>
                <a:ext cx="8" cy="6"/>
              </a:xfrm>
              <a:custGeom>
                <a:avLst/>
                <a:gdLst>
                  <a:gd name="T0" fmla="*/ 0 w 8"/>
                  <a:gd name="T1" fmla="*/ 6 h 6"/>
                  <a:gd name="T2" fmla="*/ 0 w 8"/>
                  <a:gd name="T3" fmla="*/ 4 h 6"/>
                  <a:gd name="T4" fmla="*/ 4 w 8"/>
                  <a:gd name="T5" fmla="*/ 4 h 6"/>
                  <a:gd name="T6" fmla="*/ 8 w 8"/>
                  <a:gd name="T7" fmla="*/ 0 h 6"/>
                  <a:gd name="T8" fmla="*/ 8 w 8"/>
                  <a:gd name="T9" fmla="*/ 2 h 6"/>
                  <a:gd name="T10" fmla="*/ 8 w 8"/>
                  <a:gd name="T11" fmla="*/ 4 h 6"/>
                  <a:gd name="T12" fmla="*/ 4 w 8"/>
                  <a:gd name="T13" fmla="*/ 6 h 6"/>
                  <a:gd name="T14" fmla="*/ 2 w 8"/>
                  <a:gd name="T15" fmla="*/ 6 h 6"/>
                  <a:gd name="T16" fmla="*/ 2 w 8"/>
                  <a:gd name="T17" fmla="*/ 6 h 6"/>
                  <a:gd name="T18" fmla="*/ 0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4"/>
                    </a:lnTo>
                    <a:lnTo>
                      <a:pt x="4" y="4"/>
                    </a:lnTo>
                    <a:lnTo>
                      <a:pt x="8" y="0"/>
                    </a:lnTo>
                    <a:lnTo>
                      <a:pt x="8" y="2"/>
                    </a:lnTo>
                    <a:lnTo>
                      <a:pt x="8" y="4"/>
                    </a:lnTo>
                    <a:lnTo>
                      <a:pt x="4" y="6"/>
                    </a:lnTo>
                    <a:lnTo>
                      <a:pt x="2" y="6"/>
                    </a:lnTo>
                    <a:lnTo>
                      <a:pt x="0" y="6"/>
                    </a:lnTo>
                    <a:close/>
                  </a:path>
                </a:pathLst>
              </a:custGeom>
              <a:solidFill>
                <a:schemeClr val="tx2"/>
              </a:solidFill>
              <a:ln w="3175">
                <a:solidFill>
                  <a:schemeClr val="bg1"/>
                </a:solidFill>
                <a:round/>
                <a:headEnd/>
                <a:tailEnd/>
              </a:ln>
            </p:spPr>
            <p:txBody>
              <a:bodyPr/>
              <a:lstStyle/>
              <a:p>
                <a:endParaRPr lang="fr-FR" dirty="0"/>
              </a:p>
            </p:txBody>
          </p:sp>
          <p:sp>
            <p:nvSpPr>
              <p:cNvPr id="5656" name="Freeform 1115"/>
              <p:cNvSpPr>
                <a:spLocks/>
              </p:cNvSpPr>
              <p:nvPr/>
            </p:nvSpPr>
            <p:spPr bwMode="auto">
              <a:xfrm>
                <a:off x="4621" y="2859"/>
                <a:ext cx="8" cy="6"/>
              </a:xfrm>
              <a:custGeom>
                <a:avLst/>
                <a:gdLst>
                  <a:gd name="T0" fmla="*/ 0 w 8"/>
                  <a:gd name="T1" fmla="*/ 6 h 6"/>
                  <a:gd name="T2" fmla="*/ 0 w 8"/>
                  <a:gd name="T3" fmla="*/ 4 h 6"/>
                  <a:gd name="T4" fmla="*/ 4 w 8"/>
                  <a:gd name="T5" fmla="*/ 4 h 6"/>
                  <a:gd name="T6" fmla="*/ 8 w 8"/>
                  <a:gd name="T7" fmla="*/ 0 h 6"/>
                  <a:gd name="T8" fmla="*/ 8 w 8"/>
                  <a:gd name="T9" fmla="*/ 2 h 6"/>
                  <a:gd name="T10" fmla="*/ 8 w 8"/>
                  <a:gd name="T11" fmla="*/ 4 h 6"/>
                  <a:gd name="T12" fmla="*/ 4 w 8"/>
                  <a:gd name="T13" fmla="*/ 6 h 6"/>
                  <a:gd name="T14" fmla="*/ 2 w 8"/>
                  <a:gd name="T15" fmla="*/ 6 h 6"/>
                  <a:gd name="T16" fmla="*/ 2 w 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6"/>
                    </a:moveTo>
                    <a:lnTo>
                      <a:pt x="0" y="4"/>
                    </a:lnTo>
                    <a:lnTo>
                      <a:pt x="4" y="4"/>
                    </a:lnTo>
                    <a:lnTo>
                      <a:pt x="8" y="0"/>
                    </a:lnTo>
                    <a:lnTo>
                      <a:pt x="8" y="2"/>
                    </a:lnTo>
                    <a:lnTo>
                      <a:pt x="8" y="4"/>
                    </a:lnTo>
                    <a:lnTo>
                      <a:pt x="4" y="6"/>
                    </a:lnTo>
                    <a:lnTo>
                      <a:pt x="2" y="6"/>
                    </a:lnTo>
                  </a:path>
                </a:pathLst>
              </a:custGeom>
              <a:solidFill>
                <a:schemeClr val="tx2"/>
              </a:solidFill>
              <a:ln w="3175">
                <a:solidFill>
                  <a:schemeClr val="bg1"/>
                </a:solidFill>
                <a:round/>
                <a:headEnd/>
                <a:tailEnd/>
              </a:ln>
            </p:spPr>
            <p:txBody>
              <a:bodyPr/>
              <a:lstStyle/>
              <a:p>
                <a:endParaRPr lang="fr-FR" dirty="0"/>
              </a:p>
            </p:txBody>
          </p:sp>
          <p:sp>
            <p:nvSpPr>
              <p:cNvPr id="5657" name="Freeform 1116"/>
              <p:cNvSpPr>
                <a:spLocks/>
              </p:cNvSpPr>
              <p:nvPr/>
            </p:nvSpPr>
            <p:spPr bwMode="auto">
              <a:xfrm>
                <a:off x="4645" y="2823"/>
                <a:ext cx="10" cy="6"/>
              </a:xfrm>
              <a:custGeom>
                <a:avLst/>
                <a:gdLst>
                  <a:gd name="T0" fmla="*/ 0 w 10"/>
                  <a:gd name="T1" fmla="*/ 2 h 6"/>
                  <a:gd name="T2" fmla="*/ 2 w 10"/>
                  <a:gd name="T3" fmla="*/ 2 h 6"/>
                  <a:gd name="T4" fmla="*/ 8 w 10"/>
                  <a:gd name="T5" fmla="*/ 0 h 6"/>
                  <a:gd name="T6" fmla="*/ 10 w 10"/>
                  <a:gd name="T7" fmla="*/ 2 h 6"/>
                  <a:gd name="T8" fmla="*/ 8 w 10"/>
                  <a:gd name="T9" fmla="*/ 4 h 6"/>
                  <a:gd name="T10" fmla="*/ 6 w 10"/>
                  <a:gd name="T11" fmla="*/ 6 h 6"/>
                  <a:gd name="T12" fmla="*/ 2 w 10"/>
                  <a:gd name="T13" fmla="*/ 6 h 6"/>
                  <a:gd name="T14" fmla="*/ 0 w 10"/>
                  <a:gd name="T15" fmla="*/ 4 h 6"/>
                  <a:gd name="T16" fmla="*/ 0 w 10"/>
                  <a:gd name="T17" fmla="*/ 4 h 6"/>
                  <a:gd name="T18" fmla="*/ 0 w 10"/>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2"/>
                    </a:moveTo>
                    <a:lnTo>
                      <a:pt x="2" y="2"/>
                    </a:lnTo>
                    <a:lnTo>
                      <a:pt x="8" y="0"/>
                    </a:lnTo>
                    <a:lnTo>
                      <a:pt x="10" y="2"/>
                    </a:lnTo>
                    <a:lnTo>
                      <a:pt x="8" y="4"/>
                    </a:lnTo>
                    <a:lnTo>
                      <a:pt x="6" y="6"/>
                    </a:lnTo>
                    <a:lnTo>
                      <a:pt x="2"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658" name="Freeform 1117"/>
              <p:cNvSpPr>
                <a:spLocks/>
              </p:cNvSpPr>
              <p:nvPr/>
            </p:nvSpPr>
            <p:spPr bwMode="auto">
              <a:xfrm>
                <a:off x="4645" y="2823"/>
                <a:ext cx="10" cy="6"/>
              </a:xfrm>
              <a:custGeom>
                <a:avLst/>
                <a:gdLst>
                  <a:gd name="T0" fmla="*/ 0 w 10"/>
                  <a:gd name="T1" fmla="*/ 2 h 6"/>
                  <a:gd name="T2" fmla="*/ 2 w 10"/>
                  <a:gd name="T3" fmla="*/ 2 h 6"/>
                  <a:gd name="T4" fmla="*/ 8 w 10"/>
                  <a:gd name="T5" fmla="*/ 0 h 6"/>
                  <a:gd name="T6" fmla="*/ 10 w 10"/>
                  <a:gd name="T7" fmla="*/ 2 h 6"/>
                  <a:gd name="T8" fmla="*/ 8 w 10"/>
                  <a:gd name="T9" fmla="*/ 4 h 6"/>
                  <a:gd name="T10" fmla="*/ 6 w 10"/>
                  <a:gd name="T11" fmla="*/ 6 h 6"/>
                  <a:gd name="T12" fmla="*/ 2 w 10"/>
                  <a:gd name="T13" fmla="*/ 6 h 6"/>
                  <a:gd name="T14" fmla="*/ 0 w 10"/>
                  <a:gd name="T15" fmla="*/ 4 h 6"/>
                  <a:gd name="T16" fmla="*/ 0 w 10"/>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0" y="2"/>
                    </a:moveTo>
                    <a:lnTo>
                      <a:pt x="2" y="2"/>
                    </a:lnTo>
                    <a:lnTo>
                      <a:pt x="8" y="0"/>
                    </a:lnTo>
                    <a:lnTo>
                      <a:pt x="10" y="2"/>
                    </a:lnTo>
                    <a:lnTo>
                      <a:pt x="8" y="4"/>
                    </a:lnTo>
                    <a:lnTo>
                      <a:pt x="6" y="6"/>
                    </a:lnTo>
                    <a:lnTo>
                      <a:pt x="2" y="6"/>
                    </a:lnTo>
                    <a:lnTo>
                      <a:pt x="0" y="4"/>
                    </a:lnTo>
                  </a:path>
                </a:pathLst>
              </a:custGeom>
              <a:solidFill>
                <a:schemeClr val="tx2"/>
              </a:solidFill>
              <a:ln w="3175">
                <a:solidFill>
                  <a:schemeClr val="bg1"/>
                </a:solidFill>
                <a:round/>
                <a:headEnd/>
                <a:tailEnd/>
              </a:ln>
            </p:spPr>
            <p:txBody>
              <a:bodyPr/>
              <a:lstStyle/>
              <a:p>
                <a:endParaRPr lang="fr-FR" dirty="0"/>
              </a:p>
            </p:txBody>
          </p:sp>
          <p:sp>
            <p:nvSpPr>
              <p:cNvPr id="5659" name="Freeform 1118"/>
              <p:cNvSpPr>
                <a:spLocks/>
              </p:cNvSpPr>
              <p:nvPr/>
            </p:nvSpPr>
            <p:spPr bwMode="auto">
              <a:xfrm>
                <a:off x="4637" y="2825"/>
                <a:ext cx="4" cy="4"/>
              </a:xfrm>
              <a:custGeom>
                <a:avLst/>
                <a:gdLst>
                  <a:gd name="T0" fmla="*/ 2 w 4"/>
                  <a:gd name="T1" fmla="*/ 4 h 4"/>
                  <a:gd name="T2" fmla="*/ 0 w 4"/>
                  <a:gd name="T3" fmla="*/ 2 h 4"/>
                  <a:gd name="T4" fmla="*/ 4 w 4"/>
                  <a:gd name="T5" fmla="*/ 0 h 4"/>
                  <a:gd name="T6" fmla="*/ 4 w 4"/>
                  <a:gd name="T7" fmla="*/ 2 h 4"/>
                  <a:gd name="T8" fmla="*/ 4 w 4"/>
                  <a:gd name="T9" fmla="*/ 4 h 4"/>
                  <a:gd name="T10" fmla="*/ 4 w 4"/>
                  <a:gd name="T11" fmla="*/ 4 h 4"/>
                  <a:gd name="T12" fmla="*/ 2 w 4"/>
                  <a:gd name="T13" fmla="*/ 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4"/>
                    </a:moveTo>
                    <a:lnTo>
                      <a:pt x="0" y="2"/>
                    </a:lnTo>
                    <a:lnTo>
                      <a:pt x="4" y="0"/>
                    </a:lnTo>
                    <a:lnTo>
                      <a:pt x="4" y="2"/>
                    </a:lnTo>
                    <a:lnTo>
                      <a:pt x="4"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660" name="Freeform 1119"/>
              <p:cNvSpPr>
                <a:spLocks/>
              </p:cNvSpPr>
              <p:nvPr/>
            </p:nvSpPr>
            <p:spPr bwMode="auto">
              <a:xfrm>
                <a:off x="4637" y="2825"/>
                <a:ext cx="4" cy="4"/>
              </a:xfrm>
              <a:custGeom>
                <a:avLst/>
                <a:gdLst>
                  <a:gd name="T0" fmla="*/ 2 w 4"/>
                  <a:gd name="T1" fmla="*/ 4 h 4"/>
                  <a:gd name="T2" fmla="*/ 0 w 4"/>
                  <a:gd name="T3" fmla="*/ 2 h 4"/>
                  <a:gd name="T4" fmla="*/ 4 w 4"/>
                  <a:gd name="T5" fmla="*/ 0 h 4"/>
                  <a:gd name="T6" fmla="*/ 4 w 4"/>
                  <a:gd name="T7" fmla="*/ 2 h 4"/>
                  <a:gd name="T8" fmla="*/ 4 w 4"/>
                  <a:gd name="T9" fmla="*/ 4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0" y="2"/>
                    </a:lnTo>
                    <a:lnTo>
                      <a:pt x="4" y="0"/>
                    </a:lnTo>
                    <a:lnTo>
                      <a:pt x="4" y="2"/>
                    </a:lnTo>
                    <a:lnTo>
                      <a:pt x="4" y="4"/>
                    </a:lnTo>
                  </a:path>
                </a:pathLst>
              </a:custGeom>
              <a:solidFill>
                <a:schemeClr val="tx2"/>
              </a:solidFill>
              <a:ln w="3175">
                <a:solidFill>
                  <a:schemeClr val="bg1"/>
                </a:solidFill>
                <a:round/>
                <a:headEnd/>
                <a:tailEnd/>
              </a:ln>
            </p:spPr>
            <p:txBody>
              <a:bodyPr/>
              <a:lstStyle/>
              <a:p>
                <a:endParaRPr lang="fr-FR" dirty="0"/>
              </a:p>
            </p:txBody>
          </p:sp>
          <p:sp>
            <p:nvSpPr>
              <p:cNvPr id="5661" name="Freeform 1120"/>
              <p:cNvSpPr>
                <a:spLocks/>
              </p:cNvSpPr>
              <p:nvPr/>
            </p:nvSpPr>
            <p:spPr bwMode="auto">
              <a:xfrm>
                <a:off x="4629" y="2825"/>
                <a:ext cx="6" cy="6"/>
              </a:xfrm>
              <a:custGeom>
                <a:avLst/>
                <a:gdLst>
                  <a:gd name="T0" fmla="*/ 0 w 6"/>
                  <a:gd name="T1" fmla="*/ 4 h 6"/>
                  <a:gd name="T2" fmla="*/ 0 w 6"/>
                  <a:gd name="T3" fmla="*/ 2 h 6"/>
                  <a:gd name="T4" fmla="*/ 0 w 6"/>
                  <a:gd name="T5" fmla="*/ 0 h 6"/>
                  <a:gd name="T6" fmla="*/ 2 w 6"/>
                  <a:gd name="T7" fmla="*/ 2 h 6"/>
                  <a:gd name="T8" fmla="*/ 4 w 6"/>
                  <a:gd name="T9" fmla="*/ 0 h 6"/>
                  <a:gd name="T10" fmla="*/ 6 w 6"/>
                  <a:gd name="T11" fmla="*/ 0 h 6"/>
                  <a:gd name="T12" fmla="*/ 4 w 6"/>
                  <a:gd name="T13" fmla="*/ 4 h 6"/>
                  <a:gd name="T14" fmla="*/ 2 w 6"/>
                  <a:gd name="T15" fmla="*/ 6 h 6"/>
                  <a:gd name="T16" fmla="*/ 0 w 6"/>
                  <a:gd name="T17" fmla="*/ 6 h 6"/>
                  <a:gd name="T18" fmla="*/ 0 w 6"/>
                  <a:gd name="T19" fmla="*/ 6 h 6"/>
                  <a:gd name="T20" fmla="*/ 0 w 6"/>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0" y="4"/>
                    </a:moveTo>
                    <a:lnTo>
                      <a:pt x="0" y="2"/>
                    </a:lnTo>
                    <a:lnTo>
                      <a:pt x="0" y="0"/>
                    </a:lnTo>
                    <a:lnTo>
                      <a:pt x="2" y="2"/>
                    </a:lnTo>
                    <a:lnTo>
                      <a:pt x="4" y="0"/>
                    </a:lnTo>
                    <a:lnTo>
                      <a:pt x="6" y="0"/>
                    </a:lnTo>
                    <a:lnTo>
                      <a:pt x="4" y="4"/>
                    </a:lnTo>
                    <a:lnTo>
                      <a:pt x="2" y="6"/>
                    </a:lnTo>
                    <a:lnTo>
                      <a:pt x="0" y="6"/>
                    </a:lnTo>
                    <a:lnTo>
                      <a:pt x="0" y="4"/>
                    </a:lnTo>
                    <a:close/>
                  </a:path>
                </a:pathLst>
              </a:custGeom>
              <a:solidFill>
                <a:schemeClr val="tx2"/>
              </a:solidFill>
              <a:ln w="3175">
                <a:solidFill>
                  <a:schemeClr val="bg1"/>
                </a:solidFill>
                <a:round/>
                <a:headEnd/>
                <a:tailEnd/>
              </a:ln>
            </p:spPr>
            <p:txBody>
              <a:bodyPr/>
              <a:lstStyle/>
              <a:p>
                <a:endParaRPr lang="fr-FR" dirty="0"/>
              </a:p>
            </p:txBody>
          </p:sp>
          <p:sp>
            <p:nvSpPr>
              <p:cNvPr id="5662" name="Freeform 1121"/>
              <p:cNvSpPr>
                <a:spLocks/>
              </p:cNvSpPr>
              <p:nvPr/>
            </p:nvSpPr>
            <p:spPr bwMode="auto">
              <a:xfrm>
                <a:off x="4629" y="2825"/>
                <a:ext cx="6" cy="6"/>
              </a:xfrm>
              <a:custGeom>
                <a:avLst/>
                <a:gdLst>
                  <a:gd name="T0" fmla="*/ 0 w 6"/>
                  <a:gd name="T1" fmla="*/ 4 h 6"/>
                  <a:gd name="T2" fmla="*/ 0 w 6"/>
                  <a:gd name="T3" fmla="*/ 2 h 6"/>
                  <a:gd name="T4" fmla="*/ 0 w 6"/>
                  <a:gd name="T5" fmla="*/ 0 h 6"/>
                  <a:gd name="T6" fmla="*/ 2 w 6"/>
                  <a:gd name="T7" fmla="*/ 2 h 6"/>
                  <a:gd name="T8" fmla="*/ 4 w 6"/>
                  <a:gd name="T9" fmla="*/ 0 h 6"/>
                  <a:gd name="T10" fmla="*/ 6 w 6"/>
                  <a:gd name="T11" fmla="*/ 0 h 6"/>
                  <a:gd name="T12" fmla="*/ 4 w 6"/>
                  <a:gd name="T13" fmla="*/ 4 h 6"/>
                  <a:gd name="T14" fmla="*/ 2 w 6"/>
                  <a:gd name="T15" fmla="*/ 6 h 6"/>
                  <a:gd name="T16" fmla="*/ 0 w 6"/>
                  <a:gd name="T17" fmla="*/ 6 h 6"/>
                  <a:gd name="T18" fmla="*/ 0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4"/>
                    </a:moveTo>
                    <a:lnTo>
                      <a:pt x="0" y="2"/>
                    </a:lnTo>
                    <a:lnTo>
                      <a:pt x="0" y="0"/>
                    </a:lnTo>
                    <a:lnTo>
                      <a:pt x="2" y="2"/>
                    </a:lnTo>
                    <a:lnTo>
                      <a:pt x="4" y="0"/>
                    </a:lnTo>
                    <a:lnTo>
                      <a:pt x="6" y="0"/>
                    </a:lnTo>
                    <a:lnTo>
                      <a:pt x="4" y="4"/>
                    </a:lnTo>
                    <a:lnTo>
                      <a:pt x="2" y="6"/>
                    </a:lnTo>
                    <a:lnTo>
                      <a:pt x="0" y="6"/>
                    </a:lnTo>
                  </a:path>
                </a:pathLst>
              </a:custGeom>
              <a:solidFill>
                <a:schemeClr val="tx2"/>
              </a:solidFill>
              <a:ln w="3175">
                <a:solidFill>
                  <a:schemeClr val="bg1"/>
                </a:solidFill>
                <a:round/>
                <a:headEnd/>
                <a:tailEnd/>
              </a:ln>
            </p:spPr>
            <p:txBody>
              <a:bodyPr/>
              <a:lstStyle/>
              <a:p>
                <a:endParaRPr lang="fr-FR" dirty="0"/>
              </a:p>
            </p:txBody>
          </p:sp>
          <p:sp>
            <p:nvSpPr>
              <p:cNvPr id="5663" name="Freeform 1122"/>
              <p:cNvSpPr>
                <a:spLocks/>
              </p:cNvSpPr>
              <p:nvPr/>
            </p:nvSpPr>
            <p:spPr bwMode="auto">
              <a:xfrm>
                <a:off x="4575" y="2823"/>
                <a:ext cx="48" cy="12"/>
              </a:xfrm>
              <a:custGeom>
                <a:avLst/>
                <a:gdLst>
                  <a:gd name="T0" fmla="*/ 2 w 48"/>
                  <a:gd name="T1" fmla="*/ 6 h 12"/>
                  <a:gd name="T2" fmla="*/ 4 w 48"/>
                  <a:gd name="T3" fmla="*/ 6 h 12"/>
                  <a:gd name="T4" fmla="*/ 6 w 48"/>
                  <a:gd name="T5" fmla="*/ 4 h 12"/>
                  <a:gd name="T6" fmla="*/ 12 w 48"/>
                  <a:gd name="T7" fmla="*/ 2 h 12"/>
                  <a:gd name="T8" fmla="*/ 14 w 48"/>
                  <a:gd name="T9" fmla="*/ 2 h 12"/>
                  <a:gd name="T10" fmla="*/ 20 w 48"/>
                  <a:gd name="T11" fmla="*/ 4 h 12"/>
                  <a:gd name="T12" fmla="*/ 22 w 48"/>
                  <a:gd name="T13" fmla="*/ 6 h 12"/>
                  <a:gd name="T14" fmla="*/ 26 w 48"/>
                  <a:gd name="T15" fmla="*/ 8 h 12"/>
                  <a:gd name="T16" fmla="*/ 28 w 48"/>
                  <a:gd name="T17" fmla="*/ 6 h 12"/>
                  <a:gd name="T18" fmla="*/ 34 w 48"/>
                  <a:gd name="T19" fmla="*/ 6 h 12"/>
                  <a:gd name="T20" fmla="*/ 40 w 48"/>
                  <a:gd name="T21" fmla="*/ 8 h 12"/>
                  <a:gd name="T22" fmla="*/ 40 w 48"/>
                  <a:gd name="T23" fmla="*/ 6 h 12"/>
                  <a:gd name="T24" fmla="*/ 42 w 48"/>
                  <a:gd name="T25" fmla="*/ 4 h 12"/>
                  <a:gd name="T26" fmla="*/ 44 w 48"/>
                  <a:gd name="T27" fmla="*/ 4 h 12"/>
                  <a:gd name="T28" fmla="*/ 46 w 48"/>
                  <a:gd name="T29" fmla="*/ 4 h 12"/>
                  <a:gd name="T30" fmla="*/ 46 w 48"/>
                  <a:gd name="T31" fmla="*/ 2 h 12"/>
                  <a:gd name="T32" fmla="*/ 46 w 48"/>
                  <a:gd name="T33" fmla="*/ 0 h 12"/>
                  <a:gd name="T34" fmla="*/ 48 w 48"/>
                  <a:gd name="T35" fmla="*/ 0 h 12"/>
                  <a:gd name="T36" fmla="*/ 48 w 48"/>
                  <a:gd name="T37" fmla="*/ 4 h 12"/>
                  <a:gd name="T38" fmla="*/ 44 w 48"/>
                  <a:gd name="T39" fmla="*/ 8 h 12"/>
                  <a:gd name="T40" fmla="*/ 40 w 48"/>
                  <a:gd name="T41" fmla="*/ 10 h 12"/>
                  <a:gd name="T42" fmla="*/ 36 w 48"/>
                  <a:gd name="T43" fmla="*/ 10 h 12"/>
                  <a:gd name="T44" fmla="*/ 32 w 48"/>
                  <a:gd name="T45" fmla="*/ 12 h 12"/>
                  <a:gd name="T46" fmla="*/ 26 w 48"/>
                  <a:gd name="T47" fmla="*/ 10 h 12"/>
                  <a:gd name="T48" fmla="*/ 20 w 48"/>
                  <a:gd name="T49" fmla="*/ 12 h 12"/>
                  <a:gd name="T50" fmla="*/ 12 w 48"/>
                  <a:gd name="T51" fmla="*/ 10 h 12"/>
                  <a:gd name="T52" fmla="*/ 2 w 48"/>
                  <a:gd name="T53" fmla="*/ 10 h 12"/>
                  <a:gd name="T54" fmla="*/ 0 w 48"/>
                  <a:gd name="T55" fmla="*/ 8 h 12"/>
                  <a:gd name="T56" fmla="*/ 0 w 48"/>
                  <a:gd name="T57" fmla="*/ 6 h 12"/>
                  <a:gd name="T58" fmla="*/ 2 w 48"/>
                  <a:gd name="T59" fmla="*/ 6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2"/>
                  <a:gd name="T92" fmla="*/ 48 w 48"/>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2">
                    <a:moveTo>
                      <a:pt x="2" y="6"/>
                    </a:moveTo>
                    <a:lnTo>
                      <a:pt x="4" y="6"/>
                    </a:lnTo>
                    <a:lnTo>
                      <a:pt x="6" y="4"/>
                    </a:lnTo>
                    <a:lnTo>
                      <a:pt x="12" y="2"/>
                    </a:lnTo>
                    <a:lnTo>
                      <a:pt x="14" y="2"/>
                    </a:lnTo>
                    <a:lnTo>
                      <a:pt x="20" y="4"/>
                    </a:lnTo>
                    <a:lnTo>
                      <a:pt x="22" y="6"/>
                    </a:lnTo>
                    <a:lnTo>
                      <a:pt x="26" y="8"/>
                    </a:lnTo>
                    <a:lnTo>
                      <a:pt x="28" y="6"/>
                    </a:lnTo>
                    <a:lnTo>
                      <a:pt x="34" y="6"/>
                    </a:lnTo>
                    <a:lnTo>
                      <a:pt x="40" y="8"/>
                    </a:lnTo>
                    <a:lnTo>
                      <a:pt x="40" y="6"/>
                    </a:lnTo>
                    <a:lnTo>
                      <a:pt x="42" y="4"/>
                    </a:lnTo>
                    <a:lnTo>
                      <a:pt x="44" y="4"/>
                    </a:lnTo>
                    <a:lnTo>
                      <a:pt x="46" y="4"/>
                    </a:lnTo>
                    <a:lnTo>
                      <a:pt x="46" y="2"/>
                    </a:lnTo>
                    <a:lnTo>
                      <a:pt x="46" y="0"/>
                    </a:lnTo>
                    <a:lnTo>
                      <a:pt x="48" y="0"/>
                    </a:lnTo>
                    <a:lnTo>
                      <a:pt x="48" y="4"/>
                    </a:lnTo>
                    <a:lnTo>
                      <a:pt x="44" y="8"/>
                    </a:lnTo>
                    <a:lnTo>
                      <a:pt x="40" y="10"/>
                    </a:lnTo>
                    <a:lnTo>
                      <a:pt x="36" y="10"/>
                    </a:lnTo>
                    <a:lnTo>
                      <a:pt x="32" y="12"/>
                    </a:lnTo>
                    <a:lnTo>
                      <a:pt x="26" y="10"/>
                    </a:lnTo>
                    <a:lnTo>
                      <a:pt x="20" y="12"/>
                    </a:lnTo>
                    <a:lnTo>
                      <a:pt x="12" y="10"/>
                    </a:lnTo>
                    <a:lnTo>
                      <a:pt x="2" y="10"/>
                    </a:lnTo>
                    <a:lnTo>
                      <a:pt x="0" y="8"/>
                    </a:lnTo>
                    <a:lnTo>
                      <a:pt x="0" y="6"/>
                    </a:lnTo>
                    <a:lnTo>
                      <a:pt x="2" y="6"/>
                    </a:lnTo>
                    <a:close/>
                  </a:path>
                </a:pathLst>
              </a:custGeom>
              <a:solidFill>
                <a:schemeClr val="tx2"/>
              </a:solidFill>
              <a:ln w="3175">
                <a:solidFill>
                  <a:schemeClr val="bg1"/>
                </a:solidFill>
                <a:round/>
                <a:headEnd/>
                <a:tailEnd/>
              </a:ln>
            </p:spPr>
            <p:txBody>
              <a:bodyPr/>
              <a:lstStyle/>
              <a:p>
                <a:endParaRPr lang="fr-FR" dirty="0"/>
              </a:p>
            </p:txBody>
          </p:sp>
          <p:sp>
            <p:nvSpPr>
              <p:cNvPr id="5664" name="Freeform 1123"/>
              <p:cNvSpPr>
                <a:spLocks/>
              </p:cNvSpPr>
              <p:nvPr/>
            </p:nvSpPr>
            <p:spPr bwMode="auto">
              <a:xfrm>
                <a:off x="4575" y="2823"/>
                <a:ext cx="48" cy="12"/>
              </a:xfrm>
              <a:custGeom>
                <a:avLst/>
                <a:gdLst>
                  <a:gd name="T0" fmla="*/ 2 w 48"/>
                  <a:gd name="T1" fmla="*/ 6 h 12"/>
                  <a:gd name="T2" fmla="*/ 4 w 48"/>
                  <a:gd name="T3" fmla="*/ 6 h 12"/>
                  <a:gd name="T4" fmla="*/ 6 w 48"/>
                  <a:gd name="T5" fmla="*/ 4 h 12"/>
                  <a:gd name="T6" fmla="*/ 12 w 48"/>
                  <a:gd name="T7" fmla="*/ 2 h 12"/>
                  <a:gd name="T8" fmla="*/ 14 w 48"/>
                  <a:gd name="T9" fmla="*/ 2 h 12"/>
                  <a:gd name="T10" fmla="*/ 20 w 48"/>
                  <a:gd name="T11" fmla="*/ 4 h 12"/>
                  <a:gd name="T12" fmla="*/ 22 w 48"/>
                  <a:gd name="T13" fmla="*/ 6 h 12"/>
                  <a:gd name="T14" fmla="*/ 26 w 48"/>
                  <a:gd name="T15" fmla="*/ 8 h 12"/>
                  <a:gd name="T16" fmla="*/ 28 w 48"/>
                  <a:gd name="T17" fmla="*/ 6 h 12"/>
                  <a:gd name="T18" fmla="*/ 34 w 48"/>
                  <a:gd name="T19" fmla="*/ 6 h 12"/>
                  <a:gd name="T20" fmla="*/ 40 w 48"/>
                  <a:gd name="T21" fmla="*/ 8 h 12"/>
                  <a:gd name="T22" fmla="*/ 40 w 48"/>
                  <a:gd name="T23" fmla="*/ 6 h 12"/>
                  <a:gd name="T24" fmla="*/ 42 w 48"/>
                  <a:gd name="T25" fmla="*/ 4 h 12"/>
                  <a:gd name="T26" fmla="*/ 44 w 48"/>
                  <a:gd name="T27" fmla="*/ 4 h 12"/>
                  <a:gd name="T28" fmla="*/ 46 w 48"/>
                  <a:gd name="T29" fmla="*/ 4 h 12"/>
                  <a:gd name="T30" fmla="*/ 46 w 48"/>
                  <a:gd name="T31" fmla="*/ 2 h 12"/>
                  <a:gd name="T32" fmla="*/ 46 w 48"/>
                  <a:gd name="T33" fmla="*/ 0 h 12"/>
                  <a:gd name="T34" fmla="*/ 48 w 48"/>
                  <a:gd name="T35" fmla="*/ 0 h 12"/>
                  <a:gd name="T36" fmla="*/ 48 w 48"/>
                  <a:gd name="T37" fmla="*/ 4 h 12"/>
                  <a:gd name="T38" fmla="*/ 44 w 48"/>
                  <a:gd name="T39" fmla="*/ 8 h 12"/>
                  <a:gd name="T40" fmla="*/ 40 w 48"/>
                  <a:gd name="T41" fmla="*/ 10 h 12"/>
                  <a:gd name="T42" fmla="*/ 36 w 48"/>
                  <a:gd name="T43" fmla="*/ 10 h 12"/>
                  <a:gd name="T44" fmla="*/ 32 w 48"/>
                  <a:gd name="T45" fmla="*/ 12 h 12"/>
                  <a:gd name="T46" fmla="*/ 26 w 48"/>
                  <a:gd name="T47" fmla="*/ 10 h 12"/>
                  <a:gd name="T48" fmla="*/ 20 w 48"/>
                  <a:gd name="T49" fmla="*/ 12 h 12"/>
                  <a:gd name="T50" fmla="*/ 12 w 48"/>
                  <a:gd name="T51" fmla="*/ 10 h 12"/>
                  <a:gd name="T52" fmla="*/ 2 w 48"/>
                  <a:gd name="T53" fmla="*/ 10 h 12"/>
                  <a:gd name="T54" fmla="*/ 0 w 48"/>
                  <a:gd name="T55" fmla="*/ 8 h 12"/>
                  <a:gd name="T56" fmla="*/ 0 w 48"/>
                  <a:gd name="T57" fmla="*/ 6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12"/>
                  <a:gd name="T89" fmla="*/ 48 w 48"/>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12">
                    <a:moveTo>
                      <a:pt x="2" y="6"/>
                    </a:moveTo>
                    <a:lnTo>
                      <a:pt x="4" y="6"/>
                    </a:lnTo>
                    <a:lnTo>
                      <a:pt x="6" y="4"/>
                    </a:lnTo>
                    <a:lnTo>
                      <a:pt x="12" y="2"/>
                    </a:lnTo>
                    <a:lnTo>
                      <a:pt x="14" y="2"/>
                    </a:lnTo>
                    <a:lnTo>
                      <a:pt x="20" y="4"/>
                    </a:lnTo>
                    <a:lnTo>
                      <a:pt x="22" y="6"/>
                    </a:lnTo>
                    <a:lnTo>
                      <a:pt x="26" y="8"/>
                    </a:lnTo>
                    <a:lnTo>
                      <a:pt x="28" y="6"/>
                    </a:lnTo>
                    <a:lnTo>
                      <a:pt x="34" y="6"/>
                    </a:lnTo>
                    <a:lnTo>
                      <a:pt x="40" y="8"/>
                    </a:lnTo>
                    <a:lnTo>
                      <a:pt x="40" y="6"/>
                    </a:lnTo>
                    <a:lnTo>
                      <a:pt x="42" y="4"/>
                    </a:lnTo>
                    <a:lnTo>
                      <a:pt x="44" y="4"/>
                    </a:lnTo>
                    <a:lnTo>
                      <a:pt x="46" y="4"/>
                    </a:lnTo>
                    <a:lnTo>
                      <a:pt x="46" y="2"/>
                    </a:lnTo>
                    <a:lnTo>
                      <a:pt x="46" y="0"/>
                    </a:lnTo>
                    <a:lnTo>
                      <a:pt x="48" y="0"/>
                    </a:lnTo>
                    <a:lnTo>
                      <a:pt x="48" y="4"/>
                    </a:lnTo>
                    <a:lnTo>
                      <a:pt x="44" y="8"/>
                    </a:lnTo>
                    <a:lnTo>
                      <a:pt x="40" y="10"/>
                    </a:lnTo>
                    <a:lnTo>
                      <a:pt x="36" y="10"/>
                    </a:lnTo>
                    <a:lnTo>
                      <a:pt x="32" y="12"/>
                    </a:lnTo>
                    <a:lnTo>
                      <a:pt x="26" y="10"/>
                    </a:lnTo>
                    <a:lnTo>
                      <a:pt x="20" y="12"/>
                    </a:lnTo>
                    <a:lnTo>
                      <a:pt x="12" y="10"/>
                    </a:lnTo>
                    <a:lnTo>
                      <a:pt x="2" y="10"/>
                    </a:lnTo>
                    <a:lnTo>
                      <a:pt x="0" y="8"/>
                    </a:lnTo>
                    <a:lnTo>
                      <a:pt x="0" y="6"/>
                    </a:lnTo>
                  </a:path>
                </a:pathLst>
              </a:custGeom>
              <a:solidFill>
                <a:schemeClr val="accent1"/>
              </a:solidFill>
              <a:ln w="3175">
                <a:solidFill>
                  <a:schemeClr val="bg1"/>
                </a:solidFill>
                <a:round/>
                <a:headEnd/>
                <a:tailEnd/>
              </a:ln>
            </p:spPr>
            <p:txBody>
              <a:bodyPr/>
              <a:lstStyle/>
              <a:p>
                <a:endParaRPr lang="fr-FR" dirty="0"/>
              </a:p>
            </p:txBody>
          </p:sp>
          <p:sp>
            <p:nvSpPr>
              <p:cNvPr id="5665" name="Freeform 1124"/>
              <p:cNvSpPr>
                <a:spLocks/>
              </p:cNvSpPr>
              <p:nvPr/>
            </p:nvSpPr>
            <p:spPr bwMode="auto">
              <a:xfrm>
                <a:off x="4565" y="2841"/>
                <a:ext cx="26" cy="16"/>
              </a:xfrm>
              <a:custGeom>
                <a:avLst/>
                <a:gdLst>
                  <a:gd name="T0" fmla="*/ 12 w 26"/>
                  <a:gd name="T1" fmla="*/ 0 h 16"/>
                  <a:gd name="T2" fmla="*/ 14 w 26"/>
                  <a:gd name="T3" fmla="*/ 2 h 16"/>
                  <a:gd name="T4" fmla="*/ 16 w 26"/>
                  <a:gd name="T5" fmla="*/ 2 h 16"/>
                  <a:gd name="T6" fmla="*/ 18 w 26"/>
                  <a:gd name="T7" fmla="*/ 4 h 16"/>
                  <a:gd name="T8" fmla="*/ 22 w 26"/>
                  <a:gd name="T9" fmla="*/ 6 h 16"/>
                  <a:gd name="T10" fmla="*/ 24 w 26"/>
                  <a:gd name="T11" fmla="*/ 10 h 16"/>
                  <a:gd name="T12" fmla="*/ 26 w 26"/>
                  <a:gd name="T13" fmla="*/ 12 h 16"/>
                  <a:gd name="T14" fmla="*/ 24 w 26"/>
                  <a:gd name="T15" fmla="*/ 14 h 16"/>
                  <a:gd name="T16" fmla="*/ 22 w 26"/>
                  <a:gd name="T17" fmla="*/ 16 h 16"/>
                  <a:gd name="T18" fmla="*/ 18 w 26"/>
                  <a:gd name="T19" fmla="*/ 14 h 16"/>
                  <a:gd name="T20" fmla="*/ 14 w 26"/>
                  <a:gd name="T21" fmla="*/ 12 h 16"/>
                  <a:gd name="T22" fmla="*/ 8 w 26"/>
                  <a:gd name="T23" fmla="*/ 8 h 16"/>
                  <a:gd name="T24" fmla="*/ 2 w 26"/>
                  <a:gd name="T25" fmla="*/ 8 h 16"/>
                  <a:gd name="T26" fmla="*/ 0 w 26"/>
                  <a:gd name="T27" fmla="*/ 4 h 16"/>
                  <a:gd name="T28" fmla="*/ 0 w 26"/>
                  <a:gd name="T29" fmla="*/ 2 h 16"/>
                  <a:gd name="T30" fmla="*/ 4 w 26"/>
                  <a:gd name="T31" fmla="*/ 2 h 16"/>
                  <a:gd name="T32" fmla="*/ 10 w 26"/>
                  <a:gd name="T33" fmla="*/ 0 h 16"/>
                  <a:gd name="T34" fmla="*/ 12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12" y="0"/>
                    </a:moveTo>
                    <a:lnTo>
                      <a:pt x="14" y="2"/>
                    </a:lnTo>
                    <a:lnTo>
                      <a:pt x="16" y="2"/>
                    </a:lnTo>
                    <a:lnTo>
                      <a:pt x="18" y="4"/>
                    </a:lnTo>
                    <a:lnTo>
                      <a:pt x="22" y="6"/>
                    </a:lnTo>
                    <a:lnTo>
                      <a:pt x="24" y="10"/>
                    </a:lnTo>
                    <a:lnTo>
                      <a:pt x="26" y="12"/>
                    </a:lnTo>
                    <a:lnTo>
                      <a:pt x="24" y="14"/>
                    </a:lnTo>
                    <a:lnTo>
                      <a:pt x="22" y="16"/>
                    </a:lnTo>
                    <a:lnTo>
                      <a:pt x="18" y="14"/>
                    </a:lnTo>
                    <a:lnTo>
                      <a:pt x="14" y="12"/>
                    </a:lnTo>
                    <a:lnTo>
                      <a:pt x="8" y="8"/>
                    </a:lnTo>
                    <a:lnTo>
                      <a:pt x="2" y="8"/>
                    </a:lnTo>
                    <a:lnTo>
                      <a:pt x="0" y="4"/>
                    </a:lnTo>
                    <a:lnTo>
                      <a:pt x="0" y="2"/>
                    </a:lnTo>
                    <a:lnTo>
                      <a:pt x="4" y="2"/>
                    </a:lnTo>
                    <a:lnTo>
                      <a:pt x="10" y="0"/>
                    </a:lnTo>
                    <a:lnTo>
                      <a:pt x="12" y="0"/>
                    </a:lnTo>
                    <a:close/>
                  </a:path>
                </a:pathLst>
              </a:custGeom>
              <a:solidFill>
                <a:schemeClr val="tx2"/>
              </a:solidFill>
              <a:ln w="3175">
                <a:solidFill>
                  <a:schemeClr val="bg1"/>
                </a:solidFill>
                <a:round/>
                <a:headEnd/>
                <a:tailEnd/>
              </a:ln>
            </p:spPr>
            <p:txBody>
              <a:bodyPr/>
              <a:lstStyle/>
              <a:p>
                <a:endParaRPr lang="fr-FR" dirty="0"/>
              </a:p>
            </p:txBody>
          </p:sp>
          <p:sp>
            <p:nvSpPr>
              <p:cNvPr id="5666" name="Freeform 1125"/>
              <p:cNvSpPr>
                <a:spLocks/>
              </p:cNvSpPr>
              <p:nvPr/>
            </p:nvSpPr>
            <p:spPr bwMode="auto">
              <a:xfrm>
                <a:off x="4565" y="2841"/>
                <a:ext cx="26" cy="16"/>
              </a:xfrm>
              <a:custGeom>
                <a:avLst/>
                <a:gdLst>
                  <a:gd name="T0" fmla="*/ 12 w 26"/>
                  <a:gd name="T1" fmla="*/ 0 h 16"/>
                  <a:gd name="T2" fmla="*/ 14 w 26"/>
                  <a:gd name="T3" fmla="*/ 2 h 16"/>
                  <a:gd name="T4" fmla="*/ 16 w 26"/>
                  <a:gd name="T5" fmla="*/ 2 h 16"/>
                  <a:gd name="T6" fmla="*/ 18 w 26"/>
                  <a:gd name="T7" fmla="*/ 4 h 16"/>
                  <a:gd name="T8" fmla="*/ 22 w 26"/>
                  <a:gd name="T9" fmla="*/ 6 h 16"/>
                  <a:gd name="T10" fmla="*/ 24 w 26"/>
                  <a:gd name="T11" fmla="*/ 10 h 16"/>
                  <a:gd name="T12" fmla="*/ 26 w 26"/>
                  <a:gd name="T13" fmla="*/ 12 h 16"/>
                  <a:gd name="T14" fmla="*/ 24 w 26"/>
                  <a:gd name="T15" fmla="*/ 14 h 16"/>
                  <a:gd name="T16" fmla="*/ 22 w 26"/>
                  <a:gd name="T17" fmla="*/ 16 h 16"/>
                  <a:gd name="T18" fmla="*/ 18 w 26"/>
                  <a:gd name="T19" fmla="*/ 14 h 16"/>
                  <a:gd name="T20" fmla="*/ 14 w 26"/>
                  <a:gd name="T21" fmla="*/ 12 h 16"/>
                  <a:gd name="T22" fmla="*/ 8 w 26"/>
                  <a:gd name="T23" fmla="*/ 8 h 16"/>
                  <a:gd name="T24" fmla="*/ 2 w 26"/>
                  <a:gd name="T25" fmla="*/ 8 h 16"/>
                  <a:gd name="T26" fmla="*/ 0 w 26"/>
                  <a:gd name="T27" fmla="*/ 4 h 16"/>
                  <a:gd name="T28" fmla="*/ 0 w 26"/>
                  <a:gd name="T29" fmla="*/ 2 h 16"/>
                  <a:gd name="T30" fmla="*/ 4 w 26"/>
                  <a:gd name="T31" fmla="*/ 2 h 16"/>
                  <a:gd name="T32" fmla="*/ 10 w 2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6"/>
                  <a:gd name="T53" fmla="*/ 26 w 2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6">
                    <a:moveTo>
                      <a:pt x="12" y="0"/>
                    </a:moveTo>
                    <a:lnTo>
                      <a:pt x="14" y="2"/>
                    </a:lnTo>
                    <a:lnTo>
                      <a:pt x="16" y="2"/>
                    </a:lnTo>
                    <a:lnTo>
                      <a:pt x="18" y="4"/>
                    </a:lnTo>
                    <a:lnTo>
                      <a:pt x="22" y="6"/>
                    </a:lnTo>
                    <a:lnTo>
                      <a:pt x="24" y="10"/>
                    </a:lnTo>
                    <a:lnTo>
                      <a:pt x="26" y="12"/>
                    </a:lnTo>
                    <a:lnTo>
                      <a:pt x="24" y="14"/>
                    </a:lnTo>
                    <a:lnTo>
                      <a:pt x="22" y="16"/>
                    </a:lnTo>
                    <a:lnTo>
                      <a:pt x="18" y="14"/>
                    </a:lnTo>
                    <a:lnTo>
                      <a:pt x="14" y="12"/>
                    </a:lnTo>
                    <a:lnTo>
                      <a:pt x="8" y="8"/>
                    </a:lnTo>
                    <a:lnTo>
                      <a:pt x="2" y="8"/>
                    </a:lnTo>
                    <a:lnTo>
                      <a:pt x="0" y="4"/>
                    </a:lnTo>
                    <a:lnTo>
                      <a:pt x="0" y="2"/>
                    </a:lnTo>
                    <a:lnTo>
                      <a:pt x="4" y="2"/>
                    </a:lnTo>
                    <a:lnTo>
                      <a:pt x="10" y="0"/>
                    </a:lnTo>
                  </a:path>
                </a:pathLst>
              </a:custGeom>
              <a:solidFill>
                <a:schemeClr val="accent1"/>
              </a:solidFill>
              <a:ln w="3175">
                <a:solidFill>
                  <a:schemeClr val="bg1"/>
                </a:solidFill>
                <a:round/>
                <a:headEnd/>
                <a:tailEnd/>
              </a:ln>
            </p:spPr>
            <p:txBody>
              <a:bodyPr/>
              <a:lstStyle/>
              <a:p>
                <a:endParaRPr lang="fr-FR" dirty="0"/>
              </a:p>
            </p:txBody>
          </p:sp>
          <p:sp>
            <p:nvSpPr>
              <p:cNvPr id="5667" name="Freeform 1126"/>
              <p:cNvSpPr>
                <a:spLocks/>
              </p:cNvSpPr>
              <p:nvPr/>
            </p:nvSpPr>
            <p:spPr bwMode="auto">
              <a:xfrm>
                <a:off x="4531" y="2823"/>
                <a:ext cx="36" cy="14"/>
              </a:xfrm>
              <a:custGeom>
                <a:avLst/>
                <a:gdLst>
                  <a:gd name="T0" fmla="*/ 4 w 36"/>
                  <a:gd name="T1" fmla="*/ 4 h 14"/>
                  <a:gd name="T2" fmla="*/ 6 w 36"/>
                  <a:gd name="T3" fmla="*/ 4 h 14"/>
                  <a:gd name="T4" fmla="*/ 12 w 36"/>
                  <a:gd name="T5" fmla="*/ 6 h 14"/>
                  <a:gd name="T6" fmla="*/ 14 w 36"/>
                  <a:gd name="T7" fmla="*/ 8 h 14"/>
                  <a:gd name="T8" fmla="*/ 16 w 36"/>
                  <a:gd name="T9" fmla="*/ 8 h 14"/>
                  <a:gd name="T10" fmla="*/ 18 w 36"/>
                  <a:gd name="T11" fmla="*/ 8 h 14"/>
                  <a:gd name="T12" fmla="*/ 20 w 36"/>
                  <a:gd name="T13" fmla="*/ 8 h 14"/>
                  <a:gd name="T14" fmla="*/ 20 w 36"/>
                  <a:gd name="T15" fmla="*/ 6 h 14"/>
                  <a:gd name="T16" fmla="*/ 16 w 36"/>
                  <a:gd name="T17" fmla="*/ 4 h 14"/>
                  <a:gd name="T18" fmla="*/ 14 w 36"/>
                  <a:gd name="T19" fmla="*/ 0 h 14"/>
                  <a:gd name="T20" fmla="*/ 16 w 36"/>
                  <a:gd name="T21" fmla="*/ 0 h 14"/>
                  <a:gd name="T22" fmla="*/ 20 w 36"/>
                  <a:gd name="T23" fmla="*/ 2 h 14"/>
                  <a:gd name="T24" fmla="*/ 22 w 36"/>
                  <a:gd name="T25" fmla="*/ 4 h 14"/>
                  <a:gd name="T26" fmla="*/ 26 w 36"/>
                  <a:gd name="T27" fmla="*/ 2 h 14"/>
                  <a:gd name="T28" fmla="*/ 28 w 36"/>
                  <a:gd name="T29" fmla="*/ 4 h 14"/>
                  <a:gd name="T30" fmla="*/ 28 w 36"/>
                  <a:gd name="T31" fmla="*/ 6 h 14"/>
                  <a:gd name="T32" fmla="*/ 30 w 36"/>
                  <a:gd name="T33" fmla="*/ 2 h 14"/>
                  <a:gd name="T34" fmla="*/ 34 w 36"/>
                  <a:gd name="T35" fmla="*/ 6 h 14"/>
                  <a:gd name="T36" fmla="*/ 34 w 36"/>
                  <a:gd name="T37" fmla="*/ 8 h 14"/>
                  <a:gd name="T38" fmla="*/ 36 w 36"/>
                  <a:gd name="T39" fmla="*/ 8 h 14"/>
                  <a:gd name="T40" fmla="*/ 34 w 36"/>
                  <a:gd name="T41" fmla="*/ 10 h 14"/>
                  <a:gd name="T42" fmla="*/ 32 w 36"/>
                  <a:gd name="T43" fmla="*/ 8 h 14"/>
                  <a:gd name="T44" fmla="*/ 30 w 36"/>
                  <a:gd name="T45" fmla="*/ 10 h 14"/>
                  <a:gd name="T46" fmla="*/ 28 w 36"/>
                  <a:gd name="T47" fmla="*/ 12 h 14"/>
                  <a:gd name="T48" fmla="*/ 24 w 36"/>
                  <a:gd name="T49" fmla="*/ 10 h 14"/>
                  <a:gd name="T50" fmla="*/ 24 w 36"/>
                  <a:gd name="T51" fmla="*/ 8 h 14"/>
                  <a:gd name="T52" fmla="*/ 6 w 36"/>
                  <a:gd name="T53" fmla="*/ 14 h 14"/>
                  <a:gd name="T54" fmla="*/ 4 w 36"/>
                  <a:gd name="T55" fmla="*/ 14 h 14"/>
                  <a:gd name="T56" fmla="*/ 0 w 36"/>
                  <a:gd name="T57" fmla="*/ 14 h 14"/>
                  <a:gd name="T58" fmla="*/ 0 w 36"/>
                  <a:gd name="T59" fmla="*/ 12 h 14"/>
                  <a:gd name="T60" fmla="*/ 0 w 36"/>
                  <a:gd name="T61" fmla="*/ 8 h 14"/>
                  <a:gd name="T62" fmla="*/ 4 w 36"/>
                  <a:gd name="T63" fmla="*/ 6 h 14"/>
                  <a:gd name="T64" fmla="*/ 4 w 36"/>
                  <a:gd name="T65" fmla="*/ 6 h 14"/>
                  <a:gd name="T66" fmla="*/ 4 w 36"/>
                  <a:gd name="T67" fmla="*/ 4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14"/>
                  <a:gd name="T104" fmla="*/ 36 w 36"/>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14">
                    <a:moveTo>
                      <a:pt x="4" y="4"/>
                    </a:moveTo>
                    <a:lnTo>
                      <a:pt x="6" y="4"/>
                    </a:lnTo>
                    <a:lnTo>
                      <a:pt x="12" y="6"/>
                    </a:lnTo>
                    <a:lnTo>
                      <a:pt x="14" y="8"/>
                    </a:lnTo>
                    <a:lnTo>
                      <a:pt x="16" y="8"/>
                    </a:lnTo>
                    <a:lnTo>
                      <a:pt x="18" y="8"/>
                    </a:lnTo>
                    <a:lnTo>
                      <a:pt x="20" y="8"/>
                    </a:lnTo>
                    <a:lnTo>
                      <a:pt x="20" y="6"/>
                    </a:lnTo>
                    <a:lnTo>
                      <a:pt x="16" y="4"/>
                    </a:lnTo>
                    <a:lnTo>
                      <a:pt x="14" y="0"/>
                    </a:lnTo>
                    <a:lnTo>
                      <a:pt x="16" y="0"/>
                    </a:lnTo>
                    <a:lnTo>
                      <a:pt x="20" y="2"/>
                    </a:lnTo>
                    <a:lnTo>
                      <a:pt x="22" y="4"/>
                    </a:lnTo>
                    <a:lnTo>
                      <a:pt x="26" y="2"/>
                    </a:lnTo>
                    <a:lnTo>
                      <a:pt x="28" y="4"/>
                    </a:lnTo>
                    <a:lnTo>
                      <a:pt x="28" y="6"/>
                    </a:lnTo>
                    <a:lnTo>
                      <a:pt x="30" y="2"/>
                    </a:lnTo>
                    <a:lnTo>
                      <a:pt x="34" y="6"/>
                    </a:lnTo>
                    <a:lnTo>
                      <a:pt x="34" y="8"/>
                    </a:lnTo>
                    <a:lnTo>
                      <a:pt x="36" y="8"/>
                    </a:lnTo>
                    <a:lnTo>
                      <a:pt x="34" y="10"/>
                    </a:lnTo>
                    <a:lnTo>
                      <a:pt x="32" y="8"/>
                    </a:lnTo>
                    <a:lnTo>
                      <a:pt x="30" y="10"/>
                    </a:lnTo>
                    <a:lnTo>
                      <a:pt x="28" y="12"/>
                    </a:lnTo>
                    <a:lnTo>
                      <a:pt x="24" y="10"/>
                    </a:lnTo>
                    <a:lnTo>
                      <a:pt x="24" y="8"/>
                    </a:lnTo>
                    <a:lnTo>
                      <a:pt x="6" y="14"/>
                    </a:lnTo>
                    <a:lnTo>
                      <a:pt x="4" y="14"/>
                    </a:lnTo>
                    <a:lnTo>
                      <a:pt x="0" y="14"/>
                    </a:lnTo>
                    <a:lnTo>
                      <a:pt x="0" y="12"/>
                    </a:lnTo>
                    <a:lnTo>
                      <a:pt x="0" y="8"/>
                    </a:lnTo>
                    <a:lnTo>
                      <a:pt x="4" y="6"/>
                    </a:lnTo>
                    <a:lnTo>
                      <a:pt x="4" y="4"/>
                    </a:lnTo>
                    <a:close/>
                  </a:path>
                </a:pathLst>
              </a:custGeom>
              <a:solidFill>
                <a:schemeClr val="tx2"/>
              </a:solidFill>
              <a:ln w="3175">
                <a:solidFill>
                  <a:schemeClr val="bg1"/>
                </a:solidFill>
                <a:round/>
                <a:headEnd/>
                <a:tailEnd/>
              </a:ln>
            </p:spPr>
            <p:txBody>
              <a:bodyPr/>
              <a:lstStyle/>
              <a:p>
                <a:endParaRPr lang="fr-FR" dirty="0"/>
              </a:p>
            </p:txBody>
          </p:sp>
          <p:sp>
            <p:nvSpPr>
              <p:cNvPr id="5668" name="Freeform 1127"/>
              <p:cNvSpPr>
                <a:spLocks/>
              </p:cNvSpPr>
              <p:nvPr/>
            </p:nvSpPr>
            <p:spPr bwMode="auto">
              <a:xfrm>
                <a:off x="4531" y="2823"/>
                <a:ext cx="36" cy="14"/>
              </a:xfrm>
              <a:custGeom>
                <a:avLst/>
                <a:gdLst>
                  <a:gd name="T0" fmla="*/ 4 w 36"/>
                  <a:gd name="T1" fmla="*/ 4 h 14"/>
                  <a:gd name="T2" fmla="*/ 6 w 36"/>
                  <a:gd name="T3" fmla="*/ 4 h 14"/>
                  <a:gd name="T4" fmla="*/ 12 w 36"/>
                  <a:gd name="T5" fmla="*/ 6 h 14"/>
                  <a:gd name="T6" fmla="*/ 14 w 36"/>
                  <a:gd name="T7" fmla="*/ 8 h 14"/>
                  <a:gd name="T8" fmla="*/ 16 w 36"/>
                  <a:gd name="T9" fmla="*/ 8 h 14"/>
                  <a:gd name="T10" fmla="*/ 18 w 36"/>
                  <a:gd name="T11" fmla="*/ 8 h 14"/>
                  <a:gd name="T12" fmla="*/ 20 w 36"/>
                  <a:gd name="T13" fmla="*/ 8 h 14"/>
                  <a:gd name="T14" fmla="*/ 20 w 36"/>
                  <a:gd name="T15" fmla="*/ 6 h 14"/>
                  <a:gd name="T16" fmla="*/ 16 w 36"/>
                  <a:gd name="T17" fmla="*/ 4 h 14"/>
                  <a:gd name="T18" fmla="*/ 14 w 36"/>
                  <a:gd name="T19" fmla="*/ 0 h 14"/>
                  <a:gd name="T20" fmla="*/ 16 w 36"/>
                  <a:gd name="T21" fmla="*/ 0 h 14"/>
                  <a:gd name="T22" fmla="*/ 20 w 36"/>
                  <a:gd name="T23" fmla="*/ 2 h 14"/>
                  <a:gd name="T24" fmla="*/ 22 w 36"/>
                  <a:gd name="T25" fmla="*/ 4 h 14"/>
                  <a:gd name="T26" fmla="*/ 26 w 36"/>
                  <a:gd name="T27" fmla="*/ 2 h 14"/>
                  <a:gd name="T28" fmla="*/ 28 w 36"/>
                  <a:gd name="T29" fmla="*/ 4 h 14"/>
                  <a:gd name="T30" fmla="*/ 28 w 36"/>
                  <a:gd name="T31" fmla="*/ 6 h 14"/>
                  <a:gd name="T32" fmla="*/ 30 w 36"/>
                  <a:gd name="T33" fmla="*/ 2 h 14"/>
                  <a:gd name="T34" fmla="*/ 34 w 36"/>
                  <a:gd name="T35" fmla="*/ 6 h 14"/>
                  <a:gd name="T36" fmla="*/ 34 w 36"/>
                  <a:gd name="T37" fmla="*/ 8 h 14"/>
                  <a:gd name="T38" fmla="*/ 36 w 36"/>
                  <a:gd name="T39" fmla="*/ 8 h 14"/>
                  <a:gd name="T40" fmla="*/ 34 w 36"/>
                  <a:gd name="T41" fmla="*/ 10 h 14"/>
                  <a:gd name="T42" fmla="*/ 32 w 36"/>
                  <a:gd name="T43" fmla="*/ 8 h 14"/>
                  <a:gd name="T44" fmla="*/ 30 w 36"/>
                  <a:gd name="T45" fmla="*/ 10 h 14"/>
                  <a:gd name="T46" fmla="*/ 28 w 36"/>
                  <a:gd name="T47" fmla="*/ 12 h 14"/>
                  <a:gd name="T48" fmla="*/ 24 w 36"/>
                  <a:gd name="T49" fmla="*/ 10 h 14"/>
                  <a:gd name="T50" fmla="*/ 24 w 36"/>
                  <a:gd name="T51" fmla="*/ 8 h 14"/>
                  <a:gd name="T52" fmla="*/ 6 w 36"/>
                  <a:gd name="T53" fmla="*/ 14 h 14"/>
                  <a:gd name="T54" fmla="*/ 4 w 36"/>
                  <a:gd name="T55" fmla="*/ 14 h 14"/>
                  <a:gd name="T56" fmla="*/ 0 w 36"/>
                  <a:gd name="T57" fmla="*/ 14 h 14"/>
                  <a:gd name="T58" fmla="*/ 0 w 36"/>
                  <a:gd name="T59" fmla="*/ 12 h 14"/>
                  <a:gd name="T60" fmla="*/ 0 w 36"/>
                  <a:gd name="T61" fmla="*/ 8 h 14"/>
                  <a:gd name="T62" fmla="*/ 4 w 36"/>
                  <a:gd name="T63" fmla="*/ 6 h 14"/>
                  <a:gd name="T64" fmla="*/ 4 w 36"/>
                  <a:gd name="T65" fmla="*/ 6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14"/>
                  <a:gd name="T101" fmla="*/ 36 w 36"/>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14">
                    <a:moveTo>
                      <a:pt x="4" y="4"/>
                    </a:moveTo>
                    <a:lnTo>
                      <a:pt x="6" y="4"/>
                    </a:lnTo>
                    <a:lnTo>
                      <a:pt x="12" y="6"/>
                    </a:lnTo>
                    <a:lnTo>
                      <a:pt x="14" y="8"/>
                    </a:lnTo>
                    <a:lnTo>
                      <a:pt x="16" y="8"/>
                    </a:lnTo>
                    <a:lnTo>
                      <a:pt x="18" y="8"/>
                    </a:lnTo>
                    <a:lnTo>
                      <a:pt x="20" y="8"/>
                    </a:lnTo>
                    <a:lnTo>
                      <a:pt x="20" y="6"/>
                    </a:lnTo>
                    <a:lnTo>
                      <a:pt x="16" y="4"/>
                    </a:lnTo>
                    <a:lnTo>
                      <a:pt x="14" y="0"/>
                    </a:lnTo>
                    <a:lnTo>
                      <a:pt x="16" y="0"/>
                    </a:lnTo>
                    <a:lnTo>
                      <a:pt x="20" y="2"/>
                    </a:lnTo>
                    <a:lnTo>
                      <a:pt x="22" y="4"/>
                    </a:lnTo>
                    <a:lnTo>
                      <a:pt x="26" y="2"/>
                    </a:lnTo>
                    <a:lnTo>
                      <a:pt x="28" y="4"/>
                    </a:lnTo>
                    <a:lnTo>
                      <a:pt x="28" y="6"/>
                    </a:lnTo>
                    <a:lnTo>
                      <a:pt x="30" y="2"/>
                    </a:lnTo>
                    <a:lnTo>
                      <a:pt x="34" y="6"/>
                    </a:lnTo>
                    <a:lnTo>
                      <a:pt x="34" y="8"/>
                    </a:lnTo>
                    <a:lnTo>
                      <a:pt x="36" y="8"/>
                    </a:lnTo>
                    <a:lnTo>
                      <a:pt x="34" y="10"/>
                    </a:lnTo>
                    <a:lnTo>
                      <a:pt x="32" y="8"/>
                    </a:lnTo>
                    <a:lnTo>
                      <a:pt x="30" y="10"/>
                    </a:lnTo>
                    <a:lnTo>
                      <a:pt x="28" y="12"/>
                    </a:lnTo>
                    <a:lnTo>
                      <a:pt x="24" y="10"/>
                    </a:lnTo>
                    <a:lnTo>
                      <a:pt x="24" y="8"/>
                    </a:lnTo>
                    <a:lnTo>
                      <a:pt x="6" y="14"/>
                    </a:lnTo>
                    <a:lnTo>
                      <a:pt x="4" y="14"/>
                    </a:lnTo>
                    <a:lnTo>
                      <a:pt x="0" y="14"/>
                    </a:lnTo>
                    <a:lnTo>
                      <a:pt x="0" y="12"/>
                    </a:lnTo>
                    <a:lnTo>
                      <a:pt x="0" y="8"/>
                    </a:lnTo>
                    <a:lnTo>
                      <a:pt x="4" y="6"/>
                    </a:lnTo>
                  </a:path>
                </a:pathLst>
              </a:custGeom>
              <a:solidFill>
                <a:schemeClr val="tx2"/>
              </a:solidFill>
              <a:ln w="3175">
                <a:solidFill>
                  <a:schemeClr val="bg1"/>
                </a:solidFill>
                <a:round/>
                <a:headEnd/>
                <a:tailEnd/>
              </a:ln>
            </p:spPr>
            <p:txBody>
              <a:bodyPr/>
              <a:lstStyle/>
              <a:p>
                <a:endParaRPr lang="fr-FR" dirty="0"/>
              </a:p>
            </p:txBody>
          </p:sp>
          <p:sp>
            <p:nvSpPr>
              <p:cNvPr id="5669" name="Freeform 1128"/>
              <p:cNvSpPr>
                <a:spLocks/>
              </p:cNvSpPr>
              <p:nvPr/>
            </p:nvSpPr>
            <p:spPr bwMode="auto">
              <a:xfrm>
                <a:off x="4517" y="2825"/>
                <a:ext cx="12" cy="10"/>
              </a:xfrm>
              <a:custGeom>
                <a:avLst/>
                <a:gdLst>
                  <a:gd name="T0" fmla="*/ 2 w 12"/>
                  <a:gd name="T1" fmla="*/ 4 h 10"/>
                  <a:gd name="T2" fmla="*/ 6 w 12"/>
                  <a:gd name="T3" fmla="*/ 0 h 10"/>
                  <a:gd name="T4" fmla="*/ 10 w 12"/>
                  <a:gd name="T5" fmla="*/ 0 h 10"/>
                  <a:gd name="T6" fmla="*/ 12 w 12"/>
                  <a:gd name="T7" fmla="*/ 2 h 10"/>
                  <a:gd name="T8" fmla="*/ 12 w 12"/>
                  <a:gd name="T9" fmla="*/ 4 h 10"/>
                  <a:gd name="T10" fmla="*/ 12 w 12"/>
                  <a:gd name="T11" fmla="*/ 8 h 10"/>
                  <a:gd name="T12" fmla="*/ 10 w 12"/>
                  <a:gd name="T13" fmla="*/ 10 h 10"/>
                  <a:gd name="T14" fmla="*/ 2 w 12"/>
                  <a:gd name="T15" fmla="*/ 10 h 10"/>
                  <a:gd name="T16" fmla="*/ 0 w 12"/>
                  <a:gd name="T17" fmla="*/ 10 h 10"/>
                  <a:gd name="T18" fmla="*/ 0 w 12"/>
                  <a:gd name="T19" fmla="*/ 8 h 10"/>
                  <a:gd name="T20" fmla="*/ 2 w 12"/>
                  <a:gd name="T21" fmla="*/ 6 h 10"/>
                  <a:gd name="T22" fmla="*/ 2 w 12"/>
                  <a:gd name="T23" fmla="*/ 6 h 10"/>
                  <a:gd name="T24" fmla="*/ 2 w 12"/>
                  <a:gd name="T25" fmla="*/ 4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2" y="4"/>
                    </a:moveTo>
                    <a:lnTo>
                      <a:pt x="6" y="0"/>
                    </a:lnTo>
                    <a:lnTo>
                      <a:pt x="10" y="0"/>
                    </a:lnTo>
                    <a:lnTo>
                      <a:pt x="12" y="2"/>
                    </a:lnTo>
                    <a:lnTo>
                      <a:pt x="12" y="4"/>
                    </a:lnTo>
                    <a:lnTo>
                      <a:pt x="12" y="8"/>
                    </a:lnTo>
                    <a:lnTo>
                      <a:pt x="10" y="10"/>
                    </a:lnTo>
                    <a:lnTo>
                      <a:pt x="2" y="10"/>
                    </a:lnTo>
                    <a:lnTo>
                      <a:pt x="0" y="10"/>
                    </a:lnTo>
                    <a:lnTo>
                      <a:pt x="0" y="8"/>
                    </a:lnTo>
                    <a:lnTo>
                      <a:pt x="2" y="6"/>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670" name="Freeform 1129"/>
              <p:cNvSpPr>
                <a:spLocks/>
              </p:cNvSpPr>
              <p:nvPr/>
            </p:nvSpPr>
            <p:spPr bwMode="auto">
              <a:xfrm>
                <a:off x="4517" y="2825"/>
                <a:ext cx="12" cy="10"/>
              </a:xfrm>
              <a:custGeom>
                <a:avLst/>
                <a:gdLst>
                  <a:gd name="T0" fmla="*/ 2 w 12"/>
                  <a:gd name="T1" fmla="*/ 4 h 10"/>
                  <a:gd name="T2" fmla="*/ 6 w 12"/>
                  <a:gd name="T3" fmla="*/ 0 h 10"/>
                  <a:gd name="T4" fmla="*/ 10 w 12"/>
                  <a:gd name="T5" fmla="*/ 0 h 10"/>
                  <a:gd name="T6" fmla="*/ 12 w 12"/>
                  <a:gd name="T7" fmla="*/ 2 h 10"/>
                  <a:gd name="T8" fmla="*/ 12 w 12"/>
                  <a:gd name="T9" fmla="*/ 4 h 10"/>
                  <a:gd name="T10" fmla="*/ 12 w 12"/>
                  <a:gd name="T11" fmla="*/ 8 h 10"/>
                  <a:gd name="T12" fmla="*/ 10 w 12"/>
                  <a:gd name="T13" fmla="*/ 10 h 10"/>
                  <a:gd name="T14" fmla="*/ 2 w 12"/>
                  <a:gd name="T15" fmla="*/ 10 h 10"/>
                  <a:gd name="T16" fmla="*/ 0 w 12"/>
                  <a:gd name="T17" fmla="*/ 10 h 10"/>
                  <a:gd name="T18" fmla="*/ 0 w 12"/>
                  <a:gd name="T19" fmla="*/ 8 h 10"/>
                  <a:gd name="T20" fmla="*/ 2 w 12"/>
                  <a:gd name="T21" fmla="*/ 6 h 10"/>
                  <a:gd name="T22" fmla="*/ 2 w 12"/>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2" y="4"/>
                    </a:moveTo>
                    <a:lnTo>
                      <a:pt x="6" y="0"/>
                    </a:lnTo>
                    <a:lnTo>
                      <a:pt x="10" y="0"/>
                    </a:lnTo>
                    <a:lnTo>
                      <a:pt x="12" y="2"/>
                    </a:lnTo>
                    <a:lnTo>
                      <a:pt x="12" y="4"/>
                    </a:lnTo>
                    <a:lnTo>
                      <a:pt x="12" y="8"/>
                    </a:lnTo>
                    <a:lnTo>
                      <a:pt x="10" y="10"/>
                    </a:lnTo>
                    <a:lnTo>
                      <a:pt x="2" y="10"/>
                    </a:lnTo>
                    <a:lnTo>
                      <a:pt x="0" y="10"/>
                    </a:lnTo>
                    <a:lnTo>
                      <a:pt x="0" y="8"/>
                    </a:lnTo>
                    <a:lnTo>
                      <a:pt x="2" y="6"/>
                    </a:lnTo>
                  </a:path>
                </a:pathLst>
              </a:custGeom>
              <a:solidFill>
                <a:schemeClr val="accent1"/>
              </a:solidFill>
              <a:ln w="3175">
                <a:solidFill>
                  <a:schemeClr val="bg1"/>
                </a:solidFill>
                <a:round/>
                <a:headEnd/>
                <a:tailEnd/>
              </a:ln>
            </p:spPr>
            <p:txBody>
              <a:bodyPr/>
              <a:lstStyle/>
              <a:p>
                <a:endParaRPr lang="fr-FR" dirty="0"/>
              </a:p>
            </p:txBody>
          </p:sp>
          <p:sp>
            <p:nvSpPr>
              <p:cNvPr id="5671" name="Freeform 1130"/>
              <p:cNvSpPr>
                <a:spLocks/>
              </p:cNvSpPr>
              <p:nvPr/>
            </p:nvSpPr>
            <p:spPr bwMode="auto">
              <a:xfrm>
                <a:off x="4497" y="2823"/>
                <a:ext cx="16" cy="10"/>
              </a:xfrm>
              <a:custGeom>
                <a:avLst/>
                <a:gdLst>
                  <a:gd name="T0" fmla="*/ 6 w 16"/>
                  <a:gd name="T1" fmla="*/ 0 h 10"/>
                  <a:gd name="T2" fmla="*/ 8 w 16"/>
                  <a:gd name="T3" fmla="*/ 0 h 10"/>
                  <a:gd name="T4" fmla="*/ 10 w 16"/>
                  <a:gd name="T5" fmla="*/ 0 h 10"/>
                  <a:gd name="T6" fmla="*/ 12 w 16"/>
                  <a:gd name="T7" fmla="*/ 0 h 10"/>
                  <a:gd name="T8" fmla="*/ 14 w 16"/>
                  <a:gd name="T9" fmla="*/ 2 h 10"/>
                  <a:gd name="T10" fmla="*/ 16 w 16"/>
                  <a:gd name="T11" fmla="*/ 4 h 10"/>
                  <a:gd name="T12" fmla="*/ 16 w 16"/>
                  <a:gd name="T13" fmla="*/ 6 h 10"/>
                  <a:gd name="T14" fmla="*/ 12 w 16"/>
                  <a:gd name="T15" fmla="*/ 8 h 10"/>
                  <a:gd name="T16" fmla="*/ 10 w 16"/>
                  <a:gd name="T17" fmla="*/ 10 h 10"/>
                  <a:gd name="T18" fmla="*/ 8 w 16"/>
                  <a:gd name="T19" fmla="*/ 6 h 10"/>
                  <a:gd name="T20" fmla="*/ 6 w 16"/>
                  <a:gd name="T21" fmla="*/ 4 h 10"/>
                  <a:gd name="T22" fmla="*/ 2 w 16"/>
                  <a:gd name="T23" fmla="*/ 4 h 10"/>
                  <a:gd name="T24" fmla="*/ 0 w 16"/>
                  <a:gd name="T25" fmla="*/ 4 h 10"/>
                  <a:gd name="T26" fmla="*/ 0 w 16"/>
                  <a:gd name="T27" fmla="*/ 0 h 10"/>
                  <a:gd name="T28" fmla="*/ 4 w 16"/>
                  <a:gd name="T29" fmla="*/ 0 h 10"/>
                  <a:gd name="T30" fmla="*/ 6 w 1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0"/>
                  <a:gd name="T50" fmla="*/ 16 w 1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0">
                    <a:moveTo>
                      <a:pt x="6" y="0"/>
                    </a:moveTo>
                    <a:lnTo>
                      <a:pt x="8" y="0"/>
                    </a:lnTo>
                    <a:lnTo>
                      <a:pt x="10" y="0"/>
                    </a:lnTo>
                    <a:lnTo>
                      <a:pt x="12" y="0"/>
                    </a:lnTo>
                    <a:lnTo>
                      <a:pt x="14" y="2"/>
                    </a:lnTo>
                    <a:lnTo>
                      <a:pt x="16" y="4"/>
                    </a:lnTo>
                    <a:lnTo>
                      <a:pt x="16" y="6"/>
                    </a:lnTo>
                    <a:lnTo>
                      <a:pt x="12" y="8"/>
                    </a:lnTo>
                    <a:lnTo>
                      <a:pt x="10" y="10"/>
                    </a:lnTo>
                    <a:lnTo>
                      <a:pt x="8" y="6"/>
                    </a:lnTo>
                    <a:lnTo>
                      <a:pt x="6" y="4"/>
                    </a:lnTo>
                    <a:lnTo>
                      <a:pt x="2" y="4"/>
                    </a:lnTo>
                    <a:lnTo>
                      <a:pt x="0" y="4"/>
                    </a:lnTo>
                    <a:lnTo>
                      <a:pt x="0" y="0"/>
                    </a:lnTo>
                    <a:lnTo>
                      <a:pt x="4" y="0"/>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672" name="Freeform 1131"/>
              <p:cNvSpPr>
                <a:spLocks/>
              </p:cNvSpPr>
              <p:nvPr/>
            </p:nvSpPr>
            <p:spPr bwMode="auto">
              <a:xfrm>
                <a:off x="4497" y="2823"/>
                <a:ext cx="16" cy="10"/>
              </a:xfrm>
              <a:custGeom>
                <a:avLst/>
                <a:gdLst>
                  <a:gd name="T0" fmla="*/ 6 w 16"/>
                  <a:gd name="T1" fmla="*/ 0 h 10"/>
                  <a:gd name="T2" fmla="*/ 8 w 16"/>
                  <a:gd name="T3" fmla="*/ 0 h 10"/>
                  <a:gd name="T4" fmla="*/ 10 w 16"/>
                  <a:gd name="T5" fmla="*/ 0 h 10"/>
                  <a:gd name="T6" fmla="*/ 12 w 16"/>
                  <a:gd name="T7" fmla="*/ 0 h 10"/>
                  <a:gd name="T8" fmla="*/ 14 w 16"/>
                  <a:gd name="T9" fmla="*/ 2 h 10"/>
                  <a:gd name="T10" fmla="*/ 16 w 16"/>
                  <a:gd name="T11" fmla="*/ 4 h 10"/>
                  <a:gd name="T12" fmla="*/ 16 w 16"/>
                  <a:gd name="T13" fmla="*/ 6 h 10"/>
                  <a:gd name="T14" fmla="*/ 12 w 16"/>
                  <a:gd name="T15" fmla="*/ 8 h 10"/>
                  <a:gd name="T16" fmla="*/ 10 w 16"/>
                  <a:gd name="T17" fmla="*/ 10 h 10"/>
                  <a:gd name="T18" fmla="*/ 8 w 16"/>
                  <a:gd name="T19" fmla="*/ 6 h 10"/>
                  <a:gd name="T20" fmla="*/ 6 w 16"/>
                  <a:gd name="T21" fmla="*/ 4 h 10"/>
                  <a:gd name="T22" fmla="*/ 2 w 16"/>
                  <a:gd name="T23" fmla="*/ 4 h 10"/>
                  <a:gd name="T24" fmla="*/ 0 w 16"/>
                  <a:gd name="T25" fmla="*/ 4 h 10"/>
                  <a:gd name="T26" fmla="*/ 0 w 16"/>
                  <a:gd name="T27" fmla="*/ 0 h 10"/>
                  <a:gd name="T28" fmla="*/ 4 w 16"/>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0"/>
                  <a:gd name="T47" fmla="*/ 16 w 16"/>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0">
                    <a:moveTo>
                      <a:pt x="6" y="0"/>
                    </a:moveTo>
                    <a:lnTo>
                      <a:pt x="8" y="0"/>
                    </a:lnTo>
                    <a:lnTo>
                      <a:pt x="10" y="0"/>
                    </a:lnTo>
                    <a:lnTo>
                      <a:pt x="12" y="0"/>
                    </a:lnTo>
                    <a:lnTo>
                      <a:pt x="14" y="2"/>
                    </a:lnTo>
                    <a:lnTo>
                      <a:pt x="16" y="4"/>
                    </a:lnTo>
                    <a:lnTo>
                      <a:pt x="16" y="6"/>
                    </a:lnTo>
                    <a:lnTo>
                      <a:pt x="12" y="8"/>
                    </a:lnTo>
                    <a:lnTo>
                      <a:pt x="10" y="10"/>
                    </a:lnTo>
                    <a:lnTo>
                      <a:pt x="8" y="6"/>
                    </a:lnTo>
                    <a:lnTo>
                      <a:pt x="6" y="4"/>
                    </a:lnTo>
                    <a:lnTo>
                      <a:pt x="2" y="4"/>
                    </a:lnTo>
                    <a:lnTo>
                      <a:pt x="0" y="4"/>
                    </a:lnTo>
                    <a:lnTo>
                      <a:pt x="0" y="0"/>
                    </a:lnTo>
                    <a:lnTo>
                      <a:pt x="4" y="0"/>
                    </a:lnTo>
                  </a:path>
                </a:pathLst>
              </a:custGeom>
              <a:solidFill>
                <a:schemeClr val="tx2"/>
              </a:solidFill>
              <a:ln w="3175">
                <a:solidFill>
                  <a:schemeClr val="bg1"/>
                </a:solidFill>
                <a:round/>
                <a:headEnd/>
                <a:tailEnd/>
              </a:ln>
            </p:spPr>
            <p:txBody>
              <a:bodyPr/>
              <a:lstStyle/>
              <a:p>
                <a:endParaRPr lang="fr-FR" dirty="0"/>
              </a:p>
            </p:txBody>
          </p:sp>
          <p:sp>
            <p:nvSpPr>
              <p:cNvPr id="5673" name="Freeform 1132"/>
              <p:cNvSpPr>
                <a:spLocks/>
              </p:cNvSpPr>
              <p:nvPr/>
            </p:nvSpPr>
            <p:spPr bwMode="auto">
              <a:xfrm>
                <a:off x="4471" y="2805"/>
                <a:ext cx="18" cy="4"/>
              </a:xfrm>
              <a:custGeom>
                <a:avLst/>
                <a:gdLst>
                  <a:gd name="T0" fmla="*/ 0 w 18"/>
                  <a:gd name="T1" fmla="*/ 0 h 4"/>
                  <a:gd name="T2" fmla="*/ 2 w 18"/>
                  <a:gd name="T3" fmla="*/ 0 h 4"/>
                  <a:gd name="T4" fmla="*/ 16 w 18"/>
                  <a:gd name="T5" fmla="*/ 0 h 4"/>
                  <a:gd name="T6" fmla="*/ 18 w 18"/>
                  <a:gd name="T7" fmla="*/ 2 h 4"/>
                  <a:gd name="T8" fmla="*/ 10 w 18"/>
                  <a:gd name="T9" fmla="*/ 4 h 4"/>
                  <a:gd name="T10" fmla="*/ 2 w 18"/>
                  <a:gd name="T11" fmla="*/ 4 h 4"/>
                  <a:gd name="T12" fmla="*/ 0 w 18"/>
                  <a:gd name="T13" fmla="*/ 4 h 4"/>
                  <a:gd name="T14" fmla="*/ 0 w 18"/>
                  <a:gd name="T15" fmla="*/ 2 h 4"/>
                  <a:gd name="T16" fmla="*/ 0 w 18"/>
                  <a:gd name="T17" fmla="*/ 2 h 4"/>
                  <a:gd name="T18" fmla="*/ 0 w 1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
                  <a:gd name="T32" fmla="*/ 18 w 1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
                    <a:moveTo>
                      <a:pt x="0" y="0"/>
                    </a:moveTo>
                    <a:lnTo>
                      <a:pt x="2" y="0"/>
                    </a:lnTo>
                    <a:lnTo>
                      <a:pt x="16" y="0"/>
                    </a:lnTo>
                    <a:lnTo>
                      <a:pt x="18" y="2"/>
                    </a:lnTo>
                    <a:lnTo>
                      <a:pt x="10" y="4"/>
                    </a:lnTo>
                    <a:lnTo>
                      <a:pt x="2" y="4"/>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74" name="Freeform 1133"/>
              <p:cNvSpPr>
                <a:spLocks/>
              </p:cNvSpPr>
              <p:nvPr/>
            </p:nvSpPr>
            <p:spPr bwMode="auto">
              <a:xfrm>
                <a:off x="4471" y="2805"/>
                <a:ext cx="18" cy="4"/>
              </a:xfrm>
              <a:custGeom>
                <a:avLst/>
                <a:gdLst>
                  <a:gd name="T0" fmla="*/ 0 w 18"/>
                  <a:gd name="T1" fmla="*/ 0 h 4"/>
                  <a:gd name="T2" fmla="*/ 2 w 18"/>
                  <a:gd name="T3" fmla="*/ 0 h 4"/>
                  <a:gd name="T4" fmla="*/ 16 w 18"/>
                  <a:gd name="T5" fmla="*/ 0 h 4"/>
                  <a:gd name="T6" fmla="*/ 18 w 18"/>
                  <a:gd name="T7" fmla="*/ 2 h 4"/>
                  <a:gd name="T8" fmla="*/ 10 w 18"/>
                  <a:gd name="T9" fmla="*/ 4 h 4"/>
                  <a:gd name="T10" fmla="*/ 2 w 18"/>
                  <a:gd name="T11" fmla="*/ 4 h 4"/>
                  <a:gd name="T12" fmla="*/ 0 w 18"/>
                  <a:gd name="T13" fmla="*/ 4 h 4"/>
                  <a:gd name="T14" fmla="*/ 0 w 18"/>
                  <a:gd name="T15" fmla="*/ 2 h 4"/>
                  <a:gd name="T16" fmla="*/ 0 w 18"/>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
                  <a:gd name="T29" fmla="*/ 18 w 1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
                    <a:moveTo>
                      <a:pt x="0" y="0"/>
                    </a:moveTo>
                    <a:lnTo>
                      <a:pt x="2" y="0"/>
                    </a:lnTo>
                    <a:lnTo>
                      <a:pt x="16" y="0"/>
                    </a:lnTo>
                    <a:lnTo>
                      <a:pt x="18" y="2"/>
                    </a:lnTo>
                    <a:lnTo>
                      <a:pt x="10" y="4"/>
                    </a:lnTo>
                    <a:lnTo>
                      <a:pt x="2" y="4"/>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675" name="Freeform 1134"/>
              <p:cNvSpPr>
                <a:spLocks/>
              </p:cNvSpPr>
              <p:nvPr/>
            </p:nvSpPr>
            <p:spPr bwMode="auto">
              <a:xfrm>
                <a:off x="4507" y="2804"/>
                <a:ext cx="6" cy="3"/>
              </a:xfrm>
              <a:custGeom>
                <a:avLst/>
                <a:gdLst>
                  <a:gd name="T0" fmla="*/ 0 w 6"/>
                  <a:gd name="T1" fmla="*/ 0 h 3"/>
                  <a:gd name="T2" fmla="*/ 4 w 6"/>
                  <a:gd name="T3" fmla="*/ 0 h 3"/>
                  <a:gd name="T4" fmla="*/ 6 w 6"/>
                  <a:gd name="T5" fmla="*/ 0 h 3"/>
                  <a:gd name="T6" fmla="*/ 6 w 6"/>
                  <a:gd name="T7" fmla="*/ 1 h 3"/>
                  <a:gd name="T8" fmla="*/ 2 w 6"/>
                  <a:gd name="T9" fmla="*/ 3 h 3"/>
                  <a:gd name="T10" fmla="*/ 0 w 6"/>
                  <a:gd name="T11" fmla="*/ 1 h 3"/>
                  <a:gd name="T12" fmla="*/ 0 w 6"/>
                  <a:gd name="T13" fmla="*/ 1 h 3"/>
                  <a:gd name="T14" fmla="*/ 0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0" y="0"/>
                    </a:moveTo>
                    <a:lnTo>
                      <a:pt x="4" y="0"/>
                    </a:lnTo>
                    <a:lnTo>
                      <a:pt x="6" y="0"/>
                    </a:lnTo>
                    <a:lnTo>
                      <a:pt x="6" y="1"/>
                    </a:lnTo>
                    <a:lnTo>
                      <a:pt x="2" y="3"/>
                    </a:lnTo>
                    <a:lnTo>
                      <a:pt x="0" y="1"/>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76" name="Freeform 1135"/>
              <p:cNvSpPr>
                <a:spLocks/>
              </p:cNvSpPr>
              <p:nvPr/>
            </p:nvSpPr>
            <p:spPr bwMode="auto">
              <a:xfrm>
                <a:off x="4507" y="2804"/>
                <a:ext cx="6" cy="3"/>
              </a:xfrm>
              <a:custGeom>
                <a:avLst/>
                <a:gdLst>
                  <a:gd name="T0" fmla="*/ 0 w 6"/>
                  <a:gd name="T1" fmla="*/ 0 h 3"/>
                  <a:gd name="T2" fmla="*/ 4 w 6"/>
                  <a:gd name="T3" fmla="*/ 0 h 3"/>
                  <a:gd name="T4" fmla="*/ 6 w 6"/>
                  <a:gd name="T5" fmla="*/ 0 h 3"/>
                  <a:gd name="T6" fmla="*/ 6 w 6"/>
                  <a:gd name="T7" fmla="*/ 1 h 3"/>
                  <a:gd name="T8" fmla="*/ 2 w 6"/>
                  <a:gd name="T9" fmla="*/ 3 h 3"/>
                  <a:gd name="T10" fmla="*/ 0 w 6"/>
                  <a:gd name="T11" fmla="*/ 1 h 3"/>
                  <a:gd name="T12" fmla="*/ 0 w 6"/>
                  <a:gd name="T13" fmla="*/ 1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0" y="0"/>
                    </a:moveTo>
                    <a:lnTo>
                      <a:pt x="4" y="0"/>
                    </a:lnTo>
                    <a:lnTo>
                      <a:pt x="6" y="0"/>
                    </a:lnTo>
                    <a:lnTo>
                      <a:pt x="6" y="1"/>
                    </a:lnTo>
                    <a:lnTo>
                      <a:pt x="2" y="3"/>
                    </a:lnTo>
                    <a:lnTo>
                      <a:pt x="0" y="1"/>
                    </a:lnTo>
                  </a:path>
                </a:pathLst>
              </a:custGeom>
              <a:solidFill>
                <a:schemeClr val="tx2"/>
              </a:solidFill>
              <a:ln w="3175">
                <a:solidFill>
                  <a:schemeClr val="bg1"/>
                </a:solidFill>
                <a:round/>
                <a:headEnd/>
                <a:tailEnd/>
              </a:ln>
            </p:spPr>
            <p:txBody>
              <a:bodyPr/>
              <a:lstStyle/>
              <a:p>
                <a:endParaRPr lang="fr-FR" dirty="0"/>
              </a:p>
            </p:txBody>
          </p:sp>
          <p:sp>
            <p:nvSpPr>
              <p:cNvPr id="5677" name="Freeform 1136"/>
              <p:cNvSpPr>
                <a:spLocks/>
              </p:cNvSpPr>
              <p:nvPr/>
            </p:nvSpPr>
            <p:spPr bwMode="auto">
              <a:xfrm>
                <a:off x="4733" y="2704"/>
                <a:ext cx="14" cy="6"/>
              </a:xfrm>
              <a:custGeom>
                <a:avLst/>
                <a:gdLst>
                  <a:gd name="T0" fmla="*/ 2 w 14"/>
                  <a:gd name="T1" fmla="*/ 0 h 6"/>
                  <a:gd name="T2" fmla="*/ 6 w 14"/>
                  <a:gd name="T3" fmla="*/ 0 h 6"/>
                  <a:gd name="T4" fmla="*/ 14 w 14"/>
                  <a:gd name="T5" fmla="*/ 4 h 6"/>
                  <a:gd name="T6" fmla="*/ 10 w 14"/>
                  <a:gd name="T7" fmla="*/ 4 h 6"/>
                  <a:gd name="T8" fmla="*/ 8 w 14"/>
                  <a:gd name="T9" fmla="*/ 6 h 6"/>
                  <a:gd name="T10" fmla="*/ 4 w 14"/>
                  <a:gd name="T11" fmla="*/ 4 h 6"/>
                  <a:gd name="T12" fmla="*/ 2 w 14"/>
                  <a:gd name="T13" fmla="*/ 4 h 6"/>
                  <a:gd name="T14" fmla="*/ 0 w 14"/>
                  <a:gd name="T15" fmla="*/ 2 h 6"/>
                  <a:gd name="T16" fmla="*/ 0 w 14"/>
                  <a:gd name="T17" fmla="*/ 0 h 6"/>
                  <a:gd name="T18" fmla="*/ 2 w 1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
                  <a:gd name="T32" fmla="*/ 14 w 1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
                    <a:moveTo>
                      <a:pt x="2" y="0"/>
                    </a:moveTo>
                    <a:lnTo>
                      <a:pt x="6" y="0"/>
                    </a:lnTo>
                    <a:lnTo>
                      <a:pt x="14" y="4"/>
                    </a:lnTo>
                    <a:lnTo>
                      <a:pt x="10" y="4"/>
                    </a:lnTo>
                    <a:lnTo>
                      <a:pt x="8" y="6"/>
                    </a:lnTo>
                    <a:lnTo>
                      <a:pt x="4" y="4"/>
                    </a:lnTo>
                    <a:lnTo>
                      <a:pt x="2"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678" name="Freeform 1137"/>
              <p:cNvSpPr>
                <a:spLocks/>
              </p:cNvSpPr>
              <p:nvPr/>
            </p:nvSpPr>
            <p:spPr bwMode="auto">
              <a:xfrm>
                <a:off x="4733" y="2704"/>
                <a:ext cx="14" cy="6"/>
              </a:xfrm>
              <a:custGeom>
                <a:avLst/>
                <a:gdLst>
                  <a:gd name="T0" fmla="*/ 2 w 14"/>
                  <a:gd name="T1" fmla="*/ 0 h 6"/>
                  <a:gd name="T2" fmla="*/ 0 w 14"/>
                  <a:gd name="T3" fmla="*/ 0 h 6"/>
                  <a:gd name="T4" fmla="*/ 0 w 14"/>
                  <a:gd name="T5" fmla="*/ 0 h 6"/>
                  <a:gd name="T6" fmla="*/ 6 w 14"/>
                  <a:gd name="T7" fmla="*/ 0 h 6"/>
                  <a:gd name="T8" fmla="*/ 14 w 14"/>
                  <a:gd name="T9" fmla="*/ 4 h 6"/>
                  <a:gd name="T10" fmla="*/ 10 w 14"/>
                  <a:gd name="T11" fmla="*/ 4 h 6"/>
                  <a:gd name="T12" fmla="*/ 8 w 14"/>
                  <a:gd name="T13" fmla="*/ 6 h 6"/>
                  <a:gd name="T14" fmla="*/ 4 w 14"/>
                  <a:gd name="T15" fmla="*/ 4 h 6"/>
                  <a:gd name="T16" fmla="*/ 2 w 14"/>
                  <a:gd name="T17" fmla="*/ 4 h 6"/>
                  <a:gd name="T18" fmla="*/ 0 w 14"/>
                  <a:gd name="T19" fmla="*/ 2 h 6"/>
                  <a:gd name="T20" fmla="*/ 0 w 1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2" y="0"/>
                    </a:moveTo>
                    <a:lnTo>
                      <a:pt x="0" y="0"/>
                    </a:lnTo>
                    <a:lnTo>
                      <a:pt x="6" y="0"/>
                    </a:lnTo>
                    <a:lnTo>
                      <a:pt x="14" y="4"/>
                    </a:lnTo>
                    <a:lnTo>
                      <a:pt x="10" y="4"/>
                    </a:lnTo>
                    <a:lnTo>
                      <a:pt x="8" y="6"/>
                    </a:lnTo>
                    <a:lnTo>
                      <a:pt x="4" y="4"/>
                    </a:lnTo>
                    <a:lnTo>
                      <a:pt x="2"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679" name="Freeform 1138"/>
              <p:cNvSpPr>
                <a:spLocks/>
              </p:cNvSpPr>
              <p:nvPr/>
            </p:nvSpPr>
            <p:spPr bwMode="auto">
              <a:xfrm>
                <a:off x="4739" y="2716"/>
                <a:ext cx="4" cy="6"/>
              </a:xfrm>
              <a:custGeom>
                <a:avLst/>
                <a:gdLst>
                  <a:gd name="T0" fmla="*/ 0 w 4"/>
                  <a:gd name="T1" fmla="*/ 2 h 6"/>
                  <a:gd name="T2" fmla="*/ 2 w 4"/>
                  <a:gd name="T3" fmla="*/ 0 h 6"/>
                  <a:gd name="T4" fmla="*/ 4 w 4"/>
                  <a:gd name="T5" fmla="*/ 2 h 6"/>
                  <a:gd name="T6" fmla="*/ 4 w 4"/>
                  <a:gd name="T7" fmla="*/ 6 h 6"/>
                  <a:gd name="T8" fmla="*/ 2 w 4"/>
                  <a:gd name="T9" fmla="*/ 6 h 6"/>
                  <a:gd name="T10" fmla="*/ 0 w 4"/>
                  <a:gd name="T11" fmla="*/ 6 h 6"/>
                  <a:gd name="T12" fmla="*/ 0 w 4"/>
                  <a:gd name="T13" fmla="*/ 4 h 6"/>
                  <a:gd name="T14" fmla="*/ 0 w 4"/>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0" y="2"/>
                    </a:moveTo>
                    <a:lnTo>
                      <a:pt x="2" y="0"/>
                    </a:lnTo>
                    <a:lnTo>
                      <a:pt x="4" y="2"/>
                    </a:lnTo>
                    <a:lnTo>
                      <a:pt x="4" y="6"/>
                    </a:lnTo>
                    <a:lnTo>
                      <a:pt x="2" y="6"/>
                    </a:lnTo>
                    <a:lnTo>
                      <a:pt x="0"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680" name="Freeform 1139"/>
              <p:cNvSpPr>
                <a:spLocks/>
              </p:cNvSpPr>
              <p:nvPr/>
            </p:nvSpPr>
            <p:spPr bwMode="auto">
              <a:xfrm>
                <a:off x="4739" y="2716"/>
                <a:ext cx="4" cy="6"/>
              </a:xfrm>
              <a:custGeom>
                <a:avLst/>
                <a:gdLst>
                  <a:gd name="T0" fmla="*/ 0 w 4"/>
                  <a:gd name="T1" fmla="*/ 2 h 6"/>
                  <a:gd name="T2" fmla="*/ 2 w 4"/>
                  <a:gd name="T3" fmla="*/ 0 h 6"/>
                  <a:gd name="T4" fmla="*/ 4 w 4"/>
                  <a:gd name="T5" fmla="*/ 2 h 6"/>
                  <a:gd name="T6" fmla="*/ 4 w 4"/>
                  <a:gd name="T7" fmla="*/ 6 h 6"/>
                  <a:gd name="T8" fmla="*/ 2 w 4"/>
                  <a:gd name="T9" fmla="*/ 6 h 6"/>
                  <a:gd name="T10" fmla="*/ 0 w 4"/>
                  <a:gd name="T11" fmla="*/ 6 h 6"/>
                  <a:gd name="T12" fmla="*/ 0 w 4"/>
                  <a:gd name="T13" fmla="*/ 4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2"/>
                    </a:moveTo>
                    <a:lnTo>
                      <a:pt x="2" y="0"/>
                    </a:lnTo>
                    <a:lnTo>
                      <a:pt x="4" y="2"/>
                    </a:lnTo>
                    <a:lnTo>
                      <a:pt x="4" y="6"/>
                    </a:lnTo>
                    <a:lnTo>
                      <a:pt x="2" y="6"/>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5681" name="Freeform 1140"/>
              <p:cNvSpPr>
                <a:spLocks/>
              </p:cNvSpPr>
              <p:nvPr/>
            </p:nvSpPr>
            <p:spPr bwMode="auto">
              <a:xfrm>
                <a:off x="4725" y="2728"/>
                <a:ext cx="8" cy="6"/>
              </a:xfrm>
              <a:custGeom>
                <a:avLst/>
                <a:gdLst>
                  <a:gd name="T0" fmla="*/ 0 w 8"/>
                  <a:gd name="T1" fmla="*/ 2 h 6"/>
                  <a:gd name="T2" fmla="*/ 2 w 8"/>
                  <a:gd name="T3" fmla="*/ 2 h 6"/>
                  <a:gd name="T4" fmla="*/ 6 w 8"/>
                  <a:gd name="T5" fmla="*/ 0 h 6"/>
                  <a:gd name="T6" fmla="*/ 8 w 8"/>
                  <a:gd name="T7" fmla="*/ 0 h 6"/>
                  <a:gd name="T8" fmla="*/ 8 w 8"/>
                  <a:gd name="T9" fmla="*/ 2 h 6"/>
                  <a:gd name="T10" fmla="*/ 8 w 8"/>
                  <a:gd name="T11" fmla="*/ 4 h 6"/>
                  <a:gd name="T12" fmla="*/ 6 w 8"/>
                  <a:gd name="T13" fmla="*/ 6 h 6"/>
                  <a:gd name="T14" fmla="*/ 4 w 8"/>
                  <a:gd name="T15" fmla="*/ 6 h 6"/>
                  <a:gd name="T16" fmla="*/ 0 w 8"/>
                  <a:gd name="T17" fmla="*/ 4 h 6"/>
                  <a:gd name="T18" fmla="*/ 0 w 8"/>
                  <a:gd name="T19" fmla="*/ 4 h 6"/>
                  <a:gd name="T20" fmla="*/ 0 w 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6"/>
                  <a:gd name="T35" fmla="*/ 8 w 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6">
                    <a:moveTo>
                      <a:pt x="0" y="2"/>
                    </a:moveTo>
                    <a:lnTo>
                      <a:pt x="2" y="2"/>
                    </a:lnTo>
                    <a:lnTo>
                      <a:pt x="6" y="0"/>
                    </a:lnTo>
                    <a:lnTo>
                      <a:pt x="8" y="0"/>
                    </a:lnTo>
                    <a:lnTo>
                      <a:pt x="8" y="2"/>
                    </a:lnTo>
                    <a:lnTo>
                      <a:pt x="8" y="4"/>
                    </a:lnTo>
                    <a:lnTo>
                      <a:pt x="6" y="6"/>
                    </a:lnTo>
                    <a:lnTo>
                      <a:pt x="4"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682" name="Freeform 1141"/>
              <p:cNvSpPr>
                <a:spLocks/>
              </p:cNvSpPr>
              <p:nvPr/>
            </p:nvSpPr>
            <p:spPr bwMode="auto">
              <a:xfrm>
                <a:off x="4725" y="2728"/>
                <a:ext cx="8" cy="6"/>
              </a:xfrm>
              <a:custGeom>
                <a:avLst/>
                <a:gdLst>
                  <a:gd name="T0" fmla="*/ 0 w 8"/>
                  <a:gd name="T1" fmla="*/ 2 h 6"/>
                  <a:gd name="T2" fmla="*/ 2 w 8"/>
                  <a:gd name="T3" fmla="*/ 2 h 6"/>
                  <a:gd name="T4" fmla="*/ 6 w 8"/>
                  <a:gd name="T5" fmla="*/ 0 h 6"/>
                  <a:gd name="T6" fmla="*/ 8 w 8"/>
                  <a:gd name="T7" fmla="*/ 0 h 6"/>
                  <a:gd name="T8" fmla="*/ 8 w 8"/>
                  <a:gd name="T9" fmla="*/ 2 h 6"/>
                  <a:gd name="T10" fmla="*/ 8 w 8"/>
                  <a:gd name="T11" fmla="*/ 4 h 6"/>
                  <a:gd name="T12" fmla="*/ 6 w 8"/>
                  <a:gd name="T13" fmla="*/ 6 h 6"/>
                  <a:gd name="T14" fmla="*/ 4 w 8"/>
                  <a:gd name="T15" fmla="*/ 6 h 6"/>
                  <a:gd name="T16" fmla="*/ 0 w 8"/>
                  <a:gd name="T17" fmla="*/ 4 h 6"/>
                  <a:gd name="T18" fmla="*/ 0 w 8"/>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2"/>
                    </a:moveTo>
                    <a:lnTo>
                      <a:pt x="2" y="2"/>
                    </a:lnTo>
                    <a:lnTo>
                      <a:pt x="6" y="0"/>
                    </a:lnTo>
                    <a:lnTo>
                      <a:pt x="8" y="0"/>
                    </a:lnTo>
                    <a:lnTo>
                      <a:pt x="8" y="2"/>
                    </a:lnTo>
                    <a:lnTo>
                      <a:pt x="8" y="4"/>
                    </a:lnTo>
                    <a:lnTo>
                      <a:pt x="6" y="6"/>
                    </a:lnTo>
                    <a:lnTo>
                      <a:pt x="4" y="6"/>
                    </a:lnTo>
                    <a:lnTo>
                      <a:pt x="0" y="4"/>
                    </a:lnTo>
                  </a:path>
                </a:pathLst>
              </a:custGeom>
              <a:solidFill>
                <a:schemeClr val="tx2"/>
              </a:solidFill>
              <a:ln w="3175">
                <a:solidFill>
                  <a:schemeClr val="bg1"/>
                </a:solidFill>
                <a:round/>
                <a:headEnd/>
                <a:tailEnd/>
              </a:ln>
            </p:spPr>
            <p:txBody>
              <a:bodyPr/>
              <a:lstStyle/>
              <a:p>
                <a:endParaRPr lang="fr-FR" dirty="0"/>
              </a:p>
            </p:txBody>
          </p:sp>
          <p:sp>
            <p:nvSpPr>
              <p:cNvPr id="5683" name="Freeform 1142"/>
              <p:cNvSpPr>
                <a:spLocks/>
              </p:cNvSpPr>
              <p:nvPr/>
            </p:nvSpPr>
            <p:spPr bwMode="auto">
              <a:xfrm>
                <a:off x="4697" y="2746"/>
                <a:ext cx="44" cy="16"/>
              </a:xfrm>
              <a:custGeom>
                <a:avLst/>
                <a:gdLst>
                  <a:gd name="T0" fmla="*/ 0 w 44"/>
                  <a:gd name="T1" fmla="*/ 10 h 16"/>
                  <a:gd name="T2" fmla="*/ 0 w 44"/>
                  <a:gd name="T3" fmla="*/ 6 h 16"/>
                  <a:gd name="T4" fmla="*/ 0 w 44"/>
                  <a:gd name="T5" fmla="*/ 4 h 16"/>
                  <a:gd name="T6" fmla="*/ 2 w 44"/>
                  <a:gd name="T7" fmla="*/ 2 h 16"/>
                  <a:gd name="T8" fmla="*/ 4 w 44"/>
                  <a:gd name="T9" fmla="*/ 0 h 16"/>
                  <a:gd name="T10" fmla="*/ 14 w 44"/>
                  <a:gd name="T11" fmla="*/ 0 h 16"/>
                  <a:gd name="T12" fmla="*/ 18 w 44"/>
                  <a:gd name="T13" fmla="*/ 0 h 16"/>
                  <a:gd name="T14" fmla="*/ 24 w 44"/>
                  <a:gd name="T15" fmla="*/ 0 h 16"/>
                  <a:gd name="T16" fmla="*/ 30 w 44"/>
                  <a:gd name="T17" fmla="*/ 2 h 16"/>
                  <a:gd name="T18" fmla="*/ 34 w 44"/>
                  <a:gd name="T19" fmla="*/ 2 h 16"/>
                  <a:gd name="T20" fmla="*/ 36 w 44"/>
                  <a:gd name="T21" fmla="*/ 2 h 16"/>
                  <a:gd name="T22" fmla="*/ 38 w 44"/>
                  <a:gd name="T23" fmla="*/ 2 h 16"/>
                  <a:gd name="T24" fmla="*/ 42 w 44"/>
                  <a:gd name="T25" fmla="*/ 8 h 16"/>
                  <a:gd name="T26" fmla="*/ 44 w 44"/>
                  <a:gd name="T27" fmla="*/ 10 h 16"/>
                  <a:gd name="T28" fmla="*/ 44 w 44"/>
                  <a:gd name="T29" fmla="*/ 12 h 16"/>
                  <a:gd name="T30" fmla="*/ 42 w 44"/>
                  <a:gd name="T31" fmla="*/ 16 h 16"/>
                  <a:gd name="T32" fmla="*/ 30 w 44"/>
                  <a:gd name="T33" fmla="*/ 8 h 16"/>
                  <a:gd name="T34" fmla="*/ 24 w 44"/>
                  <a:gd name="T35" fmla="*/ 8 h 16"/>
                  <a:gd name="T36" fmla="*/ 16 w 44"/>
                  <a:gd name="T37" fmla="*/ 8 h 16"/>
                  <a:gd name="T38" fmla="*/ 14 w 44"/>
                  <a:gd name="T39" fmla="*/ 6 h 16"/>
                  <a:gd name="T40" fmla="*/ 12 w 44"/>
                  <a:gd name="T41" fmla="*/ 6 h 16"/>
                  <a:gd name="T42" fmla="*/ 12 w 44"/>
                  <a:gd name="T43" fmla="*/ 8 h 16"/>
                  <a:gd name="T44" fmla="*/ 8 w 44"/>
                  <a:gd name="T45" fmla="*/ 10 h 16"/>
                  <a:gd name="T46" fmla="*/ 6 w 44"/>
                  <a:gd name="T47" fmla="*/ 8 h 16"/>
                  <a:gd name="T48" fmla="*/ 4 w 44"/>
                  <a:gd name="T49" fmla="*/ 4 h 16"/>
                  <a:gd name="T50" fmla="*/ 2 w 44"/>
                  <a:gd name="T51" fmla="*/ 10 h 16"/>
                  <a:gd name="T52" fmla="*/ 0 w 44"/>
                  <a:gd name="T53" fmla="*/ 1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16"/>
                  <a:gd name="T83" fmla="*/ 44 w 44"/>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16">
                    <a:moveTo>
                      <a:pt x="0" y="10"/>
                    </a:moveTo>
                    <a:lnTo>
                      <a:pt x="0" y="6"/>
                    </a:lnTo>
                    <a:lnTo>
                      <a:pt x="0" y="4"/>
                    </a:lnTo>
                    <a:lnTo>
                      <a:pt x="2" y="2"/>
                    </a:lnTo>
                    <a:lnTo>
                      <a:pt x="4" y="0"/>
                    </a:lnTo>
                    <a:lnTo>
                      <a:pt x="14" y="0"/>
                    </a:lnTo>
                    <a:lnTo>
                      <a:pt x="18" y="0"/>
                    </a:lnTo>
                    <a:lnTo>
                      <a:pt x="24" y="0"/>
                    </a:lnTo>
                    <a:lnTo>
                      <a:pt x="30" y="2"/>
                    </a:lnTo>
                    <a:lnTo>
                      <a:pt x="34" y="2"/>
                    </a:lnTo>
                    <a:lnTo>
                      <a:pt x="36" y="2"/>
                    </a:lnTo>
                    <a:lnTo>
                      <a:pt x="38" y="2"/>
                    </a:lnTo>
                    <a:lnTo>
                      <a:pt x="42" y="8"/>
                    </a:lnTo>
                    <a:lnTo>
                      <a:pt x="44" y="10"/>
                    </a:lnTo>
                    <a:lnTo>
                      <a:pt x="44" y="12"/>
                    </a:lnTo>
                    <a:lnTo>
                      <a:pt x="42" y="16"/>
                    </a:lnTo>
                    <a:lnTo>
                      <a:pt x="30" y="8"/>
                    </a:lnTo>
                    <a:lnTo>
                      <a:pt x="24" y="8"/>
                    </a:lnTo>
                    <a:lnTo>
                      <a:pt x="16" y="8"/>
                    </a:lnTo>
                    <a:lnTo>
                      <a:pt x="14" y="6"/>
                    </a:lnTo>
                    <a:lnTo>
                      <a:pt x="12" y="6"/>
                    </a:lnTo>
                    <a:lnTo>
                      <a:pt x="12" y="8"/>
                    </a:lnTo>
                    <a:lnTo>
                      <a:pt x="8" y="10"/>
                    </a:lnTo>
                    <a:lnTo>
                      <a:pt x="6" y="8"/>
                    </a:lnTo>
                    <a:lnTo>
                      <a:pt x="4" y="4"/>
                    </a:lnTo>
                    <a:lnTo>
                      <a:pt x="2" y="10"/>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5684" name="Freeform 1143"/>
              <p:cNvSpPr>
                <a:spLocks/>
              </p:cNvSpPr>
              <p:nvPr/>
            </p:nvSpPr>
            <p:spPr bwMode="auto">
              <a:xfrm>
                <a:off x="4697" y="2746"/>
                <a:ext cx="44" cy="16"/>
              </a:xfrm>
              <a:custGeom>
                <a:avLst/>
                <a:gdLst>
                  <a:gd name="T0" fmla="*/ 0 w 44"/>
                  <a:gd name="T1" fmla="*/ 10 h 16"/>
                  <a:gd name="T2" fmla="*/ 0 w 44"/>
                  <a:gd name="T3" fmla="*/ 6 h 16"/>
                  <a:gd name="T4" fmla="*/ 0 w 44"/>
                  <a:gd name="T5" fmla="*/ 4 h 16"/>
                  <a:gd name="T6" fmla="*/ 2 w 44"/>
                  <a:gd name="T7" fmla="*/ 2 h 16"/>
                  <a:gd name="T8" fmla="*/ 4 w 44"/>
                  <a:gd name="T9" fmla="*/ 0 h 16"/>
                  <a:gd name="T10" fmla="*/ 14 w 44"/>
                  <a:gd name="T11" fmla="*/ 0 h 16"/>
                  <a:gd name="T12" fmla="*/ 18 w 44"/>
                  <a:gd name="T13" fmla="*/ 0 h 16"/>
                  <a:gd name="T14" fmla="*/ 24 w 44"/>
                  <a:gd name="T15" fmla="*/ 0 h 16"/>
                  <a:gd name="T16" fmla="*/ 30 w 44"/>
                  <a:gd name="T17" fmla="*/ 2 h 16"/>
                  <a:gd name="T18" fmla="*/ 34 w 44"/>
                  <a:gd name="T19" fmla="*/ 2 h 16"/>
                  <a:gd name="T20" fmla="*/ 36 w 44"/>
                  <a:gd name="T21" fmla="*/ 2 h 16"/>
                  <a:gd name="T22" fmla="*/ 38 w 44"/>
                  <a:gd name="T23" fmla="*/ 2 h 16"/>
                  <a:gd name="T24" fmla="*/ 42 w 44"/>
                  <a:gd name="T25" fmla="*/ 8 h 16"/>
                  <a:gd name="T26" fmla="*/ 44 w 44"/>
                  <a:gd name="T27" fmla="*/ 10 h 16"/>
                  <a:gd name="T28" fmla="*/ 44 w 44"/>
                  <a:gd name="T29" fmla="*/ 12 h 16"/>
                  <a:gd name="T30" fmla="*/ 42 w 44"/>
                  <a:gd name="T31" fmla="*/ 16 h 16"/>
                  <a:gd name="T32" fmla="*/ 30 w 44"/>
                  <a:gd name="T33" fmla="*/ 8 h 16"/>
                  <a:gd name="T34" fmla="*/ 24 w 44"/>
                  <a:gd name="T35" fmla="*/ 8 h 16"/>
                  <a:gd name="T36" fmla="*/ 16 w 44"/>
                  <a:gd name="T37" fmla="*/ 8 h 16"/>
                  <a:gd name="T38" fmla="*/ 14 w 44"/>
                  <a:gd name="T39" fmla="*/ 6 h 16"/>
                  <a:gd name="T40" fmla="*/ 12 w 44"/>
                  <a:gd name="T41" fmla="*/ 6 h 16"/>
                  <a:gd name="T42" fmla="*/ 12 w 44"/>
                  <a:gd name="T43" fmla="*/ 8 h 16"/>
                  <a:gd name="T44" fmla="*/ 8 w 44"/>
                  <a:gd name="T45" fmla="*/ 10 h 16"/>
                  <a:gd name="T46" fmla="*/ 6 w 44"/>
                  <a:gd name="T47" fmla="*/ 8 h 16"/>
                  <a:gd name="T48" fmla="*/ 4 w 44"/>
                  <a:gd name="T49" fmla="*/ 4 h 16"/>
                  <a:gd name="T50" fmla="*/ 2 w 44"/>
                  <a:gd name="T51" fmla="*/ 1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16"/>
                  <a:gd name="T80" fmla="*/ 44 w 44"/>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16">
                    <a:moveTo>
                      <a:pt x="0" y="10"/>
                    </a:moveTo>
                    <a:lnTo>
                      <a:pt x="0" y="6"/>
                    </a:lnTo>
                    <a:lnTo>
                      <a:pt x="0" y="4"/>
                    </a:lnTo>
                    <a:lnTo>
                      <a:pt x="2" y="2"/>
                    </a:lnTo>
                    <a:lnTo>
                      <a:pt x="4" y="0"/>
                    </a:lnTo>
                    <a:lnTo>
                      <a:pt x="14" y="0"/>
                    </a:lnTo>
                    <a:lnTo>
                      <a:pt x="18" y="0"/>
                    </a:lnTo>
                    <a:lnTo>
                      <a:pt x="24" y="0"/>
                    </a:lnTo>
                    <a:lnTo>
                      <a:pt x="30" y="2"/>
                    </a:lnTo>
                    <a:lnTo>
                      <a:pt x="34" y="2"/>
                    </a:lnTo>
                    <a:lnTo>
                      <a:pt x="36" y="2"/>
                    </a:lnTo>
                    <a:lnTo>
                      <a:pt x="38" y="2"/>
                    </a:lnTo>
                    <a:lnTo>
                      <a:pt x="42" y="8"/>
                    </a:lnTo>
                    <a:lnTo>
                      <a:pt x="44" y="10"/>
                    </a:lnTo>
                    <a:lnTo>
                      <a:pt x="44" y="12"/>
                    </a:lnTo>
                    <a:lnTo>
                      <a:pt x="42" y="16"/>
                    </a:lnTo>
                    <a:lnTo>
                      <a:pt x="30" y="8"/>
                    </a:lnTo>
                    <a:lnTo>
                      <a:pt x="24" y="8"/>
                    </a:lnTo>
                    <a:lnTo>
                      <a:pt x="16" y="8"/>
                    </a:lnTo>
                    <a:lnTo>
                      <a:pt x="14" y="6"/>
                    </a:lnTo>
                    <a:lnTo>
                      <a:pt x="12" y="6"/>
                    </a:lnTo>
                    <a:lnTo>
                      <a:pt x="12" y="8"/>
                    </a:lnTo>
                    <a:lnTo>
                      <a:pt x="8" y="10"/>
                    </a:lnTo>
                    <a:lnTo>
                      <a:pt x="6" y="8"/>
                    </a:lnTo>
                    <a:lnTo>
                      <a:pt x="4" y="4"/>
                    </a:lnTo>
                    <a:lnTo>
                      <a:pt x="2" y="10"/>
                    </a:lnTo>
                  </a:path>
                </a:pathLst>
              </a:custGeom>
              <a:solidFill>
                <a:schemeClr val="accent1"/>
              </a:solidFill>
              <a:ln w="3175">
                <a:solidFill>
                  <a:schemeClr val="bg1"/>
                </a:solidFill>
                <a:round/>
                <a:headEnd/>
                <a:tailEnd/>
              </a:ln>
            </p:spPr>
            <p:txBody>
              <a:bodyPr/>
              <a:lstStyle/>
              <a:p>
                <a:endParaRPr lang="fr-FR" dirty="0"/>
              </a:p>
            </p:txBody>
          </p:sp>
          <p:sp>
            <p:nvSpPr>
              <p:cNvPr id="5685" name="Freeform 1144"/>
              <p:cNvSpPr>
                <a:spLocks/>
              </p:cNvSpPr>
              <p:nvPr/>
            </p:nvSpPr>
            <p:spPr bwMode="auto">
              <a:xfrm>
                <a:off x="4561" y="2678"/>
                <a:ext cx="94" cy="110"/>
              </a:xfrm>
              <a:custGeom>
                <a:avLst/>
                <a:gdLst>
                  <a:gd name="T0" fmla="*/ 38 w 94"/>
                  <a:gd name="T1" fmla="*/ 6 h 110"/>
                  <a:gd name="T2" fmla="*/ 56 w 94"/>
                  <a:gd name="T3" fmla="*/ 10 h 110"/>
                  <a:gd name="T4" fmla="*/ 62 w 94"/>
                  <a:gd name="T5" fmla="*/ 12 h 110"/>
                  <a:gd name="T6" fmla="*/ 76 w 94"/>
                  <a:gd name="T7" fmla="*/ 12 h 110"/>
                  <a:gd name="T8" fmla="*/ 90 w 94"/>
                  <a:gd name="T9" fmla="*/ 0 h 110"/>
                  <a:gd name="T10" fmla="*/ 94 w 94"/>
                  <a:gd name="T11" fmla="*/ 0 h 110"/>
                  <a:gd name="T12" fmla="*/ 94 w 94"/>
                  <a:gd name="T13" fmla="*/ 4 h 110"/>
                  <a:gd name="T14" fmla="*/ 80 w 94"/>
                  <a:gd name="T15" fmla="*/ 20 h 110"/>
                  <a:gd name="T16" fmla="*/ 64 w 94"/>
                  <a:gd name="T17" fmla="*/ 18 h 110"/>
                  <a:gd name="T18" fmla="*/ 44 w 94"/>
                  <a:gd name="T19" fmla="*/ 18 h 110"/>
                  <a:gd name="T20" fmla="*/ 40 w 94"/>
                  <a:gd name="T21" fmla="*/ 18 h 110"/>
                  <a:gd name="T22" fmla="*/ 36 w 94"/>
                  <a:gd name="T23" fmla="*/ 18 h 110"/>
                  <a:gd name="T24" fmla="*/ 24 w 94"/>
                  <a:gd name="T25" fmla="*/ 18 h 110"/>
                  <a:gd name="T26" fmla="*/ 20 w 94"/>
                  <a:gd name="T27" fmla="*/ 36 h 110"/>
                  <a:gd name="T28" fmla="*/ 24 w 94"/>
                  <a:gd name="T29" fmla="*/ 40 h 110"/>
                  <a:gd name="T30" fmla="*/ 34 w 94"/>
                  <a:gd name="T31" fmla="*/ 46 h 110"/>
                  <a:gd name="T32" fmla="*/ 38 w 94"/>
                  <a:gd name="T33" fmla="*/ 40 h 110"/>
                  <a:gd name="T34" fmla="*/ 48 w 94"/>
                  <a:gd name="T35" fmla="*/ 40 h 110"/>
                  <a:gd name="T36" fmla="*/ 60 w 94"/>
                  <a:gd name="T37" fmla="*/ 36 h 110"/>
                  <a:gd name="T38" fmla="*/ 64 w 94"/>
                  <a:gd name="T39" fmla="*/ 34 h 110"/>
                  <a:gd name="T40" fmla="*/ 70 w 94"/>
                  <a:gd name="T41" fmla="*/ 36 h 110"/>
                  <a:gd name="T42" fmla="*/ 68 w 94"/>
                  <a:gd name="T43" fmla="*/ 40 h 110"/>
                  <a:gd name="T44" fmla="*/ 60 w 94"/>
                  <a:gd name="T45" fmla="*/ 40 h 110"/>
                  <a:gd name="T46" fmla="*/ 42 w 94"/>
                  <a:gd name="T47" fmla="*/ 54 h 110"/>
                  <a:gd name="T48" fmla="*/ 38 w 94"/>
                  <a:gd name="T49" fmla="*/ 54 h 110"/>
                  <a:gd name="T50" fmla="*/ 50 w 94"/>
                  <a:gd name="T51" fmla="*/ 68 h 110"/>
                  <a:gd name="T52" fmla="*/ 52 w 94"/>
                  <a:gd name="T53" fmla="*/ 72 h 110"/>
                  <a:gd name="T54" fmla="*/ 54 w 94"/>
                  <a:gd name="T55" fmla="*/ 74 h 110"/>
                  <a:gd name="T56" fmla="*/ 50 w 94"/>
                  <a:gd name="T57" fmla="*/ 78 h 110"/>
                  <a:gd name="T58" fmla="*/ 56 w 94"/>
                  <a:gd name="T59" fmla="*/ 84 h 110"/>
                  <a:gd name="T60" fmla="*/ 58 w 94"/>
                  <a:gd name="T61" fmla="*/ 86 h 110"/>
                  <a:gd name="T62" fmla="*/ 60 w 94"/>
                  <a:gd name="T63" fmla="*/ 88 h 110"/>
                  <a:gd name="T64" fmla="*/ 54 w 94"/>
                  <a:gd name="T65" fmla="*/ 92 h 110"/>
                  <a:gd name="T66" fmla="*/ 48 w 94"/>
                  <a:gd name="T67" fmla="*/ 96 h 110"/>
                  <a:gd name="T68" fmla="*/ 42 w 94"/>
                  <a:gd name="T69" fmla="*/ 98 h 110"/>
                  <a:gd name="T70" fmla="*/ 40 w 94"/>
                  <a:gd name="T71" fmla="*/ 90 h 110"/>
                  <a:gd name="T72" fmla="*/ 40 w 94"/>
                  <a:gd name="T73" fmla="*/ 84 h 110"/>
                  <a:gd name="T74" fmla="*/ 32 w 94"/>
                  <a:gd name="T75" fmla="*/ 76 h 110"/>
                  <a:gd name="T76" fmla="*/ 32 w 94"/>
                  <a:gd name="T77" fmla="*/ 64 h 110"/>
                  <a:gd name="T78" fmla="*/ 22 w 94"/>
                  <a:gd name="T79" fmla="*/ 68 h 110"/>
                  <a:gd name="T80" fmla="*/ 24 w 94"/>
                  <a:gd name="T81" fmla="*/ 76 h 110"/>
                  <a:gd name="T82" fmla="*/ 24 w 94"/>
                  <a:gd name="T83" fmla="*/ 96 h 110"/>
                  <a:gd name="T84" fmla="*/ 24 w 94"/>
                  <a:gd name="T85" fmla="*/ 108 h 110"/>
                  <a:gd name="T86" fmla="*/ 12 w 94"/>
                  <a:gd name="T87" fmla="*/ 110 h 110"/>
                  <a:gd name="T88" fmla="*/ 8 w 94"/>
                  <a:gd name="T89" fmla="*/ 104 h 110"/>
                  <a:gd name="T90" fmla="*/ 12 w 94"/>
                  <a:gd name="T91" fmla="*/ 84 h 110"/>
                  <a:gd name="T92" fmla="*/ 4 w 94"/>
                  <a:gd name="T93" fmla="*/ 78 h 110"/>
                  <a:gd name="T94" fmla="*/ 0 w 94"/>
                  <a:gd name="T95" fmla="*/ 64 h 110"/>
                  <a:gd name="T96" fmla="*/ 8 w 94"/>
                  <a:gd name="T97" fmla="*/ 52 h 110"/>
                  <a:gd name="T98" fmla="*/ 10 w 94"/>
                  <a:gd name="T99" fmla="*/ 38 h 110"/>
                  <a:gd name="T100" fmla="*/ 14 w 94"/>
                  <a:gd name="T101" fmla="*/ 34 h 110"/>
                  <a:gd name="T102" fmla="*/ 16 w 94"/>
                  <a:gd name="T103" fmla="*/ 28 h 110"/>
                  <a:gd name="T104" fmla="*/ 16 w 94"/>
                  <a:gd name="T105" fmla="*/ 22 h 110"/>
                  <a:gd name="T106" fmla="*/ 18 w 94"/>
                  <a:gd name="T107" fmla="*/ 14 h 110"/>
                  <a:gd name="T108" fmla="*/ 22 w 94"/>
                  <a:gd name="T109" fmla="*/ 12 h 110"/>
                  <a:gd name="T110" fmla="*/ 26 w 94"/>
                  <a:gd name="T111" fmla="*/ 14 h 110"/>
                  <a:gd name="T112" fmla="*/ 30 w 94"/>
                  <a:gd name="T113" fmla="*/ 6 h 110"/>
                  <a:gd name="T114" fmla="*/ 34 w 94"/>
                  <a:gd name="T115" fmla="*/ 6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
                  <a:gd name="T175" fmla="*/ 0 h 110"/>
                  <a:gd name="T176" fmla="*/ 94 w 9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 h="110">
                    <a:moveTo>
                      <a:pt x="34" y="6"/>
                    </a:moveTo>
                    <a:lnTo>
                      <a:pt x="38" y="6"/>
                    </a:lnTo>
                    <a:lnTo>
                      <a:pt x="40" y="8"/>
                    </a:lnTo>
                    <a:lnTo>
                      <a:pt x="56" y="10"/>
                    </a:lnTo>
                    <a:lnTo>
                      <a:pt x="60" y="12"/>
                    </a:lnTo>
                    <a:lnTo>
                      <a:pt x="62" y="12"/>
                    </a:lnTo>
                    <a:lnTo>
                      <a:pt x="64" y="10"/>
                    </a:lnTo>
                    <a:lnTo>
                      <a:pt x="76" y="12"/>
                    </a:lnTo>
                    <a:lnTo>
                      <a:pt x="80" y="10"/>
                    </a:lnTo>
                    <a:lnTo>
                      <a:pt x="90" y="0"/>
                    </a:lnTo>
                    <a:lnTo>
                      <a:pt x="92" y="0"/>
                    </a:lnTo>
                    <a:lnTo>
                      <a:pt x="94" y="0"/>
                    </a:lnTo>
                    <a:lnTo>
                      <a:pt x="94" y="2"/>
                    </a:lnTo>
                    <a:lnTo>
                      <a:pt x="94" y="4"/>
                    </a:lnTo>
                    <a:lnTo>
                      <a:pt x="86" y="16"/>
                    </a:lnTo>
                    <a:lnTo>
                      <a:pt x="80" y="20"/>
                    </a:lnTo>
                    <a:lnTo>
                      <a:pt x="68" y="20"/>
                    </a:lnTo>
                    <a:lnTo>
                      <a:pt x="64" y="18"/>
                    </a:lnTo>
                    <a:lnTo>
                      <a:pt x="46" y="18"/>
                    </a:lnTo>
                    <a:lnTo>
                      <a:pt x="44" y="18"/>
                    </a:lnTo>
                    <a:lnTo>
                      <a:pt x="42" y="18"/>
                    </a:lnTo>
                    <a:lnTo>
                      <a:pt x="40" y="18"/>
                    </a:lnTo>
                    <a:lnTo>
                      <a:pt x="38" y="18"/>
                    </a:lnTo>
                    <a:lnTo>
                      <a:pt x="36" y="18"/>
                    </a:lnTo>
                    <a:lnTo>
                      <a:pt x="34" y="18"/>
                    </a:lnTo>
                    <a:lnTo>
                      <a:pt x="24" y="18"/>
                    </a:lnTo>
                    <a:lnTo>
                      <a:pt x="20" y="24"/>
                    </a:lnTo>
                    <a:lnTo>
                      <a:pt x="20" y="36"/>
                    </a:lnTo>
                    <a:lnTo>
                      <a:pt x="22" y="38"/>
                    </a:lnTo>
                    <a:lnTo>
                      <a:pt x="24" y="40"/>
                    </a:lnTo>
                    <a:lnTo>
                      <a:pt x="28" y="46"/>
                    </a:lnTo>
                    <a:lnTo>
                      <a:pt x="34" y="46"/>
                    </a:lnTo>
                    <a:lnTo>
                      <a:pt x="34" y="44"/>
                    </a:lnTo>
                    <a:lnTo>
                      <a:pt x="38" y="40"/>
                    </a:lnTo>
                    <a:lnTo>
                      <a:pt x="42" y="38"/>
                    </a:lnTo>
                    <a:lnTo>
                      <a:pt x="48" y="40"/>
                    </a:lnTo>
                    <a:lnTo>
                      <a:pt x="50" y="38"/>
                    </a:lnTo>
                    <a:lnTo>
                      <a:pt x="60" y="36"/>
                    </a:lnTo>
                    <a:lnTo>
                      <a:pt x="60" y="34"/>
                    </a:lnTo>
                    <a:lnTo>
                      <a:pt x="64" y="34"/>
                    </a:lnTo>
                    <a:lnTo>
                      <a:pt x="68" y="34"/>
                    </a:lnTo>
                    <a:lnTo>
                      <a:pt x="70" y="36"/>
                    </a:lnTo>
                    <a:lnTo>
                      <a:pt x="68" y="38"/>
                    </a:lnTo>
                    <a:lnTo>
                      <a:pt x="68" y="40"/>
                    </a:lnTo>
                    <a:lnTo>
                      <a:pt x="64" y="38"/>
                    </a:lnTo>
                    <a:lnTo>
                      <a:pt x="60" y="40"/>
                    </a:lnTo>
                    <a:lnTo>
                      <a:pt x="52" y="48"/>
                    </a:lnTo>
                    <a:lnTo>
                      <a:pt x="42" y="54"/>
                    </a:lnTo>
                    <a:lnTo>
                      <a:pt x="38" y="52"/>
                    </a:lnTo>
                    <a:lnTo>
                      <a:pt x="38" y="54"/>
                    </a:lnTo>
                    <a:lnTo>
                      <a:pt x="42" y="58"/>
                    </a:lnTo>
                    <a:lnTo>
                      <a:pt x="50" y="68"/>
                    </a:lnTo>
                    <a:lnTo>
                      <a:pt x="52" y="68"/>
                    </a:lnTo>
                    <a:lnTo>
                      <a:pt x="52" y="72"/>
                    </a:lnTo>
                    <a:lnTo>
                      <a:pt x="54" y="72"/>
                    </a:lnTo>
                    <a:lnTo>
                      <a:pt x="54" y="74"/>
                    </a:lnTo>
                    <a:lnTo>
                      <a:pt x="52" y="76"/>
                    </a:lnTo>
                    <a:lnTo>
                      <a:pt x="50" y="78"/>
                    </a:lnTo>
                    <a:lnTo>
                      <a:pt x="52" y="80"/>
                    </a:lnTo>
                    <a:lnTo>
                      <a:pt x="56" y="84"/>
                    </a:lnTo>
                    <a:lnTo>
                      <a:pt x="56" y="86"/>
                    </a:lnTo>
                    <a:lnTo>
                      <a:pt x="58" y="86"/>
                    </a:lnTo>
                    <a:lnTo>
                      <a:pt x="60" y="86"/>
                    </a:lnTo>
                    <a:lnTo>
                      <a:pt x="60" y="88"/>
                    </a:lnTo>
                    <a:lnTo>
                      <a:pt x="58" y="92"/>
                    </a:lnTo>
                    <a:lnTo>
                      <a:pt x="54" y="92"/>
                    </a:lnTo>
                    <a:lnTo>
                      <a:pt x="50" y="92"/>
                    </a:lnTo>
                    <a:lnTo>
                      <a:pt x="48" y="96"/>
                    </a:lnTo>
                    <a:lnTo>
                      <a:pt x="46" y="98"/>
                    </a:lnTo>
                    <a:lnTo>
                      <a:pt x="42" y="98"/>
                    </a:lnTo>
                    <a:lnTo>
                      <a:pt x="40" y="94"/>
                    </a:lnTo>
                    <a:lnTo>
                      <a:pt x="40" y="90"/>
                    </a:lnTo>
                    <a:lnTo>
                      <a:pt x="42" y="86"/>
                    </a:lnTo>
                    <a:lnTo>
                      <a:pt x="40" y="84"/>
                    </a:lnTo>
                    <a:lnTo>
                      <a:pt x="34" y="80"/>
                    </a:lnTo>
                    <a:lnTo>
                      <a:pt x="32" y="76"/>
                    </a:lnTo>
                    <a:lnTo>
                      <a:pt x="34" y="72"/>
                    </a:lnTo>
                    <a:lnTo>
                      <a:pt x="32" y="64"/>
                    </a:lnTo>
                    <a:lnTo>
                      <a:pt x="30" y="64"/>
                    </a:lnTo>
                    <a:lnTo>
                      <a:pt x="22" y="68"/>
                    </a:lnTo>
                    <a:lnTo>
                      <a:pt x="22" y="72"/>
                    </a:lnTo>
                    <a:lnTo>
                      <a:pt x="24" y="76"/>
                    </a:lnTo>
                    <a:lnTo>
                      <a:pt x="24" y="94"/>
                    </a:lnTo>
                    <a:lnTo>
                      <a:pt x="24" y="96"/>
                    </a:lnTo>
                    <a:lnTo>
                      <a:pt x="22" y="100"/>
                    </a:lnTo>
                    <a:lnTo>
                      <a:pt x="24" y="108"/>
                    </a:lnTo>
                    <a:lnTo>
                      <a:pt x="16" y="110"/>
                    </a:lnTo>
                    <a:lnTo>
                      <a:pt x="12" y="110"/>
                    </a:lnTo>
                    <a:lnTo>
                      <a:pt x="10" y="108"/>
                    </a:lnTo>
                    <a:lnTo>
                      <a:pt x="8" y="104"/>
                    </a:lnTo>
                    <a:lnTo>
                      <a:pt x="12" y="86"/>
                    </a:lnTo>
                    <a:lnTo>
                      <a:pt x="12" y="84"/>
                    </a:lnTo>
                    <a:lnTo>
                      <a:pt x="10" y="76"/>
                    </a:lnTo>
                    <a:lnTo>
                      <a:pt x="4" y="78"/>
                    </a:lnTo>
                    <a:lnTo>
                      <a:pt x="2" y="74"/>
                    </a:lnTo>
                    <a:lnTo>
                      <a:pt x="0" y="64"/>
                    </a:lnTo>
                    <a:lnTo>
                      <a:pt x="4" y="62"/>
                    </a:lnTo>
                    <a:lnTo>
                      <a:pt x="8" y="52"/>
                    </a:lnTo>
                    <a:lnTo>
                      <a:pt x="8" y="44"/>
                    </a:lnTo>
                    <a:lnTo>
                      <a:pt x="10" y="38"/>
                    </a:lnTo>
                    <a:lnTo>
                      <a:pt x="12" y="36"/>
                    </a:lnTo>
                    <a:lnTo>
                      <a:pt x="14" y="34"/>
                    </a:lnTo>
                    <a:lnTo>
                      <a:pt x="14" y="36"/>
                    </a:lnTo>
                    <a:lnTo>
                      <a:pt x="16" y="28"/>
                    </a:lnTo>
                    <a:lnTo>
                      <a:pt x="14" y="26"/>
                    </a:lnTo>
                    <a:lnTo>
                      <a:pt x="16" y="22"/>
                    </a:lnTo>
                    <a:lnTo>
                      <a:pt x="16" y="18"/>
                    </a:lnTo>
                    <a:lnTo>
                      <a:pt x="18" y="14"/>
                    </a:lnTo>
                    <a:lnTo>
                      <a:pt x="20" y="12"/>
                    </a:lnTo>
                    <a:lnTo>
                      <a:pt x="22" y="12"/>
                    </a:lnTo>
                    <a:lnTo>
                      <a:pt x="24" y="14"/>
                    </a:lnTo>
                    <a:lnTo>
                      <a:pt x="26" y="14"/>
                    </a:lnTo>
                    <a:lnTo>
                      <a:pt x="28" y="10"/>
                    </a:lnTo>
                    <a:lnTo>
                      <a:pt x="30" y="6"/>
                    </a:lnTo>
                    <a:lnTo>
                      <a:pt x="32" y="6"/>
                    </a:lnTo>
                    <a:lnTo>
                      <a:pt x="34" y="6"/>
                    </a:lnTo>
                    <a:close/>
                  </a:path>
                </a:pathLst>
              </a:custGeom>
              <a:solidFill>
                <a:schemeClr val="tx2"/>
              </a:solidFill>
              <a:ln w="3175">
                <a:solidFill>
                  <a:schemeClr val="bg1"/>
                </a:solidFill>
                <a:round/>
                <a:headEnd/>
                <a:tailEnd/>
              </a:ln>
            </p:spPr>
            <p:txBody>
              <a:bodyPr/>
              <a:lstStyle/>
              <a:p>
                <a:endParaRPr lang="fr-FR" dirty="0"/>
              </a:p>
            </p:txBody>
          </p:sp>
          <p:sp>
            <p:nvSpPr>
              <p:cNvPr id="5686" name="Freeform 1145"/>
              <p:cNvSpPr>
                <a:spLocks/>
              </p:cNvSpPr>
              <p:nvPr/>
            </p:nvSpPr>
            <p:spPr bwMode="auto">
              <a:xfrm>
                <a:off x="4561" y="2678"/>
                <a:ext cx="94" cy="110"/>
              </a:xfrm>
              <a:custGeom>
                <a:avLst/>
                <a:gdLst>
                  <a:gd name="T0" fmla="*/ 38 w 94"/>
                  <a:gd name="T1" fmla="*/ 6 h 110"/>
                  <a:gd name="T2" fmla="*/ 56 w 94"/>
                  <a:gd name="T3" fmla="*/ 10 h 110"/>
                  <a:gd name="T4" fmla="*/ 62 w 94"/>
                  <a:gd name="T5" fmla="*/ 12 h 110"/>
                  <a:gd name="T6" fmla="*/ 76 w 94"/>
                  <a:gd name="T7" fmla="*/ 12 h 110"/>
                  <a:gd name="T8" fmla="*/ 90 w 94"/>
                  <a:gd name="T9" fmla="*/ 0 h 110"/>
                  <a:gd name="T10" fmla="*/ 94 w 94"/>
                  <a:gd name="T11" fmla="*/ 0 h 110"/>
                  <a:gd name="T12" fmla="*/ 94 w 94"/>
                  <a:gd name="T13" fmla="*/ 4 h 110"/>
                  <a:gd name="T14" fmla="*/ 80 w 94"/>
                  <a:gd name="T15" fmla="*/ 20 h 110"/>
                  <a:gd name="T16" fmla="*/ 64 w 94"/>
                  <a:gd name="T17" fmla="*/ 18 h 110"/>
                  <a:gd name="T18" fmla="*/ 44 w 94"/>
                  <a:gd name="T19" fmla="*/ 18 h 110"/>
                  <a:gd name="T20" fmla="*/ 40 w 94"/>
                  <a:gd name="T21" fmla="*/ 18 h 110"/>
                  <a:gd name="T22" fmla="*/ 36 w 94"/>
                  <a:gd name="T23" fmla="*/ 18 h 110"/>
                  <a:gd name="T24" fmla="*/ 24 w 94"/>
                  <a:gd name="T25" fmla="*/ 18 h 110"/>
                  <a:gd name="T26" fmla="*/ 20 w 94"/>
                  <a:gd name="T27" fmla="*/ 36 h 110"/>
                  <a:gd name="T28" fmla="*/ 24 w 94"/>
                  <a:gd name="T29" fmla="*/ 40 h 110"/>
                  <a:gd name="T30" fmla="*/ 34 w 94"/>
                  <a:gd name="T31" fmla="*/ 46 h 110"/>
                  <a:gd name="T32" fmla="*/ 38 w 94"/>
                  <a:gd name="T33" fmla="*/ 40 h 110"/>
                  <a:gd name="T34" fmla="*/ 48 w 94"/>
                  <a:gd name="T35" fmla="*/ 40 h 110"/>
                  <a:gd name="T36" fmla="*/ 60 w 94"/>
                  <a:gd name="T37" fmla="*/ 36 h 110"/>
                  <a:gd name="T38" fmla="*/ 64 w 94"/>
                  <a:gd name="T39" fmla="*/ 34 h 110"/>
                  <a:gd name="T40" fmla="*/ 70 w 94"/>
                  <a:gd name="T41" fmla="*/ 36 h 110"/>
                  <a:gd name="T42" fmla="*/ 68 w 94"/>
                  <a:gd name="T43" fmla="*/ 40 h 110"/>
                  <a:gd name="T44" fmla="*/ 60 w 94"/>
                  <a:gd name="T45" fmla="*/ 40 h 110"/>
                  <a:gd name="T46" fmla="*/ 42 w 94"/>
                  <a:gd name="T47" fmla="*/ 54 h 110"/>
                  <a:gd name="T48" fmla="*/ 38 w 94"/>
                  <a:gd name="T49" fmla="*/ 54 h 110"/>
                  <a:gd name="T50" fmla="*/ 50 w 94"/>
                  <a:gd name="T51" fmla="*/ 68 h 110"/>
                  <a:gd name="T52" fmla="*/ 52 w 94"/>
                  <a:gd name="T53" fmla="*/ 72 h 110"/>
                  <a:gd name="T54" fmla="*/ 54 w 94"/>
                  <a:gd name="T55" fmla="*/ 74 h 110"/>
                  <a:gd name="T56" fmla="*/ 50 w 94"/>
                  <a:gd name="T57" fmla="*/ 78 h 110"/>
                  <a:gd name="T58" fmla="*/ 56 w 94"/>
                  <a:gd name="T59" fmla="*/ 84 h 110"/>
                  <a:gd name="T60" fmla="*/ 58 w 94"/>
                  <a:gd name="T61" fmla="*/ 86 h 110"/>
                  <a:gd name="T62" fmla="*/ 60 w 94"/>
                  <a:gd name="T63" fmla="*/ 88 h 110"/>
                  <a:gd name="T64" fmla="*/ 54 w 94"/>
                  <a:gd name="T65" fmla="*/ 92 h 110"/>
                  <a:gd name="T66" fmla="*/ 48 w 94"/>
                  <a:gd name="T67" fmla="*/ 96 h 110"/>
                  <a:gd name="T68" fmla="*/ 42 w 94"/>
                  <a:gd name="T69" fmla="*/ 98 h 110"/>
                  <a:gd name="T70" fmla="*/ 40 w 94"/>
                  <a:gd name="T71" fmla="*/ 90 h 110"/>
                  <a:gd name="T72" fmla="*/ 40 w 94"/>
                  <a:gd name="T73" fmla="*/ 84 h 110"/>
                  <a:gd name="T74" fmla="*/ 32 w 94"/>
                  <a:gd name="T75" fmla="*/ 76 h 110"/>
                  <a:gd name="T76" fmla="*/ 32 w 94"/>
                  <a:gd name="T77" fmla="*/ 64 h 110"/>
                  <a:gd name="T78" fmla="*/ 22 w 94"/>
                  <a:gd name="T79" fmla="*/ 68 h 110"/>
                  <a:gd name="T80" fmla="*/ 24 w 94"/>
                  <a:gd name="T81" fmla="*/ 76 h 110"/>
                  <a:gd name="T82" fmla="*/ 24 w 94"/>
                  <a:gd name="T83" fmla="*/ 96 h 110"/>
                  <a:gd name="T84" fmla="*/ 24 w 94"/>
                  <a:gd name="T85" fmla="*/ 108 h 110"/>
                  <a:gd name="T86" fmla="*/ 12 w 94"/>
                  <a:gd name="T87" fmla="*/ 110 h 110"/>
                  <a:gd name="T88" fmla="*/ 8 w 94"/>
                  <a:gd name="T89" fmla="*/ 104 h 110"/>
                  <a:gd name="T90" fmla="*/ 12 w 94"/>
                  <a:gd name="T91" fmla="*/ 84 h 110"/>
                  <a:gd name="T92" fmla="*/ 4 w 94"/>
                  <a:gd name="T93" fmla="*/ 78 h 110"/>
                  <a:gd name="T94" fmla="*/ 0 w 94"/>
                  <a:gd name="T95" fmla="*/ 64 h 110"/>
                  <a:gd name="T96" fmla="*/ 8 w 94"/>
                  <a:gd name="T97" fmla="*/ 52 h 110"/>
                  <a:gd name="T98" fmla="*/ 10 w 94"/>
                  <a:gd name="T99" fmla="*/ 38 h 110"/>
                  <a:gd name="T100" fmla="*/ 14 w 94"/>
                  <a:gd name="T101" fmla="*/ 34 h 110"/>
                  <a:gd name="T102" fmla="*/ 16 w 94"/>
                  <a:gd name="T103" fmla="*/ 28 h 110"/>
                  <a:gd name="T104" fmla="*/ 16 w 94"/>
                  <a:gd name="T105" fmla="*/ 22 h 110"/>
                  <a:gd name="T106" fmla="*/ 18 w 94"/>
                  <a:gd name="T107" fmla="*/ 14 h 110"/>
                  <a:gd name="T108" fmla="*/ 22 w 94"/>
                  <a:gd name="T109" fmla="*/ 12 h 110"/>
                  <a:gd name="T110" fmla="*/ 26 w 94"/>
                  <a:gd name="T111" fmla="*/ 14 h 110"/>
                  <a:gd name="T112" fmla="*/ 30 w 94"/>
                  <a:gd name="T113" fmla="*/ 6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110"/>
                  <a:gd name="T173" fmla="*/ 94 w 94"/>
                  <a:gd name="T174" fmla="*/ 110 h 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110">
                    <a:moveTo>
                      <a:pt x="34" y="6"/>
                    </a:moveTo>
                    <a:lnTo>
                      <a:pt x="38" y="6"/>
                    </a:lnTo>
                    <a:lnTo>
                      <a:pt x="40" y="8"/>
                    </a:lnTo>
                    <a:lnTo>
                      <a:pt x="56" y="10"/>
                    </a:lnTo>
                    <a:lnTo>
                      <a:pt x="60" y="12"/>
                    </a:lnTo>
                    <a:lnTo>
                      <a:pt x="62" y="12"/>
                    </a:lnTo>
                    <a:lnTo>
                      <a:pt x="64" y="10"/>
                    </a:lnTo>
                    <a:lnTo>
                      <a:pt x="76" y="12"/>
                    </a:lnTo>
                    <a:lnTo>
                      <a:pt x="80" y="10"/>
                    </a:lnTo>
                    <a:lnTo>
                      <a:pt x="90" y="0"/>
                    </a:lnTo>
                    <a:lnTo>
                      <a:pt x="92" y="0"/>
                    </a:lnTo>
                    <a:lnTo>
                      <a:pt x="94" y="0"/>
                    </a:lnTo>
                    <a:lnTo>
                      <a:pt x="94" y="2"/>
                    </a:lnTo>
                    <a:lnTo>
                      <a:pt x="94" y="4"/>
                    </a:lnTo>
                    <a:lnTo>
                      <a:pt x="86" y="16"/>
                    </a:lnTo>
                    <a:lnTo>
                      <a:pt x="80" y="20"/>
                    </a:lnTo>
                    <a:lnTo>
                      <a:pt x="68" y="20"/>
                    </a:lnTo>
                    <a:lnTo>
                      <a:pt x="64" y="18"/>
                    </a:lnTo>
                    <a:lnTo>
                      <a:pt x="46" y="18"/>
                    </a:lnTo>
                    <a:lnTo>
                      <a:pt x="44" y="18"/>
                    </a:lnTo>
                    <a:lnTo>
                      <a:pt x="42" y="18"/>
                    </a:lnTo>
                    <a:lnTo>
                      <a:pt x="40" y="18"/>
                    </a:lnTo>
                    <a:lnTo>
                      <a:pt x="38" y="18"/>
                    </a:lnTo>
                    <a:lnTo>
                      <a:pt x="36" y="18"/>
                    </a:lnTo>
                    <a:lnTo>
                      <a:pt x="34" y="18"/>
                    </a:lnTo>
                    <a:lnTo>
                      <a:pt x="24" y="18"/>
                    </a:lnTo>
                    <a:lnTo>
                      <a:pt x="20" y="24"/>
                    </a:lnTo>
                    <a:lnTo>
                      <a:pt x="20" y="36"/>
                    </a:lnTo>
                    <a:lnTo>
                      <a:pt x="22" y="38"/>
                    </a:lnTo>
                    <a:lnTo>
                      <a:pt x="24" y="40"/>
                    </a:lnTo>
                    <a:lnTo>
                      <a:pt x="28" y="46"/>
                    </a:lnTo>
                    <a:lnTo>
                      <a:pt x="34" y="46"/>
                    </a:lnTo>
                    <a:lnTo>
                      <a:pt x="34" y="44"/>
                    </a:lnTo>
                    <a:lnTo>
                      <a:pt x="38" y="40"/>
                    </a:lnTo>
                    <a:lnTo>
                      <a:pt x="42" y="38"/>
                    </a:lnTo>
                    <a:lnTo>
                      <a:pt x="48" y="40"/>
                    </a:lnTo>
                    <a:lnTo>
                      <a:pt x="50" y="38"/>
                    </a:lnTo>
                    <a:lnTo>
                      <a:pt x="60" y="36"/>
                    </a:lnTo>
                    <a:lnTo>
                      <a:pt x="60" y="34"/>
                    </a:lnTo>
                    <a:lnTo>
                      <a:pt x="64" y="34"/>
                    </a:lnTo>
                    <a:lnTo>
                      <a:pt x="68" y="34"/>
                    </a:lnTo>
                    <a:lnTo>
                      <a:pt x="70" y="36"/>
                    </a:lnTo>
                    <a:lnTo>
                      <a:pt x="68" y="38"/>
                    </a:lnTo>
                    <a:lnTo>
                      <a:pt x="68" y="40"/>
                    </a:lnTo>
                    <a:lnTo>
                      <a:pt x="64" y="38"/>
                    </a:lnTo>
                    <a:lnTo>
                      <a:pt x="60" y="40"/>
                    </a:lnTo>
                    <a:lnTo>
                      <a:pt x="52" y="48"/>
                    </a:lnTo>
                    <a:lnTo>
                      <a:pt x="42" y="54"/>
                    </a:lnTo>
                    <a:lnTo>
                      <a:pt x="38" y="52"/>
                    </a:lnTo>
                    <a:lnTo>
                      <a:pt x="38" y="54"/>
                    </a:lnTo>
                    <a:lnTo>
                      <a:pt x="42" y="58"/>
                    </a:lnTo>
                    <a:lnTo>
                      <a:pt x="50" y="68"/>
                    </a:lnTo>
                    <a:lnTo>
                      <a:pt x="52" y="68"/>
                    </a:lnTo>
                    <a:lnTo>
                      <a:pt x="52" y="72"/>
                    </a:lnTo>
                    <a:lnTo>
                      <a:pt x="54" y="72"/>
                    </a:lnTo>
                    <a:lnTo>
                      <a:pt x="54" y="74"/>
                    </a:lnTo>
                    <a:lnTo>
                      <a:pt x="52" y="76"/>
                    </a:lnTo>
                    <a:lnTo>
                      <a:pt x="50" y="78"/>
                    </a:lnTo>
                    <a:lnTo>
                      <a:pt x="52" y="80"/>
                    </a:lnTo>
                    <a:lnTo>
                      <a:pt x="56" y="84"/>
                    </a:lnTo>
                    <a:lnTo>
                      <a:pt x="56" y="86"/>
                    </a:lnTo>
                    <a:lnTo>
                      <a:pt x="58" y="86"/>
                    </a:lnTo>
                    <a:lnTo>
                      <a:pt x="60" y="86"/>
                    </a:lnTo>
                    <a:lnTo>
                      <a:pt x="60" y="88"/>
                    </a:lnTo>
                    <a:lnTo>
                      <a:pt x="58" y="92"/>
                    </a:lnTo>
                    <a:lnTo>
                      <a:pt x="54" y="92"/>
                    </a:lnTo>
                    <a:lnTo>
                      <a:pt x="50" y="92"/>
                    </a:lnTo>
                    <a:lnTo>
                      <a:pt x="48" y="96"/>
                    </a:lnTo>
                    <a:lnTo>
                      <a:pt x="46" y="98"/>
                    </a:lnTo>
                    <a:lnTo>
                      <a:pt x="42" y="98"/>
                    </a:lnTo>
                    <a:lnTo>
                      <a:pt x="40" y="94"/>
                    </a:lnTo>
                    <a:lnTo>
                      <a:pt x="40" y="90"/>
                    </a:lnTo>
                    <a:lnTo>
                      <a:pt x="42" y="86"/>
                    </a:lnTo>
                    <a:lnTo>
                      <a:pt x="40" y="84"/>
                    </a:lnTo>
                    <a:lnTo>
                      <a:pt x="34" y="80"/>
                    </a:lnTo>
                    <a:lnTo>
                      <a:pt x="32" y="76"/>
                    </a:lnTo>
                    <a:lnTo>
                      <a:pt x="34" y="72"/>
                    </a:lnTo>
                    <a:lnTo>
                      <a:pt x="32" y="64"/>
                    </a:lnTo>
                    <a:lnTo>
                      <a:pt x="30" y="64"/>
                    </a:lnTo>
                    <a:lnTo>
                      <a:pt x="22" y="68"/>
                    </a:lnTo>
                    <a:lnTo>
                      <a:pt x="22" y="72"/>
                    </a:lnTo>
                    <a:lnTo>
                      <a:pt x="24" y="76"/>
                    </a:lnTo>
                    <a:lnTo>
                      <a:pt x="24" y="94"/>
                    </a:lnTo>
                    <a:lnTo>
                      <a:pt x="24" y="96"/>
                    </a:lnTo>
                    <a:lnTo>
                      <a:pt x="22" y="100"/>
                    </a:lnTo>
                    <a:lnTo>
                      <a:pt x="24" y="108"/>
                    </a:lnTo>
                    <a:lnTo>
                      <a:pt x="16" y="110"/>
                    </a:lnTo>
                    <a:lnTo>
                      <a:pt x="12" y="110"/>
                    </a:lnTo>
                    <a:lnTo>
                      <a:pt x="10" y="108"/>
                    </a:lnTo>
                    <a:lnTo>
                      <a:pt x="8" y="104"/>
                    </a:lnTo>
                    <a:lnTo>
                      <a:pt x="12" y="86"/>
                    </a:lnTo>
                    <a:lnTo>
                      <a:pt x="12" y="84"/>
                    </a:lnTo>
                    <a:lnTo>
                      <a:pt x="10" y="76"/>
                    </a:lnTo>
                    <a:lnTo>
                      <a:pt x="4" y="78"/>
                    </a:lnTo>
                    <a:lnTo>
                      <a:pt x="2" y="74"/>
                    </a:lnTo>
                    <a:lnTo>
                      <a:pt x="0" y="64"/>
                    </a:lnTo>
                    <a:lnTo>
                      <a:pt x="4" y="62"/>
                    </a:lnTo>
                    <a:lnTo>
                      <a:pt x="8" y="52"/>
                    </a:lnTo>
                    <a:lnTo>
                      <a:pt x="8" y="44"/>
                    </a:lnTo>
                    <a:lnTo>
                      <a:pt x="10" y="38"/>
                    </a:lnTo>
                    <a:lnTo>
                      <a:pt x="12" y="36"/>
                    </a:lnTo>
                    <a:lnTo>
                      <a:pt x="14" y="34"/>
                    </a:lnTo>
                    <a:lnTo>
                      <a:pt x="14" y="36"/>
                    </a:lnTo>
                    <a:lnTo>
                      <a:pt x="16" y="28"/>
                    </a:lnTo>
                    <a:lnTo>
                      <a:pt x="14" y="26"/>
                    </a:lnTo>
                    <a:lnTo>
                      <a:pt x="16" y="22"/>
                    </a:lnTo>
                    <a:lnTo>
                      <a:pt x="16" y="18"/>
                    </a:lnTo>
                    <a:lnTo>
                      <a:pt x="18" y="14"/>
                    </a:lnTo>
                    <a:lnTo>
                      <a:pt x="20" y="12"/>
                    </a:lnTo>
                    <a:lnTo>
                      <a:pt x="22" y="12"/>
                    </a:lnTo>
                    <a:lnTo>
                      <a:pt x="24" y="14"/>
                    </a:lnTo>
                    <a:lnTo>
                      <a:pt x="26" y="14"/>
                    </a:lnTo>
                    <a:lnTo>
                      <a:pt x="28" y="10"/>
                    </a:lnTo>
                    <a:lnTo>
                      <a:pt x="30" y="6"/>
                    </a:lnTo>
                    <a:lnTo>
                      <a:pt x="32" y="6"/>
                    </a:lnTo>
                  </a:path>
                </a:pathLst>
              </a:custGeom>
              <a:solidFill>
                <a:schemeClr val="accent1"/>
              </a:solidFill>
              <a:ln w="3175">
                <a:solidFill>
                  <a:schemeClr val="bg1"/>
                </a:solidFill>
                <a:round/>
                <a:headEnd/>
                <a:tailEnd/>
              </a:ln>
            </p:spPr>
            <p:txBody>
              <a:bodyPr/>
              <a:lstStyle/>
              <a:p>
                <a:endParaRPr lang="fr-FR" dirty="0"/>
              </a:p>
            </p:txBody>
          </p:sp>
          <p:sp>
            <p:nvSpPr>
              <p:cNvPr id="5687" name="Freeform 1146"/>
              <p:cNvSpPr>
                <a:spLocks/>
              </p:cNvSpPr>
              <p:nvPr/>
            </p:nvSpPr>
            <p:spPr bwMode="auto">
              <a:xfrm>
                <a:off x="4605" y="2780"/>
                <a:ext cx="4" cy="4"/>
              </a:xfrm>
              <a:custGeom>
                <a:avLst/>
                <a:gdLst>
                  <a:gd name="T0" fmla="*/ 0 w 4"/>
                  <a:gd name="T1" fmla="*/ 0 h 4"/>
                  <a:gd name="T2" fmla="*/ 2 w 4"/>
                  <a:gd name="T3" fmla="*/ 0 h 4"/>
                  <a:gd name="T4" fmla="*/ 4 w 4"/>
                  <a:gd name="T5" fmla="*/ 0 h 4"/>
                  <a:gd name="T6" fmla="*/ 4 w 4"/>
                  <a:gd name="T7" fmla="*/ 2 h 4"/>
                  <a:gd name="T8" fmla="*/ 4 w 4"/>
                  <a:gd name="T9" fmla="*/ 4 h 4"/>
                  <a:gd name="T10" fmla="*/ 2 w 4"/>
                  <a:gd name="T11" fmla="*/ 2 h 4"/>
                  <a:gd name="T12" fmla="*/ 2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2" y="0"/>
                    </a:lnTo>
                    <a:lnTo>
                      <a:pt x="4" y="0"/>
                    </a:lnTo>
                    <a:lnTo>
                      <a:pt x="4" y="2"/>
                    </a:lnTo>
                    <a:lnTo>
                      <a:pt x="4" y="4"/>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88" name="Freeform 1147"/>
              <p:cNvSpPr>
                <a:spLocks/>
              </p:cNvSpPr>
              <p:nvPr/>
            </p:nvSpPr>
            <p:spPr bwMode="auto">
              <a:xfrm>
                <a:off x="4605" y="2780"/>
                <a:ext cx="4" cy="4"/>
              </a:xfrm>
              <a:custGeom>
                <a:avLst/>
                <a:gdLst>
                  <a:gd name="T0" fmla="*/ 0 w 4"/>
                  <a:gd name="T1" fmla="*/ 0 h 4"/>
                  <a:gd name="T2" fmla="*/ 2 w 4"/>
                  <a:gd name="T3" fmla="*/ 0 h 4"/>
                  <a:gd name="T4" fmla="*/ 4 w 4"/>
                  <a:gd name="T5" fmla="*/ 0 h 4"/>
                  <a:gd name="T6" fmla="*/ 4 w 4"/>
                  <a:gd name="T7" fmla="*/ 2 h 4"/>
                  <a:gd name="T8" fmla="*/ 4 w 4"/>
                  <a:gd name="T9" fmla="*/ 4 h 4"/>
                  <a:gd name="T10" fmla="*/ 2 w 4"/>
                  <a:gd name="T11" fmla="*/ 2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2" y="0"/>
                    </a:lnTo>
                    <a:lnTo>
                      <a:pt x="4" y="0"/>
                    </a:lnTo>
                    <a:lnTo>
                      <a:pt x="4" y="2"/>
                    </a:lnTo>
                    <a:lnTo>
                      <a:pt x="4"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689" name="Freeform 1148"/>
              <p:cNvSpPr>
                <a:spLocks/>
              </p:cNvSpPr>
              <p:nvPr/>
            </p:nvSpPr>
            <p:spPr bwMode="auto">
              <a:xfrm>
                <a:off x="4613" y="2772"/>
                <a:ext cx="6" cy="12"/>
              </a:xfrm>
              <a:custGeom>
                <a:avLst/>
                <a:gdLst>
                  <a:gd name="T0" fmla="*/ 0 w 6"/>
                  <a:gd name="T1" fmla="*/ 2 h 12"/>
                  <a:gd name="T2" fmla="*/ 2 w 6"/>
                  <a:gd name="T3" fmla="*/ 2 h 12"/>
                  <a:gd name="T4" fmla="*/ 4 w 6"/>
                  <a:gd name="T5" fmla="*/ 0 h 12"/>
                  <a:gd name="T6" fmla="*/ 6 w 6"/>
                  <a:gd name="T7" fmla="*/ 0 h 12"/>
                  <a:gd name="T8" fmla="*/ 6 w 6"/>
                  <a:gd name="T9" fmla="*/ 4 h 12"/>
                  <a:gd name="T10" fmla="*/ 4 w 6"/>
                  <a:gd name="T11" fmla="*/ 12 h 12"/>
                  <a:gd name="T12" fmla="*/ 4 w 6"/>
                  <a:gd name="T13" fmla="*/ 10 h 12"/>
                  <a:gd name="T14" fmla="*/ 2 w 6"/>
                  <a:gd name="T15" fmla="*/ 12 h 12"/>
                  <a:gd name="T16" fmla="*/ 0 w 6"/>
                  <a:gd name="T17" fmla="*/ 10 h 12"/>
                  <a:gd name="T18" fmla="*/ 0 w 6"/>
                  <a:gd name="T19" fmla="*/ 4 h 12"/>
                  <a:gd name="T20" fmla="*/ 0 w 6"/>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0" y="2"/>
                    </a:moveTo>
                    <a:lnTo>
                      <a:pt x="2" y="2"/>
                    </a:lnTo>
                    <a:lnTo>
                      <a:pt x="4" y="0"/>
                    </a:lnTo>
                    <a:lnTo>
                      <a:pt x="6" y="0"/>
                    </a:lnTo>
                    <a:lnTo>
                      <a:pt x="6" y="4"/>
                    </a:lnTo>
                    <a:lnTo>
                      <a:pt x="4" y="12"/>
                    </a:lnTo>
                    <a:lnTo>
                      <a:pt x="4" y="10"/>
                    </a:lnTo>
                    <a:lnTo>
                      <a:pt x="2" y="12"/>
                    </a:lnTo>
                    <a:lnTo>
                      <a:pt x="0" y="10"/>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690" name="Freeform 1149"/>
              <p:cNvSpPr>
                <a:spLocks/>
              </p:cNvSpPr>
              <p:nvPr/>
            </p:nvSpPr>
            <p:spPr bwMode="auto">
              <a:xfrm>
                <a:off x="4613" y="2772"/>
                <a:ext cx="6" cy="12"/>
              </a:xfrm>
              <a:custGeom>
                <a:avLst/>
                <a:gdLst>
                  <a:gd name="T0" fmla="*/ 0 w 6"/>
                  <a:gd name="T1" fmla="*/ 2 h 12"/>
                  <a:gd name="T2" fmla="*/ 2 w 6"/>
                  <a:gd name="T3" fmla="*/ 2 h 12"/>
                  <a:gd name="T4" fmla="*/ 4 w 6"/>
                  <a:gd name="T5" fmla="*/ 0 h 12"/>
                  <a:gd name="T6" fmla="*/ 6 w 6"/>
                  <a:gd name="T7" fmla="*/ 0 h 12"/>
                  <a:gd name="T8" fmla="*/ 6 w 6"/>
                  <a:gd name="T9" fmla="*/ 4 h 12"/>
                  <a:gd name="T10" fmla="*/ 4 w 6"/>
                  <a:gd name="T11" fmla="*/ 12 h 12"/>
                  <a:gd name="T12" fmla="*/ 4 w 6"/>
                  <a:gd name="T13" fmla="*/ 10 h 12"/>
                  <a:gd name="T14" fmla="*/ 2 w 6"/>
                  <a:gd name="T15" fmla="*/ 12 h 12"/>
                  <a:gd name="T16" fmla="*/ 0 w 6"/>
                  <a:gd name="T17" fmla="*/ 10 h 12"/>
                  <a:gd name="T18" fmla="*/ 0 w 6"/>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0" y="2"/>
                    </a:moveTo>
                    <a:lnTo>
                      <a:pt x="2" y="2"/>
                    </a:lnTo>
                    <a:lnTo>
                      <a:pt x="4" y="0"/>
                    </a:lnTo>
                    <a:lnTo>
                      <a:pt x="6" y="0"/>
                    </a:lnTo>
                    <a:lnTo>
                      <a:pt x="6" y="4"/>
                    </a:lnTo>
                    <a:lnTo>
                      <a:pt x="4" y="12"/>
                    </a:lnTo>
                    <a:lnTo>
                      <a:pt x="4" y="10"/>
                    </a:lnTo>
                    <a:lnTo>
                      <a:pt x="2" y="12"/>
                    </a:lnTo>
                    <a:lnTo>
                      <a:pt x="0" y="10"/>
                    </a:lnTo>
                    <a:lnTo>
                      <a:pt x="0" y="4"/>
                    </a:lnTo>
                  </a:path>
                </a:pathLst>
              </a:custGeom>
              <a:solidFill>
                <a:schemeClr val="tx2"/>
              </a:solidFill>
              <a:ln w="3175">
                <a:solidFill>
                  <a:schemeClr val="bg1"/>
                </a:solidFill>
                <a:round/>
                <a:headEnd/>
                <a:tailEnd/>
              </a:ln>
            </p:spPr>
            <p:txBody>
              <a:bodyPr/>
              <a:lstStyle/>
              <a:p>
                <a:endParaRPr lang="fr-FR" dirty="0"/>
              </a:p>
            </p:txBody>
          </p:sp>
          <p:sp>
            <p:nvSpPr>
              <p:cNvPr id="5691" name="Freeform 1150"/>
              <p:cNvSpPr>
                <a:spLocks/>
              </p:cNvSpPr>
              <p:nvPr/>
            </p:nvSpPr>
            <p:spPr bwMode="auto">
              <a:xfrm>
                <a:off x="4619" y="2768"/>
                <a:ext cx="6" cy="20"/>
              </a:xfrm>
              <a:custGeom>
                <a:avLst/>
                <a:gdLst>
                  <a:gd name="T0" fmla="*/ 0 w 6"/>
                  <a:gd name="T1" fmla="*/ 10 h 20"/>
                  <a:gd name="T2" fmla="*/ 2 w 6"/>
                  <a:gd name="T3" fmla="*/ 8 h 20"/>
                  <a:gd name="T4" fmla="*/ 2 w 6"/>
                  <a:gd name="T5" fmla="*/ 2 h 20"/>
                  <a:gd name="T6" fmla="*/ 4 w 6"/>
                  <a:gd name="T7" fmla="*/ 0 h 20"/>
                  <a:gd name="T8" fmla="*/ 6 w 6"/>
                  <a:gd name="T9" fmla="*/ 6 h 20"/>
                  <a:gd name="T10" fmla="*/ 4 w 6"/>
                  <a:gd name="T11" fmla="*/ 8 h 20"/>
                  <a:gd name="T12" fmla="*/ 4 w 6"/>
                  <a:gd name="T13" fmla="*/ 10 h 20"/>
                  <a:gd name="T14" fmla="*/ 6 w 6"/>
                  <a:gd name="T15" fmla="*/ 12 h 20"/>
                  <a:gd name="T16" fmla="*/ 6 w 6"/>
                  <a:gd name="T17" fmla="*/ 14 h 20"/>
                  <a:gd name="T18" fmla="*/ 6 w 6"/>
                  <a:gd name="T19" fmla="*/ 16 h 20"/>
                  <a:gd name="T20" fmla="*/ 0 w 6"/>
                  <a:gd name="T21" fmla="*/ 20 h 20"/>
                  <a:gd name="T22" fmla="*/ 0 w 6"/>
                  <a:gd name="T23" fmla="*/ 18 h 20"/>
                  <a:gd name="T24" fmla="*/ 0 w 6"/>
                  <a:gd name="T25" fmla="*/ 12 h 20"/>
                  <a:gd name="T26" fmla="*/ 0 w 6"/>
                  <a:gd name="T27" fmla="*/ 1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20"/>
                  <a:gd name="T44" fmla="*/ 6 w 6"/>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20">
                    <a:moveTo>
                      <a:pt x="0" y="10"/>
                    </a:moveTo>
                    <a:lnTo>
                      <a:pt x="2" y="8"/>
                    </a:lnTo>
                    <a:lnTo>
                      <a:pt x="2" y="2"/>
                    </a:lnTo>
                    <a:lnTo>
                      <a:pt x="4" y="0"/>
                    </a:lnTo>
                    <a:lnTo>
                      <a:pt x="6" y="6"/>
                    </a:lnTo>
                    <a:lnTo>
                      <a:pt x="4" y="8"/>
                    </a:lnTo>
                    <a:lnTo>
                      <a:pt x="4" y="10"/>
                    </a:lnTo>
                    <a:lnTo>
                      <a:pt x="6" y="12"/>
                    </a:lnTo>
                    <a:lnTo>
                      <a:pt x="6" y="14"/>
                    </a:lnTo>
                    <a:lnTo>
                      <a:pt x="6" y="16"/>
                    </a:lnTo>
                    <a:lnTo>
                      <a:pt x="0" y="20"/>
                    </a:lnTo>
                    <a:lnTo>
                      <a:pt x="0" y="18"/>
                    </a:lnTo>
                    <a:lnTo>
                      <a:pt x="0" y="12"/>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5692" name="Freeform 1151"/>
              <p:cNvSpPr>
                <a:spLocks/>
              </p:cNvSpPr>
              <p:nvPr/>
            </p:nvSpPr>
            <p:spPr bwMode="auto">
              <a:xfrm>
                <a:off x="4619" y="2768"/>
                <a:ext cx="6" cy="20"/>
              </a:xfrm>
              <a:custGeom>
                <a:avLst/>
                <a:gdLst>
                  <a:gd name="T0" fmla="*/ 0 w 6"/>
                  <a:gd name="T1" fmla="*/ 10 h 20"/>
                  <a:gd name="T2" fmla="*/ 2 w 6"/>
                  <a:gd name="T3" fmla="*/ 8 h 20"/>
                  <a:gd name="T4" fmla="*/ 2 w 6"/>
                  <a:gd name="T5" fmla="*/ 2 h 20"/>
                  <a:gd name="T6" fmla="*/ 4 w 6"/>
                  <a:gd name="T7" fmla="*/ 0 h 20"/>
                  <a:gd name="T8" fmla="*/ 6 w 6"/>
                  <a:gd name="T9" fmla="*/ 6 h 20"/>
                  <a:gd name="T10" fmla="*/ 4 w 6"/>
                  <a:gd name="T11" fmla="*/ 8 h 20"/>
                  <a:gd name="T12" fmla="*/ 4 w 6"/>
                  <a:gd name="T13" fmla="*/ 10 h 20"/>
                  <a:gd name="T14" fmla="*/ 6 w 6"/>
                  <a:gd name="T15" fmla="*/ 12 h 20"/>
                  <a:gd name="T16" fmla="*/ 6 w 6"/>
                  <a:gd name="T17" fmla="*/ 14 h 20"/>
                  <a:gd name="T18" fmla="*/ 6 w 6"/>
                  <a:gd name="T19" fmla="*/ 16 h 20"/>
                  <a:gd name="T20" fmla="*/ 0 w 6"/>
                  <a:gd name="T21" fmla="*/ 20 h 20"/>
                  <a:gd name="T22" fmla="*/ 0 w 6"/>
                  <a:gd name="T23" fmla="*/ 18 h 20"/>
                  <a:gd name="T24" fmla="*/ 0 w 6"/>
                  <a:gd name="T25" fmla="*/ 1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20"/>
                  <a:gd name="T41" fmla="*/ 6 w 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20">
                    <a:moveTo>
                      <a:pt x="0" y="10"/>
                    </a:moveTo>
                    <a:lnTo>
                      <a:pt x="2" y="8"/>
                    </a:lnTo>
                    <a:lnTo>
                      <a:pt x="2" y="2"/>
                    </a:lnTo>
                    <a:lnTo>
                      <a:pt x="4" y="0"/>
                    </a:lnTo>
                    <a:lnTo>
                      <a:pt x="6" y="6"/>
                    </a:lnTo>
                    <a:lnTo>
                      <a:pt x="4" y="8"/>
                    </a:lnTo>
                    <a:lnTo>
                      <a:pt x="4" y="10"/>
                    </a:lnTo>
                    <a:lnTo>
                      <a:pt x="6" y="12"/>
                    </a:lnTo>
                    <a:lnTo>
                      <a:pt x="6" y="14"/>
                    </a:lnTo>
                    <a:lnTo>
                      <a:pt x="6" y="16"/>
                    </a:lnTo>
                    <a:lnTo>
                      <a:pt x="0" y="20"/>
                    </a:lnTo>
                    <a:lnTo>
                      <a:pt x="0" y="18"/>
                    </a:lnTo>
                    <a:lnTo>
                      <a:pt x="0" y="12"/>
                    </a:lnTo>
                  </a:path>
                </a:pathLst>
              </a:custGeom>
              <a:solidFill>
                <a:schemeClr val="tx2"/>
              </a:solidFill>
              <a:ln w="3175">
                <a:solidFill>
                  <a:schemeClr val="bg1"/>
                </a:solidFill>
                <a:round/>
                <a:headEnd/>
                <a:tailEnd/>
              </a:ln>
            </p:spPr>
            <p:txBody>
              <a:bodyPr/>
              <a:lstStyle/>
              <a:p>
                <a:endParaRPr lang="fr-FR" dirty="0"/>
              </a:p>
            </p:txBody>
          </p:sp>
          <p:sp>
            <p:nvSpPr>
              <p:cNvPr id="5693" name="Freeform 1152"/>
              <p:cNvSpPr>
                <a:spLocks/>
              </p:cNvSpPr>
              <p:nvPr/>
            </p:nvSpPr>
            <p:spPr bwMode="auto">
              <a:xfrm>
                <a:off x="4623" y="2762"/>
                <a:ext cx="4" cy="4"/>
              </a:xfrm>
              <a:custGeom>
                <a:avLst/>
                <a:gdLst>
                  <a:gd name="T0" fmla="*/ 0 w 4"/>
                  <a:gd name="T1" fmla="*/ 0 h 4"/>
                  <a:gd name="T2" fmla="*/ 2 w 4"/>
                  <a:gd name="T3" fmla="*/ 0 h 4"/>
                  <a:gd name="T4" fmla="*/ 2 w 4"/>
                  <a:gd name="T5" fmla="*/ 2 h 4"/>
                  <a:gd name="T6" fmla="*/ 4 w 4"/>
                  <a:gd name="T7" fmla="*/ 2 h 4"/>
                  <a:gd name="T8" fmla="*/ 4 w 4"/>
                  <a:gd name="T9" fmla="*/ 4 h 4"/>
                  <a:gd name="T10" fmla="*/ 2 w 4"/>
                  <a:gd name="T11" fmla="*/ 4 h 4"/>
                  <a:gd name="T12" fmla="*/ 0 w 4"/>
                  <a:gd name="T13" fmla="*/ 4 h 4"/>
                  <a:gd name="T14" fmla="*/ 0 w 4"/>
                  <a:gd name="T15" fmla="*/ 2 h 4"/>
                  <a:gd name="T16" fmla="*/ 0 w 4"/>
                  <a:gd name="T17" fmla="*/ 2 h 4"/>
                  <a:gd name="T18" fmla="*/ 0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0"/>
                    </a:moveTo>
                    <a:lnTo>
                      <a:pt x="2" y="0"/>
                    </a:lnTo>
                    <a:lnTo>
                      <a:pt x="2" y="2"/>
                    </a:lnTo>
                    <a:lnTo>
                      <a:pt x="4" y="2"/>
                    </a:lnTo>
                    <a:lnTo>
                      <a:pt x="4" y="4"/>
                    </a:lnTo>
                    <a:lnTo>
                      <a:pt x="2" y="4"/>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694" name="Freeform 1153"/>
              <p:cNvSpPr>
                <a:spLocks/>
              </p:cNvSpPr>
              <p:nvPr/>
            </p:nvSpPr>
            <p:spPr bwMode="auto">
              <a:xfrm>
                <a:off x="4623" y="2762"/>
                <a:ext cx="4" cy="4"/>
              </a:xfrm>
              <a:custGeom>
                <a:avLst/>
                <a:gdLst>
                  <a:gd name="T0" fmla="*/ 0 w 4"/>
                  <a:gd name="T1" fmla="*/ 0 h 4"/>
                  <a:gd name="T2" fmla="*/ 2 w 4"/>
                  <a:gd name="T3" fmla="*/ 0 h 4"/>
                  <a:gd name="T4" fmla="*/ 2 w 4"/>
                  <a:gd name="T5" fmla="*/ 2 h 4"/>
                  <a:gd name="T6" fmla="*/ 4 w 4"/>
                  <a:gd name="T7" fmla="*/ 2 h 4"/>
                  <a:gd name="T8" fmla="*/ 4 w 4"/>
                  <a:gd name="T9" fmla="*/ 4 h 4"/>
                  <a:gd name="T10" fmla="*/ 2 w 4"/>
                  <a:gd name="T11" fmla="*/ 4 h 4"/>
                  <a:gd name="T12" fmla="*/ 0 w 4"/>
                  <a:gd name="T13" fmla="*/ 4 h 4"/>
                  <a:gd name="T14" fmla="*/ 0 w 4"/>
                  <a:gd name="T15" fmla="*/ 2 h 4"/>
                  <a:gd name="T16" fmla="*/ 0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lnTo>
                      <a:pt x="2" y="0"/>
                    </a:lnTo>
                    <a:lnTo>
                      <a:pt x="2" y="2"/>
                    </a:lnTo>
                    <a:lnTo>
                      <a:pt x="4" y="2"/>
                    </a:lnTo>
                    <a:lnTo>
                      <a:pt x="4" y="4"/>
                    </a:lnTo>
                    <a:lnTo>
                      <a:pt x="2" y="4"/>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695" name="Freeform 1154"/>
              <p:cNvSpPr>
                <a:spLocks/>
              </p:cNvSpPr>
              <p:nvPr/>
            </p:nvSpPr>
            <p:spPr bwMode="auto">
              <a:xfrm>
                <a:off x="4621" y="2720"/>
                <a:ext cx="4" cy="6"/>
              </a:xfrm>
              <a:custGeom>
                <a:avLst/>
                <a:gdLst>
                  <a:gd name="T0" fmla="*/ 2 w 4"/>
                  <a:gd name="T1" fmla="*/ 0 h 6"/>
                  <a:gd name="T2" fmla="*/ 4 w 4"/>
                  <a:gd name="T3" fmla="*/ 0 h 6"/>
                  <a:gd name="T4" fmla="*/ 4 w 4"/>
                  <a:gd name="T5" fmla="*/ 2 h 6"/>
                  <a:gd name="T6" fmla="*/ 2 w 4"/>
                  <a:gd name="T7" fmla="*/ 6 h 6"/>
                  <a:gd name="T8" fmla="*/ 0 w 4"/>
                  <a:gd name="T9" fmla="*/ 6 h 6"/>
                  <a:gd name="T10" fmla="*/ 0 w 4"/>
                  <a:gd name="T11" fmla="*/ 4 h 6"/>
                  <a:gd name="T12" fmla="*/ 0 w 4"/>
                  <a:gd name="T13" fmla="*/ 2 h 6"/>
                  <a:gd name="T14" fmla="*/ 0 w 4"/>
                  <a:gd name="T15" fmla="*/ 0 h 6"/>
                  <a:gd name="T16" fmla="*/ 2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2" y="0"/>
                    </a:moveTo>
                    <a:lnTo>
                      <a:pt x="4" y="0"/>
                    </a:lnTo>
                    <a:lnTo>
                      <a:pt x="4" y="2"/>
                    </a:lnTo>
                    <a:lnTo>
                      <a:pt x="2" y="6"/>
                    </a:lnTo>
                    <a:lnTo>
                      <a:pt x="0" y="6"/>
                    </a:lnTo>
                    <a:lnTo>
                      <a:pt x="0"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696" name="Freeform 1155"/>
              <p:cNvSpPr>
                <a:spLocks/>
              </p:cNvSpPr>
              <p:nvPr/>
            </p:nvSpPr>
            <p:spPr bwMode="auto">
              <a:xfrm>
                <a:off x="4621" y="2720"/>
                <a:ext cx="4" cy="6"/>
              </a:xfrm>
              <a:custGeom>
                <a:avLst/>
                <a:gdLst>
                  <a:gd name="T0" fmla="*/ 2 w 4"/>
                  <a:gd name="T1" fmla="*/ 0 h 6"/>
                  <a:gd name="T2" fmla="*/ 4 w 4"/>
                  <a:gd name="T3" fmla="*/ 0 h 6"/>
                  <a:gd name="T4" fmla="*/ 4 w 4"/>
                  <a:gd name="T5" fmla="*/ 2 h 6"/>
                  <a:gd name="T6" fmla="*/ 2 w 4"/>
                  <a:gd name="T7" fmla="*/ 6 h 6"/>
                  <a:gd name="T8" fmla="*/ 0 w 4"/>
                  <a:gd name="T9" fmla="*/ 6 h 6"/>
                  <a:gd name="T10" fmla="*/ 0 w 4"/>
                  <a:gd name="T11" fmla="*/ 4 h 6"/>
                  <a:gd name="T12" fmla="*/ 0 w 4"/>
                  <a:gd name="T13" fmla="*/ 2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0"/>
                    </a:moveTo>
                    <a:lnTo>
                      <a:pt x="4" y="0"/>
                    </a:lnTo>
                    <a:lnTo>
                      <a:pt x="4" y="2"/>
                    </a:lnTo>
                    <a:lnTo>
                      <a:pt x="2" y="6"/>
                    </a:lnTo>
                    <a:lnTo>
                      <a:pt x="0" y="6"/>
                    </a:lnTo>
                    <a:lnTo>
                      <a:pt x="0"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697" name="Freeform 1156"/>
              <p:cNvSpPr>
                <a:spLocks/>
              </p:cNvSpPr>
              <p:nvPr/>
            </p:nvSpPr>
            <p:spPr bwMode="auto">
              <a:xfrm>
                <a:off x="4625" y="2722"/>
                <a:ext cx="6" cy="4"/>
              </a:xfrm>
              <a:custGeom>
                <a:avLst/>
                <a:gdLst>
                  <a:gd name="T0" fmla="*/ 2 w 6"/>
                  <a:gd name="T1" fmla="*/ 2 h 4"/>
                  <a:gd name="T2" fmla="*/ 2 w 6"/>
                  <a:gd name="T3" fmla="*/ 0 h 4"/>
                  <a:gd name="T4" fmla="*/ 4 w 6"/>
                  <a:gd name="T5" fmla="*/ 0 h 4"/>
                  <a:gd name="T6" fmla="*/ 6 w 6"/>
                  <a:gd name="T7" fmla="*/ 0 h 4"/>
                  <a:gd name="T8" fmla="*/ 6 w 6"/>
                  <a:gd name="T9" fmla="*/ 2 h 4"/>
                  <a:gd name="T10" fmla="*/ 4 w 6"/>
                  <a:gd name="T11" fmla="*/ 4 h 4"/>
                  <a:gd name="T12" fmla="*/ 2 w 6"/>
                  <a:gd name="T13" fmla="*/ 4 h 4"/>
                  <a:gd name="T14" fmla="*/ 0 w 6"/>
                  <a:gd name="T15" fmla="*/ 2 h 4"/>
                  <a:gd name="T16" fmla="*/ 0 w 6"/>
                  <a:gd name="T17" fmla="*/ 2 h 4"/>
                  <a:gd name="T18" fmla="*/ 2 w 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2" y="2"/>
                    </a:moveTo>
                    <a:lnTo>
                      <a:pt x="2" y="0"/>
                    </a:lnTo>
                    <a:lnTo>
                      <a:pt x="4" y="0"/>
                    </a:lnTo>
                    <a:lnTo>
                      <a:pt x="6" y="0"/>
                    </a:lnTo>
                    <a:lnTo>
                      <a:pt x="6" y="2"/>
                    </a:lnTo>
                    <a:lnTo>
                      <a:pt x="4" y="4"/>
                    </a:lnTo>
                    <a:lnTo>
                      <a:pt x="2" y="4"/>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698" name="Freeform 1157"/>
              <p:cNvSpPr>
                <a:spLocks/>
              </p:cNvSpPr>
              <p:nvPr/>
            </p:nvSpPr>
            <p:spPr bwMode="auto">
              <a:xfrm>
                <a:off x="4625" y="2722"/>
                <a:ext cx="6" cy="4"/>
              </a:xfrm>
              <a:custGeom>
                <a:avLst/>
                <a:gdLst>
                  <a:gd name="T0" fmla="*/ 2 w 6"/>
                  <a:gd name="T1" fmla="*/ 2 h 4"/>
                  <a:gd name="T2" fmla="*/ 2 w 6"/>
                  <a:gd name="T3" fmla="*/ 0 h 4"/>
                  <a:gd name="T4" fmla="*/ 4 w 6"/>
                  <a:gd name="T5" fmla="*/ 0 h 4"/>
                  <a:gd name="T6" fmla="*/ 6 w 6"/>
                  <a:gd name="T7" fmla="*/ 0 h 4"/>
                  <a:gd name="T8" fmla="*/ 6 w 6"/>
                  <a:gd name="T9" fmla="*/ 2 h 4"/>
                  <a:gd name="T10" fmla="*/ 4 w 6"/>
                  <a:gd name="T11" fmla="*/ 4 h 4"/>
                  <a:gd name="T12" fmla="*/ 2 w 6"/>
                  <a:gd name="T13" fmla="*/ 4 h 4"/>
                  <a:gd name="T14" fmla="*/ 0 w 6"/>
                  <a:gd name="T15" fmla="*/ 2 h 4"/>
                  <a:gd name="T16" fmla="*/ 0 w 6"/>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2" y="2"/>
                    </a:moveTo>
                    <a:lnTo>
                      <a:pt x="2" y="0"/>
                    </a:lnTo>
                    <a:lnTo>
                      <a:pt x="4" y="0"/>
                    </a:lnTo>
                    <a:lnTo>
                      <a:pt x="6" y="0"/>
                    </a:lnTo>
                    <a:lnTo>
                      <a:pt x="6" y="2"/>
                    </a:lnTo>
                    <a:lnTo>
                      <a:pt x="4" y="4"/>
                    </a:lnTo>
                    <a:lnTo>
                      <a:pt x="2" y="4"/>
                    </a:lnTo>
                    <a:lnTo>
                      <a:pt x="0" y="2"/>
                    </a:lnTo>
                  </a:path>
                </a:pathLst>
              </a:custGeom>
              <a:solidFill>
                <a:schemeClr val="tx2"/>
              </a:solidFill>
              <a:ln w="3175">
                <a:solidFill>
                  <a:schemeClr val="bg1"/>
                </a:solidFill>
                <a:round/>
                <a:headEnd/>
                <a:tailEnd/>
              </a:ln>
            </p:spPr>
            <p:txBody>
              <a:bodyPr/>
              <a:lstStyle/>
              <a:p>
                <a:endParaRPr lang="fr-FR" dirty="0"/>
              </a:p>
            </p:txBody>
          </p:sp>
          <p:sp>
            <p:nvSpPr>
              <p:cNvPr id="5699" name="Freeform 1158"/>
              <p:cNvSpPr>
                <a:spLocks/>
              </p:cNvSpPr>
              <p:nvPr/>
            </p:nvSpPr>
            <p:spPr bwMode="auto">
              <a:xfrm>
                <a:off x="4643" y="2728"/>
                <a:ext cx="14" cy="6"/>
              </a:xfrm>
              <a:custGeom>
                <a:avLst/>
                <a:gdLst>
                  <a:gd name="T0" fmla="*/ 2 w 14"/>
                  <a:gd name="T1" fmla="*/ 0 h 6"/>
                  <a:gd name="T2" fmla="*/ 6 w 14"/>
                  <a:gd name="T3" fmla="*/ 0 h 6"/>
                  <a:gd name="T4" fmla="*/ 10 w 14"/>
                  <a:gd name="T5" fmla="*/ 2 h 6"/>
                  <a:gd name="T6" fmla="*/ 12 w 14"/>
                  <a:gd name="T7" fmla="*/ 0 h 6"/>
                  <a:gd name="T8" fmla="*/ 14 w 14"/>
                  <a:gd name="T9" fmla="*/ 2 h 6"/>
                  <a:gd name="T10" fmla="*/ 12 w 14"/>
                  <a:gd name="T11" fmla="*/ 2 h 6"/>
                  <a:gd name="T12" fmla="*/ 12 w 14"/>
                  <a:gd name="T13" fmla="*/ 4 h 6"/>
                  <a:gd name="T14" fmla="*/ 6 w 14"/>
                  <a:gd name="T15" fmla="*/ 4 h 6"/>
                  <a:gd name="T16" fmla="*/ 4 w 14"/>
                  <a:gd name="T17" fmla="*/ 6 h 6"/>
                  <a:gd name="T18" fmla="*/ 2 w 14"/>
                  <a:gd name="T19" fmla="*/ 4 h 6"/>
                  <a:gd name="T20" fmla="*/ 0 w 14"/>
                  <a:gd name="T21" fmla="*/ 2 h 6"/>
                  <a:gd name="T22" fmla="*/ 0 w 14"/>
                  <a:gd name="T23" fmla="*/ 0 h 6"/>
                  <a:gd name="T24" fmla="*/ 0 w 14"/>
                  <a:gd name="T25" fmla="*/ 0 h 6"/>
                  <a:gd name="T26" fmla="*/ 2 w 14"/>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6"/>
                  <a:gd name="T44" fmla="*/ 14 w 14"/>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6">
                    <a:moveTo>
                      <a:pt x="2" y="0"/>
                    </a:moveTo>
                    <a:lnTo>
                      <a:pt x="6" y="0"/>
                    </a:lnTo>
                    <a:lnTo>
                      <a:pt x="10" y="2"/>
                    </a:lnTo>
                    <a:lnTo>
                      <a:pt x="12" y="0"/>
                    </a:lnTo>
                    <a:lnTo>
                      <a:pt x="14" y="2"/>
                    </a:lnTo>
                    <a:lnTo>
                      <a:pt x="12" y="2"/>
                    </a:lnTo>
                    <a:lnTo>
                      <a:pt x="12" y="4"/>
                    </a:lnTo>
                    <a:lnTo>
                      <a:pt x="6" y="4"/>
                    </a:lnTo>
                    <a:lnTo>
                      <a:pt x="4" y="6"/>
                    </a:lnTo>
                    <a:lnTo>
                      <a:pt x="2"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700" name="Freeform 1159"/>
              <p:cNvSpPr>
                <a:spLocks/>
              </p:cNvSpPr>
              <p:nvPr/>
            </p:nvSpPr>
            <p:spPr bwMode="auto">
              <a:xfrm>
                <a:off x="4643" y="2728"/>
                <a:ext cx="14" cy="6"/>
              </a:xfrm>
              <a:custGeom>
                <a:avLst/>
                <a:gdLst>
                  <a:gd name="T0" fmla="*/ 2 w 14"/>
                  <a:gd name="T1" fmla="*/ 0 h 6"/>
                  <a:gd name="T2" fmla="*/ 6 w 14"/>
                  <a:gd name="T3" fmla="*/ 0 h 6"/>
                  <a:gd name="T4" fmla="*/ 10 w 14"/>
                  <a:gd name="T5" fmla="*/ 2 h 6"/>
                  <a:gd name="T6" fmla="*/ 12 w 14"/>
                  <a:gd name="T7" fmla="*/ 0 h 6"/>
                  <a:gd name="T8" fmla="*/ 14 w 14"/>
                  <a:gd name="T9" fmla="*/ 2 h 6"/>
                  <a:gd name="T10" fmla="*/ 12 w 14"/>
                  <a:gd name="T11" fmla="*/ 2 h 6"/>
                  <a:gd name="T12" fmla="*/ 12 w 14"/>
                  <a:gd name="T13" fmla="*/ 4 h 6"/>
                  <a:gd name="T14" fmla="*/ 6 w 14"/>
                  <a:gd name="T15" fmla="*/ 4 h 6"/>
                  <a:gd name="T16" fmla="*/ 4 w 14"/>
                  <a:gd name="T17" fmla="*/ 6 h 6"/>
                  <a:gd name="T18" fmla="*/ 2 w 14"/>
                  <a:gd name="T19" fmla="*/ 4 h 6"/>
                  <a:gd name="T20" fmla="*/ 0 w 14"/>
                  <a:gd name="T21" fmla="*/ 2 h 6"/>
                  <a:gd name="T22" fmla="*/ 0 w 14"/>
                  <a:gd name="T23" fmla="*/ 0 h 6"/>
                  <a:gd name="T24" fmla="*/ 0 w 1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6"/>
                  <a:gd name="T41" fmla="*/ 14 w 1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6">
                    <a:moveTo>
                      <a:pt x="2" y="0"/>
                    </a:moveTo>
                    <a:lnTo>
                      <a:pt x="6" y="0"/>
                    </a:lnTo>
                    <a:lnTo>
                      <a:pt x="10" y="2"/>
                    </a:lnTo>
                    <a:lnTo>
                      <a:pt x="12" y="0"/>
                    </a:lnTo>
                    <a:lnTo>
                      <a:pt x="14" y="2"/>
                    </a:lnTo>
                    <a:lnTo>
                      <a:pt x="12" y="2"/>
                    </a:lnTo>
                    <a:lnTo>
                      <a:pt x="12" y="4"/>
                    </a:lnTo>
                    <a:lnTo>
                      <a:pt x="6" y="4"/>
                    </a:lnTo>
                    <a:lnTo>
                      <a:pt x="4" y="6"/>
                    </a:lnTo>
                    <a:lnTo>
                      <a:pt x="2"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701" name="Freeform 1160"/>
              <p:cNvSpPr>
                <a:spLocks/>
              </p:cNvSpPr>
              <p:nvPr/>
            </p:nvSpPr>
            <p:spPr bwMode="auto">
              <a:xfrm>
                <a:off x="4659" y="2730"/>
                <a:ext cx="14" cy="2"/>
              </a:xfrm>
              <a:custGeom>
                <a:avLst/>
                <a:gdLst>
                  <a:gd name="T0" fmla="*/ 0 w 14"/>
                  <a:gd name="T1" fmla="*/ 0 h 2"/>
                  <a:gd name="T2" fmla="*/ 4 w 14"/>
                  <a:gd name="T3" fmla="*/ 0 h 2"/>
                  <a:gd name="T4" fmla="*/ 14 w 14"/>
                  <a:gd name="T5" fmla="*/ 0 h 2"/>
                  <a:gd name="T6" fmla="*/ 12 w 14"/>
                  <a:gd name="T7" fmla="*/ 0 h 2"/>
                  <a:gd name="T8" fmla="*/ 2 w 14"/>
                  <a:gd name="T9" fmla="*/ 2 h 2"/>
                  <a:gd name="T10" fmla="*/ 2 w 14"/>
                  <a:gd name="T11" fmla="*/ 0 h 2"/>
                  <a:gd name="T12" fmla="*/ 0 w 14"/>
                  <a:gd name="T13" fmla="*/ 0 h 2"/>
                  <a:gd name="T14" fmla="*/ 0 60000 65536"/>
                  <a:gd name="T15" fmla="*/ 0 60000 65536"/>
                  <a:gd name="T16" fmla="*/ 0 60000 65536"/>
                  <a:gd name="T17" fmla="*/ 0 60000 65536"/>
                  <a:gd name="T18" fmla="*/ 0 60000 65536"/>
                  <a:gd name="T19" fmla="*/ 0 60000 65536"/>
                  <a:gd name="T20" fmla="*/ 0 60000 65536"/>
                  <a:gd name="T21" fmla="*/ 0 w 14"/>
                  <a:gd name="T22" fmla="*/ 0 h 2"/>
                  <a:gd name="T23" fmla="*/ 14 w 1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
                    <a:moveTo>
                      <a:pt x="0" y="0"/>
                    </a:moveTo>
                    <a:lnTo>
                      <a:pt x="4" y="0"/>
                    </a:lnTo>
                    <a:lnTo>
                      <a:pt x="14" y="0"/>
                    </a:lnTo>
                    <a:lnTo>
                      <a:pt x="12" y="0"/>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02" name="Freeform 1161"/>
              <p:cNvSpPr>
                <a:spLocks/>
              </p:cNvSpPr>
              <p:nvPr/>
            </p:nvSpPr>
            <p:spPr bwMode="auto">
              <a:xfrm>
                <a:off x="4659" y="2730"/>
                <a:ext cx="14" cy="2"/>
              </a:xfrm>
              <a:custGeom>
                <a:avLst/>
                <a:gdLst>
                  <a:gd name="T0" fmla="*/ 0 w 14"/>
                  <a:gd name="T1" fmla="*/ 0 h 2"/>
                  <a:gd name="T2" fmla="*/ 4 w 14"/>
                  <a:gd name="T3" fmla="*/ 0 h 2"/>
                  <a:gd name="T4" fmla="*/ 14 w 14"/>
                  <a:gd name="T5" fmla="*/ 0 h 2"/>
                  <a:gd name="T6" fmla="*/ 12 w 14"/>
                  <a:gd name="T7" fmla="*/ 0 h 2"/>
                  <a:gd name="T8" fmla="*/ 2 w 14"/>
                  <a:gd name="T9" fmla="*/ 2 h 2"/>
                  <a:gd name="T10" fmla="*/ 2 w 14"/>
                  <a:gd name="T11" fmla="*/ 0 h 2"/>
                  <a:gd name="T12" fmla="*/ 0 60000 65536"/>
                  <a:gd name="T13" fmla="*/ 0 60000 65536"/>
                  <a:gd name="T14" fmla="*/ 0 60000 65536"/>
                  <a:gd name="T15" fmla="*/ 0 60000 65536"/>
                  <a:gd name="T16" fmla="*/ 0 60000 65536"/>
                  <a:gd name="T17" fmla="*/ 0 60000 65536"/>
                  <a:gd name="T18" fmla="*/ 0 w 14"/>
                  <a:gd name="T19" fmla="*/ 0 h 2"/>
                  <a:gd name="T20" fmla="*/ 14 w 14"/>
                  <a:gd name="T21" fmla="*/ 2 h 2"/>
                </a:gdLst>
                <a:ahLst/>
                <a:cxnLst>
                  <a:cxn ang="T12">
                    <a:pos x="T0" y="T1"/>
                  </a:cxn>
                  <a:cxn ang="T13">
                    <a:pos x="T2" y="T3"/>
                  </a:cxn>
                  <a:cxn ang="T14">
                    <a:pos x="T4" y="T5"/>
                  </a:cxn>
                  <a:cxn ang="T15">
                    <a:pos x="T6" y="T7"/>
                  </a:cxn>
                  <a:cxn ang="T16">
                    <a:pos x="T8" y="T9"/>
                  </a:cxn>
                  <a:cxn ang="T17">
                    <a:pos x="T10" y="T11"/>
                  </a:cxn>
                </a:cxnLst>
                <a:rect l="T18" t="T19" r="T20" b="T21"/>
                <a:pathLst>
                  <a:path w="14" h="2">
                    <a:moveTo>
                      <a:pt x="0" y="0"/>
                    </a:moveTo>
                    <a:lnTo>
                      <a:pt x="4" y="0"/>
                    </a:lnTo>
                    <a:lnTo>
                      <a:pt x="14" y="0"/>
                    </a:lnTo>
                    <a:lnTo>
                      <a:pt x="12" y="0"/>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703" name="Freeform 1162"/>
              <p:cNvSpPr>
                <a:spLocks/>
              </p:cNvSpPr>
              <p:nvPr/>
            </p:nvSpPr>
            <p:spPr bwMode="auto">
              <a:xfrm>
                <a:off x="4667" y="2732"/>
                <a:ext cx="2" cy="8"/>
              </a:xfrm>
              <a:custGeom>
                <a:avLst/>
                <a:gdLst>
                  <a:gd name="T0" fmla="*/ 0 w 2"/>
                  <a:gd name="T1" fmla="*/ 2 h 8"/>
                  <a:gd name="T2" fmla="*/ 0 w 2"/>
                  <a:gd name="T3" fmla="*/ 0 h 8"/>
                  <a:gd name="T4" fmla="*/ 2 w 2"/>
                  <a:gd name="T5" fmla="*/ 8 h 8"/>
                  <a:gd name="T6" fmla="*/ 0 w 2"/>
                  <a:gd name="T7" fmla="*/ 4 h 8"/>
                  <a:gd name="T8" fmla="*/ 0 w 2"/>
                  <a:gd name="T9" fmla="*/ 4 h 8"/>
                  <a:gd name="T10" fmla="*/ 0 w 2"/>
                  <a:gd name="T11" fmla="*/ 2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2"/>
                    </a:moveTo>
                    <a:lnTo>
                      <a:pt x="0" y="0"/>
                    </a:lnTo>
                    <a:lnTo>
                      <a:pt x="2" y="8"/>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704" name="Freeform 1163"/>
              <p:cNvSpPr>
                <a:spLocks/>
              </p:cNvSpPr>
              <p:nvPr/>
            </p:nvSpPr>
            <p:spPr bwMode="auto">
              <a:xfrm>
                <a:off x="4667" y="2732"/>
                <a:ext cx="2" cy="8"/>
              </a:xfrm>
              <a:custGeom>
                <a:avLst/>
                <a:gdLst>
                  <a:gd name="T0" fmla="*/ 0 w 2"/>
                  <a:gd name="T1" fmla="*/ 2 h 8"/>
                  <a:gd name="T2" fmla="*/ 0 w 2"/>
                  <a:gd name="T3" fmla="*/ 0 h 8"/>
                  <a:gd name="T4" fmla="*/ 2 w 2"/>
                  <a:gd name="T5" fmla="*/ 8 h 8"/>
                  <a:gd name="T6" fmla="*/ 0 w 2"/>
                  <a:gd name="T7" fmla="*/ 4 h 8"/>
                  <a:gd name="T8" fmla="*/ 0 w 2"/>
                  <a:gd name="T9" fmla="*/ 4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2"/>
                    </a:moveTo>
                    <a:lnTo>
                      <a:pt x="0" y="0"/>
                    </a:lnTo>
                    <a:lnTo>
                      <a:pt x="2" y="8"/>
                    </a:lnTo>
                    <a:lnTo>
                      <a:pt x="0" y="4"/>
                    </a:lnTo>
                  </a:path>
                </a:pathLst>
              </a:custGeom>
              <a:solidFill>
                <a:schemeClr val="tx2"/>
              </a:solidFill>
              <a:ln w="3175">
                <a:solidFill>
                  <a:schemeClr val="bg1"/>
                </a:solidFill>
                <a:round/>
                <a:headEnd/>
                <a:tailEnd/>
              </a:ln>
            </p:spPr>
            <p:txBody>
              <a:bodyPr/>
              <a:lstStyle/>
              <a:p>
                <a:endParaRPr lang="fr-FR" dirty="0"/>
              </a:p>
            </p:txBody>
          </p:sp>
          <p:sp>
            <p:nvSpPr>
              <p:cNvPr id="5705" name="Freeform 1164"/>
              <p:cNvSpPr>
                <a:spLocks/>
              </p:cNvSpPr>
              <p:nvPr/>
            </p:nvSpPr>
            <p:spPr bwMode="auto">
              <a:xfrm>
                <a:off x="4669" y="2748"/>
                <a:ext cx="18" cy="12"/>
              </a:xfrm>
              <a:custGeom>
                <a:avLst/>
                <a:gdLst>
                  <a:gd name="T0" fmla="*/ 0 w 18"/>
                  <a:gd name="T1" fmla="*/ 2 h 12"/>
                  <a:gd name="T2" fmla="*/ 10 w 18"/>
                  <a:gd name="T3" fmla="*/ 0 h 12"/>
                  <a:gd name="T4" fmla="*/ 16 w 18"/>
                  <a:gd name="T5" fmla="*/ 4 h 12"/>
                  <a:gd name="T6" fmla="*/ 18 w 18"/>
                  <a:gd name="T7" fmla="*/ 8 h 12"/>
                  <a:gd name="T8" fmla="*/ 16 w 18"/>
                  <a:gd name="T9" fmla="*/ 10 h 12"/>
                  <a:gd name="T10" fmla="*/ 10 w 18"/>
                  <a:gd name="T11" fmla="*/ 12 h 12"/>
                  <a:gd name="T12" fmla="*/ 4 w 18"/>
                  <a:gd name="T13" fmla="*/ 10 h 12"/>
                  <a:gd name="T14" fmla="*/ 0 w 18"/>
                  <a:gd name="T15" fmla="*/ 6 h 12"/>
                  <a:gd name="T16" fmla="*/ 0 w 18"/>
                  <a:gd name="T17" fmla="*/ 4 h 12"/>
                  <a:gd name="T18" fmla="*/ 0 w 18"/>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2"/>
                  <a:gd name="T32" fmla="*/ 18 w 1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2">
                    <a:moveTo>
                      <a:pt x="0" y="2"/>
                    </a:moveTo>
                    <a:lnTo>
                      <a:pt x="10" y="0"/>
                    </a:lnTo>
                    <a:lnTo>
                      <a:pt x="16" y="4"/>
                    </a:lnTo>
                    <a:lnTo>
                      <a:pt x="18" y="8"/>
                    </a:lnTo>
                    <a:lnTo>
                      <a:pt x="16" y="10"/>
                    </a:lnTo>
                    <a:lnTo>
                      <a:pt x="10" y="12"/>
                    </a:lnTo>
                    <a:lnTo>
                      <a:pt x="4" y="10"/>
                    </a:lnTo>
                    <a:lnTo>
                      <a:pt x="0"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706" name="Freeform 1165"/>
              <p:cNvSpPr>
                <a:spLocks/>
              </p:cNvSpPr>
              <p:nvPr/>
            </p:nvSpPr>
            <p:spPr bwMode="auto">
              <a:xfrm>
                <a:off x="4669" y="2748"/>
                <a:ext cx="18" cy="12"/>
              </a:xfrm>
              <a:custGeom>
                <a:avLst/>
                <a:gdLst>
                  <a:gd name="T0" fmla="*/ 0 w 18"/>
                  <a:gd name="T1" fmla="*/ 2 h 12"/>
                  <a:gd name="T2" fmla="*/ 10 w 18"/>
                  <a:gd name="T3" fmla="*/ 0 h 12"/>
                  <a:gd name="T4" fmla="*/ 16 w 18"/>
                  <a:gd name="T5" fmla="*/ 4 h 12"/>
                  <a:gd name="T6" fmla="*/ 18 w 18"/>
                  <a:gd name="T7" fmla="*/ 8 h 12"/>
                  <a:gd name="T8" fmla="*/ 16 w 18"/>
                  <a:gd name="T9" fmla="*/ 10 h 12"/>
                  <a:gd name="T10" fmla="*/ 10 w 18"/>
                  <a:gd name="T11" fmla="*/ 12 h 12"/>
                  <a:gd name="T12" fmla="*/ 4 w 18"/>
                  <a:gd name="T13" fmla="*/ 10 h 12"/>
                  <a:gd name="T14" fmla="*/ 0 w 18"/>
                  <a:gd name="T15" fmla="*/ 6 h 12"/>
                  <a:gd name="T16" fmla="*/ 0 w 1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2"/>
                  <a:gd name="T29" fmla="*/ 18 w 18"/>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2">
                    <a:moveTo>
                      <a:pt x="0" y="2"/>
                    </a:moveTo>
                    <a:lnTo>
                      <a:pt x="10" y="0"/>
                    </a:lnTo>
                    <a:lnTo>
                      <a:pt x="16" y="4"/>
                    </a:lnTo>
                    <a:lnTo>
                      <a:pt x="18" y="8"/>
                    </a:lnTo>
                    <a:lnTo>
                      <a:pt x="16" y="10"/>
                    </a:lnTo>
                    <a:lnTo>
                      <a:pt x="10" y="12"/>
                    </a:lnTo>
                    <a:lnTo>
                      <a:pt x="4" y="10"/>
                    </a:lnTo>
                    <a:lnTo>
                      <a:pt x="0" y="6"/>
                    </a:lnTo>
                    <a:lnTo>
                      <a:pt x="0" y="4"/>
                    </a:lnTo>
                  </a:path>
                </a:pathLst>
              </a:custGeom>
              <a:solidFill>
                <a:schemeClr val="accent1"/>
              </a:solidFill>
              <a:ln w="3175">
                <a:solidFill>
                  <a:schemeClr val="bg1"/>
                </a:solidFill>
                <a:round/>
                <a:headEnd/>
                <a:tailEnd/>
              </a:ln>
            </p:spPr>
            <p:txBody>
              <a:bodyPr/>
              <a:lstStyle/>
              <a:p>
                <a:endParaRPr lang="fr-FR" dirty="0"/>
              </a:p>
            </p:txBody>
          </p:sp>
          <p:sp>
            <p:nvSpPr>
              <p:cNvPr id="5707" name="Freeform 1166"/>
              <p:cNvSpPr>
                <a:spLocks/>
              </p:cNvSpPr>
              <p:nvPr/>
            </p:nvSpPr>
            <p:spPr bwMode="auto">
              <a:xfrm>
                <a:off x="4659" y="2648"/>
                <a:ext cx="4" cy="6"/>
              </a:xfrm>
              <a:custGeom>
                <a:avLst/>
                <a:gdLst>
                  <a:gd name="T0" fmla="*/ 0 w 4"/>
                  <a:gd name="T1" fmla="*/ 0 h 6"/>
                  <a:gd name="T2" fmla="*/ 2 w 4"/>
                  <a:gd name="T3" fmla="*/ 0 h 6"/>
                  <a:gd name="T4" fmla="*/ 4 w 4"/>
                  <a:gd name="T5" fmla="*/ 6 h 6"/>
                  <a:gd name="T6" fmla="*/ 2 w 4"/>
                  <a:gd name="T7" fmla="*/ 0 h 6"/>
                  <a:gd name="T8" fmla="*/ 0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0"/>
                    </a:moveTo>
                    <a:lnTo>
                      <a:pt x="2" y="0"/>
                    </a:lnTo>
                    <a:lnTo>
                      <a:pt x="4" y="6"/>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08" name="Freeform 1167"/>
              <p:cNvSpPr>
                <a:spLocks/>
              </p:cNvSpPr>
              <p:nvPr/>
            </p:nvSpPr>
            <p:spPr bwMode="auto">
              <a:xfrm>
                <a:off x="4659" y="2648"/>
                <a:ext cx="4" cy="6"/>
              </a:xfrm>
              <a:custGeom>
                <a:avLst/>
                <a:gdLst>
                  <a:gd name="T0" fmla="*/ 0 w 4"/>
                  <a:gd name="T1" fmla="*/ 0 h 6"/>
                  <a:gd name="T2" fmla="*/ 2 w 4"/>
                  <a:gd name="T3" fmla="*/ 0 h 6"/>
                  <a:gd name="T4" fmla="*/ 4 w 4"/>
                  <a:gd name="T5" fmla="*/ 6 h 6"/>
                  <a:gd name="T6" fmla="*/ 2 w 4"/>
                  <a:gd name="T7" fmla="*/ 0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0" y="0"/>
                    </a:moveTo>
                    <a:lnTo>
                      <a:pt x="2" y="0"/>
                    </a:lnTo>
                    <a:lnTo>
                      <a:pt x="4" y="6"/>
                    </a:lnTo>
                    <a:lnTo>
                      <a:pt x="2" y="0"/>
                    </a:lnTo>
                  </a:path>
                </a:pathLst>
              </a:custGeom>
              <a:solidFill>
                <a:schemeClr val="tx2"/>
              </a:solidFill>
              <a:ln w="3175">
                <a:solidFill>
                  <a:schemeClr val="bg1"/>
                </a:solidFill>
                <a:round/>
                <a:headEnd/>
                <a:tailEnd/>
              </a:ln>
            </p:spPr>
            <p:txBody>
              <a:bodyPr/>
              <a:lstStyle/>
              <a:p>
                <a:endParaRPr lang="fr-FR" dirty="0"/>
              </a:p>
            </p:txBody>
          </p:sp>
          <p:sp>
            <p:nvSpPr>
              <p:cNvPr id="5709" name="Freeform 1168"/>
              <p:cNvSpPr>
                <a:spLocks/>
              </p:cNvSpPr>
              <p:nvPr/>
            </p:nvSpPr>
            <p:spPr bwMode="auto">
              <a:xfrm>
                <a:off x="4679" y="2636"/>
                <a:ext cx="2" cy="8"/>
              </a:xfrm>
              <a:custGeom>
                <a:avLst/>
                <a:gdLst>
                  <a:gd name="T0" fmla="*/ 0 w 2"/>
                  <a:gd name="T1" fmla="*/ 0 h 8"/>
                  <a:gd name="T2" fmla="*/ 2 w 2"/>
                  <a:gd name="T3" fmla="*/ 0 h 8"/>
                  <a:gd name="T4" fmla="*/ 2 w 2"/>
                  <a:gd name="T5" fmla="*/ 4 h 8"/>
                  <a:gd name="T6" fmla="*/ 2 w 2"/>
                  <a:gd name="T7" fmla="*/ 6 h 8"/>
                  <a:gd name="T8" fmla="*/ 2 w 2"/>
                  <a:gd name="T9" fmla="*/ 8 h 8"/>
                  <a:gd name="T10" fmla="*/ 2 w 2"/>
                  <a:gd name="T11" fmla="*/ 0 h 8"/>
                  <a:gd name="T12" fmla="*/ 0 w 2"/>
                  <a:gd name="T13" fmla="*/ 0 h 8"/>
                  <a:gd name="T14" fmla="*/ 0 60000 65536"/>
                  <a:gd name="T15" fmla="*/ 0 60000 65536"/>
                  <a:gd name="T16" fmla="*/ 0 60000 65536"/>
                  <a:gd name="T17" fmla="*/ 0 60000 65536"/>
                  <a:gd name="T18" fmla="*/ 0 60000 65536"/>
                  <a:gd name="T19" fmla="*/ 0 60000 65536"/>
                  <a:gd name="T20" fmla="*/ 0 60000 65536"/>
                  <a:gd name="T21" fmla="*/ 0 w 2"/>
                  <a:gd name="T22" fmla="*/ 0 h 8"/>
                  <a:gd name="T23" fmla="*/ 2 w 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
                    <a:moveTo>
                      <a:pt x="0" y="0"/>
                    </a:moveTo>
                    <a:lnTo>
                      <a:pt x="2" y="0"/>
                    </a:lnTo>
                    <a:lnTo>
                      <a:pt x="2" y="4"/>
                    </a:lnTo>
                    <a:lnTo>
                      <a:pt x="2" y="6"/>
                    </a:lnTo>
                    <a:lnTo>
                      <a:pt x="2" y="8"/>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10" name="Freeform 1169"/>
              <p:cNvSpPr>
                <a:spLocks/>
              </p:cNvSpPr>
              <p:nvPr/>
            </p:nvSpPr>
            <p:spPr bwMode="auto">
              <a:xfrm>
                <a:off x="4679" y="2636"/>
                <a:ext cx="2" cy="8"/>
              </a:xfrm>
              <a:custGeom>
                <a:avLst/>
                <a:gdLst>
                  <a:gd name="T0" fmla="*/ 0 w 2"/>
                  <a:gd name="T1" fmla="*/ 0 h 8"/>
                  <a:gd name="T2" fmla="*/ 2 w 2"/>
                  <a:gd name="T3" fmla="*/ 0 h 8"/>
                  <a:gd name="T4" fmla="*/ 2 w 2"/>
                  <a:gd name="T5" fmla="*/ 4 h 8"/>
                  <a:gd name="T6" fmla="*/ 2 w 2"/>
                  <a:gd name="T7" fmla="*/ 6 h 8"/>
                  <a:gd name="T8" fmla="*/ 2 w 2"/>
                  <a:gd name="T9" fmla="*/ 8 h 8"/>
                  <a:gd name="T10" fmla="*/ 2 w 2"/>
                  <a:gd name="T11" fmla="*/ 0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0"/>
                    </a:moveTo>
                    <a:lnTo>
                      <a:pt x="2" y="0"/>
                    </a:lnTo>
                    <a:lnTo>
                      <a:pt x="2" y="4"/>
                    </a:lnTo>
                    <a:lnTo>
                      <a:pt x="2" y="6"/>
                    </a:lnTo>
                    <a:lnTo>
                      <a:pt x="2" y="8"/>
                    </a:lnTo>
                    <a:lnTo>
                      <a:pt x="2" y="0"/>
                    </a:lnTo>
                  </a:path>
                </a:pathLst>
              </a:custGeom>
              <a:solidFill>
                <a:schemeClr val="tx2"/>
              </a:solidFill>
              <a:ln w="3175">
                <a:solidFill>
                  <a:schemeClr val="bg1"/>
                </a:solidFill>
                <a:round/>
                <a:headEnd/>
                <a:tailEnd/>
              </a:ln>
            </p:spPr>
            <p:txBody>
              <a:bodyPr/>
              <a:lstStyle/>
              <a:p>
                <a:endParaRPr lang="fr-FR" dirty="0"/>
              </a:p>
            </p:txBody>
          </p:sp>
          <p:sp>
            <p:nvSpPr>
              <p:cNvPr id="5711" name="Freeform 1170"/>
              <p:cNvSpPr>
                <a:spLocks/>
              </p:cNvSpPr>
              <p:nvPr/>
            </p:nvSpPr>
            <p:spPr bwMode="auto">
              <a:xfrm>
                <a:off x="4701" y="2664"/>
                <a:ext cx="6" cy="8"/>
              </a:xfrm>
              <a:custGeom>
                <a:avLst/>
                <a:gdLst>
                  <a:gd name="T0" fmla="*/ 6 w 6"/>
                  <a:gd name="T1" fmla="*/ 0 h 8"/>
                  <a:gd name="T2" fmla="*/ 6 w 6"/>
                  <a:gd name="T3" fmla="*/ 2 h 8"/>
                  <a:gd name="T4" fmla="*/ 6 w 6"/>
                  <a:gd name="T5" fmla="*/ 4 h 8"/>
                  <a:gd name="T6" fmla="*/ 4 w 6"/>
                  <a:gd name="T7" fmla="*/ 8 h 8"/>
                  <a:gd name="T8" fmla="*/ 2 w 6"/>
                  <a:gd name="T9" fmla="*/ 8 h 8"/>
                  <a:gd name="T10" fmla="*/ 0 w 6"/>
                  <a:gd name="T11" fmla="*/ 4 h 8"/>
                  <a:gd name="T12" fmla="*/ 2 w 6"/>
                  <a:gd name="T13" fmla="*/ 2 h 8"/>
                  <a:gd name="T14" fmla="*/ 4 w 6"/>
                  <a:gd name="T15" fmla="*/ 0 h 8"/>
                  <a:gd name="T16" fmla="*/ 6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0"/>
                    </a:moveTo>
                    <a:lnTo>
                      <a:pt x="6" y="2"/>
                    </a:lnTo>
                    <a:lnTo>
                      <a:pt x="6" y="4"/>
                    </a:lnTo>
                    <a:lnTo>
                      <a:pt x="4" y="8"/>
                    </a:lnTo>
                    <a:lnTo>
                      <a:pt x="2" y="8"/>
                    </a:lnTo>
                    <a:lnTo>
                      <a:pt x="0" y="4"/>
                    </a:lnTo>
                    <a:lnTo>
                      <a:pt x="2" y="2"/>
                    </a:lnTo>
                    <a:lnTo>
                      <a:pt x="4" y="0"/>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712" name="Freeform 1171"/>
              <p:cNvSpPr>
                <a:spLocks/>
              </p:cNvSpPr>
              <p:nvPr/>
            </p:nvSpPr>
            <p:spPr bwMode="auto">
              <a:xfrm>
                <a:off x="4701" y="2664"/>
                <a:ext cx="6" cy="8"/>
              </a:xfrm>
              <a:custGeom>
                <a:avLst/>
                <a:gdLst>
                  <a:gd name="T0" fmla="*/ 6 w 6"/>
                  <a:gd name="T1" fmla="*/ 0 h 8"/>
                  <a:gd name="T2" fmla="*/ 6 w 6"/>
                  <a:gd name="T3" fmla="*/ 2 h 8"/>
                  <a:gd name="T4" fmla="*/ 6 w 6"/>
                  <a:gd name="T5" fmla="*/ 4 h 8"/>
                  <a:gd name="T6" fmla="*/ 4 w 6"/>
                  <a:gd name="T7" fmla="*/ 8 h 8"/>
                  <a:gd name="T8" fmla="*/ 2 w 6"/>
                  <a:gd name="T9" fmla="*/ 8 h 8"/>
                  <a:gd name="T10" fmla="*/ 0 w 6"/>
                  <a:gd name="T11" fmla="*/ 4 h 8"/>
                  <a:gd name="T12" fmla="*/ 2 w 6"/>
                  <a:gd name="T13" fmla="*/ 2 h 8"/>
                  <a:gd name="T14" fmla="*/ 4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0"/>
                    </a:moveTo>
                    <a:lnTo>
                      <a:pt x="6" y="2"/>
                    </a:lnTo>
                    <a:lnTo>
                      <a:pt x="6" y="4"/>
                    </a:lnTo>
                    <a:lnTo>
                      <a:pt x="4" y="8"/>
                    </a:lnTo>
                    <a:lnTo>
                      <a:pt x="2" y="8"/>
                    </a:lnTo>
                    <a:lnTo>
                      <a:pt x="0" y="4"/>
                    </a:lnTo>
                    <a:lnTo>
                      <a:pt x="2" y="2"/>
                    </a:lnTo>
                    <a:lnTo>
                      <a:pt x="4" y="0"/>
                    </a:lnTo>
                  </a:path>
                </a:pathLst>
              </a:custGeom>
              <a:solidFill>
                <a:schemeClr val="tx2"/>
              </a:solidFill>
              <a:ln w="3175">
                <a:solidFill>
                  <a:schemeClr val="bg1"/>
                </a:solidFill>
                <a:round/>
                <a:headEnd/>
                <a:tailEnd/>
              </a:ln>
            </p:spPr>
            <p:txBody>
              <a:bodyPr/>
              <a:lstStyle/>
              <a:p>
                <a:endParaRPr lang="fr-FR" dirty="0"/>
              </a:p>
            </p:txBody>
          </p:sp>
          <p:sp>
            <p:nvSpPr>
              <p:cNvPr id="5713" name="Freeform 1172"/>
              <p:cNvSpPr>
                <a:spLocks/>
              </p:cNvSpPr>
              <p:nvPr/>
            </p:nvSpPr>
            <p:spPr bwMode="auto">
              <a:xfrm>
                <a:off x="4689" y="2670"/>
                <a:ext cx="22" cy="46"/>
              </a:xfrm>
              <a:custGeom>
                <a:avLst/>
                <a:gdLst>
                  <a:gd name="T0" fmla="*/ 8 w 22"/>
                  <a:gd name="T1" fmla="*/ 0 h 46"/>
                  <a:gd name="T2" fmla="*/ 10 w 22"/>
                  <a:gd name="T3" fmla="*/ 0 h 46"/>
                  <a:gd name="T4" fmla="*/ 10 w 22"/>
                  <a:gd name="T5" fmla="*/ 2 h 46"/>
                  <a:gd name="T6" fmla="*/ 8 w 22"/>
                  <a:gd name="T7" fmla="*/ 4 h 46"/>
                  <a:gd name="T8" fmla="*/ 6 w 22"/>
                  <a:gd name="T9" fmla="*/ 4 h 46"/>
                  <a:gd name="T10" fmla="*/ 6 w 22"/>
                  <a:gd name="T11" fmla="*/ 6 h 46"/>
                  <a:gd name="T12" fmla="*/ 8 w 22"/>
                  <a:gd name="T13" fmla="*/ 6 h 46"/>
                  <a:gd name="T14" fmla="*/ 10 w 22"/>
                  <a:gd name="T15" fmla="*/ 12 h 46"/>
                  <a:gd name="T16" fmla="*/ 8 w 22"/>
                  <a:gd name="T17" fmla="*/ 14 h 46"/>
                  <a:gd name="T18" fmla="*/ 4 w 22"/>
                  <a:gd name="T19" fmla="*/ 20 h 46"/>
                  <a:gd name="T20" fmla="*/ 6 w 22"/>
                  <a:gd name="T21" fmla="*/ 20 h 46"/>
                  <a:gd name="T22" fmla="*/ 10 w 22"/>
                  <a:gd name="T23" fmla="*/ 16 h 46"/>
                  <a:gd name="T24" fmla="*/ 12 w 22"/>
                  <a:gd name="T25" fmla="*/ 12 h 46"/>
                  <a:gd name="T26" fmla="*/ 14 w 22"/>
                  <a:gd name="T27" fmla="*/ 10 h 46"/>
                  <a:gd name="T28" fmla="*/ 18 w 22"/>
                  <a:gd name="T29" fmla="*/ 10 h 46"/>
                  <a:gd name="T30" fmla="*/ 18 w 22"/>
                  <a:gd name="T31" fmla="*/ 12 h 46"/>
                  <a:gd name="T32" fmla="*/ 20 w 22"/>
                  <a:gd name="T33" fmla="*/ 14 h 46"/>
                  <a:gd name="T34" fmla="*/ 20 w 22"/>
                  <a:gd name="T35" fmla="*/ 16 h 46"/>
                  <a:gd name="T36" fmla="*/ 14 w 22"/>
                  <a:gd name="T37" fmla="*/ 22 h 46"/>
                  <a:gd name="T38" fmla="*/ 18 w 22"/>
                  <a:gd name="T39" fmla="*/ 24 h 46"/>
                  <a:gd name="T40" fmla="*/ 18 w 22"/>
                  <a:gd name="T41" fmla="*/ 26 h 46"/>
                  <a:gd name="T42" fmla="*/ 20 w 22"/>
                  <a:gd name="T43" fmla="*/ 28 h 46"/>
                  <a:gd name="T44" fmla="*/ 22 w 22"/>
                  <a:gd name="T45" fmla="*/ 30 h 46"/>
                  <a:gd name="T46" fmla="*/ 18 w 22"/>
                  <a:gd name="T47" fmla="*/ 30 h 46"/>
                  <a:gd name="T48" fmla="*/ 10 w 22"/>
                  <a:gd name="T49" fmla="*/ 26 h 46"/>
                  <a:gd name="T50" fmla="*/ 8 w 22"/>
                  <a:gd name="T51" fmla="*/ 28 h 46"/>
                  <a:gd name="T52" fmla="*/ 8 w 22"/>
                  <a:gd name="T53" fmla="*/ 38 h 46"/>
                  <a:gd name="T54" fmla="*/ 14 w 22"/>
                  <a:gd name="T55" fmla="*/ 46 h 46"/>
                  <a:gd name="T56" fmla="*/ 12 w 22"/>
                  <a:gd name="T57" fmla="*/ 46 h 46"/>
                  <a:gd name="T58" fmla="*/ 6 w 22"/>
                  <a:gd name="T59" fmla="*/ 38 h 46"/>
                  <a:gd name="T60" fmla="*/ 4 w 22"/>
                  <a:gd name="T61" fmla="*/ 28 h 46"/>
                  <a:gd name="T62" fmla="*/ 2 w 22"/>
                  <a:gd name="T63" fmla="*/ 26 h 46"/>
                  <a:gd name="T64" fmla="*/ 2 w 22"/>
                  <a:gd name="T65" fmla="*/ 22 h 46"/>
                  <a:gd name="T66" fmla="*/ 2 w 22"/>
                  <a:gd name="T67" fmla="*/ 20 h 46"/>
                  <a:gd name="T68" fmla="*/ 0 w 22"/>
                  <a:gd name="T69" fmla="*/ 18 h 46"/>
                  <a:gd name="T70" fmla="*/ 0 w 22"/>
                  <a:gd name="T71" fmla="*/ 16 h 46"/>
                  <a:gd name="T72" fmla="*/ 0 w 22"/>
                  <a:gd name="T73" fmla="*/ 14 h 46"/>
                  <a:gd name="T74" fmla="*/ 4 w 22"/>
                  <a:gd name="T75" fmla="*/ 4 h 46"/>
                  <a:gd name="T76" fmla="*/ 6 w 22"/>
                  <a:gd name="T77" fmla="*/ 0 h 46"/>
                  <a:gd name="T78" fmla="*/ 8 w 22"/>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46"/>
                  <a:gd name="T122" fmla="*/ 22 w 22"/>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46">
                    <a:moveTo>
                      <a:pt x="8" y="0"/>
                    </a:moveTo>
                    <a:lnTo>
                      <a:pt x="10" y="0"/>
                    </a:lnTo>
                    <a:lnTo>
                      <a:pt x="10" y="2"/>
                    </a:lnTo>
                    <a:lnTo>
                      <a:pt x="8" y="4"/>
                    </a:lnTo>
                    <a:lnTo>
                      <a:pt x="6" y="4"/>
                    </a:lnTo>
                    <a:lnTo>
                      <a:pt x="6" y="6"/>
                    </a:lnTo>
                    <a:lnTo>
                      <a:pt x="8" y="6"/>
                    </a:lnTo>
                    <a:lnTo>
                      <a:pt x="10" y="12"/>
                    </a:lnTo>
                    <a:lnTo>
                      <a:pt x="8" y="14"/>
                    </a:lnTo>
                    <a:lnTo>
                      <a:pt x="4" y="20"/>
                    </a:lnTo>
                    <a:lnTo>
                      <a:pt x="6" y="20"/>
                    </a:lnTo>
                    <a:lnTo>
                      <a:pt x="10" y="16"/>
                    </a:lnTo>
                    <a:lnTo>
                      <a:pt x="12" y="12"/>
                    </a:lnTo>
                    <a:lnTo>
                      <a:pt x="14" y="10"/>
                    </a:lnTo>
                    <a:lnTo>
                      <a:pt x="18" y="10"/>
                    </a:lnTo>
                    <a:lnTo>
                      <a:pt x="18" y="12"/>
                    </a:lnTo>
                    <a:lnTo>
                      <a:pt x="20" y="14"/>
                    </a:lnTo>
                    <a:lnTo>
                      <a:pt x="20" y="16"/>
                    </a:lnTo>
                    <a:lnTo>
                      <a:pt x="14" y="22"/>
                    </a:lnTo>
                    <a:lnTo>
                      <a:pt x="18" y="24"/>
                    </a:lnTo>
                    <a:lnTo>
                      <a:pt x="18" y="26"/>
                    </a:lnTo>
                    <a:lnTo>
                      <a:pt x="20" y="28"/>
                    </a:lnTo>
                    <a:lnTo>
                      <a:pt x="22" y="30"/>
                    </a:lnTo>
                    <a:lnTo>
                      <a:pt x="18" y="30"/>
                    </a:lnTo>
                    <a:lnTo>
                      <a:pt x="10" y="26"/>
                    </a:lnTo>
                    <a:lnTo>
                      <a:pt x="8" y="28"/>
                    </a:lnTo>
                    <a:lnTo>
                      <a:pt x="8" y="38"/>
                    </a:lnTo>
                    <a:lnTo>
                      <a:pt x="14" y="46"/>
                    </a:lnTo>
                    <a:lnTo>
                      <a:pt x="12" y="46"/>
                    </a:lnTo>
                    <a:lnTo>
                      <a:pt x="6" y="38"/>
                    </a:lnTo>
                    <a:lnTo>
                      <a:pt x="4" y="28"/>
                    </a:lnTo>
                    <a:lnTo>
                      <a:pt x="2" y="26"/>
                    </a:lnTo>
                    <a:lnTo>
                      <a:pt x="2" y="22"/>
                    </a:lnTo>
                    <a:lnTo>
                      <a:pt x="2" y="20"/>
                    </a:lnTo>
                    <a:lnTo>
                      <a:pt x="0" y="18"/>
                    </a:lnTo>
                    <a:lnTo>
                      <a:pt x="0" y="16"/>
                    </a:lnTo>
                    <a:lnTo>
                      <a:pt x="0" y="14"/>
                    </a:lnTo>
                    <a:lnTo>
                      <a:pt x="4" y="4"/>
                    </a:lnTo>
                    <a:lnTo>
                      <a:pt x="6" y="0"/>
                    </a:lnTo>
                    <a:lnTo>
                      <a:pt x="8" y="0"/>
                    </a:lnTo>
                    <a:close/>
                  </a:path>
                </a:pathLst>
              </a:custGeom>
              <a:solidFill>
                <a:schemeClr val="tx2"/>
              </a:solidFill>
              <a:ln w="3175">
                <a:solidFill>
                  <a:schemeClr val="bg1"/>
                </a:solidFill>
                <a:round/>
                <a:headEnd/>
                <a:tailEnd/>
              </a:ln>
            </p:spPr>
            <p:txBody>
              <a:bodyPr/>
              <a:lstStyle/>
              <a:p>
                <a:endParaRPr lang="fr-FR" dirty="0"/>
              </a:p>
            </p:txBody>
          </p:sp>
          <p:sp>
            <p:nvSpPr>
              <p:cNvPr id="5714" name="Freeform 1173"/>
              <p:cNvSpPr>
                <a:spLocks/>
              </p:cNvSpPr>
              <p:nvPr/>
            </p:nvSpPr>
            <p:spPr bwMode="auto">
              <a:xfrm>
                <a:off x="4689" y="2670"/>
                <a:ext cx="22" cy="46"/>
              </a:xfrm>
              <a:custGeom>
                <a:avLst/>
                <a:gdLst>
                  <a:gd name="T0" fmla="*/ 8 w 22"/>
                  <a:gd name="T1" fmla="*/ 0 h 46"/>
                  <a:gd name="T2" fmla="*/ 10 w 22"/>
                  <a:gd name="T3" fmla="*/ 0 h 46"/>
                  <a:gd name="T4" fmla="*/ 10 w 22"/>
                  <a:gd name="T5" fmla="*/ 2 h 46"/>
                  <a:gd name="T6" fmla="*/ 8 w 22"/>
                  <a:gd name="T7" fmla="*/ 4 h 46"/>
                  <a:gd name="T8" fmla="*/ 6 w 22"/>
                  <a:gd name="T9" fmla="*/ 4 h 46"/>
                  <a:gd name="T10" fmla="*/ 6 w 22"/>
                  <a:gd name="T11" fmla="*/ 6 h 46"/>
                  <a:gd name="T12" fmla="*/ 8 w 22"/>
                  <a:gd name="T13" fmla="*/ 6 h 46"/>
                  <a:gd name="T14" fmla="*/ 10 w 22"/>
                  <a:gd name="T15" fmla="*/ 12 h 46"/>
                  <a:gd name="T16" fmla="*/ 8 w 22"/>
                  <a:gd name="T17" fmla="*/ 14 h 46"/>
                  <a:gd name="T18" fmla="*/ 4 w 22"/>
                  <a:gd name="T19" fmla="*/ 20 h 46"/>
                  <a:gd name="T20" fmla="*/ 6 w 22"/>
                  <a:gd name="T21" fmla="*/ 20 h 46"/>
                  <a:gd name="T22" fmla="*/ 10 w 22"/>
                  <a:gd name="T23" fmla="*/ 16 h 46"/>
                  <a:gd name="T24" fmla="*/ 12 w 22"/>
                  <a:gd name="T25" fmla="*/ 12 h 46"/>
                  <a:gd name="T26" fmla="*/ 14 w 22"/>
                  <a:gd name="T27" fmla="*/ 10 h 46"/>
                  <a:gd name="T28" fmla="*/ 18 w 22"/>
                  <a:gd name="T29" fmla="*/ 10 h 46"/>
                  <a:gd name="T30" fmla="*/ 18 w 22"/>
                  <a:gd name="T31" fmla="*/ 12 h 46"/>
                  <a:gd name="T32" fmla="*/ 20 w 22"/>
                  <a:gd name="T33" fmla="*/ 14 h 46"/>
                  <a:gd name="T34" fmla="*/ 20 w 22"/>
                  <a:gd name="T35" fmla="*/ 16 h 46"/>
                  <a:gd name="T36" fmla="*/ 14 w 22"/>
                  <a:gd name="T37" fmla="*/ 22 h 46"/>
                  <a:gd name="T38" fmla="*/ 18 w 22"/>
                  <a:gd name="T39" fmla="*/ 24 h 46"/>
                  <a:gd name="T40" fmla="*/ 18 w 22"/>
                  <a:gd name="T41" fmla="*/ 26 h 46"/>
                  <a:gd name="T42" fmla="*/ 20 w 22"/>
                  <a:gd name="T43" fmla="*/ 28 h 46"/>
                  <a:gd name="T44" fmla="*/ 22 w 22"/>
                  <a:gd name="T45" fmla="*/ 30 h 46"/>
                  <a:gd name="T46" fmla="*/ 18 w 22"/>
                  <a:gd name="T47" fmla="*/ 30 h 46"/>
                  <a:gd name="T48" fmla="*/ 10 w 22"/>
                  <a:gd name="T49" fmla="*/ 26 h 46"/>
                  <a:gd name="T50" fmla="*/ 8 w 22"/>
                  <a:gd name="T51" fmla="*/ 28 h 46"/>
                  <a:gd name="T52" fmla="*/ 8 w 22"/>
                  <a:gd name="T53" fmla="*/ 38 h 46"/>
                  <a:gd name="T54" fmla="*/ 14 w 22"/>
                  <a:gd name="T55" fmla="*/ 46 h 46"/>
                  <a:gd name="T56" fmla="*/ 12 w 22"/>
                  <a:gd name="T57" fmla="*/ 46 h 46"/>
                  <a:gd name="T58" fmla="*/ 6 w 22"/>
                  <a:gd name="T59" fmla="*/ 38 h 46"/>
                  <a:gd name="T60" fmla="*/ 4 w 22"/>
                  <a:gd name="T61" fmla="*/ 28 h 46"/>
                  <a:gd name="T62" fmla="*/ 2 w 22"/>
                  <a:gd name="T63" fmla="*/ 26 h 46"/>
                  <a:gd name="T64" fmla="*/ 2 w 22"/>
                  <a:gd name="T65" fmla="*/ 22 h 46"/>
                  <a:gd name="T66" fmla="*/ 2 w 22"/>
                  <a:gd name="T67" fmla="*/ 20 h 46"/>
                  <a:gd name="T68" fmla="*/ 0 w 22"/>
                  <a:gd name="T69" fmla="*/ 18 h 46"/>
                  <a:gd name="T70" fmla="*/ 0 w 22"/>
                  <a:gd name="T71" fmla="*/ 16 h 46"/>
                  <a:gd name="T72" fmla="*/ 0 w 22"/>
                  <a:gd name="T73" fmla="*/ 14 h 46"/>
                  <a:gd name="T74" fmla="*/ 4 w 22"/>
                  <a:gd name="T75" fmla="*/ 4 h 46"/>
                  <a:gd name="T76" fmla="*/ 6 w 22"/>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6"/>
                  <a:gd name="T119" fmla="*/ 22 w 22"/>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6">
                    <a:moveTo>
                      <a:pt x="8" y="0"/>
                    </a:moveTo>
                    <a:lnTo>
                      <a:pt x="10" y="0"/>
                    </a:lnTo>
                    <a:lnTo>
                      <a:pt x="10" y="2"/>
                    </a:lnTo>
                    <a:lnTo>
                      <a:pt x="8" y="4"/>
                    </a:lnTo>
                    <a:lnTo>
                      <a:pt x="6" y="4"/>
                    </a:lnTo>
                    <a:lnTo>
                      <a:pt x="6" y="6"/>
                    </a:lnTo>
                    <a:lnTo>
                      <a:pt x="8" y="6"/>
                    </a:lnTo>
                    <a:lnTo>
                      <a:pt x="10" y="12"/>
                    </a:lnTo>
                    <a:lnTo>
                      <a:pt x="8" y="14"/>
                    </a:lnTo>
                    <a:lnTo>
                      <a:pt x="4" y="20"/>
                    </a:lnTo>
                    <a:lnTo>
                      <a:pt x="6" y="20"/>
                    </a:lnTo>
                    <a:lnTo>
                      <a:pt x="10" y="16"/>
                    </a:lnTo>
                    <a:lnTo>
                      <a:pt x="12" y="12"/>
                    </a:lnTo>
                    <a:lnTo>
                      <a:pt x="14" y="10"/>
                    </a:lnTo>
                    <a:lnTo>
                      <a:pt x="18" y="10"/>
                    </a:lnTo>
                    <a:lnTo>
                      <a:pt x="18" y="12"/>
                    </a:lnTo>
                    <a:lnTo>
                      <a:pt x="20" y="14"/>
                    </a:lnTo>
                    <a:lnTo>
                      <a:pt x="20" y="16"/>
                    </a:lnTo>
                    <a:lnTo>
                      <a:pt x="14" y="22"/>
                    </a:lnTo>
                    <a:lnTo>
                      <a:pt x="18" y="24"/>
                    </a:lnTo>
                    <a:lnTo>
                      <a:pt x="18" y="26"/>
                    </a:lnTo>
                    <a:lnTo>
                      <a:pt x="20" y="28"/>
                    </a:lnTo>
                    <a:lnTo>
                      <a:pt x="22" y="30"/>
                    </a:lnTo>
                    <a:lnTo>
                      <a:pt x="18" y="30"/>
                    </a:lnTo>
                    <a:lnTo>
                      <a:pt x="10" y="26"/>
                    </a:lnTo>
                    <a:lnTo>
                      <a:pt x="8" y="28"/>
                    </a:lnTo>
                    <a:lnTo>
                      <a:pt x="8" y="38"/>
                    </a:lnTo>
                    <a:lnTo>
                      <a:pt x="14" y="46"/>
                    </a:lnTo>
                    <a:lnTo>
                      <a:pt x="12" y="46"/>
                    </a:lnTo>
                    <a:lnTo>
                      <a:pt x="6" y="38"/>
                    </a:lnTo>
                    <a:lnTo>
                      <a:pt x="4" y="28"/>
                    </a:lnTo>
                    <a:lnTo>
                      <a:pt x="2" y="26"/>
                    </a:lnTo>
                    <a:lnTo>
                      <a:pt x="2" y="22"/>
                    </a:lnTo>
                    <a:lnTo>
                      <a:pt x="2" y="20"/>
                    </a:lnTo>
                    <a:lnTo>
                      <a:pt x="0" y="18"/>
                    </a:lnTo>
                    <a:lnTo>
                      <a:pt x="0" y="16"/>
                    </a:lnTo>
                    <a:lnTo>
                      <a:pt x="0" y="14"/>
                    </a:lnTo>
                    <a:lnTo>
                      <a:pt x="4" y="4"/>
                    </a:lnTo>
                    <a:lnTo>
                      <a:pt x="6" y="0"/>
                    </a:lnTo>
                  </a:path>
                </a:pathLst>
              </a:custGeom>
              <a:solidFill>
                <a:schemeClr val="accent1"/>
              </a:solidFill>
              <a:ln w="3175">
                <a:solidFill>
                  <a:schemeClr val="bg1"/>
                </a:solidFill>
                <a:round/>
                <a:headEnd/>
                <a:tailEnd/>
              </a:ln>
            </p:spPr>
            <p:txBody>
              <a:bodyPr/>
              <a:lstStyle/>
              <a:p>
                <a:endParaRPr lang="fr-FR" dirty="0"/>
              </a:p>
            </p:txBody>
          </p:sp>
          <p:sp>
            <p:nvSpPr>
              <p:cNvPr id="5715" name="Freeform 1174"/>
              <p:cNvSpPr>
                <a:spLocks/>
              </p:cNvSpPr>
              <p:nvPr/>
            </p:nvSpPr>
            <p:spPr bwMode="auto">
              <a:xfrm>
                <a:off x="4689" y="2708"/>
                <a:ext cx="6" cy="8"/>
              </a:xfrm>
              <a:custGeom>
                <a:avLst/>
                <a:gdLst>
                  <a:gd name="T0" fmla="*/ 0 w 6"/>
                  <a:gd name="T1" fmla="*/ 0 h 8"/>
                  <a:gd name="T2" fmla="*/ 2 w 6"/>
                  <a:gd name="T3" fmla="*/ 0 h 8"/>
                  <a:gd name="T4" fmla="*/ 2 w 6"/>
                  <a:gd name="T5" fmla="*/ 2 h 8"/>
                  <a:gd name="T6" fmla="*/ 4 w 6"/>
                  <a:gd name="T7" fmla="*/ 4 h 8"/>
                  <a:gd name="T8" fmla="*/ 4 w 6"/>
                  <a:gd name="T9" fmla="*/ 6 h 8"/>
                  <a:gd name="T10" fmla="*/ 6 w 6"/>
                  <a:gd name="T11" fmla="*/ 6 h 8"/>
                  <a:gd name="T12" fmla="*/ 6 w 6"/>
                  <a:gd name="T13" fmla="*/ 8 h 8"/>
                  <a:gd name="T14" fmla="*/ 4 w 6"/>
                  <a:gd name="T15" fmla="*/ 6 h 8"/>
                  <a:gd name="T16" fmla="*/ 2 w 6"/>
                  <a:gd name="T17" fmla="*/ 8 h 8"/>
                  <a:gd name="T18" fmla="*/ 2 w 6"/>
                  <a:gd name="T19" fmla="*/ 0 h 8"/>
                  <a:gd name="T20" fmla="*/ 0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0"/>
                    </a:moveTo>
                    <a:lnTo>
                      <a:pt x="2" y="0"/>
                    </a:lnTo>
                    <a:lnTo>
                      <a:pt x="2" y="2"/>
                    </a:lnTo>
                    <a:lnTo>
                      <a:pt x="4" y="4"/>
                    </a:lnTo>
                    <a:lnTo>
                      <a:pt x="4" y="6"/>
                    </a:lnTo>
                    <a:lnTo>
                      <a:pt x="6" y="6"/>
                    </a:lnTo>
                    <a:lnTo>
                      <a:pt x="6" y="8"/>
                    </a:lnTo>
                    <a:lnTo>
                      <a:pt x="4" y="6"/>
                    </a:lnTo>
                    <a:lnTo>
                      <a:pt x="2" y="8"/>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16" name="Freeform 1175"/>
              <p:cNvSpPr>
                <a:spLocks/>
              </p:cNvSpPr>
              <p:nvPr/>
            </p:nvSpPr>
            <p:spPr bwMode="auto">
              <a:xfrm>
                <a:off x="4689" y="2708"/>
                <a:ext cx="6" cy="8"/>
              </a:xfrm>
              <a:custGeom>
                <a:avLst/>
                <a:gdLst>
                  <a:gd name="T0" fmla="*/ 0 w 6"/>
                  <a:gd name="T1" fmla="*/ 0 h 8"/>
                  <a:gd name="T2" fmla="*/ 2 w 6"/>
                  <a:gd name="T3" fmla="*/ 0 h 8"/>
                  <a:gd name="T4" fmla="*/ 2 w 6"/>
                  <a:gd name="T5" fmla="*/ 2 h 8"/>
                  <a:gd name="T6" fmla="*/ 4 w 6"/>
                  <a:gd name="T7" fmla="*/ 4 h 8"/>
                  <a:gd name="T8" fmla="*/ 4 w 6"/>
                  <a:gd name="T9" fmla="*/ 6 h 8"/>
                  <a:gd name="T10" fmla="*/ 6 w 6"/>
                  <a:gd name="T11" fmla="*/ 6 h 8"/>
                  <a:gd name="T12" fmla="*/ 6 w 6"/>
                  <a:gd name="T13" fmla="*/ 8 h 8"/>
                  <a:gd name="T14" fmla="*/ 4 w 6"/>
                  <a:gd name="T15" fmla="*/ 6 h 8"/>
                  <a:gd name="T16" fmla="*/ 2 w 6"/>
                  <a:gd name="T17" fmla="*/ 8 h 8"/>
                  <a:gd name="T18" fmla="*/ 2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2" y="0"/>
                    </a:lnTo>
                    <a:lnTo>
                      <a:pt x="2" y="2"/>
                    </a:lnTo>
                    <a:lnTo>
                      <a:pt x="4" y="4"/>
                    </a:lnTo>
                    <a:lnTo>
                      <a:pt x="4" y="6"/>
                    </a:lnTo>
                    <a:lnTo>
                      <a:pt x="6" y="6"/>
                    </a:lnTo>
                    <a:lnTo>
                      <a:pt x="6" y="8"/>
                    </a:lnTo>
                    <a:lnTo>
                      <a:pt x="4" y="6"/>
                    </a:lnTo>
                    <a:lnTo>
                      <a:pt x="2" y="8"/>
                    </a:lnTo>
                    <a:lnTo>
                      <a:pt x="2" y="0"/>
                    </a:lnTo>
                  </a:path>
                </a:pathLst>
              </a:custGeom>
              <a:solidFill>
                <a:schemeClr val="tx2"/>
              </a:solidFill>
              <a:ln w="3175">
                <a:solidFill>
                  <a:schemeClr val="bg1"/>
                </a:solidFill>
                <a:round/>
                <a:headEnd/>
                <a:tailEnd/>
              </a:ln>
            </p:spPr>
            <p:txBody>
              <a:bodyPr/>
              <a:lstStyle/>
              <a:p>
                <a:endParaRPr lang="fr-FR" dirty="0"/>
              </a:p>
            </p:txBody>
          </p:sp>
          <p:sp>
            <p:nvSpPr>
              <p:cNvPr id="5717" name="Freeform 1176"/>
              <p:cNvSpPr>
                <a:spLocks/>
              </p:cNvSpPr>
              <p:nvPr/>
            </p:nvSpPr>
            <p:spPr bwMode="auto">
              <a:xfrm>
                <a:off x="4689" y="2724"/>
                <a:ext cx="12" cy="4"/>
              </a:xfrm>
              <a:custGeom>
                <a:avLst/>
                <a:gdLst>
                  <a:gd name="T0" fmla="*/ 0 w 12"/>
                  <a:gd name="T1" fmla="*/ 0 h 4"/>
                  <a:gd name="T2" fmla="*/ 4 w 12"/>
                  <a:gd name="T3" fmla="*/ 0 h 4"/>
                  <a:gd name="T4" fmla="*/ 10 w 12"/>
                  <a:gd name="T5" fmla="*/ 2 h 4"/>
                  <a:gd name="T6" fmla="*/ 12 w 12"/>
                  <a:gd name="T7" fmla="*/ 2 h 4"/>
                  <a:gd name="T8" fmla="*/ 10 w 12"/>
                  <a:gd name="T9" fmla="*/ 4 h 4"/>
                  <a:gd name="T10" fmla="*/ 2 w 12"/>
                  <a:gd name="T11" fmla="*/ 4 h 4"/>
                  <a:gd name="T12" fmla="*/ 0 w 12"/>
                  <a:gd name="T13" fmla="*/ 4 h 4"/>
                  <a:gd name="T14" fmla="*/ 0 w 12"/>
                  <a:gd name="T15" fmla="*/ 2 h 4"/>
                  <a:gd name="T16" fmla="*/ 0 w 12"/>
                  <a:gd name="T17" fmla="*/ 2 h 4"/>
                  <a:gd name="T18" fmla="*/ 0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0"/>
                    </a:moveTo>
                    <a:lnTo>
                      <a:pt x="4" y="0"/>
                    </a:lnTo>
                    <a:lnTo>
                      <a:pt x="10" y="2"/>
                    </a:lnTo>
                    <a:lnTo>
                      <a:pt x="12" y="2"/>
                    </a:lnTo>
                    <a:lnTo>
                      <a:pt x="10" y="4"/>
                    </a:lnTo>
                    <a:lnTo>
                      <a:pt x="2" y="4"/>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18" name="Freeform 1177"/>
              <p:cNvSpPr>
                <a:spLocks/>
              </p:cNvSpPr>
              <p:nvPr/>
            </p:nvSpPr>
            <p:spPr bwMode="auto">
              <a:xfrm>
                <a:off x="4689" y="2724"/>
                <a:ext cx="12" cy="4"/>
              </a:xfrm>
              <a:custGeom>
                <a:avLst/>
                <a:gdLst>
                  <a:gd name="T0" fmla="*/ 0 w 12"/>
                  <a:gd name="T1" fmla="*/ 0 h 4"/>
                  <a:gd name="T2" fmla="*/ 4 w 12"/>
                  <a:gd name="T3" fmla="*/ 0 h 4"/>
                  <a:gd name="T4" fmla="*/ 10 w 12"/>
                  <a:gd name="T5" fmla="*/ 2 h 4"/>
                  <a:gd name="T6" fmla="*/ 12 w 12"/>
                  <a:gd name="T7" fmla="*/ 2 h 4"/>
                  <a:gd name="T8" fmla="*/ 10 w 12"/>
                  <a:gd name="T9" fmla="*/ 4 h 4"/>
                  <a:gd name="T10" fmla="*/ 2 w 12"/>
                  <a:gd name="T11" fmla="*/ 4 h 4"/>
                  <a:gd name="T12" fmla="*/ 0 w 12"/>
                  <a:gd name="T13" fmla="*/ 4 h 4"/>
                  <a:gd name="T14" fmla="*/ 0 w 12"/>
                  <a:gd name="T15" fmla="*/ 2 h 4"/>
                  <a:gd name="T16" fmla="*/ 0 w 12"/>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
                  <a:gd name="T29" fmla="*/ 12 w 1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
                    <a:moveTo>
                      <a:pt x="0" y="0"/>
                    </a:moveTo>
                    <a:lnTo>
                      <a:pt x="4" y="0"/>
                    </a:lnTo>
                    <a:lnTo>
                      <a:pt x="10" y="2"/>
                    </a:lnTo>
                    <a:lnTo>
                      <a:pt x="12" y="2"/>
                    </a:lnTo>
                    <a:lnTo>
                      <a:pt x="10" y="4"/>
                    </a:lnTo>
                    <a:lnTo>
                      <a:pt x="2" y="4"/>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719" name="Freeform 1178"/>
              <p:cNvSpPr>
                <a:spLocks/>
              </p:cNvSpPr>
              <p:nvPr/>
            </p:nvSpPr>
            <p:spPr bwMode="auto">
              <a:xfrm>
                <a:off x="4697" y="2756"/>
                <a:ext cx="6" cy="4"/>
              </a:xfrm>
              <a:custGeom>
                <a:avLst/>
                <a:gdLst>
                  <a:gd name="T0" fmla="*/ 2 w 6"/>
                  <a:gd name="T1" fmla="*/ 4 h 4"/>
                  <a:gd name="T2" fmla="*/ 0 w 6"/>
                  <a:gd name="T3" fmla="*/ 4 h 4"/>
                  <a:gd name="T4" fmla="*/ 0 w 6"/>
                  <a:gd name="T5" fmla="*/ 2 h 4"/>
                  <a:gd name="T6" fmla="*/ 2 w 6"/>
                  <a:gd name="T7" fmla="*/ 2 h 4"/>
                  <a:gd name="T8" fmla="*/ 4 w 6"/>
                  <a:gd name="T9" fmla="*/ 0 h 4"/>
                  <a:gd name="T10" fmla="*/ 6 w 6"/>
                  <a:gd name="T11" fmla="*/ 0 h 4"/>
                  <a:gd name="T12" fmla="*/ 6 w 6"/>
                  <a:gd name="T13" fmla="*/ 2 h 4"/>
                  <a:gd name="T14" fmla="*/ 4 w 6"/>
                  <a:gd name="T15" fmla="*/ 2 h 4"/>
                  <a:gd name="T16" fmla="*/ 4 w 6"/>
                  <a:gd name="T17" fmla="*/ 4 h 4"/>
                  <a:gd name="T18" fmla="*/ 2 w 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2" y="4"/>
                    </a:moveTo>
                    <a:lnTo>
                      <a:pt x="0" y="4"/>
                    </a:lnTo>
                    <a:lnTo>
                      <a:pt x="0" y="2"/>
                    </a:lnTo>
                    <a:lnTo>
                      <a:pt x="2" y="2"/>
                    </a:lnTo>
                    <a:lnTo>
                      <a:pt x="4" y="0"/>
                    </a:lnTo>
                    <a:lnTo>
                      <a:pt x="6" y="0"/>
                    </a:lnTo>
                    <a:lnTo>
                      <a:pt x="6" y="2"/>
                    </a:lnTo>
                    <a:lnTo>
                      <a:pt x="4" y="2"/>
                    </a:lnTo>
                    <a:lnTo>
                      <a:pt x="4" y="4"/>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720" name="Freeform 1179"/>
              <p:cNvSpPr>
                <a:spLocks/>
              </p:cNvSpPr>
              <p:nvPr/>
            </p:nvSpPr>
            <p:spPr bwMode="auto">
              <a:xfrm>
                <a:off x="4697" y="2756"/>
                <a:ext cx="6" cy="4"/>
              </a:xfrm>
              <a:custGeom>
                <a:avLst/>
                <a:gdLst>
                  <a:gd name="T0" fmla="*/ 2 w 6"/>
                  <a:gd name="T1" fmla="*/ 4 h 4"/>
                  <a:gd name="T2" fmla="*/ 0 w 6"/>
                  <a:gd name="T3" fmla="*/ 4 h 4"/>
                  <a:gd name="T4" fmla="*/ 0 w 6"/>
                  <a:gd name="T5" fmla="*/ 2 h 4"/>
                  <a:gd name="T6" fmla="*/ 2 w 6"/>
                  <a:gd name="T7" fmla="*/ 2 h 4"/>
                  <a:gd name="T8" fmla="*/ 4 w 6"/>
                  <a:gd name="T9" fmla="*/ 0 h 4"/>
                  <a:gd name="T10" fmla="*/ 6 w 6"/>
                  <a:gd name="T11" fmla="*/ 0 h 4"/>
                  <a:gd name="T12" fmla="*/ 6 w 6"/>
                  <a:gd name="T13" fmla="*/ 2 h 4"/>
                  <a:gd name="T14" fmla="*/ 4 w 6"/>
                  <a:gd name="T15" fmla="*/ 2 h 4"/>
                  <a:gd name="T16" fmla="*/ 4 w 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2" y="4"/>
                    </a:moveTo>
                    <a:lnTo>
                      <a:pt x="0" y="4"/>
                    </a:lnTo>
                    <a:lnTo>
                      <a:pt x="0" y="2"/>
                    </a:lnTo>
                    <a:lnTo>
                      <a:pt x="2" y="2"/>
                    </a:lnTo>
                    <a:lnTo>
                      <a:pt x="4" y="0"/>
                    </a:lnTo>
                    <a:lnTo>
                      <a:pt x="6" y="0"/>
                    </a:lnTo>
                    <a:lnTo>
                      <a:pt x="6" y="2"/>
                    </a:lnTo>
                    <a:lnTo>
                      <a:pt x="4" y="2"/>
                    </a:lnTo>
                    <a:lnTo>
                      <a:pt x="4" y="4"/>
                    </a:lnTo>
                  </a:path>
                </a:pathLst>
              </a:custGeom>
              <a:solidFill>
                <a:schemeClr val="tx2"/>
              </a:solidFill>
              <a:ln w="3175">
                <a:solidFill>
                  <a:schemeClr val="bg1"/>
                </a:solidFill>
                <a:round/>
                <a:headEnd/>
                <a:tailEnd/>
              </a:ln>
            </p:spPr>
            <p:txBody>
              <a:bodyPr/>
              <a:lstStyle/>
              <a:p>
                <a:endParaRPr lang="fr-FR" dirty="0"/>
              </a:p>
            </p:txBody>
          </p:sp>
          <p:sp>
            <p:nvSpPr>
              <p:cNvPr id="5721" name="Freeform 1180"/>
              <p:cNvSpPr>
                <a:spLocks/>
              </p:cNvSpPr>
              <p:nvPr/>
            </p:nvSpPr>
            <p:spPr bwMode="auto">
              <a:xfrm>
                <a:off x="4809" y="2714"/>
                <a:ext cx="14" cy="6"/>
              </a:xfrm>
              <a:custGeom>
                <a:avLst/>
                <a:gdLst>
                  <a:gd name="T0" fmla="*/ 0 w 14"/>
                  <a:gd name="T1" fmla="*/ 0 h 6"/>
                  <a:gd name="T2" fmla="*/ 4 w 14"/>
                  <a:gd name="T3" fmla="*/ 0 h 6"/>
                  <a:gd name="T4" fmla="*/ 6 w 14"/>
                  <a:gd name="T5" fmla="*/ 0 h 6"/>
                  <a:gd name="T6" fmla="*/ 8 w 14"/>
                  <a:gd name="T7" fmla="*/ 2 h 6"/>
                  <a:gd name="T8" fmla="*/ 14 w 14"/>
                  <a:gd name="T9" fmla="*/ 6 h 6"/>
                  <a:gd name="T10" fmla="*/ 12 w 14"/>
                  <a:gd name="T11" fmla="*/ 6 h 6"/>
                  <a:gd name="T12" fmla="*/ 10 w 14"/>
                  <a:gd name="T13" fmla="*/ 6 h 6"/>
                  <a:gd name="T14" fmla="*/ 8 w 14"/>
                  <a:gd name="T15" fmla="*/ 6 h 6"/>
                  <a:gd name="T16" fmla="*/ 8 w 14"/>
                  <a:gd name="T17" fmla="*/ 4 h 6"/>
                  <a:gd name="T18" fmla="*/ 2 w 14"/>
                  <a:gd name="T19" fmla="*/ 0 h 6"/>
                  <a:gd name="T20" fmla="*/ 0 w 1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0" y="0"/>
                    </a:moveTo>
                    <a:lnTo>
                      <a:pt x="4" y="0"/>
                    </a:lnTo>
                    <a:lnTo>
                      <a:pt x="6" y="0"/>
                    </a:lnTo>
                    <a:lnTo>
                      <a:pt x="8" y="2"/>
                    </a:lnTo>
                    <a:lnTo>
                      <a:pt x="14" y="6"/>
                    </a:lnTo>
                    <a:lnTo>
                      <a:pt x="12" y="6"/>
                    </a:lnTo>
                    <a:lnTo>
                      <a:pt x="10" y="6"/>
                    </a:lnTo>
                    <a:lnTo>
                      <a:pt x="8" y="6"/>
                    </a:lnTo>
                    <a:lnTo>
                      <a:pt x="8" y="4"/>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22" name="Freeform 1181"/>
              <p:cNvSpPr>
                <a:spLocks/>
              </p:cNvSpPr>
              <p:nvPr/>
            </p:nvSpPr>
            <p:spPr bwMode="auto">
              <a:xfrm>
                <a:off x="4809" y="2714"/>
                <a:ext cx="14" cy="6"/>
              </a:xfrm>
              <a:custGeom>
                <a:avLst/>
                <a:gdLst>
                  <a:gd name="T0" fmla="*/ 0 w 14"/>
                  <a:gd name="T1" fmla="*/ 0 h 6"/>
                  <a:gd name="T2" fmla="*/ 4 w 14"/>
                  <a:gd name="T3" fmla="*/ 0 h 6"/>
                  <a:gd name="T4" fmla="*/ 6 w 14"/>
                  <a:gd name="T5" fmla="*/ 0 h 6"/>
                  <a:gd name="T6" fmla="*/ 8 w 14"/>
                  <a:gd name="T7" fmla="*/ 2 h 6"/>
                  <a:gd name="T8" fmla="*/ 14 w 14"/>
                  <a:gd name="T9" fmla="*/ 6 h 6"/>
                  <a:gd name="T10" fmla="*/ 12 w 14"/>
                  <a:gd name="T11" fmla="*/ 6 h 6"/>
                  <a:gd name="T12" fmla="*/ 10 w 14"/>
                  <a:gd name="T13" fmla="*/ 6 h 6"/>
                  <a:gd name="T14" fmla="*/ 8 w 14"/>
                  <a:gd name="T15" fmla="*/ 6 h 6"/>
                  <a:gd name="T16" fmla="*/ 8 w 14"/>
                  <a:gd name="T17" fmla="*/ 4 h 6"/>
                  <a:gd name="T18" fmla="*/ 2 w 1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
                  <a:gd name="T32" fmla="*/ 14 w 1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
                    <a:moveTo>
                      <a:pt x="0" y="0"/>
                    </a:moveTo>
                    <a:lnTo>
                      <a:pt x="4" y="0"/>
                    </a:lnTo>
                    <a:lnTo>
                      <a:pt x="6" y="0"/>
                    </a:lnTo>
                    <a:lnTo>
                      <a:pt x="8" y="2"/>
                    </a:lnTo>
                    <a:lnTo>
                      <a:pt x="14" y="6"/>
                    </a:lnTo>
                    <a:lnTo>
                      <a:pt x="12" y="6"/>
                    </a:lnTo>
                    <a:lnTo>
                      <a:pt x="10" y="6"/>
                    </a:lnTo>
                    <a:lnTo>
                      <a:pt x="8" y="6"/>
                    </a:lnTo>
                    <a:lnTo>
                      <a:pt x="8" y="4"/>
                    </a:lnTo>
                    <a:lnTo>
                      <a:pt x="2" y="0"/>
                    </a:lnTo>
                  </a:path>
                </a:pathLst>
              </a:custGeom>
              <a:solidFill>
                <a:schemeClr val="tx2"/>
              </a:solidFill>
              <a:ln w="3175">
                <a:solidFill>
                  <a:schemeClr val="bg1"/>
                </a:solidFill>
                <a:round/>
                <a:headEnd/>
                <a:tailEnd/>
              </a:ln>
            </p:spPr>
            <p:txBody>
              <a:bodyPr/>
              <a:lstStyle/>
              <a:p>
                <a:endParaRPr lang="fr-FR" dirty="0"/>
              </a:p>
            </p:txBody>
          </p:sp>
          <p:sp>
            <p:nvSpPr>
              <p:cNvPr id="5723" name="Freeform 1182"/>
              <p:cNvSpPr>
                <a:spLocks/>
              </p:cNvSpPr>
              <p:nvPr/>
            </p:nvSpPr>
            <p:spPr bwMode="auto">
              <a:xfrm>
                <a:off x="4811" y="2726"/>
                <a:ext cx="20" cy="6"/>
              </a:xfrm>
              <a:custGeom>
                <a:avLst/>
                <a:gdLst>
                  <a:gd name="T0" fmla="*/ 0 w 20"/>
                  <a:gd name="T1" fmla="*/ 2 h 6"/>
                  <a:gd name="T2" fmla="*/ 0 w 20"/>
                  <a:gd name="T3" fmla="*/ 0 h 6"/>
                  <a:gd name="T4" fmla="*/ 18 w 20"/>
                  <a:gd name="T5" fmla="*/ 2 h 6"/>
                  <a:gd name="T6" fmla="*/ 20 w 20"/>
                  <a:gd name="T7" fmla="*/ 4 h 6"/>
                  <a:gd name="T8" fmla="*/ 20 w 20"/>
                  <a:gd name="T9" fmla="*/ 6 h 6"/>
                  <a:gd name="T10" fmla="*/ 10 w 20"/>
                  <a:gd name="T11" fmla="*/ 4 h 6"/>
                  <a:gd name="T12" fmla="*/ 2 w 20"/>
                  <a:gd name="T13" fmla="*/ 2 h 6"/>
                  <a:gd name="T14" fmla="*/ 2 w 20"/>
                  <a:gd name="T15" fmla="*/ 2 h 6"/>
                  <a:gd name="T16" fmla="*/ 0 w 20"/>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6"/>
                  <a:gd name="T29" fmla="*/ 20 w 2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6">
                    <a:moveTo>
                      <a:pt x="0" y="2"/>
                    </a:moveTo>
                    <a:lnTo>
                      <a:pt x="0" y="0"/>
                    </a:lnTo>
                    <a:lnTo>
                      <a:pt x="18" y="2"/>
                    </a:lnTo>
                    <a:lnTo>
                      <a:pt x="20" y="4"/>
                    </a:lnTo>
                    <a:lnTo>
                      <a:pt x="20" y="6"/>
                    </a:lnTo>
                    <a:lnTo>
                      <a:pt x="10"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724" name="Freeform 1183"/>
              <p:cNvSpPr>
                <a:spLocks/>
              </p:cNvSpPr>
              <p:nvPr/>
            </p:nvSpPr>
            <p:spPr bwMode="auto">
              <a:xfrm>
                <a:off x="4811" y="2726"/>
                <a:ext cx="20" cy="6"/>
              </a:xfrm>
              <a:custGeom>
                <a:avLst/>
                <a:gdLst>
                  <a:gd name="T0" fmla="*/ 0 w 20"/>
                  <a:gd name="T1" fmla="*/ 2 h 6"/>
                  <a:gd name="T2" fmla="*/ 0 w 20"/>
                  <a:gd name="T3" fmla="*/ 0 h 6"/>
                  <a:gd name="T4" fmla="*/ 18 w 20"/>
                  <a:gd name="T5" fmla="*/ 2 h 6"/>
                  <a:gd name="T6" fmla="*/ 20 w 20"/>
                  <a:gd name="T7" fmla="*/ 4 h 6"/>
                  <a:gd name="T8" fmla="*/ 20 w 20"/>
                  <a:gd name="T9" fmla="*/ 6 h 6"/>
                  <a:gd name="T10" fmla="*/ 10 w 20"/>
                  <a:gd name="T11" fmla="*/ 4 h 6"/>
                  <a:gd name="T12" fmla="*/ 2 w 20"/>
                  <a:gd name="T13" fmla="*/ 2 h 6"/>
                  <a:gd name="T14" fmla="*/ 2 w 20"/>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6"/>
                  <a:gd name="T26" fmla="*/ 20 w 2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6">
                    <a:moveTo>
                      <a:pt x="0" y="2"/>
                    </a:moveTo>
                    <a:lnTo>
                      <a:pt x="0" y="0"/>
                    </a:lnTo>
                    <a:lnTo>
                      <a:pt x="18" y="2"/>
                    </a:lnTo>
                    <a:lnTo>
                      <a:pt x="20" y="4"/>
                    </a:lnTo>
                    <a:lnTo>
                      <a:pt x="20" y="6"/>
                    </a:lnTo>
                    <a:lnTo>
                      <a:pt x="10" y="4"/>
                    </a:lnTo>
                    <a:lnTo>
                      <a:pt x="2" y="2"/>
                    </a:lnTo>
                  </a:path>
                </a:pathLst>
              </a:custGeom>
              <a:solidFill>
                <a:schemeClr val="tx2"/>
              </a:solidFill>
              <a:ln w="3175">
                <a:solidFill>
                  <a:schemeClr val="bg1"/>
                </a:solidFill>
                <a:round/>
                <a:headEnd/>
                <a:tailEnd/>
              </a:ln>
            </p:spPr>
            <p:txBody>
              <a:bodyPr/>
              <a:lstStyle/>
              <a:p>
                <a:endParaRPr lang="fr-FR" dirty="0"/>
              </a:p>
            </p:txBody>
          </p:sp>
          <p:sp>
            <p:nvSpPr>
              <p:cNvPr id="5725" name="Freeform 1184"/>
              <p:cNvSpPr>
                <a:spLocks/>
              </p:cNvSpPr>
              <p:nvPr/>
            </p:nvSpPr>
            <p:spPr bwMode="auto">
              <a:xfrm>
                <a:off x="4773" y="2782"/>
                <a:ext cx="2" cy="6"/>
              </a:xfrm>
              <a:custGeom>
                <a:avLst/>
                <a:gdLst>
                  <a:gd name="T0" fmla="*/ 0 w 2"/>
                  <a:gd name="T1" fmla="*/ 2 h 6"/>
                  <a:gd name="T2" fmla="*/ 2 w 2"/>
                  <a:gd name="T3" fmla="*/ 0 h 6"/>
                  <a:gd name="T4" fmla="*/ 2 w 2"/>
                  <a:gd name="T5" fmla="*/ 2 h 6"/>
                  <a:gd name="T6" fmla="*/ 0 w 2"/>
                  <a:gd name="T7" fmla="*/ 6 h 6"/>
                  <a:gd name="T8" fmla="*/ 0 w 2"/>
                  <a:gd name="T9" fmla="*/ 4 h 6"/>
                  <a:gd name="T10" fmla="*/ 0 w 2"/>
                  <a:gd name="T11" fmla="*/ 2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2"/>
                    </a:moveTo>
                    <a:lnTo>
                      <a:pt x="2" y="0"/>
                    </a:lnTo>
                    <a:lnTo>
                      <a:pt x="2" y="2"/>
                    </a:lnTo>
                    <a:lnTo>
                      <a:pt x="0"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726" name="Freeform 1185"/>
              <p:cNvSpPr>
                <a:spLocks/>
              </p:cNvSpPr>
              <p:nvPr/>
            </p:nvSpPr>
            <p:spPr bwMode="auto">
              <a:xfrm>
                <a:off x="4773" y="2782"/>
                <a:ext cx="2" cy="6"/>
              </a:xfrm>
              <a:custGeom>
                <a:avLst/>
                <a:gdLst>
                  <a:gd name="T0" fmla="*/ 0 w 2"/>
                  <a:gd name="T1" fmla="*/ 2 h 6"/>
                  <a:gd name="T2" fmla="*/ 2 w 2"/>
                  <a:gd name="T3" fmla="*/ 0 h 6"/>
                  <a:gd name="T4" fmla="*/ 2 w 2"/>
                  <a:gd name="T5" fmla="*/ 2 h 6"/>
                  <a:gd name="T6" fmla="*/ 0 w 2"/>
                  <a:gd name="T7" fmla="*/ 6 h 6"/>
                  <a:gd name="T8" fmla="*/ 0 w 2"/>
                  <a:gd name="T9" fmla="*/ 4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0" y="2"/>
                    </a:moveTo>
                    <a:lnTo>
                      <a:pt x="2" y="0"/>
                    </a:lnTo>
                    <a:lnTo>
                      <a:pt x="2" y="2"/>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5727" name="Freeform 1186"/>
              <p:cNvSpPr>
                <a:spLocks/>
              </p:cNvSpPr>
              <p:nvPr/>
            </p:nvSpPr>
            <p:spPr bwMode="auto">
              <a:xfrm>
                <a:off x="4793" y="2784"/>
                <a:ext cx="6" cy="14"/>
              </a:xfrm>
              <a:custGeom>
                <a:avLst/>
                <a:gdLst>
                  <a:gd name="T0" fmla="*/ 0 w 6"/>
                  <a:gd name="T1" fmla="*/ 6 h 14"/>
                  <a:gd name="T2" fmla="*/ 2 w 6"/>
                  <a:gd name="T3" fmla="*/ 0 h 14"/>
                  <a:gd name="T4" fmla="*/ 4 w 6"/>
                  <a:gd name="T5" fmla="*/ 2 h 14"/>
                  <a:gd name="T6" fmla="*/ 6 w 6"/>
                  <a:gd name="T7" fmla="*/ 4 h 14"/>
                  <a:gd name="T8" fmla="*/ 6 w 6"/>
                  <a:gd name="T9" fmla="*/ 12 h 14"/>
                  <a:gd name="T10" fmla="*/ 6 w 6"/>
                  <a:gd name="T11" fmla="*/ 14 h 14"/>
                  <a:gd name="T12" fmla="*/ 4 w 6"/>
                  <a:gd name="T13" fmla="*/ 14 h 14"/>
                  <a:gd name="T14" fmla="*/ 2 w 6"/>
                  <a:gd name="T15" fmla="*/ 14 h 14"/>
                  <a:gd name="T16" fmla="*/ 0 w 6"/>
                  <a:gd name="T17" fmla="*/ 12 h 14"/>
                  <a:gd name="T18" fmla="*/ 0 w 6"/>
                  <a:gd name="T19" fmla="*/ 10 h 14"/>
                  <a:gd name="T20" fmla="*/ 2 w 6"/>
                  <a:gd name="T21" fmla="*/ 6 h 14"/>
                  <a:gd name="T22" fmla="*/ 2 w 6"/>
                  <a:gd name="T23" fmla="*/ 6 h 14"/>
                  <a:gd name="T24" fmla="*/ 0 w 6"/>
                  <a:gd name="T25" fmla="*/ 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4"/>
                  <a:gd name="T41" fmla="*/ 6 w 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4">
                    <a:moveTo>
                      <a:pt x="0" y="6"/>
                    </a:moveTo>
                    <a:lnTo>
                      <a:pt x="2" y="0"/>
                    </a:lnTo>
                    <a:lnTo>
                      <a:pt x="4" y="2"/>
                    </a:lnTo>
                    <a:lnTo>
                      <a:pt x="6" y="4"/>
                    </a:lnTo>
                    <a:lnTo>
                      <a:pt x="6" y="12"/>
                    </a:lnTo>
                    <a:lnTo>
                      <a:pt x="6" y="14"/>
                    </a:lnTo>
                    <a:lnTo>
                      <a:pt x="4" y="14"/>
                    </a:lnTo>
                    <a:lnTo>
                      <a:pt x="2" y="14"/>
                    </a:lnTo>
                    <a:lnTo>
                      <a:pt x="0" y="12"/>
                    </a:lnTo>
                    <a:lnTo>
                      <a:pt x="0" y="10"/>
                    </a:lnTo>
                    <a:lnTo>
                      <a:pt x="2" y="6"/>
                    </a:lnTo>
                    <a:lnTo>
                      <a:pt x="0" y="6"/>
                    </a:lnTo>
                    <a:close/>
                  </a:path>
                </a:pathLst>
              </a:custGeom>
              <a:solidFill>
                <a:schemeClr val="tx2"/>
              </a:solidFill>
              <a:ln w="3175">
                <a:solidFill>
                  <a:schemeClr val="bg1"/>
                </a:solidFill>
                <a:round/>
                <a:headEnd/>
                <a:tailEnd/>
              </a:ln>
            </p:spPr>
            <p:txBody>
              <a:bodyPr/>
              <a:lstStyle/>
              <a:p>
                <a:endParaRPr lang="fr-FR" dirty="0"/>
              </a:p>
            </p:txBody>
          </p:sp>
          <p:sp>
            <p:nvSpPr>
              <p:cNvPr id="5728" name="Freeform 1187"/>
              <p:cNvSpPr>
                <a:spLocks/>
              </p:cNvSpPr>
              <p:nvPr/>
            </p:nvSpPr>
            <p:spPr bwMode="auto">
              <a:xfrm>
                <a:off x="4793" y="2784"/>
                <a:ext cx="6" cy="14"/>
              </a:xfrm>
              <a:custGeom>
                <a:avLst/>
                <a:gdLst>
                  <a:gd name="T0" fmla="*/ 0 w 6"/>
                  <a:gd name="T1" fmla="*/ 6 h 14"/>
                  <a:gd name="T2" fmla="*/ 2 w 6"/>
                  <a:gd name="T3" fmla="*/ 0 h 14"/>
                  <a:gd name="T4" fmla="*/ 4 w 6"/>
                  <a:gd name="T5" fmla="*/ 2 h 14"/>
                  <a:gd name="T6" fmla="*/ 6 w 6"/>
                  <a:gd name="T7" fmla="*/ 4 h 14"/>
                  <a:gd name="T8" fmla="*/ 6 w 6"/>
                  <a:gd name="T9" fmla="*/ 12 h 14"/>
                  <a:gd name="T10" fmla="*/ 6 w 6"/>
                  <a:gd name="T11" fmla="*/ 14 h 14"/>
                  <a:gd name="T12" fmla="*/ 4 w 6"/>
                  <a:gd name="T13" fmla="*/ 14 h 14"/>
                  <a:gd name="T14" fmla="*/ 2 w 6"/>
                  <a:gd name="T15" fmla="*/ 14 h 14"/>
                  <a:gd name="T16" fmla="*/ 0 w 6"/>
                  <a:gd name="T17" fmla="*/ 12 h 14"/>
                  <a:gd name="T18" fmla="*/ 0 w 6"/>
                  <a:gd name="T19" fmla="*/ 10 h 14"/>
                  <a:gd name="T20" fmla="*/ 2 w 6"/>
                  <a:gd name="T21" fmla="*/ 6 h 14"/>
                  <a:gd name="T22" fmla="*/ 2 w 6"/>
                  <a:gd name="T23" fmla="*/ 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4"/>
                  <a:gd name="T38" fmla="*/ 6 w 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4">
                    <a:moveTo>
                      <a:pt x="0" y="6"/>
                    </a:moveTo>
                    <a:lnTo>
                      <a:pt x="2" y="0"/>
                    </a:lnTo>
                    <a:lnTo>
                      <a:pt x="4" y="2"/>
                    </a:lnTo>
                    <a:lnTo>
                      <a:pt x="6" y="4"/>
                    </a:lnTo>
                    <a:lnTo>
                      <a:pt x="6" y="12"/>
                    </a:lnTo>
                    <a:lnTo>
                      <a:pt x="6" y="14"/>
                    </a:lnTo>
                    <a:lnTo>
                      <a:pt x="4" y="14"/>
                    </a:lnTo>
                    <a:lnTo>
                      <a:pt x="2" y="14"/>
                    </a:lnTo>
                    <a:lnTo>
                      <a:pt x="0" y="12"/>
                    </a:lnTo>
                    <a:lnTo>
                      <a:pt x="0" y="10"/>
                    </a:lnTo>
                    <a:lnTo>
                      <a:pt x="2" y="6"/>
                    </a:lnTo>
                  </a:path>
                </a:pathLst>
              </a:custGeom>
              <a:solidFill>
                <a:schemeClr val="tx2"/>
              </a:solidFill>
              <a:ln w="3175">
                <a:solidFill>
                  <a:schemeClr val="bg1"/>
                </a:solidFill>
                <a:round/>
                <a:headEnd/>
                <a:tailEnd/>
              </a:ln>
            </p:spPr>
            <p:txBody>
              <a:bodyPr/>
              <a:lstStyle/>
              <a:p>
                <a:endParaRPr lang="fr-FR" dirty="0"/>
              </a:p>
            </p:txBody>
          </p:sp>
          <p:sp>
            <p:nvSpPr>
              <p:cNvPr id="5729" name="Freeform 1188"/>
              <p:cNvSpPr>
                <a:spLocks/>
              </p:cNvSpPr>
              <p:nvPr/>
            </p:nvSpPr>
            <p:spPr bwMode="auto">
              <a:xfrm>
                <a:off x="4791" y="2794"/>
                <a:ext cx="6" cy="6"/>
              </a:xfrm>
              <a:custGeom>
                <a:avLst/>
                <a:gdLst>
                  <a:gd name="T0" fmla="*/ 0 w 6"/>
                  <a:gd name="T1" fmla="*/ 2 h 6"/>
                  <a:gd name="T2" fmla="*/ 0 w 6"/>
                  <a:gd name="T3" fmla="*/ 0 h 6"/>
                  <a:gd name="T4" fmla="*/ 2 w 6"/>
                  <a:gd name="T5" fmla="*/ 2 h 6"/>
                  <a:gd name="T6" fmla="*/ 4 w 6"/>
                  <a:gd name="T7" fmla="*/ 4 h 6"/>
                  <a:gd name="T8" fmla="*/ 6 w 6"/>
                  <a:gd name="T9" fmla="*/ 4 h 6"/>
                  <a:gd name="T10" fmla="*/ 6 w 6"/>
                  <a:gd name="T11" fmla="*/ 6 h 6"/>
                  <a:gd name="T12" fmla="*/ 4 w 6"/>
                  <a:gd name="T13" fmla="*/ 6 h 6"/>
                  <a:gd name="T14" fmla="*/ 2 w 6"/>
                  <a:gd name="T15" fmla="*/ 4 h 6"/>
                  <a:gd name="T16" fmla="*/ 2 w 6"/>
                  <a:gd name="T17" fmla="*/ 2 h 6"/>
                  <a:gd name="T18" fmla="*/ 0 w 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2"/>
                    </a:moveTo>
                    <a:lnTo>
                      <a:pt x="0" y="0"/>
                    </a:lnTo>
                    <a:lnTo>
                      <a:pt x="2" y="2"/>
                    </a:lnTo>
                    <a:lnTo>
                      <a:pt x="4" y="4"/>
                    </a:lnTo>
                    <a:lnTo>
                      <a:pt x="6" y="4"/>
                    </a:lnTo>
                    <a:lnTo>
                      <a:pt x="6" y="6"/>
                    </a:lnTo>
                    <a:lnTo>
                      <a:pt x="4" y="6"/>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730" name="Freeform 1189"/>
              <p:cNvSpPr>
                <a:spLocks/>
              </p:cNvSpPr>
              <p:nvPr/>
            </p:nvSpPr>
            <p:spPr bwMode="auto">
              <a:xfrm>
                <a:off x="4791" y="2794"/>
                <a:ext cx="6" cy="6"/>
              </a:xfrm>
              <a:custGeom>
                <a:avLst/>
                <a:gdLst>
                  <a:gd name="T0" fmla="*/ 0 w 6"/>
                  <a:gd name="T1" fmla="*/ 2 h 6"/>
                  <a:gd name="T2" fmla="*/ 0 w 6"/>
                  <a:gd name="T3" fmla="*/ 0 h 6"/>
                  <a:gd name="T4" fmla="*/ 2 w 6"/>
                  <a:gd name="T5" fmla="*/ 2 h 6"/>
                  <a:gd name="T6" fmla="*/ 4 w 6"/>
                  <a:gd name="T7" fmla="*/ 4 h 6"/>
                  <a:gd name="T8" fmla="*/ 6 w 6"/>
                  <a:gd name="T9" fmla="*/ 4 h 6"/>
                  <a:gd name="T10" fmla="*/ 6 w 6"/>
                  <a:gd name="T11" fmla="*/ 6 h 6"/>
                  <a:gd name="T12" fmla="*/ 4 w 6"/>
                  <a:gd name="T13" fmla="*/ 6 h 6"/>
                  <a:gd name="T14" fmla="*/ 2 w 6"/>
                  <a:gd name="T15" fmla="*/ 4 h 6"/>
                  <a:gd name="T16" fmla="*/ 2 w 6"/>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2"/>
                    </a:moveTo>
                    <a:lnTo>
                      <a:pt x="0" y="0"/>
                    </a:lnTo>
                    <a:lnTo>
                      <a:pt x="2" y="2"/>
                    </a:lnTo>
                    <a:lnTo>
                      <a:pt x="4" y="4"/>
                    </a:lnTo>
                    <a:lnTo>
                      <a:pt x="6" y="4"/>
                    </a:lnTo>
                    <a:lnTo>
                      <a:pt x="6" y="6"/>
                    </a:lnTo>
                    <a:lnTo>
                      <a:pt x="4" y="6"/>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731" name="Freeform 1190"/>
              <p:cNvSpPr>
                <a:spLocks/>
              </p:cNvSpPr>
              <p:nvPr/>
            </p:nvSpPr>
            <p:spPr bwMode="auto">
              <a:xfrm>
                <a:off x="4789" y="2796"/>
                <a:ext cx="6" cy="9"/>
              </a:xfrm>
              <a:custGeom>
                <a:avLst/>
                <a:gdLst>
                  <a:gd name="T0" fmla="*/ 2 w 6"/>
                  <a:gd name="T1" fmla="*/ 0 h 9"/>
                  <a:gd name="T2" fmla="*/ 6 w 6"/>
                  <a:gd name="T3" fmla="*/ 4 h 9"/>
                  <a:gd name="T4" fmla="*/ 6 w 6"/>
                  <a:gd name="T5" fmla="*/ 8 h 9"/>
                  <a:gd name="T6" fmla="*/ 4 w 6"/>
                  <a:gd name="T7" fmla="*/ 9 h 9"/>
                  <a:gd name="T8" fmla="*/ 2 w 6"/>
                  <a:gd name="T9" fmla="*/ 9 h 9"/>
                  <a:gd name="T10" fmla="*/ 0 w 6"/>
                  <a:gd name="T11" fmla="*/ 8 h 9"/>
                  <a:gd name="T12" fmla="*/ 0 w 6"/>
                  <a:gd name="T13" fmla="*/ 6 h 9"/>
                  <a:gd name="T14" fmla="*/ 0 w 6"/>
                  <a:gd name="T15" fmla="*/ 4 h 9"/>
                  <a:gd name="T16" fmla="*/ 2 w 6"/>
                  <a:gd name="T17" fmla="*/ 8 h 9"/>
                  <a:gd name="T18" fmla="*/ 2 w 6"/>
                  <a:gd name="T19" fmla="*/ 6 h 9"/>
                  <a:gd name="T20" fmla="*/ 2 w 6"/>
                  <a:gd name="T21" fmla="*/ 4 h 9"/>
                  <a:gd name="T22" fmla="*/ 2 w 6"/>
                  <a:gd name="T23" fmla="*/ 2 h 9"/>
                  <a:gd name="T24" fmla="*/ 2 w 6"/>
                  <a:gd name="T25" fmla="*/ 2 h 9"/>
                  <a:gd name="T26" fmla="*/ 2 w 6"/>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9"/>
                  <a:gd name="T44" fmla="*/ 6 w 6"/>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9">
                    <a:moveTo>
                      <a:pt x="2" y="0"/>
                    </a:moveTo>
                    <a:lnTo>
                      <a:pt x="6" y="4"/>
                    </a:lnTo>
                    <a:lnTo>
                      <a:pt x="6" y="8"/>
                    </a:lnTo>
                    <a:lnTo>
                      <a:pt x="4" y="9"/>
                    </a:lnTo>
                    <a:lnTo>
                      <a:pt x="2" y="9"/>
                    </a:lnTo>
                    <a:lnTo>
                      <a:pt x="0" y="8"/>
                    </a:lnTo>
                    <a:lnTo>
                      <a:pt x="0" y="6"/>
                    </a:lnTo>
                    <a:lnTo>
                      <a:pt x="0" y="4"/>
                    </a:lnTo>
                    <a:lnTo>
                      <a:pt x="2" y="8"/>
                    </a:lnTo>
                    <a:lnTo>
                      <a:pt x="2" y="6"/>
                    </a:lnTo>
                    <a:lnTo>
                      <a:pt x="2"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732" name="Freeform 1191"/>
              <p:cNvSpPr>
                <a:spLocks/>
              </p:cNvSpPr>
              <p:nvPr/>
            </p:nvSpPr>
            <p:spPr bwMode="auto">
              <a:xfrm>
                <a:off x="4789" y="2796"/>
                <a:ext cx="6" cy="9"/>
              </a:xfrm>
              <a:custGeom>
                <a:avLst/>
                <a:gdLst>
                  <a:gd name="T0" fmla="*/ 2 w 6"/>
                  <a:gd name="T1" fmla="*/ 0 h 9"/>
                  <a:gd name="T2" fmla="*/ 6 w 6"/>
                  <a:gd name="T3" fmla="*/ 4 h 9"/>
                  <a:gd name="T4" fmla="*/ 6 w 6"/>
                  <a:gd name="T5" fmla="*/ 8 h 9"/>
                  <a:gd name="T6" fmla="*/ 4 w 6"/>
                  <a:gd name="T7" fmla="*/ 9 h 9"/>
                  <a:gd name="T8" fmla="*/ 2 w 6"/>
                  <a:gd name="T9" fmla="*/ 9 h 9"/>
                  <a:gd name="T10" fmla="*/ 0 w 6"/>
                  <a:gd name="T11" fmla="*/ 8 h 9"/>
                  <a:gd name="T12" fmla="*/ 0 w 6"/>
                  <a:gd name="T13" fmla="*/ 6 h 9"/>
                  <a:gd name="T14" fmla="*/ 0 w 6"/>
                  <a:gd name="T15" fmla="*/ 4 h 9"/>
                  <a:gd name="T16" fmla="*/ 2 w 6"/>
                  <a:gd name="T17" fmla="*/ 8 h 9"/>
                  <a:gd name="T18" fmla="*/ 2 w 6"/>
                  <a:gd name="T19" fmla="*/ 6 h 9"/>
                  <a:gd name="T20" fmla="*/ 2 w 6"/>
                  <a:gd name="T21" fmla="*/ 4 h 9"/>
                  <a:gd name="T22" fmla="*/ 2 w 6"/>
                  <a:gd name="T23" fmla="*/ 2 h 9"/>
                  <a:gd name="T24" fmla="*/ 2 w 6"/>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9"/>
                  <a:gd name="T41" fmla="*/ 6 w 6"/>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9">
                    <a:moveTo>
                      <a:pt x="2" y="0"/>
                    </a:moveTo>
                    <a:lnTo>
                      <a:pt x="6" y="4"/>
                    </a:lnTo>
                    <a:lnTo>
                      <a:pt x="6" y="8"/>
                    </a:lnTo>
                    <a:lnTo>
                      <a:pt x="4" y="9"/>
                    </a:lnTo>
                    <a:lnTo>
                      <a:pt x="2" y="9"/>
                    </a:lnTo>
                    <a:lnTo>
                      <a:pt x="0" y="8"/>
                    </a:lnTo>
                    <a:lnTo>
                      <a:pt x="0" y="6"/>
                    </a:lnTo>
                    <a:lnTo>
                      <a:pt x="0" y="4"/>
                    </a:lnTo>
                    <a:lnTo>
                      <a:pt x="2" y="8"/>
                    </a:lnTo>
                    <a:lnTo>
                      <a:pt x="2" y="6"/>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733" name="Freeform 1192"/>
              <p:cNvSpPr>
                <a:spLocks/>
              </p:cNvSpPr>
              <p:nvPr/>
            </p:nvSpPr>
            <p:spPr bwMode="auto">
              <a:xfrm>
                <a:off x="4745" y="2809"/>
                <a:ext cx="8" cy="12"/>
              </a:xfrm>
              <a:custGeom>
                <a:avLst/>
                <a:gdLst>
                  <a:gd name="T0" fmla="*/ 0 w 8"/>
                  <a:gd name="T1" fmla="*/ 10 h 12"/>
                  <a:gd name="T2" fmla="*/ 2 w 8"/>
                  <a:gd name="T3" fmla="*/ 8 h 12"/>
                  <a:gd name="T4" fmla="*/ 2 w 8"/>
                  <a:gd name="T5" fmla="*/ 6 h 12"/>
                  <a:gd name="T6" fmla="*/ 4 w 8"/>
                  <a:gd name="T7" fmla="*/ 2 h 12"/>
                  <a:gd name="T8" fmla="*/ 6 w 8"/>
                  <a:gd name="T9" fmla="*/ 0 h 12"/>
                  <a:gd name="T10" fmla="*/ 8 w 8"/>
                  <a:gd name="T11" fmla="*/ 0 h 12"/>
                  <a:gd name="T12" fmla="*/ 8 w 8"/>
                  <a:gd name="T13" fmla="*/ 6 h 12"/>
                  <a:gd name="T14" fmla="*/ 4 w 8"/>
                  <a:gd name="T15" fmla="*/ 12 h 12"/>
                  <a:gd name="T16" fmla="*/ 2 w 8"/>
                  <a:gd name="T17" fmla="*/ 10 h 12"/>
                  <a:gd name="T18" fmla="*/ 0 w 8"/>
                  <a:gd name="T19" fmla="*/ 1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2"/>
                  <a:gd name="T32" fmla="*/ 8 w 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2">
                    <a:moveTo>
                      <a:pt x="0" y="10"/>
                    </a:moveTo>
                    <a:lnTo>
                      <a:pt x="2" y="8"/>
                    </a:lnTo>
                    <a:lnTo>
                      <a:pt x="2" y="6"/>
                    </a:lnTo>
                    <a:lnTo>
                      <a:pt x="4" y="2"/>
                    </a:lnTo>
                    <a:lnTo>
                      <a:pt x="6" y="0"/>
                    </a:lnTo>
                    <a:lnTo>
                      <a:pt x="8" y="0"/>
                    </a:lnTo>
                    <a:lnTo>
                      <a:pt x="8" y="6"/>
                    </a:lnTo>
                    <a:lnTo>
                      <a:pt x="4" y="12"/>
                    </a:lnTo>
                    <a:lnTo>
                      <a:pt x="2" y="10"/>
                    </a:lnTo>
                    <a:lnTo>
                      <a:pt x="0" y="10"/>
                    </a:lnTo>
                    <a:close/>
                  </a:path>
                </a:pathLst>
              </a:custGeom>
              <a:solidFill>
                <a:schemeClr val="tx2"/>
              </a:solidFill>
              <a:ln w="3175">
                <a:solidFill>
                  <a:schemeClr val="bg1"/>
                </a:solidFill>
                <a:round/>
                <a:headEnd/>
                <a:tailEnd/>
              </a:ln>
            </p:spPr>
            <p:txBody>
              <a:bodyPr/>
              <a:lstStyle/>
              <a:p>
                <a:endParaRPr lang="fr-FR" dirty="0"/>
              </a:p>
            </p:txBody>
          </p:sp>
          <p:sp>
            <p:nvSpPr>
              <p:cNvPr id="5734" name="Freeform 1193"/>
              <p:cNvSpPr>
                <a:spLocks/>
              </p:cNvSpPr>
              <p:nvPr/>
            </p:nvSpPr>
            <p:spPr bwMode="auto">
              <a:xfrm>
                <a:off x="4745" y="2809"/>
                <a:ext cx="8" cy="12"/>
              </a:xfrm>
              <a:custGeom>
                <a:avLst/>
                <a:gdLst>
                  <a:gd name="T0" fmla="*/ 0 w 8"/>
                  <a:gd name="T1" fmla="*/ 10 h 12"/>
                  <a:gd name="T2" fmla="*/ 2 w 8"/>
                  <a:gd name="T3" fmla="*/ 8 h 12"/>
                  <a:gd name="T4" fmla="*/ 2 w 8"/>
                  <a:gd name="T5" fmla="*/ 6 h 12"/>
                  <a:gd name="T6" fmla="*/ 4 w 8"/>
                  <a:gd name="T7" fmla="*/ 2 h 12"/>
                  <a:gd name="T8" fmla="*/ 6 w 8"/>
                  <a:gd name="T9" fmla="*/ 0 h 12"/>
                  <a:gd name="T10" fmla="*/ 8 w 8"/>
                  <a:gd name="T11" fmla="*/ 0 h 12"/>
                  <a:gd name="T12" fmla="*/ 8 w 8"/>
                  <a:gd name="T13" fmla="*/ 6 h 12"/>
                  <a:gd name="T14" fmla="*/ 4 w 8"/>
                  <a:gd name="T15" fmla="*/ 12 h 12"/>
                  <a:gd name="T16" fmla="*/ 2 w 8"/>
                  <a:gd name="T17" fmla="*/ 1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2"/>
                  <a:gd name="T29" fmla="*/ 8 w 8"/>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2">
                    <a:moveTo>
                      <a:pt x="0" y="10"/>
                    </a:moveTo>
                    <a:lnTo>
                      <a:pt x="2" y="8"/>
                    </a:lnTo>
                    <a:lnTo>
                      <a:pt x="2" y="6"/>
                    </a:lnTo>
                    <a:lnTo>
                      <a:pt x="4" y="2"/>
                    </a:lnTo>
                    <a:lnTo>
                      <a:pt x="6" y="0"/>
                    </a:lnTo>
                    <a:lnTo>
                      <a:pt x="8" y="0"/>
                    </a:lnTo>
                    <a:lnTo>
                      <a:pt x="8" y="6"/>
                    </a:lnTo>
                    <a:lnTo>
                      <a:pt x="4" y="12"/>
                    </a:lnTo>
                    <a:lnTo>
                      <a:pt x="2" y="10"/>
                    </a:lnTo>
                  </a:path>
                </a:pathLst>
              </a:custGeom>
              <a:solidFill>
                <a:schemeClr val="tx2"/>
              </a:solidFill>
              <a:ln w="3175">
                <a:solidFill>
                  <a:schemeClr val="bg1"/>
                </a:solidFill>
                <a:round/>
                <a:headEnd/>
                <a:tailEnd/>
              </a:ln>
            </p:spPr>
            <p:txBody>
              <a:bodyPr/>
              <a:lstStyle/>
              <a:p>
                <a:endParaRPr lang="fr-FR" dirty="0"/>
              </a:p>
            </p:txBody>
          </p:sp>
          <p:sp>
            <p:nvSpPr>
              <p:cNvPr id="5735" name="Freeform 1194"/>
              <p:cNvSpPr>
                <a:spLocks/>
              </p:cNvSpPr>
              <p:nvPr/>
            </p:nvSpPr>
            <p:spPr bwMode="auto">
              <a:xfrm>
                <a:off x="4723" y="2819"/>
                <a:ext cx="2" cy="4"/>
              </a:xfrm>
              <a:custGeom>
                <a:avLst/>
                <a:gdLst>
                  <a:gd name="T0" fmla="*/ 0 w 2"/>
                  <a:gd name="T1" fmla="*/ 2 h 4"/>
                  <a:gd name="T2" fmla="*/ 0 w 2"/>
                  <a:gd name="T3" fmla="*/ 0 h 4"/>
                  <a:gd name="T4" fmla="*/ 2 w 2"/>
                  <a:gd name="T5" fmla="*/ 0 h 4"/>
                  <a:gd name="T6" fmla="*/ 2 w 2"/>
                  <a:gd name="T7" fmla="*/ 2 h 4"/>
                  <a:gd name="T8" fmla="*/ 2 w 2"/>
                  <a:gd name="T9" fmla="*/ 4 h 4"/>
                  <a:gd name="T10" fmla="*/ 2 w 2"/>
                  <a:gd name="T11" fmla="*/ 2 h 4"/>
                  <a:gd name="T12" fmla="*/ 0 w 2"/>
                  <a:gd name="T13" fmla="*/ 2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2"/>
                    </a:moveTo>
                    <a:lnTo>
                      <a:pt x="0" y="0"/>
                    </a:lnTo>
                    <a:lnTo>
                      <a:pt x="2" y="0"/>
                    </a:lnTo>
                    <a:lnTo>
                      <a:pt x="2" y="2"/>
                    </a:lnTo>
                    <a:lnTo>
                      <a:pt x="2" y="4"/>
                    </a:lnTo>
                    <a:lnTo>
                      <a:pt x="2" y="2"/>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736" name="Freeform 1195"/>
              <p:cNvSpPr>
                <a:spLocks/>
              </p:cNvSpPr>
              <p:nvPr/>
            </p:nvSpPr>
            <p:spPr bwMode="auto">
              <a:xfrm>
                <a:off x="4723" y="2819"/>
                <a:ext cx="2" cy="4"/>
              </a:xfrm>
              <a:custGeom>
                <a:avLst/>
                <a:gdLst>
                  <a:gd name="T0" fmla="*/ 0 w 2"/>
                  <a:gd name="T1" fmla="*/ 2 h 4"/>
                  <a:gd name="T2" fmla="*/ 0 w 2"/>
                  <a:gd name="T3" fmla="*/ 0 h 4"/>
                  <a:gd name="T4" fmla="*/ 2 w 2"/>
                  <a:gd name="T5" fmla="*/ 0 h 4"/>
                  <a:gd name="T6" fmla="*/ 2 w 2"/>
                  <a:gd name="T7" fmla="*/ 2 h 4"/>
                  <a:gd name="T8" fmla="*/ 2 w 2"/>
                  <a:gd name="T9" fmla="*/ 4 h 4"/>
                  <a:gd name="T10" fmla="*/ 2 w 2"/>
                  <a:gd name="T11" fmla="*/ 2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2"/>
                    </a:moveTo>
                    <a:lnTo>
                      <a:pt x="0" y="0"/>
                    </a:lnTo>
                    <a:lnTo>
                      <a:pt x="2" y="0"/>
                    </a:lnTo>
                    <a:lnTo>
                      <a:pt x="2" y="2"/>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737" name="Freeform 1196"/>
              <p:cNvSpPr>
                <a:spLocks/>
              </p:cNvSpPr>
              <p:nvPr/>
            </p:nvSpPr>
            <p:spPr bwMode="auto">
              <a:xfrm>
                <a:off x="4707" y="2809"/>
                <a:ext cx="2" cy="2"/>
              </a:xfrm>
              <a:custGeom>
                <a:avLst/>
                <a:gdLst>
                  <a:gd name="T0" fmla="*/ 0 w 2"/>
                  <a:gd name="T1" fmla="*/ 0 h 2"/>
                  <a:gd name="T2" fmla="*/ 2 w 2"/>
                  <a:gd name="T3" fmla="*/ 0 h 2"/>
                  <a:gd name="T4" fmla="*/ 0 w 2"/>
                  <a:gd name="T5" fmla="*/ 2 h 2"/>
                  <a:gd name="T6" fmla="*/ 0 w 2"/>
                  <a:gd name="T7" fmla="*/ 2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38" name="Freeform 1197"/>
              <p:cNvSpPr>
                <a:spLocks/>
              </p:cNvSpPr>
              <p:nvPr/>
            </p:nvSpPr>
            <p:spPr bwMode="auto">
              <a:xfrm>
                <a:off x="4705" y="2809"/>
                <a:ext cx="4" cy="2"/>
              </a:xfrm>
              <a:custGeom>
                <a:avLst/>
                <a:gdLst>
                  <a:gd name="T0" fmla="*/ 2 w 4"/>
                  <a:gd name="T1" fmla="*/ 0 h 2"/>
                  <a:gd name="T2" fmla="*/ 0 w 4"/>
                  <a:gd name="T3" fmla="*/ 0 h 2"/>
                  <a:gd name="T4" fmla="*/ 0 w 4"/>
                  <a:gd name="T5" fmla="*/ 0 h 2"/>
                  <a:gd name="T6" fmla="*/ 4 w 4"/>
                  <a:gd name="T7" fmla="*/ 0 h 2"/>
                  <a:gd name="T8" fmla="*/ 2 w 4"/>
                  <a:gd name="T9" fmla="*/ 2 h 2"/>
                  <a:gd name="T10" fmla="*/ 2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0"/>
                    </a:moveTo>
                    <a:lnTo>
                      <a:pt x="0" y="0"/>
                    </a:lnTo>
                    <a:lnTo>
                      <a:pt x="4" y="0"/>
                    </a:lnTo>
                    <a:lnTo>
                      <a:pt x="2" y="2"/>
                    </a:lnTo>
                  </a:path>
                </a:pathLst>
              </a:custGeom>
              <a:solidFill>
                <a:schemeClr val="tx2"/>
              </a:solidFill>
              <a:ln w="3175">
                <a:solidFill>
                  <a:schemeClr val="bg1"/>
                </a:solidFill>
                <a:round/>
                <a:headEnd/>
                <a:tailEnd/>
              </a:ln>
            </p:spPr>
            <p:txBody>
              <a:bodyPr/>
              <a:lstStyle/>
              <a:p>
                <a:endParaRPr lang="fr-FR" dirty="0"/>
              </a:p>
            </p:txBody>
          </p:sp>
          <p:sp>
            <p:nvSpPr>
              <p:cNvPr id="5739" name="Freeform 1198"/>
              <p:cNvSpPr>
                <a:spLocks/>
              </p:cNvSpPr>
              <p:nvPr/>
            </p:nvSpPr>
            <p:spPr bwMode="auto">
              <a:xfrm>
                <a:off x="3974" y="2556"/>
                <a:ext cx="33" cy="58"/>
              </a:xfrm>
              <a:custGeom>
                <a:avLst/>
                <a:gdLst>
                  <a:gd name="T0" fmla="*/ 6 w 33"/>
                  <a:gd name="T1" fmla="*/ 0 h 58"/>
                  <a:gd name="T2" fmla="*/ 4 w 33"/>
                  <a:gd name="T3" fmla="*/ 2 h 58"/>
                  <a:gd name="T4" fmla="*/ 6 w 33"/>
                  <a:gd name="T5" fmla="*/ 2 h 58"/>
                  <a:gd name="T6" fmla="*/ 8 w 33"/>
                  <a:gd name="T7" fmla="*/ 4 h 58"/>
                  <a:gd name="T8" fmla="*/ 10 w 33"/>
                  <a:gd name="T9" fmla="*/ 6 h 58"/>
                  <a:gd name="T10" fmla="*/ 8 w 33"/>
                  <a:gd name="T11" fmla="*/ 6 h 58"/>
                  <a:gd name="T12" fmla="*/ 8 w 33"/>
                  <a:gd name="T13" fmla="*/ 8 h 58"/>
                  <a:gd name="T14" fmla="*/ 6 w 33"/>
                  <a:gd name="T15" fmla="*/ 10 h 58"/>
                  <a:gd name="T16" fmla="*/ 4 w 33"/>
                  <a:gd name="T17" fmla="*/ 14 h 58"/>
                  <a:gd name="T18" fmla="*/ 2 w 33"/>
                  <a:gd name="T19" fmla="*/ 26 h 58"/>
                  <a:gd name="T20" fmla="*/ 0 w 33"/>
                  <a:gd name="T21" fmla="*/ 26 h 58"/>
                  <a:gd name="T22" fmla="*/ 4 w 33"/>
                  <a:gd name="T23" fmla="*/ 46 h 58"/>
                  <a:gd name="T24" fmla="*/ 6 w 33"/>
                  <a:gd name="T25" fmla="*/ 54 h 58"/>
                  <a:gd name="T26" fmla="*/ 8 w 33"/>
                  <a:gd name="T27" fmla="*/ 58 h 58"/>
                  <a:gd name="T28" fmla="*/ 17 w 33"/>
                  <a:gd name="T29" fmla="*/ 58 h 58"/>
                  <a:gd name="T30" fmla="*/ 27 w 33"/>
                  <a:gd name="T31" fmla="*/ 52 h 58"/>
                  <a:gd name="T32" fmla="*/ 31 w 33"/>
                  <a:gd name="T33" fmla="*/ 46 h 58"/>
                  <a:gd name="T34" fmla="*/ 33 w 33"/>
                  <a:gd name="T35" fmla="*/ 34 h 58"/>
                  <a:gd name="T36" fmla="*/ 31 w 33"/>
                  <a:gd name="T37" fmla="*/ 32 h 58"/>
                  <a:gd name="T38" fmla="*/ 29 w 33"/>
                  <a:gd name="T39" fmla="*/ 32 h 58"/>
                  <a:gd name="T40" fmla="*/ 25 w 33"/>
                  <a:gd name="T41" fmla="*/ 20 h 58"/>
                  <a:gd name="T42" fmla="*/ 23 w 33"/>
                  <a:gd name="T43" fmla="*/ 20 h 58"/>
                  <a:gd name="T44" fmla="*/ 21 w 33"/>
                  <a:gd name="T45" fmla="*/ 16 h 58"/>
                  <a:gd name="T46" fmla="*/ 19 w 33"/>
                  <a:gd name="T47" fmla="*/ 12 h 58"/>
                  <a:gd name="T48" fmla="*/ 17 w 33"/>
                  <a:gd name="T49" fmla="*/ 10 h 58"/>
                  <a:gd name="T50" fmla="*/ 10 w 33"/>
                  <a:gd name="T51" fmla="*/ 2 h 58"/>
                  <a:gd name="T52" fmla="*/ 8 w 33"/>
                  <a:gd name="T53" fmla="*/ 0 h 58"/>
                  <a:gd name="T54" fmla="*/ 8 w 33"/>
                  <a:gd name="T55" fmla="*/ 0 h 58"/>
                  <a:gd name="T56" fmla="*/ 6 w 33"/>
                  <a:gd name="T57" fmla="*/ 0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58"/>
                  <a:gd name="T89" fmla="*/ 33 w 33"/>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58">
                    <a:moveTo>
                      <a:pt x="6" y="0"/>
                    </a:moveTo>
                    <a:lnTo>
                      <a:pt x="4" y="2"/>
                    </a:lnTo>
                    <a:lnTo>
                      <a:pt x="6" y="2"/>
                    </a:lnTo>
                    <a:lnTo>
                      <a:pt x="8" y="4"/>
                    </a:lnTo>
                    <a:lnTo>
                      <a:pt x="10" y="6"/>
                    </a:lnTo>
                    <a:lnTo>
                      <a:pt x="8" y="6"/>
                    </a:lnTo>
                    <a:lnTo>
                      <a:pt x="8" y="8"/>
                    </a:lnTo>
                    <a:lnTo>
                      <a:pt x="6" y="10"/>
                    </a:lnTo>
                    <a:lnTo>
                      <a:pt x="4" y="14"/>
                    </a:lnTo>
                    <a:lnTo>
                      <a:pt x="2" y="26"/>
                    </a:lnTo>
                    <a:lnTo>
                      <a:pt x="0" y="26"/>
                    </a:lnTo>
                    <a:lnTo>
                      <a:pt x="4" y="46"/>
                    </a:lnTo>
                    <a:lnTo>
                      <a:pt x="6" y="54"/>
                    </a:lnTo>
                    <a:lnTo>
                      <a:pt x="8" y="58"/>
                    </a:lnTo>
                    <a:lnTo>
                      <a:pt x="17" y="58"/>
                    </a:lnTo>
                    <a:lnTo>
                      <a:pt x="27" y="52"/>
                    </a:lnTo>
                    <a:lnTo>
                      <a:pt x="31" y="46"/>
                    </a:lnTo>
                    <a:lnTo>
                      <a:pt x="33" y="34"/>
                    </a:lnTo>
                    <a:lnTo>
                      <a:pt x="31" y="32"/>
                    </a:lnTo>
                    <a:lnTo>
                      <a:pt x="29" y="32"/>
                    </a:lnTo>
                    <a:lnTo>
                      <a:pt x="25" y="20"/>
                    </a:lnTo>
                    <a:lnTo>
                      <a:pt x="23" y="20"/>
                    </a:lnTo>
                    <a:lnTo>
                      <a:pt x="21" y="16"/>
                    </a:lnTo>
                    <a:lnTo>
                      <a:pt x="19" y="12"/>
                    </a:lnTo>
                    <a:lnTo>
                      <a:pt x="17" y="10"/>
                    </a:lnTo>
                    <a:lnTo>
                      <a:pt x="10" y="2"/>
                    </a:lnTo>
                    <a:lnTo>
                      <a:pt x="8" y="0"/>
                    </a:lnTo>
                    <a:lnTo>
                      <a:pt x="6" y="0"/>
                    </a:lnTo>
                    <a:close/>
                  </a:path>
                </a:pathLst>
              </a:custGeom>
              <a:solidFill>
                <a:schemeClr val="tx2"/>
              </a:solidFill>
              <a:ln w="3175">
                <a:solidFill>
                  <a:schemeClr val="bg1"/>
                </a:solidFill>
                <a:round/>
                <a:headEnd/>
                <a:tailEnd/>
              </a:ln>
            </p:spPr>
            <p:txBody>
              <a:bodyPr/>
              <a:lstStyle/>
              <a:p>
                <a:endParaRPr lang="fr-FR" dirty="0"/>
              </a:p>
            </p:txBody>
          </p:sp>
          <p:sp>
            <p:nvSpPr>
              <p:cNvPr id="5740" name="Freeform 1199"/>
              <p:cNvSpPr>
                <a:spLocks/>
              </p:cNvSpPr>
              <p:nvPr/>
            </p:nvSpPr>
            <p:spPr bwMode="auto">
              <a:xfrm>
                <a:off x="3974" y="2556"/>
                <a:ext cx="33" cy="58"/>
              </a:xfrm>
              <a:custGeom>
                <a:avLst/>
                <a:gdLst>
                  <a:gd name="T0" fmla="*/ 6 w 33"/>
                  <a:gd name="T1" fmla="*/ 0 h 58"/>
                  <a:gd name="T2" fmla="*/ 4 w 33"/>
                  <a:gd name="T3" fmla="*/ 2 h 58"/>
                  <a:gd name="T4" fmla="*/ 6 w 33"/>
                  <a:gd name="T5" fmla="*/ 2 h 58"/>
                  <a:gd name="T6" fmla="*/ 8 w 33"/>
                  <a:gd name="T7" fmla="*/ 4 h 58"/>
                  <a:gd name="T8" fmla="*/ 10 w 33"/>
                  <a:gd name="T9" fmla="*/ 6 h 58"/>
                  <a:gd name="T10" fmla="*/ 8 w 33"/>
                  <a:gd name="T11" fmla="*/ 6 h 58"/>
                  <a:gd name="T12" fmla="*/ 8 w 33"/>
                  <a:gd name="T13" fmla="*/ 8 h 58"/>
                  <a:gd name="T14" fmla="*/ 6 w 33"/>
                  <a:gd name="T15" fmla="*/ 10 h 58"/>
                  <a:gd name="T16" fmla="*/ 4 w 33"/>
                  <a:gd name="T17" fmla="*/ 14 h 58"/>
                  <a:gd name="T18" fmla="*/ 2 w 33"/>
                  <a:gd name="T19" fmla="*/ 26 h 58"/>
                  <a:gd name="T20" fmla="*/ 0 w 33"/>
                  <a:gd name="T21" fmla="*/ 26 h 58"/>
                  <a:gd name="T22" fmla="*/ 4 w 33"/>
                  <a:gd name="T23" fmla="*/ 46 h 58"/>
                  <a:gd name="T24" fmla="*/ 6 w 33"/>
                  <a:gd name="T25" fmla="*/ 54 h 58"/>
                  <a:gd name="T26" fmla="*/ 8 w 33"/>
                  <a:gd name="T27" fmla="*/ 58 h 58"/>
                  <a:gd name="T28" fmla="*/ 17 w 33"/>
                  <a:gd name="T29" fmla="*/ 58 h 58"/>
                  <a:gd name="T30" fmla="*/ 27 w 33"/>
                  <a:gd name="T31" fmla="*/ 52 h 58"/>
                  <a:gd name="T32" fmla="*/ 31 w 33"/>
                  <a:gd name="T33" fmla="*/ 46 h 58"/>
                  <a:gd name="T34" fmla="*/ 33 w 33"/>
                  <a:gd name="T35" fmla="*/ 34 h 58"/>
                  <a:gd name="T36" fmla="*/ 31 w 33"/>
                  <a:gd name="T37" fmla="*/ 32 h 58"/>
                  <a:gd name="T38" fmla="*/ 29 w 33"/>
                  <a:gd name="T39" fmla="*/ 32 h 58"/>
                  <a:gd name="T40" fmla="*/ 25 w 33"/>
                  <a:gd name="T41" fmla="*/ 20 h 58"/>
                  <a:gd name="T42" fmla="*/ 23 w 33"/>
                  <a:gd name="T43" fmla="*/ 20 h 58"/>
                  <a:gd name="T44" fmla="*/ 21 w 33"/>
                  <a:gd name="T45" fmla="*/ 16 h 58"/>
                  <a:gd name="T46" fmla="*/ 19 w 33"/>
                  <a:gd name="T47" fmla="*/ 12 h 58"/>
                  <a:gd name="T48" fmla="*/ 17 w 33"/>
                  <a:gd name="T49" fmla="*/ 10 h 58"/>
                  <a:gd name="T50" fmla="*/ 10 w 33"/>
                  <a:gd name="T51" fmla="*/ 2 h 58"/>
                  <a:gd name="T52" fmla="*/ 8 w 33"/>
                  <a:gd name="T53" fmla="*/ 0 h 58"/>
                  <a:gd name="T54" fmla="*/ 8 w 33"/>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
                  <a:gd name="T85" fmla="*/ 0 h 58"/>
                  <a:gd name="T86" fmla="*/ 33 w 33"/>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 h="58">
                    <a:moveTo>
                      <a:pt x="6" y="0"/>
                    </a:moveTo>
                    <a:lnTo>
                      <a:pt x="4" y="2"/>
                    </a:lnTo>
                    <a:lnTo>
                      <a:pt x="6" y="2"/>
                    </a:lnTo>
                    <a:lnTo>
                      <a:pt x="8" y="4"/>
                    </a:lnTo>
                    <a:lnTo>
                      <a:pt x="10" y="6"/>
                    </a:lnTo>
                    <a:lnTo>
                      <a:pt x="8" y="6"/>
                    </a:lnTo>
                    <a:lnTo>
                      <a:pt x="8" y="8"/>
                    </a:lnTo>
                    <a:lnTo>
                      <a:pt x="6" y="10"/>
                    </a:lnTo>
                    <a:lnTo>
                      <a:pt x="4" y="14"/>
                    </a:lnTo>
                    <a:lnTo>
                      <a:pt x="2" y="26"/>
                    </a:lnTo>
                    <a:lnTo>
                      <a:pt x="0" y="26"/>
                    </a:lnTo>
                    <a:lnTo>
                      <a:pt x="4" y="46"/>
                    </a:lnTo>
                    <a:lnTo>
                      <a:pt x="6" y="54"/>
                    </a:lnTo>
                    <a:lnTo>
                      <a:pt x="8" y="58"/>
                    </a:lnTo>
                    <a:lnTo>
                      <a:pt x="17" y="58"/>
                    </a:lnTo>
                    <a:lnTo>
                      <a:pt x="27" y="52"/>
                    </a:lnTo>
                    <a:lnTo>
                      <a:pt x="31" y="46"/>
                    </a:lnTo>
                    <a:lnTo>
                      <a:pt x="33" y="34"/>
                    </a:lnTo>
                    <a:lnTo>
                      <a:pt x="31" y="32"/>
                    </a:lnTo>
                    <a:lnTo>
                      <a:pt x="29" y="32"/>
                    </a:lnTo>
                    <a:lnTo>
                      <a:pt x="25" y="20"/>
                    </a:lnTo>
                    <a:lnTo>
                      <a:pt x="23" y="20"/>
                    </a:lnTo>
                    <a:lnTo>
                      <a:pt x="21" y="16"/>
                    </a:lnTo>
                    <a:lnTo>
                      <a:pt x="19" y="12"/>
                    </a:lnTo>
                    <a:lnTo>
                      <a:pt x="17" y="10"/>
                    </a:lnTo>
                    <a:lnTo>
                      <a:pt x="10" y="2"/>
                    </a:lnTo>
                    <a:lnTo>
                      <a:pt x="8" y="0"/>
                    </a:lnTo>
                  </a:path>
                </a:pathLst>
              </a:custGeom>
              <a:solidFill>
                <a:schemeClr val="tx2"/>
              </a:solidFill>
              <a:ln w="3175">
                <a:solidFill>
                  <a:schemeClr val="bg1"/>
                </a:solidFill>
                <a:round/>
                <a:headEnd/>
                <a:tailEnd/>
              </a:ln>
            </p:spPr>
            <p:txBody>
              <a:bodyPr/>
              <a:lstStyle/>
              <a:p>
                <a:endParaRPr lang="fr-FR" dirty="0"/>
              </a:p>
            </p:txBody>
          </p:sp>
          <p:sp>
            <p:nvSpPr>
              <p:cNvPr id="5741" name="Freeform 1200"/>
              <p:cNvSpPr>
                <a:spLocks/>
              </p:cNvSpPr>
              <p:nvPr/>
            </p:nvSpPr>
            <p:spPr bwMode="auto">
              <a:xfrm>
                <a:off x="2982" y="1913"/>
                <a:ext cx="48" cy="34"/>
              </a:xfrm>
              <a:custGeom>
                <a:avLst/>
                <a:gdLst>
                  <a:gd name="T0" fmla="*/ 40 w 48"/>
                  <a:gd name="T1" fmla="*/ 0 h 34"/>
                  <a:gd name="T2" fmla="*/ 38 w 48"/>
                  <a:gd name="T3" fmla="*/ 2 h 34"/>
                  <a:gd name="T4" fmla="*/ 38 w 48"/>
                  <a:gd name="T5" fmla="*/ 4 h 34"/>
                  <a:gd name="T6" fmla="*/ 32 w 48"/>
                  <a:gd name="T7" fmla="*/ 2 h 34"/>
                  <a:gd name="T8" fmla="*/ 30 w 48"/>
                  <a:gd name="T9" fmla="*/ 4 h 34"/>
                  <a:gd name="T10" fmla="*/ 24 w 48"/>
                  <a:gd name="T11" fmla="*/ 4 h 34"/>
                  <a:gd name="T12" fmla="*/ 20 w 48"/>
                  <a:gd name="T13" fmla="*/ 4 h 34"/>
                  <a:gd name="T14" fmla="*/ 18 w 48"/>
                  <a:gd name="T15" fmla="*/ 8 h 34"/>
                  <a:gd name="T16" fmla="*/ 16 w 48"/>
                  <a:gd name="T17" fmla="*/ 10 h 34"/>
                  <a:gd name="T18" fmla="*/ 4 w 48"/>
                  <a:gd name="T19" fmla="*/ 8 h 34"/>
                  <a:gd name="T20" fmla="*/ 2 w 48"/>
                  <a:gd name="T21" fmla="*/ 10 h 34"/>
                  <a:gd name="T22" fmla="*/ 0 w 48"/>
                  <a:gd name="T23" fmla="*/ 12 h 34"/>
                  <a:gd name="T24" fmla="*/ 0 w 48"/>
                  <a:gd name="T25" fmla="*/ 14 h 34"/>
                  <a:gd name="T26" fmla="*/ 2 w 48"/>
                  <a:gd name="T27" fmla="*/ 14 h 34"/>
                  <a:gd name="T28" fmla="*/ 2 w 48"/>
                  <a:gd name="T29" fmla="*/ 18 h 34"/>
                  <a:gd name="T30" fmla="*/ 2 w 48"/>
                  <a:gd name="T31" fmla="*/ 20 h 34"/>
                  <a:gd name="T32" fmla="*/ 2 w 48"/>
                  <a:gd name="T33" fmla="*/ 22 h 34"/>
                  <a:gd name="T34" fmla="*/ 4 w 48"/>
                  <a:gd name="T35" fmla="*/ 22 h 34"/>
                  <a:gd name="T36" fmla="*/ 6 w 48"/>
                  <a:gd name="T37" fmla="*/ 24 h 34"/>
                  <a:gd name="T38" fmla="*/ 6 w 48"/>
                  <a:gd name="T39" fmla="*/ 26 h 34"/>
                  <a:gd name="T40" fmla="*/ 8 w 48"/>
                  <a:gd name="T41" fmla="*/ 26 h 34"/>
                  <a:gd name="T42" fmla="*/ 8 w 48"/>
                  <a:gd name="T43" fmla="*/ 28 h 34"/>
                  <a:gd name="T44" fmla="*/ 6 w 48"/>
                  <a:gd name="T45" fmla="*/ 28 h 34"/>
                  <a:gd name="T46" fmla="*/ 6 w 48"/>
                  <a:gd name="T47" fmla="*/ 30 h 34"/>
                  <a:gd name="T48" fmla="*/ 4 w 48"/>
                  <a:gd name="T49" fmla="*/ 28 h 34"/>
                  <a:gd name="T50" fmla="*/ 2 w 48"/>
                  <a:gd name="T51" fmla="*/ 30 h 34"/>
                  <a:gd name="T52" fmla="*/ 4 w 48"/>
                  <a:gd name="T53" fmla="*/ 32 h 34"/>
                  <a:gd name="T54" fmla="*/ 8 w 48"/>
                  <a:gd name="T55" fmla="*/ 32 h 34"/>
                  <a:gd name="T56" fmla="*/ 8 w 48"/>
                  <a:gd name="T57" fmla="*/ 30 h 34"/>
                  <a:gd name="T58" fmla="*/ 10 w 48"/>
                  <a:gd name="T59" fmla="*/ 32 h 34"/>
                  <a:gd name="T60" fmla="*/ 14 w 48"/>
                  <a:gd name="T61" fmla="*/ 32 h 34"/>
                  <a:gd name="T62" fmla="*/ 16 w 48"/>
                  <a:gd name="T63" fmla="*/ 28 h 34"/>
                  <a:gd name="T64" fmla="*/ 18 w 48"/>
                  <a:gd name="T65" fmla="*/ 28 h 34"/>
                  <a:gd name="T66" fmla="*/ 20 w 48"/>
                  <a:gd name="T67" fmla="*/ 32 h 34"/>
                  <a:gd name="T68" fmla="*/ 22 w 48"/>
                  <a:gd name="T69" fmla="*/ 32 h 34"/>
                  <a:gd name="T70" fmla="*/ 22 w 48"/>
                  <a:gd name="T71" fmla="*/ 30 h 34"/>
                  <a:gd name="T72" fmla="*/ 22 w 48"/>
                  <a:gd name="T73" fmla="*/ 32 h 34"/>
                  <a:gd name="T74" fmla="*/ 24 w 48"/>
                  <a:gd name="T75" fmla="*/ 32 h 34"/>
                  <a:gd name="T76" fmla="*/ 26 w 48"/>
                  <a:gd name="T77" fmla="*/ 34 h 34"/>
                  <a:gd name="T78" fmla="*/ 28 w 48"/>
                  <a:gd name="T79" fmla="*/ 32 h 34"/>
                  <a:gd name="T80" fmla="*/ 28 w 48"/>
                  <a:gd name="T81" fmla="*/ 30 h 34"/>
                  <a:gd name="T82" fmla="*/ 28 w 48"/>
                  <a:gd name="T83" fmla="*/ 28 h 34"/>
                  <a:gd name="T84" fmla="*/ 28 w 48"/>
                  <a:gd name="T85" fmla="*/ 26 h 34"/>
                  <a:gd name="T86" fmla="*/ 30 w 48"/>
                  <a:gd name="T87" fmla="*/ 24 h 34"/>
                  <a:gd name="T88" fmla="*/ 32 w 48"/>
                  <a:gd name="T89" fmla="*/ 24 h 34"/>
                  <a:gd name="T90" fmla="*/ 34 w 48"/>
                  <a:gd name="T91" fmla="*/ 22 h 34"/>
                  <a:gd name="T92" fmla="*/ 34 w 48"/>
                  <a:gd name="T93" fmla="*/ 18 h 34"/>
                  <a:gd name="T94" fmla="*/ 32 w 48"/>
                  <a:gd name="T95" fmla="*/ 16 h 34"/>
                  <a:gd name="T96" fmla="*/ 34 w 48"/>
                  <a:gd name="T97" fmla="*/ 14 h 34"/>
                  <a:gd name="T98" fmla="*/ 38 w 48"/>
                  <a:gd name="T99" fmla="*/ 12 h 34"/>
                  <a:gd name="T100" fmla="*/ 40 w 48"/>
                  <a:gd name="T101" fmla="*/ 12 h 34"/>
                  <a:gd name="T102" fmla="*/ 40 w 48"/>
                  <a:gd name="T103" fmla="*/ 10 h 34"/>
                  <a:gd name="T104" fmla="*/ 42 w 48"/>
                  <a:gd name="T105" fmla="*/ 10 h 34"/>
                  <a:gd name="T106" fmla="*/ 42 w 48"/>
                  <a:gd name="T107" fmla="*/ 8 h 34"/>
                  <a:gd name="T108" fmla="*/ 44 w 48"/>
                  <a:gd name="T109" fmla="*/ 6 h 34"/>
                  <a:gd name="T110" fmla="*/ 46 w 48"/>
                  <a:gd name="T111" fmla="*/ 8 h 34"/>
                  <a:gd name="T112" fmla="*/ 48 w 48"/>
                  <a:gd name="T113" fmla="*/ 8 h 34"/>
                  <a:gd name="T114" fmla="*/ 44 w 48"/>
                  <a:gd name="T115" fmla="*/ 2 h 34"/>
                  <a:gd name="T116" fmla="*/ 42 w 48"/>
                  <a:gd name="T117" fmla="*/ 0 h 34"/>
                  <a:gd name="T118" fmla="*/ 42 w 48"/>
                  <a:gd name="T119" fmla="*/ 0 h 34"/>
                  <a:gd name="T120" fmla="*/ 40 w 48"/>
                  <a:gd name="T121" fmla="*/ 0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34"/>
                  <a:gd name="T185" fmla="*/ 48 w 48"/>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34">
                    <a:moveTo>
                      <a:pt x="40" y="0"/>
                    </a:moveTo>
                    <a:lnTo>
                      <a:pt x="38" y="2"/>
                    </a:lnTo>
                    <a:lnTo>
                      <a:pt x="38" y="4"/>
                    </a:lnTo>
                    <a:lnTo>
                      <a:pt x="32" y="2"/>
                    </a:lnTo>
                    <a:lnTo>
                      <a:pt x="30" y="4"/>
                    </a:lnTo>
                    <a:lnTo>
                      <a:pt x="24" y="4"/>
                    </a:lnTo>
                    <a:lnTo>
                      <a:pt x="20" y="4"/>
                    </a:lnTo>
                    <a:lnTo>
                      <a:pt x="18" y="8"/>
                    </a:lnTo>
                    <a:lnTo>
                      <a:pt x="16" y="10"/>
                    </a:lnTo>
                    <a:lnTo>
                      <a:pt x="4" y="8"/>
                    </a:lnTo>
                    <a:lnTo>
                      <a:pt x="2" y="10"/>
                    </a:lnTo>
                    <a:lnTo>
                      <a:pt x="0" y="12"/>
                    </a:lnTo>
                    <a:lnTo>
                      <a:pt x="0" y="14"/>
                    </a:lnTo>
                    <a:lnTo>
                      <a:pt x="2" y="14"/>
                    </a:lnTo>
                    <a:lnTo>
                      <a:pt x="2" y="18"/>
                    </a:lnTo>
                    <a:lnTo>
                      <a:pt x="2" y="20"/>
                    </a:lnTo>
                    <a:lnTo>
                      <a:pt x="2" y="22"/>
                    </a:lnTo>
                    <a:lnTo>
                      <a:pt x="4" y="22"/>
                    </a:lnTo>
                    <a:lnTo>
                      <a:pt x="6" y="24"/>
                    </a:lnTo>
                    <a:lnTo>
                      <a:pt x="6" y="26"/>
                    </a:lnTo>
                    <a:lnTo>
                      <a:pt x="8" y="26"/>
                    </a:lnTo>
                    <a:lnTo>
                      <a:pt x="8" y="28"/>
                    </a:lnTo>
                    <a:lnTo>
                      <a:pt x="6" y="28"/>
                    </a:lnTo>
                    <a:lnTo>
                      <a:pt x="6" y="30"/>
                    </a:lnTo>
                    <a:lnTo>
                      <a:pt x="4" y="28"/>
                    </a:lnTo>
                    <a:lnTo>
                      <a:pt x="2" y="30"/>
                    </a:lnTo>
                    <a:lnTo>
                      <a:pt x="4" y="32"/>
                    </a:lnTo>
                    <a:lnTo>
                      <a:pt x="8" y="32"/>
                    </a:lnTo>
                    <a:lnTo>
                      <a:pt x="8" y="30"/>
                    </a:lnTo>
                    <a:lnTo>
                      <a:pt x="10" y="32"/>
                    </a:lnTo>
                    <a:lnTo>
                      <a:pt x="14" y="32"/>
                    </a:lnTo>
                    <a:lnTo>
                      <a:pt x="16" y="28"/>
                    </a:lnTo>
                    <a:lnTo>
                      <a:pt x="18" y="28"/>
                    </a:lnTo>
                    <a:lnTo>
                      <a:pt x="20" y="32"/>
                    </a:lnTo>
                    <a:lnTo>
                      <a:pt x="22" y="32"/>
                    </a:lnTo>
                    <a:lnTo>
                      <a:pt x="22" y="30"/>
                    </a:lnTo>
                    <a:lnTo>
                      <a:pt x="22" y="32"/>
                    </a:lnTo>
                    <a:lnTo>
                      <a:pt x="24" y="32"/>
                    </a:lnTo>
                    <a:lnTo>
                      <a:pt x="26" y="34"/>
                    </a:lnTo>
                    <a:lnTo>
                      <a:pt x="28" y="32"/>
                    </a:lnTo>
                    <a:lnTo>
                      <a:pt x="28" y="30"/>
                    </a:lnTo>
                    <a:lnTo>
                      <a:pt x="28" y="28"/>
                    </a:lnTo>
                    <a:lnTo>
                      <a:pt x="28" y="26"/>
                    </a:lnTo>
                    <a:lnTo>
                      <a:pt x="30" y="24"/>
                    </a:lnTo>
                    <a:lnTo>
                      <a:pt x="32" y="24"/>
                    </a:lnTo>
                    <a:lnTo>
                      <a:pt x="34" y="22"/>
                    </a:lnTo>
                    <a:lnTo>
                      <a:pt x="34" y="18"/>
                    </a:lnTo>
                    <a:lnTo>
                      <a:pt x="32" y="16"/>
                    </a:lnTo>
                    <a:lnTo>
                      <a:pt x="34" y="14"/>
                    </a:lnTo>
                    <a:lnTo>
                      <a:pt x="38" y="12"/>
                    </a:lnTo>
                    <a:lnTo>
                      <a:pt x="40" y="12"/>
                    </a:lnTo>
                    <a:lnTo>
                      <a:pt x="40" y="10"/>
                    </a:lnTo>
                    <a:lnTo>
                      <a:pt x="42" y="10"/>
                    </a:lnTo>
                    <a:lnTo>
                      <a:pt x="42" y="8"/>
                    </a:lnTo>
                    <a:lnTo>
                      <a:pt x="44" y="6"/>
                    </a:lnTo>
                    <a:lnTo>
                      <a:pt x="46" y="8"/>
                    </a:lnTo>
                    <a:lnTo>
                      <a:pt x="48" y="8"/>
                    </a:lnTo>
                    <a:lnTo>
                      <a:pt x="44" y="2"/>
                    </a:lnTo>
                    <a:lnTo>
                      <a:pt x="42" y="0"/>
                    </a:lnTo>
                    <a:lnTo>
                      <a:pt x="40" y="0"/>
                    </a:lnTo>
                    <a:close/>
                  </a:path>
                </a:pathLst>
              </a:custGeom>
              <a:solidFill>
                <a:schemeClr val="tx2"/>
              </a:solidFill>
              <a:ln w="3175">
                <a:solidFill>
                  <a:schemeClr val="bg1"/>
                </a:solidFill>
                <a:round/>
                <a:headEnd/>
                <a:tailEnd/>
              </a:ln>
            </p:spPr>
            <p:txBody>
              <a:bodyPr/>
              <a:lstStyle/>
              <a:p>
                <a:endParaRPr lang="fr-FR" dirty="0"/>
              </a:p>
            </p:txBody>
          </p:sp>
          <p:sp>
            <p:nvSpPr>
              <p:cNvPr id="5742" name="Freeform 1201"/>
              <p:cNvSpPr>
                <a:spLocks/>
              </p:cNvSpPr>
              <p:nvPr/>
            </p:nvSpPr>
            <p:spPr bwMode="auto">
              <a:xfrm>
                <a:off x="2982" y="1913"/>
                <a:ext cx="48" cy="34"/>
              </a:xfrm>
              <a:custGeom>
                <a:avLst/>
                <a:gdLst>
                  <a:gd name="T0" fmla="*/ 40 w 48"/>
                  <a:gd name="T1" fmla="*/ 0 h 34"/>
                  <a:gd name="T2" fmla="*/ 38 w 48"/>
                  <a:gd name="T3" fmla="*/ 2 h 34"/>
                  <a:gd name="T4" fmla="*/ 38 w 48"/>
                  <a:gd name="T5" fmla="*/ 4 h 34"/>
                  <a:gd name="T6" fmla="*/ 32 w 48"/>
                  <a:gd name="T7" fmla="*/ 2 h 34"/>
                  <a:gd name="T8" fmla="*/ 30 w 48"/>
                  <a:gd name="T9" fmla="*/ 4 h 34"/>
                  <a:gd name="T10" fmla="*/ 24 w 48"/>
                  <a:gd name="T11" fmla="*/ 4 h 34"/>
                  <a:gd name="T12" fmla="*/ 20 w 48"/>
                  <a:gd name="T13" fmla="*/ 4 h 34"/>
                  <a:gd name="T14" fmla="*/ 18 w 48"/>
                  <a:gd name="T15" fmla="*/ 8 h 34"/>
                  <a:gd name="T16" fmla="*/ 16 w 48"/>
                  <a:gd name="T17" fmla="*/ 10 h 34"/>
                  <a:gd name="T18" fmla="*/ 4 w 48"/>
                  <a:gd name="T19" fmla="*/ 8 h 34"/>
                  <a:gd name="T20" fmla="*/ 2 w 48"/>
                  <a:gd name="T21" fmla="*/ 10 h 34"/>
                  <a:gd name="T22" fmla="*/ 0 w 48"/>
                  <a:gd name="T23" fmla="*/ 12 h 34"/>
                  <a:gd name="T24" fmla="*/ 0 w 48"/>
                  <a:gd name="T25" fmla="*/ 14 h 34"/>
                  <a:gd name="T26" fmla="*/ 2 w 48"/>
                  <a:gd name="T27" fmla="*/ 14 h 34"/>
                  <a:gd name="T28" fmla="*/ 2 w 48"/>
                  <a:gd name="T29" fmla="*/ 18 h 34"/>
                  <a:gd name="T30" fmla="*/ 2 w 48"/>
                  <a:gd name="T31" fmla="*/ 20 h 34"/>
                  <a:gd name="T32" fmla="*/ 2 w 48"/>
                  <a:gd name="T33" fmla="*/ 22 h 34"/>
                  <a:gd name="T34" fmla="*/ 4 w 48"/>
                  <a:gd name="T35" fmla="*/ 22 h 34"/>
                  <a:gd name="T36" fmla="*/ 6 w 48"/>
                  <a:gd name="T37" fmla="*/ 24 h 34"/>
                  <a:gd name="T38" fmla="*/ 6 w 48"/>
                  <a:gd name="T39" fmla="*/ 26 h 34"/>
                  <a:gd name="T40" fmla="*/ 8 w 48"/>
                  <a:gd name="T41" fmla="*/ 26 h 34"/>
                  <a:gd name="T42" fmla="*/ 8 w 48"/>
                  <a:gd name="T43" fmla="*/ 28 h 34"/>
                  <a:gd name="T44" fmla="*/ 6 w 48"/>
                  <a:gd name="T45" fmla="*/ 28 h 34"/>
                  <a:gd name="T46" fmla="*/ 6 w 48"/>
                  <a:gd name="T47" fmla="*/ 30 h 34"/>
                  <a:gd name="T48" fmla="*/ 4 w 48"/>
                  <a:gd name="T49" fmla="*/ 28 h 34"/>
                  <a:gd name="T50" fmla="*/ 2 w 48"/>
                  <a:gd name="T51" fmla="*/ 30 h 34"/>
                  <a:gd name="T52" fmla="*/ 4 w 48"/>
                  <a:gd name="T53" fmla="*/ 32 h 34"/>
                  <a:gd name="T54" fmla="*/ 8 w 48"/>
                  <a:gd name="T55" fmla="*/ 32 h 34"/>
                  <a:gd name="T56" fmla="*/ 8 w 48"/>
                  <a:gd name="T57" fmla="*/ 30 h 34"/>
                  <a:gd name="T58" fmla="*/ 10 w 48"/>
                  <a:gd name="T59" fmla="*/ 32 h 34"/>
                  <a:gd name="T60" fmla="*/ 14 w 48"/>
                  <a:gd name="T61" fmla="*/ 32 h 34"/>
                  <a:gd name="T62" fmla="*/ 16 w 48"/>
                  <a:gd name="T63" fmla="*/ 28 h 34"/>
                  <a:gd name="T64" fmla="*/ 18 w 48"/>
                  <a:gd name="T65" fmla="*/ 28 h 34"/>
                  <a:gd name="T66" fmla="*/ 20 w 48"/>
                  <a:gd name="T67" fmla="*/ 32 h 34"/>
                  <a:gd name="T68" fmla="*/ 22 w 48"/>
                  <a:gd name="T69" fmla="*/ 32 h 34"/>
                  <a:gd name="T70" fmla="*/ 22 w 48"/>
                  <a:gd name="T71" fmla="*/ 30 h 34"/>
                  <a:gd name="T72" fmla="*/ 22 w 48"/>
                  <a:gd name="T73" fmla="*/ 32 h 34"/>
                  <a:gd name="T74" fmla="*/ 24 w 48"/>
                  <a:gd name="T75" fmla="*/ 32 h 34"/>
                  <a:gd name="T76" fmla="*/ 26 w 48"/>
                  <a:gd name="T77" fmla="*/ 34 h 34"/>
                  <a:gd name="T78" fmla="*/ 28 w 48"/>
                  <a:gd name="T79" fmla="*/ 32 h 34"/>
                  <a:gd name="T80" fmla="*/ 28 w 48"/>
                  <a:gd name="T81" fmla="*/ 30 h 34"/>
                  <a:gd name="T82" fmla="*/ 28 w 48"/>
                  <a:gd name="T83" fmla="*/ 28 h 34"/>
                  <a:gd name="T84" fmla="*/ 28 w 48"/>
                  <a:gd name="T85" fmla="*/ 26 h 34"/>
                  <a:gd name="T86" fmla="*/ 30 w 48"/>
                  <a:gd name="T87" fmla="*/ 24 h 34"/>
                  <a:gd name="T88" fmla="*/ 32 w 48"/>
                  <a:gd name="T89" fmla="*/ 24 h 34"/>
                  <a:gd name="T90" fmla="*/ 34 w 48"/>
                  <a:gd name="T91" fmla="*/ 22 h 34"/>
                  <a:gd name="T92" fmla="*/ 34 w 48"/>
                  <a:gd name="T93" fmla="*/ 18 h 34"/>
                  <a:gd name="T94" fmla="*/ 32 w 48"/>
                  <a:gd name="T95" fmla="*/ 16 h 34"/>
                  <a:gd name="T96" fmla="*/ 34 w 48"/>
                  <a:gd name="T97" fmla="*/ 14 h 34"/>
                  <a:gd name="T98" fmla="*/ 38 w 48"/>
                  <a:gd name="T99" fmla="*/ 12 h 34"/>
                  <a:gd name="T100" fmla="*/ 40 w 48"/>
                  <a:gd name="T101" fmla="*/ 12 h 34"/>
                  <a:gd name="T102" fmla="*/ 40 w 48"/>
                  <a:gd name="T103" fmla="*/ 10 h 34"/>
                  <a:gd name="T104" fmla="*/ 42 w 48"/>
                  <a:gd name="T105" fmla="*/ 10 h 34"/>
                  <a:gd name="T106" fmla="*/ 42 w 48"/>
                  <a:gd name="T107" fmla="*/ 8 h 34"/>
                  <a:gd name="T108" fmla="*/ 44 w 48"/>
                  <a:gd name="T109" fmla="*/ 6 h 34"/>
                  <a:gd name="T110" fmla="*/ 46 w 48"/>
                  <a:gd name="T111" fmla="*/ 8 h 34"/>
                  <a:gd name="T112" fmla="*/ 48 w 48"/>
                  <a:gd name="T113" fmla="*/ 8 h 34"/>
                  <a:gd name="T114" fmla="*/ 44 w 48"/>
                  <a:gd name="T115" fmla="*/ 2 h 34"/>
                  <a:gd name="T116" fmla="*/ 42 w 48"/>
                  <a:gd name="T117" fmla="*/ 0 h 34"/>
                  <a:gd name="T118" fmla="*/ 42 w 48"/>
                  <a:gd name="T119" fmla="*/ 0 h 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
                  <a:gd name="T181" fmla="*/ 0 h 34"/>
                  <a:gd name="T182" fmla="*/ 48 w 48"/>
                  <a:gd name="T183" fmla="*/ 34 h 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 h="34">
                    <a:moveTo>
                      <a:pt x="40" y="0"/>
                    </a:moveTo>
                    <a:lnTo>
                      <a:pt x="38" y="2"/>
                    </a:lnTo>
                    <a:lnTo>
                      <a:pt x="38" y="4"/>
                    </a:lnTo>
                    <a:lnTo>
                      <a:pt x="32" y="2"/>
                    </a:lnTo>
                    <a:lnTo>
                      <a:pt x="30" y="4"/>
                    </a:lnTo>
                    <a:lnTo>
                      <a:pt x="24" y="4"/>
                    </a:lnTo>
                    <a:lnTo>
                      <a:pt x="20" y="4"/>
                    </a:lnTo>
                    <a:lnTo>
                      <a:pt x="18" y="8"/>
                    </a:lnTo>
                    <a:lnTo>
                      <a:pt x="16" y="10"/>
                    </a:lnTo>
                    <a:lnTo>
                      <a:pt x="4" y="8"/>
                    </a:lnTo>
                    <a:lnTo>
                      <a:pt x="2" y="10"/>
                    </a:lnTo>
                    <a:lnTo>
                      <a:pt x="0" y="12"/>
                    </a:lnTo>
                    <a:lnTo>
                      <a:pt x="0" y="14"/>
                    </a:lnTo>
                    <a:lnTo>
                      <a:pt x="2" y="14"/>
                    </a:lnTo>
                    <a:lnTo>
                      <a:pt x="2" y="18"/>
                    </a:lnTo>
                    <a:lnTo>
                      <a:pt x="2" y="20"/>
                    </a:lnTo>
                    <a:lnTo>
                      <a:pt x="2" y="22"/>
                    </a:lnTo>
                    <a:lnTo>
                      <a:pt x="4" y="22"/>
                    </a:lnTo>
                    <a:lnTo>
                      <a:pt x="6" y="24"/>
                    </a:lnTo>
                    <a:lnTo>
                      <a:pt x="6" y="26"/>
                    </a:lnTo>
                    <a:lnTo>
                      <a:pt x="8" y="26"/>
                    </a:lnTo>
                    <a:lnTo>
                      <a:pt x="8" y="28"/>
                    </a:lnTo>
                    <a:lnTo>
                      <a:pt x="6" y="28"/>
                    </a:lnTo>
                    <a:lnTo>
                      <a:pt x="6" y="30"/>
                    </a:lnTo>
                    <a:lnTo>
                      <a:pt x="4" y="28"/>
                    </a:lnTo>
                    <a:lnTo>
                      <a:pt x="2" y="30"/>
                    </a:lnTo>
                    <a:lnTo>
                      <a:pt x="4" y="32"/>
                    </a:lnTo>
                    <a:lnTo>
                      <a:pt x="8" y="32"/>
                    </a:lnTo>
                    <a:lnTo>
                      <a:pt x="8" y="30"/>
                    </a:lnTo>
                    <a:lnTo>
                      <a:pt x="10" y="32"/>
                    </a:lnTo>
                    <a:lnTo>
                      <a:pt x="14" y="32"/>
                    </a:lnTo>
                    <a:lnTo>
                      <a:pt x="16" y="28"/>
                    </a:lnTo>
                    <a:lnTo>
                      <a:pt x="18" y="28"/>
                    </a:lnTo>
                    <a:lnTo>
                      <a:pt x="20" y="32"/>
                    </a:lnTo>
                    <a:lnTo>
                      <a:pt x="22" y="32"/>
                    </a:lnTo>
                    <a:lnTo>
                      <a:pt x="22" y="30"/>
                    </a:lnTo>
                    <a:lnTo>
                      <a:pt x="22" y="32"/>
                    </a:lnTo>
                    <a:lnTo>
                      <a:pt x="24" y="32"/>
                    </a:lnTo>
                    <a:lnTo>
                      <a:pt x="26" y="34"/>
                    </a:lnTo>
                    <a:lnTo>
                      <a:pt x="28" y="32"/>
                    </a:lnTo>
                    <a:lnTo>
                      <a:pt x="28" y="30"/>
                    </a:lnTo>
                    <a:lnTo>
                      <a:pt x="28" y="28"/>
                    </a:lnTo>
                    <a:lnTo>
                      <a:pt x="28" y="26"/>
                    </a:lnTo>
                    <a:lnTo>
                      <a:pt x="30" y="24"/>
                    </a:lnTo>
                    <a:lnTo>
                      <a:pt x="32" y="24"/>
                    </a:lnTo>
                    <a:lnTo>
                      <a:pt x="34" y="22"/>
                    </a:lnTo>
                    <a:lnTo>
                      <a:pt x="34" y="18"/>
                    </a:lnTo>
                    <a:lnTo>
                      <a:pt x="32" y="16"/>
                    </a:lnTo>
                    <a:lnTo>
                      <a:pt x="34" y="14"/>
                    </a:lnTo>
                    <a:lnTo>
                      <a:pt x="38" y="12"/>
                    </a:lnTo>
                    <a:lnTo>
                      <a:pt x="40" y="12"/>
                    </a:lnTo>
                    <a:lnTo>
                      <a:pt x="40" y="10"/>
                    </a:lnTo>
                    <a:lnTo>
                      <a:pt x="42" y="10"/>
                    </a:lnTo>
                    <a:lnTo>
                      <a:pt x="42" y="8"/>
                    </a:lnTo>
                    <a:lnTo>
                      <a:pt x="44" y="6"/>
                    </a:lnTo>
                    <a:lnTo>
                      <a:pt x="46" y="8"/>
                    </a:lnTo>
                    <a:lnTo>
                      <a:pt x="48" y="8"/>
                    </a:lnTo>
                    <a:lnTo>
                      <a:pt x="44" y="2"/>
                    </a:lnTo>
                    <a:lnTo>
                      <a:pt x="42" y="0"/>
                    </a:lnTo>
                  </a:path>
                </a:pathLst>
              </a:custGeom>
              <a:solidFill>
                <a:schemeClr val="tx2"/>
              </a:solidFill>
              <a:ln w="3175">
                <a:solidFill>
                  <a:schemeClr val="bg1"/>
                </a:solidFill>
                <a:round/>
                <a:headEnd/>
                <a:tailEnd/>
              </a:ln>
            </p:spPr>
            <p:txBody>
              <a:bodyPr/>
              <a:lstStyle/>
              <a:p>
                <a:endParaRPr lang="fr-FR" dirty="0"/>
              </a:p>
            </p:txBody>
          </p:sp>
          <p:sp>
            <p:nvSpPr>
              <p:cNvPr id="5743" name="Freeform 1202"/>
              <p:cNvSpPr>
                <a:spLocks/>
              </p:cNvSpPr>
              <p:nvPr/>
            </p:nvSpPr>
            <p:spPr bwMode="auto">
              <a:xfrm>
                <a:off x="3090" y="2009"/>
                <a:ext cx="36" cy="27"/>
              </a:xfrm>
              <a:custGeom>
                <a:avLst/>
                <a:gdLst>
                  <a:gd name="T0" fmla="*/ 6 w 36"/>
                  <a:gd name="T1" fmla="*/ 27 h 27"/>
                  <a:gd name="T2" fmla="*/ 2 w 36"/>
                  <a:gd name="T3" fmla="*/ 23 h 27"/>
                  <a:gd name="T4" fmla="*/ 0 w 36"/>
                  <a:gd name="T5" fmla="*/ 18 h 27"/>
                  <a:gd name="T6" fmla="*/ 0 w 36"/>
                  <a:gd name="T7" fmla="*/ 4 h 27"/>
                  <a:gd name="T8" fmla="*/ 2 w 36"/>
                  <a:gd name="T9" fmla="*/ 4 h 27"/>
                  <a:gd name="T10" fmla="*/ 4 w 36"/>
                  <a:gd name="T11" fmla="*/ 2 h 27"/>
                  <a:gd name="T12" fmla="*/ 8 w 36"/>
                  <a:gd name="T13" fmla="*/ 0 h 27"/>
                  <a:gd name="T14" fmla="*/ 10 w 36"/>
                  <a:gd name="T15" fmla="*/ 2 h 27"/>
                  <a:gd name="T16" fmla="*/ 12 w 36"/>
                  <a:gd name="T17" fmla="*/ 2 h 27"/>
                  <a:gd name="T18" fmla="*/ 12 w 36"/>
                  <a:gd name="T19" fmla="*/ 0 h 27"/>
                  <a:gd name="T20" fmla="*/ 14 w 36"/>
                  <a:gd name="T21" fmla="*/ 0 h 27"/>
                  <a:gd name="T22" fmla="*/ 18 w 36"/>
                  <a:gd name="T23" fmla="*/ 0 h 27"/>
                  <a:gd name="T24" fmla="*/ 22 w 36"/>
                  <a:gd name="T25" fmla="*/ 0 h 27"/>
                  <a:gd name="T26" fmla="*/ 26 w 36"/>
                  <a:gd name="T27" fmla="*/ 0 h 27"/>
                  <a:gd name="T28" fmla="*/ 28 w 36"/>
                  <a:gd name="T29" fmla="*/ 0 h 27"/>
                  <a:gd name="T30" fmla="*/ 34 w 36"/>
                  <a:gd name="T31" fmla="*/ 6 h 27"/>
                  <a:gd name="T32" fmla="*/ 36 w 36"/>
                  <a:gd name="T33" fmla="*/ 18 h 27"/>
                  <a:gd name="T34" fmla="*/ 34 w 36"/>
                  <a:gd name="T35" fmla="*/ 18 h 27"/>
                  <a:gd name="T36" fmla="*/ 30 w 36"/>
                  <a:gd name="T37" fmla="*/ 22 h 27"/>
                  <a:gd name="T38" fmla="*/ 24 w 36"/>
                  <a:gd name="T39" fmla="*/ 22 h 27"/>
                  <a:gd name="T40" fmla="*/ 18 w 36"/>
                  <a:gd name="T41" fmla="*/ 23 h 27"/>
                  <a:gd name="T42" fmla="*/ 16 w 36"/>
                  <a:gd name="T43" fmla="*/ 27 h 27"/>
                  <a:gd name="T44" fmla="*/ 8 w 36"/>
                  <a:gd name="T45" fmla="*/ 27 h 27"/>
                  <a:gd name="T46" fmla="*/ 6 w 36"/>
                  <a:gd name="T47" fmla="*/ 27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27"/>
                  <a:gd name="T74" fmla="*/ 36 w 36"/>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27">
                    <a:moveTo>
                      <a:pt x="6" y="27"/>
                    </a:moveTo>
                    <a:lnTo>
                      <a:pt x="2" y="23"/>
                    </a:lnTo>
                    <a:lnTo>
                      <a:pt x="0" y="18"/>
                    </a:lnTo>
                    <a:lnTo>
                      <a:pt x="0" y="4"/>
                    </a:lnTo>
                    <a:lnTo>
                      <a:pt x="2" y="4"/>
                    </a:lnTo>
                    <a:lnTo>
                      <a:pt x="4" y="2"/>
                    </a:lnTo>
                    <a:lnTo>
                      <a:pt x="8" y="0"/>
                    </a:lnTo>
                    <a:lnTo>
                      <a:pt x="10" y="2"/>
                    </a:lnTo>
                    <a:lnTo>
                      <a:pt x="12" y="2"/>
                    </a:lnTo>
                    <a:lnTo>
                      <a:pt x="12" y="0"/>
                    </a:lnTo>
                    <a:lnTo>
                      <a:pt x="14" y="0"/>
                    </a:lnTo>
                    <a:lnTo>
                      <a:pt x="18" y="0"/>
                    </a:lnTo>
                    <a:lnTo>
                      <a:pt x="22" y="0"/>
                    </a:lnTo>
                    <a:lnTo>
                      <a:pt x="26" y="0"/>
                    </a:lnTo>
                    <a:lnTo>
                      <a:pt x="28" y="0"/>
                    </a:lnTo>
                    <a:lnTo>
                      <a:pt x="34" y="6"/>
                    </a:lnTo>
                    <a:lnTo>
                      <a:pt x="36" y="18"/>
                    </a:lnTo>
                    <a:lnTo>
                      <a:pt x="34" y="18"/>
                    </a:lnTo>
                    <a:lnTo>
                      <a:pt x="30" y="22"/>
                    </a:lnTo>
                    <a:lnTo>
                      <a:pt x="24" y="22"/>
                    </a:lnTo>
                    <a:lnTo>
                      <a:pt x="18" y="23"/>
                    </a:lnTo>
                    <a:lnTo>
                      <a:pt x="16" y="27"/>
                    </a:lnTo>
                    <a:lnTo>
                      <a:pt x="8" y="27"/>
                    </a:lnTo>
                    <a:lnTo>
                      <a:pt x="6" y="27"/>
                    </a:lnTo>
                    <a:close/>
                  </a:path>
                </a:pathLst>
              </a:custGeom>
              <a:solidFill>
                <a:schemeClr val="tx2"/>
              </a:solidFill>
              <a:ln w="3175">
                <a:solidFill>
                  <a:schemeClr val="bg1"/>
                </a:solidFill>
                <a:round/>
                <a:headEnd/>
                <a:tailEnd/>
              </a:ln>
            </p:spPr>
            <p:txBody>
              <a:bodyPr/>
              <a:lstStyle/>
              <a:p>
                <a:endParaRPr lang="fr-FR" dirty="0"/>
              </a:p>
            </p:txBody>
          </p:sp>
          <p:sp>
            <p:nvSpPr>
              <p:cNvPr id="5744" name="Freeform 1203"/>
              <p:cNvSpPr>
                <a:spLocks/>
              </p:cNvSpPr>
              <p:nvPr/>
            </p:nvSpPr>
            <p:spPr bwMode="auto">
              <a:xfrm>
                <a:off x="3090" y="2009"/>
                <a:ext cx="36" cy="27"/>
              </a:xfrm>
              <a:custGeom>
                <a:avLst/>
                <a:gdLst>
                  <a:gd name="T0" fmla="*/ 6 w 36"/>
                  <a:gd name="T1" fmla="*/ 27 h 27"/>
                  <a:gd name="T2" fmla="*/ 2 w 36"/>
                  <a:gd name="T3" fmla="*/ 23 h 27"/>
                  <a:gd name="T4" fmla="*/ 0 w 36"/>
                  <a:gd name="T5" fmla="*/ 18 h 27"/>
                  <a:gd name="T6" fmla="*/ 0 w 36"/>
                  <a:gd name="T7" fmla="*/ 4 h 27"/>
                  <a:gd name="T8" fmla="*/ 2 w 36"/>
                  <a:gd name="T9" fmla="*/ 4 h 27"/>
                  <a:gd name="T10" fmla="*/ 4 w 36"/>
                  <a:gd name="T11" fmla="*/ 2 h 27"/>
                  <a:gd name="T12" fmla="*/ 8 w 36"/>
                  <a:gd name="T13" fmla="*/ 0 h 27"/>
                  <a:gd name="T14" fmla="*/ 10 w 36"/>
                  <a:gd name="T15" fmla="*/ 2 h 27"/>
                  <a:gd name="T16" fmla="*/ 12 w 36"/>
                  <a:gd name="T17" fmla="*/ 2 h 27"/>
                  <a:gd name="T18" fmla="*/ 12 w 36"/>
                  <a:gd name="T19" fmla="*/ 0 h 27"/>
                  <a:gd name="T20" fmla="*/ 14 w 36"/>
                  <a:gd name="T21" fmla="*/ 0 h 27"/>
                  <a:gd name="T22" fmla="*/ 18 w 36"/>
                  <a:gd name="T23" fmla="*/ 0 h 27"/>
                  <a:gd name="T24" fmla="*/ 22 w 36"/>
                  <a:gd name="T25" fmla="*/ 0 h 27"/>
                  <a:gd name="T26" fmla="*/ 26 w 36"/>
                  <a:gd name="T27" fmla="*/ 0 h 27"/>
                  <a:gd name="T28" fmla="*/ 28 w 36"/>
                  <a:gd name="T29" fmla="*/ 0 h 27"/>
                  <a:gd name="T30" fmla="*/ 34 w 36"/>
                  <a:gd name="T31" fmla="*/ 6 h 27"/>
                  <a:gd name="T32" fmla="*/ 36 w 36"/>
                  <a:gd name="T33" fmla="*/ 18 h 27"/>
                  <a:gd name="T34" fmla="*/ 34 w 36"/>
                  <a:gd name="T35" fmla="*/ 18 h 27"/>
                  <a:gd name="T36" fmla="*/ 30 w 36"/>
                  <a:gd name="T37" fmla="*/ 22 h 27"/>
                  <a:gd name="T38" fmla="*/ 24 w 36"/>
                  <a:gd name="T39" fmla="*/ 22 h 27"/>
                  <a:gd name="T40" fmla="*/ 18 w 36"/>
                  <a:gd name="T41" fmla="*/ 23 h 27"/>
                  <a:gd name="T42" fmla="*/ 16 w 36"/>
                  <a:gd name="T43" fmla="*/ 27 h 27"/>
                  <a:gd name="T44" fmla="*/ 8 w 36"/>
                  <a:gd name="T45" fmla="*/ 27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27"/>
                  <a:gd name="T71" fmla="*/ 36 w 36"/>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27">
                    <a:moveTo>
                      <a:pt x="6" y="27"/>
                    </a:moveTo>
                    <a:lnTo>
                      <a:pt x="2" y="23"/>
                    </a:lnTo>
                    <a:lnTo>
                      <a:pt x="0" y="18"/>
                    </a:lnTo>
                    <a:lnTo>
                      <a:pt x="0" y="4"/>
                    </a:lnTo>
                    <a:lnTo>
                      <a:pt x="2" y="4"/>
                    </a:lnTo>
                    <a:lnTo>
                      <a:pt x="4" y="2"/>
                    </a:lnTo>
                    <a:lnTo>
                      <a:pt x="8" y="0"/>
                    </a:lnTo>
                    <a:lnTo>
                      <a:pt x="10" y="2"/>
                    </a:lnTo>
                    <a:lnTo>
                      <a:pt x="12" y="2"/>
                    </a:lnTo>
                    <a:lnTo>
                      <a:pt x="12" y="0"/>
                    </a:lnTo>
                    <a:lnTo>
                      <a:pt x="14" y="0"/>
                    </a:lnTo>
                    <a:lnTo>
                      <a:pt x="18" y="0"/>
                    </a:lnTo>
                    <a:lnTo>
                      <a:pt x="22" y="0"/>
                    </a:lnTo>
                    <a:lnTo>
                      <a:pt x="26" y="0"/>
                    </a:lnTo>
                    <a:lnTo>
                      <a:pt x="28" y="0"/>
                    </a:lnTo>
                    <a:lnTo>
                      <a:pt x="34" y="6"/>
                    </a:lnTo>
                    <a:lnTo>
                      <a:pt x="36" y="18"/>
                    </a:lnTo>
                    <a:lnTo>
                      <a:pt x="34" y="18"/>
                    </a:lnTo>
                    <a:lnTo>
                      <a:pt x="30" y="22"/>
                    </a:lnTo>
                    <a:lnTo>
                      <a:pt x="24" y="22"/>
                    </a:lnTo>
                    <a:lnTo>
                      <a:pt x="18" y="23"/>
                    </a:lnTo>
                    <a:lnTo>
                      <a:pt x="16" y="27"/>
                    </a:lnTo>
                    <a:lnTo>
                      <a:pt x="8" y="27"/>
                    </a:lnTo>
                  </a:path>
                </a:pathLst>
              </a:custGeom>
              <a:solidFill>
                <a:schemeClr val="tx2"/>
              </a:solidFill>
              <a:ln w="3175">
                <a:solidFill>
                  <a:schemeClr val="bg1"/>
                </a:solidFill>
                <a:round/>
                <a:headEnd/>
                <a:tailEnd/>
              </a:ln>
            </p:spPr>
            <p:txBody>
              <a:bodyPr/>
              <a:lstStyle/>
              <a:p>
                <a:endParaRPr lang="fr-FR" dirty="0"/>
              </a:p>
            </p:txBody>
          </p:sp>
          <p:sp>
            <p:nvSpPr>
              <p:cNvPr id="5745" name="Freeform 1204"/>
              <p:cNvSpPr>
                <a:spLocks/>
              </p:cNvSpPr>
              <p:nvPr/>
            </p:nvSpPr>
            <p:spPr bwMode="auto">
              <a:xfrm>
                <a:off x="4281" y="2359"/>
                <a:ext cx="110" cy="134"/>
              </a:xfrm>
              <a:custGeom>
                <a:avLst/>
                <a:gdLst>
                  <a:gd name="T0" fmla="*/ 42 w 110"/>
                  <a:gd name="T1" fmla="*/ 16 h 134"/>
                  <a:gd name="T2" fmla="*/ 42 w 110"/>
                  <a:gd name="T3" fmla="*/ 22 h 134"/>
                  <a:gd name="T4" fmla="*/ 50 w 110"/>
                  <a:gd name="T5" fmla="*/ 28 h 134"/>
                  <a:gd name="T6" fmla="*/ 60 w 110"/>
                  <a:gd name="T7" fmla="*/ 26 h 134"/>
                  <a:gd name="T8" fmla="*/ 64 w 110"/>
                  <a:gd name="T9" fmla="*/ 34 h 134"/>
                  <a:gd name="T10" fmla="*/ 68 w 110"/>
                  <a:gd name="T11" fmla="*/ 38 h 134"/>
                  <a:gd name="T12" fmla="*/ 70 w 110"/>
                  <a:gd name="T13" fmla="*/ 42 h 134"/>
                  <a:gd name="T14" fmla="*/ 60 w 110"/>
                  <a:gd name="T15" fmla="*/ 46 h 134"/>
                  <a:gd name="T16" fmla="*/ 58 w 110"/>
                  <a:gd name="T17" fmla="*/ 48 h 134"/>
                  <a:gd name="T18" fmla="*/ 56 w 110"/>
                  <a:gd name="T19" fmla="*/ 52 h 134"/>
                  <a:gd name="T20" fmla="*/ 74 w 110"/>
                  <a:gd name="T21" fmla="*/ 66 h 134"/>
                  <a:gd name="T22" fmla="*/ 82 w 110"/>
                  <a:gd name="T23" fmla="*/ 74 h 134"/>
                  <a:gd name="T24" fmla="*/ 88 w 110"/>
                  <a:gd name="T25" fmla="*/ 80 h 134"/>
                  <a:gd name="T26" fmla="*/ 94 w 110"/>
                  <a:gd name="T27" fmla="*/ 90 h 134"/>
                  <a:gd name="T28" fmla="*/ 96 w 110"/>
                  <a:gd name="T29" fmla="*/ 96 h 134"/>
                  <a:gd name="T30" fmla="*/ 104 w 110"/>
                  <a:gd name="T31" fmla="*/ 100 h 134"/>
                  <a:gd name="T32" fmla="*/ 110 w 110"/>
                  <a:gd name="T33" fmla="*/ 124 h 134"/>
                  <a:gd name="T34" fmla="*/ 106 w 110"/>
                  <a:gd name="T35" fmla="*/ 128 h 134"/>
                  <a:gd name="T36" fmla="*/ 100 w 110"/>
                  <a:gd name="T37" fmla="*/ 128 h 134"/>
                  <a:gd name="T38" fmla="*/ 96 w 110"/>
                  <a:gd name="T39" fmla="*/ 126 h 134"/>
                  <a:gd name="T40" fmla="*/ 88 w 110"/>
                  <a:gd name="T41" fmla="*/ 134 h 134"/>
                  <a:gd name="T42" fmla="*/ 78 w 110"/>
                  <a:gd name="T43" fmla="*/ 132 h 134"/>
                  <a:gd name="T44" fmla="*/ 80 w 110"/>
                  <a:gd name="T45" fmla="*/ 126 h 134"/>
                  <a:gd name="T46" fmla="*/ 80 w 110"/>
                  <a:gd name="T47" fmla="*/ 112 h 134"/>
                  <a:gd name="T48" fmla="*/ 80 w 110"/>
                  <a:gd name="T49" fmla="*/ 108 h 134"/>
                  <a:gd name="T50" fmla="*/ 76 w 110"/>
                  <a:gd name="T51" fmla="*/ 104 h 134"/>
                  <a:gd name="T52" fmla="*/ 72 w 110"/>
                  <a:gd name="T53" fmla="*/ 102 h 134"/>
                  <a:gd name="T54" fmla="*/ 68 w 110"/>
                  <a:gd name="T55" fmla="*/ 98 h 134"/>
                  <a:gd name="T56" fmla="*/ 68 w 110"/>
                  <a:gd name="T57" fmla="*/ 86 h 134"/>
                  <a:gd name="T58" fmla="*/ 64 w 110"/>
                  <a:gd name="T59" fmla="*/ 78 h 134"/>
                  <a:gd name="T60" fmla="*/ 58 w 110"/>
                  <a:gd name="T61" fmla="*/ 72 h 134"/>
                  <a:gd name="T62" fmla="*/ 44 w 110"/>
                  <a:gd name="T63" fmla="*/ 68 h 134"/>
                  <a:gd name="T64" fmla="*/ 42 w 110"/>
                  <a:gd name="T65" fmla="*/ 72 h 134"/>
                  <a:gd name="T66" fmla="*/ 34 w 110"/>
                  <a:gd name="T67" fmla="*/ 74 h 134"/>
                  <a:gd name="T68" fmla="*/ 30 w 110"/>
                  <a:gd name="T69" fmla="*/ 70 h 134"/>
                  <a:gd name="T70" fmla="*/ 22 w 110"/>
                  <a:gd name="T71" fmla="*/ 70 h 134"/>
                  <a:gd name="T72" fmla="*/ 16 w 110"/>
                  <a:gd name="T73" fmla="*/ 76 h 134"/>
                  <a:gd name="T74" fmla="*/ 12 w 110"/>
                  <a:gd name="T75" fmla="*/ 80 h 134"/>
                  <a:gd name="T76" fmla="*/ 12 w 110"/>
                  <a:gd name="T77" fmla="*/ 74 h 134"/>
                  <a:gd name="T78" fmla="*/ 14 w 110"/>
                  <a:gd name="T79" fmla="*/ 52 h 134"/>
                  <a:gd name="T80" fmla="*/ 14 w 110"/>
                  <a:gd name="T81" fmla="*/ 46 h 134"/>
                  <a:gd name="T82" fmla="*/ 6 w 110"/>
                  <a:gd name="T83" fmla="*/ 36 h 134"/>
                  <a:gd name="T84" fmla="*/ 2 w 110"/>
                  <a:gd name="T85" fmla="*/ 34 h 134"/>
                  <a:gd name="T86" fmla="*/ 0 w 110"/>
                  <a:gd name="T87" fmla="*/ 30 h 134"/>
                  <a:gd name="T88" fmla="*/ 2 w 110"/>
                  <a:gd name="T89" fmla="*/ 28 h 134"/>
                  <a:gd name="T90" fmla="*/ 6 w 110"/>
                  <a:gd name="T91" fmla="*/ 26 h 134"/>
                  <a:gd name="T92" fmla="*/ 14 w 110"/>
                  <a:gd name="T93" fmla="*/ 18 h 134"/>
                  <a:gd name="T94" fmla="*/ 16 w 110"/>
                  <a:gd name="T95" fmla="*/ 14 h 134"/>
                  <a:gd name="T96" fmla="*/ 22 w 110"/>
                  <a:gd name="T97" fmla="*/ 20 h 134"/>
                  <a:gd name="T98" fmla="*/ 24 w 110"/>
                  <a:gd name="T99" fmla="*/ 16 h 134"/>
                  <a:gd name="T100" fmla="*/ 22 w 110"/>
                  <a:gd name="T101" fmla="*/ 2 h 134"/>
                  <a:gd name="T102" fmla="*/ 28 w 110"/>
                  <a:gd name="T103" fmla="*/ 2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
                  <a:gd name="T157" fmla="*/ 0 h 134"/>
                  <a:gd name="T158" fmla="*/ 110 w 110"/>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 h="134">
                    <a:moveTo>
                      <a:pt x="30" y="2"/>
                    </a:moveTo>
                    <a:lnTo>
                      <a:pt x="42" y="16"/>
                    </a:lnTo>
                    <a:lnTo>
                      <a:pt x="40" y="20"/>
                    </a:lnTo>
                    <a:lnTo>
                      <a:pt x="42" y="22"/>
                    </a:lnTo>
                    <a:lnTo>
                      <a:pt x="46" y="26"/>
                    </a:lnTo>
                    <a:lnTo>
                      <a:pt x="50" y="28"/>
                    </a:lnTo>
                    <a:lnTo>
                      <a:pt x="56" y="26"/>
                    </a:lnTo>
                    <a:lnTo>
                      <a:pt x="60" y="26"/>
                    </a:lnTo>
                    <a:lnTo>
                      <a:pt x="64" y="32"/>
                    </a:lnTo>
                    <a:lnTo>
                      <a:pt x="64" y="34"/>
                    </a:lnTo>
                    <a:lnTo>
                      <a:pt x="66" y="36"/>
                    </a:lnTo>
                    <a:lnTo>
                      <a:pt x="68" y="38"/>
                    </a:lnTo>
                    <a:lnTo>
                      <a:pt x="70" y="40"/>
                    </a:lnTo>
                    <a:lnTo>
                      <a:pt x="70" y="42"/>
                    </a:lnTo>
                    <a:lnTo>
                      <a:pt x="66" y="46"/>
                    </a:lnTo>
                    <a:lnTo>
                      <a:pt x="60" y="46"/>
                    </a:lnTo>
                    <a:lnTo>
                      <a:pt x="58" y="46"/>
                    </a:lnTo>
                    <a:lnTo>
                      <a:pt x="58" y="48"/>
                    </a:lnTo>
                    <a:lnTo>
                      <a:pt x="56" y="50"/>
                    </a:lnTo>
                    <a:lnTo>
                      <a:pt x="56" y="52"/>
                    </a:lnTo>
                    <a:lnTo>
                      <a:pt x="74" y="62"/>
                    </a:lnTo>
                    <a:lnTo>
                      <a:pt x="74" y="66"/>
                    </a:lnTo>
                    <a:lnTo>
                      <a:pt x="80" y="72"/>
                    </a:lnTo>
                    <a:lnTo>
                      <a:pt x="82" y="74"/>
                    </a:lnTo>
                    <a:lnTo>
                      <a:pt x="86" y="80"/>
                    </a:lnTo>
                    <a:lnTo>
                      <a:pt x="88" y="80"/>
                    </a:lnTo>
                    <a:lnTo>
                      <a:pt x="92" y="84"/>
                    </a:lnTo>
                    <a:lnTo>
                      <a:pt x="94" y="90"/>
                    </a:lnTo>
                    <a:lnTo>
                      <a:pt x="94" y="92"/>
                    </a:lnTo>
                    <a:lnTo>
                      <a:pt x="96" y="96"/>
                    </a:lnTo>
                    <a:lnTo>
                      <a:pt x="98" y="96"/>
                    </a:lnTo>
                    <a:lnTo>
                      <a:pt x="104" y="100"/>
                    </a:lnTo>
                    <a:lnTo>
                      <a:pt x="108" y="112"/>
                    </a:lnTo>
                    <a:lnTo>
                      <a:pt x="110" y="124"/>
                    </a:lnTo>
                    <a:lnTo>
                      <a:pt x="108" y="126"/>
                    </a:lnTo>
                    <a:lnTo>
                      <a:pt x="106" y="128"/>
                    </a:lnTo>
                    <a:lnTo>
                      <a:pt x="102" y="128"/>
                    </a:lnTo>
                    <a:lnTo>
                      <a:pt x="100" y="128"/>
                    </a:lnTo>
                    <a:lnTo>
                      <a:pt x="98" y="126"/>
                    </a:lnTo>
                    <a:lnTo>
                      <a:pt x="96" y="126"/>
                    </a:lnTo>
                    <a:lnTo>
                      <a:pt x="88" y="130"/>
                    </a:lnTo>
                    <a:lnTo>
                      <a:pt x="88" y="134"/>
                    </a:lnTo>
                    <a:lnTo>
                      <a:pt x="86" y="134"/>
                    </a:lnTo>
                    <a:lnTo>
                      <a:pt x="78" y="132"/>
                    </a:lnTo>
                    <a:lnTo>
                      <a:pt x="76" y="130"/>
                    </a:lnTo>
                    <a:lnTo>
                      <a:pt x="80" y="126"/>
                    </a:lnTo>
                    <a:lnTo>
                      <a:pt x="80" y="114"/>
                    </a:lnTo>
                    <a:lnTo>
                      <a:pt x="80" y="112"/>
                    </a:lnTo>
                    <a:lnTo>
                      <a:pt x="80" y="110"/>
                    </a:lnTo>
                    <a:lnTo>
                      <a:pt x="80" y="108"/>
                    </a:lnTo>
                    <a:lnTo>
                      <a:pt x="78" y="106"/>
                    </a:lnTo>
                    <a:lnTo>
                      <a:pt x="76" y="104"/>
                    </a:lnTo>
                    <a:lnTo>
                      <a:pt x="76" y="102"/>
                    </a:lnTo>
                    <a:lnTo>
                      <a:pt x="72" y="102"/>
                    </a:lnTo>
                    <a:lnTo>
                      <a:pt x="70" y="102"/>
                    </a:lnTo>
                    <a:lnTo>
                      <a:pt x="68" y="98"/>
                    </a:lnTo>
                    <a:lnTo>
                      <a:pt x="68" y="96"/>
                    </a:lnTo>
                    <a:lnTo>
                      <a:pt x="68" y="86"/>
                    </a:lnTo>
                    <a:lnTo>
                      <a:pt x="66" y="80"/>
                    </a:lnTo>
                    <a:lnTo>
                      <a:pt x="64" y="78"/>
                    </a:lnTo>
                    <a:lnTo>
                      <a:pt x="62" y="76"/>
                    </a:lnTo>
                    <a:lnTo>
                      <a:pt x="58" y="72"/>
                    </a:lnTo>
                    <a:lnTo>
                      <a:pt x="54" y="66"/>
                    </a:lnTo>
                    <a:lnTo>
                      <a:pt x="44" y="68"/>
                    </a:lnTo>
                    <a:lnTo>
                      <a:pt x="44" y="70"/>
                    </a:lnTo>
                    <a:lnTo>
                      <a:pt x="42" y="72"/>
                    </a:lnTo>
                    <a:lnTo>
                      <a:pt x="36" y="74"/>
                    </a:lnTo>
                    <a:lnTo>
                      <a:pt x="34" y="74"/>
                    </a:lnTo>
                    <a:lnTo>
                      <a:pt x="32" y="72"/>
                    </a:lnTo>
                    <a:lnTo>
                      <a:pt x="30" y="70"/>
                    </a:lnTo>
                    <a:lnTo>
                      <a:pt x="28" y="70"/>
                    </a:lnTo>
                    <a:lnTo>
                      <a:pt x="22" y="70"/>
                    </a:lnTo>
                    <a:lnTo>
                      <a:pt x="18" y="74"/>
                    </a:lnTo>
                    <a:lnTo>
                      <a:pt x="16" y="76"/>
                    </a:lnTo>
                    <a:lnTo>
                      <a:pt x="14" y="78"/>
                    </a:lnTo>
                    <a:lnTo>
                      <a:pt x="12" y="80"/>
                    </a:lnTo>
                    <a:lnTo>
                      <a:pt x="12" y="78"/>
                    </a:lnTo>
                    <a:lnTo>
                      <a:pt x="12" y="74"/>
                    </a:lnTo>
                    <a:lnTo>
                      <a:pt x="16" y="56"/>
                    </a:lnTo>
                    <a:lnTo>
                      <a:pt x="14" y="52"/>
                    </a:lnTo>
                    <a:lnTo>
                      <a:pt x="16" y="48"/>
                    </a:lnTo>
                    <a:lnTo>
                      <a:pt x="14" y="46"/>
                    </a:lnTo>
                    <a:lnTo>
                      <a:pt x="6" y="46"/>
                    </a:lnTo>
                    <a:lnTo>
                      <a:pt x="6" y="36"/>
                    </a:lnTo>
                    <a:lnTo>
                      <a:pt x="2" y="32"/>
                    </a:lnTo>
                    <a:lnTo>
                      <a:pt x="2" y="34"/>
                    </a:lnTo>
                    <a:lnTo>
                      <a:pt x="0" y="32"/>
                    </a:lnTo>
                    <a:lnTo>
                      <a:pt x="0" y="30"/>
                    </a:lnTo>
                    <a:lnTo>
                      <a:pt x="2" y="30"/>
                    </a:lnTo>
                    <a:lnTo>
                      <a:pt x="2" y="28"/>
                    </a:lnTo>
                    <a:lnTo>
                      <a:pt x="4" y="26"/>
                    </a:lnTo>
                    <a:lnTo>
                      <a:pt x="6" y="26"/>
                    </a:lnTo>
                    <a:lnTo>
                      <a:pt x="6" y="22"/>
                    </a:lnTo>
                    <a:lnTo>
                      <a:pt x="14" y="18"/>
                    </a:lnTo>
                    <a:lnTo>
                      <a:pt x="14" y="16"/>
                    </a:lnTo>
                    <a:lnTo>
                      <a:pt x="16" y="14"/>
                    </a:lnTo>
                    <a:lnTo>
                      <a:pt x="16" y="22"/>
                    </a:lnTo>
                    <a:lnTo>
                      <a:pt x="22" y="20"/>
                    </a:lnTo>
                    <a:lnTo>
                      <a:pt x="24" y="20"/>
                    </a:lnTo>
                    <a:lnTo>
                      <a:pt x="24" y="16"/>
                    </a:lnTo>
                    <a:lnTo>
                      <a:pt x="22" y="10"/>
                    </a:lnTo>
                    <a:lnTo>
                      <a:pt x="22" y="2"/>
                    </a:lnTo>
                    <a:lnTo>
                      <a:pt x="24" y="0"/>
                    </a:lnTo>
                    <a:lnTo>
                      <a:pt x="28" y="2"/>
                    </a:lnTo>
                    <a:lnTo>
                      <a:pt x="30" y="2"/>
                    </a:lnTo>
                    <a:close/>
                  </a:path>
                </a:pathLst>
              </a:custGeom>
              <a:solidFill>
                <a:schemeClr val="tx2"/>
              </a:solidFill>
              <a:ln w="3175">
                <a:solidFill>
                  <a:schemeClr val="bg1"/>
                </a:solidFill>
                <a:round/>
                <a:headEnd/>
                <a:tailEnd/>
              </a:ln>
            </p:spPr>
            <p:txBody>
              <a:bodyPr/>
              <a:lstStyle/>
              <a:p>
                <a:endParaRPr lang="fr-FR" dirty="0"/>
              </a:p>
            </p:txBody>
          </p:sp>
          <p:sp>
            <p:nvSpPr>
              <p:cNvPr id="5746" name="Freeform 1205"/>
              <p:cNvSpPr>
                <a:spLocks/>
              </p:cNvSpPr>
              <p:nvPr/>
            </p:nvSpPr>
            <p:spPr bwMode="auto">
              <a:xfrm>
                <a:off x="4281" y="2359"/>
                <a:ext cx="110" cy="134"/>
              </a:xfrm>
              <a:custGeom>
                <a:avLst/>
                <a:gdLst>
                  <a:gd name="T0" fmla="*/ 42 w 110"/>
                  <a:gd name="T1" fmla="*/ 16 h 134"/>
                  <a:gd name="T2" fmla="*/ 42 w 110"/>
                  <a:gd name="T3" fmla="*/ 22 h 134"/>
                  <a:gd name="T4" fmla="*/ 50 w 110"/>
                  <a:gd name="T5" fmla="*/ 28 h 134"/>
                  <a:gd name="T6" fmla="*/ 60 w 110"/>
                  <a:gd name="T7" fmla="*/ 26 h 134"/>
                  <a:gd name="T8" fmla="*/ 64 w 110"/>
                  <a:gd name="T9" fmla="*/ 34 h 134"/>
                  <a:gd name="T10" fmla="*/ 68 w 110"/>
                  <a:gd name="T11" fmla="*/ 38 h 134"/>
                  <a:gd name="T12" fmla="*/ 70 w 110"/>
                  <a:gd name="T13" fmla="*/ 42 h 134"/>
                  <a:gd name="T14" fmla="*/ 60 w 110"/>
                  <a:gd name="T15" fmla="*/ 46 h 134"/>
                  <a:gd name="T16" fmla="*/ 58 w 110"/>
                  <a:gd name="T17" fmla="*/ 48 h 134"/>
                  <a:gd name="T18" fmla="*/ 56 w 110"/>
                  <a:gd name="T19" fmla="*/ 52 h 134"/>
                  <a:gd name="T20" fmla="*/ 74 w 110"/>
                  <a:gd name="T21" fmla="*/ 66 h 134"/>
                  <a:gd name="T22" fmla="*/ 82 w 110"/>
                  <a:gd name="T23" fmla="*/ 74 h 134"/>
                  <a:gd name="T24" fmla="*/ 88 w 110"/>
                  <a:gd name="T25" fmla="*/ 80 h 134"/>
                  <a:gd name="T26" fmla="*/ 94 w 110"/>
                  <a:gd name="T27" fmla="*/ 90 h 134"/>
                  <a:gd name="T28" fmla="*/ 96 w 110"/>
                  <a:gd name="T29" fmla="*/ 96 h 134"/>
                  <a:gd name="T30" fmla="*/ 104 w 110"/>
                  <a:gd name="T31" fmla="*/ 100 h 134"/>
                  <a:gd name="T32" fmla="*/ 110 w 110"/>
                  <a:gd name="T33" fmla="*/ 124 h 134"/>
                  <a:gd name="T34" fmla="*/ 106 w 110"/>
                  <a:gd name="T35" fmla="*/ 128 h 134"/>
                  <a:gd name="T36" fmla="*/ 100 w 110"/>
                  <a:gd name="T37" fmla="*/ 128 h 134"/>
                  <a:gd name="T38" fmla="*/ 96 w 110"/>
                  <a:gd name="T39" fmla="*/ 126 h 134"/>
                  <a:gd name="T40" fmla="*/ 88 w 110"/>
                  <a:gd name="T41" fmla="*/ 134 h 134"/>
                  <a:gd name="T42" fmla="*/ 78 w 110"/>
                  <a:gd name="T43" fmla="*/ 132 h 134"/>
                  <a:gd name="T44" fmla="*/ 80 w 110"/>
                  <a:gd name="T45" fmla="*/ 126 h 134"/>
                  <a:gd name="T46" fmla="*/ 80 w 110"/>
                  <a:gd name="T47" fmla="*/ 112 h 134"/>
                  <a:gd name="T48" fmla="*/ 80 w 110"/>
                  <a:gd name="T49" fmla="*/ 108 h 134"/>
                  <a:gd name="T50" fmla="*/ 76 w 110"/>
                  <a:gd name="T51" fmla="*/ 104 h 134"/>
                  <a:gd name="T52" fmla="*/ 72 w 110"/>
                  <a:gd name="T53" fmla="*/ 102 h 134"/>
                  <a:gd name="T54" fmla="*/ 68 w 110"/>
                  <a:gd name="T55" fmla="*/ 98 h 134"/>
                  <a:gd name="T56" fmla="*/ 68 w 110"/>
                  <a:gd name="T57" fmla="*/ 86 h 134"/>
                  <a:gd name="T58" fmla="*/ 64 w 110"/>
                  <a:gd name="T59" fmla="*/ 78 h 134"/>
                  <a:gd name="T60" fmla="*/ 58 w 110"/>
                  <a:gd name="T61" fmla="*/ 72 h 134"/>
                  <a:gd name="T62" fmla="*/ 44 w 110"/>
                  <a:gd name="T63" fmla="*/ 68 h 134"/>
                  <a:gd name="T64" fmla="*/ 42 w 110"/>
                  <a:gd name="T65" fmla="*/ 72 h 134"/>
                  <a:gd name="T66" fmla="*/ 34 w 110"/>
                  <a:gd name="T67" fmla="*/ 74 h 134"/>
                  <a:gd name="T68" fmla="*/ 30 w 110"/>
                  <a:gd name="T69" fmla="*/ 70 h 134"/>
                  <a:gd name="T70" fmla="*/ 22 w 110"/>
                  <a:gd name="T71" fmla="*/ 70 h 134"/>
                  <a:gd name="T72" fmla="*/ 16 w 110"/>
                  <a:gd name="T73" fmla="*/ 76 h 134"/>
                  <a:gd name="T74" fmla="*/ 12 w 110"/>
                  <a:gd name="T75" fmla="*/ 80 h 134"/>
                  <a:gd name="T76" fmla="*/ 12 w 110"/>
                  <a:gd name="T77" fmla="*/ 74 h 134"/>
                  <a:gd name="T78" fmla="*/ 14 w 110"/>
                  <a:gd name="T79" fmla="*/ 52 h 134"/>
                  <a:gd name="T80" fmla="*/ 14 w 110"/>
                  <a:gd name="T81" fmla="*/ 46 h 134"/>
                  <a:gd name="T82" fmla="*/ 6 w 110"/>
                  <a:gd name="T83" fmla="*/ 36 h 134"/>
                  <a:gd name="T84" fmla="*/ 2 w 110"/>
                  <a:gd name="T85" fmla="*/ 34 h 134"/>
                  <a:gd name="T86" fmla="*/ 0 w 110"/>
                  <a:gd name="T87" fmla="*/ 30 h 134"/>
                  <a:gd name="T88" fmla="*/ 2 w 110"/>
                  <a:gd name="T89" fmla="*/ 28 h 134"/>
                  <a:gd name="T90" fmla="*/ 6 w 110"/>
                  <a:gd name="T91" fmla="*/ 26 h 134"/>
                  <a:gd name="T92" fmla="*/ 14 w 110"/>
                  <a:gd name="T93" fmla="*/ 18 h 134"/>
                  <a:gd name="T94" fmla="*/ 16 w 110"/>
                  <a:gd name="T95" fmla="*/ 14 h 134"/>
                  <a:gd name="T96" fmla="*/ 22 w 110"/>
                  <a:gd name="T97" fmla="*/ 20 h 134"/>
                  <a:gd name="T98" fmla="*/ 24 w 110"/>
                  <a:gd name="T99" fmla="*/ 16 h 134"/>
                  <a:gd name="T100" fmla="*/ 22 w 110"/>
                  <a:gd name="T101" fmla="*/ 2 h 134"/>
                  <a:gd name="T102" fmla="*/ 28 w 110"/>
                  <a:gd name="T103" fmla="*/ 2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
                  <a:gd name="T157" fmla="*/ 0 h 134"/>
                  <a:gd name="T158" fmla="*/ 110 w 110"/>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 h="134">
                    <a:moveTo>
                      <a:pt x="30" y="2"/>
                    </a:moveTo>
                    <a:lnTo>
                      <a:pt x="42" y="16"/>
                    </a:lnTo>
                    <a:lnTo>
                      <a:pt x="40" y="20"/>
                    </a:lnTo>
                    <a:lnTo>
                      <a:pt x="42" y="22"/>
                    </a:lnTo>
                    <a:lnTo>
                      <a:pt x="46" y="26"/>
                    </a:lnTo>
                    <a:lnTo>
                      <a:pt x="50" y="28"/>
                    </a:lnTo>
                    <a:lnTo>
                      <a:pt x="56" y="26"/>
                    </a:lnTo>
                    <a:lnTo>
                      <a:pt x="60" y="26"/>
                    </a:lnTo>
                    <a:lnTo>
                      <a:pt x="64" y="32"/>
                    </a:lnTo>
                    <a:lnTo>
                      <a:pt x="64" y="34"/>
                    </a:lnTo>
                    <a:lnTo>
                      <a:pt x="66" y="36"/>
                    </a:lnTo>
                    <a:lnTo>
                      <a:pt x="68" y="38"/>
                    </a:lnTo>
                    <a:lnTo>
                      <a:pt x="70" y="40"/>
                    </a:lnTo>
                    <a:lnTo>
                      <a:pt x="70" y="42"/>
                    </a:lnTo>
                    <a:lnTo>
                      <a:pt x="66" y="46"/>
                    </a:lnTo>
                    <a:lnTo>
                      <a:pt x="60" y="46"/>
                    </a:lnTo>
                    <a:lnTo>
                      <a:pt x="58" y="46"/>
                    </a:lnTo>
                    <a:lnTo>
                      <a:pt x="58" y="48"/>
                    </a:lnTo>
                    <a:lnTo>
                      <a:pt x="56" y="50"/>
                    </a:lnTo>
                    <a:lnTo>
                      <a:pt x="56" y="52"/>
                    </a:lnTo>
                    <a:lnTo>
                      <a:pt x="74" y="62"/>
                    </a:lnTo>
                    <a:lnTo>
                      <a:pt x="74" y="66"/>
                    </a:lnTo>
                    <a:lnTo>
                      <a:pt x="80" y="72"/>
                    </a:lnTo>
                    <a:lnTo>
                      <a:pt x="82" y="74"/>
                    </a:lnTo>
                    <a:lnTo>
                      <a:pt x="86" y="80"/>
                    </a:lnTo>
                    <a:lnTo>
                      <a:pt x="88" y="80"/>
                    </a:lnTo>
                    <a:lnTo>
                      <a:pt x="92" y="84"/>
                    </a:lnTo>
                    <a:lnTo>
                      <a:pt x="94" y="90"/>
                    </a:lnTo>
                    <a:lnTo>
                      <a:pt x="94" y="92"/>
                    </a:lnTo>
                    <a:lnTo>
                      <a:pt x="96" y="96"/>
                    </a:lnTo>
                    <a:lnTo>
                      <a:pt x="98" y="96"/>
                    </a:lnTo>
                    <a:lnTo>
                      <a:pt x="104" y="100"/>
                    </a:lnTo>
                    <a:lnTo>
                      <a:pt x="108" y="112"/>
                    </a:lnTo>
                    <a:lnTo>
                      <a:pt x="110" y="124"/>
                    </a:lnTo>
                    <a:lnTo>
                      <a:pt x="108" y="126"/>
                    </a:lnTo>
                    <a:lnTo>
                      <a:pt x="106" y="128"/>
                    </a:lnTo>
                    <a:lnTo>
                      <a:pt x="102" y="128"/>
                    </a:lnTo>
                    <a:lnTo>
                      <a:pt x="100" y="128"/>
                    </a:lnTo>
                    <a:lnTo>
                      <a:pt x="98" y="126"/>
                    </a:lnTo>
                    <a:lnTo>
                      <a:pt x="96" y="126"/>
                    </a:lnTo>
                    <a:lnTo>
                      <a:pt x="88" y="130"/>
                    </a:lnTo>
                    <a:lnTo>
                      <a:pt x="88" y="134"/>
                    </a:lnTo>
                    <a:lnTo>
                      <a:pt x="86" y="134"/>
                    </a:lnTo>
                    <a:lnTo>
                      <a:pt x="78" y="132"/>
                    </a:lnTo>
                    <a:lnTo>
                      <a:pt x="76" y="130"/>
                    </a:lnTo>
                    <a:lnTo>
                      <a:pt x="80" y="126"/>
                    </a:lnTo>
                    <a:lnTo>
                      <a:pt x="80" y="114"/>
                    </a:lnTo>
                    <a:lnTo>
                      <a:pt x="80" y="112"/>
                    </a:lnTo>
                    <a:lnTo>
                      <a:pt x="80" y="110"/>
                    </a:lnTo>
                    <a:lnTo>
                      <a:pt x="80" y="108"/>
                    </a:lnTo>
                    <a:lnTo>
                      <a:pt x="78" y="106"/>
                    </a:lnTo>
                    <a:lnTo>
                      <a:pt x="76" y="104"/>
                    </a:lnTo>
                    <a:lnTo>
                      <a:pt x="76" y="102"/>
                    </a:lnTo>
                    <a:lnTo>
                      <a:pt x="72" y="102"/>
                    </a:lnTo>
                    <a:lnTo>
                      <a:pt x="70" y="102"/>
                    </a:lnTo>
                    <a:lnTo>
                      <a:pt x="68" y="98"/>
                    </a:lnTo>
                    <a:lnTo>
                      <a:pt x="68" y="96"/>
                    </a:lnTo>
                    <a:lnTo>
                      <a:pt x="68" y="86"/>
                    </a:lnTo>
                    <a:lnTo>
                      <a:pt x="66" y="80"/>
                    </a:lnTo>
                    <a:lnTo>
                      <a:pt x="64" y="78"/>
                    </a:lnTo>
                    <a:lnTo>
                      <a:pt x="62" y="76"/>
                    </a:lnTo>
                    <a:lnTo>
                      <a:pt x="58" y="72"/>
                    </a:lnTo>
                    <a:lnTo>
                      <a:pt x="54" y="66"/>
                    </a:lnTo>
                    <a:lnTo>
                      <a:pt x="44" y="68"/>
                    </a:lnTo>
                    <a:lnTo>
                      <a:pt x="44" y="70"/>
                    </a:lnTo>
                    <a:lnTo>
                      <a:pt x="42" y="72"/>
                    </a:lnTo>
                    <a:lnTo>
                      <a:pt x="36" y="74"/>
                    </a:lnTo>
                    <a:lnTo>
                      <a:pt x="34" y="74"/>
                    </a:lnTo>
                    <a:lnTo>
                      <a:pt x="32" y="72"/>
                    </a:lnTo>
                    <a:lnTo>
                      <a:pt x="30" y="70"/>
                    </a:lnTo>
                    <a:lnTo>
                      <a:pt x="28" y="70"/>
                    </a:lnTo>
                    <a:lnTo>
                      <a:pt x="22" y="70"/>
                    </a:lnTo>
                    <a:lnTo>
                      <a:pt x="18" y="74"/>
                    </a:lnTo>
                    <a:lnTo>
                      <a:pt x="16" y="76"/>
                    </a:lnTo>
                    <a:lnTo>
                      <a:pt x="14" y="78"/>
                    </a:lnTo>
                    <a:lnTo>
                      <a:pt x="12" y="80"/>
                    </a:lnTo>
                    <a:lnTo>
                      <a:pt x="12" y="78"/>
                    </a:lnTo>
                    <a:lnTo>
                      <a:pt x="12" y="74"/>
                    </a:lnTo>
                    <a:lnTo>
                      <a:pt x="16" y="56"/>
                    </a:lnTo>
                    <a:lnTo>
                      <a:pt x="14" y="52"/>
                    </a:lnTo>
                    <a:lnTo>
                      <a:pt x="16" y="48"/>
                    </a:lnTo>
                    <a:lnTo>
                      <a:pt x="14" y="46"/>
                    </a:lnTo>
                    <a:lnTo>
                      <a:pt x="6" y="46"/>
                    </a:lnTo>
                    <a:lnTo>
                      <a:pt x="6" y="36"/>
                    </a:lnTo>
                    <a:lnTo>
                      <a:pt x="2" y="32"/>
                    </a:lnTo>
                    <a:lnTo>
                      <a:pt x="2" y="34"/>
                    </a:lnTo>
                    <a:lnTo>
                      <a:pt x="0" y="32"/>
                    </a:lnTo>
                    <a:lnTo>
                      <a:pt x="0" y="30"/>
                    </a:lnTo>
                    <a:lnTo>
                      <a:pt x="2" y="30"/>
                    </a:lnTo>
                    <a:lnTo>
                      <a:pt x="2" y="28"/>
                    </a:lnTo>
                    <a:lnTo>
                      <a:pt x="4" y="26"/>
                    </a:lnTo>
                    <a:lnTo>
                      <a:pt x="6" y="26"/>
                    </a:lnTo>
                    <a:lnTo>
                      <a:pt x="6" y="22"/>
                    </a:lnTo>
                    <a:lnTo>
                      <a:pt x="14" y="18"/>
                    </a:lnTo>
                    <a:lnTo>
                      <a:pt x="14" y="16"/>
                    </a:lnTo>
                    <a:lnTo>
                      <a:pt x="16" y="14"/>
                    </a:lnTo>
                    <a:lnTo>
                      <a:pt x="16" y="22"/>
                    </a:lnTo>
                    <a:lnTo>
                      <a:pt x="22" y="20"/>
                    </a:lnTo>
                    <a:lnTo>
                      <a:pt x="24" y="20"/>
                    </a:lnTo>
                    <a:lnTo>
                      <a:pt x="24" y="16"/>
                    </a:lnTo>
                    <a:lnTo>
                      <a:pt x="22" y="10"/>
                    </a:lnTo>
                    <a:lnTo>
                      <a:pt x="22" y="2"/>
                    </a:lnTo>
                    <a:lnTo>
                      <a:pt x="24" y="0"/>
                    </a:lnTo>
                    <a:lnTo>
                      <a:pt x="28" y="2"/>
                    </a:lnTo>
                  </a:path>
                </a:pathLst>
              </a:custGeom>
              <a:solidFill>
                <a:schemeClr val="tx2"/>
              </a:solidFill>
              <a:ln w="3175">
                <a:solidFill>
                  <a:schemeClr val="bg1"/>
                </a:solidFill>
                <a:round/>
                <a:headEnd/>
                <a:tailEnd/>
              </a:ln>
            </p:spPr>
            <p:txBody>
              <a:bodyPr/>
              <a:lstStyle/>
              <a:p>
                <a:endParaRPr lang="fr-FR" dirty="0"/>
              </a:p>
            </p:txBody>
          </p:sp>
          <p:sp>
            <p:nvSpPr>
              <p:cNvPr id="5747" name="Freeform 1206"/>
              <p:cNvSpPr>
                <a:spLocks/>
              </p:cNvSpPr>
              <p:nvPr/>
            </p:nvSpPr>
            <p:spPr bwMode="auto">
              <a:xfrm>
                <a:off x="4643" y="1997"/>
                <a:ext cx="96" cy="101"/>
              </a:xfrm>
              <a:custGeom>
                <a:avLst/>
                <a:gdLst>
                  <a:gd name="T0" fmla="*/ 60 w 96"/>
                  <a:gd name="T1" fmla="*/ 83 h 101"/>
                  <a:gd name="T2" fmla="*/ 48 w 96"/>
                  <a:gd name="T3" fmla="*/ 73 h 101"/>
                  <a:gd name="T4" fmla="*/ 48 w 96"/>
                  <a:gd name="T5" fmla="*/ 67 h 101"/>
                  <a:gd name="T6" fmla="*/ 48 w 96"/>
                  <a:gd name="T7" fmla="*/ 61 h 101"/>
                  <a:gd name="T8" fmla="*/ 54 w 96"/>
                  <a:gd name="T9" fmla="*/ 57 h 101"/>
                  <a:gd name="T10" fmla="*/ 64 w 96"/>
                  <a:gd name="T11" fmla="*/ 53 h 101"/>
                  <a:gd name="T12" fmla="*/ 76 w 96"/>
                  <a:gd name="T13" fmla="*/ 43 h 101"/>
                  <a:gd name="T14" fmla="*/ 82 w 96"/>
                  <a:gd name="T15" fmla="*/ 39 h 101"/>
                  <a:gd name="T16" fmla="*/ 80 w 96"/>
                  <a:gd name="T17" fmla="*/ 30 h 101"/>
                  <a:gd name="T18" fmla="*/ 92 w 96"/>
                  <a:gd name="T19" fmla="*/ 14 h 101"/>
                  <a:gd name="T20" fmla="*/ 96 w 96"/>
                  <a:gd name="T21" fmla="*/ 12 h 101"/>
                  <a:gd name="T22" fmla="*/ 92 w 96"/>
                  <a:gd name="T23" fmla="*/ 6 h 101"/>
                  <a:gd name="T24" fmla="*/ 86 w 96"/>
                  <a:gd name="T25" fmla="*/ 0 h 101"/>
                  <a:gd name="T26" fmla="*/ 80 w 96"/>
                  <a:gd name="T27" fmla="*/ 12 h 101"/>
                  <a:gd name="T28" fmla="*/ 58 w 96"/>
                  <a:gd name="T29" fmla="*/ 20 h 101"/>
                  <a:gd name="T30" fmla="*/ 58 w 96"/>
                  <a:gd name="T31" fmla="*/ 30 h 101"/>
                  <a:gd name="T32" fmla="*/ 44 w 96"/>
                  <a:gd name="T33" fmla="*/ 30 h 101"/>
                  <a:gd name="T34" fmla="*/ 12 w 96"/>
                  <a:gd name="T35" fmla="*/ 47 h 101"/>
                  <a:gd name="T36" fmla="*/ 0 w 96"/>
                  <a:gd name="T37" fmla="*/ 59 h 101"/>
                  <a:gd name="T38" fmla="*/ 4 w 96"/>
                  <a:gd name="T39" fmla="*/ 65 h 101"/>
                  <a:gd name="T40" fmla="*/ 16 w 96"/>
                  <a:gd name="T41" fmla="*/ 65 h 101"/>
                  <a:gd name="T42" fmla="*/ 14 w 96"/>
                  <a:gd name="T43" fmla="*/ 81 h 101"/>
                  <a:gd name="T44" fmla="*/ 16 w 96"/>
                  <a:gd name="T45" fmla="*/ 83 h 101"/>
                  <a:gd name="T46" fmla="*/ 10 w 96"/>
                  <a:gd name="T47" fmla="*/ 87 h 101"/>
                  <a:gd name="T48" fmla="*/ 6 w 96"/>
                  <a:gd name="T49" fmla="*/ 95 h 101"/>
                  <a:gd name="T50" fmla="*/ 14 w 96"/>
                  <a:gd name="T51" fmla="*/ 95 h 101"/>
                  <a:gd name="T52" fmla="*/ 12 w 96"/>
                  <a:gd name="T53" fmla="*/ 99 h 101"/>
                  <a:gd name="T54" fmla="*/ 14 w 96"/>
                  <a:gd name="T55" fmla="*/ 101 h 101"/>
                  <a:gd name="T56" fmla="*/ 18 w 96"/>
                  <a:gd name="T57" fmla="*/ 101 h 101"/>
                  <a:gd name="T58" fmla="*/ 20 w 96"/>
                  <a:gd name="T59" fmla="*/ 97 h 101"/>
                  <a:gd name="T60" fmla="*/ 22 w 96"/>
                  <a:gd name="T61" fmla="*/ 97 h 101"/>
                  <a:gd name="T62" fmla="*/ 26 w 96"/>
                  <a:gd name="T63" fmla="*/ 99 h 101"/>
                  <a:gd name="T64" fmla="*/ 28 w 96"/>
                  <a:gd name="T65" fmla="*/ 99 h 101"/>
                  <a:gd name="T66" fmla="*/ 34 w 96"/>
                  <a:gd name="T67" fmla="*/ 101 h 101"/>
                  <a:gd name="T68" fmla="*/ 52 w 96"/>
                  <a:gd name="T69" fmla="*/ 91 h 101"/>
                  <a:gd name="T70" fmla="*/ 60 w 96"/>
                  <a:gd name="T71" fmla="*/ 85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01"/>
                  <a:gd name="T110" fmla="*/ 96 w 96"/>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01">
                    <a:moveTo>
                      <a:pt x="62" y="85"/>
                    </a:moveTo>
                    <a:lnTo>
                      <a:pt x="60" y="83"/>
                    </a:lnTo>
                    <a:lnTo>
                      <a:pt x="50" y="75"/>
                    </a:lnTo>
                    <a:lnTo>
                      <a:pt x="48" y="73"/>
                    </a:lnTo>
                    <a:lnTo>
                      <a:pt x="46" y="71"/>
                    </a:lnTo>
                    <a:lnTo>
                      <a:pt x="48" y="67"/>
                    </a:lnTo>
                    <a:lnTo>
                      <a:pt x="48" y="71"/>
                    </a:lnTo>
                    <a:lnTo>
                      <a:pt x="48" y="61"/>
                    </a:lnTo>
                    <a:lnTo>
                      <a:pt x="54" y="59"/>
                    </a:lnTo>
                    <a:lnTo>
                      <a:pt x="54" y="57"/>
                    </a:lnTo>
                    <a:lnTo>
                      <a:pt x="62" y="55"/>
                    </a:lnTo>
                    <a:lnTo>
                      <a:pt x="64" y="53"/>
                    </a:lnTo>
                    <a:lnTo>
                      <a:pt x="66" y="51"/>
                    </a:lnTo>
                    <a:lnTo>
                      <a:pt x="76" y="43"/>
                    </a:lnTo>
                    <a:lnTo>
                      <a:pt x="80" y="41"/>
                    </a:lnTo>
                    <a:lnTo>
                      <a:pt x="82" y="39"/>
                    </a:lnTo>
                    <a:lnTo>
                      <a:pt x="82" y="32"/>
                    </a:lnTo>
                    <a:lnTo>
                      <a:pt x="80" y="30"/>
                    </a:lnTo>
                    <a:lnTo>
                      <a:pt x="82" y="28"/>
                    </a:lnTo>
                    <a:lnTo>
                      <a:pt x="92" y="14"/>
                    </a:lnTo>
                    <a:lnTo>
                      <a:pt x="94" y="12"/>
                    </a:lnTo>
                    <a:lnTo>
                      <a:pt x="96" y="12"/>
                    </a:lnTo>
                    <a:lnTo>
                      <a:pt x="94" y="8"/>
                    </a:lnTo>
                    <a:lnTo>
                      <a:pt x="92" y="6"/>
                    </a:lnTo>
                    <a:lnTo>
                      <a:pt x="90" y="2"/>
                    </a:lnTo>
                    <a:lnTo>
                      <a:pt x="86" y="0"/>
                    </a:lnTo>
                    <a:lnTo>
                      <a:pt x="84" y="2"/>
                    </a:lnTo>
                    <a:lnTo>
                      <a:pt x="80" y="12"/>
                    </a:lnTo>
                    <a:lnTo>
                      <a:pt x="70" y="18"/>
                    </a:lnTo>
                    <a:lnTo>
                      <a:pt x="58" y="20"/>
                    </a:lnTo>
                    <a:lnTo>
                      <a:pt x="58" y="22"/>
                    </a:lnTo>
                    <a:lnTo>
                      <a:pt x="58" y="30"/>
                    </a:lnTo>
                    <a:lnTo>
                      <a:pt x="48" y="32"/>
                    </a:lnTo>
                    <a:lnTo>
                      <a:pt x="44" y="30"/>
                    </a:lnTo>
                    <a:lnTo>
                      <a:pt x="38" y="28"/>
                    </a:lnTo>
                    <a:lnTo>
                      <a:pt x="12" y="47"/>
                    </a:lnTo>
                    <a:lnTo>
                      <a:pt x="8" y="49"/>
                    </a:lnTo>
                    <a:lnTo>
                      <a:pt x="0" y="59"/>
                    </a:lnTo>
                    <a:lnTo>
                      <a:pt x="4" y="63"/>
                    </a:lnTo>
                    <a:lnTo>
                      <a:pt x="4" y="65"/>
                    </a:lnTo>
                    <a:lnTo>
                      <a:pt x="8" y="63"/>
                    </a:lnTo>
                    <a:lnTo>
                      <a:pt x="16" y="65"/>
                    </a:lnTo>
                    <a:lnTo>
                      <a:pt x="18" y="67"/>
                    </a:lnTo>
                    <a:lnTo>
                      <a:pt x="14" y="81"/>
                    </a:lnTo>
                    <a:lnTo>
                      <a:pt x="14" y="83"/>
                    </a:lnTo>
                    <a:lnTo>
                      <a:pt x="16" y="83"/>
                    </a:lnTo>
                    <a:lnTo>
                      <a:pt x="12" y="85"/>
                    </a:lnTo>
                    <a:lnTo>
                      <a:pt x="10" y="87"/>
                    </a:lnTo>
                    <a:lnTo>
                      <a:pt x="10" y="91"/>
                    </a:lnTo>
                    <a:lnTo>
                      <a:pt x="6" y="95"/>
                    </a:lnTo>
                    <a:lnTo>
                      <a:pt x="12" y="95"/>
                    </a:lnTo>
                    <a:lnTo>
                      <a:pt x="14" y="95"/>
                    </a:lnTo>
                    <a:lnTo>
                      <a:pt x="12" y="97"/>
                    </a:lnTo>
                    <a:lnTo>
                      <a:pt x="12" y="99"/>
                    </a:lnTo>
                    <a:lnTo>
                      <a:pt x="14" y="99"/>
                    </a:lnTo>
                    <a:lnTo>
                      <a:pt x="14" y="101"/>
                    </a:lnTo>
                    <a:lnTo>
                      <a:pt x="16" y="101"/>
                    </a:lnTo>
                    <a:lnTo>
                      <a:pt x="18" y="101"/>
                    </a:lnTo>
                    <a:lnTo>
                      <a:pt x="20" y="99"/>
                    </a:lnTo>
                    <a:lnTo>
                      <a:pt x="20" y="97"/>
                    </a:lnTo>
                    <a:lnTo>
                      <a:pt x="20" y="95"/>
                    </a:lnTo>
                    <a:lnTo>
                      <a:pt x="22" y="97"/>
                    </a:lnTo>
                    <a:lnTo>
                      <a:pt x="24" y="99"/>
                    </a:lnTo>
                    <a:lnTo>
                      <a:pt x="26" y="99"/>
                    </a:lnTo>
                    <a:lnTo>
                      <a:pt x="28" y="101"/>
                    </a:lnTo>
                    <a:lnTo>
                      <a:pt x="28" y="99"/>
                    </a:lnTo>
                    <a:lnTo>
                      <a:pt x="32" y="99"/>
                    </a:lnTo>
                    <a:lnTo>
                      <a:pt x="34" y="101"/>
                    </a:lnTo>
                    <a:lnTo>
                      <a:pt x="44" y="91"/>
                    </a:lnTo>
                    <a:lnTo>
                      <a:pt x="52" y="91"/>
                    </a:lnTo>
                    <a:lnTo>
                      <a:pt x="56" y="91"/>
                    </a:lnTo>
                    <a:lnTo>
                      <a:pt x="60" y="85"/>
                    </a:lnTo>
                    <a:lnTo>
                      <a:pt x="62" y="85"/>
                    </a:lnTo>
                    <a:close/>
                  </a:path>
                </a:pathLst>
              </a:custGeom>
              <a:solidFill>
                <a:schemeClr val="tx2"/>
              </a:solidFill>
              <a:ln w="3175">
                <a:solidFill>
                  <a:schemeClr val="bg1"/>
                </a:solidFill>
                <a:round/>
                <a:headEnd/>
                <a:tailEnd/>
              </a:ln>
            </p:spPr>
            <p:txBody>
              <a:bodyPr/>
              <a:lstStyle/>
              <a:p>
                <a:endParaRPr lang="fr-FR" dirty="0"/>
              </a:p>
            </p:txBody>
          </p:sp>
          <p:sp>
            <p:nvSpPr>
              <p:cNvPr id="5748" name="Freeform 1207"/>
              <p:cNvSpPr>
                <a:spLocks/>
              </p:cNvSpPr>
              <p:nvPr/>
            </p:nvSpPr>
            <p:spPr bwMode="auto">
              <a:xfrm>
                <a:off x="4643" y="1997"/>
                <a:ext cx="96" cy="101"/>
              </a:xfrm>
              <a:custGeom>
                <a:avLst/>
                <a:gdLst>
                  <a:gd name="T0" fmla="*/ 60 w 96"/>
                  <a:gd name="T1" fmla="*/ 83 h 101"/>
                  <a:gd name="T2" fmla="*/ 48 w 96"/>
                  <a:gd name="T3" fmla="*/ 73 h 101"/>
                  <a:gd name="T4" fmla="*/ 48 w 96"/>
                  <a:gd name="T5" fmla="*/ 67 h 101"/>
                  <a:gd name="T6" fmla="*/ 48 w 96"/>
                  <a:gd name="T7" fmla="*/ 61 h 101"/>
                  <a:gd name="T8" fmla="*/ 54 w 96"/>
                  <a:gd name="T9" fmla="*/ 57 h 101"/>
                  <a:gd name="T10" fmla="*/ 64 w 96"/>
                  <a:gd name="T11" fmla="*/ 53 h 101"/>
                  <a:gd name="T12" fmla="*/ 76 w 96"/>
                  <a:gd name="T13" fmla="*/ 43 h 101"/>
                  <a:gd name="T14" fmla="*/ 82 w 96"/>
                  <a:gd name="T15" fmla="*/ 39 h 101"/>
                  <a:gd name="T16" fmla="*/ 80 w 96"/>
                  <a:gd name="T17" fmla="*/ 30 h 101"/>
                  <a:gd name="T18" fmla="*/ 92 w 96"/>
                  <a:gd name="T19" fmla="*/ 14 h 101"/>
                  <a:gd name="T20" fmla="*/ 96 w 96"/>
                  <a:gd name="T21" fmla="*/ 12 h 101"/>
                  <a:gd name="T22" fmla="*/ 92 w 96"/>
                  <a:gd name="T23" fmla="*/ 6 h 101"/>
                  <a:gd name="T24" fmla="*/ 86 w 96"/>
                  <a:gd name="T25" fmla="*/ 0 h 101"/>
                  <a:gd name="T26" fmla="*/ 80 w 96"/>
                  <a:gd name="T27" fmla="*/ 12 h 101"/>
                  <a:gd name="T28" fmla="*/ 58 w 96"/>
                  <a:gd name="T29" fmla="*/ 20 h 101"/>
                  <a:gd name="T30" fmla="*/ 58 w 96"/>
                  <a:gd name="T31" fmla="*/ 30 h 101"/>
                  <a:gd name="T32" fmla="*/ 44 w 96"/>
                  <a:gd name="T33" fmla="*/ 30 h 101"/>
                  <a:gd name="T34" fmla="*/ 12 w 96"/>
                  <a:gd name="T35" fmla="*/ 47 h 101"/>
                  <a:gd name="T36" fmla="*/ 0 w 96"/>
                  <a:gd name="T37" fmla="*/ 59 h 101"/>
                  <a:gd name="T38" fmla="*/ 4 w 96"/>
                  <a:gd name="T39" fmla="*/ 65 h 101"/>
                  <a:gd name="T40" fmla="*/ 16 w 96"/>
                  <a:gd name="T41" fmla="*/ 65 h 101"/>
                  <a:gd name="T42" fmla="*/ 14 w 96"/>
                  <a:gd name="T43" fmla="*/ 81 h 101"/>
                  <a:gd name="T44" fmla="*/ 16 w 96"/>
                  <a:gd name="T45" fmla="*/ 83 h 101"/>
                  <a:gd name="T46" fmla="*/ 10 w 96"/>
                  <a:gd name="T47" fmla="*/ 87 h 101"/>
                  <a:gd name="T48" fmla="*/ 6 w 96"/>
                  <a:gd name="T49" fmla="*/ 95 h 101"/>
                  <a:gd name="T50" fmla="*/ 14 w 96"/>
                  <a:gd name="T51" fmla="*/ 95 h 101"/>
                  <a:gd name="T52" fmla="*/ 12 w 96"/>
                  <a:gd name="T53" fmla="*/ 99 h 101"/>
                  <a:gd name="T54" fmla="*/ 14 w 96"/>
                  <a:gd name="T55" fmla="*/ 101 h 101"/>
                  <a:gd name="T56" fmla="*/ 18 w 96"/>
                  <a:gd name="T57" fmla="*/ 101 h 101"/>
                  <a:gd name="T58" fmla="*/ 20 w 96"/>
                  <a:gd name="T59" fmla="*/ 97 h 101"/>
                  <a:gd name="T60" fmla="*/ 22 w 96"/>
                  <a:gd name="T61" fmla="*/ 97 h 101"/>
                  <a:gd name="T62" fmla="*/ 26 w 96"/>
                  <a:gd name="T63" fmla="*/ 99 h 101"/>
                  <a:gd name="T64" fmla="*/ 28 w 96"/>
                  <a:gd name="T65" fmla="*/ 99 h 101"/>
                  <a:gd name="T66" fmla="*/ 34 w 96"/>
                  <a:gd name="T67" fmla="*/ 101 h 101"/>
                  <a:gd name="T68" fmla="*/ 52 w 96"/>
                  <a:gd name="T69" fmla="*/ 91 h 101"/>
                  <a:gd name="T70" fmla="*/ 60 w 96"/>
                  <a:gd name="T71" fmla="*/ 85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01"/>
                  <a:gd name="T110" fmla="*/ 96 w 96"/>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01">
                    <a:moveTo>
                      <a:pt x="62" y="85"/>
                    </a:moveTo>
                    <a:lnTo>
                      <a:pt x="60" y="83"/>
                    </a:lnTo>
                    <a:lnTo>
                      <a:pt x="50" y="75"/>
                    </a:lnTo>
                    <a:lnTo>
                      <a:pt x="48" y="73"/>
                    </a:lnTo>
                    <a:lnTo>
                      <a:pt x="46" y="71"/>
                    </a:lnTo>
                    <a:lnTo>
                      <a:pt x="48" y="67"/>
                    </a:lnTo>
                    <a:lnTo>
                      <a:pt x="48" y="71"/>
                    </a:lnTo>
                    <a:lnTo>
                      <a:pt x="48" y="61"/>
                    </a:lnTo>
                    <a:lnTo>
                      <a:pt x="54" y="59"/>
                    </a:lnTo>
                    <a:lnTo>
                      <a:pt x="54" y="57"/>
                    </a:lnTo>
                    <a:lnTo>
                      <a:pt x="62" y="55"/>
                    </a:lnTo>
                    <a:lnTo>
                      <a:pt x="64" y="53"/>
                    </a:lnTo>
                    <a:lnTo>
                      <a:pt x="66" y="51"/>
                    </a:lnTo>
                    <a:lnTo>
                      <a:pt x="76" y="43"/>
                    </a:lnTo>
                    <a:lnTo>
                      <a:pt x="80" y="41"/>
                    </a:lnTo>
                    <a:lnTo>
                      <a:pt x="82" y="39"/>
                    </a:lnTo>
                    <a:lnTo>
                      <a:pt x="82" y="32"/>
                    </a:lnTo>
                    <a:lnTo>
                      <a:pt x="80" y="30"/>
                    </a:lnTo>
                    <a:lnTo>
                      <a:pt x="82" y="28"/>
                    </a:lnTo>
                    <a:lnTo>
                      <a:pt x="92" y="14"/>
                    </a:lnTo>
                    <a:lnTo>
                      <a:pt x="94" y="12"/>
                    </a:lnTo>
                    <a:lnTo>
                      <a:pt x="96" y="12"/>
                    </a:lnTo>
                    <a:lnTo>
                      <a:pt x="94" y="8"/>
                    </a:lnTo>
                    <a:lnTo>
                      <a:pt x="92" y="6"/>
                    </a:lnTo>
                    <a:lnTo>
                      <a:pt x="90" y="2"/>
                    </a:lnTo>
                    <a:lnTo>
                      <a:pt x="86" y="0"/>
                    </a:lnTo>
                    <a:lnTo>
                      <a:pt x="84" y="2"/>
                    </a:lnTo>
                    <a:lnTo>
                      <a:pt x="80" y="12"/>
                    </a:lnTo>
                    <a:lnTo>
                      <a:pt x="70" y="18"/>
                    </a:lnTo>
                    <a:lnTo>
                      <a:pt x="58" y="20"/>
                    </a:lnTo>
                    <a:lnTo>
                      <a:pt x="58" y="22"/>
                    </a:lnTo>
                    <a:lnTo>
                      <a:pt x="58" y="30"/>
                    </a:lnTo>
                    <a:lnTo>
                      <a:pt x="48" y="32"/>
                    </a:lnTo>
                    <a:lnTo>
                      <a:pt x="44" y="30"/>
                    </a:lnTo>
                    <a:lnTo>
                      <a:pt x="38" y="28"/>
                    </a:lnTo>
                    <a:lnTo>
                      <a:pt x="12" y="47"/>
                    </a:lnTo>
                    <a:lnTo>
                      <a:pt x="8" y="49"/>
                    </a:lnTo>
                    <a:lnTo>
                      <a:pt x="0" y="59"/>
                    </a:lnTo>
                    <a:lnTo>
                      <a:pt x="4" y="63"/>
                    </a:lnTo>
                    <a:lnTo>
                      <a:pt x="4" y="65"/>
                    </a:lnTo>
                    <a:lnTo>
                      <a:pt x="8" y="63"/>
                    </a:lnTo>
                    <a:lnTo>
                      <a:pt x="16" y="65"/>
                    </a:lnTo>
                    <a:lnTo>
                      <a:pt x="18" y="67"/>
                    </a:lnTo>
                    <a:lnTo>
                      <a:pt x="14" y="81"/>
                    </a:lnTo>
                    <a:lnTo>
                      <a:pt x="14" y="83"/>
                    </a:lnTo>
                    <a:lnTo>
                      <a:pt x="16" y="83"/>
                    </a:lnTo>
                    <a:lnTo>
                      <a:pt x="12" y="85"/>
                    </a:lnTo>
                    <a:lnTo>
                      <a:pt x="10" y="87"/>
                    </a:lnTo>
                    <a:lnTo>
                      <a:pt x="10" y="91"/>
                    </a:lnTo>
                    <a:lnTo>
                      <a:pt x="6" y="95"/>
                    </a:lnTo>
                    <a:lnTo>
                      <a:pt x="12" y="95"/>
                    </a:lnTo>
                    <a:lnTo>
                      <a:pt x="14" y="95"/>
                    </a:lnTo>
                    <a:lnTo>
                      <a:pt x="12" y="97"/>
                    </a:lnTo>
                    <a:lnTo>
                      <a:pt x="12" y="99"/>
                    </a:lnTo>
                    <a:lnTo>
                      <a:pt x="14" y="99"/>
                    </a:lnTo>
                    <a:lnTo>
                      <a:pt x="14" y="101"/>
                    </a:lnTo>
                    <a:lnTo>
                      <a:pt x="16" y="101"/>
                    </a:lnTo>
                    <a:lnTo>
                      <a:pt x="18" y="101"/>
                    </a:lnTo>
                    <a:lnTo>
                      <a:pt x="20" y="99"/>
                    </a:lnTo>
                    <a:lnTo>
                      <a:pt x="20" y="97"/>
                    </a:lnTo>
                    <a:lnTo>
                      <a:pt x="20" y="95"/>
                    </a:lnTo>
                    <a:lnTo>
                      <a:pt x="22" y="97"/>
                    </a:lnTo>
                    <a:lnTo>
                      <a:pt x="24" y="99"/>
                    </a:lnTo>
                    <a:lnTo>
                      <a:pt x="26" y="99"/>
                    </a:lnTo>
                    <a:lnTo>
                      <a:pt x="28" y="101"/>
                    </a:lnTo>
                    <a:lnTo>
                      <a:pt x="28" y="99"/>
                    </a:lnTo>
                    <a:lnTo>
                      <a:pt x="32" y="99"/>
                    </a:lnTo>
                    <a:lnTo>
                      <a:pt x="34" y="101"/>
                    </a:lnTo>
                    <a:lnTo>
                      <a:pt x="44" y="91"/>
                    </a:lnTo>
                    <a:lnTo>
                      <a:pt x="52" y="91"/>
                    </a:lnTo>
                    <a:lnTo>
                      <a:pt x="56" y="91"/>
                    </a:lnTo>
                    <a:lnTo>
                      <a:pt x="60" y="85"/>
                    </a:lnTo>
                  </a:path>
                </a:pathLst>
              </a:custGeom>
              <a:solidFill>
                <a:schemeClr val="tx2"/>
              </a:solidFill>
              <a:ln w="3175">
                <a:solidFill>
                  <a:schemeClr val="bg1"/>
                </a:solidFill>
                <a:round/>
                <a:headEnd/>
                <a:tailEnd/>
              </a:ln>
            </p:spPr>
            <p:txBody>
              <a:bodyPr/>
              <a:lstStyle/>
              <a:p>
                <a:endParaRPr lang="fr-FR" dirty="0"/>
              </a:p>
            </p:txBody>
          </p:sp>
          <p:sp>
            <p:nvSpPr>
              <p:cNvPr id="5749" name="Freeform 1208"/>
              <p:cNvSpPr>
                <a:spLocks/>
              </p:cNvSpPr>
              <p:nvPr/>
            </p:nvSpPr>
            <p:spPr bwMode="auto">
              <a:xfrm>
                <a:off x="4413" y="2638"/>
                <a:ext cx="150" cy="128"/>
              </a:xfrm>
              <a:custGeom>
                <a:avLst/>
                <a:gdLst>
                  <a:gd name="T0" fmla="*/ 130 w 150"/>
                  <a:gd name="T1" fmla="*/ 4 h 128"/>
                  <a:gd name="T2" fmla="*/ 126 w 150"/>
                  <a:gd name="T3" fmla="*/ 4 h 128"/>
                  <a:gd name="T4" fmla="*/ 130 w 150"/>
                  <a:gd name="T5" fmla="*/ 8 h 128"/>
                  <a:gd name="T6" fmla="*/ 132 w 150"/>
                  <a:gd name="T7" fmla="*/ 10 h 128"/>
                  <a:gd name="T8" fmla="*/ 128 w 150"/>
                  <a:gd name="T9" fmla="*/ 10 h 128"/>
                  <a:gd name="T10" fmla="*/ 124 w 150"/>
                  <a:gd name="T11" fmla="*/ 12 h 128"/>
                  <a:gd name="T12" fmla="*/ 128 w 150"/>
                  <a:gd name="T13" fmla="*/ 16 h 128"/>
                  <a:gd name="T14" fmla="*/ 130 w 150"/>
                  <a:gd name="T15" fmla="*/ 22 h 128"/>
                  <a:gd name="T16" fmla="*/ 134 w 150"/>
                  <a:gd name="T17" fmla="*/ 34 h 128"/>
                  <a:gd name="T18" fmla="*/ 134 w 150"/>
                  <a:gd name="T19" fmla="*/ 38 h 128"/>
                  <a:gd name="T20" fmla="*/ 150 w 150"/>
                  <a:gd name="T21" fmla="*/ 52 h 128"/>
                  <a:gd name="T22" fmla="*/ 138 w 150"/>
                  <a:gd name="T23" fmla="*/ 52 h 128"/>
                  <a:gd name="T24" fmla="*/ 136 w 150"/>
                  <a:gd name="T25" fmla="*/ 52 h 128"/>
                  <a:gd name="T26" fmla="*/ 132 w 150"/>
                  <a:gd name="T27" fmla="*/ 54 h 128"/>
                  <a:gd name="T28" fmla="*/ 128 w 150"/>
                  <a:gd name="T29" fmla="*/ 72 h 128"/>
                  <a:gd name="T30" fmla="*/ 122 w 150"/>
                  <a:gd name="T31" fmla="*/ 82 h 128"/>
                  <a:gd name="T32" fmla="*/ 118 w 150"/>
                  <a:gd name="T33" fmla="*/ 84 h 128"/>
                  <a:gd name="T34" fmla="*/ 112 w 150"/>
                  <a:gd name="T35" fmla="*/ 92 h 128"/>
                  <a:gd name="T36" fmla="*/ 116 w 150"/>
                  <a:gd name="T37" fmla="*/ 98 h 128"/>
                  <a:gd name="T38" fmla="*/ 112 w 150"/>
                  <a:gd name="T39" fmla="*/ 102 h 128"/>
                  <a:gd name="T40" fmla="*/ 112 w 150"/>
                  <a:gd name="T41" fmla="*/ 106 h 128"/>
                  <a:gd name="T42" fmla="*/ 108 w 150"/>
                  <a:gd name="T43" fmla="*/ 110 h 128"/>
                  <a:gd name="T44" fmla="*/ 108 w 150"/>
                  <a:gd name="T45" fmla="*/ 114 h 128"/>
                  <a:gd name="T46" fmla="*/ 106 w 150"/>
                  <a:gd name="T47" fmla="*/ 118 h 128"/>
                  <a:gd name="T48" fmla="*/ 84 w 150"/>
                  <a:gd name="T49" fmla="*/ 118 h 128"/>
                  <a:gd name="T50" fmla="*/ 80 w 150"/>
                  <a:gd name="T51" fmla="*/ 116 h 128"/>
                  <a:gd name="T52" fmla="*/ 70 w 150"/>
                  <a:gd name="T53" fmla="*/ 114 h 128"/>
                  <a:gd name="T54" fmla="*/ 66 w 150"/>
                  <a:gd name="T55" fmla="*/ 112 h 128"/>
                  <a:gd name="T56" fmla="*/ 60 w 150"/>
                  <a:gd name="T57" fmla="*/ 112 h 128"/>
                  <a:gd name="T58" fmla="*/ 50 w 150"/>
                  <a:gd name="T59" fmla="*/ 116 h 128"/>
                  <a:gd name="T60" fmla="*/ 46 w 150"/>
                  <a:gd name="T61" fmla="*/ 116 h 128"/>
                  <a:gd name="T62" fmla="*/ 42 w 150"/>
                  <a:gd name="T63" fmla="*/ 106 h 128"/>
                  <a:gd name="T64" fmla="*/ 40 w 150"/>
                  <a:gd name="T65" fmla="*/ 110 h 128"/>
                  <a:gd name="T66" fmla="*/ 34 w 150"/>
                  <a:gd name="T67" fmla="*/ 110 h 128"/>
                  <a:gd name="T68" fmla="*/ 30 w 150"/>
                  <a:gd name="T69" fmla="*/ 110 h 128"/>
                  <a:gd name="T70" fmla="*/ 26 w 150"/>
                  <a:gd name="T71" fmla="*/ 110 h 128"/>
                  <a:gd name="T72" fmla="*/ 22 w 150"/>
                  <a:gd name="T73" fmla="*/ 108 h 128"/>
                  <a:gd name="T74" fmla="*/ 20 w 150"/>
                  <a:gd name="T75" fmla="*/ 106 h 128"/>
                  <a:gd name="T76" fmla="*/ 18 w 150"/>
                  <a:gd name="T77" fmla="*/ 102 h 128"/>
                  <a:gd name="T78" fmla="*/ 16 w 150"/>
                  <a:gd name="T79" fmla="*/ 90 h 128"/>
                  <a:gd name="T80" fmla="*/ 10 w 150"/>
                  <a:gd name="T81" fmla="*/ 76 h 128"/>
                  <a:gd name="T82" fmla="*/ 6 w 150"/>
                  <a:gd name="T83" fmla="*/ 72 h 128"/>
                  <a:gd name="T84" fmla="*/ 4 w 150"/>
                  <a:gd name="T85" fmla="*/ 64 h 128"/>
                  <a:gd name="T86" fmla="*/ 0 w 150"/>
                  <a:gd name="T87" fmla="*/ 60 h 128"/>
                  <a:gd name="T88" fmla="*/ 4 w 150"/>
                  <a:gd name="T89" fmla="*/ 42 h 128"/>
                  <a:gd name="T90" fmla="*/ 10 w 150"/>
                  <a:gd name="T91" fmla="*/ 36 h 128"/>
                  <a:gd name="T92" fmla="*/ 24 w 150"/>
                  <a:gd name="T93" fmla="*/ 52 h 128"/>
                  <a:gd name="T94" fmla="*/ 30 w 150"/>
                  <a:gd name="T95" fmla="*/ 50 h 128"/>
                  <a:gd name="T96" fmla="*/ 38 w 150"/>
                  <a:gd name="T97" fmla="*/ 50 h 128"/>
                  <a:gd name="T98" fmla="*/ 42 w 150"/>
                  <a:gd name="T99" fmla="*/ 50 h 128"/>
                  <a:gd name="T100" fmla="*/ 50 w 150"/>
                  <a:gd name="T101" fmla="*/ 42 h 128"/>
                  <a:gd name="T102" fmla="*/ 60 w 150"/>
                  <a:gd name="T103" fmla="*/ 42 h 128"/>
                  <a:gd name="T104" fmla="*/ 66 w 150"/>
                  <a:gd name="T105" fmla="*/ 46 h 128"/>
                  <a:gd name="T106" fmla="*/ 82 w 150"/>
                  <a:gd name="T107" fmla="*/ 42 h 128"/>
                  <a:gd name="T108" fmla="*/ 90 w 150"/>
                  <a:gd name="T109" fmla="*/ 24 h 128"/>
                  <a:gd name="T110" fmla="*/ 100 w 150"/>
                  <a:gd name="T111" fmla="*/ 2 h 128"/>
                  <a:gd name="T112" fmla="*/ 122 w 150"/>
                  <a:gd name="T113" fmla="*/ 0 h 128"/>
                  <a:gd name="T114" fmla="*/ 128 w 150"/>
                  <a:gd name="T115" fmla="*/ 2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128"/>
                  <a:gd name="T176" fmla="*/ 150 w 150"/>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128">
                    <a:moveTo>
                      <a:pt x="130" y="2"/>
                    </a:moveTo>
                    <a:lnTo>
                      <a:pt x="130" y="4"/>
                    </a:lnTo>
                    <a:lnTo>
                      <a:pt x="128" y="4"/>
                    </a:lnTo>
                    <a:lnTo>
                      <a:pt x="126" y="4"/>
                    </a:lnTo>
                    <a:lnTo>
                      <a:pt x="128" y="6"/>
                    </a:lnTo>
                    <a:lnTo>
                      <a:pt x="130" y="8"/>
                    </a:lnTo>
                    <a:lnTo>
                      <a:pt x="132" y="8"/>
                    </a:lnTo>
                    <a:lnTo>
                      <a:pt x="132" y="10"/>
                    </a:lnTo>
                    <a:lnTo>
                      <a:pt x="130" y="10"/>
                    </a:lnTo>
                    <a:lnTo>
                      <a:pt x="128" y="10"/>
                    </a:lnTo>
                    <a:lnTo>
                      <a:pt x="128" y="12"/>
                    </a:lnTo>
                    <a:lnTo>
                      <a:pt x="124" y="12"/>
                    </a:lnTo>
                    <a:lnTo>
                      <a:pt x="126" y="16"/>
                    </a:lnTo>
                    <a:lnTo>
                      <a:pt x="128" y="16"/>
                    </a:lnTo>
                    <a:lnTo>
                      <a:pt x="126" y="18"/>
                    </a:lnTo>
                    <a:lnTo>
                      <a:pt x="130" y="22"/>
                    </a:lnTo>
                    <a:lnTo>
                      <a:pt x="136" y="32"/>
                    </a:lnTo>
                    <a:lnTo>
                      <a:pt x="134" y="34"/>
                    </a:lnTo>
                    <a:lnTo>
                      <a:pt x="134" y="36"/>
                    </a:lnTo>
                    <a:lnTo>
                      <a:pt x="134" y="38"/>
                    </a:lnTo>
                    <a:lnTo>
                      <a:pt x="150" y="50"/>
                    </a:lnTo>
                    <a:lnTo>
                      <a:pt x="150" y="52"/>
                    </a:lnTo>
                    <a:lnTo>
                      <a:pt x="142" y="52"/>
                    </a:lnTo>
                    <a:lnTo>
                      <a:pt x="138" y="52"/>
                    </a:lnTo>
                    <a:lnTo>
                      <a:pt x="136" y="50"/>
                    </a:lnTo>
                    <a:lnTo>
                      <a:pt x="136" y="52"/>
                    </a:lnTo>
                    <a:lnTo>
                      <a:pt x="136" y="54"/>
                    </a:lnTo>
                    <a:lnTo>
                      <a:pt x="132" y="54"/>
                    </a:lnTo>
                    <a:lnTo>
                      <a:pt x="130" y="60"/>
                    </a:lnTo>
                    <a:lnTo>
                      <a:pt x="128" y="72"/>
                    </a:lnTo>
                    <a:lnTo>
                      <a:pt x="126" y="74"/>
                    </a:lnTo>
                    <a:lnTo>
                      <a:pt x="122" y="82"/>
                    </a:lnTo>
                    <a:lnTo>
                      <a:pt x="120" y="84"/>
                    </a:lnTo>
                    <a:lnTo>
                      <a:pt x="118" y="84"/>
                    </a:lnTo>
                    <a:lnTo>
                      <a:pt x="110" y="92"/>
                    </a:lnTo>
                    <a:lnTo>
                      <a:pt x="112" y="92"/>
                    </a:lnTo>
                    <a:lnTo>
                      <a:pt x="112" y="98"/>
                    </a:lnTo>
                    <a:lnTo>
                      <a:pt x="116" y="98"/>
                    </a:lnTo>
                    <a:lnTo>
                      <a:pt x="114" y="104"/>
                    </a:lnTo>
                    <a:lnTo>
                      <a:pt x="112" y="102"/>
                    </a:lnTo>
                    <a:lnTo>
                      <a:pt x="112" y="104"/>
                    </a:lnTo>
                    <a:lnTo>
                      <a:pt x="112" y="106"/>
                    </a:lnTo>
                    <a:lnTo>
                      <a:pt x="110" y="110"/>
                    </a:lnTo>
                    <a:lnTo>
                      <a:pt x="108" y="110"/>
                    </a:lnTo>
                    <a:lnTo>
                      <a:pt x="108" y="112"/>
                    </a:lnTo>
                    <a:lnTo>
                      <a:pt x="108" y="114"/>
                    </a:lnTo>
                    <a:lnTo>
                      <a:pt x="106" y="114"/>
                    </a:lnTo>
                    <a:lnTo>
                      <a:pt x="106" y="118"/>
                    </a:lnTo>
                    <a:lnTo>
                      <a:pt x="86" y="128"/>
                    </a:lnTo>
                    <a:lnTo>
                      <a:pt x="84" y="118"/>
                    </a:lnTo>
                    <a:lnTo>
                      <a:pt x="82" y="118"/>
                    </a:lnTo>
                    <a:lnTo>
                      <a:pt x="80" y="116"/>
                    </a:lnTo>
                    <a:lnTo>
                      <a:pt x="72" y="116"/>
                    </a:lnTo>
                    <a:lnTo>
                      <a:pt x="70" y="114"/>
                    </a:lnTo>
                    <a:lnTo>
                      <a:pt x="70" y="112"/>
                    </a:lnTo>
                    <a:lnTo>
                      <a:pt x="66" y="112"/>
                    </a:lnTo>
                    <a:lnTo>
                      <a:pt x="62" y="110"/>
                    </a:lnTo>
                    <a:lnTo>
                      <a:pt x="60" y="112"/>
                    </a:lnTo>
                    <a:lnTo>
                      <a:pt x="54" y="116"/>
                    </a:lnTo>
                    <a:lnTo>
                      <a:pt x="50" y="116"/>
                    </a:lnTo>
                    <a:lnTo>
                      <a:pt x="48" y="116"/>
                    </a:lnTo>
                    <a:lnTo>
                      <a:pt x="46" y="116"/>
                    </a:lnTo>
                    <a:lnTo>
                      <a:pt x="44" y="118"/>
                    </a:lnTo>
                    <a:lnTo>
                      <a:pt x="42" y="106"/>
                    </a:lnTo>
                    <a:lnTo>
                      <a:pt x="40" y="108"/>
                    </a:lnTo>
                    <a:lnTo>
                      <a:pt x="40" y="110"/>
                    </a:lnTo>
                    <a:lnTo>
                      <a:pt x="36" y="108"/>
                    </a:lnTo>
                    <a:lnTo>
                      <a:pt x="34" y="110"/>
                    </a:lnTo>
                    <a:lnTo>
                      <a:pt x="32" y="110"/>
                    </a:lnTo>
                    <a:lnTo>
                      <a:pt x="30" y="110"/>
                    </a:lnTo>
                    <a:lnTo>
                      <a:pt x="28" y="110"/>
                    </a:lnTo>
                    <a:lnTo>
                      <a:pt x="26" y="110"/>
                    </a:lnTo>
                    <a:lnTo>
                      <a:pt x="24" y="108"/>
                    </a:lnTo>
                    <a:lnTo>
                      <a:pt x="22" y="108"/>
                    </a:lnTo>
                    <a:lnTo>
                      <a:pt x="20" y="110"/>
                    </a:lnTo>
                    <a:lnTo>
                      <a:pt x="20" y="106"/>
                    </a:lnTo>
                    <a:lnTo>
                      <a:pt x="20" y="102"/>
                    </a:lnTo>
                    <a:lnTo>
                      <a:pt x="18" y="102"/>
                    </a:lnTo>
                    <a:lnTo>
                      <a:pt x="16" y="92"/>
                    </a:lnTo>
                    <a:lnTo>
                      <a:pt x="16" y="90"/>
                    </a:lnTo>
                    <a:lnTo>
                      <a:pt x="16" y="86"/>
                    </a:lnTo>
                    <a:lnTo>
                      <a:pt x="10" y="76"/>
                    </a:lnTo>
                    <a:lnTo>
                      <a:pt x="8" y="74"/>
                    </a:lnTo>
                    <a:lnTo>
                      <a:pt x="6" y="72"/>
                    </a:lnTo>
                    <a:lnTo>
                      <a:pt x="4" y="72"/>
                    </a:lnTo>
                    <a:lnTo>
                      <a:pt x="4" y="64"/>
                    </a:lnTo>
                    <a:lnTo>
                      <a:pt x="2" y="60"/>
                    </a:lnTo>
                    <a:lnTo>
                      <a:pt x="0" y="60"/>
                    </a:lnTo>
                    <a:lnTo>
                      <a:pt x="0" y="54"/>
                    </a:lnTo>
                    <a:lnTo>
                      <a:pt x="4" y="42"/>
                    </a:lnTo>
                    <a:lnTo>
                      <a:pt x="8" y="36"/>
                    </a:lnTo>
                    <a:lnTo>
                      <a:pt x="10" y="36"/>
                    </a:lnTo>
                    <a:lnTo>
                      <a:pt x="20" y="50"/>
                    </a:lnTo>
                    <a:lnTo>
                      <a:pt x="24" y="52"/>
                    </a:lnTo>
                    <a:lnTo>
                      <a:pt x="28" y="50"/>
                    </a:lnTo>
                    <a:lnTo>
                      <a:pt x="30" y="50"/>
                    </a:lnTo>
                    <a:lnTo>
                      <a:pt x="32" y="52"/>
                    </a:lnTo>
                    <a:lnTo>
                      <a:pt x="38" y="50"/>
                    </a:lnTo>
                    <a:lnTo>
                      <a:pt x="40" y="50"/>
                    </a:lnTo>
                    <a:lnTo>
                      <a:pt x="42" y="50"/>
                    </a:lnTo>
                    <a:lnTo>
                      <a:pt x="48" y="42"/>
                    </a:lnTo>
                    <a:lnTo>
                      <a:pt x="50" y="42"/>
                    </a:lnTo>
                    <a:lnTo>
                      <a:pt x="58" y="42"/>
                    </a:lnTo>
                    <a:lnTo>
                      <a:pt x="60" y="42"/>
                    </a:lnTo>
                    <a:lnTo>
                      <a:pt x="60" y="44"/>
                    </a:lnTo>
                    <a:lnTo>
                      <a:pt x="66" y="46"/>
                    </a:lnTo>
                    <a:lnTo>
                      <a:pt x="68" y="46"/>
                    </a:lnTo>
                    <a:lnTo>
                      <a:pt x="82" y="42"/>
                    </a:lnTo>
                    <a:lnTo>
                      <a:pt x="84" y="42"/>
                    </a:lnTo>
                    <a:lnTo>
                      <a:pt x="90" y="24"/>
                    </a:lnTo>
                    <a:lnTo>
                      <a:pt x="98" y="16"/>
                    </a:lnTo>
                    <a:lnTo>
                      <a:pt x="100" y="2"/>
                    </a:lnTo>
                    <a:lnTo>
                      <a:pt x="102" y="0"/>
                    </a:lnTo>
                    <a:lnTo>
                      <a:pt x="122" y="0"/>
                    </a:lnTo>
                    <a:lnTo>
                      <a:pt x="124" y="2"/>
                    </a:lnTo>
                    <a:lnTo>
                      <a:pt x="128" y="2"/>
                    </a:lnTo>
                    <a:lnTo>
                      <a:pt x="130" y="2"/>
                    </a:lnTo>
                    <a:close/>
                  </a:path>
                </a:pathLst>
              </a:custGeom>
              <a:solidFill>
                <a:schemeClr val="tx2"/>
              </a:solidFill>
              <a:ln w="3175">
                <a:solidFill>
                  <a:schemeClr val="bg1"/>
                </a:solidFill>
                <a:round/>
                <a:headEnd/>
                <a:tailEnd/>
              </a:ln>
            </p:spPr>
            <p:txBody>
              <a:bodyPr/>
              <a:lstStyle/>
              <a:p>
                <a:endParaRPr lang="fr-FR" dirty="0"/>
              </a:p>
            </p:txBody>
          </p:sp>
          <p:sp>
            <p:nvSpPr>
              <p:cNvPr id="5750" name="Freeform 1209"/>
              <p:cNvSpPr>
                <a:spLocks/>
              </p:cNvSpPr>
              <p:nvPr/>
            </p:nvSpPr>
            <p:spPr bwMode="auto">
              <a:xfrm>
                <a:off x="4413" y="2638"/>
                <a:ext cx="150" cy="128"/>
              </a:xfrm>
              <a:custGeom>
                <a:avLst/>
                <a:gdLst>
                  <a:gd name="T0" fmla="*/ 130 w 150"/>
                  <a:gd name="T1" fmla="*/ 4 h 128"/>
                  <a:gd name="T2" fmla="*/ 126 w 150"/>
                  <a:gd name="T3" fmla="*/ 4 h 128"/>
                  <a:gd name="T4" fmla="*/ 130 w 150"/>
                  <a:gd name="T5" fmla="*/ 8 h 128"/>
                  <a:gd name="T6" fmla="*/ 132 w 150"/>
                  <a:gd name="T7" fmla="*/ 10 h 128"/>
                  <a:gd name="T8" fmla="*/ 128 w 150"/>
                  <a:gd name="T9" fmla="*/ 10 h 128"/>
                  <a:gd name="T10" fmla="*/ 124 w 150"/>
                  <a:gd name="T11" fmla="*/ 12 h 128"/>
                  <a:gd name="T12" fmla="*/ 128 w 150"/>
                  <a:gd name="T13" fmla="*/ 16 h 128"/>
                  <a:gd name="T14" fmla="*/ 130 w 150"/>
                  <a:gd name="T15" fmla="*/ 22 h 128"/>
                  <a:gd name="T16" fmla="*/ 134 w 150"/>
                  <a:gd name="T17" fmla="*/ 34 h 128"/>
                  <a:gd name="T18" fmla="*/ 134 w 150"/>
                  <a:gd name="T19" fmla="*/ 38 h 128"/>
                  <a:gd name="T20" fmla="*/ 150 w 150"/>
                  <a:gd name="T21" fmla="*/ 52 h 128"/>
                  <a:gd name="T22" fmla="*/ 138 w 150"/>
                  <a:gd name="T23" fmla="*/ 52 h 128"/>
                  <a:gd name="T24" fmla="*/ 136 w 150"/>
                  <a:gd name="T25" fmla="*/ 52 h 128"/>
                  <a:gd name="T26" fmla="*/ 132 w 150"/>
                  <a:gd name="T27" fmla="*/ 54 h 128"/>
                  <a:gd name="T28" fmla="*/ 128 w 150"/>
                  <a:gd name="T29" fmla="*/ 72 h 128"/>
                  <a:gd name="T30" fmla="*/ 122 w 150"/>
                  <a:gd name="T31" fmla="*/ 82 h 128"/>
                  <a:gd name="T32" fmla="*/ 118 w 150"/>
                  <a:gd name="T33" fmla="*/ 84 h 128"/>
                  <a:gd name="T34" fmla="*/ 112 w 150"/>
                  <a:gd name="T35" fmla="*/ 92 h 128"/>
                  <a:gd name="T36" fmla="*/ 116 w 150"/>
                  <a:gd name="T37" fmla="*/ 98 h 128"/>
                  <a:gd name="T38" fmla="*/ 112 w 150"/>
                  <a:gd name="T39" fmla="*/ 102 h 128"/>
                  <a:gd name="T40" fmla="*/ 112 w 150"/>
                  <a:gd name="T41" fmla="*/ 106 h 128"/>
                  <a:gd name="T42" fmla="*/ 108 w 150"/>
                  <a:gd name="T43" fmla="*/ 110 h 128"/>
                  <a:gd name="T44" fmla="*/ 108 w 150"/>
                  <a:gd name="T45" fmla="*/ 114 h 128"/>
                  <a:gd name="T46" fmla="*/ 106 w 150"/>
                  <a:gd name="T47" fmla="*/ 118 h 128"/>
                  <a:gd name="T48" fmla="*/ 84 w 150"/>
                  <a:gd name="T49" fmla="*/ 118 h 128"/>
                  <a:gd name="T50" fmla="*/ 80 w 150"/>
                  <a:gd name="T51" fmla="*/ 116 h 128"/>
                  <a:gd name="T52" fmla="*/ 70 w 150"/>
                  <a:gd name="T53" fmla="*/ 114 h 128"/>
                  <a:gd name="T54" fmla="*/ 66 w 150"/>
                  <a:gd name="T55" fmla="*/ 112 h 128"/>
                  <a:gd name="T56" fmla="*/ 60 w 150"/>
                  <a:gd name="T57" fmla="*/ 112 h 128"/>
                  <a:gd name="T58" fmla="*/ 50 w 150"/>
                  <a:gd name="T59" fmla="*/ 116 h 128"/>
                  <a:gd name="T60" fmla="*/ 46 w 150"/>
                  <a:gd name="T61" fmla="*/ 116 h 128"/>
                  <a:gd name="T62" fmla="*/ 42 w 150"/>
                  <a:gd name="T63" fmla="*/ 106 h 128"/>
                  <a:gd name="T64" fmla="*/ 40 w 150"/>
                  <a:gd name="T65" fmla="*/ 110 h 128"/>
                  <a:gd name="T66" fmla="*/ 34 w 150"/>
                  <a:gd name="T67" fmla="*/ 110 h 128"/>
                  <a:gd name="T68" fmla="*/ 30 w 150"/>
                  <a:gd name="T69" fmla="*/ 110 h 128"/>
                  <a:gd name="T70" fmla="*/ 26 w 150"/>
                  <a:gd name="T71" fmla="*/ 110 h 128"/>
                  <a:gd name="T72" fmla="*/ 22 w 150"/>
                  <a:gd name="T73" fmla="*/ 108 h 128"/>
                  <a:gd name="T74" fmla="*/ 20 w 150"/>
                  <a:gd name="T75" fmla="*/ 106 h 128"/>
                  <a:gd name="T76" fmla="*/ 18 w 150"/>
                  <a:gd name="T77" fmla="*/ 102 h 128"/>
                  <a:gd name="T78" fmla="*/ 16 w 150"/>
                  <a:gd name="T79" fmla="*/ 90 h 128"/>
                  <a:gd name="T80" fmla="*/ 10 w 150"/>
                  <a:gd name="T81" fmla="*/ 76 h 128"/>
                  <a:gd name="T82" fmla="*/ 6 w 150"/>
                  <a:gd name="T83" fmla="*/ 72 h 128"/>
                  <a:gd name="T84" fmla="*/ 4 w 150"/>
                  <a:gd name="T85" fmla="*/ 64 h 128"/>
                  <a:gd name="T86" fmla="*/ 0 w 150"/>
                  <a:gd name="T87" fmla="*/ 60 h 128"/>
                  <a:gd name="T88" fmla="*/ 4 w 150"/>
                  <a:gd name="T89" fmla="*/ 42 h 128"/>
                  <a:gd name="T90" fmla="*/ 10 w 150"/>
                  <a:gd name="T91" fmla="*/ 36 h 128"/>
                  <a:gd name="T92" fmla="*/ 24 w 150"/>
                  <a:gd name="T93" fmla="*/ 52 h 128"/>
                  <a:gd name="T94" fmla="*/ 30 w 150"/>
                  <a:gd name="T95" fmla="*/ 50 h 128"/>
                  <a:gd name="T96" fmla="*/ 38 w 150"/>
                  <a:gd name="T97" fmla="*/ 50 h 128"/>
                  <a:gd name="T98" fmla="*/ 42 w 150"/>
                  <a:gd name="T99" fmla="*/ 50 h 128"/>
                  <a:gd name="T100" fmla="*/ 50 w 150"/>
                  <a:gd name="T101" fmla="*/ 42 h 128"/>
                  <a:gd name="T102" fmla="*/ 60 w 150"/>
                  <a:gd name="T103" fmla="*/ 42 h 128"/>
                  <a:gd name="T104" fmla="*/ 66 w 150"/>
                  <a:gd name="T105" fmla="*/ 46 h 128"/>
                  <a:gd name="T106" fmla="*/ 82 w 150"/>
                  <a:gd name="T107" fmla="*/ 42 h 128"/>
                  <a:gd name="T108" fmla="*/ 90 w 150"/>
                  <a:gd name="T109" fmla="*/ 24 h 128"/>
                  <a:gd name="T110" fmla="*/ 100 w 150"/>
                  <a:gd name="T111" fmla="*/ 2 h 128"/>
                  <a:gd name="T112" fmla="*/ 122 w 150"/>
                  <a:gd name="T113" fmla="*/ 0 h 128"/>
                  <a:gd name="T114" fmla="*/ 128 w 150"/>
                  <a:gd name="T115" fmla="*/ 2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128"/>
                  <a:gd name="T176" fmla="*/ 150 w 150"/>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128">
                    <a:moveTo>
                      <a:pt x="130" y="2"/>
                    </a:moveTo>
                    <a:lnTo>
                      <a:pt x="130" y="4"/>
                    </a:lnTo>
                    <a:lnTo>
                      <a:pt x="128" y="4"/>
                    </a:lnTo>
                    <a:lnTo>
                      <a:pt x="126" y="4"/>
                    </a:lnTo>
                    <a:lnTo>
                      <a:pt x="128" y="6"/>
                    </a:lnTo>
                    <a:lnTo>
                      <a:pt x="130" y="8"/>
                    </a:lnTo>
                    <a:lnTo>
                      <a:pt x="132" y="8"/>
                    </a:lnTo>
                    <a:lnTo>
                      <a:pt x="132" y="10"/>
                    </a:lnTo>
                    <a:lnTo>
                      <a:pt x="130" y="10"/>
                    </a:lnTo>
                    <a:lnTo>
                      <a:pt x="128" y="10"/>
                    </a:lnTo>
                    <a:lnTo>
                      <a:pt x="128" y="12"/>
                    </a:lnTo>
                    <a:lnTo>
                      <a:pt x="124" y="12"/>
                    </a:lnTo>
                    <a:lnTo>
                      <a:pt x="126" y="16"/>
                    </a:lnTo>
                    <a:lnTo>
                      <a:pt x="128" y="16"/>
                    </a:lnTo>
                    <a:lnTo>
                      <a:pt x="126" y="18"/>
                    </a:lnTo>
                    <a:lnTo>
                      <a:pt x="130" y="22"/>
                    </a:lnTo>
                    <a:lnTo>
                      <a:pt x="136" y="32"/>
                    </a:lnTo>
                    <a:lnTo>
                      <a:pt x="134" y="34"/>
                    </a:lnTo>
                    <a:lnTo>
                      <a:pt x="134" y="36"/>
                    </a:lnTo>
                    <a:lnTo>
                      <a:pt x="134" y="38"/>
                    </a:lnTo>
                    <a:lnTo>
                      <a:pt x="150" y="50"/>
                    </a:lnTo>
                    <a:lnTo>
                      <a:pt x="150" y="52"/>
                    </a:lnTo>
                    <a:lnTo>
                      <a:pt x="142" y="52"/>
                    </a:lnTo>
                    <a:lnTo>
                      <a:pt x="138" y="52"/>
                    </a:lnTo>
                    <a:lnTo>
                      <a:pt x="136" y="50"/>
                    </a:lnTo>
                    <a:lnTo>
                      <a:pt x="136" y="52"/>
                    </a:lnTo>
                    <a:lnTo>
                      <a:pt x="136" y="54"/>
                    </a:lnTo>
                    <a:lnTo>
                      <a:pt x="132" y="54"/>
                    </a:lnTo>
                    <a:lnTo>
                      <a:pt x="130" y="60"/>
                    </a:lnTo>
                    <a:lnTo>
                      <a:pt x="128" y="72"/>
                    </a:lnTo>
                    <a:lnTo>
                      <a:pt x="126" y="74"/>
                    </a:lnTo>
                    <a:lnTo>
                      <a:pt x="122" y="82"/>
                    </a:lnTo>
                    <a:lnTo>
                      <a:pt x="120" y="84"/>
                    </a:lnTo>
                    <a:lnTo>
                      <a:pt x="118" y="84"/>
                    </a:lnTo>
                    <a:lnTo>
                      <a:pt x="110" y="92"/>
                    </a:lnTo>
                    <a:lnTo>
                      <a:pt x="112" y="92"/>
                    </a:lnTo>
                    <a:lnTo>
                      <a:pt x="112" y="98"/>
                    </a:lnTo>
                    <a:lnTo>
                      <a:pt x="116" y="98"/>
                    </a:lnTo>
                    <a:lnTo>
                      <a:pt x="114" y="104"/>
                    </a:lnTo>
                    <a:lnTo>
                      <a:pt x="112" y="102"/>
                    </a:lnTo>
                    <a:lnTo>
                      <a:pt x="112" y="104"/>
                    </a:lnTo>
                    <a:lnTo>
                      <a:pt x="112" y="106"/>
                    </a:lnTo>
                    <a:lnTo>
                      <a:pt x="110" y="110"/>
                    </a:lnTo>
                    <a:lnTo>
                      <a:pt x="108" y="110"/>
                    </a:lnTo>
                    <a:lnTo>
                      <a:pt x="108" y="112"/>
                    </a:lnTo>
                    <a:lnTo>
                      <a:pt x="108" y="114"/>
                    </a:lnTo>
                    <a:lnTo>
                      <a:pt x="106" y="114"/>
                    </a:lnTo>
                    <a:lnTo>
                      <a:pt x="106" y="118"/>
                    </a:lnTo>
                    <a:lnTo>
                      <a:pt x="86" y="128"/>
                    </a:lnTo>
                    <a:lnTo>
                      <a:pt x="84" y="118"/>
                    </a:lnTo>
                    <a:lnTo>
                      <a:pt x="82" y="118"/>
                    </a:lnTo>
                    <a:lnTo>
                      <a:pt x="80" y="116"/>
                    </a:lnTo>
                    <a:lnTo>
                      <a:pt x="72" y="116"/>
                    </a:lnTo>
                    <a:lnTo>
                      <a:pt x="70" y="114"/>
                    </a:lnTo>
                    <a:lnTo>
                      <a:pt x="70" y="112"/>
                    </a:lnTo>
                    <a:lnTo>
                      <a:pt x="66" y="112"/>
                    </a:lnTo>
                    <a:lnTo>
                      <a:pt x="62" y="110"/>
                    </a:lnTo>
                    <a:lnTo>
                      <a:pt x="60" y="112"/>
                    </a:lnTo>
                    <a:lnTo>
                      <a:pt x="54" y="116"/>
                    </a:lnTo>
                    <a:lnTo>
                      <a:pt x="50" y="116"/>
                    </a:lnTo>
                    <a:lnTo>
                      <a:pt x="48" y="116"/>
                    </a:lnTo>
                    <a:lnTo>
                      <a:pt x="46" y="116"/>
                    </a:lnTo>
                    <a:lnTo>
                      <a:pt x="44" y="118"/>
                    </a:lnTo>
                    <a:lnTo>
                      <a:pt x="42" y="106"/>
                    </a:lnTo>
                    <a:lnTo>
                      <a:pt x="40" y="108"/>
                    </a:lnTo>
                    <a:lnTo>
                      <a:pt x="40" y="110"/>
                    </a:lnTo>
                    <a:lnTo>
                      <a:pt x="36" y="108"/>
                    </a:lnTo>
                    <a:lnTo>
                      <a:pt x="34" y="110"/>
                    </a:lnTo>
                    <a:lnTo>
                      <a:pt x="32" y="110"/>
                    </a:lnTo>
                    <a:lnTo>
                      <a:pt x="30" y="110"/>
                    </a:lnTo>
                    <a:lnTo>
                      <a:pt x="28" y="110"/>
                    </a:lnTo>
                    <a:lnTo>
                      <a:pt x="26" y="110"/>
                    </a:lnTo>
                    <a:lnTo>
                      <a:pt x="24" y="108"/>
                    </a:lnTo>
                    <a:lnTo>
                      <a:pt x="22" y="108"/>
                    </a:lnTo>
                    <a:lnTo>
                      <a:pt x="20" y="110"/>
                    </a:lnTo>
                    <a:lnTo>
                      <a:pt x="20" y="106"/>
                    </a:lnTo>
                    <a:lnTo>
                      <a:pt x="20" y="102"/>
                    </a:lnTo>
                    <a:lnTo>
                      <a:pt x="18" y="102"/>
                    </a:lnTo>
                    <a:lnTo>
                      <a:pt x="16" y="92"/>
                    </a:lnTo>
                    <a:lnTo>
                      <a:pt x="16" y="90"/>
                    </a:lnTo>
                    <a:lnTo>
                      <a:pt x="16" y="86"/>
                    </a:lnTo>
                    <a:lnTo>
                      <a:pt x="10" y="76"/>
                    </a:lnTo>
                    <a:lnTo>
                      <a:pt x="8" y="74"/>
                    </a:lnTo>
                    <a:lnTo>
                      <a:pt x="6" y="72"/>
                    </a:lnTo>
                    <a:lnTo>
                      <a:pt x="4" y="72"/>
                    </a:lnTo>
                    <a:lnTo>
                      <a:pt x="4" y="64"/>
                    </a:lnTo>
                    <a:lnTo>
                      <a:pt x="2" y="60"/>
                    </a:lnTo>
                    <a:lnTo>
                      <a:pt x="0" y="60"/>
                    </a:lnTo>
                    <a:lnTo>
                      <a:pt x="0" y="54"/>
                    </a:lnTo>
                    <a:lnTo>
                      <a:pt x="4" y="42"/>
                    </a:lnTo>
                    <a:lnTo>
                      <a:pt x="8" y="36"/>
                    </a:lnTo>
                    <a:lnTo>
                      <a:pt x="10" y="36"/>
                    </a:lnTo>
                    <a:lnTo>
                      <a:pt x="20" y="50"/>
                    </a:lnTo>
                    <a:lnTo>
                      <a:pt x="24" y="52"/>
                    </a:lnTo>
                    <a:lnTo>
                      <a:pt x="28" y="50"/>
                    </a:lnTo>
                    <a:lnTo>
                      <a:pt x="30" y="50"/>
                    </a:lnTo>
                    <a:lnTo>
                      <a:pt x="32" y="52"/>
                    </a:lnTo>
                    <a:lnTo>
                      <a:pt x="38" y="50"/>
                    </a:lnTo>
                    <a:lnTo>
                      <a:pt x="40" y="50"/>
                    </a:lnTo>
                    <a:lnTo>
                      <a:pt x="42" y="50"/>
                    </a:lnTo>
                    <a:lnTo>
                      <a:pt x="48" y="42"/>
                    </a:lnTo>
                    <a:lnTo>
                      <a:pt x="50" y="42"/>
                    </a:lnTo>
                    <a:lnTo>
                      <a:pt x="58" y="42"/>
                    </a:lnTo>
                    <a:lnTo>
                      <a:pt x="60" y="42"/>
                    </a:lnTo>
                    <a:lnTo>
                      <a:pt x="60" y="44"/>
                    </a:lnTo>
                    <a:lnTo>
                      <a:pt x="66" y="46"/>
                    </a:lnTo>
                    <a:lnTo>
                      <a:pt x="68" y="46"/>
                    </a:lnTo>
                    <a:lnTo>
                      <a:pt x="82" y="42"/>
                    </a:lnTo>
                    <a:lnTo>
                      <a:pt x="84" y="42"/>
                    </a:lnTo>
                    <a:lnTo>
                      <a:pt x="90" y="24"/>
                    </a:lnTo>
                    <a:lnTo>
                      <a:pt x="98" y="16"/>
                    </a:lnTo>
                    <a:lnTo>
                      <a:pt x="100" y="2"/>
                    </a:lnTo>
                    <a:lnTo>
                      <a:pt x="102" y="0"/>
                    </a:lnTo>
                    <a:lnTo>
                      <a:pt x="122" y="0"/>
                    </a:lnTo>
                    <a:lnTo>
                      <a:pt x="124" y="2"/>
                    </a:lnTo>
                    <a:lnTo>
                      <a:pt x="128" y="2"/>
                    </a:lnTo>
                  </a:path>
                </a:pathLst>
              </a:custGeom>
              <a:solidFill>
                <a:schemeClr val="accent1"/>
              </a:solidFill>
              <a:ln w="3175">
                <a:solidFill>
                  <a:schemeClr val="bg1"/>
                </a:solidFill>
                <a:round/>
                <a:headEnd/>
                <a:tailEnd/>
              </a:ln>
            </p:spPr>
            <p:txBody>
              <a:bodyPr/>
              <a:lstStyle/>
              <a:p>
                <a:endParaRPr lang="fr-FR" dirty="0"/>
              </a:p>
            </p:txBody>
          </p:sp>
          <p:sp>
            <p:nvSpPr>
              <p:cNvPr id="5751" name="Freeform 1210"/>
              <p:cNvSpPr>
                <a:spLocks/>
              </p:cNvSpPr>
              <p:nvPr/>
            </p:nvSpPr>
            <p:spPr bwMode="auto">
              <a:xfrm>
                <a:off x="4743" y="2708"/>
                <a:ext cx="154" cy="131"/>
              </a:xfrm>
              <a:custGeom>
                <a:avLst/>
                <a:gdLst>
                  <a:gd name="T0" fmla="*/ 136 w 154"/>
                  <a:gd name="T1" fmla="*/ 117 h 131"/>
                  <a:gd name="T2" fmla="*/ 128 w 154"/>
                  <a:gd name="T3" fmla="*/ 117 h 131"/>
                  <a:gd name="T4" fmla="*/ 120 w 154"/>
                  <a:gd name="T5" fmla="*/ 117 h 131"/>
                  <a:gd name="T6" fmla="*/ 116 w 154"/>
                  <a:gd name="T7" fmla="*/ 119 h 131"/>
                  <a:gd name="T8" fmla="*/ 102 w 154"/>
                  <a:gd name="T9" fmla="*/ 117 h 131"/>
                  <a:gd name="T10" fmla="*/ 114 w 154"/>
                  <a:gd name="T11" fmla="*/ 105 h 131"/>
                  <a:gd name="T12" fmla="*/ 120 w 154"/>
                  <a:gd name="T13" fmla="*/ 107 h 131"/>
                  <a:gd name="T14" fmla="*/ 118 w 154"/>
                  <a:gd name="T15" fmla="*/ 101 h 131"/>
                  <a:gd name="T16" fmla="*/ 114 w 154"/>
                  <a:gd name="T17" fmla="*/ 97 h 131"/>
                  <a:gd name="T18" fmla="*/ 114 w 154"/>
                  <a:gd name="T19" fmla="*/ 92 h 131"/>
                  <a:gd name="T20" fmla="*/ 110 w 154"/>
                  <a:gd name="T21" fmla="*/ 80 h 131"/>
                  <a:gd name="T22" fmla="*/ 104 w 154"/>
                  <a:gd name="T23" fmla="*/ 76 h 131"/>
                  <a:gd name="T24" fmla="*/ 94 w 154"/>
                  <a:gd name="T25" fmla="*/ 70 h 131"/>
                  <a:gd name="T26" fmla="*/ 62 w 154"/>
                  <a:gd name="T27" fmla="*/ 60 h 131"/>
                  <a:gd name="T28" fmla="*/ 56 w 154"/>
                  <a:gd name="T29" fmla="*/ 54 h 131"/>
                  <a:gd name="T30" fmla="*/ 50 w 154"/>
                  <a:gd name="T31" fmla="*/ 54 h 131"/>
                  <a:gd name="T32" fmla="*/ 42 w 154"/>
                  <a:gd name="T33" fmla="*/ 50 h 131"/>
                  <a:gd name="T34" fmla="*/ 44 w 154"/>
                  <a:gd name="T35" fmla="*/ 42 h 131"/>
                  <a:gd name="T36" fmla="*/ 36 w 154"/>
                  <a:gd name="T37" fmla="*/ 56 h 131"/>
                  <a:gd name="T38" fmla="*/ 28 w 154"/>
                  <a:gd name="T39" fmla="*/ 50 h 131"/>
                  <a:gd name="T40" fmla="*/ 26 w 154"/>
                  <a:gd name="T41" fmla="*/ 46 h 131"/>
                  <a:gd name="T42" fmla="*/ 16 w 154"/>
                  <a:gd name="T43" fmla="*/ 40 h 131"/>
                  <a:gd name="T44" fmla="*/ 18 w 154"/>
                  <a:gd name="T45" fmla="*/ 36 h 131"/>
                  <a:gd name="T46" fmla="*/ 34 w 154"/>
                  <a:gd name="T47" fmla="*/ 32 h 131"/>
                  <a:gd name="T48" fmla="*/ 42 w 154"/>
                  <a:gd name="T49" fmla="*/ 32 h 131"/>
                  <a:gd name="T50" fmla="*/ 44 w 154"/>
                  <a:gd name="T51" fmla="*/ 26 h 131"/>
                  <a:gd name="T52" fmla="*/ 20 w 154"/>
                  <a:gd name="T53" fmla="*/ 30 h 131"/>
                  <a:gd name="T54" fmla="*/ 12 w 154"/>
                  <a:gd name="T55" fmla="*/ 18 h 131"/>
                  <a:gd name="T56" fmla="*/ 4 w 154"/>
                  <a:gd name="T57" fmla="*/ 16 h 131"/>
                  <a:gd name="T58" fmla="*/ 4 w 154"/>
                  <a:gd name="T59" fmla="*/ 8 h 131"/>
                  <a:gd name="T60" fmla="*/ 20 w 154"/>
                  <a:gd name="T61" fmla="*/ 0 h 131"/>
                  <a:gd name="T62" fmla="*/ 46 w 154"/>
                  <a:gd name="T63" fmla="*/ 6 h 131"/>
                  <a:gd name="T64" fmla="*/ 48 w 154"/>
                  <a:gd name="T65" fmla="*/ 18 h 131"/>
                  <a:gd name="T66" fmla="*/ 52 w 154"/>
                  <a:gd name="T67" fmla="*/ 36 h 131"/>
                  <a:gd name="T68" fmla="*/ 58 w 154"/>
                  <a:gd name="T69" fmla="*/ 42 h 131"/>
                  <a:gd name="T70" fmla="*/ 70 w 154"/>
                  <a:gd name="T71" fmla="*/ 42 h 131"/>
                  <a:gd name="T72" fmla="*/ 80 w 154"/>
                  <a:gd name="T73" fmla="*/ 34 h 131"/>
                  <a:gd name="T74" fmla="*/ 94 w 154"/>
                  <a:gd name="T75" fmla="*/ 26 h 131"/>
                  <a:gd name="T76" fmla="*/ 106 w 154"/>
                  <a:gd name="T77" fmla="*/ 18 h 131"/>
                  <a:gd name="T78" fmla="*/ 124 w 154"/>
                  <a:gd name="T79" fmla="*/ 26 h 131"/>
                  <a:gd name="T80" fmla="*/ 136 w 154"/>
                  <a:gd name="T81" fmla="*/ 30 h 131"/>
                  <a:gd name="T82" fmla="*/ 142 w 154"/>
                  <a:gd name="T83" fmla="*/ 30 h 131"/>
                  <a:gd name="T84" fmla="*/ 148 w 154"/>
                  <a:gd name="T85" fmla="*/ 34 h 131"/>
                  <a:gd name="T86" fmla="*/ 152 w 154"/>
                  <a:gd name="T87" fmla="*/ 96 h 131"/>
                  <a:gd name="T88" fmla="*/ 152 w 154"/>
                  <a:gd name="T89" fmla="*/ 131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31"/>
                  <a:gd name="T137" fmla="*/ 154 w 154"/>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31">
                    <a:moveTo>
                      <a:pt x="154" y="131"/>
                    </a:moveTo>
                    <a:lnTo>
                      <a:pt x="152" y="129"/>
                    </a:lnTo>
                    <a:lnTo>
                      <a:pt x="136" y="117"/>
                    </a:lnTo>
                    <a:lnTo>
                      <a:pt x="136" y="115"/>
                    </a:lnTo>
                    <a:lnTo>
                      <a:pt x="134" y="115"/>
                    </a:lnTo>
                    <a:lnTo>
                      <a:pt x="128" y="117"/>
                    </a:lnTo>
                    <a:lnTo>
                      <a:pt x="124" y="115"/>
                    </a:lnTo>
                    <a:lnTo>
                      <a:pt x="122" y="117"/>
                    </a:lnTo>
                    <a:lnTo>
                      <a:pt x="120" y="117"/>
                    </a:lnTo>
                    <a:lnTo>
                      <a:pt x="120" y="119"/>
                    </a:lnTo>
                    <a:lnTo>
                      <a:pt x="118" y="119"/>
                    </a:lnTo>
                    <a:lnTo>
                      <a:pt x="116" y="119"/>
                    </a:lnTo>
                    <a:lnTo>
                      <a:pt x="116" y="117"/>
                    </a:lnTo>
                    <a:lnTo>
                      <a:pt x="102" y="119"/>
                    </a:lnTo>
                    <a:lnTo>
                      <a:pt x="102" y="117"/>
                    </a:lnTo>
                    <a:lnTo>
                      <a:pt x="106" y="111"/>
                    </a:lnTo>
                    <a:lnTo>
                      <a:pt x="110" y="105"/>
                    </a:lnTo>
                    <a:lnTo>
                      <a:pt x="114" y="105"/>
                    </a:lnTo>
                    <a:lnTo>
                      <a:pt x="116" y="105"/>
                    </a:lnTo>
                    <a:lnTo>
                      <a:pt x="118" y="107"/>
                    </a:lnTo>
                    <a:lnTo>
                      <a:pt x="120" y="107"/>
                    </a:lnTo>
                    <a:lnTo>
                      <a:pt x="120" y="105"/>
                    </a:lnTo>
                    <a:lnTo>
                      <a:pt x="118" y="103"/>
                    </a:lnTo>
                    <a:lnTo>
                      <a:pt x="118" y="101"/>
                    </a:lnTo>
                    <a:lnTo>
                      <a:pt x="120" y="101"/>
                    </a:lnTo>
                    <a:lnTo>
                      <a:pt x="118" y="101"/>
                    </a:lnTo>
                    <a:lnTo>
                      <a:pt x="114" y="97"/>
                    </a:lnTo>
                    <a:lnTo>
                      <a:pt x="116" y="97"/>
                    </a:lnTo>
                    <a:lnTo>
                      <a:pt x="116" y="94"/>
                    </a:lnTo>
                    <a:lnTo>
                      <a:pt x="114" y="92"/>
                    </a:lnTo>
                    <a:lnTo>
                      <a:pt x="112" y="88"/>
                    </a:lnTo>
                    <a:lnTo>
                      <a:pt x="112" y="82"/>
                    </a:lnTo>
                    <a:lnTo>
                      <a:pt x="110" y="80"/>
                    </a:lnTo>
                    <a:lnTo>
                      <a:pt x="108" y="76"/>
                    </a:lnTo>
                    <a:lnTo>
                      <a:pt x="106" y="76"/>
                    </a:lnTo>
                    <a:lnTo>
                      <a:pt x="104" y="76"/>
                    </a:lnTo>
                    <a:lnTo>
                      <a:pt x="102" y="74"/>
                    </a:lnTo>
                    <a:lnTo>
                      <a:pt x="100" y="72"/>
                    </a:lnTo>
                    <a:lnTo>
                      <a:pt x="94" y="70"/>
                    </a:lnTo>
                    <a:lnTo>
                      <a:pt x="90" y="70"/>
                    </a:lnTo>
                    <a:lnTo>
                      <a:pt x="62" y="62"/>
                    </a:lnTo>
                    <a:lnTo>
                      <a:pt x="62" y="60"/>
                    </a:lnTo>
                    <a:lnTo>
                      <a:pt x="58" y="60"/>
                    </a:lnTo>
                    <a:lnTo>
                      <a:pt x="56" y="56"/>
                    </a:lnTo>
                    <a:lnTo>
                      <a:pt x="56" y="54"/>
                    </a:lnTo>
                    <a:lnTo>
                      <a:pt x="50" y="54"/>
                    </a:lnTo>
                    <a:lnTo>
                      <a:pt x="50" y="56"/>
                    </a:lnTo>
                    <a:lnTo>
                      <a:pt x="50" y="54"/>
                    </a:lnTo>
                    <a:lnTo>
                      <a:pt x="46" y="52"/>
                    </a:lnTo>
                    <a:lnTo>
                      <a:pt x="46" y="50"/>
                    </a:lnTo>
                    <a:lnTo>
                      <a:pt x="42" y="50"/>
                    </a:lnTo>
                    <a:lnTo>
                      <a:pt x="42" y="48"/>
                    </a:lnTo>
                    <a:lnTo>
                      <a:pt x="42" y="44"/>
                    </a:lnTo>
                    <a:lnTo>
                      <a:pt x="44" y="42"/>
                    </a:lnTo>
                    <a:lnTo>
                      <a:pt x="42" y="40"/>
                    </a:lnTo>
                    <a:lnTo>
                      <a:pt x="38" y="52"/>
                    </a:lnTo>
                    <a:lnTo>
                      <a:pt x="36" y="56"/>
                    </a:lnTo>
                    <a:lnTo>
                      <a:pt x="30" y="56"/>
                    </a:lnTo>
                    <a:lnTo>
                      <a:pt x="28" y="56"/>
                    </a:lnTo>
                    <a:lnTo>
                      <a:pt x="28" y="50"/>
                    </a:lnTo>
                    <a:lnTo>
                      <a:pt x="28" y="48"/>
                    </a:lnTo>
                    <a:lnTo>
                      <a:pt x="28" y="46"/>
                    </a:lnTo>
                    <a:lnTo>
                      <a:pt x="26" y="46"/>
                    </a:lnTo>
                    <a:lnTo>
                      <a:pt x="24" y="42"/>
                    </a:lnTo>
                    <a:lnTo>
                      <a:pt x="20" y="40"/>
                    </a:lnTo>
                    <a:lnTo>
                      <a:pt x="16" y="40"/>
                    </a:lnTo>
                    <a:lnTo>
                      <a:pt x="14" y="40"/>
                    </a:lnTo>
                    <a:lnTo>
                      <a:pt x="16" y="36"/>
                    </a:lnTo>
                    <a:lnTo>
                      <a:pt x="18" y="36"/>
                    </a:lnTo>
                    <a:lnTo>
                      <a:pt x="22" y="36"/>
                    </a:lnTo>
                    <a:lnTo>
                      <a:pt x="26" y="36"/>
                    </a:lnTo>
                    <a:lnTo>
                      <a:pt x="34" y="32"/>
                    </a:lnTo>
                    <a:lnTo>
                      <a:pt x="36" y="34"/>
                    </a:lnTo>
                    <a:lnTo>
                      <a:pt x="40" y="34"/>
                    </a:lnTo>
                    <a:lnTo>
                      <a:pt x="42" y="32"/>
                    </a:lnTo>
                    <a:lnTo>
                      <a:pt x="42" y="30"/>
                    </a:lnTo>
                    <a:lnTo>
                      <a:pt x="44" y="28"/>
                    </a:lnTo>
                    <a:lnTo>
                      <a:pt x="44" y="26"/>
                    </a:lnTo>
                    <a:lnTo>
                      <a:pt x="26" y="30"/>
                    </a:lnTo>
                    <a:lnTo>
                      <a:pt x="22" y="30"/>
                    </a:lnTo>
                    <a:lnTo>
                      <a:pt x="20" y="30"/>
                    </a:lnTo>
                    <a:lnTo>
                      <a:pt x="16" y="28"/>
                    </a:lnTo>
                    <a:lnTo>
                      <a:pt x="14" y="20"/>
                    </a:lnTo>
                    <a:lnTo>
                      <a:pt x="12" y="18"/>
                    </a:lnTo>
                    <a:lnTo>
                      <a:pt x="10" y="18"/>
                    </a:lnTo>
                    <a:lnTo>
                      <a:pt x="6" y="18"/>
                    </a:lnTo>
                    <a:lnTo>
                      <a:pt x="4" y="16"/>
                    </a:lnTo>
                    <a:lnTo>
                      <a:pt x="4" y="18"/>
                    </a:lnTo>
                    <a:lnTo>
                      <a:pt x="0" y="16"/>
                    </a:lnTo>
                    <a:lnTo>
                      <a:pt x="4" y="8"/>
                    </a:lnTo>
                    <a:lnTo>
                      <a:pt x="12" y="6"/>
                    </a:lnTo>
                    <a:lnTo>
                      <a:pt x="18" y="2"/>
                    </a:lnTo>
                    <a:lnTo>
                      <a:pt x="20" y="0"/>
                    </a:lnTo>
                    <a:lnTo>
                      <a:pt x="28" y="2"/>
                    </a:lnTo>
                    <a:lnTo>
                      <a:pt x="36" y="6"/>
                    </a:lnTo>
                    <a:lnTo>
                      <a:pt x="46" y="6"/>
                    </a:lnTo>
                    <a:lnTo>
                      <a:pt x="46" y="12"/>
                    </a:lnTo>
                    <a:lnTo>
                      <a:pt x="48" y="14"/>
                    </a:lnTo>
                    <a:lnTo>
                      <a:pt x="48" y="18"/>
                    </a:lnTo>
                    <a:lnTo>
                      <a:pt x="46" y="26"/>
                    </a:lnTo>
                    <a:lnTo>
                      <a:pt x="48" y="32"/>
                    </a:lnTo>
                    <a:lnTo>
                      <a:pt x="52" y="36"/>
                    </a:lnTo>
                    <a:lnTo>
                      <a:pt x="52" y="32"/>
                    </a:lnTo>
                    <a:lnTo>
                      <a:pt x="56" y="34"/>
                    </a:lnTo>
                    <a:lnTo>
                      <a:pt x="58" y="42"/>
                    </a:lnTo>
                    <a:lnTo>
                      <a:pt x="64" y="46"/>
                    </a:lnTo>
                    <a:lnTo>
                      <a:pt x="70" y="46"/>
                    </a:lnTo>
                    <a:lnTo>
                      <a:pt x="70" y="42"/>
                    </a:lnTo>
                    <a:lnTo>
                      <a:pt x="74" y="40"/>
                    </a:lnTo>
                    <a:lnTo>
                      <a:pt x="74" y="38"/>
                    </a:lnTo>
                    <a:lnTo>
                      <a:pt x="80" y="34"/>
                    </a:lnTo>
                    <a:lnTo>
                      <a:pt x="82" y="28"/>
                    </a:lnTo>
                    <a:lnTo>
                      <a:pt x="92" y="28"/>
                    </a:lnTo>
                    <a:lnTo>
                      <a:pt x="94" y="26"/>
                    </a:lnTo>
                    <a:lnTo>
                      <a:pt x="94" y="22"/>
                    </a:lnTo>
                    <a:lnTo>
                      <a:pt x="104" y="16"/>
                    </a:lnTo>
                    <a:lnTo>
                      <a:pt x="106" y="18"/>
                    </a:lnTo>
                    <a:lnTo>
                      <a:pt x="116" y="22"/>
                    </a:lnTo>
                    <a:lnTo>
                      <a:pt x="118" y="24"/>
                    </a:lnTo>
                    <a:lnTo>
                      <a:pt x="124" y="26"/>
                    </a:lnTo>
                    <a:lnTo>
                      <a:pt x="130" y="30"/>
                    </a:lnTo>
                    <a:lnTo>
                      <a:pt x="134" y="30"/>
                    </a:lnTo>
                    <a:lnTo>
                      <a:pt x="136" y="30"/>
                    </a:lnTo>
                    <a:lnTo>
                      <a:pt x="138" y="30"/>
                    </a:lnTo>
                    <a:lnTo>
                      <a:pt x="140" y="30"/>
                    </a:lnTo>
                    <a:lnTo>
                      <a:pt x="142" y="30"/>
                    </a:lnTo>
                    <a:lnTo>
                      <a:pt x="146" y="32"/>
                    </a:lnTo>
                    <a:lnTo>
                      <a:pt x="148" y="32"/>
                    </a:lnTo>
                    <a:lnTo>
                      <a:pt x="148" y="34"/>
                    </a:lnTo>
                    <a:lnTo>
                      <a:pt x="150" y="34"/>
                    </a:lnTo>
                    <a:lnTo>
                      <a:pt x="152" y="34"/>
                    </a:lnTo>
                    <a:lnTo>
                      <a:pt x="152" y="96"/>
                    </a:lnTo>
                    <a:lnTo>
                      <a:pt x="150" y="96"/>
                    </a:lnTo>
                    <a:lnTo>
                      <a:pt x="152" y="101"/>
                    </a:lnTo>
                    <a:lnTo>
                      <a:pt x="152" y="131"/>
                    </a:lnTo>
                    <a:lnTo>
                      <a:pt x="154" y="131"/>
                    </a:lnTo>
                    <a:close/>
                  </a:path>
                </a:pathLst>
              </a:custGeom>
              <a:solidFill>
                <a:schemeClr val="tx2"/>
              </a:solidFill>
              <a:ln w="3175">
                <a:solidFill>
                  <a:schemeClr val="bg1"/>
                </a:solidFill>
                <a:round/>
                <a:headEnd/>
                <a:tailEnd/>
              </a:ln>
            </p:spPr>
            <p:txBody>
              <a:bodyPr/>
              <a:lstStyle/>
              <a:p>
                <a:endParaRPr lang="fr-FR" dirty="0"/>
              </a:p>
            </p:txBody>
          </p:sp>
          <p:sp>
            <p:nvSpPr>
              <p:cNvPr id="5752" name="Freeform 1211"/>
              <p:cNvSpPr>
                <a:spLocks/>
              </p:cNvSpPr>
              <p:nvPr/>
            </p:nvSpPr>
            <p:spPr bwMode="auto">
              <a:xfrm>
                <a:off x="4743" y="2708"/>
                <a:ext cx="154" cy="131"/>
              </a:xfrm>
              <a:custGeom>
                <a:avLst/>
                <a:gdLst>
                  <a:gd name="T0" fmla="*/ 136 w 154"/>
                  <a:gd name="T1" fmla="*/ 117 h 131"/>
                  <a:gd name="T2" fmla="*/ 128 w 154"/>
                  <a:gd name="T3" fmla="*/ 117 h 131"/>
                  <a:gd name="T4" fmla="*/ 120 w 154"/>
                  <a:gd name="T5" fmla="*/ 117 h 131"/>
                  <a:gd name="T6" fmla="*/ 116 w 154"/>
                  <a:gd name="T7" fmla="*/ 119 h 131"/>
                  <a:gd name="T8" fmla="*/ 102 w 154"/>
                  <a:gd name="T9" fmla="*/ 117 h 131"/>
                  <a:gd name="T10" fmla="*/ 114 w 154"/>
                  <a:gd name="T11" fmla="*/ 105 h 131"/>
                  <a:gd name="T12" fmla="*/ 120 w 154"/>
                  <a:gd name="T13" fmla="*/ 107 h 131"/>
                  <a:gd name="T14" fmla="*/ 118 w 154"/>
                  <a:gd name="T15" fmla="*/ 101 h 131"/>
                  <a:gd name="T16" fmla="*/ 114 w 154"/>
                  <a:gd name="T17" fmla="*/ 97 h 131"/>
                  <a:gd name="T18" fmla="*/ 114 w 154"/>
                  <a:gd name="T19" fmla="*/ 92 h 131"/>
                  <a:gd name="T20" fmla="*/ 110 w 154"/>
                  <a:gd name="T21" fmla="*/ 80 h 131"/>
                  <a:gd name="T22" fmla="*/ 104 w 154"/>
                  <a:gd name="T23" fmla="*/ 76 h 131"/>
                  <a:gd name="T24" fmla="*/ 94 w 154"/>
                  <a:gd name="T25" fmla="*/ 70 h 131"/>
                  <a:gd name="T26" fmla="*/ 62 w 154"/>
                  <a:gd name="T27" fmla="*/ 60 h 131"/>
                  <a:gd name="T28" fmla="*/ 56 w 154"/>
                  <a:gd name="T29" fmla="*/ 54 h 131"/>
                  <a:gd name="T30" fmla="*/ 50 w 154"/>
                  <a:gd name="T31" fmla="*/ 54 h 131"/>
                  <a:gd name="T32" fmla="*/ 42 w 154"/>
                  <a:gd name="T33" fmla="*/ 50 h 131"/>
                  <a:gd name="T34" fmla="*/ 44 w 154"/>
                  <a:gd name="T35" fmla="*/ 42 h 131"/>
                  <a:gd name="T36" fmla="*/ 36 w 154"/>
                  <a:gd name="T37" fmla="*/ 56 h 131"/>
                  <a:gd name="T38" fmla="*/ 28 w 154"/>
                  <a:gd name="T39" fmla="*/ 50 h 131"/>
                  <a:gd name="T40" fmla="*/ 26 w 154"/>
                  <a:gd name="T41" fmla="*/ 46 h 131"/>
                  <a:gd name="T42" fmla="*/ 16 w 154"/>
                  <a:gd name="T43" fmla="*/ 40 h 131"/>
                  <a:gd name="T44" fmla="*/ 18 w 154"/>
                  <a:gd name="T45" fmla="*/ 36 h 131"/>
                  <a:gd name="T46" fmla="*/ 34 w 154"/>
                  <a:gd name="T47" fmla="*/ 32 h 131"/>
                  <a:gd name="T48" fmla="*/ 42 w 154"/>
                  <a:gd name="T49" fmla="*/ 32 h 131"/>
                  <a:gd name="T50" fmla="*/ 44 w 154"/>
                  <a:gd name="T51" fmla="*/ 26 h 131"/>
                  <a:gd name="T52" fmla="*/ 20 w 154"/>
                  <a:gd name="T53" fmla="*/ 30 h 131"/>
                  <a:gd name="T54" fmla="*/ 12 w 154"/>
                  <a:gd name="T55" fmla="*/ 18 h 131"/>
                  <a:gd name="T56" fmla="*/ 4 w 154"/>
                  <a:gd name="T57" fmla="*/ 16 h 131"/>
                  <a:gd name="T58" fmla="*/ 4 w 154"/>
                  <a:gd name="T59" fmla="*/ 8 h 131"/>
                  <a:gd name="T60" fmla="*/ 20 w 154"/>
                  <a:gd name="T61" fmla="*/ 0 h 131"/>
                  <a:gd name="T62" fmla="*/ 46 w 154"/>
                  <a:gd name="T63" fmla="*/ 6 h 131"/>
                  <a:gd name="T64" fmla="*/ 48 w 154"/>
                  <a:gd name="T65" fmla="*/ 18 h 131"/>
                  <a:gd name="T66" fmla="*/ 52 w 154"/>
                  <a:gd name="T67" fmla="*/ 36 h 131"/>
                  <a:gd name="T68" fmla="*/ 58 w 154"/>
                  <a:gd name="T69" fmla="*/ 42 h 131"/>
                  <a:gd name="T70" fmla="*/ 70 w 154"/>
                  <a:gd name="T71" fmla="*/ 42 h 131"/>
                  <a:gd name="T72" fmla="*/ 80 w 154"/>
                  <a:gd name="T73" fmla="*/ 34 h 131"/>
                  <a:gd name="T74" fmla="*/ 94 w 154"/>
                  <a:gd name="T75" fmla="*/ 26 h 131"/>
                  <a:gd name="T76" fmla="*/ 106 w 154"/>
                  <a:gd name="T77" fmla="*/ 18 h 131"/>
                  <a:gd name="T78" fmla="*/ 124 w 154"/>
                  <a:gd name="T79" fmla="*/ 26 h 131"/>
                  <a:gd name="T80" fmla="*/ 136 w 154"/>
                  <a:gd name="T81" fmla="*/ 30 h 131"/>
                  <a:gd name="T82" fmla="*/ 142 w 154"/>
                  <a:gd name="T83" fmla="*/ 30 h 131"/>
                  <a:gd name="T84" fmla="*/ 148 w 154"/>
                  <a:gd name="T85" fmla="*/ 34 h 131"/>
                  <a:gd name="T86" fmla="*/ 152 w 154"/>
                  <a:gd name="T87" fmla="*/ 96 h 131"/>
                  <a:gd name="T88" fmla="*/ 152 w 154"/>
                  <a:gd name="T89" fmla="*/ 131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31"/>
                  <a:gd name="T137" fmla="*/ 154 w 154"/>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31">
                    <a:moveTo>
                      <a:pt x="154" y="131"/>
                    </a:moveTo>
                    <a:lnTo>
                      <a:pt x="152" y="129"/>
                    </a:lnTo>
                    <a:lnTo>
                      <a:pt x="136" y="117"/>
                    </a:lnTo>
                    <a:lnTo>
                      <a:pt x="136" y="115"/>
                    </a:lnTo>
                    <a:lnTo>
                      <a:pt x="134" y="115"/>
                    </a:lnTo>
                    <a:lnTo>
                      <a:pt x="128" y="117"/>
                    </a:lnTo>
                    <a:lnTo>
                      <a:pt x="124" y="115"/>
                    </a:lnTo>
                    <a:lnTo>
                      <a:pt x="122" y="117"/>
                    </a:lnTo>
                    <a:lnTo>
                      <a:pt x="120" y="117"/>
                    </a:lnTo>
                    <a:lnTo>
                      <a:pt x="120" y="119"/>
                    </a:lnTo>
                    <a:lnTo>
                      <a:pt x="118" y="119"/>
                    </a:lnTo>
                    <a:lnTo>
                      <a:pt x="116" y="119"/>
                    </a:lnTo>
                    <a:lnTo>
                      <a:pt x="116" y="117"/>
                    </a:lnTo>
                    <a:lnTo>
                      <a:pt x="102" y="119"/>
                    </a:lnTo>
                    <a:lnTo>
                      <a:pt x="102" y="117"/>
                    </a:lnTo>
                    <a:lnTo>
                      <a:pt x="106" y="111"/>
                    </a:lnTo>
                    <a:lnTo>
                      <a:pt x="110" y="105"/>
                    </a:lnTo>
                    <a:lnTo>
                      <a:pt x="114" y="105"/>
                    </a:lnTo>
                    <a:lnTo>
                      <a:pt x="116" y="105"/>
                    </a:lnTo>
                    <a:lnTo>
                      <a:pt x="118" y="107"/>
                    </a:lnTo>
                    <a:lnTo>
                      <a:pt x="120" y="107"/>
                    </a:lnTo>
                    <a:lnTo>
                      <a:pt x="120" y="105"/>
                    </a:lnTo>
                    <a:lnTo>
                      <a:pt x="118" y="103"/>
                    </a:lnTo>
                    <a:lnTo>
                      <a:pt x="118" y="101"/>
                    </a:lnTo>
                    <a:lnTo>
                      <a:pt x="120" y="101"/>
                    </a:lnTo>
                    <a:lnTo>
                      <a:pt x="118" y="101"/>
                    </a:lnTo>
                    <a:lnTo>
                      <a:pt x="114" y="97"/>
                    </a:lnTo>
                    <a:lnTo>
                      <a:pt x="116" y="97"/>
                    </a:lnTo>
                    <a:lnTo>
                      <a:pt x="116" y="94"/>
                    </a:lnTo>
                    <a:lnTo>
                      <a:pt x="114" y="92"/>
                    </a:lnTo>
                    <a:lnTo>
                      <a:pt x="112" y="88"/>
                    </a:lnTo>
                    <a:lnTo>
                      <a:pt x="112" y="82"/>
                    </a:lnTo>
                    <a:lnTo>
                      <a:pt x="110" y="80"/>
                    </a:lnTo>
                    <a:lnTo>
                      <a:pt x="108" y="76"/>
                    </a:lnTo>
                    <a:lnTo>
                      <a:pt x="106" y="76"/>
                    </a:lnTo>
                    <a:lnTo>
                      <a:pt x="104" y="76"/>
                    </a:lnTo>
                    <a:lnTo>
                      <a:pt x="102" y="74"/>
                    </a:lnTo>
                    <a:lnTo>
                      <a:pt x="100" y="72"/>
                    </a:lnTo>
                    <a:lnTo>
                      <a:pt x="94" y="70"/>
                    </a:lnTo>
                    <a:lnTo>
                      <a:pt x="90" y="70"/>
                    </a:lnTo>
                    <a:lnTo>
                      <a:pt x="62" y="62"/>
                    </a:lnTo>
                    <a:lnTo>
                      <a:pt x="62" y="60"/>
                    </a:lnTo>
                    <a:lnTo>
                      <a:pt x="58" y="60"/>
                    </a:lnTo>
                    <a:lnTo>
                      <a:pt x="56" y="56"/>
                    </a:lnTo>
                    <a:lnTo>
                      <a:pt x="56" y="54"/>
                    </a:lnTo>
                    <a:lnTo>
                      <a:pt x="50" y="54"/>
                    </a:lnTo>
                    <a:lnTo>
                      <a:pt x="50" y="56"/>
                    </a:lnTo>
                    <a:lnTo>
                      <a:pt x="50" y="54"/>
                    </a:lnTo>
                    <a:lnTo>
                      <a:pt x="46" y="52"/>
                    </a:lnTo>
                    <a:lnTo>
                      <a:pt x="46" y="50"/>
                    </a:lnTo>
                    <a:lnTo>
                      <a:pt x="42" y="50"/>
                    </a:lnTo>
                    <a:lnTo>
                      <a:pt x="42" y="48"/>
                    </a:lnTo>
                    <a:lnTo>
                      <a:pt x="42" y="44"/>
                    </a:lnTo>
                    <a:lnTo>
                      <a:pt x="44" y="42"/>
                    </a:lnTo>
                    <a:lnTo>
                      <a:pt x="42" y="40"/>
                    </a:lnTo>
                    <a:lnTo>
                      <a:pt x="38" y="52"/>
                    </a:lnTo>
                    <a:lnTo>
                      <a:pt x="36" y="56"/>
                    </a:lnTo>
                    <a:lnTo>
                      <a:pt x="30" y="56"/>
                    </a:lnTo>
                    <a:lnTo>
                      <a:pt x="28" y="56"/>
                    </a:lnTo>
                    <a:lnTo>
                      <a:pt x="28" y="50"/>
                    </a:lnTo>
                    <a:lnTo>
                      <a:pt x="28" y="48"/>
                    </a:lnTo>
                    <a:lnTo>
                      <a:pt x="28" y="46"/>
                    </a:lnTo>
                    <a:lnTo>
                      <a:pt x="26" y="46"/>
                    </a:lnTo>
                    <a:lnTo>
                      <a:pt x="24" y="42"/>
                    </a:lnTo>
                    <a:lnTo>
                      <a:pt x="20" y="40"/>
                    </a:lnTo>
                    <a:lnTo>
                      <a:pt x="16" y="40"/>
                    </a:lnTo>
                    <a:lnTo>
                      <a:pt x="14" y="40"/>
                    </a:lnTo>
                    <a:lnTo>
                      <a:pt x="16" y="36"/>
                    </a:lnTo>
                    <a:lnTo>
                      <a:pt x="18" y="36"/>
                    </a:lnTo>
                    <a:lnTo>
                      <a:pt x="22" y="36"/>
                    </a:lnTo>
                    <a:lnTo>
                      <a:pt x="26" y="36"/>
                    </a:lnTo>
                    <a:lnTo>
                      <a:pt x="34" y="32"/>
                    </a:lnTo>
                    <a:lnTo>
                      <a:pt x="36" y="34"/>
                    </a:lnTo>
                    <a:lnTo>
                      <a:pt x="40" y="34"/>
                    </a:lnTo>
                    <a:lnTo>
                      <a:pt x="42" y="32"/>
                    </a:lnTo>
                    <a:lnTo>
                      <a:pt x="42" y="30"/>
                    </a:lnTo>
                    <a:lnTo>
                      <a:pt x="44" y="28"/>
                    </a:lnTo>
                    <a:lnTo>
                      <a:pt x="44" y="26"/>
                    </a:lnTo>
                    <a:lnTo>
                      <a:pt x="26" y="30"/>
                    </a:lnTo>
                    <a:lnTo>
                      <a:pt x="22" y="30"/>
                    </a:lnTo>
                    <a:lnTo>
                      <a:pt x="20" y="30"/>
                    </a:lnTo>
                    <a:lnTo>
                      <a:pt x="16" y="28"/>
                    </a:lnTo>
                    <a:lnTo>
                      <a:pt x="14" y="20"/>
                    </a:lnTo>
                    <a:lnTo>
                      <a:pt x="12" y="18"/>
                    </a:lnTo>
                    <a:lnTo>
                      <a:pt x="10" y="18"/>
                    </a:lnTo>
                    <a:lnTo>
                      <a:pt x="6" y="18"/>
                    </a:lnTo>
                    <a:lnTo>
                      <a:pt x="4" y="16"/>
                    </a:lnTo>
                    <a:lnTo>
                      <a:pt x="4" y="18"/>
                    </a:lnTo>
                    <a:lnTo>
                      <a:pt x="0" y="16"/>
                    </a:lnTo>
                    <a:lnTo>
                      <a:pt x="4" y="8"/>
                    </a:lnTo>
                    <a:lnTo>
                      <a:pt x="12" y="6"/>
                    </a:lnTo>
                    <a:lnTo>
                      <a:pt x="18" y="2"/>
                    </a:lnTo>
                    <a:lnTo>
                      <a:pt x="20" y="0"/>
                    </a:lnTo>
                    <a:lnTo>
                      <a:pt x="28" y="2"/>
                    </a:lnTo>
                    <a:lnTo>
                      <a:pt x="36" y="6"/>
                    </a:lnTo>
                    <a:lnTo>
                      <a:pt x="46" y="6"/>
                    </a:lnTo>
                    <a:lnTo>
                      <a:pt x="46" y="12"/>
                    </a:lnTo>
                    <a:lnTo>
                      <a:pt x="48" y="14"/>
                    </a:lnTo>
                    <a:lnTo>
                      <a:pt x="48" y="18"/>
                    </a:lnTo>
                    <a:lnTo>
                      <a:pt x="46" y="26"/>
                    </a:lnTo>
                    <a:lnTo>
                      <a:pt x="48" y="32"/>
                    </a:lnTo>
                    <a:lnTo>
                      <a:pt x="52" y="36"/>
                    </a:lnTo>
                    <a:lnTo>
                      <a:pt x="52" y="32"/>
                    </a:lnTo>
                    <a:lnTo>
                      <a:pt x="56" y="34"/>
                    </a:lnTo>
                    <a:lnTo>
                      <a:pt x="58" y="42"/>
                    </a:lnTo>
                    <a:lnTo>
                      <a:pt x="64" y="46"/>
                    </a:lnTo>
                    <a:lnTo>
                      <a:pt x="70" y="46"/>
                    </a:lnTo>
                    <a:lnTo>
                      <a:pt x="70" y="42"/>
                    </a:lnTo>
                    <a:lnTo>
                      <a:pt x="74" y="40"/>
                    </a:lnTo>
                    <a:lnTo>
                      <a:pt x="74" y="38"/>
                    </a:lnTo>
                    <a:lnTo>
                      <a:pt x="80" y="34"/>
                    </a:lnTo>
                    <a:lnTo>
                      <a:pt x="82" y="28"/>
                    </a:lnTo>
                    <a:lnTo>
                      <a:pt x="92" y="28"/>
                    </a:lnTo>
                    <a:lnTo>
                      <a:pt x="94" y="26"/>
                    </a:lnTo>
                    <a:lnTo>
                      <a:pt x="94" y="22"/>
                    </a:lnTo>
                    <a:lnTo>
                      <a:pt x="104" y="16"/>
                    </a:lnTo>
                    <a:lnTo>
                      <a:pt x="106" y="18"/>
                    </a:lnTo>
                    <a:lnTo>
                      <a:pt x="116" y="22"/>
                    </a:lnTo>
                    <a:lnTo>
                      <a:pt x="118" y="24"/>
                    </a:lnTo>
                    <a:lnTo>
                      <a:pt x="124" y="26"/>
                    </a:lnTo>
                    <a:lnTo>
                      <a:pt x="130" y="30"/>
                    </a:lnTo>
                    <a:lnTo>
                      <a:pt x="134" y="30"/>
                    </a:lnTo>
                    <a:lnTo>
                      <a:pt x="136" y="30"/>
                    </a:lnTo>
                    <a:lnTo>
                      <a:pt x="138" y="30"/>
                    </a:lnTo>
                    <a:lnTo>
                      <a:pt x="140" y="30"/>
                    </a:lnTo>
                    <a:lnTo>
                      <a:pt x="142" y="30"/>
                    </a:lnTo>
                    <a:lnTo>
                      <a:pt x="146" y="32"/>
                    </a:lnTo>
                    <a:lnTo>
                      <a:pt x="148" y="32"/>
                    </a:lnTo>
                    <a:lnTo>
                      <a:pt x="148" y="34"/>
                    </a:lnTo>
                    <a:lnTo>
                      <a:pt x="150" y="34"/>
                    </a:lnTo>
                    <a:lnTo>
                      <a:pt x="152" y="34"/>
                    </a:lnTo>
                    <a:lnTo>
                      <a:pt x="152" y="96"/>
                    </a:lnTo>
                    <a:lnTo>
                      <a:pt x="150" y="96"/>
                    </a:lnTo>
                    <a:lnTo>
                      <a:pt x="152" y="101"/>
                    </a:lnTo>
                    <a:lnTo>
                      <a:pt x="152" y="131"/>
                    </a:lnTo>
                  </a:path>
                </a:pathLst>
              </a:custGeom>
              <a:solidFill>
                <a:schemeClr val="accent1"/>
              </a:solidFill>
              <a:ln w="3175">
                <a:solidFill>
                  <a:schemeClr val="bg1"/>
                </a:solidFill>
                <a:round/>
                <a:headEnd/>
                <a:tailEnd/>
              </a:ln>
            </p:spPr>
            <p:txBody>
              <a:bodyPr/>
              <a:lstStyle/>
              <a:p>
                <a:endParaRPr lang="fr-FR" dirty="0"/>
              </a:p>
            </p:txBody>
          </p:sp>
          <p:sp>
            <p:nvSpPr>
              <p:cNvPr id="5753" name="Freeform 1212"/>
              <p:cNvSpPr>
                <a:spLocks/>
              </p:cNvSpPr>
              <p:nvPr/>
            </p:nvSpPr>
            <p:spPr bwMode="auto">
              <a:xfrm>
                <a:off x="3084" y="1883"/>
                <a:ext cx="142" cy="98"/>
              </a:xfrm>
              <a:custGeom>
                <a:avLst/>
                <a:gdLst>
                  <a:gd name="T0" fmla="*/ 122 w 142"/>
                  <a:gd name="T1" fmla="*/ 96 h 98"/>
                  <a:gd name="T2" fmla="*/ 108 w 142"/>
                  <a:gd name="T3" fmla="*/ 90 h 98"/>
                  <a:gd name="T4" fmla="*/ 102 w 142"/>
                  <a:gd name="T5" fmla="*/ 88 h 98"/>
                  <a:gd name="T6" fmla="*/ 42 w 142"/>
                  <a:gd name="T7" fmla="*/ 96 h 98"/>
                  <a:gd name="T8" fmla="*/ 42 w 142"/>
                  <a:gd name="T9" fmla="*/ 88 h 98"/>
                  <a:gd name="T10" fmla="*/ 34 w 142"/>
                  <a:gd name="T11" fmla="*/ 82 h 98"/>
                  <a:gd name="T12" fmla="*/ 34 w 142"/>
                  <a:gd name="T13" fmla="*/ 76 h 98"/>
                  <a:gd name="T14" fmla="*/ 24 w 142"/>
                  <a:gd name="T15" fmla="*/ 76 h 98"/>
                  <a:gd name="T16" fmla="*/ 18 w 142"/>
                  <a:gd name="T17" fmla="*/ 66 h 98"/>
                  <a:gd name="T18" fmla="*/ 12 w 142"/>
                  <a:gd name="T19" fmla="*/ 64 h 98"/>
                  <a:gd name="T20" fmla="*/ 8 w 142"/>
                  <a:gd name="T21" fmla="*/ 52 h 98"/>
                  <a:gd name="T22" fmla="*/ 0 w 142"/>
                  <a:gd name="T23" fmla="*/ 46 h 98"/>
                  <a:gd name="T24" fmla="*/ 22 w 142"/>
                  <a:gd name="T25" fmla="*/ 26 h 98"/>
                  <a:gd name="T26" fmla="*/ 24 w 142"/>
                  <a:gd name="T27" fmla="*/ 20 h 98"/>
                  <a:gd name="T28" fmla="*/ 26 w 142"/>
                  <a:gd name="T29" fmla="*/ 14 h 98"/>
                  <a:gd name="T30" fmla="*/ 34 w 142"/>
                  <a:gd name="T31" fmla="*/ 10 h 98"/>
                  <a:gd name="T32" fmla="*/ 38 w 142"/>
                  <a:gd name="T33" fmla="*/ 6 h 98"/>
                  <a:gd name="T34" fmla="*/ 66 w 142"/>
                  <a:gd name="T35" fmla="*/ 6 h 98"/>
                  <a:gd name="T36" fmla="*/ 76 w 142"/>
                  <a:gd name="T37" fmla="*/ 6 h 98"/>
                  <a:gd name="T38" fmla="*/ 84 w 142"/>
                  <a:gd name="T39" fmla="*/ 4 h 98"/>
                  <a:gd name="T40" fmla="*/ 98 w 142"/>
                  <a:gd name="T41" fmla="*/ 0 h 98"/>
                  <a:gd name="T42" fmla="*/ 108 w 142"/>
                  <a:gd name="T43" fmla="*/ 14 h 98"/>
                  <a:gd name="T44" fmla="*/ 120 w 142"/>
                  <a:gd name="T45" fmla="*/ 44 h 98"/>
                  <a:gd name="T46" fmla="*/ 120 w 142"/>
                  <a:gd name="T47" fmla="*/ 60 h 98"/>
                  <a:gd name="T48" fmla="*/ 126 w 142"/>
                  <a:gd name="T49" fmla="*/ 64 h 98"/>
                  <a:gd name="T50" fmla="*/ 132 w 142"/>
                  <a:gd name="T51" fmla="*/ 62 h 98"/>
                  <a:gd name="T52" fmla="*/ 140 w 142"/>
                  <a:gd name="T53" fmla="*/ 60 h 98"/>
                  <a:gd name="T54" fmla="*/ 142 w 142"/>
                  <a:gd name="T55" fmla="*/ 64 h 98"/>
                  <a:gd name="T56" fmla="*/ 140 w 142"/>
                  <a:gd name="T57" fmla="*/ 74 h 98"/>
                  <a:gd name="T58" fmla="*/ 130 w 142"/>
                  <a:gd name="T59" fmla="*/ 82 h 98"/>
                  <a:gd name="T60" fmla="*/ 130 w 142"/>
                  <a:gd name="T61" fmla="*/ 78 h 98"/>
                  <a:gd name="T62" fmla="*/ 132 w 142"/>
                  <a:gd name="T63" fmla="*/ 70 h 98"/>
                  <a:gd name="T64" fmla="*/ 128 w 142"/>
                  <a:gd name="T65" fmla="*/ 9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98"/>
                  <a:gd name="T101" fmla="*/ 142 w 142"/>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98">
                    <a:moveTo>
                      <a:pt x="126" y="96"/>
                    </a:moveTo>
                    <a:lnTo>
                      <a:pt x="122" y="96"/>
                    </a:lnTo>
                    <a:lnTo>
                      <a:pt x="116" y="92"/>
                    </a:lnTo>
                    <a:lnTo>
                      <a:pt x="108" y="90"/>
                    </a:lnTo>
                    <a:lnTo>
                      <a:pt x="106" y="88"/>
                    </a:lnTo>
                    <a:lnTo>
                      <a:pt x="102" y="88"/>
                    </a:lnTo>
                    <a:lnTo>
                      <a:pt x="78" y="98"/>
                    </a:lnTo>
                    <a:lnTo>
                      <a:pt x="42" y="96"/>
                    </a:lnTo>
                    <a:lnTo>
                      <a:pt x="40" y="92"/>
                    </a:lnTo>
                    <a:lnTo>
                      <a:pt x="42" y="88"/>
                    </a:lnTo>
                    <a:lnTo>
                      <a:pt x="36" y="86"/>
                    </a:lnTo>
                    <a:lnTo>
                      <a:pt x="34" y="82"/>
                    </a:lnTo>
                    <a:lnTo>
                      <a:pt x="36" y="80"/>
                    </a:lnTo>
                    <a:lnTo>
                      <a:pt x="34" y="76"/>
                    </a:lnTo>
                    <a:lnTo>
                      <a:pt x="30" y="78"/>
                    </a:lnTo>
                    <a:lnTo>
                      <a:pt x="24" y="76"/>
                    </a:lnTo>
                    <a:lnTo>
                      <a:pt x="20" y="72"/>
                    </a:lnTo>
                    <a:lnTo>
                      <a:pt x="18" y="66"/>
                    </a:lnTo>
                    <a:lnTo>
                      <a:pt x="16" y="64"/>
                    </a:lnTo>
                    <a:lnTo>
                      <a:pt x="12" y="64"/>
                    </a:lnTo>
                    <a:lnTo>
                      <a:pt x="10" y="60"/>
                    </a:lnTo>
                    <a:lnTo>
                      <a:pt x="8" y="52"/>
                    </a:lnTo>
                    <a:lnTo>
                      <a:pt x="4" y="48"/>
                    </a:lnTo>
                    <a:lnTo>
                      <a:pt x="0" y="46"/>
                    </a:lnTo>
                    <a:lnTo>
                      <a:pt x="14" y="42"/>
                    </a:lnTo>
                    <a:lnTo>
                      <a:pt x="22" y="26"/>
                    </a:lnTo>
                    <a:lnTo>
                      <a:pt x="24" y="22"/>
                    </a:lnTo>
                    <a:lnTo>
                      <a:pt x="24" y="20"/>
                    </a:lnTo>
                    <a:lnTo>
                      <a:pt x="26" y="16"/>
                    </a:lnTo>
                    <a:lnTo>
                      <a:pt x="26" y="14"/>
                    </a:lnTo>
                    <a:lnTo>
                      <a:pt x="30" y="12"/>
                    </a:lnTo>
                    <a:lnTo>
                      <a:pt x="34" y="10"/>
                    </a:lnTo>
                    <a:lnTo>
                      <a:pt x="36" y="10"/>
                    </a:lnTo>
                    <a:lnTo>
                      <a:pt x="38" y="6"/>
                    </a:lnTo>
                    <a:lnTo>
                      <a:pt x="40" y="6"/>
                    </a:lnTo>
                    <a:lnTo>
                      <a:pt x="66" y="6"/>
                    </a:lnTo>
                    <a:lnTo>
                      <a:pt x="70" y="10"/>
                    </a:lnTo>
                    <a:lnTo>
                      <a:pt x="76" y="6"/>
                    </a:lnTo>
                    <a:lnTo>
                      <a:pt x="80" y="4"/>
                    </a:lnTo>
                    <a:lnTo>
                      <a:pt x="84" y="4"/>
                    </a:lnTo>
                    <a:lnTo>
                      <a:pt x="94" y="0"/>
                    </a:lnTo>
                    <a:lnTo>
                      <a:pt x="98" y="0"/>
                    </a:lnTo>
                    <a:lnTo>
                      <a:pt x="108" y="10"/>
                    </a:lnTo>
                    <a:lnTo>
                      <a:pt x="108" y="14"/>
                    </a:lnTo>
                    <a:lnTo>
                      <a:pt x="118" y="32"/>
                    </a:lnTo>
                    <a:lnTo>
                      <a:pt x="120" y="44"/>
                    </a:lnTo>
                    <a:lnTo>
                      <a:pt x="118" y="48"/>
                    </a:lnTo>
                    <a:lnTo>
                      <a:pt x="120" y="60"/>
                    </a:lnTo>
                    <a:lnTo>
                      <a:pt x="122" y="60"/>
                    </a:lnTo>
                    <a:lnTo>
                      <a:pt x="126" y="64"/>
                    </a:lnTo>
                    <a:lnTo>
                      <a:pt x="128" y="64"/>
                    </a:lnTo>
                    <a:lnTo>
                      <a:pt x="132" y="62"/>
                    </a:lnTo>
                    <a:lnTo>
                      <a:pt x="138" y="60"/>
                    </a:lnTo>
                    <a:lnTo>
                      <a:pt x="140" y="60"/>
                    </a:lnTo>
                    <a:lnTo>
                      <a:pt x="142" y="62"/>
                    </a:lnTo>
                    <a:lnTo>
                      <a:pt x="142" y="64"/>
                    </a:lnTo>
                    <a:lnTo>
                      <a:pt x="142" y="72"/>
                    </a:lnTo>
                    <a:lnTo>
                      <a:pt x="140" y="74"/>
                    </a:lnTo>
                    <a:lnTo>
                      <a:pt x="136" y="76"/>
                    </a:lnTo>
                    <a:lnTo>
                      <a:pt x="130" y="82"/>
                    </a:lnTo>
                    <a:lnTo>
                      <a:pt x="130" y="80"/>
                    </a:lnTo>
                    <a:lnTo>
                      <a:pt x="130" y="78"/>
                    </a:lnTo>
                    <a:lnTo>
                      <a:pt x="132" y="74"/>
                    </a:lnTo>
                    <a:lnTo>
                      <a:pt x="132" y="70"/>
                    </a:lnTo>
                    <a:lnTo>
                      <a:pt x="130" y="70"/>
                    </a:lnTo>
                    <a:lnTo>
                      <a:pt x="128" y="96"/>
                    </a:lnTo>
                    <a:lnTo>
                      <a:pt x="126" y="96"/>
                    </a:lnTo>
                    <a:close/>
                  </a:path>
                </a:pathLst>
              </a:custGeom>
              <a:solidFill>
                <a:schemeClr val="tx2"/>
              </a:solidFill>
              <a:ln w="3175">
                <a:solidFill>
                  <a:schemeClr val="bg1"/>
                </a:solidFill>
                <a:round/>
                <a:headEnd/>
                <a:tailEnd/>
              </a:ln>
            </p:spPr>
            <p:txBody>
              <a:bodyPr/>
              <a:lstStyle/>
              <a:p>
                <a:endParaRPr lang="fr-FR" dirty="0"/>
              </a:p>
            </p:txBody>
          </p:sp>
          <p:sp>
            <p:nvSpPr>
              <p:cNvPr id="5754" name="Freeform 1213"/>
              <p:cNvSpPr>
                <a:spLocks/>
              </p:cNvSpPr>
              <p:nvPr/>
            </p:nvSpPr>
            <p:spPr bwMode="auto">
              <a:xfrm>
                <a:off x="3084" y="1883"/>
                <a:ext cx="142" cy="98"/>
              </a:xfrm>
              <a:custGeom>
                <a:avLst/>
                <a:gdLst>
                  <a:gd name="T0" fmla="*/ 122 w 142"/>
                  <a:gd name="T1" fmla="*/ 96 h 98"/>
                  <a:gd name="T2" fmla="*/ 108 w 142"/>
                  <a:gd name="T3" fmla="*/ 90 h 98"/>
                  <a:gd name="T4" fmla="*/ 102 w 142"/>
                  <a:gd name="T5" fmla="*/ 88 h 98"/>
                  <a:gd name="T6" fmla="*/ 42 w 142"/>
                  <a:gd name="T7" fmla="*/ 96 h 98"/>
                  <a:gd name="T8" fmla="*/ 42 w 142"/>
                  <a:gd name="T9" fmla="*/ 88 h 98"/>
                  <a:gd name="T10" fmla="*/ 34 w 142"/>
                  <a:gd name="T11" fmla="*/ 82 h 98"/>
                  <a:gd name="T12" fmla="*/ 34 w 142"/>
                  <a:gd name="T13" fmla="*/ 76 h 98"/>
                  <a:gd name="T14" fmla="*/ 24 w 142"/>
                  <a:gd name="T15" fmla="*/ 76 h 98"/>
                  <a:gd name="T16" fmla="*/ 18 w 142"/>
                  <a:gd name="T17" fmla="*/ 66 h 98"/>
                  <a:gd name="T18" fmla="*/ 12 w 142"/>
                  <a:gd name="T19" fmla="*/ 64 h 98"/>
                  <a:gd name="T20" fmla="*/ 8 w 142"/>
                  <a:gd name="T21" fmla="*/ 52 h 98"/>
                  <a:gd name="T22" fmla="*/ 0 w 142"/>
                  <a:gd name="T23" fmla="*/ 46 h 98"/>
                  <a:gd name="T24" fmla="*/ 22 w 142"/>
                  <a:gd name="T25" fmla="*/ 26 h 98"/>
                  <a:gd name="T26" fmla="*/ 24 w 142"/>
                  <a:gd name="T27" fmla="*/ 20 h 98"/>
                  <a:gd name="T28" fmla="*/ 26 w 142"/>
                  <a:gd name="T29" fmla="*/ 14 h 98"/>
                  <a:gd name="T30" fmla="*/ 34 w 142"/>
                  <a:gd name="T31" fmla="*/ 10 h 98"/>
                  <a:gd name="T32" fmla="*/ 38 w 142"/>
                  <a:gd name="T33" fmla="*/ 6 h 98"/>
                  <a:gd name="T34" fmla="*/ 66 w 142"/>
                  <a:gd name="T35" fmla="*/ 6 h 98"/>
                  <a:gd name="T36" fmla="*/ 76 w 142"/>
                  <a:gd name="T37" fmla="*/ 6 h 98"/>
                  <a:gd name="T38" fmla="*/ 84 w 142"/>
                  <a:gd name="T39" fmla="*/ 4 h 98"/>
                  <a:gd name="T40" fmla="*/ 98 w 142"/>
                  <a:gd name="T41" fmla="*/ 0 h 98"/>
                  <a:gd name="T42" fmla="*/ 108 w 142"/>
                  <a:gd name="T43" fmla="*/ 14 h 98"/>
                  <a:gd name="T44" fmla="*/ 120 w 142"/>
                  <a:gd name="T45" fmla="*/ 44 h 98"/>
                  <a:gd name="T46" fmla="*/ 120 w 142"/>
                  <a:gd name="T47" fmla="*/ 60 h 98"/>
                  <a:gd name="T48" fmla="*/ 126 w 142"/>
                  <a:gd name="T49" fmla="*/ 64 h 98"/>
                  <a:gd name="T50" fmla="*/ 132 w 142"/>
                  <a:gd name="T51" fmla="*/ 62 h 98"/>
                  <a:gd name="T52" fmla="*/ 140 w 142"/>
                  <a:gd name="T53" fmla="*/ 60 h 98"/>
                  <a:gd name="T54" fmla="*/ 142 w 142"/>
                  <a:gd name="T55" fmla="*/ 64 h 98"/>
                  <a:gd name="T56" fmla="*/ 140 w 142"/>
                  <a:gd name="T57" fmla="*/ 74 h 98"/>
                  <a:gd name="T58" fmla="*/ 130 w 142"/>
                  <a:gd name="T59" fmla="*/ 82 h 98"/>
                  <a:gd name="T60" fmla="*/ 130 w 142"/>
                  <a:gd name="T61" fmla="*/ 78 h 98"/>
                  <a:gd name="T62" fmla="*/ 132 w 142"/>
                  <a:gd name="T63" fmla="*/ 70 h 98"/>
                  <a:gd name="T64" fmla="*/ 128 w 142"/>
                  <a:gd name="T65" fmla="*/ 9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98"/>
                  <a:gd name="T101" fmla="*/ 142 w 142"/>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98">
                    <a:moveTo>
                      <a:pt x="126" y="96"/>
                    </a:moveTo>
                    <a:lnTo>
                      <a:pt x="122" y="96"/>
                    </a:lnTo>
                    <a:lnTo>
                      <a:pt x="116" y="92"/>
                    </a:lnTo>
                    <a:lnTo>
                      <a:pt x="108" y="90"/>
                    </a:lnTo>
                    <a:lnTo>
                      <a:pt x="106" y="88"/>
                    </a:lnTo>
                    <a:lnTo>
                      <a:pt x="102" y="88"/>
                    </a:lnTo>
                    <a:lnTo>
                      <a:pt x="78" y="98"/>
                    </a:lnTo>
                    <a:lnTo>
                      <a:pt x="42" y="96"/>
                    </a:lnTo>
                    <a:lnTo>
                      <a:pt x="40" y="92"/>
                    </a:lnTo>
                    <a:lnTo>
                      <a:pt x="42" y="88"/>
                    </a:lnTo>
                    <a:lnTo>
                      <a:pt x="36" y="86"/>
                    </a:lnTo>
                    <a:lnTo>
                      <a:pt x="34" y="82"/>
                    </a:lnTo>
                    <a:lnTo>
                      <a:pt x="36" y="80"/>
                    </a:lnTo>
                    <a:lnTo>
                      <a:pt x="34" y="76"/>
                    </a:lnTo>
                    <a:lnTo>
                      <a:pt x="30" y="78"/>
                    </a:lnTo>
                    <a:lnTo>
                      <a:pt x="24" y="76"/>
                    </a:lnTo>
                    <a:lnTo>
                      <a:pt x="20" y="72"/>
                    </a:lnTo>
                    <a:lnTo>
                      <a:pt x="18" y="66"/>
                    </a:lnTo>
                    <a:lnTo>
                      <a:pt x="16" y="64"/>
                    </a:lnTo>
                    <a:lnTo>
                      <a:pt x="12" y="64"/>
                    </a:lnTo>
                    <a:lnTo>
                      <a:pt x="10" y="60"/>
                    </a:lnTo>
                    <a:lnTo>
                      <a:pt x="8" y="52"/>
                    </a:lnTo>
                    <a:lnTo>
                      <a:pt x="4" y="48"/>
                    </a:lnTo>
                    <a:lnTo>
                      <a:pt x="0" y="46"/>
                    </a:lnTo>
                    <a:lnTo>
                      <a:pt x="14" y="42"/>
                    </a:lnTo>
                    <a:lnTo>
                      <a:pt x="22" y="26"/>
                    </a:lnTo>
                    <a:lnTo>
                      <a:pt x="24" y="22"/>
                    </a:lnTo>
                    <a:lnTo>
                      <a:pt x="24" y="20"/>
                    </a:lnTo>
                    <a:lnTo>
                      <a:pt x="26" y="16"/>
                    </a:lnTo>
                    <a:lnTo>
                      <a:pt x="26" y="14"/>
                    </a:lnTo>
                    <a:lnTo>
                      <a:pt x="30" y="12"/>
                    </a:lnTo>
                    <a:lnTo>
                      <a:pt x="34" y="10"/>
                    </a:lnTo>
                    <a:lnTo>
                      <a:pt x="36" y="10"/>
                    </a:lnTo>
                    <a:lnTo>
                      <a:pt x="38" y="6"/>
                    </a:lnTo>
                    <a:lnTo>
                      <a:pt x="40" y="6"/>
                    </a:lnTo>
                    <a:lnTo>
                      <a:pt x="66" y="6"/>
                    </a:lnTo>
                    <a:lnTo>
                      <a:pt x="70" y="10"/>
                    </a:lnTo>
                    <a:lnTo>
                      <a:pt x="76" y="6"/>
                    </a:lnTo>
                    <a:lnTo>
                      <a:pt x="80" y="4"/>
                    </a:lnTo>
                    <a:lnTo>
                      <a:pt x="84" y="4"/>
                    </a:lnTo>
                    <a:lnTo>
                      <a:pt x="94" y="0"/>
                    </a:lnTo>
                    <a:lnTo>
                      <a:pt x="98" y="0"/>
                    </a:lnTo>
                    <a:lnTo>
                      <a:pt x="108" y="10"/>
                    </a:lnTo>
                    <a:lnTo>
                      <a:pt x="108" y="14"/>
                    </a:lnTo>
                    <a:lnTo>
                      <a:pt x="118" y="32"/>
                    </a:lnTo>
                    <a:lnTo>
                      <a:pt x="120" y="44"/>
                    </a:lnTo>
                    <a:lnTo>
                      <a:pt x="118" y="48"/>
                    </a:lnTo>
                    <a:lnTo>
                      <a:pt x="120" y="60"/>
                    </a:lnTo>
                    <a:lnTo>
                      <a:pt x="122" y="60"/>
                    </a:lnTo>
                    <a:lnTo>
                      <a:pt x="126" y="64"/>
                    </a:lnTo>
                    <a:lnTo>
                      <a:pt x="128" y="64"/>
                    </a:lnTo>
                    <a:lnTo>
                      <a:pt x="132" y="62"/>
                    </a:lnTo>
                    <a:lnTo>
                      <a:pt x="138" y="60"/>
                    </a:lnTo>
                    <a:lnTo>
                      <a:pt x="140" y="60"/>
                    </a:lnTo>
                    <a:lnTo>
                      <a:pt x="142" y="62"/>
                    </a:lnTo>
                    <a:lnTo>
                      <a:pt x="142" y="64"/>
                    </a:lnTo>
                    <a:lnTo>
                      <a:pt x="142" y="72"/>
                    </a:lnTo>
                    <a:lnTo>
                      <a:pt x="140" y="74"/>
                    </a:lnTo>
                    <a:lnTo>
                      <a:pt x="136" y="76"/>
                    </a:lnTo>
                    <a:lnTo>
                      <a:pt x="130" y="82"/>
                    </a:lnTo>
                    <a:lnTo>
                      <a:pt x="130" y="80"/>
                    </a:lnTo>
                    <a:lnTo>
                      <a:pt x="130" y="78"/>
                    </a:lnTo>
                    <a:lnTo>
                      <a:pt x="132" y="74"/>
                    </a:lnTo>
                    <a:lnTo>
                      <a:pt x="132" y="70"/>
                    </a:lnTo>
                    <a:lnTo>
                      <a:pt x="130" y="70"/>
                    </a:lnTo>
                    <a:lnTo>
                      <a:pt x="128" y="96"/>
                    </a:lnTo>
                  </a:path>
                </a:pathLst>
              </a:custGeom>
              <a:solidFill>
                <a:schemeClr val="accent1"/>
              </a:solidFill>
              <a:ln w="3175">
                <a:solidFill>
                  <a:schemeClr val="bg1"/>
                </a:solidFill>
                <a:round/>
                <a:headEnd/>
                <a:tailEnd/>
              </a:ln>
            </p:spPr>
            <p:txBody>
              <a:bodyPr/>
              <a:lstStyle/>
              <a:p>
                <a:endParaRPr lang="fr-FR" dirty="0"/>
              </a:p>
            </p:txBody>
          </p:sp>
          <p:sp>
            <p:nvSpPr>
              <p:cNvPr id="5755" name="Freeform 1214"/>
              <p:cNvSpPr>
                <a:spLocks/>
              </p:cNvSpPr>
              <p:nvPr/>
            </p:nvSpPr>
            <p:spPr bwMode="auto">
              <a:xfrm>
                <a:off x="3108" y="1622"/>
                <a:ext cx="20" cy="18"/>
              </a:xfrm>
              <a:custGeom>
                <a:avLst/>
                <a:gdLst>
                  <a:gd name="T0" fmla="*/ 18 w 20"/>
                  <a:gd name="T1" fmla="*/ 0 h 18"/>
                  <a:gd name="T2" fmla="*/ 8 w 20"/>
                  <a:gd name="T3" fmla="*/ 0 h 18"/>
                  <a:gd name="T4" fmla="*/ 6 w 20"/>
                  <a:gd name="T5" fmla="*/ 2 h 18"/>
                  <a:gd name="T6" fmla="*/ 4 w 20"/>
                  <a:gd name="T7" fmla="*/ 2 h 18"/>
                  <a:gd name="T8" fmla="*/ 2 w 20"/>
                  <a:gd name="T9" fmla="*/ 4 h 18"/>
                  <a:gd name="T10" fmla="*/ 0 w 20"/>
                  <a:gd name="T11" fmla="*/ 2 h 18"/>
                  <a:gd name="T12" fmla="*/ 0 w 20"/>
                  <a:gd name="T13" fmla="*/ 8 h 18"/>
                  <a:gd name="T14" fmla="*/ 2 w 20"/>
                  <a:gd name="T15" fmla="*/ 10 h 18"/>
                  <a:gd name="T16" fmla="*/ 4 w 20"/>
                  <a:gd name="T17" fmla="*/ 12 h 18"/>
                  <a:gd name="T18" fmla="*/ 4 w 20"/>
                  <a:gd name="T19" fmla="*/ 14 h 18"/>
                  <a:gd name="T20" fmla="*/ 2 w 20"/>
                  <a:gd name="T21" fmla="*/ 16 h 18"/>
                  <a:gd name="T22" fmla="*/ 2 w 20"/>
                  <a:gd name="T23" fmla="*/ 18 h 18"/>
                  <a:gd name="T24" fmla="*/ 6 w 20"/>
                  <a:gd name="T25" fmla="*/ 12 h 18"/>
                  <a:gd name="T26" fmla="*/ 8 w 20"/>
                  <a:gd name="T27" fmla="*/ 8 h 18"/>
                  <a:gd name="T28" fmla="*/ 10 w 20"/>
                  <a:gd name="T29" fmla="*/ 10 h 18"/>
                  <a:gd name="T30" fmla="*/ 12 w 20"/>
                  <a:gd name="T31" fmla="*/ 10 h 18"/>
                  <a:gd name="T32" fmla="*/ 14 w 20"/>
                  <a:gd name="T33" fmla="*/ 10 h 18"/>
                  <a:gd name="T34" fmla="*/ 14 w 20"/>
                  <a:gd name="T35" fmla="*/ 8 h 18"/>
                  <a:gd name="T36" fmla="*/ 18 w 20"/>
                  <a:gd name="T37" fmla="*/ 6 h 18"/>
                  <a:gd name="T38" fmla="*/ 18 w 20"/>
                  <a:gd name="T39" fmla="*/ 4 h 18"/>
                  <a:gd name="T40" fmla="*/ 20 w 20"/>
                  <a:gd name="T41" fmla="*/ 4 h 18"/>
                  <a:gd name="T42" fmla="*/ 20 w 20"/>
                  <a:gd name="T43" fmla="*/ 2 h 18"/>
                  <a:gd name="T44" fmla="*/ 20 w 20"/>
                  <a:gd name="T45" fmla="*/ 0 h 18"/>
                  <a:gd name="T46" fmla="*/ 18 w 20"/>
                  <a:gd name="T47" fmla="*/ 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18"/>
                  <a:gd name="T74" fmla="*/ 20 w 20"/>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18">
                    <a:moveTo>
                      <a:pt x="18" y="0"/>
                    </a:moveTo>
                    <a:lnTo>
                      <a:pt x="8" y="0"/>
                    </a:lnTo>
                    <a:lnTo>
                      <a:pt x="6" y="2"/>
                    </a:lnTo>
                    <a:lnTo>
                      <a:pt x="4" y="2"/>
                    </a:lnTo>
                    <a:lnTo>
                      <a:pt x="2" y="4"/>
                    </a:lnTo>
                    <a:lnTo>
                      <a:pt x="0" y="2"/>
                    </a:lnTo>
                    <a:lnTo>
                      <a:pt x="0" y="8"/>
                    </a:lnTo>
                    <a:lnTo>
                      <a:pt x="2" y="10"/>
                    </a:lnTo>
                    <a:lnTo>
                      <a:pt x="4" y="12"/>
                    </a:lnTo>
                    <a:lnTo>
                      <a:pt x="4" y="14"/>
                    </a:lnTo>
                    <a:lnTo>
                      <a:pt x="2" y="16"/>
                    </a:lnTo>
                    <a:lnTo>
                      <a:pt x="2" y="18"/>
                    </a:lnTo>
                    <a:lnTo>
                      <a:pt x="6" y="12"/>
                    </a:lnTo>
                    <a:lnTo>
                      <a:pt x="8" y="8"/>
                    </a:lnTo>
                    <a:lnTo>
                      <a:pt x="10" y="10"/>
                    </a:lnTo>
                    <a:lnTo>
                      <a:pt x="12" y="10"/>
                    </a:lnTo>
                    <a:lnTo>
                      <a:pt x="14" y="10"/>
                    </a:lnTo>
                    <a:lnTo>
                      <a:pt x="14" y="8"/>
                    </a:lnTo>
                    <a:lnTo>
                      <a:pt x="18" y="6"/>
                    </a:lnTo>
                    <a:lnTo>
                      <a:pt x="18" y="4"/>
                    </a:lnTo>
                    <a:lnTo>
                      <a:pt x="20" y="4"/>
                    </a:lnTo>
                    <a:lnTo>
                      <a:pt x="20" y="2"/>
                    </a:lnTo>
                    <a:lnTo>
                      <a:pt x="20" y="0"/>
                    </a:lnTo>
                    <a:lnTo>
                      <a:pt x="18" y="0"/>
                    </a:lnTo>
                    <a:close/>
                  </a:path>
                </a:pathLst>
              </a:custGeom>
              <a:solidFill>
                <a:schemeClr val="tx2"/>
              </a:solidFill>
              <a:ln w="3175">
                <a:solidFill>
                  <a:schemeClr val="bg1"/>
                </a:solidFill>
                <a:round/>
                <a:headEnd/>
                <a:tailEnd/>
              </a:ln>
            </p:spPr>
            <p:txBody>
              <a:bodyPr/>
              <a:lstStyle/>
              <a:p>
                <a:endParaRPr lang="fr-FR" dirty="0"/>
              </a:p>
            </p:txBody>
          </p:sp>
          <p:sp>
            <p:nvSpPr>
              <p:cNvPr id="5756" name="Freeform 1215"/>
              <p:cNvSpPr>
                <a:spLocks/>
              </p:cNvSpPr>
              <p:nvPr/>
            </p:nvSpPr>
            <p:spPr bwMode="auto">
              <a:xfrm>
                <a:off x="3108" y="1622"/>
                <a:ext cx="20" cy="18"/>
              </a:xfrm>
              <a:custGeom>
                <a:avLst/>
                <a:gdLst>
                  <a:gd name="T0" fmla="*/ 18 w 20"/>
                  <a:gd name="T1" fmla="*/ 0 h 18"/>
                  <a:gd name="T2" fmla="*/ 8 w 20"/>
                  <a:gd name="T3" fmla="*/ 0 h 18"/>
                  <a:gd name="T4" fmla="*/ 6 w 20"/>
                  <a:gd name="T5" fmla="*/ 2 h 18"/>
                  <a:gd name="T6" fmla="*/ 4 w 20"/>
                  <a:gd name="T7" fmla="*/ 2 h 18"/>
                  <a:gd name="T8" fmla="*/ 2 w 20"/>
                  <a:gd name="T9" fmla="*/ 4 h 18"/>
                  <a:gd name="T10" fmla="*/ 0 w 20"/>
                  <a:gd name="T11" fmla="*/ 2 h 18"/>
                  <a:gd name="T12" fmla="*/ 0 w 20"/>
                  <a:gd name="T13" fmla="*/ 8 h 18"/>
                  <a:gd name="T14" fmla="*/ 2 w 20"/>
                  <a:gd name="T15" fmla="*/ 10 h 18"/>
                  <a:gd name="T16" fmla="*/ 4 w 20"/>
                  <a:gd name="T17" fmla="*/ 12 h 18"/>
                  <a:gd name="T18" fmla="*/ 4 w 20"/>
                  <a:gd name="T19" fmla="*/ 14 h 18"/>
                  <a:gd name="T20" fmla="*/ 2 w 20"/>
                  <a:gd name="T21" fmla="*/ 16 h 18"/>
                  <a:gd name="T22" fmla="*/ 2 w 20"/>
                  <a:gd name="T23" fmla="*/ 18 h 18"/>
                  <a:gd name="T24" fmla="*/ 6 w 20"/>
                  <a:gd name="T25" fmla="*/ 12 h 18"/>
                  <a:gd name="T26" fmla="*/ 8 w 20"/>
                  <a:gd name="T27" fmla="*/ 8 h 18"/>
                  <a:gd name="T28" fmla="*/ 10 w 20"/>
                  <a:gd name="T29" fmla="*/ 10 h 18"/>
                  <a:gd name="T30" fmla="*/ 12 w 20"/>
                  <a:gd name="T31" fmla="*/ 10 h 18"/>
                  <a:gd name="T32" fmla="*/ 14 w 20"/>
                  <a:gd name="T33" fmla="*/ 10 h 18"/>
                  <a:gd name="T34" fmla="*/ 14 w 20"/>
                  <a:gd name="T35" fmla="*/ 8 h 18"/>
                  <a:gd name="T36" fmla="*/ 18 w 20"/>
                  <a:gd name="T37" fmla="*/ 6 h 18"/>
                  <a:gd name="T38" fmla="*/ 18 w 20"/>
                  <a:gd name="T39" fmla="*/ 4 h 18"/>
                  <a:gd name="T40" fmla="*/ 20 w 20"/>
                  <a:gd name="T41" fmla="*/ 4 h 18"/>
                  <a:gd name="T42" fmla="*/ 20 w 20"/>
                  <a:gd name="T43" fmla="*/ 2 h 18"/>
                  <a:gd name="T44" fmla="*/ 20 w 20"/>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8"/>
                  <a:gd name="T71" fmla="*/ 20 w 20"/>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8">
                    <a:moveTo>
                      <a:pt x="18" y="0"/>
                    </a:moveTo>
                    <a:lnTo>
                      <a:pt x="8" y="0"/>
                    </a:lnTo>
                    <a:lnTo>
                      <a:pt x="6" y="2"/>
                    </a:lnTo>
                    <a:lnTo>
                      <a:pt x="4" y="2"/>
                    </a:lnTo>
                    <a:lnTo>
                      <a:pt x="2" y="4"/>
                    </a:lnTo>
                    <a:lnTo>
                      <a:pt x="0" y="2"/>
                    </a:lnTo>
                    <a:lnTo>
                      <a:pt x="0" y="8"/>
                    </a:lnTo>
                    <a:lnTo>
                      <a:pt x="2" y="10"/>
                    </a:lnTo>
                    <a:lnTo>
                      <a:pt x="4" y="12"/>
                    </a:lnTo>
                    <a:lnTo>
                      <a:pt x="4" y="14"/>
                    </a:lnTo>
                    <a:lnTo>
                      <a:pt x="2" y="16"/>
                    </a:lnTo>
                    <a:lnTo>
                      <a:pt x="2" y="18"/>
                    </a:lnTo>
                    <a:lnTo>
                      <a:pt x="6" y="12"/>
                    </a:lnTo>
                    <a:lnTo>
                      <a:pt x="8" y="8"/>
                    </a:lnTo>
                    <a:lnTo>
                      <a:pt x="10" y="10"/>
                    </a:lnTo>
                    <a:lnTo>
                      <a:pt x="12" y="10"/>
                    </a:lnTo>
                    <a:lnTo>
                      <a:pt x="14" y="10"/>
                    </a:lnTo>
                    <a:lnTo>
                      <a:pt x="14" y="8"/>
                    </a:lnTo>
                    <a:lnTo>
                      <a:pt x="18" y="6"/>
                    </a:lnTo>
                    <a:lnTo>
                      <a:pt x="18" y="4"/>
                    </a:lnTo>
                    <a:lnTo>
                      <a:pt x="20" y="4"/>
                    </a:lnTo>
                    <a:lnTo>
                      <a:pt x="20" y="2"/>
                    </a:lnTo>
                    <a:lnTo>
                      <a:pt x="20" y="0"/>
                    </a:lnTo>
                  </a:path>
                </a:pathLst>
              </a:custGeom>
              <a:solidFill>
                <a:schemeClr val="tx2"/>
              </a:solidFill>
              <a:ln w="3175">
                <a:solidFill>
                  <a:schemeClr val="bg1"/>
                </a:solidFill>
                <a:round/>
                <a:headEnd/>
                <a:tailEnd/>
              </a:ln>
            </p:spPr>
            <p:txBody>
              <a:bodyPr/>
              <a:lstStyle/>
              <a:p>
                <a:endParaRPr lang="fr-FR" dirty="0"/>
              </a:p>
            </p:txBody>
          </p:sp>
          <p:sp>
            <p:nvSpPr>
              <p:cNvPr id="5757" name="Freeform 1216"/>
              <p:cNvSpPr>
                <a:spLocks/>
              </p:cNvSpPr>
              <p:nvPr/>
            </p:nvSpPr>
            <p:spPr bwMode="auto">
              <a:xfrm>
                <a:off x="3110" y="1608"/>
                <a:ext cx="14" cy="10"/>
              </a:xfrm>
              <a:custGeom>
                <a:avLst/>
                <a:gdLst>
                  <a:gd name="T0" fmla="*/ 6 w 14"/>
                  <a:gd name="T1" fmla="*/ 4 h 10"/>
                  <a:gd name="T2" fmla="*/ 2 w 14"/>
                  <a:gd name="T3" fmla="*/ 4 h 10"/>
                  <a:gd name="T4" fmla="*/ 0 w 14"/>
                  <a:gd name="T5" fmla="*/ 6 h 10"/>
                  <a:gd name="T6" fmla="*/ 2 w 14"/>
                  <a:gd name="T7" fmla="*/ 6 h 10"/>
                  <a:gd name="T8" fmla="*/ 4 w 14"/>
                  <a:gd name="T9" fmla="*/ 6 h 10"/>
                  <a:gd name="T10" fmla="*/ 6 w 14"/>
                  <a:gd name="T11" fmla="*/ 10 h 10"/>
                  <a:gd name="T12" fmla="*/ 8 w 14"/>
                  <a:gd name="T13" fmla="*/ 10 h 10"/>
                  <a:gd name="T14" fmla="*/ 10 w 14"/>
                  <a:gd name="T15" fmla="*/ 8 h 10"/>
                  <a:gd name="T16" fmla="*/ 14 w 14"/>
                  <a:gd name="T17" fmla="*/ 6 h 10"/>
                  <a:gd name="T18" fmla="*/ 14 w 14"/>
                  <a:gd name="T19" fmla="*/ 4 h 10"/>
                  <a:gd name="T20" fmla="*/ 14 w 14"/>
                  <a:gd name="T21" fmla="*/ 2 h 10"/>
                  <a:gd name="T22" fmla="*/ 12 w 14"/>
                  <a:gd name="T23" fmla="*/ 2 h 10"/>
                  <a:gd name="T24" fmla="*/ 10 w 14"/>
                  <a:gd name="T25" fmla="*/ 0 h 10"/>
                  <a:gd name="T26" fmla="*/ 8 w 14"/>
                  <a:gd name="T27" fmla="*/ 0 h 10"/>
                  <a:gd name="T28" fmla="*/ 8 w 14"/>
                  <a:gd name="T29" fmla="*/ 2 h 10"/>
                  <a:gd name="T30" fmla="*/ 8 w 14"/>
                  <a:gd name="T31" fmla="*/ 4 h 10"/>
                  <a:gd name="T32" fmla="*/ 6 w 14"/>
                  <a:gd name="T33" fmla="*/ 4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0"/>
                  <a:gd name="T53" fmla="*/ 14 w 14"/>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0">
                    <a:moveTo>
                      <a:pt x="6" y="4"/>
                    </a:moveTo>
                    <a:lnTo>
                      <a:pt x="2" y="4"/>
                    </a:lnTo>
                    <a:lnTo>
                      <a:pt x="0" y="6"/>
                    </a:lnTo>
                    <a:lnTo>
                      <a:pt x="2" y="6"/>
                    </a:lnTo>
                    <a:lnTo>
                      <a:pt x="4" y="6"/>
                    </a:lnTo>
                    <a:lnTo>
                      <a:pt x="6" y="10"/>
                    </a:lnTo>
                    <a:lnTo>
                      <a:pt x="8" y="10"/>
                    </a:lnTo>
                    <a:lnTo>
                      <a:pt x="10" y="8"/>
                    </a:lnTo>
                    <a:lnTo>
                      <a:pt x="14" y="6"/>
                    </a:lnTo>
                    <a:lnTo>
                      <a:pt x="14" y="4"/>
                    </a:lnTo>
                    <a:lnTo>
                      <a:pt x="14" y="2"/>
                    </a:lnTo>
                    <a:lnTo>
                      <a:pt x="12" y="2"/>
                    </a:lnTo>
                    <a:lnTo>
                      <a:pt x="10" y="0"/>
                    </a:lnTo>
                    <a:lnTo>
                      <a:pt x="8" y="0"/>
                    </a:lnTo>
                    <a:lnTo>
                      <a:pt x="8" y="2"/>
                    </a:lnTo>
                    <a:lnTo>
                      <a:pt x="8" y="4"/>
                    </a:lnTo>
                    <a:lnTo>
                      <a:pt x="6" y="4"/>
                    </a:lnTo>
                    <a:close/>
                  </a:path>
                </a:pathLst>
              </a:custGeom>
              <a:solidFill>
                <a:schemeClr val="tx2"/>
              </a:solidFill>
              <a:ln w="3175">
                <a:solidFill>
                  <a:schemeClr val="bg1"/>
                </a:solidFill>
                <a:round/>
                <a:headEnd/>
                <a:tailEnd/>
              </a:ln>
            </p:spPr>
            <p:txBody>
              <a:bodyPr/>
              <a:lstStyle/>
              <a:p>
                <a:endParaRPr lang="fr-FR" dirty="0"/>
              </a:p>
            </p:txBody>
          </p:sp>
          <p:sp>
            <p:nvSpPr>
              <p:cNvPr id="5758" name="Freeform 1217"/>
              <p:cNvSpPr>
                <a:spLocks/>
              </p:cNvSpPr>
              <p:nvPr/>
            </p:nvSpPr>
            <p:spPr bwMode="auto">
              <a:xfrm>
                <a:off x="3110" y="1608"/>
                <a:ext cx="14" cy="10"/>
              </a:xfrm>
              <a:custGeom>
                <a:avLst/>
                <a:gdLst>
                  <a:gd name="T0" fmla="*/ 6 w 14"/>
                  <a:gd name="T1" fmla="*/ 4 h 10"/>
                  <a:gd name="T2" fmla="*/ 2 w 14"/>
                  <a:gd name="T3" fmla="*/ 4 h 10"/>
                  <a:gd name="T4" fmla="*/ 0 w 14"/>
                  <a:gd name="T5" fmla="*/ 6 h 10"/>
                  <a:gd name="T6" fmla="*/ 2 w 14"/>
                  <a:gd name="T7" fmla="*/ 6 h 10"/>
                  <a:gd name="T8" fmla="*/ 4 w 14"/>
                  <a:gd name="T9" fmla="*/ 6 h 10"/>
                  <a:gd name="T10" fmla="*/ 6 w 14"/>
                  <a:gd name="T11" fmla="*/ 10 h 10"/>
                  <a:gd name="T12" fmla="*/ 8 w 14"/>
                  <a:gd name="T13" fmla="*/ 10 h 10"/>
                  <a:gd name="T14" fmla="*/ 10 w 14"/>
                  <a:gd name="T15" fmla="*/ 8 h 10"/>
                  <a:gd name="T16" fmla="*/ 14 w 14"/>
                  <a:gd name="T17" fmla="*/ 6 h 10"/>
                  <a:gd name="T18" fmla="*/ 14 w 14"/>
                  <a:gd name="T19" fmla="*/ 4 h 10"/>
                  <a:gd name="T20" fmla="*/ 14 w 14"/>
                  <a:gd name="T21" fmla="*/ 2 h 10"/>
                  <a:gd name="T22" fmla="*/ 12 w 14"/>
                  <a:gd name="T23" fmla="*/ 2 h 10"/>
                  <a:gd name="T24" fmla="*/ 10 w 14"/>
                  <a:gd name="T25" fmla="*/ 0 h 10"/>
                  <a:gd name="T26" fmla="*/ 8 w 14"/>
                  <a:gd name="T27" fmla="*/ 0 h 10"/>
                  <a:gd name="T28" fmla="*/ 8 w 14"/>
                  <a:gd name="T29" fmla="*/ 2 h 10"/>
                  <a:gd name="T30" fmla="*/ 8 w 14"/>
                  <a:gd name="T31" fmla="*/ 4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0"/>
                  <a:gd name="T50" fmla="*/ 14 w 14"/>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0">
                    <a:moveTo>
                      <a:pt x="6" y="4"/>
                    </a:moveTo>
                    <a:lnTo>
                      <a:pt x="2" y="4"/>
                    </a:lnTo>
                    <a:lnTo>
                      <a:pt x="0" y="6"/>
                    </a:lnTo>
                    <a:lnTo>
                      <a:pt x="2" y="6"/>
                    </a:lnTo>
                    <a:lnTo>
                      <a:pt x="4" y="6"/>
                    </a:lnTo>
                    <a:lnTo>
                      <a:pt x="6" y="10"/>
                    </a:lnTo>
                    <a:lnTo>
                      <a:pt x="8" y="10"/>
                    </a:lnTo>
                    <a:lnTo>
                      <a:pt x="10" y="8"/>
                    </a:lnTo>
                    <a:lnTo>
                      <a:pt x="14" y="6"/>
                    </a:lnTo>
                    <a:lnTo>
                      <a:pt x="14" y="4"/>
                    </a:lnTo>
                    <a:lnTo>
                      <a:pt x="14" y="2"/>
                    </a:lnTo>
                    <a:lnTo>
                      <a:pt x="12" y="2"/>
                    </a:lnTo>
                    <a:lnTo>
                      <a:pt x="10" y="0"/>
                    </a:lnTo>
                    <a:lnTo>
                      <a:pt x="8" y="0"/>
                    </a:lnTo>
                    <a:lnTo>
                      <a:pt x="8" y="2"/>
                    </a:lnTo>
                    <a:lnTo>
                      <a:pt x="8" y="4"/>
                    </a:lnTo>
                  </a:path>
                </a:pathLst>
              </a:custGeom>
              <a:solidFill>
                <a:schemeClr val="tx2"/>
              </a:solidFill>
              <a:ln w="3175">
                <a:solidFill>
                  <a:schemeClr val="bg1"/>
                </a:solidFill>
                <a:round/>
                <a:headEnd/>
                <a:tailEnd/>
              </a:ln>
            </p:spPr>
            <p:txBody>
              <a:bodyPr/>
              <a:lstStyle/>
              <a:p>
                <a:endParaRPr lang="fr-FR" dirty="0"/>
              </a:p>
            </p:txBody>
          </p:sp>
          <p:sp>
            <p:nvSpPr>
              <p:cNvPr id="5759" name="Freeform 1218"/>
              <p:cNvSpPr>
                <a:spLocks/>
              </p:cNvSpPr>
              <p:nvPr/>
            </p:nvSpPr>
            <p:spPr bwMode="auto">
              <a:xfrm>
                <a:off x="3132" y="1590"/>
                <a:ext cx="72" cy="60"/>
              </a:xfrm>
              <a:custGeom>
                <a:avLst/>
                <a:gdLst>
                  <a:gd name="T0" fmla="*/ 34 w 72"/>
                  <a:gd name="T1" fmla="*/ 0 h 60"/>
                  <a:gd name="T2" fmla="*/ 38 w 72"/>
                  <a:gd name="T3" fmla="*/ 2 h 60"/>
                  <a:gd name="T4" fmla="*/ 50 w 72"/>
                  <a:gd name="T5" fmla="*/ 6 h 60"/>
                  <a:gd name="T6" fmla="*/ 66 w 72"/>
                  <a:gd name="T7" fmla="*/ 8 h 60"/>
                  <a:gd name="T8" fmla="*/ 68 w 72"/>
                  <a:gd name="T9" fmla="*/ 4 h 60"/>
                  <a:gd name="T10" fmla="*/ 72 w 72"/>
                  <a:gd name="T11" fmla="*/ 6 h 60"/>
                  <a:gd name="T12" fmla="*/ 72 w 72"/>
                  <a:gd name="T13" fmla="*/ 12 h 60"/>
                  <a:gd name="T14" fmla="*/ 64 w 72"/>
                  <a:gd name="T15" fmla="*/ 22 h 60"/>
                  <a:gd name="T16" fmla="*/ 66 w 72"/>
                  <a:gd name="T17" fmla="*/ 30 h 60"/>
                  <a:gd name="T18" fmla="*/ 66 w 72"/>
                  <a:gd name="T19" fmla="*/ 36 h 60"/>
                  <a:gd name="T20" fmla="*/ 62 w 72"/>
                  <a:gd name="T21" fmla="*/ 40 h 60"/>
                  <a:gd name="T22" fmla="*/ 62 w 72"/>
                  <a:gd name="T23" fmla="*/ 44 h 60"/>
                  <a:gd name="T24" fmla="*/ 72 w 72"/>
                  <a:gd name="T25" fmla="*/ 50 h 60"/>
                  <a:gd name="T26" fmla="*/ 68 w 72"/>
                  <a:gd name="T27" fmla="*/ 54 h 60"/>
                  <a:gd name="T28" fmla="*/ 64 w 72"/>
                  <a:gd name="T29" fmla="*/ 52 h 60"/>
                  <a:gd name="T30" fmla="*/ 62 w 72"/>
                  <a:gd name="T31" fmla="*/ 60 h 60"/>
                  <a:gd name="T32" fmla="*/ 56 w 72"/>
                  <a:gd name="T33" fmla="*/ 60 h 60"/>
                  <a:gd name="T34" fmla="*/ 50 w 72"/>
                  <a:gd name="T35" fmla="*/ 60 h 60"/>
                  <a:gd name="T36" fmla="*/ 42 w 72"/>
                  <a:gd name="T37" fmla="*/ 56 h 60"/>
                  <a:gd name="T38" fmla="*/ 36 w 72"/>
                  <a:gd name="T39" fmla="*/ 52 h 60"/>
                  <a:gd name="T40" fmla="*/ 28 w 72"/>
                  <a:gd name="T41" fmla="*/ 48 h 60"/>
                  <a:gd name="T42" fmla="*/ 18 w 72"/>
                  <a:gd name="T43" fmla="*/ 52 h 60"/>
                  <a:gd name="T44" fmla="*/ 14 w 72"/>
                  <a:gd name="T45" fmla="*/ 54 h 60"/>
                  <a:gd name="T46" fmla="*/ 16 w 72"/>
                  <a:gd name="T47" fmla="*/ 38 h 60"/>
                  <a:gd name="T48" fmla="*/ 12 w 72"/>
                  <a:gd name="T49" fmla="*/ 40 h 60"/>
                  <a:gd name="T50" fmla="*/ 8 w 72"/>
                  <a:gd name="T51" fmla="*/ 40 h 60"/>
                  <a:gd name="T52" fmla="*/ 4 w 72"/>
                  <a:gd name="T53" fmla="*/ 38 h 60"/>
                  <a:gd name="T54" fmla="*/ 2 w 72"/>
                  <a:gd name="T55" fmla="*/ 34 h 60"/>
                  <a:gd name="T56" fmla="*/ 2 w 72"/>
                  <a:gd name="T57" fmla="*/ 28 h 60"/>
                  <a:gd name="T58" fmla="*/ 4 w 72"/>
                  <a:gd name="T59" fmla="*/ 26 h 60"/>
                  <a:gd name="T60" fmla="*/ 0 w 72"/>
                  <a:gd name="T61" fmla="*/ 22 h 60"/>
                  <a:gd name="T62" fmla="*/ 0 w 72"/>
                  <a:gd name="T63" fmla="*/ 20 h 60"/>
                  <a:gd name="T64" fmla="*/ 2 w 72"/>
                  <a:gd name="T65" fmla="*/ 14 h 60"/>
                  <a:gd name="T66" fmla="*/ 10 w 72"/>
                  <a:gd name="T67" fmla="*/ 8 h 60"/>
                  <a:gd name="T68" fmla="*/ 14 w 72"/>
                  <a:gd name="T69" fmla="*/ 6 h 60"/>
                  <a:gd name="T70" fmla="*/ 20 w 72"/>
                  <a:gd name="T71" fmla="*/ 4 h 60"/>
                  <a:gd name="T72" fmla="*/ 30 w 72"/>
                  <a:gd name="T73" fmla="*/ 6 h 60"/>
                  <a:gd name="T74" fmla="*/ 30 w 72"/>
                  <a:gd name="T75" fmla="*/ 2 h 60"/>
                  <a:gd name="T76" fmla="*/ 32 w 72"/>
                  <a:gd name="T77" fmla="*/ 2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60"/>
                  <a:gd name="T119" fmla="*/ 72 w 72"/>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60">
                    <a:moveTo>
                      <a:pt x="32" y="2"/>
                    </a:moveTo>
                    <a:lnTo>
                      <a:pt x="34" y="0"/>
                    </a:lnTo>
                    <a:lnTo>
                      <a:pt x="36" y="4"/>
                    </a:lnTo>
                    <a:lnTo>
                      <a:pt x="38" y="2"/>
                    </a:lnTo>
                    <a:lnTo>
                      <a:pt x="48" y="4"/>
                    </a:lnTo>
                    <a:lnTo>
                      <a:pt x="50" y="6"/>
                    </a:lnTo>
                    <a:lnTo>
                      <a:pt x="54" y="8"/>
                    </a:lnTo>
                    <a:lnTo>
                      <a:pt x="66" y="8"/>
                    </a:lnTo>
                    <a:lnTo>
                      <a:pt x="68" y="6"/>
                    </a:lnTo>
                    <a:lnTo>
                      <a:pt x="68" y="4"/>
                    </a:lnTo>
                    <a:lnTo>
                      <a:pt x="70" y="4"/>
                    </a:lnTo>
                    <a:lnTo>
                      <a:pt x="72" y="6"/>
                    </a:lnTo>
                    <a:lnTo>
                      <a:pt x="72" y="8"/>
                    </a:lnTo>
                    <a:lnTo>
                      <a:pt x="72" y="12"/>
                    </a:lnTo>
                    <a:lnTo>
                      <a:pt x="68" y="14"/>
                    </a:lnTo>
                    <a:lnTo>
                      <a:pt x="64" y="22"/>
                    </a:lnTo>
                    <a:lnTo>
                      <a:pt x="66" y="26"/>
                    </a:lnTo>
                    <a:lnTo>
                      <a:pt x="66" y="30"/>
                    </a:lnTo>
                    <a:lnTo>
                      <a:pt x="66" y="34"/>
                    </a:lnTo>
                    <a:lnTo>
                      <a:pt x="66" y="36"/>
                    </a:lnTo>
                    <a:lnTo>
                      <a:pt x="66" y="38"/>
                    </a:lnTo>
                    <a:lnTo>
                      <a:pt x="62" y="40"/>
                    </a:lnTo>
                    <a:lnTo>
                      <a:pt x="62" y="42"/>
                    </a:lnTo>
                    <a:lnTo>
                      <a:pt x="62" y="44"/>
                    </a:lnTo>
                    <a:lnTo>
                      <a:pt x="68" y="44"/>
                    </a:lnTo>
                    <a:lnTo>
                      <a:pt x="72" y="50"/>
                    </a:lnTo>
                    <a:lnTo>
                      <a:pt x="70" y="54"/>
                    </a:lnTo>
                    <a:lnTo>
                      <a:pt x="68" y="54"/>
                    </a:lnTo>
                    <a:lnTo>
                      <a:pt x="64" y="48"/>
                    </a:lnTo>
                    <a:lnTo>
                      <a:pt x="64" y="52"/>
                    </a:lnTo>
                    <a:lnTo>
                      <a:pt x="60" y="58"/>
                    </a:lnTo>
                    <a:lnTo>
                      <a:pt x="62" y="60"/>
                    </a:lnTo>
                    <a:lnTo>
                      <a:pt x="60" y="60"/>
                    </a:lnTo>
                    <a:lnTo>
                      <a:pt x="56" y="60"/>
                    </a:lnTo>
                    <a:lnTo>
                      <a:pt x="52" y="60"/>
                    </a:lnTo>
                    <a:lnTo>
                      <a:pt x="50" y="60"/>
                    </a:lnTo>
                    <a:lnTo>
                      <a:pt x="48" y="60"/>
                    </a:lnTo>
                    <a:lnTo>
                      <a:pt x="42" y="56"/>
                    </a:lnTo>
                    <a:lnTo>
                      <a:pt x="40" y="52"/>
                    </a:lnTo>
                    <a:lnTo>
                      <a:pt x="36" y="52"/>
                    </a:lnTo>
                    <a:lnTo>
                      <a:pt x="32" y="48"/>
                    </a:lnTo>
                    <a:lnTo>
                      <a:pt x="28" y="48"/>
                    </a:lnTo>
                    <a:lnTo>
                      <a:pt x="22" y="48"/>
                    </a:lnTo>
                    <a:lnTo>
                      <a:pt x="18" y="52"/>
                    </a:lnTo>
                    <a:lnTo>
                      <a:pt x="16" y="52"/>
                    </a:lnTo>
                    <a:lnTo>
                      <a:pt x="14" y="54"/>
                    </a:lnTo>
                    <a:lnTo>
                      <a:pt x="16" y="40"/>
                    </a:lnTo>
                    <a:lnTo>
                      <a:pt x="16" y="38"/>
                    </a:lnTo>
                    <a:lnTo>
                      <a:pt x="12" y="38"/>
                    </a:lnTo>
                    <a:lnTo>
                      <a:pt x="12" y="40"/>
                    </a:lnTo>
                    <a:lnTo>
                      <a:pt x="10" y="42"/>
                    </a:lnTo>
                    <a:lnTo>
                      <a:pt x="8" y="40"/>
                    </a:lnTo>
                    <a:lnTo>
                      <a:pt x="6" y="40"/>
                    </a:lnTo>
                    <a:lnTo>
                      <a:pt x="4" y="38"/>
                    </a:lnTo>
                    <a:lnTo>
                      <a:pt x="2" y="36"/>
                    </a:lnTo>
                    <a:lnTo>
                      <a:pt x="2" y="34"/>
                    </a:lnTo>
                    <a:lnTo>
                      <a:pt x="0" y="30"/>
                    </a:lnTo>
                    <a:lnTo>
                      <a:pt x="2" y="28"/>
                    </a:lnTo>
                    <a:lnTo>
                      <a:pt x="4" y="28"/>
                    </a:lnTo>
                    <a:lnTo>
                      <a:pt x="4" y="26"/>
                    </a:lnTo>
                    <a:lnTo>
                      <a:pt x="0" y="26"/>
                    </a:lnTo>
                    <a:lnTo>
                      <a:pt x="0" y="22"/>
                    </a:lnTo>
                    <a:lnTo>
                      <a:pt x="2" y="22"/>
                    </a:lnTo>
                    <a:lnTo>
                      <a:pt x="0" y="20"/>
                    </a:lnTo>
                    <a:lnTo>
                      <a:pt x="0" y="14"/>
                    </a:lnTo>
                    <a:lnTo>
                      <a:pt x="2" y="14"/>
                    </a:lnTo>
                    <a:lnTo>
                      <a:pt x="10" y="10"/>
                    </a:lnTo>
                    <a:lnTo>
                      <a:pt x="10" y="8"/>
                    </a:lnTo>
                    <a:lnTo>
                      <a:pt x="12" y="8"/>
                    </a:lnTo>
                    <a:lnTo>
                      <a:pt x="14" y="6"/>
                    </a:lnTo>
                    <a:lnTo>
                      <a:pt x="20" y="6"/>
                    </a:lnTo>
                    <a:lnTo>
                      <a:pt x="20" y="4"/>
                    </a:lnTo>
                    <a:lnTo>
                      <a:pt x="24" y="6"/>
                    </a:lnTo>
                    <a:lnTo>
                      <a:pt x="30" y="6"/>
                    </a:lnTo>
                    <a:lnTo>
                      <a:pt x="30" y="4"/>
                    </a:lnTo>
                    <a:lnTo>
                      <a:pt x="30" y="2"/>
                    </a:lnTo>
                    <a:lnTo>
                      <a:pt x="32" y="2"/>
                    </a:lnTo>
                    <a:close/>
                  </a:path>
                </a:pathLst>
              </a:custGeom>
              <a:solidFill>
                <a:schemeClr val="tx2"/>
              </a:solidFill>
              <a:ln w="3175">
                <a:solidFill>
                  <a:schemeClr val="bg1"/>
                </a:solidFill>
                <a:round/>
                <a:headEnd/>
                <a:tailEnd/>
              </a:ln>
            </p:spPr>
            <p:txBody>
              <a:bodyPr/>
              <a:lstStyle/>
              <a:p>
                <a:endParaRPr lang="fr-FR" dirty="0"/>
              </a:p>
            </p:txBody>
          </p:sp>
          <p:sp>
            <p:nvSpPr>
              <p:cNvPr id="5760" name="Freeform 1219"/>
              <p:cNvSpPr>
                <a:spLocks/>
              </p:cNvSpPr>
              <p:nvPr/>
            </p:nvSpPr>
            <p:spPr bwMode="auto">
              <a:xfrm>
                <a:off x="3132" y="1590"/>
                <a:ext cx="72" cy="60"/>
              </a:xfrm>
              <a:custGeom>
                <a:avLst/>
                <a:gdLst>
                  <a:gd name="T0" fmla="*/ 34 w 72"/>
                  <a:gd name="T1" fmla="*/ 0 h 60"/>
                  <a:gd name="T2" fmla="*/ 38 w 72"/>
                  <a:gd name="T3" fmla="*/ 2 h 60"/>
                  <a:gd name="T4" fmla="*/ 50 w 72"/>
                  <a:gd name="T5" fmla="*/ 6 h 60"/>
                  <a:gd name="T6" fmla="*/ 66 w 72"/>
                  <a:gd name="T7" fmla="*/ 8 h 60"/>
                  <a:gd name="T8" fmla="*/ 68 w 72"/>
                  <a:gd name="T9" fmla="*/ 4 h 60"/>
                  <a:gd name="T10" fmla="*/ 72 w 72"/>
                  <a:gd name="T11" fmla="*/ 6 h 60"/>
                  <a:gd name="T12" fmla="*/ 72 w 72"/>
                  <a:gd name="T13" fmla="*/ 12 h 60"/>
                  <a:gd name="T14" fmla="*/ 64 w 72"/>
                  <a:gd name="T15" fmla="*/ 22 h 60"/>
                  <a:gd name="T16" fmla="*/ 66 w 72"/>
                  <a:gd name="T17" fmla="*/ 30 h 60"/>
                  <a:gd name="T18" fmla="*/ 66 w 72"/>
                  <a:gd name="T19" fmla="*/ 36 h 60"/>
                  <a:gd name="T20" fmla="*/ 62 w 72"/>
                  <a:gd name="T21" fmla="*/ 40 h 60"/>
                  <a:gd name="T22" fmla="*/ 62 w 72"/>
                  <a:gd name="T23" fmla="*/ 44 h 60"/>
                  <a:gd name="T24" fmla="*/ 72 w 72"/>
                  <a:gd name="T25" fmla="*/ 50 h 60"/>
                  <a:gd name="T26" fmla="*/ 68 w 72"/>
                  <a:gd name="T27" fmla="*/ 54 h 60"/>
                  <a:gd name="T28" fmla="*/ 64 w 72"/>
                  <a:gd name="T29" fmla="*/ 52 h 60"/>
                  <a:gd name="T30" fmla="*/ 62 w 72"/>
                  <a:gd name="T31" fmla="*/ 60 h 60"/>
                  <a:gd name="T32" fmla="*/ 56 w 72"/>
                  <a:gd name="T33" fmla="*/ 60 h 60"/>
                  <a:gd name="T34" fmla="*/ 50 w 72"/>
                  <a:gd name="T35" fmla="*/ 60 h 60"/>
                  <a:gd name="T36" fmla="*/ 42 w 72"/>
                  <a:gd name="T37" fmla="*/ 56 h 60"/>
                  <a:gd name="T38" fmla="*/ 36 w 72"/>
                  <a:gd name="T39" fmla="*/ 52 h 60"/>
                  <a:gd name="T40" fmla="*/ 28 w 72"/>
                  <a:gd name="T41" fmla="*/ 48 h 60"/>
                  <a:gd name="T42" fmla="*/ 18 w 72"/>
                  <a:gd name="T43" fmla="*/ 52 h 60"/>
                  <a:gd name="T44" fmla="*/ 14 w 72"/>
                  <a:gd name="T45" fmla="*/ 54 h 60"/>
                  <a:gd name="T46" fmla="*/ 16 w 72"/>
                  <a:gd name="T47" fmla="*/ 38 h 60"/>
                  <a:gd name="T48" fmla="*/ 12 w 72"/>
                  <a:gd name="T49" fmla="*/ 40 h 60"/>
                  <a:gd name="T50" fmla="*/ 8 w 72"/>
                  <a:gd name="T51" fmla="*/ 40 h 60"/>
                  <a:gd name="T52" fmla="*/ 4 w 72"/>
                  <a:gd name="T53" fmla="*/ 38 h 60"/>
                  <a:gd name="T54" fmla="*/ 2 w 72"/>
                  <a:gd name="T55" fmla="*/ 34 h 60"/>
                  <a:gd name="T56" fmla="*/ 2 w 72"/>
                  <a:gd name="T57" fmla="*/ 28 h 60"/>
                  <a:gd name="T58" fmla="*/ 4 w 72"/>
                  <a:gd name="T59" fmla="*/ 26 h 60"/>
                  <a:gd name="T60" fmla="*/ 0 w 72"/>
                  <a:gd name="T61" fmla="*/ 22 h 60"/>
                  <a:gd name="T62" fmla="*/ 0 w 72"/>
                  <a:gd name="T63" fmla="*/ 20 h 60"/>
                  <a:gd name="T64" fmla="*/ 2 w 72"/>
                  <a:gd name="T65" fmla="*/ 14 h 60"/>
                  <a:gd name="T66" fmla="*/ 10 w 72"/>
                  <a:gd name="T67" fmla="*/ 8 h 60"/>
                  <a:gd name="T68" fmla="*/ 14 w 72"/>
                  <a:gd name="T69" fmla="*/ 6 h 60"/>
                  <a:gd name="T70" fmla="*/ 20 w 72"/>
                  <a:gd name="T71" fmla="*/ 4 h 60"/>
                  <a:gd name="T72" fmla="*/ 30 w 72"/>
                  <a:gd name="T73" fmla="*/ 6 h 60"/>
                  <a:gd name="T74" fmla="*/ 30 w 72"/>
                  <a:gd name="T75" fmla="*/ 2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60"/>
                  <a:gd name="T116" fmla="*/ 72 w 72"/>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60">
                    <a:moveTo>
                      <a:pt x="32" y="2"/>
                    </a:moveTo>
                    <a:lnTo>
                      <a:pt x="34" y="0"/>
                    </a:lnTo>
                    <a:lnTo>
                      <a:pt x="36" y="4"/>
                    </a:lnTo>
                    <a:lnTo>
                      <a:pt x="38" y="2"/>
                    </a:lnTo>
                    <a:lnTo>
                      <a:pt x="48" y="4"/>
                    </a:lnTo>
                    <a:lnTo>
                      <a:pt x="50" y="6"/>
                    </a:lnTo>
                    <a:lnTo>
                      <a:pt x="54" y="8"/>
                    </a:lnTo>
                    <a:lnTo>
                      <a:pt x="66" y="8"/>
                    </a:lnTo>
                    <a:lnTo>
                      <a:pt x="68" y="6"/>
                    </a:lnTo>
                    <a:lnTo>
                      <a:pt x="68" y="4"/>
                    </a:lnTo>
                    <a:lnTo>
                      <a:pt x="70" y="4"/>
                    </a:lnTo>
                    <a:lnTo>
                      <a:pt x="72" y="6"/>
                    </a:lnTo>
                    <a:lnTo>
                      <a:pt x="72" y="8"/>
                    </a:lnTo>
                    <a:lnTo>
                      <a:pt x="72" y="12"/>
                    </a:lnTo>
                    <a:lnTo>
                      <a:pt x="68" y="14"/>
                    </a:lnTo>
                    <a:lnTo>
                      <a:pt x="64" y="22"/>
                    </a:lnTo>
                    <a:lnTo>
                      <a:pt x="66" y="26"/>
                    </a:lnTo>
                    <a:lnTo>
                      <a:pt x="66" y="30"/>
                    </a:lnTo>
                    <a:lnTo>
                      <a:pt x="66" y="34"/>
                    </a:lnTo>
                    <a:lnTo>
                      <a:pt x="66" y="36"/>
                    </a:lnTo>
                    <a:lnTo>
                      <a:pt x="66" y="38"/>
                    </a:lnTo>
                    <a:lnTo>
                      <a:pt x="62" y="40"/>
                    </a:lnTo>
                    <a:lnTo>
                      <a:pt x="62" y="42"/>
                    </a:lnTo>
                    <a:lnTo>
                      <a:pt x="62" y="44"/>
                    </a:lnTo>
                    <a:lnTo>
                      <a:pt x="68" y="44"/>
                    </a:lnTo>
                    <a:lnTo>
                      <a:pt x="72" y="50"/>
                    </a:lnTo>
                    <a:lnTo>
                      <a:pt x="70" y="54"/>
                    </a:lnTo>
                    <a:lnTo>
                      <a:pt x="68" y="54"/>
                    </a:lnTo>
                    <a:lnTo>
                      <a:pt x="64" y="48"/>
                    </a:lnTo>
                    <a:lnTo>
                      <a:pt x="64" y="52"/>
                    </a:lnTo>
                    <a:lnTo>
                      <a:pt x="60" y="58"/>
                    </a:lnTo>
                    <a:lnTo>
                      <a:pt x="62" y="60"/>
                    </a:lnTo>
                    <a:lnTo>
                      <a:pt x="60" y="60"/>
                    </a:lnTo>
                    <a:lnTo>
                      <a:pt x="56" y="60"/>
                    </a:lnTo>
                    <a:lnTo>
                      <a:pt x="52" y="60"/>
                    </a:lnTo>
                    <a:lnTo>
                      <a:pt x="50" y="60"/>
                    </a:lnTo>
                    <a:lnTo>
                      <a:pt x="48" y="60"/>
                    </a:lnTo>
                    <a:lnTo>
                      <a:pt x="42" y="56"/>
                    </a:lnTo>
                    <a:lnTo>
                      <a:pt x="40" y="52"/>
                    </a:lnTo>
                    <a:lnTo>
                      <a:pt x="36" y="52"/>
                    </a:lnTo>
                    <a:lnTo>
                      <a:pt x="32" y="48"/>
                    </a:lnTo>
                    <a:lnTo>
                      <a:pt x="28" y="48"/>
                    </a:lnTo>
                    <a:lnTo>
                      <a:pt x="22" y="48"/>
                    </a:lnTo>
                    <a:lnTo>
                      <a:pt x="18" y="52"/>
                    </a:lnTo>
                    <a:lnTo>
                      <a:pt x="16" y="52"/>
                    </a:lnTo>
                    <a:lnTo>
                      <a:pt x="14" y="54"/>
                    </a:lnTo>
                    <a:lnTo>
                      <a:pt x="16" y="40"/>
                    </a:lnTo>
                    <a:lnTo>
                      <a:pt x="16" y="38"/>
                    </a:lnTo>
                    <a:lnTo>
                      <a:pt x="12" y="38"/>
                    </a:lnTo>
                    <a:lnTo>
                      <a:pt x="12" y="40"/>
                    </a:lnTo>
                    <a:lnTo>
                      <a:pt x="10" y="42"/>
                    </a:lnTo>
                    <a:lnTo>
                      <a:pt x="8" y="40"/>
                    </a:lnTo>
                    <a:lnTo>
                      <a:pt x="6" y="40"/>
                    </a:lnTo>
                    <a:lnTo>
                      <a:pt x="4" y="38"/>
                    </a:lnTo>
                    <a:lnTo>
                      <a:pt x="2" y="36"/>
                    </a:lnTo>
                    <a:lnTo>
                      <a:pt x="2" y="34"/>
                    </a:lnTo>
                    <a:lnTo>
                      <a:pt x="0" y="30"/>
                    </a:lnTo>
                    <a:lnTo>
                      <a:pt x="2" y="28"/>
                    </a:lnTo>
                    <a:lnTo>
                      <a:pt x="4" y="28"/>
                    </a:lnTo>
                    <a:lnTo>
                      <a:pt x="4" y="26"/>
                    </a:lnTo>
                    <a:lnTo>
                      <a:pt x="0" y="26"/>
                    </a:lnTo>
                    <a:lnTo>
                      <a:pt x="0" y="22"/>
                    </a:lnTo>
                    <a:lnTo>
                      <a:pt x="2" y="22"/>
                    </a:lnTo>
                    <a:lnTo>
                      <a:pt x="0" y="20"/>
                    </a:lnTo>
                    <a:lnTo>
                      <a:pt x="0" y="14"/>
                    </a:lnTo>
                    <a:lnTo>
                      <a:pt x="2" y="14"/>
                    </a:lnTo>
                    <a:lnTo>
                      <a:pt x="10" y="10"/>
                    </a:lnTo>
                    <a:lnTo>
                      <a:pt x="10" y="8"/>
                    </a:lnTo>
                    <a:lnTo>
                      <a:pt x="12" y="8"/>
                    </a:lnTo>
                    <a:lnTo>
                      <a:pt x="14" y="6"/>
                    </a:lnTo>
                    <a:lnTo>
                      <a:pt x="20" y="6"/>
                    </a:lnTo>
                    <a:lnTo>
                      <a:pt x="20" y="4"/>
                    </a:lnTo>
                    <a:lnTo>
                      <a:pt x="24" y="6"/>
                    </a:lnTo>
                    <a:lnTo>
                      <a:pt x="30" y="6"/>
                    </a:lnTo>
                    <a:lnTo>
                      <a:pt x="30" y="4"/>
                    </a:lnTo>
                    <a:lnTo>
                      <a:pt x="30" y="2"/>
                    </a:lnTo>
                  </a:path>
                </a:pathLst>
              </a:custGeom>
              <a:solidFill>
                <a:schemeClr val="tx2"/>
              </a:solidFill>
              <a:ln w="3175">
                <a:solidFill>
                  <a:schemeClr val="bg1"/>
                </a:solidFill>
                <a:round/>
                <a:headEnd/>
                <a:tailEnd/>
              </a:ln>
            </p:spPr>
            <p:txBody>
              <a:bodyPr/>
              <a:lstStyle/>
              <a:p>
                <a:endParaRPr lang="fr-FR" dirty="0"/>
              </a:p>
            </p:txBody>
          </p:sp>
          <p:sp>
            <p:nvSpPr>
              <p:cNvPr id="5761" name="Freeform 1220"/>
              <p:cNvSpPr>
                <a:spLocks/>
              </p:cNvSpPr>
              <p:nvPr/>
            </p:nvSpPr>
            <p:spPr bwMode="auto">
              <a:xfrm>
                <a:off x="2871" y="1724"/>
                <a:ext cx="133" cy="179"/>
              </a:xfrm>
              <a:custGeom>
                <a:avLst/>
                <a:gdLst>
                  <a:gd name="T0" fmla="*/ 71 w 133"/>
                  <a:gd name="T1" fmla="*/ 20 h 179"/>
                  <a:gd name="T2" fmla="*/ 73 w 133"/>
                  <a:gd name="T3" fmla="*/ 12 h 179"/>
                  <a:gd name="T4" fmla="*/ 67 w 133"/>
                  <a:gd name="T5" fmla="*/ 12 h 179"/>
                  <a:gd name="T6" fmla="*/ 61 w 133"/>
                  <a:gd name="T7" fmla="*/ 10 h 179"/>
                  <a:gd name="T8" fmla="*/ 59 w 133"/>
                  <a:gd name="T9" fmla="*/ 6 h 179"/>
                  <a:gd name="T10" fmla="*/ 51 w 133"/>
                  <a:gd name="T11" fmla="*/ 2 h 179"/>
                  <a:gd name="T12" fmla="*/ 43 w 133"/>
                  <a:gd name="T13" fmla="*/ 0 h 179"/>
                  <a:gd name="T14" fmla="*/ 45 w 133"/>
                  <a:gd name="T15" fmla="*/ 10 h 179"/>
                  <a:gd name="T16" fmla="*/ 41 w 133"/>
                  <a:gd name="T17" fmla="*/ 14 h 179"/>
                  <a:gd name="T18" fmla="*/ 45 w 133"/>
                  <a:gd name="T19" fmla="*/ 20 h 179"/>
                  <a:gd name="T20" fmla="*/ 47 w 133"/>
                  <a:gd name="T21" fmla="*/ 26 h 179"/>
                  <a:gd name="T22" fmla="*/ 39 w 133"/>
                  <a:gd name="T23" fmla="*/ 30 h 179"/>
                  <a:gd name="T24" fmla="*/ 37 w 133"/>
                  <a:gd name="T25" fmla="*/ 34 h 179"/>
                  <a:gd name="T26" fmla="*/ 33 w 133"/>
                  <a:gd name="T27" fmla="*/ 36 h 179"/>
                  <a:gd name="T28" fmla="*/ 27 w 133"/>
                  <a:gd name="T29" fmla="*/ 30 h 179"/>
                  <a:gd name="T30" fmla="*/ 17 w 133"/>
                  <a:gd name="T31" fmla="*/ 34 h 179"/>
                  <a:gd name="T32" fmla="*/ 19 w 133"/>
                  <a:gd name="T33" fmla="*/ 38 h 179"/>
                  <a:gd name="T34" fmla="*/ 23 w 133"/>
                  <a:gd name="T35" fmla="*/ 42 h 179"/>
                  <a:gd name="T36" fmla="*/ 13 w 133"/>
                  <a:gd name="T37" fmla="*/ 53 h 179"/>
                  <a:gd name="T38" fmla="*/ 15 w 133"/>
                  <a:gd name="T39" fmla="*/ 61 h 179"/>
                  <a:gd name="T40" fmla="*/ 11 w 133"/>
                  <a:gd name="T41" fmla="*/ 69 h 179"/>
                  <a:gd name="T42" fmla="*/ 8 w 133"/>
                  <a:gd name="T43" fmla="*/ 75 h 179"/>
                  <a:gd name="T44" fmla="*/ 2 w 133"/>
                  <a:gd name="T45" fmla="*/ 91 h 179"/>
                  <a:gd name="T46" fmla="*/ 2 w 133"/>
                  <a:gd name="T47" fmla="*/ 99 h 179"/>
                  <a:gd name="T48" fmla="*/ 4 w 133"/>
                  <a:gd name="T49" fmla="*/ 105 h 179"/>
                  <a:gd name="T50" fmla="*/ 2 w 133"/>
                  <a:gd name="T51" fmla="*/ 115 h 179"/>
                  <a:gd name="T52" fmla="*/ 4 w 133"/>
                  <a:gd name="T53" fmla="*/ 121 h 179"/>
                  <a:gd name="T54" fmla="*/ 4 w 133"/>
                  <a:gd name="T55" fmla="*/ 129 h 179"/>
                  <a:gd name="T56" fmla="*/ 31 w 133"/>
                  <a:gd name="T57" fmla="*/ 143 h 179"/>
                  <a:gd name="T58" fmla="*/ 23 w 133"/>
                  <a:gd name="T59" fmla="*/ 161 h 179"/>
                  <a:gd name="T60" fmla="*/ 25 w 133"/>
                  <a:gd name="T61" fmla="*/ 175 h 179"/>
                  <a:gd name="T62" fmla="*/ 55 w 133"/>
                  <a:gd name="T63" fmla="*/ 175 h 179"/>
                  <a:gd name="T64" fmla="*/ 61 w 133"/>
                  <a:gd name="T65" fmla="*/ 177 h 179"/>
                  <a:gd name="T66" fmla="*/ 67 w 133"/>
                  <a:gd name="T67" fmla="*/ 175 h 179"/>
                  <a:gd name="T68" fmla="*/ 75 w 133"/>
                  <a:gd name="T69" fmla="*/ 177 h 179"/>
                  <a:gd name="T70" fmla="*/ 93 w 133"/>
                  <a:gd name="T71" fmla="*/ 171 h 179"/>
                  <a:gd name="T72" fmla="*/ 103 w 133"/>
                  <a:gd name="T73" fmla="*/ 173 h 179"/>
                  <a:gd name="T74" fmla="*/ 103 w 133"/>
                  <a:gd name="T75" fmla="*/ 167 h 179"/>
                  <a:gd name="T76" fmla="*/ 109 w 133"/>
                  <a:gd name="T77" fmla="*/ 157 h 179"/>
                  <a:gd name="T78" fmla="*/ 117 w 133"/>
                  <a:gd name="T79" fmla="*/ 147 h 179"/>
                  <a:gd name="T80" fmla="*/ 91 w 133"/>
                  <a:gd name="T81" fmla="*/ 117 h 179"/>
                  <a:gd name="T82" fmla="*/ 93 w 133"/>
                  <a:gd name="T83" fmla="*/ 115 h 179"/>
                  <a:gd name="T84" fmla="*/ 109 w 133"/>
                  <a:gd name="T85" fmla="*/ 105 h 179"/>
                  <a:gd name="T86" fmla="*/ 123 w 133"/>
                  <a:gd name="T87" fmla="*/ 93 h 179"/>
                  <a:gd name="T88" fmla="*/ 131 w 133"/>
                  <a:gd name="T89" fmla="*/ 99 h 179"/>
                  <a:gd name="T90" fmla="*/ 125 w 133"/>
                  <a:gd name="T91" fmla="*/ 55 h 179"/>
                  <a:gd name="T92" fmla="*/ 125 w 133"/>
                  <a:gd name="T93" fmla="*/ 44 h 179"/>
                  <a:gd name="T94" fmla="*/ 115 w 133"/>
                  <a:gd name="T95" fmla="*/ 26 h 179"/>
                  <a:gd name="T96" fmla="*/ 111 w 133"/>
                  <a:gd name="T97" fmla="*/ 20 h 179"/>
                  <a:gd name="T98" fmla="*/ 107 w 133"/>
                  <a:gd name="T99" fmla="*/ 16 h 179"/>
                  <a:gd name="T100" fmla="*/ 97 w 133"/>
                  <a:gd name="T101" fmla="*/ 14 h 179"/>
                  <a:gd name="T102" fmla="*/ 99 w 133"/>
                  <a:gd name="T103" fmla="*/ 10 h 179"/>
                  <a:gd name="T104" fmla="*/ 91 w 133"/>
                  <a:gd name="T105" fmla="*/ 18 h 179"/>
                  <a:gd name="T106" fmla="*/ 85 w 133"/>
                  <a:gd name="T107" fmla="*/ 18 h 179"/>
                  <a:gd name="T108" fmla="*/ 79 w 133"/>
                  <a:gd name="T109" fmla="*/ 24 h 179"/>
                  <a:gd name="T110" fmla="*/ 71 w 133"/>
                  <a:gd name="T111" fmla="*/ 24 h 1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179"/>
                  <a:gd name="T170" fmla="*/ 133 w 133"/>
                  <a:gd name="T171" fmla="*/ 179 h 1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179">
                    <a:moveTo>
                      <a:pt x="71" y="24"/>
                    </a:moveTo>
                    <a:lnTo>
                      <a:pt x="71" y="22"/>
                    </a:lnTo>
                    <a:lnTo>
                      <a:pt x="71" y="20"/>
                    </a:lnTo>
                    <a:lnTo>
                      <a:pt x="75" y="16"/>
                    </a:lnTo>
                    <a:lnTo>
                      <a:pt x="75" y="14"/>
                    </a:lnTo>
                    <a:lnTo>
                      <a:pt x="73" y="12"/>
                    </a:lnTo>
                    <a:lnTo>
                      <a:pt x="69" y="14"/>
                    </a:lnTo>
                    <a:lnTo>
                      <a:pt x="67" y="14"/>
                    </a:lnTo>
                    <a:lnTo>
                      <a:pt x="67" y="12"/>
                    </a:lnTo>
                    <a:lnTo>
                      <a:pt x="63" y="12"/>
                    </a:lnTo>
                    <a:lnTo>
                      <a:pt x="61" y="12"/>
                    </a:lnTo>
                    <a:lnTo>
                      <a:pt x="61" y="10"/>
                    </a:lnTo>
                    <a:lnTo>
                      <a:pt x="57" y="10"/>
                    </a:lnTo>
                    <a:lnTo>
                      <a:pt x="59" y="8"/>
                    </a:lnTo>
                    <a:lnTo>
                      <a:pt x="59" y="6"/>
                    </a:lnTo>
                    <a:lnTo>
                      <a:pt x="57" y="2"/>
                    </a:lnTo>
                    <a:lnTo>
                      <a:pt x="53" y="0"/>
                    </a:lnTo>
                    <a:lnTo>
                      <a:pt x="51" y="2"/>
                    </a:lnTo>
                    <a:lnTo>
                      <a:pt x="51" y="0"/>
                    </a:lnTo>
                    <a:lnTo>
                      <a:pt x="49" y="0"/>
                    </a:lnTo>
                    <a:lnTo>
                      <a:pt x="43" y="0"/>
                    </a:lnTo>
                    <a:lnTo>
                      <a:pt x="41" y="0"/>
                    </a:lnTo>
                    <a:lnTo>
                      <a:pt x="41" y="2"/>
                    </a:lnTo>
                    <a:lnTo>
                      <a:pt x="45" y="10"/>
                    </a:lnTo>
                    <a:lnTo>
                      <a:pt x="41" y="12"/>
                    </a:lnTo>
                    <a:lnTo>
                      <a:pt x="39" y="14"/>
                    </a:lnTo>
                    <a:lnTo>
                      <a:pt x="41" y="14"/>
                    </a:lnTo>
                    <a:lnTo>
                      <a:pt x="43" y="16"/>
                    </a:lnTo>
                    <a:lnTo>
                      <a:pt x="43" y="18"/>
                    </a:lnTo>
                    <a:lnTo>
                      <a:pt x="45" y="20"/>
                    </a:lnTo>
                    <a:lnTo>
                      <a:pt x="43" y="22"/>
                    </a:lnTo>
                    <a:lnTo>
                      <a:pt x="43" y="24"/>
                    </a:lnTo>
                    <a:lnTo>
                      <a:pt x="47" y="26"/>
                    </a:lnTo>
                    <a:lnTo>
                      <a:pt x="45" y="26"/>
                    </a:lnTo>
                    <a:lnTo>
                      <a:pt x="39" y="26"/>
                    </a:lnTo>
                    <a:lnTo>
                      <a:pt x="39" y="30"/>
                    </a:lnTo>
                    <a:lnTo>
                      <a:pt x="39" y="34"/>
                    </a:lnTo>
                    <a:lnTo>
                      <a:pt x="39" y="40"/>
                    </a:lnTo>
                    <a:lnTo>
                      <a:pt x="37" y="34"/>
                    </a:lnTo>
                    <a:lnTo>
                      <a:pt x="35" y="34"/>
                    </a:lnTo>
                    <a:lnTo>
                      <a:pt x="35" y="36"/>
                    </a:lnTo>
                    <a:lnTo>
                      <a:pt x="33" y="36"/>
                    </a:lnTo>
                    <a:lnTo>
                      <a:pt x="33" y="34"/>
                    </a:lnTo>
                    <a:lnTo>
                      <a:pt x="31" y="30"/>
                    </a:lnTo>
                    <a:lnTo>
                      <a:pt x="27" y="30"/>
                    </a:lnTo>
                    <a:lnTo>
                      <a:pt x="19" y="32"/>
                    </a:lnTo>
                    <a:lnTo>
                      <a:pt x="19" y="34"/>
                    </a:lnTo>
                    <a:lnTo>
                      <a:pt x="17" y="34"/>
                    </a:lnTo>
                    <a:lnTo>
                      <a:pt x="17" y="36"/>
                    </a:lnTo>
                    <a:lnTo>
                      <a:pt x="17" y="38"/>
                    </a:lnTo>
                    <a:lnTo>
                      <a:pt x="19" y="38"/>
                    </a:lnTo>
                    <a:lnTo>
                      <a:pt x="21" y="40"/>
                    </a:lnTo>
                    <a:lnTo>
                      <a:pt x="23" y="44"/>
                    </a:lnTo>
                    <a:lnTo>
                      <a:pt x="23" y="42"/>
                    </a:lnTo>
                    <a:lnTo>
                      <a:pt x="21" y="40"/>
                    </a:lnTo>
                    <a:lnTo>
                      <a:pt x="17" y="42"/>
                    </a:lnTo>
                    <a:lnTo>
                      <a:pt x="13" y="53"/>
                    </a:lnTo>
                    <a:lnTo>
                      <a:pt x="9" y="55"/>
                    </a:lnTo>
                    <a:lnTo>
                      <a:pt x="11" y="59"/>
                    </a:lnTo>
                    <a:lnTo>
                      <a:pt x="15" y="61"/>
                    </a:lnTo>
                    <a:lnTo>
                      <a:pt x="15" y="63"/>
                    </a:lnTo>
                    <a:lnTo>
                      <a:pt x="13" y="67"/>
                    </a:lnTo>
                    <a:lnTo>
                      <a:pt x="11" y="69"/>
                    </a:lnTo>
                    <a:lnTo>
                      <a:pt x="9" y="71"/>
                    </a:lnTo>
                    <a:lnTo>
                      <a:pt x="9" y="75"/>
                    </a:lnTo>
                    <a:lnTo>
                      <a:pt x="8" y="75"/>
                    </a:lnTo>
                    <a:lnTo>
                      <a:pt x="4" y="73"/>
                    </a:lnTo>
                    <a:lnTo>
                      <a:pt x="2" y="73"/>
                    </a:lnTo>
                    <a:lnTo>
                      <a:pt x="2" y="91"/>
                    </a:lnTo>
                    <a:lnTo>
                      <a:pt x="0" y="93"/>
                    </a:lnTo>
                    <a:lnTo>
                      <a:pt x="0" y="95"/>
                    </a:lnTo>
                    <a:lnTo>
                      <a:pt x="2" y="99"/>
                    </a:lnTo>
                    <a:lnTo>
                      <a:pt x="2" y="101"/>
                    </a:lnTo>
                    <a:lnTo>
                      <a:pt x="2" y="103"/>
                    </a:lnTo>
                    <a:lnTo>
                      <a:pt x="4" y="105"/>
                    </a:lnTo>
                    <a:lnTo>
                      <a:pt x="4" y="109"/>
                    </a:lnTo>
                    <a:lnTo>
                      <a:pt x="4" y="111"/>
                    </a:lnTo>
                    <a:lnTo>
                      <a:pt x="2" y="115"/>
                    </a:lnTo>
                    <a:lnTo>
                      <a:pt x="4" y="117"/>
                    </a:lnTo>
                    <a:lnTo>
                      <a:pt x="4" y="119"/>
                    </a:lnTo>
                    <a:lnTo>
                      <a:pt x="4" y="121"/>
                    </a:lnTo>
                    <a:lnTo>
                      <a:pt x="6" y="125"/>
                    </a:lnTo>
                    <a:lnTo>
                      <a:pt x="6" y="127"/>
                    </a:lnTo>
                    <a:lnTo>
                      <a:pt x="4" y="129"/>
                    </a:lnTo>
                    <a:lnTo>
                      <a:pt x="9" y="133"/>
                    </a:lnTo>
                    <a:lnTo>
                      <a:pt x="11" y="137"/>
                    </a:lnTo>
                    <a:lnTo>
                      <a:pt x="31" y="143"/>
                    </a:lnTo>
                    <a:lnTo>
                      <a:pt x="31" y="145"/>
                    </a:lnTo>
                    <a:lnTo>
                      <a:pt x="25" y="151"/>
                    </a:lnTo>
                    <a:lnTo>
                      <a:pt x="23" y="161"/>
                    </a:lnTo>
                    <a:lnTo>
                      <a:pt x="23" y="171"/>
                    </a:lnTo>
                    <a:lnTo>
                      <a:pt x="23" y="173"/>
                    </a:lnTo>
                    <a:lnTo>
                      <a:pt x="25" y="175"/>
                    </a:lnTo>
                    <a:lnTo>
                      <a:pt x="41" y="171"/>
                    </a:lnTo>
                    <a:lnTo>
                      <a:pt x="53" y="175"/>
                    </a:lnTo>
                    <a:lnTo>
                      <a:pt x="55" y="175"/>
                    </a:lnTo>
                    <a:lnTo>
                      <a:pt x="57" y="175"/>
                    </a:lnTo>
                    <a:lnTo>
                      <a:pt x="59" y="175"/>
                    </a:lnTo>
                    <a:lnTo>
                      <a:pt x="61" y="177"/>
                    </a:lnTo>
                    <a:lnTo>
                      <a:pt x="63" y="179"/>
                    </a:lnTo>
                    <a:lnTo>
                      <a:pt x="65" y="177"/>
                    </a:lnTo>
                    <a:lnTo>
                      <a:pt x="67" y="175"/>
                    </a:lnTo>
                    <a:lnTo>
                      <a:pt x="69" y="175"/>
                    </a:lnTo>
                    <a:lnTo>
                      <a:pt x="71" y="175"/>
                    </a:lnTo>
                    <a:lnTo>
                      <a:pt x="75" y="177"/>
                    </a:lnTo>
                    <a:lnTo>
                      <a:pt x="79" y="177"/>
                    </a:lnTo>
                    <a:lnTo>
                      <a:pt x="83" y="173"/>
                    </a:lnTo>
                    <a:lnTo>
                      <a:pt x="93" y="171"/>
                    </a:lnTo>
                    <a:lnTo>
                      <a:pt x="97" y="171"/>
                    </a:lnTo>
                    <a:lnTo>
                      <a:pt x="101" y="171"/>
                    </a:lnTo>
                    <a:lnTo>
                      <a:pt x="103" y="173"/>
                    </a:lnTo>
                    <a:lnTo>
                      <a:pt x="105" y="173"/>
                    </a:lnTo>
                    <a:lnTo>
                      <a:pt x="105" y="171"/>
                    </a:lnTo>
                    <a:lnTo>
                      <a:pt x="103" y="167"/>
                    </a:lnTo>
                    <a:lnTo>
                      <a:pt x="103" y="161"/>
                    </a:lnTo>
                    <a:lnTo>
                      <a:pt x="103" y="159"/>
                    </a:lnTo>
                    <a:lnTo>
                      <a:pt x="109" y="157"/>
                    </a:lnTo>
                    <a:lnTo>
                      <a:pt x="111" y="151"/>
                    </a:lnTo>
                    <a:lnTo>
                      <a:pt x="117" y="149"/>
                    </a:lnTo>
                    <a:lnTo>
                      <a:pt x="117" y="147"/>
                    </a:lnTo>
                    <a:lnTo>
                      <a:pt x="95" y="127"/>
                    </a:lnTo>
                    <a:lnTo>
                      <a:pt x="95" y="119"/>
                    </a:lnTo>
                    <a:lnTo>
                      <a:pt x="91" y="117"/>
                    </a:lnTo>
                    <a:lnTo>
                      <a:pt x="89" y="115"/>
                    </a:lnTo>
                    <a:lnTo>
                      <a:pt x="89" y="111"/>
                    </a:lnTo>
                    <a:lnTo>
                      <a:pt x="93" y="115"/>
                    </a:lnTo>
                    <a:lnTo>
                      <a:pt x="95" y="115"/>
                    </a:lnTo>
                    <a:lnTo>
                      <a:pt x="95" y="111"/>
                    </a:lnTo>
                    <a:lnTo>
                      <a:pt x="109" y="105"/>
                    </a:lnTo>
                    <a:lnTo>
                      <a:pt x="111" y="103"/>
                    </a:lnTo>
                    <a:lnTo>
                      <a:pt x="121" y="99"/>
                    </a:lnTo>
                    <a:lnTo>
                      <a:pt x="123" y="93"/>
                    </a:lnTo>
                    <a:lnTo>
                      <a:pt x="125" y="93"/>
                    </a:lnTo>
                    <a:lnTo>
                      <a:pt x="129" y="99"/>
                    </a:lnTo>
                    <a:lnTo>
                      <a:pt x="131" y="99"/>
                    </a:lnTo>
                    <a:lnTo>
                      <a:pt x="133" y="85"/>
                    </a:lnTo>
                    <a:lnTo>
                      <a:pt x="129" y="79"/>
                    </a:lnTo>
                    <a:lnTo>
                      <a:pt x="125" y="55"/>
                    </a:lnTo>
                    <a:lnTo>
                      <a:pt x="121" y="51"/>
                    </a:lnTo>
                    <a:lnTo>
                      <a:pt x="121" y="49"/>
                    </a:lnTo>
                    <a:lnTo>
                      <a:pt x="125" y="44"/>
                    </a:lnTo>
                    <a:lnTo>
                      <a:pt x="125" y="36"/>
                    </a:lnTo>
                    <a:lnTo>
                      <a:pt x="121" y="28"/>
                    </a:lnTo>
                    <a:lnTo>
                      <a:pt x="115" y="26"/>
                    </a:lnTo>
                    <a:lnTo>
                      <a:pt x="115" y="22"/>
                    </a:lnTo>
                    <a:lnTo>
                      <a:pt x="113" y="20"/>
                    </a:lnTo>
                    <a:lnTo>
                      <a:pt x="111" y="20"/>
                    </a:lnTo>
                    <a:lnTo>
                      <a:pt x="109" y="18"/>
                    </a:lnTo>
                    <a:lnTo>
                      <a:pt x="107" y="18"/>
                    </a:lnTo>
                    <a:lnTo>
                      <a:pt x="107" y="16"/>
                    </a:lnTo>
                    <a:lnTo>
                      <a:pt x="105" y="14"/>
                    </a:lnTo>
                    <a:lnTo>
                      <a:pt x="103" y="12"/>
                    </a:lnTo>
                    <a:lnTo>
                      <a:pt x="97" y="14"/>
                    </a:lnTo>
                    <a:lnTo>
                      <a:pt x="95" y="16"/>
                    </a:lnTo>
                    <a:lnTo>
                      <a:pt x="95" y="14"/>
                    </a:lnTo>
                    <a:lnTo>
                      <a:pt x="99" y="10"/>
                    </a:lnTo>
                    <a:lnTo>
                      <a:pt x="95" y="12"/>
                    </a:lnTo>
                    <a:lnTo>
                      <a:pt x="93" y="16"/>
                    </a:lnTo>
                    <a:lnTo>
                      <a:pt x="91" y="18"/>
                    </a:lnTo>
                    <a:lnTo>
                      <a:pt x="89" y="20"/>
                    </a:lnTo>
                    <a:lnTo>
                      <a:pt x="89" y="18"/>
                    </a:lnTo>
                    <a:lnTo>
                      <a:pt x="85" y="18"/>
                    </a:lnTo>
                    <a:lnTo>
                      <a:pt x="81" y="22"/>
                    </a:lnTo>
                    <a:lnTo>
                      <a:pt x="81" y="24"/>
                    </a:lnTo>
                    <a:lnTo>
                      <a:pt x="79" y="24"/>
                    </a:lnTo>
                    <a:lnTo>
                      <a:pt x="75" y="22"/>
                    </a:lnTo>
                    <a:lnTo>
                      <a:pt x="73" y="24"/>
                    </a:lnTo>
                    <a:lnTo>
                      <a:pt x="71" y="24"/>
                    </a:lnTo>
                    <a:close/>
                  </a:path>
                </a:pathLst>
              </a:custGeom>
              <a:solidFill>
                <a:schemeClr val="tx2"/>
              </a:solidFill>
              <a:ln w="3175">
                <a:solidFill>
                  <a:schemeClr val="bg1"/>
                </a:solidFill>
                <a:round/>
                <a:headEnd/>
                <a:tailEnd/>
              </a:ln>
            </p:spPr>
            <p:txBody>
              <a:bodyPr/>
              <a:lstStyle/>
              <a:p>
                <a:endParaRPr lang="fr-FR" dirty="0"/>
              </a:p>
            </p:txBody>
          </p:sp>
          <p:sp>
            <p:nvSpPr>
              <p:cNvPr id="5762" name="Freeform 1221"/>
              <p:cNvSpPr>
                <a:spLocks/>
              </p:cNvSpPr>
              <p:nvPr/>
            </p:nvSpPr>
            <p:spPr bwMode="auto">
              <a:xfrm>
                <a:off x="2871" y="1724"/>
                <a:ext cx="133" cy="179"/>
              </a:xfrm>
              <a:custGeom>
                <a:avLst/>
                <a:gdLst>
                  <a:gd name="T0" fmla="*/ 71 w 133"/>
                  <a:gd name="T1" fmla="*/ 20 h 179"/>
                  <a:gd name="T2" fmla="*/ 73 w 133"/>
                  <a:gd name="T3" fmla="*/ 12 h 179"/>
                  <a:gd name="T4" fmla="*/ 67 w 133"/>
                  <a:gd name="T5" fmla="*/ 12 h 179"/>
                  <a:gd name="T6" fmla="*/ 61 w 133"/>
                  <a:gd name="T7" fmla="*/ 10 h 179"/>
                  <a:gd name="T8" fmla="*/ 59 w 133"/>
                  <a:gd name="T9" fmla="*/ 6 h 179"/>
                  <a:gd name="T10" fmla="*/ 51 w 133"/>
                  <a:gd name="T11" fmla="*/ 2 h 179"/>
                  <a:gd name="T12" fmla="*/ 43 w 133"/>
                  <a:gd name="T13" fmla="*/ 0 h 179"/>
                  <a:gd name="T14" fmla="*/ 45 w 133"/>
                  <a:gd name="T15" fmla="*/ 10 h 179"/>
                  <a:gd name="T16" fmla="*/ 41 w 133"/>
                  <a:gd name="T17" fmla="*/ 14 h 179"/>
                  <a:gd name="T18" fmla="*/ 45 w 133"/>
                  <a:gd name="T19" fmla="*/ 20 h 179"/>
                  <a:gd name="T20" fmla="*/ 47 w 133"/>
                  <a:gd name="T21" fmla="*/ 26 h 179"/>
                  <a:gd name="T22" fmla="*/ 39 w 133"/>
                  <a:gd name="T23" fmla="*/ 30 h 179"/>
                  <a:gd name="T24" fmla="*/ 37 w 133"/>
                  <a:gd name="T25" fmla="*/ 34 h 179"/>
                  <a:gd name="T26" fmla="*/ 33 w 133"/>
                  <a:gd name="T27" fmla="*/ 36 h 179"/>
                  <a:gd name="T28" fmla="*/ 27 w 133"/>
                  <a:gd name="T29" fmla="*/ 30 h 179"/>
                  <a:gd name="T30" fmla="*/ 17 w 133"/>
                  <a:gd name="T31" fmla="*/ 34 h 179"/>
                  <a:gd name="T32" fmla="*/ 19 w 133"/>
                  <a:gd name="T33" fmla="*/ 38 h 179"/>
                  <a:gd name="T34" fmla="*/ 23 w 133"/>
                  <a:gd name="T35" fmla="*/ 42 h 179"/>
                  <a:gd name="T36" fmla="*/ 13 w 133"/>
                  <a:gd name="T37" fmla="*/ 53 h 179"/>
                  <a:gd name="T38" fmla="*/ 15 w 133"/>
                  <a:gd name="T39" fmla="*/ 61 h 179"/>
                  <a:gd name="T40" fmla="*/ 11 w 133"/>
                  <a:gd name="T41" fmla="*/ 69 h 179"/>
                  <a:gd name="T42" fmla="*/ 8 w 133"/>
                  <a:gd name="T43" fmla="*/ 75 h 179"/>
                  <a:gd name="T44" fmla="*/ 2 w 133"/>
                  <a:gd name="T45" fmla="*/ 91 h 179"/>
                  <a:gd name="T46" fmla="*/ 2 w 133"/>
                  <a:gd name="T47" fmla="*/ 99 h 179"/>
                  <a:gd name="T48" fmla="*/ 4 w 133"/>
                  <a:gd name="T49" fmla="*/ 105 h 179"/>
                  <a:gd name="T50" fmla="*/ 2 w 133"/>
                  <a:gd name="T51" fmla="*/ 115 h 179"/>
                  <a:gd name="T52" fmla="*/ 4 w 133"/>
                  <a:gd name="T53" fmla="*/ 121 h 179"/>
                  <a:gd name="T54" fmla="*/ 4 w 133"/>
                  <a:gd name="T55" fmla="*/ 129 h 179"/>
                  <a:gd name="T56" fmla="*/ 31 w 133"/>
                  <a:gd name="T57" fmla="*/ 143 h 179"/>
                  <a:gd name="T58" fmla="*/ 23 w 133"/>
                  <a:gd name="T59" fmla="*/ 161 h 179"/>
                  <a:gd name="T60" fmla="*/ 25 w 133"/>
                  <a:gd name="T61" fmla="*/ 175 h 179"/>
                  <a:gd name="T62" fmla="*/ 55 w 133"/>
                  <a:gd name="T63" fmla="*/ 175 h 179"/>
                  <a:gd name="T64" fmla="*/ 61 w 133"/>
                  <a:gd name="T65" fmla="*/ 177 h 179"/>
                  <a:gd name="T66" fmla="*/ 67 w 133"/>
                  <a:gd name="T67" fmla="*/ 175 h 179"/>
                  <a:gd name="T68" fmla="*/ 75 w 133"/>
                  <a:gd name="T69" fmla="*/ 177 h 179"/>
                  <a:gd name="T70" fmla="*/ 93 w 133"/>
                  <a:gd name="T71" fmla="*/ 171 h 179"/>
                  <a:gd name="T72" fmla="*/ 103 w 133"/>
                  <a:gd name="T73" fmla="*/ 173 h 179"/>
                  <a:gd name="T74" fmla="*/ 103 w 133"/>
                  <a:gd name="T75" fmla="*/ 167 h 179"/>
                  <a:gd name="T76" fmla="*/ 109 w 133"/>
                  <a:gd name="T77" fmla="*/ 157 h 179"/>
                  <a:gd name="T78" fmla="*/ 117 w 133"/>
                  <a:gd name="T79" fmla="*/ 147 h 179"/>
                  <a:gd name="T80" fmla="*/ 91 w 133"/>
                  <a:gd name="T81" fmla="*/ 117 h 179"/>
                  <a:gd name="T82" fmla="*/ 93 w 133"/>
                  <a:gd name="T83" fmla="*/ 115 h 179"/>
                  <a:gd name="T84" fmla="*/ 109 w 133"/>
                  <a:gd name="T85" fmla="*/ 105 h 179"/>
                  <a:gd name="T86" fmla="*/ 123 w 133"/>
                  <a:gd name="T87" fmla="*/ 93 h 179"/>
                  <a:gd name="T88" fmla="*/ 131 w 133"/>
                  <a:gd name="T89" fmla="*/ 99 h 179"/>
                  <a:gd name="T90" fmla="*/ 125 w 133"/>
                  <a:gd name="T91" fmla="*/ 55 h 179"/>
                  <a:gd name="T92" fmla="*/ 125 w 133"/>
                  <a:gd name="T93" fmla="*/ 44 h 179"/>
                  <a:gd name="T94" fmla="*/ 115 w 133"/>
                  <a:gd name="T95" fmla="*/ 26 h 179"/>
                  <a:gd name="T96" fmla="*/ 111 w 133"/>
                  <a:gd name="T97" fmla="*/ 20 h 179"/>
                  <a:gd name="T98" fmla="*/ 107 w 133"/>
                  <a:gd name="T99" fmla="*/ 16 h 179"/>
                  <a:gd name="T100" fmla="*/ 97 w 133"/>
                  <a:gd name="T101" fmla="*/ 14 h 179"/>
                  <a:gd name="T102" fmla="*/ 99 w 133"/>
                  <a:gd name="T103" fmla="*/ 10 h 179"/>
                  <a:gd name="T104" fmla="*/ 91 w 133"/>
                  <a:gd name="T105" fmla="*/ 18 h 179"/>
                  <a:gd name="T106" fmla="*/ 85 w 133"/>
                  <a:gd name="T107" fmla="*/ 18 h 179"/>
                  <a:gd name="T108" fmla="*/ 79 w 133"/>
                  <a:gd name="T109" fmla="*/ 24 h 1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79"/>
                  <a:gd name="T167" fmla="*/ 133 w 133"/>
                  <a:gd name="T168" fmla="*/ 179 h 1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79">
                    <a:moveTo>
                      <a:pt x="71" y="24"/>
                    </a:moveTo>
                    <a:lnTo>
                      <a:pt x="71" y="22"/>
                    </a:lnTo>
                    <a:lnTo>
                      <a:pt x="71" y="20"/>
                    </a:lnTo>
                    <a:lnTo>
                      <a:pt x="75" y="16"/>
                    </a:lnTo>
                    <a:lnTo>
                      <a:pt x="75" y="14"/>
                    </a:lnTo>
                    <a:lnTo>
                      <a:pt x="73" y="12"/>
                    </a:lnTo>
                    <a:lnTo>
                      <a:pt x="69" y="14"/>
                    </a:lnTo>
                    <a:lnTo>
                      <a:pt x="67" y="14"/>
                    </a:lnTo>
                    <a:lnTo>
                      <a:pt x="67" y="12"/>
                    </a:lnTo>
                    <a:lnTo>
                      <a:pt x="63" y="12"/>
                    </a:lnTo>
                    <a:lnTo>
                      <a:pt x="61" y="12"/>
                    </a:lnTo>
                    <a:lnTo>
                      <a:pt x="61" y="10"/>
                    </a:lnTo>
                    <a:lnTo>
                      <a:pt x="57" y="10"/>
                    </a:lnTo>
                    <a:lnTo>
                      <a:pt x="59" y="8"/>
                    </a:lnTo>
                    <a:lnTo>
                      <a:pt x="59" y="6"/>
                    </a:lnTo>
                    <a:lnTo>
                      <a:pt x="57" y="2"/>
                    </a:lnTo>
                    <a:lnTo>
                      <a:pt x="53" y="0"/>
                    </a:lnTo>
                    <a:lnTo>
                      <a:pt x="51" y="2"/>
                    </a:lnTo>
                    <a:lnTo>
                      <a:pt x="51" y="0"/>
                    </a:lnTo>
                    <a:lnTo>
                      <a:pt x="49" y="0"/>
                    </a:lnTo>
                    <a:lnTo>
                      <a:pt x="43" y="0"/>
                    </a:lnTo>
                    <a:lnTo>
                      <a:pt x="41" y="0"/>
                    </a:lnTo>
                    <a:lnTo>
                      <a:pt x="41" y="2"/>
                    </a:lnTo>
                    <a:lnTo>
                      <a:pt x="45" y="10"/>
                    </a:lnTo>
                    <a:lnTo>
                      <a:pt x="41" y="12"/>
                    </a:lnTo>
                    <a:lnTo>
                      <a:pt x="39" y="14"/>
                    </a:lnTo>
                    <a:lnTo>
                      <a:pt x="41" y="14"/>
                    </a:lnTo>
                    <a:lnTo>
                      <a:pt x="43" y="16"/>
                    </a:lnTo>
                    <a:lnTo>
                      <a:pt x="43" y="18"/>
                    </a:lnTo>
                    <a:lnTo>
                      <a:pt x="45" y="20"/>
                    </a:lnTo>
                    <a:lnTo>
                      <a:pt x="43" y="22"/>
                    </a:lnTo>
                    <a:lnTo>
                      <a:pt x="43" y="24"/>
                    </a:lnTo>
                    <a:lnTo>
                      <a:pt x="47" y="26"/>
                    </a:lnTo>
                    <a:lnTo>
                      <a:pt x="45" y="26"/>
                    </a:lnTo>
                    <a:lnTo>
                      <a:pt x="39" y="26"/>
                    </a:lnTo>
                    <a:lnTo>
                      <a:pt x="39" y="30"/>
                    </a:lnTo>
                    <a:lnTo>
                      <a:pt x="39" y="34"/>
                    </a:lnTo>
                    <a:lnTo>
                      <a:pt x="39" y="40"/>
                    </a:lnTo>
                    <a:lnTo>
                      <a:pt x="37" y="34"/>
                    </a:lnTo>
                    <a:lnTo>
                      <a:pt x="35" y="34"/>
                    </a:lnTo>
                    <a:lnTo>
                      <a:pt x="35" y="36"/>
                    </a:lnTo>
                    <a:lnTo>
                      <a:pt x="33" y="36"/>
                    </a:lnTo>
                    <a:lnTo>
                      <a:pt x="33" y="34"/>
                    </a:lnTo>
                    <a:lnTo>
                      <a:pt x="31" y="30"/>
                    </a:lnTo>
                    <a:lnTo>
                      <a:pt x="27" y="30"/>
                    </a:lnTo>
                    <a:lnTo>
                      <a:pt x="19" y="32"/>
                    </a:lnTo>
                    <a:lnTo>
                      <a:pt x="19" y="34"/>
                    </a:lnTo>
                    <a:lnTo>
                      <a:pt x="17" y="34"/>
                    </a:lnTo>
                    <a:lnTo>
                      <a:pt x="17" y="36"/>
                    </a:lnTo>
                    <a:lnTo>
                      <a:pt x="17" y="38"/>
                    </a:lnTo>
                    <a:lnTo>
                      <a:pt x="19" y="38"/>
                    </a:lnTo>
                    <a:lnTo>
                      <a:pt x="21" y="40"/>
                    </a:lnTo>
                    <a:lnTo>
                      <a:pt x="23" y="44"/>
                    </a:lnTo>
                    <a:lnTo>
                      <a:pt x="23" y="42"/>
                    </a:lnTo>
                    <a:lnTo>
                      <a:pt x="21" y="40"/>
                    </a:lnTo>
                    <a:lnTo>
                      <a:pt x="17" y="42"/>
                    </a:lnTo>
                    <a:lnTo>
                      <a:pt x="13" y="53"/>
                    </a:lnTo>
                    <a:lnTo>
                      <a:pt x="9" y="55"/>
                    </a:lnTo>
                    <a:lnTo>
                      <a:pt x="11" y="59"/>
                    </a:lnTo>
                    <a:lnTo>
                      <a:pt x="15" y="61"/>
                    </a:lnTo>
                    <a:lnTo>
                      <a:pt x="15" y="63"/>
                    </a:lnTo>
                    <a:lnTo>
                      <a:pt x="13" y="67"/>
                    </a:lnTo>
                    <a:lnTo>
                      <a:pt x="11" y="69"/>
                    </a:lnTo>
                    <a:lnTo>
                      <a:pt x="9" y="71"/>
                    </a:lnTo>
                    <a:lnTo>
                      <a:pt x="9" y="75"/>
                    </a:lnTo>
                    <a:lnTo>
                      <a:pt x="8" y="75"/>
                    </a:lnTo>
                    <a:lnTo>
                      <a:pt x="4" y="73"/>
                    </a:lnTo>
                    <a:lnTo>
                      <a:pt x="2" y="73"/>
                    </a:lnTo>
                    <a:lnTo>
                      <a:pt x="2" y="91"/>
                    </a:lnTo>
                    <a:lnTo>
                      <a:pt x="0" y="93"/>
                    </a:lnTo>
                    <a:lnTo>
                      <a:pt x="0" y="95"/>
                    </a:lnTo>
                    <a:lnTo>
                      <a:pt x="2" y="99"/>
                    </a:lnTo>
                    <a:lnTo>
                      <a:pt x="2" y="101"/>
                    </a:lnTo>
                    <a:lnTo>
                      <a:pt x="2" y="103"/>
                    </a:lnTo>
                    <a:lnTo>
                      <a:pt x="4" y="105"/>
                    </a:lnTo>
                    <a:lnTo>
                      <a:pt x="4" y="109"/>
                    </a:lnTo>
                    <a:lnTo>
                      <a:pt x="4" y="111"/>
                    </a:lnTo>
                    <a:lnTo>
                      <a:pt x="2" y="115"/>
                    </a:lnTo>
                    <a:lnTo>
                      <a:pt x="4" y="117"/>
                    </a:lnTo>
                    <a:lnTo>
                      <a:pt x="4" y="119"/>
                    </a:lnTo>
                    <a:lnTo>
                      <a:pt x="4" y="121"/>
                    </a:lnTo>
                    <a:lnTo>
                      <a:pt x="6" y="125"/>
                    </a:lnTo>
                    <a:lnTo>
                      <a:pt x="6" y="127"/>
                    </a:lnTo>
                    <a:lnTo>
                      <a:pt x="4" y="129"/>
                    </a:lnTo>
                    <a:lnTo>
                      <a:pt x="9" y="133"/>
                    </a:lnTo>
                    <a:lnTo>
                      <a:pt x="11" y="137"/>
                    </a:lnTo>
                    <a:lnTo>
                      <a:pt x="31" y="143"/>
                    </a:lnTo>
                    <a:lnTo>
                      <a:pt x="31" y="145"/>
                    </a:lnTo>
                    <a:lnTo>
                      <a:pt x="25" y="151"/>
                    </a:lnTo>
                    <a:lnTo>
                      <a:pt x="23" y="161"/>
                    </a:lnTo>
                    <a:lnTo>
                      <a:pt x="23" y="171"/>
                    </a:lnTo>
                    <a:lnTo>
                      <a:pt x="23" y="173"/>
                    </a:lnTo>
                    <a:lnTo>
                      <a:pt x="25" y="175"/>
                    </a:lnTo>
                    <a:lnTo>
                      <a:pt x="41" y="171"/>
                    </a:lnTo>
                    <a:lnTo>
                      <a:pt x="53" y="175"/>
                    </a:lnTo>
                    <a:lnTo>
                      <a:pt x="55" y="175"/>
                    </a:lnTo>
                    <a:lnTo>
                      <a:pt x="57" y="175"/>
                    </a:lnTo>
                    <a:lnTo>
                      <a:pt x="59" y="175"/>
                    </a:lnTo>
                    <a:lnTo>
                      <a:pt x="61" y="177"/>
                    </a:lnTo>
                    <a:lnTo>
                      <a:pt x="63" y="179"/>
                    </a:lnTo>
                    <a:lnTo>
                      <a:pt x="65" y="177"/>
                    </a:lnTo>
                    <a:lnTo>
                      <a:pt x="67" y="175"/>
                    </a:lnTo>
                    <a:lnTo>
                      <a:pt x="69" y="175"/>
                    </a:lnTo>
                    <a:lnTo>
                      <a:pt x="71" y="175"/>
                    </a:lnTo>
                    <a:lnTo>
                      <a:pt x="75" y="177"/>
                    </a:lnTo>
                    <a:lnTo>
                      <a:pt x="79" y="177"/>
                    </a:lnTo>
                    <a:lnTo>
                      <a:pt x="83" y="173"/>
                    </a:lnTo>
                    <a:lnTo>
                      <a:pt x="93" y="171"/>
                    </a:lnTo>
                    <a:lnTo>
                      <a:pt x="97" y="171"/>
                    </a:lnTo>
                    <a:lnTo>
                      <a:pt x="101" y="171"/>
                    </a:lnTo>
                    <a:lnTo>
                      <a:pt x="103" y="173"/>
                    </a:lnTo>
                    <a:lnTo>
                      <a:pt x="105" y="173"/>
                    </a:lnTo>
                    <a:lnTo>
                      <a:pt x="105" y="171"/>
                    </a:lnTo>
                    <a:lnTo>
                      <a:pt x="103" y="167"/>
                    </a:lnTo>
                    <a:lnTo>
                      <a:pt x="103" y="161"/>
                    </a:lnTo>
                    <a:lnTo>
                      <a:pt x="103" y="159"/>
                    </a:lnTo>
                    <a:lnTo>
                      <a:pt x="109" y="157"/>
                    </a:lnTo>
                    <a:lnTo>
                      <a:pt x="111" y="151"/>
                    </a:lnTo>
                    <a:lnTo>
                      <a:pt x="117" y="149"/>
                    </a:lnTo>
                    <a:lnTo>
                      <a:pt x="117" y="147"/>
                    </a:lnTo>
                    <a:lnTo>
                      <a:pt x="95" y="127"/>
                    </a:lnTo>
                    <a:lnTo>
                      <a:pt x="95" y="119"/>
                    </a:lnTo>
                    <a:lnTo>
                      <a:pt x="91" y="117"/>
                    </a:lnTo>
                    <a:lnTo>
                      <a:pt x="89" y="115"/>
                    </a:lnTo>
                    <a:lnTo>
                      <a:pt x="89" y="111"/>
                    </a:lnTo>
                    <a:lnTo>
                      <a:pt x="93" y="115"/>
                    </a:lnTo>
                    <a:lnTo>
                      <a:pt x="95" y="115"/>
                    </a:lnTo>
                    <a:lnTo>
                      <a:pt x="95" y="111"/>
                    </a:lnTo>
                    <a:lnTo>
                      <a:pt x="109" y="105"/>
                    </a:lnTo>
                    <a:lnTo>
                      <a:pt x="111" y="103"/>
                    </a:lnTo>
                    <a:lnTo>
                      <a:pt x="121" y="99"/>
                    </a:lnTo>
                    <a:lnTo>
                      <a:pt x="123" y="93"/>
                    </a:lnTo>
                    <a:lnTo>
                      <a:pt x="125" y="93"/>
                    </a:lnTo>
                    <a:lnTo>
                      <a:pt x="129" y="99"/>
                    </a:lnTo>
                    <a:lnTo>
                      <a:pt x="131" y="99"/>
                    </a:lnTo>
                    <a:lnTo>
                      <a:pt x="133" y="85"/>
                    </a:lnTo>
                    <a:lnTo>
                      <a:pt x="129" y="79"/>
                    </a:lnTo>
                    <a:lnTo>
                      <a:pt x="125" y="55"/>
                    </a:lnTo>
                    <a:lnTo>
                      <a:pt x="121" y="51"/>
                    </a:lnTo>
                    <a:lnTo>
                      <a:pt x="121" y="49"/>
                    </a:lnTo>
                    <a:lnTo>
                      <a:pt x="125" y="44"/>
                    </a:lnTo>
                    <a:lnTo>
                      <a:pt x="125" y="36"/>
                    </a:lnTo>
                    <a:lnTo>
                      <a:pt x="121" y="28"/>
                    </a:lnTo>
                    <a:lnTo>
                      <a:pt x="115" y="26"/>
                    </a:lnTo>
                    <a:lnTo>
                      <a:pt x="115" y="22"/>
                    </a:lnTo>
                    <a:lnTo>
                      <a:pt x="113" y="20"/>
                    </a:lnTo>
                    <a:lnTo>
                      <a:pt x="111" y="20"/>
                    </a:lnTo>
                    <a:lnTo>
                      <a:pt x="109" y="18"/>
                    </a:lnTo>
                    <a:lnTo>
                      <a:pt x="107" y="18"/>
                    </a:lnTo>
                    <a:lnTo>
                      <a:pt x="107" y="16"/>
                    </a:lnTo>
                    <a:lnTo>
                      <a:pt x="105" y="14"/>
                    </a:lnTo>
                    <a:lnTo>
                      <a:pt x="103" y="12"/>
                    </a:lnTo>
                    <a:lnTo>
                      <a:pt x="97" y="14"/>
                    </a:lnTo>
                    <a:lnTo>
                      <a:pt x="95" y="16"/>
                    </a:lnTo>
                    <a:lnTo>
                      <a:pt x="95" y="14"/>
                    </a:lnTo>
                    <a:lnTo>
                      <a:pt x="99" y="10"/>
                    </a:lnTo>
                    <a:lnTo>
                      <a:pt x="95" y="12"/>
                    </a:lnTo>
                    <a:lnTo>
                      <a:pt x="93" y="16"/>
                    </a:lnTo>
                    <a:lnTo>
                      <a:pt x="91" y="18"/>
                    </a:lnTo>
                    <a:lnTo>
                      <a:pt x="89" y="20"/>
                    </a:lnTo>
                    <a:lnTo>
                      <a:pt x="89" y="18"/>
                    </a:lnTo>
                    <a:lnTo>
                      <a:pt x="85" y="18"/>
                    </a:lnTo>
                    <a:lnTo>
                      <a:pt x="81" y="22"/>
                    </a:lnTo>
                    <a:lnTo>
                      <a:pt x="81" y="24"/>
                    </a:lnTo>
                    <a:lnTo>
                      <a:pt x="79" y="24"/>
                    </a:lnTo>
                    <a:lnTo>
                      <a:pt x="75" y="22"/>
                    </a:lnTo>
                    <a:lnTo>
                      <a:pt x="73" y="24"/>
                    </a:lnTo>
                  </a:path>
                </a:pathLst>
              </a:custGeom>
              <a:solidFill>
                <a:schemeClr val="tx2"/>
              </a:solidFill>
              <a:ln w="3175">
                <a:solidFill>
                  <a:schemeClr val="bg1"/>
                </a:solidFill>
                <a:round/>
                <a:headEnd/>
                <a:tailEnd/>
              </a:ln>
            </p:spPr>
            <p:txBody>
              <a:bodyPr/>
              <a:lstStyle/>
              <a:p>
                <a:endParaRPr lang="fr-FR" dirty="0"/>
              </a:p>
            </p:txBody>
          </p:sp>
          <p:sp>
            <p:nvSpPr>
              <p:cNvPr id="5763" name="Freeform 1222"/>
              <p:cNvSpPr>
                <a:spLocks/>
              </p:cNvSpPr>
              <p:nvPr/>
            </p:nvSpPr>
            <p:spPr bwMode="auto">
              <a:xfrm>
                <a:off x="2978" y="1730"/>
                <a:ext cx="6" cy="10"/>
              </a:xfrm>
              <a:custGeom>
                <a:avLst/>
                <a:gdLst>
                  <a:gd name="T0" fmla="*/ 6 w 6"/>
                  <a:gd name="T1" fmla="*/ 4 h 10"/>
                  <a:gd name="T2" fmla="*/ 6 w 6"/>
                  <a:gd name="T3" fmla="*/ 6 h 10"/>
                  <a:gd name="T4" fmla="*/ 6 w 6"/>
                  <a:gd name="T5" fmla="*/ 8 h 10"/>
                  <a:gd name="T6" fmla="*/ 6 w 6"/>
                  <a:gd name="T7" fmla="*/ 10 h 10"/>
                  <a:gd name="T8" fmla="*/ 6 w 6"/>
                  <a:gd name="T9" fmla="*/ 8 h 10"/>
                  <a:gd name="T10" fmla="*/ 4 w 6"/>
                  <a:gd name="T11" fmla="*/ 8 h 10"/>
                  <a:gd name="T12" fmla="*/ 2 w 6"/>
                  <a:gd name="T13" fmla="*/ 10 h 10"/>
                  <a:gd name="T14" fmla="*/ 0 w 6"/>
                  <a:gd name="T15" fmla="*/ 8 h 10"/>
                  <a:gd name="T16" fmla="*/ 0 w 6"/>
                  <a:gd name="T17" fmla="*/ 6 h 10"/>
                  <a:gd name="T18" fmla="*/ 0 w 6"/>
                  <a:gd name="T19" fmla="*/ 4 h 10"/>
                  <a:gd name="T20" fmla="*/ 0 w 6"/>
                  <a:gd name="T21" fmla="*/ 2 h 10"/>
                  <a:gd name="T22" fmla="*/ 4 w 6"/>
                  <a:gd name="T23" fmla="*/ 4 h 10"/>
                  <a:gd name="T24" fmla="*/ 4 w 6"/>
                  <a:gd name="T25" fmla="*/ 2 h 10"/>
                  <a:gd name="T26" fmla="*/ 2 w 6"/>
                  <a:gd name="T27" fmla="*/ 2 h 10"/>
                  <a:gd name="T28" fmla="*/ 0 w 6"/>
                  <a:gd name="T29" fmla="*/ 0 h 10"/>
                  <a:gd name="T30" fmla="*/ 2 w 6"/>
                  <a:gd name="T31" fmla="*/ 0 h 10"/>
                  <a:gd name="T32" fmla="*/ 4 w 6"/>
                  <a:gd name="T33" fmla="*/ 2 h 10"/>
                  <a:gd name="T34" fmla="*/ 6 w 6"/>
                  <a:gd name="T35" fmla="*/ 2 h 10"/>
                  <a:gd name="T36" fmla="*/ 6 w 6"/>
                  <a:gd name="T37" fmla="*/ 2 h 10"/>
                  <a:gd name="T38" fmla="*/ 6 w 6"/>
                  <a:gd name="T39" fmla="*/ 4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
                  <a:gd name="T61" fmla="*/ 0 h 10"/>
                  <a:gd name="T62" fmla="*/ 6 w 6"/>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 h="10">
                    <a:moveTo>
                      <a:pt x="6" y="4"/>
                    </a:moveTo>
                    <a:lnTo>
                      <a:pt x="6" y="6"/>
                    </a:lnTo>
                    <a:lnTo>
                      <a:pt x="6" y="8"/>
                    </a:lnTo>
                    <a:lnTo>
                      <a:pt x="6" y="10"/>
                    </a:lnTo>
                    <a:lnTo>
                      <a:pt x="6" y="8"/>
                    </a:lnTo>
                    <a:lnTo>
                      <a:pt x="4" y="8"/>
                    </a:lnTo>
                    <a:lnTo>
                      <a:pt x="2" y="10"/>
                    </a:lnTo>
                    <a:lnTo>
                      <a:pt x="0" y="8"/>
                    </a:lnTo>
                    <a:lnTo>
                      <a:pt x="0" y="6"/>
                    </a:lnTo>
                    <a:lnTo>
                      <a:pt x="0" y="4"/>
                    </a:lnTo>
                    <a:lnTo>
                      <a:pt x="0" y="2"/>
                    </a:lnTo>
                    <a:lnTo>
                      <a:pt x="4" y="4"/>
                    </a:lnTo>
                    <a:lnTo>
                      <a:pt x="4" y="2"/>
                    </a:lnTo>
                    <a:lnTo>
                      <a:pt x="2" y="2"/>
                    </a:lnTo>
                    <a:lnTo>
                      <a:pt x="0" y="0"/>
                    </a:lnTo>
                    <a:lnTo>
                      <a:pt x="2" y="0"/>
                    </a:lnTo>
                    <a:lnTo>
                      <a:pt x="4" y="2"/>
                    </a:lnTo>
                    <a:lnTo>
                      <a:pt x="6" y="2"/>
                    </a:lnTo>
                    <a:lnTo>
                      <a:pt x="6" y="4"/>
                    </a:lnTo>
                    <a:close/>
                  </a:path>
                </a:pathLst>
              </a:custGeom>
              <a:solidFill>
                <a:schemeClr val="tx2"/>
              </a:solidFill>
              <a:ln w="3175">
                <a:solidFill>
                  <a:schemeClr val="bg1"/>
                </a:solidFill>
                <a:round/>
                <a:headEnd/>
                <a:tailEnd/>
              </a:ln>
            </p:spPr>
            <p:txBody>
              <a:bodyPr/>
              <a:lstStyle/>
              <a:p>
                <a:endParaRPr lang="fr-FR" dirty="0"/>
              </a:p>
            </p:txBody>
          </p:sp>
          <p:sp>
            <p:nvSpPr>
              <p:cNvPr id="5764" name="Freeform 1223"/>
              <p:cNvSpPr>
                <a:spLocks/>
              </p:cNvSpPr>
              <p:nvPr/>
            </p:nvSpPr>
            <p:spPr bwMode="auto">
              <a:xfrm>
                <a:off x="2978" y="1730"/>
                <a:ext cx="6" cy="10"/>
              </a:xfrm>
              <a:custGeom>
                <a:avLst/>
                <a:gdLst>
                  <a:gd name="T0" fmla="*/ 6 w 6"/>
                  <a:gd name="T1" fmla="*/ 4 h 10"/>
                  <a:gd name="T2" fmla="*/ 6 w 6"/>
                  <a:gd name="T3" fmla="*/ 6 h 10"/>
                  <a:gd name="T4" fmla="*/ 6 w 6"/>
                  <a:gd name="T5" fmla="*/ 8 h 10"/>
                  <a:gd name="T6" fmla="*/ 6 w 6"/>
                  <a:gd name="T7" fmla="*/ 10 h 10"/>
                  <a:gd name="T8" fmla="*/ 6 w 6"/>
                  <a:gd name="T9" fmla="*/ 8 h 10"/>
                  <a:gd name="T10" fmla="*/ 4 w 6"/>
                  <a:gd name="T11" fmla="*/ 8 h 10"/>
                  <a:gd name="T12" fmla="*/ 2 w 6"/>
                  <a:gd name="T13" fmla="*/ 10 h 10"/>
                  <a:gd name="T14" fmla="*/ 0 w 6"/>
                  <a:gd name="T15" fmla="*/ 8 h 10"/>
                  <a:gd name="T16" fmla="*/ 0 w 6"/>
                  <a:gd name="T17" fmla="*/ 6 h 10"/>
                  <a:gd name="T18" fmla="*/ 0 w 6"/>
                  <a:gd name="T19" fmla="*/ 4 h 10"/>
                  <a:gd name="T20" fmla="*/ 0 w 6"/>
                  <a:gd name="T21" fmla="*/ 2 h 10"/>
                  <a:gd name="T22" fmla="*/ 4 w 6"/>
                  <a:gd name="T23" fmla="*/ 4 h 10"/>
                  <a:gd name="T24" fmla="*/ 4 w 6"/>
                  <a:gd name="T25" fmla="*/ 2 h 10"/>
                  <a:gd name="T26" fmla="*/ 2 w 6"/>
                  <a:gd name="T27" fmla="*/ 2 h 10"/>
                  <a:gd name="T28" fmla="*/ 0 w 6"/>
                  <a:gd name="T29" fmla="*/ 0 h 10"/>
                  <a:gd name="T30" fmla="*/ 2 w 6"/>
                  <a:gd name="T31" fmla="*/ 0 h 10"/>
                  <a:gd name="T32" fmla="*/ 4 w 6"/>
                  <a:gd name="T33" fmla="*/ 2 h 10"/>
                  <a:gd name="T34" fmla="*/ 6 w 6"/>
                  <a:gd name="T35" fmla="*/ 2 h 10"/>
                  <a:gd name="T36" fmla="*/ 6 w 6"/>
                  <a:gd name="T37" fmla="*/ 2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0"/>
                  <a:gd name="T59" fmla="*/ 6 w 6"/>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0">
                    <a:moveTo>
                      <a:pt x="6" y="4"/>
                    </a:moveTo>
                    <a:lnTo>
                      <a:pt x="6" y="6"/>
                    </a:lnTo>
                    <a:lnTo>
                      <a:pt x="6" y="8"/>
                    </a:lnTo>
                    <a:lnTo>
                      <a:pt x="6" y="10"/>
                    </a:lnTo>
                    <a:lnTo>
                      <a:pt x="6" y="8"/>
                    </a:lnTo>
                    <a:lnTo>
                      <a:pt x="4" y="8"/>
                    </a:lnTo>
                    <a:lnTo>
                      <a:pt x="2" y="10"/>
                    </a:lnTo>
                    <a:lnTo>
                      <a:pt x="0" y="8"/>
                    </a:lnTo>
                    <a:lnTo>
                      <a:pt x="0" y="6"/>
                    </a:lnTo>
                    <a:lnTo>
                      <a:pt x="0" y="4"/>
                    </a:lnTo>
                    <a:lnTo>
                      <a:pt x="0" y="2"/>
                    </a:lnTo>
                    <a:lnTo>
                      <a:pt x="4" y="4"/>
                    </a:lnTo>
                    <a:lnTo>
                      <a:pt x="4" y="2"/>
                    </a:lnTo>
                    <a:lnTo>
                      <a:pt x="2" y="2"/>
                    </a:lnTo>
                    <a:lnTo>
                      <a:pt x="0" y="0"/>
                    </a:lnTo>
                    <a:lnTo>
                      <a:pt x="2" y="0"/>
                    </a:lnTo>
                    <a:lnTo>
                      <a:pt x="4" y="2"/>
                    </a:lnTo>
                    <a:lnTo>
                      <a:pt x="6" y="2"/>
                    </a:lnTo>
                  </a:path>
                </a:pathLst>
              </a:custGeom>
              <a:solidFill>
                <a:schemeClr val="tx2"/>
              </a:solidFill>
              <a:ln w="3175">
                <a:solidFill>
                  <a:schemeClr val="bg1"/>
                </a:solidFill>
                <a:round/>
                <a:headEnd/>
                <a:tailEnd/>
              </a:ln>
            </p:spPr>
            <p:txBody>
              <a:bodyPr/>
              <a:lstStyle/>
              <a:p>
                <a:endParaRPr lang="fr-FR" dirty="0"/>
              </a:p>
            </p:txBody>
          </p:sp>
          <p:sp>
            <p:nvSpPr>
              <p:cNvPr id="5765" name="Freeform 1224"/>
              <p:cNvSpPr>
                <a:spLocks/>
              </p:cNvSpPr>
              <p:nvPr/>
            </p:nvSpPr>
            <p:spPr bwMode="auto">
              <a:xfrm>
                <a:off x="1841" y="2441"/>
                <a:ext cx="2" cy="2"/>
              </a:xfrm>
              <a:custGeom>
                <a:avLst/>
                <a:gdLst>
                  <a:gd name="T0" fmla="*/ 2 w 2"/>
                  <a:gd name="T1" fmla="*/ 0 h 2"/>
                  <a:gd name="T2" fmla="*/ 0 w 2"/>
                  <a:gd name="T3" fmla="*/ 0 h 2"/>
                  <a:gd name="T4" fmla="*/ 2 w 2"/>
                  <a:gd name="T5" fmla="*/ 2 h 2"/>
                  <a:gd name="T6" fmla="*/ 2 w 2"/>
                  <a:gd name="T7" fmla="*/ 2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0"/>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766" name="Freeform 1225"/>
              <p:cNvSpPr>
                <a:spLocks/>
              </p:cNvSpPr>
              <p:nvPr/>
            </p:nvSpPr>
            <p:spPr bwMode="auto">
              <a:xfrm>
                <a:off x="1841" y="2441"/>
                <a:ext cx="2" cy="2"/>
              </a:xfrm>
              <a:custGeom>
                <a:avLst/>
                <a:gdLst>
                  <a:gd name="T0" fmla="*/ 2 w 2"/>
                  <a:gd name="T1" fmla="*/ 0 h 2"/>
                  <a:gd name="T2" fmla="*/ 0 w 2"/>
                  <a:gd name="T3" fmla="*/ 0 h 2"/>
                  <a:gd name="T4" fmla="*/ 2 w 2"/>
                  <a:gd name="T5" fmla="*/ 2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2" y="2"/>
                    </a:lnTo>
                  </a:path>
                </a:pathLst>
              </a:custGeom>
              <a:solidFill>
                <a:schemeClr val="tx2"/>
              </a:solidFill>
              <a:ln w="3175">
                <a:solidFill>
                  <a:schemeClr val="bg1"/>
                </a:solidFill>
                <a:round/>
                <a:headEnd/>
                <a:tailEnd/>
              </a:ln>
            </p:spPr>
            <p:txBody>
              <a:bodyPr/>
              <a:lstStyle/>
              <a:p>
                <a:endParaRPr lang="fr-FR" dirty="0"/>
              </a:p>
            </p:txBody>
          </p:sp>
          <p:sp>
            <p:nvSpPr>
              <p:cNvPr id="5767" name="Freeform 1226"/>
              <p:cNvSpPr>
                <a:spLocks/>
              </p:cNvSpPr>
              <p:nvPr/>
            </p:nvSpPr>
            <p:spPr bwMode="auto">
              <a:xfrm>
                <a:off x="1869" y="2493"/>
                <a:ext cx="2" cy="4"/>
              </a:xfrm>
              <a:custGeom>
                <a:avLst/>
                <a:gdLst>
                  <a:gd name="T0" fmla="*/ 2 w 2"/>
                  <a:gd name="T1" fmla="*/ 0 h 4"/>
                  <a:gd name="T2" fmla="*/ 0 w 2"/>
                  <a:gd name="T3" fmla="*/ 4 h 4"/>
                  <a:gd name="T4" fmla="*/ 2 w 2"/>
                  <a:gd name="T5" fmla="*/ 4 h 4"/>
                  <a:gd name="T6" fmla="*/ 2 w 2"/>
                  <a:gd name="T7" fmla="*/ 2 h 4"/>
                  <a:gd name="T8" fmla="*/ 2 w 2"/>
                  <a:gd name="T9" fmla="*/ 2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4"/>
                    </a:lnTo>
                    <a:lnTo>
                      <a:pt x="2"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768" name="Freeform 1227"/>
              <p:cNvSpPr>
                <a:spLocks/>
              </p:cNvSpPr>
              <p:nvPr/>
            </p:nvSpPr>
            <p:spPr bwMode="auto">
              <a:xfrm>
                <a:off x="1869" y="2493"/>
                <a:ext cx="2" cy="4"/>
              </a:xfrm>
              <a:custGeom>
                <a:avLst/>
                <a:gdLst>
                  <a:gd name="T0" fmla="*/ 2 w 2"/>
                  <a:gd name="T1" fmla="*/ 0 h 4"/>
                  <a:gd name="T2" fmla="*/ 0 w 2"/>
                  <a:gd name="T3" fmla="*/ 4 h 4"/>
                  <a:gd name="T4" fmla="*/ 2 w 2"/>
                  <a:gd name="T5" fmla="*/ 4 h 4"/>
                  <a:gd name="T6" fmla="*/ 2 w 2"/>
                  <a:gd name="T7" fmla="*/ 2 h 4"/>
                  <a:gd name="T8" fmla="*/ 2 w 2"/>
                  <a:gd name="T9" fmla="*/ 2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0" y="4"/>
                    </a:lnTo>
                    <a:lnTo>
                      <a:pt x="2" y="4"/>
                    </a:lnTo>
                    <a:lnTo>
                      <a:pt x="2" y="2"/>
                    </a:lnTo>
                  </a:path>
                </a:pathLst>
              </a:custGeom>
              <a:solidFill>
                <a:schemeClr val="tx2"/>
              </a:solidFill>
              <a:ln w="3175">
                <a:solidFill>
                  <a:schemeClr val="bg1"/>
                </a:solidFill>
                <a:round/>
                <a:headEnd/>
                <a:tailEnd/>
              </a:ln>
            </p:spPr>
            <p:txBody>
              <a:bodyPr/>
              <a:lstStyle/>
              <a:p>
                <a:endParaRPr lang="fr-FR" dirty="0"/>
              </a:p>
            </p:txBody>
          </p:sp>
          <p:sp>
            <p:nvSpPr>
              <p:cNvPr id="5769" name="Freeform 1228"/>
              <p:cNvSpPr>
                <a:spLocks/>
              </p:cNvSpPr>
              <p:nvPr/>
            </p:nvSpPr>
            <p:spPr bwMode="auto">
              <a:xfrm>
                <a:off x="2966" y="2624"/>
                <a:ext cx="284" cy="277"/>
              </a:xfrm>
              <a:custGeom>
                <a:avLst/>
                <a:gdLst>
                  <a:gd name="T0" fmla="*/ 268 w 284"/>
                  <a:gd name="T1" fmla="*/ 187 h 277"/>
                  <a:gd name="T2" fmla="*/ 258 w 284"/>
                  <a:gd name="T3" fmla="*/ 176 h 277"/>
                  <a:gd name="T4" fmla="*/ 256 w 284"/>
                  <a:gd name="T5" fmla="*/ 164 h 277"/>
                  <a:gd name="T6" fmla="*/ 254 w 284"/>
                  <a:gd name="T7" fmla="*/ 142 h 277"/>
                  <a:gd name="T8" fmla="*/ 254 w 284"/>
                  <a:gd name="T9" fmla="*/ 122 h 277"/>
                  <a:gd name="T10" fmla="*/ 260 w 284"/>
                  <a:gd name="T11" fmla="*/ 98 h 277"/>
                  <a:gd name="T12" fmla="*/ 276 w 284"/>
                  <a:gd name="T13" fmla="*/ 56 h 277"/>
                  <a:gd name="T14" fmla="*/ 284 w 284"/>
                  <a:gd name="T15" fmla="*/ 48 h 277"/>
                  <a:gd name="T16" fmla="*/ 282 w 284"/>
                  <a:gd name="T17" fmla="*/ 44 h 277"/>
                  <a:gd name="T18" fmla="*/ 278 w 284"/>
                  <a:gd name="T19" fmla="*/ 28 h 277"/>
                  <a:gd name="T20" fmla="*/ 278 w 284"/>
                  <a:gd name="T21" fmla="*/ 24 h 277"/>
                  <a:gd name="T22" fmla="*/ 254 w 284"/>
                  <a:gd name="T23" fmla="*/ 14 h 277"/>
                  <a:gd name="T24" fmla="*/ 242 w 284"/>
                  <a:gd name="T25" fmla="*/ 14 h 277"/>
                  <a:gd name="T26" fmla="*/ 230 w 284"/>
                  <a:gd name="T27" fmla="*/ 4 h 277"/>
                  <a:gd name="T28" fmla="*/ 218 w 284"/>
                  <a:gd name="T29" fmla="*/ 4 h 277"/>
                  <a:gd name="T30" fmla="*/ 210 w 284"/>
                  <a:gd name="T31" fmla="*/ 0 h 277"/>
                  <a:gd name="T32" fmla="*/ 194 w 284"/>
                  <a:gd name="T33" fmla="*/ 4 h 277"/>
                  <a:gd name="T34" fmla="*/ 186 w 284"/>
                  <a:gd name="T35" fmla="*/ 4 h 277"/>
                  <a:gd name="T36" fmla="*/ 166 w 284"/>
                  <a:gd name="T37" fmla="*/ 10 h 277"/>
                  <a:gd name="T38" fmla="*/ 154 w 284"/>
                  <a:gd name="T39" fmla="*/ 10 h 277"/>
                  <a:gd name="T40" fmla="*/ 138 w 284"/>
                  <a:gd name="T41" fmla="*/ 14 h 277"/>
                  <a:gd name="T42" fmla="*/ 126 w 284"/>
                  <a:gd name="T43" fmla="*/ 12 h 277"/>
                  <a:gd name="T44" fmla="*/ 118 w 284"/>
                  <a:gd name="T45" fmla="*/ 4 h 277"/>
                  <a:gd name="T46" fmla="*/ 102 w 284"/>
                  <a:gd name="T47" fmla="*/ 6 h 277"/>
                  <a:gd name="T48" fmla="*/ 98 w 284"/>
                  <a:gd name="T49" fmla="*/ 20 h 277"/>
                  <a:gd name="T50" fmla="*/ 96 w 284"/>
                  <a:gd name="T51" fmla="*/ 28 h 277"/>
                  <a:gd name="T52" fmla="*/ 72 w 284"/>
                  <a:gd name="T53" fmla="*/ 96 h 277"/>
                  <a:gd name="T54" fmla="*/ 48 w 284"/>
                  <a:gd name="T55" fmla="*/ 142 h 277"/>
                  <a:gd name="T56" fmla="*/ 30 w 284"/>
                  <a:gd name="T57" fmla="*/ 150 h 277"/>
                  <a:gd name="T58" fmla="*/ 22 w 284"/>
                  <a:gd name="T59" fmla="*/ 146 h 277"/>
                  <a:gd name="T60" fmla="*/ 14 w 284"/>
                  <a:gd name="T61" fmla="*/ 152 h 277"/>
                  <a:gd name="T62" fmla="*/ 4 w 284"/>
                  <a:gd name="T63" fmla="*/ 154 h 277"/>
                  <a:gd name="T64" fmla="*/ 0 w 284"/>
                  <a:gd name="T65" fmla="*/ 170 h 277"/>
                  <a:gd name="T66" fmla="*/ 30 w 284"/>
                  <a:gd name="T67" fmla="*/ 166 h 277"/>
                  <a:gd name="T68" fmla="*/ 60 w 284"/>
                  <a:gd name="T69" fmla="*/ 166 h 277"/>
                  <a:gd name="T70" fmla="*/ 70 w 284"/>
                  <a:gd name="T71" fmla="*/ 187 h 277"/>
                  <a:gd name="T72" fmla="*/ 86 w 284"/>
                  <a:gd name="T73" fmla="*/ 199 h 277"/>
                  <a:gd name="T74" fmla="*/ 106 w 284"/>
                  <a:gd name="T75" fmla="*/ 191 h 277"/>
                  <a:gd name="T76" fmla="*/ 120 w 284"/>
                  <a:gd name="T77" fmla="*/ 183 h 277"/>
                  <a:gd name="T78" fmla="*/ 126 w 284"/>
                  <a:gd name="T79" fmla="*/ 187 h 277"/>
                  <a:gd name="T80" fmla="*/ 144 w 284"/>
                  <a:gd name="T81" fmla="*/ 211 h 277"/>
                  <a:gd name="T82" fmla="*/ 148 w 284"/>
                  <a:gd name="T83" fmla="*/ 235 h 277"/>
                  <a:gd name="T84" fmla="*/ 144 w 284"/>
                  <a:gd name="T85" fmla="*/ 245 h 277"/>
                  <a:gd name="T86" fmla="*/ 150 w 284"/>
                  <a:gd name="T87" fmla="*/ 247 h 277"/>
                  <a:gd name="T88" fmla="*/ 170 w 284"/>
                  <a:gd name="T89" fmla="*/ 241 h 277"/>
                  <a:gd name="T90" fmla="*/ 176 w 284"/>
                  <a:gd name="T91" fmla="*/ 241 h 277"/>
                  <a:gd name="T92" fmla="*/ 182 w 284"/>
                  <a:gd name="T93" fmla="*/ 247 h 277"/>
                  <a:gd name="T94" fmla="*/ 192 w 284"/>
                  <a:gd name="T95" fmla="*/ 245 h 277"/>
                  <a:gd name="T96" fmla="*/ 196 w 284"/>
                  <a:gd name="T97" fmla="*/ 251 h 277"/>
                  <a:gd name="T98" fmla="*/ 220 w 284"/>
                  <a:gd name="T99" fmla="*/ 253 h 277"/>
                  <a:gd name="T100" fmla="*/ 234 w 284"/>
                  <a:gd name="T101" fmla="*/ 261 h 277"/>
                  <a:gd name="T102" fmla="*/ 240 w 284"/>
                  <a:gd name="T103" fmla="*/ 269 h 277"/>
                  <a:gd name="T104" fmla="*/ 256 w 284"/>
                  <a:gd name="T105" fmla="*/ 275 h 277"/>
                  <a:gd name="T106" fmla="*/ 260 w 284"/>
                  <a:gd name="T107" fmla="*/ 277 h 277"/>
                  <a:gd name="T108" fmla="*/ 260 w 284"/>
                  <a:gd name="T109" fmla="*/ 261 h 277"/>
                  <a:gd name="T110" fmla="*/ 250 w 284"/>
                  <a:gd name="T111" fmla="*/ 261 h 277"/>
                  <a:gd name="T112" fmla="*/ 242 w 284"/>
                  <a:gd name="T113" fmla="*/ 251 h 277"/>
                  <a:gd name="T114" fmla="*/ 252 w 284"/>
                  <a:gd name="T115" fmla="*/ 205 h 2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4"/>
                  <a:gd name="T175" fmla="*/ 0 h 277"/>
                  <a:gd name="T176" fmla="*/ 284 w 284"/>
                  <a:gd name="T177" fmla="*/ 277 h 2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4" h="277">
                    <a:moveTo>
                      <a:pt x="274" y="201"/>
                    </a:moveTo>
                    <a:lnTo>
                      <a:pt x="272" y="191"/>
                    </a:lnTo>
                    <a:lnTo>
                      <a:pt x="268" y="187"/>
                    </a:lnTo>
                    <a:lnTo>
                      <a:pt x="264" y="187"/>
                    </a:lnTo>
                    <a:lnTo>
                      <a:pt x="260" y="181"/>
                    </a:lnTo>
                    <a:lnTo>
                      <a:pt x="258" y="176"/>
                    </a:lnTo>
                    <a:lnTo>
                      <a:pt x="256" y="174"/>
                    </a:lnTo>
                    <a:lnTo>
                      <a:pt x="254" y="170"/>
                    </a:lnTo>
                    <a:lnTo>
                      <a:pt x="256" y="164"/>
                    </a:lnTo>
                    <a:lnTo>
                      <a:pt x="252" y="154"/>
                    </a:lnTo>
                    <a:lnTo>
                      <a:pt x="254" y="144"/>
                    </a:lnTo>
                    <a:lnTo>
                      <a:pt x="254" y="142"/>
                    </a:lnTo>
                    <a:lnTo>
                      <a:pt x="252" y="142"/>
                    </a:lnTo>
                    <a:lnTo>
                      <a:pt x="256" y="128"/>
                    </a:lnTo>
                    <a:lnTo>
                      <a:pt x="254" y="122"/>
                    </a:lnTo>
                    <a:lnTo>
                      <a:pt x="250" y="116"/>
                    </a:lnTo>
                    <a:lnTo>
                      <a:pt x="250" y="114"/>
                    </a:lnTo>
                    <a:lnTo>
                      <a:pt x="260" y="98"/>
                    </a:lnTo>
                    <a:lnTo>
                      <a:pt x="262" y="98"/>
                    </a:lnTo>
                    <a:lnTo>
                      <a:pt x="264" y="72"/>
                    </a:lnTo>
                    <a:lnTo>
                      <a:pt x="276" y="56"/>
                    </a:lnTo>
                    <a:lnTo>
                      <a:pt x="282" y="52"/>
                    </a:lnTo>
                    <a:lnTo>
                      <a:pt x="284" y="50"/>
                    </a:lnTo>
                    <a:lnTo>
                      <a:pt x="284" y="48"/>
                    </a:lnTo>
                    <a:lnTo>
                      <a:pt x="284" y="46"/>
                    </a:lnTo>
                    <a:lnTo>
                      <a:pt x="284" y="44"/>
                    </a:lnTo>
                    <a:lnTo>
                      <a:pt x="282" y="44"/>
                    </a:lnTo>
                    <a:lnTo>
                      <a:pt x="278" y="42"/>
                    </a:lnTo>
                    <a:lnTo>
                      <a:pt x="278" y="40"/>
                    </a:lnTo>
                    <a:lnTo>
                      <a:pt x="278" y="28"/>
                    </a:lnTo>
                    <a:lnTo>
                      <a:pt x="280" y="26"/>
                    </a:lnTo>
                    <a:lnTo>
                      <a:pt x="280" y="24"/>
                    </a:lnTo>
                    <a:lnTo>
                      <a:pt x="278" y="24"/>
                    </a:lnTo>
                    <a:lnTo>
                      <a:pt x="260" y="10"/>
                    </a:lnTo>
                    <a:lnTo>
                      <a:pt x="256" y="12"/>
                    </a:lnTo>
                    <a:lnTo>
                      <a:pt x="254" y="14"/>
                    </a:lnTo>
                    <a:lnTo>
                      <a:pt x="246" y="12"/>
                    </a:lnTo>
                    <a:lnTo>
                      <a:pt x="244" y="14"/>
                    </a:lnTo>
                    <a:lnTo>
                      <a:pt x="242" y="14"/>
                    </a:lnTo>
                    <a:lnTo>
                      <a:pt x="236" y="12"/>
                    </a:lnTo>
                    <a:lnTo>
                      <a:pt x="234" y="8"/>
                    </a:lnTo>
                    <a:lnTo>
                      <a:pt x="230" y="4"/>
                    </a:lnTo>
                    <a:lnTo>
                      <a:pt x="228" y="2"/>
                    </a:lnTo>
                    <a:lnTo>
                      <a:pt x="220" y="2"/>
                    </a:lnTo>
                    <a:lnTo>
                      <a:pt x="218" y="4"/>
                    </a:lnTo>
                    <a:lnTo>
                      <a:pt x="216" y="2"/>
                    </a:lnTo>
                    <a:lnTo>
                      <a:pt x="214" y="4"/>
                    </a:lnTo>
                    <a:lnTo>
                      <a:pt x="210" y="0"/>
                    </a:lnTo>
                    <a:lnTo>
                      <a:pt x="200" y="2"/>
                    </a:lnTo>
                    <a:lnTo>
                      <a:pt x="194" y="2"/>
                    </a:lnTo>
                    <a:lnTo>
                      <a:pt x="194" y="4"/>
                    </a:lnTo>
                    <a:lnTo>
                      <a:pt x="190" y="4"/>
                    </a:lnTo>
                    <a:lnTo>
                      <a:pt x="188" y="6"/>
                    </a:lnTo>
                    <a:lnTo>
                      <a:pt x="186" y="4"/>
                    </a:lnTo>
                    <a:lnTo>
                      <a:pt x="186" y="2"/>
                    </a:lnTo>
                    <a:lnTo>
                      <a:pt x="184" y="2"/>
                    </a:lnTo>
                    <a:lnTo>
                      <a:pt x="166" y="10"/>
                    </a:lnTo>
                    <a:lnTo>
                      <a:pt x="164" y="8"/>
                    </a:lnTo>
                    <a:lnTo>
                      <a:pt x="158" y="6"/>
                    </a:lnTo>
                    <a:lnTo>
                      <a:pt x="154" y="10"/>
                    </a:lnTo>
                    <a:lnTo>
                      <a:pt x="154" y="14"/>
                    </a:lnTo>
                    <a:lnTo>
                      <a:pt x="152" y="14"/>
                    </a:lnTo>
                    <a:lnTo>
                      <a:pt x="138" y="14"/>
                    </a:lnTo>
                    <a:lnTo>
                      <a:pt x="132" y="12"/>
                    </a:lnTo>
                    <a:lnTo>
                      <a:pt x="128" y="10"/>
                    </a:lnTo>
                    <a:lnTo>
                      <a:pt x="126" y="12"/>
                    </a:lnTo>
                    <a:lnTo>
                      <a:pt x="124" y="12"/>
                    </a:lnTo>
                    <a:lnTo>
                      <a:pt x="118" y="8"/>
                    </a:lnTo>
                    <a:lnTo>
                      <a:pt x="118" y="4"/>
                    </a:lnTo>
                    <a:lnTo>
                      <a:pt x="116" y="2"/>
                    </a:lnTo>
                    <a:lnTo>
                      <a:pt x="108" y="2"/>
                    </a:lnTo>
                    <a:lnTo>
                      <a:pt x="102" y="6"/>
                    </a:lnTo>
                    <a:lnTo>
                      <a:pt x="100" y="10"/>
                    </a:lnTo>
                    <a:lnTo>
                      <a:pt x="98" y="12"/>
                    </a:lnTo>
                    <a:lnTo>
                      <a:pt x="98" y="20"/>
                    </a:lnTo>
                    <a:lnTo>
                      <a:pt x="98" y="22"/>
                    </a:lnTo>
                    <a:lnTo>
                      <a:pt x="94" y="24"/>
                    </a:lnTo>
                    <a:lnTo>
                      <a:pt x="96" y="28"/>
                    </a:lnTo>
                    <a:lnTo>
                      <a:pt x="86" y="50"/>
                    </a:lnTo>
                    <a:lnTo>
                      <a:pt x="80" y="90"/>
                    </a:lnTo>
                    <a:lnTo>
                      <a:pt x="72" y="96"/>
                    </a:lnTo>
                    <a:lnTo>
                      <a:pt x="60" y="110"/>
                    </a:lnTo>
                    <a:lnTo>
                      <a:pt x="56" y="132"/>
                    </a:lnTo>
                    <a:lnTo>
                      <a:pt x="48" y="142"/>
                    </a:lnTo>
                    <a:lnTo>
                      <a:pt x="38" y="148"/>
                    </a:lnTo>
                    <a:lnTo>
                      <a:pt x="32" y="150"/>
                    </a:lnTo>
                    <a:lnTo>
                      <a:pt x="30" y="150"/>
                    </a:lnTo>
                    <a:lnTo>
                      <a:pt x="30" y="146"/>
                    </a:lnTo>
                    <a:lnTo>
                      <a:pt x="30" y="144"/>
                    </a:lnTo>
                    <a:lnTo>
                      <a:pt x="22" y="146"/>
                    </a:lnTo>
                    <a:lnTo>
                      <a:pt x="20" y="148"/>
                    </a:lnTo>
                    <a:lnTo>
                      <a:pt x="18" y="150"/>
                    </a:lnTo>
                    <a:lnTo>
                      <a:pt x="14" y="152"/>
                    </a:lnTo>
                    <a:lnTo>
                      <a:pt x="10" y="148"/>
                    </a:lnTo>
                    <a:lnTo>
                      <a:pt x="8" y="150"/>
                    </a:lnTo>
                    <a:lnTo>
                      <a:pt x="4" y="154"/>
                    </a:lnTo>
                    <a:lnTo>
                      <a:pt x="2" y="166"/>
                    </a:lnTo>
                    <a:lnTo>
                      <a:pt x="0" y="166"/>
                    </a:lnTo>
                    <a:lnTo>
                      <a:pt x="0" y="170"/>
                    </a:lnTo>
                    <a:lnTo>
                      <a:pt x="0" y="172"/>
                    </a:lnTo>
                    <a:lnTo>
                      <a:pt x="14" y="166"/>
                    </a:lnTo>
                    <a:lnTo>
                      <a:pt x="30" y="166"/>
                    </a:lnTo>
                    <a:lnTo>
                      <a:pt x="32" y="166"/>
                    </a:lnTo>
                    <a:lnTo>
                      <a:pt x="58" y="166"/>
                    </a:lnTo>
                    <a:lnTo>
                      <a:pt x="60" y="166"/>
                    </a:lnTo>
                    <a:lnTo>
                      <a:pt x="60" y="168"/>
                    </a:lnTo>
                    <a:lnTo>
                      <a:pt x="62" y="168"/>
                    </a:lnTo>
                    <a:lnTo>
                      <a:pt x="70" y="187"/>
                    </a:lnTo>
                    <a:lnTo>
                      <a:pt x="78" y="197"/>
                    </a:lnTo>
                    <a:lnTo>
                      <a:pt x="82" y="199"/>
                    </a:lnTo>
                    <a:lnTo>
                      <a:pt x="86" y="199"/>
                    </a:lnTo>
                    <a:lnTo>
                      <a:pt x="94" y="197"/>
                    </a:lnTo>
                    <a:lnTo>
                      <a:pt x="104" y="197"/>
                    </a:lnTo>
                    <a:lnTo>
                      <a:pt x="106" y="191"/>
                    </a:lnTo>
                    <a:lnTo>
                      <a:pt x="106" y="189"/>
                    </a:lnTo>
                    <a:lnTo>
                      <a:pt x="108" y="183"/>
                    </a:lnTo>
                    <a:lnTo>
                      <a:pt x="120" y="183"/>
                    </a:lnTo>
                    <a:lnTo>
                      <a:pt x="120" y="181"/>
                    </a:lnTo>
                    <a:lnTo>
                      <a:pt x="126" y="181"/>
                    </a:lnTo>
                    <a:lnTo>
                      <a:pt x="126" y="187"/>
                    </a:lnTo>
                    <a:lnTo>
                      <a:pt x="140" y="187"/>
                    </a:lnTo>
                    <a:lnTo>
                      <a:pt x="142" y="191"/>
                    </a:lnTo>
                    <a:lnTo>
                      <a:pt x="144" y="211"/>
                    </a:lnTo>
                    <a:lnTo>
                      <a:pt x="142" y="215"/>
                    </a:lnTo>
                    <a:lnTo>
                      <a:pt x="142" y="221"/>
                    </a:lnTo>
                    <a:lnTo>
                      <a:pt x="148" y="235"/>
                    </a:lnTo>
                    <a:lnTo>
                      <a:pt x="148" y="239"/>
                    </a:lnTo>
                    <a:lnTo>
                      <a:pt x="144" y="243"/>
                    </a:lnTo>
                    <a:lnTo>
                      <a:pt x="144" y="245"/>
                    </a:lnTo>
                    <a:lnTo>
                      <a:pt x="146" y="245"/>
                    </a:lnTo>
                    <a:lnTo>
                      <a:pt x="148" y="247"/>
                    </a:lnTo>
                    <a:lnTo>
                      <a:pt x="150" y="247"/>
                    </a:lnTo>
                    <a:lnTo>
                      <a:pt x="152" y="243"/>
                    </a:lnTo>
                    <a:lnTo>
                      <a:pt x="166" y="243"/>
                    </a:lnTo>
                    <a:lnTo>
                      <a:pt x="170" y="241"/>
                    </a:lnTo>
                    <a:lnTo>
                      <a:pt x="172" y="243"/>
                    </a:lnTo>
                    <a:lnTo>
                      <a:pt x="174" y="241"/>
                    </a:lnTo>
                    <a:lnTo>
                      <a:pt x="176" y="241"/>
                    </a:lnTo>
                    <a:lnTo>
                      <a:pt x="180" y="239"/>
                    </a:lnTo>
                    <a:lnTo>
                      <a:pt x="182" y="243"/>
                    </a:lnTo>
                    <a:lnTo>
                      <a:pt x="182" y="247"/>
                    </a:lnTo>
                    <a:lnTo>
                      <a:pt x="188" y="245"/>
                    </a:lnTo>
                    <a:lnTo>
                      <a:pt x="190" y="245"/>
                    </a:lnTo>
                    <a:lnTo>
                      <a:pt x="192" y="245"/>
                    </a:lnTo>
                    <a:lnTo>
                      <a:pt x="194" y="247"/>
                    </a:lnTo>
                    <a:lnTo>
                      <a:pt x="196" y="249"/>
                    </a:lnTo>
                    <a:lnTo>
                      <a:pt x="196" y="251"/>
                    </a:lnTo>
                    <a:lnTo>
                      <a:pt x="208" y="255"/>
                    </a:lnTo>
                    <a:lnTo>
                      <a:pt x="212" y="257"/>
                    </a:lnTo>
                    <a:lnTo>
                      <a:pt x="220" y="253"/>
                    </a:lnTo>
                    <a:lnTo>
                      <a:pt x="222" y="253"/>
                    </a:lnTo>
                    <a:lnTo>
                      <a:pt x="226" y="259"/>
                    </a:lnTo>
                    <a:lnTo>
                      <a:pt x="234" y="261"/>
                    </a:lnTo>
                    <a:lnTo>
                      <a:pt x="236" y="261"/>
                    </a:lnTo>
                    <a:lnTo>
                      <a:pt x="238" y="263"/>
                    </a:lnTo>
                    <a:lnTo>
                      <a:pt x="240" y="269"/>
                    </a:lnTo>
                    <a:lnTo>
                      <a:pt x="248" y="275"/>
                    </a:lnTo>
                    <a:lnTo>
                      <a:pt x="254" y="275"/>
                    </a:lnTo>
                    <a:lnTo>
                      <a:pt x="256" y="275"/>
                    </a:lnTo>
                    <a:lnTo>
                      <a:pt x="258" y="275"/>
                    </a:lnTo>
                    <a:lnTo>
                      <a:pt x="258" y="277"/>
                    </a:lnTo>
                    <a:lnTo>
                      <a:pt x="260" y="277"/>
                    </a:lnTo>
                    <a:lnTo>
                      <a:pt x="262" y="277"/>
                    </a:lnTo>
                    <a:lnTo>
                      <a:pt x="260" y="263"/>
                    </a:lnTo>
                    <a:lnTo>
                      <a:pt x="260" y="261"/>
                    </a:lnTo>
                    <a:lnTo>
                      <a:pt x="258" y="261"/>
                    </a:lnTo>
                    <a:lnTo>
                      <a:pt x="256" y="263"/>
                    </a:lnTo>
                    <a:lnTo>
                      <a:pt x="250" y="261"/>
                    </a:lnTo>
                    <a:lnTo>
                      <a:pt x="248" y="261"/>
                    </a:lnTo>
                    <a:lnTo>
                      <a:pt x="244" y="255"/>
                    </a:lnTo>
                    <a:lnTo>
                      <a:pt x="242" y="251"/>
                    </a:lnTo>
                    <a:lnTo>
                      <a:pt x="248" y="227"/>
                    </a:lnTo>
                    <a:lnTo>
                      <a:pt x="246" y="215"/>
                    </a:lnTo>
                    <a:lnTo>
                      <a:pt x="252" y="205"/>
                    </a:lnTo>
                    <a:lnTo>
                      <a:pt x="272" y="201"/>
                    </a:lnTo>
                    <a:lnTo>
                      <a:pt x="274" y="201"/>
                    </a:lnTo>
                    <a:close/>
                  </a:path>
                </a:pathLst>
              </a:custGeom>
              <a:solidFill>
                <a:schemeClr val="tx2"/>
              </a:solidFill>
              <a:ln w="3175">
                <a:solidFill>
                  <a:schemeClr val="bg1"/>
                </a:solidFill>
                <a:round/>
                <a:headEnd/>
                <a:tailEnd/>
              </a:ln>
            </p:spPr>
            <p:txBody>
              <a:bodyPr/>
              <a:lstStyle/>
              <a:p>
                <a:endParaRPr lang="fr-FR" dirty="0"/>
              </a:p>
            </p:txBody>
          </p:sp>
          <p:sp>
            <p:nvSpPr>
              <p:cNvPr id="5770" name="Freeform 1229"/>
              <p:cNvSpPr>
                <a:spLocks/>
              </p:cNvSpPr>
              <p:nvPr/>
            </p:nvSpPr>
            <p:spPr bwMode="auto">
              <a:xfrm>
                <a:off x="2966" y="2624"/>
                <a:ext cx="284" cy="277"/>
              </a:xfrm>
              <a:custGeom>
                <a:avLst/>
                <a:gdLst>
                  <a:gd name="T0" fmla="*/ 268 w 284"/>
                  <a:gd name="T1" fmla="*/ 187 h 277"/>
                  <a:gd name="T2" fmla="*/ 258 w 284"/>
                  <a:gd name="T3" fmla="*/ 176 h 277"/>
                  <a:gd name="T4" fmla="*/ 256 w 284"/>
                  <a:gd name="T5" fmla="*/ 164 h 277"/>
                  <a:gd name="T6" fmla="*/ 254 w 284"/>
                  <a:gd name="T7" fmla="*/ 142 h 277"/>
                  <a:gd name="T8" fmla="*/ 254 w 284"/>
                  <a:gd name="T9" fmla="*/ 122 h 277"/>
                  <a:gd name="T10" fmla="*/ 260 w 284"/>
                  <a:gd name="T11" fmla="*/ 98 h 277"/>
                  <a:gd name="T12" fmla="*/ 276 w 284"/>
                  <a:gd name="T13" fmla="*/ 56 h 277"/>
                  <a:gd name="T14" fmla="*/ 284 w 284"/>
                  <a:gd name="T15" fmla="*/ 48 h 277"/>
                  <a:gd name="T16" fmla="*/ 282 w 284"/>
                  <a:gd name="T17" fmla="*/ 44 h 277"/>
                  <a:gd name="T18" fmla="*/ 278 w 284"/>
                  <a:gd name="T19" fmla="*/ 28 h 277"/>
                  <a:gd name="T20" fmla="*/ 278 w 284"/>
                  <a:gd name="T21" fmla="*/ 24 h 277"/>
                  <a:gd name="T22" fmla="*/ 254 w 284"/>
                  <a:gd name="T23" fmla="*/ 14 h 277"/>
                  <a:gd name="T24" fmla="*/ 242 w 284"/>
                  <a:gd name="T25" fmla="*/ 14 h 277"/>
                  <a:gd name="T26" fmla="*/ 230 w 284"/>
                  <a:gd name="T27" fmla="*/ 4 h 277"/>
                  <a:gd name="T28" fmla="*/ 218 w 284"/>
                  <a:gd name="T29" fmla="*/ 4 h 277"/>
                  <a:gd name="T30" fmla="*/ 210 w 284"/>
                  <a:gd name="T31" fmla="*/ 0 h 277"/>
                  <a:gd name="T32" fmla="*/ 194 w 284"/>
                  <a:gd name="T33" fmla="*/ 4 h 277"/>
                  <a:gd name="T34" fmla="*/ 186 w 284"/>
                  <a:gd name="T35" fmla="*/ 4 h 277"/>
                  <a:gd name="T36" fmla="*/ 166 w 284"/>
                  <a:gd name="T37" fmla="*/ 10 h 277"/>
                  <a:gd name="T38" fmla="*/ 154 w 284"/>
                  <a:gd name="T39" fmla="*/ 10 h 277"/>
                  <a:gd name="T40" fmla="*/ 138 w 284"/>
                  <a:gd name="T41" fmla="*/ 14 h 277"/>
                  <a:gd name="T42" fmla="*/ 126 w 284"/>
                  <a:gd name="T43" fmla="*/ 12 h 277"/>
                  <a:gd name="T44" fmla="*/ 118 w 284"/>
                  <a:gd name="T45" fmla="*/ 4 h 277"/>
                  <a:gd name="T46" fmla="*/ 102 w 284"/>
                  <a:gd name="T47" fmla="*/ 6 h 277"/>
                  <a:gd name="T48" fmla="*/ 98 w 284"/>
                  <a:gd name="T49" fmla="*/ 20 h 277"/>
                  <a:gd name="T50" fmla="*/ 96 w 284"/>
                  <a:gd name="T51" fmla="*/ 28 h 277"/>
                  <a:gd name="T52" fmla="*/ 72 w 284"/>
                  <a:gd name="T53" fmla="*/ 96 h 277"/>
                  <a:gd name="T54" fmla="*/ 48 w 284"/>
                  <a:gd name="T55" fmla="*/ 142 h 277"/>
                  <a:gd name="T56" fmla="*/ 30 w 284"/>
                  <a:gd name="T57" fmla="*/ 150 h 277"/>
                  <a:gd name="T58" fmla="*/ 22 w 284"/>
                  <a:gd name="T59" fmla="*/ 146 h 277"/>
                  <a:gd name="T60" fmla="*/ 14 w 284"/>
                  <a:gd name="T61" fmla="*/ 152 h 277"/>
                  <a:gd name="T62" fmla="*/ 4 w 284"/>
                  <a:gd name="T63" fmla="*/ 154 h 277"/>
                  <a:gd name="T64" fmla="*/ 0 w 284"/>
                  <a:gd name="T65" fmla="*/ 170 h 277"/>
                  <a:gd name="T66" fmla="*/ 30 w 284"/>
                  <a:gd name="T67" fmla="*/ 166 h 277"/>
                  <a:gd name="T68" fmla="*/ 60 w 284"/>
                  <a:gd name="T69" fmla="*/ 166 h 277"/>
                  <a:gd name="T70" fmla="*/ 70 w 284"/>
                  <a:gd name="T71" fmla="*/ 187 h 277"/>
                  <a:gd name="T72" fmla="*/ 86 w 284"/>
                  <a:gd name="T73" fmla="*/ 199 h 277"/>
                  <a:gd name="T74" fmla="*/ 106 w 284"/>
                  <a:gd name="T75" fmla="*/ 191 h 277"/>
                  <a:gd name="T76" fmla="*/ 120 w 284"/>
                  <a:gd name="T77" fmla="*/ 183 h 277"/>
                  <a:gd name="T78" fmla="*/ 126 w 284"/>
                  <a:gd name="T79" fmla="*/ 187 h 277"/>
                  <a:gd name="T80" fmla="*/ 144 w 284"/>
                  <a:gd name="T81" fmla="*/ 211 h 277"/>
                  <a:gd name="T82" fmla="*/ 148 w 284"/>
                  <a:gd name="T83" fmla="*/ 235 h 277"/>
                  <a:gd name="T84" fmla="*/ 144 w 284"/>
                  <a:gd name="T85" fmla="*/ 245 h 277"/>
                  <a:gd name="T86" fmla="*/ 150 w 284"/>
                  <a:gd name="T87" fmla="*/ 247 h 277"/>
                  <a:gd name="T88" fmla="*/ 170 w 284"/>
                  <a:gd name="T89" fmla="*/ 241 h 277"/>
                  <a:gd name="T90" fmla="*/ 176 w 284"/>
                  <a:gd name="T91" fmla="*/ 241 h 277"/>
                  <a:gd name="T92" fmla="*/ 182 w 284"/>
                  <a:gd name="T93" fmla="*/ 247 h 277"/>
                  <a:gd name="T94" fmla="*/ 192 w 284"/>
                  <a:gd name="T95" fmla="*/ 245 h 277"/>
                  <a:gd name="T96" fmla="*/ 196 w 284"/>
                  <a:gd name="T97" fmla="*/ 251 h 277"/>
                  <a:gd name="T98" fmla="*/ 220 w 284"/>
                  <a:gd name="T99" fmla="*/ 253 h 277"/>
                  <a:gd name="T100" fmla="*/ 234 w 284"/>
                  <a:gd name="T101" fmla="*/ 261 h 277"/>
                  <a:gd name="T102" fmla="*/ 240 w 284"/>
                  <a:gd name="T103" fmla="*/ 269 h 277"/>
                  <a:gd name="T104" fmla="*/ 256 w 284"/>
                  <a:gd name="T105" fmla="*/ 275 h 277"/>
                  <a:gd name="T106" fmla="*/ 260 w 284"/>
                  <a:gd name="T107" fmla="*/ 277 h 277"/>
                  <a:gd name="T108" fmla="*/ 260 w 284"/>
                  <a:gd name="T109" fmla="*/ 261 h 277"/>
                  <a:gd name="T110" fmla="*/ 250 w 284"/>
                  <a:gd name="T111" fmla="*/ 261 h 277"/>
                  <a:gd name="T112" fmla="*/ 242 w 284"/>
                  <a:gd name="T113" fmla="*/ 251 h 277"/>
                  <a:gd name="T114" fmla="*/ 252 w 284"/>
                  <a:gd name="T115" fmla="*/ 205 h 2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4"/>
                  <a:gd name="T175" fmla="*/ 0 h 277"/>
                  <a:gd name="T176" fmla="*/ 284 w 284"/>
                  <a:gd name="T177" fmla="*/ 277 h 2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4" h="277">
                    <a:moveTo>
                      <a:pt x="274" y="201"/>
                    </a:moveTo>
                    <a:lnTo>
                      <a:pt x="272" y="191"/>
                    </a:lnTo>
                    <a:lnTo>
                      <a:pt x="268" y="187"/>
                    </a:lnTo>
                    <a:lnTo>
                      <a:pt x="264" y="187"/>
                    </a:lnTo>
                    <a:lnTo>
                      <a:pt x="260" y="181"/>
                    </a:lnTo>
                    <a:lnTo>
                      <a:pt x="258" y="176"/>
                    </a:lnTo>
                    <a:lnTo>
                      <a:pt x="256" y="174"/>
                    </a:lnTo>
                    <a:lnTo>
                      <a:pt x="254" y="170"/>
                    </a:lnTo>
                    <a:lnTo>
                      <a:pt x="256" y="164"/>
                    </a:lnTo>
                    <a:lnTo>
                      <a:pt x="252" y="154"/>
                    </a:lnTo>
                    <a:lnTo>
                      <a:pt x="254" y="144"/>
                    </a:lnTo>
                    <a:lnTo>
                      <a:pt x="254" y="142"/>
                    </a:lnTo>
                    <a:lnTo>
                      <a:pt x="252" y="142"/>
                    </a:lnTo>
                    <a:lnTo>
                      <a:pt x="256" y="128"/>
                    </a:lnTo>
                    <a:lnTo>
                      <a:pt x="254" y="122"/>
                    </a:lnTo>
                    <a:lnTo>
                      <a:pt x="250" y="116"/>
                    </a:lnTo>
                    <a:lnTo>
                      <a:pt x="250" y="114"/>
                    </a:lnTo>
                    <a:lnTo>
                      <a:pt x="260" y="98"/>
                    </a:lnTo>
                    <a:lnTo>
                      <a:pt x="262" y="98"/>
                    </a:lnTo>
                    <a:lnTo>
                      <a:pt x="264" y="72"/>
                    </a:lnTo>
                    <a:lnTo>
                      <a:pt x="276" y="56"/>
                    </a:lnTo>
                    <a:lnTo>
                      <a:pt x="282" y="52"/>
                    </a:lnTo>
                    <a:lnTo>
                      <a:pt x="284" y="50"/>
                    </a:lnTo>
                    <a:lnTo>
                      <a:pt x="284" y="48"/>
                    </a:lnTo>
                    <a:lnTo>
                      <a:pt x="284" y="46"/>
                    </a:lnTo>
                    <a:lnTo>
                      <a:pt x="284" y="44"/>
                    </a:lnTo>
                    <a:lnTo>
                      <a:pt x="282" y="44"/>
                    </a:lnTo>
                    <a:lnTo>
                      <a:pt x="278" y="42"/>
                    </a:lnTo>
                    <a:lnTo>
                      <a:pt x="278" y="40"/>
                    </a:lnTo>
                    <a:lnTo>
                      <a:pt x="278" y="28"/>
                    </a:lnTo>
                    <a:lnTo>
                      <a:pt x="280" y="26"/>
                    </a:lnTo>
                    <a:lnTo>
                      <a:pt x="280" y="24"/>
                    </a:lnTo>
                    <a:lnTo>
                      <a:pt x="278" y="24"/>
                    </a:lnTo>
                    <a:lnTo>
                      <a:pt x="260" y="10"/>
                    </a:lnTo>
                    <a:lnTo>
                      <a:pt x="256" y="12"/>
                    </a:lnTo>
                    <a:lnTo>
                      <a:pt x="254" y="14"/>
                    </a:lnTo>
                    <a:lnTo>
                      <a:pt x="246" y="12"/>
                    </a:lnTo>
                    <a:lnTo>
                      <a:pt x="244" y="14"/>
                    </a:lnTo>
                    <a:lnTo>
                      <a:pt x="242" y="14"/>
                    </a:lnTo>
                    <a:lnTo>
                      <a:pt x="236" y="12"/>
                    </a:lnTo>
                    <a:lnTo>
                      <a:pt x="234" y="8"/>
                    </a:lnTo>
                    <a:lnTo>
                      <a:pt x="230" y="4"/>
                    </a:lnTo>
                    <a:lnTo>
                      <a:pt x="228" y="2"/>
                    </a:lnTo>
                    <a:lnTo>
                      <a:pt x="220" y="2"/>
                    </a:lnTo>
                    <a:lnTo>
                      <a:pt x="218" y="4"/>
                    </a:lnTo>
                    <a:lnTo>
                      <a:pt x="216" y="2"/>
                    </a:lnTo>
                    <a:lnTo>
                      <a:pt x="214" y="4"/>
                    </a:lnTo>
                    <a:lnTo>
                      <a:pt x="210" y="0"/>
                    </a:lnTo>
                    <a:lnTo>
                      <a:pt x="200" y="2"/>
                    </a:lnTo>
                    <a:lnTo>
                      <a:pt x="194" y="2"/>
                    </a:lnTo>
                    <a:lnTo>
                      <a:pt x="194" y="4"/>
                    </a:lnTo>
                    <a:lnTo>
                      <a:pt x="190" y="4"/>
                    </a:lnTo>
                    <a:lnTo>
                      <a:pt x="188" y="6"/>
                    </a:lnTo>
                    <a:lnTo>
                      <a:pt x="186" y="4"/>
                    </a:lnTo>
                    <a:lnTo>
                      <a:pt x="186" y="2"/>
                    </a:lnTo>
                    <a:lnTo>
                      <a:pt x="184" y="2"/>
                    </a:lnTo>
                    <a:lnTo>
                      <a:pt x="166" y="10"/>
                    </a:lnTo>
                    <a:lnTo>
                      <a:pt x="164" y="8"/>
                    </a:lnTo>
                    <a:lnTo>
                      <a:pt x="158" y="6"/>
                    </a:lnTo>
                    <a:lnTo>
                      <a:pt x="154" y="10"/>
                    </a:lnTo>
                    <a:lnTo>
                      <a:pt x="154" y="14"/>
                    </a:lnTo>
                    <a:lnTo>
                      <a:pt x="152" y="14"/>
                    </a:lnTo>
                    <a:lnTo>
                      <a:pt x="138" y="14"/>
                    </a:lnTo>
                    <a:lnTo>
                      <a:pt x="132" y="12"/>
                    </a:lnTo>
                    <a:lnTo>
                      <a:pt x="128" y="10"/>
                    </a:lnTo>
                    <a:lnTo>
                      <a:pt x="126" y="12"/>
                    </a:lnTo>
                    <a:lnTo>
                      <a:pt x="124" y="12"/>
                    </a:lnTo>
                    <a:lnTo>
                      <a:pt x="118" y="8"/>
                    </a:lnTo>
                    <a:lnTo>
                      <a:pt x="118" y="4"/>
                    </a:lnTo>
                    <a:lnTo>
                      <a:pt x="116" y="2"/>
                    </a:lnTo>
                    <a:lnTo>
                      <a:pt x="108" y="2"/>
                    </a:lnTo>
                    <a:lnTo>
                      <a:pt x="102" y="6"/>
                    </a:lnTo>
                    <a:lnTo>
                      <a:pt x="100" y="10"/>
                    </a:lnTo>
                    <a:lnTo>
                      <a:pt x="98" y="12"/>
                    </a:lnTo>
                    <a:lnTo>
                      <a:pt x="98" y="20"/>
                    </a:lnTo>
                    <a:lnTo>
                      <a:pt x="98" y="22"/>
                    </a:lnTo>
                    <a:lnTo>
                      <a:pt x="94" y="24"/>
                    </a:lnTo>
                    <a:lnTo>
                      <a:pt x="96" y="28"/>
                    </a:lnTo>
                    <a:lnTo>
                      <a:pt x="86" y="50"/>
                    </a:lnTo>
                    <a:lnTo>
                      <a:pt x="80" y="90"/>
                    </a:lnTo>
                    <a:lnTo>
                      <a:pt x="72" y="96"/>
                    </a:lnTo>
                    <a:lnTo>
                      <a:pt x="60" y="110"/>
                    </a:lnTo>
                    <a:lnTo>
                      <a:pt x="56" y="132"/>
                    </a:lnTo>
                    <a:lnTo>
                      <a:pt x="48" y="142"/>
                    </a:lnTo>
                    <a:lnTo>
                      <a:pt x="38" y="148"/>
                    </a:lnTo>
                    <a:lnTo>
                      <a:pt x="32" y="150"/>
                    </a:lnTo>
                    <a:lnTo>
                      <a:pt x="30" y="150"/>
                    </a:lnTo>
                    <a:lnTo>
                      <a:pt x="30" y="146"/>
                    </a:lnTo>
                    <a:lnTo>
                      <a:pt x="30" y="144"/>
                    </a:lnTo>
                    <a:lnTo>
                      <a:pt x="22" y="146"/>
                    </a:lnTo>
                    <a:lnTo>
                      <a:pt x="20" y="148"/>
                    </a:lnTo>
                    <a:lnTo>
                      <a:pt x="18" y="150"/>
                    </a:lnTo>
                    <a:lnTo>
                      <a:pt x="14" y="152"/>
                    </a:lnTo>
                    <a:lnTo>
                      <a:pt x="10" y="148"/>
                    </a:lnTo>
                    <a:lnTo>
                      <a:pt x="8" y="150"/>
                    </a:lnTo>
                    <a:lnTo>
                      <a:pt x="4" y="154"/>
                    </a:lnTo>
                    <a:lnTo>
                      <a:pt x="2" y="166"/>
                    </a:lnTo>
                    <a:lnTo>
                      <a:pt x="0" y="166"/>
                    </a:lnTo>
                    <a:lnTo>
                      <a:pt x="0" y="170"/>
                    </a:lnTo>
                    <a:lnTo>
                      <a:pt x="0" y="172"/>
                    </a:lnTo>
                    <a:lnTo>
                      <a:pt x="14" y="166"/>
                    </a:lnTo>
                    <a:lnTo>
                      <a:pt x="30" y="166"/>
                    </a:lnTo>
                    <a:lnTo>
                      <a:pt x="32" y="166"/>
                    </a:lnTo>
                    <a:lnTo>
                      <a:pt x="58" y="166"/>
                    </a:lnTo>
                    <a:lnTo>
                      <a:pt x="60" y="166"/>
                    </a:lnTo>
                    <a:lnTo>
                      <a:pt x="60" y="168"/>
                    </a:lnTo>
                    <a:lnTo>
                      <a:pt x="62" y="168"/>
                    </a:lnTo>
                    <a:lnTo>
                      <a:pt x="70" y="187"/>
                    </a:lnTo>
                    <a:lnTo>
                      <a:pt x="78" y="197"/>
                    </a:lnTo>
                    <a:lnTo>
                      <a:pt x="82" y="199"/>
                    </a:lnTo>
                    <a:lnTo>
                      <a:pt x="86" y="199"/>
                    </a:lnTo>
                    <a:lnTo>
                      <a:pt x="94" y="197"/>
                    </a:lnTo>
                    <a:lnTo>
                      <a:pt x="104" y="197"/>
                    </a:lnTo>
                    <a:lnTo>
                      <a:pt x="106" y="191"/>
                    </a:lnTo>
                    <a:lnTo>
                      <a:pt x="106" y="189"/>
                    </a:lnTo>
                    <a:lnTo>
                      <a:pt x="108" y="183"/>
                    </a:lnTo>
                    <a:lnTo>
                      <a:pt x="120" y="183"/>
                    </a:lnTo>
                    <a:lnTo>
                      <a:pt x="120" y="181"/>
                    </a:lnTo>
                    <a:lnTo>
                      <a:pt x="126" y="181"/>
                    </a:lnTo>
                    <a:lnTo>
                      <a:pt x="126" y="187"/>
                    </a:lnTo>
                    <a:lnTo>
                      <a:pt x="140" y="187"/>
                    </a:lnTo>
                    <a:lnTo>
                      <a:pt x="142" y="191"/>
                    </a:lnTo>
                    <a:lnTo>
                      <a:pt x="144" y="211"/>
                    </a:lnTo>
                    <a:lnTo>
                      <a:pt x="142" y="215"/>
                    </a:lnTo>
                    <a:lnTo>
                      <a:pt x="142" y="221"/>
                    </a:lnTo>
                    <a:lnTo>
                      <a:pt x="148" y="235"/>
                    </a:lnTo>
                    <a:lnTo>
                      <a:pt x="148" y="239"/>
                    </a:lnTo>
                    <a:lnTo>
                      <a:pt x="144" y="243"/>
                    </a:lnTo>
                    <a:lnTo>
                      <a:pt x="144" y="245"/>
                    </a:lnTo>
                    <a:lnTo>
                      <a:pt x="146" y="245"/>
                    </a:lnTo>
                    <a:lnTo>
                      <a:pt x="148" y="247"/>
                    </a:lnTo>
                    <a:lnTo>
                      <a:pt x="150" y="247"/>
                    </a:lnTo>
                    <a:lnTo>
                      <a:pt x="152" y="243"/>
                    </a:lnTo>
                    <a:lnTo>
                      <a:pt x="166" y="243"/>
                    </a:lnTo>
                    <a:lnTo>
                      <a:pt x="170" y="241"/>
                    </a:lnTo>
                    <a:lnTo>
                      <a:pt x="172" y="243"/>
                    </a:lnTo>
                    <a:lnTo>
                      <a:pt x="174" y="241"/>
                    </a:lnTo>
                    <a:lnTo>
                      <a:pt x="176" y="241"/>
                    </a:lnTo>
                    <a:lnTo>
                      <a:pt x="180" y="239"/>
                    </a:lnTo>
                    <a:lnTo>
                      <a:pt x="182" y="243"/>
                    </a:lnTo>
                    <a:lnTo>
                      <a:pt x="182" y="247"/>
                    </a:lnTo>
                    <a:lnTo>
                      <a:pt x="188" y="245"/>
                    </a:lnTo>
                    <a:lnTo>
                      <a:pt x="190" y="245"/>
                    </a:lnTo>
                    <a:lnTo>
                      <a:pt x="192" y="245"/>
                    </a:lnTo>
                    <a:lnTo>
                      <a:pt x="194" y="247"/>
                    </a:lnTo>
                    <a:lnTo>
                      <a:pt x="196" y="249"/>
                    </a:lnTo>
                    <a:lnTo>
                      <a:pt x="196" y="251"/>
                    </a:lnTo>
                    <a:lnTo>
                      <a:pt x="208" y="255"/>
                    </a:lnTo>
                    <a:lnTo>
                      <a:pt x="212" y="257"/>
                    </a:lnTo>
                    <a:lnTo>
                      <a:pt x="220" y="253"/>
                    </a:lnTo>
                    <a:lnTo>
                      <a:pt x="222" y="253"/>
                    </a:lnTo>
                    <a:lnTo>
                      <a:pt x="226" y="259"/>
                    </a:lnTo>
                    <a:lnTo>
                      <a:pt x="234" y="261"/>
                    </a:lnTo>
                    <a:lnTo>
                      <a:pt x="236" y="261"/>
                    </a:lnTo>
                    <a:lnTo>
                      <a:pt x="238" y="263"/>
                    </a:lnTo>
                    <a:lnTo>
                      <a:pt x="240" y="269"/>
                    </a:lnTo>
                    <a:lnTo>
                      <a:pt x="248" y="275"/>
                    </a:lnTo>
                    <a:lnTo>
                      <a:pt x="254" y="275"/>
                    </a:lnTo>
                    <a:lnTo>
                      <a:pt x="256" y="275"/>
                    </a:lnTo>
                    <a:lnTo>
                      <a:pt x="258" y="275"/>
                    </a:lnTo>
                    <a:lnTo>
                      <a:pt x="258" y="277"/>
                    </a:lnTo>
                    <a:lnTo>
                      <a:pt x="260" y="277"/>
                    </a:lnTo>
                    <a:lnTo>
                      <a:pt x="262" y="277"/>
                    </a:lnTo>
                    <a:lnTo>
                      <a:pt x="260" y="263"/>
                    </a:lnTo>
                    <a:lnTo>
                      <a:pt x="260" y="261"/>
                    </a:lnTo>
                    <a:lnTo>
                      <a:pt x="258" y="261"/>
                    </a:lnTo>
                    <a:lnTo>
                      <a:pt x="256" y="263"/>
                    </a:lnTo>
                    <a:lnTo>
                      <a:pt x="250" y="261"/>
                    </a:lnTo>
                    <a:lnTo>
                      <a:pt x="248" y="261"/>
                    </a:lnTo>
                    <a:lnTo>
                      <a:pt x="244" y="255"/>
                    </a:lnTo>
                    <a:lnTo>
                      <a:pt x="242" y="251"/>
                    </a:lnTo>
                    <a:lnTo>
                      <a:pt x="248" y="227"/>
                    </a:lnTo>
                    <a:lnTo>
                      <a:pt x="246" y="215"/>
                    </a:lnTo>
                    <a:lnTo>
                      <a:pt x="252" y="205"/>
                    </a:lnTo>
                    <a:lnTo>
                      <a:pt x="272" y="201"/>
                    </a:lnTo>
                  </a:path>
                </a:pathLst>
              </a:custGeom>
              <a:solidFill>
                <a:schemeClr val="tx2"/>
              </a:solidFill>
              <a:ln w="3175">
                <a:solidFill>
                  <a:schemeClr val="bg1"/>
                </a:solidFill>
                <a:round/>
                <a:headEnd/>
                <a:tailEnd/>
              </a:ln>
            </p:spPr>
            <p:txBody>
              <a:bodyPr/>
              <a:lstStyle/>
              <a:p>
                <a:endParaRPr lang="fr-FR" dirty="0"/>
              </a:p>
            </p:txBody>
          </p:sp>
          <p:sp>
            <p:nvSpPr>
              <p:cNvPr id="5771" name="Freeform 1230"/>
              <p:cNvSpPr>
                <a:spLocks/>
              </p:cNvSpPr>
              <p:nvPr/>
            </p:nvSpPr>
            <p:spPr bwMode="auto">
              <a:xfrm>
                <a:off x="1722" y="2025"/>
                <a:ext cx="6" cy="4"/>
              </a:xfrm>
              <a:custGeom>
                <a:avLst/>
                <a:gdLst>
                  <a:gd name="T0" fmla="*/ 4 w 6"/>
                  <a:gd name="T1" fmla="*/ 0 h 4"/>
                  <a:gd name="T2" fmla="*/ 2 w 6"/>
                  <a:gd name="T3" fmla="*/ 2 h 4"/>
                  <a:gd name="T4" fmla="*/ 0 w 6"/>
                  <a:gd name="T5" fmla="*/ 4 h 4"/>
                  <a:gd name="T6" fmla="*/ 2 w 6"/>
                  <a:gd name="T7" fmla="*/ 4 h 4"/>
                  <a:gd name="T8" fmla="*/ 6 w 6"/>
                  <a:gd name="T9" fmla="*/ 4 h 4"/>
                  <a:gd name="T10" fmla="*/ 6 w 6"/>
                  <a:gd name="T11" fmla="*/ 2 h 4"/>
                  <a:gd name="T12" fmla="*/ 4 w 6"/>
                  <a:gd name="T13" fmla="*/ 2 h 4"/>
                  <a:gd name="T14" fmla="*/ 4 w 6"/>
                  <a:gd name="T15" fmla="*/ 2 h 4"/>
                  <a:gd name="T16" fmla="*/ 4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0"/>
                    </a:moveTo>
                    <a:lnTo>
                      <a:pt x="2" y="2"/>
                    </a:lnTo>
                    <a:lnTo>
                      <a:pt x="0" y="4"/>
                    </a:lnTo>
                    <a:lnTo>
                      <a:pt x="2" y="4"/>
                    </a:lnTo>
                    <a:lnTo>
                      <a:pt x="6" y="4"/>
                    </a:lnTo>
                    <a:lnTo>
                      <a:pt x="6" y="2"/>
                    </a:lnTo>
                    <a:lnTo>
                      <a:pt x="4" y="2"/>
                    </a:lnTo>
                    <a:lnTo>
                      <a:pt x="4" y="0"/>
                    </a:lnTo>
                    <a:close/>
                  </a:path>
                </a:pathLst>
              </a:custGeom>
              <a:solidFill>
                <a:schemeClr val="tx2"/>
              </a:solidFill>
              <a:ln w="3175">
                <a:solidFill>
                  <a:schemeClr val="bg1"/>
                </a:solidFill>
                <a:round/>
                <a:headEnd/>
                <a:tailEnd/>
              </a:ln>
            </p:spPr>
            <p:txBody>
              <a:bodyPr/>
              <a:lstStyle/>
              <a:p>
                <a:endParaRPr lang="fr-FR" dirty="0"/>
              </a:p>
            </p:txBody>
          </p:sp>
          <p:sp>
            <p:nvSpPr>
              <p:cNvPr id="5772" name="Freeform 1231"/>
              <p:cNvSpPr>
                <a:spLocks/>
              </p:cNvSpPr>
              <p:nvPr/>
            </p:nvSpPr>
            <p:spPr bwMode="auto">
              <a:xfrm>
                <a:off x="1722" y="2025"/>
                <a:ext cx="6" cy="4"/>
              </a:xfrm>
              <a:custGeom>
                <a:avLst/>
                <a:gdLst>
                  <a:gd name="T0" fmla="*/ 4 w 6"/>
                  <a:gd name="T1" fmla="*/ 0 h 4"/>
                  <a:gd name="T2" fmla="*/ 2 w 6"/>
                  <a:gd name="T3" fmla="*/ 2 h 4"/>
                  <a:gd name="T4" fmla="*/ 0 w 6"/>
                  <a:gd name="T5" fmla="*/ 4 h 4"/>
                  <a:gd name="T6" fmla="*/ 2 w 6"/>
                  <a:gd name="T7" fmla="*/ 4 h 4"/>
                  <a:gd name="T8" fmla="*/ 6 w 6"/>
                  <a:gd name="T9" fmla="*/ 4 h 4"/>
                  <a:gd name="T10" fmla="*/ 6 w 6"/>
                  <a:gd name="T11" fmla="*/ 2 h 4"/>
                  <a:gd name="T12" fmla="*/ 4 w 6"/>
                  <a:gd name="T13" fmla="*/ 2 h 4"/>
                  <a:gd name="T14" fmla="*/ 4 w 6"/>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4" y="0"/>
                    </a:moveTo>
                    <a:lnTo>
                      <a:pt x="2" y="2"/>
                    </a:lnTo>
                    <a:lnTo>
                      <a:pt x="0" y="4"/>
                    </a:lnTo>
                    <a:lnTo>
                      <a:pt x="2" y="4"/>
                    </a:lnTo>
                    <a:lnTo>
                      <a:pt x="6" y="4"/>
                    </a:lnTo>
                    <a:lnTo>
                      <a:pt x="6" y="2"/>
                    </a:lnTo>
                    <a:lnTo>
                      <a:pt x="4" y="2"/>
                    </a:lnTo>
                  </a:path>
                </a:pathLst>
              </a:custGeom>
              <a:solidFill>
                <a:schemeClr val="tx2"/>
              </a:solidFill>
              <a:ln w="3175">
                <a:solidFill>
                  <a:schemeClr val="bg1"/>
                </a:solidFill>
                <a:round/>
                <a:headEnd/>
                <a:tailEnd/>
              </a:ln>
            </p:spPr>
            <p:txBody>
              <a:bodyPr/>
              <a:lstStyle/>
              <a:p>
                <a:endParaRPr lang="fr-FR" dirty="0"/>
              </a:p>
            </p:txBody>
          </p:sp>
          <p:sp>
            <p:nvSpPr>
              <p:cNvPr id="5773" name="Freeform 1232"/>
              <p:cNvSpPr>
                <a:spLocks/>
              </p:cNvSpPr>
              <p:nvPr/>
            </p:nvSpPr>
            <p:spPr bwMode="auto">
              <a:xfrm>
                <a:off x="1730" y="2027"/>
                <a:ext cx="6" cy="4"/>
              </a:xfrm>
              <a:custGeom>
                <a:avLst/>
                <a:gdLst>
                  <a:gd name="T0" fmla="*/ 4 w 6"/>
                  <a:gd name="T1" fmla="*/ 2 h 4"/>
                  <a:gd name="T2" fmla="*/ 2 w 6"/>
                  <a:gd name="T3" fmla="*/ 2 h 4"/>
                  <a:gd name="T4" fmla="*/ 0 w 6"/>
                  <a:gd name="T5" fmla="*/ 2 h 4"/>
                  <a:gd name="T6" fmla="*/ 2 w 6"/>
                  <a:gd name="T7" fmla="*/ 4 h 4"/>
                  <a:gd name="T8" fmla="*/ 4 w 6"/>
                  <a:gd name="T9" fmla="*/ 4 h 4"/>
                  <a:gd name="T10" fmla="*/ 6 w 6"/>
                  <a:gd name="T11" fmla="*/ 2 h 4"/>
                  <a:gd name="T12" fmla="*/ 4 w 6"/>
                  <a:gd name="T13" fmla="*/ 0 h 4"/>
                  <a:gd name="T14" fmla="*/ 4 w 6"/>
                  <a:gd name="T15" fmla="*/ 0 h 4"/>
                  <a:gd name="T16" fmla="*/ 4 w 6"/>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2"/>
                    </a:moveTo>
                    <a:lnTo>
                      <a:pt x="2" y="2"/>
                    </a:lnTo>
                    <a:lnTo>
                      <a:pt x="0" y="2"/>
                    </a:lnTo>
                    <a:lnTo>
                      <a:pt x="2" y="4"/>
                    </a:lnTo>
                    <a:lnTo>
                      <a:pt x="4" y="4"/>
                    </a:lnTo>
                    <a:lnTo>
                      <a:pt x="6" y="2"/>
                    </a:lnTo>
                    <a:lnTo>
                      <a:pt x="4" y="0"/>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774" name="Freeform 1233"/>
              <p:cNvSpPr>
                <a:spLocks/>
              </p:cNvSpPr>
              <p:nvPr/>
            </p:nvSpPr>
            <p:spPr bwMode="auto">
              <a:xfrm>
                <a:off x="1730" y="2027"/>
                <a:ext cx="6" cy="4"/>
              </a:xfrm>
              <a:custGeom>
                <a:avLst/>
                <a:gdLst>
                  <a:gd name="T0" fmla="*/ 4 w 6"/>
                  <a:gd name="T1" fmla="*/ 2 h 4"/>
                  <a:gd name="T2" fmla="*/ 2 w 6"/>
                  <a:gd name="T3" fmla="*/ 2 h 4"/>
                  <a:gd name="T4" fmla="*/ 0 w 6"/>
                  <a:gd name="T5" fmla="*/ 2 h 4"/>
                  <a:gd name="T6" fmla="*/ 2 w 6"/>
                  <a:gd name="T7" fmla="*/ 4 h 4"/>
                  <a:gd name="T8" fmla="*/ 4 w 6"/>
                  <a:gd name="T9" fmla="*/ 4 h 4"/>
                  <a:gd name="T10" fmla="*/ 6 w 6"/>
                  <a:gd name="T11" fmla="*/ 2 h 4"/>
                  <a:gd name="T12" fmla="*/ 4 w 6"/>
                  <a:gd name="T13" fmla="*/ 0 h 4"/>
                  <a:gd name="T14" fmla="*/ 4 w 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4" y="2"/>
                    </a:moveTo>
                    <a:lnTo>
                      <a:pt x="2" y="2"/>
                    </a:lnTo>
                    <a:lnTo>
                      <a:pt x="0" y="2"/>
                    </a:lnTo>
                    <a:lnTo>
                      <a:pt x="2" y="4"/>
                    </a:lnTo>
                    <a:lnTo>
                      <a:pt x="4" y="4"/>
                    </a:lnTo>
                    <a:lnTo>
                      <a:pt x="6" y="2"/>
                    </a:lnTo>
                    <a:lnTo>
                      <a:pt x="4" y="0"/>
                    </a:lnTo>
                  </a:path>
                </a:pathLst>
              </a:custGeom>
              <a:solidFill>
                <a:schemeClr val="tx2"/>
              </a:solidFill>
              <a:ln w="3175">
                <a:solidFill>
                  <a:schemeClr val="bg1"/>
                </a:solidFill>
                <a:round/>
                <a:headEnd/>
                <a:tailEnd/>
              </a:ln>
            </p:spPr>
            <p:txBody>
              <a:bodyPr/>
              <a:lstStyle/>
              <a:p>
                <a:endParaRPr lang="fr-FR" dirty="0"/>
              </a:p>
            </p:txBody>
          </p:sp>
          <p:sp>
            <p:nvSpPr>
              <p:cNvPr id="5775" name="Freeform 1234"/>
              <p:cNvSpPr>
                <a:spLocks/>
              </p:cNvSpPr>
              <p:nvPr/>
            </p:nvSpPr>
            <p:spPr bwMode="auto">
              <a:xfrm>
                <a:off x="916" y="1857"/>
                <a:ext cx="865" cy="460"/>
              </a:xfrm>
              <a:custGeom>
                <a:avLst/>
                <a:gdLst>
                  <a:gd name="T0" fmla="*/ 852 w 865"/>
                  <a:gd name="T1" fmla="*/ 54 h 460"/>
                  <a:gd name="T2" fmla="*/ 810 w 865"/>
                  <a:gd name="T3" fmla="*/ 86 h 460"/>
                  <a:gd name="T4" fmla="*/ 726 w 865"/>
                  <a:gd name="T5" fmla="*/ 114 h 460"/>
                  <a:gd name="T6" fmla="*/ 708 w 865"/>
                  <a:gd name="T7" fmla="*/ 132 h 460"/>
                  <a:gd name="T8" fmla="*/ 642 w 865"/>
                  <a:gd name="T9" fmla="*/ 168 h 460"/>
                  <a:gd name="T10" fmla="*/ 626 w 865"/>
                  <a:gd name="T11" fmla="*/ 148 h 460"/>
                  <a:gd name="T12" fmla="*/ 612 w 865"/>
                  <a:gd name="T13" fmla="*/ 118 h 460"/>
                  <a:gd name="T14" fmla="*/ 610 w 865"/>
                  <a:gd name="T15" fmla="*/ 86 h 460"/>
                  <a:gd name="T16" fmla="*/ 588 w 865"/>
                  <a:gd name="T17" fmla="*/ 92 h 460"/>
                  <a:gd name="T18" fmla="*/ 572 w 865"/>
                  <a:gd name="T19" fmla="*/ 114 h 460"/>
                  <a:gd name="T20" fmla="*/ 558 w 865"/>
                  <a:gd name="T21" fmla="*/ 96 h 460"/>
                  <a:gd name="T22" fmla="*/ 576 w 865"/>
                  <a:gd name="T23" fmla="*/ 78 h 460"/>
                  <a:gd name="T24" fmla="*/ 610 w 865"/>
                  <a:gd name="T25" fmla="*/ 76 h 460"/>
                  <a:gd name="T26" fmla="*/ 590 w 865"/>
                  <a:gd name="T27" fmla="*/ 58 h 460"/>
                  <a:gd name="T28" fmla="*/ 542 w 865"/>
                  <a:gd name="T29" fmla="*/ 60 h 460"/>
                  <a:gd name="T30" fmla="*/ 506 w 865"/>
                  <a:gd name="T31" fmla="*/ 64 h 460"/>
                  <a:gd name="T32" fmla="*/ 522 w 865"/>
                  <a:gd name="T33" fmla="*/ 32 h 460"/>
                  <a:gd name="T34" fmla="*/ 470 w 865"/>
                  <a:gd name="T35" fmla="*/ 16 h 460"/>
                  <a:gd name="T36" fmla="*/ 442 w 865"/>
                  <a:gd name="T37" fmla="*/ 0 h 460"/>
                  <a:gd name="T38" fmla="*/ 36 w 865"/>
                  <a:gd name="T39" fmla="*/ 28 h 460"/>
                  <a:gd name="T40" fmla="*/ 30 w 865"/>
                  <a:gd name="T41" fmla="*/ 32 h 460"/>
                  <a:gd name="T42" fmla="*/ 8 w 865"/>
                  <a:gd name="T43" fmla="*/ 52 h 460"/>
                  <a:gd name="T44" fmla="*/ 10 w 865"/>
                  <a:gd name="T45" fmla="*/ 68 h 460"/>
                  <a:gd name="T46" fmla="*/ 8 w 865"/>
                  <a:gd name="T47" fmla="*/ 128 h 460"/>
                  <a:gd name="T48" fmla="*/ 18 w 865"/>
                  <a:gd name="T49" fmla="*/ 219 h 460"/>
                  <a:gd name="T50" fmla="*/ 40 w 865"/>
                  <a:gd name="T51" fmla="*/ 235 h 460"/>
                  <a:gd name="T52" fmla="*/ 42 w 865"/>
                  <a:gd name="T53" fmla="*/ 255 h 460"/>
                  <a:gd name="T54" fmla="*/ 64 w 865"/>
                  <a:gd name="T55" fmla="*/ 299 h 460"/>
                  <a:gd name="T56" fmla="*/ 96 w 865"/>
                  <a:gd name="T57" fmla="*/ 313 h 460"/>
                  <a:gd name="T58" fmla="*/ 276 w 865"/>
                  <a:gd name="T59" fmla="*/ 353 h 460"/>
                  <a:gd name="T60" fmla="*/ 364 w 865"/>
                  <a:gd name="T61" fmla="*/ 407 h 460"/>
                  <a:gd name="T62" fmla="*/ 412 w 865"/>
                  <a:gd name="T63" fmla="*/ 446 h 460"/>
                  <a:gd name="T64" fmla="*/ 412 w 865"/>
                  <a:gd name="T65" fmla="*/ 421 h 460"/>
                  <a:gd name="T66" fmla="*/ 424 w 865"/>
                  <a:gd name="T67" fmla="*/ 405 h 460"/>
                  <a:gd name="T68" fmla="*/ 428 w 865"/>
                  <a:gd name="T69" fmla="*/ 405 h 460"/>
                  <a:gd name="T70" fmla="*/ 486 w 865"/>
                  <a:gd name="T71" fmla="*/ 387 h 460"/>
                  <a:gd name="T72" fmla="*/ 512 w 865"/>
                  <a:gd name="T73" fmla="*/ 393 h 460"/>
                  <a:gd name="T74" fmla="*/ 524 w 865"/>
                  <a:gd name="T75" fmla="*/ 387 h 460"/>
                  <a:gd name="T76" fmla="*/ 514 w 865"/>
                  <a:gd name="T77" fmla="*/ 373 h 460"/>
                  <a:gd name="T78" fmla="*/ 562 w 865"/>
                  <a:gd name="T79" fmla="*/ 371 h 460"/>
                  <a:gd name="T80" fmla="*/ 604 w 865"/>
                  <a:gd name="T81" fmla="*/ 379 h 460"/>
                  <a:gd name="T82" fmla="*/ 628 w 865"/>
                  <a:gd name="T83" fmla="*/ 413 h 460"/>
                  <a:gd name="T84" fmla="*/ 644 w 865"/>
                  <a:gd name="T85" fmla="*/ 448 h 460"/>
                  <a:gd name="T86" fmla="*/ 666 w 865"/>
                  <a:gd name="T87" fmla="*/ 431 h 460"/>
                  <a:gd name="T88" fmla="*/ 658 w 865"/>
                  <a:gd name="T89" fmla="*/ 335 h 460"/>
                  <a:gd name="T90" fmla="*/ 690 w 865"/>
                  <a:gd name="T91" fmla="*/ 313 h 460"/>
                  <a:gd name="T92" fmla="*/ 720 w 865"/>
                  <a:gd name="T93" fmla="*/ 291 h 460"/>
                  <a:gd name="T94" fmla="*/ 730 w 865"/>
                  <a:gd name="T95" fmla="*/ 285 h 460"/>
                  <a:gd name="T96" fmla="*/ 720 w 865"/>
                  <a:gd name="T97" fmla="*/ 271 h 460"/>
                  <a:gd name="T98" fmla="*/ 722 w 865"/>
                  <a:gd name="T99" fmla="*/ 255 h 460"/>
                  <a:gd name="T100" fmla="*/ 726 w 865"/>
                  <a:gd name="T101" fmla="*/ 239 h 460"/>
                  <a:gd name="T102" fmla="*/ 718 w 865"/>
                  <a:gd name="T103" fmla="*/ 229 h 460"/>
                  <a:gd name="T104" fmla="*/ 730 w 865"/>
                  <a:gd name="T105" fmla="*/ 205 h 460"/>
                  <a:gd name="T106" fmla="*/ 726 w 865"/>
                  <a:gd name="T107" fmla="*/ 225 h 460"/>
                  <a:gd name="T108" fmla="*/ 732 w 865"/>
                  <a:gd name="T109" fmla="*/ 251 h 460"/>
                  <a:gd name="T110" fmla="*/ 746 w 865"/>
                  <a:gd name="T111" fmla="*/ 215 h 460"/>
                  <a:gd name="T112" fmla="*/ 756 w 865"/>
                  <a:gd name="T113" fmla="*/ 189 h 460"/>
                  <a:gd name="T114" fmla="*/ 804 w 865"/>
                  <a:gd name="T115" fmla="*/ 168 h 460"/>
                  <a:gd name="T116" fmla="*/ 818 w 865"/>
                  <a:gd name="T117" fmla="*/ 164 h 460"/>
                  <a:gd name="T118" fmla="*/ 816 w 865"/>
                  <a:gd name="T119" fmla="*/ 126 h 460"/>
                  <a:gd name="T120" fmla="*/ 830 w 865"/>
                  <a:gd name="T121" fmla="*/ 116 h 460"/>
                  <a:gd name="T122" fmla="*/ 846 w 865"/>
                  <a:gd name="T123" fmla="*/ 110 h 460"/>
                  <a:gd name="T124" fmla="*/ 863 w 865"/>
                  <a:gd name="T125" fmla="*/ 100 h 4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5"/>
                  <a:gd name="T190" fmla="*/ 0 h 460"/>
                  <a:gd name="T191" fmla="*/ 865 w 865"/>
                  <a:gd name="T192" fmla="*/ 460 h 4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5" h="460">
                    <a:moveTo>
                      <a:pt x="863" y="100"/>
                    </a:moveTo>
                    <a:lnTo>
                      <a:pt x="863" y="98"/>
                    </a:lnTo>
                    <a:lnTo>
                      <a:pt x="863" y="96"/>
                    </a:lnTo>
                    <a:lnTo>
                      <a:pt x="863" y="92"/>
                    </a:lnTo>
                    <a:lnTo>
                      <a:pt x="863" y="94"/>
                    </a:lnTo>
                    <a:lnTo>
                      <a:pt x="861" y="94"/>
                    </a:lnTo>
                    <a:lnTo>
                      <a:pt x="859" y="94"/>
                    </a:lnTo>
                    <a:lnTo>
                      <a:pt x="857" y="92"/>
                    </a:lnTo>
                    <a:lnTo>
                      <a:pt x="856" y="88"/>
                    </a:lnTo>
                    <a:lnTo>
                      <a:pt x="856" y="84"/>
                    </a:lnTo>
                    <a:lnTo>
                      <a:pt x="852" y="82"/>
                    </a:lnTo>
                    <a:lnTo>
                      <a:pt x="852" y="54"/>
                    </a:lnTo>
                    <a:lnTo>
                      <a:pt x="846" y="46"/>
                    </a:lnTo>
                    <a:lnTo>
                      <a:pt x="844" y="46"/>
                    </a:lnTo>
                    <a:lnTo>
                      <a:pt x="842" y="50"/>
                    </a:lnTo>
                    <a:lnTo>
                      <a:pt x="836" y="50"/>
                    </a:lnTo>
                    <a:lnTo>
                      <a:pt x="834" y="48"/>
                    </a:lnTo>
                    <a:lnTo>
                      <a:pt x="832" y="46"/>
                    </a:lnTo>
                    <a:lnTo>
                      <a:pt x="830" y="44"/>
                    </a:lnTo>
                    <a:lnTo>
                      <a:pt x="828" y="44"/>
                    </a:lnTo>
                    <a:lnTo>
                      <a:pt x="826" y="46"/>
                    </a:lnTo>
                    <a:lnTo>
                      <a:pt x="814" y="74"/>
                    </a:lnTo>
                    <a:lnTo>
                      <a:pt x="814" y="84"/>
                    </a:lnTo>
                    <a:lnTo>
                      <a:pt x="810" y="86"/>
                    </a:lnTo>
                    <a:lnTo>
                      <a:pt x="810" y="88"/>
                    </a:lnTo>
                    <a:lnTo>
                      <a:pt x="810" y="90"/>
                    </a:lnTo>
                    <a:lnTo>
                      <a:pt x="808" y="90"/>
                    </a:lnTo>
                    <a:lnTo>
                      <a:pt x="808" y="92"/>
                    </a:lnTo>
                    <a:lnTo>
                      <a:pt x="804" y="90"/>
                    </a:lnTo>
                    <a:lnTo>
                      <a:pt x="802" y="92"/>
                    </a:lnTo>
                    <a:lnTo>
                      <a:pt x="798" y="92"/>
                    </a:lnTo>
                    <a:lnTo>
                      <a:pt x="796" y="96"/>
                    </a:lnTo>
                    <a:lnTo>
                      <a:pt x="744" y="96"/>
                    </a:lnTo>
                    <a:lnTo>
                      <a:pt x="734" y="104"/>
                    </a:lnTo>
                    <a:lnTo>
                      <a:pt x="732" y="110"/>
                    </a:lnTo>
                    <a:lnTo>
                      <a:pt x="726" y="114"/>
                    </a:lnTo>
                    <a:lnTo>
                      <a:pt x="724" y="116"/>
                    </a:lnTo>
                    <a:lnTo>
                      <a:pt x="726" y="116"/>
                    </a:lnTo>
                    <a:lnTo>
                      <a:pt x="728" y="118"/>
                    </a:lnTo>
                    <a:lnTo>
                      <a:pt x="726" y="120"/>
                    </a:lnTo>
                    <a:lnTo>
                      <a:pt x="726" y="122"/>
                    </a:lnTo>
                    <a:lnTo>
                      <a:pt x="728" y="124"/>
                    </a:lnTo>
                    <a:lnTo>
                      <a:pt x="726" y="126"/>
                    </a:lnTo>
                    <a:lnTo>
                      <a:pt x="722" y="128"/>
                    </a:lnTo>
                    <a:lnTo>
                      <a:pt x="718" y="132"/>
                    </a:lnTo>
                    <a:lnTo>
                      <a:pt x="716" y="132"/>
                    </a:lnTo>
                    <a:lnTo>
                      <a:pt x="710" y="132"/>
                    </a:lnTo>
                    <a:lnTo>
                      <a:pt x="708" y="132"/>
                    </a:lnTo>
                    <a:lnTo>
                      <a:pt x="706" y="132"/>
                    </a:lnTo>
                    <a:lnTo>
                      <a:pt x="704" y="130"/>
                    </a:lnTo>
                    <a:lnTo>
                      <a:pt x="698" y="130"/>
                    </a:lnTo>
                    <a:lnTo>
                      <a:pt x="684" y="134"/>
                    </a:lnTo>
                    <a:lnTo>
                      <a:pt x="686" y="142"/>
                    </a:lnTo>
                    <a:lnTo>
                      <a:pt x="682" y="144"/>
                    </a:lnTo>
                    <a:lnTo>
                      <a:pt x="682" y="146"/>
                    </a:lnTo>
                    <a:lnTo>
                      <a:pt x="680" y="146"/>
                    </a:lnTo>
                    <a:lnTo>
                      <a:pt x="680" y="148"/>
                    </a:lnTo>
                    <a:lnTo>
                      <a:pt x="670" y="154"/>
                    </a:lnTo>
                    <a:lnTo>
                      <a:pt x="666" y="154"/>
                    </a:lnTo>
                    <a:lnTo>
                      <a:pt x="642" y="168"/>
                    </a:lnTo>
                    <a:lnTo>
                      <a:pt x="638" y="168"/>
                    </a:lnTo>
                    <a:lnTo>
                      <a:pt x="632" y="170"/>
                    </a:lnTo>
                    <a:lnTo>
                      <a:pt x="628" y="168"/>
                    </a:lnTo>
                    <a:lnTo>
                      <a:pt x="626" y="168"/>
                    </a:lnTo>
                    <a:lnTo>
                      <a:pt x="624" y="168"/>
                    </a:lnTo>
                    <a:lnTo>
                      <a:pt x="622" y="166"/>
                    </a:lnTo>
                    <a:lnTo>
                      <a:pt x="618" y="164"/>
                    </a:lnTo>
                    <a:lnTo>
                      <a:pt x="622" y="158"/>
                    </a:lnTo>
                    <a:lnTo>
                      <a:pt x="622" y="156"/>
                    </a:lnTo>
                    <a:lnTo>
                      <a:pt x="624" y="152"/>
                    </a:lnTo>
                    <a:lnTo>
                      <a:pt x="626" y="150"/>
                    </a:lnTo>
                    <a:lnTo>
                      <a:pt x="626" y="148"/>
                    </a:lnTo>
                    <a:lnTo>
                      <a:pt x="628" y="146"/>
                    </a:lnTo>
                    <a:lnTo>
                      <a:pt x="630" y="146"/>
                    </a:lnTo>
                    <a:lnTo>
                      <a:pt x="632" y="136"/>
                    </a:lnTo>
                    <a:lnTo>
                      <a:pt x="630" y="134"/>
                    </a:lnTo>
                    <a:lnTo>
                      <a:pt x="630" y="124"/>
                    </a:lnTo>
                    <a:lnTo>
                      <a:pt x="626" y="116"/>
                    </a:lnTo>
                    <a:lnTo>
                      <a:pt x="622" y="116"/>
                    </a:lnTo>
                    <a:lnTo>
                      <a:pt x="618" y="118"/>
                    </a:lnTo>
                    <a:lnTo>
                      <a:pt x="616" y="122"/>
                    </a:lnTo>
                    <a:lnTo>
                      <a:pt x="612" y="124"/>
                    </a:lnTo>
                    <a:lnTo>
                      <a:pt x="610" y="124"/>
                    </a:lnTo>
                    <a:lnTo>
                      <a:pt x="612" y="118"/>
                    </a:lnTo>
                    <a:lnTo>
                      <a:pt x="616" y="114"/>
                    </a:lnTo>
                    <a:lnTo>
                      <a:pt x="616" y="112"/>
                    </a:lnTo>
                    <a:lnTo>
                      <a:pt x="618" y="110"/>
                    </a:lnTo>
                    <a:lnTo>
                      <a:pt x="620" y="108"/>
                    </a:lnTo>
                    <a:lnTo>
                      <a:pt x="618" y="100"/>
                    </a:lnTo>
                    <a:lnTo>
                      <a:pt x="618" y="98"/>
                    </a:lnTo>
                    <a:lnTo>
                      <a:pt x="618" y="96"/>
                    </a:lnTo>
                    <a:lnTo>
                      <a:pt x="618" y="94"/>
                    </a:lnTo>
                    <a:lnTo>
                      <a:pt x="616" y="92"/>
                    </a:lnTo>
                    <a:lnTo>
                      <a:pt x="614" y="90"/>
                    </a:lnTo>
                    <a:lnTo>
                      <a:pt x="610" y="88"/>
                    </a:lnTo>
                    <a:lnTo>
                      <a:pt x="610" y="86"/>
                    </a:lnTo>
                    <a:lnTo>
                      <a:pt x="608" y="86"/>
                    </a:lnTo>
                    <a:lnTo>
                      <a:pt x="604" y="84"/>
                    </a:lnTo>
                    <a:lnTo>
                      <a:pt x="602" y="82"/>
                    </a:lnTo>
                    <a:lnTo>
                      <a:pt x="602" y="84"/>
                    </a:lnTo>
                    <a:lnTo>
                      <a:pt x="600" y="82"/>
                    </a:lnTo>
                    <a:lnTo>
                      <a:pt x="598" y="82"/>
                    </a:lnTo>
                    <a:lnTo>
                      <a:pt x="594" y="82"/>
                    </a:lnTo>
                    <a:lnTo>
                      <a:pt x="592" y="84"/>
                    </a:lnTo>
                    <a:lnTo>
                      <a:pt x="594" y="86"/>
                    </a:lnTo>
                    <a:lnTo>
                      <a:pt x="594" y="88"/>
                    </a:lnTo>
                    <a:lnTo>
                      <a:pt x="594" y="90"/>
                    </a:lnTo>
                    <a:lnTo>
                      <a:pt x="588" y="92"/>
                    </a:lnTo>
                    <a:lnTo>
                      <a:pt x="588" y="98"/>
                    </a:lnTo>
                    <a:lnTo>
                      <a:pt x="586" y="98"/>
                    </a:lnTo>
                    <a:lnTo>
                      <a:pt x="584" y="100"/>
                    </a:lnTo>
                    <a:lnTo>
                      <a:pt x="584" y="96"/>
                    </a:lnTo>
                    <a:lnTo>
                      <a:pt x="584" y="94"/>
                    </a:lnTo>
                    <a:lnTo>
                      <a:pt x="582" y="94"/>
                    </a:lnTo>
                    <a:lnTo>
                      <a:pt x="580" y="96"/>
                    </a:lnTo>
                    <a:lnTo>
                      <a:pt x="578" y="98"/>
                    </a:lnTo>
                    <a:lnTo>
                      <a:pt x="576" y="102"/>
                    </a:lnTo>
                    <a:lnTo>
                      <a:pt x="576" y="104"/>
                    </a:lnTo>
                    <a:lnTo>
                      <a:pt x="574" y="112"/>
                    </a:lnTo>
                    <a:lnTo>
                      <a:pt x="572" y="114"/>
                    </a:lnTo>
                    <a:lnTo>
                      <a:pt x="570" y="124"/>
                    </a:lnTo>
                    <a:lnTo>
                      <a:pt x="576" y="136"/>
                    </a:lnTo>
                    <a:lnTo>
                      <a:pt x="574" y="146"/>
                    </a:lnTo>
                    <a:lnTo>
                      <a:pt x="568" y="160"/>
                    </a:lnTo>
                    <a:lnTo>
                      <a:pt x="562" y="166"/>
                    </a:lnTo>
                    <a:lnTo>
                      <a:pt x="560" y="166"/>
                    </a:lnTo>
                    <a:lnTo>
                      <a:pt x="556" y="164"/>
                    </a:lnTo>
                    <a:lnTo>
                      <a:pt x="552" y="152"/>
                    </a:lnTo>
                    <a:lnTo>
                      <a:pt x="550" y="134"/>
                    </a:lnTo>
                    <a:lnTo>
                      <a:pt x="564" y="94"/>
                    </a:lnTo>
                    <a:lnTo>
                      <a:pt x="562" y="92"/>
                    </a:lnTo>
                    <a:lnTo>
                      <a:pt x="558" y="96"/>
                    </a:lnTo>
                    <a:lnTo>
                      <a:pt x="558" y="100"/>
                    </a:lnTo>
                    <a:lnTo>
                      <a:pt x="556" y="100"/>
                    </a:lnTo>
                    <a:lnTo>
                      <a:pt x="550" y="106"/>
                    </a:lnTo>
                    <a:lnTo>
                      <a:pt x="550" y="104"/>
                    </a:lnTo>
                    <a:lnTo>
                      <a:pt x="552" y="100"/>
                    </a:lnTo>
                    <a:lnTo>
                      <a:pt x="554" y="98"/>
                    </a:lnTo>
                    <a:lnTo>
                      <a:pt x="564" y="80"/>
                    </a:lnTo>
                    <a:lnTo>
                      <a:pt x="566" y="80"/>
                    </a:lnTo>
                    <a:lnTo>
                      <a:pt x="568" y="80"/>
                    </a:lnTo>
                    <a:lnTo>
                      <a:pt x="570" y="78"/>
                    </a:lnTo>
                    <a:lnTo>
                      <a:pt x="570" y="84"/>
                    </a:lnTo>
                    <a:lnTo>
                      <a:pt x="576" y="78"/>
                    </a:lnTo>
                    <a:lnTo>
                      <a:pt x="584" y="76"/>
                    </a:lnTo>
                    <a:lnTo>
                      <a:pt x="586" y="74"/>
                    </a:lnTo>
                    <a:lnTo>
                      <a:pt x="588" y="74"/>
                    </a:lnTo>
                    <a:lnTo>
                      <a:pt x="592" y="74"/>
                    </a:lnTo>
                    <a:lnTo>
                      <a:pt x="596" y="76"/>
                    </a:lnTo>
                    <a:lnTo>
                      <a:pt x="596" y="78"/>
                    </a:lnTo>
                    <a:lnTo>
                      <a:pt x="600" y="78"/>
                    </a:lnTo>
                    <a:lnTo>
                      <a:pt x="600" y="76"/>
                    </a:lnTo>
                    <a:lnTo>
                      <a:pt x="600" y="74"/>
                    </a:lnTo>
                    <a:lnTo>
                      <a:pt x="602" y="76"/>
                    </a:lnTo>
                    <a:lnTo>
                      <a:pt x="602" y="78"/>
                    </a:lnTo>
                    <a:lnTo>
                      <a:pt x="610" y="76"/>
                    </a:lnTo>
                    <a:lnTo>
                      <a:pt x="610" y="74"/>
                    </a:lnTo>
                    <a:lnTo>
                      <a:pt x="608" y="74"/>
                    </a:lnTo>
                    <a:lnTo>
                      <a:pt x="606" y="72"/>
                    </a:lnTo>
                    <a:lnTo>
                      <a:pt x="606" y="68"/>
                    </a:lnTo>
                    <a:lnTo>
                      <a:pt x="604" y="68"/>
                    </a:lnTo>
                    <a:lnTo>
                      <a:pt x="604" y="66"/>
                    </a:lnTo>
                    <a:lnTo>
                      <a:pt x="604" y="64"/>
                    </a:lnTo>
                    <a:lnTo>
                      <a:pt x="598" y="66"/>
                    </a:lnTo>
                    <a:lnTo>
                      <a:pt x="594" y="64"/>
                    </a:lnTo>
                    <a:lnTo>
                      <a:pt x="594" y="60"/>
                    </a:lnTo>
                    <a:lnTo>
                      <a:pt x="592" y="60"/>
                    </a:lnTo>
                    <a:lnTo>
                      <a:pt x="590" y="58"/>
                    </a:lnTo>
                    <a:lnTo>
                      <a:pt x="588" y="60"/>
                    </a:lnTo>
                    <a:lnTo>
                      <a:pt x="576" y="60"/>
                    </a:lnTo>
                    <a:lnTo>
                      <a:pt x="572" y="64"/>
                    </a:lnTo>
                    <a:lnTo>
                      <a:pt x="570" y="66"/>
                    </a:lnTo>
                    <a:lnTo>
                      <a:pt x="568" y="66"/>
                    </a:lnTo>
                    <a:lnTo>
                      <a:pt x="562" y="64"/>
                    </a:lnTo>
                    <a:lnTo>
                      <a:pt x="560" y="64"/>
                    </a:lnTo>
                    <a:lnTo>
                      <a:pt x="554" y="60"/>
                    </a:lnTo>
                    <a:lnTo>
                      <a:pt x="550" y="56"/>
                    </a:lnTo>
                    <a:lnTo>
                      <a:pt x="546" y="58"/>
                    </a:lnTo>
                    <a:lnTo>
                      <a:pt x="544" y="56"/>
                    </a:lnTo>
                    <a:lnTo>
                      <a:pt x="542" y="60"/>
                    </a:lnTo>
                    <a:lnTo>
                      <a:pt x="542" y="54"/>
                    </a:lnTo>
                    <a:lnTo>
                      <a:pt x="544" y="52"/>
                    </a:lnTo>
                    <a:lnTo>
                      <a:pt x="546" y="52"/>
                    </a:lnTo>
                    <a:lnTo>
                      <a:pt x="550" y="46"/>
                    </a:lnTo>
                    <a:lnTo>
                      <a:pt x="552" y="44"/>
                    </a:lnTo>
                    <a:lnTo>
                      <a:pt x="548" y="44"/>
                    </a:lnTo>
                    <a:lnTo>
                      <a:pt x="542" y="46"/>
                    </a:lnTo>
                    <a:lnTo>
                      <a:pt x="530" y="56"/>
                    </a:lnTo>
                    <a:lnTo>
                      <a:pt x="522" y="58"/>
                    </a:lnTo>
                    <a:lnTo>
                      <a:pt x="516" y="62"/>
                    </a:lnTo>
                    <a:lnTo>
                      <a:pt x="508" y="62"/>
                    </a:lnTo>
                    <a:lnTo>
                      <a:pt x="506" y="64"/>
                    </a:lnTo>
                    <a:lnTo>
                      <a:pt x="506" y="62"/>
                    </a:lnTo>
                    <a:lnTo>
                      <a:pt x="506" y="60"/>
                    </a:lnTo>
                    <a:lnTo>
                      <a:pt x="506" y="56"/>
                    </a:lnTo>
                    <a:lnTo>
                      <a:pt x="504" y="56"/>
                    </a:lnTo>
                    <a:lnTo>
                      <a:pt x="494" y="62"/>
                    </a:lnTo>
                    <a:lnTo>
                      <a:pt x="492" y="62"/>
                    </a:lnTo>
                    <a:lnTo>
                      <a:pt x="490" y="62"/>
                    </a:lnTo>
                    <a:lnTo>
                      <a:pt x="488" y="60"/>
                    </a:lnTo>
                    <a:lnTo>
                      <a:pt x="512" y="40"/>
                    </a:lnTo>
                    <a:lnTo>
                      <a:pt x="516" y="38"/>
                    </a:lnTo>
                    <a:lnTo>
                      <a:pt x="524" y="32"/>
                    </a:lnTo>
                    <a:lnTo>
                      <a:pt x="522" y="32"/>
                    </a:lnTo>
                    <a:lnTo>
                      <a:pt x="518" y="30"/>
                    </a:lnTo>
                    <a:lnTo>
                      <a:pt x="512" y="30"/>
                    </a:lnTo>
                    <a:lnTo>
                      <a:pt x="506" y="28"/>
                    </a:lnTo>
                    <a:lnTo>
                      <a:pt x="504" y="28"/>
                    </a:lnTo>
                    <a:lnTo>
                      <a:pt x="500" y="30"/>
                    </a:lnTo>
                    <a:lnTo>
                      <a:pt x="498" y="30"/>
                    </a:lnTo>
                    <a:lnTo>
                      <a:pt x="496" y="28"/>
                    </a:lnTo>
                    <a:lnTo>
                      <a:pt x="492" y="26"/>
                    </a:lnTo>
                    <a:lnTo>
                      <a:pt x="484" y="22"/>
                    </a:lnTo>
                    <a:lnTo>
                      <a:pt x="482" y="20"/>
                    </a:lnTo>
                    <a:lnTo>
                      <a:pt x="478" y="18"/>
                    </a:lnTo>
                    <a:lnTo>
                      <a:pt x="470" y="16"/>
                    </a:lnTo>
                    <a:lnTo>
                      <a:pt x="468" y="18"/>
                    </a:lnTo>
                    <a:lnTo>
                      <a:pt x="466" y="18"/>
                    </a:lnTo>
                    <a:lnTo>
                      <a:pt x="464" y="18"/>
                    </a:lnTo>
                    <a:lnTo>
                      <a:pt x="462" y="16"/>
                    </a:lnTo>
                    <a:lnTo>
                      <a:pt x="458" y="14"/>
                    </a:lnTo>
                    <a:lnTo>
                      <a:pt x="454" y="16"/>
                    </a:lnTo>
                    <a:lnTo>
                      <a:pt x="454" y="14"/>
                    </a:lnTo>
                    <a:lnTo>
                      <a:pt x="452" y="16"/>
                    </a:lnTo>
                    <a:lnTo>
                      <a:pt x="448" y="10"/>
                    </a:lnTo>
                    <a:lnTo>
                      <a:pt x="448" y="8"/>
                    </a:lnTo>
                    <a:lnTo>
                      <a:pt x="446" y="0"/>
                    </a:lnTo>
                    <a:lnTo>
                      <a:pt x="442" y="0"/>
                    </a:lnTo>
                    <a:lnTo>
                      <a:pt x="442" y="10"/>
                    </a:lnTo>
                    <a:lnTo>
                      <a:pt x="28" y="10"/>
                    </a:lnTo>
                    <a:lnTo>
                      <a:pt x="30" y="12"/>
                    </a:lnTo>
                    <a:lnTo>
                      <a:pt x="32" y="14"/>
                    </a:lnTo>
                    <a:lnTo>
                      <a:pt x="34" y="14"/>
                    </a:lnTo>
                    <a:lnTo>
                      <a:pt x="36" y="14"/>
                    </a:lnTo>
                    <a:lnTo>
                      <a:pt x="36" y="16"/>
                    </a:lnTo>
                    <a:lnTo>
                      <a:pt x="34" y="16"/>
                    </a:lnTo>
                    <a:lnTo>
                      <a:pt x="34" y="18"/>
                    </a:lnTo>
                    <a:lnTo>
                      <a:pt x="32" y="20"/>
                    </a:lnTo>
                    <a:lnTo>
                      <a:pt x="34" y="22"/>
                    </a:lnTo>
                    <a:lnTo>
                      <a:pt x="36" y="28"/>
                    </a:lnTo>
                    <a:lnTo>
                      <a:pt x="36" y="36"/>
                    </a:lnTo>
                    <a:lnTo>
                      <a:pt x="34" y="34"/>
                    </a:lnTo>
                    <a:lnTo>
                      <a:pt x="32" y="34"/>
                    </a:lnTo>
                    <a:lnTo>
                      <a:pt x="30" y="38"/>
                    </a:lnTo>
                    <a:lnTo>
                      <a:pt x="28" y="40"/>
                    </a:lnTo>
                    <a:lnTo>
                      <a:pt x="28" y="42"/>
                    </a:lnTo>
                    <a:lnTo>
                      <a:pt x="28" y="44"/>
                    </a:lnTo>
                    <a:lnTo>
                      <a:pt x="26" y="44"/>
                    </a:lnTo>
                    <a:lnTo>
                      <a:pt x="26" y="42"/>
                    </a:lnTo>
                    <a:lnTo>
                      <a:pt x="28" y="34"/>
                    </a:lnTo>
                    <a:lnTo>
                      <a:pt x="30" y="34"/>
                    </a:lnTo>
                    <a:lnTo>
                      <a:pt x="30" y="32"/>
                    </a:lnTo>
                    <a:lnTo>
                      <a:pt x="30" y="30"/>
                    </a:lnTo>
                    <a:lnTo>
                      <a:pt x="30" y="28"/>
                    </a:lnTo>
                    <a:lnTo>
                      <a:pt x="26" y="28"/>
                    </a:lnTo>
                    <a:lnTo>
                      <a:pt x="24" y="28"/>
                    </a:lnTo>
                    <a:lnTo>
                      <a:pt x="14" y="26"/>
                    </a:lnTo>
                    <a:lnTo>
                      <a:pt x="2" y="22"/>
                    </a:lnTo>
                    <a:lnTo>
                      <a:pt x="2" y="24"/>
                    </a:lnTo>
                    <a:lnTo>
                      <a:pt x="0" y="26"/>
                    </a:lnTo>
                    <a:lnTo>
                      <a:pt x="0" y="28"/>
                    </a:lnTo>
                    <a:lnTo>
                      <a:pt x="2" y="32"/>
                    </a:lnTo>
                    <a:lnTo>
                      <a:pt x="4" y="36"/>
                    </a:lnTo>
                    <a:lnTo>
                      <a:pt x="8" y="52"/>
                    </a:lnTo>
                    <a:lnTo>
                      <a:pt x="10" y="52"/>
                    </a:lnTo>
                    <a:lnTo>
                      <a:pt x="12" y="52"/>
                    </a:lnTo>
                    <a:lnTo>
                      <a:pt x="12" y="54"/>
                    </a:lnTo>
                    <a:lnTo>
                      <a:pt x="10" y="56"/>
                    </a:lnTo>
                    <a:lnTo>
                      <a:pt x="10" y="58"/>
                    </a:lnTo>
                    <a:lnTo>
                      <a:pt x="12" y="58"/>
                    </a:lnTo>
                    <a:lnTo>
                      <a:pt x="12" y="60"/>
                    </a:lnTo>
                    <a:lnTo>
                      <a:pt x="14" y="64"/>
                    </a:lnTo>
                    <a:lnTo>
                      <a:pt x="12" y="66"/>
                    </a:lnTo>
                    <a:lnTo>
                      <a:pt x="12" y="62"/>
                    </a:lnTo>
                    <a:lnTo>
                      <a:pt x="10" y="62"/>
                    </a:lnTo>
                    <a:lnTo>
                      <a:pt x="10" y="68"/>
                    </a:lnTo>
                    <a:lnTo>
                      <a:pt x="12" y="68"/>
                    </a:lnTo>
                    <a:lnTo>
                      <a:pt x="18" y="68"/>
                    </a:lnTo>
                    <a:lnTo>
                      <a:pt x="22" y="72"/>
                    </a:lnTo>
                    <a:lnTo>
                      <a:pt x="18" y="70"/>
                    </a:lnTo>
                    <a:lnTo>
                      <a:pt x="14" y="72"/>
                    </a:lnTo>
                    <a:lnTo>
                      <a:pt x="12" y="72"/>
                    </a:lnTo>
                    <a:lnTo>
                      <a:pt x="12" y="80"/>
                    </a:lnTo>
                    <a:lnTo>
                      <a:pt x="12" y="82"/>
                    </a:lnTo>
                    <a:lnTo>
                      <a:pt x="12" y="84"/>
                    </a:lnTo>
                    <a:lnTo>
                      <a:pt x="12" y="88"/>
                    </a:lnTo>
                    <a:lnTo>
                      <a:pt x="8" y="126"/>
                    </a:lnTo>
                    <a:lnTo>
                      <a:pt x="8" y="128"/>
                    </a:lnTo>
                    <a:lnTo>
                      <a:pt x="8" y="130"/>
                    </a:lnTo>
                    <a:lnTo>
                      <a:pt x="6" y="134"/>
                    </a:lnTo>
                    <a:lnTo>
                      <a:pt x="4" y="140"/>
                    </a:lnTo>
                    <a:lnTo>
                      <a:pt x="10" y="170"/>
                    </a:lnTo>
                    <a:lnTo>
                      <a:pt x="10" y="181"/>
                    </a:lnTo>
                    <a:lnTo>
                      <a:pt x="6" y="187"/>
                    </a:lnTo>
                    <a:lnTo>
                      <a:pt x="6" y="191"/>
                    </a:lnTo>
                    <a:lnTo>
                      <a:pt x="8" y="191"/>
                    </a:lnTo>
                    <a:lnTo>
                      <a:pt x="14" y="203"/>
                    </a:lnTo>
                    <a:lnTo>
                      <a:pt x="16" y="205"/>
                    </a:lnTo>
                    <a:lnTo>
                      <a:pt x="14" y="209"/>
                    </a:lnTo>
                    <a:lnTo>
                      <a:pt x="18" y="219"/>
                    </a:lnTo>
                    <a:lnTo>
                      <a:pt x="26" y="229"/>
                    </a:lnTo>
                    <a:lnTo>
                      <a:pt x="26" y="231"/>
                    </a:lnTo>
                    <a:lnTo>
                      <a:pt x="26" y="233"/>
                    </a:lnTo>
                    <a:lnTo>
                      <a:pt x="28" y="235"/>
                    </a:lnTo>
                    <a:lnTo>
                      <a:pt x="30" y="235"/>
                    </a:lnTo>
                    <a:lnTo>
                      <a:pt x="32" y="237"/>
                    </a:lnTo>
                    <a:lnTo>
                      <a:pt x="34" y="237"/>
                    </a:lnTo>
                    <a:lnTo>
                      <a:pt x="34" y="235"/>
                    </a:lnTo>
                    <a:lnTo>
                      <a:pt x="34" y="231"/>
                    </a:lnTo>
                    <a:lnTo>
                      <a:pt x="38" y="233"/>
                    </a:lnTo>
                    <a:lnTo>
                      <a:pt x="42" y="233"/>
                    </a:lnTo>
                    <a:lnTo>
                      <a:pt x="40" y="235"/>
                    </a:lnTo>
                    <a:lnTo>
                      <a:pt x="38" y="235"/>
                    </a:lnTo>
                    <a:lnTo>
                      <a:pt x="36" y="237"/>
                    </a:lnTo>
                    <a:lnTo>
                      <a:pt x="36" y="239"/>
                    </a:lnTo>
                    <a:lnTo>
                      <a:pt x="40" y="243"/>
                    </a:lnTo>
                    <a:lnTo>
                      <a:pt x="40" y="245"/>
                    </a:lnTo>
                    <a:lnTo>
                      <a:pt x="36" y="241"/>
                    </a:lnTo>
                    <a:lnTo>
                      <a:pt x="36" y="239"/>
                    </a:lnTo>
                    <a:lnTo>
                      <a:pt x="34" y="239"/>
                    </a:lnTo>
                    <a:lnTo>
                      <a:pt x="34" y="241"/>
                    </a:lnTo>
                    <a:lnTo>
                      <a:pt x="36" y="251"/>
                    </a:lnTo>
                    <a:lnTo>
                      <a:pt x="40" y="255"/>
                    </a:lnTo>
                    <a:lnTo>
                      <a:pt x="42" y="255"/>
                    </a:lnTo>
                    <a:lnTo>
                      <a:pt x="44" y="257"/>
                    </a:lnTo>
                    <a:lnTo>
                      <a:pt x="44" y="261"/>
                    </a:lnTo>
                    <a:lnTo>
                      <a:pt x="42" y="261"/>
                    </a:lnTo>
                    <a:lnTo>
                      <a:pt x="42" y="265"/>
                    </a:lnTo>
                    <a:lnTo>
                      <a:pt x="56" y="283"/>
                    </a:lnTo>
                    <a:lnTo>
                      <a:pt x="58" y="283"/>
                    </a:lnTo>
                    <a:lnTo>
                      <a:pt x="58" y="287"/>
                    </a:lnTo>
                    <a:lnTo>
                      <a:pt x="60" y="287"/>
                    </a:lnTo>
                    <a:lnTo>
                      <a:pt x="62" y="289"/>
                    </a:lnTo>
                    <a:lnTo>
                      <a:pt x="62" y="291"/>
                    </a:lnTo>
                    <a:lnTo>
                      <a:pt x="62" y="299"/>
                    </a:lnTo>
                    <a:lnTo>
                      <a:pt x="64" y="299"/>
                    </a:lnTo>
                    <a:lnTo>
                      <a:pt x="70" y="301"/>
                    </a:lnTo>
                    <a:lnTo>
                      <a:pt x="74" y="303"/>
                    </a:lnTo>
                    <a:lnTo>
                      <a:pt x="74" y="301"/>
                    </a:lnTo>
                    <a:lnTo>
                      <a:pt x="76" y="301"/>
                    </a:lnTo>
                    <a:lnTo>
                      <a:pt x="82" y="305"/>
                    </a:lnTo>
                    <a:lnTo>
                      <a:pt x="88" y="309"/>
                    </a:lnTo>
                    <a:lnTo>
                      <a:pt x="90" y="309"/>
                    </a:lnTo>
                    <a:lnTo>
                      <a:pt x="90" y="307"/>
                    </a:lnTo>
                    <a:lnTo>
                      <a:pt x="92" y="307"/>
                    </a:lnTo>
                    <a:lnTo>
                      <a:pt x="92" y="309"/>
                    </a:lnTo>
                    <a:lnTo>
                      <a:pt x="96" y="311"/>
                    </a:lnTo>
                    <a:lnTo>
                      <a:pt x="96" y="313"/>
                    </a:lnTo>
                    <a:lnTo>
                      <a:pt x="100" y="315"/>
                    </a:lnTo>
                    <a:lnTo>
                      <a:pt x="112" y="325"/>
                    </a:lnTo>
                    <a:lnTo>
                      <a:pt x="112" y="327"/>
                    </a:lnTo>
                    <a:lnTo>
                      <a:pt x="114" y="335"/>
                    </a:lnTo>
                    <a:lnTo>
                      <a:pt x="148" y="333"/>
                    </a:lnTo>
                    <a:lnTo>
                      <a:pt x="148" y="335"/>
                    </a:lnTo>
                    <a:lnTo>
                      <a:pt x="206" y="355"/>
                    </a:lnTo>
                    <a:lnTo>
                      <a:pt x="246" y="355"/>
                    </a:lnTo>
                    <a:lnTo>
                      <a:pt x="246" y="347"/>
                    </a:lnTo>
                    <a:lnTo>
                      <a:pt x="270" y="347"/>
                    </a:lnTo>
                    <a:lnTo>
                      <a:pt x="274" y="349"/>
                    </a:lnTo>
                    <a:lnTo>
                      <a:pt x="276" y="353"/>
                    </a:lnTo>
                    <a:lnTo>
                      <a:pt x="280" y="355"/>
                    </a:lnTo>
                    <a:lnTo>
                      <a:pt x="282" y="359"/>
                    </a:lnTo>
                    <a:lnTo>
                      <a:pt x="296" y="369"/>
                    </a:lnTo>
                    <a:lnTo>
                      <a:pt x="300" y="381"/>
                    </a:lnTo>
                    <a:lnTo>
                      <a:pt x="314" y="395"/>
                    </a:lnTo>
                    <a:lnTo>
                      <a:pt x="322" y="397"/>
                    </a:lnTo>
                    <a:lnTo>
                      <a:pt x="328" y="383"/>
                    </a:lnTo>
                    <a:lnTo>
                      <a:pt x="332" y="383"/>
                    </a:lnTo>
                    <a:lnTo>
                      <a:pt x="334" y="383"/>
                    </a:lnTo>
                    <a:lnTo>
                      <a:pt x="346" y="383"/>
                    </a:lnTo>
                    <a:lnTo>
                      <a:pt x="358" y="395"/>
                    </a:lnTo>
                    <a:lnTo>
                      <a:pt x="364" y="407"/>
                    </a:lnTo>
                    <a:lnTo>
                      <a:pt x="368" y="411"/>
                    </a:lnTo>
                    <a:lnTo>
                      <a:pt x="370" y="417"/>
                    </a:lnTo>
                    <a:lnTo>
                      <a:pt x="376" y="419"/>
                    </a:lnTo>
                    <a:lnTo>
                      <a:pt x="380" y="432"/>
                    </a:lnTo>
                    <a:lnTo>
                      <a:pt x="384" y="440"/>
                    </a:lnTo>
                    <a:lnTo>
                      <a:pt x="388" y="442"/>
                    </a:lnTo>
                    <a:lnTo>
                      <a:pt x="392" y="442"/>
                    </a:lnTo>
                    <a:lnTo>
                      <a:pt x="396" y="444"/>
                    </a:lnTo>
                    <a:lnTo>
                      <a:pt x="404" y="446"/>
                    </a:lnTo>
                    <a:lnTo>
                      <a:pt x="408" y="448"/>
                    </a:lnTo>
                    <a:lnTo>
                      <a:pt x="414" y="448"/>
                    </a:lnTo>
                    <a:lnTo>
                      <a:pt x="412" y="446"/>
                    </a:lnTo>
                    <a:lnTo>
                      <a:pt x="410" y="442"/>
                    </a:lnTo>
                    <a:lnTo>
                      <a:pt x="408" y="432"/>
                    </a:lnTo>
                    <a:lnTo>
                      <a:pt x="410" y="431"/>
                    </a:lnTo>
                    <a:lnTo>
                      <a:pt x="410" y="429"/>
                    </a:lnTo>
                    <a:lnTo>
                      <a:pt x="410" y="427"/>
                    </a:lnTo>
                    <a:lnTo>
                      <a:pt x="408" y="427"/>
                    </a:lnTo>
                    <a:lnTo>
                      <a:pt x="406" y="427"/>
                    </a:lnTo>
                    <a:lnTo>
                      <a:pt x="408" y="427"/>
                    </a:lnTo>
                    <a:lnTo>
                      <a:pt x="410" y="425"/>
                    </a:lnTo>
                    <a:lnTo>
                      <a:pt x="410" y="427"/>
                    </a:lnTo>
                    <a:lnTo>
                      <a:pt x="412" y="425"/>
                    </a:lnTo>
                    <a:lnTo>
                      <a:pt x="412" y="421"/>
                    </a:lnTo>
                    <a:lnTo>
                      <a:pt x="410" y="417"/>
                    </a:lnTo>
                    <a:lnTo>
                      <a:pt x="414" y="417"/>
                    </a:lnTo>
                    <a:lnTo>
                      <a:pt x="416" y="415"/>
                    </a:lnTo>
                    <a:lnTo>
                      <a:pt x="416" y="413"/>
                    </a:lnTo>
                    <a:lnTo>
                      <a:pt x="414" y="413"/>
                    </a:lnTo>
                    <a:lnTo>
                      <a:pt x="416" y="411"/>
                    </a:lnTo>
                    <a:lnTo>
                      <a:pt x="418" y="411"/>
                    </a:lnTo>
                    <a:lnTo>
                      <a:pt x="420" y="409"/>
                    </a:lnTo>
                    <a:lnTo>
                      <a:pt x="420" y="407"/>
                    </a:lnTo>
                    <a:lnTo>
                      <a:pt x="422" y="407"/>
                    </a:lnTo>
                    <a:lnTo>
                      <a:pt x="424" y="407"/>
                    </a:lnTo>
                    <a:lnTo>
                      <a:pt x="424" y="405"/>
                    </a:lnTo>
                    <a:lnTo>
                      <a:pt x="422" y="405"/>
                    </a:lnTo>
                    <a:lnTo>
                      <a:pt x="422" y="403"/>
                    </a:lnTo>
                    <a:lnTo>
                      <a:pt x="424" y="403"/>
                    </a:lnTo>
                    <a:lnTo>
                      <a:pt x="426" y="403"/>
                    </a:lnTo>
                    <a:lnTo>
                      <a:pt x="426" y="401"/>
                    </a:lnTo>
                    <a:lnTo>
                      <a:pt x="426" y="403"/>
                    </a:lnTo>
                    <a:lnTo>
                      <a:pt x="428" y="403"/>
                    </a:lnTo>
                    <a:lnTo>
                      <a:pt x="428" y="401"/>
                    </a:lnTo>
                    <a:lnTo>
                      <a:pt x="430" y="401"/>
                    </a:lnTo>
                    <a:lnTo>
                      <a:pt x="430" y="403"/>
                    </a:lnTo>
                    <a:lnTo>
                      <a:pt x="434" y="403"/>
                    </a:lnTo>
                    <a:lnTo>
                      <a:pt x="428" y="405"/>
                    </a:lnTo>
                    <a:lnTo>
                      <a:pt x="428" y="407"/>
                    </a:lnTo>
                    <a:lnTo>
                      <a:pt x="442" y="399"/>
                    </a:lnTo>
                    <a:lnTo>
                      <a:pt x="444" y="393"/>
                    </a:lnTo>
                    <a:lnTo>
                      <a:pt x="446" y="385"/>
                    </a:lnTo>
                    <a:lnTo>
                      <a:pt x="446" y="383"/>
                    </a:lnTo>
                    <a:lnTo>
                      <a:pt x="448" y="383"/>
                    </a:lnTo>
                    <a:lnTo>
                      <a:pt x="448" y="387"/>
                    </a:lnTo>
                    <a:lnTo>
                      <a:pt x="450" y="387"/>
                    </a:lnTo>
                    <a:lnTo>
                      <a:pt x="448" y="389"/>
                    </a:lnTo>
                    <a:lnTo>
                      <a:pt x="456" y="385"/>
                    </a:lnTo>
                    <a:lnTo>
                      <a:pt x="470" y="383"/>
                    </a:lnTo>
                    <a:lnTo>
                      <a:pt x="486" y="387"/>
                    </a:lnTo>
                    <a:lnTo>
                      <a:pt x="486" y="385"/>
                    </a:lnTo>
                    <a:lnTo>
                      <a:pt x="486" y="383"/>
                    </a:lnTo>
                    <a:lnTo>
                      <a:pt x="488" y="383"/>
                    </a:lnTo>
                    <a:lnTo>
                      <a:pt x="490" y="383"/>
                    </a:lnTo>
                    <a:lnTo>
                      <a:pt x="494" y="385"/>
                    </a:lnTo>
                    <a:lnTo>
                      <a:pt x="496" y="387"/>
                    </a:lnTo>
                    <a:lnTo>
                      <a:pt x="498" y="387"/>
                    </a:lnTo>
                    <a:lnTo>
                      <a:pt x="500" y="391"/>
                    </a:lnTo>
                    <a:lnTo>
                      <a:pt x="504" y="393"/>
                    </a:lnTo>
                    <a:lnTo>
                      <a:pt x="508" y="393"/>
                    </a:lnTo>
                    <a:lnTo>
                      <a:pt x="510" y="393"/>
                    </a:lnTo>
                    <a:lnTo>
                      <a:pt x="512" y="393"/>
                    </a:lnTo>
                    <a:lnTo>
                      <a:pt x="516" y="393"/>
                    </a:lnTo>
                    <a:lnTo>
                      <a:pt x="518" y="391"/>
                    </a:lnTo>
                    <a:lnTo>
                      <a:pt x="518" y="389"/>
                    </a:lnTo>
                    <a:lnTo>
                      <a:pt x="520" y="389"/>
                    </a:lnTo>
                    <a:lnTo>
                      <a:pt x="522" y="391"/>
                    </a:lnTo>
                    <a:lnTo>
                      <a:pt x="526" y="393"/>
                    </a:lnTo>
                    <a:lnTo>
                      <a:pt x="528" y="395"/>
                    </a:lnTo>
                    <a:lnTo>
                      <a:pt x="532" y="395"/>
                    </a:lnTo>
                    <a:lnTo>
                      <a:pt x="532" y="393"/>
                    </a:lnTo>
                    <a:lnTo>
                      <a:pt x="530" y="391"/>
                    </a:lnTo>
                    <a:lnTo>
                      <a:pt x="526" y="389"/>
                    </a:lnTo>
                    <a:lnTo>
                      <a:pt x="524" y="387"/>
                    </a:lnTo>
                    <a:lnTo>
                      <a:pt x="526" y="383"/>
                    </a:lnTo>
                    <a:lnTo>
                      <a:pt x="528" y="381"/>
                    </a:lnTo>
                    <a:lnTo>
                      <a:pt x="530" y="377"/>
                    </a:lnTo>
                    <a:lnTo>
                      <a:pt x="528" y="377"/>
                    </a:lnTo>
                    <a:lnTo>
                      <a:pt x="524" y="379"/>
                    </a:lnTo>
                    <a:lnTo>
                      <a:pt x="522" y="379"/>
                    </a:lnTo>
                    <a:lnTo>
                      <a:pt x="522" y="377"/>
                    </a:lnTo>
                    <a:lnTo>
                      <a:pt x="520" y="377"/>
                    </a:lnTo>
                    <a:lnTo>
                      <a:pt x="518" y="379"/>
                    </a:lnTo>
                    <a:lnTo>
                      <a:pt x="514" y="379"/>
                    </a:lnTo>
                    <a:lnTo>
                      <a:pt x="512" y="377"/>
                    </a:lnTo>
                    <a:lnTo>
                      <a:pt x="514" y="373"/>
                    </a:lnTo>
                    <a:lnTo>
                      <a:pt x="516" y="373"/>
                    </a:lnTo>
                    <a:lnTo>
                      <a:pt x="526" y="375"/>
                    </a:lnTo>
                    <a:lnTo>
                      <a:pt x="528" y="373"/>
                    </a:lnTo>
                    <a:lnTo>
                      <a:pt x="530" y="373"/>
                    </a:lnTo>
                    <a:lnTo>
                      <a:pt x="534" y="373"/>
                    </a:lnTo>
                    <a:lnTo>
                      <a:pt x="546" y="373"/>
                    </a:lnTo>
                    <a:lnTo>
                      <a:pt x="548" y="363"/>
                    </a:lnTo>
                    <a:lnTo>
                      <a:pt x="550" y="373"/>
                    </a:lnTo>
                    <a:lnTo>
                      <a:pt x="550" y="375"/>
                    </a:lnTo>
                    <a:lnTo>
                      <a:pt x="558" y="373"/>
                    </a:lnTo>
                    <a:lnTo>
                      <a:pt x="560" y="371"/>
                    </a:lnTo>
                    <a:lnTo>
                      <a:pt x="562" y="371"/>
                    </a:lnTo>
                    <a:lnTo>
                      <a:pt x="562" y="369"/>
                    </a:lnTo>
                    <a:lnTo>
                      <a:pt x="564" y="369"/>
                    </a:lnTo>
                    <a:lnTo>
                      <a:pt x="564" y="371"/>
                    </a:lnTo>
                    <a:lnTo>
                      <a:pt x="562" y="373"/>
                    </a:lnTo>
                    <a:lnTo>
                      <a:pt x="574" y="371"/>
                    </a:lnTo>
                    <a:lnTo>
                      <a:pt x="574" y="373"/>
                    </a:lnTo>
                    <a:lnTo>
                      <a:pt x="586" y="379"/>
                    </a:lnTo>
                    <a:lnTo>
                      <a:pt x="588" y="383"/>
                    </a:lnTo>
                    <a:lnTo>
                      <a:pt x="590" y="383"/>
                    </a:lnTo>
                    <a:lnTo>
                      <a:pt x="598" y="383"/>
                    </a:lnTo>
                    <a:lnTo>
                      <a:pt x="602" y="381"/>
                    </a:lnTo>
                    <a:lnTo>
                      <a:pt x="604" y="379"/>
                    </a:lnTo>
                    <a:lnTo>
                      <a:pt x="604" y="377"/>
                    </a:lnTo>
                    <a:lnTo>
                      <a:pt x="606" y="377"/>
                    </a:lnTo>
                    <a:lnTo>
                      <a:pt x="612" y="379"/>
                    </a:lnTo>
                    <a:lnTo>
                      <a:pt x="616" y="383"/>
                    </a:lnTo>
                    <a:lnTo>
                      <a:pt x="618" y="385"/>
                    </a:lnTo>
                    <a:lnTo>
                      <a:pt x="618" y="387"/>
                    </a:lnTo>
                    <a:lnTo>
                      <a:pt x="624" y="393"/>
                    </a:lnTo>
                    <a:lnTo>
                      <a:pt x="626" y="393"/>
                    </a:lnTo>
                    <a:lnTo>
                      <a:pt x="628" y="395"/>
                    </a:lnTo>
                    <a:lnTo>
                      <a:pt x="626" y="415"/>
                    </a:lnTo>
                    <a:lnTo>
                      <a:pt x="628" y="417"/>
                    </a:lnTo>
                    <a:lnTo>
                      <a:pt x="628" y="413"/>
                    </a:lnTo>
                    <a:lnTo>
                      <a:pt x="630" y="415"/>
                    </a:lnTo>
                    <a:lnTo>
                      <a:pt x="630" y="421"/>
                    </a:lnTo>
                    <a:lnTo>
                      <a:pt x="630" y="425"/>
                    </a:lnTo>
                    <a:lnTo>
                      <a:pt x="634" y="432"/>
                    </a:lnTo>
                    <a:lnTo>
                      <a:pt x="636" y="432"/>
                    </a:lnTo>
                    <a:lnTo>
                      <a:pt x="638" y="431"/>
                    </a:lnTo>
                    <a:lnTo>
                      <a:pt x="638" y="436"/>
                    </a:lnTo>
                    <a:lnTo>
                      <a:pt x="640" y="434"/>
                    </a:lnTo>
                    <a:lnTo>
                      <a:pt x="640" y="436"/>
                    </a:lnTo>
                    <a:lnTo>
                      <a:pt x="638" y="438"/>
                    </a:lnTo>
                    <a:lnTo>
                      <a:pt x="642" y="446"/>
                    </a:lnTo>
                    <a:lnTo>
                      <a:pt x="644" y="448"/>
                    </a:lnTo>
                    <a:lnTo>
                      <a:pt x="646" y="448"/>
                    </a:lnTo>
                    <a:lnTo>
                      <a:pt x="648" y="450"/>
                    </a:lnTo>
                    <a:lnTo>
                      <a:pt x="650" y="456"/>
                    </a:lnTo>
                    <a:lnTo>
                      <a:pt x="650" y="458"/>
                    </a:lnTo>
                    <a:lnTo>
                      <a:pt x="650" y="460"/>
                    </a:lnTo>
                    <a:lnTo>
                      <a:pt x="652" y="460"/>
                    </a:lnTo>
                    <a:lnTo>
                      <a:pt x="658" y="460"/>
                    </a:lnTo>
                    <a:lnTo>
                      <a:pt x="662" y="458"/>
                    </a:lnTo>
                    <a:lnTo>
                      <a:pt x="664" y="458"/>
                    </a:lnTo>
                    <a:lnTo>
                      <a:pt x="664" y="456"/>
                    </a:lnTo>
                    <a:lnTo>
                      <a:pt x="666" y="444"/>
                    </a:lnTo>
                    <a:lnTo>
                      <a:pt x="666" y="431"/>
                    </a:lnTo>
                    <a:lnTo>
                      <a:pt x="660" y="411"/>
                    </a:lnTo>
                    <a:lnTo>
                      <a:pt x="660" y="403"/>
                    </a:lnTo>
                    <a:lnTo>
                      <a:pt x="646" y="369"/>
                    </a:lnTo>
                    <a:lnTo>
                      <a:pt x="646" y="367"/>
                    </a:lnTo>
                    <a:lnTo>
                      <a:pt x="646" y="363"/>
                    </a:lnTo>
                    <a:lnTo>
                      <a:pt x="654" y="345"/>
                    </a:lnTo>
                    <a:lnTo>
                      <a:pt x="656" y="345"/>
                    </a:lnTo>
                    <a:lnTo>
                      <a:pt x="656" y="343"/>
                    </a:lnTo>
                    <a:lnTo>
                      <a:pt x="658" y="341"/>
                    </a:lnTo>
                    <a:lnTo>
                      <a:pt x="660" y="341"/>
                    </a:lnTo>
                    <a:lnTo>
                      <a:pt x="660" y="339"/>
                    </a:lnTo>
                    <a:lnTo>
                      <a:pt x="658" y="335"/>
                    </a:lnTo>
                    <a:lnTo>
                      <a:pt x="666" y="335"/>
                    </a:lnTo>
                    <a:lnTo>
                      <a:pt x="668" y="335"/>
                    </a:lnTo>
                    <a:lnTo>
                      <a:pt x="674" y="329"/>
                    </a:lnTo>
                    <a:lnTo>
                      <a:pt x="676" y="329"/>
                    </a:lnTo>
                    <a:lnTo>
                      <a:pt x="676" y="327"/>
                    </a:lnTo>
                    <a:lnTo>
                      <a:pt x="680" y="325"/>
                    </a:lnTo>
                    <a:lnTo>
                      <a:pt x="682" y="323"/>
                    </a:lnTo>
                    <a:lnTo>
                      <a:pt x="682" y="321"/>
                    </a:lnTo>
                    <a:lnTo>
                      <a:pt x="682" y="319"/>
                    </a:lnTo>
                    <a:lnTo>
                      <a:pt x="684" y="317"/>
                    </a:lnTo>
                    <a:lnTo>
                      <a:pt x="686" y="315"/>
                    </a:lnTo>
                    <a:lnTo>
                      <a:pt x="690" y="313"/>
                    </a:lnTo>
                    <a:lnTo>
                      <a:pt x="690" y="311"/>
                    </a:lnTo>
                    <a:lnTo>
                      <a:pt x="696" y="311"/>
                    </a:lnTo>
                    <a:lnTo>
                      <a:pt x="702" y="309"/>
                    </a:lnTo>
                    <a:lnTo>
                      <a:pt x="702" y="307"/>
                    </a:lnTo>
                    <a:lnTo>
                      <a:pt x="706" y="301"/>
                    </a:lnTo>
                    <a:lnTo>
                      <a:pt x="714" y="297"/>
                    </a:lnTo>
                    <a:lnTo>
                      <a:pt x="720" y="297"/>
                    </a:lnTo>
                    <a:lnTo>
                      <a:pt x="724" y="295"/>
                    </a:lnTo>
                    <a:lnTo>
                      <a:pt x="724" y="293"/>
                    </a:lnTo>
                    <a:lnTo>
                      <a:pt x="724" y="291"/>
                    </a:lnTo>
                    <a:lnTo>
                      <a:pt x="722" y="291"/>
                    </a:lnTo>
                    <a:lnTo>
                      <a:pt x="720" y="291"/>
                    </a:lnTo>
                    <a:lnTo>
                      <a:pt x="720" y="293"/>
                    </a:lnTo>
                    <a:lnTo>
                      <a:pt x="720" y="291"/>
                    </a:lnTo>
                    <a:lnTo>
                      <a:pt x="720" y="289"/>
                    </a:lnTo>
                    <a:lnTo>
                      <a:pt x="722" y="287"/>
                    </a:lnTo>
                    <a:lnTo>
                      <a:pt x="722" y="285"/>
                    </a:lnTo>
                    <a:lnTo>
                      <a:pt x="718" y="283"/>
                    </a:lnTo>
                    <a:lnTo>
                      <a:pt x="720" y="283"/>
                    </a:lnTo>
                    <a:lnTo>
                      <a:pt x="722" y="281"/>
                    </a:lnTo>
                    <a:lnTo>
                      <a:pt x="724" y="283"/>
                    </a:lnTo>
                    <a:lnTo>
                      <a:pt x="726" y="285"/>
                    </a:lnTo>
                    <a:lnTo>
                      <a:pt x="728" y="285"/>
                    </a:lnTo>
                    <a:lnTo>
                      <a:pt x="730" y="285"/>
                    </a:lnTo>
                    <a:lnTo>
                      <a:pt x="732" y="281"/>
                    </a:lnTo>
                    <a:lnTo>
                      <a:pt x="734" y="279"/>
                    </a:lnTo>
                    <a:lnTo>
                      <a:pt x="734" y="275"/>
                    </a:lnTo>
                    <a:lnTo>
                      <a:pt x="732" y="273"/>
                    </a:lnTo>
                    <a:lnTo>
                      <a:pt x="730" y="279"/>
                    </a:lnTo>
                    <a:lnTo>
                      <a:pt x="728" y="277"/>
                    </a:lnTo>
                    <a:lnTo>
                      <a:pt x="728" y="273"/>
                    </a:lnTo>
                    <a:lnTo>
                      <a:pt x="722" y="275"/>
                    </a:lnTo>
                    <a:lnTo>
                      <a:pt x="720" y="275"/>
                    </a:lnTo>
                    <a:lnTo>
                      <a:pt x="720" y="269"/>
                    </a:lnTo>
                    <a:lnTo>
                      <a:pt x="720" y="267"/>
                    </a:lnTo>
                    <a:lnTo>
                      <a:pt x="720" y="271"/>
                    </a:lnTo>
                    <a:lnTo>
                      <a:pt x="722" y="273"/>
                    </a:lnTo>
                    <a:lnTo>
                      <a:pt x="724" y="273"/>
                    </a:lnTo>
                    <a:lnTo>
                      <a:pt x="728" y="269"/>
                    </a:lnTo>
                    <a:lnTo>
                      <a:pt x="730" y="269"/>
                    </a:lnTo>
                    <a:lnTo>
                      <a:pt x="732" y="269"/>
                    </a:lnTo>
                    <a:lnTo>
                      <a:pt x="732" y="271"/>
                    </a:lnTo>
                    <a:lnTo>
                      <a:pt x="730" y="265"/>
                    </a:lnTo>
                    <a:lnTo>
                      <a:pt x="732" y="261"/>
                    </a:lnTo>
                    <a:lnTo>
                      <a:pt x="730" y="257"/>
                    </a:lnTo>
                    <a:lnTo>
                      <a:pt x="726" y="255"/>
                    </a:lnTo>
                    <a:lnTo>
                      <a:pt x="724" y="257"/>
                    </a:lnTo>
                    <a:lnTo>
                      <a:pt x="722" y="255"/>
                    </a:lnTo>
                    <a:lnTo>
                      <a:pt x="722" y="253"/>
                    </a:lnTo>
                    <a:lnTo>
                      <a:pt x="724" y="253"/>
                    </a:lnTo>
                    <a:lnTo>
                      <a:pt x="726" y="253"/>
                    </a:lnTo>
                    <a:lnTo>
                      <a:pt x="726" y="251"/>
                    </a:lnTo>
                    <a:lnTo>
                      <a:pt x="724" y="251"/>
                    </a:lnTo>
                    <a:lnTo>
                      <a:pt x="724" y="249"/>
                    </a:lnTo>
                    <a:lnTo>
                      <a:pt x="724" y="247"/>
                    </a:lnTo>
                    <a:lnTo>
                      <a:pt x="726" y="247"/>
                    </a:lnTo>
                    <a:lnTo>
                      <a:pt x="724" y="245"/>
                    </a:lnTo>
                    <a:lnTo>
                      <a:pt x="724" y="243"/>
                    </a:lnTo>
                    <a:lnTo>
                      <a:pt x="724" y="241"/>
                    </a:lnTo>
                    <a:lnTo>
                      <a:pt x="726" y="239"/>
                    </a:lnTo>
                    <a:lnTo>
                      <a:pt x="724" y="237"/>
                    </a:lnTo>
                    <a:lnTo>
                      <a:pt x="724" y="235"/>
                    </a:lnTo>
                    <a:lnTo>
                      <a:pt x="718" y="233"/>
                    </a:lnTo>
                    <a:lnTo>
                      <a:pt x="714" y="229"/>
                    </a:lnTo>
                    <a:lnTo>
                      <a:pt x="710" y="227"/>
                    </a:lnTo>
                    <a:lnTo>
                      <a:pt x="710" y="225"/>
                    </a:lnTo>
                    <a:lnTo>
                      <a:pt x="712" y="223"/>
                    </a:lnTo>
                    <a:lnTo>
                      <a:pt x="712" y="225"/>
                    </a:lnTo>
                    <a:lnTo>
                      <a:pt x="710" y="227"/>
                    </a:lnTo>
                    <a:lnTo>
                      <a:pt x="712" y="227"/>
                    </a:lnTo>
                    <a:lnTo>
                      <a:pt x="716" y="229"/>
                    </a:lnTo>
                    <a:lnTo>
                      <a:pt x="718" y="229"/>
                    </a:lnTo>
                    <a:lnTo>
                      <a:pt x="718" y="231"/>
                    </a:lnTo>
                    <a:lnTo>
                      <a:pt x="720" y="231"/>
                    </a:lnTo>
                    <a:lnTo>
                      <a:pt x="722" y="233"/>
                    </a:lnTo>
                    <a:lnTo>
                      <a:pt x="724" y="233"/>
                    </a:lnTo>
                    <a:lnTo>
                      <a:pt x="724" y="229"/>
                    </a:lnTo>
                    <a:lnTo>
                      <a:pt x="722" y="227"/>
                    </a:lnTo>
                    <a:lnTo>
                      <a:pt x="722" y="221"/>
                    </a:lnTo>
                    <a:lnTo>
                      <a:pt x="722" y="215"/>
                    </a:lnTo>
                    <a:lnTo>
                      <a:pt x="722" y="213"/>
                    </a:lnTo>
                    <a:lnTo>
                      <a:pt x="724" y="211"/>
                    </a:lnTo>
                    <a:lnTo>
                      <a:pt x="728" y="209"/>
                    </a:lnTo>
                    <a:lnTo>
                      <a:pt x="730" y="205"/>
                    </a:lnTo>
                    <a:lnTo>
                      <a:pt x="730" y="207"/>
                    </a:lnTo>
                    <a:lnTo>
                      <a:pt x="730" y="209"/>
                    </a:lnTo>
                    <a:lnTo>
                      <a:pt x="728" y="209"/>
                    </a:lnTo>
                    <a:lnTo>
                      <a:pt x="728" y="211"/>
                    </a:lnTo>
                    <a:lnTo>
                      <a:pt x="726" y="213"/>
                    </a:lnTo>
                    <a:lnTo>
                      <a:pt x="728" y="215"/>
                    </a:lnTo>
                    <a:lnTo>
                      <a:pt x="726" y="217"/>
                    </a:lnTo>
                    <a:lnTo>
                      <a:pt x="726" y="219"/>
                    </a:lnTo>
                    <a:lnTo>
                      <a:pt x="728" y="219"/>
                    </a:lnTo>
                    <a:lnTo>
                      <a:pt x="728" y="223"/>
                    </a:lnTo>
                    <a:lnTo>
                      <a:pt x="726" y="223"/>
                    </a:lnTo>
                    <a:lnTo>
                      <a:pt x="726" y="225"/>
                    </a:lnTo>
                    <a:lnTo>
                      <a:pt x="726" y="227"/>
                    </a:lnTo>
                    <a:lnTo>
                      <a:pt x="728" y="229"/>
                    </a:lnTo>
                    <a:lnTo>
                      <a:pt x="730" y="229"/>
                    </a:lnTo>
                    <a:lnTo>
                      <a:pt x="732" y="231"/>
                    </a:lnTo>
                    <a:lnTo>
                      <a:pt x="732" y="233"/>
                    </a:lnTo>
                    <a:lnTo>
                      <a:pt x="732" y="235"/>
                    </a:lnTo>
                    <a:lnTo>
                      <a:pt x="734" y="235"/>
                    </a:lnTo>
                    <a:lnTo>
                      <a:pt x="734" y="237"/>
                    </a:lnTo>
                    <a:lnTo>
                      <a:pt x="732" y="239"/>
                    </a:lnTo>
                    <a:lnTo>
                      <a:pt x="730" y="245"/>
                    </a:lnTo>
                    <a:lnTo>
                      <a:pt x="730" y="251"/>
                    </a:lnTo>
                    <a:lnTo>
                      <a:pt x="732" y="251"/>
                    </a:lnTo>
                    <a:lnTo>
                      <a:pt x="734" y="251"/>
                    </a:lnTo>
                    <a:lnTo>
                      <a:pt x="740" y="235"/>
                    </a:lnTo>
                    <a:lnTo>
                      <a:pt x="740" y="233"/>
                    </a:lnTo>
                    <a:lnTo>
                      <a:pt x="742" y="229"/>
                    </a:lnTo>
                    <a:lnTo>
                      <a:pt x="744" y="225"/>
                    </a:lnTo>
                    <a:lnTo>
                      <a:pt x="736" y="207"/>
                    </a:lnTo>
                    <a:lnTo>
                      <a:pt x="736" y="205"/>
                    </a:lnTo>
                    <a:lnTo>
                      <a:pt x="740" y="209"/>
                    </a:lnTo>
                    <a:lnTo>
                      <a:pt x="742" y="211"/>
                    </a:lnTo>
                    <a:lnTo>
                      <a:pt x="744" y="213"/>
                    </a:lnTo>
                    <a:lnTo>
                      <a:pt x="746" y="213"/>
                    </a:lnTo>
                    <a:lnTo>
                      <a:pt x="746" y="215"/>
                    </a:lnTo>
                    <a:lnTo>
                      <a:pt x="746" y="217"/>
                    </a:lnTo>
                    <a:lnTo>
                      <a:pt x="754" y="207"/>
                    </a:lnTo>
                    <a:lnTo>
                      <a:pt x="754" y="205"/>
                    </a:lnTo>
                    <a:lnTo>
                      <a:pt x="756" y="205"/>
                    </a:lnTo>
                    <a:lnTo>
                      <a:pt x="756" y="203"/>
                    </a:lnTo>
                    <a:lnTo>
                      <a:pt x="758" y="199"/>
                    </a:lnTo>
                    <a:lnTo>
                      <a:pt x="758" y="197"/>
                    </a:lnTo>
                    <a:lnTo>
                      <a:pt x="760" y="197"/>
                    </a:lnTo>
                    <a:lnTo>
                      <a:pt x="760" y="193"/>
                    </a:lnTo>
                    <a:lnTo>
                      <a:pt x="760" y="191"/>
                    </a:lnTo>
                    <a:lnTo>
                      <a:pt x="758" y="189"/>
                    </a:lnTo>
                    <a:lnTo>
                      <a:pt x="756" y="189"/>
                    </a:lnTo>
                    <a:lnTo>
                      <a:pt x="756" y="187"/>
                    </a:lnTo>
                    <a:lnTo>
                      <a:pt x="760" y="179"/>
                    </a:lnTo>
                    <a:lnTo>
                      <a:pt x="762" y="179"/>
                    </a:lnTo>
                    <a:lnTo>
                      <a:pt x="764" y="177"/>
                    </a:lnTo>
                    <a:lnTo>
                      <a:pt x="774" y="174"/>
                    </a:lnTo>
                    <a:lnTo>
                      <a:pt x="776" y="172"/>
                    </a:lnTo>
                    <a:lnTo>
                      <a:pt x="780" y="174"/>
                    </a:lnTo>
                    <a:lnTo>
                      <a:pt x="798" y="170"/>
                    </a:lnTo>
                    <a:lnTo>
                      <a:pt x="800" y="164"/>
                    </a:lnTo>
                    <a:lnTo>
                      <a:pt x="802" y="166"/>
                    </a:lnTo>
                    <a:lnTo>
                      <a:pt x="802" y="168"/>
                    </a:lnTo>
                    <a:lnTo>
                      <a:pt x="804" y="168"/>
                    </a:lnTo>
                    <a:lnTo>
                      <a:pt x="806" y="168"/>
                    </a:lnTo>
                    <a:lnTo>
                      <a:pt x="810" y="164"/>
                    </a:lnTo>
                    <a:lnTo>
                      <a:pt x="810" y="166"/>
                    </a:lnTo>
                    <a:lnTo>
                      <a:pt x="812" y="168"/>
                    </a:lnTo>
                    <a:lnTo>
                      <a:pt x="816" y="166"/>
                    </a:lnTo>
                    <a:lnTo>
                      <a:pt x="818" y="166"/>
                    </a:lnTo>
                    <a:lnTo>
                      <a:pt x="820" y="164"/>
                    </a:lnTo>
                    <a:lnTo>
                      <a:pt x="822" y="164"/>
                    </a:lnTo>
                    <a:lnTo>
                      <a:pt x="820" y="160"/>
                    </a:lnTo>
                    <a:lnTo>
                      <a:pt x="820" y="162"/>
                    </a:lnTo>
                    <a:lnTo>
                      <a:pt x="820" y="164"/>
                    </a:lnTo>
                    <a:lnTo>
                      <a:pt x="818" y="164"/>
                    </a:lnTo>
                    <a:lnTo>
                      <a:pt x="812" y="162"/>
                    </a:lnTo>
                    <a:lnTo>
                      <a:pt x="810" y="158"/>
                    </a:lnTo>
                    <a:lnTo>
                      <a:pt x="810" y="156"/>
                    </a:lnTo>
                    <a:lnTo>
                      <a:pt x="808" y="154"/>
                    </a:lnTo>
                    <a:lnTo>
                      <a:pt x="806" y="152"/>
                    </a:lnTo>
                    <a:lnTo>
                      <a:pt x="806" y="150"/>
                    </a:lnTo>
                    <a:lnTo>
                      <a:pt x="808" y="146"/>
                    </a:lnTo>
                    <a:lnTo>
                      <a:pt x="810" y="146"/>
                    </a:lnTo>
                    <a:lnTo>
                      <a:pt x="806" y="140"/>
                    </a:lnTo>
                    <a:lnTo>
                      <a:pt x="808" y="136"/>
                    </a:lnTo>
                    <a:lnTo>
                      <a:pt x="812" y="134"/>
                    </a:lnTo>
                    <a:lnTo>
                      <a:pt x="816" y="126"/>
                    </a:lnTo>
                    <a:lnTo>
                      <a:pt x="816" y="124"/>
                    </a:lnTo>
                    <a:lnTo>
                      <a:pt x="818" y="122"/>
                    </a:lnTo>
                    <a:lnTo>
                      <a:pt x="820" y="120"/>
                    </a:lnTo>
                    <a:lnTo>
                      <a:pt x="822" y="120"/>
                    </a:lnTo>
                    <a:lnTo>
                      <a:pt x="822" y="122"/>
                    </a:lnTo>
                    <a:lnTo>
                      <a:pt x="824" y="124"/>
                    </a:lnTo>
                    <a:lnTo>
                      <a:pt x="824" y="122"/>
                    </a:lnTo>
                    <a:lnTo>
                      <a:pt x="824" y="120"/>
                    </a:lnTo>
                    <a:lnTo>
                      <a:pt x="826" y="120"/>
                    </a:lnTo>
                    <a:lnTo>
                      <a:pt x="828" y="120"/>
                    </a:lnTo>
                    <a:lnTo>
                      <a:pt x="830" y="118"/>
                    </a:lnTo>
                    <a:lnTo>
                      <a:pt x="830" y="116"/>
                    </a:lnTo>
                    <a:lnTo>
                      <a:pt x="832" y="118"/>
                    </a:lnTo>
                    <a:lnTo>
                      <a:pt x="834" y="114"/>
                    </a:lnTo>
                    <a:lnTo>
                      <a:pt x="836" y="112"/>
                    </a:lnTo>
                    <a:lnTo>
                      <a:pt x="836" y="108"/>
                    </a:lnTo>
                    <a:lnTo>
                      <a:pt x="838" y="108"/>
                    </a:lnTo>
                    <a:lnTo>
                      <a:pt x="838" y="106"/>
                    </a:lnTo>
                    <a:lnTo>
                      <a:pt x="838" y="108"/>
                    </a:lnTo>
                    <a:lnTo>
                      <a:pt x="840" y="110"/>
                    </a:lnTo>
                    <a:lnTo>
                      <a:pt x="842" y="110"/>
                    </a:lnTo>
                    <a:lnTo>
                      <a:pt x="844" y="112"/>
                    </a:lnTo>
                    <a:lnTo>
                      <a:pt x="846" y="112"/>
                    </a:lnTo>
                    <a:lnTo>
                      <a:pt x="846" y="110"/>
                    </a:lnTo>
                    <a:lnTo>
                      <a:pt x="848" y="108"/>
                    </a:lnTo>
                    <a:lnTo>
                      <a:pt x="850" y="108"/>
                    </a:lnTo>
                    <a:lnTo>
                      <a:pt x="852" y="108"/>
                    </a:lnTo>
                    <a:lnTo>
                      <a:pt x="852" y="106"/>
                    </a:lnTo>
                    <a:lnTo>
                      <a:pt x="857" y="106"/>
                    </a:lnTo>
                    <a:lnTo>
                      <a:pt x="857" y="104"/>
                    </a:lnTo>
                    <a:lnTo>
                      <a:pt x="859" y="104"/>
                    </a:lnTo>
                    <a:lnTo>
                      <a:pt x="863" y="104"/>
                    </a:lnTo>
                    <a:lnTo>
                      <a:pt x="863" y="102"/>
                    </a:lnTo>
                    <a:lnTo>
                      <a:pt x="865" y="100"/>
                    </a:lnTo>
                    <a:lnTo>
                      <a:pt x="863" y="100"/>
                    </a:lnTo>
                    <a:close/>
                  </a:path>
                </a:pathLst>
              </a:custGeom>
              <a:solidFill>
                <a:schemeClr val="tx2"/>
              </a:solidFill>
              <a:ln w="3175">
                <a:solidFill>
                  <a:schemeClr val="bg1"/>
                </a:solidFill>
                <a:round/>
                <a:headEnd/>
                <a:tailEnd/>
              </a:ln>
            </p:spPr>
            <p:txBody>
              <a:bodyPr/>
              <a:lstStyle/>
              <a:p>
                <a:endParaRPr lang="fr-FR" dirty="0"/>
              </a:p>
            </p:txBody>
          </p:sp>
          <p:sp>
            <p:nvSpPr>
              <p:cNvPr id="5776" name="Freeform 1235"/>
              <p:cNvSpPr>
                <a:spLocks/>
              </p:cNvSpPr>
              <p:nvPr/>
            </p:nvSpPr>
            <p:spPr bwMode="auto">
              <a:xfrm>
                <a:off x="916" y="1857"/>
                <a:ext cx="865" cy="460"/>
              </a:xfrm>
              <a:custGeom>
                <a:avLst/>
                <a:gdLst>
                  <a:gd name="T0" fmla="*/ 852 w 865"/>
                  <a:gd name="T1" fmla="*/ 54 h 460"/>
                  <a:gd name="T2" fmla="*/ 810 w 865"/>
                  <a:gd name="T3" fmla="*/ 86 h 460"/>
                  <a:gd name="T4" fmla="*/ 726 w 865"/>
                  <a:gd name="T5" fmla="*/ 114 h 460"/>
                  <a:gd name="T6" fmla="*/ 708 w 865"/>
                  <a:gd name="T7" fmla="*/ 132 h 460"/>
                  <a:gd name="T8" fmla="*/ 642 w 865"/>
                  <a:gd name="T9" fmla="*/ 168 h 460"/>
                  <a:gd name="T10" fmla="*/ 626 w 865"/>
                  <a:gd name="T11" fmla="*/ 148 h 460"/>
                  <a:gd name="T12" fmla="*/ 612 w 865"/>
                  <a:gd name="T13" fmla="*/ 118 h 460"/>
                  <a:gd name="T14" fmla="*/ 610 w 865"/>
                  <a:gd name="T15" fmla="*/ 86 h 460"/>
                  <a:gd name="T16" fmla="*/ 588 w 865"/>
                  <a:gd name="T17" fmla="*/ 92 h 460"/>
                  <a:gd name="T18" fmla="*/ 572 w 865"/>
                  <a:gd name="T19" fmla="*/ 114 h 460"/>
                  <a:gd name="T20" fmla="*/ 558 w 865"/>
                  <a:gd name="T21" fmla="*/ 96 h 460"/>
                  <a:gd name="T22" fmla="*/ 576 w 865"/>
                  <a:gd name="T23" fmla="*/ 78 h 460"/>
                  <a:gd name="T24" fmla="*/ 610 w 865"/>
                  <a:gd name="T25" fmla="*/ 76 h 460"/>
                  <a:gd name="T26" fmla="*/ 590 w 865"/>
                  <a:gd name="T27" fmla="*/ 58 h 460"/>
                  <a:gd name="T28" fmla="*/ 542 w 865"/>
                  <a:gd name="T29" fmla="*/ 60 h 460"/>
                  <a:gd name="T30" fmla="*/ 506 w 865"/>
                  <a:gd name="T31" fmla="*/ 64 h 460"/>
                  <a:gd name="T32" fmla="*/ 522 w 865"/>
                  <a:gd name="T33" fmla="*/ 32 h 460"/>
                  <a:gd name="T34" fmla="*/ 470 w 865"/>
                  <a:gd name="T35" fmla="*/ 16 h 460"/>
                  <a:gd name="T36" fmla="*/ 442 w 865"/>
                  <a:gd name="T37" fmla="*/ 0 h 460"/>
                  <a:gd name="T38" fmla="*/ 36 w 865"/>
                  <a:gd name="T39" fmla="*/ 28 h 460"/>
                  <a:gd name="T40" fmla="*/ 30 w 865"/>
                  <a:gd name="T41" fmla="*/ 32 h 460"/>
                  <a:gd name="T42" fmla="*/ 8 w 865"/>
                  <a:gd name="T43" fmla="*/ 52 h 460"/>
                  <a:gd name="T44" fmla="*/ 10 w 865"/>
                  <a:gd name="T45" fmla="*/ 68 h 460"/>
                  <a:gd name="T46" fmla="*/ 8 w 865"/>
                  <a:gd name="T47" fmla="*/ 128 h 460"/>
                  <a:gd name="T48" fmla="*/ 18 w 865"/>
                  <a:gd name="T49" fmla="*/ 219 h 460"/>
                  <a:gd name="T50" fmla="*/ 40 w 865"/>
                  <a:gd name="T51" fmla="*/ 235 h 460"/>
                  <a:gd name="T52" fmla="*/ 42 w 865"/>
                  <a:gd name="T53" fmla="*/ 255 h 460"/>
                  <a:gd name="T54" fmla="*/ 64 w 865"/>
                  <a:gd name="T55" fmla="*/ 299 h 460"/>
                  <a:gd name="T56" fmla="*/ 96 w 865"/>
                  <a:gd name="T57" fmla="*/ 313 h 460"/>
                  <a:gd name="T58" fmla="*/ 276 w 865"/>
                  <a:gd name="T59" fmla="*/ 353 h 460"/>
                  <a:gd name="T60" fmla="*/ 364 w 865"/>
                  <a:gd name="T61" fmla="*/ 407 h 460"/>
                  <a:gd name="T62" fmla="*/ 412 w 865"/>
                  <a:gd name="T63" fmla="*/ 446 h 460"/>
                  <a:gd name="T64" fmla="*/ 412 w 865"/>
                  <a:gd name="T65" fmla="*/ 421 h 460"/>
                  <a:gd name="T66" fmla="*/ 424 w 865"/>
                  <a:gd name="T67" fmla="*/ 405 h 460"/>
                  <a:gd name="T68" fmla="*/ 428 w 865"/>
                  <a:gd name="T69" fmla="*/ 405 h 460"/>
                  <a:gd name="T70" fmla="*/ 486 w 865"/>
                  <a:gd name="T71" fmla="*/ 387 h 460"/>
                  <a:gd name="T72" fmla="*/ 512 w 865"/>
                  <a:gd name="T73" fmla="*/ 393 h 460"/>
                  <a:gd name="T74" fmla="*/ 524 w 865"/>
                  <a:gd name="T75" fmla="*/ 387 h 460"/>
                  <a:gd name="T76" fmla="*/ 514 w 865"/>
                  <a:gd name="T77" fmla="*/ 373 h 460"/>
                  <a:gd name="T78" fmla="*/ 562 w 865"/>
                  <a:gd name="T79" fmla="*/ 371 h 460"/>
                  <a:gd name="T80" fmla="*/ 604 w 865"/>
                  <a:gd name="T81" fmla="*/ 379 h 460"/>
                  <a:gd name="T82" fmla="*/ 628 w 865"/>
                  <a:gd name="T83" fmla="*/ 413 h 460"/>
                  <a:gd name="T84" fmla="*/ 644 w 865"/>
                  <a:gd name="T85" fmla="*/ 448 h 460"/>
                  <a:gd name="T86" fmla="*/ 666 w 865"/>
                  <a:gd name="T87" fmla="*/ 431 h 460"/>
                  <a:gd name="T88" fmla="*/ 658 w 865"/>
                  <a:gd name="T89" fmla="*/ 335 h 460"/>
                  <a:gd name="T90" fmla="*/ 690 w 865"/>
                  <a:gd name="T91" fmla="*/ 313 h 460"/>
                  <a:gd name="T92" fmla="*/ 720 w 865"/>
                  <a:gd name="T93" fmla="*/ 291 h 460"/>
                  <a:gd name="T94" fmla="*/ 730 w 865"/>
                  <a:gd name="T95" fmla="*/ 285 h 460"/>
                  <a:gd name="T96" fmla="*/ 720 w 865"/>
                  <a:gd name="T97" fmla="*/ 271 h 460"/>
                  <a:gd name="T98" fmla="*/ 722 w 865"/>
                  <a:gd name="T99" fmla="*/ 255 h 460"/>
                  <a:gd name="T100" fmla="*/ 726 w 865"/>
                  <a:gd name="T101" fmla="*/ 239 h 460"/>
                  <a:gd name="T102" fmla="*/ 718 w 865"/>
                  <a:gd name="T103" fmla="*/ 229 h 460"/>
                  <a:gd name="T104" fmla="*/ 730 w 865"/>
                  <a:gd name="T105" fmla="*/ 205 h 460"/>
                  <a:gd name="T106" fmla="*/ 726 w 865"/>
                  <a:gd name="T107" fmla="*/ 225 h 460"/>
                  <a:gd name="T108" fmla="*/ 732 w 865"/>
                  <a:gd name="T109" fmla="*/ 251 h 460"/>
                  <a:gd name="T110" fmla="*/ 746 w 865"/>
                  <a:gd name="T111" fmla="*/ 215 h 460"/>
                  <a:gd name="T112" fmla="*/ 756 w 865"/>
                  <a:gd name="T113" fmla="*/ 189 h 460"/>
                  <a:gd name="T114" fmla="*/ 804 w 865"/>
                  <a:gd name="T115" fmla="*/ 168 h 460"/>
                  <a:gd name="T116" fmla="*/ 818 w 865"/>
                  <a:gd name="T117" fmla="*/ 164 h 460"/>
                  <a:gd name="T118" fmla="*/ 816 w 865"/>
                  <a:gd name="T119" fmla="*/ 126 h 460"/>
                  <a:gd name="T120" fmla="*/ 830 w 865"/>
                  <a:gd name="T121" fmla="*/ 116 h 460"/>
                  <a:gd name="T122" fmla="*/ 846 w 865"/>
                  <a:gd name="T123" fmla="*/ 110 h 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5"/>
                  <a:gd name="T187" fmla="*/ 0 h 460"/>
                  <a:gd name="T188" fmla="*/ 865 w 865"/>
                  <a:gd name="T189" fmla="*/ 460 h 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5" h="460">
                    <a:moveTo>
                      <a:pt x="863" y="100"/>
                    </a:moveTo>
                    <a:lnTo>
                      <a:pt x="863" y="98"/>
                    </a:lnTo>
                    <a:lnTo>
                      <a:pt x="863" y="96"/>
                    </a:lnTo>
                    <a:lnTo>
                      <a:pt x="863" y="92"/>
                    </a:lnTo>
                    <a:lnTo>
                      <a:pt x="863" y="94"/>
                    </a:lnTo>
                    <a:lnTo>
                      <a:pt x="861" y="94"/>
                    </a:lnTo>
                    <a:lnTo>
                      <a:pt x="859" y="94"/>
                    </a:lnTo>
                    <a:lnTo>
                      <a:pt x="857" y="92"/>
                    </a:lnTo>
                    <a:lnTo>
                      <a:pt x="856" y="88"/>
                    </a:lnTo>
                    <a:lnTo>
                      <a:pt x="856" y="84"/>
                    </a:lnTo>
                    <a:lnTo>
                      <a:pt x="852" y="82"/>
                    </a:lnTo>
                    <a:lnTo>
                      <a:pt x="852" y="54"/>
                    </a:lnTo>
                    <a:lnTo>
                      <a:pt x="846" y="46"/>
                    </a:lnTo>
                    <a:lnTo>
                      <a:pt x="844" y="46"/>
                    </a:lnTo>
                    <a:lnTo>
                      <a:pt x="842" y="50"/>
                    </a:lnTo>
                    <a:lnTo>
                      <a:pt x="836" y="50"/>
                    </a:lnTo>
                    <a:lnTo>
                      <a:pt x="834" y="48"/>
                    </a:lnTo>
                    <a:lnTo>
                      <a:pt x="832" y="46"/>
                    </a:lnTo>
                    <a:lnTo>
                      <a:pt x="830" y="44"/>
                    </a:lnTo>
                    <a:lnTo>
                      <a:pt x="828" y="44"/>
                    </a:lnTo>
                    <a:lnTo>
                      <a:pt x="826" y="46"/>
                    </a:lnTo>
                    <a:lnTo>
                      <a:pt x="814" y="74"/>
                    </a:lnTo>
                    <a:lnTo>
                      <a:pt x="814" y="84"/>
                    </a:lnTo>
                    <a:lnTo>
                      <a:pt x="810" y="86"/>
                    </a:lnTo>
                    <a:lnTo>
                      <a:pt x="810" y="88"/>
                    </a:lnTo>
                    <a:lnTo>
                      <a:pt x="810" y="90"/>
                    </a:lnTo>
                    <a:lnTo>
                      <a:pt x="808" y="90"/>
                    </a:lnTo>
                    <a:lnTo>
                      <a:pt x="808" y="92"/>
                    </a:lnTo>
                    <a:lnTo>
                      <a:pt x="804" y="90"/>
                    </a:lnTo>
                    <a:lnTo>
                      <a:pt x="802" y="92"/>
                    </a:lnTo>
                    <a:lnTo>
                      <a:pt x="798" y="92"/>
                    </a:lnTo>
                    <a:lnTo>
                      <a:pt x="796" y="96"/>
                    </a:lnTo>
                    <a:lnTo>
                      <a:pt x="744" y="96"/>
                    </a:lnTo>
                    <a:lnTo>
                      <a:pt x="734" y="104"/>
                    </a:lnTo>
                    <a:lnTo>
                      <a:pt x="732" y="110"/>
                    </a:lnTo>
                    <a:lnTo>
                      <a:pt x="726" y="114"/>
                    </a:lnTo>
                    <a:lnTo>
                      <a:pt x="724" y="116"/>
                    </a:lnTo>
                    <a:lnTo>
                      <a:pt x="726" y="116"/>
                    </a:lnTo>
                    <a:lnTo>
                      <a:pt x="728" y="118"/>
                    </a:lnTo>
                    <a:lnTo>
                      <a:pt x="726" y="120"/>
                    </a:lnTo>
                    <a:lnTo>
                      <a:pt x="726" y="122"/>
                    </a:lnTo>
                    <a:lnTo>
                      <a:pt x="728" y="124"/>
                    </a:lnTo>
                    <a:lnTo>
                      <a:pt x="726" y="126"/>
                    </a:lnTo>
                    <a:lnTo>
                      <a:pt x="722" y="128"/>
                    </a:lnTo>
                    <a:lnTo>
                      <a:pt x="718" y="132"/>
                    </a:lnTo>
                    <a:lnTo>
                      <a:pt x="716" y="132"/>
                    </a:lnTo>
                    <a:lnTo>
                      <a:pt x="710" y="132"/>
                    </a:lnTo>
                    <a:lnTo>
                      <a:pt x="708" y="132"/>
                    </a:lnTo>
                    <a:lnTo>
                      <a:pt x="706" y="132"/>
                    </a:lnTo>
                    <a:lnTo>
                      <a:pt x="704" y="130"/>
                    </a:lnTo>
                    <a:lnTo>
                      <a:pt x="698" y="130"/>
                    </a:lnTo>
                    <a:lnTo>
                      <a:pt x="684" y="134"/>
                    </a:lnTo>
                    <a:lnTo>
                      <a:pt x="686" y="142"/>
                    </a:lnTo>
                    <a:lnTo>
                      <a:pt x="682" y="144"/>
                    </a:lnTo>
                    <a:lnTo>
                      <a:pt x="682" y="146"/>
                    </a:lnTo>
                    <a:lnTo>
                      <a:pt x="680" y="146"/>
                    </a:lnTo>
                    <a:lnTo>
                      <a:pt x="680" y="148"/>
                    </a:lnTo>
                    <a:lnTo>
                      <a:pt x="670" y="154"/>
                    </a:lnTo>
                    <a:lnTo>
                      <a:pt x="666" y="154"/>
                    </a:lnTo>
                    <a:lnTo>
                      <a:pt x="642" y="168"/>
                    </a:lnTo>
                    <a:lnTo>
                      <a:pt x="638" y="168"/>
                    </a:lnTo>
                    <a:lnTo>
                      <a:pt x="632" y="170"/>
                    </a:lnTo>
                    <a:lnTo>
                      <a:pt x="628" y="168"/>
                    </a:lnTo>
                    <a:lnTo>
                      <a:pt x="626" y="168"/>
                    </a:lnTo>
                    <a:lnTo>
                      <a:pt x="624" y="168"/>
                    </a:lnTo>
                    <a:lnTo>
                      <a:pt x="622" y="166"/>
                    </a:lnTo>
                    <a:lnTo>
                      <a:pt x="618" y="164"/>
                    </a:lnTo>
                    <a:lnTo>
                      <a:pt x="622" y="158"/>
                    </a:lnTo>
                    <a:lnTo>
                      <a:pt x="622" y="156"/>
                    </a:lnTo>
                    <a:lnTo>
                      <a:pt x="624" y="152"/>
                    </a:lnTo>
                    <a:lnTo>
                      <a:pt x="626" y="150"/>
                    </a:lnTo>
                    <a:lnTo>
                      <a:pt x="626" y="148"/>
                    </a:lnTo>
                    <a:lnTo>
                      <a:pt x="628" y="146"/>
                    </a:lnTo>
                    <a:lnTo>
                      <a:pt x="630" y="146"/>
                    </a:lnTo>
                    <a:lnTo>
                      <a:pt x="632" y="136"/>
                    </a:lnTo>
                    <a:lnTo>
                      <a:pt x="630" y="134"/>
                    </a:lnTo>
                    <a:lnTo>
                      <a:pt x="630" y="124"/>
                    </a:lnTo>
                    <a:lnTo>
                      <a:pt x="626" y="116"/>
                    </a:lnTo>
                    <a:lnTo>
                      <a:pt x="622" y="116"/>
                    </a:lnTo>
                    <a:lnTo>
                      <a:pt x="618" y="118"/>
                    </a:lnTo>
                    <a:lnTo>
                      <a:pt x="616" y="122"/>
                    </a:lnTo>
                    <a:lnTo>
                      <a:pt x="612" y="124"/>
                    </a:lnTo>
                    <a:lnTo>
                      <a:pt x="610" y="124"/>
                    </a:lnTo>
                    <a:lnTo>
                      <a:pt x="612" y="118"/>
                    </a:lnTo>
                    <a:lnTo>
                      <a:pt x="616" y="114"/>
                    </a:lnTo>
                    <a:lnTo>
                      <a:pt x="616" y="112"/>
                    </a:lnTo>
                    <a:lnTo>
                      <a:pt x="618" y="110"/>
                    </a:lnTo>
                    <a:lnTo>
                      <a:pt x="620" y="108"/>
                    </a:lnTo>
                    <a:lnTo>
                      <a:pt x="618" y="100"/>
                    </a:lnTo>
                    <a:lnTo>
                      <a:pt x="618" y="98"/>
                    </a:lnTo>
                    <a:lnTo>
                      <a:pt x="618" y="96"/>
                    </a:lnTo>
                    <a:lnTo>
                      <a:pt x="618" y="94"/>
                    </a:lnTo>
                    <a:lnTo>
                      <a:pt x="616" y="92"/>
                    </a:lnTo>
                    <a:lnTo>
                      <a:pt x="614" y="90"/>
                    </a:lnTo>
                    <a:lnTo>
                      <a:pt x="610" y="88"/>
                    </a:lnTo>
                    <a:lnTo>
                      <a:pt x="610" y="86"/>
                    </a:lnTo>
                    <a:lnTo>
                      <a:pt x="608" y="86"/>
                    </a:lnTo>
                    <a:lnTo>
                      <a:pt x="604" y="84"/>
                    </a:lnTo>
                    <a:lnTo>
                      <a:pt x="602" y="82"/>
                    </a:lnTo>
                    <a:lnTo>
                      <a:pt x="602" y="84"/>
                    </a:lnTo>
                    <a:lnTo>
                      <a:pt x="600" y="82"/>
                    </a:lnTo>
                    <a:lnTo>
                      <a:pt x="598" y="82"/>
                    </a:lnTo>
                    <a:lnTo>
                      <a:pt x="594" y="82"/>
                    </a:lnTo>
                    <a:lnTo>
                      <a:pt x="592" y="84"/>
                    </a:lnTo>
                    <a:lnTo>
                      <a:pt x="594" y="86"/>
                    </a:lnTo>
                    <a:lnTo>
                      <a:pt x="594" y="88"/>
                    </a:lnTo>
                    <a:lnTo>
                      <a:pt x="594" y="90"/>
                    </a:lnTo>
                    <a:lnTo>
                      <a:pt x="588" y="92"/>
                    </a:lnTo>
                    <a:lnTo>
                      <a:pt x="588" y="98"/>
                    </a:lnTo>
                    <a:lnTo>
                      <a:pt x="586" y="98"/>
                    </a:lnTo>
                    <a:lnTo>
                      <a:pt x="584" y="100"/>
                    </a:lnTo>
                    <a:lnTo>
                      <a:pt x="584" y="96"/>
                    </a:lnTo>
                    <a:lnTo>
                      <a:pt x="584" y="94"/>
                    </a:lnTo>
                    <a:lnTo>
                      <a:pt x="582" y="94"/>
                    </a:lnTo>
                    <a:lnTo>
                      <a:pt x="580" y="96"/>
                    </a:lnTo>
                    <a:lnTo>
                      <a:pt x="578" y="98"/>
                    </a:lnTo>
                    <a:lnTo>
                      <a:pt x="576" y="102"/>
                    </a:lnTo>
                    <a:lnTo>
                      <a:pt x="576" y="104"/>
                    </a:lnTo>
                    <a:lnTo>
                      <a:pt x="574" y="112"/>
                    </a:lnTo>
                    <a:lnTo>
                      <a:pt x="572" y="114"/>
                    </a:lnTo>
                    <a:lnTo>
                      <a:pt x="570" y="124"/>
                    </a:lnTo>
                    <a:lnTo>
                      <a:pt x="576" y="136"/>
                    </a:lnTo>
                    <a:lnTo>
                      <a:pt x="574" y="146"/>
                    </a:lnTo>
                    <a:lnTo>
                      <a:pt x="568" y="160"/>
                    </a:lnTo>
                    <a:lnTo>
                      <a:pt x="562" y="166"/>
                    </a:lnTo>
                    <a:lnTo>
                      <a:pt x="560" y="166"/>
                    </a:lnTo>
                    <a:lnTo>
                      <a:pt x="556" y="164"/>
                    </a:lnTo>
                    <a:lnTo>
                      <a:pt x="552" y="152"/>
                    </a:lnTo>
                    <a:lnTo>
                      <a:pt x="550" y="134"/>
                    </a:lnTo>
                    <a:lnTo>
                      <a:pt x="564" y="94"/>
                    </a:lnTo>
                    <a:lnTo>
                      <a:pt x="562" y="92"/>
                    </a:lnTo>
                    <a:lnTo>
                      <a:pt x="558" y="96"/>
                    </a:lnTo>
                    <a:lnTo>
                      <a:pt x="558" y="100"/>
                    </a:lnTo>
                    <a:lnTo>
                      <a:pt x="556" y="100"/>
                    </a:lnTo>
                    <a:lnTo>
                      <a:pt x="550" y="106"/>
                    </a:lnTo>
                    <a:lnTo>
                      <a:pt x="550" y="104"/>
                    </a:lnTo>
                    <a:lnTo>
                      <a:pt x="552" y="100"/>
                    </a:lnTo>
                    <a:lnTo>
                      <a:pt x="554" y="98"/>
                    </a:lnTo>
                    <a:lnTo>
                      <a:pt x="564" y="80"/>
                    </a:lnTo>
                    <a:lnTo>
                      <a:pt x="566" y="80"/>
                    </a:lnTo>
                    <a:lnTo>
                      <a:pt x="568" y="80"/>
                    </a:lnTo>
                    <a:lnTo>
                      <a:pt x="570" y="78"/>
                    </a:lnTo>
                    <a:lnTo>
                      <a:pt x="570" y="84"/>
                    </a:lnTo>
                    <a:lnTo>
                      <a:pt x="576" y="78"/>
                    </a:lnTo>
                    <a:lnTo>
                      <a:pt x="584" y="76"/>
                    </a:lnTo>
                    <a:lnTo>
                      <a:pt x="586" y="74"/>
                    </a:lnTo>
                    <a:lnTo>
                      <a:pt x="588" y="74"/>
                    </a:lnTo>
                    <a:lnTo>
                      <a:pt x="592" y="74"/>
                    </a:lnTo>
                    <a:lnTo>
                      <a:pt x="596" y="76"/>
                    </a:lnTo>
                    <a:lnTo>
                      <a:pt x="596" y="78"/>
                    </a:lnTo>
                    <a:lnTo>
                      <a:pt x="600" y="78"/>
                    </a:lnTo>
                    <a:lnTo>
                      <a:pt x="600" y="76"/>
                    </a:lnTo>
                    <a:lnTo>
                      <a:pt x="600" y="74"/>
                    </a:lnTo>
                    <a:lnTo>
                      <a:pt x="602" y="76"/>
                    </a:lnTo>
                    <a:lnTo>
                      <a:pt x="602" y="78"/>
                    </a:lnTo>
                    <a:lnTo>
                      <a:pt x="610" y="76"/>
                    </a:lnTo>
                    <a:lnTo>
                      <a:pt x="610" y="74"/>
                    </a:lnTo>
                    <a:lnTo>
                      <a:pt x="608" y="74"/>
                    </a:lnTo>
                    <a:lnTo>
                      <a:pt x="606" y="72"/>
                    </a:lnTo>
                    <a:lnTo>
                      <a:pt x="606" y="68"/>
                    </a:lnTo>
                    <a:lnTo>
                      <a:pt x="604" y="68"/>
                    </a:lnTo>
                    <a:lnTo>
                      <a:pt x="604" y="66"/>
                    </a:lnTo>
                    <a:lnTo>
                      <a:pt x="604" y="64"/>
                    </a:lnTo>
                    <a:lnTo>
                      <a:pt x="598" y="66"/>
                    </a:lnTo>
                    <a:lnTo>
                      <a:pt x="594" y="64"/>
                    </a:lnTo>
                    <a:lnTo>
                      <a:pt x="594" y="60"/>
                    </a:lnTo>
                    <a:lnTo>
                      <a:pt x="592" y="60"/>
                    </a:lnTo>
                    <a:lnTo>
                      <a:pt x="590" y="58"/>
                    </a:lnTo>
                    <a:lnTo>
                      <a:pt x="588" y="60"/>
                    </a:lnTo>
                    <a:lnTo>
                      <a:pt x="576" y="60"/>
                    </a:lnTo>
                    <a:lnTo>
                      <a:pt x="572" y="64"/>
                    </a:lnTo>
                    <a:lnTo>
                      <a:pt x="570" y="66"/>
                    </a:lnTo>
                    <a:lnTo>
                      <a:pt x="568" y="66"/>
                    </a:lnTo>
                    <a:lnTo>
                      <a:pt x="562" y="64"/>
                    </a:lnTo>
                    <a:lnTo>
                      <a:pt x="560" y="64"/>
                    </a:lnTo>
                    <a:lnTo>
                      <a:pt x="554" y="60"/>
                    </a:lnTo>
                    <a:lnTo>
                      <a:pt x="550" y="56"/>
                    </a:lnTo>
                    <a:lnTo>
                      <a:pt x="546" y="58"/>
                    </a:lnTo>
                    <a:lnTo>
                      <a:pt x="544" y="56"/>
                    </a:lnTo>
                    <a:lnTo>
                      <a:pt x="542" y="60"/>
                    </a:lnTo>
                    <a:lnTo>
                      <a:pt x="542" y="54"/>
                    </a:lnTo>
                    <a:lnTo>
                      <a:pt x="544" y="52"/>
                    </a:lnTo>
                    <a:lnTo>
                      <a:pt x="546" y="52"/>
                    </a:lnTo>
                    <a:lnTo>
                      <a:pt x="550" y="46"/>
                    </a:lnTo>
                    <a:lnTo>
                      <a:pt x="552" y="44"/>
                    </a:lnTo>
                    <a:lnTo>
                      <a:pt x="548" y="44"/>
                    </a:lnTo>
                    <a:lnTo>
                      <a:pt x="542" y="46"/>
                    </a:lnTo>
                    <a:lnTo>
                      <a:pt x="530" y="56"/>
                    </a:lnTo>
                    <a:lnTo>
                      <a:pt x="522" y="58"/>
                    </a:lnTo>
                    <a:lnTo>
                      <a:pt x="516" y="62"/>
                    </a:lnTo>
                    <a:lnTo>
                      <a:pt x="508" y="62"/>
                    </a:lnTo>
                    <a:lnTo>
                      <a:pt x="506" y="64"/>
                    </a:lnTo>
                    <a:lnTo>
                      <a:pt x="506" y="62"/>
                    </a:lnTo>
                    <a:lnTo>
                      <a:pt x="506" y="60"/>
                    </a:lnTo>
                    <a:lnTo>
                      <a:pt x="506" y="56"/>
                    </a:lnTo>
                    <a:lnTo>
                      <a:pt x="504" y="56"/>
                    </a:lnTo>
                    <a:lnTo>
                      <a:pt x="494" y="62"/>
                    </a:lnTo>
                    <a:lnTo>
                      <a:pt x="492" y="62"/>
                    </a:lnTo>
                    <a:lnTo>
                      <a:pt x="490" y="62"/>
                    </a:lnTo>
                    <a:lnTo>
                      <a:pt x="488" y="60"/>
                    </a:lnTo>
                    <a:lnTo>
                      <a:pt x="512" y="40"/>
                    </a:lnTo>
                    <a:lnTo>
                      <a:pt x="516" y="38"/>
                    </a:lnTo>
                    <a:lnTo>
                      <a:pt x="524" y="32"/>
                    </a:lnTo>
                    <a:lnTo>
                      <a:pt x="522" y="32"/>
                    </a:lnTo>
                    <a:lnTo>
                      <a:pt x="518" y="30"/>
                    </a:lnTo>
                    <a:lnTo>
                      <a:pt x="512" y="30"/>
                    </a:lnTo>
                    <a:lnTo>
                      <a:pt x="506" y="28"/>
                    </a:lnTo>
                    <a:lnTo>
                      <a:pt x="504" y="28"/>
                    </a:lnTo>
                    <a:lnTo>
                      <a:pt x="500" y="30"/>
                    </a:lnTo>
                    <a:lnTo>
                      <a:pt x="498" y="30"/>
                    </a:lnTo>
                    <a:lnTo>
                      <a:pt x="496" y="28"/>
                    </a:lnTo>
                    <a:lnTo>
                      <a:pt x="492" y="26"/>
                    </a:lnTo>
                    <a:lnTo>
                      <a:pt x="484" y="22"/>
                    </a:lnTo>
                    <a:lnTo>
                      <a:pt x="482" y="20"/>
                    </a:lnTo>
                    <a:lnTo>
                      <a:pt x="478" y="18"/>
                    </a:lnTo>
                    <a:lnTo>
                      <a:pt x="470" y="16"/>
                    </a:lnTo>
                    <a:lnTo>
                      <a:pt x="468" y="18"/>
                    </a:lnTo>
                    <a:lnTo>
                      <a:pt x="466" y="18"/>
                    </a:lnTo>
                    <a:lnTo>
                      <a:pt x="464" y="18"/>
                    </a:lnTo>
                    <a:lnTo>
                      <a:pt x="462" y="16"/>
                    </a:lnTo>
                    <a:lnTo>
                      <a:pt x="458" y="14"/>
                    </a:lnTo>
                    <a:lnTo>
                      <a:pt x="454" y="16"/>
                    </a:lnTo>
                    <a:lnTo>
                      <a:pt x="454" y="14"/>
                    </a:lnTo>
                    <a:lnTo>
                      <a:pt x="452" y="16"/>
                    </a:lnTo>
                    <a:lnTo>
                      <a:pt x="448" y="10"/>
                    </a:lnTo>
                    <a:lnTo>
                      <a:pt x="448" y="8"/>
                    </a:lnTo>
                    <a:lnTo>
                      <a:pt x="446" y="0"/>
                    </a:lnTo>
                    <a:lnTo>
                      <a:pt x="442" y="0"/>
                    </a:lnTo>
                    <a:lnTo>
                      <a:pt x="442" y="10"/>
                    </a:lnTo>
                    <a:lnTo>
                      <a:pt x="28" y="10"/>
                    </a:lnTo>
                    <a:lnTo>
                      <a:pt x="30" y="12"/>
                    </a:lnTo>
                    <a:lnTo>
                      <a:pt x="32" y="14"/>
                    </a:lnTo>
                    <a:lnTo>
                      <a:pt x="34" y="14"/>
                    </a:lnTo>
                    <a:lnTo>
                      <a:pt x="36" y="14"/>
                    </a:lnTo>
                    <a:lnTo>
                      <a:pt x="36" y="16"/>
                    </a:lnTo>
                    <a:lnTo>
                      <a:pt x="34" y="16"/>
                    </a:lnTo>
                    <a:lnTo>
                      <a:pt x="34" y="18"/>
                    </a:lnTo>
                    <a:lnTo>
                      <a:pt x="32" y="20"/>
                    </a:lnTo>
                    <a:lnTo>
                      <a:pt x="34" y="22"/>
                    </a:lnTo>
                    <a:lnTo>
                      <a:pt x="36" y="28"/>
                    </a:lnTo>
                    <a:lnTo>
                      <a:pt x="36" y="36"/>
                    </a:lnTo>
                    <a:lnTo>
                      <a:pt x="34" y="34"/>
                    </a:lnTo>
                    <a:lnTo>
                      <a:pt x="32" y="34"/>
                    </a:lnTo>
                    <a:lnTo>
                      <a:pt x="30" y="38"/>
                    </a:lnTo>
                    <a:lnTo>
                      <a:pt x="28" y="40"/>
                    </a:lnTo>
                    <a:lnTo>
                      <a:pt x="28" y="42"/>
                    </a:lnTo>
                    <a:lnTo>
                      <a:pt x="28" y="44"/>
                    </a:lnTo>
                    <a:lnTo>
                      <a:pt x="26" y="44"/>
                    </a:lnTo>
                    <a:lnTo>
                      <a:pt x="26" y="42"/>
                    </a:lnTo>
                    <a:lnTo>
                      <a:pt x="28" y="34"/>
                    </a:lnTo>
                    <a:lnTo>
                      <a:pt x="30" y="34"/>
                    </a:lnTo>
                    <a:lnTo>
                      <a:pt x="30" y="32"/>
                    </a:lnTo>
                    <a:lnTo>
                      <a:pt x="30" y="30"/>
                    </a:lnTo>
                    <a:lnTo>
                      <a:pt x="30" y="28"/>
                    </a:lnTo>
                    <a:lnTo>
                      <a:pt x="26" y="28"/>
                    </a:lnTo>
                    <a:lnTo>
                      <a:pt x="24" y="28"/>
                    </a:lnTo>
                    <a:lnTo>
                      <a:pt x="14" y="26"/>
                    </a:lnTo>
                    <a:lnTo>
                      <a:pt x="2" y="22"/>
                    </a:lnTo>
                    <a:lnTo>
                      <a:pt x="2" y="24"/>
                    </a:lnTo>
                    <a:lnTo>
                      <a:pt x="0" y="26"/>
                    </a:lnTo>
                    <a:lnTo>
                      <a:pt x="0" y="28"/>
                    </a:lnTo>
                    <a:lnTo>
                      <a:pt x="2" y="32"/>
                    </a:lnTo>
                    <a:lnTo>
                      <a:pt x="4" y="36"/>
                    </a:lnTo>
                    <a:lnTo>
                      <a:pt x="8" y="52"/>
                    </a:lnTo>
                    <a:lnTo>
                      <a:pt x="10" y="52"/>
                    </a:lnTo>
                    <a:lnTo>
                      <a:pt x="12" y="52"/>
                    </a:lnTo>
                    <a:lnTo>
                      <a:pt x="12" y="54"/>
                    </a:lnTo>
                    <a:lnTo>
                      <a:pt x="10" y="56"/>
                    </a:lnTo>
                    <a:lnTo>
                      <a:pt x="10" y="58"/>
                    </a:lnTo>
                    <a:lnTo>
                      <a:pt x="12" y="58"/>
                    </a:lnTo>
                    <a:lnTo>
                      <a:pt x="12" y="60"/>
                    </a:lnTo>
                    <a:lnTo>
                      <a:pt x="14" y="64"/>
                    </a:lnTo>
                    <a:lnTo>
                      <a:pt x="12" y="66"/>
                    </a:lnTo>
                    <a:lnTo>
                      <a:pt x="12" y="62"/>
                    </a:lnTo>
                    <a:lnTo>
                      <a:pt x="10" y="62"/>
                    </a:lnTo>
                    <a:lnTo>
                      <a:pt x="10" y="68"/>
                    </a:lnTo>
                    <a:lnTo>
                      <a:pt x="12" y="68"/>
                    </a:lnTo>
                    <a:lnTo>
                      <a:pt x="18" y="68"/>
                    </a:lnTo>
                    <a:lnTo>
                      <a:pt x="22" y="72"/>
                    </a:lnTo>
                    <a:lnTo>
                      <a:pt x="18" y="70"/>
                    </a:lnTo>
                    <a:lnTo>
                      <a:pt x="14" y="72"/>
                    </a:lnTo>
                    <a:lnTo>
                      <a:pt x="12" y="72"/>
                    </a:lnTo>
                    <a:lnTo>
                      <a:pt x="12" y="80"/>
                    </a:lnTo>
                    <a:lnTo>
                      <a:pt x="12" y="82"/>
                    </a:lnTo>
                    <a:lnTo>
                      <a:pt x="12" y="84"/>
                    </a:lnTo>
                    <a:lnTo>
                      <a:pt x="12" y="88"/>
                    </a:lnTo>
                    <a:lnTo>
                      <a:pt x="8" y="126"/>
                    </a:lnTo>
                    <a:lnTo>
                      <a:pt x="8" y="128"/>
                    </a:lnTo>
                    <a:lnTo>
                      <a:pt x="8" y="130"/>
                    </a:lnTo>
                    <a:lnTo>
                      <a:pt x="6" y="134"/>
                    </a:lnTo>
                    <a:lnTo>
                      <a:pt x="4" y="140"/>
                    </a:lnTo>
                    <a:lnTo>
                      <a:pt x="10" y="170"/>
                    </a:lnTo>
                    <a:lnTo>
                      <a:pt x="10" y="181"/>
                    </a:lnTo>
                    <a:lnTo>
                      <a:pt x="6" y="187"/>
                    </a:lnTo>
                    <a:lnTo>
                      <a:pt x="6" y="191"/>
                    </a:lnTo>
                    <a:lnTo>
                      <a:pt x="8" y="191"/>
                    </a:lnTo>
                    <a:lnTo>
                      <a:pt x="14" y="203"/>
                    </a:lnTo>
                    <a:lnTo>
                      <a:pt x="16" y="205"/>
                    </a:lnTo>
                    <a:lnTo>
                      <a:pt x="14" y="209"/>
                    </a:lnTo>
                    <a:lnTo>
                      <a:pt x="18" y="219"/>
                    </a:lnTo>
                    <a:lnTo>
                      <a:pt x="26" y="229"/>
                    </a:lnTo>
                    <a:lnTo>
                      <a:pt x="26" y="231"/>
                    </a:lnTo>
                    <a:lnTo>
                      <a:pt x="26" y="233"/>
                    </a:lnTo>
                    <a:lnTo>
                      <a:pt x="28" y="235"/>
                    </a:lnTo>
                    <a:lnTo>
                      <a:pt x="30" y="235"/>
                    </a:lnTo>
                    <a:lnTo>
                      <a:pt x="32" y="237"/>
                    </a:lnTo>
                    <a:lnTo>
                      <a:pt x="34" y="237"/>
                    </a:lnTo>
                    <a:lnTo>
                      <a:pt x="34" y="235"/>
                    </a:lnTo>
                    <a:lnTo>
                      <a:pt x="34" y="231"/>
                    </a:lnTo>
                    <a:lnTo>
                      <a:pt x="38" y="233"/>
                    </a:lnTo>
                    <a:lnTo>
                      <a:pt x="42" y="233"/>
                    </a:lnTo>
                    <a:lnTo>
                      <a:pt x="40" y="235"/>
                    </a:lnTo>
                    <a:lnTo>
                      <a:pt x="38" y="235"/>
                    </a:lnTo>
                    <a:lnTo>
                      <a:pt x="36" y="237"/>
                    </a:lnTo>
                    <a:lnTo>
                      <a:pt x="36" y="239"/>
                    </a:lnTo>
                    <a:lnTo>
                      <a:pt x="40" y="243"/>
                    </a:lnTo>
                    <a:lnTo>
                      <a:pt x="40" y="245"/>
                    </a:lnTo>
                    <a:lnTo>
                      <a:pt x="36" y="241"/>
                    </a:lnTo>
                    <a:lnTo>
                      <a:pt x="36" y="239"/>
                    </a:lnTo>
                    <a:lnTo>
                      <a:pt x="34" y="239"/>
                    </a:lnTo>
                    <a:lnTo>
                      <a:pt x="34" y="241"/>
                    </a:lnTo>
                    <a:lnTo>
                      <a:pt x="36" y="251"/>
                    </a:lnTo>
                    <a:lnTo>
                      <a:pt x="40" y="255"/>
                    </a:lnTo>
                    <a:lnTo>
                      <a:pt x="42" y="255"/>
                    </a:lnTo>
                    <a:lnTo>
                      <a:pt x="44" y="257"/>
                    </a:lnTo>
                    <a:lnTo>
                      <a:pt x="44" y="261"/>
                    </a:lnTo>
                    <a:lnTo>
                      <a:pt x="42" y="261"/>
                    </a:lnTo>
                    <a:lnTo>
                      <a:pt x="42" y="265"/>
                    </a:lnTo>
                    <a:lnTo>
                      <a:pt x="56" y="283"/>
                    </a:lnTo>
                    <a:lnTo>
                      <a:pt x="58" y="283"/>
                    </a:lnTo>
                    <a:lnTo>
                      <a:pt x="58" y="287"/>
                    </a:lnTo>
                    <a:lnTo>
                      <a:pt x="60" y="287"/>
                    </a:lnTo>
                    <a:lnTo>
                      <a:pt x="62" y="289"/>
                    </a:lnTo>
                    <a:lnTo>
                      <a:pt x="62" y="291"/>
                    </a:lnTo>
                    <a:lnTo>
                      <a:pt x="62" y="299"/>
                    </a:lnTo>
                    <a:lnTo>
                      <a:pt x="64" y="299"/>
                    </a:lnTo>
                    <a:lnTo>
                      <a:pt x="70" y="301"/>
                    </a:lnTo>
                    <a:lnTo>
                      <a:pt x="74" y="303"/>
                    </a:lnTo>
                    <a:lnTo>
                      <a:pt x="74" y="301"/>
                    </a:lnTo>
                    <a:lnTo>
                      <a:pt x="76" y="301"/>
                    </a:lnTo>
                    <a:lnTo>
                      <a:pt x="82" y="305"/>
                    </a:lnTo>
                    <a:lnTo>
                      <a:pt x="88" y="309"/>
                    </a:lnTo>
                    <a:lnTo>
                      <a:pt x="90" y="309"/>
                    </a:lnTo>
                    <a:lnTo>
                      <a:pt x="90" y="307"/>
                    </a:lnTo>
                    <a:lnTo>
                      <a:pt x="92" y="307"/>
                    </a:lnTo>
                    <a:lnTo>
                      <a:pt x="92" y="309"/>
                    </a:lnTo>
                    <a:lnTo>
                      <a:pt x="96" y="311"/>
                    </a:lnTo>
                    <a:lnTo>
                      <a:pt x="96" y="313"/>
                    </a:lnTo>
                    <a:lnTo>
                      <a:pt x="100" y="315"/>
                    </a:lnTo>
                    <a:lnTo>
                      <a:pt x="112" y="325"/>
                    </a:lnTo>
                    <a:lnTo>
                      <a:pt x="112" y="327"/>
                    </a:lnTo>
                    <a:lnTo>
                      <a:pt x="114" y="335"/>
                    </a:lnTo>
                    <a:lnTo>
                      <a:pt x="148" y="333"/>
                    </a:lnTo>
                    <a:lnTo>
                      <a:pt x="148" y="335"/>
                    </a:lnTo>
                    <a:lnTo>
                      <a:pt x="206" y="355"/>
                    </a:lnTo>
                    <a:lnTo>
                      <a:pt x="246" y="355"/>
                    </a:lnTo>
                    <a:lnTo>
                      <a:pt x="246" y="347"/>
                    </a:lnTo>
                    <a:lnTo>
                      <a:pt x="270" y="347"/>
                    </a:lnTo>
                    <a:lnTo>
                      <a:pt x="274" y="349"/>
                    </a:lnTo>
                    <a:lnTo>
                      <a:pt x="276" y="353"/>
                    </a:lnTo>
                    <a:lnTo>
                      <a:pt x="280" y="355"/>
                    </a:lnTo>
                    <a:lnTo>
                      <a:pt x="282" y="359"/>
                    </a:lnTo>
                    <a:lnTo>
                      <a:pt x="296" y="369"/>
                    </a:lnTo>
                    <a:lnTo>
                      <a:pt x="300" y="381"/>
                    </a:lnTo>
                    <a:lnTo>
                      <a:pt x="314" y="395"/>
                    </a:lnTo>
                    <a:lnTo>
                      <a:pt x="322" y="397"/>
                    </a:lnTo>
                    <a:lnTo>
                      <a:pt x="328" y="383"/>
                    </a:lnTo>
                    <a:lnTo>
                      <a:pt x="332" y="383"/>
                    </a:lnTo>
                    <a:lnTo>
                      <a:pt x="334" y="383"/>
                    </a:lnTo>
                    <a:lnTo>
                      <a:pt x="346" y="383"/>
                    </a:lnTo>
                    <a:lnTo>
                      <a:pt x="358" y="395"/>
                    </a:lnTo>
                    <a:lnTo>
                      <a:pt x="364" y="407"/>
                    </a:lnTo>
                    <a:lnTo>
                      <a:pt x="368" y="411"/>
                    </a:lnTo>
                    <a:lnTo>
                      <a:pt x="370" y="417"/>
                    </a:lnTo>
                    <a:lnTo>
                      <a:pt x="376" y="419"/>
                    </a:lnTo>
                    <a:lnTo>
                      <a:pt x="380" y="432"/>
                    </a:lnTo>
                    <a:lnTo>
                      <a:pt x="384" y="440"/>
                    </a:lnTo>
                    <a:lnTo>
                      <a:pt x="388" y="442"/>
                    </a:lnTo>
                    <a:lnTo>
                      <a:pt x="392" y="442"/>
                    </a:lnTo>
                    <a:lnTo>
                      <a:pt x="396" y="444"/>
                    </a:lnTo>
                    <a:lnTo>
                      <a:pt x="404" y="446"/>
                    </a:lnTo>
                    <a:lnTo>
                      <a:pt x="408" y="448"/>
                    </a:lnTo>
                    <a:lnTo>
                      <a:pt x="414" y="448"/>
                    </a:lnTo>
                    <a:lnTo>
                      <a:pt x="412" y="446"/>
                    </a:lnTo>
                    <a:lnTo>
                      <a:pt x="410" y="442"/>
                    </a:lnTo>
                    <a:lnTo>
                      <a:pt x="408" y="432"/>
                    </a:lnTo>
                    <a:lnTo>
                      <a:pt x="410" y="431"/>
                    </a:lnTo>
                    <a:lnTo>
                      <a:pt x="410" y="429"/>
                    </a:lnTo>
                    <a:lnTo>
                      <a:pt x="410" y="427"/>
                    </a:lnTo>
                    <a:lnTo>
                      <a:pt x="408" y="427"/>
                    </a:lnTo>
                    <a:lnTo>
                      <a:pt x="406" y="427"/>
                    </a:lnTo>
                    <a:lnTo>
                      <a:pt x="408" y="427"/>
                    </a:lnTo>
                    <a:lnTo>
                      <a:pt x="410" y="425"/>
                    </a:lnTo>
                    <a:lnTo>
                      <a:pt x="410" y="427"/>
                    </a:lnTo>
                    <a:lnTo>
                      <a:pt x="412" y="425"/>
                    </a:lnTo>
                    <a:lnTo>
                      <a:pt x="412" y="421"/>
                    </a:lnTo>
                    <a:lnTo>
                      <a:pt x="410" y="417"/>
                    </a:lnTo>
                    <a:lnTo>
                      <a:pt x="414" y="417"/>
                    </a:lnTo>
                    <a:lnTo>
                      <a:pt x="416" y="415"/>
                    </a:lnTo>
                    <a:lnTo>
                      <a:pt x="416" y="413"/>
                    </a:lnTo>
                    <a:lnTo>
                      <a:pt x="414" y="413"/>
                    </a:lnTo>
                    <a:lnTo>
                      <a:pt x="416" y="411"/>
                    </a:lnTo>
                    <a:lnTo>
                      <a:pt x="418" y="411"/>
                    </a:lnTo>
                    <a:lnTo>
                      <a:pt x="420" y="409"/>
                    </a:lnTo>
                    <a:lnTo>
                      <a:pt x="420" y="407"/>
                    </a:lnTo>
                    <a:lnTo>
                      <a:pt x="422" y="407"/>
                    </a:lnTo>
                    <a:lnTo>
                      <a:pt x="424" y="407"/>
                    </a:lnTo>
                    <a:lnTo>
                      <a:pt x="424" y="405"/>
                    </a:lnTo>
                    <a:lnTo>
                      <a:pt x="422" y="405"/>
                    </a:lnTo>
                    <a:lnTo>
                      <a:pt x="422" y="403"/>
                    </a:lnTo>
                    <a:lnTo>
                      <a:pt x="424" y="403"/>
                    </a:lnTo>
                    <a:lnTo>
                      <a:pt x="426" y="403"/>
                    </a:lnTo>
                    <a:lnTo>
                      <a:pt x="426" y="401"/>
                    </a:lnTo>
                    <a:lnTo>
                      <a:pt x="426" y="403"/>
                    </a:lnTo>
                    <a:lnTo>
                      <a:pt x="428" y="403"/>
                    </a:lnTo>
                    <a:lnTo>
                      <a:pt x="428" y="401"/>
                    </a:lnTo>
                    <a:lnTo>
                      <a:pt x="430" y="401"/>
                    </a:lnTo>
                    <a:lnTo>
                      <a:pt x="430" y="403"/>
                    </a:lnTo>
                    <a:lnTo>
                      <a:pt x="434" y="403"/>
                    </a:lnTo>
                    <a:lnTo>
                      <a:pt x="428" y="405"/>
                    </a:lnTo>
                    <a:lnTo>
                      <a:pt x="428" y="407"/>
                    </a:lnTo>
                    <a:lnTo>
                      <a:pt x="442" y="399"/>
                    </a:lnTo>
                    <a:lnTo>
                      <a:pt x="444" y="393"/>
                    </a:lnTo>
                    <a:lnTo>
                      <a:pt x="446" y="385"/>
                    </a:lnTo>
                    <a:lnTo>
                      <a:pt x="446" y="383"/>
                    </a:lnTo>
                    <a:lnTo>
                      <a:pt x="448" y="383"/>
                    </a:lnTo>
                    <a:lnTo>
                      <a:pt x="448" y="387"/>
                    </a:lnTo>
                    <a:lnTo>
                      <a:pt x="450" y="387"/>
                    </a:lnTo>
                    <a:lnTo>
                      <a:pt x="448" y="389"/>
                    </a:lnTo>
                    <a:lnTo>
                      <a:pt x="456" y="385"/>
                    </a:lnTo>
                    <a:lnTo>
                      <a:pt x="470" y="383"/>
                    </a:lnTo>
                    <a:lnTo>
                      <a:pt x="486" y="387"/>
                    </a:lnTo>
                    <a:lnTo>
                      <a:pt x="486" y="385"/>
                    </a:lnTo>
                    <a:lnTo>
                      <a:pt x="486" y="383"/>
                    </a:lnTo>
                    <a:lnTo>
                      <a:pt x="488" y="383"/>
                    </a:lnTo>
                    <a:lnTo>
                      <a:pt x="490" y="383"/>
                    </a:lnTo>
                    <a:lnTo>
                      <a:pt x="494" y="385"/>
                    </a:lnTo>
                    <a:lnTo>
                      <a:pt x="496" y="387"/>
                    </a:lnTo>
                    <a:lnTo>
                      <a:pt x="498" y="387"/>
                    </a:lnTo>
                    <a:lnTo>
                      <a:pt x="500" y="391"/>
                    </a:lnTo>
                    <a:lnTo>
                      <a:pt x="504" y="393"/>
                    </a:lnTo>
                    <a:lnTo>
                      <a:pt x="508" y="393"/>
                    </a:lnTo>
                    <a:lnTo>
                      <a:pt x="510" y="393"/>
                    </a:lnTo>
                    <a:lnTo>
                      <a:pt x="512" y="393"/>
                    </a:lnTo>
                    <a:lnTo>
                      <a:pt x="516" y="393"/>
                    </a:lnTo>
                    <a:lnTo>
                      <a:pt x="518" y="391"/>
                    </a:lnTo>
                    <a:lnTo>
                      <a:pt x="518" y="389"/>
                    </a:lnTo>
                    <a:lnTo>
                      <a:pt x="520" y="389"/>
                    </a:lnTo>
                    <a:lnTo>
                      <a:pt x="522" y="391"/>
                    </a:lnTo>
                    <a:lnTo>
                      <a:pt x="526" y="393"/>
                    </a:lnTo>
                    <a:lnTo>
                      <a:pt x="528" y="395"/>
                    </a:lnTo>
                    <a:lnTo>
                      <a:pt x="532" y="395"/>
                    </a:lnTo>
                    <a:lnTo>
                      <a:pt x="532" y="393"/>
                    </a:lnTo>
                    <a:lnTo>
                      <a:pt x="530" y="391"/>
                    </a:lnTo>
                    <a:lnTo>
                      <a:pt x="526" y="389"/>
                    </a:lnTo>
                    <a:lnTo>
                      <a:pt x="524" y="387"/>
                    </a:lnTo>
                    <a:lnTo>
                      <a:pt x="526" y="383"/>
                    </a:lnTo>
                    <a:lnTo>
                      <a:pt x="528" y="381"/>
                    </a:lnTo>
                    <a:lnTo>
                      <a:pt x="530" y="377"/>
                    </a:lnTo>
                    <a:lnTo>
                      <a:pt x="528" y="377"/>
                    </a:lnTo>
                    <a:lnTo>
                      <a:pt x="524" y="379"/>
                    </a:lnTo>
                    <a:lnTo>
                      <a:pt x="522" y="379"/>
                    </a:lnTo>
                    <a:lnTo>
                      <a:pt x="522" y="377"/>
                    </a:lnTo>
                    <a:lnTo>
                      <a:pt x="520" y="377"/>
                    </a:lnTo>
                    <a:lnTo>
                      <a:pt x="518" y="379"/>
                    </a:lnTo>
                    <a:lnTo>
                      <a:pt x="514" y="379"/>
                    </a:lnTo>
                    <a:lnTo>
                      <a:pt x="512" y="377"/>
                    </a:lnTo>
                    <a:lnTo>
                      <a:pt x="514" y="373"/>
                    </a:lnTo>
                    <a:lnTo>
                      <a:pt x="516" y="373"/>
                    </a:lnTo>
                    <a:lnTo>
                      <a:pt x="526" y="375"/>
                    </a:lnTo>
                    <a:lnTo>
                      <a:pt x="528" y="373"/>
                    </a:lnTo>
                    <a:lnTo>
                      <a:pt x="530" y="373"/>
                    </a:lnTo>
                    <a:lnTo>
                      <a:pt x="534" y="373"/>
                    </a:lnTo>
                    <a:lnTo>
                      <a:pt x="546" y="373"/>
                    </a:lnTo>
                    <a:lnTo>
                      <a:pt x="548" y="363"/>
                    </a:lnTo>
                    <a:lnTo>
                      <a:pt x="550" y="373"/>
                    </a:lnTo>
                    <a:lnTo>
                      <a:pt x="550" y="375"/>
                    </a:lnTo>
                    <a:lnTo>
                      <a:pt x="558" y="373"/>
                    </a:lnTo>
                    <a:lnTo>
                      <a:pt x="560" y="371"/>
                    </a:lnTo>
                    <a:lnTo>
                      <a:pt x="562" y="371"/>
                    </a:lnTo>
                    <a:lnTo>
                      <a:pt x="562" y="369"/>
                    </a:lnTo>
                    <a:lnTo>
                      <a:pt x="564" y="369"/>
                    </a:lnTo>
                    <a:lnTo>
                      <a:pt x="564" y="371"/>
                    </a:lnTo>
                    <a:lnTo>
                      <a:pt x="562" y="373"/>
                    </a:lnTo>
                    <a:lnTo>
                      <a:pt x="574" y="371"/>
                    </a:lnTo>
                    <a:lnTo>
                      <a:pt x="574" y="373"/>
                    </a:lnTo>
                    <a:lnTo>
                      <a:pt x="586" y="379"/>
                    </a:lnTo>
                    <a:lnTo>
                      <a:pt x="588" y="383"/>
                    </a:lnTo>
                    <a:lnTo>
                      <a:pt x="590" y="383"/>
                    </a:lnTo>
                    <a:lnTo>
                      <a:pt x="598" y="383"/>
                    </a:lnTo>
                    <a:lnTo>
                      <a:pt x="602" y="381"/>
                    </a:lnTo>
                    <a:lnTo>
                      <a:pt x="604" y="379"/>
                    </a:lnTo>
                    <a:lnTo>
                      <a:pt x="604" y="377"/>
                    </a:lnTo>
                    <a:lnTo>
                      <a:pt x="606" y="377"/>
                    </a:lnTo>
                    <a:lnTo>
                      <a:pt x="612" y="379"/>
                    </a:lnTo>
                    <a:lnTo>
                      <a:pt x="616" y="383"/>
                    </a:lnTo>
                    <a:lnTo>
                      <a:pt x="618" y="385"/>
                    </a:lnTo>
                    <a:lnTo>
                      <a:pt x="618" y="387"/>
                    </a:lnTo>
                    <a:lnTo>
                      <a:pt x="624" y="393"/>
                    </a:lnTo>
                    <a:lnTo>
                      <a:pt x="626" y="393"/>
                    </a:lnTo>
                    <a:lnTo>
                      <a:pt x="628" y="395"/>
                    </a:lnTo>
                    <a:lnTo>
                      <a:pt x="626" y="415"/>
                    </a:lnTo>
                    <a:lnTo>
                      <a:pt x="628" y="417"/>
                    </a:lnTo>
                    <a:lnTo>
                      <a:pt x="628" y="413"/>
                    </a:lnTo>
                    <a:lnTo>
                      <a:pt x="630" y="415"/>
                    </a:lnTo>
                    <a:lnTo>
                      <a:pt x="630" y="421"/>
                    </a:lnTo>
                    <a:lnTo>
                      <a:pt x="630" y="425"/>
                    </a:lnTo>
                    <a:lnTo>
                      <a:pt x="634" y="432"/>
                    </a:lnTo>
                    <a:lnTo>
                      <a:pt x="636" y="432"/>
                    </a:lnTo>
                    <a:lnTo>
                      <a:pt x="638" y="431"/>
                    </a:lnTo>
                    <a:lnTo>
                      <a:pt x="638" y="436"/>
                    </a:lnTo>
                    <a:lnTo>
                      <a:pt x="640" y="434"/>
                    </a:lnTo>
                    <a:lnTo>
                      <a:pt x="640" y="436"/>
                    </a:lnTo>
                    <a:lnTo>
                      <a:pt x="638" y="438"/>
                    </a:lnTo>
                    <a:lnTo>
                      <a:pt x="642" y="446"/>
                    </a:lnTo>
                    <a:lnTo>
                      <a:pt x="644" y="448"/>
                    </a:lnTo>
                    <a:lnTo>
                      <a:pt x="646" y="448"/>
                    </a:lnTo>
                    <a:lnTo>
                      <a:pt x="648" y="450"/>
                    </a:lnTo>
                    <a:lnTo>
                      <a:pt x="650" y="456"/>
                    </a:lnTo>
                    <a:lnTo>
                      <a:pt x="650" y="458"/>
                    </a:lnTo>
                    <a:lnTo>
                      <a:pt x="650" y="460"/>
                    </a:lnTo>
                    <a:lnTo>
                      <a:pt x="652" y="460"/>
                    </a:lnTo>
                    <a:lnTo>
                      <a:pt x="658" y="460"/>
                    </a:lnTo>
                    <a:lnTo>
                      <a:pt x="662" y="458"/>
                    </a:lnTo>
                    <a:lnTo>
                      <a:pt x="664" y="458"/>
                    </a:lnTo>
                    <a:lnTo>
                      <a:pt x="664" y="456"/>
                    </a:lnTo>
                    <a:lnTo>
                      <a:pt x="666" y="444"/>
                    </a:lnTo>
                    <a:lnTo>
                      <a:pt x="666" y="431"/>
                    </a:lnTo>
                    <a:lnTo>
                      <a:pt x="660" y="411"/>
                    </a:lnTo>
                    <a:lnTo>
                      <a:pt x="660" y="403"/>
                    </a:lnTo>
                    <a:lnTo>
                      <a:pt x="646" y="369"/>
                    </a:lnTo>
                    <a:lnTo>
                      <a:pt x="646" y="367"/>
                    </a:lnTo>
                    <a:lnTo>
                      <a:pt x="646" y="363"/>
                    </a:lnTo>
                    <a:lnTo>
                      <a:pt x="654" y="345"/>
                    </a:lnTo>
                    <a:lnTo>
                      <a:pt x="656" y="345"/>
                    </a:lnTo>
                    <a:lnTo>
                      <a:pt x="656" y="343"/>
                    </a:lnTo>
                    <a:lnTo>
                      <a:pt x="658" y="341"/>
                    </a:lnTo>
                    <a:lnTo>
                      <a:pt x="660" y="341"/>
                    </a:lnTo>
                    <a:lnTo>
                      <a:pt x="660" y="339"/>
                    </a:lnTo>
                    <a:lnTo>
                      <a:pt x="658" y="335"/>
                    </a:lnTo>
                    <a:lnTo>
                      <a:pt x="666" y="335"/>
                    </a:lnTo>
                    <a:lnTo>
                      <a:pt x="668" y="335"/>
                    </a:lnTo>
                    <a:lnTo>
                      <a:pt x="674" y="329"/>
                    </a:lnTo>
                    <a:lnTo>
                      <a:pt x="676" y="329"/>
                    </a:lnTo>
                    <a:lnTo>
                      <a:pt x="676" y="327"/>
                    </a:lnTo>
                    <a:lnTo>
                      <a:pt x="680" y="325"/>
                    </a:lnTo>
                    <a:lnTo>
                      <a:pt x="682" y="323"/>
                    </a:lnTo>
                    <a:lnTo>
                      <a:pt x="682" y="321"/>
                    </a:lnTo>
                    <a:lnTo>
                      <a:pt x="682" y="319"/>
                    </a:lnTo>
                    <a:lnTo>
                      <a:pt x="684" y="317"/>
                    </a:lnTo>
                    <a:lnTo>
                      <a:pt x="686" y="315"/>
                    </a:lnTo>
                    <a:lnTo>
                      <a:pt x="690" y="313"/>
                    </a:lnTo>
                    <a:lnTo>
                      <a:pt x="690" y="311"/>
                    </a:lnTo>
                    <a:lnTo>
                      <a:pt x="696" y="311"/>
                    </a:lnTo>
                    <a:lnTo>
                      <a:pt x="702" y="309"/>
                    </a:lnTo>
                    <a:lnTo>
                      <a:pt x="702" y="307"/>
                    </a:lnTo>
                    <a:lnTo>
                      <a:pt x="706" y="301"/>
                    </a:lnTo>
                    <a:lnTo>
                      <a:pt x="714" y="297"/>
                    </a:lnTo>
                    <a:lnTo>
                      <a:pt x="720" y="297"/>
                    </a:lnTo>
                    <a:lnTo>
                      <a:pt x="724" y="295"/>
                    </a:lnTo>
                    <a:lnTo>
                      <a:pt x="724" y="293"/>
                    </a:lnTo>
                    <a:lnTo>
                      <a:pt x="724" y="291"/>
                    </a:lnTo>
                    <a:lnTo>
                      <a:pt x="722" y="291"/>
                    </a:lnTo>
                    <a:lnTo>
                      <a:pt x="720" y="291"/>
                    </a:lnTo>
                    <a:lnTo>
                      <a:pt x="720" y="293"/>
                    </a:lnTo>
                    <a:lnTo>
                      <a:pt x="720" y="291"/>
                    </a:lnTo>
                    <a:lnTo>
                      <a:pt x="720" y="289"/>
                    </a:lnTo>
                    <a:lnTo>
                      <a:pt x="722" y="287"/>
                    </a:lnTo>
                    <a:lnTo>
                      <a:pt x="722" y="285"/>
                    </a:lnTo>
                    <a:lnTo>
                      <a:pt x="718" y="283"/>
                    </a:lnTo>
                    <a:lnTo>
                      <a:pt x="720" y="283"/>
                    </a:lnTo>
                    <a:lnTo>
                      <a:pt x="722" y="281"/>
                    </a:lnTo>
                    <a:lnTo>
                      <a:pt x="724" y="283"/>
                    </a:lnTo>
                    <a:lnTo>
                      <a:pt x="726" y="285"/>
                    </a:lnTo>
                    <a:lnTo>
                      <a:pt x="728" y="285"/>
                    </a:lnTo>
                    <a:lnTo>
                      <a:pt x="730" y="285"/>
                    </a:lnTo>
                    <a:lnTo>
                      <a:pt x="732" y="281"/>
                    </a:lnTo>
                    <a:lnTo>
                      <a:pt x="734" y="279"/>
                    </a:lnTo>
                    <a:lnTo>
                      <a:pt x="734" y="275"/>
                    </a:lnTo>
                    <a:lnTo>
                      <a:pt x="732" y="273"/>
                    </a:lnTo>
                    <a:lnTo>
                      <a:pt x="730" y="279"/>
                    </a:lnTo>
                    <a:lnTo>
                      <a:pt x="728" y="277"/>
                    </a:lnTo>
                    <a:lnTo>
                      <a:pt x="728" y="273"/>
                    </a:lnTo>
                    <a:lnTo>
                      <a:pt x="722" y="275"/>
                    </a:lnTo>
                    <a:lnTo>
                      <a:pt x="720" y="275"/>
                    </a:lnTo>
                    <a:lnTo>
                      <a:pt x="720" y="269"/>
                    </a:lnTo>
                    <a:lnTo>
                      <a:pt x="720" y="267"/>
                    </a:lnTo>
                    <a:lnTo>
                      <a:pt x="720" y="271"/>
                    </a:lnTo>
                    <a:lnTo>
                      <a:pt x="722" y="273"/>
                    </a:lnTo>
                    <a:lnTo>
                      <a:pt x="724" y="273"/>
                    </a:lnTo>
                    <a:lnTo>
                      <a:pt x="728" y="269"/>
                    </a:lnTo>
                    <a:lnTo>
                      <a:pt x="730" y="269"/>
                    </a:lnTo>
                    <a:lnTo>
                      <a:pt x="732" y="269"/>
                    </a:lnTo>
                    <a:lnTo>
                      <a:pt x="732" y="271"/>
                    </a:lnTo>
                    <a:lnTo>
                      <a:pt x="730" y="265"/>
                    </a:lnTo>
                    <a:lnTo>
                      <a:pt x="732" y="261"/>
                    </a:lnTo>
                    <a:lnTo>
                      <a:pt x="730" y="257"/>
                    </a:lnTo>
                    <a:lnTo>
                      <a:pt x="726" y="255"/>
                    </a:lnTo>
                    <a:lnTo>
                      <a:pt x="724" y="257"/>
                    </a:lnTo>
                    <a:lnTo>
                      <a:pt x="722" y="255"/>
                    </a:lnTo>
                    <a:lnTo>
                      <a:pt x="722" y="253"/>
                    </a:lnTo>
                    <a:lnTo>
                      <a:pt x="724" y="253"/>
                    </a:lnTo>
                    <a:lnTo>
                      <a:pt x="726" y="253"/>
                    </a:lnTo>
                    <a:lnTo>
                      <a:pt x="726" y="251"/>
                    </a:lnTo>
                    <a:lnTo>
                      <a:pt x="724" y="251"/>
                    </a:lnTo>
                    <a:lnTo>
                      <a:pt x="724" y="249"/>
                    </a:lnTo>
                    <a:lnTo>
                      <a:pt x="724" y="247"/>
                    </a:lnTo>
                    <a:lnTo>
                      <a:pt x="726" y="247"/>
                    </a:lnTo>
                    <a:lnTo>
                      <a:pt x="724" y="245"/>
                    </a:lnTo>
                    <a:lnTo>
                      <a:pt x="724" y="243"/>
                    </a:lnTo>
                    <a:lnTo>
                      <a:pt x="724" y="241"/>
                    </a:lnTo>
                    <a:lnTo>
                      <a:pt x="726" y="239"/>
                    </a:lnTo>
                    <a:lnTo>
                      <a:pt x="724" y="237"/>
                    </a:lnTo>
                    <a:lnTo>
                      <a:pt x="724" y="235"/>
                    </a:lnTo>
                    <a:lnTo>
                      <a:pt x="718" y="233"/>
                    </a:lnTo>
                    <a:lnTo>
                      <a:pt x="714" y="229"/>
                    </a:lnTo>
                    <a:lnTo>
                      <a:pt x="710" y="227"/>
                    </a:lnTo>
                    <a:lnTo>
                      <a:pt x="710" y="225"/>
                    </a:lnTo>
                    <a:lnTo>
                      <a:pt x="712" y="223"/>
                    </a:lnTo>
                    <a:lnTo>
                      <a:pt x="712" y="225"/>
                    </a:lnTo>
                    <a:lnTo>
                      <a:pt x="710" y="227"/>
                    </a:lnTo>
                    <a:lnTo>
                      <a:pt x="712" y="227"/>
                    </a:lnTo>
                    <a:lnTo>
                      <a:pt x="716" y="229"/>
                    </a:lnTo>
                    <a:lnTo>
                      <a:pt x="718" y="229"/>
                    </a:lnTo>
                    <a:lnTo>
                      <a:pt x="718" y="231"/>
                    </a:lnTo>
                    <a:lnTo>
                      <a:pt x="720" y="231"/>
                    </a:lnTo>
                    <a:lnTo>
                      <a:pt x="722" y="233"/>
                    </a:lnTo>
                    <a:lnTo>
                      <a:pt x="724" y="233"/>
                    </a:lnTo>
                    <a:lnTo>
                      <a:pt x="724" y="229"/>
                    </a:lnTo>
                    <a:lnTo>
                      <a:pt x="722" y="227"/>
                    </a:lnTo>
                    <a:lnTo>
                      <a:pt x="722" y="221"/>
                    </a:lnTo>
                    <a:lnTo>
                      <a:pt x="722" y="215"/>
                    </a:lnTo>
                    <a:lnTo>
                      <a:pt x="722" y="213"/>
                    </a:lnTo>
                    <a:lnTo>
                      <a:pt x="724" y="211"/>
                    </a:lnTo>
                    <a:lnTo>
                      <a:pt x="728" y="209"/>
                    </a:lnTo>
                    <a:lnTo>
                      <a:pt x="730" y="205"/>
                    </a:lnTo>
                    <a:lnTo>
                      <a:pt x="730" y="207"/>
                    </a:lnTo>
                    <a:lnTo>
                      <a:pt x="730" y="209"/>
                    </a:lnTo>
                    <a:lnTo>
                      <a:pt x="728" y="209"/>
                    </a:lnTo>
                    <a:lnTo>
                      <a:pt x="728" y="211"/>
                    </a:lnTo>
                    <a:lnTo>
                      <a:pt x="726" y="213"/>
                    </a:lnTo>
                    <a:lnTo>
                      <a:pt x="728" y="215"/>
                    </a:lnTo>
                    <a:lnTo>
                      <a:pt x="726" y="217"/>
                    </a:lnTo>
                    <a:lnTo>
                      <a:pt x="726" y="219"/>
                    </a:lnTo>
                    <a:lnTo>
                      <a:pt x="728" y="219"/>
                    </a:lnTo>
                    <a:lnTo>
                      <a:pt x="728" y="223"/>
                    </a:lnTo>
                    <a:lnTo>
                      <a:pt x="726" y="223"/>
                    </a:lnTo>
                    <a:lnTo>
                      <a:pt x="726" y="225"/>
                    </a:lnTo>
                    <a:lnTo>
                      <a:pt x="726" y="227"/>
                    </a:lnTo>
                    <a:lnTo>
                      <a:pt x="728" y="229"/>
                    </a:lnTo>
                    <a:lnTo>
                      <a:pt x="730" y="229"/>
                    </a:lnTo>
                    <a:lnTo>
                      <a:pt x="732" y="231"/>
                    </a:lnTo>
                    <a:lnTo>
                      <a:pt x="732" y="233"/>
                    </a:lnTo>
                    <a:lnTo>
                      <a:pt x="732" y="235"/>
                    </a:lnTo>
                    <a:lnTo>
                      <a:pt x="734" y="235"/>
                    </a:lnTo>
                    <a:lnTo>
                      <a:pt x="734" y="237"/>
                    </a:lnTo>
                    <a:lnTo>
                      <a:pt x="732" y="239"/>
                    </a:lnTo>
                    <a:lnTo>
                      <a:pt x="730" y="245"/>
                    </a:lnTo>
                    <a:lnTo>
                      <a:pt x="730" y="251"/>
                    </a:lnTo>
                    <a:lnTo>
                      <a:pt x="732" y="251"/>
                    </a:lnTo>
                    <a:lnTo>
                      <a:pt x="734" y="251"/>
                    </a:lnTo>
                    <a:lnTo>
                      <a:pt x="740" y="235"/>
                    </a:lnTo>
                    <a:lnTo>
                      <a:pt x="740" y="233"/>
                    </a:lnTo>
                    <a:lnTo>
                      <a:pt x="742" y="229"/>
                    </a:lnTo>
                    <a:lnTo>
                      <a:pt x="744" y="225"/>
                    </a:lnTo>
                    <a:lnTo>
                      <a:pt x="736" y="207"/>
                    </a:lnTo>
                    <a:lnTo>
                      <a:pt x="736" y="205"/>
                    </a:lnTo>
                    <a:lnTo>
                      <a:pt x="740" y="209"/>
                    </a:lnTo>
                    <a:lnTo>
                      <a:pt x="742" y="211"/>
                    </a:lnTo>
                    <a:lnTo>
                      <a:pt x="744" y="213"/>
                    </a:lnTo>
                    <a:lnTo>
                      <a:pt x="746" y="213"/>
                    </a:lnTo>
                    <a:lnTo>
                      <a:pt x="746" y="215"/>
                    </a:lnTo>
                    <a:lnTo>
                      <a:pt x="746" y="217"/>
                    </a:lnTo>
                    <a:lnTo>
                      <a:pt x="754" y="207"/>
                    </a:lnTo>
                    <a:lnTo>
                      <a:pt x="754" y="205"/>
                    </a:lnTo>
                    <a:lnTo>
                      <a:pt x="756" y="205"/>
                    </a:lnTo>
                    <a:lnTo>
                      <a:pt x="756" y="203"/>
                    </a:lnTo>
                    <a:lnTo>
                      <a:pt x="758" y="199"/>
                    </a:lnTo>
                    <a:lnTo>
                      <a:pt x="758" y="197"/>
                    </a:lnTo>
                    <a:lnTo>
                      <a:pt x="760" y="197"/>
                    </a:lnTo>
                    <a:lnTo>
                      <a:pt x="760" y="193"/>
                    </a:lnTo>
                    <a:lnTo>
                      <a:pt x="760" y="191"/>
                    </a:lnTo>
                    <a:lnTo>
                      <a:pt x="758" y="189"/>
                    </a:lnTo>
                    <a:lnTo>
                      <a:pt x="756" y="189"/>
                    </a:lnTo>
                    <a:lnTo>
                      <a:pt x="756" y="187"/>
                    </a:lnTo>
                    <a:lnTo>
                      <a:pt x="760" y="179"/>
                    </a:lnTo>
                    <a:lnTo>
                      <a:pt x="762" y="179"/>
                    </a:lnTo>
                    <a:lnTo>
                      <a:pt x="764" y="177"/>
                    </a:lnTo>
                    <a:lnTo>
                      <a:pt x="774" y="174"/>
                    </a:lnTo>
                    <a:lnTo>
                      <a:pt x="776" y="172"/>
                    </a:lnTo>
                    <a:lnTo>
                      <a:pt x="780" y="174"/>
                    </a:lnTo>
                    <a:lnTo>
                      <a:pt x="798" y="170"/>
                    </a:lnTo>
                    <a:lnTo>
                      <a:pt x="800" y="164"/>
                    </a:lnTo>
                    <a:lnTo>
                      <a:pt x="802" y="166"/>
                    </a:lnTo>
                    <a:lnTo>
                      <a:pt x="802" y="168"/>
                    </a:lnTo>
                    <a:lnTo>
                      <a:pt x="804" y="168"/>
                    </a:lnTo>
                    <a:lnTo>
                      <a:pt x="806" y="168"/>
                    </a:lnTo>
                    <a:lnTo>
                      <a:pt x="810" y="164"/>
                    </a:lnTo>
                    <a:lnTo>
                      <a:pt x="810" y="166"/>
                    </a:lnTo>
                    <a:lnTo>
                      <a:pt x="812" y="168"/>
                    </a:lnTo>
                    <a:lnTo>
                      <a:pt x="816" y="166"/>
                    </a:lnTo>
                    <a:lnTo>
                      <a:pt x="818" y="166"/>
                    </a:lnTo>
                    <a:lnTo>
                      <a:pt x="820" y="164"/>
                    </a:lnTo>
                    <a:lnTo>
                      <a:pt x="822" y="164"/>
                    </a:lnTo>
                    <a:lnTo>
                      <a:pt x="820" y="160"/>
                    </a:lnTo>
                    <a:lnTo>
                      <a:pt x="820" y="162"/>
                    </a:lnTo>
                    <a:lnTo>
                      <a:pt x="820" y="164"/>
                    </a:lnTo>
                    <a:lnTo>
                      <a:pt x="818" y="164"/>
                    </a:lnTo>
                    <a:lnTo>
                      <a:pt x="812" y="162"/>
                    </a:lnTo>
                    <a:lnTo>
                      <a:pt x="810" y="158"/>
                    </a:lnTo>
                    <a:lnTo>
                      <a:pt x="810" y="156"/>
                    </a:lnTo>
                    <a:lnTo>
                      <a:pt x="808" y="154"/>
                    </a:lnTo>
                    <a:lnTo>
                      <a:pt x="806" y="152"/>
                    </a:lnTo>
                    <a:lnTo>
                      <a:pt x="806" y="150"/>
                    </a:lnTo>
                    <a:lnTo>
                      <a:pt x="808" y="146"/>
                    </a:lnTo>
                    <a:lnTo>
                      <a:pt x="810" y="146"/>
                    </a:lnTo>
                    <a:lnTo>
                      <a:pt x="806" y="140"/>
                    </a:lnTo>
                    <a:lnTo>
                      <a:pt x="808" y="136"/>
                    </a:lnTo>
                    <a:lnTo>
                      <a:pt x="812" y="134"/>
                    </a:lnTo>
                    <a:lnTo>
                      <a:pt x="816" y="126"/>
                    </a:lnTo>
                    <a:lnTo>
                      <a:pt x="816" y="124"/>
                    </a:lnTo>
                    <a:lnTo>
                      <a:pt x="818" y="122"/>
                    </a:lnTo>
                    <a:lnTo>
                      <a:pt x="820" y="120"/>
                    </a:lnTo>
                    <a:lnTo>
                      <a:pt x="822" y="120"/>
                    </a:lnTo>
                    <a:lnTo>
                      <a:pt x="822" y="122"/>
                    </a:lnTo>
                    <a:lnTo>
                      <a:pt x="824" y="124"/>
                    </a:lnTo>
                    <a:lnTo>
                      <a:pt x="824" y="122"/>
                    </a:lnTo>
                    <a:lnTo>
                      <a:pt x="824" y="120"/>
                    </a:lnTo>
                    <a:lnTo>
                      <a:pt x="826" y="120"/>
                    </a:lnTo>
                    <a:lnTo>
                      <a:pt x="828" y="120"/>
                    </a:lnTo>
                    <a:lnTo>
                      <a:pt x="830" y="118"/>
                    </a:lnTo>
                    <a:lnTo>
                      <a:pt x="830" y="116"/>
                    </a:lnTo>
                    <a:lnTo>
                      <a:pt x="832" y="118"/>
                    </a:lnTo>
                    <a:lnTo>
                      <a:pt x="834" y="114"/>
                    </a:lnTo>
                    <a:lnTo>
                      <a:pt x="836" y="112"/>
                    </a:lnTo>
                    <a:lnTo>
                      <a:pt x="836" y="108"/>
                    </a:lnTo>
                    <a:lnTo>
                      <a:pt x="838" y="108"/>
                    </a:lnTo>
                    <a:lnTo>
                      <a:pt x="838" y="106"/>
                    </a:lnTo>
                    <a:lnTo>
                      <a:pt x="838" y="108"/>
                    </a:lnTo>
                    <a:lnTo>
                      <a:pt x="840" y="110"/>
                    </a:lnTo>
                    <a:lnTo>
                      <a:pt x="842" y="110"/>
                    </a:lnTo>
                    <a:lnTo>
                      <a:pt x="844" y="112"/>
                    </a:lnTo>
                    <a:lnTo>
                      <a:pt x="846" y="112"/>
                    </a:lnTo>
                    <a:lnTo>
                      <a:pt x="846" y="110"/>
                    </a:lnTo>
                    <a:lnTo>
                      <a:pt x="848" y="108"/>
                    </a:lnTo>
                    <a:lnTo>
                      <a:pt x="850" y="108"/>
                    </a:lnTo>
                    <a:lnTo>
                      <a:pt x="852" y="108"/>
                    </a:lnTo>
                    <a:lnTo>
                      <a:pt x="852" y="106"/>
                    </a:lnTo>
                    <a:lnTo>
                      <a:pt x="857" y="106"/>
                    </a:lnTo>
                    <a:lnTo>
                      <a:pt x="857" y="104"/>
                    </a:lnTo>
                    <a:lnTo>
                      <a:pt x="859" y="104"/>
                    </a:lnTo>
                    <a:lnTo>
                      <a:pt x="863" y="104"/>
                    </a:lnTo>
                    <a:lnTo>
                      <a:pt x="863" y="102"/>
                    </a:lnTo>
                    <a:lnTo>
                      <a:pt x="865" y="100"/>
                    </a:lnTo>
                  </a:path>
                </a:pathLst>
              </a:custGeom>
              <a:solidFill>
                <a:schemeClr val="tx2"/>
              </a:solidFill>
              <a:ln w="3175">
                <a:solidFill>
                  <a:schemeClr val="bg1"/>
                </a:solidFill>
                <a:round/>
                <a:headEnd/>
                <a:tailEnd/>
              </a:ln>
            </p:spPr>
            <p:txBody>
              <a:bodyPr/>
              <a:lstStyle/>
              <a:p>
                <a:endParaRPr lang="fr-FR" dirty="0"/>
              </a:p>
            </p:txBody>
          </p:sp>
          <p:sp>
            <p:nvSpPr>
              <p:cNvPr id="5777" name="Freeform 1236"/>
              <p:cNvSpPr>
                <a:spLocks/>
              </p:cNvSpPr>
              <p:nvPr/>
            </p:nvSpPr>
            <p:spPr bwMode="auto">
              <a:xfrm>
                <a:off x="1628" y="2074"/>
                <a:ext cx="2" cy="2"/>
              </a:xfrm>
              <a:custGeom>
                <a:avLst/>
                <a:gdLst>
                  <a:gd name="T0" fmla="*/ 0 w 2"/>
                  <a:gd name="T1" fmla="*/ 2 h 2"/>
                  <a:gd name="T2" fmla="*/ 0 w 2"/>
                  <a:gd name="T3" fmla="*/ 0 h 2"/>
                  <a:gd name="T4" fmla="*/ 0 w 2"/>
                  <a:gd name="T5" fmla="*/ 0 h 2"/>
                  <a:gd name="T6" fmla="*/ 2 w 2"/>
                  <a:gd name="T7" fmla="*/ 2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2"/>
                    </a:lnTo>
                  </a:path>
                </a:pathLst>
              </a:custGeom>
              <a:solidFill>
                <a:schemeClr val="tx2"/>
              </a:solidFill>
              <a:ln w="3175">
                <a:solidFill>
                  <a:schemeClr val="bg1"/>
                </a:solidFill>
                <a:round/>
                <a:headEnd/>
                <a:tailEnd/>
              </a:ln>
            </p:spPr>
            <p:txBody>
              <a:bodyPr/>
              <a:lstStyle/>
              <a:p>
                <a:endParaRPr lang="fr-FR" dirty="0"/>
              </a:p>
            </p:txBody>
          </p:sp>
          <p:sp>
            <p:nvSpPr>
              <p:cNvPr id="5778" name="Freeform 1237"/>
              <p:cNvSpPr>
                <a:spLocks/>
              </p:cNvSpPr>
              <p:nvPr/>
            </p:nvSpPr>
            <p:spPr bwMode="auto">
              <a:xfrm>
                <a:off x="397" y="2367"/>
                <a:ext cx="6" cy="6"/>
              </a:xfrm>
              <a:custGeom>
                <a:avLst/>
                <a:gdLst>
                  <a:gd name="T0" fmla="*/ 0 w 6"/>
                  <a:gd name="T1" fmla="*/ 0 h 6"/>
                  <a:gd name="T2" fmla="*/ 4 w 6"/>
                  <a:gd name="T3" fmla="*/ 0 h 6"/>
                  <a:gd name="T4" fmla="*/ 6 w 6"/>
                  <a:gd name="T5" fmla="*/ 2 h 6"/>
                  <a:gd name="T6" fmla="*/ 2 w 6"/>
                  <a:gd name="T7" fmla="*/ 6 h 6"/>
                  <a:gd name="T8" fmla="*/ 0 w 6"/>
                  <a:gd name="T9" fmla="*/ 4 h 6"/>
                  <a:gd name="T10" fmla="*/ 0 w 6"/>
                  <a:gd name="T11" fmla="*/ 2 h 6"/>
                  <a:gd name="T12" fmla="*/ 0 w 6"/>
                  <a:gd name="T13" fmla="*/ 2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0"/>
                    </a:moveTo>
                    <a:lnTo>
                      <a:pt x="4" y="0"/>
                    </a:lnTo>
                    <a:lnTo>
                      <a:pt x="6" y="2"/>
                    </a:lnTo>
                    <a:lnTo>
                      <a:pt x="2" y="6"/>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79" name="Freeform 1238"/>
              <p:cNvSpPr>
                <a:spLocks/>
              </p:cNvSpPr>
              <p:nvPr/>
            </p:nvSpPr>
            <p:spPr bwMode="auto">
              <a:xfrm>
                <a:off x="397" y="2367"/>
                <a:ext cx="6" cy="6"/>
              </a:xfrm>
              <a:custGeom>
                <a:avLst/>
                <a:gdLst>
                  <a:gd name="T0" fmla="*/ 0 w 6"/>
                  <a:gd name="T1" fmla="*/ 0 h 6"/>
                  <a:gd name="T2" fmla="*/ 4 w 6"/>
                  <a:gd name="T3" fmla="*/ 0 h 6"/>
                  <a:gd name="T4" fmla="*/ 6 w 6"/>
                  <a:gd name="T5" fmla="*/ 2 h 6"/>
                  <a:gd name="T6" fmla="*/ 2 w 6"/>
                  <a:gd name="T7" fmla="*/ 6 h 6"/>
                  <a:gd name="T8" fmla="*/ 0 w 6"/>
                  <a:gd name="T9" fmla="*/ 4 h 6"/>
                  <a:gd name="T10" fmla="*/ 0 w 6"/>
                  <a:gd name="T11" fmla="*/ 2 h 6"/>
                  <a:gd name="T12" fmla="*/ 0 w 6"/>
                  <a:gd name="T13" fmla="*/ 2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0"/>
                    </a:moveTo>
                    <a:lnTo>
                      <a:pt x="4" y="0"/>
                    </a:lnTo>
                    <a:lnTo>
                      <a:pt x="6" y="2"/>
                    </a:lnTo>
                    <a:lnTo>
                      <a:pt x="2"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780" name="Freeform 1239"/>
              <p:cNvSpPr>
                <a:spLocks/>
              </p:cNvSpPr>
              <p:nvPr/>
            </p:nvSpPr>
            <p:spPr bwMode="auto">
              <a:xfrm>
                <a:off x="419" y="2377"/>
                <a:ext cx="8" cy="4"/>
              </a:xfrm>
              <a:custGeom>
                <a:avLst/>
                <a:gdLst>
                  <a:gd name="T0" fmla="*/ 2 w 8"/>
                  <a:gd name="T1" fmla="*/ 2 h 4"/>
                  <a:gd name="T2" fmla="*/ 2 w 8"/>
                  <a:gd name="T3" fmla="*/ 0 h 4"/>
                  <a:gd name="T4" fmla="*/ 8 w 8"/>
                  <a:gd name="T5" fmla="*/ 4 h 4"/>
                  <a:gd name="T6" fmla="*/ 4 w 8"/>
                  <a:gd name="T7" fmla="*/ 4 h 4"/>
                  <a:gd name="T8" fmla="*/ 2 w 8"/>
                  <a:gd name="T9" fmla="*/ 4 h 4"/>
                  <a:gd name="T10" fmla="*/ 0 w 8"/>
                  <a:gd name="T11" fmla="*/ 2 h 4"/>
                  <a:gd name="T12" fmla="*/ 0 w 8"/>
                  <a:gd name="T13" fmla="*/ 0 h 4"/>
                  <a:gd name="T14" fmla="*/ 0 w 8"/>
                  <a:gd name="T15" fmla="*/ 2 h 4"/>
                  <a:gd name="T16" fmla="*/ 2 w 8"/>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2"/>
                    </a:moveTo>
                    <a:lnTo>
                      <a:pt x="2" y="0"/>
                    </a:lnTo>
                    <a:lnTo>
                      <a:pt x="8" y="4"/>
                    </a:lnTo>
                    <a:lnTo>
                      <a:pt x="4" y="4"/>
                    </a:lnTo>
                    <a:lnTo>
                      <a:pt x="2" y="4"/>
                    </a:lnTo>
                    <a:lnTo>
                      <a:pt x="0" y="2"/>
                    </a:lnTo>
                    <a:lnTo>
                      <a:pt x="0" y="0"/>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781" name="Freeform 1240"/>
              <p:cNvSpPr>
                <a:spLocks/>
              </p:cNvSpPr>
              <p:nvPr/>
            </p:nvSpPr>
            <p:spPr bwMode="auto">
              <a:xfrm>
                <a:off x="419" y="2377"/>
                <a:ext cx="8" cy="4"/>
              </a:xfrm>
              <a:custGeom>
                <a:avLst/>
                <a:gdLst>
                  <a:gd name="T0" fmla="*/ 2 w 8"/>
                  <a:gd name="T1" fmla="*/ 2 h 4"/>
                  <a:gd name="T2" fmla="*/ 2 w 8"/>
                  <a:gd name="T3" fmla="*/ 0 h 4"/>
                  <a:gd name="T4" fmla="*/ 8 w 8"/>
                  <a:gd name="T5" fmla="*/ 4 h 4"/>
                  <a:gd name="T6" fmla="*/ 4 w 8"/>
                  <a:gd name="T7" fmla="*/ 4 h 4"/>
                  <a:gd name="T8" fmla="*/ 2 w 8"/>
                  <a:gd name="T9" fmla="*/ 4 h 4"/>
                  <a:gd name="T10" fmla="*/ 0 w 8"/>
                  <a:gd name="T11" fmla="*/ 2 h 4"/>
                  <a:gd name="T12" fmla="*/ 0 w 8"/>
                  <a:gd name="T13" fmla="*/ 0 h 4"/>
                  <a:gd name="T14" fmla="*/ 0 w 8"/>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2" y="2"/>
                    </a:moveTo>
                    <a:lnTo>
                      <a:pt x="2" y="0"/>
                    </a:lnTo>
                    <a:lnTo>
                      <a:pt x="8" y="4"/>
                    </a:lnTo>
                    <a:lnTo>
                      <a:pt x="4" y="4"/>
                    </a:lnTo>
                    <a:lnTo>
                      <a:pt x="2" y="4"/>
                    </a:lnTo>
                    <a:lnTo>
                      <a:pt x="0" y="2"/>
                    </a:lnTo>
                    <a:lnTo>
                      <a:pt x="0" y="0"/>
                    </a:lnTo>
                    <a:lnTo>
                      <a:pt x="0" y="2"/>
                    </a:lnTo>
                  </a:path>
                </a:pathLst>
              </a:custGeom>
              <a:solidFill>
                <a:schemeClr val="tx2"/>
              </a:solidFill>
              <a:ln w="3175">
                <a:solidFill>
                  <a:schemeClr val="bg1"/>
                </a:solidFill>
                <a:round/>
                <a:headEnd/>
                <a:tailEnd/>
              </a:ln>
            </p:spPr>
            <p:txBody>
              <a:bodyPr/>
              <a:lstStyle/>
              <a:p>
                <a:endParaRPr lang="fr-FR" dirty="0"/>
              </a:p>
            </p:txBody>
          </p:sp>
          <p:sp>
            <p:nvSpPr>
              <p:cNvPr id="5782" name="Freeform 1241"/>
              <p:cNvSpPr>
                <a:spLocks/>
              </p:cNvSpPr>
              <p:nvPr/>
            </p:nvSpPr>
            <p:spPr bwMode="auto">
              <a:xfrm>
                <a:off x="433" y="2383"/>
                <a:ext cx="4" cy="2"/>
              </a:xfrm>
              <a:custGeom>
                <a:avLst/>
                <a:gdLst>
                  <a:gd name="T0" fmla="*/ 0 w 4"/>
                  <a:gd name="T1" fmla="*/ 0 h 2"/>
                  <a:gd name="T2" fmla="*/ 4 w 4"/>
                  <a:gd name="T3" fmla="*/ 0 h 2"/>
                  <a:gd name="T4" fmla="*/ 4 w 4"/>
                  <a:gd name="T5" fmla="*/ 2 h 2"/>
                  <a:gd name="T6" fmla="*/ 2 w 4"/>
                  <a:gd name="T7" fmla="*/ 2 h 2"/>
                  <a:gd name="T8" fmla="*/ 0 w 4"/>
                  <a:gd name="T9" fmla="*/ 2 h 2"/>
                  <a:gd name="T10" fmla="*/ 0 w 4"/>
                  <a:gd name="T11" fmla="*/ 2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4" y="0"/>
                    </a:lnTo>
                    <a:lnTo>
                      <a:pt x="4" y="2"/>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83" name="Freeform 1242"/>
              <p:cNvSpPr>
                <a:spLocks/>
              </p:cNvSpPr>
              <p:nvPr/>
            </p:nvSpPr>
            <p:spPr bwMode="auto">
              <a:xfrm>
                <a:off x="433" y="2383"/>
                <a:ext cx="4" cy="2"/>
              </a:xfrm>
              <a:custGeom>
                <a:avLst/>
                <a:gdLst>
                  <a:gd name="T0" fmla="*/ 0 w 4"/>
                  <a:gd name="T1" fmla="*/ 0 h 2"/>
                  <a:gd name="T2" fmla="*/ 0 w 4"/>
                  <a:gd name="T3" fmla="*/ 2 h 2"/>
                  <a:gd name="T4" fmla="*/ 0 w 4"/>
                  <a:gd name="T5" fmla="*/ 2 h 2"/>
                  <a:gd name="T6" fmla="*/ 4 w 4"/>
                  <a:gd name="T7" fmla="*/ 0 h 2"/>
                  <a:gd name="T8" fmla="*/ 4 w 4"/>
                  <a:gd name="T9" fmla="*/ 2 h 2"/>
                  <a:gd name="T10" fmla="*/ 2 w 4"/>
                  <a:gd name="T11" fmla="*/ 2 h 2"/>
                  <a:gd name="T12" fmla="*/ 0 w 4"/>
                  <a:gd name="T13" fmla="*/ 2 h 2"/>
                  <a:gd name="T14" fmla="*/ 0 w 4"/>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0" y="0"/>
                    </a:moveTo>
                    <a:lnTo>
                      <a:pt x="0" y="2"/>
                    </a:lnTo>
                    <a:lnTo>
                      <a:pt x="4" y="0"/>
                    </a:lnTo>
                    <a:lnTo>
                      <a:pt x="4" y="2"/>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784" name="Freeform 1243"/>
              <p:cNvSpPr>
                <a:spLocks/>
              </p:cNvSpPr>
              <p:nvPr/>
            </p:nvSpPr>
            <p:spPr bwMode="auto">
              <a:xfrm>
                <a:off x="439" y="2387"/>
                <a:ext cx="8" cy="6"/>
              </a:xfrm>
              <a:custGeom>
                <a:avLst/>
                <a:gdLst>
                  <a:gd name="T0" fmla="*/ 2 w 8"/>
                  <a:gd name="T1" fmla="*/ 0 h 6"/>
                  <a:gd name="T2" fmla="*/ 4 w 8"/>
                  <a:gd name="T3" fmla="*/ 0 h 6"/>
                  <a:gd name="T4" fmla="*/ 8 w 8"/>
                  <a:gd name="T5" fmla="*/ 4 h 6"/>
                  <a:gd name="T6" fmla="*/ 6 w 8"/>
                  <a:gd name="T7" fmla="*/ 6 h 6"/>
                  <a:gd name="T8" fmla="*/ 4 w 8"/>
                  <a:gd name="T9" fmla="*/ 6 h 6"/>
                  <a:gd name="T10" fmla="*/ 2 w 8"/>
                  <a:gd name="T11" fmla="*/ 2 h 6"/>
                  <a:gd name="T12" fmla="*/ 0 w 8"/>
                  <a:gd name="T13" fmla="*/ 2 h 6"/>
                  <a:gd name="T14" fmla="*/ 0 w 8"/>
                  <a:gd name="T15" fmla="*/ 0 h 6"/>
                  <a:gd name="T16" fmla="*/ 0 w 8"/>
                  <a:gd name="T17" fmla="*/ 0 h 6"/>
                  <a:gd name="T18" fmla="*/ 2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2" y="0"/>
                    </a:moveTo>
                    <a:lnTo>
                      <a:pt x="4" y="0"/>
                    </a:lnTo>
                    <a:lnTo>
                      <a:pt x="8" y="4"/>
                    </a:lnTo>
                    <a:lnTo>
                      <a:pt x="6" y="6"/>
                    </a:lnTo>
                    <a:lnTo>
                      <a:pt x="4" y="6"/>
                    </a:lnTo>
                    <a:lnTo>
                      <a:pt x="2" y="2"/>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785" name="Freeform 1244"/>
              <p:cNvSpPr>
                <a:spLocks/>
              </p:cNvSpPr>
              <p:nvPr/>
            </p:nvSpPr>
            <p:spPr bwMode="auto">
              <a:xfrm>
                <a:off x="439" y="2387"/>
                <a:ext cx="8" cy="6"/>
              </a:xfrm>
              <a:custGeom>
                <a:avLst/>
                <a:gdLst>
                  <a:gd name="T0" fmla="*/ 2 w 8"/>
                  <a:gd name="T1" fmla="*/ 0 h 6"/>
                  <a:gd name="T2" fmla="*/ 4 w 8"/>
                  <a:gd name="T3" fmla="*/ 0 h 6"/>
                  <a:gd name="T4" fmla="*/ 8 w 8"/>
                  <a:gd name="T5" fmla="*/ 4 h 6"/>
                  <a:gd name="T6" fmla="*/ 6 w 8"/>
                  <a:gd name="T7" fmla="*/ 6 h 6"/>
                  <a:gd name="T8" fmla="*/ 4 w 8"/>
                  <a:gd name="T9" fmla="*/ 6 h 6"/>
                  <a:gd name="T10" fmla="*/ 2 w 8"/>
                  <a:gd name="T11" fmla="*/ 2 h 6"/>
                  <a:gd name="T12" fmla="*/ 0 w 8"/>
                  <a:gd name="T13" fmla="*/ 2 h 6"/>
                  <a:gd name="T14" fmla="*/ 0 w 8"/>
                  <a:gd name="T15" fmla="*/ 0 h 6"/>
                  <a:gd name="T16" fmla="*/ 0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2" y="0"/>
                    </a:moveTo>
                    <a:lnTo>
                      <a:pt x="4" y="0"/>
                    </a:lnTo>
                    <a:lnTo>
                      <a:pt x="8" y="4"/>
                    </a:lnTo>
                    <a:lnTo>
                      <a:pt x="6" y="6"/>
                    </a:lnTo>
                    <a:lnTo>
                      <a:pt x="4" y="6"/>
                    </a:lnTo>
                    <a:lnTo>
                      <a:pt x="2" y="2"/>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786" name="Freeform 1245"/>
              <p:cNvSpPr>
                <a:spLocks/>
              </p:cNvSpPr>
              <p:nvPr/>
            </p:nvSpPr>
            <p:spPr bwMode="auto">
              <a:xfrm>
                <a:off x="449" y="2399"/>
                <a:ext cx="18" cy="20"/>
              </a:xfrm>
              <a:custGeom>
                <a:avLst/>
                <a:gdLst>
                  <a:gd name="T0" fmla="*/ 0 w 18"/>
                  <a:gd name="T1" fmla="*/ 0 h 20"/>
                  <a:gd name="T2" fmla="*/ 2 w 18"/>
                  <a:gd name="T3" fmla="*/ 0 h 20"/>
                  <a:gd name="T4" fmla="*/ 4 w 18"/>
                  <a:gd name="T5" fmla="*/ 2 h 20"/>
                  <a:gd name="T6" fmla="*/ 6 w 18"/>
                  <a:gd name="T7" fmla="*/ 2 h 20"/>
                  <a:gd name="T8" fmla="*/ 10 w 18"/>
                  <a:gd name="T9" fmla="*/ 4 h 20"/>
                  <a:gd name="T10" fmla="*/ 12 w 18"/>
                  <a:gd name="T11" fmla="*/ 4 h 20"/>
                  <a:gd name="T12" fmla="*/ 12 w 18"/>
                  <a:gd name="T13" fmla="*/ 6 h 20"/>
                  <a:gd name="T14" fmla="*/ 14 w 18"/>
                  <a:gd name="T15" fmla="*/ 8 h 20"/>
                  <a:gd name="T16" fmla="*/ 16 w 18"/>
                  <a:gd name="T17" fmla="*/ 10 h 20"/>
                  <a:gd name="T18" fmla="*/ 18 w 18"/>
                  <a:gd name="T19" fmla="*/ 12 h 20"/>
                  <a:gd name="T20" fmla="*/ 16 w 18"/>
                  <a:gd name="T21" fmla="*/ 14 h 20"/>
                  <a:gd name="T22" fmla="*/ 12 w 18"/>
                  <a:gd name="T23" fmla="*/ 14 h 20"/>
                  <a:gd name="T24" fmla="*/ 10 w 18"/>
                  <a:gd name="T25" fmla="*/ 14 h 20"/>
                  <a:gd name="T26" fmla="*/ 6 w 18"/>
                  <a:gd name="T27" fmla="*/ 18 h 20"/>
                  <a:gd name="T28" fmla="*/ 6 w 18"/>
                  <a:gd name="T29" fmla="*/ 20 h 20"/>
                  <a:gd name="T30" fmla="*/ 4 w 18"/>
                  <a:gd name="T31" fmla="*/ 20 h 20"/>
                  <a:gd name="T32" fmla="*/ 2 w 18"/>
                  <a:gd name="T33" fmla="*/ 20 h 20"/>
                  <a:gd name="T34" fmla="*/ 2 w 18"/>
                  <a:gd name="T35" fmla="*/ 18 h 20"/>
                  <a:gd name="T36" fmla="*/ 0 w 18"/>
                  <a:gd name="T37" fmla="*/ 8 h 20"/>
                  <a:gd name="T38" fmla="*/ 2 w 18"/>
                  <a:gd name="T39" fmla="*/ 4 h 20"/>
                  <a:gd name="T40" fmla="*/ 2 w 18"/>
                  <a:gd name="T41" fmla="*/ 2 h 20"/>
                  <a:gd name="T42" fmla="*/ 2 w 18"/>
                  <a:gd name="T43" fmla="*/ 0 h 20"/>
                  <a:gd name="T44" fmla="*/ 0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0" y="0"/>
                    </a:moveTo>
                    <a:lnTo>
                      <a:pt x="2" y="0"/>
                    </a:lnTo>
                    <a:lnTo>
                      <a:pt x="4" y="2"/>
                    </a:lnTo>
                    <a:lnTo>
                      <a:pt x="6" y="2"/>
                    </a:lnTo>
                    <a:lnTo>
                      <a:pt x="10" y="4"/>
                    </a:lnTo>
                    <a:lnTo>
                      <a:pt x="12" y="4"/>
                    </a:lnTo>
                    <a:lnTo>
                      <a:pt x="12" y="6"/>
                    </a:lnTo>
                    <a:lnTo>
                      <a:pt x="14" y="8"/>
                    </a:lnTo>
                    <a:lnTo>
                      <a:pt x="16" y="10"/>
                    </a:lnTo>
                    <a:lnTo>
                      <a:pt x="18" y="12"/>
                    </a:lnTo>
                    <a:lnTo>
                      <a:pt x="16" y="14"/>
                    </a:lnTo>
                    <a:lnTo>
                      <a:pt x="12" y="14"/>
                    </a:lnTo>
                    <a:lnTo>
                      <a:pt x="10" y="14"/>
                    </a:lnTo>
                    <a:lnTo>
                      <a:pt x="6" y="18"/>
                    </a:lnTo>
                    <a:lnTo>
                      <a:pt x="6" y="20"/>
                    </a:lnTo>
                    <a:lnTo>
                      <a:pt x="4" y="20"/>
                    </a:lnTo>
                    <a:lnTo>
                      <a:pt x="2" y="20"/>
                    </a:lnTo>
                    <a:lnTo>
                      <a:pt x="2" y="18"/>
                    </a:lnTo>
                    <a:lnTo>
                      <a:pt x="0" y="8"/>
                    </a:lnTo>
                    <a:lnTo>
                      <a:pt x="2" y="4"/>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87" name="Freeform 1246"/>
              <p:cNvSpPr>
                <a:spLocks/>
              </p:cNvSpPr>
              <p:nvPr/>
            </p:nvSpPr>
            <p:spPr bwMode="auto">
              <a:xfrm>
                <a:off x="449" y="2399"/>
                <a:ext cx="18" cy="20"/>
              </a:xfrm>
              <a:custGeom>
                <a:avLst/>
                <a:gdLst>
                  <a:gd name="T0" fmla="*/ 0 w 18"/>
                  <a:gd name="T1" fmla="*/ 0 h 20"/>
                  <a:gd name="T2" fmla="*/ 2 w 18"/>
                  <a:gd name="T3" fmla="*/ 0 h 20"/>
                  <a:gd name="T4" fmla="*/ 4 w 18"/>
                  <a:gd name="T5" fmla="*/ 2 h 20"/>
                  <a:gd name="T6" fmla="*/ 6 w 18"/>
                  <a:gd name="T7" fmla="*/ 2 h 20"/>
                  <a:gd name="T8" fmla="*/ 10 w 18"/>
                  <a:gd name="T9" fmla="*/ 4 h 20"/>
                  <a:gd name="T10" fmla="*/ 12 w 18"/>
                  <a:gd name="T11" fmla="*/ 4 h 20"/>
                  <a:gd name="T12" fmla="*/ 12 w 18"/>
                  <a:gd name="T13" fmla="*/ 6 h 20"/>
                  <a:gd name="T14" fmla="*/ 14 w 18"/>
                  <a:gd name="T15" fmla="*/ 8 h 20"/>
                  <a:gd name="T16" fmla="*/ 16 w 18"/>
                  <a:gd name="T17" fmla="*/ 10 h 20"/>
                  <a:gd name="T18" fmla="*/ 18 w 18"/>
                  <a:gd name="T19" fmla="*/ 12 h 20"/>
                  <a:gd name="T20" fmla="*/ 16 w 18"/>
                  <a:gd name="T21" fmla="*/ 14 h 20"/>
                  <a:gd name="T22" fmla="*/ 12 w 18"/>
                  <a:gd name="T23" fmla="*/ 14 h 20"/>
                  <a:gd name="T24" fmla="*/ 10 w 18"/>
                  <a:gd name="T25" fmla="*/ 14 h 20"/>
                  <a:gd name="T26" fmla="*/ 6 w 18"/>
                  <a:gd name="T27" fmla="*/ 18 h 20"/>
                  <a:gd name="T28" fmla="*/ 6 w 18"/>
                  <a:gd name="T29" fmla="*/ 20 h 20"/>
                  <a:gd name="T30" fmla="*/ 4 w 18"/>
                  <a:gd name="T31" fmla="*/ 20 h 20"/>
                  <a:gd name="T32" fmla="*/ 2 w 18"/>
                  <a:gd name="T33" fmla="*/ 20 h 20"/>
                  <a:gd name="T34" fmla="*/ 2 w 18"/>
                  <a:gd name="T35" fmla="*/ 18 h 20"/>
                  <a:gd name="T36" fmla="*/ 0 w 18"/>
                  <a:gd name="T37" fmla="*/ 8 h 20"/>
                  <a:gd name="T38" fmla="*/ 2 w 18"/>
                  <a:gd name="T39" fmla="*/ 4 h 20"/>
                  <a:gd name="T40" fmla="*/ 2 w 18"/>
                  <a:gd name="T41" fmla="*/ 2 h 20"/>
                  <a:gd name="T42" fmla="*/ 2 w 18"/>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0"/>
                  <a:gd name="T68" fmla="*/ 18 w 1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0">
                    <a:moveTo>
                      <a:pt x="0" y="0"/>
                    </a:moveTo>
                    <a:lnTo>
                      <a:pt x="2" y="0"/>
                    </a:lnTo>
                    <a:lnTo>
                      <a:pt x="4" y="2"/>
                    </a:lnTo>
                    <a:lnTo>
                      <a:pt x="6" y="2"/>
                    </a:lnTo>
                    <a:lnTo>
                      <a:pt x="10" y="4"/>
                    </a:lnTo>
                    <a:lnTo>
                      <a:pt x="12" y="4"/>
                    </a:lnTo>
                    <a:lnTo>
                      <a:pt x="12" y="6"/>
                    </a:lnTo>
                    <a:lnTo>
                      <a:pt x="14" y="8"/>
                    </a:lnTo>
                    <a:lnTo>
                      <a:pt x="16" y="10"/>
                    </a:lnTo>
                    <a:lnTo>
                      <a:pt x="18" y="12"/>
                    </a:lnTo>
                    <a:lnTo>
                      <a:pt x="16" y="14"/>
                    </a:lnTo>
                    <a:lnTo>
                      <a:pt x="12" y="14"/>
                    </a:lnTo>
                    <a:lnTo>
                      <a:pt x="10" y="14"/>
                    </a:lnTo>
                    <a:lnTo>
                      <a:pt x="6" y="18"/>
                    </a:lnTo>
                    <a:lnTo>
                      <a:pt x="6" y="20"/>
                    </a:lnTo>
                    <a:lnTo>
                      <a:pt x="4" y="20"/>
                    </a:lnTo>
                    <a:lnTo>
                      <a:pt x="2" y="20"/>
                    </a:lnTo>
                    <a:lnTo>
                      <a:pt x="2" y="18"/>
                    </a:lnTo>
                    <a:lnTo>
                      <a:pt x="0" y="8"/>
                    </a:lnTo>
                    <a:lnTo>
                      <a:pt x="2" y="4"/>
                    </a:lnTo>
                    <a:lnTo>
                      <a:pt x="2" y="2"/>
                    </a:lnTo>
                    <a:lnTo>
                      <a:pt x="2" y="0"/>
                    </a:lnTo>
                  </a:path>
                </a:pathLst>
              </a:custGeom>
              <a:solidFill>
                <a:schemeClr val="tx2"/>
              </a:solidFill>
              <a:ln w="3175">
                <a:solidFill>
                  <a:schemeClr val="bg1"/>
                </a:solidFill>
                <a:round/>
                <a:headEnd/>
                <a:tailEnd/>
              </a:ln>
            </p:spPr>
            <p:txBody>
              <a:bodyPr/>
              <a:lstStyle/>
              <a:p>
                <a:endParaRPr lang="fr-FR" dirty="0"/>
              </a:p>
            </p:txBody>
          </p:sp>
          <p:sp>
            <p:nvSpPr>
              <p:cNvPr id="5788" name="Freeform 1247"/>
              <p:cNvSpPr>
                <a:spLocks/>
              </p:cNvSpPr>
              <p:nvPr/>
            </p:nvSpPr>
            <p:spPr bwMode="auto">
              <a:xfrm>
                <a:off x="435" y="2387"/>
                <a:ext cx="1" cy="4"/>
              </a:xfrm>
              <a:custGeom>
                <a:avLst/>
                <a:gdLst>
                  <a:gd name="T0" fmla="*/ 0 w 1"/>
                  <a:gd name="T1" fmla="*/ 2 h 4"/>
                  <a:gd name="T2" fmla="*/ 0 w 1"/>
                  <a:gd name="T3" fmla="*/ 0 h 4"/>
                  <a:gd name="T4" fmla="*/ 0 w 1"/>
                  <a:gd name="T5" fmla="*/ 0 h 4"/>
                  <a:gd name="T6" fmla="*/ 0 w 1"/>
                  <a:gd name="T7" fmla="*/ 4 h 4"/>
                  <a:gd name="T8" fmla="*/ 0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2"/>
                    </a:moveTo>
                    <a:lnTo>
                      <a:pt x="0" y="0"/>
                    </a:lnTo>
                    <a:lnTo>
                      <a:pt x="0" y="4"/>
                    </a:lnTo>
                  </a:path>
                </a:pathLst>
              </a:custGeom>
              <a:solidFill>
                <a:schemeClr val="tx2"/>
              </a:solidFill>
              <a:ln w="3175">
                <a:solidFill>
                  <a:schemeClr val="bg1"/>
                </a:solidFill>
                <a:round/>
                <a:headEnd/>
                <a:tailEnd/>
              </a:ln>
            </p:spPr>
            <p:txBody>
              <a:bodyPr/>
              <a:lstStyle/>
              <a:p>
                <a:endParaRPr lang="fr-FR" dirty="0"/>
              </a:p>
            </p:txBody>
          </p:sp>
          <p:sp>
            <p:nvSpPr>
              <p:cNvPr id="5789" name="Freeform 1248"/>
              <p:cNvSpPr>
                <a:spLocks/>
              </p:cNvSpPr>
              <p:nvPr/>
            </p:nvSpPr>
            <p:spPr bwMode="auto">
              <a:xfrm>
                <a:off x="355" y="1349"/>
                <a:ext cx="6" cy="8"/>
              </a:xfrm>
              <a:custGeom>
                <a:avLst/>
                <a:gdLst>
                  <a:gd name="T0" fmla="*/ 0 w 6"/>
                  <a:gd name="T1" fmla="*/ 0 h 8"/>
                  <a:gd name="T2" fmla="*/ 2 w 6"/>
                  <a:gd name="T3" fmla="*/ 2 h 8"/>
                  <a:gd name="T4" fmla="*/ 2 w 6"/>
                  <a:gd name="T5" fmla="*/ 0 h 8"/>
                  <a:gd name="T6" fmla="*/ 4 w 6"/>
                  <a:gd name="T7" fmla="*/ 0 h 8"/>
                  <a:gd name="T8" fmla="*/ 4 w 6"/>
                  <a:gd name="T9" fmla="*/ 2 h 8"/>
                  <a:gd name="T10" fmla="*/ 6 w 6"/>
                  <a:gd name="T11" fmla="*/ 8 h 8"/>
                  <a:gd name="T12" fmla="*/ 2 w 6"/>
                  <a:gd name="T13" fmla="*/ 8 h 8"/>
                  <a:gd name="T14" fmla="*/ 0 w 6"/>
                  <a:gd name="T15" fmla="*/ 6 h 8"/>
                  <a:gd name="T16" fmla="*/ 0 w 6"/>
                  <a:gd name="T17" fmla="*/ 2 h 8"/>
                  <a:gd name="T18" fmla="*/ 0 w 6"/>
                  <a:gd name="T19" fmla="*/ 2 h 8"/>
                  <a:gd name="T20" fmla="*/ 0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0"/>
                    </a:moveTo>
                    <a:lnTo>
                      <a:pt x="2" y="2"/>
                    </a:lnTo>
                    <a:lnTo>
                      <a:pt x="2" y="0"/>
                    </a:lnTo>
                    <a:lnTo>
                      <a:pt x="4" y="0"/>
                    </a:lnTo>
                    <a:lnTo>
                      <a:pt x="4" y="2"/>
                    </a:lnTo>
                    <a:lnTo>
                      <a:pt x="6" y="8"/>
                    </a:lnTo>
                    <a:lnTo>
                      <a:pt x="2" y="8"/>
                    </a:lnTo>
                    <a:lnTo>
                      <a:pt x="0" y="6"/>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790" name="Freeform 1249"/>
              <p:cNvSpPr>
                <a:spLocks/>
              </p:cNvSpPr>
              <p:nvPr/>
            </p:nvSpPr>
            <p:spPr bwMode="auto">
              <a:xfrm>
                <a:off x="355" y="1349"/>
                <a:ext cx="6" cy="8"/>
              </a:xfrm>
              <a:custGeom>
                <a:avLst/>
                <a:gdLst>
                  <a:gd name="T0" fmla="*/ 0 w 6"/>
                  <a:gd name="T1" fmla="*/ 0 h 8"/>
                  <a:gd name="T2" fmla="*/ 2 w 6"/>
                  <a:gd name="T3" fmla="*/ 2 h 8"/>
                  <a:gd name="T4" fmla="*/ 2 w 6"/>
                  <a:gd name="T5" fmla="*/ 0 h 8"/>
                  <a:gd name="T6" fmla="*/ 4 w 6"/>
                  <a:gd name="T7" fmla="*/ 0 h 8"/>
                  <a:gd name="T8" fmla="*/ 4 w 6"/>
                  <a:gd name="T9" fmla="*/ 2 h 8"/>
                  <a:gd name="T10" fmla="*/ 6 w 6"/>
                  <a:gd name="T11" fmla="*/ 8 h 8"/>
                  <a:gd name="T12" fmla="*/ 2 w 6"/>
                  <a:gd name="T13" fmla="*/ 8 h 8"/>
                  <a:gd name="T14" fmla="*/ 0 w 6"/>
                  <a:gd name="T15" fmla="*/ 6 h 8"/>
                  <a:gd name="T16" fmla="*/ 0 w 6"/>
                  <a:gd name="T17" fmla="*/ 2 h 8"/>
                  <a:gd name="T18" fmla="*/ 0 w 6"/>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2" y="2"/>
                    </a:lnTo>
                    <a:lnTo>
                      <a:pt x="2" y="0"/>
                    </a:lnTo>
                    <a:lnTo>
                      <a:pt x="4" y="0"/>
                    </a:lnTo>
                    <a:lnTo>
                      <a:pt x="4" y="2"/>
                    </a:lnTo>
                    <a:lnTo>
                      <a:pt x="6" y="8"/>
                    </a:lnTo>
                    <a:lnTo>
                      <a:pt x="2" y="8"/>
                    </a:lnTo>
                    <a:lnTo>
                      <a:pt x="0" y="6"/>
                    </a:lnTo>
                    <a:lnTo>
                      <a:pt x="0" y="2"/>
                    </a:lnTo>
                  </a:path>
                </a:pathLst>
              </a:custGeom>
              <a:solidFill>
                <a:schemeClr val="tx2"/>
              </a:solidFill>
              <a:ln w="3175">
                <a:solidFill>
                  <a:schemeClr val="bg1"/>
                </a:solidFill>
                <a:round/>
                <a:headEnd/>
                <a:tailEnd/>
              </a:ln>
            </p:spPr>
            <p:txBody>
              <a:bodyPr/>
              <a:lstStyle/>
              <a:p>
                <a:endParaRPr lang="fr-FR" dirty="0"/>
              </a:p>
            </p:txBody>
          </p:sp>
          <p:sp>
            <p:nvSpPr>
              <p:cNvPr id="5791" name="Freeform 1250"/>
              <p:cNvSpPr>
                <a:spLocks/>
              </p:cNvSpPr>
              <p:nvPr/>
            </p:nvSpPr>
            <p:spPr bwMode="auto">
              <a:xfrm>
                <a:off x="5596" y="1463"/>
                <a:ext cx="48" cy="24"/>
              </a:xfrm>
              <a:custGeom>
                <a:avLst/>
                <a:gdLst>
                  <a:gd name="T0" fmla="*/ 32 w 48"/>
                  <a:gd name="T1" fmla="*/ 24 h 24"/>
                  <a:gd name="T2" fmla="*/ 32 w 48"/>
                  <a:gd name="T3" fmla="*/ 22 h 24"/>
                  <a:gd name="T4" fmla="*/ 24 w 48"/>
                  <a:gd name="T5" fmla="*/ 20 h 24"/>
                  <a:gd name="T6" fmla="*/ 18 w 48"/>
                  <a:gd name="T7" fmla="*/ 14 h 24"/>
                  <a:gd name="T8" fmla="*/ 16 w 48"/>
                  <a:gd name="T9" fmla="*/ 14 h 24"/>
                  <a:gd name="T10" fmla="*/ 12 w 48"/>
                  <a:gd name="T11" fmla="*/ 14 h 24"/>
                  <a:gd name="T12" fmla="*/ 10 w 48"/>
                  <a:gd name="T13" fmla="*/ 14 h 24"/>
                  <a:gd name="T14" fmla="*/ 8 w 48"/>
                  <a:gd name="T15" fmla="*/ 16 h 24"/>
                  <a:gd name="T16" fmla="*/ 4 w 48"/>
                  <a:gd name="T17" fmla="*/ 14 h 24"/>
                  <a:gd name="T18" fmla="*/ 4 w 48"/>
                  <a:gd name="T19" fmla="*/ 12 h 24"/>
                  <a:gd name="T20" fmla="*/ 2 w 48"/>
                  <a:gd name="T21" fmla="*/ 10 h 24"/>
                  <a:gd name="T22" fmla="*/ 0 w 48"/>
                  <a:gd name="T23" fmla="*/ 8 h 24"/>
                  <a:gd name="T24" fmla="*/ 2 w 48"/>
                  <a:gd name="T25" fmla="*/ 2 h 24"/>
                  <a:gd name="T26" fmla="*/ 2 w 48"/>
                  <a:gd name="T27" fmla="*/ 0 h 24"/>
                  <a:gd name="T28" fmla="*/ 6 w 48"/>
                  <a:gd name="T29" fmla="*/ 2 h 24"/>
                  <a:gd name="T30" fmla="*/ 12 w 48"/>
                  <a:gd name="T31" fmla="*/ 4 h 24"/>
                  <a:gd name="T32" fmla="*/ 14 w 48"/>
                  <a:gd name="T33" fmla="*/ 6 h 24"/>
                  <a:gd name="T34" fmla="*/ 16 w 48"/>
                  <a:gd name="T35" fmla="*/ 6 h 24"/>
                  <a:gd name="T36" fmla="*/ 18 w 48"/>
                  <a:gd name="T37" fmla="*/ 4 h 24"/>
                  <a:gd name="T38" fmla="*/ 20 w 48"/>
                  <a:gd name="T39" fmla="*/ 4 h 24"/>
                  <a:gd name="T40" fmla="*/ 20 w 48"/>
                  <a:gd name="T41" fmla="*/ 2 h 24"/>
                  <a:gd name="T42" fmla="*/ 22 w 48"/>
                  <a:gd name="T43" fmla="*/ 2 h 24"/>
                  <a:gd name="T44" fmla="*/ 24 w 48"/>
                  <a:gd name="T45" fmla="*/ 4 h 24"/>
                  <a:gd name="T46" fmla="*/ 26 w 48"/>
                  <a:gd name="T47" fmla="*/ 4 h 24"/>
                  <a:gd name="T48" fmla="*/ 28 w 48"/>
                  <a:gd name="T49" fmla="*/ 4 h 24"/>
                  <a:gd name="T50" fmla="*/ 28 w 48"/>
                  <a:gd name="T51" fmla="*/ 6 h 24"/>
                  <a:gd name="T52" fmla="*/ 28 w 48"/>
                  <a:gd name="T53" fmla="*/ 10 h 24"/>
                  <a:gd name="T54" fmla="*/ 36 w 48"/>
                  <a:gd name="T55" fmla="*/ 12 h 24"/>
                  <a:gd name="T56" fmla="*/ 36 w 48"/>
                  <a:gd name="T57" fmla="*/ 14 h 24"/>
                  <a:gd name="T58" fmla="*/ 40 w 48"/>
                  <a:gd name="T59" fmla="*/ 16 h 24"/>
                  <a:gd name="T60" fmla="*/ 42 w 48"/>
                  <a:gd name="T61" fmla="*/ 14 h 24"/>
                  <a:gd name="T62" fmla="*/ 44 w 48"/>
                  <a:gd name="T63" fmla="*/ 14 h 24"/>
                  <a:gd name="T64" fmla="*/ 46 w 48"/>
                  <a:gd name="T65" fmla="*/ 16 h 24"/>
                  <a:gd name="T66" fmla="*/ 48 w 48"/>
                  <a:gd name="T67" fmla="*/ 16 h 24"/>
                  <a:gd name="T68" fmla="*/ 48 w 48"/>
                  <a:gd name="T69" fmla="*/ 18 h 24"/>
                  <a:gd name="T70" fmla="*/ 48 w 48"/>
                  <a:gd name="T71" fmla="*/ 20 h 24"/>
                  <a:gd name="T72" fmla="*/ 46 w 48"/>
                  <a:gd name="T73" fmla="*/ 20 h 24"/>
                  <a:gd name="T74" fmla="*/ 42 w 48"/>
                  <a:gd name="T75" fmla="*/ 20 h 24"/>
                  <a:gd name="T76" fmla="*/ 40 w 48"/>
                  <a:gd name="T77" fmla="*/ 20 h 24"/>
                  <a:gd name="T78" fmla="*/ 36 w 48"/>
                  <a:gd name="T79" fmla="*/ 24 h 24"/>
                  <a:gd name="T80" fmla="*/ 34 w 48"/>
                  <a:gd name="T81" fmla="*/ 24 h 24"/>
                  <a:gd name="T82" fmla="*/ 32 w 48"/>
                  <a:gd name="T83" fmla="*/ 24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24"/>
                  <a:gd name="T128" fmla="*/ 48 w 48"/>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24">
                    <a:moveTo>
                      <a:pt x="32" y="24"/>
                    </a:moveTo>
                    <a:lnTo>
                      <a:pt x="32" y="22"/>
                    </a:lnTo>
                    <a:lnTo>
                      <a:pt x="24" y="20"/>
                    </a:lnTo>
                    <a:lnTo>
                      <a:pt x="18" y="14"/>
                    </a:lnTo>
                    <a:lnTo>
                      <a:pt x="16" y="14"/>
                    </a:lnTo>
                    <a:lnTo>
                      <a:pt x="12" y="14"/>
                    </a:lnTo>
                    <a:lnTo>
                      <a:pt x="10" y="14"/>
                    </a:lnTo>
                    <a:lnTo>
                      <a:pt x="8" y="16"/>
                    </a:lnTo>
                    <a:lnTo>
                      <a:pt x="4" y="14"/>
                    </a:lnTo>
                    <a:lnTo>
                      <a:pt x="4" y="12"/>
                    </a:lnTo>
                    <a:lnTo>
                      <a:pt x="2" y="10"/>
                    </a:lnTo>
                    <a:lnTo>
                      <a:pt x="0" y="8"/>
                    </a:lnTo>
                    <a:lnTo>
                      <a:pt x="2" y="2"/>
                    </a:lnTo>
                    <a:lnTo>
                      <a:pt x="2" y="0"/>
                    </a:lnTo>
                    <a:lnTo>
                      <a:pt x="6" y="2"/>
                    </a:lnTo>
                    <a:lnTo>
                      <a:pt x="12" y="4"/>
                    </a:lnTo>
                    <a:lnTo>
                      <a:pt x="14" y="6"/>
                    </a:lnTo>
                    <a:lnTo>
                      <a:pt x="16" y="6"/>
                    </a:lnTo>
                    <a:lnTo>
                      <a:pt x="18" y="4"/>
                    </a:lnTo>
                    <a:lnTo>
                      <a:pt x="20" y="4"/>
                    </a:lnTo>
                    <a:lnTo>
                      <a:pt x="20" y="2"/>
                    </a:lnTo>
                    <a:lnTo>
                      <a:pt x="22" y="2"/>
                    </a:lnTo>
                    <a:lnTo>
                      <a:pt x="24" y="4"/>
                    </a:lnTo>
                    <a:lnTo>
                      <a:pt x="26" y="4"/>
                    </a:lnTo>
                    <a:lnTo>
                      <a:pt x="28" y="4"/>
                    </a:lnTo>
                    <a:lnTo>
                      <a:pt x="28" y="6"/>
                    </a:lnTo>
                    <a:lnTo>
                      <a:pt x="28" y="10"/>
                    </a:lnTo>
                    <a:lnTo>
                      <a:pt x="36" y="12"/>
                    </a:lnTo>
                    <a:lnTo>
                      <a:pt x="36" y="14"/>
                    </a:lnTo>
                    <a:lnTo>
                      <a:pt x="40" y="16"/>
                    </a:lnTo>
                    <a:lnTo>
                      <a:pt x="42" y="14"/>
                    </a:lnTo>
                    <a:lnTo>
                      <a:pt x="44" y="14"/>
                    </a:lnTo>
                    <a:lnTo>
                      <a:pt x="46" y="16"/>
                    </a:lnTo>
                    <a:lnTo>
                      <a:pt x="48" y="16"/>
                    </a:lnTo>
                    <a:lnTo>
                      <a:pt x="48" y="18"/>
                    </a:lnTo>
                    <a:lnTo>
                      <a:pt x="48" y="20"/>
                    </a:lnTo>
                    <a:lnTo>
                      <a:pt x="46" y="20"/>
                    </a:lnTo>
                    <a:lnTo>
                      <a:pt x="42" y="20"/>
                    </a:lnTo>
                    <a:lnTo>
                      <a:pt x="40" y="20"/>
                    </a:lnTo>
                    <a:lnTo>
                      <a:pt x="36" y="24"/>
                    </a:lnTo>
                    <a:lnTo>
                      <a:pt x="34" y="24"/>
                    </a:lnTo>
                    <a:lnTo>
                      <a:pt x="32" y="24"/>
                    </a:lnTo>
                    <a:close/>
                  </a:path>
                </a:pathLst>
              </a:custGeom>
              <a:solidFill>
                <a:schemeClr val="tx2"/>
              </a:solidFill>
              <a:ln w="3175">
                <a:solidFill>
                  <a:schemeClr val="bg1"/>
                </a:solidFill>
                <a:round/>
                <a:headEnd/>
                <a:tailEnd/>
              </a:ln>
            </p:spPr>
            <p:txBody>
              <a:bodyPr/>
              <a:lstStyle/>
              <a:p>
                <a:endParaRPr lang="fr-FR" dirty="0"/>
              </a:p>
            </p:txBody>
          </p:sp>
          <p:sp>
            <p:nvSpPr>
              <p:cNvPr id="5792" name="Freeform 1251"/>
              <p:cNvSpPr>
                <a:spLocks/>
              </p:cNvSpPr>
              <p:nvPr/>
            </p:nvSpPr>
            <p:spPr bwMode="auto">
              <a:xfrm>
                <a:off x="5596" y="1463"/>
                <a:ext cx="48" cy="24"/>
              </a:xfrm>
              <a:custGeom>
                <a:avLst/>
                <a:gdLst>
                  <a:gd name="T0" fmla="*/ 32 w 48"/>
                  <a:gd name="T1" fmla="*/ 24 h 24"/>
                  <a:gd name="T2" fmla="*/ 32 w 48"/>
                  <a:gd name="T3" fmla="*/ 22 h 24"/>
                  <a:gd name="T4" fmla="*/ 24 w 48"/>
                  <a:gd name="T5" fmla="*/ 20 h 24"/>
                  <a:gd name="T6" fmla="*/ 18 w 48"/>
                  <a:gd name="T7" fmla="*/ 14 h 24"/>
                  <a:gd name="T8" fmla="*/ 16 w 48"/>
                  <a:gd name="T9" fmla="*/ 14 h 24"/>
                  <a:gd name="T10" fmla="*/ 12 w 48"/>
                  <a:gd name="T11" fmla="*/ 14 h 24"/>
                  <a:gd name="T12" fmla="*/ 10 w 48"/>
                  <a:gd name="T13" fmla="*/ 14 h 24"/>
                  <a:gd name="T14" fmla="*/ 8 w 48"/>
                  <a:gd name="T15" fmla="*/ 16 h 24"/>
                  <a:gd name="T16" fmla="*/ 4 w 48"/>
                  <a:gd name="T17" fmla="*/ 14 h 24"/>
                  <a:gd name="T18" fmla="*/ 4 w 48"/>
                  <a:gd name="T19" fmla="*/ 12 h 24"/>
                  <a:gd name="T20" fmla="*/ 2 w 48"/>
                  <a:gd name="T21" fmla="*/ 10 h 24"/>
                  <a:gd name="T22" fmla="*/ 0 w 48"/>
                  <a:gd name="T23" fmla="*/ 8 h 24"/>
                  <a:gd name="T24" fmla="*/ 2 w 48"/>
                  <a:gd name="T25" fmla="*/ 2 h 24"/>
                  <a:gd name="T26" fmla="*/ 2 w 48"/>
                  <a:gd name="T27" fmla="*/ 0 h 24"/>
                  <a:gd name="T28" fmla="*/ 6 w 48"/>
                  <a:gd name="T29" fmla="*/ 2 h 24"/>
                  <a:gd name="T30" fmla="*/ 12 w 48"/>
                  <a:gd name="T31" fmla="*/ 4 h 24"/>
                  <a:gd name="T32" fmla="*/ 14 w 48"/>
                  <a:gd name="T33" fmla="*/ 6 h 24"/>
                  <a:gd name="T34" fmla="*/ 16 w 48"/>
                  <a:gd name="T35" fmla="*/ 6 h 24"/>
                  <a:gd name="T36" fmla="*/ 18 w 48"/>
                  <a:gd name="T37" fmla="*/ 4 h 24"/>
                  <a:gd name="T38" fmla="*/ 20 w 48"/>
                  <a:gd name="T39" fmla="*/ 4 h 24"/>
                  <a:gd name="T40" fmla="*/ 20 w 48"/>
                  <a:gd name="T41" fmla="*/ 2 h 24"/>
                  <a:gd name="T42" fmla="*/ 22 w 48"/>
                  <a:gd name="T43" fmla="*/ 2 h 24"/>
                  <a:gd name="T44" fmla="*/ 24 w 48"/>
                  <a:gd name="T45" fmla="*/ 4 h 24"/>
                  <a:gd name="T46" fmla="*/ 26 w 48"/>
                  <a:gd name="T47" fmla="*/ 4 h 24"/>
                  <a:gd name="T48" fmla="*/ 28 w 48"/>
                  <a:gd name="T49" fmla="*/ 4 h 24"/>
                  <a:gd name="T50" fmla="*/ 28 w 48"/>
                  <a:gd name="T51" fmla="*/ 6 h 24"/>
                  <a:gd name="T52" fmla="*/ 28 w 48"/>
                  <a:gd name="T53" fmla="*/ 10 h 24"/>
                  <a:gd name="T54" fmla="*/ 36 w 48"/>
                  <a:gd name="T55" fmla="*/ 12 h 24"/>
                  <a:gd name="T56" fmla="*/ 36 w 48"/>
                  <a:gd name="T57" fmla="*/ 14 h 24"/>
                  <a:gd name="T58" fmla="*/ 40 w 48"/>
                  <a:gd name="T59" fmla="*/ 16 h 24"/>
                  <a:gd name="T60" fmla="*/ 42 w 48"/>
                  <a:gd name="T61" fmla="*/ 14 h 24"/>
                  <a:gd name="T62" fmla="*/ 44 w 48"/>
                  <a:gd name="T63" fmla="*/ 14 h 24"/>
                  <a:gd name="T64" fmla="*/ 46 w 48"/>
                  <a:gd name="T65" fmla="*/ 16 h 24"/>
                  <a:gd name="T66" fmla="*/ 48 w 48"/>
                  <a:gd name="T67" fmla="*/ 16 h 24"/>
                  <a:gd name="T68" fmla="*/ 48 w 48"/>
                  <a:gd name="T69" fmla="*/ 18 h 24"/>
                  <a:gd name="T70" fmla="*/ 48 w 48"/>
                  <a:gd name="T71" fmla="*/ 20 h 24"/>
                  <a:gd name="T72" fmla="*/ 46 w 48"/>
                  <a:gd name="T73" fmla="*/ 20 h 24"/>
                  <a:gd name="T74" fmla="*/ 42 w 48"/>
                  <a:gd name="T75" fmla="*/ 20 h 24"/>
                  <a:gd name="T76" fmla="*/ 40 w 48"/>
                  <a:gd name="T77" fmla="*/ 20 h 24"/>
                  <a:gd name="T78" fmla="*/ 36 w 48"/>
                  <a:gd name="T79" fmla="*/ 24 h 24"/>
                  <a:gd name="T80" fmla="*/ 34 w 48"/>
                  <a:gd name="T81" fmla="*/ 24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24"/>
                  <a:gd name="T125" fmla="*/ 48 w 48"/>
                  <a:gd name="T126" fmla="*/ 24 h 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24">
                    <a:moveTo>
                      <a:pt x="32" y="24"/>
                    </a:moveTo>
                    <a:lnTo>
                      <a:pt x="32" y="22"/>
                    </a:lnTo>
                    <a:lnTo>
                      <a:pt x="24" y="20"/>
                    </a:lnTo>
                    <a:lnTo>
                      <a:pt x="18" y="14"/>
                    </a:lnTo>
                    <a:lnTo>
                      <a:pt x="16" y="14"/>
                    </a:lnTo>
                    <a:lnTo>
                      <a:pt x="12" y="14"/>
                    </a:lnTo>
                    <a:lnTo>
                      <a:pt x="10" y="14"/>
                    </a:lnTo>
                    <a:lnTo>
                      <a:pt x="8" y="16"/>
                    </a:lnTo>
                    <a:lnTo>
                      <a:pt x="4" y="14"/>
                    </a:lnTo>
                    <a:lnTo>
                      <a:pt x="4" y="12"/>
                    </a:lnTo>
                    <a:lnTo>
                      <a:pt x="2" y="10"/>
                    </a:lnTo>
                    <a:lnTo>
                      <a:pt x="0" y="8"/>
                    </a:lnTo>
                    <a:lnTo>
                      <a:pt x="2" y="2"/>
                    </a:lnTo>
                    <a:lnTo>
                      <a:pt x="2" y="0"/>
                    </a:lnTo>
                    <a:lnTo>
                      <a:pt x="6" y="2"/>
                    </a:lnTo>
                    <a:lnTo>
                      <a:pt x="12" y="4"/>
                    </a:lnTo>
                    <a:lnTo>
                      <a:pt x="14" y="6"/>
                    </a:lnTo>
                    <a:lnTo>
                      <a:pt x="16" y="6"/>
                    </a:lnTo>
                    <a:lnTo>
                      <a:pt x="18" y="4"/>
                    </a:lnTo>
                    <a:lnTo>
                      <a:pt x="20" y="4"/>
                    </a:lnTo>
                    <a:lnTo>
                      <a:pt x="20" y="2"/>
                    </a:lnTo>
                    <a:lnTo>
                      <a:pt x="22" y="2"/>
                    </a:lnTo>
                    <a:lnTo>
                      <a:pt x="24" y="4"/>
                    </a:lnTo>
                    <a:lnTo>
                      <a:pt x="26" y="4"/>
                    </a:lnTo>
                    <a:lnTo>
                      <a:pt x="28" y="4"/>
                    </a:lnTo>
                    <a:lnTo>
                      <a:pt x="28" y="6"/>
                    </a:lnTo>
                    <a:lnTo>
                      <a:pt x="28" y="10"/>
                    </a:lnTo>
                    <a:lnTo>
                      <a:pt x="36" y="12"/>
                    </a:lnTo>
                    <a:lnTo>
                      <a:pt x="36" y="14"/>
                    </a:lnTo>
                    <a:lnTo>
                      <a:pt x="40" y="16"/>
                    </a:lnTo>
                    <a:lnTo>
                      <a:pt x="42" y="14"/>
                    </a:lnTo>
                    <a:lnTo>
                      <a:pt x="44" y="14"/>
                    </a:lnTo>
                    <a:lnTo>
                      <a:pt x="46" y="16"/>
                    </a:lnTo>
                    <a:lnTo>
                      <a:pt x="48" y="16"/>
                    </a:lnTo>
                    <a:lnTo>
                      <a:pt x="48" y="18"/>
                    </a:lnTo>
                    <a:lnTo>
                      <a:pt x="48" y="20"/>
                    </a:lnTo>
                    <a:lnTo>
                      <a:pt x="46" y="20"/>
                    </a:lnTo>
                    <a:lnTo>
                      <a:pt x="42" y="20"/>
                    </a:lnTo>
                    <a:lnTo>
                      <a:pt x="40" y="20"/>
                    </a:lnTo>
                    <a:lnTo>
                      <a:pt x="36" y="24"/>
                    </a:lnTo>
                    <a:lnTo>
                      <a:pt x="34" y="24"/>
                    </a:lnTo>
                  </a:path>
                </a:pathLst>
              </a:custGeom>
              <a:solidFill>
                <a:schemeClr val="tx2"/>
              </a:solidFill>
              <a:ln w="3175">
                <a:solidFill>
                  <a:schemeClr val="bg1"/>
                </a:solidFill>
                <a:round/>
                <a:headEnd/>
                <a:tailEnd/>
              </a:ln>
            </p:spPr>
            <p:txBody>
              <a:bodyPr/>
              <a:lstStyle/>
              <a:p>
                <a:endParaRPr lang="fr-FR" dirty="0"/>
              </a:p>
            </p:txBody>
          </p:sp>
          <p:sp>
            <p:nvSpPr>
              <p:cNvPr id="5793" name="Freeform 1252"/>
              <p:cNvSpPr>
                <a:spLocks/>
              </p:cNvSpPr>
              <p:nvPr/>
            </p:nvSpPr>
            <p:spPr bwMode="auto">
              <a:xfrm>
                <a:off x="752" y="1652"/>
                <a:ext cx="14" cy="36"/>
              </a:xfrm>
              <a:custGeom>
                <a:avLst/>
                <a:gdLst>
                  <a:gd name="T0" fmla="*/ 10 w 14"/>
                  <a:gd name="T1" fmla="*/ 8 h 36"/>
                  <a:gd name="T2" fmla="*/ 12 w 14"/>
                  <a:gd name="T3" fmla="*/ 10 h 36"/>
                  <a:gd name="T4" fmla="*/ 10 w 14"/>
                  <a:gd name="T5" fmla="*/ 16 h 36"/>
                  <a:gd name="T6" fmla="*/ 12 w 14"/>
                  <a:gd name="T7" fmla="*/ 14 h 36"/>
                  <a:gd name="T8" fmla="*/ 12 w 14"/>
                  <a:gd name="T9" fmla="*/ 16 h 36"/>
                  <a:gd name="T10" fmla="*/ 12 w 14"/>
                  <a:gd name="T11" fmla="*/ 18 h 36"/>
                  <a:gd name="T12" fmla="*/ 12 w 14"/>
                  <a:gd name="T13" fmla="*/ 22 h 36"/>
                  <a:gd name="T14" fmla="*/ 14 w 14"/>
                  <a:gd name="T15" fmla="*/ 22 h 36"/>
                  <a:gd name="T16" fmla="*/ 14 w 14"/>
                  <a:gd name="T17" fmla="*/ 36 h 36"/>
                  <a:gd name="T18" fmla="*/ 12 w 14"/>
                  <a:gd name="T19" fmla="*/ 36 h 36"/>
                  <a:gd name="T20" fmla="*/ 12 w 14"/>
                  <a:gd name="T21" fmla="*/ 32 h 36"/>
                  <a:gd name="T22" fmla="*/ 10 w 14"/>
                  <a:gd name="T23" fmla="*/ 32 h 36"/>
                  <a:gd name="T24" fmla="*/ 8 w 14"/>
                  <a:gd name="T25" fmla="*/ 26 h 36"/>
                  <a:gd name="T26" fmla="*/ 10 w 14"/>
                  <a:gd name="T27" fmla="*/ 22 h 36"/>
                  <a:gd name="T28" fmla="*/ 10 w 14"/>
                  <a:gd name="T29" fmla="*/ 20 h 36"/>
                  <a:gd name="T30" fmla="*/ 10 w 14"/>
                  <a:gd name="T31" fmla="*/ 22 h 36"/>
                  <a:gd name="T32" fmla="*/ 10 w 14"/>
                  <a:gd name="T33" fmla="*/ 24 h 36"/>
                  <a:gd name="T34" fmla="*/ 8 w 14"/>
                  <a:gd name="T35" fmla="*/ 24 h 36"/>
                  <a:gd name="T36" fmla="*/ 8 w 14"/>
                  <a:gd name="T37" fmla="*/ 22 h 36"/>
                  <a:gd name="T38" fmla="*/ 6 w 14"/>
                  <a:gd name="T39" fmla="*/ 20 h 36"/>
                  <a:gd name="T40" fmla="*/ 4 w 14"/>
                  <a:gd name="T41" fmla="*/ 20 h 36"/>
                  <a:gd name="T42" fmla="*/ 4 w 14"/>
                  <a:gd name="T43" fmla="*/ 18 h 36"/>
                  <a:gd name="T44" fmla="*/ 6 w 14"/>
                  <a:gd name="T45" fmla="*/ 16 h 36"/>
                  <a:gd name="T46" fmla="*/ 4 w 14"/>
                  <a:gd name="T47" fmla="*/ 16 h 36"/>
                  <a:gd name="T48" fmla="*/ 6 w 14"/>
                  <a:gd name="T49" fmla="*/ 14 h 36"/>
                  <a:gd name="T50" fmla="*/ 4 w 14"/>
                  <a:gd name="T51" fmla="*/ 12 h 36"/>
                  <a:gd name="T52" fmla="*/ 2 w 14"/>
                  <a:gd name="T53" fmla="*/ 8 h 36"/>
                  <a:gd name="T54" fmla="*/ 0 w 14"/>
                  <a:gd name="T55" fmla="*/ 6 h 36"/>
                  <a:gd name="T56" fmla="*/ 0 w 14"/>
                  <a:gd name="T57" fmla="*/ 4 h 36"/>
                  <a:gd name="T58" fmla="*/ 0 w 14"/>
                  <a:gd name="T59" fmla="*/ 2 h 36"/>
                  <a:gd name="T60" fmla="*/ 2 w 14"/>
                  <a:gd name="T61" fmla="*/ 0 h 36"/>
                  <a:gd name="T62" fmla="*/ 4 w 14"/>
                  <a:gd name="T63" fmla="*/ 2 h 36"/>
                  <a:gd name="T64" fmla="*/ 6 w 14"/>
                  <a:gd name="T65" fmla="*/ 2 h 36"/>
                  <a:gd name="T66" fmla="*/ 8 w 14"/>
                  <a:gd name="T67" fmla="*/ 4 h 36"/>
                  <a:gd name="T68" fmla="*/ 8 w 14"/>
                  <a:gd name="T69" fmla="*/ 6 h 36"/>
                  <a:gd name="T70" fmla="*/ 8 w 14"/>
                  <a:gd name="T71" fmla="*/ 8 h 36"/>
                  <a:gd name="T72" fmla="*/ 8 w 14"/>
                  <a:gd name="T73" fmla="*/ 8 h 36"/>
                  <a:gd name="T74" fmla="*/ 10 w 14"/>
                  <a:gd name="T75" fmla="*/ 8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36"/>
                  <a:gd name="T116" fmla="*/ 14 w 14"/>
                  <a:gd name="T117" fmla="*/ 36 h 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36">
                    <a:moveTo>
                      <a:pt x="10" y="8"/>
                    </a:moveTo>
                    <a:lnTo>
                      <a:pt x="12" y="10"/>
                    </a:lnTo>
                    <a:lnTo>
                      <a:pt x="10" y="16"/>
                    </a:lnTo>
                    <a:lnTo>
                      <a:pt x="12" y="14"/>
                    </a:lnTo>
                    <a:lnTo>
                      <a:pt x="12" y="16"/>
                    </a:lnTo>
                    <a:lnTo>
                      <a:pt x="12" y="18"/>
                    </a:lnTo>
                    <a:lnTo>
                      <a:pt x="12" y="22"/>
                    </a:lnTo>
                    <a:lnTo>
                      <a:pt x="14" y="22"/>
                    </a:lnTo>
                    <a:lnTo>
                      <a:pt x="14" y="36"/>
                    </a:lnTo>
                    <a:lnTo>
                      <a:pt x="12" y="36"/>
                    </a:lnTo>
                    <a:lnTo>
                      <a:pt x="12" y="32"/>
                    </a:lnTo>
                    <a:lnTo>
                      <a:pt x="10" y="32"/>
                    </a:lnTo>
                    <a:lnTo>
                      <a:pt x="8" y="26"/>
                    </a:lnTo>
                    <a:lnTo>
                      <a:pt x="10" y="22"/>
                    </a:lnTo>
                    <a:lnTo>
                      <a:pt x="10" y="20"/>
                    </a:lnTo>
                    <a:lnTo>
                      <a:pt x="10" y="22"/>
                    </a:lnTo>
                    <a:lnTo>
                      <a:pt x="10" y="24"/>
                    </a:lnTo>
                    <a:lnTo>
                      <a:pt x="8" y="24"/>
                    </a:lnTo>
                    <a:lnTo>
                      <a:pt x="8" y="22"/>
                    </a:lnTo>
                    <a:lnTo>
                      <a:pt x="6" y="20"/>
                    </a:lnTo>
                    <a:lnTo>
                      <a:pt x="4" y="20"/>
                    </a:lnTo>
                    <a:lnTo>
                      <a:pt x="4" y="18"/>
                    </a:lnTo>
                    <a:lnTo>
                      <a:pt x="6" y="16"/>
                    </a:lnTo>
                    <a:lnTo>
                      <a:pt x="4" y="16"/>
                    </a:lnTo>
                    <a:lnTo>
                      <a:pt x="6" y="14"/>
                    </a:lnTo>
                    <a:lnTo>
                      <a:pt x="4" y="12"/>
                    </a:lnTo>
                    <a:lnTo>
                      <a:pt x="2" y="8"/>
                    </a:lnTo>
                    <a:lnTo>
                      <a:pt x="0" y="6"/>
                    </a:lnTo>
                    <a:lnTo>
                      <a:pt x="0" y="4"/>
                    </a:lnTo>
                    <a:lnTo>
                      <a:pt x="0" y="2"/>
                    </a:lnTo>
                    <a:lnTo>
                      <a:pt x="2" y="0"/>
                    </a:lnTo>
                    <a:lnTo>
                      <a:pt x="4" y="2"/>
                    </a:lnTo>
                    <a:lnTo>
                      <a:pt x="6" y="2"/>
                    </a:lnTo>
                    <a:lnTo>
                      <a:pt x="8" y="4"/>
                    </a:lnTo>
                    <a:lnTo>
                      <a:pt x="8" y="6"/>
                    </a:lnTo>
                    <a:lnTo>
                      <a:pt x="8" y="8"/>
                    </a:lnTo>
                    <a:lnTo>
                      <a:pt x="10" y="8"/>
                    </a:lnTo>
                    <a:close/>
                  </a:path>
                </a:pathLst>
              </a:custGeom>
              <a:solidFill>
                <a:schemeClr val="tx2"/>
              </a:solidFill>
              <a:ln w="3175">
                <a:solidFill>
                  <a:schemeClr val="bg1"/>
                </a:solidFill>
                <a:round/>
                <a:headEnd/>
                <a:tailEnd/>
              </a:ln>
            </p:spPr>
            <p:txBody>
              <a:bodyPr/>
              <a:lstStyle/>
              <a:p>
                <a:endParaRPr lang="fr-FR" dirty="0"/>
              </a:p>
            </p:txBody>
          </p:sp>
          <p:sp>
            <p:nvSpPr>
              <p:cNvPr id="5794" name="Freeform 1253"/>
              <p:cNvSpPr>
                <a:spLocks/>
              </p:cNvSpPr>
              <p:nvPr/>
            </p:nvSpPr>
            <p:spPr bwMode="auto">
              <a:xfrm>
                <a:off x="752" y="1652"/>
                <a:ext cx="14" cy="36"/>
              </a:xfrm>
              <a:custGeom>
                <a:avLst/>
                <a:gdLst>
                  <a:gd name="T0" fmla="*/ 10 w 14"/>
                  <a:gd name="T1" fmla="*/ 8 h 36"/>
                  <a:gd name="T2" fmla="*/ 12 w 14"/>
                  <a:gd name="T3" fmla="*/ 10 h 36"/>
                  <a:gd name="T4" fmla="*/ 10 w 14"/>
                  <a:gd name="T5" fmla="*/ 16 h 36"/>
                  <a:gd name="T6" fmla="*/ 12 w 14"/>
                  <a:gd name="T7" fmla="*/ 14 h 36"/>
                  <a:gd name="T8" fmla="*/ 12 w 14"/>
                  <a:gd name="T9" fmla="*/ 16 h 36"/>
                  <a:gd name="T10" fmla="*/ 12 w 14"/>
                  <a:gd name="T11" fmla="*/ 18 h 36"/>
                  <a:gd name="T12" fmla="*/ 12 w 14"/>
                  <a:gd name="T13" fmla="*/ 22 h 36"/>
                  <a:gd name="T14" fmla="*/ 14 w 14"/>
                  <a:gd name="T15" fmla="*/ 22 h 36"/>
                  <a:gd name="T16" fmla="*/ 14 w 14"/>
                  <a:gd name="T17" fmla="*/ 36 h 36"/>
                  <a:gd name="T18" fmla="*/ 12 w 14"/>
                  <a:gd name="T19" fmla="*/ 36 h 36"/>
                  <a:gd name="T20" fmla="*/ 12 w 14"/>
                  <a:gd name="T21" fmla="*/ 32 h 36"/>
                  <a:gd name="T22" fmla="*/ 10 w 14"/>
                  <a:gd name="T23" fmla="*/ 32 h 36"/>
                  <a:gd name="T24" fmla="*/ 8 w 14"/>
                  <a:gd name="T25" fmla="*/ 26 h 36"/>
                  <a:gd name="T26" fmla="*/ 10 w 14"/>
                  <a:gd name="T27" fmla="*/ 22 h 36"/>
                  <a:gd name="T28" fmla="*/ 10 w 14"/>
                  <a:gd name="T29" fmla="*/ 20 h 36"/>
                  <a:gd name="T30" fmla="*/ 10 w 14"/>
                  <a:gd name="T31" fmla="*/ 22 h 36"/>
                  <a:gd name="T32" fmla="*/ 10 w 14"/>
                  <a:gd name="T33" fmla="*/ 24 h 36"/>
                  <a:gd name="T34" fmla="*/ 8 w 14"/>
                  <a:gd name="T35" fmla="*/ 24 h 36"/>
                  <a:gd name="T36" fmla="*/ 8 w 14"/>
                  <a:gd name="T37" fmla="*/ 22 h 36"/>
                  <a:gd name="T38" fmla="*/ 6 w 14"/>
                  <a:gd name="T39" fmla="*/ 20 h 36"/>
                  <a:gd name="T40" fmla="*/ 4 w 14"/>
                  <a:gd name="T41" fmla="*/ 20 h 36"/>
                  <a:gd name="T42" fmla="*/ 4 w 14"/>
                  <a:gd name="T43" fmla="*/ 18 h 36"/>
                  <a:gd name="T44" fmla="*/ 6 w 14"/>
                  <a:gd name="T45" fmla="*/ 16 h 36"/>
                  <a:gd name="T46" fmla="*/ 4 w 14"/>
                  <a:gd name="T47" fmla="*/ 16 h 36"/>
                  <a:gd name="T48" fmla="*/ 6 w 14"/>
                  <a:gd name="T49" fmla="*/ 14 h 36"/>
                  <a:gd name="T50" fmla="*/ 4 w 14"/>
                  <a:gd name="T51" fmla="*/ 12 h 36"/>
                  <a:gd name="T52" fmla="*/ 2 w 14"/>
                  <a:gd name="T53" fmla="*/ 8 h 36"/>
                  <a:gd name="T54" fmla="*/ 0 w 14"/>
                  <a:gd name="T55" fmla="*/ 6 h 36"/>
                  <a:gd name="T56" fmla="*/ 0 w 14"/>
                  <a:gd name="T57" fmla="*/ 4 h 36"/>
                  <a:gd name="T58" fmla="*/ 0 w 14"/>
                  <a:gd name="T59" fmla="*/ 2 h 36"/>
                  <a:gd name="T60" fmla="*/ 2 w 14"/>
                  <a:gd name="T61" fmla="*/ 0 h 36"/>
                  <a:gd name="T62" fmla="*/ 4 w 14"/>
                  <a:gd name="T63" fmla="*/ 2 h 36"/>
                  <a:gd name="T64" fmla="*/ 6 w 14"/>
                  <a:gd name="T65" fmla="*/ 2 h 36"/>
                  <a:gd name="T66" fmla="*/ 8 w 14"/>
                  <a:gd name="T67" fmla="*/ 4 h 36"/>
                  <a:gd name="T68" fmla="*/ 8 w 14"/>
                  <a:gd name="T69" fmla="*/ 6 h 36"/>
                  <a:gd name="T70" fmla="*/ 8 w 14"/>
                  <a:gd name="T71" fmla="*/ 8 h 36"/>
                  <a:gd name="T72" fmla="*/ 8 w 14"/>
                  <a:gd name="T73" fmla="*/ 8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36"/>
                  <a:gd name="T113" fmla="*/ 14 w 1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36">
                    <a:moveTo>
                      <a:pt x="10" y="8"/>
                    </a:moveTo>
                    <a:lnTo>
                      <a:pt x="12" y="10"/>
                    </a:lnTo>
                    <a:lnTo>
                      <a:pt x="10" y="16"/>
                    </a:lnTo>
                    <a:lnTo>
                      <a:pt x="12" y="14"/>
                    </a:lnTo>
                    <a:lnTo>
                      <a:pt x="12" y="16"/>
                    </a:lnTo>
                    <a:lnTo>
                      <a:pt x="12" y="18"/>
                    </a:lnTo>
                    <a:lnTo>
                      <a:pt x="12" y="22"/>
                    </a:lnTo>
                    <a:lnTo>
                      <a:pt x="14" y="22"/>
                    </a:lnTo>
                    <a:lnTo>
                      <a:pt x="14" y="36"/>
                    </a:lnTo>
                    <a:lnTo>
                      <a:pt x="12" y="36"/>
                    </a:lnTo>
                    <a:lnTo>
                      <a:pt x="12" y="32"/>
                    </a:lnTo>
                    <a:lnTo>
                      <a:pt x="10" y="32"/>
                    </a:lnTo>
                    <a:lnTo>
                      <a:pt x="8" y="26"/>
                    </a:lnTo>
                    <a:lnTo>
                      <a:pt x="10" y="22"/>
                    </a:lnTo>
                    <a:lnTo>
                      <a:pt x="10" y="20"/>
                    </a:lnTo>
                    <a:lnTo>
                      <a:pt x="10" y="22"/>
                    </a:lnTo>
                    <a:lnTo>
                      <a:pt x="10" y="24"/>
                    </a:lnTo>
                    <a:lnTo>
                      <a:pt x="8" y="24"/>
                    </a:lnTo>
                    <a:lnTo>
                      <a:pt x="8" y="22"/>
                    </a:lnTo>
                    <a:lnTo>
                      <a:pt x="6" y="20"/>
                    </a:lnTo>
                    <a:lnTo>
                      <a:pt x="4" y="20"/>
                    </a:lnTo>
                    <a:lnTo>
                      <a:pt x="4" y="18"/>
                    </a:lnTo>
                    <a:lnTo>
                      <a:pt x="6" y="16"/>
                    </a:lnTo>
                    <a:lnTo>
                      <a:pt x="4" y="16"/>
                    </a:lnTo>
                    <a:lnTo>
                      <a:pt x="6" y="14"/>
                    </a:lnTo>
                    <a:lnTo>
                      <a:pt x="4" y="12"/>
                    </a:lnTo>
                    <a:lnTo>
                      <a:pt x="2" y="8"/>
                    </a:lnTo>
                    <a:lnTo>
                      <a:pt x="0" y="6"/>
                    </a:lnTo>
                    <a:lnTo>
                      <a:pt x="0" y="4"/>
                    </a:lnTo>
                    <a:lnTo>
                      <a:pt x="0" y="2"/>
                    </a:lnTo>
                    <a:lnTo>
                      <a:pt x="2" y="0"/>
                    </a:lnTo>
                    <a:lnTo>
                      <a:pt x="4" y="2"/>
                    </a:lnTo>
                    <a:lnTo>
                      <a:pt x="6" y="2"/>
                    </a:lnTo>
                    <a:lnTo>
                      <a:pt x="8" y="4"/>
                    </a:lnTo>
                    <a:lnTo>
                      <a:pt x="8" y="6"/>
                    </a:lnTo>
                    <a:lnTo>
                      <a:pt x="8" y="8"/>
                    </a:lnTo>
                  </a:path>
                </a:pathLst>
              </a:custGeom>
              <a:solidFill>
                <a:schemeClr val="tx2"/>
              </a:solidFill>
              <a:ln w="3175">
                <a:solidFill>
                  <a:schemeClr val="bg1"/>
                </a:solidFill>
                <a:round/>
                <a:headEnd/>
                <a:tailEnd/>
              </a:ln>
            </p:spPr>
            <p:txBody>
              <a:bodyPr/>
              <a:lstStyle/>
              <a:p>
                <a:endParaRPr lang="fr-FR" dirty="0"/>
              </a:p>
            </p:txBody>
          </p:sp>
          <p:sp>
            <p:nvSpPr>
              <p:cNvPr id="5795" name="Freeform 1254"/>
              <p:cNvSpPr>
                <a:spLocks/>
              </p:cNvSpPr>
              <p:nvPr/>
            </p:nvSpPr>
            <p:spPr bwMode="auto">
              <a:xfrm>
                <a:off x="764" y="1634"/>
                <a:ext cx="14" cy="32"/>
              </a:xfrm>
              <a:custGeom>
                <a:avLst/>
                <a:gdLst>
                  <a:gd name="T0" fmla="*/ 2 w 14"/>
                  <a:gd name="T1" fmla="*/ 16 h 32"/>
                  <a:gd name="T2" fmla="*/ 0 w 14"/>
                  <a:gd name="T3" fmla="*/ 4 h 32"/>
                  <a:gd name="T4" fmla="*/ 0 w 14"/>
                  <a:gd name="T5" fmla="*/ 2 h 32"/>
                  <a:gd name="T6" fmla="*/ 2 w 14"/>
                  <a:gd name="T7" fmla="*/ 0 h 32"/>
                  <a:gd name="T8" fmla="*/ 8 w 14"/>
                  <a:gd name="T9" fmla="*/ 2 h 32"/>
                  <a:gd name="T10" fmla="*/ 12 w 14"/>
                  <a:gd name="T11" fmla="*/ 8 h 32"/>
                  <a:gd name="T12" fmla="*/ 14 w 14"/>
                  <a:gd name="T13" fmla="*/ 14 h 32"/>
                  <a:gd name="T14" fmla="*/ 14 w 14"/>
                  <a:gd name="T15" fmla="*/ 18 h 32"/>
                  <a:gd name="T16" fmla="*/ 8 w 14"/>
                  <a:gd name="T17" fmla="*/ 4 h 32"/>
                  <a:gd name="T18" fmla="*/ 8 w 14"/>
                  <a:gd name="T19" fmla="*/ 6 h 32"/>
                  <a:gd name="T20" fmla="*/ 8 w 14"/>
                  <a:gd name="T21" fmla="*/ 12 h 32"/>
                  <a:gd name="T22" fmla="*/ 10 w 14"/>
                  <a:gd name="T23" fmla="*/ 12 h 32"/>
                  <a:gd name="T24" fmla="*/ 10 w 14"/>
                  <a:gd name="T25" fmla="*/ 14 h 32"/>
                  <a:gd name="T26" fmla="*/ 12 w 14"/>
                  <a:gd name="T27" fmla="*/ 16 h 32"/>
                  <a:gd name="T28" fmla="*/ 14 w 14"/>
                  <a:gd name="T29" fmla="*/ 20 h 32"/>
                  <a:gd name="T30" fmla="*/ 12 w 14"/>
                  <a:gd name="T31" fmla="*/ 18 h 32"/>
                  <a:gd name="T32" fmla="*/ 12 w 14"/>
                  <a:gd name="T33" fmla="*/ 20 h 32"/>
                  <a:gd name="T34" fmla="*/ 12 w 14"/>
                  <a:gd name="T35" fmla="*/ 22 h 32"/>
                  <a:gd name="T36" fmla="*/ 12 w 14"/>
                  <a:gd name="T37" fmla="*/ 24 h 32"/>
                  <a:gd name="T38" fmla="*/ 10 w 14"/>
                  <a:gd name="T39" fmla="*/ 22 h 32"/>
                  <a:gd name="T40" fmla="*/ 10 w 14"/>
                  <a:gd name="T41" fmla="*/ 26 h 32"/>
                  <a:gd name="T42" fmla="*/ 10 w 14"/>
                  <a:gd name="T43" fmla="*/ 28 h 32"/>
                  <a:gd name="T44" fmla="*/ 8 w 14"/>
                  <a:gd name="T45" fmla="*/ 26 h 32"/>
                  <a:gd name="T46" fmla="*/ 6 w 14"/>
                  <a:gd name="T47" fmla="*/ 32 h 32"/>
                  <a:gd name="T48" fmla="*/ 4 w 14"/>
                  <a:gd name="T49" fmla="*/ 32 h 32"/>
                  <a:gd name="T50" fmla="*/ 2 w 14"/>
                  <a:gd name="T51" fmla="*/ 30 h 32"/>
                  <a:gd name="T52" fmla="*/ 4 w 14"/>
                  <a:gd name="T53" fmla="*/ 24 h 32"/>
                  <a:gd name="T54" fmla="*/ 4 w 14"/>
                  <a:gd name="T55" fmla="*/ 22 h 32"/>
                  <a:gd name="T56" fmla="*/ 6 w 14"/>
                  <a:gd name="T57" fmla="*/ 24 h 32"/>
                  <a:gd name="T58" fmla="*/ 6 w 14"/>
                  <a:gd name="T59" fmla="*/ 22 h 32"/>
                  <a:gd name="T60" fmla="*/ 4 w 14"/>
                  <a:gd name="T61" fmla="*/ 20 h 32"/>
                  <a:gd name="T62" fmla="*/ 6 w 14"/>
                  <a:gd name="T63" fmla="*/ 18 h 32"/>
                  <a:gd name="T64" fmla="*/ 4 w 14"/>
                  <a:gd name="T65" fmla="*/ 18 h 32"/>
                  <a:gd name="T66" fmla="*/ 4 w 14"/>
                  <a:gd name="T67" fmla="*/ 16 h 32"/>
                  <a:gd name="T68" fmla="*/ 2 w 14"/>
                  <a:gd name="T69" fmla="*/ 16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
                  <a:gd name="T106" fmla="*/ 0 h 32"/>
                  <a:gd name="T107" fmla="*/ 14 w 14"/>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 h="32">
                    <a:moveTo>
                      <a:pt x="2" y="16"/>
                    </a:moveTo>
                    <a:lnTo>
                      <a:pt x="0" y="4"/>
                    </a:lnTo>
                    <a:lnTo>
                      <a:pt x="0" y="2"/>
                    </a:lnTo>
                    <a:lnTo>
                      <a:pt x="2" y="0"/>
                    </a:lnTo>
                    <a:lnTo>
                      <a:pt x="8" y="2"/>
                    </a:lnTo>
                    <a:lnTo>
                      <a:pt x="12" y="8"/>
                    </a:lnTo>
                    <a:lnTo>
                      <a:pt x="14" y="14"/>
                    </a:lnTo>
                    <a:lnTo>
                      <a:pt x="14" y="18"/>
                    </a:lnTo>
                    <a:lnTo>
                      <a:pt x="8" y="4"/>
                    </a:lnTo>
                    <a:lnTo>
                      <a:pt x="8" y="6"/>
                    </a:lnTo>
                    <a:lnTo>
                      <a:pt x="8" y="12"/>
                    </a:lnTo>
                    <a:lnTo>
                      <a:pt x="10" y="12"/>
                    </a:lnTo>
                    <a:lnTo>
                      <a:pt x="10" y="14"/>
                    </a:lnTo>
                    <a:lnTo>
                      <a:pt x="12" y="16"/>
                    </a:lnTo>
                    <a:lnTo>
                      <a:pt x="14" y="20"/>
                    </a:lnTo>
                    <a:lnTo>
                      <a:pt x="12" y="18"/>
                    </a:lnTo>
                    <a:lnTo>
                      <a:pt x="12" y="20"/>
                    </a:lnTo>
                    <a:lnTo>
                      <a:pt x="12" y="22"/>
                    </a:lnTo>
                    <a:lnTo>
                      <a:pt x="12" y="24"/>
                    </a:lnTo>
                    <a:lnTo>
                      <a:pt x="10" y="22"/>
                    </a:lnTo>
                    <a:lnTo>
                      <a:pt x="10" y="26"/>
                    </a:lnTo>
                    <a:lnTo>
                      <a:pt x="10" y="28"/>
                    </a:lnTo>
                    <a:lnTo>
                      <a:pt x="8" y="26"/>
                    </a:lnTo>
                    <a:lnTo>
                      <a:pt x="6" y="32"/>
                    </a:lnTo>
                    <a:lnTo>
                      <a:pt x="4" y="32"/>
                    </a:lnTo>
                    <a:lnTo>
                      <a:pt x="2" y="30"/>
                    </a:lnTo>
                    <a:lnTo>
                      <a:pt x="4" y="24"/>
                    </a:lnTo>
                    <a:lnTo>
                      <a:pt x="4" y="22"/>
                    </a:lnTo>
                    <a:lnTo>
                      <a:pt x="6" y="24"/>
                    </a:lnTo>
                    <a:lnTo>
                      <a:pt x="6" y="22"/>
                    </a:lnTo>
                    <a:lnTo>
                      <a:pt x="4" y="20"/>
                    </a:lnTo>
                    <a:lnTo>
                      <a:pt x="6" y="18"/>
                    </a:lnTo>
                    <a:lnTo>
                      <a:pt x="4" y="18"/>
                    </a:lnTo>
                    <a:lnTo>
                      <a:pt x="4" y="16"/>
                    </a:lnTo>
                    <a:lnTo>
                      <a:pt x="2" y="16"/>
                    </a:lnTo>
                    <a:close/>
                  </a:path>
                </a:pathLst>
              </a:custGeom>
              <a:solidFill>
                <a:schemeClr val="tx2"/>
              </a:solidFill>
              <a:ln w="3175">
                <a:solidFill>
                  <a:schemeClr val="bg1"/>
                </a:solidFill>
                <a:round/>
                <a:headEnd/>
                <a:tailEnd/>
              </a:ln>
            </p:spPr>
            <p:txBody>
              <a:bodyPr/>
              <a:lstStyle/>
              <a:p>
                <a:endParaRPr lang="fr-FR" dirty="0"/>
              </a:p>
            </p:txBody>
          </p:sp>
          <p:sp>
            <p:nvSpPr>
              <p:cNvPr id="5796" name="Freeform 1255"/>
              <p:cNvSpPr>
                <a:spLocks/>
              </p:cNvSpPr>
              <p:nvPr/>
            </p:nvSpPr>
            <p:spPr bwMode="auto">
              <a:xfrm>
                <a:off x="764" y="1634"/>
                <a:ext cx="14" cy="32"/>
              </a:xfrm>
              <a:custGeom>
                <a:avLst/>
                <a:gdLst>
                  <a:gd name="T0" fmla="*/ 2 w 14"/>
                  <a:gd name="T1" fmla="*/ 16 h 32"/>
                  <a:gd name="T2" fmla="*/ 0 w 14"/>
                  <a:gd name="T3" fmla="*/ 4 h 32"/>
                  <a:gd name="T4" fmla="*/ 0 w 14"/>
                  <a:gd name="T5" fmla="*/ 2 h 32"/>
                  <a:gd name="T6" fmla="*/ 2 w 14"/>
                  <a:gd name="T7" fmla="*/ 0 h 32"/>
                  <a:gd name="T8" fmla="*/ 8 w 14"/>
                  <a:gd name="T9" fmla="*/ 2 h 32"/>
                  <a:gd name="T10" fmla="*/ 12 w 14"/>
                  <a:gd name="T11" fmla="*/ 8 h 32"/>
                  <a:gd name="T12" fmla="*/ 14 w 14"/>
                  <a:gd name="T13" fmla="*/ 14 h 32"/>
                  <a:gd name="T14" fmla="*/ 14 w 14"/>
                  <a:gd name="T15" fmla="*/ 18 h 32"/>
                  <a:gd name="T16" fmla="*/ 8 w 14"/>
                  <a:gd name="T17" fmla="*/ 4 h 32"/>
                  <a:gd name="T18" fmla="*/ 8 w 14"/>
                  <a:gd name="T19" fmla="*/ 6 h 32"/>
                  <a:gd name="T20" fmla="*/ 8 w 14"/>
                  <a:gd name="T21" fmla="*/ 12 h 32"/>
                  <a:gd name="T22" fmla="*/ 10 w 14"/>
                  <a:gd name="T23" fmla="*/ 12 h 32"/>
                  <a:gd name="T24" fmla="*/ 10 w 14"/>
                  <a:gd name="T25" fmla="*/ 14 h 32"/>
                  <a:gd name="T26" fmla="*/ 12 w 14"/>
                  <a:gd name="T27" fmla="*/ 16 h 32"/>
                  <a:gd name="T28" fmla="*/ 14 w 14"/>
                  <a:gd name="T29" fmla="*/ 20 h 32"/>
                  <a:gd name="T30" fmla="*/ 12 w 14"/>
                  <a:gd name="T31" fmla="*/ 18 h 32"/>
                  <a:gd name="T32" fmla="*/ 12 w 14"/>
                  <a:gd name="T33" fmla="*/ 20 h 32"/>
                  <a:gd name="T34" fmla="*/ 12 w 14"/>
                  <a:gd name="T35" fmla="*/ 22 h 32"/>
                  <a:gd name="T36" fmla="*/ 12 w 14"/>
                  <a:gd name="T37" fmla="*/ 24 h 32"/>
                  <a:gd name="T38" fmla="*/ 10 w 14"/>
                  <a:gd name="T39" fmla="*/ 22 h 32"/>
                  <a:gd name="T40" fmla="*/ 10 w 14"/>
                  <a:gd name="T41" fmla="*/ 26 h 32"/>
                  <a:gd name="T42" fmla="*/ 10 w 14"/>
                  <a:gd name="T43" fmla="*/ 28 h 32"/>
                  <a:gd name="T44" fmla="*/ 8 w 14"/>
                  <a:gd name="T45" fmla="*/ 26 h 32"/>
                  <a:gd name="T46" fmla="*/ 6 w 14"/>
                  <a:gd name="T47" fmla="*/ 32 h 32"/>
                  <a:gd name="T48" fmla="*/ 4 w 14"/>
                  <a:gd name="T49" fmla="*/ 32 h 32"/>
                  <a:gd name="T50" fmla="*/ 2 w 14"/>
                  <a:gd name="T51" fmla="*/ 30 h 32"/>
                  <a:gd name="T52" fmla="*/ 4 w 14"/>
                  <a:gd name="T53" fmla="*/ 24 h 32"/>
                  <a:gd name="T54" fmla="*/ 4 w 14"/>
                  <a:gd name="T55" fmla="*/ 22 h 32"/>
                  <a:gd name="T56" fmla="*/ 6 w 14"/>
                  <a:gd name="T57" fmla="*/ 24 h 32"/>
                  <a:gd name="T58" fmla="*/ 6 w 14"/>
                  <a:gd name="T59" fmla="*/ 22 h 32"/>
                  <a:gd name="T60" fmla="*/ 4 w 14"/>
                  <a:gd name="T61" fmla="*/ 20 h 32"/>
                  <a:gd name="T62" fmla="*/ 6 w 14"/>
                  <a:gd name="T63" fmla="*/ 18 h 32"/>
                  <a:gd name="T64" fmla="*/ 4 w 14"/>
                  <a:gd name="T65" fmla="*/ 18 h 32"/>
                  <a:gd name="T66" fmla="*/ 4 w 14"/>
                  <a:gd name="T67" fmla="*/ 16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32"/>
                  <a:gd name="T104" fmla="*/ 14 w 14"/>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32">
                    <a:moveTo>
                      <a:pt x="2" y="16"/>
                    </a:moveTo>
                    <a:lnTo>
                      <a:pt x="0" y="4"/>
                    </a:lnTo>
                    <a:lnTo>
                      <a:pt x="0" y="2"/>
                    </a:lnTo>
                    <a:lnTo>
                      <a:pt x="2" y="0"/>
                    </a:lnTo>
                    <a:lnTo>
                      <a:pt x="8" y="2"/>
                    </a:lnTo>
                    <a:lnTo>
                      <a:pt x="12" y="8"/>
                    </a:lnTo>
                    <a:lnTo>
                      <a:pt x="14" y="14"/>
                    </a:lnTo>
                    <a:lnTo>
                      <a:pt x="14" y="18"/>
                    </a:lnTo>
                    <a:lnTo>
                      <a:pt x="8" y="4"/>
                    </a:lnTo>
                    <a:lnTo>
                      <a:pt x="8" y="6"/>
                    </a:lnTo>
                    <a:lnTo>
                      <a:pt x="8" y="12"/>
                    </a:lnTo>
                    <a:lnTo>
                      <a:pt x="10" y="12"/>
                    </a:lnTo>
                    <a:lnTo>
                      <a:pt x="10" y="14"/>
                    </a:lnTo>
                    <a:lnTo>
                      <a:pt x="12" y="16"/>
                    </a:lnTo>
                    <a:lnTo>
                      <a:pt x="14" y="20"/>
                    </a:lnTo>
                    <a:lnTo>
                      <a:pt x="12" y="18"/>
                    </a:lnTo>
                    <a:lnTo>
                      <a:pt x="12" y="20"/>
                    </a:lnTo>
                    <a:lnTo>
                      <a:pt x="12" y="22"/>
                    </a:lnTo>
                    <a:lnTo>
                      <a:pt x="12" y="24"/>
                    </a:lnTo>
                    <a:lnTo>
                      <a:pt x="10" y="22"/>
                    </a:lnTo>
                    <a:lnTo>
                      <a:pt x="10" y="26"/>
                    </a:lnTo>
                    <a:lnTo>
                      <a:pt x="10" y="28"/>
                    </a:lnTo>
                    <a:lnTo>
                      <a:pt x="8" y="26"/>
                    </a:lnTo>
                    <a:lnTo>
                      <a:pt x="6" y="32"/>
                    </a:lnTo>
                    <a:lnTo>
                      <a:pt x="4" y="32"/>
                    </a:lnTo>
                    <a:lnTo>
                      <a:pt x="2" y="30"/>
                    </a:lnTo>
                    <a:lnTo>
                      <a:pt x="4" y="24"/>
                    </a:lnTo>
                    <a:lnTo>
                      <a:pt x="4" y="22"/>
                    </a:lnTo>
                    <a:lnTo>
                      <a:pt x="6" y="24"/>
                    </a:lnTo>
                    <a:lnTo>
                      <a:pt x="6" y="22"/>
                    </a:lnTo>
                    <a:lnTo>
                      <a:pt x="4" y="20"/>
                    </a:lnTo>
                    <a:lnTo>
                      <a:pt x="6" y="18"/>
                    </a:lnTo>
                    <a:lnTo>
                      <a:pt x="4" y="18"/>
                    </a:lnTo>
                    <a:lnTo>
                      <a:pt x="4" y="16"/>
                    </a:lnTo>
                  </a:path>
                </a:pathLst>
              </a:custGeom>
              <a:solidFill>
                <a:schemeClr val="tx2"/>
              </a:solidFill>
              <a:ln w="3175">
                <a:solidFill>
                  <a:schemeClr val="bg1"/>
                </a:solidFill>
                <a:round/>
                <a:headEnd/>
                <a:tailEnd/>
              </a:ln>
            </p:spPr>
            <p:txBody>
              <a:bodyPr/>
              <a:lstStyle/>
              <a:p>
                <a:endParaRPr lang="fr-FR" dirty="0"/>
              </a:p>
            </p:txBody>
          </p:sp>
          <p:sp>
            <p:nvSpPr>
              <p:cNvPr id="5797" name="Freeform 1256"/>
              <p:cNvSpPr>
                <a:spLocks/>
              </p:cNvSpPr>
              <p:nvPr/>
            </p:nvSpPr>
            <p:spPr bwMode="auto">
              <a:xfrm>
                <a:off x="770" y="1670"/>
                <a:ext cx="8" cy="20"/>
              </a:xfrm>
              <a:custGeom>
                <a:avLst/>
                <a:gdLst>
                  <a:gd name="T0" fmla="*/ 4 w 8"/>
                  <a:gd name="T1" fmla="*/ 8 h 20"/>
                  <a:gd name="T2" fmla="*/ 2 w 8"/>
                  <a:gd name="T3" fmla="*/ 6 h 20"/>
                  <a:gd name="T4" fmla="*/ 2 w 8"/>
                  <a:gd name="T5" fmla="*/ 4 h 20"/>
                  <a:gd name="T6" fmla="*/ 0 w 8"/>
                  <a:gd name="T7" fmla="*/ 4 h 20"/>
                  <a:gd name="T8" fmla="*/ 0 w 8"/>
                  <a:gd name="T9" fmla="*/ 2 h 20"/>
                  <a:gd name="T10" fmla="*/ 0 w 8"/>
                  <a:gd name="T11" fmla="*/ 0 h 20"/>
                  <a:gd name="T12" fmla="*/ 2 w 8"/>
                  <a:gd name="T13" fmla="*/ 0 h 20"/>
                  <a:gd name="T14" fmla="*/ 6 w 8"/>
                  <a:gd name="T15" fmla="*/ 4 h 20"/>
                  <a:gd name="T16" fmla="*/ 8 w 8"/>
                  <a:gd name="T17" fmla="*/ 2 h 20"/>
                  <a:gd name="T18" fmla="*/ 8 w 8"/>
                  <a:gd name="T19" fmla="*/ 8 h 20"/>
                  <a:gd name="T20" fmla="*/ 6 w 8"/>
                  <a:gd name="T21" fmla="*/ 6 h 20"/>
                  <a:gd name="T22" fmla="*/ 6 w 8"/>
                  <a:gd name="T23" fmla="*/ 20 h 20"/>
                  <a:gd name="T24" fmla="*/ 6 w 8"/>
                  <a:gd name="T25" fmla="*/ 18 h 20"/>
                  <a:gd name="T26" fmla="*/ 4 w 8"/>
                  <a:gd name="T27" fmla="*/ 16 h 20"/>
                  <a:gd name="T28" fmla="*/ 4 w 8"/>
                  <a:gd name="T29" fmla="*/ 18 h 20"/>
                  <a:gd name="T30" fmla="*/ 2 w 8"/>
                  <a:gd name="T31" fmla="*/ 16 h 20"/>
                  <a:gd name="T32" fmla="*/ 2 w 8"/>
                  <a:gd name="T33" fmla="*/ 12 h 20"/>
                  <a:gd name="T34" fmla="*/ 4 w 8"/>
                  <a:gd name="T35" fmla="*/ 12 h 20"/>
                  <a:gd name="T36" fmla="*/ 6 w 8"/>
                  <a:gd name="T37" fmla="*/ 10 h 20"/>
                  <a:gd name="T38" fmla="*/ 6 w 8"/>
                  <a:gd name="T39" fmla="*/ 8 h 20"/>
                  <a:gd name="T40" fmla="*/ 4 w 8"/>
                  <a:gd name="T41" fmla="*/ 10 h 20"/>
                  <a:gd name="T42" fmla="*/ 2 w 8"/>
                  <a:gd name="T43" fmla="*/ 8 h 20"/>
                  <a:gd name="T44" fmla="*/ 2 w 8"/>
                  <a:gd name="T45" fmla="*/ 8 h 20"/>
                  <a:gd name="T46" fmla="*/ 4 w 8"/>
                  <a:gd name="T47" fmla="*/ 8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20"/>
                  <a:gd name="T74" fmla="*/ 8 w 8"/>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20">
                    <a:moveTo>
                      <a:pt x="4" y="8"/>
                    </a:moveTo>
                    <a:lnTo>
                      <a:pt x="2" y="6"/>
                    </a:lnTo>
                    <a:lnTo>
                      <a:pt x="2" y="4"/>
                    </a:lnTo>
                    <a:lnTo>
                      <a:pt x="0" y="4"/>
                    </a:lnTo>
                    <a:lnTo>
                      <a:pt x="0" y="2"/>
                    </a:lnTo>
                    <a:lnTo>
                      <a:pt x="0" y="0"/>
                    </a:lnTo>
                    <a:lnTo>
                      <a:pt x="2" y="0"/>
                    </a:lnTo>
                    <a:lnTo>
                      <a:pt x="6" y="4"/>
                    </a:lnTo>
                    <a:lnTo>
                      <a:pt x="8" y="2"/>
                    </a:lnTo>
                    <a:lnTo>
                      <a:pt x="8" y="8"/>
                    </a:lnTo>
                    <a:lnTo>
                      <a:pt x="6" y="6"/>
                    </a:lnTo>
                    <a:lnTo>
                      <a:pt x="6" y="20"/>
                    </a:lnTo>
                    <a:lnTo>
                      <a:pt x="6" y="18"/>
                    </a:lnTo>
                    <a:lnTo>
                      <a:pt x="4" y="16"/>
                    </a:lnTo>
                    <a:lnTo>
                      <a:pt x="4" y="18"/>
                    </a:lnTo>
                    <a:lnTo>
                      <a:pt x="2" y="16"/>
                    </a:lnTo>
                    <a:lnTo>
                      <a:pt x="2" y="12"/>
                    </a:lnTo>
                    <a:lnTo>
                      <a:pt x="4" y="12"/>
                    </a:lnTo>
                    <a:lnTo>
                      <a:pt x="6" y="10"/>
                    </a:lnTo>
                    <a:lnTo>
                      <a:pt x="6" y="8"/>
                    </a:lnTo>
                    <a:lnTo>
                      <a:pt x="4" y="10"/>
                    </a:lnTo>
                    <a:lnTo>
                      <a:pt x="2" y="8"/>
                    </a:lnTo>
                    <a:lnTo>
                      <a:pt x="4" y="8"/>
                    </a:lnTo>
                    <a:close/>
                  </a:path>
                </a:pathLst>
              </a:custGeom>
              <a:solidFill>
                <a:schemeClr val="tx2"/>
              </a:solidFill>
              <a:ln w="3175">
                <a:solidFill>
                  <a:schemeClr val="bg1"/>
                </a:solidFill>
                <a:round/>
                <a:headEnd/>
                <a:tailEnd/>
              </a:ln>
            </p:spPr>
            <p:txBody>
              <a:bodyPr/>
              <a:lstStyle/>
              <a:p>
                <a:endParaRPr lang="fr-FR" dirty="0"/>
              </a:p>
            </p:txBody>
          </p:sp>
          <p:sp>
            <p:nvSpPr>
              <p:cNvPr id="5798" name="Freeform 1257"/>
              <p:cNvSpPr>
                <a:spLocks/>
              </p:cNvSpPr>
              <p:nvPr/>
            </p:nvSpPr>
            <p:spPr bwMode="auto">
              <a:xfrm>
                <a:off x="770" y="1670"/>
                <a:ext cx="8" cy="20"/>
              </a:xfrm>
              <a:custGeom>
                <a:avLst/>
                <a:gdLst>
                  <a:gd name="T0" fmla="*/ 4 w 8"/>
                  <a:gd name="T1" fmla="*/ 8 h 20"/>
                  <a:gd name="T2" fmla="*/ 2 w 8"/>
                  <a:gd name="T3" fmla="*/ 6 h 20"/>
                  <a:gd name="T4" fmla="*/ 2 w 8"/>
                  <a:gd name="T5" fmla="*/ 4 h 20"/>
                  <a:gd name="T6" fmla="*/ 0 w 8"/>
                  <a:gd name="T7" fmla="*/ 4 h 20"/>
                  <a:gd name="T8" fmla="*/ 0 w 8"/>
                  <a:gd name="T9" fmla="*/ 2 h 20"/>
                  <a:gd name="T10" fmla="*/ 0 w 8"/>
                  <a:gd name="T11" fmla="*/ 0 h 20"/>
                  <a:gd name="T12" fmla="*/ 2 w 8"/>
                  <a:gd name="T13" fmla="*/ 0 h 20"/>
                  <a:gd name="T14" fmla="*/ 6 w 8"/>
                  <a:gd name="T15" fmla="*/ 4 h 20"/>
                  <a:gd name="T16" fmla="*/ 8 w 8"/>
                  <a:gd name="T17" fmla="*/ 2 h 20"/>
                  <a:gd name="T18" fmla="*/ 8 w 8"/>
                  <a:gd name="T19" fmla="*/ 8 h 20"/>
                  <a:gd name="T20" fmla="*/ 6 w 8"/>
                  <a:gd name="T21" fmla="*/ 6 h 20"/>
                  <a:gd name="T22" fmla="*/ 6 w 8"/>
                  <a:gd name="T23" fmla="*/ 20 h 20"/>
                  <a:gd name="T24" fmla="*/ 6 w 8"/>
                  <a:gd name="T25" fmla="*/ 18 h 20"/>
                  <a:gd name="T26" fmla="*/ 4 w 8"/>
                  <a:gd name="T27" fmla="*/ 16 h 20"/>
                  <a:gd name="T28" fmla="*/ 4 w 8"/>
                  <a:gd name="T29" fmla="*/ 18 h 20"/>
                  <a:gd name="T30" fmla="*/ 2 w 8"/>
                  <a:gd name="T31" fmla="*/ 16 h 20"/>
                  <a:gd name="T32" fmla="*/ 2 w 8"/>
                  <a:gd name="T33" fmla="*/ 12 h 20"/>
                  <a:gd name="T34" fmla="*/ 4 w 8"/>
                  <a:gd name="T35" fmla="*/ 12 h 20"/>
                  <a:gd name="T36" fmla="*/ 6 w 8"/>
                  <a:gd name="T37" fmla="*/ 10 h 20"/>
                  <a:gd name="T38" fmla="*/ 6 w 8"/>
                  <a:gd name="T39" fmla="*/ 8 h 20"/>
                  <a:gd name="T40" fmla="*/ 4 w 8"/>
                  <a:gd name="T41" fmla="*/ 10 h 20"/>
                  <a:gd name="T42" fmla="*/ 2 w 8"/>
                  <a:gd name="T43" fmla="*/ 8 h 20"/>
                  <a:gd name="T44" fmla="*/ 2 w 8"/>
                  <a:gd name="T45" fmla="*/ 8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20"/>
                  <a:gd name="T71" fmla="*/ 8 w 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20">
                    <a:moveTo>
                      <a:pt x="4" y="8"/>
                    </a:moveTo>
                    <a:lnTo>
                      <a:pt x="2" y="6"/>
                    </a:lnTo>
                    <a:lnTo>
                      <a:pt x="2" y="4"/>
                    </a:lnTo>
                    <a:lnTo>
                      <a:pt x="0" y="4"/>
                    </a:lnTo>
                    <a:lnTo>
                      <a:pt x="0" y="2"/>
                    </a:lnTo>
                    <a:lnTo>
                      <a:pt x="0" y="0"/>
                    </a:lnTo>
                    <a:lnTo>
                      <a:pt x="2" y="0"/>
                    </a:lnTo>
                    <a:lnTo>
                      <a:pt x="6" y="4"/>
                    </a:lnTo>
                    <a:lnTo>
                      <a:pt x="8" y="2"/>
                    </a:lnTo>
                    <a:lnTo>
                      <a:pt x="8" y="8"/>
                    </a:lnTo>
                    <a:lnTo>
                      <a:pt x="6" y="6"/>
                    </a:lnTo>
                    <a:lnTo>
                      <a:pt x="6" y="20"/>
                    </a:lnTo>
                    <a:lnTo>
                      <a:pt x="6" y="18"/>
                    </a:lnTo>
                    <a:lnTo>
                      <a:pt x="4" y="16"/>
                    </a:lnTo>
                    <a:lnTo>
                      <a:pt x="4" y="18"/>
                    </a:lnTo>
                    <a:lnTo>
                      <a:pt x="2" y="16"/>
                    </a:lnTo>
                    <a:lnTo>
                      <a:pt x="2" y="12"/>
                    </a:lnTo>
                    <a:lnTo>
                      <a:pt x="4" y="12"/>
                    </a:lnTo>
                    <a:lnTo>
                      <a:pt x="6" y="10"/>
                    </a:lnTo>
                    <a:lnTo>
                      <a:pt x="6" y="8"/>
                    </a:lnTo>
                    <a:lnTo>
                      <a:pt x="4" y="10"/>
                    </a:lnTo>
                    <a:lnTo>
                      <a:pt x="2" y="8"/>
                    </a:lnTo>
                  </a:path>
                </a:pathLst>
              </a:custGeom>
              <a:solidFill>
                <a:schemeClr val="tx2"/>
              </a:solidFill>
              <a:ln w="3175">
                <a:solidFill>
                  <a:schemeClr val="bg1"/>
                </a:solidFill>
                <a:round/>
                <a:headEnd/>
                <a:tailEnd/>
              </a:ln>
            </p:spPr>
            <p:txBody>
              <a:bodyPr/>
              <a:lstStyle/>
              <a:p>
                <a:endParaRPr lang="fr-FR" dirty="0"/>
              </a:p>
            </p:txBody>
          </p:sp>
          <p:sp>
            <p:nvSpPr>
              <p:cNvPr id="5799" name="Freeform 1258"/>
              <p:cNvSpPr>
                <a:spLocks/>
              </p:cNvSpPr>
              <p:nvPr/>
            </p:nvSpPr>
            <p:spPr bwMode="auto">
              <a:xfrm>
                <a:off x="776" y="1664"/>
                <a:ext cx="14" cy="18"/>
              </a:xfrm>
              <a:custGeom>
                <a:avLst/>
                <a:gdLst>
                  <a:gd name="T0" fmla="*/ 4 w 14"/>
                  <a:gd name="T1" fmla="*/ 6 h 18"/>
                  <a:gd name="T2" fmla="*/ 4 w 14"/>
                  <a:gd name="T3" fmla="*/ 4 h 18"/>
                  <a:gd name="T4" fmla="*/ 2 w 14"/>
                  <a:gd name="T5" fmla="*/ 4 h 18"/>
                  <a:gd name="T6" fmla="*/ 0 w 14"/>
                  <a:gd name="T7" fmla="*/ 2 h 18"/>
                  <a:gd name="T8" fmla="*/ 0 w 14"/>
                  <a:gd name="T9" fmla="*/ 0 h 18"/>
                  <a:gd name="T10" fmla="*/ 2 w 14"/>
                  <a:gd name="T11" fmla="*/ 0 h 18"/>
                  <a:gd name="T12" fmla="*/ 8 w 14"/>
                  <a:gd name="T13" fmla="*/ 2 h 18"/>
                  <a:gd name="T14" fmla="*/ 10 w 14"/>
                  <a:gd name="T15" fmla="*/ 2 h 18"/>
                  <a:gd name="T16" fmla="*/ 14 w 14"/>
                  <a:gd name="T17" fmla="*/ 4 h 18"/>
                  <a:gd name="T18" fmla="*/ 14 w 14"/>
                  <a:gd name="T19" fmla="*/ 6 h 18"/>
                  <a:gd name="T20" fmla="*/ 14 w 14"/>
                  <a:gd name="T21" fmla="*/ 12 h 18"/>
                  <a:gd name="T22" fmla="*/ 10 w 14"/>
                  <a:gd name="T23" fmla="*/ 8 h 18"/>
                  <a:gd name="T24" fmla="*/ 10 w 14"/>
                  <a:gd name="T25" fmla="*/ 10 h 18"/>
                  <a:gd name="T26" fmla="*/ 12 w 14"/>
                  <a:gd name="T27" fmla="*/ 14 h 18"/>
                  <a:gd name="T28" fmla="*/ 12 w 14"/>
                  <a:gd name="T29" fmla="*/ 18 h 18"/>
                  <a:gd name="T30" fmla="*/ 10 w 14"/>
                  <a:gd name="T31" fmla="*/ 16 h 18"/>
                  <a:gd name="T32" fmla="*/ 8 w 14"/>
                  <a:gd name="T33" fmla="*/ 18 h 18"/>
                  <a:gd name="T34" fmla="*/ 6 w 14"/>
                  <a:gd name="T35" fmla="*/ 18 h 18"/>
                  <a:gd name="T36" fmla="*/ 6 w 14"/>
                  <a:gd name="T37" fmla="*/ 6 h 18"/>
                  <a:gd name="T38" fmla="*/ 2 w 14"/>
                  <a:gd name="T39" fmla="*/ 6 h 18"/>
                  <a:gd name="T40" fmla="*/ 2 w 14"/>
                  <a:gd name="T41" fmla="*/ 6 h 18"/>
                  <a:gd name="T42" fmla="*/ 4 w 14"/>
                  <a:gd name="T43" fmla="*/ 6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8"/>
                  <a:gd name="T68" fmla="*/ 14 w 14"/>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8">
                    <a:moveTo>
                      <a:pt x="4" y="6"/>
                    </a:moveTo>
                    <a:lnTo>
                      <a:pt x="4" y="4"/>
                    </a:lnTo>
                    <a:lnTo>
                      <a:pt x="2" y="4"/>
                    </a:lnTo>
                    <a:lnTo>
                      <a:pt x="0" y="2"/>
                    </a:lnTo>
                    <a:lnTo>
                      <a:pt x="0" y="0"/>
                    </a:lnTo>
                    <a:lnTo>
                      <a:pt x="2" y="0"/>
                    </a:lnTo>
                    <a:lnTo>
                      <a:pt x="8" y="2"/>
                    </a:lnTo>
                    <a:lnTo>
                      <a:pt x="10" y="2"/>
                    </a:lnTo>
                    <a:lnTo>
                      <a:pt x="14" y="4"/>
                    </a:lnTo>
                    <a:lnTo>
                      <a:pt x="14" y="6"/>
                    </a:lnTo>
                    <a:lnTo>
                      <a:pt x="14" y="12"/>
                    </a:lnTo>
                    <a:lnTo>
                      <a:pt x="10" y="8"/>
                    </a:lnTo>
                    <a:lnTo>
                      <a:pt x="10" y="10"/>
                    </a:lnTo>
                    <a:lnTo>
                      <a:pt x="12" y="14"/>
                    </a:lnTo>
                    <a:lnTo>
                      <a:pt x="12" y="18"/>
                    </a:lnTo>
                    <a:lnTo>
                      <a:pt x="10" y="16"/>
                    </a:lnTo>
                    <a:lnTo>
                      <a:pt x="8" y="18"/>
                    </a:lnTo>
                    <a:lnTo>
                      <a:pt x="6" y="18"/>
                    </a:lnTo>
                    <a:lnTo>
                      <a:pt x="6" y="6"/>
                    </a:lnTo>
                    <a:lnTo>
                      <a:pt x="2" y="6"/>
                    </a:lnTo>
                    <a:lnTo>
                      <a:pt x="4" y="6"/>
                    </a:lnTo>
                    <a:close/>
                  </a:path>
                </a:pathLst>
              </a:custGeom>
              <a:solidFill>
                <a:schemeClr val="tx2"/>
              </a:solidFill>
              <a:ln w="3175">
                <a:solidFill>
                  <a:schemeClr val="bg1"/>
                </a:solidFill>
                <a:round/>
                <a:headEnd/>
                <a:tailEnd/>
              </a:ln>
            </p:spPr>
            <p:txBody>
              <a:bodyPr/>
              <a:lstStyle/>
              <a:p>
                <a:endParaRPr lang="fr-FR" dirty="0"/>
              </a:p>
            </p:txBody>
          </p:sp>
          <p:sp>
            <p:nvSpPr>
              <p:cNvPr id="5800" name="Freeform 1259"/>
              <p:cNvSpPr>
                <a:spLocks/>
              </p:cNvSpPr>
              <p:nvPr/>
            </p:nvSpPr>
            <p:spPr bwMode="auto">
              <a:xfrm>
                <a:off x="776" y="1664"/>
                <a:ext cx="14" cy="18"/>
              </a:xfrm>
              <a:custGeom>
                <a:avLst/>
                <a:gdLst>
                  <a:gd name="T0" fmla="*/ 4 w 14"/>
                  <a:gd name="T1" fmla="*/ 6 h 18"/>
                  <a:gd name="T2" fmla="*/ 4 w 14"/>
                  <a:gd name="T3" fmla="*/ 4 h 18"/>
                  <a:gd name="T4" fmla="*/ 2 w 14"/>
                  <a:gd name="T5" fmla="*/ 4 h 18"/>
                  <a:gd name="T6" fmla="*/ 0 w 14"/>
                  <a:gd name="T7" fmla="*/ 2 h 18"/>
                  <a:gd name="T8" fmla="*/ 0 w 14"/>
                  <a:gd name="T9" fmla="*/ 0 h 18"/>
                  <a:gd name="T10" fmla="*/ 2 w 14"/>
                  <a:gd name="T11" fmla="*/ 0 h 18"/>
                  <a:gd name="T12" fmla="*/ 8 w 14"/>
                  <a:gd name="T13" fmla="*/ 2 h 18"/>
                  <a:gd name="T14" fmla="*/ 10 w 14"/>
                  <a:gd name="T15" fmla="*/ 2 h 18"/>
                  <a:gd name="T16" fmla="*/ 14 w 14"/>
                  <a:gd name="T17" fmla="*/ 4 h 18"/>
                  <a:gd name="T18" fmla="*/ 14 w 14"/>
                  <a:gd name="T19" fmla="*/ 6 h 18"/>
                  <a:gd name="T20" fmla="*/ 14 w 14"/>
                  <a:gd name="T21" fmla="*/ 12 h 18"/>
                  <a:gd name="T22" fmla="*/ 10 w 14"/>
                  <a:gd name="T23" fmla="*/ 8 h 18"/>
                  <a:gd name="T24" fmla="*/ 10 w 14"/>
                  <a:gd name="T25" fmla="*/ 10 h 18"/>
                  <a:gd name="T26" fmla="*/ 12 w 14"/>
                  <a:gd name="T27" fmla="*/ 14 h 18"/>
                  <a:gd name="T28" fmla="*/ 12 w 14"/>
                  <a:gd name="T29" fmla="*/ 18 h 18"/>
                  <a:gd name="T30" fmla="*/ 10 w 14"/>
                  <a:gd name="T31" fmla="*/ 16 h 18"/>
                  <a:gd name="T32" fmla="*/ 8 w 14"/>
                  <a:gd name="T33" fmla="*/ 18 h 18"/>
                  <a:gd name="T34" fmla="*/ 6 w 14"/>
                  <a:gd name="T35" fmla="*/ 18 h 18"/>
                  <a:gd name="T36" fmla="*/ 6 w 14"/>
                  <a:gd name="T37" fmla="*/ 6 h 18"/>
                  <a:gd name="T38" fmla="*/ 2 w 14"/>
                  <a:gd name="T39" fmla="*/ 6 h 18"/>
                  <a:gd name="T40" fmla="*/ 2 w 14"/>
                  <a:gd name="T41" fmla="*/ 6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8"/>
                  <a:gd name="T65" fmla="*/ 14 w 14"/>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8">
                    <a:moveTo>
                      <a:pt x="4" y="6"/>
                    </a:moveTo>
                    <a:lnTo>
                      <a:pt x="4" y="4"/>
                    </a:lnTo>
                    <a:lnTo>
                      <a:pt x="2" y="4"/>
                    </a:lnTo>
                    <a:lnTo>
                      <a:pt x="0" y="2"/>
                    </a:lnTo>
                    <a:lnTo>
                      <a:pt x="0" y="0"/>
                    </a:lnTo>
                    <a:lnTo>
                      <a:pt x="2" y="0"/>
                    </a:lnTo>
                    <a:lnTo>
                      <a:pt x="8" y="2"/>
                    </a:lnTo>
                    <a:lnTo>
                      <a:pt x="10" y="2"/>
                    </a:lnTo>
                    <a:lnTo>
                      <a:pt x="14" y="4"/>
                    </a:lnTo>
                    <a:lnTo>
                      <a:pt x="14" y="6"/>
                    </a:lnTo>
                    <a:lnTo>
                      <a:pt x="14" y="12"/>
                    </a:lnTo>
                    <a:lnTo>
                      <a:pt x="10" y="8"/>
                    </a:lnTo>
                    <a:lnTo>
                      <a:pt x="10" y="10"/>
                    </a:lnTo>
                    <a:lnTo>
                      <a:pt x="12" y="14"/>
                    </a:lnTo>
                    <a:lnTo>
                      <a:pt x="12" y="18"/>
                    </a:lnTo>
                    <a:lnTo>
                      <a:pt x="10" y="16"/>
                    </a:lnTo>
                    <a:lnTo>
                      <a:pt x="8" y="18"/>
                    </a:lnTo>
                    <a:lnTo>
                      <a:pt x="6" y="18"/>
                    </a:lnTo>
                    <a:lnTo>
                      <a:pt x="6" y="6"/>
                    </a:lnTo>
                    <a:lnTo>
                      <a:pt x="2" y="6"/>
                    </a:lnTo>
                  </a:path>
                </a:pathLst>
              </a:custGeom>
              <a:solidFill>
                <a:schemeClr val="tx2"/>
              </a:solidFill>
              <a:ln w="3175">
                <a:solidFill>
                  <a:schemeClr val="bg1"/>
                </a:solidFill>
                <a:round/>
                <a:headEnd/>
                <a:tailEnd/>
              </a:ln>
            </p:spPr>
            <p:txBody>
              <a:bodyPr/>
              <a:lstStyle/>
              <a:p>
                <a:endParaRPr lang="fr-FR" dirty="0"/>
              </a:p>
            </p:txBody>
          </p:sp>
          <p:sp>
            <p:nvSpPr>
              <p:cNvPr id="5801" name="Freeform 1260"/>
              <p:cNvSpPr>
                <a:spLocks/>
              </p:cNvSpPr>
              <p:nvPr/>
            </p:nvSpPr>
            <p:spPr bwMode="auto">
              <a:xfrm>
                <a:off x="792" y="1672"/>
                <a:ext cx="4" cy="8"/>
              </a:xfrm>
              <a:custGeom>
                <a:avLst/>
                <a:gdLst>
                  <a:gd name="T0" fmla="*/ 2 w 4"/>
                  <a:gd name="T1" fmla="*/ 0 h 8"/>
                  <a:gd name="T2" fmla="*/ 4 w 4"/>
                  <a:gd name="T3" fmla="*/ 6 h 8"/>
                  <a:gd name="T4" fmla="*/ 4 w 4"/>
                  <a:gd name="T5" fmla="*/ 8 h 8"/>
                  <a:gd name="T6" fmla="*/ 4 w 4"/>
                  <a:gd name="T7" fmla="*/ 6 h 8"/>
                  <a:gd name="T8" fmla="*/ 2 w 4"/>
                  <a:gd name="T9" fmla="*/ 8 h 8"/>
                  <a:gd name="T10" fmla="*/ 0 w 4"/>
                  <a:gd name="T11" fmla="*/ 6 h 8"/>
                  <a:gd name="T12" fmla="*/ 0 w 4"/>
                  <a:gd name="T13" fmla="*/ 0 h 8"/>
                  <a:gd name="T14" fmla="*/ 0 w 4"/>
                  <a:gd name="T15" fmla="*/ 0 h 8"/>
                  <a:gd name="T16" fmla="*/ 2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2" y="0"/>
                    </a:moveTo>
                    <a:lnTo>
                      <a:pt x="4" y="6"/>
                    </a:lnTo>
                    <a:lnTo>
                      <a:pt x="4" y="8"/>
                    </a:lnTo>
                    <a:lnTo>
                      <a:pt x="4" y="6"/>
                    </a:lnTo>
                    <a:lnTo>
                      <a:pt x="2" y="8"/>
                    </a:lnTo>
                    <a:lnTo>
                      <a:pt x="0" y="6"/>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802" name="Freeform 1261"/>
              <p:cNvSpPr>
                <a:spLocks/>
              </p:cNvSpPr>
              <p:nvPr/>
            </p:nvSpPr>
            <p:spPr bwMode="auto">
              <a:xfrm>
                <a:off x="792" y="1672"/>
                <a:ext cx="4" cy="8"/>
              </a:xfrm>
              <a:custGeom>
                <a:avLst/>
                <a:gdLst>
                  <a:gd name="T0" fmla="*/ 2 w 4"/>
                  <a:gd name="T1" fmla="*/ 0 h 8"/>
                  <a:gd name="T2" fmla="*/ 4 w 4"/>
                  <a:gd name="T3" fmla="*/ 6 h 8"/>
                  <a:gd name="T4" fmla="*/ 4 w 4"/>
                  <a:gd name="T5" fmla="*/ 8 h 8"/>
                  <a:gd name="T6" fmla="*/ 4 w 4"/>
                  <a:gd name="T7" fmla="*/ 6 h 8"/>
                  <a:gd name="T8" fmla="*/ 2 w 4"/>
                  <a:gd name="T9" fmla="*/ 8 h 8"/>
                  <a:gd name="T10" fmla="*/ 0 w 4"/>
                  <a:gd name="T11" fmla="*/ 6 h 8"/>
                  <a:gd name="T12" fmla="*/ 0 w 4"/>
                  <a:gd name="T13" fmla="*/ 0 h 8"/>
                  <a:gd name="T14" fmla="*/ 0 w 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2" y="0"/>
                    </a:moveTo>
                    <a:lnTo>
                      <a:pt x="4" y="6"/>
                    </a:lnTo>
                    <a:lnTo>
                      <a:pt x="4" y="8"/>
                    </a:lnTo>
                    <a:lnTo>
                      <a:pt x="4" y="6"/>
                    </a:lnTo>
                    <a:lnTo>
                      <a:pt x="2" y="8"/>
                    </a:lnTo>
                    <a:lnTo>
                      <a:pt x="0" y="6"/>
                    </a:lnTo>
                    <a:lnTo>
                      <a:pt x="0" y="0"/>
                    </a:lnTo>
                  </a:path>
                </a:pathLst>
              </a:custGeom>
              <a:solidFill>
                <a:schemeClr val="tx2"/>
              </a:solidFill>
              <a:ln w="3175">
                <a:solidFill>
                  <a:schemeClr val="bg1"/>
                </a:solidFill>
                <a:round/>
                <a:headEnd/>
                <a:tailEnd/>
              </a:ln>
            </p:spPr>
            <p:txBody>
              <a:bodyPr/>
              <a:lstStyle/>
              <a:p>
                <a:endParaRPr lang="fr-FR" dirty="0"/>
              </a:p>
            </p:txBody>
          </p:sp>
          <p:sp>
            <p:nvSpPr>
              <p:cNvPr id="5803" name="Freeform 1262"/>
              <p:cNvSpPr>
                <a:spLocks/>
              </p:cNvSpPr>
              <p:nvPr/>
            </p:nvSpPr>
            <p:spPr bwMode="auto">
              <a:xfrm>
                <a:off x="790" y="1682"/>
                <a:ext cx="6" cy="4"/>
              </a:xfrm>
              <a:custGeom>
                <a:avLst/>
                <a:gdLst>
                  <a:gd name="T0" fmla="*/ 4 w 6"/>
                  <a:gd name="T1" fmla="*/ 2 h 4"/>
                  <a:gd name="T2" fmla="*/ 6 w 6"/>
                  <a:gd name="T3" fmla="*/ 2 h 4"/>
                  <a:gd name="T4" fmla="*/ 6 w 6"/>
                  <a:gd name="T5" fmla="*/ 4 h 4"/>
                  <a:gd name="T6" fmla="*/ 4 w 6"/>
                  <a:gd name="T7" fmla="*/ 4 h 4"/>
                  <a:gd name="T8" fmla="*/ 0 w 6"/>
                  <a:gd name="T9" fmla="*/ 4 h 4"/>
                  <a:gd name="T10" fmla="*/ 0 w 6"/>
                  <a:gd name="T11" fmla="*/ 2 h 4"/>
                  <a:gd name="T12" fmla="*/ 0 w 6"/>
                  <a:gd name="T13" fmla="*/ 0 h 4"/>
                  <a:gd name="T14" fmla="*/ 4 w 6"/>
                  <a:gd name="T15" fmla="*/ 0 h 4"/>
                  <a:gd name="T16" fmla="*/ 4 w 6"/>
                  <a:gd name="T17" fmla="*/ 0 h 4"/>
                  <a:gd name="T18" fmla="*/ 4 w 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4" y="2"/>
                    </a:moveTo>
                    <a:lnTo>
                      <a:pt x="6" y="2"/>
                    </a:lnTo>
                    <a:lnTo>
                      <a:pt x="6" y="4"/>
                    </a:lnTo>
                    <a:lnTo>
                      <a:pt x="4" y="4"/>
                    </a:lnTo>
                    <a:lnTo>
                      <a:pt x="0" y="4"/>
                    </a:lnTo>
                    <a:lnTo>
                      <a:pt x="0" y="2"/>
                    </a:lnTo>
                    <a:lnTo>
                      <a:pt x="0" y="0"/>
                    </a:lnTo>
                    <a:lnTo>
                      <a:pt x="4" y="0"/>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804" name="Freeform 1263"/>
              <p:cNvSpPr>
                <a:spLocks/>
              </p:cNvSpPr>
              <p:nvPr/>
            </p:nvSpPr>
            <p:spPr bwMode="auto">
              <a:xfrm>
                <a:off x="790" y="1682"/>
                <a:ext cx="6" cy="4"/>
              </a:xfrm>
              <a:custGeom>
                <a:avLst/>
                <a:gdLst>
                  <a:gd name="T0" fmla="*/ 4 w 6"/>
                  <a:gd name="T1" fmla="*/ 2 h 4"/>
                  <a:gd name="T2" fmla="*/ 6 w 6"/>
                  <a:gd name="T3" fmla="*/ 2 h 4"/>
                  <a:gd name="T4" fmla="*/ 6 w 6"/>
                  <a:gd name="T5" fmla="*/ 4 h 4"/>
                  <a:gd name="T6" fmla="*/ 4 w 6"/>
                  <a:gd name="T7" fmla="*/ 4 h 4"/>
                  <a:gd name="T8" fmla="*/ 0 w 6"/>
                  <a:gd name="T9" fmla="*/ 4 h 4"/>
                  <a:gd name="T10" fmla="*/ 0 w 6"/>
                  <a:gd name="T11" fmla="*/ 2 h 4"/>
                  <a:gd name="T12" fmla="*/ 0 w 6"/>
                  <a:gd name="T13" fmla="*/ 0 h 4"/>
                  <a:gd name="T14" fmla="*/ 4 w 6"/>
                  <a:gd name="T15" fmla="*/ 0 h 4"/>
                  <a:gd name="T16" fmla="*/ 4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2"/>
                    </a:moveTo>
                    <a:lnTo>
                      <a:pt x="6" y="2"/>
                    </a:lnTo>
                    <a:lnTo>
                      <a:pt x="6" y="4"/>
                    </a:lnTo>
                    <a:lnTo>
                      <a:pt x="4" y="4"/>
                    </a:lnTo>
                    <a:lnTo>
                      <a:pt x="0" y="4"/>
                    </a:lnTo>
                    <a:lnTo>
                      <a:pt x="0" y="2"/>
                    </a:lnTo>
                    <a:lnTo>
                      <a:pt x="0" y="0"/>
                    </a:lnTo>
                    <a:lnTo>
                      <a:pt x="4" y="0"/>
                    </a:lnTo>
                  </a:path>
                </a:pathLst>
              </a:custGeom>
              <a:solidFill>
                <a:schemeClr val="tx2"/>
              </a:solidFill>
              <a:ln w="3175">
                <a:solidFill>
                  <a:schemeClr val="bg1"/>
                </a:solidFill>
                <a:round/>
                <a:headEnd/>
                <a:tailEnd/>
              </a:ln>
            </p:spPr>
            <p:txBody>
              <a:bodyPr/>
              <a:lstStyle/>
              <a:p>
                <a:endParaRPr lang="fr-FR" dirty="0"/>
              </a:p>
            </p:txBody>
          </p:sp>
          <p:sp>
            <p:nvSpPr>
              <p:cNvPr id="5805" name="Freeform 1264"/>
              <p:cNvSpPr>
                <a:spLocks/>
              </p:cNvSpPr>
              <p:nvPr/>
            </p:nvSpPr>
            <p:spPr bwMode="auto">
              <a:xfrm>
                <a:off x="802" y="1682"/>
                <a:ext cx="4" cy="8"/>
              </a:xfrm>
              <a:custGeom>
                <a:avLst/>
                <a:gdLst>
                  <a:gd name="T0" fmla="*/ 2 w 4"/>
                  <a:gd name="T1" fmla="*/ 4 h 8"/>
                  <a:gd name="T2" fmla="*/ 4 w 4"/>
                  <a:gd name="T3" fmla="*/ 6 h 8"/>
                  <a:gd name="T4" fmla="*/ 2 w 4"/>
                  <a:gd name="T5" fmla="*/ 6 h 8"/>
                  <a:gd name="T6" fmla="*/ 4 w 4"/>
                  <a:gd name="T7" fmla="*/ 6 h 8"/>
                  <a:gd name="T8" fmla="*/ 2 w 4"/>
                  <a:gd name="T9" fmla="*/ 8 h 8"/>
                  <a:gd name="T10" fmla="*/ 0 w 4"/>
                  <a:gd name="T11" fmla="*/ 4 h 8"/>
                  <a:gd name="T12" fmla="*/ 0 w 4"/>
                  <a:gd name="T13" fmla="*/ 0 h 8"/>
                  <a:gd name="T14" fmla="*/ 0 w 4"/>
                  <a:gd name="T15" fmla="*/ 2 h 8"/>
                  <a:gd name="T16" fmla="*/ 2 w 4"/>
                  <a:gd name="T17" fmla="*/ 2 h 8"/>
                  <a:gd name="T18" fmla="*/ 2 w 4"/>
                  <a:gd name="T19" fmla="*/ 2 h 8"/>
                  <a:gd name="T20" fmla="*/ 2 w 4"/>
                  <a:gd name="T21" fmla="*/ 4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2" y="4"/>
                    </a:moveTo>
                    <a:lnTo>
                      <a:pt x="4" y="6"/>
                    </a:lnTo>
                    <a:lnTo>
                      <a:pt x="2" y="6"/>
                    </a:lnTo>
                    <a:lnTo>
                      <a:pt x="4" y="6"/>
                    </a:lnTo>
                    <a:lnTo>
                      <a:pt x="2" y="8"/>
                    </a:lnTo>
                    <a:lnTo>
                      <a:pt x="0" y="4"/>
                    </a:lnTo>
                    <a:lnTo>
                      <a:pt x="0" y="0"/>
                    </a:lnTo>
                    <a:lnTo>
                      <a:pt x="0" y="2"/>
                    </a:lnTo>
                    <a:lnTo>
                      <a:pt x="2" y="2"/>
                    </a:lnTo>
                    <a:lnTo>
                      <a:pt x="2" y="4"/>
                    </a:lnTo>
                    <a:close/>
                  </a:path>
                </a:pathLst>
              </a:custGeom>
              <a:solidFill>
                <a:schemeClr val="tx2"/>
              </a:solidFill>
              <a:ln w="3175">
                <a:solidFill>
                  <a:schemeClr val="bg1"/>
                </a:solidFill>
                <a:round/>
                <a:headEnd/>
                <a:tailEnd/>
              </a:ln>
            </p:spPr>
            <p:txBody>
              <a:bodyPr/>
              <a:lstStyle/>
              <a:p>
                <a:endParaRPr lang="fr-FR" dirty="0"/>
              </a:p>
            </p:txBody>
          </p:sp>
          <p:sp>
            <p:nvSpPr>
              <p:cNvPr id="5806" name="Freeform 1265"/>
              <p:cNvSpPr>
                <a:spLocks/>
              </p:cNvSpPr>
              <p:nvPr/>
            </p:nvSpPr>
            <p:spPr bwMode="auto">
              <a:xfrm>
                <a:off x="802" y="1682"/>
                <a:ext cx="4" cy="8"/>
              </a:xfrm>
              <a:custGeom>
                <a:avLst/>
                <a:gdLst>
                  <a:gd name="T0" fmla="*/ 2 w 4"/>
                  <a:gd name="T1" fmla="*/ 4 h 8"/>
                  <a:gd name="T2" fmla="*/ 4 w 4"/>
                  <a:gd name="T3" fmla="*/ 6 h 8"/>
                  <a:gd name="T4" fmla="*/ 2 w 4"/>
                  <a:gd name="T5" fmla="*/ 6 h 8"/>
                  <a:gd name="T6" fmla="*/ 4 w 4"/>
                  <a:gd name="T7" fmla="*/ 6 h 8"/>
                  <a:gd name="T8" fmla="*/ 2 w 4"/>
                  <a:gd name="T9" fmla="*/ 8 h 8"/>
                  <a:gd name="T10" fmla="*/ 0 w 4"/>
                  <a:gd name="T11" fmla="*/ 4 h 8"/>
                  <a:gd name="T12" fmla="*/ 0 w 4"/>
                  <a:gd name="T13" fmla="*/ 0 h 8"/>
                  <a:gd name="T14" fmla="*/ 0 w 4"/>
                  <a:gd name="T15" fmla="*/ 2 h 8"/>
                  <a:gd name="T16" fmla="*/ 2 w 4"/>
                  <a:gd name="T17" fmla="*/ 2 h 8"/>
                  <a:gd name="T18" fmla="*/ 2 w 4"/>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4"/>
                    </a:moveTo>
                    <a:lnTo>
                      <a:pt x="4" y="6"/>
                    </a:lnTo>
                    <a:lnTo>
                      <a:pt x="2" y="6"/>
                    </a:lnTo>
                    <a:lnTo>
                      <a:pt x="4" y="6"/>
                    </a:lnTo>
                    <a:lnTo>
                      <a:pt x="2" y="8"/>
                    </a:lnTo>
                    <a:lnTo>
                      <a:pt x="0" y="4"/>
                    </a:lnTo>
                    <a:lnTo>
                      <a:pt x="0" y="0"/>
                    </a:lnTo>
                    <a:lnTo>
                      <a:pt x="0" y="2"/>
                    </a:lnTo>
                    <a:lnTo>
                      <a:pt x="2" y="2"/>
                    </a:lnTo>
                  </a:path>
                </a:pathLst>
              </a:custGeom>
              <a:solidFill>
                <a:schemeClr val="tx2"/>
              </a:solidFill>
              <a:ln w="3175">
                <a:solidFill>
                  <a:schemeClr val="bg1"/>
                </a:solidFill>
                <a:round/>
                <a:headEnd/>
                <a:tailEnd/>
              </a:ln>
            </p:spPr>
            <p:txBody>
              <a:bodyPr/>
              <a:lstStyle/>
              <a:p>
                <a:endParaRPr lang="fr-FR" dirty="0"/>
              </a:p>
            </p:txBody>
          </p:sp>
          <p:sp>
            <p:nvSpPr>
              <p:cNvPr id="5807" name="Freeform 1266"/>
              <p:cNvSpPr>
                <a:spLocks/>
              </p:cNvSpPr>
              <p:nvPr/>
            </p:nvSpPr>
            <p:spPr bwMode="auto">
              <a:xfrm>
                <a:off x="740" y="1630"/>
                <a:ext cx="22" cy="26"/>
              </a:xfrm>
              <a:custGeom>
                <a:avLst/>
                <a:gdLst>
                  <a:gd name="T0" fmla="*/ 20 w 22"/>
                  <a:gd name="T1" fmla="*/ 8 h 26"/>
                  <a:gd name="T2" fmla="*/ 20 w 22"/>
                  <a:gd name="T3" fmla="*/ 12 h 26"/>
                  <a:gd name="T4" fmla="*/ 18 w 22"/>
                  <a:gd name="T5" fmla="*/ 10 h 26"/>
                  <a:gd name="T6" fmla="*/ 20 w 22"/>
                  <a:gd name="T7" fmla="*/ 12 h 26"/>
                  <a:gd name="T8" fmla="*/ 20 w 22"/>
                  <a:gd name="T9" fmla="*/ 14 h 26"/>
                  <a:gd name="T10" fmla="*/ 18 w 22"/>
                  <a:gd name="T11" fmla="*/ 16 h 26"/>
                  <a:gd name="T12" fmla="*/ 12 w 22"/>
                  <a:gd name="T13" fmla="*/ 12 h 26"/>
                  <a:gd name="T14" fmla="*/ 10 w 22"/>
                  <a:gd name="T15" fmla="*/ 14 h 26"/>
                  <a:gd name="T16" fmla="*/ 14 w 22"/>
                  <a:gd name="T17" fmla="*/ 16 h 26"/>
                  <a:gd name="T18" fmla="*/ 16 w 22"/>
                  <a:gd name="T19" fmla="*/ 16 h 26"/>
                  <a:gd name="T20" fmla="*/ 20 w 22"/>
                  <a:gd name="T21" fmla="*/ 16 h 26"/>
                  <a:gd name="T22" fmla="*/ 22 w 22"/>
                  <a:gd name="T23" fmla="*/ 22 h 26"/>
                  <a:gd name="T24" fmla="*/ 22 w 22"/>
                  <a:gd name="T25" fmla="*/ 24 h 26"/>
                  <a:gd name="T26" fmla="*/ 12 w 22"/>
                  <a:gd name="T27" fmla="*/ 18 h 26"/>
                  <a:gd name="T28" fmla="*/ 12 w 22"/>
                  <a:gd name="T29" fmla="*/ 16 h 26"/>
                  <a:gd name="T30" fmla="*/ 10 w 22"/>
                  <a:gd name="T31" fmla="*/ 16 h 26"/>
                  <a:gd name="T32" fmla="*/ 10 w 22"/>
                  <a:gd name="T33" fmla="*/ 18 h 26"/>
                  <a:gd name="T34" fmla="*/ 10 w 22"/>
                  <a:gd name="T35" fmla="*/ 22 h 26"/>
                  <a:gd name="T36" fmla="*/ 10 w 22"/>
                  <a:gd name="T37" fmla="*/ 26 h 26"/>
                  <a:gd name="T38" fmla="*/ 8 w 22"/>
                  <a:gd name="T39" fmla="*/ 26 h 26"/>
                  <a:gd name="T40" fmla="*/ 6 w 22"/>
                  <a:gd name="T41" fmla="*/ 24 h 26"/>
                  <a:gd name="T42" fmla="*/ 8 w 22"/>
                  <a:gd name="T43" fmla="*/ 22 h 26"/>
                  <a:gd name="T44" fmla="*/ 6 w 22"/>
                  <a:gd name="T45" fmla="*/ 22 h 26"/>
                  <a:gd name="T46" fmla="*/ 4 w 22"/>
                  <a:gd name="T47" fmla="*/ 20 h 26"/>
                  <a:gd name="T48" fmla="*/ 4 w 22"/>
                  <a:gd name="T49" fmla="*/ 18 h 26"/>
                  <a:gd name="T50" fmla="*/ 4 w 22"/>
                  <a:gd name="T51" fmla="*/ 16 h 26"/>
                  <a:gd name="T52" fmla="*/ 2 w 22"/>
                  <a:gd name="T53" fmla="*/ 16 h 26"/>
                  <a:gd name="T54" fmla="*/ 2 w 22"/>
                  <a:gd name="T55" fmla="*/ 14 h 26"/>
                  <a:gd name="T56" fmla="*/ 0 w 22"/>
                  <a:gd name="T57" fmla="*/ 12 h 26"/>
                  <a:gd name="T58" fmla="*/ 0 w 22"/>
                  <a:gd name="T59" fmla="*/ 10 h 26"/>
                  <a:gd name="T60" fmla="*/ 2 w 22"/>
                  <a:gd name="T61" fmla="*/ 12 h 26"/>
                  <a:gd name="T62" fmla="*/ 2 w 22"/>
                  <a:gd name="T63" fmla="*/ 10 h 26"/>
                  <a:gd name="T64" fmla="*/ 0 w 22"/>
                  <a:gd name="T65" fmla="*/ 6 h 26"/>
                  <a:gd name="T66" fmla="*/ 0 w 22"/>
                  <a:gd name="T67" fmla="*/ 4 h 26"/>
                  <a:gd name="T68" fmla="*/ 2 w 22"/>
                  <a:gd name="T69" fmla="*/ 6 h 26"/>
                  <a:gd name="T70" fmla="*/ 4 w 22"/>
                  <a:gd name="T71" fmla="*/ 6 h 26"/>
                  <a:gd name="T72" fmla="*/ 4 w 22"/>
                  <a:gd name="T73" fmla="*/ 4 h 26"/>
                  <a:gd name="T74" fmla="*/ 6 w 22"/>
                  <a:gd name="T75" fmla="*/ 2 h 26"/>
                  <a:gd name="T76" fmla="*/ 8 w 22"/>
                  <a:gd name="T77" fmla="*/ 0 h 26"/>
                  <a:gd name="T78" fmla="*/ 12 w 22"/>
                  <a:gd name="T79" fmla="*/ 4 h 26"/>
                  <a:gd name="T80" fmla="*/ 12 w 22"/>
                  <a:gd name="T81" fmla="*/ 6 h 26"/>
                  <a:gd name="T82" fmla="*/ 14 w 22"/>
                  <a:gd name="T83" fmla="*/ 6 h 26"/>
                  <a:gd name="T84" fmla="*/ 18 w 22"/>
                  <a:gd name="T85" fmla="*/ 6 h 26"/>
                  <a:gd name="T86" fmla="*/ 18 w 22"/>
                  <a:gd name="T87" fmla="*/ 8 h 26"/>
                  <a:gd name="T88" fmla="*/ 20 w 22"/>
                  <a:gd name="T89" fmla="*/ 8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26"/>
                  <a:gd name="T137" fmla="*/ 22 w 22"/>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26">
                    <a:moveTo>
                      <a:pt x="20" y="8"/>
                    </a:moveTo>
                    <a:lnTo>
                      <a:pt x="20" y="12"/>
                    </a:lnTo>
                    <a:lnTo>
                      <a:pt x="18" y="10"/>
                    </a:lnTo>
                    <a:lnTo>
                      <a:pt x="20" y="12"/>
                    </a:lnTo>
                    <a:lnTo>
                      <a:pt x="20" y="14"/>
                    </a:lnTo>
                    <a:lnTo>
                      <a:pt x="18" y="16"/>
                    </a:lnTo>
                    <a:lnTo>
                      <a:pt x="12" y="12"/>
                    </a:lnTo>
                    <a:lnTo>
                      <a:pt x="10" y="14"/>
                    </a:lnTo>
                    <a:lnTo>
                      <a:pt x="14" y="16"/>
                    </a:lnTo>
                    <a:lnTo>
                      <a:pt x="16" y="16"/>
                    </a:lnTo>
                    <a:lnTo>
                      <a:pt x="20" y="16"/>
                    </a:lnTo>
                    <a:lnTo>
                      <a:pt x="22" y="22"/>
                    </a:lnTo>
                    <a:lnTo>
                      <a:pt x="22" y="24"/>
                    </a:lnTo>
                    <a:lnTo>
                      <a:pt x="12" y="18"/>
                    </a:lnTo>
                    <a:lnTo>
                      <a:pt x="12" y="16"/>
                    </a:lnTo>
                    <a:lnTo>
                      <a:pt x="10" y="16"/>
                    </a:lnTo>
                    <a:lnTo>
                      <a:pt x="10" y="18"/>
                    </a:lnTo>
                    <a:lnTo>
                      <a:pt x="10" y="22"/>
                    </a:lnTo>
                    <a:lnTo>
                      <a:pt x="10" y="26"/>
                    </a:lnTo>
                    <a:lnTo>
                      <a:pt x="8" y="26"/>
                    </a:lnTo>
                    <a:lnTo>
                      <a:pt x="6" y="24"/>
                    </a:lnTo>
                    <a:lnTo>
                      <a:pt x="8" y="22"/>
                    </a:lnTo>
                    <a:lnTo>
                      <a:pt x="6" y="22"/>
                    </a:lnTo>
                    <a:lnTo>
                      <a:pt x="4" y="20"/>
                    </a:lnTo>
                    <a:lnTo>
                      <a:pt x="4" y="18"/>
                    </a:lnTo>
                    <a:lnTo>
                      <a:pt x="4" y="16"/>
                    </a:lnTo>
                    <a:lnTo>
                      <a:pt x="2" y="16"/>
                    </a:lnTo>
                    <a:lnTo>
                      <a:pt x="2" y="14"/>
                    </a:lnTo>
                    <a:lnTo>
                      <a:pt x="0" y="12"/>
                    </a:lnTo>
                    <a:lnTo>
                      <a:pt x="0" y="10"/>
                    </a:lnTo>
                    <a:lnTo>
                      <a:pt x="2" y="12"/>
                    </a:lnTo>
                    <a:lnTo>
                      <a:pt x="2" y="10"/>
                    </a:lnTo>
                    <a:lnTo>
                      <a:pt x="0" y="6"/>
                    </a:lnTo>
                    <a:lnTo>
                      <a:pt x="0" y="4"/>
                    </a:lnTo>
                    <a:lnTo>
                      <a:pt x="2" y="6"/>
                    </a:lnTo>
                    <a:lnTo>
                      <a:pt x="4" y="6"/>
                    </a:lnTo>
                    <a:lnTo>
                      <a:pt x="4" y="4"/>
                    </a:lnTo>
                    <a:lnTo>
                      <a:pt x="6" y="2"/>
                    </a:lnTo>
                    <a:lnTo>
                      <a:pt x="8" y="0"/>
                    </a:lnTo>
                    <a:lnTo>
                      <a:pt x="12" y="4"/>
                    </a:lnTo>
                    <a:lnTo>
                      <a:pt x="12" y="6"/>
                    </a:lnTo>
                    <a:lnTo>
                      <a:pt x="14" y="6"/>
                    </a:lnTo>
                    <a:lnTo>
                      <a:pt x="18" y="6"/>
                    </a:lnTo>
                    <a:lnTo>
                      <a:pt x="18" y="8"/>
                    </a:lnTo>
                    <a:lnTo>
                      <a:pt x="20" y="8"/>
                    </a:lnTo>
                    <a:close/>
                  </a:path>
                </a:pathLst>
              </a:custGeom>
              <a:solidFill>
                <a:schemeClr val="tx2"/>
              </a:solidFill>
              <a:ln w="3175">
                <a:solidFill>
                  <a:schemeClr val="bg1"/>
                </a:solidFill>
                <a:round/>
                <a:headEnd/>
                <a:tailEnd/>
              </a:ln>
            </p:spPr>
            <p:txBody>
              <a:bodyPr/>
              <a:lstStyle/>
              <a:p>
                <a:endParaRPr lang="fr-FR" dirty="0"/>
              </a:p>
            </p:txBody>
          </p:sp>
          <p:sp>
            <p:nvSpPr>
              <p:cNvPr id="5808" name="Freeform 1267"/>
              <p:cNvSpPr>
                <a:spLocks/>
              </p:cNvSpPr>
              <p:nvPr/>
            </p:nvSpPr>
            <p:spPr bwMode="auto">
              <a:xfrm>
                <a:off x="740" y="1630"/>
                <a:ext cx="22" cy="26"/>
              </a:xfrm>
              <a:custGeom>
                <a:avLst/>
                <a:gdLst>
                  <a:gd name="T0" fmla="*/ 20 w 22"/>
                  <a:gd name="T1" fmla="*/ 8 h 26"/>
                  <a:gd name="T2" fmla="*/ 20 w 22"/>
                  <a:gd name="T3" fmla="*/ 12 h 26"/>
                  <a:gd name="T4" fmla="*/ 18 w 22"/>
                  <a:gd name="T5" fmla="*/ 10 h 26"/>
                  <a:gd name="T6" fmla="*/ 20 w 22"/>
                  <a:gd name="T7" fmla="*/ 12 h 26"/>
                  <a:gd name="T8" fmla="*/ 20 w 22"/>
                  <a:gd name="T9" fmla="*/ 14 h 26"/>
                  <a:gd name="T10" fmla="*/ 18 w 22"/>
                  <a:gd name="T11" fmla="*/ 16 h 26"/>
                  <a:gd name="T12" fmla="*/ 12 w 22"/>
                  <a:gd name="T13" fmla="*/ 12 h 26"/>
                  <a:gd name="T14" fmla="*/ 10 w 22"/>
                  <a:gd name="T15" fmla="*/ 14 h 26"/>
                  <a:gd name="T16" fmla="*/ 14 w 22"/>
                  <a:gd name="T17" fmla="*/ 16 h 26"/>
                  <a:gd name="T18" fmla="*/ 16 w 22"/>
                  <a:gd name="T19" fmla="*/ 16 h 26"/>
                  <a:gd name="T20" fmla="*/ 20 w 22"/>
                  <a:gd name="T21" fmla="*/ 16 h 26"/>
                  <a:gd name="T22" fmla="*/ 22 w 22"/>
                  <a:gd name="T23" fmla="*/ 22 h 26"/>
                  <a:gd name="T24" fmla="*/ 22 w 22"/>
                  <a:gd name="T25" fmla="*/ 24 h 26"/>
                  <a:gd name="T26" fmla="*/ 12 w 22"/>
                  <a:gd name="T27" fmla="*/ 18 h 26"/>
                  <a:gd name="T28" fmla="*/ 12 w 22"/>
                  <a:gd name="T29" fmla="*/ 16 h 26"/>
                  <a:gd name="T30" fmla="*/ 10 w 22"/>
                  <a:gd name="T31" fmla="*/ 16 h 26"/>
                  <a:gd name="T32" fmla="*/ 10 w 22"/>
                  <a:gd name="T33" fmla="*/ 18 h 26"/>
                  <a:gd name="T34" fmla="*/ 10 w 22"/>
                  <a:gd name="T35" fmla="*/ 22 h 26"/>
                  <a:gd name="T36" fmla="*/ 10 w 22"/>
                  <a:gd name="T37" fmla="*/ 26 h 26"/>
                  <a:gd name="T38" fmla="*/ 8 w 22"/>
                  <a:gd name="T39" fmla="*/ 26 h 26"/>
                  <a:gd name="T40" fmla="*/ 6 w 22"/>
                  <a:gd name="T41" fmla="*/ 24 h 26"/>
                  <a:gd name="T42" fmla="*/ 8 w 22"/>
                  <a:gd name="T43" fmla="*/ 22 h 26"/>
                  <a:gd name="T44" fmla="*/ 6 w 22"/>
                  <a:gd name="T45" fmla="*/ 22 h 26"/>
                  <a:gd name="T46" fmla="*/ 4 w 22"/>
                  <a:gd name="T47" fmla="*/ 20 h 26"/>
                  <a:gd name="T48" fmla="*/ 4 w 22"/>
                  <a:gd name="T49" fmla="*/ 18 h 26"/>
                  <a:gd name="T50" fmla="*/ 4 w 22"/>
                  <a:gd name="T51" fmla="*/ 16 h 26"/>
                  <a:gd name="T52" fmla="*/ 2 w 22"/>
                  <a:gd name="T53" fmla="*/ 16 h 26"/>
                  <a:gd name="T54" fmla="*/ 2 w 22"/>
                  <a:gd name="T55" fmla="*/ 14 h 26"/>
                  <a:gd name="T56" fmla="*/ 0 w 22"/>
                  <a:gd name="T57" fmla="*/ 12 h 26"/>
                  <a:gd name="T58" fmla="*/ 0 w 22"/>
                  <a:gd name="T59" fmla="*/ 10 h 26"/>
                  <a:gd name="T60" fmla="*/ 2 w 22"/>
                  <a:gd name="T61" fmla="*/ 12 h 26"/>
                  <a:gd name="T62" fmla="*/ 2 w 22"/>
                  <a:gd name="T63" fmla="*/ 10 h 26"/>
                  <a:gd name="T64" fmla="*/ 0 w 22"/>
                  <a:gd name="T65" fmla="*/ 6 h 26"/>
                  <a:gd name="T66" fmla="*/ 0 w 22"/>
                  <a:gd name="T67" fmla="*/ 4 h 26"/>
                  <a:gd name="T68" fmla="*/ 2 w 22"/>
                  <a:gd name="T69" fmla="*/ 6 h 26"/>
                  <a:gd name="T70" fmla="*/ 4 w 22"/>
                  <a:gd name="T71" fmla="*/ 6 h 26"/>
                  <a:gd name="T72" fmla="*/ 4 w 22"/>
                  <a:gd name="T73" fmla="*/ 4 h 26"/>
                  <a:gd name="T74" fmla="*/ 6 w 22"/>
                  <a:gd name="T75" fmla="*/ 2 h 26"/>
                  <a:gd name="T76" fmla="*/ 8 w 22"/>
                  <a:gd name="T77" fmla="*/ 0 h 26"/>
                  <a:gd name="T78" fmla="*/ 12 w 22"/>
                  <a:gd name="T79" fmla="*/ 4 h 26"/>
                  <a:gd name="T80" fmla="*/ 12 w 22"/>
                  <a:gd name="T81" fmla="*/ 6 h 26"/>
                  <a:gd name="T82" fmla="*/ 14 w 22"/>
                  <a:gd name="T83" fmla="*/ 6 h 26"/>
                  <a:gd name="T84" fmla="*/ 18 w 22"/>
                  <a:gd name="T85" fmla="*/ 6 h 26"/>
                  <a:gd name="T86" fmla="*/ 18 w 22"/>
                  <a:gd name="T87" fmla="*/ 8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
                  <a:gd name="T133" fmla="*/ 0 h 26"/>
                  <a:gd name="T134" fmla="*/ 22 w 22"/>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 h="26">
                    <a:moveTo>
                      <a:pt x="20" y="8"/>
                    </a:moveTo>
                    <a:lnTo>
                      <a:pt x="20" y="12"/>
                    </a:lnTo>
                    <a:lnTo>
                      <a:pt x="18" y="10"/>
                    </a:lnTo>
                    <a:lnTo>
                      <a:pt x="20" y="12"/>
                    </a:lnTo>
                    <a:lnTo>
                      <a:pt x="20" y="14"/>
                    </a:lnTo>
                    <a:lnTo>
                      <a:pt x="18" y="16"/>
                    </a:lnTo>
                    <a:lnTo>
                      <a:pt x="12" y="12"/>
                    </a:lnTo>
                    <a:lnTo>
                      <a:pt x="10" y="14"/>
                    </a:lnTo>
                    <a:lnTo>
                      <a:pt x="14" y="16"/>
                    </a:lnTo>
                    <a:lnTo>
                      <a:pt x="16" y="16"/>
                    </a:lnTo>
                    <a:lnTo>
                      <a:pt x="20" y="16"/>
                    </a:lnTo>
                    <a:lnTo>
                      <a:pt x="22" y="22"/>
                    </a:lnTo>
                    <a:lnTo>
                      <a:pt x="22" y="24"/>
                    </a:lnTo>
                    <a:lnTo>
                      <a:pt x="12" y="18"/>
                    </a:lnTo>
                    <a:lnTo>
                      <a:pt x="12" y="16"/>
                    </a:lnTo>
                    <a:lnTo>
                      <a:pt x="10" y="16"/>
                    </a:lnTo>
                    <a:lnTo>
                      <a:pt x="10" y="18"/>
                    </a:lnTo>
                    <a:lnTo>
                      <a:pt x="10" y="22"/>
                    </a:lnTo>
                    <a:lnTo>
                      <a:pt x="10" y="26"/>
                    </a:lnTo>
                    <a:lnTo>
                      <a:pt x="8" y="26"/>
                    </a:lnTo>
                    <a:lnTo>
                      <a:pt x="6" y="24"/>
                    </a:lnTo>
                    <a:lnTo>
                      <a:pt x="8" y="22"/>
                    </a:lnTo>
                    <a:lnTo>
                      <a:pt x="6" y="22"/>
                    </a:lnTo>
                    <a:lnTo>
                      <a:pt x="4" y="20"/>
                    </a:lnTo>
                    <a:lnTo>
                      <a:pt x="4" y="18"/>
                    </a:lnTo>
                    <a:lnTo>
                      <a:pt x="4" y="16"/>
                    </a:lnTo>
                    <a:lnTo>
                      <a:pt x="2" y="16"/>
                    </a:lnTo>
                    <a:lnTo>
                      <a:pt x="2" y="14"/>
                    </a:lnTo>
                    <a:lnTo>
                      <a:pt x="0" y="12"/>
                    </a:lnTo>
                    <a:lnTo>
                      <a:pt x="0" y="10"/>
                    </a:lnTo>
                    <a:lnTo>
                      <a:pt x="2" y="12"/>
                    </a:lnTo>
                    <a:lnTo>
                      <a:pt x="2" y="10"/>
                    </a:lnTo>
                    <a:lnTo>
                      <a:pt x="0" y="6"/>
                    </a:lnTo>
                    <a:lnTo>
                      <a:pt x="0" y="4"/>
                    </a:lnTo>
                    <a:lnTo>
                      <a:pt x="2" y="6"/>
                    </a:lnTo>
                    <a:lnTo>
                      <a:pt x="4" y="6"/>
                    </a:lnTo>
                    <a:lnTo>
                      <a:pt x="4" y="4"/>
                    </a:lnTo>
                    <a:lnTo>
                      <a:pt x="6" y="2"/>
                    </a:lnTo>
                    <a:lnTo>
                      <a:pt x="8" y="0"/>
                    </a:lnTo>
                    <a:lnTo>
                      <a:pt x="12" y="4"/>
                    </a:lnTo>
                    <a:lnTo>
                      <a:pt x="12" y="6"/>
                    </a:lnTo>
                    <a:lnTo>
                      <a:pt x="14" y="6"/>
                    </a:lnTo>
                    <a:lnTo>
                      <a:pt x="18" y="6"/>
                    </a:lnTo>
                    <a:lnTo>
                      <a:pt x="18" y="8"/>
                    </a:lnTo>
                  </a:path>
                </a:pathLst>
              </a:custGeom>
              <a:solidFill>
                <a:schemeClr val="tx2"/>
              </a:solidFill>
              <a:ln w="3175">
                <a:solidFill>
                  <a:schemeClr val="bg1"/>
                </a:solidFill>
                <a:round/>
                <a:headEnd/>
                <a:tailEnd/>
              </a:ln>
            </p:spPr>
            <p:txBody>
              <a:bodyPr/>
              <a:lstStyle/>
              <a:p>
                <a:endParaRPr lang="fr-FR" dirty="0"/>
              </a:p>
            </p:txBody>
          </p:sp>
          <p:sp>
            <p:nvSpPr>
              <p:cNvPr id="5809" name="Freeform 1268"/>
              <p:cNvSpPr>
                <a:spLocks/>
              </p:cNvSpPr>
              <p:nvPr/>
            </p:nvSpPr>
            <p:spPr bwMode="auto">
              <a:xfrm>
                <a:off x="780" y="1684"/>
                <a:ext cx="26" cy="44"/>
              </a:xfrm>
              <a:custGeom>
                <a:avLst/>
                <a:gdLst>
                  <a:gd name="T0" fmla="*/ 16 w 26"/>
                  <a:gd name="T1" fmla="*/ 12 h 44"/>
                  <a:gd name="T2" fmla="*/ 18 w 26"/>
                  <a:gd name="T3" fmla="*/ 18 h 44"/>
                  <a:gd name="T4" fmla="*/ 20 w 26"/>
                  <a:gd name="T5" fmla="*/ 18 h 44"/>
                  <a:gd name="T6" fmla="*/ 18 w 26"/>
                  <a:gd name="T7" fmla="*/ 20 h 44"/>
                  <a:gd name="T8" fmla="*/ 20 w 26"/>
                  <a:gd name="T9" fmla="*/ 24 h 44"/>
                  <a:gd name="T10" fmla="*/ 22 w 26"/>
                  <a:gd name="T11" fmla="*/ 26 h 44"/>
                  <a:gd name="T12" fmla="*/ 24 w 26"/>
                  <a:gd name="T13" fmla="*/ 30 h 44"/>
                  <a:gd name="T14" fmla="*/ 24 w 26"/>
                  <a:gd name="T15" fmla="*/ 30 h 44"/>
                  <a:gd name="T16" fmla="*/ 26 w 26"/>
                  <a:gd name="T17" fmla="*/ 34 h 44"/>
                  <a:gd name="T18" fmla="*/ 24 w 26"/>
                  <a:gd name="T19" fmla="*/ 38 h 44"/>
                  <a:gd name="T20" fmla="*/ 26 w 26"/>
                  <a:gd name="T21" fmla="*/ 38 h 44"/>
                  <a:gd name="T22" fmla="*/ 26 w 26"/>
                  <a:gd name="T23" fmla="*/ 44 h 44"/>
                  <a:gd name="T24" fmla="*/ 22 w 26"/>
                  <a:gd name="T25" fmla="*/ 44 h 44"/>
                  <a:gd name="T26" fmla="*/ 20 w 26"/>
                  <a:gd name="T27" fmla="*/ 38 h 44"/>
                  <a:gd name="T28" fmla="*/ 18 w 26"/>
                  <a:gd name="T29" fmla="*/ 34 h 44"/>
                  <a:gd name="T30" fmla="*/ 14 w 26"/>
                  <a:gd name="T31" fmla="*/ 30 h 44"/>
                  <a:gd name="T32" fmla="*/ 12 w 26"/>
                  <a:gd name="T33" fmla="*/ 28 h 44"/>
                  <a:gd name="T34" fmla="*/ 12 w 26"/>
                  <a:gd name="T35" fmla="*/ 26 h 44"/>
                  <a:gd name="T36" fmla="*/ 12 w 26"/>
                  <a:gd name="T37" fmla="*/ 22 h 44"/>
                  <a:gd name="T38" fmla="*/ 10 w 26"/>
                  <a:gd name="T39" fmla="*/ 20 h 44"/>
                  <a:gd name="T40" fmla="*/ 6 w 26"/>
                  <a:gd name="T41" fmla="*/ 20 h 44"/>
                  <a:gd name="T42" fmla="*/ 8 w 26"/>
                  <a:gd name="T43" fmla="*/ 16 h 44"/>
                  <a:gd name="T44" fmla="*/ 6 w 26"/>
                  <a:gd name="T45" fmla="*/ 6 h 44"/>
                  <a:gd name="T46" fmla="*/ 4 w 26"/>
                  <a:gd name="T47" fmla="*/ 10 h 44"/>
                  <a:gd name="T48" fmla="*/ 0 w 26"/>
                  <a:gd name="T49" fmla="*/ 12 h 44"/>
                  <a:gd name="T50" fmla="*/ 4 w 26"/>
                  <a:gd name="T51" fmla="*/ 4 h 44"/>
                  <a:gd name="T52" fmla="*/ 2 w 26"/>
                  <a:gd name="T53" fmla="*/ 2 h 44"/>
                  <a:gd name="T54" fmla="*/ 4 w 26"/>
                  <a:gd name="T55" fmla="*/ 0 h 44"/>
                  <a:gd name="T56" fmla="*/ 8 w 26"/>
                  <a:gd name="T57" fmla="*/ 2 h 44"/>
                  <a:gd name="T58" fmla="*/ 10 w 26"/>
                  <a:gd name="T59" fmla="*/ 6 h 44"/>
                  <a:gd name="T60" fmla="*/ 12 w 26"/>
                  <a:gd name="T61" fmla="*/ 8 h 44"/>
                  <a:gd name="T62" fmla="*/ 14 w 26"/>
                  <a:gd name="T63" fmla="*/ 10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44"/>
                  <a:gd name="T98" fmla="*/ 26 w 26"/>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44">
                    <a:moveTo>
                      <a:pt x="14" y="10"/>
                    </a:moveTo>
                    <a:lnTo>
                      <a:pt x="16" y="12"/>
                    </a:lnTo>
                    <a:lnTo>
                      <a:pt x="18" y="16"/>
                    </a:lnTo>
                    <a:lnTo>
                      <a:pt x="18" y="18"/>
                    </a:lnTo>
                    <a:lnTo>
                      <a:pt x="18" y="20"/>
                    </a:lnTo>
                    <a:lnTo>
                      <a:pt x="20" y="18"/>
                    </a:lnTo>
                    <a:lnTo>
                      <a:pt x="24" y="24"/>
                    </a:lnTo>
                    <a:lnTo>
                      <a:pt x="18" y="20"/>
                    </a:lnTo>
                    <a:lnTo>
                      <a:pt x="18" y="24"/>
                    </a:lnTo>
                    <a:lnTo>
                      <a:pt x="20" y="24"/>
                    </a:lnTo>
                    <a:lnTo>
                      <a:pt x="20" y="26"/>
                    </a:lnTo>
                    <a:lnTo>
                      <a:pt x="22" y="26"/>
                    </a:lnTo>
                    <a:lnTo>
                      <a:pt x="24" y="28"/>
                    </a:lnTo>
                    <a:lnTo>
                      <a:pt x="24" y="30"/>
                    </a:lnTo>
                    <a:lnTo>
                      <a:pt x="24" y="32"/>
                    </a:lnTo>
                    <a:lnTo>
                      <a:pt x="24" y="30"/>
                    </a:lnTo>
                    <a:lnTo>
                      <a:pt x="26" y="32"/>
                    </a:lnTo>
                    <a:lnTo>
                      <a:pt x="26" y="34"/>
                    </a:lnTo>
                    <a:lnTo>
                      <a:pt x="24" y="34"/>
                    </a:lnTo>
                    <a:lnTo>
                      <a:pt x="24" y="38"/>
                    </a:lnTo>
                    <a:lnTo>
                      <a:pt x="24" y="36"/>
                    </a:lnTo>
                    <a:lnTo>
                      <a:pt x="26" y="38"/>
                    </a:lnTo>
                    <a:lnTo>
                      <a:pt x="26" y="40"/>
                    </a:lnTo>
                    <a:lnTo>
                      <a:pt x="26" y="44"/>
                    </a:lnTo>
                    <a:lnTo>
                      <a:pt x="24" y="42"/>
                    </a:lnTo>
                    <a:lnTo>
                      <a:pt x="22" y="44"/>
                    </a:lnTo>
                    <a:lnTo>
                      <a:pt x="20" y="36"/>
                    </a:lnTo>
                    <a:lnTo>
                      <a:pt x="20" y="38"/>
                    </a:lnTo>
                    <a:lnTo>
                      <a:pt x="18" y="38"/>
                    </a:lnTo>
                    <a:lnTo>
                      <a:pt x="18" y="34"/>
                    </a:lnTo>
                    <a:lnTo>
                      <a:pt x="16" y="32"/>
                    </a:lnTo>
                    <a:lnTo>
                      <a:pt x="14" y="30"/>
                    </a:lnTo>
                    <a:lnTo>
                      <a:pt x="12" y="30"/>
                    </a:lnTo>
                    <a:lnTo>
                      <a:pt x="12" y="28"/>
                    </a:lnTo>
                    <a:lnTo>
                      <a:pt x="8" y="28"/>
                    </a:lnTo>
                    <a:lnTo>
                      <a:pt x="12" y="26"/>
                    </a:lnTo>
                    <a:lnTo>
                      <a:pt x="10" y="22"/>
                    </a:lnTo>
                    <a:lnTo>
                      <a:pt x="12" y="22"/>
                    </a:lnTo>
                    <a:lnTo>
                      <a:pt x="12" y="20"/>
                    </a:lnTo>
                    <a:lnTo>
                      <a:pt x="10" y="20"/>
                    </a:lnTo>
                    <a:lnTo>
                      <a:pt x="8" y="20"/>
                    </a:lnTo>
                    <a:lnTo>
                      <a:pt x="6" y="20"/>
                    </a:lnTo>
                    <a:lnTo>
                      <a:pt x="6" y="18"/>
                    </a:lnTo>
                    <a:lnTo>
                      <a:pt x="8" y="16"/>
                    </a:lnTo>
                    <a:lnTo>
                      <a:pt x="8" y="6"/>
                    </a:lnTo>
                    <a:lnTo>
                      <a:pt x="6" y="6"/>
                    </a:lnTo>
                    <a:lnTo>
                      <a:pt x="6" y="10"/>
                    </a:lnTo>
                    <a:lnTo>
                      <a:pt x="4" y="10"/>
                    </a:lnTo>
                    <a:lnTo>
                      <a:pt x="2" y="12"/>
                    </a:lnTo>
                    <a:lnTo>
                      <a:pt x="0" y="12"/>
                    </a:lnTo>
                    <a:lnTo>
                      <a:pt x="0" y="10"/>
                    </a:lnTo>
                    <a:lnTo>
                      <a:pt x="4" y="4"/>
                    </a:lnTo>
                    <a:lnTo>
                      <a:pt x="2" y="4"/>
                    </a:lnTo>
                    <a:lnTo>
                      <a:pt x="2" y="2"/>
                    </a:lnTo>
                    <a:lnTo>
                      <a:pt x="2" y="0"/>
                    </a:lnTo>
                    <a:lnTo>
                      <a:pt x="4" y="0"/>
                    </a:lnTo>
                    <a:lnTo>
                      <a:pt x="6" y="2"/>
                    </a:lnTo>
                    <a:lnTo>
                      <a:pt x="8" y="2"/>
                    </a:lnTo>
                    <a:lnTo>
                      <a:pt x="10" y="4"/>
                    </a:lnTo>
                    <a:lnTo>
                      <a:pt x="10" y="6"/>
                    </a:lnTo>
                    <a:lnTo>
                      <a:pt x="10" y="8"/>
                    </a:lnTo>
                    <a:lnTo>
                      <a:pt x="12" y="8"/>
                    </a:lnTo>
                    <a:lnTo>
                      <a:pt x="12" y="10"/>
                    </a:lnTo>
                    <a:lnTo>
                      <a:pt x="14" y="10"/>
                    </a:lnTo>
                    <a:close/>
                  </a:path>
                </a:pathLst>
              </a:custGeom>
              <a:solidFill>
                <a:schemeClr val="tx2"/>
              </a:solidFill>
              <a:ln w="3175">
                <a:solidFill>
                  <a:schemeClr val="bg1"/>
                </a:solidFill>
                <a:round/>
                <a:headEnd/>
                <a:tailEnd/>
              </a:ln>
            </p:spPr>
            <p:txBody>
              <a:bodyPr/>
              <a:lstStyle/>
              <a:p>
                <a:endParaRPr lang="fr-FR" dirty="0"/>
              </a:p>
            </p:txBody>
          </p:sp>
          <p:sp>
            <p:nvSpPr>
              <p:cNvPr id="5810" name="Freeform 1269"/>
              <p:cNvSpPr>
                <a:spLocks/>
              </p:cNvSpPr>
              <p:nvPr/>
            </p:nvSpPr>
            <p:spPr bwMode="auto">
              <a:xfrm>
                <a:off x="780" y="1684"/>
                <a:ext cx="26" cy="44"/>
              </a:xfrm>
              <a:custGeom>
                <a:avLst/>
                <a:gdLst>
                  <a:gd name="T0" fmla="*/ 14 w 26"/>
                  <a:gd name="T1" fmla="*/ 10 h 44"/>
                  <a:gd name="T2" fmla="*/ 16 w 26"/>
                  <a:gd name="T3" fmla="*/ 12 h 44"/>
                  <a:gd name="T4" fmla="*/ 18 w 26"/>
                  <a:gd name="T5" fmla="*/ 16 h 44"/>
                  <a:gd name="T6" fmla="*/ 18 w 26"/>
                  <a:gd name="T7" fmla="*/ 18 h 44"/>
                  <a:gd name="T8" fmla="*/ 18 w 26"/>
                  <a:gd name="T9" fmla="*/ 20 h 44"/>
                  <a:gd name="T10" fmla="*/ 20 w 26"/>
                  <a:gd name="T11" fmla="*/ 18 h 44"/>
                  <a:gd name="T12" fmla="*/ 24 w 26"/>
                  <a:gd name="T13" fmla="*/ 24 h 44"/>
                  <a:gd name="T14" fmla="*/ 18 w 26"/>
                  <a:gd name="T15" fmla="*/ 20 h 44"/>
                  <a:gd name="T16" fmla="*/ 18 w 26"/>
                  <a:gd name="T17" fmla="*/ 24 h 44"/>
                  <a:gd name="T18" fmla="*/ 20 w 26"/>
                  <a:gd name="T19" fmla="*/ 24 h 44"/>
                  <a:gd name="T20" fmla="*/ 20 w 26"/>
                  <a:gd name="T21" fmla="*/ 26 h 44"/>
                  <a:gd name="T22" fmla="*/ 22 w 26"/>
                  <a:gd name="T23" fmla="*/ 26 h 44"/>
                  <a:gd name="T24" fmla="*/ 24 w 26"/>
                  <a:gd name="T25" fmla="*/ 28 h 44"/>
                  <a:gd name="T26" fmla="*/ 24 w 26"/>
                  <a:gd name="T27" fmla="*/ 30 h 44"/>
                  <a:gd name="T28" fmla="*/ 24 w 26"/>
                  <a:gd name="T29" fmla="*/ 32 h 44"/>
                  <a:gd name="T30" fmla="*/ 24 w 26"/>
                  <a:gd name="T31" fmla="*/ 30 h 44"/>
                  <a:gd name="T32" fmla="*/ 26 w 26"/>
                  <a:gd name="T33" fmla="*/ 32 h 44"/>
                  <a:gd name="T34" fmla="*/ 26 w 26"/>
                  <a:gd name="T35" fmla="*/ 34 h 44"/>
                  <a:gd name="T36" fmla="*/ 24 w 26"/>
                  <a:gd name="T37" fmla="*/ 34 h 44"/>
                  <a:gd name="T38" fmla="*/ 24 w 26"/>
                  <a:gd name="T39" fmla="*/ 38 h 44"/>
                  <a:gd name="T40" fmla="*/ 24 w 26"/>
                  <a:gd name="T41" fmla="*/ 36 h 44"/>
                  <a:gd name="T42" fmla="*/ 26 w 26"/>
                  <a:gd name="T43" fmla="*/ 38 h 44"/>
                  <a:gd name="T44" fmla="*/ 26 w 26"/>
                  <a:gd name="T45" fmla="*/ 40 h 44"/>
                  <a:gd name="T46" fmla="*/ 26 w 26"/>
                  <a:gd name="T47" fmla="*/ 44 h 44"/>
                  <a:gd name="T48" fmla="*/ 24 w 26"/>
                  <a:gd name="T49" fmla="*/ 42 h 44"/>
                  <a:gd name="T50" fmla="*/ 22 w 26"/>
                  <a:gd name="T51" fmla="*/ 44 h 44"/>
                  <a:gd name="T52" fmla="*/ 20 w 26"/>
                  <a:gd name="T53" fmla="*/ 36 h 44"/>
                  <a:gd name="T54" fmla="*/ 20 w 26"/>
                  <a:gd name="T55" fmla="*/ 38 h 44"/>
                  <a:gd name="T56" fmla="*/ 18 w 26"/>
                  <a:gd name="T57" fmla="*/ 38 h 44"/>
                  <a:gd name="T58" fmla="*/ 18 w 26"/>
                  <a:gd name="T59" fmla="*/ 34 h 44"/>
                  <a:gd name="T60" fmla="*/ 16 w 26"/>
                  <a:gd name="T61" fmla="*/ 32 h 44"/>
                  <a:gd name="T62" fmla="*/ 14 w 26"/>
                  <a:gd name="T63" fmla="*/ 30 h 44"/>
                  <a:gd name="T64" fmla="*/ 12 w 26"/>
                  <a:gd name="T65" fmla="*/ 30 h 44"/>
                  <a:gd name="T66" fmla="*/ 12 w 26"/>
                  <a:gd name="T67" fmla="*/ 28 h 44"/>
                  <a:gd name="T68" fmla="*/ 8 w 26"/>
                  <a:gd name="T69" fmla="*/ 28 h 44"/>
                  <a:gd name="T70" fmla="*/ 12 w 26"/>
                  <a:gd name="T71" fmla="*/ 26 h 44"/>
                  <a:gd name="T72" fmla="*/ 10 w 26"/>
                  <a:gd name="T73" fmla="*/ 22 h 44"/>
                  <a:gd name="T74" fmla="*/ 12 w 26"/>
                  <a:gd name="T75" fmla="*/ 22 h 44"/>
                  <a:gd name="T76" fmla="*/ 12 w 26"/>
                  <a:gd name="T77" fmla="*/ 20 h 44"/>
                  <a:gd name="T78" fmla="*/ 10 w 26"/>
                  <a:gd name="T79" fmla="*/ 20 h 44"/>
                  <a:gd name="T80" fmla="*/ 8 w 26"/>
                  <a:gd name="T81" fmla="*/ 20 h 44"/>
                  <a:gd name="T82" fmla="*/ 6 w 26"/>
                  <a:gd name="T83" fmla="*/ 20 h 44"/>
                  <a:gd name="T84" fmla="*/ 6 w 26"/>
                  <a:gd name="T85" fmla="*/ 18 h 44"/>
                  <a:gd name="T86" fmla="*/ 8 w 26"/>
                  <a:gd name="T87" fmla="*/ 16 h 44"/>
                  <a:gd name="T88" fmla="*/ 8 w 26"/>
                  <a:gd name="T89" fmla="*/ 6 h 44"/>
                  <a:gd name="T90" fmla="*/ 6 w 26"/>
                  <a:gd name="T91" fmla="*/ 6 h 44"/>
                  <a:gd name="T92" fmla="*/ 6 w 26"/>
                  <a:gd name="T93" fmla="*/ 10 h 44"/>
                  <a:gd name="T94" fmla="*/ 4 w 26"/>
                  <a:gd name="T95" fmla="*/ 10 h 44"/>
                  <a:gd name="T96" fmla="*/ 2 w 26"/>
                  <a:gd name="T97" fmla="*/ 12 h 44"/>
                  <a:gd name="T98" fmla="*/ 0 w 26"/>
                  <a:gd name="T99" fmla="*/ 12 h 44"/>
                  <a:gd name="T100" fmla="*/ 0 w 26"/>
                  <a:gd name="T101" fmla="*/ 10 h 44"/>
                  <a:gd name="T102" fmla="*/ 4 w 26"/>
                  <a:gd name="T103" fmla="*/ 4 h 44"/>
                  <a:gd name="T104" fmla="*/ 2 w 26"/>
                  <a:gd name="T105" fmla="*/ 4 h 44"/>
                  <a:gd name="T106" fmla="*/ 2 w 26"/>
                  <a:gd name="T107" fmla="*/ 2 h 44"/>
                  <a:gd name="T108" fmla="*/ 2 w 26"/>
                  <a:gd name="T109" fmla="*/ 0 h 44"/>
                  <a:gd name="T110" fmla="*/ 4 w 26"/>
                  <a:gd name="T111" fmla="*/ 0 h 44"/>
                  <a:gd name="T112" fmla="*/ 6 w 26"/>
                  <a:gd name="T113" fmla="*/ 2 h 44"/>
                  <a:gd name="T114" fmla="*/ 8 w 26"/>
                  <a:gd name="T115" fmla="*/ 2 h 44"/>
                  <a:gd name="T116" fmla="*/ 10 w 26"/>
                  <a:gd name="T117" fmla="*/ 4 h 44"/>
                  <a:gd name="T118" fmla="*/ 10 w 26"/>
                  <a:gd name="T119" fmla="*/ 6 h 44"/>
                  <a:gd name="T120" fmla="*/ 10 w 26"/>
                  <a:gd name="T121" fmla="*/ 8 h 44"/>
                  <a:gd name="T122" fmla="*/ 12 w 26"/>
                  <a:gd name="T123" fmla="*/ 8 h 44"/>
                  <a:gd name="T124" fmla="*/ 12 w 26"/>
                  <a:gd name="T125" fmla="*/ 10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
                  <a:gd name="T190" fmla="*/ 0 h 44"/>
                  <a:gd name="T191" fmla="*/ 26 w 26"/>
                  <a:gd name="T192" fmla="*/ 44 h 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 h="44">
                    <a:moveTo>
                      <a:pt x="14" y="10"/>
                    </a:moveTo>
                    <a:lnTo>
                      <a:pt x="16" y="12"/>
                    </a:lnTo>
                    <a:lnTo>
                      <a:pt x="18" y="16"/>
                    </a:lnTo>
                    <a:lnTo>
                      <a:pt x="18" y="18"/>
                    </a:lnTo>
                    <a:lnTo>
                      <a:pt x="18" y="20"/>
                    </a:lnTo>
                    <a:lnTo>
                      <a:pt x="20" y="18"/>
                    </a:lnTo>
                    <a:lnTo>
                      <a:pt x="24" y="24"/>
                    </a:lnTo>
                    <a:lnTo>
                      <a:pt x="18" y="20"/>
                    </a:lnTo>
                    <a:lnTo>
                      <a:pt x="18" y="24"/>
                    </a:lnTo>
                    <a:lnTo>
                      <a:pt x="20" y="24"/>
                    </a:lnTo>
                    <a:lnTo>
                      <a:pt x="20" y="26"/>
                    </a:lnTo>
                    <a:lnTo>
                      <a:pt x="22" y="26"/>
                    </a:lnTo>
                    <a:lnTo>
                      <a:pt x="24" y="28"/>
                    </a:lnTo>
                    <a:lnTo>
                      <a:pt x="24" y="30"/>
                    </a:lnTo>
                    <a:lnTo>
                      <a:pt x="24" y="32"/>
                    </a:lnTo>
                    <a:lnTo>
                      <a:pt x="24" y="30"/>
                    </a:lnTo>
                    <a:lnTo>
                      <a:pt x="26" y="32"/>
                    </a:lnTo>
                    <a:lnTo>
                      <a:pt x="26" y="34"/>
                    </a:lnTo>
                    <a:lnTo>
                      <a:pt x="24" y="34"/>
                    </a:lnTo>
                    <a:lnTo>
                      <a:pt x="24" y="38"/>
                    </a:lnTo>
                    <a:lnTo>
                      <a:pt x="24" y="36"/>
                    </a:lnTo>
                    <a:lnTo>
                      <a:pt x="26" y="38"/>
                    </a:lnTo>
                    <a:lnTo>
                      <a:pt x="26" y="40"/>
                    </a:lnTo>
                    <a:lnTo>
                      <a:pt x="26" y="44"/>
                    </a:lnTo>
                    <a:lnTo>
                      <a:pt x="24" y="42"/>
                    </a:lnTo>
                    <a:lnTo>
                      <a:pt x="22" y="44"/>
                    </a:lnTo>
                    <a:lnTo>
                      <a:pt x="20" y="36"/>
                    </a:lnTo>
                    <a:lnTo>
                      <a:pt x="20" y="38"/>
                    </a:lnTo>
                    <a:lnTo>
                      <a:pt x="18" y="38"/>
                    </a:lnTo>
                    <a:lnTo>
                      <a:pt x="18" y="34"/>
                    </a:lnTo>
                    <a:lnTo>
                      <a:pt x="16" y="32"/>
                    </a:lnTo>
                    <a:lnTo>
                      <a:pt x="14" y="30"/>
                    </a:lnTo>
                    <a:lnTo>
                      <a:pt x="12" y="30"/>
                    </a:lnTo>
                    <a:lnTo>
                      <a:pt x="12" y="28"/>
                    </a:lnTo>
                    <a:lnTo>
                      <a:pt x="8" y="28"/>
                    </a:lnTo>
                    <a:lnTo>
                      <a:pt x="12" y="26"/>
                    </a:lnTo>
                    <a:lnTo>
                      <a:pt x="10" y="22"/>
                    </a:lnTo>
                    <a:lnTo>
                      <a:pt x="12" y="22"/>
                    </a:lnTo>
                    <a:lnTo>
                      <a:pt x="12" y="20"/>
                    </a:lnTo>
                    <a:lnTo>
                      <a:pt x="10" y="20"/>
                    </a:lnTo>
                    <a:lnTo>
                      <a:pt x="8" y="20"/>
                    </a:lnTo>
                    <a:lnTo>
                      <a:pt x="6" y="20"/>
                    </a:lnTo>
                    <a:lnTo>
                      <a:pt x="6" y="18"/>
                    </a:lnTo>
                    <a:lnTo>
                      <a:pt x="8" y="16"/>
                    </a:lnTo>
                    <a:lnTo>
                      <a:pt x="8" y="6"/>
                    </a:lnTo>
                    <a:lnTo>
                      <a:pt x="6" y="6"/>
                    </a:lnTo>
                    <a:lnTo>
                      <a:pt x="6" y="10"/>
                    </a:lnTo>
                    <a:lnTo>
                      <a:pt x="4" y="10"/>
                    </a:lnTo>
                    <a:lnTo>
                      <a:pt x="2" y="12"/>
                    </a:lnTo>
                    <a:lnTo>
                      <a:pt x="0" y="12"/>
                    </a:lnTo>
                    <a:lnTo>
                      <a:pt x="0" y="10"/>
                    </a:lnTo>
                    <a:lnTo>
                      <a:pt x="4" y="4"/>
                    </a:lnTo>
                    <a:lnTo>
                      <a:pt x="2" y="4"/>
                    </a:lnTo>
                    <a:lnTo>
                      <a:pt x="2" y="2"/>
                    </a:lnTo>
                    <a:lnTo>
                      <a:pt x="2" y="0"/>
                    </a:lnTo>
                    <a:lnTo>
                      <a:pt x="4" y="0"/>
                    </a:lnTo>
                    <a:lnTo>
                      <a:pt x="6" y="2"/>
                    </a:lnTo>
                    <a:lnTo>
                      <a:pt x="8" y="2"/>
                    </a:lnTo>
                    <a:lnTo>
                      <a:pt x="10" y="4"/>
                    </a:lnTo>
                    <a:lnTo>
                      <a:pt x="10" y="6"/>
                    </a:lnTo>
                    <a:lnTo>
                      <a:pt x="10" y="8"/>
                    </a:lnTo>
                    <a:lnTo>
                      <a:pt x="12" y="8"/>
                    </a:lnTo>
                    <a:lnTo>
                      <a:pt x="12" y="10"/>
                    </a:lnTo>
                  </a:path>
                </a:pathLst>
              </a:custGeom>
              <a:solidFill>
                <a:schemeClr val="tx2"/>
              </a:solidFill>
              <a:ln w="3175">
                <a:solidFill>
                  <a:schemeClr val="bg1"/>
                </a:solidFill>
                <a:round/>
                <a:headEnd/>
                <a:tailEnd/>
              </a:ln>
            </p:spPr>
            <p:txBody>
              <a:bodyPr/>
              <a:lstStyle/>
              <a:p>
                <a:endParaRPr lang="fr-FR" dirty="0"/>
              </a:p>
            </p:txBody>
          </p:sp>
          <p:sp>
            <p:nvSpPr>
              <p:cNvPr id="5811" name="Freeform 1270"/>
              <p:cNvSpPr>
                <a:spLocks/>
              </p:cNvSpPr>
              <p:nvPr/>
            </p:nvSpPr>
            <p:spPr bwMode="auto">
              <a:xfrm>
                <a:off x="810" y="1696"/>
                <a:ext cx="12" cy="22"/>
              </a:xfrm>
              <a:custGeom>
                <a:avLst/>
                <a:gdLst>
                  <a:gd name="T0" fmla="*/ 6 w 12"/>
                  <a:gd name="T1" fmla="*/ 16 h 22"/>
                  <a:gd name="T2" fmla="*/ 6 w 12"/>
                  <a:gd name="T3" fmla="*/ 14 h 22"/>
                  <a:gd name="T4" fmla="*/ 8 w 12"/>
                  <a:gd name="T5" fmla="*/ 16 h 22"/>
                  <a:gd name="T6" fmla="*/ 8 w 12"/>
                  <a:gd name="T7" fmla="*/ 18 h 22"/>
                  <a:gd name="T8" fmla="*/ 8 w 12"/>
                  <a:gd name="T9" fmla="*/ 20 h 22"/>
                  <a:gd name="T10" fmla="*/ 10 w 12"/>
                  <a:gd name="T11" fmla="*/ 22 h 22"/>
                  <a:gd name="T12" fmla="*/ 12 w 12"/>
                  <a:gd name="T13" fmla="*/ 20 h 22"/>
                  <a:gd name="T14" fmla="*/ 12 w 12"/>
                  <a:gd name="T15" fmla="*/ 18 h 22"/>
                  <a:gd name="T16" fmla="*/ 12 w 12"/>
                  <a:gd name="T17" fmla="*/ 16 h 22"/>
                  <a:gd name="T18" fmla="*/ 12 w 12"/>
                  <a:gd name="T19" fmla="*/ 8 h 22"/>
                  <a:gd name="T20" fmla="*/ 8 w 12"/>
                  <a:gd name="T21" fmla="*/ 0 h 22"/>
                  <a:gd name="T22" fmla="*/ 4 w 12"/>
                  <a:gd name="T23" fmla="*/ 0 h 22"/>
                  <a:gd name="T24" fmla="*/ 4 w 12"/>
                  <a:gd name="T25" fmla="*/ 2 h 22"/>
                  <a:gd name="T26" fmla="*/ 2 w 12"/>
                  <a:gd name="T27" fmla="*/ 4 h 22"/>
                  <a:gd name="T28" fmla="*/ 2 w 12"/>
                  <a:gd name="T29" fmla="*/ 6 h 22"/>
                  <a:gd name="T30" fmla="*/ 0 w 12"/>
                  <a:gd name="T31" fmla="*/ 10 h 22"/>
                  <a:gd name="T32" fmla="*/ 0 w 12"/>
                  <a:gd name="T33" fmla="*/ 12 h 22"/>
                  <a:gd name="T34" fmla="*/ 0 w 12"/>
                  <a:gd name="T35" fmla="*/ 14 h 22"/>
                  <a:gd name="T36" fmla="*/ 0 w 12"/>
                  <a:gd name="T37" fmla="*/ 16 h 22"/>
                  <a:gd name="T38" fmla="*/ 2 w 12"/>
                  <a:gd name="T39" fmla="*/ 16 h 22"/>
                  <a:gd name="T40" fmla="*/ 4 w 12"/>
                  <a:gd name="T41" fmla="*/ 14 h 22"/>
                  <a:gd name="T42" fmla="*/ 4 w 12"/>
                  <a:gd name="T43" fmla="*/ 12 h 22"/>
                  <a:gd name="T44" fmla="*/ 4 w 12"/>
                  <a:gd name="T45" fmla="*/ 14 h 22"/>
                  <a:gd name="T46" fmla="*/ 6 w 12"/>
                  <a:gd name="T47" fmla="*/ 12 h 22"/>
                  <a:gd name="T48" fmla="*/ 6 w 12"/>
                  <a:gd name="T49" fmla="*/ 8 h 22"/>
                  <a:gd name="T50" fmla="*/ 6 w 12"/>
                  <a:gd name="T51" fmla="*/ 12 h 22"/>
                  <a:gd name="T52" fmla="*/ 6 w 12"/>
                  <a:gd name="T53" fmla="*/ 14 h 22"/>
                  <a:gd name="T54" fmla="*/ 6 w 12"/>
                  <a:gd name="T55" fmla="*/ 14 h 22"/>
                  <a:gd name="T56" fmla="*/ 6 w 12"/>
                  <a:gd name="T57" fmla="*/ 1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22"/>
                  <a:gd name="T89" fmla="*/ 12 w 12"/>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22">
                    <a:moveTo>
                      <a:pt x="6" y="16"/>
                    </a:moveTo>
                    <a:lnTo>
                      <a:pt x="6" y="14"/>
                    </a:lnTo>
                    <a:lnTo>
                      <a:pt x="8" y="16"/>
                    </a:lnTo>
                    <a:lnTo>
                      <a:pt x="8" y="18"/>
                    </a:lnTo>
                    <a:lnTo>
                      <a:pt x="8" y="20"/>
                    </a:lnTo>
                    <a:lnTo>
                      <a:pt x="10" y="22"/>
                    </a:lnTo>
                    <a:lnTo>
                      <a:pt x="12" y="20"/>
                    </a:lnTo>
                    <a:lnTo>
                      <a:pt x="12" y="18"/>
                    </a:lnTo>
                    <a:lnTo>
                      <a:pt x="12" y="16"/>
                    </a:lnTo>
                    <a:lnTo>
                      <a:pt x="12" y="8"/>
                    </a:lnTo>
                    <a:lnTo>
                      <a:pt x="8" y="0"/>
                    </a:lnTo>
                    <a:lnTo>
                      <a:pt x="4" y="0"/>
                    </a:lnTo>
                    <a:lnTo>
                      <a:pt x="4" y="2"/>
                    </a:lnTo>
                    <a:lnTo>
                      <a:pt x="2" y="4"/>
                    </a:lnTo>
                    <a:lnTo>
                      <a:pt x="2" y="6"/>
                    </a:lnTo>
                    <a:lnTo>
                      <a:pt x="0" y="10"/>
                    </a:lnTo>
                    <a:lnTo>
                      <a:pt x="0" y="12"/>
                    </a:lnTo>
                    <a:lnTo>
                      <a:pt x="0" y="14"/>
                    </a:lnTo>
                    <a:lnTo>
                      <a:pt x="0" y="16"/>
                    </a:lnTo>
                    <a:lnTo>
                      <a:pt x="2" y="16"/>
                    </a:lnTo>
                    <a:lnTo>
                      <a:pt x="4" y="14"/>
                    </a:lnTo>
                    <a:lnTo>
                      <a:pt x="4" y="12"/>
                    </a:lnTo>
                    <a:lnTo>
                      <a:pt x="4" y="14"/>
                    </a:lnTo>
                    <a:lnTo>
                      <a:pt x="6" y="12"/>
                    </a:lnTo>
                    <a:lnTo>
                      <a:pt x="6" y="8"/>
                    </a:lnTo>
                    <a:lnTo>
                      <a:pt x="6" y="12"/>
                    </a:lnTo>
                    <a:lnTo>
                      <a:pt x="6" y="14"/>
                    </a:lnTo>
                    <a:lnTo>
                      <a:pt x="6" y="16"/>
                    </a:lnTo>
                    <a:close/>
                  </a:path>
                </a:pathLst>
              </a:custGeom>
              <a:solidFill>
                <a:schemeClr val="tx2"/>
              </a:solidFill>
              <a:ln w="3175">
                <a:solidFill>
                  <a:schemeClr val="bg1"/>
                </a:solidFill>
                <a:round/>
                <a:headEnd/>
                <a:tailEnd/>
              </a:ln>
            </p:spPr>
            <p:txBody>
              <a:bodyPr/>
              <a:lstStyle/>
              <a:p>
                <a:endParaRPr lang="fr-FR" dirty="0"/>
              </a:p>
            </p:txBody>
          </p:sp>
          <p:sp>
            <p:nvSpPr>
              <p:cNvPr id="5812" name="Freeform 1271"/>
              <p:cNvSpPr>
                <a:spLocks/>
              </p:cNvSpPr>
              <p:nvPr/>
            </p:nvSpPr>
            <p:spPr bwMode="auto">
              <a:xfrm>
                <a:off x="810" y="1696"/>
                <a:ext cx="12" cy="22"/>
              </a:xfrm>
              <a:custGeom>
                <a:avLst/>
                <a:gdLst>
                  <a:gd name="T0" fmla="*/ 6 w 12"/>
                  <a:gd name="T1" fmla="*/ 16 h 22"/>
                  <a:gd name="T2" fmla="*/ 6 w 12"/>
                  <a:gd name="T3" fmla="*/ 18 h 22"/>
                  <a:gd name="T4" fmla="*/ 6 w 12"/>
                  <a:gd name="T5" fmla="*/ 18 h 22"/>
                  <a:gd name="T6" fmla="*/ 6 w 12"/>
                  <a:gd name="T7" fmla="*/ 14 h 22"/>
                  <a:gd name="T8" fmla="*/ 8 w 12"/>
                  <a:gd name="T9" fmla="*/ 16 h 22"/>
                  <a:gd name="T10" fmla="*/ 8 w 12"/>
                  <a:gd name="T11" fmla="*/ 18 h 22"/>
                  <a:gd name="T12" fmla="*/ 8 w 12"/>
                  <a:gd name="T13" fmla="*/ 20 h 22"/>
                  <a:gd name="T14" fmla="*/ 10 w 12"/>
                  <a:gd name="T15" fmla="*/ 22 h 22"/>
                  <a:gd name="T16" fmla="*/ 12 w 12"/>
                  <a:gd name="T17" fmla="*/ 20 h 22"/>
                  <a:gd name="T18" fmla="*/ 12 w 12"/>
                  <a:gd name="T19" fmla="*/ 18 h 22"/>
                  <a:gd name="T20" fmla="*/ 12 w 12"/>
                  <a:gd name="T21" fmla="*/ 16 h 22"/>
                  <a:gd name="T22" fmla="*/ 12 w 12"/>
                  <a:gd name="T23" fmla="*/ 8 h 22"/>
                  <a:gd name="T24" fmla="*/ 8 w 12"/>
                  <a:gd name="T25" fmla="*/ 0 h 22"/>
                  <a:gd name="T26" fmla="*/ 4 w 12"/>
                  <a:gd name="T27" fmla="*/ 0 h 22"/>
                  <a:gd name="T28" fmla="*/ 4 w 12"/>
                  <a:gd name="T29" fmla="*/ 2 h 22"/>
                  <a:gd name="T30" fmla="*/ 2 w 12"/>
                  <a:gd name="T31" fmla="*/ 4 h 22"/>
                  <a:gd name="T32" fmla="*/ 2 w 12"/>
                  <a:gd name="T33" fmla="*/ 6 h 22"/>
                  <a:gd name="T34" fmla="*/ 0 w 12"/>
                  <a:gd name="T35" fmla="*/ 10 h 22"/>
                  <a:gd name="T36" fmla="*/ 0 w 12"/>
                  <a:gd name="T37" fmla="*/ 12 h 22"/>
                  <a:gd name="T38" fmla="*/ 0 w 12"/>
                  <a:gd name="T39" fmla="*/ 14 h 22"/>
                  <a:gd name="T40" fmla="*/ 0 w 12"/>
                  <a:gd name="T41" fmla="*/ 16 h 22"/>
                  <a:gd name="T42" fmla="*/ 2 w 12"/>
                  <a:gd name="T43" fmla="*/ 16 h 22"/>
                  <a:gd name="T44" fmla="*/ 4 w 12"/>
                  <a:gd name="T45" fmla="*/ 14 h 22"/>
                  <a:gd name="T46" fmla="*/ 4 w 12"/>
                  <a:gd name="T47" fmla="*/ 12 h 22"/>
                  <a:gd name="T48" fmla="*/ 4 w 12"/>
                  <a:gd name="T49" fmla="*/ 14 h 22"/>
                  <a:gd name="T50" fmla="*/ 6 w 12"/>
                  <a:gd name="T51" fmla="*/ 12 h 22"/>
                  <a:gd name="T52" fmla="*/ 6 w 12"/>
                  <a:gd name="T53" fmla="*/ 8 h 22"/>
                  <a:gd name="T54" fmla="*/ 6 w 12"/>
                  <a:gd name="T55" fmla="*/ 12 h 22"/>
                  <a:gd name="T56" fmla="*/ 6 w 12"/>
                  <a:gd name="T57" fmla="*/ 14 h 22"/>
                  <a:gd name="T58" fmla="*/ 6 w 12"/>
                  <a:gd name="T59" fmla="*/ 14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22"/>
                  <a:gd name="T92" fmla="*/ 12 w 12"/>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22">
                    <a:moveTo>
                      <a:pt x="6" y="16"/>
                    </a:moveTo>
                    <a:lnTo>
                      <a:pt x="6" y="18"/>
                    </a:lnTo>
                    <a:lnTo>
                      <a:pt x="6" y="14"/>
                    </a:lnTo>
                    <a:lnTo>
                      <a:pt x="8" y="16"/>
                    </a:lnTo>
                    <a:lnTo>
                      <a:pt x="8" y="18"/>
                    </a:lnTo>
                    <a:lnTo>
                      <a:pt x="8" y="20"/>
                    </a:lnTo>
                    <a:lnTo>
                      <a:pt x="10" y="22"/>
                    </a:lnTo>
                    <a:lnTo>
                      <a:pt x="12" y="20"/>
                    </a:lnTo>
                    <a:lnTo>
                      <a:pt x="12" y="18"/>
                    </a:lnTo>
                    <a:lnTo>
                      <a:pt x="12" y="16"/>
                    </a:lnTo>
                    <a:lnTo>
                      <a:pt x="12" y="8"/>
                    </a:lnTo>
                    <a:lnTo>
                      <a:pt x="8" y="0"/>
                    </a:lnTo>
                    <a:lnTo>
                      <a:pt x="4" y="0"/>
                    </a:lnTo>
                    <a:lnTo>
                      <a:pt x="4" y="2"/>
                    </a:lnTo>
                    <a:lnTo>
                      <a:pt x="2" y="4"/>
                    </a:lnTo>
                    <a:lnTo>
                      <a:pt x="2" y="6"/>
                    </a:lnTo>
                    <a:lnTo>
                      <a:pt x="0" y="10"/>
                    </a:lnTo>
                    <a:lnTo>
                      <a:pt x="0" y="12"/>
                    </a:lnTo>
                    <a:lnTo>
                      <a:pt x="0" y="14"/>
                    </a:lnTo>
                    <a:lnTo>
                      <a:pt x="0" y="16"/>
                    </a:lnTo>
                    <a:lnTo>
                      <a:pt x="2" y="16"/>
                    </a:lnTo>
                    <a:lnTo>
                      <a:pt x="4" y="14"/>
                    </a:lnTo>
                    <a:lnTo>
                      <a:pt x="4" y="12"/>
                    </a:lnTo>
                    <a:lnTo>
                      <a:pt x="4" y="14"/>
                    </a:lnTo>
                    <a:lnTo>
                      <a:pt x="6" y="12"/>
                    </a:lnTo>
                    <a:lnTo>
                      <a:pt x="6" y="8"/>
                    </a:lnTo>
                    <a:lnTo>
                      <a:pt x="6" y="12"/>
                    </a:lnTo>
                    <a:lnTo>
                      <a:pt x="6" y="14"/>
                    </a:lnTo>
                  </a:path>
                </a:pathLst>
              </a:custGeom>
              <a:solidFill>
                <a:schemeClr val="tx2"/>
              </a:solidFill>
              <a:ln w="3175">
                <a:solidFill>
                  <a:schemeClr val="bg1"/>
                </a:solidFill>
                <a:round/>
                <a:headEnd/>
                <a:tailEnd/>
              </a:ln>
            </p:spPr>
            <p:txBody>
              <a:bodyPr/>
              <a:lstStyle/>
              <a:p>
                <a:endParaRPr lang="fr-FR" dirty="0"/>
              </a:p>
            </p:txBody>
          </p:sp>
          <p:sp>
            <p:nvSpPr>
              <p:cNvPr id="5813" name="Freeform 1272"/>
              <p:cNvSpPr>
                <a:spLocks/>
              </p:cNvSpPr>
              <p:nvPr/>
            </p:nvSpPr>
            <p:spPr bwMode="auto">
              <a:xfrm>
                <a:off x="788" y="1714"/>
                <a:ext cx="6" cy="14"/>
              </a:xfrm>
              <a:custGeom>
                <a:avLst/>
                <a:gdLst>
                  <a:gd name="T0" fmla="*/ 2 w 6"/>
                  <a:gd name="T1" fmla="*/ 6 h 14"/>
                  <a:gd name="T2" fmla="*/ 4 w 6"/>
                  <a:gd name="T3" fmla="*/ 6 h 14"/>
                  <a:gd name="T4" fmla="*/ 6 w 6"/>
                  <a:gd name="T5" fmla="*/ 14 h 14"/>
                  <a:gd name="T6" fmla="*/ 4 w 6"/>
                  <a:gd name="T7" fmla="*/ 12 h 14"/>
                  <a:gd name="T8" fmla="*/ 0 w 6"/>
                  <a:gd name="T9" fmla="*/ 4 h 14"/>
                  <a:gd name="T10" fmla="*/ 0 w 6"/>
                  <a:gd name="T11" fmla="*/ 2 h 14"/>
                  <a:gd name="T12" fmla="*/ 0 w 6"/>
                  <a:gd name="T13" fmla="*/ 0 h 14"/>
                  <a:gd name="T14" fmla="*/ 2 w 6"/>
                  <a:gd name="T15" fmla="*/ 2 h 14"/>
                  <a:gd name="T16" fmla="*/ 2 w 6"/>
                  <a:gd name="T17" fmla="*/ 4 h 14"/>
                  <a:gd name="T18" fmla="*/ 2 w 6"/>
                  <a:gd name="T19" fmla="*/ 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4"/>
                  <a:gd name="T32" fmla="*/ 6 w 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4">
                    <a:moveTo>
                      <a:pt x="2" y="6"/>
                    </a:moveTo>
                    <a:lnTo>
                      <a:pt x="4" y="6"/>
                    </a:lnTo>
                    <a:lnTo>
                      <a:pt x="6" y="14"/>
                    </a:lnTo>
                    <a:lnTo>
                      <a:pt x="4" y="12"/>
                    </a:lnTo>
                    <a:lnTo>
                      <a:pt x="0" y="4"/>
                    </a:lnTo>
                    <a:lnTo>
                      <a:pt x="0" y="2"/>
                    </a:lnTo>
                    <a:lnTo>
                      <a:pt x="0" y="0"/>
                    </a:lnTo>
                    <a:lnTo>
                      <a:pt x="2" y="2"/>
                    </a:lnTo>
                    <a:lnTo>
                      <a:pt x="2" y="4"/>
                    </a:lnTo>
                    <a:lnTo>
                      <a:pt x="2" y="6"/>
                    </a:lnTo>
                    <a:close/>
                  </a:path>
                </a:pathLst>
              </a:custGeom>
              <a:solidFill>
                <a:schemeClr val="tx2"/>
              </a:solidFill>
              <a:ln w="3175">
                <a:solidFill>
                  <a:schemeClr val="bg1"/>
                </a:solidFill>
                <a:round/>
                <a:headEnd/>
                <a:tailEnd/>
              </a:ln>
            </p:spPr>
            <p:txBody>
              <a:bodyPr/>
              <a:lstStyle/>
              <a:p>
                <a:endParaRPr lang="fr-FR" dirty="0"/>
              </a:p>
            </p:txBody>
          </p:sp>
          <p:sp>
            <p:nvSpPr>
              <p:cNvPr id="5814" name="Freeform 1273"/>
              <p:cNvSpPr>
                <a:spLocks/>
              </p:cNvSpPr>
              <p:nvPr/>
            </p:nvSpPr>
            <p:spPr bwMode="auto">
              <a:xfrm>
                <a:off x="788" y="1714"/>
                <a:ext cx="6" cy="14"/>
              </a:xfrm>
              <a:custGeom>
                <a:avLst/>
                <a:gdLst>
                  <a:gd name="T0" fmla="*/ 2 w 6"/>
                  <a:gd name="T1" fmla="*/ 6 h 14"/>
                  <a:gd name="T2" fmla="*/ 4 w 6"/>
                  <a:gd name="T3" fmla="*/ 6 h 14"/>
                  <a:gd name="T4" fmla="*/ 6 w 6"/>
                  <a:gd name="T5" fmla="*/ 14 h 14"/>
                  <a:gd name="T6" fmla="*/ 4 w 6"/>
                  <a:gd name="T7" fmla="*/ 12 h 14"/>
                  <a:gd name="T8" fmla="*/ 0 w 6"/>
                  <a:gd name="T9" fmla="*/ 4 h 14"/>
                  <a:gd name="T10" fmla="*/ 0 w 6"/>
                  <a:gd name="T11" fmla="*/ 2 h 14"/>
                  <a:gd name="T12" fmla="*/ 0 w 6"/>
                  <a:gd name="T13" fmla="*/ 0 h 14"/>
                  <a:gd name="T14" fmla="*/ 2 w 6"/>
                  <a:gd name="T15" fmla="*/ 2 h 14"/>
                  <a:gd name="T16" fmla="*/ 2 w 6"/>
                  <a:gd name="T17" fmla="*/ 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2" y="6"/>
                    </a:moveTo>
                    <a:lnTo>
                      <a:pt x="4" y="6"/>
                    </a:lnTo>
                    <a:lnTo>
                      <a:pt x="6" y="14"/>
                    </a:lnTo>
                    <a:lnTo>
                      <a:pt x="4" y="12"/>
                    </a:lnTo>
                    <a:lnTo>
                      <a:pt x="0" y="4"/>
                    </a:lnTo>
                    <a:lnTo>
                      <a:pt x="0" y="2"/>
                    </a:lnTo>
                    <a:lnTo>
                      <a:pt x="0" y="0"/>
                    </a:lnTo>
                    <a:lnTo>
                      <a:pt x="2" y="2"/>
                    </a:lnTo>
                    <a:lnTo>
                      <a:pt x="2" y="4"/>
                    </a:lnTo>
                  </a:path>
                </a:pathLst>
              </a:custGeom>
              <a:solidFill>
                <a:schemeClr val="tx2"/>
              </a:solidFill>
              <a:ln w="3175">
                <a:solidFill>
                  <a:schemeClr val="bg1"/>
                </a:solidFill>
                <a:round/>
                <a:headEnd/>
                <a:tailEnd/>
              </a:ln>
            </p:spPr>
            <p:txBody>
              <a:bodyPr/>
              <a:lstStyle/>
              <a:p>
                <a:endParaRPr lang="fr-FR" dirty="0"/>
              </a:p>
            </p:txBody>
          </p:sp>
          <p:sp>
            <p:nvSpPr>
              <p:cNvPr id="5815" name="Freeform 1274"/>
              <p:cNvSpPr>
                <a:spLocks/>
              </p:cNvSpPr>
              <p:nvPr/>
            </p:nvSpPr>
            <p:spPr bwMode="auto">
              <a:xfrm>
                <a:off x="812" y="1712"/>
                <a:ext cx="4" cy="8"/>
              </a:xfrm>
              <a:custGeom>
                <a:avLst/>
                <a:gdLst>
                  <a:gd name="T0" fmla="*/ 0 w 4"/>
                  <a:gd name="T1" fmla="*/ 0 h 8"/>
                  <a:gd name="T2" fmla="*/ 2 w 4"/>
                  <a:gd name="T3" fmla="*/ 4 h 8"/>
                  <a:gd name="T4" fmla="*/ 4 w 4"/>
                  <a:gd name="T5" fmla="*/ 8 h 8"/>
                  <a:gd name="T6" fmla="*/ 2 w 4"/>
                  <a:gd name="T7" fmla="*/ 8 h 8"/>
                  <a:gd name="T8" fmla="*/ 0 w 4"/>
                  <a:gd name="T9" fmla="*/ 6 h 8"/>
                  <a:gd name="T10" fmla="*/ 0 w 4"/>
                  <a:gd name="T11" fmla="*/ 4 h 8"/>
                  <a:gd name="T12" fmla="*/ 0 w 4"/>
                  <a:gd name="T13" fmla="*/ 2 h 8"/>
                  <a:gd name="T14" fmla="*/ 0 w 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0" y="0"/>
                    </a:moveTo>
                    <a:lnTo>
                      <a:pt x="2" y="4"/>
                    </a:lnTo>
                    <a:lnTo>
                      <a:pt x="4" y="8"/>
                    </a:lnTo>
                    <a:lnTo>
                      <a:pt x="2" y="8"/>
                    </a:lnTo>
                    <a:lnTo>
                      <a:pt x="0" y="6"/>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816" name="Freeform 1275"/>
              <p:cNvSpPr>
                <a:spLocks/>
              </p:cNvSpPr>
              <p:nvPr/>
            </p:nvSpPr>
            <p:spPr bwMode="auto">
              <a:xfrm>
                <a:off x="812" y="1712"/>
                <a:ext cx="4" cy="8"/>
              </a:xfrm>
              <a:custGeom>
                <a:avLst/>
                <a:gdLst>
                  <a:gd name="T0" fmla="*/ 0 w 4"/>
                  <a:gd name="T1" fmla="*/ 0 h 8"/>
                  <a:gd name="T2" fmla="*/ 2 w 4"/>
                  <a:gd name="T3" fmla="*/ 4 h 8"/>
                  <a:gd name="T4" fmla="*/ 4 w 4"/>
                  <a:gd name="T5" fmla="*/ 8 h 8"/>
                  <a:gd name="T6" fmla="*/ 2 w 4"/>
                  <a:gd name="T7" fmla="*/ 8 h 8"/>
                  <a:gd name="T8" fmla="*/ 0 w 4"/>
                  <a:gd name="T9" fmla="*/ 6 h 8"/>
                  <a:gd name="T10" fmla="*/ 0 w 4"/>
                  <a:gd name="T11" fmla="*/ 4 h 8"/>
                  <a:gd name="T12" fmla="*/ 0 w 4"/>
                  <a:gd name="T13" fmla="*/ 2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0"/>
                    </a:moveTo>
                    <a:lnTo>
                      <a:pt x="2" y="4"/>
                    </a:lnTo>
                    <a:lnTo>
                      <a:pt x="4" y="8"/>
                    </a:lnTo>
                    <a:lnTo>
                      <a:pt x="2" y="8"/>
                    </a:lnTo>
                    <a:lnTo>
                      <a:pt x="0" y="6"/>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817" name="Freeform 1276"/>
              <p:cNvSpPr>
                <a:spLocks/>
              </p:cNvSpPr>
              <p:nvPr/>
            </p:nvSpPr>
            <p:spPr bwMode="auto">
              <a:xfrm>
                <a:off x="115" y="1797"/>
                <a:ext cx="10" cy="8"/>
              </a:xfrm>
              <a:custGeom>
                <a:avLst/>
                <a:gdLst>
                  <a:gd name="T0" fmla="*/ 2 w 10"/>
                  <a:gd name="T1" fmla="*/ 0 h 8"/>
                  <a:gd name="T2" fmla="*/ 0 w 10"/>
                  <a:gd name="T3" fmla="*/ 0 h 8"/>
                  <a:gd name="T4" fmla="*/ 4 w 10"/>
                  <a:gd name="T5" fmla="*/ 0 h 8"/>
                  <a:gd name="T6" fmla="*/ 6 w 10"/>
                  <a:gd name="T7" fmla="*/ 0 h 8"/>
                  <a:gd name="T8" fmla="*/ 6 w 10"/>
                  <a:gd name="T9" fmla="*/ 2 h 8"/>
                  <a:gd name="T10" fmla="*/ 10 w 10"/>
                  <a:gd name="T11" fmla="*/ 2 h 8"/>
                  <a:gd name="T12" fmla="*/ 8 w 10"/>
                  <a:gd name="T13" fmla="*/ 4 h 8"/>
                  <a:gd name="T14" fmla="*/ 8 w 10"/>
                  <a:gd name="T15" fmla="*/ 6 h 8"/>
                  <a:gd name="T16" fmla="*/ 6 w 10"/>
                  <a:gd name="T17" fmla="*/ 8 h 8"/>
                  <a:gd name="T18" fmla="*/ 4 w 10"/>
                  <a:gd name="T19" fmla="*/ 6 h 8"/>
                  <a:gd name="T20" fmla="*/ 4 w 10"/>
                  <a:gd name="T21" fmla="*/ 4 h 8"/>
                  <a:gd name="T22" fmla="*/ 2 w 10"/>
                  <a:gd name="T23" fmla="*/ 2 h 8"/>
                  <a:gd name="T24" fmla="*/ 2 w 10"/>
                  <a:gd name="T25" fmla="*/ 2 h 8"/>
                  <a:gd name="T26" fmla="*/ 2 w 10"/>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2" y="0"/>
                    </a:moveTo>
                    <a:lnTo>
                      <a:pt x="0" y="0"/>
                    </a:lnTo>
                    <a:lnTo>
                      <a:pt x="4" y="0"/>
                    </a:lnTo>
                    <a:lnTo>
                      <a:pt x="6" y="0"/>
                    </a:lnTo>
                    <a:lnTo>
                      <a:pt x="6" y="2"/>
                    </a:lnTo>
                    <a:lnTo>
                      <a:pt x="10" y="2"/>
                    </a:lnTo>
                    <a:lnTo>
                      <a:pt x="8" y="4"/>
                    </a:lnTo>
                    <a:lnTo>
                      <a:pt x="8" y="6"/>
                    </a:lnTo>
                    <a:lnTo>
                      <a:pt x="6" y="8"/>
                    </a:lnTo>
                    <a:lnTo>
                      <a:pt x="4" y="6"/>
                    </a:lnTo>
                    <a:lnTo>
                      <a:pt x="4" y="4"/>
                    </a:lnTo>
                    <a:lnTo>
                      <a:pt x="2" y="2"/>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818" name="Freeform 1277"/>
              <p:cNvSpPr>
                <a:spLocks/>
              </p:cNvSpPr>
              <p:nvPr/>
            </p:nvSpPr>
            <p:spPr bwMode="auto">
              <a:xfrm>
                <a:off x="115" y="1797"/>
                <a:ext cx="10" cy="8"/>
              </a:xfrm>
              <a:custGeom>
                <a:avLst/>
                <a:gdLst>
                  <a:gd name="T0" fmla="*/ 2 w 10"/>
                  <a:gd name="T1" fmla="*/ 0 h 8"/>
                  <a:gd name="T2" fmla="*/ 0 w 10"/>
                  <a:gd name="T3" fmla="*/ 0 h 8"/>
                  <a:gd name="T4" fmla="*/ 4 w 10"/>
                  <a:gd name="T5" fmla="*/ 0 h 8"/>
                  <a:gd name="T6" fmla="*/ 6 w 10"/>
                  <a:gd name="T7" fmla="*/ 0 h 8"/>
                  <a:gd name="T8" fmla="*/ 6 w 10"/>
                  <a:gd name="T9" fmla="*/ 2 h 8"/>
                  <a:gd name="T10" fmla="*/ 10 w 10"/>
                  <a:gd name="T11" fmla="*/ 2 h 8"/>
                  <a:gd name="T12" fmla="*/ 8 w 10"/>
                  <a:gd name="T13" fmla="*/ 4 h 8"/>
                  <a:gd name="T14" fmla="*/ 8 w 10"/>
                  <a:gd name="T15" fmla="*/ 6 h 8"/>
                  <a:gd name="T16" fmla="*/ 6 w 10"/>
                  <a:gd name="T17" fmla="*/ 8 h 8"/>
                  <a:gd name="T18" fmla="*/ 4 w 10"/>
                  <a:gd name="T19" fmla="*/ 6 h 8"/>
                  <a:gd name="T20" fmla="*/ 4 w 10"/>
                  <a:gd name="T21" fmla="*/ 4 h 8"/>
                  <a:gd name="T22" fmla="*/ 2 w 10"/>
                  <a:gd name="T23" fmla="*/ 2 h 8"/>
                  <a:gd name="T24" fmla="*/ 2 w 10"/>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2" y="0"/>
                    </a:moveTo>
                    <a:lnTo>
                      <a:pt x="0" y="0"/>
                    </a:lnTo>
                    <a:lnTo>
                      <a:pt x="4" y="0"/>
                    </a:lnTo>
                    <a:lnTo>
                      <a:pt x="6" y="0"/>
                    </a:lnTo>
                    <a:lnTo>
                      <a:pt x="6" y="2"/>
                    </a:lnTo>
                    <a:lnTo>
                      <a:pt x="10" y="2"/>
                    </a:lnTo>
                    <a:lnTo>
                      <a:pt x="8" y="4"/>
                    </a:lnTo>
                    <a:lnTo>
                      <a:pt x="8" y="6"/>
                    </a:lnTo>
                    <a:lnTo>
                      <a:pt x="6" y="8"/>
                    </a:lnTo>
                    <a:lnTo>
                      <a:pt x="4" y="6"/>
                    </a:lnTo>
                    <a:lnTo>
                      <a:pt x="4" y="4"/>
                    </a:lnTo>
                    <a:lnTo>
                      <a:pt x="2" y="2"/>
                    </a:lnTo>
                  </a:path>
                </a:pathLst>
              </a:custGeom>
              <a:solidFill>
                <a:schemeClr val="tx2"/>
              </a:solidFill>
              <a:ln w="3175">
                <a:solidFill>
                  <a:schemeClr val="bg1"/>
                </a:solidFill>
                <a:round/>
                <a:headEnd/>
                <a:tailEnd/>
              </a:ln>
            </p:spPr>
            <p:txBody>
              <a:bodyPr/>
              <a:lstStyle/>
              <a:p>
                <a:endParaRPr lang="fr-FR" dirty="0"/>
              </a:p>
            </p:txBody>
          </p:sp>
          <p:sp>
            <p:nvSpPr>
              <p:cNvPr id="5819" name="Freeform 1278"/>
              <p:cNvSpPr>
                <a:spLocks/>
              </p:cNvSpPr>
              <p:nvPr/>
            </p:nvSpPr>
            <p:spPr bwMode="auto">
              <a:xfrm>
                <a:off x="125" y="1797"/>
                <a:ext cx="8" cy="6"/>
              </a:xfrm>
              <a:custGeom>
                <a:avLst/>
                <a:gdLst>
                  <a:gd name="T0" fmla="*/ 0 w 8"/>
                  <a:gd name="T1" fmla="*/ 6 h 6"/>
                  <a:gd name="T2" fmla="*/ 6 w 8"/>
                  <a:gd name="T3" fmla="*/ 4 h 6"/>
                  <a:gd name="T4" fmla="*/ 8 w 8"/>
                  <a:gd name="T5" fmla="*/ 0 h 6"/>
                  <a:gd name="T6" fmla="*/ 8 w 8"/>
                  <a:gd name="T7" fmla="*/ 2 h 6"/>
                  <a:gd name="T8" fmla="*/ 6 w 8"/>
                  <a:gd name="T9" fmla="*/ 4 h 6"/>
                  <a:gd name="T10" fmla="*/ 2 w 8"/>
                  <a:gd name="T11" fmla="*/ 6 h 6"/>
                  <a:gd name="T12" fmla="*/ 0 w 8"/>
                  <a:gd name="T13" fmla="*/ 6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6" y="4"/>
                    </a:lnTo>
                    <a:lnTo>
                      <a:pt x="8" y="0"/>
                    </a:lnTo>
                    <a:lnTo>
                      <a:pt x="8" y="2"/>
                    </a:lnTo>
                    <a:lnTo>
                      <a:pt x="6" y="4"/>
                    </a:lnTo>
                    <a:lnTo>
                      <a:pt x="2" y="6"/>
                    </a:lnTo>
                    <a:lnTo>
                      <a:pt x="0" y="6"/>
                    </a:lnTo>
                    <a:close/>
                  </a:path>
                </a:pathLst>
              </a:custGeom>
              <a:solidFill>
                <a:schemeClr val="tx2"/>
              </a:solidFill>
              <a:ln w="3175">
                <a:solidFill>
                  <a:schemeClr val="bg1"/>
                </a:solidFill>
                <a:round/>
                <a:headEnd/>
                <a:tailEnd/>
              </a:ln>
            </p:spPr>
            <p:txBody>
              <a:bodyPr/>
              <a:lstStyle/>
              <a:p>
                <a:endParaRPr lang="fr-FR" dirty="0"/>
              </a:p>
            </p:txBody>
          </p:sp>
          <p:sp>
            <p:nvSpPr>
              <p:cNvPr id="5820" name="Freeform 1279"/>
              <p:cNvSpPr>
                <a:spLocks/>
              </p:cNvSpPr>
              <p:nvPr/>
            </p:nvSpPr>
            <p:spPr bwMode="auto">
              <a:xfrm>
                <a:off x="125" y="1797"/>
                <a:ext cx="8" cy="6"/>
              </a:xfrm>
              <a:custGeom>
                <a:avLst/>
                <a:gdLst>
                  <a:gd name="T0" fmla="*/ 0 w 8"/>
                  <a:gd name="T1" fmla="*/ 6 h 6"/>
                  <a:gd name="T2" fmla="*/ 6 w 8"/>
                  <a:gd name="T3" fmla="*/ 4 h 6"/>
                  <a:gd name="T4" fmla="*/ 8 w 8"/>
                  <a:gd name="T5" fmla="*/ 0 h 6"/>
                  <a:gd name="T6" fmla="*/ 8 w 8"/>
                  <a:gd name="T7" fmla="*/ 2 h 6"/>
                  <a:gd name="T8" fmla="*/ 6 w 8"/>
                  <a:gd name="T9" fmla="*/ 4 h 6"/>
                  <a:gd name="T10" fmla="*/ 2 w 8"/>
                  <a:gd name="T11" fmla="*/ 6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0" y="6"/>
                    </a:moveTo>
                    <a:lnTo>
                      <a:pt x="6" y="4"/>
                    </a:lnTo>
                    <a:lnTo>
                      <a:pt x="8" y="0"/>
                    </a:lnTo>
                    <a:lnTo>
                      <a:pt x="8" y="2"/>
                    </a:lnTo>
                    <a:lnTo>
                      <a:pt x="6" y="4"/>
                    </a:lnTo>
                    <a:lnTo>
                      <a:pt x="2" y="6"/>
                    </a:lnTo>
                  </a:path>
                </a:pathLst>
              </a:custGeom>
              <a:solidFill>
                <a:schemeClr val="tx2"/>
              </a:solidFill>
              <a:ln w="3175">
                <a:solidFill>
                  <a:schemeClr val="bg1"/>
                </a:solidFill>
                <a:round/>
                <a:headEnd/>
                <a:tailEnd/>
              </a:ln>
            </p:spPr>
            <p:txBody>
              <a:bodyPr/>
              <a:lstStyle/>
              <a:p>
                <a:endParaRPr lang="fr-FR" dirty="0"/>
              </a:p>
            </p:txBody>
          </p:sp>
          <p:sp>
            <p:nvSpPr>
              <p:cNvPr id="5821" name="Freeform 1280"/>
              <p:cNvSpPr>
                <a:spLocks/>
              </p:cNvSpPr>
              <p:nvPr/>
            </p:nvSpPr>
            <p:spPr bwMode="auto">
              <a:xfrm>
                <a:off x="137" y="1795"/>
                <a:ext cx="8" cy="10"/>
              </a:xfrm>
              <a:custGeom>
                <a:avLst/>
                <a:gdLst>
                  <a:gd name="T0" fmla="*/ 0 w 8"/>
                  <a:gd name="T1" fmla="*/ 6 h 10"/>
                  <a:gd name="T2" fmla="*/ 2 w 8"/>
                  <a:gd name="T3" fmla="*/ 4 h 10"/>
                  <a:gd name="T4" fmla="*/ 0 w 8"/>
                  <a:gd name="T5" fmla="*/ 2 h 10"/>
                  <a:gd name="T6" fmla="*/ 4 w 8"/>
                  <a:gd name="T7" fmla="*/ 0 h 10"/>
                  <a:gd name="T8" fmla="*/ 4 w 8"/>
                  <a:gd name="T9" fmla="*/ 4 h 10"/>
                  <a:gd name="T10" fmla="*/ 8 w 8"/>
                  <a:gd name="T11" fmla="*/ 4 h 10"/>
                  <a:gd name="T12" fmla="*/ 8 w 8"/>
                  <a:gd name="T13" fmla="*/ 6 h 10"/>
                  <a:gd name="T14" fmla="*/ 4 w 8"/>
                  <a:gd name="T15" fmla="*/ 8 h 10"/>
                  <a:gd name="T16" fmla="*/ 2 w 8"/>
                  <a:gd name="T17" fmla="*/ 8 h 10"/>
                  <a:gd name="T18" fmla="*/ 2 w 8"/>
                  <a:gd name="T19" fmla="*/ 10 h 10"/>
                  <a:gd name="T20" fmla="*/ 0 w 8"/>
                  <a:gd name="T21" fmla="*/ 8 h 10"/>
                  <a:gd name="T22" fmla="*/ 0 w 8"/>
                  <a:gd name="T23" fmla="*/ 8 h 10"/>
                  <a:gd name="T24" fmla="*/ 0 w 8"/>
                  <a:gd name="T25" fmla="*/ 6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
                  <a:gd name="T41" fmla="*/ 8 w 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
                    <a:moveTo>
                      <a:pt x="0" y="6"/>
                    </a:moveTo>
                    <a:lnTo>
                      <a:pt x="2" y="4"/>
                    </a:lnTo>
                    <a:lnTo>
                      <a:pt x="0" y="2"/>
                    </a:lnTo>
                    <a:lnTo>
                      <a:pt x="4" y="0"/>
                    </a:lnTo>
                    <a:lnTo>
                      <a:pt x="4" y="4"/>
                    </a:lnTo>
                    <a:lnTo>
                      <a:pt x="8" y="4"/>
                    </a:lnTo>
                    <a:lnTo>
                      <a:pt x="8" y="6"/>
                    </a:lnTo>
                    <a:lnTo>
                      <a:pt x="4" y="8"/>
                    </a:lnTo>
                    <a:lnTo>
                      <a:pt x="2" y="8"/>
                    </a:lnTo>
                    <a:lnTo>
                      <a:pt x="2" y="10"/>
                    </a:lnTo>
                    <a:lnTo>
                      <a:pt x="0" y="8"/>
                    </a:lnTo>
                    <a:lnTo>
                      <a:pt x="0" y="6"/>
                    </a:lnTo>
                    <a:close/>
                  </a:path>
                </a:pathLst>
              </a:custGeom>
              <a:solidFill>
                <a:schemeClr val="tx2"/>
              </a:solidFill>
              <a:ln w="3175">
                <a:solidFill>
                  <a:schemeClr val="bg1"/>
                </a:solidFill>
                <a:round/>
                <a:headEnd/>
                <a:tailEnd/>
              </a:ln>
            </p:spPr>
            <p:txBody>
              <a:bodyPr/>
              <a:lstStyle/>
              <a:p>
                <a:endParaRPr lang="fr-FR" dirty="0"/>
              </a:p>
            </p:txBody>
          </p:sp>
          <p:sp>
            <p:nvSpPr>
              <p:cNvPr id="5822" name="Freeform 1281"/>
              <p:cNvSpPr>
                <a:spLocks/>
              </p:cNvSpPr>
              <p:nvPr/>
            </p:nvSpPr>
            <p:spPr bwMode="auto">
              <a:xfrm>
                <a:off x="137" y="1795"/>
                <a:ext cx="8" cy="10"/>
              </a:xfrm>
              <a:custGeom>
                <a:avLst/>
                <a:gdLst>
                  <a:gd name="T0" fmla="*/ 0 w 8"/>
                  <a:gd name="T1" fmla="*/ 6 h 10"/>
                  <a:gd name="T2" fmla="*/ 2 w 8"/>
                  <a:gd name="T3" fmla="*/ 4 h 10"/>
                  <a:gd name="T4" fmla="*/ 0 w 8"/>
                  <a:gd name="T5" fmla="*/ 2 h 10"/>
                  <a:gd name="T6" fmla="*/ 4 w 8"/>
                  <a:gd name="T7" fmla="*/ 0 h 10"/>
                  <a:gd name="T8" fmla="*/ 4 w 8"/>
                  <a:gd name="T9" fmla="*/ 4 h 10"/>
                  <a:gd name="T10" fmla="*/ 8 w 8"/>
                  <a:gd name="T11" fmla="*/ 4 h 10"/>
                  <a:gd name="T12" fmla="*/ 8 w 8"/>
                  <a:gd name="T13" fmla="*/ 6 h 10"/>
                  <a:gd name="T14" fmla="*/ 4 w 8"/>
                  <a:gd name="T15" fmla="*/ 8 h 10"/>
                  <a:gd name="T16" fmla="*/ 2 w 8"/>
                  <a:gd name="T17" fmla="*/ 8 h 10"/>
                  <a:gd name="T18" fmla="*/ 2 w 8"/>
                  <a:gd name="T19" fmla="*/ 10 h 10"/>
                  <a:gd name="T20" fmla="*/ 0 w 8"/>
                  <a:gd name="T21" fmla="*/ 8 h 10"/>
                  <a:gd name="T22" fmla="*/ 0 w 8"/>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0" y="6"/>
                    </a:moveTo>
                    <a:lnTo>
                      <a:pt x="2" y="4"/>
                    </a:lnTo>
                    <a:lnTo>
                      <a:pt x="0" y="2"/>
                    </a:lnTo>
                    <a:lnTo>
                      <a:pt x="4" y="0"/>
                    </a:lnTo>
                    <a:lnTo>
                      <a:pt x="4" y="4"/>
                    </a:lnTo>
                    <a:lnTo>
                      <a:pt x="8" y="4"/>
                    </a:lnTo>
                    <a:lnTo>
                      <a:pt x="8" y="6"/>
                    </a:lnTo>
                    <a:lnTo>
                      <a:pt x="4" y="8"/>
                    </a:lnTo>
                    <a:lnTo>
                      <a:pt x="2" y="8"/>
                    </a:lnTo>
                    <a:lnTo>
                      <a:pt x="2" y="10"/>
                    </a:lnTo>
                    <a:lnTo>
                      <a:pt x="0" y="8"/>
                    </a:lnTo>
                  </a:path>
                </a:pathLst>
              </a:custGeom>
              <a:solidFill>
                <a:schemeClr val="tx2"/>
              </a:solidFill>
              <a:ln w="3175">
                <a:solidFill>
                  <a:schemeClr val="bg1"/>
                </a:solidFill>
                <a:round/>
                <a:headEnd/>
                <a:tailEnd/>
              </a:ln>
            </p:spPr>
            <p:txBody>
              <a:bodyPr/>
              <a:lstStyle/>
              <a:p>
                <a:endParaRPr lang="fr-FR" dirty="0"/>
              </a:p>
            </p:txBody>
          </p:sp>
          <p:sp>
            <p:nvSpPr>
              <p:cNvPr id="5823" name="Freeform 1282"/>
              <p:cNvSpPr>
                <a:spLocks/>
              </p:cNvSpPr>
              <p:nvPr/>
            </p:nvSpPr>
            <p:spPr bwMode="auto">
              <a:xfrm>
                <a:off x="171" y="1785"/>
                <a:ext cx="8" cy="8"/>
              </a:xfrm>
              <a:custGeom>
                <a:avLst/>
                <a:gdLst>
                  <a:gd name="T0" fmla="*/ 4 w 8"/>
                  <a:gd name="T1" fmla="*/ 2 h 8"/>
                  <a:gd name="T2" fmla="*/ 6 w 8"/>
                  <a:gd name="T3" fmla="*/ 0 h 8"/>
                  <a:gd name="T4" fmla="*/ 8 w 8"/>
                  <a:gd name="T5" fmla="*/ 2 h 8"/>
                  <a:gd name="T6" fmla="*/ 8 w 8"/>
                  <a:gd name="T7" fmla="*/ 4 h 8"/>
                  <a:gd name="T8" fmla="*/ 6 w 8"/>
                  <a:gd name="T9" fmla="*/ 4 h 8"/>
                  <a:gd name="T10" fmla="*/ 6 w 8"/>
                  <a:gd name="T11" fmla="*/ 8 h 8"/>
                  <a:gd name="T12" fmla="*/ 4 w 8"/>
                  <a:gd name="T13" fmla="*/ 8 h 8"/>
                  <a:gd name="T14" fmla="*/ 2 w 8"/>
                  <a:gd name="T15" fmla="*/ 8 h 8"/>
                  <a:gd name="T16" fmla="*/ 0 w 8"/>
                  <a:gd name="T17" fmla="*/ 8 h 8"/>
                  <a:gd name="T18" fmla="*/ 4 w 8"/>
                  <a:gd name="T19" fmla="*/ 4 h 8"/>
                  <a:gd name="T20" fmla="*/ 4 w 8"/>
                  <a:gd name="T21" fmla="*/ 4 h 8"/>
                  <a:gd name="T22" fmla="*/ 4 w 8"/>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4" y="2"/>
                    </a:moveTo>
                    <a:lnTo>
                      <a:pt x="6" y="0"/>
                    </a:lnTo>
                    <a:lnTo>
                      <a:pt x="8" y="2"/>
                    </a:lnTo>
                    <a:lnTo>
                      <a:pt x="8" y="4"/>
                    </a:lnTo>
                    <a:lnTo>
                      <a:pt x="6" y="4"/>
                    </a:lnTo>
                    <a:lnTo>
                      <a:pt x="6" y="8"/>
                    </a:lnTo>
                    <a:lnTo>
                      <a:pt x="4" y="8"/>
                    </a:lnTo>
                    <a:lnTo>
                      <a:pt x="2" y="8"/>
                    </a:lnTo>
                    <a:lnTo>
                      <a:pt x="0" y="8"/>
                    </a:lnTo>
                    <a:lnTo>
                      <a:pt x="4" y="4"/>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824" name="Freeform 1283"/>
              <p:cNvSpPr>
                <a:spLocks/>
              </p:cNvSpPr>
              <p:nvPr/>
            </p:nvSpPr>
            <p:spPr bwMode="auto">
              <a:xfrm>
                <a:off x="171" y="1785"/>
                <a:ext cx="8" cy="8"/>
              </a:xfrm>
              <a:custGeom>
                <a:avLst/>
                <a:gdLst>
                  <a:gd name="T0" fmla="*/ 4 w 8"/>
                  <a:gd name="T1" fmla="*/ 2 h 8"/>
                  <a:gd name="T2" fmla="*/ 6 w 8"/>
                  <a:gd name="T3" fmla="*/ 0 h 8"/>
                  <a:gd name="T4" fmla="*/ 8 w 8"/>
                  <a:gd name="T5" fmla="*/ 2 h 8"/>
                  <a:gd name="T6" fmla="*/ 8 w 8"/>
                  <a:gd name="T7" fmla="*/ 4 h 8"/>
                  <a:gd name="T8" fmla="*/ 6 w 8"/>
                  <a:gd name="T9" fmla="*/ 4 h 8"/>
                  <a:gd name="T10" fmla="*/ 6 w 8"/>
                  <a:gd name="T11" fmla="*/ 8 h 8"/>
                  <a:gd name="T12" fmla="*/ 4 w 8"/>
                  <a:gd name="T13" fmla="*/ 8 h 8"/>
                  <a:gd name="T14" fmla="*/ 2 w 8"/>
                  <a:gd name="T15" fmla="*/ 8 h 8"/>
                  <a:gd name="T16" fmla="*/ 0 w 8"/>
                  <a:gd name="T17" fmla="*/ 8 h 8"/>
                  <a:gd name="T18" fmla="*/ 4 w 8"/>
                  <a:gd name="T19" fmla="*/ 4 h 8"/>
                  <a:gd name="T20" fmla="*/ 4 w 8"/>
                  <a:gd name="T21" fmla="*/ 4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4" y="2"/>
                    </a:moveTo>
                    <a:lnTo>
                      <a:pt x="6" y="0"/>
                    </a:lnTo>
                    <a:lnTo>
                      <a:pt x="8" y="2"/>
                    </a:lnTo>
                    <a:lnTo>
                      <a:pt x="8" y="4"/>
                    </a:lnTo>
                    <a:lnTo>
                      <a:pt x="6" y="4"/>
                    </a:lnTo>
                    <a:lnTo>
                      <a:pt x="6" y="8"/>
                    </a:lnTo>
                    <a:lnTo>
                      <a:pt x="4" y="8"/>
                    </a:lnTo>
                    <a:lnTo>
                      <a:pt x="2" y="8"/>
                    </a:lnTo>
                    <a:lnTo>
                      <a:pt x="0" y="8"/>
                    </a:lnTo>
                    <a:lnTo>
                      <a:pt x="4" y="4"/>
                    </a:lnTo>
                  </a:path>
                </a:pathLst>
              </a:custGeom>
              <a:solidFill>
                <a:schemeClr val="tx2"/>
              </a:solidFill>
              <a:ln w="3175">
                <a:solidFill>
                  <a:schemeClr val="bg1"/>
                </a:solidFill>
                <a:round/>
                <a:headEnd/>
                <a:tailEnd/>
              </a:ln>
            </p:spPr>
            <p:txBody>
              <a:bodyPr/>
              <a:lstStyle/>
              <a:p>
                <a:endParaRPr lang="fr-FR" dirty="0"/>
              </a:p>
            </p:txBody>
          </p:sp>
          <p:sp>
            <p:nvSpPr>
              <p:cNvPr id="5825" name="Freeform 1284"/>
              <p:cNvSpPr>
                <a:spLocks/>
              </p:cNvSpPr>
              <p:nvPr/>
            </p:nvSpPr>
            <p:spPr bwMode="auto">
              <a:xfrm>
                <a:off x="179" y="1791"/>
                <a:ext cx="14" cy="4"/>
              </a:xfrm>
              <a:custGeom>
                <a:avLst/>
                <a:gdLst>
                  <a:gd name="T0" fmla="*/ 0 w 14"/>
                  <a:gd name="T1" fmla="*/ 0 h 4"/>
                  <a:gd name="T2" fmla="*/ 6 w 14"/>
                  <a:gd name="T3" fmla="*/ 0 h 4"/>
                  <a:gd name="T4" fmla="*/ 10 w 14"/>
                  <a:gd name="T5" fmla="*/ 2 h 4"/>
                  <a:gd name="T6" fmla="*/ 14 w 14"/>
                  <a:gd name="T7" fmla="*/ 2 h 4"/>
                  <a:gd name="T8" fmla="*/ 14 w 14"/>
                  <a:gd name="T9" fmla="*/ 4 h 4"/>
                  <a:gd name="T10" fmla="*/ 4 w 14"/>
                  <a:gd name="T11" fmla="*/ 2 h 4"/>
                  <a:gd name="T12" fmla="*/ 2 w 14"/>
                  <a:gd name="T13" fmla="*/ 0 h 4"/>
                  <a:gd name="T14" fmla="*/ 0 w 1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4"/>
                  <a:gd name="T26" fmla="*/ 14 w 1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4">
                    <a:moveTo>
                      <a:pt x="0" y="0"/>
                    </a:moveTo>
                    <a:lnTo>
                      <a:pt x="6" y="0"/>
                    </a:lnTo>
                    <a:lnTo>
                      <a:pt x="10" y="2"/>
                    </a:lnTo>
                    <a:lnTo>
                      <a:pt x="14" y="2"/>
                    </a:lnTo>
                    <a:lnTo>
                      <a:pt x="14" y="4"/>
                    </a:lnTo>
                    <a:lnTo>
                      <a:pt x="4"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826" name="Freeform 1285"/>
              <p:cNvSpPr>
                <a:spLocks/>
              </p:cNvSpPr>
              <p:nvPr/>
            </p:nvSpPr>
            <p:spPr bwMode="auto">
              <a:xfrm>
                <a:off x="179" y="1791"/>
                <a:ext cx="14" cy="4"/>
              </a:xfrm>
              <a:custGeom>
                <a:avLst/>
                <a:gdLst>
                  <a:gd name="T0" fmla="*/ 0 w 14"/>
                  <a:gd name="T1" fmla="*/ 0 h 4"/>
                  <a:gd name="T2" fmla="*/ 6 w 14"/>
                  <a:gd name="T3" fmla="*/ 0 h 4"/>
                  <a:gd name="T4" fmla="*/ 10 w 14"/>
                  <a:gd name="T5" fmla="*/ 2 h 4"/>
                  <a:gd name="T6" fmla="*/ 14 w 14"/>
                  <a:gd name="T7" fmla="*/ 2 h 4"/>
                  <a:gd name="T8" fmla="*/ 14 w 14"/>
                  <a:gd name="T9" fmla="*/ 4 h 4"/>
                  <a:gd name="T10" fmla="*/ 4 w 14"/>
                  <a:gd name="T11" fmla="*/ 2 h 4"/>
                  <a:gd name="T12" fmla="*/ 2 w 14"/>
                  <a:gd name="T13" fmla="*/ 0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0"/>
                    </a:moveTo>
                    <a:lnTo>
                      <a:pt x="6" y="0"/>
                    </a:lnTo>
                    <a:lnTo>
                      <a:pt x="10" y="2"/>
                    </a:lnTo>
                    <a:lnTo>
                      <a:pt x="14" y="2"/>
                    </a:lnTo>
                    <a:lnTo>
                      <a:pt x="14" y="4"/>
                    </a:lnTo>
                    <a:lnTo>
                      <a:pt x="4" y="2"/>
                    </a:lnTo>
                    <a:lnTo>
                      <a:pt x="2" y="0"/>
                    </a:lnTo>
                  </a:path>
                </a:pathLst>
              </a:custGeom>
              <a:solidFill>
                <a:schemeClr val="tx2"/>
              </a:solidFill>
              <a:ln w="3175">
                <a:solidFill>
                  <a:schemeClr val="bg1"/>
                </a:solidFill>
                <a:round/>
                <a:headEnd/>
                <a:tailEnd/>
              </a:ln>
            </p:spPr>
            <p:txBody>
              <a:bodyPr/>
              <a:lstStyle/>
              <a:p>
                <a:endParaRPr lang="fr-FR" dirty="0"/>
              </a:p>
            </p:txBody>
          </p:sp>
          <p:sp>
            <p:nvSpPr>
              <p:cNvPr id="5827" name="Freeform 1286"/>
              <p:cNvSpPr>
                <a:spLocks/>
              </p:cNvSpPr>
              <p:nvPr/>
            </p:nvSpPr>
            <p:spPr bwMode="auto">
              <a:xfrm>
                <a:off x="201" y="1785"/>
                <a:ext cx="4" cy="4"/>
              </a:xfrm>
              <a:custGeom>
                <a:avLst/>
                <a:gdLst>
                  <a:gd name="T0" fmla="*/ 0 w 4"/>
                  <a:gd name="T1" fmla="*/ 0 h 4"/>
                  <a:gd name="T2" fmla="*/ 2 w 4"/>
                  <a:gd name="T3" fmla="*/ 2 h 4"/>
                  <a:gd name="T4" fmla="*/ 4 w 4"/>
                  <a:gd name="T5" fmla="*/ 2 h 4"/>
                  <a:gd name="T6" fmla="*/ 2 w 4"/>
                  <a:gd name="T7" fmla="*/ 4 h 4"/>
                  <a:gd name="T8" fmla="*/ 0 w 4"/>
                  <a:gd name="T9" fmla="*/ 4 h 4"/>
                  <a:gd name="T10" fmla="*/ 0 w 4"/>
                  <a:gd name="T11" fmla="*/ 2 h 4"/>
                  <a:gd name="T12" fmla="*/ 0 w 4"/>
                  <a:gd name="T13" fmla="*/ 2 h 4"/>
                  <a:gd name="T14" fmla="*/ 0 w 4"/>
                  <a:gd name="T15" fmla="*/ 2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lnTo>
                      <a:pt x="2" y="2"/>
                    </a:lnTo>
                    <a:lnTo>
                      <a:pt x="4" y="2"/>
                    </a:lnTo>
                    <a:lnTo>
                      <a:pt x="2" y="4"/>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828" name="Freeform 1287"/>
              <p:cNvSpPr>
                <a:spLocks/>
              </p:cNvSpPr>
              <p:nvPr/>
            </p:nvSpPr>
            <p:spPr bwMode="auto">
              <a:xfrm>
                <a:off x="201" y="1785"/>
                <a:ext cx="4" cy="4"/>
              </a:xfrm>
              <a:custGeom>
                <a:avLst/>
                <a:gdLst>
                  <a:gd name="T0" fmla="*/ 0 w 4"/>
                  <a:gd name="T1" fmla="*/ 0 h 4"/>
                  <a:gd name="T2" fmla="*/ 2 w 4"/>
                  <a:gd name="T3" fmla="*/ 2 h 4"/>
                  <a:gd name="T4" fmla="*/ 4 w 4"/>
                  <a:gd name="T5" fmla="*/ 2 h 4"/>
                  <a:gd name="T6" fmla="*/ 2 w 4"/>
                  <a:gd name="T7" fmla="*/ 4 h 4"/>
                  <a:gd name="T8" fmla="*/ 0 w 4"/>
                  <a:gd name="T9" fmla="*/ 4 h 4"/>
                  <a:gd name="T10" fmla="*/ 0 w 4"/>
                  <a:gd name="T11" fmla="*/ 2 h 4"/>
                  <a:gd name="T12" fmla="*/ 0 w 4"/>
                  <a:gd name="T13" fmla="*/ 2 h 4"/>
                  <a:gd name="T14" fmla="*/ 0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2" y="2"/>
                    </a:lnTo>
                    <a:lnTo>
                      <a:pt x="4" y="2"/>
                    </a:lnTo>
                    <a:lnTo>
                      <a:pt x="2" y="4"/>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829" name="Freeform 1288"/>
              <p:cNvSpPr>
                <a:spLocks/>
              </p:cNvSpPr>
              <p:nvPr/>
            </p:nvSpPr>
            <p:spPr bwMode="auto">
              <a:xfrm>
                <a:off x="253" y="1758"/>
                <a:ext cx="18" cy="19"/>
              </a:xfrm>
              <a:custGeom>
                <a:avLst/>
                <a:gdLst>
                  <a:gd name="T0" fmla="*/ 0 w 18"/>
                  <a:gd name="T1" fmla="*/ 17 h 19"/>
                  <a:gd name="T2" fmla="*/ 2 w 18"/>
                  <a:gd name="T3" fmla="*/ 15 h 19"/>
                  <a:gd name="T4" fmla="*/ 6 w 18"/>
                  <a:gd name="T5" fmla="*/ 6 h 19"/>
                  <a:gd name="T6" fmla="*/ 8 w 18"/>
                  <a:gd name="T7" fmla="*/ 6 h 19"/>
                  <a:gd name="T8" fmla="*/ 10 w 18"/>
                  <a:gd name="T9" fmla="*/ 6 h 19"/>
                  <a:gd name="T10" fmla="*/ 10 w 18"/>
                  <a:gd name="T11" fmla="*/ 2 h 19"/>
                  <a:gd name="T12" fmla="*/ 16 w 18"/>
                  <a:gd name="T13" fmla="*/ 0 h 19"/>
                  <a:gd name="T14" fmla="*/ 18 w 18"/>
                  <a:gd name="T15" fmla="*/ 0 h 19"/>
                  <a:gd name="T16" fmla="*/ 18 w 18"/>
                  <a:gd name="T17" fmla="*/ 2 h 19"/>
                  <a:gd name="T18" fmla="*/ 18 w 18"/>
                  <a:gd name="T19" fmla="*/ 4 h 19"/>
                  <a:gd name="T20" fmla="*/ 12 w 18"/>
                  <a:gd name="T21" fmla="*/ 8 h 19"/>
                  <a:gd name="T22" fmla="*/ 2 w 18"/>
                  <a:gd name="T23" fmla="*/ 17 h 19"/>
                  <a:gd name="T24" fmla="*/ 0 w 18"/>
                  <a:gd name="T25" fmla="*/ 19 h 19"/>
                  <a:gd name="T26" fmla="*/ 0 w 18"/>
                  <a:gd name="T27" fmla="*/ 19 h 19"/>
                  <a:gd name="T28" fmla="*/ 0 w 18"/>
                  <a:gd name="T29" fmla="*/ 1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9"/>
                  <a:gd name="T47" fmla="*/ 18 w 18"/>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9">
                    <a:moveTo>
                      <a:pt x="0" y="17"/>
                    </a:moveTo>
                    <a:lnTo>
                      <a:pt x="2" y="15"/>
                    </a:lnTo>
                    <a:lnTo>
                      <a:pt x="6" y="6"/>
                    </a:lnTo>
                    <a:lnTo>
                      <a:pt x="8" y="6"/>
                    </a:lnTo>
                    <a:lnTo>
                      <a:pt x="10" y="6"/>
                    </a:lnTo>
                    <a:lnTo>
                      <a:pt x="10" y="2"/>
                    </a:lnTo>
                    <a:lnTo>
                      <a:pt x="16" y="0"/>
                    </a:lnTo>
                    <a:lnTo>
                      <a:pt x="18" y="0"/>
                    </a:lnTo>
                    <a:lnTo>
                      <a:pt x="18" y="2"/>
                    </a:lnTo>
                    <a:lnTo>
                      <a:pt x="18" y="4"/>
                    </a:lnTo>
                    <a:lnTo>
                      <a:pt x="12" y="8"/>
                    </a:lnTo>
                    <a:lnTo>
                      <a:pt x="2" y="17"/>
                    </a:lnTo>
                    <a:lnTo>
                      <a:pt x="0" y="19"/>
                    </a:lnTo>
                    <a:lnTo>
                      <a:pt x="0" y="17"/>
                    </a:lnTo>
                    <a:close/>
                  </a:path>
                </a:pathLst>
              </a:custGeom>
              <a:solidFill>
                <a:schemeClr val="tx2"/>
              </a:solidFill>
              <a:ln w="3175">
                <a:solidFill>
                  <a:schemeClr val="bg1"/>
                </a:solidFill>
                <a:round/>
                <a:headEnd/>
                <a:tailEnd/>
              </a:ln>
            </p:spPr>
            <p:txBody>
              <a:bodyPr/>
              <a:lstStyle/>
              <a:p>
                <a:endParaRPr lang="fr-FR" dirty="0"/>
              </a:p>
            </p:txBody>
          </p:sp>
          <p:sp>
            <p:nvSpPr>
              <p:cNvPr id="5830" name="Freeform 1289"/>
              <p:cNvSpPr>
                <a:spLocks/>
              </p:cNvSpPr>
              <p:nvPr/>
            </p:nvSpPr>
            <p:spPr bwMode="auto">
              <a:xfrm>
                <a:off x="253" y="1758"/>
                <a:ext cx="18" cy="19"/>
              </a:xfrm>
              <a:custGeom>
                <a:avLst/>
                <a:gdLst>
                  <a:gd name="T0" fmla="*/ 0 w 18"/>
                  <a:gd name="T1" fmla="*/ 17 h 19"/>
                  <a:gd name="T2" fmla="*/ 2 w 18"/>
                  <a:gd name="T3" fmla="*/ 15 h 19"/>
                  <a:gd name="T4" fmla="*/ 6 w 18"/>
                  <a:gd name="T5" fmla="*/ 6 h 19"/>
                  <a:gd name="T6" fmla="*/ 8 w 18"/>
                  <a:gd name="T7" fmla="*/ 6 h 19"/>
                  <a:gd name="T8" fmla="*/ 10 w 18"/>
                  <a:gd name="T9" fmla="*/ 6 h 19"/>
                  <a:gd name="T10" fmla="*/ 10 w 18"/>
                  <a:gd name="T11" fmla="*/ 2 h 19"/>
                  <a:gd name="T12" fmla="*/ 16 w 18"/>
                  <a:gd name="T13" fmla="*/ 0 h 19"/>
                  <a:gd name="T14" fmla="*/ 18 w 18"/>
                  <a:gd name="T15" fmla="*/ 0 h 19"/>
                  <a:gd name="T16" fmla="*/ 18 w 18"/>
                  <a:gd name="T17" fmla="*/ 2 h 19"/>
                  <a:gd name="T18" fmla="*/ 18 w 18"/>
                  <a:gd name="T19" fmla="*/ 4 h 19"/>
                  <a:gd name="T20" fmla="*/ 12 w 18"/>
                  <a:gd name="T21" fmla="*/ 8 h 19"/>
                  <a:gd name="T22" fmla="*/ 2 w 18"/>
                  <a:gd name="T23" fmla="*/ 17 h 19"/>
                  <a:gd name="T24" fmla="*/ 0 w 18"/>
                  <a:gd name="T25" fmla="*/ 19 h 19"/>
                  <a:gd name="T26" fmla="*/ 0 w 18"/>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9"/>
                  <a:gd name="T44" fmla="*/ 18 w 18"/>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9">
                    <a:moveTo>
                      <a:pt x="0" y="17"/>
                    </a:moveTo>
                    <a:lnTo>
                      <a:pt x="2" y="15"/>
                    </a:lnTo>
                    <a:lnTo>
                      <a:pt x="6" y="6"/>
                    </a:lnTo>
                    <a:lnTo>
                      <a:pt x="8" y="6"/>
                    </a:lnTo>
                    <a:lnTo>
                      <a:pt x="10" y="6"/>
                    </a:lnTo>
                    <a:lnTo>
                      <a:pt x="10" y="2"/>
                    </a:lnTo>
                    <a:lnTo>
                      <a:pt x="16" y="0"/>
                    </a:lnTo>
                    <a:lnTo>
                      <a:pt x="18" y="0"/>
                    </a:lnTo>
                    <a:lnTo>
                      <a:pt x="18" y="2"/>
                    </a:lnTo>
                    <a:lnTo>
                      <a:pt x="18" y="4"/>
                    </a:lnTo>
                    <a:lnTo>
                      <a:pt x="12" y="8"/>
                    </a:lnTo>
                    <a:lnTo>
                      <a:pt x="2" y="17"/>
                    </a:lnTo>
                    <a:lnTo>
                      <a:pt x="0" y="19"/>
                    </a:lnTo>
                  </a:path>
                </a:pathLst>
              </a:custGeom>
              <a:solidFill>
                <a:schemeClr val="tx2"/>
              </a:solidFill>
              <a:ln w="3175">
                <a:solidFill>
                  <a:schemeClr val="bg1"/>
                </a:solidFill>
                <a:round/>
                <a:headEnd/>
                <a:tailEnd/>
              </a:ln>
            </p:spPr>
            <p:txBody>
              <a:bodyPr/>
              <a:lstStyle/>
              <a:p>
                <a:endParaRPr lang="fr-FR" dirty="0"/>
              </a:p>
            </p:txBody>
          </p:sp>
          <p:sp>
            <p:nvSpPr>
              <p:cNvPr id="5831" name="Freeform 1290"/>
              <p:cNvSpPr>
                <a:spLocks/>
              </p:cNvSpPr>
              <p:nvPr/>
            </p:nvSpPr>
            <p:spPr bwMode="auto">
              <a:xfrm>
                <a:off x="273" y="1746"/>
                <a:ext cx="22" cy="18"/>
              </a:xfrm>
              <a:custGeom>
                <a:avLst/>
                <a:gdLst>
                  <a:gd name="T0" fmla="*/ 2 w 22"/>
                  <a:gd name="T1" fmla="*/ 18 h 18"/>
                  <a:gd name="T2" fmla="*/ 0 w 22"/>
                  <a:gd name="T3" fmla="*/ 16 h 18"/>
                  <a:gd name="T4" fmla="*/ 6 w 22"/>
                  <a:gd name="T5" fmla="*/ 14 h 18"/>
                  <a:gd name="T6" fmla="*/ 8 w 22"/>
                  <a:gd name="T7" fmla="*/ 12 h 18"/>
                  <a:gd name="T8" fmla="*/ 10 w 22"/>
                  <a:gd name="T9" fmla="*/ 10 h 18"/>
                  <a:gd name="T10" fmla="*/ 10 w 22"/>
                  <a:gd name="T11" fmla="*/ 8 h 18"/>
                  <a:gd name="T12" fmla="*/ 12 w 22"/>
                  <a:gd name="T13" fmla="*/ 8 h 18"/>
                  <a:gd name="T14" fmla="*/ 14 w 22"/>
                  <a:gd name="T15" fmla="*/ 8 h 18"/>
                  <a:gd name="T16" fmla="*/ 14 w 22"/>
                  <a:gd name="T17" fmla="*/ 6 h 18"/>
                  <a:gd name="T18" fmla="*/ 12 w 22"/>
                  <a:gd name="T19" fmla="*/ 6 h 18"/>
                  <a:gd name="T20" fmla="*/ 10 w 22"/>
                  <a:gd name="T21" fmla="*/ 4 h 18"/>
                  <a:gd name="T22" fmla="*/ 10 w 22"/>
                  <a:gd name="T23" fmla="*/ 2 h 18"/>
                  <a:gd name="T24" fmla="*/ 12 w 22"/>
                  <a:gd name="T25" fmla="*/ 2 h 18"/>
                  <a:gd name="T26" fmla="*/ 14 w 22"/>
                  <a:gd name="T27" fmla="*/ 0 h 18"/>
                  <a:gd name="T28" fmla="*/ 16 w 22"/>
                  <a:gd name="T29" fmla="*/ 2 h 18"/>
                  <a:gd name="T30" fmla="*/ 18 w 22"/>
                  <a:gd name="T31" fmla="*/ 4 h 18"/>
                  <a:gd name="T32" fmla="*/ 20 w 22"/>
                  <a:gd name="T33" fmla="*/ 0 h 18"/>
                  <a:gd name="T34" fmla="*/ 22 w 22"/>
                  <a:gd name="T35" fmla="*/ 2 h 18"/>
                  <a:gd name="T36" fmla="*/ 22 w 22"/>
                  <a:gd name="T37" fmla="*/ 4 h 18"/>
                  <a:gd name="T38" fmla="*/ 18 w 22"/>
                  <a:gd name="T39" fmla="*/ 6 h 18"/>
                  <a:gd name="T40" fmla="*/ 18 w 22"/>
                  <a:gd name="T41" fmla="*/ 8 h 18"/>
                  <a:gd name="T42" fmla="*/ 20 w 22"/>
                  <a:gd name="T43" fmla="*/ 6 h 18"/>
                  <a:gd name="T44" fmla="*/ 20 w 22"/>
                  <a:gd name="T45" fmla="*/ 8 h 18"/>
                  <a:gd name="T46" fmla="*/ 18 w 22"/>
                  <a:gd name="T47" fmla="*/ 10 h 18"/>
                  <a:gd name="T48" fmla="*/ 16 w 22"/>
                  <a:gd name="T49" fmla="*/ 12 h 18"/>
                  <a:gd name="T50" fmla="*/ 14 w 22"/>
                  <a:gd name="T51" fmla="*/ 14 h 18"/>
                  <a:gd name="T52" fmla="*/ 12 w 22"/>
                  <a:gd name="T53" fmla="*/ 14 h 18"/>
                  <a:gd name="T54" fmla="*/ 8 w 22"/>
                  <a:gd name="T55" fmla="*/ 18 h 18"/>
                  <a:gd name="T56" fmla="*/ 4 w 22"/>
                  <a:gd name="T57" fmla="*/ 18 h 18"/>
                  <a:gd name="T58" fmla="*/ 2 w 22"/>
                  <a:gd name="T59" fmla="*/ 18 h 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
                  <a:gd name="T91" fmla="*/ 0 h 18"/>
                  <a:gd name="T92" fmla="*/ 22 w 22"/>
                  <a:gd name="T93" fmla="*/ 18 h 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 h="18">
                    <a:moveTo>
                      <a:pt x="2" y="18"/>
                    </a:moveTo>
                    <a:lnTo>
                      <a:pt x="0" y="16"/>
                    </a:lnTo>
                    <a:lnTo>
                      <a:pt x="6" y="14"/>
                    </a:lnTo>
                    <a:lnTo>
                      <a:pt x="8" y="12"/>
                    </a:lnTo>
                    <a:lnTo>
                      <a:pt x="10" y="10"/>
                    </a:lnTo>
                    <a:lnTo>
                      <a:pt x="10" y="8"/>
                    </a:lnTo>
                    <a:lnTo>
                      <a:pt x="12" y="8"/>
                    </a:lnTo>
                    <a:lnTo>
                      <a:pt x="14" y="8"/>
                    </a:lnTo>
                    <a:lnTo>
                      <a:pt x="14" y="6"/>
                    </a:lnTo>
                    <a:lnTo>
                      <a:pt x="12" y="6"/>
                    </a:lnTo>
                    <a:lnTo>
                      <a:pt x="10" y="4"/>
                    </a:lnTo>
                    <a:lnTo>
                      <a:pt x="10" y="2"/>
                    </a:lnTo>
                    <a:lnTo>
                      <a:pt x="12" y="2"/>
                    </a:lnTo>
                    <a:lnTo>
                      <a:pt x="14" y="0"/>
                    </a:lnTo>
                    <a:lnTo>
                      <a:pt x="16" y="2"/>
                    </a:lnTo>
                    <a:lnTo>
                      <a:pt x="18" y="4"/>
                    </a:lnTo>
                    <a:lnTo>
                      <a:pt x="20" y="0"/>
                    </a:lnTo>
                    <a:lnTo>
                      <a:pt x="22" y="2"/>
                    </a:lnTo>
                    <a:lnTo>
                      <a:pt x="22" y="4"/>
                    </a:lnTo>
                    <a:lnTo>
                      <a:pt x="18" y="6"/>
                    </a:lnTo>
                    <a:lnTo>
                      <a:pt x="18" y="8"/>
                    </a:lnTo>
                    <a:lnTo>
                      <a:pt x="20" y="6"/>
                    </a:lnTo>
                    <a:lnTo>
                      <a:pt x="20" y="8"/>
                    </a:lnTo>
                    <a:lnTo>
                      <a:pt x="18" y="10"/>
                    </a:lnTo>
                    <a:lnTo>
                      <a:pt x="16" y="12"/>
                    </a:lnTo>
                    <a:lnTo>
                      <a:pt x="14" y="14"/>
                    </a:lnTo>
                    <a:lnTo>
                      <a:pt x="12" y="14"/>
                    </a:lnTo>
                    <a:lnTo>
                      <a:pt x="8" y="18"/>
                    </a:lnTo>
                    <a:lnTo>
                      <a:pt x="4" y="18"/>
                    </a:lnTo>
                    <a:lnTo>
                      <a:pt x="2" y="18"/>
                    </a:lnTo>
                    <a:close/>
                  </a:path>
                </a:pathLst>
              </a:custGeom>
              <a:solidFill>
                <a:schemeClr val="tx2"/>
              </a:solidFill>
              <a:ln w="3175">
                <a:solidFill>
                  <a:schemeClr val="bg1"/>
                </a:solidFill>
                <a:round/>
                <a:headEnd/>
                <a:tailEnd/>
              </a:ln>
            </p:spPr>
            <p:txBody>
              <a:bodyPr/>
              <a:lstStyle/>
              <a:p>
                <a:endParaRPr lang="fr-FR" dirty="0"/>
              </a:p>
            </p:txBody>
          </p:sp>
          <p:sp>
            <p:nvSpPr>
              <p:cNvPr id="5832" name="Freeform 1291"/>
              <p:cNvSpPr>
                <a:spLocks/>
              </p:cNvSpPr>
              <p:nvPr/>
            </p:nvSpPr>
            <p:spPr bwMode="auto">
              <a:xfrm>
                <a:off x="273" y="1746"/>
                <a:ext cx="22" cy="18"/>
              </a:xfrm>
              <a:custGeom>
                <a:avLst/>
                <a:gdLst>
                  <a:gd name="T0" fmla="*/ 2 w 22"/>
                  <a:gd name="T1" fmla="*/ 18 h 18"/>
                  <a:gd name="T2" fmla="*/ 0 w 22"/>
                  <a:gd name="T3" fmla="*/ 16 h 18"/>
                  <a:gd name="T4" fmla="*/ 6 w 22"/>
                  <a:gd name="T5" fmla="*/ 14 h 18"/>
                  <a:gd name="T6" fmla="*/ 8 w 22"/>
                  <a:gd name="T7" fmla="*/ 12 h 18"/>
                  <a:gd name="T8" fmla="*/ 10 w 22"/>
                  <a:gd name="T9" fmla="*/ 10 h 18"/>
                  <a:gd name="T10" fmla="*/ 10 w 22"/>
                  <a:gd name="T11" fmla="*/ 8 h 18"/>
                  <a:gd name="T12" fmla="*/ 12 w 22"/>
                  <a:gd name="T13" fmla="*/ 8 h 18"/>
                  <a:gd name="T14" fmla="*/ 14 w 22"/>
                  <a:gd name="T15" fmla="*/ 8 h 18"/>
                  <a:gd name="T16" fmla="*/ 14 w 22"/>
                  <a:gd name="T17" fmla="*/ 6 h 18"/>
                  <a:gd name="T18" fmla="*/ 12 w 22"/>
                  <a:gd name="T19" fmla="*/ 6 h 18"/>
                  <a:gd name="T20" fmla="*/ 10 w 22"/>
                  <a:gd name="T21" fmla="*/ 4 h 18"/>
                  <a:gd name="T22" fmla="*/ 10 w 22"/>
                  <a:gd name="T23" fmla="*/ 2 h 18"/>
                  <a:gd name="T24" fmla="*/ 12 w 22"/>
                  <a:gd name="T25" fmla="*/ 2 h 18"/>
                  <a:gd name="T26" fmla="*/ 14 w 22"/>
                  <a:gd name="T27" fmla="*/ 0 h 18"/>
                  <a:gd name="T28" fmla="*/ 16 w 22"/>
                  <a:gd name="T29" fmla="*/ 2 h 18"/>
                  <a:gd name="T30" fmla="*/ 18 w 22"/>
                  <a:gd name="T31" fmla="*/ 4 h 18"/>
                  <a:gd name="T32" fmla="*/ 20 w 22"/>
                  <a:gd name="T33" fmla="*/ 0 h 18"/>
                  <a:gd name="T34" fmla="*/ 22 w 22"/>
                  <a:gd name="T35" fmla="*/ 2 h 18"/>
                  <a:gd name="T36" fmla="*/ 22 w 22"/>
                  <a:gd name="T37" fmla="*/ 4 h 18"/>
                  <a:gd name="T38" fmla="*/ 18 w 22"/>
                  <a:gd name="T39" fmla="*/ 6 h 18"/>
                  <a:gd name="T40" fmla="*/ 18 w 22"/>
                  <a:gd name="T41" fmla="*/ 8 h 18"/>
                  <a:gd name="T42" fmla="*/ 20 w 22"/>
                  <a:gd name="T43" fmla="*/ 6 h 18"/>
                  <a:gd name="T44" fmla="*/ 20 w 22"/>
                  <a:gd name="T45" fmla="*/ 8 h 18"/>
                  <a:gd name="T46" fmla="*/ 18 w 22"/>
                  <a:gd name="T47" fmla="*/ 10 h 18"/>
                  <a:gd name="T48" fmla="*/ 16 w 22"/>
                  <a:gd name="T49" fmla="*/ 12 h 18"/>
                  <a:gd name="T50" fmla="*/ 14 w 22"/>
                  <a:gd name="T51" fmla="*/ 14 h 18"/>
                  <a:gd name="T52" fmla="*/ 12 w 22"/>
                  <a:gd name="T53" fmla="*/ 14 h 18"/>
                  <a:gd name="T54" fmla="*/ 8 w 22"/>
                  <a:gd name="T55" fmla="*/ 18 h 18"/>
                  <a:gd name="T56" fmla="*/ 4 w 22"/>
                  <a:gd name="T57" fmla="*/ 18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18"/>
                  <a:gd name="T89" fmla="*/ 22 w 22"/>
                  <a:gd name="T90" fmla="*/ 18 h 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18">
                    <a:moveTo>
                      <a:pt x="2" y="18"/>
                    </a:moveTo>
                    <a:lnTo>
                      <a:pt x="0" y="16"/>
                    </a:lnTo>
                    <a:lnTo>
                      <a:pt x="6" y="14"/>
                    </a:lnTo>
                    <a:lnTo>
                      <a:pt x="8" y="12"/>
                    </a:lnTo>
                    <a:lnTo>
                      <a:pt x="10" y="10"/>
                    </a:lnTo>
                    <a:lnTo>
                      <a:pt x="10" y="8"/>
                    </a:lnTo>
                    <a:lnTo>
                      <a:pt x="12" y="8"/>
                    </a:lnTo>
                    <a:lnTo>
                      <a:pt x="14" y="8"/>
                    </a:lnTo>
                    <a:lnTo>
                      <a:pt x="14" y="6"/>
                    </a:lnTo>
                    <a:lnTo>
                      <a:pt x="12" y="6"/>
                    </a:lnTo>
                    <a:lnTo>
                      <a:pt x="10" y="4"/>
                    </a:lnTo>
                    <a:lnTo>
                      <a:pt x="10" y="2"/>
                    </a:lnTo>
                    <a:lnTo>
                      <a:pt x="12" y="2"/>
                    </a:lnTo>
                    <a:lnTo>
                      <a:pt x="14" y="0"/>
                    </a:lnTo>
                    <a:lnTo>
                      <a:pt x="16" y="2"/>
                    </a:lnTo>
                    <a:lnTo>
                      <a:pt x="18" y="4"/>
                    </a:lnTo>
                    <a:lnTo>
                      <a:pt x="20" y="0"/>
                    </a:lnTo>
                    <a:lnTo>
                      <a:pt x="22" y="2"/>
                    </a:lnTo>
                    <a:lnTo>
                      <a:pt x="22" y="4"/>
                    </a:lnTo>
                    <a:lnTo>
                      <a:pt x="18" y="6"/>
                    </a:lnTo>
                    <a:lnTo>
                      <a:pt x="18" y="8"/>
                    </a:lnTo>
                    <a:lnTo>
                      <a:pt x="20" y="6"/>
                    </a:lnTo>
                    <a:lnTo>
                      <a:pt x="20" y="8"/>
                    </a:lnTo>
                    <a:lnTo>
                      <a:pt x="18" y="10"/>
                    </a:lnTo>
                    <a:lnTo>
                      <a:pt x="16" y="12"/>
                    </a:lnTo>
                    <a:lnTo>
                      <a:pt x="14" y="14"/>
                    </a:lnTo>
                    <a:lnTo>
                      <a:pt x="12" y="14"/>
                    </a:lnTo>
                    <a:lnTo>
                      <a:pt x="8" y="18"/>
                    </a:lnTo>
                    <a:lnTo>
                      <a:pt x="4" y="18"/>
                    </a:lnTo>
                  </a:path>
                </a:pathLst>
              </a:custGeom>
              <a:solidFill>
                <a:schemeClr val="tx2"/>
              </a:solidFill>
              <a:ln w="3175">
                <a:solidFill>
                  <a:schemeClr val="bg1"/>
                </a:solidFill>
                <a:round/>
                <a:headEnd/>
                <a:tailEnd/>
              </a:ln>
            </p:spPr>
            <p:txBody>
              <a:bodyPr/>
              <a:lstStyle/>
              <a:p>
                <a:endParaRPr lang="fr-FR" dirty="0"/>
              </a:p>
            </p:txBody>
          </p:sp>
          <p:sp>
            <p:nvSpPr>
              <p:cNvPr id="5833" name="Freeform 1292"/>
              <p:cNvSpPr>
                <a:spLocks/>
              </p:cNvSpPr>
              <p:nvPr/>
            </p:nvSpPr>
            <p:spPr bwMode="auto">
              <a:xfrm>
                <a:off x="299" y="1740"/>
                <a:ext cx="4" cy="6"/>
              </a:xfrm>
              <a:custGeom>
                <a:avLst/>
                <a:gdLst>
                  <a:gd name="T0" fmla="*/ 2 w 4"/>
                  <a:gd name="T1" fmla="*/ 0 h 6"/>
                  <a:gd name="T2" fmla="*/ 4 w 4"/>
                  <a:gd name="T3" fmla="*/ 0 h 6"/>
                  <a:gd name="T4" fmla="*/ 4 w 4"/>
                  <a:gd name="T5" fmla="*/ 4 h 6"/>
                  <a:gd name="T6" fmla="*/ 2 w 4"/>
                  <a:gd name="T7" fmla="*/ 6 h 6"/>
                  <a:gd name="T8" fmla="*/ 0 w 4"/>
                  <a:gd name="T9" fmla="*/ 4 h 6"/>
                  <a:gd name="T10" fmla="*/ 0 w 4"/>
                  <a:gd name="T11" fmla="*/ 2 h 6"/>
                  <a:gd name="T12" fmla="*/ 0 w 4"/>
                  <a:gd name="T13" fmla="*/ 0 h 6"/>
                  <a:gd name="T14" fmla="*/ 0 w 4"/>
                  <a:gd name="T15" fmla="*/ 0 h 6"/>
                  <a:gd name="T16" fmla="*/ 2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2" y="0"/>
                    </a:moveTo>
                    <a:lnTo>
                      <a:pt x="4" y="0"/>
                    </a:lnTo>
                    <a:lnTo>
                      <a:pt x="4" y="4"/>
                    </a:lnTo>
                    <a:lnTo>
                      <a:pt x="2" y="6"/>
                    </a:lnTo>
                    <a:lnTo>
                      <a:pt x="0" y="4"/>
                    </a:lnTo>
                    <a:lnTo>
                      <a:pt x="0" y="2"/>
                    </a:lnTo>
                    <a:lnTo>
                      <a:pt x="0" y="0"/>
                    </a:lnTo>
                    <a:lnTo>
                      <a:pt x="2" y="0"/>
                    </a:lnTo>
                    <a:close/>
                  </a:path>
                </a:pathLst>
              </a:custGeom>
              <a:solidFill>
                <a:schemeClr val="tx2"/>
              </a:solidFill>
              <a:ln w="3175">
                <a:solidFill>
                  <a:schemeClr val="bg1"/>
                </a:solidFill>
                <a:round/>
                <a:headEnd/>
                <a:tailEnd/>
              </a:ln>
            </p:spPr>
            <p:txBody>
              <a:bodyPr/>
              <a:lstStyle/>
              <a:p>
                <a:endParaRPr lang="fr-FR" dirty="0"/>
              </a:p>
            </p:txBody>
          </p:sp>
          <p:sp>
            <p:nvSpPr>
              <p:cNvPr id="5834" name="Freeform 1293"/>
              <p:cNvSpPr>
                <a:spLocks/>
              </p:cNvSpPr>
              <p:nvPr/>
            </p:nvSpPr>
            <p:spPr bwMode="auto">
              <a:xfrm>
                <a:off x="299" y="1740"/>
                <a:ext cx="4" cy="6"/>
              </a:xfrm>
              <a:custGeom>
                <a:avLst/>
                <a:gdLst>
                  <a:gd name="T0" fmla="*/ 2 w 4"/>
                  <a:gd name="T1" fmla="*/ 0 h 6"/>
                  <a:gd name="T2" fmla="*/ 4 w 4"/>
                  <a:gd name="T3" fmla="*/ 0 h 6"/>
                  <a:gd name="T4" fmla="*/ 4 w 4"/>
                  <a:gd name="T5" fmla="*/ 4 h 6"/>
                  <a:gd name="T6" fmla="*/ 2 w 4"/>
                  <a:gd name="T7" fmla="*/ 6 h 6"/>
                  <a:gd name="T8" fmla="*/ 0 w 4"/>
                  <a:gd name="T9" fmla="*/ 4 h 6"/>
                  <a:gd name="T10" fmla="*/ 0 w 4"/>
                  <a:gd name="T11" fmla="*/ 2 h 6"/>
                  <a:gd name="T12" fmla="*/ 0 w 4"/>
                  <a:gd name="T13" fmla="*/ 0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0"/>
                    </a:moveTo>
                    <a:lnTo>
                      <a:pt x="4" y="0"/>
                    </a:lnTo>
                    <a:lnTo>
                      <a:pt x="4" y="4"/>
                    </a:lnTo>
                    <a:lnTo>
                      <a:pt x="2" y="6"/>
                    </a:lnTo>
                    <a:lnTo>
                      <a:pt x="0" y="4"/>
                    </a:lnTo>
                    <a:lnTo>
                      <a:pt x="0" y="2"/>
                    </a:lnTo>
                    <a:lnTo>
                      <a:pt x="0" y="0"/>
                    </a:lnTo>
                  </a:path>
                </a:pathLst>
              </a:custGeom>
              <a:solidFill>
                <a:schemeClr val="tx2"/>
              </a:solidFill>
              <a:ln w="3175">
                <a:solidFill>
                  <a:schemeClr val="bg1"/>
                </a:solidFill>
                <a:round/>
                <a:headEnd/>
                <a:tailEnd/>
              </a:ln>
            </p:spPr>
            <p:txBody>
              <a:bodyPr/>
              <a:lstStyle/>
              <a:p>
                <a:endParaRPr lang="fr-FR" dirty="0"/>
              </a:p>
            </p:txBody>
          </p:sp>
          <p:sp>
            <p:nvSpPr>
              <p:cNvPr id="5835" name="Freeform 1294"/>
              <p:cNvSpPr>
                <a:spLocks/>
              </p:cNvSpPr>
              <p:nvPr/>
            </p:nvSpPr>
            <p:spPr bwMode="auto">
              <a:xfrm>
                <a:off x="317" y="1718"/>
                <a:ext cx="26" cy="18"/>
              </a:xfrm>
              <a:custGeom>
                <a:avLst/>
                <a:gdLst>
                  <a:gd name="T0" fmla="*/ 0 w 26"/>
                  <a:gd name="T1" fmla="*/ 12 h 18"/>
                  <a:gd name="T2" fmla="*/ 4 w 26"/>
                  <a:gd name="T3" fmla="*/ 8 h 18"/>
                  <a:gd name="T4" fmla="*/ 6 w 26"/>
                  <a:gd name="T5" fmla="*/ 4 h 18"/>
                  <a:gd name="T6" fmla="*/ 10 w 26"/>
                  <a:gd name="T7" fmla="*/ 4 h 18"/>
                  <a:gd name="T8" fmla="*/ 14 w 26"/>
                  <a:gd name="T9" fmla="*/ 4 h 18"/>
                  <a:gd name="T10" fmla="*/ 18 w 26"/>
                  <a:gd name="T11" fmla="*/ 0 h 18"/>
                  <a:gd name="T12" fmla="*/ 20 w 26"/>
                  <a:gd name="T13" fmla="*/ 0 h 18"/>
                  <a:gd name="T14" fmla="*/ 22 w 26"/>
                  <a:gd name="T15" fmla="*/ 6 h 18"/>
                  <a:gd name="T16" fmla="*/ 24 w 26"/>
                  <a:gd name="T17" fmla="*/ 8 h 18"/>
                  <a:gd name="T18" fmla="*/ 26 w 26"/>
                  <a:gd name="T19" fmla="*/ 8 h 18"/>
                  <a:gd name="T20" fmla="*/ 26 w 26"/>
                  <a:gd name="T21" fmla="*/ 10 h 18"/>
                  <a:gd name="T22" fmla="*/ 24 w 26"/>
                  <a:gd name="T23" fmla="*/ 10 h 18"/>
                  <a:gd name="T24" fmla="*/ 22 w 26"/>
                  <a:gd name="T25" fmla="*/ 12 h 18"/>
                  <a:gd name="T26" fmla="*/ 18 w 26"/>
                  <a:gd name="T27" fmla="*/ 12 h 18"/>
                  <a:gd name="T28" fmla="*/ 12 w 26"/>
                  <a:gd name="T29" fmla="*/ 12 h 18"/>
                  <a:gd name="T30" fmla="*/ 4 w 26"/>
                  <a:gd name="T31" fmla="*/ 18 h 18"/>
                  <a:gd name="T32" fmla="*/ 2 w 26"/>
                  <a:gd name="T33" fmla="*/ 16 h 18"/>
                  <a:gd name="T34" fmla="*/ 2 w 26"/>
                  <a:gd name="T35" fmla="*/ 12 h 18"/>
                  <a:gd name="T36" fmla="*/ 0 w 26"/>
                  <a:gd name="T37" fmla="*/ 12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8"/>
                  <a:gd name="T59" fmla="*/ 26 w 2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8">
                    <a:moveTo>
                      <a:pt x="0" y="12"/>
                    </a:moveTo>
                    <a:lnTo>
                      <a:pt x="4" y="8"/>
                    </a:lnTo>
                    <a:lnTo>
                      <a:pt x="6" y="4"/>
                    </a:lnTo>
                    <a:lnTo>
                      <a:pt x="10" y="4"/>
                    </a:lnTo>
                    <a:lnTo>
                      <a:pt x="14" y="4"/>
                    </a:lnTo>
                    <a:lnTo>
                      <a:pt x="18" y="0"/>
                    </a:lnTo>
                    <a:lnTo>
                      <a:pt x="20" y="0"/>
                    </a:lnTo>
                    <a:lnTo>
                      <a:pt x="22" y="6"/>
                    </a:lnTo>
                    <a:lnTo>
                      <a:pt x="24" y="8"/>
                    </a:lnTo>
                    <a:lnTo>
                      <a:pt x="26" y="8"/>
                    </a:lnTo>
                    <a:lnTo>
                      <a:pt x="26" y="10"/>
                    </a:lnTo>
                    <a:lnTo>
                      <a:pt x="24" y="10"/>
                    </a:lnTo>
                    <a:lnTo>
                      <a:pt x="22" y="12"/>
                    </a:lnTo>
                    <a:lnTo>
                      <a:pt x="18" y="12"/>
                    </a:lnTo>
                    <a:lnTo>
                      <a:pt x="12" y="12"/>
                    </a:lnTo>
                    <a:lnTo>
                      <a:pt x="4" y="18"/>
                    </a:lnTo>
                    <a:lnTo>
                      <a:pt x="2" y="16"/>
                    </a:lnTo>
                    <a:lnTo>
                      <a:pt x="2" y="12"/>
                    </a:lnTo>
                    <a:lnTo>
                      <a:pt x="0" y="12"/>
                    </a:lnTo>
                    <a:close/>
                  </a:path>
                </a:pathLst>
              </a:custGeom>
              <a:solidFill>
                <a:schemeClr val="tx2"/>
              </a:solidFill>
              <a:ln w="3175">
                <a:solidFill>
                  <a:schemeClr val="bg1"/>
                </a:solidFill>
                <a:round/>
                <a:headEnd/>
                <a:tailEnd/>
              </a:ln>
            </p:spPr>
            <p:txBody>
              <a:bodyPr/>
              <a:lstStyle/>
              <a:p>
                <a:endParaRPr lang="fr-FR" dirty="0"/>
              </a:p>
            </p:txBody>
          </p:sp>
          <p:sp>
            <p:nvSpPr>
              <p:cNvPr id="5836" name="Freeform 1295"/>
              <p:cNvSpPr>
                <a:spLocks/>
              </p:cNvSpPr>
              <p:nvPr/>
            </p:nvSpPr>
            <p:spPr bwMode="auto">
              <a:xfrm>
                <a:off x="317" y="1718"/>
                <a:ext cx="26" cy="18"/>
              </a:xfrm>
              <a:custGeom>
                <a:avLst/>
                <a:gdLst>
                  <a:gd name="T0" fmla="*/ 0 w 26"/>
                  <a:gd name="T1" fmla="*/ 12 h 18"/>
                  <a:gd name="T2" fmla="*/ 4 w 26"/>
                  <a:gd name="T3" fmla="*/ 8 h 18"/>
                  <a:gd name="T4" fmla="*/ 6 w 26"/>
                  <a:gd name="T5" fmla="*/ 4 h 18"/>
                  <a:gd name="T6" fmla="*/ 10 w 26"/>
                  <a:gd name="T7" fmla="*/ 4 h 18"/>
                  <a:gd name="T8" fmla="*/ 14 w 26"/>
                  <a:gd name="T9" fmla="*/ 4 h 18"/>
                  <a:gd name="T10" fmla="*/ 18 w 26"/>
                  <a:gd name="T11" fmla="*/ 0 h 18"/>
                  <a:gd name="T12" fmla="*/ 20 w 26"/>
                  <a:gd name="T13" fmla="*/ 0 h 18"/>
                  <a:gd name="T14" fmla="*/ 22 w 26"/>
                  <a:gd name="T15" fmla="*/ 6 h 18"/>
                  <a:gd name="T16" fmla="*/ 24 w 26"/>
                  <a:gd name="T17" fmla="*/ 8 h 18"/>
                  <a:gd name="T18" fmla="*/ 26 w 26"/>
                  <a:gd name="T19" fmla="*/ 8 h 18"/>
                  <a:gd name="T20" fmla="*/ 26 w 26"/>
                  <a:gd name="T21" fmla="*/ 10 h 18"/>
                  <a:gd name="T22" fmla="*/ 24 w 26"/>
                  <a:gd name="T23" fmla="*/ 10 h 18"/>
                  <a:gd name="T24" fmla="*/ 22 w 26"/>
                  <a:gd name="T25" fmla="*/ 12 h 18"/>
                  <a:gd name="T26" fmla="*/ 18 w 26"/>
                  <a:gd name="T27" fmla="*/ 12 h 18"/>
                  <a:gd name="T28" fmla="*/ 12 w 26"/>
                  <a:gd name="T29" fmla="*/ 12 h 18"/>
                  <a:gd name="T30" fmla="*/ 4 w 26"/>
                  <a:gd name="T31" fmla="*/ 18 h 18"/>
                  <a:gd name="T32" fmla="*/ 2 w 26"/>
                  <a:gd name="T33" fmla="*/ 16 h 18"/>
                  <a:gd name="T34" fmla="*/ 2 w 26"/>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8"/>
                  <a:gd name="T56" fmla="*/ 26 w 2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8">
                    <a:moveTo>
                      <a:pt x="0" y="12"/>
                    </a:moveTo>
                    <a:lnTo>
                      <a:pt x="4" y="8"/>
                    </a:lnTo>
                    <a:lnTo>
                      <a:pt x="6" y="4"/>
                    </a:lnTo>
                    <a:lnTo>
                      <a:pt x="10" y="4"/>
                    </a:lnTo>
                    <a:lnTo>
                      <a:pt x="14" y="4"/>
                    </a:lnTo>
                    <a:lnTo>
                      <a:pt x="18" y="0"/>
                    </a:lnTo>
                    <a:lnTo>
                      <a:pt x="20" y="0"/>
                    </a:lnTo>
                    <a:lnTo>
                      <a:pt x="22" y="6"/>
                    </a:lnTo>
                    <a:lnTo>
                      <a:pt x="24" y="8"/>
                    </a:lnTo>
                    <a:lnTo>
                      <a:pt x="26" y="8"/>
                    </a:lnTo>
                    <a:lnTo>
                      <a:pt x="26" y="10"/>
                    </a:lnTo>
                    <a:lnTo>
                      <a:pt x="24" y="10"/>
                    </a:lnTo>
                    <a:lnTo>
                      <a:pt x="22" y="12"/>
                    </a:lnTo>
                    <a:lnTo>
                      <a:pt x="18" y="12"/>
                    </a:lnTo>
                    <a:lnTo>
                      <a:pt x="12" y="12"/>
                    </a:lnTo>
                    <a:lnTo>
                      <a:pt x="4" y="18"/>
                    </a:lnTo>
                    <a:lnTo>
                      <a:pt x="2" y="16"/>
                    </a:lnTo>
                    <a:lnTo>
                      <a:pt x="2" y="12"/>
                    </a:lnTo>
                  </a:path>
                </a:pathLst>
              </a:custGeom>
              <a:solidFill>
                <a:schemeClr val="tx2"/>
              </a:solidFill>
              <a:ln w="3175">
                <a:solidFill>
                  <a:schemeClr val="bg1"/>
                </a:solidFill>
                <a:round/>
                <a:headEnd/>
                <a:tailEnd/>
              </a:ln>
            </p:spPr>
            <p:txBody>
              <a:bodyPr/>
              <a:lstStyle/>
              <a:p>
                <a:endParaRPr lang="fr-FR" dirty="0"/>
              </a:p>
            </p:txBody>
          </p:sp>
          <p:sp>
            <p:nvSpPr>
              <p:cNvPr id="5837" name="Freeform 1296"/>
              <p:cNvSpPr>
                <a:spLocks/>
              </p:cNvSpPr>
              <p:nvPr/>
            </p:nvSpPr>
            <p:spPr bwMode="auto">
              <a:xfrm>
                <a:off x="349" y="1734"/>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838" name="Freeform 1297"/>
              <p:cNvSpPr>
                <a:spLocks/>
              </p:cNvSpPr>
              <p:nvPr/>
            </p:nvSpPr>
            <p:spPr bwMode="auto">
              <a:xfrm>
                <a:off x="349" y="1734"/>
                <a:ext cx="2" cy="2"/>
              </a:xfrm>
              <a:custGeom>
                <a:avLst/>
                <a:gdLst>
                  <a:gd name="T0" fmla="*/ 0 w 2"/>
                  <a:gd name="T1" fmla="*/ 0 h 2"/>
                  <a:gd name="T2" fmla="*/ 2 w 2"/>
                  <a:gd name="T3" fmla="*/ 0 h 2"/>
                  <a:gd name="T4" fmla="*/ 2 w 2"/>
                  <a:gd name="T5" fmla="*/ 2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2" y="2"/>
                    </a:lnTo>
                    <a:lnTo>
                      <a:pt x="0" y="2"/>
                    </a:lnTo>
                  </a:path>
                </a:pathLst>
              </a:custGeom>
              <a:solidFill>
                <a:schemeClr val="tx2"/>
              </a:solidFill>
              <a:ln w="3175">
                <a:solidFill>
                  <a:schemeClr val="bg1"/>
                </a:solidFill>
                <a:round/>
                <a:headEnd/>
                <a:tailEnd/>
              </a:ln>
            </p:spPr>
            <p:txBody>
              <a:bodyPr/>
              <a:lstStyle/>
              <a:p>
                <a:endParaRPr lang="fr-FR" dirty="0"/>
              </a:p>
            </p:txBody>
          </p:sp>
          <p:sp>
            <p:nvSpPr>
              <p:cNvPr id="5839" name="Freeform 1298"/>
              <p:cNvSpPr>
                <a:spLocks/>
              </p:cNvSpPr>
              <p:nvPr/>
            </p:nvSpPr>
            <p:spPr bwMode="auto">
              <a:xfrm>
                <a:off x="379" y="1710"/>
                <a:ext cx="4" cy="6"/>
              </a:xfrm>
              <a:custGeom>
                <a:avLst/>
                <a:gdLst>
                  <a:gd name="T0" fmla="*/ 2 w 4"/>
                  <a:gd name="T1" fmla="*/ 2 h 6"/>
                  <a:gd name="T2" fmla="*/ 2 w 4"/>
                  <a:gd name="T3" fmla="*/ 0 h 6"/>
                  <a:gd name="T4" fmla="*/ 4 w 4"/>
                  <a:gd name="T5" fmla="*/ 0 h 6"/>
                  <a:gd name="T6" fmla="*/ 4 w 4"/>
                  <a:gd name="T7" fmla="*/ 2 h 6"/>
                  <a:gd name="T8" fmla="*/ 4 w 4"/>
                  <a:gd name="T9" fmla="*/ 4 h 6"/>
                  <a:gd name="T10" fmla="*/ 4 w 4"/>
                  <a:gd name="T11" fmla="*/ 6 h 6"/>
                  <a:gd name="T12" fmla="*/ 2 w 4"/>
                  <a:gd name="T13" fmla="*/ 4 h 6"/>
                  <a:gd name="T14" fmla="*/ 0 w 4"/>
                  <a:gd name="T15" fmla="*/ 6 h 6"/>
                  <a:gd name="T16" fmla="*/ 0 w 4"/>
                  <a:gd name="T17" fmla="*/ 0 h 6"/>
                  <a:gd name="T18" fmla="*/ 0 w 4"/>
                  <a:gd name="T19" fmla="*/ 2 h 6"/>
                  <a:gd name="T20" fmla="*/ 0 w 4"/>
                  <a:gd name="T21" fmla="*/ 2 h 6"/>
                  <a:gd name="T22" fmla="*/ 2 w 4"/>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6"/>
                  <a:gd name="T38" fmla="*/ 4 w 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6">
                    <a:moveTo>
                      <a:pt x="2" y="2"/>
                    </a:moveTo>
                    <a:lnTo>
                      <a:pt x="2" y="0"/>
                    </a:lnTo>
                    <a:lnTo>
                      <a:pt x="4" y="0"/>
                    </a:lnTo>
                    <a:lnTo>
                      <a:pt x="4" y="2"/>
                    </a:lnTo>
                    <a:lnTo>
                      <a:pt x="4" y="4"/>
                    </a:lnTo>
                    <a:lnTo>
                      <a:pt x="4" y="6"/>
                    </a:lnTo>
                    <a:lnTo>
                      <a:pt x="2" y="4"/>
                    </a:lnTo>
                    <a:lnTo>
                      <a:pt x="0" y="6"/>
                    </a:lnTo>
                    <a:lnTo>
                      <a:pt x="0" y="0"/>
                    </a:lnTo>
                    <a:lnTo>
                      <a:pt x="0" y="2"/>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840" name="Freeform 1299"/>
              <p:cNvSpPr>
                <a:spLocks/>
              </p:cNvSpPr>
              <p:nvPr/>
            </p:nvSpPr>
            <p:spPr bwMode="auto">
              <a:xfrm>
                <a:off x="379" y="1710"/>
                <a:ext cx="4" cy="6"/>
              </a:xfrm>
              <a:custGeom>
                <a:avLst/>
                <a:gdLst>
                  <a:gd name="T0" fmla="*/ 2 w 4"/>
                  <a:gd name="T1" fmla="*/ 2 h 6"/>
                  <a:gd name="T2" fmla="*/ 0 w 4"/>
                  <a:gd name="T3" fmla="*/ 0 h 6"/>
                  <a:gd name="T4" fmla="*/ 0 w 4"/>
                  <a:gd name="T5" fmla="*/ 2 h 6"/>
                  <a:gd name="T6" fmla="*/ 2 w 4"/>
                  <a:gd name="T7" fmla="*/ 0 h 6"/>
                  <a:gd name="T8" fmla="*/ 4 w 4"/>
                  <a:gd name="T9" fmla="*/ 0 h 6"/>
                  <a:gd name="T10" fmla="*/ 4 w 4"/>
                  <a:gd name="T11" fmla="*/ 2 h 6"/>
                  <a:gd name="T12" fmla="*/ 4 w 4"/>
                  <a:gd name="T13" fmla="*/ 4 h 6"/>
                  <a:gd name="T14" fmla="*/ 4 w 4"/>
                  <a:gd name="T15" fmla="*/ 6 h 6"/>
                  <a:gd name="T16" fmla="*/ 2 w 4"/>
                  <a:gd name="T17" fmla="*/ 4 h 6"/>
                  <a:gd name="T18" fmla="*/ 0 w 4"/>
                  <a:gd name="T19" fmla="*/ 6 h 6"/>
                  <a:gd name="T20" fmla="*/ 0 w 4"/>
                  <a:gd name="T21" fmla="*/ 0 h 6"/>
                  <a:gd name="T22" fmla="*/ 0 w 4"/>
                  <a:gd name="T23" fmla="*/ 2 h 6"/>
                  <a:gd name="T24" fmla="*/ 0 w 4"/>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6"/>
                  <a:gd name="T41" fmla="*/ 4 w 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6">
                    <a:moveTo>
                      <a:pt x="2" y="2"/>
                    </a:moveTo>
                    <a:lnTo>
                      <a:pt x="0" y="0"/>
                    </a:lnTo>
                    <a:lnTo>
                      <a:pt x="0" y="2"/>
                    </a:lnTo>
                    <a:lnTo>
                      <a:pt x="2" y="0"/>
                    </a:lnTo>
                    <a:lnTo>
                      <a:pt x="4" y="0"/>
                    </a:lnTo>
                    <a:lnTo>
                      <a:pt x="4" y="2"/>
                    </a:lnTo>
                    <a:lnTo>
                      <a:pt x="4" y="4"/>
                    </a:lnTo>
                    <a:lnTo>
                      <a:pt x="4" y="6"/>
                    </a:lnTo>
                    <a:lnTo>
                      <a:pt x="2" y="4"/>
                    </a:lnTo>
                    <a:lnTo>
                      <a:pt x="0" y="6"/>
                    </a:lnTo>
                    <a:lnTo>
                      <a:pt x="0" y="0"/>
                    </a:lnTo>
                    <a:lnTo>
                      <a:pt x="0" y="2"/>
                    </a:lnTo>
                  </a:path>
                </a:pathLst>
              </a:custGeom>
              <a:solidFill>
                <a:schemeClr val="tx2"/>
              </a:solidFill>
              <a:ln w="3175">
                <a:solidFill>
                  <a:schemeClr val="bg1"/>
                </a:solidFill>
                <a:round/>
                <a:headEnd/>
                <a:tailEnd/>
              </a:ln>
            </p:spPr>
            <p:txBody>
              <a:bodyPr/>
              <a:lstStyle/>
              <a:p>
                <a:endParaRPr lang="fr-FR" dirty="0"/>
              </a:p>
            </p:txBody>
          </p:sp>
          <p:sp>
            <p:nvSpPr>
              <p:cNvPr id="5841" name="Freeform 1300"/>
              <p:cNvSpPr>
                <a:spLocks/>
              </p:cNvSpPr>
              <p:nvPr/>
            </p:nvSpPr>
            <p:spPr bwMode="auto">
              <a:xfrm>
                <a:off x="413" y="1684"/>
                <a:ext cx="4" cy="10"/>
              </a:xfrm>
              <a:custGeom>
                <a:avLst/>
                <a:gdLst>
                  <a:gd name="T0" fmla="*/ 0 w 4"/>
                  <a:gd name="T1" fmla="*/ 0 h 10"/>
                  <a:gd name="T2" fmla="*/ 0 w 4"/>
                  <a:gd name="T3" fmla="*/ 2 h 10"/>
                  <a:gd name="T4" fmla="*/ 2 w 4"/>
                  <a:gd name="T5" fmla="*/ 2 h 10"/>
                  <a:gd name="T6" fmla="*/ 4 w 4"/>
                  <a:gd name="T7" fmla="*/ 2 h 10"/>
                  <a:gd name="T8" fmla="*/ 2 w 4"/>
                  <a:gd name="T9" fmla="*/ 4 h 10"/>
                  <a:gd name="T10" fmla="*/ 2 w 4"/>
                  <a:gd name="T11" fmla="*/ 10 h 10"/>
                  <a:gd name="T12" fmla="*/ 0 w 4"/>
                  <a:gd name="T13" fmla="*/ 8 h 10"/>
                  <a:gd name="T14" fmla="*/ 0 w 4"/>
                  <a:gd name="T15" fmla="*/ 4 h 10"/>
                  <a:gd name="T16" fmla="*/ 0 w 4"/>
                  <a:gd name="T17" fmla="*/ 2 h 10"/>
                  <a:gd name="T18" fmla="*/ 0 w 4"/>
                  <a:gd name="T19" fmla="*/ 2 h 10"/>
                  <a:gd name="T20" fmla="*/ 0 w 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0"/>
                  <a:gd name="T35" fmla="*/ 4 w 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0">
                    <a:moveTo>
                      <a:pt x="0" y="0"/>
                    </a:moveTo>
                    <a:lnTo>
                      <a:pt x="0" y="2"/>
                    </a:lnTo>
                    <a:lnTo>
                      <a:pt x="2" y="2"/>
                    </a:lnTo>
                    <a:lnTo>
                      <a:pt x="4" y="2"/>
                    </a:lnTo>
                    <a:lnTo>
                      <a:pt x="2" y="4"/>
                    </a:lnTo>
                    <a:lnTo>
                      <a:pt x="2" y="10"/>
                    </a:lnTo>
                    <a:lnTo>
                      <a:pt x="0" y="8"/>
                    </a:lnTo>
                    <a:lnTo>
                      <a:pt x="0" y="4"/>
                    </a:lnTo>
                    <a:lnTo>
                      <a:pt x="0" y="2"/>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842" name="Freeform 1301"/>
              <p:cNvSpPr>
                <a:spLocks/>
              </p:cNvSpPr>
              <p:nvPr/>
            </p:nvSpPr>
            <p:spPr bwMode="auto">
              <a:xfrm>
                <a:off x="413" y="1684"/>
                <a:ext cx="4" cy="10"/>
              </a:xfrm>
              <a:custGeom>
                <a:avLst/>
                <a:gdLst>
                  <a:gd name="T0" fmla="*/ 0 w 4"/>
                  <a:gd name="T1" fmla="*/ 0 h 10"/>
                  <a:gd name="T2" fmla="*/ 0 w 4"/>
                  <a:gd name="T3" fmla="*/ 2 h 10"/>
                  <a:gd name="T4" fmla="*/ 2 w 4"/>
                  <a:gd name="T5" fmla="*/ 2 h 10"/>
                  <a:gd name="T6" fmla="*/ 4 w 4"/>
                  <a:gd name="T7" fmla="*/ 2 h 10"/>
                  <a:gd name="T8" fmla="*/ 2 w 4"/>
                  <a:gd name="T9" fmla="*/ 4 h 10"/>
                  <a:gd name="T10" fmla="*/ 2 w 4"/>
                  <a:gd name="T11" fmla="*/ 10 h 10"/>
                  <a:gd name="T12" fmla="*/ 0 w 4"/>
                  <a:gd name="T13" fmla="*/ 8 h 10"/>
                  <a:gd name="T14" fmla="*/ 0 w 4"/>
                  <a:gd name="T15" fmla="*/ 4 h 10"/>
                  <a:gd name="T16" fmla="*/ 0 w 4"/>
                  <a:gd name="T17" fmla="*/ 2 h 10"/>
                  <a:gd name="T18" fmla="*/ 0 w 4"/>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0" y="0"/>
                    </a:moveTo>
                    <a:lnTo>
                      <a:pt x="0" y="2"/>
                    </a:lnTo>
                    <a:lnTo>
                      <a:pt x="2" y="2"/>
                    </a:lnTo>
                    <a:lnTo>
                      <a:pt x="4" y="2"/>
                    </a:lnTo>
                    <a:lnTo>
                      <a:pt x="2" y="4"/>
                    </a:lnTo>
                    <a:lnTo>
                      <a:pt x="2" y="10"/>
                    </a:lnTo>
                    <a:lnTo>
                      <a:pt x="0" y="8"/>
                    </a:lnTo>
                    <a:lnTo>
                      <a:pt x="0" y="4"/>
                    </a:lnTo>
                    <a:lnTo>
                      <a:pt x="0" y="2"/>
                    </a:lnTo>
                  </a:path>
                </a:pathLst>
              </a:custGeom>
              <a:solidFill>
                <a:schemeClr val="tx2"/>
              </a:solidFill>
              <a:ln w="3175">
                <a:solidFill>
                  <a:schemeClr val="bg1"/>
                </a:solidFill>
                <a:round/>
                <a:headEnd/>
                <a:tailEnd/>
              </a:ln>
            </p:spPr>
            <p:txBody>
              <a:bodyPr/>
              <a:lstStyle/>
              <a:p>
                <a:endParaRPr lang="fr-FR" dirty="0"/>
              </a:p>
            </p:txBody>
          </p:sp>
          <p:sp>
            <p:nvSpPr>
              <p:cNvPr id="5843" name="Freeform 1302"/>
              <p:cNvSpPr>
                <a:spLocks/>
              </p:cNvSpPr>
              <p:nvPr/>
            </p:nvSpPr>
            <p:spPr bwMode="auto">
              <a:xfrm>
                <a:off x="467" y="1678"/>
                <a:ext cx="2" cy="6"/>
              </a:xfrm>
              <a:custGeom>
                <a:avLst/>
                <a:gdLst>
                  <a:gd name="T0" fmla="*/ 0 w 2"/>
                  <a:gd name="T1" fmla="*/ 2 h 6"/>
                  <a:gd name="T2" fmla="*/ 2 w 2"/>
                  <a:gd name="T3" fmla="*/ 0 h 6"/>
                  <a:gd name="T4" fmla="*/ 2 w 2"/>
                  <a:gd name="T5" fmla="*/ 2 h 6"/>
                  <a:gd name="T6" fmla="*/ 0 w 2"/>
                  <a:gd name="T7" fmla="*/ 6 h 6"/>
                  <a:gd name="T8" fmla="*/ 0 w 2"/>
                  <a:gd name="T9" fmla="*/ 4 h 6"/>
                  <a:gd name="T10" fmla="*/ 0 w 2"/>
                  <a:gd name="T11" fmla="*/ 2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2"/>
                    </a:moveTo>
                    <a:lnTo>
                      <a:pt x="2" y="0"/>
                    </a:lnTo>
                    <a:lnTo>
                      <a:pt x="2" y="2"/>
                    </a:lnTo>
                    <a:lnTo>
                      <a:pt x="0" y="6"/>
                    </a:lnTo>
                    <a:lnTo>
                      <a:pt x="0" y="4"/>
                    </a:lnTo>
                    <a:lnTo>
                      <a:pt x="0" y="2"/>
                    </a:lnTo>
                    <a:close/>
                  </a:path>
                </a:pathLst>
              </a:custGeom>
              <a:solidFill>
                <a:schemeClr val="tx2"/>
              </a:solidFill>
              <a:ln w="3175">
                <a:solidFill>
                  <a:schemeClr val="bg1"/>
                </a:solidFill>
                <a:round/>
                <a:headEnd/>
                <a:tailEnd/>
              </a:ln>
            </p:spPr>
            <p:txBody>
              <a:bodyPr/>
              <a:lstStyle/>
              <a:p>
                <a:endParaRPr lang="fr-FR" dirty="0"/>
              </a:p>
            </p:txBody>
          </p:sp>
          <p:sp>
            <p:nvSpPr>
              <p:cNvPr id="5844" name="Freeform 1303"/>
              <p:cNvSpPr>
                <a:spLocks/>
              </p:cNvSpPr>
              <p:nvPr/>
            </p:nvSpPr>
            <p:spPr bwMode="auto">
              <a:xfrm>
                <a:off x="467" y="1678"/>
                <a:ext cx="2" cy="6"/>
              </a:xfrm>
              <a:custGeom>
                <a:avLst/>
                <a:gdLst>
                  <a:gd name="T0" fmla="*/ 0 w 2"/>
                  <a:gd name="T1" fmla="*/ 2 h 6"/>
                  <a:gd name="T2" fmla="*/ 2 w 2"/>
                  <a:gd name="T3" fmla="*/ 0 h 6"/>
                  <a:gd name="T4" fmla="*/ 2 w 2"/>
                  <a:gd name="T5" fmla="*/ 2 h 6"/>
                  <a:gd name="T6" fmla="*/ 0 w 2"/>
                  <a:gd name="T7" fmla="*/ 6 h 6"/>
                  <a:gd name="T8" fmla="*/ 0 w 2"/>
                  <a:gd name="T9" fmla="*/ 4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0" y="2"/>
                    </a:moveTo>
                    <a:lnTo>
                      <a:pt x="2" y="0"/>
                    </a:lnTo>
                    <a:lnTo>
                      <a:pt x="2" y="2"/>
                    </a:lnTo>
                    <a:lnTo>
                      <a:pt x="0" y="6"/>
                    </a:lnTo>
                    <a:lnTo>
                      <a:pt x="0" y="4"/>
                    </a:lnTo>
                  </a:path>
                </a:pathLst>
              </a:custGeom>
              <a:solidFill>
                <a:schemeClr val="tx2"/>
              </a:solidFill>
              <a:ln w="3175">
                <a:solidFill>
                  <a:schemeClr val="bg1"/>
                </a:solidFill>
                <a:round/>
                <a:headEnd/>
                <a:tailEnd/>
              </a:ln>
            </p:spPr>
            <p:txBody>
              <a:bodyPr/>
              <a:lstStyle/>
              <a:p>
                <a:endParaRPr lang="fr-FR" dirty="0"/>
              </a:p>
            </p:txBody>
          </p:sp>
          <p:sp>
            <p:nvSpPr>
              <p:cNvPr id="5845" name="Freeform 1304"/>
              <p:cNvSpPr>
                <a:spLocks/>
              </p:cNvSpPr>
              <p:nvPr/>
            </p:nvSpPr>
            <p:spPr bwMode="auto">
              <a:xfrm>
                <a:off x="473" y="1678"/>
                <a:ext cx="2" cy="2"/>
              </a:xfrm>
              <a:custGeom>
                <a:avLst/>
                <a:gdLst>
                  <a:gd name="T0" fmla="*/ 2 w 2"/>
                  <a:gd name="T1" fmla="*/ 2 h 2"/>
                  <a:gd name="T2" fmla="*/ 0 w 2"/>
                  <a:gd name="T3" fmla="*/ 2 h 2"/>
                  <a:gd name="T4" fmla="*/ 0 w 2"/>
                  <a:gd name="T5" fmla="*/ 0 h 2"/>
                  <a:gd name="T6" fmla="*/ 2 w 2"/>
                  <a:gd name="T7" fmla="*/ 0 h 2"/>
                  <a:gd name="T8" fmla="*/ 2 w 2"/>
                  <a:gd name="T9" fmla="*/ 0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0" y="2"/>
                    </a:lnTo>
                    <a:lnTo>
                      <a:pt x="0" y="0"/>
                    </a:lnTo>
                    <a:lnTo>
                      <a:pt x="2" y="0"/>
                    </a:lnTo>
                    <a:lnTo>
                      <a:pt x="2" y="2"/>
                    </a:lnTo>
                    <a:close/>
                  </a:path>
                </a:pathLst>
              </a:custGeom>
              <a:solidFill>
                <a:schemeClr val="tx2"/>
              </a:solidFill>
              <a:ln w="3175">
                <a:solidFill>
                  <a:schemeClr val="bg1"/>
                </a:solidFill>
                <a:round/>
                <a:headEnd/>
                <a:tailEnd/>
              </a:ln>
            </p:spPr>
            <p:txBody>
              <a:bodyPr/>
              <a:lstStyle/>
              <a:p>
                <a:endParaRPr lang="fr-FR" dirty="0"/>
              </a:p>
            </p:txBody>
          </p:sp>
          <p:sp>
            <p:nvSpPr>
              <p:cNvPr id="5846" name="Freeform 1305"/>
              <p:cNvSpPr>
                <a:spLocks/>
              </p:cNvSpPr>
              <p:nvPr/>
            </p:nvSpPr>
            <p:spPr bwMode="auto">
              <a:xfrm>
                <a:off x="473" y="1678"/>
                <a:ext cx="2" cy="2"/>
              </a:xfrm>
              <a:custGeom>
                <a:avLst/>
                <a:gdLst>
                  <a:gd name="T0" fmla="*/ 2 w 2"/>
                  <a:gd name="T1" fmla="*/ 2 h 2"/>
                  <a:gd name="T2" fmla="*/ 0 w 2"/>
                  <a:gd name="T3" fmla="*/ 2 h 2"/>
                  <a:gd name="T4" fmla="*/ 0 w 2"/>
                  <a:gd name="T5" fmla="*/ 0 h 2"/>
                  <a:gd name="T6" fmla="*/ 2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2"/>
                    </a:lnTo>
                    <a:lnTo>
                      <a:pt x="0" y="0"/>
                    </a:lnTo>
                    <a:lnTo>
                      <a:pt x="2" y="0"/>
                    </a:lnTo>
                  </a:path>
                </a:pathLst>
              </a:custGeom>
              <a:solidFill>
                <a:schemeClr val="tx2"/>
              </a:solidFill>
              <a:ln w="3175">
                <a:solidFill>
                  <a:schemeClr val="bg1"/>
                </a:solidFill>
                <a:round/>
                <a:headEnd/>
                <a:tailEnd/>
              </a:ln>
            </p:spPr>
            <p:txBody>
              <a:bodyPr/>
              <a:lstStyle/>
              <a:p>
                <a:endParaRPr lang="fr-FR" dirty="0"/>
              </a:p>
            </p:txBody>
          </p:sp>
          <p:sp>
            <p:nvSpPr>
              <p:cNvPr id="5847" name="Freeform 1306"/>
              <p:cNvSpPr>
                <a:spLocks/>
              </p:cNvSpPr>
              <p:nvPr/>
            </p:nvSpPr>
            <p:spPr bwMode="auto">
              <a:xfrm>
                <a:off x="487" y="1662"/>
                <a:ext cx="6" cy="4"/>
              </a:xfrm>
              <a:custGeom>
                <a:avLst/>
                <a:gdLst>
                  <a:gd name="T0" fmla="*/ 4 w 6"/>
                  <a:gd name="T1" fmla="*/ 2 h 4"/>
                  <a:gd name="T2" fmla="*/ 0 w 6"/>
                  <a:gd name="T3" fmla="*/ 4 h 4"/>
                  <a:gd name="T4" fmla="*/ 0 w 6"/>
                  <a:gd name="T5" fmla="*/ 2 h 4"/>
                  <a:gd name="T6" fmla="*/ 0 w 6"/>
                  <a:gd name="T7" fmla="*/ 0 h 4"/>
                  <a:gd name="T8" fmla="*/ 2 w 6"/>
                  <a:gd name="T9" fmla="*/ 0 h 4"/>
                  <a:gd name="T10" fmla="*/ 6 w 6"/>
                  <a:gd name="T11" fmla="*/ 0 h 4"/>
                  <a:gd name="T12" fmla="*/ 6 w 6"/>
                  <a:gd name="T13" fmla="*/ 2 h 4"/>
                  <a:gd name="T14" fmla="*/ 4 w 6"/>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4" y="2"/>
                    </a:moveTo>
                    <a:lnTo>
                      <a:pt x="0" y="4"/>
                    </a:lnTo>
                    <a:lnTo>
                      <a:pt x="0" y="2"/>
                    </a:lnTo>
                    <a:lnTo>
                      <a:pt x="0" y="0"/>
                    </a:lnTo>
                    <a:lnTo>
                      <a:pt x="2" y="0"/>
                    </a:lnTo>
                    <a:lnTo>
                      <a:pt x="6" y="0"/>
                    </a:lnTo>
                    <a:lnTo>
                      <a:pt x="6" y="2"/>
                    </a:lnTo>
                    <a:lnTo>
                      <a:pt x="4" y="2"/>
                    </a:lnTo>
                    <a:close/>
                  </a:path>
                </a:pathLst>
              </a:custGeom>
              <a:solidFill>
                <a:schemeClr val="tx2"/>
              </a:solidFill>
              <a:ln w="3175">
                <a:solidFill>
                  <a:schemeClr val="bg1"/>
                </a:solidFill>
                <a:round/>
                <a:headEnd/>
                <a:tailEnd/>
              </a:ln>
            </p:spPr>
            <p:txBody>
              <a:bodyPr/>
              <a:lstStyle/>
              <a:p>
                <a:endParaRPr lang="fr-FR" dirty="0"/>
              </a:p>
            </p:txBody>
          </p:sp>
          <p:sp>
            <p:nvSpPr>
              <p:cNvPr id="5848" name="Freeform 1307"/>
              <p:cNvSpPr>
                <a:spLocks/>
              </p:cNvSpPr>
              <p:nvPr/>
            </p:nvSpPr>
            <p:spPr bwMode="auto">
              <a:xfrm>
                <a:off x="487" y="1662"/>
                <a:ext cx="6" cy="4"/>
              </a:xfrm>
              <a:custGeom>
                <a:avLst/>
                <a:gdLst>
                  <a:gd name="T0" fmla="*/ 4 w 6"/>
                  <a:gd name="T1" fmla="*/ 2 h 4"/>
                  <a:gd name="T2" fmla="*/ 0 w 6"/>
                  <a:gd name="T3" fmla="*/ 4 h 4"/>
                  <a:gd name="T4" fmla="*/ 0 w 6"/>
                  <a:gd name="T5" fmla="*/ 2 h 4"/>
                  <a:gd name="T6" fmla="*/ 0 w 6"/>
                  <a:gd name="T7" fmla="*/ 0 h 4"/>
                  <a:gd name="T8" fmla="*/ 2 w 6"/>
                  <a:gd name="T9" fmla="*/ 0 h 4"/>
                  <a:gd name="T10" fmla="*/ 6 w 6"/>
                  <a:gd name="T11" fmla="*/ 0 h 4"/>
                  <a:gd name="T12" fmla="*/ 6 w 6"/>
                  <a:gd name="T13" fmla="*/ 2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2"/>
                    </a:moveTo>
                    <a:lnTo>
                      <a:pt x="0" y="4"/>
                    </a:lnTo>
                    <a:lnTo>
                      <a:pt x="0" y="2"/>
                    </a:lnTo>
                    <a:lnTo>
                      <a:pt x="0" y="0"/>
                    </a:lnTo>
                    <a:lnTo>
                      <a:pt x="2" y="0"/>
                    </a:lnTo>
                    <a:lnTo>
                      <a:pt x="6" y="0"/>
                    </a:lnTo>
                    <a:lnTo>
                      <a:pt x="6" y="2"/>
                    </a:lnTo>
                  </a:path>
                </a:pathLst>
              </a:custGeom>
              <a:solidFill>
                <a:schemeClr val="tx2"/>
              </a:solidFill>
              <a:ln w="3175">
                <a:solidFill>
                  <a:schemeClr val="bg1"/>
                </a:solidFill>
                <a:round/>
                <a:headEnd/>
                <a:tailEnd/>
              </a:ln>
            </p:spPr>
            <p:txBody>
              <a:bodyPr/>
              <a:lstStyle/>
              <a:p>
                <a:endParaRPr lang="fr-FR" dirty="0"/>
              </a:p>
            </p:txBody>
          </p:sp>
          <p:sp>
            <p:nvSpPr>
              <p:cNvPr id="5849" name="Freeform 1308"/>
              <p:cNvSpPr>
                <a:spLocks/>
              </p:cNvSpPr>
              <p:nvPr/>
            </p:nvSpPr>
            <p:spPr bwMode="auto">
              <a:xfrm>
                <a:off x="465" y="1640"/>
                <a:ext cx="40" cy="34"/>
              </a:xfrm>
              <a:custGeom>
                <a:avLst/>
                <a:gdLst>
                  <a:gd name="T0" fmla="*/ 0 w 40"/>
                  <a:gd name="T1" fmla="*/ 16 h 34"/>
                  <a:gd name="T2" fmla="*/ 2 w 40"/>
                  <a:gd name="T3" fmla="*/ 14 h 34"/>
                  <a:gd name="T4" fmla="*/ 8 w 40"/>
                  <a:gd name="T5" fmla="*/ 10 h 34"/>
                  <a:gd name="T6" fmla="*/ 10 w 40"/>
                  <a:gd name="T7" fmla="*/ 12 h 34"/>
                  <a:gd name="T8" fmla="*/ 12 w 40"/>
                  <a:gd name="T9" fmla="*/ 16 h 34"/>
                  <a:gd name="T10" fmla="*/ 16 w 40"/>
                  <a:gd name="T11" fmla="*/ 12 h 34"/>
                  <a:gd name="T12" fmla="*/ 14 w 40"/>
                  <a:gd name="T13" fmla="*/ 6 h 34"/>
                  <a:gd name="T14" fmla="*/ 14 w 40"/>
                  <a:gd name="T15" fmla="*/ 2 h 34"/>
                  <a:gd name="T16" fmla="*/ 18 w 40"/>
                  <a:gd name="T17" fmla="*/ 4 h 34"/>
                  <a:gd name="T18" fmla="*/ 20 w 40"/>
                  <a:gd name="T19" fmla="*/ 6 h 34"/>
                  <a:gd name="T20" fmla="*/ 24 w 40"/>
                  <a:gd name="T21" fmla="*/ 4 h 34"/>
                  <a:gd name="T22" fmla="*/ 26 w 40"/>
                  <a:gd name="T23" fmla="*/ 2 h 34"/>
                  <a:gd name="T24" fmla="*/ 26 w 40"/>
                  <a:gd name="T25" fmla="*/ 2 h 34"/>
                  <a:gd name="T26" fmla="*/ 28 w 40"/>
                  <a:gd name="T27" fmla="*/ 6 h 34"/>
                  <a:gd name="T28" fmla="*/ 32 w 40"/>
                  <a:gd name="T29" fmla="*/ 2 h 34"/>
                  <a:gd name="T30" fmla="*/ 34 w 40"/>
                  <a:gd name="T31" fmla="*/ 4 h 34"/>
                  <a:gd name="T32" fmla="*/ 34 w 40"/>
                  <a:gd name="T33" fmla="*/ 8 h 34"/>
                  <a:gd name="T34" fmla="*/ 40 w 40"/>
                  <a:gd name="T35" fmla="*/ 10 h 34"/>
                  <a:gd name="T36" fmla="*/ 34 w 40"/>
                  <a:gd name="T37" fmla="*/ 14 h 34"/>
                  <a:gd name="T38" fmla="*/ 28 w 40"/>
                  <a:gd name="T39" fmla="*/ 12 h 34"/>
                  <a:gd name="T40" fmla="*/ 32 w 40"/>
                  <a:gd name="T41" fmla="*/ 16 h 34"/>
                  <a:gd name="T42" fmla="*/ 30 w 40"/>
                  <a:gd name="T43" fmla="*/ 18 h 34"/>
                  <a:gd name="T44" fmla="*/ 28 w 40"/>
                  <a:gd name="T45" fmla="*/ 18 h 34"/>
                  <a:gd name="T46" fmla="*/ 26 w 40"/>
                  <a:gd name="T47" fmla="*/ 20 h 34"/>
                  <a:gd name="T48" fmla="*/ 20 w 40"/>
                  <a:gd name="T49" fmla="*/ 24 h 34"/>
                  <a:gd name="T50" fmla="*/ 18 w 40"/>
                  <a:gd name="T51" fmla="*/ 26 h 34"/>
                  <a:gd name="T52" fmla="*/ 16 w 40"/>
                  <a:gd name="T53" fmla="*/ 30 h 34"/>
                  <a:gd name="T54" fmla="*/ 14 w 40"/>
                  <a:gd name="T55" fmla="*/ 28 h 34"/>
                  <a:gd name="T56" fmla="*/ 12 w 40"/>
                  <a:gd name="T57" fmla="*/ 24 h 34"/>
                  <a:gd name="T58" fmla="*/ 8 w 40"/>
                  <a:gd name="T59" fmla="*/ 22 h 34"/>
                  <a:gd name="T60" fmla="*/ 8 w 40"/>
                  <a:gd name="T61" fmla="*/ 24 h 34"/>
                  <a:gd name="T62" fmla="*/ 10 w 40"/>
                  <a:gd name="T63" fmla="*/ 28 h 34"/>
                  <a:gd name="T64" fmla="*/ 4 w 40"/>
                  <a:gd name="T65" fmla="*/ 28 h 34"/>
                  <a:gd name="T66" fmla="*/ 2 w 40"/>
                  <a:gd name="T67" fmla="*/ 20 h 34"/>
                  <a:gd name="T68" fmla="*/ 0 w 40"/>
                  <a:gd name="T69" fmla="*/ 18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34"/>
                  <a:gd name="T107" fmla="*/ 40 w 4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34">
                    <a:moveTo>
                      <a:pt x="0" y="18"/>
                    </a:moveTo>
                    <a:lnTo>
                      <a:pt x="0" y="16"/>
                    </a:lnTo>
                    <a:lnTo>
                      <a:pt x="2" y="16"/>
                    </a:lnTo>
                    <a:lnTo>
                      <a:pt x="2" y="14"/>
                    </a:lnTo>
                    <a:lnTo>
                      <a:pt x="6" y="10"/>
                    </a:lnTo>
                    <a:lnTo>
                      <a:pt x="8" y="10"/>
                    </a:lnTo>
                    <a:lnTo>
                      <a:pt x="12" y="10"/>
                    </a:lnTo>
                    <a:lnTo>
                      <a:pt x="10" y="12"/>
                    </a:lnTo>
                    <a:lnTo>
                      <a:pt x="12" y="12"/>
                    </a:lnTo>
                    <a:lnTo>
                      <a:pt x="12" y="16"/>
                    </a:lnTo>
                    <a:lnTo>
                      <a:pt x="14" y="16"/>
                    </a:lnTo>
                    <a:lnTo>
                      <a:pt x="16" y="12"/>
                    </a:lnTo>
                    <a:lnTo>
                      <a:pt x="16" y="10"/>
                    </a:lnTo>
                    <a:lnTo>
                      <a:pt x="14" y="6"/>
                    </a:lnTo>
                    <a:lnTo>
                      <a:pt x="12" y="4"/>
                    </a:lnTo>
                    <a:lnTo>
                      <a:pt x="14" y="2"/>
                    </a:lnTo>
                    <a:lnTo>
                      <a:pt x="16" y="2"/>
                    </a:lnTo>
                    <a:lnTo>
                      <a:pt x="18" y="4"/>
                    </a:lnTo>
                    <a:lnTo>
                      <a:pt x="18" y="8"/>
                    </a:lnTo>
                    <a:lnTo>
                      <a:pt x="20" y="6"/>
                    </a:lnTo>
                    <a:lnTo>
                      <a:pt x="22" y="4"/>
                    </a:lnTo>
                    <a:lnTo>
                      <a:pt x="24" y="4"/>
                    </a:lnTo>
                    <a:lnTo>
                      <a:pt x="26" y="4"/>
                    </a:lnTo>
                    <a:lnTo>
                      <a:pt x="26" y="2"/>
                    </a:lnTo>
                    <a:lnTo>
                      <a:pt x="24" y="0"/>
                    </a:lnTo>
                    <a:lnTo>
                      <a:pt x="26" y="2"/>
                    </a:lnTo>
                    <a:lnTo>
                      <a:pt x="28" y="2"/>
                    </a:lnTo>
                    <a:lnTo>
                      <a:pt x="28" y="6"/>
                    </a:lnTo>
                    <a:lnTo>
                      <a:pt x="30" y="6"/>
                    </a:lnTo>
                    <a:lnTo>
                      <a:pt x="32" y="2"/>
                    </a:lnTo>
                    <a:lnTo>
                      <a:pt x="34" y="2"/>
                    </a:lnTo>
                    <a:lnTo>
                      <a:pt x="34" y="4"/>
                    </a:lnTo>
                    <a:lnTo>
                      <a:pt x="34" y="6"/>
                    </a:lnTo>
                    <a:lnTo>
                      <a:pt x="34" y="8"/>
                    </a:lnTo>
                    <a:lnTo>
                      <a:pt x="34" y="10"/>
                    </a:lnTo>
                    <a:lnTo>
                      <a:pt x="40" y="10"/>
                    </a:lnTo>
                    <a:lnTo>
                      <a:pt x="38" y="14"/>
                    </a:lnTo>
                    <a:lnTo>
                      <a:pt x="34" y="14"/>
                    </a:lnTo>
                    <a:lnTo>
                      <a:pt x="30" y="12"/>
                    </a:lnTo>
                    <a:lnTo>
                      <a:pt x="28" y="12"/>
                    </a:lnTo>
                    <a:lnTo>
                      <a:pt x="28" y="14"/>
                    </a:lnTo>
                    <a:lnTo>
                      <a:pt x="32" y="16"/>
                    </a:lnTo>
                    <a:lnTo>
                      <a:pt x="32" y="18"/>
                    </a:lnTo>
                    <a:lnTo>
                      <a:pt x="30" y="18"/>
                    </a:lnTo>
                    <a:lnTo>
                      <a:pt x="30" y="16"/>
                    </a:lnTo>
                    <a:lnTo>
                      <a:pt x="28" y="18"/>
                    </a:lnTo>
                    <a:lnTo>
                      <a:pt x="26" y="18"/>
                    </a:lnTo>
                    <a:lnTo>
                      <a:pt x="26" y="20"/>
                    </a:lnTo>
                    <a:lnTo>
                      <a:pt x="22" y="20"/>
                    </a:lnTo>
                    <a:lnTo>
                      <a:pt x="20" y="24"/>
                    </a:lnTo>
                    <a:lnTo>
                      <a:pt x="18" y="24"/>
                    </a:lnTo>
                    <a:lnTo>
                      <a:pt x="18" y="26"/>
                    </a:lnTo>
                    <a:lnTo>
                      <a:pt x="18" y="28"/>
                    </a:lnTo>
                    <a:lnTo>
                      <a:pt x="16" y="30"/>
                    </a:lnTo>
                    <a:lnTo>
                      <a:pt x="12" y="34"/>
                    </a:lnTo>
                    <a:lnTo>
                      <a:pt x="14" y="28"/>
                    </a:lnTo>
                    <a:lnTo>
                      <a:pt x="12" y="26"/>
                    </a:lnTo>
                    <a:lnTo>
                      <a:pt x="12" y="24"/>
                    </a:lnTo>
                    <a:lnTo>
                      <a:pt x="10" y="22"/>
                    </a:lnTo>
                    <a:lnTo>
                      <a:pt x="8" y="22"/>
                    </a:lnTo>
                    <a:lnTo>
                      <a:pt x="6" y="22"/>
                    </a:lnTo>
                    <a:lnTo>
                      <a:pt x="8" y="24"/>
                    </a:lnTo>
                    <a:lnTo>
                      <a:pt x="10" y="24"/>
                    </a:lnTo>
                    <a:lnTo>
                      <a:pt x="10" y="28"/>
                    </a:lnTo>
                    <a:lnTo>
                      <a:pt x="8" y="30"/>
                    </a:lnTo>
                    <a:lnTo>
                      <a:pt x="4" y="28"/>
                    </a:lnTo>
                    <a:lnTo>
                      <a:pt x="4" y="20"/>
                    </a:lnTo>
                    <a:lnTo>
                      <a:pt x="2" y="20"/>
                    </a:lnTo>
                    <a:lnTo>
                      <a:pt x="2" y="18"/>
                    </a:lnTo>
                    <a:lnTo>
                      <a:pt x="0" y="18"/>
                    </a:lnTo>
                    <a:close/>
                  </a:path>
                </a:pathLst>
              </a:custGeom>
              <a:solidFill>
                <a:schemeClr val="tx2"/>
              </a:solidFill>
              <a:ln w="3175">
                <a:solidFill>
                  <a:schemeClr val="bg1"/>
                </a:solidFill>
                <a:round/>
                <a:headEnd/>
                <a:tailEnd/>
              </a:ln>
            </p:spPr>
            <p:txBody>
              <a:bodyPr/>
              <a:lstStyle/>
              <a:p>
                <a:endParaRPr lang="fr-FR" dirty="0"/>
              </a:p>
            </p:txBody>
          </p:sp>
          <p:sp>
            <p:nvSpPr>
              <p:cNvPr id="5850" name="Freeform 1309"/>
              <p:cNvSpPr>
                <a:spLocks/>
              </p:cNvSpPr>
              <p:nvPr/>
            </p:nvSpPr>
            <p:spPr bwMode="auto">
              <a:xfrm>
                <a:off x="465" y="1640"/>
                <a:ext cx="40" cy="34"/>
              </a:xfrm>
              <a:custGeom>
                <a:avLst/>
                <a:gdLst>
                  <a:gd name="T0" fmla="*/ 0 w 40"/>
                  <a:gd name="T1" fmla="*/ 16 h 34"/>
                  <a:gd name="T2" fmla="*/ 2 w 40"/>
                  <a:gd name="T3" fmla="*/ 14 h 34"/>
                  <a:gd name="T4" fmla="*/ 8 w 40"/>
                  <a:gd name="T5" fmla="*/ 10 h 34"/>
                  <a:gd name="T6" fmla="*/ 10 w 40"/>
                  <a:gd name="T7" fmla="*/ 12 h 34"/>
                  <a:gd name="T8" fmla="*/ 12 w 40"/>
                  <a:gd name="T9" fmla="*/ 16 h 34"/>
                  <a:gd name="T10" fmla="*/ 16 w 40"/>
                  <a:gd name="T11" fmla="*/ 12 h 34"/>
                  <a:gd name="T12" fmla="*/ 14 w 40"/>
                  <a:gd name="T13" fmla="*/ 6 h 34"/>
                  <a:gd name="T14" fmla="*/ 14 w 40"/>
                  <a:gd name="T15" fmla="*/ 2 h 34"/>
                  <a:gd name="T16" fmla="*/ 18 w 40"/>
                  <a:gd name="T17" fmla="*/ 4 h 34"/>
                  <a:gd name="T18" fmla="*/ 20 w 40"/>
                  <a:gd name="T19" fmla="*/ 6 h 34"/>
                  <a:gd name="T20" fmla="*/ 24 w 40"/>
                  <a:gd name="T21" fmla="*/ 4 h 34"/>
                  <a:gd name="T22" fmla="*/ 26 w 40"/>
                  <a:gd name="T23" fmla="*/ 2 h 34"/>
                  <a:gd name="T24" fmla="*/ 26 w 40"/>
                  <a:gd name="T25" fmla="*/ 2 h 34"/>
                  <a:gd name="T26" fmla="*/ 28 w 40"/>
                  <a:gd name="T27" fmla="*/ 6 h 34"/>
                  <a:gd name="T28" fmla="*/ 32 w 40"/>
                  <a:gd name="T29" fmla="*/ 2 h 34"/>
                  <a:gd name="T30" fmla="*/ 34 w 40"/>
                  <a:gd name="T31" fmla="*/ 4 h 34"/>
                  <a:gd name="T32" fmla="*/ 34 w 40"/>
                  <a:gd name="T33" fmla="*/ 8 h 34"/>
                  <a:gd name="T34" fmla="*/ 40 w 40"/>
                  <a:gd name="T35" fmla="*/ 10 h 34"/>
                  <a:gd name="T36" fmla="*/ 34 w 40"/>
                  <a:gd name="T37" fmla="*/ 14 h 34"/>
                  <a:gd name="T38" fmla="*/ 28 w 40"/>
                  <a:gd name="T39" fmla="*/ 12 h 34"/>
                  <a:gd name="T40" fmla="*/ 32 w 40"/>
                  <a:gd name="T41" fmla="*/ 16 h 34"/>
                  <a:gd name="T42" fmla="*/ 30 w 40"/>
                  <a:gd name="T43" fmla="*/ 18 h 34"/>
                  <a:gd name="T44" fmla="*/ 28 w 40"/>
                  <a:gd name="T45" fmla="*/ 18 h 34"/>
                  <a:gd name="T46" fmla="*/ 26 w 40"/>
                  <a:gd name="T47" fmla="*/ 20 h 34"/>
                  <a:gd name="T48" fmla="*/ 20 w 40"/>
                  <a:gd name="T49" fmla="*/ 24 h 34"/>
                  <a:gd name="T50" fmla="*/ 18 w 40"/>
                  <a:gd name="T51" fmla="*/ 26 h 34"/>
                  <a:gd name="T52" fmla="*/ 16 w 40"/>
                  <a:gd name="T53" fmla="*/ 30 h 34"/>
                  <a:gd name="T54" fmla="*/ 14 w 40"/>
                  <a:gd name="T55" fmla="*/ 28 h 34"/>
                  <a:gd name="T56" fmla="*/ 12 w 40"/>
                  <a:gd name="T57" fmla="*/ 24 h 34"/>
                  <a:gd name="T58" fmla="*/ 8 w 40"/>
                  <a:gd name="T59" fmla="*/ 22 h 34"/>
                  <a:gd name="T60" fmla="*/ 8 w 40"/>
                  <a:gd name="T61" fmla="*/ 24 h 34"/>
                  <a:gd name="T62" fmla="*/ 10 w 40"/>
                  <a:gd name="T63" fmla="*/ 28 h 34"/>
                  <a:gd name="T64" fmla="*/ 4 w 40"/>
                  <a:gd name="T65" fmla="*/ 28 h 34"/>
                  <a:gd name="T66" fmla="*/ 2 w 40"/>
                  <a:gd name="T67" fmla="*/ 20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34"/>
                  <a:gd name="T104" fmla="*/ 40 w 40"/>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34">
                    <a:moveTo>
                      <a:pt x="0" y="18"/>
                    </a:moveTo>
                    <a:lnTo>
                      <a:pt x="0" y="16"/>
                    </a:lnTo>
                    <a:lnTo>
                      <a:pt x="2" y="16"/>
                    </a:lnTo>
                    <a:lnTo>
                      <a:pt x="2" y="14"/>
                    </a:lnTo>
                    <a:lnTo>
                      <a:pt x="6" y="10"/>
                    </a:lnTo>
                    <a:lnTo>
                      <a:pt x="8" y="10"/>
                    </a:lnTo>
                    <a:lnTo>
                      <a:pt x="12" y="10"/>
                    </a:lnTo>
                    <a:lnTo>
                      <a:pt x="10" y="12"/>
                    </a:lnTo>
                    <a:lnTo>
                      <a:pt x="12" y="12"/>
                    </a:lnTo>
                    <a:lnTo>
                      <a:pt x="12" y="16"/>
                    </a:lnTo>
                    <a:lnTo>
                      <a:pt x="14" y="16"/>
                    </a:lnTo>
                    <a:lnTo>
                      <a:pt x="16" y="12"/>
                    </a:lnTo>
                    <a:lnTo>
                      <a:pt x="16" y="10"/>
                    </a:lnTo>
                    <a:lnTo>
                      <a:pt x="14" y="6"/>
                    </a:lnTo>
                    <a:lnTo>
                      <a:pt x="12" y="4"/>
                    </a:lnTo>
                    <a:lnTo>
                      <a:pt x="14" y="2"/>
                    </a:lnTo>
                    <a:lnTo>
                      <a:pt x="16" y="2"/>
                    </a:lnTo>
                    <a:lnTo>
                      <a:pt x="18" y="4"/>
                    </a:lnTo>
                    <a:lnTo>
                      <a:pt x="18" y="8"/>
                    </a:lnTo>
                    <a:lnTo>
                      <a:pt x="20" y="6"/>
                    </a:lnTo>
                    <a:lnTo>
                      <a:pt x="22" y="4"/>
                    </a:lnTo>
                    <a:lnTo>
                      <a:pt x="24" y="4"/>
                    </a:lnTo>
                    <a:lnTo>
                      <a:pt x="26" y="4"/>
                    </a:lnTo>
                    <a:lnTo>
                      <a:pt x="26" y="2"/>
                    </a:lnTo>
                    <a:lnTo>
                      <a:pt x="24" y="0"/>
                    </a:lnTo>
                    <a:lnTo>
                      <a:pt x="26" y="2"/>
                    </a:lnTo>
                    <a:lnTo>
                      <a:pt x="28" y="2"/>
                    </a:lnTo>
                    <a:lnTo>
                      <a:pt x="28" y="6"/>
                    </a:lnTo>
                    <a:lnTo>
                      <a:pt x="30" y="6"/>
                    </a:lnTo>
                    <a:lnTo>
                      <a:pt x="32" y="2"/>
                    </a:lnTo>
                    <a:lnTo>
                      <a:pt x="34" y="2"/>
                    </a:lnTo>
                    <a:lnTo>
                      <a:pt x="34" y="4"/>
                    </a:lnTo>
                    <a:lnTo>
                      <a:pt x="34" y="6"/>
                    </a:lnTo>
                    <a:lnTo>
                      <a:pt x="34" y="8"/>
                    </a:lnTo>
                    <a:lnTo>
                      <a:pt x="34" y="10"/>
                    </a:lnTo>
                    <a:lnTo>
                      <a:pt x="40" y="10"/>
                    </a:lnTo>
                    <a:lnTo>
                      <a:pt x="38" y="14"/>
                    </a:lnTo>
                    <a:lnTo>
                      <a:pt x="34" y="14"/>
                    </a:lnTo>
                    <a:lnTo>
                      <a:pt x="30" y="12"/>
                    </a:lnTo>
                    <a:lnTo>
                      <a:pt x="28" y="12"/>
                    </a:lnTo>
                    <a:lnTo>
                      <a:pt x="28" y="14"/>
                    </a:lnTo>
                    <a:lnTo>
                      <a:pt x="32" y="16"/>
                    </a:lnTo>
                    <a:lnTo>
                      <a:pt x="32" y="18"/>
                    </a:lnTo>
                    <a:lnTo>
                      <a:pt x="30" y="18"/>
                    </a:lnTo>
                    <a:lnTo>
                      <a:pt x="30" y="16"/>
                    </a:lnTo>
                    <a:lnTo>
                      <a:pt x="28" y="18"/>
                    </a:lnTo>
                    <a:lnTo>
                      <a:pt x="26" y="18"/>
                    </a:lnTo>
                    <a:lnTo>
                      <a:pt x="26" y="20"/>
                    </a:lnTo>
                    <a:lnTo>
                      <a:pt x="22" y="20"/>
                    </a:lnTo>
                    <a:lnTo>
                      <a:pt x="20" y="24"/>
                    </a:lnTo>
                    <a:lnTo>
                      <a:pt x="18" y="24"/>
                    </a:lnTo>
                    <a:lnTo>
                      <a:pt x="18" y="26"/>
                    </a:lnTo>
                    <a:lnTo>
                      <a:pt x="18" y="28"/>
                    </a:lnTo>
                    <a:lnTo>
                      <a:pt x="16" y="30"/>
                    </a:lnTo>
                    <a:lnTo>
                      <a:pt x="12" y="34"/>
                    </a:lnTo>
                    <a:lnTo>
                      <a:pt x="14" y="28"/>
                    </a:lnTo>
                    <a:lnTo>
                      <a:pt x="12" y="26"/>
                    </a:lnTo>
                    <a:lnTo>
                      <a:pt x="12" y="24"/>
                    </a:lnTo>
                    <a:lnTo>
                      <a:pt x="10" y="22"/>
                    </a:lnTo>
                    <a:lnTo>
                      <a:pt x="8" y="22"/>
                    </a:lnTo>
                    <a:lnTo>
                      <a:pt x="6" y="22"/>
                    </a:lnTo>
                    <a:lnTo>
                      <a:pt x="8" y="24"/>
                    </a:lnTo>
                    <a:lnTo>
                      <a:pt x="10" y="24"/>
                    </a:lnTo>
                    <a:lnTo>
                      <a:pt x="10" y="28"/>
                    </a:lnTo>
                    <a:lnTo>
                      <a:pt x="8" y="30"/>
                    </a:lnTo>
                    <a:lnTo>
                      <a:pt x="4" y="28"/>
                    </a:lnTo>
                    <a:lnTo>
                      <a:pt x="4" y="20"/>
                    </a:lnTo>
                    <a:lnTo>
                      <a:pt x="2" y="20"/>
                    </a:lnTo>
                    <a:lnTo>
                      <a:pt x="2" y="18"/>
                    </a:lnTo>
                  </a:path>
                </a:pathLst>
              </a:custGeom>
              <a:solidFill>
                <a:schemeClr val="tx2"/>
              </a:solidFill>
              <a:ln w="3175">
                <a:solidFill>
                  <a:schemeClr val="bg1"/>
                </a:solidFill>
                <a:round/>
                <a:headEnd/>
                <a:tailEnd/>
              </a:ln>
            </p:spPr>
            <p:txBody>
              <a:bodyPr/>
              <a:lstStyle/>
              <a:p>
                <a:endParaRPr lang="fr-FR" dirty="0"/>
              </a:p>
            </p:txBody>
          </p:sp>
          <p:sp>
            <p:nvSpPr>
              <p:cNvPr id="5851" name="Freeform 1310"/>
              <p:cNvSpPr>
                <a:spLocks/>
              </p:cNvSpPr>
              <p:nvPr/>
            </p:nvSpPr>
            <p:spPr bwMode="auto">
              <a:xfrm>
                <a:off x="485" y="1636"/>
                <a:ext cx="6" cy="2"/>
              </a:xfrm>
              <a:custGeom>
                <a:avLst/>
                <a:gdLst>
                  <a:gd name="T0" fmla="*/ 0 w 6"/>
                  <a:gd name="T1" fmla="*/ 0 h 2"/>
                  <a:gd name="T2" fmla="*/ 2 w 6"/>
                  <a:gd name="T3" fmla="*/ 0 h 2"/>
                  <a:gd name="T4" fmla="*/ 4 w 6"/>
                  <a:gd name="T5" fmla="*/ 0 h 2"/>
                  <a:gd name="T6" fmla="*/ 6 w 6"/>
                  <a:gd name="T7" fmla="*/ 2 h 2"/>
                  <a:gd name="T8" fmla="*/ 4 w 6"/>
                  <a:gd name="T9" fmla="*/ 0 h 2"/>
                  <a:gd name="T10" fmla="*/ 2 w 6"/>
                  <a:gd name="T11" fmla="*/ 2 h 2"/>
                  <a:gd name="T12" fmla="*/ 2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2" y="0"/>
                    </a:lnTo>
                    <a:lnTo>
                      <a:pt x="4" y="0"/>
                    </a:lnTo>
                    <a:lnTo>
                      <a:pt x="6" y="2"/>
                    </a:lnTo>
                    <a:lnTo>
                      <a:pt x="4" y="0"/>
                    </a:lnTo>
                    <a:lnTo>
                      <a:pt x="2" y="2"/>
                    </a:lnTo>
                    <a:lnTo>
                      <a:pt x="2" y="0"/>
                    </a:lnTo>
                    <a:lnTo>
                      <a:pt x="0" y="0"/>
                    </a:lnTo>
                    <a:close/>
                  </a:path>
                </a:pathLst>
              </a:custGeom>
              <a:solidFill>
                <a:schemeClr val="tx2"/>
              </a:solidFill>
              <a:ln w="3175">
                <a:solidFill>
                  <a:schemeClr val="bg1"/>
                </a:solidFill>
                <a:round/>
                <a:headEnd/>
                <a:tailEnd/>
              </a:ln>
            </p:spPr>
            <p:txBody>
              <a:bodyPr/>
              <a:lstStyle/>
              <a:p>
                <a:endParaRPr lang="fr-FR" dirty="0"/>
              </a:p>
            </p:txBody>
          </p:sp>
          <p:sp>
            <p:nvSpPr>
              <p:cNvPr id="5852" name="Freeform 1311"/>
              <p:cNvSpPr>
                <a:spLocks/>
              </p:cNvSpPr>
              <p:nvPr/>
            </p:nvSpPr>
            <p:spPr bwMode="auto">
              <a:xfrm>
                <a:off x="485" y="1636"/>
                <a:ext cx="6" cy="2"/>
              </a:xfrm>
              <a:custGeom>
                <a:avLst/>
                <a:gdLst>
                  <a:gd name="T0" fmla="*/ 0 w 6"/>
                  <a:gd name="T1" fmla="*/ 0 h 2"/>
                  <a:gd name="T2" fmla="*/ 2 w 6"/>
                  <a:gd name="T3" fmla="*/ 0 h 2"/>
                  <a:gd name="T4" fmla="*/ 4 w 6"/>
                  <a:gd name="T5" fmla="*/ 0 h 2"/>
                  <a:gd name="T6" fmla="*/ 6 w 6"/>
                  <a:gd name="T7" fmla="*/ 2 h 2"/>
                  <a:gd name="T8" fmla="*/ 4 w 6"/>
                  <a:gd name="T9" fmla="*/ 0 h 2"/>
                  <a:gd name="T10" fmla="*/ 2 w 6"/>
                  <a:gd name="T11" fmla="*/ 2 h 2"/>
                  <a:gd name="T12" fmla="*/ 2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0" y="0"/>
                    </a:moveTo>
                    <a:lnTo>
                      <a:pt x="2" y="0"/>
                    </a:lnTo>
                    <a:lnTo>
                      <a:pt x="4" y="0"/>
                    </a:lnTo>
                    <a:lnTo>
                      <a:pt x="6" y="2"/>
                    </a:lnTo>
                    <a:lnTo>
                      <a:pt x="4" y="0"/>
                    </a:lnTo>
                    <a:lnTo>
                      <a:pt x="2" y="2"/>
                    </a:lnTo>
                    <a:lnTo>
                      <a:pt x="2" y="0"/>
                    </a:lnTo>
                  </a:path>
                </a:pathLst>
              </a:custGeom>
              <a:solidFill>
                <a:schemeClr val="tx2"/>
              </a:solidFill>
              <a:ln w="3175">
                <a:solidFill>
                  <a:schemeClr val="bg1"/>
                </a:solidFill>
                <a:round/>
                <a:headEnd/>
                <a:tailEnd/>
              </a:ln>
            </p:spPr>
            <p:txBody>
              <a:bodyPr/>
              <a:lstStyle/>
              <a:p>
                <a:endParaRPr lang="fr-FR" dirty="0"/>
              </a:p>
            </p:txBody>
          </p:sp>
        </p:grpSp>
        <p:sp>
          <p:nvSpPr>
            <p:cNvPr id="5643" name="Freeform 1312"/>
            <p:cNvSpPr>
              <a:spLocks/>
            </p:cNvSpPr>
            <p:nvPr/>
          </p:nvSpPr>
          <p:spPr bwMode="auto">
            <a:xfrm>
              <a:off x="271" y="1164"/>
              <a:ext cx="441" cy="560"/>
            </a:xfrm>
            <a:custGeom>
              <a:avLst/>
              <a:gdLst>
                <a:gd name="T0" fmla="*/ 364 w 441"/>
                <a:gd name="T1" fmla="*/ 56 h 560"/>
                <a:gd name="T2" fmla="*/ 332 w 441"/>
                <a:gd name="T3" fmla="*/ 58 h 560"/>
                <a:gd name="T4" fmla="*/ 264 w 441"/>
                <a:gd name="T5" fmla="*/ 42 h 560"/>
                <a:gd name="T6" fmla="*/ 234 w 441"/>
                <a:gd name="T7" fmla="*/ 24 h 560"/>
                <a:gd name="T8" fmla="*/ 200 w 441"/>
                <a:gd name="T9" fmla="*/ 22 h 560"/>
                <a:gd name="T10" fmla="*/ 184 w 441"/>
                <a:gd name="T11" fmla="*/ 26 h 560"/>
                <a:gd name="T12" fmla="*/ 176 w 441"/>
                <a:gd name="T13" fmla="*/ 8 h 560"/>
                <a:gd name="T14" fmla="*/ 138 w 441"/>
                <a:gd name="T15" fmla="*/ 26 h 560"/>
                <a:gd name="T16" fmla="*/ 122 w 441"/>
                <a:gd name="T17" fmla="*/ 34 h 560"/>
                <a:gd name="T18" fmla="*/ 120 w 441"/>
                <a:gd name="T19" fmla="*/ 38 h 560"/>
                <a:gd name="T20" fmla="*/ 88 w 441"/>
                <a:gd name="T21" fmla="*/ 58 h 560"/>
                <a:gd name="T22" fmla="*/ 80 w 441"/>
                <a:gd name="T23" fmla="*/ 80 h 560"/>
                <a:gd name="T24" fmla="*/ 24 w 441"/>
                <a:gd name="T25" fmla="*/ 127 h 560"/>
                <a:gd name="T26" fmla="*/ 64 w 441"/>
                <a:gd name="T27" fmla="*/ 171 h 560"/>
                <a:gd name="T28" fmla="*/ 94 w 441"/>
                <a:gd name="T29" fmla="*/ 187 h 560"/>
                <a:gd name="T30" fmla="*/ 126 w 441"/>
                <a:gd name="T31" fmla="*/ 197 h 560"/>
                <a:gd name="T32" fmla="*/ 104 w 441"/>
                <a:gd name="T33" fmla="*/ 203 h 560"/>
                <a:gd name="T34" fmla="*/ 104 w 441"/>
                <a:gd name="T35" fmla="*/ 215 h 560"/>
                <a:gd name="T36" fmla="*/ 80 w 441"/>
                <a:gd name="T37" fmla="*/ 217 h 560"/>
                <a:gd name="T38" fmla="*/ 50 w 441"/>
                <a:gd name="T39" fmla="*/ 199 h 560"/>
                <a:gd name="T40" fmla="*/ 14 w 441"/>
                <a:gd name="T41" fmla="*/ 225 h 560"/>
                <a:gd name="T42" fmla="*/ 24 w 441"/>
                <a:gd name="T43" fmla="*/ 247 h 560"/>
                <a:gd name="T44" fmla="*/ 62 w 441"/>
                <a:gd name="T45" fmla="*/ 273 h 560"/>
                <a:gd name="T46" fmla="*/ 96 w 441"/>
                <a:gd name="T47" fmla="*/ 265 h 560"/>
                <a:gd name="T48" fmla="*/ 100 w 441"/>
                <a:gd name="T49" fmla="*/ 277 h 560"/>
                <a:gd name="T50" fmla="*/ 90 w 441"/>
                <a:gd name="T51" fmla="*/ 309 h 560"/>
                <a:gd name="T52" fmla="*/ 48 w 441"/>
                <a:gd name="T53" fmla="*/ 337 h 560"/>
                <a:gd name="T54" fmla="*/ 34 w 441"/>
                <a:gd name="T55" fmla="*/ 370 h 560"/>
                <a:gd name="T56" fmla="*/ 40 w 441"/>
                <a:gd name="T57" fmla="*/ 386 h 560"/>
                <a:gd name="T58" fmla="*/ 52 w 441"/>
                <a:gd name="T59" fmla="*/ 412 h 560"/>
                <a:gd name="T60" fmla="*/ 70 w 441"/>
                <a:gd name="T61" fmla="*/ 426 h 560"/>
                <a:gd name="T62" fmla="*/ 86 w 441"/>
                <a:gd name="T63" fmla="*/ 416 h 560"/>
                <a:gd name="T64" fmla="*/ 96 w 441"/>
                <a:gd name="T65" fmla="*/ 452 h 560"/>
                <a:gd name="T66" fmla="*/ 118 w 441"/>
                <a:gd name="T67" fmla="*/ 450 h 560"/>
                <a:gd name="T68" fmla="*/ 142 w 441"/>
                <a:gd name="T69" fmla="*/ 448 h 560"/>
                <a:gd name="T70" fmla="*/ 156 w 441"/>
                <a:gd name="T71" fmla="*/ 470 h 560"/>
                <a:gd name="T72" fmla="*/ 112 w 441"/>
                <a:gd name="T73" fmla="*/ 532 h 560"/>
                <a:gd name="T74" fmla="*/ 82 w 441"/>
                <a:gd name="T75" fmla="*/ 542 h 560"/>
                <a:gd name="T76" fmla="*/ 74 w 441"/>
                <a:gd name="T77" fmla="*/ 556 h 560"/>
                <a:gd name="T78" fmla="*/ 92 w 441"/>
                <a:gd name="T79" fmla="*/ 548 h 560"/>
                <a:gd name="T80" fmla="*/ 114 w 441"/>
                <a:gd name="T81" fmla="*/ 538 h 560"/>
                <a:gd name="T82" fmla="*/ 140 w 441"/>
                <a:gd name="T83" fmla="*/ 524 h 560"/>
                <a:gd name="T84" fmla="*/ 158 w 441"/>
                <a:gd name="T85" fmla="*/ 512 h 560"/>
                <a:gd name="T86" fmla="*/ 178 w 441"/>
                <a:gd name="T87" fmla="*/ 486 h 560"/>
                <a:gd name="T88" fmla="*/ 204 w 441"/>
                <a:gd name="T89" fmla="*/ 460 h 560"/>
                <a:gd name="T90" fmla="*/ 210 w 441"/>
                <a:gd name="T91" fmla="*/ 432 h 560"/>
                <a:gd name="T92" fmla="*/ 226 w 441"/>
                <a:gd name="T93" fmla="*/ 416 h 560"/>
                <a:gd name="T94" fmla="*/ 262 w 441"/>
                <a:gd name="T95" fmla="*/ 362 h 560"/>
                <a:gd name="T96" fmla="*/ 280 w 441"/>
                <a:gd name="T97" fmla="*/ 390 h 560"/>
                <a:gd name="T98" fmla="*/ 238 w 441"/>
                <a:gd name="T99" fmla="*/ 424 h 560"/>
                <a:gd name="T100" fmla="*/ 240 w 441"/>
                <a:gd name="T101" fmla="*/ 442 h 560"/>
                <a:gd name="T102" fmla="*/ 268 w 441"/>
                <a:gd name="T103" fmla="*/ 424 h 560"/>
                <a:gd name="T104" fmla="*/ 290 w 441"/>
                <a:gd name="T105" fmla="*/ 414 h 560"/>
                <a:gd name="T106" fmla="*/ 290 w 441"/>
                <a:gd name="T107" fmla="*/ 396 h 560"/>
                <a:gd name="T108" fmla="*/ 296 w 441"/>
                <a:gd name="T109" fmla="*/ 390 h 560"/>
                <a:gd name="T110" fmla="*/ 316 w 441"/>
                <a:gd name="T111" fmla="*/ 392 h 560"/>
                <a:gd name="T112" fmla="*/ 336 w 441"/>
                <a:gd name="T113" fmla="*/ 408 h 560"/>
                <a:gd name="T114" fmla="*/ 354 w 441"/>
                <a:gd name="T115" fmla="*/ 418 h 560"/>
                <a:gd name="T116" fmla="*/ 415 w 441"/>
                <a:gd name="T117" fmla="*/ 424 h 560"/>
                <a:gd name="T118" fmla="*/ 421 w 441"/>
                <a:gd name="T119" fmla="*/ 424 h 560"/>
                <a:gd name="T120" fmla="*/ 439 w 441"/>
                <a:gd name="T121" fmla="*/ 436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1"/>
                <a:gd name="T184" fmla="*/ 0 h 560"/>
                <a:gd name="T185" fmla="*/ 441 w 441"/>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1" h="560">
                  <a:moveTo>
                    <a:pt x="401" y="398"/>
                  </a:moveTo>
                  <a:lnTo>
                    <a:pt x="401" y="72"/>
                  </a:lnTo>
                  <a:lnTo>
                    <a:pt x="399" y="72"/>
                  </a:lnTo>
                  <a:lnTo>
                    <a:pt x="397" y="72"/>
                  </a:lnTo>
                  <a:lnTo>
                    <a:pt x="397" y="74"/>
                  </a:lnTo>
                  <a:lnTo>
                    <a:pt x="395" y="76"/>
                  </a:lnTo>
                  <a:lnTo>
                    <a:pt x="392" y="70"/>
                  </a:lnTo>
                  <a:lnTo>
                    <a:pt x="386" y="68"/>
                  </a:lnTo>
                  <a:lnTo>
                    <a:pt x="384" y="66"/>
                  </a:lnTo>
                  <a:lnTo>
                    <a:pt x="380" y="64"/>
                  </a:lnTo>
                  <a:lnTo>
                    <a:pt x="380" y="62"/>
                  </a:lnTo>
                  <a:lnTo>
                    <a:pt x="378" y="60"/>
                  </a:lnTo>
                  <a:lnTo>
                    <a:pt x="368" y="56"/>
                  </a:lnTo>
                  <a:lnTo>
                    <a:pt x="366" y="56"/>
                  </a:lnTo>
                  <a:lnTo>
                    <a:pt x="364" y="56"/>
                  </a:lnTo>
                  <a:lnTo>
                    <a:pt x="364" y="58"/>
                  </a:lnTo>
                  <a:lnTo>
                    <a:pt x="364" y="60"/>
                  </a:lnTo>
                  <a:lnTo>
                    <a:pt x="362" y="58"/>
                  </a:lnTo>
                  <a:lnTo>
                    <a:pt x="360" y="56"/>
                  </a:lnTo>
                  <a:lnTo>
                    <a:pt x="358" y="58"/>
                  </a:lnTo>
                  <a:lnTo>
                    <a:pt x="352" y="58"/>
                  </a:lnTo>
                  <a:lnTo>
                    <a:pt x="350" y="60"/>
                  </a:lnTo>
                  <a:lnTo>
                    <a:pt x="348" y="62"/>
                  </a:lnTo>
                  <a:lnTo>
                    <a:pt x="344" y="62"/>
                  </a:lnTo>
                  <a:lnTo>
                    <a:pt x="342" y="60"/>
                  </a:lnTo>
                  <a:lnTo>
                    <a:pt x="342" y="62"/>
                  </a:lnTo>
                  <a:lnTo>
                    <a:pt x="338" y="62"/>
                  </a:lnTo>
                  <a:lnTo>
                    <a:pt x="336" y="60"/>
                  </a:lnTo>
                  <a:lnTo>
                    <a:pt x="338" y="58"/>
                  </a:lnTo>
                  <a:lnTo>
                    <a:pt x="332" y="58"/>
                  </a:lnTo>
                  <a:lnTo>
                    <a:pt x="330" y="56"/>
                  </a:lnTo>
                  <a:lnTo>
                    <a:pt x="326" y="54"/>
                  </a:lnTo>
                  <a:lnTo>
                    <a:pt x="312" y="54"/>
                  </a:lnTo>
                  <a:lnTo>
                    <a:pt x="304" y="50"/>
                  </a:lnTo>
                  <a:lnTo>
                    <a:pt x="300" y="50"/>
                  </a:lnTo>
                  <a:lnTo>
                    <a:pt x="298" y="48"/>
                  </a:lnTo>
                  <a:lnTo>
                    <a:pt x="294" y="46"/>
                  </a:lnTo>
                  <a:lnTo>
                    <a:pt x="288" y="46"/>
                  </a:lnTo>
                  <a:lnTo>
                    <a:pt x="288" y="42"/>
                  </a:lnTo>
                  <a:lnTo>
                    <a:pt x="276" y="40"/>
                  </a:lnTo>
                  <a:lnTo>
                    <a:pt x="272" y="40"/>
                  </a:lnTo>
                  <a:lnTo>
                    <a:pt x="268" y="40"/>
                  </a:lnTo>
                  <a:lnTo>
                    <a:pt x="262" y="44"/>
                  </a:lnTo>
                  <a:lnTo>
                    <a:pt x="262" y="42"/>
                  </a:lnTo>
                  <a:lnTo>
                    <a:pt x="264" y="42"/>
                  </a:lnTo>
                  <a:lnTo>
                    <a:pt x="264" y="40"/>
                  </a:lnTo>
                  <a:lnTo>
                    <a:pt x="262" y="38"/>
                  </a:lnTo>
                  <a:lnTo>
                    <a:pt x="260" y="38"/>
                  </a:lnTo>
                  <a:lnTo>
                    <a:pt x="248" y="42"/>
                  </a:lnTo>
                  <a:lnTo>
                    <a:pt x="240" y="40"/>
                  </a:lnTo>
                  <a:lnTo>
                    <a:pt x="244" y="38"/>
                  </a:lnTo>
                  <a:lnTo>
                    <a:pt x="244" y="36"/>
                  </a:lnTo>
                  <a:lnTo>
                    <a:pt x="234" y="36"/>
                  </a:lnTo>
                  <a:lnTo>
                    <a:pt x="232" y="36"/>
                  </a:lnTo>
                  <a:lnTo>
                    <a:pt x="238" y="36"/>
                  </a:lnTo>
                  <a:lnTo>
                    <a:pt x="236" y="34"/>
                  </a:lnTo>
                  <a:lnTo>
                    <a:pt x="234" y="34"/>
                  </a:lnTo>
                  <a:lnTo>
                    <a:pt x="232" y="32"/>
                  </a:lnTo>
                  <a:lnTo>
                    <a:pt x="234" y="28"/>
                  </a:lnTo>
                  <a:lnTo>
                    <a:pt x="234" y="24"/>
                  </a:lnTo>
                  <a:lnTo>
                    <a:pt x="230" y="22"/>
                  </a:lnTo>
                  <a:lnTo>
                    <a:pt x="226" y="22"/>
                  </a:lnTo>
                  <a:lnTo>
                    <a:pt x="226" y="26"/>
                  </a:lnTo>
                  <a:lnTo>
                    <a:pt x="226" y="24"/>
                  </a:lnTo>
                  <a:lnTo>
                    <a:pt x="224" y="26"/>
                  </a:lnTo>
                  <a:lnTo>
                    <a:pt x="222" y="22"/>
                  </a:lnTo>
                  <a:lnTo>
                    <a:pt x="220" y="20"/>
                  </a:lnTo>
                  <a:lnTo>
                    <a:pt x="216" y="20"/>
                  </a:lnTo>
                  <a:lnTo>
                    <a:pt x="210" y="24"/>
                  </a:lnTo>
                  <a:lnTo>
                    <a:pt x="210" y="20"/>
                  </a:lnTo>
                  <a:lnTo>
                    <a:pt x="208" y="22"/>
                  </a:lnTo>
                  <a:lnTo>
                    <a:pt x="206" y="24"/>
                  </a:lnTo>
                  <a:lnTo>
                    <a:pt x="204" y="24"/>
                  </a:lnTo>
                  <a:lnTo>
                    <a:pt x="202" y="24"/>
                  </a:lnTo>
                  <a:lnTo>
                    <a:pt x="200" y="22"/>
                  </a:lnTo>
                  <a:lnTo>
                    <a:pt x="198" y="22"/>
                  </a:lnTo>
                  <a:lnTo>
                    <a:pt x="198" y="20"/>
                  </a:lnTo>
                  <a:lnTo>
                    <a:pt x="196" y="12"/>
                  </a:lnTo>
                  <a:lnTo>
                    <a:pt x="190" y="10"/>
                  </a:lnTo>
                  <a:lnTo>
                    <a:pt x="190" y="14"/>
                  </a:lnTo>
                  <a:lnTo>
                    <a:pt x="188" y="12"/>
                  </a:lnTo>
                  <a:lnTo>
                    <a:pt x="190" y="14"/>
                  </a:lnTo>
                  <a:lnTo>
                    <a:pt x="188" y="14"/>
                  </a:lnTo>
                  <a:lnTo>
                    <a:pt x="186" y="16"/>
                  </a:lnTo>
                  <a:lnTo>
                    <a:pt x="186" y="20"/>
                  </a:lnTo>
                  <a:lnTo>
                    <a:pt x="188" y="24"/>
                  </a:lnTo>
                  <a:lnTo>
                    <a:pt x="188" y="26"/>
                  </a:lnTo>
                  <a:lnTo>
                    <a:pt x="188" y="28"/>
                  </a:lnTo>
                  <a:lnTo>
                    <a:pt x="186" y="28"/>
                  </a:lnTo>
                  <a:lnTo>
                    <a:pt x="184" y="26"/>
                  </a:lnTo>
                  <a:lnTo>
                    <a:pt x="184" y="24"/>
                  </a:lnTo>
                  <a:lnTo>
                    <a:pt x="182" y="26"/>
                  </a:lnTo>
                  <a:lnTo>
                    <a:pt x="180" y="22"/>
                  </a:lnTo>
                  <a:lnTo>
                    <a:pt x="180" y="26"/>
                  </a:lnTo>
                  <a:lnTo>
                    <a:pt x="174" y="22"/>
                  </a:lnTo>
                  <a:lnTo>
                    <a:pt x="172" y="22"/>
                  </a:lnTo>
                  <a:lnTo>
                    <a:pt x="172" y="24"/>
                  </a:lnTo>
                  <a:lnTo>
                    <a:pt x="174" y="18"/>
                  </a:lnTo>
                  <a:lnTo>
                    <a:pt x="176" y="20"/>
                  </a:lnTo>
                  <a:lnTo>
                    <a:pt x="178" y="18"/>
                  </a:lnTo>
                  <a:lnTo>
                    <a:pt x="184" y="14"/>
                  </a:lnTo>
                  <a:lnTo>
                    <a:pt x="184" y="12"/>
                  </a:lnTo>
                  <a:lnTo>
                    <a:pt x="184" y="10"/>
                  </a:lnTo>
                  <a:lnTo>
                    <a:pt x="180" y="8"/>
                  </a:lnTo>
                  <a:lnTo>
                    <a:pt x="176" y="8"/>
                  </a:lnTo>
                  <a:lnTo>
                    <a:pt x="176" y="4"/>
                  </a:lnTo>
                  <a:lnTo>
                    <a:pt x="172" y="4"/>
                  </a:lnTo>
                  <a:lnTo>
                    <a:pt x="170" y="4"/>
                  </a:lnTo>
                  <a:lnTo>
                    <a:pt x="168" y="2"/>
                  </a:lnTo>
                  <a:lnTo>
                    <a:pt x="166" y="0"/>
                  </a:lnTo>
                  <a:lnTo>
                    <a:pt x="164" y="2"/>
                  </a:lnTo>
                  <a:lnTo>
                    <a:pt x="164" y="4"/>
                  </a:lnTo>
                  <a:lnTo>
                    <a:pt x="164" y="6"/>
                  </a:lnTo>
                  <a:lnTo>
                    <a:pt x="164" y="10"/>
                  </a:lnTo>
                  <a:lnTo>
                    <a:pt x="162" y="10"/>
                  </a:lnTo>
                  <a:lnTo>
                    <a:pt x="158" y="16"/>
                  </a:lnTo>
                  <a:lnTo>
                    <a:pt x="152" y="24"/>
                  </a:lnTo>
                  <a:lnTo>
                    <a:pt x="146" y="24"/>
                  </a:lnTo>
                  <a:lnTo>
                    <a:pt x="146" y="26"/>
                  </a:lnTo>
                  <a:lnTo>
                    <a:pt x="138" y="26"/>
                  </a:lnTo>
                  <a:lnTo>
                    <a:pt x="134" y="26"/>
                  </a:lnTo>
                  <a:lnTo>
                    <a:pt x="132" y="28"/>
                  </a:lnTo>
                  <a:lnTo>
                    <a:pt x="132" y="32"/>
                  </a:lnTo>
                  <a:lnTo>
                    <a:pt x="128" y="28"/>
                  </a:lnTo>
                  <a:lnTo>
                    <a:pt x="130" y="26"/>
                  </a:lnTo>
                  <a:lnTo>
                    <a:pt x="132" y="24"/>
                  </a:lnTo>
                  <a:lnTo>
                    <a:pt x="134" y="22"/>
                  </a:lnTo>
                  <a:lnTo>
                    <a:pt x="136" y="20"/>
                  </a:lnTo>
                  <a:lnTo>
                    <a:pt x="126" y="24"/>
                  </a:lnTo>
                  <a:lnTo>
                    <a:pt x="122" y="28"/>
                  </a:lnTo>
                  <a:lnTo>
                    <a:pt x="122" y="30"/>
                  </a:lnTo>
                  <a:lnTo>
                    <a:pt x="122" y="32"/>
                  </a:lnTo>
                  <a:lnTo>
                    <a:pt x="120" y="32"/>
                  </a:lnTo>
                  <a:lnTo>
                    <a:pt x="120" y="34"/>
                  </a:lnTo>
                  <a:lnTo>
                    <a:pt x="122" y="34"/>
                  </a:lnTo>
                  <a:lnTo>
                    <a:pt x="124" y="38"/>
                  </a:lnTo>
                  <a:lnTo>
                    <a:pt x="126" y="38"/>
                  </a:lnTo>
                  <a:lnTo>
                    <a:pt x="128" y="38"/>
                  </a:lnTo>
                  <a:lnTo>
                    <a:pt x="126" y="40"/>
                  </a:lnTo>
                  <a:lnTo>
                    <a:pt x="122" y="40"/>
                  </a:lnTo>
                  <a:lnTo>
                    <a:pt x="122" y="42"/>
                  </a:lnTo>
                  <a:lnTo>
                    <a:pt x="122" y="44"/>
                  </a:lnTo>
                  <a:lnTo>
                    <a:pt x="122" y="48"/>
                  </a:lnTo>
                  <a:lnTo>
                    <a:pt x="122" y="50"/>
                  </a:lnTo>
                  <a:lnTo>
                    <a:pt x="120" y="48"/>
                  </a:lnTo>
                  <a:lnTo>
                    <a:pt x="120" y="44"/>
                  </a:lnTo>
                  <a:lnTo>
                    <a:pt x="118" y="46"/>
                  </a:lnTo>
                  <a:lnTo>
                    <a:pt x="120" y="44"/>
                  </a:lnTo>
                  <a:lnTo>
                    <a:pt x="118" y="40"/>
                  </a:lnTo>
                  <a:lnTo>
                    <a:pt x="120" y="38"/>
                  </a:lnTo>
                  <a:lnTo>
                    <a:pt x="120" y="36"/>
                  </a:lnTo>
                  <a:lnTo>
                    <a:pt x="118" y="34"/>
                  </a:lnTo>
                  <a:lnTo>
                    <a:pt x="110" y="40"/>
                  </a:lnTo>
                  <a:lnTo>
                    <a:pt x="110" y="42"/>
                  </a:lnTo>
                  <a:lnTo>
                    <a:pt x="114" y="40"/>
                  </a:lnTo>
                  <a:lnTo>
                    <a:pt x="110" y="42"/>
                  </a:lnTo>
                  <a:lnTo>
                    <a:pt x="100" y="50"/>
                  </a:lnTo>
                  <a:lnTo>
                    <a:pt x="94" y="52"/>
                  </a:lnTo>
                  <a:lnTo>
                    <a:pt x="92" y="54"/>
                  </a:lnTo>
                  <a:lnTo>
                    <a:pt x="92" y="52"/>
                  </a:lnTo>
                  <a:lnTo>
                    <a:pt x="92" y="50"/>
                  </a:lnTo>
                  <a:lnTo>
                    <a:pt x="94" y="48"/>
                  </a:lnTo>
                  <a:lnTo>
                    <a:pt x="92" y="48"/>
                  </a:lnTo>
                  <a:lnTo>
                    <a:pt x="88" y="54"/>
                  </a:lnTo>
                  <a:lnTo>
                    <a:pt x="88" y="58"/>
                  </a:lnTo>
                  <a:lnTo>
                    <a:pt x="92" y="62"/>
                  </a:lnTo>
                  <a:lnTo>
                    <a:pt x="96" y="64"/>
                  </a:lnTo>
                  <a:lnTo>
                    <a:pt x="96" y="66"/>
                  </a:lnTo>
                  <a:lnTo>
                    <a:pt x="88" y="62"/>
                  </a:lnTo>
                  <a:lnTo>
                    <a:pt x="86" y="60"/>
                  </a:lnTo>
                  <a:lnTo>
                    <a:pt x="84" y="60"/>
                  </a:lnTo>
                  <a:lnTo>
                    <a:pt x="78" y="70"/>
                  </a:lnTo>
                  <a:lnTo>
                    <a:pt x="80" y="70"/>
                  </a:lnTo>
                  <a:lnTo>
                    <a:pt x="86" y="72"/>
                  </a:lnTo>
                  <a:lnTo>
                    <a:pt x="78" y="72"/>
                  </a:lnTo>
                  <a:lnTo>
                    <a:pt x="76" y="72"/>
                  </a:lnTo>
                  <a:lnTo>
                    <a:pt x="76" y="74"/>
                  </a:lnTo>
                  <a:lnTo>
                    <a:pt x="78" y="78"/>
                  </a:lnTo>
                  <a:lnTo>
                    <a:pt x="82" y="80"/>
                  </a:lnTo>
                  <a:lnTo>
                    <a:pt x="80" y="80"/>
                  </a:lnTo>
                  <a:lnTo>
                    <a:pt x="76" y="76"/>
                  </a:lnTo>
                  <a:lnTo>
                    <a:pt x="76" y="78"/>
                  </a:lnTo>
                  <a:lnTo>
                    <a:pt x="74" y="88"/>
                  </a:lnTo>
                  <a:lnTo>
                    <a:pt x="72" y="88"/>
                  </a:lnTo>
                  <a:lnTo>
                    <a:pt x="72" y="84"/>
                  </a:lnTo>
                  <a:lnTo>
                    <a:pt x="68" y="97"/>
                  </a:lnTo>
                  <a:lnTo>
                    <a:pt x="60" y="103"/>
                  </a:lnTo>
                  <a:lnTo>
                    <a:pt x="34" y="109"/>
                  </a:lnTo>
                  <a:lnTo>
                    <a:pt x="30" y="109"/>
                  </a:lnTo>
                  <a:lnTo>
                    <a:pt x="34" y="107"/>
                  </a:lnTo>
                  <a:lnTo>
                    <a:pt x="28" y="107"/>
                  </a:lnTo>
                  <a:lnTo>
                    <a:pt x="26" y="123"/>
                  </a:lnTo>
                  <a:lnTo>
                    <a:pt x="28" y="123"/>
                  </a:lnTo>
                  <a:lnTo>
                    <a:pt x="26" y="125"/>
                  </a:lnTo>
                  <a:lnTo>
                    <a:pt x="24" y="127"/>
                  </a:lnTo>
                  <a:lnTo>
                    <a:pt x="22" y="129"/>
                  </a:lnTo>
                  <a:lnTo>
                    <a:pt x="20" y="129"/>
                  </a:lnTo>
                  <a:lnTo>
                    <a:pt x="22" y="127"/>
                  </a:lnTo>
                  <a:lnTo>
                    <a:pt x="24" y="123"/>
                  </a:lnTo>
                  <a:lnTo>
                    <a:pt x="18" y="127"/>
                  </a:lnTo>
                  <a:lnTo>
                    <a:pt x="18" y="129"/>
                  </a:lnTo>
                  <a:lnTo>
                    <a:pt x="26" y="133"/>
                  </a:lnTo>
                  <a:lnTo>
                    <a:pt x="32" y="139"/>
                  </a:lnTo>
                  <a:lnTo>
                    <a:pt x="38" y="143"/>
                  </a:lnTo>
                  <a:lnTo>
                    <a:pt x="40" y="143"/>
                  </a:lnTo>
                  <a:lnTo>
                    <a:pt x="60" y="159"/>
                  </a:lnTo>
                  <a:lnTo>
                    <a:pt x="60" y="161"/>
                  </a:lnTo>
                  <a:lnTo>
                    <a:pt x="62" y="163"/>
                  </a:lnTo>
                  <a:lnTo>
                    <a:pt x="64" y="169"/>
                  </a:lnTo>
                  <a:lnTo>
                    <a:pt x="64" y="171"/>
                  </a:lnTo>
                  <a:lnTo>
                    <a:pt x="66" y="179"/>
                  </a:lnTo>
                  <a:lnTo>
                    <a:pt x="78" y="183"/>
                  </a:lnTo>
                  <a:lnTo>
                    <a:pt x="78" y="181"/>
                  </a:lnTo>
                  <a:lnTo>
                    <a:pt x="80" y="179"/>
                  </a:lnTo>
                  <a:lnTo>
                    <a:pt x="84" y="179"/>
                  </a:lnTo>
                  <a:lnTo>
                    <a:pt x="84" y="177"/>
                  </a:lnTo>
                  <a:lnTo>
                    <a:pt x="86" y="177"/>
                  </a:lnTo>
                  <a:lnTo>
                    <a:pt x="82" y="183"/>
                  </a:lnTo>
                  <a:lnTo>
                    <a:pt x="84" y="185"/>
                  </a:lnTo>
                  <a:lnTo>
                    <a:pt x="86" y="183"/>
                  </a:lnTo>
                  <a:lnTo>
                    <a:pt x="90" y="181"/>
                  </a:lnTo>
                  <a:lnTo>
                    <a:pt x="94" y="181"/>
                  </a:lnTo>
                  <a:lnTo>
                    <a:pt x="96" y="183"/>
                  </a:lnTo>
                  <a:lnTo>
                    <a:pt x="98" y="185"/>
                  </a:lnTo>
                  <a:lnTo>
                    <a:pt x="94" y="187"/>
                  </a:lnTo>
                  <a:lnTo>
                    <a:pt x="92" y="191"/>
                  </a:lnTo>
                  <a:lnTo>
                    <a:pt x="96" y="197"/>
                  </a:lnTo>
                  <a:lnTo>
                    <a:pt x="100" y="201"/>
                  </a:lnTo>
                  <a:lnTo>
                    <a:pt x="102" y="199"/>
                  </a:lnTo>
                  <a:lnTo>
                    <a:pt x="102" y="195"/>
                  </a:lnTo>
                  <a:lnTo>
                    <a:pt x="102" y="197"/>
                  </a:lnTo>
                  <a:lnTo>
                    <a:pt x="104" y="197"/>
                  </a:lnTo>
                  <a:lnTo>
                    <a:pt x="108" y="195"/>
                  </a:lnTo>
                  <a:lnTo>
                    <a:pt x="112" y="199"/>
                  </a:lnTo>
                  <a:lnTo>
                    <a:pt x="116" y="197"/>
                  </a:lnTo>
                  <a:lnTo>
                    <a:pt x="118" y="195"/>
                  </a:lnTo>
                  <a:lnTo>
                    <a:pt x="120" y="195"/>
                  </a:lnTo>
                  <a:lnTo>
                    <a:pt x="122" y="195"/>
                  </a:lnTo>
                  <a:lnTo>
                    <a:pt x="128" y="195"/>
                  </a:lnTo>
                  <a:lnTo>
                    <a:pt x="126" y="197"/>
                  </a:lnTo>
                  <a:lnTo>
                    <a:pt x="120" y="199"/>
                  </a:lnTo>
                  <a:lnTo>
                    <a:pt x="118" y="201"/>
                  </a:lnTo>
                  <a:lnTo>
                    <a:pt x="120" y="201"/>
                  </a:lnTo>
                  <a:lnTo>
                    <a:pt x="126" y="199"/>
                  </a:lnTo>
                  <a:lnTo>
                    <a:pt x="128" y="199"/>
                  </a:lnTo>
                  <a:lnTo>
                    <a:pt x="128" y="201"/>
                  </a:lnTo>
                  <a:lnTo>
                    <a:pt x="126" y="203"/>
                  </a:lnTo>
                  <a:lnTo>
                    <a:pt x="120" y="203"/>
                  </a:lnTo>
                  <a:lnTo>
                    <a:pt x="118" y="205"/>
                  </a:lnTo>
                  <a:lnTo>
                    <a:pt x="116" y="205"/>
                  </a:lnTo>
                  <a:lnTo>
                    <a:pt x="112" y="207"/>
                  </a:lnTo>
                  <a:lnTo>
                    <a:pt x="110" y="207"/>
                  </a:lnTo>
                  <a:lnTo>
                    <a:pt x="108" y="205"/>
                  </a:lnTo>
                  <a:lnTo>
                    <a:pt x="106" y="203"/>
                  </a:lnTo>
                  <a:lnTo>
                    <a:pt x="104" y="203"/>
                  </a:lnTo>
                  <a:lnTo>
                    <a:pt x="104" y="201"/>
                  </a:lnTo>
                  <a:lnTo>
                    <a:pt x="102" y="201"/>
                  </a:lnTo>
                  <a:lnTo>
                    <a:pt x="100" y="203"/>
                  </a:lnTo>
                  <a:lnTo>
                    <a:pt x="96" y="203"/>
                  </a:lnTo>
                  <a:lnTo>
                    <a:pt x="92" y="201"/>
                  </a:lnTo>
                  <a:lnTo>
                    <a:pt x="90" y="195"/>
                  </a:lnTo>
                  <a:lnTo>
                    <a:pt x="94" y="203"/>
                  </a:lnTo>
                  <a:lnTo>
                    <a:pt x="92" y="205"/>
                  </a:lnTo>
                  <a:lnTo>
                    <a:pt x="92" y="209"/>
                  </a:lnTo>
                  <a:lnTo>
                    <a:pt x="94" y="209"/>
                  </a:lnTo>
                  <a:lnTo>
                    <a:pt x="94" y="205"/>
                  </a:lnTo>
                  <a:lnTo>
                    <a:pt x="106" y="207"/>
                  </a:lnTo>
                  <a:lnTo>
                    <a:pt x="106" y="211"/>
                  </a:lnTo>
                  <a:lnTo>
                    <a:pt x="106" y="213"/>
                  </a:lnTo>
                  <a:lnTo>
                    <a:pt x="104" y="215"/>
                  </a:lnTo>
                  <a:lnTo>
                    <a:pt x="104" y="213"/>
                  </a:lnTo>
                  <a:lnTo>
                    <a:pt x="104" y="211"/>
                  </a:lnTo>
                  <a:lnTo>
                    <a:pt x="98" y="209"/>
                  </a:lnTo>
                  <a:lnTo>
                    <a:pt x="94" y="219"/>
                  </a:lnTo>
                  <a:lnTo>
                    <a:pt x="94" y="221"/>
                  </a:lnTo>
                  <a:lnTo>
                    <a:pt x="92" y="221"/>
                  </a:lnTo>
                  <a:lnTo>
                    <a:pt x="92" y="219"/>
                  </a:lnTo>
                  <a:lnTo>
                    <a:pt x="90" y="217"/>
                  </a:lnTo>
                  <a:lnTo>
                    <a:pt x="88" y="217"/>
                  </a:lnTo>
                  <a:lnTo>
                    <a:pt x="86" y="219"/>
                  </a:lnTo>
                  <a:lnTo>
                    <a:pt x="86" y="217"/>
                  </a:lnTo>
                  <a:lnTo>
                    <a:pt x="82" y="219"/>
                  </a:lnTo>
                  <a:lnTo>
                    <a:pt x="82" y="217"/>
                  </a:lnTo>
                  <a:lnTo>
                    <a:pt x="80" y="219"/>
                  </a:lnTo>
                  <a:lnTo>
                    <a:pt x="80" y="217"/>
                  </a:lnTo>
                  <a:lnTo>
                    <a:pt x="78" y="217"/>
                  </a:lnTo>
                  <a:lnTo>
                    <a:pt x="78" y="219"/>
                  </a:lnTo>
                  <a:lnTo>
                    <a:pt x="76" y="217"/>
                  </a:lnTo>
                  <a:lnTo>
                    <a:pt x="66" y="217"/>
                  </a:lnTo>
                  <a:lnTo>
                    <a:pt x="64" y="215"/>
                  </a:lnTo>
                  <a:lnTo>
                    <a:pt x="64" y="213"/>
                  </a:lnTo>
                  <a:lnTo>
                    <a:pt x="60" y="213"/>
                  </a:lnTo>
                  <a:lnTo>
                    <a:pt x="64" y="209"/>
                  </a:lnTo>
                  <a:lnTo>
                    <a:pt x="64" y="205"/>
                  </a:lnTo>
                  <a:lnTo>
                    <a:pt x="64" y="203"/>
                  </a:lnTo>
                  <a:lnTo>
                    <a:pt x="64" y="201"/>
                  </a:lnTo>
                  <a:lnTo>
                    <a:pt x="62" y="199"/>
                  </a:lnTo>
                  <a:lnTo>
                    <a:pt x="62" y="197"/>
                  </a:lnTo>
                  <a:lnTo>
                    <a:pt x="66" y="197"/>
                  </a:lnTo>
                  <a:lnTo>
                    <a:pt x="50" y="199"/>
                  </a:lnTo>
                  <a:lnTo>
                    <a:pt x="46" y="203"/>
                  </a:lnTo>
                  <a:lnTo>
                    <a:pt x="42" y="203"/>
                  </a:lnTo>
                  <a:lnTo>
                    <a:pt x="42" y="205"/>
                  </a:lnTo>
                  <a:lnTo>
                    <a:pt x="40" y="205"/>
                  </a:lnTo>
                  <a:lnTo>
                    <a:pt x="34" y="211"/>
                  </a:lnTo>
                  <a:lnTo>
                    <a:pt x="36" y="213"/>
                  </a:lnTo>
                  <a:lnTo>
                    <a:pt x="38" y="215"/>
                  </a:lnTo>
                  <a:lnTo>
                    <a:pt x="36" y="215"/>
                  </a:lnTo>
                  <a:lnTo>
                    <a:pt x="30" y="217"/>
                  </a:lnTo>
                  <a:lnTo>
                    <a:pt x="30" y="215"/>
                  </a:lnTo>
                  <a:lnTo>
                    <a:pt x="30" y="213"/>
                  </a:lnTo>
                  <a:lnTo>
                    <a:pt x="20" y="219"/>
                  </a:lnTo>
                  <a:lnTo>
                    <a:pt x="18" y="221"/>
                  </a:lnTo>
                  <a:lnTo>
                    <a:pt x="16" y="223"/>
                  </a:lnTo>
                  <a:lnTo>
                    <a:pt x="14" y="225"/>
                  </a:lnTo>
                  <a:lnTo>
                    <a:pt x="12" y="223"/>
                  </a:lnTo>
                  <a:lnTo>
                    <a:pt x="8" y="225"/>
                  </a:lnTo>
                  <a:lnTo>
                    <a:pt x="8" y="227"/>
                  </a:lnTo>
                  <a:lnTo>
                    <a:pt x="8" y="229"/>
                  </a:lnTo>
                  <a:lnTo>
                    <a:pt x="2" y="233"/>
                  </a:lnTo>
                  <a:lnTo>
                    <a:pt x="0" y="233"/>
                  </a:lnTo>
                  <a:lnTo>
                    <a:pt x="2" y="229"/>
                  </a:lnTo>
                  <a:lnTo>
                    <a:pt x="0" y="231"/>
                  </a:lnTo>
                  <a:lnTo>
                    <a:pt x="0" y="233"/>
                  </a:lnTo>
                  <a:lnTo>
                    <a:pt x="10" y="243"/>
                  </a:lnTo>
                  <a:lnTo>
                    <a:pt x="18" y="245"/>
                  </a:lnTo>
                  <a:lnTo>
                    <a:pt x="20" y="245"/>
                  </a:lnTo>
                  <a:lnTo>
                    <a:pt x="18" y="243"/>
                  </a:lnTo>
                  <a:lnTo>
                    <a:pt x="28" y="245"/>
                  </a:lnTo>
                  <a:lnTo>
                    <a:pt x="24" y="247"/>
                  </a:lnTo>
                  <a:lnTo>
                    <a:pt x="22" y="251"/>
                  </a:lnTo>
                  <a:lnTo>
                    <a:pt x="18" y="251"/>
                  </a:lnTo>
                  <a:lnTo>
                    <a:pt x="20" y="249"/>
                  </a:lnTo>
                  <a:lnTo>
                    <a:pt x="18" y="247"/>
                  </a:lnTo>
                  <a:lnTo>
                    <a:pt x="18" y="249"/>
                  </a:lnTo>
                  <a:lnTo>
                    <a:pt x="20" y="257"/>
                  </a:lnTo>
                  <a:lnTo>
                    <a:pt x="24" y="259"/>
                  </a:lnTo>
                  <a:lnTo>
                    <a:pt x="24" y="263"/>
                  </a:lnTo>
                  <a:lnTo>
                    <a:pt x="24" y="265"/>
                  </a:lnTo>
                  <a:lnTo>
                    <a:pt x="26" y="269"/>
                  </a:lnTo>
                  <a:lnTo>
                    <a:pt x="28" y="271"/>
                  </a:lnTo>
                  <a:lnTo>
                    <a:pt x="42" y="273"/>
                  </a:lnTo>
                  <a:lnTo>
                    <a:pt x="48" y="275"/>
                  </a:lnTo>
                  <a:lnTo>
                    <a:pt x="56" y="271"/>
                  </a:lnTo>
                  <a:lnTo>
                    <a:pt x="62" y="273"/>
                  </a:lnTo>
                  <a:lnTo>
                    <a:pt x="66" y="271"/>
                  </a:lnTo>
                  <a:lnTo>
                    <a:pt x="72" y="273"/>
                  </a:lnTo>
                  <a:lnTo>
                    <a:pt x="74" y="277"/>
                  </a:lnTo>
                  <a:lnTo>
                    <a:pt x="74" y="275"/>
                  </a:lnTo>
                  <a:lnTo>
                    <a:pt x="76" y="273"/>
                  </a:lnTo>
                  <a:lnTo>
                    <a:pt x="72" y="273"/>
                  </a:lnTo>
                  <a:lnTo>
                    <a:pt x="72" y="271"/>
                  </a:lnTo>
                  <a:lnTo>
                    <a:pt x="70" y="269"/>
                  </a:lnTo>
                  <a:lnTo>
                    <a:pt x="74" y="269"/>
                  </a:lnTo>
                  <a:lnTo>
                    <a:pt x="76" y="271"/>
                  </a:lnTo>
                  <a:lnTo>
                    <a:pt x="78" y="273"/>
                  </a:lnTo>
                  <a:lnTo>
                    <a:pt x="80" y="281"/>
                  </a:lnTo>
                  <a:lnTo>
                    <a:pt x="84" y="273"/>
                  </a:lnTo>
                  <a:lnTo>
                    <a:pt x="90" y="267"/>
                  </a:lnTo>
                  <a:lnTo>
                    <a:pt x="96" y="265"/>
                  </a:lnTo>
                  <a:lnTo>
                    <a:pt x="94" y="263"/>
                  </a:lnTo>
                  <a:lnTo>
                    <a:pt x="98" y="265"/>
                  </a:lnTo>
                  <a:lnTo>
                    <a:pt x="100" y="265"/>
                  </a:lnTo>
                  <a:lnTo>
                    <a:pt x="102" y="263"/>
                  </a:lnTo>
                  <a:lnTo>
                    <a:pt x="106" y="259"/>
                  </a:lnTo>
                  <a:lnTo>
                    <a:pt x="108" y="263"/>
                  </a:lnTo>
                  <a:lnTo>
                    <a:pt x="110" y="265"/>
                  </a:lnTo>
                  <a:lnTo>
                    <a:pt x="110" y="269"/>
                  </a:lnTo>
                  <a:lnTo>
                    <a:pt x="106" y="273"/>
                  </a:lnTo>
                  <a:lnTo>
                    <a:pt x="104" y="275"/>
                  </a:lnTo>
                  <a:lnTo>
                    <a:pt x="102" y="273"/>
                  </a:lnTo>
                  <a:lnTo>
                    <a:pt x="98" y="273"/>
                  </a:lnTo>
                  <a:lnTo>
                    <a:pt x="98" y="277"/>
                  </a:lnTo>
                  <a:lnTo>
                    <a:pt x="100" y="279"/>
                  </a:lnTo>
                  <a:lnTo>
                    <a:pt x="100" y="277"/>
                  </a:lnTo>
                  <a:lnTo>
                    <a:pt x="104" y="277"/>
                  </a:lnTo>
                  <a:lnTo>
                    <a:pt x="108" y="287"/>
                  </a:lnTo>
                  <a:lnTo>
                    <a:pt x="108" y="289"/>
                  </a:lnTo>
                  <a:lnTo>
                    <a:pt x="106" y="291"/>
                  </a:lnTo>
                  <a:lnTo>
                    <a:pt x="108" y="291"/>
                  </a:lnTo>
                  <a:lnTo>
                    <a:pt x="110" y="295"/>
                  </a:lnTo>
                  <a:lnTo>
                    <a:pt x="110" y="299"/>
                  </a:lnTo>
                  <a:lnTo>
                    <a:pt x="104" y="307"/>
                  </a:lnTo>
                  <a:lnTo>
                    <a:pt x="102" y="309"/>
                  </a:lnTo>
                  <a:lnTo>
                    <a:pt x="100" y="309"/>
                  </a:lnTo>
                  <a:lnTo>
                    <a:pt x="98" y="309"/>
                  </a:lnTo>
                  <a:lnTo>
                    <a:pt x="96" y="311"/>
                  </a:lnTo>
                  <a:lnTo>
                    <a:pt x="94" y="311"/>
                  </a:lnTo>
                  <a:lnTo>
                    <a:pt x="88" y="311"/>
                  </a:lnTo>
                  <a:lnTo>
                    <a:pt x="90" y="309"/>
                  </a:lnTo>
                  <a:lnTo>
                    <a:pt x="86" y="309"/>
                  </a:lnTo>
                  <a:lnTo>
                    <a:pt x="76" y="323"/>
                  </a:lnTo>
                  <a:lnTo>
                    <a:pt x="74" y="323"/>
                  </a:lnTo>
                  <a:lnTo>
                    <a:pt x="70" y="323"/>
                  </a:lnTo>
                  <a:lnTo>
                    <a:pt x="68" y="321"/>
                  </a:lnTo>
                  <a:lnTo>
                    <a:pt x="64" y="325"/>
                  </a:lnTo>
                  <a:lnTo>
                    <a:pt x="60" y="327"/>
                  </a:lnTo>
                  <a:lnTo>
                    <a:pt x="58" y="327"/>
                  </a:lnTo>
                  <a:lnTo>
                    <a:pt x="58" y="329"/>
                  </a:lnTo>
                  <a:lnTo>
                    <a:pt x="60" y="329"/>
                  </a:lnTo>
                  <a:lnTo>
                    <a:pt x="60" y="333"/>
                  </a:lnTo>
                  <a:lnTo>
                    <a:pt x="58" y="333"/>
                  </a:lnTo>
                  <a:lnTo>
                    <a:pt x="54" y="333"/>
                  </a:lnTo>
                  <a:lnTo>
                    <a:pt x="52" y="333"/>
                  </a:lnTo>
                  <a:lnTo>
                    <a:pt x="48" y="337"/>
                  </a:lnTo>
                  <a:lnTo>
                    <a:pt x="46" y="339"/>
                  </a:lnTo>
                  <a:lnTo>
                    <a:pt x="44" y="339"/>
                  </a:lnTo>
                  <a:lnTo>
                    <a:pt x="38" y="345"/>
                  </a:lnTo>
                  <a:lnTo>
                    <a:pt x="36" y="347"/>
                  </a:lnTo>
                  <a:lnTo>
                    <a:pt x="34" y="354"/>
                  </a:lnTo>
                  <a:lnTo>
                    <a:pt x="34" y="360"/>
                  </a:lnTo>
                  <a:lnTo>
                    <a:pt x="30" y="362"/>
                  </a:lnTo>
                  <a:lnTo>
                    <a:pt x="28" y="362"/>
                  </a:lnTo>
                  <a:lnTo>
                    <a:pt x="28" y="364"/>
                  </a:lnTo>
                  <a:lnTo>
                    <a:pt x="32" y="366"/>
                  </a:lnTo>
                  <a:lnTo>
                    <a:pt x="30" y="366"/>
                  </a:lnTo>
                  <a:lnTo>
                    <a:pt x="28" y="368"/>
                  </a:lnTo>
                  <a:lnTo>
                    <a:pt x="26" y="372"/>
                  </a:lnTo>
                  <a:lnTo>
                    <a:pt x="28" y="370"/>
                  </a:lnTo>
                  <a:lnTo>
                    <a:pt x="34" y="370"/>
                  </a:lnTo>
                  <a:lnTo>
                    <a:pt x="36" y="368"/>
                  </a:lnTo>
                  <a:lnTo>
                    <a:pt x="42" y="366"/>
                  </a:lnTo>
                  <a:lnTo>
                    <a:pt x="42" y="368"/>
                  </a:lnTo>
                  <a:lnTo>
                    <a:pt x="40" y="368"/>
                  </a:lnTo>
                  <a:lnTo>
                    <a:pt x="42" y="370"/>
                  </a:lnTo>
                  <a:lnTo>
                    <a:pt x="36" y="370"/>
                  </a:lnTo>
                  <a:lnTo>
                    <a:pt x="34" y="372"/>
                  </a:lnTo>
                  <a:lnTo>
                    <a:pt x="32" y="374"/>
                  </a:lnTo>
                  <a:lnTo>
                    <a:pt x="36" y="378"/>
                  </a:lnTo>
                  <a:lnTo>
                    <a:pt x="38" y="374"/>
                  </a:lnTo>
                  <a:lnTo>
                    <a:pt x="40" y="376"/>
                  </a:lnTo>
                  <a:lnTo>
                    <a:pt x="38" y="380"/>
                  </a:lnTo>
                  <a:lnTo>
                    <a:pt x="40" y="382"/>
                  </a:lnTo>
                  <a:lnTo>
                    <a:pt x="40" y="384"/>
                  </a:lnTo>
                  <a:lnTo>
                    <a:pt x="40" y="386"/>
                  </a:lnTo>
                  <a:lnTo>
                    <a:pt x="42" y="388"/>
                  </a:lnTo>
                  <a:lnTo>
                    <a:pt x="44" y="388"/>
                  </a:lnTo>
                  <a:lnTo>
                    <a:pt x="46" y="384"/>
                  </a:lnTo>
                  <a:lnTo>
                    <a:pt x="48" y="386"/>
                  </a:lnTo>
                  <a:lnTo>
                    <a:pt x="52" y="386"/>
                  </a:lnTo>
                  <a:lnTo>
                    <a:pt x="50" y="390"/>
                  </a:lnTo>
                  <a:lnTo>
                    <a:pt x="58" y="392"/>
                  </a:lnTo>
                  <a:lnTo>
                    <a:pt x="62" y="392"/>
                  </a:lnTo>
                  <a:lnTo>
                    <a:pt x="64" y="392"/>
                  </a:lnTo>
                  <a:lnTo>
                    <a:pt x="66" y="394"/>
                  </a:lnTo>
                  <a:lnTo>
                    <a:pt x="64" y="396"/>
                  </a:lnTo>
                  <a:lnTo>
                    <a:pt x="60" y="398"/>
                  </a:lnTo>
                  <a:lnTo>
                    <a:pt x="52" y="408"/>
                  </a:lnTo>
                  <a:lnTo>
                    <a:pt x="52" y="410"/>
                  </a:lnTo>
                  <a:lnTo>
                    <a:pt x="52" y="412"/>
                  </a:lnTo>
                  <a:lnTo>
                    <a:pt x="54" y="416"/>
                  </a:lnTo>
                  <a:lnTo>
                    <a:pt x="56" y="418"/>
                  </a:lnTo>
                  <a:lnTo>
                    <a:pt x="58" y="416"/>
                  </a:lnTo>
                  <a:lnTo>
                    <a:pt x="60" y="416"/>
                  </a:lnTo>
                  <a:lnTo>
                    <a:pt x="60" y="418"/>
                  </a:lnTo>
                  <a:lnTo>
                    <a:pt x="64" y="418"/>
                  </a:lnTo>
                  <a:lnTo>
                    <a:pt x="64" y="420"/>
                  </a:lnTo>
                  <a:lnTo>
                    <a:pt x="60" y="420"/>
                  </a:lnTo>
                  <a:lnTo>
                    <a:pt x="58" y="420"/>
                  </a:lnTo>
                  <a:lnTo>
                    <a:pt x="60" y="422"/>
                  </a:lnTo>
                  <a:lnTo>
                    <a:pt x="62" y="426"/>
                  </a:lnTo>
                  <a:lnTo>
                    <a:pt x="64" y="426"/>
                  </a:lnTo>
                  <a:lnTo>
                    <a:pt x="66" y="426"/>
                  </a:lnTo>
                  <a:lnTo>
                    <a:pt x="68" y="426"/>
                  </a:lnTo>
                  <a:lnTo>
                    <a:pt x="70" y="426"/>
                  </a:lnTo>
                  <a:lnTo>
                    <a:pt x="72" y="428"/>
                  </a:lnTo>
                  <a:lnTo>
                    <a:pt x="74" y="428"/>
                  </a:lnTo>
                  <a:lnTo>
                    <a:pt x="82" y="418"/>
                  </a:lnTo>
                  <a:lnTo>
                    <a:pt x="82" y="414"/>
                  </a:lnTo>
                  <a:lnTo>
                    <a:pt x="84" y="412"/>
                  </a:lnTo>
                  <a:lnTo>
                    <a:pt x="82" y="410"/>
                  </a:lnTo>
                  <a:lnTo>
                    <a:pt x="82" y="406"/>
                  </a:lnTo>
                  <a:lnTo>
                    <a:pt x="86" y="400"/>
                  </a:lnTo>
                  <a:lnTo>
                    <a:pt x="94" y="392"/>
                  </a:lnTo>
                  <a:lnTo>
                    <a:pt x="98" y="392"/>
                  </a:lnTo>
                  <a:lnTo>
                    <a:pt x="84" y="406"/>
                  </a:lnTo>
                  <a:lnTo>
                    <a:pt x="84" y="408"/>
                  </a:lnTo>
                  <a:lnTo>
                    <a:pt x="84" y="410"/>
                  </a:lnTo>
                  <a:lnTo>
                    <a:pt x="86" y="410"/>
                  </a:lnTo>
                  <a:lnTo>
                    <a:pt x="86" y="416"/>
                  </a:lnTo>
                  <a:lnTo>
                    <a:pt x="94" y="430"/>
                  </a:lnTo>
                  <a:lnTo>
                    <a:pt x="94" y="432"/>
                  </a:lnTo>
                  <a:lnTo>
                    <a:pt x="92" y="436"/>
                  </a:lnTo>
                  <a:lnTo>
                    <a:pt x="92" y="438"/>
                  </a:lnTo>
                  <a:lnTo>
                    <a:pt x="90" y="438"/>
                  </a:lnTo>
                  <a:lnTo>
                    <a:pt x="90" y="440"/>
                  </a:lnTo>
                  <a:lnTo>
                    <a:pt x="92" y="444"/>
                  </a:lnTo>
                  <a:lnTo>
                    <a:pt x="92" y="442"/>
                  </a:lnTo>
                  <a:lnTo>
                    <a:pt x="94" y="442"/>
                  </a:lnTo>
                  <a:lnTo>
                    <a:pt x="96" y="444"/>
                  </a:lnTo>
                  <a:lnTo>
                    <a:pt x="94" y="444"/>
                  </a:lnTo>
                  <a:lnTo>
                    <a:pt x="94" y="446"/>
                  </a:lnTo>
                  <a:lnTo>
                    <a:pt x="94" y="450"/>
                  </a:lnTo>
                  <a:lnTo>
                    <a:pt x="96" y="450"/>
                  </a:lnTo>
                  <a:lnTo>
                    <a:pt x="96" y="452"/>
                  </a:lnTo>
                  <a:lnTo>
                    <a:pt x="94" y="452"/>
                  </a:lnTo>
                  <a:lnTo>
                    <a:pt x="92" y="456"/>
                  </a:lnTo>
                  <a:lnTo>
                    <a:pt x="90" y="456"/>
                  </a:lnTo>
                  <a:lnTo>
                    <a:pt x="88" y="458"/>
                  </a:lnTo>
                  <a:lnTo>
                    <a:pt x="94" y="458"/>
                  </a:lnTo>
                  <a:lnTo>
                    <a:pt x="96" y="456"/>
                  </a:lnTo>
                  <a:lnTo>
                    <a:pt x="100" y="452"/>
                  </a:lnTo>
                  <a:lnTo>
                    <a:pt x="102" y="452"/>
                  </a:lnTo>
                  <a:lnTo>
                    <a:pt x="106" y="448"/>
                  </a:lnTo>
                  <a:lnTo>
                    <a:pt x="108" y="448"/>
                  </a:lnTo>
                  <a:lnTo>
                    <a:pt x="112" y="446"/>
                  </a:lnTo>
                  <a:lnTo>
                    <a:pt x="116" y="438"/>
                  </a:lnTo>
                  <a:lnTo>
                    <a:pt x="116" y="444"/>
                  </a:lnTo>
                  <a:lnTo>
                    <a:pt x="116" y="448"/>
                  </a:lnTo>
                  <a:lnTo>
                    <a:pt x="118" y="450"/>
                  </a:lnTo>
                  <a:lnTo>
                    <a:pt x="120" y="452"/>
                  </a:lnTo>
                  <a:lnTo>
                    <a:pt x="124" y="450"/>
                  </a:lnTo>
                  <a:lnTo>
                    <a:pt x="124" y="448"/>
                  </a:lnTo>
                  <a:lnTo>
                    <a:pt x="126" y="450"/>
                  </a:lnTo>
                  <a:lnTo>
                    <a:pt x="126" y="452"/>
                  </a:lnTo>
                  <a:lnTo>
                    <a:pt x="128" y="452"/>
                  </a:lnTo>
                  <a:lnTo>
                    <a:pt x="134" y="462"/>
                  </a:lnTo>
                  <a:lnTo>
                    <a:pt x="136" y="464"/>
                  </a:lnTo>
                  <a:lnTo>
                    <a:pt x="138" y="462"/>
                  </a:lnTo>
                  <a:lnTo>
                    <a:pt x="138" y="456"/>
                  </a:lnTo>
                  <a:lnTo>
                    <a:pt x="136" y="454"/>
                  </a:lnTo>
                  <a:lnTo>
                    <a:pt x="138" y="450"/>
                  </a:lnTo>
                  <a:lnTo>
                    <a:pt x="140" y="448"/>
                  </a:lnTo>
                  <a:lnTo>
                    <a:pt x="142" y="446"/>
                  </a:lnTo>
                  <a:lnTo>
                    <a:pt x="142" y="448"/>
                  </a:lnTo>
                  <a:lnTo>
                    <a:pt x="142" y="452"/>
                  </a:lnTo>
                  <a:lnTo>
                    <a:pt x="146" y="456"/>
                  </a:lnTo>
                  <a:lnTo>
                    <a:pt x="148" y="456"/>
                  </a:lnTo>
                  <a:lnTo>
                    <a:pt x="160" y="450"/>
                  </a:lnTo>
                  <a:lnTo>
                    <a:pt x="164" y="446"/>
                  </a:lnTo>
                  <a:lnTo>
                    <a:pt x="164" y="444"/>
                  </a:lnTo>
                  <a:lnTo>
                    <a:pt x="164" y="452"/>
                  </a:lnTo>
                  <a:lnTo>
                    <a:pt x="162" y="452"/>
                  </a:lnTo>
                  <a:lnTo>
                    <a:pt x="164" y="452"/>
                  </a:lnTo>
                  <a:lnTo>
                    <a:pt x="164" y="454"/>
                  </a:lnTo>
                  <a:lnTo>
                    <a:pt x="162" y="456"/>
                  </a:lnTo>
                  <a:lnTo>
                    <a:pt x="158" y="458"/>
                  </a:lnTo>
                  <a:lnTo>
                    <a:pt x="158" y="466"/>
                  </a:lnTo>
                  <a:lnTo>
                    <a:pt x="160" y="466"/>
                  </a:lnTo>
                  <a:lnTo>
                    <a:pt x="156" y="470"/>
                  </a:lnTo>
                  <a:lnTo>
                    <a:pt x="154" y="486"/>
                  </a:lnTo>
                  <a:lnTo>
                    <a:pt x="150" y="494"/>
                  </a:lnTo>
                  <a:lnTo>
                    <a:pt x="148" y="492"/>
                  </a:lnTo>
                  <a:lnTo>
                    <a:pt x="146" y="494"/>
                  </a:lnTo>
                  <a:lnTo>
                    <a:pt x="146" y="496"/>
                  </a:lnTo>
                  <a:lnTo>
                    <a:pt x="142" y="500"/>
                  </a:lnTo>
                  <a:lnTo>
                    <a:pt x="140" y="508"/>
                  </a:lnTo>
                  <a:lnTo>
                    <a:pt x="138" y="508"/>
                  </a:lnTo>
                  <a:lnTo>
                    <a:pt x="136" y="508"/>
                  </a:lnTo>
                  <a:lnTo>
                    <a:pt x="132" y="510"/>
                  </a:lnTo>
                  <a:lnTo>
                    <a:pt x="128" y="512"/>
                  </a:lnTo>
                  <a:lnTo>
                    <a:pt x="124" y="514"/>
                  </a:lnTo>
                  <a:lnTo>
                    <a:pt x="122" y="514"/>
                  </a:lnTo>
                  <a:lnTo>
                    <a:pt x="112" y="526"/>
                  </a:lnTo>
                  <a:lnTo>
                    <a:pt x="112" y="532"/>
                  </a:lnTo>
                  <a:lnTo>
                    <a:pt x="114" y="534"/>
                  </a:lnTo>
                  <a:lnTo>
                    <a:pt x="116" y="534"/>
                  </a:lnTo>
                  <a:lnTo>
                    <a:pt x="114" y="534"/>
                  </a:lnTo>
                  <a:lnTo>
                    <a:pt x="112" y="532"/>
                  </a:lnTo>
                  <a:lnTo>
                    <a:pt x="110" y="532"/>
                  </a:lnTo>
                  <a:lnTo>
                    <a:pt x="110" y="534"/>
                  </a:lnTo>
                  <a:lnTo>
                    <a:pt x="108" y="534"/>
                  </a:lnTo>
                  <a:lnTo>
                    <a:pt x="106" y="534"/>
                  </a:lnTo>
                  <a:lnTo>
                    <a:pt x="106" y="532"/>
                  </a:lnTo>
                  <a:lnTo>
                    <a:pt x="106" y="530"/>
                  </a:lnTo>
                  <a:lnTo>
                    <a:pt x="104" y="530"/>
                  </a:lnTo>
                  <a:lnTo>
                    <a:pt x="102" y="528"/>
                  </a:lnTo>
                  <a:lnTo>
                    <a:pt x="100" y="530"/>
                  </a:lnTo>
                  <a:lnTo>
                    <a:pt x="84" y="540"/>
                  </a:lnTo>
                  <a:lnTo>
                    <a:pt x="82" y="542"/>
                  </a:lnTo>
                  <a:lnTo>
                    <a:pt x="82" y="544"/>
                  </a:lnTo>
                  <a:lnTo>
                    <a:pt x="80" y="544"/>
                  </a:lnTo>
                  <a:lnTo>
                    <a:pt x="80" y="546"/>
                  </a:lnTo>
                  <a:lnTo>
                    <a:pt x="78" y="548"/>
                  </a:lnTo>
                  <a:lnTo>
                    <a:pt x="78" y="550"/>
                  </a:lnTo>
                  <a:lnTo>
                    <a:pt x="76" y="550"/>
                  </a:lnTo>
                  <a:lnTo>
                    <a:pt x="74" y="550"/>
                  </a:lnTo>
                  <a:lnTo>
                    <a:pt x="70" y="552"/>
                  </a:lnTo>
                  <a:lnTo>
                    <a:pt x="68" y="554"/>
                  </a:lnTo>
                  <a:lnTo>
                    <a:pt x="70" y="554"/>
                  </a:lnTo>
                  <a:lnTo>
                    <a:pt x="70" y="556"/>
                  </a:lnTo>
                  <a:lnTo>
                    <a:pt x="70" y="560"/>
                  </a:lnTo>
                  <a:lnTo>
                    <a:pt x="72" y="560"/>
                  </a:lnTo>
                  <a:lnTo>
                    <a:pt x="72" y="558"/>
                  </a:lnTo>
                  <a:lnTo>
                    <a:pt x="74" y="556"/>
                  </a:lnTo>
                  <a:lnTo>
                    <a:pt x="72" y="554"/>
                  </a:lnTo>
                  <a:lnTo>
                    <a:pt x="74" y="554"/>
                  </a:lnTo>
                  <a:lnTo>
                    <a:pt x="76" y="556"/>
                  </a:lnTo>
                  <a:lnTo>
                    <a:pt x="82" y="554"/>
                  </a:lnTo>
                  <a:lnTo>
                    <a:pt x="80" y="550"/>
                  </a:lnTo>
                  <a:lnTo>
                    <a:pt x="82" y="550"/>
                  </a:lnTo>
                  <a:lnTo>
                    <a:pt x="82" y="552"/>
                  </a:lnTo>
                  <a:lnTo>
                    <a:pt x="82" y="554"/>
                  </a:lnTo>
                  <a:lnTo>
                    <a:pt x="84" y="554"/>
                  </a:lnTo>
                  <a:lnTo>
                    <a:pt x="86" y="554"/>
                  </a:lnTo>
                  <a:lnTo>
                    <a:pt x="88" y="552"/>
                  </a:lnTo>
                  <a:lnTo>
                    <a:pt x="88" y="554"/>
                  </a:lnTo>
                  <a:lnTo>
                    <a:pt x="90" y="552"/>
                  </a:lnTo>
                  <a:lnTo>
                    <a:pt x="90" y="550"/>
                  </a:lnTo>
                  <a:lnTo>
                    <a:pt x="92" y="548"/>
                  </a:lnTo>
                  <a:lnTo>
                    <a:pt x="94" y="542"/>
                  </a:lnTo>
                  <a:lnTo>
                    <a:pt x="96" y="540"/>
                  </a:lnTo>
                  <a:lnTo>
                    <a:pt x="98" y="540"/>
                  </a:lnTo>
                  <a:lnTo>
                    <a:pt x="98" y="542"/>
                  </a:lnTo>
                  <a:lnTo>
                    <a:pt x="96" y="544"/>
                  </a:lnTo>
                  <a:lnTo>
                    <a:pt x="98" y="546"/>
                  </a:lnTo>
                  <a:lnTo>
                    <a:pt x="102" y="546"/>
                  </a:lnTo>
                  <a:lnTo>
                    <a:pt x="106" y="542"/>
                  </a:lnTo>
                  <a:lnTo>
                    <a:pt x="110" y="544"/>
                  </a:lnTo>
                  <a:lnTo>
                    <a:pt x="108" y="542"/>
                  </a:lnTo>
                  <a:lnTo>
                    <a:pt x="110" y="542"/>
                  </a:lnTo>
                  <a:lnTo>
                    <a:pt x="110" y="540"/>
                  </a:lnTo>
                  <a:lnTo>
                    <a:pt x="112" y="542"/>
                  </a:lnTo>
                  <a:lnTo>
                    <a:pt x="114" y="540"/>
                  </a:lnTo>
                  <a:lnTo>
                    <a:pt x="114" y="538"/>
                  </a:lnTo>
                  <a:lnTo>
                    <a:pt x="118" y="538"/>
                  </a:lnTo>
                  <a:lnTo>
                    <a:pt x="118" y="536"/>
                  </a:lnTo>
                  <a:lnTo>
                    <a:pt x="120" y="536"/>
                  </a:lnTo>
                  <a:lnTo>
                    <a:pt x="122" y="536"/>
                  </a:lnTo>
                  <a:lnTo>
                    <a:pt x="122" y="534"/>
                  </a:lnTo>
                  <a:lnTo>
                    <a:pt x="124" y="534"/>
                  </a:lnTo>
                  <a:lnTo>
                    <a:pt x="124" y="536"/>
                  </a:lnTo>
                  <a:lnTo>
                    <a:pt x="124" y="540"/>
                  </a:lnTo>
                  <a:lnTo>
                    <a:pt x="124" y="542"/>
                  </a:lnTo>
                  <a:lnTo>
                    <a:pt x="128" y="532"/>
                  </a:lnTo>
                  <a:lnTo>
                    <a:pt x="134" y="532"/>
                  </a:lnTo>
                  <a:lnTo>
                    <a:pt x="138" y="530"/>
                  </a:lnTo>
                  <a:lnTo>
                    <a:pt x="140" y="530"/>
                  </a:lnTo>
                  <a:lnTo>
                    <a:pt x="140" y="528"/>
                  </a:lnTo>
                  <a:lnTo>
                    <a:pt x="140" y="524"/>
                  </a:lnTo>
                  <a:lnTo>
                    <a:pt x="138" y="524"/>
                  </a:lnTo>
                  <a:lnTo>
                    <a:pt x="136" y="522"/>
                  </a:lnTo>
                  <a:lnTo>
                    <a:pt x="134" y="520"/>
                  </a:lnTo>
                  <a:lnTo>
                    <a:pt x="132" y="516"/>
                  </a:lnTo>
                  <a:lnTo>
                    <a:pt x="134" y="516"/>
                  </a:lnTo>
                  <a:lnTo>
                    <a:pt x="136" y="522"/>
                  </a:lnTo>
                  <a:lnTo>
                    <a:pt x="140" y="522"/>
                  </a:lnTo>
                  <a:lnTo>
                    <a:pt x="144" y="518"/>
                  </a:lnTo>
                  <a:lnTo>
                    <a:pt x="146" y="518"/>
                  </a:lnTo>
                  <a:lnTo>
                    <a:pt x="152" y="516"/>
                  </a:lnTo>
                  <a:lnTo>
                    <a:pt x="152" y="514"/>
                  </a:lnTo>
                  <a:lnTo>
                    <a:pt x="148" y="514"/>
                  </a:lnTo>
                  <a:lnTo>
                    <a:pt x="150" y="514"/>
                  </a:lnTo>
                  <a:lnTo>
                    <a:pt x="154" y="512"/>
                  </a:lnTo>
                  <a:lnTo>
                    <a:pt x="158" y="512"/>
                  </a:lnTo>
                  <a:lnTo>
                    <a:pt x="156" y="510"/>
                  </a:lnTo>
                  <a:lnTo>
                    <a:pt x="158" y="508"/>
                  </a:lnTo>
                  <a:lnTo>
                    <a:pt x="158" y="506"/>
                  </a:lnTo>
                  <a:lnTo>
                    <a:pt x="162" y="508"/>
                  </a:lnTo>
                  <a:lnTo>
                    <a:pt x="164" y="504"/>
                  </a:lnTo>
                  <a:lnTo>
                    <a:pt x="164" y="502"/>
                  </a:lnTo>
                  <a:lnTo>
                    <a:pt x="166" y="502"/>
                  </a:lnTo>
                  <a:lnTo>
                    <a:pt x="168" y="500"/>
                  </a:lnTo>
                  <a:lnTo>
                    <a:pt x="170" y="498"/>
                  </a:lnTo>
                  <a:lnTo>
                    <a:pt x="170" y="494"/>
                  </a:lnTo>
                  <a:lnTo>
                    <a:pt x="168" y="494"/>
                  </a:lnTo>
                  <a:lnTo>
                    <a:pt x="168" y="492"/>
                  </a:lnTo>
                  <a:lnTo>
                    <a:pt x="174" y="490"/>
                  </a:lnTo>
                  <a:lnTo>
                    <a:pt x="176" y="486"/>
                  </a:lnTo>
                  <a:lnTo>
                    <a:pt x="178" y="486"/>
                  </a:lnTo>
                  <a:lnTo>
                    <a:pt x="180" y="484"/>
                  </a:lnTo>
                  <a:lnTo>
                    <a:pt x="180" y="482"/>
                  </a:lnTo>
                  <a:lnTo>
                    <a:pt x="182" y="482"/>
                  </a:lnTo>
                  <a:lnTo>
                    <a:pt x="184" y="484"/>
                  </a:lnTo>
                  <a:lnTo>
                    <a:pt x="186" y="480"/>
                  </a:lnTo>
                  <a:lnTo>
                    <a:pt x="190" y="476"/>
                  </a:lnTo>
                  <a:lnTo>
                    <a:pt x="198" y="474"/>
                  </a:lnTo>
                  <a:lnTo>
                    <a:pt x="198" y="470"/>
                  </a:lnTo>
                  <a:lnTo>
                    <a:pt x="200" y="472"/>
                  </a:lnTo>
                  <a:lnTo>
                    <a:pt x="204" y="470"/>
                  </a:lnTo>
                  <a:lnTo>
                    <a:pt x="204" y="468"/>
                  </a:lnTo>
                  <a:lnTo>
                    <a:pt x="202" y="466"/>
                  </a:lnTo>
                  <a:lnTo>
                    <a:pt x="204" y="464"/>
                  </a:lnTo>
                  <a:lnTo>
                    <a:pt x="204" y="462"/>
                  </a:lnTo>
                  <a:lnTo>
                    <a:pt x="204" y="460"/>
                  </a:lnTo>
                  <a:lnTo>
                    <a:pt x="206" y="460"/>
                  </a:lnTo>
                  <a:lnTo>
                    <a:pt x="208" y="458"/>
                  </a:lnTo>
                  <a:lnTo>
                    <a:pt x="212" y="456"/>
                  </a:lnTo>
                  <a:lnTo>
                    <a:pt x="214" y="454"/>
                  </a:lnTo>
                  <a:lnTo>
                    <a:pt x="214" y="450"/>
                  </a:lnTo>
                  <a:lnTo>
                    <a:pt x="214" y="448"/>
                  </a:lnTo>
                  <a:lnTo>
                    <a:pt x="210" y="448"/>
                  </a:lnTo>
                  <a:lnTo>
                    <a:pt x="210" y="446"/>
                  </a:lnTo>
                  <a:lnTo>
                    <a:pt x="208" y="444"/>
                  </a:lnTo>
                  <a:lnTo>
                    <a:pt x="204" y="446"/>
                  </a:lnTo>
                  <a:lnTo>
                    <a:pt x="202" y="446"/>
                  </a:lnTo>
                  <a:lnTo>
                    <a:pt x="204" y="436"/>
                  </a:lnTo>
                  <a:lnTo>
                    <a:pt x="208" y="434"/>
                  </a:lnTo>
                  <a:lnTo>
                    <a:pt x="210" y="434"/>
                  </a:lnTo>
                  <a:lnTo>
                    <a:pt x="210" y="432"/>
                  </a:lnTo>
                  <a:lnTo>
                    <a:pt x="212" y="430"/>
                  </a:lnTo>
                  <a:lnTo>
                    <a:pt x="212" y="428"/>
                  </a:lnTo>
                  <a:lnTo>
                    <a:pt x="210" y="426"/>
                  </a:lnTo>
                  <a:lnTo>
                    <a:pt x="212" y="426"/>
                  </a:lnTo>
                  <a:lnTo>
                    <a:pt x="214" y="424"/>
                  </a:lnTo>
                  <a:lnTo>
                    <a:pt x="216" y="424"/>
                  </a:lnTo>
                  <a:lnTo>
                    <a:pt x="216" y="426"/>
                  </a:lnTo>
                  <a:lnTo>
                    <a:pt x="218" y="426"/>
                  </a:lnTo>
                  <a:lnTo>
                    <a:pt x="220" y="424"/>
                  </a:lnTo>
                  <a:lnTo>
                    <a:pt x="220" y="422"/>
                  </a:lnTo>
                  <a:lnTo>
                    <a:pt x="218" y="422"/>
                  </a:lnTo>
                  <a:lnTo>
                    <a:pt x="218" y="420"/>
                  </a:lnTo>
                  <a:lnTo>
                    <a:pt x="224" y="420"/>
                  </a:lnTo>
                  <a:lnTo>
                    <a:pt x="226" y="418"/>
                  </a:lnTo>
                  <a:lnTo>
                    <a:pt x="226" y="416"/>
                  </a:lnTo>
                  <a:lnTo>
                    <a:pt x="224" y="414"/>
                  </a:lnTo>
                  <a:lnTo>
                    <a:pt x="220" y="408"/>
                  </a:lnTo>
                  <a:lnTo>
                    <a:pt x="222" y="410"/>
                  </a:lnTo>
                  <a:lnTo>
                    <a:pt x="226" y="410"/>
                  </a:lnTo>
                  <a:lnTo>
                    <a:pt x="232" y="406"/>
                  </a:lnTo>
                  <a:lnTo>
                    <a:pt x="232" y="400"/>
                  </a:lnTo>
                  <a:lnTo>
                    <a:pt x="238" y="394"/>
                  </a:lnTo>
                  <a:lnTo>
                    <a:pt x="238" y="390"/>
                  </a:lnTo>
                  <a:lnTo>
                    <a:pt x="248" y="384"/>
                  </a:lnTo>
                  <a:lnTo>
                    <a:pt x="254" y="378"/>
                  </a:lnTo>
                  <a:lnTo>
                    <a:pt x="254" y="376"/>
                  </a:lnTo>
                  <a:lnTo>
                    <a:pt x="254" y="374"/>
                  </a:lnTo>
                  <a:lnTo>
                    <a:pt x="262" y="347"/>
                  </a:lnTo>
                  <a:lnTo>
                    <a:pt x="264" y="349"/>
                  </a:lnTo>
                  <a:lnTo>
                    <a:pt x="262" y="362"/>
                  </a:lnTo>
                  <a:lnTo>
                    <a:pt x="258" y="372"/>
                  </a:lnTo>
                  <a:lnTo>
                    <a:pt x="256" y="378"/>
                  </a:lnTo>
                  <a:lnTo>
                    <a:pt x="258" y="380"/>
                  </a:lnTo>
                  <a:lnTo>
                    <a:pt x="264" y="380"/>
                  </a:lnTo>
                  <a:lnTo>
                    <a:pt x="268" y="374"/>
                  </a:lnTo>
                  <a:lnTo>
                    <a:pt x="274" y="372"/>
                  </a:lnTo>
                  <a:lnTo>
                    <a:pt x="276" y="372"/>
                  </a:lnTo>
                  <a:lnTo>
                    <a:pt x="274" y="374"/>
                  </a:lnTo>
                  <a:lnTo>
                    <a:pt x="272" y="374"/>
                  </a:lnTo>
                  <a:lnTo>
                    <a:pt x="268" y="376"/>
                  </a:lnTo>
                  <a:lnTo>
                    <a:pt x="268" y="380"/>
                  </a:lnTo>
                  <a:lnTo>
                    <a:pt x="264" y="382"/>
                  </a:lnTo>
                  <a:lnTo>
                    <a:pt x="264" y="384"/>
                  </a:lnTo>
                  <a:lnTo>
                    <a:pt x="268" y="386"/>
                  </a:lnTo>
                  <a:lnTo>
                    <a:pt x="280" y="390"/>
                  </a:lnTo>
                  <a:lnTo>
                    <a:pt x="268" y="388"/>
                  </a:lnTo>
                  <a:lnTo>
                    <a:pt x="264" y="390"/>
                  </a:lnTo>
                  <a:lnTo>
                    <a:pt x="262" y="390"/>
                  </a:lnTo>
                  <a:lnTo>
                    <a:pt x="260" y="386"/>
                  </a:lnTo>
                  <a:lnTo>
                    <a:pt x="258" y="388"/>
                  </a:lnTo>
                  <a:lnTo>
                    <a:pt x="246" y="394"/>
                  </a:lnTo>
                  <a:lnTo>
                    <a:pt x="244" y="396"/>
                  </a:lnTo>
                  <a:lnTo>
                    <a:pt x="246" y="404"/>
                  </a:lnTo>
                  <a:lnTo>
                    <a:pt x="244" y="410"/>
                  </a:lnTo>
                  <a:lnTo>
                    <a:pt x="244" y="412"/>
                  </a:lnTo>
                  <a:lnTo>
                    <a:pt x="242" y="414"/>
                  </a:lnTo>
                  <a:lnTo>
                    <a:pt x="240" y="418"/>
                  </a:lnTo>
                  <a:lnTo>
                    <a:pt x="240" y="420"/>
                  </a:lnTo>
                  <a:lnTo>
                    <a:pt x="238" y="422"/>
                  </a:lnTo>
                  <a:lnTo>
                    <a:pt x="238" y="424"/>
                  </a:lnTo>
                  <a:lnTo>
                    <a:pt x="238" y="426"/>
                  </a:lnTo>
                  <a:lnTo>
                    <a:pt x="242" y="428"/>
                  </a:lnTo>
                  <a:lnTo>
                    <a:pt x="250" y="424"/>
                  </a:lnTo>
                  <a:lnTo>
                    <a:pt x="248" y="430"/>
                  </a:lnTo>
                  <a:lnTo>
                    <a:pt x="246" y="432"/>
                  </a:lnTo>
                  <a:lnTo>
                    <a:pt x="244" y="432"/>
                  </a:lnTo>
                  <a:lnTo>
                    <a:pt x="246" y="434"/>
                  </a:lnTo>
                  <a:lnTo>
                    <a:pt x="242" y="432"/>
                  </a:lnTo>
                  <a:lnTo>
                    <a:pt x="240" y="434"/>
                  </a:lnTo>
                  <a:lnTo>
                    <a:pt x="238" y="434"/>
                  </a:lnTo>
                  <a:lnTo>
                    <a:pt x="238" y="436"/>
                  </a:lnTo>
                  <a:lnTo>
                    <a:pt x="236" y="438"/>
                  </a:lnTo>
                  <a:lnTo>
                    <a:pt x="236" y="440"/>
                  </a:lnTo>
                  <a:lnTo>
                    <a:pt x="238" y="440"/>
                  </a:lnTo>
                  <a:lnTo>
                    <a:pt x="240" y="442"/>
                  </a:lnTo>
                  <a:lnTo>
                    <a:pt x="242" y="440"/>
                  </a:lnTo>
                  <a:lnTo>
                    <a:pt x="248" y="440"/>
                  </a:lnTo>
                  <a:lnTo>
                    <a:pt x="248" y="438"/>
                  </a:lnTo>
                  <a:lnTo>
                    <a:pt x="248" y="436"/>
                  </a:lnTo>
                  <a:lnTo>
                    <a:pt x="250" y="438"/>
                  </a:lnTo>
                  <a:lnTo>
                    <a:pt x="252" y="438"/>
                  </a:lnTo>
                  <a:lnTo>
                    <a:pt x="256" y="432"/>
                  </a:lnTo>
                  <a:lnTo>
                    <a:pt x="258" y="432"/>
                  </a:lnTo>
                  <a:lnTo>
                    <a:pt x="260" y="430"/>
                  </a:lnTo>
                  <a:lnTo>
                    <a:pt x="260" y="436"/>
                  </a:lnTo>
                  <a:lnTo>
                    <a:pt x="262" y="430"/>
                  </a:lnTo>
                  <a:lnTo>
                    <a:pt x="262" y="428"/>
                  </a:lnTo>
                  <a:lnTo>
                    <a:pt x="266" y="426"/>
                  </a:lnTo>
                  <a:lnTo>
                    <a:pt x="268" y="426"/>
                  </a:lnTo>
                  <a:lnTo>
                    <a:pt x="268" y="424"/>
                  </a:lnTo>
                  <a:lnTo>
                    <a:pt x="268" y="422"/>
                  </a:lnTo>
                  <a:lnTo>
                    <a:pt x="268" y="420"/>
                  </a:lnTo>
                  <a:lnTo>
                    <a:pt x="270" y="418"/>
                  </a:lnTo>
                  <a:lnTo>
                    <a:pt x="272" y="426"/>
                  </a:lnTo>
                  <a:lnTo>
                    <a:pt x="272" y="418"/>
                  </a:lnTo>
                  <a:lnTo>
                    <a:pt x="274" y="418"/>
                  </a:lnTo>
                  <a:lnTo>
                    <a:pt x="274" y="414"/>
                  </a:lnTo>
                  <a:lnTo>
                    <a:pt x="274" y="418"/>
                  </a:lnTo>
                  <a:lnTo>
                    <a:pt x="276" y="418"/>
                  </a:lnTo>
                  <a:lnTo>
                    <a:pt x="278" y="418"/>
                  </a:lnTo>
                  <a:lnTo>
                    <a:pt x="284" y="418"/>
                  </a:lnTo>
                  <a:lnTo>
                    <a:pt x="286" y="418"/>
                  </a:lnTo>
                  <a:lnTo>
                    <a:pt x="288" y="418"/>
                  </a:lnTo>
                  <a:lnTo>
                    <a:pt x="288" y="414"/>
                  </a:lnTo>
                  <a:lnTo>
                    <a:pt x="290" y="414"/>
                  </a:lnTo>
                  <a:lnTo>
                    <a:pt x="292" y="412"/>
                  </a:lnTo>
                  <a:lnTo>
                    <a:pt x="292" y="410"/>
                  </a:lnTo>
                  <a:lnTo>
                    <a:pt x="290" y="410"/>
                  </a:lnTo>
                  <a:lnTo>
                    <a:pt x="290" y="406"/>
                  </a:lnTo>
                  <a:lnTo>
                    <a:pt x="292" y="404"/>
                  </a:lnTo>
                  <a:lnTo>
                    <a:pt x="294" y="404"/>
                  </a:lnTo>
                  <a:lnTo>
                    <a:pt x="294" y="402"/>
                  </a:lnTo>
                  <a:lnTo>
                    <a:pt x="294" y="400"/>
                  </a:lnTo>
                  <a:lnTo>
                    <a:pt x="290" y="402"/>
                  </a:lnTo>
                  <a:lnTo>
                    <a:pt x="286" y="404"/>
                  </a:lnTo>
                  <a:lnTo>
                    <a:pt x="286" y="400"/>
                  </a:lnTo>
                  <a:lnTo>
                    <a:pt x="288" y="400"/>
                  </a:lnTo>
                  <a:lnTo>
                    <a:pt x="290" y="398"/>
                  </a:lnTo>
                  <a:lnTo>
                    <a:pt x="292" y="396"/>
                  </a:lnTo>
                  <a:lnTo>
                    <a:pt x="290" y="396"/>
                  </a:lnTo>
                  <a:lnTo>
                    <a:pt x="286" y="396"/>
                  </a:lnTo>
                  <a:lnTo>
                    <a:pt x="286" y="394"/>
                  </a:lnTo>
                  <a:lnTo>
                    <a:pt x="286" y="392"/>
                  </a:lnTo>
                  <a:lnTo>
                    <a:pt x="290" y="390"/>
                  </a:lnTo>
                  <a:lnTo>
                    <a:pt x="292" y="388"/>
                  </a:lnTo>
                  <a:lnTo>
                    <a:pt x="288" y="388"/>
                  </a:lnTo>
                  <a:lnTo>
                    <a:pt x="290" y="384"/>
                  </a:lnTo>
                  <a:lnTo>
                    <a:pt x="292" y="384"/>
                  </a:lnTo>
                  <a:lnTo>
                    <a:pt x="292" y="386"/>
                  </a:lnTo>
                  <a:lnTo>
                    <a:pt x="294" y="386"/>
                  </a:lnTo>
                  <a:lnTo>
                    <a:pt x="296" y="382"/>
                  </a:lnTo>
                  <a:lnTo>
                    <a:pt x="298" y="380"/>
                  </a:lnTo>
                  <a:lnTo>
                    <a:pt x="298" y="382"/>
                  </a:lnTo>
                  <a:lnTo>
                    <a:pt x="294" y="390"/>
                  </a:lnTo>
                  <a:lnTo>
                    <a:pt x="296" y="390"/>
                  </a:lnTo>
                  <a:lnTo>
                    <a:pt x="298" y="390"/>
                  </a:lnTo>
                  <a:lnTo>
                    <a:pt x="300" y="390"/>
                  </a:lnTo>
                  <a:lnTo>
                    <a:pt x="300" y="382"/>
                  </a:lnTo>
                  <a:lnTo>
                    <a:pt x="302" y="386"/>
                  </a:lnTo>
                  <a:lnTo>
                    <a:pt x="302" y="388"/>
                  </a:lnTo>
                  <a:lnTo>
                    <a:pt x="308" y="388"/>
                  </a:lnTo>
                  <a:lnTo>
                    <a:pt x="310" y="388"/>
                  </a:lnTo>
                  <a:lnTo>
                    <a:pt x="312" y="388"/>
                  </a:lnTo>
                  <a:lnTo>
                    <a:pt x="314" y="384"/>
                  </a:lnTo>
                  <a:lnTo>
                    <a:pt x="316" y="382"/>
                  </a:lnTo>
                  <a:lnTo>
                    <a:pt x="320" y="382"/>
                  </a:lnTo>
                  <a:lnTo>
                    <a:pt x="320" y="384"/>
                  </a:lnTo>
                  <a:lnTo>
                    <a:pt x="316" y="384"/>
                  </a:lnTo>
                  <a:lnTo>
                    <a:pt x="314" y="392"/>
                  </a:lnTo>
                  <a:lnTo>
                    <a:pt x="316" y="392"/>
                  </a:lnTo>
                  <a:lnTo>
                    <a:pt x="322" y="390"/>
                  </a:lnTo>
                  <a:lnTo>
                    <a:pt x="322" y="392"/>
                  </a:lnTo>
                  <a:lnTo>
                    <a:pt x="314" y="396"/>
                  </a:lnTo>
                  <a:lnTo>
                    <a:pt x="318" y="396"/>
                  </a:lnTo>
                  <a:lnTo>
                    <a:pt x="322" y="392"/>
                  </a:lnTo>
                  <a:lnTo>
                    <a:pt x="324" y="392"/>
                  </a:lnTo>
                  <a:lnTo>
                    <a:pt x="320" y="398"/>
                  </a:lnTo>
                  <a:lnTo>
                    <a:pt x="324" y="396"/>
                  </a:lnTo>
                  <a:lnTo>
                    <a:pt x="326" y="398"/>
                  </a:lnTo>
                  <a:lnTo>
                    <a:pt x="328" y="398"/>
                  </a:lnTo>
                  <a:lnTo>
                    <a:pt x="330" y="398"/>
                  </a:lnTo>
                  <a:lnTo>
                    <a:pt x="328" y="402"/>
                  </a:lnTo>
                  <a:lnTo>
                    <a:pt x="330" y="402"/>
                  </a:lnTo>
                  <a:lnTo>
                    <a:pt x="334" y="406"/>
                  </a:lnTo>
                  <a:lnTo>
                    <a:pt x="336" y="408"/>
                  </a:lnTo>
                  <a:lnTo>
                    <a:pt x="338" y="408"/>
                  </a:lnTo>
                  <a:lnTo>
                    <a:pt x="338" y="406"/>
                  </a:lnTo>
                  <a:lnTo>
                    <a:pt x="338" y="404"/>
                  </a:lnTo>
                  <a:lnTo>
                    <a:pt x="340" y="402"/>
                  </a:lnTo>
                  <a:lnTo>
                    <a:pt x="342" y="404"/>
                  </a:lnTo>
                  <a:lnTo>
                    <a:pt x="342" y="406"/>
                  </a:lnTo>
                  <a:lnTo>
                    <a:pt x="342" y="408"/>
                  </a:lnTo>
                  <a:lnTo>
                    <a:pt x="344" y="410"/>
                  </a:lnTo>
                  <a:lnTo>
                    <a:pt x="346" y="412"/>
                  </a:lnTo>
                  <a:lnTo>
                    <a:pt x="348" y="410"/>
                  </a:lnTo>
                  <a:lnTo>
                    <a:pt x="350" y="412"/>
                  </a:lnTo>
                  <a:lnTo>
                    <a:pt x="352" y="412"/>
                  </a:lnTo>
                  <a:lnTo>
                    <a:pt x="354" y="414"/>
                  </a:lnTo>
                  <a:lnTo>
                    <a:pt x="354" y="416"/>
                  </a:lnTo>
                  <a:lnTo>
                    <a:pt x="354" y="418"/>
                  </a:lnTo>
                  <a:lnTo>
                    <a:pt x="358" y="418"/>
                  </a:lnTo>
                  <a:lnTo>
                    <a:pt x="360" y="416"/>
                  </a:lnTo>
                  <a:lnTo>
                    <a:pt x="370" y="416"/>
                  </a:lnTo>
                  <a:lnTo>
                    <a:pt x="370" y="414"/>
                  </a:lnTo>
                  <a:lnTo>
                    <a:pt x="372" y="416"/>
                  </a:lnTo>
                  <a:lnTo>
                    <a:pt x="374" y="414"/>
                  </a:lnTo>
                  <a:lnTo>
                    <a:pt x="378" y="416"/>
                  </a:lnTo>
                  <a:lnTo>
                    <a:pt x="380" y="416"/>
                  </a:lnTo>
                  <a:lnTo>
                    <a:pt x="390" y="418"/>
                  </a:lnTo>
                  <a:lnTo>
                    <a:pt x="394" y="416"/>
                  </a:lnTo>
                  <a:lnTo>
                    <a:pt x="395" y="418"/>
                  </a:lnTo>
                  <a:lnTo>
                    <a:pt x="394" y="420"/>
                  </a:lnTo>
                  <a:lnTo>
                    <a:pt x="399" y="424"/>
                  </a:lnTo>
                  <a:lnTo>
                    <a:pt x="409" y="426"/>
                  </a:lnTo>
                  <a:lnTo>
                    <a:pt x="415" y="424"/>
                  </a:lnTo>
                  <a:lnTo>
                    <a:pt x="419" y="418"/>
                  </a:lnTo>
                  <a:lnTo>
                    <a:pt x="419" y="416"/>
                  </a:lnTo>
                  <a:lnTo>
                    <a:pt x="421" y="416"/>
                  </a:lnTo>
                  <a:lnTo>
                    <a:pt x="425" y="420"/>
                  </a:lnTo>
                  <a:lnTo>
                    <a:pt x="429" y="422"/>
                  </a:lnTo>
                  <a:lnTo>
                    <a:pt x="427" y="422"/>
                  </a:lnTo>
                  <a:lnTo>
                    <a:pt x="425" y="424"/>
                  </a:lnTo>
                  <a:lnTo>
                    <a:pt x="425" y="430"/>
                  </a:lnTo>
                  <a:lnTo>
                    <a:pt x="425" y="428"/>
                  </a:lnTo>
                  <a:lnTo>
                    <a:pt x="423" y="424"/>
                  </a:lnTo>
                  <a:lnTo>
                    <a:pt x="425" y="422"/>
                  </a:lnTo>
                  <a:lnTo>
                    <a:pt x="423" y="420"/>
                  </a:lnTo>
                  <a:lnTo>
                    <a:pt x="423" y="418"/>
                  </a:lnTo>
                  <a:lnTo>
                    <a:pt x="421" y="420"/>
                  </a:lnTo>
                  <a:lnTo>
                    <a:pt x="421" y="424"/>
                  </a:lnTo>
                  <a:lnTo>
                    <a:pt x="421" y="426"/>
                  </a:lnTo>
                  <a:lnTo>
                    <a:pt x="421" y="430"/>
                  </a:lnTo>
                  <a:lnTo>
                    <a:pt x="419" y="430"/>
                  </a:lnTo>
                  <a:lnTo>
                    <a:pt x="417" y="432"/>
                  </a:lnTo>
                  <a:lnTo>
                    <a:pt x="419" y="432"/>
                  </a:lnTo>
                  <a:lnTo>
                    <a:pt x="423" y="434"/>
                  </a:lnTo>
                  <a:lnTo>
                    <a:pt x="423" y="436"/>
                  </a:lnTo>
                  <a:lnTo>
                    <a:pt x="425" y="436"/>
                  </a:lnTo>
                  <a:lnTo>
                    <a:pt x="425" y="438"/>
                  </a:lnTo>
                  <a:lnTo>
                    <a:pt x="431" y="438"/>
                  </a:lnTo>
                  <a:lnTo>
                    <a:pt x="435" y="442"/>
                  </a:lnTo>
                  <a:lnTo>
                    <a:pt x="435" y="440"/>
                  </a:lnTo>
                  <a:lnTo>
                    <a:pt x="439" y="440"/>
                  </a:lnTo>
                  <a:lnTo>
                    <a:pt x="439" y="438"/>
                  </a:lnTo>
                  <a:lnTo>
                    <a:pt x="439" y="436"/>
                  </a:lnTo>
                  <a:lnTo>
                    <a:pt x="439" y="434"/>
                  </a:lnTo>
                  <a:lnTo>
                    <a:pt x="441" y="436"/>
                  </a:lnTo>
                  <a:lnTo>
                    <a:pt x="441" y="434"/>
                  </a:lnTo>
                  <a:lnTo>
                    <a:pt x="427" y="416"/>
                  </a:lnTo>
                  <a:lnTo>
                    <a:pt x="427" y="408"/>
                  </a:lnTo>
                  <a:lnTo>
                    <a:pt x="419" y="408"/>
                  </a:lnTo>
                  <a:lnTo>
                    <a:pt x="415" y="412"/>
                  </a:lnTo>
                  <a:lnTo>
                    <a:pt x="413" y="412"/>
                  </a:lnTo>
                  <a:lnTo>
                    <a:pt x="409" y="410"/>
                  </a:lnTo>
                  <a:lnTo>
                    <a:pt x="405" y="412"/>
                  </a:lnTo>
                  <a:lnTo>
                    <a:pt x="401" y="408"/>
                  </a:lnTo>
                  <a:lnTo>
                    <a:pt x="401" y="400"/>
                  </a:lnTo>
                  <a:lnTo>
                    <a:pt x="401" y="398"/>
                  </a:lnTo>
                  <a:close/>
                </a:path>
              </a:pathLst>
            </a:custGeom>
            <a:solidFill>
              <a:schemeClr val="tx2"/>
            </a:solidFill>
            <a:ln w="3175">
              <a:solidFill>
                <a:schemeClr val="bg1"/>
              </a:solidFill>
              <a:round/>
              <a:headEnd/>
              <a:tailEnd/>
            </a:ln>
          </p:spPr>
          <p:txBody>
            <a:bodyPr/>
            <a:lstStyle/>
            <a:p>
              <a:endParaRPr lang="fr-FR" dirty="0"/>
            </a:p>
          </p:txBody>
        </p:sp>
        <p:sp>
          <p:nvSpPr>
            <p:cNvPr id="5644" name="Freeform 1313"/>
            <p:cNvSpPr>
              <a:spLocks/>
            </p:cNvSpPr>
            <p:nvPr/>
          </p:nvSpPr>
          <p:spPr bwMode="auto">
            <a:xfrm>
              <a:off x="271" y="1164"/>
              <a:ext cx="441" cy="560"/>
            </a:xfrm>
            <a:custGeom>
              <a:avLst/>
              <a:gdLst>
                <a:gd name="T0" fmla="*/ 364 w 441"/>
                <a:gd name="T1" fmla="*/ 56 h 560"/>
                <a:gd name="T2" fmla="*/ 332 w 441"/>
                <a:gd name="T3" fmla="*/ 58 h 560"/>
                <a:gd name="T4" fmla="*/ 264 w 441"/>
                <a:gd name="T5" fmla="*/ 42 h 560"/>
                <a:gd name="T6" fmla="*/ 234 w 441"/>
                <a:gd name="T7" fmla="*/ 24 h 560"/>
                <a:gd name="T8" fmla="*/ 200 w 441"/>
                <a:gd name="T9" fmla="*/ 22 h 560"/>
                <a:gd name="T10" fmla="*/ 184 w 441"/>
                <a:gd name="T11" fmla="*/ 26 h 560"/>
                <a:gd name="T12" fmla="*/ 176 w 441"/>
                <a:gd name="T13" fmla="*/ 8 h 560"/>
                <a:gd name="T14" fmla="*/ 138 w 441"/>
                <a:gd name="T15" fmla="*/ 26 h 560"/>
                <a:gd name="T16" fmla="*/ 122 w 441"/>
                <a:gd name="T17" fmla="*/ 34 h 560"/>
                <a:gd name="T18" fmla="*/ 120 w 441"/>
                <a:gd name="T19" fmla="*/ 38 h 560"/>
                <a:gd name="T20" fmla="*/ 88 w 441"/>
                <a:gd name="T21" fmla="*/ 58 h 560"/>
                <a:gd name="T22" fmla="*/ 80 w 441"/>
                <a:gd name="T23" fmla="*/ 80 h 560"/>
                <a:gd name="T24" fmla="*/ 24 w 441"/>
                <a:gd name="T25" fmla="*/ 127 h 560"/>
                <a:gd name="T26" fmla="*/ 64 w 441"/>
                <a:gd name="T27" fmla="*/ 171 h 560"/>
                <a:gd name="T28" fmla="*/ 94 w 441"/>
                <a:gd name="T29" fmla="*/ 187 h 560"/>
                <a:gd name="T30" fmla="*/ 126 w 441"/>
                <a:gd name="T31" fmla="*/ 197 h 560"/>
                <a:gd name="T32" fmla="*/ 104 w 441"/>
                <a:gd name="T33" fmla="*/ 203 h 560"/>
                <a:gd name="T34" fmla="*/ 104 w 441"/>
                <a:gd name="T35" fmla="*/ 215 h 560"/>
                <a:gd name="T36" fmla="*/ 80 w 441"/>
                <a:gd name="T37" fmla="*/ 217 h 560"/>
                <a:gd name="T38" fmla="*/ 50 w 441"/>
                <a:gd name="T39" fmla="*/ 199 h 560"/>
                <a:gd name="T40" fmla="*/ 14 w 441"/>
                <a:gd name="T41" fmla="*/ 225 h 560"/>
                <a:gd name="T42" fmla="*/ 24 w 441"/>
                <a:gd name="T43" fmla="*/ 247 h 560"/>
                <a:gd name="T44" fmla="*/ 62 w 441"/>
                <a:gd name="T45" fmla="*/ 273 h 560"/>
                <a:gd name="T46" fmla="*/ 96 w 441"/>
                <a:gd name="T47" fmla="*/ 265 h 560"/>
                <a:gd name="T48" fmla="*/ 100 w 441"/>
                <a:gd name="T49" fmla="*/ 277 h 560"/>
                <a:gd name="T50" fmla="*/ 90 w 441"/>
                <a:gd name="T51" fmla="*/ 309 h 560"/>
                <a:gd name="T52" fmla="*/ 48 w 441"/>
                <a:gd name="T53" fmla="*/ 337 h 560"/>
                <a:gd name="T54" fmla="*/ 34 w 441"/>
                <a:gd name="T55" fmla="*/ 370 h 560"/>
                <a:gd name="T56" fmla="*/ 40 w 441"/>
                <a:gd name="T57" fmla="*/ 386 h 560"/>
                <a:gd name="T58" fmla="*/ 52 w 441"/>
                <a:gd name="T59" fmla="*/ 412 h 560"/>
                <a:gd name="T60" fmla="*/ 70 w 441"/>
                <a:gd name="T61" fmla="*/ 426 h 560"/>
                <a:gd name="T62" fmla="*/ 86 w 441"/>
                <a:gd name="T63" fmla="*/ 416 h 560"/>
                <a:gd name="T64" fmla="*/ 96 w 441"/>
                <a:gd name="T65" fmla="*/ 452 h 560"/>
                <a:gd name="T66" fmla="*/ 118 w 441"/>
                <a:gd name="T67" fmla="*/ 450 h 560"/>
                <a:gd name="T68" fmla="*/ 142 w 441"/>
                <a:gd name="T69" fmla="*/ 448 h 560"/>
                <a:gd name="T70" fmla="*/ 156 w 441"/>
                <a:gd name="T71" fmla="*/ 470 h 560"/>
                <a:gd name="T72" fmla="*/ 112 w 441"/>
                <a:gd name="T73" fmla="*/ 532 h 560"/>
                <a:gd name="T74" fmla="*/ 82 w 441"/>
                <a:gd name="T75" fmla="*/ 542 h 560"/>
                <a:gd name="T76" fmla="*/ 74 w 441"/>
                <a:gd name="T77" fmla="*/ 556 h 560"/>
                <a:gd name="T78" fmla="*/ 92 w 441"/>
                <a:gd name="T79" fmla="*/ 548 h 560"/>
                <a:gd name="T80" fmla="*/ 114 w 441"/>
                <a:gd name="T81" fmla="*/ 538 h 560"/>
                <a:gd name="T82" fmla="*/ 140 w 441"/>
                <a:gd name="T83" fmla="*/ 524 h 560"/>
                <a:gd name="T84" fmla="*/ 158 w 441"/>
                <a:gd name="T85" fmla="*/ 512 h 560"/>
                <a:gd name="T86" fmla="*/ 178 w 441"/>
                <a:gd name="T87" fmla="*/ 486 h 560"/>
                <a:gd name="T88" fmla="*/ 204 w 441"/>
                <a:gd name="T89" fmla="*/ 460 h 560"/>
                <a:gd name="T90" fmla="*/ 210 w 441"/>
                <a:gd name="T91" fmla="*/ 432 h 560"/>
                <a:gd name="T92" fmla="*/ 226 w 441"/>
                <a:gd name="T93" fmla="*/ 416 h 560"/>
                <a:gd name="T94" fmla="*/ 262 w 441"/>
                <a:gd name="T95" fmla="*/ 362 h 560"/>
                <a:gd name="T96" fmla="*/ 280 w 441"/>
                <a:gd name="T97" fmla="*/ 390 h 560"/>
                <a:gd name="T98" fmla="*/ 238 w 441"/>
                <a:gd name="T99" fmla="*/ 424 h 560"/>
                <a:gd name="T100" fmla="*/ 240 w 441"/>
                <a:gd name="T101" fmla="*/ 442 h 560"/>
                <a:gd name="T102" fmla="*/ 268 w 441"/>
                <a:gd name="T103" fmla="*/ 424 h 560"/>
                <a:gd name="T104" fmla="*/ 290 w 441"/>
                <a:gd name="T105" fmla="*/ 414 h 560"/>
                <a:gd name="T106" fmla="*/ 290 w 441"/>
                <a:gd name="T107" fmla="*/ 396 h 560"/>
                <a:gd name="T108" fmla="*/ 296 w 441"/>
                <a:gd name="T109" fmla="*/ 390 h 560"/>
                <a:gd name="T110" fmla="*/ 316 w 441"/>
                <a:gd name="T111" fmla="*/ 392 h 560"/>
                <a:gd name="T112" fmla="*/ 336 w 441"/>
                <a:gd name="T113" fmla="*/ 408 h 560"/>
                <a:gd name="T114" fmla="*/ 354 w 441"/>
                <a:gd name="T115" fmla="*/ 418 h 560"/>
                <a:gd name="T116" fmla="*/ 415 w 441"/>
                <a:gd name="T117" fmla="*/ 424 h 560"/>
                <a:gd name="T118" fmla="*/ 421 w 441"/>
                <a:gd name="T119" fmla="*/ 424 h 560"/>
                <a:gd name="T120" fmla="*/ 439 w 441"/>
                <a:gd name="T121" fmla="*/ 436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1"/>
                <a:gd name="T184" fmla="*/ 0 h 560"/>
                <a:gd name="T185" fmla="*/ 441 w 441"/>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1" h="560">
                  <a:moveTo>
                    <a:pt x="401" y="398"/>
                  </a:moveTo>
                  <a:lnTo>
                    <a:pt x="401" y="72"/>
                  </a:lnTo>
                  <a:lnTo>
                    <a:pt x="399" y="72"/>
                  </a:lnTo>
                  <a:lnTo>
                    <a:pt x="397" y="72"/>
                  </a:lnTo>
                  <a:lnTo>
                    <a:pt x="397" y="74"/>
                  </a:lnTo>
                  <a:lnTo>
                    <a:pt x="395" y="76"/>
                  </a:lnTo>
                  <a:lnTo>
                    <a:pt x="392" y="70"/>
                  </a:lnTo>
                  <a:lnTo>
                    <a:pt x="386" y="68"/>
                  </a:lnTo>
                  <a:lnTo>
                    <a:pt x="384" y="66"/>
                  </a:lnTo>
                  <a:lnTo>
                    <a:pt x="380" y="64"/>
                  </a:lnTo>
                  <a:lnTo>
                    <a:pt x="380" y="62"/>
                  </a:lnTo>
                  <a:lnTo>
                    <a:pt x="378" y="60"/>
                  </a:lnTo>
                  <a:lnTo>
                    <a:pt x="368" y="56"/>
                  </a:lnTo>
                  <a:lnTo>
                    <a:pt x="366" y="56"/>
                  </a:lnTo>
                  <a:lnTo>
                    <a:pt x="364" y="56"/>
                  </a:lnTo>
                  <a:lnTo>
                    <a:pt x="364" y="58"/>
                  </a:lnTo>
                  <a:lnTo>
                    <a:pt x="364" y="60"/>
                  </a:lnTo>
                  <a:lnTo>
                    <a:pt x="362" y="58"/>
                  </a:lnTo>
                  <a:lnTo>
                    <a:pt x="360" y="56"/>
                  </a:lnTo>
                  <a:lnTo>
                    <a:pt x="358" y="58"/>
                  </a:lnTo>
                  <a:lnTo>
                    <a:pt x="352" y="58"/>
                  </a:lnTo>
                  <a:lnTo>
                    <a:pt x="350" y="60"/>
                  </a:lnTo>
                  <a:lnTo>
                    <a:pt x="348" y="62"/>
                  </a:lnTo>
                  <a:lnTo>
                    <a:pt x="344" y="62"/>
                  </a:lnTo>
                  <a:lnTo>
                    <a:pt x="342" y="60"/>
                  </a:lnTo>
                  <a:lnTo>
                    <a:pt x="342" y="62"/>
                  </a:lnTo>
                  <a:lnTo>
                    <a:pt x="338" y="62"/>
                  </a:lnTo>
                  <a:lnTo>
                    <a:pt x="336" y="60"/>
                  </a:lnTo>
                  <a:lnTo>
                    <a:pt x="338" y="58"/>
                  </a:lnTo>
                  <a:lnTo>
                    <a:pt x="332" y="58"/>
                  </a:lnTo>
                  <a:lnTo>
                    <a:pt x="330" y="56"/>
                  </a:lnTo>
                  <a:lnTo>
                    <a:pt x="326" y="54"/>
                  </a:lnTo>
                  <a:lnTo>
                    <a:pt x="312" y="54"/>
                  </a:lnTo>
                  <a:lnTo>
                    <a:pt x="304" y="50"/>
                  </a:lnTo>
                  <a:lnTo>
                    <a:pt x="300" y="50"/>
                  </a:lnTo>
                  <a:lnTo>
                    <a:pt x="298" y="48"/>
                  </a:lnTo>
                  <a:lnTo>
                    <a:pt x="294" y="46"/>
                  </a:lnTo>
                  <a:lnTo>
                    <a:pt x="288" y="46"/>
                  </a:lnTo>
                  <a:lnTo>
                    <a:pt x="288" y="42"/>
                  </a:lnTo>
                  <a:lnTo>
                    <a:pt x="276" y="40"/>
                  </a:lnTo>
                  <a:lnTo>
                    <a:pt x="272" y="40"/>
                  </a:lnTo>
                  <a:lnTo>
                    <a:pt x="268" y="40"/>
                  </a:lnTo>
                  <a:lnTo>
                    <a:pt x="262" y="44"/>
                  </a:lnTo>
                  <a:lnTo>
                    <a:pt x="262" y="42"/>
                  </a:lnTo>
                  <a:lnTo>
                    <a:pt x="264" y="42"/>
                  </a:lnTo>
                  <a:lnTo>
                    <a:pt x="264" y="40"/>
                  </a:lnTo>
                  <a:lnTo>
                    <a:pt x="262" y="38"/>
                  </a:lnTo>
                  <a:lnTo>
                    <a:pt x="260" y="38"/>
                  </a:lnTo>
                  <a:lnTo>
                    <a:pt x="248" y="42"/>
                  </a:lnTo>
                  <a:lnTo>
                    <a:pt x="240" y="40"/>
                  </a:lnTo>
                  <a:lnTo>
                    <a:pt x="244" y="38"/>
                  </a:lnTo>
                  <a:lnTo>
                    <a:pt x="244" y="36"/>
                  </a:lnTo>
                  <a:lnTo>
                    <a:pt x="234" y="36"/>
                  </a:lnTo>
                  <a:lnTo>
                    <a:pt x="232" y="36"/>
                  </a:lnTo>
                  <a:lnTo>
                    <a:pt x="238" y="36"/>
                  </a:lnTo>
                  <a:lnTo>
                    <a:pt x="236" y="34"/>
                  </a:lnTo>
                  <a:lnTo>
                    <a:pt x="234" y="34"/>
                  </a:lnTo>
                  <a:lnTo>
                    <a:pt x="232" y="32"/>
                  </a:lnTo>
                  <a:lnTo>
                    <a:pt x="234" y="28"/>
                  </a:lnTo>
                  <a:lnTo>
                    <a:pt x="234" y="24"/>
                  </a:lnTo>
                  <a:lnTo>
                    <a:pt x="230" y="22"/>
                  </a:lnTo>
                  <a:lnTo>
                    <a:pt x="226" y="22"/>
                  </a:lnTo>
                  <a:lnTo>
                    <a:pt x="226" y="26"/>
                  </a:lnTo>
                  <a:lnTo>
                    <a:pt x="226" y="24"/>
                  </a:lnTo>
                  <a:lnTo>
                    <a:pt x="224" y="26"/>
                  </a:lnTo>
                  <a:lnTo>
                    <a:pt x="222" y="22"/>
                  </a:lnTo>
                  <a:lnTo>
                    <a:pt x="220" y="20"/>
                  </a:lnTo>
                  <a:lnTo>
                    <a:pt x="216" y="20"/>
                  </a:lnTo>
                  <a:lnTo>
                    <a:pt x="210" y="24"/>
                  </a:lnTo>
                  <a:lnTo>
                    <a:pt x="210" y="20"/>
                  </a:lnTo>
                  <a:lnTo>
                    <a:pt x="208" y="22"/>
                  </a:lnTo>
                  <a:lnTo>
                    <a:pt x="206" y="24"/>
                  </a:lnTo>
                  <a:lnTo>
                    <a:pt x="204" y="24"/>
                  </a:lnTo>
                  <a:lnTo>
                    <a:pt x="202" y="24"/>
                  </a:lnTo>
                  <a:lnTo>
                    <a:pt x="200" y="22"/>
                  </a:lnTo>
                  <a:lnTo>
                    <a:pt x="198" y="22"/>
                  </a:lnTo>
                  <a:lnTo>
                    <a:pt x="198" y="20"/>
                  </a:lnTo>
                  <a:lnTo>
                    <a:pt x="196" y="12"/>
                  </a:lnTo>
                  <a:lnTo>
                    <a:pt x="190" y="10"/>
                  </a:lnTo>
                  <a:lnTo>
                    <a:pt x="190" y="14"/>
                  </a:lnTo>
                  <a:lnTo>
                    <a:pt x="188" y="12"/>
                  </a:lnTo>
                  <a:lnTo>
                    <a:pt x="190" y="14"/>
                  </a:lnTo>
                  <a:lnTo>
                    <a:pt x="188" y="14"/>
                  </a:lnTo>
                  <a:lnTo>
                    <a:pt x="186" y="16"/>
                  </a:lnTo>
                  <a:lnTo>
                    <a:pt x="186" y="20"/>
                  </a:lnTo>
                  <a:lnTo>
                    <a:pt x="188" y="24"/>
                  </a:lnTo>
                  <a:lnTo>
                    <a:pt x="188" y="26"/>
                  </a:lnTo>
                  <a:lnTo>
                    <a:pt x="188" y="28"/>
                  </a:lnTo>
                  <a:lnTo>
                    <a:pt x="186" y="28"/>
                  </a:lnTo>
                  <a:lnTo>
                    <a:pt x="184" y="26"/>
                  </a:lnTo>
                  <a:lnTo>
                    <a:pt x="184" y="24"/>
                  </a:lnTo>
                  <a:lnTo>
                    <a:pt x="182" y="26"/>
                  </a:lnTo>
                  <a:lnTo>
                    <a:pt x="180" y="22"/>
                  </a:lnTo>
                  <a:lnTo>
                    <a:pt x="180" y="26"/>
                  </a:lnTo>
                  <a:lnTo>
                    <a:pt x="174" y="22"/>
                  </a:lnTo>
                  <a:lnTo>
                    <a:pt x="172" y="22"/>
                  </a:lnTo>
                  <a:lnTo>
                    <a:pt x="172" y="24"/>
                  </a:lnTo>
                  <a:lnTo>
                    <a:pt x="174" y="18"/>
                  </a:lnTo>
                  <a:lnTo>
                    <a:pt x="176" y="20"/>
                  </a:lnTo>
                  <a:lnTo>
                    <a:pt x="178" y="18"/>
                  </a:lnTo>
                  <a:lnTo>
                    <a:pt x="184" y="14"/>
                  </a:lnTo>
                  <a:lnTo>
                    <a:pt x="184" y="12"/>
                  </a:lnTo>
                  <a:lnTo>
                    <a:pt x="184" y="10"/>
                  </a:lnTo>
                  <a:lnTo>
                    <a:pt x="180" y="8"/>
                  </a:lnTo>
                  <a:lnTo>
                    <a:pt x="176" y="8"/>
                  </a:lnTo>
                  <a:lnTo>
                    <a:pt x="176" y="4"/>
                  </a:lnTo>
                  <a:lnTo>
                    <a:pt x="172" y="4"/>
                  </a:lnTo>
                  <a:lnTo>
                    <a:pt x="170" y="4"/>
                  </a:lnTo>
                  <a:lnTo>
                    <a:pt x="168" y="2"/>
                  </a:lnTo>
                  <a:lnTo>
                    <a:pt x="166" y="0"/>
                  </a:lnTo>
                  <a:lnTo>
                    <a:pt x="164" y="2"/>
                  </a:lnTo>
                  <a:lnTo>
                    <a:pt x="164" y="4"/>
                  </a:lnTo>
                  <a:lnTo>
                    <a:pt x="164" y="6"/>
                  </a:lnTo>
                  <a:lnTo>
                    <a:pt x="164" y="10"/>
                  </a:lnTo>
                  <a:lnTo>
                    <a:pt x="162" y="10"/>
                  </a:lnTo>
                  <a:lnTo>
                    <a:pt x="158" y="16"/>
                  </a:lnTo>
                  <a:lnTo>
                    <a:pt x="152" y="24"/>
                  </a:lnTo>
                  <a:lnTo>
                    <a:pt x="146" y="24"/>
                  </a:lnTo>
                  <a:lnTo>
                    <a:pt x="146" y="26"/>
                  </a:lnTo>
                  <a:lnTo>
                    <a:pt x="138" y="26"/>
                  </a:lnTo>
                  <a:lnTo>
                    <a:pt x="134" y="26"/>
                  </a:lnTo>
                  <a:lnTo>
                    <a:pt x="132" y="28"/>
                  </a:lnTo>
                  <a:lnTo>
                    <a:pt x="132" y="32"/>
                  </a:lnTo>
                  <a:lnTo>
                    <a:pt x="128" y="28"/>
                  </a:lnTo>
                  <a:lnTo>
                    <a:pt x="130" y="26"/>
                  </a:lnTo>
                  <a:lnTo>
                    <a:pt x="132" y="24"/>
                  </a:lnTo>
                  <a:lnTo>
                    <a:pt x="134" y="22"/>
                  </a:lnTo>
                  <a:lnTo>
                    <a:pt x="136" y="20"/>
                  </a:lnTo>
                  <a:lnTo>
                    <a:pt x="126" y="24"/>
                  </a:lnTo>
                  <a:lnTo>
                    <a:pt x="122" y="28"/>
                  </a:lnTo>
                  <a:lnTo>
                    <a:pt x="122" y="30"/>
                  </a:lnTo>
                  <a:lnTo>
                    <a:pt x="122" y="32"/>
                  </a:lnTo>
                  <a:lnTo>
                    <a:pt x="120" y="32"/>
                  </a:lnTo>
                  <a:lnTo>
                    <a:pt x="120" y="34"/>
                  </a:lnTo>
                  <a:lnTo>
                    <a:pt x="122" y="34"/>
                  </a:lnTo>
                  <a:lnTo>
                    <a:pt x="124" y="38"/>
                  </a:lnTo>
                  <a:lnTo>
                    <a:pt x="126" y="38"/>
                  </a:lnTo>
                  <a:lnTo>
                    <a:pt x="128" y="38"/>
                  </a:lnTo>
                  <a:lnTo>
                    <a:pt x="126" y="40"/>
                  </a:lnTo>
                  <a:lnTo>
                    <a:pt x="122" y="40"/>
                  </a:lnTo>
                  <a:lnTo>
                    <a:pt x="122" y="42"/>
                  </a:lnTo>
                  <a:lnTo>
                    <a:pt x="122" y="44"/>
                  </a:lnTo>
                  <a:lnTo>
                    <a:pt x="122" y="48"/>
                  </a:lnTo>
                  <a:lnTo>
                    <a:pt x="122" y="50"/>
                  </a:lnTo>
                  <a:lnTo>
                    <a:pt x="120" y="48"/>
                  </a:lnTo>
                  <a:lnTo>
                    <a:pt x="120" y="44"/>
                  </a:lnTo>
                  <a:lnTo>
                    <a:pt x="118" y="46"/>
                  </a:lnTo>
                  <a:lnTo>
                    <a:pt x="120" y="44"/>
                  </a:lnTo>
                  <a:lnTo>
                    <a:pt x="118" y="40"/>
                  </a:lnTo>
                  <a:lnTo>
                    <a:pt x="120" y="38"/>
                  </a:lnTo>
                  <a:lnTo>
                    <a:pt x="120" y="36"/>
                  </a:lnTo>
                  <a:lnTo>
                    <a:pt x="118" y="34"/>
                  </a:lnTo>
                  <a:lnTo>
                    <a:pt x="110" y="40"/>
                  </a:lnTo>
                  <a:lnTo>
                    <a:pt x="110" y="42"/>
                  </a:lnTo>
                  <a:lnTo>
                    <a:pt x="114" y="40"/>
                  </a:lnTo>
                  <a:lnTo>
                    <a:pt x="110" y="42"/>
                  </a:lnTo>
                  <a:lnTo>
                    <a:pt x="100" y="50"/>
                  </a:lnTo>
                  <a:lnTo>
                    <a:pt x="94" y="52"/>
                  </a:lnTo>
                  <a:lnTo>
                    <a:pt x="92" y="54"/>
                  </a:lnTo>
                  <a:lnTo>
                    <a:pt x="92" y="52"/>
                  </a:lnTo>
                  <a:lnTo>
                    <a:pt x="92" y="50"/>
                  </a:lnTo>
                  <a:lnTo>
                    <a:pt x="94" y="48"/>
                  </a:lnTo>
                  <a:lnTo>
                    <a:pt x="92" y="48"/>
                  </a:lnTo>
                  <a:lnTo>
                    <a:pt x="88" y="54"/>
                  </a:lnTo>
                  <a:lnTo>
                    <a:pt x="88" y="58"/>
                  </a:lnTo>
                  <a:lnTo>
                    <a:pt x="92" y="62"/>
                  </a:lnTo>
                  <a:lnTo>
                    <a:pt x="96" y="64"/>
                  </a:lnTo>
                  <a:lnTo>
                    <a:pt x="96" y="66"/>
                  </a:lnTo>
                  <a:lnTo>
                    <a:pt x="88" y="62"/>
                  </a:lnTo>
                  <a:lnTo>
                    <a:pt x="86" y="60"/>
                  </a:lnTo>
                  <a:lnTo>
                    <a:pt x="84" y="60"/>
                  </a:lnTo>
                  <a:lnTo>
                    <a:pt x="78" y="70"/>
                  </a:lnTo>
                  <a:lnTo>
                    <a:pt x="80" y="70"/>
                  </a:lnTo>
                  <a:lnTo>
                    <a:pt x="86" y="72"/>
                  </a:lnTo>
                  <a:lnTo>
                    <a:pt x="78" y="72"/>
                  </a:lnTo>
                  <a:lnTo>
                    <a:pt x="76" y="72"/>
                  </a:lnTo>
                  <a:lnTo>
                    <a:pt x="76" y="74"/>
                  </a:lnTo>
                  <a:lnTo>
                    <a:pt x="78" y="78"/>
                  </a:lnTo>
                  <a:lnTo>
                    <a:pt x="82" y="80"/>
                  </a:lnTo>
                  <a:lnTo>
                    <a:pt x="80" y="80"/>
                  </a:lnTo>
                  <a:lnTo>
                    <a:pt x="76" y="76"/>
                  </a:lnTo>
                  <a:lnTo>
                    <a:pt x="76" y="78"/>
                  </a:lnTo>
                  <a:lnTo>
                    <a:pt x="74" y="88"/>
                  </a:lnTo>
                  <a:lnTo>
                    <a:pt x="72" y="88"/>
                  </a:lnTo>
                  <a:lnTo>
                    <a:pt x="72" y="84"/>
                  </a:lnTo>
                  <a:lnTo>
                    <a:pt x="68" y="97"/>
                  </a:lnTo>
                  <a:lnTo>
                    <a:pt x="60" y="103"/>
                  </a:lnTo>
                  <a:lnTo>
                    <a:pt x="34" y="109"/>
                  </a:lnTo>
                  <a:lnTo>
                    <a:pt x="30" y="109"/>
                  </a:lnTo>
                  <a:lnTo>
                    <a:pt x="34" y="107"/>
                  </a:lnTo>
                  <a:lnTo>
                    <a:pt x="28" y="107"/>
                  </a:lnTo>
                  <a:lnTo>
                    <a:pt x="26" y="123"/>
                  </a:lnTo>
                  <a:lnTo>
                    <a:pt x="28" y="123"/>
                  </a:lnTo>
                  <a:lnTo>
                    <a:pt x="26" y="125"/>
                  </a:lnTo>
                  <a:lnTo>
                    <a:pt x="24" y="127"/>
                  </a:lnTo>
                  <a:lnTo>
                    <a:pt x="22" y="129"/>
                  </a:lnTo>
                  <a:lnTo>
                    <a:pt x="20" y="129"/>
                  </a:lnTo>
                  <a:lnTo>
                    <a:pt x="22" y="127"/>
                  </a:lnTo>
                  <a:lnTo>
                    <a:pt x="24" y="123"/>
                  </a:lnTo>
                  <a:lnTo>
                    <a:pt x="18" y="127"/>
                  </a:lnTo>
                  <a:lnTo>
                    <a:pt x="18" y="129"/>
                  </a:lnTo>
                  <a:lnTo>
                    <a:pt x="26" y="133"/>
                  </a:lnTo>
                  <a:lnTo>
                    <a:pt x="32" y="139"/>
                  </a:lnTo>
                  <a:lnTo>
                    <a:pt x="38" y="143"/>
                  </a:lnTo>
                  <a:lnTo>
                    <a:pt x="40" y="143"/>
                  </a:lnTo>
                  <a:lnTo>
                    <a:pt x="60" y="159"/>
                  </a:lnTo>
                  <a:lnTo>
                    <a:pt x="60" y="161"/>
                  </a:lnTo>
                  <a:lnTo>
                    <a:pt x="62" y="163"/>
                  </a:lnTo>
                  <a:lnTo>
                    <a:pt x="64" y="169"/>
                  </a:lnTo>
                  <a:lnTo>
                    <a:pt x="64" y="171"/>
                  </a:lnTo>
                  <a:lnTo>
                    <a:pt x="66" y="179"/>
                  </a:lnTo>
                  <a:lnTo>
                    <a:pt x="78" y="183"/>
                  </a:lnTo>
                  <a:lnTo>
                    <a:pt x="78" y="181"/>
                  </a:lnTo>
                  <a:lnTo>
                    <a:pt x="80" y="179"/>
                  </a:lnTo>
                  <a:lnTo>
                    <a:pt x="84" y="179"/>
                  </a:lnTo>
                  <a:lnTo>
                    <a:pt x="84" y="177"/>
                  </a:lnTo>
                  <a:lnTo>
                    <a:pt x="86" y="177"/>
                  </a:lnTo>
                  <a:lnTo>
                    <a:pt x="82" y="183"/>
                  </a:lnTo>
                  <a:lnTo>
                    <a:pt x="84" y="185"/>
                  </a:lnTo>
                  <a:lnTo>
                    <a:pt x="86" y="183"/>
                  </a:lnTo>
                  <a:lnTo>
                    <a:pt x="90" y="181"/>
                  </a:lnTo>
                  <a:lnTo>
                    <a:pt x="94" y="181"/>
                  </a:lnTo>
                  <a:lnTo>
                    <a:pt x="96" y="183"/>
                  </a:lnTo>
                  <a:lnTo>
                    <a:pt x="98" y="185"/>
                  </a:lnTo>
                  <a:lnTo>
                    <a:pt x="94" y="187"/>
                  </a:lnTo>
                  <a:lnTo>
                    <a:pt x="92" y="191"/>
                  </a:lnTo>
                  <a:lnTo>
                    <a:pt x="96" y="197"/>
                  </a:lnTo>
                  <a:lnTo>
                    <a:pt x="100" y="201"/>
                  </a:lnTo>
                  <a:lnTo>
                    <a:pt x="102" y="199"/>
                  </a:lnTo>
                  <a:lnTo>
                    <a:pt x="102" y="195"/>
                  </a:lnTo>
                  <a:lnTo>
                    <a:pt x="102" y="197"/>
                  </a:lnTo>
                  <a:lnTo>
                    <a:pt x="104" y="197"/>
                  </a:lnTo>
                  <a:lnTo>
                    <a:pt x="108" y="195"/>
                  </a:lnTo>
                  <a:lnTo>
                    <a:pt x="112" y="199"/>
                  </a:lnTo>
                  <a:lnTo>
                    <a:pt x="116" y="197"/>
                  </a:lnTo>
                  <a:lnTo>
                    <a:pt x="118" y="195"/>
                  </a:lnTo>
                  <a:lnTo>
                    <a:pt x="120" y="195"/>
                  </a:lnTo>
                  <a:lnTo>
                    <a:pt x="122" y="195"/>
                  </a:lnTo>
                  <a:lnTo>
                    <a:pt x="128" y="195"/>
                  </a:lnTo>
                  <a:lnTo>
                    <a:pt x="126" y="197"/>
                  </a:lnTo>
                  <a:lnTo>
                    <a:pt x="120" y="199"/>
                  </a:lnTo>
                  <a:lnTo>
                    <a:pt x="118" y="201"/>
                  </a:lnTo>
                  <a:lnTo>
                    <a:pt x="120" y="201"/>
                  </a:lnTo>
                  <a:lnTo>
                    <a:pt x="126" y="199"/>
                  </a:lnTo>
                  <a:lnTo>
                    <a:pt x="128" y="199"/>
                  </a:lnTo>
                  <a:lnTo>
                    <a:pt x="128" y="201"/>
                  </a:lnTo>
                  <a:lnTo>
                    <a:pt x="126" y="203"/>
                  </a:lnTo>
                  <a:lnTo>
                    <a:pt x="120" y="203"/>
                  </a:lnTo>
                  <a:lnTo>
                    <a:pt x="118" y="205"/>
                  </a:lnTo>
                  <a:lnTo>
                    <a:pt x="116" y="205"/>
                  </a:lnTo>
                  <a:lnTo>
                    <a:pt x="112" y="207"/>
                  </a:lnTo>
                  <a:lnTo>
                    <a:pt x="110" y="207"/>
                  </a:lnTo>
                  <a:lnTo>
                    <a:pt x="108" y="205"/>
                  </a:lnTo>
                  <a:lnTo>
                    <a:pt x="106" y="203"/>
                  </a:lnTo>
                  <a:lnTo>
                    <a:pt x="104" y="203"/>
                  </a:lnTo>
                  <a:lnTo>
                    <a:pt x="104" y="201"/>
                  </a:lnTo>
                  <a:lnTo>
                    <a:pt x="102" y="201"/>
                  </a:lnTo>
                  <a:lnTo>
                    <a:pt x="100" y="203"/>
                  </a:lnTo>
                  <a:lnTo>
                    <a:pt x="96" y="203"/>
                  </a:lnTo>
                  <a:lnTo>
                    <a:pt x="92" y="201"/>
                  </a:lnTo>
                  <a:lnTo>
                    <a:pt x="90" y="195"/>
                  </a:lnTo>
                  <a:lnTo>
                    <a:pt x="94" y="203"/>
                  </a:lnTo>
                  <a:lnTo>
                    <a:pt x="92" y="205"/>
                  </a:lnTo>
                  <a:lnTo>
                    <a:pt x="92" y="209"/>
                  </a:lnTo>
                  <a:lnTo>
                    <a:pt x="94" y="209"/>
                  </a:lnTo>
                  <a:lnTo>
                    <a:pt x="94" y="205"/>
                  </a:lnTo>
                  <a:lnTo>
                    <a:pt x="106" y="207"/>
                  </a:lnTo>
                  <a:lnTo>
                    <a:pt x="106" y="211"/>
                  </a:lnTo>
                  <a:lnTo>
                    <a:pt x="106" y="213"/>
                  </a:lnTo>
                  <a:lnTo>
                    <a:pt x="104" y="215"/>
                  </a:lnTo>
                  <a:lnTo>
                    <a:pt x="104" y="213"/>
                  </a:lnTo>
                  <a:lnTo>
                    <a:pt x="104" y="211"/>
                  </a:lnTo>
                  <a:lnTo>
                    <a:pt x="98" y="209"/>
                  </a:lnTo>
                  <a:lnTo>
                    <a:pt x="94" y="219"/>
                  </a:lnTo>
                  <a:lnTo>
                    <a:pt x="94" y="221"/>
                  </a:lnTo>
                  <a:lnTo>
                    <a:pt x="92" y="221"/>
                  </a:lnTo>
                  <a:lnTo>
                    <a:pt x="92" y="219"/>
                  </a:lnTo>
                  <a:lnTo>
                    <a:pt x="90" y="217"/>
                  </a:lnTo>
                  <a:lnTo>
                    <a:pt x="88" y="217"/>
                  </a:lnTo>
                  <a:lnTo>
                    <a:pt x="86" y="219"/>
                  </a:lnTo>
                  <a:lnTo>
                    <a:pt x="86" y="217"/>
                  </a:lnTo>
                  <a:lnTo>
                    <a:pt x="82" y="219"/>
                  </a:lnTo>
                  <a:lnTo>
                    <a:pt x="82" y="217"/>
                  </a:lnTo>
                  <a:lnTo>
                    <a:pt x="80" y="219"/>
                  </a:lnTo>
                  <a:lnTo>
                    <a:pt x="80" y="217"/>
                  </a:lnTo>
                  <a:lnTo>
                    <a:pt x="78" y="217"/>
                  </a:lnTo>
                  <a:lnTo>
                    <a:pt x="78" y="219"/>
                  </a:lnTo>
                  <a:lnTo>
                    <a:pt x="76" y="217"/>
                  </a:lnTo>
                  <a:lnTo>
                    <a:pt x="66" y="217"/>
                  </a:lnTo>
                  <a:lnTo>
                    <a:pt x="64" y="215"/>
                  </a:lnTo>
                  <a:lnTo>
                    <a:pt x="64" y="213"/>
                  </a:lnTo>
                  <a:lnTo>
                    <a:pt x="60" y="213"/>
                  </a:lnTo>
                  <a:lnTo>
                    <a:pt x="64" y="209"/>
                  </a:lnTo>
                  <a:lnTo>
                    <a:pt x="64" y="205"/>
                  </a:lnTo>
                  <a:lnTo>
                    <a:pt x="64" y="203"/>
                  </a:lnTo>
                  <a:lnTo>
                    <a:pt x="64" y="201"/>
                  </a:lnTo>
                  <a:lnTo>
                    <a:pt x="62" y="199"/>
                  </a:lnTo>
                  <a:lnTo>
                    <a:pt x="62" y="197"/>
                  </a:lnTo>
                  <a:lnTo>
                    <a:pt x="66" y="197"/>
                  </a:lnTo>
                  <a:lnTo>
                    <a:pt x="50" y="199"/>
                  </a:lnTo>
                  <a:lnTo>
                    <a:pt x="46" y="203"/>
                  </a:lnTo>
                  <a:lnTo>
                    <a:pt x="42" y="203"/>
                  </a:lnTo>
                  <a:lnTo>
                    <a:pt x="42" y="205"/>
                  </a:lnTo>
                  <a:lnTo>
                    <a:pt x="40" y="205"/>
                  </a:lnTo>
                  <a:lnTo>
                    <a:pt x="34" y="211"/>
                  </a:lnTo>
                  <a:lnTo>
                    <a:pt x="36" y="213"/>
                  </a:lnTo>
                  <a:lnTo>
                    <a:pt x="38" y="215"/>
                  </a:lnTo>
                  <a:lnTo>
                    <a:pt x="36" y="215"/>
                  </a:lnTo>
                  <a:lnTo>
                    <a:pt x="30" y="217"/>
                  </a:lnTo>
                  <a:lnTo>
                    <a:pt x="30" y="215"/>
                  </a:lnTo>
                  <a:lnTo>
                    <a:pt x="30" y="213"/>
                  </a:lnTo>
                  <a:lnTo>
                    <a:pt x="20" y="219"/>
                  </a:lnTo>
                  <a:lnTo>
                    <a:pt x="18" y="221"/>
                  </a:lnTo>
                  <a:lnTo>
                    <a:pt x="16" y="223"/>
                  </a:lnTo>
                  <a:lnTo>
                    <a:pt x="14" y="225"/>
                  </a:lnTo>
                  <a:lnTo>
                    <a:pt x="12" y="223"/>
                  </a:lnTo>
                  <a:lnTo>
                    <a:pt x="8" y="225"/>
                  </a:lnTo>
                  <a:lnTo>
                    <a:pt x="8" y="227"/>
                  </a:lnTo>
                  <a:lnTo>
                    <a:pt x="8" y="229"/>
                  </a:lnTo>
                  <a:lnTo>
                    <a:pt x="2" y="233"/>
                  </a:lnTo>
                  <a:lnTo>
                    <a:pt x="0" y="233"/>
                  </a:lnTo>
                  <a:lnTo>
                    <a:pt x="2" y="229"/>
                  </a:lnTo>
                  <a:lnTo>
                    <a:pt x="0" y="231"/>
                  </a:lnTo>
                  <a:lnTo>
                    <a:pt x="0" y="233"/>
                  </a:lnTo>
                  <a:lnTo>
                    <a:pt x="10" y="243"/>
                  </a:lnTo>
                  <a:lnTo>
                    <a:pt x="18" y="245"/>
                  </a:lnTo>
                  <a:lnTo>
                    <a:pt x="20" y="245"/>
                  </a:lnTo>
                  <a:lnTo>
                    <a:pt x="18" y="243"/>
                  </a:lnTo>
                  <a:lnTo>
                    <a:pt x="28" y="245"/>
                  </a:lnTo>
                  <a:lnTo>
                    <a:pt x="24" y="247"/>
                  </a:lnTo>
                  <a:lnTo>
                    <a:pt x="22" y="251"/>
                  </a:lnTo>
                  <a:lnTo>
                    <a:pt x="18" y="251"/>
                  </a:lnTo>
                  <a:lnTo>
                    <a:pt x="20" y="249"/>
                  </a:lnTo>
                  <a:lnTo>
                    <a:pt x="18" y="247"/>
                  </a:lnTo>
                  <a:lnTo>
                    <a:pt x="18" y="249"/>
                  </a:lnTo>
                  <a:lnTo>
                    <a:pt x="20" y="257"/>
                  </a:lnTo>
                  <a:lnTo>
                    <a:pt x="24" y="259"/>
                  </a:lnTo>
                  <a:lnTo>
                    <a:pt x="24" y="263"/>
                  </a:lnTo>
                  <a:lnTo>
                    <a:pt x="24" y="265"/>
                  </a:lnTo>
                  <a:lnTo>
                    <a:pt x="26" y="269"/>
                  </a:lnTo>
                  <a:lnTo>
                    <a:pt x="28" y="271"/>
                  </a:lnTo>
                  <a:lnTo>
                    <a:pt x="42" y="273"/>
                  </a:lnTo>
                  <a:lnTo>
                    <a:pt x="48" y="275"/>
                  </a:lnTo>
                  <a:lnTo>
                    <a:pt x="56" y="271"/>
                  </a:lnTo>
                  <a:lnTo>
                    <a:pt x="62" y="273"/>
                  </a:lnTo>
                  <a:lnTo>
                    <a:pt x="66" y="271"/>
                  </a:lnTo>
                  <a:lnTo>
                    <a:pt x="72" y="273"/>
                  </a:lnTo>
                  <a:lnTo>
                    <a:pt x="74" y="277"/>
                  </a:lnTo>
                  <a:lnTo>
                    <a:pt x="74" y="275"/>
                  </a:lnTo>
                  <a:lnTo>
                    <a:pt x="76" y="273"/>
                  </a:lnTo>
                  <a:lnTo>
                    <a:pt x="72" y="273"/>
                  </a:lnTo>
                  <a:lnTo>
                    <a:pt x="72" y="271"/>
                  </a:lnTo>
                  <a:lnTo>
                    <a:pt x="70" y="269"/>
                  </a:lnTo>
                  <a:lnTo>
                    <a:pt x="74" y="269"/>
                  </a:lnTo>
                  <a:lnTo>
                    <a:pt x="76" y="271"/>
                  </a:lnTo>
                  <a:lnTo>
                    <a:pt x="78" y="273"/>
                  </a:lnTo>
                  <a:lnTo>
                    <a:pt x="80" y="281"/>
                  </a:lnTo>
                  <a:lnTo>
                    <a:pt x="84" y="273"/>
                  </a:lnTo>
                  <a:lnTo>
                    <a:pt x="90" y="267"/>
                  </a:lnTo>
                  <a:lnTo>
                    <a:pt x="96" y="265"/>
                  </a:lnTo>
                  <a:lnTo>
                    <a:pt x="94" y="263"/>
                  </a:lnTo>
                  <a:lnTo>
                    <a:pt x="98" y="265"/>
                  </a:lnTo>
                  <a:lnTo>
                    <a:pt x="100" y="265"/>
                  </a:lnTo>
                  <a:lnTo>
                    <a:pt x="102" y="263"/>
                  </a:lnTo>
                  <a:lnTo>
                    <a:pt x="106" y="259"/>
                  </a:lnTo>
                  <a:lnTo>
                    <a:pt x="108" y="263"/>
                  </a:lnTo>
                  <a:lnTo>
                    <a:pt x="110" y="265"/>
                  </a:lnTo>
                  <a:lnTo>
                    <a:pt x="110" y="269"/>
                  </a:lnTo>
                  <a:lnTo>
                    <a:pt x="106" y="273"/>
                  </a:lnTo>
                  <a:lnTo>
                    <a:pt x="104" y="275"/>
                  </a:lnTo>
                  <a:lnTo>
                    <a:pt x="102" y="273"/>
                  </a:lnTo>
                  <a:lnTo>
                    <a:pt x="98" y="273"/>
                  </a:lnTo>
                  <a:lnTo>
                    <a:pt x="98" y="277"/>
                  </a:lnTo>
                  <a:lnTo>
                    <a:pt x="100" y="279"/>
                  </a:lnTo>
                  <a:lnTo>
                    <a:pt x="100" y="277"/>
                  </a:lnTo>
                  <a:lnTo>
                    <a:pt x="104" y="277"/>
                  </a:lnTo>
                  <a:lnTo>
                    <a:pt x="108" y="287"/>
                  </a:lnTo>
                  <a:lnTo>
                    <a:pt x="108" y="289"/>
                  </a:lnTo>
                  <a:lnTo>
                    <a:pt x="106" y="291"/>
                  </a:lnTo>
                  <a:lnTo>
                    <a:pt x="108" y="291"/>
                  </a:lnTo>
                  <a:lnTo>
                    <a:pt x="110" y="295"/>
                  </a:lnTo>
                  <a:lnTo>
                    <a:pt x="110" y="299"/>
                  </a:lnTo>
                  <a:lnTo>
                    <a:pt x="104" y="307"/>
                  </a:lnTo>
                  <a:lnTo>
                    <a:pt x="102" y="309"/>
                  </a:lnTo>
                  <a:lnTo>
                    <a:pt x="100" y="309"/>
                  </a:lnTo>
                  <a:lnTo>
                    <a:pt x="98" y="309"/>
                  </a:lnTo>
                  <a:lnTo>
                    <a:pt x="96" y="311"/>
                  </a:lnTo>
                  <a:lnTo>
                    <a:pt x="94" y="311"/>
                  </a:lnTo>
                  <a:lnTo>
                    <a:pt x="88" y="311"/>
                  </a:lnTo>
                  <a:lnTo>
                    <a:pt x="90" y="309"/>
                  </a:lnTo>
                  <a:lnTo>
                    <a:pt x="86" y="309"/>
                  </a:lnTo>
                  <a:lnTo>
                    <a:pt x="76" y="323"/>
                  </a:lnTo>
                  <a:lnTo>
                    <a:pt x="74" y="323"/>
                  </a:lnTo>
                  <a:lnTo>
                    <a:pt x="70" y="323"/>
                  </a:lnTo>
                  <a:lnTo>
                    <a:pt x="68" y="321"/>
                  </a:lnTo>
                  <a:lnTo>
                    <a:pt x="64" y="325"/>
                  </a:lnTo>
                  <a:lnTo>
                    <a:pt x="60" y="327"/>
                  </a:lnTo>
                  <a:lnTo>
                    <a:pt x="58" y="327"/>
                  </a:lnTo>
                  <a:lnTo>
                    <a:pt x="58" y="329"/>
                  </a:lnTo>
                  <a:lnTo>
                    <a:pt x="60" y="329"/>
                  </a:lnTo>
                  <a:lnTo>
                    <a:pt x="60" y="333"/>
                  </a:lnTo>
                  <a:lnTo>
                    <a:pt x="58" y="333"/>
                  </a:lnTo>
                  <a:lnTo>
                    <a:pt x="54" y="333"/>
                  </a:lnTo>
                  <a:lnTo>
                    <a:pt x="52" y="333"/>
                  </a:lnTo>
                  <a:lnTo>
                    <a:pt x="48" y="337"/>
                  </a:lnTo>
                  <a:lnTo>
                    <a:pt x="46" y="339"/>
                  </a:lnTo>
                  <a:lnTo>
                    <a:pt x="44" y="339"/>
                  </a:lnTo>
                  <a:lnTo>
                    <a:pt x="38" y="345"/>
                  </a:lnTo>
                  <a:lnTo>
                    <a:pt x="36" y="347"/>
                  </a:lnTo>
                  <a:lnTo>
                    <a:pt x="34" y="354"/>
                  </a:lnTo>
                  <a:lnTo>
                    <a:pt x="34" y="360"/>
                  </a:lnTo>
                  <a:lnTo>
                    <a:pt x="30" y="362"/>
                  </a:lnTo>
                  <a:lnTo>
                    <a:pt x="28" y="362"/>
                  </a:lnTo>
                  <a:lnTo>
                    <a:pt x="28" y="364"/>
                  </a:lnTo>
                  <a:lnTo>
                    <a:pt x="32" y="366"/>
                  </a:lnTo>
                  <a:lnTo>
                    <a:pt x="30" y="366"/>
                  </a:lnTo>
                  <a:lnTo>
                    <a:pt x="28" y="368"/>
                  </a:lnTo>
                  <a:lnTo>
                    <a:pt x="26" y="372"/>
                  </a:lnTo>
                  <a:lnTo>
                    <a:pt x="28" y="370"/>
                  </a:lnTo>
                  <a:lnTo>
                    <a:pt x="34" y="370"/>
                  </a:lnTo>
                  <a:lnTo>
                    <a:pt x="36" y="368"/>
                  </a:lnTo>
                  <a:lnTo>
                    <a:pt x="42" y="366"/>
                  </a:lnTo>
                  <a:lnTo>
                    <a:pt x="42" y="368"/>
                  </a:lnTo>
                  <a:lnTo>
                    <a:pt x="40" y="368"/>
                  </a:lnTo>
                  <a:lnTo>
                    <a:pt x="42" y="370"/>
                  </a:lnTo>
                  <a:lnTo>
                    <a:pt x="36" y="370"/>
                  </a:lnTo>
                  <a:lnTo>
                    <a:pt x="34" y="372"/>
                  </a:lnTo>
                  <a:lnTo>
                    <a:pt x="32" y="374"/>
                  </a:lnTo>
                  <a:lnTo>
                    <a:pt x="36" y="378"/>
                  </a:lnTo>
                  <a:lnTo>
                    <a:pt x="38" y="374"/>
                  </a:lnTo>
                  <a:lnTo>
                    <a:pt x="40" y="376"/>
                  </a:lnTo>
                  <a:lnTo>
                    <a:pt x="38" y="380"/>
                  </a:lnTo>
                  <a:lnTo>
                    <a:pt x="40" y="382"/>
                  </a:lnTo>
                  <a:lnTo>
                    <a:pt x="40" y="384"/>
                  </a:lnTo>
                  <a:lnTo>
                    <a:pt x="40" y="386"/>
                  </a:lnTo>
                  <a:lnTo>
                    <a:pt x="42" y="388"/>
                  </a:lnTo>
                  <a:lnTo>
                    <a:pt x="44" y="388"/>
                  </a:lnTo>
                  <a:lnTo>
                    <a:pt x="46" y="384"/>
                  </a:lnTo>
                  <a:lnTo>
                    <a:pt x="48" y="386"/>
                  </a:lnTo>
                  <a:lnTo>
                    <a:pt x="52" y="386"/>
                  </a:lnTo>
                  <a:lnTo>
                    <a:pt x="50" y="390"/>
                  </a:lnTo>
                  <a:lnTo>
                    <a:pt x="58" y="392"/>
                  </a:lnTo>
                  <a:lnTo>
                    <a:pt x="62" y="392"/>
                  </a:lnTo>
                  <a:lnTo>
                    <a:pt x="64" y="392"/>
                  </a:lnTo>
                  <a:lnTo>
                    <a:pt x="66" y="394"/>
                  </a:lnTo>
                  <a:lnTo>
                    <a:pt x="64" y="396"/>
                  </a:lnTo>
                  <a:lnTo>
                    <a:pt x="60" y="398"/>
                  </a:lnTo>
                  <a:lnTo>
                    <a:pt x="52" y="408"/>
                  </a:lnTo>
                  <a:lnTo>
                    <a:pt x="52" y="410"/>
                  </a:lnTo>
                  <a:lnTo>
                    <a:pt x="52" y="412"/>
                  </a:lnTo>
                  <a:lnTo>
                    <a:pt x="54" y="416"/>
                  </a:lnTo>
                  <a:lnTo>
                    <a:pt x="56" y="418"/>
                  </a:lnTo>
                  <a:lnTo>
                    <a:pt x="58" y="416"/>
                  </a:lnTo>
                  <a:lnTo>
                    <a:pt x="60" y="416"/>
                  </a:lnTo>
                  <a:lnTo>
                    <a:pt x="60" y="418"/>
                  </a:lnTo>
                  <a:lnTo>
                    <a:pt x="64" y="418"/>
                  </a:lnTo>
                  <a:lnTo>
                    <a:pt x="64" y="420"/>
                  </a:lnTo>
                  <a:lnTo>
                    <a:pt x="60" y="420"/>
                  </a:lnTo>
                  <a:lnTo>
                    <a:pt x="58" y="420"/>
                  </a:lnTo>
                  <a:lnTo>
                    <a:pt x="60" y="422"/>
                  </a:lnTo>
                  <a:lnTo>
                    <a:pt x="62" y="426"/>
                  </a:lnTo>
                  <a:lnTo>
                    <a:pt x="64" y="426"/>
                  </a:lnTo>
                  <a:lnTo>
                    <a:pt x="66" y="426"/>
                  </a:lnTo>
                  <a:lnTo>
                    <a:pt x="68" y="426"/>
                  </a:lnTo>
                  <a:lnTo>
                    <a:pt x="70" y="426"/>
                  </a:lnTo>
                  <a:lnTo>
                    <a:pt x="72" y="428"/>
                  </a:lnTo>
                  <a:lnTo>
                    <a:pt x="74" y="428"/>
                  </a:lnTo>
                  <a:lnTo>
                    <a:pt x="82" y="418"/>
                  </a:lnTo>
                  <a:lnTo>
                    <a:pt x="82" y="414"/>
                  </a:lnTo>
                  <a:lnTo>
                    <a:pt x="84" y="412"/>
                  </a:lnTo>
                  <a:lnTo>
                    <a:pt x="82" y="410"/>
                  </a:lnTo>
                  <a:lnTo>
                    <a:pt x="82" y="406"/>
                  </a:lnTo>
                  <a:lnTo>
                    <a:pt x="86" y="400"/>
                  </a:lnTo>
                  <a:lnTo>
                    <a:pt x="94" y="392"/>
                  </a:lnTo>
                  <a:lnTo>
                    <a:pt x="98" y="392"/>
                  </a:lnTo>
                  <a:lnTo>
                    <a:pt x="84" y="406"/>
                  </a:lnTo>
                  <a:lnTo>
                    <a:pt x="84" y="408"/>
                  </a:lnTo>
                  <a:lnTo>
                    <a:pt x="84" y="410"/>
                  </a:lnTo>
                  <a:lnTo>
                    <a:pt x="86" y="410"/>
                  </a:lnTo>
                  <a:lnTo>
                    <a:pt x="86" y="416"/>
                  </a:lnTo>
                  <a:lnTo>
                    <a:pt x="94" y="430"/>
                  </a:lnTo>
                  <a:lnTo>
                    <a:pt x="94" y="432"/>
                  </a:lnTo>
                  <a:lnTo>
                    <a:pt x="92" y="436"/>
                  </a:lnTo>
                  <a:lnTo>
                    <a:pt x="92" y="438"/>
                  </a:lnTo>
                  <a:lnTo>
                    <a:pt x="90" y="438"/>
                  </a:lnTo>
                  <a:lnTo>
                    <a:pt x="90" y="440"/>
                  </a:lnTo>
                  <a:lnTo>
                    <a:pt x="92" y="444"/>
                  </a:lnTo>
                  <a:lnTo>
                    <a:pt x="92" y="442"/>
                  </a:lnTo>
                  <a:lnTo>
                    <a:pt x="94" y="442"/>
                  </a:lnTo>
                  <a:lnTo>
                    <a:pt x="96" y="444"/>
                  </a:lnTo>
                  <a:lnTo>
                    <a:pt x="94" y="444"/>
                  </a:lnTo>
                  <a:lnTo>
                    <a:pt x="94" y="446"/>
                  </a:lnTo>
                  <a:lnTo>
                    <a:pt x="94" y="450"/>
                  </a:lnTo>
                  <a:lnTo>
                    <a:pt x="96" y="450"/>
                  </a:lnTo>
                  <a:lnTo>
                    <a:pt x="96" y="452"/>
                  </a:lnTo>
                  <a:lnTo>
                    <a:pt x="94" y="452"/>
                  </a:lnTo>
                  <a:lnTo>
                    <a:pt x="92" y="456"/>
                  </a:lnTo>
                  <a:lnTo>
                    <a:pt x="90" y="456"/>
                  </a:lnTo>
                  <a:lnTo>
                    <a:pt x="88" y="458"/>
                  </a:lnTo>
                  <a:lnTo>
                    <a:pt x="94" y="458"/>
                  </a:lnTo>
                  <a:lnTo>
                    <a:pt x="96" y="456"/>
                  </a:lnTo>
                  <a:lnTo>
                    <a:pt x="100" y="452"/>
                  </a:lnTo>
                  <a:lnTo>
                    <a:pt x="102" y="452"/>
                  </a:lnTo>
                  <a:lnTo>
                    <a:pt x="106" y="448"/>
                  </a:lnTo>
                  <a:lnTo>
                    <a:pt x="108" y="448"/>
                  </a:lnTo>
                  <a:lnTo>
                    <a:pt x="112" y="446"/>
                  </a:lnTo>
                  <a:lnTo>
                    <a:pt x="116" y="438"/>
                  </a:lnTo>
                  <a:lnTo>
                    <a:pt x="116" y="444"/>
                  </a:lnTo>
                  <a:lnTo>
                    <a:pt x="116" y="448"/>
                  </a:lnTo>
                  <a:lnTo>
                    <a:pt x="118" y="450"/>
                  </a:lnTo>
                  <a:lnTo>
                    <a:pt x="120" y="452"/>
                  </a:lnTo>
                  <a:lnTo>
                    <a:pt x="124" y="450"/>
                  </a:lnTo>
                  <a:lnTo>
                    <a:pt x="124" y="448"/>
                  </a:lnTo>
                  <a:lnTo>
                    <a:pt x="126" y="450"/>
                  </a:lnTo>
                  <a:lnTo>
                    <a:pt x="126" y="452"/>
                  </a:lnTo>
                  <a:lnTo>
                    <a:pt x="128" y="452"/>
                  </a:lnTo>
                  <a:lnTo>
                    <a:pt x="134" y="462"/>
                  </a:lnTo>
                  <a:lnTo>
                    <a:pt x="136" y="464"/>
                  </a:lnTo>
                  <a:lnTo>
                    <a:pt x="138" y="462"/>
                  </a:lnTo>
                  <a:lnTo>
                    <a:pt x="138" y="456"/>
                  </a:lnTo>
                  <a:lnTo>
                    <a:pt x="136" y="454"/>
                  </a:lnTo>
                  <a:lnTo>
                    <a:pt x="138" y="450"/>
                  </a:lnTo>
                  <a:lnTo>
                    <a:pt x="140" y="448"/>
                  </a:lnTo>
                  <a:lnTo>
                    <a:pt x="142" y="446"/>
                  </a:lnTo>
                  <a:lnTo>
                    <a:pt x="142" y="448"/>
                  </a:lnTo>
                  <a:lnTo>
                    <a:pt x="142" y="452"/>
                  </a:lnTo>
                  <a:lnTo>
                    <a:pt x="146" y="456"/>
                  </a:lnTo>
                  <a:lnTo>
                    <a:pt x="148" y="456"/>
                  </a:lnTo>
                  <a:lnTo>
                    <a:pt x="160" y="450"/>
                  </a:lnTo>
                  <a:lnTo>
                    <a:pt x="164" y="446"/>
                  </a:lnTo>
                  <a:lnTo>
                    <a:pt x="164" y="444"/>
                  </a:lnTo>
                  <a:lnTo>
                    <a:pt x="164" y="452"/>
                  </a:lnTo>
                  <a:lnTo>
                    <a:pt x="162" y="452"/>
                  </a:lnTo>
                  <a:lnTo>
                    <a:pt x="164" y="452"/>
                  </a:lnTo>
                  <a:lnTo>
                    <a:pt x="164" y="454"/>
                  </a:lnTo>
                  <a:lnTo>
                    <a:pt x="162" y="456"/>
                  </a:lnTo>
                  <a:lnTo>
                    <a:pt x="158" y="458"/>
                  </a:lnTo>
                  <a:lnTo>
                    <a:pt x="158" y="466"/>
                  </a:lnTo>
                  <a:lnTo>
                    <a:pt x="160" y="466"/>
                  </a:lnTo>
                  <a:lnTo>
                    <a:pt x="156" y="470"/>
                  </a:lnTo>
                  <a:lnTo>
                    <a:pt x="154" y="486"/>
                  </a:lnTo>
                  <a:lnTo>
                    <a:pt x="150" y="494"/>
                  </a:lnTo>
                  <a:lnTo>
                    <a:pt x="148" y="492"/>
                  </a:lnTo>
                  <a:lnTo>
                    <a:pt x="146" y="494"/>
                  </a:lnTo>
                  <a:lnTo>
                    <a:pt x="146" y="496"/>
                  </a:lnTo>
                  <a:lnTo>
                    <a:pt x="142" y="500"/>
                  </a:lnTo>
                  <a:lnTo>
                    <a:pt x="140" y="508"/>
                  </a:lnTo>
                  <a:lnTo>
                    <a:pt x="138" y="508"/>
                  </a:lnTo>
                  <a:lnTo>
                    <a:pt x="136" y="508"/>
                  </a:lnTo>
                  <a:lnTo>
                    <a:pt x="132" y="510"/>
                  </a:lnTo>
                  <a:lnTo>
                    <a:pt x="128" y="512"/>
                  </a:lnTo>
                  <a:lnTo>
                    <a:pt x="124" y="514"/>
                  </a:lnTo>
                  <a:lnTo>
                    <a:pt x="122" y="514"/>
                  </a:lnTo>
                  <a:lnTo>
                    <a:pt x="112" y="526"/>
                  </a:lnTo>
                  <a:lnTo>
                    <a:pt x="112" y="532"/>
                  </a:lnTo>
                  <a:lnTo>
                    <a:pt x="114" y="534"/>
                  </a:lnTo>
                  <a:lnTo>
                    <a:pt x="116" y="534"/>
                  </a:lnTo>
                  <a:lnTo>
                    <a:pt x="114" y="534"/>
                  </a:lnTo>
                  <a:lnTo>
                    <a:pt x="112" y="532"/>
                  </a:lnTo>
                  <a:lnTo>
                    <a:pt x="110" y="532"/>
                  </a:lnTo>
                  <a:lnTo>
                    <a:pt x="110" y="534"/>
                  </a:lnTo>
                  <a:lnTo>
                    <a:pt x="108" y="534"/>
                  </a:lnTo>
                  <a:lnTo>
                    <a:pt x="106" y="534"/>
                  </a:lnTo>
                  <a:lnTo>
                    <a:pt x="106" y="532"/>
                  </a:lnTo>
                  <a:lnTo>
                    <a:pt x="106" y="530"/>
                  </a:lnTo>
                  <a:lnTo>
                    <a:pt x="104" y="530"/>
                  </a:lnTo>
                  <a:lnTo>
                    <a:pt x="102" y="528"/>
                  </a:lnTo>
                  <a:lnTo>
                    <a:pt x="100" y="530"/>
                  </a:lnTo>
                  <a:lnTo>
                    <a:pt x="84" y="540"/>
                  </a:lnTo>
                  <a:lnTo>
                    <a:pt x="82" y="542"/>
                  </a:lnTo>
                  <a:lnTo>
                    <a:pt x="82" y="544"/>
                  </a:lnTo>
                  <a:lnTo>
                    <a:pt x="80" y="544"/>
                  </a:lnTo>
                  <a:lnTo>
                    <a:pt x="80" y="546"/>
                  </a:lnTo>
                  <a:lnTo>
                    <a:pt x="78" y="548"/>
                  </a:lnTo>
                  <a:lnTo>
                    <a:pt x="78" y="550"/>
                  </a:lnTo>
                  <a:lnTo>
                    <a:pt x="76" y="550"/>
                  </a:lnTo>
                  <a:lnTo>
                    <a:pt x="74" y="550"/>
                  </a:lnTo>
                  <a:lnTo>
                    <a:pt x="70" y="552"/>
                  </a:lnTo>
                  <a:lnTo>
                    <a:pt x="68" y="554"/>
                  </a:lnTo>
                  <a:lnTo>
                    <a:pt x="70" y="554"/>
                  </a:lnTo>
                  <a:lnTo>
                    <a:pt x="70" y="556"/>
                  </a:lnTo>
                  <a:lnTo>
                    <a:pt x="70" y="560"/>
                  </a:lnTo>
                  <a:lnTo>
                    <a:pt x="72" y="560"/>
                  </a:lnTo>
                  <a:lnTo>
                    <a:pt x="72" y="558"/>
                  </a:lnTo>
                  <a:lnTo>
                    <a:pt x="74" y="556"/>
                  </a:lnTo>
                  <a:lnTo>
                    <a:pt x="72" y="554"/>
                  </a:lnTo>
                  <a:lnTo>
                    <a:pt x="74" y="554"/>
                  </a:lnTo>
                  <a:lnTo>
                    <a:pt x="76" y="556"/>
                  </a:lnTo>
                  <a:lnTo>
                    <a:pt x="82" y="554"/>
                  </a:lnTo>
                  <a:lnTo>
                    <a:pt x="80" y="550"/>
                  </a:lnTo>
                  <a:lnTo>
                    <a:pt x="82" y="550"/>
                  </a:lnTo>
                  <a:lnTo>
                    <a:pt x="82" y="552"/>
                  </a:lnTo>
                  <a:lnTo>
                    <a:pt x="82" y="554"/>
                  </a:lnTo>
                  <a:lnTo>
                    <a:pt x="84" y="554"/>
                  </a:lnTo>
                  <a:lnTo>
                    <a:pt x="86" y="554"/>
                  </a:lnTo>
                  <a:lnTo>
                    <a:pt x="88" y="552"/>
                  </a:lnTo>
                  <a:lnTo>
                    <a:pt x="88" y="554"/>
                  </a:lnTo>
                  <a:lnTo>
                    <a:pt x="90" y="552"/>
                  </a:lnTo>
                  <a:lnTo>
                    <a:pt x="90" y="550"/>
                  </a:lnTo>
                  <a:lnTo>
                    <a:pt x="92" y="548"/>
                  </a:lnTo>
                  <a:lnTo>
                    <a:pt x="94" y="542"/>
                  </a:lnTo>
                  <a:lnTo>
                    <a:pt x="96" y="540"/>
                  </a:lnTo>
                  <a:lnTo>
                    <a:pt x="98" y="540"/>
                  </a:lnTo>
                  <a:lnTo>
                    <a:pt x="98" y="542"/>
                  </a:lnTo>
                  <a:lnTo>
                    <a:pt x="96" y="544"/>
                  </a:lnTo>
                  <a:lnTo>
                    <a:pt x="98" y="546"/>
                  </a:lnTo>
                  <a:lnTo>
                    <a:pt x="102" y="546"/>
                  </a:lnTo>
                  <a:lnTo>
                    <a:pt x="106" y="542"/>
                  </a:lnTo>
                  <a:lnTo>
                    <a:pt x="110" y="544"/>
                  </a:lnTo>
                  <a:lnTo>
                    <a:pt x="108" y="542"/>
                  </a:lnTo>
                  <a:lnTo>
                    <a:pt x="110" y="542"/>
                  </a:lnTo>
                  <a:lnTo>
                    <a:pt x="110" y="540"/>
                  </a:lnTo>
                  <a:lnTo>
                    <a:pt x="112" y="542"/>
                  </a:lnTo>
                  <a:lnTo>
                    <a:pt x="114" y="540"/>
                  </a:lnTo>
                  <a:lnTo>
                    <a:pt x="114" y="538"/>
                  </a:lnTo>
                  <a:lnTo>
                    <a:pt x="118" y="538"/>
                  </a:lnTo>
                  <a:lnTo>
                    <a:pt x="118" y="536"/>
                  </a:lnTo>
                  <a:lnTo>
                    <a:pt x="120" y="536"/>
                  </a:lnTo>
                  <a:lnTo>
                    <a:pt x="122" y="536"/>
                  </a:lnTo>
                  <a:lnTo>
                    <a:pt x="122" y="534"/>
                  </a:lnTo>
                  <a:lnTo>
                    <a:pt x="124" y="534"/>
                  </a:lnTo>
                  <a:lnTo>
                    <a:pt x="124" y="536"/>
                  </a:lnTo>
                  <a:lnTo>
                    <a:pt x="124" y="540"/>
                  </a:lnTo>
                  <a:lnTo>
                    <a:pt x="124" y="542"/>
                  </a:lnTo>
                  <a:lnTo>
                    <a:pt x="128" y="532"/>
                  </a:lnTo>
                  <a:lnTo>
                    <a:pt x="134" y="532"/>
                  </a:lnTo>
                  <a:lnTo>
                    <a:pt x="138" y="530"/>
                  </a:lnTo>
                  <a:lnTo>
                    <a:pt x="140" y="530"/>
                  </a:lnTo>
                  <a:lnTo>
                    <a:pt x="140" y="528"/>
                  </a:lnTo>
                  <a:lnTo>
                    <a:pt x="140" y="524"/>
                  </a:lnTo>
                  <a:lnTo>
                    <a:pt x="138" y="524"/>
                  </a:lnTo>
                  <a:lnTo>
                    <a:pt x="136" y="522"/>
                  </a:lnTo>
                  <a:lnTo>
                    <a:pt x="134" y="520"/>
                  </a:lnTo>
                  <a:lnTo>
                    <a:pt x="132" y="516"/>
                  </a:lnTo>
                  <a:lnTo>
                    <a:pt x="134" y="516"/>
                  </a:lnTo>
                  <a:lnTo>
                    <a:pt x="136" y="522"/>
                  </a:lnTo>
                  <a:lnTo>
                    <a:pt x="140" y="522"/>
                  </a:lnTo>
                  <a:lnTo>
                    <a:pt x="144" y="518"/>
                  </a:lnTo>
                  <a:lnTo>
                    <a:pt x="146" y="518"/>
                  </a:lnTo>
                  <a:lnTo>
                    <a:pt x="152" y="516"/>
                  </a:lnTo>
                  <a:lnTo>
                    <a:pt x="152" y="514"/>
                  </a:lnTo>
                  <a:lnTo>
                    <a:pt x="148" y="514"/>
                  </a:lnTo>
                  <a:lnTo>
                    <a:pt x="150" y="514"/>
                  </a:lnTo>
                  <a:lnTo>
                    <a:pt x="154" y="512"/>
                  </a:lnTo>
                  <a:lnTo>
                    <a:pt x="158" y="512"/>
                  </a:lnTo>
                  <a:lnTo>
                    <a:pt x="156" y="510"/>
                  </a:lnTo>
                  <a:lnTo>
                    <a:pt x="158" y="508"/>
                  </a:lnTo>
                  <a:lnTo>
                    <a:pt x="158" y="506"/>
                  </a:lnTo>
                  <a:lnTo>
                    <a:pt x="162" y="508"/>
                  </a:lnTo>
                  <a:lnTo>
                    <a:pt x="164" y="504"/>
                  </a:lnTo>
                  <a:lnTo>
                    <a:pt x="164" y="502"/>
                  </a:lnTo>
                  <a:lnTo>
                    <a:pt x="166" y="502"/>
                  </a:lnTo>
                  <a:lnTo>
                    <a:pt x="168" y="500"/>
                  </a:lnTo>
                  <a:lnTo>
                    <a:pt x="170" y="498"/>
                  </a:lnTo>
                  <a:lnTo>
                    <a:pt x="170" y="494"/>
                  </a:lnTo>
                  <a:lnTo>
                    <a:pt x="168" y="494"/>
                  </a:lnTo>
                  <a:lnTo>
                    <a:pt x="168" y="492"/>
                  </a:lnTo>
                  <a:lnTo>
                    <a:pt x="174" y="490"/>
                  </a:lnTo>
                  <a:lnTo>
                    <a:pt x="176" y="486"/>
                  </a:lnTo>
                  <a:lnTo>
                    <a:pt x="178" y="486"/>
                  </a:lnTo>
                  <a:lnTo>
                    <a:pt x="180" y="484"/>
                  </a:lnTo>
                  <a:lnTo>
                    <a:pt x="180" y="482"/>
                  </a:lnTo>
                  <a:lnTo>
                    <a:pt x="182" y="482"/>
                  </a:lnTo>
                  <a:lnTo>
                    <a:pt x="184" y="484"/>
                  </a:lnTo>
                  <a:lnTo>
                    <a:pt x="186" y="480"/>
                  </a:lnTo>
                  <a:lnTo>
                    <a:pt x="190" y="476"/>
                  </a:lnTo>
                  <a:lnTo>
                    <a:pt x="198" y="474"/>
                  </a:lnTo>
                  <a:lnTo>
                    <a:pt x="198" y="470"/>
                  </a:lnTo>
                  <a:lnTo>
                    <a:pt x="200" y="472"/>
                  </a:lnTo>
                  <a:lnTo>
                    <a:pt x="204" y="470"/>
                  </a:lnTo>
                  <a:lnTo>
                    <a:pt x="204" y="468"/>
                  </a:lnTo>
                  <a:lnTo>
                    <a:pt x="202" y="466"/>
                  </a:lnTo>
                  <a:lnTo>
                    <a:pt x="204" y="464"/>
                  </a:lnTo>
                  <a:lnTo>
                    <a:pt x="204" y="462"/>
                  </a:lnTo>
                  <a:lnTo>
                    <a:pt x="204" y="460"/>
                  </a:lnTo>
                  <a:lnTo>
                    <a:pt x="206" y="460"/>
                  </a:lnTo>
                  <a:lnTo>
                    <a:pt x="208" y="458"/>
                  </a:lnTo>
                  <a:lnTo>
                    <a:pt x="212" y="456"/>
                  </a:lnTo>
                  <a:lnTo>
                    <a:pt x="214" y="454"/>
                  </a:lnTo>
                  <a:lnTo>
                    <a:pt x="214" y="450"/>
                  </a:lnTo>
                  <a:lnTo>
                    <a:pt x="214" y="448"/>
                  </a:lnTo>
                  <a:lnTo>
                    <a:pt x="210" y="448"/>
                  </a:lnTo>
                  <a:lnTo>
                    <a:pt x="210" y="446"/>
                  </a:lnTo>
                  <a:lnTo>
                    <a:pt x="208" y="444"/>
                  </a:lnTo>
                  <a:lnTo>
                    <a:pt x="204" y="446"/>
                  </a:lnTo>
                  <a:lnTo>
                    <a:pt x="202" y="446"/>
                  </a:lnTo>
                  <a:lnTo>
                    <a:pt x="204" y="436"/>
                  </a:lnTo>
                  <a:lnTo>
                    <a:pt x="208" y="434"/>
                  </a:lnTo>
                  <a:lnTo>
                    <a:pt x="210" y="434"/>
                  </a:lnTo>
                  <a:lnTo>
                    <a:pt x="210" y="432"/>
                  </a:lnTo>
                  <a:lnTo>
                    <a:pt x="212" y="430"/>
                  </a:lnTo>
                  <a:lnTo>
                    <a:pt x="212" y="428"/>
                  </a:lnTo>
                  <a:lnTo>
                    <a:pt x="210" y="426"/>
                  </a:lnTo>
                  <a:lnTo>
                    <a:pt x="212" y="426"/>
                  </a:lnTo>
                  <a:lnTo>
                    <a:pt x="214" y="424"/>
                  </a:lnTo>
                  <a:lnTo>
                    <a:pt x="216" y="424"/>
                  </a:lnTo>
                  <a:lnTo>
                    <a:pt x="216" y="426"/>
                  </a:lnTo>
                  <a:lnTo>
                    <a:pt x="218" y="426"/>
                  </a:lnTo>
                  <a:lnTo>
                    <a:pt x="220" y="424"/>
                  </a:lnTo>
                  <a:lnTo>
                    <a:pt x="220" y="422"/>
                  </a:lnTo>
                  <a:lnTo>
                    <a:pt x="218" y="422"/>
                  </a:lnTo>
                  <a:lnTo>
                    <a:pt x="218" y="420"/>
                  </a:lnTo>
                  <a:lnTo>
                    <a:pt x="224" y="420"/>
                  </a:lnTo>
                  <a:lnTo>
                    <a:pt x="226" y="418"/>
                  </a:lnTo>
                  <a:lnTo>
                    <a:pt x="226" y="416"/>
                  </a:lnTo>
                  <a:lnTo>
                    <a:pt x="224" y="414"/>
                  </a:lnTo>
                  <a:lnTo>
                    <a:pt x="220" y="408"/>
                  </a:lnTo>
                  <a:lnTo>
                    <a:pt x="222" y="410"/>
                  </a:lnTo>
                  <a:lnTo>
                    <a:pt x="226" y="410"/>
                  </a:lnTo>
                  <a:lnTo>
                    <a:pt x="232" y="406"/>
                  </a:lnTo>
                  <a:lnTo>
                    <a:pt x="232" y="400"/>
                  </a:lnTo>
                  <a:lnTo>
                    <a:pt x="238" y="394"/>
                  </a:lnTo>
                  <a:lnTo>
                    <a:pt x="238" y="390"/>
                  </a:lnTo>
                  <a:lnTo>
                    <a:pt x="248" y="384"/>
                  </a:lnTo>
                  <a:lnTo>
                    <a:pt x="254" y="378"/>
                  </a:lnTo>
                  <a:lnTo>
                    <a:pt x="254" y="376"/>
                  </a:lnTo>
                  <a:lnTo>
                    <a:pt x="254" y="374"/>
                  </a:lnTo>
                  <a:lnTo>
                    <a:pt x="262" y="347"/>
                  </a:lnTo>
                  <a:lnTo>
                    <a:pt x="264" y="349"/>
                  </a:lnTo>
                  <a:lnTo>
                    <a:pt x="262" y="362"/>
                  </a:lnTo>
                  <a:lnTo>
                    <a:pt x="258" y="372"/>
                  </a:lnTo>
                  <a:lnTo>
                    <a:pt x="256" y="378"/>
                  </a:lnTo>
                  <a:lnTo>
                    <a:pt x="258" y="380"/>
                  </a:lnTo>
                  <a:lnTo>
                    <a:pt x="264" y="380"/>
                  </a:lnTo>
                  <a:lnTo>
                    <a:pt x="268" y="374"/>
                  </a:lnTo>
                  <a:lnTo>
                    <a:pt x="274" y="372"/>
                  </a:lnTo>
                  <a:lnTo>
                    <a:pt x="276" y="372"/>
                  </a:lnTo>
                  <a:lnTo>
                    <a:pt x="274" y="374"/>
                  </a:lnTo>
                  <a:lnTo>
                    <a:pt x="272" y="374"/>
                  </a:lnTo>
                  <a:lnTo>
                    <a:pt x="268" y="376"/>
                  </a:lnTo>
                  <a:lnTo>
                    <a:pt x="268" y="380"/>
                  </a:lnTo>
                  <a:lnTo>
                    <a:pt x="264" y="382"/>
                  </a:lnTo>
                  <a:lnTo>
                    <a:pt x="264" y="384"/>
                  </a:lnTo>
                  <a:lnTo>
                    <a:pt x="268" y="386"/>
                  </a:lnTo>
                  <a:lnTo>
                    <a:pt x="280" y="390"/>
                  </a:lnTo>
                  <a:lnTo>
                    <a:pt x="268" y="388"/>
                  </a:lnTo>
                  <a:lnTo>
                    <a:pt x="264" y="390"/>
                  </a:lnTo>
                  <a:lnTo>
                    <a:pt x="262" y="390"/>
                  </a:lnTo>
                  <a:lnTo>
                    <a:pt x="260" y="386"/>
                  </a:lnTo>
                  <a:lnTo>
                    <a:pt x="258" y="388"/>
                  </a:lnTo>
                  <a:lnTo>
                    <a:pt x="246" y="394"/>
                  </a:lnTo>
                  <a:lnTo>
                    <a:pt x="244" y="396"/>
                  </a:lnTo>
                  <a:lnTo>
                    <a:pt x="246" y="404"/>
                  </a:lnTo>
                  <a:lnTo>
                    <a:pt x="244" y="410"/>
                  </a:lnTo>
                  <a:lnTo>
                    <a:pt x="244" y="412"/>
                  </a:lnTo>
                  <a:lnTo>
                    <a:pt x="242" y="414"/>
                  </a:lnTo>
                  <a:lnTo>
                    <a:pt x="240" y="418"/>
                  </a:lnTo>
                  <a:lnTo>
                    <a:pt x="240" y="420"/>
                  </a:lnTo>
                  <a:lnTo>
                    <a:pt x="238" y="422"/>
                  </a:lnTo>
                  <a:lnTo>
                    <a:pt x="238" y="424"/>
                  </a:lnTo>
                  <a:lnTo>
                    <a:pt x="238" y="426"/>
                  </a:lnTo>
                  <a:lnTo>
                    <a:pt x="242" y="428"/>
                  </a:lnTo>
                  <a:lnTo>
                    <a:pt x="250" y="424"/>
                  </a:lnTo>
                  <a:lnTo>
                    <a:pt x="248" y="430"/>
                  </a:lnTo>
                  <a:lnTo>
                    <a:pt x="246" y="432"/>
                  </a:lnTo>
                  <a:lnTo>
                    <a:pt x="244" y="432"/>
                  </a:lnTo>
                  <a:lnTo>
                    <a:pt x="246" y="434"/>
                  </a:lnTo>
                  <a:lnTo>
                    <a:pt x="242" y="432"/>
                  </a:lnTo>
                  <a:lnTo>
                    <a:pt x="240" y="434"/>
                  </a:lnTo>
                  <a:lnTo>
                    <a:pt x="238" y="434"/>
                  </a:lnTo>
                  <a:lnTo>
                    <a:pt x="238" y="436"/>
                  </a:lnTo>
                  <a:lnTo>
                    <a:pt x="236" y="438"/>
                  </a:lnTo>
                  <a:lnTo>
                    <a:pt x="236" y="440"/>
                  </a:lnTo>
                  <a:lnTo>
                    <a:pt x="238" y="440"/>
                  </a:lnTo>
                  <a:lnTo>
                    <a:pt x="240" y="442"/>
                  </a:lnTo>
                  <a:lnTo>
                    <a:pt x="242" y="440"/>
                  </a:lnTo>
                  <a:lnTo>
                    <a:pt x="248" y="440"/>
                  </a:lnTo>
                  <a:lnTo>
                    <a:pt x="248" y="438"/>
                  </a:lnTo>
                  <a:lnTo>
                    <a:pt x="248" y="436"/>
                  </a:lnTo>
                  <a:lnTo>
                    <a:pt x="250" y="438"/>
                  </a:lnTo>
                  <a:lnTo>
                    <a:pt x="252" y="438"/>
                  </a:lnTo>
                  <a:lnTo>
                    <a:pt x="256" y="432"/>
                  </a:lnTo>
                  <a:lnTo>
                    <a:pt x="258" y="432"/>
                  </a:lnTo>
                  <a:lnTo>
                    <a:pt x="260" y="430"/>
                  </a:lnTo>
                  <a:lnTo>
                    <a:pt x="260" y="436"/>
                  </a:lnTo>
                  <a:lnTo>
                    <a:pt x="262" y="430"/>
                  </a:lnTo>
                  <a:lnTo>
                    <a:pt x="262" y="428"/>
                  </a:lnTo>
                  <a:lnTo>
                    <a:pt x="266" y="426"/>
                  </a:lnTo>
                  <a:lnTo>
                    <a:pt x="268" y="426"/>
                  </a:lnTo>
                  <a:lnTo>
                    <a:pt x="268" y="424"/>
                  </a:lnTo>
                  <a:lnTo>
                    <a:pt x="268" y="422"/>
                  </a:lnTo>
                  <a:lnTo>
                    <a:pt x="268" y="420"/>
                  </a:lnTo>
                  <a:lnTo>
                    <a:pt x="270" y="418"/>
                  </a:lnTo>
                  <a:lnTo>
                    <a:pt x="272" y="426"/>
                  </a:lnTo>
                  <a:lnTo>
                    <a:pt x="272" y="418"/>
                  </a:lnTo>
                  <a:lnTo>
                    <a:pt x="274" y="418"/>
                  </a:lnTo>
                  <a:lnTo>
                    <a:pt x="274" y="414"/>
                  </a:lnTo>
                  <a:lnTo>
                    <a:pt x="274" y="418"/>
                  </a:lnTo>
                  <a:lnTo>
                    <a:pt x="276" y="418"/>
                  </a:lnTo>
                  <a:lnTo>
                    <a:pt x="278" y="418"/>
                  </a:lnTo>
                  <a:lnTo>
                    <a:pt x="284" y="418"/>
                  </a:lnTo>
                  <a:lnTo>
                    <a:pt x="286" y="418"/>
                  </a:lnTo>
                  <a:lnTo>
                    <a:pt x="288" y="418"/>
                  </a:lnTo>
                  <a:lnTo>
                    <a:pt x="288" y="414"/>
                  </a:lnTo>
                  <a:lnTo>
                    <a:pt x="290" y="414"/>
                  </a:lnTo>
                  <a:lnTo>
                    <a:pt x="292" y="412"/>
                  </a:lnTo>
                  <a:lnTo>
                    <a:pt x="292" y="410"/>
                  </a:lnTo>
                  <a:lnTo>
                    <a:pt x="290" y="410"/>
                  </a:lnTo>
                  <a:lnTo>
                    <a:pt x="290" y="406"/>
                  </a:lnTo>
                  <a:lnTo>
                    <a:pt x="292" y="404"/>
                  </a:lnTo>
                  <a:lnTo>
                    <a:pt x="294" y="404"/>
                  </a:lnTo>
                  <a:lnTo>
                    <a:pt x="294" y="402"/>
                  </a:lnTo>
                  <a:lnTo>
                    <a:pt x="294" y="400"/>
                  </a:lnTo>
                  <a:lnTo>
                    <a:pt x="290" y="402"/>
                  </a:lnTo>
                  <a:lnTo>
                    <a:pt x="286" y="404"/>
                  </a:lnTo>
                  <a:lnTo>
                    <a:pt x="286" y="400"/>
                  </a:lnTo>
                  <a:lnTo>
                    <a:pt x="288" y="400"/>
                  </a:lnTo>
                  <a:lnTo>
                    <a:pt x="290" y="398"/>
                  </a:lnTo>
                  <a:lnTo>
                    <a:pt x="292" y="396"/>
                  </a:lnTo>
                  <a:lnTo>
                    <a:pt x="290" y="396"/>
                  </a:lnTo>
                  <a:lnTo>
                    <a:pt x="286" y="396"/>
                  </a:lnTo>
                  <a:lnTo>
                    <a:pt x="286" y="394"/>
                  </a:lnTo>
                  <a:lnTo>
                    <a:pt x="286" y="392"/>
                  </a:lnTo>
                  <a:lnTo>
                    <a:pt x="290" y="390"/>
                  </a:lnTo>
                  <a:lnTo>
                    <a:pt x="292" y="388"/>
                  </a:lnTo>
                  <a:lnTo>
                    <a:pt x="288" y="388"/>
                  </a:lnTo>
                  <a:lnTo>
                    <a:pt x="290" y="384"/>
                  </a:lnTo>
                  <a:lnTo>
                    <a:pt x="292" y="384"/>
                  </a:lnTo>
                  <a:lnTo>
                    <a:pt x="292" y="386"/>
                  </a:lnTo>
                  <a:lnTo>
                    <a:pt x="294" y="386"/>
                  </a:lnTo>
                  <a:lnTo>
                    <a:pt x="296" y="382"/>
                  </a:lnTo>
                  <a:lnTo>
                    <a:pt x="298" y="380"/>
                  </a:lnTo>
                  <a:lnTo>
                    <a:pt x="298" y="382"/>
                  </a:lnTo>
                  <a:lnTo>
                    <a:pt x="294" y="390"/>
                  </a:lnTo>
                  <a:lnTo>
                    <a:pt x="296" y="390"/>
                  </a:lnTo>
                  <a:lnTo>
                    <a:pt x="298" y="390"/>
                  </a:lnTo>
                  <a:lnTo>
                    <a:pt x="300" y="390"/>
                  </a:lnTo>
                  <a:lnTo>
                    <a:pt x="300" y="382"/>
                  </a:lnTo>
                  <a:lnTo>
                    <a:pt x="302" y="386"/>
                  </a:lnTo>
                  <a:lnTo>
                    <a:pt x="302" y="388"/>
                  </a:lnTo>
                  <a:lnTo>
                    <a:pt x="308" y="388"/>
                  </a:lnTo>
                  <a:lnTo>
                    <a:pt x="310" y="388"/>
                  </a:lnTo>
                  <a:lnTo>
                    <a:pt x="312" y="388"/>
                  </a:lnTo>
                  <a:lnTo>
                    <a:pt x="314" y="384"/>
                  </a:lnTo>
                  <a:lnTo>
                    <a:pt x="316" y="382"/>
                  </a:lnTo>
                  <a:lnTo>
                    <a:pt x="320" y="382"/>
                  </a:lnTo>
                  <a:lnTo>
                    <a:pt x="320" y="384"/>
                  </a:lnTo>
                  <a:lnTo>
                    <a:pt x="316" y="384"/>
                  </a:lnTo>
                  <a:lnTo>
                    <a:pt x="314" y="392"/>
                  </a:lnTo>
                  <a:lnTo>
                    <a:pt x="316" y="392"/>
                  </a:lnTo>
                  <a:lnTo>
                    <a:pt x="322" y="390"/>
                  </a:lnTo>
                  <a:lnTo>
                    <a:pt x="322" y="392"/>
                  </a:lnTo>
                  <a:lnTo>
                    <a:pt x="314" y="396"/>
                  </a:lnTo>
                  <a:lnTo>
                    <a:pt x="318" y="396"/>
                  </a:lnTo>
                  <a:lnTo>
                    <a:pt x="322" y="392"/>
                  </a:lnTo>
                  <a:lnTo>
                    <a:pt x="324" y="392"/>
                  </a:lnTo>
                  <a:lnTo>
                    <a:pt x="320" y="398"/>
                  </a:lnTo>
                  <a:lnTo>
                    <a:pt x="324" y="396"/>
                  </a:lnTo>
                  <a:lnTo>
                    <a:pt x="326" y="398"/>
                  </a:lnTo>
                  <a:lnTo>
                    <a:pt x="328" y="398"/>
                  </a:lnTo>
                  <a:lnTo>
                    <a:pt x="330" y="398"/>
                  </a:lnTo>
                  <a:lnTo>
                    <a:pt x="328" y="402"/>
                  </a:lnTo>
                  <a:lnTo>
                    <a:pt x="330" y="402"/>
                  </a:lnTo>
                  <a:lnTo>
                    <a:pt x="334" y="406"/>
                  </a:lnTo>
                  <a:lnTo>
                    <a:pt x="336" y="408"/>
                  </a:lnTo>
                  <a:lnTo>
                    <a:pt x="338" y="408"/>
                  </a:lnTo>
                  <a:lnTo>
                    <a:pt x="338" y="406"/>
                  </a:lnTo>
                  <a:lnTo>
                    <a:pt x="338" y="404"/>
                  </a:lnTo>
                  <a:lnTo>
                    <a:pt x="340" y="402"/>
                  </a:lnTo>
                  <a:lnTo>
                    <a:pt x="342" y="404"/>
                  </a:lnTo>
                  <a:lnTo>
                    <a:pt x="342" y="406"/>
                  </a:lnTo>
                  <a:lnTo>
                    <a:pt x="342" y="408"/>
                  </a:lnTo>
                  <a:lnTo>
                    <a:pt x="344" y="410"/>
                  </a:lnTo>
                  <a:lnTo>
                    <a:pt x="346" y="412"/>
                  </a:lnTo>
                  <a:lnTo>
                    <a:pt x="348" y="410"/>
                  </a:lnTo>
                  <a:lnTo>
                    <a:pt x="350" y="412"/>
                  </a:lnTo>
                  <a:lnTo>
                    <a:pt x="352" y="412"/>
                  </a:lnTo>
                  <a:lnTo>
                    <a:pt x="354" y="414"/>
                  </a:lnTo>
                  <a:lnTo>
                    <a:pt x="354" y="416"/>
                  </a:lnTo>
                  <a:lnTo>
                    <a:pt x="354" y="418"/>
                  </a:lnTo>
                  <a:lnTo>
                    <a:pt x="358" y="418"/>
                  </a:lnTo>
                  <a:lnTo>
                    <a:pt x="360" y="416"/>
                  </a:lnTo>
                  <a:lnTo>
                    <a:pt x="370" y="416"/>
                  </a:lnTo>
                  <a:lnTo>
                    <a:pt x="370" y="414"/>
                  </a:lnTo>
                  <a:lnTo>
                    <a:pt x="372" y="416"/>
                  </a:lnTo>
                  <a:lnTo>
                    <a:pt x="374" y="414"/>
                  </a:lnTo>
                  <a:lnTo>
                    <a:pt x="378" y="416"/>
                  </a:lnTo>
                  <a:lnTo>
                    <a:pt x="380" y="416"/>
                  </a:lnTo>
                  <a:lnTo>
                    <a:pt x="390" y="418"/>
                  </a:lnTo>
                  <a:lnTo>
                    <a:pt x="394" y="416"/>
                  </a:lnTo>
                  <a:lnTo>
                    <a:pt x="395" y="418"/>
                  </a:lnTo>
                  <a:lnTo>
                    <a:pt x="394" y="420"/>
                  </a:lnTo>
                  <a:lnTo>
                    <a:pt x="399" y="424"/>
                  </a:lnTo>
                  <a:lnTo>
                    <a:pt x="409" y="426"/>
                  </a:lnTo>
                  <a:lnTo>
                    <a:pt x="415" y="424"/>
                  </a:lnTo>
                  <a:lnTo>
                    <a:pt x="419" y="418"/>
                  </a:lnTo>
                  <a:lnTo>
                    <a:pt x="419" y="416"/>
                  </a:lnTo>
                  <a:lnTo>
                    <a:pt x="421" y="416"/>
                  </a:lnTo>
                  <a:lnTo>
                    <a:pt x="425" y="420"/>
                  </a:lnTo>
                  <a:lnTo>
                    <a:pt x="429" y="422"/>
                  </a:lnTo>
                  <a:lnTo>
                    <a:pt x="427" y="422"/>
                  </a:lnTo>
                  <a:lnTo>
                    <a:pt x="425" y="424"/>
                  </a:lnTo>
                  <a:lnTo>
                    <a:pt x="425" y="430"/>
                  </a:lnTo>
                  <a:lnTo>
                    <a:pt x="425" y="428"/>
                  </a:lnTo>
                  <a:lnTo>
                    <a:pt x="423" y="424"/>
                  </a:lnTo>
                  <a:lnTo>
                    <a:pt x="425" y="422"/>
                  </a:lnTo>
                  <a:lnTo>
                    <a:pt x="423" y="420"/>
                  </a:lnTo>
                  <a:lnTo>
                    <a:pt x="423" y="418"/>
                  </a:lnTo>
                  <a:lnTo>
                    <a:pt x="421" y="420"/>
                  </a:lnTo>
                  <a:lnTo>
                    <a:pt x="421" y="424"/>
                  </a:lnTo>
                  <a:lnTo>
                    <a:pt x="421" y="426"/>
                  </a:lnTo>
                  <a:lnTo>
                    <a:pt x="421" y="430"/>
                  </a:lnTo>
                  <a:lnTo>
                    <a:pt x="419" y="430"/>
                  </a:lnTo>
                  <a:lnTo>
                    <a:pt x="417" y="432"/>
                  </a:lnTo>
                  <a:lnTo>
                    <a:pt x="419" y="432"/>
                  </a:lnTo>
                  <a:lnTo>
                    <a:pt x="423" y="434"/>
                  </a:lnTo>
                  <a:lnTo>
                    <a:pt x="423" y="436"/>
                  </a:lnTo>
                  <a:lnTo>
                    <a:pt x="425" y="436"/>
                  </a:lnTo>
                  <a:lnTo>
                    <a:pt x="425" y="438"/>
                  </a:lnTo>
                  <a:lnTo>
                    <a:pt x="431" y="438"/>
                  </a:lnTo>
                  <a:lnTo>
                    <a:pt x="435" y="442"/>
                  </a:lnTo>
                  <a:lnTo>
                    <a:pt x="435" y="440"/>
                  </a:lnTo>
                  <a:lnTo>
                    <a:pt x="439" y="440"/>
                  </a:lnTo>
                  <a:lnTo>
                    <a:pt x="439" y="438"/>
                  </a:lnTo>
                  <a:lnTo>
                    <a:pt x="439" y="436"/>
                  </a:lnTo>
                  <a:lnTo>
                    <a:pt x="439" y="434"/>
                  </a:lnTo>
                  <a:lnTo>
                    <a:pt x="441" y="436"/>
                  </a:lnTo>
                  <a:lnTo>
                    <a:pt x="441" y="434"/>
                  </a:lnTo>
                  <a:lnTo>
                    <a:pt x="427" y="416"/>
                  </a:lnTo>
                  <a:lnTo>
                    <a:pt x="427" y="408"/>
                  </a:lnTo>
                  <a:lnTo>
                    <a:pt x="419" y="408"/>
                  </a:lnTo>
                  <a:lnTo>
                    <a:pt x="415" y="412"/>
                  </a:lnTo>
                  <a:lnTo>
                    <a:pt x="413" y="412"/>
                  </a:lnTo>
                  <a:lnTo>
                    <a:pt x="409" y="410"/>
                  </a:lnTo>
                  <a:lnTo>
                    <a:pt x="405" y="412"/>
                  </a:lnTo>
                  <a:lnTo>
                    <a:pt x="401" y="408"/>
                  </a:lnTo>
                  <a:lnTo>
                    <a:pt x="401" y="400"/>
                  </a:lnTo>
                </a:path>
              </a:pathLst>
            </a:custGeom>
            <a:solidFill>
              <a:schemeClr val="tx2"/>
            </a:solidFill>
            <a:ln w="3175">
              <a:solidFill>
                <a:schemeClr val="bg1"/>
              </a:solidFill>
              <a:round/>
              <a:headEnd/>
              <a:tailEnd/>
            </a:ln>
          </p:spPr>
          <p:txBody>
            <a:bodyPr/>
            <a:lstStyle/>
            <a:p>
              <a:endParaRPr lang="fr-FR" dirty="0"/>
            </a:p>
          </p:txBody>
        </p:sp>
        <p:sp>
          <p:nvSpPr>
            <p:cNvPr id="5645" name="Freeform 1314"/>
            <p:cNvSpPr>
              <a:spLocks/>
            </p:cNvSpPr>
            <p:nvPr/>
          </p:nvSpPr>
          <p:spPr bwMode="auto">
            <a:xfrm>
              <a:off x="3300" y="2198"/>
              <a:ext cx="316" cy="259"/>
            </a:xfrm>
            <a:custGeom>
              <a:avLst/>
              <a:gdLst>
                <a:gd name="T0" fmla="*/ 250 w 316"/>
                <a:gd name="T1" fmla="*/ 129 h 259"/>
                <a:gd name="T2" fmla="*/ 250 w 316"/>
                <a:gd name="T3" fmla="*/ 131 h 259"/>
                <a:gd name="T4" fmla="*/ 252 w 316"/>
                <a:gd name="T5" fmla="*/ 133 h 259"/>
                <a:gd name="T6" fmla="*/ 254 w 316"/>
                <a:gd name="T7" fmla="*/ 135 h 259"/>
                <a:gd name="T8" fmla="*/ 308 w 316"/>
                <a:gd name="T9" fmla="*/ 159 h 259"/>
                <a:gd name="T10" fmla="*/ 306 w 316"/>
                <a:gd name="T11" fmla="*/ 203 h 259"/>
                <a:gd name="T12" fmla="*/ 216 w 316"/>
                <a:gd name="T13" fmla="*/ 225 h 259"/>
                <a:gd name="T14" fmla="*/ 194 w 316"/>
                <a:gd name="T15" fmla="*/ 243 h 259"/>
                <a:gd name="T16" fmla="*/ 188 w 316"/>
                <a:gd name="T17" fmla="*/ 251 h 259"/>
                <a:gd name="T18" fmla="*/ 182 w 316"/>
                <a:gd name="T19" fmla="*/ 243 h 259"/>
                <a:gd name="T20" fmla="*/ 138 w 316"/>
                <a:gd name="T21" fmla="*/ 247 h 259"/>
                <a:gd name="T22" fmla="*/ 130 w 316"/>
                <a:gd name="T23" fmla="*/ 249 h 259"/>
                <a:gd name="T24" fmla="*/ 126 w 316"/>
                <a:gd name="T25" fmla="*/ 253 h 259"/>
                <a:gd name="T26" fmla="*/ 124 w 316"/>
                <a:gd name="T27" fmla="*/ 257 h 259"/>
                <a:gd name="T28" fmla="*/ 120 w 316"/>
                <a:gd name="T29" fmla="*/ 257 h 259"/>
                <a:gd name="T30" fmla="*/ 116 w 316"/>
                <a:gd name="T31" fmla="*/ 249 h 259"/>
                <a:gd name="T32" fmla="*/ 114 w 316"/>
                <a:gd name="T33" fmla="*/ 245 h 259"/>
                <a:gd name="T34" fmla="*/ 108 w 316"/>
                <a:gd name="T35" fmla="*/ 237 h 259"/>
                <a:gd name="T36" fmla="*/ 100 w 316"/>
                <a:gd name="T37" fmla="*/ 223 h 259"/>
                <a:gd name="T38" fmla="*/ 98 w 316"/>
                <a:gd name="T39" fmla="*/ 221 h 259"/>
                <a:gd name="T40" fmla="*/ 88 w 316"/>
                <a:gd name="T41" fmla="*/ 203 h 259"/>
                <a:gd name="T42" fmla="*/ 74 w 316"/>
                <a:gd name="T43" fmla="*/ 195 h 259"/>
                <a:gd name="T44" fmla="*/ 66 w 316"/>
                <a:gd name="T45" fmla="*/ 173 h 259"/>
                <a:gd name="T46" fmla="*/ 64 w 316"/>
                <a:gd name="T47" fmla="*/ 171 h 259"/>
                <a:gd name="T48" fmla="*/ 66 w 316"/>
                <a:gd name="T49" fmla="*/ 163 h 259"/>
                <a:gd name="T50" fmla="*/ 64 w 316"/>
                <a:gd name="T51" fmla="*/ 157 h 259"/>
                <a:gd name="T52" fmla="*/ 48 w 316"/>
                <a:gd name="T53" fmla="*/ 135 h 259"/>
                <a:gd name="T54" fmla="*/ 46 w 316"/>
                <a:gd name="T55" fmla="*/ 133 h 259"/>
                <a:gd name="T56" fmla="*/ 42 w 316"/>
                <a:gd name="T57" fmla="*/ 133 h 259"/>
                <a:gd name="T58" fmla="*/ 38 w 316"/>
                <a:gd name="T59" fmla="*/ 125 h 259"/>
                <a:gd name="T60" fmla="*/ 32 w 316"/>
                <a:gd name="T61" fmla="*/ 109 h 259"/>
                <a:gd name="T62" fmla="*/ 30 w 316"/>
                <a:gd name="T63" fmla="*/ 107 h 259"/>
                <a:gd name="T64" fmla="*/ 26 w 316"/>
                <a:gd name="T65" fmla="*/ 101 h 259"/>
                <a:gd name="T66" fmla="*/ 22 w 316"/>
                <a:gd name="T67" fmla="*/ 93 h 259"/>
                <a:gd name="T68" fmla="*/ 16 w 316"/>
                <a:gd name="T69" fmla="*/ 88 h 259"/>
                <a:gd name="T70" fmla="*/ 8 w 316"/>
                <a:gd name="T71" fmla="*/ 72 h 259"/>
                <a:gd name="T72" fmla="*/ 2 w 316"/>
                <a:gd name="T73" fmla="*/ 70 h 259"/>
                <a:gd name="T74" fmla="*/ 0 w 316"/>
                <a:gd name="T75" fmla="*/ 72 h 259"/>
                <a:gd name="T76" fmla="*/ 4 w 316"/>
                <a:gd name="T77" fmla="*/ 56 h 259"/>
                <a:gd name="T78" fmla="*/ 4 w 316"/>
                <a:gd name="T79" fmla="*/ 48 h 259"/>
                <a:gd name="T80" fmla="*/ 22 w 316"/>
                <a:gd name="T81" fmla="*/ 52 h 259"/>
                <a:gd name="T82" fmla="*/ 30 w 316"/>
                <a:gd name="T83" fmla="*/ 40 h 259"/>
                <a:gd name="T84" fmla="*/ 44 w 316"/>
                <a:gd name="T85" fmla="*/ 32 h 259"/>
                <a:gd name="T86" fmla="*/ 34 w 316"/>
                <a:gd name="T87" fmla="*/ 12 h 259"/>
                <a:gd name="T88" fmla="*/ 68 w 316"/>
                <a:gd name="T89" fmla="*/ 0 h 259"/>
                <a:gd name="T90" fmla="*/ 126 w 316"/>
                <a:gd name="T91" fmla="*/ 32 h 259"/>
                <a:gd name="T92" fmla="*/ 134 w 316"/>
                <a:gd name="T93" fmla="*/ 44 h 259"/>
                <a:gd name="T94" fmla="*/ 152 w 316"/>
                <a:gd name="T95" fmla="*/ 52 h 259"/>
                <a:gd name="T96" fmla="*/ 192 w 316"/>
                <a:gd name="T97" fmla="*/ 56 h 259"/>
                <a:gd name="T98" fmla="*/ 196 w 316"/>
                <a:gd name="T99" fmla="*/ 62 h 259"/>
                <a:gd name="T100" fmla="*/ 212 w 316"/>
                <a:gd name="T101" fmla="*/ 74 h 259"/>
                <a:gd name="T102" fmla="*/ 216 w 316"/>
                <a:gd name="T103" fmla="*/ 80 h 259"/>
                <a:gd name="T104" fmla="*/ 218 w 316"/>
                <a:gd name="T105" fmla="*/ 82 h 259"/>
                <a:gd name="T106" fmla="*/ 220 w 316"/>
                <a:gd name="T107" fmla="*/ 86 h 259"/>
                <a:gd name="T108" fmla="*/ 230 w 316"/>
                <a:gd name="T109" fmla="*/ 91 h 259"/>
                <a:gd name="T110" fmla="*/ 230 w 316"/>
                <a:gd name="T111" fmla="*/ 97 h 259"/>
                <a:gd name="T112" fmla="*/ 234 w 316"/>
                <a:gd name="T113" fmla="*/ 101 h 259"/>
                <a:gd name="T114" fmla="*/ 232 w 316"/>
                <a:gd name="T115" fmla="*/ 105 h 259"/>
                <a:gd name="T116" fmla="*/ 238 w 316"/>
                <a:gd name="T117" fmla="*/ 115 h 259"/>
                <a:gd name="T118" fmla="*/ 240 w 316"/>
                <a:gd name="T119" fmla="*/ 121 h 259"/>
                <a:gd name="T120" fmla="*/ 242 w 316"/>
                <a:gd name="T121" fmla="*/ 125 h 259"/>
                <a:gd name="T122" fmla="*/ 246 w 316"/>
                <a:gd name="T123" fmla="*/ 129 h 259"/>
                <a:gd name="T124" fmla="*/ 252 w 316"/>
                <a:gd name="T125" fmla="*/ 127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
                <a:gd name="T190" fmla="*/ 0 h 259"/>
                <a:gd name="T191" fmla="*/ 316 w 316"/>
                <a:gd name="T192" fmla="*/ 259 h 2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 h="259">
                  <a:moveTo>
                    <a:pt x="252" y="127"/>
                  </a:moveTo>
                  <a:lnTo>
                    <a:pt x="250" y="129"/>
                  </a:lnTo>
                  <a:lnTo>
                    <a:pt x="252" y="129"/>
                  </a:lnTo>
                  <a:lnTo>
                    <a:pt x="250" y="131"/>
                  </a:lnTo>
                  <a:lnTo>
                    <a:pt x="250" y="133"/>
                  </a:lnTo>
                  <a:lnTo>
                    <a:pt x="252" y="133"/>
                  </a:lnTo>
                  <a:lnTo>
                    <a:pt x="254" y="133"/>
                  </a:lnTo>
                  <a:lnTo>
                    <a:pt x="254" y="135"/>
                  </a:lnTo>
                  <a:lnTo>
                    <a:pt x="268" y="155"/>
                  </a:lnTo>
                  <a:lnTo>
                    <a:pt x="308" y="159"/>
                  </a:lnTo>
                  <a:lnTo>
                    <a:pt x="316" y="171"/>
                  </a:lnTo>
                  <a:lnTo>
                    <a:pt x="306" y="203"/>
                  </a:lnTo>
                  <a:lnTo>
                    <a:pt x="260" y="217"/>
                  </a:lnTo>
                  <a:lnTo>
                    <a:pt x="216" y="225"/>
                  </a:lnTo>
                  <a:lnTo>
                    <a:pt x="202" y="231"/>
                  </a:lnTo>
                  <a:lnTo>
                    <a:pt x="194" y="243"/>
                  </a:lnTo>
                  <a:lnTo>
                    <a:pt x="192" y="247"/>
                  </a:lnTo>
                  <a:lnTo>
                    <a:pt x="188" y="251"/>
                  </a:lnTo>
                  <a:lnTo>
                    <a:pt x="186" y="251"/>
                  </a:lnTo>
                  <a:lnTo>
                    <a:pt x="182" y="243"/>
                  </a:lnTo>
                  <a:lnTo>
                    <a:pt x="146" y="243"/>
                  </a:lnTo>
                  <a:lnTo>
                    <a:pt x="138" y="247"/>
                  </a:lnTo>
                  <a:lnTo>
                    <a:pt x="132" y="249"/>
                  </a:lnTo>
                  <a:lnTo>
                    <a:pt x="130" y="249"/>
                  </a:lnTo>
                  <a:lnTo>
                    <a:pt x="130" y="251"/>
                  </a:lnTo>
                  <a:lnTo>
                    <a:pt x="126" y="253"/>
                  </a:lnTo>
                  <a:lnTo>
                    <a:pt x="126" y="255"/>
                  </a:lnTo>
                  <a:lnTo>
                    <a:pt x="124" y="257"/>
                  </a:lnTo>
                  <a:lnTo>
                    <a:pt x="120" y="259"/>
                  </a:lnTo>
                  <a:lnTo>
                    <a:pt x="120" y="257"/>
                  </a:lnTo>
                  <a:lnTo>
                    <a:pt x="120" y="255"/>
                  </a:lnTo>
                  <a:lnTo>
                    <a:pt x="116" y="249"/>
                  </a:lnTo>
                  <a:lnTo>
                    <a:pt x="116" y="247"/>
                  </a:lnTo>
                  <a:lnTo>
                    <a:pt x="114" y="245"/>
                  </a:lnTo>
                  <a:lnTo>
                    <a:pt x="114" y="241"/>
                  </a:lnTo>
                  <a:lnTo>
                    <a:pt x="108" y="237"/>
                  </a:lnTo>
                  <a:lnTo>
                    <a:pt x="106" y="235"/>
                  </a:lnTo>
                  <a:lnTo>
                    <a:pt x="100" y="223"/>
                  </a:lnTo>
                  <a:lnTo>
                    <a:pt x="98" y="223"/>
                  </a:lnTo>
                  <a:lnTo>
                    <a:pt x="98" y="221"/>
                  </a:lnTo>
                  <a:lnTo>
                    <a:pt x="96" y="215"/>
                  </a:lnTo>
                  <a:lnTo>
                    <a:pt x="88" y="203"/>
                  </a:lnTo>
                  <a:lnTo>
                    <a:pt x="80" y="197"/>
                  </a:lnTo>
                  <a:lnTo>
                    <a:pt x="74" y="195"/>
                  </a:lnTo>
                  <a:lnTo>
                    <a:pt x="70" y="191"/>
                  </a:lnTo>
                  <a:lnTo>
                    <a:pt x="66" y="173"/>
                  </a:lnTo>
                  <a:lnTo>
                    <a:pt x="66" y="171"/>
                  </a:lnTo>
                  <a:lnTo>
                    <a:pt x="64" y="171"/>
                  </a:lnTo>
                  <a:lnTo>
                    <a:pt x="66" y="169"/>
                  </a:lnTo>
                  <a:lnTo>
                    <a:pt x="66" y="163"/>
                  </a:lnTo>
                  <a:lnTo>
                    <a:pt x="64" y="159"/>
                  </a:lnTo>
                  <a:lnTo>
                    <a:pt x="64" y="157"/>
                  </a:lnTo>
                  <a:lnTo>
                    <a:pt x="56" y="141"/>
                  </a:lnTo>
                  <a:lnTo>
                    <a:pt x="48" y="135"/>
                  </a:lnTo>
                  <a:lnTo>
                    <a:pt x="48" y="133"/>
                  </a:lnTo>
                  <a:lnTo>
                    <a:pt x="46" y="133"/>
                  </a:lnTo>
                  <a:lnTo>
                    <a:pt x="44" y="133"/>
                  </a:lnTo>
                  <a:lnTo>
                    <a:pt x="42" y="133"/>
                  </a:lnTo>
                  <a:lnTo>
                    <a:pt x="42" y="131"/>
                  </a:lnTo>
                  <a:lnTo>
                    <a:pt x="38" y="125"/>
                  </a:lnTo>
                  <a:lnTo>
                    <a:pt x="38" y="123"/>
                  </a:lnTo>
                  <a:lnTo>
                    <a:pt x="32" y="109"/>
                  </a:lnTo>
                  <a:lnTo>
                    <a:pt x="30" y="109"/>
                  </a:lnTo>
                  <a:lnTo>
                    <a:pt x="30" y="107"/>
                  </a:lnTo>
                  <a:lnTo>
                    <a:pt x="28" y="105"/>
                  </a:lnTo>
                  <a:lnTo>
                    <a:pt x="26" y="101"/>
                  </a:lnTo>
                  <a:lnTo>
                    <a:pt x="24" y="95"/>
                  </a:lnTo>
                  <a:lnTo>
                    <a:pt x="22" y="93"/>
                  </a:lnTo>
                  <a:lnTo>
                    <a:pt x="20" y="91"/>
                  </a:lnTo>
                  <a:lnTo>
                    <a:pt x="16" y="88"/>
                  </a:lnTo>
                  <a:lnTo>
                    <a:pt x="16" y="86"/>
                  </a:lnTo>
                  <a:lnTo>
                    <a:pt x="8" y="72"/>
                  </a:lnTo>
                  <a:lnTo>
                    <a:pt x="6" y="70"/>
                  </a:lnTo>
                  <a:lnTo>
                    <a:pt x="2" y="70"/>
                  </a:lnTo>
                  <a:lnTo>
                    <a:pt x="0" y="70"/>
                  </a:lnTo>
                  <a:lnTo>
                    <a:pt x="0" y="72"/>
                  </a:lnTo>
                  <a:lnTo>
                    <a:pt x="2" y="64"/>
                  </a:lnTo>
                  <a:lnTo>
                    <a:pt x="4" y="56"/>
                  </a:lnTo>
                  <a:lnTo>
                    <a:pt x="4" y="52"/>
                  </a:lnTo>
                  <a:lnTo>
                    <a:pt x="4" y="48"/>
                  </a:lnTo>
                  <a:lnTo>
                    <a:pt x="4" y="50"/>
                  </a:lnTo>
                  <a:lnTo>
                    <a:pt x="22" y="52"/>
                  </a:lnTo>
                  <a:lnTo>
                    <a:pt x="26" y="48"/>
                  </a:lnTo>
                  <a:lnTo>
                    <a:pt x="30" y="40"/>
                  </a:lnTo>
                  <a:lnTo>
                    <a:pt x="42" y="38"/>
                  </a:lnTo>
                  <a:lnTo>
                    <a:pt x="44" y="32"/>
                  </a:lnTo>
                  <a:lnTo>
                    <a:pt x="50" y="28"/>
                  </a:lnTo>
                  <a:lnTo>
                    <a:pt x="34" y="12"/>
                  </a:lnTo>
                  <a:lnTo>
                    <a:pt x="62" y="6"/>
                  </a:lnTo>
                  <a:lnTo>
                    <a:pt x="68" y="0"/>
                  </a:lnTo>
                  <a:lnTo>
                    <a:pt x="124" y="26"/>
                  </a:lnTo>
                  <a:lnTo>
                    <a:pt x="126" y="32"/>
                  </a:lnTo>
                  <a:lnTo>
                    <a:pt x="134" y="32"/>
                  </a:lnTo>
                  <a:lnTo>
                    <a:pt x="134" y="44"/>
                  </a:lnTo>
                  <a:lnTo>
                    <a:pt x="136" y="44"/>
                  </a:lnTo>
                  <a:lnTo>
                    <a:pt x="152" y="52"/>
                  </a:lnTo>
                  <a:lnTo>
                    <a:pt x="180" y="54"/>
                  </a:lnTo>
                  <a:lnTo>
                    <a:pt x="192" y="56"/>
                  </a:lnTo>
                  <a:lnTo>
                    <a:pt x="194" y="58"/>
                  </a:lnTo>
                  <a:lnTo>
                    <a:pt x="196" y="62"/>
                  </a:lnTo>
                  <a:lnTo>
                    <a:pt x="206" y="64"/>
                  </a:lnTo>
                  <a:lnTo>
                    <a:pt x="212" y="74"/>
                  </a:lnTo>
                  <a:lnTo>
                    <a:pt x="214" y="76"/>
                  </a:lnTo>
                  <a:lnTo>
                    <a:pt x="216" y="80"/>
                  </a:lnTo>
                  <a:lnTo>
                    <a:pt x="220" y="82"/>
                  </a:lnTo>
                  <a:lnTo>
                    <a:pt x="218" y="82"/>
                  </a:lnTo>
                  <a:lnTo>
                    <a:pt x="220" y="84"/>
                  </a:lnTo>
                  <a:lnTo>
                    <a:pt x="220" y="86"/>
                  </a:lnTo>
                  <a:lnTo>
                    <a:pt x="222" y="88"/>
                  </a:lnTo>
                  <a:lnTo>
                    <a:pt x="230" y="91"/>
                  </a:lnTo>
                  <a:lnTo>
                    <a:pt x="230" y="93"/>
                  </a:lnTo>
                  <a:lnTo>
                    <a:pt x="230" y="97"/>
                  </a:lnTo>
                  <a:lnTo>
                    <a:pt x="232" y="99"/>
                  </a:lnTo>
                  <a:lnTo>
                    <a:pt x="234" y="101"/>
                  </a:lnTo>
                  <a:lnTo>
                    <a:pt x="232" y="103"/>
                  </a:lnTo>
                  <a:lnTo>
                    <a:pt x="232" y="105"/>
                  </a:lnTo>
                  <a:lnTo>
                    <a:pt x="232" y="107"/>
                  </a:lnTo>
                  <a:lnTo>
                    <a:pt x="238" y="115"/>
                  </a:lnTo>
                  <a:lnTo>
                    <a:pt x="238" y="121"/>
                  </a:lnTo>
                  <a:lnTo>
                    <a:pt x="240" y="121"/>
                  </a:lnTo>
                  <a:lnTo>
                    <a:pt x="240" y="123"/>
                  </a:lnTo>
                  <a:lnTo>
                    <a:pt x="242" y="125"/>
                  </a:lnTo>
                  <a:lnTo>
                    <a:pt x="244" y="129"/>
                  </a:lnTo>
                  <a:lnTo>
                    <a:pt x="246" y="129"/>
                  </a:lnTo>
                  <a:lnTo>
                    <a:pt x="250" y="127"/>
                  </a:lnTo>
                  <a:lnTo>
                    <a:pt x="252" y="127"/>
                  </a:lnTo>
                  <a:close/>
                </a:path>
              </a:pathLst>
            </a:custGeom>
            <a:solidFill>
              <a:schemeClr val="tx2"/>
            </a:solidFill>
            <a:ln w="3175">
              <a:solidFill>
                <a:schemeClr val="bg1"/>
              </a:solidFill>
              <a:round/>
              <a:headEnd/>
              <a:tailEnd/>
            </a:ln>
          </p:spPr>
          <p:txBody>
            <a:bodyPr/>
            <a:lstStyle/>
            <a:p>
              <a:endParaRPr lang="fr-FR" dirty="0"/>
            </a:p>
          </p:txBody>
        </p:sp>
        <p:sp>
          <p:nvSpPr>
            <p:cNvPr id="5646" name="Freeform 1315"/>
            <p:cNvSpPr>
              <a:spLocks/>
            </p:cNvSpPr>
            <p:nvPr/>
          </p:nvSpPr>
          <p:spPr bwMode="auto">
            <a:xfrm>
              <a:off x="3300" y="2198"/>
              <a:ext cx="316" cy="259"/>
            </a:xfrm>
            <a:custGeom>
              <a:avLst/>
              <a:gdLst>
                <a:gd name="T0" fmla="*/ 250 w 316"/>
                <a:gd name="T1" fmla="*/ 129 h 259"/>
                <a:gd name="T2" fmla="*/ 250 w 316"/>
                <a:gd name="T3" fmla="*/ 131 h 259"/>
                <a:gd name="T4" fmla="*/ 252 w 316"/>
                <a:gd name="T5" fmla="*/ 133 h 259"/>
                <a:gd name="T6" fmla="*/ 254 w 316"/>
                <a:gd name="T7" fmla="*/ 135 h 259"/>
                <a:gd name="T8" fmla="*/ 308 w 316"/>
                <a:gd name="T9" fmla="*/ 159 h 259"/>
                <a:gd name="T10" fmla="*/ 306 w 316"/>
                <a:gd name="T11" fmla="*/ 203 h 259"/>
                <a:gd name="T12" fmla="*/ 216 w 316"/>
                <a:gd name="T13" fmla="*/ 225 h 259"/>
                <a:gd name="T14" fmla="*/ 194 w 316"/>
                <a:gd name="T15" fmla="*/ 243 h 259"/>
                <a:gd name="T16" fmla="*/ 188 w 316"/>
                <a:gd name="T17" fmla="*/ 251 h 259"/>
                <a:gd name="T18" fmla="*/ 182 w 316"/>
                <a:gd name="T19" fmla="*/ 243 h 259"/>
                <a:gd name="T20" fmla="*/ 138 w 316"/>
                <a:gd name="T21" fmla="*/ 247 h 259"/>
                <a:gd name="T22" fmla="*/ 130 w 316"/>
                <a:gd name="T23" fmla="*/ 249 h 259"/>
                <a:gd name="T24" fmla="*/ 126 w 316"/>
                <a:gd name="T25" fmla="*/ 253 h 259"/>
                <a:gd name="T26" fmla="*/ 124 w 316"/>
                <a:gd name="T27" fmla="*/ 257 h 259"/>
                <a:gd name="T28" fmla="*/ 120 w 316"/>
                <a:gd name="T29" fmla="*/ 257 h 259"/>
                <a:gd name="T30" fmla="*/ 116 w 316"/>
                <a:gd name="T31" fmla="*/ 249 h 259"/>
                <a:gd name="T32" fmla="*/ 114 w 316"/>
                <a:gd name="T33" fmla="*/ 245 h 259"/>
                <a:gd name="T34" fmla="*/ 108 w 316"/>
                <a:gd name="T35" fmla="*/ 237 h 259"/>
                <a:gd name="T36" fmla="*/ 100 w 316"/>
                <a:gd name="T37" fmla="*/ 223 h 259"/>
                <a:gd name="T38" fmla="*/ 98 w 316"/>
                <a:gd name="T39" fmla="*/ 221 h 259"/>
                <a:gd name="T40" fmla="*/ 88 w 316"/>
                <a:gd name="T41" fmla="*/ 203 h 259"/>
                <a:gd name="T42" fmla="*/ 74 w 316"/>
                <a:gd name="T43" fmla="*/ 195 h 259"/>
                <a:gd name="T44" fmla="*/ 66 w 316"/>
                <a:gd name="T45" fmla="*/ 173 h 259"/>
                <a:gd name="T46" fmla="*/ 64 w 316"/>
                <a:gd name="T47" fmla="*/ 171 h 259"/>
                <a:gd name="T48" fmla="*/ 66 w 316"/>
                <a:gd name="T49" fmla="*/ 163 h 259"/>
                <a:gd name="T50" fmla="*/ 64 w 316"/>
                <a:gd name="T51" fmla="*/ 157 h 259"/>
                <a:gd name="T52" fmla="*/ 48 w 316"/>
                <a:gd name="T53" fmla="*/ 135 h 259"/>
                <a:gd name="T54" fmla="*/ 46 w 316"/>
                <a:gd name="T55" fmla="*/ 133 h 259"/>
                <a:gd name="T56" fmla="*/ 42 w 316"/>
                <a:gd name="T57" fmla="*/ 133 h 259"/>
                <a:gd name="T58" fmla="*/ 38 w 316"/>
                <a:gd name="T59" fmla="*/ 125 h 259"/>
                <a:gd name="T60" fmla="*/ 32 w 316"/>
                <a:gd name="T61" fmla="*/ 109 h 259"/>
                <a:gd name="T62" fmla="*/ 30 w 316"/>
                <a:gd name="T63" fmla="*/ 107 h 259"/>
                <a:gd name="T64" fmla="*/ 26 w 316"/>
                <a:gd name="T65" fmla="*/ 101 h 259"/>
                <a:gd name="T66" fmla="*/ 22 w 316"/>
                <a:gd name="T67" fmla="*/ 93 h 259"/>
                <a:gd name="T68" fmla="*/ 16 w 316"/>
                <a:gd name="T69" fmla="*/ 88 h 259"/>
                <a:gd name="T70" fmla="*/ 8 w 316"/>
                <a:gd name="T71" fmla="*/ 72 h 259"/>
                <a:gd name="T72" fmla="*/ 2 w 316"/>
                <a:gd name="T73" fmla="*/ 70 h 259"/>
                <a:gd name="T74" fmla="*/ 0 w 316"/>
                <a:gd name="T75" fmla="*/ 72 h 259"/>
                <a:gd name="T76" fmla="*/ 4 w 316"/>
                <a:gd name="T77" fmla="*/ 56 h 259"/>
                <a:gd name="T78" fmla="*/ 4 w 316"/>
                <a:gd name="T79" fmla="*/ 48 h 259"/>
                <a:gd name="T80" fmla="*/ 22 w 316"/>
                <a:gd name="T81" fmla="*/ 52 h 259"/>
                <a:gd name="T82" fmla="*/ 30 w 316"/>
                <a:gd name="T83" fmla="*/ 40 h 259"/>
                <a:gd name="T84" fmla="*/ 44 w 316"/>
                <a:gd name="T85" fmla="*/ 32 h 259"/>
                <a:gd name="T86" fmla="*/ 34 w 316"/>
                <a:gd name="T87" fmla="*/ 12 h 259"/>
                <a:gd name="T88" fmla="*/ 68 w 316"/>
                <a:gd name="T89" fmla="*/ 0 h 259"/>
                <a:gd name="T90" fmla="*/ 126 w 316"/>
                <a:gd name="T91" fmla="*/ 32 h 259"/>
                <a:gd name="T92" fmla="*/ 134 w 316"/>
                <a:gd name="T93" fmla="*/ 44 h 259"/>
                <a:gd name="T94" fmla="*/ 152 w 316"/>
                <a:gd name="T95" fmla="*/ 52 h 259"/>
                <a:gd name="T96" fmla="*/ 192 w 316"/>
                <a:gd name="T97" fmla="*/ 56 h 259"/>
                <a:gd name="T98" fmla="*/ 196 w 316"/>
                <a:gd name="T99" fmla="*/ 62 h 259"/>
                <a:gd name="T100" fmla="*/ 212 w 316"/>
                <a:gd name="T101" fmla="*/ 74 h 259"/>
                <a:gd name="T102" fmla="*/ 216 w 316"/>
                <a:gd name="T103" fmla="*/ 80 h 259"/>
                <a:gd name="T104" fmla="*/ 218 w 316"/>
                <a:gd name="T105" fmla="*/ 82 h 259"/>
                <a:gd name="T106" fmla="*/ 220 w 316"/>
                <a:gd name="T107" fmla="*/ 86 h 259"/>
                <a:gd name="T108" fmla="*/ 230 w 316"/>
                <a:gd name="T109" fmla="*/ 91 h 259"/>
                <a:gd name="T110" fmla="*/ 230 w 316"/>
                <a:gd name="T111" fmla="*/ 97 h 259"/>
                <a:gd name="T112" fmla="*/ 234 w 316"/>
                <a:gd name="T113" fmla="*/ 101 h 259"/>
                <a:gd name="T114" fmla="*/ 232 w 316"/>
                <a:gd name="T115" fmla="*/ 105 h 259"/>
                <a:gd name="T116" fmla="*/ 238 w 316"/>
                <a:gd name="T117" fmla="*/ 115 h 259"/>
                <a:gd name="T118" fmla="*/ 240 w 316"/>
                <a:gd name="T119" fmla="*/ 121 h 259"/>
                <a:gd name="T120" fmla="*/ 242 w 316"/>
                <a:gd name="T121" fmla="*/ 125 h 259"/>
                <a:gd name="T122" fmla="*/ 246 w 316"/>
                <a:gd name="T123" fmla="*/ 129 h 2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6"/>
                <a:gd name="T187" fmla="*/ 0 h 259"/>
                <a:gd name="T188" fmla="*/ 316 w 316"/>
                <a:gd name="T189" fmla="*/ 259 h 2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6" h="259">
                  <a:moveTo>
                    <a:pt x="252" y="127"/>
                  </a:moveTo>
                  <a:lnTo>
                    <a:pt x="250" y="129"/>
                  </a:lnTo>
                  <a:lnTo>
                    <a:pt x="252" y="129"/>
                  </a:lnTo>
                  <a:lnTo>
                    <a:pt x="250" y="131"/>
                  </a:lnTo>
                  <a:lnTo>
                    <a:pt x="250" y="133"/>
                  </a:lnTo>
                  <a:lnTo>
                    <a:pt x="252" y="133"/>
                  </a:lnTo>
                  <a:lnTo>
                    <a:pt x="254" y="133"/>
                  </a:lnTo>
                  <a:lnTo>
                    <a:pt x="254" y="135"/>
                  </a:lnTo>
                  <a:lnTo>
                    <a:pt x="268" y="155"/>
                  </a:lnTo>
                  <a:lnTo>
                    <a:pt x="308" y="159"/>
                  </a:lnTo>
                  <a:lnTo>
                    <a:pt x="316" y="171"/>
                  </a:lnTo>
                  <a:lnTo>
                    <a:pt x="306" y="203"/>
                  </a:lnTo>
                  <a:lnTo>
                    <a:pt x="260" y="217"/>
                  </a:lnTo>
                  <a:lnTo>
                    <a:pt x="216" y="225"/>
                  </a:lnTo>
                  <a:lnTo>
                    <a:pt x="202" y="231"/>
                  </a:lnTo>
                  <a:lnTo>
                    <a:pt x="194" y="243"/>
                  </a:lnTo>
                  <a:lnTo>
                    <a:pt x="192" y="247"/>
                  </a:lnTo>
                  <a:lnTo>
                    <a:pt x="188" y="251"/>
                  </a:lnTo>
                  <a:lnTo>
                    <a:pt x="186" y="251"/>
                  </a:lnTo>
                  <a:lnTo>
                    <a:pt x="182" y="243"/>
                  </a:lnTo>
                  <a:lnTo>
                    <a:pt x="146" y="243"/>
                  </a:lnTo>
                  <a:lnTo>
                    <a:pt x="138" y="247"/>
                  </a:lnTo>
                  <a:lnTo>
                    <a:pt x="132" y="249"/>
                  </a:lnTo>
                  <a:lnTo>
                    <a:pt x="130" y="249"/>
                  </a:lnTo>
                  <a:lnTo>
                    <a:pt x="130" y="251"/>
                  </a:lnTo>
                  <a:lnTo>
                    <a:pt x="126" y="253"/>
                  </a:lnTo>
                  <a:lnTo>
                    <a:pt x="126" y="255"/>
                  </a:lnTo>
                  <a:lnTo>
                    <a:pt x="124" y="257"/>
                  </a:lnTo>
                  <a:lnTo>
                    <a:pt x="120" y="259"/>
                  </a:lnTo>
                  <a:lnTo>
                    <a:pt x="120" y="257"/>
                  </a:lnTo>
                  <a:lnTo>
                    <a:pt x="120" y="255"/>
                  </a:lnTo>
                  <a:lnTo>
                    <a:pt x="116" y="249"/>
                  </a:lnTo>
                  <a:lnTo>
                    <a:pt x="116" y="247"/>
                  </a:lnTo>
                  <a:lnTo>
                    <a:pt x="114" y="245"/>
                  </a:lnTo>
                  <a:lnTo>
                    <a:pt x="114" y="241"/>
                  </a:lnTo>
                  <a:lnTo>
                    <a:pt x="108" y="237"/>
                  </a:lnTo>
                  <a:lnTo>
                    <a:pt x="106" y="235"/>
                  </a:lnTo>
                  <a:lnTo>
                    <a:pt x="100" y="223"/>
                  </a:lnTo>
                  <a:lnTo>
                    <a:pt x="98" y="223"/>
                  </a:lnTo>
                  <a:lnTo>
                    <a:pt x="98" y="221"/>
                  </a:lnTo>
                  <a:lnTo>
                    <a:pt x="96" y="215"/>
                  </a:lnTo>
                  <a:lnTo>
                    <a:pt x="88" y="203"/>
                  </a:lnTo>
                  <a:lnTo>
                    <a:pt x="80" y="197"/>
                  </a:lnTo>
                  <a:lnTo>
                    <a:pt x="74" y="195"/>
                  </a:lnTo>
                  <a:lnTo>
                    <a:pt x="70" y="191"/>
                  </a:lnTo>
                  <a:lnTo>
                    <a:pt x="66" y="173"/>
                  </a:lnTo>
                  <a:lnTo>
                    <a:pt x="66" y="171"/>
                  </a:lnTo>
                  <a:lnTo>
                    <a:pt x="64" y="171"/>
                  </a:lnTo>
                  <a:lnTo>
                    <a:pt x="66" y="169"/>
                  </a:lnTo>
                  <a:lnTo>
                    <a:pt x="66" y="163"/>
                  </a:lnTo>
                  <a:lnTo>
                    <a:pt x="64" y="159"/>
                  </a:lnTo>
                  <a:lnTo>
                    <a:pt x="64" y="157"/>
                  </a:lnTo>
                  <a:lnTo>
                    <a:pt x="56" y="141"/>
                  </a:lnTo>
                  <a:lnTo>
                    <a:pt x="48" y="135"/>
                  </a:lnTo>
                  <a:lnTo>
                    <a:pt x="48" y="133"/>
                  </a:lnTo>
                  <a:lnTo>
                    <a:pt x="46" y="133"/>
                  </a:lnTo>
                  <a:lnTo>
                    <a:pt x="44" y="133"/>
                  </a:lnTo>
                  <a:lnTo>
                    <a:pt x="42" y="133"/>
                  </a:lnTo>
                  <a:lnTo>
                    <a:pt x="42" y="131"/>
                  </a:lnTo>
                  <a:lnTo>
                    <a:pt x="38" y="125"/>
                  </a:lnTo>
                  <a:lnTo>
                    <a:pt x="38" y="123"/>
                  </a:lnTo>
                  <a:lnTo>
                    <a:pt x="32" y="109"/>
                  </a:lnTo>
                  <a:lnTo>
                    <a:pt x="30" y="109"/>
                  </a:lnTo>
                  <a:lnTo>
                    <a:pt x="30" y="107"/>
                  </a:lnTo>
                  <a:lnTo>
                    <a:pt x="28" y="105"/>
                  </a:lnTo>
                  <a:lnTo>
                    <a:pt x="26" y="101"/>
                  </a:lnTo>
                  <a:lnTo>
                    <a:pt x="24" y="95"/>
                  </a:lnTo>
                  <a:lnTo>
                    <a:pt x="22" y="93"/>
                  </a:lnTo>
                  <a:lnTo>
                    <a:pt x="20" y="91"/>
                  </a:lnTo>
                  <a:lnTo>
                    <a:pt x="16" y="88"/>
                  </a:lnTo>
                  <a:lnTo>
                    <a:pt x="16" y="86"/>
                  </a:lnTo>
                  <a:lnTo>
                    <a:pt x="8" y="72"/>
                  </a:lnTo>
                  <a:lnTo>
                    <a:pt x="6" y="70"/>
                  </a:lnTo>
                  <a:lnTo>
                    <a:pt x="2" y="70"/>
                  </a:lnTo>
                  <a:lnTo>
                    <a:pt x="0" y="70"/>
                  </a:lnTo>
                  <a:lnTo>
                    <a:pt x="0" y="72"/>
                  </a:lnTo>
                  <a:lnTo>
                    <a:pt x="2" y="64"/>
                  </a:lnTo>
                  <a:lnTo>
                    <a:pt x="4" y="56"/>
                  </a:lnTo>
                  <a:lnTo>
                    <a:pt x="4" y="52"/>
                  </a:lnTo>
                  <a:lnTo>
                    <a:pt x="4" y="48"/>
                  </a:lnTo>
                  <a:lnTo>
                    <a:pt x="4" y="50"/>
                  </a:lnTo>
                  <a:lnTo>
                    <a:pt x="22" y="52"/>
                  </a:lnTo>
                  <a:lnTo>
                    <a:pt x="26" y="48"/>
                  </a:lnTo>
                  <a:lnTo>
                    <a:pt x="30" y="40"/>
                  </a:lnTo>
                  <a:lnTo>
                    <a:pt x="42" y="38"/>
                  </a:lnTo>
                  <a:lnTo>
                    <a:pt x="44" y="32"/>
                  </a:lnTo>
                  <a:lnTo>
                    <a:pt x="50" y="28"/>
                  </a:lnTo>
                  <a:lnTo>
                    <a:pt x="34" y="12"/>
                  </a:lnTo>
                  <a:lnTo>
                    <a:pt x="62" y="6"/>
                  </a:lnTo>
                  <a:lnTo>
                    <a:pt x="68" y="0"/>
                  </a:lnTo>
                  <a:lnTo>
                    <a:pt x="124" y="26"/>
                  </a:lnTo>
                  <a:lnTo>
                    <a:pt x="126" y="32"/>
                  </a:lnTo>
                  <a:lnTo>
                    <a:pt x="134" y="32"/>
                  </a:lnTo>
                  <a:lnTo>
                    <a:pt x="134" y="44"/>
                  </a:lnTo>
                  <a:lnTo>
                    <a:pt x="136" y="44"/>
                  </a:lnTo>
                  <a:lnTo>
                    <a:pt x="152" y="52"/>
                  </a:lnTo>
                  <a:lnTo>
                    <a:pt x="180" y="54"/>
                  </a:lnTo>
                  <a:lnTo>
                    <a:pt x="192" y="56"/>
                  </a:lnTo>
                  <a:lnTo>
                    <a:pt x="194" y="58"/>
                  </a:lnTo>
                  <a:lnTo>
                    <a:pt x="196" y="62"/>
                  </a:lnTo>
                  <a:lnTo>
                    <a:pt x="206" y="64"/>
                  </a:lnTo>
                  <a:lnTo>
                    <a:pt x="212" y="74"/>
                  </a:lnTo>
                  <a:lnTo>
                    <a:pt x="214" y="76"/>
                  </a:lnTo>
                  <a:lnTo>
                    <a:pt x="216" y="80"/>
                  </a:lnTo>
                  <a:lnTo>
                    <a:pt x="220" y="82"/>
                  </a:lnTo>
                  <a:lnTo>
                    <a:pt x="218" y="82"/>
                  </a:lnTo>
                  <a:lnTo>
                    <a:pt x="220" y="84"/>
                  </a:lnTo>
                  <a:lnTo>
                    <a:pt x="220" y="86"/>
                  </a:lnTo>
                  <a:lnTo>
                    <a:pt x="222" y="88"/>
                  </a:lnTo>
                  <a:lnTo>
                    <a:pt x="230" y="91"/>
                  </a:lnTo>
                  <a:lnTo>
                    <a:pt x="230" y="93"/>
                  </a:lnTo>
                  <a:lnTo>
                    <a:pt x="230" y="97"/>
                  </a:lnTo>
                  <a:lnTo>
                    <a:pt x="232" y="99"/>
                  </a:lnTo>
                  <a:lnTo>
                    <a:pt x="234" y="101"/>
                  </a:lnTo>
                  <a:lnTo>
                    <a:pt x="232" y="103"/>
                  </a:lnTo>
                  <a:lnTo>
                    <a:pt x="232" y="105"/>
                  </a:lnTo>
                  <a:lnTo>
                    <a:pt x="232" y="107"/>
                  </a:lnTo>
                  <a:lnTo>
                    <a:pt x="238" y="115"/>
                  </a:lnTo>
                  <a:lnTo>
                    <a:pt x="238" y="121"/>
                  </a:lnTo>
                  <a:lnTo>
                    <a:pt x="240" y="121"/>
                  </a:lnTo>
                  <a:lnTo>
                    <a:pt x="240" y="123"/>
                  </a:lnTo>
                  <a:lnTo>
                    <a:pt x="242" y="125"/>
                  </a:lnTo>
                  <a:lnTo>
                    <a:pt x="244" y="129"/>
                  </a:lnTo>
                  <a:lnTo>
                    <a:pt x="246" y="129"/>
                  </a:lnTo>
                  <a:lnTo>
                    <a:pt x="250" y="127"/>
                  </a:lnTo>
                </a:path>
              </a:pathLst>
            </a:custGeom>
            <a:solidFill>
              <a:srgbClr val="00B0F0"/>
            </a:solidFill>
            <a:ln w="3175">
              <a:solidFill>
                <a:schemeClr val="bg1"/>
              </a:solidFill>
              <a:round/>
              <a:headEnd/>
              <a:tailEnd/>
            </a:ln>
          </p:spPr>
          <p:txBody>
            <a:bodyPr/>
            <a:lstStyle/>
            <a:p>
              <a:endParaRPr lang="fr-FR" dirty="0"/>
            </a:p>
          </p:txBody>
        </p:sp>
        <p:sp>
          <p:nvSpPr>
            <p:cNvPr id="5647" name="Freeform 1316"/>
            <p:cNvSpPr>
              <a:spLocks/>
            </p:cNvSpPr>
            <p:nvPr/>
          </p:nvSpPr>
          <p:spPr bwMode="auto">
            <a:xfrm>
              <a:off x="4631" y="2835"/>
              <a:ext cx="24" cy="22"/>
            </a:xfrm>
            <a:custGeom>
              <a:avLst/>
              <a:gdLst>
                <a:gd name="T0" fmla="*/ 24 w 24"/>
                <a:gd name="T1" fmla="*/ 8 h 22"/>
                <a:gd name="T2" fmla="*/ 22 w 24"/>
                <a:gd name="T3" fmla="*/ 8 h 22"/>
                <a:gd name="T4" fmla="*/ 22 w 24"/>
                <a:gd name="T5" fmla="*/ 6 h 22"/>
                <a:gd name="T6" fmla="*/ 22 w 24"/>
                <a:gd name="T7" fmla="*/ 4 h 22"/>
                <a:gd name="T8" fmla="*/ 24 w 24"/>
                <a:gd name="T9" fmla="*/ 4 h 22"/>
                <a:gd name="T10" fmla="*/ 24 w 24"/>
                <a:gd name="T11" fmla="*/ 2 h 22"/>
                <a:gd name="T12" fmla="*/ 22 w 24"/>
                <a:gd name="T13" fmla="*/ 2 h 22"/>
                <a:gd name="T14" fmla="*/ 20 w 24"/>
                <a:gd name="T15" fmla="*/ 2 h 22"/>
                <a:gd name="T16" fmla="*/ 22 w 24"/>
                <a:gd name="T17" fmla="*/ 2 h 22"/>
                <a:gd name="T18" fmla="*/ 22 w 24"/>
                <a:gd name="T19" fmla="*/ 0 h 22"/>
                <a:gd name="T20" fmla="*/ 20 w 24"/>
                <a:gd name="T21" fmla="*/ 2 h 22"/>
                <a:gd name="T22" fmla="*/ 18 w 24"/>
                <a:gd name="T23" fmla="*/ 2 h 22"/>
                <a:gd name="T24" fmla="*/ 18 w 24"/>
                <a:gd name="T25" fmla="*/ 4 h 22"/>
                <a:gd name="T26" fmla="*/ 14 w 24"/>
                <a:gd name="T27" fmla="*/ 4 h 22"/>
                <a:gd name="T28" fmla="*/ 14 w 24"/>
                <a:gd name="T29" fmla="*/ 6 h 22"/>
                <a:gd name="T30" fmla="*/ 12 w 24"/>
                <a:gd name="T31" fmla="*/ 6 h 22"/>
                <a:gd name="T32" fmla="*/ 12 w 24"/>
                <a:gd name="T33" fmla="*/ 8 h 22"/>
                <a:gd name="T34" fmla="*/ 12 w 24"/>
                <a:gd name="T35" fmla="*/ 10 h 22"/>
                <a:gd name="T36" fmla="*/ 10 w 24"/>
                <a:gd name="T37" fmla="*/ 10 h 22"/>
                <a:gd name="T38" fmla="*/ 10 w 24"/>
                <a:gd name="T39" fmla="*/ 8 h 22"/>
                <a:gd name="T40" fmla="*/ 8 w 24"/>
                <a:gd name="T41" fmla="*/ 8 h 22"/>
                <a:gd name="T42" fmla="*/ 6 w 24"/>
                <a:gd name="T43" fmla="*/ 8 h 22"/>
                <a:gd name="T44" fmla="*/ 2 w 24"/>
                <a:gd name="T45" fmla="*/ 12 h 22"/>
                <a:gd name="T46" fmla="*/ 2 w 24"/>
                <a:gd name="T47" fmla="*/ 16 h 22"/>
                <a:gd name="T48" fmla="*/ 2 w 24"/>
                <a:gd name="T49" fmla="*/ 18 h 22"/>
                <a:gd name="T50" fmla="*/ 0 w 24"/>
                <a:gd name="T51" fmla="*/ 20 h 22"/>
                <a:gd name="T52" fmla="*/ 2 w 24"/>
                <a:gd name="T53" fmla="*/ 22 h 22"/>
                <a:gd name="T54" fmla="*/ 6 w 24"/>
                <a:gd name="T55" fmla="*/ 22 h 22"/>
                <a:gd name="T56" fmla="*/ 18 w 24"/>
                <a:gd name="T57" fmla="*/ 18 h 22"/>
                <a:gd name="T58" fmla="*/ 22 w 24"/>
                <a:gd name="T59" fmla="*/ 12 h 22"/>
                <a:gd name="T60" fmla="*/ 22 w 24"/>
                <a:gd name="T61" fmla="*/ 8 h 22"/>
                <a:gd name="T62" fmla="*/ 24 w 24"/>
                <a:gd name="T63" fmla="*/ 8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22"/>
                <a:gd name="T98" fmla="*/ 24 w 24"/>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22">
                  <a:moveTo>
                    <a:pt x="24" y="8"/>
                  </a:moveTo>
                  <a:lnTo>
                    <a:pt x="22" y="8"/>
                  </a:lnTo>
                  <a:lnTo>
                    <a:pt x="22" y="6"/>
                  </a:lnTo>
                  <a:lnTo>
                    <a:pt x="22" y="4"/>
                  </a:lnTo>
                  <a:lnTo>
                    <a:pt x="24" y="4"/>
                  </a:lnTo>
                  <a:lnTo>
                    <a:pt x="24" y="2"/>
                  </a:lnTo>
                  <a:lnTo>
                    <a:pt x="22" y="2"/>
                  </a:lnTo>
                  <a:lnTo>
                    <a:pt x="20" y="2"/>
                  </a:lnTo>
                  <a:lnTo>
                    <a:pt x="22" y="2"/>
                  </a:lnTo>
                  <a:lnTo>
                    <a:pt x="22" y="0"/>
                  </a:lnTo>
                  <a:lnTo>
                    <a:pt x="20" y="2"/>
                  </a:lnTo>
                  <a:lnTo>
                    <a:pt x="18" y="2"/>
                  </a:lnTo>
                  <a:lnTo>
                    <a:pt x="18" y="4"/>
                  </a:lnTo>
                  <a:lnTo>
                    <a:pt x="14" y="4"/>
                  </a:lnTo>
                  <a:lnTo>
                    <a:pt x="14" y="6"/>
                  </a:lnTo>
                  <a:lnTo>
                    <a:pt x="12" y="6"/>
                  </a:lnTo>
                  <a:lnTo>
                    <a:pt x="12" y="8"/>
                  </a:lnTo>
                  <a:lnTo>
                    <a:pt x="12" y="10"/>
                  </a:lnTo>
                  <a:lnTo>
                    <a:pt x="10" y="10"/>
                  </a:lnTo>
                  <a:lnTo>
                    <a:pt x="10" y="8"/>
                  </a:lnTo>
                  <a:lnTo>
                    <a:pt x="8" y="8"/>
                  </a:lnTo>
                  <a:lnTo>
                    <a:pt x="6" y="8"/>
                  </a:lnTo>
                  <a:lnTo>
                    <a:pt x="2" y="12"/>
                  </a:lnTo>
                  <a:lnTo>
                    <a:pt x="2" y="16"/>
                  </a:lnTo>
                  <a:lnTo>
                    <a:pt x="2" y="18"/>
                  </a:lnTo>
                  <a:lnTo>
                    <a:pt x="0" y="20"/>
                  </a:lnTo>
                  <a:lnTo>
                    <a:pt x="2" y="22"/>
                  </a:lnTo>
                  <a:lnTo>
                    <a:pt x="6" y="22"/>
                  </a:lnTo>
                  <a:lnTo>
                    <a:pt x="18" y="18"/>
                  </a:lnTo>
                  <a:lnTo>
                    <a:pt x="22" y="12"/>
                  </a:lnTo>
                  <a:lnTo>
                    <a:pt x="22" y="8"/>
                  </a:lnTo>
                  <a:lnTo>
                    <a:pt x="24" y="8"/>
                  </a:lnTo>
                  <a:close/>
                </a:path>
              </a:pathLst>
            </a:custGeom>
            <a:solidFill>
              <a:schemeClr val="tx2"/>
            </a:solidFill>
            <a:ln w="3175">
              <a:solidFill>
                <a:schemeClr val="bg1"/>
              </a:solidFill>
              <a:round/>
              <a:headEnd/>
              <a:tailEnd/>
            </a:ln>
          </p:spPr>
          <p:txBody>
            <a:bodyPr/>
            <a:lstStyle/>
            <a:p>
              <a:endParaRPr lang="fr-FR" dirty="0"/>
            </a:p>
          </p:txBody>
        </p:sp>
        <p:sp>
          <p:nvSpPr>
            <p:cNvPr id="5648" name="Freeform 1317"/>
            <p:cNvSpPr>
              <a:spLocks/>
            </p:cNvSpPr>
            <p:nvPr/>
          </p:nvSpPr>
          <p:spPr bwMode="auto">
            <a:xfrm>
              <a:off x="4631" y="2835"/>
              <a:ext cx="24" cy="22"/>
            </a:xfrm>
            <a:custGeom>
              <a:avLst/>
              <a:gdLst>
                <a:gd name="T0" fmla="*/ 24 w 24"/>
                <a:gd name="T1" fmla="*/ 8 h 22"/>
                <a:gd name="T2" fmla="*/ 22 w 24"/>
                <a:gd name="T3" fmla="*/ 8 h 22"/>
                <a:gd name="T4" fmla="*/ 22 w 24"/>
                <a:gd name="T5" fmla="*/ 6 h 22"/>
                <a:gd name="T6" fmla="*/ 22 w 24"/>
                <a:gd name="T7" fmla="*/ 4 h 22"/>
                <a:gd name="T8" fmla="*/ 24 w 24"/>
                <a:gd name="T9" fmla="*/ 4 h 22"/>
                <a:gd name="T10" fmla="*/ 24 w 24"/>
                <a:gd name="T11" fmla="*/ 2 h 22"/>
                <a:gd name="T12" fmla="*/ 22 w 24"/>
                <a:gd name="T13" fmla="*/ 2 h 22"/>
                <a:gd name="T14" fmla="*/ 20 w 24"/>
                <a:gd name="T15" fmla="*/ 2 h 22"/>
                <a:gd name="T16" fmla="*/ 22 w 24"/>
                <a:gd name="T17" fmla="*/ 2 h 22"/>
                <a:gd name="T18" fmla="*/ 22 w 24"/>
                <a:gd name="T19" fmla="*/ 0 h 22"/>
                <a:gd name="T20" fmla="*/ 20 w 24"/>
                <a:gd name="T21" fmla="*/ 2 h 22"/>
                <a:gd name="T22" fmla="*/ 18 w 24"/>
                <a:gd name="T23" fmla="*/ 2 h 22"/>
                <a:gd name="T24" fmla="*/ 18 w 24"/>
                <a:gd name="T25" fmla="*/ 4 h 22"/>
                <a:gd name="T26" fmla="*/ 14 w 24"/>
                <a:gd name="T27" fmla="*/ 4 h 22"/>
                <a:gd name="T28" fmla="*/ 14 w 24"/>
                <a:gd name="T29" fmla="*/ 6 h 22"/>
                <a:gd name="T30" fmla="*/ 12 w 24"/>
                <a:gd name="T31" fmla="*/ 6 h 22"/>
                <a:gd name="T32" fmla="*/ 12 w 24"/>
                <a:gd name="T33" fmla="*/ 8 h 22"/>
                <a:gd name="T34" fmla="*/ 12 w 24"/>
                <a:gd name="T35" fmla="*/ 10 h 22"/>
                <a:gd name="T36" fmla="*/ 10 w 24"/>
                <a:gd name="T37" fmla="*/ 10 h 22"/>
                <a:gd name="T38" fmla="*/ 10 w 24"/>
                <a:gd name="T39" fmla="*/ 8 h 22"/>
                <a:gd name="T40" fmla="*/ 8 w 24"/>
                <a:gd name="T41" fmla="*/ 8 h 22"/>
                <a:gd name="T42" fmla="*/ 6 w 24"/>
                <a:gd name="T43" fmla="*/ 8 h 22"/>
                <a:gd name="T44" fmla="*/ 2 w 24"/>
                <a:gd name="T45" fmla="*/ 12 h 22"/>
                <a:gd name="T46" fmla="*/ 2 w 24"/>
                <a:gd name="T47" fmla="*/ 16 h 22"/>
                <a:gd name="T48" fmla="*/ 2 w 24"/>
                <a:gd name="T49" fmla="*/ 18 h 22"/>
                <a:gd name="T50" fmla="*/ 0 w 24"/>
                <a:gd name="T51" fmla="*/ 20 h 22"/>
                <a:gd name="T52" fmla="*/ 2 w 24"/>
                <a:gd name="T53" fmla="*/ 22 h 22"/>
                <a:gd name="T54" fmla="*/ 6 w 24"/>
                <a:gd name="T55" fmla="*/ 22 h 22"/>
                <a:gd name="T56" fmla="*/ 18 w 24"/>
                <a:gd name="T57" fmla="*/ 18 h 22"/>
                <a:gd name="T58" fmla="*/ 22 w 24"/>
                <a:gd name="T59" fmla="*/ 12 h 22"/>
                <a:gd name="T60" fmla="*/ 22 w 24"/>
                <a:gd name="T61" fmla="*/ 8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
                <a:gd name="T94" fmla="*/ 0 h 22"/>
                <a:gd name="T95" fmla="*/ 24 w 24"/>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 h="22">
                  <a:moveTo>
                    <a:pt x="24" y="8"/>
                  </a:moveTo>
                  <a:lnTo>
                    <a:pt x="22" y="8"/>
                  </a:lnTo>
                  <a:lnTo>
                    <a:pt x="22" y="6"/>
                  </a:lnTo>
                  <a:lnTo>
                    <a:pt x="22" y="4"/>
                  </a:lnTo>
                  <a:lnTo>
                    <a:pt x="24" y="4"/>
                  </a:lnTo>
                  <a:lnTo>
                    <a:pt x="24" y="2"/>
                  </a:lnTo>
                  <a:lnTo>
                    <a:pt x="22" y="2"/>
                  </a:lnTo>
                  <a:lnTo>
                    <a:pt x="20" y="2"/>
                  </a:lnTo>
                  <a:lnTo>
                    <a:pt x="22" y="2"/>
                  </a:lnTo>
                  <a:lnTo>
                    <a:pt x="22" y="0"/>
                  </a:lnTo>
                  <a:lnTo>
                    <a:pt x="20" y="2"/>
                  </a:lnTo>
                  <a:lnTo>
                    <a:pt x="18" y="2"/>
                  </a:lnTo>
                  <a:lnTo>
                    <a:pt x="18" y="4"/>
                  </a:lnTo>
                  <a:lnTo>
                    <a:pt x="14" y="4"/>
                  </a:lnTo>
                  <a:lnTo>
                    <a:pt x="14" y="6"/>
                  </a:lnTo>
                  <a:lnTo>
                    <a:pt x="12" y="6"/>
                  </a:lnTo>
                  <a:lnTo>
                    <a:pt x="12" y="8"/>
                  </a:lnTo>
                  <a:lnTo>
                    <a:pt x="12" y="10"/>
                  </a:lnTo>
                  <a:lnTo>
                    <a:pt x="10" y="10"/>
                  </a:lnTo>
                  <a:lnTo>
                    <a:pt x="10" y="8"/>
                  </a:lnTo>
                  <a:lnTo>
                    <a:pt x="8" y="8"/>
                  </a:lnTo>
                  <a:lnTo>
                    <a:pt x="6" y="8"/>
                  </a:lnTo>
                  <a:lnTo>
                    <a:pt x="2" y="12"/>
                  </a:lnTo>
                  <a:lnTo>
                    <a:pt x="2" y="16"/>
                  </a:lnTo>
                  <a:lnTo>
                    <a:pt x="2" y="18"/>
                  </a:lnTo>
                  <a:lnTo>
                    <a:pt x="0" y="20"/>
                  </a:lnTo>
                  <a:lnTo>
                    <a:pt x="2" y="22"/>
                  </a:lnTo>
                  <a:lnTo>
                    <a:pt x="6" y="22"/>
                  </a:lnTo>
                  <a:lnTo>
                    <a:pt x="18" y="18"/>
                  </a:lnTo>
                  <a:lnTo>
                    <a:pt x="22" y="12"/>
                  </a:lnTo>
                  <a:lnTo>
                    <a:pt x="22" y="8"/>
                  </a:lnTo>
                </a:path>
              </a:pathLst>
            </a:custGeom>
            <a:solidFill>
              <a:schemeClr val="accent1"/>
            </a:solidFill>
            <a:ln w="3175">
              <a:solidFill>
                <a:schemeClr val="bg1"/>
              </a:solidFill>
              <a:round/>
              <a:headEnd/>
              <a:tailEnd/>
            </a:ln>
          </p:spPr>
          <p:txBody>
            <a:bodyPr/>
            <a:lstStyle/>
            <a:p>
              <a:endParaRPr lang="fr-FR" dirty="0"/>
            </a:p>
          </p:txBody>
        </p:sp>
        <p:sp>
          <p:nvSpPr>
            <p:cNvPr id="5649" name="Freeform 1318"/>
            <p:cNvSpPr>
              <a:spLocks/>
            </p:cNvSpPr>
            <p:nvPr/>
          </p:nvSpPr>
          <p:spPr bwMode="auto">
            <a:xfrm>
              <a:off x="3188" y="3144"/>
              <a:ext cx="34" cy="36"/>
            </a:xfrm>
            <a:custGeom>
              <a:avLst/>
              <a:gdLst>
                <a:gd name="T0" fmla="*/ 34 w 34"/>
                <a:gd name="T1" fmla="*/ 14 h 36"/>
                <a:gd name="T2" fmla="*/ 34 w 34"/>
                <a:gd name="T3" fmla="*/ 16 h 36"/>
                <a:gd name="T4" fmla="*/ 28 w 34"/>
                <a:gd name="T5" fmla="*/ 26 h 36"/>
                <a:gd name="T6" fmla="*/ 20 w 34"/>
                <a:gd name="T7" fmla="*/ 30 h 36"/>
                <a:gd name="T8" fmla="*/ 16 w 34"/>
                <a:gd name="T9" fmla="*/ 34 h 36"/>
                <a:gd name="T10" fmla="*/ 14 w 34"/>
                <a:gd name="T11" fmla="*/ 34 h 36"/>
                <a:gd name="T12" fmla="*/ 12 w 34"/>
                <a:gd name="T13" fmla="*/ 36 h 36"/>
                <a:gd name="T14" fmla="*/ 2 w 34"/>
                <a:gd name="T15" fmla="*/ 26 h 36"/>
                <a:gd name="T16" fmla="*/ 0 w 34"/>
                <a:gd name="T17" fmla="*/ 20 h 36"/>
                <a:gd name="T18" fmla="*/ 0 w 34"/>
                <a:gd name="T19" fmla="*/ 16 h 36"/>
                <a:gd name="T20" fmla="*/ 10 w 34"/>
                <a:gd name="T21" fmla="*/ 4 h 36"/>
                <a:gd name="T22" fmla="*/ 18 w 34"/>
                <a:gd name="T23" fmla="*/ 0 h 36"/>
                <a:gd name="T24" fmla="*/ 22 w 34"/>
                <a:gd name="T25" fmla="*/ 0 h 36"/>
                <a:gd name="T26" fmla="*/ 26 w 34"/>
                <a:gd name="T27" fmla="*/ 2 h 36"/>
                <a:gd name="T28" fmla="*/ 32 w 34"/>
                <a:gd name="T29" fmla="*/ 12 h 36"/>
                <a:gd name="T30" fmla="*/ 32 w 34"/>
                <a:gd name="T31" fmla="*/ 14 h 36"/>
                <a:gd name="T32" fmla="*/ 34 w 34"/>
                <a:gd name="T33" fmla="*/ 1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34" y="14"/>
                  </a:moveTo>
                  <a:lnTo>
                    <a:pt x="34" y="16"/>
                  </a:lnTo>
                  <a:lnTo>
                    <a:pt x="28" y="26"/>
                  </a:lnTo>
                  <a:lnTo>
                    <a:pt x="20" y="30"/>
                  </a:lnTo>
                  <a:lnTo>
                    <a:pt x="16" y="34"/>
                  </a:lnTo>
                  <a:lnTo>
                    <a:pt x="14" y="34"/>
                  </a:lnTo>
                  <a:lnTo>
                    <a:pt x="12" y="36"/>
                  </a:lnTo>
                  <a:lnTo>
                    <a:pt x="2" y="26"/>
                  </a:lnTo>
                  <a:lnTo>
                    <a:pt x="0" y="20"/>
                  </a:lnTo>
                  <a:lnTo>
                    <a:pt x="0" y="16"/>
                  </a:lnTo>
                  <a:lnTo>
                    <a:pt x="10" y="4"/>
                  </a:lnTo>
                  <a:lnTo>
                    <a:pt x="18" y="0"/>
                  </a:lnTo>
                  <a:lnTo>
                    <a:pt x="22" y="0"/>
                  </a:lnTo>
                  <a:lnTo>
                    <a:pt x="26" y="2"/>
                  </a:lnTo>
                  <a:lnTo>
                    <a:pt x="32" y="12"/>
                  </a:lnTo>
                  <a:lnTo>
                    <a:pt x="32" y="14"/>
                  </a:lnTo>
                  <a:lnTo>
                    <a:pt x="34" y="14"/>
                  </a:lnTo>
                  <a:close/>
                </a:path>
              </a:pathLst>
            </a:custGeom>
            <a:solidFill>
              <a:schemeClr val="tx2"/>
            </a:solidFill>
            <a:ln w="3175">
              <a:solidFill>
                <a:schemeClr val="bg1"/>
              </a:solidFill>
              <a:round/>
              <a:headEnd/>
              <a:tailEnd/>
            </a:ln>
          </p:spPr>
          <p:txBody>
            <a:bodyPr/>
            <a:lstStyle/>
            <a:p>
              <a:endParaRPr lang="fr-FR" dirty="0"/>
            </a:p>
          </p:txBody>
        </p:sp>
        <p:sp>
          <p:nvSpPr>
            <p:cNvPr id="5650" name="Freeform 1319"/>
            <p:cNvSpPr>
              <a:spLocks/>
            </p:cNvSpPr>
            <p:nvPr/>
          </p:nvSpPr>
          <p:spPr bwMode="auto">
            <a:xfrm>
              <a:off x="3188" y="3144"/>
              <a:ext cx="34" cy="36"/>
            </a:xfrm>
            <a:custGeom>
              <a:avLst/>
              <a:gdLst>
                <a:gd name="T0" fmla="*/ 34 w 34"/>
                <a:gd name="T1" fmla="*/ 14 h 36"/>
                <a:gd name="T2" fmla="*/ 34 w 34"/>
                <a:gd name="T3" fmla="*/ 16 h 36"/>
                <a:gd name="T4" fmla="*/ 28 w 34"/>
                <a:gd name="T5" fmla="*/ 26 h 36"/>
                <a:gd name="T6" fmla="*/ 20 w 34"/>
                <a:gd name="T7" fmla="*/ 30 h 36"/>
                <a:gd name="T8" fmla="*/ 16 w 34"/>
                <a:gd name="T9" fmla="*/ 34 h 36"/>
                <a:gd name="T10" fmla="*/ 14 w 34"/>
                <a:gd name="T11" fmla="*/ 34 h 36"/>
                <a:gd name="T12" fmla="*/ 12 w 34"/>
                <a:gd name="T13" fmla="*/ 36 h 36"/>
                <a:gd name="T14" fmla="*/ 2 w 34"/>
                <a:gd name="T15" fmla="*/ 26 h 36"/>
                <a:gd name="T16" fmla="*/ 0 w 34"/>
                <a:gd name="T17" fmla="*/ 20 h 36"/>
                <a:gd name="T18" fmla="*/ 0 w 34"/>
                <a:gd name="T19" fmla="*/ 16 h 36"/>
                <a:gd name="T20" fmla="*/ 10 w 34"/>
                <a:gd name="T21" fmla="*/ 4 h 36"/>
                <a:gd name="T22" fmla="*/ 18 w 34"/>
                <a:gd name="T23" fmla="*/ 0 h 36"/>
                <a:gd name="T24" fmla="*/ 22 w 34"/>
                <a:gd name="T25" fmla="*/ 0 h 36"/>
                <a:gd name="T26" fmla="*/ 26 w 34"/>
                <a:gd name="T27" fmla="*/ 2 h 36"/>
                <a:gd name="T28" fmla="*/ 32 w 34"/>
                <a:gd name="T29" fmla="*/ 12 h 36"/>
                <a:gd name="T30" fmla="*/ 32 w 34"/>
                <a:gd name="T31" fmla="*/ 14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36"/>
                <a:gd name="T50" fmla="*/ 34 w 34"/>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36">
                  <a:moveTo>
                    <a:pt x="34" y="14"/>
                  </a:moveTo>
                  <a:lnTo>
                    <a:pt x="34" y="16"/>
                  </a:lnTo>
                  <a:lnTo>
                    <a:pt x="28" y="26"/>
                  </a:lnTo>
                  <a:lnTo>
                    <a:pt x="20" y="30"/>
                  </a:lnTo>
                  <a:lnTo>
                    <a:pt x="16" y="34"/>
                  </a:lnTo>
                  <a:lnTo>
                    <a:pt x="14" y="34"/>
                  </a:lnTo>
                  <a:lnTo>
                    <a:pt x="12" y="36"/>
                  </a:lnTo>
                  <a:lnTo>
                    <a:pt x="2" y="26"/>
                  </a:lnTo>
                  <a:lnTo>
                    <a:pt x="0" y="20"/>
                  </a:lnTo>
                  <a:lnTo>
                    <a:pt x="0" y="16"/>
                  </a:lnTo>
                  <a:lnTo>
                    <a:pt x="10" y="4"/>
                  </a:lnTo>
                  <a:lnTo>
                    <a:pt x="18" y="0"/>
                  </a:lnTo>
                  <a:lnTo>
                    <a:pt x="22" y="0"/>
                  </a:lnTo>
                  <a:lnTo>
                    <a:pt x="26" y="2"/>
                  </a:lnTo>
                  <a:lnTo>
                    <a:pt x="32" y="12"/>
                  </a:lnTo>
                  <a:lnTo>
                    <a:pt x="32" y="14"/>
                  </a:lnTo>
                </a:path>
              </a:pathLst>
            </a:custGeom>
            <a:solidFill>
              <a:schemeClr val="tx2"/>
            </a:solidFill>
            <a:ln w="3175">
              <a:solidFill>
                <a:schemeClr val="bg1"/>
              </a:solidFill>
              <a:round/>
              <a:headEnd/>
              <a:tailEnd/>
            </a:ln>
          </p:spPr>
          <p:txBody>
            <a:bodyPr/>
            <a:lstStyle/>
            <a:p>
              <a:endParaRPr lang="fr-FR" dirty="0"/>
            </a:p>
          </p:txBody>
        </p:sp>
        <p:sp>
          <p:nvSpPr>
            <p:cNvPr id="5651" name="Freeform 1320"/>
            <p:cNvSpPr>
              <a:spLocks/>
            </p:cNvSpPr>
            <p:nvPr/>
          </p:nvSpPr>
          <p:spPr bwMode="auto">
            <a:xfrm>
              <a:off x="3266" y="2144"/>
              <a:ext cx="28" cy="12"/>
            </a:xfrm>
            <a:custGeom>
              <a:avLst/>
              <a:gdLst>
                <a:gd name="T0" fmla="*/ 22 w 28"/>
                <a:gd name="T1" fmla="*/ 0 h 12"/>
                <a:gd name="T2" fmla="*/ 18 w 28"/>
                <a:gd name="T3" fmla="*/ 0 h 12"/>
                <a:gd name="T4" fmla="*/ 16 w 28"/>
                <a:gd name="T5" fmla="*/ 0 h 12"/>
                <a:gd name="T6" fmla="*/ 14 w 28"/>
                <a:gd name="T7" fmla="*/ 0 h 12"/>
                <a:gd name="T8" fmla="*/ 10 w 28"/>
                <a:gd name="T9" fmla="*/ 2 h 12"/>
                <a:gd name="T10" fmla="*/ 8 w 28"/>
                <a:gd name="T11" fmla="*/ 0 h 12"/>
                <a:gd name="T12" fmla="*/ 0 w 28"/>
                <a:gd name="T13" fmla="*/ 4 h 12"/>
                <a:gd name="T14" fmla="*/ 4 w 28"/>
                <a:gd name="T15" fmla="*/ 10 h 12"/>
                <a:gd name="T16" fmla="*/ 8 w 28"/>
                <a:gd name="T17" fmla="*/ 10 h 12"/>
                <a:gd name="T18" fmla="*/ 12 w 28"/>
                <a:gd name="T19" fmla="*/ 12 h 12"/>
                <a:gd name="T20" fmla="*/ 14 w 28"/>
                <a:gd name="T21" fmla="*/ 10 h 12"/>
                <a:gd name="T22" fmla="*/ 18 w 28"/>
                <a:gd name="T23" fmla="*/ 8 h 12"/>
                <a:gd name="T24" fmla="*/ 22 w 28"/>
                <a:gd name="T25" fmla="*/ 6 h 12"/>
                <a:gd name="T26" fmla="*/ 26 w 28"/>
                <a:gd name="T27" fmla="*/ 4 h 12"/>
                <a:gd name="T28" fmla="*/ 28 w 28"/>
                <a:gd name="T29" fmla="*/ 2 h 12"/>
                <a:gd name="T30" fmla="*/ 26 w 28"/>
                <a:gd name="T31" fmla="*/ 2 h 12"/>
                <a:gd name="T32" fmla="*/ 24 w 28"/>
                <a:gd name="T33" fmla="*/ 0 h 12"/>
                <a:gd name="T34" fmla="*/ 22 w 2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2"/>
                <a:gd name="T56" fmla="*/ 28 w 2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2">
                  <a:moveTo>
                    <a:pt x="22" y="0"/>
                  </a:moveTo>
                  <a:lnTo>
                    <a:pt x="18" y="0"/>
                  </a:lnTo>
                  <a:lnTo>
                    <a:pt x="16" y="0"/>
                  </a:lnTo>
                  <a:lnTo>
                    <a:pt x="14" y="0"/>
                  </a:lnTo>
                  <a:lnTo>
                    <a:pt x="10" y="2"/>
                  </a:lnTo>
                  <a:lnTo>
                    <a:pt x="8" y="0"/>
                  </a:lnTo>
                  <a:lnTo>
                    <a:pt x="0" y="4"/>
                  </a:lnTo>
                  <a:lnTo>
                    <a:pt x="4" y="10"/>
                  </a:lnTo>
                  <a:lnTo>
                    <a:pt x="8" y="10"/>
                  </a:lnTo>
                  <a:lnTo>
                    <a:pt x="12" y="12"/>
                  </a:lnTo>
                  <a:lnTo>
                    <a:pt x="14" y="10"/>
                  </a:lnTo>
                  <a:lnTo>
                    <a:pt x="18" y="8"/>
                  </a:lnTo>
                  <a:lnTo>
                    <a:pt x="22" y="6"/>
                  </a:lnTo>
                  <a:lnTo>
                    <a:pt x="26" y="4"/>
                  </a:lnTo>
                  <a:lnTo>
                    <a:pt x="28" y="2"/>
                  </a:lnTo>
                  <a:lnTo>
                    <a:pt x="26" y="2"/>
                  </a:lnTo>
                  <a:lnTo>
                    <a:pt x="24" y="0"/>
                  </a:lnTo>
                  <a:lnTo>
                    <a:pt x="22" y="0"/>
                  </a:lnTo>
                  <a:close/>
                </a:path>
              </a:pathLst>
            </a:custGeom>
            <a:solidFill>
              <a:schemeClr val="tx2"/>
            </a:solidFill>
            <a:ln w="3175">
              <a:solidFill>
                <a:schemeClr val="bg1"/>
              </a:solidFill>
              <a:round/>
              <a:headEnd/>
              <a:tailEnd/>
            </a:ln>
          </p:spPr>
          <p:txBody>
            <a:bodyPr/>
            <a:lstStyle/>
            <a:p>
              <a:endParaRPr lang="fr-FR" dirty="0"/>
            </a:p>
          </p:txBody>
        </p:sp>
        <p:sp>
          <p:nvSpPr>
            <p:cNvPr id="5652" name="Freeform 1321"/>
            <p:cNvSpPr>
              <a:spLocks/>
            </p:cNvSpPr>
            <p:nvPr/>
          </p:nvSpPr>
          <p:spPr bwMode="auto">
            <a:xfrm>
              <a:off x="3274" y="2134"/>
              <a:ext cx="26" cy="12"/>
            </a:xfrm>
            <a:custGeom>
              <a:avLst/>
              <a:gdLst>
                <a:gd name="T0" fmla="*/ 24 w 26"/>
                <a:gd name="T1" fmla="*/ 6 h 12"/>
                <a:gd name="T2" fmla="*/ 26 w 26"/>
                <a:gd name="T3" fmla="*/ 4 h 12"/>
                <a:gd name="T4" fmla="*/ 26 w 26"/>
                <a:gd name="T5" fmla="*/ 0 h 12"/>
                <a:gd name="T6" fmla="*/ 26 w 26"/>
                <a:gd name="T7" fmla="*/ 2 h 12"/>
                <a:gd name="T8" fmla="*/ 18 w 26"/>
                <a:gd name="T9" fmla="*/ 6 h 12"/>
                <a:gd name="T10" fmla="*/ 4 w 26"/>
                <a:gd name="T11" fmla="*/ 8 h 12"/>
                <a:gd name="T12" fmla="*/ 2 w 26"/>
                <a:gd name="T13" fmla="*/ 8 h 12"/>
                <a:gd name="T14" fmla="*/ 2 w 26"/>
                <a:gd name="T15" fmla="*/ 10 h 12"/>
                <a:gd name="T16" fmla="*/ 0 w 26"/>
                <a:gd name="T17" fmla="*/ 10 h 12"/>
                <a:gd name="T18" fmla="*/ 2 w 26"/>
                <a:gd name="T19" fmla="*/ 12 h 12"/>
                <a:gd name="T20" fmla="*/ 6 w 26"/>
                <a:gd name="T21" fmla="*/ 10 h 12"/>
                <a:gd name="T22" fmla="*/ 8 w 26"/>
                <a:gd name="T23" fmla="*/ 10 h 12"/>
                <a:gd name="T24" fmla="*/ 10 w 26"/>
                <a:gd name="T25" fmla="*/ 10 h 12"/>
                <a:gd name="T26" fmla="*/ 14 w 26"/>
                <a:gd name="T27" fmla="*/ 10 h 12"/>
                <a:gd name="T28" fmla="*/ 16 w 26"/>
                <a:gd name="T29" fmla="*/ 10 h 12"/>
                <a:gd name="T30" fmla="*/ 18 w 26"/>
                <a:gd name="T31" fmla="*/ 12 h 12"/>
                <a:gd name="T32" fmla="*/ 22 w 26"/>
                <a:gd name="T33" fmla="*/ 6 h 12"/>
                <a:gd name="T34" fmla="*/ 24 w 26"/>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2"/>
                <a:gd name="T56" fmla="*/ 26 w 26"/>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2">
                  <a:moveTo>
                    <a:pt x="24" y="6"/>
                  </a:moveTo>
                  <a:lnTo>
                    <a:pt x="26" y="4"/>
                  </a:lnTo>
                  <a:lnTo>
                    <a:pt x="26" y="0"/>
                  </a:lnTo>
                  <a:lnTo>
                    <a:pt x="26" y="2"/>
                  </a:lnTo>
                  <a:lnTo>
                    <a:pt x="18" y="6"/>
                  </a:lnTo>
                  <a:lnTo>
                    <a:pt x="4" y="8"/>
                  </a:lnTo>
                  <a:lnTo>
                    <a:pt x="2" y="8"/>
                  </a:lnTo>
                  <a:lnTo>
                    <a:pt x="2" y="10"/>
                  </a:lnTo>
                  <a:lnTo>
                    <a:pt x="0" y="10"/>
                  </a:lnTo>
                  <a:lnTo>
                    <a:pt x="2" y="12"/>
                  </a:lnTo>
                  <a:lnTo>
                    <a:pt x="6" y="10"/>
                  </a:lnTo>
                  <a:lnTo>
                    <a:pt x="8" y="10"/>
                  </a:lnTo>
                  <a:lnTo>
                    <a:pt x="10" y="10"/>
                  </a:lnTo>
                  <a:lnTo>
                    <a:pt x="14" y="10"/>
                  </a:lnTo>
                  <a:lnTo>
                    <a:pt x="16" y="10"/>
                  </a:lnTo>
                  <a:lnTo>
                    <a:pt x="18" y="12"/>
                  </a:lnTo>
                  <a:lnTo>
                    <a:pt x="22" y="6"/>
                  </a:lnTo>
                  <a:lnTo>
                    <a:pt x="24" y="6"/>
                  </a:lnTo>
                  <a:close/>
                </a:path>
              </a:pathLst>
            </a:custGeom>
            <a:solidFill>
              <a:schemeClr val="tx2"/>
            </a:solidFill>
            <a:ln w="3175">
              <a:solidFill>
                <a:schemeClr val="bg1"/>
              </a:solidFill>
              <a:round/>
              <a:headEnd/>
              <a:tailEnd/>
            </a:ln>
          </p:spPr>
          <p:txBody>
            <a:bodyPr/>
            <a:lstStyle/>
            <a:p>
              <a:endParaRPr lang="fr-FR" dirty="0"/>
            </a:p>
          </p:txBody>
        </p:sp>
      </p:grpSp>
      <p:sp>
        <p:nvSpPr>
          <p:cNvPr id="1333" name="Rectangle 1332"/>
          <p:cNvSpPr/>
          <p:nvPr>
            <p:custDataLst>
              <p:tags r:id="rId5"/>
            </p:custDataLst>
          </p:nvPr>
        </p:nvSpPr>
        <p:spPr bwMode="auto">
          <a:xfrm>
            <a:off x="5500694" y="4929198"/>
            <a:ext cx="3286148" cy="12858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sz="1400" b="1" dirty="0">
              <a:solidFill>
                <a:schemeClr val="tx1"/>
              </a:solidFill>
              <a:ea typeface="宋体" pitchFamily="2" charset="-122"/>
            </a:endParaRPr>
          </a:p>
        </p:txBody>
      </p:sp>
      <p:sp>
        <p:nvSpPr>
          <p:cNvPr id="5127" name="TextBox 35"/>
          <p:cNvSpPr txBox="1">
            <a:spLocks noChangeArrowheads="1"/>
          </p:cNvSpPr>
          <p:nvPr>
            <p:custDataLst>
              <p:tags r:id="rId6"/>
            </p:custDataLst>
          </p:nvPr>
        </p:nvSpPr>
        <p:spPr bwMode="auto">
          <a:xfrm>
            <a:off x="5853113" y="5143512"/>
            <a:ext cx="3290887" cy="261610"/>
          </a:xfrm>
          <a:prstGeom prst="rect">
            <a:avLst/>
          </a:prstGeom>
          <a:noFill/>
          <a:ln w="9525">
            <a:noFill/>
            <a:miter lim="800000"/>
            <a:headEnd/>
            <a:tailEnd/>
          </a:ln>
        </p:spPr>
        <p:txBody>
          <a:bodyPr wrap="square">
            <a:spAutoFit/>
          </a:bodyPr>
          <a:lstStyle/>
          <a:p>
            <a:pPr algn="l"/>
            <a:r>
              <a:rPr lang="en-GB" altLang="zh-CN" sz="1100" b="1" dirty="0" smtClean="0">
                <a:latin typeface="Verdana" pitchFamily="34" charset="0"/>
                <a:ea typeface="宋体" pitchFamily="2" charset="-122"/>
              </a:rPr>
              <a:t>Tier </a:t>
            </a:r>
            <a:r>
              <a:rPr lang="en-GB" altLang="zh-CN" sz="1100" b="1" dirty="0">
                <a:latin typeface="Verdana" pitchFamily="34" charset="0"/>
                <a:ea typeface="宋体" pitchFamily="2" charset="-122"/>
              </a:rPr>
              <a:t>1 &amp; 2 Countries </a:t>
            </a:r>
          </a:p>
        </p:txBody>
      </p:sp>
      <p:sp>
        <p:nvSpPr>
          <p:cNvPr id="1328" name="Oval 73"/>
          <p:cNvSpPr>
            <a:spLocks/>
          </p:cNvSpPr>
          <p:nvPr>
            <p:custDataLst>
              <p:tags r:id="rId7"/>
            </p:custDataLst>
          </p:nvPr>
        </p:nvSpPr>
        <p:spPr bwMode="auto">
          <a:xfrm>
            <a:off x="5572132" y="550070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zh-CN" sz="1400" dirty="0">
              <a:solidFill>
                <a:srgbClr val="FFFFFF"/>
              </a:solidFill>
              <a:ea typeface="宋体" pitchFamily="2" charset="-122"/>
            </a:endParaRPr>
          </a:p>
        </p:txBody>
      </p:sp>
      <p:sp>
        <p:nvSpPr>
          <p:cNvPr id="1329" name="Oval 74"/>
          <p:cNvSpPr>
            <a:spLocks/>
          </p:cNvSpPr>
          <p:nvPr>
            <p:custDataLst>
              <p:tags r:id="rId8"/>
            </p:custDataLst>
          </p:nvPr>
        </p:nvSpPr>
        <p:spPr bwMode="auto">
          <a:xfrm>
            <a:off x="5572132" y="5143512"/>
            <a:ext cx="215900" cy="2159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zh-CN" sz="1400" dirty="0">
              <a:solidFill>
                <a:srgbClr val="FFFFFF"/>
              </a:solidFill>
              <a:ea typeface="宋体" pitchFamily="2" charset="-122"/>
            </a:endParaRPr>
          </a:p>
        </p:txBody>
      </p:sp>
      <p:sp>
        <p:nvSpPr>
          <p:cNvPr id="5130" name="TextBox 35"/>
          <p:cNvSpPr txBox="1">
            <a:spLocks noChangeArrowheads="1"/>
          </p:cNvSpPr>
          <p:nvPr>
            <p:custDataLst>
              <p:tags r:id="rId9"/>
            </p:custDataLst>
          </p:nvPr>
        </p:nvSpPr>
        <p:spPr bwMode="auto">
          <a:xfrm>
            <a:off x="5786446" y="5500702"/>
            <a:ext cx="2470150" cy="253916"/>
          </a:xfrm>
          <a:prstGeom prst="rect">
            <a:avLst/>
          </a:prstGeom>
          <a:noFill/>
          <a:ln w="9525">
            <a:noFill/>
            <a:miter lim="800000"/>
            <a:headEnd/>
            <a:tailEnd/>
          </a:ln>
        </p:spPr>
        <p:txBody>
          <a:bodyPr>
            <a:spAutoFit/>
          </a:bodyPr>
          <a:lstStyle/>
          <a:p>
            <a:pPr algn="l"/>
            <a:r>
              <a:rPr lang="en-GB" altLang="zh-CN" sz="1050" b="1" dirty="0" smtClean="0">
                <a:latin typeface="Verdana" pitchFamily="34" charset="0"/>
                <a:ea typeface="宋体" pitchFamily="2" charset="-122"/>
              </a:rPr>
              <a:t>  Tier </a:t>
            </a:r>
            <a:r>
              <a:rPr lang="en-GB" altLang="zh-CN" sz="1050" b="1" dirty="0">
                <a:latin typeface="Verdana" pitchFamily="34" charset="0"/>
                <a:ea typeface="宋体" pitchFamily="2" charset="-122"/>
              </a:rPr>
              <a:t>3 </a:t>
            </a:r>
            <a:r>
              <a:rPr lang="en-GB" altLang="zh-CN" sz="1050" b="1" dirty="0" smtClean="0">
                <a:latin typeface="Verdana" pitchFamily="34" charset="0"/>
                <a:ea typeface="宋体" pitchFamily="2" charset="-122"/>
              </a:rPr>
              <a:t>Countries</a:t>
            </a:r>
            <a:endParaRPr lang="en-GB" altLang="zh-CN" sz="1050" b="1" dirty="0">
              <a:latin typeface="Verdana" pitchFamily="34" charset="0"/>
              <a:ea typeface="宋体" pitchFamily="2" charset="-122"/>
            </a:endParaRPr>
          </a:p>
        </p:txBody>
      </p:sp>
      <p:sp>
        <p:nvSpPr>
          <p:cNvPr id="1331" name="Oval 85"/>
          <p:cNvSpPr>
            <a:spLocks/>
          </p:cNvSpPr>
          <p:nvPr>
            <p:custDataLst>
              <p:tags r:id="rId10"/>
            </p:custDataLst>
          </p:nvPr>
        </p:nvSpPr>
        <p:spPr bwMode="auto">
          <a:xfrm>
            <a:off x="5572132" y="5857892"/>
            <a:ext cx="215900" cy="215900"/>
          </a:xfrm>
          <a:prstGeom prst="ellipse">
            <a:avLst/>
          </a:prstGeom>
          <a:solidFill>
            <a:srgbClr val="00B0F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zh-CN" sz="1400" dirty="0">
              <a:solidFill>
                <a:srgbClr val="FFFFFF"/>
              </a:solidFill>
              <a:ea typeface="宋体" pitchFamily="2" charset="-122"/>
            </a:endParaRPr>
          </a:p>
        </p:txBody>
      </p:sp>
      <p:sp>
        <p:nvSpPr>
          <p:cNvPr id="5132" name="TextBox 35"/>
          <p:cNvSpPr txBox="1">
            <a:spLocks noChangeArrowheads="1"/>
          </p:cNvSpPr>
          <p:nvPr>
            <p:custDataLst>
              <p:tags r:id="rId11"/>
            </p:custDataLst>
          </p:nvPr>
        </p:nvSpPr>
        <p:spPr bwMode="auto">
          <a:xfrm>
            <a:off x="5857884" y="5857892"/>
            <a:ext cx="1871026" cy="253916"/>
          </a:xfrm>
          <a:prstGeom prst="rect">
            <a:avLst/>
          </a:prstGeom>
          <a:noFill/>
          <a:ln w="9525">
            <a:noFill/>
            <a:miter lim="800000"/>
            <a:headEnd/>
            <a:tailEnd/>
          </a:ln>
        </p:spPr>
        <p:txBody>
          <a:bodyPr wrap="none">
            <a:spAutoFit/>
          </a:bodyPr>
          <a:lstStyle/>
          <a:p>
            <a:r>
              <a:rPr lang="en-GB" altLang="zh-CN" sz="1050" b="1" dirty="0">
                <a:latin typeface="Verdana" pitchFamily="34" charset="0"/>
                <a:ea typeface="宋体" pitchFamily="2" charset="-122"/>
              </a:rPr>
              <a:t>New Tier </a:t>
            </a:r>
            <a:r>
              <a:rPr lang="en-US" altLang="zh-CN" sz="1050" b="1" dirty="0" smtClean="0">
                <a:latin typeface="Verdana" pitchFamily="34" charset="0"/>
                <a:ea typeface="宋体" pitchFamily="2" charset="-122"/>
              </a:rPr>
              <a:t> 4</a:t>
            </a:r>
            <a:r>
              <a:rPr lang="en-GB" altLang="zh-CN" sz="1050" b="1" dirty="0" smtClean="0">
                <a:latin typeface="Verdana" pitchFamily="34" charset="0"/>
                <a:ea typeface="宋体" pitchFamily="2" charset="-122"/>
              </a:rPr>
              <a:t> </a:t>
            </a:r>
            <a:r>
              <a:rPr lang="en-GB" altLang="zh-CN" sz="1050" b="1" dirty="0">
                <a:latin typeface="Verdana" pitchFamily="34" charset="0"/>
                <a:ea typeface="宋体" pitchFamily="2" charset="-122"/>
              </a:rPr>
              <a:t>Countries </a:t>
            </a:r>
          </a:p>
        </p:txBody>
      </p:sp>
      <p:sp>
        <p:nvSpPr>
          <p:cNvPr id="5133" name="ZoneTexte 1359"/>
          <p:cNvSpPr txBox="1">
            <a:spLocks noChangeArrowheads="1"/>
          </p:cNvSpPr>
          <p:nvPr>
            <p:custDataLst>
              <p:tags r:id="rId12"/>
            </p:custDataLst>
          </p:nvPr>
        </p:nvSpPr>
        <p:spPr bwMode="auto">
          <a:xfrm>
            <a:off x="5286380" y="4929198"/>
            <a:ext cx="3625850" cy="253916"/>
          </a:xfrm>
          <a:prstGeom prst="rect">
            <a:avLst/>
          </a:prstGeom>
          <a:noFill/>
          <a:ln w="9525">
            <a:noFill/>
            <a:miter lim="800000"/>
            <a:headEnd/>
            <a:tailEnd/>
          </a:ln>
        </p:spPr>
        <p:txBody>
          <a:bodyPr wrap="square">
            <a:spAutoFit/>
          </a:bodyPr>
          <a:lstStyle/>
          <a:p>
            <a:r>
              <a:rPr lang="en-US" altLang="zh-CN" sz="1050" b="1" dirty="0">
                <a:latin typeface="Verdana" pitchFamily="34" charset="0"/>
                <a:ea typeface="宋体" pitchFamily="2" charset="-122"/>
              </a:rPr>
              <a:t>Pharmerging </a:t>
            </a:r>
            <a:r>
              <a:rPr lang="en-US" altLang="zh-CN" sz="1050" b="1" dirty="0" smtClean="0">
                <a:latin typeface="Verdana" pitchFamily="34" charset="0"/>
                <a:ea typeface="宋体" pitchFamily="2" charset="-122"/>
              </a:rPr>
              <a:t>countries</a:t>
            </a:r>
            <a:endParaRPr lang="en-US" altLang="zh-CN" sz="1050" b="1" dirty="0">
              <a:latin typeface="Verdana" pitchFamily="34" charset="0"/>
              <a:ea typeface="宋体" pitchFamily="2" charset="-122"/>
            </a:endParaRPr>
          </a:p>
        </p:txBody>
      </p:sp>
      <p:sp>
        <p:nvSpPr>
          <p:cNvPr id="5137" name="ZoneTexte 1362"/>
          <p:cNvSpPr txBox="1">
            <a:spLocks noChangeArrowheads="1"/>
          </p:cNvSpPr>
          <p:nvPr>
            <p:custDataLst>
              <p:tags r:id="rId13"/>
            </p:custDataLst>
          </p:nvPr>
        </p:nvSpPr>
        <p:spPr bwMode="auto">
          <a:xfrm>
            <a:off x="214282" y="2643182"/>
            <a:ext cx="1654175" cy="3985706"/>
          </a:xfrm>
          <a:prstGeom prst="rect">
            <a:avLst/>
          </a:prstGeom>
          <a:noFill/>
          <a:ln w="9525">
            <a:noFill/>
            <a:miter lim="800000"/>
            <a:headEnd/>
            <a:tailEnd/>
          </a:ln>
        </p:spPr>
        <p:txBody>
          <a:bodyPr>
            <a:spAutoFit/>
          </a:bodyPr>
          <a:lstStyle/>
          <a:p>
            <a:r>
              <a:rPr lang="fr-FR" altLang="zh-CN" sz="1100" b="1" dirty="0">
                <a:solidFill>
                  <a:srgbClr val="FFFF00"/>
                </a:solidFill>
                <a:latin typeface="Verdana" pitchFamily="34" charset="0"/>
                <a:ea typeface="宋体" pitchFamily="2" charset="-122"/>
              </a:rPr>
              <a:t>Tier 1&amp;2</a:t>
            </a:r>
          </a:p>
          <a:p>
            <a:r>
              <a:rPr lang="fr-FR" altLang="zh-CN" sz="1100" b="1" dirty="0">
                <a:solidFill>
                  <a:srgbClr val="FFFF00"/>
                </a:solidFill>
                <a:latin typeface="Verdana" pitchFamily="34" charset="0"/>
                <a:ea typeface="宋体" pitchFamily="2" charset="-122"/>
              </a:rPr>
              <a:t>China</a:t>
            </a:r>
          </a:p>
          <a:p>
            <a:r>
              <a:rPr lang="fr-FR" altLang="zh-CN" sz="1100" b="1" dirty="0">
                <a:solidFill>
                  <a:srgbClr val="FFFF00"/>
                </a:solidFill>
                <a:latin typeface="Verdana" pitchFamily="34" charset="0"/>
                <a:ea typeface="宋体" pitchFamily="2" charset="-122"/>
              </a:rPr>
              <a:t>Brazil</a:t>
            </a:r>
          </a:p>
          <a:p>
            <a:r>
              <a:rPr lang="fr-FR" altLang="zh-CN" sz="1100" b="1" dirty="0">
                <a:solidFill>
                  <a:srgbClr val="FFFF00"/>
                </a:solidFill>
                <a:latin typeface="Verdana" pitchFamily="34" charset="0"/>
                <a:ea typeface="宋体" pitchFamily="2" charset="-122"/>
              </a:rPr>
              <a:t>Russia</a:t>
            </a:r>
          </a:p>
          <a:p>
            <a:r>
              <a:rPr lang="fr-FR" altLang="zh-CN" sz="1100" b="1" dirty="0">
                <a:solidFill>
                  <a:srgbClr val="FFFF00"/>
                </a:solidFill>
                <a:latin typeface="Verdana" pitchFamily="34" charset="0"/>
                <a:ea typeface="宋体" pitchFamily="2" charset="-122"/>
              </a:rPr>
              <a:t>India</a:t>
            </a:r>
          </a:p>
          <a:p>
            <a:r>
              <a:rPr lang="fr-FR" altLang="zh-CN" sz="1100" b="1" dirty="0">
                <a:solidFill>
                  <a:srgbClr val="FFFF00"/>
                </a:solidFill>
                <a:latin typeface="Verdana" pitchFamily="34" charset="0"/>
                <a:ea typeface="宋体" pitchFamily="2" charset="-122"/>
              </a:rPr>
              <a:t>Tier 3</a:t>
            </a:r>
          </a:p>
          <a:p>
            <a:r>
              <a:rPr lang="fr-FR" altLang="zh-CN" sz="1100" b="1" i="1" dirty="0">
                <a:solidFill>
                  <a:srgbClr val="FFFF00"/>
                </a:solidFill>
                <a:latin typeface="Verdana" pitchFamily="34" charset="0"/>
                <a:ea typeface="宋体" pitchFamily="2" charset="-122"/>
              </a:rPr>
              <a:t>Algeria (new)</a:t>
            </a:r>
          </a:p>
          <a:p>
            <a:r>
              <a:rPr lang="fr-FR" altLang="zh-CN" sz="1100" b="1" dirty="0">
                <a:solidFill>
                  <a:srgbClr val="FFFF00"/>
                </a:solidFill>
                <a:latin typeface="Verdana" pitchFamily="34" charset="0"/>
                <a:ea typeface="宋体" pitchFamily="2" charset="-122"/>
              </a:rPr>
              <a:t>Argentina</a:t>
            </a:r>
          </a:p>
          <a:p>
            <a:r>
              <a:rPr lang="fr-FR" altLang="zh-CN" sz="1100" b="1" i="1" dirty="0">
                <a:solidFill>
                  <a:srgbClr val="FFFF00"/>
                </a:solidFill>
                <a:latin typeface="Verdana" pitchFamily="34" charset="0"/>
                <a:ea typeface="宋体" pitchFamily="2" charset="-122"/>
              </a:rPr>
              <a:t>Colombia (new)</a:t>
            </a:r>
          </a:p>
          <a:p>
            <a:r>
              <a:rPr lang="fr-FR" altLang="zh-CN" sz="1100" b="1" dirty="0">
                <a:solidFill>
                  <a:srgbClr val="FFFF00"/>
                </a:solidFill>
                <a:latin typeface="Verdana" pitchFamily="34" charset="0"/>
                <a:ea typeface="宋体" pitchFamily="2" charset="-122"/>
              </a:rPr>
              <a:t>Egypt</a:t>
            </a:r>
          </a:p>
          <a:p>
            <a:r>
              <a:rPr lang="fr-FR" altLang="zh-CN" sz="1100" b="1" dirty="0">
                <a:solidFill>
                  <a:srgbClr val="FFFF00"/>
                </a:solidFill>
                <a:latin typeface="Verdana" pitchFamily="34" charset="0"/>
                <a:ea typeface="宋体" pitchFamily="2" charset="-122"/>
              </a:rPr>
              <a:t>Indonesia</a:t>
            </a:r>
          </a:p>
          <a:p>
            <a:r>
              <a:rPr lang="fr-FR" altLang="zh-CN" sz="1100" b="1" dirty="0">
                <a:solidFill>
                  <a:srgbClr val="FFFF00"/>
                </a:solidFill>
                <a:latin typeface="Verdana" pitchFamily="34" charset="0"/>
                <a:ea typeface="宋体" pitchFamily="2" charset="-122"/>
              </a:rPr>
              <a:t>Mexico</a:t>
            </a:r>
          </a:p>
          <a:p>
            <a:r>
              <a:rPr lang="fr-FR" altLang="zh-CN" sz="1100" b="1" i="1" dirty="0">
                <a:solidFill>
                  <a:srgbClr val="FFFF00"/>
                </a:solidFill>
                <a:latin typeface="Verdana" pitchFamily="34" charset="0"/>
                <a:ea typeface="宋体" pitchFamily="2" charset="-122"/>
              </a:rPr>
              <a:t>Nigeria (new)</a:t>
            </a:r>
          </a:p>
          <a:p>
            <a:r>
              <a:rPr lang="fr-FR" altLang="zh-CN" sz="1100" b="1" dirty="0">
                <a:solidFill>
                  <a:srgbClr val="FFFF00"/>
                </a:solidFill>
                <a:latin typeface="Verdana" pitchFamily="34" charset="0"/>
                <a:ea typeface="宋体" pitchFamily="2" charset="-122"/>
              </a:rPr>
              <a:t>Pakistan</a:t>
            </a:r>
          </a:p>
          <a:p>
            <a:r>
              <a:rPr lang="fr-FR" altLang="zh-CN" sz="1100" b="1" dirty="0">
                <a:solidFill>
                  <a:srgbClr val="FFFF00"/>
                </a:solidFill>
                <a:latin typeface="Verdana" pitchFamily="34" charset="0"/>
                <a:ea typeface="宋体" pitchFamily="2" charset="-122"/>
              </a:rPr>
              <a:t>Poland</a:t>
            </a:r>
          </a:p>
          <a:p>
            <a:r>
              <a:rPr lang="fr-FR" altLang="zh-CN" sz="1100" b="1" dirty="0">
                <a:solidFill>
                  <a:srgbClr val="FFFF00"/>
                </a:solidFill>
                <a:latin typeface="Verdana" pitchFamily="34" charset="0"/>
                <a:ea typeface="宋体" pitchFamily="2" charset="-122"/>
              </a:rPr>
              <a:t>Romania</a:t>
            </a:r>
          </a:p>
          <a:p>
            <a:r>
              <a:rPr lang="fr-FR" altLang="zh-CN" sz="1100" b="1" i="1" dirty="0">
                <a:solidFill>
                  <a:srgbClr val="FFFF00"/>
                </a:solidFill>
                <a:latin typeface="Verdana" pitchFamily="34" charset="0"/>
                <a:ea typeface="宋体" pitchFamily="2" charset="-122"/>
              </a:rPr>
              <a:t>Saudi Arabia (new)</a:t>
            </a:r>
          </a:p>
          <a:p>
            <a:r>
              <a:rPr lang="fr-FR" altLang="zh-CN" sz="1100" b="1" dirty="0">
                <a:solidFill>
                  <a:srgbClr val="FFFF00"/>
                </a:solidFill>
                <a:latin typeface="Verdana" pitchFamily="34" charset="0"/>
                <a:ea typeface="宋体" pitchFamily="2" charset="-122"/>
              </a:rPr>
              <a:t>South Africa</a:t>
            </a:r>
          </a:p>
          <a:p>
            <a:r>
              <a:rPr lang="fr-FR" altLang="zh-CN" sz="1100" b="1" dirty="0">
                <a:solidFill>
                  <a:srgbClr val="FFFF00"/>
                </a:solidFill>
                <a:latin typeface="Verdana" pitchFamily="34" charset="0"/>
                <a:ea typeface="宋体" pitchFamily="2" charset="-122"/>
              </a:rPr>
              <a:t>Thailand</a:t>
            </a:r>
          </a:p>
          <a:p>
            <a:r>
              <a:rPr lang="fr-FR" altLang="zh-CN" sz="1100" b="1" dirty="0">
                <a:solidFill>
                  <a:srgbClr val="FFFF00"/>
                </a:solidFill>
                <a:latin typeface="Verdana" pitchFamily="34" charset="0"/>
                <a:ea typeface="宋体" pitchFamily="2" charset="-122"/>
              </a:rPr>
              <a:t>Turkey</a:t>
            </a:r>
          </a:p>
          <a:p>
            <a:r>
              <a:rPr lang="fr-FR" altLang="zh-CN" sz="1100" b="1" dirty="0">
                <a:solidFill>
                  <a:srgbClr val="FFFF00"/>
                </a:solidFill>
                <a:latin typeface="Verdana" pitchFamily="34" charset="0"/>
                <a:ea typeface="宋体" pitchFamily="2" charset="-122"/>
              </a:rPr>
              <a:t>Ukraine</a:t>
            </a:r>
          </a:p>
          <a:p>
            <a:r>
              <a:rPr lang="fr-FR" altLang="zh-CN" sz="1100" b="1" dirty="0">
                <a:solidFill>
                  <a:srgbClr val="FFFF00"/>
                </a:solidFill>
                <a:latin typeface="Verdana" pitchFamily="34" charset="0"/>
                <a:ea typeface="宋体" pitchFamily="2" charset="-122"/>
              </a:rPr>
              <a:t>Venezuela</a:t>
            </a:r>
          </a:p>
          <a:p>
            <a:r>
              <a:rPr lang="fr-FR" altLang="zh-CN" sz="1100" b="1" dirty="0">
                <a:solidFill>
                  <a:srgbClr val="FFFF00"/>
                </a:solidFill>
                <a:latin typeface="Verdana" pitchFamily="34" charset="0"/>
                <a:ea typeface="宋体" pitchFamily="2" charset="-122"/>
              </a:rPr>
              <a:t>Vietnam</a:t>
            </a:r>
          </a:p>
        </p:txBody>
      </p:sp>
      <p:grpSp>
        <p:nvGrpSpPr>
          <p:cNvPr id="7" name="Group 4"/>
          <p:cNvGrpSpPr>
            <a:grpSpLocks/>
          </p:cNvGrpSpPr>
          <p:nvPr>
            <p:custDataLst>
              <p:tags r:id="rId14"/>
            </p:custDataLst>
          </p:nvPr>
        </p:nvGrpSpPr>
        <p:grpSpPr bwMode="auto">
          <a:xfrm>
            <a:off x="0" y="0"/>
            <a:ext cx="4495800" cy="325438"/>
            <a:chOff x="-2067" y="0"/>
            <a:chExt cx="4495800" cy="325917"/>
          </a:xfrm>
        </p:grpSpPr>
        <p:sp>
          <p:nvSpPr>
            <p:cNvPr id="1334" name="Oval 243"/>
            <p:cNvSpPr>
              <a:spLocks noChangeArrowheads="1"/>
            </p:cNvSpPr>
            <p:nvPr>
              <p:custDataLst>
                <p:tags r:id="rId15"/>
              </p:custDataLst>
            </p:nvPr>
          </p:nvSpPr>
          <p:spPr bwMode="auto">
            <a:xfrm>
              <a:off x="-2067" y="0"/>
              <a:ext cx="4495800" cy="324327"/>
            </a:xfrm>
            <a:prstGeom prst="roundRect">
              <a:avLst>
                <a:gd name="adj" fmla="val 50000"/>
              </a:avLst>
            </a:prstGeom>
            <a:solidFill>
              <a:srgbClr val="2E8D9E"/>
            </a:solidFill>
            <a:ln w="12700">
              <a:noFill/>
              <a:miter lim="800000"/>
              <a:headEnd/>
              <a:tailEnd/>
            </a:ln>
            <a:effectLst/>
          </p:spPr>
          <p:txBody>
            <a:bodyPr wrap="none" anchor="ctr"/>
            <a:lstStyle/>
            <a:p>
              <a:pPr marL="271463" eaLnBrk="0" hangingPunct="0">
                <a:defRPr/>
              </a:pPr>
              <a:r>
                <a:rPr lang="en-US" sz="1400" dirty="0" smtClean="0">
                  <a:solidFill>
                    <a:schemeClr val="bg1"/>
                  </a:solidFill>
                  <a:latin typeface="+mj-lt"/>
                  <a:cs typeface="Arial" pitchFamily="34" charset="0"/>
                </a:rPr>
                <a:t>Pharmerging markets</a:t>
              </a:r>
              <a:endParaRPr lang="en-US" sz="1400" dirty="0">
                <a:solidFill>
                  <a:schemeClr val="bg1"/>
                </a:solidFill>
                <a:latin typeface="+mj-lt"/>
                <a:cs typeface="Arial" pitchFamily="34" charset="0"/>
              </a:endParaRPr>
            </a:p>
          </p:txBody>
        </p:sp>
        <p:sp>
          <p:nvSpPr>
            <p:cNvPr id="1335" name="Oval 243"/>
            <p:cNvSpPr>
              <a:spLocks noChangeArrowheads="1"/>
            </p:cNvSpPr>
            <p:nvPr>
              <p:custDataLst>
                <p:tags r:id="rId16"/>
              </p:custDataLst>
            </p:nvPr>
          </p:nvSpPr>
          <p:spPr bwMode="auto">
            <a:xfrm>
              <a:off x="12221" y="1590"/>
              <a:ext cx="323850" cy="324327"/>
            </a:xfrm>
            <a:prstGeom prst="ellipse">
              <a:avLst/>
            </a:prstGeom>
            <a:solidFill>
              <a:srgbClr val="2E8D9E"/>
            </a:solidFill>
            <a:ln w="28575">
              <a:solidFill>
                <a:srgbClr val="FFFEFF"/>
              </a:solidFill>
              <a:miter lim="800000"/>
              <a:headEnd/>
              <a:tailEnd/>
            </a:ln>
            <a:effectLst/>
          </p:spPr>
          <p:txBody>
            <a:bodyPr wrap="none" anchor="ctr"/>
            <a:lstStyle/>
            <a:p>
              <a:pPr algn="ctr" eaLnBrk="0" hangingPunct="0">
                <a:defRPr/>
              </a:pPr>
              <a:endParaRPr lang="en-US" sz="1400" dirty="0">
                <a:solidFill>
                  <a:schemeClr val="bg1"/>
                </a:solidFill>
                <a:latin typeface="+mj-lt"/>
                <a:cs typeface="Arial" pitchFamily="34" charset="0"/>
              </a:endParaRPr>
            </a:p>
          </p:txBody>
        </p:sp>
      </p:gr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428596" y="1142984"/>
          <a:ext cx="6429420" cy="41434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5"/>
          <p:cNvSpPr txBox="1">
            <a:spLocks noGrp="1" noChangeArrowheads="1"/>
          </p:cNvSpPr>
          <p:nvPr>
            <p:ph type="title"/>
          </p:nvPr>
        </p:nvSpPr>
        <p:spPr bwMode="auto">
          <a:xfrm>
            <a:off x="0" y="571480"/>
            <a:ext cx="8929718" cy="5635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defRPr/>
            </a:pPr>
            <a:r>
              <a:rPr lang="en-GB" sz="2400" b="1" dirty="0" smtClean="0">
                <a:solidFill>
                  <a:srgbClr val="FFFF00"/>
                </a:solidFill>
                <a:latin typeface="Verdana"/>
              </a:rPr>
              <a:t>Global Spending and Estimated Net Spending</a:t>
            </a:r>
            <a:endParaRPr lang="en-GB" sz="4000" b="1" dirty="0">
              <a:solidFill>
                <a:srgbClr val="FFFF00"/>
              </a:solidFill>
              <a:latin typeface="Verdana"/>
            </a:endParaRPr>
          </a:p>
        </p:txBody>
      </p:sp>
      <p:sp>
        <p:nvSpPr>
          <p:cNvPr id="6" name="Text Placeholder 3"/>
          <p:cNvSpPr>
            <a:spLocks noGrp="1"/>
          </p:cNvSpPr>
          <p:nvPr>
            <p:ph idx="1"/>
          </p:nvPr>
        </p:nvSpPr>
        <p:spPr>
          <a:xfrm>
            <a:off x="428596" y="4572008"/>
            <a:ext cx="8229600" cy="1976429"/>
          </a:xfrm>
          <a:noFill/>
          <a:ln w="9525">
            <a:noFill/>
            <a:miter lim="800000"/>
            <a:headEnd/>
            <a:tailEnd/>
          </a:ln>
          <a:effectLst/>
        </p:spPr>
        <p:txBody>
          <a:bodyPr vert="horz" wrap="square" lIns="0" tIns="0" rIns="0" bIns="0" numCol="1" anchor="t" anchorCtr="0" compatLnSpc="1">
            <a:prstTxWarp prst="textNoShape">
              <a:avLst/>
            </a:prstTxWarp>
            <a:noAutofit/>
          </a:bodyPr>
          <a:lstStyle/>
          <a:p>
            <a:pPr marL="225425" indent="-225425" algn="l" rtl="0"/>
            <a:r>
              <a:rPr lang="en-US" sz="1400" b="1" dirty="0" smtClean="0">
                <a:solidFill>
                  <a:srgbClr val="FFFF00"/>
                </a:solidFill>
                <a:latin typeface="Arial" pitchFamily="34" charset="0"/>
                <a:cs typeface="Arial" pitchFamily="34" charset="0"/>
              </a:rPr>
              <a:t>Discounts</a:t>
            </a:r>
            <a:r>
              <a:rPr lang="en-US" sz="1400" b="1" dirty="0" smtClean="0">
                <a:solidFill>
                  <a:schemeClr val="tx2"/>
                </a:solidFill>
                <a:latin typeface="Arial" pitchFamily="34" charset="0"/>
                <a:cs typeface="Arial" pitchFamily="34" charset="0"/>
              </a:rPr>
              <a:t> </a:t>
            </a:r>
            <a:r>
              <a:rPr lang="en-US" sz="1400" b="1" dirty="0" smtClean="0">
                <a:solidFill>
                  <a:schemeClr val="bg1"/>
                </a:solidFill>
                <a:latin typeface="Arial" pitchFamily="34" charset="0"/>
                <a:cs typeface="Arial" pitchFamily="34" charset="0"/>
              </a:rPr>
              <a:t>and rebates are expected to increase </a:t>
            </a:r>
            <a:r>
              <a:rPr lang="en-US" sz="1400" b="1" dirty="0" smtClean="0">
                <a:solidFill>
                  <a:srgbClr val="FFFF00"/>
                </a:solidFill>
                <a:latin typeface="Arial" pitchFamily="34" charset="0"/>
                <a:cs typeface="Arial" pitchFamily="34" charset="0"/>
              </a:rPr>
              <a:t>for branded </a:t>
            </a:r>
            <a:r>
              <a:rPr lang="en-US" sz="1400" b="1" dirty="0" smtClean="0">
                <a:solidFill>
                  <a:schemeClr val="bg1"/>
                </a:solidFill>
                <a:latin typeface="Arial" pitchFamily="34" charset="0"/>
                <a:cs typeface="Arial" pitchFamily="34" charset="0"/>
              </a:rPr>
              <a:t>products through </a:t>
            </a:r>
            <a:r>
              <a:rPr lang="en-US" sz="1400" b="1" dirty="0" smtClean="0">
                <a:solidFill>
                  <a:srgbClr val="FFFF00"/>
                </a:solidFill>
                <a:latin typeface="Arial" pitchFamily="34" charset="0"/>
                <a:cs typeface="Arial" pitchFamily="34" charset="0"/>
              </a:rPr>
              <a:t>2016</a:t>
            </a:r>
            <a:r>
              <a:rPr lang="en-US" sz="1400" b="1" dirty="0" smtClean="0">
                <a:solidFill>
                  <a:schemeClr val="tx2"/>
                </a:solidFill>
                <a:latin typeface="Arial" pitchFamily="34" charset="0"/>
                <a:cs typeface="Arial" pitchFamily="34" charset="0"/>
              </a:rPr>
              <a:t>.</a:t>
            </a:r>
          </a:p>
          <a:p>
            <a:pPr marL="225425" indent="-225425" algn="l" rtl="0"/>
            <a:r>
              <a:rPr lang="en-US" sz="1400" b="1" dirty="0" smtClean="0">
                <a:solidFill>
                  <a:srgbClr val="FFFF00"/>
                </a:solidFill>
                <a:latin typeface="Arial" pitchFamily="34" charset="0"/>
                <a:cs typeface="Arial" pitchFamily="34" charset="0"/>
              </a:rPr>
              <a:t>Off-invoice</a:t>
            </a:r>
            <a:r>
              <a:rPr lang="en-US" sz="1400" b="1" dirty="0" smtClean="0">
                <a:solidFill>
                  <a:schemeClr val="tx2"/>
                </a:solidFill>
                <a:latin typeface="Arial" pitchFamily="34" charset="0"/>
                <a:cs typeface="Arial" pitchFamily="34" charset="0"/>
              </a:rPr>
              <a:t> </a:t>
            </a:r>
            <a:r>
              <a:rPr lang="en-US" sz="1400" b="1" dirty="0" smtClean="0">
                <a:solidFill>
                  <a:schemeClr val="bg1"/>
                </a:solidFill>
                <a:latin typeface="Arial" pitchFamily="34" charset="0"/>
                <a:cs typeface="Arial" pitchFamily="34" charset="0"/>
              </a:rPr>
              <a:t>discounts for generics will continue to grow as companies compete with each other with increasing intensity</a:t>
            </a:r>
            <a:r>
              <a:rPr lang="en-US" sz="1400" b="1" dirty="0" smtClean="0">
                <a:solidFill>
                  <a:schemeClr val="tx2"/>
                </a:solidFill>
                <a:latin typeface="Arial" pitchFamily="34" charset="0"/>
                <a:cs typeface="Arial" pitchFamily="34" charset="0"/>
              </a:rPr>
              <a:t>.</a:t>
            </a:r>
          </a:p>
          <a:p>
            <a:pPr marL="225425" indent="-225425" algn="l" rtl="0"/>
            <a:r>
              <a:rPr lang="en-US" sz="1400" b="1" dirty="0" smtClean="0">
                <a:solidFill>
                  <a:srgbClr val="FFFF00"/>
                </a:solidFill>
                <a:latin typeface="Arial" pitchFamily="34" charset="0"/>
                <a:cs typeface="Arial" pitchFamily="34" charset="0"/>
              </a:rPr>
              <a:t>Off-invoice</a:t>
            </a:r>
            <a:r>
              <a:rPr lang="en-US" sz="1400" b="1" dirty="0" smtClean="0">
                <a:solidFill>
                  <a:schemeClr val="tx2"/>
                </a:solidFill>
                <a:latin typeface="Arial" pitchFamily="34" charset="0"/>
                <a:cs typeface="Arial" pitchFamily="34" charset="0"/>
              </a:rPr>
              <a:t> </a:t>
            </a:r>
            <a:r>
              <a:rPr lang="en-US" sz="1400" b="1" dirty="0" smtClean="0">
                <a:solidFill>
                  <a:schemeClr val="bg1"/>
                </a:solidFill>
                <a:latin typeface="Arial" pitchFamily="34" charset="0"/>
                <a:cs typeface="Arial" pitchFamily="34" charset="0"/>
              </a:rPr>
              <a:t>discounts and rebates in 2011 are estimated to be </a:t>
            </a:r>
            <a:r>
              <a:rPr lang="en-US" sz="1400" b="1" dirty="0" smtClean="0">
                <a:solidFill>
                  <a:srgbClr val="FFFF00"/>
                </a:solidFill>
                <a:latin typeface="Arial" pitchFamily="34" charset="0"/>
                <a:cs typeface="Arial" pitchFamily="34" charset="0"/>
              </a:rPr>
              <a:t>$130-140Bn</a:t>
            </a:r>
            <a:r>
              <a:rPr lang="en-US" sz="1400" b="1" dirty="0" smtClean="0">
                <a:solidFill>
                  <a:schemeClr val="tx2"/>
                </a:solidFill>
                <a:latin typeface="Arial" pitchFamily="34" charset="0"/>
                <a:cs typeface="Arial" pitchFamily="34" charset="0"/>
              </a:rPr>
              <a:t>, </a:t>
            </a:r>
            <a:r>
              <a:rPr lang="en-US" sz="1400" b="1" dirty="0" smtClean="0">
                <a:solidFill>
                  <a:schemeClr val="bg1"/>
                </a:solidFill>
                <a:latin typeface="Arial" pitchFamily="34" charset="0"/>
                <a:cs typeface="Arial" pitchFamily="34" charset="0"/>
              </a:rPr>
              <a:t>rising to </a:t>
            </a:r>
            <a:r>
              <a:rPr lang="en-US" sz="1400" b="1" dirty="0" smtClean="0">
                <a:solidFill>
                  <a:srgbClr val="FFFF00"/>
                </a:solidFill>
                <a:latin typeface="Arial" pitchFamily="34" charset="0"/>
                <a:cs typeface="Arial" pitchFamily="34" charset="0"/>
              </a:rPr>
              <a:t>$180-190Bn </a:t>
            </a:r>
            <a:r>
              <a:rPr lang="en-US" sz="1400" b="1" dirty="0" smtClean="0">
                <a:solidFill>
                  <a:schemeClr val="bg1"/>
                </a:solidFill>
                <a:latin typeface="Arial" pitchFamily="34" charset="0"/>
                <a:cs typeface="Arial" pitchFamily="34" charset="0"/>
              </a:rPr>
              <a:t>by 2016.</a:t>
            </a:r>
          </a:p>
          <a:p>
            <a:pPr marL="225425" indent="-225425" algn="l" rtl="0"/>
            <a:r>
              <a:rPr lang="en-US" sz="1400" b="1" dirty="0" smtClean="0">
                <a:solidFill>
                  <a:schemeClr val="bg1"/>
                </a:solidFill>
                <a:latin typeface="Arial" pitchFamily="34" charset="0"/>
                <a:cs typeface="Arial" pitchFamily="34" charset="0"/>
              </a:rPr>
              <a:t>The U.S., France and Germany have recently increased government-mandated rebates, while other countries, including Italy and Canada, have banned some rebates, joining many other countries around the world </a:t>
            </a:r>
            <a:r>
              <a:rPr lang="en-US" sz="1400" b="1" dirty="0" smtClean="0">
                <a:solidFill>
                  <a:srgbClr val="FFFF00"/>
                </a:solidFill>
                <a:latin typeface="Arial" pitchFamily="34" charset="0"/>
                <a:cs typeface="Arial" pitchFamily="34" charset="0"/>
              </a:rPr>
              <a:t>with more transparent pricing systems</a:t>
            </a:r>
            <a:r>
              <a:rPr lang="en-US" sz="1400" b="1" dirty="0" smtClean="0">
                <a:solidFill>
                  <a:schemeClr val="tx2"/>
                </a:solidFill>
                <a:latin typeface="Arial" pitchFamily="34" charset="0"/>
                <a:cs typeface="Arial" pitchFamily="34" charset="0"/>
              </a:rPr>
              <a:t>.</a:t>
            </a:r>
          </a:p>
        </p:txBody>
      </p:sp>
      <p:sp>
        <p:nvSpPr>
          <p:cNvPr id="8" name="Text Box 6"/>
          <p:cNvSpPr txBox="1">
            <a:spLocks noChangeArrowheads="1"/>
          </p:cNvSpPr>
          <p:nvPr/>
        </p:nvSpPr>
        <p:spPr bwMode="auto">
          <a:xfrm>
            <a:off x="0" y="6581001"/>
            <a:ext cx="4504932" cy="138499"/>
          </a:xfrm>
          <a:prstGeom prst="rect">
            <a:avLst/>
          </a:prstGeom>
          <a:noFill/>
          <a:ln w="9525">
            <a:noFill/>
            <a:miter lim="800000"/>
            <a:headEnd/>
            <a:tailEnd/>
          </a:ln>
          <a:effectLst/>
        </p:spPr>
        <p:txBody>
          <a:bodyPr wrap="square" lIns="0" tIns="0" rIns="0" bIns="0" anchor="b">
            <a:spAutoFit/>
          </a:bodyPr>
          <a:lstStyle/>
          <a:p>
            <a:r>
              <a:rPr lang="en-US" sz="900" dirty="0">
                <a:solidFill>
                  <a:srgbClr val="FFFF00"/>
                </a:solidFill>
              </a:rPr>
              <a:t>Source: </a:t>
            </a:r>
            <a:r>
              <a:rPr lang="en-US" sz="900" dirty="0" smtClean="0">
                <a:solidFill>
                  <a:srgbClr val="FFFF00"/>
                </a:solidFill>
                <a:cs typeface="Arial" pitchFamily="34" charset="0"/>
              </a:rPr>
              <a:t>IMS Institute for Healthcare Informatics, </a:t>
            </a:r>
            <a:r>
              <a:rPr lang="en-US" sz="900" dirty="0" smtClean="0">
                <a:solidFill>
                  <a:srgbClr val="FFFF00"/>
                </a:solidFill>
              </a:rPr>
              <a:t>IMS Market Prognosis, May 2012</a:t>
            </a:r>
            <a:endParaRPr lang="en-US" sz="900" dirty="0">
              <a:solidFill>
                <a:srgbClr val="FFFF00"/>
              </a:solidFill>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3" hidden="1"/>
          <p:cNvGraphicFramePr>
            <a:graphicFrameLocks/>
          </p:cNvGraphicFramePr>
          <p:nvPr/>
        </p:nvGraphicFramePr>
        <p:xfrm>
          <a:off x="0" y="0"/>
          <a:ext cx="158750" cy="158750"/>
        </p:xfrm>
        <a:graphic>
          <a:graphicData uri="http://schemas.openxmlformats.org/presentationml/2006/ole">
            <p:oleObj spid="_x0000_s6146" name="think-cell Slide" r:id="rId30" imgW="0" imgH="0" progId="">
              <p:embed/>
            </p:oleObj>
          </a:graphicData>
        </a:graphic>
      </p:graphicFrame>
      <p:sp>
        <p:nvSpPr>
          <p:cNvPr id="10" name="Rectangle 9"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fr-FR" altLang="zh-CN" sz="1400" dirty="0">
                <a:solidFill>
                  <a:srgbClr val="FFFFFF"/>
                </a:solidFill>
                <a:ea typeface="宋体" pitchFamily="2" charset="-122"/>
                <a:sym typeface="Verdana" pitchFamily="34" charset="0"/>
              </a:rPr>
              <a:t>r</a:t>
            </a:r>
          </a:p>
        </p:txBody>
      </p:sp>
      <p:sp>
        <p:nvSpPr>
          <p:cNvPr id="2055" name="Titre 1"/>
          <p:cNvSpPr>
            <a:spLocks noGrp="1"/>
          </p:cNvSpPr>
          <p:nvPr>
            <p:ph type="title"/>
            <p:custDataLst>
              <p:tags r:id="rId3"/>
            </p:custDataLst>
          </p:nvPr>
        </p:nvSpPr>
        <p:spPr>
          <a:xfrm>
            <a:off x="427038" y="285728"/>
            <a:ext cx="8226425" cy="1214446"/>
          </a:xfrm>
        </p:spPr>
        <p:txBody>
          <a:bodyPr/>
          <a:lstStyle/>
          <a:p>
            <a:pPr algn="ctr" rtl="0"/>
            <a:r>
              <a:rPr lang="en-US" altLang="zh-CN" sz="2400" b="1" dirty="0" smtClean="0">
                <a:solidFill>
                  <a:schemeClr val="bg1"/>
                </a:solidFill>
                <a:ea typeface="宋体" pitchFamily="2" charset="-122"/>
              </a:rPr>
              <a:t>Large pharma sales grew by 50% in 4 years </a:t>
            </a:r>
            <a:r>
              <a:rPr lang="en-GB" altLang="zh-CN" sz="2400" b="1" dirty="0" smtClean="0">
                <a:solidFill>
                  <a:schemeClr val="bg1"/>
                </a:solidFill>
                <a:ea typeface="宋体" pitchFamily="2" charset="-122"/>
              </a:rPr>
              <a:t>while local companies more than doubled </a:t>
            </a:r>
            <a:r>
              <a:rPr lang="en-US" altLang="zh-CN" sz="2400" b="1" dirty="0" smtClean="0">
                <a:ea typeface="宋体" pitchFamily="2" charset="-122"/>
              </a:rPr>
              <a:t/>
            </a:r>
            <a:br>
              <a:rPr lang="en-US" altLang="zh-CN" sz="2400" b="1" dirty="0" smtClean="0">
                <a:ea typeface="宋体" pitchFamily="2" charset="-122"/>
              </a:rPr>
            </a:br>
            <a:r>
              <a:rPr lang="en-US" altLang="zh-CN" sz="2400" b="1" dirty="0" smtClean="0">
                <a:ea typeface="宋体" pitchFamily="2" charset="-122"/>
              </a:rPr>
              <a:t>* </a:t>
            </a:r>
            <a:r>
              <a:rPr lang="en-US" altLang="zh-CN" sz="2000" b="1" dirty="0" smtClean="0">
                <a:solidFill>
                  <a:srgbClr val="FFFF00"/>
                </a:solidFill>
                <a:ea typeface="宋体" pitchFamily="2" charset="-122"/>
              </a:rPr>
              <a:t>Large pharma MS </a:t>
            </a:r>
            <a:r>
              <a:rPr lang="en-US" altLang="zh-CN" sz="1800" b="1" dirty="0" smtClean="0">
                <a:solidFill>
                  <a:srgbClr val="FFFF00"/>
                </a:solidFill>
                <a:ea typeface="宋体" pitchFamily="2" charset="-122"/>
              </a:rPr>
              <a:t>of 32% compared to 71% in top 9 mature markets</a:t>
            </a:r>
            <a:endParaRPr lang="en-US" altLang="zh-CN" sz="1400" b="1" dirty="0" smtClean="0">
              <a:solidFill>
                <a:srgbClr val="FFFF00"/>
              </a:solidFill>
              <a:ea typeface="宋体" pitchFamily="2" charset="-122"/>
            </a:endParaRPr>
          </a:p>
        </p:txBody>
      </p:sp>
      <p:sp>
        <p:nvSpPr>
          <p:cNvPr id="142" name="ZoneTexte 141"/>
          <p:cNvSpPr txBox="1"/>
          <p:nvPr>
            <p:custDataLst>
              <p:tags r:id="rId4"/>
            </p:custDataLst>
          </p:nvPr>
        </p:nvSpPr>
        <p:spPr>
          <a:xfrm>
            <a:off x="855663" y="1628775"/>
            <a:ext cx="2816225" cy="492443"/>
          </a:xfrm>
          <a:prstGeom prst="rect">
            <a:avLst/>
          </a:prstGeom>
          <a:noFill/>
        </p:spPr>
        <p:txBody>
          <a:bodyPr>
            <a:spAutoFit/>
          </a:bodyPr>
          <a:lstStyle/>
          <a:p>
            <a:pPr algn="ctr">
              <a:defRPr/>
            </a:pPr>
            <a:r>
              <a:rPr lang="en-US" sz="1200" b="1" dirty="0">
                <a:solidFill>
                  <a:schemeClr val="bg1"/>
                </a:solidFill>
                <a:latin typeface="+mj-lt"/>
              </a:rPr>
              <a:t>Value Market share in Pharmerging </a:t>
            </a:r>
            <a:r>
              <a:rPr lang="en-US" sz="1200" b="1" dirty="0" smtClean="0">
                <a:solidFill>
                  <a:schemeClr val="bg1"/>
                </a:solidFill>
                <a:latin typeface="+mj-lt"/>
              </a:rPr>
              <a:t>markets  </a:t>
            </a:r>
            <a:r>
              <a:rPr lang="en-US" sz="1400" b="1" dirty="0" smtClean="0">
                <a:solidFill>
                  <a:schemeClr val="bg1"/>
                </a:solidFill>
                <a:latin typeface="+mj-lt"/>
              </a:rPr>
              <a:t>2007</a:t>
            </a:r>
            <a:endParaRPr lang="en-US" sz="1400" b="1" dirty="0">
              <a:solidFill>
                <a:schemeClr val="bg1"/>
              </a:solidFill>
              <a:latin typeface="+mj-lt"/>
            </a:endParaRPr>
          </a:p>
        </p:txBody>
      </p:sp>
      <p:graphicFrame>
        <p:nvGraphicFramePr>
          <p:cNvPr id="2051" name="Object 5"/>
          <p:cNvGraphicFramePr>
            <a:graphicFrameLocks noChangeAspect="1"/>
          </p:cNvGraphicFramePr>
          <p:nvPr/>
        </p:nvGraphicFramePr>
        <p:xfrm>
          <a:off x="1000100" y="2071678"/>
          <a:ext cx="2422525" cy="2422525"/>
        </p:xfrm>
        <a:graphic>
          <a:graphicData uri="http://schemas.openxmlformats.org/presentationml/2006/ole">
            <p:oleObj spid="_x0000_s6147" name="Chart" r:id="rId31" imgW="2419480" imgH="2419415" progId="MSGraph.Chart.8">
              <p:embed followColorScheme="full"/>
            </p:oleObj>
          </a:graphicData>
        </a:graphic>
      </p:graphicFrame>
      <p:sp>
        <p:nvSpPr>
          <p:cNvPr id="159" name="Rectangle 158"/>
          <p:cNvSpPr/>
          <p:nvPr>
            <p:custDataLst>
              <p:tags r:id="rId5"/>
            </p:custDataLst>
          </p:nvPr>
        </p:nvSpPr>
        <p:spPr bwMode="auto">
          <a:xfrm>
            <a:off x="3214678" y="5286388"/>
            <a:ext cx="179387" cy="133350"/>
          </a:xfrm>
          <a:prstGeom prst="rect">
            <a:avLst/>
          </a:prstGeom>
          <a:solidFill>
            <a:schemeClr val="bg2"/>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dirty="0">
              <a:solidFill>
                <a:srgbClr val="FFFFFF"/>
              </a:solidFill>
              <a:ea typeface="宋体" pitchFamily="2" charset="-122"/>
            </a:endParaRPr>
          </a:p>
        </p:txBody>
      </p:sp>
      <p:sp>
        <p:nvSpPr>
          <p:cNvPr id="158" name="Rectangle 157"/>
          <p:cNvSpPr/>
          <p:nvPr>
            <p:custDataLst>
              <p:tags r:id="rId6"/>
            </p:custDataLst>
          </p:nvPr>
        </p:nvSpPr>
        <p:spPr bwMode="auto">
          <a:xfrm>
            <a:off x="3214678" y="5072074"/>
            <a:ext cx="179387" cy="133350"/>
          </a:xfrm>
          <a:prstGeom prst="rect">
            <a:avLst/>
          </a:prstGeom>
          <a:solidFill>
            <a:srgbClr val="808080"/>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dirty="0">
              <a:solidFill>
                <a:srgbClr val="FFFFFF"/>
              </a:solidFill>
              <a:ea typeface="宋体" pitchFamily="2" charset="-122"/>
            </a:endParaRPr>
          </a:p>
        </p:txBody>
      </p:sp>
      <p:sp>
        <p:nvSpPr>
          <p:cNvPr id="157" name="Rectangle 156"/>
          <p:cNvSpPr/>
          <p:nvPr>
            <p:custDataLst>
              <p:tags r:id="rId7"/>
            </p:custDataLst>
          </p:nvPr>
        </p:nvSpPr>
        <p:spPr bwMode="auto">
          <a:xfrm>
            <a:off x="3214679" y="4857760"/>
            <a:ext cx="142876" cy="133350"/>
          </a:xfrm>
          <a:prstGeom prst="rect">
            <a:avLst/>
          </a:prstGeom>
          <a:solidFill>
            <a:srgbClr val="D6D7D9"/>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dirty="0">
              <a:solidFill>
                <a:srgbClr val="FFFFFF"/>
              </a:solidFill>
              <a:ea typeface="宋体" pitchFamily="2" charset="-122"/>
            </a:endParaRPr>
          </a:p>
        </p:txBody>
      </p:sp>
      <p:sp>
        <p:nvSpPr>
          <p:cNvPr id="161" name="Rectangle 160"/>
          <p:cNvSpPr/>
          <p:nvPr>
            <p:custDataLst>
              <p:tags r:id="rId8"/>
            </p:custDataLst>
          </p:nvPr>
        </p:nvSpPr>
        <p:spPr bwMode="auto">
          <a:xfrm>
            <a:off x="3214678" y="5715016"/>
            <a:ext cx="179387" cy="133350"/>
          </a:xfrm>
          <a:prstGeom prst="rect">
            <a:avLst/>
          </a:prstGeom>
          <a:solidFill>
            <a:srgbClr val="00B0F0"/>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dirty="0">
              <a:solidFill>
                <a:srgbClr val="FFFFFF"/>
              </a:solidFill>
              <a:ea typeface="宋体" pitchFamily="2" charset="-122"/>
            </a:endParaRPr>
          </a:p>
        </p:txBody>
      </p:sp>
      <p:sp>
        <p:nvSpPr>
          <p:cNvPr id="160" name="Rectangle 159"/>
          <p:cNvSpPr/>
          <p:nvPr>
            <p:custDataLst>
              <p:tags r:id="rId9"/>
            </p:custDataLst>
          </p:nvPr>
        </p:nvSpPr>
        <p:spPr bwMode="auto">
          <a:xfrm>
            <a:off x="3214678" y="5500702"/>
            <a:ext cx="179387" cy="133350"/>
          </a:xfrm>
          <a:prstGeom prst="rect">
            <a:avLst/>
          </a:prstGeom>
          <a:solidFill>
            <a:srgbClr val="000000"/>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zh-CN" dirty="0">
              <a:solidFill>
                <a:srgbClr val="FFFFFF"/>
              </a:solidFill>
              <a:ea typeface="宋体" pitchFamily="2" charset="-122"/>
            </a:endParaRPr>
          </a:p>
        </p:txBody>
      </p:sp>
      <p:sp>
        <p:nvSpPr>
          <p:cNvPr id="144" name="Rectangle 143"/>
          <p:cNvSpPr/>
          <p:nvPr>
            <p:custDataLst>
              <p:tags r:id="rId10"/>
            </p:custDataLst>
          </p:nvPr>
        </p:nvSpPr>
        <p:spPr bwMode="auto">
          <a:xfrm>
            <a:off x="3500430" y="4857760"/>
            <a:ext cx="1084263"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4E58E066-12F7-4C10-8383-2345D823BCB3}" type="datetime'Sm''''''''''a''''''ll ''c''o''''mpa''''n''i''''''''''''''es'''">
              <a:rPr lang="fr-FR" altLang="zh-CN" sz="1050" b="1">
                <a:solidFill>
                  <a:srgbClr val="FFFF00"/>
                </a:solidFill>
                <a:ea typeface="宋体" pitchFamily="2" charset="-122"/>
                <a:sym typeface="Verdana" pitchFamily="34" charset="0"/>
              </a:rPr>
              <a:pPr>
                <a:defRPr/>
              </a:pPr>
              <a:t>Small companies</a:t>
            </a:fld>
            <a:endParaRPr lang="fr-FR" altLang="zh-CN" sz="1050" b="1" dirty="0">
              <a:solidFill>
                <a:srgbClr val="FFFF00"/>
              </a:solidFill>
              <a:ea typeface="宋体" pitchFamily="2" charset="-122"/>
              <a:sym typeface="Verdana" pitchFamily="34" charset="0"/>
            </a:endParaRPr>
          </a:p>
        </p:txBody>
      </p:sp>
      <p:sp>
        <p:nvSpPr>
          <p:cNvPr id="150" name="Rectangle 149"/>
          <p:cNvSpPr/>
          <p:nvPr>
            <p:custDataLst>
              <p:tags r:id="rId11"/>
            </p:custDataLst>
          </p:nvPr>
        </p:nvSpPr>
        <p:spPr bwMode="auto">
          <a:xfrm>
            <a:off x="3571868" y="5500702"/>
            <a:ext cx="13970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4BC11F6D-7841-4AB6-84AE-D30CAC39EDBF}" type="datetime'Midsiz''''e ''''''M''ultin''''''''atio''''''''n''''''a''l''s'">
              <a:rPr lang="fr-FR" altLang="zh-CN" sz="1050" b="1">
                <a:solidFill>
                  <a:srgbClr val="FFFF00"/>
                </a:solidFill>
                <a:ea typeface="宋体" pitchFamily="2" charset="-122"/>
                <a:sym typeface="Verdana" pitchFamily="34" charset="0"/>
              </a:rPr>
              <a:pPr>
                <a:defRPr/>
              </a:pPr>
              <a:t>Midsize Multinationals</a:t>
            </a:fld>
            <a:endParaRPr lang="fr-FR" altLang="zh-CN" sz="1050" b="1" dirty="0">
              <a:solidFill>
                <a:srgbClr val="FFFF00"/>
              </a:solidFill>
              <a:ea typeface="宋体" pitchFamily="2" charset="-122"/>
              <a:sym typeface="Verdana" pitchFamily="34" charset="0"/>
            </a:endParaRPr>
          </a:p>
        </p:txBody>
      </p:sp>
      <p:sp>
        <p:nvSpPr>
          <p:cNvPr id="156" name="Rectangle 155"/>
          <p:cNvSpPr/>
          <p:nvPr>
            <p:custDataLst>
              <p:tags r:id="rId12"/>
            </p:custDataLst>
          </p:nvPr>
        </p:nvSpPr>
        <p:spPr bwMode="auto">
          <a:xfrm>
            <a:off x="3571868" y="5715016"/>
            <a:ext cx="1319213"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00DCB0D0-FA07-49DE-AA3A-6F771BC417A8}" type="datetime'''L''''a''rg''e ''g''lo''b''''al p''h''''''''ar''ma'''''''''''">
              <a:rPr lang="fr-FR" altLang="zh-CN" sz="1050" b="1">
                <a:solidFill>
                  <a:srgbClr val="FFFF00"/>
                </a:solidFill>
                <a:ea typeface="宋体" pitchFamily="2" charset="-122"/>
                <a:sym typeface="Verdana" pitchFamily="34" charset="0"/>
              </a:rPr>
              <a:pPr>
                <a:defRPr/>
              </a:pPr>
              <a:t>Large global pharma</a:t>
            </a:fld>
            <a:endParaRPr lang="fr-FR" altLang="zh-CN" sz="1050" b="1" dirty="0">
              <a:solidFill>
                <a:srgbClr val="FFFF00"/>
              </a:solidFill>
              <a:ea typeface="宋体" pitchFamily="2" charset="-122"/>
              <a:sym typeface="Verdana" pitchFamily="34" charset="0"/>
            </a:endParaRPr>
          </a:p>
        </p:txBody>
      </p:sp>
      <p:sp>
        <p:nvSpPr>
          <p:cNvPr id="146" name="Rectangle 145"/>
          <p:cNvSpPr/>
          <p:nvPr>
            <p:custDataLst>
              <p:tags r:id="rId13"/>
            </p:custDataLst>
          </p:nvPr>
        </p:nvSpPr>
        <p:spPr bwMode="auto">
          <a:xfrm>
            <a:off x="3571868" y="5286388"/>
            <a:ext cx="16256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30413816-331F-48B4-A4FC-6A2621C14366}" type="datetime'R''eg''''&amp;S''''m''al''l M''''''''u''lt''ina''tion''al''''s'''">
              <a:rPr lang="fr-FR" altLang="zh-CN" sz="1050" b="1">
                <a:solidFill>
                  <a:srgbClr val="FFFF00"/>
                </a:solidFill>
                <a:ea typeface="宋体" pitchFamily="2" charset="-122"/>
                <a:sym typeface="Verdana" pitchFamily="34" charset="0"/>
              </a:rPr>
              <a:pPr>
                <a:defRPr/>
              </a:pPr>
              <a:t>Reg&amp;Small Multinationals</a:t>
            </a:fld>
            <a:endParaRPr lang="fr-FR" altLang="zh-CN" sz="1000" b="1" dirty="0">
              <a:solidFill>
                <a:srgbClr val="FFFF00"/>
              </a:solidFill>
              <a:ea typeface="宋体" pitchFamily="2" charset="-122"/>
              <a:sym typeface="Verdana" pitchFamily="34" charset="0"/>
            </a:endParaRPr>
          </a:p>
        </p:txBody>
      </p:sp>
      <p:sp>
        <p:nvSpPr>
          <p:cNvPr id="145" name="Rectangle 144"/>
          <p:cNvSpPr/>
          <p:nvPr>
            <p:custDataLst>
              <p:tags r:id="rId14"/>
            </p:custDataLst>
          </p:nvPr>
        </p:nvSpPr>
        <p:spPr bwMode="auto">
          <a:xfrm>
            <a:off x="3500430" y="5072074"/>
            <a:ext cx="1054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8F375C5C-0F3C-411F-9791-269F3A9666C9}" type="datetime'''''''L''''oc''''''al'' c''''''''ompan''''''i''''''es'''''''">
              <a:rPr lang="fr-FR" altLang="zh-CN" sz="1050" b="1">
                <a:solidFill>
                  <a:srgbClr val="FFFF00"/>
                </a:solidFill>
                <a:ea typeface="宋体" pitchFamily="2" charset="-122"/>
                <a:sym typeface="Verdana" pitchFamily="34" charset="0"/>
              </a:rPr>
              <a:pPr>
                <a:defRPr/>
              </a:pPr>
              <a:t>Local companies</a:t>
            </a:fld>
            <a:endParaRPr lang="fr-FR" altLang="zh-CN" sz="1050" b="1" dirty="0">
              <a:solidFill>
                <a:srgbClr val="FFFF00"/>
              </a:solidFill>
              <a:ea typeface="宋体" pitchFamily="2" charset="-122"/>
              <a:sym typeface="Verdana" pitchFamily="34" charset="0"/>
            </a:endParaRPr>
          </a:p>
        </p:txBody>
      </p:sp>
      <p:sp>
        <p:nvSpPr>
          <p:cNvPr id="169" name="ZoneTexte 168"/>
          <p:cNvSpPr txBox="1"/>
          <p:nvPr>
            <p:custDataLst>
              <p:tags r:id="rId15"/>
            </p:custDataLst>
          </p:nvPr>
        </p:nvSpPr>
        <p:spPr>
          <a:xfrm>
            <a:off x="5021263" y="1628775"/>
            <a:ext cx="2816225" cy="492443"/>
          </a:xfrm>
          <a:prstGeom prst="rect">
            <a:avLst/>
          </a:prstGeom>
          <a:noFill/>
        </p:spPr>
        <p:txBody>
          <a:bodyPr>
            <a:spAutoFit/>
          </a:bodyPr>
          <a:lstStyle/>
          <a:p>
            <a:pPr algn="ctr">
              <a:defRPr/>
            </a:pPr>
            <a:r>
              <a:rPr lang="en-US" sz="1200" b="1" dirty="0">
                <a:solidFill>
                  <a:schemeClr val="bg1"/>
                </a:solidFill>
                <a:latin typeface="+mj-lt"/>
              </a:rPr>
              <a:t>Value </a:t>
            </a:r>
            <a:r>
              <a:rPr lang="en-US" sz="1200" b="1" dirty="0" smtClean="0">
                <a:solidFill>
                  <a:schemeClr val="bg1"/>
                </a:solidFill>
                <a:latin typeface="+mj-lt"/>
              </a:rPr>
              <a:t>Market share in Pharmerging markets  </a:t>
            </a:r>
            <a:r>
              <a:rPr lang="en-US" sz="1400" b="1" dirty="0" smtClean="0">
                <a:solidFill>
                  <a:schemeClr val="bg1"/>
                </a:solidFill>
                <a:latin typeface="+mj-lt"/>
              </a:rPr>
              <a:t>2011</a:t>
            </a:r>
            <a:endParaRPr lang="en-US" sz="1400" b="1" dirty="0">
              <a:solidFill>
                <a:schemeClr val="bg1"/>
              </a:solidFill>
              <a:latin typeface="+mj-lt"/>
            </a:endParaRPr>
          </a:p>
        </p:txBody>
      </p:sp>
      <p:graphicFrame>
        <p:nvGraphicFramePr>
          <p:cNvPr id="2052" name="Object 6"/>
          <p:cNvGraphicFramePr>
            <a:graphicFrameLocks noChangeAspect="1"/>
          </p:cNvGraphicFramePr>
          <p:nvPr/>
        </p:nvGraphicFramePr>
        <p:xfrm>
          <a:off x="5143504" y="2071678"/>
          <a:ext cx="2422525" cy="2422525"/>
        </p:xfrm>
        <a:graphic>
          <a:graphicData uri="http://schemas.openxmlformats.org/presentationml/2006/ole">
            <p:oleObj spid="_x0000_s6148" name="Chart" r:id="rId32" imgW="2419480" imgH="2419415" progId="MSGraph.Chart.8">
              <p:embed followColorScheme="full"/>
            </p:oleObj>
          </a:graphicData>
        </a:graphic>
      </p:graphicFrame>
      <p:sp>
        <p:nvSpPr>
          <p:cNvPr id="176" name="ZoneTexte 175"/>
          <p:cNvSpPr txBox="1"/>
          <p:nvPr>
            <p:custDataLst>
              <p:tags r:id="rId16"/>
            </p:custDataLst>
          </p:nvPr>
        </p:nvSpPr>
        <p:spPr>
          <a:xfrm>
            <a:off x="214282" y="6627812"/>
            <a:ext cx="3999813" cy="230832"/>
          </a:xfrm>
          <a:prstGeom prst="rect">
            <a:avLst/>
          </a:prstGeom>
          <a:noFill/>
        </p:spPr>
        <p:txBody>
          <a:bodyPr wrap="none">
            <a:spAutoFit/>
          </a:bodyPr>
          <a:lstStyle/>
          <a:p>
            <a:pPr>
              <a:defRPr/>
            </a:pPr>
            <a:r>
              <a:rPr lang="fr-FR" sz="900" i="1" dirty="0">
                <a:solidFill>
                  <a:srgbClr val="FFFF00"/>
                </a:solidFill>
                <a:latin typeface="+mj-lt"/>
              </a:rPr>
              <a:t>Source: IMS MIDAS MAT 06-2012, IMS corporation segmentation analysis</a:t>
            </a:r>
          </a:p>
        </p:txBody>
      </p:sp>
      <p:sp>
        <p:nvSpPr>
          <p:cNvPr id="177" name="ZoneTexte 176"/>
          <p:cNvSpPr txBox="1"/>
          <p:nvPr>
            <p:custDataLst>
              <p:tags r:id="rId17"/>
            </p:custDataLst>
          </p:nvPr>
        </p:nvSpPr>
        <p:spPr>
          <a:xfrm>
            <a:off x="0" y="6072206"/>
            <a:ext cx="9144000" cy="323165"/>
          </a:xfrm>
          <a:prstGeom prst="rect">
            <a:avLst/>
          </a:prstGeom>
          <a:noFill/>
        </p:spPr>
        <p:txBody>
          <a:bodyPr wrap="square">
            <a:spAutoFit/>
          </a:bodyPr>
          <a:lstStyle/>
          <a:p>
            <a:pPr>
              <a:defRPr/>
            </a:pPr>
            <a:r>
              <a:rPr lang="en-US" sz="1500" b="1" i="1" dirty="0">
                <a:solidFill>
                  <a:srgbClr val="FFC000"/>
                </a:solidFill>
                <a:latin typeface="+mj-lt"/>
              </a:rPr>
              <a:t>Local companies are growing faster and now have a greater market share than Large pharma </a:t>
            </a:r>
          </a:p>
        </p:txBody>
      </p:sp>
      <p:graphicFrame>
        <p:nvGraphicFramePr>
          <p:cNvPr id="178" name="Tableau 177"/>
          <p:cNvGraphicFramePr>
            <a:graphicFrameLocks noGrp="1"/>
          </p:cNvGraphicFramePr>
          <p:nvPr>
            <p:custDataLst>
              <p:tags r:id="rId18"/>
            </p:custDataLst>
          </p:nvPr>
        </p:nvGraphicFramePr>
        <p:xfrm>
          <a:off x="2714612" y="4429132"/>
          <a:ext cx="428628" cy="1423990"/>
        </p:xfrm>
        <a:graphic>
          <a:graphicData uri="http://schemas.openxmlformats.org/drawingml/2006/table">
            <a:tbl>
              <a:tblPr/>
              <a:tblGrid>
                <a:gridCol w="428628"/>
              </a:tblGrid>
              <a:tr h="570550">
                <a:tc>
                  <a:txBody>
                    <a:bodyPr/>
                    <a:lstStyle/>
                    <a:p>
                      <a:pPr algn="r" fontAlgn="b"/>
                      <a:r>
                        <a:rPr lang="fr-FR" sz="1400" b="1" i="0" u="none" strike="noStrike" dirty="0">
                          <a:solidFill>
                            <a:srgbClr val="FFFF00"/>
                          </a:solidFill>
                          <a:latin typeface="+mj-lt"/>
                        </a:rPr>
                        <a:t>5%</a:t>
                      </a:r>
                    </a:p>
                  </a:txBody>
                  <a:tcPr marL="0" marR="0" marT="0" marB="0" anchor="b">
                    <a:lnL>
                      <a:noFill/>
                    </a:lnL>
                    <a:lnR>
                      <a:noFill/>
                    </a:lnR>
                    <a:lnT>
                      <a:noFill/>
                    </a:lnT>
                    <a:lnB>
                      <a:noFill/>
                    </a:lnB>
                  </a:tcPr>
                </a:tc>
              </a:tr>
              <a:tr h="204316">
                <a:tc>
                  <a:txBody>
                    <a:bodyPr/>
                    <a:lstStyle/>
                    <a:p>
                      <a:pPr algn="r" fontAlgn="b"/>
                      <a:r>
                        <a:rPr lang="fr-FR" sz="1400" b="1" i="0" u="none" strike="noStrike" dirty="0">
                          <a:solidFill>
                            <a:srgbClr val="FFFF00"/>
                          </a:solidFill>
                          <a:latin typeface="+mj-lt"/>
                        </a:rPr>
                        <a:t>18%</a:t>
                      </a:r>
                    </a:p>
                  </a:txBody>
                  <a:tcPr marL="0" marR="0" marT="0" marB="0" anchor="b">
                    <a:lnL>
                      <a:noFill/>
                    </a:lnL>
                    <a:lnR>
                      <a:noFill/>
                    </a:lnR>
                    <a:lnT>
                      <a:noFill/>
                    </a:lnT>
                    <a:lnB>
                      <a:noFill/>
                    </a:lnB>
                  </a:tcPr>
                </a:tc>
              </a:tr>
              <a:tr h="204316">
                <a:tc>
                  <a:txBody>
                    <a:bodyPr/>
                    <a:lstStyle/>
                    <a:p>
                      <a:pPr algn="r" fontAlgn="b"/>
                      <a:r>
                        <a:rPr lang="fr-FR" sz="1400" b="1" i="0" u="none" strike="noStrike" dirty="0">
                          <a:solidFill>
                            <a:srgbClr val="FFFF00"/>
                          </a:solidFill>
                          <a:latin typeface="+mj-lt"/>
                        </a:rPr>
                        <a:t>14%</a:t>
                      </a:r>
                    </a:p>
                  </a:txBody>
                  <a:tcPr marL="0" marR="0" marT="0" marB="0" anchor="b">
                    <a:lnL>
                      <a:noFill/>
                    </a:lnL>
                    <a:lnR>
                      <a:noFill/>
                    </a:lnR>
                    <a:lnT>
                      <a:noFill/>
                    </a:lnT>
                    <a:lnB>
                      <a:noFill/>
                    </a:lnB>
                  </a:tcPr>
                </a:tc>
              </a:tr>
              <a:tr h="204316">
                <a:tc>
                  <a:txBody>
                    <a:bodyPr/>
                    <a:lstStyle/>
                    <a:p>
                      <a:pPr algn="r" fontAlgn="b"/>
                      <a:r>
                        <a:rPr lang="fr-FR" sz="1400" b="1" i="0" u="none" strike="noStrike" dirty="0">
                          <a:solidFill>
                            <a:srgbClr val="FFFF00"/>
                          </a:solidFill>
                          <a:latin typeface="+mj-lt"/>
                        </a:rPr>
                        <a:t>10%</a:t>
                      </a:r>
                    </a:p>
                  </a:txBody>
                  <a:tcPr marL="0" marR="0" marT="0" marB="0" anchor="b">
                    <a:lnL>
                      <a:noFill/>
                    </a:lnL>
                    <a:lnR>
                      <a:noFill/>
                    </a:lnR>
                    <a:lnT>
                      <a:noFill/>
                    </a:lnT>
                    <a:lnB>
                      <a:noFill/>
                    </a:lnB>
                  </a:tcPr>
                </a:tc>
              </a:tr>
              <a:tr h="204316">
                <a:tc>
                  <a:txBody>
                    <a:bodyPr/>
                    <a:lstStyle/>
                    <a:p>
                      <a:pPr algn="r" fontAlgn="b"/>
                      <a:r>
                        <a:rPr lang="fr-FR" sz="1400" b="1" i="0" u="none" strike="noStrike" dirty="0">
                          <a:solidFill>
                            <a:srgbClr val="FFFF00"/>
                          </a:solidFill>
                          <a:latin typeface="+mj-lt"/>
                        </a:rPr>
                        <a:t>9%</a:t>
                      </a:r>
                    </a:p>
                  </a:txBody>
                  <a:tcPr marL="0" marR="0" marT="0" marB="0" anchor="b">
                    <a:lnL>
                      <a:noFill/>
                    </a:lnL>
                    <a:lnR>
                      <a:noFill/>
                    </a:lnR>
                    <a:lnT>
                      <a:noFill/>
                    </a:lnT>
                    <a:lnB>
                      <a:noFill/>
                    </a:lnB>
                  </a:tcPr>
                </a:tc>
              </a:tr>
            </a:tbl>
          </a:graphicData>
        </a:graphic>
      </p:graphicFrame>
      <p:sp>
        <p:nvSpPr>
          <p:cNvPr id="179" name="ZoneTexte 178"/>
          <p:cNvSpPr txBox="1"/>
          <p:nvPr>
            <p:custDataLst>
              <p:tags r:id="rId19"/>
            </p:custDataLst>
          </p:nvPr>
        </p:nvSpPr>
        <p:spPr>
          <a:xfrm>
            <a:off x="2428860" y="4572008"/>
            <a:ext cx="3106738" cy="254000"/>
          </a:xfrm>
          <a:prstGeom prst="rect">
            <a:avLst/>
          </a:prstGeom>
          <a:noFill/>
        </p:spPr>
        <p:txBody>
          <a:bodyPr>
            <a:spAutoFit/>
          </a:bodyPr>
          <a:lstStyle/>
          <a:p>
            <a:pPr>
              <a:defRPr/>
            </a:pPr>
            <a:r>
              <a:rPr lang="fr-FR" sz="1050" b="1" dirty="0">
                <a:solidFill>
                  <a:schemeClr val="bg1"/>
                </a:solidFill>
                <a:latin typeface="+mj-lt"/>
              </a:rPr>
              <a:t>CAGR Growth 2008-2011</a:t>
            </a:r>
          </a:p>
        </p:txBody>
      </p:sp>
      <p:sp>
        <p:nvSpPr>
          <p:cNvPr id="43" name="ZoneTexte 42"/>
          <p:cNvSpPr txBox="1"/>
          <p:nvPr>
            <p:custDataLst>
              <p:tags r:id="rId20"/>
            </p:custDataLst>
          </p:nvPr>
        </p:nvSpPr>
        <p:spPr>
          <a:xfrm>
            <a:off x="1227138" y="3030538"/>
            <a:ext cx="729687" cy="276999"/>
          </a:xfrm>
          <a:prstGeom prst="rect">
            <a:avLst/>
          </a:prstGeom>
          <a:noFill/>
        </p:spPr>
        <p:txBody>
          <a:bodyPr wrap="none">
            <a:spAutoFit/>
          </a:bodyPr>
          <a:lstStyle/>
          <a:p>
            <a:pPr>
              <a:defRPr/>
            </a:pPr>
            <a:r>
              <a:rPr lang="fr-FR" sz="1200" b="1" dirty="0">
                <a:solidFill>
                  <a:srgbClr val="FFFF00"/>
                </a:solidFill>
                <a:latin typeface="+mj-lt"/>
              </a:rPr>
              <a:t>$</a:t>
            </a:r>
            <a:r>
              <a:rPr lang="fr-FR" sz="1200" b="1" dirty="0" smtClean="0">
                <a:solidFill>
                  <a:srgbClr val="FFFF00"/>
                </a:solidFill>
                <a:latin typeface="+mj-lt"/>
              </a:rPr>
              <a:t>232Bn</a:t>
            </a:r>
            <a:endParaRPr lang="fr-FR" sz="1200" b="1" dirty="0">
              <a:solidFill>
                <a:srgbClr val="FFFF00"/>
              </a:solidFill>
              <a:latin typeface="+mj-lt"/>
            </a:endParaRPr>
          </a:p>
        </p:txBody>
      </p:sp>
      <p:sp>
        <p:nvSpPr>
          <p:cNvPr id="44" name="ZoneTexte 43"/>
          <p:cNvSpPr txBox="1"/>
          <p:nvPr>
            <p:custDataLst>
              <p:tags r:id="rId21"/>
            </p:custDataLst>
          </p:nvPr>
        </p:nvSpPr>
        <p:spPr>
          <a:xfrm>
            <a:off x="2311400" y="3005138"/>
            <a:ext cx="729687" cy="276999"/>
          </a:xfrm>
          <a:prstGeom prst="rect">
            <a:avLst/>
          </a:prstGeom>
          <a:noFill/>
        </p:spPr>
        <p:txBody>
          <a:bodyPr wrap="none">
            <a:spAutoFit/>
          </a:bodyPr>
          <a:lstStyle/>
          <a:p>
            <a:pPr>
              <a:defRPr/>
            </a:pPr>
            <a:r>
              <a:rPr lang="fr-FR" sz="1200" b="1" dirty="0">
                <a:solidFill>
                  <a:schemeClr val="bg1"/>
                </a:solidFill>
                <a:latin typeface="+mj-lt"/>
              </a:rPr>
              <a:t>$</a:t>
            </a:r>
            <a:r>
              <a:rPr lang="fr-FR" sz="1200" b="1" dirty="0" smtClean="0">
                <a:solidFill>
                  <a:srgbClr val="FFFF00"/>
                </a:solidFill>
                <a:latin typeface="+mj-lt"/>
              </a:rPr>
              <a:t>220Bn</a:t>
            </a:r>
            <a:endParaRPr lang="fr-FR" sz="1200" b="1" dirty="0">
              <a:solidFill>
                <a:srgbClr val="FFFF00"/>
              </a:solidFill>
              <a:latin typeface="+mj-lt"/>
            </a:endParaRPr>
          </a:p>
        </p:txBody>
      </p:sp>
      <p:sp>
        <p:nvSpPr>
          <p:cNvPr id="45" name="ZoneTexte 44"/>
          <p:cNvSpPr txBox="1"/>
          <p:nvPr>
            <p:custDataLst>
              <p:tags r:id="rId22"/>
            </p:custDataLst>
          </p:nvPr>
        </p:nvSpPr>
        <p:spPr>
          <a:xfrm>
            <a:off x="5429250" y="3065463"/>
            <a:ext cx="729687" cy="276999"/>
          </a:xfrm>
          <a:prstGeom prst="rect">
            <a:avLst/>
          </a:prstGeom>
          <a:noFill/>
        </p:spPr>
        <p:txBody>
          <a:bodyPr wrap="none">
            <a:spAutoFit/>
          </a:bodyPr>
          <a:lstStyle/>
          <a:p>
            <a:pPr>
              <a:defRPr/>
            </a:pPr>
            <a:r>
              <a:rPr lang="fr-FR" sz="1200" b="1" dirty="0">
                <a:solidFill>
                  <a:srgbClr val="FFFF00"/>
                </a:solidFill>
                <a:latin typeface="+mj-lt"/>
              </a:rPr>
              <a:t>$</a:t>
            </a:r>
            <a:r>
              <a:rPr lang="fr-FR" sz="1200" b="1" dirty="0" smtClean="0">
                <a:solidFill>
                  <a:srgbClr val="FFFF00"/>
                </a:solidFill>
                <a:latin typeface="+mj-lt"/>
              </a:rPr>
              <a:t>356Bn</a:t>
            </a:r>
            <a:endParaRPr lang="fr-FR" sz="1200" b="1" dirty="0">
              <a:solidFill>
                <a:srgbClr val="FFFF00"/>
              </a:solidFill>
              <a:latin typeface="+mj-lt"/>
            </a:endParaRPr>
          </a:p>
        </p:txBody>
      </p:sp>
      <p:sp>
        <p:nvSpPr>
          <p:cNvPr id="46" name="ZoneTexte 45"/>
          <p:cNvSpPr txBox="1"/>
          <p:nvPr>
            <p:custDataLst>
              <p:tags r:id="rId23"/>
            </p:custDataLst>
          </p:nvPr>
        </p:nvSpPr>
        <p:spPr>
          <a:xfrm>
            <a:off x="6565900" y="3260725"/>
            <a:ext cx="729687" cy="276999"/>
          </a:xfrm>
          <a:prstGeom prst="rect">
            <a:avLst/>
          </a:prstGeom>
          <a:noFill/>
        </p:spPr>
        <p:txBody>
          <a:bodyPr wrap="none">
            <a:spAutoFit/>
          </a:bodyPr>
          <a:lstStyle/>
          <a:p>
            <a:pPr>
              <a:defRPr/>
            </a:pPr>
            <a:r>
              <a:rPr lang="fr-FR" sz="1200" b="1" dirty="0">
                <a:solidFill>
                  <a:srgbClr val="FFFF00"/>
                </a:solidFill>
                <a:latin typeface="+mj-lt"/>
              </a:rPr>
              <a:t>$</a:t>
            </a:r>
            <a:r>
              <a:rPr lang="fr-FR" sz="1200" b="1" dirty="0" smtClean="0">
                <a:solidFill>
                  <a:srgbClr val="FFFF00"/>
                </a:solidFill>
                <a:latin typeface="+mj-lt"/>
              </a:rPr>
              <a:t>508Bn</a:t>
            </a:r>
            <a:endParaRPr lang="fr-FR" sz="1200" b="1" dirty="0">
              <a:solidFill>
                <a:srgbClr val="FFFF00"/>
              </a:solidFill>
              <a:latin typeface="+mj-lt"/>
            </a:endParaRPr>
          </a:p>
        </p:txBody>
      </p:sp>
      <p:sp>
        <p:nvSpPr>
          <p:cNvPr id="35" name="ZoneTexte 34"/>
          <p:cNvSpPr txBox="1"/>
          <p:nvPr>
            <p:custDataLst>
              <p:tags r:id="rId24"/>
            </p:custDataLst>
          </p:nvPr>
        </p:nvSpPr>
        <p:spPr>
          <a:xfrm>
            <a:off x="5715008" y="4643446"/>
            <a:ext cx="3175000" cy="276999"/>
          </a:xfrm>
          <a:prstGeom prst="rect">
            <a:avLst/>
          </a:prstGeom>
          <a:noFill/>
        </p:spPr>
        <p:txBody>
          <a:bodyPr>
            <a:spAutoFit/>
          </a:bodyPr>
          <a:lstStyle/>
          <a:p>
            <a:pPr marL="85725" indent="-85725">
              <a:defRPr/>
            </a:pPr>
            <a:r>
              <a:rPr lang="en-US" sz="900" dirty="0" smtClean="0">
                <a:latin typeface="+mj-lt"/>
              </a:rPr>
              <a:t>*  </a:t>
            </a:r>
            <a:r>
              <a:rPr lang="en-US" sz="1200" b="1" dirty="0" smtClean="0">
                <a:solidFill>
                  <a:srgbClr val="FFFF00"/>
                </a:solidFill>
                <a:latin typeface="+mj-lt"/>
              </a:rPr>
              <a:t>Large </a:t>
            </a:r>
            <a:r>
              <a:rPr lang="en-US" sz="1200" b="1" dirty="0">
                <a:solidFill>
                  <a:srgbClr val="FFFF00"/>
                </a:solidFill>
                <a:latin typeface="+mj-lt"/>
              </a:rPr>
              <a:t>pharma includes 18 </a:t>
            </a:r>
            <a:r>
              <a:rPr lang="en-US" sz="1200" b="1" dirty="0" smtClean="0">
                <a:solidFill>
                  <a:srgbClr val="FFFF00"/>
                </a:solidFill>
                <a:latin typeface="+mj-lt"/>
              </a:rPr>
              <a:t>companies</a:t>
            </a:r>
            <a:endParaRPr lang="en-US" sz="900" b="1" dirty="0">
              <a:solidFill>
                <a:srgbClr val="FFFF00"/>
              </a:solidFill>
              <a:latin typeface="+mj-lt"/>
            </a:endParaRPr>
          </a:p>
        </p:txBody>
      </p:sp>
      <p:grpSp>
        <p:nvGrpSpPr>
          <p:cNvPr id="2" name="Group 4"/>
          <p:cNvGrpSpPr>
            <a:grpSpLocks/>
          </p:cNvGrpSpPr>
          <p:nvPr>
            <p:custDataLst>
              <p:tags r:id="rId25"/>
            </p:custDataLst>
          </p:nvPr>
        </p:nvGrpSpPr>
        <p:grpSpPr bwMode="auto">
          <a:xfrm>
            <a:off x="0" y="0"/>
            <a:ext cx="4495800" cy="325438"/>
            <a:chOff x="-2067" y="0"/>
            <a:chExt cx="4495800" cy="325917"/>
          </a:xfrm>
        </p:grpSpPr>
        <p:sp>
          <p:nvSpPr>
            <p:cNvPr id="37" name="Oval 243"/>
            <p:cNvSpPr>
              <a:spLocks noChangeArrowheads="1"/>
            </p:cNvSpPr>
            <p:nvPr>
              <p:custDataLst>
                <p:tags r:id="rId26"/>
              </p:custDataLst>
            </p:nvPr>
          </p:nvSpPr>
          <p:spPr bwMode="auto">
            <a:xfrm>
              <a:off x="-2067" y="0"/>
              <a:ext cx="4495800" cy="324327"/>
            </a:xfrm>
            <a:prstGeom prst="roundRect">
              <a:avLst>
                <a:gd name="adj" fmla="val 50000"/>
              </a:avLst>
            </a:prstGeom>
            <a:solidFill>
              <a:srgbClr val="2E8D9E"/>
            </a:solidFill>
            <a:ln w="12700">
              <a:noFill/>
              <a:miter lim="800000"/>
              <a:headEnd/>
              <a:tailEnd/>
            </a:ln>
            <a:effectLst/>
          </p:spPr>
          <p:txBody>
            <a:bodyPr wrap="none" anchor="ctr"/>
            <a:lstStyle/>
            <a:p>
              <a:pPr marL="271463" eaLnBrk="0" hangingPunct="0">
                <a:defRPr/>
              </a:pPr>
              <a:r>
                <a:rPr lang="en-US" sz="1400" dirty="0" smtClean="0">
                  <a:solidFill>
                    <a:schemeClr val="bg1"/>
                  </a:solidFill>
                  <a:latin typeface="+mj-lt"/>
                  <a:cs typeface="Arial" pitchFamily="34" charset="0"/>
                </a:rPr>
                <a:t>Pharmerging markets</a:t>
              </a:r>
              <a:endParaRPr lang="en-US" sz="1400" dirty="0">
                <a:solidFill>
                  <a:schemeClr val="bg1"/>
                </a:solidFill>
                <a:latin typeface="+mj-lt"/>
                <a:cs typeface="Arial" pitchFamily="34" charset="0"/>
              </a:endParaRPr>
            </a:p>
          </p:txBody>
        </p:sp>
        <p:sp>
          <p:nvSpPr>
            <p:cNvPr id="48" name="Oval 243"/>
            <p:cNvSpPr>
              <a:spLocks noChangeArrowheads="1"/>
            </p:cNvSpPr>
            <p:nvPr>
              <p:custDataLst>
                <p:tags r:id="rId27"/>
              </p:custDataLst>
            </p:nvPr>
          </p:nvSpPr>
          <p:spPr bwMode="auto">
            <a:xfrm>
              <a:off x="12221" y="1590"/>
              <a:ext cx="323850" cy="324327"/>
            </a:xfrm>
            <a:prstGeom prst="ellipse">
              <a:avLst/>
            </a:prstGeom>
            <a:solidFill>
              <a:srgbClr val="2E8D9E"/>
            </a:solidFill>
            <a:ln w="28575">
              <a:solidFill>
                <a:srgbClr val="FFFEFF"/>
              </a:solidFill>
              <a:miter lim="800000"/>
              <a:headEnd/>
              <a:tailEnd/>
            </a:ln>
            <a:effectLst/>
          </p:spPr>
          <p:txBody>
            <a:bodyPr wrap="none" anchor="ctr"/>
            <a:lstStyle/>
            <a:p>
              <a:pPr algn="ctr" eaLnBrk="0" hangingPunct="0">
                <a:defRPr/>
              </a:pPr>
              <a:endParaRPr lang="en-US" sz="1400" dirty="0">
                <a:solidFill>
                  <a:schemeClr val="bg1"/>
                </a:solidFill>
                <a:latin typeface="+mj-lt"/>
                <a:cs typeface="Arial" pitchFamily="34" charset="0"/>
              </a:endParaRPr>
            </a:p>
          </p:txBody>
        </p:sp>
      </p:grpSp>
    </p:spTree>
  </p:cSld>
  <p:clrMapOvr>
    <a:masterClrMapping/>
  </p:clrMapOvr>
  <p:transition spd="slow">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0rlf6Im7OEuOZ1BW6U7nb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OTvcpciHkCEZBWfvGq9F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eApsTb_YwEiuZOy4wdD_w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Enm8kBpiXkmW2VO301me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lau0xUk2k6CzqtXoaH_.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wrp3cNP9m0G0QvtWNz2.D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a0AHy1xBI0G48jIIHRFj8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xvxrY93nt0OPi9uJUZO5W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3sgCdiI0SfSXjJmt82_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N5KyOlpfa0iBB5_XUUEbk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CmWskQqyUGqnwws34Q4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ls96oHuIqU6mnIGczNbpB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KoNrODMFkeTCLMrrXlka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TV_sAVfgUilu2gVZE07C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J8rSoSWikk.1ifC7qS9D4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iWr3I08410K1DK1tyb_sa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3eGefdITGUKkev8S2jebz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WfnCbyqBk0y5LGSNHZZD1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qe.sDengUOcHyqGEK0sY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w9fJYoKPLk6LnsXhKZBfj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ugoVu6o.UmUYTosw.Dmg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Xhi.5f3uUyWBlqxUsONR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DP0QXrXOk2IEejMlAUeC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uOdmwjyTUGG1bs5oE.EM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Yg07Hjz7ECQBsA0RwFjQ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3Uv.14THkq43Xdgt0fqS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cjfKUXNo9USP0PuyV5LRi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Q4cWSP_uEyVlsrhAd6kt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1sfjOZ2f2k.uPqIuaiyAf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Vnmp08PQq0OZtsDhcjWlp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TxhMmFsGEWvUptFmu1Tw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GfOFvpuBsUq849spCybtg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olUiEzpK0C8vH8kF3VAU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v9GuPJDEi28HQklNQq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_p20spKjTE.6PO4XcSKvu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Gsw7B0qoo0OQzaUSQnSQn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I0_0mwZd0K09.X6IPc5O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C5czmA0RHUezdLHg5e8qg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lQZH1HYAGUevaF8o6wJAF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IdYuyfKX6UaRgM5bSupOM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F.Dhg67kqEamNEbldlAmI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CuQ1LT1mEWMHijQyHgry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qtA7xxjxECbGtcBa.AcY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Z7ymYpVU027F14MGIod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5fH5_Wq_0m9bZ1zK0YR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qwi5fdwaEuCkgLi3_dMn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A1Y53vQdW0SvQ3FfYALmr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pWEfw2AsEuIYeJGkZqCu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7YqfROsj06b.j8u6cftn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6ltjwx6CCkyfRt4ryQSja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Kgd0787SAEOXSUwyYc7r4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cihtCIhZEyaSmxBBdaYY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OLqCsI..EkWQ9V2XkJeno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8c7VitNnT0Odkl1HtF75F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vAmonZKDFkWRu6wQ8s0F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EfgbQ.q_T0mZM.ZBsacm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hJCSyxd806I5hmSAeyZJ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RHI_nkhdUisayrADW5ao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NOSE4RU0UOuMPdsOobHB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fsDfOiO10Ggczej4s8sK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z0zwn60v0Ck..JkgSVzj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ARp0kbzCzUGgKHmkyonVK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aE13KG9Cj0eL7Z5Sz.C3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NFJCyVLFqUC7ZKTYKt6xO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wCqaLtjAmECOxhTx8BGcB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FfL0zQ27A0itf.r3Iu4hi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TtKWLZJ2yEGL7mo4dOUtZ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TvdczH8IkKzy7cBp7heW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v5cIZCBeUCioTLCW9MLr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_gikoCL4Ak2ijvmWMYqis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g6HsoiIB0E6nucY_JANuj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gTRwrzigSUCEYizrsA_DN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C5QWAKpb5UCtUiIr1GIV_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I4NomEMgEWZZVUGS65KX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fVo8AMmN5kSuvPdd9n1_L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1N93hdiu60..FAc8QCC17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NFX1Ue9mj0CSlnBaKD61z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y8xGtgvMUWzpAPN7fik6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Gm.Fnq2P0e1yhWJD50o0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8p0zEV6ks027D4OvgDbY3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5.6sh16iGU2ppFaNqaGD2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xpMw3r8bCE.ALuTczS8JM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og_oilyRU64252YSx0tp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MIwh6dgnkqifZV0vwSjM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i2IALLaqhkGbOMoy8JYgK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8UNN9RVNYE.dNy0.fduOv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i36KTZGbsESu3i49zm7bY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cogkW.o7UEuYbfQfyyqXR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eApsTb_YwEiuZOy4wdD_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ApsTb_YwEiuZOy4wdD_w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Enm8kBpiXkmW2VO301meg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cogkW.o7UEuYbfQfyyqXR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eApsTb_YwEiuZOy4wdD_w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Enm8kBpiXkmW2VO301me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nm8kBpiXkmW2VO301me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BgqbA1XF0qEmaV.iwJ96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UKSizP_g0.WOtB3YwgwE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EXaNZoDU02FKexy3F74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ImpgJWvLUa5CApiWESlA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MGqQmeJf0Gnf7Z3CCIjR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DLWXaghLEaWoLuQRLzcr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an6ORACiU6lBu6P7b1Q_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8RtsY.cvoUWcn5Pg_xEH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9cxmqA.ZEkyLrGjtp5Lx7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O3gl21OAEiN2QVZLK1Zp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T_Ht0giPEOK1mjDXqCN1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HC_ZFDFF0CUjYcNg0iT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xJHuj3vakycQqfR8n9PY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WBKLH4OREqRcRSSvGaUx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3TvdczH8IkKzy7cBp7heW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ApsTb_YwEiuZOy4wdD_w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nm8kBpiXkmW2VO301me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M5yidp1hUONYI4edMp2Q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T_bC4Dr4EutTHl456_kd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kS6.lHYiEe83nWWbO3.K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Pc8IswQS0CIpg6aqrl8M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SdCsGK6k.hiTMbJtFk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Dfoy17LWUm4wx3p_Ngpr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NCDHwXflUe3wowSCC0S0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W.19QqIukK6GzyJEd8t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yFTcEiRBk2Me4wIfNoin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cggaqKaXkmYPE6vS1jB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7IgXHMoJU2LfLCgf633b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ndGwQO2qqUSOKD1vY5kEv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95y0aicf0q2rM0sLShgh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KMModLlu0yQ1wClUdhZL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IqGrJPF8UyWN2G0Rw9Mf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asUZe.H60qe89gv219d9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o6OETbcckC3cZJyd3119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DT9i4XFSUuAPN4JR3UDV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eOf3s62TEu.08LYqcyLl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yFXu3hfLkuMG0uuFxZLd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AanWNfX9rkCMGDa6HMsWG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5tUBBo0nBUu5QAcF4gU6V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6lki1yh5g0C0DKlXWp_FV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0gnBWTLOEu4Z7xzfVHgG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rCCMRiDUi4oYbJqrCPG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3TvdczH8IkKzy7cBp7he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ApsTb_YwEiuZOy4wdD_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Ug3chsccUSR3DeXHWnIg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nm8kBpiXkmW2VO301meg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Y3df.VkDE6haKC7c3qkj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_JFQg5j1kESCK80jxqZqp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DnRADPQYdUWOulrFg_enA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knAQuXbWkeTILm.MkEj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oXBXRQkNE2Rc7lHyi9KF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8pGyl10ak611uaLV7VBh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aTTaE4unUGF9HJ6QziJc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upYp3oEWUquxhksWTSZF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UN1Mt8cFkuMLE4aR0z5m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_ksCNKqpgEe0LGeu9mRhS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DzssMuHi0uMJ4Q5jlbEI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n76q2LxzEGE4fhW7vTAB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EHO.0NWfkOaZPwq0xu5G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myuH9_nh0aIvORuWt6se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St0l7KZEOcMzoH2hT5l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GzzDLwqHEatp7wxzCsXH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WdfbnmEeEqhiYgUBq4E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he7igJqOESWOIHWQ5UNb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goozF9gsa0KP1grIa7Hk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9u5hWH9X02FSKJDS9yh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1IykYYgLku5kcePtY5nX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Sq50AP9SE.sSYdVwRoVO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uChUw6AiBEy58wg2A3Y.g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2AoTX0LmUu2FobCAkKqz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ZsflqzwxM0KmA08e0dcaL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2EuOlR.aEi9lwEcWtEe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ny2gjOYTUi2Os9vjNdlt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2ejuIRRsdkGBOqiwKHs_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KmZ7n3VR0iQCAggaMwW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3g2OJuJtVEqGHgmoHPPTx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fU8qouqhG0GYX6DM7sU6R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Dn.ghkIbEK2jJ6LN2RI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q7QiFqQlkaV7y3ZH1HH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MCU_mpaUFUWmjvoTtGQT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3hLZMLtPFESu317shV5RF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89634q44kSQcPTZbS7XK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BQgY8Ag.EacFEVAfT6Uy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mZbKJ1qlkWlwZbMbzs.X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NJ8B_q0NS0Ct1caefSoan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bTmWs2d5KUKbRmdkWzScR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DZusR5IU6EOXhFihNM994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TvdczH8IkKzy7cBp7heWg"/>
</p:tagLst>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3981</TotalTime>
  <Words>3421</Words>
  <Application>Microsoft PowerPoint</Application>
  <PresentationFormat>On-screen Show (4:3)</PresentationFormat>
  <Paragraphs>727</Paragraphs>
  <Slides>45</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Office Theme</vt:lpstr>
      <vt:lpstr>think-cell Slide</vt:lpstr>
      <vt:lpstr>Chart</vt:lpstr>
      <vt:lpstr>Graphique</vt:lpstr>
      <vt:lpstr> TRIPS &amp;  pharmaceutical strategies</vt:lpstr>
      <vt:lpstr>Global &amp; local pharmaceutical markets</vt:lpstr>
      <vt:lpstr>Global Market Size  USD billion </vt:lpstr>
      <vt:lpstr>     Significant differences in per capita spending will remain</vt:lpstr>
      <vt:lpstr> Exp. Per capita- Egypt 2012</vt:lpstr>
      <vt:lpstr>#21))Pharmerging markets</vt:lpstr>
      <vt:lpstr>IMS increases Pharmerging countries to 21 as healthcare improvement becomes global priority</vt:lpstr>
      <vt:lpstr>Global Spending and Estimated Net Spending</vt:lpstr>
      <vt:lpstr>Large pharma sales grew by 50% in 4 years while local companies more than doubled  * Large pharma MS of 32% compared to 71% in top 9 mature markets</vt:lpstr>
      <vt:lpstr>Local players are very present across pharmerging countries, particularly in China, Indonesia and Egypt</vt:lpstr>
      <vt:lpstr>Slide 11</vt:lpstr>
      <vt:lpstr>MENA region most important markets</vt:lpstr>
      <vt:lpstr>Slide 13</vt:lpstr>
      <vt:lpstr>Egypt Pharmaceutical Market  Growth Value - Private Sector) IMS ® 2006 : 2012) </vt:lpstr>
      <vt:lpstr>Top 20 Corporations – Year 2012 (Value) </vt:lpstr>
      <vt:lpstr>Egypt Market facts.. 2012</vt:lpstr>
      <vt:lpstr>Egypt Market facts.. 2012</vt:lpstr>
      <vt:lpstr>Pharmaceutical Industry in Egypt</vt:lpstr>
      <vt:lpstr>EXPORT!!!</vt:lpstr>
      <vt:lpstr>Medical sector’s Export Overview</vt:lpstr>
      <vt:lpstr>Top 20 exporting companies 2010  </vt:lpstr>
      <vt:lpstr>Top 20 countries for exports of drugs in 2010  </vt:lpstr>
      <vt:lpstr>Slide 23</vt:lpstr>
      <vt:lpstr> إتفاقية حماية الملكية الفكرية وإستراتيجيات الدواء؟!</vt:lpstr>
      <vt:lpstr>أهم النقاط</vt:lpstr>
      <vt:lpstr>تعريفات وتاريخ</vt:lpstr>
      <vt:lpstr>تعريفات وتاريخ</vt:lpstr>
      <vt:lpstr>تعريفات وتاريخ</vt:lpstr>
      <vt:lpstr>Slide 29</vt:lpstr>
      <vt:lpstr>سوق الدواء المصري(حقائق وأرقام)</vt:lpstr>
      <vt:lpstr>تحديات صناعة الدواء المصري</vt:lpstr>
      <vt:lpstr>تحديات صناعة الدواء المصري</vt:lpstr>
      <vt:lpstr>تحديات صناعة الدواء المصري</vt:lpstr>
      <vt:lpstr>تحديات صناعة الدواء المصري</vt:lpstr>
      <vt:lpstr>تحديات صناعة الدواء المصري</vt:lpstr>
      <vt:lpstr>تحديات صناعة الدواء المصري</vt:lpstr>
      <vt:lpstr>تحديات صناعة الدواء المصري</vt:lpstr>
      <vt:lpstr>تحديات صناعة الدواء المصري</vt:lpstr>
      <vt:lpstr>تحديات صناعة الدواء المصري</vt:lpstr>
      <vt:lpstr>تحديات صناعة الدواء المصري</vt:lpstr>
      <vt:lpstr>متى يمكن الإستفادة من الإتفاقية وتطبيقها؟</vt:lpstr>
      <vt:lpstr>متى يمكن الإستفادة من الإتفاقية وتطبيقها؟</vt:lpstr>
      <vt:lpstr>متى يمكن الإستفادة من الإتفاقية وتطبيقها؟</vt:lpstr>
      <vt:lpstr>متى يمكن الإستفادة من الإتفاقية وتطبيقها؟</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yahia</dc:creator>
  <cp:lastModifiedBy>ELDEEP</cp:lastModifiedBy>
  <cp:revision>514</cp:revision>
  <dcterms:created xsi:type="dcterms:W3CDTF">2012-11-11T20:31:37Z</dcterms:created>
  <dcterms:modified xsi:type="dcterms:W3CDTF">2013-04-21T11:00:45Z</dcterms:modified>
</cp:coreProperties>
</file>